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29.xml" ContentType="application/vnd.openxmlformats-officedocument.wordprocessingml.header+xml"/>
  <Override PartName="/word/footer39.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2.xml" ContentType="application/vnd.openxmlformats-officedocument.wordprocessingml.header+xml"/>
  <Override PartName="/word/footer42.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5.xml" ContentType="application/vnd.openxmlformats-officedocument.wordprocessingml.header+xml"/>
  <Override PartName="/word/footer45.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56.xml" ContentType="application/vnd.openxmlformats-officedocument.wordprocessingml.header+xml"/>
  <Override PartName="/word/footer75.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59.xml" ContentType="application/vnd.openxmlformats-officedocument.wordprocessingml.header+xml"/>
  <Override PartName="/word/footer78.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footer87.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footer90.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footer93.xml" ContentType="application/vnd.openxmlformats-officedocument.wordprocessingml.footer+xml"/>
  <Override PartName="/word/header70.xml" ContentType="application/vnd.openxmlformats-officedocument.wordprocessingml.header+xml"/>
  <Override PartName="/word/header71.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footer96.xml" ContentType="application/vnd.openxmlformats-officedocument.wordprocessingml.footer+xml"/>
  <Override PartName="/word/header72.xml" ContentType="application/vnd.openxmlformats-officedocument.wordprocessingml.header+xml"/>
  <Override PartName="/word/header73.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footer99.xml" ContentType="application/vnd.openxmlformats-officedocument.wordprocessingml.footer+xml"/>
  <Override PartName="/word/header74.xml" ContentType="application/vnd.openxmlformats-officedocument.wordprocessingml.header+xml"/>
  <Override PartName="/word/header75.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footer102.xml" ContentType="application/vnd.openxmlformats-officedocument.wordprocessingml.footer+xml"/>
  <Override PartName="/word/header76.xml" ContentType="application/vnd.openxmlformats-officedocument.wordprocessingml.header+xml"/>
  <Override PartName="/word/header77.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footer105.xml" ContentType="application/vnd.openxmlformats-officedocument.wordprocessingml.footer+xml"/>
  <Override PartName="/word/header78.xml" ContentType="application/vnd.openxmlformats-officedocument.wordprocessingml.header+xml"/>
  <Override PartName="/word/header79.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header80.xml" ContentType="application/vnd.openxmlformats-officedocument.wordprocessingml.header+xml"/>
  <Override PartName="/word/footer108.xml" ContentType="application/vnd.openxmlformats-officedocument.wordprocessingml.footer+xml"/>
  <Override PartName="/word/header81.xml" ContentType="application/vnd.openxmlformats-officedocument.wordprocessingml.header+xml"/>
  <Override PartName="/word/header82.xml" ContentType="application/vnd.openxmlformats-officedocument.wordprocessingml.header+xml"/>
  <Override PartName="/word/footer109.xml" ContentType="application/vnd.openxmlformats-officedocument.wordprocessingml.footer+xml"/>
  <Override PartName="/word/footer110.xml" ContentType="application/vnd.openxmlformats-officedocument.wordprocessingml.footer+xml"/>
  <Override PartName="/word/header83.xml" ContentType="application/vnd.openxmlformats-officedocument.wordprocessingml.header+xml"/>
  <Override PartName="/word/footer1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157BD04F" w14:textId="77777777" w:rsidR="00ED744F" w:rsidRDefault="00500885" w:rsidP="00F71CC6">
      <w:pPr>
        <w:pStyle w:val="Prophuvudrubrik"/>
      </w:pPr>
      <w:sdt>
        <w:sdtPr>
          <w:alias w:val="Publikation"/>
          <w:tag w:val="Publikation"/>
          <w:id w:val="-33422728"/>
          <w:lock w:val="contentLocked"/>
          <w:text/>
        </w:sdtPr>
        <w:sdtEndPr/>
        <w:sdtContent>
          <w:r w:rsidR="00ED744F">
            <w:t>Regeringens proposition</w:t>
          </w:r>
        </w:sdtContent>
      </w:sdt>
      <w:r w:rsidR="00ED744F">
        <w:rPr>
          <w:noProof/>
          <w:lang w:eastAsia="sv-SE"/>
        </w:rPr>
        <mc:AlternateContent>
          <mc:Choice Requires="wps">
            <w:drawing>
              <wp:anchor distT="0" distB="0" distL="114300" distR="114300" simplePos="0" relativeHeight="251658240" behindDoc="1" locked="0" layoutInCell="1" allowOverlap="1" wp14:anchorId="37643718" wp14:editId="1AA253B6">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E3EA97C" w14:textId="77777777" w:rsidR="00F96000" w:rsidRPr="00811BB8" w:rsidRDefault="00F96000" w:rsidP="00F71CC6">
                                <w:pPr>
                                  <w:pStyle w:val="Brdtext"/>
                                </w:pPr>
                                <w:r>
                                  <w:rPr>
                                    <w:noProof/>
                                    <w:lang w:eastAsia="sv-SE"/>
                                  </w:rPr>
                                  <w:drawing>
                                    <wp:inline distT="0" distB="0" distL="0" distR="0" wp14:anchorId="207F8596" wp14:editId="57348915">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764371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E3EA97C" w14:textId="77777777" w:rsidR="00F96000" w:rsidRPr="00811BB8" w:rsidRDefault="00F96000" w:rsidP="00F71CC6">
                          <w:pPr>
                            <w:pStyle w:val="Brdtext"/>
                          </w:pPr>
                          <w:r>
                            <w:rPr>
                              <w:noProof/>
                              <w:lang w:eastAsia="sv-SE"/>
                            </w:rPr>
                            <w:drawing>
                              <wp:inline distT="0" distB="0" distL="0" distR="0" wp14:anchorId="207F8596" wp14:editId="57348915">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9F32CD5" w14:textId="6A037D96" w:rsidR="00ED744F" w:rsidRDefault="00AB307F" w:rsidP="00F71CC6">
          <w:pPr>
            <w:pStyle w:val="Prophuvudrubrik"/>
          </w:pPr>
          <w:r>
            <w:t>2020/21:43</w:t>
          </w:r>
        </w:p>
      </w:sdtContent>
    </w:sdt>
    <w:p w14:paraId="110BC1D2" w14:textId="77777777" w:rsidR="00ED744F" w:rsidRPr="005F407A" w:rsidRDefault="00ED744F" w:rsidP="00F71CC6">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ED744F" w14:paraId="7DB1505D" w14:textId="77777777" w:rsidTr="00F71CC6">
        <w:tc>
          <w:tcPr>
            <w:tcW w:w="5834" w:type="dxa"/>
            <w:tcMar>
              <w:left w:w="0" w:type="dxa"/>
            </w:tcMar>
          </w:tcPr>
          <w:p w14:paraId="0B1751FC" w14:textId="2B070CD4" w:rsidR="00ED744F" w:rsidRDefault="00AB307F" w:rsidP="00F71CC6">
            <w:pPr>
              <w:pStyle w:val="Proprubrik"/>
              <w:spacing w:after="20"/>
            </w:pPr>
            <w:r>
              <w:t>En anpassning av bestämmelser om kontroll</w:t>
            </w:r>
            <w:r w:rsidR="00817328">
              <w:t> </w:t>
            </w:r>
            <w:r>
              <w:t>i</w:t>
            </w:r>
            <w:r w:rsidR="00817328">
              <w:t> </w:t>
            </w:r>
            <w:r>
              <w:t>livsmedelskedjan till EU:s nya kontrollförordning</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18B0E8F8" w14:textId="01A6A1EB" w:rsidR="00ED744F" w:rsidRDefault="00AB307F" w:rsidP="00F71CC6">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55E64351" w14:textId="155BF86A" w:rsidR="00ED744F" w:rsidRPr="00141F91" w:rsidRDefault="00AB307F" w:rsidP="00F71CC6">
                <w:pPr>
                  <w:pStyle w:val="Proprubrik"/>
                  <w:rPr>
                    <w:szCs w:val="26"/>
                  </w:rPr>
                </w:pPr>
                <w:r>
                  <w:rPr>
                    <w:szCs w:val="26"/>
                  </w:rPr>
                  <w:t>2020/21:43</w:t>
                </w:r>
              </w:p>
            </w:sdtContent>
          </w:sdt>
        </w:tc>
      </w:tr>
    </w:tbl>
    <w:p w14:paraId="16650D1A" w14:textId="77777777" w:rsidR="00ED744F" w:rsidRDefault="00ED744F" w:rsidP="00F71CC6">
      <w:pPr>
        <w:pStyle w:val="Brdtext"/>
        <w:spacing w:before="60"/>
      </w:pPr>
    </w:p>
    <w:p w14:paraId="3DB4681A" w14:textId="77777777" w:rsidR="00ED744F" w:rsidRDefault="00ED744F" w:rsidP="00F71CC6">
      <w:pPr>
        <w:pStyle w:val="Brdtext"/>
      </w:pPr>
      <w:r>
        <w:t>Regeringen överlämnar denna proposition till riksdagen.</w:t>
      </w:r>
    </w:p>
    <w:p w14:paraId="4D0A7620" w14:textId="77777777" w:rsidR="00ED744F" w:rsidRDefault="00ED744F" w:rsidP="00F71CC6">
      <w:pPr>
        <w:pStyle w:val="Brdtext"/>
      </w:pPr>
    </w:p>
    <w:p w14:paraId="25628ACF" w14:textId="2A92D2BE" w:rsidR="00ED744F" w:rsidRDefault="00ED744F" w:rsidP="00F71CC6">
      <w:pPr>
        <w:pStyle w:val="Brdtext"/>
      </w:pPr>
      <w:r>
        <w:t xml:space="preserve">Stockholm </w:t>
      </w:r>
      <w:sdt>
        <w:sdtPr>
          <w:alias w:val="Datum"/>
          <w:tag w:val="Datum"/>
          <w:id w:val="-1894106154"/>
          <w:date w:fullDate="2020-10-22T00:00:00Z">
            <w:dateFormat w:val="'den' d MMMM yyyy"/>
            <w:lid w:val="sv-SE"/>
            <w:storeMappedDataAs w:val="dateTime"/>
            <w:calendar w:val="gregorian"/>
          </w:date>
        </w:sdtPr>
        <w:sdtEndPr/>
        <w:sdtContent>
          <w:r w:rsidR="001B0A99">
            <w:t xml:space="preserve">den </w:t>
          </w:r>
          <w:r w:rsidR="00A6330F">
            <w:t>22</w:t>
          </w:r>
          <w:r w:rsidR="001B0A99">
            <w:t xml:space="preserve"> oktober 2020</w:t>
          </w:r>
        </w:sdtContent>
      </w:sdt>
    </w:p>
    <w:p w14:paraId="5073F13A" w14:textId="77777777" w:rsidR="00ED744F" w:rsidRDefault="00ED744F" w:rsidP="00F71CC6">
      <w:pPr>
        <w:pStyle w:val="Brdtextmedindrag"/>
      </w:pPr>
    </w:p>
    <w:p w14:paraId="0AFA2999" w14:textId="17D43C87" w:rsidR="00ED744F" w:rsidRDefault="00ED744F" w:rsidP="00F71CC6">
      <w:pPr>
        <w:pStyle w:val="Propnamnunderskrift1"/>
      </w:pPr>
      <w:r>
        <w:t>Stefan Löfven</w:t>
      </w:r>
    </w:p>
    <w:p w14:paraId="3A1A78CC" w14:textId="379A0799" w:rsidR="00ED744F" w:rsidRDefault="00ED744F" w:rsidP="00F71CC6">
      <w:pPr>
        <w:pStyle w:val="Propnamnunderskrift2"/>
        <w:tabs>
          <w:tab w:val="clear" w:pos="2693"/>
          <w:tab w:val="clear" w:pos="7474"/>
          <w:tab w:val="left" w:pos="2126"/>
        </w:tabs>
      </w:pPr>
      <w:r>
        <w:tab/>
        <w:t>Jennie Nilsson</w:t>
      </w:r>
    </w:p>
    <w:p w14:paraId="2498F604" w14:textId="2837644B" w:rsidR="00ED744F" w:rsidRPr="008624B2" w:rsidRDefault="00ED744F" w:rsidP="00F71CC6">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AB307F">
            <w:rPr>
              <w:i w:val="0"/>
            </w:rPr>
            <w:t>Näringsdepartementet</w:t>
          </w:r>
        </w:sdtContent>
      </w:sdt>
      <w:r w:rsidRPr="008624B2">
        <w:rPr>
          <w:i w:val="0"/>
        </w:rPr>
        <w:t>)</w:t>
      </w:r>
    </w:p>
    <w:p w14:paraId="1B22AB02" w14:textId="77777777" w:rsidR="00ED744F" w:rsidRDefault="00ED744F" w:rsidP="00F71CC6">
      <w:pPr>
        <w:pStyle w:val="Brdtextmedindrag"/>
      </w:pPr>
    </w:p>
    <w:p w14:paraId="1C071E02" w14:textId="77777777" w:rsidR="00ED744F" w:rsidRDefault="00ED744F" w:rsidP="00F71CC6">
      <w:pPr>
        <w:pStyle w:val="Brdtextmedindrag"/>
      </w:pPr>
    </w:p>
    <w:p w14:paraId="5816E1A1" w14:textId="77777777" w:rsidR="00ED744F" w:rsidRDefault="00ED744F" w:rsidP="00F71CC6">
      <w:pPr>
        <w:pStyle w:val="Brdtextmedindrag"/>
      </w:pPr>
    </w:p>
    <w:p w14:paraId="00DAD275" w14:textId="77777777" w:rsidR="00ED744F" w:rsidRDefault="00ED744F" w:rsidP="00F71CC6">
      <w:pPr>
        <w:pStyle w:val="Proprubrik"/>
        <w:spacing w:before="80" w:after="400"/>
      </w:pPr>
      <w:r>
        <w:t>Propositionens huvudsakliga innehåll</w:t>
      </w:r>
    </w:p>
    <w:p w14:paraId="3D12FE8F" w14:textId="3ABC9367" w:rsidR="00BE5DAC" w:rsidRDefault="00BE5DAC" w:rsidP="00BE5DAC">
      <w:pPr>
        <w:pStyle w:val="Brdtext"/>
      </w:pPr>
      <w:r>
        <w:t>I propositionen lämnar regeringen förslag som syftar till att anpassa svensk lagstiftning till en ny EU-förordning om offentlig kontroll och annan offentlig verksamhet i livsmedelskedjan.</w:t>
      </w:r>
    </w:p>
    <w:p w14:paraId="1CBC8BC5" w14:textId="52075110" w:rsidR="00BE5DAC" w:rsidRDefault="00BE5DAC" w:rsidP="00BE5DAC">
      <w:pPr>
        <w:pStyle w:val="Brdtextmedindrag"/>
      </w:pPr>
      <w:r>
        <w:t>I propositionen föreslås ändringar i nio lagar. Ändringarna innebär bl.a. att det nya uttrycket annan offentlig verksamhet införs som en beteckning för sådana myndighetsuppgifter som inte är offentlig kontroll. Bestäm</w:t>
      </w:r>
      <w:r w:rsidR="00F71CC6">
        <w:softHyphen/>
      </w:r>
      <w:r>
        <w:t xml:space="preserve">melser om rätt att få tillträde, upplysningar och handlingar vid kontrollen, samt om aktörernas skyldighet att lämna hjälp, utvidgas till att gälla även </w:t>
      </w:r>
      <w:r w:rsidR="00C6716A">
        <w:t>vid</w:t>
      </w:r>
      <w:r>
        <w:t xml:space="preserve"> annan offentlig verksamhet. Vissa föreskrifts</w:t>
      </w:r>
      <w:r>
        <w:softHyphen/>
        <w:t>bemyn</w:t>
      </w:r>
      <w:r w:rsidR="00F71CC6">
        <w:softHyphen/>
      </w:r>
      <w:r>
        <w:t xml:space="preserve">diganden utvidgas till att även omfatta annan offentlig verksamhet. </w:t>
      </w:r>
    </w:p>
    <w:p w14:paraId="084AB38D" w14:textId="58781732" w:rsidR="00BE5DAC" w:rsidRDefault="00BE5DAC" w:rsidP="00BE5DAC">
      <w:pPr>
        <w:pStyle w:val="Brdtextmedindrag"/>
      </w:pPr>
      <w:r>
        <w:t>Myndigheter som utövar offentlig kontroll föreslås i vissa fall få rätt att köpa in produkter utan att identifiera sig, i syfte att kontrollera att produkterna uppfyller gällande krav. Det föreslås även att det införs en skyldighet för kontrollmyndigheterna att ha ett ändamålsenligt rapporte</w:t>
      </w:r>
      <w:r w:rsidR="00F71CC6">
        <w:softHyphen/>
      </w:r>
      <w:r>
        <w:t xml:space="preserve">ringssystem för den som vill anmäla misstänkta överträdelser av den nya kontrollförordningen. </w:t>
      </w:r>
    </w:p>
    <w:p w14:paraId="34D6D76E" w14:textId="3A5C46D8" w:rsidR="00BE5DAC" w:rsidRDefault="00BE5DAC" w:rsidP="00BE5DAC">
      <w:pPr>
        <w:pStyle w:val="Brdtextmedindrag"/>
      </w:pPr>
      <w:r>
        <w:t>Vidare föreslås bestämmelser om tystnadsplikt för organ med delege</w:t>
      </w:r>
      <w:r w:rsidR="00F71CC6">
        <w:softHyphen/>
      </w:r>
      <w:r>
        <w:t>rade uppgifter och för fysiska personer som offentlig kontroll eller annan offentlig verksamhet har delegerats till. Det föreslås också att beslut som har meddelats av sådana organ eller fysiska personer ska kunna över</w:t>
      </w:r>
      <w:r w:rsidR="00F71CC6">
        <w:softHyphen/>
      </w:r>
      <w:r>
        <w:t xml:space="preserve">klagas. </w:t>
      </w:r>
    </w:p>
    <w:p w14:paraId="65C8745F" w14:textId="24BF8DCB" w:rsidR="00ED744F" w:rsidRDefault="00BE5DAC" w:rsidP="00BE5DAC">
      <w:pPr>
        <w:pStyle w:val="Brdtextmedindrag"/>
      </w:pPr>
      <w:r>
        <w:t xml:space="preserve">De nya reglerna föreslås i huvudsak träda i kraft den 1 </w:t>
      </w:r>
      <w:r w:rsidR="00022F90">
        <w:t>april</w:t>
      </w:r>
      <w:r>
        <w:t xml:space="preserve"> 2021.</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56253E3F" w14:textId="77777777" w:rsidR="00ED744F" w:rsidRPr="00773619" w:rsidRDefault="00ED744F" w:rsidP="00F71CC6">
          <w:pPr>
            <w:pStyle w:val="Innehllsfrteckning"/>
            <w:pageBreakBefore/>
            <w:rPr>
              <w:sz w:val="30"/>
              <w:szCs w:val="30"/>
            </w:rPr>
          </w:pPr>
          <w:r w:rsidRPr="00773619">
            <w:rPr>
              <w:rFonts w:eastAsiaTheme="minorHAnsi"/>
              <w:noProof/>
              <w:sz w:val="30"/>
              <w:szCs w:val="30"/>
            </w:rPr>
            <w:t>Innehållsförteckning</w:t>
          </w:r>
        </w:p>
        <w:p w14:paraId="569C4E7A" w14:textId="65756CB0" w:rsidR="004F4298" w:rsidRDefault="00ED744F">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54265338" w:history="1">
            <w:r w:rsidR="004F4298" w:rsidRPr="00FD5486">
              <w:rPr>
                <w:rStyle w:val="Hyperlnk"/>
              </w:rPr>
              <w:t>1</w:t>
            </w:r>
            <w:r w:rsidR="004F4298">
              <w:rPr>
                <w:rFonts w:asciiTheme="minorHAnsi" w:eastAsiaTheme="minorEastAsia" w:hAnsiTheme="minorHAnsi"/>
                <w:sz w:val="22"/>
                <w:lang w:eastAsia="sv-SE"/>
              </w:rPr>
              <w:tab/>
            </w:r>
            <w:r w:rsidR="004F4298" w:rsidRPr="00FD5486">
              <w:rPr>
                <w:rStyle w:val="Hyperlnk"/>
              </w:rPr>
              <w:t>Förslag till riksdagsbeslut</w:t>
            </w:r>
            <w:r w:rsidR="004F4298">
              <w:rPr>
                <w:webHidden/>
              </w:rPr>
              <w:tab/>
            </w:r>
            <w:r w:rsidR="004F4298">
              <w:rPr>
                <w:webHidden/>
              </w:rPr>
              <w:fldChar w:fldCharType="begin"/>
            </w:r>
            <w:r w:rsidR="004F4298">
              <w:rPr>
                <w:webHidden/>
              </w:rPr>
              <w:instrText xml:space="preserve"> PAGEREF _Toc54265338 \h </w:instrText>
            </w:r>
            <w:r w:rsidR="004F4298">
              <w:rPr>
                <w:webHidden/>
              </w:rPr>
            </w:r>
            <w:r w:rsidR="004F4298">
              <w:rPr>
                <w:webHidden/>
              </w:rPr>
              <w:fldChar w:fldCharType="separate"/>
            </w:r>
            <w:r w:rsidR="004F4298">
              <w:rPr>
                <w:webHidden/>
              </w:rPr>
              <w:t>9</w:t>
            </w:r>
            <w:r w:rsidR="004F4298">
              <w:rPr>
                <w:webHidden/>
              </w:rPr>
              <w:fldChar w:fldCharType="end"/>
            </w:r>
          </w:hyperlink>
        </w:p>
        <w:p w14:paraId="457B7F47" w14:textId="2D0A1E76" w:rsidR="004F4298" w:rsidRDefault="00500885">
          <w:pPr>
            <w:pStyle w:val="Innehll1"/>
            <w:rPr>
              <w:rFonts w:asciiTheme="minorHAnsi" w:eastAsiaTheme="minorEastAsia" w:hAnsiTheme="minorHAnsi"/>
              <w:sz w:val="22"/>
              <w:lang w:eastAsia="sv-SE"/>
            </w:rPr>
          </w:pPr>
          <w:hyperlink w:anchor="_Toc54265339" w:history="1">
            <w:r w:rsidR="004F4298" w:rsidRPr="00FD5486">
              <w:rPr>
                <w:rStyle w:val="Hyperlnk"/>
              </w:rPr>
              <w:t>2</w:t>
            </w:r>
            <w:r w:rsidR="004F4298">
              <w:rPr>
                <w:rFonts w:asciiTheme="minorHAnsi" w:eastAsiaTheme="minorEastAsia" w:hAnsiTheme="minorHAnsi"/>
                <w:sz w:val="22"/>
                <w:lang w:eastAsia="sv-SE"/>
              </w:rPr>
              <w:tab/>
            </w:r>
            <w:r w:rsidR="004F4298" w:rsidRPr="00FD5486">
              <w:rPr>
                <w:rStyle w:val="Hyperlnk"/>
              </w:rPr>
              <w:t>Lagtext</w:t>
            </w:r>
            <w:r w:rsidR="004F4298">
              <w:rPr>
                <w:webHidden/>
              </w:rPr>
              <w:tab/>
            </w:r>
            <w:r w:rsidR="004F4298">
              <w:rPr>
                <w:webHidden/>
              </w:rPr>
              <w:fldChar w:fldCharType="begin"/>
            </w:r>
            <w:r w:rsidR="004F4298">
              <w:rPr>
                <w:webHidden/>
              </w:rPr>
              <w:instrText xml:space="preserve"> PAGEREF _Toc54265339 \h </w:instrText>
            </w:r>
            <w:r w:rsidR="004F4298">
              <w:rPr>
                <w:webHidden/>
              </w:rPr>
            </w:r>
            <w:r w:rsidR="004F4298">
              <w:rPr>
                <w:webHidden/>
              </w:rPr>
              <w:fldChar w:fldCharType="separate"/>
            </w:r>
            <w:r w:rsidR="004F4298">
              <w:rPr>
                <w:webHidden/>
              </w:rPr>
              <w:t>10</w:t>
            </w:r>
            <w:r w:rsidR="004F4298">
              <w:rPr>
                <w:webHidden/>
              </w:rPr>
              <w:fldChar w:fldCharType="end"/>
            </w:r>
          </w:hyperlink>
        </w:p>
        <w:p w14:paraId="2DCEA248" w14:textId="611BB3C8" w:rsidR="004F4298" w:rsidRDefault="00500885">
          <w:pPr>
            <w:pStyle w:val="Innehll2"/>
            <w:rPr>
              <w:rFonts w:asciiTheme="minorHAnsi" w:eastAsiaTheme="minorEastAsia" w:hAnsiTheme="minorHAnsi" w:cstheme="minorBidi"/>
              <w:sz w:val="22"/>
              <w:szCs w:val="22"/>
              <w:lang w:eastAsia="sv-SE"/>
            </w:rPr>
          </w:pPr>
          <w:hyperlink w:anchor="_Toc54265340" w:history="1">
            <w:r w:rsidR="004F4298" w:rsidRPr="00FD5486">
              <w:rPr>
                <w:rStyle w:val="Hyperlnk"/>
                <w:rFonts w:eastAsiaTheme="majorEastAsia"/>
              </w:rPr>
              <w:t>2.1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epizootilagen (1999:657)</w:t>
            </w:r>
            <w:r w:rsidR="004F4298">
              <w:rPr>
                <w:webHidden/>
              </w:rPr>
              <w:tab/>
            </w:r>
            <w:r w:rsidR="004F4298">
              <w:rPr>
                <w:webHidden/>
              </w:rPr>
              <w:fldChar w:fldCharType="begin"/>
            </w:r>
            <w:r w:rsidR="004F4298">
              <w:rPr>
                <w:webHidden/>
              </w:rPr>
              <w:instrText xml:space="preserve"> PAGEREF _Toc54265340 \h </w:instrText>
            </w:r>
            <w:r w:rsidR="004F4298">
              <w:rPr>
                <w:webHidden/>
              </w:rPr>
            </w:r>
            <w:r w:rsidR="004F4298">
              <w:rPr>
                <w:webHidden/>
              </w:rPr>
              <w:fldChar w:fldCharType="separate"/>
            </w:r>
            <w:r w:rsidR="004F4298">
              <w:rPr>
                <w:webHidden/>
              </w:rPr>
              <w:t>10</w:t>
            </w:r>
            <w:r w:rsidR="004F4298">
              <w:rPr>
                <w:webHidden/>
              </w:rPr>
              <w:fldChar w:fldCharType="end"/>
            </w:r>
          </w:hyperlink>
        </w:p>
        <w:p w14:paraId="6B3475AD" w14:textId="5B6F2AAC" w:rsidR="004F4298" w:rsidRDefault="00500885">
          <w:pPr>
            <w:pStyle w:val="Innehll2"/>
            <w:rPr>
              <w:rFonts w:asciiTheme="minorHAnsi" w:eastAsiaTheme="minorEastAsia" w:hAnsiTheme="minorHAnsi" w:cstheme="minorBidi"/>
              <w:sz w:val="22"/>
              <w:szCs w:val="22"/>
              <w:lang w:eastAsia="sv-SE"/>
            </w:rPr>
          </w:pPr>
          <w:hyperlink w:anchor="_Toc54265341" w:history="1">
            <w:r w:rsidR="004F4298" w:rsidRPr="00FD5486">
              <w:rPr>
                <w:rStyle w:val="Hyperlnk"/>
                <w:rFonts w:eastAsiaTheme="majorEastAsia"/>
              </w:rPr>
              <w:t>2.2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zoonoslagen (1999:658)</w:t>
            </w:r>
            <w:r w:rsidR="004F4298">
              <w:rPr>
                <w:webHidden/>
              </w:rPr>
              <w:tab/>
            </w:r>
            <w:r w:rsidR="004F4298">
              <w:rPr>
                <w:webHidden/>
              </w:rPr>
              <w:fldChar w:fldCharType="begin"/>
            </w:r>
            <w:r w:rsidR="004F4298">
              <w:rPr>
                <w:webHidden/>
              </w:rPr>
              <w:instrText xml:space="preserve"> PAGEREF _Toc54265341 \h </w:instrText>
            </w:r>
            <w:r w:rsidR="004F4298">
              <w:rPr>
                <w:webHidden/>
              </w:rPr>
            </w:r>
            <w:r w:rsidR="004F4298">
              <w:rPr>
                <w:webHidden/>
              </w:rPr>
              <w:fldChar w:fldCharType="separate"/>
            </w:r>
            <w:r w:rsidR="004F4298">
              <w:rPr>
                <w:webHidden/>
              </w:rPr>
              <w:t>21</w:t>
            </w:r>
            <w:r w:rsidR="004F4298">
              <w:rPr>
                <w:webHidden/>
              </w:rPr>
              <w:fldChar w:fldCharType="end"/>
            </w:r>
          </w:hyperlink>
        </w:p>
        <w:p w14:paraId="56935FAA" w14:textId="58866505" w:rsidR="004F4298" w:rsidRDefault="00500885">
          <w:pPr>
            <w:pStyle w:val="Innehll2"/>
            <w:rPr>
              <w:rFonts w:asciiTheme="minorHAnsi" w:eastAsiaTheme="minorEastAsia" w:hAnsiTheme="minorHAnsi" w:cstheme="minorBidi"/>
              <w:sz w:val="22"/>
              <w:szCs w:val="22"/>
              <w:lang w:eastAsia="sv-SE"/>
            </w:rPr>
          </w:pPr>
          <w:hyperlink w:anchor="_Toc54265342" w:history="1">
            <w:r w:rsidR="004F4298" w:rsidRPr="00FD5486">
              <w:rPr>
                <w:rStyle w:val="Hyperlnk"/>
                <w:rFonts w:eastAsiaTheme="majorEastAsia"/>
              </w:rPr>
              <w:t>2.3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livsmedelslagen (2006:804)</w:t>
            </w:r>
            <w:r w:rsidR="004F4298">
              <w:rPr>
                <w:webHidden/>
              </w:rPr>
              <w:tab/>
            </w:r>
            <w:r w:rsidR="004F4298">
              <w:rPr>
                <w:webHidden/>
              </w:rPr>
              <w:fldChar w:fldCharType="begin"/>
            </w:r>
            <w:r w:rsidR="004F4298">
              <w:rPr>
                <w:webHidden/>
              </w:rPr>
              <w:instrText xml:space="preserve"> PAGEREF _Toc54265342 \h </w:instrText>
            </w:r>
            <w:r w:rsidR="004F4298">
              <w:rPr>
                <w:webHidden/>
              </w:rPr>
            </w:r>
            <w:r w:rsidR="004F4298">
              <w:rPr>
                <w:webHidden/>
              </w:rPr>
              <w:fldChar w:fldCharType="separate"/>
            </w:r>
            <w:r w:rsidR="004F4298">
              <w:rPr>
                <w:webHidden/>
              </w:rPr>
              <w:t>31</w:t>
            </w:r>
            <w:r w:rsidR="004F4298">
              <w:rPr>
                <w:webHidden/>
              </w:rPr>
              <w:fldChar w:fldCharType="end"/>
            </w:r>
          </w:hyperlink>
        </w:p>
        <w:p w14:paraId="6EC9D34C" w14:textId="19D55C78" w:rsidR="004F4298" w:rsidRDefault="00500885">
          <w:pPr>
            <w:pStyle w:val="Innehll2"/>
            <w:rPr>
              <w:rFonts w:asciiTheme="minorHAnsi" w:eastAsiaTheme="minorEastAsia" w:hAnsiTheme="minorHAnsi" w:cstheme="minorBidi"/>
              <w:sz w:val="22"/>
              <w:szCs w:val="22"/>
              <w:lang w:eastAsia="sv-SE"/>
            </w:rPr>
          </w:pPr>
          <w:hyperlink w:anchor="_Toc54265343" w:history="1">
            <w:r w:rsidR="004F4298" w:rsidRPr="00FD5486">
              <w:rPr>
                <w:rStyle w:val="Hyperlnk"/>
                <w:rFonts w:eastAsiaTheme="majorEastAsia"/>
              </w:rPr>
              <w:t>2.4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lagen (2006:805) om foder och animaliska biprodukter</w:t>
            </w:r>
            <w:r w:rsidR="004F4298">
              <w:rPr>
                <w:webHidden/>
              </w:rPr>
              <w:tab/>
            </w:r>
            <w:r w:rsidR="004F4298">
              <w:rPr>
                <w:webHidden/>
              </w:rPr>
              <w:fldChar w:fldCharType="begin"/>
            </w:r>
            <w:r w:rsidR="004F4298">
              <w:rPr>
                <w:webHidden/>
              </w:rPr>
              <w:instrText xml:space="preserve"> PAGEREF _Toc54265343 \h </w:instrText>
            </w:r>
            <w:r w:rsidR="004F4298">
              <w:rPr>
                <w:webHidden/>
              </w:rPr>
            </w:r>
            <w:r w:rsidR="004F4298">
              <w:rPr>
                <w:webHidden/>
              </w:rPr>
              <w:fldChar w:fldCharType="separate"/>
            </w:r>
            <w:r w:rsidR="004F4298">
              <w:rPr>
                <w:webHidden/>
              </w:rPr>
              <w:t>45</w:t>
            </w:r>
            <w:r w:rsidR="004F4298">
              <w:rPr>
                <w:webHidden/>
              </w:rPr>
              <w:fldChar w:fldCharType="end"/>
            </w:r>
          </w:hyperlink>
        </w:p>
        <w:p w14:paraId="4FBC02F2" w14:textId="4B46BF11" w:rsidR="004F4298" w:rsidRDefault="00500885">
          <w:pPr>
            <w:pStyle w:val="Innehll2"/>
            <w:rPr>
              <w:rFonts w:asciiTheme="minorHAnsi" w:eastAsiaTheme="minorEastAsia" w:hAnsiTheme="minorHAnsi" w:cstheme="minorBidi"/>
              <w:sz w:val="22"/>
              <w:szCs w:val="22"/>
              <w:lang w:eastAsia="sv-SE"/>
            </w:rPr>
          </w:pPr>
          <w:hyperlink w:anchor="_Toc54265344" w:history="1">
            <w:r w:rsidR="004F4298" w:rsidRPr="00FD5486">
              <w:rPr>
                <w:rStyle w:val="Hyperlnk"/>
                <w:rFonts w:eastAsiaTheme="majorEastAsia"/>
              </w:rPr>
              <w:t>2.5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lagen (2006:806) om provtagning på djur, m.m.</w:t>
            </w:r>
            <w:r w:rsidR="004F4298">
              <w:rPr>
                <w:webHidden/>
              </w:rPr>
              <w:tab/>
            </w:r>
            <w:r w:rsidR="004F4298">
              <w:rPr>
                <w:webHidden/>
              </w:rPr>
              <w:fldChar w:fldCharType="begin"/>
            </w:r>
            <w:r w:rsidR="004F4298">
              <w:rPr>
                <w:webHidden/>
              </w:rPr>
              <w:instrText xml:space="preserve"> PAGEREF _Toc54265344 \h </w:instrText>
            </w:r>
            <w:r w:rsidR="004F4298">
              <w:rPr>
                <w:webHidden/>
              </w:rPr>
            </w:r>
            <w:r w:rsidR="004F4298">
              <w:rPr>
                <w:webHidden/>
              </w:rPr>
              <w:fldChar w:fldCharType="separate"/>
            </w:r>
            <w:r w:rsidR="004F4298">
              <w:rPr>
                <w:webHidden/>
              </w:rPr>
              <w:t>56</w:t>
            </w:r>
            <w:r w:rsidR="004F4298">
              <w:rPr>
                <w:webHidden/>
              </w:rPr>
              <w:fldChar w:fldCharType="end"/>
            </w:r>
          </w:hyperlink>
        </w:p>
        <w:p w14:paraId="7AC9CCF6" w14:textId="398E241F" w:rsidR="004F4298" w:rsidRDefault="00500885">
          <w:pPr>
            <w:pStyle w:val="Innehll2"/>
            <w:rPr>
              <w:rFonts w:asciiTheme="minorHAnsi" w:eastAsiaTheme="minorEastAsia" w:hAnsiTheme="minorHAnsi" w:cstheme="minorBidi"/>
              <w:sz w:val="22"/>
              <w:szCs w:val="22"/>
              <w:lang w:eastAsia="sv-SE"/>
            </w:rPr>
          </w:pPr>
          <w:hyperlink w:anchor="_Toc54265345" w:history="1">
            <w:r w:rsidR="004F4298" w:rsidRPr="00FD5486">
              <w:rPr>
                <w:rStyle w:val="Hyperlnk"/>
                <w:rFonts w:eastAsiaTheme="majorEastAsia"/>
              </w:rPr>
              <w:t>2.6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lagen (2006:807) om kontroll av husdjur, m.m.</w:t>
            </w:r>
            <w:r w:rsidR="004F4298">
              <w:rPr>
                <w:webHidden/>
              </w:rPr>
              <w:tab/>
            </w:r>
            <w:r w:rsidR="004F4298">
              <w:rPr>
                <w:webHidden/>
              </w:rPr>
              <w:fldChar w:fldCharType="begin"/>
            </w:r>
            <w:r w:rsidR="004F4298">
              <w:rPr>
                <w:webHidden/>
              </w:rPr>
              <w:instrText xml:space="preserve"> PAGEREF _Toc54265345 \h </w:instrText>
            </w:r>
            <w:r w:rsidR="004F4298">
              <w:rPr>
                <w:webHidden/>
              </w:rPr>
            </w:r>
            <w:r w:rsidR="004F4298">
              <w:rPr>
                <w:webHidden/>
              </w:rPr>
              <w:fldChar w:fldCharType="separate"/>
            </w:r>
            <w:r w:rsidR="004F4298">
              <w:rPr>
                <w:webHidden/>
              </w:rPr>
              <w:t>67</w:t>
            </w:r>
            <w:r w:rsidR="004F4298">
              <w:rPr>
                <w:webHidden/>
              </w:rPr>
              <w:fldChar w:fldCharType="end"/>
            </w:r>
          </w:hyperlink>
        </w:p>
        <w:p w14:paraId="2AC8EB69" w14:textId="3FF63A27" w:rsidR="004F4298" w:rsidRDefault="00500885">
          <w:pPr>
            <w:pStyle w:val="Innehll2"/>
            <w:rPr>
              <w:rFonts w:asciiTheme="minorHAnsi" w:eastAsiaTheme="minorEastAsia" w:hAnsiTheme="minorHAnsi" w:cstheme="minorBidi"/>
              <w:sz w:val="22"/>
              <w:szCs w:val="22"/>
              <w:lang w:eastAsia="sv-SE"/>
            </w:rPr>
          </w:pPr>
          <w:hyperlink w:anchor="_Toc54265346" w:history="1">
            <w:r w:rsidR="004F4298" w:rsidRPr="00FD5486">
              <w:rPr>
                <w:rStyle w:val="Hyperlnk"/>
                <w:rFonts w:eastAsiaTheme="majorEastAsia"/>
              </w:rPr>
              <w:t>2.7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lagen (2009:1424) om kontroll av skyddade beteckningar på jordbruksprodukter och livsmedel</w:t>
            </w:r>
            <w:r w:rsidR="004F4298">
              <w:rPr>
                <w:webHidden/>
              </w:rPr>
              <w:tab/>
            </w:r>
            <w:r w:rsidR="004F4298">
              <w:rPr>
                <w:webHidden/>
              </w:rPr>
              <w:fldChar w:fldCharType="begin"/>
            </w:r>
            <w:r w:rsidR="004F4298">
              <w:rPr>
                <w:webHidden/>
              </w:rPr>
              <w:instrText xml:space="preserve"> PAGEREF _Toc54265346 \h </w:instrText>
            </w:r>
            <w:r w:rsidR="004F4298">
              <w:rPr>
                <w:webHidden/>
              </w:rPr>
            </w:r>
            <w:r w:rsidR="004F4298">
              <w:rPr>
                <w:webHidden/>
              </w:rPr>
              <w:fldChar w:fldCharType="separate"/>
            </w:r>
            <w:r w:rsidR="004F4298">
              <w:rPr>
                <w:webHidden/>
              </w:rPr>
              <w:t>76</w:t>
            </w:r>
            <w:r w:rsidR="004F4298">
              <w:rPr>
                <w:webHidden/>
              </w:rPr>
              <w:fldChar w:fldCharType="end"/>
            </w:r>
          </w:hyperlink>
        </w:p>
        <w:p w14:paraId="78FBE04D" w14:textId="008F86B4" w:rsidR="004F4298" w:rsidRDefault="00500885">
          <w:pPr>
            <w:pStyle w:val="Innehll2"/>
            <w:rPr>
              <w:rFonts w:asciiTheme="minorHAnsi" w:eastAsiaTheme="minorEastAsia" w:hAnsiTheme="minorHAnsi" w:cstheme="minorBidi"/>
              <w:sz w:val="22"/>
              <w:szCs w:val="22"/>
              <w:lang w:eastAsia="sv-SE"/>
            </w:rPr>
          </w:pPr>
          <w:hyperlink w:anchor="_Toc54265347" w:history="1">
            <w:r w:rsidR="004F4298" w:rsidRPr="00FD5486">
              <w:rPr>
                <w:rStyle w:val="Hyperlnk"/>
                <w:rFonts w:eastAsiaTheme="majorEastAsia"/>
              </w:rPr>
              <w:t>2.8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lagen (2013:363) om kontroll av ekologisk produktion</w:t>
            </w:r>
            <w:r w:rsidR="004F4298">
              <w:rPr>
                <w:webHidden/>
              </w:rPr>
              <w:tab/>
            </w:r>
            <w:r w:rsidR="004F4298">
              <w:rPr>
                <w:webHidden/>
              </w:rPr>
              <w:fldChar w:fldCharType="begin"/>
            </w:r>
            <w:r w:rsidR="004F4298">
              <w:rPr>
                <w:webHidden/>
              </w:rPr>
              <w:instrText xml:space="preserve"> PAGEREF _Toc54265347 \h </w:instrText>
            </w:r>
            <w:r w:rsidR="004F4298">
              <w:rPr>
                <w:webHidden/>
              </w:rPr>
            </w:r>
            <w:r w:rsidR="004F4298">
              <w:rPr>
                <w:webHidden/>
              </w:rPr>
              <w:fldChar w:fldCharType="separate"/>
            </w:r>
            <w:r w:rsidR="004F4298">
              <w:rPr>
                <w:webHidden/>
              </w:rPr>
              <w:t>85</w:t>
            </w:r>
            <w:r w:rsidR="004F4298">
              <w:rPr>
                <w:webHidden/>
              </w:rPr>
              <w:fldChar w:fldCharType="end"/>
            </w:r>
          </w:hyperlink>
        </w:p>
        <w:p w14:paraId="71D8DCE9" w14:textId="2DD443F4" w:rsidR="004F4298" w:rsidRDefault="00500885">
          <w:pPr>
            <w:pStyle w:val="Innehll2"/>
            <w:rPr>
              <w:rFonts w:asciiTheme="minorHAnsi" w:eastAsiaTheme="minorEastAsia" w:hAnsiTheme="minorHAnsi" w:cstheme="minorBidi"/>
              <w:sz w:val="22"/>
              <w:szCs w:val="22"/>
              <w:lang w:eastAsia="sv-SE"/>
            </w:rPr>
          </w:pPr>
          <w:hyperlink w:anchor="_Toc54265348" w:history="1">
            <w:r w:rsidR="004F4298" w:rsidRPr="00FD5486">
              <w:rPr>
                <w:rStyle w:val="Hyperlnk"/>
                <w:rFonts w:eastAsiaTheme="majorEastAsia"/>
              </w:rPr>
              <w:t>2.9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 till lag om ändring i djurskyddslagen (2018:1192)</w:t>
            </w:r>
            <w:r w:rsidR="004F4298">
              <w:rPr>
                <w:webHidden/>
              </w:rPr>
              <w:tab/>
            </w:r>
            <w:r w:rsidR="004F4298">
              <w:rPr>
                <w:webHidden/>
              </w:rPr>
              <w:fldChar w:fldCharType="begin"/>
            </w:r>
            <w:r w:rsidR="004F4298">
              <w:rPr>
                <w:webHidden/>
              </w:rPr>
              <w:instrText xml:space="preserve"> PAGEREF _Toc54265348 \h </w:instrText>
            </w:r>
            <w:r w:rsidR="004F4298">
              <w:rPr>
                <w:webHidden/>
              </w:rPr>
            </w:r>
            <w:r w:rsidR="004F4298">
              <w:rPr>
                <w:webHidden/>
              </w:rPr>
              <w:fldChar w:fldCharType="separate"/>
            </w:r>
            <w:r w:rsidR="004F4298">
              <w:rPr>
                <w:webHidden/>
              </w:rPr>
              <w:t>92</w:t>
            </w:r>
            <w:r w:rsidR="004F4298">
              <w:rPr>
                <w:webHidden/>
              </w:rPr>
              <w:fldChar w:fldCharType="end"/>
            </w:r>
          </w:hyperlink>
        </w:p>
        <w:p w14:paraId="279FC910" w14:textId="26CBDD91" w:rsidR="004F4298" w:rsidRDefault="00500885">
          <w:pPr>
            <w:pStyle w:val="Innehll1"/>
            <w:rPr>
              <w:rFonts w:asciiTheme="minorHAnsi" w:eastAsiaTheme="minorEastAsia" w:hAnsiTheme="minorHAnsi"/>
              <w:sz w:val="22"/>
              <w:lang w:eastAsia="sv-SE"/>
            </w:rPr>
          </w:pPr>
          <w:hyperlink w:anchor="_Toc54265349" w:history="1">
            <w:r w:rsidR="004F4298" w:rsidRPr="00FD5486">
              <w:rPr>
                <w:rStyle w:val="Hyperlnk"/>
              </w:rPr>
              <w:t>3</w:t>
            </w:r>
            <w:r w:rsidR="004F4298">
              <w:rPr>
                <w:rFonts w:asciiTheme="minorHAnsi" w:eastAsiaTheme="minorEastAsia" w:hAnsiTheme="minorHAnsi"/>
                <w:sz w:val="22"/>
                <w:lang w:eastAsia="sv-SE"/>
              </w:rPr>
              <w:tab/>
            </w:r>
            <w:r w:rsidR="004F4298" w:rsidRPr="00FD5486">
              <w:rPr>
                <w:rStyle w:val="Hyperlnk"/>
              </w:rPr>
              <w:t>Ärendet och dess beredning</w:t>
            </w:r>
            <w:r w:rsidR="004F4298">
              <w:rPr>
                <w:webHidden/>
              </w:rPr>
              <w:tab/>
            </w:r>
            <w:r w:rsidR="004F4298">
              <w:rPr>
                <w:webHidden/>
              </w:rPr>
              <w:fldChar w:fldCharType="begin"/>
            </w:r>
            <w:r w:rsidR="004F4298">
              <w:rPr>
                <w:webHidden/>
              </w:rPr>
              <w:instrText xml:space="preserve"> PAGEREF _Toc54265349 \h </w:instrText>
            </w:r>
            <w:r w:rsidR="004F4298">
              <w:rPr>
                <w:webHidden/>
              </w:rPr>
            </w:r>
            <w:r w:rsidR="004F4298">
              <w:rPr>
                <w:webHidden/>
              </w:rPr>
              <w:fldChar w:fldCharType="separate"/>
            </w:r>
            <w:r w:rsidR="004F4298">
              <w:rPr>
                <w:webHidden/>
              </w:rPr>
              <w:t>101</w:t>
            </w:r>
            <w:r w:rsidR="004F4298">
              <w:rPr>
                <w:webHidden/>
              </w:rPr>
              <w:fldChar w:fldCharType="end"/>
            </w:r>
          </w:hyperlink>
        </w:p>
        <w:p w14:paraId="37F12C60" w14:textId="13E19BE8" w:rsidR="004F4298" w:rsidRDefault="00500885">
          <w:pPr>
            <w:pStyle w:val="Innehll1"/>
            <w:rPr>
              <w:rFonts w:asciiTheme="minorHAnsi" w:eastAsiaTheme="minorEastAsia" w:hAnsiTheme="minorHAnsi"/>
              <w:sz w:val="22"/>
              <w:lang w:eastAsia="sv-SE"/>
            </w:rPr>
          </w:pPr>
          <w:hyperlink w:anchor="_Toc54265350" w:history="1">
            <w:r w:rsidR="004F4298" w:rsidRPr="00FD5486">
              <w:rPr>
                <w:rStyle w:val="Hyperlnk"/>
              </w:rPr>
              <w:t>4</w:t>
            </w:r>
            <w:r w:rsidR="004F4298">
              <w:rPr>
                <w:rFonts w:asciiTheme="minorHAnsi" w:eastAsiaTheme="minorEastAsia" w:hAnsiTheme="minorHAnsi"/>
                <w:sz w:val="22"/>
                <w:lang w:eastAsia="sv-SE"/>
              </w:rPr>
              <w:tab/>
            </w:r>
            <w:r w:rsidR="004F4298" w:rsidRPr="00FD5486">
              <w:rPr>
                <w:rStyle w:val="Hyperlnk"/>
              </w:rPr>
              <w:t>Gällande nationell rätt</w:t>
            </w:r>
            <w:r w:rsidR="004F4298">
              <w:rPr>
                <w:webHidden/>
              </w:rPr>
              <w:tab/>
            </w:r>
            <w:r w:rsidR="004F4298">
              <w:rPr>
                <w:webHidden/>
              </w:rPr>
              <w:fldChar w:fldCharType="begin"/>
            </w:r>
            <w:r w:rsidR="004F4298">
              <w:rPr>
                <w:webHidden/>
              </w:rPr>
              <w:instrText xml:space="preserve"> PAGEREF _Toc54265350 \h </w:instrText>
            </w:r>
            <w:r w:rsidR="004F4298">
              <w:rPr>
                <w:webHidden/>
              </w:rPr>
            </w:r>
            <w:r w:rsidR="004F4298">
              <w:rPr>
                <w:webHidden/>
              </w:rPr>
              <w:fldChar w:fldCharType="separate"/>
            </w:r>
            <w:r w:rsidR="004F4298">
              <w:rPr>
                <w:webHidden/>
              </w:rPr>
              <w:t>102</w:t>
            </w:r>
            <w:r w:rsidR="004F4298">
              <w:rPr>
                <w:webHidden/>
              </w:rPr>
              <w:fldChar w:fldCharType="end"/>
            </w:r>
          </w:hyperlink>
        </w:p>
        <w:p w14:paraId="3A40363E" w14:textId="56115BB0" w:rsidR="004F4298" w:rsidRDefault="00500885">
          <w:pPr>
            <w:pStyle w:val="Innehll2"/>
            <w:rPr>
              <w:rFonts w:asciiTheme="minorHAnsi" w:eastAsiaTheme="minorEastAsia" w:hAnsiTheme="minorHAnsi" w:cstheme="minorBidi"/>
              <w:sz w:val="22"/>
              <w:szCs w:val="22"/>
              <w:lang w:eastAsia="sv-SE"/>
            </w:rPr>
          </w:pPr>
          <w:hyperlink w:anchor="_Toc54265351" w:history="1">
            <w:r w:rsidR="004F4298" w:rsidRPr="00FD5486">
              <w:rPr>
                <w:rStyle w:val="Hyperlnk"/>
                <w:rFonts w:eastAsiaTheme="majorEastAsia"/>
              </w:rPr>
              <w:t>4.1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Livsmedel</w:t>
            </w:r>
            <w:r w:rsidR="004F4298">
              <w:rPr>
                <w:webHidden/>
              </w:rPr>
              <w:tab/>
            </w:r>
            <w:r w:rsidR="004F4298">
              <w:rPr>
                <w:webHidden/>
              </w:rPr>
              <w:fldChar w:fldCharType="begin"/>
            </w:r>
            <w:r w:rsidR="004F4298">
              <w:rPr>
                <w:webHidden/>
              </w:rPr>
              <w:instrText xml:space="preserve"> PAGEREF _Toc54265351 \h </w:instrText>
            </w:r>
            <w:r w:rsidR="004F4298">
              <w:rPr>
                <w:webHidden/>
              </w:rPr>
            </w:r>
            <w:r w:rsidR="004F4298">
              <w:rPr>
                <w:webHidden/>
              </w:rPr>
              <w:fldChar w:fldCharType="separate"/>
            </w:r>
            <w:r w:rsidR="004F4298">
              <w:rPr>
                <w:webHidden/>
              </w:rPr>
              <w:t>102</w:t>
            </w:r>
            <w:r w:rsidR="004F4298">
              <w:rPr>
                <w:webHidden/>
              </w:rPr>
              <w:fldChar w:fldCharType="end"/>
            </w:r>
          </w:hyperlink>
        </w:p>
        <w:p w14:paraId="4C6DBA6B" w14:textId="19A94103"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52" w:history="1">
            <w:r w:rsidR="004F4298" w:rsidRPr="00FD5486">
              <w:rPr>
                <w:rStyle w:val="Hyperlnk"/>
                <w:rFonts w:eastAsiaTheme="majorEastAsia"/>
              </w:rPr>
              <w:t>4.1.1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Bestämmelser om offentlig kontroll</w:t>
            </w:r>
            <w:r w:rsidR="004F4298">
              <w:rPr>
                <w:webHidden/>
              </w:rPr>
              <w:tab/>
            </w:r>
            <w:r w:rsidR="004F4298">
              <w:rPr>
                <w:webHidden/>
              </w:rPr>
              <w:fldChar w:fldCharType="begin"/>
            </w:r>
            <w:r w:rsidR="004F4298">
              <w:rPr>
                <w:webHidden/>
              </w:rPr>
              <w:instrText xml:space="preserve"> PAGEREF _Toc54265352 \h </w:instrText>
            </w:r>
            <w:r w:rsidR="004F4298">
              <w:rPr>
                <w:webHidden/>
              </w:rPr>
            </w:r>
            <w:r w:rsidR="004F4298">
              <w:rPr>
                <w:webHidden/>
              </w:rPr>
              <w:fldChar w:fldCharType="separate"/>
            </w:r>
            <w:r w:rsidR="004F4298">
              <w:rPr>
                <w:webHidden/>
              </w:rPr>
              <w:t>102</w:t>
            </w:r>
            <w:r w:rsidR="004F4298">
              <w:rPr>
                <w:webHidden/>
              </w:rPr>
              <w:fldChar w:fldCharType="end"/>
            </w:r>
          </w:hyperlink>
        </w:p>
        <w:p w14:paraId="2895892B" w14:textId="445C7379"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53" w:history="1">
            <w:r w:rsidR="004F4298" w:rsidRPr="00FD5486">
              <w:rPr>
                <w:rStyle w:val="Hyperlnk"/>
                <w:rFonts w:eastAsiaTheme="majorEastAsia"/>
              </w:rPr>
              <w:t>4.1.2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Kontrollmyndigheter</w:t>
            </w:r>
            <w:r w:rsidR="004F4298">
              <w:rPr>
                <w:webHidden/>
              </w:rPr>
              <w:tab/>
            </w:r>
            <w:r w:rsidR="004F4298">
              <w:rPr>
                <w:webHidden/>
              </w:rPr>
              <w:fldChar w:fldCharType="begin"/>
            </w:r>
            <w:r w:rsidR="004F4298">
              <w:rPr>
                <w:webHidden/>
              </w:rPr>
              <w:instrText xml:space="preserve"> PAGEREF _Toc54265353 \h </w:instrText>
            </w:r>
            <w:r w:rsidR="004F4298">
              <w:rPr>
                <w:webHidden/>
              </w:rPr>
            </w:r>
            <w:r w:rsidR="004F4298">
              <w:rPr>
                <w:webHidden/>
              </w:rPr>
              <w:fldChar w:fldCharType="separate"/>
            </w:r>
            <w:r w:rsidR="004F4298">
              <w:rPr>
                <w:webHidden/>
              </w:rPr>
              <w:t>103</w:t>
            </w:r>
            <w:r w:rsidR="004F4298">
              <w:rPr>
                <w:webHidden/>
              </w:rPr>
              <w:fldChar w:fldCharType="end"/>
            </w:r>
          </w:hyperlink>
        </w:p>
        <w:p w14:paraId="0BBBF87D" w14:textId="09E6F93D"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54" w:history="1">
            <w:r w:rsidR="004F4298" w:rsidRPr="00FD5486">
              <w:rPr>
                <w:rStyle w:val="Hyperlnk"/>
                <w:rFonts w:eastAsiaTheme="majorEastAsia"/>
              </w:rPr>
              <w:t>4.1.3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Hur den offentliga kontrollen bedrivs</w:t>
            </w:r>
            <w:r w:rsidR="004F4298">
              <w:rPr>
                <w:webHidden/>
              </w:rPr>
              <w:tab/>
            </w:r>
            <w:r w:rsidR="004F4298">
              <w:rPr>
                <w:webHidden/>
              </w:rPr>
              <w:fldChar w:fldCharType="begin"/>
            </w:r>
            <w:r w:rsidR="004F4298">
              <w:rPr>
                <w:webHidden/>
              </w:rPr>
              <w:instrText xml:space="preserve"> PAGEREF _Toc54265354 \h </w:instrText>
            </w:r>
            <w:r w:rsidR="004F4298">
              <w:rPr>
                <w:webHidden/>
              </w:rPr>
            </w:r>
            <w:r w:rsidR="004F4298">
              <w:rPr>
                <w:webHidden/>
              </w:rPr>
              <w:fldChar w:fldCharType="separate"/>
            </w:r>
            <w:r w:rsidR="004F4298">
              <w:rPr>
                <w:webHidden/>
              </w:rPr>
              <w:t>104</w:t>
            </w:r>
            <w:r w:rsidR="004F4298">
              <w:rPr>
                <w:webHidden/>
              </w:rPr>
              <w:fldChar w:fldCharType="end"/>
            </w:r>
          </w:hyperlink>
        </w:p>
        <w:p w14:paraId="453879EC" w14:textId="40873B66"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55" w:history="1">
            <w:r w:rsidR="004F4298" w:rsidRPr="00FD5486">
              <w:rPr>
                <w:rStyle w:val="Hyperlnk"/>
                <w:rFonts w:eastAsiaTheme="majorEastAsia"/>
              </w:rPr>
              <w:t>4.1.4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Finansiering av den offentliga kontrollen</w:t>
            </w:r>
            <w:r w:rsidR="004F4298">
              <w:rPr>
                <w:webHidden/>
              </w:rPr>
              <w:tab/>
            </w:r>
            <w:r w:rsidR="004F4298">
              <w:rPr>
                <w:webHidden/>
              </w:rPr>
              <w:fldChar w:fldCharType="begin"/>
            </w:r>
            <w:r w:rsidR="004F4298">
              <w:rPr>
                <w:webHidden/>
              </w:rPr>
              <w:instrText xml:space="preserve"> PAGEREF _Toc54265355 \h </w:instrText>
            </w:r>
            <w:r w:rsidR="004F4298">
              <w:rPr>
                <w:webHidden/>
              </w:rPr>
            </w:r>
            <w:r w:rsidR="004F4298">
              <w:rPr>
                <w:webHidden/>
              </w:rPr>
              <w:fldChar w:fldCharType="separate"/>
            </w:r>
            <w:r w:rsidR="004F4298">
              <w:rPr>
                <w:webHidden/>
              </w:rPr>
              <w:t>105</w:t>
            </w:r>
            <w:r w:rsidR="004F4298">
              <w:rPr>
                <w:webHidden/>
              </w:rPr>
              <w:fldChar w:fldCharType="end"/>
            </w:r>
          </w:hyperlink>
        </w:p>
        <w:p w14:paraId="22AA3A83" w14:textId="30627150" w:rsidR="004F4298" w:rsidRDefault="00500885">
          <w:pPr>
            <w:pStyle w:val="Innehll2"/>
            <w:rPr>
              <w:rFonts w:asciiTheme="minorHAnsi" w:eastAsiaTheme="minorEastAsia" w:hAnsiTheme="minorHAnsi" w:cstheme="minorBidi"/>
              <w:sz w:val="22"/>
              <w:szCs w:val="22"/>
              <w:lang w:eastAsia="sv-SE"/>
            </w:rPr>
          </w:pPr>
          <w:hyperlink w:anchor="_Toc54265356" w:history="1">
            <w:r w:rsidR="004F4298" w:rsidRPr="00FD5486">
              <w:rPr>
                <w:rStyle w:val="Hyperlnk"/>
                <w:rFonts w:eastAsiaTheme="majorEastAsia"/>
              </w:rPr>
              <w:t>4.2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Foder och animaliska biprodukter</w:t>
            </w:r>
            <w:r w:rsidR="004F4298">
              <w:rPr>
                <w:webHidden/>
              </w:rPr>
              <w:tab/>
            </w:r>
            <w:r w:rsidR="004F4298">
              <w:rPr>
                <w:webHidden/>
              </w:rPr>
              <w:fldChar w:fldCharType="begin"/>
            </w:r>
            <w:r w:rsidR="004F4298">
              <w:rPr>
                <w:webHidden/>
              </w:rPr>
              <w:instrText xml:space="preserve"> PAGEREF _Toc54265356 \h </w:instrText>
            </w:r>
            <w:r w:rsidR="004F4298">
              <w:rPr>
                <w:webHidden/>
              </w:rPr>
            </w:r>
            <w:r w:rsidR="004F4298">
              <w:rPr>
                <w:webHidden/>
              </w:rPr>
              <w:fldChar w:fldCharType="separate"/>
            </w:r>
            <w:r w:rsidR="004F4298">
              <w:rPr>
                <w:webHidden/>
              </w:rPr>
              <w:t>106</w:t>
            </w:r>
            <w:r w:rsidR="004F4298">
              <w:rPr>
                <w:webHidden/>
              </w:rPr>
              <w:fldChar w:fldCharType="end"/>
            </w:r>
          </w:hyperlink>
        </w:p>
        <w:p w14:paraId="77937D04" w14:textId="680B63B9"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57" w:history="1">
            <w:r w:rsidR="004F4298" w:rsidRPr="00FD5486">
              <w:rPr>
                <w:rStyle w:val="Hyperlnk"/>
                <w:rFonts w:eastAsiaTheme="majorEastAsia"/>
              </w:rPr>
              <w:t>4.2.1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Bestämmelser om offentlig kontroll</w:t>
            </w:r>
            <w:r w:rsidR="004F4298">
              <w:rPr>
                <w:webHidden/>
              </w:rPr>
              <w:tab/>
            </w:r>
            <w:r w:rsidR="004F4298">
              <w:rPr>
                <w:webHidden/>
              </w:rPr>
              <w:fldChar w:fldCharType="begin"/>
            </w:r>
            <w:r w:rsidR="004F4298">
              <w:rPr>
                <w:webHidden/>
              </w:rPr>
              <w:instrText xml:space="preserve"> PAGEREF _Toc54265357 \h </w:instrText>
            </w:r>
            <w:r w:rsidR="004F4298">
              <w:rPr>
                <w:webHidden/>
              </w:rPr>
            </w:r>
            <w:r w:rsidR="004F4298">
              <w:rPr>
                <w:webHidden/>
              </w:rPr>
              <w:fldChar w:fldCharType="separate"/>
            </w:r>
            <w:r w:rsidR="004F4298">
              <w:rPr>
                <w:webHidden/>
              </w:rPr>
              <w:t>106</w:t>
            </w:r>
            <w:r w:rsidR="004F4298">
              <w:rPr>
                <w:webHidden/>
              </w:rPr>
              <w:fldChar w:fldCharType="end"/>
            </w:r>
          </w:hyperlink>
        </w:p>
        <w:p w14:paraId="703002F4" w14:textId="3A496714"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58" w:history="1">
            <w:r w:rsidR="004F4298" w:rsidRPr="00FD5486">
              <w:rPr>
                <w:rStyle w:val="Hyperlnk"/>
                <w:rFonts w:eastAsiaTheme="majorEastAsia"/>
              </w:rPr>
              <w:t>4.2.2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Kontrollmyndigheter</w:t>
            </w:r>
            <w:r w:rsidR="004F4298">
              <w:rPr>
                <w:webHidden/>
              </w:rPr>
              <w:tab/>
            </w:r>
            <w:r w:rsidR="004F4298">
              <w:rPr>
                <w:webHidden/>
              </w:rPr>
              <w:fldChar w:fldCharType="begin"/>
            </w:r>
            <w:r w:rsidR="004F4298">
              <w:rPr>
                <w:webHidden/>
              </w:rPr>
              <w:instrText xml:space="preserve"> PAGEREF _Toc54265358 \h </w:instrText>
            </w:r>
            <w:r w:rsidR="004F4298">
              <w:rPr>
                <w:webHidden/>
              </w:rPr>
            </w:r>
            <w:r w:rsidR="004F4298">
              <w:rPr>
                <w:webHidden/>
              </w:rPr>
              <w:fldChar w:fldCharType="separate"/>
            </w:r>
            <w:r w:rsidR="004F4298">
              <w:rPr>
                <w:webHidden/>
              </w:rPr>
              <w:t>107</w:t>
            </w:r>
            <w:r w:rsidR="004F4298">
              <w:rPr>
                <w:webHidden/>
              </w:rPr>
              <w:fldChar w:fldCharType="end"/>
            </w:r>
          </w:hyperlink>
        </w:p>
        <w:p w14:paraId="7CEE3842" w14:textId="6DECC53F"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59" w:history="1">
            <w:r w:rsidR="004F4298" w:rsidRPr="00FD5486">
              <w:rPr>
                <w:rStyle w:val="Hyperlnk"/>
                <w:rFonts w:eastAsiaTheme="majorEastAsia"/>
              </w:rPr>
              <w:t>4.2.3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Hur den offentliga kontrollen bedrivs</w:t>
            </w:r>
            <w:r w:rsidR="004F4298">
              <w:rPr>
                <w:webHidden/>
              </w:rPr>
              <w:tab/>
            </w:r>
            <w:r w:rsidR="004F4298">
              <w:rPr>
                <w:webHidden/>
              </w:rPr>
              <w:fldChar w:fldCharType="begin"/>
            </w:r>
            <w:r w:rsidR="004F4298">
              <w:rPr>
                <w:webHidden/>
              </w:rPr>
              <w:instrText xml:space="preserve"> PAGEREF _Toc54265359 \h </w:instrText>
            </w:r>
            <w:r w:rsidR="004F4298">
              <w:rPr>
                <w:webHidden/>
              </w:rPr>
            </w:r>
            <w:r w:rsidR="004F4298">
              <w:rPr>
                <w:webHidden/>
              </w:rPr>
              <w:fldChar w:fldCharType="separate"/>
            </w:r>
            <w:r w:rsidR="004F4298">
              <w:rPr>
                <w:webHidden/>
              </w:rPr>
              <w:t>108</w:t>
            </w:r>
            <w:r w:rsidR="004F4298">
              <w:rPr>
                <w:webHidden/>
              </w:rPr>
              <w:fldChar w:fldCharType="end"/>
            </w:r>
          </w:hyperlink>
        </w:p>
        <w:p w14:paraId="59F13249" w14:textId="0FDDF9F6"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60" w:history="1">
            <w:r w:rsidR="004F4298" w:rsidRPr="00FD5486">
              <w:rPr>
                <w:rStyle w:val="Hyperlnk"/>
                <w:rFonts w:eastAsiaTheme="majorEastAsia"/>
              </w:rPr>
              <w:t>4.2.4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Finansiering av den offentliga kontrollen</w:t>
            </w:r>
            <w:r w:rsidR="004F4298">
              <w:rPr>
                <w:webHidden/>
              </w:rPr>
              <w:tab/>
            </w:r>
            <w:r w:rsidR="004F4298">
              <w:rPr>
                <w:webHidden/>
              </w:rPr>
              <w:fldChar w:fldCharType="begin"/>
            </w:r>
            <w:r w:rsidR="004F4298">
              <w:rPr>
                <w:webHidden/>
              </w:rPr>
              <w:instrText xml:space="preserve"> PAGEREF _Toc54265360 \h </w:instrText>
            </w:r>
            <w:r w:rsidR="004F4298">
              <w:rPr>
                <w:webHidden/>
              </w:rPr>
            </w:r>
            <w:r w:rsidR="004F4298">
              <w:rPr>
                <w:webHidden/>
              </w:rPr>
              <w:fldChar w:fldCharType="separate"/>
            </w:r>
            <w:r w:rsidR="004F4298">
              <w:rPr>
                <w:webHidden/>
              </w:rPr>
              <w:t>109</w:t>
            </w:r>
            <w:r w:rsidR="004F4298">
              <w:rPr>
                <w:webHidden/>
              </w:rPr>
              <w:fldChar w:fldCharType="end"/>
            </w:r>
          </w:hyperlink>
        </w:p>
        <w:p w14:paraId="15231388" w14:textId="2A3786E9" w:rsidR="004F4298" w:rsidRDefault="00500885">
          <w:pPr>
            <w:pStyle w:val="Innehll2"/>
            <w:rPr>
              <w:rFonts w:asciiTheme="minorHAnsi" w:eastAsiaTheme="minorEastAsia" w:hAnsiTheme="minorHAnsi" w:cstheme="minorBidi"/>
              <w:sz w:val="22"/>
              <w:szCs w:val="22"/>
              <w:lang w:eastAsia="sv-SE"/>
            </w:rPr>
          </w:pPr>
          <w:hyperlink w:anchor="_Toc54265361" w:history="1">
            <w:r w:rsidR="004F4298" w:rsidRPr="00FD5486">
              <w:rPr>
                <w:rStyle w:val="Hyperlnk"/>
                <w:rFonts w:eastAsiaTheme="majorEastAsia"/>
              </w:rPr>
              <w:t>4.3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Djurhälsa</w:t>
            </w:r>
            <w:r w:rsidR="004F4298">
              <w:rPr>
                <w:webHidden/>
              </w:rPr>
              <w:tab/>
            </w:r>
            <w:r w:rsidR="004F4298">
              <w:rPr>
                <w:webHidden/>
              </w:rPr>
              <w:fldChar w:fldCharType="begin"/>
            </w:r>
            <w:r w:rsidR="004F4298">
              <w:rPr>
                <w:webHidden/>
              </w:rPr>
              <w:instrText xml:space="preserve"> PAGEREF _Toc54265361 \h </w:instrText>
            </w:r>
            <w:r w:rsidR="004F4298">
              <w:rPr>
                <w:webHidden/>
              </w:rPr>
            </w:r>
            <w:r w:rsidR="004F4298">
              <w:rPr>
                <w:webHidden/>
              </w:rPr>
              <w:fldChar w:fldCharType="separate"/>
            </w:r>
            <w:r w:rsidR="004F4298">
              <w:rPr>
                <w:webHidden/>
              </w:rPr>
              <w:t>109</w:t>
            </w:r>
            <w:r w:rsidR="004F4298">
              <w:rPr>
                <w:webHidden/>
              </w:rPr>
              <w:fldChar w:fldCharType="end"/>
            </w:r>
          </w:hyperlink>
        </w:p>
        <w:p w14:paraId="7DB1094A" w14:textId="2334473C"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62" w:history="1">
            <w:r w:rsidR="004F4298" w:rsidRPr="00FD5486">
              <w:rPr>
                <w:rStyle w:val="Hyperlnk"/>
                <w:rFonts w:eastAsiaTheme="majorEastAsia"/>
              </w:rPr>
              <w:t>4.3.1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Kontrollmyndigheter</w:t>
            </w:r>
            <w:r w:rsidR="004F4298">
              <w:rPr>
                <w:webHidden/>
              </w:rPr>
              <w:tab/>
            </w:r>
            <w:r w:rsidR="004F4298">
              <w:rPr>
                <w:webHidden/>
              </w:rPr>
              <w:fldChar w:fldCharType="begin"/>
            </w:r>
            <w:r w:rsidR="004F4298">
              <w:rPr>
                <w:webHidden/>
              </w:rPr>
              <w:instrText xml:space="preserve"> PAGEREF _Toc54265362 \h </w:instrText>
            </w:r>
            <w:r w:rsidR="004F4298">
              <w:rPr>
                <w:webHidden/>
              </w:rPr>
            </w:r>
            <w:r w:rsidR="004F4298">
              <w:rPr>
                <w:webHidden/>
              </w:rPr>
              <w:fldChar w:fldCharType="separate"/>
            </w:r>
            <w:r w:rsidR="004F4298">
              <w:rPr>
                <w:webHidden/>
              </w:rPr>
              <w:t>110</w:t>
            </w:r>
            <w:r w:rsidR="004F4298">
              <w:rPr>
                <w:webHidden/>
              </w:rPr>
              <w:fldChar w:fldCharType="end"/>
            </w:r>
          </w:hyperlink>
        </w:p>
        <w:p w14:paraId="0BBE67A1" w14:textId="4AD33CAD"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63" w:history="1">
            <w:r w:rsidR="004F4298" w:rsidRPr="00FD5486">
              <w:rPr>
                <w:rStyle w:val="Hyperlnk"/>
                <w:rFonts w:eastAsiaTheme="majorEastAsia"/>
              </w:rPr>
              <w:t>4.3.2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Hur den offentliga kontrollen bedrivs</w:t>
            </w:r>
            <w:r w:rsidR="004F4298">
              <w:rPr>
                <w:webHidden/>
              </w:rPr>
              <w:tab/>
            </w:r>
            <w:r w:rsidR="004F4298">
              <w:rPr>
                <w:webHidden/>
              </w:rPr>
              <w:fldChar w:fldCharType="begin"/>
            </w:r>
            <w:r w:rsidR="004F4298">
              <w:rPr>
                <w:webHidden/>
              </w:rPr>
              <w:instrText xml:space="preserve"> PAGEREF _Toc54265363 \h </w:instrText>
            </w:r>
            <w:r w:rsidR="004F4298">
              <w:rPr>
                <w:webHidden/>
              </w:rPr>
            </w:r>
            <w:r w:rsidR="004F4298">
              <w:rPr>
                <w:webHidden/>
              </w:rPr>
              <w:fldChar w:fldCharType="separate"/>
            </w:r>
            <w:r w:rsidR="004F4298">
              <w:rPr>
                <w:webHidden/>
              </w:rPr>
              <w:t>111</w:t>
            </w:r>
            <w:r w:rsidR="004F4298">
              <w:rPr>
                <w:webHidden/>
              </w:rPr>
              <w:fldChar w:fldCharType="end"/>
            </w:r>
          </w:hyperlink>
        </w:p>
        <w:p w14:paraId="229A35D3" w14:textId="4C7B2CEB"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64" w:history="1">
            <w:r w:rsidR="004F4298" w:rsidRPr="00FD5486">
              <w:rPr>
                <w:rStyle w:val="Hyperlnk"/>
                <w:rFonts w:eastAsiaTheme="majorEastAsia"/>
              </w:rPr>
              <w:t>4.3.3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Finansiering av den offentliga kontrollen</w:t>
            </w:r>
            <w:r w:rsidR="004F4298">
              <w:rPr>
                <w:webHidden/>
              </w:rPr>
              <w:tab/>
            </w:r>
            <w:r w:rsidR="004F4298">
              <w:rPr>
                <w:webHidden/>
              </w:rPr>
              <w:fldChar w:fldCharType="begin"/>
            </w:r>
            <w:r w:rsidR="004F4298">
              <w:rPr>
                <w:webHidden/>
              </w:rPr>
              <w:instrText xml:space="preserve"> PAGEREF _Toc54265364 \h </w:instrText>
            </w:r>
            <w:r w:rsidR="004F4298">
              <w:rPr>
                <w:webHidden/>
              </w:rPr>
            </w:r>
            <w:r w:rsidR="004F4298">
              <w:rPr>
                <w:webHidden/>
              </w:rPr>
              <w:fldChar w:fldCharType="separate"/>
            </w:r>
            <w:r w:rsidR="004F4298">
              <w:rPr>
                <w:webHidden/>
              </w:rPr>
              <w:t>112</w:t>
            </w:r>
            <w:r w:rsidR="004F4298">
              <w:rPr>
                <w:webHidden/>
              </w:rPr>
              <w:fldChar w:fldCharType="end"/>
            </w:r>
          </w:hyperlink>
        </w:p>
        <w:p w14:paraId="110FAB2F" w14:textId="6E8012D7" w:rsidR="004F4298" w:rsidRDefault="00500885">
          <w:pPr>
            <w:pStyle w:val="Innehll2"/>
            <w:rPr>
              <w:rFonts w:asciiTheme="minorHAnsi" w:eastAsiaTheme="minorEastAsia" w:hAnsiTheme="minorHAnsi" w:cstheme="minorBidi"/>
              <w:sz w:val="22"/>
              <w:szCs w:val="22"/>
              <w:lang w:eastAsia="sv-SE"/>
            </w:rPr>
          </w:pPr>
          <w:hyperlink w:anchor="_Toc54265365" w:history="1">
            <w:r w:rsidR="004F4298" w:rsidRPr="00FD5486">
              <w:rPr>
                <w:rStyle w:val="Hyperlnk"/>
                <w:rFonts w:eastAsiaTheme="majorEastAsia"/>
              </w:rPr>
              <w:t>4.4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Djurskydd</w:t>
            </w:r>
            <w:r w:rsidR="004F4298">
              <w:rPr>
                <w:webHidden/>
              </w:rPr>
              <w:tab/>
            </w:r>
            <w:r w:rsidR="004F4298">
              <w:rPr>
                <w:webHidden/>
              </w:rPr>
              <w:fldChar w:fldCharType="begin"/>
            </w:r>
            <w:r w:rsidR="004F4298">
              <w:rPr>
                <w:webHidden/>
              </w:rPr>
              <w:instrText xml:space="preserve"> PAGEREF _Toc54265365 \h </w:instrText>
            </w:r>
            <w:r w:rsidR="004F4298">
              <w:rPr>
                <w:webHidden/>
              </w:rPr>
            </w:r>
            <w:r w:rsidR="004F4298">
              <w:rPr>
                <w:webHidden/>
              </w:rPr>
              <w:fldChar w:fldCharType="separate"/>
            </w:r>
            <w:r w:rsidR="004F4298">
              <w:rPr>
                <w:webHidden/>
              </w:rPr>
              <w:t>112</w:t>
            </w:r>
            <w:r w:rsidR="004F4298">
              <w:rPr>
                <w:webHidden/>
              </w:rPr>
              <w:fldChar w:fldCharType="end"/>
            </w:r>
          </w:hyperlink>
        </w:p>
        <w:p w14:paraId="2126E126" w14:textId="21A7F17A"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66" w:history="1">
            <w:r w:rsidR="004F4298" w:rsidRPr="00FD5486">
              <w:rPr>
                <w:rStyle w:val="Hyperlnk"/>
                <w:rFonts w:eastAsiaTheme="majorEastAsia"/>
              </w:rPr>
              <w:t>4.4.1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Kontrollmyndigheter</w:t>
            </w:r>
            <w:r w:rsidR="004F4298">
              <w:rPr>
                <w:webHidden/>
              </w:rPr>
              <w:tab/>
            </w:r>
            <w:r w:rsidR="004F4298">
              <w:rPr>
                <w:webHidden/>
              </w:rPr>
              <w:fldChar w:fldCharType="begin"/>
            </w:r>
            <w:r w:rsidR="004F4298">
              <w:rPr>
                <w:webHidden/>
              </w:rPr>
              <w:instrText xml:space="preserve"> PAGEREF _Toc54265366 \h </w:instrText>
            </w:r>
            <w:r w:rsidR="004F4298">
              <w:rPr>
                <w:webHidden/>
              </w:rPr>
            </w:r>
            <w:r w:rsidR="004F4298">
              <w:rPr>
                <w:webHidden/>
              </w:rPr>
              <w:fldChar w:fldCharType="separate"/>
            </w:r>
            <w:r w:rsidR="004F4298">
              <w:rPr>
                <w:webHidden/>
              </w:rPr>
              <w:t>112</w:t>
            </w:r>
            <w:r w:rsidR="004F4298">
              <w:rPr>
                <w:webHidden/>
              </w:rPr>
              <w:fldChar w:fldCharType="end"/>
            </w:r>
          </w:hyperlink>
        </w:p>
        <w:p w14:paraId="6B9835AF" w14:textId="6F06782D"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67" w:history="1">
            <w:r w:rsidR="004F4298" w:rsidRPr="00FD5486">
              <w:rPr>
                <w:rStyle w:val="Hyperlnk"/>
                <w:rFonts w:eastAsiaTheme="majorEastAsia"/>
              </w:rPr>
              <w:t>4.4.2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Hur den offentliga kontrollen bedrivs</w:t>
            </w:r>
            <w:r w:rsidR="004F4298">
              <w:rPr>
                <w:webHidden/>
              </w:rPr>
              <w:tab/>
            </w:r>
            <w:r w:rsidR="004F4298">
              <w:rPr>
                <w:webHidden/>
              </w:rPr>
              <w:fldChar w:fldCharType="begin"/>
            </w:r>
            <w:r w:rsidR="004F4298">
              <w:rPr>
                <w:webHidden/>
              </w:rPr>
              <w:instrText xml:space="preserve"> PAGEREF _Toc54265367 \h </w:instrText>
            </w:r>
            <w:r w:rsidR="004F4298">
              <w:rPr>
                <w:webHidden/>
              </w:rPr>
            </w:r>
            <w:r w:rsidR="004F4298">
              <w:rPr>
                <w:webHidden/>
              </w:rPr>
              <w:fldChar w:fldCharType="separate"/>
            </w:r>
            <w:r w:rsidR="004F4298">
              <w:rPr>
                <w:webHidden/>
              </w:rPr>
              <w:t>113</w:t>
            </w:r>
            <w:r w:rsidR="004F4298">
              <w:rPr>
                <w:webHidden/>
              </w:rPr>
              <w:fldChar w:fldCharType="end"/>
            </w:r>
          </w:hyperlink>
        </w:p>
        <w:p w14:paraId="49507455" w14:textId="6E1CA43B"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68" w:history="1">
            <w:r w:rsidR="004F4298" w:rsidRPr="00FD5486">
              <w:rPr>
                <w:rStyle w:val="Hyperlnk"/>
                <w:rFonts w:eastAsiaTheme="majorEastAsia"/>
              </w:rPr>
              <w:t>4.4.3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Finansiering av den offentliga kontrollen</w:t>
            </w:r>
            <w:r w:rsidR="004F4298">
              <w:rPr>
                <w:webHidden/>
              </w:rPr>
              <w:tab/>
            </w:r>
            <w:r w:rsidR="004F4298">
              <w:rPr>
                <w:webHidden/>
              </w:rPr>
              <w:fldChar w:fldCharType="begin"/>
            </w:r>
            <w:r w:rsidR="004F4298">
              <w:rPr>
                <w:webHidden/>
              </w:rPr>
              <w:instrText xml:space="preserve"> PAGEREF _Toc54265368 \h </w:instrText>
            </w:r>
            <w:r w:rsidR="004F4298">
              <w:rPr>
                <w:webHidden/>
              </w:rPr>
            </w:r>
            <w:r w:rsidR="004F4298">
              <w:rPr>
                <w:webHidden/>
              </w:rPr>
              <w:fldChar w:fldCharType="separate"/>
            </w:r>
            <w:r w:rsidR="004F4298">
              <w:rPr>
                <w:webHidden/>
              </w:rPr>
              <w:t>113</w:t>
            </w:r>
            <w:r w:rsidR="004F4298">
              <w:rPr>
                <w:webHidden/>
              </w:rPr>
              <w:fldChar w:fldCharType="end"/>
            </w:r>
          </w:hyperlink>
        </w:p>
        <w:p w14:paraId="2E8BC12A" w14:textId="257B807F" w:rsidR="004F4298" w:rsidRDefault="00500885">
          <w:pPr>
            <w:pStyle w:val="Innehll2"/>
            <w:rPr>
              <w:rFonts w:asciiTheme="minorHAnsi" w:eastAsiaTheme="minorEastAsia" w:hAnsiTheme="minorHAnsi" w:cstheme="minorBidi"/>
              <w:sz w:val="22"/>
              <w:szCs w:val="22"/>
              <w:lang w:eastAsia="sv-SE"/>
            </w:rPr>
          </w:pPr>
          <w:hyperlink w:anchor="_Toc54265369" w:history="1">
            <w:r w:rsidR="004F4298" w:rsidRPr="00FD5486">
              <w:rPr>
                <w:rStyle w:val="Hyperlnk"/>
                <w:rFonts w:eastAsiaTheme="majorEastAsia"/>
              </w:rPr>
              <w:t>4.5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Ekologisk produktion</w:t>
            </w:r>
            <w:r w:rsidR="004F4298">
              <w:rPr>
                <w:webHidden/>
              </w:rPr>
              <w:tab/>
            </w:r>
            <w:r w:rsidR="004F4298">
              <w:rPr>
                <w:webHidden/>
              </w:rPr>
              <w:fldChar w:fldCharType="begin"/>
            </w:r>
            <w:r w:rsidR="004F4298">
              <w:rPr>
                <w:webHidden/>
              </w:rPr>
              <w:instrText xml:space="preserve"> PAGEREF _Toc54265369 \h </w:instrText>
            </w:r>
            <w:r w:rsidR="004F4298">
              <w:rPr>
                <w:webHidden/>
              </w:rPr>
            </w:r>
            <w:r w:rsidR="004F4298">
              <w:rPr>
                <w:webHidden/>
              </w:rPr>
              <w:fldChar w:fldCharType="separate"/>
            </w:r>
            <w:r w:rsidR="004F4298">
              <w:rPr>
                <w:webHidden/>
              </w:rPr>
              <w:t>114</w:t>
            </w:r>
            <w:r w:rsidR="004F4298">
              <w:rPr>
                <w:webHidden/>
              </w:rPr>
              <w:fldChar w:fldCharType="end"/>
            </w:r>
          </w:hyperlink>
        </w:p>
        <w:p w14:paraId="427E2B65" w14:textId="67B2E14E"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70" w:history="1">
            <w:r w:rsidR="004F4298" w:rsidRPr="00FD5486">
              <w:rPr>
                <w:rStyle w:val="Hyperlnk"/>
                <w:rFonts w:eastAsiaTheme="majorEastAsia"/>
              </w:rPr>
              <w:t>4.5.1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Kontrollmyndigheter</w:t>
            </w:r>
            <w:r w:rsidR="004F4298">
              <w:rPr>
                <w:webHidden/>
              </w:rPr>
              <w:tab/>
            </w:r>
            <w:r w:rsidR="004F4298">
              <w:rPr>
                <w:webHidden/>
              </w:rPr>
              <w:fldChar w:fldCharType="begin"/>
            </w:r>
            <w:r w:rsidR="004F4298">
              <w:rPr>
                <w:webHidden/>
              </w:rPr>
              <w:instrText xml:space="preserve"> PAGEREF _Toc54265370 \h </w:instrText>
            </w:r>
            <w:r w:rsidR="004F4298">
              <w:rPr>
                <w:webHidden/>
              </w:rPr>
            </w:r>
            <w:r w:rsidR="004F4298">
              <w:rPr>
                <w:webHidden/>
              </w:rPr>
              <w:fldChar w:fldCharType="separate"/>
            </w:r>
            <w:r w:rsidR="004F4298">
              <w:rPr>
                <w:webHidden/>
              </w:rPr>
              <w:t>115</w:t>
            </w:r>
            <w:r w:rsidR="004F4298">
              <w:rPr>
                <w:webHidden/>
              </w:rPr>
              <w:fldChar w:fldCharType="end"/>
            </w:r>
          </w:hyperlink>
        </w:p>
        <w:p w14:paraId="7D5391F0" w14:textId="2A18B796"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71" w:history="1">
            <w:r w:rsidR="004F4298" w:rsidRPr="00FD5486">
              <w:rPr>
                <w:rStyle w:val="Hyperlnk"/>
                <w:rFonts w:eastAsiaTheme="majorEastAsia"/>
              </w:rPr>
              <w:t>4.5.2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Hur den offentliga kontrollen bedrivs</w:t>
            </w:r>
            <w:r w:rsidR="004F4298">
              <w:rPr>
                <w:webHidden/>
              </w:rPr>
              <w:tab/>
            </w:r>
            <w:r w:rsidR="004F4298">
              <w:rPr>
                <w:webHidden/>
              </w:rPr>
              <w:fldChar w:fldCharType="begin"/>
            </w:r>
            <w:r w:rsidR="004F4298">
              <w:rPr>
                <w:webHidden/>
              </w:rPr>
              <w:instrText xml:space="preserve"> PAGEREF _Toc54265371 \h </w:instrText>
            </w:r>
            <w:r w:rsidR="004F4298">
              <w:rPr>
                <w:webHidden/>
              </w:rPr>
            </w:r>
            <w:r w:rsidR="004F4298">
              <w:rPr>
                <w:webHidden/>
              </w:rPr>
              <w:fldChar w:fldCharType="separate"/>
            </w:r>
            <w:r w:rsidR="004F4298">
              <w:rPr>
                <w:webHidden/>
              </w:rPr>
              <w:t>116</w:t>
            </w:r>
            <w:r w:rsidR="004F4298">
              <w:rPr>
                <w:webHidden/>
              </w:rPr>
              <w:fldChar w:fldCharType="end"/>
            </w:r>
          </w:hyperlink>
        </w:p>
        <w:p w14:paraId="0A1292A3" w14:textId="0129E681"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72" w:history="1">
            <w:r w:rsidR="004F4298" w:rsidRPr="00FD5486">
              <w:rPr>
                <w:rStyle w:val="Hyperlnk"/>
                <w:rFonts w:eastAsiaTheme="majorEastAsia"/>
              </w:rPr>
              <w:t>4.5.3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Finansiering av den offentliga kontrollen</w:t>
            </w:r>
            <w:r w:rsidR="004F4298">
              <w:rPr>
                <w:webHidden/>
              </w:rPr>
              <w:tab/>
            </w:r>
            <w:r w:rsidR="004F4298">
              <w:rPr>
                <w:webHidden/>
              </w:rPr>
              <w:fldChar w:fldCharType="begin"/>
            </w:r>
            <w:r w:rsidR="004F4298">
              <w:rPr>
                <w:webHidden/>
              </w:rPr>
              <w:instrText xml:space="preserve"> PAGEREF _Toc54265372 \h </w:instrText>
            </w:r>
            <w:r w:rsidR="004F4298">
              <w:rPr>
                <w:webHidden/>
              </w:rPr>
            </w:r>
            <w:r w:rsidR="004F4298">
              <w:rPr>
                <w:webHidden/>
              </w:rPr>
              <w:fldChar w:fldCharType="separate"/>
            </w:r>
            <w:r w:rsidR="004F4298">
              <w:rPr>
                <w:webHidden/>
              </w:rPr>
              <w:t>117</w:t>
            </w:r>
            <w:r w:rsidR="004F4298">
              <w:rPr>
                <w:webHidden/>
              </w:rPr>
              <w:fldChar w:fldCharType="end"/>
            </w:r>
          </w:hyperlink>
        </w:p>
        <w:p w14:paraId="059020CE" w14:textId="5A728E17" w:rsidR="004F4298" w:rsidRDefault="00500885">
          <w:pPr>
            <w:pStyle w:val="Innehll2"/>
            <w:rPr>
              <w:rFonts w:asciiTheme="minorHAnsi" w:eastAsiaTheme="minorEastAsia" w:hAnsiTheme="minorHAnsi" w:cstheme="minorBidi"/>
              <w:sz w:val="22"/>
              <w:szCs w:val="22"/>
              <w:lang w:eastAsia="sv-SE"/>
            </w:rPr>
          </w:pPr>
          <w:hyperlink w:anchor="_Toc54265373" w:history="1">
            <w:r w:rsidR="004F4298" w:rsidRPr="00FD5486">
              <w:rPr>
                <w:rStyle w:val="Hyperlnk"/>
                <w:rFonts w:eastAsiaTheme="majorEastAsia"/>
              </w:rPr>
              <w:t>4.6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Skyddade beteckningar</w:t>
            </w:r>
            <w:r w:rsidR="004F4298">
              <w:rPr>
                <w:webHidden/>
              </w:rPr>
              <w:tab/>
            </w:r>
            <w:r w:rsidR="004F4298">
              <w:rPr>
                <w:webHidden/>
              </w:rPr>
              <w:fldChar w:fldCharType="begin"/>
            </w:r>
            <w:r w:rsidR="004F4298">
              <w:rPr>
                <w:webHidden/>
              </w:rPr>
              <w:instrText xml:space="preserve"> PAGEREF _Toc54265373 \h </w:instrText>
            </w:r>
            <w:r w:rsidR="004F4298">
              <w:rPr>
                <w:webHidden/>
              </w:rPr>
            </w:r>
            <w:r w:rsidR="004F4298">
              <w:rPr>
                <w:webHidden/>
              </w:rPr>
              <w:fldChar w:fldCharType="separate"/>
            </w:r>
            <w:r w:rsidR="004F4298">
              <w:rPr>
                <w:webHidden/>
              </w:rPr>
              <w:t>117</w:t>
            </w:r>
            <w:r w:rsidR="004F4298">
              <w:rPr>
                <w:webHidden/>
              </w:rPr>
              <w:fldChar w:fldCharType="end"/>
            </w:r>
          </w:hyperlink>
        </w:p>
        <w:p w14:paraId="05472B0C" w14:textId="188E03C7"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74" w:history="1">
            <w:r w:rsidR="004F4298" w:rsidRPr="00FD5486">
              <w:rPr>
                <w:rStyle w:val="Hyperlnk"/>
                <w:rFonts w:eastAsiaTheme="majorEastAsia"/>
              </w:rPr>
              <w:t>4.6.1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Kontrollmyndigheter</w:t>
            </w:r>
            <w:r w:rsidR="004F4298">
              <w:rPr>
                <w:webHidden/>
              </w:rPr>
              <w:tab/>
            </w:r>
            <w:r w:rsidR="004F4298">
              <w:rPr>
                <w:webHidden/>
              </w:rPr>
              <w:fldChar w:fldCharType="begin"/>
            </w:r>
            <w:r w:rsidR="004F4298">
              <w:rPr>
                <w:webHidden/>
              </w:rPr>
              <w:instrText xml:space="preserve"> PAGEREF _Toc54265374 \h </w:instrText>
            </w:r>
            <w:r w:rsidR="004F4298">
              <w:rPr>
                <w:webHidden/>
              </w:rPr>
            </w:r>
            <w:r w:rsidR="004F4298">
              <w:rPr>
                <w:webHidden/>
              </w:rPr>
              <w:fldChar w:fldCharType="separate"/>
            </w:r>
            <w:r w:rsidR="004F4298">
              <w:rPr>
                <w:webHidden/>
              </w:rPr>
              <w:t>118</w:t>
            </w:r>
            <w:r w:rsidR="004F4298">
              <w:rPr>
                <w:webHidden/>
              </w:rPr>
              <w:fldChar w:fldCharType="end"/>
            </w:r>
          </w:hyperlink>
        </w:p>
        <w:p w14:paraId="164B2548" w14:textId="78C8086B"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75" w:history="1">
            <w:r w:rsidR="004F4298" w:rsidRPr="00FD5486">
              <w:rPr>
                <w:rStyle w:val="Hyperlnk"/>
                <w:rFonts w:eastAsiaTheme="majorEastAsia"/>
              </w:rPr>
              <w:t>4.6.2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Hur den offentliga kontrollen bedrivs</w:t>
            </w:r>
            <w:r w:rsidR="004F4298">
              <w:rPr>
                <w:webHidden/>
              </w:rPr>
              <w:tab/>
            </w:r>
            <w:r w:rsidR="004F4298">
              <w:rPr>
                <w:webHidden/>
              </w:rPr>
              <w:fldChar w:fldCharType="begin"/>
            </w:r>
            <w:r w:rsidR="004F4298">
              <w:rPr>
                <w:webHidden/>
              </w:rPr>
              <w:instrText xml:space="preserve"> PAGEREF _Toc54265375 \h </w:instrText>
            </w:r>
            <w:r w:rsidR="004F4298">
              <w:rPr>
                <w:webHidden/>
              </w:rPr>
            </w:r>
            <w:r w:rsidR="004F4298">
              <w:rPr>
                <w:webHidden/>
              </w:rPr>
              <w:fldChar w:fldCharType="separate"/>
            </w:r>
            <w:r w:rsidR="004F4298">
              <w:rPr>
                <w:webHidden/>
              </w:rPr>
              <w:t>119</w:t>
            </w:r>
            <w:r w:rsidR="004F4298">
              <w:rPr>
                <w:webHidden/>
              </w:rPr>
              <w:fldChar w:fldCharType="end"/>
            </w:r>
          </w:hyperlink>
        </w:p>
        <w:p w14:paraId="5BE1FE4A" w14:textId="6056C3A4"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76" w:history="1">
            <w:r w:rsidR="004F4298" w:rsidRPr="00FD5486">
              <w:rPr>
                <w:rStyle w:val="Hyperlnk"/>
                <w:rFonts w:eastAsiaTheme="majorEastAsia"/>
              </w:rPr>
              <w:t>4.6.3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Finansiering av den offentliga kontrollen</w:t>
            </w:r>
            <w:r w:rsidR="004F4298">
              <w:rPr>
                <w:webHidden/>
              </w:rPr>
              <w:tab/>
            </w:r>
            <w:r w:rsidR="004F4298">
              <w:rPr>
                <w:webHidden/>
              </w:rPr>
              <w:fldChar w:fldCharType="begin"/>
            </w:r>
            <w:r w:rsidR="004F4298">
              <w:rPr>
                <w:webHidden/>
              </w:rPr>
              <w:instrText xml:space="preserve"> PAGEREF _Toc54265376 \h </w:instrText>
            </w:r>
            <w:r w:rsidR="004F4298">
              <w:rPr>
                <w:webHidden/>
              </w:rPr>
            </w:r>
            <w:r w:rsidR="004F4298">
              <w:rPr>
                <w:webHidden/>
              </w:rPr>
              <w:fldChar w:fldCharType="separate"/>
            </w:r>
            <w:r w:rsidR="004F4298">
              <w:rPr>
                <w:webHidden/>
              </w:rPr>
              <w:t>119</w:t>
            </w:r>
            <w:r w:rsidR="004F4298">
              <w:rPr>
                <w:webHidden/>
              </w:rPr>
              <w:fldChar w:fldCharType="end"/>
            </w:r>
          </w:hyperlink>
        </w:p>
        <w:p w14:paraId="07E5537F" w14:textId="22334963" w:rsidR="004F4298" w:rsidRDefault="00500885">
          <w:pPr>
            <w:pStyle w:val="Innehll1"/>
            <w:rPr>
              <w:rFonts w:asciiTheme="minorHAnsi" w:eastAsiaTheme="minorEastAsia" w:hAnsiTheme="minorHAnsi"/>
              <w:sz w:val="22"/>
              <w:lang w:eastAsia="sv-SE"/>
            </w:rPr>
          </w:pPr>
          <w:hyperlink w:anchor="_Toc54265377" w:history="1">
            <w:r w:rsidR="004F4298" w:rsidRPr="00FD5486">
              <w:rPr>
                <w:rStyle w:val="Hyperlnk"/>
              </w:rPr>
              <w:t>5</w:t>
            </w:r>
            <w:r w:rsidR="004F4298">
              <w:rPr>
                <w:rFonts w:asciiTheme="minorHAnsi" w:eastAsiaTheme="minorEastAsia" w:hAnsiTheme="minorHAnsi"/>
                <w:sz w:val="22"/>
                <w:lang w:eastAsia="sv-SE"/>
              </w:rPr>
              <w:tab/>
            </w:r>
            <w:r w:rsidR="004F4298" w:rsidRPr="00FD5486">
              <w:rPr>
                <w:rStyle w:val="Hyperlnk"/>
              </w:rPr>
              <w:t>Den nya kontrollförordningen</w:t>
            </w:r>
            <w:r w:rsidR="004F4298">
              <w:rPr>
                <w:webHidden/>
              </w:rPr>
              <w:tab/>
            </w:r>
            <w:r w:rsidR="004F4298">
              <w:rPr>
                <w:webHidden/>
              </w:rPr>
              <w:fldChar w:fldCharType="begin"/>
            </w:r>
            <w:r w:rsidR="004F4298">
              <w:rPr>
                <w:webHidden/>
              </w:rPr>
              <w:instrText xml:space="preserve"> PAGEREF _Toc54265377 \h </w:instrText>
            </w:r>
            <w:r w:rsidR="004F4298">
              <w:rPr>
                <w:webHidden/>
              </w:rPr>
            </w:r>
            <w:r w:rsidR="004F4298">
              <w:rPr>
                <w:webHidden/>
              </w:rPr>
              <w:fldChar w:fldCharType="separate"/>
            </w:r>
            <w:r w:rsidR="004F4298">
              <w:rPr>
                <w:webHidden/>
              </w:rPr>
              <w:t>120</w:t>
            </w:r>
            <w:r w:rsidR="004F4298">
              <w:rPr>
                <w:webHidden/>
              </w:rPr>
              <w:fldChar w:fldCharType="end"/>
            </w:r>
          </w:hyperlink>
        </w:p>
        <w:p w14:paraId="03C0F739" w14:textId="28F2581B" w:rsidR="004F4298" w:rsidRDefault="00500885">
          <w:pPr>
            <w:pStyle w:val="Innehll2"/>
            <w:rPr>
              <w:rFonts w:asciiTheme="minorHAnsi" w:eastAsiaTheme="minorEastAsia" w:hAnsiTheme="minorHAnsi" w:cstheme="minorBidi"/>
              <w:sz w:val="22"/>
              <w:szCs w:val="22"/>
              <w:lang w:eastAsia="sv-SE"/>
            </w:rPr>
          </w:pPr>
          <w:hyperlink w:anchor="_Toc54265378" w:history="1">
            <w:r w:rsidR="004F4298" w:rsidRPr="00FD5486">
              <w:rPr>
                <w:rStyle w:val="Hyperlnk"/>
                <w:rFonts w:eastAsiaTheme="majorEastAsia"/>
              </w:rPr>
              <w:t>5.1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Förordningens tillämpningsområde och syfte</w:t>
            </w:r>
            <w:r w:rsidR="004F4298">
              <w:rPr>
                <w:webHidden/>
              </w:rPr>
              <w:tab/>
            </w:r>
            <w:r w:rsidR="004F4298">
              <w:rPr>
                <w:webHidden/>
              </w:rPr>
              <w:fldChar w:fldCharType="begin"/>
            </w:r>
            <w:r w:rsidR="004F4298">
              <w:rPr>
                <w:webHidden/>
              </w:rPr>
              <w:instrText xml:space="preserve"> PAGEREF _Toc54265378 \h </w:instrText>
            </w:r>
            <w:r w:rsidR="004F4298">
              <w:rPr>
                <w:webHidden/>
              </w:rPr>
            </w:r>
            <w:r w:rsidR="004F4298">
              <w:rPr>
                <w:webHidden/>
              </w:rPr>
              <w:fldChar w:fldCharType="separate"/>
            </w:r>
            <w:r w:rsidR="004F4298">
              <w:rPr>
                <w:webHidden/>
              </w:rPr>
              <w:t>120</w:t>
            </w:r>
            <w:r w:rsidR="004F4298">
              <w:rPr>
                <w:webHidden/>
              </w:rPr>
              <w:fldChar w:fldCharType="end"/>
            </w:r>
          </w:hyperlink>
        </w:p>
        <w:p w14:paraId="1CD8EF25" w14:textId="27C35A34" w:rsidR="004F4298" w:rsidRDefault="00500885">
          <w:pPr>
            <w:pStyle w:val="Innehll2"/>
            <w:rPr>
              <w:rFonts w:asciiTheme="minorHAnsi" w:eastAsiaTheme="minorEastAsia" w:hAnsiTheme="minorHAnsi" w:cstheme="minorBidi"/>
              <w:sz w:val="22"/>
              <w:szCs w:val="22"/>
              <w:lang w:eastAsia="sv-SE"/>
            </w:rPr>
          </w:pPr>
          <w:hyperlink w:anchor="_Toc54265379" w:history="1">
            <w:r w:rsidR="004F4298" w:rsidRPr="00FD5486">
              <w:rPr>
                <w:rStyle w:val="Hyperlnk"/>
                <w:rFonts w:eastAsiaTheme="majorEastAsia"/>
              </w:rPr>
              <w:t>5.2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Kontrollverksamheten</w:t>
            </w:r>
            <w:r w:rsidR="004F4298">
              <w:rPr>
                <w:webHidden/>
              </w:rPr>
              <w:tab/>
            </w:r>
            <w:r w:rsidR="004F4298">
              <w:rPr>
                <w:webHidden/>
              </w:rPr>
              <w:fldChar w:fldCharType="begin"/>
            </w:r>
            <w:r w:rsidR="004F4298">
              <w:rPr>
                <w:webHidden/>
              </w:rPr>
              <w:instrText xml:space="preserve"> PAGEREF _Toc54265379 \h </w:instrText>
            </w:r>
            <w:r w:rsidR="004F4298">
              <w:rPr>
                <w:webHidden/>
              </w:rPr>
            </w:r>
            <w:r w:rsidR="004F4298">
              <w:rPr>
                <w:webHidden/>
              </w:rPr>
              <w:fldChar w:fldCharType="separate"/>
            </w:r>
            <w:r w:rsidR="004F4298">
              <w:rPr>
                <w:webHidden/>
              </w:rPr>
              <w:t>121</w:t>
            </w:r>
            <w:r w:rsidR="004F4298">
              <w:rPr>
                <w:webHidden/>
              </w:rPr>
              <w:fldChar w:fldCharType="end"/>
            </w:r>
          </w:hyperlink>
        </w:p>
        <w:p w14:paraId="495B2313" w14:textId="332CBF15" w:rsidR="004F4298" w:rsidRDefault="00500885">
          <w:pPr>
            <w:pStyle w:val="Innehll2"/>
            <w:rPr>
              <w:rFonts w:asciiTheme="minorHAnsi" w:eastAsiaTheme="minorEastAsia" w:hAnsiTheme="minorHAnsi" w:cstheme="minorBidi"/>
              <w:sz w:val="22"/>
              <w:szCs w:val="22"/>
              <w:lang w:eastAsia="sv-SE"/>
            </w:rPr>
          </w:pPr>
          <w:hyperlink w:anchor="_Toc54265380" w:history="1">
            <w:r w:rsidR="004F4298" w:rsidRPr="00FD5486">
              <w:rPr>
                <w:rStyle w:val="Hyperlnk"/>
                <w:rFonts w:eastAsiaTheme="majorEastAsia"/>
              </w:rPr>
              <w:t>5.3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Administrativt stöd och samarbete</w:t>
            </w:r>
            <w:r w:rsidR="004F4298">
              <w:rPr>
                <w:webHidden/>
              </w:rPr>
              <w:tab/>
            </w:r>
            <w:r w:rsidR="004F4298">
              <w:rPr>
                <w:webHidden/>
              </w:rPr>
              <w:fldChar w:fldCharType="begin"/>
            </w:r>
            <w:r w:rsidR="004F4298">
              <w:rPr>
                <w:webHidden/>
              </w:rPr>
              <w:instrText xml:space="preserve"> PAGEREF _Toc54265380 \h </w:instrText>
            </w:r>
            <w:r w:rsidR="004F4298">
              <w:rPr>
                <w:webHidden/>
              </w:rPr>
            </w:r>
            <w:r w:rsidR="004F4298">
              <w:rPr>
                <w:webHidden/>
              </w:rPr>
              <w:fldChar w:fldCharType="separate"/>
            </w:r>
            <w:r w:rsidR="004F4298">
              <w:rPr>
                <w:webHidden/>
              </w:rPr>
              <w:t>127</w:t>
            </w:r>
            <w:r w:rsidR="004F4298">
              <w:rPr>
                <w:webHidden/>
              </w:rPr>
              <w:fldChar w:fldCharType="end"/>
            </w:r>
          </w:hyperlink>
        </w:p>
        <w:p w14:paraId="485D786D" w14:textId="5D6197F7" w:rsidR="004F4298" w:rsidRDefault="00500885">
          <w:pPr>
            <w:pStyle w:val="Innehll2"/>
            <w:rPr>
              <w:rFonts w:asciiTheme="minorHAnsi" w:eastAsiaTheme="minorEastAsia" w:hAnsiTheme="minorHAnsi" w:cstheme="minorBidi"/>
              <w:sz w:val="22"/>
              <w:szCs w:val="22"/>
              <w:lang w:eastAsia="sv-SE"/>
            </w:rPr>
          </w:pPr>
          <w:hyperlink w:anchor="_Toc54265381" w:history="1">
            <w:r w:rsidR="004F4298" w:rsidRPr="00FD5486">
              <w:rPr>
                <w:rStyle w:val="Hyperlnk"/>
                <w:rFonts w:eastAsiaTheme="majorEastAsia"/>
              </w:rPr>
              <w:t>5.4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Europeiska unionens verksamhet</w:t>
            </w:r>
            <w:r w:rsidR="004F4298">
              <w:rPr>
                <w:webHidden/>
              </w:rPr>
              <w:tab/>
            </w:r>
            <w:r w:rsidR="004F4298">
              <w:rPr>
                <w:webHidden/>
              </w:rPr>
              <w:fldChar w:fldCharType="begin"/>
            </w:r>
            <w:r w:rsidR="004F4298">
              <w:rPr>
                <w:webHidden/>
              </w:rPr>
              <w:instrText xml:space="preserve"> PAGEREF _Toc54265381 \h </w:instrText>
            </w:r>
            <w:r w:rsidR="004F4298">
              <w:rPr>
                <w:webHidden/>
              </w:rPr>
            </w:r>
            <w:r w:rsidR="004F4298">
              <w:rPr>
                <w:webHidden/>
              </w:rPr>
              <w:fldChar w:fldCharType="separate"/>
            </w:r>
            <w:r w:rsidR="004F4298">
              <w:rPr>
                <w:webHidden/>
              </w:rPr>
              <w:t>127</w:t>
            </w:r>
            <w:r w:rsidR="004F4298">
              <w:rPr>
                <w:webHidden/>
              </w:rPr>
              <w:fldChar w:fldCharType="end"/>
            </w:r>
          </w:hyperlink>
        </w:p>
        <w:p w14:paraId="44E1D659" w14:textId="09D90AA6" w:rsidR="004F4298" w:rsidRDefault="00500885">
          <w:pPr>
            <w:pStyle w:val="Innehll2"/>
            <w:rPr>
              <w:rFonts w:asciiTheme="minorHAnsi" w:eastAsiaTheme="minorEastAsia" w:hAnsiTheme="minorHAnsi" w:cstheme="minorBidi"/>
              <w:sz w:val="22"/>
              <w:szCs w:val="22"/>
              <w:lang w:eastAsia="sv-SE"/>
            </w:rPr>
          </w:pPr>
          <w:hyperlink w:anchor="_Toc54265382" w:history="1">
            <w:r w:rsidR="004F4298" w:rsidRPr="00FD5486">
              <w:rPr>
                <w:rStyle w:val="Hyperlnk"/>
                <w:rFonts w:eastAsiaTheme="majorEastAsia"/>
              </w:rPr>
              <w:t>5.5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Efterlevnadsåtgärder</w:t>
            </w:r>
            <w:r w:rsidR="004F4298">
              <w:rPr>
                <w:webHidden/>
              </w:rPr>
              <w:tab/>
            </w:r>
            <w:r w:rsidR="004F4298">
              <w:rPr>
                <w:webHidden/>
              </w:rPr>
              <w:fldChar w:fldCharType="begin"/>
            </w:r>
            <w:r w:rsidR="004F4298">
              <w:rPr>
                <w:webHidden/>
              </w:rPr>
              <w:instrText xml:space="preserve"> PAGEREF _Toc54265382 \h </w:instrText>
            </w:r>
            <w:r w:rsidR="004F4298">
              <w:rPr>
                <w:webHidden/>
              </w:rPr>
            </w:r>
            <w:r w:rsidR="004F4298">
              <w:rPr>
                <w:webHidden/>
              </w:rPr>
              <w:fldChar w:fldCharType="separate"/>
            </w:r>
            <w:r w:rsidR="004F4298">
              <w:rPr>
                <w:webHidden/>
              </w:rPr>
              <w:t>128</w:t>
            </w:r>
            <w:r w:rsidR="004F4298">
              <w:rPr>
                <w:webHidden/>
              </w:rPr>
              <w:fldChar w:fldCharType="end"/>
            </w:r>
          </w:hyperlink>
        </w:p>
        <w:p w14:paraId="26E8EBA0" w14:textId="314F83A0" w:rsidR="004F4298" w:rsidRDefault="00500885">
          <w:pPr>
            <w:pStyle w:val="Innehll1"/>
            <w:rPr>
              <w:rFonts w:asciiTheme="minorHAnsi" w:eastAsiaTheme="minorEastAsia" w:hAnsiTheme="minorHAnsi"/>
              <w:sz w:val="22"/>
              <w:lang w:eastAsia="sv-SE"/>
            </w:rPr>
          </w:pPr>
          <w:hyperlink w:anchor="_Toc54265383" w:history="1">
            <w:r w:rsidR="004F4298" w:rsidRPr="00FD5486">
              <w:rPr>
                <w:rStyle w:val="Hyperlnk"/>
              </w:rPr>
              <w:t>6</w:t>
            </w:r>
            <w:r w:rsidR="004F4298">
              <w:rPr>
                <w:rFonts w:asciiTheme="minorHAnsi" w:eastAsiaTheme="minorEastAsia" w:hAnsiTheme="minorHAnsi"/>
                <w:sz w:val="22"/>
                <w:lang w:eastAsia="sv-SE"/>
              </w:rPr>
              <w:tab/>
            </w:r>
            <w:r w:rsidR="004F4298" w:rsidRPr="00FD5486">
              <w:rPr>
                <w:rStyle w:val="Hyperlnk"/>
              </w:rPr>
              <w:t>Allmänna överväganden</w:t>
            </w:r>
            <w:r w:rsidR="004F4298">
              <w:rPr>
                <w:webHidden/>
              </w:rPr>
              <w:tab/>
            </w:r>
            <w:r w:rsidR="004F4298">
              <w:rPr>
                <w:webHidden/>
              </w:rPr>
              <w:fldChar w:fldCharType="begin"/>
            </w:r>
            <w:r w:rsidR="004F4298">
              <w:rPr>
                <w:webHidden/>
              </w:rPr>
              <w:instrText xml:space="preserve"> PAGEREF _Toc54265383 \h </w:instrText>
            </w:r>
            <w:r w:rsidR="004F4298">
              <w:rPr>
                <w:webHidden/>
              </w:rPr>
            </w:r>
            <w:r w:rsidR="004F4298">
              <w:rPr>
                <w:webHidden/>
              </w:rPr>
              <w:fldChar w:fldCharType="separate"/>
            </w:r>
            <w:r w:rsidR="004F4298">
              <w:rPr>
                <w:webHidden/>
              </w:rPr>
              <w:t>128</w:t>
            </w:r>
            <w:r w:rsidR="004F4298">
              <w:rPr>
                <w:webHidden/>
              </w:rPr>
              <w:fldChar w:fldCharType="end"/>
            </w:r>
          </w:hyperlink>
        </w:p>
        <w:p w14:paraId="50A4240D" w14:textId="659C946F" w:rsidR="004F4298" w:rsidRDefault="00500885">
          <w:pPr>
            <w:pStyle w:val="Innehll2"/>
            <w:rPr>
              <w:rFonts w:asciiTheme="minorHAnsi" w:eastAsiaTheme="minorEastAsia" w:hAnsiTheme="minorHAnsi" w:cstheme="minorBidi"/>
              <w:sz w:val="22"/>
              <w:szCs w:val="22"/>
              <w:lang w:eastAsia="sv-SE"/>
            </w:rPr>
          </w:pPr>
          <w:hyperlink w:anchor="_Toc54265384" w:history="1">
            <w:r w:rsidR="004F4298" w:rsidRPr="00FD5486">
              <w:rPr>
                <w:rStyle w:val="Hyperlnk"/>
                <w:rFonts w:eastAsiaTheme="majorEastAsia"/>
              </w:rPr>
              <w:t>6.1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Den nya kontrollförordningens tillämpningsområde</w:t>
            </w:r>
            <w:r w:rsidR="004F4298">
              <w:rPr>
                <w:webHidden/>
              </w:rPr>
              <w:tab/>
            </w:r>
            <w:r w:rsidR="004F4298">
              <w:rPr>
                <w:webHidden/>
              </w:rPr>
              <w:fldChar w:fldCharType="begin"/>
            </w:r>
            <w:r w:rsidR="004F4298">
              <w:rPr>
                <w:webHidden/>
              </w:rPr>
              <w:instrText xml:space="preserve"> PAGEREF _Toc54265384 \h </w:instrText>
            </w:r>
            <w:r w:rsidR="004F4298">
              <w:rPr>
                <w:webHidden/>
              </w:rPr>
            </w:r>
            <w:r w:rsidR="004F4298">
              <w:rPr>
                <w:webHidden/>
              </w:rPr>
              <w:fldChar w:fldCharType="separate"/>
            </w:r>
            <w:r w:rsidR="004F4298">
              <w:rPr>
                <w:webHidden/>
              </w:rPr>
              <w:t>130</w:t>
            </w:r>
            <w:r w:rsidR="004F4298">
              <w:rPr>
                <w:webHidden/>
              </w:rPr>
              <w:fldChar w:fldCharType="end"/>
            </w:r>
          </w:hyperlink>
        </w:p>
        <w:p w14:paraId="4407F923" w14:textId="7F0CCDCD" w:rsidR="004F4298" w:rsidRDefault="00500885">
          <w:pPr>
            <w:pStyle w:val="Innehll2"/>
            <w:rPr>
              <w:rFonts w:asciiTheme="minorHAnsi" w:eastAsiaTheme="minorEastAsia" w:hAnsiTheme="minorHAnsi" w:cstheme="minorBidi"/>
              <w:sz w:val="22"/>
              <w:szCs w:val="22"/>
              <w:lang w:eastAsia="sv-SE"/>
            </w:rPr>
          </w:pPr>
          <w:hyperlink w:anchor="_Toc54265385" w:history="1">
            <w:r w:rsidR="004F4298" w:rsidRPr="00FD5486">
              <w:rPr>
                <w:rStyle w:val="Hyperlnk"/>
                <w:rFonts w:eastAsiaTheme="majorEastAsia"/>
              </w:rPr>
              <w:t>6.2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w:t>
            </w:r>
            <w:r w:rsidR="004F4298">
              <w:rPr>
                <w:webHidden/>
              </w:rPr>
              <w:tab/>
            </w:r>
            <w:r w:rsidR="004F4298">
              <w:rPr>
                <w:webHidden/>
              </w:rPr>
              <w:fldChar w:fldCharType="begin"/>
            </w:r>
            <w:r w:rsidR="004F4298">
              <w:rPr>
                <w:webHidden/>
              </w:rPr>
              <w:instrText xml:space="preserve"> PAGEREF _Toc54265385 \h </w:instrText>
            </w:r>
            <w:r w:rsidR="004F4298">
              <w:rPr>
                <w:webHidden/>
              </w:rPr>
            </w:r>
            <w:r w:rsidR="004F4298">
              <w:rPr>
                <w:webHidden/>
              </w:rPr>
              <w:fldChar w:fldCharType="separate"/>
            </w:r>
            <w:r w:rsidR="004F4298">
              <w:rPr>
                <w:webHidden/>
              </w:rPr>
              <w:t>133</w:t>
            </w:r>
            <w:r w:rsidR="004F4298">
              <w:rPr>
                <w:webHidden/>
              </w:rPr>
              <w:fldChar w:fldCharType="end"/>
            </w:r>
          </w:hyperlink>
        </w:p>
        <w:p w14:paraId="00ED9B92" w14:textId="3991775F" w:rsidR="004F4298" w:rsidRDefault="00500885">
          <w:pPr>
            <w:pStyle w:val="Innehll2"/>
            <w:rPr>
              <w:rFonts w:asciiTheme="minorHAnsi" w:eastAsiaTheme="minorEastAsia" w:hAnsiTheme="minorHAnsi" w:cstheme="minorBidi"/>
              <w:sz w:val="22"/>
              <w:szCs w:val="22"/>
              <w:lang w:eastAsia="sv-SE"/>
            </w:rPr>
          </w:pPr>
          <w:hyperlink w:anchor="_Toc54265386" w:history="1">
            <w:r w:rsidR="004F4298" w:rsidRPr="00FD5486">
              <w:rPr>
                <w:rStyle w:val="Hyperlnk"/>
                <w:rFonts w:eastAsiaTheme="majorEastAsia"/>
              </w:rPr>
              <w:t>6.3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 av beslut som fattats av organ och fysiska personer</w:t>
            </w:r>
            <w:r w:rsidR="004F4298">
              <w:rPr>
                <w:webHidden/>
              </w:rPr>
              <w:tab/>
            </w:r>
            <w:r w:rsidR="004F4298">
              <w:rPr>
                <w:webHidden/>
              </w:rPr>
              <w:fldChar w:fldCharType="begin"/>
            </w:r>
            <w:r w:rsidR="004F4298">
              <w:rPr>
                <w:webHidden/>
              </w:rPr>
              <w:instrText xml:space="preserve"> PAGEREF _Toc54265386 \h </w:instrText>
            </w:r>
            <w:r w:rsidR="004F4298">
              <w:rPr>
                <w:webHidden/>
              </w:rPr>
            </w:r>
            <w:r w:rsidR="004F4298">
              <w:rPr>
                <w:webHidden/>
              </w:rPr>
              <w:fldChar w:fldCharType="separate"/>
            </w:r>
            <w:r w:rsidR="004F4298">
              <w:rPr>
                <w:webHidden/>
              </w:rPr>
              <w:t>135</w:t>
            </w:r>
            <w:r w:rsidR="004F4298">
              <w:rPr>
                <w:webHidden/>
              </w:rPr>
              <w:fldChar w:fldCharType="end"/>
            </w:r>
          </w:hyperlink>
        </w:p>
        <w:p w14:paraId="3675DA13" w14:textId="5F6770CC" w:rsidR="004F4298" w:rsidRDefault="00500885">
          <w:pPr>
            <w:pStyle w:val="Innehll2"/>
            <w:rPr>
              <w:rFonts w:asciiTheme="minorHAnsi" w:eastAsiaTheme="minorEastAsia" w:hAnsiTheme="minorHAnsi" w:cstheme="minorBidi"/>
              <w:sz w:val="22"/>
              <w:szCs w:val="22"/>
              <w:lang w:eastAsia="sv-SE"/>
            </w:rPr>
          </w:pPr>
          <w:hyperlink w:anchor="_Toc54265387" w:history="1">
            <w:r w:rsidR="004F4298" w:rsidRPr="00FD5486">
              <w:rPr>
                <w:rStyle w:val="Hyperlnk"/>
                <w:rFonts w:eastAsiaTheme="majorEastAsia"/>
              </w:rPr>
              <w:t>6.4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_Toc54265387 \h </w:instrText>
            </w:r>
            <w:r w:rsidR="004F4298">
              <w:rPr>
                <w:webHidden/>
              </w:rPr>
            </w:r>
            <w:r w:rsidR="004F4298">
              <w:rPr>
                <w:webHidden/>
              </w:rPr>
              <w:fldChar w:fldCharType="separate"/>
            </w:r>
            <w:r w:rsidR="004F4298">
              <w:rPr>
                <w:webHidden/>
              </w:rPr>
              <w:t>138</w:t>
            </w:r>
            <w:r w:rsidR="004F4298">
              <w:rPr>
                <w:webHidden/>
              </w:rPr>
              <w:fldChar w:fldCharType="end"/>
            </w:r>
          </w:hyperlink>
        </w:p>
        <w:p w14:paraId="623BE0EB" w14:textId="0A4F6C2F" w:rsidR="004F4298" w:rsidRDefault="00500885">
          <w:pPr>
            <w:pStyle w:val="Innehll2"/>
            <w:rPr>
              <w:rFonts w:asciiTheme="minorHAnsi" w:eastAsiaTheme="minorEastAsia" w:hAnsiTheme="minorHAnsi" w:cstheme="minorBidi"/>
              <w:sz w:val="22"/>
              <w:szCs w:val="22"/>
              <w:lang w:eastAsia="sv-SE"/>
            </w:rPr>
          </w:pPr>
          <w:hyperlink w:anchor="_Toc54265388" w:history="1">
            <w:r w:rsidR="004F4298" w:rsidRPr="00FD5486">
              <w:rPr>
                <w:rStyle w:val="Hyperlnk"/>
                <w:rFonts w:eastAsiaTheme="majorEastAsia"/>
              </w:rPr>
              <w:t>6.5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Hjälp av Polismyndigheten</w:t>
            </w:r>
            <w:r w:rsidR="004F4298">
              <w:rPr>
                <w:webHidden/>
              </w:rPr>
              <w:tab/>
            </w:r>
            <w:r w:rsidR="004F4298">
              <w:rPr>
                <w:webHidden/>
              </w:rPr>
              <w:fldChar w:fldCharType="begin"/>
            </w:r>
            <w:r w:rsidR="004F4298">
              <w:rPr>
                <w:webHidden/>
              </w:rPr>
              <w:instrText xml:space="preserve"> PAGEREF _Toc54265388 \h </w:instrText>
            </w:r>
            <w:r w:rsidR="004F4298">
              <w:rPr>
                <w:webHidden/>
              </w:rPr>
            </w:r>
            <w:r w:rsidR="004F4298">
              <w:rPr>
                <w:webHidden/>
              </w:rPr>
              <w:fldChar w:fldCharType="separate"/>
            </w:r>
            <w:r w:rsidR="004F4298">
              <w:rPr>
                <w:webHidden/>
              </w:rPr>
              <w:t>139</w:t>
            </w:r>
            <w:r w:rsidR="004F4298">
              <w:rPr>
                <w:webHidden/>
              </w:rPr>
              <w:fldChar w:fldCharType="end"/>
            </w:r>
          </w:hyperlink>
        </w:p>
        <w:p w14:paraId="2E3090C2" w14:textId="050A9E4D" w:rsidR="004F4298" w:rsidRDefault="00500885">
          <w:pPr>
            <w:pStyle w:val="Innehll2"/>
            <w:rPr>
              <w:rFonts w:asciiTheme="minorHAnsi" w:eastAsiaTheme="minorEastAsia" w:hAnsiTheme="minorHAnsi" w:cstheme="minorBidi"/>
              <w:sz w:val="22"/>
              <w:szCs w:val="22"/>
              <w:lang w:eastAsia="sv-SE"/>
            </w:rPr>
          </w:pPr>
          <w:hyperlink w:anchor="_Toc54265389" w:history="1">
            <w:r w:rsidR="004F4298" w:rsidRPr="00FD5486">
              <w:rPr>
                <w:rStyle w:val="Hyperlnk"/>
                <w:rFonts w:eastAsiaTheme="majorEastAsia"/>
              </w:rPr>
              <w:t>6.6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_Toc54265389 \h </w:instrText>
            </w:r>
            <w:r w:rsidR="004F4298">
              <w:rPr>
                <w:webHidden/>
              </w:rPr>
            </w:r>
            <w:r w:rsidR="004F4298">
              <w:rPr>
                <w:webHidden/>
              </w:rPr>
              <w:fldChar w:fldCharType="separate"/>
            </w:r>
            <w:r w:rsidR="004F4298">
              <w:rPr>
                <w:webHidden/>
              </w:rPr>
              <w:t>140</w:t>
            </w:r>
            <w:r w:rsidR="004F4298">
              <w:rPr>
                <w:webHidden/>
              </w:rPr>
              <w:fldChar w:fldCharType="end"/>
            </w:r>
          </w:hyperlink>
        </w:p>
        <w:p w14:paraId="182E1FD8" w14:textId="63FD65A1" w:rsidR="004F4298" w:rsidRDefault="00500885">
          <w:pPr>
            <w:pStyle w:val="Innehll2"/>
            <w:rPr>
              <w:rFonts w:asciiTheme="minorHAnsi" w:eastAsiaTheme="minorEastAsia" w:hAnsiTheme="minorHAnsi" w:cstheme="minorBidi"/>
              <w:sz w:val="22"/>
              <w:szCs w:val="22"/>
              <w:lang w:eastAsia="sv-SE"/>
            </w:rPr>
          </w:pPr>
          <w:hyperlink w:anchor="_Toc54265390" w:history="1">
            <w:r w:rsidR="004F4298" w:rsidRPr="00FD5486">
              <w:rPr>
                <w:rStyle w:val="Hyperlnk"/>
                <w:rFonts w:eastAsiaTheme="majorEastAsia"/>
              </w:rPr>
              <w:t>6.7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Inköp under dold identitet</w:t>
            </w:r>
            <w:r w:rsidR="004F4298">
              <w:rPr>
                <w:webHidden/>
              </w:rPr>
              <w:tab/>
            </w:r>
            <w:r w:rsidR="004F4298">
              <w:rPr>
                <w:webHidden/>
              </w:rPr>
              <w:fldChar w:fldCharType="begin"/>
            </w:r>
            <w:r w:rsidR="004F4298">
              <w:rPr>
                <w:webHidden/>
              </w:rPr>
              <w:instrText xml:space="preserve"> PAGEREF _Toc54265390 \h </w:instrText>
            </w:r>
            <w:r w:rsidR="004F4298">
              <w:rPr>
                <w:webHidden/>
              </w:rPr>
            </w:r>
            <w:r w:rsidR="004F4298">
              <w:rPr>
                <w:webHidden/>
              </w:rPr>
              <w:fldChar w:fldCharType="separate"/>
            </w:r>
            <w:r w:rsidR="004F4298">
              <w:rPr>
                <w:webHidden/>
              </w:rPr>
              <w:t>144</w:t>
            </w:r>
            <w:r w:rsidR="004F4298">
              <w:rPr>
                <w:webHidden/>
              </w:rPr>
              <w:fldChar w:fldCharType="end"/>
            </w:r>
          </w:hyperlink>
        </w:p>
        <w:p w14:paraId="3C88723E" w14:textId="204D0FC7" w:rsidR="004F4298" w:rsidRDefault="00500885">
          <w:pPr>
            <w:pStyle w:val="Innehll2"/>
            <w:rPr>
              <w:rFonts w:asciiTheme="minorHAnsi" w:eastAsiaTheme="minorEastAsia" w:hAnsiTheme="minorHAnsi" w:cstheme="minorBidi"/>
              <w:sz w:val="22"/>
              <w:szCs w:val="22"/>
              <w:lang w:eastAsia="sv-SE"/>
            </w:rPr>
          </w:pPr>
          <w:hyperlink w:anchor="_Toc54265391" w:history="1">
            <w:r w:rsidR="004F4298" w:rsidRPr="00FD5486">
              <w:rPr>
                <w:rStyle w:val="Hyperlnk"/>
                <w:rFonts w:eastAsiaTheme="majorEastAsia"/>
              </w:rPr>
              <w:t>6.8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Rapportering av överträdelser</w:t>
            </w:r>
            <w:r w:rsidR="004F4298">
              <w:rPr>
                <w:webHidden/>
              </w:rPr>
              <w:tab/>
            </w:r>
            <w:r w:rsidR="004F4298">
              <w:rPr>
                <w:webHidden/>
              </w:rPr>
              <w:fldChar w:fldCharType="begin"/>
            </w:r>
            <w:r w:rsidR="004F4298">
              <w:rPr>
                <w:webHidden/>
              </w:rPr>
              <w:instrText xml:space="preserve"> PAGEREF _Toc54265391 \h </w:instrText>
            </w:r>
            <w:r w:rsidR="004F4298">
              <w:rPr>
                <w:webHidden/>
              </w:rPr>
            </w:r>
            <w:r w:rsidR="004F4298">
              <w:rPr>
                <w:webHidden/>
              </w:rPr>
              <w:fldChar w:fldCharType="separate"/>
            </w:r>
            <w:r w:rsidR="004F4298">
              <w:rPr>
                <w:webHidden/>
              </w:rPr>
              <w:t>150</w:t>
            </w:r>
            <w:r w:rsidR="004F4298">
              <w:rPr>
                <w:webHidden/>
              </w:rPr>
              <w:fldChar w:fldCharType="end"/>
            </w:r>
          </w:hyperlink>
        </w:p>
        <w:p w14:paraId="59938705" w14:textId="06992A25"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92" w:history="1">
            <w:r w:rsidR="004F4298" w:rsidRPr="00FD5486">
              <w:rPr>
                <w:rStyle w:val="Hyperlnk"/>
                <w:rFonts w:eastAsiaTheme="majorEastAsia"/>
              </w:rPr>
              <w:t>6.8.1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Rapporteringssystem för visselblåsare</w:t>
            </w:r>
            <w:r w:rsidR="004F4298">
              <w:rPr>
                <w:webHidden/>
              </w:rPr>
              <w:tab/>
            </w:r>
            <w:r w:rsidR="004F4298">
              <w:rPr>
                <w:webHidden/>
              </w:rPr>
              <w:fldChar w:fldCharType="begin"/>
            </w:r>
            <w:r w:rsidR="004F4298">
              <w:rPr>
                <w:webHidden/>
              </w:rPr>
              <w:instrText xml:space="preserve"> PAGEREF _Toc54265392 \h </w:instrText>
            </w:r>
            <w:r w:rsidR="004F4298">
              <w:rPr>
                <w:webHidden/>
              </w:rPr>
            </w:r>
            <w:r w:rsidR="004F4298">
              <w:rPr>
                <w:webHidden/>
              </w:rPr>
              <w:fldChar w:fldCharType="separate"/>
            </w:r>
            <w:r w:rsidR="004F4298">
              <w:rPr>
                <w:webHidden/>
              </w:rPr>
              <w:t>150</w:t>
            </w:r>
            <w:r w:rsidR="004F4298">
              <w:rPr>
                <w:webHidden/>
              </w:rPr>
              <w:fldChar w:fldCharType="end"/>
            </w:r>
          </w:hyperlink>
        </w:p>
        <w:p w14:paraId="0BAFA422" w14:textId="1F1D7011"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93" w:history="1">
            <w:r w:rsidR="004F4298" w:rsidRPr="00FD5486">
              <w:rPr>
                <w:rStyle w:val="Hyperlnk"/>
                <w:rFonts w:eastAsiaTheme="majorEastAsia"/>
              </w:rPr>
              <w:t>6.8.2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Hur anmälningar ska omhändertas av behöriga myndigheter</w:t>
            </w:r>
            <w:r w:rsidR="004F4298">
              <w:rPr>
                <w:webHidden/>
              </w:rPr>
              <w:tab/>
            </w:r>
            <w:r w:rsidR="004F4298">
              <w:rPr>
                <w:webHidden/>
              </w:rPr>
              <w:fldChar w:fldCharType="begin"/>
            </w:r>
            <w:r w:rsidR="004F4298">
              <w:rPr>
                <w:webHidden/>
              </w:rPr>
              <w:instrText xml:space="preserve"> PAGEREF _Toc54265393 \h </w:instrText>
            </w:r>
            <w:r w:rsidR="004F4298">
              <w:rPr>
                <w:webHidden/>
              </w:rPr>
            </w:r>
            <w:r w:rsidR="004F4298">
              <w:rPr>
                <w:webHidden/>
              </w:rPr>
              <w:fldChar w:fldCharType="separate"/>
            </w:r>
            <w:r w:rsidR="004F4298">
              <w:rPr>
                <w:webHidden/>
              </w:rPr>
              <w:t>151</w:t>
            </w:r>
            <w:r w:rsidR="004F4298">
              <w:rPr>
                <w:webHidden/>
              </w:rPr>
              <w:fldChar w:fldCharType="end"/>
            </w:r>
          </w:hyperlink>
        </w:p>
        <w:p w14:paraId="6C38739B" w14:textId="1023D355"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94" w:history="1">
            <w:r w:rsidR="004F4298" w:rsidRPr="00FD5486">
              <w:rPr>
                <w:rStyle w:val="Hyperlnk"/>
                <w:rFonts w:eastAsiaTheme="majorEastAsia"/>
              </w:rPr>
              <w:t>6.8.3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Skydd mot repressalier för den som rapporterar</w:t>
            </w:r>
            <w:r w:rsidR="004F4298">
              <w:rPr>
                <w:webHidden/>
              </w:rPr>
              <w:tab/>
            </w:r>
            <w:r w:rsidR="004F4298">
              <w:rPr>
                <w:webHidden/>
              </w:rPr>
              <w:fldChar w:fldCharType="begin"/>
            </w:r>
            <w:r w:rsidR="004F4298">
              <w:rPr>
                <w:webHidden/>
              </w:rPr>
              <w:instrText xml:space="preserve"> PAGEREF _Toc54265394 \h </w:instrText>
            </w:r>
            <w:r w:rsidR="004F4298">
              <w:rPr>
                <w:webHidden/>
              </w:rPr>
            </w:r>
            <w:r w:rsidR="004F4298">
              <w:rPr>
                <w:webHidden/>
              </w:rPr>
              <w:fldChar w:fldCharType="separate"/>
            </w:r>
            <w:r w:rsidR="004F4298">
              <w:rPr>
                <w:webHidden/>
              </w:rPr>
              <w:t>154</w:t>
            </w:r>
            <w:r w:rsidR="004F4298">
              <w:rPr>
                <w:webHidden/>
              </w:rPr>
              <w:fldChar w:fldCharType="end"/>
            </w:r>
          </w:hyperlink>
        </w:p>
        <w:p w14:paraId="4CB7F78C" w14:textId="3A148698"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395" w:history="1">
            <w:r w:rsidR="004F4298" w:rsidRPr="00FD5486">
              <w:rPr>
                <w:rStyle w:val="Hyperlnk"/>
                <w:rFonts w:eastAsiaTheme="majorEastAsia"/>
              </w:rPr>
              <w:t>6.8.4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Skydd för behandling av personuppgifter</w:t>
            </w:r>
            <w:r w:rsidR="004F4298">
              <w:rPr>
                <w:webHidden/>
              </w:rPr>
              <w:tab/>
            </w:r>
            <w:r w:rsidR="004F4298">
              <w:rPr>
                <w:webHidden/>
              </w:rPr>
              <w:fldChar w:fldCharType="begin"/>
            </w:r>
            <w:r w:rsidR="004F4298">
              <w:rPr>
                <w:webHidden/>
              </w:rPr>
              <w:instrText xml:space="preserve"> PAGEREF _Toc54265395 \h </w:instrText>
            </w:r>
            <w:r w:rsidR="004F4298">
              <w:rPr>
                <w:webHidden/>
              </w:rPr>
            </w:r>
            <w:r w:rsidR="004F4298">
              <w:rPr>
                <w:webHidden/>
              </w:rPr>
              <w:fldChar w:fldCharType="separate"/>
            </w:r>
            <w:r w:rsidR="004F4298">
              <w:rPr>
                <w:webHidden/>
              </w:rPr>
              <w:t>155</w:t>
            </w:r>
            <w:r w:rsidR="004F4298">
              <w:rPr>
                <w:webHidden/>
              </w:rPr>
              <w:fldChar w:fldCharType="end"/>
            </w:r>
          </w:hyperlink>
        </w:p>
        <w:p w14:paraId="48A0819D" w14:textId="637E1857" w:rsidR="004F4298" w:rsidRDefault="00500885">
          <w:pPr>
            <w:pStyle w:val="Innehll2"/>
            <w:rPr>
              <w:rFonts w:asciiTheme="minorHAnsi" w:eastAsiaTheme="minorEastAsia" w:hAnsiTheme="minorHAnsi" w:cstheme="minorBidi"/>
              <w:sz w:val="22"/>
              <w:szCs w:val="22"/>
              <w:lang w:eastAsia="sv-SE"/>
            </w:rPr>
          </w:pPr>
          <w:hyperlink w:anchor="_Toc54265396" w:history="1">
            <w:r w:rsidR="004F4298" w:rsidRPr="00FD5486">
              <w:rPr>
                <w:rStyle w:val="Hyperlnk"/>
                <w:rFonts w:eastAsiaTheme="majorEastAsia"/>
              </w:rPr>
              <w:t>6.9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Sanktioner</w:t>
            </w:r>
            <w:r w:rsidR="004F4298">
              <w:rPr>
                <w:webHidden/>
              </w:rPr>
              <w:tab/>
            </w:r>
            <w:r w:rsidR="004F4298">
              <w:rPr>
                <w:webHidden/>
              </w:rPr>
              <w:fldChar w:fldCharType="begin"/>
            </w:r>
            <w:r w:rsidR="004F4298">
              <w:rPr>
                <w:webHidden/>
              </w:rPr>
              <w:instrText xml:space="preserve"> PAGEREF _Toc54265396 \h </w:instrText>
            </w:r>
            <w:r w:rsidR="004F4298">
              <w:rPr>
                <w:webHidden/>
              </w:rPr>
            </w:r>
            <w:r w:rsidR="004F4298">
              <w:rPr>
                <w:webHidden/>
              </w:rPr>
              <w:fldChar w:fldCharType="separate"/>
            </w:r>
            <w:r w:rsidR="004F4298">
              <w:rPr>
                <w:webHidden/>
              </w:rPr>
              <w:t>159</w:t>
            </w:r>
            <w:r w:rsidR="004F4298">
              <w:rPr>
                <w:webHidden/>
              </w:rPr>
              <w:fldChar w:fldCharType="end"/>
            </w:r>
          </w:hyperlink>
        </w:p>
        <w:p w14:paraId="50993003" w14:textId="4C472F5B" w:rsidR="004F4298" w:rsidRDefault="00500885">
          <w:pPr>
            <w:pStyle w:val="Innehll1"/>
            <w:rPr>
              <w:rFonts w:asciiTheme="minorHAnsi" w:eastAsiaTheme="minorEastAsia" w:hAnsiTheme="minorHAnsi"/>
              <w:sz w:val="22"/>
              <w:lang w:eastAsia="sv-SE"/>
            </w:rPr>
          </w:pPr>
          <w:hyperlink w:anchor="_Toc54265397" w:history="1">
            <w:r w:rsidR="004F4298" w:rsidRPr="00FD5486">
              <w:rPr>
                <w:rStyle w:val="Hyperlnk"/>
              </w:rPr>
              <w:t>7</w:t>
            </w:r>
            <w:r w:rsidR="004F4298">
              <w:rPr>
                <w:rFonts w:asciiTheme="minorHAnsi" w:eastAsiaTheme="minorEastAsia" w:hAnsiTheme="minorHAnsi"/>
                <w:sz w:val="22"/>
                <w:lang w:eastAsia="sv-SE"/>
              </w:rPr>
              <w:tab/>
            </w:r>
            <w:r w:rsidR="004F4298" w:rsidRPr="00FD5486">
              <w:rPr>
                <w:rStyle w:val="Hyperlnk"/>
              </w:rPr>
              <w:t>Ändringar i epizootilagen</w:t>
            </w:r>
            <w:r w:rsidR="004F4298">
              <w:rPr>
                <w:webHidden/>
              </w:rPr>
              <w:tab/>
            </w:r>
            <w:r w:rsidR="004F4298">
              <w:rPr>
                <w:webHidden/>
              </w:rPr>
              <w:fldChar w:fldCharType="begin"/>
            </w:r>
            <w:r w:rsidR="004F4298">
              <w:rPr>
                <w:webHidden/>
              </w:rPr>
              <w:instrText xml:space="preserve"> PAGEREF _Toc54265397 \h </w:instrText>
            </w:r>
            <w:r w:rsidR="004F4298">
              <w:rPr>
                <w:webHidden/>
              </w:rPr>
            </w:r>
            <w:r w:rsidR="004F4298">
              <w:rPr>
                <w:webHidden/>
              </w:rPr>
              <w:fldChar w:fldCharType="separate"/>
            </w:r>
            <w:r w:rsidR="004F4298">
              <w:rPr>
                <w:webHidden/>
              </w:rPr>
              <w:t>162</w:t>
            </w:r>
            <w:r w:rsidR="004F4298">
              <w:rPr>
                <w:webHidden/>
              </w:rPr>
              <w:fldChar w:fldCharType="end"/>
            </w:r>
          </w:hyperlink>
        </w:p>
        <w:p w14:paraId="1FD3C3F9" w14:textId="0642C8E3" w:rsidR="004F4298" w:rsidRDefault="00500885">
          <w:pPr>
            <w:pStyle w:val="Innehll2"/>
            <w:rPr>
              <w:rFonts w:asciiTheme="minorHAnsi" w:eastAsiaTheme="minorEastAsia" w:hAnsiTheme="minorHAnsi" w:cstheme="minorBidi"/>
              <w:sz w:val="22"/>
              <w:szCs w:val="22"/>
              <w:lang w:eastAsia="sv-SE"/>
            </w:rPr>
          </w:pPr>
          <w:hyperlink w:anchor="_Toc54265398" w:history="1">
            <w:r w:rsidR="004F4298" w:rsidRPr="00FD5486">
              <w:rPr>
                <w:rStyle w:val="Hyperlnk"/>
                <w:rFonts w:eastAsiaTheme="majorEastAsia"/>
              </w:rPr>
              <w:t>7.1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 och förhållandet till kontrollförordningen</w:t>
            </w:r>
            <w:r w:rsidR="004F4298">
              <w:rPr>
                <w:webHidden/>
              </w:rPr>
              <w:tab/>
            </w:r>
            <w:r w:rsidR="004F4298">
              <w:rPr>
                <w:webHidden/>
              </w:rPr>
              <w:fldChar w:fldCharType="begin"/>
            </w:r>
            <w:r w:rsidR="004F4298">
              <w:rPr>
                <w:webHidden/>
              </w:rPr>
              <w:instrText xml:space="preserve"> PAGEREF _Toc54265398 \h </w:instrText>
            </w:r>
            <w:r w:rsidR="004F4298">
              <w:rPr>
                <w:webHidden/>
              </w:rPr>
            </w:r>
            <w:r w:rsidR="004F4298">
              <w:rPr>
                <w:webHidden/>
              </w:rPr>
              <w:fldChar w:fldCharType="separate"/>
            </w:r>
            <w:r w:rsidR="004F4298">
              <w:rPr>
                <w:webHidden/>
              </w:rPr>
              <w:t>162</w:t>
            </w:r>
            <w:r w:rsidR="004F4298">
              <w:rPr>
                <w:webHidden/>
              </w:rPr>
              <w:fldChar w:fldCharType="end"/>
            </w:r>
          </w:hyperlink>
        </w:p>
        <w:p w14:paraId="1A11FBFB" w14:textId="3EF54BB0" w:rsidR="004F4298" w:rsidRDefault="00500885">
          <w:pPr>
            <w:pStyle w:val="Innehll2"/>
            <w:rPr>
              <w:rFonts w:asciiTheme="minorHAnsi" w:eastAsiaTheme="minorEastAsia" w:hAnsiTheme="minorHAnsi" w:cstheme="minorBidi"/>
              <w:sz w:val="22"/>
              <w:szCs w:val="22"/>
              <w:lang w:eastAsia="sv-SE"/>
            </w:rPr>
          </w:pPr>
          <w:hyperlink w:anchor="_Toc54265399" w:history="1">
            <w:r w:rsidR="004F4298" w:rsidRPr="00FD5486">
              <w:rPr>
                <w:rStyle w:val="Hyperlnk"/>
                <w:rFonts w:eastAsiaTheme="majorEastAsia"/>
              </w:rPr>
              <w:t>7.2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_Toc54265399 \h </w:instrText>
            </w:r>
            <w:r w:rsidR="004F4298">
              <w:rPr>
                <w:webHidden/>
              </w:rPr>
            </w:r>
            <w:r w:rsidR="004F4298">
              <w:rPr>
                <w:webHidden/>
              </w:rPr>
              <w:fldChar w:fldCharType="separate"/>
            </w:r>
            <w:r w:rsidR="004F4298">
              <w:rPr>
                <w:webHidden/>
              </w:rPr>
              <w:t>165</w:t>
            </w:r>
            <w:r w:rsidR="004F4298">
              <w:rPr>
                <w:webHidden/>
              </w:rPr>
              <w:fldChar w:fldCharType="end"/>
            </w:r>
          </w:hyperlink>
        </w:p>
        <w:p w14:paraId="3EFC7B77" w14:textId="63B50D5E" w:rsidR="004F4298" w:rsidRDefault="00500885">
          <w:pPr>
            <w:pStyle w:val="Innehll2"/>
            <w:rPr>
              <w:rFonts w:asciiTheme="minorHAnsi" w:eastAsiaTheme="minorEastAsia" w:hAnsiTheme="minorHAnsi" w:cstheme="minorBidi"/>
              <w:sz w:val="22"/>
              <w:szCs w:val="22"/>
              <w:lang w:eastAsia="sv-SE"/>
            </w:rPr>
          </w:pPr>
          <w:hyperlink w:anchor="_Toc54265400" w:history="1">
            <w:r w:rsidR="004F4298" w:rsidRPr="00FD5486">
              <w:rPr>
                <w:rStyle w:val="Hyperlnk"/>
                <w:rFonts w:eastAsiaTheme="majorEastAsia"/>
              </w:rPr>
              <w:t>7.3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_Toc54265400 \h </w:instrText>
            </w:r>
            <w:r w:rsidR="004F4298">
              <w:rPr>
                <w:webHidden/>
              </w:rPr>
            </w:r>
            <w:r w:rsidR="004F4298">
              <w:rPr>
                <w:webHidden/>
              </w:rPr>
              <w:fldChar w:fldCharType="separate"/>
            </w:r>
            <w:r w:rsidR="004F4298">
              <w:rPr>
                <w:webHidden/>
              </w:rPr>
              <w:t>166</w:t>
            </w:r>
            <w:r w:rsidR="004F4298">
              <w:rPr>
                <w:webHidden/>
              </w:rPr>
              <w:fldChar w:fldCharType="end"/>
            </w:r>
          </w:hyperlink>
        </w:p>
        <w:p w14:paraId="77194F4E" w14:textId="43569ED4" w:rsidR="004F4298" w:rsidRDefault="00500885">
          <w:pPr>
            <w:pStyle w:val="Innehll2"/>
            <w:rPr>
              <w:rFonts w:asciiTheme="minorHAnsi" w:eastAsiaTheme="minorEastAsia" w:hAnsiTheme="minorHAnsi" w:cstheme="minorBidi"/>
              <w:sz w:val="22"/>
              <w:szCs w:val="22"/>
              <w:lang w:eastAsia="sv-SE"/>
            </w:rPr>
          </w:pPr>
          <w:hyperlink w:anchor="_Toc54265401" w:history="1">
            <w:r w:rsidR="004F4298" w:rsidRPr="00FD5486">
              <w:rPr>
                <w:rStyle w:val="Hyperlnk"/>
                <w:rFonts w:eastAsiaTheme="majorEastAsia"/>
              </w:rPr>
              <w:t>7.4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offentlig kontroll, annan offentlig verksamhet och om skyldighet att lämna information</w:t>
            </w:r>
            <w:r w:rsidR="004F4298">
              <w:rPr>
                <w:webHidden/>
              </w:rPr>
              <w:tab/>
            </w:r>
            <w:r w:rsidR="004F4298">
              <w:rPr>
                <w:webHidden/>
              </w:rPr>
              <w:fldChar w:fldCharType="begin"/>
            </w:r>
            <w:r w:rsidR="004F4298">
              <w:rPr>
                <w:webHidden/>
              </w:rPr>
              <w:instrText xml:space="preserve"> PAGEREF _Toc54265401 \h </w:instrText>
            </w:r>
            <w:r w:rsidR="004F4298">
              <w:rPr>
                <w:webHidden/>
              </w:rPr>
            </w:r>
            <w:r w:rsidR="004F4298">
              <w:rPr>
                <w:webHidden/>
              </w:rPr>
              <w:fldChar w:fldCharType="separate"/>
            </w:r>
            <w:r w:rsidR="004F4298">
              <w:rPr>
                <w:webHidden/>
              </w:rPr>
              <w:t>168</w:t>
            </w:r>
            <w:r w:rsidR="004F4298">
              <w:rPr>
                <w:webHidden/>
              </w:rPr>
              <w:fldChar w:fldCharType="end"/>
            </w:r>
          </w:hyperlink>
        </w:p>
        <w:p w14:paraId="210463B1" w14:textId="431DBF79" w:rsidR="004F4298" w:rsidRDefault="00500885">
          <w:pPr>
            <w:pStyle w:val="Innehll2"/>
            <w:rPr>
              <w:rFonts w:asciiTheme="minorHAnsi" w:eastAsiaTheme="minorEastAsia" w:hAnsiTheme="minorHAnsi" w:cstheme="minorBidi"/>
              <w:sz w:val="22"/>
              <w:szCs w:val="22"/>
              <w:lang w:eastAsia="sv-SE"/>
            </w:rPr>
          </w:pPr>
          <w:hyperlink w:anchor="_Toc54265402" w:history="1">
            <w:r w:rsidR="004F4298" w:rsidRPr="00FD5486">
              <w:rPr>
                <w:rStyle w:val="Hyperlnk"/>
                <w:rFonts w:eastAsiaTheme="majorEastAsia"/>
              </w:rPr>
              <w:t>7.5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_Toc54265402 \h </w:instrText>
            </w:r>
            <w:r w:rsidR="004F4298">
              <w:rPr>
                <w:webHidden/>
              </w:rPr>
            </w:r>
            <w:r w:rsidR="004F4298">
              <w:rPr>
                <w:webHidden/>
              </w:rPr>
              <w:fldChar w:fldCharType="separate"/>
            </w:r>
            <w:r w:rsidR="004F4298">
              <w:rPr>
                <w:webHidden/>
              </w:rPr>
              <w:t>171</w:t>
            </w:r>
            <w:r w:rsidR="004F4298">
              <w:rPr>
                <w:webHidden/>
              </w:rPr>
              <w:fldChar w:fldCharType="end"/>
            </w:r>
          </w:hyperlink>
        </w:p>
        <w:p w14:paraId="4071369F" w14:textId="424520FA" w:rsidR="004F4298" w:rsidRDefault="00500885">
          <w:pPr>
            <w:pStyle w:val="Innehll2"/>
            <w:rPr>
              <w:rFonts w:asciiTheme="minorHAnsi" w:eastAsiaTheme="minorEastAsia" w:hAnsiTheme="minorHAnsi" w:cstheme="minorBidi"/>
              <w:sz w:val="22"/>
              <w:szCs w:val="22"/>
              <w:lang w:eastAsia="sv-SE"/>
            </w:rPr>
          </w:pPr>
          <w:hyperlink w:anchor="_Toc54265403" w:history="1">
            <w:r w:rsidR="004F4298" w:rsidRPr="00FD5486">
              <w:rPr>
                <w:rStyle w:val="Hyperlnk"/>
                <w:rFonts w:eastAsiaTheme="majorEastAsia"/>
              </w:rPr>
              <w:t>7.6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_Toc54265403 \h </w:instrText>
            </w:r>
            <w:r w:rsidR="004F4298">
              <w:rPr>
                <w:webHidden/>
              </w:rPr>
            </w:r>
            <w:r w:rsidR="004F4298">
              <w:rPr>
                <w:webHidden/>
              </w:rPr>
              <w:fldChar w:fldCharType="separate"/>
            </w:r>
            <w:r w:rsidR="004F4298">
              <w:rPr>
                <w:webHidden/>
              </w:rPr>
              <w:t>172</w:t>
            </w:r>
            <w:r w:rsidR="004F4298">
              <w:rPr>
                <w:webHidden/>
              </w:rPr>
              <w:fldChar w:fldCharType="end"/>
            </w:r>
          </w:hyperlink>
        </w:p>
        <w:p w14:paraId="524949E0" w14:textId="0E21D911" w:rsidR="004F4298" w:rsidRDefault="00500885">
          <w:pPr>
            <w:pStyle w:val="Innehll2"/>
            <w:rPr>
              <w:rFonts w:asciiTheme="minorHAnsi" w:eastAsiaTheme="minorEastAsia" w:hAnsiTheme="minorHAnsi" w:cstheme="minorBidi"/>
              <w:sz w:val="22"/>
              <w:szCs w:val="22"/>
              <w:lang w:eastAsia="sv-SE"/>
            </w:rPr>
          </w:pPr>
          <w:hyperlink w:anchor="_Toc54265404" w:history="1">
            <w:r w:rsidR="004F4298" w:rsidRPr="00FD5486">
              <w:rPr>
                <w:rStyle w:val="Hyperlnk"/>
                <w:rFonts w:eastAsiaTheme="majorEastAsia"/>
              </w:rPr>
              <w:t>7.7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_Toc54265404 \h </w:instrText>
            </w:r>
            <w:r w:rsidR="004F4298">
              <w:rPr>
                <w:webHidden/>
              </w:rPr>
            </w:r>
            <w:r w:rsidR="004F4298">
              <w:rPr>
                <w:webHidden/>
              </w:rPr>
              <w:fldChar w:fldCharType="separate"/>
            </w:r>
            <w:r w:rsidR="004F4298">
              <w:rPr>
                <w:webHidden/>
              </w:rPr>
              <w:t>175</w:t>
            </w:r>
            <w:r w:rsidR="004F4298">
              <w:rPr>
                <w:webHidden/>
              </w:rPr>
              <w:fldChar w:fldCharType="end"/>
            </w:r>
          </w:hyperlink>
        </w:p>
        <w:p w14:paraId="60A40797" w14:textId="1D9F9C82" w:rsidR="004F4298" w:rsidRDefault="00500885">
          <w:pPr>
            <w:pStyle w:val="Innehll2"/>
            <w:rPr>
              <w:rFonts w:asciiTheme="minorHAnsi" w:eastAsiaTheme="minorEastAsia" w:hAnsiTheme="minorHAnsi" w:cstheme="minorBidi"/>
              <w:sz w:val="22"/>
              <w:szCs w:val="22"/>
              <w:lang w:eastAsia="sv-SE"/>
            </w:rPr>
          </w:pPr>
          <w:hyperlink w:anchor="_Toc54265405" w:history="1">
            <w:r w:rsidR="004F4298" w:rsidRPr="00FD5486">
              <w:rPr>
                <w:rStyle w:val="Hyperlnk"/>
                <w:rFonts w:eastAsiaTheme="majorEastAsia"/>
              </w:rPr>
              <w:t>7.8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_Toc54265405 \h </w:instrText>
            </w:r>
            <w:r w:rsidR="004F4298">
              <w:rPr>
                <w:webHidden/>
              </w:rPr>
            </w:r>
            <w:r w:rsidR="004F4298">
              <w:rPr>
                <w:webHidden/>
              </w:rPr>
              <w:fldChar w:fldCharType="separate"/>
            </w:r>
            <w:r w:rsidR="004F4298">
              <w:rPr>
                <w:webHidden/>
              </w:rPr>
              <w:t>176</w:t>
            </w:r>
            <w:r w:rsidR="004F4298">
              <w:rPr>
                <w:webHidden/>
              </w:rPr>
              <w:fldChar w:fldCharType="end"/>
            </w:r>
          </w:hyperlink>
        </w:p>
        <w:p w14:paraId="0FC4174E" w14:textId="019DEB6A" w:rsidR="004F4298" w:rsidRDefault="00500885">
          <w:pPr>
            <w:pStyle w:val="Innehll2"/>
            <w:rPr>
              <w:rFonts w:asciiTheme="minorHAnsi" w:eastAsiaTheme="minorEastAsia" w:hAnsiTheme="minorHAnsi" w:cstheme="minorBidi"/>
              <w:sz w:val="22"/>
              <w:szCs w:val="22"/>
              <w:lang w:eastAsia="sv-SE"/>
            </w:rPr>
          </w:pPr>
          <w:hyperlink w:anchor="_Toc54265406" w:history="1">
            <w:r w:rsidR="004F4298" w:rsidRPr="00FD5486">
              <w:rPr>
                <w:rStyle w:val="Hyperlnk"/>
                <w:rFonts w:eastAsiaTheme="majorEastAsia"/>
              </w:rPr>
              <w:t>7.9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 av beslut som fattats av organ eller fysiska personer</w:t>
            </w:r>
            <w:r w:rsidR="004F4298">
              <w:rPr>
                <w:webHidden/>
              </w:rPr>
              <w:tab/>
            </w:r>
            <w:r w:rsidR="004F4298">
              <w:rPr>
                <w:webHidden/>
              </w:rPr>
              <w:fldChar w:fldCharType="begin"/>
            </w:r>
            <w:r w:rsidR="004F4298">
              <w:rPr>
                <w:webHidden/>
              </w:rPr>
              <w:instrText xml:space="preserve"> PAGEREF _Toc54265406 \h </w:instrText>
            </w:r>
            <w:r w:rsidR="004F4298">
              <w:rPr>
                <w:webHidden/>
              </w:rPr>
            </w:r>
            <w:r w:rsidR="004F4298">
              <w:rPr>
                <w:webHidden/>
              </w:rPr>
              <w:fldChar w:fldCharType="separate"/>
            </w:r>
            <w:r w:rsidR="004F4298">
              <w:rPr>
                <w:webHidden/>
              </w:rPr>
              <w:t>177</w:t>
            </w:r>
            <w:r w:rsidR="004F4298">
              <w:rPr>
                <w:webHidden/>
              </w:rPr>
              <w:fldChar w:fldCharType="end"/>
            </w:r>
          </w:hyperlink>
        </w:p>
        <w:p w14:paraId="70BED0F1" w14:textId="1C165493"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07" w:history="1">
            <w:r w:rsidR="004F4298" w:rsidRPr="00FD5486">
              <w:rPr>
                <w:rStyle w:val="Hyperlnk"/>
                <w:rFonts w:eastAsiaTheme="majorEastAsia"/>
              </w:rPr>
              <w:t>7.10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_Toc54265407 \h </w:instrText>
            </w:r>
            <w:r w:rsidR="004F4298">
              <w:rPr>
                <w:webHidden/>
              </w:rPr>
            </w:r>
            <w:r w:rsidR="004F4298">
              <w:rPr>
                <w:webHidden/>
              </w:rPr>
              <w:fldChar w:fldCharType="separate"/>
            </w:r>
            <w:r w:rsidR="004F4298">
              <w:rPr>
                <w:webHidden/>
              </w:rPr>
              <w:t>178</w:t>
            </w:r>
            <w:r w:rsidR="004F4298">
              <w:rPr>
                <w:webHidden/>
              </w:rPr>
              <w:fldChar w:fldCharType="end"/>
            </w:r>
          </w:hyperlink>
        </w:p>
        <w:p w14:paraId="6362A3F0" w14:textId="2B5D9990"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08" w:history="1">
            <w:r w:rsidR="004F4298" w:rsidRPr="00FD5486">
              <w:rPr>
                <w:rStyle w:val="Hyperlnk"/>
                <w:rFonts w:eastAsiaTheme="majorEastAsia"/>
              </w:rPr>
              <w:t>7.11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Ändring med anledning av förbudet mot dubbelprövning</w:t>
            </w:r>
            <w:r w:rsidR="004F4298">
              <w:rPr>
                <w:webHidden/>
              </w:rPr>
              <w:tab/>
            </w:r>
            <w:r w:rsidR="004F4298">
              <w:rPr>
                <w:webHidden/>
              </w:rPr>
              <w:fldChar w:fldCharType="begin"/>
            </w:r>
            <w:r w:rsidR="004F4298">
              <w:rPr>
                <w:webHidden/>
              </w:rPr>
              <w:instrText xml:space="preserve"> PAGEREF _Toc54265408 \h </w:instrText>
            </w:r>
            <w:r w:rsidR="004F4298">
              <w:rPr>
                <w:webHidden/>
              </w:rPr>
            </w:r>
            <w:r w:rsidR="004F4298">
              <w:rPr>
                <w:webHidden/>
              </w:rPr>
              <w:fldChar w:fldCharType="separate"/>
            </w:r>
            <w:r w:rsidR="004F4298">
              <w:rPr>
                <w:webHidden/>
              </w:rPr>
              <w:t>179</w:t>
            </w:r>
            <w:r w:rsidR="004F4298">
              <w:rPr>
                <w:webHidden/>
              </w:rPr>
              <w:fldChar w:fldCharType="end"/>
            </w:r>
          </w:hyperlink>
        </w:p>
        <w:p w14:paraId="5A3807BA" w14:textId="50CD1429" w:rsidR="004F4298" w:rsidRDefault="00500885">
          <w:pPr>
            <w:pStyle w:val="Innehll1"/>
            <w:rPr>
              <w:rFonts w:asciiTheme="minorHAnsi" w:eastAsiaTheme="minorEastAsia" w:hAnsiTheme="minorHAnsi"/>
              <w:sz w:val="22"/>
              <w:lang w:eastAsia="sv-SE"/>
            </w:rPr>
          </w:pPr>
          <w:hyperlink w:anchor="_Toc54265409" w:history="1">
            <w:r w:rsidR="004F4298" w:rsidRPr="00FD5486">
              <w:rPr>
                <w:rStyle w:val="Hyperlnk"/>
              </w:rPr>
              <w:t>8</w:t>
            </w:r>
            <w:r w:rsidR="004F4298">
              <w:rPr>
                <w:rFonts w:asciiTheme="minorHAnsi" w:eastAsiaTheme="minorEastAsia" w:hAnsiTheme="minorHAnsi"/>
                <w:sz w:val="22"/>
                <w:lang w:eastAsia="sv-SE"/>
              </w:rPr>
              <w:tab/>
            </w:r>
            <w:r w:rsidR="004F4298" w:rsidRPr="00FD5486">
              <w:rPr>
                <w:rStyle w:val="Hyperlnk"/>
              </w:rPr>
              <w:t>Ändringar i zoonoslagen</w:t>
            </w:r>
            <w:r w:rsidR="004F4298">
              <w:rPr>
                <w:webHidden/>
              </w:rPr>
              <w:tab/>
            </w:r>
            <w:r w:rsidR="004F4298">
              <w:rPr>
                <w:webHidden/>
              </w:rPr>
              <w:fldChar w:fldCharType="begin"/>
            </w:r>
            <w:r w:rsidR="004F4298">
              <w:rPr>
                <w:webHidden/>
              </w:rPr>
              <w:instrText xml:space="preserve"> PAGEREF _Toc54265409 \h </w:instrText>
            </w:r>
            <w:r w:rsidR="004F4298">
              <w:rPr>
                <w:webHidden/>
              </w:rPr>
            </w:r>
            <w:r w:rsidR="004F4298">
              <w:rPr>
                <w:webHidden/>
              </w:rPr>
              <w:fldChar w:fldCharType="separate"/>
            </w:r>
            <w:r w:rsidR="004F4298">
              <w:rPr>
                <w:webHidden/>
              </w:rPr>
              <w:t>180</w:t>
            </w:r>
            <w:r w:rsidR="004F4298">
              <w:rPr>
                <w:webHidden/>
              </w:rPr>
              <w:fldChar w:fldCharType="end"/>
            </w:r>
          </w:hyperlink>
        </w:p>
        <w:p w14:paraId="328D46BC" w14:textId="4F95F55A" w:rsidR="004F4298" w:rsidRDefault="00500885">
          <w:pPr>
            <w:pStyle w:val="Innehll2"/>
            <w:rPr>
              <w:rFonts w:asciiTheme="minorHAnsi" w:eastAsiaTheme="minorEastAsia" w:hAnsiTheme="minorHAnsi" w:cstheme="minorBidi"/>
              <w:sz w:val="22"/>
              <w:szCs w:val="22"/>
              <w:lang w:eastAsia="sv-SE"/>
            </w:rPr>
          </w:pPr>
          <w:hyperlink w:anchor="_Toc54265410" w:history="1">
            <w:r w:rsidR="004F4298" w:rsidRPr="00FD5486">
              <w:rPr>
                <w:rStyle w:val="Hyperlnk"/>
                <w:rFonts w:eastAsiaTheme="majorEastAsia"/>
              </w:rPr>
              <w:t>8.1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 och förhållandet till kontrollförordningen</w:t>
            </w:r>
            <w:r w:rsidR="004F4298">
              <w:rPr>
                <w:webHidden/>
              </w:rPr>
              <w:tab/>
            </w:r>
            <w:r w:rsidR="004F4298">
              <w:rPr>
                <w:webHidden/>
              </w:rPr>
              <w:fldChar w:fldCharType="begin"/>
            </w:r>
            <w:r w:rsidR="004F4298">
              <w:rPr>
                <w:webHidden/>
              </w:rPr>
              <w:instrText xml:space="preserve"> PAGEREF _Toc54265410 \h </w:instrText>
            </w:r>
            <w:r w:rsidR="004F4298">
              <w:rPr>
                <w:webHidden/>
              </w:rPr>
            </w:r>
            <w:r w:rsidR="004F4298">
              <w:rPr>
                <w:webHidden/>
              </w:rPr>
              <w:fldChar w:fldCharType="separate"/>
            </w:r>
            <w:r w:rsidR="004F4298">
              <w:rPr>
                <w:webHidden/>
              </w:rPr>
              <w:t>180</w:t>
            </w:r>
            <w:r w:rsidR="004F4298">
              <w:rPr>
                <w:webHidden/>
              </w:rPr>
              <w:fldChar w:fldCharType="end"/>
            </w:r>
          </w:hyperlink>
        </w:p>
        <w:p w14:paraId="70DF5DCE" w14:textId="37287AAF" w:rsidR="004F4298" w:rsidRDefault="00500885">
          <w:pPr>
            <w:pStyle w:val="Innehll2"/>
            <w:rPr>
              <w:rFonts w:asciiTheme="minorHAnsi" w:eastAsiaTheme="minorEastAsia" w:hAnsiTheme="minorHAnsi" w:cstheme="minorBidi"/>
              <w:sz w:val="22"/>
              <w:szCs w:val="22"/>
              <w:lang w:eastAsia="sv-SE"/>
            </w:rPr>
          </w:pPr>
          <w:hyperlink w:anchor="_Toc54265411" w:history="1">
            <w:r w:rsidR="004F4298" w:rsidRPr="00FD5486">
              <w:rPr>
                <w:rStyle w:val="Hyperlnk"/>
                <w:rFonts w:eastAsiaTheme="majorEastAsia"/>
              </w:rPr>
              <w:t>8.2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_Toc54265411 \h </w:instrText>
            </w:r>
            <w:r w:rsidR="004F4298">
              <w:rPr>
                <w:webHidden/>
              </w:rPr>
            </w:r>
            <w:r w:rsidR="004F4298">
              <w:rPr>
                <w:webHidden/>
              </w:rPr>
              <w:fldChar w:fldCharType="separate"/>
            </w:r>
            <w:r w:rsidR="004F4298">
              <w:rPr>
                <w:webHidden/>
              </w:rPr>
              <w:t>182</w:t>
            </w:r>
            <w:r w:rsidR="004F4298">
              <w:rPr>
                <w:webHidden/>
              </w:rPr>
              <w:fldChar w:fldCharType="end"/>
            </w:r>
          </w:hyperlink>
        </w:p>
        <w:p w14:paraId="441E9AED" w14:textId="2FC85EC6" w:rsidR="004F4298" w:rsidRDefault="00500885">
          <w:pPr>
            <w:pStyle w:val="Innehll2"/>
            <w:rPr>
              <w:rFonts w:asciiTheme="minorHAnsi" w:eastAsiaTheme="minorEastAsia" w:hAnsiTheme="minorHAnsi" w:cstheme="minorBidi"/>
              <w:sz w:val="22"/>
              <w:szCs w:val="22"/>
              <w:lang w:eastAsia="sv-SE"/>
            </w:rPr>
          </w:pPr>
          <w:hyperlink w:anchor="_Toc54265412" w:history="1">
            <w:r w:rsidR="004F4298" w:rsidRPr="00FD5486">
              <w:rPr>
                <w:rStyle w:val="Hyperlnk"/>
                <w:rFonts w:eastAsiaTheme="majorEastAsia"/>
              </w:rPr>
              <w:t>8.3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_Toc54265412 \h </w:instrText>
            </w:r>
            <w:r w:rsidR="004F4298">
              <w:rPr>
                <w:webHidden/>
              </w:rPr>
            </w:r>
            <w:r w:rsidR="004F4298">
              <w:rPr>
                <w:webHidden/>
              </w:rPr>
              <w:fldChar w:fldCharType="separate"/>
            </w:r>
            <w:r w:rsidR="004F4298">
              <w:rPr>
                <w:webHidden/>
              </w:rPr>
              <w:t>184</w:t>
            </w:r>
            <w:r w:rsidR="004F4298">
              <w:rPr>
                <w:webHidden/>
              </w:rPr>
              <w:fldChar w:fldCharType="end"/>
            </w:r>
          </w:hyperlink>
        </w:p>
        <w:p w14:paraId="652A4FEF" w14:textId="3810C4B7" w:rsidR="004F4298" w:rsidRDefault="00500885">
          <w:pPr>
            <w:pStyle w:val="Innehll2"/>
            <w:rPr>
              <w:rFonts w:asciiTheme="minorHAnsi" w:eastAsiaTheme="minorEastAsia" w:hAnsiTheme="minorHAnsi" w:cstheme="minorBidi"/>
              <w:sz w:val="22"/>
              <w:szCs w:val="22"/>
              <w:lang w:eastAsia="sv-SE"/>
            </w:rPr>
          </w:pPr>
          <w:hyperlink w:anchor="_Toc54265413" w:history="1">
            <w:r w:rsidR="004F4298" w:rsidRPr="00FD5486">
              <w:rPr>
                <w:rStyle w:val="Hyperlnk"/>
                <w:rFonts w:eastAsiaTheme="majorEastAsia"/>
              </w:rPr>
              <w:t>8.4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offentlig kontroll, annan offentlig verksamhet och om skyldighet för enskilda organ och fysiska personer att lämna information</w:t>
            </w:r>
            <w:r w:rsidR="004F4298">
              <w:rPr>
                <w:webHidden/>
              </w:rPr>
              <w:tab/>
            </w:r>
            <w:r w:rsidR="004F4298">
              <w:rPr>
                <w:webHidden/>
              </w:rPr>
              <w:fldChar w:fldCharType="begin"/>
            </w:r>
            <w:r w:rsidR="004F4298">
              <w:rPr>
                <w:webHidden/>
              </w:rPr>
              <w:instrText xml:space="preserve"> PAGEREF _Toc54265413 \h </w:instrText>
            </w:r>
            <w:r w:rsidR="004F4298">
              <w:rPr>
                <w:webHidden/>
              </w:rPr>
            </w:r>
            <w:r w:rsidR="004F4298">
              <w:rPr>
                <w:webHidden/>
              </w:rPr>
              <w:fldChar w:fldCharType="separate"/>
            </w:r>
            <w:r w:rsidR="004F4298">
              <w:rPr>
                <w:webHidden/>
              </w:rPr>
              <w:t>186</w:t>
            </w:r>
            <w:r w:rsidR="004F4298">
              <w:rPr>
                <w:webHidden/>
              </w:rPr>
              <w:fldChar w:fldCharType="end"/>
            </w:r>
          </w:hyperlink>
        </w:p>
        <w:p w14:paraId="23497BDD" w14:textId="41442DD5" w:rsidR="004F4298" w:rsidRDefault="00500885">
          <w:pPr>
            <w:pStyle w:val="Innehll2"/>
            <w:rPr>
              <w:rFonts w:asciiTheme="minorHAnsi" w:eastAsiaTheme="minorEastAsia" w:hAnsiTheme="minorHAnsi" w:cstheme="minorBidi"/>
              <w:sz w:val="22"/>
              <w:szCs w:val="22"/>
              <w:lang w:eastAsia="sv-SE"/>
            </w:rPr>
          </w:pPr>
          <w:hyperlink w:anchor="_Toc54265414" w:history="1">
            <w:r w:rsidR="004F4298" w:rsidRPr="00FD5486">
              <w:rPr>
                <w:rStyle w:val="Hyperlnk"/>
                <w:rFonts w:eastAsiaTheme="majorEastAsia"/>
              </w:rPr>
              <w:t>8.5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_Toc54265414 \h </w:instrText>
            </w:r>
            <w:r w:rsidR="004F4298">
              <w:rPr>
                <w:webHidden/>
              </w:rPr>
            </w:r>
            <w:r w:rsidR="004F4298">
              <w:rPr>
                <w:webHidden/>
              </w:rPr>
              <w:fldChar w:fldCharType="separate"/>
            </w:r>
            <w:r w:rsidR="004F4298">
              <w:rPr>
                <w:webHidden/>
              </w:rPr>
              <w:t>188</w:t>
            </w:r>
            <w:r w:rsidR="004F4298">
              <w:rPr>
                <w:webHidden/>
              </w:rPr>
              <w:fldChar w:fldCharType="end"/>
            </w:r>
          </w:hyperlink>
        </w:p>
        <w:p w14:paraId="5521804F" w14:textId="51EBABBE" w:rsidR="004F4298" w:rsidRDefault="00500885">
          <w:pPr>
            <w:pStyle w:val="Innehll2"/>
            <w:rPr>
              <w:rFonts w:asciiTheme="minorHAnsi" w:eastAsiaTheme="minorEastAsia" w:hAnsiTheme="minorHAnsi" w:cstheme="minorBidi"/>
              <w:sz w:val="22"/>
              <w:szCs w:val="22"/>
              <w:lang w:eastAsia="sv-SE"/>
            </w:rPr>
          </w:pPr>
          <w:hyperlink w:anchor="_Toc54265415" w:history="1">
            <w:r w:rsidR="004F4298" w:rsidRPr="00FD5486">
              <w:rPr>
                <w:rStyle w:val="Hyperlnk"/>
                <w:rFonts w:eastAsiaTheme="majorEastAsia"/>
              </w:rPr>
              <w:t>8.6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_Toc54265415 \h </w:instrText>
            </w:r>
            <w:r w:rsidR="004F4298">
              <w:rPr>
                <w:webHidden/>
              </w:rPr>
            </w:r>
            <w:r w:rsidR="004F4298">
              <w:rPr>
                <w:webHidden/>
              </w:rPr>
              <w:fldChar w:fldCharType="separate"/>
            </w:r>
            <w:r w:rsidR="004F4298">
              <w:rPr>
                <w:webHidden/>
              </w:rPr>
              <w:t>189</w:t>
            </w:r>
            <w:r w:rsidR="004F4298">
              <w:rPr>
                <w:webHidden/>
              </w:rPr>
              <w:fldChar w:fldCharType="end"/>
            </w:r>
          </w:hyperlink>
        </w:p>
        <w:p w14:paraId="01444B4B" w14:textId="7DF5DD9D" w:rsidR="004F4298" w:rsidRDefault="00500885">
          <w:pPr>
            <w:pStyle w:val="Innehll2"/>
            <w:rPr>
              <w:rFonts w:asciiTheme="minorHAnsi" w:eastAsiaTheme="minorEastAsia" w:hAnsiTheme="minorHAnsi" w:cstheme="minorBidi"/>
              <w:sz w:val="22"/>
              <w:szCs w:val="22"/>
              <w:lang w:eastAsia="sv-SE"/>
            </w:rPr>
          </w:pPr>
          <w:hyperlink w:anchor="_Toc54265416" w:history="1">
            <w:r w:rsidR="004F4298" w:rsidRPr="00FD5486">
              <w:rPr>
                <w:rStyle w:val="Hyperlnk"/>
                <w:rFonts w:eastAsiaTheme="majorEastAsia"/>
              </w:rPr>
              <w:t>8.7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_Toc54265416 \h </w:instrText>
            </w:r>
            <w:r w:rsidR="004F4298">
              <w:rPr>
                <w:webHidden/>
              </w:rPr>
            </w:r>
            <w:r w:rsidR="004F4298">
              <w:rPr>
                <w:webHidden/>
              </w:rPr>
              <w:fldChar w:fldCharType="separate"/>
            </w:r>
            <w:r w:rsidR="004F4298">
              <w:rPr>
                <w:webHidden/>
              </w:rPr>
              <w:t>193</w:t>
            </w:r>
            <w:r w:rsidR="004F4298">
              <w:rPr>
                <w:webHidden/>
              </w:rPr>
              <w:fldChar w:fldCharType="end"/>
            </w:r>
          </w:hyperlink>
        </w:p>
        <w:p w14:paraId="340921A3" w14:textId="31A4BCCA" w:rsidR="004F4298" w:rsidRDefault="00500885">
          <w:pPr>
            <w:pStyle w:val="Innehll2"/>
            <w:rPr>
              <w:rFonts w:asciiTheme="minorHAnsi" w:eastAsiaTheme="minorEastAsia" w:hAnsiTheme="minorHAnsi" w:cstheme="minorBidi"/>
              <w:sz w:val="22"/>
              <w:szCs w:val="22"/>
              <w:lang w:eastAsia="sv-SE"/>
            </w:rPr>
          </w:pPr>
          <w:hyperlink w:anchor="_Toc54265417" w:history="1">
            <w:r w:rsidR="004F4298" w:rsidRPr="00FD5486">
              <w:rPr>
                <w:rStyle w:val="Hyperlnk"/>
                <w:rFonts w:eastAsiaTheme="majorEastAsia"/>
              </w:rPr>
              <w:t>8.8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_Toc54265417 \h </w:instrText>
            </w:r>
            <w:r w:rsidR="004F4298">
              <w:rPr>
                <w:webHidden/>
              </w:rPr>
            </w:r>
            <w:r w:rsidR="004F4298">
              <w:rPr>
                <w:webHidden/>
              </w:rPr>
              <w:fldChar w:fldCharType="separate"/>
            </w:r>
            <w:r w:rsidR="004F4298">
              <w:rPr>
                <w:webHidden/>
              </w:rPr>
              <w:t>194</w:t>
            </w:r>
            <w:r w:rsidR="004F4298">
              <w:rPr>
                <w:webHidden/>
              </w:rPr>
              <w:fldChar w:fldCharType="end"/>
            </w:r>
          </w:hyperlink>
        </w:p>
        <w:p w14:paraId="5D5C3631" w14:textId="6FE0B6EE" w:rsidR="004F4298" w:rsidRDefault="00500885">
          <w:pPr>
            <w:pStyle w:val="Innehll2"/>
            <w:rPr>
              <w:rFonts w:asciiTheme="minorHAnsi" w:eastAsiaTheme="minorEastAsia" w:hAnsiTheme="minorHAnsi" w:cstheme="minorBidi"/>
              <w:sz w:val="22"/>
              <w:szCs w:val="22"/>
              <w:lang w:eastAsia="sv-SE"/>
            </w:rPr>
          </w:pPr>
          <w:hyperlink w:anchor="_Toc54265418" w:history="1">
            <w:r w:rsidR="004F4298" w:rsidRPr="00FD5486">
              <w:rPr>
                <w:rStyle w:val="Hyperlnk"/>
                <w:rFonts w:eastAsiaTheme="majorEastAsia"/>
              </w:rPr>
              <w:t>8.9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 av beslut som fattas av organ eller fysiska personer</w:t>
            </w:r>
            <w:r w:rsidR="004F4298">
              <w:rPr>
                <w:webHidden/>
              </w:rPr>
              <w:tab/>
            </w:r>
            <w:r w:rsidR="004F4298">
              <w:rPr>
                <w:webHidden/>
              </w:rPr>
              <w:fldChar w:fldCharType="begin"/>
            </w:r>
            <w:r w:rsidR="004F4298">
              <w:rPr>
                <w:webHidden/>
              </w:rPr>
              <w:instrText xml:space="preserve"> PAGEREF _Toc54265418 \h </w:instrText>
            </w:r>
            <w:r w:rsidR="004F4298">
              <w:rPr>
                <w:webHidden/>
              </w:rPr>
            </w:r>
            <w:r w:rsidR="004F4298">
              <w:rPr>
                <w:webHidden/>
              </w:rPr>
              <w:fldChar w:fldCharType="separate"/>
            </w:r>
            <w:r w:rsidR="004F4298">
              <w:rPr>
                <w:webHidden/>
              </w:rPr>
              <w:t>195</w:t>
            </w:r>
            <w:r w:rsidR="004F4298">
              <w:rPr>
                <w:webHidden/>
              </w:rPr>
              <w:fldChar w:fldCharType="end"/>
            </w:r>
          </w:hyperlink>
        </w:p>
        <w:p w14:paraId="3597E22F" w14:textId="7165BDF4"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19" w:history="1">
            <w:r w:rsidR="004F4298" w:rsidRPr="00FD5486">
              <w:rPr>
                <w:rStyle w:val="Hyperlnk"/>
                <w:rFonts w:eastAsiaTheme="majorEastAsia"/>
              </w:rPr>
              <w:t>8.10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_Toc54265419 \h </w:instrText>
            </w:r>
            <w:r w:rsidR="004F4298">
              <w:rPr>
                <w:webHidden/>
              </w:rPr>
            </w:r>
            <w:r w:rsidR="004F4298">
              <w:rPr>
                <w:webHidden/>
              </w:rPr>
              <w:fldChar w:fldCharType="separate"/>
            </w:r>
            <w:r w:rsidR="004F4298">
              <w:rPr>
                <w:webHidden/>
              </w:rPr>
              <w:t>196</w:t>
            </w:r>
            <w:r w:rsidR="004F4298">
              <w:rPr>
                <w:webHidden/>
              </w:rPr>
              <w:fldChar w:fldCharType="end"/>
            </w:r>
          </w:hyperlink>
        </w:p>
        <w:p w14:paraId="1ECD0848" w14:textId="434FCC9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20" w:history="1">
            <w:r w:rsidR="004F4298" w:rsidRPr="00FD5486">
              <w:rPr>
                <w:rStyle w:val="Hyperlnk"/>
                <w:rFonts w:eastAsiaTheme="majorEastAsia"/>
              </w:rPr>
              <w:t>8.11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Ändringar av straffbestämmelser</w:t>
            </w:r>
            <w:r w:rsidR="004F4298">
              <w:rPr>
                <w:webHidden/>
              </w:rPr>
              <w:tab/>
            </w:r>
            <w:r w:rsidR="004F4298">
              <w:rPr>
                <w:webHidden/>
              </w:rPr>
              <w:fldChar w:fldCharType="begin"/>
            </w:r>
            <w:r w:rsidR="004F4298">
              <w:rPr>
                <w:webHidden/>
              </w:rPr>
              <w:instrText xml:space="preserve"> PAGEREF _Toc54265420 \h </w:instrText>
            </w:r>
            <w:r w:rsidR="004F4298">
              <w:rPr>
                <w:webHidden/>
              </w:rPr>
            </w:r>
            <w:r w:rsidR="004F4298">
              <w:rPr>
                <w:webHidden/>
              </w:rPr>
              <w:fldChar w:fldCharType="separate"/>
            </w:r>
            <w:r w:rsidR="004F4298">
              <w:rPr>
                <w:webHidden/>
              </w:rPr>
              <w:t>197</w:t>
            </w:r>
            <w:r w:rsidR="004F4298">
              <w:rPr>
                <w:webHidden/>
              </w:rPr>
              <w:fldChar w:fldCharType="end"/>
            </w:r>
          </w:hyperlink>
        </w:p>
        <w:p w14:paraId="3AC37884" w14:textId="699BF1C1" w:rsidR="004F4298" w:rsidRDefault="00500885">
          <w:pPr>
            <w:pStyle w:val="Innehll1"/>
            <w:rPr>
              <w:rFonts w:asciiTheme="minorHAnsi" w:eastAsiaTheme="minorEastAsia" w:hAnsiTheme="minorHAnsi"/>
              <w:sz w:val="22"/>
              <w:lang w:eastAsia="sv-SE"/>
            </w:rPr>
          </w:pPr>
          <w:hyperlink w:anchor="_Toc54265421" w:history="1">
            <w:r w:rsidR="004F4298" w:rsidRPr="00FD5486">
              <w:rPr>
                <w:rStyle w:val="Hyperlnk"/>
              </w:rPr>
              <w:t>9</w:t>
            </w:r>
            <w:r w:rsidR="004F4298">
              <w:rPr>
                <w:rFonts w:asciiTheme="minorHAnsi" w:eastAsiaTheme="minorEastAsia" w:hAnsiTheme="minorHAnsi"/>
                <w:sz w:val="22"/>
                <w:lang w:eastAsia="sv-SE"/>
              </w:rPr>
              <w:tab/>
            </w:r>
            <w:r w:rsidR="004F4298" w:rsidRPr="00FD5486">
              <w:rPr>
                <w:rStyle w:val="Hyperlnk"/>
              </w:rPr>
              <w:t>Ändringar i livsmedelslagen</w:t>
            </w:r>
            <w:r w:rsidR="004F4298">
              <w:rPr>
                <w:webHidden/>
              </w:rPr>
              <w:tab/>
            </w:r>
            <w:r w:rsidR="004F4298">
              <w:rPr>
                <w:webHidden/>
              </w:rPr>
              <w:fldChar w:fldCharType="begin"/>
            </w:r>
            <w:r w:rsidR="004F4298">
              <w:rPr>
                <w:webHidden/>
              </w:rPr>
              <w:instrText xml:space="preserve"> PAGEREF _Toc54265421 \h </w:instrText>
            </w:r>
            <w:r w:rsidR="004F4298">
              <w:rPr>
                <w:webHidden/>
              </w:rPr>
            </w:r>
            <w:r w:rsidR="004F4298">
              <w:rPr>
                <w:webHidden/>
              </w:rPr>
              <w:fldChar w:fldCharType="separate"/>
            </w:r>
            <w:r w:rsidR="004F4298">
              <w:rPr>
                <w:webHidden/>
              </w:rPr>
              <w:t>198</w:t>
            </w:r>
            <w:r w:rsidR="004F4298">
              <w:rPr>
                <w:webHidden/>
              </w:rPr>
              <w:fldChar w:fldCharType="end"/>
            </w:r>
          </w:hyperlink>
        </w:p>
        <w:p w14:paraId="77F328EE" w14:textId="55C30447" w:rsidR="004F4298" w:rsidRDefault="00500885">
          <w:pPr>
            <w:pStyle w:val="Innehll2"/>
            <w:rPr>
              <w:rFonts w:asciiTheme="minorHAnsi" w:eastAsiaTheme="minorEastAsia" w:hAnsiTheme="minorHAnsi" w:cstheme="minorBidi"/>
              <w:sz w:val="22"/>
              <w:szCs w:val="22"/>
              <w:lang w:eastAsia="sv-SE"/>
            </w:rPr>
          </w:pPr>
          <w:hyperlink w:anchor="_Toc54265422" w:history="1">
            <w:r w:rsidR="004F4298" w:rsidRPr="00FD5486">
              <w:rPr>
                <w:rStyle w:val="Hyperlnk"/>
                <w:rFonts w:eastAsiaTheme="majorEastAsia"/>
              </w:rPr>
              <w:t>9.1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 och förhållandet till kontrollförordningen</w:t>
            </w:r>
            <w:r w:rsidR="004F4298">
              <w:rPr>
                <w:webHidden/>
              </w:rPr>
              <w:tab/>
            </w:r>
            <w:r w:rsidR="004F4298">
              <w:rPr>
                <w:webHidden/>
              </w:rPr>
              <w:fldChar w:fldCharType="begin"/>
            </w:r>
            <w:r w:rsidR="004F4298">
              <w:rPr>
                <w:webHidden/>
              </w:rPr>
              <w:instrText xml:space="preserve"> PAGEREF _Toc54265422 \h </w:instrText>
            </w:r>
            <w:r w:rsidR="004F4298">
              <w:rPr>
                <w:webHidden/>
              </w:rPr>
            </w:r>
            <w:r w:rsidR="004F4298">
              <w:rPr>
                <w:webHidden/>
              </w:rPr>
              <w:fldChar w:fldCharType="separate"/>
            </w:r>
            <w:r w:rsidR="004F4298">
              <w:rPr>
                <w:webHidden/>
              </w:rPr>
              <w:t>198</w:t>
            </w:r>
            <w:r w:rsidR="004F4298">
              <w:rPr>
                <w:webHidden/>
              </w:rPr>
              <w:fldChar w:fldCharType="end"/>
            </w:r>
          </w:hyperlink>
        </w:p>
        <w:p w14:paraId="46762F84" w14:textId="4A5CD2E6" w:rsidR="004F4298" w:rsidRDefault="00500885">
          <w:pPr>
            <w:pStyle w:val="Innehll2"/>
            <w:rPr>
              <w:rFonts w:asciiTheme="minorHAnsi" w:eastAsiaTheme="minorEastAsia" w:hAnsiTheme="minorHAnsi" w:cstheme="minorBidi"/>
              <w:sz w:val="22"/>
              <w:szCs w:val="22"/>
              <w:lang w:eastAsia="sv-SE"/>
            </w:rPr>
          </w:pPr>
          <w:hyperlink w:anchor="_Toc54265423" w:history="1">
            <w:r w:rsidR="004F4298" w:rsidRPr="00FD5486">
              <w:rPr>
                <w:rStyle w:val="Hyperlnk"/>
                <w:rFonts w:eastAsiaTheme="majorEastAsia"/>
              </w:rPr>
              <w:t>9.2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_Toc54265423 \h </w:instrText>
            </w:r>
            <w:r w:rsidR="004F4298">
              <w:rPr>
                <w:webHidden/>
              </w:rPr>
            </w:r>
            <w:r w:rsidR="004F4298">
              <w:rPr>
                <w:webHidden/>
              </w:rPr>
              <w:fldChar w:fldCharType="separate"/>
            </w:r>
            <w:r w:rsidR="004F4298">
              <w:rPr>
                <w:webHidden/>
              </w:rPr>
              <w:t>200</w:t>
            </w:r>
            <w:r w:rsidR="004F4298">
              <w:rPr>
                <w:webHidden/>
              </w:rPr>
              <w:fldChar w:fldCharType="end"/>
            </w:r>
          </w:hyperlink>
        </w:p>
        <w:p w14:paraId="3F09BAF0" w14:textId="5D8A1473" w:rsidR="004F4298" w:rsidRDefault="00500885">
          <w:pPr>
            <w:pStyle w:val="Innehll2"/>
            <w:rPr>
              <w:rFonts w:asciiTheme="minorHAnsi" w:eastAsiaTheme="minorEastAsia" w:hAnsiTheme="minorHAnsi" w:cstheme="minorBidi"/>
              <w:sz w:val="22"/>
              <w:szCs w:val="22"/>
              <w:lang w:eastAsia="sv-SE"/>
            </w:rPr>
          </w:pPr>
          <w:hyperlink w:anchor="_Toc54265424" w:history="1">
            <w:r w:rsidR="004F4298" w:rsidRPr="00FD5486">
              <w:rPr>
                <w:rStyle w:val="Hyperlnk"/>
                <w:rFonts w:eastAsiaTheme="majorEastAsia"/>
              </w:rPr>
              <w:t>9.3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_Toc54265424 \h </w:instrText>
            </w:r>
            <w:r w:rsidR="004F4298">
              <w:rPr>
                <w:webHidden/>
              </w:rPr>
            </w:r>
            <w:r w:rsidR="004F4298">
              <w:rPr>
                <w:webHidden/>
              </w:rPr>
              <w:fldChar w:fldCharType="separate"/>
            </w:r>
            <w:r w:rsidR="004F4298">
              <w:rPr>
                <w:webHidden/>
              </w:rPr>
              <w:t>201</w:t>
            </w:r>
            <w:r w:rsidR="004F4298">
              <w:rPr>
                <w:webHidden/>
              </w:rPr>
              <w:fldChar w:fldCharType="end"/>
            </w:r>
          </w:hyperlink>
        </w:p>
        <w:p w14:paraId="735556CF" w14:textId="14451B25" w:rsidR="004F4298" w:rsidRDefault="00500885">
          <w:pPr>
            <w:pStyle w:val="Innehll2"/>
            <w:rPr>
              <w:rFonts w:asciiTheme="minorHAnsi" w:eastAsiaTheme="minorEastAsia" w:hAnsiTheme="minorHAnsi" w:cstheme="minorBidi"/>
              <w:sz w:val="22"/>
              <w:szCs w:val="22"/>
              <w:lang w:eastAsia="sv-SE"/>
            </w:rPr>
          </w:pPr>
          <w:hyperlink w:anchor="_Toc54265425" w:history="1">
            <w:r w:rsidR="004F4298" w:rsidRPr="00FD5486">
              <w:rPr>
                <w:rStyle w:val="Hyperlnk"/>
                <w:rFonts w:eastAsiaTheme="majorEastAsia"/>
              </w:rPr>
              <w:t>9.4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Frivillig överflyttning av annan offentlig verksamhet</w:t>
            </w:r>
            <w:r w:rsidR="004F4298">
              <w:rPr>
                <w:webHidden/>
              </w:rPr>
              <w:tab/>
            </w:r>
            <w:r w:rsidR="004F4298">
              <w:rPr>
                <w:webHidden/>
              </w:rPr>
              <w:fldChar w:fldCharType="begin"/>
            </w:r>
            <w:r w:rsidR="004F4298">
              <w:rPr>
                <w:webHidden/>
              </w:rPr>
              <w:instrText xml:space="preserve"> PAGEREF _Toc54265425 \h </w:instrText>
            </w:r>
            <w:r w:rsidR="004F4298">
              <w:rPr>
                <w:webHidden/>
              </w:rPr>
            </w:r>
            <w:r w:rsidR="004F4298">
              <w:rPr>
                <w:webHidden/>
              </w:rPr>
              <w:fldChar w:fldCharType="separate"/>
            </w:r>
            <w:r w:rsidR="004F4298">
              <w:rPr>
                <w:webHidden/>
              </w:rPr>
              <w:t>203</w:t>
            </w:r>
            <w:r w:rsidR="004F4298">
              <w:rPr>
                <w:webHidden/>
              </w:rPr>
              <w:fldChar w:fldCharType="end"/>
            </w:r>
          </w:hyperlink>
        </w:p>
        <w:p w14:paraId="2BF04A4C" w14:textId="6A7AD6AB" w:rsidR="004F4298" w:rsidRDefault="00500885">
          <w:pPr>
            <w:pStyle w:val="Innehll2"/>
            <w:rPr>
              <w:rFonts w:asciiTheme="minorHAnsi" w:eastAsiaTheme="minorEastAsia" w:hAnsiTheme="minorHAnsi" w:cstheme="minorBidi"/>
              <w:sz w:val="22"/>
              <w:szCs w:val="22"/>
              <w:lang w:eastAsia="sv-SE"/>
            </w:rPr>
          </w:pPr>
          <w:hyperlink w:anchor="_Toc54265426" w:history="1">
            <w:r w:rsidR="004F4298" w:rsidRPr="00FD5486">
              <w:rPr>
                <w:rStyle w:val="Hyperlnk"/>
                <w:rFonts w:eastAsiaTheme="majorEastAsia"/>
              </w:rPr>
              <w:t>9.5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Förelägganden riktade till kommuner och tvångsvis överflyttning av annan offentlig verksamhet</w:t>
            </w:r>
            <w:r w:rsidR="004F4298">
              <w:rPr>
                <w:webHidden/>
              </w:rPr>
              <w:tab/>
            </w:r>
            <w:r w:rsidR="004F4298">
              <w:rPr>
                <w:webHidden/>
              </w:rPr>
              <w:fldChar w:fldCharType="begin"/>
            </w:r>
            <w:r w:rsidR="004F4298">
              <w:rPr>
                <w:webHidden/>
              </w:rPr>
              <w:instrText xml:space="preserve"> PAGEREF _Toc54265426 \h </w:instrText>
            </w:r>
            <w:r w:rsidR="004F4298">
              <w:rPr>
                <w:webHidden/>
              </w:rPr>
            </w:r>
            <w:r w:rsidR="004F4298">
              <w:rPr>
                <w:webHidden/>
              </w:rPr>
              <w:fldChar w:fldCharType="separate"/>
            </w:r>
            <w:r w:rsidR="004F4298">
              <w:rPr>
                <w:webHidden/>
              </w:rPr>
              <w:t>204</w:t>
            </w:r>
            <w:r w:rsidR="004F4298">
              <w:rPr>
                <w:webHidden/>
              </w:rPr>
              <w:fldChar w:fldCharType="end"/>
            </w:r>
          </w:hyperlink>
        </w:p>
        <w:p w14:paraId="3C5F0C44" w14:textId="1FCD428F" w:rsidR="004F4298" w:rsidRDefault="00500885">
          <w:pPr>
            <w:pStyle w:val="Innehll2"/>
            <w:rPr>
              <w:rFonts w:asciiTheme="minorHAnsi" w:eastAsiaTheme="minorEastAsia" w:hAnsiTheme="minorHAnsi" w:cstheme="minorBidi"/>
              <w:sz w:val="22"/>
              <w:szCs w:val="22"/>
              <w:lang w:eastAsia="sv-SE"/>
            </w:rPr>
          </w:pPr>
          <w:hyperlink w:anchor="_Toc54265427" w:history="1">
            <w:r w:rsidR="004F4298" w:rsidRPr="00FD5486">
              <w:rPr>
                <w:rStyle w:val="Hyperlnk"/>
                <w:rFonts w:eastAsiaTheme="majorEastAsia"/>
              </w:rPr>
              <w:t>9.6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annan offentlig verksamhet och om skyldighet för enskilda organ och fysiska personer att lämna information</w:t>
            </w:r>
            <w:r w:rsidR="004F4298">
              <w:rPr>
                <w:webHidden/>
              </w:rPr>
              <w:tab/>
            </w:r>
            <w:r w:rsidR="004F4298">
              <w:rPr>
                <w:webHidden/>
              </w:rPr>
              <w:fldChar w:fldCharType="begin"/>
            </w:r>
            <w:r w:rsidR="004F4298">
              <w:rPr>
                <w:webHidden/>
              </w:rPr>
              <w:instrText xml:space="preserve"> PAGEREF _Toc54265427 \h </w:instrText>
            </w:r>
            <w:r w:rsidR="004F4298">
              <w:rPr>
                <w:webHidden/>
              </w:rPr>
            </w:r>
            <w:r w:rsidR="004F4298">
              <w:rPr>
                <w:webHidden/>
              </w:rPr>
              <w:fldChar w:fldCharType="separate"/>
            </w:r>
            <w:r w:rsidR="004F4298">
              <w:rPr>
                <w:webHidden/>
              </w:rPr>
              <w:t>205</w:t>
            </w:r>
            <w:r w:rsidR="004F4298">
              <w:rPr>
                <w:webHidden/>
              </w:rPr>
              <w:fldChar w:fldCharType="end"/>
            </w:r>
          </w:hyperlink>
        </w:p>
        <w:p w14:paraId="2566718F" w14:textId="1E166EC3" w:rsidR="004F4298" w:rsidRDefault="00500885">
          <w:pPr>
            <w:pStyle w:val="Innehll2"/>
            <w:rPr>
              <w:rFonts w:asciiTheme="minorHAnsi" w:eastAsiaTheme="minorEastAsia" w:hAnsiTheme="minorHAnsi" w:cstheme="minorBidi"/>
              <w:sz w:val="22"/>
              <w:szCs w:val="22"/>
              <w:lang w:eastAsia="sv-SE"/>
            </w:rPr>
          </w:pPr>
          <w:hyperlink w:anchor="_Toc54265428" w:history="1">
            <w:r w:rsidR="004F4298" w:rsidRPr="00FD5486">
              <w:rPr>
                <w:rStyle w:val="Hyperlnk"/>
                <w:rFonts w:eastAsiaTheme="majorEastAsia"/>
              </w:rPr>
              <w:t>9.7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krav på egenkontroll</w:t>
            </w:r>
            <w:r w:rsidR="004F4298">
              <w:rPr>
                <w:webHidden/>
              </w:rPr>
              <w:tab/>
            </w:r>
            <w:r w:rsidR="004F4298">
              <w:rPr>
                <w:webHidden/>
              </w:rPr>
              <w:fldChar w:fldCharType="begin"/>
            </w:r>
            <w:r w:rsidR="004F4298">
              <w:rPr>
                <w:webHidden/>
              </w:rPr>
              <w:instrText xml:space="preserve"> PAGEREF _Toc54265428 \h </w:instrText>
            </w:r>
            <w:r w:rsidR="004F4298">
              <w:rPr>
                <w:webHidden/>
              </w:rPr>
            </w:r>
            <w:r w:rsidR="004F4298">
              <w:rPr>
                <w:webHidden/>
              </w:rPr>
              <w:fldChar w:fldCharType="separate"/>
            </w:r>
            <w:r w:rsidR="004F4298">
              <w:rPr>
                <w:webHidden/>
              </w:rPr>
              <w:t>208</w:t>
            </w:r>
            <w:r w:rsidR="004F4298">
              <w:rPr>
                <w:webHidden/>
              </w:rPr>
              <w:fldChar w:fldCharType="end"/>
            </w:r>
          </w:hyperlink>
        </w:p>
        <w:p w14:paraId="661F4128" w14:textId="1FC520F7" w:rsidR="004F4298" w:rsidRDefault="00500885">
          <w:pPr>
            <w:pStyle w:val="Innehll2"/>
            <w:rPr>
              <w:rFonts w:asciiTheme="minorHAnsi" w:eastAsiaTheme="minorEastAsia" w:hAnsiTheme="minorHAnsi" w:cstheme="minorBidi"/>
              <w:sz w:val="22"/>
              <w:szCs w:val="22"/>
              <w:lang w:eastAsia="sv-SE"/>
            </w:rPr>
          </w:pPr>
          <w:hyperlink w:anchor="_Toc54265429" w:history="1">
            <w:r w:rsidR="004F4298" w:rsidRPr="00FD5486">
              <w:rPr>
                <w:rStyle w:val="Hyperlnk"/>
                <w:rFonts w:eastAsiaTheme="majorEastAsia"/>
              </w:rPr>
              <w:t>9.8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_Toc54265429 \h </w:instrText>
            </w:r>
            <w:r w:rsidR="004F4298">
              <w:rPr>
                <w:webHidden/>
              </w:rPr>
            </w:r>
            <w:r w:rsidR="004F4298">
              <w:rPr>
                <w:webHidden/>
              </w:rPr>
              <w:fldChar w:fldCharType="separate"/>
            </w:r>
            <w:r w:rsidR="004F4298">
              <w:rPr>
                <w:webHidden/>
              </w:rPr>
              <w:t>209</w:t>
            </w:r>
            <w:r w:rsidR="004F4298">
              <w:rPr>
                <w:webHidden/>
              </w:rPr>
              <w:fldChar w:fldCharType="end"/>
            </w:r>
          </w:hyperlink>
        </w:p>
        <w:p w14:paraId="58137CF0" w14:textId="11F04F97" w:rsidR="004F4298" w:rsidRDefault="00500885">
          <w:pPr>
            <w:pStyle w:val="Innehll2"/>
            <w:rPr>
              <w:rFonts w:asciiTheme="minorHAnsi" w:eastAsiaTheme="minorEastAsia" w:hAnsiTheme="minorHAnsi" w:cstheme="minorBidi"/>
              <w:sz w:val="22"/>
              <w:szCs w:val="22"/>
              <w:lang w:eastAsia="sv-SE"/>
            </w:rPr>
          </w:pPr>
          <w:hyperlink w:anchor="_Toc54265430" w:history="1">
            <w:r w:rsidR="004F4298" w:rsidRPr="00FD5486">
              <w:rPr>
                <w:rStyle w:val="Hyperlnk"/>
                <w:rFonts w:eastAsiaTheme="majorEastAsia"/>
              </w:rPr>
              <w:t>9.9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_Toc54265430 \h </w:instrText>
            </w:r>
            <w:r w:rsidR="004F4298">
              <w:rPr>
                <w:webHidden/>
              </w:rPr>
            </w:r>
            <w:r w:rsidR="004F4298">
              <w:rPr>
                <w:webHidden/>
              </w:rPr>
              <w:fldChar w:fldCharType="separate"/>
            </w:r>
            <w:r w:rsidR="004F4298">
              <w:rPr>
                <w:webHidden/>
              </w:rPr>
              <w:t>211</w:t>
            </w:r>
            <w:r w:rsidR="004F4298">
              <w:rPr>
                <w:webHidden/>
              </w:rPr>
              <w:fldChar w:fldCharType="end"/>
            </w:r>
          </w:hyperlink>
        </w:p>
        <w:p w14:paraId="7EACE21E" w14:textId="0D7D39CA"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31" w:history="1">
            <w:r w:rsidR="004F4298" w:rsidRPr="00FD5486">
              <w:rPr>
                <w:rStyle w:val="Hyperlnk"/>
                <w:rFonts w:eastAsiaTheme="majorEastAsia"/>
              </w:rPr>
              <w:t>9.10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_Toc54265431 \h </w:instrText>
            </w:r>
            <w:r w:rsidR="004F4298">
              <w:rPr>
                <w:webHidden/>
              </w:rPr>
            </w:r>
            <w:r w:rsidR="004F4298">
              <w:rPr>
                <w:webHidden/>
              </w:rPr>
              <w:fldChar w:fldCharType="separate"/>
            </w:r>
            <w:r w:rsidR="004F4298">
              <w:rPr>
                <w:webHidden/>
              </w:rPr>
              <w:t>214</w:t>
            </w:r>
            <w:r w:rsidR="004F4298">
              <w:rPr>
                <w:webHidden/>
              </w:rPr>
              <w:fldChar w:fldCharType="end"/>
            </w:r>
          </w:hyperlink>
        </w:p>
        <w:p w14:paraId="496B9E6C" w14:textId="2B8C9AB5"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32" w:history="1">
            <w:r w:rsidR="004F4298" w:rsidRPr="00FD5486">
              <w:rPr>
                <w:rStyle w:val="Hyperlnk"/>
                <w:rFonts w:eastAsiaTheme="majorEastAsia"/>
              </w:rPr>
              <w:t>9.11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Avgifter</w:t>
            </w:r>
            <w:r w:rsidR="004F4298">
              <w:rPr>
                <w:webHidden/>
              </w:rPr>
              <w:tab/>
            </w:r>
            <w:r w:rsidR="004F4298">
              <w:rPr>
                <w:webHidden/>
              </w:rPr>
              <w:fldChar w:fldCharType="begin"/>
            </w:r>
            <w:r w:rsidR="004F4298">
              <w:rPr>
                <w:webHidden/>
              </w:rPr>
              <w:instrText xml:space="preserve"> PAGEREF _Toc54265432 \h </w:instrText>
            </w:r>
            <w:r w:rsidR="004F4298">
              <w:rPr>
                <w:webHidden/>
              </w:rPr>
            </w:r>
            <w:r w:rsidR="004F4298">
              <w:rPr>
                <w:webHidden/>
              </w:rPr>
              <w:fldChar w:fldCharType="separate"/>
            </w:r>
            <w:r w:rsidR="004F4298">
              <w:rPr>
                <w:webHidden/>
              </w:rPr>
              <w:t>214</w:t>
            </w:r>
            <w:r w:rsidR="004F4298">
              <w:rPr>
                <w:webHidden/>
              </w:rPr>
              <w:fldChar w:fldCharType="end"/>
            </w:r>
          </w:hyperlink>
        </w:p>
        <w:p w14:paraId="40A96316" w14:textId="2D4E4F6B"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33" w:history="1">
            <w:r w:rsidR="004F4298" w:rsidRPr="00FD5486">
              <w:rPr>
                <w:rStyle w:val="Hyperlnk"/>
                <w:rFonts w:eastAsiaTheme="majorEastAsia"/>
              </w:rPr>
              <w:t>9.12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_Toc54265433 \h </w:instrText>
            </w:r>
            <w:r w:rsidR="004F4298">
              <w:rPr>
                <w:webHidden/>
              </w:rPr>
            </w:r>
            <w:r w:rsidR="004F4298">
              <w:rPr>
                <w:webHidden/>
              </w:rPr>
              <w:fldChar w:fldCharType="separate"/>
            </w:r>
            <w:r w:rsidR="004F4298">
              <w:rPr>
                <w:webHidden/>
              </w:rPr>
              <w:t>221</w:t>
            </w:r>
            <w:r w:rsidR="004F4298">
              <w:rPr>
                <w:webHidden/>
              </w:rPr>
              <w:fldChar w:fldCharType="end"/>
            </w:r>
          </w:hyperlink>
        </w:p>
        <w:p w14:paraId="3D4B1244" w14:textId="288C63D3"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34" w:history="1">
            <w:r w:rsidR="004F4298" w:rsidRPr="00FD5486">
              <w:rPr>
                <w:rStyle w:val="Hyperlnk"/>
                <w:rFonts w:eastAsiaTheme="majorEastAsia"/>
              </w:rPr>
              <w:t>9.13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Inköp under dold identitet</w:t>
            </w:r>
            <w:r w:rsidR="004F4298">
              <w:rPr>
                <w:webHidden/>
              </w:rPr>
              <w:tab/>
            </w:r>
            <w:r w:rsidR="004F4298">
              <w:rPr>
                <w:webHidden/>
              </w:rPr>
              <w:fldChar w:fldCharType="begin"/>
            </w:r>
            <w:r w:rsidR="004F4298">
              <w:rPr>
                <w:webHidden/>
              </w:rPr>
              <w:instrText xml:space="preserve"> PAGEREF _Toc54265434 \h </w:instrText>
            </w:r>
            <w:r w:rsidR="004F4298">
              <w:rPr>
                <w:webHidden/>
              </w:rPr>
            </w:r>
            <w:r w:rsidR="004F4298">
              <w:rPr>
                <w:webHidden/>
              </w:rPr>
              <w:fldChar w:fldCharType="separate"/>
            </w:r>
            <w:r w:rsidR="004F4298">
              <w:rPr>
                <w:webHidden/>
              </w:rPr>
              <w:t>222</w:t>
            </w:r>
            <w:r w:rsidR="004F4298">
              <w:rPr>
                <w:webHidden/>
              </w:rPr>
              <w:fldChar w:fldCharType="end"/>
            </w:r>
          </w:hyperlink>
        </w:p>
        <w:p w14:paraId="04089B4A" w14:textId="547604E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35" w:history="1">
            <w:r w:rsidR="004F4298" w:rsidRPr="00FD5486">
              <w:rPr>
                <w:rStyle w:val="Hyperlnk"/>
                <w:rFonts w:eastAsiaTheme="majorEastAsia"/>
              </w:rPr>
              <w:t>9.14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Rapporteringssystem för överträdelser</w:t>
            </w:r>
            <w:r w:rsidR="004F4298">
              <w:rPr>
                <w:webHidden/>
              </w:rPr>
              <w:tab/>
            </w:r>
            <w:r w:rsidR="004F4298">
              <w:rPr>
                <w:webHidden/>
              </w:rPr>
              <w:fldChar w:fldCharType="begin"/>
            </w:r>
            <w:r w:rsidR="004F4298">
              <w:rPr>
                <w:webHidden/>
              </w:rPr>
              <w:instrText xml:space="preserve"> PAGEREF _Toc54265435 \h </w:instrText>
            </w:r>
            <w:r w:rsidR="004F4298">
              <w:rPr>
                <w:webHidden/>
              </w:rPr>
            </w:r>
            <w:r w:rsidR="004F4298">
              <w:rPr>
                <w:webHidden/>
              </w:rPr>
              <w:fldChar w:fldCharType="separate"/>
            </w:r>
            <w:r w:rsidR="004F4298">
              <w:rPr>
                <w:webHidden/>
              </w:rPr>
              <w:t>224</w:t>
            </w:r>
            <w:r w:rsidR="004F4298">
              <w:rPr>
                <w:webHidden/>
              </w:rPr>
              <w:fldChar w:fldCharType="end"/>
            </w:r>
          </w:hyperlink>
        </w:p>
        <w:p w14:paraId="593A1E87" w14:textId="229A9A74"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36" w:history="1">
            <w:r w:rsidR="004F4298" w:rsidRPr="00FD5486">
              <w:rPr>
                <w:rStyle w:val="Hyperlnk"/>
                <w:rFonts w:eastAsiaTheme="majorEastAsia"/>
              </w:rPr>
              <w:t>9.15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 av beslut som fattats av organ eller fysiska personer</w:t>
            </w:r>
            <w:r w:rsidR="004F4298">
              <w:rPr>
                <w:webHidden/>
              </w:rPr>
              <w:tab/>
            </w:r>
            <w:r w:rsidR="004F4298">
              <w:rPr>
                <w:webHidden/>
              </w:rPr>
              <w:fldChar w:fldCharType="begin"/>
            </w:r>
            <w:r w:rsidR="004F4298">
              <w:rPr>
                <w:webHidden/>
              </w:rPr>
              <w:instrText xml:space="preserve"> PAGEREF _Toc54265436 \h </w:instrText>
            </w:r>
            <w:r w:rsidR="004F4298">
              <w:rPr>
                <w:webHidden/>
              </w:rPr>
            </w:r>
            <w:r w:rsidR="004F4298">
              <w:rPr>
                <w:webHidden/>
              </w:rPr>
              <w:fldChar w:fldCharType="separate"/>
            </w:r>
            <w:r w:rsidR="004F4298">
              <w:rPr>
                <w:webHidden/>
              </w:rPr>
              <w:t>224</w:t>
            </w:r>
            <w:r w:rsidR="004F4298">
              <w:rPr>
                <w:webHidden/>
              </w:rPr>
              <w:fldChar w:fldCharType="end"/>
            </w:r>
          </w:hyperlink>
        </w:p>
        <w:p w14:paraId="25B2072C" w14:textId="6FFFE43D"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37" w:history="1">
            <w:r w:rsidR="004F4298" w:rsidRPr="00FD5486">
              <w:rPr>
                <w:rStyle w:val="Hyperlnk"/>
                <w:rFonts w:eastAsiaTheme="majorEastAsia"/>
              </w:rPr>
              <w:t>9.16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_Toc54265437 \h </w:instrText>
            </w:r>
            <w:r w:rsidR="004F4298">
              <w:rPr>
                <w:webHidden/>
              </w:rPr>
            </w:r>
            <w:r w:rsidR="004F4298">
              <w:rPr>
                <w:webHidden/>
              </w:rPr>
              <w:fldChar w:fldCharType="separate"/>
            </w:r>
            <w:r w:rsidR="004F4298">
              <w:rPr>
                <w:webHidden/>
              </w:rPr>
              <w:t>226</w:t>
            </w:r>
            <w:r w:rsidR="004F4298">
              <w:rPr>
                <w:webHidden/>
              </w:rPr>
              <w:fldChar w:fldCharType="end"/>
            </w:r>
          </w:hyperlink>
        </w:p>
        <w:p w14:paraId="39C9EC91" w14:textId="33B7569E"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38" w:history="1">
            <w:r w:rsidR="004F4298" w:rsidRPr="00FD5486">
              <w:rPr>
                <w:rStyle w:val="Hyperlnk"/>
                <w:rFonts w:eastAsiaTheme="majorEastAsia"/>
              </w:rPr>
              <w:t>9.17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Ändring av straffbestämmelse</w:t>
            </w:r>
            <w:r w:rsidR="004F4298">
              <w:rPr>
                <w:webHidden/>
              </w:rPr>
              <w:tab/>
            </w:r>
            <w:r w:rsidR="004F4298">
              <w:rPr>
                <w:webHidden/>
              </w:rPr>
              <w:fldChar w:fldCharType="begin"/>
            </w:r>
            <w:r w:rsidR="004F4298">
              <w:rPr>
                <w:webHidden/>
              </w:rPr>
              <w:instrText xml:space="preserve"> PAGEREF _Toc54265438 \h </w:instrText>
            </w:r>
            <w:r w:rsidR="004F4298">
              <w:rPr>
                <w:webHidden/>
              </w:rPr>
            </w:r>
            <w:r w:rsidR="004F4298">
              <w:rPr>
                <w:webHidden/>
              </w:rPr>
              <w:fldChar w:fldCharType="separate"/>
            </w:r>
            <w:r w:rsidR="004F4298">
              <w:rPr>
                <w:webHidden/>
              </w:rPr>
              <w:t>226</w:t>
            </w:r>
            <w:r w:rsidR="004F4298">
              <w:rPr>
                <w:webHidden/>
              </w:rPr>
              <w:fldChar w:fldCharType="end"/>
            </w:r>
          </w:hyperlink>
        </w:p>
        <w:p w14:paraId="12853864" w14:textId="35423427" w:rsidR="004F4298" w:rsidRDefault="00500885">
          <w:pPr>
            <w:pStyle w:val="Innehll1"/>
            <w:rPr>
              <w:rFonts w:asciiTheme="minorHAnsi" w:eastAsiaTheme="minorEastAsia" w:hAnsiTheme="minorHAnsi"/>
              <w:sz w:val="22"/>
              <w:lang w:eastAsia="sv-SE"/>
            </w:rPr>
          </w:pPr>
          <w:hyperlink w:anchor="_Toc54265439" w:history="1">
            <w:r w:rsidR="004F4298" w:rsidRPr="00FD5486">
              <w:rPr>
                <w:rStyle w:val="Hyperlnk"/>
              </w:rPr>
              <w:t>10</w:t>
            </w:r>
            <w:r w:rsidR="004F4298">
              <w:rPr>
                <w:rFonts w:asciiTheme="minorHAnsi" w:eastAsiaTheme="minorEastAsia" w:hAnsiTheme="minorHAnsi"/>
                <w:sz w:val="22"/>
                <w:lang w:eastAsia="sv-SE"/>
              </w:rPr>
              <w:tab/>
            </w:r>
            <w:r w:rsidR="004F4298" w:rsidRPr="00FD5486">
              <w:rPr>
                <w:rStyle w:val="Hyperlnk"/>
              </w:rPr>
              <w:t>Ändringar i lagen om foder och animaliska biprodukter</w:t>
            </w:r>
            <w:r w:rsidR="004F4298">
              <w:rPr>
                <w:webHidden/>
              </w:rPr>
              <w:tab/>
            </w:r>
            <w:r w:rsidR="004F4298">
              <w:rPr>
                <w:webHidden/>
              </w:rPr>
              <w:fldChar w:fldCharType="begin"/>
            </w:r>
            <w:r w:rsidR="004F4298">
              <w:rPr>
                <w:webHidden/>
              </w:rPr>
              <w:instrText xml:space="preserve"> PAGEREF _Toc54265439 \h </w:instrText>
            </w:r>
            <w:r w:rsidR="004F4298">
              <w:rPr>
                <w:webHidden/>
              </w:rPr>
            </w:r>
            <w:r w:rsidR="004F4298">
              <w:rPr>
                <w:webHidden/>
              </w:rPr>
              <w:fldChar w:fldCharType="separate"/>
            </w:r>
            <w:r w:rsidR="004F4298">
              <w:rPr>
                <w:webHidden/>
              </w:rPr>
              <w:t>227</w:t>
            </w:r>
            <w:r w:rsidR="004F4298">
              <w:rPr>
                <w:webHidden/>
              </w:rPr>
              <w:fldChar w:fldCharType="end"/>
            </w:r>
          </w:hyperlink>
        </w:p>
        <w:p w14:paraId="1BD11345" w14:textId="670FAD01"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0" w:history="1">
            <w:r w:rsidR="004F4298" w:rsidRPr="00FD5486">
              <w:rPr>
                <w:rStyle w:val="Hyperlnk"/>
                <w:rFonts w:eastAsiaTheme="majorEastAsia"/>
              </w:rPr>
              <w:t>10.1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w:t>
            </w:r>
            <w:r w:rsidR="004F4298">
              <w:rPr>
                <w:webHidden/>
              </w:rPr>
              <w:tab/>
            </w:r>
            <w:r w:rsidR="004F4298">
              <w:rPr>
                <w:webHidden/>
              </w:rPr>
              <w:fldChar w:fldCharType="begin"/>
            </w:r>
            <w:r w:rsidR="004F4298">
              <w:rPr>
                <w:webHidden/>
              </w:rPr>
              <w:instrText xml:space="preserve"> PAGEREF _Toc54265440 \h </w:instrText>
            </w:r>
            <w:r w:rsidR="004F4298">
              <w:rPr>
                <w:webHidden/>
              </w:rPr>
            </w:r>
            <w:r w:rsidR="004F4298">
              <w:rPr>
                <w:webHidden/>
              </w:rPr>
              <w:fldChar w:fldCharType="separate"/>
            </w:r>
            <w:r w:rsidR="004F4298">
              <w:rPr>
                <w:webHidden/>
              </w:rPr>
              <w:t>227</w:t>
            </w:r>
            <w:r w:rsidR="004F4298">
              <w:rPr>
                <w:webHidden/>
              </w:rPr>
              <w:fldChar w:fldCharType="end"/>
            </w:r>
          </w:hyperlink>
        </w:p>
        <w:p w14:paraId="3EDD07B9" w14:textId="2A718B2E"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1" w:history="1">
            <w:r w:rsidR="004F4298" w:rsidRPr="00FD5486">
              <w:rPr>
                <w:rStyle w:val="Hyperlnk"/>
                <w:rFonts w:eastAsiaTheme="majorEastAsia"/>
              </w:rPr>
              <w:t>10.2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_Toc54265441 \h </w:instrText>
            </w:r>
            <w:r w:rsidR="004F4298">
              <w:rPr>
                <w:webHidden/>
              </w:rPr>
            </w:r>
            <w:r w:rsidR="004F4298">
              <w:rPr>
                <w:webHidden/>
              </w:rPr>
              <w:fldChar w:fldCharType="separate"/>
            </w:r>
            <w:r w:rsidR="004F4298">
              <w:rPr>
                <w:webHidden/>
              </w:rPr>
              <w:t>228</w:t>
            </w:r>
            <w:r w:rsidR="004F4298">
              <w:rPr>
                <w:webHidden/>
              </w:rPr>
              <w:fldChar w:fldCharType="end"/>
            </w:r>
          </w:hyperlink>
        </w:p>
        <w:p w14:paraId="407E0CE3" w14:textId="30CF61BF"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2" w:history="1">
            <w:r w:rsidR="004F4298" w:rsidRPr="00FD5486">
              <w:rPr>
                <w:rStyle w:val="Hyperlnk"/>
                <w:rFonts w:eastAsiaTheme="majorEastAsia"/>
              </w:rPr>
              <w:t>10.3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_Toc54265442 \h </w:instrText>
            </w:r>
            <w:r w:rsidR="004F4298">
              <w:rPr>
                <w:webHidden/>
              </w:rPr>
            </w:r>
            <w:r w:rsidR="004F4298">
              <w:rPr>
                <w:webHidden/>
              </w:rPr>
              <w:fldChar w:fldCharType="separate"/>
            </w:r>
            <w:r w:rsidR="004F4298">
              <w:rPr>
                <w:webHidden/>
              </w:rPr>
              <w:t>229</w:t>
            </w:r>
            <w:r w:rsidR="004F4298">
              <w:rPr>
                <w:webHidden/>
              </w:rPr>
              <w:fldChar w:fldCharType="end"/>
            </w:r>
          </w:hyperlink>
        </w:p>
        <w:p w14:paraId="3EC141A6" w14:textId="5E5CCC11"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3" w:history="1">
            <w:r w:rsidR="004F4298" w:rsidRPr="00FD5486">
              <w:rPr>
                <w:rStyle w:val="Hyperlnk"/>
                <w:rFonts w:eastAsiaTheme="majorEastAsia"/>
              </w:rPr>
              <w:t>10.4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Frivillig överflyttning av annan offentlig verksamhet</w:t>
            </w:r>
            <w:r w:rsidR="004F4298">
              <w:rPr>
                <w:webHidden/>
              </w:rPr>
              <w:tab/>
            </w:r>
            <w:r w:rsidR="004F4298">
              <w:rPr>
                <w:webHidden/>
              </w:rPr>
              <w:fldChar w:fldCharType="begin"/>
            </w:r>
            <w:r w:rsidR="004F4298">
              <w:rPr>
                <w:webHidden/>
              </w:rPr>
              <w:instrText xml:space="preserve"> PAGEREF _Toc54265443 \h </w:instrText>
            </w:r>
            <w:r w:rsidR="004F4298">
              <w:rPr>
                <w:webHidden/>
              </w:rPr>
            </w:r>
            <w:r w:rsidR="004F4298">
              <w:rPr>
                <w:webHidden/>
              </w:rPr>
              <w:fldChar w:fldCharType="separate"/>
            </w:r>
            <w:r w:rsidR="004F4298">
              <w:rPr>
                <w:webHidden/>
              </w:rPr>
              <w:t>231</w:t>
            </w:r>
            <w:r w:rsidR="004F4298">
              <w:rPr>
                <w:webHidden/>
              </w:rPr>
              <w:fldChar w:fldCharType="end"/>
            </w:r>
          </w:hyperlink>
        </w:p>
        <w:p w14:paraId="17004756" w14:textId="335D6A31"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4" w:history="1">
            <w:r w:rsidR="004F4298" w:rsidRPr="00FD5486">
              <w:rPr>
                <w:rStyle w:val="Hyperlnk"/>
                <w:rFonts w:eastAsiaTheme="majorEastAsia"/>
              </w:rPr>
              <w:t>10.5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Förelägganden riktade till kommuner och tvångsvis överflyttning av annan offentlig verksamhet</w:t>
            </w:r>
            <w:r w:rsidR="004F4298">
              <w:rPr>
                <w:webHidden/>
              </w:rPr>
              <w:tab/>
            </w:r>
            <w:r w:rsidR="004F4298">
              <w:rPr>
                <w:webHidden/>
              </w:rPr>
              <w:fldChar w:fldCharType="begin"/>
            </w:r>
            <w:r w:rsidR="004F4298">
              <w:rPr>
                <w:webHidden/>
              </w:rPr>
              <w:instrText xml:space="preserve"> PAGEREF _Toc54265444 \h </w:instrText>
            </w:r>
            <w:r w:rsidR="004F4298">
              <w:rPr>
                <w:webHidden/>
              </w:rPr>
            </w:r>
            <w:r w:rsidR="004F4298">
              <w:rPr>
                <w:webHidden/>
              </w:rPr>
              <w:fldChar w:fldCharType="separate"/>
            </w:r>
            <w:r w:rsidR="004F4298">
              <w:rPr>
                <w:webHidden/>
              </w:rPr>
              <w:t>233</w:t>
            </w:r>
            <w:r w:rsidR="004F4298">
              <w:rPr>
                <w:webHidden/>
              </w:rPr>
              <w:fldChar w:fldCharType="end"/>
            </w:r>
          </w:hyperlink>
        </w:p>
        <w:p w14:paraId="00BD7368" w14:textId="6E1A856A"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5" w:history="1">
            <w:r w:rsidR="004F4298" w:rsidRPr="00FD5486">
              <w:rPr>
                <w:rStyle w:val="Hyperlnk"/>
                <w:rFonts w:eastAsiaTheme="majorEastAsia"/>
              </w:rPr>
              <w:t>10.6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annan offentlig verksamhet och om skyldighet för enskilda organ och fysiska personer att lämna information</w:t>
            </w:r>
            <w:r w:rsidR="004F4298">
              <w:rPr>
                <w:webHidden/>
              </w:rPr>
              <w:tab/>
            </w:r>
            <w:r w:rsidR="004F4298">
              <w:rPr>
                <w:webHidden/>
              </w:rPr>
              <w:fldChar w:fldCharType="begin"/>
            </w:r>
            <w:r w:rsidR="004F4298">
              <w:rPr>
                <w:webHidden/>
              </w:rPr>
              <w:instrText xml:space="preserve"> PAGEREF _Toc54265445 \h </w:instrText>
            </w:r>
            <w:r w:rsidR="004F4298">
              <w:rPr>
                <w:webHidden/>
              </w:rPr>
            </w:r>
            <w:r w:rsidR="004F4298">
              <w:rPr>
                <w:webHidden/>
              </w:rPr>
              <w:fldChar w:fldCharType="separate"/>
            </w:r>
            <w:r w:rsidR="004F4298">
              <w:rPr>
                <w:webHidden/>
              </w:rPr>
              <w:t>234</w:t>
            </w:r>
            <w:r w:rsidR="004F4298">
              <w:rPr>
                <w:webHidden/>
              </w:rPr>
              <w:fldChar w:fldCharType="end"/>
            </w:r>
          </w:hyperlink>
        </w:p>
        <w:p w14:paraId="7F0102FE" w14:textId="0E34474E"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6" w:history="1">
            <w:r w:rsidR="004F4298" w:rsidRPr="00FD5486">
              <w:rPr>
                <w:rStyle w:val="Hyperlnk"/>
                <w:rFonts w:eastAsiaTheme="majorEastAsia"/>
              </w:rPr>
              <w:t>10.7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_Toc54265446 \h </w:instrText>
            </w:r>
            <w:r w:rsidR="004F4298">
              <w:rPr>
                <w:webHidden/>
              </w:rPr>
            </w:r>
            <w:r w:rsidR="004F4298">
              <w:rPr>
                <w:webHidden/>
              </w:rPr>
              <w:fldChar w:fldCharType="separate"/>
            </w:r>
            <w:r w:rsidR="004F4298">
              <w:rPr>
                <w:webHidden/>
              </w:rPr>
              <w:t>236</w:t>
            </w:r>
            <w:r w:rsidR="004F4298">
              <w:rPr>
                <w:webHidden/>
              </w:rPr>
              <w:fldChar w:fldCharType="end"/>
            </w:r>
          </w:hyperlink>
        </w:p>
        <w:p w14:paraId="64DCBC8A" w14:textId="1F4CD135"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7" w:history="1">
            <w:r w:rsidR="004F4298" w:rsidRPr="00FD5486">
              <w:rPr>
                <w:rStyle w:val="Hyperlnk"/>
                <w:rFonts w:eastAsiaTheme="majorEastAsia"/>
              </w:rPr>
              <w:t>10.8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krav på egenkontroll</w:t>
            </w:r>
            <w:r w:rsidR="004F4298">
              <w:rPr>
                <w:webHidden/>
              </w:rPr>
              <w:tab/>
            </w:r>
            <w:r w:rsidR="004F4298">
              <w:rPr>
                <w:webHidden/>
              </w:rPr>
              <w:fldChar w:fldCharType="begin"/>
            </w:r>
            <w:r w:rsidR="004F4298">
              <w:rPr>
                <w:webHidden/>
              </w:rPr>
              <w:instrText xml:space="preserve"> PAGEREF _Toc54265447 \h </w:instrText>
            </w:r>
            <w:r w:rsidR="004F4298">
              <w:rPr>
                <w:webHidden/>
              </w:rPr>
            </w:r>
            <w:r w:rsidR="004F4298">
              <w:rPr>
                <w:webHidden/>
              </w:rPr>
              <w:fldChar w:fldCharType="separate"/>
            </w:r>
            <w:r w:rsidR="004F4298">
              <w:rPr>
                <w:webHidden/>
              </w:rPr>
              <w:t>238</w:t>
            </w:r>
            <w:r w:rsidR="004F4298">
              <w:rPr>
                <w:webHidden/>
              </w:rPr>
              <w:fldChar w:fldCharType="end"/>
            </w:r>
          </w:hyperlink>
        </w:p>
        <w:p w14:paraId="0339DFAA" w14:textId="490E5E3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8" w:history="1">
            <w:r w:rsidR="004F4298" w:rsidRPr="00FD5486">
              <w:rPr>
                <w:rStyle w:val="Hyperlnk"/>
                <w:rFonts w:eastAsiaTheme="majorEastAsia"/>
              </w:rPr>
              <w:t>10.9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_Toc54265448 \h </w:instrText>
            </w:r>
            <w:r w:rsidR="004F4298">
              <w:rPr>
                <w:webHidden/>
              </w:rPr>
            </w:r>
            <w:r w:rsidR="004F4298">
              <w:rPr>
                <w:webHidden/>
              </w:rPr>
              <w:fldChar w:fldCharType="separate"/>
            </w:r>
            <w:r w:rsidR="004F4298">
              <w:rPr>
                <w:webHidden/>
              </w:rPr>
              <w:t>239</w:t>
            </w:r>
            <w:r w:rsidR="004F4298">
              <w:rPr>
                <w:webHidden/>
              </w:rPr>
              <w:fldChar w:fldCharType="end"/>
            </w:r>
          </w:hyperlink>
        </w:p>
        <w:p w14:paraId="5E4634F4" w14:textId="54D3641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49" w:history="1">
            <w:r w:rsidR="004F4298" w:rsidRPr="00FD5486">
              <w:rPr>
                <w:rStyle w:val="Hyperlnk"/>
                <w:rFonts w:eastAsiaTheme="majorEastAsia"/>
              </w:rPr>
              <w:t>10.10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_Toc54265449 \h </w:instrText>
            </w:r>
            <w:r w:rsidR="004F4298">
              <w:rPr>
                <w:webHidden/>
              </w:rPr>
            </w:r>
            <w:r w:rsidR="004F4298">
              <w:rPr>
                <w:webHidden/>
              </w:rPr>
              <w:fldChar w:fldCharType="separate"/>
            </w:r>
            <w:r w:rsidR="004F4298">
              <w:rPr>
                <w:webHidden/>
              </w:rPr>
              <w:t>240</w:t>
            </w:r>
            <w:r w:rsidR="004F4298">
              <w:rPr>
                <w:webHidden/>
              </w:rPr>
              <w:fldChar w:fldCharType="end"/>
            </w:r>
          </w:hyperlink>
        </w:p>
        <w:p w14:paraId="466A5753" w14:textId="1580E77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0" w:history="1">
            <w:r w:rsidR="004F4298" w:rsidRPr="00FD5486">
              <w:rPr>
                <w:rStyle w:val="Hyperlnk"/>
                <w:rFonts w:eastAsiaTheme="majorEastAsia"/>
              </w:rPr>
              <w:t>10.11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Avgifter</w:t>
            </w:r>
            <w:r w:rsidR="004F4298">
              <w:rPr>
                <w:webHidden/>
              </w:rPr>
              <w:tab/>
            </w:r>
            <w:r w:rsidR="004F4298">
              <w:rPr>
                <w:webHidden/>
              </w:rPr>
              <w:fldChar w:fldCharType="begin"/>
            </w:r>
            <w:r w:rsidR="004F4298">
              <w:rPr>
                <w:webHidden/>
              </w:rPr>
              <w:instrText xml:space="preserve"> PAGEREF _Toc54265450 \h </w:instrText>
            </w:r>
            <w:r w:rsidR="004F4298">
              <w:rPr>
                <w:webHidden/>
              </w:rPr>
            </w:r>
            <w:r w:rsidR="004F4298">
              <w:rPr>
                <w:webHidden/>
              </w:rPr>
              <w:fldChar w:fldCharType="separate"/>
            </w:r>
            <w:r w:rsidR="004F4298">
              <w:rPr>
                <w:webHidden/>
              </w:rPr>
              <w:t>241</w:t>
            </w:r>
            <w:r w:rsidR="004F4298">
              <w:rPr>
                <w:webHidden/>
              </w:rPr>
              <w:fldChar w:fldCharType="end"/>
            </w:r>
          </w:hyperlink>
        </w:p>
        <w:p w14:paraId="78A4DE18" w14:textId="727DFF66"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1" w:history="1">
            <w:r w:rsidR="004F4298" w:rsidRPr="00FD5486">
              <w:rPr>
                <w:rStyle w:val="Hyperlnk"/>
                <w:rFonts w:eastAsiaTheme="majorEastAsia"/>
              </w:rPr>
              <w:t>10.12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_Toc54265451 \h </w:instrText>
            </w:r>
            <w:r w:rsidR="004F4298">
              <w:rPr>
                <w:webHidden/>
              </w:rPr>
            </w:r>
            <w:r w:rsidR="004F4298">
              <w:rPr>
                <w:webHidden/>
              </w:rPr>
              <w:fldChar w:fldCharType="separate"/>
            </w:r>
            <w:r w:rsidR="004F4298">
              <w:rPr>
                <w:webHidden/>
              </w:rPr>
              <w:t>243</w:t>
            </w:r>
            <w:r w:rsidR="004F4298">
              <w:rPr>
                <w:webHidden/>
              </w:rPr>
              <w:fldChar w:fldCharType="end"/>
            </w:r>
          </w:hyperlink>
        </w:p>
        <w:p w14:paraId="67E941D7" w14:textId="4CD0B000"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2" w:history="1">
            <w:r w:rsidR="004F4298" w:rsidRPr="00FD5486">
              <w:rPr>
                <w:rStyle w:val="Hyperlnk"/>
                <w:rFonts w:eastAsiaTheme="majorEastAsia"/>
              </w:rPr>
              <w:t>10.13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Inköp under dold identitet</w:t>
            </w:r>
            <w:r w:rsidR="004F4298">
              <w:rPr>
                <w:webHidden/>
              </w:rPr>
              <w:tab/>
            </w:r>
            <w:r w:rsidR="004F4298">
              <w:rPr>
                <w:webHidden/>
              </w:rPr>
              <w:fldChar w:fldCharType="begin"/>
            </w:r>
            <w:r w:rsidR="004F4298">
              <w:rPr>
                <w:webHidden/>
              </w:rPr>
              <w:instrText xml:space="preserve"> PAGEREF _Toc54265452 \h </w:instrText>
            </w:r>
            <w:r w:rsidR="004F4298">
              <w:rPr>
                <w:webHidden/>
              </w:rPr>
            </w:r>
            <w:r w:rsidR="004F4298">
              <w:rPr>
                <w:webHidden/>
              </w:rPr>
              <w:fldChar w:fldCharType="separate"/>
            </w:r>
            <w:r w:rsidR="004F4298">
              <w:rPr>
                <w:webHidden/>
              </w:rPr>
              <w:t>244</w:t>
            </w:r>
            <w:r w:rsidR="004F4298">
              <w:rPr>
                <w:webHidden/>
              </w:rPr>
              <w:fldChar w:fldCharType="end"/>
            </w:r>
          </w:hyperlink>
        </w:p>
        <w:p w14:paraId="7A8FD082" w14:textId="734B1A82"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3" w:history="1">
            <w:r w:rsidR="004F4298" w:rsidRPr="00FD5486">
              <w:rPr>
                <w:rStyle w:val="Hyperlnk"/>
                <w:rFonts w:eastAsiaTheme="majorEastAsia"/>
              </w:rPr>
              <w:t>10.14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Rapporteringssystem för överträdelser</w:t>
            </w:r>
            <w:r w:rsidR="004F4298">
              <w:rPr>
                <w:webHidden/>
              </w:rPr>
              <w:tab/>
            </w:r>
            <w:r w:rsidR="004F4298">
              <w:rPr>
                <w:webHidden/>
              </w:rPr>
              <w:fldChar w:fldCharType="begin"/>
            </w:r>
            <w:r w:rsidR="004F4298">
              <w:rPr>
                <w:webHidden/>
              </w:rPr>
              <w:instrText xml:space="preserve"> PAGEREF _Toc54265453 \h </w:instrText>
            </w:r>
            <w:r w:rsidR="004F4298">
              <w:rPr>
                <w:webHidden/>
              </w:rPr>
            </w:r>
            <w:r w:rsidR="004F4298">
              <w:rPr>
                <w:webHidden/>
              </w:rPr>
              <w:fldChar w:fldCharType="separate"/>
            </w:r>
            <w:r w:rsidR="004F4298">
              <w:rPr>
                <w:webHidden/>
              </w:rPr>
              <w:t>246</w:t>
            </w:r>
            <w:r w:rsidR="004F4298">
              <w:rPr>
                <w:webHidden/>
              </w:rPr>
              <w:fldChar w:fldCharType="end"/>
            </w:r>
          </w:hyperlink>
        </w:p>
        <w:p w14:paraId="7A3F11A5" w14:textId="69E0B81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4" w:history="1">
            <w:r w:rsidR="004F4298" w:rsidRPr="00FD5486">
              <w:rPr>
                <w:rStyle w:val="Hyperlnk"/>
                <w:rFonts w:eastAsiaTheme="majorEastAsia"/>
              </w:rPr>
              <w:t>10.15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 av beslut som fattats av organ eller fysiska personer</w:t>
            </w:r>
            <w:r w:rsidR="004F4298">
              <w:rPr>
                <w:webHidden/>
              </w:rPr>
              <w:tab/>
            </w:r>
            <w:r w:rsidR="004F4298">
              <w:rPr>
                <w:webHidden/>
              </w:rPr>
              <w:fldChar w:fldCharType="begin"/>
            </w:r>
            <w:r w:rsidR="004F4298">
              <w:rPr>
                <w:webHidden/>
              </w:rPr>
              <w:instrText xml:space="preserve"> PAGEREF _Toc54265454 \h </w:instrText>
            </w:r>
            <w:r w:rsidR="004F4298">
              <w:rPr>
                <w:webHidden/>
              </w:rPr>
            </w:r>
            <w:r w:rsidR="004F4298">
              <w:rPr>
                <w:webHidden/>
              </w:rPr>
              <w:fldChar w:fldCharType="separate"/>
            </w:r>
            <w:r w:rsidR="004F4298">
              <w:rPr>
                <w:webHidden/>
              </w:rPr>
              <w:t>246</w:t>
            </w:r>
            <w:r w:rsidR="004F4298">
              <w:rPr>
                <w:webHidden/>
              </w:rPr>
              <w:fldChar w:fldCharType="end"/>
            </w:r>
          </w:hyperlink>
        </w:p>
        <w:p w14:paraId="6094E20C" w14:textId="0DA8B162"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5" w:history="1">
            <w:r w:rsidR="004F4298" w:rsidRPr="00FD5486">
              <w:rPr>
                <w:rStyle w:val="Hyperlnk"/>
                <w:rFonts w:eastAsiaTheme="majorEastAsia"/>
              </w:rPr>
              <w:t>10.16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_Toc54265455 \h </w:instrText>
            </w:r>
            <w:r w:rsidR="004F4298">
              <w:rPr>
                <w:webHidden/>
              </w:rPr>
            </w:r>
            <w:r w:rsidR="004F4298">
              <w:rPr>
                <w:webHidden/>
              </w:rPr>
              <w:fldChar w:fldCharType="separate"/>
            </w:r>
            <w:r w:rsidR="004F4298">
              <w:rPr>
                <w:webHidden/>
              </w:rPr>
              <w:t>247</w:t>
            </w:r>
            <w:r w:rsidR="004F4298">
              <w:rPr>
                <w:webHidden/>
              </w:rPr>
              <w:fldChar w:fldCharType="end"/>
            </w:r>
          </w:hyperlink>
        </w:p>
        <w:p w14:paraId="4AB0D0FB" w14:textId="231F0B91"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6" w:history="1">
            <w:r w:rsidR="004F4298" w:rsidRPr="00FD5486">
              <w:rPr>
                <w:rStyle w:val="Hyperlnk"/>
                <w:rFonts w:eastAsiaTheme="majorEastAsia"/>
              </w:rPr>
              <w:t>10.17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Ändring av straffbestämmelse</w:t>
            </w:r>
            <w:r w:rsidR="004F4298">
              <w:rPr>
                <w:webHidden/>
              </w:rPr>
              <w:tab/>
            </w:r>
            <w:r w:rsidR="004F4298">
              <w:rPr>
                <w:webHidden/>
              </w:rPr>
              <w:fldChar w:fldCharType="begin"/>
            </w:r>
            <w:r w:rsidR="004F4298">
              <w:rPr>
                <w:webHidden/>
              </w:rPr>
              <w:instrText xml:space="preserve"> PAGEREF _Toc54265456 \h </w:instrText>
            </w:r>
            <w:r w:rsidR="004F4298">
              <w:rPr>
                <w:webHidden/>
              </w:rPr>
            </w:r>
            <w:r w:rsidR="004F4298">
              <w:rPr>
                <w:webHidden/>
              </w:rPr>
              <w:fldChar w:fldCharType="separate"/>
            </w:r>
            <w:r w:rsidR="004F4298">
              <w:rPr>
                <w:webHidden/>
              </w:rPr>
              <w:t>248</w:t>
            </w:r>
            <w:r w:rsidR="004F4298">
              <w:rPr>
                <w:webHidden/>
              </w:rPr>
              <w:fldChar w:fldCharType="end"/>
            </w:r>
          </w:hyperlink>
        </w:p>
        <w:p w14:paraId="7C4E193A" w14:textId="3E16F084" w:rsidR="004F4298" w:rsidRDefault="00500885">
          <w:pPr>
            <w:pStyle w:val="Innehll1"/>
            <w:rPr>
              <w:rFonts w:asciiTheme="minorHAnsi" w:eastAsiaTheme="minorEastAsia" w:hAnsiTheme="minorHAnsi"/>
              <w:sz w:val="22"/>
              <w:lang w:eastAsia="sv-SE"/>
            </w:rPr>
          </w:pPr>
          <w:hyperlink w:anchor="_Toc54265457" w:history="1">
            <w:r w:rsidR="004F4298" w:rsidRPr="00FD5486">
              <w:rPr>
                <w:rStyle w:val="Hyperlnk"/>
              </w:rPr>
              <w:t>11</w:t>
            </w:r>
            <w:r w:rsidR="004F4298">
              <w:rPr>
                <w:rFonts w:asciiTheme="minorHAnsi" w:eastAsiaTheme="minorEastAsia" w:hAnsiTheme="minorHAnsi"/>
                <w:sz w:val="22"/>
                <w:lang w:eastAsia="sv-SE"/>
              </w:rPr>
              <w:tab/>
            </w:r>
            <w:r w:rsidR="004F4298" w:rsidRPr="00FD5486">
              <w:rPr>
                <w:rStyle w:val="Hyperlnk"/>
              </w:rPr>
              <w:t>Ändringar i lagen om provtagning på djur, m.m.</w:t>
            </w:r>
            <w:r w:rsidR="004F4298">
              <w:rPr>
                <w:webHidden/>
              </w:rPr>
              <w:tab/>
            </w:r>
            <w:r w:rsidR="004F4298">
              <w:rPr>
                <w:webHidden/>
              </w:rPr>
              <w:fldChar w:fldCharType="begin"/>
            </w:r>
            <w:r w:rsidR="004F4298">
              <w:rPr>
                <w:webHidden/>
              </w:rPr>
              <w:instrText xml:space="preserve"> PAGEREF _Toc54265457 \h </w:instrText>
            </w:r>
            <w:r w:rsidR="004F4298">
              <w:rPr>
                <w:webHidden/>
              </w:rPr>
            </w:r>
            <w:r w:rsidR="004F4298">
              <w:rPr>
                <w:webHidden/>
              </w:rPr>
              <w:fldChar w:fldCharType="separate"/>
            </w:r>
            <w:r w:rsidR="004F4298">
              <w:rPr>
                <w:webHidden/>
              </w:rPr>
              <w:t>249</w:t>
            </w:r>
            <w:r w:rsidR="004F4298">
              <w:rPr>
                <w:webHidden/>
              </w:rPr>
              <w:fldChar w:fldCharType="end"/>
            </w:r>
          </w:hyperlink>
        </w:p>
        <w:p w14:paraId="5B2AC36D" w14:textId="63F84A2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8" w:history="1">
            <w:r w:rsidR="004F4298" w:rsidRPr="00FD5486">
              <w:rPr>
                <w:rStyle w:val="Hyperlnk"/>
                <w:rFonts w:eastAsiaTheme="majorEastAsia"/>
              </w:rPr>
              <w:t>11.1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 och förhållandet till kontrollförordningen</w:t>
            </w:r>
            <w:r w:rsidR="004F4298">
              <w:rPr>
                <w:webHidden/>
              </w:rPr>
              <w:tab/>
            </w:r>
            <w:r w:rsidR="004F4298">
              <w:rPr>
                <w:webHidden/>
              </w:rPr>
              <w:fldChar w:fldCharType="begin"/>
            </w:r>
            <w:r w:rsidR="004F4298">
              <w:rPr>
                <w:webHidden/>
              </w:rPr>
              <w:instrText xml:space="preserve"> PAGEREF _Toc54265458 \h </w:instrText>
            </w:r>
            <w:r w:rsidR="004F4298">
              <w:rPr>
                <w:webHidden/>
              </w:rPr>
            </w:r>
            <w:r w:rsidR="004F4298">
              <w:rPr>
                <w:webHidden/>
              </w:rPr>
              <w:fldChar w:fldCharType="separate"/>
            </w:r>
            <w:r w:rsidR="004F4298">
              <w:rPr>
                <w:webHidden/>
              </w:rPr>
              <w:t>249</w:t>
            </w:r>
            <w:r w:rsidR="004F4298">
              <w:rPr>
                <w:webHidden/>
              </w:rPr>
              <w:fldChar w:fldCharType="end"/>
            </w:r>
          </w:hyperlink>
        </w:p>
        <w:p w14:paraId="12980218" w14:textId="6397A0C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59" w:history="1">
            <w:r w:rsidR="004F4298" w:rsidRPr="00FD5486">
              <w:rPr>
                <w:rStyle w:val="Hyperlnk"/>
                <w:rFonts w:eastAsiaTheme="majorEastAsia"/>
              </w:rPr>
              <w:t>11.2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_Toc54265459 \h </w:instrText>
            </w:r>
            <w:r w:rsidR="004F4298">
              <w:rPr>
                <w:webHidden/>
              </w:rPr>
            </w:r>
            <w:r w:rsidR="004F4298">
              <w:rPr>
                <w:webHidden/>
              </w:rPr>
              <w:fldChar w:fldCharType="separate"/>
            </w:r>
            <w:r w:rsidR="004F4298">
              <w:rPr>
                <w:webHidden/>
              </w:rPr>
              <w:t>251</w:t>
            </w:r>
            <w:r w:rsidR="004F4298">
              <w:rPr>
                <w:webHidden/>
              </w:rPr>
              <w:fldChar w:fldCharType="end"/>
            </w:r>
          </w:hyperlink>
        </w:p>
        <w:p w14:paraId="6C950FDC" w14:textId="0EA1346C"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0" w:history="1">
            <w:r w:rsidR="004F4298" w:rsidRPr="00FD5486">
              <w:rPr>
                <w:rStyle w:val="Hyperlnk"/>
                <w:rFonts w:eastAsiaTheme="majorEastAsia"/>
              </w:rPr>
              <w:t>11.3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_Toc54265460 \h </w:instrText>
            </w:r>
            <w:r w:rsidR="004F4298">
              <w:rPr>
                <w:webHidden/>
              </w:rPr>
            </w:r>
            <w:r w:rsidR="004F4298">
              <w:rPr>
                <w:webHidden/>
              </w:rPr>
              <w:fldChar w:fldCharType="separate"/>
            </w:r>
            <w:r w:rsidR="004F4298">
              <w:rPr>
                <w:webHidden/>
              </w:rPr>
              <w:t>253</w:t>
            </w:r>
            <w:r w:rsidR="004F4298">
              <w:rPr>
                <w:webHidden/>
              </w:rPr>
              <w:fldChar w:fldCharType="end"/>
            </w:r>
          </w:hyperlink>
        </w:p>
        <w:p w14:paraId="2D8E4D28" w14:textId="0E92001C"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1" w:history="1">
            <w:r w:rsidR="004F4298" w:rsidRPr="00FD5486">
              <w:rPr>
                <w:rStyle w:val="Hyperlnk"/>
                <w:rFonts w:eastAsiaTheme="majorEastAsia"/>
              </w:rPr>
              <w:t>11.4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annan offentlig verksamhet</w:t>
            </w:r>
            <w:r w:rsidR="004F4298">
              <w:rPr>
                <w:webHidden/>
              </w:rPr>
              <w:tab/>
            </w:r>
            <w:r w:rsidR="004F4298">
              <w:rPr>
                <w:webHidden/>
              </w:rPr>
              <w:fldChar w:fldCharType="begin"/>
            </w:r>
            <w:r w:rsidR="004F4298">
              <w:rPr>
                <w:webHidden/>
              </w:rPr>
              <w:instrText xml:space="preserve"> PAGEREF _Toc54265461 \h </w:instrText>
            </w:r>
            <w:r w:rsidR="004F4298">
              <w:rPr>
                <w:webHidden/>
              </w:rPr>
            </w:r>
            <w:r w:rsidR="004F4298">
              <w:rPr>
                <w:webHidden/>
              </w:rPr>
              <w:fldChar w:fldCharType="separate"/>
            </w:r>
            <w:r w:rsidR="004F4298">
              <w:rPr>
                <w:webHidden/>
              </w:rPr>
              <w:t>255</w:t>
            </w:r>
            <w:r w:rsidR="004F4298">
              <w:rPr>
                <w:webHidden/>
              </w:rPr>
              <w:fldChar w:fldCharType="end"/>
            </w:r>
          </w:hyperlink>
        </w:p>
        <w:p w14:paraId="4732B01A" w14:textId="234C0FDB"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2" w:history="1">
            <w:r w:rsidR="004F4298" w:rsidRPr="00FD5486">
              <w:rPr>
                <w:rStyle w:val="Hyperlnk"/>
                <w:rFonts w:eastAsiaTheme="majorEastAsia"/>
              </w:rPr>
              <w:t>11.5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_Toc54265462 \h </w:instrText>
            </w:r>
            <w:r w:rsidR="004F4298">
              <w:rPr>
                <w:webHidden/>
              </w:rPr>
            </w:r>
            <w:r w:rsidR="004F4298">
              <w:rPr>
                <w:webHidden/>
              </w:rPr>
              <w:fldChar w:fldCharType="separate"/>
            </w:r>
            <w:r w:rsidR="004F4298">
              <w:rPr>
                <w:webHidden/>
              </w:rPr>
              <w:t>257</w:t>
            </w:r>
            <w:r w:rsidR="004F4298">
              <w:rPr>
                <w:webHidden/>
              </w:rPr>
              <w:fldChar w:fldCharType="end"/>
            </w:r>
          </w:hyperlink>
        </w:p>
        <w:p w14:paraId="7E9AB49A" w14:textId="1BEF972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3" w:history="1">
            <w:r w:rsidR="004F4298" w:rsidRPr="00FD5486">
              <w:rPr>
                <w:rStyle w:val="Hyperlnk"/>
                <w:rFonts w:eastAsiaTheme="majorEastAsia"/>
              </w:rPr>
              <w:t>11.6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_Toc54265463 \h </w:instrText>
            </w:r>
            <w:r w:rsidR="004F4298">
              <w:rPr>
                <w:webHidden/>
              </w:rPr>
            </w:r>
            <w:r w:rsidR="004F4298">
              <w:rPr>
                <w:webHidden/>
              </w:rPr>
              <w:fldChar w:fldCharType="separate"/>
            </w:r>
            <w:r w:rsidR="004F4298">
              <w:rPr>
                <w:webHidden/>
              </w:rPr>
              <w:t>258</w:t>
            </w:r>
            <w:r w:rsidR="004F4298">
              <w:rPr>
                <w:webHidden/>
              </w:rPr>
              <w:fldChar w:fldCharType="end"/>
            </w:r>
          </w:hyperlink>
        </w:p>
        <w:p w14:paraId="100F6C03" w14:textId="5C97E84C"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4" w:history="1">
            <w:r w:rsidR="004F4298" w:rsidRPr="00FD5486">
              <w:rPr>
                <w:rStyle w:val="Hyperlnk"/>
                <w:rFonts w:eastAsiaTheme="majorEastAsia"/>
              </w:rPr>
              <w:t>11.7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_Toc54265464 \h </w:instrText>
            </w:r>
            <w:r w:rsidR="004F4298">
              <w:rPr>
                <w:webHidden/>
              </w:rPr>
            </w:r>
            <w:r w:rsidR="004F4298">
              <w:rPr>
                <w:webHidden/>
              </w:rPr>
              <w:fldChar w:fldCharType="separate"/>
            </w:r>
            <w:r w:rsidR="004F4298">
              <w:rPr>
                <w:webHidden/>
              </w:rPr>
              <w:t>263</w:t>
            </w:r>
            <w:r w:rsidR="004F4298">
              <w:rPr>
                <w:webHidden/>
              </w:rPr>
              <w:fldChar w:fldCharType="end"/>
            </w:r>
          </w:hyperlink>
        </w:p>
        <w:p w14:paraId="3AAF7081" w14:textId="069AF492"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5" w:history="1">
            <w:r w:rsidR="004F4298" w:rsidRPr="00FD5486">
              <w:rPr>
                <w:rStyle w:val="Hyperlnk"/>
                <w:rFonts w:eastAsiaTheme="majorEastAsia"/>
              </w:rPr>
              <w:t>11.8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avgifter</w:t>
            </w:r>
            <w:r w:rsidR="004F4298">
              <w:rPr>
                <w:webHidden/>
              </w:rPr>
              <w:tab/>
            </w:r>
            <w:r w:rsidR="004F4298">
              <w:rPr>
                <w:webHidden/>
              </w:rPr>
              <w:fldChar w:fldCharType="begin"/>
            </w:r>
            <w:r w:rsidR="004F4298">
              <w:rPr>
                <w:webHidden/>
              </w:rPr>
              <w:instrText xml:space="preserve"> PAGEREF _Toc54265465 \h </w:instrText>
            </w:r>
            <w:r w:rsidR="004F4298">
              <w:rPr>
                <w:webHidden/>
              </w:rPr>
            </w:r>
            <w:r w:rsidR="004F4298">
              <w:rPr>
                <w:webHidden/>
              </w:rPr>
              <w:fldChar w:fldCharType="separate"/>
            </w:r>
            <w:r w:rsidR="004F4298">
              <w:rPr>
                <w:webHidden/>
              </w:rPr>
              <w:t>263</w:t>
            </w:r>
            <w:r w:rsidR="004F4298">
              <w:rPr>
                <w:webHidden/>
              </w:rPr>
              <w:fldChar w:fldCharType="end"/>
            </w:r>
          </w:hyperlink>
        </w:p>
        <w:p w14:paraId="777BCE4A" w14:textId="445EF4BB"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6" w:history="1">
            <w:r w:rsidR="004F4298" w:rsidRPr="00FD5486">
              <w:rPr>
                <w:rStyle w:val="Hyperlnk"/>
                <w:rFonts w:eastAsiaTheme="majorEastAsia"/>
              </w:rPr>
              <w:t>11.9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_Toc54265466 \h </w:instrText>
            </w:r>
            <w:r w:rsidR="004F4298">
              <w:rPr>
                <w:webHidden/>
              </w:rPr>
            </w:r>
            <w:r w:rsidR="004F4298">
              <w:rPr>
                <w:webHidden/>
              </w:rPr>
              <w:fldChar w:fldCharType="separate"/>
            </w:r>
            <w:r w:rsidR="004F4298">
              <w:rPr>
                <w:webHidden/>
              </w:rPr>
              <w:t>265</w:t>
            </w:r>
            <w:r w:rsidR="004F4298">
              <w:rPr>
                <w:webHidden/>
              </w:rPr>
              <w:fldChar w:fldCharType="end"/>
            </w:r>
          </w:hyperlink>
        </w:p>
        <w:p w14:paraId="63A5ED62" w14:textId="766EA905"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7" w:history="1">
            <w:r w:rsidR="004F4298" w:rsidRPr="00FD5486">
              <w:rPr>
                <w:rStyle w:val="Hyperlnk"/>
                <w:rFonts w:eastAsiaTheme="majorEastAsia"/>
              </w:rPr>
              <w:t>11.10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Rapporteringssystem för överträdelser</w:t>
            </w:r>
            <w:r w:rsidR="004F4298">
              <w:rPr>
                <w:webHidden/>
              </w:rPr>
              <w:tab/>
            </w:r>
            <w:r w:rsidR="004F4298">
              <w:rPr>
                <w:webHidden/>
              </w:rPr>
              <w:fldChar w:fldCharType="begin"/>
            </w:r>
            <w:r w:rsidR="004F4298">
              <w:rPr>
                <w:webHidden/>
              </w:rPr>
              <w:instrText xml:space="preserve"> PAGEREF _Toc54265467 \h </w:instrText>
            </w:r>
            <w:r w:rsidR="004F4298">
              <w:rPr>
                <w:webHidden/>
              </w:rPr>
            </w:r>
            <w:r w:rsidR="004F4298">
              <w:rPr>
                <w:webHidden/>
              </w:rPr>
              <w:fldChar w:fldCharType="separate"/>
            </w:r>
            <w:r w:rsidR="004F4298">
              <w:rPr>
                <w:webHidden/>
              </w:rPr>
              <w:t>266</w:t>
            </w:r>
            <w:r w:rsidR="004F4298">
              <w:rPr>
                <w:webHidden/>
              </w:rPr>
              <w:fldChar w:fldCharType="end"/>
            </w:r>
          </w:hyperlink>
        </w:p>
        <w:p w14:paraId="6F90B638" w14:textId="5CD14F94"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8" w:history="1">
            <w:r w:rsidR="004F4298" w:rsidRPr="00FD5486">
              <w:rPr>
                <w:rStyle w:val="Hyperlnk"/>
                <w:rFonts w:eastAsiaTheme="majorEastAsia"/>
              </w:rPr>
              <w:t>11.11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 av beslut som fattats av organ eller fysiska personer</w:t>
            </w:r>
            <w:r w:rsidR="004F4298">
              <w:rPr>
                <w:webHidden/>
              </w:rPr>
              <w:tab/>
            </w:r>
            <w:r w:rsidR="004F4298">
              <w:rPr>
                <w:webHidden/>
              </w:rPr>
              <w:fldChar w:fldCharType="begin"/>
            </w:r>
            <w:r w:rsidR="004F4298">
              <w:rPr>
                <w:webHidden/>
              </w:rPr>
              <w:instrText xml:space="preserve"> PAGEREF _Toc54265468 \h </w:instrText>
            </w:r>
            <w:r w:rsidR="004F4298">
              <w:rPr>
                <w:webHidden/>
              </w:rPr>
            </w:r>
            <w:r w:rsidR="004F4298">
              <w:rPr>
                <w:webHidden/>
              </w:rPr>
              <w:fldChar w:fldCharType="separate"/>
            </w:r>
            <w:r w:rsidR="004F4298">
              <w:rPr>
                <w:webHidden/>
              </w:rPr>
              <w:t>266</w:t>
            </w:r>
            <w:r w:rsidR="004F4298">
              <w:rPr>
                <w:webHidden/>
              </w:rPr>
              <w:fldChar w:fldCharType="end"/>
            </w:r>
          </w:hyperlink>
        </w:p>
        <w:p w14:paraId="1DAB7895" w14:textId="47B43A52"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69" w:history="1">
            <w:r w:rsidR="004F4298" w:rsidRPr="00FD5486">
              <w:rPr>
                <w:rStyle w:val="Hyperlnk"/>
                <w:rFonts w:eastAsiaTheme="majorEastAsia"/>
              </w:rPr>
              <w:t>11.12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_Toc54265469 \h </w:instrText>
            </w:r>
            <w:r w:rsidR="004F4298">
              <w:rPr>
                <w:webHidden/>
              </w:rPr>
            </w:r>
            <w:r w:rsidR="004F4298">
              <w:rPr>
                <w:webHidden/>
              </w:rPr>
              <w:fldChar w:fldCharType="separate"/>
            </w:r>
            <w:r w:rsidR="004F4298">
              <w:rPr>
                <w:webHidden/>
              </w:rPr>
              <w:t>268</w:t>
            </w:r>
            <w:r w:rsidR="004F4298">
              <w:rPr>
                <w:webHidden/>
              </w:rPr>
              <w:fldChar w:fldCharType="end"/>
            </w:r>
          </w:hyperlink>
        </w:p>
        <w:p w14:paraId="563DB7E1" w14:textId="403C127E"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0" w:history="1">
            <w:r w:rsidR="004F4298" w:rsidRPr="00FD5486">
              <w:rPr>
                <w:rStyle w:val="Hyperlnk"/>
                <w:rFonts w:eastAsiaTheme="majorEastAsia"/>
              </w:rPr>
              <w:t>11.13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Ändringar av straffbestämmelser</w:t>
            </w:r>
            <w:r w:rsidR="004F4298">
              <w:rPr>
                <w:webHidden/>
              </w:rPr>
              <w:tab/>
            </w:r>
            <w:r w:rsidR="004F4298">
              <w:rPr>
                <w:webHidden/>
              </w:rPr>
              <w:fldChar w:fldCharType="begin"/>
            </w:r>
            <w:r w:rsidR="004F4298">
              <w:rPr>
                <w:webHidden/>
              </w:rPr>
              <w:instrText xml:space="preserve"> PAGEREF _Toc54265470 \h </w:instrText>
            </w:r>
            <w:r w:rsidR="004F4298">
              <w:rPr>
                <w:webHidden/>
              </w:rPr>
            </w:r>
            <w:r w:rsidR="004F4298">
              <w:rPr>
                <w:webHidden/>
              </w:rPr>
              <w:fldChar w:fldCharType="separate"/>
            </w:r>
            <w:r w:rsidR="004F4298">
              <w:rPr>
                <w:webHidden/>
              </w:rPr>
              <w:t>268</w:t>
            </w:r>
            <w:r w:rsidR="004F4298">
              <w:rPr>
                <w:webHidden/>
              </w:rPr>
              <w:fldChar w:fldCharType="end"/>
            </w:r>
          </w:hyperlink>
        </w:p>
        <w:p w14:paraId="18C42515" w14:textId="694D76C3" w:rsidR="004F4298" w:rsidRDefault="00500885">
          <w:pPr>
            <w:pStyle w:val="Innehll1"/>
            <w:rPr>
              <w:rFonts w:asciiTheme="minorHAnsi" w:eastAsiaTheme="minorEastAsia" w:hAnsiTheme="minorHAnsi"/>
              <w:sz w:val="22"/>
              <w:lang w:eastAsia="sv-SE"/>
            </w:rPr>
          </w:pPr>
          <w:hyperlink w:anchor="_Toc54265471" w:history="1">
            <w:r w:rsidR="004F4298" w:rsidRPr="00FD5486">
              <w:rPr>
                <w:rStyle w:val="Hyperlnk"/>
              </w:rPr>
              <w:t>12</w:t>
            </w:r>
            <w:r w:rsidR="004F4298">
              <w:rPr>
                <w:rFonts w:asciiTheme="minorHAnsi" w:eastAsiaTheme="minorEastAsia" w:hAnsiTheme="minorHAnsi"/>
                <w:sz w:val="22"/>
                <w:lang w:eastAsia="sv-SE"/>
              </w:rPr>
              <w:tab/>
            </w:r>
            <w:r w:rsidR="004F4298" w:rsidRPr="00FD5486">
              <w:rPr>
                <w:rStyle w:val="Hyperlnk"/>
              </w:rPr>
              <w:t>Ändringar i lagen om kontroll av husdjur, m.m.</w:t>
            </w:r>
            <w:r w:rsidR="004F4298">
              <w:rPr>
                <w:webHidden/>
              </w:rPr>
              <w:tab/>
            </w:r>
            <w:r w:rsidR="004F4298">
              <w:rPr>
                <w:webHidden/>
              </w:rPr>
              <w:fldChar w:fldCharType="begin"/>
            </w:r>
            <w:r w:rsidR="004F4298">
              <w:rPr>
                <w:webHidden/>
              </w:rPr>
              <w:instrText xml:space="preserve"> PAGEREF _Toc54265471 \h </w:instrText>
            </w:r>
            <w:r w:rsidR="004F4298">
              <w:rPr>
                <w:webHidden/>
              </w:rPr>
            </w:r>
            <w:r w:rsidR="004F4298">
              <w:rPr>
                <w:webHidden/>
              </w:rPr>
              <w:fldChar w:fldCharType="separate"/>
            </w:r>
            <w:r w:rsidR="004F4298">
              <w:rPr>
                <w:webHidden/>
              </w:rPr>
              <w:t>270</w:t>
            </w:r>
            <w:r w:rsidR="004F4298">
              <w:rPr>
                <w:webHidden/>
              </w:rPr>
              <w:fldChar w:fldCharType="end"/>
            </w:r>
          </w:hyperlink>
        </w:p>
        <w:p w14:paraId="37CF5126" w14:textId="6F18C815"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2" w:history="1">
            <w:r w:rsidR="004F4298" w:rsidRPr="00FD5486">
              <w:rPr>
                <w:rStyle w:val="Hyperlnk"/>
                <w:rFonts w:eastAsiaTheme="majorEastAsia"/>
              </w:rPr>
              <w:t>12.1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 och förhållandet till kontrollförordningen</w:t>
            </w:r>
            <w:r w:rsidR="004F4298">
              <w:rPr>
                <w:webHidden/>
              </w:rPr>
              <w:tab/>
            </w:r>
            <w:r w:rsidR="004F4298">
              <w:rPr>
                <w:webHidden/>
              </w:rPr>
              <w:fldChar w:fldCharType="begin"/>
            </w:r>
            <w:r w:rsidR="004F4298">
              <w:rPr>
                <w:webHidden/>
              </w:rPr>
              <w:instrText xml:space="preserve"> PAGEREF _Toc54265472 \h </w:instrText>
            </w:r>
            <w:r w:rsidR="004F4298">
              <w:rPr>
                <w:webHidden/>
              </w:rPr>
            </w:r>
            <w:r w:rsidR="004F4298">
              <w:rPr>
                <w:webHidden/>
              </w:rPr>
              <w:fldChar w:fldCharType="separate"/>
            </w:r>
            <w:r w:rsidR="004F4298">
              <w:rPr>
                <w:webHidden/>
              </w:rPr>
              <w:t>270</w:t>
            </w:r>
            <w:r w:rsidR="004F4298">
              <w:rPr>
                <w:webHidden/>
              </w:rPr>
              <w:fldChar w:fldCharType="end"/>
            </w:r>
          </w:hyperlink>
        </w:p>
        <w:p w14:paraId="2768F353" w14:textId="7CFD605C"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3" w:history="1">
            <w:r w:rsidR="004F4298" w:rsidRPr="00FD5486">
              <w:rPr>
                <w:rStyle w:val="Hyperlnk"/>
                <w:rFonts w:eastAsiaTheme="majorEastAsia"/>
              </w:rPr>
              <w:t>12.2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_Toc54265473 \h </w:instrText>
            </w:r>
            <w:r w:rsidR="004F4298">
              <w:rPr>
                <w:webHidden/>
              </w:rPr>
            </w:r>
            <w:r w:rsidR="004F4298">
              <w:rPr>
                <w:webHidden/>
              </w:rPr>
              <w:fldChar w:fldCharType="separate"/>
            </w:r>
            <w:r w:rsidR="004F4298">
              <w:rPr>
                <w:webHidden/>
              </w:rPr>
              <w:t>273</w:t>
            </w:r>
            <w:r w:rsidR="004F4298">
              <w:rPr>
                <w:webHidden/>
              </w:rPr>
              <w:fldChar w:fldCharType="end"/>
            </w:r>
          </w:hyperlink>
        </w:p>
        <w:p w14:paraId="004B8CCD" w14:textId="5F18EC31"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4" w:history="1">
            <w:r w:rsidR="004F4298" w:rsidRPr="00FD5486">
              <w:rPr>
                <w:rStyle w:val="Hyperlnk"/>
                <w:rFonts w:eastAsiaTheme="majorEastAsia"/>
              </w:rPr>
              <w:t>12.3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_Toc54265474 \h </w:instrText>
            </w:r>
            <w:r w:rsidR="004F4298">
              <w:rPr>
                <w:webHidden/>
              </w:rPr>
            </w:r>
            <w:r w:rsidR="004F4298">
              <w:rPr>
                <w:webHidden/>
              </w:rPr>
              <w:fldChar w:fldCharType="separate"/>
            </w:r>
            <w:r w:rsidR="004F4298">
              <w:rPr>
                <w:webHidden/>
              </w:rPr>
              <w:t>274</w:t>
            </w:r>
            <w:r w:rsidR="004F4298">
              <w:rPr>
                <w:webHidden/>
              </w:rPr>
              <w:fldChar w:fldCharType="end"/>
            </w:r>
          </w:hyperlink>
        </w:p>
        <w:p w14:paraId="6D65392F" w14:textId="4628B04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5" w:history="1">
            <w:r w:rsidR="004F4298" w:rsidRPr="00FD5486">
              <w:rPr>
                <w:rStyle w:val="Hyperlnk"/>
                <w:rFonts w:eastAsiaTheme="majorEastAsia"/>
              </w:rPr>
              <w:t>12.4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offentlig kontroll, annan offentlig verksamhet och om skyldighet för enskilda organ och fysiska personer att lämna information</w:t>
            </w:r>
            <w:r w:rsidR="004F4298">
              <w:rPr>
                <w:webHidden/>
              </w:rPr>
              <w:tab/>
            </w:r>
            <w:r w:rsidR="004F4298">
              <w:rPr>
                <w:webHidden/>
              </w:rPr>
              <w:fldChar w:fldCharType="begin"/>
            </w:r>
            <w:r w:rsidR="004F4298">
              <w:rPr>
                <w:webHidden/>
              </w:rPr>
              <w:instrText xml:space="preserve"> PAGEREF _Toc54265475 \h </w:instrText>
            </w:r>
            <w:r w:rsidR="004F4298">
              <w:rPr>
                <w:webHidden/>
              </w:rPr>
            </w:r>
            <w:r w:rsidR="004F4298">
              <w:rPr>
                <w:webHidden/>
              </w:rPr>
              <w:fldChar w:fldCharType="separate"/>
            </w:r>
            <w:r w:rsidR="004F4298">
              <w:rPr>
                <w:webHidden/>
              </w:rPr>
              <w:t>276</w:t>
            </w:r>
            <w:r w:rsidR="004F4298">
              <w:rPr>
                <w:webHidden/>
              </w:rPr>
              <w:fldChar w:fldCharType="end"/>
            </w:r>
          </w:hyperlink>
        </w:p>
        <w:p w14:paraId="5F4FC06D" w14:textId="14505C61"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6" w:history="1">
            <w:r w:rsidR="004F4298" w:rsidRPr="00FD5486">
              <w:rPr>
                <w:rStyle w:val="Hyperlnk"/>
                <w:rFonts w:eastAsiaTheme="majorEastAsia"/>
              </w:rPr>
              <w:t>12.5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_Toc54265476 \h </w:instrText>
            </w:r>
            <w:r w:rsidR="004F4298">
              <w:rPr>
                <w:webHidden/>
              </w:rPr>
            </w:r>
            <w:r w:rsidR="004F4298">
              <w:rPr>
                <w:webHidden/>
              </w:rPr>
              <w:fldChar w:fldCharType="separate"/>
            </w:r>
            <w:r w:rsidR="004F4298">
              <w:rPr>
                <w:webHidden/>
              </w:rPr>
              <w:t>279</w:t>
            </w:r>
            <w:r w:rsidR="004F4298">
              <w:rPr>
                <w:webHidden/>
              </w:rPr>
              <w:fldChar w:fldCharType="end"/>
            </w:r>
          </w:hyperlink>
        </w:p>
        <w:p w14:paraId="119603AC" w14:textId="28F9B29A"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7" w:history="1">
            <w:r w:rsidR="004F4298" w:rsidRPr="00FD5486">
              <w:rPr>
                <w:rStyle w:val="Hyperlnk"/>
                <w:rFonts w:eastAsiaTheme="majorEastAsia"/>
              </w:rPr>
              <w:t>12.6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_Toc54265477 \h </w:instrText>
            </w:r>
            <w:r w:rsidR="004F4298">
              <w:rPr>
                <w:webHidden/>
              </w:rPr>
            </w:r>
            <w:r w:rsidR="004F4298">
              <w:rPr>
                <w:webHidden/>
              </w:rPr>
              <w:fldChar w:fldCharType="separate"/>
            </w:r>
            <w:r w:rsidR="004F4298">
              <w:rPr>
                <w:webHidden/>
              </w:rPr>
              <w:t>279</w:t>
            </w:r>
            <w:r w:rsidR="004F4298">
              <w:rPr>
                <w:webHidden/>
              </w:rPr>
              <w:fldChar w:fldCharType="end"/>
            </w:r>
          </w:hyperlink>
        </w:p>
        <w:p w14:paraId="43178A71" w14:textId="03C4C68D"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8" w:history="1">
            <w:r w:rsidR="004F4298" w:rsidRPr="00FD5486">
              <w:rPr>
                <w:rStyle w:val="Hyperlnk"/>
                <w:rFonts w:eastAsiaTheme="majorEastAsia"/>
              </w:rPr>
              <w:t>12.7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_Toc54265478 \h </w:instrText>
            </w:r>
            <w:r w:rsidR="004F4298">
              <w:rPr>
                <w:webHidden/>
              </w:rPr>
            </w:r>
            <w:r w:rsidR="004F4298">
              <w:rPr>
                <w:webHidden/>
              </w:rPr>
              <w:fldChar w:fldCharType="separate"/>
            </w:r>
            <w:r w:rsidR="004F4298">
              <w:rPr>
                <w:webHidden/>
              </w:rPr>
              <w:t>282</w:t>
            </w:r>
            <w:r w:rsidR="004F4298">
              <w:rPr>
                <w:webHidden/>
              </w:rPr>
              <w:fldChar w:fldCharType="end"/>
            </w:r>
          </w:hyperlink>
        </w:p>
        <w:p w14:paraId="7926EA4A" w14:textId="10FBDAB6"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79" w:history="1">
            <w:r w:rsidR="004F4298" w:rsidRPr="00FD5486">
              <w:rPr>
                <w:rStyle w:val="Hyperlnk"/>
                <w:rFonts w:eastAsiaTheme="majorEastAsia"/>
              </w:rPr>
              <w:t>12.8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avgifter</w:t>
            </w:r>
            <w:r w:rsidR="004F4298">
              <w:rPr>
                <w:webHidden/>
              </w:rPr>
              <w:tab/>
            </w:r>
            <w:r w:rsidR="004F4298">
              <w:rPr>
                <w:webHidden/>
              </w:rPr>
              <w:fldChar w:fldCharType="begin"/>
            </w:r>
            <w:r w:rsidR="004F4298">
              <w:rPr>
                <w:webHidden/>
              </w:rPr>
              <w:instrText xml:space="preserve"> PAGEREF _Toc54265479 \h </w:instrText>
            </w:r>
            <w:r w:rsidR="004F4298">
              <w:rPr>
                <w:webHidden/>
              </w:rPr>
            </w:r>
            <w:r w:rsidR="004F4298">
              <w:rPr>
                <w:webHidden/>
              </w:rPr>
              <w:fldChar w:fldCharType="separate"/>
            </w:r>
            <w:r w:rsidR="004F4298">
              <w:rPr>
                <w:webHidden/>
              </w:rPr>
              <w:t>283</w:t>
            </w:r>
            <w:r w:rsidR="004F4298">
              <w:rPr>
                <w:webHidden/>
              </w:rPr>
              <w:fldChar w:fldCharType="end"/>
            </w:r>
          </w:hyperlink>
        </w:p>
        <w:p w14:paraId="64F6FF88" w14:textId="6A0584AE"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0" w:history="1">
            <w:r w:rsidR="004F4298" w:rsidRPr="00FD5486">
              <w:rPr>
                <w:rStyle w:val="Hyperlnk"/>
                <w:rFonts w:eastAsiaTheme="majorEastAsia"/>
              </w:rPr>
              <w:t>12.9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_Toc54265480 \h </w:instrText>
            </w:r>
            <w:r w:rsidR="004F4298">
              <w:rPr>
                <w:webHidden/>
              </w:rPr>
            </w:r>
            <w:r w:rsidR="004F4298">
              <w:rPr>
                <w:webHidden/>
              </w:rPr>
              <w:fldChar w:fldCharType="separate"/>
            </w:r>
            <w:r w:rsidR="004F4298">
              <w:rPr>
                <w:webHidden/>
              </w:rPr>
              <w:t>284</w:t>
            </w:r>
            <w:r w:rsidR="004F4298">
              <w:rPr>
                <w:webHidden/>
              </w:rPr>
              <w:fldChar w:fldCharType="end"/>
            </w:r>
          </w:hyperlink>
        </w:p>
        <w:p w14:paraId="72B5FEE9" w14:textId="5FF85732"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1" w:history="1">
            <w:r w:rsidR="004F4298" w:rsidRPr="00FD5486">
              <w:rPr>
                <w:rStyle w:val="Hyperlnk"/>
                <w:rFonts w:eastAsiaTheme="majorEastAsia"/>
              </w:rPr>
              <w:t>12.10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 av beslut som fattats av organ eller fysiska personer</w:t>
            </w:r>
            <w:r w:rsidR="004F4298">
              <w:rPr>
                <w:webHidden/>
              </w:rPr>
              <w:tab/>
            </w:r>
            <w:r w:rsidR="004F4298">
              <w:rPr>
                <w:webHidden/>
              </w:rPr>
              <w:fldChar w:fldCharType="begin"/>
            </w:r>
            <w:r w:rsidR="004F4298">
              <w:rPr>
                <w:webHidden/>
              </w:rPr>
              <w:instrText xml:space="preserve"> PAGEREF _Toc54265481 \h </w:instrText>
            </w:r>
            <w:r w:rsidR="004F4298">
              <w:rPr>
                <w:webHidden/>
              </w:rPr>
            </w:r>
            <w:r w:rsidR="004F4298">
              <w:rPr>
                <w:webHidden/>
              </w:rPr>
              <w:fldChar w:fldCharType="separate"/>
            </w:r>
            <w:r w:rsidR="004F4298">
              <w:rPr>
                <w:webHidden/>
              </w:rPr>
              <w:t>285</w:t>
            </w:r>
            <w:r w:rsidR="004F4298">
              <w:rPr>
                <w:webHidden/>
              </w:rPr>
              <w:fldChar w:fldCharType="end"/>
            </w:r>
          </w:hyperlink>
        </w:p>
        <w:p w14:paraId="4B01302C" w14:textId="089A29B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2" w:history="1">
            <w:r w:rsidR="004F4298" w:rsidRPr="00FD5486">
              <w:rPr>
                <w:rStyle w:val="Hyperlnk"/>
                <w:rFonts w:eastAsiaTheme="majorEastAsia"/>
              </w:rPr>
              <w:t>12.11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_Toc54265482 \h </w:instrText>
            </w:r>
            <w:r w:rsidR="004F4298">
              <w:rPr>
                <w:webHidden/>
              </w:rPr>
            </w:r>
            <w:r w:rsidR="004F4298">
              <w:rPr>
                <w:webHidden/>
              </w:rPr>
              <w:fldChar w:fldCharType="separate"/>
            </w:r>
            <w:r w:rsidR="004F4298">
              <w:rPr>
                <w:webHidden/>
              </w:rPr>
              <w:t>286</w:t>
            </w:r>
            <w:r w:rsidR="004F4298">
              <w:rPr>
                <w:webHidden/>
              </w:rPr>
              <w:fldChar w:fldCharType="end"/>
            </w:r>
          </w:hyperlink>
        </w:p>
        <w:p w14:paraId="07A1E7D2" w14:textId="6A6031FB"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3" w:history="1">
            <w:r w:rsidR="004F4298" w:rsidRPr="00FD5486">
              <w:rPr>
                <w:rStyle w:val="Hyperlnk"/>
                <w:rFonts w:eastAsiaTheme="majorEastAsia"/>
              </w:rPr>
              <w:t>12.12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Ändring med anledning av förbudet mot dubbelprövning</w:t>
            </w:r>
            <w:r w:rsidR="004F4298">
              <w:rPr>
                <w:webHidden/>
              </w:rPr>
              <w:tab/>
            </w:r>
            <w:r w:rsidR="004F4298">
              <w:rPr>
                <w:webHidden/>
              </w:rPr>
              <w:fldChar w:fldCharType="begin"/>
            </w:r>
            <w:r w:rsidR="004F4298">
              <w:rPr>
                <w:webHidden/>
              </w:rPr>
              <w:instrText xml:space="preserve"> PAGEREF _Toc54265483 \h </w:instrText>
            </w:r>
            <w:r w:rsidR="004F4298">
              <w:rPr>
                <w:webHidden/>
              </w:rPr>
            </w:r>
            <w:r w:rsidR="004F4298">
              <w:rPr>
                <w:webHidden/>
              </w:rPr>
              <w:fldChar w:fldCharType="separate"/>
            </w:r>
            <w:r w:rsidR="004F4298">
              <w:rPr>
                <w:webHidden/>
              </w:rPr>
              <w:t>287</w:t>
            </w:r>
            <w:r w:rsidR="004F4298">
              <w:rPr>
                <w:webHidden/>
              </w:rPr>
              <w:fldChar w:fldCharType="end"/>
            </w:r>
          </w:hyperlink>
        </w:p>
        <w:p w14:paraId="694722FA" w14:textId="1EBD2AE6" w:rsidR="004F4298" w:rsidRDefault="00500885">
          <w:pPr>
            <w:pStyle w:val="Innehll1"/>
            <w:rPr>
              <w:rFonts w:asciiTheme="minorHAnsi" w:eastAsiaTheme="minorEastAsia" w:hAnsiTheme="minorHAnsi"/>
              <w:sz w:val="22"/>
              <w:lang w:eastAsia="sv-SE"/>
            </w:rPr>
          </w:pPr>
          <w:hyperlink w:anchor="_Toc54265484" w:history="1">
            <w:r w:rsidR="004F4298" w:rsidRPr="00FD5486">
              <w:rPr>
                <w:rStyle w:val="Hyperlnk"/>
              </w:rPr>
              <w:t>13</w:t>
            </w:r>
            <w:r w:rsidR="004F4298">
              <w:rPr>
                <w:rFonts w:asciiTheme="minorHAnsi" w:eastAsiaTheme="minorEastAsia" w:hAnsiTheme="minorHAnsi"/>
                <w:sz w:val="22"/>
                <w:lang w:eastAsia="sv-SE"/>
              </w:rPr>
              <w:tab/>
            </w:r>
            <w:r w:rsidR="004F4298" w:rsidRPr="00FD5486">
              <w:rPr>
                <w:rStyle w:val="Hyperlnk"/>
              </w:rPr>
              <w:t>Ändringar i lagen om kontroll av skyddade beteckningar på jordbruksprodukter och livsmedel</w:t>
            </w:r>
            <w:r w:rsidR="004F4298">
              <w:rPr>
                <w:webHidden/>
              </w:rPr>
              <w:tab/>
            </w:r>
            <w:r w:rsidR="004F4298">
              <w:rPr>
                <w:webHidden/>
              </w:rPr>
              <w:fldChar w:fldCharType="begin"/>
            </w:r>
            <w:r w:rsidR="004F4298">
              <w:rPr>
                <w:webHidden/>
              </w:rPr>
              <w:instrText xml:space="preserve"> PAGEREF _Toc54265484 \h </w:instrText>
            </w:r>
            <w:r w:rsidR="004F4298">
              <w:rPr>
                <w:webHidden/>
              </w:rPr>
            </w:r>
            <w:r w:rsidR="004F4298">
              <w:rPr>
                <w:webHidden/>
              </w:rPr>
              <w:fldChar w:fldCharType="separate"/>
            </w:r>
            <w:r w:rsidR="004F4298">
              <w:rPr>
                <w:webHidden/>
              </w:rPr>
              <w:t>288</w:t>
            </w:r>
            <w:r w:rsidR="004F4298">
              <w:rPr>
                <w:webHidden/>
              </w:rPr>
              <w:fldChar w:fldCharType="end"/>
            </w:r>
          </w:hyperlink>
        </w:p>
        <w:p w14:paraId="6915B9CB" w14:textId="437CC38F"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5" w:history="1">
            <w:r w:rsidR="004F4298" w:rsidRPr="00FD5486">
              <w:rPr>
                <w:rStyle w:val="Hyperlnk"/>
                <w:rFonts w:eastAsiaTheme="majorEastAsia"/>
              </w:rPr>
              <w:t>13.1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 och förhållandet till kontrollförordningen</w:t>
            </w:r>
            <w:r w:rsidR="004F4298">
              <w:rPr>
                <w:webHidden/>
              </w:rPr>
              <w:tab/>
            </w:r>
            <w:r w:rsidR="004F4298">
              <w:rPr>
                <w:webHidden/>
              </w:rPr>
              <w:fldChar w:fldCharType="begin"/>
            </w:r>
            <w:r w:rsidR="004F4298">
              <w:rPr>
                <w:webHidden/>
              </w:rPr>
              <w:instrText xml:space="preserve"> PAGEREF _Toc54265485 \h </w:instrText>
            </w:r>
            <w:r w:rsidR="004F4298">
              <w:rPr>
                <w:webHidden/>
              </w:rPr>
            </w:r>
            <w:r w:rsidR="004F4298">
              <w:rPr>
                <w:webHidden/>
              </w:rPr>
              <w:fldChar w:fldCharType="separate"/>
            </w:r>
            <w:r w:rsidR="004F4298">
              <w:rPr>
                <w:webHidden/>
              </w:rPr>
              <w:t>288</w:t>
            </w:r>
            <w:r w:rsidR="004F4298">
              <w:rPr>
                <w:webHidden/>
              </w:rPr>
              <w:fldChar w:fldCharType="end"/>
            </w:r>
          </w:hyperlink>
        </w:p>
        <w:p w14:paraId="01858CF2" w14:textId="1A8B0D1D"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6" w:history="1">
            <w:r w:rsidR="004F4298" w:rsidRPr="00FD5486">
              <w:rPr>
                <w:rStyle w:val="Hyperlnk"/>
                <w:rFonts w:eastAsiaTheme="majorEastAsia"/>
              </w:rPr>
              <w:t>13.2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_Toc54265486 \h </w:instrText>
            </w:r>
            <w:r w:rsidR="004F4298">
              <w:rPr>
                <w:webHidden/>
              </w:rPr>
            </w:r>
            <w:r w:rsidR="004F4298">
              <w:rPr>
                <w:webHidden/>
              </w:rPr>
              <w:fldChar w:fldCharType="separate"/>
            </w:r>
            <w:r w:rsidR="004F4298">
              <w:rPr>
                <w:webHidden/>
              </w:rPr>
              <w:t>290</w:t>
            </w:r>
            <w:r w:rsidR="004F4298">
              <w:rPr>
                <w:webHidden/>
              </w:rPr>
              <w:fldChar w:fldCharType="end"/>
            </w:r>
          </w:hyperlink>
        </w:p>
        <w:p w14:paraId="7B7CDE7A" w14:textId="7B9EB0A4"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7" w:history="1">
            <w:r w:rsidR="004F4298" w:rsidRPr="00FD5486">
              <w:rPr>
                <w:rStyle w:val="Hyperlnk"/>
                <w:rFonts w:eastAsiaTheme="majorEastAsia"/>
              </w:rPr>
              <w:t>13.3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_Toc54265487 \h </w:instrText>
            </w:r>
            <w:r w:rsidR="004F4298">
              <w:rPr>
                <w:webHidden/>
              </w:rPr>
            </w:r>
            <w:r w:rsidR="004F4298">
              <w:rPr>
                <w:webHidden/>
              </w:rPr>
              <w:fldChar w:fldCharType="separate"/>
            </w:r>
            <w:r w:rsidR="004F4298">
              <w:rPr>
                <w:webHidden/>
              </w:rPr>
              <w:t>291</w:t>
            </w:r>
            <w:r w:rsidR="004F4298">
              <w:rPr>
                <w:webHidden/>
              </w:rPr>
              <w:fldChar w:fldCharType="end"/>
            </w:r>
          </w:hyperlink>
        </w:p>
        <w:p w14:paraId="006FE1DD" w14:textId="2C4B1A56"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8" w:history="1">
            <w:r w:rsidR="004F4298" w:rsidRPr="00FD5486">
              <w:rPr>
                <w:rStyle w:val="Hyperlnk"/>
                <w:rFonts w:eastAsiaTheme="majorEastAsia"/>
              </w:rPr>
              <w:t>13.4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Förelägganden riktade till kommuner</w:t>
            </w:r>
            <w:r w:rsidR="004F4298">
              <w:rPr>
                <w:webHidden/>
              </w:rPr>
              <w:tab/>
            </w:r>
            <w:r w:rsidR="004F4298">
              <w:rPr>
                <w:webHidden/>
              </w:rPr>
              <w:fldChar w:fldCharType="begin"/>
            </w:r>
            <w:r w:rsidR="004F4298">
              <w:rPr>
                <w:webHidden/>
              </w:rPr>
              <w:instrText xml:space="preserve"> PAGEREF _Toc54265488 \h </w:instrText>
            </w:r>
            <w:r w:rsidR="004F4298">
              <w:rPr>
                <w:webHidden/>
              </w:rPr>
            </w:r>
            <w:r w:rsidR="004F4298">
              <w:rPr>
                <w:webHidden/>
              </w:rPr>
              <w:fldChar w:fldCharType="separate"/>
            </w:r>
            <w:r w:rsidR="004F4298">
              <w:rPr>
                <w:webHidden/>
              </w:rPr>
              <w:t>293</w:t>
            </w:r>
            <w:r w:rsidR="004F4298">
              <w:rPr>
                <w:webHidden/>
              </w:rPr>
              <w:fldChar w:fldCharType="end"/>
            </w:r>
          </w:hyperlink>
        </w:p>
        <w:p w14:paraId="5F389DBF" w14:textId="320A69D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89" w:history="1">
            <w:r w:rsidR="004F4298" w:rsidRPr="00FD5486">
              <w:rPr>
                <w:rStyle w:val="Hyperlnk"/>
                <w:rFonts w:eastAsiaTheme="majorEastAsia"/>
              </w:rPr>
              <w:t>13.5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annan offentlig verksamhet och om skyldighet för organ och fysiska personer att lämna information</w:t>
            </w:r>
            <w:r w:rsidR="004F4298">
              <w:rPr>
                <w:webHidden/>
              </w:rPr>
              <w:tab/>
            </w:r>
            <w:r w:rsidR="004F4298">
              <w:rPr>
                <w:webHidden/>
              </w:rPr>
              <w:fldChar w:fldCharType="begin"/>
            </w:r>
            <w:r w:rsidR="004F4298">
              <w:rPr>
                <w:webHidden/>
              </w:rPr>
              <w:instrText xml:space="preserve"> PAGEREF _Toc54265489 \h </w:instrText>
            </w:r>
            <w:r w:rsidR="004F4298">
              <w:rPr>
                <w:webHidden/>
              </w:rPr>
            </w:r>
            <w:r w:rsidR="004F4298">
              <w:rPr>
                <w:webHidden/>
              </w:rPr>
              <w:fldChar w:fldCharType="separate"/>
            </w:r>
            <w:r w:rsidR="004F4298">
              <w:rPr>
                <w:webHidden/>
              </w:rPr>
              <w:t>293</w:t>
            </w:r>
            <w:r w:rsidR="004F4298">
              <w:rPr>
                <w:webHidden/>
              </w:rPr>
              <w:fldChar w:fldCharType="end"/>
            </w:r>
          </w:hyperlink>
        </w:p>
        <w:p w14:paraId="1A0886A6" w14:textId="72E6255A"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0" w:history="1">
            <w:r w:rsidR="004F4298" w:rsidRPr="00FD5486">
              <w:rPr>
                <w:rStyle w:val="Hyperlnk"/>
                <w:rFonts w:eastAsiaTheme="majorEastAsia"/>
              </w:rPr>
              <w:t>13.6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_Toc54265490 \h </w:instrText>
            </w:r>
            <w:r w:rsidR="004F4298">
              <w:rPr>
                <w:webHidden/>
              </w:rPr>
            </w:r>
            <w:r w:rsidR="004F4298">
              <w:rPr>
                <w:webHidden/>
              </w:rPr>
              <w:fldChar w:fldCharType="separate"/>
            </w:r>
            <w:r w:rsidR="004F4298">
              <w:rPr>
                <w:webHidden/>
              </w:rPr>
              <w:t>295</w:t>
            </w:r>
            <w:r w:rsidR="004F4298">
              <w:rPr>
                <w:webHidden/>
              </w:rPr>
              <w:fldChar w:fldCharType="end"/>
            </w:r>
          </w:hyperlink>
        </w:p>
        <w:p w14:paraId="54226093" w14:textId="7FC956DD"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1" w:history="1">
            <w:r w:rsidR="004F4298" w:rsidRPr="00FD5486">
              <w:rPr>
                <w:rStyle w:val="Hyperlnk"/>
                <w:rFonts w:eastAsiaTheme="majorEastAsia"/>
              </w:rPr>
              <w:t>13.7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_Toc54265491 \h </w:instrText>
            </w:r>
            <w:r w:rsidR="004F4298">
              <w:rPr>
                <w:webHidden/>
              </w:rPr>
            </w:r>
            <w:r w:rsidR="004F4298">
              <w:rPr>
                <w:webHidden/>
              </w:rPr>
              <w:fldChar w:fldCharType="separate"/>
            </w:r>
            <w:r w:rsidR="004F4298">
              <w:rPr>
                <w:webHidden/>
              </w:rPr>
              <w:t>297</w:t>
            </w:r>
            <w:r w:rsidR="004F4298">
              <w:rPr>
                <w:webHidden/>
              </w:rPr>
              <w:fldChar w:fldCharType="end"/>
            </w:r>
          </w:hyperlink>
        </w:p>
        <w:p w14:paraId="45DFD22D" w14:textId="432048C0"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2" w:history="1">
            <w:r w:rsidR="004F4298" w:rsidRPr="00FD5486">
              <w:rPr>
                <w:rStyle w:val="Hyperlnk"/>
                <w:rFonts w:eastAsiaTheme="majorEastAsia"/>
              </w:rPr>
              <w:t>13.8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_Toc54265492 \h </w:instrText>
            </w:r>
            <w:r w:rsidR="004F4298">
              <w:rPr>
                <w:webHidden/>
              </w:rPr>
            </w:r>
            <w:r w:rsidR="004F4298">
              <w:rPr>
                <w:webHidden/>
              </w:rPr>
              <w:fldChar w:fldCharType="separate"/>
            </w:r>
            <w:r w:rsidR="004F4298">
              <w:rPr>
                <w:webHidden/>
              </w:rPr>
              <w:t>298</w:t>
            </w:r>
            <w:r w:rsidR="004F4298">
              <w:rPr>
                <w:webHidden/>
              </w:rPr>
              <w:fldChar w:fldCharType="end"/>
            </w:r>
          </w:hyperlink>
        </w:p>
        <w:p w14:paraId="368EDBF8" w14:textId="43B9A4BF"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3" w:history="1">
            <w:r w:rsidR="004F4298" w:rsidRPr="00FD5486">
              <w:rPr>
                <w:rStyle w:val="Hyperlnk"/>
                <w:rFonts w:eastAsiaTheme="majorEastAsia"/>
              </w:rPr>
              <w:t>13.9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avgifter</w:t>
            </w:r>
            <w:r w:rsidR="004F4298">
              <w:rPr>
                <w:webHidden/>
              </w:rPr>
              <w:tab/>
            </w:r>
            <w:r w:rsidR="004F4298">
              <w:rPr>
                <w:webHidden/>
              </w:rPr>
              <w:fldChar w:fldCharType="begin"/>
            </w:r>
            <w:r w:rsidR="004F4298">
              <w:rPr>
                <w:webHidden/>
              </w:rPr>
              <w:instrText xml:space="preserve"> PAGEREF _Toc54265493 \h </w:instrText>
            </w:r>
            <w:r w:rsidR="004F4298">
              <w:rPr>
                <w:webHidden/>
              </w:rPr>
            </w:r>
            <w:r w:rsidR="004F4298">
              <w:rPr>
                <w:webHidden/>
              </w:rPr>
              <w:fldChar w:fldCharType="separate"/>
            </w:r>
            <w:r w:rsidR="004F4298">
              <w:rPr>
                <w:webHidden/>
              </w:rPr>
              <w:t>299</w:t>
            </w:r>
            <w:r w:rsidR="004F4298">
              <w:rPr>
                <w:webHidden/>
              </w:rPr>
              <w:fldChar w:fldCharType="end"/>
            </w:r>
          </w:hyperlink>
        </w:p>
        <w:p w14:paraId="219987D8" w14:textId="042D9176"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4" w:history="1">
            <w:r w:rsidR="004F4298" w:rsidRPr="00FD5486">
              <w:rPr>
                <w:rStyle w:val="Hyperlnk"/>
                <w:rFonts w:eastAsiaTheme="majorEastAsia"/>
              </w:rPr>
              <w:t>13.10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_Toc54265494 \h </w:instrText>
            </w:r>
            <w:r w:rsidR="004F4298">
              <w:rPr>
                <w:webHidden/>
              </w:rPr>
            </w:r>
            <w:r w:rsidR="004F4298">
              <w:rPr>
                <w:webHidden/>
              </w:rPr>
              <w:fldChar w:fldCharType="separate"/>
            </w:r>
            <w:r w:rsidR="004F4298">
              <w:rPr>
                <w:webHidden/>
              </w:rPr>
              <w:t>301</w:t>
            </w:r>
            <w:r w:rsidR="004F4298">
              <w:rPr>
                <w:webHidden/>
              </w:rPr>
              <w:fldChar w:fldCharType="end"/>
            </w:r>
          </w:hyperlink>
        </w:p>
        <w:p w14:paraId="19FD3FA4" w14:textId="55D475A2"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5" w:history="1">
            <w:r w:rsidR="004F4298" w:rsidRPr="00FD5486">
              <w:rPr>
                <w:rStyle w:val="Hyperlnk"/>
                <w:rFonts w:eastAsiaTheme="majorEastAsia"/>
              </w:rPr>
              <w:t>13.11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Inköp under dold identitet</w:t>
            </w:r>
            <w:r w:rsidR="004F4298">
              <w:rPr>
                <w:webHidden/>
              </w:rPr>
              <w:tab/>
            </w:r>
            <w:r w:rsidR="004F4298">
              <w:rPr>
                <w:webHidden/>
              </w:rPr>
              <w:fldChar w:fldCharType="begin"/>
            </w:r>
            <w:r w:rsidR="004F4298">
              <w:rPr>
                <w:webHidden/>
              </w:rPr>
              <w:instrText xml:space="preserve"> PAGEREF _Toc54265495 \h </w:instrText>
            </w:r>
            <w:r w:rsidR="004F4298">
              <w:rPr>
                <w:webHidden/>
              </w:rPr>
            </w:r>
            <w:r w:rsidR="004F4298">
              <w:rPr>
                <w:webHidden/>
              </w:rPr>
              <w:fldChar w:fldCharType="separate"/>
            </w:r>
            <w:r w:rsidR="004F4298">
              <w:rPr>
                <w:webHidden/>
              </w:rPr>
              <w:t>302</w:t>
            </w:r>
            <w:r w:rsidR="004F4298">
              <w:rPr>
                <w:webHidden/>
              </w:rPr>
              <w:fldChar w:fldCharType="end"/>
            </w:r>
          </w:hyperlink>
        </w:p>
        <w:p w14:paraId="237F25B6" w14:textId="2A28EE23"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6" w:history="1">
            <w:r w:rsidR="004F4298" w:rsidRPr="00FD5486">
              <w:rPr>
                <w:rStyle w:val="Hyperlnk"/>
                <w:rFonts w:eastAsiaTheme="majorEastAsia"/>
              </w:rPr>
              <w:t>13.12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Rapporteringssystem för överträdelser</w:t>
            </w:r>
            <w:r w:rsidR="004F4298">
              <w:rPr>
                <w:webHidden/>
              </w:rPr>
              <w:tab/>
            </w:r>
            <w:r w:rsidR="004F4298">
              <w:rPr>
                <w:webHidden/>
              </w:rPr>
              <w:fldChar w:fldCharType="begin"/>
            </w:r>
            <w:r w:rsidR="004F4298">
              <w:rPr>
                <w:webHidden/>
              </w:rPr>
              <w:instrText xml:space="preserve"> PAGEREF _Toc54265496 \h </w:instrText>
            </w:r>
            <w:r w:rsidR="004F4298">
              <w:rPr>
                <w:webHidden/>
              </w:rPr>
            </w:r>
            <w:r w:rsidR="004F4298">
              <w:rPr>
                <w:webHidden/>
              </w:rPr>
              <w:fldChar w:fldCharType="separate"/>
            </w:r>
            <w:r w:rsidR="004F4298">
              <w:rPr>
                <w:webHidden/>
              </w:rPr>
              <w:t>303</w:t>
            </w:r>
            <w:r w:rsidR="004F4298">
              <w:rPr>
                <w:webHidden/>
              </w:rPr>
              <w:fldChar w:fldCharType="end"/>
            </w:r>
          </w:hyperlink>
        </w:p>
        <w:p w14:paraId="5FD67442" w14:textId="44D78D8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7" w:history="1">
            <w:r w:rsidR="004F4298" w:rsidRPr="00FD5486">
              <w:rPr>
                <w:rStyle w:val="Hyperlnk"/>
                <w:rFonts w:eastAsiaTheme="majorEastAsia"/>
              </w:rPr>
              <w:t>13.13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 av beslut som fattats av organ eller fysiska personer</w:t>
            </w:r>
            <w:r w:rsidR="004F4298">
              <w:rPr>
                <w:webHidden/>
              </w:rPr>
              <w:tab/>
            </w:r>
            <w:r w:rsidR="004F4298">
              <w:rPr>
                <w:webHidden/>
              </w:rPr>
              <w:fldChar w:fldCharType="begin"/>
            </w:r>
            <w:r w:rsidR="004F4298">
              <w:rPr>
                <w:webHidden/>
              </w:rPr>
              <w:instrText xml:space="preserve"> PAGEREF _Toc54265497 \h </w:instrText>
            </w:r>
            <w:r w:rsidR="004F4298">
              <w:rPr>
                <w:webHidden/>
              </w:rPr>
            </w:r>
            <w:r w:rsidR="004F4298">
              <w:rPr>
                <w:webHidden/>
              </w:rPr>
              <w:fldChar w:fldCharType="separate"/>
            </w:r>
            <w:r w:rsidR="004F4298">
              <w:rPr>
                <w:webHidden/>
              </w:rPr>
              <w:t>304</w:t>
            </w:r>
            <w:r w:rsidR="004F4298">
              <w:rPr>
                <w:webHidden/>
              </w:rPr>
              <w:fldChar w:fldCharType="end"/>
            </w:r>
          </w:hyperlink>
        </w:p>
        <w:p w14:paraId="4136EA35" w14:textId="52F9487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498" w:history="1">
            <w:r w:rsidR="004F4298" w:rsidRPr="00FD5486">
              <w:rPr>
                <w:rStyle w:val="Hyperlnk"/>
                <w:rFonts w:eastAsiaTheme="majorEastAsia"/>
              </w:rPr>
              <w:t>13.14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_Toc54265498 \h </w:instrText>
            </w:r>
            <w:r w:rsidR="004F4298">
              <w:rPr>
                <w:webHidden/>
              </w:rPr>
            </w:r>
            <w:r w:rsidR="004F4298">
              <w:rPr>
                <w:webHidden/>
              </w:rPr>
              <w:fldChar w:fldCharType="separate"/>
            </w:r>
            <w:r w:rsidR="004F4298">
              <w:rPr>
                <w:webHidden/>
              </w:rPr>
              <w:t>305</w:t>
            </w:r>
            <w:r w:rsidR="004F4298">
              <w:rPr>
                <w:webHidden/>
              </w:rPr>
              <w:fldChar w:fldCharType="end"/>
            </w:r>
          </w:hyperlink>
        </w:p>
        <w:p w14:paraId="72C3D21C" w14:textId="7E8777B7" w:rsidR="004F4298" w:rsidRDefault="00500885">
          <w:pPr>
            <w:pStyle w:val="Innehll1"/>
            <w:rPr>
              <w:rFonts w:asciiTheme="minorHAnsi" w:eastAsiaTheme="minorEastAsia" w:hAnsiTheme="minorHAnsi"/>
              <w:sz w:val="22"/>
              <w:lang w:eastAsia="sv-SE"/>
            </w:rPr>
          </w:pPr>
          <w:hyperlink w:anchor="_Toc54265499" w:history="1">
            <w:r w:rsidR="004F4298" w:rsidRPr="00FD5486">
              <w:rPr>
                <w:rStyle w:val="Hyperlnk"/>
              </w:rPr>
              <w:t>14</w:t>
            </w:r>
            <w:r w:rsidR="004F4298">
              <w:rPr>
                <w:rFonts w:asciiTheme="minorHAnsi" w:eastAsiaTheme="minorEastAsia" w:hAnsiTheme="minorHAnsi"/>
                <w:sz w:val="22"/>
                <w:lang w:eastAsia="sv-SE"/>
              </w:rPr>
              <w:tab/>
            </w:r>
            <w:r w:rsidR="004F4298" w:rsidRPr="00FD5486">
              <w:rPr>
                <w:rStyle w:val="Hyperlnk"/>
              </w:rPr>
              <w:t>Ändringar i lagen om kontroll av ekologisk produktion</w:t>
            </w:r>
            <w:r w:rsidR="004F4298">
              <w:rPr>
                <w:webHidden/>
              </w:rPr>
              <w:tab/>
            </w:r>
            <w:r w:rsidR="004F4298">
              <w:rPr>
                <w:webHidden/>
              </w:rPr>
              <w:fldChar w:fldCharType="begin"/>
            </w:r>
            <w:r w:rsidR="004F4298">
              <w:rPr>
                <w:webHidden/>
              </w:rPr>
              <w:instrText xml:space="preserve"> PAGEREF _Toc54265499 \h </w:instrText>
            </w:r>
            <w:r w:rsidR="004F4298">
              <w:rPr>
                <w:webHidden/>
              </w:rPr>
            </w:r>
            <w:r w:rsidR="004F4298">
              <w:rPr>
                <w:webHidden/>
              </w:rPr>
              <w:fldChar w:fldCharType="separate"/>
            </w:r>
            <w:r w:rsidR="004F4298">
              <w:rPr>
                <w:webHidden/>
              </w:rPr>
              <w:t>306</w:t>
            </w:r>
            <w:r w:rsidR="004F4298">
              <w:rPr>
                <w:webHidden/>
              </w:rPr>
              <w:fldChar w:fldCharType="end"/>
            </w:r>
          </w:hyperlink>
        </w:p>
        <w:p w14:paraId="5D607AB9" w14:textId="3EE025CB"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0" w:history="1">
            <w:r w:rsidR="004F4298" w:rsidRPr="00FD5486">
              <w:rPr>
                <w:rStyle w:val="Hyperlnk"/>
                <w:rFonts w:eastAsiaTheme="majorEastAsia"/>
              </w:rPr>
              <w:t>14.1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 och förhållandet till kontrollförordningen</w:t>
            </w:r>
            <w:r w:rsidR="004F4298">
              <w:rPr>
                <w:webHidden/>
              </w:rPr>
              <w:tab/>
            </w:r>
            <w:r w:rsidR="004F4298">
              <w:rPr>
                <w:webHidden/>
              </w:rPr>
              <w:fldChar w:fldCharType="begin"/>
            </w:r>
            <w:r w:rsidR="004F4298">
              <w:rPr>
                <w:webHidden/>
              </w:rPr>
              <w:instrText xml:space="preserve"> PAGEREF _Toc54265500 \h </w:instrText>
            </w:r>
            <w:r w:rsidR="004F4298">
              <w:rPr>
                <w:webHidden/>
              </w:rPr>
            </w:r>
            <w:r w:rsidR="004F4298">
              <w:rPr>
                <w:webHidden/>
              </w:rPr>
              <w:fldChar w:fldCharType="separate"/>
            </w:r>
            <w:r w:rsidR="004F4298">
              <w:rPr>
                <w:webHidden/>
              </w:rPr>
              <w:t>306</w:t>
            </w:r>
            <w:r w:rsidR="004F4298">
              <w:rPr>
                <w:webHidden/>
              </w:rPr>
              <w:fldChar w:fldCharType="end"/>
            </w:r>
          </w:hyperlink>
        </w:p>
        <w:p w14:paraId="59510377" w14:textId="1030A4F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1" w:history="1">
            <w:r w:rsidR="004F4298" w:rsidRPr="00FD5486">
              <w:rPr>
                <w:rStyle w:val="Hyperlnk"/>
                <w:rFonts w:eastAsiaTheme="majorEastAsia"/>
              </w:rPr>
              <w:t>14.2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_Toc54265501 \h </w:instrText>
            </w:r>
            <w:r w:rsidR="004F4298">
              <w:rPr>
                <w:webHidden/>
              </w:rPr>
            </w:r>
            <w:r w:rsidR="004F4298">
              <w:rPr>
                <w:webHidden/>
              </w:rPr>
              <w:fldChar w:fldCharType="separate"/>
            </w:r>
            <w:r w:rsidR="004F4298">
              <w:rPr>
                <w:webHidden/>
              </w:rPr>
              <w:t>308</w:t>
            </w:r>
            <w:r w:rsidR="004F4298">
              <w:rPr>
                <w:webHidden/>
              </w:rPr>
              <w:fldChar w:fldCharType="end"/>
            </w:r>
          </w:hyperlink>
        </w:p>
        <w:p w14:paraId="13FEDA87" w14:textId="380A1B22"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2" w:history="1">
            <w:r w:rsidR="004F4298" w:rsidRPr="00FD5486">
              <w:rPr>
                <w:rStyle w:val="Hyperlnk"/>
                <w:rFonts w:eastAsiaTheme="majorEastAsia"/>
              </w:rPr>
              <w:t>14.3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_Toc54265502 \h </w:instrText>
            </w:r>
            <w:r w:rsidR="004F4298">
              <w:rPr>
                <w:webHidden/>
              </w:rPr>
            </w:r>
            <w:r w:rsidR="004F4298">
              <w:rPr>
                <w:webHidden/>
              </w:rPr>
              <w:fldChar w:fldCharType="separate"/>
            </w:r>
            <w:r w:rsidR="004F4298">
              <w:rPr>
                <w:webHidden/>
              </w:rPr>
              <w:t>309</w:t>
            </w:r>
            <w:r w:rsidR="004F4298">
              <w:rPr>
                <w:webHidden/>
              </w:rPr>
              <w:fldChar w:fldCharType="end"/>
            </w:r>
          </w:hyperlink>
        </w:p>
        <w:p w14:paraId="33122EE8" w14:textId="50C0FAC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3" w:history="1">
            <w:r w:rsidR="004F4298" w:rsidRPr="00FD5486">
              <w:rPr>
                <w:rStyle w:val="Hyperlnk"/>
                <w:rFonts w:eastAsiaTheme="majorEastAsia"/>
              </w:rPr>
              <w:t>14.4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Förelägganden riktade till kommuner</w:t>
            </w:r>
            <w:r w:rsidR="004F4298">
              <w:rPr>
                <w:webHidden/>
              </w:rPr>
              <w:tab/>
            </w:r>
            <w:r w:rsidR="004F4298">
              <w:rPr>
                <w:webHidden/>
              </w:rPr>
              <w:fldChar w:fldCharType="begin"/>
            </w:r>
            <w:r w:rsidR="004F4298">
              <w:rPr>
                <w:webHidden/>
              </w:rPr>
              <w:instrText xml:space="preserve"> PAGEREF _Toc54265503 \h </w:instrText>
            </w:r>
            <w:r w:rsidR="004F4298">
              <w:rPr>
                <w:webHidden/>
              </w:rPr>
            </w:r>
            <w:r w:rsidR="004F4298">
              <w:rPr>
                <w:webHidden/>
              </w:rPr>
              <w:fldChar w:fldCharType="separate"/>
            </w:r>
            <w:r w:rsidR="004F4298">
              <w:rPr>
                <w:webHidden/>
              </w:rPr>
              <w:t>311</w:t>
            </w:r>
            <w:r w:rsidR="004F4298">
              <w:rPr>
                <w:webHidden/>
              </w:rPr>
              <w:fldChar w:fldCharType="end"/>
            </w:r>
          </w:hyperlink>
        </w:p>
        <w:p w14:paraId="5B9E4728" w14:textId="06B47010"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4" w:history="1">
            <w:r w:rsidR="004F4298" w:rsidRPr="00FD5486">
              <w:rPr>
                <w:rStyle w:val="Hyperlnk"/>
                <w:rFonts w:eastAsiaTheme="majorEastAsia"/>
              </w:rPr>
              <w:t>14.5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annan offentlig verksamhet och om skyldighet för kontrollorgan att ge in handlingar</w:t>
            </w:r>
            <w:r w:rsidR="004F4298">
              <w:rPr>
                <w:webHidden/>
              </w:rPr>
              <w:tab/>
            </w:r>
            <w:r w:rsidR="004F4298">
              <w:rPr>
                <w:webHidden/>
              </w:rPr>
              <w:fldChar w:fldCharType="begin"/>
            </w:r>
            <w:r w:rsidR="004F4298">
              <w:rPr>
                <w:webHidden/>
              </w:rPr>
              <w:instrText xml:space="preserve"> PAGEREF _Toc54265504 \h </w:instrText>
            </w:r>
            <w:r w:rsidR="004F4298">
              <w:rPr>
                <w:webHidden/>
              </w:rPr>
            </w:r>
            <w:r w:rsidR="004F4298">
              <w:rPr>
                <w:webHidden/>
              </w:rPr>
              <w:fldChar w:fldCharType="separate"/>
            </w:r>
            <w:r w:rsidR="004F4298">
              <w:rPr>
                <w:webHidden/>
              </w:rPr>
              <w:t>312</w:t>
            </w:r>
            <w:r w:rsidR="004F4298">
              <w:rPr>
                <w:webHidden/>
              </w:rPr>
              <w:fldChar w:fldCharType="end"/>
            </w:r>
          </w:hyperlink>
        </w:p>
        <w:p w14:paraId="621CB14E" w14:textId="31ADB026"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5" w:history="1">
            <w:r w:rsidR="004F4298" w:rsidRPr="00FD5486">
              <w:rPr>
                <w:rStyle w:val="Hyperlnk"/>
                <w:rFonts w:eastAsiaTheme="majorEastAsia"/>
              </w:rPr>
              <w:t>14.6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_Toc54265505 \h </w:instrText>
            </w:r>
            <w:r w:rsidR="004F4298">
              <w:rPr>
                <w:webHidden/>
              </w:rPr>
            </w:r>
            <w:r w:rsidR="004F4298">
              <w:rPr>
                <w:webHidden/>
              </w:rPr>
              <w:fldChar w:fldCharType="separate"/>
            </w:r>
            <w:r w:rsidR="004F4298">
              <w:rPr>
                <w:webHidden/>
              </w:rPr>
              <w:t>314</w:t>
            </w:r>
            <w:r w:rsidR="004F4298">
              <w:rPr>
                <w:webHidden/>
              </w:rPr>
              <w:fldChar w:fldCharType="end"/>
            </w:r>
          </w:hyperlink>
        </w:p>
        <w:p w14:paraId="01CAED22" w14:textId="0546DBB4"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6" w:history="1">
            <w:r w:rsidR="004F4298" w:rsidRPr="00FD5486">
              <w:rPr>
                <w:rStyle w:val="Hyperlnk"/>
                <w:rFonts w:eastAsiaTheme="majorEastAsia"/>
              </w:rPr>
              <w:t>14.7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_Toc54265506 \h </w:instrText>
            </w:r>
            <w:r w:rsidR="004F4298">
              <w:rPr>
                <w:webHidden/>
              </w:rPr>
            </w:r>
            <w:r w:rsidR="004F4298">
              <w:rPr>
                <w:webHidden/>
              </w:rPr>
              <w:fldChar w:fldCharType="separate"/>
            </w:r>
            <w:r w:rsidR="004F4298">
              <w:rPr>
                <w:webHidden/>
              </w:rPr>
              <w:t>315</w:t>
            </w:r>
            <w:r w:rsidR="004F4298">
              <w:rPr>
                <w:webHidden/>
              </w:rPr>
              <w:fldChar w:fldCharType="end"/>
            </w:r>
          </w:hyperlink>
        </w:p>
        <w:p w14:paraId="60F7E520" w14:textId="156937E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7" w:history="1">
            <w:r w:rsidR="004F4298" w:rsidRPr="00FD5486">
              <w:rPr>
                <w:rStyle w:val="Hyperlnk"/>
                <w:rFonts w:eastAsiaTheme="majorEastAsia"/>
              </w:rPr>
              <w:t>14.8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_Toc54265507 \h </w:instrText>
            </w:r>
            <w:r w:rsidR="004F4298">
              <w:rPr>
                <w:webHidden/>
              </w:rPr>
            </w:r>
            <w:r w:rsidR="004F4298">
              <w:rPr>
                <w:webHidden/>
              </w:rPr>
              <w:fldChar w:fldCharType="separate"/>
            </w:r>
            <w:r w:rsidR="004F4298">
              <w:rPr>
                <w:webHidden/>
              </w:rPr>
              <w:t>316</w:t>
            </w:r>
            <w:r w:rsidR="004F4298">
              <w:rPr>
                <w:webHidden/>
              </w:rPr>
              <w:fldChar w:fldCharType="end"/>
            </w:r>
          </w:hyperlink>
        </w:p>
        <w:p w14:paraId="211DEA2D" w14:textId="3F042D1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8" w:history="1">
            <w:r w:rsidR="004F4298" w:rsidRPr="00FD5486">
              <w:rPr>
                <w:rStyle w:val="Hyperlnk"/>
                <w:rFonts w:eastAsiaTheme="majorEastAsia"/>
              </w:rPr>
              <w:t>14.9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avgifter</w:t>
            </w:r>
            <w:r w:rsidR="004F4298">
              <w:rPr>
                <w:webHidden/>
              </w:rPr>
              <w:tab/>
            </w:r>
            <w:r w:rsidR="004F4298">
              <w:rPr>
                <w:webHidden/>
              </w:rPr>
              <w:fldChar w:fldCharType="begin"/>
            </w:r>
            <w:r w:rsidR="004F4298">
              <w:rPr>
                <w:webHidden/>
              </w:rPr>
              <w:instrText xml:space="preserve"> PAGEREF _Toc54265508 \h </w:instrText>
            </w:r>
            <w:r w:rsidR="004F4298">
              <w:rPr>
                <w:webHidden/>
              </w:rPr>
            </w:r>
            <w:r w:rsidR="004F4298">
              <w:rPr>
                <w:webHidden/>
              </w:rPr>
              <w:fldChar w:fldCharType="separate"/>
            </w:r>
            <w:r w:rsidR="004F4298">
              <w:rPr>
                <w:webHidden/>
              </w:rPr>
              <w:t>317</w:t>
            </w:r>
            <w:r w:rsidR="004F4298">
              <w:rPr>
                <w:webHidden/>
              </w:rPr>
              <w:fldChar w:fldCharType="end"/>
            </w:r>
          </w:hyperlink>
        </w:p>
        <w:p w14:paraId="13AD79E5" w14:textId="5AD7CFD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09" w:history="1">
            <w:r w:rsidR="004F4298" w:rsidRPr="00FD5486">
              <w:rPr>
                <w:rStyle w:val="Hyperlnk"/>
                <w:rFonts w:eastAsiaTheme="majorEastAsia"/>
              </w:rPr>
              <w:t>14.10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_Toc54265509 \h </w:instrText>
            </w:r>
            <w:r w:rsidR="004F4298">
              <w:rPr>
                <w:webHidden/>
              </w:rPr>
            </w:r>
            <w:r w:rsidR="004F4298">
              <w:rPr>
                <w:webHidden/>
              </w:rPr>
              <w:fldChar w:fldCharType="separate"/>
            </w:r>
            <w:r w:rsidR="004F4298">
              <w:rPr>
                <w:webHidden/>
              </w:rPr>
              <w:t>320</w:t>
            </w:r>
            <w:r w:rsidR="004F4298">
              <w:rPr>
                <w:webHidden/>
              </w:rPr>
              <w:fldChar w:fldCharType="end"/>
            </w:r>
          </w:hyperlink>
        </w:p>
        <w:p w14:paraId="012A0CDA" w14:textId="747769E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0" w:history="1">
            <w:r w:rsidR="004F4298" w:rsidRPr="00FD5486">
              <w:rPr>
                <w:rStyle w:val="Hyperlnk"/>
                <w:rFonts w:eastAsiaTheme="majorEastAsia"/>
              </w:rPr>
              <w:t>14.11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Rapporteringssystem för överträdelser</w:t>
            </w:r>
            <w:r w:rsidR="004F4298">
              <w:rPr>
                <w:webHidden/>
              </w:rPr>
              <w:tab/>
            </w:r>
            <w:r w:rsidR="004F4298">
              <w:rPr>
                <w:webHidden/>
              </w:rPr>
              <w:fldChar w:fldCharType="begin"/>
            </w:r>
            <w:r w:rsidR="004F4298">
              <w:rPr>
                <w:webHidden/>
              </w:rPr>
              <w:instrText xml:space="preserve"> PAGEREF _Toc54265510 \h </w:instrText>
            </w:r>
            <w:r w:rsidR="004F4298">
              <w:rPr>
                <w:webHidden/>
              </w:rPr>
            </w:r>
            <w:r w:rsidR="004F4298">
              <w:rPr>
                <w:webHidden/>
              </w:rPr>
              <w:fldChar w:fldCharType="separate"/>
            </w:r>
            <w:r w:rsidR="004F4298">
              <w:rPr>
                <w:webHidden/>
              </w:rPr>
              <w:t>320</w:t>
            </w:r>
            <w:r w:rsidR="004F4298">
              <w:rPr>
                <w:webHidden/>
              </w:rPr>
              <w:fldChar w:fldCharType="end"/>
            </w:r>
          </w:hyperlink>
        </w:p>
        <w:p w14:paraId="453BC5AF" w14:textId="09F7819F"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1" w:history="1">
            <w:r w:rsidR="004F4298" w:rsidRPr="00FD5486">
              <w:rPr>
                <w:rStyle w:val="Hyperlnk"/>
                <w:rFonts w:eastAsiaTheme="majorEastAsia"/>
              </w:rPr>
              <w:t>14.12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Vem som får överklaga ett beslut av ett kontrollorgan</w:t>
            </w:r>
            <w:r w:rsidR="004F4298">
              <w:rPr>
                <w:webHidden/>
              </w:rPr>
              <w:tab/>
            </w:r>
            <w:r w:rsidR="004F4298">
              <w:rPr>
                <w:webHidden/>
              </w:rPr>
              <w:fldChar w:fldCharType="begin"/>
            </w:r>
            <w:r w:rsidR="004F4298">
              <w:rPr>
                <w:webHidden/>
              </w:rPr>
              <w:instrText xml:space="preserve"> PAGEREF _Toc54265511 \h </w:instrText>
            </w:r>
            <w:r w:rsidR="004F4298">
              <w:rPr>
                <w:webHidden/>
              </w:rPr>
            </w:r>
            <w:r w:rsidR="004F4298">
              <w:rPr>
                <w:webHidden/>
              </w:rPr>
              <w:fldChar w:fldCharType="separate"/>
            </w:r>
            <w:r w:rsidR="004F4298">
              <w:rPr>
                <w:webHidden/>
              </w:rPr>
              <w:t>322</w:t>
            </w:r>
            <w:r w:rsidR="004F4298">
              <w:rPr>
                <w:webHidden/>
              </w:rPr>
              <w:fldChar w:fldCharType="end"/>
            </w:r>
          </w:hyperlink>
        </w:p>
        <w:p w14:paraId="211BB726" w14:textId="46510C6F"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2" w:history="1">
            <w:r w:rsidR="004F4298" w:rsidRPr="00FD5486">
              <w:rPr>
                <w:rStyle w:val="Hyperlnk"/>
                <w:rFonts w:eastAsiaTheme="majorEastAsia"/>
              </w:rPr>
              <w:t>14.13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Ändring med anledning av förbudet mot dubbelprövning</w:t>
            </w:r>
            <w:r w:rsidR="004F4298">
              <w:rPr>
                <w:webHidden/>
              </w:rPr>
              <w:tab/>
            </w:r>
            <w:r w:rsidR="004F4298">
              <w:rPr>
                <w:webHidden/>
              </w:rPr>
              <w:fldChar w:fldCharType="begin"/>
            </w:r>
            <w:r w:rsidR="004F4298">
              <w:rPr>
                <w:webHidden/>
              </w:rPr>
              <w:instrText xml:space="preserve"> PAGEREF _Toc54265512 \h </w:instrText>
            </w:r>
            <w:r w:rsidR="004F4298">
              <w:rPr>
                <w:webHidden/>
              </w:rPr>
            </w:r>
            <w:r w:rsidR="004F4298">
              <w:rPr>
                <w:webHidden/>
              </w:rPr>
              <w:fldChar w:fldCharType="separate"/>
            </w:r>
            <w:r w:rsidR="004F4298">
              <w:rPr>
                <w:webHidden/>
              </w:rPr>
              <w:t>322</w:t>
            </w:r>
            <w:r w:rsidR="004F4298">
              <w:rPr>
                <w:webHidden/>
              </w:rPr>
              <w:fldChar w:fldCharType="end"/>
            </w:r>
          </w:hyperlink>
        </w:p>
        <w:p w14:paraId="3F4DF350" w14:textId="0A396AAF" w:rsidR="004F4298" w:rsidRDefault="00500885">
          <w:pPr>
            <w:pStyle w:val="Innehll1"/>
            <w:rPr>
              <w:rFonts w:asciiTheme="minorHAnsi" w:eastAsiaTheme="minorEastAsia" w:hAnsiTheme="minorHAnsi"/>
              <w:sz w:val="22"/>
              <w:lang w:eastAsia="sv-SE"/>
            </w:rPr>
          </w:pPr>
          <w:hyperlink w:anchor="_Toc54265513" w:history="1">
            <w:r w:rsidR="004F4298" w:rsidRPr="00FD5486">
              <w:rPr>
                <w:rStyle w:val="Hyperlnk"/>
              </w:rPr>
              <w:t>15</w:t>
            </w:r>
            <w:r w:rsidR="004F4298">
              <w:rPr>
                <w:rFonts w:asciiTheme="minorHAnsi" w:eastAsiaTheme="minorEastAsia" w:hAnsiTheme="minorHAnsi"/>
                <w:sz w:val="22"/>
                <w:lang w:eastAsia="sv-SE"/>
              </w:rPr>
              <w:tab/>
            </w:r>
            <w:r w:rsidR="004F4298" w:rsidRPr="00FD5486">
              <w:rPr>
                <w:rStyle w:val="Hyperlnk"/>
              </w:rPr>
              <w:t>Ändringar i djurskyddslagen</w:t>
            </w:r>
            <w:r w:rsidR="004F4298">
              <w:rPr>
                <w:webHidden/>
              </w:rPr>
              <w:tab/>
            </w:r>
            <w:r w:rsidR="004F4298">
              <w:rPr>
                <w:webHidden/>
              </w:rPr>
              <w:fldChar w:fldCharType="begin"/>
            </w:r>
            <w:r w:rsidR="004F4298">
              <w:rPr>
                <w:webHidden/>
              </w:rPr>
              <w:instrText xml:space="preserve"> PAGEREF _Toc54265513 \h </w:instrText>
            </w:r>
            <w:r w:rsidR="004F4298">
              <w:rPr>
                <w:webHidden/>
              </w:rPr>
            </w:r>
            <w:r w:rsidR="004F4298">
              <w:rPr>
                <w:webHidden/>
              </w:rPr>
              <w:fldChar w:fldCharType="separate"/>
            </w:r>
            <w:r w:rsidR="004F4298">
              <w:rPr>
                <w:webHidden/>
              </w:rPr>
              <w:t>323</w:t>
            </w:r>
            <w:r w:rsidR="004F4298">
              <w:rPr>
                <w:webHidden/>
              </w:rPr>
              <w:fldChar w:fldCharType="end"/>
            </w:r>
          </w:hyperlink>
        </w:p>
        <w:p w14:paraId="2C7C1AFB" w14:textId="3A512AD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4" w:history="1">
            <w:r w:rsidR="004F4298" w:rsidRPr="00FD5486">
              <w:rPr>
                <w:rStyle w:val="Hyperlnk"/>
                <w:rFonts w:eastAsiaTheme="majorEastAsia"/>
              </w:rPr>
              <w:t>15.1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Ord och uttryck i lagen</w:t>
            </w:r>
            <w:r w:rsidR="004F4298">
              <w:rPr>
                <w:webHidden/>
              </w:rPr>
              <w:tab/>
            </w:r>
            <w:r w:rsidR="004F4298">
              <w:rPr>
                <w:webHidden/>
              </w:rPr>
              <w:fldChar w:fldCharType="begin"/>
            </w:r>
            <w:r w:rsidR="004F4298">
              <w:rPr>
                <w:webHidden/>
              </w:rPr>
              <w:instrText xml:space="preserve"> PAGEREF _Toc54265514 \h </w:instrText>
            </w:r>
            <w:r w:rsidR="004F4298">
              <w:rPr>
                <w:webHidden/>
              </w:rPr>
            </w:r>
            <w:r w:rsidR="004F4298">
              <w:rPr>
                <w:webHidden/>
              </w:rPr>
              <w:fldChar w:fldCharType="separate"/>
            </w:r>
            <w:r w:rsidR="004F4298">
              <w:rPr>
                <w:webHidden/>
              </w:rPr>
              <w:t>323</w:t>
            </w:r>
            <w:r w:rsidR="004F4298">
              <w:rPr>
                <w:webHidden/>
              </w:rPr>
              <w:fldChar w:fldCharType="end"/>
            </w:r>
          </w:hyperlink>
        </w:p>
        <w:p w14:paraId="3023DDA3" w14:textId="38CAFC30"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5" w:history="1">
            <w:r w:rsidR="004F4298" w:rsidRPr="00FD5486">
              <w:rPr>
                <w:rStyle w:val="Hyperlnk"/>
                <w:rFonts w:eastAsiaTheme="majorEastAsia"/>
              </w:rPr>
              <w:t>15.2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Myndigheterna ska även utföra annan offentlig verksamhet</w:t>
            </w:r>
            <w:r w:rsidR="004F4298">
              <w:rPr>
                <w:webHidden/>
              </w:rPr>
              <w:tab/>
            </w:r>
            <w:r w:rsidR="004F4298">
              <w:rPr>
                <w:webHidden/>
              </w:rPr>
              <w:fldChar w:fldCharType="begin"/>
            </w:r>
            <w:r w:rsidR="004F4298">
              <w:rPr>
                <w:webHidden/>
              </w:rPr>
              <w:instrText xml:space="preserve"> PAGEREF _Toc54265515 \h </w:instrText>
            </w:r>
            <w:r w:rsidR="004F4298">
              <w:rPr>
                <w:webHidden/>
              </w:rPr>
            </w:r>
            <w:r w:rsidR="004F4298">
              <w:rPr>
                <w:webHidden/>
              </w:rPr>
              <w:fldChar w:fldCharType="separate"/>
            </w:r>
            <w:r w:rsidR="004F4298">
              <w:rPr>
                <w:webHidden/>
              </w:rPr>
              <w:t>325</w:t>
            </w:r>
            <w:r w:rsidR="004F4298">
              <w:rPr>
                <w:webHidden/>
              </w:rPr>
              <w:fldChar w:fldCharType="end"/>
            </w:r>
          </w:hyperlink>
        </w:p>
        <w:p w14:paraId="6AFA7082" w14:textId="5BC3DE8B"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6" w:history="1">
            <w:r w:rsidR="004F4298" w:rsidRPr="00FD5486">
              <w:rPr>
                <w:rStyle w:val="Hyperlnk"/>
                <w:rFonts w:eastAsiaTheme="majorEastAsia"/>
              </w:rPr>
              <w:t>15.3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Överlämnande av uppgifter i offentlig kontroll och annan offentlig verksamhet</w:t>
            </w:r>
            <w:r w:rsidR="004F4298">
              <w:rPr>
                <w:webHidden/>
              </w:rPr>
              <w:tab/>
            </w:r>
            <w:r w:rsidR="004F4298">
              <w:rPr>
                <w:webHidden/>
              </w:rPr>
              <w:fldChar w:fldCharType="begin"/>
            </w:r>
            <w:r w:rsidR="004F4298">
              <w:rPr>
                <w:webHidden/>
              </w:rPr>
              <w:instrText xml:space="preserve"> PAGEREF _Toc54265516 \h </w:instrText>
            </w:r>
            <w:r w:rsidR="004F4298">
              <w:rPr>
                <w:webHidden/>
              </w:rPr>
            </w:r>
            <w:r w:rsidR="004F4298">
              <w:rPr>
                <w:webHidden/>
              </w:rPr>
              <w:fldChar w:fldCharType="separate"/>
            </w:r>
            <w:r w:rsidR="004F4298">
              <w:rPr>
                <w:webHidden/>
              </w:rPr>
              <w:t>326</w:t>
            </w:r>
            <w:r w:rsidR="004F4298">
              <w:rPr>
                <w:webHidden/>
              </w:rPr>
              <w:fldChar w:fldCharType="end"/>
            </w:r>
          </w:hyperlink>
        </w:p>
        <w:p w14:paraId="24BB1135" w14:textId="1178C7E3"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7" w:history="1">
            <w:r w:rsidR="004F4298" w:rsidRPr="00FD5486">
              <w:rPr>
                <w:rStyle w:val="Hyperlnk"/>
                <w:rFonts w:eastAsiaTheme="majorEastAsia"/>
              </w:rPr>
              <w:t>15.4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annan offentlig verksamhet</w:t>
            </w:r>
            <w:r w:rsidR="004F4298">
              <w:rPr>
                <w:webHidden/>
              </w:rPr>
              <w:tab/>
            </w:r>
            <w:r w:rsidR="004F4298">
              <w:rPr>
                <w:webHidden/>
              </w:rPr>
              <w:fldChar w:fldCharType="begin"/>
            </w:r>
            <w:r w:rsidR="004F4298">
              <w:rPr>
                <w:webHidden/>
              </w:rPr>
              <w:instrText xml:space="preserve"> PAGEREF _Toc54265517 \h </w:instrText>
            </w:r>
            <w:r w:rsidR="004F4298">
              <w:rPr>
                <w:webHidden/>
              </w:rPr>
            </w:r>
            <w:r w:rsidR="004F4298">
              <w:rPr>
                <w:webHidden/>
              </w:rPr>
              <w:fldChar w:fldCharType="separate"/>
            </w:r>
            <w:r w:rsidR="004F4298">
              <w:rPr>
                <w:webHidden/>
              </w:rPr>
              <w:t>329</w:t>
            </w:r>
            <w:r w:rsidR="004F4298">
              <w:rPr>
                <w:webHidden/>
              </w:rPr>
              <w:fldChar w:fldCharType="end"/>
            </w:r>
          </w:hyperlink>
        </w:p>
        <w:p w14:paraId="378FD9F9" w14:textId="5362AD70"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8" w:history="1">
            <w:r w:rsidR="004F4298" w:rsidRPr="00FD5486">
              <w:rPr>
                <w:rStyle w:val="Hyperlnk"/>
                <w:rFonts w:eastAsiaTheme="majorEastAsia"/>
              </w:rPr>
              <w:t>15.5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_Toc54265518 \h </w:instrText>
            </w:r>
            <w:r w:rsidR="004F4298">
              <w:rPr>
                <w:webHidden/>
              </w:rPr>
            </w:r>
            <w:r w:rsidR="004F4298">
              <w:rPr>
                <w:webHidden/>
              </w:rPr>
              <w:fldChar w:fldCharType="separate"/>
            </w:r>
            <w:r w:rsidR="004F4298">
              <w:rPr>
                <w:webHidden/>
              </w:rPr>
              <w:t>332</w:t>
            </w:r>
            <w:r w:rsidR="004F4298">
              <w:rPr>
                <w:webHidden/>
              </w:rPr>
              <w:fldChar w:fldCharType="end"/>
            </w:r>
          </w:hyperlink>
        </w:p>
        <w:p w14:paraId="24A9F662" w14:textId="7A0C242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19" w:history="1">
            <w:r w:rsidR="004F4298" w:rsidRPr="00FD5486">
              <w:rPr>
                <w:rStyle w:val="Hyperlnk"/>
                <w:rFonts w:eastAsiaTheme="majorEastAsia"/>
              </w:rPr>
              <w:t>15.6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tillämpningen av bestämmelserna i den nya kontrollförordningen</w:t>
            </w:r>
            <w:r w:rsidR="004F4298">
              <w:rPr>
                <w:webHidden/>
              </w:rPr>
              <w:tab/>
            </w:r>
            <w:r w:rsidR="004F4298">
              <w:rPr>
                <w:webHidden/>
              </w:rPr>
              <w:fldChar w:fldCharType="begin"/>
            </w:r>
            <w:r w:rsidR="004F4298">
              <w:rPr>
                <w:webHidden/>
              </w:rPr>
              <w:instrText xml:space="preserve"> PAGEREF _Toc54265519 \h </w:instrText>
            </w:r>
            <w:r w:rsidR="004F4298">
              <w:rPr>
                <w:webHidden/>
              </w:rPr>
            </w:r>
            <w:r w:rsidR="004F4298">
              <w:rPr>
                <w:webHidden/>
              </w:rPr>
              <w:fldChar w:fldCharType="separate"/>
            </w:r>
            <w:r w:rsidR="004F4298">
              <w:rPr>
                <w:webHidden/>
              </w:rPr>
              <w:t>333</w:t>
            </w:r>
            <w:r w:rsidR="004F4298">
              <w:rPr>
                <w:webHidden/>
              </w:rPr>
              <w:fldChar w:fldCharType="end"/>
            </w:r>
          </w:hyperlink>
        </w:p>
        <w:p w14:paraId="275DC7AC" w14:textId="245687AF"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20" w:history="1">
            <w:r w:rsidR="004F4298" w:rsidRPr="00FD5486">
              <w:rPr>
                <w:rStyle w:val="Hyperlnk"/>
                <w:rFonts w:eastAsiaTheme="majorEastAsia"/>
              </w:rPr>
              <w:t>15.7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Återkallelse av kompetensbevis</w:t>
            </w:r>
            <w:r w:rsidR="004F4298">
              <w:rPr>
                <w:webHidden/>
              </w:rPr>
              <w:tab/>
            </w:r>
            <w:r w:rsidR="004F4298">
              <w:rPr>
                <w:webHidden/>
              </w:rPr>
              <w:fldChar w:fldCharType="begin"/>
            </w:r>
            <w:r w:rsidR="004F4298">
              <w:rPr>
                <w:webHidden/>
              </w:rPr>
              <w:instrText xml:space="preserve"> PAGEREF _Toc54265520 \h </w:instrText>
            </w:r>
            <w:r w:rsidR="004F4298">
              <w:rPr>
                <w:webHidden/>
              </w:rPr>
            </w:r>
            <w:r w:rsidR="004F4298">
              <w:rPr>
                <w:webHidden/>
              </w:rPr>
              <w:fldChar w:fldCharType="separate"/>
            </w:r>
            <w:r w:rsidR="004F4298">
              <w:rPr>
                <w:webHidden/>
              </w:rPr>
              <w:t>334</w:t>
            </w:r>
            <w:r w:rsidR="004F4298">
              <w:rPr>
                <w:webHidden/>
              </w:rPr>
              <w:fldChar w:fldCharType="end"/>
            </w:r>
          </w:hyperlink>
        </w:p>
        <w:p w14:paraId="53C1E28E" w14:textId="2D8BA7D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21" w:history="1">
            <w:r w:rsidR="004F4298" w:rsidRPr="00FD5486">
              <w:rPr>
                <w:rStyle w:val="Hyperlnk"/>
                <w:rFonts w:eastAsiaTheme="majorEastAsia"/>
              </w:rPr>
              <w:t>15.8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_Toc54265521 \h </w:instrText>
            </w:r>
            <w:r w:rsidR="004F4298">
              <w:rPr>
                <w:webHidden/>
              </w:rPr>
            </w:r>
            <w:r w:rsidR="004F4298">
              <w:rPr>
                <w:webHidden/>
              </w:rPr>
              <w:fldChar w:fldCharType="separate"/>
            </w:r>
            <w:r w:rsidR="004F4298">
              <w:rPr>
                <w:webHidden/>
              </w:rPr>
              <w:t>336</w:t>
            </w:r>
            <w:r w:rsidR="004F4298">
              <w:rPr>
                <w:webHidden/>
              </w:rPr>
              <w:fldChar w:fldCharType="end"/>
            </w:r>
          </w:hyperlink>
        </w:p>
        <w:p w14:paraId="501D4FF4" w14:textId="2C5F9AFE"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22" w:history="1">
            <w:r w:rsidR="004F4298" w:rsidRPr="00FD5486">
              <w:rPr>
                <w:rStyle w:val="Hyperlnk"/>
                <w:rFonts w:eastAsiaTheme="majorEastAsia"/>
              </w:rPr>
              <w:t>15.9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_Toc54265522 \h </w:instrText>
            </w:r>
            <w:r w:rsidR="004F4298">
              <w:rPr>
                <w:webHidden/>
              </w:rPr>
            </w:r>
            <w:r w:rsidR="004F4298">
              <w:rPr>
                <w:webHidden/>
              </w:rPr>
              <w:fldChar w:fldCharType="separate"/>
            </w:r>
            <w:r w:rsidR="004F4298">
              <w:rPr>
                <w:webHidden/>
              </w:rPr>
              <w:t>338</w:t>
            </w:r>
            <w:r w:rsidR="004F4298">
              <w:rPr>
                <w:webHidden/>
              </w:rPr>
              <w:fldChar w:fldCharType="end"/>
            </w:r>
          </w:hyperlink>
        </w:p>
        <w:p w14:paraId="0F9132D6" w14:textId="1EC9703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23" w:history="1">
            <w:r w:rsidR="004F4298" w:rsidRPr="00FD5486">
              <w:rPr>
                <w:rStyle w:val="Hyperlnk"/>
                <w:rFonts w:eastAsiaTheme="majorEastAsia"/>
              </w:rPr>
              <w:t>15.10</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avgifter</w:t>
            </w:r>
            <w:r w:rsidR="004F4298">
              <w:rPr>
                <w:webHidden/>
              </w:rPr>
              <w:tab/>
            </w:r>
            <w:r w:rsidR="004F4298">
              <w:rPr>
                <w:webHidden/>
              </w:rPr>
              <w:fldChar w:fldCharType="begin"/>
            </w:r>
            <w:r w:rsidR="004F4298">
              <w:rPr>
                <w:webHidden/>
              </w:rPr>
              <w:instrText xml:space="preserve"> PAGEREF _Toc54265523 \h </w:instrText>
            </w:r>
            <w:r w:rsidR="004F4298">
              <w:rPr>
                <w:webHidden/>
              </w:rPr>
            </w:r>
            <w:r w:rsidR="004F4298">
              <w:rPr>
                <w:webHidden/>
              </w:rPr>
              <w:fldChar w:fldCharType="separate"/>
            </w:r>
            <w:r w:rsidR="004F4298">
              <w:rPr>
                <w:webHidden/>
              </w:rPr>
              <w:t>339</w:t>
            </w:r>
            <w:r w:rsidR="004F4298">
              <w:rPr>
                <w:webHidden/>
              </w:rPr>
              <w:fldChar w:fldCharType="end"/>
            </w:r>
          </w:hyperlink>
        </w:p>
        <w:p w14:paraId="5058047F" w14:textId="1C61E404"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24" w:history="1">
            <w:r w:rsidR="004F4298" w:rsidRPr="00FD5486">
              <w:rPr>
                <w:rStyle w:val="Hyperlnk"/>
                <w:rFonts w:eastAsiaTheme="majorEastAsia"/>
              </w:rPr>
              <w:t>15.11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_Toc54265524 \h </w:instrText>
            </w:r>
            <w:r w:rsidR="004F4298">
              <w:rPr>
                <w:webHidden/>
              </w:rPr>
            </w:r>
            <w:r w:rsidR="004F4298">
              <w:rPr>
                <w:webHidden/>
              </w:rPr>
              <w:fldChar w:fldCharType="separate"/>
            </w:r>
            <w:r w:rsidR="004F4298">
              <w:rPr>
                <w:webHidden/>
              </w:rPr>
              <w:t>341</w:t>
            </w:r>
            <w:r w:rsidR="004F4298">
              <w:rPr>
                <w:webHidden/>
              </w:rPr>
              <w:fldChar w:fldCharType="end"/>
            </w:r>
          </w:hyperlink>
        </w:p>
        <w:p w14:paraId="5BB16449" w14:textId="089CC31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25" w:history="1">
            <w:r w:rsidR="004F4298" w:rsidRPr="00FD5486">
              <w:rPr>
                <w:rStyle w:val="Hyperlnk"/>
                <w:rFonts w:eastAsiaTheme="majorEastAsia"/>
              </w:rPr>
              <w:t>15.12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Överklagande</w:t>
            </w:r>
            <w:r w:rsidR="004F4298">
              <w:rPr>
                <w:webHidden/>
              </w:rPr>
              <w:tab/>
            </w:r>
            <w:r w:rsidR="004F4298">
              <w:rPr>
                <w:webHidden/>
              </w:rPr>
              <w:fldChar w:fldCharType="begin"/>
            </w:r>
            <w:r w:rsidR="004F4298">
              <w:rPr>
                <w:webHidden/>
              </w:rPr>
              <w:instrText xml:space="preserve"> PAGEREF _Toc54265525 \h </w:instrText>
            </w:r>
            <w:r w:rsidR="004F4298">
              <w:rPr>
                <w:webHidden/>
              </w:rPr>
            </w:r>
            <w:r w:rsidR="004F4298">
              <w:rPr>
                <w:webHidden/>
              </w:rPr>
              <w:fldChar w:fldCharType="separate"/>
            </w:r>
            <w:r w:rsidR="004F4298">
              <w:rPr>
                <w:webHidden/>
              </w:rPr>
              <w:t>342</w:t>
            </w:r>
            <w:r w:rsidR="004F4298">
              <w:rPr>
                <w:webHidden/>
              </w:rPr>
              <w:fldChar w:fldCharType="end"/>
            </w:r>
          </w:hyperlink>
        </w:p>
        <w:p w14:paraId="3F6130CB" w14:textId="3A72FFB6"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26" w:history="1">
            <w:r w:rsidR="004F4298" w:rsidRPr="00FD5486">
              <w:rPr>
                <w:rStyle w:val="Hyperlnk"/>
                <w:rFonts w:eastAsiaTheme="majorEastAsia"/>
              </w:rPr>
              <w:t>15.13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Förvaltningslagens tillämpning när uppgifter delegeras</w:t>
            </w:r>
            <w:r w:rsidR="004F4298">
              <w:rPr>
                <w:webHidden/>
              </w:rPr>
              <w:tab/>
            </w:r>
            <w:r w:rsidR="004F4298">
              <w:rPr>
                <w:webHidden/>
              </w:rPr>
              <w:fldChar w:fldCharType="begin"/>
            </w:r>
            <w:r w:rsidR="004F4298">
              <w:rPr>
                <w:webHidden/>
              </w:rPr>
              <w:instrText xml:space="preserve"> PAGEREF _Toc54265526 \h </w:instrText>
            </w:r>
            <w:r w:rsidR="004F4298">
              <w:rPr>
                <w:webHidden/>
              </w:rPr>
            </w:r>
            <w:r w:rsidR="004F4298">
              <w:rPr>
                <w:webHidden/>
              </w:rPr>
              <w:fldChar w:fldCharType="separate"/>
            </w:r>
            <w:r w:rsidR="004F4298">
              <w:rPr>
                <w:webHidden/>
              </w:rPr>
              <w:t>343</w:t>
            </w:r>
            <w:r w:rsidR="004F4298">
              <w:rPr>
                <w:webHidden/>
              </w:rPr>
              <w:fldChar w:fldCharType="end"/>
            </w:r>
          </w:hyperlink>
        </w:p>
        <w:p w14:paraId="0E99A148" w14:textId="04753CD3"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27" w:history="1">
            <w:r w:rsidR="004F4298" w:rsidRPr="00FD5486">
              <w:rPr>
                <w:rStyle w:val="Hyperlnk"/>
                <w:rFonts w:eastAsiaTheme="majorEastAsia"/>
              </w:rPr>
              <w:t>15.14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Ändring av straffbestämmelse</w:t>
            </w:r>
            <w:r w:rsidR="004F4298">
              <w:rPr>
                <w:webHidden/>
              </w:rPr>
              <w:tab/>
            </w:r>
            <w:r w:rsidR="004F4298">
              <w:rPr>
                <w:webHidden/>
              </w:rPr>
              <w:fldChar w:fldCharType="begin"/>
            </w:r>
            <w:r w:rsidR="004F4298">
              <w:rPr>
                <w:webHidden/>
              </w:rPr>
              <w:instrText xml:space="preserve"> PAGEREF _Toc54265527 \h </w:instrText>
            </w:r>
            <w:r w:rsidR="004F4298">
              <w:rPr>
                <w:webHidden/>
              </w:rPr>
            </w:r>
            <w:r w:rsidR="004F4298">
              <w:rPr>
                <w:webHidden/>
              </w:rPr>
              <w:fldChar w:fldCharType="separate"/>
            </w:r>
            <w:r w:rsidR="004F4298">
              <w:rPr>
                <w:webHidden/>
              </w:rPr>
              <w:t>344</w:t>
            </w:r>
            <w:r w:rsidR="004F4298">
              <w:rPr>
                <w:webHidden/>
              </w:rPr>
              <w:fldChar w:fldCharType="end"/>
            </w:r>
          </w:hyperlink>
        </w:p>
        <w:p w14:paraId="36CD1036" w14:textId="60E07BAA" w:rsidR="004F4298" w:rsidRDefault="00500885">
          <w:pPr>
            <w:pStyle w:val="Innehll1"/>
            <w:rPr>
              <w:rFonts w:asciiTheme="minorHAnsi" w:eastAsiaTheme="minorEastAsia" w:hAnsiTheme="minorHAnsi"/>
              <w:sz w:val="22"/>
              <w:lang w:eastAsia="sv-SE"/>
            </w:rPr>
          </w:pPr>
          <w:hyperlink w:anchor="_Toc54265528" w:history="1">
            <w:r w:rsidR="004F4298" w:rsidRPr="00FD5486">
              <w:rPr>
                <w:rStyle w:val="Hyperlnk"/>
              </w:rPr>
              <w:t>16</w:t>
            </w:r>
            <w:r w:rsidR="004F4298">
              <w:rPr>
                <w:rFonts w:asciiTheme="minorHAnsi" w:eastAsiaTheme="minorEastAsia" w:hAnsiTheme="minorHAnsi"/>
                <w:sz w:val="22"/>
                <w:lang w:eastAsia="sv-SE"/>
              </w:rPr>
              <w:tab/>
            </w:r>
            <w:r w:rsidR="004F4298" w:rsidRPr="00FD5486">
              <w:rPr>
                <w:rStyle w:val="Hyperlnk"/>
              </w:rPr>
              <w:t>Ikraftträdande</w:t>
            </w:r>
            <w:r w:rsidR="004F4298">
              <w:rPr>
                <w:webHidden/>
              </w:rPr>
              <w:tab/>
            </w:r>
            <w:r w:rsidR="004F4298">
              <w:rPr>
                <w:webHidden/>
              </w:rPr>
              <w:fldChar w:fldCharType="begin"/>
            </w:r>
            <w:r w:rsidR="004F4298">
              <w:rPr>
                <w:webHidden/>
              </w:rPr>
              <w:instrText xml:space="preserve"> PAGEREF _Toc54265528 \h </w:instrText>
            </w:r>
            <w:r w:rsidR="004F4298">
              <w:rPr>
                <w:webHidden/>
              </w:rPr>
            </w:r>
            <w:r w:rsidR="004F4298">
              <w:rPr>
                <w:webHidden/>
              </w:rPr>
              <w:fldChar w:fldCharType="separate"/>
            </w:r>
            <w:r w:rsidR="004F4298">
              <w:rPr>
                <w:webHidden/>
              </w:rPr>
              <w:t>344</w:t>
            </w:r>
            <w:r w:rsidR="004F4298">
              <w:rPr>
                <w:webHidden/>
              </w:rPr>
              <w:fldChar w:fldCharType="end"/>
            </w:r>
          </w:hyperlink>
        </w:p>
        <w:p w14:paraId="73F3C546" w14:textId="0DDCBC4B" w:rsidR="004F4298" w:rsidRDefault="00500885">
          <w:pPr>
            <w:pStyle w:val="Innehll1"/>
            <w:rPr>
              <w:rFonts w:asciiTheme="minorHAnsi" w:eastAsiaTheme="minorEastAsia" w:hAnsiTheme="minorHAnsi"/>
              <w:sz w:val="22"/>
              <w:lang w:eastAsia="sv-SE"/>
            </w:rPr>
          </w:pPr>
          <w:hyperlink w:anchor="_Toc54265529" w:history="1">
            <w:r w:rsidR="004F4298" w:rsidRPr="00FD5486">
              <w:rPr>
                <w:rStyle w:val="Hyperlnk"/>
              </w:rPr>
              <w:t>17</w:t>
            </w:r>
            <w:r w:rsidR="004F4298">
              <w:rPr>
                <w:rFonts w:asciiTheme="minorHAnsi" w:eastAsiaTheme="minorEastAsia" w:hAnsiTheme="minorHAnsi"/>
                <w:sz w:val="22"/>
                <w:lang w:eastAsia="sv-SE"/>
              </w:rPr>
              <w:tab/>
            </w:r>
            <w:r w:rsidR="004F4298" w:rsidRPr="00FD5486">
              <w:rPr>
                <w:rStyle w:val="Hyperlnk"/>
              </w:rPr>
              <w:t>Konsekvenser</w:t>
            </w:r>
            <w:r w:rsidR="004F4298">
              <w:rPr>
                <w:webHidden/>
              </w:rPr>
              <w:tab/>
            </w:r>
            <w:r w:rsidR="004F4298">
              <w:rPr>
                <w:webHidden/>
              </w:rPr>
              <w:fldChar w:fldCharType="begin"/>
            </w:r>
            <w:r w:rsidR="004F4298">
              <w:rPr>
                <w:webHidden/>
              </w:rPr>
              <w:instrText xml:space="preserve"> PAGEREF _Toc54265529 \h </w:instrText>
            </w:r>
            <w:r w:rsidR="004F4298">
              <w:rPr>
                <w:webHidden/>
              </w:rPr>
            </w:r>
            <w:r w:rsidR="004F4298">
              <w:rPr>
                <w:webHidden/>
              </w:rPr>
              <w:fldChar w:fldCharType="separate"/>
            </w:r>
            <w:r w:rsidR="004F4298">
              <w:rPr>
                <w:webHidden/>
              </w:rPr>
              <w:t>345</w:t>
            </w:r>
            <w:r w:rsidR="004F4298">
              <w:rPr>
                <w:webHidden/>
              </w:rPr>
              <w:fldChar w:fldCharType="end"/>
            </w:r>
          </w:hyperlink>
        </w:p>
        <w:p w14:paraId="69E41094" w14:textId="5B137586"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30" w:history="1">
            <w:r w:rsidR="004F4298" w:rsidRPr="00FD5486">
              <w:rPr>
                <w:rStyle w:val="Hyperlnk"/>
                <w:rFonts w:eastAsiaTheme="majorEastAsia"/>
              </w:rPr>
              <w:t>17.1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Förslagen</w:t>
            </w:r>
            <w:r w:rsidR="004F4298">
              <w:rPr>
                <w:webHidden/>
              </w:rPr>
              <w:tab/>
            </w:r>
            <w:r w:rsidR="004F4298">
              <w:rPr>
                <w:webHidden/>
              </w:rPr>
              <w:fldChar w:fldCharType="begin"/>
            </w:r>
            <w:r w:rsidR="004F4298">
              <w:rPr>
                <w:webHidden/>
              </w:rPr>
              <w:instrText xml:space="preserve"> PAGEREF _Toc54265530 \h </w:instrText>
            </w:r>
            <w:r w:rsidR="004F4298">
              <w:rPr>
                <w:webHidden/>
              </w:rPr>
            </w:r>
            <w:r w:rsidR="004F4298">
              <w:rPr>
                <w:webHidden/>
              </w:rPr>
              <w:fldChar w:fldCharType="separate"/>
            </w:r>
            <w:r w:rsidR="004F4298">
              <w:rPr>
                <w:webHidden/>
              </w:rPr>
              <w:t>345</w:t>
            </w:r>
            <w:r w:rsidR="004F4298">
              <w:rPr>
                <w:webHidden/>
              </w:rPr>
              <w:fldChar w:fldCharType="end"/>
            </w:r>
          </w:hyperlink>
        </w:p>
        <w:p w14:paraId="6D5CEB3C" w14:textId="1431E7A1"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31" w:history="1">
            <w:r w:rsidR="004F4298" w:rsidRPr="00FD5486">
              <w:rPr>
                <w:rStyle w:val="Hyperlnk"/>
                <w:rFonts w:eastAsiaTheme="majorEastAsia"/>
              </w:rPr>
              <w:t>17.1.1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Syftet med förslagen</w:t>
            </w:r>
            <w:r w:rsidR="004F4298">
              <w:rPr>
                <w:webHidden/>
              </w:rPr>
              <w:tab/>
            </w:r>
            <w:r w:rsidR="004F4298">
              <w:rPr>
                <w:webHidden/>
              </w:rPr>
              <w:fldChar w:fldCharType="begin"/>
            </w:r>
            <w:r w:rsidR="004F4298">
              <w:rPr>
                <w:webHidden/>
              </w:rPr>
              <w:instrText xml:space="preserve"> PAGEREF _Toc54265531 \h </w:instrText>
            </w:r>
            <w:r w:rsidR="004F4298">
              <w:rPr>
                <w:webHidden/>
              </w:rPr>
            </w:r>
            <w:r w:rsidR="004F4298">
              <w:rPr>
                <w:webHidden/>
              </w:rPr>
              <w:fldChar w:fldCharType="separate"/>
            </w:r>
            <w:r w:rsidR="004F4298">
              <w:rPr>
                <w:webHidden/>
              </w:rPr>
              <w:t>345</w:t>
            </w:r>
            <w:r w:rsidR="004F4298">
              <w:rPr>
                <w:webHidden/>
              </w:rPr>
              <w:fldChar w:fldCharType="end"/>
            </w:r>
          </w:hyperlink>
        </w:p>
        <w:p w14:paraId="20B94519" w14:textId="3191A997"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32" w:history="1">
            <w:r w:rsidR="004F4298" w:rsidRPr="00FD5486">
              <w:rPr>
                <w:rStyle w:val="Hyperlnk"/>
                <w:rFonts w:eastAsiaTheme="majorEastAsia"/>
              </w:rPr>
              <w:t>17.1.2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Vilka berörs av förslagen?</w:t>
            </w:r>
            <w:r w:rsidR="004F4298">
              <w:rPr>
                <w:webHidden/>
              </w:rPr>
              <w:tab/>
            </w:r>
            <w:r w:rsidR="004F4298">
              <w:rPr>
                <w:webHidden/>
              </w:rPr>
              <w:fldChar w:fldCharType="begin"/>
            </w:r>
            <w:r w:rsidR="004F4298">
              <w:rPr>
                <w:webHidden/>
              </w:rPr>
              <w:instrText xml:space="preserve"> PAGEREF _Toc54265532 \h </w:instrText>
            </w:r>
            <w:r w:rsidR="004F4298">
              <w:rPr>
                <w:webHidden/>
              </w:rPr>
            </w:r>
            <w:r w:rsidR="004F4298">
              <w:rPr>
                <w:webHidden/>
              </w:rPr>
              <w:fldChar w:fldCharType="separate"/>
            </w:r>
            <w:r w:rsidR="004F4298">
              <w:rPr>
                <w:webHidden/>
              </w:rPr>
              <w:t>345</w:t>
            </w:r>
            <w:r w:rsidR="004F4298">
              <w:rPr>
                <w:webHidden/>
              </w:rPr>
              <w:fldChar w:fldCharType="end"/>
            </w:r>
          </w:hyperlink>
        </w:p>
        <w:p w14:paraId="7E9CA3EC" w14:textId="7D74BC8A"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33" w:history="1">
            <w:r w:rsidR="004F4298" w:rsidRPr="00FD5486">
              <w:rPr>
                <w:rStyle w:val="Hyperlnk"/>
                <w:rFonts w:eastAsiaTheme="majorEastAsia"/>
              </w:rPr>
              <w:t>17.1.3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Alternativa lösningar</w:t>
            </w:r>
            <w:r w:rsidR="004F4298">
              <w:rPr>
                <w:webHidden/>
              </w:rPr>
              <w:tab/>
            </w:r>
            <w:r w:rsidR="004F4298">
              <w:rPr>
                <w:webHidden/>
              </w:rPr>
              <w:fldChar w:fldCharType="begin"/>
            </w:r>
            <w:r w:rsidR="004F4298">
              <w:rPr>
                <w:webHidden/>
              </w:rPr>
              <w:instrText xml:space="preserve"> PAGEREF _Toc54265533 \h </w:instrText>
            </w:r>
            <w:r w:rsidR="004F4298">
              <w:rPr>
                <w:webHidden/>
              </w:rPr>
            </w:r>
            <w:r w:rsidR="004F4298">
              <w:rPr>
                <w:webHidden/>
              </w:rPr>
              <w:fldChar w:fldCharType="separate"/>
            </w:r>
            <w:r w:rsidR="004F4298">
              <w:rPr>
                <w:webHidden/>
              </w:rPr>
              <w:t>346</w:t>
            </w:r>
            <w:r w:rsidR="004F4298">
              <w:rPr>
                <w:webHidden/>
              </w:rPr>
              <w:fldChar w:fldCharType="end"/>
            </w:r>
          </w:hyperlink>
        </w:p>
        <w:p w14:paraId="5A499EC0" w14:textId="61811CCF"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34" w:history="1">
            <w:r w:rsidR="004F4298" w:rsidRPr="00FD5486">
              <w:rPr>
                <w:rStyle w:val="Hyperlnk"/>
                <w:rFonts w:eastAsiaTheme="majorEastAsia"/>
              </w:rPr>
              <w:t>17.1.4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Överensstämmelse med EU-rätten</w:t>
            </w:r>
            <w:r w:rsidR="004F4298">
              <w:rPr>
                <w:webHidden/>
              </w:rPr>
              <w:tab/>
            </w:r>
            <w:r w:rsidR="004F4298">
              <w:rPr>
                <w:webHidden/>
              </w:rPr>
              <w:fldChar w:fldCharType="begin"/>
            </w:r>
            <w:r w:rsidR="004F4298">
              <w:rPr>
                <w:webHidden/>
              </w:rPr>
              <w:instrText xml:space="preserve"> PAGEREF _Toc54265534 \h </w:instrText>
            </w:r>
            <w:r w:rsidR="004F4298">
              <w:rPr>
                <w:webHidden/>
              </w:rPr>
            </w:r>
            <w:r w:rsidR="004F4298">
              <w:rPr>
                <w:webHidden/>
              </w:rPr>
              <w:fldChar w:fldCharType="separate"/>
            </w:r>
            <w:r w:rsidR="004F4298">
              <w:rPr>
                <w:webHidden/>
              </w:rPr>
              <w:t>346</w:t>
            </w:r>
            <w:r w:rsidR="004F4298">
              <w:rPr>
                <w:webHidden/>
              </w:rPr>
              <w:fldChar w:fldCharType="end"/>
            </w:r>
          </w:hyperlink>
        </w:p>
        <w:p w14:paraId="555C1C11" w14:textId="712C916F"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35" w:history="1">
            <w:r w:rsidR="004F4298" w:rsidRPr="00FD5486">
              <w:rPr>
                <w:rStyle w:val="Hyperlnk"/>
                <w:rFonts w:eastAsiaTheme="majorEastAsia"/>
              </w:rPr>
              <w:t>17.1.5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Behov av speciella informationsinsatser</w:t>
            </w:r>
            <w:r w:rsidR="004F4298">
              <w:rPr>
                <w:webHidden/>
              </w:rPr>
              <w:tab/>
            </w:r>
            <w:r w:rsidR="004F4298">
              <w:rPr>
                <w:webHidden/>
              </w:rPr>
              <w:fldChar w:fldCharType="begin"/>
            </w:r>
            <w:r w:rsidR="004F4298">
              <w:rPr>
                <w:webHidden/>
              </w:rPr>
              <w:instrText xml:space="preserve"> PAGEREF _Toc54265535 \h </w:instrText>
            </w:r>
            <w:r w:rsidR="004F4298">
              <w:rPr>
                <w:webHidden/>
              </w:rPr>
            </w:r>
            <w:r w:rsidR="004F4298">
              <w:rPr>
                <w:webHidden/>
              </w:rPr>
              <w:fldChar w:fldCharType="separate"/>
            </w:r>
            <w:r w:rsidR="004F4298">
              <w:rPr>
                <w:webHidden/>
              </w:rPr>
              <w:t>346</w:t>
            </w:r>
            <w:r w:rsidR="004F4298">
              <w:rPr>
                <w:webHidden/>
              </w:rPr>
              <w:fldChar w:fldCharType="end"/>
            </w:r>
          </w:hyperlink>
        </w:p>
        <w:p w14:paraId="49AD9CBB" w14:textId="47FBBFF5"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36" w:history="1">
            <w:r w:rsidR="004F4298" w:rsidRPr="00FD5486">
              <w:rPr>
                <w:rStyle w:val="Hyperlnk"/>
                <w:rFonts w:eastAsiaTheme="majorEastAsia"/>
              </w:rPr>
              <w:t>17.2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Sociala och miljömässiga konsekvenser</w:t>
            </w:r>
            <w:r w:rsidR="004F4298">
              <w:rPr>
                <w:webHidden/>
              </w:rPr>
              <w:tab/>
            </w:r>
            <w:r w:rsidR="004F4298">
              <w:rPr>
                <w:webHidden/>
              </w:rPr>
              <w:fldChar w:fldCharType="begin"/>
            </w:r>
            <w:r w:rsidR="004F4298">
              <w:rPr>
                <w:webHidden/>
              </w:rPr>
              <w:instrText xml:space="preserve"> PAGEREF _Toc54265536 \h </w:instrText>
            </w:r>
            <w:r w:rsidR="004F4298">
              <w:rPr>
                <w:webHidden/>
              </w:rPr>
            </w:r>
            <w:r w:rsidR="004F4298">
              <w:rPr>
                <w:webHidden/>
              </w:rPr>
              <w:fldChar w:fldCharType="separate"/>
            </w:r>
            <w:r w:rsidR="004F4298">
              <w:rPr>
                <w:webHidden/>
              </w:rPr>
              <w:t>346</w:t>
            </w:r>
            <w:r w:rsidR="004F4298">
              <w:rPr>
                <w:webHidden/>
              </w:rPr>
              <w:fldChar w:fldCharType="end"/>
            </w:r>
          </w:hyperlink>
        </w:p>
        <w:p w14:paraId="246282A2" w14:textId="5F27D8DE"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37" w:history="1">
            <w:r w:rsidR="004F4298" w:rsidRPr="00FD5486">
              <w:rPr>
                <w:rStyle w:val="Hyperlnk"/>
                <w:rFonts w:eastAsiaTheme="majorEastAsia"/>
              </w:rPr>
              <w:t>17.3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Påverkan på konkurrensförhållanden</w:t>
            </w:r>
            <w:r w:rsidR="004F4298">
              <w:rPr>
                <w:webHidden/>
              </w:rPr>
              <w:tab/>
            </w:r>
            <w:r w:rsidR="004F4298">
              <w:rPr>
                <w:webHidden/>
              </w:rPr>
              <w:fldChar w:fldCharType="begin"/>
            </w:r>
            <w:r w:rsidR="004F4298">
              <w:rPr>
                <w:webHidden/>
              </w:rPr>
              <w:instrText xml:space="preserve"> PAGEREF _Toc54265537 \h </w:instrText>
            </w:r>
            <w:r w:rsidR="004F4298">
              <w:rPr>
                <w:webHidden/>
              </w:rPr>
            </w:r>
            <w:r w:rsidR="004F4298">
              <w:rPr>
                <w:webHidden/>
              </w:rPr>
              <w:fldChar w:fldCharType="separate"/>
            </w:r>
            <w:r w:rsidR="004F4298">
              <w:rPr>
                <w:webHidden/>
              </w:rPr>
              <w:t>347</w:t>
            </w:r>
            <w:r w:rsidR="004F4298">
              <w:rPr>
                <w:webHidden/>
              </w:rPr>
              <w:fldChar w:fldCharType="end"/>
            </w:r>
          </w:hyperlink>
        </w:p>
        <w:p w14:paraId="723A4C60" w14:textId="4D61A65B"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38" w:history="1">
            <w:r w:rsidR="004F4298" w:rsidRPr="00FD5486">
              <w:rPr>
                <w:rStyle w:val="Hyperlnk"/>
                <w:rFonts w:eastAsiaTheme="majorEastAsia"/>
              </w:rPr>
              <w:t>17.3.1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Särskilda hänsyn till små företag</w:t>
            </w:r>
            <w:r w:rsidR="004F4298">
              <w:rPr>
                <w:webHidden/>
              </w:rPr>
              <w:tab/>
            </w:r>
            <w:r w:rsidR="004F4298">
              <w:rPr>
                <w:webHidden/>
              </w:rPr>
              <w:fldChar w:fldCharType="begin"/>
            </w:r>
            <w:r w:rsidR="004F4298">
              <w:rPr>
                <w:webHidden/>
              </w:rPr>
              <w:instrText xml:space="preserve"> PAGEREF _Toc54265538 \h </w:instrText>
            </w:r>
            <w:r w:rsidR="004F4298">
              <w:rPr>
                <w:webHidden/>
              </w:rPr>
            </w:r>
            <w:r w:rsidR="004F4298">
              <w:rPr>
                <w:webHidden/>
              </w:rPr>
              <w:fldChar w:fldCharType="separate"/>
            </w:r>
            <w:r w:rsidR="004F4298">
              <w:rPr>
                <w:webHidden/>
              </w:rPr>
              <w:t>347</w:t>
            </w:r>
            <w:r w:rsidR="004F4298">
              <w:rPr>
                <w:webHidden/>
              </w:rPr>
              <w:fldChar w:fldCharType="end"/>
            </w:r>
          </w:hyperlink>
        </w:p>
        <w:p w14:paraId="419102AD" w14:textId="7ABFE12B"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39" w:history="1">
            <w:r w:rsidR="004F4298" w:rsidRPr="00FD5486">
              <w:rPr>
                <w:rStyle w:val="Hyperlnk"/>
                <w:rFonts w:eastAsiaTheme="majorEastAsia"/>
              </w:rPr>
              <w:t>17.4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Konsekvenser för den kommunala självstyrelsen</w:t>
            </w:r>
            <w:r w:rsidR="004F4298">
              <w:rPr>
                <w:webHidden/>
              </w:rPr>
              <w:tab/>
            </w:r>
            <w:r w:rsidR="004F4298">
              <w:rPr>
                <w:webHidden/>
              </w:rPr>
              <w:fldChar w:fldCharType="begin"/>
            </w:r>
            <w:r w:rsidR="004F4298">
              <w:rPr>
                <w:webHidden/>
              </w:rPr>
              <w:instrText xml:space="preserve"> PAGEREF _Toc54265539 \h </w:instrText>
            </w:r>
            <w:r w:rsidR="004F4298">
              <w:rPr>
                <w:webHidden/>
              </w:rPr>
            </w:r>
            <w:r w:rsidR="004F4298">
              <w:rPr>
                <w:webHidden/>
              </w:rPr>
              <w:fldChar w:fldCharType="separate"/>
            </w:r>
            <w:r w:rsidR="004F4298">
              <w:rPr>
                <w:webHidden/>
              </w:rPr>
              <w:t>347</w:t>
            </w:r>
            <w:r w:rsidR="004F4298">
              <w:rPr>
                <w:webHidden/>
              </w:rPr>
              <w:fldChar w:fldCharType="end"/>
            </w:r>
          </w:hyperlink>
        </w:p>
        <w:p w14:paraId="73206DCD" w14:textId="6E633602"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40" w:history="1">
            <w:r w:rsidR="004F4298" w:rsidRPr="00FD5486">
              <w:rPr>
                <w:rStyle w:val="Hyperlnk"/>
                <w:rFonts w:eastAsiaTheme="majorEastAsia"/>
              </w:rPr>
              <w:t>17.5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Konsekvenser för enskilda aktörer</w:t>
            </w:r>
            <w:r w:rsidR="004F4298">
              <w:rPr>
                <w:webHidden/>
              </w:rPr>
              <w:tab/>
            </w:r>
            <w:r w:rsidR="004F4298">
              <w:rPr>
                <w:webHidden/>
              </w:rPr>
              <w:fldChar w:fldCharType="begin"/>
            </w:r>
            <w:r w:rsidR="004F4298">
              <w:rPr>
                <w:webHidden/>
              </w:rPr>
              <w:instrText xml:space="preserve"> PAGEREF _Toc54265540 \h </w:instrText>
            </w:r>
            <w:r w:rsidR="004F4298">
              <w:rPr>
                <w:webHidden/>
              </w:rPr>
            </w:r>
            <w:r w:rsidR="004F4298">
              <w:rPr>
                <w:webHidden/>
              </w:rPr>
              <w:fldChar w:fldCharType="separate"/>
            </w:r>
            <w:r w:rsidR="004F4298">
              <w:rPr>
                <w:webHidden/>
              </w:rPr>
              <w:t>348</w:t>
            </w:r>
            <w:r w:rsidR="004F4298">
              <w:rPr>
                <w:webHidden/>
              </w:rPr>
              <w:fldChar w:fldCharType="end"/>
            </w:r>
          </w:hyperlink>
        </w:p>
        <w:p w14:paraId="3E215233" w14:textId="74DCEB1C"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41" w:history="1">
            <w:r w:rsidR="004F4298" w:rsidRPr="00FD5486">
              <w:rPr>
                <w:rStyle w:val="Hyperlnk"/>
                <w:rFonts w:eastAsiaTheme="majorEastAsia"/>
              </w:rPr>
              <w:t>17.5.1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uppgiftsskyldighet</w:t>
            </w:r>
            <w:r w:rsidR="004F4298">
              <w:rPr>
                <w:webHidden/>
              </w:rPr>
              <w:tab/>
            </w:r>
            <w:r w:rsidR="004F4298">
              <w:rPr>
                <w:webHidden/>
              </w:rPr>
              <w:fldChar w:fldCharType="begin"/>
            </w:r>
            <w:r w:rsidR="004F4298">
              <w:rPr>
                <w:webHidden/>
              </w:rPr>
              <w:instrText xml:space="preserve"> PAGEREF _Toc54265541 \h </w:instrText>
            </w:r>
            <w:r w:rsidR="004F4298">
              <w:rPr>
                <w:webHidden/>
              </w:rPr>
            </w:r>
            <w:r w:rsidR="004F4298">
              <w:rPr>
                <w:webHidden/>
              </w:rPr>
              <w:fldChar w:fldCharType="separate"/>
            </w:r>
            <w:r w:rsidR="004F4298">
              <w:rPr>
                <w:webHidden/>
              </w:rPr>
              <w:t>348</w:t>
            </w:r>
            <w:r w:rsidR="004F4298">
              <w:rPr>
                <w:webHidden/>
              </w:rPr>
              <w:fldChar w:fldCharType="end"/>
            </w:r>
          </w:hyperlink>
        </w:p>
        <w:p w14:paraId="1F5B4AC4" w14:textId="1DE78DDF"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42" w:history="1">
            <w:r w:rsidR="004F4298" w:rsidRPr="00FD5486">
              <w:rPr>
                <w:rStyle w:val="Hyperlnk"/>
                <w:rFonts w:eastAsiaTheme="majorEastAsia"/>
              </w:rPr>
              <w:t>17.5.2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krav på egenkontroll</w:t>
            </w:r>
            <w:r w:rsidR="004F4298">
              <w:rPr>
                <w:webHidden/>
              </w:rPr>
              <w:tab/>
            </w:r>
            <w:r w:rsidR="004F4298">
              <w:rPr>
                <w:webHidden/>
              </w:rPr>
              <w:fldChar w:fldCharType="begin"/>
            </w:r>
            <w:r w:rsidR="004F4298">
              <w:rPr>
                <w:webHidden/>
              </w:rPr>
              <w:instrText xml:space="preserve"> PAGEREF _Toc54265542 \h </w:instrText>
            </w:r>
            <w:r w:rsidR="004F4298">
              <w:rPr>
                <w:webHidden/>
              </w:rPr>
            </w:r>
            <w:r w:rsidR="004F4298">
              <w:rPr>
                <w:webHidden/>
              </w:rPr>
              <w:fldChar w:fldCharType="separate"/>
            </w:r>
            <w:r w:rsidR="004F4298">
              <w:rPr>
                <w:webHidden/>
              </w:rPr>
              <w:t>348</w:t>
            </w:r>
            <w:r w:rsidR="004F4298">
              <w:rPr>
                <w:webHidden/>
              </w:rPr>
              <w:fldChar w:fldCharType="end"/>
            </w:r>
          </w:hyperlink>
        </w:p>
        <w:p w14:paraId="0C500BAF" w14:textId="6966929A"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43" w:history="1">
            <w:r w:rsidR="004F4298" w:rsidRPr="00FD5486">
              <w:rPr>
                <w:rStyle w:val="Hyperlnk"/>
                <w:rFonts w:eastAsiaTheme="majorEastAsia"/>
              </w:rPr>
              <w:t>17.5.3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Skyldighet att lämna hjälp</w:t>
            </w:r>
            <w:r w:rsidR="004F4298">
              <w:rPr>
                <w:webHidden/>
              </w:rPr>
              <w:tab/>
            </w:r>
            <w:r w:rsidR="004F4298">
              <w:rPr>
                <w:webHidden/>
              </w:rPr>
              <w:fldChar w:fldCharType="begin"/>
            </w:r>
            <w:r w:rsidR="004F4298">
              <w:rPr>
                <w:webHidden/>
              </w:rPr>
              <w:instrText xml:space="preserve"> PAGEREF _Toc54265543 \h </w:instrText>
            </w:r>
            <w:r w:rsidR="004F4298">
              <w:rPr>
                <w:webHidden/>
              </w:rPr>
            </w:r>
            <w:r w:rsidR="004F4298">
              <w:rPr>
                <w:webHidden/>
              </w:rPr>
              <w:fldChar w:fldCharType="separate"/>
            </w:r>
            <w:r w:rsidR="004F4298">
              <w:rPr>
                <w:webHidden/>
              </w:rPr>
              <w:t>348</w:t>
            </w:r>
            <w:r w:rsidR="004F4298">
              <w:rPr>
                <w:webHidden/>
              </w:rPr>
              <w:fldChar w:fldCharType="end"/>
            </w:r>
          </w:hyperlink>
        </w:p>
        <w:p w14:paraId="75DD012D" w14:textId="2A3D649B"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44" w:history="1">
            <w:r w:rsidR="004F4298" w:rsidRPr="00FD5486">
              <w:rPr>
                <w:rStyle w:val="Hyperlnk"/>
                <w:rFonts w:eastAsiaTheme="majorEastAsia"/>
              </w:rPr>
              <w:t>17.5.4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Inköp under dold identitet</w:t>
            </w:r>
            <w:r w:rsidR="004F4298">
              <w:rPr>
                <w:webHidden/>
              </w:rPr>
              <w:tab/>
            </w:r>
            <w:r w:rsidR="004F4298">
              <w:rPr>
                <w:webHidden/>
              </w:rPr>
              <w:fldChar w:fldCharType="begin"/>
            </w:r>
            <w:r w:rsidR="004F4298">
              <w:rPr>
                <w:webHidden/>
              </w:rPr>
              <w:instrText xml:space="preserve"> PAGEREF _Toc54265544 \h </w:instrText>
            </w:r>
            <w:r w:rsidR="004F4298">
              <w:rPr>
                <w:webHidden/>
              </w:rPr>
            </w:r>
            <w:r w:rsidR="004F4298">
              <w:rPr>
                <w:webHidden/>
              </w:rPr>
              <w:fldChar w:fldCharType="separate"/>
            </w:r>
            <w:r w:rsidR="004F4298">
              <w:rPr>
                <w:webHidden/>
              </w:rPr>
              <w:t>349</w:t>
            </w:r>
            <w:r w:rsidR="004F4298">
              <w:rPr>
                <w:webHidden/>
              </w:rPr>
              <w:fldChar w:fldCharType="end"/>
            </w:r>
          </w:hyperlink>
        </w:p>
        <w:p w14:paraId="3A831BED" w14:textId="565D3908"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45" w:history="1">
            <w:r w:rsidR="004F4298" w:rsidRPr="00FD5486">
              <w:rPr>
                <w:rStyle w:val="Hyperlnk"/>
                <w:rFonts w:eastAsiaTheme="majorEastAsia"/>
              </w:rPr>
              <w:t>17.5.5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Avgifter</w:t>
            </w:r>
            <w:r w:rsidR="004F4298">
              <w:rPr>
                <w:webHidden/>
              </w:rPr>
              <w:tab/>
            </w:r>
            <w:r w:rsidR="004F4298">
              <w:rPr>
                <w:webHidden/>
              </w:rPr>
              <w:fldChar w:fldCharType="begin"/>
            </w:r>
            <w:r w:rsidR="004F4298">
              <w:rPr>
                <w:webHidden/>
              </w:rPr>
              <w:instrText xml:space="preserve"> PAGEREF _Toc54265545 \h </w:instrText>
            </w:r>
            <w:r w:rsidR="004F4298">
              <w:rPr>
                <w:webHidden/>
              </w:rPr>
            </w:r>
            <w:r w:rsidR="004F4298">
              <w:rPr>
                <w:webHidden/>
              </w:rPr>
              <w:fldChar w:fldCharType="separate"/>
            </w:r>
            <w:r w:rsidR="004F4298">
              <w:rPr>
                <w:webHidden/>
              </w:rPr>
              <w:t>349</w:t>
            </w:r>
            <w:r w:rsidR="004F4298">
              <w:rPr>
                <w:webHidden/>
              </w:rPr>
              <w:fldChar w:fldCharType="end"/>
            </w:r>
          </w:hyperlink>
        </w:p>
        <w:p w14:paraId="52D3213F" w14:textId="60473CA9"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46" w:history="1">
            <w:r w:rsidR="004F4298" w:rsidRPr="00FD5486">
              <w:rPr>
                <w:rStyle w:val="Hyperlnk"/>
                <w:rFonts w:eastAsiaTheme="majorEastAsia"/>
              </w:rPr>
              <w:t>17.5.6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_Toc54265546 \h </w:instrText>
            </w:r>
            <w:r w:rsidR="004F4298">
              <w:rPr>
                <w:webHidden/>
              </w:rPr>
            </w:r>
            <w:r w:rsidR="004F4298">
              <w:rPr>
                <w:webHidden/>
              </w:rPr>
              <w:fldChar w:fldCharType="separate"/>
            </w:r>
            <w:r w:rsidR="004F4298">
              <w:rPr>
                <w:webHidden/>
              </w:rPr>
              <w:t>350</w:t>
            </w:r>
            <w:r w:rsidR="004F4298">
              <w:rPr>
                <w:webHidden/>
              </w:rPr>
              <w:fldChar w:fldCharType="end"/>
            </w:r>
          </w:hyperlink>
        </w:p>
        <w:p w14:paraId="08AF590A" w14:textId="4DDB4FE0"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47" w:history="1">
            <w:r w:rsidR="004F4298" w:rsidRPr="00FD5486">
              <w:rPr>
                <w:rStyle w:val="Hyperlnk"/>
                <w:rFonts w:eastAsiaTheme="majorEastAsia"/>
              </w:rPr>
              <w:t>17.6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Konsekvenser för domstolarna</w:t>
            </w:r>
            <w:r w:rsidR="004F4298">
              <w:rPr>
                <w:webHidden/>
              </w:rPr>
              <w:tab/>
            </w:r>
            <w:r w:rsidR="004F4298">
              <w:rPr>
                <w:webHidden/>
              </w:rPr>
              <w:fldChar w:fldCharType="begin"/>
            </w:r>
            <w:r w:rsidR="004F4298">
              <w:rPr>
                <w:webHidden/>
              </w:rPr>
              <w:instrText xml:space="preserve"> PAGEREF _Toc54265547 \h </w:instrText>
            </w:r>
            <w:r w:rsidR="004F4298">
              <w:rPr>
                <w:webHidden/>
              </w:rPr>
            </w:r>
            <w:r w:rsidR="004F4298">
              <w:rPr>
                <w:webHidden/>
              </w:rPr>
              <w:fldChar w:fldCharType="separate"/>
            </w:r>
            <w:r w:rsidR="004F4298">
              <w:rPr>
                <w:webHidden/>
              </w:rPr>
              <w:t>350</w:t>
            </w:r>
            <w:r w:rsidR="004F4298">
              <w:rPr>
                <w:webHidden/>
              </w:rPr>
              <w:fldChar w:fldCharType="end"/>
            </w:r>
          </w:hyperlink>
        </w:p>
        <w:p w14:paraId="49F77E5E" w14:textId="2A665364"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48" w:history="1">
            <w:r w:rsidR="004F4298" w:rsidRPr="00FD5486">
              <w:rPr>
                <w:rStyle w:val="Hyperlnk"/>
                <w:rFonts w:eastAsiaTheme="majorEastAsia"/>
              </w:rPr>
              <w:t>17.7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Konsekvenser för kontrollmyndigheter och kontrollorgan</w:t>
            </w:r>
            <w:r w:rsidR="004F4298">
              <w:rPr>
                <w:webHidden/>
              </w:rPr>
              <w:tab/>
            </w:r>
            <w:r w:rsidR="004F4298">
              <w:rPr>
                <w:webHidden/>
              </w:rPr>
              <w:fldChar w:fldCharType="begin"/>
            </w:r>
            <w:r w:rsidR="004F4298">
              <w:rPr>
                <w:webHidden/>
              </w:rPr>
              <w:instrText xml:space="preserve"> PAGEREF _Toc54265548 \h </w:instrText>
            </w:r>
            <w:r w:rsidR="004F4298">
              <w:rPr>
                <w:webHidden/>
              </w:rPr>
            </w:r>
            <w:r w:rsidR="004F4298">
              <w:rPr>
                <w:webHidden/>
              </w:rPr>
              <w:fldChar w:fldCharType="separate"/>
            </w:r>
            <w:r w:rsidR="004F4298">
              <w:rPr>
                <w:webHidden/>
              </w:rPr>
              <w:t>351</w:t>
            </w:r>
            <w:r w:rsidR="004F4298">
              <w:rPr>
                <w:webHidden/>
              </w:rPr>
              <w:fldChar w:fldCharType="end"/>
            </w:r>
          </w:hyperlink>
        </w:p>
        <w:p w14:paraId="36B7BCA8" w14:textId="5ECBA04C"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49" w:history="1">
            <w:r w:rsidR="004F4298" w:rsidRPr="00FD5486">
              <w:rPr>
                <w:rStyle w:val="Hyperlnk"/>
                <w:rFonts w:eastAsiaTheme="majorEastAsia"/>
              </w:rPr>
              <w:t>17.7.1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Annan offentlig verksamhet</w:t>
            </w:r>
            <w:r w:rsidR="004F4298">
              <w:rPr>
                <w:webHidden/>
              </w:rPr>
              <w:tab/>
            </w:r>
            <w:r w:rsidR="004F4298">
              <w:rPr>
                <w:webHidden/>
              </w:rPr>
              <w:fldChar w:fldCharType="begin"/>
            </w:r>
            <w:r w:rsidR="004F4298">
              <w:rPr>
                <w:webHidden/>
              </w:rPr>
              <w:instrText xml:space="preserve"> PAGEREF _Toc54265549 \h </w:instrText>
            </w:r>
            <w:r w:rsidR="004F4298">
              <w:rPr>
                <w:webHidden/>
              </w:rPr>
            </w:r>
            <w:r w:rsidR="004F4298">
              <w:rPr>
                <w:webHidden/>
              </w:rPr>
              <w:fldChar w:fldCharType="separate"/>
            </w:r>
            <w:r w:rsidR="004F4298">
              <w:rPr>
                <w:webHidden/>
              </w:rPr>
              <w:t>351</w:t>
            </w:r>
            <w:r w:rsidR="004F4298">
              <w:rPr>
                <w:webHidden/>
              </w:rPr>
              <w:fldChar w:fldCharType="end"/>
            </w:r>
          </w:hyperlink>
        </w:p>
        <w:p w14:paraId="41CD5112" w14:textId="0037414A"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50" w:history="1">
            <w:r w:rsidR="004F4298" w:rsidRPr="00FD5486">
              <w:rPr>
                <w:rStyle w:val="Hyperlnk"/>
                <w:rFonts w:eastAsiaTheme="majorEastAsia"/>
              </w:rPr>
              <w:t>17.7.2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Överflyttning av offentlig kontroll och annan offentlig verksamhet</w:t>
            </w:r>
            <w:r w:rsidR="004F4298">
              <w:rPr>
                <w:webHidden/>
              </w:rPr>
              <w:tab/>
            </w:r>
            <w:r w:rsidR="004F4298">
              <w:rPr>
                <w:webHidden/>
              </w:rPr>
              <w:fldChar w:fldCharType="begin"/>
            </w:r>
            <w:r w:rsidR="004F4298">
              <w:rPr>
                <w:webHidden/>
              </w:rPr>
              <w:instrText xml:space="preserve"> PAGEREF _Toc54265550 \h </w:instrText>
            </w:r>
            <w:r w:rsidR="004F4298">
              <w:rPr>
                <w:webHidden/>
              </w:rPr>
            </w:r>
            <w:r w:rsidR="004F4298">
              <w:rPr>
                <w:webHidden/>
              </w:rPr>
              <w:fldChar w:fldCharType="separate"/>
            </w:r>
            <w:r w:rsidR="004F4298">
              <w:rPr>
                <w:webHidden/>
              </w:rPr>
              <w:t>351</w:t>
            </w:r>
            <w:r w:rsidR="004F4298">
              <w:rPr>
                <w:webHidden/>
              </w:rPr>
              <w:fldChar w:fldCharType="end"/>
            </w:r>
          </w:hyperlink>
        </w:p>
        <w:p w14:paraId="7CAC09C9" w14:textId="07694776"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51" w:history="1">
            <w:r w:rsidR="004F4298" w:rsidRPr="00FD5486">
              <w:rPr>
                <w:rStyle w:val="Hyperlnk"/>
                <w:rFonts w:eastAsiaTheme="majorEastAsia"/>
              </w:rPr>
              <w:t>17.7.3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Föreläggande riktat till kommuner och tvångsvis överflyttning</w:t>
            </w:r>
            <w:r w:rsidR="004F4298">
              <w:rPr>
                <w:webHidden/>
              </w:rPr>
              <w:tab/>
            </w:r>
            <w:r w:rsidR="004F4298">
              <w:rPr>
                <w:webHidden/>
              </w:rPr>
              <w:fldChar w:fldCharType="begin"/>
            </w:r>
            <w:r w:rsidR="004F4298">
              <w:rPr>
                <w:webHidden/>
              </w:rPr>
              <w:instrText xml:space="preserve"> PAGEREF _Toc54265551 \h </w:instrText>
            </w:r>
            <w:r w:rsidR="004F4298">
              <w:rPr>
                <w:webHidden/>
              </w:rPr>
            </w:r>
            <w:r w:rsidR="004F4298">
              <w:rPr>
                <w:webHidden/>
              </w:rPr>
              <w:fldChar w:fldCharType="separate"/>
            </w:r>
            <w:r w:rsidR="004F4298">
              <w:rPr>
                <w:webHidden/>
              </w:rPr>
              <w:t>352</w:t>
            </w:r>
            <w:r w:rsidR="004F4298">
              <w:rPr>
                <w:webHidden/>
              </w:rPr>
              <w:fldChar w:fldCharType="end"/>
            </w:r>
          </w:hyperlink>
        </w:p>
        <w:p w14:paraId="6F005396" w14:textId="78BEE96C"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52" w:history="1">
            <w:r w:rsidR="004F4298" w:rsidRPr="00FD5486">
              <w:rPr>
                <w:rStyle w:val="Hyperlnk"/>
                <w:rFonts w:eastAsiaTheme="majorEastAsia"/>
              </w:rPr>
              <w:t>17.7.4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Föreskrifter om annan offentlig verksamhet och om skyldighet att lämna information till den samordnande kontrollmyndigheten</w:t>
            </w:r>
            <w:r w:rsidR="004F4298">
              <w:rPr>
                <w:webHidden/>
              </w:rPr>
              <w:tab/>
            </w:r>
            <w:r w:rsidR="004F4298">
              <w:rPr>
                <w:webHidden/>
              </w:rPr>
              <w:fldChar w:fldCharType="begin"/>
            </w:r>
            <w:r w:rsidR="004F4298">
              <w:rPr>
                <w:webHidden/>
              </w:rPr>
              <w:instrText xml:space="preserve"> PAGEREF _Toc54265552 \h </w:instrText>
            </w:r>
            <w:r w:rsidR="004F4298">
              <w:rPr>
                <w:webHidden/>
              </w:rPr>
            </w:r>
            <w:r w:rsidR="004F4298">
              <w:rPr>
                <w:webHidden/>
              </w:rPr>
              <w:fldChar w:fldCharType="separate"/>
            </w:r>
            <w:r w:rsidR="004F4298">
              <w:rPr>
                <w:webHidden/>
              </w:rPr>
              <w:t>352</w:t>
            </w:r>
            <w:r w:rsidR="004F4298">
              <w:rPr>
                <w:webHidden/>
              </w:rPr>
              <w:fldChar w:fldCharType="end"/>
            </w:r>
          </w:hyperlink>
        </w:p>
        <w:p w14:paraId="7A938D29" w14:textId="03F352F1"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53" w:history="1">
            <w:r w:rsidR="004F4298" w:rsidRPr="00FD5486">
              <w:rPr>
                <w:rStyle w:val="Hyperlnk"/>
                <w:rFonts w:eastAsiaTheme="majorEastAsia"/>
              </w:rPr>
              <w:t>17.7.5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Rätt till upplysningar och tillträde</w:t>
            </w:r>
            <w:r w:rsidR="004F4298">
              <w:rPr>
                <w:webHidden/>
              </w:rPr>
              <w:tab/>
            </w:r>
            <w:r w:rsidR="004F4298">
              <w:rPr>
                <w:webHidden/>
              </w:rPr>
              <w:fldChar w:fldCharType="begin"/>
            </w:r>
            <w:r w:rsidR="004F4298">
              <w:rPr>
                <w:webHidden/>
              </w:rPr>
              <w:instrText xml:space="preserve"> PAGEREF _Toc54265553 \h </w:instrText>
            </w:r>
            <w:r w:rsidR="004F4298">
              <w:rPr>
                <w:webHidden/>
              </w:rPr>
            </w:r>
            <w:r w:rsidR="004F4298">
              <w:rPr>
                <w:webHidden/>
              </w:rPr>
              <w:fldChar w:fldCharType="separate"/>
            </w:r>
            <w:r w:rsidR="004F4298">
              <w:rPr>
                <w:webHidden/>
              </w:rPr>
              <w:t>353</w:t>
            </w:r>
            <w:r w:rsidR="004F4298">
              <w:rPr>
                <w:webHidden/>
              </w:rPr>
              <w:fldChar w:fldCharType="end"/>
            </w:r>
          </w:hyperlink>
        </w:p>
        <w:p w14:paraId="099B5EDA" w14:textId="5B622196"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54" w:history="1">
            <w:r w:rsidR="004F4298" w:rsidRPr="00FD5486">
              <w:rPr>
                <w:rStyle w:val="Hyperlnk"/>
                <w:rFonts w:eastAsiaTheme="majorEastAsia"/>
              </w:rPr>
              <w:t>17.7.6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Återkallelse av kompetensbevis</w:t>
            </w:r>
            <w:r w:rsidR="004F4298">
              <w:rPr>
                <w:webHidden/>
              </w:rPr>
              <w:tab/>
            </w:r>
            <w:r w:rsidR="004F4298">
              <w:rPr>
                <w:webHidden/>
              </w:rPr>
              <w:fldChar w:fldCharType="begin"/>
            </w:r>
            <w:r w:rsidR="004F4298">
              <w:rPr>
                <w:webHidden/>
              </w:rPr>
              <w:instrText xml:space="preserve"> PAGEREF _Toc54265554 \h </w:instrText>
            </w:r>
            <w:r w:rsidR="004F4298">
              <w:rPr>
                <w:webHidden/>
              </w:rPr>
            </w:r>
            <w:r w:rsidR="004F4298">
              <w:rPr>
                <w:webHidden/>
              </w:rPr>
              <w:fldChar w:fldCharType="separate"/>
            </w:r>
            <w:r w:rsidR="004F4298">
              <w:rPr>
                <w:webHidden/>
              </w:rPr>
              <w:t>353</w:t>
            </w:r>
            <w:r w:rsidR="004F4298">
              <w:rPr>
                <w:webHidden/>
              </w:rPr>
              <w:fldChar w:fldCharType="end"/>
            </w:r>
          </w:hyperlink>
        </w:p>
        <w:p w14:paraId="2892758A" w14:textId="688B5C21"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55" w:history="1">
            <w:r w:rsidR="004F4298" w:rsidRPr="00FD5486">
              <w:rPr>
                <w:rStyle w:val="Hyperlnk"/>
                <w:rFonts w:eastAsiaTheme="majorEastAsia"/>
              </w:rPr>
              <w:t>17.7.7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Tystnadsplikt</w:t>
            </w:r>
            <w:r w:rsidR="004F4298">
              <w:rPr>
                <w:webHidden/>
              </w:rPr>
              <w:tab/>
            </w:r>
            <w:r w:rsidR="004F4298">
              <w:rPr>
                <w:webHidden/>
              </w:rPr>
              <w:fldChar w:fldCharType="begin"/>
            </w:r>
            <w:r w:rsidR="004F4298">
              <w:rPr>
                <w:webHidden/>
              </w:rPr>
              <w:instrText xml:space="preserve"> PAGEREF _Toc54265555 \h </w:instrText>
            </w:r>
            <w:r w:rsidR="004F4298">
              <w:rPr>
                <w:webHidden/>
              </w:rPr>
            </w:r>
            <w:r w:rsidR="004F4298">
              <w:rPr>
                <w:webHidden/>
              </w:rPr>
              <w:fldChar w:fldCharType="separate"/>
            </w:r>
            <w:r w:rsidR="004F4298">
              <w:rPr>
                <w:webHidden/>
              </w:rPr>
              <w:t>353</w:t>
            </w:r>
            <w:r w:rsidR="004F4298">
              <w:rPr>
                <w:webHidden/>
              </w:rPr>
              <w:fldChar w:fldCharType="end"/>
            </w:r>
          </w:hyperlink>
        </w:p>
        <w:p w14:paraId="15B3E648" w14:textId="7F39A929"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56" w:history="1">
            <w:r w:rsidR="004F4298" w:rsidRPr="00FD5486">
              <w:rPr>
                <w:rStyle w:val="Hyperlnk"/>
                <w:rFonts w:eastAsiaTheme="majorEastAsia"/>
              </w:rPr>
              <w:t>17.7.8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Inköp under dold identitet</w:t>
            </w:r>
            <w:r w:rsidR="004F4298">
              <w:rPr>
                <w:webHidden/>
              </w:rPr>
              <w:tab/>
            </w:r>
            <w:r w:rsidR="004F4298">
              <w:rPr>
                <w:webHidden/>
              </w:rPr>
              <w:fldChar w:fldCharType="begin"/>
            </w:r>
            <w:r w:rsidR="004F4298">
              <w:rPr>
                <w:webHidden/>
              </w:rPr>
              <w:instrText xml:space="preserve"> PAGEREF _Toc54265556 \h </w:instrText>
            </w:r>
            <w:r w:rsidR="004F4298">
              <w:rPr>
                <w:webHidden/>
              </w:rPr>
            </w:r>
            <w:r w:rsidR="004F4298">
              <w:rPr>
                <w:webHidden/>
              </w:rPr>
              <w:fldChar w:fldCharType="separate"/>
            </w:r>
            <w:r w:rsidR="004F4298">
              <w:rPr>
                <w:webHidden/>
              </w:rPr>
              <w:t>353</w:t>
            </w:r>
            <w:r w:rsidR="004F4298">
              <w:rPr>
                <w:webHidden/>
              </w:rPr>
              <w:fldChar w:fldCharType="end"/>
            </w:r>
          </w:hyperlink>
        </w:p>
        <w:p w14:paraId="31962602" w14:textId="535505DE" w:rsidR="004F4298" w:rsidRDefault="00500885">
          <w:pPr>
            <w:pStyle w:val="Innehll3"/>
            <w:tabs>
              <w:tab w:val="left" w:pos="1985"/>
            </w:tabs>
            <w:rPr>
              <w:rFonts w:asciiTheme="minorHAnsi" w:eastAsiaTheme="minorEastAsia" w:hAnsiTheme="minorHAnsi" w:cstheme="minorBidi"/>
              <w:sz w:val="22"/>
              <w:szCs w:val="22"/>
              <w:lang w:eastAsia="sv-SE"/>
            </w:rPr>
          </w:pPr>
          <w:hyperlink w:anchor="_Toc54265557" w:history="1">
            <w:r w:rsidR="004F4298" w:rsidRPr="00FD5486">
              <w:rPr>
                <w:rStyle w:val="Hyperlnk"/>
                <w:rFonts w:eastAsiaTheme="majorEastAsia"/>
              </w:rPr>
              <w:t>17.7.9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Rapporteringssystem för överträdelser</w:t>
            </w:r>
            <w:r w:rsidR="004F4298">
              <w:rPr>
                <w:webHidden/>
              </w:rPr>
              <w:tab/>
            </w:r>
            <w:r w:rsidR="004F4298">
              <w:rPr>
                <w:webHidden/>
              </w:rPr>
              <w:fldChar w:fldCharType="begin"/>
            </w:r>
            <w:r w:rsidR="004F4298">
              <w:rPr>
                <w:webHidden/>
              </w:rPr>
              <w:instrText xml:space="preserve"> PAGEREF _Toc54265557 \h </w:instrText>
            </w:r>
            <w:r w:rsidR="004F4298">
              <w:rPr>
                <w:webHidden/>
              </w:rPr>
            </w:r>
            <w:r w:rsidR="004F4298">
              <w:rPr>
                <w:webHidden/>
              </w:rPr>
              <w:fldChar w:fldCharType="separate"/>
            </w:r>
            <w:r w:rsidR="004F4298">
              <w:rPr>
                <w:webHidden/>
              </w:rPr>
              <w:t>354</w:t>
            </w:r>
            <w:r w:rsidR="004F4298">
              <w:rPr>
                <w:webHidden/>
              </w:rPr>
              <w:fldChar w:fldCharType="end"/>
            </w:r>
          </w:hyperlink>
        </w:p>
        <w:p w14:paraId="683CEA00" w14:textId="1193610C" w:rsidR="004F4298" w:rsidRDefault="00500885">
          <w:pPr>
            <w:pStyle w:val="Innehll1"/>
            <w:rPr>
              <w:rFonts w:asciiTheme="minorHAnsi" w:eastAsiaTheme="minorEastAsia" w:hAnsiTheme="minorHAnsi"/>
              <w:sz w:val="22"/>
              <w:lang w:eastAsia="sv-SE"/>
            </w:rPr>
          </w:pPr>
          <w:hyperlink w:anchor="_Toc54265558" w:history="1">
            <w:r w:rsidR="004F4298" w:rsidRPr="00FD5486">
              <w:rPr>
                <w:rStyle w:val="Hyperlnk"/>
              </w:rPr>
              <w:t>18</w:t>
            </w:r>
            <w:r w:rsidR="004F4298">
              <w:rPr>
                <w:rFonts w:asciiTheme="minorHAnsi" w:eastAsiaTheme="minorEastAsia" w:hAnsiTheme="minorHAnsi"/>
                <w:sz w:val="22"/>
                <w:lang w:eastAsia="sv-SE"/>
              </w:rPr>
              <w:tab/>
            </w:r>
            <w:r w:rsidR="004F4298" w:rsidRPr="00FD5486">
              <w:rPr>
                <w:rStyle w:val="Hyperlnk"/>
              </w:rPr>
              <w:t>Författningskommentar</w:t>
            </w:r>
            <w:r w:rsidR="004F4298">
              <w:rPr>
                <w:webHidden/>
              </w:rPr>
              <w:tab/>
            </w:r>
            <w:r w:rsidR="004F4298">
              <w:rPr>
                <w:webHidden/>
              </w:rPr>
              <w:fldChar w:fldCharType="begin"/>
            </w:r>
            <w:r w:rsidR="004F4298">
              <w:rPr>
                <w:webHidden/>
              </w:rPr>
              <w:instrText xml:space="preserve"> PAGEREF _Toc54265558 \h </w:instrText>
            </w:r>
            <w:r w:rsidR="004F4298">
              <w:rPr>
                <w:webHidden/>
              </w:rPr>
            </w:r>
            <w:r w:rsidR="004F4298">
              <w:rPr>
                <w:webHidden/>
              </w:rPr>
              <w:fldChar w:fldCharType="separate"/>
            </w:r>
            <w:r w:rsidR="004F4298">
              <w:rPr>
                <w:webHidden/>
              </w:rPr>
              <w:t>355</w:t>
            </w:r>
            <w:r w:rsidR="004F4298">
              <w:rPr>
                <w:webHidden/>
              </w:rPr>
              <w:fldChar w:fldCharType="end"/>
            </w:r>
          </w:hyperlink>
        </w:p>
        <w:p w14:paraId="03E9E296" w14:textId="4E4325FA"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59" w:history="1">
            <w:r w:rsidR="004F4298" w:rsidRPr="00FD5486">
              <w:rPr>
                <w:rStyle w:val="Hyperlnk"/>
                <w:rFonts w:eastAsiaTheme="majorEastAsia"/>
              </w:rPr>
              <w:t>18.1</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epizootilagen (1999:657)</w:t>
            </w:r>
            <w:r w:rsidR="004F4298">
              <w:rPr>
                <w:webHidden/>
              </w:rPr>
              <w:tab/>
            </w:r>
            <w:r w:rsidR="004F4298">
              <w:rPr>
                <w:webHidden/>
              </w:rPr>
              <w:fldChar w:fldCharType="begin"/>
            </w:r>
            <w:r w:rsidR="004F4298">
              <w:rPr>
                <w:webHidden/>
              </w:rPr>
              <w:instrText xml:space="preserve"> PAGEREF _Toc54265559 \h </w:instrText>
            </w:r>
            <w:r w:rsidR="004F4298">
              <w:rPr>
                <w:webHidden/>
              </w:rPr>
            </w:r>
            <w:r w:rsidR="004F4298">
              <w:rPr>
                <w:webHidden/>
              </w:rPr>
              <w:fldChar w:fldCharType="separate"/>
            </w:r>
            <w:r w:rsidR="004F4298">
              <w:rPr>
                <w:webHidden/>
              </w:rPr>
              <w:t>355</w:t>
            </w:r>
            <w:r w:rsidR="004F4298">
              <w:rPr>
                <w:webHidden/>
              </w:rPr>
              <w:fldChar w:fldCharType="end"/>
            </w:r>
          </w:hyperlink>
        </w:p>
        <w:p w14:paraId="3EA64D23" w14:textId="4EDC57A8"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60" w:history="1">
            <w:r w:rsidR="004F4298" w:rsidRPr="00FD5486">
              <w:rPr>
                <w:rStyle w:val="Hyperlnk"/>
                <w:rFonts w:eastAsiaTheme="majorEastAsia"/>
              </w:rPr>
              <w:t>18.2</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zoonoslagen (1999:658)</w:t>
            </w:r>
            <w:r w:rsidR="004F4298">
              <w:rPr>
                <w:webHidden/>
              </w:rPr>
              <w:tab/>
            </w:r>
            <w:r w:rsidR="004F4298">
              <w:rPr>
                <w:webHidden/>
              </w:rPr>
              <w:fldChar w:fldCharType="begin"/>
            </w:r>
            <w:r w:rsidR="004F4298">
              <w:rPr>
                <w:webHidden/>
              </w:rPr>
              <w:instrText xml:space="preserve"> PAGEREF _Toc54265560 \h </w:instrText>
            </w:r>
            <w:r w:rsidR="004F4298">
              <w:rPr>
                <w:webHidden/>
              </w:rPr>
            </w:r>
            <w:r w:rsidR="004F4298">
              <w:rPr>
                <w:webHidden/>
              </w:rPr>
              <w:fldChar w:fldCharType="separate"/>
            </w:r>
            <w:r w:rsidR="004F4298">
              <w:rPr>
                <w:webHidden/>
              </w:rPr>
              <w:t>363</w:t>
            </w:r>
            <w:r w:rsidR="004F4298">
              <w:rPr>
                <w:webHidden/>
              </w:rPr>
              <w:fldChar w:fldCharType="end"/>
            </w:r>
          </w:hyperlink>
        </w:p>
        <w:p w14:paraId="0CEA1DD8" w14:textId="0078AE14"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61" w:history="1">
            <w:r w:rsidR="004F4298" w:rsidRPr="00FD5486">
              <w:rPr>
                <w:rStyle w:val="Hyperlnk"/>
                <w:rFonts w:eastAsiaTheme="majorEastAsia"/>
              </w:rPr>
              <w:t>18.3</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livsmedelslagen (2006:804)</w:t>
            </w:r>
            <w:r w:rsidR="004F4298">
              <w:rPr>
                <w:webHidden/>
              </w:rPr>
              <w:tab/>
            </w:r>
            <w:r w:rsidR="004F4298">
              <w:rPr>
                <w:webHidden/>
              </w:rPr>
              <w:fldChar w:fldCharType="begin"/>
            </w:r>
            <w:r w:rsidR="004F4298">
              <w:rPr>
                <w:webHidden/>
              </w:rPr>
              <w:instrText xml:space="preserve"> PAGEREF _Toc54265561 \h </w:instrText>
            </w:r>
            <w:r w:rsidR="004F4298">
              <w:rPr>
                <w:webHidden/>
              </w:rPr>
            </w:r>
            <w:r w:rsidR="004F4298">
              <w:rPr>
                <w:webHidden/>
              </w:rPr>
              <w:fldChar w:fldCharType="separate"/>
            </w:r>
            <w:r w:rsidR="004F4298">
              <w:rPr>
                <w:webHidden/>
              </w:rPr>
              <w:t>371</w:t>
            </w:r>
            <w:r w:rsidR="004F4298">
              <w:rPr>
                <w:webHidden/>
              </w:rPr>
              <w:fldChar w:fldCharType="end"/>
            </w:r>
          </w:hyperlink>
        </w:p>
        <w:p w14:paraId="0C87B10D" w14:textId="4B728317"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62" w:history="1">
            <w:r w:rsidR="004F4298" w:rsidRPr="00FD5486">
              <w:rPr>
                <w:rStyle w:val="Hyperlnk"/>
                <w:rFonts w:eastAsiaTheme="majorEastAsia"/>
              </w:rPr>
              <w:t>18.4</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lagen (2006:805) om foder och animaliska biprodukter</w:t>
            </w:r>
            <w:r w:rsidR="004F4298">
              <w:rPr>
                <w:webHidden/>
              </w:rPr>
              <w:tab/>
            </w:r>
            <w:r w:rsidR="004F4298">
              <w:rPr>
                <w:webHidden/>
              </w:rPr>
              <w:fldChar w:fldCharType="begin"/>
            </w:r>
            <w:r w:rsidR="004F4298">
              <w:rPr>
                <w:webHidden/>
              </w:rPr>
              <w:instrText xml:space="preserve"> PAGEREF _Toc54265562 \h </w:instrText>
            </w:r>
            <w:r w:rsidR="004F4298">
              <w:rPr>
                <w:webHidden/>
              </w:rPr>
            </w:r>
            <w:r w:rsidR="004F4298">
              <w:rPr>
                <w:webHidden/>
              </w:rPr>
              <w:fldChar w:fldCharType="separate"/>
            </w:r>
            <w:r w:rsidR="004F4298">
              <w:rPr>
                <w:webHidden/>
              </w:rPr>
              <w:t>384</w:t>
            </w:r>
            <w:r w:rsidR="004F4298">
              <w:rPr>
                <w:webHidden/>
              </w:rPr>
              <w:fldChar w:fldCharType="end"/>
            </w:r>
          </w:hyperlink>
        </w:p>
        <w:p w14:paraId="4CA0016F" w14:textId="61AD62D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63" w:history="1">
            <w:r w:rsidR="004F4298" w:rsidRPr="00FD5486">
              <w:rPr>
                <w:rStyle w:val="Hyperlnk"/>
                <w:rFonts w:eastAsiaTheme="majorEastAsia"/>
              </w:rPr>
              <w:t>18.5</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lagen (2006:806) om provtagning på djur, m.m.</w:t>
            </w:r>
            <w:r w:rsidR="004F4298">
              <w:rPr>
                <w:webHidden/>
              </w:rPr>
              <w:tab/>
            </w:r>
            <w:r w:rsidR="004F4298">
              <w:rPr>
                <w:webHidden/>
              </w:rPr>
              <w:fldChar w:fldCharType="begin"/>
            </w:r>
            <w:r w:rsidR="004F4298">
              <w:rPr>
                <w:webHidden/>
              </w:rPr>
              <w:instrText xml:space="preserve"> PAGEREF _Toc54265563 \h </w:instrText>
            </w:r>
            <w:r w:rsidR="004F4298">
              <w:rPr>
                <w:webHidden/>
              </w:rPr>
            </w:r>
            <w:r w:rsidR="004F4298">
              <w:rPr>
                <w:webHidden/>
              </w:rPr>
              <w:fldChar w:fldCharType="separate"/>
            </w:r>
            <w:r w:rsidR="004F4298">
              <w:rPr>
                <w:webHidden/>
              </w:rPr>
              <w:t>393</w:t>
            </w:r>
            <w:r w:rsidR="004F4298">
              <w:rPr>
                <w:webHidden/>
              </w:rPr>
              <w:fldChar w:fldCharType="end"/>
            </w:r>
          </w:hyperlink>
        </w:p>
        <w:p w14:paraId="3163E4A1" w14:textId="3021732D"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64" w:history="1">
            <w:r w:rsidR="004F4298" w:rsidRPr="00FD5486">
              <w:rPr>
                <w:rStyle w:val="Hyperlnk"/>
                <w:rFonts w:eastAsiaTheme="majorEastAsia"/>
              </w:rPr>
              <w:t>18.6</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lagen (2006:807) om kontroll av husdjur, m.m.</w:t>
            </w:r>
            <w:r w:rsidR="004F4298">
              <w:rPr>
                <w:webHidden/>
              </w:rPr>
              <w:tab/>
            </w:r>
            <w:r w:rsidR="004F4298">
              <w:rPr>
                <w:webHidden/>
              </w:rPr>
              <w:fldChar w:fldCharType="begin"/>
            </w:r>
            <w:r w:rsidR="004F4298">
              <w:rPr>
                <w:webHidden/>
              </w:rPr>
              <w:instrText xml:space="preserve"> PAGEREF _Toc54265564 \h </w:instrText>
            </w:r>
            <w:r w:rsidR="004F4298">
              <w:rPr>
                <w:webHidden/>
              </w:rPr>
            </w:r>
            <w:r w:rsidR="004F4298">
              <w:rPr>
                <w:webHidden/>
              </w:rPr>
              <w:fldChar w:fldCharType="separate"/>
            </w:r>
            <w:r w:rsidR="004F4298">
              <w:rPr>
                <w:webHidden/>
              </w:rPr>
              <w:t>403</w:t>
            </w:r>
            <w:r w:rsidR="004F4298">
              <w:rPr>
                <w:webHidden/>
              </w:rPr>
              <w:fldChar w:fldCharType="end"/>
            </w:r>
          </w:hyperlink>
        </w:p>
        <w:p w14:paraId="6046BE24" w14:textId="6493C1D3"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65" w:history="1">
            <w:r w:rsidR="004F4298" w:rsidRPr="00FD5486">
              <w:rPr>
                <w:rStyle w:val="Hyperlnk"/>
                <w:rFonts w:eastAsiaTheme="majorEastAsia"/>
              </w:rPr>
              <w:t>18.7</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lagen (2009:1424) om kontroll av skyddade beteckningar på jordbruksprodukter och livsmedel</w:t>
            </w:r>
            <w:r w:rsidR="004F4298">
              <w:rPr>
                <w:webHidden/>
              </w:rPr>
              <w:tab/>
            </w:r>
            <w:r w:rsidR="004F4298">
              <w:rPr>
                <w:webHidden/>
              </w:rPr>
              <w:fldChar w:fldCharType="begin"/>
            </w:r>
            <w:r w:rsidR="004F4298">
              <w:rPr>
                <w:webHidden/>
              </w:rPr>
              <w:instrText xml:space="preserve"> PAGEREF _Toc54265565 \h </w:instrText>
            </w:r>
            <w:r w:rsidR="004F4298">
              <w:rPr>
                <w:webHidden/>
              </w:rPr>
            </w:r>
            <w:r w:rsidR="004F4298">
              <w:rPr>
                <w:webHidden/>
              </w:rPr>
              <w:fldChar w:fldCharType="separate"/>
            </w:r>
            <w:r w:rsidR="004F4298">
              <w:rPr>
                <w:webHidden/>
              </w:rPr>
              <w:t>411</w:t>
            </w:r>
            <w:r w:rsidR="004F4298">
              <w:rPr>
                <w:webHidden/>
              </w:rPr>
              <w:fldChar w:fldCharType="end"/>
            </w:r>
          </w:hyperlink>
        </w:p>
        <w:p w14:paraId="14F95A20" w14:textId="779E0059"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66" w:history="1">
            <w:r w:rsidR="004F4298" w:rsidRPr="00FD5486">
              <w:rPr>
                <w:rStyle w:val="Hyperlnk"/>
                <w:rFonts w:eastAsiaTheme="majorEastAsia"/>
              </w:rPr>
              <w:t>18.8</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lagen (2013:363) om kontroll av ekologisk produktion</w:t>
            </w:r>
            <w:r w:rsidR="004F4298">
              <w:rPr>
                <w:webHidden/>
              </w:rPr>
              <w:tab/>
            </w:r>
            <w:r w:rsidR="004F4298">
              <w:rPr>
                <w:webHidden/>
              </w:rPr>
              <w:fldChar w:fldCharType="begin"/>
            </w:r>
            <w:r w:rsidR="004F4298">
              <w:rPr>
                <w:webHidden/>
              </w:rPr>
              <w:instrText xml:space="preserve"> PAGEREF _Toc54265566 \h </w:instrText>
            </w:r>
            <w:r w:rsidR="004F4298">
              <w:rPr>
                <w:webHidden/>
              </w:rPr>
            </w:r>
            <w:r w:rsidR="004F4298">
              <w:rPr>
                <w:webHidden/>
              </w:rPr>
              <w:fldChar w:fldCharType="separate"/>
            </w:r>
            <w:r w:rsidR="004F4298">
              <w:rPr>
                <w:webHidden/>
              </w:rPr>
              <w:t>419</w:t>
            </w:r>
            <w:r w:rsidR="004F4298">
              <w:rPr>
                <w:webHidden/>
              </w:rPr>
              <w:fldChar w:fldCharType="end"/>
            </w:r>
          </w:hyperlink>
        </w:p>
        <w:p w14:paraId="3D033872" w14:textId="3FDD7FFE" w:rsidR="004F4298" w:rsidRDefault="00500885">
          <w:pPr>
            <w:pStyle w:val="Innehll2"/>
            <w:tabs>
              <w:tab w:val="left" w:pos="1134"/>
            </w:tabs>
            <w:rPr>
              <w:rFonts w:asciiTheme="minorHAnsi" w:eastAsiaTheme="minorEastAsia" w:hAnsiTheme="minorHAnsi" w:cstheme="minorBidi"/>
              <w:sz w:val="22"/>
              <w:szCs w:val="22"/>
              <w:lang w:eastAsia="sv-SE"/>
            </w:rPr>
          </w:pPr>
          <w:hyperlink w:anchor="_Toc54265567" w:history="1">
            <w:r w:rsidR="004F4298" w:rsidRPr="00FD5486">
              <w:rPr>
                <w:rStyle w:val="Hyperlnk"/>
                <w:rFonts w:eastAsiaTheme="majorEastAsia"/>
              </w:rPr>
              <w:t>18.9</w:t>
            </w:r>
            <w:r w:rsidR="004F4298">
              <w:rPr>
                <w:rFonts w:asciiTheme="minorHAnsi" w:eastAsiaTheme="minorEastAsia" w:hAnsiTheme="minorHAnsi" w:cstheme="minorBidi"/>
                <w:sz w:val="22"/>
                <w:szCs w:val="22"/>
                <w:lang w:eastAsia="sv-SE"/>
              </w:rPr>
              <w:tab/>
            </w:r>
            <w:r w:rsidR="004F4298" w:rsidRPr="00FD5486">
              <w:rPr>
                <w:rStyle w:val="Hyperlnk"/>
                <w:rFonts w:eastAsiaTheme="majorEastAsia"/>
              </w:rPr>
              <w:t>Förslaget till lag om ändring i djurskyddslagen (2018:1192)</w:t>
            </w:r>
            <w:r w:rsidR="004F4298">
              <w:rPr>
                <w:webHidden/>
              </w:rPr>
              <w:tab/>
            </w:r>
            <w:r w:rsidR="004F4298">
              <w:rPr>
                <w:webHidden/>
              </w:rPr>
              <w:fldChar w:fldCharType="begin"/>
            </w:r>
            <w:r w:rsidR="004F4298">
              <w:rPr>
                <w:webHidden/>
              </w:rPr>
              <w:instrText xml:space="preserve"> PAGEREF _Toc54265567 \h </w:instrText>
            </w:r>
            <w:r w:rsidR="004F4298">
              <w:rPr>
                <w:webHidden/>
              </w:rPr>
            </w:r>
            <w:r w:rsidR="004F4298">
              <w:rPr>
                <w:webHidden/>
              </w:rPr>
              <w:fldChar w:fldCharType="separate"/>
            </w:r>
            <w:r w:rsidR="004F4298">
              <w:rPr>
                <w:webHidden/>
              </w:rPr>
              <w:t>426</w:t>
            </w:r>
            <w:r w:rsidR="004F4298">
              <w:rPr>
                <w:webHidden/>
              </w:rPr>
              <w:fldChar w:fldCharType="end"/>
            </w:r>
          </w:hyperlink>
        </w:p>
        <w:p w14:paraId="3F993772" w14:textId="5019E43C" w:rsidR="004F4298" w:rsidRDefault="00500885">
          <w:pPr>
            <w:pStyle w:val="Innehll4"/>
            <w:rPr>
              <w:rFonts w:asciiTheme="minorHAnsi" w:eastAsiaTheme="minorEastAsia" w:hAnsiTheme="minorHAnsi"/>
              <w:noProof/>
              <w:sz w:val="22"/>
              <w:lang w:eastAsia="sv-SE"/>
            </w:rPr>
          </w:pPr>
          <w:hyperlink w:anchor="_Toc54265568" w:history="1">
            <w:r w:rsidR="004F4298" w:rsidRPr="00FD5486">
              <w:rPr>
                <w:rStyle w:val="Hyperlnk"/>
                <w:noProof/>
              </w:rPr>
              <w:t>Europaparlamentets och rådets förordning (EU) 2017/625</w:t>
            </w:r>
            <w:r w:rsidR="004F4298">
              <w:rPr>
                <w:noProof/>
                <w:webHidden/>
              </w:rPr>
              <w:tab/>
            </w:r>
            <w:r w:rsidR="004F4298">
              <w:rPr>
                <w:noProof/>
                <w:webHidden/>
              </w:rPr>
              <w:fldChar w:fldCharType="begin"/>
            </w:r>
            <w:r w:rsidR="004F4298">
              <w:rPr>
                <w:noProof/>
                <w:webHidden/>
              </w:rPr>
              <w:instrText xml:space="preserve"> PAGEREF _Toc54265568 \h </w:instrText>
            </w:r>
            <w:r w:rsidR="004F4298">
              <w:rPr>
                <w:noProof/>
                <w:webHidden/>
              </w:rPr>
            </w:r>
            <w:r w:rsidR="004F4298">
              <w:rPr>
                <w:noProof/>
                <w:webHidden/>
              </w:rPr>
              <w:fldChar w:fldCharType="separate"/>
            </w:r>
            <w:r w:rsidR="004F4298">
              <w:rPr>
                <w:noProof/>
                <w:webHidden/>
              </w:rPr>
              <w:t>435</w:t>
            </w:r>
            <w:r w:rsidR="004F4298">
              <w:rPr>
                <w:noProof/>
                <w:webHidden/>
              </w:rPr>
              <w:fldChar w:fldCharType="end"/>
            </w:r>
          </w:hyperlink>
        </w:p>
        <w:p w14:paraId="73F0D592" w14:textId="27B3E3DC" w:rsidR="004F4298" w:rsidRDefault="00500885">
          <w:pPr>
            <w:pStyle w:val="Innehll4"/>
            <w:rPr>
              <w:rFonts w:asciiTheme="minorHAnsi" w:eastAsiaTheme="minorEastAsia" w:hAnsiTheme="minorHAnsi"/>
              <w:noProof/>
              <w:sz w:val="22"/>
              <w:lang w:eastAsia="sv-SE"/>
            </w:rPr>
          </w:pPr>
          <w:hyperlink w:anchor="_Toc54265569" w:history="1">
            <w:r w:rsidR="004F4298" w:rsidRPr="00FD5486">
              <w:rPr>
                <w:rStyle w:val="Hyperlnk"/>
                <w:noProof/>
              </w:rPr>
              <w:t>Sammanfattning av promemorian En anpassning av bestämmelser om kontroll i livsmedelskedjan till EU:s nya kontrollförordning (Ds 2018:41)</w:t>
            </w:r>
            <w:r w:rsidR="004F4298">
              <w:rPr>
                <w:noProof/>
                <w:webHidden/>
              </w:rPr>
              <w:tab/>
            </w:r>
            <w:r w:rsidR="004F4298">
              <w:rPr>
                <w:noProof/>
                <w:webHidden/>
              </w:rPr>
              <w:fldChar w:fldCharType="begin"/>
            </w:r>
            <w:r w:rsidR="004F4298">
              <w:rPr>
                <w:noProof/>
                <w:webHidden/>
              </w:rPr>
              <w:instrText xml:space="preserve"> PAGEREF _Toc54265569 \h </w:instrText>
            </w:r>
            <w:r w:rsidR="004F4298">
              <w:rPr>
                <w:noProof/>
                <w:webHidden/>
              </w:rPr>
            </w:r>
            <w:r w:rsidR="004F4298">
              <w:rPr>
                <w:noProof/>
                <w:webHidden/>
              </w:rPr>
              <w:fldChar w:fldCharType="separate"/>
            </w:r>
            <w:r w:rsidR="004F4298">
              <w:rPr>
                <w:noProof/>
                <w:webHidden/>
              </w:rPr>
              <w:t>577</w:t>
            </w:r>
            <w:r w:rsidR="004F4298">
              <w:rPr>
                <w:noProof/>
                <w:webHidden/>
              </w:rPr>
              <w:fldChar w:fldCharType="end"/>
            </w:r>
          </w:hyperlink>
        </w:p>
        <w:p w14:paraId="793E34FA" w14:textId="419E5387" w:rsidR="004F4298" w:rsidRDefault="00500885">
          <w:pPr>
            <w:pStyle w:val="Innehll4"/>
            <w:rPr>
              <w:rFonts w:asciiTheme="minorHAnsi" w:eastAsiaTheme="minorEastAsia" w:hAnsiTheme="minorHAnsi"/>
              <w:noProof/>
              <w:sz w:val="22"/>
              <w:lang w:eastAsia="sv-SE"/>
            </w:rPr>
          </w:pPr>
          <w:hyperlink w:anchor="_Toc54265570" w:history="1">
            <w:r w:rsidR="004F4298" w:rsidRPr="00FD5486">
              <w:rPr>
                <w:rStyle w:val="Hyperlnk"/>
                <w:noProof/>
              </w:rPr>
              <w:t>Lagförslag i promemorian En anpassning av bestämmelser om kontroll i livsmedelskedjan till EU:s nya kontrollförordning (Ds 2018:41)</w:t>
            </w:r>
            <w:r w:rsidR="004F4298">
              <w:rPr>
                <w:noProof/>
                <w:webHidden/>
              </w:rPr>
              <w:tab/>
            </w:r>
            <w:r w:rsidR="004F4298">
              <w:rPr>
                <w:noProof/>
                <w:webHidden/>
              </w:rPr>
              <w:fldChar w:fldCharType="begin"/>
            </w:r>
            <w:r w:rsidR="004F4298">
              <w:rPr>
                <w:noProof/>
                <w:webHidden/>
              </w:rPr>
              <w:instrText xml:space="preserve"> PAGEREF _Toc54265570 \h </w:instrText>
            </w:r>
            <w:r w:rsidR="004F4298">
              <w:rPr>
                <w:noProof/>
                <w:webHidden/>
              </w:rPr>
            </w:r>
            <w:r w:rsidR="004F4298">
              <w:rPr>
                <w:noProof/>
                <w:webHidden/>
              </w:rPr>
              <w:fldChar w:fldCharType="separate"/>
            </w:r>
            <w:r w:rsidR="004F4298">
              <w:rPr>
                <w:noProof/>
                <w:webHidden/>
              </w:rPr>
              <w:t>579</w:t>
            </w:r>
            <w:r w:rsidR="004F4298">
              <w:rPr>
                <w:noProof/>
                <w:webHidden/>
              </w:rPr>
              <w:fldChar w:fldCharType="end"/>
            </w:r>
          </w:hyperlink>
        </w:p>
        <w:p w14:paraId="62834D3C" w14:textId="160FD76B" w:rsidR="004F4298" w:rsidRDefault="00500885">
          <w:pPr>
            <w:pStyle w:val="Innehll4"/>
            <w:rPr>
              <w:rFonts w:asciiTheme="minorHAnsi" w:eastAsiaTheme="minorEastAsia" w:hAnsiTheme="minorHAnsi"/>
              <w:noProof/>
              <w:sz w:val="22"/>
              <w:lang w:eastAsia="sv-SE"/>
            </w:rPr>
          </w:pPr>
          <w:hyperlink w:anchor="_Toc54265571" w:history="1">
            <w:r w:rsidR="004F4298" w:rsidRPr="00FD5486">
              <w:rPr>
                <w:rStyle w:val="Hyperlnk"/>
                <w:noProof/>
              </w:rPr>
              <w:t>Förteckning över remissinstanserna</w:t>
            </w:r>
            <w:r w:rsidR="004F4298">
              <w:rPr>
                <w:noProof/>
                <w:webHidden/>
              </w:rPr>
              <w:tab/>
            </w:r>
            <w:r w:rsidR="004F4298">
              <w:rPr>
                <w:noProof/>
                <w:webHidden/>
              </w:rPr>
              <w:fldChar w:fldCharType="begin"/>
            </w:r>
            <w:r w:rsidR="004F4298">
              <w:rPr>
                <w:noProof/>
                <w:webHidden/>
              </w:rPr>
              <w:instrText xml:space="preserve"> PAGEREF _Toc54265571 \h </w:instrText>
            </w:r>
            <w:r w:rsidR="004F4298">
              <w:rPr>
                <w:noProof/>
                <w:webHidden/>
              </w:rPr>
            </w:r>
            <w:r w:rsidR="004F4298">
              <w:rPr>
                <w:noProof/>
                <w:webHidden/>
              </w:rPr>
              <w:fldChar w:fldCharType="separate"/>
            </w:r>
            <w:r w:rsidR="004F4298">
              <w:rPr>
                <w:noProof/>
                <w:webHidden/>
              </w:rPr>
              <w:t>658</w:t>
            </w:r>
            <w:r w:rsidR="004F4298">
              <w:rPr>
                <w:noProof/>
                <w:webHidden/>
              </w:rPr>
              <w:fldChar w:fldCharType="end"/>
            </w:r>
          </w:hyperlink>
        </w:p>
        <w:p w14:paraId="6236DEB8" w14:textId="77270EB4" w:rsidR="004F4298" w:rsidRDefault="00500885">
          <w:pPr>
            <w:pStyle w:val="Innehll4"/>
            <w:rPr>
              <w:rFonts w:asciiTheme="minorHAnsi" w:eastAsiaTheme="minorEastAsia" w:hAnsiTheme="minorHAnsi"/>
              <w:noProof/>
              <w:sz w:val="22"/>
              <w:lang w:eastAsia="sv-SE"/>
            </w:rPr>
          </w:pPr>
          <w:hyperlink w:anchor="_Toc54265572" w:history="1">
            <w:r w:rsidR="004F4298" w:rsidRPr="00FD5486">
              <w:rPr>
                <w:rStyle w:val="Hyperlnk"/>
                <w:noProof/>
              </w:rPr>
              <w:t>Lagrådsremissens lagförslag</w:t>
            </w:r>
            <w:r w:rsidR="004F4298">
              <w:rPr>
                <w:noProof/>
                <w:webHidden/>
              </w:rPr>
              <w:tab/>
            </w:r>
            <w:r w:rsidR="004F4298">
              <w:rPr>
                <w:noProof/>
                <w:webHidden/>
              </w:rPr>
              <w:fldChar w:fldCharType="begin"/>
            </w:r>
            <w:r w:rsidR="004F4298">
              <w:rPr>
                <w:noProof/>
                <w:webHidden/>
              </w:rPr>
              <w:instrText xml:space="preserve"> PAGEREF _Toc54265572 \h </w:instrText>
            </w:r>
            <w:r w:rsidR="004F4298">
              <w:rPr>
                <w:noProof/>
                <w:webHidden/>
              </w:rPr>
            </w:r>
            <w:r w:rsidR="004F4298">
              <w:rPr>
                <w:noProof/>
                <w:webHidden/>
              </w:rPr>
              <w:fldChar w:fldCharType="separate"/>
            </w:r>
            <w:r w:rsidR="004F4298">
              <w:rPr>
                <w:noProof/>
                <w:webHidden/>
              </w:rPr>
              <w:t>659</w:t>
            </w:r>
            <w:r w:rsidR="004F4298">
              <w:rPr>
                <w:noProof/>
                <w:webHidden/>
              </w:rPr>
              <w:fldChar w:fldCharType="end"/>
            </w:r>
          </w:hyperlink>
        </w:p>
        <w:p w14:paraId="6E0B3692" w14:textId="277C5C71" w:rsidR="004F4298" w:rsidRDefault="00500885">
          <w:pPr>
            <w:pStyle w:val="Innehll4"/>
            <w:rPr>
              <w:rFonts w:asciiTheme="minorHAnsi" w:eastAsiaTheme="minorEastAsia" w:hAnsiTheme="minorHAnsi"/>
              <w:noProof/>
              <w:sz w:val="22"/>
              <w:lang w:eastAsia="sv-SE"/>
            </w:rPr>
          </w:pPr>
          <w:hyperlink w:anchor="_Toc54265573" w:history="1">
            <w:r w:rsidR="004F4298" w:rsidRPr="00FD5486">
              <w:rPr>
                <w:rStyle w:val="Hyperlnk"/>
                <w:noProof/>
              </w:rPr>
              <w:t>Lagrådets yttrande</w:t>
            </w:r>
            <w:r w:rsidR="004F4298">
              <w:rPr>
                <w:noProof/>
                <w:webHidden/>
              </w:rPr>
              <w:tab/>
            </w:r>
            <w:r w:rsidR="004F4298">
              <w:rPr>
                <w:noProof/>
                <w:webHidden/>
              </w:rPr>
              <w:fldChar w:fldCharType="begin"/>
            </w:r>
            <w:r w:rsidR="004F4298">
              <w:rPr>
                <w:noProof/>
                <w:webHidden/>
              </w:rPr>
              <w:instrText xml:space="preserve"> PAGEREF _Toc54265573 \h </w:instrText>
            </w:r>
            <w:r w:rsidR="004F4298">
              <w:rPr>
                <w:noProof/>
                <w:webHidden/>
              </w:rPr>
            </w:r>
            <w:r w:rsidR="004F4298">
              <w:rPr>
                <w:noProof/>
                <w:webHidden/>
              </w:rPr>
              <w:fldChar w:fldCharType="separate"/>
            </w:r>
            <w:r w:rsidR="004F4298">
              <w:rPr>
                <w:noProof/>
                <w:webHidden/>
              </w:rPr>
              <w:t>748</w:t>
            </w:r>
            <w:r w:rsidR="004F4298">
              <w:rPr>
                <w:noProof/>
                <w:webHidden/>
              </w:rPr>
              <w:fldChar w:fldCharType="end"/>
            </w:r>
          </w:hyperlink>
        </w:p>
        <w:p w14:paraId="3F39774D" w14:textId="409DB23D" w:rsidR="004F4298" w:rsidRPr="004F4298" w:rsidRDefault="004F4298">
          <w:pPr>
            <w:pStyle w:val="Innehll5"/>
            <w:rPr>
              <w:rFonts w:asciiTheme="minorHAnsi" w:eastAsiaTheme="minorEastAsia" w:hAnsiTheme="minorHAnsi"/>
              <w:noProof/>
              <w:spacing w:val="-2"/>
              <w:sz w:val="22"/>
              <w:lang w:eastAsia="sv-SE"/>
            </w:rPr>
          </w:pPr>
          <w:hyperlink w:anchor="_Toc54265574" w:history="1">
            <w:r w:rsidRPr="004F4298">
              <w:rPr>
                <w:rStyle w:val="Hyperlnk"/>
                <w:noProof/>
                <w:spacing w:val="-2"/>
              </w:rPr>
              <w:t>Utdrag ur protokoll vid regeringssammanträde den 22 oktober 2020</w:t>
            </w:r>
            <w:r w:rsidRPr="004F4298">
              <w:rPr>
                <w:noProof/>
                <w:webHidden/>
                <w:spacing w:val="-2"/>
              </w:rPr>
              <w:tab/>
            </w:r>
            <w:r w:rsidRPr="004F4298">
              <w:rPr>
                <w:noProof/>
                <w:webHidden/>
                <w:spacing w:val="-2"/>
              </w:rPr>
              <w:fldChar w:fldCharType="begin"/>
            </w:r>
            <w:r w:rsidRPr="004F4298">
              <w:rPr>
                <w:noProof/>
                <w:webHidden/>
                <w:spacing w:val="-2"/>
              </w:rPr>
              <w:instrText xml:space="preserve"> PAGEREF _Toc54265574 \h </w:instrText>
            </w:r>
            <w:r w:rsidRPr="004F4298">
              <w:rPr>
                <w:noProof/>
                <w:webHidden/>
                <w:spacing w:val="-2"/>
              </w:rPr>
            </w:r>
            <w:r w:rsidRPr="004F4298">
              <w:rPr>
                <w:noProof/>
                <w:webHidden/>
                <w:spacing w:val="-2"/>
              </w:rPr>
              <w:fldChar w:fldCharType="separate"/>
            </w:r>
            <w:r w:rsidRPr="004F4298">
              <w:rPr>
                <w:noProof/>
                <w:webHidden/>
                <w:spacing w:val="-2"/>
              </w:rPr>
              <w:t>751</w:t>
            </w:r>
            <w:r w:rsidRPr="004F4298">
              <w:rPr>
                <w:noProof/>
                <w:webHidden/>
                <w:spacing w:val="-2"/>
              </w:rPr>
              <w:fldChar w:fldCharType="end"/>
            </w:r>
          </w:hyperlink>
        </w:p>
        <w:p w14:paraId="284F1E11" w14:textId="39AA556F" w:rsidR="00ED744F" w:rsidRPr="009A4FDE" w:rsidRDefault="00ED744F" w:rsidP="00F71CC6">
          <w:pPr>
            <w:pStyle w:val="Innehll1"/>
            <w:spacing w:after="280"/>
            <w:rPr>
              <w:sz w:val="27"/>
              <w:szCs w:val="27"/>
            </w:rPr>
          </w:pPr>
          <w:r>
            <w:rPr>
              <w:b/>
              <w:sz w:val="25"/>
              <w:szCs w:val="25"/>
            </w:rPr>
            <w:fldChar w:fldCharType="end"/>
          </w:r>
        </w:p>
      </w:sdtContent>
    </w:sdt>
    <w:p w14:paraId="7E414352" w14:textId="77777777" w:rsidR="00ED744F" w:rsidRPr="005A72C8" w:rsidRDefault="00ED744F" w:rsidP="00F71CC6">
      <w:pPr>
        <w:pStyle w:val="Rubrik1"/>
      </w:pPr>
      <w:r>
        <w:br w:type="page"/>
      </w:r>
      <w:bookmarkStart w:id="1" w:name="_Toc337112318"/>
      <w:bookmarkStart w:id="2" w:name="_Toc54265338"/>
      <w:r w:rsidRPr="005A72C8">
        <w:t>Förslag till riksdagsbeslut</w:t>
      </w:r>
      <w:bookmarkEnd w:id="1"/>
      <w:bookmarkEnd w:id="2"/>
    </w:p>
    <w:p w14:paraId="28C09621" w14:textId="77777777" w:rsidR="00ED744F" w:rsidRDefault="00ED744F" w:rsidP="00F71CC6">
      <w:pPr>
        <w:pStyle w:val="Brdtext"/>
      </w:pPr>
      <w:r w:rsidRPr="009831A0">
        <w:t>Regeringens förslag:</w:t>
      </w:r>
    </w:p>
    <w:p w14:paraId="4253449A" w14:textId="3082A507" w:rsidR="00537CAD" w:rsidRDefault="00133E46" w:rsidP="00C42FAF">
      <w:pPr>
        <w:pStyle w:val="Numreradlista"/>
      </w:pPr>
      <w:r>
        <w:t xml:space="preserve">Riksdagen antar regeringens förslag till </w:t>
      </w:r>
      <w:r w:rsidR="00537CAD">
        <w:t>lag om ändring i epizootilagen (1999:657)</w:t>
      </w:r>
      <w:r w:rsidR="00C42FAF">
        <w:t>.</w:t>
      </w:r>
    </w:p>
    <w:p w14:paraId="0F7B9559" w14:textId="1E6F1B3F" w:rsidR="00537CAD" w:rsidRDefault="00133E46" w:rsidP="00C42FAF">
      <w:pPr>
        <w:pStyle w:val="Numreradlista"/>
      </w:pPr>
      <w:r w:rsidRPr="00133E46">
        <w:t xml:space="preserve">Riksdagen antar regeringens förslag till </w:t>
      </w:r>
      <w:r w:rsidR="00537CAD">
        <w:t>lag om ändring i zoonoslagen (1999:658)</w:t>
      </w:r>
      <w:r w:rsidR="00C42FAF">
        <w:t>.</w:t>
      </w:r>
    </w:p>
    <w:p w14:paraId="131D432A" w14:textId="1F37A6F6" w:rsidR="00537CAD" w:rsidRDefault="00133E46" w:rsidP="00C42FAF">
      <w:pPr>
        <w:pStyle w:val="Numreradlista"/>
      </w:pPr>
      <w:r w:rsidRPr="00133E46">
        <w:t xml:space="preserve">Riksdagen antar regeringens förslag till </w:t>
      </w:r>
      <w:r w:rsidR="00537CAD">
        <w:t>lag om ändring i livsmedelslagen (2006:804)</w:t>
      </w:r>
      <w:r w:rsidR="00C42FAF">
        <w:t>.</w:t>
      </w:r>
    </w:p>
    <w:p w14:paraId="64A64ED7" w14:textId="1581B0C0" w:rsidR="00537CAD" w:rsidRDefault="00133E46" w:rsidP="00C42FAF">
      <w:pPr>
        <w:pStyle w:val="Numreradlista"/>
      </w:pPr>
      <w:r w:rsidRPr="00133E46">
        <w:t xml:space="preserve">Riksdagen antar regeringens förslag till </w:t>
      </w:r>
      <w:r w:rsidR="00537CAD">
        <w:t>lag om ändring i lagen (2006:805) om foder och animaliska biprodukter</w:t>
      </w:r>
      <w:r w:rsidR="00C42FAF">
        <w:t>.</w:t>
      </w:r>
    </w:p>
    <w:p w14:paraId="5B2B6ADE" w14:textId="2DBD37C7" w:rsidR="00537CAD" w:rsidRDefault="00133E46" w:rsidP="00C42FAF">
      <w:pPr>
        <w:pStyle w:val="Numreradlista"/>
      </w:pPr>
      <w:r w:rsidRPr="00133E46">
        <w:t xml:space="preserve">Riksdagen antar regeringens förslag till </w:t>
      </w:r>
      <w:r w:rsidR="00537CAD">
        <w:t>lag om ändring i lagen (2006:806) om provtagning på djur, m.m</w:t>
      </w:r>
      <w:r w:rsidR="00C42FAF">
        <w:t>.</w:t>
      </w:r>
    </w:p>
    <w:p w14:paraId="2BAF9B8B" w14:textId="43AC30DE" w:rsidR="00537CAD" w:rsidRDefault="00133E46" w:rsidP="00C42FAF">
      <w:pPr>
        <w:pStyle w:val="Numreradlista"/>
      </w:pPr>
      <w:r w:rsidRPr="00133E46">
        <w:t xml:space="preserve">Riksdagen antar regeringens förslag till </w:t>
      </w:r>
      <w:r w:rsidR="00537CAD">
        <w:t>lag om ändring i lagen (2006:807) om kontroll av husdjur, m.m</w:t>
      </w:r>
      <w:r w:rsidR="00C42FAF">
        <w:t>.</w:t>
      </w:r>
    </w:p>
    <w:p w14:paraId="0AEEF59F" w14:textId="79BC6706" w:rsidR="00537CAD" w:rsidRDefault="00133E46" w:rsidP="00C42FAF">
      <w:pPr>
        <w:pStyle w:val="Numreradlista"/>
      </w:pPr>
      <w:r w:rsidRPr="00133E46">
        <w:t xml:space="preserve">Riksdagen antar regeringens förslag till </w:t>
      </w:r>
      <w:r w:rsidR="00537CAD">
        <w:t>lag om ändring i lagen (2009:1424) om kontroll av skyddade beteckningar på jordbruksprodukter och livsmedel</w:t>
      </w:r>
      <w:r w:rsidR="00C42FAF">
        <w:t>.</w:t>
      </w:r>
    </w:p>
    <w:p w14:paraId="0C518B3D" w14:textId="14450386" w:rsidR="00537CAD" w:rsidRDefault="00133E46" w:rsidP="00C42FAF">
      <w:pPr>
        <w:pStyle w:val="Numreradlista"/>
      </w:pPr>
      <w:r w:rsidRPr="00133E46">
        <w:t xml:space="preserve">Riksdagen antar regeringens förslag till </w:t>
      </w:r>
      <w:r w:rsidR="00537CAD">
        <w:t>lag om ändring i lagen (2013:363) om kontroll av ekologisk produktion</w:t>
      </w:r>
      <w:r w:rsidR="00C42FAF">
        <w:t>.</w:t>
      </w:r>
    </w:p>
    <w:p w14:paraId="5AFBE66E" w14:textId="78F1EC9E" w:rsidR="00537CAD" w:rsidRPr="00144361" w:rsidRDefault="00133E46" w:rsidP="00C42FAF">
      <w:pPr>
        <w:pStyle w:val="Numreradlista"/>
      </w:pPr>
      <w:r w:rsidRPr="00133E46">
        <w:t xml:space="preserve">Riksdagen antar regeringens förslag till </w:t>
      </w:r>
      <w:r w:rsidR="00537CAD">
        <w:t>lag om ändring i djurskyddslagen (2018:1192).</w:t>
      </w:r>
    </w:p>
    <w:p w14:paraId="29943FE7" w14:textId="77777777" w:rsidR="00ED744F" w:rsidRDefault="00ED744F" w:rsidP="00F71CC6">
      <w:pPr>
        <w:rPr>
          <w:sz w:val="20"/>
        </w:rPr>
      </w:pPr>
      <w:r>
        <w:br w:type="page"/>
      </w:r>
    </w:p>
    <w:p w14:paraId="57B44EE5" w14:textId="77777777" w:rsidR="00920097" w:rsidRPr="00B937F4" w:rsidRDefault="00920097" w:rsidP="003D6631">
      <w:pPr>
        <w:pStyle w:val="Brdtextmedindrag"/>
        <w:sectPr w:rsidR="00920097" w:rsidRPr="00B937F4"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0D4CA314" w14:textId="77777777" w:rsidR="00F71CC6" w:rsidRDefault="00AB307F" w:rsidP="002405D8">
      <w:pPr>
        <w:pStyle w:val="Rubrik1"/>
        <w:spacing w:before="0"/>
      </w:pPr>
      <w:bookmarkStart w:id="3" w:name="_Toc54265339"/>
      <w:r>
        <w:t>Lagtext</w:t>
      </w:r>
      <w:bookmarkEnd w:id="3"/>
    </w:p>
    <w:p w14:paraId="5018EC4A" w14:textId="77777777" w:rsidR="00F71CC6" w:rsidRDefault="00AB307F" w:rsidP="002405D8">
      <w:pPr>
        <w:pStyle w:val="Brdtext"/>
      </w:pPr>
      <w:r>
        <w:t>Regeringen har följande förslag till lagtext.</w:t>
      </w:r>
    </w:p>
    <w:p w14:paraId="672DAB4C" w14:textId="7718B13A" w:rsidR="00F71CC6" w:rsidRDefault="00AB307F" w:rsidP="002405D8">
      <w:pPr>
        <w:pStyle w:val="Rubrik2"/>
        <w:rPr>
          <w:rStyle w:val="Rubrik2Char"/>
        </w:rPr>
      </w:pPr>
      <w:bookmarkStart w:id="4" w:name="_Toc54265340"/>
      <w:r>
        <w:t xml:space="preserve">Förslag till </w:t>
      </w:r>
      <w:r w:rsidRPr="00317057">
        <w:rPr>
          <w:rStyle w:val="Rubrik2Char"/>
        </w:rPr>
        <w:t>lag om ändring i epizootilagen (1999:657)</w:t>
      </w:r>
      <w:bookmarkEnd w:id="4"/>
    </w:p>
    <w:p w14:paraId="5E116956" w14:textId="7AA8E060" w:rsidR="00F71CC6" w:rsidRDefault="00AB307F" w:rsidP="002405D8">
      <w:pPr>
        <w:pStyle w:val="Brdtext"/>
      </w:pPr>
      <w:r>
        <w:t xml:space="preserve">Härigenom föreskrivs </w:t>
      </w:r>
      <w:r w:rsidRPr="00317057">
        <w:t>i fråga om epizootilagen (1999:657)</w:t>
      </w:r>
      <w:r>
        <w:rPr>
          <w:rStyle w:val="Fotnotsreferens"/>
        </w:rPr>
        <w:footnoteReference w:id="2"/>
      </w:r>
    </w:p>
    <w:p w14:paraId="5BC645DE" w14:textId="77777777" w:rsidR="00F71CC6" w:rsidRDefault="00AB307F" w:rsidP="00F71CC6">
      <w:pPr>
        <w:pStyle w:val="Brdtextmedindrag"/>
      </w:pPr>
      <w:r w:rsidRPr="00340C98">
        <w:rPr>
          <w:i/>
          <w:iCs/>
        </w:rPr>
        <w:t>del</w:t>
      </w:r>
      <w:r>
        <w:rPr>
          <w:i/>
          <w:iCs/>
        </w:rPr>
        <w:t xml:space="preserve">s </w:t>
      </w:r>
      <w:r w:rsidRPr="003C5A6D">
        <w:t>att</w:t>
      </w:r>
      <w:r>
        <w:rPr>
          <w:i/>
          <w:iCs/>
        </w:rPr>
        <w:t xml:space="preserve"> </w:t>
      </w:r>
      <w:r>
        <w:t>rubrikerna närmast före 11 a och 12 a §§ ska utgå,</w:t>
      </w:r>
    </w:p>
    <w:p w14:paraId="42558D84" w14:textId="77777777" w:rsidR="00F71CC6" w:rsidRDefault="00AB307F" w:rsidP="00F71CC6">
      <w:pPr>
        <w:pStyle w:val="Brdtextmedindrag"/>
      </w:pPr>
      <w:r w:rsidRPr="00317057">
        <w:rPr>
          <w:i/>
          <w:iCs/>
        </w:rPr>
        <w:t>dels</w:t>
      </w:r>
      <w:r>
        <w:t xml:space="preserve"> att nuvarande 12 a § ska betecknas 12 b §,</w:t>
      </w:r>
    </w:p>
    <w:p w14:paraId="3F1C5053" w14:textId="77777777" w:rsidR="00F71CC6" w:rsidRDefault="00AB307F" w:rsidP="00F71CC6">
      <w:pPr>
        <w:pStyle w:val="Brdtextmedindrag"/>
      </w:pPr>
      <w:r w:rsidRPr="00317057">
        <w:rPr>
          <w:i/>
          <w:iCs/>
        </w:rPr>
        <w:t>dels</w:t>
      </w:r>
      <w:r>
        <w:t xml:space="preserve"> att 1 a, 11, 11 a, 12, den nya 12 b, 13, 13 a, 15–18, 20, 21 och 22 §§ och rubrikerna närmast före 1 a, 11 och 13 §§ ska ha följande lydelse,</w:t>
      </w:r>
    </w:p>
    <w:p w14:paraId="5D02E334" w14:textId="3C425007" w:rsidR="00F71CC6" w:rsidRPr="00CE5F1A" w:rsidRDefault="00AB307F" w:rsidP="00F71CC6">
      <w:pPr>
        <w:pStyle w:val="Brdtextmedindrag"/>
      </w:pPr>
      <w:r w:rsidRPr="00317057">
        <w:rPr>
          <w:i/>
          <w:iCs/>
        </w:rPr>
        <w:t>dels</w:t>
      </w:r>
      <w:r>
        <w:t xml:space="preserve"> att det ska införas åtta nya paragrafer, 1 b, 1 c, 11 b–11 e, 12 a och 21 b §§, och närmast före 1 b, 1 c, 11 b–11 e, 12 a och 12 b §§ nya rubriker av följande lydelse.</w:t>
      </w:r>
    </w:p>
    <w:p w14:paraId="77695F26" w14:textId="6D3487B6" w:rsidR="00920097" w:rsidRDefault="00920097" w:rsidP="003D6631">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22F1C4C3" w14:textId="77777777" w:rsidTr="002603EF">
        <w:tc>
          <w:tcPr>
            <w:tcW w:w="2500" w:type="pct"/>
            <w:shd w:val="clear" w:color="auto" w:fill="auto"/>
            <w:tcMar>
              <w:left w:w="0" w:type="dxa"/>
            </w:tcMar>
          </w:tcPr>
          <w:p w14:paraId="21FF72F4"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5FE9AF2A" w14:textId="77777777" w:rsidR="00F71CC6" w:rsidRPr="000E6F0B" w:rsidRDefault="00AB307F" w:rsidP="00F71CC6">
            <w:pPr>
              <w:pStyle w:val="Brdtext"/>
              <w:rPr>
                <w:i/>
              </w:rPr>
            </w:pPr>
            <w:r w:rsidRPr="000E6F0B">
              <w:rPr>
                <w:i/>
              </w:rPr>
              <w:t>Föreslagen lydelse</w:t>
            </w:r>
          </w:p>
        </w:tc>
      </w:tr>
    </w:tbl>
    <w:p w14:paraId="301632E6" w14:textId="77777777" w:rsidR="00F71CC6" w:rsidRPr="00D477A5" w:rsidRDefault="00F71CC6" w:rsidP="00D477A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08BD778" w14:textId="77777777" w:rsidTr="005A3B52">
        <w:tc>
          <w:tcPr>
            <w:tcW w:w="2500" w:type="pct"/>
            <w:shd w:val="clear" w:color="auto" w:fill="auto"/>
            <w:tcMar>
              <w:left w:w="0" w:type="dxa"/>
            </w:tcMar>
          </w:tcPr>
          <w:p w14:paraId="5EAB7506" w14:textId="1CD77AE1" w:rsidR="00F71CC6" w:rsidRDefault="00AB307F" w:rsidP="00F71CC6">
            <w:pPr>
              <w:pStyle w:val="Rubrik4utannumrering"/>
            </w:pPr>
            <w:r w:rsidRPr="00317057">
              <w:rPr>
                <w:i/>
                <w:iCs/>
              </w:rPr>
              <w:t>EG-bestämmelser</w:t>
            </w:r>
            <w:r w:rsidRPr="00DB69C4">
              <w:t xml:space="preserve"> som </w:t>
            </w:r>
            <w:r w:rsidRPr="00317057">
              <w:rPr>
                <w:i/>
                <w:iCs/>
              </w:rPr>
              <w:t>kompletteras av</w:t>
            </w:r>
            <w:r w:rsidRPr="00DB69C4">
              <w:t xml:space="preserve"> lagen</w:t>
            </w:r>
            <w:r>
              <w:rPr>
                <w:rStyle w:val="Fotnotsreferens"/>
              </w:rPr>
              <w:footnoteReference w:id="3"/>
            </w:r>
          </w:p>
        </w:tc>
        <w:tc>
          <w:tcPr>
            <w:tcW w:w="2500" w:type="pct"/>
            <w:shd w:val="clear" w:color="auto" w:fill="auto"/>
            <w:tcMar>
              <w:right w:w="0" w:type="dxa"/>
            </w:tcMar>
          </w:tcPr>
          <w:p w14:paraId="72B54E5A" w14:textId="0DCB98F9" w:rsidR="00F71CC6" w:rsidRDefault="00AB307F" w:rsidP="00F71CC6">
            <w:pPr>
              <w:pStyle w:val="Rubrik4utannumrering"/>
            </w:pPr>
            <w:r w:rsidRPr="00317057">
              <w:rPr>
                <w:i/>
                <w:iCs/>
              </w:rPr>
              <w:t>EU-bestämmelser</w:t>
            </w:r>
            <w:r w:rsidRPr="00C27860">
              <w:t xml:space="preserve"> som lagen</w:t>
            </w:r>
            <w:r>
              <w:t xml:space="preserve"> </w:t>
            </w:r>
            <w:r w:rsidRPr="00317057">
              <w:rPr>
                <w:i/>
                <w:iCs/>
              </w:rPr>
              <w:t>kompletterar</w:t>
            </w:r>
          </w:p>
        </w:tc>
      </w:tr>
    </w:tbl>
    <w:p w14:paraId="7FD5EB56" w14:textId="77777777" w:rsidR="00F71CC6" w:rsidRPr="00C57856" w:rsidRDefault="00F71CC6" w:rsidP="00C57856">
      <w:pPr>
        <w:pStyle w:val="Brdtextmedindrag"/>
      </w:pPr>
    </w:p>
    <w:p w14:paraId="6A6D269C" w14:textId="354672C5" w:rsidR="00F71CC6" w:rsidRDefault="00AB307F" w:rsidP="00DC55EB">
      <w:pPr>
        <w:pStyle w:val="Brdtext"/>
        <w:jc w:val="center"/>
      </w:pPr>
      <w:r>
        <w:t>1 a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8DDEA9C" w14:textId="77777777" w:rsidTr="00F71CC6">
        <w:tc>
          <w:tcPr>
            <w:tcW w:w="2500" w:type="pct"/>
            <w:shd w:val="clear" w:color="auto" w:fill="auto"/>
            <w:tcMar>
              <w:left w:w="0" w:type="dxa"/>
            </w:tcMar>
          </w:tcPr>
          <w:p w14:paraId="786F17B8" w14:textId="635118E3" w:rsidR="00F71CC6" w:rsidRDefault="00AB307F" w:rsidP="00F71CC6">
            <w:pPr>
              <w:pStyle w:val="Brdtextmedindrag"/>
            </w:pPr>
            <w:r>
              <w:t xml:space="preserve">Lagen kompletterar sådana bestämmelser i </w:t>
            </w:r>
            <w:r w:rsidRPr="00C27860">
              <w:rPr>
                <w:i/>
              </w:rPr>
              <w:t>EG-förordningar</w:t>
            </w:r>
            <w:r>
              <w:rPr>
                <w:i/>
              </w:rPr>
              <w:t xml:space="preserve"> (EG-bestämmelser) </w:t>
            </w:r>
            <w:r w:rsidRPr="00C27860">
              <w:t>som faller inom lagens tillämpningsområde.</w:t>
            </w:r>
            <w:r>
              <w:t xml:space="preserve"> Regeringen </w:t>
            </w:r>
            <w:r w:rsidRPr="00DB69C4">
              <w:rPr>
                <w:i/>
              </w:rPr>
              <w:t>skall</w:t>
            </w:r>
            <w:r>
              <w:t xml:space="preserve"> i Svensk för</w:t>
            </w:r>
            <w:r>
              <w:softHyphen/>
              <w:t xml:space="preserve">fattningssamling </w:t>
            </w:r>
            <w:r w:rsidRPr="00DB69C4">
              <w:rPr>
                <w:i/>
              </w:rPr>
              <w:t>ge till känna</w:t>
            </w:r>
            <w:r>
              <w:t xml:space="preserve"> vilka grundförordningar som avses.</w:t>
            </w:r>
          </w:p>
        </w:tc>
        <w:tc>
          <w:tcPr>
            <w:tcW w:w="2500" w:type="pct"/>
            <w:shd w:val="clear" w:color="auto" w:fill="auto"/>
            <w:tcMar>
              <w:right w:w="0" w:type="dxa"/>
            </w:tcMar>
          </w:tcPr>
          <w:p w14:paraId="58EDE102" w14:textId="48DB0399" w:rsidR="00F71CC6" w:rsidRDefault="00AB307F" w:rsidP="00F71CC6">
            <w:pPr>
              <w:pStyle w:val="Brdtextmedindrag"/>
            </w:pPr>
            <w:r w:rsidRPr="00DB69C4">
              <w:t>Lagen kompl</w:t>
            </w:r>
            <w:r>
              <w:t xml:space="preserve">etterar sådana bestämmelser i </w:t>
            </w:r>
            <w:r w:rsidRPr="00DB69C4">
              <w:rPr>
                <w:i/>
              </w:rPr>
              <w:t>EU-förordningar</w:t>
            </w:r>
            <w:r>
              <w:t xml:space="preserve"> </w:t>
            </w:r>
            <w:r w:rsidRPr="00DB69C4">
              <w:rPr>
                <w:i/>
              </w:rPr>
              <w:t>(EU-bestämmelser)</w:t>
            </w:r>
            <w:r w:rsidRPr="00DB69C4">
              <w:t xml:space="preserve"> som faller inom lagens tillämpningsområde. Regeringen</w:t>
            </w:r>
            <w:r>
              <w:t xml:space="preserve"> </w:t>
            </w:r>
            <w:r w:rsidRPr="00DB69C4">
              <w:rPr>
                <w:i/>
              </w:rPr>
              <w:t>ska</w:t>
            </w:r>
            <w:r w:rsidRPr="00DB69C4">
              <w:t xml:space="preserve"> i Svensk för</w:t>
            </w:r>
            <w:r>
              <w:softHyphen/>
            </w:r>
            <w:r w:rsidRPr="00DB69C4">
              <w:t xml:space="preserve">fattningssamling </w:t>
            </w:r>
            <w:r w:rsidRPr="00DB69C4">
              <w:rPr>
                <w:i/>
              </w:rPr>
              <w:t>tillkännage</w:t>
            </w:r>
            <w:r w:rsidRPr="00DB69C4">
              <w:t xml:space="preserve"> vilka grundför</w:t>
            </w:r>
            <w:r>
              <w:t>ordningar</w:t>
            </w:r>
            <w:r w:rsidRPr="00DB69C4">
              <w:t xml:space="preserve"> som avses.</w:t>
            </w:r>
          </w:p>
        </w:tc>
      </w:tr>
      <w:tr w:rsidR="00F71CC6" w14:paraId="76767C68" w14:textId="77777777" w:rsidTr="005A3B52">
        <w:tblPrEx>
          <w:tblLook w:val="0600" w:firstRow="0" w:lastRow="0" w:firstColumn="0" w:lastColumn="0" w:noHBand="1" w:noVBand="1"/>
        </w:tblPrEx>
        <w:tc>
          <w:tcPr>
            <w:tcW w:w="2500" w:type="pct"/>
            <w:shd w:val="clear" w:color="auto" w:fill="auto"/>
            <w:tcMar>
              <w:left w:w="0" w:type="dxa"/>
            </w:tcMar>
          </w:tcPr>
          <w:p w14:paraId="401B7B90" w14:textId="08F8A8EE" w:rsidR="00F71CC6" w:rsidRDefault="00AB307F" w:rsidP="00F71CC6">
            <w:pPr>
              <w:pStyle w:val="Brdtextmedindrag"/>
            </w:pPr>
            <w:r>
              <w:t xml:space="preserve">I fråga om </w:t>
            </w:r>
            <w:r w:rsidRPr="001A5A93">
              <w:rPr>
                <w:i/>
              </w:rPr>
              <w:t>EG-bestämmelser</w:t>
            </w:r>
            <w:r>
              <w:t xml:space="preserve"> som faller inom flera lagars tillämp</w:t>
            </w:r>
            <w:r>
              <w:softHyphen/>
              <w:t xml:space="preserve">ningsområde </w:t>
            </w:r>
            <w:r w:rsidRPr="000A5B55">
              <w:rPr>
                <w:i/>
              </w:rPr>
              <w:t>tillkännager</w:t>
            </w:r>
            <w:r>
              <w:t xml:space="preserve"> rege</w:t>
            </w:r>
            <w:r>
              <w:softHyphen/>
              <w:t xml:space="preserve">ringen på samma sätt som i första stycket vilka bestämmelser som </w:t>
            </w:r>
            <w:r w:rsidRPr="00F8539D">
              <w:rPr>
                <w:i/>
              </w:rPr>
              <w:t>kompletteras av</w:t>
            </w:r>
            <w:r>
              <w:t xml:space="preserve"> denna lag.</w:t>
            </w:r>
          </w:p>
        </w:tc>
        <w:tc>
          <w:tcPr>
            <w:tcW w:w="2500" w:type="pct"/>
            <w:shd w:val="clear" w:color="auto" w:fill="auto"/>
            <w:tcMar>
              <w:right w:w="0" w:type="dxa"/>
            </w:tcMar>
          </w:tcPr>
          <w:p w14:paraId="7960179B" w14:textId="7530D7D1" w:rsidR="00F71CC6" w:rsidRDefault="00AB307F" w:rsidP="00F71CC6">
            <w:pPr>
              <w:pStyle w:val="Brdtextmedindrag"/>
            </w:pPr>
            <w:r>
              <w:t xml:space="preserve">I fråga om </w:t>
            </w:r>
            <w:r w:rsidRPr="00DB69C4">
              <w:rPr>
                <w:i/>
              </w:rPr>
              <w:t>EU-bestämmelser</w:t>
            </w:r>
            <w:r w:rsidRPr="00DB69C4">
              <w:t xml:space="preserve"> som faller inom flera lagars tillämp</w:t>
            </w:r>
            <w:r>
              <w:softHyphen/>
            </w:r>
            <w:r w:rsidRPr="00DB69C4">
              <w:t>ningsområde</w:t>
            </w:r>
            <w:r>
              <w:t xml:space="preserve"> </w:t>
            </w:r>
            <w:r>
              <w:rPr>
                <w:i/>
              </w:rPr>
              <w:t>ska</w:t>
            </w:r>
            <w:r>
              <w:t xml:space="preserve"> regeringen </w:t>
            </w:r>
            <w:r w:rsidRPr="00DB69C4">
              <w:t>på samma sätt som i första stycket</w:t>
            </w:r>
            <w:r w:rsidRPr="00DB69C4">
              <w:rPr>
                <w:i/>
              </w:rPr>
              <w:t xml:space="preserve"> tillkännage</w:t>
            </w:r>
            <w:r>
              <w:t xml:space="preserve"> </w:t>
            </w:r>
            <w:r w:rsidRPr="00DB69C4">
              <w:t>vilka bestämmelser som denna lag</w:t>
            </w:r>
            <w:r>
              <w:t xml:space="preserve"> </w:t>
            </w:r>
            <w:r w:rsidRPr="00F8539D">
              <w:rPr>
                <w:i/>
              </w:rPr>
              <w:t>kompletterar</w:t>
            </w:r>
            <w:r w:rsidRPr="00DB69C4">
              <w:t>.</w:t>
            </w:r>
          </w:p>
        </w:tc>
      </w:tr>
      <w:tr w:rsidR="00F71CC6" w14:paraId="3A284341" w14:textId="77777777" w:rsidTr="005A3B52">
        <w:tblPrEx>
          <w:tblLook w:val="0600" w:firstRow="0" w:lastRow="0" w:firstColumn="0" w:lastColumn="0" w:noHBand="1" w:noVBand="1"/>
        </w:tblPrEx>
        <w:tc>
          <w:tcPr>
            <w:tcW w:w="2500" w:type="pct"/>
            <w:shd w:val="clear" w:color="auto" w:fill="auto"/>
            <w:tcMar>
              <w:left w:w="0" w:type="dxa"/>
            </w:tcMar>
          </w:tcPr>
          <w:p w14:paraId="6DD45DB1" w14:textId="647970BB" w:rsidR="00F71CC6" w:rsidRDefault="00AB307F" w:rsidP="00F71CC6">
            <w:pPr>
              <w:pStyle w:val="Brdtextmedindrag"/>
            </w:pPr>
            <w:r w:rsidRPr="00FA463E">
              <w:t xml:space="preserve">Regeringen eller den myndighet som regeringen bestämmer får meddela föreskrifter eller i det enskilda fallet fatta beslut som behövs </w:t>
            </w:r>
            <w:r w:rsidRPr="00FA463E">
              <w:rPr>
                <w:i/>
              </w:rPr>
              <w:t>som komplettering av EG-bestämmelserna</w:t>
            </w:r>
            <w:r w:rsidRPr="00FA463E">
              <w:t>.</w:t>
            </w:r>
          </w:p>
        </w:tc>
        <w:tc>
          <w:tcPr>
            <w:tcW w:w="2500" w:type="pct"/>
            <w:shd w:val="clear" w:color="auto" w:fill="auto"/>
            <w:tcMar>
              <w:right w:w="0" w:type="dxa"/>
            </w:tcMar>
          </w:tcPr>
          <w:p w14:paraId="071B3761" w14:textId="022C7D43" w:rsidR="00F71CC6" w:rsidRDefault="00AB307F" w:rsidP="00F71CC6">
            <w:pPr>
              <w:pStyle w:val="Brdtextmedindrag"/>
            </w:pPr>
            <w:r w:rsidRPr="00FA463E">
              <w:t>Regeringen eller den myndighet som regeringen bestämmer får meddela föreskrifter eller i det</w:t>
            </w:r>
            <w:r>
              <w:t xml:space="preserve"> </w:t>
            </w:r>
            <w:r w:rsidRPr="00FA463E">
              <w:t xml:space="preserve">enskilda fallet fatta </w:t>
            </w:r>
            <w:r w:rsidRPr="00AD067C">
              <w:rPr>
                <w:i/>
                <w:iCs/>
              </w:rPr>
              <w:t>de</w:t>
            </w:r>
            <w:r>
              <w:t xml:space="preserve"> </w:t>
            </w:r>
            <w:r w:rsidRPr="00FA463E">
              <w:t xml:space="preserve">beslut som behövs </w:t>
            </w:r>
            <w:r w:rsidRPr="00FA463E">
              <w:rPr>
                <w:i/>
              </w:rPr>
              <w:t>för att komplettera EU-bestämmelserna</w:t>
            </w:r>
            <w:r w:rsidRPr="00FA463E">
              <w:t>.</w:t>
            </w:r>
          </w:p>
        </w:tc>
      </w:tr>
    </w:tbl>
    <w:p w14:paraId="35A8E53D"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0C52941" w14:textId="77777777" w:rsidTr="005A3B52">
        <w:tc>
          <w:tcPr>
            <w:tcW w:w="2500" w:type="pct"/>
            <w:shd w:val="clear" w:color="auto" w:fill="auto"/>
            <w:tcMar>
              <w:left w:w="0" w:type="dxa"/>
            </w:tcMar>
          </w:tcPr>
          <w:p w14:paraId="5BBB9231" w14:textId="77777777" w:rsidR="00F71CC6" w:rsidRDefault="00F71CC6" w:rsidP="00F71CC6">
            <w:pPr>
              <w:pStyle w:val="Brdtextmedindrag"/>
            </w:pPr>
          </w:p>
        </w:tc>
        <w:tc>
          <w:tcPr>
            <w:tcW w:w="2500" w:type="pct"/>
            <w:shd w:val="clear" w:color="auto" w:fill="auto"/>
            <w:tcMar>
              <w:right w:w="0" w:type="dxa"/>
            </w:tcMar>
          </w:tcPr>
          <w:p w14:paraId="45E44202" w14:textId="28585E36" w:rsidR="00F71CC6" w:rsidRPr="00323537" w:rsidRDefault="00AB307F" w:rsidP="00F71CC6">
            <w:pPr>
              <w:pStyle w:val="Rubrik4utannumrering"/>
              <w:rPr>
                <w:i/>
                <w:iCs/>
              </w:rPr>
            </w:pPr>
            <w:r w:rsidRPr="00323537">
              <w:rPr>
                <w:i/>
                <w:iCs/>
              </w:rPr>
              <w:t>Ord och uttryck</w:t>
            </w:r>
          </w:p>
        </w:tc>
      </w:tr>
    </w:tbl>
    <w:p w14:paraId="06CC9D5A" w14:textId="77777777" w:rsidR="00F71CC6" w:rsidRPr="00C57856" w:rsidRDefault="00F71CC6" w:rsidP="00C57856">
      <w:pPr>
        <w:pStyle w:val="Brdtextmedindrag"/>
      </w:pPr>
    </w:p>
    <w:tbl>
      <w:tblPr>
        <w:tblW w:w="5000" w:type="pct"/>
        <w:tblBorders>
          <w:insideH w:val="single" w:sz="4" w:space="0" w:color="000000"/>
          <w:insideV w:val="single" w:sz="4" w:space="0" w:color="000000"/>
        </w:tblBorders>
        <w:tblCellMar>
          <w:left w:w="125" w:type="dxa"/>
          <w:right w:w="125" w:type="dxa"/>
        </w:tblCellMar>
        <w:tblLook w:val="0000" w:firstRow="0" w:lastRow="0" w:firstColumn="0" w:lastColumn="0" w:noHBand="0" w:noVBand="0"/>
      </w:tblPr>
      <w:tblGrid>
        <w:gridCol w:w="2948"/>
        <w:gridCol w:w="2949"/>
      </w:tblGrid>
      <w:tr w:rsidR="00F71CC6" w14:paraId="6DE33CD7" w14:textId="77777777" w:rsidTr="00F71CC6">
        <w:tc>
          <w:tcPr>
            <w:tcW w:w="2500" w:type="pct"/>
            <w:tcBorders>
              <w:right w:val="nil"/>
            </w:tcBorders>
            <w:shd w:val="clear" w:color="auto" w:fill="auto"/>
            <w:tcMar>
              <w:left w:w="0" w:type="dxa"/>
            </w:tcMar>
          </w:tcPr>
          <w:p w14:paraId="14E6C919" w14:textId="77777777" w:rsidR="00F71CC6" w:rsidRDefault="00F71CC6" w:rsidP="00F71CC6">
            <w:pPr>
              <w:pStyle w:val="Brdtextmedindrag"/>
            </w:pPr>
          </w:p>
        </w:tc>
        <w:tc>
          <w:tcPr>
            <w:tcW w:w="2500" w:type="pct"/>
            <w:tcBorders>
              <w:top w:val="nil"/>
              <w:left w:val="nil"/>
              <w:bottom w:val="nil"/>
            </w:tcBorders>
            <w:shd w:val="clear" w:color="auto" w:fill="auto"/>
            <w:tcMar>
              <w:right w:w="0" w:type="dxa"/>
            </w:tcMar>
          </w:tcPr>
          <w:p w14:paraId="74BD8844" w14:textId="747E0158" w:rsidR="00F71CC6" w:rsidRDefault="00AB307F" w:rsidP="00F71CC6">
            <w:pPr>
              <w:pStyle w:val="Brdtext"/>
              <w:rPr>
                <w:i/>
              </w:rPr>
            </w:pPr>
            <w:r>
              <w:rPr>
                <w:i/>
              </w:rPr>
              <w:t xml:space="preserve">1 b </w:t>
            </w:r>
            <w:r w:rsidRPr="00574282">
              <w:rPr>
                <w:i/>
              </w:rPr>
              <w:t>§</w:t>
            </w:r>
          </w:p>
          <w:p w14:paraId="12635290" w14:textId="77777777" w:rsidR="00F71CC6" w:rsidRPr="000F766A" w:rsidRDefault="00AB307F" w:rsidP="00F71CC6">
            <w:pPr>
              <w:pStyle w:val="Brdtextmedindrag"/>
              <w:rPr>
                <w:i/>
              </w:rPr>
            </w:pPr>
            <w:r w:rsidRPr="000F766A">
              <w:rPr>
                <w:i/>
              </w:rPr>
              <w:t>I denna lag betyder</w:t>
            </w:r>
          </w:p>
          <w:p w14:paraId="07631384" w14:textId="77777777" w:rsidR="00F71CC6" w:rsidRPr="000F766A" w:rsidRDefault="00AB307F" w:rsidP="00F71CC6">
            <w:pPr>
              <w:pStyle w:val="Brdtextmedindrag"/>
              <w:rPr>
                <w:i/>
              </w:rPr>
            </w:pPr>
            <w:r w:rsidRPr="000F766A">
              <w:rPr>
                <w:i/>
              </w:rPr>
              <w:t>1.</w:t>
            </w:r>
            <w:r>
              <w:rPr>
                <w:i/>
              </w:rPr>
              <w:t> </w:t>
            </w:r>
            <w:r w:rsidRPr="000F766A">
              <w:rPr>
                <w:i/>
              </w:rPr>
              <w:t>uttrycket offentlig kontroll</w:t>
            </w:r>
          </w:p>
          <w:p w14:paraId="7EF06114" w14:textId="77777777" w:rsidR="00F71CC6" w:rsidRPr="000F766A" w:rsidRDefault="00AB307F" w:rsidP="00F71CC6">
            <w:pPr>
              <w:pStyle w:val="Brdtextmedindrag"/>
              <w:rPr>
                <w:i/>
              </w:rPr>
            </w:pPr>
            <w:r w:rsidRPr="000F766A">
              <w:rPr>
                <w:i/>
              </w:rPr>
              <w:t>a)</w:t>
            </w:r>
            <w:r>
              <w:rPr>
                <w:i/>
              </w:rPr>
              <w:t> </w:t>
            </w:r>
            <w:r w:rsidRPr="000F766A">
              <w:rPr>
                <w:i/>
              </w:rPr>
              <w:t>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w:t>
            </w:r>
            <w:r>
              <w:rPr>
                <w:i/>
              </w:rPr>
              <w:t> </w:t>
            </w:r>
            <w:r w:rsidRPr="000F766A">
              <w:rPr>
                <w:i/>
              </w:rPr>
              <w:t>2016/2031, rådets förord</w:t>
            </w:r>
            <w:r>
              <w:rPr>
                <w:i/>
              </w:rPr>
              <w:softHyphen/>
            </w:r>
            <w:r w:rsidRPr="000F766A">
              <w:rPr>
                <w:i/>
              </w:rPr>
              <w:t>ningar (EG) nr 1/2005 och (EG) nr</w:t>
            </w:r>
            <w:r>
              <w:rPr>
                <w:i/>
              </w:rPr>
              <w:t> </w:t>
            </w:r>
            <w:r w:rsidRPr="000F766A">
              <w:rPr>
                <w:i/>
              </w:rPr>
              <w:t>1099/2009 och rådets direktiv</w:t>
            </w:r>
            <w:r>
              <w:rPr>
                <w:i/>
              </w:rPr>
              <w:t> </w:t>
            </w:r>
            <w:r w:rsidRPr="000F766A">
              <w:rPr>
                <w:i/>
              </w:rPr>
              <w:t>98/58/EG, 1999/74/EG, 2007/43/EG, 2008/119/EG och 2008/120/EG och om upphävande av Europaparlamentets och rådets förordningar (EG) nr 854/2004 och</w:t>
            </w:r>
            <w:r>
              <w:rPr>
                <w:i/>
              </w:rPr>
              <w:t> </w:t>
            </w:r>
            <w:r w:rsidRPr="000F766A">
              <w:rPr>
                <w:i/>
              </w:rPr>
              <w:t xml:space="preserve">(EG) nr 882/2004, rådets direktiv 89/608/EEG, 89/662/EEG, </w:t>
            </w:r>
            <w:r w:rsidRPr="00F77539">
              <w:rPr>
                <w:i/>
                <w:spacing w:val="4"/>
              </w:rPr>
              <w:t>90/425/EEG, 91/496/EEG</w:t>
            </w:r>
            <w:r w:rsidRPr="000F766A">
              <w:rPr>
                <w:i/>
              </w:rPr>
              <w:t>, 96/23/EG, 96/93/EG och 97/78/EG samt rådets beslut 92/438/EEG</w:t>
            </w:r>
            <w:r>
              <w:rPr>
                <w:i/>
              </w:rPr>
              <w:t xml:space="preserve"> (förordningen om offentlig kon</w:t>
            </w:r>
            <w:r>
              <w:rPr>
                <w:i/>
              </w:rPr>
              <w:softHyphen/>
              <w:t>troll)</w:t>
            </w:r>
            <w:r w:rsidRPr="000F766A">
              <w:rPr>
                <w:i/>
              </w:rPr>
              <w:t xml:space="preserve">, och </w:t>
            </w:r>
          </w:p>
          <w:p w14:paraId="66C929F5" w14:textId="6300D2F8" w:rsidR="00F71CC6" w:rsidRPr="000F766A" w:rsidRDefault="00AB307F" w:rsidP="00F71CC6">
            <w:pPr>
              <w:pStyle w:val="Brdtextmedindrag"/>
              <w:rPr>
                <w:i/>
              </w:rPr>
            </w:pPr>
            <w:r w:rsidRPr="000F766A">
              <w:rPr>
                <w:i/>
              </w:rPr>
              <w:t>b)</w:t>
            </w:r>
            <w:r>
              <w:rPr>
                <w:i/>
              </w:rPr>
              <w:t> </w:t>
            </w:r>
            <w:r w:rsidRPr="000F766A">
              <w:rPr>
                <w:i/>
              </w:rPr>
              <w:t xml:space="preserve">kontroll i övrigt av att denna lag och föreskrifter </w:t>
            </w:r>
            <w:r>
              <w:rPr>
                <w:i/>
              </w:rPr>
              <w:t xml:space="preserve">och beslut </w:t>
            </w:r>
            <w:r w:rsidRPr="000F766A">
              <w:rPr>
                <w:i/>
              </w:rPr>
              <w:t>som har med</w:t>
            </w:r>
            <w:r>
              <w:rPr>
                <w:i/>
              </w:rPr>
              <w:softHyphen/>
            </w:r>
            <w:r w:rsidRPr="000F766A">
              <w:rPr>
                <w:i/>
              </w:rPr>
              <w:t>delats med stöd av lagen följs,</w:t>
            </w:r>
          </w:p>
          <w:p w14:paraId="579FC7DC" w14:textId="77777777" w:rsidR="00F71CC6" w:rsidRDefault="00AB307F" w:rsidP="00F71CC6">
            <w:pPr>
              <w:pStyle w:val="Brdtextmedindrag"/>
              <w:rPr>
                <w:i/>
              </w:rPr>
            </w:pPr>
            <w:r w:rsidRPr="000F766A">
              <w:rPr>
                <w:i/>
              </w:rPr>
              <w:t>2.</w:t>
            </w:r>
            <w:r>
              <w:rPr>
                <w:i/>
              </w:rPr>
              <w:t> </w:t>
            </w:r>
            <w:r w:rsidRPr="000F766A">
              <w:rPr>
                <w:i/>
              </w:rPr>
              <w:t>uttrycket annan offentlig verk</w:t>
            </w:r>
            <w:r>
              <w:rPr>
                <w:i/>
              </w:rPr>
              <w:softHyphen/>
            </w:r>
            <w:r w:rsidRPr="000F766A">
              <w:rPr>
                <w:i/>
              </w:rPr>
              <w:t>samhet</w:t>
            </w:r>
          </w:p>
          <w:p w14:paraId="69B553E7" w14:textId="77777777" w:rsidR="00F71CC6" w:rsidRPr="000F766A" w:rsidRDefault="00AB307F" w:rsidP="00F71CC6">
            <w:pPr>
              <w:pStyle w:val="Brdtextmedindrag"/>
              <w:rPr>
                <w:i/>
              </w:rPr>
            </w:pPr>
            <w:r w:rsidRPr="000F766A">
              <w:rPr>
                <w:i/>
              </w:rPr>
              <w:t>a)</w:t>
            </w:r>
            <w:r>
              <w:rPr>
                <w:i/>
              </w:rPr>
              <w:t> </w:t>
            </w:r>
            <w:r w:rsidRPr="000F766A">
              <w:rPr>
                <w:i/>
              </w:rPr>
              <w:t>annan offentlig verksamhet enligt förordning (EU) 2017/625, och</w:t>
            </w:r>
          </w:p>
          <w:p w14:paraId="6C60B1B6" w14:textId="3E4F5DE8" w:rsidR="00F71CC6" w:rsidRPr="000F766A" w:rsidRDefault="00AB307F" w:rsidP="00F71CC6">
            <w:pPr>
              <w:pStyle w:val="Brdtextmedindrag"/>
              <w:rPr>
                <w:i/>
              </w:rPr>
            </w:pPr>
            <w:r w:rsidRPr="000F766A">
              <w:rPr>
                <w:i/>
              </w:rPr>
              <w:t>b)</w:t>
            </w:r>
            <w:r>
              <w:rPr>
                <w:i/>
              </w:rPr>
              <w:t> </w:t>
            </w:r>
            <w:r w:rsidRPr="000F766A">
              <w:rPr>
                <w:i/>
              </w:rPr>
              <w:t xml:space="preserve">sådan </w:t>
            </w:r>
            <w:r>
              <w:rPr>
                <w:i/>
              </w:rPr>
              <w:t xml:space="preserve">offentlig </w:t>
            </w:r>
            <w:r w:rsidRPr="000F766A">
              <w:rPr>
                <w:i/>
              </w:rPr>
              <w:t xml:space="preserve">verksamhet som i övrigt utförs med stöd av lagen eller föreskrifter </w:t>
            </w:r>
            <w:r>
              <w:rPr>
                <w:i/>
              </w:rPr>
              <w:t xml:space="preserve">eller beslut </w:t>
            </w:r>
            <w:r w:rsidRPr="000F766A">
              <w:rPr>
                <w:i/>
              </w:rPr>
              <w:t>som har meddelats med stöd av lagen,</w:t>
            </w:r>
            <w:r>
              <w:rPr>
                <w:i/>
              </w:rPr>
              <w:t xml:space="preserve"> och</w:t>
            </w:r>
          </w:p>
          <w:p w14:paraId="26217DC9" w14:textId="548E896E" w:rsidR="00F71CC6" w:rsidRPr="00574282" w:rsidRDefault="00AB307F" w:rsidP="00F71CC6">
            <w:pPr>
              <w:pStyle w:val="Brdtextmedindrag"/>
              <w:rPr>
                <w:i/>
              </w:rPr>
            </w:pPr>
            <w:r w:rsidRPr="000F766A">
              <w:rPr>
                <w:i/>
              </w:rPr>
              <w:t>3.</w:t>
            </w:r>
            <w:r>
              <w:rPr>
                <w:i/>
              </w:rPr>
              <w:t> </w:t>
            </w:r>
            <w:r w:rsidRPr="000F766A">
              <w:rPr>
                <w:i/>
              </w:rPr>
              <w:t>uttrycket organ med delege</w:t>
            </w:r>
            <w:r>
              <w:rPr>
                <w:i/>
              </w:rPr>
              <w:softHyphen/>
            </w:r>
            <w:r w:rsidRPr="000F766A">
              <w:rPr>
                <w:i/>
              </w:rPr>
              <w:t>rade uppgifter samma sak som i förordning (EU) 2017/625</w:t>
            </w:r>
            <w:r w:rsidRPr="00CF2D1B" w:rsidDel="00606E93">
              <w:rPr>
                <w:i/>
              </w:rPr>
              <w:t>.</w:t>
            </w:r>
          </w:p>
        </w:tc>
      </w:tr>
    </w:tbl>
    <w:p w14:paraId="41A2067B"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B770D59" w14:textId="77777777" w:rsidTr="005A3B52">
        <w:tc>
          <w:tcPr>
            <w:tcW w:w="2500" w:type="pct"/>
            <w:shd w:val="clear" w:color="auto" w:fill="auto"/>
            <w:tcMar>
              <w:left w:w="0" w:type="dxa"/>
            </w:tcMar>
          </w:tcPr>
          <w:p w14:paraId="5F312314" w14:textId="77777777" w:rsidR="00F71CC6" w:rsidRDefault="00F71CC6" w:rsidP="00F71CC6">
            <w:pPr>
              <w:pStyle w:val="Brdtextmedindrag"/>
            </w:pPr>
          </w:p>
        </w:tc>
        <w:tc>
          <w:tcPr>
            <w:tcW w:w="2500" w:type="pct"/>
            <w:shd w:val="clear" w:color="auto" w:fill="auto"/>
            <w:tcMar>
              <w:right w:w="0" w:type="dxa"/>
            </w:tcMar>
          </w:tcPr>
          <w:p w14:paraId="7B1B902D" w14:textId="6F421BD1" w:rsidR="00F71CC6" w:rsidRPr="002C4B95" w:rsidRDefault="00AB307F" w:rsidP="00F71CC6">
            <w:pPr>
              <w:pStyle w:val="Rubrik4utannumrering"/>
              <w:rPr>
                <w:i/>
                <w:iCs/>
              </w:rPr>
            </w:pPr>
            <w:r w:rsidRPr="002C4B95">
              <w:rPr>
                <w:i/>
                <w:iCs/>
              </w:rPr>
              <w:t>Tillämpning av förordning (EU) 2017/625</w:t>
            </w:r>
          </w:p>
        </w:tc>
      </w:tr>
    </w:tbl>
    <w:p w14:paraId="51480B0A"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328FB22" w14:textId="77777777" w:rsidTr="00F71CC6">
        <w:tc>
          <w:tcPr>
            <w:tcW w:w="2500" w:type="pct"/>
            <w:shd w:val="clear" w:color="auto" w:fill="auto"/>
            <w:tcMar>
              <w:left w:w="0" w:type="dxa"/>
            </w:tcMar>
          </w:tcPr>
          <w:p w14:paraId="60824122" w14:textId="77777777" w:rsidR="00F71CC6" w:rsidRDefault="00F71CC6" w:rsidP="00F71CC6">
            <w:pPr>
              <w:pStyle w:val="Brdtextmedindrag"/>
            </w:pPr>
          </w:p>
        </w:tc>
        <w:tc>
          <w:tcPr>
            <w:tcW w:w="2500" w:type="pct"/>
            <w:shd w:val="clear" w:color="auto" w:fill="auto"/>
            <w:tcMar>
              <w:right w:w="0" w:type="dxa"/>
            </w:tcMar>
          </w:tcPr>
          <w:p w14:paraId="00098F58" w14:textId="7A3E86DB" w:rsidR="00F71CC6" w:rsidRDefault="00AB307F" w:rsidP="00F71CC6">
            <w:pPr>
              <w:pStyle w:val="Brdtext"/>
              <w:rPr>
                <w:i/>
              </w:rPr>
            </w:pPr>
            <w:r>
              <w:rPr>
                <w:i/>
              </w:rPr>
              <w:t xml:space="preserve">1 c </w:t>
            </w:r>
            <w:r w:rsidRPr="00574282">
              <w:rPr>
                <w:i/>
              </w:rPr>
              <w:t>§</w:t>
            </w:r>
          </w:p>
          <w:p w14:paraId="09CCDC38" w14:textId="4F8F4BB6" w:rsidR="00F71CC6" w:rsidRPr="00574282" w:rsidRDefault="00AB307F" w:rsidP="00F71CC6">
            <w:pPr>
              <w:pStyle w:val="Brdtextmedindrag"/>
              <w:rPr>
                <w:i/>
              </w:rPr>
            </w:pPr>
            <w:r>
              <w:rPr>
                <w:i/>
              </w:rPr>
              <w:t xml:space="preserve">Förordning (EU) 2017/625 ska tillämpas även i fråga om offentlig kontroll och annan offentlig </w:t>
            </w:r>
            <w:r w:rsidRPr="0098170B">
              <w:rPr>
                <w:i/>
              </w:rPr>
              <w:t>verk</w:t>
            </w:r>
            <w:r>
              <w:rPr>
                <w:i/>
              </w:rPr>
              <w:softHyphen/>
            </w:r>
            <w:r w:rsidRPr="0098170B">
              <w:rPr>
                <w:i/>
              </w:rPr>
              <w:t xml:space="preserve">samhet </w:t>
            </w:r>
            <w:r>
              <w:rPr>
                <w:i/>
              </w:rPr>
              <w:t>som faller utanför för</w:t>
            </w:r>
            <w:r>
              <w:rPr>
                <w:i/>
              </w:rPr>
              <w:softHyphen/>
              <w:t>ordningens tillämpningsområde.</w:t>
            </w:r>
          </w:p>
        </w:tc>
      </w:tr>
    </w:tbl>
    <w:p w14:paraId="2636FD9F"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B1837D9" w14:textId="77777777" w:rsidTr="005A3B52">
        <w:tc>
          <w:tcPr>
            <w:tcW w:w="2500" w:type="pct"/>
            <w:shd w:val="clear" w:color="auto" w:fill="auto"/>
            <w:tcMar>
              <w:left w:w="0" w:type="dxa"/>
            </w:tcMar>
          </w:tcPr>
          <w:p w14:paraId="5445AE5D" w14:textId="386DA8F5" w:rsidR="00F71CC6" w:rsidRDefault="00AB307F" w:rsidP="00F71CC6">
            <w:pPr>
              <w:pStyle w:val="Rubrik4utannumrering"/>
            </w:pPr>
            <w:r w:rsidRPr="00176A03">
              <w:rPr>
                <w:i/>
                <w:iCs/>
              </w:rPr>
              <w:t>Kontrollmyndigheternas offentliga</w:t>
            </w:r>
            <w:r>
              <w:t xml:space="preserve"> kontroll</w:t>
            </w:r>
            <w:r w:rsidRPr="00F71CC6">
              <w:rPr>
                <w:rStyle w:val="Fotnotsreferens"/>
                <w:b w:val="0"/>
                <w:bCs/>
              </w:rPr>
              <w:footnoteReference w:id="5"/>
            </w:r>
          </w:p>
        </w:tc>
        <w:tc>
          <w:tcPr>
            <w:tcW w:w="2500" w:type="pct"/>
            <w:shd w:val="clear" w:color="auto" w:fill="auto"/>
            <w:tcMar>
              <w:right w:w="0" w:type="dxa"/>
            </w:tcMar>
          </w:tcPr>
          <w:p w14:paraId="103EFA62" w14:textId="1D89281F" w:rsidR="00F71CC6" w:rsidRDefault="00AB307F" w:rsidP="00F71CC6">
            <w:pPr>
              <w:pStyle w:val="Rubrik4utannumrering"/>
            </w:pPr>
            <w:r w:rsidRPr="00176A03">
              <w:rPr>
                <w:i/>
                <w:iCs/>
              </w:rPr>
              <w:t xml:space="preserve">Offentlig </w:t>
            </w:r>
            <w:r>
              <w:t xml:space="preserve">kontroll </w:t>
            </w:r>
            <w:r w:rsidRPr="00176A03">
              <w:rPr>
                <w:i/>
                <w:iCs/>
              </w:rPr>
              <w:t>och annan offentlig verksamhet</w:t>
            </w:r>
          </w:p>
        </w:tc>
      </w:tr>
    </w:tbl>
    <w:p w14:paraId="3E31D0AE" w14:textId="593E03D8" w:rsidR="00F71CC6" w:rsidRPr="00176A03" w:rsidRDefault="00F71CC6" w:rsidP="00F71CC6">
      <w:pPr>
        <w:pStyle w:val="Brdtextmedindrag"/>
      </w:pPr>
    </w:p>
    <w:p w14:paraId="181F7410" w14:textId="6340DB24" w:rsidR="00F71CC6" w:rsidRDefault="00AB307F" w:rsidP="00DC55EB">
      <w:pPr>
        <w:pStyle w:val="Brdtext"/>
        <w:jc w:val="center"/>
      </w:pPr>
      <w:r>
        <w:t>11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A6E3C87" w14:textId="77777777" w:rsidTr="00F71CC6">
        <w:tc>
          <w:tcPr>
            <w:tcW w:w="2500" w:type="pct"/>
            <w:shd w:val="clear" w:color="auto" w:fill="auto"/>
            <w:tcMar>
              <w:left w:w="0" w:type="dxa"/>
            </w:tcMar>
          </w:tcPr>
          <w:p w14:paraId="09B43CEB" w14:textId="4B5677B5" w:rsidR="00F71CC6" w:rsidRDefault="00AB307F" w:rsidP="00F71CC6">
            <w:pPr>
              <w:pStyle w:val="Brdtextmedindrag"/>
            </w:pPr>
            <w:r w:rsidRPr="00825474">
              <w:t xml:space="preserve">Offentlig kontroll </w:t>
            </w:r>
            <w:r w:rsidRPr="00825474">
              <w:rPr>
                <w:i/>
              </w:rPr>
              <w:t>av efterlevna</w:t>
            </w:r>
            <w:r>
              <w:rPr>
                <w:i/>
              </w:rPr>
              <w:softHyphen/>
            </w:r>
            <w:r w:rsidRPr="00825474">
              <w:rPr>
                <w:i/>
              </w:rPr>
              <w:t>den av denna lag, de föreskrifter och beslut som har meddelats med stöd av lagen, de EG-bestämmelser som kompletteras av lagen och de beslut som har meddelats med stöd av EG-bestämmelserna</w:t>
            </w:r>
            <w:r>
              <w:t xml:space="preserve"> utövas av Jord</w:t>
            </w:r>
            <w:r w:rsidRPr="00825474">
              <w:t>bruksverket och</w:t>
            </w:r>
            <w:r>
              <w:t xml:space="preserve"> </w:t>
            </w:r>
            <w:r w:rsidRPr="009020CE">
              <w:t>länsstyrel</w:t>
            </w:r>
            <w:r>
              <w:softHyphen/>
            </w:r>
            <w:r w:rsidRPr="009020CE">
              <w:t xml:space="preserve">serna </w:t>
            </w:r>
            <w:r w:rsidRPr="003F36D4">
              <w:rPr>
                <w:i/>
                <w:iCs/>
              </w:rPr>
              <w:t>i enlighet med vad regeringen bestämmer.</w:t>
            </w:r>
          </w:p>
        </w:tc>
        <w:tc>
          <w:tcPr>
            <w:tcW w:w="2500" w:type="pct"/>
            <w:shd w:val="clear" w:color="auto" w:fill="auto"/>
            <w:tcMar>
              <w:right w:w="0" w:type="dxa"/>
            </w:tcMar>
          </w:tcPr>
          <w:p w14:paraId="6291B233" w14:textId="4D6537CF" w:rsidR="00F71CC6" w:rsidRDefault="00AB307F" w:rsidP="00F71CC6">
            <w:pPr>
              <w:pStyle w:val="Brdtextmedindrag"/>
            </w:pPr>
            <w:r>
              <w:t>Offentlig kontroll utövas av Jord</w:t>
            </w:r>
            <w:r>
              <w:softHyphen/>
              <w:t xml:space="preserve">bruksverket och länsstyrelserna </w:t>
            </w:r>
            <w:r w:rsidRPr="003F36D4">
              <w:rPr>
                <w:i/>
                <w:iCs/>
              </w:rPr>
              <w:t>(kontrollmyndigheterna)</w:t>
            </w:r>
            <w:r>
              <w:t xml:space="preserve"> </w:t>
            </w:r>
            <w:r w:rsidRPr="003F36D4">
              <w:rPr>
                <w:i/>
                <w:iCs/>
              </w:rPr>
              <w:t>enligt föreskrifter som regeringen med</w:t>
            </w:r>
            <w:r>
              <w:rPr>
                <w:i/>
                <w:iCs/>
              </w:rPr>
              <w:softHyphen/>
            </w:r>
            <w:r w:rsidRPr="003F36D4">
              <w:rPr>
                <w:i/>
                <w:iCs/>
              </w:rPr>
              <w:t>delar</w:t>
            </w:r>
            <w:r>
              <w:t>.</w:t>
            </w:r>
          </w:p>
        </w:tc>
      </w:tr>
      <w:tr w:rsidR="00F71CC6" w14:paraId="2FA1749A" w14:textId="77777777" w:rsidTr="005A3B52">
        <w:tblPrEx>
          <w:tblLook w:val="0600" w:firstRow="0" w:lastRow="0" w:firstColumn="0" w:lastColumn="0" w:noHBand="1" w:noVBand="1"/>
        </w:tblPrEx>
        <w:tc>
          <w:tcPr>
            <w:tcW w:w="2500" w:type="pct"/>
            <w:shd w:val="clear" w:color="auto" w:fill="auto"/>
            <w:tcMar>
              <w:left w:w="0" w:type="dxa"/>
            </w:tcMar>
          </w:tcPr>
          <w:p w14:paraId="20960D0D" w14:textId="77777777" w:rsidR="00F71CC6" w:rsidRDefault="00F71CC6" w:rsidP="00F71CC6">
            <w:pPr>
              <w:pStyle w:val="Brdtextmedindrag"/>
            </w:pPr>
          </w:p>
        </w:tc>
        <w:tc>
          <w:tcPr>
            <w:tcW w:w="2500" w:type="pct"/>
            <w:shd w:val="clear" w:color="auto" w:fill="auto"/>
            <w:tcMar>
              <w:right w:w="0" w:type="dxa"/>
            </w:tcMar>
          </w:tcPr>
          <w:p w14:paraId="377F7467" w14:textId="4E10A5A3" w:rsidR="00F71CC6" w:rsidRDefault="00AB307F" w:rsidP="00F71CC6">
            <w:pPr>
              <w:pStyle w:val="Brdtextmedindrag"/>
            </w:pPr>
            <w:r>
              <w:rPr>
                <w:i/>
              </w:rPr>
              <w:t>Annan offentlig verksamhet ut</w:t>
            </w:r>
            <w:r>
              <w:rPr>
                <w:i/>
              </w:rPr>
              <w:softHyphen/>
              <w:t>förs av kontrollmyndigheterna och andra statliga myndigheter enligt vad som anges i denna lag och i föreskrifter som regeringen med</w:t>
            </w:r>
            <w:r>
              <w:rPr>
                <w:i/>
              </w:rPr>
              <w:softHyphen/>
              <w:t>delar.</w:t>
            </w:r>
          </w:p>
        </w:tc>
      </w:tr>
    </w:tbl>
    <w:p w14:paraId="6020C692" w14:textId="08F2E343" w:rsidR="00F71CC6" w:rsidRPr="00267A64" w:rsidRDefault="00F71CC6" w:rsidP="00F71CC6">
      <w:pPr>
        <w:pStyle w:val="Brdtextmedindrag"/>
      </w:pPr>
    </w:p>
    <w:p w14:paraId="646EB76A" w14:textId="7070FA69" w:rsidR="00F71CC6" w:rsidRDefault="00AB307F" w:rsidP="00DC55EB">
      <w:pPr>
        <w:pStyle w:val="Brdtext"/>
        <w:jc w:val="center"/>
      </w:pPr>
      <w:r>
        <w:t>11 a §</w:t>
      </w:r>
      <w:r>
        <w:rPr>
          <w:rStyle w:val="Fotnotsreferens"/>
        </w:rPr>
        <w:footnoteReference w:id="7"/>
      </w:r>
    </w:p>
    <w:p w14:paraId="394370AD" w14:textId="0F49E516" w:rsidR="00F71CC6" w:rsidRPr="000B47AB" w:rsidRDefault="00AB307F" w:rsidP="00F71CC6">
      <w:pPr>
        <w:pStyle w:val="Brdtextmedindrag"/>
      </w:pPr>
      <w:r w:rsidRPr="00DC3222">
        <w:t>Jordbruksverket samordnar övriga kontrollmyndigheters verksamhet och lämnar råd och hjälp i denna verksamhet.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D8E1754" w14:textId="77777777" w:rsidTr="00F71CC6">
        <w:tc>
          <w:tcPr>
            <w:tcW w:w="2500" w:type="pct"/>
            <w:shd w:val="clear" w:color="auto" w:fill="auto"/>
            <w:tcMar>
              <w:left w:w="0" w:type="dxa"/>
            </w:tcMar>
          </w:tcPr>
          <w:p w14:paraId="067F3853" w14:textId="0B8BB6B3" w:rsidR="00F71CC6" w:rsidRDefault="00AB307F" w:rsidP="00F71CC6">
            <w:pPr>
              <w:pStyle w:val="Brdtextmedindrag"/>
            </w:pPr>
            <w:r>
              <w:t xml:space="preserve">Den myndighet som utövar offentlig kontroll </w:t>
            </w:r>
            <w:r w:rsidRPr="00DC3222">
              <w:rPr>
                <w:i/>
              </w:rPr>
              <w:t>skall</w:t>
            </w:r>
            <w:r>
              <w:t xml:space="preserve"> genom råd</w:t>
            </w:r>
            <w:r>
              <w:softHyphen/>
              <w:t xml:space="preserve">givning, information och på annat sätt underlätta för den enskilde att fullgöra sina skyldigheter enligt lagen, de föreskrifter och beslut som har meddelats med stöd av lagen, de </w:t>
            </w:r>
            <w:r w:rsidRPr="00DC3222">
              <w:rPr>
                <w:i/>
              </w:rPr>
              <w:t>EG-bestämmelser</w:t>
            </w:r>
            <w:r>
              <w:t xml:space="preserve"> som </w:t>
            </w:r>
            <w:r w:rsidRPr="009C16C2">
              <w:rPr>
                <w:i/>
              </w:rPr>
              <w:t>kompletteras av</w:t>
            </w:r>
            <w:r>
              <w:t xml:space="preserve"> lagen och de beslut som har meddelats med stöd av </w:t>
            </w:r>
            <w:r w:rsidRPr="00DC3222">
              <w:rPr>
                <w:i/>
              </w:rPr>
              <w:t>EG-bestämmelserna</w:t>
            </w:r>
            <w:r>
              <w:t>.</w:t>
            </w:r>
          </w:p>
        </w:tc>
        <w:tc>
          <w:tcPr>
            <w:tcW w:w="2500" w:type="pct"/>
            <w:shd w:val="clear" w:color="auto" w:fill="auto"/>
            <w:tcMar>
              <w:right w:w="0" w:type="dxa"/>
            </w:tcMar>
          </w:tcPr>
          <w:p w14:paraId="59A08152" w14:textId="24C09377" w:rsidR="00F71CC6" w:rsidRDefault="00AB307F" w:rsidP="00F71CC6">
            <w:pPr>
              <w:pStyle w:val="Brdtextmedindrag"/>
            </w:pPr>
            <w:r w:rsidRPr="00DC3222">
              <w:t>Den myndighet som</w:t>
            </w:r>
            <w:r>
              <w:t xml:space="preserve"> utövar offentlig kontroll </w:t>
            </w:r>
            <w:r w:rsidRPr="00DC3222">
              <w:rPr>
                <w:i/>
              </w:rPr>
              <w:t>ska</w:t>
            </w:r>
            <w:r w:rsidRPr="00DC3222">
              <w:t xml:space="preserve"> genom råd</w:t>
            </w:r>
            <w:r>
              <w:softHyphen/>
            </w:r>
            <w:r w:rsidRPr="00DC3222">
              <w:t>givning, information och på annat sätt underlätta för den enskilde att fullgöra sina skyldigheter enligt lagen, de föreskrifter och beslut som har meddelats med stöd av lagen,</w:t>
            </w:r>
            <w:r>
              <w:t xml:space="preserve"> de </w:t>
            </w:r>
            <w:r w:rsidRPr="00DC3222">
              <w:rPr>
                <w:i/>
              </w:rPr>
              <w:t>EU-bestämmelser</w:t>
            </w:r>
            <w:r>
              <w:t xml:space="preserve"> som </w:t>
            </w:r>
            <w:r w:rsidRPr="00DC3222">
              <w:t xml:space="preserve">lagen </w:t>
            </w:r>
            <w:r w:rsidRPr="009C16C2">
              <w:rPr>
                <w:i/>
              </w:rPr>
              <w:t xml:space="preserve">kompletterar </w:t>
            </w:r>
            <w:r w:rsidRPr="00DC3222">
              <w:t xml:space="preserve">och de beslut som har meddelats med stöd av </w:t>
            </w:r>
            <w:r w:rsidRPr="00DC3222">
              <w:rPr>
                <w:i/>
              </w:rPr>
              <w:t>E</w:t>
            </w:r>
            <w:r>
              <w:rPr>
                <w:i/>
              </w:rPr>
              <w:t>U</w:t>
            </w:r>
            <w:r w:rsidRPr="00DC3222">
              <w:rPr>
                <w:i/>
              </w:rPr>
              <w:t>-bestämmelserna</w:t>
            </w:r>
            <w:r w:rsidRPr="00DC3222">
              <w:t>.</w:t>
            </w:r>
          </w:p>
        </w:tc>
      </w:tr>
    </w:tbl>
    <w:p w14:paraId="4F21EAF9"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FA2612F" w14:textId="77777777" w:rsidTr="005A3B52">
        <w:tc>
          <w:tcPr>
            <w:tcW w:w="2500" w:type="pct"/>
            <w:shd w:val="clear" w:color="auto" w:fill="auto"/>
            <w:tcMar>
              <w:left w:w="0" w:type="dxa"/>
            </w:tcMar>
          </w:tcPr>
          <w:p w14:paraId="0315AA6C" w14:textId="77777777" w:rsidR="00F71CC6" w:rsidRDefault="00F71CC6" w:rsidP="00F71CC6">
            <w:pPr>
              <w:pStyle w:val="Brdtextmedindrag"/>
            </w:pPr>
          </w:p>
        </w:tc>
        <w:tc>
          <w:tcPr>
            <w:tcW w:w="2500" w:type="pct"/>
            <w:shd w:val="clear" w:color="auto" w:fill="auto"/>
            <w:tcMar>
              <w:right w:w="0" w:type="dxa"/>
            </w:tcMar>
          </w:tcPr>
          <w:p w14:paraId="7137AADA" w14:textId="243C1426" w:rsidR="00F71CC6" w:rsidRPr="00A06563" w:rsidRDefault="00AB307F" w:rsidP="00F71CC6">
            <w:pPr>
              <w:pStyle w:val="Rubrik4utannumrering"/>
              <w:rPr>
                <w:i/>
                <w:iCs/>
              </w:rPr>
            </w:pPr>
            <w:r w:rsidRPr="00A06563">
              <w:rPr>
                <w:i/>
                <w:iCs/>
              </w:rPr>
              <w:t>Delegering av vissa uppgifter</w:t>
            </w:r>
          </w:p>
        </w:tc>
      </w:tr>
    </w:tbl>
    <w:p w14:paraId="13773FE3"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4A55851" w14:textId="77777777" w:rsidTr="00F71CC6">
        <w:tc>
          <w:tcPr>
            <w:tcW w:w="2500" w:type="pct"/>
            <w:shd w:val="clear" w:color="auto" w:fill="auto"/>
            <w:tcMar>
              <w:left w:w="0" w:type="dxa"/>
            </w:tcMar>
          </w:tcPr>
          <w:p w14:paraId="68C2FCF1" w14:textId="77777777" w:rsidR="00F71CC6" w:rsidRDefault="00F71CC6" w:rsidP="00F71CC6">
            <w:pPr>
              <w:pStyle w:val="Brdtextmedindrag"/>
            </w:pPr>
          </w:p>
        </w:tc>
        <w:tc>
          <w:tcPr>
            <w:tcW w:w="2500" w:type="pct"/>
            <w:shd w:val="clear" w:color="auto" w:fill="auto"/>
            <w:tcMar>
              <w:right w:w="0" w:type="dxa"/>
            </w:tcMar>
          </w:tcPr>
          <w:p w14:paraId="1B6E8E68" w14:textId="058B36C2" w:rsidR="00F71CC6" w:rsidRDefault="00AB307F" w:rsidP="00F71CC6">
            <w:pPr>
              <w:pStyle w:val="Brdtext"/>
              <w:rPr>
                <w:i/>
              </w:rPr>
            </w:pPr>
            <w:r>
              <w:rPr>
                <w:i/>
              </w:rPr>
              <w:t xml:space="preserve">11 b </w:t>
            </w:r>
            <w:r w:rsidRPr="00574282">
              <w:rPr>
                <w:i/>
              </w:rPr>
              <w:t>§</w:t>
            </w:r>
          </w:p>
          <w:p w14:paraId="7B59F1FC" w14:textId="7CA444CB" w:rsidR="00F71CC6" w:rsidRPr="00574282" w:rsidRDefault="00AB307F" w:rsidP="00F71CC6">
            <w:pPr>
              <w:pStyle w:val="Brdtextmedindrag"/>
              <w:rPr>
                <w:i/>
              </w:rPr>
            </w:pPr>
            <w:r w:rsidRPr="00D433E0">
              <w:rPr>
                <w:i/>
              </w:rPr>
              <w:t>I förordning (EU) 2017/625 finns bestämmelser om att vissa upp</w:t>
            </w:r>
            <w:r>
              <w:rPr>
                <w:i/>
              </w:rPr>
              <w:softHyphen/>
            </w:r>
            <w:r w:rsidRPr="00D433E0">
              <w:rPr>
                <w:i/>
              </w:rPr>
              <w:t>gifter som ingår i den offentliga kontrollen och vissa uppgifter i samband med annan offentlig verksamhet får delegeras till ett organ eller till en fysisk person.</w:t>
            </w:r>
          </w:p>
        </w:tc>
      </w:tr>
    </w:tbl>
    <w:p w14:paraId="1639FA5D"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299362D" w14:textId="77777777" w:rsidTr="005A3B52">
        <w:tc>
          <w:tcPr>
            <w:tcW w:w="2500" w:type="pct"/>
            <w:shd w:val="clear" w:color="auto" w:fill="auto"/>
            <w:tcMar>
              <w:left w:w="0" w:type="dxa"/>
            </w:tcMar>
          </w:tcPr>
          <w:p w14:paraId="40F53658" w14:textId="77777777" w:rsidR="00F71CC6" w:rsidRDefault="00F71CC6" w:rsidP="00F71CC6">
            <w:pPr>
              <w:pStyle w:val="Brdtextmedindrag"/>
            </w:pPr>
          </w:p>
        </w:tc>
        <w:tc>
          <w:tcPr>
            <w:tcW w:w="2500" w:type="pct"/>
            <w:shd w:val="clear" w:color="auto" w:fill="auto"/>
            <w:tcMar>
              <w:right w:w="0" w:type="dxa"/>
            </w:tcMar>
          </w:tcPr>
          <w:p w14:paraId="1A329C0C" w14:textId="2C6096C8" w:rsidR="00F71CC6" w:rsidRPr="00A06563" w:rsidRDefault="00AB307F" w:rsidP="00F71CC6">
            <w:pPr>
              <w:pStyle w:val="Rubrik4utannumrering"/>
              <w:rPr>
                <w:i/>
                <w:iCs/>
              </w:rPr>
            </w:pPr>
            <w:r w:rsidRPr="00A06563">
              <w:rPr>
                <w:i/>
                <w:iCs/>
              </w:rPr>
              <w:t>Förvaltningslagens tillämpning</w:t>
            </w:r>
          </w:p>
        </w:tc>
      </w:tr>
    </w:tbl>
    <w:p w14:paraId="6AC03091"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C7B075A" w14:textId="77777777" w:rsidTr="00F71CC6">
        <w:tc>
          <w:tcPr>
            <w:tcW w:w="2500" w:type="pct"/>
            <w:shd w:val="clear" w:color="auto" w:fill="auto"/>
            <w:tcMar>
              <w:left w:w="0" w:type="dxa"/>
            </w:tcMar>
          </w:tcPr>
          <w:p w14:paraId="08784B55" w14:textId="77777777" w:rsidR="00F71CC6" w:rsidRDefault="00F71CC6" w:rsidP="00F71CC6">
            <w:pPr>
              <w:pStyle w:val="Brdtextmedindrag"/>
            </w:pPr>
          </w:p>
        </w:tc>
        <w:tc>
          <w:tcPr>
            <w:tcW w:w="2500" w:type="pct"/>
            <w:shd w:val="clear" w:color="auto" w:fill="auto"/>
            <w:tcMar>
              <w:right w:w="0" w:type="dxa"/>
            </w:tcMar>
          </w:tcPr>
          <w:p w14:paraId="09EEC337" w14:textId="3F2BBACA" w:rsidR="00F71CC6" w:rsidRDefault="00AB307F" w:rsidP="00F71CC6">
            <w:pPr>
              <w:pStyle w:val="Brdtext"/>
              <w:rPr>
                <w:i/>
              </w:rPr>
            </w:pPr>
            <w:r>
              <w:rPr>
                <w:i/>
              </w:rPr>
              <w:t xml:space="preserve">11 c </w:t>
            </w:r>
            <w:r w:rsidRPr="00574282">
              <w:rPr>
                <w:i/>
              </w:rPr>
              <w:t>§</w:t>
            </w:r>
          </w:p>
          <w:p w14:paraId="12D8B698" w14:textId="77777777" w:rsidR="00F71CC6" w:rsidRPr="00A35DF5" w:rsidRDefault="00AB307F" w:rsidP="00F71CC6">
            <w:pPr>
              <w:pStyle w:val="Brdtextmedindrag"/>
              <w:rPr>
                <w:i/>
              </w:rPr>
            </w:pPr>
            <w:r w:rsidRPr="00A35DF5">
              <w:rPr>
                <w:i/>
              </w:rPr>
              <w:t xml:space="preserve">Vid offentlig kontroll eller annan offentlig verksamhet som utförs av ett organ med delegerade uppgifter eller av en fysisk person som har delegerats vissa uppgifter </w:t>
            </w:r>
            <w:r>
              <w:rPr>
                <w:i/>
              </w:rPr>
              <w:t>ska</w:t>
            </w:r>
            <w:r w:rsidRPr="00A35DF5" w:rsidDel="00727632">
              <w:rPr>
                <w:i/>
              </w:rPr>
              <w:t xml:space="preserve"> </w:t>
            </w:r>
            <w:r w:rsidRPr="00A35DF5">
              <w:rPr>
                <w:i/>
              </w:rPr>
              <w:t>följande bestämmelser i förvalt</w:t>
            </w:r>
            <w:r>
              <w:rPr>
                <w:i/>
              </w:rPr>
              <w:softHyphen/>
            </w:r>
            <w:r w:rsidRPr="00A35DF5">
              <w:rPr>
                <w:i/>
              </w:rPr>
              <w:t>ningslagen (2017:900)</w:t>
            </w:r>
            <w:r>
              <w:rPr>
                <w:i/>
              </w:rPr>
              <w:t xml:space="preserve"> tillämpas</w:t>
            </w:r>
            <w:r w:rsidRPr="00A35DF5">
              <w:rPr>
                <w:i/>
              </w:rPr>
              <w:t>:</w:t>
            </w:r>
          </w:p>
          <w:p w14:paraId="1EE1AD87" w14:textId="77777777" w:rsidR="00F71CC6" w:rsidRPr="00415EC2" w:rsidRDefault="00AB307F" w:rsidP="00F71CC6">
            <w:pPr>
              <w:pStyle w:val="Brdtextmedindrag"/>
              <w:rPr>
                <w:i/>
              </w:rPr>
            </w:pPr>
            <w:r>
              <w:rPr>
                <w:i/>
              </w:rPr>
              <w:t>– 5 </w:t>
            </w:r>
            <w:r w:rsidRPr="00415EC2">
              <w:rPr>
                <w:i/>
              </w:rPr>
              <w:t>§ om legalitet, objektivitet och proportionalitet,</w:t>
            </w:r>
          </w:p>
          <w:p w14:paraId="52CAD262" w14:textId="77777777" w:rsidR="00F71CC6" w:rsidRPr="00415EC2" w:rsidRDefault="00AB307F" w:rsidP="00F71CC6">
            <w:pPr>
              <w:pStyle w:val="Brdtextmedindrag"/>
              <w:rPr>
                <w:i/>
              </w:rPr>
            </w:pPr>
            <w:r>
              <w:rPr>
                <w:i/>
              </w:rPr>
              <w:t>– 10 </w:t>
            </w:r>
            <w:r w:rsidRPr="00415EC2">
              <w:rPr>
                <w:i/>
              </w:rPr>
              <w:t>§ om partsinsyn,</w:t>
            </w:r>
          </w:p>
          <w:p w14:paraId="49F5D83C" w14:textId="77777777" w:rsidR="00F71CC6" w:rsidRPr="00415EC2" w:rsidRDefault="00AB307F" w:rsidP="00F71CC6">
            <w:pPr>
              <w:pStyle w:val="Brdtextmedindrag"/>
              <w:rPr>
                <w:i/>
              </w:rPr>
            </w:pPr>
            <w:r>
              <w:rPr>
                <w:i/>
              </w:rPr>
              <w:t>– </w:t>
            </w:r>
            <w:r w:rsidRPr="00415EC2">
              <w:rPr>
                <w:i/>
              </w:rPr>
              <w:t>16</w:t>
            </w:r>
            <w:r>
              <w:rPr>
                <w:i/>
              </w:rPr>
              <w:t>–18 </w:t>
            </w:r>
            <w:r w:rsidRPr="00415EC2">
              <w:rPr>
                <w:i/>
              </w:rPr>
              <w:t>§§ om jäv,</w:t>
            </w:r>
          </w:p>
          <w:p w14:paraId="77755F71" w14:textId="77777777" w:rsidR="00F71CC6" w:rsidRPr="00415EC2" w:rsidRDefault="00AB307F" w:rsidP="00F71CC6">
            <w:pPr>
              <w:pStyle w:val="Brdtextmedindrag"/>
              <w:rPr>
                <w:i/>
              </w:rPr>
            </w:pPr>
            <w:r>
              <w:rPr>
                <w:i/>
              </w:rPr>
              <w:t>– 23 </w:t>
            </w:r>
            <w:r w:rsidRPr="00415EC2">
              <w:rPr>
                <w:i/>
              </w:rPr>
              <w:t>§ om utredningsansvaret,</w:t>
            </w:r>
          </w:p>
          <w:p w14:paraId="4CDFB464" w14:textId="77777777" w:rsidR="00F71CC6" w:rsidRDefault="00AB307F" w:rsidP="00F71CC6">
            <w:pPr>
              <w:pStyle w:val="Brdtextmedindrag"/>
              <w:rPr>
                <w:i/>
              </w:rPr>
            </w:pPr>
            <w:r>
              <w:rPr>
                <w:i/>
              </w:rPr>
              <w:t>– 24 </w:t>
            </w:r>
            <w:r w:rsidRPr="00415EC2">
              <w:rPr>
                <w:i/>
              </w:rPr>
              <w:t>§ om när man får lämna uppgifter muntligt</w:t>
            </w:r>
            <w:r>
              <w:rPr>
                <w:i/>
              </w:rPr>
              <w:t>,</w:t>
            </w:r>
          </w:p>
          <w:p w14:paraId="5D0C676A" w14:textId="77777777" w:rsidR="00F71CC6" w:rsidRPr="00415EC2" w:rsidRDefault="00AB307F" w:rsidP="00F71CC6">
            <w:pPr>
              <w:pStyle w:val="Brdtextmedindrag"/>
              <w:rPr>
                <w:i/>
              </w:rPr>
            </w:pPr>
            <w:r>
              <w:rPr>
                <w:i/>
              </w:rPr>
              <w:t>– 25 </w:t>
            </w:r>
            <w:r w:rsidRPr="00415EC2">
              <w:rPr>
                <w:i/>
              </w:rPr>
              <w:t>§ om kommunikation,</w:t>
            </w:r>
          </w:p>
          <w:p w14:paraId="3FE8277F" w14:textId="77777777" w:rsidR="00F71CC6" w:rsidRPr="00415EC2" w:rsidRDefault="00AB307F" w:rsidP="00F71CC6">
            <w:pPr>
              <w:pStyle w:val="Brdtextmedindrag"/>
              <w:rPr>
                <w:i/>
              </w:rPr>
            </w:pPr>
            <w:r>
              <w:rPr>
                <w:i/>
              </w:rPr>
              <w:t>– 27 </w:t>
            </w:r>
            <w:r w:rsidRPr="00415EC2">
              <w:rPr>
                <w:i/>
              </w:rPr>
              <w:t>§ om dokumentation av upp</w:t>
            </w:r>
            <w:r>
              <w:rPr>
                <w:i/>
              </w:rPr>
              <w:softHyphen/>
            </w:r>
            <w:r w:rsidRPr="00415EC2">
              <w:rPr>
                <w:i/>
              </w:rPr>
              <w:t>gifter,</w:t>
            </w:r>
          </w:p>
          <w:p w14:paraId="484012BF" w14:textId="77777777" w:rsidR="00F71CC6" w:rsidRPr="00415EC2" w:rsidRDefault="00AB307F" w:rsidP="00F71CC6">
            <w:pPr>
              <w:pStyle w:val="Brdtextmedindrag"/>
              <w:rPr>
                <w:i/>
              </w:rPr>
            </w:pPr>
            <w:r>
              <w:rPr>
                <w:i/>
              </w:rPr>
              <w:t>– 31 </w:t>
            </w:r>
            <w:r w:rsidRPr="00415EC2">
              <w:rPr>
                <w:i/>
              </w:rPr>
              <w:t>§ om dokumentation av be</w:t>
            </w:r>
            <w:r>
              <w:rPr>
                <w:i/>
              </w:rPr>
              <w:softHyphen/>
            </w:r>
            <w:r w:rsidRPr="00415EC2">
              <w:rPr>
                <w:i/>
              </w:rPr>
              <w:t>slut,</w:t>
            </w:r>
          </w:p>
          <w:p w14:paraId="5D1BFA88" w14:textId="77777777" w:rsidR="00F71CC6" w:rsidRPr="00415EC2" w:rsidRDefault="00AB307F" w:rsidP="00F71CC6">
            <w:pPr>
              <w:pStyle w:val="Brdtextmedindrag"/>
              <w:rPr>
                <w:i/>
              </w:rPr>
            </w:pPr>
            <w:r>
              <w:rPr>
                <w:i/>
              </w:rPr>
              <w:t>– 32 </w:t>
            </w:r>
            <w:r w:rsidRPr="00415EC2">
              <w:rPr>
                <w:i/>
              </w:rPr>
              <w:t>§ om motivering av beslut,</w:t>
            </w:r>
          </w:p>
          <w:p w14:paraId="156728BF" w14:textId="77777777" w:rsidR="00F71CC6" w:rsidRPr="00415EC2" w:rsidRDefault="00AB307F" w:rsidP="00F71CC6">
            <w:pPr>
              <w:pStyle w:val="Brdtextmedindrag"/>
              <w:rPr>
                <w:i/>
              </w:rPr>
            </w:pPr>
            <w:r>
              <w:rPr>
                <w:i/>
              </w:rPr>
              <w:t>– 33 och 34 </w:t>
            </w:r>
            <w:r w:rsidRPr="00415EC2">
              <w:rPr>
                <w:i/>
              </w:rPr>
              <w:t>§§ om underrättelse om innehållet i beslut och hur ett överklagande går till,</w:t>
            </w:r>
          </w:p>
          <w:p w14:paraId="3192EC19" w14:textId="77777777" w:rsidR="00F71CC6" w:rsidRDefault="00AB307F" w:rsidP="00F71CC6">
            <w:pPr>
              <w:pStyle w:val="Brdtextmedindrag"/>
              <w:rPr>
                <w:i/>
              </w:rPr>
            </w:pPr>
            <w:r>
              <w:rPr>
                <w:i/>
              </w:rPr>
              <w:t>– 36 </w:t>
            </w:r>
            <w:r w:rsidRPr="00415EC2">
              <w:rPr>
                <w:i/>
              </w:rPr>
              <w:t>§ om rättelse av skrivfel och liknande</w:t>
            </w:r>
            <w:r>
              <w:rPr>
                <w:i/>
              </w:rPr>
              <w:t>, och</w:t>
            </w:r>
          </w:p>
          <w:p w14:paraId="27C3C576" w14:textId="6C784436"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415EC2">
              <w:rPr>
                <w:i/>
              </w:rPr>
              <w:t>.</w:t>
            </w:r>
          </w:p>
        </w:tc>
      </w:tr>
    </w:tbl>
    <w:p w14:paraId="36D5C61D"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C7BCC74" w14:textId="77777777" w:rsidTr="005A3B52">
        <w:tc>
          <w:tcPr>
            <w:tcW w:w="2500" w:type="pct"/>
            <w:shd w:val="clear" w:color="auto" w:fill="auto"/>
            <w:tcMar>
              <w:left w:w="0" w:type="dxa"/>
            </w:tcMar>
          </w:tcPr>
          <w:p w14:paraId="65BFE2B3" w14:textId="77777777" w:rsidR="00F71CC6" w:rsidRDefault="00F71CC6" w:rsidP="00F71CC6">
            <w:pPr>
              <w:pStyle w:val="Brdtextmedindrag"/>
            </w:pPr>
          </w:p>
        </w:tc>
        <w:tc>
          <w:tcPr>
            <w:tcW w:w="2500" w:type="pct"/>
            <w:shd w:val="clear" w:color="auto" w:fill="auto"/>
            <w:tcMar>
              <w:right w:w="0" w:type="dxa"/>
            </w:tcMar>
          </w:tcPr>
          <w:p w14:paraId="0D68E73D" w14:textId="791A1F5E" w:rsidR="00F71CC6" w:rsidRPr="000D78FA" w:rsidRDefault="00AB307F" w:rsidP="00F71CC6">
            <w:pPr>
              <w:pStyle w:val="Rubrik4utannumrering"/>
              <w:rPr>
                <w:i/>
                <w:iCs/>
              </w:rPr>
            </w:pPr>
            <w:r w:rsidRPr="000D78FA">
              <w:rPr>
                <w:i/>
                <w:iCs/>
              </w:rPr>
              <w:t>Tystnadsplikt</w:t>
            </w:r>
          </w:p>
        </w:tc>
      </w:tr>
    </w:tbl>
    <w:p w14:paraId="045F47F3"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80870A2" w14:textId="77777777" w:rsidTr="00F71CC6">
        <w:tc>
          <w:tcPr>
            <w:tcW w:w="2500" w:type="pct"/>
            <w:shd w:val="clear" w:color="auto" w:fill="auto"/>
            <w:tcMar>
              <w:left w:w="0" w:type="dxa"/>
            </w:tcMar>
          </w:tcPr>
          <w:p w14:paraId="0BEAEFFE" w14:textId="77777777" w:rsidR="00F71CC6" w:rsidRDefault="00F71CC6" w:rsidP="00F71CC6">
            <w:pPr>
              <w:pStyle w:val="Brdtextmedindrag"/>
            </w:pPr>
          </w:p>
        </w:tc>
        <w:tc>
          <w:tcPr>
            <w:tcW w:w="2500" w:type="pct"/>
            <w:shd w:val="clear" w:color="auto" w:fill="auto"/>
            <w:tcMar>
              <w:right w:w="0" w:type="dxa"/>
            </w:tcMar>
          </w:tcPr>
          <w:p w14:paraId="4F058DD5" w14:textId="4EE96CCF" w:rsidR="00F71CC6" w:rsidRDefault="00AB307F" w:rsidP="00F71CC6">
            <w:pPr>
              <w:pStyle w:val="Brdtext"/>
              <w:rPr>
                <w:i/>
              </w:rPr>
            </w:pPr>
            <w:r>
              <w:rPr>
                <w:i/>
              </w:rPr>
              <w:t xml:space="preserve">11 d </w:t>
            </w:r>
            <w:r w:rsidRPr="00574282">
              <w:rPr>
                <w:i/>
              </w:rPr>
              <w:t>§</w:t>
            </w:r>
          </w:p>
          <w:p w14:paraId="231F04D0" w14:textId="16702569" w:rsidR="00F71CC6" w:rsidRPr="00574282" w:rsidRDefault="00AB307F" w:rsidP="00F71CC6">
            <w:pPr>
              <w:pStyle w:val="Brdtextmedindrag"/>
              <w:rPr>
                <w:i/>
              </w:rPr>
            </w:pPr>
            <w:r w:rsidRPr="00415EC2">
              <w:rPr>
                <w:i/>
              </w:rPr>
              <w:t xml:space="preserve">Den som </w:t>
            </w:r>
            <w:r>
              <w:rPr>
                <w:i/>
              </w:rPr>
              <w:t xml:space="preserve">i enskild verksamhet </w:t>
            </w:r>
            <w:r w:rsidRPr="00415EC2">
              <w:rPr>
                <w:i/>
              </w:rPr>
              <w:t xml:space="preserve">utför </w:t>
            </w:r>
            <w:r>
              <w:rPr>
                <w:i/>
              </w:rPr>
              <w:t xml:space="preserve">eller har utfört </w:t>
            </w:r>
            <w:r w:rsidRPr="00415EC2">
              <w:rPr>
                <w:i/>
              </w:rPr>
              <w:t xml:space="preserve">offentlig kontroll eller annan offentlig verksamhet får inte obehörigen röja eller utnyttja det som han eller hon har fått kännedom om </w:t>
            </w:r>
            <w:r>
              <w:rPr>
                <w:i/>
              </w:rPr>
              <w:t>medan</w:t>
            </w:r>
            <w:r w:rsidRPr="00415EC2">
              <w:rPr>
                <w:i/>
              </w:rPr>
              <w:t xml:space="preserve"> uppgifterna utfördes</w:t>
            </w:r>
            <w:r>
              <w:rPr>
                <w:i/>
              </w:rPr>
              <w:t>. Detsamma ska gälla den som i enskild verksamhet utför eller har utfört laboratorieanalyser, laboratorie</w:t>
            </w:r>
            <w:r>
              <w:rPr>
                <w:i/>
              </w:rPr>
              <w:softHyphen/>
              <w:t>tester eller laboratoriediagnostik på prover som tas vid offentlig kontroll och annan offentlig verk</w:t>
            </w:r>
            <w:r>
              <w:rPr>
                <w:i/>
              </w:rPr>
              <w:softHyphen/>
              <w:t>samhet.</w:t>
            </w:r>
          </w:p>
        </w:tc>
      </w:tr>
      <w:tr w:rsidR="00F71CC6" w14:paraId="7C65B7B2" w14:textId="77777777" w:rsidTr="005A3B52">
        <w:tblPrEx>
          <w:tblLook w:val="0600" w:firstRow="0" w:lastRow="0" w:firstColumn="0" w:lastColumn="0" w:noHBand="1" w:noVBand="1"/>
        </w:tblPrEx>
        <w:tc>
          <w:tcPr>
            <w:tcW w:w="2500" w:type="pct"/>
            <w:shd w:val="clear" w:color="auto" w:fill="auto"/>
            <w:tcMar>
              <w:left w:w="0" w:type="dxa"/>
            </w:tcMar>
          </w:tcPr>
          <w:p w14:paraId="53CCFEDE" w14:textId="77777777" w:rsidR="00F71CC6" w:rsidRDefault="00F71CC6" w:rsidP="00F71CC6">
            <w:pPr>
              <w:pStyle w:val="Brdtextmedindrag"/>
            </w:pPr>
          </w:p>
        </w:tc>
        <w:tc>
          <w:tcPr>
            <w:tcW w:w="2500" w:type="pct"/>
            <w:shd w:val="clear" w:color="auto" w:fill="auto"/>
            <w:tcMar>
              <w:right w:w="0" w:type="dxa"/>
            </w:tcMar>
          </w:tcPr>
          <w:p w14:paraId="7A5A7C76" w14:textId="7FFE4FFD" w:rsidR="00F71CC6" w:rsidRDefault="00AB307F" w:rsidP="00F71CC6">
            <w:pPr>
              <w:pStyle w:val="Brdtextmedindrag"/>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p>
        </w:tc>
      </w:tr>
    </w:tbl>
    <w:p w14:paraId="6545192E"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8EDF6F9" w14:textId="77777777" w:rsidTr="005A3B52">
        <w:tc>
          <w:tcPr>
            <w:tcW w:w="2500" w:type="pct"/>
            <w:shd w:val="clear" w:color="auto" w:fill="auto"/>
            <w:tcMar>
              <w:left w:w="0" w:type="dxa"/>
            </w:tcMar>
          </w:tcPr>
          <w:p w14:paraId="02CDA9DA" w14:textId="77777777" w:rsidR="00F71CC6" w:rsidRDefault="00F71CC6" w:rsidP="00F71CC6">
            <w:pPr>
              <w:pStyle w:val="Brdtextmedindrag"/>
            </w:pPr>
          </w:p>
        </w:tc>
        <w:tc>
          <w:tcPr>
            <w:tcW w:w="2500" w:type="pct"/>
            <w:shd w:val="clear" w:color="auto" w:fill="auto"/>
            <w:tcMar>
              <w:right w:w="0" w:type="dxa"/>
            </w:tcMar>
          </w:tcPr>
          <w:p w14:paraId="26F9D1AF" w14:textId="0D653766" w:rsidR="00F71CC6" w:rsidRPr="00066D49" w:rsidRDefault="00AB307F" w:rsidP="00F71CC6">
            <w:pPr>
              <w:pStyle w:val="Rubrik4utannumrering"/>
              <w:rPr>
                <w:i/>
                <w:iCs/>
              </w:rPr>
            </w:pPr>
            <w:r w:rsidRPr="00066D49">
              <w:rPr>
                <w:i/>
                <w:iCs/>
              </w:rPr>
              <w:t>Föreskrifter om offentlig kontroll och annan offentlig verksamhet</w:t>
            </w:r>
          </w:p>
        </w:tc>
      </w:tr>
    </w:tbl>
    <w:p w14:paraId="3C289B7A"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054F94D" w14:textId="77777777" w:rsidTr="00F71CC6">
        <w:tc>
          <w:tcPr>
            <w:tcW w:w="2500" w:type="pct"/>
            <w:shd w:val="clear" w:color="auto" w:fill="auto"/>
            <w:tcMar>
              <w:left w:w="0" w:type="dxa"/>
            </w:tcMar>
          </w:tcPr>
          <w:p w14:paraId="60677911" w14:textId="77777777" w:rsidR="00F71CC6" w:rsidRDefault="00F71CC6" w:rsidP="00F71CC6">
            <w:pPr>
              <w:pStyle w:val="Brdtextmedindrag"/>
            </w:pPr>
          </w:p>
        </w:tc>
        <w:tc>
          <w:tcPr>
            <w:tcW w:w="2500" w:type="pct"/>
            <w:shd w:val="clear" w:color="auto" w:fill="auto"/>
            <w:tcMar>
              <w:right w:w="0" w:type="dxa"/>
            </w:tcMar>
          </w:tcPr>
          <w:p w14:paraId="7C9C6726" w14:textId="180A9E58" w:rsidR="00F71CC6" w:rsidRDefault="00AB307F" w:rsidP="00F71CC6">
            <w:pPr>
              <w:pStyle w:val="Brdtext"/>
              <w:rPr>
                <w:i/>
              </w:rPr>
            </w:pPr>
            <w:r>
              <w:rPr>
                <w:i/>
              </w:rPr>
              <w:t xml:space="preserve">11 e </w:t>
            </w:r>
            <w:r w:rsidRPr="00574282">
              <w:rPr>
                <w:i/>
              </w:rPr>
              <w:t>§</w:t>
            </w:r>
          </w:p>
          <w:p w14:paraId="13072E1F" w14:textId="77777777" w:rsidR="00F71CC6" w:rsidRPr="00FE5E56" w:rsidRDefault="00AB307F" w:rsidP="00F71CC6">
            <w:pPr>
              <w:pStyle w:val="Brdtextmedindrag"/>
              <w:rPr>
                <w:i/>
              </w:rPr>
            </w:pPr>
            <w:r w:rsidRPr="00FE5E56">
              <w:rPr>
                <w:i/>
              </w:rPr>
              <w:t>Regeringen eller den myndighet som regeringen bestämmer får meddela föreskrifter om</w:t>
            </w:r>
          </w:p>
          <w:p w14:paraId="158127B1" w14:textId="77777777" w:rsidR="00F71CC6" w:rsidRPr="00FE5E56" w:rsidRDefault="00AB307F" w:rsidP="00F71CC6">
            <w:pPr>
              <w:pStyle w:val="Brdtextmedindrag"/>
              <w:rPr>
                <w:i/>
              </w:rPr>
            </w:pPr>
            <w:r>
              <w:rPr>
                <w:i/>
              </w:rPr>
              <w:t>1. </w:t>
            </w:r>
            <w:r w:rsidRPr="00FE5E56">
              <w:rPr>
                <w:i/>
              </w:rPr>
              <w:t xml:space="preserve">hur </w:t>
            </w:r>
            <w:r>
              <w:rPr>
                <w:i/>
              </w:rPr>
              <w:t xml:space="preserve">ett organ med delegerade uppgifter eller en fysisk person som har delegerats vissa uppgifter ska bedriva </w:t>
            </w:r>
            <w:r w:rsidRPr="00FE5E56">
              <w:rPr>
                <w:i/>
              </w:rPr>
              <w:t>offentlig kontroll</w:t>
            </w:r>
            <w:r w:rsidRPr="00FE5E56" w:rsidDel="00FD0947">
              <w:rPr>
                <w:i/>
              </w:rPr>
              <w:t xml:space="preserve"> </w:t>
            </w:r>
            <w:r>
              <w:rPr>
                <w:i/>
              </w:rPr>
              <w:t>och annan offentlig verksamhet</w:t>
            </w:r>
            <w:r w:rsidRPr="00FE5E56">
              <w:rPr>
                <w:i/>
              </w:rPr>
              <w:t>,</w:t>
            </w:r>
          </w:p>
          <w:p w14:paraId="16DC6F45" w14:textId="77777777" w:rsidR="00F71CC6" w:rsidRDefault="00AB307F" w:rsidP="00F71CC6">
            <w:pPr>
              <w:pStyle w:val="Brdtextmedindrag"/>
              <w:rPr>
                <w:i/>
              </w:rPr>
            </w:pPr>
            <w:r>
              <w:rPr>
                <w:i/>
              </w:rPr>
              <w:t>2. </w:t>
            </w:r>
            <w:r w:rsidRPr="00FE5E56">
              <w:rPr>
                <w:i/>
              </w:rPr>
              <w:t xml:space="preserve">skyldighet för ett organ med delegerade uppgifter eller en fysisk person som har delegerats vissa uppgifter att lämna information </w:t>
            </w:r>
            <w:r>
              <w:rPr>
                <w:i/>
              </w:rPr>
              <w:t>till Jordbruksverket, och</w:t>
            </w:r>
          </w:p>
          <w:p w14:paraId="172E252D" w14:textId="614180D0" w:rsidR="00F71CC6" w:rsidRPr="00574282" w:rsidRDefault="00AB307F" w:rsidP="00F71CC6">
            <w:pPr>
              <w:pStyle w:val="Brdtextmedindrag"/>
              <w:rPr>
                <w:i/>
              </w:rPr>
            </w:pPr>
            <w:r>
              <w:rPr>
                <w:i/>
              </w:rPr>
              <w:t>3. </w:t>
            </w:r>
            <w:r w:rsidRPr="00FE5E56">
              <w:rPr>
                <w:i/>
              </w:rPr>
              <w:t xml:space="preserve">skyldighet för ett organ med delegerade uppgifter eller en fysisk person som har delegerats vissa uppgifter att lämna information </w:t>
            </w:r>
            <w:r>
              <w:rPr>
                <w:i/>
              </w:rPr>
              <w:t xml:space="preserve">och ge in handlingar </w:t>
            </w:r>
            <w:r w:rsidRPr="00FE5E56">
              <w:rPr>
                <w:i/>
              </w:rPr>
              <w:t xml:space="preserve">till </w:t>
            </w:r>
            <w:r>
              <w:rPr>
                <w:i/>
              </w:rPr>
              <w:t>den myndighet som har delegerat upp</w:t>
            </w:r>
            <w:r>
              <w:rPr>
                <w:i/>
              </w:rPr>
              <w:softHyphen/>
              <w:t>giften.</w:t>
            </w:r>
          </w:p>
        </w:tc>
      </w:tr>
    </w:tbl>
    <w:p w14:paraId="22977D88" w14:textId="25EB7DBA" w:rsidR="00F71CC6" w:rsidRDefault="00AB307F" w:rsidP="00F71CC6">
      <w:pPr>
        <w:pStyle w:val="Brdtext"/>
        <w:spacing w:before="230"/>
        <w:jc w:val="center"/>
      </w:pPr>
      <w:r>
        <w:t>12 §</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E1E8A0C" w14:textId="77777777" w:rsidTr="00F71CC6">
        <w:tc>
          <w:tcPr>
            <w:tcW w:w="2500" w:type="pct"/>
            <w:shd w:val="clear" w:color="auto" w:fill="auto"/>
            <w:tcMar>
              <w:left w:w="0" w:type="dxa"/>
            </w:tcMar>
          </w:tcPr>
          <w:p w14:paraId="28B79350" w14:textId="4D4E1E3D" w:rsidR="00F71CC6" w:rsidRDefault="00AB307F" w:rsidP="00F71CC6">
            <w:pPr>
              <w:pStyle w:val="Brdtextmedindrag"/>
            </w:pPr>
            <w:r w:rsidRPr="00FE5E56">
              <w:t xml:space="preserve">En kontrollmyndighet </w:t>
            </w:r>
            <w:r w:rsidRPr="00FE5E56">
              <w:rPr>
                <w:i/>
              </w:rPr>
              <w:t>och ett kontrollorgan som anlitas i den offentliga kontrollen</w:t>
            </w:r>
            <w:r w:rsidRPr="00FE5E56">
              <w:t xml:space="preserve"> har i den utsträckning </w:t>
            </w:r>
            <w:r w:rsidRPr="00DC7A97">
              <w:rPr>
                <w:i/>
                <w:iCs/>
              </w:rPr>
              <w:t>som</w:t>
            </w:r>
            <w:r w:rsidRPr="00FE5E56">
              <w:t xml:space="preserve"> behövs för </w:t>
            </w:r>
            <w:r w:rsidRPr="00FE5E56">
              <w:rPr>
                <w:i/>
              </w:rPr>
              <w:t>kon</w:t>
            </w:r>
            <w:r>
              <w:rPr>
                <w:i/>
              </w:rPr>
              <w:softHyphen/>
            </w:r>
            <w:r w:rsidRPr="00FE5E56">
              <w:rPr>
                <w:i/>
              </w:rPr>
              <w:t>trollen</w:t>
            </w:r>
            <w:r w:rsidRPr="00FE5E56">
              <w:t xml:space="preserve"> rätt att</w:t>
            </w:r>
          </w:p>
        </w:tc>
        <w:tc>
          <w:tcPr>
            <w:tcW w:w="2500" w:type="pct"/>
            <w:shd w:val="clear" w:color="auto" w:fill="auto"/>
            <w:tcMar>
              <w:right w:w="0" w:type="dxa"/>
            </w:tcMar>
          </w:tcPr>
          <w:p w14:paraId="259B33CA" w14:textId="6B7989AB" w:rsidR="00F71CC6" w:rsidRDefault="00AB307F" w:rsidP="00F71CC6">
            <w:pPr>
              <w:pStyle w:val="Brdtextmedindrag"/>
            </w:pPr>
            <w:r w:rsidRPr="00FE5E56">
              <w:t>En kontrollmyndighet</w:t>
            </w:r>
            <w:r w:rsidRPr="00FF1C97">
              <w:rPr>
                <w:i/>
                <w:iCs/>
              </w:rPr>
              <w:t>,</w:t>
            </w:r>
            <w:r w:rsidRPr="00FE5E56">
              <w:t xml:space="preserve"> </w:t>
            </w:r>
            <w:r w:rsidRPr="00FE5E56">
              <w:rPr>
                <w:i/>
              </w:rPr>
              <w:t>en offi</w:t>
            </w:r>
            <w:r>
              <w:rPr>
                <w:i/>
              </w:rPr>
              <w:softHyphen/>
            </w:r>
            <w:r w:rsidRPr="00FE5E56">
              <w:rPr>
                <w:i/>
              </w:rPr>
              <w:t xml:space="preserve">ciell veterinär som </w:t>
            </w:r>
            <w:r>
              <w:rPr>
                <w:i/>
              </w:rPr>
              <w:t xml:space="preserve">har </w:t>
            </w:r>
            <w:r w:rsidRPr="00FE5E56">
              <w:rPr>
                <w:i/>
              </w:rPr>
              <w:t>förordnats enligt lagen (2009:1254) om offi</w:t>
            </w:r>
            <w:r>
              <w:rPr>
                <w:i/>
              </w:rPr>
              <w:softHyphen/>
            </w:r>
            <w:r w:rsidRPr="00FE5E56">
              <w:rPr>
                <w:i/>
              </w:rPr>
              <w:t>ciella veterinärer, ett organ med delegerade uppgifter eller en fysisk person som har delegerats vissa uppgifter</w:t>
            </w:r>
            <w:r>
              <w:t xml:space="preserve"> har</w:t>
            </w:r>
            <w:r w:rsidRPr="00AB7EA0">
              <w:rPr>
                <w:i/>
                <w:iCs/>
              </w:rPr>
              <w:t xml:space="preserve">, </w:t>
            </w:r>
            <w:r>
              <w:t>i den ut</w:t>
            </w:r>
            <w:r w:rsidRPr="00FE5E56">
              <w:t xml:space="preserve">sträckning </w:t>
            </w:r>
            <w:r w:rsidRPr="00FE5E56">
              <w:rPr>
                <w:i/>
              </w:rPr>
              <w:t>det</w:t>
            </w:r>
            <w:r w:rsidRPr="00FE5E56">
              <w:t xml:space="preserve"> behövs för </w:t>
            </w:r>
            <w:r w:rsidRPr="00FE5E56">
              <w:rPr>
                <w:i/>
              </w:rPr>
              <w:t>den offentliga kon</w:t>
            </w:r>
            <w:r>
              <w:rPr>
                <w:i/>
              </w:rPr>
              <w:softHyphen/>
            </w:r>
            <w:r w:rsidRPr="00FE5E56">
              <w:rPr>
                <w:i/>
              </w:rPr>
              <w:t>trollen</w:t>
            </w:r>
            <w:r>
              <w:rPr>
                <w:i/>
              </w:rPr>
              <w:t>,</w:t>
            </w:r>
            <w:r w:rsidRPr="00FE5E56">
              <w:t xml:space="preserve"> </w:t>
            </w:r>
            <w:r w:rsidRPr="001F3351">
              <w:t>rä</w:t>
            </w:r>
            <w:r w:rsidRPr="00FE5E56">
              <w:t>tt att</w:t>
            </w:r>
          </w:p>
        </w:tc>
      </w:tr>
    </w:tbl>
    <w:p w14:paraId="6B520BDC" w14:textId="77777777" w:rsidR="00F71CC6" w:rsidRDefault="00AB307F" w:rsidP="00F71CC6">
      <w:pPr>
        <w:pStyle w:val="Brdtextmedindrag"/>
      </w:pPr>
      <w:r>
        <w:t>1. på begäran få upplysningar och ta del av handlingar, och</w:t>
      </w:r>
    </w:p>
    <w:p w14:paraId="04A2DB02" w14:textId="459DE36B" w:rsidR="00F71CC6" w:rsidRDefault="00AB307F" w:rsidP="00F71CC6">
      <w:pPr>
        <w:pStyle w:val="Brdtextmedindrag"/>
      </w:pPr>
      <w:r>
        <w:t>2. få tillträde till områden, anläggningar, byggnader, lokaler och andra utrymmen för att där besiktiga djuren,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8C6813D" w14:textId="77777777" w:rsidTr="005A3B52">
        <w:tc>
          <w:tcPr>
            <w:tcW w:w="2500" w:type="pct"/>
            <w:shd w:val="clear" w:color="auto" w:fill="auto"/>
            <w:tcMar>
              <w:left w:w="0" w:type="dxa"/>
            </w:tcMar>
          </w:tcPr>
          <w:p w14:paraId="674DA9E5" w14:textId="15D4A089" w:rsidR="00F71CC6" w:rsidRDefault="00AB307F" w:rsidP="00F71CC6">
            <w:pPr>
              <w:pStyle w:val="Brdtextmedindrag"/>
            </w:pPr>
            <w:r>
              <w:t xml:space="preserve">Det som sägs i första stycket gäller också den som </w:t>
            </w:r>
            <w:r w:rsidRPr="00C2265D">
              <w:rPr>
                <w:i/>
              </w:rPr>
              <w:t>vidtar åtgär</w:t>
            </w:r>
            <w:r>
              <w:rPr>
                <w:i/>
              </w:rPr>
              <w:softHyphen/>
            </w:r>
            <w:r w:rsidRPr="00C2265D">
              <w:rPr>
                <w:i/>
              </w:rPr>
              <w:t xml:space="preserve">der enligt denna lag, de föreskrifter eller beslut som har meddelats med stöd av lagen, de EG-bestämmelser som kompletteras av lagen eller de beslut som </w:t>
            </w:r>
            <w:r>
              <w:rPr>
                <w:i/>
              </w:rPr>
              <w:t>har meddelats med stöd av EG-be</w:t>
            </w:r>
            <w:r w:rsidRPr="00C2265D">
              <w:rPr>
                <w:i/>
              </w:rPr>
              <w:t>stämmelserna.</w:t>
            </w:r>
          </w:p>
        </w:tc>
        <w:tc>
          <w:tcPr>
            <w:tcW w:w="2500" w:type="pct"/>
            <w:shd w:val="clear" w:color="auto" w:fill="auto"/>
            <w:tcMar>
              <w:right w:w="0" w:type="dxa"/>
            </w:tcMar>
          </w:tcPr>
          <w:p w14:paraId="297BADC7" w14:textId="3169FD8F" w:rsidR="00F71CC6" w:rsidRDefault="00AB307F" w:rsidP="00F71CC6">
            <w:pPr>
              <w:pStyle w:val="Brdtextmedindrag"/>
            </w:pPr>
            <w:r w:rsidRPr="00C2265D">
              <w:t xml:space="preserve">Det som sägs i första stycket gäller också den </w:t>
            </w:r>
            <w:r>
              <w:t xml:space="preserve">som </w:t>
            </w:r>
            <w:r w:rsidRPr="00C2265D">
              <w:rPr>
                <w:i/>
              </w:rPr>
              <w:t>utför annan offentlig verksamhet</w:t>
            </w:r>
            <w:r w:rsidRPr="00C2265D">
              <w:t>.</w:t>
            </w:r>
          </w:p>
        </w:tc>
      </w:tr>
      <w:tr w:rsidR="00F71CC6" w14:paraId="27372E6F" w14:textId="77777777" w:rsidTr="005A3B52">
        <w:tc>
          <w:tcPr>
            <w:tcW w:w="2500" w:type="pct"/>
            <w:shd w:val="clear" w:color="auto" w:fill="auto"/>
            <w:tcMar>
              <w:left w:w="0" w:type="dxa"/>
            </w:tcMar>
          </w:tcPr>
          <w:p w14:paraId="4A311776" w14:textId="31D137C4" w:rsidR="00F71CC6" w:rsidRDefault="00AB307F" w:rsidP="00F71CC6">
            <w:pPr>
              <w:pStyle w:val="Brdtextmedindrag"/>
            </w:pPr>
            <w:r w:rsidRPr="001F3351">
              <w:rPr>
                <w:i/>
              </w:rPr>
              <w:t xml:space="preserve">Bestämmelserna i första stycket gäller också för </w:t>
            </w:r>
            <w:r w:rsidRPr="00C444E8">
              <w:rPr>
                <w:i/>
              </w:rPr>
              <w:t>EG:s institutioner</w:t>
            </w:r>
            <w:r w:rsidRPr="001F3351">
              <w:rPr>
                <w:i/>
              </w:rPr>
              <w:t xml:space="preserve"> och för inspektörer och experter som utsetts av </w:t>
            </w:r>
            <w:r w:rsidRPr="00C444E8">
              <w:rPr>
                <w:i/>
              </w:rPr>
              <w:t>institutionerna</w:t>
            </w:r>
            <w:r w:rsidRPr="001F3351">
              <w:rPr>
                <w:i/>
              </w:rPr>
              <w:t>.</w:t>
            </w:r>
          </w:p>
        </w:tc>
        <w:tc>
          <w:tcPr>
            <w:tcW w:w="2500" w:type="pct"/>
            <w:shd w:val="clear" w:color="auto" w:fill="auto"/>
            <w:tcMar>
              <w:right w:w="0" w:type="dxa"/>
            </w:tcMar>
          </w:tcPr>
          <w:p w14:paraId="585DF2C4" w14:textId="77777777" w:rsidR="00F71CC6" w:rsidRDefault="00F71CC6" w:rsidP="00F71CC6">
            <w:pPr>
              <w:pStyle w:val="Brdtextmedindrag"/>
            </w:pPr>
          </w:p>
        </w:tc>
      </w:tr>
    </w:tbl>
    <w:p w14:paraId="0AFD1B04" w14:textId="105DE88B" w:rsidR="00F71CC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E763E7C" w14:textId="77777777" w:rsidTr="005A3B52">
        <w:tc>
          <w:tcPr>
            <w:tcW w:w="2500" w:type="pct"/>
            <w:shd w:val="clear" w:color="auto" w:fill="auto"/>
            <w:tcMar>
              <w:left w:w="0" w:type="dxa"/>
            </w:tcMar>
          </w:tcPr>
          <w:p w14:paraId="39F18FB0" w14:textId="77777777" w:rsidR="00F71CC6" w:rsidRDefault="00F71CC6" w:rsidP="00F71CC6">
            <w:pPr>
              <w:pStyle w:val="Brdtextmedindrag"/>
            </w:pPr>
          </w:p>
        </w:tc>
        <w:tc>
          <w:tcPr>
            <w:tcW w:w="2500" w:type="pct"/>
            <w:shd w:val="clear" w:color="auto" w:fill="auto"/>
            <w:tcMar>
              <w:right w:w="0" w:type="dxa"/>
            </w:tcMar>
          </w:tcPr>
          <w:p w14:paraId="03221B19" w14:textId="7E33525B" w:rsidR="00F71CC6" w:rsidRPr="0069267C" w:rsidRDefault="00AB307F" w:rsidP="00F71CC6">
            <w:pPr>
              <w:pStyle w:val="Rubrik4utannumrering"/>
              <w:rPr>
                <w:i/>
                <w:iCs/>
              </w:rPr>
            </w:pPr>
            <w:r w:rsidRPr="0069267C">
              <w:rPr>
                <w:i/>
                <w:iCs/>
              </w:rPr>
              <w:t>EU-institutionernas rätt till upplysningar och tillträde</w:t>
            </w:r>
          </w:p>
        </w:tc>
      </w:tr>
    </w:tbl>
    <w:p w14:paraId="294801ED"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1C4A375" w14:textId="77777777" w:rsidTr="00F71CC6">
        <w:tc>
          <w:tcPr>
            <w:tcW w:w="2500" w:type="pct"/>
            <w:shd w:val="clear" w:color="auto" w:fill="auto"/>
            <w:tcMar>
              <w:left w:w="0" w:type="dxa"/>
            </w:tcMar>
          </w:tcPr>
          <w:p w14:paraId="534EDBBF" w14:textId="77777777" w:rsidR="00F71CC6" w:rsidRDefault="00F71CC6" w:rsidP="00F71CC6">
            <w:pPr>
              <w:pStyle w:val="Brdtextmedindrag"/>
            </w:pPr>
          </w:p>
        </w:tc>
        <w:tc>
          <w:tcPr>
            <w:tcW w:w="2500" w:type="pct"/>
            <w:shd w:val="clear" w:color="auto" w:fill="auto"/>
            <w:tcMar>
              <w:right w:w="0" w:type="dxa"/>
            </w:tcMar>
          </w:tcPr>
          <w:p w14:paraId="1351218E" w14:textId="4440B727" w:rsidR="00F71CC6" w:rsidRDefault="00AB307F" w:rsidP="00F71CC6">
            <w:pPr>
              <w:pStyle w:val="Brdtext"/>
              <w:rPr>
                <w:i/>
              </w:rPr>
            </w:pPr>
            <w:r>
              <w:rPr>
                <w:i/>
              </w:rPr>
              <w:t xml:space="preserve">12 a </w:t>
            </w:r>
            <w:r w:rsidRPr="00574282">
              <w:rPr>
                <w:i/>
              </w:rPr>
              <w:t>§</w:t>
            </w:r>
          </w:p>
          <w:p w14:paraId="2D487B58" w14:textId="6D95BC38" w:rsidR="00F71CC6" w:rsidRPr="00203F9F" w:rsidRDefault="00AB307F" w:rsidP="00F71CC6">
            <w:pPr>
              <w:pStyle w:val="Brdtextmedindrag"/>
              <w:rPr>
                <w:i/>
                <w:iCs/>
              </w:rPr>
            </w:pPr>
            <w:r w:rsidRPr="001F3351">
              <w:rPr>
                <w:i/>
              </w:rPr>
              <w:t>Bestämmelserna i 12</w:t>
            </w:r>
            <w:r>
              <w:rPr>
                <w:i/>
              </w:rPr>
              <w:t> </w:t>
            </w:r>
            <w:r w:rsidRPr="001F3351">
              <w:rPr>
                <w:i/>
              </w:rPr>
              <w:t xml:space="preserve">§ gäller också för </w:t>
            </w:r>
            <w:r w:rsidRPr="00203F9F">
              <w:rPr>
                <w:i/>
                <w:iCs/>
              </w:rPr>
              <w:t>Europeiska kommis</w:t>
            </w:r>
            <w:r>
              <w:rPr>
                <w:i/>
                <w:iCs/>
              </w:rPr>
              <w:softHyphen/>
            </w:r>
            <w:r w:rsidRPr="00203F9F">
              <w:rPr>
                <w:i/>
                <w:iCs/>
              </w:rPr>
              <w:t>sionen</w:t>
            </w:r>
            <w:r>
              <w:rPr>
                <w:i/>
                <w:iCs/>
              </w:rPr>
              <w:t xml:space="preserve"> och</w:t>
            </w:r>
            <w:r w:rsidRPr="00203F9F">
              <w:rPr>
                <w:i/>
                <w:iCs/>
              </w:rPr>
              <w:t xml:space="preserve"> Europeiska revisions</w:t>
            </w:r>
            <w:r w:rsidR="00F71CC6">
              <w:rPr>
                <w:i/>
                <w:iCs/>
              </w:rPr>
              <w:softHyphen/>
            </w:r>
            <w:r w:rsidRPr="00203F9F">
              <w:rPr>
                <w:i/>
                <w:iCs/>
              </w:rPr>
              <w:t>rätten</w:t>
            </w:r>
            <w:r w:rsidRPr="001F3351">
              <w:rPr>
                <w:i/>
              </w:rPr>
              <w:t xml:space="preserve"> och för inspektörer och experter som utsetts av </w:t>
            </w:r>
            <w:r w:rsidRPr="00203F9F">
              <w:rPr>
                <w:i/>
                <w:iCs/>
              </w:rPr>
              <w:t>dessa institutioner</w:t>
            </w:r>
            <w:r>
              <w:rPr>
                <w:i/>
                <w:iCs/>
              </w:rPr>
              <w:t xml:space="preserve"> i</w:t>
            </w:r>
            <w:r w:rsidRPr="00203F9F">
              <w:rPr>
                <w:i/>
                <w:iCs/>
              </w:rPr>
              <w:t xml:space="preserve"> den utsträckning det behövs för att kontrollera </w:t>
            </w:r>
            <w:r>
              <w:rPr>
                <w:i/>
                <w:iCs/>
              </w:rPr>
              <w:t xml:space="preserve">att Sverige följer </w:t>
            </w:r>
          </w:p>
          <w:p w14:paraId="50B0AF37" w14:textId="77777777" w:rsidR="00F71CC6" w:rsidRPr="00203F9F" w:rsidRDefault="00AB307F" w:rsidP="00F71CC6">
            <w:pPr>
              <w:pStyle w:val="Brdtextmedindrag"/>
              <w:rPr>
                <w:i/>
                <w:iCs/>
              </w:rPr>
            </w:pPr>
            <w:r w:rsidRPr="009D10B6">
              <w:rPr>
                <w:i/>
              </w:rPr>
              <w:t>1.</w:t>
            </w:r>
            <w:r>
              <w:rPr>
                <w:i/>
              </w:rPr>
              <w:t> </w:t>
            </w:r>
            <w:r w:rsidRPr="006A51B8">
              <w:rPr>
                <w:i/>
                <w:spacing w:val="-4"/>
              </w:rPr>
              <w:t>de EU-bestämmelser som</w:t>
            </w:r>
            <w:r w:rsidRPr="00203F9F">
              <w:rPr>
                <w:i/>
                <w:iCs/>
              </w:rPr>
              <w:t xml:space="preserve"> lagen kompletterar, och</w:t>
            </w:r>
            <w:r w:rsidRPr="001F3351">
              <w:rPr>
                <w:i/>
              </w:rPr>
              <w:t xml:space="preserve"> </w:t>
            </w:r>
            <w:r w:rsidRPr="00203F9F">
              <w:rPr>
                <w:i/>
                <w:iCs/>
              </w:rPr>
              <w:t xml:space="preserve"> </w:t>
            </w:r>
          </w:p>
          <w:p w14:paraId="2A80FF08" w14:textId="253EBF6D" w:rsidR="00F71CC6" w:rsidRPr="00574282" w:rsidRDefault="00AB307F" w:rsidP="00F71CC6">
            <w:pPr>
              <w:pStyle w:val="Brdtextmedindrag"/>
              <w:rPr>
                <w:i/>
              </w:rPr>
            </w:pPr>
            <w:r w:rsidRPr="00203F9F">
              <w:rPr>
                <w:i/>
                <w:iCs/>
              </w:rPr>
              <w:t>2.</w:t>
            </w:r>
            <w:r>
              <w:rPr>
                <w:i/>
                <w:iCs/>
              </w:rPr>
              <w:t> </w:t>
            </w:r>
            <w:r w:rsidRPr="006A51B8">
              <w:rPr>
                <w:i/>
                <w:spacing w:val="-2"/>
              </w:rPr>
              <w:t>EU-bestämmelser om</w:t>
            </w:r>
            <w:r w:rsidRPr="00203F9F">
              <w:rPr>
                <w:i/>
                <w:iCs/>
              </w:rPr>
              <w:t xml:space="preserve"> unionens medfinansiering av åtgärder </w:t>
            </w:r>
            <w:r w:rsidRPr="00732AA7">
              <w:rPr>
                <w:i/>
                <w:iCs/>
              </w:rPr>
              <w:t xml:space="preserve">inom </w:t>
            </w:r>
            <w:r w:rsidRPr="00203F9F">
              <w:rPr>
                <w:i/>
                <w:iCs/>
              </w:rPr>
              <w:t>lagens tillämpningsområde</w:t>
            </w:r>
            <w:r>
              <w:rPr>
                <w:i/>
              </w:rPr>
              <w:t>.</w:t>
            </w:r>
          </w:p>
        </w:tc>
      </w:tr>
      <w:tr w:rsidR="00F71CC6" w14:paraId="4946B49F" w14:textId="77777777" w:rsidTr="005A3B52">
        <w:tblPrEx>
          <w:tblLook w:val="0600" w:firstRow="0" w:lastRow="0" w:firstColumn="0" w:lastColumn="0" w:noHBand="1" w:noVBand="1"/>
        </w:tblPrEx>
        <w:tc>
          <w:tcPr>
            <w:tcW w:w="2500" w:type="pct"/>
            <w:shd w:val="clear" w:color="auto" w:fill="auto"/>
            <w:tcMar>
              <w:left w:w="0" w:type="dxa"/>
            </w:tcMar>
          </w:tcPr>
          <w:p w14:paraId="470BDF2D" w14:textId="77777777" w:rsidR="00F71CC6" w:rsidRDefault="00F71CC6" w:rsidP="00F71CC6">
            <w:pPr>
              <w:pStyle w:val="Brdtextmedindrag"/>
            </w:pPr>
          </w:p>
        </w:tc>
        <w:tc>
          <w:tcPr>
            <w:tcW w:w="2500" w:type="pct"/>
            <w:shd w:val="clear" w:color="auto" w:fill="auto"/>
            <w:tcMar>
              <w:right w:w="0" w:type="dxa"/>
            </w:tcMar>
          </w:tcPr>
          <w:p w14:paraId="2D7DAC46" w14:textId="736631C4" w:rsidR="00F71CC6" w:rsidRDefault="00AB307F" w:rsidP="00F71CC6">
            <w:pPr>
              <w:pStyle w:val="Brdtextmedindrag"/>
            </w:pPr>
            <w:r w:rsidRPr="00732AA7">
              <w:rPr>
                <w:i/>
                <w:iCs/>
              </w:rPr>
              <w:t xml:space="preserve">Bestämmelserna i </w:t>
            </w:r>
            <w:r>
              <w:rPr>
                <w:i/>
                <w:iCs/>
              </w:rPr>
              <w:t xml:space="preserve">12 § och </w:t>
            </w:r>
            <w:r w:rsidRPr="00732AA7">
              <w:rPr>
                <w:i/>
                <w:iCs/>
              </w:rPr>
              <w:t>första stycket ska inte tillämpas vid kon</w:t>
            </w:r>
            <w:r>
              <w:rPr>
                <w:i/>
                <w:iCs/>
              </w:rPr>
              <w:softHyphen/>
            </w:r>
            <w:r w:rsidRPr="00732AA7">
              <w:rPr>
                <w:i/>
                <w:iCs/>
              </w:rPr>
              <w:t>troller och inspektioner på plats som utförs enligt lagen (2017:244) om kontroller och inspektioner på plats av Europeiska byrån för bedrägeribekämpning.</w:t>
            </w:r>
          </w:p>
        </w:tc>
      </w:tr>
    </w:tbl>
    <w:p w14:paraId="388C24A2"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4671B87" w14:textId="77777777" w:rsidTr="005A3B52">
        <w:tc>
          <w:tcPr>
            <w:tcW w:w="2500" w:type="pct"/>
            <w:shd w:val="clear" w:color="auto" w:fill="auto"/>
            <w:tcMar>
              <w:left w:w="0" w:type="dxa"/>
            </w:tcMar>
          </w:tcPr>
          <w:p w14:paraId="1FA06C60" w14:textId="77777777" w:rsidR="00F71CC6" w:rsidRDefault="00F71CC6" w:rsidP="00F71CC6">
            <w:pPr>
              <w:pStyle w:val="Brdtextmedindrag"/>
            </w:pPr>
          </w:p>
        </w:tc>
        <w:tc>
          <w:tcPr>
            <w:tcW w:w="2500" w:type="pct"/>
            <w:shd w:val="clear" w:color="auto" w:fill="auto"/>
            <w:tcMar>
              <w:right w:w="0" w:type="dxa"/>
            </w:tcMar>
          </w:tcPr>
          <w:p w14:paraId="686A630F" w14:textId="03611091" w:rsidR="00F71CC6" w:rsidRPr="00F542A6" w:rsidRDefault="00AB307F" w:rsidP="00F71CC6">
            <w:pPr>
              <w:pStyle w:val="Rubrik4utannumrering"/>
              <w:rPr>
                <w:i/>
                <w:iCs/>
              </w:rPr>
            </w:pPr>
            <w:r w:rsidRPr="000A0E68">
              <w:rPr>
                <w:i/>
              </w:rPr>
              <w:t xml:space="preserve">Skyldighet att </w:t>
            </w:r>
            <w:r w:rsidRPr="00DF7B51">
              <w:rPr>
                <w:i/>
                <w:iCs/>
              </w:rPr>
              <w:t>lämna</w:t>
            </w:r>
            <w:r w:rsidRPr="000A0E68">
              <w:rPr>
                <w:i/>
              </w:rPr>
              <w:t xml:space="preserve"> hjälp</w:t>
            </w:r>
          </w:p>
        </w:tc>
      </w:tr>
    </w:tbl>
    <w:p w14:paraId="6080A497" w14:textId="772C04F4" w:rsidR="00F71CC6" w:rsidRPr="0091134A" w:rsidRDefault="00AB307F" w:rsidP="00F71CC6">
      <w:pPr>
        <w:pStyle w:val="Brdtext"/>
        <w:spacing w:before="230"/>
        <w:jc w:val="center"/>
        <w:rPr>
          <w:i/>
          <w:iCs/>
        </w:rPr>
      </w:pPr>
      <w:r w:rsidRPr="0091134A">
        <w:rPr>
          <w:i/>
          <w:iCs/>
        </w:rPr>
        <w:t>12 b §</w:t>
      </w:r>
      <w:r w:rsidRPr="007C679E">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43A97D5" w14:textId="77777777" w:rsidTr="00F71CC6">
        <w:tc>
          <w:tcPr>
            <w:tcW w:w="2500" w:type="pct"/>
            <w:shd w:val="clear" w:color="auto" w:fill="auto"/>
            <w:tcMar>
              <w:left w:w="0" w:type="dxa"/>
            </w:tcMar>
          </w:tcPr>
          <w:p w14:paraId="4237252C" w14:textId="235099D5" w:rsidR="00F71CC6" w:rsidRDefault="00AB307F" w:rsidP="00F71CC6">
            <w:pPr>
              <w:pStyle w:val="Brdtextmedindrag"/>
            </w:pPr>
            <w:r w:rsidRPr="008F1654">
              <w:t xml:space="preserve">Den som är föremål för offentlig kontroll eller </w:t>
            </w:r>
            <w:r w:rsidRPr="008F1654">
              <w:rPr>
                <w:i/>
              </w:rPr>
              <w:t>andra åtgärder enligt denna lag, de föreskrifter eller beslut som har meddelats med stöd av lagen, de EG-bestämmelser som kompletteras av lagen eller de beslut som har meddelats med stöd av EG-bestämmelserna skall till</w:t>
            </w:r>
            <w:r>
              <w:rPr>
                <w:i/>
              </w:rPr>
              <w:softHyphen/>
            </w:r>
            <w:r w:rsidRPr="008F1654">
              <w:rPr>
                <w:i/>
              </w:rPr>
              <w:t>handahålla</w:t>
            </w:r>
            <w:r w:rsidRPr="008F1654">
              <w:t xml:space="preserve"> den hjälp som behövs för att kontrollen eller </w:t>
            </w:r>
            <w:r w:rsidRPr="008F1654">
              <w:rPr>
                <w:i/>
              </w:rPr>
              <w:t>åtgärderna skall</w:t>
            </w:r>
            <w:r w:rsidRPr="008F1654">
              <w:t xml:space="preserve"> kunna </w:t>
            </w:r>
            <w:r w:rsidRPr="008F1654">
              <w:rPr>
                <w:i/>
              </w:rPr>
              <w:t>genomföras</w:t>
            </w:r>
            <w:r w:rsidRPr="008F1654">
              <w:t>.</w:t>
            </w:r>
          </w:p>
        </w:tc>
        <w:tc>
          <w:tcPr>
            <w:tcW w:w="2500" w:type="pct"/>
            <w:shd w:val="clear" w:color="auto" w:fill="auto"/>
            <w:tcMar>
              <w:right w:w="0" w:type="dxa"/>
            </w:tcMar>
          </w:tcPr>
          <w:p w14:paraId="5899ED89" w14:textId="18BF919D" w:rsidR="00F71CC6" w:rsidRDefault="00AB307F" w:rsidP="00F71CC6">
            <w:pPr>
              <w:pStyle w:val="Brdtextmedindrag"/>
            </w:pPr>
            <w:r w:rsidRPr="009521E7">
              <w:rPr>
                <w:i/>
              </w:rPr>
              <w:t xml:space="preserve">Bestämmelser </w:t>
            </w:r>
            <w:r w:rsidRPr="008F1654">
              <w:rPr>
                <w:i/>
              </w:rPr>
              <w:t>om skyldighet för</w:t>
            </w:r>
            <w:r w:rsidRPr="008F1654">
              <w:t xml:space="preserve"> den som är föremål för offentlig kontroll eller </w:t>
            </w:r>
            <w:r w:rsidRPr="008F1654">
              <w:rPr>
                <w:i/>
              </w:rPr>
              <w:t>annan offentlig verk</w:t>
            </w:r>
            <w:r>
              <w:rPr>
                <w:i/>
              </w:rPr>
              <w:softHyphen/>
            </w:r>
            <w:r w:rsidRPr="008F1654">
              <w:rPr>
                <w:i/>
              </w:rPr>
              <w:t>samhet att</w:t>
            </w:r>
            <w:r w:rsidRPr="008F1654">
              <w:t xml:space="preserve"> </w:t>
            </w:r>
            <w:r w:rsidRPr="004C74B5">
              <w:rPr>
                <w:i/>
              </w:rPr>
              <w:t>lämna</w:t>
            </w:r>
            <w:r w:rsidRPr="008F1654">
              <w:t xml:space="preserve"> den hjälp som behövs för att kontrollen eller </w:t>
            </w:r>
            <w:r w:rsidRPr="008F1654">
              <w:rPr>
                <w:i/>
              </w:rPr>
              <w:t>verksamheten ska</w:t>
            </w:r>
            <w:r w:rsidRPr="008F1654">
              <w:t xml:space="preserve"> kunna </w:t>
            </w:r>
            <w:r w:rsidRPr="008F1654">
              <w:rPr>
                <w:i/>
              </w:rPr>
              <w:t>utföras</w:t>
            </w:r>
            <w:r w:rsidRPr="008F1654">
              <w:t xml:space="preserve">, </w:t>
            </w:r>
            <w:r w:rsidRPr="008F1654">
              <w:rPr>
                <w:i/>
              </w:rPr>
              <w:t>finns i</w:t>
            </w:r>
            <w:r>
              <w:rPr>
                <w:i/>
              </w:rPr>
              <w:t xml:space="preserve"> artikel 15.2 och 15.6 i för</w:t>
            </w:r>
            <w:r w:rsidRPr="008F1654">
              <w:rPr>
                <w:i/>
              </w:rPr>
              <w:t>ordning (EU) 2017/625</w:t>
            </w:r>
            <w:r w:rsidRPr="008F1654">
              <w:t>.</w:t>
            </w:r>
          </w:p>
        </w:tc>
      </w:tr>
    </w:tbl>
    <w:p w14:paraId="76DF91E7"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AFDD156" w14:textId="77777777" w:rsidTr="005A3B52">
        <w:tc>
          <w:tcPr>
            <w:tcW w:w="2500" w:type="pct"/>
            <w:shd w:val="clear" w:color="auto" w:fill="auto"/>
            <w:tcMar>
              <w:left w:w="0" w:type="dxa"/>
            </w:tcMar>
          </w:tcPr>
          <w:p w14:paraId="19EDA335" w14:textId="00B57CF1" w:rsidR="00F71CC6" w:rsidRDefault="00AB307F" w:rsidP="00F71CC6">
            <w:pPr>
              <w:pStyle w:val="Rubrik4utannumrering"/>
            </w:pPr>
            <w:r>
              <w:t xml:space="preserve">Förelägganden </w:t>
            </w:r>
            <w:r w:rsidRPr="006F2B27">
              <w:rPr>
                <w:i/>
              </w:rPr>
              <w:t>och förbud</w:t>
            </w:r>
            <w:r w:rsidRPr="00F71CC6">
              <w:rPr>
                <w:rStyle w:val="Fotnotsreferens"/>
                <w:b w:val="0"/>
                <w:bCs/>
                <w:iCs/>
              </w:rPr>
              <w:footnoteReference w:id="10"/>
            </w:r>
          </w:p>
        </w:tc>
        <w:tc>
          <w:tcPr>
            <w:tcW w:w="2500" w:type="pct"/>
            <w:shd w:val="clear" w:color="auto" w:fill="auto"/>
            <w:tcMar>
              <w:right w:w="0" w:type="dxa"/>
            </w:tcMar>
          </w:tcPr>
          <w:p w14:paraId="4C9AD583" w14:textId="49208C5C" w:rsidR="00F71CC6" w:rsidRDefault="00AB307F" w:rsidP="00F71CC6">
            <w:pPr>
              <w:pStyle w:val="Rubrik4utannumrering"/>
            </w:pPr>
            <w:r>
              <w:t xml:space="preserve">Förelägganden </w:t>
            </w:r>
          </w:p>
        </w:tc>
      </w:tr>
    </w:tbl>
    <w:p w14:paraId="7885C19F" w14:textId="26D411D2" w:rsidR="00F71CC6" w:rsidRDefault="00AB307F" w:rsidP="00F71CC6">
      <w:pPr>
        <w:pStyle w:val="Brdtext"/>
        <w:spacing w:before="230"/>
        <w:jc w:val="center"/>
      </w:pPr>
      <w:r>
        <w:t>13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DE9284B" w14:textId="77777777" w:rsidTr="00F71CC6">
        <w:tc>
          <w:tcPr>
            <w:tcW w:w="2500" w:type="pct"/>
            <w:shd w:val="clear" w:color="auto" w:fill="auto"/>
            <w:tcMar>
              <w:left w:w="0" w:type="dxa"/>
            </w:tcMar>
          </w:tcPr>
          <w:p w14:paraId="3E61DBFC" w14:textId="65CDE3D7" w:rsidR="00F71CC6" w:rsidRDefault="00AB307F" w:rsidP="00F71CC6">
            <w:pPr>
              <w:pStyle w:val="Brdtextmedindrag"/>
            </w:pPr>
            <w:r>
              <w:t xml:space="preserve">Utöver vad som följer av de </w:t>
            </w:r>
            <w:r w:rsidRPr="00264F36">
              <w:rPr>
                <w:i/>
              </w:rPr>
              <w:t>EG-bestämmelser</w:t>
            </w:r>
            <w:r>
              <w:t xml:space="preserve"> som </w:t>
            </w:r>
            <w:r w:rsidRPr="00251DB9">
              <w:rPr>
                <w:i/>
              </w:rPr>
              <w:t>kompletteras av</w:t>
            </w:r>
            <w:r>
              <w:t xml:space="preserve"> lagen får en kontrollmyndighet </w:t>
            </w:r>
            <w:r w:rsidRPr="00F82C2D">
              <w:rPr>
                <w:i/>
                <w:iCs/>
              </w:rPr>
              <w:t>meddela</w:t>
            </w:r>
            <w:r>
              <w:t xml:space="preserve"> de förelägganden </w:t>
            </w:r>
            <w:r w:rsidRPr="009C4E99">
              <w:rPr>
                <w:i/>
              </w:rPr>
              <w:t>och förbud</w:t>
            </w:r>
            <w:r>
              <w:t xml:space="preserve"> som behövs för att denna lag, de föreskrifter och beslut som har meddelats med stöd av lagen, de </w:t>
            </w:r>
            <w:r w:rsidRPr="00264F36">
              <w:rPr>
                <w:i/>
              </w:rPr>
              <w:t>EG-bestämmelser</w:t>
            </w:r>
            <w:r>
              <w:t xml:space="preserve"> som </w:t>
            </w:r>
            <w:r w:rsidRPr="00264F36">
              <w:rPr>
                <w:i/>
              </w:rPr>
              <w:t>kom</w:t>
            </w:r>
            <w:r>
              <w:rPr>
                <w:i/>
              </w:rPr>
              <w:softHyphen/>
            </w:r>
            <w:r w:rsidRPr="00264F36">
              <w:rPr>
                <w:i/>
              </w:rPr>
              <w:t>pletteras av</w:t>
            </w:r>
            <w:r>
              <w:t xml:space="preserve"> lagen och de beslut som har meddelats med stöd av </w:t>
            </w:r>
            <w:r w:rsidRPr="00264F36">
              <w:rPr>
                <w:i/>
              </w:rPr>
              <w:t>EG-bestämmelserna</w:t>
            </w:r>
            <w:r>
              <w:t xml:space="preserve"> </w:t>
            </w:r>
            <w:r w:rsidRPr="00264F36">
              <w:rPr>
                <w:i/>
              </w:rPr>
              <w:t>skall</w:t>
            </w:r>
            <w:r>
              <w:t xml:space="preserve"> följas.</w:t>
            </w:r>
          </w:p>
        </w:tc>
        <w:tc>
          <w:tcPr>
            <w:tcW w:w="2500" w:type="pct"/>
            <w:shd w:val="clear" w:color="auto" w:fill="auto"/>
            <w:tcMar>
              <w:right w:w="0" w:type="dxa"/>
            </w:tcMar>
          </w:tcPr>
          <w:p w14:paraId="4B4129B0" w14:textId="6E5DE956" w:rsidR="00F71CC6" w:rsidRDefault="00AB307F" w:rsidP="00F71CC6">
            <w:pPr>
              <w:pStyle w:val="Brdtextmedindrag"/>
            </w:pPr>
            <w:r>
              <w:t xml:space="preserve">Utöver vad som följer av de </w:t>
            </w:r>
            <w:r w:rsidRPr="00264F36">
              <w:rPr>
                <w:i/>
              </w:rPr>
              <w:t>EU-bestämmelser</w:t>
            </w:r>
            <w:r>
              <w:t xml:space="preserve"> som lagen </w:t>
            </w:r>
            <w:r w:rsidRPr="00251DB9">
              <w:rPr>
                <w:i/>
              </w:rPr>
              <w:t>komplet</w:t>
            </w:r>
            <w:r>
              <w:rPr>
                <w:i/>
              </w:rPr>
              <w:softHyphen/>
            </w:r>
            <w:r w:rsidRPr="00251DB9">
              <w:rPr>
                <w:i/>
              </w:rPr>
              <w:t>terar</w:t>
            </w:r>
            <w:r>
              <w:t xml:space="preserve"> får en kontrollmyndighet </w:t>
            </w:r>
            <w:r w:rsidRPr="00F82C2D">
              <w:rPr>
                <w:i/>
                <w:iCs/>
              </w:rPr>
              <w:t>besluta</w:t>
            </w:r>
            <w:r>
              <w:t xml:space="preserve"> de förelägganden som behövs för att denna lag, de föreskrifter och beslut som har meddelats med stöd av lagen, de </w:t>
            </w:r>
            <w:r w:rsidRPr="00264F36">
              <w:rPr>
                <w:i/>
              </w:rPr>
              <w:t>EU-bestämmelser</w:t>
            </w:r>
            <w:r>
              <w:t xml:space="preserve"> som lagen </w:t>
            </w:r>
            <w:r w:rsidRPr="00264F36">
              <w:rPr>
                <w:i/>
              </w:rPr>
              <w:t>kom</w:t>
            </w:r>
            <w:r>
              <w:rPr>
                <w:i/>
              </w:rPr>
              <w:softHyphen/>
            </w:r>
            <w:r w:rsidRPr="00264F36">
              <w:rPr>
                <w:i/>
              </w:rPr>
              <w:t>pletterar</w:t>
            </w:r>
            <w:r>
              <w:t xml:space="preserve"> och de beslut som har meddelats med stöd av </w:t>
            </w:r>
            <w:r w:rsidRPr="00264F36">
              <w:rPr>
                <w:i/>
              </w:rPr>
              <w:t>EU-bestämmelserna</w:t>
            </w:r>
            <w:r w:rsidRPr="00264F36" w:rsidDel="00B3587E">
              <w:rPr>
                <w:i/>
              </w:rPr>
              <w:t xml:space="preserve"> ska</w:t>
            </w:r>
            <w:r w:rsidDel="00B3587E">
              <w:t xml:space="preserve"> följas</w:t>
            </w:r>
            <w:r>
              <w:t>.</w:t>
            </w:r>
          </w:p>
        </w:tc>
      </w:tr>
      <w:tr w:rsidR="00F71CC6" w14:paraId="10905CB0" w14:textId="77777777" w:rsidTr="005A3B52">
        <w:tblPrEx>
          <w:tblLook w:val="0600" w:firstRow="0" w:lastRow="0" w:firstColumn="0" w:lastColumn="0" w:noHBand="1" w:noVBand="1"/>
        </w:tblPrEx>
        <w:tc>
          <w:tcPr>
            <w:tcW w:w="2500" w:type="pct"/>
            <w:shd w:val="clear" w:color="auto" w:fill="auto"/>
            <w:tcMar>
              <w:left w:w="0" w:type="dxa"/>
            </w:tcMar>
          </w:tcPr>
          <w:p w14:paraId="16EB90C4" w14:textId="5CA167B8" w:rsidR="00F71CC6" w:rsidRDefault="00AB307F" w:rsidP="00F71CC6">
            <w:pPr>
              <w:pStyle w:val="Brdtextmedindrag"/>
            </w:pPr>
            <w:r w:rsidRPr="00264F36">
              <w:t xml:space="preserve">Förelägganden </w:t>
            </w:r>
            <w:r w:rsidRPr="006F2B27">
              <w:rPr>
                <w:i/>
              </w:rPr>
              <w:t>och förbud</w:t>
            </w:r>
            <w:r w:rsidRPr="00264F36">
              <w:t xml:space="preserve"> enligt denna lag eller enligt de </w:t>
            </w:r>
            <w:r w:rsidRPr="00264F36">
              <w:rPr>
                <w:i/>
              </w:rPr>
              <w:t>EG-bestämmelser</w:t>
            </w:r>
            <w:r w:rsidRPr="00264F36">
              <w:t xml:space="preserve"> som </w:t>
            </w:r>
            <w:r w:rsidRPr="00264F36">
              <w:rPr>
                <w:i/>
              </w:rPr>
              <w:t>kompletteras av</w:t>
            </w:r>
            <w:r w:rsidRPr="00264F36">
              <w:t xml:space="preserve"> lagen får förenas med vite</w:t>
            </w:r>
            <w:r>
              <w:t>.</w:t>
            </w:r>
          </w:p>
        </w:tc>
        <w:tc>
          <w:tcPr>
            <w:tcW w:w="2500" w:type="pct"/>
            <w:shd w:val="clear" w:color="auto" w:fill="auto"/>
            <w:tcMar>
              <w:right w:w="0" w:type="dxa"/>
            </w:tcMar>
          </w:tcPr>
          <w:p w14:paraId="661D63F3" w14:textId="15E570B7" w:rsidR="00F71CC6" w:rsidRDefault="00AB307F" w:rsidP="00F71CC6">
            <w:pPr>
              <w:pStyle w:val="Brdtextmedindrag"/>
            </w:pPr>
            <w:r w:rsidRPr="00264F36">
              <w:t xml:space="preserve">Förelägganden enligt denna lag eller enligt de </w:t>
            </w:r>
            <w:r w:rsidRPr="00264F36">
              <w:rPr>
                <w:i/>
              </w:rPr>
              <w:t>EU-bestämmelser</w:t>
            </w:r>
            <w:r w:rsidRPr="00264F36">
              <w:t xml:space="preserve"> som lagen</w:t>
            </w:r>
            <w:r>
              <w:t xml:space="preserve"> </w:t>
            </w:r>
            <w:r w:rsidRPr="00264F36">
              <w:rPr>
                <w:i/>
              </w:rPr>
              <w:t>kompletterar</w:t>
            </w:r>
            <w:r w:rsidRPr="00264F36">
              <w:t xml:space="preserve"> får förenas med vite</w:t>
            </w:r>
            <w:r>
              <w:t>.</w:t>
            </w:r>
          </w:p>
        </w:tc>
      </w:tr>
    </w:tbl>
    <w:p w14:paraId="41F7A2BE" w14:textId="6DFE9B8F" w:rsidR="00F71CC6" w:rsidRDefault="00AB307F" w:rsidP="00F71CC6">
      <w:pPr>
        <w:pStyle w:val="Brdtext"/>
        <w:spacing w:before="230"/>
        <w:jc w:val="center"/>
      </w:pPr>
      <w:r>
        <w:t>13 a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33FF09E" w14:textId="77777777" w:rsidTr="00F71CC6">
        <w:tc>
          <w:tcPr>
            <w:tcW w:w="2500" w:type="pct"/>
            <w:shd w:val="clear" w:color="auto" w:fill="auto"/>
            <w:tcMar>
              <w:left w:w="0" w:type="dxa"/>
            </w:tcMar>
          </w:tcPr>
          <w:p w14:paraId="542B1A34" w14:textId="1ABB591D" w:rsidR="00F71CC6" w:rsidRDefault="00AB307F" w:rsidP="00F71CC6">
            <w:pPr>
              <w:pStyle w:val="Brdtextmedindrag"/>
            </w:pPr>
            <w:r>
              <w:t xml:space="preserve">Om någon inte fullgör sina skyldigheter enligt lagen, de föreskrifter och beslut som har meddelats med stöd av lagen, de </w:t>
            </w:r>
            <w:r w:rsidRPr="00264F36">
              <w:rPr>
                <w:i/>
              </w:rPr>
              <w:t>EG-bestämmelser</w:t>
            </w:r>
            <w:r>
              <w:t xml:space="preserve"> som </w:t>
            </w:r>
            <w:r w:rsidRPr="00251DB9">
              <w:rPr>
                <w:i/>
              </w:rPr>
              <w:t>komplet</w:t>
            </w:r>
            <w:r>
              <w:rPr>
                <w:i/>
              </w:rPr>
              <w:softHyphen/>
            </w:r>
            <w:r w:rsidRPr="00251DB9">
              <w:rPr>
                <w:i/>
              </w:rPr>
              <w:t>teras av</w:t>
            </w:r>
            <w:r>
              <w:t xml:space="preserve"> lagen eller de beslut som har meddelats med stöd av </w:t>
            </w:r>
            <w:r w:rsidRPr="00264F36">
              <w:rPr>
                <w:i/>
              </w:rPr>
              <w:t>EG-bestämmelserna</w:t>
            </w:r>
            <w:r>
              <w:t>, får kontrollmyn</w:t>
            </w:r>
            <w:r w:rsidR="008C5B05">
              <w:softHyphen/>
            </w:r>
            <w:r>
              <w:t>digheten besluta om rättelse på hans eller hennes bekostnad.</w:t>
            </w:r>
          </w:p>
        </w:tc>
        <w:tc>
          <w:tcPr>
            <w:tcW w:w="2500" w:type="pct"/>
            <w:shd w:val="clear" w:color="auto" w:fill="auto"/>
            <w:tcMar>
              <w:right w:w="0" w:type="dxa"/>
            </w:tcMar>
          </w:tcPr>
          <w:p w14:paraId="14992C2A" w14:textId="1CEF7482" w:rsidR="00F71CC6" w:rsidRDefault="00AB307F" w:rsidP="00F71CC6">
            <w:pPr>
              <w:pStyle w:val="Brdtextmedindrag"/>
            </w:pPr>
            <w:r>
              <w:t xml:space="preserve">Om någon inte fullgör sina skyldigheter enligt lagen, de föreskrifter och beslut som har meddelats med stöd av lagen, de </w:t>
            </w:r>
            <w:r w:rsidRPr="00264F36">
              <w:rPr>
                <w:i/>
              </w:rPr>
              <w:t>EU-bestämmelser</w:t>
            </w:r>
            <w:r>
              <w:t xml:space="preserve"> som lagen </w:t>
            </w:r>
            <w:r w:rsidRPr="00251DB9">
              <w:rPr>
                <w:i/>
              </w:rPr>
              <w:t>kompletterar</w:t>
            </w:r>
            <w:r>
              <w:t xml:space="preserve"> eller de beslut som har meddelats med stöd av </w:t>
            </w:r>
            <w:r w:rsidRPr="00264F36">
              <w:rPr>
                <w:i/>
              </w:rPr>
              <w:t>EU-bestämmelserna</w:t>
            </w:r>
            <w:r>
              <w:t>, får kontrollmyn</w:t>
            </w:r>
            <w:r>
              <w:softHyphen/>
              <w:t>digheten besluta om rättelse på hans eller hennes bekostnad.</w:t>
            </w:r>
          </w:p>
        </w:tc>
      </w:tr>
    </w:tbl>
    <w:p w14:paraId="13AD3001" w14:textId="3AC5DB29" w:rsidR="00F71CC6" w:rsidRDefault="00AB307F" w:rsidP="00F71CC6">
      <w:pPr>
        <w:pStyle w:val="Brdtext"/>
        <w:spacing w:before="230"/>
        <w:jc w:val="center"/>
      </w:pPr>
      <w:r>
        <w:t>15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6E38086" w14:textId="77777777" w:rsidTr="00F71CC6">
        <w:tc>
          <w:tcPr>
            <w:tcW w:w="2500" w:type="pct"/>
            <w:shd w:val="clear" w:color="auto" w:fill="auto"/>
            <w:tcMar>
              <w:left w:w="0" w:type="dxa"/>
            </w:tcMar>
          </w:tcPr>
          <w:p w14:paraId="18688DA7" w14:textId="77777777" w:rsidR="00F71CC6" w:rsidRDefault="00AB307F" w:rsidP="00F71CC6">
            <w:pPr>
              <w:pStyle w:val="Brdtextmedindrag"/>
            </w:pPr>
            <w:r w:rsidRPr="00264F36">
              <w:t xml:space="preserve">Staten </w:t>
            </w:r>
            <w:r w:rsidRPr="00264F36">
              <w:rPr>
                <w:i/>
              </w:rPr>
              <w:t>skall</w:t>
            </w:r>
            <w:r w:rsidRPr="00264F36">
              <w:t xml:space="preserve"> ersätta den som på grund av föreskrifter eller beslut som har meddelats med stöd av lagen eller på grund av beslut som har meddelats med stöd av de</w:t>
            </w:r>
            <w:r w:rsidRPr="00264F36">
              <w:rPr>
                <w:i/>
              </w:rPr>
              <w:t xml:space="preserve"> EG-bestämmelser </w:t>
            </w:r>
            <w:r w:rsidRPr="00264F36">
              <w:t xml:space="preserve">som </w:t>
            </w:r>
            <w:r w:rsidRPr="00251DB9">
              <w:rPr>
                <w:i/>
              </w:rPr>
              <w:t>kompletteras av</w:t>
            </w:r>
            <w:r w:rsidRPr="00264F36">
              <w:t xml:space="preserve"> lagen drabbas av</w:t>
            </w:r>
          </w:p>
          <w:p w14:paraId="761747E3" w14:textId="7E0EF3F7" w:rsidR="00F71CC6" w:rsidRDefault="00AB307F" w:rsidP="00F71CC6">
            <w:pPr>
              <w:pStyle w:val="Brdtextmedindrag"/>
            </w:pPr>
            <w:r>
              <w:t xml:space="preserve">1. förlust på grund av att husdjur eller andra än vilt levande djur avlivas eller dör till följd av </w:t>
            </w:r>
            <w:r w:rsidRPr="00B63AC6">
              <w:rPr>
                <w:i/>
                <w:iCs/>
              </w:rPr>
              <w:t>biverkning</w:t>
            </w:r>
            <w:r>
              <w:t xml:space="preserve"> av vaccination eller av annan behandling,</w:t>
            </w:r>
          </w:p>
        </w:tc>
        <w:tc>
          <w:tcPr>
            <w:tcW w:w="2500" w:type="pct"/>
            <w:shd w:val="clear" w:color="auto" w:fill="auto"/>
            <w:tcMar>
              <w:right w:w="0" w:type="dxa"/>
            </w:tcMar>
          </w:tcPr>
          <w:p w14:paraId="68BBB04C" w14:textId="77777777" w:rsidR="00F71CC6" w:rsidRDefault="00AB307F" w:rsidP="00F71CC6">
            <w:pPr>
              <w:pStyle w:val="Brdtextmedindrag"/>
            </w:pPr>
            <w:r w:rsidRPr="00264F36">
              <w:t xml:space="preserve">Staten </w:t>
            </w:r>
            <w:r w:rsidRPr="00264F36">
              <w:rPr>
                <w:i/>
              </w:rPr>
              <w:t>ska</w:t>
            </w:r>
            <w:r w:rsidRPr="00264F36">
              <w:t xml:space="preserve"> ersätta den som på grund av föreskrifter eller beslut som har meddelats med stöd av lagen eller på grund av beslut som har meddelats med stöd av de </w:t>
            </w:r>
            <w:r w:rsidRPr="00264F36">
              <w:rPr>
                <w:i/>
              </w:rPr>
              <w:t>EU-bestämmelser</w:t>
            </w:r>
            <w:r w:rsidRPr="00264F36">
              <w:t xml:space="preserve"> som lagen</w:t>
            </w:r>
            <w:r>
              <w:t xml:space="preserve"> </w:t>
            </w:r>
            <w:r w:rsidRPr="00251DB9">
              <w:rPr>
                <w:i/>
              </w:rPr>
              <w:t>komplet</w:t>
            </w:r>
            <w:r>
              <w:rPr>
                <w:i/>
              </w:rPr>
              <w:t>-</w:t>
            </w:r>
            <w:r w:rsidRPr="00251DB9">
              <w:rPr>
                <w:i/>
              </w:rPr>
              <w:t>terar</w:t>
            </w:r>
            <w:r w:rsidRPr="006855E6">
              <w:rPr>
                <w:i/>
                <w:iCs/>
              </w:rPr>
              <w:t>,</w:t>
            </w:r>
            <w:r w:rsidRPr="00264F36">
              <w:t xml:space="preserve"> drabbas av</w:t>
            </w:r>
          </w:p>
          <w:p w14:paraId="762DD223" w14:textId="0367516B" w:rsidR="00F71CC6" w:rsidRDefault="00AB307F" w:rsidP="00F71CC6">
            <w:pPr>
              <w:pStyle w:val="Brdtextmedindrag"/>
            </w:pPr>
            <w:r>
              <w:t xml:space="preserve">1. förlust på grund av att husdjur eller andra än vilt levande djur avlivas eller dör till följd av </w:t>
            </w:r>
            <w:r w:rsidRPr="00B63AC6">
              <w:rPr>
                <w:i/>
                <w:iCs/>
              </w:rPr>
              <w:t>biverkningar</w:t>
            </w:r>
            <w:r>
              <w:t xml:space="preserve"> av vaccination eller av annan behandling,</w:t>
            </w:r>
          </w:p>
        </w:tc>
      </w:tr>
    </w:tbl>
    <w:p w14:paraId="5D7B329D" w14:textId="77777777" w:rsidR="00F71CC6" w:rsidRDefault="00AB307F" w:rsidP="00F71CC6">
      <w:pPr>
        <w:pStyle w:val="Brdtextmedindrag"/>
      </w:pPr>
      <w:r>
        <w:t>2. kostnader på grund av saneringsåtgärder,</w:t>
      </w:r>
    </w:p>
    <w:p w14:paraId="70C67F9A" w14:textId="5A519FEE" w:rsidR="00F71CC6" w:rsidRDefault="00AB307F" w:rsidP="00F71CC6">
      <w:pPr>
        <w:pStyle w:val="Brdtextmedindrag"/>
      </w:pPr>
      <w:r>
        <w:t>3. produktionsbortfall,</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20EDCDC" w14:textId="77777777" w:rsidTr="005A3B52">
        <w:tc>
          <w:tcPr>
            <w:tcW w:w="2500" w:type="pct"/>
            <w:shd w:val="clear" w:color="auto" w:fill="auto"/>
            <w:tcMar>
              <w:left w:w="0" w:type="dxa"/>
            </w:tcMar>
          </w:tcPr>
          <w:p w14:paraId="61E4D008" w14:textId="26B83B57" w:rsidR="00F71CC6" w:rsidRDefault="00AB307F" w:rsidP="00F71CC6">
            <w:pPr>
              <w:pStyle w:val="Brdtextmedindrag"/>
            </w:pPr>
            <w:r>
              <w:t xml:space="preserve">4. annan inkomstförlust </w:t>
            </w:r>
            <w:r w:rsidRPr="008D5B94">
              <w:t>än</w:t>
            </w:r>
            <w:r w:rsidRPr="00AB6F4D">
              <w:rPr>
                <w:i/>
                <w:iCs/>
              </w:rPr>
              <w:t xml:space="preserve"> som avses</w:t>
            </w:r>
            <w:r>
              <w:t xml:space="preserve"> </w:t>
            </w:r>
            <w:r w:rsidRPr="00AB6F4D">
              <w:rPr>
                <w:i/>
                <w:iCs/>
              </w:rPr>
              <w:t>i 3</w:t>
            </w:r>
            <w:r>
              <w:t>.</w:t>
            </w:r>
          </w:p>
        </w:tc>
        <w:tc>
          <w:tcPr>
            <w:tcW w:w="2500" w:type="pct"/>
            <w:shd w:val="clear" w:color="auto" w:fill="auto"/>
            <w:tcMar>
              <w:right w:w="0" w:type="dxa"/>
            </w:tcMar>
          </w:tcPr>
          <w:p w14:paraId="220DAF68" w14:textId="285089B1" w:rsidR="00F71CC6" w:rsidRDefault="00AB307F" w:rsidP="00F71CC6">
            <w:pPr>
              <w:pStyle w:val="Brdtextmedindrag"/>
            </w:pPr>
            <w:r>
              <w:t xml:space="preserve">4. annan inkomstförlust än </w:t>
            </w:r>
            <w:r w:rsidRPr="00AB6F4D">
              <w:rPr>
                <w:i/>
                <w:iCs/>
              </w:rPr>
              <w:t>produktionsbortfall</w:t>
            </w:r>
            <w:r>
              <w:t>.</w:t>
            </w:r>
          </w:p>
        </w:tc>
      </w:tr>
    </w:tbl>
    <w:p w14:paraId="0F3BA09E" w14:textId="07D869A5" w:rsidR="00F71CC6" w:rsidRPr="00C57856" w:rsidRDefault="00AB307F" w:rsidP="00C57856">
      <w:pPr>
        <w:pStyle w:val="Brdtextmedindrag"/>
      </w:pPr>
      <w:r w:rsidRPr="008D6193">
        <w:t>Ersättning för produktionsbortfall lämnas med femtio procent av den kostnad eller förlust som bortfallet medför. I övrigt lämnas full ersättning</w:t>
      </w:r>
      <w:r>
        <w:t>.</w:t>
      </w:r>
    </w:p>
    <w:p w14:paraId="56FEC16D" w14:textId="730C226C" w:rsidR="00F71CC6" w:rsidRDefault="00AB307F" w:rsidP="00DC55EB">
      <w:pPr>
        <w:pStyle w:val="Brdtextmedindrag"/>
      </w:pPr>
      <w:r w:rsidRPr="008D6193">
        <w:t>Full ersättning för produktionsbortfall lämnas vid utbrott eller vid misstanke om utbrott av sådana särskilt allvarliga epizootiska sjukdomar som anges i föreskrifter meddelade av regeringen</w:t>
      </w:r>
      <w:r>
        <w:t>.</w:t>
      </w:r>
    </w:p>
    <w:p w14:paraId="30305295" w14:textId="6081977F" w:rsidR="00F71CC6" w:rsidRDefault="00AB307F" w:rsidP="00F71CC6">
      <w:pPr>
        <w:pStyle w:val="Brdtext"/>
        <w:spacing w:before="230"/>
        <w:jc w:val="center"/>
      </w:pPr>
      <w:r>
        <w:t>16 §</w:t>
      </w:r>
      <w:r>
        <w:rPr>
          <w:rStyle w:val="Fotnotsreferens"/>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820EB89" w14:textId="77777777" w:rsidTr="00F71CC6">
        <w:tc>
          <w:tcPr>
            <w:tcW w:w="2500" w:type="pct"/>
            <w:shd w:val="clear" w:color="auto" w:fill="auto"/>
            <w:tcMar>
              <w:left w:w="0" w:type="dxa"/>
            </w:tcMar>
          </w:tcPr>
          <w:p w14:paraId="48DCFA11" w14:textId="3ACEFB61" w:rsidR="00F71CC6" w:rsidRDefault="00AB307F" w:rsidP="00F71CC6">
            <w:pPr>
              <w:pStyle w:val="Brdtextmedindrag"/>
            </w:pPr>
            <w:r w:rsidRPr="008D6193">
              <w:t>Ersättning enligt denna lag kan jämkas om den ersättnings</w:t>
            </w:r>
            <w:r>
              <w:softHyphen/>
            </w:r>
            <w:r w:rsidRPr="008D6193">
              <w:t>berättigade uppsåtligen eller genom vårdslöshet själv har medverkat till kostnaden eller förlusten. Det</w:t>
            </w:r>
            <w:r>
              <w:softHyphen/>
            </w:r>
            <w:r w:rsidRPr="008D6193">
              <w:t>samma gäller om den ersättnings</w:t>
            </w:r>
            <w:r>
              <w:softHyphen/>
            </w:r>
            <w:r w:rsidRPr="008D6193">
              <w:t xml:space="preserve">berättigade vägrar att rätta sig efter en föreskrift eller ett beslut som har meddelats med stöd av lagen eller ett beslut som har meddelats med stöd av de </w:t>
            </w:r>
            <w:r w:rsidRPr="008D6193">
              <w:rPr>
                <w:i/>
              </w:rPr>
              <w:t>EG-bestämmelser</w:t>
            </w:r>
            <w:r w:rsidRPr="008D6193">
              <w:t xml:space="preserve"> som </w:t>
            </w:r>
            <w:r w:rsidRPr="008D6193">
              <w:rPr>
                <w:i/>
              </w:rPr>
              <w:t>kompletteras av</w:t>
            </w:r>
            <w:r w:rsidRPr="008D6193">
              <w:t xml:space="preserve"> lagen</w:t>
            </w:r>
            <w:r>
              <w:t>.</w:t>
            </w:r>
          </w:p>
        </w:tc>
        <w:tc>
          <w:tcPr>
            <w:tcW w:w="2500" w:type="pct"/>
            <w:shd w:val="clear" w:color="auto" w:fill="auto"/>
            <w:tcMar>
              <w:right w:w="0" w:type="dxa"/>
            </w:tcMar>
          </w:tcPr>
          <w:p w14:paraId="60723325" w14:textId="71575B39" w:rsidR="00F71CC6" w:rsidRDefault="00AB307F" w:rsidP="00F71CC6">
            <w:pPr>
              <w:pStyle w:val="Brdtextmedindrag"/>
            </w:pPr>
            <w:r w:rsidRPr="008D6193">
              <w:t>Ersättning enligt denna lag kan jämkas om den ersättnings</w:t>
            </w:r>
            <w:r>
              <w:softHyphen/>
            </w:r>
            <w:r w:rsidRPr="008D6193">
              <w:t>berättigade uppsåtligen eller genom vårdslöshet själv har medverkat till kostnaden eller förlusten. Det</w:t>
            </w:r>
            <w:r>
              <w:softHyphen/>
            </w:r>
            <w:r w:rsidRPr="008D6193">
              <w:t>samma gäller om den ersättnings</w:t>
            </w:r>
            <w:r>
              <w:softHyphen/>
            </w:r>
            <w:r w:rsidRPr="008D6193">
              <w:t xml:space="preserve">berättigade vägrar att rätta sig efter en föreskrift eller ett beslut som har meddelats med stöd av lagen eller ett beslut som har meddelats med stöd av de </w:t>
            </w:r>
            <w:r w:rsidRPr="008D6193">
              <w:rPr>
                <w:i/>
              </w:rPr>
              <w:t>EU-bestämmelser</w:t>
            </w:r>
            <w:r w:rsidRPr="008D6193">
              <w:t xml:space="preserve"> so</w:t>
            </w:r>
            <w:r>
              <w:t>m</w:t>
            </w:r>
            <w:r w:rsidRPr="008D6193">
              <w:t xml:space="preserve"> lagen</w:t>
            </w:r>
            <w:r>
              <w:t xml:space="preserve"> </w:t>
            </w:r>
            <w:r w:rsidRPr="0080150C">
              <w:rPr>
                <w:i/>
              </w:rPr>
              <w:t>kompletterar</w:t>
            </w:r>
            <w:r>
              <w:t>.</w:t>
            </w:r>
          </w:p>
        </w:tc>
      </w:tr>
    </w:tbl>
    <w:p w14:paraId="1A61AFDA" w14:textId="089D88E0" w:rsidR="00F71CC6" w:rsidRDefault="00AB307F" w:rsidP="00F71CC6">
      <w:pPr>
        <w:pStyle w:val="Brdtext"/>
        <w:spacing w:before="230"/>
        <w:jc w:val="center"/>
      </w:pPr>
      <w:r>
        <w:t>17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E54ECF8" w14:textId="77777777" w:rsidTr="00F71CC6">
        <w:tc>
          <w:tcPr>
            <w:tcW w:w="2500" w:type="pct"/>
            <w:shd w:val="clear" w:color="auto" w:fill="auto"/>
            <w:tcMar>
              <w:left w:w="0" w:type="dxa"/>
            </w:tcMar>
          </w:tcPr>
          <w:p w14:paraId="30A3F87E" w14:textId="3F6CDB43" w:rsidR="00F71CC6" w:rsidRDefault="00AB307F" w:rsidP="00F71CC6">
            <w:pPr>
              <w:pStyle w:val="Brdtextmedindrag"/>
            </w:pPr>
            <w:r w:rsidRPr="008D6193">
              <w:t xml:space="preserve">Regeringen eller den myndighet som regeringen bestämmer får </w:t>
            </w:r>
            <w:r w:rsidRPr="008D6193">
              <w:rPr>
                <w:i/>
              </w:rPr>
              <w:t>föreskriva</w:t>
            </w:r>
            <w:r w:rsidRPr="008D6193">
              <w:t xml:space="preserve"> att</w:t>
            </w:r>
          </w:p>
        </w:tc>
        <w:tc>
          <w:tcPr>
            <w:tcW w:w="2500" w:type="pct"/>
            <w:shd w:val="clear" w:color="auto" w:fill="auto"/>
            <w:tcMar>
              <w:right w:w="0" w:type="dxa"/>
            </w:tcMar>
          </w:tcPr>
          <w:p w14:paraId="1D80B964" w14:textId="1CA17291" w:rsidR="00F71CC6" w:rsidRDefault="00AB307F" w:rsidP="00F71CC6">
            <w:pPr>
              <w:pStyle w:val="Brdtextmedindrag"/>
            </w:pPr>
            <w:r w:rsidRPr="008D6193">
              <w:t xml:space="preserve">Regeringen eller den myndighet som regeringen bestämmer får </w:t>
            </w:r>
            <w:r w:rsidRPr="008D6193">
              <w:rPr>
                <w:i/>
              </w:rPr>
              <w:t>meddela</w:t>
            </w:r>
            <w:r w:rsidRPr="008D6193">
              <w:t xml:space="preserve"> </w:t>
            </w:r>
            <w:r w:rsidRPr="008D6193">
              <w:rPr>
                <w:i/>
              </w:rPr>
              <w:t>föreskrifter om</w:t>
            </w:r>
            <w:r w:rsidRPr="008D6193">
              <w:t xml:space="preserve"> att</w:t>
            </w:r>
          </w:p>
        </w:tc>
      </w:tr>
      <w:tr w:rsidR="00F71CC6" w14:paraId="3721573C" w14:textId="77777777" w:rsidTr="005A3B52">
        <w:tblPrEx>
          <w:tblLook w:val="0600" w:firstRow="0" w:lastRow="0" w:firstColumn="0" w:lastColumn="0" w:noHBand="1" w:noVBand="1"/>
        </w:tblPrEx>
        <w:tc>
          <w:tcPr>
            <w:tcW w:w="2500" w:type="pct"/>
            <w:shd w:val="clear" w:color="auto" w:fill="auto"/>
            <w:tcMar>
              <w:left w:w="0" w:type="dxa"/>
            </w:tcMar>
          </w:tcPr>
          <w:p w14:paraId="3B691621" w14:textId="35F946D1" w:rsidR="00F71CC6" w:rsidRDefault="00AB307F" w:rsidP="00F71CC6">
            <w:pPr>
              <w:pStyle w:val="Brdtextmedindrag"/>
            </w:pPr>
            <w:r w:rsidRPr="008D6193">
              <w:t>1.</w:t>
            </w:r>
            <w:r>
              <w:t> </w:t>
            </w:r>
            <w:r w:rsidRPr="008D6193">
              <w:t xml:space="preserve">ersättning inte lämnas för kontrollåtgärder eller förebyggande åtgärder som vidtas enligt lagen eller med stöd av lagen </w:t>
            </w:r>
            <w:r w:rsidRPr="008D6193">
              <w:rPr>
                <w:i/>
              </w:rPr>
              <w:t xml:space="preserve">meddelade </w:t>
            </w:r>
            <w:r w:rsidRPr="00A72561">
              <w:t>föreskrifter</w:t>
            </w:r>
            <w:r w:rsidRPr="008D6193">
              <w:rPr>
                <w:i/>
              </w:rPr>
              <w:t xml:space="preserve"> </w:t>
            </w:r>
            <w:r w:rsidRPr="00480D1F">
              <w:t>eller</w:t>
            </w:r>
            <w:r w:rsidRPr="008D6193">
              <w:rPr>
                <w:i/>
              </w:rPr>
              <w:t xml:space="preserve"> </w:t>
            </w:r>
            <w:r w:rsidRPr="00A72561">
              <w:t>enligt de</w:t>
            </w:r>
            <w:r w:rsidRPr="008D6193">
              <w:t xml:space="preserve"> </w:t>
            </w:r>
            <w:r w:rsidRPr="008D6193">
              <w:rPr>
                <w:i/>
              </w:rPr>
              <w:t>EG-bestämmelser</w:t>
            </w:r>
            <w:r w:rsidRPr="008D6193">
              <w:t xml:space="preserve"> som </w:t>
            </w:r>
            <w:r w:rsidRPr="008D6193">
              <w:rPr>
                <w:i/>
              </w:rPr>
              <w:t>kompletteras av</w:t>
            </w:r>
            <w:r w:rsidRPr="008D6193">
              <w:t xml:space="preserve"> lagen</w:t>
            </w:r>
            <w:r>
              <w:t>,</w:t>
            </w:r>
          </w:p>
        </w:tc>
        <w:tc>
          <w:tcPr>
            <w:tcW w:w="2500" w:type="pct"/>
            <w:shd w:val="clear" w:color="auto" w:fill="auto"/>
            <w:tcMar>
              <w:right w:w="0" w:type="dxa"/>
            </w:tcMar>
          </w:tcPr>
          <w:p w14:paraId="4982B9DE" w14:textId="64B4D827" w:rsidR="00F71CC6" w:rsidRDefault="00AB307F" w:rsidP="00F71CC6">
            <w:pPr>
              <w:pStyle w:val="Brdtextmedindrag"/>
            </w:pPr>
            <w:r w:rsidRPr="008D6193">
              <w:t>1.</w:t>
            </w:r>
            <w:r>
              <w:t> </w:t>
            </w:r>
            <w:r w:rsidRPr="008D6193">
              <w:t xml:space="preserve">ersättning inte lämnas för kontrollåtgärder eller förebyggande åtgärder som vidtas enligt lagen eller </w:t>
            </w:r>
            <w:r w:rsidRPr="00A72561">
              <w:rPr>
                <w:i/>
              </w:rPr>
              <w:t>enligt</w:t>
            </w:r>
            <w:r w:rsidRPr="008D6193">
              <w:t xml:space="preserve"> föreskrifter </w:t>
            </w:r>
            <w:r w:rsidRPr="00417262">
              <w:rPr>
                <w:i/>
                <w:iCs/>
              </w:rPr>
              <w:t>som</w:t>
            </w:r>
            <w:r w:rsidRPr="008D6193">
              <w:t xml:space="preserve"> </w:t>
            </w:r>
            <w:r w:rsidRPr="00262429">
              <w:rPr>
                <w:i/>
                <w:iCs/>
              </w:rPr>
              <w:t xml:space="preserve">har </w:t>
            </w:r>
            <w:r w:rsidRPr="00480D1F">
              <w:rPr>
                <w:i/>
              </w:rPr>
              <w:t>meddelats</w:t>
            </w:r>
            <w:r w:rsidRPr="008D6193">
              <w:t xml:space="preserve"> med stöd av lagen eller enligt de </w:t>
            </w:r>
            <w:r w:rsidRPr="00A72561">
              <w:rPr>
                <w:i/>
              </w:rPr>
              <w:t>EU-bestämmelser</w:t>
            </w:r>
            <w:r w:rsidRPr="008D6193">
              <w:t xml:space="preserve"> som lagen</w:t>
            </w:r>
            <w:r>
              <w:t xml:space="preserve"> </w:t>
            </w:r>
            <w:r w:rsidRPr="00A72561">
              <w:rPr>
                <w:i/>
              </w:rPr>
              <w:t>kompletterar</w:t>
            </w:r>
            <w:r>
              <w:t>,</w:t>
            </w:r>
          </w:p>
        </w:tc>
      </w:tr>
      <w:tr w:rsidR="00F71CC6" w14:paraId="7C6F27B1" w14:textId="77777777" w:rsidTr="005A3B52">
        <w:tblPrEx>
          <w:tblLook w:val="0600" w:firstRow="0" w:lastRow="0" w:firstColumn="0" w:lastColumn="0" w:noHBand="1" w:noVBand="1"/>
        </w:tblPrEx>
        <w:tc>
          <w:tcPr>
            <w:tcW w:w="2500" w:type="pct"/>
            <w:shd w:val="clear" w:color="auto" w:fill="auto"/>
            <w:tcMar>
              <w:left w:w="0" w:type="dxa"/>
            </w:tcMar>
          </w:tcPr>
          <w:p w14:paraId="3F4AA058" w14:textId="2A272EAA" w:rsidR="00F71CC6" w:rsidRDefault="00AB307F" w:rsidP="00F71CC6">
            <w:pPr>
              <w:pStyle w:val="Brdtextmedindrag"/>
            </w:pPr>
            <w:r w:rsidRPr="00A72561">
              <w:t>2.</w:t>
            </w:r>
            <w:r>
              <w:t> </w:t>
            </w:r>
            <w:r w:rsidRPr="00A72561">
              <w:t xml:space="preserve">till grund för </w:t>
            </w:r>
            <w:r w:rsidRPr="00480D1F">
              <w:rPr>
                <w:i/>
              </w:rPr>
              <w:t>ersättning</w:t>
            </w:r>
            <w:r w:rsidRPr="00A72561">
              <w:t xml:space="preserve"> för sådan förlust eller kostnad som anges i 15 § första stycket 1 eller 2 </w:t>
            </w:r>
            <w:r w:rsidRPr="00A72561">
              <w:rPr>
                <w:i/>
              </w:rPr>
              <w:t>skall</w:t>
            </w:r>
            <w:r w:rsidRPr="00A72561">
              <w:t xml:space="preserve"> läggas ett visst högsta värde på djur eller annan egendom som </w:t>
            </w:r>
            <w:r w:rsidRPr="00A72561">
              <w:rPr>
                <w:i/>
              </w:rPr>
              <w:t>skall</w:t>
            </w:r>
            <w:r w:rsidRPr="00A72561">
              <w:t xml:space="preserve"> ersättas</w:t>
            </w:r>
            <w:r>
              <w:t>,</w:t>
            </w:r>
          </w:p>
        </w:tc>
        <w:tc>
          <w:tcPr>
            <w:tcW w:w="2500" w:type="pct"/>
            <w:shd w:val="clear" w:color="auto" w:fill="auto"/>
            <w:tcMar>
              <w:right w:w="0" w:type="dxa"/>
            </w:tcMar>
          </w:tcPr>
          <w:p w14:paraId="2CF63580" w14:textId="026334F0" w:rsidR="00F71CC6" w:rsidRDefault="00AB307F" w:rsidP="00F71CC6">
            <w:pPr>
              <w:pStyle w:val="Brdtextmedindrag"/>
            </w:pPr>
            <w:r w:rsidRPr="00A72561">
              <w:t>2.</w:t>
            </w:r>
            <w:r>
              <w:t> </w:t>
            </w:r>
            <w:r w:rsidRPr="00A72561">
              <w:rPr>
                <w:i/>
              </w:rPr>
              <w:t xml:space="preserve">det </w:t>
            </w:r>
            <w:r w:rsidRPr="00A72561">
              <w:t xml:space="preserve">till grund för </w:t>
            </w:r>
            <w:r w:rsidRPr="00A72561">
              <w:rPr>
                <w:i/>
              </w:rPr>
              <w:t>ersättningen</w:t>
            </w:r>
            <w:r w:rsidRPr="00A72561">
              <w:t xml:space="preserve"> för </w:t>
            </w:r>
            <w:r w:rsidRPr="00A72561">
              <w:rPr>
                <w:i/>
              </w:rPr>
              <w:t>en</w:t>
            </w:r>
            <w:r w:rsidRPr="00A72561">
              <w:t xml:space="preserve"> sådan förlust eller kostnad som anges i 15 § första stycket 1 eller 2 </w:t>
            </w:r>
            <w:r w:rsidRPr="00A72561">
              <w:rPr>
                <w:i/>
              </w:rPr>
              <w:t>ska</w:t>
            </w:r>
            <w:r w:rsidRPr="00A72561">
              <w:t xml:space="preserve"> läggas ett visst högsta värde på djur eller annan egendom som </w:t>
            </w:r>
            <w:r w:rsidRPr="00A72561">
              <w:rPr>
                <w:i/>
              </w:rPr>
              <w:t xml:space="preserve">ska </w:t>
            </w:r>
            <w:r w:rsidRPr="00A72561">
              <w:t>ersättas</w:t>
            </w:r>
            <w:r>
              <w:t>,</w:t>
            </w:r>
          </w:p>
        </w:tc>
      </w:tr>
    </w:tbl>
    <w:p w14:paraId="4F52BA58" w14:textId="3630D7E3" w:rsidR="00F71CC6" w:rsidRPr="00C57856" w:rsidRDefault="00AB307F" w:rsidP="00C57856">
      <w:pPr>
        <w:pStyle w:val="Brdtextmedindrag"/>
      </w:pPr>
      <w:r w:rsidRPr="00A72561">
        <w:t>3.</w:t>
      </w:r>
      <w:r>
        <w:t> </w:t>
      </w:r>
      <w:r w:rsidRPr="00A72561">
        <w:t>ersättning enligt 15 § får lämnas enligt viss angiven schablon.</w:t>
      </w:r>
    </w:p>
    <w:p w14:paraId="62451B8C" w14:textId="58378C99" w:rsidR="00F71CC6" w:rsidRDefault="00AB307F" w:rsidP="00F71CC6">
      <w:pPr>
        <w:pStyle w:val="Brdtext"/>
        <w:spacing w:before="230"/>
        <w:jc w:val="center"/>
      </w:pPr>
      <w:r>
        <w:t>18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6CFA9E1" w14:textId="77777777" w:rsidTr="00F71CC6">
        <w:tc>
          <w:tcPr>
            <w:tcW w:w="2500" w:type="pct"/>
            <w:shd w:val="clear" w:color="auto" w:fill="auto"/>
            <w:tcMar>
              <w:left w:w="0" w:type="dxa"/>
            </w:tcMar>
          </w:tcPr>
          <w:p w14:paraId="103EBC0E" w14:textId="69DBEBEA" w:rsidR="00F71CC6" w:rsidRDefault="00AB307F" w:rsidP="00F71CC6">
            <w:pPr>
              <w:pStyle w:val="Brdtextmedindrag"/>
            </w:pPr>
            <w:r w:rsidRPr="00A72561">
              <w:t>Den som har deltagit i före</w:t>
            </w:r>
            <w:r>
              <w:softHyphen/>
            </w:r>
            <w:r w:rsidRPr="00A72561">
              <w:t>byggande åtgärder eller bekämp</w:t>
            </w:r>
            <w:r>
              <w:softHyphen/>
            </w:r>
            <w:r w:rsidRPr="00A72561">
              <w:t xml:space="preserve">ning enligt denna lag eller enligt de </w:t>
            </w:r>
            <w:r w:rsidRPr="00A72561">
              <w:rPr>
                <w:i/>
              </w:rPr>
              <w:t>EG-bestämmelser</w:t>
            </w:r>
            <w:r w:rsidRPr="00A72561">
              <w:t xml:space="preserve"> som </w:t>
            </w:r>
            <w:r w:rsidRPr="00480D1F">
              <w:rPr>
                <w:i/>
              </w:rPr>
              <w:t>komplet</w:t>
            </w:r>
            <w:r>
              <w:rPr>
                <w:i/>
              </w:rPr>
              <w:softHyphen/>
            </w:r>
            <w:r w:rsidRPr="00480D1F">
              <w:rPr>
                <w:i/>
              </w:rPr>
              <w:t>teras av</w:t>
            </w:r>
            <w:r w:rsidRPr="00A72561">
              <w:t xml:space="preserve"> lagen har rätt till ersättning av staten för arbete och tidsspillan samt för resa och uppehälle</w:t>
            </w:r>
            <w:r>
              <w:t>.</w:t>
            </w:r>
          </w:p>
        </w:tc>
        <w:tc>
          <w:tcPr>
            <w:tcW w:w="2500" w:type="pct"/>
            <w:shd w:val="clear" w:color="auto" w:fill="auto"/>
            <w:tcMar>
              <w:right w:w="0" w:type="dxa"/>
            </w:tcMar>
          </w:tcPr>
          <w:p w14:paraId="51C111AB" w14:textId="12C9806C" w:rsidR="00F71CC6" w:rsidRDefault="00AB307F" w:rsidP="00F71CC6">
            <w:pPr>
              <w:pStyle w:val="Brdtextmedindrag"/>
            </w:pPr>
            <w:r w:rsidRPr="00A72561">
              <w:t>Den som har deltagit i före</w:t>
            </w:r>
            <w:r>
              <w:softHyphen/>
            </w:r>
            <w:r w:rsidRPr="00A72561">
              <w:t>byggande åtgärder eller bekämp</w:t>
            </w:r>
            <w:r>
              <w:softHyphen/>
            </w:r>
            <w:r w:rsidRPr="00A72561">
              <w:t xml:space="preserve">ning enligt denna lag eller enligt de </w:t>
            </w:r>
            <w:r w:rsidRPr="00A72561">
              <w:rPr>
                <w:i/>
              </w:rPr>
              <w:t>EU-bestämmelser</w:t>
            </w:r>
            <w:r w:rsidRPr="00A72561">
              <w:t xml:space="preserve"> som lagen </w:t>
            </w:r>
            <w:r w:rsidRPr="00480D1F">
              <w:rPr>
                <w:i/>
              </w:rPr>
              <w:t>kom</w:t>
            </w:r>
            <w:r>
              <w:rPr>
                <w:i/>
              </w:rPr>
              <w:softHyphen/>
            </w:r>
            <w:r w:rsidRPr="00480D1F">
              <w:rPr>
                <w:i/>
              </w:rPr>
              <w:t>pletterar</w:t>
            </w:r>
            <w:r w:rsidRPr="00A72561">
              <w:t xml:space="preserve"> har rätt till ersättning av staten för arbete och tidsspillan samt för resa och uppehälle</w:t>
            </w:r>
            <w:r>
              <w:t>.</w:t>
            </w:r>
          </w:p>
        </w:tc>
      </w:tr>
      <w:tr w:rsidR="00F71CC6" w14:paraId="0FDD03D5" w14:textId="77777777" w:rsidTr="005A3B52">
        <w:tblPrEx>
          <w:tblLook w:val="0600" w:firstRow="0" w:lastRow="0" w:firstColumn="0" w:lastColumn="0" w:noHBand="1" w:noVBand="1"/>
        </w:tblPrEx>
        <w:tc>
          <w:tcPr>
            <w:tcW w:w="2500" w:type="pct"/>
            <w:shd w:val="clear" w:color="auto" w:fill="auto"/>
            <w:tcMar>
              <w:left w:w="0" w:type="dxa"/>
            </w:tcMar>
          </w:tcPr>
          <w:p w14:paraId="0A624867" w14:textId="35A35448" w:rsidR="00F71CC6" w:rsidRDefault="00AB307F" w:rsidP="00F71CC6">
            <w:pPr>
              <w:pStyle w:val="Brdtextmedindrag"/>
            </w:pPr>
            <w:r w:rsidRPr="00A72561">
              <w:t>Den som har ställt lokal eller utrustning till förfogande för de ändamål som anges i första stycket har rätt till ersättning av staten för sina kostnader och för förlorad avkastning eller nytta</w:t>
            </w:r>
            <w:r>
              <w:t>.</w:t>
            </w:r>
          </w:p>
        </w:tc>
        <w:tc>
          <w:tcPr>
            <w:tcW w:w="2500" w:type="pct"/>
            <w:shd w:val="clear" w:color="auto" w:fill="auto"/>
            <w:tcMar>
              <w:right w:w="0" w:type="dxa"/>
            </w:tcMar>
          </w:tcPr>
          <w:p w14:paraId="77804B7D" w14:textId="050C3851" w:rsidR="00F71CC6" w:rsidRDefault="00AB307F" w:rsidP="00F71CC6">
            <w:pPr>
              <w:pStyle w:val="Brdtextmedindrag"/>
            </w:pPr>
            <w:r w:rsidRPr="00A72561">
              <w:t xml:space="preserve">Den som har ställt </w:t>
            </w:r>
            <w:r w:rsidRPr="001B7E0B">
              <w:rPr>
                <w:i/>
              </w:rPr>
              <w:t>en</w:t>
            </w:r>
            <w:r>
              <w:t xml:space="preserve"> </w:t>
            </w:r>
            <w:r w:rsidRPr="00A72561">
              <w:t>lokal eller utrustning till förfogande för de ändamål som anges i första stycket har rätt till ersättning av staten för sina kostnader och för förlorad avkastning eller nytta</w:t>
            </w:r>
            <w:r>
              <w:t>.</w:t>
            </w:r>
          </w:p>
        </w:tc>
      </w:tr>
    </w:tbl>
    <w:p w14:paraId="0413ECA4" w14:textId="744BE71C" w:rsidR="00F71CC6" w:rsidRDefault="00AB307F" w:rsidP="00F71CC6">
      <w:pPr>
        <w:pStyle w:val="Brdtext"/>
        <w:spacing w:before="230"/>
        <w:jc w:val="center"/>
      </w:pPr>
      <w:r>
        <w:t>20 §</w:t>
      </w:r>
      <w:r>
        <w:rPr>
          <w:rStyle w:val="Fotnotsreferens"/>
        </w:rPr>
        <w:footnoteReference w:id="17"/>
      </w:r>
    </w:p>
    <w:p w14:paraId="5B776420" w14:textId="77777777" w:rsidR="00F71CC6" w:rsidRDefault="00AB307F" w:rsidP="00F71CC6">
      <w:pPr>
        <w:pStyle w:val="Brdtextmedindrag"/>
      </w:pPr>
      <w:r w:rsidRPr="0036009E">
        <w:t>Till böter eller fängelse i högst ett år döms den som med uppsåt eller av oaktsamhet</w:t>
      </w:r>
    </w:p>
    <w:p w14:paraId="1EEE21B9" w14:textId="0E4905AE" w:rsidR="00F71CC6" w:rsidRPr="00A56A0E" w:rsidRDefault="00AB307F" w:rsidP="00F71CC6">
      <w:pPr>
        <w:pStyle w:val="Brdtextmedindrag"/>
      </w:pPr>
      <w:r>
        <w:t>1. underlåter att göra anmälan enligt 2 § eller bryter mot en föreskrift som har meddelats med stöd av 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7EDC427" w14:textId="77777777" w:rsidTr="00F71CC6">
        <w:tc>
          <w:tcPr>
            <w:tcW w:w="2500" w:type="pct"/>
            <w:shd w:val="clear" w:color="auto" w:fill="auto"/>
            <w:tcMar>
              <w:left w:w="0" w:type="dxa"/>
            </w:tcMar>
          </w:tcPr>
          <w:p w14:paraId="710FFAFE" w14:textId="0E75D997" w:rsidR="00F71CC6" w:rsidRDefault="00AB307F" w:rsidP="00F71CC6">
            <w:pPr>
              <w:pStyle w:val="Brdtextmedindrag"/>
            </w:pPr>
            <w:r>
              <w:t>2. bryter mot ett beslut enligt 4</w:t>
            </w:r>
            <w:r w:rsidR="00F71CC6">
              <w:t> </w:t>
            </w:r>
            <w:r>
              <w:t>§, 4 a § eller mot föreskrift eller beslut som har meddelats med stöd av 5 eller 8 §,</w:t>
            </w:r>
          </w:p>
          <w:p w14:paraId="0B6A13FE" w14:textId="0D1CE613" w:rsidR="00F71CC6" w:rsidRDefault="00AB307F" w:rsidP="00F71CC6">
            <w:pPr>
              <w:pStyle w:val="Brdtextmedindrag"/>
            </w:pPr>
            <w:r>
              <w:t xml:space="preserve">3. bryter mot </w:t>
            </w:r>
            <w:r w:rsidRPr="00DC53F6">
              <w:rPr>
                <w:i/>
                <w:iCs/>
              </w:rPr>
              <w:t>sådana bestäm</w:t>
            </w:r>
            <w:r>
              <w:rPr>
                <w:i/>
                <w:iCs/>
              </w:rPr>
              <w:softHyphen/>
            </w:r>
            <w:r w:rsidRPr="00DC53F6">
              <w:rPr>
                <w:i/>
                <w:iCs/>
              </w:rPr>
              <w:t>melser</w:t>
            </w:r>
            <w:r>
              <w:t xml:space="preserve"> om hantering av specificerat riskmaterial, om framställning eller användning av animaliska pro</w:t>
            </w:r>
            <w:r>
              <w:softHyphen/>
              <w:t>dukter eller om överlåtelse av djur eller andra produkter än livsmedel</w:t>
            </w:r>
            <w:r w:rsidRPr="00DC53F6">
              <w:rPr>
                <w:i/>
                <w:iCs/>
              </w:rPr>
              <w:t>, som finns i Europaparlamentets och rådets förordning (EG) nr 999/2001</w:t>
            </w:r>
            <w:r>
              <w:t>.</w:t>
            </w:r>
          </w:p>
        </w:tc>
        <w:tc>
          <w:tcPr>
            <w:tcW w:w="2500" w:type="pct"/>
            <w:shd w:val="clear" w:color="auto" w:fill="auto"/>
            <w:tcMar>
              <w:right w:w="0" w:type="dxa"/>
            </w:tcMar>
          </w:tcPr>
          <w:p w14:paraId="179AFA60" w14:textId="3145D86B" w:rsidR="00F71CC6" w:rsidRDefault="00AB307F" w:rsidP="00F71CC6">
            <w:pPr>
              <w:pStyle w:val="Brdtextmedindrag"/>
            </w:pPr>
            <w:r>
              <w:t>2. bryter mot ett beslut enligt 4</w:t>
            </w:r>
            <w:r w:rsidR="00F71CC6">
              <w:t> </w:t>
            </w:r>
            <w:r>
              <w:t xml:space="preserve">§, 4 a § eller mot </w:t>
            </w:r>
            <w:r w:rsidRPr="00450518">
              <w:rPr>
                <w:i/>
                <w:iCs/>
              </w:rPr>
              <w:t>en</w:t>
            </w:r>
            <w:r>
              <w:t xml:space="preserve"> föreskrift eller </w:t>
            </w:r>
            <w:r w:rsidRPr="00450518">
              <w:rPr>
                <w:i/>
                <w:iCs/>
              </w:rPr>
              <w:t>ett</w:t>
            </w:r>
            <w:r>
              <w:t xml:space="preserve"> beslut som har meddelats med stöd av 5 eller 8 §,</w:t>
            </w:r>
            <w:r w:rsidRPr="005274E1">
              <w:rPr>
                <w:i/>
              </w:rPr>
              <w:t xml:space="preserve"> eller</w:t>
            </w:r>
          </w:p>
          <w:p w14:paraId="7F8DA487" w14:textId="2F83E415" w:rsidR="00F71CC6" w:rsidRDefault="00AB307F" w:rsidP="00F71CC6">
            <w:pPr>
              <w:pStyle w:val="Brdtextmedindrag"/>
            </w:pPr>
            <w:r>
              <w:t xml:space="preserve">3. bryter mot </w:t>
            </w:r>
            <w:r w:rsidRPr="00DC53F6">
              <w:rPr>
                <w:i/>
                <w:iCs/>
              </w:rPr>
              <w:t>bestämmelserna</w:t>
            </w:r>
            <w:r>
              <w:rPr>
                <w:i/>
                <w:iCs/>
              </w:rPr>
              <w:t xml:space="preserve"> i</w:t>
            </w:r>
            <w:r>
              <w:t xml:space="preserve"> </w:t>
            </w:r>
            <w:r w:rsidRPr="00DC53F6">
              <w:rPr>
                <w:i/>
                <w:iCs/>
              </w:rPr>
              <w:t>Europaparlamentets och rådets förordning (EG) nr 999/2001</w:t>
            </w:r>
            <w:r>
              <w:t xml:space="preserve"> om hantering av specificerat risk</w:t>
            </w:r>
            <w:r>
              <w:softHyphen/>
              <w:t>material, om framställning eller användning av animaliska pro</w:t>
            </w:r>
            <w:r>
              <w:softHyphen/>
              <w:t>dukter eller om överlåtelse av djur eller andra produkter än livsmedel.</w:t>
            </w:r>
          </w:p>
        </w:tc>
      </w:tr>
      <w:tr w:rsidR="00F71CC6" w14:paraId="3E6D2374" w14:textId="77777777" w:rsidTr="005A3B52">
        <w:tblPrEx>
          <w:tblLook w:val="0600" w:firstRow="0" w:lastRow="0" w:firstColumn="0" w:lastColumn="0" w:noHBand="1" w:noVBand="1"/>
        </w:tblPrEx>
        <w:tc>
          <w:tcPr>
            <w:tcW w:w="2500" w:type="pct"/>
            <w:shd w:val="clear" w:color="auto" w:fill="auto"/>
            <w:tcMar>
              <w:left w:w="0" w:type="dxa"/>
            </w:tcMar>
          </w:tcPr>
          <w:p w14:paraId="24935C91" w14:textId="5785FC8A" w:rsidR="00F71CC6" w:rsidRDefault="00AB307F" w:rsidP="00F71CC6">
            <w:pPr>
              <w:pStyle w:val="Brdtextmedindrag"/>
            </w:pPr>
            <w:r w:rsidRPr="00146D75">
              <w:t xml:space="preserve">I ringa fall </w:t>
            </w:r>
            <w:r w:rsidRPr="0080150C">
              <w:rPr>
                <w:i/>
              </w:rPr>
              <w:t>skall</w:t>
            </w:r>
            <w:r w:rsidRPr="00146D75">
              <w:t xml:space="preserve"> inte dömas till ansvar</w:t>
            </w:r>
            <w:r>
              <w:t>.</w:t>
            </w:r>
          </w:p>
        </w:tc>
        <w:tc>
          <w:tcPr>
            <w:tcW w:w="2500" w:type="pct"/>
            <w:shd w:val="clear" w:color="auto" w:fill="auto"/>
            <w:tcMar>
              <w:right w:w="0" w:type="dxa"/>
            </w:tcMar>
          </w:tcPr>
          <w:p w14:paraId="4452FAD2" w14:textId="70685ADF" w:rsidR="00F71CC6" w:rsidRDefault="00AB307F" w:rsidP="00F71CC6">
            <w:pPr>
              <w:pStyle w:val="Brdtextmedindrag"/>
            </w:pPr>
            <w:r w:rsidRPr="00146D75">
              <w:t xml:space="preserve">I ringa fall </w:t>
            </w:r>
            <w:r w:rsidRPr="0080150C">
              <w:rPr>
                <w:i/>
              </w:rPr>
              <w:t>ska</w:t>
            </w:r>
            <w:r w:rsidRPr="00146D75">
              <w:t xml:space="preserve"> </w:t>
            </w:r>
            <w:r w:rsidRPr="008908A4">
              <w:rPr>
                <w:i/>
                <w:iCs/>
              </w:rPr>
              <w:t>det</w:t>
            </w:r>
            <w:r>
              <w:t xml:space="preserve"> </w:t>
            </w:r>
            <w:r w:rsidRPr="00146D75">
              <w:t>inte dömas till ansvar</w:t>
            </w:r>
            <w:r>
              <w:t>.</w:t>
            </w:r>
          </w:p>
        </w:tc>
      </w:tr>
      <w:tr w:rsidR="00F71CC6" w14:paraId="06FCE989" w14:textId="77777777" w:rsidTr="008A40C8">
        <w:tblPrEx>
          <w:tblLook w:val="0600" w:firstRow="0" w:lastRow="0" w:firstColumn="0" w:lastColumn="0" w:noHBand="1" w:noVBand="1"/>
        </w:tblPrEx>
        <w:tc>
          <w:tcPr>
            <w:tcW w:w="2500" w:type="pct"/>
            <w:shd w:val="clear" w:color="auto" w:fill="auto"/>
            <w:tcMar>
              <w:left w:w="0" w:type="dxa"/>
            </w:tcMar>
          </w:tcPr>
          <w:p w14:paraId="411D25B0" w14:textId="6A728A8B" w:rsidR="00F71CC6" w:rsidRDefault="00AB307F" w:rsidP="00F71CC6">
            <w:pPr>
              <w:pStyle w:val="Brdtextmedindrag"/>
            </w:pPr>
            <w:r w:rsidRPr="00146D75">
              <w:rPr>
                <w:i/>
              </w:rPr>
              <w:t>Den som har överträtt ett vitesföreläggande eller vitesförbud enligt 13</w:t>
            </w:r>
            <w:r>
              <w:rPr>
                <w:i/>
              </w:rPr>
              <w:t> </w:t>
            </w:r>
            <w:r w:rsidRPr="00146D75">
              <w:rPr>
                <w:i/>
              </w:rPr>
              <w:t>§ döms inte</w:t>
            </w:r>
            <w:r w:rsidRPr="00146D75">
              <w:t xml:space="preserve"> till ansvar enligt denna lag för en gärning </w:t>
            </w:r>
            <w:r w:rsidRPr="00DA19A9">
              <w:t>som omfattas av</w:t>
            </w:r>
            <w:r w:rsidRPr="00146D75">
              <w:rPr>
                <w:i/>
              </w:rPr>
              <w:t xml:space="preserve"> föreläggandet eller förbudet</w:t>
            </w:r>
            <w:r>
              <w:t>.</w:t>
            </w:r>
          </w:p>
        </w:tc>
        <w:tc>
          <w:tcPr>
            <w:tcW w:w="2500" w:type="pct"/>
            <w:shd w:val="clear" w:color="auto" w:fill="auto"/>
            <w:tcMar>
              <w:right w:w="0" w:type="dxa"/>
            </w:tcMar>
          </w:tcPr>
          <w:p w14:paraId="163B962D" w14:textId="2B98EFB2" w:rsidR="00F71CC6" w:rsidRDefault="00AB307F" w:rsidP="00F71CC6">
            <w:pPr>
              <w:pStyle w:val="Brdtextmedindrag"/>
            </w:pPr>
            <w:r w:rsidRPr="00146D75">
              <w:rPr>
                <w:i/>
              </w:rPr>
              <w:t>Det ska inte dömas</w:t>
            </w:r>
            <w:r w:rsidRPr="00146D75">
              <w:t xml:space="preserve"> till ansvar enligt denna lag för en gärning som omfattas av </w:t>
            </w:r>
            <w:r w:rsidRPr="00146D75">
              <w:rPr>
                <w:i/>
              </w:rPr>
              <w:t>ett föreläggande om vite om gärningen ligger till grund för en ansökan om utdömande av vitet</w:t>
            </w:r>
            <w:r>
              <w:t>.</w:t>
            </w:r>
          </w:p>
        </w:tc>
      </w:tr>
      <w:tr w:rsidR="00F71CC6" w14:paraId="1F0EC00D" w14:textId="77777777" w:rsidTr="008A40C8">
        <w:tblPrEx>
          <w:tblLook w:val="0600" w:firstRow="0" w:lastRow="0" w:firstColumn="0" w:lastColumn="0" w:noHBand="1" w:noVBand="1"/>
        </w:tblPrEx>
        <w:tc>
          <w:tcPr>
            <w:tcW w:w="2500" w:type="pct"/>
            <w:shd w:val="clear" w:color="auto" w:fill="auto"/>
            <w:tcMar>
              <w:left w:w="0" w:type="dxa"/>
            </w:tcMar>
          </w:tcPr>
          <w:p w14:paraId="00ED51DC" w14:textId="0358D9E0" w:rsidR="00F71CC6" w:rsidRDefault="00AB307F" w:rsidP="00F71CC6">
            <w:pPr>
              <w:pStyle w:val="Brdtextmedindrag"/>
            </w:pPr>
            <w:r w:rsidRPr="00E94FC2">
              <w:rPr>
                <w:i/>
                <w:iCs/>
              </w:rPr>
              <w:t>Innefattar</w:t>
            </w:r>
            <w:r w:rsidRPr="006B296E">
              <w:t xml:space="preserve"> ett brott som avses i första stycket 2 olovlig transport av djur eller varor </w:t>
            </w:r>
            <w:r w:rsidRPr="006B296E">
              <w:rPr>
                <w:i/>
                <w:iCs/>
              </w:rPr>
              <w:t>skall</w:t>
            </w:r>
            <w:r w:rsidRPr="006B296E">
              <w:t xml:space="preserve"> sådan egendom förklaras förverkad, om det inte är uppenbart oskäligt. I stället för egendomen kan dess värde förklaras</w:t>
            </w:r>
            <w:r w:rsidRPr="00E94FC2">
              <w:rPr>
                <w:i/>
                <w:iCs/>
              </w:rPr>
              <w:t xml:space="preserve"> förverkad</w:t>
            </w:r>
            <w:r>
              <w:t>.</w:t>
            </w:r>
          </w:p>
        </w:tc>
        <w:tc>
          <w:tcPr>
            <w:tcW w:w="2500" w:type="pct"/>
            <w:shd w:val="clear" w:color="auto" w:fill="auto"/>
            <w:tcMar>
              <w:right w:w="0" w:type="dxa"/>
            </w:tcMar>
          </w:tcPr>
          <w:p w14:paraId="2B6A10AE" w14:textId="5F8C5D1B" w:rsidR="00F71CC6" w:rsidRDefault="00AB307F" w:rsidP="00F71CC6">
            <w:pPr>
              <w:pStyle w:val="Brdtextmedindrag"/>
            </w:pPr>
            <w:r w:rsidRPr="00E94FC2">
              <w:rPr>
                <w:i/>
                <w:iCs/>
              </w:rPr>
              <w:t>Om</w:t>
            </w:r>
            <w:r>
              <w:t xml:space="preserve"> ett brott</w:t>
            </w:r>
            <w:r w:rsidRPr="006B296E">
              <w:t xml:space="preserve"> som avses i första stycket 2 </w:t>
            </w:r>
            <w:r w:rsidRPr="00E94FC2">
              <w:rPr>
                <w:i/>
                <w:iCs/>
              </w:rPr>
              <w:t>innefattar</w:t>
            </w:r>
            <w:r>
              <w:t xml:space="preserve"> </w:t>
            </w:r>
            <w:r w:rsidRPr="006B296E">
              <w:t>olovlig trans</w:t>
            </w:r>
            <w:r w:rsidR="00F71CC6">
              <w:softHyphen/>
            </w:r>
            <w:r w:rsidRPr="006B296E">
              <w:t xml:space="preserve">port av djur eller varor </w:t>
            </w:r>
            <w:r w:rsidRPr="00E94FC2">
              <w:rPr>
                <w:i/>
                <w:iCs/>
              </w:rPr>
              <w:t>ska</w:t>
            </w:r>
            <w:r w:rsidRPr="006B296E">
              <w:t xml:space="preserve"> sådan egendom förklaras förverkad, om det inte är uppenbart oskäligt. I stället för egendomen kan dess värde förklaras </w:t>
            </w:r>
            <w:r w:rsidRPr="00E94FC2">
              <w:rPr>
                <w:i/>
                <w:iCs/>
              </w:rPr>
              <w:t>förverkat</w:t>
            </w:r>
            <w:r>
              <w:t>.</w:t>
            </w:r>
          </w:p>
        </w:tc>
      </w:tr>
    </w:tbl>
    <w:p w14:paraId="47C9B08C" w14:textId="77DAEC2C" w:rsidR="00F71CC6" w:rsidRDefault="00AB307F" w:rsidP="00F71CC6">
      <w:pPr>
        <w:pStyle w:val="Brdtext"/>
        <w:spacing w:before="230"/>
        <w:jc w:val="center"/>
      </w:pPr>
      <w:r>
        <w:t>21 §</w:t>
      </w:r>
      <w:r>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F567E07" w14:textId="77777777" w:rsidTr="00F71CC6">
        <w:tc>
          <w:tcPr>
            <w:tcW w:w="2500" w:type="pct"/>
            <w:shd w:val="clear" w:color="auto" w:fill="auto"/>
            <w:tcMar>
              <w:left w:w="0" w:type="dxa"/>
            </w:tcMar>
          </w:tcPr>
          <w:p w14:paraId="1F86C23A" w14:textId="2F301AD3" w:rsidR="00F71CC6" w:rsidRDefault="00AB307F" w:rsidP="00F71CC6">
            <w:pPr>
              <w:pStyle w:val="Brdtextmedindrag"/>
            </w:pPr>
            <w:r w:rsidRPr="00146D75">
              <w:t xml:space="preserve">Beslut enligt denna lag, enligt de föreskrifter som har meddelats med stöd av lagen eller enligt de </w:t>
            </w:r>
            <w:r w:rsidRPr="00146D75">
              <w:rPr>
                <w:i/>
              </w:rPr>
              <w:t>EG-bestämmelser</w:t>
            </w:r>
            <w:r w:rsidRPr="00146D75">
              <w:t xml:space="preserve"> som </w:t>
            </w:r>
            <w:r w:rsidRPr="00146D75">
              <w:rPr>
                <w:i/>
              </w:rPr>
              <w:t>kompletteras av</w:t>
            </w:r>
            <w:r w:rsidRPr="00146D75">
              <w:t xml:space="preserve"> lagen får överklagas </w:t>
            </w:r>
            <w:r w:rsidRPr="00E67384">
              <w:rPr>
                <w:i/>
              </w:rPr>
              <w:t>hos</w:t>
            </w:r>
            <w:r w:rsidRPr="00146D75">
              <w:t xml:space="preserve"> allmän förvaltningsdomstol. En veterinärs beslut enligt 4</w:t>
            </w:r>
            <w:r>
              <w:t> </w:t>
            </w:r>
            <w:r w:rsidRPr="00146D75">
              <w:t>§ får dock inte överklagas</w:t>
            </w:r>
            <w:r>
              <w:t>.</w:t>
            </w:r>
          </w:p>
        </w:tc>
        <w:tc>
          <w:tcPr>
            <w:tcW w:w="2500" w:type="pct"/>
            <w:shd w:val="clear" w:color="auto" w:fill="auto"/>
            <w:tcMar>
              <w:right w:w="0" w:type="dxa"/>
            </w:tcMar>
          </w:tcPr>
          <w:p w14:paraId="0FD5FCF8" w14:textId="1561C8F7" w:rsidR="00F71CC6" w:rsidRDefault="00AB307F" w:rsidP="00F71CC6">
            <w:pPr>
              <w:pStyle w:val="Brdtextmedindrag"/>
            </w:pPr>
            <w:r w:rsidRPr="00146D75">
              <w:t xml:space="preserve">Beslut enligt denna lag, enligt de föreskrifter som har meddelats med stöd av lagen eller enligt de </w:t>
            </w:r>
            <w:r w:rsidRPr="00146D75">
              <w:rPr>
                <w:i/>
              </w:rPr>
              <w:t>EU-bestämmelser</w:t>
            </w:r>
            <w:r w:rsidRPr="00146D75">
              <w:t xml:space="preserve"> som lagen</w:t>
            </w:r>
            <w:r>
              <w:t xml:space="preserve"> </w:t>
            </w:r>
            <w:r w:rsidRPr="00146D75">
              <w:rPr>
                <w:i/>
              </w:rPr>
              <w:t>komplet</w:t>
            </w:r>
            <w:r>
              <w:rPr>
                <w:i/>
              </w:rPr>
              <w:softHyphen/>
            </w:r>
            <w:r w:rsidRPr="00146D75">
              <w:rPr>
                <w:i/>
              </w:rPr>
              <w:t>terar</w:t>
            </w:r>
            <w:r w:rsidRPr="00146D75">
              <w:t xml:space="preserve"> får överklagas </w:t>
            </w:r>
            <w:r w:rsidRPr="00E67384">
              <w:rPr>
                <w:i/>
              </w:rPr>
              <w:t>till</w:t>
            </w:r>
            <w:r w:rsidRPr="00146D75">
              <w:t xml:space="preserve"> allmän förvaltningsdomstol. En veterinärs beslut enligt 4</w:t>
            </w:r>
            <w:r w:rsidR="00F71CC6">
              <w:t> </w:t>
            </w:r>
            <w:r w:rsidRPr="00146D75">
              <w:t>§ får dock inte överklagas</w:t>
            </w:r>
            <w:r>
              <w:t>.</w:t>
            </w:r>
          </w:p>
        </w:tc>
      </w:tr>
      <w:tr w:rsidR="00F71CC6" w14:paraId="567EB0F0" w14:textId="77777777" w:rsidTr="005A3B52">
        <w:tblPrEx>
          <w:tblLook w:val="0600" w:firstRow="0" w:lastRow="0" w:firstColumn="0" w:lastColumn="0" w:noHBand="1" w:noVBand="1"/>
        </w:tblPrEx>
        <w:tc>
          <w:tcPr>
            <w:tcW w:w="2500" w:type="pct"/>
            <w:shd w:val="clear" w:color="auto" w:fill="auto"/>
            <w:tcMar>
              <w:left w:w="0" w:type="dxa"/>
            </w:tcMar>
          </w:tcPr>
          <w:p w14:paraId="63106B4E" w14:textId="763A3F4D" w:rsidR="00F71CC6" w:rsidRDefault="00AB307F" w:rsidP="00F71CC6">
            <w:pPr>
              <w:pStyle w:val="Brdtextmedindrag"/>
            </w:pPr>
            <w:r w:rsidRPr="009062AD">
              <w:rPr>
                <w:i/>
              </w:rPr>
              <w:t>Jordbruksverket ska föra det all</w:t>
            </w:r>
            <w:r>
              <w:rPr>
                <w:i/>
              </w:rPr>
              <w:softHyphen/>
            </w:r>
            <w:r w:rsidRPr="009062AD">
              <w:rPr>
                <w:i/>
              </w:rPr>
              <w:t xml:space="preserve">männas talan </w:t>
            </w:r>
            <w:r w:rsidRPr="007B1A0A">
              <w:rPr>
                <w:i/>
                <w:iCs/>
              </w:rPr>
              <w:t>hos</w:t>
            </w:r>
            <w:r w:rsidRPr="009062AD">
              <w:rPr>
                <w:i/>
              </w:rPr>
              <w:t xml:space="preserve"> allmän förvalt</w:t>
            </w:r>
            <w:r>
              <w:rPr>
                <w:i/>
              </w:rPr>
              <w:softHyphen/>
            </w:r>
            <w:r w:rsidRPr="009062AD">
              <w:rPr>
                <w:i/>
              </w:rPr>
              <w:t>ningsdomstol, om det överklagade beslutet har meddelats av en officiell veterinär som förordnats enligt lagen (2009:1254) om officiella veterinärer.</w:t>
            </w:r>
          </w:p>
        </w:tc>
        <w:tc>
          <w:tcPr>
            <w:tcW w:w="2500" w:type="pct"/>
            <w:shd w:val="clear" w:color="auto" w:fill="auto"/>
            <w:tcMar>
              <w:right w:w="0" w:type="dxa"/>
            </w:tcMar>
          </w:tcPr>
          <w:p w14:paraId="07F17E15" w14:textId="77777777" w:rsidR="00F71CC6" w:rsidRDefault="00F71CC6" w:rsidP="00F71CC6">
            <w:pPr>
              <w:pStyle w:val="Brdtextmedindrag"/>
            </w:pPr>
          </w:p>
        </w:tc>
      </w:tr>
    </w:tbl>
    <w:p w14:paraId="5556C1B3" w14:textId="495779EE" w:rsidR="00F71CC6" w:rsidRPr="00C57856" w:rsidRDefault="00AB307F" w:rsidP="00C57856">
      <w:pPr>
        <w:pStyle w:val="Brdtextmedindrag"/>
      </w:pPr>
      <w:r w:rsidRPr="00146D75">
        <w:t>Prövningstillstånd krävs vid överklagande till kammarrätten.</w:t>
      </w:r>
    </w:p>
    <w:p w14:paraId="2CE8BAF4" w14:textId="600E3BFB" w:rsidR="00F71CC6" w:rsidRDefault="00F71CC6" w:rsidP="00C57856">
      <w:pPr>
        <w:pStyle w:val="Brdtextmedindrag"/>
      </w:pPr>
    </w:p>
    <w:p w14:paraId="1D1FFFA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6904DC4" w14:textId="77777777" w:rsidTr="00F71CC6">
        <w:tc>
          <w:tcPr>
            <w:tcW w:w="2500" w:type="pct"/>
            <w:shd w:val="clear" w:color="auto" w:fill="auto"/>
            <w:tcMar>
              <w:left w:w="0" w:type="dxa"/>
            </w:tcMar>
          </w:tcPr>
          <w:p w14:paraId="03C358A4" w14:textId="77777777" w:rsidR="00F71CC6" w:rsidRDefault="00F71CC6" w:rsidP="00F71CC6">
            <w:pPr>
              <w:pStyle w:val="Brdtextmedindrag"/>
            </w:pPr>
          </w:p>
        </w:tc>
        <w:tc>
          <w:tcPr>
            <w:tcW w:w="2500" w:type="pct"/>
            <w:shd w:val="clear" w:color="auto" w:fill="auto"/>
            <w:tcMar>
              <w:right w:w="0" w:type="dxa"/>
            </w:tcMar>
          </w:tcPr>
          <w:p w14:paraId="782C390E" w14:textId="0CEDBCE4" w:rsidR="00F71CC6" w:rsidRDefault="00AB307F" w:rsidP="00F71CC6">
            <w:pPr>
              <w:pStyle w:val="Brdtext"/>
              <w:rPr>
                <w:i/>
              </w:rPr>
            </w:pPr>
            <w:r>
              <w:rPr>
                <w:i/>
              </w:rPr>
              <w:t xml:space="preserve">21 b </w:t>
            </w:r>
            <w:r w:rsidRPr="00574282">
              <w:rPr>
                <w:i/>
              </w:rPr>
              <w:t>§</w:t>
            </w:r>
          </w:p>
          <w:p w14:paraId="14AEB439" w14:textId="77777777" w:rsidR="00F71CC6" w:rsidRPr="00A05514" w:rsidRDefault="00AB307F" w:rsidP="00F71CC6">
            <w:pPr>
              <w:pStyle w:val="Brdtextmedindrag"/>
              <w:rPr>
                <w:i/>
              </w:rPr>
            </w:pPr>
            <w:r w:rsidRPr="00A05514">
              <w:rPr>
                <w:i/>
              </w:rPr>
              <w:t>Jordbruksverket ska föra det allmännas talan i allmän förvalt</w:t>
            </w:r>
            <w:r>
              <w:rPr>
                <w:i/>
              </w:rPr>
              <w:softHyphen/>
            </w:r>
            <w:r w:rsidRPr="00A05514">
              <w:rPr>
                <w:i/>
              </w:rPr>
              <w:t>ningsdomstol, om det överklagade beslutet har meddelats av en officiell veterinär som förordnats enligt lagen (2009:1254) om offi</w:t>
            </w:r>
            <w:r>
              <w:rPr>
                <w:i/>
              </w:rPr>
              <w:softHyphen/>
            </w:r>
            <w:r w:rsidRPr="00A05514">
              <w:rPr>
                <w:i/>
              </w:rPr>
              <w:t>ciella veterinärer.</w:t>
            </w:r>
          </w:p>
          <w:p w14:paraId="5395D81A" w14:textId="5BBF51E6" w:rsidR="00F71CC6" w:rsidRPr="00574282" w:rsidRDefault="00AB307F" w:rsidP="00F71CC6">
            <w:pPr>
              <w:pStyle w:val="Brdtextmedindrag"/>
              <w:rPr>
                <w:i/>
              </w:rPr>
            </w:pPr>
            <w:r w:rsidRPr="006D2E67">
              <w:rPr>
                <w:i/>
              </w:rPr>
              <w:t>Den myndighet som har dele</w:t>
            </w:r>
            <w:r>
              <w:rPr>
                <w:i/>
              </w:rPr>
              <w:softHyphen/>
            </w:r>
            <w:r w:rsidRPr="006D2E67">
              <w:rPr>
                <w:i/>
              </w:rPr>
              <w:t>gerat uppgiften att utöva offentlig kontroll eller annan offentlig verksamhet till ett organ eller till en fysisk person ska föra det all</w:t>
            </w:r>
            <w:r>
              <w:rPr>
                <w:i/>
              </w:rPr>
              <w:softHyphen/>
            </w:r>
            <w:r w:rsidRPr="006D2E67">
              <w:rPr>
                <w:i/>
              </w:rPr>
              <w:t xml:space="preserve">männas talan </w:t>
            </w:r>
            <w:r>
              <w:rPr>
                <w:i/>
              </w:rPr>
              <w:t xml:space="preserve">i </w:t>
            </w:r>
            <w:r w:rsidRPr="006D2E67">
              <w:rPr>
                <w:i/>
              </w:rPr>
              <w:t>allmän förvalt</w:t>
            </w:r>
            <w:r>
              <w:rPr>
                <w:i/>
              </w:rPr>
              <w:softHyphen/>
            </w:r>
            <w:r w:rsidRPr="006D2E67">
              <w:rPr>
                <w:i/>
              </w:rPr>
              <w:t>ningsdomstol, om det överklagade beslutet har meddelats av ett sådant organ eller en sådan fysisk person</w:t>
            </w:r>
            <w:r>
              <w:rPr>
                <w:i/>
              </w:rPr>
              <w:t>.</w:t>
            </w:r>
          </w:p>
        </w:tc>
      </w:tr>
      <w:tr w:rsidR="00F71CC6" w14:paraId="4943E391" w14:textId="77777777" w:rsidTr="00FE2DEC">
        <w:tblPrEx>
          <w:tblLook w:val="0600" w:firstRow="0" w:lastRow="0" w:firstColumn="0" w:lastColumn="0" w:noHBand="1" w:noVBand="1"/>
        </w:tblPrEx>
        <w:tc>
          <w:tcPr>
            <w:tcW w:w="2500" w:type="pct"/>
            <w:shd w:val="clear" w:color="auto" w:fill="auto"/>
            <w:tcMar>
              <w:left w:w="0" w:type="dxa"/>
            </w:tcMar>
          </w:tcPr>
          <w:p w14:paraId="7AE9A151" w14:textId="77777777" w:rsidR="00F71CC6" w:rsidRDefault="00F71CC6" w:rsidP="00F71CC6">
            <w:pPr>
              <w:pStyle w:val="Brdtextmedindrag"/>
            </w:pPr>
          </w:p>
        </w:tc>
        <w:tc>
          <w:tcPr>
            <w:tcW w:w="2500" w:type="pct"/>
            <w:shd w:val="clear" w:color="auto" w:fill="auto"/>
            <w:tcMar>
              <w:right w:w="0" w:type="dxa"/>
            </w:tcMar>
          </w:tcPr>
          <w:p w14:paraId="6FDE9696" w14:textId="3D36A0E0" w:rsidR="00F71CC6" w:rsidRDefault="00AB307F" w:rsidP="00F71CC6">
            <w:pPr>
              <w:pStyle w:val="Brdtextmedindrag"/>
            </w:pPr>
            <w:r>
              <w:rPr>
                <w:i/>
              </w:rPr>
              <w:t>L</w:t>
            </w:r>
            <w:r w:rsidRPr="006D2E67">
              <w:rPr>
                <w:i/>
              </w:rPr>
              <w:t>agen (1986:1142) om över</w:t>
            </w:r>
            <w:r>
              <w:rPr>
                <w:i/>
              </w:rPr>
              <w:softHyphen/>
            </w:r>
            <w:r w:rsidRPr="006D2E67">
              <w:rPr>
                <w:i/>
              </w:rPr>
              <w:t>klagande av beslut av enskilda organ med offentliga förvaltnings</w:t>
            </w:r>
            <w:r>
              <w:rPr>
                <w:i/>
              </w:rPr>
              <w:softHyphen/>
            </w:r>
            <w:r w:rsidRPr="006D2E67">
              <w:rPr>
                <w:i/>
              </w:rPr>
              <w:t>uppgifter ska gälla även för överklagande av beslut som har meddelats av en fysisk person</w:t>
            </w:r>
            <w:r>
              <w:rPr>
                <w:i/>
              </w:rPr>
              <w:t xml:space="preserve"> som har delegerats vissa uppgifter</w:t>
            </w:r>
            <w:r>
              <w:t>.</w:t>
            </w:r>
          </w:p>
        </w:tc>
      </w:tr>
    </w:tbl>
    <w:p w14:paraId="5C5D8866" w14:textId="5366955E" w:rsidR="00F71CC6" w:rsidRDefault="00AB307F" w:rsidP="00F71CC6">
      <w:pPr>
        <w:pStyle w:val="Brdtext"/>
        <w:spacing w:before="230"/>
        <w:jc w:val="center"/>
      </w:pPr>
      <w:r>
        <w:t>22 §</w:t>
      </w:r>
      <w:r>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37B4789" w14:textId="77777777" w:rsidTr="00F71CC6">
        <w:tc>
          <w:tcPr>
            <w:tcW w:w="2500" w:type="pct"/>
            <w:shd w:val="clear" w:color="auto" w:fill="auto"/>
            <w:tcMar>
              <w:left w:w="0" w:type="dxa"/>
            </w:tcMar>
          </w:tcPr>
          <w:p w14:paraId="0B46A0ED" w14:textId="645023A4" w:rsidR="00F71CC6" w:rsidRDefault="00AB307F" w:rsidP="00F71CC6">
            <w:pPr>
              <w:pStyle w:val="Brdtextmedindrag"/>
            </w:pPr>
            <w:r w:rsidRPr="00A35DF5">
              <w:t xml:space="preserve">Beslut enligt denna lag, enligt de föreskrifter som har meddelats med stöd av lagen eller enligt de </w:t>
            </w:r>
            <w:r w:rsidRPr="00A35DF5">
              <w:rPr>
                <w:i/>
              </w:rPr>
              <w:t>EG-bestämmelser</w:t>
            </w:r>
            <w:r w:rsidRPr="00A35DF5">
              <w:t xml:space="preserve"> som </w:t>
            </w:r>
            <w:r w:rsidRPr="00A35DF5">
              <w:rPr>
                <w:i/>
              </w:rPr>
              <w:t>kompletteras av</w:t>
            </w:r>
            <w:r w:rsidRPr="00A35DF5">
              <w:t xml:space="preserve"> lagen </w:t>
            </w:r>
            <w:r w:rsidRPr="00A35DF5">
              <w:rPr>
                <w:i/>
              </w:rPr>
              <w:t>skall</w:t>
            </w:r>
            <w:r w:rsidRPr="00A35DF5">
              <w:t xml:space="preserve"> gälla omedelbart, om inte något annat beslutas</w:t>
            </w:r>
            <w:r>
              <w:t>.</w:t>
            </w:r>
          </w:p>
        </w:tc>
        <w:tc>
          <w:tcPr>
            <w:tcW w:w="2500" w:type="pct"/>
            <w:shd w:val="clear" w:color="auto" w:fill="auto"/>
            <w:tcMar>
              <w:right w:w="0" w:type="dxa"/>
            </w:tcMar>
          </w:tcPr>
          <w:p w14:paraId="2F985ED8" w14:textId="636765DF" w:rsidR="00F71CC6" w:rsidRDefault="00AB307F" w:rsidP="00F71CC6">
            <w:pPr>
              <w:pStyle w:val="Brdtextmedindrag"/>
            </w:pPr>
            <w:r w:rsidRPr="00A35DF5">
              <w:t xml:space="preserve">Beslut enligt denna lag, enligt de föreskrifter som har meddelats med stöd av lagen eller enligt de </w:t>
            </w:r>
            <w:r w:rsidRPr="00A35DF5">
              <w:rPr>
                <w:i/>
              </w:rPr>
              <w:t>EU-bestämmelser</w:t>
            </w:r>
            <w:r w:rsidRPr="00A35DF5">
              <w:t xml:space="preserve"> som lagen</w:t>
            </w:r>
            <w:r>
              <w:t xml:space="preserve"> </w:t>
            </w:r>
            <w:r w:rsidRPr="00A35DF5">
              <w:rPr>
                <w:i/>
              </w:rPr>
              <w:t>komplet</w:t>
            </w:r>
            <w:r w:rsidR="00F71CC6">
              <w:rPr>
                <w:i/>
              </w:rPr>
              <w:softHyphen/>
            </w:r>
            <w:r w:rsidRPr="00A35DF5">
              <w:rPr>
                <w:i/>
              </w:rPr>
              <w:t>terar</w:t>
            </w:r>
            <w:r>
              <w:t xml:space="preserve"> </w:t>
            </w:r>
            <w:r w:rsidRPr="00A35DF5">
              <w:rPr>
                <w:i/>
              </w:rPr>
              <w:t>ska</w:t>
            </w:r>
            <w:r w:rsidRPr="00A35DF5">
              <w:t xml:space="preserve"> gälla omedelbart, om inte något annat beslutas</w:t>
            </w:r>
            <w:r>
              <w:t>.</w:t>
            </w:r>
          </w:p>
        </w:tc>
      </w:tr>
    </w:tbl>
    <w:p w14:paraId="176A14E4" w14:textId="77777777" w:rsidR="00F71CC6" w:rsidRPr="00811E52" w:rsidRDefault="00AB307F" w:rsidP="00811E52">
      <w:pPr>
        <w:pStyle w:val="Slutstreck"/>
      </w:pPr>
      <w:r w:rsidRPr="00811E52">
        <w:t>                      </w:t>
      </w:r>
    </w:p>
    <w:p w14:paraId="2345C007" w14:textId="5E37550A" w:rsidR="00F71CC6" w:rsidRDefault="00AB307F" w:rsidP="00F71CC6">
      <w:pPr>
        <w:pStyle w:val="Brdtextmedindrag"/>
      </w:pPr>
      <w:r>
        <w:t>Denna lag träder i kraft den 1 april 2021.</w:t>
      </w:r>
    </w:p>
    <w:p w14:paraId="4043CD2C" w14:textId="71C4EC87" w:rsidR="00F71CC6" w:rsidRDefault="00F71CC6" w:rsidP="00F71CC6">
      <w:pPr>
        <w:pStyle w:val="Brdtextmedindrag"/>
      </w:pPr>
    </w:p>
    <w:p w14:paraId="2AB2F1DA" w14:textId="77777777" w:rsidR="00F71CC6" w:rsidRDefault="00F71CC6" w:rsidP="00F71CC6">
      <w:pPr>
        <w:pStyle w:val="Brdtextmedindrag"/>
      </w:pPr>
    </w:p>
    <w:p w14:paraId="50281B1F" w14:textId="42F74603" w:rsidR="00F71CC6" w:rsidRDefault="00F71CC6" w:rsidP="00F71CC6">
      <w:pPr>
        <w:pStyle w:val="Brdtextmedindrag"/>
        <w:sectPr w:rsidR="00F71CC6" w:rsidSect="00F71CC6">
          <w:headerReference w:type="even" r:id="rId23"/>
          <w:headerReference w:type="default" r:id="rId24"/>
          <w:footerReference w:type="even" r:id="rId25"/>
          <w:footerReference w:type="default" r:id="rId26"/>
          <w:headerReference w:type="first" r:id="rId27"/>
          <w:footerReference w:type="first" r:id="rId28"/>
          <w:footnotePr>
            <w:numRestart w:val="eachSect"/>
          </w:footnotePr>
          <w:type w:val="continuous"/>
          <w:pgSz w:w="9356" w:h="13721" w:code="9"/>
          <w:pgMar w:top="794" w:right="2438" w:bottom="1191" w:left="1021" w:header="0" w:footer="709" w:gutter="0"/>
          <w:cols w:space="708"/>
          <w:docGrid w:linePitch="360"/>
        </w:sectPr>
      </w:pPr>
    </w:p>
    <w:p w14:paraId="5BB02646" w14:textId="3F8F0473" w:rsidR="00F71CC6" w:rsidRPr="00830602" w:rsidRDefault="00AB307F" w:rsidP="008C5B05">
      <w:pPr>
        <w:pStyle w:val="Rubrik2"/>
        <w:spacing w:before="0"/>
      </w:pPr>
      <w:bookmarkStart w:id="5" w:name="_Toc54265341"/>
      <w:r>
        <w:t xml:space="preserve">Förslag till </w:t>
      </w:r>
      <w:r w:rsidRPr="004958C2">
        <w:t>lag om ändring i zoonoslagen (1999:658)</w:t>
      </w:r>
      <w:bookmarkEnd w:id="5"/>
    </w:p>
    <w:p w14:paraId="3C73CFC0" w14:textId="30A9D597" w:rsidR="00F71CC6" w:rsidRDefault="00AB307F" w:rsidP="00F71CC6">
      <w:pPr>
        <w:pStyle w:val="Brdtext"/>
      </w:pPr>
      <w:r>
        <w:t>Härigenom föreskrivs i fråga om zoonoslagen (1999:658)</w:t>
      </w:r>
      <w:r>
        <w:rPr>
          <w:rStyle w:val="Fotnotsreferens"/>
        </w:rPr>
        <w:footnoteReference w:id="20"/>
      </w:r>
      <w:r>
        <w:t xml:space="preserve">  </w:t>
      </w:r>
    </w:p>
    <w:p w14:paraId="41F5BC8F" w14:textId="77777777" w:rsidR="00F71CC6" w:rsidRDefault="00AB307F" w:rsidP="00F71CC6">
      <w:pPr>
        <w:pStyle w:val="Brdtextmedindrag"/>
      </w:pPr>
      <w:r w:rsidRPr="00CB461D">
        <w:rPr>
          <w:i/>
          <w:iCs/>
        </w:rPr>
        <w:t xml:space="preserve">dels </w:t>
      </w:r>
      <w:r>
        <w:t>att rubrikerna närmast före 8 a och 9 a §§ ska utgå,</w:t>
      </w:r>
    </w:p>
    <w:p w14:paraId="0B4FA28D" w14:textId="77777777" w:rsidR="00F71CC6" w:rsidRDefault="00AB307F" w:rsidP="00F71CC6">
      <w:pPr>
        <w:pStyle w:val="Brdtextmedindrag"/>
      </w:pPr>
      <w:r w:rsidRPr="00CB461D">
        <w:rPr>
          <w:i/>
          <w:iCs/>
        </w:rPr>
        <w:t>dels</w:t>
      </w:r>
      <w:r>
        <w:t xml:space="preserve"> att nuvarande 9 a § ska betecknas 9 b §,</w:t>
      </w:r>
    </w:p>
    <w:p w14:paraId="091BC495" w14:textId="77777777" w:rsidR="00F71CC6" w:rsidRDefault="00AB307F" w:rsidP="00F71CC6">
      <w:pPr>
        <w:pStyle w:val="Brdtextmedindrag"/>
      </w:pPr>
      <w:r w:rsidRPr="00CB461D">
        <w:rPr>
          <w:i/>
          <w:iCs/>
        </w:rPr>
        <w:t>dels</w:t>
      </w:r>
      <w:r>
        <w:t xml:space="preserve"> att 1 a, 8, 8 a, 9, den nya 9 b, 10, 10 a, 12–13 och 14 §§ och rubrikerna närmast före 1 a, 8 och 10 §§ ska ha följande lydelse,</w:t>
      </w:r>
    </w:p>
    <w:p w14:paraId="347E3731" w14:textId="5A6B28AB" w:rsidR="00F71CC6" w:rsidRDefault="00AB307F" w:rsidP="00F71CC6">
      <w:pPr>
        <w:pStyle w:val="Brdtextmedindrag"/>
      </w:pPr>
      <w:r w:rsidRPr="00CB461D">
        <w:rPr>
          <w:i/>
          <w:iCs/>
        </w:rPr>
        <w:t>dels</w:t>
      </w:r>
      <w:r>
        <w:t xml:space="preserve"> att det ska införas åtta nya paragrafer, 1 b, 1 c, 8 b–8 e, 9 a och 13 a §§, och närmast före 1 b, 1 c, 8 b–8 e, 9 a och 9 b §§ nya rubriker av följande lydelse.</w:t>
      </w:r>
    </w:p>
    <w:p w14:paraId="5C0410CB" w14:textId="48CE2D4C"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5A96F59E" w14:textId="77777777" w:rsidTr="002603EF">
        <w:tc>
          <w:tcPr>
            <w:tcW w:w="2500" w:type="pct"/>
            <w:shd w:val="clear" w:color="auto" w:fill="auto"/>
            <w:tcMar>
              <w:left w:w="0" w:type="dxa"/>
            </w:tcMar>
          </w:tcPr>
          <w:p w14:paraId="4BAEEDE4"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10E920AB" w14:textId="77777777" w:rsidR="00F71CC6" w:rsidRPr="000E6F0B" w:rsidRDefault="00AB307F" w:rsidP="00F71CC6">
            <w:pPr>
              <w:pStyle w:val="Brdtext"/>
              <w:rPr>
                <w:i/>
              </w:rPr>
            </w:pPr>
            <w:r w:rsidRPr="000E6F0B">
              <w:rPr>
                <w:i/>
              </w:rPr>
              <w:t>Föreslagen lydelse</w:t>
            </w:r>
          </w:p>
        </w:tc>
      </w:tr>
    </w:tbl>
    <w:p w14:paraId="6C59A2C2" w14:textId="77777777" w:rsidR="00F71CC6" w:rsidRPr="00D477A5" w:rsidRDefault="00F71CC6" w:rsidP="00D477A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02A665C" w14:textId="77777777" w:rsidTr="005A3B52">
        <w:tc>
          <w:tcPr>
            <w:tcW w:w="2500" w:type="pct"/>
            <w:shd w:val="clear" w:color="auto" w:fill="auto"/>
            <w:tcMar>
              <w:left w:w="0" w:type="dxa"/>
            </w:tcMar>
          </w:tcPr>
          <w:p w14:paraId="1C2A7493" w14:textId="0B8D46DC" w:rsidR="00F71CC6" w:rsidRDefault="00AB307F" w:rsidP="00F71CC6">
            <w:pPr>
              <w:pStyle w:val="Rubrik4utannumrering"/>
            </w:pPr>
            <w:r w:rsidRPr="00B23EED">
              <w:rPr>
                <w:i/>
                <w:iCs/>
              </w:rPr>
              <w:t>EG-bestämmelser</w:t>
            </w:r>
            <w:r>
              <w:t xml:space="preserve"> som </w:t>
            </w:r>
            <w:r w:rsidRPr="00B23EED">
              <w:rPr>
                <w:i/>
                <w:iCs/>
              </w:rPr>
              <w:t>kompletteras av</w:t>
            </w:r>
            <w:r>
              <w:t xml:space="preserve"> lagen</w:t>
            </w:r>
            <w:r w:rsidRPr="008C5B05">
              <w:rPr>
                <w:rStyle w:val="Fotnotsreferens"/>
                <w:b w:val="0"/>
                <w:bCs/>
              </w:rPr>
              <w:footnoteReference w:id="21"/>
            </w:r>
          </w:p>
        </w:tc>
        <w:tc>
          <w:tcPr>
            <w:tcW w:w="2500" w:type="pct"/>
            <w:shd w:val="clear" w:color="auto" w:fill="auto"/>
            <w:tcMar>
              <w:right w:w="0" w:type="dxa"/>
            </w:tcMar>
          </w:tcPr>
          <w:p w14:paraId="23C6E420" w14:textId="5BC493F6" w:rsidR="00F71CC6" w:rsidRDefault="00AB307F" w:rsidP="00F71CC6">
            <w:pPr>
              <w:pStyle w:val="Rubrik4utannumrering"/>
            </w:pPr>
            <w:r w:rsidRPr="00B23EED">
              <w:rPr>
                <w:i/>
                <w:iCs/>
              </w:rPr>
              <w:t>EU-bestämmelser</w:t>
            </w:r>
            <w:r>
              <w:t xml:space="preserve"> som lagen </w:t>
            </w:r>
            <w:r w:rsidRPr="00B23EED">
              <w:rPr>
                <w:i/>
                <w:iCs/>
              </w:rPr>
              <w:t>kompletterar</w:t>
            </w:r>
          </w:p>
        </w:tc>
      </w:tr>
    </w:tbl>
    <w:p w14:paraId="15A59CE2" w14:textId="77777777" w:rsidR="00F71CC6" w:rsidRPr="00C57856" w:rsidRDefault="00F71CC6" w:rsidP="00C57856">
      <w:pPr>
        <w:pStyle w:val="Brdtextmedindrag"/>
      </w:pPr>
    </w:p>
    <w:p w14:paraId="7DE72707" w14:textId="63510A54" w:rsidR="00F71CC6" w:rsidRDefault="00AB307F" w:rsidP="00DC55EB">
      <w:pPr>
        <w:pStyle w:val="Brdtext"/>
        <w:jc w:val="center"/>
      </w:pPr>
      <w:r>
        <w:t>1 a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C5CF394" w14:textId="77777777" w:rsidTr="00F71CC6">
        <w:tc>
          <w:tcPr>
            <w:tcW w:w="2500" w:type="pct"/>
            <w:shd w:val="clear" w:color="auto" w:fill="auto"/>
            <w:tcMar>
              <w:left w:w="0" w:type="dxa"/>
            </w:tcMar>
          </w:tcPr>
          <w:p w14:paraId="4BA47C8A" w14:textId="77777777" w:rsidR="00F71CC6" w:rsidRDefault="00AB307F" w:rsidP="00F71CC6">
            <w:pPr>
              <w:pStyle w:val="Brdtextmedindrag"/>
            </w:pPr>
            <w:r>
              <w:t xml:space="preserve">Lagen kompletterar sådana bestämmelser i </w:t>
            </w:r>
            <w:r w:rsidRPr="005648FE">
              <w:rPr>
                <w:i/>
              </w:rPr>
              <w:t>EG-förordningar (EG-bestämmelser)</w:t>
            </w:r>
            <w:r>
              <w:t xml:space="preserve"> som faller inom lagens tillämpningsområde. Regeringen </w:t>
            </w:r>
            <w:r w:rsidRPr="005648FE">
              <w:rPr>
                <w:i/>
              </w:rPr>
              <w:t>skall</w:t>
            </w:r>
            <w:r>
              <w:t xml:space="preserve"> i Svensk författ</w:t>
            </w:r>
            <w:r>
              <w:softHyphen/>
              <w:t xml:space="preserve">ningssamling </w:t>
            </w:r>
            <w:r w:rsidRPr="005648FE">
              <w:rPr>
                <w:i/>
              </w:rPr>
              <w:t>ge till känna</w:t>
            </w:r>
            <w:r>
              <w:t xml:space="preserve"> vilka grundförordningar som avses.</w:t>
            </w:r>
          </w:p>
          <w:p w14:paraId="004A8883" w14:textId="77777777" w:rsidR="00F71CC6" w:rsidRDefault="00AB307F" w:rsidP="00F71CC6">
            <w:pPr>
              <w:pStyle w:val="Brdtextmedindrag"/>
            </w:pPr>
            <w:r>
              <w:t xml:space="preserve">I fråga om </w:t>
            </w:r>
            <w:r w:rsidRPr="005648FE">
              <w:rPr>
                <w:i/>
              </w:rPr>
              <w:t>EG-bestämmelser</w:t>
            </w:r>
            <w:r>
              <w:t xml:space="preserve"> som faller inom flera lagars tillämp</w:t>
            </w:r>
            <w:r>
              <w:softHyphen/>
              <w:t xml:space="preserve">ningsområde </w:t>
            </w:r>
            <w:r w:rsidRPr="005648FE">
              <w:rPr>
                <w:i/>
              </w:rPr>
              <w:t>tillkännager</w:t>
            </w:r>
            <w:r>
              <w:t xml:space="preserve"> rege</w:t>
            </w:r>
            <w:r>
              <w:softHyphen/>
              <w:t xml:space="preserve">ringen på samma sätt som i första stycket vilka bestämmelser som </w:t>
            </w:r>
            <w:r w:rsidRPr="005648FE">
              <w:rPr>
                <w:i/>
              </w:rPr>
              <w:t>kompletteras av</w:t>
            </w:r>
            <w:r>
              <w:t xml:space="preserve"> denna lag.</w:t>
            </w:r>
          </w:p>
          <w:p w14:paraId="27D12D8F" w14:textId="3E677BC5" w:rsidR="00F71CC6" w:rsidRDefault="00AB307F" w:rsidP="00F71CC6">
            <w:pPr>
              <w:pStyle w:val="Brdtextmedindrag"/>
            </w:pPr>
            <w:r w:rsidRPr="00651F1C">
              <w:t>Regeringen eller den myndighet som regeringen bestämmer</w:t>
            </w:r>
            <w:r>
              <w:t xml:space="preserve"> </w:t>
            </w:r>
            <w:r w:rsidRPr="00651F1C">
              <w:t xml:space="preserve">får meddela föreskrifter eller i det enskilda fallet fatta beslut som behövs </w:t>
            </w:r>
            <w:r w:rsidRPr="00651F1C">
              <w:rPr>
                <w:i/>
              </w:rPr>
              <w:t>som komplettering av EG-bestämmelserna</w:t>
            </w:r>
            <w:r>
              <w:rPr>
                <w:i/>
              </w:rPr>
              <w:t>.</w:t>
            </w:r>
          </w:p>
        </w:tc>
        <w:tc>
          <w:tcPr>
            <w:tcW w:w="2500" w:type="pct"/>
            <w:shd w:val="clear" w:color="auto" w:fill="auto"/>
            <w:tcMar>
              <w:right w:w="0" w:type="dxa"/>
            </w:tcMar>
          </w:tcPr>
          <w:p w14:paraId="279430C7" w14:textId="77777777" w:rsidR="00F71CC6" w:rsidRDefault="00AB307F" w:rsidP="00F71CC6">
            <w:pPr>
              <w:pStyle w:val="Brdtextmedindrag"/>
            </w:pPr>
            <w:r>
              <w:t xml:space="preserve">Lagen kompletterar sådana bestämmelser i </w:t>
            </w:r>
            <w:r w:rsidRPr="005648FE">
              <w:rPr>
                <w:i/>
              </w:rPr>
              <w:t>EU-förordningar (EU-bestämmelser)</w:t>
            </w:r>
            <w:r>
              <w:t xml:space="preserve"> som faller inom lagens tillämpningsområde. Regeringen </w:t>
            </w:r>
            <w:r w:rsidRPr="005648FE">
              <w:rPr>
                <w:i/>
              </w:rPr>
              <w:t>sk</w:t>
            </w:r>
            <w:r w:rsidRPr="001648BC">
              <w:rPr>
                <w:i/>
                <w:iCs/>
              </w:rPr>
              <w:t>a</w:t>
            </w:r>
            <w:r>
              <w:t xml:space="preserve"> i Svensk författ</w:t>
            </w:r>
            <w:r>
              <w:softHyphen/>
              <w:t xml:space="preserve">ningssamling </w:t>
            </w:r>
            <w:r w:rsidRPr="005648FE">
              <w:rPr>
                <w:i/>
              </w:rPr>
              <w:t>tillkännage</w:t>
            </w:r>
            <w:r>
              <w:t xml:space="preserve"> vilka grundförordningar som avses.</w:t>
            </w:r>
          </w:p>
          <w:p w14:paraId="7B20001B" w14:textId="77777777" w:rsidR="00F71CC6" w:rsidRDefault="00AB307F" w:rsidP="00F71CC6">
            <w:pPr>
              <w:pStyle w:val="Brdtextmedindrag"/>
            </w:pPr>
            <w:r>
              <w:t xml:space="preserve">I fråga om </w:t>
            </w:r>
            <w:r w:rsidRPr="005648FE">
              <w:rPr>
                <w:i/>
              </w:rPr>
              <w:t>EU-bestämmelse</w:t>
            </w:r>
            <w:r>
              <w:t>r som faller inom flera lagars tillämp</w:t>
            </w:r>
            <w:r>
              <w:softHyphen/>
              <w:t xml:space="preserve">ningsområde </w:t>
            </w:r>
            <w:r w:rsidRPr="005648FE">
              <w:rPr>
                <w:i/>
              </w:rPr>
              <w:t>ska</w:t>
            </w:r>
            <w:r>
              <w:t xml:space="preserve"> regeringen på samma sätt som i första stycket </w:t>
            </w:r>
            <w:r w:rsidRPr="005648FE">
              <w:rPr>
                <w:i/>
              </w:rPr>
              <w:t>till</w:t>
            </w:r>
            <w:r>
              <w:rPr>
                <w:i/>
              </w:rPr>
              <w:softHyphen/>
            </w:r>
            <w:r w:rsidRPr="005648FE">
              <w:rPr>
                <w:i/>
              </w:rPr>
              <w:t>kännage</w:t>
            </w:r>
            <w:r>
              <w:t xml:space="preserve"> vilka bestäm</w:t>
            </w:r>
            <w:r>
              <w:softHyphen/>
              <w:t xml:space="preserve">melser som denna lag </w:t>
            </w:r>
            <w:r w:rsidRPr="00651F1C">
              <w:rPr>
                <w:i/>
              </w:rPr>
              <w:t>kompletterar</w:t>
            </w:r>
            <w:r>
              <w:t>.</w:t>
            </w:r>
          </w:p>
          <w:p w14:paraId="1ECD7DB9" w14:textId="15B10665" w:rsidR="00F71CC6" w:rsidRDefault="00AB307F" w:rsidP="00F71CC6">
            <w:pPr>
              <w:pStyle w:val="Brdtextmedindrag"/>
            </w:pPr>
            <w:r w:rsidRPr="00651F1C">
              <w:t xml:space="preserve">Regeringen eller den myndighet som regeringen bestämmer får meddela föreskrifter eller i det enskilda fallet fatta </w:t>
            </w:r>
            <w:r w:rsidRPr="008014B0">
              <w:rPr>
                <w:i/>
                <w:iCs/>
              </w:rPr>
              <w:t>de</w:t>
            </w:r>
            <w:r>
              <w:t xml:space="preserve"> </w:t>
            </w:r>
            <w:r w:rsidRPr="00651F1C">
              <w:t xml:space="preserve">beslut som behövs </w:t>
            </w:r>
            <w:r w:rsidRPr="00651F1C">
              <w:rPr>
                <w:i/>
              </w:rPr>
              <w:t>för att komplettera EU-bestämmelserna.</w:t>
            </w:r>
          </w:p>
        </w:tc>
      </w:tr>
    </w:tbl>
    <w:p w14:paraId="24F958A6" w14:textId="0EB17356" w:rsidR="00F71CC6" w:rsidRDefault="00F71CC6" w:rsidP="00DC55EB">
      <w:pPr>
        <w:pStyle w:val="Brdtextmedindrag"/>
      </w:pPr>
    </w:p>
    <w:p w14:paraId="48A26390" w14:textId="7A794002" w:rsidR="008C5B05" w:rsidRDefault="008C5B05" w:rsidP="00DC55EB">
      <w:pPr>
        <w:pStyle w:val="Brdtextmedindrag"/>
      </w:pPr>
    </w:p>
    <w:p w14:paraId="189978B3" w14:textId="77777777" w:rsidR="008C5B05" w:rsidRDefault="008C5B05" w:rsidP="00DC55EB">
      <w:pPr>
        <w:pStyle w:val="Brdtextmedindrag"/>
      </w:pPr>
    </w:p>
    <w:p w14:paraId="28F863EF"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7623330" w14:textId="77777777" w:rsidTr="005A3B52">
        <w:tc>
          <w:tcPr>
            <w:tcW w:w="2500" w:type="pct"/>
            <w:shd w:val="clear" w:color="auto" w:fill="auto"/>
            <w:tcMar>
              <w:left w:w="0" w:type="dxa"/>
            </w:tcMar>
          </w:tcPr>
          <w:p w14:paraId="7F118A42" w14:textId="77777777" w:rsidR="00F71CC6" w:rsidRDefault="00F71CC6" w:rsidP="00F71CC6">
            <w:pPr>
              <w:pStyle w:val="Brdtextmedindrag"/>
            </w:pPr>
          </w:p>
        </w:tc>
        <w:tc>
          <w:tcPr>
            <w:tcW w:w="2500" w:type="pct"/>
            <w:shd w:val="clear" w:color="auto" w:fill="auto"/>
            <w:tcMar>
              <w:right w:w="0" w:type="dxa"/>
            </w:tcMar>
          </w:tcPr>
          <w:p w14:paraId="5EF21025" w14:textId="3E02AB06" w:rsidR="00F71CC6" w:rsidRPr="009508A1" w:rsidRDefault="00AB307F" w:rsidP="00F71CC6">
            <w:pPr>
              <w:pStyle w:val="Rubrik4utannumrering"/>
              <w:rPr>
                <w:i/>
                <w:iCs/>
              </w:rPr>
            </w:pPr>
            <w:r w:rsidRPr="009508A1">
              <w:rPr>
                <w:i/>
                <w:iCs/>
              </w:rPr>
              <w:t>Ord och uttryck</w:t>
            </w:r>
          </w:p>
        </w:tc>
      </w:tr>
    </w:tbl>
    <w:p w14:paraId="5D526073"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B5B5BEC" w14:textId="77777777" w:rsidTr="00F71CC6">
        <w:tc>
          <w:tcPr>
            <w:tcW w:w="2500" w:type="pct"/>
            <w:shd w:val="clear" w:color="auto" w:fill="auto"/>
            <w:tcMar>
              <w:left w:w="0" w:type="dxa"/>
            </w:tcMar>
          </w:tcPr>
          <w:p w14:paraId="47D7B81A" w14:textId="77777777" w:rsidR="00F71CC6" w:rsidRDefault="00F71CC6" w:rsidP="00F71CC6">
            <w:pPr>
              <w:pStyle w:val="Brdtextmedindrag"/>
            </w:pPr>
          </w:p>
        </w:tc>
        <w:tc>
          <w:tcPr>
            <w:tcW w:w="2500" w:type="pct"/>
            <w:shd w:val="clear" w:color="auto" w:fill="auto"/>
            <w:tcMar>
              <w:right w:w="0" w:type="dxa"/>
            </w:tcMar>
          </w:tcPr>
          <w:p w14:paraId="39BE9A35" w14:textId="6F708B99" w:rsidR="00F71CC6" w:rsidRDefault="00AB307F" w:rsidP="00F71CC6">
            <w:pPr>
              <w:pStyle w:val="Brdtext"/>
              <w:rPr>
                <w:i/>
              </w:rPr>
            </w:pPr>
            <w:r>
              <w:rPr>
                <w:i/>
              </w:rPr>
              <w:t xml:space="preserve">1 b </w:t>
            </w:r>
            <w:r w:rsidRPr="00574282">
              <w:rPr>
                <w:i/>
              </w:rPr>
              <w:t>§</w:t>
            </w:r>
          </w:p>
          <w:p w14:paraId="2DC69363" w14:textId="77777777" w:rsidR="00F71CC6" w:rsidRPr="000F766A" w:rsidRDefault="00AB307F" w:rsidP="00F71CC6">
            <w:pPr>
              <w:pStyle w:val="Brdtextmedindrag"/>
              <w:rPr>
                <w:i/>
              </w:rPr>
            </w:pPr>
            <w:r w:rsidRPr="000F766A">
              <w:rPr>
                <w:i/>
              </w:rPr>
              <w:t>I denna lag betyder</w:t>
            </w:r>
          </w:p>
          <w:p w14:paraId="36111A8D" w14:textId="77777777" w:rsidR="00F71CC6" w:rsidRPr="000F766A" w:rsidRDefault="00AB307F" w:rsidP="00F71CC6">
            <w:pPr>
              <w:pStyle w:val="Brdtextmedindrag"/>
              <w:rPr>
                <w:i/>
              </w:rPr>
            </w:pPr>
            <w:r w:rsidRPr="000F766A">
              <w:rPr>
                <w:i/>
              </w:rPr>
              <w:t>1. uttrycket offentlig kontroll</w:t>
            </w:r>
          </w:p>
          <w:p w14:paraId="4934680B" w14:textId="77777777" w:rsidR="00F71CC6" w:rsidRPr="000F766A" w:rsidRDefault="00AB307F" w:rsidP="00F71CC6">
            <w:pPr>
              <w:pStyle w:val="Brdtextmedindrag"/>
              <w:rPr>
                <w:i/>
              </w:rPr>
            </w:pPr>
            <w:r w:rsidRPr="000F766A">
              <w:rPr>
                <w:i/>
              </w:rPr>
              <w:t>a)</w:t>
            </w:r>
            <w:r>
              <w:rPr>
                <w:i/>
              </w:rPr>
              <w:t> </w:t>
            </w:r>
            <w:r w:rsidRPr="000F766A">
              <w:rPr>
                <w:i/>
              </w:rPr>
              <w:t xml:space="preserve">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w:t>
            </w:r>
            <w:r w:rsidRPr="0020476B">
              <w:rPr>
                <w:i/>
                <w:spacing w:val="-6"/>
              </w:rPr>
              <w:t>98/58/EG, 1999/74/EG, 2007/43/EG,</w:t>
            </w:r>
            <w:r w:rsidRPr="000F766A">
              <w:rPr>
                <w:i/>
              </w:rPr>
              <w:t xml:space="preserve"> 2008/119/EG och 2008/120/EG och om upphävande av Europa</w:t>
            </w:r>
            <w:r>
              <w:rPr>
                <w:i/>
              </w:rPr>
              <w:softHyphen/>
            </w:r>
            <w:r w:rsidRPr="000F766A">
              <w:rPr>
                <w:i/>
              </w:rPr>
              <w:t>parlamentets och rådets förord</w:t>
            </w:r>
            <w:r>
              <w:rPr>
                <w:i/>
              </w:rPr>
              <w:softHyphen/>
            </w:r>
            <w:r w:rsidRPr="000F766A">
              <w:rPr>
                <w:i/>
              </w:rPr>
              <w:t xml:space="preserve">ningar (EG) nr 854/2004 och (EG) nr 882/2004, rådets direktiv </w:t>
            </w:r>
            <w:r w:rsidRPr="0020476B">
              <w:rPr>
                <w:i/>
                <w:spacing w:val="2"/>
              </w:rPr>
              <w:t>89/608/EEG, 89/662/EEG</w:t>
            </w:r>
            <w:r w:rsidRPr="000F766A">
              <w:rPr>
                <w:i/>
              </w:rPr>
              <w:t xml:space="preserve">, </w:t>
            </w:r>
            <w:r w:rsidRPr="0020476B">
              <w:rPr>
                <w:i/>
                <w:spacing w:val="-6"/>
              </w:rPr>
              <w:t xml:space="preserve">90/425/EEG, 91/496/EEG, 96/23/EG, </w:t>
            </w:r>
            <w:r w:rsidRPr="000F766A">
              <w:rPr>
                <w:i/>
              </w:rPr>
              <w:t>96/93/EG och 97/78/EG samt rådets beslut 92/438/EEG</w:t>
            </w:r>
            <w:r>
              <w:rPr>
                <w:i/>
              </w:rPr>
              <w:t xml:space="preserve"> (förord</w:t>
            </w:r>
            <w:r>
              <w:rPr>
                <w:i/>
              </w:rPr>
              <w:softHyphen/>
              <w:t>ningen om offentlig kontroll)</w:t>
            </w:r>
            <w:r w:rsidRPr="000F766A">
              <w:rPr>
                <w:i/>
              </w:rPr>
              <w:t xml:space="preserve">, och </w:t>
            </w:r>
          </w:p>
          <w:p w14:paraId="7A883925" w14:textId="7781C024" w:rsidR="00F71CC6" w:rsidRPr="000F766A" w:rsidRDefault="00AB307F" w:rsidP="00F71CC6">
            <w:pPr>
              <w:pStyle w:val="Brdtextmedindrag"/>
              <w:rPr>
                <w:i/>
              </w:rPr>
            </w:pPr>
            <w:r w:rsidRPr="000F766A">
              <w:rPr>
                <w:i/>
              </w:rPr>
              <w:t>b)</w:t>
            </w:r>
            <w:r>
              <w:rPr>
                <w:i/>
              </w:rPr>
              <w:t> </w:t>
            </w:r>
            <w:r w:rsidRPr="000F766A">
              <w:rPr>
                <w:i/>
              </w:rPr>
              <w:t>kontroll i övrigt av att denna lag och föreskrifter</w:t>
            </w:r>
            <w:r>
              <w:rPr>
                <w:i/>
              </w:rPr>
              <w:t xml:space="preserve"> och beslut</w:t>
            </w:r>
            <w:r w:rsidRPr="000F766A">
              <w:rPr>
                <w:i/>
              </w:rPr>
              <w:t xml:space="preserve"> som har meddelats med stöd av lagen följs,</w:t>
            </w:r>
          </w:p>
          <w:p w14:paraId="570547C3" w14:textId="77777777" w:rsidR="00F71CC6" w:rsidRPr="000F766A" w:rsidRDefault="00AB307F" w:rsidP="00F71CC6">
            <w:pPr>
              <w:pStyle w:val="Brdtextmedindrag"/>
              <w:rPr>
                <w:i/>
              </w:rPr>
            </w:pPr>
            <w:r w:rsidRPr="000F766A">
              <w:rPr>
                <w:i/>
              </w:rPr>
              <w:t>2.</w:t>
            </w:r>
            <w:r>
              <w:rPr>
                <w:i/>
              </w:rPr>
              <w:t> </w:t>
            </w:r>
            <w:r w:rsidRPr="000F766A">
              <w:rPr>
                <w:i/>
              </w:rPr>
              <w:t xml:space="preserve">uttrycket annan offentlig verksamhet </w:t>
            </w:r>
          </w:p>
          <w:p w14:paraId="009EDF7B" w14:textId="77777777" w:rsidR="00F71CC6" w:rsidRPr="000F766A" w:rsidRDefault="00AB307F" w:rsidP="00F71CC6">
            <w:pPr>
              <w:pStyle w:val="Brdtextmedindrag"/>
              <w:rPr>
                <w:i/>
              </w:rPr>
            </w:pPr>
            <w:r w:rsidRPr="000F766A">
              <w:rPr>
                <w:i/>
              </w:rPr>
              <w:t>a)</w:t>
            </w:r>
            <w:r>
              <w:rPr>
                <w:i/>
              </w:rPr>
              <w:t> </w:t>
            </w:r>
            <w:r w:rsidRPr="000F766A">
              <w:rPr>
                <w:i/>
              </w:rPr>
              <w:t>annan offentlig verksamhet enligt förordning (EU) 2017/625, och</w:t>
            </w:r>
          </w:p>
          <w:p w14:paraId="0E5086B1" w14:textId="08D432A9" w:rsidR="00F71CC6" w:rsidRPr="000F766A" w:rsidRDefault="00AB307F" w:rsidP="00F71CC6">
            <w:pPr>
              <w:pStyle w:val="Brdtextmedindrag"/>
              <w:rPr>
                <w:i/>
              </w:rPr>
            </w:pPr>
            <w:r w:rsidRPr="000F766A">
              <w:rPr>
                <w:i/>
              </w:rPr>
              <w:t>b)</w:t>
            </w:r>
            <w:r>
              <w:rPr>
                <w:i/>
              </w:rPr>
              <w:t> </w:t>
            </w:r>
            <w:r w:rsidRPr="000F766A">
              <w:rPr>
                <w:i/>
              </w:rPr>
              <w:t xml:space="preserve">sådan </w:t>
            </w:r>
            <w:r>
              <w:rPr>
                <w:i/>
              </w:rPr>
              <w:t xml:space="preserve">offentlig </w:t>
            </w:r>
            <w:r w:rsidRPr="000F766A">
              <w:rPr>
                <w:i/>
              </w:rPr>
              <w:t>verksamhet som i övrigt utförs med stöd</w:t>
            </w:r>
            <w:r>
              <w:rPr>
                <w:i/>
              </w:rPr>
              <w:t xml:space="preserve"> av</w:t>
            </w:r>
            <w:r w:rsidRPr="000F766A">
              <w:rPr>
                <w:i/>
              </w:rPr>
              <w:t xml:space="preserve"> lagen eller föreskrifter </w:t>
            </w:r>
            <w:r>
              <w:rPr>
                <w:i/>
              </w:rPr>
              <w:t xml:space="preserve">eller beslut </w:t>
            </w:r>
            <w:r w:rsidRPr="000F766A">
              <w:rPr>
                <w:i/>
              </w:rPr>
              <w:t>som har meddelats med stöd av lagen,</w:t>
            </w:r>
            <w:r>
              <w:rPr>
                <w:i/>
              </w:rPr>
              <w:t xml:space="preserve"> och</w:t>
            </w:r>
          </w:p>
          <w:p w14:paraId="602EB825" w14:textId="424BE5AE" w:rsidR="00F71CC6" w:rsidRPr="00574282" w:rsidRDefault="00AB307F" w:rsidP="00F71CC6">
            <w:pPr>
              <w:pStyle w:val="Brdtextmedindrag"/>
              <w:rPr>
                <w:i/>
              </w:rPr>
            </w:pPr>
            <w:r w:rsidRPr="000F766A">
              <w:rPr>
                <w:i/>
              </w:rPr>
              <w:t>3.</w:t>
            </w:r>
            <w:r>
              <w:rPr>
                <w:i/>
              </w:rPr>
              <w:t> </w:t>
            </w:r>
            <w:r w:rsidRPr="000F766A">
              <w:rPr>
                <w:i/>
              </w:rPr>
              <w:t>uttrycket organ med delege</w:t>
            </w:r>
            <w:r>
              <w:rPr>
                <w:i/>
              </w:rPr>
              <w:softHyphen/>
            </w:r>
            <w:r w:rsidRPr="000F766A">
              <w:rPr>
                <w:i/>
              </w:rPr>
              <w:t>rade uppgifter samma sak som i förordning (EU) 2017/625.</w:t>
            </w:r>
          </w:p>
        </w:tc>
      </w:tr>
    </w:tbl>
    <w:p w14:paraId="7AE26FEE"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6261E1A" w14:textId="77777777" w:rsidTr="005A3B52">
        <w:tc>
          <w:tcPr>
            <w:tcW w:w="2500" w:type="pct"/>
            <w:shd w:val="clear" w:color="auto" w:fill="auto"/>
            <w:tcMar>
              <w:left w:w="0" w:type="dxa"/>
            </w:tcMar>
          </w:tcPr>
          <w:p w14:paraId="42FCE2F9" w14:textId="77777777" w:rsidR="00F71CC6" w:rsidRDefault="00F71CC6" w:rsidP="00F71CC6">
            <w:pPr>
              <w:pStyle w:val="Brdtextmedindrag"/>
            </w:pPr>
          </w:p>
        </w:tc>
        <w:tc>
          <w:tcPr>
            <w:tcW w:w="2500" w:type="pct"/>
            <w:shd w:val="clear" w:color="auto" w:fill="auto"/>
            <w:tcMar>
              <w:right w:w="0" w:type="dxa"/>
            </w:tcMar>
          </w:tcPr>
          <w:p w14:paraId="7A9C383B" w14:textId="0E035FDB" w:rsidR="00F71CC6" w:rsidRPr="00A358F7" w:rsidRDefault="00AB307F" w:rsidP="00F71CC6">
            <w:pPr>
              <w:pStyle w:val="Rubrik4utannumrering"/>
              <w:rPr>
                <w:i/>
                <w:iCs/>
              </w:rPr>
            </w:pPr>
            <w:r w:rsidRPr="00A358F7">
              <w:rPr>
                <w:i/>
                <w:iCs/>
              </w:rPr>
              <w:t>Tillämpning av förordning (EU) 2017/625</w:t>
            </w:r>
          </w:p>
        </w:tc>
      </w:tr>
    </w:tbl>
    <w:p w14:paraId="0F5DB03A"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F0612EC" w14:textId="77777777" w:rsidTr="00F71CC6">
        <w:tc>
          <w:tcPr>
            <w:tcW w:w="2500" w:type="pct"/>
            <w:shd w:val="clear" w:color="auto" w:fill="auto"/>
            <w:tcMar>
              <w:left w:w="0" w:type="dxa"/>
            </w:tcMar>
          </w:tcPr>
          <w:p w14:paraId="54D33BA1" w14:textId="77777777" w:rsidR="00F71CC6" w:rsidRDefault="00F71CC6" w:rsidP="00F71CC6">
            <w:pPr>
              <w:pStyle w:val="Brdtextmedindrag"/>
            </w:pPr>
          </w:p>
        </w:tc>
        <w:tc>
          <w:tcPr>
            <w:tcW w:w="2500" w:type="pct"/>
            <w:shd w:val="clear" w:color="auto" w:fill="auto"/>
            <w:tcMar>
              <w:right w:w="0" w:type="dxa"/>
            </w:tcMar>
          </w:tcPr>
          <w:p w14:paraId="46A3722B" w14:textId="042B689B" w:rsidR="00F71CC6" w:rsidRDefault="00AB307F" w:rsidP="00F71CC6">
            <w:pPr>
              <w:pStyle w:val="Brdtext"/>
              <w:rPr>
                <w:i/>
              </w:rPr>
            </w:pPr>
            <w:r>
              <w:rPr>
                <w:i/>
              </w:rPr>
              <w:t xml:space="preserve">1 c </w:t>
            </w:r>
            <w:r w:rsidRPr="00574282">
              <w:rPr>
                <w:i/>
              </w:rPr>
              <w:t>§</w:t>
            </w:r>
          </w:p>
          <w:p w14:paraId="075FBDEE" w14:textId="4A1E1BAE" w:rsidR="00F71CC6" w:rsidRPr="00574282" w:rsidRDefault="00AB307F" w:rsidP="00F71CC6">
            <w:pPr>
              <w:pStyle w:val="Brdtextmedindrag"/>
              <w:rPr>
                <w:i/>
              </w:rPr>
            </w:pPr>
            <w:r w:rsidRPr="0059187E">
              <w:rPr>
                <w:i/>
                <w:iCs/>
              </w:rPr>
              <w:t>Förordning (EU) 2017/625 ska tillämpas även i fråga om offentlig kontroll och annan offentlig verk</w:t>
            </w:r>
            <w:r>
              <w:rPr>
                <w:i/>
                <w:iCs/>
              </w:rPr>
              <w:softHyphen/>
            </w:r>
            <w:r w:rsidRPr="0059187E">
              <w:rPr>
                <w:i/>
                <w:iCs/>
              </w:rPr>
              <w:t>samhet som faller utanför förord</w:t>
            </w:r>
            <w:r>
              <w:rPr>
                <w:i/>
                <w:iCs/>
              </w:rPr>
              <w:softHyphen/>
            </w:r>
            <w:r w:rsidRPr="0059187E">
              <w:rPr>
                <w:i/>
                <w:iCs/>
              </w:rPr>
              <w:t>ningens tillämpningsområde</w:t>
            </w:r>
            <w:r>
              <w:t>.</w:t>
            </w:r>
          </w:p>
        </w:tc>
      </w:tr>
    </w:tbl>
    <w:p w14:paraId="2710E22B"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540C338" w14:textId="77777777" w:rsidTr="005A3B52">
        <w:tc>
          <w:tcPr>
            <w:tcW w:w="2500" w:type="pct"/>
            <w:shd w:val="clear" w:color="auto" w:fill="auto"/>
            <w:tcMar>
              <w:left w:w="0" w:type="dxa"/>
            </w:tcMar>
          </w:tcPr>
          <w:p w14:paraId="4721A4A2" w14:textId="40D72EEE" w:rsidR="00F71CC6" w:rsidRDefault="00AB307F" w:rsidP="00F71CC6">
            <w:pPr>
              <w:pStyle w:val="Rubrik4utannumrering"/>
            </w:pPr>
            <w:r w:rsidRPr="00E076F8">
              <w:rPr>
                <w:i/>
                <w:iCs/>
              </w:rPr>
              <w:t>Kontrollmyndigheternas offentliga</w:t>
            </w:r>
            <w:r w:rsidRPr="00742BD3">
              <w:t xml:space="preserve"> </w:t>
            </w:r>
            <w:r w:rsidRPr="00B263B9">
              <w:t>kontroll</w:t>
            </w:r>
            <w:r w:rsidRPr="008C5B05">
              <w:rPr>
                <w:rStyle w:val="Fotnotsreferens"/>
                <w:b w:val="0"/>
                <w:bCs/>
              </w:rPr>
              <w:footnoteReference w:id="23"/>
            </w:r>
          </w:p>
        </w:tc>
        <w:tc>
          <w:tcPr>
            <w:tcW w:w="2500" w:type="pct"/>
            <w:shd w:val="clear" w:color="auto" w:fill="auto"/>
            <w:tcMar>
              <w:right w:w="0" w:type="dxa"/>
            </w:tcMar>
          </w:tcPr>
          <w:p w14:paraId="70B5B07E" w14:textId="4311D658" w:rsidR="00F71CC6" w:rsidRDefault="00AB307F" w:rsidP="00F71CC6">
            <w:pPr>
              <w:pStyle w:val="Rubrik4utannumrering"/>
            </w:pPr>
            <w:r w:rsidRPr="00E076F8">
              <w:rPr>
                <w:i/>
                <w:iCs/>
              </w:rPr>
              <w:t>Offentlig</w:t>
            </w:r>
            <w:r w:rsidRPr="00742BD3">
              <w:t xml:space="preserve"> </w:t>
            </w:r>
            <w:r w:rsidRPr="00B8647D">
              <w:t xml:space="preserve">kontroll </w:t>
            </w:r>
            <w:r w:rsidRPr="00E076F8">
              <w:rPr>
                <w:i/>
                <w:iCs/>
              </w:rPr>
              <w:t>och annan offentlig verksamhet</w:t>
            </w:r>
          </w:p>
        </w:tc>
      </w:tr>
    </w:tbl>
    <w:p w14:paraId="582C4A9E" w14:textId="5F900444" w:rsidR="00F71CC6" w:rsidRDefault="00AB307F" w:rsidP="00F71CC6">
      <w:pPr>
        <w:pStyle w:val="Brdtext"/>
        <w:spacing w:before="230"/>
        <w:jc w:val="center"/>
      </w:pPr>
      <w:r>
        <w:t>8 §</w:t>
      </w:r>
      <w:r>
        <w:rPr>
          <w:rStyle w:val="Fotnotsreferens"/>
        </w:rPr>
        <w:footnoteReference w:id="24"/>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F3AF90A" w14:textId="77777777" w:rsidTr="00F71CC6">
        <w:tc>
          <w:tcPr>
            <w:tcW w:w="2500" w:type="pct"/>
            <w:shd w:val="clear" w:color="auto" w:fill="auto"/>
            <w:tcMar>
              <w:left w:w="0" w:type="dxa"/>
            </w:tcMar>
          </w:tcPr>
          <w:p w14:paraId="3637797F" w14:textId="74182F59" w:rsidR="00F71CC6" w:rsidRDefault="00AB307F" w:rsidP="00F71CC6">
            <w:pPr>
              <w:pStyle w:val="Brdtextmedindrag"/>
            </w:pPr>
            <w:r>
              <w:t xml:space="preserve">Offentlig kontroll </w:t>
            </w:r>
            <w:r>
              <w:rPr>
                <w:i/>
              </w:rPr>
              <w:t>av efterlevna</w:t>
            </w:r>
            <w:r>
              <w:rPr>
                <w:i/>
              </w:rPr>
              <w:softHyphen/>
              <w:t>den av denna lag, de föreskrifter och beslut som har meddelats med stöd av lagen, de EG-bestämmelser som kompletteras av lagen och de beslut som har meddelats med stöd av EG-bestämmelserna</w:t>
            </w:r>
            <w:r>
              <w:t xml:space="preserve"> utövas av Jordbruksverket och </w:t>
            </w:r>
            <w:r>
              <w:rPr>
                <w:i/>
              </w:rPr>
              <w:t xml:space="preserve">länsstyrelsen </w:t>
            </w:r>
            <w:r w:rsidRPr="006E7110">
              <w:rPr>
                <w:i/>
              </w:rPr>
              <w:t>i enlighet med vad regeringen be</w:t>
            </w:r>
            <w:r>
              <w:rPr>
                <w:i/>
              </w:rPr>
              <w:softHyphen/>
            </w:r>
            <w:r w:rsidRPr="006E7110">
              <w:rPr>
                <w:i/>
              </w:rPr>
              <w:t>stämmer</w:t>
            </w:r>
            <w:r w:rsidRPr="000E5615">
              <w:rPr>
                <w:iCs/>
              </w:rPr>
              <w:t>.</w:t>
            </w:r>
          </w:p>
        </w:tc>
        <w:tc>
          <w:tcPr>
            <w:tcW w:w="2500" w:type="pct"/>
            <w:shd w:val="clear" w:color="auto" w:fill="auto"/>
            <w:tcMar>
              <w:right w:w="0" w:type="dxa"/>
            </w:tcMar>
          </w:tcPr>
          <w:p w14:paraId="093CDEC6" w14:textId="11E82D56" w:rsidR="00F71CC6" w:rsidRDefault="00AB307F" w:rsidP="00F71CC6">
            <w:pPr>
              <w:pStyle w:val="Brdtextmedindrag"/>
            </w:pPr>
            <w:r>
              <w:t>Offentlig kontroll utövas av Jord</w:t>
            </w:r>
            <w:r>
              <w:softHyphen/>
              <w:t xml:space="preserve">bruksverket och </w:t>
            </w:r>
            <w:r>
              <w:rPr>
                <w:i/>
              </w:rPr>
              <w:t xml:space="preserve">länsstyrelserna </w:t>
            </w:r>
            <w:r w:rsidRPr="00BD317B">
              <w:rPr>
                <w:i/>
                <w:spacing w:val="-4"/>
              </w:rPr>
              <w:t>(kontrollmyndigheterna)</w:t>
            </w:r>
            <w:r w:rsidRPr="00BD317B">
              <w:rPr>
                <w:spacing w:val="-4"/>
              </w:rPr>
              <w:t xml:space="preserve"> </w:t>
            </w:r>
            <w:r w:rsidRPr="00BD317B">
              <w:rPr>
                <w:i/>
                <w:spacing w:val="-4"/>
              </w:rPr>
              <w:t>enligt</w:t>
            </w:r>
            <w:r w:rsidRPr="007B7311">
              <w:rPr>
                <w:i/>
              </w:rPr>
              <w:t xml:space="preserve"> före</w:t>
            </w:r>
            <w:r>
              <w:rPr>
                <w:i/>
              </w:rPr>
              <w:softHyphen/>
            </w:r>
            <w:r w:rsidRPr="007B7311">
              <w:rPr>
                <w:i/>
              </w:rPr>
              <w:t>skrifter som regeringen meddelar</w:t>
            </w:r>
            <w:r>
              <w:rPr>
                <w:i/>
              </w:rPr>
              <w:t>.</w:t>
            </w:r>
          </w:p>
        </w:tc>
      </w:tr>
      <w:tr w:rsidR="00F71CC6" w14:paraId="0B719B09" w14:textId="77777777" w:rsidTr="005A3B52">
        <w:tblPrEx>
          <w:tblLook w:val="0600" w:firstRow="0" w:lastRow="0" w:firstColumn="0" w:lastColumn="0" w:noHBand="1" w:noVBand="1"/>
        </w:tblPrEx>
        <w:tc>
          <w:tcPr>
            <w:tcW w:w="2500" w:type="pct"/>
            <w:shd w:val="clear" w:color="auto" w:fill="auto"/>
            <w:tcMar>
              <w:left w:w="0" w:type="dxa"/>
            </w:tcMar>
          </w:tcPr>
          <w:p w14:paraId="3AD87C60" w14:textId="2116B96E" w:rsidR="00F71CC6" w:rsidRDefault="00AB307F" w:rsidP="00F71CC6">
            <w:pPr>
              <w:pStyle w:val="Brdtextmedindrag"/>
            </w:pPr>
            <w:r>
              <w:t xml:space="preserve">Offentlig kontroll av </w:t>
            </w:r>
            <w:r>
              <w:rPr>
                <w:i/>
              </w:rPr>
              <w:t>efterlevna</w:t>
            </w:r>
            <w:r>
              <w:rPr>
                <w:i/>
              </w:rPr>
              <w:softHyphen/>
              <w:t xml:space="preserve">den av beslut i enskilda fall </w:t>
            </w:r>
            <w:r>
              <w:t>enligt 4 eller 5 § får också utövas av en veterinär som utses av Jord</w:t>
            </w:r>
            <w:r>
              <w:softHyphen/>
              <w:t>bruks</w:t>
            </w:r>
            <w:r>
              <w:softHyphen/>
              <w:t>verket eller länsstyrelsen.</w:t>
            </w:r>
          </w:p>
        </w:tc>
        <w:tc>
          <w:tcPr>
            <w:tcW w:w="2500" w:type="pct"/>
            <w:shd w:val="clear" w:color="auto" w:fill="auto"/>
            <w:tcMar>
              <w:right w:w="0" w:type="dxa"/>
            </w:tcMar>
          </w:tcPr>
          <w:p w14:paraId="1E284F29" w14:textId="605AA6C7" w:rsidR="00F71CC6" w:rsidRDefault="00AB307F" w:rsidP="00F71CC6">
            <w:pPr>
              <w:pStyle w:val="Brdtextmedindrag"/>
            </w:pPr>
            <w:r>
              <w:t xml:space="preserve">Offentlig kontroll av </w:t>
            </w:r>
            <w:r>
              <w:rPr>
                <w:i/>
              </w:rPr>
              <w:t xml:space="preserve">att beslut i det enskilda fallet </w:t>
            </w:r>
            <w:r>
              <w:t>enligt 4 eller 5 §</w:t>
            </w:r>
            <w:r>
              <w:rPr>
                <w:i/>
              </w:rPr>
              <w:t xml:space="preserve"> följs </w:t>
            </w:r>
            <w:r>
              <w:t>får också utövas av en veteri</w:t>
            </w:r>
            <w:r>
              <w:softHyphen/>
              <w:t>när som utses av Jordbruksverket eller länsstyrelsen.</w:t>
            </w:r>
          </w:p>
        </w:tc>
      </w:tr>
      <w:tr w:rsidR="00F71CC6" w14:paraId="4069D8E9" w14:textId="77777777" w:rsidTr="005A3B52">
        <w:tblPrEx>
          <w:tblLook w:val="0600" w:firstRow="0" w:lastRow="0" w:firstColumn="0" w:lastColumn="0" w:noHBand="1" w:noVBand="1"/>
        </w:tblPrEx>
        <w:tc>
          <w:tcPr>
            <w:tcW w:w="2500" w:type="pct"/>
            <w:shd w:val="clear" w:color="auto" w:fill="auto"/>
            <w:tcMar>
              <w:left w:w="0" w:type="dxa"/>
            </w:tcMar>
          </w:tcPr>
          <w:p w14:paraId="1084C8D2" w14:textId="77777777" w:rsidR="00F71CC6" w:rsidRDefault="00F71CC6" w:rsidP="00F71CC6">
            <w:pPr>
              <w:pStyle w:val="Brdtextmedindrag"/>
            </w:pPr>
          </w:p>
        </w:tc>
        <w:tc>
          <w:tcPr>
            <w:tcW w:w="2500" w:type="pct"/>
            <w:shd w:val="clear" w:color="auto" w:fill="auto"/>
            <w:tcMar>
              <w:right w:w="0" w:type="dxa"/>
            </w:tcMar>
          </w:tcPr>
          <w:p w14:paraId="5118D32A" w14:textId="7D288EF1" w:rsidR="00F71CC6" w:rsidRDefault="00AB307F" w:rsidP="00F71CC6">
            <w:pPr>
              <w:pStyle w:val="Brdtextmedindrag"/>
            </w:pPr>
            <w:r>
              <w:rPr>
                <w:i/>
              </w:rPr>
              <w:t>Annan offentlig verksamhet ut</w:t>
            </w:r>
            <w:r>
              <w:rPr>
                <w:i/>
              </w:rPr>
              <w:softHyphen/>
              <w:t>förs av kontrollmyndigheterna och andra statliga myndigheter enligt vad som anges i denna lag och i föreskrifter som regeringen med</w:t>
            </w:r>
            <w:r>
              <w:rPr>
                <w:i/>
              </w:rPr>
              <w:softHyphen/>
              <w:t>delar.</w:t>
            </w:r>
          </w:p>
        </w:tc>
      </w:tr>
    </w:tbl>
    <w:p w14:paraId="6FB0000D" w14:textId="7A0B708D" w:rsidR="00F71CC6" w:rsidRDefault="00AB307F" w:rsidP="00F71CC6">
      <w:pPr>
        <w:pStyle w:val="Brdtext"/>
        <w:spacing w:before="230"/>
        <w:jc w:val="center"/>
      </w:pPr>
      <w:r>
        <w:t>8 a §</w:t>
      </w:r>
      <w:r>
        <w:rPr>
          <w:rStyle w:val="Fotnotsreferens"/>
        </w:rPr>
        <w:footnoteReference w:id="25"/>
      </w:r>
    </w:p>
    <w:p w14:paraId="42BC66D9" w14:textId="31C9D84F" w:rsidR="00F71CC6" w:rsidRPr="00256FF7" w:rsidRDefault="00AB307F" w:rsidP="00F71CC6">
      <w:pPr>
        <w:pStyle w:val="Brdtextmedindrag"/>
      </w:pPr>
      <w:r>
        <w:t>Jordbruksverket samordnar övriga kontrollmyndigheters verksamhet och lämnar råd och hjälp i denna verksamhet.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AF02047" w14:textId="77777777" w:rsidTr="00F71CC6">
        <w:tc>
          <w:tcPr>
            <w:tcW w:w="2500" w:type="pct"/>
            <w:shd w:val="clear" w:color="auto" w:fill="auto"/>
            <w:tcMar>
              <w:left w:w="0" w:type="dxa"/>
            </w:tcMar>
          </w:tcPr>
          <w:p w14:paraId="4DFEDF85" w14:textId="2CB14348" w:rsidR="00F71CC6" w:rsidRDefault="00AB307F" w:rsidP="00F71CC6">
            <w:pPr>
              <w:pStyle w:val="Brdtextmedindrag"/>
            </w:pPr>
            <w:r>
              <w:t xml:space="preserve">Den myndighet som utövar offentlig kontroll </w:t>
            </w:r>
            <w:r>
              <w:rPr>
                <w:i/>
              </w:rPr>
              <w:t>skall</w:t>
            </w:r>
            <w:r>
              <w:t xml:space="preserve"> genom råd</w:t>
            </w:r>
            <w:r>
              <w:softHyphen/>
              <w:t xml:space="preserve">givning, information och på annat sätt underlätta för den enskilde att fullgöra sina skyldigheter enligt lagen, de föreskrifter och beslut som har meddelats med stöd av lagen, de </w:t>
            </w:r>
            <w:r>
              <w:rPr>
                <w:i/>
              </w:rPr>
              <w:t>EG-bestämmelser</w:t>
            </w:r>
            <w:r>
              <w:t xml:space="preserve"> som </w:t>
            </w:r>
            <w:r w:rsidRPr="00D84053">
              <w:rPr>
                <w:i/>
              </w:rPr>
              <w:t>komplet</w:t>
            </w:r>
            <w:r w:rsidRPr="00D84053">
              <w:rPr>
                <w:i/>
              </w:rPr>
              <w:softHyphen/>
              <w:t>teras av</w:t>
            </w:r>
            <w:r>
              <w:t xml:space="preserve"> lagen och de beslut som har meddelats med stöd av </w:t>
            </w:r>
            <w:r>
              <w:rPr>
                <w:i/>
              </w:rPr>
              <w:t>EG-bestämmelserna.</w:t>
            </w:r>
          </w:p>
        </w:tc>
        <w:tc>
          <w:tcPr>
            <w:tcW w:w="2500" w:type="pct"/>
            <w:shd w:val="clear" w:color="auto" w:fill="auto"/>
            <w:tcMar>
              <w:right w:w="0" w:type="dxa"/>
            </w:tcMar>
          </w:tcPr>
          <w:p w14:paraId="45D1C144" w14:textId="78FD5558" w:rsidR="00F71CC6" w:rsidRDefault="00AB307F" w:rsidP="00F71CC6">
            <w:pPr>
              <w:pStyle w:val="Brdtextmedindrag"/>
            </w:pPr>
            <w:r>
              <w:t xml:space="preserve">Den myndighet som utövar offentlig kontroll </w:t>
            </w:r>
            <w:r>
              <w:rPr>
                <w:i/>
              </w:rPr>
              <w:t>ska</w:t>
            </w:r>
            <w:r>
              <w:t xml:space="preserve"> genom råd</w:t>
            </w:r>
            <w:r>
              <w:softHyphen/>
              <w:t xml:space="preserve">givning, information och på annat sätt underlätta för den enskilde att fullgöra sina skyldigheter enligt lagen, de föreskrifter och beslut som har meddelats med stöd av lagen, de </w:t>
            </w:r>
            <w:r>
              <w:rPr>
                <w:i/>
              </w:rPr>
              <w:t>EU-bestämmelser</w:t>
            </w:r>
            <w:r>
              <w:t xml:space="preserve"> som lagen </w:t>
            </w:r>
            <w:r w:rsidRPr="00D84053">
              <w:rPr>
                <w:i/>
              </w:rPr>
              <w:t>kompletterar</w:t>
            </w:r>
            <w:r>
              <w:t xml:space="preserve"> och de beslut som har meddelats med stöd av </w:t>
            </w:r>
            <w:r>
              <w:rPr>
                <w:i/>
              </w:rPr>
              <w:t>EU-bestämmelserna.</w:t>
            </w:r>
          </w:p>
        </w:tc>
      </w:tr>
    </w:tbl>
    <w:p w14:paraId="0912FDB7"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7B14627" w14:textId="77777777" w:rsidTr="005A3B52">
        <w:tc>
          <w:tcPr>
            <w:tcW w:w="2500" w:type="pct"/>
            <w:shd w:val="clear" w:color="auto" w:fill="auto"/>
            <w:tcMar>
              <w:left w:w="0" w:type="dxa"/>
            </w:tcMar>
          </w:tcPr>
          <w:p w14:paraId="347177DA" w14:textId="77777777" w:rsidR="00F71CC6" w:rsidRDefault="00F71CC6" w:rsidP="00F71CC6">
            <w:pPr>
              <w:pStyle w:val="Brdtextmedindrag"/>
            </w:pPr>
          </w:p>
        </w:tc>
        <w:tc>
          <w:tcPr>
            <w:tcW w:w="2500" w:type="pct"/>
            <w:shd w:val="clear" w:color="auto" w:fill="auto"/>
            <w:tcMar>
              <w:right w:w="0" w:type="dxa"/>
            </w:tcMar>
          </w:tcPr>
          <w:p w14:paraId="000FC2D0" w14:textId="590F5B47" w:rsidR="00F71CC6" w:rsidRPr="008D762D" w:rsidRDefault="00AB307F" w:rsidP="00F71CC6">
            <w:pPr>
              <w:pStyle w:val="Rubrik4utannumrering"/>
              <w:rPr>
                <w:i/>
                <w:iCs/>
              </w:rPr>
            </w:pPr>
            <w:r w:rsidRPr="008D762D">
              <w:rPr>
                <w:i/>
                <w:iCs/>
              </w:rPr>
              <w:t>Delegering av vissa uppgifter</w:t>
            </w:r>
          </w:p>
        </w:tc>
      </w:tr>
    </w:tbl>
    <w:p w14:paraId="66DD46E5"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869C09B" w14:textId="77777777" w:rsidTr="00F71CC6">
        <w:tc>
          <w:tcPr>
            <w:tcW w:w="2500" w:type="pct"/>
            <w:shd w:val="clear" w:color="auto" w:fill="auto"/>
            <w:tcMar>
              <w:left w:w="0" w:type="dxa"/>
            </w:tcMar>
          </w:tcPr>
          <w:p w14:paraId="49DC7F32" w14:textId="77777777" w:rsidR="00F71CC6" w:rsidRDefault="00F71CC6" w:rsidP="00F71CC6">
            <w:pPr>
              <w:pStyle w:val="Brdtextmedindrag"/>
            </w:pPr>
          </w:p>
        </w:tc>
        <w:tc>
          <w:tcPr>
            <w:tcW w:w="2500" w:type="pct"/>
            <w:shd w:val="clear" w:color="auto" w:fill="auto"/>
            <w:tcMar>
              <w:right w:w="0" w:type="dxa"/>
            </w:tcMar>
          </w:tcPr>
          <w:p w14:paraId="2B086F64" w14:textId="7882003C" w:rsidR="00F71CC6" w:rsidRDefault="00AB307F" w:rsidP="00F71CC6">
            <w:pPr>
              <w:pStyle w:val="Brdtext"/>
              <w:rPr>
                <w:i/>
              </w:rPr>
            </w:pPr>
            <w:r>
              <w:rPr>
                <w:i/>
              </w:rPr>
              <w:t xml:space="preserve">8 b </w:t>
            </w:r>
            <w:r w:rsidRPr="00574282">
              <w:rPr>
                <w:i/>
              </w:rPr>
              <w:t>§</w:t>
            </w:r>
          </w:p>
          <w:p w14:paraId="7DA61B14" w14:textId="0F16345C" w:rsidR="00F71CC6" w:rsidRPr="00574282" w:rsidRDefault="00AB307F" w:rsidP="00F71CC6">
            <w:pPr>
              <w:pStyle w:val="Brdtextmedindrag"/>
              <w:rPr>
                <w:i/>
              </w:rPr>
            </w:pPr>
            <w:r w:rsidRPr="006753A1">
              <w:rPr>
                <w:i/>
                <w:iCs/>
              </w:rPr>
              <w:t>I förordning (EU) 2017/625 finns bestämmelser om att vissa uppgifter som ingår i den offentliga kontrollen och vissa uppgifter i samband med annan offentlig verksamhet får delegeras till ett organ eller till en fysisk person.</w:t>
            </w:r>
          </w:p>
        </w:tc>
      </w:tr>
    </w:tbl>
    <w:p w14:paraId="3C0EDB57"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CA6EC91" w14:textId="77777777" w:rsidTr="005A3B52">
        <w:tc>
          <w:tcPr>
            <w:tcW w:w="2500" w:type="pct"/>
            <w:shd w:val="clear" w:color="auto" w:fill="auto"/>
            <w:tcMar>
              <w:left w:w="0" w:type="dxa"/>
            </w:tcMar>
          </w:tcPr>
          <w:p w14:paraId="2DBC12BF" w14:textId="77777777" w:rsidR="00F71CC6" w:rsidRDefault="00F71CC6" w:rsidP="00F71CC6">
            <w:pPr>
              <w:pStyle w:val="Brdtextmedindrag"/>
            </w:pPr>
          </w:p>
        </w:tc>
        <w:tc>
          <w:tcPr>
            <w:tcW w:w="2500" w:type="pct"/>
            <w:shd w:val="clear" w:color="auto" w:fill="auto"/>
            <w:tcMar>
              <w:right w:w="0" w:type="dxa"/>
            </w:tcMar>
          </w:tcPr>
          <w:p w14:paraId="2327E5C8" w14:textId="73B45550" w:rsidR="00F71CC6" w:rsidRPr="009B5F31" w:rsidRDefault="00AB307F" w:rsidP="00F71CC6">
            <w:pPr>
              <w:pStyle w:val="Rubrik4utannumrering"/>
              <w:rPr>
                <w:i/>
                <w:iCs/>
              </w:rPr>
            </w:pPr>
            <w:r w:rsidRPr="009B5F31">
              <w:rPr>
                <w:i/>
                <w:iCs/>
              </w:rPr>
              <w:t>Förvaltningslagens tillämpning</w:t>
            </w:r>
          </w:p>
        </w:tc>
      </w:tr>
    </w:tbl>
    <w:p w14:paraId="3ACE5862"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B7AF55C" w14:textId="77777777" w:rsidTr="00F71CC6">
        <w:tc>
          <w:tcPr>
            <w:tcW w:w="2500" w:type="pct"/>
            <w:shd w:val="clear" w:color="auto" w:fill="auto"/>
            <w:tcMar>
              <w:left w:w="0" w:type="dxa"/>
            </w:tcMar>
          </w:tcPr>
          <w:p w14:paraId="1234D379" w14:textId="77777777" w:rsidR="00F71CC6" w:rsidRDefault="00F71CC6" w:rsidP="00F71CC6">
            <w:pPr>
              <w:pStyle w:val="Brdtextmedindrag"/>
            </w:pPr>
          </w:p>
        </w:tc>
        <w:tc>
          <w:tcPr>
            <w:tcW w:w="2500" w:type="pct"/>
            <w:shd w:val="clear" w:color="auto" w:fill="auto"/>
            <w:tcMar>
              <w:right w:w="0" w:type="dxa"/>
            </w:tcMar>
          </w:tcPr>
          <w:p w14:paraId="0FA17C36" w14:textId="2C97E9A7" w:rsidR="00F71CC6" w:rsidRDefault="00AB307F" w:rsidP="00F71CC6">
            <w:pPr>
              <w:pStyle w:val="Brdtext"/>
              <w:rPr>
                <w:i/>
              </w:rPr>
            </w:pPr>
            <w:r>
              <w:rPr>
                <w:i/>
              </w:rPr>
              <w:t xml:space="preserve">8 c </w:t>
            </w:r>
            <w:r w:rsidRPr="00574282">
              <w:rPr>
                <w:i/>
              </w:rPr>
              <w:t>§</w:t>
            </w:r>
          </w:p>
          <w:p w14:paraId="7D4B4A84" w14:textId="77777777" w:rsidR="00F71CC6" w:rsidRDefault="00AB307F" w:rsidP="00F71CC6">
            <w:pPr>
              <w:pStyle w:val="Brdtextmedindrag"/>
              <w:rPr>
                <w:i/>
              </w:rPr>
            </w:pPr>
            <w:r>
              <w:rPr>
                <w:i/>
              </w:rPr>
              <w:t>Vid offentlig kontroll eller annan offentlig verksamhet som utförs av ett organ med delegerade uppgifter eller av en fysisk person som har delegerats vissa uppgifter ska följande bestämmelser i förvalt</w:t>
            </w:r>
            <w:r>
              <w:rPr>
                <w:i/>
              </w:rPr>
              <w:softHyphen/>
              <w:t>ningslagen (2017:900) tillämpas:</w:t>
            </w:r>
          </w:p>
          <w:p w14:paraId="4C769C25" w14:textId="77777777" w:rsidR="00F71CC6" w:rsidRDefault="00AB307F" w:rsidP="00F71CC6">
            <w:pPr>
              <w:pStyle w:val="Brdtextmedindrag"/>
              <w:rPr>
                <w:i/>
              </w:rPr>
            </w:pPr>
            <w:r>
              <w:rPr>
                <w:i/>
              </w:rPr>
              <w:t>– 5 § om legalitet, objektivitet och proportionalitet,</w:t>
            </w:r>
          </w:p>
          <w:p w14:paraId="7D510A62" w14:textId="77777777" w:rsidR="00F71CC6" w:rsidRDefault="00AB307F" w:rsidP="00F71CC6">
            <w:pPr>
              <w:pStyle w:val="Brdtextmedindrag"/>
              <w:rPr>
                <w:i/>
              </w:rPr>
            </w:pPr>
            <w:r>
              <w:rPr>
                <w:i/>
              </w:rPr>
              <w:t>–</w:t>
            </w:r>
            <w:r>
              <w:rPr>
                <w:i/>
                <w:iCs/>
              </w:rPr>
              <w:t> </w:t>
            </w:r>
            <w:r>
              <w:rPr>
                <w:i/>
              </w:rPr>
              <w:t>10 § om partsinsyn,</w:t>
            </w:r>
          </w:p>
          <w:p w14:paraId="290854BA" w14:textId="77777777" w:rsidR="00F71CC6" w:rsidRDefault="00AB307F" w:rsidP="00F71CC6">
            <w:pPr>
              <w:pStyle w:val="Brdtextmedindrag"/>
              <w:rPr>
                <w:i/>
              </w:rPr>
            </w:pPr>
            <w:r>
              <w:rPr>
                <w:i/>
              </w:rPr>
              <w:t>–</w:t>
            </w:r>
            <w:r>
              <w:rPr>
                <w:i/>
                <w:iCs/>
              </w:rPr>
              <w:t> </w:t>
            </w:r>
            <w:r>
              <w:rPr>
                <w:i/>
              </w:rPr>
              <w:t>16–18 §§ om jäv,</w:t>
            </w:r>
          </w:p>
          <w:p w14:paraId="3FA7389D" w14:textId="77777777" w:rsidR="00F71CC6" w:rsidRDefault="00AB307F" w:rsidP="00F71CC6">
            <w:pPr>
              <w:pStyle w:val="Brdtextmedindrag"/>
              <w:rPr>
                <w:i/>
              </w:rPr>
            </w:pPr>
            <w:r>
              <w:rPr>
                <w:i/>
              </w:rPr>
              <w:t>–</w:t>
            </w:r>
            <w:r>
              <w:rPr>
                <w:i/>
                <w:iCs/>
              </w:rPr>
              <w:t> </w:t>
            </w:r>
            <w:r>
              <w:rPr>
                <w:i/>
              </w:rPr>
              <w:t>23 § om utredningsansvaret,</w:t>
            </w:r>
          </w:p>
          <w:p w14:paraId="72E269AC" w14:textId="77777777" w:rsidR="00F71CC6" w:rsidRDefault="00AB307F" w:rsidP="00F71CC6">
            <w:pPr>
              <w:pStyle w:val="Brdtextmedindrag"/>
              <w:rPr>
                <w:i/>
              </w:rPr>
            </w:pPr>
            <w:r>
              <w:rPr>
                <w:i/>
              </w:rPr>
              <w:t>–</w:t>
            </w:r>
            <w:r>
              <w:rPr>
                <w:i/>
                <w:iCs/>
              </w:rPr>
              <w:t> </w:t>
            </w:r>
            <w:r>
              <w:rPr>
                <w:i/>
              </w:rPr>
              <w:t>24 § om när man får lämna uppgifter muntligt,</w:t>
            </w:r>
          </w:p>
          <w:p w14:paraId="30D9B623" w14:textId="77777777" w:rsidR="00F71CC6" w:rsidRDefault="00AB307F" w:rsidP="00F71CC6">
            <w:pPr>
              <w:pStyle w:val="Brdtextmedindrag"/>
              <w:rPr>
                <w:i/>
              </w:rPr>
            </w:pPr>
            <w:r>
              <w:rPr>
                <w:i/>
              </w:rPr>
              <w:t>–</w:t>
            </w:r>
            <w:r>
              <w:rPr>
                <w:i/>
                <w:iCs/>
              </w:rPr>
              <w:t> </w:t>
            </w:r>
            <w:r>
              <w:rPr>
                <w:i/>
              </w:rPr>
              <w:t>25 § om kommunikation,</w:t>
            </w:r>
          </w:p>
          <w:p w14:paraId="2B2D3488" w14:textId="77777777" w:rsidR="00F71CC6" w:rsidRDefault="00AB307F" w:rsidP="00F71CC6">
            <w:pPr>
              <w:pStyle w:val="Brdtextmedindrag"/>
              <w:rPr>
                <w:i/>
              </w:rPr>
            </w:pPr>
            <w:r>
              <w:rPr>
                <w:i/>
              </w:rPr>
              <w:t>–</w:t>
            </w:r>
            <w:r>
              <w:rPr>
                <w:i/>
                <w:iCs/>
              </w:rPr>
              <w:t> </w:t>
            </w:r>
            <w:r>
              <w:rPr>
                <w:i/>
              </w:rPr>
              <w:t>27 § om dokumentation av upp</w:t>
            </w:r>
            <w:r>
              <w:rPr>
                <w:i/>
              </w:rPr>
              <w:softHyphen/>
              <w:t>gifter,</w:t>
            </w:r>
          </w:p>
          <w:p w14:paraId="00451AC1" w14:textId="77777777" w:rsidR="00F71CC6" w:rsidRDefault="00AB307F" w:rsidP="00F71CC6">
            <w:pPr>
              <w:pStyle w:val="Brdtextmedindrag"/>
              <w:rPr>
                <w:i/>
              </w:rPr>
            </w:pPr>
            <w:r>
              <w:rPr>
                <w:i/>
              </w:rPr>
              <w:t>–</w:t>
            </w:r>
            <w:r>
              <w:rPr>
                <w:i/>
                <w:iCs/>
              </w:rPr>
              <w:t> </w:t>
            </w:r>
            <w:r>
              <w:rPr>
                <w:i/>
              </w:rPr>
              <w:t>31 § om dokumentation av be</w:t>
            </w:r>
            <w:r>
              <w:rPr>
                <w:i/>
              </w:rPr>
              <w:softHyphen/>
              <w:t>slut,</w:t>
            </w:r>
          </w:p>
          <w:p w14:paraId="76200D51" w14:textId="77777777" w:rsidR="00F71CC6" w:rsidRDefault="00AB307F" w:rsidP="00F71CC6">
            <w:pPr>
              <w:pStyle w:val="Brdtextmedindrag"/>
              <w:rPr>
                <w:i/>
              </w:rPr>
            </w:pPr>
            <w:r>
              <w:rPr>
                <w:i/>
              </w:rPr>
              <w:t>–</w:t>
            </w:r>
            <w:r>
              <w:rPr>
                <w:i/>
                <w:iCs/>
              </w:rPr>
              <w:t> </w:t>
            </w:r>
            <w:r>
              <w:rPr>
                <w:i/>
              </w:rPr>
              <w:t>32 § om motivering av beslut,</w:t>
            </w:r>
          </w:p>
          <w:p w14:paraId="46ABC6E6" w14:textId="77777777" w:rsidR="00F71CC6" w:rsidRDefault="00AB307F" w:rsidP="00F71CC6">
            <w:pPr>
              <w:pStyle w:val="Brdtextmedindrag"/>
              <w:rPr>
                <w:i/>
              </w:rPr>
            </w:pPr>
            <w:r>
              <w:rPr>
                <w:i/>
              </w:rPr>
              <w:t>–</w:t>
            </w:r>
            <w:r>
              <w:rPr>
                <w:i/>
                <w:iCs/>
              </w:rPr>
              <w:t> </w:t>
            </w:r>
            <w:r>
              <w:rPr>
                <w:i/>
              </w:rPr>
              <w:t>33 och 34 §§ om underrättelse om innehållet i beslut och hur ett överklagande går till,</w:t>
            </w:r>
          </w:p>
          <w:p w14:paraId="46FA5220" w14:textId="77777777" w:rsidR="00F71CC6" w:rsidRDefault="00AB307F" w:rsidP="00F71CC6">
            <w:pPr>
              <w:pStyle w:val="Brdtextmedindrag"/>
              <w:rPr>
                <w:i/>
              </w:rPr>
            </w:pPr>
            <w:r>
              <w:rPr>
                <w:i/>
              </w:rPr>
              <w:t>– 36 § om rättelse av skrivfel och liknande, och</w:t>
            </w:r>
          </w:p>
          <w:p w14:paraId="4126E062" w14:textId="0C2D7709"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Pr>
                <w:i/>
              </w:rPr>
              <w:t>.</w:t>
            </w:r>
          </w:p>
        </w:tc>
      </w:tr>
    </w:tbl>
    <w:p w14:paraId="0723712A"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A991A13" w14:textId="77777777" w:rsidTr="005A3B52">
        <w:tc>
          <w:tcPr>
            <w:tcW w:w="2500" w:type="pct"/>
            <w:shd w:val="clear" w:color="auto" w:fill="auto"/>
            <w:tcMar>
              <w:left w:w="0" w:type="dxa"/>
            </w:tcMar>
          </w:tcPr>
          <w:p w14:paraId="77C13F02" w14:textId="77777777" w:rsidR="00F71CC6" w:rsidRDefault="00F71CC6" w:rsidP="00F71CC6">
            <w:pPr>
              <w:pStyle w:val="Brdtextmedindrag"/>
            </w:pPr>
          </w:p>
        </w:tc>
        <w:tc>
          <w:tcPr>
            <w:tcW w:w="2500" w:type="pct"/>
            <w:shd w:val="clear" w:color="auto" w:fill="auto"/>
            <w:tcMar>
              <w:right w:w="0" w:type="dxa"/>
            </w:tcMar>
          </w:tcPr>
          <w:p w14:paraId="4B9B29A2" w14:textId="37F14BA3" w:rsidR="00F71CC6" w:rsidRPr="001766E4" w:rsidRDefault="00AB307F" w:rsidP="00F71CC6">
            <w:pPr>
              <w:pStyle w:val="Rubrik4utannumrering"/>
              <w:rPr>
                <w:i/>
                <w:iCs/>
              </w:rPr>
            </w:pPr>
            <w:r w:rsidRPr="001766E4">
              <w:rPr>
                <w:i/>
                <w:iCs/>
              </w:rPr>
              <w:t>Tystnadsplikt</w:t>
            </w:r>
          </w:p>
        </w:tc>
      </w:tr>
    </w:tbl>
    <w:p w14:paraId="7E8A05CB"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7303592" w14:textId="77777777" w:rsidTr="00F71CC6">
        <w:tc>
          <w:tcPr>
            <w:tcW w:w="2500" w:type="pct"/>
            <w:shd w:val="clear" w:color="auto" w:fill="auto"/>
            <w:tcMar>
              <w:left w:w="0" w:type="dxa"/>
            </w:tcMar>
          </w:tcPr>
          <w:p w14:paraId="63B1E0BE" w14:textId="77777777" w:rsidR="00F71CC6" w:rsidRDefault="00F71CC6" w:rsidP="00F71CC6">
            <w:pPr>
              <w:pStyle w:val="Brdtextmedindrag"/>
            </w:pPr>
          </w:p>
        </w:tc>
        <w:tc>
          <w:tcPr>
            <w:tcW w:w="2500" w:type="pct"/>
            <w:shd w:val="clear" w:color="auto" w:fill="auto"/>
            <w:tcMar>
              <w:right w:w="0" w:type="dxa"/>
            </w:tcMar>
          </w:tcPr>
          <w:p w14:paraId="3A07D661" w14:textId="7391E5D2" w:rsidR="00F71CC6" w:rsidRDefault="00AB307F" w:rsidP="00F71CC6">
            <w:pPr>
              <w:pStyle w:val="Brdtext"/>
              <w:rPr>
                <w:i/>
              </w:rPr>
            </w:pPr>
            <w:r>
              <w:rPr>
                <w:i/>
              </w:rPr>
              <w:t xml:space="preserve">8 d </w:t>
            </w:r>
            <w:r w:rsidRPr="00574282">
              <w:rPr>
                <w:i/>
              </w:rPr>
              <w:t>§</w:t>
            </w:r>
          </w:p>
          <w:p w14:paraId="26582EF1" w14:textId="22022960" w:rsidR="00F71CC6" w:rsidRPr="00B04707" w:rsidRDefault="00AB307F" w:rsidP="00F71CC6">
            <w:pPr>
              <w:pStyle w:val="Brdtextmedindrag"/>
              <w:rPr>
                <w:i/>
              </w:rPr>
            </w:pPr>
            <w:r w:rsidRPr="00B04707">
              <w:rPr>
                <w:i/>
              </w:rPr>
              <w:t xml:space="preserve">Den som </w:t>
            </w:r>
            <w:r>
              <w:rPr>
                <w:i/>
              </w:rPr>
              <w:t xml:space="preserve">i enskild verksamhet </w:t>
            </w:r>
            <w:r w:rsidRPr="00B04707">
              <w:rPr>
                <w:i/>
              </w:rPr>
              <w:t xml:space="preserve">utför </w:t>
            </w:r>
            <w:r>
              <w:rPr>
                <w:i/>
              </w:rPr>
              <w:t xml:space="preserve">eller har utfört </w:t>
            </w:r>
            <w:r w:rsidRPr="00B04707">
              <w:rPr>
                <w:i/>
              </w:rPr>
              <w:t>offentlig kontroll eller annan offentlig verksamhet får inte obehörigen röja eller utnyttja det som han eller hon har fått känne</w:t>
            </w:r>
            <w:r>
              <w:rPr>
                <w:i/>
              </w:rPr>
              <w:softHyphen/>
            </w:r>
            <w:r w:rsidRPr="00B04707">
              <w:rPr>
                <w:i/>
              </w:rPr>
              <w:t xml:space="preserve">dom om </w:t>
            </w:r>
            <w:r>
              <w:rPr>
                <w:i/>
              </w:rPr>
              <w:t>medan</w:t>
            </w:r>
            <w:r w:rsidRPr="00B04707">
              <w:rPr>
                <w:i/>
              </w:rPr>
              <w:t xml:space="preserve"> upp</w:t>
            </w:r>
            <w:r>
              <w:rPr>
                <w:i/>
              </w:rPr>
              <w:softHyphen/>
            </w:r>
            <w:r w:rsidRPr="00B04707">
              <w:rPr>
                <w:i/>
              </w:rPr>
              <w:t xml:space="preserve">gifterna utfördes. </w:t>
            </w:r>
            <w:r w:rsidRPr="0042643B">
              <w:rPr>
                <w:i/>
              </w:rPr>
              <w:t xml:space="preserve">Detsamma ska gälla den som i enskild verksamhet utför </w:t>
            </w:r>
            <w:r>
              <w:rPr>
                <w:i/>
              </w:rPr>
              <w:t xml:space="preserve">eller har utfört </w:t>
            </w:r>
            <w:r w:rsidRPr="0042643B">
              <w:rPr>
                <w:i/>
              </w:rPr>
              <w:t>laboratorieanalyser, laboratorie</w:t>
            </w:r>
            <w:r>
              <w:rPr>
                <w:i/>
              </w:rPr>
              <w:softHyphen/>
            </w:r>
            <w:r w:rsidRPr="0042643B">
              <w:rPr>
                <w:i/>
              </w:rPr>
              <w:t>tester eller laboratoriediagnostik på prover som tas vid offentlig kontroll och annan offentlig verk</w:t>
            </w:r>
            <w:r>
              <w:rPr>
                <w:i/>
              </w:rPr>
              <w:softHyphen/>
            </w:r>
            <w:r w:rsidRPr="0042643B">
              <w:rPr>
                <w:i/>
              </w:rPr>
              <w:t>samhet</w:t>
            </w:r>
            <w:r>
              <w:rPr>
                <w:i/>
              </w:rPr>
              <w:t>.</w:t>
            </w:r>
          </w:p>
          <w:p w14:paraId="59B81CA8" w14:textId="2443689D"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 xml:space="preserve">i stället för första </w:t>
            </w:r>
            <w:r w:rsidRPr="00B04707" w:rsidDel="009E2174">
              <w:rPr>
                <w:i/>
              </w:rPr>
              <w:t>stycket</w:t>
            </w:r>
            <w:r>
              <w:rPr>
                <w:i/>
              </w:rPr>
              <w:t>.</w:t>
            </w:r>
          </w:p>
        </w:tc>
      </w:tr>
    </w:tbl>
    <w:p w14:paraId="5F83E207"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D638476" w14:textId="77777777" w:rsidTr="005A3B52">
        <w:tc>
          <w:tcPr>
            <w:tcW w:w="2500" w:type="pct"/>
            <w:shd w:val="clear" w:color="auto" w:fill="auto"/>
            <w:tcMar>
              <w:left w:w="0" w:type="dxa"/>
            </w:tcMar>
          </w:tcPr>
          <w:p w14:paraId="60FD68EC" w14:textId="77777777" w:rsidR="00F71CC6" w:rsidRDefault="00F71CC6" w:rsidP="00F71CC6">
            <w:pPr>
              <w:pStyle w:val="Brdtextmedindrag"/>
            </w:pPr>
          </w:p>
        </w:tc>
        <w:tc>
          <w:tcPr>
            <w:tcW w:w="2500" w:type="pct"/>
            <w:shd w:val="clear" w:color="auto" w:fill="auto"/>
            <w:tcMar>
              <w:right w:w="0" w:type="dxa"/>
            </w:tcMar>
          </w:tcPr>
          <w:p w14:paraId="74AF1FCA" w14:textId="453FA546" w:rsidR="00F71CC6" w:rsidRPr="00561CD0" w:rsidRDefault="00AB307F" w:rsidP="00F71CC6">
            <w:pPr>
              <w:pStyle w:val="Rubrik4utannumrering"/>
              <w:rPr>
                <w:i/>
                <w:iCs/>
              </w:rPr>
            </w:pPr>
            <w:r w:rsidRPr="00561CD0">
              <w:rPr>
                <w:i/>
                <w:iCs/>
              </w:rPr>
              <w:t>Föreskrifter om offentlig kontroll och annan offentlig verksamhet</w:t>
            </w:r>
          </w:p>
        </w:tc>
      </w:tr>
    </w:tbl>
    <w:p w14:paraId="6DDD9B46"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67952DE" w14:textId="77777777" w:rsidTr="00F71CC6">
        <w:tc>
          <w:tcPr>
            <w:tcW w:w="2500" w:type="pct"/>
            <w:shd w:val="clear" w:color="auto" w:fill="auto"/>
            <w:tcMar>
              <w:left w:w="0" w:type="dxa"/>
            </w:tcMar>
          </w:tcPr>
          <w:p w14:paraId="7A062F9F" w14:textId="77777777" w:rsidR="00F71CC6" w:rsidRDefault="00F71CC6" w:rsidP="00F71CC6">
            <w:pPr>
              <w:pStyle w:val="Brdtextmedindrag"/>
            </w:pPr>
          </w:p>
        </w:tc>
        <w:tc>
          <w:tcPr>
            <w:tcW w:w="2500" w:type="pct"/>
            <w:shd w:val="clear" w:color="auto" w:fill="auto"/>
            <w:tcMar>
              <w:right w:w="0" w:type="dxa"/>
            </w:tcMar>
          </w:tcPr>
          <w:p w14:paraId="5A5DEA42" w14:textId="761BCDFF" w:rsidR="00F71CC6" w:rsidRDefault="00AB307F" w:rsidP="00F71CC6">
            <w:pPr>
              <w:pStyle w:val="Brdtext"/>
              <w:rPr>
                <w:i/>
              </w:rPr>
            </w:pPr>
            <w:r>
              <w:rPr>
                <w:i/>
              </w:rPr>
              <w:t xml:space="preserve">8 e </w:t>
            </w:r>
            <w:r w:rsidRPr="00574282">
              <w:rPr>
                <w:i/>
              </w:rPr>
              <w:t>§</w:t>
            </w:r>
          </w:p>
          <w:p w14:paraId="33108E30" w14:textId="77777777" w:rsidR="00F71CC6" w:rsidRPr="001801DE" w:rsidRDefault="00AB307F" w:rsidP="00F71CC6">
            <w:pPr>
              <w:pStyle w:val="Brdtextmedindrag"/>
              <w:rPr>
                <w:i/>
              </w:rPr>
            </w:pPr>
            <w:r w:rsidRPr="001801DE">
              <w:rPr>
                <w:i/>
              </w:rPr>
              <w:t>Regeringen eller den myndighet som regeringen bestämmer får meddela föreskrifter om</w:t>
            </w:r>
          </w:p>
          <w:p w14:paraId="1D2B925E" w14:textId="04D992AC" w:rsidR="00F71CC6" w:rsidRPr="00FE5E56" w:rsidRDefault="00AB307F" w:rsidP="00F71CC6">
            <w:pPr>
              <w:pStyle w:val="Brdtextmedindrag"/>
              <w:rPr>
                <w:i/>
              </w:rPr>
            </w:pPr>
            <w:r w:rsidRPr="001801DE">
              <w:rPr>
                <w:i/>
              </w:rPr>
              <w:t>1. </w:t>
            </w:r>
            <w:r w:rsidRPr="00FE5E56">
              <w:rPr>
                <w:i/>
              </w:rPr>
              <w:t xml:space="preserve">hur </w:t>
            </w:r>
            <w:r>
              <w:rPr>
                <w:i/>
              </w:rPr>
              <w:t xml:space="preserve">ett organ med delegerade uppgifter eller en fysisk person som har delegerats vissa uppgifter ska bedriva </w:t>
            </w:r>
            <w:r w:rsidRPr="00FE5E56">
              <w:rPr>
                <w:i/>
              </w:rPr>
              <w:t>offentlig kontroll</w:t>
            </w:r>
            <w:r>
              <w:rPr>
                <w:i/>
              </w:rPr>
              <w:t xml:space="preserve"> och annan offentlig verksamhet</w:t>
            </w:r>
            <w:r w:rsidRPr="00FE5E56">
              <w:rPr>
                <w:i/>
              </w:rPr>
              <w:t>,</w:t>
            </w:r>
          </w:p>
          <w:p w14:paraId="2B9AEC34" w14:textId="77777777" w:rsidR="00F71CC6" w:rsidRDefault="00AB307F" w:rsidP="00F71CC6">
            <w:pPr>
              <w:pStyle w:val="Brdtextmedindrag"/>
              <w:rPr>
                <w:i/>
              </w:rPr>
            </w:pPr>
            <w:r>
              <w:rPr>
                <w:i/>
              </w:rPr>
              <w:t>2</w:t>
            </w:r>
            <w:r w:rsidRPr="001801DE">
              <w:rPr>
                <w:i/>
              </w:rPr>
              <w:t>. skyldighet för ett organ med delegerade uppgifter eller en fysisk person som har delegerats vissa uppgifter att lämna information till Jordbruksverket</w:t>
            </w:r>
            <w:r>
              <w:rPr>
                <w:i/>
              </w:rPr>
              <w:t>, och</w:t>
            </w:r>
          </w:p>
          <w:p w14:paraId="5FF0DDC9" w14:textId="6F058CA4" w:rsidR="00F71CC6" w:rsidRPr="00574282" w:rsidRDefault="00AB307F" w:rsidP="00F71CC6">
            <w:pPr>
              <w:pStyle w:val="Brdtextmedindrag"/>
              <w:rPr>
                <w:i/>
              </w:rPr>
            </w:pPr>
            <w:r>
              <w:rPr>
                <w:i/>
              </w:rPr>
              <w:t>3. </w:t>
            </w:r>
            <w:r w:rsidRPr="00FE5E56">
              <w:rPr>
                <w:i/>
              </w:rPr>
              <w:t xml:space="preserve">skyldighet för ett organ med delegerade uppgifter eller en fysisk person som har delegerats vissa uppgifter att lämna information </w:t>
            </w:r>
            <w:r>
              <w:rPr>
                <w:i/>
              </w:rPr>
              <w:t xml:space="preserve">och ge in handlingar </w:t>
            </w:r>
            <w:r w:rsidRPr="00FE5E56">
              <w:rPr>
                <w:i/>
              </w:rPr>
              <w:t xml:space="preserve">till </w:t>
            </w:r>
            <w:r>
              <w:rPr>
                <w:i/>
              </w:rPr>
              <w:t>den myndighet som har delegerat upp</w:t>
            </w:r>
            <w:r>
              <w:rPr>
                <w:i/>
              </w:rPr>
              <w:softHyphen/>
              <w:t>giften</w:t>
            </w:r>
            <w:r w:rsidRPr="001801DE">
              <w:rPr>
                <w:i/>
              </w:rPr>
              <w:t>.</w:t>
            </w:r>
          </w:p>
        </w:tc>
      </w:tr>
    </w:tbl>
    <w:p w14:paraId="1F5F7B8C" w14:textId="2D6226CB" w:rsidR="00F71CC6" w:rsidRDefault="00AB307F" w:rsidP="00F71CC6">
      <w:pPr>
        <w:pStyle w:val="Brdtext"/>
        <w:spacing w:before="230"/>
        <w:jc w:val="center"/>
      </w:pPr>
      <w:r>
        <w:t>9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30F510E" w14:textId="77777777" w:rsidTr="00F71CC6">
        <w:tc>
          <w:tcPr>
            <w:tcW w:w="2500" w:type="pct"/>
            <w:shd w:val="clear" w:color="auto" w:fill="auto"/>
            <w:tcMar>
              <w:left w:w="0" w:type="dxa"/>
            </w:tcMar>
          </w:tcPr>
          <w:p w14:paraId="2D1361AF" w14:textId="565C730A" w:rsidR="00F71CC6" w:rsidRDefault="00AB307F" w:rsidP="00F71CC6">
            <w:pPr>
              <w:pStyle w:val="Brdtextmedindrag"/>
            </w:pPr>
            <w:r w:rsidRPr="00F60529">
              <w:t xml:space="preserve">En kontrollmyndighet </w:t>
            </w:r>
            <w:r w:rsidRPr="00F60529">
              <w:rPr>
                <w:i/>
              </w:rPr>
              <w:t>och ett kontrollorgan som anlitas i den offentliga kontrollen</w:t>
            </w:r>
            <w:r w:rsidRPr="00F60529">
              <w:t xml:space="preserve"> har i den utsträckning </w:t>
            </w:r>
            <w:r w:rsidRPr="00576E3C">
              <w:rPr>
                <w:i/>
              </w:rPr>
              <w:t>som</w:t>
            </w:r>
            <w:r w:rsidRPr="00F60529">
              <w:t xml:space="preserve"> behövs för kon</w:t>
            </w:r>
            <w:r>
              <w:softHyphen/>
            </w:r>
            <w:r w:rsidRPr="00F60529">
              <w:t>trollen rätt att</w:t>
            </w:r>
          </w:p>
        </w:tc>
        <w:tc>
          <w:tcPr>
            <w:tcW w:w="2500" w:type="pct"/>
            <w:shd w:val="clear" w:color="auto" w:fill="auto"/>
            <w:tcMar>
              <w:right w:w="0" w:type="dxa"/>
            </w:tcMar>
          </w:tcPr>
          <w:p w14:paraId="5B973669" w14:textId="1B6C3E53" w:rsidR="00F71CC6" w:rsidRDefault="00AB307F" w:rsidP="00F71CC6">
            <w:pPr>
              <w:pStyle w:val="Brdtextmedindrag"/>
            </w:pPr>
            <w:r w:rsidRPr="00F60529">
              <w:t>En kontrollmyndighet</w:t>
            </w:r>
            <w:r w:rsidRPr="007753A7">
              <w:rPr>
                <w:i/>
                <w:iCs/>
              </w:rPr>
              <w:t>,</w:t>
            </w:r>
            <w:r w:rsidRPr="00F60529">
              <w:t xml:space="preserve"> </w:t>
            </w:r>
            <w:r w:rsidRPr="00F60529">
              <w:rPr>
                <w:i/>
              </w:rPr>
              <w:t>en offi</w:t>
            </w:r>
            <w:r>
              <w:rPr>
                <w:i/>
              </w:rPr>
              <w:softHyphen/>
            </w:r>
            <w:r w:rsidRPr="00F60529">
              <w:rPr>
                <w:i/>
              </w:rPr>
              <w:t xml:space="preserve">ciell veterinär som </w:t>
            </w:r>
            <w:r>
              <w:rPr>
                <w:i/>
              </w:rPr>
              <w:t xml:space="preserve">har </w:t>
            </w:r>
            <w:r w:rsidRPr="00F60529">
              <w:rPr>
                <w:i/>
              </w:rPr>
              <w:t>förordnats enligt lagen (2009:1254) om offi</w:t>
            </w:r>
            <w:r>
              <w:rPr>
                <w:i/>
              </w:rPr>
              <w:softHyphen/>
            </w:r>
            <w:r w:rsidRPr="00F60529">
              <w:rPr>
                <w:i/>
              </w:rPr>
              <w:t>ciella veterinärer, ett organ med delegerade uppgifter eller en fysisk person som har delegerats vissa uppgifte</w:t>
            </w:r>
            <w:r w:rsidRPr="00FA4B5D">
              <w:rPr>
                <w:i/>
                <w:iCs/>
              </w:rPr>
              <w:t>r</w:t>
            </w:r>
            <w:r w:rsidRPr="00F60529">
              <w:t xml:space="preserve"> har</w:t>
            </w:r>
            <w:r w:rsidRPr="007879E1">
              <w:rPr>
                <w:i/>
                <w:iCs/>
              </w:rPr>
              <w:t>,</w:t>
            </w:r>
            <w:r w:rsidRPr="00F60529">
              <w:t xml:space="preserve"> i den utsträckning </w:t>
            </w:r>
            <w:r w:rsidRPr="00576E3C">
              <w:rPr>
                <w:i/>
              </w:rPr>
              <w:t>det</w:t>
            </w:r>
            <w:r w:rsidRPr="00F60529">
              <w:t xml:space="preserve"> behövs för </w:t>
            </w:r>
            <w:r w:rsidRPr="00576E3C">
              <w:rPr>
                <w:i/>
              </w:rPr>
              <w:t>den offentliga</w:t>
            </w:r>
            <w:r w:rsidRPr="00F60529">
              <w:t xml:space="preserve"> kon</w:t>
            </w:r>
            <w:r>
              <w:softHyphen/>
            </w:r>
            <w:r w:rsidRPr="00F60529">
              <w:t>trollen</w:t>
            </w:r>
            <w:r w:rsidRPr="007879E1">
              <w:rPr>
                <w:i/>
                <w:iCs/>
              </w:rPr>
              <w:t>,</w:t>
            </w:r>
            <w:r w:rsidRPr="00F60529">
              <w:t xml:space="preserve"> rätt att</w:t>
            </w:r>
          </w:p>
        </w:tc>
      </w:tr>
    </w:tbl>
    <w:p w14:paraId="6BCDD9A4" w14:textId="77777777" w:rsidR="00F71CC6" w:rsidRDefault="00AB307F" w:rsidP="00F71CC6">
      <w:pPr>
        <w:pStyle w:val="Brdtextmedindrag"/>
      </w:pPr>
      <w:r>
        <w:t>1. på begäran få upplysningar och ta del av handlingar, och</w:t>
      </w:r>
    </w:p>
    <w:p w14:paraId="0DA56A0B" w14:textId="46E7FE91" w:rsidR="00F71CC6" w:rsidRDefault="00AB307F" w:rsidP="00F71CC6">
      <w:pPr>
        <w:pStyle w:val="Brdtextmedindrag"/>
      </w:pPr>
      <w:r>
        <w:t xml:space="preserve">2. få tillträde till områden, anläggningar, byggnader, lokaler och </w:t>
      </w:r>
      <w:r w:rsidRPr="00576E3C">
        <w:t>andra utrymmen för att där besiktiga djuren, göra undersökningar och ta prover</w:t>
      </w:r>
      <w:r>
        <w: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6643FD2" w14:textId="77777777" w:rsidTr="005A3B52">
        <w:tc>
          <w:tcPr>
            <w:tcW w:w="2500" w:type="pct"/>
            <w:shd w:val="clear" w:color="auto" w:fill="auto"/>
            <w:tcMar>
              <w:left w:w="0" w:type="dxa"/>
            </w:tcMar>
          </w:tcPr>
          <w:p w14:paraId="2A3EBDAA" w14:textId="13A7D62A" w:rsidR="00F71CC6" w:rsidRDefault="00AB307F" w:rsidP="00F71CC6">
            <w:pPr>
              <w:pStyle w:val="Brdtextmedindrag"/>
            </w:pPr>
            <w:r w:rsidRPr="00862F07">
              <w:t xml:space="preserve">Det som sägs i första stycket gäller också den som </w:t>
            </w:r>
            <w:r w:rsidRPr="00862F07">
              <w:rPr>
                <w:i/>
              </w:rPr>
              <w:t>vidtar åt</w:t>
            </w:r>
            <w:r w:rsidRPr="00862F07">
              <w:rPr>
                <w:i/>
              </w:rPr>
              <w:softHyphen/>
              <w:t>gärder enligt denna lag, de före</w:t>
            </w:r>
            <w:r w:rsidRPr="00862F07">
              <w:rPr>
                <w:i/>
              </w:rPr>
              <w:softHyphen/>
              <w:t>skrifter eller beslut som har med</w:t>
            </w:r>
            <w:r w:rsidRPr="00862F07">
              <w:rPr>
                <w:i/>
              </w:rPr>
              <w:softHyphen/>
              <w:t>delats med stöd av lagen, de EG-bestämmelser som kompletteras av lagen eller de beslut som har meddelats med stöd av EG-bestämmelserna.</w:t>
            </w:r>
          </w:p>
        </w:tc>
        <w:tc>
          <w:tcPr>
            <w:tcW w:w="2500" w:type="pct"/>
            <w:shd w:val="clear" w:color="auto" w:fill="auto"/>
            <w:tcMar>
              <w:right w:w="0" w:type="dxa"/>
            </w:tcMar>
          </w:tcPr>
          <w:p w14:paraId="43FEF0AF" w14:textId="0348763E" w:rsidR="00F71CC6" w:rsidRDefault="00AB307F" w:rsidP="00F71CC6">
            <w:pPr>
              <w:pStyle w:val="Brdtextmedindrag"/>
            </w:pPr>
            <w:r w:rsidRPr="00862F07">
              <w:t xml:space="preserve">Det som sägs i första stycket gäller också den som </w:t>
            </w:r>
            <w:r w:rsidRPr="00862F07">
              <w:rPr>
                <w:i/>
              </w:rPr>
              <w:t>utför annan offentlig verksamhet</w:t>
            </w:r>
            <w:r>
              <w:rPr>
                <w:i/>
              </w:rPr>
              <w:t>.</w:t>
            </w:r>
          </w:p>
        </w:tc>
      </w:tr>
      <w:tr w:rsidR="00F71CC6" w14:paraId="1B64BC80" w14:textId="77777777" w:rsidTr="005A3B52">
        <w:tc>
          <w:tcPr>
            <w:tcW w:w="2500" w:type="pct"/>
            <w:shd w:val="clear" w:color="auto" w:fill="auto"/>
            <w:tcMar>
              <w:left w:w="0" w:type="dxa"/>
            </w:tcMar>
          </w:tcPr>
          <w:p w14:paraId="58952464" w14:textId="32007468" w:rsidR="00F71CC6" w:rsidRDefault="00AB307F" w:rsidP="00F71CC6">
            <w:pPr>
              <w:pStyle w:val="Brdtextmedindrag"/>
            </w:pPr>
            <w:r w:rsidRPr="0058209C">
              <w:rPr>
                <w:i/>
              </w:rPr>
              <w:t xml:space="preserve">Bestämmelserna i första stycket gäller också för </w:t>
            </w:r>
            <w:r w:rsidRPr="00E43A77">
              <w:rPr>
                <w:i/>
              </w:rPr>
              <w:t>EG:s institutioner</w:t>
            </w:r>
            <w:r w:rsidRPr="0058209C">
              <w:rPr>
                <w:i/>
              </w:rPr>
              <w:t xml:space="preserve"> och för inspektörer och experter som utsetts av </w:t>
            </w:r>
            <w:r w:rsidRPr="00E43A77">
              <w:rPr>
                <w:i/>
              </w:rPr>
              <w:t>institutionerna</w:t>
            </w:r>
            <w:r w:rsidRPr="0058209C">
              <w:rPr>
                <w:i/>
              </w:rPr>
              <w:t>.</w:t>
            </w:r>
          </w:p>
        </w:tc>
        <w:tc>
          <w:tcPr>
            <w:tcW w:w="2500" w:type="pct"/>
            <w:shd w:val="clear" w:color="auto" w:fill="auto"/>
            <w:tcMar>
              <w:right w:w="0" w:type="dxa"/>
            </w:tcMar>
          </w:tcPr>
          <w:p w14:paraId="6CA1EF43" w14:textId="77777777" w:rsidR="00F71CC6" w:rsidRDefault="00F71CC6" w:rsidP="00F71CC6">
            <w:pPr>
              <w:pStyle w:val="Brdtextmedindrag"/>
            </w:pPr>
          </w:p>
        </w:tc>
      </w:tr>
    </w:tbl>
    <w:p w14:paraId="02A0485B" w14:textId="6BD8D830" w:rsidR="00F71CC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1695103" w14:textId="77777777" w:rsidTr="005A3B52">
        <w:tc>
          <w:tcPr>
            <w:tcW w:w="2500" w:type="pct"/>
            <w:shd w:val="clear" w:color="auto" w:fill="auto"/>
            <w:tcMar>
              <w:left w:w="0" w:type="dxa"/>
            </w:tcMar>
          </w:tcPr>
          <w:p w14:paraId="5C2F0D12" w14:textId="77777777" w:rsidR="00F71CC6" w:rsidRDefault="00F71CC6" w:rsidP="00F71CC6">
            <w:pPr>
              <w:pStyle w:val="Brdtextmedindrag"/>
            </w:pPr>
          </w:p>
        </w:tc>
        <w:tc>
          <w:tcPr>
            <w:tcW w:w="2500" w:type="pct"/>
            <w:shd w:val="clear" w:color="auto" w:fill="auto"/>
            <w:tcMar>
              <w:right w:w="0" w:type="dxa"/>
            </w:tcMar>
          </w:tcPr>
          <w:p w14:paraId="141554F7" w14:textId="7FDEE6D1" w:rsidR="00F71CC6" w:rsidRPr="00D518B7" w:rsidRDefault="00AB307F" w:rsidP="00F71CC6">
            <w:pPr>
              <w:pStyle w:val="Rubrik4utannumrering"/>
              <w:rPr>
                <w:i/>
                <w:iCs/>
              </w:rPr>
            </w:pPr>
            <w:r w:rsidRPr="00D518B7">
              <w:rPr>
                <w:i/>
                <w:iCs/>
              </w:rPr>
              <w:t>EU-institutionernas rätt till upplysningar och tillträde</w:t>
            </w:r>
          </w:p>
        </w:tc>
      </w:tr>
    </w:tbl>
    <w:p w14:paraId="1055AC4C"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9C9D2A3" w14:textId="77777777" w:rsidTr="00F71CC6">
        <w:tc>
          <w:tcPr>
            <w:tcW w:w="2500" w:type="pct"/>
            <w:shd w:val="clear" w:color="auto" w:fill="auto"/>
            <w:tcMar>
              <w:left w:w="0" w:type="dxa"/>
            </w:tcMar>
          </w:tcPr>
          <w:p w14:paraId="465A0D1C" w14:textId="77777777" w:rsidR="00F71CC6" w:rsidRDefault="00F71CC6" w:rsidP="00F71CC6">
            <w:pPr>
              <w:pStyle w:val="Brdtextmedindrag"/>
            </w:pPr>
          </w:p>
        </w:tc>
        <w:tc>
          <w:tcPr>
            <w:tcW w:w="2500" w:type="pct"/>
            <w:shd w:val="clear" w:color="auto" w:fill="auto"/>
            <w:tcMar>
              <w:right w:w="0" w:type="dxa"/>
            </w:tcMar>
          </w:tcPr>
          <w:p w14:paraId="07B5C829" w14:textId="31F266A9" w:rsidR="00F71CC6" w:rsidRDefault="00AB307F" w:rsidP="00F71CC6">
            <w:pPr>
              <w:pStyle w:val="Brdtext"/>
              <w:rPr>
                <w:i/>
              </w:rPr>
            </w:pPr>
            <w:r>
              <w:rPr>
                <w:i/>
              </w:rPr>
              <w:t xml:space="preserve">9 a </w:t>
            </w:r>
            <w:r w:rsidRPr="00574282">
              <w:rPr>
                <w:i/>
              </w:rPr>
              <w:t>§</w:t>
            </w:r>
          </w:p>
          <w:p w14:paraId="48AF0C22" w14:textId="0B3ABF65" w:rsidR="00F71CC6" w:rsidRPr="00203F9F" w:rsidRDefault="00AB307F" w:rsidP="00F71CC6">
            <w:pPr>
              <w:pStyle w:val="Brdtextmedindrag"/>
              <w:rPr>
                <w:i/>
                <w:iCs/>
              </w:rPr>
            </w:pPr>
            <w:r w:rsidRPr="00C753FE">
              <w:rPr>
                <w:i/>
                <w:iCs/>
              </w:rPr>
              <w:t xml:space="preserve">Bestämmelserna i </w:t>
            </w:r>
            <w:r>
              <w:rPr>
                <w:i/>
                <w:iCs/>
              </w:rPr>
              <w:t>9 </w:t>
            </w:r>
            <w:r w:rsidRPr="00C753FE">
              <w:rPr>
                <w:i/>
                <w:iCs/>
              </w:rPr>
              <w:t xml:space="preserve">§ gäller också för </w:t>
            </w:r>
            <w:r w:rsidRPr="00203F9F">
              <w:rPr>
                <w:i/>
                <w:iCs/>
              </w:rPr>
              <w:t>Europeiska kommis</w:t>
            </w:r>
            <w:r>
              <w:rPr>
                <w:i/>
                <w:iCs/>
              </w:rPr>
              <w:softHyphen/>
            </w:r>
            <w:r w:rsidRPr="00203F9F">
              <w:rPr>
                <w:i/>
                <w:iCs/>
              </w:rPr>
              <w:t>sionen</w:t>
            </w:r>
            <w:r>
              <w:rPr>
                <w:i/>
                <w:iCs/>
              </w:rPr>
              <w:t xml:space="preserve"> och </w:t>
            </w:r>
            <w:r w:rsidRPr="00203F9F">
              <w:rPr>
                <w:i/>
                <w:iCs/>
              </w:rPr>
              <w:t>Europeiska revisions</w:t>
            </w:r>
            <w:r w:rsidR="008C5B05">
              <w:rPr>
                <w:i/>
                <w:iCs/>
              </w:rPr>
              <w:softHyphen/>
            </w:r>
            <w:r w:rsidRPr="00203F9F">
              <w:rPr>
                <w:i/>
                <w:iCs/>
              </w:rPr>
              <w:t>rätten</w:t>
            </w:r>
            <w:r w:rsidRPr="00C753FE">
              <w:rPr>
                <w:i/>
                <w:iCs/>
              </w:rPr>
              <w:t xml:space="preserve"> och för inspektörer och experter som utsetts av </w:t>
            </w:r>
            <w:r w:rsidRPr="00203F9F">
              <w:rPr>
                <w:i/>
                <w:iCs/>
              </w:rPr>
              <w:t>dessa institutioner</w:t>
            </w:r>
            <w:r>
              <w:rPr>
                <w:i/>
                <w:iCs/>
              </w:rPr>
              <w:t xml:space="preserve"> i</w:t>
            </w:r>
            <w:r w:rsidRPr="00203F9F">
              <w:rPr>
                <w:i/>
                <w:iCs/>
              </w:rPr>
              <w:t xml:space="preserve"> den utsträckning det behövs för att kontrollera </w:t>
            </w:r>
            <w:r>
              <w:rPr>
                <w:i/>
                <w:iCs/>
              </w:rPr>
              <w:t xml:space="preserve">att Sverige följer </w:t>
            </w:r>
          </w:p>
          <w:p w14:paraId="7E7152E8" w14:textId="77777777" w:rsidR="00F71CC6" w:rsidRPr="00203F9F" w:rsidRDefault="00AB307F" w:rsidP="00F71CC6">
            <w:pPr>
              <w:pStyle w:val="Brdtextmedindrag"/>
              <w:rPr>
                <w:i/>
                <w:iCs/>
              </w:rPr>
            </w:pPr>
            <w:r w:rsidRPr="00BD317B">
              <w:rPr>
                <w:i/>
                <w:spacing w:val="-4"/>
              </w:rPr>
              <w:t>1. de EU-bestämmelser som</w:t>
            </w:r>
            <w:r w:rsidRPr="00203F9F">
              <w:rPr>
                <w:i/>
                <w:iCs/>
              </w:rPr>
              <w:t xml:space="preserve"> lagen kompletterar, och </w:t>
            </w:r>
          </w:p>
          <w:p w14:paraId="63CC9054" w14:textId="5C869753" w:rsidR="00F71CC6" w:rsidRPr="00574282" w:rsidRDefault="00AB307F" w:rsidP="00F71CC6">
            <w:pPr>
              <w:pStyle w:val="Brdtextmedindrag"/>
              <w:rPr>
                <w:i/>
              </w:rPr>
            </w:pPr>
            <w:r w:rsidRPr="00BD317B">
              <w:rPr>
                <w:i/>
                <w:spacing w:val="-2"/>
              </w:rPr>
              <w:t>2. EU-bestämmelser om</w:t>
            </w:r>
            <w:r w:rsidRPr="00203F9F">
              <w:rPr>
                <w:i/>
                <w:iCs/>
              </w:rPr>
              <w:t xml:space="preserve"> unionens medfinansiering av åtgärder </w:t>
            </w:r>
            <w:r w:rsidRPr="00732AA7">
              <w:rPr>
                <w:i/>
                <w:iCs/>
              </w:rPr>
              <w:t xml:space="preserve">inom </w:t>
            </w:r>
            <w:r w:rsidRPr="00203F9F">
              <w:rPr>
                <w:i/>
                <w:iCs/>
              </w:rPr>
              <w:t>lagens tillämpningsområde</w:t>
            </w:r>
            <w:r>
              <w:rPr>
                <w:i/>
                <w:iCs/>
              </w:rPr>
              <w:t>.</w:t>
            </w:r>
          </w:p>
        </w:tc>
      </w:tr>
      <w:tr w:rsidR="00F71CC6" w14:paraId="57996328" w14:textId="77777777" w:rsidTr="005A3B52">
        <w:tblPrEx>
          <w:tblLook w:val="0600" w:firstRow="0" w:lastRow="0" w:firstColumn="0" w:lastColumn="0" w:noHBand="1" w:noVBand="1"/>
        </w:tblPrEx>
        <w:tc>
          <w:tcPr>
            <w:tcW w:w="2500" w:type="pct"/>
            <w:shd w:val="clear" w:color="auto" w:fill="auto"/>
            <w:tcMar>
              <w:left w:w="0" w:type="dxa"/>
            </w:tcMar>
          </w:tcPr>
          <w:p w14:paraId="4C548983" w14:textId="77777777" w:rsidR="00F71CC6" w:rsidRDefault="00F71CC6" w:rsidP="00F71CC6">
            <w:pPr>
              <w:pStyle w:val="Brdtextmedindrag"/>
            </w:pPr>
          </w:p>
        </w:tc>
        <w:tc>
          <w:tcPr>
            <w:tcW w:w="2500" w:type="pct"/>
            <w:shd w:val="clear" w:color="auto" w:fill="auto"/>
            <w:tcMar>
              <w:right w:w="0" w:type="dxa"/>
            </w:tcMar>
          </w:tcPr>
          <w:p w14:paraId="622C467F" w14:textId="51C0CCE5" w:rsidR="00F71CC6" w:rsidRDefault="00AB307F" w:rsidP="00F71CC6">
            <w:pPr>
              <w:pStyle w:val="Brdtextmedindrag"/>
            </w:pPr>
            <w:r w:rsidRPr="00994DF4">
              <w:rPr>
                <w:i/>
                <w:iCs/>
              </w:rPr>
              <w:t xml:space="preserve">Bestämmelserna i </w:t>
            </w:r>
            <w:r>
              <w:rPr>
                <w:i/>
                <w:iCs/>
              </w:rPr>
              <w:t xml:space="preserve">9 § och </w:t>
            </w:r>
            <w:r w:rsidRPr="00994DF4">
              <w:rPr>
                <w:i/>
                <w:iCs/>
              </w:rPr>
              <w:t>första stycket ska inte tillämpas vid kontroller och inspektioner på plats som utförs enligt lagen (2017:244) om kontroller och inspektioner på plats av Europeiska byrån för bedrägeribekämpning.</w:t>
            </w:r>
          </w:p>
        </w:tc>
      </w:tr>
    </w:tbl>
    <w:p w14:paraId="327DDA63"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6BEC81B" w14:textId="77777777" w:rsidTr="005A3B52">
        <w:tc>
          <w:tcPr>
            <w:tcW w:w="2500" w:type="pct"/>
            <w:shd w:val="clear" w:color="auto" w:fill="auto"/>
            <w:tcMar>
              <w:left w:w="0" w:type="dxa"/>
            </w:tcMar>
          </w:tcPr>
          <w:p w14:paraId="63C1D551" w14:textId="77777777" w:rsidR="00F71CC6" w:rsidRDefault="00F71CC6" w:rsidP="00F71CC6">
            <w:pPr>
              <w:pStyle w:val="Brdtextmedindrag"/>
            </w:pPr>
          </w:p>
        </w:tc>
        <w:tc>
          <w:tcPr>
            <w:tcW w:w="2500" w:type="pct"/>
            <w:shd w:val="clear" w:color="auto" w:fill="auto"/>
            <w:tcMar>
              <w:right w:w="0" w:type="dxa"/>
            </w:tcMar>
          </w:tcPr>
          <w:p w14:paraId="1E218382" w14:textId="5E329BC4" w:rsidR="00F71CC6" w:rsidRPr="00F523CF" w:rsidRDefault="00AB307F" w:rsidP="00F71CC6">
            <w:pPr>
              <w:pStyle w:val="Rubrik4utannumrering"/>
              <w:rPr>
                <w:i/>
                <w:iCs/>
              </w:rPr>
            </w:pPr>
            <w:r w:rsidRPr="00F523CF">
              <w:rPr>
                <w:i/>
                <w:iCs/>
              </w:rPr>
              <w:t>Skyldighet att lämna hjälp</w:t>
            </w:r>
          </w:p>
        </w:tc>
      </w:tr>
    </w:tbl>
    <w:p w14:paraId="7128E50F" w14:textId="08063684" w:rsidR="00F71CC6" w:rsidRPr="00472CED" w:rsidRDefault="00AB307F" w:rsidP="00F71CC6">
      <w:pPr>
        <w:pStyle w:val="Brdtext"/>
        <w:spacing w:before="230"/>
        <w:jc w:val="center"/>
      </w:pPr>
      <w:r w:rsidRPr="00472CED">
        <w:rPr>
          <w:i/>
          <w:iCs/>
        </w:rPr>
        <w:t>9 b §</w:t>
      </w:r>
      <w:r w:rsidRPr="003B5DC6">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1A18057" w14:textId="77777777" w:rsidTr="00F71CC6">
        <w:tc>
          <w:tcPr>
            <w:tcW w:w="2500" w:type="pct"/>
            <w:shd w:val="clear" w:color="auto" w:fill="auto"/>
            <w:tcMar>
              <w:left w:w="0" w:type="dxa"/>
            </w:tcMar>
          </w:tcPr>
          <w:p w14:paraId="48E85AFF" w14:textId="3EE54979" w:rsidR="00F71CC6" w:rsidRDefault="00AB307F" w:rsidP="00F71CC6">
            <w:pPr>
              <w:pStyle w:val="Brdtextmedindrag"/>
            </w:pPr>
            <w:r w:rsidRPr="00E92CD1">
              <w:rPr>
                <w:i/>
              </w:rPr>
              <w:t xml:space="preserve">Den </w:t>
            </w:r>
            <w:r w:rsidRPr="00321096">
              <w:t>som är föremål för offentlig kontroll eller</w:t>
            </w:r>
            <w:r w:rsidRPr="00E92CD1">
              <w:rPr>
                <w:i/>
              </w:rPr>
              <w:t xml:space="preserve"> åtgärder enligt denna lag, de föreskrifter eller beslut som har meddelats med stöd av lagen, de EG-bestämmelser som kom</w:t>
            </w:r>
            <w:r>
              <w:rPr>
                <w:i/>
              </w:rPr>
              <w:softHyphen/>
            </w:r>
            <w:r w:rsidRPr="00E92CD1">
              <w:rPr>
                <w:i/>
              </w:rPr>
              <w:t>pletteras av lagen eller de beslut som har meddelats med stöd av EG-bestämmelserna skall till</w:t>
            </w:r>
            <w:r>
              <w:rPr>
                <w:i/>
              </w:rPr>
              <w:softHyphen/>
            </w:r>
            <w:r w:rsidRPr="00E92CD1">
              <w:rPr>
                <w:i/>
              </w:rPr>
              <w:t xml:space="preserve">handahålla </w:t>
            </w:r>
            <w:r w:rsidRPr="00321096">
              <w:t>den hjälp som behövs för att kontrollen eller</w:t>
            </w:r>
            <w:r w:rsidRPr="00E92CD1">
              <w:rPr>
                <w:i/>
              </w:rPr>
              <w:t xml:space="preserve"> åtgärderna skall </w:t>
            </w:r>
            <w:r w:rsidRPr="0085535D">
              <w:t xml:space="preserve">kunna </w:t>
            </w:r>
            <w:r w:rsidRPr="00E92CD1">
              <w:rPr>
                <w:i/>
              </w:rPr>
              <w:t>genomföras.</w:t>
            </w:r>
          </w:p>
        </w:tc>
        <w:tc>
          <w:tcPr>
            <w:tcW w:w="2500" w:type="pct"/>
            <w:shd w:val="clear" w:color="auto" w:fill="auto"/>
            <w:tcMar>
              <w:right w:w="0" w:type="dxa"/>
            </w:tcMar>
          </w:tcPr>
          <w:p w14:paraId="14F7CDDE" w14:textId="72FA53A8" w:rsidR="00F71CC6" w:rsidRDefault="00AB307F" w:rsidP="00F71CC6">
            <w:pPr>
              <w:pStyle w:val="Brdtextmedindrag"/>
            </w:pPr>
            <w:r w:rsidRPr="00E92CD1">
              <w:rPr>
                <w:i/>
              </w:rPr>
              <w:t xml:space="preserve">Bestämmelser om skyldighet för den </w:t>
            </w:r>
            <w:r w:rsidRPr="00321096">
              <w:t>som är föremål för offentlig kontroll eller</w:t>
            </w:r>
            <w:r w:rsidRPr="00E92CD1">
              <w:rPr>
                <w:i/>
              </w:rPr>
              <w:t xml:space="preserve"> annan offentlig verksamhet att lämna </w:t>
            </w:r>
            <w:r w:rsidRPr="00321096">
              <w:t>den hjälp som behövs för att kontrollen eller</w:t>
            </w:r>
            <w:r w:rsidRPr="00E92CD1">
              <w:rPr>
                <w:i/>
              </w:rPr>
              <w:t xml:space="preserve"> verksamheten ska </w:t>
            </w:r>
            <w:r w:rsidRPr="0085535D">
              <w:t>kunna</w:t>
            </w:r>
            <w:r w:rsidRPr="00E92CD1">
              <w:rPr>
                <w:i/>
              </w:rPr>
              <w:t xml:space="preserve"> utföras finns i artik</w:t>
            </w:r>
            <w:r>
              <w:rPr>
                <w:i/>
              </w:rPr>
              <w:t>el</w:t>
            </w:r>
            <w:r w:rsidRPr="00E92CD1">
              <w:rPr>
                <w:i/>
              </w:rPr>
              <w:t xml:space="preserve"> 15.2 och 15.6 i förordning (EU) 2017/625.</w:t>
            </w:r>
          </w:p>
        </w:tc>
      </w:tr>
    </w:tbl>
    <w:p w14:paraId="2BC5300C"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AED4DFA" w14:textId="77777777" w:rsidTr="005A3B52">
        <w:tc>
          <w:tcPr>
            <w:tcW w:w="2500" w:type="pct"/>
            <w:shd w:val="clear" w:color="auto" w:fill="auto"/>
            <w:tcMar>
              <w:left w:w="0" w:type="dxa"/>
            </w:tcMar>
          </w:tcPr>
          <w:p w14:paraId="07BEE620" w14:textId="3E4AC879" w:rsidR="00F71CC6" w:rsidRPr="004073A8" w:rsidRDefault="00AB307F" w:rsidP="00F71CC6">
            <w:pPr>
              <w:pStyle w:val="Rubrik4utannumrering"/>
              <w:rPr>
                <w:b w:val="0"/>
                <w:bCs/>
              </w:rPr>
            </w:pPr>
            <w:r>
              <w:t xml:space="preserve">Förelägganden </w:t>
            </w:r>
            <w:r w:rsidRPr="00C753FE">
              <w:rPr>
                <w:i/>
                <w:iCs/>
              </w:rPr>
              <w:t>och förbud</w:t>
            </w:r>
            <w:r w:rsidRPr="00571736">
              <w:rPr>
                <w:rStyle w:val="Fotnotsreferens"/>
                <w:b w:val="0"/>
                <w:bCs/>
              </w:rPr>
              <w:footnoteReference w:id="28"/>
            </w:r>
          </w:p>
        </w:tc>
        <w:tc>
          <w:tcPr>
            <w:tcW w:w="2500" w:type="pct"/>
            <w:shd w:val="clear" w:color="auto" w:fill="auto"/>
            <w:tcMar>
              <w:right w:w="0" w:type="dxa"/>
            </w:tcMar>
          </w:tcPr>
          <w:p w14:paraId="418F20E2" w14:textId="38DD1BB2" w:rsidR="00F71CC6" w:rsidRDefault="00AB307F" w:rsidP="00F71CC6">
            <w:pPr>
              <w:pStyle w:val="Rubrik4utannumrering"/>
            </w:pPr>
            <w:r>
              <w:t xml:space="preserve">Förelägganden </w:t>
            </w:r>
          </w:p>
        </w:tc>
      </w:tr>
    </w:tbl>
    <w:p w14:paraId="6CD53B6C" w14:textId="77777777" w:rsidR="00F71CC6" w:rsidRPr="00C57856" w:rsidRDefault="00F71CC6" w:rsidP="00C57856">
      <w:pPr>
        <w:pStyle w:val="Brdtextmedindrag"/>
      </w:pPr>
    </w:p>
    <w:p w14:paraId="41589890" w14:textId="5D86C956" w:rsidR="00F71CC6" w:rsidRDefault="00AB307F" w:rsidP="00DC55EB">
      <w:pPr>
        <w:pStyle w:val="Brdtext"/>
        <w:jc w:val="center"/>
      </w:pPr>
      <w:r>
        <w:t>10 §</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90807F4" w14:textId="77777777" w:rsidTr="00F71CC6">
        <w:tc>
          <w:tcPr>
            <w:tcW w:w="2500" w:type="pct"/>
            <w:shd w:val="clear" w:color="auto" w:fill="auto"/>
            <w:tcMar>
              <w:left w:w="0" w:type="dxa"/>
            </w:tcMar>
          </w:tcPr>
          <w:p w14:paraId="7EE19A3C" w14:textId="3941B65F" w:rsidR="00F71CC6" w:rsidRDefault="00AB307F" w:rsidP="00F71CC6">
            <w:pPr>
              <w:pStyle w:val="Brdtextmedindrag"/>
            </w:pPr>
            <w:r>
              <w:t xml:space="preserve">Utöver vad som följer av de </w:t>
            </w:r>
            <w:r w:rsidRPr="009B1C97">
              <w:rPr>
                <w:i/>
              </w:rPr>
              <w:t>EG</w:t>
            </w:r>
            <w:r>
              <w:t>-</w:t>
            </w:r>
            <w:r w:rsidRPr="00734FC5">
              <w:rPr>
                <w:i/>
              </w:rPr>
              <w:t>bestämmelser</w:t>
            </w:r>
            <w:r>
              <w:t xml:space="preserve"> som </w:t>
            </w:r>
            <w:r w:rsidRPr="0038039D">
              <w:rPr>
                <w:i/>
              </w:rPr>
              <w:t>kompletteras av</w:t>
            </w:r>
            <w:r>
              <w:t xml:space="preserve"> lagen får en kontrollmyndighet </w:t>
            </w:r>
            <w:r w:rsidRPr="00D212C0">
              <w:rPr>
                <w:i/>
                <w:iCs/>
              </w:rPr>
              <w:t>meddela</w:t>
            </w:r>
            <w:r>
              <w:t xml:space="preserve"> de förelägganden </w:t>
            </w:r>
            <w:r w:rsidRPr="0061301D">
              <w:rPr>
                <w:i/>
              </w:rPr>
              <w:t>och förbud</w:t>
            </w:r>
            <w:r>
              <w:t xml:space="preserve"> som behövs för att denna lag, de föreskrifter och beslut som har meddelats med stöd av lagen, de </w:t>
            </w:r>
            <w:r w:rsidRPr="009B1C97">
              <w:rPr>
                <w:i/>
              </w:rPr>
              <w:t>EG</w:t>
            </w:r>
            <w:r>
              <w:t>-</w:t>
            </w:r>
            <w:r w:rsidRPr="00734FC5">
              <w:rPr>
                <w:i/>
              </w:rPr>
              <w:t>bestämmelser</w:t>
            </w:r>
            <w:r>
              <w:t xml:space="preserve"> </w:t>
            </w:r>
            <w:r w:rsidRPr="009B1C97">
              <w:t xml:space="preserve">som </w:t>
            </w:r>
            <w:r w:rsidRPr="009B1C97">
              <w:rPr>
                <w:i/>
              </w:rPr>
              <w:t>komplet</w:t>
            </w:r>
            <w:r w:rsidRPr="009B1C97">
              <w:rPr>
                <w:i/>
              </w:rPr>
              <w:softHyphen/>
              <w:t>teras av</w:t>
            </w:r>
            <w:r>
              <w:t xml:space="preserve"> lagen och de beslut som har meddelats med stöd av </w:t>
            </w:r>
            <w:r w:rsidRPr="009B1C97">
              <w:rPr>
                <w:i/>
              </w:rPr>
              <w:t>EG</w:t>
            </w:r>
            <w:r>
              <w:t>-</w:t>
            </w:r>
            <w:r w:rsidRPr="00734FC5">
              <w:rPr>
                <w:i/>
              </w:rPr>
              <w:t xml:space="preserve">bestämmelserna </w:t>
            </w:r>
            <w:r w:rsidRPr="009B1C97">
              <w:rPr>
                <w:i/>
              </w:rPr>
              <w:t>skall</w:t>
            </w:r>
            <w:r>
              <w:t xml:space="preserve"> följas.</w:t>
            </w:r>
          </w:p>
        </w:tc>
        <w:tc>
          <w:tcPr>
            <w:tcW w:w="2500" w:type="pct"/>
            <w:shd w:val="clear" w:color="auto" w:fill="auto"/>
            <w:tcMar>
              <w:right w:w="0" w:type="dxa"/>
            </w:tcMar>
          </w:tcPr>
          <w:p w14:paraId="2FE6EC67" w14:textId="2F3600E1" w:rsidR="00F71CC6" w:rsidRDefault="00AB307F" w:rsidP="00F71CC6">
            <w:pPr>
              <w:pStyle w:val="Brdtextmedindrag"/>
            </w:pPr>
            <w:r>
              <w:t xml:space="preserve">Utöver vad som följer av de </w:t>
            </w:r>
            <w:r w:rsidRPr="009B1C97">
              <w:rPr>
                <w:i/>
              </w:rPr>
              <w:t>EU</w:t>
            </w:r>
            <w:r>
              <w:t>-</w:t>
            </w:r>
            <w:r w:rsidRPr="00734FC5">
              <w:rPr>
                <w:i/>
              </w:rPr>
              <w:t>bestämmelse</w:t>
            </w:r>
            <w:r>
              <w:t xml:space="preserve">r som lagen </w:t>
            </w:r>
            <w:r w:rsidRPr="0038039D">
              <w:rPr>
                <w:i/>
              </w:rPr>
              <w:t>komplet</w:t>
            </w:r>
            <w:r w:rsidR="008C5B05">
              <w:rPr>
                <w:i/>
              </w:rPr>
              <w:softHyphen/>
            </w:r>
            <w:r w:rsidRPr="0038039D">
              <w:rPr>
                <w:i/>
              </w:rPr>
              <w:t>terar</w:t>
            </w:r>
            <w:r>
              <w:t xml:space="preserve"> får en kontrollmyndighet </w:t>
            </w:r>
            <w:r w:rsidRPr="00D212C0">
              <w:rPr>
                <w:i/>
                <w:iCs/>
              </w:rPr>
              <w:t>besluta</w:t>
            </w:r>
            <w:r>
              <w:t xml:space="preserve"> de förelägganden som behövs för att denna lag, de föreskrifter och beslut som har meddelats med stöd av lagen, de </w:t>
            </w:r>
            <w:r w:rsidRPr="00734FC5">
              <w:rPr>
                <w:i/>
              </w:rPr>
              <w:t>EU-bestämmelser</w:t>
            </w:r>
            <w:r>
              <w:t xml:space="preserve"> som lagen </w:t>
            </w:r>
            <w:r w:rsidRPr="009B1C97">
              <w:rPr>
                <w:i/>
              </w:rPr>
              <w:t>kom</w:t>
            </w:r>
            <w:r>
              <w:rPr>
                <w:i/>
              </w:rPr>
              <w:softHyphen/>
            </w:r>
            <w:r w:rsidRPr="009B1C97">
              <w:rPr>
                <w:i/>
              </w:rPr>
              <w:t>pletterar</w:t>
            </w:r>
            <w:r>
              <w:t xml:space="preserve"> och de beslut som har meddelats med stöd av </w:t>
            </w:r>
            <w:r w:rsidRPr="009B1C97">
              <w:rPr>
                <w:i/>
              </w:rPr>
              <w:t>EU</w:t>
            </w:r>
            <w:r>
              <w:t>-</w:t>
            </w:r>
            <w:r w:rsidRPr="00734FC5">
              <w:rPr>
                <w:i/>
              </w:rPr>
              <w:t>bestämmelserna</w:t>
            </w:r>
            <w:r w:rsidDel="00C37DEA">
              <w:t xml:space="preserve"> </w:t>
            </w:r>
            <w:r w:rsidRPr="009B1C97" w:rsidDel="00C37DEA">
              <w:rPr>
                <w:i/>
              </w:rPr>
              <w:t>ska</w:t>
            </w:r>
            <w:r w:rsidDel="00C37DEA">
              <w:t xml:space="preserve"> följas</w:t>
            </w:r>
            <w:r>
              <w:t>.</w:t>
            </w:r>
          </w:p>
        </w:tc>
      </w:tr>
      <w:tr w:rsidR="00F71CC6" w14:paraId="56855D88" w14:textId="77777777" w:rsidTr="005A3B52">
        <w:tblPrEx>
          <w:tblLook w:val="0600" w:firstRow="0" w:lastRow="0" w:firstColumn="0" w:lastColumn="0" w:noHBand="1" w:noVBand="1"/>
        </w:tblPrEx>
        <w:tc>
          <w:tcPr>
            <w:tcW w:w="2500" w:type="pct"/>
            <w:shd w:val="clear" w:color="auto" w:fill="auto"/>
            <w:tcMar>
              <w:left w:w="0" w:type="dxa"/>
            </w:tcMar>
          </w:tcPr>
          <w:p w14:paraId="2C98A978" w14:textId="3DB62618" w:rsidR="00F71CC6" w:rsidRDefault="00AB307F" w:rsidP="00F71CC6">
            <w:pPr>
              <w:pStyle w:val="Brdtextmedindrag"/>
            </w:pPr>
            <w:r>
              <w:t xml:space="preserve">Förelägganden </w:t>
            </w:r>
            <w:r w:rsidRPr="0061301D">
              <w:rPr>
                <w:i/>
              </w:rPr>
              <w:t>och förbud</w:t>
            </w:r>
            <w:r>
              <w:t xml:space="preserve"> enligt denna lag eller enligt de </w:t>
            </w:r>
            <w:r w:rsidRPr="000B0862">
              <w:rPr>
                <w:i/>
              </w:rPr>
              <w:t>EG</w:t>
            </w:r>
            <w:r>
              <w:t>-</w:t>
            </w:r>
            <w:r w:rsidRPr="00734FC5">
              <w:rPr>
                <w:i/>
              </w:rPr>
              <w:t xml:space="preserve">bestämmelser </w:t>
            </w:r>
            <w:r>
              <w:t xml:space="preserve">som </w:t>
            </w:r>
            <w:r w:rsidRPr="0038039D">
              <w:rPr>
                <w:i/>
              </w:rPr>
              <w:t>kompletteras av</w:t>
            </w:r>
            <w:r>
              <w:t xml:space="preserve"> lagen får förenas med vite.</w:t>
            </w:r>
          </w:p>
        </w:tc>
        <w:tc>
          <w:tcPr>
            <w:tcW w:w="2500" w:type="pct"/>
            <w:shd w:val="clear" w:color="auto" w:fill="auto"/>
            <w:tcMar>
              <w:right w:w="0" w:type="dxa"/>
            </w:tcMar>
          </w:tcPr>
          <w:p w14:paraId="77AA2CCB" w14:textId="4AE47A1C" w:rsidR="00F71CC6" w:rsidRDefault="00AB307F" w:rsidP="00F71CC6">
            <w:pPr>
              <w:pStyle w:val="Brdtextmedindrag"/>
            </w:pPr>
            <w:r>
              <w:t xml:space="preserve">Förelägganden enligt denna lag eller enligt de </w:t>
            </w:r>
            <w:r w:rsidRPr="000B0862">
              <w:rPr>
                <w:i/>
              </w:rPr>
              <w:t>EU</w:t>
            </w:r>
            <w:r>
              <w:t>-</w:t>
            </w:r>
            <w:r w:rsidRPr="00734FC5">
              <w:rPr>
                <w:i/>
              </w:rPr>
              <w:t>bestämmelser</w:t>
            </w:r>
            <w:r>
              <w:t xml:space="preserve"> som lagen </w:t>
            </w:r>
            <w:r w:rsidRPr="0038039D">
              <w:rPr>
                <w:i/>
              </w:rPr>
              <w:t>kompletterar</w:t>
            </w:r>
            <w:r>
              <w:t xml:space="preserve"> får förenas med vite.</w:t>
            </w:r>
          </w:p>
        </w:tc>
      </w:tr>
    </w:tbl>
    <w:p w14:paraId="397C574E" w14:textId="67085332" w:rsidR="00F71CC6" w:rsidRDefault="00AB307F" w:rsidP="00F71CC6">
      <w:pPr>
        <w:pStyle w:val="Brdtext"/>
        <w:spacing w:before="230"/>
        <w:jc w:val="center"/>
      </w:pPr>
      <w:r>
        <w:t>10 a §</w:t>
      </w:r>
      <w:r>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91D25F6" w14:textId="77777777" w:rsidTr="00F71CC6">
        <w:tc>
          <w:tcPr>
            <w:tcW w:w="2500" w:type="pct"/>
            <w:shd w:val="clear" w:color="auto" w:fill="auto"/>
            <w:tcMar>
              <w:left w:w="0" w:type="dxa"/>
            </w:tcMar>
          </w:tcPr>
          <w:p w14:paraId="722E2EFD" w14:textId="79E44A2E" w:rsidR="00F71CC6" w:rsidRDefault="00AB307F" w:rsidP="00F71CC6">
            <w:pPr>
              <w:pStyle w:val="Brdtextmedindrag"/>
            </w:pPr>
            <w:r>
              <w:t>Om någon inte fullgör sina skyldigheter enligt lagen, de före</w:t>
            </w:r>
            <w:r>
              <w:softHyphen/>
              <w:t>skrifter och beslut som har med</w:t>
            </w:r>
            <w:r>
              <w:softHyphen/>
              <w:t xml:space="preserve">delats med stöd av lagen, de </w:t>
            </w:r>
            <w:r w:rsidRPr="005D09AC">
              <w:rPr>
                <w:i/>
              </w:rPr>
              <w:t>EG-bestämmelser</w:t>
            </w:r>
            <w:r>
              <w:t xml:space="preserve"> som </w:t>
            </w:r>
            <w:r w:rsidRPr="005D09AC">
              <w:rPr>
                <w:i/>
              </w:rPr>
              <w:t>komplet</w:t>
            </w:r>
            <w:r>
              <w:rPr>
                <w:i/>
              </w:rPr>
              <w:softHyphen/>
            </w:r>
            <w:r w:rsidRPr="005D09AC">
              <w:rPr>
                <w:i/>
              </w:rPr>
              <w:t>teras av</w:t>
            </w:r>
            <w:r>
              <w:t xml:space="preserve"> lagen eller de beslut som har meddelats med stöd av </w:t>
            </w:r>
            <w:r w:rsidRPr="005D09AC">
              <w:rPr>
                <w:i/>
              </w:rPr>
              <w:t>EG-bestämmelserna</w:t>
            </w:r>
            <w:r>
              <w:t>, får kontrollmyn</w:t>
            </w:r>
            <w:r>
              <w:softHyphen/>
              <w:t>digheten besluta om rättelse på hans eller hennes bekostnad.</w:t>
            </w:r>
          </w:p>
        </w:tc>
        <w:tc>
          <w:tcPr>
            <w:tcW w:w="2500" w:type="pct"/>
            <w:shd w:val="clear" w:color="auto" w:fill="auto"/>
            <w:tcMar>
              <w:right w:w="0" w:type="dxa"/>
            </w:tcMar>
          </w:tcPr>
          <w:p w14:paraId="70CD9013" w14:textId="52C7071C" w:rsidR="00F71CC6" w:rsidRDefault="00AB307F" w:rsidP="00F71CC6">
            <w:pPr>
              <w:pStyle w:val="Brdtextmedindrag"/>
            </w:pPr>
            <w:r>
              <w:t>Om någon inte fullgör sina skyldigheter enligt lagen, de före</w:t>
            </w:r>
            <w:r>
              <w:softHyphen/>
              <w:t>skrifter och beslut som har med</w:t>
            </w:r>
            <w:r>
              <w:softHyphen/>
              <w:t xml:space="preserve">delats med stöd av lagen, de </w:t>
            </w:r>
            <w:r w:rsidRPr="005D09AC">
              <w:rPr>
                <w:i/>
              </w:rPr>
              <w:t>EU-bestämmelser</w:t>
            </w:r>
            <w:r>
              <w:t xml:space="preserve"> som lagen </w:t>
            </w:r>
            <w:r w:rsidRPr="005D09AC">
              <w:rPr>
                <w:i/>
              </w:rPr>
              <w:t>kom</w:t>
            </w:r>
            <w:r>
              <w:rPr>
                <w:i/>
              </w:rPr>
              <w:softHyphen/>
            </w:r>
            <w:r w:rsidRPr="005D09AC">
              <w:rPr>
                <w:i/>
              </w:rPr>
              <w:t>pletterar</w:t>
            </w:r>
            <w:r>
              <w:t xml:space="preserve"> eller de beslut som har meddelats med stöd av </w:t>
            </w:r>
            <w:r w:rsidRPr="005D09AC">
              <w:rPr>
                <w:i/>
              </w:rPr>
              <w:t>EU-bestämmelserna</w:t>
            </w:r>
            <w:r>
              <w:t>, får kontrollmyn</w:t>
            </w:r>
            <w:r>
              <w:softHyphen/>
              <w:t>digheten besluta om rättelse på hans eller hennes bekostnad.</w:t>
            </w:r>
          </w:p>
        </w:tc>
      </w:tr>
    </w:tbl>
    <w:p w14:paraId="47AE1EC7" w14:textId="4B04021A" w:rsidR="00F71CC6" w:rsidRDefault="00AB307F" w:rsidP="00F71CC6">
      <w:pPr>
        <w:pStyle w:val="Brdtext"/>
        <w:spacing w:before="230"/>
        <w:jc w:val="center"/>
      </w:pPr>
      <w:r>
        <w:t>12 §</w:t>
      </w:r>
    </w:p>
    <w:p w14:paraId="3F508F7B" w14:textId="77777777" w:rsidR="00F71CC6" w:rsidRDefault="00AB307F" w:rsidP="00F71CC6">
      <w:pPr>
        <w:pStyle w:val="Brdtextmedindrag"/>
      </w:pPr>
      <w:r>
        <w:t>Till böter eller fängelse i högst ett år döms den som med uppsåt eller av oaktsamhet</w:t>
      </w:r>
    </w:p>
    <w:p w14:paraId="73D1821F" w14:textId="77B43B5F" w:rsidR="00F71CC6" w:rsidRPr="003949DA" w:rsidRDefault="00AB307F" w:rsidP="00F71CC6">
      <w:pPr>
        <w:pStyle w:val="Brdtextmedindrag"/>
      </w:pPr>
      <w:r>
        <w:t>1. bryter mot en föreskrift som har meddelats med stöd av 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777EE91" w14:textId="77777777" w:rsidTr="00F71CC6">
        <w:tc>
          <w:tcPr>
            <w:tcW w:w="2500" w:type="pct"/>
            <w:shd w:val="clear" w:color="auto" w:fill="auto"/>
            <w:tcMar>
              <w:left w:w="0" w:type="dxa"/>
            </w:tcMar>
          </w:tcPr>
          <w:p w14:paraId="7DDF9055" w14:textId="35415570" w:rsidR="00F71CC6" w:rsidRDefault="00AB307F" w:rsidP="00F71CC6">
            <w:pPr>
              <w:pStyle w:val="Brdtextmedindrag"/>
            </w:pPr>
            <w:r>
              <w:t>2. bryter mot ett beslut eller en föreskrift som har meddelats med stöd av 5 §,</w:t>
            </w:r>
          </w:p>
        </w:tc>
        <w:tc>
          <w:tcPr>
            <w:tcW w:w="2500" w:type="pct"/>
            <w:shd w:val="clear" w:color="auto" w:fill="auto"/>
            <w:tcMar>
              <w:right w:w="0" w:type="dxa"/>
            </w:tcMar>
          </w:tcPr>
          <w:p w14:paraId="04B10E22" w14:textId="765ECF50" w:rsidR="00F71CC6" w:rsidRDefault="00AB307F" w:rsidP="00F71CC6">
            <w:pPr>
              <w:pStyle w:val="Brdtextmedindrag"/>
            </w:pPr>
            <w:r>
              <w:t xml:space="preserve">2. bryter mot ett beslut eller en föreskrift som har meddelats med stöd av 5 §, </w:t>
            </w:r>
            <w:r w:rsidRPr="002C42E5">
              <w:rPr>
                <w:i/>
                <w:iCs/>
              </w:rPr>
              <w:t>eller</w:t>
            </w:r>
          </w:p>
        </w:tc>
      </w:tr>
    </w:tbl>
    <w:p w14:paraId="6F07FDB3" w14:textId="024B9347" w:rsidR="00F71CC6" w:rsidRDefault="00AB307F" w:rsidP="00DC55EB">
      <w:pPr>
        <w:pStyle w:val="Brdtextmedindrag"/>
      </w:pPr>
      <w:r>
        <w:t>3. vid fullgörande av uppgiftsskyldighet enligt 2 § 2 lämnar oriktiga uppgifter om något förhållande av betydelse, om inte gärningen är belagd med straff enligt brottsbalken.</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F675385" w14:textId="77777777" w:rsidTr="005A3B52">
        <w:tc>
          <w:tcPr>
            <w:tcW w:w="2500" w:type="pct"/>
            <w:shd w:val="clear" w:color="auto" w:fill="auto"/>
            <w:tcMar>
              <w:left w:w="0" w:type="dxa"/>
            </w:tcMar>
          </w:tcPr>
          <w:p w14:paraId="3AFA2C4C" w14:textId="502B8F3A" w:rsidR="00F71CC6" w:rsidRDefault="00AB307F" w:rsidP="00F71CC6">
            <w:pPr>
              <w:pStyle w:val="Brdtextmedindrag"/>
            </w:pPr>
            <w:r>
              <w:t xml:space="preserve">I ringa fall </w:t>
            </w:r>
            <w:r w:rsidRPr="006B0A99">
              <w:rPr>
                <w:i/>
              </w:rPr>
              <w:t>skall</w:t>
            </w:r>
            <w:r>
              <w:t xml:space="preserve"> inte dömas till ansvar.</w:t>
            </w:r>
          </w:p>
        </w:tc>
        <w:tc>
          <w:tcPr>
            <w:tcW w:w="2500" w:type="pct"/>
            <w:shd w:val="clear" w:color="auto" w:fill="auto"/>
            <w:tcMar>
              <w:right w:w="0" w:type="dxa"/>
            </w:tcMar>
          </w:tcPr>
          <w:p w14:paraId="2A822F8F" w14:textId="6F575BC7" w:rsidR="00F71CC6" w:rsidRDefault="00AB307F" w:rsidP="00F71CC6">
            <w:pPr>
              <w:pStyle w:val="Brdtextmedindrag"/>
            </w:pPr>
            <w:r>
              <w:t xml:space="preserve">I ringa fall </w:t>
            </w:r>
            <w:r w:rsidRPr="006B0A99">
              <w:rPr>
                <w:i/>
              </w:rPr>
              <w:t>ska</w:t>
            </w:r>
            <w:r>
              <w:t xml:space="preserve"> </w:t>
            </w:r>
            <w:r w:rsidRPr="00F84D63">
              <w:rPr>
                <w:i/>
                <w:iCs/>
              </w:rPr>
              <w:t xml:space="preserve">det </w:t>
            </w:r>
            <w:r>
              <w:t>inte dömas till ansvar.</w:t>
            </w:r>
          </w:p>
        </w:tc>
      </w:tr>
      <w:tr w:rsidR="00F71CC6" w14:paraId="650D80C0" w14:textId="77777777" w:rsidTr="00F71CC6">
        <w:tc>
          <w:tcPr>
            <w:tcW w:w="2500" w:type="pct"/>
            <w:shd w:val="clear" w:color="auto" w:fill="auto"/>
            <w:tcMar>
              <w:left w:w="0" w:type="dxa"/>
            </w:tcMar>
          </w:tcPr>
          <w:p w14:paraId="448B18E5" w14:textId="3F0DCF2A" w:rsidR="00F71CC6" w:rsidRDefault="00AB307F" w:rsidP="00F71CC6">
            <w:pPr>
              <w:pStyle w:val="Brdtextmedindrag"/>
            </w:pPr>
            <w:r w:rsidRPr="00FF054F">
              <w:rPr>
                <w:i/>
              </w:rPr>
              <w:t>Den som har överträtt ett vitesföreläggande eller vitesförbud enligt 10</w:t>
            </w:r>
            <w:r>
              <w:rPr>
                <w:i/>
              </w:rPr>
              <w:t> </w:t>
            </w:r>
            <w:r w:rsidRPr="00FF054F">
              <w:rPr>
                <w:i/>
              </w:rPr>
              <w:t xml:space="preserve">§ döms inte till ansvar enligt </w:t>
            </w:r>
            <w:r>
              <w:rPr>
                <w:i/>
              </w:rPr>
              <w:t>denna lag</w:t>
            </w:r>
            <w:r w:rsidRPr="00FF054F">
              <w:t xml:space="preserve"> för en gärning som omfattas av </w:t>
            </w:r>
            <w:r w:rsidRPr="00FF054F">
              <w:rPr>
                <w:i/>
              </w:rPr>
              <w:t>föreläggandet eller förbudet</w:t>
            </w:r>
            <w:r w:rsidRPr="00FF054F">
              <w:t>.</w:t>
            </w:r>
          </w:p>
        </w:tc>
        <w:tc>
          <w:tcPr>
            <w:tcW w:w="2500" w:type="pct"/>
            <w:shd w:val="clear" w:color="auto" w:fill="auto"/>
            <w:tcMar>
              <w:right w:w="0" w:type="dxa"/>
            </w:tcMar>
          </w:tcPr>
          <w:p w14:paraId="2746E009" w14:textId="51984E11" w:rsidR="00F71CC6" w:rsidRDefault="00AB307F" w:rsidP="00F71CC6">
            <w:pPr>
              <w:pStyle w:val="Brdtextmedindrag"/>
            </w:pPr>
            <w:r w:rsidRPr="00FF054F">
              <w:rPr>
                <w:i/>
              </w:rPr>
              <w:t xml:space="preserve">Det ska inte dömas till ansvar enligt </w:t>
            </w:r>
            <w:r>
              <w:rPr>
                <w:i/>
              </w:rPr>
              <w:t>första stycket</w:t>
            </w:r>
            <w:r w:rsidRPr="00FF054F">
              <w:t xml:space="preserve"> för en gärning som omfattas av </w:t>
            </w:r>
            <w:r w:rsidRPr="00FF054F">
              <w:rPr>
                <w:i/>
              </w:rPr>
              <w:t>ett föreläggande om vite om gärningen ligger till grund för en ansökan om ut</w:t>
            </w:r>
            <w:r>
              <w:rPr>
                <w:i/>
              </w:rPr>
              <w:softHyphen/>
            </w:r>
            <w:r w:rsidRPr="00FF054F">
              <w:rPr>
                <w:i/>
              </w:rPr>
              <w:t>dömande av vitet.</w:t>
            </w:r>
          </w:p>
        </w:tc>
      </w:tr>
      <w:tr w:rsidR="00F71CC6" w14:paraId="7F68AE06" w14:textId="77777777" w:rsidTr="00B92507">
        <w:tc>
          <w:tcPr>
            <w:tcW w:w="2500" w:type="pct"/>
            <w:shd w:val="clear" w:color="auto" w:fill="auto"/>
            <w:tcMar>
              <w:left w:w="0" w:type="dxa"/>
            </w:tcMar>
          </w:tcPr>
          <w:p w14:paraId="106CB890" w14:textId="41853450" w:rsidR="00F71CC6" w:rsidRDefault="00AB307F" w:rsidP="00F71CC6">
            <w:pPr>
              <w:pStyle w:val="Brdtextmedindrag"/>
            </w:pPr>
            <w:r w:rsidRPr="008371D9">
              <w:rPr>
                <w:i/>
                <w:iCs/>
              </w:rPr>
              <w:t>Innefattar</w:t>
            </w:r>
            <w:r w:rsidRPr="00CB6982">
              <w:t xml:space="preserve"> ett brott som avses i första stycket 2 olovlig transport av djur eller varor </w:t>
            </w:r>
            <w:r w:rsidRPr="00E94FC2">
              <w:rPr>
                <w:i/>
                <w:iCs/>
              </w:rPr>
              <w:t>skall</w:t>
            </w:r>
            <w:r w:rsidRPr="00CB6982">
              <w:t xml:space="preserve"> sådan egendom förklaras förverkad, om det inte är uppenbart oskäligt. I stället för egendomen kan dess värde förklaras förverkat</w:t>
            </w:r>
            <w:r>
              <w:t>.</w:t>
            </w:r>
          </w:p>
        </w:tc>
        <w:tc>
          <w:tcPr>
            <w:tcW w:w="2500" w:type="pct"/>
            <w:shd w:val="clear" w:color="auto" w:fill="auto"/>
            <w:tcMar>
              <w:right w:w="0" w:type="dxa"/>
            </w:tcMar>
          </w:tcPr>
          <w:p w14:paraId="35F126C2" w14:textId="1D21FD92" w:rsidR="00F71CC6" w:rsidRDefault="00AB307F" w:rsidP="00F71CC6">
            <w:pPr>
              <w:pStyle w:val="Brdtextmedindrag"/>
            </w:pPr>
            <w:r w:rsidRPr="00E94FC2">
              <w:rPr>
                <w:i/>
                <w:iCs/>
              </w:rPr>
              <w:t>Om</w:t>
            </w:r>
            <w:r w:rsidRPr="00CB6982">
              <w:t xml:space="preserve"> ett brott som avses i första stycket 2 </w:t>
            </w:r>
            <w:r w:rsidRPr="00E94FC2">
              <w:rPr>
                <w:i/>
                <w:iCs/>
              </w:rPr>
              <w:t>innefattar</w:t>
            </w:r>
            <w:r>
              <w:t xml:space="preserve"> </w:t>
            </w:r>
            <w:r w:rsidRPr="00CB6982">
              <w:t>olovlig trans</w:t>
            </w:r>
            <w:r w:rsidR="008C5B05">
              <w:softHyphen/>
            </w:r>
            <w:r w:rsidRPr="00CB6982">
              <w:t xml:space="preserve">port av djur eller varor </w:t>
            </w:r>
            <w:r w:rsidRPr="00E94FC2">
              <w:rPr>
                <w:i/>
                <w:iCs/>
              </w:rPr>
              <w:t>ska</w:t>
            </w:r>
            <w:r w:rsidRPr="00CB6982">
              <w:t xml:space="preserve"> sådan egendom förklaras förverkad, om det inte är uppenbart oskäligt. I stället för egendomen kan dess värde förklaras förverkat</w:t>
            </w:r>
            <w:r>
              <w:t>.</w:t>
            </w:r>
          </w:p>
        </w:tc>
      </w:tr>
    </w:tbl>
    <w:p w14:paraId="7EA0F43B" w14:textId="6DC44A10" w:rsidR="00F71CC6" w:rsidRDefault="00AB307F" w:rsidP="00F71CC6">
      <w:pPr>
        <w:pStyle w:val="Brdtext"/>
        <w:spacing w:before="230"/>
        <w:jc w:val="center"/>
      </w:pPr>
      <w:r>
        <w:t>12 a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1CBC135" w14:textId="77777777" w:rsidTr="00F71CC6">
        <w:tc>
          <w:tcPr>
            <w:tcW w:w="2500" w:type="pct"/>
            <w:shd w:val="clear" w:color="auto" w:fill="auto"/>
            <w:tcMar>
              <w:left w:w="0" w:type="dxa"/>
            </w:tcMar>
          </w:tcPr>
          <w:p w14:paraId="7FC66813" w14:textId="48C33F12" w:rsidR="00F71CC6" w:rsidRDefault="00AB307F" w:rsidP="00F71CC6">
            <w:pPr>
              <w:pStyle w:val="Brdtextmedindrag"/>
            </w:pPr>
            <w:r>
              <w:t>Till böter eller fängelse i högst ett år döms den som med uppsåt eller av oaktsamhet åsidosätter skyldig</w:t>
            </w:r>
            <w:r>
              <w:softHyphen/>
              <w:t xml:space="preserve">heter, villkor eller förbud som finns i de </w:t>
            </w:r>
            <w:r w:rsidRPr="006B0A99">
              <w:rPr>
                <w:i/>
              </w:rPr>
              <w:t>EG-bestämmelser</w:t>
            </w:r>
            <w:r>
              <w:t xml:space="preserve"> som </w:t>
            </w:r>
            <w:r w:rsidRPr="006B0A99">
              <w:rPr>
                <w:i/>
              </w:rPr>
              <w:t>kom</w:t>
            </w:r>
            <w:r>
              <w:rPr>
                <w:i/>
              </w:rPr>
              <w:softHyphen/>
            </w:r>
            <w:r w:rsidRPr="006B0A99">
              <w:rPr>
                <w:i/>
              </w:rPr>
              <w:t xml:space="preserve">pletteras av </w:t>
            </w:r>
            <w:r>
              <w:t>lagen. Detta gäller dock inte</w:t>
            </w:r>
            <w:r w:rsidRPr="001F0DF3">
              <w:rPr>
                <w:i/>
                <w:iCs/>
              </w:rPr>
              <w:t>,</w:t>
            </w:r>
            <w:r>
              <w:t xml:space="preserve"> om överträdelsen avser </w:t>
            </w:r>
            <w:r w:rsidRPr="00956620">
              <w:t>bestämmelser</w:t>
            </w:r>
            <w:r w:rsidRPr="00D829ED">
              <w:rPr>
                <w:i/>
                <w:iCs/>
              </w:rPr>
              <w:t xml:space="preserve"> </w:t>
            </w:r>
            <w:r w:rsidRPr="00E673BA">
              <w:t>om myndighets</w:t>
            </w:r>
            <w:r>
              <w:softHyphen/>
            </w:r>
            <w:r w:rsidRPr="00E673BA">
              <w:t>utövning</w:t>
            </w:r>
            <w:r>
              <w:t>.</w:t>
            </w:r>
          </w:p>
        </w:tc>
        <w:tc>
          <w:tcPr>
            <w:tcW w:w="2500" w:type="pct"/>
            <w:shd w:val="clear" w:color="auto" w:fill="auto"/>
            <w:tcMar>
              <w:right w:w="0" w:type="dxa"/>
            </w:tcMar>
          </w:tcPr>
          <w:p w14:paraId="7993AFCA" w14:textId="34B3E777" w:rsidR="00F71CC6" w:rsidRDefault="00AB307F" w:rsidP="00F71CC6">
            <w:pPr>
              <w:pStyle w:val="Brdtextmedindrag"/>
            </w:pPr>
            <w:r>
              <w:t>Till böter eller fängelse i högst ett år döms den som med uppsåt eller av oaktsamhet åsidosätter skyldig</w:t>
            </w:r>
            <w:r>
              <w:softHyphen/>
              <w:t xml:space="preserve">heter, villkor eller förbud som finns i de </w:t>
            </w:r>
            <w:r w:rsidRPr="006B0A99">
              <w:rPr>
                <w:i/>
              </w:rPr>
              <w:t>EU-bestämmelser</w:t>
            </w:r>
            <w:r>
              <w:t xml:space="preserve"> som lagen </w:t>
            </w:r>
            <w:r w:rsidRPr="006B0A99">
              <w:rPr>
                <w:i/>
              </w:rPr>
              <w:t>kompletterar</w:t>
            </w:r>
            <w:r>
              <w:t>. Detta gäller dock inte om överträdelsen avser bestäm</w:t>
            </w:r>
            <w:r>
              <w:softHyphen/>
              <w:t xml:space="preserve">melser </w:t>
            </w:r>
            <w:r w:rsidDel="00956620">
              <w:t>om myndighetsutövning</w:t>
            </w:r>
            <w:r>
              <w:t xml:space="preserve"> </w:t>
            </w:r>
            <w:r w:rsidRPr="00E673BA">
              <w:rPr>
                <w:i/>
                <w:iCs/>
              </w:rPr>
              <w:t>eller andra bestämmelser i</w:t>
            </w:r>
            <w:r w:rsidRPr="00D829ED">
              <w:rPr>
                <w:i/>
                <w:iCs/>
              </w:rPr>
              <w:t xml:space="preserve"> </w:t>
            </w:r>
            <w:r w:rsidRPr="004E2660">
              <w:rPr>
                <w:i/>
                <w:iCs/>
              </w:rPr>
              <w:t>för</w:t>
            </w:r>
            <w:r>
              <w:rPr>
                <w:i/>
                <w:iCs/>
              </w:rPr>
              <w:softHyphen/>
            </w:r>
            <w:r w:rsidRPr="004E2660">
              <w:rPr>
                <w:i/>
                <w:iCs/>
              </w:rPr>
              <w:t>ordning (EU) 2017/625</w:t>
            </w:r>
            <w:r w:rsidRPr="00E673BA">
              <w:rPr>
                <w:i/>
              </w:rPr>
              <w:t>.</w:t>
            </w:r>
          </w:p>
        </w:tc>
      </w:tr>
      <w:tr w:rsidR="00F71CC6" w14:paraId="0509065D" w14:textId="77777777" w:rsidTr="00F71CC6">
        <w:tblPrEx>
          <w:tblLook w:val="0600" w:firstRow="0" w:lastRow="0" w:firstColumn="0" w:lastColumn="0" w:noHBand="1" w:noVBand="1"/>
        </w:tblPrEx>
        <w:tc>
          <w:tcPr>
            <w:tcW w:w="2500" w:type="pct"/>
            <w:shd w:val="clear" w:color="auto" w:fill="auto"/>
            <w:tcMar>
              <w:left w:w="0" w:type="dxa"/>
            </w:tcMar>
          </w:tcPr>
          <w:p w14:paraId="0BFF010C" w14:textId="3581247A" w:rsidR="00F71CC6" w:rsidRDefault="00AB307F" w:rsidP="00F71CC6">
            <w:pPr>
              <w:pStyle w:val="Brdtextmedindrag"/>
            </w:pPr>
            <w:r>
              <w:t xml:space="preserve">I ringa fall </w:t>
            </w:r>
            <w:r w:rsidRPr="006B0A99">
              <w:rPr>
                <w:i/>
              </w:rPr>
              <w:t>skall</w:t>
            </w:r>
            <w:r>
              <w:t xml:space="preserve"> inte dömas till ansvar.</w:t>
            </w:r>
          </w:p>
        </w:tc>
        <w:tc>
          <w:tcPr>
            <w:tcW w:w="2500" w:type="pct"/>
            <w:shd w:val="clear" w:color="auto" w:fill="auto"/>
            <w:tcMar>
              <w:right w:w="0" w:type="dxa"/>
            </w:tcMar>
          </w:tcPr>
          <w:p w14:paraId="50D7E214" w14:textId="06AB0632" w:rsidR="00F71CC6" w:rsidRDefault="00AB307F" w:rsidP="00F71CC6">
            <w:pPr>
              <w:pStyle w:val="Brdtextmedindrag"/>
            </w:pPr>
            <w:r>
              <w:t xml:space="preserve">I ringa fall </w:t>
            </w:r>
            <w:r w:rsidRPr="006B0A99">
              <w:rPr>
                <w:i/>
              </w:rPr>
              <w:t>ska</w:t>
            </w:r>
            <w:r>
              <w:rPr>
                <w:i/>
              </w:rPr>
              <w:t xml:space="preserve"> det</w:t>
            </w:r>
            <w:r>
              <w:t xml:space="preserve"> inte dömas till ansvar.</w:t>
            </w:r>
          </w:p>
        </w:tc>
      </w:tr>
      <w:tr w:rsidR="00F71CC6" w14:paraId="0A3D53CE" w14:textId="77777777" w:rsidTr="00E03040">
        <w:tblPrEx>
          <w:tblLook w:val="0600" w:firstRow="0" w:lastRow="0" w:firstColumn="0" w:lastColumn="0" w:noHBand="1" w:noVBand="1"/>
        </w:tblPrEx>
        <w:tc>
          <w:tcPr>
            <w:tcW w:w="2500" w:type="pct"/>
            <w:shd w:val="clear" w:color="auto" w:fill="auto"/>
            <w:tcMar>
              <w:left w:w="0" w:type="dxa"/>
            </w:tcMar>
          </w:tcPr>
          <w:p w14:paraId="294F20DE" w14:textId="3EFC1D31" w:rsidR="00F71CC6" w:rsidRDefault="00AB307F" w:rsidP="00F71CC6">
            <w:pPr>
              <w:pStyle w:val="Brdtextmedindrag"/>
            </w:pPr>
            <w:r w:rsidRPr="00FF054F">
              <w:rPr>
                <w:i/>
              </w:rPr>
              <w:t>Den som har överträtt ett vitesföreläggande eller vitesförbud enligt 10</w:t>
            </w:r>
            <w:r>
              <w:rPr>
                <w:i/>
              </w:rPr>
              <w:t> </w:t>
            </w:r>
            <w:r w:rsidRPr="00FF054F">
              <w:rPr>
                <w:i/>
              </w:rPr>
              <w:t xml:space="preserve">§ döms inte </w:t>
            </w:r>
            <w:r w:rsidRPr="0089127D">
              <w:rPr>
                <w:iCs/>
              </w:rPr>
              <w:t xml:space="preserve">till ansvar enligt första stycket </w:t>
            </w:r>
            <w:r w:rsidRPr="00FF054F">
              <w:t xml:space="preserve">för en gärning som omfattas av </w:t>
            </w:r>
            <w:r w:rsidRPr="00FF054F">
              <w:rPr>
                <w:i/>
              </w:rPr>
              <w:t>föreläggandet eller förbudet</w:t>
            </w:r>
            <w:r w:rsidRPr="00FF054F">
              <w:t>.</w:t>
            </w:r>
          </w:p>
        </w:tc>
        <w:tc>
          <w:tcPr>
            <w:tcW w:w="2500" w:type="pct"/>
            <w:shd w:val="clear" w:color="auto" w:fill="auto"/>
            <w:tcMar>
              <w:right w:w="0" w:type="dxa"/>
            </w:tcMar>
          </w:tcPr>
          <w:p w14:paraId="5BACAB87" w14:textId="7910AE01" w:rsidR="00F71CC6" w:rsidRDefault="00AB307F" w:rsidP="00F71CC6">
            <w:pPr>
              <w:pStyle w:val="Brdtextmedindrag"/>
            </w:pPr>
            <w:r w:rsidRPr="00FF054F">
              <w:rPr>
                <w:i/>
              </w:rPr>
              <w:t xml:space="preserve">Det ska inte dömas </w:t>
            </w:r>
            <w:r w:rsidRPr="0089127D">
              <w:rPr>
                <w:iCs/>
              </w:rPr>
              <w:t>till ansvar enligt första stycket för</w:t>
            </w:r>
            <w:r w:rsidRPr="00FF054F">
              <w:t xml:space="preserve"> en gärning som omfattas av </w:t>
            </w:r>
            <w:r w:rsidRPr="00FF054F">
              <w:rPr>
                <w:i/>
              </w:rPr>
              <w:t>ett föreläggande om vite om gärningen ligger till grund för en ansökan om ut</w:t>
            </w:r>
            <w:r>
              <w:rPr>
                <w:i/>
              </w:rPr>
              <w:softHyphen/>
            </w:r>
            <w:r w:rsidRPr="00FF054F">
              <w:rPr>
                <w:i/>
              </w:rPr>
              <w:t>dömande av vitet.</w:t>
            </w:r>
          </w:p>
        </w:tc>
      </w:tr>
    </w:tbl>
    <w:p w14:paraId="45321530" w14:textId="09F6F2DF" w:rsidR="00F71CC6" w:rsidRDefault="00AB307F" w:rsidP="00F71CC6">
      <w:pPr>
        <w:pStyle w:val="Brdtext"/>
        <w:spacing w:before="230"/>
        <w:jc w:val="center"/>
      </w:pPr>
      <w:r>
        <w:t>13 §</w:t>
      </w:r>
      <w:r>
        <w:rPr>
          <w:rStyle w:val="Fotnotsreferen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7E97119" w14:textId="77777777" w:rsidTr="00F71CC6">
        <w:tc>
          <w:tcPr>
            <w:tcW w:w="2500" w:type="pct"/>
            <w:shd w:val="clear" w:color="auto" w:fill="auto"/>
            <w:tcMar>
              <w:left w:w="0" w:type="dxa"/>
            </w:tcMar>
          </w:tcPr>
          <w:p w14:paraId="2D63BBB7" w14:textId="6280E1EF" w:rsidR="00F71CC6" w:rsidRDefault="00AB307F" w:rsidP="00F71CC6">
            <w:pPr>
              <w:pStyle w:val="Brdtextmedindrag"/>
            </w:pPr>
            <w:r w:rsidRPr="00AB625F">
              <w:t xml:space="preserve">Beslut av en enskild veterinär får överklagas </w:t>
            </w:r>
            <w:r w:rsidRPr="001C12F3">
              <w:rPr>
                <w:i/>
              </w:rPr>
              <w:t>hos</w:t>
            </w:r>
            <w:r w:rsidRPr="00AB625F">
              <w:t xml:space="preserve"> Jordbruksverket.</w:t>
            </w:r>
          </w:p>
        </w:tc>
        <w:tc>
          <w:tcPr>
            <w:tcW w:w="2500" w:type="pct"/>
            <w:shd w:val="clear" w:color="auto" w:fill="auto"/>
            <w:tcMar>
              <w:right w:w="0" w:type="dxa"/>
            </w:tcMar>
          </w:tcPr>
          <w:p w14:paraId="662516D2" w14:textId="4485F6BA" w:rsidR="00F71CC6" w:rsidRDefault="00AB307F" w:rsidP="00F71CC6">
            <w:pPr>
              <w:pStyle w:val="Brdtextmedindrag"/>
            </w:pPr>
            <w:r w:rsidRPr="00AB625F">
              <w:t xml:space="preserve">Beslut av en enskild veterinär får överklagas </w:t>
            </w:r>
            <w:r w:rsidRPr="001C12F3">
              <w:rPr>
                <w:i/>
              </w:rPr>
              <w:t>till</w:t>
            </w:r>
            <w:r w:rsidRPr="00AB625F">
              <w:t xml:space="preserve"> Jordbruksverket.</w:t>
            </w:r>
          </w:p>
        </w:tc>
      </w:tr>
      <w:tr w:rsidR="00F71CC6" w14:paraId="0DE428C0" w14:textId="77777777" w:rsidTr="005A3B52">
        <w:tblPrEx>
          <w:tblLook w:val="0600" w:firstRow="0" w:lastRow="0" w:firstColumn="0" w:lastColumn="0" w:noHBand="1" w:noVBand="1"/>
        </w:tblPrEx>
        <w:tc>
          <w:tcPr>
            <w:tcW w:w="2500" w:type="pct"/>
            <w:shd w:val="clear" w:color="auto" w:fill="auto"/>
            <w:tcMar>
              <w:left w:w="0" w:type="dxa"/>
            </w:tcMar>
          </w:tcPr>
          <w:p w14:paraId="48629D83" w14:textId="63C1401C" w:rsidR="00F71CC6" w:rsidRDefault="00AB307F" w:rsidP="00F71CC6">
            <w:pPr>
              <w:pStyle w:val="Brdtextmedindrag"/>
            </w:pPr>
            <w:r w:rsidRPr="00AB625F">
              <w:t xml:space="preserve">Andra beslut enligt denna lag, enligt de föreskrifter som har meddelats med stöd av lagen eller enligt de </w:t>
            </w:r>
            <w:r w:rsidRPr="00857C25">
              <w:rPr>
                <w:i/>
              </w:rPr>
              <w:t>EG-bestämmelser</w:t>
            </w:r>
            <w:r w:rsidRPr="00AB625F">
              <w:t xml:space="preserve"> som </w:t>
            </w:r>
            <w:r w:rsidRPr="00857C25">
              <w:rPr>
                <w:i/>
              </w:rPr>
              <w:t>kompletteras av</w:t>
            </w:r>
            <w:r w:rsidRPr="00AB625F">
              <w:t xml:space="preserve"> lagen får över</w:t>
            </w:r>
            <w:r>
              <w:softHyphen/>
            </w:r>
            <w:r w:rsidRPr="00AB625F">
              <w:t xml:space="preserve">klagas </w:t>
            </w:r>
            <w:r w:rsidRPr="001C12F3">
              <w:rPr>
                <w:i/>
              </w:rPr>
              <w:t>hos</w:t>
            </w:r>
            <w:r w:rsidRPr="00AB625F">
              <w:t xml:space="preserve"> allmän förvaltnings</w:t>
            </w:r>
            <w:r>
              <w:softHyphen/>
            </w:r>
            <w:r w:rsidRPr="00AB625F">
              <w:t>domstol.</w:t>
            </w:r>
          </w:p>
        </w:tc>
        <w:tc>
          <w:tcPr>
            <w:tcW w:w="2500" w:type="pct"/>
            <w:shd w:val="clear" w:color="auto" w:fill="auto"/>
            <w:tcMar>
              <w:right w:w="0" w:type="dxa"/>
            </w:tcMar>
          </w:tcPr>
          <w:p w14:paraId="0A418050" w14:textId="369943AC" w:rsidR="00F71CC6" w:rsidRDefault="00AB307F" w:rsidP="00F71CC6">
            <w:pPr>
              <w:pStyle w:val="Brdtextmedindrag"/>
            </w:pPr>
            <w:r w:rsidRPr="00AB625F">
              <w:t xml:space="preserve">Andra beslut enligt denna lag, enligt de föreskrifter som har meddelats med stöd av lagen eller enligt de </w:t>
            </w:r>
            <w:r w:rsidRPr="00857C25">
              <w:rPr>
                <w:i/>
              </w:rPr>
              <w:t>EU-bestämmelser</w:t>
            </w:r>
            <w:r w:rsidRPr="00AB625F">
              <w:t xml:space="preserve"> som lagen </w:t>
            </w:r>
            <w:r w:rsidRPr="00857C25">
              <w:rPr>
                <w:i/>
              </w:rPr>
              <w:t xml:space="preserve">kompletterar </w:t>
            </w:r>
            <w:r w:rsidRPr="00AB625F">
              <w:t xml:space="preserve">får överklagas </w:t>
            </w:r>
            <w:r w:rsidRPr="001C12F3">
              <w:rPr>
                <w:i/>
              </w:rPr>
              <w:t>till</w:t>
            </w:r>
            <w:r w:rsidRPr="00AB625F">
              <w:t xml:space="preserve"> allmän förvaltningsdomstol.</w:t>
            </w:r>
          </w:p>
        </w:tc>
      </w:tr>
    </w:tbl>
    <w:p w14:paraId="04FBFD42" w14:textId="3EAA4DAC" w:rsidR="00F71CC6" w:rsidRPr="00C57856" w:rsidRDefault="00AB307F" w:rsidP="00C57856">
      <w:pPr>
        <w:pStyle w:val="Brdtextmedindrag"/>
      </w:pPr>
      <w:r w:rsidRPr="003C66C2">
        <w:t>Prövningstillstånd krävs vid överklagande till kammarrätten.</w:t>
      </w:r>
    </w:p>
    <w:p w14:paraId="542601FE" w14:textId="77777777" w:rsidR="00F71CC6" w:rsidRDefault="00F71CC6" w:rsidP="00DC55E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E549527" w14:textId="77777777" w:rsidTr="00F71CC6">
        <w:tc>
          <w:tcPr>
            <w:tcW w:w="2500" w:type="pct"/>
            <w:shd w:val="clear" w:color="auto" w:fill="auto"/>
            <w:tcMar>
              <w:left w:w="0" w:type="dxa"/>
            </w:tcMar>
          </w:tcPr>
          <w:p w14:paraId="49A23C8A" w14:textId="77777777" w:rsidR="00F71CC6" w:rsidRDefault="00F71CC6" w:rsidP="00F71CC6">
            <w:pPr>
              <w:pStyle w:val="Brdtextmedindrag"/>
            </w:pPr>
          </w:p>
        </w:tc>
        <w:tc>
          <w:tcPr>
            <w:tcW w:w="2500" w:type="pct"/>
            <w:shd w:val="clear" w:color="auto" w:fill="auto"/>
            <w:tcMar>
              <w:right w:w="0" w:type="dxa"/>
            </w:tcMar>
          </w:tcPr>
          <w:p w14:paraId="6FF94728" w14:textId="00F08B5D" w:rsidR="00F71CC6" w:rsidRDefault="00AB307F" w:rsidP="00F71CC6">
            <w:pPr>
              <w:pStyle w:val="Brdtext"/>
              <w:rPr>
                <w:i/>
              </w:rPr>
            </w:pPr>
            <w:r>
              <w:rPr>
                <w:i/>
              </w:rPr>
              <w:t xml:space="preserve">13 a </w:t>
            </w:r>
            <w:r w:rsidRPr="00574282">
              <w:rPr>
                <w:i/>
              </w:rPr>
              <w:t>§</w:t>
            </w:r>
          </w:p>
          <w:p w14:paraId="492BBF3E" w14:textId="45F2C9BF" w:rsidR="00F71CC6" w:rsidRPr="00574282" w:rsidRDefault="00AB307F" w:rsidP="00F71CC6">
            <w:pPr>
              <w:pStyle w:val="Brdtextmedindrag"/>
              <w:rPr>
                <w:i/>
              </w:rPr>
            </w:pPr>
            <w:r w:rsidRPr="00C13C91">
              <w:rPr>
                <w:i/>
              </w:rPr>
              <w:t>Den myndighet som har dele</w:t>
            </w:r>
            <w:r>
              <w:rPr>
                <w:i/>
              </w:rPr>
              <w:softHyphen/>
            </w:r>
            <w:r w:rsidRPr="00C13C91">
              <w:rPr>
                <w:i/>
              </w:rPr>
              <w:t>gerat uppgiften att utöva offentlig kontroll eller annan offentlig verksamhet till ett organ eller till en fysisk person ska föra det all</w:t>
            </w:r>
            <w:r>
              <w:rPr>
                <w:i/>
              </w:rPr>
              <w:softHyphen/>
            </w:r>
            <w:r w:rsidRPr="00C13C91">
              <w:rPr>
                <w:i/>
              </w:rPr>
              <w:t xml:space="preserve">männas talan </w:t>
            </w:r>
            <w:r>
              <w:rPr>
                <w:i/>
              </w:rPr>
              <w:t>i</w:t>
            </w:r>
            <w:r w:rsidRPr="00C13C91">
              <w:rPr>
                <w:i/>
              </w:rPr>
              <w:t xml:space="preserve"> allmän förvalt</w:t>
            </w:r>
            <w:r>
              <w:rPr>
                <w:i/>
              </w:rPr>
              <w:softHyphen/>
            </w:r>
            <w:r w:rsidRPr="00C13C91">
              <w:rPr>
                <w:i/>
              </w:rPr>
              <w:t>nings</w:t>
            </w:r>
            <w:r>
              <w:rPr>
                <w:i/>
              </w:rPr>
              <w:softHyphen/>
            </w:r>
            <w:r w:rsidRPr="00C13C91">
              <w:rPr>
                <w:i/>
              </w:rPr>
              <w:t>domstol, om det överklagade beslutet har meddelats av ett sådant organ eller en sådan fysisk person.</w:t>
            </w:r>
          </w:p>
        </w:tc>
      </w:tr>
      <w:tr w:rsidR="00F71CC6" w14:paraId="6FD9D154" w14:textId="77777777" w:rsidTr="00F71CC6">
        <w:tc>
          <w:tcPr>
            <w:tcW w:w="2500" w:type="pct"/>
            <w:shd w:val="clear" w:color="auto" w:fill="auto"/>
            <w:tcMar>
              <w:left w:w="0" w:type="dxa"/>
            </w:tcMar>
          </w:tcPr>
          <w:p w14:paraId="53171349" w14:textId="77777777" w:rsidR="00F71CC6" w:rsidRDefault="00F71CC6" w:rsidP="00F71CC6">
            <w:pPr>
              <w:pStyle w:val="Brdtextmedindrag"/>
            </w:pPr>
          </w:p>
        </w:tc>
        <w:tc>
          <w:tcPr>
            <w:tcW w:w="2500" w:type="pct"/>
            <w:shd w:val="clear" w:color="auto" w:fill="auto"/>
            <w:tcMar>
              <w:right w:w="0" w:type="dxa"/>
            </w:tcMar>
          </w:tcPr>
          <w:p w14:paraId="374BBE8C" w14:textId="4A48D7CA" w:rsidR="00F71CC6" w:rsidRPr="009C3246" w:rsidRDefault="00AB307F" w:rsidP="00F71CC6">
            <w:pPr>
              <w:pStyle w:val="Brdtextmedindrag"/>
              <w:rPr>
                <w:i/>
                <w:iCs/>
              </w:rPr>
            </w:pPr>
            <w:r w:rsidRPr="009C3246">
              <w:rPr>
                <w:i/>
                <w:iCs/>
              </w:rPr>
              <w:t>Lagen (1986:1142) om över</w:t>
            </w:r>
            <w:r w:rsidRPr="009C3246">
              <w:rPr>
                <w:i/>
                <w:iCs/>
              </w:rPr>
              <w:softHyphen/>
              <w:t>klagande av beslut av enskilda organ med offentliga förvaltnings</w:t>
            </w:r>
            <w:r w:rsidRPr="009C3246">
              <w:rPr>
                <w:i/>
                <w:iCs/>
              </w:rPr>
              <w:softHyphen/>
              <w:t>upp</w:t>
            </w:r>
            <w:r w:rsidRPr="009C3246">
              <w:rPr>
                <w:i/>
                <w:iCs/>
              </w:rPr>
              <w:softHyphen/>
              <w:t>gifter ska gälla även för överklagande av beslut som har meddelats av en fysisk person som har delegerats vissa uppgifter.</w:t>
            </w:r>
          </w:p>
        </w:tc>
      </w:tr>
    </w:tbl>
    <w:p w14:paraId="10E80AB0" w14:textId="77777777" w:rsidR="00F71CC6" w:rsidRDefault="00F71CC6" w:rsidP="00F71CC6">
      <w:pPr>
        <w:pStyle w:val="Brdtext"/>
        <w:spacing w:before="230"/>
        <w:jc w:val="center"/>
      </w:pPr>
    </w:p>
    <w:p w14:paraId="766B6758" w14:textId="3219553E" w:rsidR="00F71CC6" w:rsidRDefault="00AB307F" w:rsidP="00F71CC6">
      <w:pPr>
        <w:pStyle w:val="Brdtext"/>
        <w:spacing w:before="230"/>
        <w:jc w:val="center"/>
      </w:pPr>
      <w:r>
        <w:t>14 §</w:t>
      </w:r>
      <w:r>
        <w:rPr>
          <w:rStyle w:val="Fotnotsreferen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14C5EF1" w14:textId="77777777" w:rsidTr="00F71CC6">
        <w:tc>
          <w:tcPr>
            <w:tcW w:w="2500" w:type="pct"/>
            <w:shd w:val="clear" w:color="auto" w:fill="auto"/>
            <w:tcMar>
              <w:left w:w="0" w:type="dxa"/>
            </w:tcMar>
          </w:tcPr>
          <w:p w14:paraId="1168878B" w14:textId="66C6AAA5" w:rsidR="00F71CC6" w:rsidRDefault="00AB307F" w:rsidP="00F71CC6">
            <w:pPr>
              <w:pStyle w:val="Brdtextmedindrag"/>
            </w:pPr>
            <w:r>
              <w:t xml:space="preserve">Beslut enligt denna lag, enligt de föreskrifter som har meddelats med stöd av lagen eller enligt de </w:t>
            </w:r>
            <w:r w:rsidRPr="00C13C91">
              <w:rPr>
                <w:i/>
              </w:rPr>
              <w:t>EG-bestämmelser</w:t>
            </w:r>
            <w:r>
              <w:t xml:space="preserve"> som </w:t>
            </w:r>
            <w:r w:rsidRPr="005567B0">
              <w:rPr>
                <w:i/>
              </w:rPr>
              <w:t>kompletteras av</w:t>
            </w:r>
            <w:r>
              <w:t xml:space="preserve"> lagen </w:t>
            </w:r>
            <w:r w:rsidRPr="00C13C91">
              <w:rPr>
                <w:i/>
              </w:rPr>
              <w:t>skall</w:t>
            </w:r>
            <w:r>
              <w:t xml:space="preserve"> gälla omedelbart, om inte något annat beslutas.</w:t>
            </w:r>
          </w:p>
        </w:tc>
        <w:tc>
          <w:tcPr>
            <w:tcW w:w="2500" w:type="pct"/>
            <w:shd w:val="clear" w:color="auto" w:fill="auto"/>
            <w:tcMar>
              <w:right w:w="0" w:type="dxa"/>
            </w:tcMar>
          </w:tcPr>
          <w:p w14:paraId="72249A9D" w14:textId="48050005" w:rsidR="00F71CC6" w:rsidRDefault="00AB307F" w:rsidP="00F71CC6">
            <w:pPr>
              <w:pStyle w:val="Brdtextmedindrag"/>
            </w:pPr>
            <w:r>
              <w:t xml:space="preserve">Beslut enligt denna lag, enligt de föreskrifter som har meddelats med stöd av lagen eller enligt de </w:t>
            </w:r>
            <w:r w:rsidRPr="00C13C91">
              <w:rPr>
                <w:i/>
              </w:rPr>
              <w:t>EU-bestämmelser</w:t>
            </w:r>
            <w:r>
              <w:t xml:space="preserve"> som lagen </w:t>
            </w:r>
            <w:r w:rsidRPr="00A56D73">
              <w:rPr>
                <w:i/>
              </w:rPr>
              <w:t>komplet</w:t>
            </w:r>
            <w:r>
              <w:rPr>
                <w:i/>
              </w:rPr>
              <w:softHyphen/>
            </w:r>
            <w:r w:rsidRPr="00A56D73">
              <w:rPr>
                <w:i/>
              </w:rPr>
              <w:t xml:space="preserve">terar </w:t>
            </w:r>
            <w:r w:rsidRPr="00C13C91">
              <w:rPr>
                <w:i/>
              </w:rPr>
              <w:t>ska</w:t>
            </w:r>
            <w:r>
              <w:t xml:space="preserve"> gälla omedelbart, om inte något annat beslutas.</w:t>
            </w:r>
          </w:p>
        </w:tc>
      </w:tr>
    </w:tbl>
    <w:p w14:paraId="1943EE62" w14:textId="77777777" w:rsidR="00F71CC6" w:rsidRPr="00811E52" w:rsidRDefault="00AB307F" w:rsidP="00811E52">
      <w:pPr>
        <w:pStyle w:val="Slutstreck"/>
      </w:pPr>
      <w:r w:rsidRPr="00811E52">
        <w:t>                      </w:t>
      </w:r>
    </w:p>
    <w:p w14:paraId="4C40F163" w14:textId="530DD3F8" w:rsidR="00F71CC6" w:rsidRDefault="00AB307F" w:rsidP="00F71CC6">
      <w:pPr>
        <w:pStyle w:val="Brdtextmedindrag"/>
        <w:sectPr w:rsidR="00F71CC6" w:rsidSect="00F71CC6">
          <w:headerReference w:type="even" r:id="rId29"/>
          <w:headerReference w:type="default" r:id="rId30"/>
          <w:footerReference w:type="even" r:id="rId31"/>
          <w:footerReference w:type="default" r:id="rId32"/>
          <w:footerReference w:type="first" r:id="rId33"/>
          <w:footnotePr>
            <w:numRestart w:val="eachSect"/>
          </w:footnotePr>
          <w:pgSz w:w="9356" w:h="13721" w:code="9"/>
          <w:pgMar w:top="794" w:right="2438" w:bottom="1191" w:left="1021" w:header="0" w:footer="709" w:gutter="0"/>
          <w:cols w:space="708"/>
          <w:docGrid w:linePitch="360"/>
        </w:sectPr>
      </w:pPr>
      <w:r>
        <w:t>Denna lag träder i kraft den 1 april 2021.</w:t>
      </w:r>
    </w:p>
    <w:p w14:paraId="5E1CED62" w14:textId="0E5FD195" w:rsidR="00F71CC6" w:rsidRDefault="00AB307F" w:rsidP="008C5B05">
      <w:pPr>
        <w:pStyle w:val="Rubrik2"/>
        <w:spacing w:before="0"/>
      </w:pPr>
      <w:bookmarkStart w:id="6" w:name="_Toc54265342"/>
      <w:r>
        <w:t>Förslag till lag om ändring i</w:t>
      </w:r>
      <w:r w:rsidRPr="00407E27">
        <w:t xml:space="preserve"> </w:t>
      </w:r>
      <w:r>
        <w:t>livsmedelslagen (2006:804)</w:t>
      </w:r>
      <w:bookmarkEnd w:id="6"/>
    </w:p>
    <w:p w14:paraId="24C97143" w14:textId="77777777" w:rsidR="00F71CC6" w:rsidRPr="006274DC" w:rsidRDefault="00AB307F" w:rsidP="00F71CC6">
      <w:pPr>
        <w:pStyle w:val="Brdtext"/>
      </w:pPr>
      <w:r w:rsidRPr="006274DC">
        <w:t xml:space="preserve">Härigenom föreskrivs i fråga om livsmedelslagen (2006:804) </w:t>
      </w:r>
    </w:p>
    <w:p w14:paraId="5F0AE38A" w14:textId="77777777" w:rsidR="00F71CC6" w:rsidRPr="006274DC" w:rsidRDefault="00AB307F" w:rsidP="00F71CC6">
      <w:pPr>
        <w:pStyle w:val="Brdtextmedindrag"/>
      </w:pPr>
      <w:r w:rsidRPr="006274DC">
        <w:rPr>
          <w:i/>
          <w:iCs/>
        </w:rPr>
        <w:t xml:space="preserve">dels </w:t>
      </w:r>
      <w:r w:rsidRPr="006274DC">
        <w:t>att rubriken närmast före 12 § ska utgå,</w:t>
      </w:r>
    </w:p>
    <w:p w14:paraId="3FC81AEC" w14:textId="6BA0418B" w:rsidR="00F71CC6" w:rsidRPr="006274DC" w:rsidRDefault="00AB307F" w:rsidP="00F71CC6">
      <w:pPr>
        <w:pStyle w:val="Brdtextmedindrag"/>
      </w:pPr>
      <w:r w:rsidRPr="006274DC">
        <w:rPr>
          <w:i/>
          <w:iCs/>
        </w:rPr>
        <w:t>dels</w:t>
      </w:r>
      <w:r w:rsidRPr="006274DC">
        <w:t xml:space="preserve"> att 2, 5, 7, 8, 10</w:t>
      </w:r>
      <w:r>
        <w:t xml:space="preserve">, 11, 12, </w:t>
      </w:r>
      <w:r w:rsidRPr="006274DC">
        <w:t>13, 15–19, 20</w:t>
      </w:r>
      <w:r>
        <w:t>–23</w:t>
      </w:r>
      <w:r w:rsidRPr="006274DC">
        <w:t>, 24, 26, 28, 29 och 32</w:t>
      </w:r>
      <w:r w:rsidR="004B1C73">
        <w:t> </w:t>
      </w:r>
      <w:r w:rsidRPr="006274DC">
        <w:t>§§ och rubrikerna närmast före 5, 11, 15, 19, 21</w:t>
      </w:r>
      <w:r>
        <w:t xml:space="preserve"> och 22</w:t>
      </w:r>
      <w:r w:rsidRPr="006274DC">
        <w:t xml:space="preserve"> §§ ska ha följande lydelse,</w:t>
      </w:r>
    </w:p>
    <w:p w14:paraId="0CF7EEFD" w14:textId="3E453A49" w:rsidR="00F71CC6" w:rsidRDefault="00AB307F" w:rsidP="00F71CC6">
      <w:pPr>
        <w:pStyle w:val="Brdtextmedindrag"/>
      </w:pPr>
      <w:r w:rsidRPr="006274DC">
        <w:rPr>
          <w:i/>
        </w:rPr>
        <w:t>dels</w:t>
      </w:r>
      <w:r w:rsidRPr="006274DC">
        <w:t xml:space="preserve"> att det ska införas </w:t>
      </w:r>
      <w:r>
        <w:t>åtta</w:t>
      </w:r>
      <w:r w:rsidRPr="006274DC">
        <w:t xml:space="preserve"> nya paragrafer, </w:t>
      </w:r>
      <w:r>
        <w:t xml:space="preserve">5 a, 11 a, </w:t>
      </w:r>
      <w:r w:rsidRPr="006274DC">
        <w:t xml:space="preserve">13 a, 14 a, 19 a, 23 a, 23 b och 32 a §§, och närmast före 2, </w:t>
      </w:r>
      <w:r>
        <w:t xml:space="preserve">5 a, 11 a, </w:t>
      </w:r>
      <w:r w:rsidRPr="006274DC">
        <w:t>13 a, 14</w:t>
      </w:r>
      <w:r>
        <w:t xml:space="preserve"> a</w:t>
      </w:r>
      <w:r w:rsidRPr="006274DC">
        <w:t>, 19 a, 23 a och 23 b §§ nya rubriker av följande lydelse</w:t>
      </w:r>
      <w:r>
        <w:t>.</w:t>
      </w:r>
    </w:p>
    <w:p w14:paraId="00D9D22C" w14:textId="392D240B"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69E383B0" w14:textId="77777777" w:rsidTr="002603EF">
        <w:tc>
          <w:tcPr>
            <w:tcW w:w="2500" w:type="pct"/>
            <w:shd w:val="clear" w:color="auto" w:fill="auto"/>
            <w:tcMar>
              <w:left w:w="0" w:type="dxa"/>
            </w:tcMar>
          </w:tcPr>
          <w:p w14:paraId="3C800404"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1626CF18" w14:textId="77777777" w:rsidR="00F71CC6" w:rsidRPr="000E6F0B" w:rsidRDefault="00AB307F" w:rsidP="00F71CC6">
            <w:pPr>
              <w:pStyle w:val="Brdtext"/>
              <w:rPr>
                <w:i/>
              </w:rPr>
            </w:pPr>
            <w:r w:rsidRPr="000E6F0B">
              <w:rPr>
                <w:i/>
              </w:rPr>
              <w:t>Föreslagen lydelse</w:t>
            </w:r>
          </w:p>
        </w:tc>
      </w:tr>
    </w:tbl>
    <w:p w14:paraId="583FEB13" w14:textId="77777777" w:rsidR="00F71CC6" w:rsidRPr="00D477A5" w:rsidRDefault="00F71CC6" w:rsidP="00D477A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597CEBD" w14:textId="77777777" w:rsidTr="005A3B52">
        <w:tc>
          <w:tcPr>
            <w:tcW w:w="2500" w:type="pct"/>
            <w:shd w:val="clear" w:color="auto" w:fill="auto"/>
            <w:tcMar>
              <w:left w:w="0" w:type="dxa"/>
            </w:tcMar>
          </w:tcPr>
          <w:p w14:paraId="203A1D66" w14:textId="77777777" w:rsidR="00F71CC6" w:rsidRDefault="00F71CC6" w:rsidP="00F71CC6">
            <w:pPr>
              <w:pStyle w:val="Brdtextmedindrag"/>
            </w:pPr>
          </w:p>
        </w:tc>
        <w:tc>
          <w:tcPr>
            <w:tcW w:w="2500" w:type="pct"/>
            <w:shd w:val="clear" w:color="auto" w:fill="auto"/>
            <w:tcMar>
              <w:right w:w="0" w:type="dxa"/>
            </w:tcMar>
          </w:tcPr>
          <w:p w14:paraId="708691E4" w14:textId="39E14D91" w:rsidR="00F71CC6" w:rsidRPr="002B64FB" w:rsidRDefault="00AB307F" w:rsidP="00F71CC6">
            <w:pPr>
              <w:pStyle w:val="Rubrik4utannumrering"/>
              <w:rPr>
                <w:i/>
                <w:iCs/>
              </w:rPr>
            </w:pPr>
            <w:r w:rsidRPr="002B64FB">
              <w:rPr>
                <w:i/>
                <w:iCs/>
              </w:rPr>
              <w:t>Ord och uttryck</w:t>
            </w:r>
          </w:p>
        </w:tc>
      </w:tr>
    </w:tbl>
    <w:p w14:paraId="7C65529B" w14:textId="3F92F90F" w:rsidR="00F71CC6" w:rsidRDefault="00AB307F" w:rsidP="00F71CC6">
      <w:pPr>
        <w:pStyle w:val="Brdtext"/>
        <w:spacing w:before="230"/>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5A93599" w14:textId="77777777" w:rsidTr="00F71CC6">
        <w:tc>
          <w:tcPr>
            <w:tcW w:w="2500" w:type="pct"/>
            <w:shd w:val="clear" w:color="auto" w:fill="auto"/>
            <w:tcMar>
              <w:left w:w="0" w:type="dxa"/>
            </w:tcMar>
          </w:tcPr>
          <w:p w14:paraId="561EFFB7" w14:textId="7DFF5226" w:rsidR="00F71CC6" w:rsidRDefault="00AB307F" w:rsidP="00F71CC6">
            <w:pPr>
              <w:pStyle w:val="Brdtextmedindrag"/>
            </w:pPr>
            <w:r w:rsidRPr="001A4D4C">
              <w:rPr>
                <w:i/>
              </w:rPr>
              <w:t>Begreppen</w:t>
            </w:r>
            <w:r w:rsidRPr="00071D3C">
              <w:t xml:space="preserve"> livsmedel, stadier i produktions-, bearbetnings- och distributionskedjan, primärpro</w:t>
            </w:r>
            <w:r w:rsidRPr="00071D3C">
              <w:softHyphen/>
              <w:t>duk</w:t>
            </w:r>
            <w:r w:rsidR="004B1C73">
              <w:softHyphen/>
            </w:r>
            <w:r w:rsidRPr="00071D3C">
              <w:t>tion, utsläppande på mark</w:t>
            </w:r>
            <w:r w:rsidRPr="00071D3C">
              <w:softHyphen/>
              <w:t xml:space="preserve">naden och livsmedelsföretagare </w:t>
            </w:r>
            <w:r w:rsidRPr="001A4D4C">
              <w:rPr>
                <w:i/>
              </w:rPr>
              <w:t>har</w:t>
            </w:r>
            <w:r w:rsidRPr="00071D3C">
              <w:t xml:space="preserve"> </w:t>
            </w:r>
            <w:r w:rsidRPr="00CA0741">
              <w:rPr>
                <w:i/>
              </w:rPr>
              <w:t>i denna lag</w:t>
            </w:r>
            <w:r w:rsidRPr="00071D3C">
              <w:t xml:space="preserve"> </w:t>
            </w:r>
            <w:r w:rsidRPr="00D7114C">
              <w:rPr>
                <w:iCs/>
              </w:rPr>
              <w:t>samma</w:t>
            </w:r>
            <w:r w:rsidRPr="001A4D4C">
              <w:rPr>
                <w:i/>
              </w:rPr>
              <w:t xml:space="preserve"> betydelse</w:t>
            </w:r>
            <w:r w:rsidRPr="00071D3C">
              <w:t xml:space="preserve"> som i Europaparlamentets och rådets förordning (EG) nr 178/2002 av den 28 januari 2002 om allmänna principer och krav för livsmedels</w:t>
            </w:r>
            <w:r>
              <w:softHyphen/>
            </w:r>
            <w:r w:rsidRPr="00071D3C">
              <w:t>lagstiftning, om inrättande av Europeiska myndigheten för livs</w:t>
            </w:r>
            <w:r>
              <w:softHyphen/>
            </w:r>
            <w:r w:rsidRPr="00071D3C">
              <w:t>medelssäkerhet och om förfaranden i frågor som gäller livsmedels</w:t>
            </w:r>
            <w:r>
              <w:softHyphen/>
            </w:r>
            <w:r w:rsidRPr="00071D3C">
              <w:t>säkerhet.</w:t>
            </w:r>
          </w:p>
        </w:tc>
        <w:tc>
          <w:tcPr>
            <w:tcW w:w="2500" w:type="pct"/>
            <w:shd w:val="clear" w:color="auto" w:fill="auto"/>
            <w:tcMar>
              <w:right w:w="0" w:type="dxa"/>
            </w:tcMar>
          </w:tcPr>
          <w:p w14:paraId="1F70DBC0" w14:textId="77777777" w:rsidR="00F71CC6" w:rsidRPr="001A4D4C" w:rsidRDefault="00AB307F" w:rsidP="00F71CC6">
            <w:pPr>
              <w:pStyle w:val="Brdtextmedindrag"/>
              <w:rPr>
                <w:i/>
              </w:rPr>
            </w:pPr>
            <w:r w:rsidRPr="00CA0741">
              <w:rPr>
                <w:i/>
              </w:rPr>
              <w:t>I denna lag</w:t>
            </w:r>
            <w:r w:rsidRPr="001A4D4C">
              <w:rPr>
                <w:i/>
              </w:rPr>
              <w:t xml:space="preserve"> betyder </w:t>
            </w:r>
          </w:p>
          <w:p w14:paraId="47AB24B3" w14:textId="77777777" w:rsidR="00F71CC6" w:rsidRPr="001A4D4C" w:rsidRDefault="00AB307F" w:rsidP="00F71CC6">
            <w:pPr>
              <w:pStyle w:val="Brdtextmedindrag"/>
              <w:rPr>
                <w:i/>
              </w:rPr>
            </w:pPr>
            <w:r w:rsidRPr="001A4D4C">
              <w:rPr>
                <w:i/>
              </w:rPr>
              <w:t xml:space="preserve">1.  </w:t>
            </w:r>
            <w:r w:rsidRPr="00B80260">
              <w:rPr>
                <w:i/>
              </w:rPr>
              <w:t xml:space="preserve">följande uttryck </w:t>
            </w:r>
            <w:r w:rsidRPr="00D7114C">
              <w:rPr>
                <w:iCs/>
              </w:rPr>
              <w:t>samma</w:t>
            </w:r>
            <w:r w:rsidRPr="00B80260">
              <w:rPr>
                <w:i/>
              </w:rPr>
              <w:t xml:space="preserve"> sak </w:t>
            </w:r>
            <w:r w:rsidRPr="00B80260">
              <w:rPr>
                <w:iCs/>
              </w:rPr>
              <w:t>som i Europaparlamentets och rådets förordning (EG) nr 178/2002 av den 28 januari 2002 om all</w:t>
            </w:r>
            <w:r>
              <w:rPr>
                <w:iCs/>
              </w:rPr>
              <w:softHyphen/>
            </w:r>
            <w:r w:rsidRPr="00B80260">
              <w:rPr>
                <w:iCs/>
              </w:rPr>
              <w:t>männa principer och krav för livsmedelslagstiftning, om inrät</w:t>
            </w:r>
            <w:r>
              <w:rPr>
                <w:iCs/>
              </w:rPr>
              <w:softHyphen/>
            </w:r>
            <w:r w:rsidRPr="00B80260">
              <w:rPr>
                <w:iCs/>
              </w:rPr>
              <w:t>tande av Europeiska myndigheten för livsmedelssäkerhet och om förfaranden i frågor som gäller livsmedelssäkerhet</w:t>
            </w:r>
            <w:r w:rsidRPr="00B80260">
              <w:rPr>
                <w:i/>
              </w:rPr>
              <w:t>:</w:t>
            </w:r>
          </w:p>
          <w:p w14:paraId="0BABB99A" w14:textId="77777777" w:rsidR="00F71CC6" w:rsidRDefault="00AB307F" w:rsidP="00F71CC6">
            <w:pPr>
              <w:pStyle w:val="Brdtextmedindrag"/>
            </w:pPr>
            <w:r>
              <w:t xml:space="preserve">– livsmedel, </w:t>
            </w:r>
          </w:p>
          <w:p w14:paraId="55FC02DD" w14:textId="77777777" w:rsidR="00F71CC6" w:rsidRDefault="00AB307F" w:rsidP="00F71CC6">
            <w:pPr>
              <w:pStyle w:val="Brdtextmedindrag"/>
            </w:pPr>
            <w:r>
              <w:t>– stadier i produktions-, bear</w:t>
            </w:r>
            <w:r>
              <w:softHyphen/>
              <w:t>bet</w:t>
            </w:r>
            <w:r>
              <w:softHyphen/>
              <w:t>nings- och distributions</w:t>
            </w:r>
            <w:r>
              <w:softHyphen/>
              <w:t xml:space="preserve">kedjan, </w:t>
            </w:r>
          </w:p>
          <w:p w14:paraId="4006C1C9" w14:textId="77777777" w:rsidR="00F71CC6" w:rsidRDefault="00AB307F" w:rsidP="00F71CC6">
            <w:pPr>
              <w:pStyle w:val="Brdtextmedindrag"/>
            </w:pPr>
            <w:r>
              <w:t xml:space="preserve">– primärproduktion, </w:t>
            </w:r>
          </w:p>
          <w:p w14:paraId="5E450C44" w14:textId="77777777" w:rsidR="00F71CC6" w:rsidRDefault="00AB307F" w:rsidP="00F71CC6">
            <w:pPr>
              <w:pStyle w:val="Brdtextmedindrag"/>
            </w:pPr>
            <w:r>
              <w:t>– utsläppande på marknaden, och</w:t>
            </w:r>
          </w:p>
          <w:p w14:paraId="7E44EF9C" w14:textId="5325309A" w:rsidR="00F71CC6" w:rsidRDefault="00AB307F" w:rsidP="00F71CC6">
            <w:pPr>
              <w:pStyle w:val="Brdtextmedindrag"/>
            </w:pPr>
            <w:r>
              <w:t>– livsmedelsföretagare,</w:t>
            </w:r>
          </w:p>
        </w:tc>
      </w:tr>
      <w:tr w:rsidR="00F71CC6" w14:paraId="64F5A198" w14:textId="77777777" w:rsidTr="00F71CC6">
        <w:tblPrEx>
          <w:tblLook w:val="0600" w:firstRow="0" w:lastRow="0" w:firstColumn="0" w:lastColumn="0" w:noHBand="1" w:noVBand="1"/>
        </w:tblPrEx>
        <w:tc>
          <w:tcPr>
            <w:tcW w:w="2500" w:type="pct"/>
            <w:shd w:val="clear" w:color="auto" w:fill="auto"/>
            <w:tcMar>
              <w:left w:w="0" w:type="dxa"/>
            </w:tcMar>
          </w:tcPr>
          <w:p w14:paraId="0D5D7C5B" w14:textId="6027DA8B" w:rsidR="00F71CC6" w:rsidRDefault="00AB307F" w:rsidP="00F71CC6">
            <w:pPr>
              <w:pStyle w:val="Brdtextmedindrag"/>
            </w:pPr>
            <w:r w:rsidRPr="001A4D4C">
              <w:rPr>
                <w:i/>
              </w:rPr>
              <w:t>Begreppet</w:t>
            </w:r>
            <w:r w:rsidRPr="001A4D4C">
              <w:t xml:space="preserve"> anläggning </w:t>
            </w:r>
            <w:r w:rsidRPr="001A4D4C">
              <w:rPr>
                <w:i/>
              </w:rPr>
              <w:t xml:space="preserve">har </w:t>
            </w:r>
            <w:r w:rsidRPr="00D7114C">
              <w:rPr>
                <w:iCs/>
              </w:rPr>
              <w:t>samma</w:t>
            </w:r>
            <w:r w:rsidRPr="001A4D4C">
              <w:rPr>
                <w:i/>
              </w:rPr>
              <w:t xml:space="preserve"> betydelse</w:t>
            </w:r>
            <w:r w:rsidRPr="001A4D4C">
              <w:t xml:space="preserve"> som i Europa</w:t>
            </w:r>
            <w:r>
              <w:softHyphen/>
            </w:r>
            <w:r w:rsidRPr="001A4D4C">
              <w:t>parlamentets och rådets förordning (EG) nr 852/2004 av den 29 april 2004 om livsmedelshygien.</w:t>
            </w:r>
          </w:p>
        </w:tc>
        <w:tc>
          <w:tcPr>
            <w:tcW w:w="2500" w:type="pct"/>
            <w:shd w:val="clear" w:color="auto" w:fill="auto"/>
            <w:tcMar>
              <w:right w:w="0" w:type="dxa"/>
            </w:tcMar>
          </w:tcPr>
          <w:p w14:paraId="56786CE0" w14:textId="3C55BD81" w:rsidR="00F71CC6" w:rsidRDefault="00AB307F" w:rsidP="00F71CC6">
            <w:pPr>
              <w:pStyle w:val="Brdtextmedindrag"/>
            </w:pPr>
            <w:r w:rsidRPr="00117256">
              <w:rPr>
                <w:i/>
                <w:iCs/>
              </w:rPr>
              <w:t>2</w:t>
            </w:r>
            <w:r w:rsidRPr="001A4D4C">
              <w:t>.</w:t>
            </w:r>
            <w:r>
              <w:t> </w:t>
            </w:r>
            <w:r w:rsidRPr="00A311EC">
              <w:rPr>
                <w:i/>
              </w:rPr>
              <w:t>uttrycket</w:t>
            </w:r>
            <w:r w:rsidRPr="001A4D4C">
              <w:t xml:space="preserve"> anläggning </w:t>
            </w:r>
            <w:r w:rsidRPr="00D7114C">
              <w:rPr>
                <w:iCs/>
              </w:rPr>
              <w:t>samma</w:t>
            </w:r>
            <w:r w:rsidRPr="001A4D4C">
              <w:rPr>
                <w:i/>
              </w:rPr>
              <w:t xml:space="preserve"> sak</w:t>
            </w:r>
            <w:r w:rsidRPr="001A4D4C">
              <w:t xml:space="preserve"> som i Europaparlamen</w:t>
            </w:r>
            <w:r w:rsidRPr="001A4D4C">
              <w:softHyphen/>
              <w:t>tets</w:t>
            </w:r>
            <w:r>
              <w:t xml:space="preserve"> </w:t>
            </w:r>
            <w:r w:rsidRPr="001A4D4C">
              <w:t>och rådets förordning (EG) nr 852/2004 av den 29 april 2004 om livs</w:t>
            </w:r>
            <w:r>
              <w:softHyphen/>
            </w:r>
            <w:r w:rsidRPr="001A4D4C">
              <w:t>medelshygien</w:t>
            </w:r>
            <w:r>
              <w:t>,</w:t>
            </w:r>
          </w:p>
        </w:tc>
      </w:tr>
      <w:tr w:rsidR="00F71CC6" w14:paraId="5D0E422B" w14:textId="77777777" w:rsidTr="00F71CC6">
        <w:tblPrEx>
          <w:tblLook w:val="0600" w:firstRow="0" w:lastRow="0" w:firstColumn="0" w:lastColumn="0" w:noHBand="1" w:noVBand="1"/>
        </w:tblPrEx>
        <w:tc>
          <w:tcPr>
            <w:tcW w:w="2500" w:type="pct"/>
            <w:shd w:val="clear" w:color="auto" w:fill="auto"/>
            <w:tcMar>
              <w:left w:w="0" w:type="dxa"/>
            </w:tcMar>
          </w:tcPr>
          <w:p w14:paraId="4FF6D825" w14:textId="3CA0655F" w:rsidR="00F71CC6" w:rsidRDefault="00F71CC6" w:rsidP="00F71CC6">
            <w:pPr>
              <w:pStyle w:val="Brdtextmedindrag"/>
            </w:pPr>
          </w:p>
        </w:tc>
        <w:tc>
          <w:tcPr>
            <w:tcW w:w="2500" w:type="pct"/>
            <w:shd w:val="clear" w:color="auto" w:fill="auto"/>
            <w:tcMar>
              <w:right w:w="0" w:type="dxa"/>
            </w:tcMar>
          </w:tcPr>
          <w:p w14:paraId="45E57B52" w14:textId="77777777" w:rsidR="00F71CC6" w:rsidRPr="00DA7063" w:rsidRDefault="00AB307F" w:rsidP="00F71CC6">
            <w:pPr>
              <w:pStyle w:val="Brdtextmedindrag"/>
              <w:rPr>
                <w:i/>
              </w:rPr>
            </w:pPr>
            <w:r w:rsidRPr="00DA7063">
              <w:rPr>
                <w:i/>
              </w:rPr>
              <w:t>3.</w:t>
            </w:r>
            <w:r>
              <w:rPr>
                <w:i/>
              </w:rPr>
              <w:t> </w:t>
            </w:r>
            <w:r w:rsidRPr="00DA7063">
              <w:rPr>
                <w:i/>
              </w:rPr>
              <w:t>uttrycket offentlig kontroll</w:t>
            </w:r>
          </w:p>
          <w:p w14:paraId="4BCEF15C" w14:textId="5449C1C9" w:rsidR="00F71CC6" w:rsidRPr="0086714F" w:rsidRDefault="00AB307F" w:rsidP="00F71CC6">
            <w:pPr>
              <w:pStyle w:val="Brdtextmedindrag"/>
              <w:rPr>
                <w:i/>
              </w:rPr>
            </w:pPr>
            <w:r w:rsidRPr="00DA7063">
              <w:rPr>
                <w:i/>
              </w:rPr>
              <w:t>a)</w:t>
            </w:r>
            <w:r>
              <w:rPr>
                <w:i/>
              </w:rPr>
              <w:t> </w:t>
            </w:r>
            <w:r w:rsidRPr="00DA7063">
              <w:rPr>
                <w:i/>
              </w:rPr>
              <w:t>offentlig kontroll enligt Europaparlamentets och rådets förordning (EU) 2017/625 av den</w:t>
            </w:r>
            <w:r>
              <w:rPr>
                <w:i/>
              </w:rPr>
              <w:t xml:space="preserve"> </w:t>
            </w:r>
            <w:r w:rsidRPr="00DA7063">
              <w:rPr>
                <w:i/>
              </w:rPr>
              <w:t>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w:t>
            </w:r>
            <w:r>
              <w:t xml:space="preserve"> </w:t>
            </w:r>
            <w:r w:rsidRPr="00DA7063">
              <w:rPr>
                <w:i/>
              </w:rPr>
              <w:t>(EG) nr 1/2005 och (EG) nr 1099/2009 och rådets direktiv 98/58/EG, 1999/74/EG, 2007/43/EG, 2008/119/EG och 2008/120/EG och om upphävande av Europaparlamentets och rådets förordningar (EG) nr 854/2004 och (EG) nr 882/2004, rådets direktiv 89/608/EEG, 89/662/EEG, 90/425/EEG, 91/496/EEG, 96/23/EG, 96/93/EG och 97/78/EG samt rådets beslut 92/438/EEG</w:t>
            </w:r>
            <w:r>
              <w:rPr>
                <w:i/>
              </w:rPr>
              <w:t xml:space="preserve"> (förordningen om offentlig kon</w:t>
            </w:r>
            <w:r w:rsidR="004B1C73">
              <w:rPr>
                <w:i/>
              </w:rPr>
              <w:softHyphen/>
            </w:r>
            <w:r>
              <w:rPr>
                <w:i/>
              </w:rPr>
              <w:t>troll)</w:t>
            </w:r>
            <w:r w:rsidRPr="00DA7063">
              <w:rPr>
                <w:i/>
              </w:rPr>
              <w:t>, och</w:t>
            </w:r>
          </w:p>
        </w:tc>
      </w:tr>
      <w:tr w:rsidR="00F71CC6" w14:paraId="7AB8E7FE" w14:textId="77777777" w:rsidTr="00F71CC6">
        <w:tblPrEx>
          <w:tblLook w:val="0600" w:firstRow="0" w:lastRow="0" w:firstColumn="0" w:lastColumn="0" w:noHBand="1" w:noVBand="1"/>
        </w:tblPrEx>
        <w:tc>
          <w:tcPr>
            <w:tcW w:w="2500" w:type="pct"/>
            <w:shd w:val="clear" w:color="auto" w:fill="auto"/>
            <w:tcMar>
              <w:left w:w="0" w:type="dxa"/>
            </w:tcMar>
          </w:tcPr>
          <w:p w14:paraId="0AF939F6" w14:textId="77777777" w:rsidR="00F71CC6" w:rsidRDefault="00F71CC6" w:rsidP="00F71CC6">
            <w:pPr>
              <w:pStyle w:val="Brdtextmedindrag"/>
            </w:pPr>
          </w:p>
        </w:tc>
        <w:tc>
          <w:tcPr>
            <w:tcW w:w="2500" w:type="pct"/>
            <w:shd w:val="clear" w:color="auto" w:fill="auto"/>
            <w:tcMar>
              <w:right w:w="0" w:type="dxa"/>
            </w:tcMar>
          </w:tcPr>
          <w:p w14:paraId="163141E0" w14:textId="4D4E9227" w:rsidR="00F71CC6" w:rsidRPr="00DA7063" w:rsidRDefault="00AB307F" w:rsidP="00F71CC6">
            <w:pPr>
              <w:pStyle w:val="Brdtextmedindrag"/>
              <w:rPr>
                <w:i/>
              </w:rPr>
            </w:pPr>
            <w:r w:rsidRPr="00DA7063">
              <w:rPr>
                <w:i/>
              </w:rPr>
              <w:t>b)</w:t>
            </w:r>
            <w:r>
              <w:rPr>
                <w:i/>
              </w:rPr>
              <w:t> </w:t>
            </w:r>
            <w:r w:rsidRPr="00DA7063">
              <w:rPr>
                <w:i/>
              </w:rPr>
              <w:t>kontroll</w:t>
            </w:r>
            <w:r>
              <w:rPr>
                <w:i/>
              </w:rPr>
              <w:t xml:space="preserve"> </w:t>
            </w:r>
            <w:r w:rsidRPr="00DA7063">
              <w:rPr>
                <w:i/>
              </w:rPr>
              <w:t>i övrigt av att denna lag och föreskrif</w:t>
            </w:r>
            <w:r w:rsidRPr="00DA7063">
              <w:rPr>
                <w:i/>
              </w:rPr>
              <w:softHyphen/>
              <w:t xml:space="preserve">ter </w:t>
            </w:r>
            <w:r>
              <w:rPr>
                <w:i/>
              </w:rPr>
              <w:t xml:space="preserve">och beslut </w:t>
            </w:r>
            <w:r w:rsidRPr="00DA7063">
              <w:rPr>
                <w:i/>
              </w:rPr>
              <w:t xml:space="preserve">som </w:t>
            </w:r>
            <w:r>
              <w:rPr>
                <w:i/>
              </w:rPr>
              <w:t xml:space="preserve">har </w:t>
            </w:r>
            <w:r w:rsidRPr="00DA7063">
              <w:rPr>
                <w:i/>
              </w:rPr>
              <w:t>meddelats med stöd av lagen följs,</w:t>
            </w:r>
          </w:p>
        </w:tc>
      </w:tr>
      <w:tr w:rsidR="00F71CC6" w14:paraId="28C78303" w14:textId="77777777" w:rsidTr="00F71CC6">
        <w:tblPrEx>
          <w:tblLook w:val="0600" w:firstRow="0" w:lastRow="0" w:firstColumn="0" w:lastColumn="0" w:noHBand="1" w:noVBand="1"/>
        </w:tblPrEx>
        <w:tc>
          <w:tcPr>
            <w:tcW w:w="2500" w:type="pct"/>
            <w:shd w:val="clear" w:color="auto" w:fill="auto"/>
            <w:tcMar>
              <w:left w:w="0" w:type="dxa"/>
            </w:tcMar>
          </w:tcPr>
          <w:p w14:paraId="78229BEB" w14:textId="77777777" w:rsidR="00F71CC6" w:rsidRDefault="00F71CC6" w:rsidP="00F71CC6">
            <w:pPr>
              <w:pStyle w:val="Brdtextmedindrag"/>
            </w:pPr>
          </w:p>
        </w:tc>
        <w:tc>
          <w:tcPr>
            <w:tcW w:w="2500" w:type="pct"/>
            <w:shd w:val="clear" w:color="auto" w:fill="auto"/>
            <w:tcMar>
              <w:right w:w="0" w:type="dxa"/>
            </w:tcMar>
          </w:tcPr>
          <w:p w14:paraId="07D3317F" w14:textId="64AAC57C" w:rsidR="00F71CC6" w:rsidRPr="00DA7063" w:rsidRDefault="00AB307F" w:rsidP="00F71CC6">
            <w:pPr>
              <w:pStyle w:val="Brdtextmedindrag"/>
              <w:rPr>
                <w:i/>
              </w:rPr>
            </w:pPr>
            <w:r w:rsidRPr="00DA7063">
              <w:rPr>
                <w:i/>
              </w:rPr>
              <w:t>4.</w:t>
            </w:r>
            <w:r>
              <w:rPr>
                <w:i/>
              </w:rPr>
              <w:t> </w:t>
            </w:r>
            <w:r w:rsidRPr="00DA7063">
              <w:rPr>
                <w:i/>
              </w:rPr>
              <w:t>uttrycket annan offentlig verk</w:t>
            </w:r>
            <w:r w:rsidR="004B1C73">
              <w:rPr>
                <w:i/>
              </w:rPr>
              <w:softHyphen/>
            </w:r>
            <w:r w:rsidRPr="00DA7063">
              <w:rPr>
                <w:i/>
              </w:rPr>
              <w:t xml:space="preserve">samhet </w:t>
            </w:r>
          </w:p>
          <w:p w14:paraId="62C488F8" w14:textId="55359DC7" w:rsidR="00F71CC6" w:rsidRPr="005724B7" w:rsidRDefault="00AB307F" w:rsidP="00F71CC6">
            <w:pPr>
              <w:pStyle w:val="Brdtextmedindrag"/>
              <w:rPr>
                <w:i/>
              </w:rPr>
            </w:pPr>
            <w:r w:rsidRPr="00DA7063">
              <w:rPr>
                <w:i/>
              </w:rPr>
              <w:t>a)</w:t>
            </w:r>
            <w:r>
              <w:rPr>
                <w:i/>
              </w:rPr>
              <w:t> </w:t>
            </w:r>
            <w:r w:rsidRPr="00DA7063">
              <w:rPr>
                <w:i/>
              </w:rPr>
              <w:t>annan offentlig verksamhet enligt förordning (EU) 2017/625, och</w:t>
            </w:r>
          </w:p>
        </w:tc>
      </w:tr>
      <w:tr w:rsidR="00F71CC6" w14:paraId="2B1CE45F" w14:textId="77777777" w:rsidTr="00F71CC6">
        <w:tblPrEx>
          <w:tblLook w:val="0600" w:firstRow="0" w:lastRow="0" w:firstColumn="0" w:lastColumn="0" w:noHBand="1" w:noVBand="1"/>
        </w:tblPrEx>
        <w:tc>
          <w:tcPr>
            <w:tcW w:w="2500" w:type="pct"/>
            <w:shd w:val="clear" w:color="auto" w:fill="auto"/>
            <w:tcMar>
              <w:left w:w="0" w:type="dxa"/>
            </w:tcMar>
          </w:tcPr>
          <w:p w14:paraId="234E1C03" w14:textId="77777777" w:rsidR="00F71CC6" w:rsidRDefault="00F71CC6" w:rsidP="00F71CC6">
            <w:pPr>
              <w:pStyle w:val="Brdtextmedindrag"/>
            </w:pPr>
          </w:p>
        </w:tc>
        <w:tc>
          <w:tcPr>
            <w:tcW w:w="2500" w:type="pct"/>
            <w:shd w:val="clear" w:color="auto" w:fill="auto"/>
            <w:tcMar>
              <w:right w:w="0" w:type="dxa"/>
            </w:tcMar>
          </w:tcPr>
          <w:p w14:paraId="06955CFC" w14:textId="69173DE0" w:rsidR="00F71CC6" w:rsidRPr="00DA7063" w:rsidRDefault="00AB307F" w:rsidP="00F71CC6">
            <w:pPr>
              <w:pStyle w:val="Brdtextmedindrag"/>
              <w:rPr>
                <w:i/>
              </w:rPr>
            </w:pPr>
            <w:r w:rsidRPr="00DA7063">
              <w:rPr>
                <w:i/>
              </w:rPr>
              <w:t>b)</w:t>
            </w:r>
            <w:r>
              <w:rPr>
                <w:i/>
              </w:rPr>
              <w:t> </w:t>
            </w:r>
            <w:r w:rsidRPr="00DA7063">
              <w:rPr>
                <w:i/>
              </w:rPr>
              <w:t xml:space="preserve">sådan </w:t>
            </w:r>
            <w:r>
              <w:rPr>
                <w:i/>
              </w:rPr>
              <w:t xml:space="preserve">offentlig </w:t>
            </w:r>
            <w:r w:rsidRPr="00DA7063">
              <w:rPr>
                <w:i/>
              </w:rPr>
              <w:t>verksamhet som i övrigt utförs med stöd av lagen eller föreskrifter</w:t>
            </w:r>
            <w:r>
              <w:rPr>
                <w:i/>
              </w:rPr>
              <w:t xml:space="preserve"> eller beslut</w:t>
            </w:r>
            <w:r w:rsidRPr="00DA7063">
              <w:rPr>
                <w:i/>
              </w:rPr>
              <w:t xml:space="preserve"> som </w:t>
            </w:r>
            <w:r>
              <w:rPr>
                <w:i/>
              </w:rPr>
              <w:t xml:space="preserve">har </w:t>
            </w:r>
            <w:r w:rsidRPr="00DA7063">
              <w:rPr>
                <w:i/>
              </w:rPr>
              <w:t>meddelats med stöd av lagen, och</w:t>
            </w:r>
          </w:p>
        </w:tc>
      </w:tr>
      <w:tr w:rsidR="00F71CC6" w14:paraId="3DE4CAB3" w14:textId="77777777" w:rsidTr="005A3B52">
        <w:tblPrEx>
          <w:tblLook w:val="0600" w:firstRow="0" w:lastRow="0" w:firstColumn="0" w:lastColumn="0" w:noHBand="1" w:noVBand="1"/>
        </w:tblPrEx>
        <w:tc>
          <w:tcPr>
            <w:tcW w:w="2500" w:type="pct"/>
            <w:shd w:val="clear" w:color="auto" w:fill="auto"/>
            <w:tcMar>
              <w:left w:w="0" w:type="dxa"/>
            </w:tcMar>
          </w:tcPr>
          <w:p w14:paraId="6319A15B" w14:textId="70C9E630" w:rsidR="00F71CC6" w:rsidRDefault="00F71CC6" w:rsidP="00F71CC6">
            <w:pPr>
              <w:pStyle w:val="Brdtextmedindrag"/>
            </w:pPr>
          </w:p>
        </w:tc>
        <w:tc>
          <w:tcPr>
            <w:tcW w:w="2500" w:type="pct"/>
            <w:shd w:val="clear" w:color="auto" w:fill="auto"/>
            <w:tcMar>
              <w:right w:w="0" w:type="dxa"/>
            </w:tcMar>
          </w:tcPr>
          <w:p w14:paraId="69500536" w14:textId="6BE3B18C" w:rsidR="00F71CC6" w:rsidRDefault="00AB307F" w:rsidP="00F71CC6">
            <w:pPr>
              <w:pStyle w:val="Brdtextmedindrag"/>
            </w:pPr>
            <w:r w:rsidRPr="00DA7063">
              <w:rPr>
                <w:i/>
              </w:rPr>
              <w:t>5.</w:t>
            </w:r>
            <w:r>
              <w:rPr>
                <w:i/>
              </w:rPr>
              <w:t> </w:t>
            </w:r>
            <w:r w:rsidRPr="00DA7063">
              <w:rPr>
                <w:i/>
              </w:rPr>
              <w:t>uttrycket organ med delege</w:t>
            </w:r>
            <w:r>
              <w:rPr>
                <w:i/>
              </w:rPr>
              <w:softHyphen/>
            </w:r>
            <w:r w:rsidRPr="00DA7063">
              <w:rPr>
                <w:i/>
              </w:rPr>
              <w:t>rade uppgifter samma sak som i förordning (EU) 2017/625.</w:t>
            </w:r>
          </w:p>
        </w:tc>
      </w:tr>
    </w:tbl>
    <w:p w14:paraId="0D4105F4"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6EDBF38" w14:textId="77777777" w:rsidTr="005A3B52">
        <w:tc>
          <w:tcPr>
            <w:tcW w:w="2500" w:type="pct"/>
            <w:shd w:val="clear" w:color="auto" w:fill="auto"/>
            <w:tcMar>
              <w:left w:w="0" w:type="dxa"/>
            </w:tcMar>
          </w:tcPr>
          <w:p w14:paraId="2C87EDF2" w14:textId="7BAA33EB" w:rsidR="00F71CC6" w:rsidRDefault="00AB307F" w:rsidP="00F71CC6">
            <w:pPr>
              <w:pStyle w:val="Rubrik4utannumrering"/>
            </w:pPr>
            <w:r w:rsidRPr="00D13DD7">
              <w:rPr>
                <w:i/>
                <w:iCs/>
              </w:rPr>
              <w:t>EG-bestämmelser</w:t>
            </w:r>
            <w:r>
              <w:t xml:space="preserve"> som </w:t>
            </w:r>
            <w:r w:rsidRPr="00D13DD7">
              <w:rPr>
                <w:i/>
                <w:iCs/>
              </w:rPr>
              <w:t>kompletteras av</w:t>
            </w:r>
            <w:r>
              <w:t xml:space="preserve"> lagen</w:t>
            </w:r>
          </w:p>
        </w:tc>
        <w:tc>
          <w:tcPr>
            <w:tcW w:w="2500" w:type="pct"/>
            <w:shd w:val="clear" w:color="auto" w:fill="auto"/>
            <w:tcMar>
              <w:right w:w="0" w:type="dxa"/>
            </w:tcMar>
          </w:tcPr>
          <w:p w14:paraId="75C02238" w14:textId="24796DBD" w:rsidR="00F71CC6" w:rsidRDefault="00AB307F" w:rsidP="00F71CC6">
            <w:pPr>
              <w:pStyle w:val="Rubrik4utannumrering"/>
            </w:pPr>
            <w:r w:rsidRPr="00D13DD7">
              <w:rPr>
                <w:i/>
                <w:iCs/>
              </w:rPr>
              <w:t>EU-bestämmelser</w:t>
            </w:r>
            <w:r>
              <w:t xml:space="preserve"> som lagen </w:t>
            </w:r>
            <w:r w:rsidRPr="00D13DD7">
              <w:rPr>
                <w:i/>
                <w:iCs/>
              </w:rPr>
              <w:t>kompletterar</w:t>
            </w:r>
          </w:p>
        </w:tc>
      </w:tr>
    </w:tbl>
    <w:p w14:paraId="02176768" w14:textId="7B071FD5" w:rsidR="00F71CC6" w:rsidRDefault="00AB307F" w:rsidP="00F71CC6">
      <w:pPr>
        <w:pStyle w:val="Brdtext"/>
        <w:spacing w:before="230"/>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3084E78" w14:textId="77777777" w:rsidTr="00F71CC6">
        <w:tc>
          <w:tcPr>
            <w:tcW w:w="2500" w:type="pct"/>
            <w:shd w:val="clear" w:color="auto" w:fill="auto"/>
            <w:tcMar>
              <w:left w:w="0" w:type="dxa"/>
            </w:tcMar>
          </w:tcPr>
          <w:p w14:paraId="56E6A605" w14:textId="054C0C71" w:rsidR="00F71CC6" w:rsidRDefault="00AB307F" w:rsidP="00F71CC6">
            <w:pPr>
              <w:pStyle w:val="Brdtextmedindrag"/>
            </w:pPr>
            <w:r>
              <w:t xml:space="preserve">Lagen kompletterar sådana bestämmelser i </w:t>
            </w:r>
            <w:r w:rsidRPr="0099257C">
              <w:rPr>
                <w:i/>
              </w:rPr>
              <w:t>EG-förordningar (EG-bestämmelser)</w:t>
            </w:r>
            <w:r>
              <w:t xml:space="preserve"> som har samma syfte som lagen och som faller inom lagens tillämpnings</w:t>
            </w:r>
            <w:r>
              <w:softHyphen/>
              <w:t xml:space="preserve">område. Regeringen </w:t>
            </w:r>
            <w:r w:rsidRPr="0099257C">
              <w:rPr>
                <w:i/>
              </w:rPr>
              <w:t>skall</w:t>
            </w:r>
            <w:r>
              <w:t xml:space="preserve"> i Svensk författningssamling </w:t>
            </w:r>
            <w:r w:rsidRPr="0099257C">
              <w:rPr>
                <w:i/>
              </w:rPr>
              <w:t>ge till känna</w:t>
            </w:r>
            <w:r>
              <w:t xml:space="preserve"> vilka grundförordningar som avses.</w:t>
            </w:r>
          </w:p>
        </w:tc>
        <w:tc>
          <w:tcPr>
            <w:tcW w:w="2500" w:type="pct"/>
            <w:shd w:val="clear" w:color="auto" w:fill="auto"/>
            <w:tcMar>
              <w:right w:w="0" w:type="dxa"/>
            </w:tcMar>
          </w:tcPr>
          <w:p w14:paraId="697BF238" w14:textId="6B6FA64C" w:rsidR="00F71CC6" w:rsidRDefault="00AB307F" w:rsidP="00F71CC6">
            <w:pPr>
              <w:pStyle w:val="Brdtextmedindrag"/>
            </w:pPr>
            <w:r>
              <w:t xml:space="preserve">Lagen kompletterar sådana bestämmelser i </w:t>
            </w:r>
            <w:r w:rsidRPr="0099257C">
              <w:rPr>
                <w:i/>
              </w:rPr>
              <w:t>EU-förordningar</w:t>
            </w:r>
            <w:r>
              <w:rPr>
                <w:i/>
              </w:rPr>
              <w:t xml:space="preserve"> </w:t>
            </w:r>
            <w:r w:rsidRPr="0099257C">
              <w:rPr>
                <w:i/>
              </w:rPr>
              <w:t>(EU-bestämmelser)</w:t>
            </w:r>
            <w:r>
              <w:t xml:space="preserve"> som har samma syfte som lagen och som faller inom lagens tillämpnings</w:t>
            </w:r>
            <w:r>
              <w:softHyphen/>
              <w:t xml:space="preserve">område. Regeringen </w:t>
            </w:r>
            <w:r w:rsidRPr="00F1468C">
              <w:rPr>
                <w:i/>
                <w:iCs/>
              </w:rPr>
              <w:t>ska</w:t>
            </w:r>
            <w:r>
              <w:t xml:space="preserve"> i Svensk författningssamling </w:t>
            </w:r>
            <w:r w:rsidRPr="0099257C">
              <w:rPr>
                <w:i/>
              </w:rPr>
              <w:t>tillkännage</w:t>
            </w:r>
            <w:r>
              <w:t xml:space="preserve"> vilka grundförordningar som avses.</w:t>
            </w:r>
          </w:p>
        </w:tc>
      </w:tr>
      <w:tr w:rsidR="00F71CC6" w14:paraId="607F51A3" w14:textId="77777777" w:rsidTr="005A3B52">
        <w:tblPrEx>
          <w:tblLook w:val="0600" w:firstRow="0" w:lastRow="0" w:firstColumn="0" w:lastColumn="0" w:noHBand="1" w:noVBand="1"/>
        </w:tblPrEx>
        <w:tc>
          <w:tcPr>
            <w:tcW w:w="2500" w:type="pct"/>
            <w:shd w:val="clear" w:color="auto" w:fill="auto"/>
            <w:tcMar>
              <w:left w:w="0" w:type="dxa"/>
            </w:tcMar>
          </w:tcPr>
          <w:p w14:paraId="354BAD64" w14:textId="4763790C" w:rsidR="00F71CC6" w:rsidRDefault="00AB307F" w:rsidP="00F71CC6">
            <w:pPr>
              <w:pStyle w:val="Brdtextmedindrag"/>
            </w:pPr>
            <w:r w:rsidRPr="0099257C">
              <w:t xml:space="preserve">I fråga om </w:t>
            </w:r>
            <w:r w:rsidRPr="0099257C">
              <w:rPr>
                <w:i/>
              </w:rPr>
              <w:t>EG-bestämmelser</w:t>
            </w:r>
            <w:r w:rsidRPr="0099257C">
              <w:t xml:space="preserve"> som faller inom flera lagars tillämp</w:t>
            </w:r>
            <w:r>
              <w:softHyphen/>
            </w:r>
            <w:r w:rsidRPr="0099257C">
              <w:t xml:space="preserve">ningsområde </w:t>
            </w:r>
            <w:r w:rsidRPr="004D464F">
              <w:rPr>
                <w:i/>
                <w:iCs/>
              </w:rPr>
              <w:t xml:space="preserve">tillkännager </w:t>
            </w:r>
            <w:r w:rsidRPr="0099257C">
              <w:t>rege</w:t>
            </w:r>
            <w:r>
              <w:softHyphen/>
            </w:r>
            <w:r w:rsidRPr="0099257C">
              <w:t xml:space="preserve">ringen på samma sätt som i första stycket vilka bestämmelser som </w:t>
            </w:r>
            <w:r w:rsidRPr="000D34B6">
              <w:rPr>
                <w:i/>
              </w:rPr>
              <w:t>kompletteras av</w:t>
            </w:r>
            <w:r w:rsidRPr="0099257C">
              <w:t xml:space="preserve"> denna lag</w:t>
            </w:r>
            <w:r>
              <w:t>.</w:t>
            </w:r>
          </w:p>
        </w:tc>
        <w:tc>
          <w:tcPr>
            <w:tcW w:w="2500" w:type="pct"/>
            <w:shd w:val="clear" w:color="auto" w:fill="auto"/>
            <w:tcMar>
              <w:right w:w="0" w:type="dxa"/>
            </w:tcMar>
          </w:tcPr>
          <w:p w14:paraId="3347B1DE" w14:textId="605DBEFB" w:rsidR="00F71CC6" w:rsidRDefault="00AB307F" w:rsidP="00F71CC6">
            <w:pPr>
              <w:pStyle w:val="Brdtextmedindrag"/>
            </w:pPr>
            <w:r w:rsidRPr="0099257C">
              <w:t>I fråga om</w:t>
            </w:r>
            <w:r>
              <w:t xml:space="preserve"> </w:t>
            </w:r>
            <w:r w:rsidRPr="0099257C">
              <w:rPr>
                <w:i/>
              </w:rPr>
              <w:t>EU-bestämmelser</w:t>
            </w:r>
            <w:r w:rsidRPr="0099257C">
              <w:t xml:space="preserve"> som faller inom flera lagars tillämp</w:t>
            </w:r>
            <w:r>
              <w:softHyphen/>
            </w:r>
            <w:r w:rsidRPr="0099257C">
              <w:t xml:space="preserve">ningsområde </w:t>
            </w:r>
            <w:r w:rsidRPr="004D464F">
              <w:rPr>
                <w:i/>
                <w:iCs/>
              </w:rPr>
              <w:t>ska</w:t>
            </w:r>
            <w:r>
              <w:t xml:space="preserve"> </w:t>
            </w:r>
            <w:r w:rsidRPr="0099257C">
              <w:t xml:space="preserve">regeringen på samma sätt som i första stycket </w:t>
            </w:r>
            <w:r w:rsidRPr="004D464F">
              <w:rPr>
                <w:i/>
                <w:iCs/>
              </w:rPr>
              <w:t>tillkännage</w:t>
            </w:r>
            <w:r>
              <w:t xml:space="preserve"> </w:t>
            </w:r>
            <w:r w:rsidRPr="0099257C">
              <w:t>vilka bestämmelser som denna lag</w:t>
            </w:r>
            <w:r>
              <w:t xml:space="preserve"> </w:t>
            </w:r>
            <w:r w:rsidRPr="000D34B6">
              <w:rPr>
                <w:i/>
              </w:rPr>
              <w:t>kompletterar</w:t>
            </w:r>
            <w:r>
              <w:t>.</w:t>
            </w:r>
          </w:p>
        </w:tc>
      </w:tr>
      <w:tr w:rsidR="00F71CC6" w14:paraId="392EBBF8" w14:textId="77777777" w:rsidTr="005A3B52">
        <w:tblPrEx>
          <w:tblLook w:val="0600" w:firstRow="0" w:lastRow="0" w:firstColumn="0" w:lastColumn="0" w:noHBand="1" w:noVBand="1"/>
        </w:tblPrEx>
        <w:tc>
          <w:tcPr>
            <w:tcW w:w="2500" w:type="pct"/>
            <w:shd w:val="clear" w:color="auto" w:fill="auto"/>
            <w:tcMar>
              <w:left w:w="0" w:type="dxa"/>
            </w:tcMar>
          </w:tcPr>
          <w:p w14:paraId="71C27FFE" w14:textId="7BCD2575" w:rsidR="00F71CC6" w:rsidRDefault="00AB307F" w:rsidP="00F71CC6">
            <w:pPr>
              <w:pStyle w:val="Brdtextmedindrag"/>
            </w:pPr>
            <w:r w:rsidRPr="0099257C">
              <w:t xml:space="preserve">Regeringen eller den myndighet som regeringen bestämmer får meddela föreskrifter eller i det enskilda fallet fatta beslut som behövs </w:t>
            </w:r>
            <w:r w:rsidRPr="0099257C">
              <w:rPr>
                <w:i/>
              </w:rPr>
              <w:t>som komplettering av EG-bestämmelserna</w:t>
            </w:r>
            <w:r>
              <w:t>.</w:t>
            </w:r>
          </w:p>
        </w:tc>
        <w:tc>
          <w:tcPr>
            <w:tcW w:w="2500" w:type="pct"/>
            <w:shd w:val="clear" w:color="auto" w:fill="auto"/>
            <w:tcMar>
              <w:right w:w="0" w:type="dxa"/>
            </w:tcMar>
          </w:tcPr>
          <w:p w14:paraId="4DB523E4" w14:textId="6776CBC2" w:rsidR="00F71CC6" w:rsidRDefault="00AB307F" w:rsidP="00F71CC6">
            <w:pPr>
              <w:pStyle w:val="Brdtextmedindrag"/>
            </w:pPr>
            <w:r w:rsidRPr="0099257C">
              <w:t xml:space="preserve">Regeringen eller den myndighet som regeringen bestämmer får meddela föreskrifter eller i det enskilda fallet fatta </w:t>
            </w:r>
            <w:r w:rsidRPr="00E325D8">
              <w:rPr>
                <w:i/>
                <w:iCs/>
              </w:rPr>
              <w:t>de</w:t>
            </w:r>
            <w:r>
              <w:t xml:space="preserve"> </w:t>
            </w:r>
            <w:r w:rsidRPr="0099257C">
              <w:t xml:space="preserve">beslut som behövs för </w:t>
            </w:r>
            <w:r w:rsidRPr="0099257C">
              <w:rPr>
                <w:i/>
              </w:rPr>
              <w:t>att komplettera EU-bestämmelserna</w:t>
            </w:r>
            <w:r>
              <w:t>.</w:t>
            </w:r>
          </w:p>
        </w:tc>
      </w:tr>
    </w:tbl>
    <w:p w14:paraId="50EDE046"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1EFD326" w14:textId="77777777" w:rsidTr="005A3B52">
        <w:tc>
          <w:tcPr>
            <w:tcW w:w="2500" w:type="pct"/>
            <w:shd w:val="clear" w:color="auto" w:fill="auto"/>
            <w:tcMar>
              <w:left w:w="0" w:type="dxa"/>
            </w:tcMar>
          </w:tcPr>
          <w:p w14:paraId="66ABD836" w14:textId="77777777" w:rsidR="00F71CC6" w:rsidRDefault="00F71CC6" w:rsidP="00F71CC6">
            <w:pPr>
              <w:pStyle w:val="Brdtextmedindrag"/>
            </w:pPr>
          </w:p>
        </w:tc>
        <w:tc>
          <w:tcPr>
            <w:tcW w:w="2500" w:type="pct"/>
            <w:shd w:val="clear" w:color="auto" w:fill="auto"/>
            <w:tcMar>
              <w:right w:w="0" w:type="dxa"/>
            </w:tcMar>
          </w:tcPr>
          <w:p w14:paraId="6992706C" w14:textId="7F1ED167" w:rsidR="00F71CC6" w:rsidRPr="00667031" w:rsidRDefault="00AB307F" w:rsidP="00F71CC6">
            <w:pPr>
              <w:pStyle w:val="Rubrik4utannumrering"/>
              <w:rPr>
                <w:i/>
                <w:iCs/>
              </w:rPr>
            </w:pPr>
            <w:r w:rsidRPr="00667031">
              <w:rPr>
                <w:i/>
                <w:iCs/>
              </w:rPr>
              <w:t>Tillämpning av förordning (EU) 2017/625</w:t>
            </w:r>
          </w:p>
        </w:tc>
      </w:tr>
    </w:tbl>
    <w:p w14:paraId="58843291"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DF8C281" w14:textId="77777777" w:rsidTr="00F71CC6">
        <w:tc>
          <w:tcPr>
            <w:tcW w:w="2500" w:type="pct"/>
            <w:shd w:val="clear" w:color="auto" w:fill="auto"/>
            <w:tcMar>
              <w:left w:w="0" w:type="dxa"/>
            </w:tcMar>
          </w:tcPr>
          <w:p w14:paraId="4F05D09F" w14:textId="77777777" w:rsidR="00F71CC6" w:rsidRDefault="00F71CC6" w:rsidP="00F71CC6">
            <w:pPr>
              <w:pStyle w:val="Brdtextmedindrag"/>
            </w:pPr>
          </w:p>
        </w:tc>
        <w:tc>
          <w:tcPr>
            <w:tcW w:w="2500" w:type="pct"/>
            <w:shd w:val="clear" w:color="auto" w:fill="auto"/>
            <w:tcMar>
              <w:right w:w="0" w:type="dxa"/>
            </w:tcMar>
          </w:tcPr>
          <w:p w14:paraId="2D21330A" w14:textId="2A17A8FF" w:rsidR="00F71CC6" w:rsidRDefault="00AB307F" w:rsidP="00F71CC6">
            <w:pPr>
              <w:pStyle w:val="Brdtext"/>
              <w:rPr>
                <w:i/>
              </w:rPr>
            </w:pPr>
            <w:r>
              <w:rPr>
                <w:i/>
              </w:rPr>
              <w:t xml:space="preserve">5 a </w:t>
            </w:r>
            <w:r w:rsidRPr="00574282">
              <w:rPr>
                <w:i/>
              </w:rPr>
              <w:t>§</w:t>
            </w:r>
          </w:p>
          <w:p w14:paraId="5756AAD0" w14:textId="5FA78857" w:rsidR="00F71CC6" w:rsidRPr="00F87B4A" w:rsidRDefault="00AB307F" w:rsidP="00F71CC6">
            <w:pPr>
              <w:pStyle w:val="Brdtextmedindrag"/>
              <w:rPr>
                <w:i/>
                <w:spacing w:val="-2"/>
              </w:rPr>
            </w:pPr>
            <w:r w:rsidRPr="00F87B4A">
              <w:rPr>
                <w:i/>
                <w:spacing w:val="-2"/>
              </w:rPr>
              <w:t xml:space="preserve">Förordning (EU) 2017/625 ska tillämpas även i fråga om offentlig kontroll och annan offentlig </w:t>
            </w:r>
            <w:r w:rsidR="00381FF2" w:rsidRPr="00F87B4A">
              <w:rPr>
                <w:i/>
                <w:spacing w:val="-2"/>
              </w:rPr>
              <w:t>verk</w:t>
            </w:r>
            <w:r w:rsidR="00381FF2" w:rsidRPr="00F87B4A">
              <w:rPr>
                <w:i/>
                <w:spacing w:val="-2"/>
              </w:rPr>
              <w:softHyphen/>
              <w:t>sam</w:t>
            </w:r>
            <w:r w:rsidR="00381FF2" w:rsidRPr="00F87B4A">
              <w:rPr>
                <w:i/>
                <w:spacing w:val="-2"/>
              </w:rPr>
              <w:softHyphen/>
              <w:t>het</w:t>
            </w:r>
            <w:r w:rsidRPr="00F87B4A">
              <w:rPr>
                <w:i/>
                <w:spacing w:val="-2"/>
              </w:rPr>
              <w:t xml:space="preserve"> som faller utanför förord</w:t>
            </w:r>
            <w:r w:rsidR="004B1C73">
              <w:rPr>
                <w:i/>
                <w:spacing w:val="-2"/>
              </w:rPr>
              <w:softHyphen/>
            </w:r>
            <w:r w:rsidRPr="00F87B4A">
              <w:rPr>
                <w:i/>
                <w:spacing w:val="-2"/>
              </w:rPr>
              <w:t xml:space="preserve">ningens </w:t>
            </w:r>
            <w:r w:rsidR="00381FF2" w:rsidRPr="00F87B4A">
              <w:rPr>
                <w:i/>
                <w:spacing w:val="-2"/>
              </w:rPr>
              <w:t>tillämpningsområde</w:t>
            </w:r>
            <w:r w:rsidRPr="00F87B4A">
              <w:rPr>
                <w:i/>
                <w:spacing w:val="-2"/>
              </w:rPr>
              <w:t>.</w:t>
            </w:r>
          </w:p>
          <w:p w14:paraId="6DAFD7DA" w14:textId="32E3CB73" w:rsidR="00F71CC6" w:rsidRPr="00574282" w:rsidRDefault="00AB307F" w:rsidP="00F71CC6">
            <w:pPr>
              <w:pStyle w:val="Brdtextmedindrag"/>
              <w:rPr>
                <w:i/>
              </w:rPr>
            </w:pPr>
            <w:r>
              <w:rPr>
                <w:i/>
              </w:rPr>
              <w:t>Första stycket gäller dock inte offentlig kontroll och annan offent</w:t>
            </w:r>
            <w:r>
              <w:rPr>
                <w:i/>
              </w:rPr>
              <w:softHyphen/>
              <w:t>lig verksamhet i fråga om sådant vatten och sådana produkter som jämställs med livsmedel enligt 3 § andra stycket.</w:t>
            </w:r>
          </w:p>
        </w:tc>
      </w:tr>
    </w:tbl>
    <w:p w14:paraId="001C4072" w14:textId="4A2EE8AB" w:rsidR="00F71CC6" w:rsidRDefault="00AB307F" w:rsidP="00F71CC6">
      <w:pPr>
        <w:pStyle w:val="Brdtext"/>
        <w:spacing w:before="230"/>
        <w:jc w:val="center"/>
      </w:pPr>
      <w:r>
        <w:t>7 §</w:t>
      </w:r>
    </w:p>
    <w:p w14:paraId="04A0CC28" w14:textId="7627B905" w:rsidR="00F71CC6" w:rsidRPr="00DF2898" w:rsidRDefault="00AB307F" w:rsidP="00F71CC6">
      <w:pPr>
        <w:pStyle w:val="Brdtextmedindrag"/>
      </w:pPr>
      <w:r w:rsidRPr="002651AB">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F1D43E3" w14:textId="77777777" w:rsidTr="00F71CC6">
        <w:tc>
          <w:tcPr>
            <w:tcW w:w="2500" w:type="pct"/>
            <w:shd w:val="clear" w:color="auto" w:fill="auto"/>
            <w:tcMar>
              <w:left w:w="0" w:type="dxa"/>
            </w:tcMar>
          </w:tcPr>
          <w:p w14:paraId="56E1066B" w14:textId="24AF4496" w:rsidR="00F71CC6" w:rsidRDefault="00AB307F" w:rsidP="00F71CC6">
            <w:pPr>
              <w:pStyle w:val="Brdtextmedindrag"/>
            </w:pPr>
            <w:r w:rsidRPr="002651AB">
              <w:t>1.</w:t>
            </w:r>
            <w:r>
              <w:t> </w:t>
            </w:r>
            <w:r w:rsidRPr="002651AB">
              <w:t>att livsmedel får handhas eller släppas ut på marknaden endast i anläggningar som godkänts av kontrollmyndigheten</w:t>
            </w:r>
            <w:r>
              <w:t>,</w:t>
            </w:r>
          </w:p>
        </w:tc>
        <w:tc>
          <w:tcPr>
            <w:tcW w:w="2500" w:type="pct"/>
            <w:shd w:val="clear" w:color="auto" w:fill="auto"/>
            <w:tcMar>
              <w:right w:w="0" w:type="dxa"/>
            </w:tcMar>
          </w:tcPr>
          <w:p w14:paraId="11C008C6" w14:textId="4DAB18B3" w:rsidR="00F71CC6" w:rsidRDefault="00AB307F" w:rsidP="00F71CC6">
            <w:pPr>
              <w:pStyle w:val="Brdtextmedindrag"/>
            </w:pPr>
            <w:r w:rsidRPr="002651AB">
              <w:t>1.</w:t>
            </w:r>
            <w:r>
              <w:t> </w:t>
            </w:r>
            <w:r w:rsidRPr="002651AB">
              <w:t>att livsmedel får handhas eller släppas ut på marknaden endast i anläggningar som godkänts av kontrollmyndigheten</w:t>
            </w:r>
            <w:r>
              <w:t xml:space="preserve">, </w:t>
            </w:r>
            <w:r w:rsidRPr="002651AB">
              <w:rPr>
                <w:i/>
              </w:rPr>
              <w:t>och</w:t>
            </w:r>
          </w:p>
        </w:tc>
      </w:tr>
      <w:tr w:rsidR="00F71CC6" w14:paraId="1B77080C" w14:textId="77777777" w:rsidTr="005A3B52">
        <w:tblPrEx>
          <w:tblLook w:val="0600" w:firstRow="0" w:lastRow="0" w:firstColumn="0" w:lastColumn="0" w:noHBand="1" w:noVBand="1"/>
        </w:tblPrEx>
        <w:tc>
          <w:tcPr>
            <w:tcW w:w="2500" w:type="pct"/>
            <w:shd w:val="clear" w:color="auto" w:fill="auto"/>
            <w:tcMar>
              <w:left w:w="0" w:type="dxa"/>
            </w:tcMar>
          </w:tcPr>
          <w:p w14:paraId="37DF71FB" w14:textId="35FEE8A8" w:rsidR="00F71CC6" w:rsidRDefault="00AB307F" w:rsidP="00F71CC6">
            <w:pPr>
              <w:pStyle w:val="Brdtextmedindrag"/>
            </w:pPr>
            <w:r w:rsidRPr="002651AB">
              <w:t>2.</w:t>
            </w:r>
            <w:r>
              <w:t> </w:t>
            </w:r>
            <w:r w:rsidRPr="002651AB">
              <w:t xml:space="preserve">vilka krav som </w:t>
            </w:r>
            <w:r w:rsidRPr="002651AB">
              <w:rPr>
                <w:i/>
              </w:rPr>
              <w:t>skall</w:t>
            </w:r>
            <w:r w:rsidRPr="002651AB">
              <w:t xml:space="preserve"> vara uppfyllda för att ett sådant god</w:t>
            </w:r>
            <w:r>
              <w:softHyphen/>
            </w:r>
            <w:r w:rsidRPr="002651AB">
              <w:t xml:space="preserve">kännande </w:t>
            </w:r>
            <w:r w:rsidRPr="0042314F">
              <w:rPr>
                <w:i/>
                <w:iCs/>
              </w:rPr>
              <w:t>skall</w:t>
            </w:r>
            <w:r w:rsidRPr="002651AB">
              <w:t xml:space="preserve"> </w:t>
            </w:r>
            <w:r w:rsidRPr="00020032">
              <w:rPr>
                <w:i/>
                <w:iCs/>
              </w:rPr>
              <w:t>meddelas</w:t>
            </w:r>
            <w:r w:rsidRPr="002651AB">
              <w:t xml:space="preserve">, </w:t>
            </w:r>
            <w:r w:rsidRPr="002651AB">
              <w:rPr>
                <w:i/>
              </w:rPr>
              <w:t>och</w:t>
            </w:r>
          </w:p>
        </w:tc>
        <w:tc>
          <w:tcPr>
            <w:tcW w:w="2500" w:type="pct"/>
            <w:shd w:val="clear" w:color="auto" w:fill="auto"/>
            <w:tcMar>
              <w:right w:w="0" w:type="dxa"/>
            </w:tcMar>
          </w:tcPr>
          <w:p w14:paraId="122473B1" w14:textId="7073B77C" w:rsidR="00F71CC6" w:rsidRDefault="00AB307F" w:rsidP="00F71CC6">
            <w:pPr>
              <w:pStyle w:val="Brdtextmedindrag"/>
            </w:pPr>
            <w:r w:rsidRPr="002651AB">
              <w:t>2.</w:t>
            </w:r>
            <w:r>
              <w:t> </w:t>
            </w:r>
            <w:r w:rsidRPr="002651AB">
              <w:t xml:space="preserve">vilka krav som </w:t>
            </w:r>
            <w:r w:rsidRPr="000D34B6">
              <w:rPr>
                <w:i/>
              </w:rPr>
              <w:t>ska</w:t>
            </w:r>
            <w:r w:rsidRPr="002651AB">
              <w:t xml:space="preserve"> vara uppfyllda för att ett sådant god</w:t>
            </w:r>
            <w:r>
              <w:softHyphen/>
            </w:r>
            <w:r w:rsidRPr="002651AB">
              <w:t xml:space="preserve">kännande </w:t>
            </w:r>
            <w:r w:rsidRPr="003E0266">
              <w:rPr>
                <w:i/>
                <w:iCs/>
              </w:rPr>
              <w:t>ska</w:t>
            </w:r>
            <w:r w:rsidRPr="002651AB">
              <w:t xml:space="preserve"> </w:t>
            </w:r>
            <w:r w:rsidRPr="00020032">
              <w:rPr>
                <w:i/>
                <w:iCs/>
              </w:rPr>
              <w:t>beviljas</w:t>
            </w:r>
            <w:r>
              <w:t>.</w:t>
            </w:r>
          </w:p>
        </w:tc>
      </w:tr>
      <w:tr w:rsidR="00F71CC6" w14:paraId="151D9CF6" w14:textId="77777777" w:rsidTr="005A3B52">
        <w:tblPrEx>
          <w:tblLook w:val="0600" w:firstRow="0" w:lastRow="0" w:firstColumn="0" w:lastColumn="0" w:noHBand="1" w:noVBand="1"/>
        </w:tblPrEx>
        <w:tc>
          <w:tcPr>
            <w:tcW w:w="2500" w:type="pct"/>
            <w:shd w:val="clear" w:color="auto" w:fill="auto"/>
            <w:tcMar>
              <w:left w:w="0" w:type="dxa"/>
            </w:tcMar>
          </w:tcPr>
          <w:p w14:paraId="01FE3385" w14:textId="4292CA74" w:rsidR="00F71CC6" w:rsidRDefault="00AB307F" w:rsidP="00F71CC6">
            <w:pPr>
              <w:pStyle w:val="Brdtextmedindrag"/>
            </w:pPr>
            <w:r w:rsidRPr="002651AB">
              <w:rPr>
                <w:i/>
              </w:rPr>
              <w:t>3.</w:t>
            </w:r>
            <w:r>
              <w:rPr>
                <w:i/>
              </w:rPr>
              <w:t> </w:t>
            </w:r>
            <w:r w:rsidRPr="002651AB">
              <w:rPr>
                <w:i/>
              </w:rPr>
              <w:t>registrering av anläggningar.</w:t>
            </w:r>
          </w:p>
        </w:tc>
        <w:tc>
          <w:tcPr>
            <w:tcW w:w="2500" w:type="pct"/>
            <w:shd w:val="clear" w:color="auto" w:fill="auto"/>
            <w:tcMar>
              <w:right w:w="0" w:type="dxa"/>
            </w:tcMar>
          </w:tcPr>
          <w:p w14:paraId="100B1B29" w14:textId="77777777" w:rsidR="00F71CC6" w:rsidRDefault="00F71CC6" w:rsidP="00F71CC6">
            <w:pPr>
              <w:pStyle w:val="Brdtextmedindrag"/>
            </w:pPr>
          </w:p>
        </w:tc>
      </w:tr>
    </w:tbl>
    <w:p w14:paraId="519706CB" w14:textId="0510E5C5" w:rsidR="00F71CC6" w:rsidRDefault="00AB307F" w:rsidP="00F71CC6">
      <w:pPr>
        <w:pStyle w:val="Brdtext"/>
        <w:spacing w:before="230"/>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6211E46" w14:textId="77777777" w:rsidTr="00F71CC6">
        <w:tc>
          <w:tcPr>
            <w:tcW w:w="2500" w:type="pct"/>
            <w:shd w:val="clear" w:color="auto" w:fill="auto"/>
            <w:tcMar>
              <w:left w:w="0" w:type="dxa"/>
            </w:tcMar>
          </w:tcPr>
          <w:p w14:paraId="29EC71CA" w14:textId="75C3B836" w:rsidR="00F71CC6" w:rsidRDefault="00AB307F" w:rsidP="00F71CC6">
            <w:pPr>
              <w:pStyle w:val="Brdtextmedindrag"/>
            </w:pPr>
            <w:r w:rsidRPr="002651AB">
              <w:t xml:space="preserve">Regeringen eller den myndighet som regeringen bestämmer får efter </w:t>
            </w:r>
            <w:r w:rsidRPr="00487C86">
              <w:rPr>
                <w:i/>
              </w:rPr>
              <w:t>iakttagande</w:t>
            </w:r>
            <w:r w:rsidRPr="002651AB">
              <w:t xml:space="preserve"> </w:t>
            </w:r>
            <w:r w:rsidRPr="00487C86">
              <w:rPr>
                <w:i/>
              </w:rPr>
              <w:t>av</w:t>
            </w:r>
            <w:r w:rsidRPr="002651AB">
              <w:t xml:space="preserve"> anmälnings</w:t>
            </w:r>
            <w:r w:rsidRPr="002651AB">
              <w:softHyphen/>
              <w:t>förfarandet i Europaparlamentets och rådets förordning (EG) nr 852/2004 och Europaparlamentets och rådets förordning (EG) nr 853/2004 av den 29 april 2004 om fastställande av särskilda hygien</w:t>
            </w:r>
            <w:r>
              <w:softHyphen/>
            </w:r>
            <w:r w:rsidRPr="002651AB">
              <w:t xml:space="preserve">regler för livsmedel av animaliskt ursprung meddela föreskrifter om anpassning av och undantag från kraven i </w:t>
            </w:r>
            <w:r w:rsidRPr="002651AB">
              <w:rPr>
                <w:i/>
              </w:rPr>
              <w:t>EG-förordningarna</w:t>
            </w:r>
            <w:r>
              <w:t>.</w:t>
            </w:r>
          </w:p>
        </w:tc>
        <w:tc>
          <w:tcPr>
            <w:tcW w:w="2500" w:type="pct"/>
            <w:shd w:val="clear" w:color="auto" w:fill="auto"/>
            <w:tcMar>
              <w:right w:w="0" w:type="dxa"/>
            </w:tcMar>
          </w:tcPr>
          <w:p w14:paraId="6ED61644" w14:textId="6689983A" w:rsidR="00F71CC6" w:rsidRDefault="00AB307F" w:rsidP="00F71CC6">
            <w:pPr>
              <w:pStyle w:val="Brdtextmedindrag"/>
            </w:pPr>
            <w:r w:rsidRPr="004107D0">
              <w:t>Regeringen eller den myndighet som regeringen bestämmer får</w:t>
            </w:r>
            <w:r>
              <w:t>,</w:t>
            </w:r>
            <w:r w:rsidRPr="004107D0">
              <w:t xml:space="preserve"> efter </w:t>
            </w:r>
            <w:r w:rsidRPr="004107D0">
              <w:rPr>
                <w:i/>
              </w:rPr>
              <w:t>att ha iakttagit</w:t>
            </w:r>
            <w:r w:rsidRPr="004107D0">
              <w:t xml:space="preserve"> anmälnings</w:t>
            </w:r>
            <w:r w:rsidRPr="004107D0">
              <w:softHyphen/>
              <w:t xml:space="preserve">förfarandet i Europaparlamentets och rådets förordning (EG) nr </w:t>
            </w:r>
            <w:r w:rsidRPr="00571022">
              <w:t>852/2004</w:t>
            </w:r>
            <w:r w:rsidRPr="004107D0">
              <w:t xml:space="preserve"> och Europaparlamentets och rådets förordning (EG) nr 853/2004 av den 29 april 2004 om fastställande av särskilda hygien</w:t>
            </w:r>
            <w:r>
              <w:softHyphen/>
            </w:r>
            <w:r w:rsidRPr="004107D0">
              <w:t>regler för livsmedel av animaliskt ursprung</w:t>
            </w:r>
            <w:r>
              <w:t>,</w:t>
            </w:r>
            <w:r w:rsidRPr="004107D0">
              <w:t xml:space="preserve"> meddela föreskrifter om anpassning av och undantag från kraven i </w:t>
            </w:r>
            <w:r w:rsidRPr="004107D0">
              <w:rPr>
                <w:i/>
              </w:rPr>
              <w:t>EU-förordningarna</w:t>
            </w:r>
            <w:r>
              <w:t>.</w:t>
            </w:r>
          </w:p>
        </w:tc>
      </w:tr>
    </w:tbl>
    <w:p w14:paraId="4C29917D" w14:textId="4101FFD2" w:rsidR="00F71CC6" w:rsidRDefault="00AB307F" w:rsidP="00F71CC6">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3C04A54" w14:textId="77777777" w:rsidTr="00F71CC6">
        <w:tc>
          <w:tcPr>
            <w:tcW w:w="2500" w:type="pct"/>
            <w:shd w:val="clear" w:color="auto" w:fill="auto"/>
            <w:tcMar>
              <w:left w:w="0" w:type="dxa"/>
            </w:tcMar>
          </w:tcPr>
          <w:p w14:paraId="71BF368F" w14:textId="61421AD8" w:rsidR="00F71CC6" w:rsidRDefault="00AB307F" w:rsidP="00F71CC6">
            <w:pPr>
              <w:pStyle w:val="Brdtextmedindrag"/>
            </w:pPr>
            <w:r w:rsidRPr="004107D0">
              <w:t xml:space="preserve">Utöver vad som följer av de </w:t>
            </w:r>
            <w:r w:rsidRPr="004107D0">
              <w:rPr>
                <w:i/>
              </w:rPr>
              <w:t>EG-bestämmelser</w:t>
            </w:r>
            <w:r w:rsidRPr="004107D0">
              <w:t xml:space="preserve"> som </w:t>
            </w:r>
            <w:r w:rsidRPr="008738A1">
              <w:rPr>
                <w:i/>
              </w:rPr>
              <w:t>kompletteras av</w:t>
            </w:r>
            <w:r w:rsidRPr="004107D0">
              <w:t xml:space="preserve"> lagen är det förbjudet att på marknaden släppa ut livsmedel som</w:t>
            </w:r>
          </w:p>
        </w:tc>
        <w:tc>
          <w:tcPr>
            <w:tcW w:w="2500" w:type="pct"/>
            <w:shd w:val="clear" w:color="auto" w:fill="auto"/>
            <w:tcMar>
              <w:right w:w="0" w:type="dxa"/>
            </w:tcMar>
          </w:tcPr>
          <w:p w14:paraId="4F9CF719" w14:textId="60177D68" w:rsidR="00F71CC6" w:rsidRDefault="00AB307F" w:rsidP="00F71CC6">
            <w:pPr>
              <w:pStyle w:val="Brdtextmedindrag"/>
            </w:pPr>
            <w:r w:rsidRPr="004107D0">
              <w:t xml:space="preserve">Utöver vad som följer av de </w:t>
            </w:r>
            <w:r w:rsidRPr="004107D0">
              <w:rPr>
                <w:i/>
              </w:rPr>
              <w:t>EU-bestämmelser</w:t>
            </w:r>
            <w:r w:rsidRPr="004107D0">
              <w:t xml:space="preserve"> som lagen</w:t>
            </w:r>
            <w:r>
              <w:t xml:space="preserve"> </w:t>
            </w:r>
            <w:r w:rsidRPr="008738A1">
              <w:rPr>
                <w:i/>
              </w:rPr>
              <w:t>komplet</w:t>
            </w:r>
            <w:r>
              <w:rPr>
                <w:i/>
              </w:rPr>
              <w:softHyphen/>
            </w:r>
            <w:r w:rsidRPr="008738A1">
              <w:rPr>
                <w:i/>
              </w:rPr>
              <w:t>terar</w:t>
            </w:r>
            <w:r w:rsidRPr="004107D0">
              <w:t xml:space="preserve"> är det förbjudet att på marknaden släppa ut livsmedel som</w:t>
            </w:r>
          </w:p>
        </w:tc>
      </w:tr>
      <w:tr w:rsidR="00F71CC6" w14:paraId="1D9BE903" w14:textId="77777777" w:rsidTr="005A3B52">
        <w:tblPrEx>
          <w:tblLook w:val="0600" w:firstRow="0" w:lastRow="0" w:firstColumn="0" w:lastColumn="0" w:noHBand="1" w:noVBand="1"/>
        </w:tblPrEx>
        <w:tc>
          <w:tcPr>
            <w:tcW w:w="2500" w:type="pct"/>
            <w:shd w:val="clear" w:color="auto" w:fill="auto"/>
            <w:tcMar>
              <w:left w:w="0" w:type="dxa"/>
            </w:tcMar>
          </w:tcPr>
          <w:p w14:paraId="5E71F335" w14:textId="717D7BFB" w:rsidR="00F71CC6" w:rsidRDefault="00AB307F" w:rsidP="00F71CC6">
            <w:pPr>
              <w:pStyle w:val="Brdtextmedindrag"/>
            </w:pPr>
            <w:r w:rsidRPr="004107D0">
              <w:t>1.</w:t>
            </w:r>
            <w:r>
              <w:t> </w:t>
            </w:r>
            <w:r w:rsidRPr="004107D0">
              <w:t>inte uppfyller krav och villkor som har föreskrivits eller beslutats med stöd av 6 § 2 och 3 och 8 §</w:t>
            </w:r>
            <w:r>
              <w:t>,</w:t>
            </w:r>
          </w:p>
        </w:tc>
        <w:tc>
          <w:tcPr>
            <w:tcW w:w="2500" w:type="pct"/>
            <w:shd w:val="clear" w:color="auto" w:fill="auto"/>
            <w:tcMar>
              <w:right w:w="0" w:type="dxa"/>
            </w:tcMar>
          </w:tcPr>
          <w:p w14:paraId="548C18B0" w14:textId="7FA4282F" w:rsidR="00F71CC6" w:rsidRDefault="00AB307F" w:rsidP="00F71CC6">
            <w:pPr>
              <w:pStyle w:val="Brdtextmedindrag"/>
            </w:pPr>
            <w:r w:rsidRPr="004107D0">
              <w:t>1.</w:t>
            </w:r>
            <w:r>
              <w:t> </w:t>
            </w:r>
            <w:r w:rsidRPr="004107D0">
              <w:t xml:space="preserve">inte uppfyller </w:t>
            </w:r>
            <w:r w:rsidRPr="0038444E">
              <w:rPr>
                <w:i/>
                <w:iCs/>
              </w:rPr>
              <w:t>de</w:t>
            </w:r>
            <w:r>
              <w:t xml:space="preserve"> </w:t>
            </w:r>
            <w:r w:rsidRPr="004107D0">
              <w:t>krav och villkor som har föreskrivits eller beslutats med stöd av 6 § 2 och 3 och 8 §</w:t>
            </w:r>
            <w:r>
              <w:t>,</w:t>
            </w:r>
          </w:p>
        </w:tc>
      </w:tr>
      <w:tr w:rsidR="00F71CC6" w14:paraId="6F3C6EBE" w14:textId="77777777" w:rsidTr="005A3B52">
        <w:tblPrEx>
          <w:tblLook w:val="0600" w:firstRow="0" w:lastRow="0" w:firstColumn="0" w:lastColumn="0" w:noHBand="1" w:noVBand="1"/>
        </w:tblPrEx>
        <w:tc>
          <w:tcPr>
            <w:tcW w:w="2500" w:type="pct"/>
            <w:shd w:val="clear" w:color="auto" w:fill="auto"/>
            <w:tcMar>
              <w:left w:w="0" w:type="dxa"/>
            </w:tcMar>
          </w:tcPr>
          <w:p w14:paraId="1587C2FF" w14:textId="576EA86A" w:rsidR="00F71CC6" w:rsidRDefault="00AB307F" w:rsidP="00F71CC6">
            <w:pPr>
              <w:pStyle w:val="Brdtextmedindrag"/>
            </w:pPr>
            <w:r w:rsidRPr="004107D0">
              <w:t>2.</w:t>
            </w:r>
            <w:r>
              <w:t> </w:t>
            </w:r>
            <w:r w:rsidRPr="004107D0">
              <w:t>har handhafts eller tidigare släppts ut på marknaden i en anläggning som inte har godkänts enligt de föreskrifter som har meddelats med stöd av 7</w:t>
            </w:r>
            <w:r>
              <w:t> </w:t>
            </w:r>
            <w:r w:rsidRPr="004107D0">
              <w:t xml:space="preserve">§ eller registrerats enligt de </w:t>
            </w:r>
            <w:r w:rsidRPr="004107D0">
              <w:rPr>
                <w:i/>
              </w:rPr>
              <w:t>EG-bestäm</w:t>
            </w:r>
            <w:r>
              <w:rPr>
                <w:i/>
              </w:rPr>
              <w:softHyphen/>
            </w:r>
            <w:r w:rsidRPr="004107D0">
              <w:rPr>
                <w:i/>
              </w:rPr>
              <w:t>melser</w:t>
            </w:r>
            <w:r w:rsidRPr="004107D0">
              <w:t xml:space="preserve"> som </w:t>
            </w:r>
            <w:r w:rsidRPr="008738A1">
              <w:rPr>
                <w:i/>
              </w:rPr>
              <w:t>kompletteras av</w:t>
            </w:r>
            <w:r w:rsidRPr="004107D0">
              <w:t xml:space="preserve"> lagen</w:t>
            </w:r>
            <w:r>
              <w:t>,</w:t>
            </w:r>
          </w:p>
        </w:tc>
        <w:tc>
          <w:tcPr>
            <w:tcW w:w="2500" w:type="pct"/>
            <w:shd w:val="clear" w:color="auto" w:fill="auto"/>
            <w:tcMar>
              <w:right w:w="0" w:type="dxa"/>
            </w:tcMar>
          </w:tcPr>
          <w:p w14:paraId="14507F9D" w14:textId="4D840728" w:rsidR="00F71CC6" w:rsidRDefault="00AB307F" w:rsidP="00F71CC6">
            <w:pPr>
              <w:pStyle w:val="Brdtextmedindrag"/>
            </w:pPr>
            <w:r w:rsidRPr="004107D0">
              <w:t>2.</w:t>
            </w:r>
            <w:r>
              <w:t> </w:t>
            </w:r>
            <w:r w:rsidRPr="004107D0">
              <w:t>har handhafts eller tidigare släppts ut på marknaden i en anläggning som inte har godkänts enligt de föreskrifter som har meddelats med stöd av 7</w:t>
            </w:r>
            <w:r>
              <w:t> </w:t>
            </w:r>
            <w:r w:rsidRPr="004107D0">
              <w:t xml:space="preserve">§ eller registrerats enligt de </w:t>
            </w:r>
            <w:r w:rsidRPr="004107D0">
              <w:rPr>
                <w:i/>
              </w:rPr>
              <w:t>EU-bestäm</w:t>
            </w:r>
            <w:r>
              <w:rPr>
                <w:i/>
              </w:rPr>
              <w:softHyphen/>
            </w:r>
            <w:r w:rsidRPr="004107D0">
              <w:rPr>
                <w:i/>
              </w:rPr>
              <w:t>melser</w:t>
            </w:r>
            <w:r w:rsidRPr="004107D0">
              <w:t xml:space="preserve"> som lagen</w:t>
            </w:r>
            <w:r>
              <w:t xml:space="preserve"> </w:t>
            </w:r>
            <w:r w:rsidRPr="008738A1">
              <w:rPr>
                <w:i/>
              </w:rPr>
              <w:t>kompletterar</w:t>
            </w:r>
            <w:r w:rsidRPr="004107D0">
              <w:t>,</w:t>
            </w:r>
          </w:p>
        </w:tc>
      </w:tr>
      <w:tr w:rsidR="00F71CC6" w14:paraId="208906A2" w14:textId="77777777" w:rsidTr="005A3B52">
        <w:tblPrEx>
          <w:tblLook w:val="0600" w:firstRow="0" w:lastRow="0" w:firstColumn="0" w:lastColumn="0" w:noHBand="1" w:noVBand="1"/>
        </w:tblPrEx>
        <w:tc>
          <w:tcPr>
            <w:tcW w:w="2500" w:type="pct"/>
            <w:shd w:val="clear" w:color="auto" w:fill="auto"/>
            <w:tcMar>
              <w:left w:w="0" w:type="dxa"/>
            </w:tcMar>
          </w:tcPr>
          <w:p w14:paraId="49957EB8" w14:textId="6F4ECB93" w:rsidR="00F71CC6" w:rsidRDefault="00AB307F" w:rsidP="00F71CC6">
            <w:pPr>
              <w:pStyle w:val="Brdtextmedindrag"/>
            </w:pPr>
            <w:r w:rsidRPr="004107D0">
              <w:t>3.</w:t>
            </w:r>
            <w:r>
              <w:t> </w:t>
            </w:r>
            <w:r w:rsidRPr="004107D0">
              <w:t xml:space="preserve">inte har godkänts eller anmälts i enlighet med de föreskrifter som har meddelats med stöd av lagen eller i enlighet med de </w:t>
            </w:r>
            <w:r w:rsidRPr="004107D0">
              <w:rPr>
                <w:i/>
              </w:rPr>
              <w:t>EG-bestämmelser</w:t>
            </w:r>
            <w:r w:rsidRPr="004107D0">
              <w:t xml:space="preserve"> som </w:t>
            </w:r>
            <w:r w:rsidRPr="008738A1">
              <w:rPr>
                <w:i/>
              </w:rPr>
              <w:t>kompletteras av</w:t>
            </w:r>
            <w:r w:rsidRPr="004107D0">
              <w:t xml:space="preserve"> lagen eller inte uppfyller </w:t>
            </w:r>
            <w:r w:rsidRPr="00655FEA">
              <w:rPr>
                <w:i/>
                <w:iCs/>
              </w:rPr>
              <w:t>villkor</w:t>
            </w:r>
            <w:r w:rsidRPr="004107D0">
              <w:t xml:space="preserve"> i ett godkännande eller tillstånd</w:t>
            </w:r>
            <w:r>
              <w:t>,</w:t>
            </w:r>
          </w:p>
        </w:tc>
        <w:tc>
          <w:tcPr>
            <w:tcW w:w="2500" w:type="pct"/>
            <w:shd w:val="clear" w:color="auto" w:fill="auto"/>
            <w:tcMar>
              <w:right w:w="0" w:type="dxa"/>
            </w:tcMar>
          </w:tcPr>
          <w:p w14:paraId="072B3B27" w14:textId="12415461" w:rsidR="00F71CC6" w:rsidRDefault="00AB307F" w:rsidP="00F71CC6">
            <w:pPr>
              <w:pStyle w:val="Brdtextmedindrag"/>
            </w:pPr>
            <w:r w:rsidRPr="004107D0">
              <w:t>3.</w:t>
            </w:r>
            <w:r>
              <w:t> </w:t>
            </w:r>
            <w:r w:rsidRPr="004107D0">
              <w:t xml:space="preserve">inte har godkänts eller anmälts i enlighet med de föreskrifter som har meddelats med stöd av lagen eller i enlighet med de </w:t>
            </w:r>
            <w:r w:rsidRPr="004107D0">
              <w:rPr>
                <w:i/>
              </w:rPr>
              <w:t>EU-bestämmelser</w:t>
            </w:r>
            <w:r w:rsidRPr="004107D0">
              <w:t xml:space="preserve"> som lagen</w:t>
            </w:r>
            <w:r>
              <w:t xml:space="preserve"> </w:t>
            </w:r>
            <w:r w:rsidRPr="008738A1">
              <w:rPr>
                <w:i/>
              </w:rPr>
              <w:t>komplet</w:t>
            </w:r>
            <w:r>
              <w:rPr>
                <w:i/>
              </w:rPr>
              <w:softHyphen/>
            </w:r>
            <w:r w:rsidRPr="008738A1">
              <w:rPr>
                <w:i/>
              </w:rPr>
              <w:t>terar</w:t>
            </w:r>
            <w:r w:rsidRPr="004107D0">
              <w:t xml:space="preserve"> eller inte uppfyller </w:t>
            </w:r>
            <w:r w:rsidRPr="00655FEA">
              <w:rPr>
                <w:i/>
                <w:iCs/>
              </w:rPr>
              <w:t>villkoren</w:t>
            </w:r>
            <w:r w:rsidRPr="004107D0">
              <w:t xml:space="preserve"> i ett godkännande eller tillstånd</w:t>
            </w:r>
            <w:r>
              <w:t>,</w:t>
            </w:r>
          </w:p>
        </w:tc>
      </w:tr>
      <w:tr w:rsidR="00F71CC6" w14:paraId="0F3BE0C9" w14:textId="77777777" w:rsidTr="005A3B52">
        <w:tblPrEx>
          <w:tblLook w:val="0600" w:firstRow="0" w:lastRow="0" w:firstColumn="0" w:lastColumn="0" w:noHBand="1" w:noVBand="1"/>
        </w:tblPrEx>
        <w:tc>
          <w:tcPr>
            <w:tcW w:w="2500" w:type="pct"/>
            <w:shd w:val="clear" w:color="auto" w:fill="auto"/>
            <w:tcMar>
              <w:left w:w="0" w:type="dxa"/>
            </w:tcMar>
          </w:tcPr>
          <w:p w14:paraId="7FCF385D" w14:textId="38D7D95F" w:rsidR="00F71CC6" w:rsidRDefault="00AB307F" w:rsidP="00F71CC6">
            <w:pPr>
              <w:pStyle w:val="Brdtextmedindrag"/>
            </w:pPr>
            <w:r w:rsidRPr="00F97824">
              <w:t>4.</w:t>
            </w:r>
            <w:r>
              <w:t> </w:t>
            </w:r>
            <w:r w:rsidRPr="00F97824">
              <w:t xml:space="preserve">innehåller ämnen som inte har godkänts eller som har förbjudits i enlighet med de föreskrifter som har meddelats med stöd av lagen eller i enlighet med de </w:t>
            </w:r>
            <w:r w:rsidRPr="00F97824">
              <w:rPr>
                <w:i/>
              </w:rPr>
              <w:t>EG-bestämmelser</w:t>
            </w:r>
            <w:r w:rsidRPr="00F97824">
              <w:t xml:space="preserve"> som </w:t>
            </w:r>
            <w:r w:rsidRPr="008738A1">
              <w:rPr>
                <w:i/>
              </w:rPr>
              <w:t>kompletteras av</w:t>
            </w:r>
            <w:r w:rsidRPr="00F97824">
              <w:t xml:space="preserve"> lagen</w:t>
            </w:r>
            <w:r>
              <w:t>,</w:t>
            </w:r>
          </w:p>
        </w:tc>
        <w:tc>
          <w:tcPr>
            <w:tcW w:w="2500" w:type="pct"/>
            <w:shd w:val="clear" w:color="auto" w:fill="auto"/>
            <w:tcMar>
              <w:right w:w="0" w:type="dxa"/>
            </w:tcMar>
          </w:tcPr>
          <w:p w14:paraId="4BB238DA" w14:textId="199ABCE0" w:rsidR="00F71CC6" w:rsidRDefault="00AB307F" w:rsidP="00F71CC6">
            <w:pPr>
              <w:pStyle w:val="Brdtextmedindrag"/>
            </w:pPr>
            <w:r w:rsidRPr="00F97824">
              <w:t>4.</w:t>
            </w:r>
            <w:r>
              <w:t> </w:t>
            </w:r>
            <w:r w:rsidRPr="00F97824">
              <w:t xml:space="preserve">innehåller ämnen som inte har godkänts eller som har förbjudits i enlighet med de föreskrifter som har meddelats med stöd av lagen eller i enlighet med de </w:t>
            </w:r>
            <w:r w:rsidRPr="00F97824">
              <w:rPr>
                <w:i/>
              </w:rPr>
              <w:t>EU-bestämmelser</w:t>
            </w:r>
            <w:r w:rsidRPr="00F97824">
              <w:t xml:space="preserve"> som lagen</w:t>
            </w:r>
            <w:r>
              <w:t xml:space="preserve"> </w:t>
            </w:r>
            <w:r w:rsidRPr="008738A1">
              <w:rPr>
                <w:i/>
              </w:rPr>
              <w:t>komplet</w:t>
            </w:r>
            <w:r>
              <w:rPr>
                <w:i/>
              </w:rPr>
              <w:softHyphen/>
            </w:r>
            <w:r w:rsidRPr="008738A1">
              <w:rPr>
                <w:i/>
              </w:rPr>
              <w:t>terar</w:t>
            </w:r>
            <w:r>
              <w:t xml:space="preserve">, </w:t>
            </w:r>
            <w:r w:rsidRPr="008830D7">
              <w:rPr>
                <w:i/>
                <w:iCs/>
              </w:rPr>
              <w:t>eller</w:t>
            </w:r>
          </w:p>
        </w:tc>
      </w:tr>
      <w:tr w:rsidR="00F71CC6" w14:paraId="6197B776" w14:textId="77777777" w:rsidTr="005A3B52">
        <w:tblPrEx>
          <w:tblLook w:val="0600" w:firstRow="0" w:lastRow="0" w:firstColumn="0" w:lastColumn="0" w:noHBand="1" w:noVBand="1"/>
        </w:tblPrEx>
        <w:tc>
          <w:tcPr>
            <w:tcW w:w="2500" w:type="pct"/>
            <w:shd w:val="clear" w:color="auto" w:fill="auto"/>
            <w:tcMar>
              <w:left w:w="0" w:type="dxa"/>
            </w:tcMar>
          </w:tcPr>
          <w:p w14:paraId="04C9E1F0" w14:textId="215D8AA1" w:rsidR="00F71CC6" w:rsidRDefault="00AB307F" w:rsidP="00F71CC6">
            <w:pPr>
              <w:pStyle w:val="Brdtextmedindrag"/>
            </w:pPr>
            <w:r w:rsidRPr="00F97824">
              <w:t>5.</w:t>
            </w:r>
            <w:r>
              <w:t> </w:t>
            </w:r>
            <w:r w:rsidRPr="00F97824">
              <w:t xml:space="preserve">innehåller ämnen i en halt som överskrider gränsvärden som har föreskrivits med stöd av lagen eller i de </w:t>
            </w:r>
            <w:r w:rsidRPr="00F97824">
              <w:rPr>
                <w:i/>
              </w:rPr>
              <w:t>EG-bestämmelser</w:t>
            </w:r>
            <w:r w:rsidRPr="00F97824">
              <w:t xml:space="preserve"> som </w:t>
            </w:r>
            <w:r w:rsidRPr="008738A1">
              <w:rPr>
                <w:i/>
              </w:rPr>
              <w:t>kom</w:t>
            </w:r>
            <w:r>
              <w:rPr>
                <w:i/>
              </w:rPr>
              <w:softHyphen/>
            </w:r>
            <w:r w:rsidRPr="008738A1">
              <w:rPr>
                <w:i/>
              </w:rPr>
              <w:t>pletteras av</w:t>
            </w:r>
            <w:r w:rsidRPr="00F97824">
              <w:t xml:space="preserve"> lagen</w:t>
            </w:r>
            <w:r>
              <w:t>.</w:t>
            </w:r>
          </w:p>
        </w:tc>
        <w:tc>
          <w:tcPr>
            <w:tcW w:w="2500" w:type="pct"/>
            <w:shd w:val="clear" w:color="auto" w:fill="auto"/>
            <w:tcMar>
              <w:right w:w="0" w:type="dxa"/>
            </w:tcMar>
          </w:tcPr>
          <w:p w14:paraId="4FED6710" w14:textId="42851964" w:rsidR="00F71CC6" w:rsidRDefault="00AB307F" w:rsidP="00F71CC6">
            <w:pPr>
              <w:pStyle w:val="Brdtextmedindrag"/>
            </w:pPr>
            <w:r w:rsidRPr="00F97824">
              <w:t>5.</w:t>
            </w:r>
            <w:r>
              <w:t> </w:t>
            </w:r>
            <w:r w:rsidRPr="00F97824">
              <w:t xml:space="preserve">innehåller ämnen i en halt som överskrider gränsvärden som har föreskrivits med stöd av lagen eller i de </w:t>
            </w:r>
            <w:r w:rsidRPr="00F97824">
              <w:rPr>
                <w:i/>
              </w:rPr>
              <w:t>EU-bestämmelser</w:t>
            </w:r>
            <w:r w:rsidRPr="00F97824">
              <w:t xml:space="preserve"> som lagen</w:t>
            </w:r>
            <w:r>
              <w:t xml:space="preserve"> </w:t>
            </w:r>
            <w:r w:rsidRPr="008738A1">
              <w:rPr>
                <w:i/>
              </w:rPr>
              <w:t>kompletterar</w:t>
            </w:r>
            <w:r>
              <w:t>.</w:t>
            </w:r>
          </w:p>
        </w:tc>
      </w:tr>
      <w:tr w:rsidR="00F71CC6" w14:paraId="3F1002F5" w14:textId="77777777" w:rsidTr="005A3B52">
        <w:tblPrEx>
          <w:tblLook w:val="0600" w:firstRow="0" w:lastRow="0" w:firstColumn="0" w:lastColumn="0" w:noHBand="1" w:noVBand="1"/>
        </w:tblPrEx>
        <w:tc>
          <w:tcPr>
            <w:tcW w:w="2500" w:type="pct"/>
            <w:shd w:val="clear" w:color="auto" w:fill="auto"/>
            <w:tcMar>
              <w:left w:w="0" w:type="dxa"/>
            </w:tcMar>
          </w:tcPr>
          <w:p w14:paraId="399884E3" w14:textId="0F303DA4" w:rsidR="00F71CC6" w:rsidRDefault="00AB307F" w:rsidP="00F71CC6">
            <w:pPr>
              <w:pStyle w:val="Brdtextmedindrag"/>
            </w:pPr>
            <w:r w:rsidRPr="007647DF">
              <w:rPr>
                <w:i/>
                <w:iCs/>
              </w:rPr>
              <w:t>Det som sägs i första</w:t>
            </w:r>
            <w:r w:rsidRPr="00F97824">
              <w:t xml:space="preserve"> stycket gäller inte</w:t>
            </w:r>
            <w:r>
              <w:t>,</w:t>
            </w:r>
            <w:r w:rsidRPr="00F97824">
              <w:t xml:space="preserve"> om regeringen eller den myndighet som regeringen bestäm</w:t>
            </w:r>
            <w:r>
              <w:softHyphen/>
            </w:r>
            <w:r w:rsidRPr="00F97824">
              <w:t>mer har föreskrivit något annat.</w:t>
            </w:r>
          </w:p>
        </w:tc>
        <w:tc>
          <w:tcPr>
            <w:tcW w:w="2500" w:type="pct"/>
            <w:shd w:val="clear" w:color="auto" w:fill="auto"/>
            <w:tcMar>
              <w:right w:w="0" w:type="dxa"/>
            </w:tcMar>
          </w:tcPr>
          <w:p w14:paraId="2B2ED78D" w14:textId="5238F011" w:rsidR="00F71CC6" w:rsidRDefault="00AB307F" w:rsidP="00F71CC6">
            <w:pPr>
              <w:pStyle w:val="Brdtextmedindrag"/>
            </w:pPr>
            <w:r w:rsidRPr="007647DF">
              <w:rPr>
                <w:i/>
                <w:iCs/>
              </w:rPr>
              <w:t>Första</w:t>
            </w:r>
            <w:r w:rsidRPr="00F97824">
              <w:t xml:space="preserve"> stycket gäller inte om regeringen eller den myndighet som regeringen bestämmer har föreskrivit något annat.</w:t>
            </w:r>
          </w:p>
        </w:tc>
      </w:tr>
    </w:tbl>
    <w:p w14:paraId="644E3676"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726AF5D" w14:textId="77777777" w:rsidTr="005A3B52">
        <w:tc>
          <w:tcPr>
            <w:tcW w:w="2500" w:type="pct"/>
            <w:shd w:val="clear" w:color="auto" w:fill="auto"/>
            <w:tcMar>
              <w:left w:w="0" w:type="dxa"/>
            </w:tcMar>
          </w:tcPr>
          <w:p w14:paraId="1E508D21" w14:textId="044D1302" w:rsidR="00F71CC6" w:rsidRDefault="00AB307F" w:rsidP="00F71CC6">
            <w:pPr>
              <w:pStyle w:val="Rubrik4utannumrering"/>
            </w:pPr>
            <w:r w:rsidRPr="00DF7F74">
              <w:rPr>
                <w:i/>
                <w:iCs/>
              </w:rPr>
              <w:t>Kontrollmyndigheternas offentliga</w:t>
            </w:r>
            <w:r w:rsidRPr="006C2CD4">
              <w:t xml:space="preserve"> </w:t>
            </w:r>
            <w:r w:rsidRPr="002B4B11">
              <w:rPr>
                <w:iCs/>
              </w:rPr>
              <w:t>kontroll</w:t>
            </w:r>
          </w:p>
        </w:tc>
        <w:tc>
          <w:tcPr>
            <w:tcW w:w="2500" w:type="pct"/>
            <w:shd w:val="clear" w:color="auto" w:fill="auto"/>
            <w:tcMar>
              <w:right w:w="0" w:type="dxa"/>
            </w:tcMar>
          </w:tcPr>
          <w:p w14:paraId="1342DD0B" w14:textId="41B176EF" w:rsidR="00F71CC6" w:rsidRDefault="00AB307F" w:rsidP="00F71CC6">
            <w:pPr>
              <w:pStyle w:val="Rubrik4utannumrering"/>
            </w:pPr>
            <w:r w:rsidRPr="00DF7F74">
              <w:rPr>
                <w:i/>
                <w:iCs/>
              </w:rPr>
              <w:t>Offentlig</w:t>
            </w:r>
            <w:r w:rsidRPr="006C2CD4">
              <w:t xml:space="preserve"> </w:t>
            </w:r>
            <w:r w:rsidRPr="002B4B11">
              <w:rPr>
                <w:iCs/>
              </w:rPr>
              <w:t xml:space="preserve">kontroll </w:t>
            </w:r>
            <w:r w:rsidRPr="00DF7F74">
              <w:rPr>
                <w:i/>
                <w:iCs/>
              </w:rPr>
              <w:t>och annan offentlig verksamhet</w:t>
            </w:r>
          </w:p>
        </w:tc>
      </w:tr>
    </w:tbl>
    <w:p w14:paraId="15AA98D3" w14:textId="0616187A" w:rsidR="00F71CC6" w:rsidRDefault="00AB307F" w:rsidP="00F71CC6">
      <w:pPr>
        <w:pStyle w:val="Brdtext"/>
        <w:spacing w:before="230"/>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04EB2A7" w14:textId="77777777" w:rsidTr="00F71CC6">
        <w:tc>
          <w:tcPr>
            <w:tcW w:w="2500" w:type="pct"/>
            <w:shd w:val="clear" w:color="auto" w:fill="auto"/>
            <w:tcMar>
              <w:left w:w="0" w:type="dxa"/>
            </w:tcMar>
          </w:tcPr>
          <w:p w14:paraId="4CB5A0D5" w14:textId="28B2399A" w:rsidR="00F71CC6" w:rsidRDefault="00AB307F" w:rsidP="00F71CC6">
            <w:pPr>
              <w:pStyle w:val="Brdtextmedindrag"/>
            </w:pPr>
            <w:r w:rsidRPr="00F97824">
              <w:t xml:space="preserve">Offentlig kontroll </w:t>
            </w:r>
            <w:r w:rsidRPr="00F97824">
              <w:rPr>
                <w:i/>
              </w:rPr>
              <w:t>av efter</w:t>
            </w:r>
            <w:r w:rsidR="006C3DA7">
              <w:rPr>
                <w:i/>
              </w:rPr>
              <w:softHyphen/>
            </w:r>
            <w:r w:rsidRPr="00F97824">
              <w:rPr>
                <w:i/>
              </w:rPr>
              <w:t>levnaden av denna lag, de föreskrifter och beslut som har meddelats med stöd av lagen, de EG-bestämmelser som kom</w:t>
            </w:r>
            <w:r w:rsidR="006C3DA7">
              <w:rPr>
                <w:i/>
              </w:rPr>
              <w:softHyphen/>
            </w:r>
            <w:r w:rsidRPr="00F97824">
              <w:rPr>
                <w:i/>
              </w:rPr>
              <w:t xml:space="preserve">pletteras av lagen och de beslut som har meddelats med stöd av EG-bestämmelserna </w:t>
            </w:r>
            <w:r w:rsidRPr="002B7C55">
              <w:rPr>
                <w:iCs/>
              </w:rPr>
              <w:t>utövas</w:t>
            </w:r>
            <w:r w:rsidRPr="00F97824">
              <w:t xml:space="preserve"> av Livsmedelsverket, länsstyrelserna, andra statliga myndigheter och kommunerna </w:t>
            </w:r>
            <w:r w:rsidRPr="00571022">
              <w:rPr>
                <w:i/>
              </w:rPr>
              <w:t xml:space="preserve">i enlighet med vad </w:t>
            </w:r>
            <w:r w:rsidRPr="007B331F">
              <w:rPr>
                <w:iCs/>
              </w:rPr>
              <w:t>regeringen</w:t>
            </w:r>
            <w:r w:rsidRPr="00571022">
              <w:rPr>
                <w:i/>
              </w:rPr>
              <w:t xml:space="preserve"> bestämmer</w:t>
            </w:r>
            <w:r w:rsidRPr="00571022">
              <w:t>.</w:t>
            </w:r>
          </w:p>
        </w:tc>
        <w:tc>
          <w:tcPr>
            <w:tcW w:w="2500" w:type="pct"/>
            <w:shd w:val="clear" w:color="auto" w:fill="auto"/>
            <w:tcMar>
              <w:right w:w="0" w:type="dxa"/>
            </w:tcMar>
          </w:tcPr>
          <w:p w14:paraId="6EE7DE79" w14:textId="709496A4" w:rsidR="00F71CC6" w:rsidRPr="00BD6E16" w:rsidRDefault="00AB307F" w:rsidP="00F71CC6">
            <w:pPr>
              <w:pStyle w:val="Brdtextmedindrag"/>
            </w:pPr>
            <w:r w:rsidRPr="00BD6E16">
              <w:t xml:space="preserve">Offentlig kontroll utövas av Livsmedelsverket, länsstyrelserna, andra statliga myndigheter och kommunerna </w:t>
            </w:r>
            <w:r w:rsidRPr="00BD6E16">
              <w:rPr>
                <w:i/>
                <w:iCs/>
              </w:rPr>
              <w:t>(</w:t>
            </w:r>
            <w:r w:rsidR="00381FF2" w:rsidRPr="00571022">
              <w:rPr>
                <w:i/>
                <w:iCs/>
              </w:rPr>
              <w:t>kontrollmyndig</w:t>
            </w:r>
            <w:r w:rsidR="006C3DA7">
              <w:rPr>
                <w:i/>
                <w:iCs/>
              </w:rPr>
              <w:softHyphen/>
            </w:r>
            <w:r w:rsidR="00381FF2" w:rsidRPr="00571022">
              <w:rPr>
                <w:i/>
                <w:iCs/>
              </w:rPr>
              <w:t>heterna</w:t>
            </w:r>
            <w:r w:rsidRPr="00BD6E16">
              <w:rPr>
                <w:i/>
                <w:iCs/>
              </w:rPr>
              <w:t xml:space="preserve">) enligt föreskrifter som </w:t>
            </w:r>
            <w:r w:rsidRPr="00BD6E16">
              <w:t xml:space="preserve">regeringen </w:t>
            </w:r>
            <w:r w:rsidRPr="00BD6E16">
              <w:rPr>
                <w:i/>
                <w:iCs/>
              </w:rPr>
              <w:t>meddelar.</w:t>
            </w:r>
          </w:p>
        </w:tc>
      </w:tr>
      <w:tr w:rsidR="00F71CC6" w14:paraId="70F44E13" w14:textId="77777777" w:rsidTr="005A3B52">
        <w:tblPrEx>
          <w:tblLook w:val="0600" w:firstRow="0" w:lastRow="0" w:firstColumn="0" w:lastColumn="0" w:noHBand="1" w:noVBand="1"/>
        </w:tblPrEx>
        <w:tc>
          <w:tcPr>
            <w:tcW w:w="2500" w:type="pct"/>
            <w:shd w:val="clear" w:color="auto" w:fill="auto"/>
            <w:tcMar>
              <w:left w:w="0" w:type="dxa"/>
            </w:tcMar>
          </w:tcPr>
          <w:p w14:paraId="64836CE2" w14:textId="77777777" w:rsidR="00F71CC6" w:rsidRDefault="00F71CC6" w:rsidP="00F71CC6">
            <w:pPr>
              <w:pStyle w:val="Brdtextmedindrag"/>
            </w:pPr>
          </w:p>
        </w:tc>
        <w:tc>
          <w:tcPr>
            <w:tcW w:w="2500" w:type="pct"/>
            <w:shd w:val="clear" w:color="auto" w:fill="auto"/>
            <w:tcMar>
              <w:right w:w="0" w:type="dxa"/>
            </w:tcMar>
          </w:tcPr>
          <w:p w14:paraId="20F4F8AA" w14:textId="77CA20E8" w:rsidR="00F71CC6" w:rsidRDefault="00AB307F" w:rsidP="00F71CC6">
            <w:pPr>
              <w:pStyle w:val="Brdtextmedindrag"/>
            </w:pPr>
            <w:r w:rsidRPr="00504992">
              <w:rPr>
                <w:i/>
              </w:rPr>
              <w:t>Annan offentlig verksamhet ut</w:t>
            </w:r>
            <w:r>
              <w:rPr>
                <w:i/>
              </w:rPr>
              <w:softHyphen/>
            </w:r>
            <w:r w:rsidRPr="00504992">
              <w:rPr>
                <w:i/>
              </w:rPr>
              <w:t>förs av kontrollmyndigheterna och andra statliga myndigheter enligt vad som anges i denna lag och i föreskrifter som regeringen med</w:t>
            </w:r>
            <w:r>
              <w:rPr>
                <w:i/>
              </w:rPr>
              <w:softHyphen/>
            </w:r>
            <w:r w:rsidRPr="00504992">
              <w:rPr>
                <w:i/>
              </w:rPr>
              <w:t>delar.</w:t>
            </w:r>
          </w:p>
        </w:tc>
      </w:tr>
      <w:tr w:rsidR="00F71CC6" w14:paraId="7029EBF1" w14:textId="77777777" w:rsidTr="005A3B52">
        <w:tblPrEx>
          <w:tblLook w:val="0600" w:firstRow="0" w:lastRow="0" w:firstColumn="0" w:lastColumn="0" w:noHBand="1" w:noVBand="1"/>
        </w:tblPrEx>
        <w:tc>
          <w:tcPr>
            <w:tcW w:w="2500" w:type="pct"/>
            <w:shd w:val="clear" w:color="auto" w:fill="auto"/>
            <w:tcMar>
              <w:left w:w="0" w:type="dxa"/>
            </w:tcMar>
          </w:tcPr>
          <w:p w14:paraId="5CA867FC" w14:textId="2D4F8039" w:rsidR="00F71CC6" w:rsidRDefault="00AB307F" w:rsidP="00F71CC6">
            <w:pPr>
              <w:pStyle w:val="Brdtextmedindrag"/>
            </w:pPr>
            <w:r w:rsidRPr="00F97824">
              <w:t xml:space="preserve">En kommuns uppgift </w:t>
            </w:r>
            <w:r w:rsidRPr="00F97824">
              <w:rPr>
                <w:i/>
              </w:rPr>
              <w:t>skall</w:t>
            </w:r>
            <w:r w:rsidRPr="00F97824">
              <w:t xml:space="preserve"> full</w:t>
            </w:r>
            <w:r w:rsidRPr="00F97824">
              <w:softHyphen/>
              <w:t>göras av den eller de kommunala nämnder som fullgör uppgifter inom miljö- och hälsoskydds</w:t>
            </w:r>
            <w:r>
              <w:softHyphen/>
            </w:r>
            <w:r w:rsidRPr="00F97824">
              <w:t>området</w:t>
            </w:r>
            <w:r>
              <w:t>.</w:t>
            </w:r>
          </w:p>
        </w:tc>
        <w:tc>
          <w:tcPr>
            <w:tcW w:w="2500" w:type="pct"/>
            <w:shd w:val="clear" w:color="auto" w:fill="auto"/>
            <w:tcMar>
              <w:right w:w="0" w:type="dxa"/>
            </w:tcMar>
          </w:tcPr>
          <w:p w14:paraId="43AA1D11" w14:textId="3ADA921E" w:rsidR="00F71CC6" w:rsidRDefault="00AB307F" w:rsidP="00F71CC6">
            <w:pPr>
              <w:pStyle w:val="Brdtextmedindrag"/>
            </w:pPr>
            <w:r w:rsidRPr="00F97824">
              <w:t xml:space="preserve">En kommuns uppgift </w:t>
            </w:r>
            <w:r w:rsidRPr="00D421C3">
              <w:rPr>
                <w:i/>
              </w:rPr>
              <w:t>ska</w:t>
            </w:r>
            <w:r w:rsidRPr="00F97824">
              <w:t xml:space="preserve"> full</w:t>
            </w:r>
            <w:r>
              <w:softHyphen/>
            </w:r>
            <w:r w:rsidRPr="00F97824">
              <w:t>göras av den eller de kommunala nämnder som fullgör uppgifter inom miljö- och hälsoskydds</w:t>
            </w:r>
            <w:r>
              <w:softHyphen/>
            </w:r>
            <w:r w:rsidRPr="00F97824">
              <w:t>området</w:t>
            </w:r>
            <w:r>
              <w:t>.</w:t>
            </w:r>
          </w:p>
        </w:tc>
      </w:tr>
    </w:tbl>
    <w:p w14:paraId="134D636E"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C297106" w14:textId="77777777" w:rsidTr="005A3B52">
        <w:tc>
          <w:tcPr>
            <w:tcW w:w="2500" w:type="pct"/>
            <w:shd w:val="clear" w:color="auto" w:fill="auto"/>
            <w:tcMar>
              <w:left w:w="0" w:type="dxa"/>
            </w:tcMar>
          </w:tcPr>
          <w:p w14:paraId="0E4E7079" w14:textId="77777777" w:rsidR="00F71CC6" w:rsidRDefault="00F71CC6" w:rsidP="00F71CC6">
            <w:pPr>
              <w:pStyle w:val="Brdtextmedindrag"/>
            </w:pPr>
          </w:p>
        </w:tc>
        <w:tc>
          <w:tcPr>
            <w:tcW w:w="2500" w:type="pct"/>
            <w:shd w:val="clear" w:color="auto" w:fill="auto"/>
            <w:tcMar>
              <w:right w:w="0" w:type="dxa"/>
            </w:tcMar>
          </w:tcPr>
          <w:p w14:paraId="723D7E76" w14:textId="0FBD1EF9" w:rsidR="00F71CC6" w:rsidRPr="00F835ED" w:rsidRDefault="00AB307F" w:rsidP="00F71CC6">
            <w:pPr>
              <w:pStyle w:val="Rubrik4utannumrering"/>
              <w:rPr>
                <w:i/>
                <w:iCs/>
              </w:rPr>
            </w:pPr>
            <w:r w:rsidRPr="00F835ED">
              <w:rPr>
                <w:i/>
                <w:iCs/>
              </w:rPr>
              <w:t>Delegering av vissa uppgifter</w:t>
            </w:r>
          </w:p>
        </w:tc>
      </w:tr>
    </w:tbl>
    <w:p w14:paraId="1CE1CC46"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1CA6FFA" w14:textId="77777777" w:rsidTr="00F71CC6">
        <w:tc>
          <w:tcPr>
            <w:tcW w:w="2500" w:type="pct"/>
            <w:shd w:val="clear" w:color="auto" w:fill="auto"/>
            <w:tcMar>
              <w:left w:w="0" w:type="dxa"/>
            </w:tcMar>
          </w:tcPr>
          <w:p w14:paraId="64E602AB" w14:textId="77777777" w:rsidR="00F71CC6" w:rsidRDefault="00F71CC6" w:rsidP="00F71CC6">
            <w:pPr>
              <w:pStyle w:val="Brdtextmedindrag"/>
            </w:pPr>
          </w:p>
        </w:tc>
        <w:tc>
          <w:tcPr>
            <w:tcW w:w="2500" w:type="pct"/>
            <w:shd w:val="clear" w:color="auto" w:fill="auto"/>
            <w:tcMar>
              <w:right w:w="0" w:type="dxa"/>
            </w:tcMar>
          </w:tcPr>
          <w:p w14:paraId="6701493D" w14:textId="1B182E48" w:rsidR="00F71CC6" w:rsidRDefault="00AB307F" w:rsidP="00F71CC6">
            <w:pPr>
              <w:pStyle w:val="Brdtext"/>
              <w:rPr>
                <w:i/>
              </w:rPr>
            </w:pPr>
            <w:r>
              <w:rPr>
                <w:i/>
              </w:rPr>
              <w:t xml:space="preserve">11 a </w:t>
            </w:r>
            <w:r w:rsidRPr="00574282">
              <w:rPr>
                <w:i/>
              </w:rPr>
              <w:t>§</w:t>
            </w:r>
          </w:p>
          <w:p w14:paraId="37639150" w14:textId="0EC76A17" w:rsidR="00F71CC6" w:rsidRPr="00574282" w:rsidRDefault="00AB307F" w:rsidP="00F71CC6">
            <w:pPr>
              <w:pStyle w:val="Brdtextmedindrag"/>
              <w:rPr>
                <w:i/>
              </w:rPr>
            </w:pPr>
            <w:r w:rsidRPr="00D433E0">
              <w:rPr>
                <w:i/>
              </w:rPr>
              <w:t>I förordning (EU) 2017/625 finns bestämmelser om att vissa upp</w:t>
            </w:r>
            <w:r>
              <w:rPr>
                <w:i/>
              </w:rPr>
              <w:softHyphen/>
            </w:r>
            <w:r w:rsidRPr="00D433E0">
              <w:rPr>
                <w:i/>
              </w:rPr>
              <w:t>gifter som ingår i den offentliga kontrollen och vissa uppgifter i samband med annan offentlig verksamhet får delegeras till ett organ eller till en fysisk person</w:t>
            </w:r>
            <w:r>
              <w:rPr>
                <w:i/>
              </w:rPr>
              <w:t>.</w:t>
            </w:r>
          </w:p>
        </w:tc>
      </w:tr>
    </w:tbl>
    <w:p w14:paraId="62985C4B" w14:textId="42F2C7EC" w:rsidR="00F71CC6" w:rsidRDefault="00AB307F" w:rsidP="00F71CC6">
      <w:pPr>
        <w:pStyle w:val="Brdtext"/>
        <w:spacing w:before="230"/>
        <w:jc w:val="center"/>
      </w:pPr>
      <w:r>
        <w:t>12 §</w:t>
      </w:r>
    </w:p>
    <w:p w14:paraId="22F27E12" w14:textId="11249C28" w:rsidR="00F71CC6" w:rsidRPr="00F835ED" w:rsidRDefault="00AB307F" w:rsidP="00F71CC6">
      <w:pPr>
        <w:pStyle w:val="Brdtextmedindrag"/>
      </w:pPr>
      <w:r w:rsidRPr="00D421C3">
        <w:t>Livsmedelsverket och, i fråga om länet, länsstyrelsen samordnar övriga kontrollmyndigheters verksamhet och lämnar råd och hjälp i denna verk</w:t>
      </w:r>
      <w:r w:rsidRPr="00D421C3">
        <w:softHyphen/>
        <w:t>samhet, om inte regeringen föreskriver något annat.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01C73A0" w14:textId="77777777" w:rsidTr="00F71CC6">
        <w:tc>
          <w:tcPr>
            <w:tcW w:w="2500" w:type="pct"/>
            <w:shd w:val="clear" w:color="auto" w:fill="auto"/>
            <w:tcMar>
              <w:left w:w="0" w:type="dxa"/>
            </w:tcMar>
          </w:tcPr>
          <w:p w14:paraId="0A198DBB" w14:textId="5F831C41" w:rsidR="00F71CC6" w:rsidRDefault="00AB307F" w:rsidP="00F71CC6">
            <w:pPr>
              <w:pStyle w:val="Brdtextmedindrag"/>
            </w:pPr>
            <w:r>
              <w:t xml:space="preserve">Den myndighet som utövar offentlig kontroll </w:t>
            </w:r>
            <w:r w:rsidRPr="00D421C3">
              <w:rPr>
                <w:i/>
              </w:rPr>
              <w:t>skall</w:t>
            </w:r>
            <w:r>
              <w:t xml:space="preserve"> genom rådgivning, information och på annat sätt underlätta för den enskilde att fullgöra sina skyldig</w:t>
            </w:r>
            <w:r>
              <w:softHyphen/>
              <w:t xml:space="preserve">heter enligt lagen, de föreskrifter och beslut som har meddelats med stöd av lagen, de </w:t>
            </w:r>
            <w:r w:rsidRPr="00295EC1">
              <w:rPr>
                <w:i/>
              </w:rPr>
              <w:t>EG-bestämmelser</w:t>
            </w:r>
            <w:r w:rsidRPr="00295EC1">
              <w:t xml:space="preserve"> som </w:t>
            </w:r>
            <w:r w:rsidRPr="00A20AAE">
              <w:rPr>
                <w:i/>
              </w:rPr>
              <w:t>kompletteras av</w:t>
            </w:r>
            <w:r w:rsidRPr="00295EC1">
              <w:t xml:space="preserve"> lagen och de beslut som har meddelats med stöd av </w:t>
            </w:r>
            <w:r w:rsidRPr="00295EC1">
              <w:rPr>
                <w:i/>
              </w:rPr>
              <w:t>EG-bestämmelserna</w:t>
            </w:r>
            <w:r w:rsidRPr="00295EC1">
              <w:t>.</w:t>
            </w:r>
          </w:p>
        </w:tc>
        <w:tc>
          <w:tcPr>
            <w:tcW w:w="2500" w:type="pct"/>
            <w:shd w:val="clear" w:color="auto" w:fill="auto"/>
            <w:tcMar>
              <w:right w:w="0" w:type="dxa"/>
            </w:tcMar>
          </w:tcPr>
          <w:p w14:paraId="115EE24E" w14:textId="4710AEFC" w:rsidR="00F71CC6" w:rsidRDefault="00AB307F" w:rsidP="00F71CC6">
            <w:pPr>
              <w:pStyle w:val="Brdtextmedindrag"/>
            </w:pPr>
            <w:r w:rsidRPr="00295EC1">
              <w:t xml:space="preserve">Den myndighet som utövar offentlig kontroll </w:t>
            </w:r>
            <w:r w:rsidRPr="008830D7">
              <w:rPr>
                <w:i/>
                <w:iCs/>
              </w:rPr>
              <w:t>ska</w:t>
            </w:r>
            <w:r w:rsidRPr="00295EC1">
              <w:t xml:space="preserve"> genom rådgivning, information och på annat sätt underlätta för den enskilde att fullgöra sina skyldig</w:t>
            </w:r>
            <w:r>
              <w:softHyphen/>
            </w:r>
            <w:r w:rsidRPr="00295EC1">
              <w:t>heter enligt lagen, de föreskrifter och beslut som har</w:t>
            </w:r>
            <w:r>
              <w:t xml:space="preserve"> </w:t>
            </w:r>
            <w:r w:rsidRPr="00295EC1">
              <w:t>meddelats med stöd av lagen, de</w:t>
            </w:r>
            <w:r>
              <w:t xml:space="preserve"> </w:t>
            </w:r>
            <w:r w:rsidRPr="00295EC1">
              <w:rPr>
                <w:i/>
              </w:rPr>
              <w:t>EU-bestämmelser</w:t>
            </w:r>
            <w:r w:rsidRPr="00295EC1">
              <w:t xml:space="preserve"> som lagen</w:t>
            </w:r>
            <w:r>
              <w:t xml:space="preserve"> </w:t>
            </w:r>
            <w:r w:rsidRPr="00A20AAE">
              <w:rPr>
                <w:i/>
              </w:rPr>
              <w:t xml:space="preserve">kompletterar </w:t>
            </w:r>
            <w:r w:rsidRPr="00295EC1">
              <w:t xml:space="preserve">och de beslut som har meddelats med stöd av </w:t>
            </w:r>
            <w:r w:rsidRPr="00295EC1">
              <w:rPr>
                <w:i/>
              </w:rPr>
              <w:t>EU-bestämmelserna</w:t>
            </w:r>
            <w:r>
              <w:t>.</w:t>
            </w:r>
          </w:p>
        </w:tc>
      </w:tr>
    </w:tbl>
    <w:p w14:paraId="49F49901" w14:textId="47B79B83" w:rsidR="00F71CC6" w:rsidRDefault="00AB307F" w:rsidP="00F71CC6">
      <w:pPr>
        <w:pStyle w:val="Brdtext"/>
        <w:spacing w:before="230"/>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DCAD0E3" w14:textId="77777777" w:rsidTr="00F71CC6">
        <w:tc>
          <w:tcPr>
            <w:tcW w:w="2500" w:type="pct"/>
            <w:shd w:val="clear" w:color="auto" w:fill="auto"/>
            <w:tcMar>
              <w:left w:w="0" w:type="dxa"/>
            </w:tcMar>
          </w:tcPr>
          <w:p w14:paraId="479E93B4" w14:textId="265C7466" w:rsidR="00F71CC6" w:rsidRDefault="00AB307F" w:rsidP="00F71CC6">
            <w:pPr>
              <w:pStyle w:val="Brdtextmedindrag"/>
            </w:pPr>
            <w:r w:rsidRPr="006609E8">
              <w:t xml:space="preserve">Den myndighet som utövar offentlig kontroll </w:t>
            </w:r>
            <w:r w:rsidRPr="006609E8">
              <w:rPr>
                <w:i/>
              </w:rPr>
              <w:t>skall</w:t>
            </w:r>
            <w:r w:rsidRPr="006609E8">
              <w:t xml:space="preserve"> verka för att överträdelser av lagen</w:t>
            </w:r>
            <w:r w:rsidRPr="004D77FC">
              <w:rPr>
                <w:i/>
                <w:iCs/>
              </w:rPr>
              <w:t>,</w:t>
            </w:r>
            <w:r w:rsidRPr="006609E8">
              <w:t xml:space="preserve"> </w:t>
            </w:r>
            <w:r w:rsidRPr="00323DB1">
              <w:t>av de</w:t>
            </w:r>
            <w:r w:rsidRPr="006609E8">
              <w:t xml:space="preserve"> föreskrifter eller beslut som har meddelats med stöd av lagen eller av de </w:t>
            </w:r>
            <w:r w:rsidRPr="006609E8">
              <w:rPr>
                <w:i/>
              </w:rPr>
              <w:t>EG-bestämmelser</w:t>
            </w:r>
            <w:r w:rsidRPr="006609E8">
              <w:t xml:space="preserve"> som </w:t>
            </w:r>
            <w:r w:rsidRPr="001D72A7">
              <w:rPr>
                <w:i/>
              </w:rPr>
              <w:t>kom</w:t>
            </w:r>
            <w:r>
              <w:rPr>
                <w:i/>
              </w:rPr>
              <w:softHyphen/>
            </w:r>
            <w:r w:rsidRPr="001D72A7">
              <w:rPr>
                <w:i/>
              </w:rPr>
              <w:t xml:space="preserve">pletteras av </w:t>
            </w:r>
            <w:r w:rsidRPr="006609E8">
              <w:t>lagen, beivras</w:t>
            </w:r>
            <w:r>
              <w:t>.</w:t>
            </w:r>
          </w:p>
        </w:tc>
        <w:tc>
          <w:tcPr>
            <w:tcW w:w="2500" w:type="pct"/>
            <w:shd w:val="clear" w:color="auto" w:fill="auto"/>
            <w:tcMar>
              <w:right w:w="0" w:type="dxa"/>
            </w:tcMar>
          </w:tcPr>
          <w:p w14:paraId="29954027" w14:textId="3817F069" w:rsidR="00F71CC6" w:rsidRDefault="00AB307F" w:rsidP="00F71CC6">
            <w:pPr>
              <w:pStyle w:val="Brdtextmedindrag"/>
            </w:pPr>
            <w:r w:rsidRPr="006609E8">
              <w:t xml:space="preserve">Den myndighet som utövar offentlig kontroll </w:t>
            </w:r>
            <w:r w:rsidRPr="006C2CD4">
              <w:rPr>
                <w:i/>
              </w:rPr>
              <w:t>ska</w:t>
            </w:r>
            <w:r w:rsidRPr="006609E8">
              <w:t xml:space="preserve"> verka för att överträdelser av lagen, </w:t>
            </w:r>
            <w:r w:rsidRPr="004D77FC">
              <w:t xml:space="preserve">av </w:t>
            </w:r>
            <w:r w:rsidRPr="006609E8">
              <w:t xml:space="preserve">de föreskrifter eller beslut som har meddelats med stöd av lagen eller av de </w:t>
            </w:r>
            <w:r w:rsidRPr="006C2CD4">
              <w:rPr>
                <w:i/>
              </w:rPr>
              <w:t>EU-bestämmelser</w:t>
            </w:r>
            <w:r>
              <w:rPr>
                <w:i/>
              </w:rPr>
              <w:t xml:space="preserve"> </w:t>
            </w:r>
            <w:r w:rsidRPr="001D72A7">
              <w:t>som</w:t>
            </w:r>
            <w:r>
              <w:rPr>
                <w:i/>
              </w:rPr>
              <w:t xml:space="preserve"> </w:t>
            </w:r>
            <w:r w:rsidRPr="006609E8">
              <w:t xml:space="preserve">lagen </w:t>
            </w:r>
            <w:r w:rsidRPr="001D72A7">
              <w:rPr>
                <w:i/>
              </w:rPr>
              <w:t>kompletterar</w:t>
            </w:r>
            <w:r w:rsidDel="004D77FC">
              <w:t xml:space="preserve">, </w:t>
            </w:r>
            <w:r w:rsidRPr="006609E8" w:rsidDel="004D77FC">
              <w:t>beivras</w:t>
            </w:r>
            <w:r>
              <w:t>.</w:t>
            </w:r>
          </w:p>
        </w:tc>
      </w:tr>
    </w:tbl>
    <w:p w14:paraId="48BC818F"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17711EB" w14:textId="77777777" w:rsidTr="005A3B52">
        <w:tc>
          <w:tcPr>
            <w:tcW w:w="2500" w:type="pct"/>
            <w:shd w:val="clear" w:color="auto" w:fill="auto"/>
            <w:tcMar>
              <w:left w:w="0" w:type="dxa"/>
            </w:tcMar>
          </w:tcPr>
          <w:p w14:paraId="6F5B0F64" w14:textId="77777777" w:rsidR="00F71CC6" w:rsidRDefault="00F71CC6" w:rsidP="00F71CC6">
            <w:pPr>
              <w:pStyle w:val="Brdtextmedindrag"/>
            </w:pPr>
          </w:p>
        </w:tc>
        <w:tc>
          <w:tcPr>
            <w:tcW w:w="2500" w:type="pct"/>
            <w:shd w:val="clear" w:color="auto" w:fill="auto"/>
            <w:tcMar>
              <w:right w:w="0" w:type="dxa"/>
            </w:tcMar>
          </w:tcPr>
          <w:p w14:paraId="136A5622" w14:textId="4308C25E" w:rsidR="00F71CC6" w:rsidRPr="00DA3733" w:rsidRDefault="00AB307F" w:rsidP="00F71CC6">
            <w:pPr>
              <w:pStyle w:val="Rubrik4utannumrering"/>
              <w:rPr>
                <w:i/>
                <w:iCs/>
              </w:rPr>
            </w:pPr>
            <w:r w:rsidRPr="00DA3733">
              <w:rPr>
                <w:i/>
                <w:iCs/>
              </w:rPr>
              <w:t>Förvaltningslagens tillämpning</w:t>
            </w:r>
          </w:p>
        </w:tc>
      </w:tr>
    </w:tbl>
    <w:p w14:paraId="7FF74DB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1538C74" w14:textId="77777777" w:rsidTr="00F71CC6">
        <w:tc>
          <w:tcPr>
            <w:tcW w:w="2500" w:type="pct"/>
            <w:shd w:val="clear" w:color="auto" w:fill="auto"/>
            <w:tcMar>
              <w:left w:w="0" w:type="dxa"/>
            </w:tcMar>
          </w:tcPr>
          <w:p w14:paraId="54623047" w14:textId="77777777" w:rsidR="00F71CC6" w:rsidRDefault="00F71CC6" w:rsidP="00F71CC6">
            <w:pPr>
              <w:pStyle w:val="Brdtextmedindrag"/>
            </w:pPr>
          </w:p>
        </w:tc>
        <w:tc>
          <w:tcPr>
            <w:tcW w:w="2500" w:type="pct"/>
            <w:shd w:val="clear" w:color="auto" w:fill="auto"/>
            <w:tcMar>
              <w:right w:w="0" w:type="dxa"/>
            </w:tcMar>
          </w:tcPr>
          <w:p w14:paraId="55E3029C" w14:textId="71D04483" w:rsidR="00F71CC6" w:rsidRDefault="00AB307F" w:rsidP="00F71CC6">
            <w:pPr>
              <w:pStyle w:val="Brdtext"/>
              <w:rPr>
                <w:i/>
              </w:rPr>
            </w:pPr>
            <w:r>
              <w:rPr>
                <w:i/>
              </w:rPr>
              <w:t xml:space="preserve">13 a </w:t>
            </w:r>
            <w:r w:rsidRPr="00574282">
              <w:rPr>
                <w:i/>
              </w:rPr>
              <w:t>§</w:t>
            </w:r>
          </w:p>
          <w:p w14:paraId="0999C4F5" w14:textId="77777777" w:rsidR="00F71CC6" w:rsidRPr="00E82C4D" w:rsidRDefault="00AB307F" w:rsidP="00F71CC6">
            <w:pPr>
              <w:pStyle w:val="Brdtextmedindrag"/>
              <w:rPr>
                <w:i/>
              </w:rPr>
            </w:pPr>
            <w:r w:rsidRPr="00E82C4D">
              <w:rPr>
                <w:i/>
              </w:rPr>
              <w:t>Vid offentlig kontroll eller annan offentlig verksamhet som utförs av ett organ med delegerade uppgifter eller av en fysisk person som har delegerats vissa uppgifter</w:t>
            </w:r>
            <w:r>
              <w:rPr>
                <w:i/>
              </w:rPr>
              <w:t xml:space="preserve"> ska </w:t>
            </w:r>
            <w:r w:rsidRPr="00E82C4D">
              <w:rPr>
                <w:i/>
              </w:rPr>
              <w:t>följande bestämmelser i förvalt</w:t>
            </w:r>
            <w:r>
              <w:rPr>
                <w:i/>
              </w:rPr>
              <w:softHyphen/>
            </w:r>
            <w:r w:rsidRPr="00E82C4D">
              <w:rPr>
                <w:i/>
              </w:rPr>
              <w:t>ningslagen (2017:900)</w:t>
            </w:r>
            <w:r>
              <w:rPr>
                <w:i/>
              </w:rPr>
              <w:t xml:space="preserve"> tillämpas</w:t>
            </w:r>
            <w:r w:rsidRPr="00E82C4D">
              <w:rPr>
                <w:i/>
              </w:rPr>
              <w:t>:</w:t>
            </w:r>
          </w:p>
          <w:p w14:paraId="6B25AFC9" w14:textId="78BCB9DC" w:rsidR="00F71CC6" w:rsidRPr="00E82C4D" w:rsidRDefault="00AB307F" w:rsidP="00F71CC6">
            <w:pPr>
              <w:pStyle w:val="Brdtextmedindrag"/>
              <w:rPr>
                <w:i/>
              </w:rPr>
            </w:pPr>
            <w:r w:rsidRPr="00E82C4D">
              <w:rPr>
                <w:i/>
              </w:rPr>
              <w:t>– 5 § om legalitet, objektivitet och proportionalitet,</w:t>
            </w:r>
          </w:p>
          <w:p w14:paraId="1FD5A87C" w14:textId="77777777" w:rsidR="00F71CC6" w:rsidRPr="00E82C4D" w:rsidRDefault="00AB307F" w:rsidP="00F71CC6">
            <w:pPr>
              <w:pStyle w:val="Brdtextmedindrag"/>
              <w:rPr>
                <w:i/>
              </w:rPr>
            </w:pPr>
            <w:r w:rsidRPr="00E82C4D">
              <w:rPr>
                <w:i/>
              </w:rPr>
              <w:t>– 10 § om partsinsyn,</w:t>
            </w:r>
          </w:p>
          <w:p w14:paraId="62AD5744" w14:textId="77777777" w:rsidR="00F71CC6" w:rsidRPr="00E82C4D" w:rsidRDefault="00AB307F" w:rsidP="00F71CC6">
            <w:pPr>
              <w:pStyle w:val="Brdtextmedindrag"/>
              <w:rPr>
                <w:i/>
              </w:rPr>
            </w:pPr>
            <w:r w:rsidRPr="00E82C4D">
              <w:rPr>
                <w:i/>
              </w:rPr>
              <w:t>– 16–18 §§ om jäv,</w:t>
            </w:r>
          </w:p>
          <w:p w14:paraId="2EF9AAB7" w14:textId="77777777" w:rsidR="00F71CC6" w:rsidRPr="00E82C4D" w:rsidRDefault="00AB307F" w:rsidP="00F71CC6">
            <w:pPr>
              <w:pStyle w:val="Brdtextmedindrag"/>
              <w:rPr>
                <w:i/>
              </w:rPr>
            </w:pPr>
            <w:r w:rsidRPr="00E82C4D">
              <w:rPr>
                <w:i/>
              </w:rPr>
              <w:t>– 23 § om utredningsansvaret,</w:t>
            </w:r>
          </w:p>
          <w:p w14:paraId="3B16EE3F" w14:textId="77777777" w:rsidR="00F71CC6" w:rsidRPr="00E82C4D" w:rsidRDefault="00AB307F" w:rsidP="00F71CC6">
            <w:pPr>
              <w:pStyle w:val="Brdtextmedindrag"/>
              <w:rPr>
                <w:i/>
              </w:rPr>
            </w:pPr>
            <w:r w:rsidRPr="00E82C4D">
              <w:rPr>
                <w:i/>
              </w:rPr>
              <w:t>– 24 § om när man får lämna uppgifter muntligt,</w:t>
            </w:r>
          </w:p>
          <w:p w14:paraId="79BEB077" w14:textId="77777777" w:rsidR="00F71CC6" w:rsidRPr="00E82C4D" w:rsidRDefault="00AB307F" w:rsidP="00F71CC6">
            <w:pPr>
              <w:pStyle w:val="Brdtextmedindrag"/>
              <w:rPr>
                <w:i/>
              </w:rPr>
            </w:pPr>
            <w:r w:rsidRPr="00E82C4D">
              <w:rPr>
                <w:i/>
              </w:rPr>
              <w:t>– 25 § om kommunikation,</w:t>
            </w:r>
          </w:p>
          <w:p w14:paraId="2384AD4F" w14:textId="77777777" w:rsidR="00F71CC6" w:rsidRPr="00E82C4D" w:rsidRDefault="00AB307F" w:rsidP="00F71CC6">
            <w:pPr>
              <w:pStyle w:val="Brdtextmedindrag"/>
              <w:rPr>
                <w:i/>
              </w:rPr>
            </w:pPr>
            <w:r w:rsidRPr="00E82C4D">
              <w:rPr>
                <w:i/>
              </w:rPr>
              <w:t>– 27 § om dokumentation av upp</w:t>
            </w:r>
            <w:r>
              <w:rPr>
                <w:i/>
              </w:rPr>
              <w:softHyphen/>
            </w:r>
            <w:r w:rsidRPr="00E82C4D">
              <w:rPr>
                <w:i/>
              </w:rPr>
              <w:t>gifter,</w:t>
            </w:r>
          </w:p>
          <w:p w14:paraId="33F96EB7" w14:textId="77777777" w:rsidR="00F71CC6" w:rsidRPr="00E82C4D" w:rsidRDefault="00AB307F" w:rsidP="00F71CC6">
            <w:pPr>
              <w:pStyle w:val="Brdtextmedindrag"/>
              <w:rPr>
                <w:i/>
              </w:rPr>
            </w:pPr>
            <w:r w:rsidRPr="00E82C4D">
              <w:rPr>
                <w:i/>
              </w:rPr>
              <w:t>– 31 § om dokumentation av be</w:t>
            </w:r>
            <w:r>
              <w:rPr>
                <w:i/>
              </w:rPr>
              <w:softHyphen/>
            </w:r>
            <w:r w:rsidRPr="00E82C4D">
              <w:rPr>
                <w:i/>
              </w:rPr>
              <w:t>slut,</w:t>
            </w:r>
          </w:p>
          <w:p w14:paraId="0319331B" w14:textId="77777777" w:rsidR="00F71CC6" w:rsidRDefault="00AB307F" w:rsidP="00F71CC6">
            <w:pPr>
              <w:pStyle w:val="Brdtextmedindrag"/>
            </w:pPr>
            <w:r w:rsidRPr="00E82C4D">
              <w:rPr>
                <w:i/>
              </w:rPr>
              <w:t>– 32 § om motivering av beslut</w:t>
            </w:r>
            <w:r>
              <w:t>,</w:t>
            </w:r>
          </w:p>
          <w:p w14:paraId="78CA575D" w14:textId="77777777" w:rsidR="00F71CC6" w:rsidRPr="00E82C4D" w:rsidRDefault="00AB307F" w:rsidP="00F71CC6">
            <w:pPr>
              <w:pStyle w:val="Brdtextmedindrag"/>
              <w:rPr>
                <w:i/>
              </w:rPr>
            </w:pPr>
            <w:r w:rsidRPr="00E82C4D">
              <w:rPr>
                <w:i/>
              </w:rPr>
              <w:t>– 33 och 34 §§ om underrättelse om innehållet i beslut och hur ett överklagande går till,</w:t>
            </w:r>
          </w:p>
          <w:p w14:paraId="058692B6" w14:textId="77777777" w:rsidR="00F71CC6" w:rsidRDefault="00AB307F" w:rsidP="00F71CC6">
            <w:pPr>
              <w:pStyle w:val="Brdtextmedindrag"/>
              <w:rPr>
                <w:i/>
              </w:rPr>
            </w:pPr>
            <w:r w:rsidRPr="00E82C4D">
              <w:rPr>
                <w:i/>
              </w:rPr>
              <w:t>– 36 § om rättelse av skrivfel och liknande</w:t>
            </w:r>
            <w:r>
              <w:rPr>
                <w:i/>
              </w:rPr>
              <w:t>, och</w:t>
            </w:r>
          </w:p>
          <w:p w14:paraId="00E80D51" w14:textId="7B331D76"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Pr>
                <w:i/>
                <w:iCs/>
              </w:rPr>
              <w:t>.</w:t>
            </w:r>
          </w:p>
        </w:tc>
      </w:tr>
    </w:tbl>
    <w:p w14:paraId="5D40288A"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AE9A2EC" w14:textId="77777777" w:rsidTr="005A3B52">
        <w:tc>
          <w:tcPr>
            <w:tcW w:w="2500" w:type="pct"/>
            <w:shd w:val="clear" w:color="auto" w:fill="auto"/>
            <w:tcMar>
              <w:left w:w="0" w:type="dxa"/>
            </w:tcMar>
          </w:tcPr>
          <w:p w14:paraId="7EF57DFA" w14:textId="77777777" w:rsidR="00F71CC6" w:rsidRDefault="00F71CC6" w:rsidP="00F71CC6">
            <w:pPr>
              <w:pStyle w:val="Brdtextmedindrag"/>
            </w:pPr>
          </w:p>
        </w:tc>
        <w:tc>
          <w:tcPr>
            <w:tcW w:w="2500" w:type="pct"/>
            <w:shd w:val="clear" w:color="auto" w:fill="auto"/>
            <w:tcMar>
              <w:right w:w="0" w:type="dxa"/>
            </w:tcMar>
          </w:tcPr>
          <w:p w14:paraId="2AEEEC3D" w14:textId="79780B0B" w:rsidR="00F71CC6" w:rsidRPr="001D42EB" w:rsidRDefault="00AB307F" w:rsidP="00F71CC6">
            <w:pPr>
              <w:pStyle w:val="Rubrik4utannumrering"/>
              <w:rPr>
                <w:i/>
                <w:iCs/>
              </w:rPr>
            </w:pPr>
            <w:r w:rsidRPr="001D42EB">
              <w:rPr>
                <w:i/>
                <w:iCs/>
              </w:rPr>
              <w:t>Tystnadsplikt</w:t>
            </w:r>
          </w:p>
        </w:tc>
      </w:tr>
    </w:tbl>
    <w:p w14:paraId="601C0B81"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87579EA" w14:textId="77777777" w:rsidTr="00F71CC6">
        <w:tc>
          <w:tcPr>
            <w:tcW w:w="2500" w:type="pct"/>
            <w:shd w:val="clear" w:color="auto" w:fill="auto"/>
            <w:tcMar>
              <w:left w:w="0" w:type="dxa"/>
            </w:tcMar>
          </w:tcPr>
          <w:p w14:paraId="648E72B2" w14:textId="77777777" w:rsidR="00F71CC6" w:rsidRDefault="00F71CC6" w:rsidP="00F71CC6">
            <w:pPr>
              <w:pStyle w:val="Brdtextmedindrag"/>
            </w:pPr>
          </w:p>
        </w:tc>
        <w:tc>
          <w:tcPr>
            <w:tcW w:w="2500" w:type="pct"/>
            <w:shd w:val="clear" w:color="auto" w:fill="auto"/>
            <w:tcMar>
              <w:right w:w="0" w:type="dxa"/>
            </w:tcMar>
          </w:tcPr>
          <w:p w14:paraId="47D2F419" w14:textId="0019970E" w:rsidR="00F71CC6" w:rsidRDefault="00AB307F" w:rsidP="00F71CC6">
            <w:pPr>
              <w:pStyle w:val="Brdtext"/>
              <w:rPr>
                <w:i/>
              </w:rPr>
            </w:pPr>
            <w:r>
              <w:rPr>
                <w:i/>
              </w:rPr>
              <w:t xml:space="preserve">14 a </w:t>
            </w:r>
            <w:r w:rsidRPr="00574282">
              <w:rPr>
                <w:i/>
              </w:rPr>
              <w:t>§</w:t>
            </w:r>
          </w:p>
          <w:p w14:paraId="074F9D81" w14:textId="12E99315" w:rsidR="00F71CC6" w:rsidRPr="00E82C4D" w:rsidRDefault="00AB307F" w:rsidP="00F71CC6">
            <w:pPr>
              <w:pStyle w:val="Brdtextmedindrag"/>
              <w:rPr>
                <w:i/>
              </w:rPr>
            </w:pPr>
            <w:r w:rsidRPr="00E82C4D">
              <w:rPr>
                <w:i/>
              </w:rPr>
              <w:t xml:space="preserve">Den som </w:t>
            </w:r>
            <w:r>
              <w:rPr>
                <w:i/>
              </w:rPr>
              <w:t xml:space="preserve">i enskild verksamhet </w:t>
            </w:r>
            <w:r w:rsidRPr="00E82C4D">
              <w:rPr>
                <w:i/>
              </w:rPr>
              <w:t xml:space="preserve">utför </w:t>
            </w:r>
            <w:r>
              <w:rPr>
                <w:i/>
              </w:rPr>
              <w:t xml:space="preserve">eller har utfört </w:t>
            </w:r>
            <w:r w:rsidRPr="00E82C4D">
              <w:rPr>
                <w:i/>
              </w:rPr>
              <w:t>offentlig kontroll eller annan offentlig verksamhet får inte obehörigen röja eller ut</w:t>
            </w:r>
            <w:r w:rsidRPr="00E82C4D">
              <w:rPr>
                <w:i/>
              </w:rPr>
              <w:softHyphen/>
              <w:t>nyttja det som han eller hon har fått känne</w:t>
            </w:r>
            <w:r>
              <w:rPr>
                <w:i/>
              </w:rPr>
              <w:softHyphen/>
            </w:r>
            <w:r w:rsidRPr="00E82C4D">
              <w:rPr>
                <w:i/>
              </w:rPr>
              <w:t xml:space="preserve">dom om </w:t>
            </w:r>
            <w:r>
              <w:rPr>
                <w:i/>
              </w:rPr>
              <w:t>medan</w:t>
            </w:r>
            <w:r w:rsidRPr="00E82C4D">
              <w:rPr>
                <w:i/>
              </w:rPr>
              <w:t xml:space="preserve"> uppgifterna utfördes.</w:t>
            </w:r>
            <w:r>
              <w:rPr>
                <w:i/>
              </w:rPr>
              <w:t xml:space="preserve"> </w:t>
            </w:r>
            <w:r w:rsidRPr="0042643B">
              <w:rPr>
                <w:i/>
              </w:rPr>
              <w:t xml:space="preserve">Detsamma ska gälla den som i enskild verksamhet utför </w:t>
            </w:r>
            <w:r>
              <w:rPr>
                <w:i/>
              </w:rPr>
              <w:t xml:space="preserve">eller har utfört </w:t>
            </w:r>
            <w:r w:rsidRPr="0042643B">
              <w:rPr>
                <w:i/>
              </w:rPr>
              <w:t>laboratorieanalyser, laboratorie</w:t>
            </w:r>
            <w:r>
              <w:rPr>
                <w:i/>
              </w:rPr>
              <w:softHyphen/>
            </w:r>
            <w:r w:rsidRPr="0042643B">
              <w:rPr>
                <w:i/>
              </w:rPr>
              <w:t>tester eller laboratoriediagnostik på prover som tas vid offentlig kontroll och annan offentlig verk</w:t>
            </w:r>
            <w:r>
              <w:rPr>
                <w:i/>
              </w:rPr>
              <w:softHyphen/>
            </w:r>
            <w:r w:rsidRPr="0042643B">
              <w:rPr>
                <w:i/>
              </w:rPr>
              <w:t>samhet</w:t>
            </w:r>
            <w:r>
              <w:rPr>
                <w:i/>
              </w:rPr>
              <w:t>.</w:t>
            </w:r>
          </w:p>
          <w:p w14:paraId="02EB5055" w14:textId="0A2AAA5B"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sidRPr="00E82C4D">
              <w:rPr>
                <w:i/>
              </w:rPr>
              <w:t>.</w:t>
            </w:r>
          </w:p>
        </w:tc>
      </w:tr>
    </w:tbl>
    <w:p w14:paraId="6DD2BFDA"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0654E5E" w14:textId="77777777" w:rsidTr="005A3B52">
        <w:tc>
          <w:tcPr>
            <w:tcW w:w="2500" w:type="pct"/>
            <w:shd w:val="clear" w:color="auto" w:fill="auto"/>
            <w:tcMar>
              <w:left w:w="0" w:type="dxa"/>
            </w:tcMar>
          </w:tcPr>
          <w:p w14:paraId="251795B6" w14:textId="7B9C94E0" w:rsidR="00F71CC6" w:rsidRDefault="00AB307F" w:rsidP="00F71CC6">
            <w:pPr>
              <w:pStyle w:val="Rubrik4utannumrering"/>
            </w:pPr>
            <w:r>
              <w:t>Överflyttning av offentlig kontroll</w:t>
            </w:r>
          </w:p>
        </w:tc>
        <w:tc>
          <w:tcPr>
            <w:tcW w:w="2500" w:type="pct"/>
            <w:shd w:val="clear" w:color="auto" w:fill="auto"/>
            <w:tcMar>
              <w:right w:w="0" w:type="dxa"/>
            </w:tcMar>
          </w:tcPr>
          <w:p w14:paraId="14D73DAA" w14:textId="0D566EC5" w:rsidR="00F71CC6" w:rsidRDefault="00AB307F" w:rsidP="00F71CC6">
            <w:pPr>
              <w:pStyle w:val="Rubrik4utannumrering"/>
            </w:pPr>
            <w:r>
              <w:t xml:space="preserve">Överflyttning av offentlig kontroll </w:t>
            </w:r>
            <w:r w:rsidRPr="00E82C4D">
              <w:rPr>
                <w:i/>
              </w:rPr>
              <w:t>och annan offentlig verksamhet</w:t>
            </w:r>
          </w:p>
        </w:tc>
      </w:tr>
    </w:tbl>
    <w:p w14:paraId="6D57695F" w14:textId="5A12A48A" w:rsidR="00F71CC6" w:rsidRDefault="00AB307F" w:rsidP="00F71CC6">
      <w:pPr>
        <w:pStyle w:val="Brdt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F4A5F64" w14:textId="77777777" w:rsidTr="00F71CC6">
        <w:tc>
          <w:tcPr>
            <w:tcW w:w="2500" w:type="pct"/>
            <w:shd w:val="clear" w:color="auto" w:fill="auto"/>
            <w:tcMar>
              <w:left w:w="0" w:type="dxa"/>
            </w:tcMar>
          </w:tcPr>
          <w:p w14:paraId="4D7263E3" w14:textId="07F3D6E1" w:rsidR="00F71CC6" w:rsidRDefault="00AB307F" w:rsidP="00F71CC6">
            <w:pPr>
              <w:pStyle w:val="Brdtextmedindrag"/>
            </w:pPr>
            <w:r w:rsidRPr="00E82C4D">
              <w:t xml:space="preserve">Livsmedelsverket får, i samråd med en kommun, besluta att </w:t>
            </w:r>
            <w:r w:rsidRPr="00E82C4D">
              <w:rPr>
                <w:i/>
              </w:rPr>
              <w:t>den</w:t>
            </w:r>
            <w:r w:rsidRPr="00E82C4D">
              <w:t xml:space="preserve"> </w:t>
            </w:r>
            <w:r w:rsidRPr="00F60761">
              <w:rPr>
                <w:i/>
                <w:iCs/>
              </w:rPr>
              <w:t>offentliga</w:t>
            </w:r>
            <w:r w:rsidRPr="00E82C4D">
              <w:t xml:space="preserve"> kontroll </w:t>
            </w:r>
            <w:r w:rsidRPr="00E82C4D">
              <w:rPr>
                <w:i/>
              </w:rPr>
              <w:t>av</w:t>
            </w:r>
            <w:r w:rsidRPr="00E82C4D">
              <w:t xml:space="preserve"> en viss anläggning </w:t>
            </w:r>
            <w:r w:rsidRPr="00E82C4D">
              <w:rPr>
                <w:i/>
              </w:rPr>
              <w:t>som kommunen annars har skall</w:t>
            </w:r>
            <w:r w:rsidRPr="00E82C4D">
              <w:t xml:space="preserve"> flyttas över till verket. Ett sådant beslut får fattas</w:t>
            </w:r>
            <w:r w:rsidRPr="002C1750">
              <w:rPr>
                <w:i/>
                <w:iCs/>
              </w:rPr>
              <w:t xml:space="preserve">, </w:t>
            </w:r>
            <w:r w:rsidRPr="00E82C4D">
              <w:t>om verksamheten har stor omfattning, är särskilt komplicerad eller om det finns andra särskilda skäl</w:t>
            </w:r>
            <w:r>
              <w:t>.</w:t>
            </w:r>
          </w:p>
        </w:tc>
        <w:tc>
          <w:tcPr>
            <w:tcW w:w="2500" w:type="pct"/>
            <w:shd w:val="clear" w:color="auto" w:fill="auto"/>
            <w:tcMar>
              <w:right w:w="0" w:type="dxa"/>
            </w:tcMar>
          </w:tcPr>
          <w:p w14:paraId="386ED767" w14:textId="3CF7DBD7" w:rsidR="00F71CC6" w:rsidRDefault="00AB307F" w:rsidP="00F71CC6">
            <w:pPr>
              <w:pStyle w:val="Brdtextmedindrag"/>
            </w:pPr>
            <w:r w:rsidRPr="00E82C4D">
              <w:t xml:space="preserve">Livsmedelsverket får, i samråd med en kommun, besluta att </w:t>
            </w:r>
            <w:r>
              <w:rPr>
                <w:i/>
                <w:iCs/>
              </w:rPr>
              <w:t xml:space="preserve">ansvaret för </w:t>
            </w:r>
            <w:r w:rsidRPr="00CE1334">
              <w:rPr>
                <w:i/>
                <w:iCs/>
              </w:rPr>
              <w:t>offentlig</w:t>
            </w:r>
            <w:r w:rsidRPr="00E82C4D">
              <w:t xml:space="preserve"> kontroll </w:t>
            </w:r>
            <w:r w:rsidRPr="00E82C4D">
              <w:rPr>
                <w:i/>
              </w:rPr>
              <w:t>och annan offentlig verksamhet i fråga om</w:t>
            </w:r>
            <w:r w:rsidRPr="00E82C4D">
              <w:t xml:space="preserve"> en viss anläggning </w:t>
            </w:r>
            <w:r w:rsidRPr="00187D21">
              <w:rPr>
                <w:i/>
                <w:iCs/>
              </w:rPr>
              <w:t>ska</w:t>
            </w:r>
            <w:r>
              <w:t xml:space="preserve"> flyttas över </w:t>
            </w:r>
            <w:r w:rsidRPr="00187D21">
              <w:rPr>
                <w:i/>
                <w:iCs/>
              </w:rPr>
              <w:t>från kommunen</w:t>
            </w:r>
            <w:r>
              <w:t xml:space="preserve"> till verket.</w:t>
            </w:r>
            <w:r w:rsidRPr="00E82C4D">
              <w:t xml:space="preserve"> Ett sådant beslut får fattas om verksamheten har stor omfattning, är särskilt komplicerad eller om det finns andra särskilda skäl.</w:t>
            </w:r>
          </w:p>
        </w:tc>
      </w:tr>
      <w:tr w:rsidR="00F71CC6" w14:paraId="2FFDDF86" w14:textId="77777777" w:rsidTr="005A3B52">
        <w:tblPrEx>
          <w:tblLook w:val="0600" w:firstRow="0" w:lastRow="0" w:firstColumn="0" w:lastColumn="0" w:noHBand="1" w:noVBand="1"/>
        </w:tblPrEx>
        <w:tc>
          <w:tcPr>
            <w:tcW w:w="2500" w:type="pct"/>
            <w:shd w:val="clear" w:color="auto" w:fill="auto"/>
            <w:tcMar>
              <w:left w:w="0" w:type="dxa"/>
            </w:tcMar>
          </w:tcPr>
          <w:p w14:paraId="1F867BF7" w14:textId="2D17D22A" w:rsidR="00F71CC6" w:rsidRDefault="00AB307F" w:rsidP="00F71CC6">
            <w:pPr>
              <w:pStyle w:val="Brdtextmedindrag"/>
            </w:pPr>
            <w:r w:rsidRPr="00E82C4D">
              <w:t xml:space="preserve">Livsmedelsverket får besluta att </w:t>
            </w:r>
            <w:r w:rsidRPr="004A491C">
              <w:rPr>
                <w:i/>
              </w:rPr>
              <w:t>kontrollen skall</w:t>
            </w:r>
            <w:r w:rsidRPr="00E82C4D">
              <w:t xml:space="preserve"> lämnas tillbaka till kommunen, om verket och kom</w:t>
            </w:r>
            <w:r>
              <w:softHyphen/>
            </w:r>
            <w:r w:rsidRPr="00E82C4D">
              <w:t>munen är överens om det</w:t>
            </w:r>
            <w:r>
              <w:t>.</w:t>
            </w:r>
          </w:p>
        </w:tc>
        <w:tc>
          <w:tcPr>
            <w:tcW w:w="2500" w:type="pct"/>
            <w:shd w:val="clear" w:color="auto" w:fill="auto"/>
            <w:tcMar>
              <w:right w:w="0" w:type="dxa"/>
            </w:tcMar>
          </w:tcPr>
          <w:p w14:paraId="054E82D5" w14:textId="5153C47A" w:rsidR="00F71CC6" w:rsidRDefault="00AB307F" w:rsidP="00F71CC6">
            <w:pPr>
              <w:pStyle w:val="Brdtextmedindrag"/>
            </w:pPr>
            <w:r w:rsidRPr="004A491C">
              <w:t xml:space="preserve">Livsmedelsverket får besluta att </w:t>
            </w:r>
            <w:r w:rsidRPr="004A491C">
              <w:rPr>
                <w:i/>
              </w:rPr>
              <w:t>ansvaret ska</w:t>
            </w:r>
            <w:r w:rsidRPr="004A491C">
              <w:t xml:space="preserve"> lämnas tillbaka till kommunen, om verket och kom</w:t>
            </w:r>
            <w:r>
              <w:softHyphen/>
            </w:r>
            <w:r w:rsidRPr="004A491C">
              <w:t>munen är överens om det</w:t>
            </w:r>
            <w:r>
              <w:t>.</w:t>
            </w:r>
          </w:p>
        </w:tc>
      </w:tr>
    </w:tbl>
    <w:p w14:paraId="117E6296" w14:textId="0B7EAFBD"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7FDBEF6" w14:textId="77777777" w:rsidTr="00F71CC6">
        <w:tc>
          <w:tcPr>
            <w:tcW w:w="2500" w:type="pct"/>
            <w:shd w:val="clear" w:color="auto" w:fill="auto"/>
            <w:tcMar>
              <w:left w:w="0" w:type="dxa"/>
            </w:tcMar>
          </w:tcPr>
          <w:p w14:paraId="3898DC46" w14:textId="6C5261C4" w:rsidR="00F71CC6" w:rsidRDefault="00AB307F" w:rsidP="00F71CC6">
            <w:pPr>
              <w:pStyle w:val="Brdtextmedindrag"/>
            </w:pPr>
            <w:r w:rsidRPr="008B2174">
              <w:t xml:space="preserve">Livsmedelsverket får, i samråd med en kommun, besluta att </w:t>
            </w:r>
            <w:r w:rsidRPr="004E5519">
              <w:rPr>
                <w:i/>
              </w:rPr>
              <w:t>den</w:t>
            </w:r>
            <w:r w:rsidRPr="008B2174">
              <w:t xml:space="preserve"> </w:t>
            </w:r>
            <w:r w:rsidRPr="00CE1334">
              <w:rPr>
                <w:i/>
                <w:iCs/>
              </w:rPr>
              <w:t xml:space="preserve">offentliga </w:t>
            </w:r>
            <w:r w:rsidRPr="008B2174">
              <w:t xml:space="preserve">kontroll </w:t>
            </w:r>
            <w:r w:rsidRPr="004E5519">
              <w:rPr>
                <w:i/>
              </w:rPr>
              <w:t>av</w:t>
            </w:r>
            <w:r w:rsidRPr="008B2174">
              <w:t xml:space="preserve"> en viss anläggning </w:t>
            </w:r>
            <w:r w:rsidRPr="004E5519">
              <w:rPr>
                <w:i/>
              </w:rPr>
              <w:t>som Livsmedelsverket annars har skall</w:t>
            </w:r>
            <w:r w:rsidRPr="008B2174">
              <w:t xml:space="preserve"> flyttas från verket till en kommun</w:t>
            </w:r>
            <w:r>
              <w:t>.</w:t>
            </w:r>
          </w:p>
        </w:tc>
        <w:tc>
          <w:tcPr>
            <w:tcW w:w="2500" w:type="pct"/>
            <w:shd w:val="clear" w:color="auto" w:fill="auto"/>
            <w:tcMar>
              <w:right w:w="0" w:type="dxa"/>
            </w:tcMar>
          </w:tcPr>
          <w:p w14:paraId="5B4743B8" w14:textId="702DF21E" w:rsidR="00F71CC6" w:rsidRDefault="00AB307F" w:rsidP="00F71CC6">
            <w:pPr>
              <w:pStyle w:val="Brdtextmedindrag"/>
            </w:pPr>
            <w:r w:rsidRPr="004E5519">
              <w:t xml:space="preserve">Livsmedelsverket får, i samråd med en kommun, besluta att </w:t>
            </w:r>
            <w:r w:rsidRPr="00187D21">
              <w:rPr>
                <w:i/>
                <w:iCs/>
              </w:rPr>
              <w:t>ansvaret för</w:t>
            </w:r>
            <w:r>
              <w:t xml:space="preserve"> </w:t>
            </w:r>
            <w:r w:rsidRPr="00CE1334">
              <w:rPr>
                <w:i/>
                <w:iCs/>
              </w:rPr>
              <w:t>offentlig</w:t>
            </w:r>
            <w:r w:rsidRPr="004E5519">
              <w:t xml:space="preserve"> kontroll </w:t>
            </w:r>
            <w:r w:rsidRPr="004E5519">
              <w:rPr>
                <w:i/>
              </w:rPr>
              <w:t>och annan offentlig verksamhet i fråga</w:t>
            </w:r>
            <w:r w:rsidRPr="004E5519">
              <w:t xml:space="preserve"> </w:t>
            </w:r>
            <w:r w:rsidRPr="004E5519">
              <w:rPr>
                <w:i/>
              </w:rPr>
              <w:t>om</w:t>
            </w:r>
            <w:r w:rsidRPr="004E5519">
              <w:t xml:space="preserve"> en viss anläggning </w:t>
            </w:r>
            <w:r w:rsidRPr="004E5519">
              <w:rPr>
                <w:i/>
              </w:rPr>
              <w:t>ska</w:t>
            </w:r>
            <w:r w:rsidRPr="004E5519">
              <w:t xml:space="preserve"> flyttas från </w:t>
            </w:r>
            <w:r>
              <w:t>Livsmedels</w:t>
            </w:r>
            <w:r w:rsidRPr="004E5519">
              <w:t>verket till en kommun</w:t>
            </w:r>
            <w:r>
              <w:t>.</w:t>
            </w:r>
          </w:p>
        </w:tc>
      </w:tr>
    </w:tbl>
    <w:p w14:paraId="3F8D74E7" w14:textId="1EDEDE90"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1FB5117" w14:textId="77777777" w:rsidTr="00F71CC6">
        <w:tc>
          <w:tcPr>
            <w:tcW w:w="2500" w:type="pct"/>
            <w:shd w:val="clear" w:color="auto" w:fill="auto"/>
            <w:tcMar>
              <w:left w:w="0" w:type="dxa"/>
            </w:tcMar>
          </w:tcPr>
          <w:p w14:paraId="30CA8953" w14:textId="202D5EF7" w:rsidR="00F71CC6" w:rsidRDefault="00AB307F" w:rsidP="00F71CC6">
            <w:pPr>
              <w:pStyle w:val="Brdtextmedindrag"/>
            </w:pPr>
            <w:r w:rsidRPr="004E5519">
              <w:t xml:space="preserve">Om en kommun grovt eller under längre tid har åsidosatt sin </w:t>
            </w:r>
            <w:r w:rsidRPr="004E5519">
              <w:rPr>
                <w:i/>
              </w:rPr>
              <w:t xml:space="preserve">kontrollskyldighet </w:t>
            </w:r>
            <w:r w:rsidRPr="004E5519">
              <w:t>när det gäller en viss anläggning, får regeringen på ansökan av Livsmedelsverket besluta att ansvaret för den offent</w:t>
            </w:r>
            <w:r>
              <w:softHyphen/>
            </w:r>
            <w:r w:rsidRPr="004E5519">
              <w:t>liga kontrollen</w:t>
            </w:r>
            <w:r>
              <w:t xml:space="preserve"> </w:t>
            </w:r>
            <w:r w:rsidRPr="004E5519">
              <w:rPr>
                <w:i/>
              </w:rPr>
              <w:t>av</w:t>
            </w:r>
            <w:r w:rsidRPr="004E5519">
              <w:t xml:space="preserve"> den anlägg</w:t>
            </w:r>
            <w:r>
              <w:softHyphen/>
            </w:r>
            <w:r w:rsidRPr="004E5519">
              <w:t xml:space="preserve">ningen </w:t>
            </w:r>
            <w:r w:rsidRPr="004E5519">
              <w:rPr>
                <w:i/>
              </w:rPr>
              <w:t>skall</w:t>
            </w:r>
            <w:r w:rsidRPr="004E5519">
              <w:t xml:space="preserve"> flyttas över till Livsmedelsverket</w:t>
            </w:r>
            <w:r>
              <w:t>.</w:t>
            </w:r>
          </w:p>
        </w:tc>
        <w:tc>
          <w:tcPr>
            <w:tcW w:w="2500" w:type="pct"/>
            <w:shd w:val="clear" w:color="auto" w:fill="auto"/>
            <w:tcMar>
              <w:right w:w="0" w:type="dxa"/>
            </w:tcMar>
          </w:tcPr>
          <w:p w14:paraId="650312F6" w14:textId="47012DDF" w:rsidR="00F71CC6" w:rsidRDefault="00AB307F" w:rsidP="00F71CC6">
            <w:pPr>
              <w:pStyle w:val="Brdtextmedindrag"/>
            </w:pPr>
            <w:r w:rsidRPr="004E5519">
              <w:t xml:space="preserve">Om en kommun grovt eller under längre tid har åsidosatt sin </w:t>
            </w:r>
            <w:r w:rsidRPr="004E5519">
              <w:rPr>
                <w:i/>
              </w:rPr>
              <w:t>skyldighet</w:t>
            </w:r>
            <w:r w:rsidRPr="004E5519">
              <w:t xml:space="preserve"> </w:t>
            </w:r>
            <w:r w:rsidRPr="004E5519">
              <w:rPr>
                <w:i/>
              </w:rPr>
              <w:t>att utföra offentlig kon</w:t>
            </w:r>
            <w:r>
              <w:rPr>
                <w:i/>
              </w:rPr>
              <w:softHyphen/>
            </w:r>
            <w:r w:rsidRPr="004E5519">
              <w:rPr>
                <w:i/>
              </w:rPr>
              <w:t>troll eller annan offentlig verk</w:t>
            </w:r>
            <w:r>
              <w:rPr>
                <w:i/>
              </w:rPr>
              <w:softHyphen/>
            </w:r>
            <w:r w:rsidRPr="004E5519">
              <w:rPr>
                <w:i/>
              </w:rPr>
              <w:t>samhet</w:t>
            </w:r>
            <w:r w:rsidRPr="004E5519">
              <w:t xml:space="preserve"> när det gäller en viss anläggning, får regeringen på ansökan av Livsmedelsverket</w:t>
            </w:r>
            <w:r>
              <w:t xml:space="preserve"> </w:t>
            </w:r>
            <w:r w:rsidRPr="004E5519">
              <w:t>be</w:t>
            </w:r>
            <w:r>
              <w:softHyphen/>
            </w:r>
            <w:r w:rsidRPr="004E5519">
              <w:t xml:space="preserve">sluta att ansvaret för den offentliga kontrollen </w:t>
            </w:r>
            <w:r w:rsidRPr="004E5519">
              <w:rPr>
                <w:i/>
              </w:rPr>
              <w:t>och för den offentliga verksamheten i fråga om</w:t>
            </w:r>
            <w:r w:rsidRPr="004E5519">
              <w:t xml:space="preserve"> den anläggningen </w:t>
            </w:r>
            <w:r w:rsidRPr="004E5519">
              <w:rPr>
                <w:i/>
              </w:rPr>
              <w:t>ska</w:t>
            </w:r>
            <w:r w:rsidRPr="004E5519">
              <w:t xml:space="preserve"> flyttas över till Livsmedelsverket</w:t>
            </w:r>
            <w:r>
              <w:t>.</w:t>
            </w:r>
          </w:p>
        </w:tc>
      </w:tr>
      <w:tr w:rsidR="00F71CC6" w14:paraId="60E44EBD" w14:textId="77777777" w:rsidTr="005A3B52">
        <w:tblPrEx>
          <w:tblLook w:val="0600" w:firstRow="0" w:lastRow="0" w:firstColumn="0" w:lastColumn="0" w:noHBand="1" w:noVBand="1"/>
        </w:tblPrEx>
        <w:tc>
          <w:tcPr>
            <w:tcW w:w="2500" w:type="pct"/>
            <w:shd w:val="clear" w:color="auto" w:fill="auto"/>
            <w:tcMar>
              <w:left w:w="0" w:type="dxa"/>
            </w:tcMar>
          </w:tcPr>
          <w:p w14:paraId="52705EE8" w14:textId="5CF376F8" w:rsidR="00F71CC6" w:rsidRDefault="00AB307F" w:rsidP="00F71CC6">
            <w:pPr>
              <w:pStyle w:val="Brdtextmedindrag"/>
            </w:pPr>
            <w:r w:rsidRPr="004E5519">
              <w:t xml:space="preserve">Regeringen får besluta att </w:t>
            </w:r>
            <w:r w:rsidRPr="004E5519">
              <w:rPr>
                <w:i/>
              </w:rPr>
              <w:t>kon</w:t>
            </w:r>
            <w:r>
              <w:rPr>
                <w:i/>
              </w:rPr>
              <w:softHyphen/>
            </w:r>
            <w:r w:rsidRPr="004E5519">
              <w:rPr>
                <w:i/>
              </w:rPr>
              <w:t>trollen skall</w:t>
            </w:r>
            <w:r w:rsidRPr="004E5519">
              <w:t xml:space="preserve"> lämnas tillbaka till kommunen</w:t>
            </w:r>
            <w:r>
              <w:t>.</w:t>
            </w:r>
          </w:p>
        </w:tc>
        <w:tc>
          <w:tcPr>
            <w:tcW w:w="2500" w:type="pct"/>
            <w:shd w:val="clear" w:color="auto" w:fill="auto"/>
            <w:tcMar>
              <w:right w:w="0" w:type="dxa"/>
            </w:tcMar>
          </w:tcPr>
          <w:p w14:paraId="3BF5D475" w14:textId="056E9C09" w:rsidR="00F71CC6" w:rsidRDefault="00AB307F" w:rsidP="00F71CC6">
            <w:pPr>
              <w:pStyle w:val="Brdtextmedindrag"/>
            </w:pPr>
            <w:r w:rsidRPr="004E5519">
              <w:t xml:space="preserve">Regeringen får besluta att </w:t>
            </w:r>
            <w:r w:rsidRPr="004E5519">
              <w:rPr>
                <w:i/>
              </w:rPr>
              <w:t>an</w:t>
            </w:r>
            <w:r>
              <w:rPr>
                <w:i/>
              </w:rPr>
              <w:softHyphen/>
            </w:r>
            <w:r w:rsidRPr="004E5519">
              <w:rPr>
                <w:i/>
              </w:rPr>
              <w:t>svaret ska</w:t>
            </w:r>
            <w:r w:rsidRPr="004E5519">
              <w:t xml:space="preserve"> lämnas tillbaka till kommunen</w:t>
            </w:r>
            <w:r>
              <w:t>.</w:t>
            </w:r>
          </w:p>
        </w:tc>
      </w:tr>
    </w:tbl>
    <w:p w14:paraId="64446CA8" w14:textId="1AE1DAC3"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9D9AFB0" w14:textId="77777777" w:rsidTr="00F71CC6">
        <w:tc>
          <w:tcPr>
            <w:tcW w:w="2500" w:type="pct"/>
            <w:shd w:val="clear" w:color="auto" w:fill="auto"/>
            <w:tcMar>
              <w:left w:w="0" w:type="dxa"/>
            </w:tcMar>
          </w:tcPr>
          <w:p w14:paraId="30096603" w14:textId="71F4C363" w:rsidR="00F71CC6" w:rsidRDefault="00AB307F" w:rsidP="00F71CC6">
            <w:pPr>
              <w:pStyle w:val="Brdtextmedindrag"/>
            </w:pPr>
            <w:r w:rsidRPr="004E5519">
              <w:t xml:space="preserve">Om en kommun inte fullgör de skyldigheter som följer av dess </w:t>
            </w:r>
            <w:r w:rsidRPr="004E5519">
              <w:rPr>
                <w:i/>
              </w:rPr>
              <w:t>kontrolluppdrag</w:t>
            </w:r>
            <w:r w:rsidRPr="004E5519">
              <w:t>, får Livsmedels</w:t>
            </w:r>
            <w:r>
              <w:softHyphen/>
            </w:r>
            <w:r w:rsidRPr="004E5519">
              <w:t>verket förelägga kommunen att avhjälpa bristen. Ett sådant före</w:t>
            </w:r>
            <w:r>
              <w:softHyphen/>
            </w:r>
            <w:r w:rsidRPr="004E5519">
              <w:t xml:space="preserve">läggande </w:t>
            </w:r>
            <w:r w:rsidRPr="00FC3CAE">
              <w:rPr>
                <w:i/>
              </w:rPr>
              <w:t>skall</w:t>
            </w:r>
            <w:r w:rsidRPr="004E5519">
              <w:t xml:space="preserve"> innehålla uppgifter om de åtgärder som Livsmedels</w:t>
            </w:r>
            <w:r>
              <w:softHyphen/>
            </w:r>
            <w:r w:rsidRPr="004E5519">
              <w:t xml:space="preserve">verket anser nödvändiga för att bristen </w:t>
            </w:r>
            <w:r w:rsidRPr="00FC3CAE">
              <w:rPr>
                <w:i/>
              </w:rPr>
              <w:t>skall</w:t>
            </w:r>
            <w:r w:rsidRPr="004E5519">
              <w:t xml:space="preserve"> kunna avhjälpas</w:t>
            </w:r>
            <w:r>
              <w:t>.</w:t>
            </w:r>
          </w:p>
        </w:tc>
        <w:tc>
          <w:tcPr>
            <w:tcW w:w="2500" w:type="pct"/>
            <w:shd w:val="clear" w:color="auto" w:fill="auto"/>
            <w:tcMar>
              <w:right w:w="0" w:type="dxa"/>
            </w:tcMar>
          </w:tcPr>
          <w:p w14:paraId="739B5A07" w14:textId="33E380D6" w:rsidR="00F71CC6" w:rsidRDefault="00AB307F" w:rsidP="00F71CC6">
            <w:pPr>
              <w:pStyle w:val="Brdtextmedindrag"/>
            </w:pPr>
            <w:r w:rsidRPr="004E5519">
              <w:t xml:space="preserve">Om en kommun inte fullgör de skyldigheter som följer av dess </w:t>
            </w:r>
            <w:r w:rsidRPr="00FC3CAE">
              <w:rPr>
                <w:i/>
              </w:rPr>
              <w:t>uppdrag</w:t>
            </w:r>
            <w:r w:rsidRPr="004E5519">
              <w:t xml:space="preserve"> </w:t>
            </w:r>
            <w:r w:rsidRPr="00FC3CAE">
              <w:rPr>
                <w:i/>
              </w:rPr>
              <w:t>att utföra offentlig kon</w:t>
            </w:r>
            <w:r>
              <w:rPr>
                <w:i/>
              </w:rPr>
              <w:softHyphen/>
            </w:r>
            <w:r w:rsidRPr="00FC3CAE">
              <w:rPr>
                <w:i/>
              </w:rPr>
              <w:t>troll eller annan offentlig verk</w:t>
            </w:r>
            <w:r>
              <w:rPr>
                <w:i/>
              </w:rPr>
              <w:softHyphen/>
            </w:r>
            <w:r w:rsidRPr="00FC3CAE">
              <w:rPr>
                <w:i/>
              </w:rPr>
              <w:t>samhet</w:t>
            </w:r>
            <w:r w:rsidRPr="004E5519">
              <w:t>, får Livsmedelsverket före</w:t>
            </w:r>
            <w:r>
              <w:softHyphen/>
            </w:r>
            <w:r w:rsidRPr="004E5519">
              <w:t xml:space="preserve">lägga kommunen att avhjälpa bristen. Ett sådant föreläggande </w:t>
            </w:r>
            <w:r w:rsidRPr="00FC3CAE">
              <w:rPr>
                <w:i/>
              </w:rPr>
              <w:t>ska</w:t>
            </w:r>
            <w:r w:rsidRPr="004E5519">
              <w:t xml:space="preserve"> innehålla uppgifter om de åtgärder som Livsmedelsverket anser nöd</w:t>
            </w:r>
            <w:r>
              <w:softHyphen/>
            </w:r>
            <w:r w:rsidRPr="004E5519">
              <w:t xml:space="preserve">vändiga för att bristen </w:t>
            </w:r>
            <w:r w:rsidRPr="00FC3CAE">
              <w:rPr>
                <w:i/>
              </w:rPr>
              <w:t>ska</w:t>
            </w:r>
            <w:r w:rsidRPr="004E5519">
              <w:t xml:space="preserve"> kunna avhjälpas</w:t>
            </w:r>
            <w:r>
              <w:t>.</w:t>
            </w:r>
          </w:p>
        </w:tc>
      </w:tr>
    </w:tbl>
    <w:p w14:paraId="1F35B135" w14:textId="2FD6CEED" w:rsidR="00F71CC6" w:rsidRDefault="00F71CC6" w:rsidP="00DC55EB">
      <w:pPr>
        <w:pStyle w:val="Brdtextmedindrag"/>
      </w:pPr>
    </w:p>
    <w:p w14:paraId="5ECD1FC8"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16FF64A" w14:textId="77777777" w:rsidTr="005A3B52">
        <w:tc>
          <w:tcPr>
            <w:tcW w:w="2500" w:type="pct"/>
            <w:shd w:val="clear" w:color="auto" w:fill="auto"/>
            <w:tcMar>
              <w:left w:w="0" w:type="dxa"/>
            </w:tcMar>
          </w:tcPr>
          <w:p w14:paraId="503C2726" w14:textId="3FF0A7D5" w:rsidR="00F71CC6" w:rsidRDefault="00AB307F" w:rsidP="00F71CC6">
            <w:pPr>
              <w:pStyle w:val="Rubrik4utannumrering"/>
            </w:pPr>
            <w:r>
              <w:t>Föreskrifter om kontroll</w:t>
            </w:r>
          </w:p>
        </w:tc>
        <w:tc>
          <w:tcPr>
            <w:tcW w:w="2500" w:type="pct"/>
            <w:shd w:val="clear" w:color="auto" w:fill="auto"/>
            <w:tcMar>
              <w:right w:w="0" w:type="dxa"/>
            </w:tcMar>
          </w:tcPr>
          <w:p w14:paraId="2EB6AF4D" w14:textId="2C08052D" w:rsidR="00F71CC6" w:rsidRDefault="00AB307F" w:rsidP="00F71CC6">
            <w:pPr>
              <w:pStyle w:val="Rubrik4utannumrering"/>
            </w:pPr>
            <w:r>
              <w:t xml:space="preserve">Föreskrifter om </w:t>
            </w:r>
            <w:r w:rsidRPr="00FC3CAE">
              <w:rPr>
                <w:i/>
              </w:rPr>
              <w:t>offentlig</w:t>
            </w:r>
            <w:r>
              <w:t xml:space="preserve"> kontroll </w:t>
            </w:r>
            <w:r w:rsidRPr="00FC3CAE">
              <w:rPr>
                <w:i/>
              </w:rPr>
              <w:t>och annan offentlig verksamhet</w:t>
            </w:r>
          </w:p>
        </w:tc>
      </w:tr>
    </w:tbl>
    <w:p w14:paraId="71D86AAF" w14:textId="1ED3B1DF" w:rsidR="00F71CC6" w:rsidRDefault="00AB307F" w:rsidP="00F71CC6">
      <w:pPr>
        <w:pStyle w:val="Brdtext"/>
        <w:spacing w:before="230"/>
        <w:jc w:val="center"/>
      </w:pPr>
      <w:r>
        <w:t>19 §</w:t>
      </w:r>
      <w:r>
        <w:rPr>
          <w:rStyle w:val="Fotnotsreferens"/>
        </w:rPr>
        <w:footnoteReference w:id="34"/>
      </w:r>
    </w:p>
    <w:p w14:paraId="3A5B7202" w14:textId="78E63EAE" w:rsidR="00F71CC6" w:rsidRPr="00CD5DE9" w:rsidRDefault="00AB307F" w:rsidP="00F71CC6">
      <w:pPr>
        <w:pStyle w:val="Brdtextmedindrag"/>
      </w:pPr>
      <w:r w:rsidRPr="00FC3CAE">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A19038C" w14:textId="77777777" w:rsidTr="00F71CC6">
        <w:tc>
          <w:tcPr>
            <w:tcW w:w="2500" w:type="pct"/>
            <w:shd w:val="clear" w:color="auto" w:fill="auto"/>
            <w:tcMar>
              <w:left w:w="0" w:type="dxa"/>
            </w:tcMar>
          </w:tcPr>
          <w:p w14:paraId="1681ADB1" w14:textId="51025304" w:rsidR="00F71CC6" w:rsidRDefault="00AB307F" w:rsidP="00F71CC6">
            <w:pPr>
              <w:pStyle w:val="Brdtextmedindrag"/>
            </w:pPr>
            <w:r w:rsidRPr="00FC3CAE">
              <w:t>1.</w:t>
            </w:r>
            <w:r>
              <w:t> </w:t>
            </w:r>
            <w:r w:rsidRPr="00FC3CAE">
              <w:t xml:space="preserve">hur offentlig kontroll </w:t>
            </w:r>
            <w:r w:rsidRPr="008235EF">
              <w:rPr>
                <w:iCs/>
              </w:rPr>
              <w:t xml:space="preserve">ska </w:t>
            </w:r>
            <w:r w:rsidRPr="00FC3CAE">
              <w:t>bedrivas</w:t>
            </w:r>
            <w:r>
              <w:t>,</w:t>
            </w:r>
          </w:p>
        </w:tc>
        <w:tc>
          <w:tcPr>
            <w:tcW w:w="2500" w:type="pct"/>
            <w:shd w:val="clear" w:color="auto" w:fill="auto"/>
            <w:tcMar>
              <w:right w:w="0" w:type="dxa"/>
            </w:tcMar>
          </w:tcPr>
          <w:p w14:paraId="07F12B5B" w14:textId="10281F2A" w:rsidR="00F71CC6" w:rsidRDefault="00AB307F" w:rsidP="00F71CC6">
            <w:pPr>
              <w:pStyle w:val="Brdtextmedindrag"/>
            </w:pPr>
            <w:r w:rsidRPr="00FC3CAE">
              <w:t>1.</w:t>
            </w:r>
            <w:r>
              <w:t> </w:t>
            </w:r>
            <w:r w:rsidRPr="00FC3CAE">
              <w:t xml:space="preserve">hur offentlig kontroll </w:t>
            </w:r>
            <w:r w:rsidRPr="00FC3CAE">
              <w:rPr>
                <w:i/>
              </w:rPr>
              <w:t xml:space="preserve">och annan offentlig verksamhet </w:t>
            </w:r>
            <w:r w:rsidRPr="004F5FA6">
              <w:rPr>
                <w:iCs/>
              </w:rPr>
              <w:t>ska</w:t>
            </w:r>
            <w:r w:rsidRPr="00FC3CAE">
              <w:t xml:space="preserve"> bedrivas</w:t>
            </w:r>
            <w:r>
              <w:t>,</w:t>
            </w:r>
          </w:p>
        </w:tc>
      </w:tr>
      <w:tr w:rsidR="00F71CC6" w14:paraId="52C9FDFB" w14:textId="77777777" w:rsidTr="005A3B52">
        <w:tblPrEx>
          <w:tblLook w:val="0600" w:firstRow="0" w:lastRow="0" w:firstColumn="0" w:lastColumn="0" w:noHBand="1" w:noVBand="1"/>
        </w:tblPrEx>
        <w:tc>
          <w:tcPr>
            <w:tcW w:w="2500" w:type="pct"/>
            <w:shd w:val="clear" w:color="auto" w:fill="auto"/>
            <w:tcMar>
              <w:left w:w="0" w:type="dxa"/>
            </w:tcMar>
          </w:tcPr>
          <w:p w14:paraId="014B852D" w14:textId="2DA0694A" w:rsidR="00F71CC6" w:rsidRDefault="00AB307F" w:rsidP="00F71CC6">
            <w:pPr>
              <w:pStyle w:val="Brdtextmedindrag"/>
            </w:pPr>
            <w:r w:rsidRPr="00FC3CAE">
              <w:t>2.</w:t>
            </w:r>
            <w:r>
              <w:t> </w:t>
            </w:r>
            <w:r w:rsidRPr="00FC3CAE">
              <w:t>skyldighet för en kontroll</w:t>
            </w:r>
            <w:r>
              <w:softHyphen/>
            </w:r>
            <w:r w:rsidRPr="00FC3CAE">
              <w:t xml:space="preserve">myndighet </w:t>
            </w:r>
            <w:r w:rsidRPr="00FC3CAE">
              <w:rPr>
                <w:i/>
              </w:rPr>
              <w:t>eller ett kontrollorgan</w:t>
            </w:r>
            <w:r w:rsidRPr="00FC3CAE">
              <w:t xml:space="preserve"> </w:t>
            </w:r>
            <w:r w:rsidRPr="00FC3CAE">
              <w:rPr>
                <w:i/>
              </w:rPr>
              <w:t>som anlitas i den offentliga kontrollen</w:t>
            </w:r>
            <w:r w:rsidRPr="00FC3CAE">
              <w:t xml:space="preserve"> att lämna information till en sådan samordnande kontroll</w:t>
            </w:r>
            <w:r>
              <w:softHyphen/>
            </w:r>
            <w:r w:rsidRPr="00FC3CAE">
              <w:t>myndighet som avses i 12 § första stycket</w:t>
            </w:r>
            <w:r>
              <w:t>,</w:t>
            </w:r>
          </w:p>
        </w:tc>
        <w:tc>
          <w:tcPr>
            <w:tcW w:w="2500" w:type="pct"/>
            <w:shd w:val="clear" w:color="auto" w:fill="auto"/>
            <w:tcMar>
              <w:right w:w="0" w:type="dxa"/>
            </w:tcMar>
          </w:tcPr>
          <w:p w14:paraId="4940B76F" w14:textId="71AAF030" w:rsidR="00F71CC6" w:rsidRDefault="00AB307F" w:rsidP="00F71CC6">
            <w:pPr>
              <w:pStyle w:val="Brdtextmedindrag"/>
            </w:pPr>
            <w:r w:rsidRPr="00FC3CAE">
              <w:t>2.</w:t>
            </w:r>
            <w:r>
              <w:t> </w:t>
            </w:r>
            <w:r w:rsidRPr="00FC3CAE">
              <w:t>skyldighet för en kontroll</w:t>
            </w:r>
            <w:r>
              <w:softHyphen/>
            </w:r>
            <w:r w:rsidRPr="00FC3CAE">
              <w:t xml:space="preserve">myndighet, </w:t>
            </w:r>
            <w:r w:rsidRPr="00FC3CAE">
              <w:rPr>
                <w:i/>
              </w:rPr>
              <w:t>ett organ med dele</w:t>
            </w:r>
            <w:r>
              <w:rPr>
                <w:i/>
              </w:rPr>
              <w:softHyphen/>
            </w:r>
            <w:r w:rsidRPr="00FC3CAE">
              <w:rPr>
                <w:i/>
              </w:rPr>
              <w:t xml:space="preserve">gerade uppgifter </w:t>
            </w:r>
            <w:r w:rsidRPr="000D0634">
              <w:rPr>
                <w:i/>
              </w:rPr>
              <w:t>eller</w:t>
            </w:r>
            <w:r w:rsidRPr="00FC3CAE">
              <w:rPr>
                <w:i/>
              </w:rPr>
              <w:t xml:space="preserve"> en fysisk </w:t>
            </w:r>
            <w:r>
              <w:rPr>
                <w:i/>
              </w:rPr>
              <w:t xml:space="preserve">  </w:t>
            </w:r>
            <w:r w:rsidRPr="00FC3CAE">
              <w:rPr>
                <w:i/>
              </w:rPr>
              <w:t>person</w:t>
            </w:r>
            <w:r>
              <w:rPr>
                <w:i/>
              </w:rPr>
              <w:t xml:space="preserve"> </w:t>
            </w:r>
            <w:r w:rsidRPr="00FC3CAE">
              <w:rPr>
                <w:i/>
              </w:rPr>
              <w:t>som har delegerats vissa uppgifter</w:t>
            </w:r>
            <w:r w:rsidRPr="00FC3CAE">
              <w:t xml:space="preserve"> att lämna information till en sådan samordnande kon-trollmyndighet som avses i 12</w:t>
            </w:r>
            <w:r>
              <w:t> </w:t>
            </w:r>
            <w:r w:rsidRPr="00FC3CAE">
              <w:t>§ första stycket</w:t>
            </w:r>
            <w:r>
              <w:t>,</w:t>
            </w:r>
          </w:p>
        </w:tc>
      </w:tr>
      <w:tr w:rsidR="00F71CC6" w14:paraId="76A26CC9" w14:textId="77777777" w:rsidTr="005A3B52">
        <w:tblPrEx>
          <w:tblLook w:val="0600" w:firstRow="0" w:lastRow="0" w:firstColumn="0" w:lastColumn="0" w:noHBand="1" w:noVBand="1"/>
        </w:tblPrEx>
        <w:tc>
          <w:tcPr>
            <w:tcW w:w="2500" w:type="pct"/>
            <w:shd w:val="clear" w:color="auto" w:fill="auto"/>
            <w:tcMar>
              <w:left w:w="0" w:type="dxa"/>
            </w:tcMar>
          </w:tcPr>
          <w:p w14:paraId="21C518D1" w14:textId="24BA0590" w:rsidR="00F71CC6" w:rsidRDefault="00F71CC6" w:rsidP="00F71CC6">
            <w:pPr>
              <w:pStyle w:val="Brdtextmedindrag"/>
            </w:pPr>
          </w:p>
        </w:tc>
        <w:tc>
          <w:tcPr>
            <w:tcW w:w="2500" w:type="pct"/>
            <w:shd w:val="clear" w:color="auto" w:fill="auto"/>
            <w:tcMar>
              <w:right w:w="0" w:type="dxa"/>
            </w:tcMar>
          </w:tcPr>
          <w:p w14:paraId="2155E0EB" w14:textId="064A9D56" w:rsidR="00F71CC6" w:rsidRDefault="00AB307F" w:rsidP="00F71CC6">
            <w:pPr>
              <w:pStyle w:val="Brdtextmedindrag"/>
            </w:pPr>
            <w:r w:rsidRPr="0050598F">
              <w:rPr>
                <w:i/>
              </w:rPr>
              <w:t>3</w:t>
            </w:r>
            <w:r>
              <w:t>. </w:t>
            </w:r>
            <w:r w:rsidRPr="00B52C0A">
              <w:rPr>
                <w:i/>
                <w:iCs/>
              </w:rPr>
              <w:t xml:space="preserve">skyldighet för ett organ med delegerade uppgifter </w:t>
            </w:r>
            <w:r w:rsidRPr="009D6F83">
              <w:rPr>
                <w:i/>
              </w:rPr>
              <w:t>eller</w:t>
            </w:r>
            <w:r w:rsidRPr="00B52C0A">
              <w:rPr>
                <w:i/>
                <w:iCs/>
              </w:rPr>
              <w:t xml:space="preserve"> en fysisk person som har delegerats vissa uppgifter att </w:t>
            </w:r>
            <w:r>
              <w:rPr>
                <w:i/>
                <w:iCs/>
              </w:rPr>
              <w:t xml:space="preserve">lämna information och </w:t>
            </w:r>
            <w:r w:rsidRPr="00B52C0A">
              <w:rPr>
                <w:i/>
                <w:iCs/>
              </w:rPr>
              <w:t>ge in handlingar till den myndighet som har delegerat upp</w:t>
            </w:r>
            <w:r>
              <w:rPr>
                <w:i/>
                <w:iCs/>
              </w:rPr>
              <w:softHyphen/>
            </w:r>
            <w:r w:rsidRPr="00B52C0A">
              <w:rPr>
                <w:i/>
                <w:iCs/>
              </w:rPr>
              <w:t>giften</w:t>
            </w:r>
            <w:r w:rsidRPr="00B52C0A">
              <w:t>,</w:t>
            </w:r>
          </w:p>
        </w:tc>
      </w:tr>
      <w:tr w:rsidR="00F71CC6" w14:paraId="781030B6" w14:textId="77777777" w:rsidTr="005A3B52">
        <w:tblPrEx>
          <w:tblLook w:val="0600" w:firstRow="0" w:lastRow="0" w:firstColumn="0" w:lastColumn="0" w:noHBand="1" w:noVBand="1"/>
        </w:tblPrEx>
        <w:tc>
          <w:tcPr>
            <w:tcW w:w="2500" w:type="pct"/>
            <w:shd w:val="clear" w:color="auto" w:fill="auto"/>
            <w:tcMar>
              <w:left w:w="0" w:type="dxa"/>
            </w:tcMar>
          </w:tcPr>
          <w:p w14:paraId="2AF438ED" w14:textId="1EC878BE" w:rsidR="00F71CC6" w:rsidRDefault="00AB307F" w:rsidP="00F71CC6">
            <w:pPr>
              <w:pStyle w:val="Brdtextmedindrag"/>
            </w:pPr>
            <w:r w:rsidRPr="005C64AF">
              <w:rPr>
                <w:i/>
                <w:iCs/>
              </w:rPr>
              <w:t>3.</w:t>
            </w:r>
            <w:r>
              <w:t> </w:t>
            </w:r>
            <w:r w:rsidRPr="00FC3CAE">
              <w:t xml:space="preserve">skyldighet för </w:t>
            </w:r>
            <w:r w:rsidRPr="00743597">
              <w:rPr>
                <w:i/>
                <w:iCs/>
              </w:rPr>
              <w:t xml:space="preserve">en </w:t>
            </w:r>
            <w:r w:rsidRPr="00FC3CAE">
              <w:t>livsmedels</w:t>
            </w:r>
            <w:r>
              <w:softHyphen/>
            </w:r>
            <w:r w:rsidRPr="00FC3CAE">
              <w:t xml:space="preserve">företagare att utöva en </w:t>
            </w:r>
            <w:r w:rsidRPr="005C64AF">
              <w:rPr>
                <w:i/>
                <w:iCs/>
              </w:rPr>
              <w:t>efter</w:t>
            </w:r>
            <w:r w:rsidRPr="00FC3CAE">
              <w:t xml:space="preserve"> verksamhetens art </w:t>
            </w:r>
            <w:r w:rsidRPr="005C64AF">
              <w:rPr>
                <w:i/>
                <w:iCs/>
              </w:rPr>
              <w:t>lämpad</w:t>
            </w:r>
            <w:r w:rsidRPr="00FC3CAE">
              <w:t xml:space="preserve"> egen</w:t>
            </w:r>
            <w:r>
              <w:softHyphen/>
            </w:r>
            <w:r w:rsidRPr="00FC3CAE">
              <w:t>kontroll av verksamheten</w:t>
            </w:r>
            <w:r>
              <w:t>,</w:t>
            </w:r>
          </w:p>
        </w:tc>
        <w:tc>
          <w:tcPr>
            <w:tcW w:w="2500" w:type="pct"/>
            <w:shd w:val="clear" w:color="auto" w:fill="auto"/>
            <w:tcMar>
              <w:right w:w="0" w:type="dxa"/>
            </w:tcMar>
          </w:tcPr>
          <w:p w14:paraId="7638B1F6" w14:textId="0F804D3C" w:rsidR="00F71CC6" w:rsidRDefault="00AB307F" w:rsidP="00F71CC6">
            <w:pPr>
              <w:pStyle w:val="Brdtextmedindrag"/>
            </w:pPr>
            <w:r w:rsidRPr="0050598F">
              <w:rPr>
                <w:i/>
              </w:rPr>
              <w:t>4</w:t>
            </w:r>
            <w:r w:rsidRPr="00FC3CAE">
              <w:t>.</w:t>
            </w:r>
            <w:r>
              <w:t> </w:t>
            </w:r>
            <w:r w:rsidRPr="00FC3CAE">
              <w:t>skyldighet för livsmedels</w:t>
            </w:r>
            <w:r>
              <w:softHyphen/>
            </w:r>
            <w:r w:rsidRPr="00FC3CAE">
              <w:t xml:space="preserve">företagare </w:t>
            </w:r>
            <w:r w:rsidRPr="009D6F83">
              <w:rPr>
                <w:i/>
              </w:rPr>
              <w:t>och</w:t>
            </w:r>
            <w:r w:rsidRPr="00FC3CAE">
              <w:rPr>
                <w:i/>
              </w:rPr>
              <w:t xml:space="preserve"> andra </w:t>
            </w:r>
            <w:r>
              <w:rPr>
                <w:i/>
              </w:rPr>
              <w:t>verksamhets</w:t>
            </w:r>
            <w:r>
              <w:rPr>
                <w:i/>
              </w:rPr>
              <w:softHyphen/>
              <w:t xml:space="preserve">utövare </w:t>
            </w:r>
            <w:r w:rsidRPr="00FC3CAE">
              <w:t xml:space="preserve">att utöva en egenkontroll av verksamheten </w:t>
            </w:r>
            <w:r w:rsidRPr="00910A26">
              <w:rPr>
                <w:i/>
              </w:rPr>
              <w:t>som är lämplig utifrån</w:t>
            </w:r>
            <w:r w:rsidRPr="00FC3CAE">
              <w:t xml:space="preserve"> verksamhetens art</w:t>
            </w:r>
            <w:r>
              <w:t xml:space="preserve">, </w:t>
            </w:r>
            <w:r w:rsidRPr="00743597">
              <w:rPr>
                <w:i/>
              </w:rPr>
              <w:t>och</w:t>
            </w:r>
          </w:p>
        </w:tc>
      </w:tr>
      <w:tr w:rsidR="00F71CC6" w14:paraId="4F3A5A5A" w14:textId="77777777" w:rsidTr="005A3B52">
        <w:tblPrEx>
          <w:tblLook w:val="0600" w:firstRow="0" w:lastRow="0" w:firstColumn="0" w:lastColumn="0" w:noHBand="1" w:noVBand="1"/>
        </w:tblPrEx>
        <w:tc>
          <w:tcPr>
            <w:tcW w:w="2500" w:type="pct"/>
            <w:shd w:val="clear" w:color="auto" w:fill="auto"/>
            <w:tcMar>
              <w:left w:w="0" w:type="dxa"/>
            </w:tcMar>
          </w:tcPr>
          <w:p w14:paraId="1AFC4A7E" w14:textId="10AA1376" w:rsidR="00F71CC6" w:rsidRDefault="00AB307F" w:rsidP="00F71CC6">
            <w:pPr>
              <w:pStyle w:val="Brdtextmedindrag"/>
            </w:pPr>
            <w:r w:rsidRPr="005C64AF">
              <w:rPr>
                <w:i/>
                <w:iCs/>
              </w:rPr>
              <w:t>4.</w:t>
            </w:r>
            <w:r>
              <w:t> </w:t>
            </w:r>
            <w:r w:rsidRPr="00910A26">
              <w:t>skyldighet för den som pro</w:t>
            </w:r>
            <w:r>
              <w:softHyphen/>
            </w:r>
            <w:r w:rsidRPr="00910A26">
              <w:t>ducerar eller tillhandahåller dricks</w:t>
            </w:r>
            <w:r>
              <w:softHyphen/>
            </w:r>
            <w:r w:rsidRPr="00910A26">
              <w:t>vatten att inhämta kontroll</w:t>
            </w:r>
            <w:r>
              <w:softHyphen/>
            </w:r>
            <w:r w:rsidRPr="00910A26">
              <w:t>myn</w:t>
            </w:r>
            <w:r>
              <w:softHyphen/>
            </w:r>
            <w:r w:rsidRPr="00910A26">
              <w:t>dighetens godkännande av faro</w:t>
            </w:r>
            <w:r>
              <w:softHyphen/>
            </w:r>
            <w:r w:rsidRPr="00910A26">
              <w:t>analyser och förslag till egen</w:t>
            </w:r>
            <w:r>
              <w:softHyphen/>
            </w:r>
            <w:r w:rsidRPr="00910A26">
              <w:t>kontrollprogram</w:t>
            </w:r>
            <w:r w:rsidRPr="00910A26">
              <w:rPr>
                <w:i/>
              </w:rPr>
              <w:t>,</w:t>
            </w:r>
            <w:r w:rsidRPr="00743597">
              <w:rPr>
                <w:i/>
              </w:rPr>
              <w:t xml:space="preserve"> och</w:t>
            </w:r>
          </w:p>
        </w:tc>
        <w:tc>
          <w:tcPr>
            <w:tcW w:w="2500" w:type="pct"/>
            <w:shd w:val="clear" w:color="auto" w:fill="auto"/>
            <w:tcMar>
              <w:right w:w="0" w:type="dxa"/>
            </w:tcMar>
          </w:tcPr>
          <w:p w14:paraId="5BC27CCB" w14:textId="5D1EF389" w:rsidR="00F71CC6" w:rsidRDefault="00AB307F" w:rsidP="00F71CC6">
            <w:pPr>
              <w:pStyle w:val="Brdtextmedindrag"/>
            </w:pPr>
            <w:r w:rsidRPr="0050598F">
              <w:rPr>
                <w:i/>
              </w:rPr>
              <w:t>5</w:t>
            </w:r>
            <w:r w:rsidRPr="00910A26">
              <w:t>.</w:t>
            </w:r>
            <w:r>
              <w:t> </w:t>
            </w:r>
            <w:r w:rsidRPr="00910A26">
              <w:t>skyldighet för den som pro</w:t>
            </w:r>
            <w:r>
              <w:softHyphen/>
            </w:r>
            <w:r w:rsidRPr="00910A26">
              <w:t>ducerar eller tillhandahåller dricks</w:t>
            </w:r>
            <w:r>
              <w:softHyphen/>
            </w:r>
            <w:r w:rsidRPr="00910A26">
              <w:t>vatten att inhämta kontrollmyn</w:t>
            </w:r>
            <w:r>
              <w:softHyphen/>
            </w:r>
            <w:r w:rsidRPr="00910A26">
              <w:t>dighetens godkännande av faro</w:t>
            </w:r>
            <w:r>
              <w:softHyphen/>
            </w:r>
            <w:r w:rsidRPr="00910A26">
              <w:t>analyser och förslag till egen</w:t>
            </w:r>
            <w:r>
              <w:softHyphen/>
            </w:r>
            <w:r w:rsidRPr="00910A26">
              <w:t>kontrollprogram</w:t>
            </w:r>
            <w:r>
              <w:t>.</w:t>
            </w:r>
          </w:p>
        </w:tc>
      </w:tr>
      <w:tr w:rsidR="00F71CC6" w14:paraId="29B25F9B" w14:textId="77777777" w:rsidTr="005A3B52">
        <w:tblPrEx>
          <w:tblLook w:val="0600" w:firstRow="0" w:lastRow="0" w:firstColumn="0" w:lastColumn="0" w:noHBand="1" w:noVBand="1"/>
        </w:tblPrEx>
        <w:tc>
          <w:tcPr>
            <w:tcW w:w="2500" w:type="pct"/>
            <w:shd w:val="clear" w:color="auto" w:fill="auto"/>
            <w:tcMar>
              <w:left w:w="0" w:type="dxa"/>
            </w:tcMar>
          </w:tcPr>
          <w:p w14:paraId="35D3B38F" w14:textId="001841CA" w:rsidR="00F71CC6" w:rsidRDefault="00AB307F" w:rsidP="00F71CC6">
            <w:pPr>
              <w:pStyle w:val="Brdtextmedindrag"/>
            </w:pPr>
            <w:r w:rsidRPr="00910A26">
              <w:rPr>
                <w:i/>
              </w:rPr>
              <w:t>5</w:t>
            </w:r>
            <w:r>
              <w:rPr>
                <w:i/>
              </w:rPr>
              <w:t>. </w:t>
            </w:r>
            <w:r w:rsidRPr="00910A26">
              <w:rPr>
                <w:i/>
              </w:rPr>
              <w:t>uppgiftsskyldighet för den som lämnar djur till slakt.</w:t>
            </w:r>
          </w:p>
        </w:tc>
        <w:tc>
          <w:tcPr>
            <w:tcW w:w="2500" w:type="pct"/>
            <w:shd w:val="clear" w:color="auto" w:fill="auto"/>
            <w:tcMar>
              <w:right w:w="0" w:type="dxa"/>
            </w:tcMar>
          </w:tcPr>
          <w:p w14:paraId="159C5695" w14:textId="77777777" w:rsidR="00F71CC6" w:rsidRDefault="00F71CC6" w:rsidP="00F71CC6">
            <w:pPr>
              <w:pStyle w:val="Brdtextmedindrag"/>
            </w:pPr>
          </w:p>
        </w:tc>
      </w:tr>
    </w:tbl>
    <w:p w14:paraId="696EEB3A"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CFA5E21" w14:textId="77777777" w:rsidTr="005A3B52">
        <w:tc>
          <w:tcPr>
            <w:tcW w:w="2500" w:type="pct"/>
            <w:shd w:val="clear" w:color="auto" w:fill="auto"/>
            <w:tcMar>
              <w:left w:w="0" w:type="dxa"/>
            </w:tcMar>
          </w:tcPr>
          <w:p w14:paraId="518A81B5" w14:textId="77777777" w:rsidR="00F71CC6" w:rsidRDefault="00F71CC6" w:rsidP="00F71CC6">
            <w:pPr>
              <w:pStyle w:val="Brdtextmedindrag"/>
            </w:pPr>
          </w:p>
        </w:tc>
        <w:tc>
          <w:tcPr>
            <w:tcW w:w="2500" w:type="pct"/>
            <w:shd w:val="clear" w:color="auto" w:fill="auto"/>
            <w:tcMar>
              <w:right w:w="0" w:type="dxa"/>
            </w:tcMar>
          </w:tcPr>
          <w:p w14:paraId="499ED266" w14:textId="1E8FCBC3" w:rsidR="00F71CC6" w:rsidRPr="00CD5DE9" w:rsidRDefault="00AB307F" w:rsidP="00F71CC6">
            <w:pPr>
              <w:pStyle w:val="Rubrik4utannumrering"/>
              <w:rPr>
                <w:i/>
                <w:iCs/>
              </w:rPr>
            </w:pPr>
            <w:r w:rsidRPr="00CD5DE9">
              <w:rPr>
                <w:i/>
                <w:iCs/>
              </w:rPr>
              <w:t>Föreskrifter om uppgiftslämnande</w:t>
            </w:r>
          </w:p>
        </w:tc>
      </w:tr>
    </w:tbl>
    <w:p w14:paraId="5BFA185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E6BC4A5" w14:textId="77777777" w:rsidTr="00F71CC6">
        <w:tc>
          <w:tcPr>
            <w:tcW w:w="2500" w:type="pct"/>
            <w:shd w:val="clear" w:color="auto" w:fill="auto"/>
            <w:tcMar>
              <w:left w:w="0" w:type="dxa"/>
            </w:tcMar>
          </w:tcPr>
          <w:p w14:paraId="2484A14A" w14:textId="77777777" w:rsidR="00F71CC6" w:rsidRDefault="00F71CC6" w:rsidP="00F71CC6">
            <w:pPr>
              <w:pStyle w:val="Brdtextmedindrag"/>
            </w:pPr>
          </w:p>
        </w:tc>
        <w:tc>
          <w:tcPr>
            <w:tcW w:w="2500" w:type="pct"/>
            <w:shd w:val="clear" w:color="auto" w:fill="auto"/>
            <w:tcMar>
              <w:right w:w="0" w:type="dxa"/>
            </w:tcMar>
          </w:tcPr>
          <w:p w14:paraId="0F2C6C00" w14:textId="5EE9CBF1" w:rsidR="00F71CC6" w:rsidRDefault="00AB307F" w:rsidP="00F71CC6">
            <w:pPr>
              <w:pStyle w:val="Brdtext"/>
              <w:rPr>
                <w:i/>
              </w:rPr>
            </w:pPr>
            <w:r>
              <w:rPr>
                <w:i/>
              </w:rPr>
              <w:t xml:space="preserve">19 a </w:t>
            </w:r>
            <w:r w:rsidRPr="00574282">
              <w:rPr>
                <w:i/>
              </w:rPr>
              <w:t>§</w:t>
            </w:r>
          </w:p>
          <w:p w14:paraId="5C5686C7" w14:textId="77777777" w:rsidR="00F71CC6" w:rsidRPr="00910A26" w:rsidRDefault="00AB307F" w:rsidP="00F71CC6">
            <w:pPr>
              <w:pStyle w:val="Brdtextmedindrag"/>
              <w:rPr>
                <w:i/>
              </w:rPr>
            </w:pPr>
            <w:r w:rsidRPr="00910A26">
              <w:rPr>
                <w:i/>
              </w:rPr>
              <w:t>Regeringen eller den myndighet som regeringen bestämmer får meddela föreskrifter om</w:t>
            </w:r>
          </w:p>
          <w:p w14:paraId="7E7D59AE" w14:textId="77777777" w:rsidR="00F71CC6" w:rsidRPr="00910A26" w:rsidRDefault="00AB307F" w:rsidP="00F71CC6">
            <w:pPr>
              <w:pStyle w:val="Brdtextmedindrag"/>
              <w:rPr>
                <w:i/>
              </w:rPr>
            </w:pPr>
            <w:r w:rsidRPr="00910A26">
              <w:rPr>
                <w:i/>
              </w:rPr>
              <w:t>1. uppgiftsskyldighet för den som lämnar djur till slakt, och</w:t>
            </w:r>
          </w:p>
          <w:p w14:paraId="363806DB" w14:textId="0582F03B" w:rsidR="00F71CC6" w:rsidRPr="00574282" w:rsidRDefault="00AB307F" w:rsidP="00F71CC6">
            <w:pPr>
              <w:pStyle w:val="Brdtextmedindrag"/>
              <w:rPr>
                <w:i/>
              </w:rPr>
            </w:pPr>
            <w:r w:rsidRPr="00910A26">
              <w:rPr>
                <w:i/>
              </w:rPr>
              <w:t xml:space="preserve">2. skyldighet för livsmedels-företagare och andra </w:t>
            </w:r>
            <w:r>
              <w:rPr>
                <w:i/>
              </w:rPr>
              <w:t>verksamhets</w:t>
            </w:r>
            <w:r>
              <w:rPr>
                <w:i/>
              </w:rPr>
              <w:softHyphen/>
              <w:t>utövare</w:t>
            </w:r>
            <w:r w:rsidRPr="00910A26">
              <w:rPr>
                <w:i/>
              </w:rPr>
              <w:t xml:space="preserve"> att lämna uppgifter om sina anläggningar eller verksamheten i övrigt till en kontrollmyndighet, ett organ med delegerade uppgifter eller en fysisk person som har delegerats vissa uppgifter.</w:t>
            </w:r>
          </w:p>
        </w:tc>
      </w:tr>
    </w:tbl>
    <w:p w14:paraId="209F8BD3" w14:textId="49469339" w:rsidR="00F71CC6" w:rsidRDefault="00AB307F" w:rsidP="00F71CC6">
      <w:pPr>
        <w:pStyle w:val="Brdtext"/>
        <w:spacing w:before="230"/>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D78740C" w14:textId="77777777" w:rsidTr="00F71CC6">
        <w:tc>
          <w:tcPr>
            <w:tcW w:w="2500" w:type="pct"/>
            <w:shd w:val="clear" w:color="auto" w:fill="auto"/>
            <w:tcMar>
              <w:left w:w="0" w:type="dxa"/>
            </w:tcMar>
          </w:tcPr>
          <w:p w14:paraId="23C3D301" w14:textId="24B4767B" w:rsidR="00F71CC6" w:rsidRDefault="00AB307F" w:rsidP="00F71CC6">
            <w:pPr>
              <w:pStyle w:val="Brdtextmedindrag"/>
            </w:pPr>
            <w:r w:rsidRPr="00910A26">
              <w:t xml:space="preserve">En kontrollmyndighet </w:t>
            </w:r>
            <w:r w:rsidRPr="00910A26">
              <w:rPr>
                <w:i/>
              </w:rPr>
              <w:t>och ett kontrollorgan som anlitas i den offentliga kontrollen</w:t>
            </w:r>
            <w:r w:rsidRPr="00910A26">
              <w:t xml:space="preserve"> har i den utsträckning </w:t>
            </w:r>
            <w:r w:rsidRPr="00C43161">
              <w:rPr>
                <w:i/>
                <w:iCs/>
              </w:rPr>
              <w:t>som</w:t>
            </w:r>
            <w:r w:rsidRPr="00910A26">
              <w:t xml:space="preserve"> behövs för </w:t>
            </w:r>
            <w:r w:rsidRPr="00910A26">
              <w:rPr>
                <w:i/>
              </w:rPr>
              <w:t>kon</w:t>
            </w:r>
            <w:r w:rsidR="002749FC">
              <w:rPr>
                <w:i/>
              </w:rPr>
              <w:softHyphen/>
            </w:r>
            <w:r w:rsidRPr="00910A26">
              <w:rPr>
                <w:i/>
              </w:rPr>
              <w:t>trollen</w:t>
            </w:r>
            <w:r w:rsidRPr="00910A26">
              <w:t xml:space="preserve"> rätt att</w:t>
            </w:r>
          </w:p>
        </w:tc>
        <w:tc>
          <w:tcPr>
            <w:tcW w:w="2500" w:type="pct"/>
            <w:shd w:val="clear" w:color="auto" w:fill="auto"/>
            <w:tcMar>
              <w:right w:w="0" w:type="dxa"/>
            </w:tcMar>
          </w:tcPr>
          <w:p w14:paraId="2A828D6E" w14:textId="230B93CB" w:rsidR="00F71CC6" w:rsidRDefault="00AB307F" w:rsidP="00F71CC6">
            <w:pPr>
              <w:pStyle w:val="Brdtextmedindrag"/>
            </w:pPr>
            <w:r w:rsidRPr="00910A26">
              <w:t xml:space="preserve">En kontrollmyndighet, </w:t>
            </w:r>
            <w:r w:rsidRPr="00910A26">
              <w:rPr>
                <w:i/>
              </w:rPr>
              <w:t>en offi</w:t>
            </w:r>
            <w:r>
              <w:rPr>
                <w:i/>
              </w:rPr>
              <w:softHyphen/>
            </w:r>
            <w:r w:rsidRPr="00910A26">
              <w:rPr>
                <w:i/>
              </w:rPr>
              <w:t>ciell veterinär som har förordnats enligt lagen (2009:1254) om offi</w:t>
            </w:r>
            <w:r>
              <w:rPr>
                <w:i/>
              </w:rPr>
              <w:softHyphen/>
            </w:r>
            <w:r w:rsidRPr="00910A26">
              <w:rPr>
                <w:i/>
              </w:rPr>
              <w:t>ciella veterinärer, ett organ med delegerade uppgifter eller en fysisk person som har delege</w:t>
            </w:r>
            <w:r w:rsidRPr="00910A26">
              <w:rPr>
                <w:i/>
              </w:rPr>
              <w:softHyphen/>
              <w:t>rats vissa uppgifter</w:t>
            </w:r>
            <w:r w:rsidRPr="00910A26">
              <w:t xml:space="preserve"> har</w:t>
            </w:r>
            <w:r w:rsidRPr="00395BE9">
              <w:rPr>
                <w:i/>
                <w:iCs/>
              </w:rPr>
              <w:t>,</w:t>
            </w:r>
            <w:r w:rsidRPr="00910A26">
              <w:t xml:space="preserve"> i den utsträckning </w:t>
            </w:r>
            <w:r w:rsidRPr="00910A26">
              <w:rPr>
                <w:i/>
              </w:rPr>
              <w:t>det</w:t>
            </w:r>
            <w:r w:rsidRPr="00910A26">
              <w:t xml:space="preserve"> behövs för </w:t>
            </w:r>
            <w:r w:rsidRPr="00910A26">
              <w:rPr>
                <w:i/>
              </w:rPr>
              <w:t>offentlig kontroll och annan offentlig verksamhet</w:t>
            </w:r>
            <w:r>
              <w:rPr>
                <w:i/>
              </w:rPr>
              <w:t>,</w:t>
            </w:r>
            <w:r w:rsidRPr="00910A26">
              <w:t xml:space="preserve"> rätt att</w:t>
            </w:r>
          </w:p>
        </w:tc>
      </w:tr>
    </w:tbl>
    <w:p w14:paraId="790DC2A4" w14:textId="77777777" w:rsidR="00F71CC6" w:rsidRDefault="00AB307F" w:rsidP="00F71CC6">
      <w:pPr>
        <w:pStyle w:val="Brdtextmedindrag"/>
      </w:pPr>
      <w:r>
        <w:t>1. på begäran få upplysningar och ta del av handlingar, och</w:t>
      </w:r>
    </w:p>
    <w:p w14:paraId="4108EE50" w14:textId="1FF0FD60" w:rsidR="00F71CC6" w:rsidRDefault="00AB307F" w:rsidP="00F71CC6">
      <w:pPr>
        <w:pStyle w:val="Brdtextmedindrag"/>
      </w:pPr>
      <w:r>
        <w:t>2. få tillträde till områden, lokaler och andra utrymmen som har anknytning till verksamheten och där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8A62E6F" w14:textId="77777777" w:rsidTr="005A3B52">
        <w:tc>
          <w:tcPr>
            <w:tcW w:w="2500" w:type="pct"/>
            <w:shd w:val="clear" w:color="auto" w:fill="auto"/>
            <w:tcMar>
              <w:left w:w="0" w:type="dxa"/>
            </w:tcMar>
          </w:tcPr>
          <w:p w14:paraId="32362440" w14:textId="74B9A45E" w:rsidR="00F71CC6" w:rsidRDefault="00AB307F" w:rsidP="00F71CC6">
            <w:pPr>
              <w:pStyle w:val="Brdtextmedindrag"/>
            </w:pPr>
            <w:r w:rsidRPr="009131F0">
              <w:rPr>
                <w:i/>
                <w:iCs/>
              </w:rPr>
              <w:t>Bestämmelserna i första</w:t>
            </w:r>
            <w:r w:rsidRPr="00910A26">
              <w:t xml:space="preserve"> stycket gäller också för </w:t>
            </w:r>
            <w:r w:rsidRPr="00BD4644">
              <w:rPr>
                <w:i/>
              </w:rPr>
              <w:t>EG:s institutioner</w:t>
            </w:r>
            <w:r w:rsidRPr="00910A26">
              <w:t xml:space="preserve"> och för inspektörer och experter som utsetts av </w:t>
            </w:r>
            <w:r w:rsidRPr="00BD4644">
              <w:rPr>
                <w:i/>
              </w:rPr>
              <w:t>institutionerna</w:t>
            </w:r>
            <w:r>
              <w:rPr>
                <w:i/>
              </w:rPr>
              <w:t>.</w:t>
            </w:r>
          </w:p>
        </w:tc>
        <w:tc>
          <w:tcPr>
            <w:tcW w:w="2500" w:type="pct"/>
            <w:shd w:val="clear" w:color="auto" w:fill="auto"/>
            <w:tcMar>
              <w:right w:w="0" w:type="dxa"/>
            </w:tcMar>
          </w:tcPr>
          <w:p w14:paraId="621988E9" w14:textId="00AA9F19" w:rsidR="00F71CC6" w:rsidRDefault="00AB307F" w:rsidP="00F71CC6">
            <w:pPr>
              <w:pStyle w:val="Brdtextmedindrag"/>
            </w:pPr>
            <w:r w:rsidRPr="009131F0">
              <w:rPr>
                <w:i/>
                <w:iCs/>
              </w:rPr>
              <w:t>Första</w:t>
            </w:r>
            <w:r w:rsidRPr="00910A26">
              <w:t xml:space="preserve"> stycket gäller också för </w:t>
            </w:r>
            <w:r w:rsidRPr="00BD4644">
              <w:rPr>
                <w:i/>
              </w:rPr>
              <w:t>Europeiska kommissionen</w:t>
            </w:r>
            <w:r w:rsidRPr="00910A26">
              <w:t xml:space="preserve"> och för inspektörer och experter som ut</w:t>
            </w:r>
            <w:r w:rsidRPr="00910A26">
              <w:softHyphen/>
              <w:t xml:space="preserve">setts av </w:t>
            </w:r>
            <w:r w:rsidRPr="00BD4644">
              <w:rPr>
                <w:i/>
              </w:rPr>
              <w:t>kommissionen</w:t>
            </w:r>
            <w:r>
              <w:t>.</w:t>
            </w:r>
          </w:p>
        </w:tc>
      </w:tr>
    </w:tbl>
    <w:p w14:paraId="6A501F5B"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492CC99" w14:textId="77777777" w:rsidTr="00F71CC6">
        <w:tc>
          <w:tcPr>
            <w:tcW w:w="2500" w:type="pct"/>
            <w:shd w:val="clear" w:color="auto" w:fill="auto"/>
            <w:tcMar>
              <w:left w:w="0" w:type="dxa"/>
            </w:tcMar>
          </w:tcPr>
          <w:p w14:paraId="5C1D6CF4" w14:textId="77777777" w:rsidR="00F71CC6" w:rsidRDefault="00AB307F" w:rsidP="00F71CC6">
            <w:pPr>
              <w:pStyle w:val="Rubrik4utannumrering"/>
            </w:pPr>
            <w:r>
              <w:t xml:space="preserve">Skyldighet att </w:t>
            </w:r>
            <w:r w:rsidRPr="00BD4644">
              <w:rPr>
                <w:i/>
              </w:rPr>
              <w:t xml:space="preserve">tillhandahålla </w:t>
            </w:r>
            <w:r>
              <w:t>hjälp</w:t>
            </w:r>
          </w:p>
        </w:tc>
        <w:tc>
          <w:tcPr>
            <w:tcW w:w="2500" w:type="pct"/>
            <w:shd w:val="clear" w:color="auto" w:fill="auto"/>
            <w:tcMar>
              <w:right w:w="0" w:type="dxa"/>
            </w:tcMar>
          </w:tcPr>
          <w:p w14:paraId="6FE9BA09" w14:textId="77777777" w:rsidR="00F71CC6" w:rsidRDefault="00AB307F" w:rsidP="00F71CC6">
            <w:pPr>
              <w:pStyle w:val="Rubrik4utannumrering"/>
            </w:pPr>
            <w:r>
              <w:t xml:space="preserve">Skyldighet att </w:t>
            </w:r>
            <w:r w:rsidRPr="00BD4644">
              <w:rPr>
                <w:i/>
              </w:rPr>
              <w:t>lämna</w:t>
            </w:r>
            <w:r>
              <w:t xml:space="preserve"> hjälp</w:t>
            </w:r>
          </w:p>
        </w:tc>
      </w:tr>
    </w:tbl>
    <w:p w14:paraId="1F55481E" w14:textId="585305CE" w:rsidR="00F71CC6" w:rsidRDefault="00AB307F" w:rsidP="00F71CC6">
      <w:pPr>
        <w:pStyle w:val="Brdtext"/>
        <w:spacing w:before="230"/>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AD94075" w14:textId="77777777" w:rsidTr="00F71CC6">
        <w:tc>
          <w:tcPr>
            <w:tcW w:w="2500" w:type="pct"/>
            <w:shd w:val="clear" w:color="auto" w:fill="auto"/>
            <w:tcMar>
              <w:left w:w="0" w:type="dxa"/>
            </w:tcMar>
          </w:tcPr>
          <w:p w14:paraId="25BC67F0" w14:textId="77777777" w:rsidR="00F71CC6" w:rsidRDefault="00AB307F" w:rsidP="00F71CC6">
            <w:pPr>
              <w:pStyle w:val="Brdtextmedindrag"/>
            </w:pPr>
            <w:r w:rsidRPr="00E60BAB">
              <w:rPr>
                <w:iCs/>
              </w:rPr>
              <w:t>Den</w:t>
            </w:r>
            <w:r w:rsidRPr="002D5138">
              <w:rPr>
                <w:iCs/>
              </w:rPr>
              <w:t xml:space="preserve"> </w:t>
            </w:r>
            <w:r w:rsidRPr="00BD4644">
              <w:t xml:space="preserve">som är föremål för offentlig kontroll </w:t>
            </w:r>
            <w:r w:rsidRPr="00BD4644">
              <w:rPr>
                <w:i/>
              </w:rPr>
              <w:t>skall</w:t>
            </w:r>
            <w:r w:rsidRPr="00BD4644">
              <w:t xml:space="preserve"> </w:t>
            </w:r>
            <w:r w:rsidRPr="00BD4644">
              <w:rPr>
                <w:i/>
              </w:rPr>
              <w:t>tillhandahålla</w:t>
            </w:r>
            <w:r w:rsidRPr="00BD4644">
              <w:t xml:space="preserve"> den hjälp som behövs för att kontrollen </w:t>
            </w:r>
            <w:r w:rsidRPr="00BD4644">
              <w:rPr>
                <w:i/>
              </w:rPr>
              <w:t>skall</w:t>
            </w:r>
            <w:r w:rsidRPr="00BD4644">
              <w:t xml:space="preserve"> kunna </w:t>
            </w:r>
            <w:r w:rsidRPr="00BD4644">
              <w:rPr>
                <w:i/>
              </w:rPr>
              <w:t>genomföras</w:t>
            </w:r>
            <w:r>
              <w:t>.</w:t>
            </w:r>
          </w:p>
        </w:tc>
        <w:tc>
          <w:tcPr>
            <w:tcW w:w="2500" w:type="pct"/>
            <w:shd w:val="clear" w:color="auto" w:fill="auto"/>
            <w:tcMar>
              <w:right w:w="0" w:type="dxa"/>
            </w:tcMar>
          </w:tcPr>
          <w:p w14:paraId="47EC2F24" w14:textId="0E9B84F1" w:rsidR="00F71CC6" w:rsidRDefault="00AB307F" w:rsidP="00F71CC6">
            <w:pPr>
              <w:pStyle w:val="Brdtextmedindrag"/>
            </w:pPr>
            <w:r w:rsidRPr="00E60BAB">
              <w:rPr>
                <w:iCs/>
              </w:rPr>
              <w:t>Den</w:t>
            </w:r>
            <w:r w:rsidRPr="00BD4644">
              <w:t xml:space="preserve"> som är föremål för offentlig kontroll </w:t>
            </w:r>
            <w:r w:rsidRPr="00BD4644">
              <w:rPr>
                <w:i/>
              </w:rPr>
              <w:t xml:space="preserve">eller annan offentlig verksamhet </w:t>
            </w:r>
            <w:r>
              <w:rPr>
                <w:i/>
              </w:rPr>
              <w:t>ska, u</w:t>
            </w:r>
            <w:r w:rsidRPr="00BD4644">
              <w:rPr>
                <w:i/>
              </w:rPr>
              <w:t>töver vad som följer av artik</w:t>
            </w:r>
            <w:r>
              <w:rPr>
                <w:i/>
              </w:rPr>
              <w:t>el</w:t>
            </w:r>
            <w:r w:rsidRPr="00BD4644">
              <w:rPr>
                <w:i/>
              </w:rPr>
              <w:t xml:space="preserve"> 15.2 och 15.6 i förordning (EU) 2017/625</w:t>
            </w:r>
            <w:r>
              <w:rPr>
                <w:i/>
              </w:rPr>
              <w:t>,</w:t>
            </w:r>
            <w:r w:rsidRPr="00BD4644">
              <w:rPr>
                <w:i/>
              </w:rPr>
              <w:t xml:space="preserve"> lämna</w:t>
            </w:r>
            <w:r w:rsidRPr="00BD4644">
              <w:t xml:space="preserve"> den hjälp som behövs för att kontrollen </w:t>
            </w:r>
            <w:r w:rsidRPr="00BD4644">
              <w:rPr>
                <w:i/>
              </w:rPr>
              <w:t>eller verksamheten ska</w:t>
            </w:r>
            <w:r w:rsidRPr="00BD4644">
              <w:t xml:space="preserve"> kunna </w:t>
            </w:r>
            <w:r w:rsidRPr="00BD4644">
              <w:rPr>
                <w:i/>
              </w:rPr>
              <w:t>utföras</w:t>
            </w:r>
            <w:r>
              <w:t>.</w:t>
            </w:r>
          </w:p>
        </w:tc>
      </w:tr>
    </w:tbl>
    <w:p w14:paraId="2C1B422A"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3F98699" w14:textId="77777777" w:rsidTr="005A3B52">
        <w:tc>
          <w:tcPr>
            <w:tcW w:w="2500" w:type="pct"/>
            <w:shd w:val="clear" w:color="auto" w:fill="auto"/>
            <w:tcMar>
              <w:left w:w="0" w:type="dxa"/>
            </w:tcMar>
          </w:tcPr>
          <w:p w14:paraId="2DAB8030" w14:textId="7B92258D" w:rsidR="00F71CC6" w:rsidRDefault="00AB307F" w:rsidP="00F71CC6">
            <w:pPr>
              <w:pStyle w:val="Rubrik4utannumrering"/>
            </w:pPr>
            <w:r>
              <w:t xml:space="preserve">Förelägganden </w:t>
            </w:r>
            <w:r w:rsidRPr="006222EB">
              <w:rPr>
                <w:i/>
                <w:iCs/>
              </w:rPr>
              <w:t>och förbud</w:t>
            </w:r>
          </w:p>
        </w:tc>
        <w:tc>
          <w:tcPr>
            <w:tcW w:w="2500" w:type="pct"/>
            <w:shd w:val="clear" w:color="auto" w:fill="auto"/>
            <w:tcMar>
              <w:right w:w="0" w:type="dxa"/>
            </w:tcMar>
          </w:tcPr>
          <w:p w14:paraId="27618A0B" w14:textId="6E473AFE" w:rsidR="00F71CC6" w:rsidRDefault="00AB307F" w:rsidP="00F71CC6">
            <w:pPr>
              <w:pStyle w:val="Rubrik4utannumrering"/>
            </w:pPr>
            <w:r>
              <w:t>Förelägganden</w:t>
            </w:r>
          </w:p>
        </w:tc>
      </w:tr>
    </w:tbl>
    <w:p w14:paraId="64C5CB62" w14:textId="476A60FD" w:rsidR="00F71CC6" w:rsidRDefault="00AB307F" w:rsidP="00F71CC6">
      <w:pPr>
        <w:pStyle w:val="Brdtext"/>
        <w:spacing w:before="230"/>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90B8DC2" w14:textId="77777777" w:rsidTr="00F71CC6">
        <w:tc>
          <w:tcPr>
            <w:tcW w:w="2500" w:type="pct"/>
            <w:shd w:val="clear" w:color="auto" w:fill="auto"/>
            <w:tcMar>
              <w:left w:w="0" w:type="dxa"/>
            </w:tcMar>
          </w:tcPr>
          <w:p w14:paraId="131853FC" w14:textId="55001954" w:rsidR="00F71CC6" w:rsidRDefault="00AB307F" w:rsidP="00F71CC6">
            <w:pPr>
              <w:pStyle w:val="Brdtextmedindrag"/>
            </w:pPr>
            <w:r w:rsidRPr="00BD4644">
              <w:t xml:space="preserve">Utöver vad som följer av de </w:t>
            </w:r>
            <w:r w:rsidRPr="00BD4644">
              <w:rPr>
                <w:i/>
              </w:rPr>
              <w:t>EG-bestämmelser</w:t>
            </w:r>
            <w:r w:rsidRPr="00BD4644">
              <w:t xml:space="preserve"> som </w:t>
            </w:r>
            <w:r w:rsidRPr="008E67A9">
              <w:rPr>
                <w:i/>
              </w:rPr>
              <w:t>kompletteras av</w:t>
            </w:r>
            <w:r w:rsidRPr="00BD4644">
              <w:t xml:space="preserve"> lagen eller vad som särskilt anges i 18</w:t>
            </w:r>
            <w:r>
              <w:t> </w:t>
            </w:r>
            <w:r w:rsidRPr="00BD4644">
              <w:t xml:space="preserve">§ får en kontrollmyndighet </w:t>
            </w:r>
            <w:r w:rsidRPr="00C21DCA">
              <w:rPr>
                <w:i/>
                <w:iCs/>
              </w:rPr>
              <w:t>meddela</w:t>
            </w:r>
            <w:r w:rsidRPr="00BD4644">
              <w:t xml:space="preserve"> de förelägganden </w:t>
            </w:r>
            <w:r w:rsidRPr="008E67A9">
              <w:rPr>
                <w:i/>
              </w:rPr>
              <w:t>och förbud</w:t>
            </w:r>
            <w:r w:rsidRPr="00BD4644">
              <w:t xml:space="preserve"> som behövs för att lagen, de föreskrifter och beslut som har meddelats med stöd av lagen, de </w:t>
            </w:r>
            <w:r w:rsidRPr="00BD4644">
              <w:rPr>
                <w:i/>
              </w:rPr>
              <w:t>EG-bestämmelser</w:t>
            </w:r>
            <w:r w:rsidRPr="00BD4644">
              <w:t xml:space="preserve"> som </w:t>
            </w:r>
            <w:r w:rsidRPr="008E67A9">
              <w:rPr>
                <w:i/>
              </w:rPr>
              <w:t>komplet</w:t>
            </w:r>
            <w:r>
              <w:rPr>
                <w:i/>
              </w:rPr>
              <w:softHyphen/>
            </w:r>
            <w:r w:rsidRPr="008E67A9">
              <w:rPr>
                <w:i/>
              </w:rPr>
              <w:t>teras av</w:t>
            </w:r>
            <w:r w:rsidRPr="00BD4644">
              <w:t xml:space="preserve"> lagen och de beslut som har meddelats med stöd av </w:t>
            </w:r>
            <w:r w:rsidRPr="00BD4644">
              <w:rPr>
                <w:i/>
              </w:rPr>
              <w:t>EG-bestämmelserna skall</w:t>
            </w:r>
            <w:r w:rsidRPr="00BD4644">
              <w:t xml:space="preserve"> följas</w:t>
            </w:r>
            <w:r>
              <w:t>.</w:t>
            </w:r>
          </w:p>
        </w:tc>
        <w:tc>
          <w:tcPr>
            <w:tcW w:w="2500" w:type="pct"/>
            <w:shd w:val="clear" w:color="auto" w:fill="auto"/>
            <w:tcMar>
              <w:right w:w="0" w:type="dxa"/>
            </w:tcMar>
          </w:tcPr>
          <w:p w14:paraId="275A94CF" w14:textId="78D9B2E9" w:rsidR="00F71CC6" w:rsidRDefault="00AB307F" w:rsidP="00F71CC6">
            <w:pPr>
              <w:pStyle w:val="Brdtextmedindrag"/>
            </w:pPr>
            <w:r w:rsidRPr="00BD4644">
              <w:t xml:space="preserve">Utöver vad som följer av de </w:t>
            </w:r>
            <w:r w:rsidRPr="00BD4644">
              <w:rPr>
                <w:i/>
              </w:rPr>
              <w:t>EU-bestämmelser</w:t>
            </w:r>
            <w:r w:rsidRPr="00BD4644">
              <w:t xml:space="preserve"> som lagen </w:t>
            </w:r>
            <w:r w:rsidRPr="008E67A9">
              <w:rPr>
                <w:i/>
                <w:iCs/>
              </w:rPr>
              <w:t>komplet</w:t>
            </w:r>
            <w:r>
              <w:rPr>
                <w:i/>
                <w:iCs/>
              </w:rPr>
              <w:softHyphen/>
            </w:r>
            <w:r w:rsidRPr="008E67A9">
              <w:rPr>
                <w:i/>
                <w:iCs/>
              </w:rPr>
              <w:t>terar</w:t>
            </w:r>
            <w:r w:rsidRPr="00BD4644">
              <w:t xml:space="preserve"> eller vad som särskilt anges i 18</w:t>
            </w:r>
            <w:r>
              <w:t> </w:t>
            </w:r>
            <w:r w:rsidRPr="00BD4644">
              <w:t>§ får en kontroll</w:t>
            </w:r>
            <w:r w:rsidRPr="00BD4644">
              <w:softHyphen/>
              <w:t xml:space="preserve">myndighet </w:t>
            </w:r>
            <w:r w:rsidRPr="00C21DCA">
              <w:rPr>
                <w:i/>
                <w:iCs/>
              </w:rPr>
              <w:t>besluta</w:t>
            </w:r>
            <w:r w:rsidRPr="00BD4644">
              <w:t xml:space="preserve"> de föreläg</w:t>
            </w:r>
            <w:r w:rsidRPr="00BD4644">
              <w:softHyphen/>
              <w:t xml:space="preserve">ganden som behövs för att lagen, de föreskrifter och beslut som har meddelats med stöd av lagen, de </w:t>
            </w:r>
            <w:r w:rsidRPr="00641BBB">
              <w:rPr>
                <w:i/>
              </w:rPr>
              <w:t>EU-bestämmelser</w:t>
            </w:r>
            <w:r w:rsidRPr="00BD4644">
              <w:t xml:space="preserve"> som lagen</w:t>
            </w:r>
            <w:r>
              <w:t xml:space="preserve"> </w:t>
            </w:r>
            <w:r w:rsidRPr="008E67A9">
              <w:rPr>
                <w:i/>
                <w:iCs/>
              </w:rPr>
              <w:t>kompletterar</w:t>
            </w:r>
            <w:r w:rsidRPr="00BD4644">
              <w:t xml:space="preserve"> och de beslut som har meddelats med stöd av </w:t>
            </w:r>
            <w:r w:rsidRPr="00641BBB">
              <w:rPr>
                <w:i/>
              </w:rPr>
              <w:t>EU-bestämmelserna</w:t>
            </w:r>
            <w:r w:rsidRPr="00641BBB" w:rsidDel="00482997">
              <w:rPr>
                <w:i/>
              </w:rPr>
              <w:t xml:space="preserve"> ska</w:t>
            </w:r>
            <w:r w:rsidRPr="00BD4644" w:rsidDel="00482997">
              <w:t xml:space="preserve"> följas</w:t>
            </w:r>
            <w:r>
              <w:t>.</w:t>
            </w:r>
          </w:p>
        </w:tc>
      </w:tr>
    </w:tbl>
    <w:p w14:paraId="1D9D376F" w14:textId="3C1948F4" w:rsidR="00F71CC6" w:rsidRDefault="00AB307F" w:rsidP="00F71CC6">
      <w:pPr>
        <w:pStyle w:val="Brdtext"/>
        <w:spacing w:before="230"/>
        <w:jc w:val="center"/>
      </w:pPr>
      <w:r>
        <w:t>23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553A271" w14:textId="77777777" w:rsidTr="00F71CC6">
        <w:tc>
          <w:tcPr>
            <w:tcW w:w="2500" w:type="pct"/>
            <w:shd w:val="clear" w:color="auto" w:fill="auto"/>
            <w:tcMar>
              <w:left w:w="0" w:type="dxa"/>
            </w:tcMar>
          </w:tcPr>
          <w:p w14:paraId="336457EB" w14:textId="46AB6289" w:rsidR="00F71CC6" w:rsidRDefault="00AB307F" w:rsidP="00F71CC6">
            <w:pPr>
              <w:pStyle w:val="Brdtextmedindrag"/>
            </w:pPr>
            <w:r w:rsidRPr="00641BBB">
              <w:t xml:space="preserve">Förelägganden </w:t>
            </w:r>
            <w:r w:rsidRPr="00297F96">
              <w:rPr>
                <w:i/>
                <w:iCs/>
              </w:rPr>
              <w:t>och förbud</w:t>
            </w:r>
            <w:r w:rsidRPr="00641BBB">
              <w:t xml:space="preserve"> enligt 22</w:t>
            </w:r>
            <w:r>
              <w:t> </w:t>
            </w:r>
            <w:r w:rsidRPr="00641BBB">
              <w:t xml:space="preserve">§ eller enligt de </w:t>
            </w:r>
            <w:r w:rsidRPr="00641BBB">
              <w:rPr>
                <w:i/>
              </w:rPr>
              <w:t>EG-bestäm</w:t>
            </w:r>
            <w:r>
              <w:rPr>
                <w:i/>
              </w:rPr>
              <w:softHyphen/>
            </w:r>
            <w:r w:rsidRPr="00641BBB">
              <w:rPr>
                <w:i/>
              </w:rPr>
              <w:t>melser</w:t>
            </w:r>
            <w:r w:rsidRPr="00641BBB">
              <w:t xml:space="preserve"> som </w:t>
            </w:r>
            <w:r w:rsidRPr="000E119A">
              <w:rPr>
                <w:i/>
              </w:rPr>
              <w:t>kompletteras av</w:t>
            </w:r>
            <w:r w:rsidRPr="00641BBB">
              <w:t xml:space="preserve"> lagen får förenas med vite</w:t>
            </w:r>
            <w:r>
              <w:t>.</w:t>
            </w:r>
          </w:p>
        </w:tc>
        <w:tc>
          <w:tcPr>
            <w:tcW w:w="2500" w:type="pct"/>
            <w:shd w:val="clear" w:color="auto" w:fill="auto"/>
            <w:tcMar>
              <w:right w:w="0" w:type="dxa"/>
            </w:tcMar>
          </w:tcPr>
          <w:p w14:paraId="2B8DADDC" w14:textId="593DCB11" w:rsidR="00F71CC6" w:rsidRDefault="00AB307F" w:rsidP="00F71CC6">
            <w:pPr>
              <w:pStyle w:val="Brdtextmedindrag"/>
            </w:pPr>
            <w:r w:rsidRPr="00641BBB">
              <w:t>Förelägganden enligt 22</w:t>
            </w:r>
            <w:r>
              <w:t> </w:t>
            </w:r>
            <w:r w:rsidRPr="00641BBB">
              <w:t xml:space="preserve">§ eller enligt de </w:t>
            </w:r>
            <w:r w:rsidRPr="00641BBB">
              <w:rPr>
                <w:i/>
              </w:rPr>
              <w:t>EU-bestämmelser</w:t>
            </w:r>
            <w:r w:rsidRPr="00641BBB">
              <w:t xml:space="preserve"> som lagen</w:t>
            </w:r>
            <w:r>
              <w:t xml:space="preserve"> </w:t>
            </w:r>
            <w:r w:rsidRPr="000E119A">
              <w:rPr>
                <w:i/>
              </w:rPr>
              <w:t>kompletterar</w:t>
            </w:r>
            <w:r w:rsidRPr="00641BBB">
              <w:t xml:space="preserve"> får förenas med vite</w:t>
            </w:r>
            <w:r>
              <w:t>.</w:t>
            </w:r>
          </w:p>
        </w:tc>
      </w:tr>
    </w:tbl>
    <w:p w14:paraId="248BBADE"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3A8226B" w14:textId="77777777" w:rsidTr="005A3B52">
        <w:tc>
          <w:tcPr>
            <w:tcW w:w="2500" w:type="pct"/>
            <w:shd w:val="clear" w:color="auto" w:fill="auto"/>
            <w:tcMar>
              <w:left w:w="0" w:type="dxa"/>
            </w:tcMar>
          </w:tcPr>
          <w:p w14:paraId="4FB60718" w14:textId="77777777" w:rsidR="00F71CC6" w:rsidRDefault="00F71CC6" w:rsidP="00F71CC6">
            <w:pPr>
              <w:pStyle w:val="Brdtextmedindrag"/>
            </w:pPr>
          </w:p>
        </w:tc>
        <w:tc>
          <w:tcPr>
            <w:tcW w:w="2500" w:type="pct"/>
            <w:shd w:val="clear" w:color="auto" w:fill="auto"/>
            <w:tcMar>
              <w:right w:w="0" w:type="dxa"/>
            </w:tcMar>
          </w:tcPr>
          <w:p w14:paraId="153B0128" w14:textId="431C3A58" w:rsidR="00F71CC6" w:rsidRPr="00DF5BD2" w:rsidRDefault="00AB307F" w:rsidP="00F71CC6">
            <w:pPr>
              <w:pStyle w:val="Rubrik4utannumrering"/>
              <w:rPr>
                <w:i/>
                <w:iCs/>
              </w:rPr>
            </w:pPr>
            <w:r w:rsidRPr="00DF5BD2">
              <w:rPr>
                <w:i/>
                <w:iCs/>
              </w:rPr>
              <w:t>Inköp under dold identitet</w:t>
            </w:r>
          </w:p>
        </w:tc>
      </w:tr>
    </w:tbl>
    <w:p w14:paraId="343D0FE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736F9A8" w14:textId="77777777" w:rsidTr="00F71CC6">
        <w:tc>
          <w:tcPr>
            <w:tcW w:w="2500" w:type="pct"/>
            <w:shd w:val="clear" w:color="auto" w:fill="auto"/>
            <w:tcMar>
              <w:left w:w="0" w:type="dxa"/>
            </w:tcMar>
          </w:tcPr>
          <w:p w14:paraId="108C41E7" w14:textId="77777777" w:rsidR="00F71CC6" w:rsidRDefault="00F71CC6" w:rsidP="00F71CC6">
            <w:pPr>
              <w:pStyle w:val="Brdtextmedindrag"/>
            </w:pPr>
          </w:p>
        </w:tc>
        <w:tc>
          <w:tcPr>
            <w:tcW w:w="2500" w:type="pct"/>
            <w:shd w:val="clear" w:color="auto" w:fill="auto"/>
            <w:tcMar>
              <w:right w:w="0" w:type="dxa"/>
            </w:tcMar>
          </w:tcPr>
          <w:p w14:paraId="6FC9029F" w14:textId="79098B03" w:rsidR="00F71CC6" w:rsidRDefault="00AB307F" w:rsidP="00F71CC6">
            <w:pPr>
              <w:pStyle w:val="Brdtext"/>
              <w:rPr>
                <w:i/>
              </w:rPr>
            </w:pPr>
            <w:r>
              <w:rPr>
                <w:i/>
              </w:rPr>
              <w:t xml:space="preserve">23 a </w:t>
            </w:r>
            <w:r w:rsidRPr="00574282">
              <w:rPr>
                <w:i/>
              </w:rPr>
              <w:t>§</w:t>
            </w:r>
          </w:p>
          <w:p w14:paraId="771B2F5C" w14:textId="77777777" w:rsidR="00F71CC6" w:rsidRPr="00AD4344" w:rsidRDefault="00AB307F" w:rsidP="00F71CC6">
            <w:pPr>
              <w:pStyle w:val="Brdtextmedindrag"/>
              <w:rPr>
                <w:i/>
                <w:iCs/>
              </w:rPr>
            </w:pPr>
            <w:r w:rsidRPr="00AD4344">
              <w:rPr>
                <w:i/>
                <w:iCs/>
              </w:rPr>
              <w:t>En kontrollmyndighet får köpa in livsmedel under dold identitet om det är nödvändigt för att kon</w:t>
            </w:r>
            <w:r>
              <w:rPr>
                <w:i/>
                <w:iCs/>
              </w:rPr>
              <w:softHyphen/>
            </w:r>
            <w:r w:rsidRPr="00AD4344">
              <w:rPr>
                <w:i/>
                <w:iCs/>
              </w:rPr>
              <w:t>trollera att livsmedlet uppfyller kraven i</w:t>
            </w:r>
          </w:p>
          <w:p w14:paraId="68F4DDBF" w14:textId="77777777" w:rsidR="00F71CC6" w:rsidRPr="00DF5BD2" w:rsidRDefault="00AB307F" w:rsidP="00F71CC6">
            <w:pPr>
              <w:pStyle w:val="Brdtextmedindrag"/>
              <w:rPr>
                <w:i/>
                <w:iCs/>
              </w:rPr>
            </w:pPr>
            <w:r w:rsidRPr="00DF5BD2">
              <w:rPr>
                <w:i/>
                <w:iCs/>
              </w:rPr>
              <w:t xml:space="preserve">1. föreskrifter som har meddelats med stöd av lagen, och </w:t>
            </w:r>
          </w:p>
          <w:p w14:paraId="14EBD602" w14:textId="77777777" w:rsidR="00F71CC6" w:rsidRPr="00DF5BD2" w:rsidRDefault="00AB307F" w:rsidP="00F71CC6">
            <w:pPr>
              <w:pStyle w:val="Brdtextmedindrag"/>
              <w:rPr>
                <w:i/>
                <w:iCs/>
              </w:rPr>
            </w:pPr>
            <w:r w:rsidRPr="00DF5BD2">
              <w:rPr>
                <w:i/>
                <w:iCs/>
              </w:rPr>
              <w:t>2. EU-förordningar som lagen kompletterar.</w:t>
            </w:r>
          </w:p>
          <w:p w14:paraId="0D768773" w14:textId="5710B3D4" w:rsidR="00F71CC6" w:rsidRPr="00574282" w:rsidRDefault="00AB307F" w:rsidP="00F71CC6">
            <w:pPr>
              <w:pStyle w:val="Brdtextmedindrag"/>
              <w:rPr>
                <w:i/>
              </w:rPr>
            </w:pPr>
            <w:r w:rsidRPr="006776A4">
              <w:rPr>
                <w:rStyle w:val="BrdtextramChar"/>
                <w:i/>
              </w:rPr>
              <w:t>Verksamhetsutövaren</w:t>
            </w:r>
            <w:r w:rsidRPr="009436AF">
              <w:rPr>
                <w:rStyle w:val="BrdtextramChar"/>
                <w:i/>
              </w:rPr>
              <w:t xml:space="preserve"> ska under</w:t>
            </w:r>
            <w:r>
              <w:rPr>
                <w:rStyle w:val="BrdtextramChar"/>
                <w:i/>
              </w:rPr>
              <w:softHyphen/>
            </w:r>
            <w:r w:rsidRPr="009436AF">
              <w:rPr>
                <w:rStyle w:val="BrdtextramChar"/>
                <w:i/>
              </w:rPr>
              <w:t xml:space="preserve">rättas om det inköp som har skett under dold identitet </w:t>
            </w:r>
            <w:r>
              <w:rPr>
                <w:rStyle w:val="BrdtextramChar"/>
                <w:i/>
              </w:rPr>
              <w:t>och om resul</w:t>
            </w:r>
            <w:r w:rsidR="002749FC">
              <w:rPr>
                <w:rStyle w:val="BrdtextramChar"/>
                <w:i/>
              </w:rPr>
              <w:softHyphen/>
            </w:r>
            <w:r>
              <w:rPr>
                <w:rStyle w:val="BrdtextramChar"/>
                <w:i/>
              </w:rPr>
              <w:t xml:space="preserve">tatet av det </w:t>
            </w:r>
            <w:r w:rsidRPr="009436AF">
              <w:rPr>
                <w:rStyle w:val="BrdtextramChar"/>
                <w:i/>
              </w:rPr>
              <w:t>så</w:t>
            </w:r>
            <w:r w:rsidRPr="00A92D89">
              <w:t xml:space="preserve"> </w:t>
            </w:r>
            <w:r w:rsidRPr="00A92D89">
              <w:rPr>
                <w:i/>
              </w:rPr>
              <w:t>snart det kan ske utan att åtgärden förlorar sin betydelse.</w:t>
            </w:r>
          </w:p>
        </w:tc>
      </w:tr>
    </w:tbl>
    <w:p w14:paraId="6B5C0BCE"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962F146" w14:textId="77777777" w:rsidTr="005A3B52">
        <w:tc>
          <w:tcPr>
            <w:tcW w:w="2500" w:type="pct"/>
            <w:shd w:val="clear" w:color="auto" w:fill="auto"/>
            <w:tcMar>
              <w:left w:w="0" w:type="dxa"/>
            </w:tcMar>
          </w:tcPr>
          <w:p w14:paraId="38B5A407" w14:textId="77777777" w:rsidR="00F71CC6" w:rsidRDefault="00F71CC6" w:rsidP="00F71CC6">
            <w:pPr>
              <w:pStyle w:val="Brdtextmedindrag"/>
            </w:pPr>
          </w:p>
        </w:tc>
        <w:tc>
          <w:tcPr>
            <w:tcW w:w="2500" w:type="pct"/>
            <w:shd w:val="clear" w:color="auto" w:fill="auto"/>
            <w:tcMar>
              <w:right w:w="0" w:type="dxa"/>
            </w:tcMar>
          </w:tcPr>
          <w:p w14:paraId="2B626900" w14:textId="195579EC" w:rsidR="00F71CC6" w:rsidRPr="00C0781D" w:rsidRDefault="00AB307F" w:rsidP="00F71CC6">
            <w:pPr>
              <w:pStyle w:val="Rubrik4utannumrering"/>
              <w:rPr>
                <w:i/>
                <w:iCs/>
              </w:rPr>
            </w:pPr>
            <w:r w:rsidRPr="00C0781D">
              <w:rPr>
                <w:i/>
                <w:iCs/>
              </w:rPr>
              <w:t>Rapporteringssystem för överträdelser</w:t>
            </w:r>
          </w:p>
        </w:tc>
      </w:tr>
    </w:tbl>
    <w:p w14:paraId="63CF072F"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C846DDD" w14:textId="77777777" w:rsidTr="00F71CC6">
        <w:tc>
          <w:tcPr>
            <w:tcW w:w="2500" w:type="pct"/>
            <w:shd w:val="clear" w:color="auto" w:fill="auto"/>
            <w:tcMar>
              <w:left w:w="0" w:type="dxa"/>
            </w:tcMar>
          </w:tcPr>
          <w:p w14:paraId="3B9D0154" w14:textId="77777777" w:rsidR="00F71CC6" w:rsidRDefault="00F71CC6" w:rsidP="00F71CC6">
            <w:pPr>
              <w:pStyle w:val="Brdtextmedindrag"/>
            </w:pPr>
          </w:p>
        </w:tc>
        <w:tc>
          <w:tcPr>
            <w:tcW w:w="2500" w:type="pct"/>
            <w:shd w:val="clear" w:color="auto" w:fill="auto"/>
            <w:tcMar>
              <w:right w:w="0" w:type="dxa"/>
            </w:tcMar>
          </w:tcPr>
          <w:p w14:paraId="1148C830" w14:textId="7126999B" w:rsidR="00F71CC6" w:rsidRDefault="00AB307F" w:rsidP="00F71CC6">
            <w:pPr>
              <w:pStyle w:val="Brdtext"/>
              <w:rPr>
                <w:i/>
              </w:rPr>
            </w:pPr>
            <w:r>
              <w:rPr>
                <w:i/>
              </w:rPr>
              <w:t xml:space="preserve">23 b </w:t>
            </w:r>
            <w:r w:rsidRPr="00574282">
              <w:rPr>
                <w:i/>
              </w:rPr>
              <w:t>§</w:t>
            </w:r>
          </w:p>
          <w:p w14:paraId="303496A8" w14:textId="43A9CAE1" w:rsidR="00F71CC6" w:rsidRPr="00574282" w:rsidRDefault="00AB307F" w:rsidP="00F71CC6">
            <w:pPr>
              <w:pStyle w:val="Brdtextmedindrag"/>
              <w:rPr>
                <w:i/>
              </w:rPr>
            </w:pPr>
            <w:r w:rsidRPr="00F32432">
              <w:rPr>
                <w:i/>
              </w:rPr>
              <w:t>En kontrollmyndighet ska ha ett</w:t>
            </w:r>
            <w:r w:rsidR="002749FC">
              <w:rPr>
                <w:i/>
              </w:rPr>
              <w:t> </w:t>
            </w:r>
            <w:r w:rsidRPr="00F32432">
              <w:rPr>
                <w:i/>
              </w:rPr>
              <w:t>ändamålsenligt</w:t>
            </w:r>
            <w:r>
              <w:rPr>
                <w:i/>
              </w:rPr>
              <w:t xml:space="preserve"> </w:t>
            </w:r>
            <w:r w:rsidRPr="00F32432">
              <w:rPr>
                <w:i/>
              </w:rPr>
              <w:t>rapporterings</w:t>
            </w:r>
            <w:r>
              <w:rPr>
                <w:i/>
              </w:rPr>
              <w:softHyphen/>
            </w:r>
            <w:r w:rsidRPr="00F32432">
              <w:rPr>
                <w:i/>
              </w:rPr>
              <w:t>system för den som vill anmäla misstänkta överträdelser av förord</w:t>
            </w:r>
            <w:r w:rsidR="002749FC">
              <w:rPr>
                <w:i/>
              </w:rPr>
              <w:softHyphen/>
            </w:r>
            <w:r w:rsidRPr="00F32432">
              <w:rPr>
                <w:i/>
              </w:rPr>
              <w:t>ning (EU) 2017/625</w:t>
            </w:r>
            <w:r w:rsidRPr="00F32432">
              <w:t>.</w:t>
            </w:r>
          </w:p>
        </w:tc>
      </w:tr>
    </w:tbl>
    <w:p w14:paraId="6B3B7A94" w14:textId="2D0B527C" w:rsidR="00F71CC6" w:rsidRDefault="00AB307F" w:rsidP="00F71CC6">
      <w:pPr>
        <w:pStyle w:val="Brdtext"/>
        <w:spacing w:before="230"/>
        <w:jc w:val="center"/>
      </w:pPr>
      <w:r>
        <w:t>24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0CEE287" w14:textId="77777777" w:rsidTr="00F71CC6">
        <w:tc>
          <w:tcPr>
            <w:tcW w:w="2500" w:type="pct"/>
            <w:shd w:val="clear" w:color="auto" w:fill="auto"/>
            <w:tcMar>
              <w:left w:w="0" w:type="dxa"/>
            </w:tcMar>
          </w:tcPr>
          <w:p w14:paraId="63DA82AA" w14:textId="759E1899" w:rsidR="00F71CC6" w:rsidRDefault="00AB307F" w:rsidP="00F71CC6">
            <w:pPr>
              <w:pStyle w:val="Brdtextmedindrag"/>
            </w:pPr>
            <w:r w:rsidRPr="00B13150">
              <w:t xml:space="preserve">Utöver vad som följer av de </w:t>
            </w:r>
            <w:r w:rsidRPr="00B13150">
              <w:rPr>
                <w:i/>
              </w:rPr>
              <w:t>EG-bestämmelser</w:t>
            </w:r>
            <w:r w:rsidRPr="00B13150">
              <w:t xml:space="preserve"> som </w:t>
            </w:r>
            <w:r w:rsidRPr="00E61164">
              <w:rPr>
                <w:i/>
              </w:rPr>
              <w:t>kompletteras av</w:t>
            </w:r>
            <w:r w:rsidRPr="00B13150">
              <w:t xml:space="preserve"> lagen får en kontrollmyndighet ta hand om en vara som</w:t>
            </w:r>
          </w:p>
        </w:tc>
        <w:tc>
          <w:tcPr>
            <w:tcW w:w="2500" w:type="pct"/>
            <w:shd w:val="clear" w:color="auto" w:fill="auto"/>
            <w:tcMar>
              <w:right w:w="0" w:type="dxa"/>
            </w:tcMar>
          </w:tcPr>
          <w:p w14:paraId="50D39A2F" w14:textId="1C903C24" w:rsidR="00F71CC6" w:rsidRDefault="00AB307F" w:rsidP="00F71CC6">
            <w:pPr>
              <w:pStyle w:val="Brdtextmedindrag"/>
            </w:pPr>
            <w:r w:rsidRPr="00B13150">
              <w:t xml:space="preserve">Utöver vad som följer av de </w:t>
            </w:r>
            <w:r w:rsidRPr="00B13150">
              <w:rPr>
                <w:i/>
              </w:rPr>
              <w:t>EU-bestämmelser</w:t>
            </w:r>
            <w:r w:rsidRPr="00B13150">
              <w:t xml:space="preserve"> som</w:t>
            </w:r>
            <w:r>
              <w:t xml:space="preserve"> </w:t>
            </w:r>
            <w:r w:rsidRPr="00B13150">
              <w:t>lagen</w:t>
            </w:r>
            <w:r>
              <w:t xml:space="preserve"> </w:t>
            </w:r>
            <w:r w:rsidRPr="00E61164">
              <w:rPr>
                <w:i/>
              </w:rPr>
              <w:t>komplet</w:t>
            </w:r>
            <w:r>
              <w:rPr>
                <w:i/>
              </w:rPr>
              <w:softHyphen/>
            </w:r>
            <w:r w:rsidRPr="00E61164">
              <w:rPr>
                <w:i/>
              </w:rPr>
              <w:t>terar</w:t>
            </w:r>
            <w:r w:rsidRPr="00B13150">
              <w:t xml:space="preserve"> får en kontrollmyndighet ta hand om en vara som</w:t>
            </w:r>
          </w:p>
        </w:tc>
      </w:tr>
      <w:tr w:rsidR="00F71CC6" w14:paraId="76EAD435" w14:textId="77777777" w:rsidTr="005A3B52">
        <w:tblPrEx>
          <w:tblLook w:val="0600" w:firstRow="0" w:lastRow="0" w:firstColumn="0" w:lastColumn="0" w:noHBand="1" w:noVBand="1"/>
        </w:tblPrEx>
        <w:tc>
          <w:tcPr>
            <w:tcW w:w="2500" w:type="pct"/>
            <w:shd w:val="clear" w:color="auto" w:fill="auto"/>
            <w:tcMar>
              <w:left w:w="0" w:type="dxa"/>
            </w:tcMar>
          </w:tcPr>
          <w:p w14:paraId="5DC02250" w14:textId="619E7D3F" w:rsidR="00F71CC6" w:rsidRDefault="00AB307F" w:rsidP="00F71CC6">
            <w:pPr>
              <w:pStyle w:val="Brdtextmedindrag"/>
            </w:pPr>
            <w:r w:rsidRPr="00B13150">
              <w:t>1.</w:t>
            </w:r>
            <w:r>
              <w:t> </w:t>
            </w:r>
            <w:r w:rsidRPr="00B13150">
              <w:t>har släppts ut på marknaden</w:t>
            </w:r>
            <w:r>
              <w:t>,</w:t>
            </w:r>
            <w:r w:rsidRPr="00B13150">
              <w:t xml:space="preserve"> eller som uppenbart är avsedd att släppas ut på marknaden, i strid med 10 § eller de </w:t>
            </w:r>
            <w:r w:rsidRPr="00B13150">
              <w:rPr>
                <w:i/>
              </w:rPr>
              <w:t>EG-bestämmelser</w:t>
            </w:r>
            <w:r w:rsidRPr="00B13150">
              <w:t xml:space="preserve"> som </w:t>
            </w:r>
            <w:r w:rsidRPr="00E61164">
              <w:rPr>
                <w:i/>
              </w:rPr>
              <w:t>kompletteras av</w:t>
            </w:r>
            <w:r w:rsidRPr="00B13150">
              <w:t xml:space="preserve"> lagen, eller</w:t>
            </w:r>
          </w:p>
        </w:tc>
        <w:tc>
          <w:tcPr>
            <w:tcW w:w="2500" w:type="pct"/>
            <w:shd w:val="clear" w:color="auto" w:fill="auto"/>
            <w:tcMar>
              <w:right w:w="0" w:type="dxa"/>
            </w:tcMar>
          </w:tcPr>
          <w:p w14:paraId="2EF1377F" w14:textId="1A80B3A7" w:rsidR="00F71CC6" w:rsidRDefault="00AB307F" w:rsidP="00F71CC6">
            <w:pPr>
              <w:pStyle w:val="Brdtextmedindrag"/>
            </w:pPr>
            <w:r w:rsidRPr="00B13150">
              <w:t>1.</w:t>
            </w:r>
            <w:r>
              <w:t> </w:t>
            </w:r>
            <w:r w:rsidRPr="00B13150">
              <w:t xml:space="preserve">har släppts ut på marknaden, eller som uppenbart är avsedd att släppas ut på marknaden, i strid med 10 § eller de </w:t>
            </w:r>
            <w:r w:rsidRPr="00B13150">
              <w:rPr>
                <w:i/>
              </w:rPr>
              <w:t>EU-bestämmelser</w:t>
            </w:r>
            <w:r w:rsidRPr="00B13150">
              <w:t xml:space="preserve"> som lagen</w:t>
            </w:r>
            <w:r>
              <w:t xml:space="preserve"> </w:t>
            </w:r>
            <w:r w:rsidRPr="00E61164">
              <w:rPr>
                <w:i/>
              </w:rPr>
              <w:t>kompletterar</w:t>
            </w:r>
            <w:r w:rsidRPr="00B13150">
              <w:t>, eller</w:t>
            </w:r>
          </w:p>
        </w:tc>
      </w:tr>
    </w:tbl>
    <w:p w14:paraId="29DBE3A0" w14:textId="4246DD7B" w:rsidR="00F71CC6" w:rsidRPr="00C57856" w:rsidRDefault="00AB307F" w:rsidP="00C57856">
      <w:pPr>
        <w:pStyle w:val="Brdtextmedindrag"/>
      </w:pPr>
      <w:r w:rsidRPr="00B13150">
        <w:t>2.</w:t>
      </w:r>
      <w:r>
        <w:t> </w:t>
      </w:r>
      <w:r w:rsidRPr="00B13150">
        <w:t>avses med ett föreläggande eller ett förbud enligt 22</w:t>
      </w:r>
      <w:r>
        <w:t> </w:t>
      </w:r>
      <w:r w:rsidRPr="00B13150">
        <w:t>§, om föreläggandet eller förbudet inte följs</w:t>
      </w:r>
      <w:r>
        <w: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5C598C2" w14:textId="77777777" w:rsidTr="005A3B52">
        <w:tc>
          <w:tcPr>
            <w:tcW w:w="2500" w:type="pct"/>
            <w:shd w:val="clear" w:color="auto" w:fill="auto"/>
            <w:tcMar>
              <w:left w:w="0" w:type="dxa"/>
            </w:tcMar>
          </w:tcPr>
          <w:p w14:paraId="7374B65C" w14:textId="76E4FB4C" w:rsidR="00F71CC6" w:rsidRDefault="00AB307F" w:rsidP="00F71CC6">
            <w:pPr>
              <w:pStyle w:val="Brdtextmedindrag"/>
            </w:pPr>
            <w:r w:rsidRPr="00B13150">
              <w:t xml:space="preserve">Om en vara har tagits om hand, får ägaren under överinseende av kontrollmyndigheten göra varan duglig till livsmedel eller använda den för något annat ändamål. Annars </w:t>
            </w:r>
            <w:r w:rsidRPr="00B13150">
              <w:rPr>
                <w:i/>
              </w:rPr>
              <w:t>skall</w:t>
            </w:r>
            <w:r w:rsidRPr="00B13150">
              <w:t xml:space="preserve"> kontrollmyndigheten låta förstöra varan på ägarens bekostnad</w:t>
            </w:r>
            <w:r>
              <w:t>.</w:t>
            </w:r>
          </w:p>
        </w:tc>
        <w:tc>
          <w:tcPr>
            <w:tcW w:w="2500" w:type="pct"/>
            <w:shd w:val="clear" w:color="auto" w:fill="auto"/>
            <w:tcMar>
              <w:right w:w="0" w:type="dxa"/>
            </w:tcMar>
          </w:tcPr>
          <w:p w14:paraId="5F84D3FE" w14:textId="6E92E1E9" w:rsidR="00F71CC6" w:rsidRDefault="00AB307F" w:rsidP="00F71CC6">
            <w:pPr>
              <w:pStyle w:val="Brdtextmedindrag"/>
            </w:pPr>
            <w:r w:rsidRPr="00B13150">
              <w:t xml:space="preserve">Om en vara har tagits om hand, får ägaren under överinseende av kontrollmyndigheten göra varan duglig till livsmedel eller använda den för något annat ändamål. Annars </w:t>
            </w:r>
            <w:r w:rsidRPr="00B13150">
              <w:rPr>
                <w:i/>
              </w:rPr>
              <w:t>ska</w:t>
            </w:r>
            <w:r w:rsidRPr="00B13150">
              <w:t xml:space="preserve"> kontrollmyndigheten låta förstöra varan på ägarens bekostnad</w:t>
            </w:r>
            <w:r>
              <w:t>.</w:t>
            </w:r>
          </w:p>
        </w:tc>
      </w:tr>
      <w:tr w:rsidR="00F71CC6" w14:paraId="3C442D9D" w14:textId="77777777" w:rsidTr="005A3B52">
        <w:tc>
          <w:tcPr>
            <w:tcW w:w="2500" w:type="pct"/>
            <w:shd w:val="clear" w:color="auto" w:fill="auto"/>
            <w:tcMar>
              <w:left w:w="0" w:type="dxa"/>
            </w:tcMar>
          </w:tcPr>
          <w:p w14:paraId="7A15BDC7" w14:textId="4C11A33B" w:rsidR="00F71CC6" w:rsidRDefault="00AB307F" w:rsidP="00F71CC6">
            <w:pPr>
              <w:pStyle w:val="Brdtextmedindrag"/>
            </w:pPr>
            <w:r w:rsidRPr="00B13150">
              <w:t xml:space="preserve">Kontrollmyndigheten </w:t>
            </w:r>
            <w:r w:rsidRPr="00B13150">
              <w:rPr>
                <w:i/>
              </w:rPr>
              <w:t>skall</w:t>
            </w:r>
            <w:r w:rsidRPr="00B13150">
              <w:t xml:space="preserve">, på ägarens bekostnad, låta förstöra också sådana varor som omfattas av ett förbud enligt föreskrifter </w:t>
            </w:r>
            <w:r w:rsidRPr="00900937">
              <w:rPr>
                <w:i/>
                <w:iCs/>
              </w:rPr>
              <w:t>meddelade</w:t>
            </w:r>
            <w:r w:rsidRPr="00B13150">
              <w:t xml:space="preserve"> med stöd av 6</w:t>
            </w:r>
            <w:r>
              <w:t> </w:t>
            </w:r>
            <w:r w:rsidRPr="00B13150">
              <w:t>§</w:t>
            </w:r>
            <w:r>
              <w:t> </w:t>
            </w:r>
            <w:r w:rsidRPr="00B13150">
              <w:t>6, om det inte finns särskilda skäl för något annat</w:t>
            </w:r>
            <w:r>
              <w:t>.</w:t>
            </w:r>
          </w:p>
        </w:tc>
        <w:tc>
          <w:tcPr>
            <w:tcW w:w="2500" w:type="pct"/>
            <w:shd w:val="clear" w:color="auto" w:fill="auto"/>
            <w:tcMar>
              <w:right w:w="0" w:type="dxa"/>
            </w:tcMar>
          </w:tcPr>
          <w:p w14:paraId="2F1E6638" w14:textId="050DAC76" w:rsidR="00F71CC6" w:rsidRDefault="00AB307F" w:rsidP="00F71CC6">
            <w:pPr>
              <w:pStyle w:val="Brdtextmedindrag"/>
            </w:pPr>
            <w:r w:rsidRPr="00B13150">
              <w:t xml:space="preserve">Kontrollmyndigheten </w:t>
            </w:r>
            <w:r w:rsidRPr="00B13150">
              <w:rPr>
                <w:i/>
              </w:rPr>
              <w:t>ska</w:t>
            </w:r>
            <w:r w:rsidRPr="00B13150">
              <w:t xml:space="preserve">, på ägarens bekostnad, låta förstöra också sådana varor som omfattas av ett förbud enligt föreskrifter </w:t>
            </w:r>
            <w:r w:rsidRPr="00900937">
              <w:rPr>
                <w:i/>
                <w:iCs/>
              </w:rPr>
              <w:t>som har meddelats</w:t>
            </w:r>
            <w:r w:rsidRPr="00B13150">
              <w:t xml:space="preserve"> med stöd av 6</w:t>
            </w:r>
            <w:r>
              <w:t> </w:t>
            </w:r>
            <w:r w:rsidRPr="00B13150">
              <w:t>§</w:t>
            </w:r>
            <w:r>
              <w:t> </w:t>
            </w:r>
            <w:r w:rsidRPr="00B13150">
              <w:t>6, om det inte finns särskilda skäl för något annat</w:t>
            </w:r>
            <w:r>
              <w:t>.</w:t>
            </w:r>
          </w:p>
        </w:tc>
      </w:tr>
    </w:tbl>
    <w:p w14:paraId="384307FD" w14:textId="4ABA87C6" w:rsidR="00F71CC6" w:rsidRDefault="00AB307F" w:rsidP="00F71CC6">
      <w:pPr>
        <w:pStyle w:val="Brdtext"/>
        <w:spacing w:before="230"/>
        <w:jc w:val="center"/>
      </w:pPr>
      <w:r>
        <w:t>26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21E1D33" w14:textId="77777777" w:rsidTr="00F71CC6">
        <w:tc>
          <w:tcPr>
            <w:tcW w:w="2500" w:type="pct"/>
            <w:shd w:val="clear" w:color="auto" w:fill="auto"/>
            <w:tcMar>
              <w:left w:w="0" w:type="dxa"/>
            </w:tcMar>
          </w:tcPr>
          <w:p w14:paraId="7E963678" w14:textId="36AA0BEA" w:rsidR="00F71CC6" w:rsidRDefault="00AB307F" w:rsidP="00F71CC6">
            <w:pPr>
              <w:pStyle w:val="Brdtextmedindrag"/>
            </w:pPr>
            <w:r>
              <w:t xml:space="preserve">Om någon inte fullgör sina skyldigheter enligt lagen, de föreskrifter och beslut som har meddelats med stöd av lagen, de </w:t>
            </w:r>
            <w:r w:rsidRPr="00B13150">
              <w:rPr>
                <w:i/>
              </w:rPr>
              <w:t>EG-bestämmelser</w:t>
            </w:r>
            <w:r>
              <w:t xml:space="preserve"> som </w:t>
            </w:r>
            <w:r w:rsidRPr="00E61164">
              <w:rPr>
                <w:i/>
              </w:rPr>
              <w:t>komplet</w:t>
            </w:r>
            <w:r>
              <w:rPr>
                <w:i/>
              </w:rPr>
              <w:softHyphen/>
            </w:r>
            <w:r w:rsidRPr="00E61164">
              <w:rPr>
                <w:i/>
              </w:rPr>
              <w:t>teras av</w:t>
            </w:r>
            <w:r>
              <w:t xml:space="preserve"> lagen eller de beslut som har meddelats med stöd av </w:t>
            </w:r>
            <w:r w:rsidRPr="00B13150">
              <w:rPr>
                <w:i/>
              </w:rPr>
              <w:t>EG-bestämmelserna</w:t>
            </w:r>
            <w:r>
              <w:t>, får kontrollmyn</w:t>
            </w:r>
            <w:r>
              <w:softHyphen/>
              <w:t>digheten besluta om rättelse på hans eller hennes bekostnad.</w:t>
            </w:r>
          </w:p>
        </w:tc>
        <w:tc>
          <w:tcPr>
            <w:tcW w:w="2500" w:type="pct"/>
            <w:shd w:val="clear" w:color="auto" w:fill="auto"/>
            <w:tcMar>
              <w:right w:w="0" w:type="dxa"/>
            </w:tcMar>
          </w:tcPr>
          <w:p w14:paraId="63B49752" w14:textId="2675B83F" w:rsidR="00F71CC6" w:rsidRDefault="00AB307F" w:rsidP="00F71CC6">
            <w:pPr>
              <w:pStyle w:val="Brdtextmedindrag"/>
            </w:pPr>
            <w:r>
              <w:t>Om någon inte fullgör sina skyldigheter enligt lagen, de föreskrifter och beslut som har meddelats med stöd av lagen, de</w:t>
            </w:r>
            <w:r>
              <w:rPr>
                <w:i/>
              </w:rPr>
              <w:t xml:space="preserve"> </w:t>
            </w:r>
            <w:r w:rsidRPr="00B13150">
              <w:rPr>
                <w:i/>
              </w:rPr>
              <w:t>EU-bestämmelser</w:t>
            </w:r>
            <w:r>
              <w:t xml:space="preserve"> som lagen</w:t>
            </w:r>
            <w:r w:rsidRPr="00E61164">
              <w:rPr>
                <w:i/>
              </w:rPr>
              <w:t xml:space="preserve"> kom</w:t>
            </w:r>
            <w:r w:rsidR="002749FC">
              <w:rPr>
                <w:i/>
              </w:rPr>
              <w:softHyphen/>
            </w:r>
            <w:r w:rsidRPr="00E61164">
              <w:rPr>
                <w:i/>
              </w:rPr>
              <w:t xml:space="preserve">pletterar </w:t>
            </w:r>
            <w:r>
              <w:t xml:space="preserve">eller de beslut som har meddelats med stöd av </w:t>
            </w:r>
            <w:r w:rsidRPr="00B13150">
              <w:rPr>
                <w:i/>
              </w:rPr>
              <w:t>EU-bestämmelserna</w:t>
            </w:r>
            <w:r>
              <w:t>, får kontrollmyn</w:t>
            </w:r>
            <w:r>
              <w:softHyphen/>
              <w:t>digheten besluta om rättelse på hans eller hennes bekostnad.</w:t>
            </w:r>
          </w:p>
        </w:tc>
      </w:tr>
    </w:tbl>
    <w:p w14:paraId="4777F5A3" w14:textId="0D8AC723" w:rsidR="00F71CC6" w:rsidRDefault="00AB307F" w:rsidP="00F71CC6">
      <w:pPr>
        <w:pStyle w:val="Brdtext"/>
        <w:spacing w:before="230"/>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94F7827" w14:textId="77777777" w:rsidTr="00F71CC6">
        <w:tc>
          <w:tcPr>
            <w:tcW w:w="2500" w:type="pct"/>
            <w:shd w:val="clear" w:color="auto" w:fill="auto"/>
            <w:tcMar>
              <w:left w:w="0" w:type="dxa"/>
            </w:tcMar>
          </w:tcPr>
          <w:p w14:paraId="60175431" w14:textId="2BA6E20D" w:rsidR="00F71CC6" w:rsidRDefault="00AB307F" w:rsidP="00F71CC6">
            <w:pPr>
              <w:pStyle w:val="Brdtextmedindrag"/>
            </w:pPr>
            <w:r w:rsidRPr="0018361E">
              <w:t xml:space="preserve">Regeringen eller den myndighet som regeringen bestämmer får meddela föreskrifter om skyldighet att betala </w:t>
            </w:r>
            <w:r w:rsidRPr="00232A53">
              <w:rPr>
                <w:i/>
                <w:iCs/>
              </w:rPr>
              <w:t>avgift</w:t>
            </w:r>
            <w:r w:rsidRPr="0018361E">
              <w:t xml:space="preserve"> för</w:t>
            </w:r>
          </w:p>
        </w:tc>
        <w:tc>
          <w:tcPr>
            <w:tcW w:w="2500" w:type="pct"/>
            <w:shd w:val="clear" w:color="auto" w:fill="auto"/>
            <w:tcMar>
              <w:right w:w="0" w:type="dxa"/>
            </w:tcMar>
          </w:tcPr>
          <w:p w14:paraId="7A05BDCE" w14:textId="1D323EFB" w:rsidR="00F71CC6" w:rsidRDefault="00AB307F" w:rsidP="00F71CC6">
            <w:pPr>
              <w:pStyle w:val="Brdtextmedindrag"/>
            </w:pPr>
            <w:r w:rsidRPr="0045742A">
              <w:t xml:space="preserve">Regeringen eller den myndighet som regeringen bestämmer får meddela föreskrifter om skyldighet att betala </w:t>
            </w:r>
            <w:r w:rsidRPr="000B5C3E">
              <w:rPr>
                <w:i/>
                <w:iCs/>
              </w:rPr>
              <w:t>avgifter</w:t>
            </w:r>
            <w:r w:rsidRPr="0045742A">
              <w:t xml:space="preserve"> för </w:t>
            </w:r>
            <w:r w:rsidRPr="0045742A">
              <w:rPr>
                <w:i/>
              </w:rPr>
              <w:t>offentlig kontroll och annan offentlig verk</w:t>
            </w:r>
            <w:r>
              <w:rPr>
                <w:i/>
              </w:rPr>
              <w:softHyphen/>
            </w:r>
            <w:r w:rsidRPr="0045742A">
              <w:rPr>
                <w:i/>
              </w:rPr>
              <w:t>samhet</w:t>
            </w:r>
            <w:r>
              <w:t>.</w:t>
            </w:r>
          </w:p>
        </w:tc>
      </w:tr>
      <w:tr w:rsidR="00F71CC6" w14:paraId="25AC5E5A" w14:textId="77777777" w:rsidTr="005A3B52">
        <w:tblPrEx>
          <w:tblLook w:val="0600" w:firstRow="0" w:lastRow="0" w:firstColumn="0" w:lastColumn="0" w:noHBand="1" w:noVBand="1"/>
        </w:tblPrEx>
        <w:tc>
          <w:tcPr>
            <w:tcW w:w="2500" w:type="pct"/>
            <w:shd w:val="clear" w:color="auto" w:fill="auto"/>
            <w:tcMar>
              <w:left w:w="0" w:type="dxa"/>
            </w:tcMar>
          </w:tcPr>
          <w:p w14:paraId="74ADCCD0" w14:textId="2BADC01A" w:rsidR="00F71CC6" w:rsidRDefault="00AB307F" w:rsidP="00F71CC6">
            <w:pPr>
              <w:pStyle w:val="Brdtextmedindrag"/>
            </w:pPr>
            <w:r w:rsidRPr="0045742A">
              <w:rPr>
                <w:i/>
              </w:rPr>
              <w:t>1. offentlig kontroll enligt denna lag, de föreskrifter som har med</w:t>
            </w:r>
            <w:r w:rsidR="002749FC">
              <w:rPr>
                <w:i/>
              </w:rPr>
              <w:softHyphen/>
            </w:r>
            <w:r w:rsidRPr="0045742A">
              <w:rPr>
                <w:i/>
              </w:rPr>
              <w:t>delats med stöd av lagen eller de EG-bestämmelser som komplet</w:t>
            </w:r>
            <w:r w:rsidRPr="0045742A">
              <w:rPr>
                <w:i/>
              </w:rPr>
              <w:softHyphen/>
              <w:t>teras av lagen,</w:t>
            </w:r>
          </w:p>
        </w:tc>
        <w:tc>
          <w:tcPr>
            <w:tcW w:w="2500" w:type="pct"/>
            <w:shd w:val="clear" w:color="auto" w:fill="auto"/>
            <w:tcMar>
              <w:right w:w="0" w:type="dxa"/>
            </w:tcMar>
          </w:tcPr>
          <w:p w14:paraId="4A9733D5" w14:textId="77777777" w:rsidR="00F71CC6" w:rsidRDefault="00F71CC6" w:rsidP="00F71CC6">
            <w:pPr>
              <w:pStyle w:val="Brdtextmedindrag"/>
            </w:pPr>
          </w:p>
        </w:tc>
      </w:tr>
      <w:tr w:rsidR="00F71CC6" w14:paraId="4A8F4365" w14:textId="77777777" w:rsidTr="005A3B52">
        <w:tblPrEx>
          <w:tblLook w:val="0600" w:firstRow="0" w:lastRow="0" w:firstColumn="0" w:lastColumn="0" w:noHBand="1" w:noVBand="1"/>
        </w:tblPrEx>
        <w:tc>
          <w:tcPr>
            <w:tcW w:w="2500" w:type="pct"/>
            <w:shd w:val="clear" w:color="auto" w:fill="auto"/>
            <w:tcMar>
              <w:left w:w="0" w:type="dxa"/>
            </w:tcMar>
          </w:tcPr>
          <w:p w14:paraId="2E12A260" w14:textId="44B16CBD" w:rsidR="00F71CC6" w:rsidRDefault="00AB307F" w:rsidP="00F71CC6">
            <w:pPr>
              <w:pStyle w:val="Brdtextmedindrag"/>
            </w:pPr>
            <w:r w:rsidRPr="0045742A">
              <w:rPr>
                <w:i/>
              </w:rPr>
              <w:t>2. prövning eller registrering enligt denna lag, de föreskrifter som har meddelats med stöd av lagen eller de EG-bestämmelser som kompletteras av lagen</w:t>
            </w:r>
            <w:r>
              <w:t>.</w:t>
            </w:r>
          </w:p>
        </w:tc>
        <w:tc>
          <w:tcPr>
            <w:tcW w:w="2500" w:type="pct"/>
            <w:shd w:val="clear" w:color="auto" w:fill="auto"/>
            <w:tcMar>
              <w:right w:w="0" w:type="dxa"/>
            </w:tcMar>
          </w:tcPr>
          <w:p w14:paraId="1BEC1285" w14:textId="77777777" w:rsidR="00F71CC6" w:rsidRDefault="00F71CC6" w:rsidP="00F71CC6">
            <w:pPr>
              <w:pStyle w:val="Brdtextmedindrag"/>
            </w:pPr>
          </w:p>
        </w:tc>
      </w:tr>
      <w:tr w:rsidR="00F71CC6" w14:paraId="7EE8263C" w14:textId="77777777" w:rsidTr="005A3B52">
        <w:tblPrEx>
          <w:tblLook w:val="0600" w:firstRow="0" w:lastRow="0" w:firstColumn="0" w:lastColumn="0" w:noHBand="1" w:noVBand="1"/>
        </w:tblPrEx>
        <w:tc>
          <w:tcPr>
            <w:tcW w:w="2500" w:type="pct"/>
            <w:shd w:val="clear" w:color="auto" w:fill="auto"/>
            <w:tcMar>
              <w:left w:w="0" w:type="dxa"/>
            </w:tcMar>
          </w:tcPr>
          <w:p w14:paraId="4F4F952B" w14:textId="1D817729" w:rsidR="00F71CC6" w:rsidRDefault="00AB307F" w:rsidP="00F71CC6">
            <w:pPr>
              <w:pStyle w:val="Brdtextmedindrag"/>
            </w:pPr>
            <w:r w:rsidRPr="0045742A">
              <w:t>Bemyndigandet enligt första stycket innefattar rätt att meddela föreskrifter om skyldighet</w:t>
            </w:r>
            <w:r>
              <w:t xml:space="preserve"> </w:t>
            </w:r>
            <w:r w:rsidRPr="0045742A">
              <w:t>för kom</w:t>
            </w:r>
            <w:r w:rsidR="002749FC">
              <w:softHyphen/>
            </w:r>
            <w:r w:rsidRPr="0045742A">
              <w:t xml:space="preserve">munerna att ta ut </w:t>
            </w:r>
            <w:r w:rsidRPr="00232A53">
              <w:rPr>
                <w:i/>
                <w:iCs/>
              </w:rPr>
              <w:t>sådan avgift</w:t>
            </w:r>
            <w:r>
              <w:t>.</w:t>
            </w:r>
          </w:p>
        </w:tc>
        <w:tc>
          <w:tcPr>
            <w:tcW w:w="2500" w:type="pct"/>
            <w:shd w:val="clear" w:color="auto" w:fill="auto"/>
            <w:tcMar>
              <w:right w:w="0" w:type="dxa"/>
            </w:tcMar>
          </w:tcPr>
          <w:p w14:paraId="3B1A66D7" w14:textId="442AF942" w:rsidR="00F71CC6" w:rsidRDefault="00AB307F" w:rsidP="00F71CC6">
            <w:pPr>
              <w:pStyle w:val="Brdtextmedindrag"/>
            </w:pPr>
            <w:r w:rsidRPr="0045742A">
              <w:t>Bemyndigandet enligt första stycket innefattar rätt att meddela föreskrifter om skyldighet för kom</w:t>
            </w:r>
            <w:r w:rsidR="002749FC">
              <w:softHyphen/>
            </w:r>
            <w:r w:rsidRPr="0045742A">
              <w:t xml:space="preserve">munerna att ta ut </w:t>
            </w:r>
            <w:r w:rsidRPr="000B5C3E">
              <w:rPr>
                <w:i/>
                <w:iCs/>
              </w:rPr>
              <w:t>sådana</w:t>
            </w:r>
            <w:r w:rsidRPr="0045742A">
              <w:t xml:space="preserve"> </w:t>
            </w:r>
            <w:r w:rsidRPr="000B5C3E">
              <w:rPr>
                <w:i/>
                <w:iCs/>
              </w:rPr>
              <w:t>avgifter</w:t>
            </w:r>
            <w:r>
              <w:t>.</w:t>
            </w:r>
          </w:p>
        </w:tc>
      </w:tr>
      <w:tr w:rsidR="00F71CC6" w14:paraId="3DFE1905" w14:textId="77777777" w:rsidTr="005A3B52">
        <w:tblPrEx>
          <w:tblLook w:val="0600" w:firstRow="0" w:lastRow="0" w:firstColumn="0" w:lastColumn="0" w:noHBand="1" w:noVBand="1"/>
        </w:tblPrEx>
        <w:tc>
          <w:tcPr>
            <w:tcW w:w="2500" w:type="pct"/>
            <w:shd w:val="clear" w:color="auto" w:fill="auto"/>
            <w:tcMar>
              <w:left w:w="0" w:type="dxa"/>
            </w:tcMar>
          </w:tcPr>
          <w:p w14:paraId="06ECEEB2" w14:textId="03D34BDF" w:rsidR="00F71CC6" w:rsidRDefault="00AB307F" w:rsidP="00F71CC6">
            <w:pPr>
              <w:pStyle w:val="Brdtextmedindrag"/>
            </w:pPr>
            <w:r w:rsidRPr="0045742A">
              <w:t xml:space="preserve">Regeringen eller den myndighet som regeringen bestämmer får meddela föreskrifter om </w:t>
            </w:r>
            <w:r w:rsidRPr="00FB7D32">
              <w:rPr>
                <w:iCs/>
              </w:rPr>
              <w:t>beräk</w:t>
            </w:r>
            <w:r>
              <w:rPr>
                <w:iCs/>
              </w:rPr>
              <w:softHyphen/>
            </w:r>
            <w:r w:rsidRPr="00FB7D32">
              <w:rPr>
                <w:iCs/>
              </w:rPr>
              <w:t>ningen av de</w:t>
            </w:r>
            <w:r w:rsidRPr="000336B2">
              <w:rPr>
                <w:i/>
              </w:rPr>
              <w:t xml:space="preserve"> </w:t>
            </w:r>
            <w:r w:rsidRPr="00E544E7">
              <w:rPr>
                <w:iCs/>
              </w:rPr>
              <w:t>avgifter som tas ut av</w:t>
            </w:r>
            <w:r w:rsidRPr="000336B2">
              <w:rPr>
                <w:i/>
              </w:rPr>
              <w:t xml:space="preserve"> statliga myndigheter och av kon</w:t>
            </w:r>
            <w:r w:rsidR="002749FC">
              <w:rPr>
                <w:i/>
              </w:rPr>
              <w:softHyphen/>
            </w:r>
            <w:r w:rsidRPr="000336B2">
              <w:rPr>
                <w:i/>
              </w:rPr>
              <w:t>trollorgan</w:t>
            </w:r>
            <w:r>
              <w:rPr>
                <w:i/>
              </w:rPr>
              <w:t>.</w:t>
            </w:r>
          </w:p>
        </w:tc>
        <w:tc>
          <w:tcPr>
            <w:tcW w:w="2500" w:type="pct"/>
            <w:shd w:val="clear" w:color="auto" w:fill="auto"/>
            <w:tcMar>
              <w:right w:w="0" w:type="dxa"/>
            </w:tcMar>
          </w:tcPr>
          <w:p w14:paraId="4A8DD3AB" w14:textId="101AE4FB" w:rsidR="00F71CC6" w:rsidRDefault="00AB307F" w:rsidP="00F71CC6">
            <w:pPr>
              <w:pStyle w:val="Brdtextmedindrag"/>
            </w:pPr>
            <w:r w:rsidRPr="000336B2">
              <w:t xml:space="preserve">Regeringen eller den myndighet som regeringen bestämmer får meddela föreskrifter om </w:t>
            </w:r>
            <w:r w:rsidRPr="00FB7D32">
              <w:rPr>
                <w:iCs/>
              </w:rPr>
              <w:t>beräk</w:t>
            </w:r>
            <w:r>
              <w:rPr>
                <w:iCs/>
              </w:rPr>
              <w:softHyphen/>
            </w:r>
            <w:r w:rsidRPr="00FB7D32">
              <w:rPr>
                <w:iCs/>
              </w:rPr>
              <w:t>ningen av de</w:t>
            </w:r>
            <w:r>
              <w:rPr>
                <w:i/>
              </w:rPr>
              <w:t xml:space="preserve"> </w:t>
            </w:r>
            <w:r w:rsidRPr="00E544E7">
              <w:rPr>
                <w:iCs/>
              </w:rPr>
              <w:t>avgifter som tas ut av</w:t>
            </w:r>
            <w:r w:rsidRPr="000336B2">
              <w:rPr>
                <w:i/>
              </w:rPr>
              <w:t xml:space="preserve"> en statlig myndighet</w:t>
            </w:r>
            <w:r>
              <w:rPr>
                <w:i/>
              </w:rPr>
              <w:t>,</w:t>
            </w:r>
            <w:r w:rsidRPr="000336B2">
              <w:rPr>
                <w:i/>
              </w:rPr>
              <w:t xml:space="preserve"> ett organ med delegerade uppgifter eller en fysisk person som har delegerats vissa uppgifter</w:t>
            </w:r>
            <w:r>
              <w:t>.</w:t>
            </w:r>
          </w:p>
        </w:tc>
      </w:tr>
    </w:tbl>
    <w:p w14:paraId="3CF363BC" w14:textId="178D3603" w:rsidR="00F71CC6" w:rsidRDefault="00AB307F" w:rsidP="00F71CC6">
      <w:pPr>
        <w:pStyle w:val="Brdtext"/>
        <w:spacing w:before="230"/>
        <w:jc w:val="center"/>
      </w:pPr>
      <w:r>
        <w:t>29 §</w:t>
      </w:r>
      <w:r>
        <w:rPr>
          <w:rStyle w:val="Fotnotsreferens"/>
        </w:rPr>
        <w:footnoteReference w:id="35"/>
      </w:r>
    </w:p>
    <w:p w14:paraId="793BE6B6" w14:textId="77777777" w:rsidR="00F71CC6" w:rsidRDefault="00AB307F" w:rsidP="00F71CC6">
      <w:pPr>
        <w:pStyle w:val="Brdtextmedindrag"/>
      </w:pPr>
      <w:r>
        <w:t>Till böter döms den som, om gärningen inte ska leda till ansvar enligt 28 a §, med uppsåt eller av oaktsamhet</w:t>
      </w:r>
    </w:p>
    <w:p w14:paraId="0A0EDE37" w14:textId="77777777" w:rsidR="00F71CC6" w:rsidRDefault="00AB307F" w:rsidP="00F71CC6">
      <w:pPr>
        <w:pStyle w:val="Brdtextmedindrag"/>
      </w:pPr>
      <w:r>
        <w:t>1. bryter mot en föreskrift eller ett beslut som har meddelats med stöd av 5 § tredje stycket, 6, 7, 8 eller 9 §,</w:t>
      </w:r>
    </w:p>
    <w:p w14:paraId="776F8E76" w14:textId="77777777" w:rsidR="00F71CC6" w:rsidRDefault="00AB307F" w:rsidP="00F71CC6">
      <w:pPr>
        <w:pStyle w:val="Brdtextmedindrag"/>
      </w:pPr>
      <w:r>
        <w:t>2. bryter mot 10 § första stycket, eller</w:t>
      </w:r>
    </w:p>
    <w:p w14:paraId="0DB944B3" w14:textId="77777777" w:rsidR="00F71CC6" w:rsidRDefault="00AB307F" w:rsidP="00F71CC6">
      <w:pPr>
        <w:pStyle w:val="Brdtextmedindrag"/>
      </w:pPr>
      <w:r>
        <w:t>3. inte fullgör sina skyldigheter enligt 20 § första stycket 1.</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CFF4625" w14:textId="77777777" w:rsidTr="00F71CC6">
        <w:tc>
          <w:tcPr>
            <w:tcW w:w="2500" w:type="pct"/>
            <w:shd w:val="clear" w:color="auto" w:fill="auto"/>
            <w:tcMar>
              <w:left w:w="0" w:type="dxa"/>
            </w:tcMar>
          </w:tcPr>
          <w:p w14:paraId="6045EF92" w14:textId="20145BF5" w:rsidR="00F71CC6" w:rsidRDefault="00AB307F" w:rsidP="00F71CC6">
            <w:pPr>
              <w:pStyle w:val="Brdtextmedindrag"/>
            </w:pPr>
            <w:r>
              <w:t xml:space="preserve">Till böter döms även den som med uppsåt eller av oaktsamhet bryter mot skyldigheter, villkor eller förbud som finns i de EU-bestämmelser som </w:t>
            </w:r>
            <w:r w:rsidRPr="009208A5">
              <w:rPr>
                <w:i/>
                <w:iCs/>
              </w:rPr>
              <w:t>kompletteras av</w:t>
            </w:r>
            <w:r>
              <w:t xml:space="preserve"> lagen. Detta gäller dock inte om överträdelsen avser bestämmelser </w:t>
            </w:r>
            <w:r w:rsidRPr="00425E1C">
              <w:t>om myndighetsutövning</w:t>
            </w:r>
            <w:r>
              <w:t>.</w:t>
            </w:r>
          </w:p>
        </w:tc>
        <w:tc>
          <w:tcPr>
            <w:tcW w:w="2500" w:type="pct"/>
            <w:shd w:val="clear" w:color="auto" w:fill="auto"/>
            <w:tcMar>
              <w:right w:w="0" w:type="dxa"/>
            </w:tcMar>
          </w:tcPr>
          <w:p w14:paraId="7604B0CB" w14:textId="104E8594" w:rsidR="00F71CC6" w:rsidRDefault="00AB307F" w:rsidP="00F71CC6">
            <w:pPr>
              <w:pStyle w:val="Brdtextmedindrag"/>
            </w:pPr>
            <w:r>
              <w:t xml:space="preserve">Till böter döms även den som med uppsåt eller av oaktsamhet bryter mot skyldigheter, villkor eller förbud som finns i de EU-bestämmelser som lagen </w:t>
            </w:r>
            <w:r w:rsidRPr="009208A5">
              <w:rPr>
                <w:i/>
                <w:iCs/>
              </w:rPr>
              <w:t>komplet</w:t>
            </w:r>
            <w:r>
              <w:rPr>
                <w:i/>
                <w:iCs/>
              </w:rPr>
              <w:softHyphen/>
            </w:r>
            <w:r w:rsidRPr="009208A5">
              <w:rPr>
                <w:i/>
                <w:iCs/>
              </w:rPr>
              <w:t>terar</w:t>
            </w:r>
            <w:r>
              <w:t xml:space="preserve">. Detta gäller dock inte om överträdelsen avser bestämmelser </w:t>
            </w:r>
            <w:r w:rsidRPr="00425E1C">
              <w:t>om myndighetsutövning</w:t>
            </w:r>
            <w:r w:rsidRPr="00E673BA">
              <w:rPr>
                <w:i/>
                <w:iCs/>
              </w:rPr>
              <w:t xml:space="preserve"> eller andra bestämmelser </w:t>
            </w:r>
            <w:r w:rsidRPr="009208A5">
              <w:rPr>
                <w:i/>
                <w:iCs/>
              </w:rPr>
              <w:t>i</w:t>
            </w:r>
            <w:r w:rsidRPr="00E673BA">
              <w:rPr>
                <w:i/>
              </w:rPr>
              <w:t xml:space="preserve"> </w:t>
            </w:r>
            <w:r w:rsidRPr="00F32432">
              <w:rPr>
                <w:i/>
              </w:rPr>
              <w:t>förordning (EU) 2017/625</w:t>
            </w:r>
            <w:r>
              <w:t>.</w:t>
            </w:r>
          </w:p>
        </w:tc>
      </w:tr>
    </w:tbl>
    <w:p w14:paraId="5832D095" w14:textId="2CDDFB08" w:rsidR="00F71CC6" w:rsidRDefault="00AB307F" w:rsidP="00DC55EB">
      <w:pPr>
        <w:pStyle w:val="Brdtextmedindrag"/>
      </w:pPr>
      <w:r w:rsidRPr="00DB7AD5">
        <w:t>I ringa fall ska det inte dömas till ansvar.</w:t>
      </w:r>
    </w:p>
    <w:p w14:paraId="1F101CFD" w14:textId="512B9667" w:rsidR="00F71CC6" w:rsidRDefault="00AB307F" w:rsidP="00F71CC6">
      <w:pPr>
        <w:pStyle w:val="Brdtext"/>
        <w:spacing w:before="230"/>
        <w:jc w:val="center"/>
      </w:pPr>
      <w:r>
        <w:t>32 §</w:t>
      </w:r>
      <w:r>
        <w:rPr>
          <w:rStyle w:val="Fotnotsreferens"/>
        </w:rPr>
        <w:footnoteReference w:id="36"/>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63B5860" w14:textId="77777777" w:rsidTr="005A3B52">
        <w:tc>
          <w:tcPr>
            <w:tcW w:w="2500" w:type="pct"/>
            <w:shd w:val="clear" w:color="auto" w:fill="auto"/>
            <w:tcMar>
              <w:left w:w="0" w:type="dxa"/>
            </w:tcMar>
          </w:tcPr>
          <w:p w14:paraId="58A222B6" w14:textId="1D7B86F4" w:rsidR="00F71CC6" w:rsidRDefault="00AB307F" w:rsidP="00F71CC6">
            <w:pPr>
              <w:pStyle w:val="Brdtextmedindrag"/>
            </w:pPr>
            <w:r w:rsidRPr="000545CB">
              <w:t xml:space="preserve">Livsmedelsverkets beslut i ett enskilt fall får överklagas </w:t>
            </w:r>
            <w:r w:rsidRPr="000545CB">
              <w:rPr>
                <w:i/>
                <w:iCs/>
              </w:rPr>
              <w:t>hos</w:t>
            </w:r>
            <w:r>
              <w:t xml:space="preserve"> </w:t>
            </w:r>
            <w:r w:rsidRPr="000545CB">
              <w:t>allmän förvaltningsdomstol om det har meddelats</w:t>
            </w:r>
          </w:p>
        </w:tc>
        <w:tc>
          <w:tcPr>
            <w:tcW w:w="2500" w:type="pct"/>
            <w:shd w:val="clear" w:color="auto" w:fill="auto"/>
            <w:tcMar>
              <w:right w:w="0" w:type="dxa"/>
            </w:tcMar>
          </w:tcPr>
          <w:p w14:paraId="5F1A7D07" w14:textId="471AAB81" w:rsidR="00F71CC6" w:rsidRDefault="00AB307F" w:rsidP="00F71CC6">
            <w:pPr>
              <w:pStyle w:val="Brdtextmedindrag"/>
            </w:pPr>
            <w:r w:rsidRPr="000545CB">
              <w:t xml:space="preserve">Livsmedelsverkets beslut i ett enskilt fall får överklagas </w:t>
            </w:r>
            <w:r w:rsidRPr="000545CB">
              <w:rPr>
                <w:i/>
                <w:iCs/>
              </w:rPr>
              <w:t>till</w:t>
            </w:r>
            <w:r w:rsidRPr="000545CB">
              <w:t xml:space="preserve"> allmän förvaltningsdomstol om det har meddelats</w:t>
            </w:r>
          </w:p>
        </w:tc>
      </w:tr>
    </w:tbl>
    <w:p w14:paraId="1B596634" w14:textId="4E51D5BF" w:rsidR="00F71CC6" w:rsidRDefault="00AB307F" w:rsidP="00F71CC6">
      <w:pPr>
        <w:pStyle w:val="Brdtextmedindrag"/>
      </w:pPr>
      <w:r>
        <w:t>1. enligt denna lag,</w:t>
      </w:r>
    </w:p>
    <w:p w14:paraId="1035D6D8" w14:textId="4FB2AB89" w:rsidR="00F71CC6" w:rsidRPr="006371F5" w:rsidRDefault="00AB307F" w:rsidP="00F71CC6">
      <w:pPr>
        <w:pStyle w:val="Brdtextmedindrag"/>
      </w:pPr>
      <w:r>
        <w:t>2. enligt de föreskrifter som har meddelats med stöd av lagen, eller</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2AC18B3" w14:textId="77777777" w:rsidTr="00F71CC6">
        <w:tc>
          <w:tcPr>
            <w:tcW w:w="2500" w:type="pct"/>
            <w:shd w:val="clear" w:color="auto" w:fill="auto"/>
            <w:tcMar>
              <w:left w:w="0" w:type="dxa"/>
            </w:tcMar>
          </w:tcPr>
          <w:p w14:paraId="4834CD6F" w14:textId="57CFBDC9" w:rsidR="00F71CC6" w:rsidRDefault="00AB307F" w:rsidP="00F71CC6">
            <w:pPr>
              <w:pStyle w:val="Brdtextmedindrag"/>
            </w:pPr>
            <w:r w:rsidRPr="000336B2">
              <w:t>3.</w:t>
            </w:r>
            <w:r>
              <w:t> </w:t>
            </w:r>
            <w:r w:rsidRPr="000336B2">
              <w:t xml:space="preserve">enligt de </w:t>
            </w:r>
            <w:r w:rsidRPr="000336B2">
              <w:rPr>
                <w:i/>
              </w:rPr>
              <w:t xml:space="preserve">EG-bestämmelser </w:t>
            </w:r>
            <w:r w:rsidRPr="000336B2">
              <w:t xml:space="preserve">som </w:t>
            </w:r>
            <w:r w:rsidRPr="00601C91">
              <w:rPr>
                <w:i/>
              </w:rPr>
              <w:t>kompletteras av</w:t>
            </w:r>
            <w:r w:rsidRPr="000336B2">
              <w:t xml:space="preserve"> lagen</w:t>
            </w:r>
            <w:r>
              <w:t>.</w:t>
            </w:r>
          </w:p>
        </w:tc>
        <w:tc>
          <w:tcPr>
            <w:tcW w:w="2500" w:type="pct"/>
            <w:shd w:val="clear" w:color="auto" w:fill="auto"/>
            <w:tcMar>
              <w:right w:w="0" w:type="dxa"/>
            </w:tcMar>
          </w:tcPr>
          <w:p w14:paraId="2CB9E5A8" w14:textId="7967C76F" w:rsidR="00F71CC6" w:rsidRDefault="00AB307F" w:rsidP="00F71CC6">
            <w:pPr>
              <w:pStyle w:val="Brdtextmedindrag"/>
            </w:pPr>
            <w:r w:rsidRPr="000336B2">
              <w:t>3.</w:t>
            </w:r>
            <w:r>
              <w:t> </w:t>
            </w:r>
            <w:r w:rsidRPr="000336B2">
              <w:t xml:space="preserve">enligt de </w:t>
            </w:r>
            <w:r w:rsidRPr="000336B2">
              <w:rPr>
                <w:i/>
              </w:rPr>
              <w:t>EU-bestämmelser</w:t>
            </w:r>
            <w:r w:rsidRPr="000336B2">
              <w:t xml:space="preserve"> som lagen</w:t>
            </w:r>
            <w:r>
              <w:t xml:space="preserve"> </w:t>
            </w:r>
            <w:r w:rsidRPr="00601C91">
              <w:rPr>
                <w:i/>
              </w:rPr>
              <w:t>kompletterar</w:t>
            </w:r>
            <w:r>
              <w:t>.</w:t>
            </w:r>
          </w:p>
        </w:tc>
      </w:tr>
      <w:tr w:rsidR="00F71CC6" w14:paraId="6A77A9EF" w14:textId="77777777" w:rsidTr="005A3B52">
        <w:tblPrEx>
          <w:tblLook w:val="0600" w:firstRow="0" w:lastRow="0" w:firstColumn="0" w:lastColumn="0" w:noHBand="1" w:noVBand="1"/>
        </w:tblPrEx>
        <w:tc>
          <w:tcPr>
            <w:tcW w:w="2500" w:type="pct"/>
            <w:shd w:val="clear" w:color="auto" w:fill="auto"/>
            <w:tcMar>
              <w:left w:w="0" w:type="dxa"/>
            </w:tcMar>
          </w:tcPr>
          <w:p w14:paraId="7B12CF31" w14:textId="7A981205" w:rsidR="00F71CC6" w:rsidRDefault="00AB307F" w:rsidP="00F71CC6">
            <w:pPr>
              <w:pStyle w:val="Brdtextmedindrag"/>
            </w:pPr>
            <w:r w:rsidRPr="000336B2">
              <w:t xml:space="preserve">Detsamma gäller beslut som har meddelats av någon annan statlig förvaltningsmyndighet </w:t>
            </w:r>
            <w:r w:rsidRPr="000336B2">
              <w:rPr>
                <w:i/>
              </w:rPr>
              <w:t>eller</w:t>
            </w:r>
            <w:r w:rsidRPr="000336B2">
              <w:t xml:space="preserve"> av en officiell veterinär som förordnats enligt lagen (2009:1254) om offi</w:t>
            </w:r>
            <w:r w:rsidR="002749FC">
              <w:softHyphen/>
            </w:r>
            <w:r w:rsidRPr="000336B2">
              <w:t>ciella veterinärer</w:t>
            </w:r>
            <w:r>
              <w:t>.</w:t>
            </w:r>
          </w:p>
        </w:tc>
        <w:tc>
          <w:tcPr>
            <w:tcW w:w="2500" w:type="pct"/>
            <w:shd w:val="clear" w:color="auto" w:fill="auto"/>
            <w:tcMar>
              <w:right w:w="0" w:type="dxa"/>
            </w:tcMar>
          </w:tcPr>
          <w:p w14:paraId="1BA38024" w14:textId="42E3704F" w:rsidR="00F71CC6" w:rsidRDefault="00AB307F" w:rsidP="00F71CC6">
            <w:pPr>
              <w:pStyle w:val="Brdtextmedindrag"/>
            </w:pPr>
            <w:r w:rsidRPr="000206F5">
              <w:t>Detsamma gäller beslut som har meddelats av någon annan statlig förvaltningsmyndighet, av en offi</w:t>
            </w:r>
            <w:r>
              <w:softHyphen/>
            </w:r>
            <w:r w:rsidRPr="000206F5">
              <w:t xml:space="preserve">ciell veterinär som förordnats enligt lagen (2009:1254) om officiella veterinärer, </w:t>
            </w:r>
            <w:r w:rsidRPr="000206F5">
              <w:rPr>
                <w:i/>
              </w:rPr>
              <w:t>av ett organ med delegerade uppgifter eller av en fysisk person som har delegerats vissa uppgifter</w:t>
            </w:r>
            <w:r>
              <w:t>.</w:t>
            </w:r>
          </w:p>
        </w:tc>
      </w:tr>
      <w:tr w:rsidR="00F71CC6" w14:paraId="5940D49D" w14:textId="77777777" w:rsidTr="005A3B52">
        <w:tblPrEx>
          <w:tblLook w:val="0600" w:firstRow="0" w:lastRow="0" w:firstColumn="0" w:lastColumn="0" w:noHBand="1" w:noVBand="1"/>
        </w:tblPrEx>
        <w:tc>
          <w:tcPr>
            <w:tcW w:w="2500" w:type="pct"/>
            <w:shd w:val="clear" w:color="auto" w:fill="auto"/>
            <w:tcMar>
              <w:left w:w="0" w:type="dxa"/>
            </w:tcMar>
          </w:tcPr>
          <w:p w14:paraId="7D1E9C65" w14:textId="0EBE4A76" w:rsidR="00F71CC6" w:rsidRDefault="00AB307F" w:rsidP="00F71CC6">
            <w:pPr>
              <w:pStyle w:val="Brdtextmedindrag"/>
            </w:pPr>
            <w:r w:rsidRPr="000206F5">
              <w:rPr>
                <w:i/>
              </w:rPr>
              <w:t>Livsmedelsverket ska föra det allmännas talan hos allmän förvaltningsdomstol, om det över</w:t>
            </w:r>
            <w:r>
              <w:rPr>
                <w:i/>
              </w:rPr>
              <w:softHyphen/>
            </w:r>
            <w:r w:rsidRPr="000206F5">
              <w:rPr>
                <w:i/>
              </w:rPr>
              <w:t>klagade beslutet har meddelats av en officiell veterinär</w:t>
            </w:r>
            <w:r>
              <w:t>.</w:t>
            </w:r>
          </w:p>
        </w:tc>
        <w:tc>
          <w:tcPr>
            <w:tcW w:w="2500" w:type="pct"/>
            <w:shd w:val="clear" w:color="auto" w:fill="auto"/>
            <w:tcMar>
              <w:right w:w="0" w:type="dxa"/>
            </w:tcMar>
          </w:tcPr>
          <w:p w14:paraId="1A62BEDD" w14:textId="77777777" w:rsidR="00F71CC6" w:rsidRDefault="00F71CC6" w:rsidP="00F71CC6">
            <w:pPr>
              <w:pStyle w:val="Brdtextmedindrag"/>
            </w:pPr>
          </w:p>
        </w:tc>
      </w:tr>
    </w:tbl>
    <w:p w14:paraId="27296AF2" w14:textId="51367E35" w:rsidR="00F71CC6" w:rsidRPr="00C57856" w:rsidRDefault="00AB307F" w:rsidP="00C57856">
      <w:pPr>
        <w:pStyle w:val="Brdtextmedindrag"/>
      </w:pPr>
      <w:r w:rsidRPr="000206F5">
        <w:t>Prövningstillstånd krävs vid överklagande till kammarrätten.</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B072E38" w14:textId="77777777" w:rsidTr="005A3B52">
        <w:tc>
          <w:tcPr>
            <w:tcW w:w="2500" w:type="pct"/>
            <w:shd w:val="clear" w:color="auto" w:fill="auto"/>
            <w:tcMar>
              <w:left w:w="0" w:type="dxa"/>
            </w:tcMar>
          </w:tcPr>
          <w:p w14:paraId="32FED4AF" w14:textId="36265F92" w:rsidR="00F71CC6" w:rsidRDefault="00AB307F" w:rsidP="00F71CC6">
            <w:pPr>
              <w:pStyle w:val="Brdtextmedindrag"/>
            </w:pPr>
            <w:r w:rsidRPr="000545CB">
              <w:t>Andra beslut av Livsmedels</w:t>
            </w:r>
            <w:r>
              <w:softHyphen/>
            </w:r>
            <w:r w:rsidRPr="000545CB">
              <w:t>verket eller någon annan statlig förvaltningsmyndighet får över</w:t>
            </w:r>
            <w:r>
              <w:softHyphen/>
            </w:r>
            <w:r w:rsidRPr="000545CB">
              <w:t xml:space="preserve">klagas </w:t>
            </w:r>
            <w:r w:rsidRPr="000545CB">
              <w:rPr>
                <w:i/>
                <w:iCs/>
              </w:rPr>
              <w:t>hos</w:t>
            </w:r>
            <w:r w:rsidRPr="000545CB">
              <w:t xml:space="preserve"> regeringen. För att konsumenternas intresse ska kunna tillvaratas inom livsmedelsområdet får ett sådant beslut överklagas av en organisation som är att anse som central arbetstagarorganisation en</w:t>
            </w:r>
            <w:r>
              <w:softHyphen/>
            </w:r>
            <w:r w:rsidRPr="000545CB">
              <w:t>ligt lagen (1976:580) om medbe</w:t>
            </w:r>
            <w:r>
              <w:softHyphen/>
            </w:r>
            <w:r w:rsidRPr="000545CB">
              <w:t>stämmande i arbetslivet eller en motsvarande sammanslutning på arbetsgivarsidan</w:t>
            </w:r>
          </w:p>
        </w:tc>
        <w:tc>
          <w:tcPr>
            <w:tcW w:w="2500" w:type="pct"/>
            <w:shd w:val="clear" w:color="auto" w:fill="auto"/>
            <w:tcMar>
              <w:right w:w="0" w:type="dxa"/>
            </w:tcMar>
          </w:tcPr>
          <w:p w14:paraId="7532056D" w14:textId="4D36D940" w:rsidR="00F71CC6" w:rsidRDefault="00AB307F" w:rsidP="00F71CC6">
            <w:pPr>
              <w:pStyle w:val="Brdtextmedindrag"/>
            </w:pPr>
            <w:r w:rsidRPr="000545CB">
              <w:t>Andra beslut av</w:t>
            </w:r>
            <w:r>
              <w:t xml:space="preserve"> </w:t>
            </w:r>
            <w:r w:rsidRPr="000545CB">
              <w:t>Livsmedels</w:t>
            </w:r>
            <w:r>
              <w:softHyphen/>
            </w:r>
            <w:r w:rsidRPr="000545CB">
              <w:t>verket eller någon annan statlig förvaltningsmyndighet får över</w:t>
            </w:r>
            <w:r>
              <w:softHyphen/>
            </w:r>
            <w:r w:rsidRPr="000545CB">
              <w:t xml:space="preserve">klagas </w:t>
            </w:r>
            <w:r w:rsidRPr="000545CB">
              <w:rPr>
                <w:i/>
                <w:iCs/>
              </w:rPr>
              <w:t>till</w:t>
            </w:r>
            <w:r w:rsidRPr="000545CB">
              <w:t xml:space="preserve"> regeringen. För att konsumenternas intresse ska kunna tillvaratas inom livsmedelsområdet får ett sådant beslut överklagas av en organisation som är att anse som central arbetstagarorganisation en</w:t>
            </w:r>
            <w:r>
              <w:softHyphen/>
            </w:r>
            <w:r w:rsidRPr="000545CB">
              <w:t>ligt lagen (1976:580) om medbe</w:t>
            </w:r>
            <w:r>
              <w:softHyphen/>
            </w:r>
            <w:r w:rsidRPr="000545CB">
              <w:t>stämmande i arbetslivet eller en motsvarande sammanslutning på arbetsgivarsidan</w:t>
            </w:r>
            <w:r>
              <w:t>.</w:t>
            </w:r>
          </w:p>
        </w:tc>
      </w:tr>
    </w:tbl>
    <w:p w14:paraId="0BBF3342" w14:textId="41BCD1DD"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55CBF3F" w14:textId="77777777" w:rsidTr="00F71CC6">
        <w:tc>
          <w:tcPr>
            <w:tcW w:w="2500" w:type="pct"/>
            <w:shd w:val="clear" w:color="auto" w:fill="auto"/>
            <w:tcMar>
              <w:left w:w="0" w:type="dxa"/>
            </w:tcMar>
          </w:tcPr>
          <w:p w14:paraId="7CB30ECF" w14:textId="77777777" w:rsidR="00F71CC6" w:rsidRDefault="00F71CC6" w:rsidP="00F71CC6">
            <w:pPr>
              <w:pStyle w:val="Brdtextmedindrag"/>
            </w:pPr>
          </w:p>
        </w:tc>
        <w:tc>
          <w:tcPr>
            <w:tcW w:w="2500" w:type="pct"/>
            <w:shd w:val="clear" w:color="auto" w:fill="auto"/>
            <w:tcMar>
              <w:right w:w="0" w:type="dxa"/>
            </w:tcMar>
          </w:tcPr>
          <w:p w14:paraId="7C4C0884" w14:textId="21B261CF" w:rsidR="00F71CC6" w:rsidRDefault="00AB307F" w:rsidP="00F71CC6">
            <w:pPr>
              <w:pStyle w:val="Brdtext"/>
              <w:rPr>
                <w:i/>
              </w:rPr>
            </w:pPr>
            <w:r>
              <w:rPr>
                <w:i/>
              </w:rPr>
              <w:t xml:space="preserve">32 a </w:t>
            </w:r>
            <w:r w:rsidRPr="00574282">
              <w:rPr>
                <w:i/>
              </w:rPr>
              <w:t>§</w:t>
            </w:r>
          </w:p>
          <w:p w14:paraId="0BEFB0C2" w14:textId="39E5940A" w:rsidR="00F71CC6" w:rsidRPr="00574282" w:rsidRDefault="00AB307F" w:rsidP="00F71CC6">
            <w:pPr>
              <w:pStyle w:val="Brdtextmedindrag"/>
              <w:rPr>
                <w:i/>
              </w:rPr>
            </w:pPr>
            <w:r w:rsidRPr="000206F5">
              <w:rPr>
                <w:i/>
              </w:rPr>
              <w:t xml:space="preserve">Livsmedelsverket ska föra det allmännas talan </w:t>
            </w:r>
            <w:r>
              <w:rPr>
                <w:i/>
              </w:rPr>
              <w:t xml:space="preserve">i </w:t>
            </w:r>
            <w:r w:rsidRPr="000206F5">
              <w:rPr>
                <w:i/>
              </w:rPr>
              <w:t>allmän förvalt</w:t>
            </w:r>
            <w:r>
              <w:rPr>
                <w:i/>
              </w:rPr>
              <w:softHyphen/>
            </w:r>
            <w:r w:rsidRPr="000206F5">
              <w:rPr>
                <w:i/>
              </w:rPr>
              <w:t>ningsdomstol, om det överklagade beslutet har meddelats av en officiell veterinär</w:t>
            </w:r>
            <w:r>
              <w:t>.</w:t>
            </w:r>
          </w:p>
        </w:tc>
      </w:tr>
      <w:tr w:rsidR="00F71CC6" w14:paraId="6691759A" w14:textId="77777777" w:rsidTr="00F71CC6">
        <w:tblPrEx>
          <w:tblLook w:val="0600" w:firstRow="0" w:lastRow="0" w:firstColumn="0" w:lastColumn="0" w:noHBand="1" w:noVBand="1"/>
        </w:tblPrEx>
        <w:tc>
          <w:tcPr>
            <w:tcW w:w="2500" w:type="pct"/>
            <w:shd w:val="clear" w:color="auto" w:fill="auto"/>
            <w:tcMar>
              <w:left w:w="0" w:type="dxa"/>
            </w:tcMar>
          </w:tcPr>
          <w:p w14:paraId="0437BB1B" w14:textId="77777777" w:rsidR="00F71CC6" w:rsidRDefault="00F71CC6" w:rsidP="00F71CC6">
            <w:pPr>
              <w:pStyle w:val="Brdtextmedindrag"/>
            </w:pPr>
          </w:p>
        </w:tc>
        <w:tc>
          <w:tcPr>
            <w:tcW w:w="2500" w:type="pct"/>
            <w:shd w:val="clear" w:color="auto" w:fill="auto"/>
            <w:tcMar>
              <w:right w:w="0" w:type="dxa"/>
            </w:tcMar>
          </w:tcPr>
          <w:p w14:paraId="6911AFC8" w14:textId="36B554C5" w:rsidR="00F71CC6" w:rsidRDefault="00AB307F" w:rsidP="00F71CC6">
            <w:pPr>
              <w:pStyle w:val="Brdtextmedindrag"/>
            </w:pPr>
            <w:r w:rsidRPr="000206F5">
              <w:rPr>
                <w:i/>
              </w:rPr>
              <w:t>Den myndighet som har dele</w:t>
            </w:r>
            <w:r>
              <w:rPr>
                <w:i/>
              </w:rPr>
              <w:softHyphen/>
            </w:r>
            <w:r w:rsidRPr="000206F5">
              <w:rPr>
                <w:i/>
              </w:rPr>
              <w:t>gerat uppgiften att utöva offentlig kontroll eller annan offentlig verksamhet till ett organ eller till en fysisk person ska föra det all</w:t>
            </w:r>
            <w:r>
              <w:rPr>
                <w:i/>
              </w:rPr>
              <w:softHyphen/>
            </w:r>
            <w:r w:rsidRPr="000206F5">
              <w:rPr>
                <w:i/>
              </w:rPr>
              <w:t xml:space="preserve">männas talan </w:t>
            </w:r>
            <w:r>
              <w:rPr>
                <w:i/>
              </w:rPr>
              <w:t>i</w:t>
            </w:r>
            <w:r w:rsidRPr="000206F5">
              <w:rPr>
                <w:i/>
              </w:rPr>
              <w:t xml:space="preserve"> allmän förvalt</w:t>
            </w:r>
            <w:r>
              <w:rPr>
                <w:i/>
              </w:rPr>
              <w:softHyphen/>
            </w:r>
            <w:r w:rsidRPr="000206F5">
              <w:rPr>
                <w:i/>
              </w:rPr>
              <w:t>ningsdomstol, om det överklagade beslutet har meddelats av ett sådant organ eller en sådan fysisk person</w:t>
            </w:r>
            <w:r>
              <w:rPr>
                <w:i/>
              </w:rPr>
              <w:t>.</w:t>
            </w:r>
          </w:p>
        </w:tc>
      </w:tr>
      <w:tr w:rsidR="00F71CC6" w14:paraId="1BA047D4" w14:textId="77777777" w:rsidTr="00F71CC6">
        <w:tblPrEx>
          <w:tblLook w:val="0600" w:firstRow="0" w:lastRow="0" w:firstColumn="0" w:lastColumn="0" w:noHBand="1" w:noVBand="1"/>
        </w:tblPrEx>
        <w:tc>
          <w:tcPr>
            <w:tcW w:w="2500" w:type="pct"/>
            <w:shd w:val="clear" w:color="auto" w:fill="auto"/>
            <w:tcMar>
              <w:left w:w="0" w:type="dxa"/>
            </w:tcMar>
          </w:tcPr>
          <w:p w14:paraId="6A25393F" w14:textId="2E7AAEF9" w:rsidR="00F71CC6" w:rsidRDefault="00F71CC6" w:rsidP="00F71CC6">
            <w:pPr>
              <w:pStyle w:val="Brdtextmedindrag"/>
            </w:pPr>
          </w:p>
        </w:tc>
        <w:tc>
          <w:tcPr>
            <w:tcW w:w="2500" w:type="pct"/>
            <w:shd w:val="clear" w:color="auto" w:fill="auto"/>
            <w:tcMar>
              <w:right w:w="0" w:type="dxa"/>
            </w:tcMar>
          </w:tcPr>
          <w:p w14:paraId="311206EC" w14:textId="686B2381" w:rsidR="00F71CC6" w:rsidRDefault="00AB307F" w:rsidP="00F71CC6">
            <w:pPr>
              <w:pStyle w:val="Brdtextmedindrag"/>
            </w:pPr>
            <w:r>
              <w:rPr>
                <w:i/>
              </w:rPr>
              <w:t>L</w:t>
            </w:r>
            <w:r w:rsidRPr="000206F5">
              <w:rPr>
                <w:i/>
              </w:rPr>
              <w:t>agen (1986:1142) om över</w:t>
            </w:r>
            <w:r>
              <w:rPr>
                <w:i/>
              </w:rPr>
              <w:softHyphen/>
            </w:r>
            <w:r w:rsidRPr="000206F5">
              <w:rPr>
                <w:i/>
              </w:rPr>
              <w:t>klagande av beslut av enskilda organ med offentliga förvaltnings</w:t>
            </w:r>
            <w:r>
              <w:rPr>
                <w:i/>
              </w:rPr>
              <w:softHyphen/>
            </w:r>
            <w:r w:rsidRPr="000206F5">
              <w:rPr>
                <w:i/>
              </w:rPr>
              <w:t>uppgifter ska gälla även för överklagande av beslut som har meddelats av en fysisk person</w:t>
            </w:r>
            <w:r>
              <w:rPr>
                <w:i/>
              </w:rPr>
              <w:t xml:space="preserve"> som har delegerats vissa uppgifter</w:t>
            </w:r>
            <w:r>
              <w:t>.</w:t>
            </w:r>
          </w:p>
        </w:tc>
      </w:tr>
    </w:tbl>
    <w:p w14:paraId="1307821F" w14:textId="77777777" w:rsidR="00F71CC6" w:rsidRPr="00811E52" w:rsidRDefault="00AB307F" w:rsidP="00811E52">
      <w:pPr>
        <w:pStyle w:val="Slutstreck"/>
      </w:pPr>
      <w:r w:rsidRPr="00811E52">
        <w:t>                      </w:t>
      </w:r>
    </w:p>
    <w:p w14:paraId="22179357" w14:textId="3EEE35D3" w:rsidR="00F71CC6" w:rsidRDefault="00AB307F" w:rsidP="00F71CC6">
      <w:pPr>
        <w:pStyle w:val="Brdtextmedindrag"/>
      </w:pPr>
      <w:r w:rsidRPr="004927C3">
        <w:t xml:space="preserve">Denna lag träder i kraft den 1 </w:t>
      </w:r>
      <w:r>
        <w:t>april</w:t>
      </w:r>
      <w:r w:rsidRPr="004927C3">
        <w:t xml:space="preserve"> 2021.</w:t>
      </w:r>
    </w:p>
    <w:p w14:paraId="0F3FAD2E" w14:textId="77777777" w:rsidR="00F71CC6" w:rsidRPr="00830602" w:rsidRDefault="00F71CC6" w:rsidP="00F71CC6">
      <w:pPr>
        <w:pStyle w:val="Brdtextmedindrag"/>
      </w:pPr>
    </w:p>
    <w:p w14:paraId="51C31004" w14:textId="77777777" w:rsidR="00F71CC6" w:rsidRDefault="00F71CC6" w:rsidP="00F71CC6">
      <w:pPr>
        <w:pStyle w:val="Brdtextmedindrag"/>
        <w:sectPr w:rsidR="00F71CC6" w:rsidSect="00F71CC6">
          <w:headerReference w:type="even" r:id="rId34"/>
          <w:headerReference w:type="default" r:id="rId35"/>
          <w:footerReference w:type="even" r:id="rId36"/>
          <w:footerReference w:type="default" r:id="rId37"/>
          <w:footerReference w:type="first" r:id="rId38"/>
          <w:footnotePr>
            <w:numRestart w:val="eachSect"/>
          </w:footnotePr>
          <w:pgSz w:w="9356" w:h="13721" w:code="9"/>
          <w:pgMar w:top="794" w:right="2438" w:bottom="1191" w:left="1021" w:header="0" w:footer="709" w:gutter="0"/>
          <w:cols w:space="708"/>
          <w:docGrid w:linePitch="360"/>
        </w:sectPr>
      </w:pPr>
    </w:p>
    <w:p w14:paraId="13CC9124" w14:textId="4ABEE9C2" w:rsidR="00F71CC6" w:rsidRDefault="00AB307F" w:rsidP="002749FC">
      <w:pPr>
        <w:pStyle w:val="Rubrik2"/>
        <w:spacing w:before="0"/>
      </w:pPr>
      <w:bookmarkStart w:id="7" w:name="_Toc54265343"/>
      <w:r>
        <w:t>Förslag till lag om ändring i lagen (2006:805) om foder och animaliska biprodukter</w:t>
      </w:r>
      <w:bookmarkEnd w:id="7"/>
    </w:p>
    <w:p w14:paraId="4C8F265C" w14:textId="77777777" w:rsidR="00F71CC6" w:rsidRPr="000551FA" w:rsidRDefault="00AB307F" w:rsidP="00F71CC6">
      <w:pPr>
        <w:pStyle w:val="Brdtext"/>
      </w:pPr>
      <w:r w:rsidRPr="000551FA">
        <w:t>Härigenom föreskrivs i fråga om lagen (2006:805) om foder och animaliska biprodukter</w:t>
      </w:r>
    </w:p>
    <w:p w14:paraId="2ABF67BF" w14:textId="77777777" w:rsidR="00F71CC6" w:rsidRPr="000551FA" w:rsidRDefault="00AB307F" w:rsidP="00F71CC6">
      <w:pPr>
        <w:pStyle w:val="Brdtextmedindrag"/>
      </w:pPr>
      <w:r w:rsidRPr="000551FA">
        <w:rPr>
          <w:i/>
          <w:iCs/>
        </w:rPr>
        <w:t>dels</w:t>
      </w:r>
      <w:r w:rsidRPr="000551FA">
        <w:t xml:space="preserve"> att rubriken närmast före 13 § ska utgå,</w:t>
      </w:r>
    </w:p>
    <w:p w14:paraId="0BFBD971" w14:textId="1B93D2EB" w:rsidR="00F71CC6" w:rsidRPr="000551FA" w:rsidRDefault="00AB307F" w:rsidP="00F71CC6">
      <w:pPr>
        <w:pStyle w:val="Brdtextmedindrag"/>
      </w:pPr>
      <w:r w:rsidRPr="000551FA">
        <w:rPr>
          <w:i/>
          <w:iCs/>
        </w:rPr>
        <w:t>dels</w:t>
      </w:r>
      <w:r w:rsidRPr="000551FA">
        <w:t xml:space="preserve"> att 2, 12, 16–20, 21</w:t>
      </w:r>
      <w:r>
        <w:t>–24</w:t>
      </w:r>
      <w:r w:rsidRPr="000551FA">
        <w:t>, 28</w:t>
      </w:r>
      <w:r>
        <w:t>, 29</w:t>
      </w:r>
      <w:r w:rsidRPr="000551FA">
        <w:t xml:space="preserve"> och 32 §§ och rubrikerna närmast före 12, 16, 20</w:t>
      </w:r>
      <w:r>
        <w:t>, 22</w:t>
      </w:r>
      <w:r w:rsidRPr="000551FA">
        <w:t xml:space="preserve"> och 2</w:t>
      </w:r>
      <w:r>
        <w:t>3</w:t>
      </w:r>
      <w:r w:rsidRPr="000551FA">
        <w:t xml:space="preserve"> §§ ska ha följande lydelse,</w:t>
      </w:r>
    </w:p>
    <w:p w14:paraId="191A9E95" w14:textId="13A78A3A" w:rsidR="00F71CC6" w:rsidRDefault="00AB307F" w:rsidP="00F71CC6">
      <w:pPr>
        <w:pStyle w:val="Brdtextmedindrag"/>
      </w:pPr>
      <w:r w:rsidRPr="000551FA">
        <w:rPr>
          <w:i/>
          <w:iCs/>
        </w:rPr>
        <w:t>dels</w:t>
      </w:r>
      <w:r w:rsidRPr="000551FA">
        <w:t xml:space="preserve"> att det ska införas s</w:t>
      </w:r>
      <w:r>
        <w:t>ju</w:t>
      </w:r>
      <w:r w:rsidRPr="000551FA">
        <w:t xml:space="preserve"> nya paragrafer, 12 a, </w:t>
      </w:r>
      <w:r>
        <w:t xml:space="preserve">12 b, </w:t>
      </w:r>
      <w:r w:rsidRPr="000551FA">
        <w:t>15, 20 a, 24 a, 24</w:t>
      </w:r>
      <w:r>
        <w:t> </w:t>
      </w:r>
      <w:r w:rsidRPr="000551FA">
        <w:t>b och 32</w:t>
      </w:r>
      <w:r>
        <w:t> </w:t>
      </w:r>
      <w:r w:rsidRPr="000551FA">
        <w:t xml:space="preserve">a §§, och närmast före 12 a, </w:t>
      </w:r>
      <w:r>
        <w:t xml:space="preserve">12 b, </w:t>
      </w:r>
      <w:r w:rsidRPr="000551FA">
        <w:t>15, 20 a, 24 a och 24 b §§ nya rubriker av följande lydelse</w:t>
      </w:r>
      <w:r>
        <w:t>.</w:t>
      </w:r>
    </w:p>
    <w:p w14:paraId="1D6E8281" w14:textId="71450D11"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1D6252B7" w14:textId="77777777" w:rsidTr="002603EF">
        <w:tc>
          <w:tcPr>
            <w:tcW w:w="2500" w:type="pct"/>
            <w:shd w:val="clear" w:color="auto" w:fill="auto"/>
            <w:tcMar>
              <w:left w:w="0" w:type="dxa"/>
            </w:tcMar>
          </w:tcPr>
          <w:p w14:paraId="6574845D"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4206E3EA" w14:textId="77777777" w:rsidR="00F71CC6" w:rsidRPr="000E6F0B" w:rsidRDefault="00AB307F" w:rsidP="00F71CC6">
            <w:pPr>
              <w:pStyle w:val="Brdtext"/>
              <w:rPr>
                <w:i/>
              </w:rPr>
            </w:pPr>
            <w:r w:rsidRPr="000E6F0B">
              <w:rPr>
                <w:i/>
              </w:rPr>
              <w:t>Föreslagen lydelse</w:t>
            </w:r>
          </w:p>
        </w:tc>
      </w:tr>
    </w:tbl>
    <w:p w14:paraId="35AA1A53" w14:textId="43E33EBC" w:rsidR="00F71CC6" w:rsidRDefault="00AB307F" w:rsidP="00F71CC6">
      <w:pPr>
        <w:pStyle w:val="Brdtext"/>
        <w:spacing w:before="230"/>
        <w:jc w:val="center"/>
      </w:pPr>
      <w:r>
        <w:t>2 §</w:t>
      </w:r>
      <w:r>
        <w:rPr>
          <w:rStyle w:val="Fotnotsreferens"/>
        </w:rPr>
        <w:footnoteReference w:id="37"/>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803253E" w14:textId="77777777" w:rsidTr="00F71CC6">
        <w:tc>
          <w:tcPr>
            <w:tcW w:w="2500" w:type="pct"/>
            <w:shd w:val="clear" w:color="auto" w:fill="auto"/>
            <w:tcMar>
              <w:left w:w="0" w:type="dxa"/>
            </w:tcMar>
          </w:tcPr>
          <w:p w14:paraId="59C0A1FD" w14:textId="67DF1BA9" w:rsidR="00F71CC6" w:rsidRDefault="00AB307F" w:rsidP="00F71CC6">
            <w:pPr>
              <w:pStyle w:val="Brdtextmedindrag"/>
            </w:pPr>
            <w:r w:rsidRPr="00080F19">
              <w:t xml:space="preserve">Uttrycken foder och utsläppande på marknaden av foder </w:t>
            </w:r>
            <w:r w:rsidRPr="00080F19">
              <w:rPr>
                <w:i/>
              </w:rPr>
              <w:t>har</w:t>
            </w:r>
            <w:r w:rsidRPr="00080F19">
              <w:t xml:space="preserve"> </w:t>
            </w:r>
            <w:r w:rsidRPr="00CA0741">
              <w:rPr>
                <w:i/>
              </w:rPr>
              <w:t>i denna lag</w:t>
            </w:r>
            <w:r w:rsidRPr="00080F19">
              <w:t xml:space="preserve"> samma </w:t>
            </w:r>
            <w:r w:rsidRPr="006222FB">
              <w:rPr>
                <w:i/>
                <w:iCs/>
              </w:rPr>
              <w:t>betydelse</w:t>
            </w:r>
            <w:r w:rsidRPr="00080F19">
              <w:t xml:space="preserve"> som i Europaparlamentets och rådets förordning (EG) nr 178/2002 av den 28 januari 2002 om allmänna principer och krav för livsmedels</w:t>
            </w:r>
            <w:r>
              <w:softHyphen/>
            </w:r>
            <w:r w:rsidRPr="00080F19">
              <w:t>lagstiftning, om inrättande av Europeiska myndigheten för livs</w:t>
            </w:r>
            <w:r w:rsidR="00F859CB">
              <w:softHyphen/>
            </w:r>
            <w:r w:rsidRPr="00080F19">
              <w:t>medelssäkerhet och om förfaran</w:t>
            </w:r>
            <w:r w:rsidR="00F859CB">
              <w:softHyphen/>
            </w:r>
            <w:r w:rsidRPr="00080F19">
              <w:t>den i frågor som gäller livs</w:t>
            </w:r>
            <w:r w:rsidRPr="00080F19">
              <w:softHyphen/>
              <w:t>medels</w:t>
            </w:r>
            <w:r w:rsidR="00F859CB">
              <w:softHyphen/>
            </w:r>
            <w:r w:rsidRPr="00080F19">
              <w:t>säkerhet</w:t>
            </w:r>
            <w:r w:rsidRPr="00FD6819">
              <w:rPr>
                <w:i/>
                <w:iCs/>
              </w:rPr>
              <w:t>.</w:t>
            </w:r>
          </w:p>
        </w:tc>
        <w:tc>
          <w:tcPr>
            <w:tcW w:w="2500" w:type="pct"/>
            <w:shd w:val="clear" w:color="auto" w:fill="auto"/>
            <w:tcMar>
              <w:right w:w="0" w:type="dxa"/>
            </w:tcMar>
          </w:tcPr>
          <w:p w14:paraId="71C94049" w14:textId="77777777" w:rsidR="00F71CC6" w:rsidRPr="00080F19" w:rsidRDefault="00AB307F" w:rsidP="00F71CC6">
            <w:pPr>
              <w:pStyle w:val="Brdtextmedindrag"/>
              <w:rPr>
                <w:i/>
              </w:rPr>
            </w:pPr>
            <w:r w:rsidRPr="00CA0741">
              <w:rPr>
                <w:i/>
              </w:rPr>
              <w:t>I denna lag</w:t>
            </w:r>
            <w:r w:rsidRPr="00080F19">
              <w:rPr>
                <w:i/>
              </w:rPr>
              <w:t xml:space="preserve"> betyder </w:t>
            </w:r>
          </w:p>
          <w:p w14:paraId="4E135DD2" w14:textId="50B42EA0" w:rsidR="00F71CC6" w:rsidRDefault="00AB307F" w:rsidP="00F71CC6">
            <w:pPr>
              <w:pStyle w:val="Brdtextmedindrag"/>
            </w:pPr>
            <w:r w:rsidRPr="00080F19">
              <w:rPr>
                <w:i/>
              </w:rPr>
              <w:t>1.</w:t>
            </w:r>
            <w:r>
              <w:t> </w:t>
            </w:r>
            <w:r w:rsidRPr="00080F19">
              <w:rPr>
                <w:i/>
              </w:rPr>
              <w:t>uttrycken</w:t>
            </w:r>
            <w:r>
              <w:t xml:space="preserve"> foder och utsläp</w:t>
            </w:r>
            <w:r>
              <w:softHyphen/>
              <w:t>pande på mark</w:t>
            </w:r>
            <w:r>
              <w:softHyphen/>
              <w:t xml:space="preserve">naden av foder samma </w:t>
            </w:r>
            <w:r w:rsidRPr="00080F19">
              <w:rPr>
                <w:i/>
              </w:rPr>
              <w:t>sak</w:t>
            </w:r>
            <w:r>
              <w:t xml:space="preserve"> som i Europa</w:t>
            </w:r>
            <w:r>
              <w:softHyphen/>
              <w:t>parlamentets och rådets förordning (EG) nr 178/2002 av den 28 januari 2002 om allmänna principer och krav för livsmedelslagstiftning, om inrät</w:t>
            </w:r>
            <w:r>
              <w:softHyphen/>
              <w:t>tande av Europeiska myndig</w:t>
            </w:r>
            <w:r>
              <w:softHyphen/>
              <w:t>heten för livsmedelssäkerhet och om för</w:t>
            </w:r>
            <w:r>
              <w:softHyphen/>
              <w:t>faran</w:t>
            </w:r>
            <w:r>
              <w:softHyphen/>
              <w:t>den i frågor som gäller livsmedelssäkerhet</w:t>
            </w:r>
            <w:r w:rsidRPr="00FD6819">
              <w:rPr>
                <w:i/>
                <w:iCs/>
              </w:rPr>
              <w:t>,</w:t>
            </w:r>
          </w:p>
        </w:tc>
      </w:tr>
      <w:tr w:rsidR="00F71CC6" w14:paraId="407A25AD" w14:textId="77777777" w:rsidTr="005A3B52">
        <w:tblPrEx>
          <w:tblLook w:val="0600" w:firstRow="0" w:lastRow="0" w:firstColumn="0" w:lastColumn="0" w:noHBand="1" w:noVBand="1"/>
        </w:tblPrEx>
        <w:tc>
          <w:tcPr>
            <w:tcW w:w="2500" w:type="pct"/>
            <w:shd w:val="clear" w:color="auto" w:fill="auto"/>
            <w:tcMar>
              <w:left w:w="0" w:type="dxa"/>
            </w:tcMar>
          </w:tcPr>
          <w:p w14:paraId="35E54648" w14:textId="4957253A" w:rsidR="00F71CC6" w:rsidRDefault="00AB307F" w:rsidP="00F71CC6">
            <w:pPr>
              <w:pStyle w:val="Brdtextmedindrag"/>
            </w:pPr>
            <w:r w:rsidRPr="00032B69">
              <w:t xml:space="preserve">Uttrycket primärproduktion av foder </w:t>
            </w:r>
            <w:r w:rsidRPr="00032B69">
              <w:rPr>
                <w:i/>
              </w:rPr>
              <w:t>har i lagen</w:t>
            </w:r>
            <w:r w:rsidRPr="00032B69">
              <w:t xml:space="preserve"> samma </w:t>
            </w:r>
            <w:r w:rsidRPr="00032B69">
              <w:rPr>
                <w:i/>
              </w:rPr>
              <w:t>betydelse</w:t>
            </w:r>
            <w:r w:rsidRPr="00032B69">
              <w:t xml:space="preserve"> som i Europaparlamentets och rådets förordning (EG) nr 183/2005 av den 12 januari 2005 om fastställande av krav för foder</w:t>
            </w:r>
            <w:r>
              <w:softHyphen/>
            </w:r>
            <w:r w:rsidRPr="00032B69">
              <w:t>hygien</w:t>
            </w:r>
            <w:r w:rsidRPr="00FD6819">
              <w:rPr>
                <w:i/>
                <w:iCs/>
              </w:rPr>
              <w:t>.</w:t>
            </w:r>
          </w:p>
        </w:tc>
        <w:tc>
          <w:tcPr>
            <w:tcW w:w="2500" w:type="pct"/>
            <w:shd w:val="clear" w:color="auto" w:fill="auto"/>
            <w:tcMar>
              <w:right w:w="0" w:type="dxa"/>
            </w:tcMar>
          </w:tcPr>
          <w:p w14:paraId="37C5F5F9" w14:textId="6DF8207B" w:rsidR="00F71CC6" w:rsidRDefault="00AB307F" w:rsidP="00F71CC6">
            <w:pPr>
              <w:pStyle w:val="Brdtextmedindrag"/>
            </w:pPr>
            <w:r w:rsidRPr="00032B69">
              <w:rPr>
                <w:i/>
              </w:rPr>
              <w:t>2</w:t>
            </w:r>
            <w:r w:rsidRPr="00032B69">
              <w:t>.</w:t>
            </w:r>
            <w:r>
              <w:t> </w:t>
            </w:r>
            <w:r w:rsidRPr="00032B69">
              <w:t xml:space="preserve">uttrycket primärproduktion av foder samma </w:t>
            </w:r>
            <w:r w:rsidRPr="00032B69">
              <w:rPr>
                <w:i/>
              </w:rPr>
              <w:t>sak</w:t>
            </w:r>
            <w:r w:rsidRPr="00032B69">
              <w:t xml:space="preserve"> som i Europa</w:t>
            </w:r>
            <w:r>
              <w:softHyphen/>
            </w:r>
            <w:r w:rsidRPr="00032B69">
              <w:t>parlamentets och rådets förordning (EG) nr 183/2005 av den 12 januari 2005 om fastställande av krav för foderhygien</w:t>
            </w:r>
            <w:r w:rsidRPr="00FD6819">
              <w:rPr>
                <w:i/>
                <w:iCs/>
              </w:rPr>
              <w:t>,</w:t>
            </w:r>
          </w:p>
        </w:tc>
      </w:tr>
      <w:tr w:rsidR="00F71CC6" w14:paraId="4AD75E2E" w14:textId="77777777" w:rsidTr="005A3B52">
        <w:tblPrEx>
          <w:tblLook w:val="0600" w:firstRow="0" w:lastRow="0" w:firstColumn="0" w:lastColumn="0" w:noHBand="1" w:noVBand="1"/>
        </w:tblPrEx>
        <w:tc>
          <w:tcPr>
            <w:tcW w:w="2500" w:type="pct"/>
            <w:shd w:val="clear" w:color="auto" w:fill="auto"/>
            <w:tcMar>
              <w:left w:w="0" w:type="dxa"/>
            </w:tcMar>
          </w:tcPr>
          <w:p w14:paraId="52ED1D8C" w14:textId="05293C36" w:rsidR="00F71CC6" w:rsidRDefault="00AB307F" w:rsidP="00F71CC6">
            <w:pPr>
              <w:pStyle w:val="Brdtextmedindrag"/>
            </w:pPr>
            <w:r w:rsidRPr="00032B69">
              <w:t>Uttrycken animaliska bipro</w:t>
            </w:r>
            <w:r>
              <w:softHyphen/>
            </w:r>
            <w:r w:rsidRPr="00032B69">
              <w:t xml:space="preserve">dukter och därav framställda produkter samt utsläppande på marknaden av dessa produkter </w:t>
            </w:r>
            <w:r w:rsidRPr="00032B69">
              <w:rPr>
                <w:i/>
              </w:rPr>
              <w:t xml:space="preserve">har i </w:t>
            </w:r>
            <w:r>
              <w:rPr>
                <w:i/>
              </w:rPr>
              <w:t>denna lag</w:t>
            </w:r>
            <w:r w:rsidRPr="00032B69">
              <w:t xml:space="preserve"> samma </w:t>
            </w:r>
            <w:r w:rsidRPr="00032B69">
              <w:rPr>
                <w:i/>
              </w:rPr>
              <w:t>betydelse</w:t>
            </w:r>
            <w:r w:rsidRPr="00032B69">
              <w:t xml:space="preserve"> som i Europaparlamentets och rådets förordning (EG) nr 1069/2009 av den 21 oktober 2009 om hälso</w:t>
            </w:r>
            <w:r>
              <w:softHyphen/>
            </w:r>
            <w:r w:rsidRPr="00032B69">
              <w:t>bestämmelser för anima</w:t>
            </w:r>
            <w:r w:rsidRPr="00032B69">
              <w:softHyphen/>
              <w:t>liska biprodukter och därav framställda produkter som inte är avsedda att användas som livsmedel och om upphävande av förordning (EG) nr 1774/2002 (förordning om ani</w:t>
            </w:r>
            <w:r>
              <w:softHyphen/>
            </w:r>
            <w:r w:rsidRPr="00032B69">
              <w:t>maliska biprodukter)</w:t>
            </w:r>
            <w:r w:rsidRPr="00FD6819">
              <w:rPr>
                <w:i/>
                <w:iCs/>
              </w:rPr>
              <w:t>.</w:t>
            </w:r>
          </w:p>
        </w:tc>
        <w:tc>
          <w:tcPr>
            <w:tcW w:w="2500" w:type="pct"/>
            <w:shd w:val="clear" w:color="auto" w:fill="auto"/>
            <w:tcMar>
              <w:right w:w="0" w:type="dxa"/>
            </w:tcMar>
          </w:tcPr>
          <w:p w14:paraId="6D9366B0" w14:textId="62F38559" w:rsidR="00F71CC6" w:rsidRDefault="00AB307F" w:rsidP="00F71CC6">
            <w:pPr>
              <w:pStyle w:val="Brdtextmedindrag"/>
            </w:pPr>
            <w:r w:rsidRPr="00032B69">
              <w:rPr>
                <w:i/>
              </w:rPr>
              <w:t>3.</w:t>
            </w:r>
            <w:r>
              <w:t> </w:t>
            </w:r>
            <w:r w:rsidRPr="00032B69">
              <w:t>uttrycken animaliska bipro</w:t>
            </w:r>
            <w:r>
              <w:softHyphen/>
            </w:r>
            <w:r w:rsidRPr="00032B69">
              <w:t xml:space="preserve">dukter och därav framställda produkter samt utsläppande på marknaden av dessa produkter samma </w:t>
            </w:r>
            <w:r w:rsidRPr="00032B69">
              <w:rPr>
                <w:i/>
              </w:rPr>
              <w:t>sak</w:t>
            </w:r>
            <w:r w:rsidRPr="00032B69">
              <w:t xml:space="preserve"> som i Europa</w:t>
            </w:r>
            <w:r>
              <w:softHyphen/>
            </w:r>
            <w:r w:rsidRPr="00032B69">
              <w:t>parlamentets och rådets förordning (EG) nr 1069/2009 av den 21</w:t>
            </w:r>
            <w:r>
              <w:t xml:space="preserve"> </w:t>
            </w:r>
            <w:r w:rsidRPr="00032B69">
              <w:t>oktober 2009 om hälsobestäm</w:t>
            </w:r>
            <w:r>
              <w:softHyphen/>
            </w:r>
            <w:r w:rsidRPr="00032B69">
              <w:t>melser för animaliska biprodukter och därav framställda produkter som inte är avsedda att användas som livsmedel och om upphävande av förordning (EG) nr 1774/2002 (förordning om animaliska bipro</w:t>
            </w:r>
            <w:r>
              <w:softHyphen/>
            </w:r>
            <w:r w:rsidRPr="00032B69">
              <w:t>dukter)</w:t>
            </w:r>
            <w:r w:rsidRPr="00F96AE6">
              <w:rPr>
                <w:i/>
                <w:iCs/>
              </w:rPr>
              <w:t>,</w:t>
            </w:r>
            <w:r w:rsidRPr="00032B69">
              <w:t xml:space="preserve"> </w:t>
            </w:r>
            <w:r w:rsidRPr="00F96AE6">
              <w:rPr>
                <w:i/>
                <w:iCs/>
              </w:rPr>
              <w:t>och</w:t>
            </w:r>
          </w:p>
        </w:tc>
      </w:tr>
      <w:tr w:rsidR="00F71CC6" w14:paraId="5424D2AD" w14:textId="77777777" w:rsidTr="005A3B52">
        <w:tblPrEx>
          <w:tblLook w:val="0600" w:firstRow="0" w:lastRow="0" w:firstColumn="0" w:lastColumn="0" w:noHBand="1" w:noVBand="1"/>
        </w:tblPrEx>
        <w:tc>
          <w:tcPr>
            <w:tcW w:w="2500" w:type="pct"/>
            <w:shd w:val="clear" w:color="auto" w:fill="auto"/>
            <w:tcMar>
              <w:left w:w="0" w:type="dxa"/>
            </w:tcMar>
          </w:tcPr>
          <w:p w14:paraId="3A45F05B" w14:textId="469C8218" w:rsidR="00F71CC6" w:rsidRDefault="00F71CC6" w:rsidP="00F71CC6">
            <w:pPr>
              <w:pStyle w:val="Brdtextmedindrag"/>
            </w:pPr>
          </w:p>
        </w:tc>
        <w:tc>
          <w:tcPr>
            <w:tcW w:w="2500" w:type="pct"/>
            <w:shd w:val="clear" w:color="auto" w:fill="auto"/>
            <w:tcMar>
              <w:right w:w="0" w:type="dxa"/>
            </w:tcMar>
          </w:tcPr>
          <w:p w14:paraId="0CB68FED" w14:textId="77777777" w:rsidR="00F71CC6" w:rsidRPr="00A77426" w:rsidRDefault="00AB307F" w:rsidP="00F71CC6">
            <w:pPr>
              <w:pStyle w:val="Brdtextmedindrag"/>
              <w:rPr>
                <w:i/>
              </w:rPr>
            </w:pPr>
            <w:r w:rsidRPr="00A77426">
              <w:rPr>
                <w:i/>
              </w:rPr>
              <w:t>4.</w:t>
            </w:r>
            <w:r>
              <w:rPr>
                <w:i/>
              </w:rPr>
              <w:t xml:space="preserve"> följande </w:t>
            </w:r>
            <w:r w:rsidRPr="00A77426">
              <w:rPr>
                <w:i/>
              </w:rPr>
              <w:t>uttryck samma sak som i Europaparlamentets och rådets förord</w:t>
            </w:r>
            <w:r w:rsidRPr="00A77426">
              <w:rPr>
                <w:i/>
              </w:rPr>
              <w:softHyphen/>
              <w:t>ning (EU) 2017/625 av den 15 mars 2017 om offentlig kontroll och annan offentlig verksamhet för att säkerställa tillämpningen av livsmedels- och foderlagstift</w:t>
            </w:r>
            <w:r w:rsidRPr="00A77426">
              <w:rPr>
                <w:i/>
              </w:rPr>
              <w:softHyphen/>
              <w:t>ningen och av bestäm</w:t>
            </w:r>
            <w:r>
              <w:rPr>
                <w:i/>
              </w:rPr>
              <w:softHyphen/>
            </w:r>
            <w:r w:rsidRPr="00A77426">
              <w:rPr>
                <w:i/>
              </w:rPr>
              <w:t>melser om djurs hälsa och djur</w:t>
            </w:r>
            <w:r>
              <w:rPr>
                <w:i/>
              </w:rPr>
              <w:softHyphen/>
            </w:r>
            <w:r w:rsidRPr="00A77426">
              <w:rPr>
                <w:i/>
              </w:rPr>
              <w:t>skydd, växt</w:t>
            </w:r>
            <w:r w:rsidRPr="00A77426">
              <w:rPr>
                <w:i/>
              </w:rPr>
              <w:softHyphen/>
              <w:t>skydd och växtskydds</w:t>
            </w:r>
            <w:r>
              <w:rPr>
                <w:i/>
              </w:rPr>
              <w:softHyphen/>
            </w:r>
            <w:r w:rsidRPr="00A77426">
              <w:rPr>
                <w:i/>
              </w:rPr>
              <w:t>medel samt om ändring av Europapar</w:t>
            </w:r>
            <w:r w:rsidRPr="00A77426">
              <w:rPr>
                <w:i/>
              </w:rPr>
              <w:softHyphen/>
              <w:t>lamen</w:t>
            </w:r>
            <w:r w:rsidRPr="00A77426">
              <w:rPr>
                <w:i/>
              </w:rPr>
              <w:softHyphen/>
              <w:t>tets och rådets förord</w:t>
            </w:r>
            <w:r w:rsidRPr="00A77426">
              <w:rPr>
                <w:i/>
              </w:rPr>
              <w:softHyphen/>
              <w:t>ningar (EG) nr 999/2001, (EG) nr 396/2005, (EG) nr 1069/2009, (EG) nr 1107/2009, (EU) nr 1151/2012, (EU) nr 652/2014, (EU) 2016/429 och (EU) 2016/2031, rådets förord</w:t>
            </w:r>
            <w:r w:rsidRPr="00A77426">
              <w:rPr>
                <w:i/>
              </w:rPr>
              <w:softHyphen/>
              <w:t>ningar (EG) nr 1/2005 och (EG) nr 1099/2009 och rådets direktiv 98/58/EG, 1999/74/EG, 2007/43/EG, 2008/119/EG och 2008/120/EG och om upphä</w:t>
            </w:r>
            <w:r w:rsidRPr="00A77426">
              <w:rPr>
                <w:i/>
              </w:rPr>
              <w:softHyphen/>
              <w:t>vande av Europaparlamentets och rådets förordningar (EG) nr 854/2004 och (EG) nr 882/2004, rådets direktiv 89/608/EEG, 89/662/EEG, 90/425/EEG, 91/496/EEG, 96/23/EG, 96/93/EG och 97/78/EG samt rådets beslut 92/438/EEG (förordningen om offentlig kon</w:t>
            </w:r>
            <w:r>
              <w:rPr>
                <w:i/>
              </w:rPr>
              <w:softHyphen/>
            </w:r>
            <w:r w:rsidRPr="00A77426">
              <w:rPr>
                <w:i/>
              </w:rPr>
              <w:t>troll)</w:t>
            </w:r>
            <w:r>
              <w:rPr>
                <w:i/>
              </w:rPr>
              <w:t>:</w:t>
            </w:r>
            <w:r w:rsidRPr="00A77426">
              <w:rPr>
                <w:i/>
              </w:rPr>
              <w:t xml:space="preserve"> </w:t>
            </w:r>
          </w:p>
          <w:p w14:paraId="52BC2B2C" w14:textId="77777777" w:rsidR="00F71CC6" w:rsidRPr="00A77426" w:rsidRDefault="00AB307F" w:rsidP="00F71CC6">
            <w:pPr>
              <w:pStyle w:val="Brdtextmedindrag"/>
              <w:rPr>
                <w:i/>
              </w:rPr>
            </w:pPr>
            <w:r w:rsidRPr="00A77426">
              <w:rPr>
                <w:i/>
              </w:rPr>
              <w:t xml:space="preserve">– offentlig kontroll, </w:t>
            </w:r>
          </w:p>
          <w:p w14:paraId="17D11A0B" w14:textId="77777777" w:rsidR="00F71CC6" w:rsidRPr="00A77426" w:rsidRDefault="00AB307F" w:rsidP="00F71CC6">
            <w:pPr>
              <w:pStyle w:val="Brdtextmedindrag"/>
              <w:rPr>
                <w:i/>
              </w:rPr>
            </w:pPr>
            <w:r w:rsidRPr="00A77426">
              <w:rPr>
                <w:i/>
              </w:rPr>
              <w:t xml:space="preserve">– annan offentlig verksamhet, och </w:t>
            </w:r>
          </w:p>
          <w:p w14:paraId="2822A51B" w14:textId="4BE0D06B" w:rsidR="00F71CC6" w:rsidRDefault="00AB307F" w:rsidP="00F71CC6">
            <w:pPr>
              <w:pStyle w:val="Brdtextmedindrag"/>
            </w:pPr>
            <w:r w:rsidRPr="00A77426">
              <w:rPr>
                <w:i/>
              </w:rPr>
              <w:t>– organ med delegerade upp</w:t>
            </w:r>
            <w:r>
              <w:rPr>
                <w:i/>
              </w:rPr>
              <w:softHyphen/>
            </w:r>
            <w:r w:rsidRPr="00A77426">
              <w:rPr>
                <w:i/>
              </w:rPr>
              <w:t>gifter.</w:t>
            </w:r>
          </w:p>
        </w:tc>
      </w:tr>
    </w:tbl>
    <w:p w14:paraId="23B316D5"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04E6AA9" w14:textId="77777777" w:rsidTr="005A3B52">
        <w:tc>
          <w:tcPr>
            <w:tcW w:w="2500" w:type="pct"/>
            <w:shd w:val="clear" w:color="auto" w:fill="auto"/>
            <w:tcMar>
              <w:left w:w="0" w:type="dxa"/>
            </w:tcMar>
          </w:tcPr>
          <w:p w14:paraId="61862F97" w14:textId="42CBE883" w:rsidR="00F71CC6" w:rsidRDefault="00AB307F" w:rsidP="00F71CC6">
            <w:pPr>
              <w:pStyle w:val="Rubrik4utannumrering"/>
            </w:pPr>
            <w:r w:rsidRPr="0007081D">
              <w:rPr>
                <w:i/>
                <w:iCs/>
              </w:rPr>
              <w:t>Kontrollmyndigheternas offentliga</w:t>
            </w:r>
            <w:r w:rsidRPr="00A77426">
              <w:t xml:space="preserve"> </w:t>
            </w:r>
            <w:r w:rsidRPr="001D7B10">
              <w:rPr>
                <w:iCs/>
              </w:rPr>
              <w:t>kontroll</w:t>
            </w:r>
          </w:p>
        </w:tc>
        <w:tc>
          <w:tcPr>
            <w:tcW w:w="2500" w:type="pct"/>
            <w:shd w:val="clear" w:color="auto" w:fill="auto"/>
            <w:tcMar>
              <w:right w:w="0" w:type="dxa"/>
            </w:tcMar>
          </w:tcPr>
          <w:p w14:paraId="73DC9509" w14:textId="76E373BC" w:rsidR="00F71CC6" w:rsidRDefault="00AB307F" w:rsidP="00F71CC6">
            <w:pPr>
              <w:pStyle w:val="Rubrik4utannumrering"/>
            </w:pPr>
            <w:r w:rsidRPr="0007081D">
              <w:rPr>
                <w:i/>
                <w:iCs/>
              </w:rPr>
              <w:t>Offentlig</w:t>
            </w:r>
            <w:r w:rsidRPr="00A77426">
              <w:t xml:space="preserve"> </w:t>
            </w:r>
            <w:r w:rsidRPr="001D7B10">
              <w:rPr>
                <w:iCs/>
              </w:rPr>
              <w:t>kontroll</w:t>
            </w:r>
            <w:r w:rsidRPr="00A77426">
              <w:t xml:space="preserve"> </w:t>
            </w:r>
            <w:r w:rsidRPr="0007081D">
              <w:rPr>
                <w:i/>
                <w:iCs/>
              </w:rPr>
              <w:t>och annan offentlig verksamhe</w:t>
            </w:r>
            <w:r w:rsidRPr="00514220">
              <w:rPr>
                <w:i/>
              </w:rPr>
              <w:t>t</w:t>
            </w:r>
          </w:p>
        </w:tc>
      </w:tr>
    </w:tbl>
    <w:p w14:paraId="46355DF8" w14:textId="39D3A046" w:rsidR="00F71CC6" w:rsidRDefault="00AB307F" w:rsidP="00F71CC6">
      <w:pPr>
        <w:pStyle w:val="Brdtext"/>
        <w:spacing w:before="230"/>
        <w:jc w:val="center"/>
      </w:pPr>
      <w:r>
        <w:t>12 §</w:t>
      </w:r>
      <w:r>
        <w:rPr>
          <w:rStyle w:val="Fotnotsreferens"/>
        </w:rPr>
        <w:footnoteReference w:id="3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8503B55" w14:textId="77777777" w:rsidTr="00F71CC6">
        <w:tc>
          <w:tcPr>
            <w:tcW w:w="2500" w:type="pct"/>
            <w:shd w:val="clear" w:color="auto" w:fill="auto"/>
            <w:tcMar>
              <w:left w:w="0" w:type="dxa"/>
            </w:tcMar>
          </w:tcPr>
          <w:p w14:paraId="0862C4D8" w14:textId="6762DFE7" w:rsidR="00F71CC6" w:rsidRDefault="00AB307F" w:rsidP="00F71CC6">
            <w:pPr>
              <w:pStyle w:val="Brdtextmedindrag"/>
            </w:pPr>
            <w:r w:rsidRPr="00A77426">
              <w:t xml:space="preserve">Offentlig kontroll </w:t>
            </w:r>
            <w:r w:rsidRPr="00A77426">
              <w:rPr>
                <w:i/>
              </w:rPr>
              <w:t>av efter</w:t>
            </w:r>
            <w:r>
              <w:rPr>
                <w:i/>
              </w:rPr>
              <w:softHyphen/>
            </w:r>
            <w:r w:rsidRPr="00A77426">
              <w:rPr>
                <w:i/>
              </w:rPr>
              <w:t>levnaden av denna lag, de föreskrifter eller beslut som har meddelats med stöd av lagen, de EU-bestämmelser som komplet</w:t>
            </w:r>
            <w:r>
              <w:rPr>
                <w:i/>
              </w:rPr>
              <w:softHyphen/>
            </w:r>
            <w:r w:rsidRPr="00A77426">
              <w:rPr>
                <w:i/>
              </w:rPr>
              <w:t>teras av lagen samt de beslut som har meddelats med stöd av EU-bestämmelserna</w:t>
            </w:r>
            <w:r w:rsidRPr="00A77426">
              <w:t xml:space="preserve"> utövas av Statens jordbruksverk, länsstyrelserna, andra statliga myndigheter och kommunerna </w:t>
            </w:r>
            <w:r w:rsidRPr="009B4BB0">
              <w:rPr>
                <w:i/>
              </w:rPr>
              <w:t xml:space="preserve">i enlighet med vad </w:t>
            </w:r>
            <w:r w:rsidRPr="009B4BB0">
              <w:rPr>
                <w:iCs/>
              </w:rPr>
              <w:t>regeringen</w:t>
            </w:r>
            <w:r w:rsidRPr="009B4BB0">
              <w:rPr>
                <w:i/>
              </w:rPr>
              <w:t xml:space="preserve"> bestämmer</w:t>
            </w:r>
            <w:r w:rsidRPr="009B4BB0">
              <w:t>.</w:t>
            </w:r>
          </w:p>
        </w:tc>
        <w:tc>
          <w:tcPr>
            <w:tcW w:w="2500" w:type="pct"/>
            <w:shd w:val="clear" w:color="auto" w:fill="auto"/>
            <w:tcMar>
              <w:right w:w="0" w:type="dxa"/>
            </w:tcMar>
          </w:tcPr>
          <w:p w14:paraId="50264C76" w14:textId="506064DA" w:rsidR="00F71CC6" w:rsidRDefault="00AB307F" w:rsidP="00F71CC6">
            <w:pPr>
              <w:pStyle w:val="Brdtextmedindrag"/>
            </w:pPr>
            <w:r w:rsidRPr="00A77426">
              <w:t>Offentlig kontroll utövas av Statens jordbruksverk, länsstyrel</w:t>
            </w:r>
            <w:r>
              <w:softHyphen/>
            </w:r>
            <w:r w:rsidRPr="00A77426">
              <w:t>serna, andra statliga myndigheter och kommunerna</w:t>
            </w:r>
            <w:r>
              <w:t xml:space="preserve"> </w:t>
            </w:r>
            <w:r w:rsidRPr="009B4BB0">
              <w:rPr>
                <w:i/>
                <w:iCs/>
              </w:rPr>
              <w:t>(kontrollmyndig</w:t>
            </w:r>
            <w:r>
              <w:rPr>
                <w:i/>
                <w:iCs/>
              </w:rPr>
              <w:softHyphen/>
            </w:r>
            <w:r w:rsidRPr="009B4BB0">
              <w:rPr>
                <w:i/>
                <w:iCs/>
              </w:rPr>
              <w:t>heterna)</w:t>
            </w:r>
            <w:r>
              <w:rPr>
                <w:i/>
                <w:iCs/>
              </w:rPr>
              <w:t xml:space="preserve"> </w:t>
            </w:r>
            <w:r w:rsidRPr="009B4BB0">
              <w:rPr>
                <w:i/>
                <w:iCs/>
              </w:rPr>
              <w:t>enligt föreskrifter som</w:t>
            </w:r>
            <w:r>
              <w:rPr>
                <w:i/>
                <w:iCs/>
              </w:rPr>
              <w:t xml:space="preserve"> </w:t>
            </w:r>
            <w:r w:rsidRPr="006222FB">
              <w:t>regeringe</w:t>
            </w:r>
            <w:r>
              <w:t>n</w:t>
            </w:r>
            <w:r w:rsidRPr="009B4BB0">
              <w:rPr>
                <w:i/>
                <w:iCs/>
              </w:rPr>
              <w:t xml:space="preserve"> meddelar</w:t>
            </w:r>
            <w:r>
              <w:t>.</w:t>
            </w:r>
          </w:p>
        </w:tc>
      </w:tr>
      <w:tr w:rsidR="00F71CC6" w14:paraId="294310D7" w14:textId="77777777" w:rsidTr="005A3B52">
        <w:tblPrEx>
          <w:tblLook w:val="0600" w:firstRow="0" w:lastRow="0" w:firstColumn="0" w:lastColumn="0" w:noHBand="1" w:noVBand="1"/>
        </w:tblPrEx>
        <w:tc>
          <w:tcPr>
            <w:tcW w:w="2500" w:type="pct"/>
            <w:shd w:val="clear" w:color="auto" w:fill="auto"/>
            <w:tcMar>
              <w:left w:w="0" w:type="dxa"/>
            </w:tcMar>
          </w:tcPr>
          <w:p w14:paraId="46162D52" w14:textId="77777777" w:rsidR="00F71CC6" w:rsidRDefault="00F71CC6" w:rsidP="00F71CC6">
            <w:pPr>
              <w:pStyle w:val="Brdtextmedindrag"/>
            </w:pPr>
          </w:p>
        </w:tc>
        <w:tc>
          <w:tcPr>
            <w:tcW w:w="2500" w:type="pct"/>
            <w:shd w:val="clear" w:color="auto" w:fill="auto"/>
            <w:tcMar>
              <w:right w:w="0" w:type="dxa"/>
            </w:tcMar>
          </w:tcPr>
          <w:p w14:paraId="5BD58458" w14:textId="79EB6CCE" w:rsidR="00F71CC6" w:rsidRDefault="00AB307F" w:rsidP="00F71CC6">
            <w:pPr>
              <w:pStyle w:val="Brdtextmedindrag"/>
            </w:pPr>
            <w:r>
              <w:rPr>
                <w:i/>
              </w:rPr>
              <w:t>Annan offentlig verksamhet utförs av k</w:t>
            </w:r>
            <w:r w:rsidRPr="005D37F6">
              <w:rPr>
                <w:i/>
              </w:rPr>
              <w:t>ontrollmyndigheterna</w:t>
            </w:r>
            <w:r>
              <w:rPr>
                <w:i/>
              </w:rPr>
              <w:t xml:space="preserve"> och andra statliga myndigheter</w:t>
            </w:r>
            <w:r w:rsidRPr="005D37F6">
              <w:rPr>
                <w:i/>
              </w:rPr>
              <w:t xml:space="preserve"> enlig</w:t>
            </w:r>
            <w:r>
              <w:rPr>
                <w:i/>
              </w:rPr>
              <w:t>t</w:t>
            </w:r>
            <w:r w:rsidRPr="005D37F6">
              <w:rPr>
                <w:i/>
              </w:rPr>
              <w:t xml:space="preserve"> vad som </w:t>
            </w:r>
            <w:r>
              <w:rPr>
                <w:i/>
              </w:rPr>
              <w:t>anges i</w:t>
            </w:r>
            <w:r w:rsidRPr="005D37F6">
              <w:rPr>
                <w:i/>
              </w:rPr>
              <w:t xml:space="preserve"> denna lag</w:t>
            </w:r>
            <w:r>
              <w:rPr>
                <w:i/>
              </w:rPr>
              <w:t xml:space="preserve"> och i föreskrifter som regeringen meddelar.</w:t>
            </w:r>
          </w:p>
        </w:tc>
      </w:tr>
    </w:tbl>
    <w:p w14:paraId="53F131B6" w14:textId="712B6437" w:rsidR="00F71CC6" w:rsidRDefault="00AB307F" w:rsidP="00C57856">
      <w:pPr>
        <w:pStyle w:val="Brdtextmedindrag"/>
      </w:pPr>
      <w:r w:rsidRPr="003859BD">
        <w:t>En kommuns uppgift ska fullgöras av den eller de kommunala nämnder som fullgör uppgifter inom miljö- och hälsoskyddsområdet</w:t>
      </w:r>
      <w:r>
        <w: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EEE8B98" w14:textId="77777777" w:rsidTr="005A3B52">
        <w:tc>
          <w:tcPr>
            <w:tcW w:w="2500" w:type="pct"/>
            <w:shd w:val="clear" w:color="auto" w:fill="auto"/>
            <w:tcMar>
              <w:left w:w="0" w:type="dxa"/>
            </w:tcMar>
          </w:tcPr>
          <w:p w14:paraId="53F5AD5A" w14:textId="6C6CF525" w:rsidR="00F71CC6" w:rsidRDefault="00AB307F" w:rsidP="00F71CC6">
            <w:pPr>
              <w:pStyle w:val="Brdtextmedindrag"/>
            </w:pPr>
            <w:r w:rsidRPr="00D804B3">
              <w:rPr>
                <w:i/>
              </w:rPr>
              <w:t>Regeringen får meddela före</w:t>
            </w:r>
            <w:r>
              <w:rPr>
                <w:i/>
              </w:rPr>
              <w:softHyphen/>
            </w:r>
            <w:r w:rsidRPr="00D804B3">
              <w:rPr>
                <w:i/>
              </w:rPr>
              <w:t xml:space="preserve">skrifter om att </w:t>
            </w:r>
            <w:r w:rsidRPr="003859BD">
              <w:rPr>
                <w:i/>
              </w:rPr>
              <w:t>kontrolluppgifter</w:t>
            </w:r>
            <w:r w:rsidRPr="00D804B3">
              <w:rPr>
                <w:i/>
              </w:rPr>
              <w:t xml:space="preserve"> får överlämnas från en statlig myndig</w:t>
            </w:r>
            <w:r>
              <w:rPr>
                <w:i/>
              </w:rPr>
              <w:softHyphen/>
            </w:r>
            <w:r w:rsidRPr="00D804B3">
              <w:rPr>
                <w:i/>
              </w:rPr>
              <w:t>het till en annan statlig myndighet.</w:t>
            </w:r>
          </w:p>
        </w:tc>
        <w:tc>
          <w:tcPr>
            <w:tcW w:w="2500" w:type="pct"/>
            <w:shd w:val="clear" w:color="auto" w:fill="auto"/>
            <w:tcMar>
              <w:right w:w="0" w:type="dxa"/>
            </w:tcMar>
          </w:tcPr>
          <w:p w14:paraId="13084292" w14:textId="77777777" w:rsidR="00F71CC6" w:rsidRDefault="00F71CC6" w:rsidP="00F71CC6">
            <w:pPr>
              <w:pStyle w:val="Brdtextmedindrag"/>
            </w:pPr>
          </w:p>
        </w:tc>
      </w:tr>
    </w:tbl>
    <w:p w14:paraId="606E14AB"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E98387D" w14:textId="77777777" w:rsidTr="005A3B52">
        <w:tc>
          <w:tcPr>
            <w:tcW w:w="2500" w:type="pct"/>
            <w:shd w:val="clear" w:color="auto" w:fill="auto"/>
            <w:tcMar>
              <w:left w:w="0" w:type="dxa"/>
            </w:tcMar>
          </w:tcPr>
          <w:p w14:paraId="3430CA9F" w14:textId="77777777" w:rsidR="00F71CC6" w:rsidRDefault="00F71CC6" w:rsidP="00F71CC6">
            <w:pPr>
              <w:pStyle w:val="Brdtextmedindrag"/>
            </w:pPr>
          </w:p>
        </w:tc>
        <w:tc>
          <w:tcPr>
            <w:tcW w:w="2500" w:type="pct"/>
            <w:shd w:val="clear" w:color="auto" w:fill="auto"/>
            <w:tcMar>
              <w:right w:w="0" w:type="dxa"/>
            </w:tcMar>
          </w:tcPr>
          <w:p w14:paraId="4EDA0FAD" w14:textId="3B341ADB" w:rsidR="00F71CC6" w:rsidRPr="00942A0F" w:rsidRDefault="00AB307F" w:rsidP="00F71CC6">
            <w:pPr>
              <w:pStyle w:val="Rubrik4utannumrering"/>
              <w:rPr>
                <w:i/>
                <w:iCs/>
              </w:rPr>
            </w:pPr>
            <w:r w:rsidRPr="00942A0F">
              <w:rPr>
                <w:i/>
                <w:iCs/>
              </w:rPr>
              <w:t>Delegering av vissa uppgifter</w:t>
            </w:r>
          </w:p>
        </w:tc>
      </w:tr>
    </w:tbl>
    <w:p w14:paraId="50BBE8AE"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2819B98" w14:textId="77777777" w:rsidTr="00F71CC6">
        <w:tc>
          <w:tcPr>
            <w:tcW w:w="2500" w:type="pct"/>
            <w:shd w:val="clear" w:color="auto" w:fill="auto"/>
            <w:tcMar>
              <w:left w:w="0" w:type="dxa"/>
            </w:tcMar>
          </w:tcPr>
          <w:p w14:paraId="5D19D8BE" w14:textId="77777777" w:rsidR="00F71CC6" w:rsidRDefault="00F71CC6" w:rsidP="00F71CC6">
            <w:pPr>
              <w:pStyle w:val="Brdtextmedindrag"/>
            </w:pPr>
          </w:p>
        </w:tc>
        <w:tc>
          <w:tcPr>
            <w:tcW w:w="2500" w:type="pct"/>
            <w:shd w:val="clear" w:color="auto" w:fill="auto"/>
            <w:tcMar>
              <w:right w:w="0" w:type="dxa"/>
            </w:tcMar>
          </w:tcPr>
          <w:p w14:paraId="439CDC8C" w14:textId="656A63B9" w:rsidR="00F71CC6" w:rsidRDefault="00AB307F" w:rsidP="00F71CC6">
            <w:pPr>
              <w:pStyle w:val="Brdtext"/>
              <w:rPr>
                <w:i/>
              </w:rPr>
            </w:pPr>
            <w:r>
              <w:rPr>
                <w:i/>
              </w:rPr>
              <w:t xml:space="preserve">12 a </w:t>
            </w:r>
            <w:r w:rsidRPr="00574282">
              <w:rPr>
                <w:i/>
              </w:rPr>
              <w:t>§</w:t>
            </w:r>
          </w:p>
          <w:p w14:paraId="73C5B36F" w14:textId="05B00863" w:rsidR="00F71CC6" w:rsidRPr="00574282" w:rsidRDefault="00AB307F" w:rsidP="00F71CC6">
            <w:pPr>
              <w:pStyle w:val="Brdtextmedindrag"/>
              <w:rPr>
                <w:i/>
              </w:rPr>
            </w:pPr>
            <w:r w:rsidRPr="00D433E0">
              <w:rPr>
                <w:i/>
              </w:rPr>
              <w:t>I förordning (EU) 2017/625 finns bestämmelser om att vissa upp</w:t>
            </w:r>
            <w:r>
              <w:rPr>
                <w:i/>
              </w:rPr>
              <w:softHyphen/>
            </w:r>
            <w:r w:rsidRPr="00D433E0">
              <w:rPr>
                <w:i/>
              </w:rPr>
              <w:t>gifter som ingår i den offentliga kontrollen och vissa uppgifter i samband med annan offentlig verksamhet får delegeras till ett organ eller till en fysisk person</w:t>
            </w:r>
            <w:r>
              <w:rPr>
                <w:i/>
              </w:rPr>
              <w:t>.</w:t>
            </w:r>
          </w:p>
        </w:tc>
      </w:tr>
    </w:tbl>
    <w:p w14:paraId="413AC9D8"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B1881CE" w14:textId="77777777" w:rsidTr="005A3B52">
        <w:tc>
          <w:tcPr>
            <w:tcW w:w="2500" w:type="pct"/>
            <w:shd w:val="clear" w:color="auto" w:fill="auto"/>
            <w:tcMar>
              <w:left w:w="0" w:type="dxa"/>
            </w:tcMar>
          </w:tcPr>
          <w:p w14:paraId="63090187" w14:textId="77777777" w:rsidR="00F71CC6" w:rsidRDefault="00F71CC6" w:rsidP="00F71CC6">
            <w:pPr>
              <w:pStyle w:val="Brdtextmedindrag"/>
            </w:pPr>
          </w:p>
        </w:tc>
        <w:tc>
          <w:tcPr>
            <w:tcW w:w="2500" w:type="pct"/>
            <w:shd w:val="clear" w:color="auto" w:fill="auto"/>
            <w:tcMar>
              <w:right w:w="0" w:type="dxa"/>
            </w:tcMar>
          </w:tcPr>
          <w:p w14:paraId="6B8C940C" w14:textId="507CCD00" w:rsidR="00F71CC6" w:rsidRPr="00817CAA" w:rsidRDefault="00AB307F" w:rsidP="00F71CC6">
            <w:pPr>
              <w:pStyle w:val="Rubrik4utannumrering"/>
              <w:rPr>
                <w:i/>
                <w:iCs/>
              </w:rPr>
            </w:pPr>
            <w:r w:rsidRPr="00817CAA">
              <w:rPr>
                <w:i/>
                <w:iCs/>
              </w:rPr>
              <w:t>Förvaltningslagens tillämpning</w:t>
            </w:r>
          </w:p>
        </w:tc>
      </w:tr>
    </w:tbl>
    <w:p w14:paraId="46386F9D"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43CA1C5" w14:textId="77777777" w:rsidTr="00F71CC6">
        <w:tc>
          <w:tcPr>
            <w:tcW w:w="2500" w:type="pct"/>
            <w:shd w:val="clear" w:color="auto" w:fill="auto"/>
            <w:tcMar>
              <w:left w:w="0" w:type="dxa"/>
            </w:tcMar>
          </w:tcPr>
          <w:p w14:paraId="585F290C" w14:textId="77777777" w:rsidR="00F71CC6" w:rsidRDefault="00F71CC6" w:rsidP="00F71CC6">
            <w:pPr>
              <w:pStyle w:val="Brdtextmedindrag"/>
            </w:pPr>
          </w:p>
        </w:tc>
        <w:tc>
          <w:tcPr>
            <w:tcW w:w="2500" w:type="pct"/>
            <w:shd w:val="clear" w:color="auto" w:fill="auto"/>
            <w:tcMar>
              <w:right w:w="0" w:type="dxa"/>
            </w:tcMar>
          </w:tcPr>
          <w:p w14:paraId="55B69C6E" w14:textId="21CA2BD6" w:rsidR="00F71CC6" w:rsidRDefault="00AB307F" w:rsidP="00F71CC6">
            <w:pPr>
              <w:pStyle w:val="Brdtext"/>
              <w:rPr>
                <w:i/>
              </w:rPr>
            </w:pPr>
            <w:r>
              <w:rPr>
                <w:i/>
              </w:rPr>
              <w:t xml:space="preserve">12 b </w:t>
            </w:r>
            <w:r w:rsidRPr="00574282">
              <w:rPr>
                <w:i/>
              </w:rPr>
              <w:t>§</w:t>
            </w:r>
          </w:p>
          <w:p w14:paraId="63135BBD" w14:textId="0847E184" w:rsidR="00F71CC6" w:rsidRPr="00FB4EEC" w:rsidRDefault="00AB307F" w:rsidP="00F71CC6">
            <w:pPr>
              <w:pStyle w:val="Brdtextmedindrag"/>
              <w:rPr>
                <w:i/>
              </w:rPr>
            </w:pPr>
            <w:r w:rsidRPr="00FB4EEC">
              <w:rPr>
                <w:i/>
              </w:rPr>
              <w:t>Vid offentlig kontroll eller annan offentlig verksamhet som utförs av ett organ med delegerade uppgifter eller av en fysisk person som har delegerats vissa uppgif</w:t>
            </w:r>
            <w:r w:rsidRPr="00FB4EEC">
              <w:rPr>
                <w:i/>
              </w:rPr>
              <w:softHyphen/>
              <w:t xml:space="preserve">ter </w:t>
            </w:r>
            <w:r>
              <w:rPr>
                <w:i/>
              </w:rPr>
              <w:t>ska</w:t>
            </w:r>
            <w:r w:rsidRPr="00FB4EEC">
              <w:rPr>
                <w:i/>
              </w:rPr>
              <w:t xml:space="preserve"> följande bestämmelser i förvalt</w:t>
            </w:r>
            <w:r w:rsidR="00246BAC">
              <w:rPr>
                <w:i/>
              </w:rPr>
              <w:softHyphen/>
            </w:r>
            <w:r w:rsidRPr="00FB4EEC">
              <w:rPr>
                <w:i/>
              </w:rPr>
              <w:t>ningslagen (2017:900)</w:t>
            </w:r>
            <w:r>
              <w:rPr>
                <w:i/>
              </w:rPr>
              <w:t xml:space="preserve"> tillämpas</w:t>
            </w:r>
            <w:r w:rsidRPr="00FB4EEC">
              <w:rPr>
                <w:i/>
              </w:rPr>
              <w:t>:</w:t>
            </w:r>
          </w:p>
          <w:p w14:paraId="78B34B9B" w14:textId="77777777" w:rsidR="00F71CC6" w:rsidRPr="00FB4EEC" w:rsidRDefault="00AB307F" w:rsidP="00F71CC6">
            <w:pPr>
              <w:pStyle w:val="Brdtextmedindrag"/>
              <w:rPr>
                <w:i/>
              </w:rPr>
            </w:pPr>
            <w:r w:rsidRPr="00FB4EEC">
              <w:rPr>
                <w:i/>
              </w:rPr>
              <w:t>– 5 § om legalitet, objektivitet och proportionalitet,</w:t>
            </w:r>
          </w:p>
          <w:p w14:paraId="1168735F" w14:textId="77777777" w:rsidR="00F71CC6" w:rsidRPr="00FB4EEC" w:rsidRDefault="00AB307F" w:rsidP="00F71CC6">
            <w:pPr>
              <w:pStyle w:val="Brdtextmedindrag"/>
              <w:rPr>
                <w:i/>
              </w:rPr>
            </w:pPr>
            <w:r w:rsidRPr="00FB4EEC">
              <w:rPr>
                <w:i/>
              </w:rPr>
              <w:t>– 10 § om partsinsyn,</w:t>
            </w:r>
          </w:p>
          <w:p w14:paraId="6F1EB2F0" w14:textId="77777777" w:rsidR="00F71CC6" w:rsidRPr="00FB4EEC" w:rsidRDefault="00AB307F" w:rsidP="00F71CC6">
            <w:pPr>
              <w:pStyle w:val="Brdtextmedindrag"/>
              <w:rPr>
                <w:i/>
              </w:rPr>
            </w:pPr>
            <w:r w:rsidRPr="00FB4EEC">
              <w:rPr>
                <w:i/>
              </w:rPr>
              <w:t>– 16–18 §§ om jäv,</w:t>
            </w:r>
          </w:p>
          <w:p w14:paraId="07C3A092" w14:textId="77777777" w:rsidR="00F71CC6" w:rsidRPr="00FB4EEC" w:rsidRDefault="00AB307F" w:rsidP="00F71CC6">
            <w:pPr>
              <w:pStyle w:val="Brdtextmedindrag"/>
              <w:rPr>
                <w:i/>
              </w:rPr>
            </w:pPr>
            <w:r w:rsidRPr="00FB4EEC">
              <w:rPr>
                <w:i/>
              </w:rPr>
              <w:t>– 23 § om utredningsansvaret,</w:t>
            </w:r>
          </w:p>
          <w:p w14:paraId="76F3AC6B" w14:textId="77777777" w:rsidR="00F71CC6" w:rsidRPr="00FB4EEC" w:rsidRDefault="00AB307F" w:rsidP="00F71CC6">
            <w:pPr>
              <w:pStyle w:val="Brdtextmedindrag"/>
              <w:rPr>
                <w:i/>
              </w:rPr>
            </w:pPr>
            <w:r w:rsidRPr="00FB4EEC">
              <w:rPr>
                <w:i/>
              </w:rPr>
              <w:t>– 24 § om när man får lämna uppgifter muntligt,</w:t>
            </w:r>
          </w:p>
          <w:p w14:paraId="7D2A8B97" w14:textId="77777777" w:rsidR="00F71CC6" w:rsidRPr="00FB4EEC" w:rsidRDefault="00AB307F" w:rsidP="00F71CC6">
            <w:pPr>
              <w:pStyle w:val="Brdtextmedindrag"/>
              <w:rPr>
                <w:i/>
              </w:rPr>
            </w:pPr>
            <w:r w:rsidRPr="00FB4EEC">
              <w:rPr>
                <w:i/>
              </w:rPr>
              <w:t>– 25 § om kommunikation,</w:t>
            </w:r>
          </w:p>
          <w:p w14:paraId="643A1079" w14:textId="52832312" w:rsidR="00F71CC6" w:rsidRPr="00FB4EEC" w:rsidRDefault="00AB307F" w:rsidP="00F71CC6">
            <w:pPr>
              <w:pStyle w:val="Brdtextmedindrag"/>
              <w:rPr>
                <w:i/>
              </w:rPr>
            </w:pPr>
            <w:r w:rsidRPr="00FB4EEC">
              <w:rPr>
                <w:i/>
              </w:rPr>
              <w:t>– 27 § om dokumentation av upp</w:t>
            </w:r>
            <w:r w:rsidR="00246BAC">
              <w:rPr>
                <w:i/>
              </w:rPr>
              <w:softHyphen/>
            </w:r>
            <w:r w:rsidRPr="00FB4EEC">
              <w:rPr>
                <w:i/>
              </w:rPr>
              <w:t>gifter,</w:t>
            </w:r>
          </w:p>
          <w:p w14:paraId="2296CC19" w14:textId="1A324B40" w:rsidR="00F71CC6" w:rsidRPr="00FB4EEC" w:rsidRDefault="00AB307F" w:rsidP="00F71CC6">
            <w:pPr>
              <w:pStyle w:val="Brdtextmedindrag"/>
              <w:rPr>
                <w:i/>
              </w:rPr>
            </w:pPr>
            <w:r w:rsidRPr="00FB4EEC">
              <w:rPr>
                <w:i/>
              </w:rPr>
              <w:t>– 31 § om dokumentation av be</w:t>
            </w:r>
            <w:r w:rsidR="00246BAC">
              <w:rPr>
                <w:i/>
              </w:rPr>
              <w:softHyphen/>
            </w:r>
            <w:r w:rsidRPr="00FB4EEC">
              <w:rPr>
                <w:i/>
              </w:rPr>
              <w:t>slut,</w:t>
            </w:r>
          </w:p>
          <w:p w14:paraId="0E20A244" w14:textId="77777777" w:rsidR="00F71CC6" w:rsidRPr="00FB4EEC" w:rsidRDefault="00AB307F" w:rsidP="00F71CC6">
            <w:pPr>
              <w:pStyle w:val="Brdtextmedindrag"/>
              <w:rPr>
                <w:i/>
              </w:rPr>
            </w:pPr>
            <w:r w:rsidRPr="00FB4EEC">
              <w:rPr>
                <w:i/>
              </w:rPr>
              <w:t>– 32 § om motivering av beslut,</w:t>
            </w:r>
          </w:p>
          <w:p w14:paraId="14FDD39C" w14:textId="77777777" w:rsidR="00F71CC6" w:rsidRPr="00FB4EEC" w:rsidRDefault="00AB307F" w:rsidP="00F71CC6">
            <w:pPr>
              <w:pStyle w:val="Brdtextmedindrag"/>
              <w:rPr>
                <w:i/>
              </w:rPr>
            </w:pPr>
            <w:r w:rsidRPr="00FB4EEC">
              <w:rPr>
                <w:i/>
              </w:rPr>
              <w:t>– 33 och 34 §§ om underrättelse om innehållet i beslut och hur ett överklagande går till,</w:t>
            </w:r>
          </w:p>
          <w:p w14:paraId="68ABD765" w14:textId="77777777" w:rsidR="00F71CC6" w:rsidRDefault="00AB307F" w:rsidP="00F71CC6">
            <w:pPr>
              <w:pStyle w:val="Brdtextmedindrag"/>
              <w:rPr>
                <w:i/>
              </w:rPr>
            </w:pPr>
            <w:r w:rsidRPr="00FB4EEC">
              <w:rPr>
                <w:i/>
              </w:rPr>
              <w:t>– 36 § om rättelse av skrivfel och liknande</w:t>
            </w:r>
            <w:r>
              <w:rPr>
                <w:i/>
              </w:rPr>
              <w:t>, och</w:t>
            </w:r>
          </w:p>
          <w:p w14:paraId="599C1774" w14:textId="237321B9"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FB4EEC">
              <w:rPr>
                <w:i/>
              </w:rPr>
              <w:t>.</w:t>
            </w:r>
          </w:p>
        </w:tc>
      </w:tr>
    </w:tbl>
    <w:p w14:paraId="3516DA3C"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CE4D990" w14:textId="77777777" w:rsidTr="005A3B52">
        <w:tc>
          <w:tcPr>
            <w:tcW w:w="2500" w:type="pct"/>
            <w:shd w:val="clear" w:color="auto" w:fill="auto"/>
            <w:tcMar>
              <w:left w:w="0" w:type="dxa"/>
            </w:tcMar>
          </w:tcPr>
          <w:p w14:paraId="0C0DD0DC" w14:textId="77777777" w:rsidR="00F71CC6" w:rsidRDefault="00F71CC6" w:rsidP="00F71CC6">
            <w:pPr>
              <w:pStyle w:val="Brdtextmedindrag"/>
            </w:pPr>
          </w:p>
        </w:tc>
        <w:tc>
          <w:tcPr>
            <w:tcW w:w="2500" w:type="pct"/>
            <w:shd w:val="clear" w:color="auto" w:fill="auto"/>
            <w:tcMar>
              <w:right w:w="0" w:type="dxa"/>
            </w:tcMar>
          </w:tcPr>
          <w:p w14:paraId="091244C4" w14:textId="00172A63" w:rsidR="00F71CC6" w:rsidRPr="00335801" w:rsidRDefault="00AB307F" w:rsidP="00F71CC6">
            <w:pPr>
              <w:pStyle w:val="Rubrik4utannumrering"/>
              <w:rPr>
                <w:i/>
                <w:iCs/>
              </w:rPr>
            </w:pPr>
            <w:r w:rsidRPr="00335801">
              <w:rPr>
                <w:i/>
                <w:iCs/>
              </w:rPr>
              <w:t>Tystnadsplikt</w:t>
            </w:r>
          </w:p>
        </w:tc>
      </w:tr>
    </w:tbl>
    <w:p w14:paraId="127B324C"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621EF71" w14:textId="77777777" w:rsidTr="00F71CC6">
        <w:tc>
          <w:tcPr>
            <w:tcW w:w="2500" w:type="pct"/>
            <w:shd w:val="clear" w:color="auto" w:fill="auto"/>
            <w:tcMar>
              <w:left w:w="0" w:type="dxa"/>
            </w:tcMar>
          </w:tcPr>
          <w:p w14:paraId="686AF629" w14:textId="77777777" w:rsidR="00F71CC6" w:rsidRDefault="00F71CC6" w:rsidP="00F71CC6">
            <w:pPr>
              <w:pStyle w:val="Brdtextmedindrag"/>
            </w:pPr>
          </w:p>
        </w:tc>
        <w:tc>
          <w:tcPr>
            <w:tcW w:w="2500" w:type="pct"/>
            <w:shd w:val="clear" w:color="auto" w:fill="auto"/>
            <w:tcMar>
              <w:right w:w="0" w:type="dxa"/>
            </w:tcMar>
          </w:tcPr>
          <w:p w14:paraId="6A72644D" w14:textId="504E5686" w:rsidR="00F71CC6" w:rsidRDefault="00AB307F" w:rsidP="00F71CC6">
            <w:pPr>
              <w:pStyle w:val="Brdtext"/>
              <w:rPr>
                <w:i/>
              </w:rPr>
            </w:pPr>
            <w:r>
              <w:rPr>
                <w:i/>
              </w:rPr>
              <w:t xml:space="preserve">15 </w:t>
            </w:r>
            <w:r w:rsidRPr="00574282">
              <w:rPr>
                <w:i/>
              </w:rPr>
              <w:t>§</w:t>
            </w:r>
            <w:r>
              <w:rPr>
                <w:rStyle w:val="Fotnotsreferens"/>
                <w:i/>
              </w:rPr>
              <w:footnoteReference w:id="39"/>
            </w:r>
          </w:p>
          <w:p w14:paraId="5A17D5EE" w14:textId="5BCDC43C" w:rsidR="00F71CC6" w:rsidRPr="002C2049" w:rsidRDefault="00AB307F" w:rsidP="00F71CC6">
            <w:pPr>
              <w:pStyle w:val="Brdtextmedindrag"/>
              <w:rPr>
                <w:i/>
              </w:rPr>
            </w:pPr>
            <w:r w:rsidRPr="0071376A">
              <w:rPr>
                <w:i/>
              </w:rPr>
              <w:t>Den som i enskild verksamhet utför eller har utfört offentlig kontroll eller annan offentlig verksamhet får inte obehörigen röja eller utnyttja det som han eller hon har fått känne</w:t>
            </w:r>
            <w:r w:rsidRPr="0071376A">
              <w:rPr>
                <w:i/>
              </w:rPr>
              <w:softHyphen/>
              <w:t>dom om medan upp</w:t>
            </w:r>
            <w:r w:rsidRPr="0071376A">
              <w:rPr>
                <w:i/>
              </w:rPr>
              <w:softHyphen/>
              <w:t>gifterna utfördes. Detsamma ska gälla den som i enskild verksamhet</w:t>
            </w:r>
            <w:r w:rsidRPr="0042643B">
              <w:rPr>
                <w:i/>
              </w:rPr>
              <w:t xml:space="preserve"> utför </w:t>
            </w:r>
            <w:r>
              <w:rPr>
                <w:i/>
              </w:rPr>
              <w:t xml:space="preserve">eller har utfört </w:t>
            </w:r>
            <w:r w:rsidRPr="0042643B">
              <w:rPr>
                <w:i/>
              </w:rPr>
              <w:t>laboratorieanalyser, laboratorie</w:t>
            </w:r>
            <w:r>
              <w:rPr>
                <w:i/>
              </w:rPr>
              <w:softHyphen/>
            </w:r>
            <w:r w:rsidRPr="0042643B">
              <w:rPr>
                <w:i/>
              </w:rPr>
              <w:t>tester eller laboratoriediagnostik på prover som tas vid offentlig kontroll och annan offentlig verk</w:t>
            </w:r>
            <w:r>
              <w:rPr>
                <w:i/>
              </w:rPr>
              <w:softHyphen/>
            </w:r>
            <w:r w:rsidRPr="0042643B">
              <w:rPr>
                <w:i/>
              </w:rPr>
              <w:t>samhet</w:t>
            </w:r>
            <w:r>
              <w:rPr>
                <w:i/>
              </w:rPr>
              <w:t>.</w:t>
            </w:r>
          </w:p>
          <w:p w14:paraId="417EBCE8" w14:textId="6787B63E" w:rsidR="00F71CC6" w:rsidRPr="00574282" w:rsidRDefault="00AB307F" w:rsidP="00F71CC6">
            <w:pPr>
              <w:pStyle w:val="Brdtextmedindrag"/>
              <w:rPr>
                <w:i/>
              </w:rPr>
            </w:pPr>
            <w:r w:rsidRPr="00415EC2">
              <w:rPr>
                <w:i/>
              </w:rPr>
              <w:t>I det allmännas verksamhet tillämpas offentlighets- och sekre</w:t>
            </w:r>
            <w:r w:rsidR="00246BAC">
              <w:rPr>
                <w:i/>
              </w:rPr>
              <w:softHyphen/>
            </w:r>
            <w:r w:rsidRPr="00415EC2">
              <w:rPr>
                <w:i/>
              </w:rPr>
              <w:t>tesslagen (2009:400)</w:t>
            </w:r>
            <w:r>
              <w:rPr>
                <w:i/>
              </w:rPr>
              <w:t xml:space="preserve"> </w:t>
            </w:r>
            <w:r w:rsidRPr="00415EC2">
              <w:rPr>
                <w:i/>
              </w:rPr>
              <w:t>i stället för första stycket</w:t>
            </w:r>
            <w:r>
              <w:rPr>
                <w:i/>
              </w:rPr>
              <w:t>.</w:t>
            </w:r>
          </w:p>
        </w:tc>
      </w:tr>
    </w:tbl>
    <w:p w14:paraId="4EEB8FC0" w14:textId="6A95BAAC" w:rsidR="00F71CC6" w:rsidRDefault="00F71CC6" w:rsidP="00DC55EB">
      <w:pPr>
        <w:pStyle w:val="Brdtextmedindrag"/>
      </w:pPr>
    </w:p>
    <w:p w14:paraId="0D2758D7" w14:textId="34E41772" w:rsidR="00246BAC" w:rsidRDefault="00246BAC" w:rsidP="00DC55EB">
      <w:pPr>
        <w:pStyle w:val="Brdtextmedindrag"/>
      </w:pPr>
    </w:p>
    <w:p w14:paraId="2D643520" w14:textId="77777777" w:rsidR="00246BAC" w:rsidRDefault="00246BAC"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08F2189" w14:textId="77777777" w:rsidTr="005A3B52">
        <w:tc>
          <w:tcPr>
            <w:tcW w:w="2500" w:type="pct"/>
            <w:shd w:val="clear" w:color="auto" w:fill="auto"/>
            <w:tcMar>
              <w:left w:w="0" w:type="dxa"/>
            </w:tcMar>
          </w:tcPr>
          <w:p w14:paraId="5F9FA6E1" w14:textId="51D4C280" w:rsidR="00F71CC6" w:rsidRDefault="00AB307F" w:rsidP="00F71CC6">
            <w:pPr>
              <w:pStyle w:val="Rubrik4utannumrering"/>
            </w:pPr>
            <w:r>
              <w:t>Överflyttning av offentlig kontroll</w:t>
            </w:r>
          </w:p>
        </w:tc>
        <w:tc>
          <w:tcPr>
            <w:tcW w:w="2500" w:type="pct"/>
            <w:shd w:val="clear" w:color="auto" w:fill="auto"/>
            <w:tcMar>
              <w:right w:w="0" w:type="dxa"/>
            </w:tcMar>
          </w:tcPr>
          <w:p w14:paraId="0AD1E01B" w14:textId="036D3110" w:rsidR="00F71CC6" w:rsidRDefault="00AB307F" w:rsidP="00F71CC6">
            <w:pPr>
              <w:pStyle w:val="Rubrik4utannumrering"/>
            </w:pPr>
            <w:r>
              <w:t xml:space="preserve">Överflyttning av offentlig kontroll </w:t>
            </w:r>
            <w:r w:rsidRPr="002C2049">
              <w:rPr>
                <w:i/>
              </w:rPr>
              <w:t>och annan offentlig verksamhet</w:t>
            </w:r>
          </w:p>
        </w:tc>
      </w:tr>
    </w:tbl>
    <w:p w14:paraId="23B5C8AC" w14:textId="3DE069A0"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51D3A2E" w14:textId="77777777" w:rsidTr="00F71CC6">
        <w:tc>
          <w:tcPr>
            <w:tcW w:w="2500" w:type="pct"/>
            <w:shd w:val="clear" w:color="auto" w:fill="auto"/>
            <w:tcMar>
              <w:left w:w="0" w:type="dxa"/>
            </w:tcMar>
          </w:tcPr>
          <w:p w14:paraId="0FE03B37" w14:textId="26396377" w:rsidR="00F71CC6" w:rsidRDefault="00AB307F" w:rsidP="00F71CC6">
            <w:pPr>
              <w:pStyle w:val="Brdtextmedindrag"/>
            </w:pPr>
            <w:r w:rsidRPr="002C2049">
              <w:t xml:space="preserve">Jordbruksverket eller en annan statlig kontrollmyndighet som regeringen bestämt enligt denna lag får, i samråd med en kommun, besluta att </w:t>
            </w:r>
            <w:r w:rsidRPr="002C2049">
              <w:rPr>
                <w:i/>
              </w:rPr>
              <w:t>den</w:t>
            </w:r>
            <w:r w:rsidRPr="002C2049">
              <w:t xml:space="preserve"> </w:t>
            </w:r>
            <w:r w:rsidRPr="00A12386">
              <w:rPr>
                <w:i/>
              </w:rPr>
              <w:t>offent</w:t>
            </w:r>
            <w:r w:rsidRPr="00A12386">
              <w:rPr>
                <w:i/>
              </w:rPr>
              <w:softHyphen/>
              <w:t>liga</w:t>
            </w:r>
            <w:r w:rsidRPr="002C2049">
              <w:t xml:space="preserve"> kontroll </w:t>
            </w:r>
            <w:r w:rsidRPr="002C2049">
              <w:rPr>
                <w:i/>
              </w:rPr>
              <w:t>över</w:t>
            </w:r>
            <w:r w:rsidRPr="002C2049">
              <w:t xml:space="preserve"> en viss </w:t>
            </w:r>
            <w:r w:rsidRPr="00133EC9">
              <w:t>verk</w:t>
            </w:r>
            <w:r w:rsidRPr="00133EC9">
              <w:softHyphen/>
              <w:t>samhet</w:t>
            </w:r>
            <w:r w:rsidRPr="00A12386">
              <w:rPr>
                <w:i/>
              </w:rPr>
              <w:t xml:space="preserve"> som </w:t>
            </w:r>
            <w:r w:rsidRPr="00DF746B">
              <w:rPr>
                <w:iCs/>
              </w:rPr>
              <w:t>kommunen</w:t>
            </w:r>
            <w:r w:rsidRPr="00A12386">
              <w:rPr>
                <w:i/>
              </w:rPr>
              <w:t xml:space="preserve"> annars har skall</w:t>
            </w:r>
            <w:r w:rsidRPr="002C2049">
              <w:t xml:space="preserve"> flyttas över till verket eller myndigheten. Ett sådant beslut får fattas</w:t>
            </w:r>
            <w:r w:rsidRPr="00640779">
              <w:rPr>
                <w:i/>
              </w:rPr>
              <w:t>,</w:t>
            </w:r>
            <w:r w:rsidRPr="002C2049">
              <w:t xml:space="preserve"> om verksamheten har stor omfattning, är särskilt komplicerad eller om det finns andra särskilda skäl.</w:t>
            </w:r>
          </w:p>
        </w:tc>
        <w:tc>
          <w:tcPr>
            <w:tcW w:w="2500" w:type="pct"/>
            <w:shd w:val="clear" w:color="auto" w:fill="auto"/>
            <w:tcMar>
              <w:right w:w="0" w:type="dxa"/>
            </w:tcMar>
          </w:tcPr>
          <w:p w14:paraId="284C6075" w14:textId="2834FE35" w:rsidR="00F71CC6" w:rsidRDefault="00AB307F" w:rsidP="00F71CC6">
            <w:pPr>
              <w:pStyle w:val="Brdtextmedindrag"/>
            </w:pPr>
            <w:r w:rsidRPr="002C2049">
              <w:t>Jordbruksverket eller en annan statlig kontrollmyndighet som regeringen bestämt enligt denna lag får, i samråd med en kommun, besluta att</w:t>
            </w:r>
            <w:r>
              <w:t xml:space="preserve"> </w:t>
            </w:r>
            <w:r w:rsidRPr="00A66651">
              <w:rPr>
                <w:i/>
                <w:iCs/>
              </w:rPr>
              <w:t>ansvaret för</w:t>
            </w:r>
            <w:r>
              <w:rPr>
                <w:i/>
                <w:iCs/>
              </w:rPr>
              <w:t xml:space="preserve"> </w:t>
            </w:r>
            <w:r w:rsidRPr="00A12386">
              <w:rPr>
                <w:i/>
              </w:rPr>
              <w:t>offentlig</w:t>
            </w:r>
            <w:r w:rsidRPr="002C2049">
              <w:t xml:space="preserve"> kontroll </w:t>
            </w:r>
            <w:r w:rsidRPr="00A12386">
              <w:rPr>
                <w:i/>
              </w:rPr>
              <w:t>och annan offentlig verksamhet i fråga om</w:t>
            </w:r>
            <w:r w:rsidRPr="002C2049">
              <w:t xml:space="preserve"> en viss </w:t>
            </w:r>
            <w:r w:rsidRPr="00DF746B">
              <w:t>verksamhet</w:t>
            </w:r>
            <w:r>
              <w:rPr>
                <w:i/>
              </w:rPr>
              <w:t xml:space="preserve"> </w:t>
            </w:r>
            <w:r w:rsidRPr="00A12386">
              <w:rPr>
                <w:i/>
              </w:rPr>
              <w:t>ska</w:t>
            </w:r>
            <w:r w:rsidRPr="002C2049">
              <w:t xml:space="preserve"> flyttas över </w:t>
            </w:r>
            <w:r w:rsidRPr="00A66651">
              <w:rPr>
                <w:i/>
                <w:iCs/>
              </w:rPr>
              <w:t xml:space="preserve">från </w:t>
            </w:r>
            <w:r w:rsidRPr="00DF746B">
              <w:t>kommunen</w:t>
            </w:r>
            <w:r w:rsidRPr="00A66651">
              <w:rPr>
                <w:i/>
                <w:iCs/>
              </w:rPr>
              <w:t xml:space="preserve"> </w:t>
            </w:r>
            <w:r w:rsidRPr="002C2049">
              <w:t>till verket eller myndigheten. Ett sådant beslut får fattas om verksamheten har stor omfattning, är särskilt komplicerad eller om det finns andra särskilda skäl.</w:t>
            </w:r>
          </w:p>
        </w:tc>
      </w:tr>
      <w:tr w:rsidR="00F71CC6" w14:paraId="04AD019D" w14:textId="77777777" w:rsidTr="005A3B52">
        <w:tblPrEx>
          <w:tblLook w:val="0600" w:firstRow="0" w:lastRow="0" w:firstColumn="0" w:lastColumn="0" w:noHBand="1" w:noVBand="1"/>
        </w:tblPrEx>
        <w:tc>
          <w:tcPr>
            <w:tcW w:w="2500" w:type="pct"/>
            <w:shd w:val="clear" w:color="auto" w:fill="auto"/>
            <w:tcMar>
              <w:left w:w="0" w:type="dxa"/>
            </w:tcMar>
          </w:tcPr>
          <w:p w14:paraId="7D82F9B8" w14:textId="18020971" w:rsidR="00F71CC6" w:rsidRDefault="00AB307F" w:rsidP="00F71CC6">
            <w:pPr>
              <w:pStyle w:val="Brdtextmedindrag"/>
            </w:pPr>
            <w:r w:rsidRPr="00A12386">
              <w:t>Jordbruksverket eller myndig</w:t>
            </w:r>
            <w:r>
              <w:softHyphen/>
            </w:r>
            <w:r w:rsidRPr="00A12386">
              <w:t xml:space="preserve">heten får besluta att </w:t>
            </w:r>
            <w:r w:rsidRPr="00A12386">
              <w:rPr>
                <w:i/>
              </w:rPr>
              <w:t>kontrollen skall</w:t>
            </w:r>
            <w:r w:rsidRPr="00A12386">
              <w:t xml:space="preserve"> lämnas tillbaka till kommunen, om verket eller myndigheten och kommunen är överens om det</w:t>
            </w:r>
            <w:r>
              <w:t>.</w:t>
            </w:r>
          </w:p>
        </w:tc>
        <w:tc>
          <w:tcPr>
            <w:tcW w:w="2500" w:type="pct"/>
            <w:shd w:val="clear" w:color="auto" w:fill="auto"/>
            <w:tcMar>
              <w:right w:w="0" w:type="dxa"/>
            </w:tcMar>
          </w:tcPr>
          <w:p w14:paraId="24B31157" w14:textId="2131043A" w:rsidR="00F71CC6" w:rsidRDefault="00AB307F" w:rsidP="00F71CC6">
            <w:pPr>
              <w:pStyle w:val="Brdtextmedindrag"/>
            </w:pPr>
            <w:r w:rsidRPr="00A12386">
              <w:t>Jordbruksverket eller myndig</w:t>
            </w:r>
            <w:r>
              <w:softHyphen/>
            </w:r>
            <w:r w:rsidRPr="00A12386">
              <w:t xml:space="preserve">heten får besluta att </w:t>
            </w:r>
            <w:r w:rsidRPr="00A12386">
              <w:rPr>
                <w:i/>
              </w:rPr>
              <w:t>ansvaret ska</w:t>
            </w:r>
            <w:r w:rsidRPr="00A12386">
              <w:t xml:space="preserve"> lämnas tillbaka till kommunen, om verket eller myndigheten och kommunen är överens om det</w:t>
            </w:r>
            <w:r>
              <w:t>.</w:t>
            </w:r>
          </w:p>
        </w:tc>
      </w:tr>
    </w:tbl>
    <w:p w14:paraId="3F7FA24B" w14:textId="2434D1DF"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D44CF48" w14:textId="77777777" w:rsidTr="00F71CC6">
        <w:tc>
          <w:tcPr>
            <w:tcW w:w="2500" w:type="pct"/>
            <w:shd w:val="clear" w:color="auto" w:fill="auto"/>
            <w:tcMar>
              <w:left w:w="0" w:type="dxa"/>
            </w:tcMar>
          </w:tcPr>
          <w:p w14:paraId="1E820013" w14:textId="32E6B7B9" w:rsidR="00F71CC6" w:rsidRDefault="00AB307F" w:rsidP="00F71CC6">
            <w:pPr>
              <w:pStyle w:val="Brdtextmedindrag"/>
            </w:pPr>
            <w:r w:rsidRPr="00A12386">
              <w:t xml:space="preserve">Jordbruksverket eller en annan statlig kontrollmyndighet som regeringen bestämt enligt denna lag får, i samråd med en kommun, besluta att </w:t>
            </w:r>
            <w:r w:rsidRPr="00A12386">
              <w:rPr>
                <w:i/>
              </w:rPr>
              <w:t>den</w:t>
            </w:r>
            <w:r w:rsidRPr="00A12386">
              <w:t xml:space="preserve"> </w:t>
            </w:r>
            <w:r w:rsidRPr="00A12386">
              <w:rPr>
                <w:i/>
              </w:rPr>
              <w:t>offentliga</w:t>
            </w:r>
            <w:r w:rsidRPr="00A12386">
              <w:t xml:space="preserve"> kontroll </w:t>
            </w:r>
            <w:r w:rsidRPr="00A12386">
              <w:rPr>
                <w:i/>
              </w:rPr>
              <w:t>av</w:t>
            </w:r>
            <w:r w:rsidRPr="00A12386">
              <w:t xml:space="preserve"> en viss anläggning som </w:t>
            </w:r>
            <w:r w:rsidRPr="00A12386">
              <w:rPr>
                <w:i/>
              </w:rPr>
              <w:t>Jordbruksverket eller myndigheten annars har skall</w:t>
            </w:r>
            <w:r w:rsidRPr="00A12386">
              <w:t xml:space="preserve"> flyttas från verket eller myndigheten till en kommun</w:t>
            </w:r>
            <w:r>
              <w:t>.</w:t>
            </w:r>
          </w:p>
        </w:tc>
        <w:tc>
          <w:tcPr>
            <w:tcW w:w="2500" w:type="pct"/>
            <w:shd w:val="clear" w:color="auto" w:fill="auto"/>
            <w:tcMar>
              <w:right w:w="0" w:type="dxa"/>
            </w:tcMar>
          </w:tcPr>
          <w:p w14:paraId="7C4990CC" w14:textId="33ACFBF6" w:rsidR="00F71CC6" w:rsidRDefault="00AB307F" w:rsidP="00F71CC6">
            <w:pPr>
              <w:pStyle w:val="Brdtextmedindrag"/>
            </w:pPr>
            <w:r w:rsidRPr="00A12386">
              <w:t xml:space="preserve">Jordbruksverket eller en annan statlig kontrollmyndighet som regeringen bestämt enligt denna lag får, i samråd med en kommun, besluta att </w:t>
            </w:r>
            <w:r w:rsidRPr="00A66651">
              <w:rPr>
                <w:i/>
                <w:iCs/>
              </w:rPr>
              <w:t>ansvaret för</w:t>
            </w:r>
            <w:r>
              <w:t xml:space="preserve"> </w:t>
            </w:r>
            <w:r w:rsidRPr="00A12386">
              <w:rPr>
                <w:i/>
              </w:rPr>
              <w:t>offentlig</w:t>
            </w:r>
            <w:r w:rsidRPr="00A12386">
              <w:t xml:space="preserve"> kontroll </w:t>
            </w:r>
            <w:r w:rsidRPr="00A12386">
              <w:rPr>
                <w:i/>
              </w:rPr>
              <w:t>och annan offentlig verksamhet i fråga om</w:t>
            </w:r>
            <w:r w:rsidRPr="00A12386">
              <w:t xml:space="preserve"> en viss anläggning </w:t>
            </w:r>
            <w:r w:rsidRPr="00A12386">
              <w:rPr>
                <w:i/>
              </w:rPr>
              <w:t>ska</w:t>
            </w:r>
            <w:r w:rsidRPr="00A12386">
              <w:t xml:space="preserve"> flyttas från verket eller myndigheten till en kommun</w:t>
            </w:r>
            <w:r>
              <w:t>.</w:t>
            </w:r>
          </w:p>
        </w:tc>
      </w:tr>
    </w:tbl>
    <w:p w14:paraId="722DDD91" w14:textId="1F9299F5"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6"/>
        <w:gridCol w:w="2951"/>
      </w:tblGrid>
      <w:tr w:rsidR="00F71CC6" w14:paraId="48201E10" w14:textId="77777777" w:rsidTr="00F71CC6">
        <w:tc>
          <w:tcPr>
            <w:tcW w:w="2498" w:type="pct"/>
            <w:shd w:val="clear" w:color="auto" w:fill="auto"/>
            <w:tcMar>
              <w:left w:w="0" w:type="dxa"/>
            </w:tcMar>
          </w:tcPr>
          <w:p w14:paraId="6499F185" w14:textId="7E37B21F" w:rsidR="00F71CC6" w:rsidRDefault="00AB307F" w:rsidP="00F71CC6">
            <w:pPr>
              <w:pStyle w:val="Brdtextmedindrag"/>
            </w:pPr>
            <w:r w:rsidRPr="0083471A">
              <w:t xml:space="preserve">Om en kommun grovt eller under längre tid har åsidosatt sin </w:t>
            </w:r>
            <w:r w:rsidRPr="00C4379F">
              <w:rPr>
                <w:i/>
              </w:rPr>
              <w:t>kontrollskyldighet</w:t>
            </w:r>
            <w:r w:rsidRPr="0083471A">
              <w:t xml:space="preserve"> när det gäller </w:t>
            </w:r>
            <w:r w:rsidRPr="00133EC9">
              <w:t>viss verksamhet</w:t>
            </w:r>
            <w:r w:rsidRPr="0083471A">
              <w:t>, får regeringen, på ansökan av Jordbruksverket eller en annan statlig kontrollmyndighet som regeringen bestämt enligt denna lag, besluta</w:t>
            </w:r>
            <w:r>
              <w:t xml:space="preserve"> </w:t>
            </w:r>
            <w:r w:rsidRPr="0083471A">
              <w:t xml:space="preserve">att ansvaret för </w:t>
            </w:r>
            <w:r w:rsidRPr="0090016A">
              <w:rPr>
                <w:iCs/>
              </w:rPr>
              <w:t>kontrollen</w:t>
            </w:r>
            <w:r w:rsidRPr="00C4379F">
              <w:rPr>
                <w:i/>
              </w:rPr>
              <w:t xml:space="preserve"> av </w:t>
            </w:r>
            <w:r w:rsidRPr="002F56B9">
              <w:t>den verksamheten</w:t>
            </w:r>
            <w:r w:rsidRPr="00C4379F">
              <w:rPr>
                <w:i/>
              </w:rPr>
              <w:t xml:space="preserve"> skall</w:t>
            </w:r>
            <w:r w:rsidRPr="0083471A">
              <w:t xml:space="preserve"> flyttas över till Jordbruks</w:t>
            </w:r>
            <w:r>
              <w:softHyphen/>
            </w:r>
            <w:r w:rsidRPr="0083471A">
              <w:t>verket eller myndigheten</w:t>
            </w:r>
            <w:r>
              <w:t>.</w:t>
            </w:r>
          </w:p>
        </w:tc>
        <w:tc>
          <w:tcPr>
            <w:tcW w:w="2502" w:type="pct"/>
            <w:shd w:val="clear" w:color="auto" w:fill="auto"/>
            <w:tcMar>
              <w:right w:w="0" w:type="dxa"/>
            </w:tcMar>
          </w:tcPr>
          <w:p w14:paraId="00D36040" w14:textId="6A8DC297" w:rsidR="00F71CC6" w:rsidRDefault="00AB307F" w:rsidP="00F71CC6">
            <w:pPr>
              <w:pStyle w:val="Brdtextmedindrag"/>
            </w:pPr>
            <w:r w:rsidRPr="0083471A">
              <w:t xml:space="preserve">Om en kommun grovt eller under längre tid har åsidosatt sin </w:t>
            </w:r>
            <w:r w:rsidRPr="00C4379F">
              <w:rPr>
                <w:i/>
              </w:rPr>
              <w:t>skyldighet att utföra offentlig kontroll eller annan offentlig verksamhet</w:t>
            </w:r>
            <w:r w:rsidRPr="0083471A">
              <w:t xml:space="preserve"> när det gäller </w:t>
            </w:r>
            <w:r w:rsidRPr="00C4379F">
              <w:rPr>
                <w:i/>
              </w:rPr>
              <w:t xml:space="preserve">en </w:t>
            </w:r>
            <w:r w:rsidRPr="00133EC9">
              <w:t>viss</w:t>
            </w:r>
            <w:r w:rsidRPr="0083471A">
              <w:t xml:space="preserve"> </w:t>
            </w:r>
            <w:r w:rsidRPr="0090016A">
              <w:rPr>
                <w:iCs/>
              </w:rPr>
              <w:t>verksamhet</w:t>
            </w:r>
            <w:r w:rsidRPr="0083471A">
              <w:t>, får regeringen, på ansökan av Jord</w:t>
            </w:r>
            <w:r>
              <w:softHyphen/>
            </w:r>
            <w:r w:rsidRPr="0083471A">
              <w:t>bruksverket eller en annan statlig kontrollmyndighet</w:t>
            </w:r>
            <w:r>
              <w:t xml:space="preserve"> </w:t>
            </w:r>
            <w:r w:rsidRPr="00C4379F">
              <w:t xml:space="preserve">som regeringen bestämt enligt denna lag, besluta att ansvaret för </w:t>
            </w:r>
            <w:r w:rsidRPr="00C4379F">
              <w:rPr>
                <w:i/>
              </w:rPr>
              <w:t xml:space="preserve">den offentliga </w:t>
            </w:r>
            <w:r w:rsidRPr="0090016A">
              <w:rPr>
                <w:iCs/>
              </w:rPr>
              <w:t>kon</w:t>
            </w:r>
            <w:r>
              <w:rPr>
                <w:iCs/>
              </w:rPr>
              <w:softHyphen/>
            </w:r>
            <w:r w:rsidRPr="0090016A">
              <w:rPr>
                <w:iCs/>
              </w:rPr>
              <w:t>trollen</w:t>
            </w:r>
            <w:r w:rsidRPr="00C4379F">
              <w:rPr>
                <w:i/>
              </w:rPr>
              <w:t xml:space="preserve"> och den offentliga verksam</w:t>
            </w:r>
            <w:r>
              <w:rPr>
                <w:i/>
              </w:rPr>
              <w:softHyphen/>
            </w:r>
            <w:r w:rsidRPr="00C4379F">
              <w:rPr>
                <w:i/>
              </w:rPr>
              <w:t xml:space="preserve">heten i fråga om </w:t>
            </w:r>
            <w:r w:rsidRPr="002F56B9">
              <w:t xml:space="preserve">den </w:t>
            </w:r>
            <w:r w:rsidRPr="0090016A">
              <w:rPr>
                <w:iCs/>
              </w:rPr>
              <w:t>verksamheten</w:t>
            </w:r>
            <w:r>
              <w:rPr>
                <w:i/>
              </w:rPr>
              <w:t xml:space="preserve"> </w:t>
            </w:r>
            <w:r w:rsidRPr="00C4379F">
              <w:rPr>
                <w:i/>
              </w:rPr>
              <w:t>ska</w:t>
            </w:r>
            <w:r w:rsidRPr="00C4379F">
              <w:t xml:space="preserve"> flyttas över till Jordbruksverket eller myndig</w:t>
            </w:r>
            <w:r>
              <w:softHyphen/>
            </w:r>
            <w:r w:rsidRPr="00C4379F">
              <w:t>heten.</w:t>
            </w:r>
          </w:p>
        </w:tc>
      </w:tr>
      <w:tr w:rsidR="00F71CC6" w14:paraId="7D72F427" w14:textId="77777777" w:rsidTr="00F71CC6">
        <w:tblPrEx>
          <w:tblLook w:val="0600" w:firstRow="0" w:lastRow="0" w:firstColumn="0" w:lastColumn="0" w:noHBand="1" w:noVBand="1"/>
        </w:tblPrEx>
        <w:tc>
          <w:tcPr>
            <w:tcW w:w="2498" w:type="pct"/>
            <w:shd w:val="clear" w:color="auto" w:fill="auto"/>
            <w:tcMar>
              <w:left w:w="0" w:type="dxa"/>
            </w:tcMar>
          </w:tcPr>
          <w:p w14:paraId="490FB733" w14:textId="53810161" w:rsidR="00F71CC6" w:rsidRDefault="00AB307F" w:rsidP="00F71CC6">
            <w:pPr>
              <w:pStyle w:val="Brdtextmedindrag"/>
            </w:pPr>
            <w:r w:rsidRPr="00C4379F">
              <w:t xml:space="preserve">Regeringen får besluta att </w:t>
            </w:r>
            <w:r w:rsidRPr="00C4379F">
              <w:rPr>
                <w:i/>
              </w:rPr>
              <w:t>kontrollen skall</w:t>
            </w:r>
            <w:r w:rsidRPr="00C4379F">
              <w:t xml:space="preserve"> lämnas tillbaka till kommunen</w:t>
            </w:r>
            <w:r>
              <w:t>.</w:t>
            </w:r>
          </w:p>
        </w:tc>
        <w:tc>
          <w:tcPr>
            <w:tcW w:w="2502" w:type="pct"/>
            <w:shd w:val="clear" w:color="auto" w:fill="auto"/>
            <w:tcMar>
              <w:right w:w="0" w:type="dxa"/>
            </w:tcMar>
          </w:tcPr>
          <w:p w14:paraId="7AF3FE62" w14:textId="628C87A6" w:rsidR="00F71CC6" w:rsidRDefault="00AB307F" w:rsidP="00F71CC6">
            <w:pPr>
              <w:pStyle w:val="Brdtextmedindrag"/>
            </w:pPr>
            <w:r w:rsidRPr="00C4379F">
              <w:t xml:space="preserve">Regeringen får besluta att </w:t>
            </w:r>
            <w:r w:rsidRPr="00C4379F">
              <w:rPr>
                <w:i/>
              </w:rPr>
              <w:t>ansvaret ska</w:t>
            </w:r>
            <w:r w:rsidRPr="00C4379F">
              <w:t xml:space="preserve"> lämnas tillbaka till kommunen</w:t>
            </w:r>
            <w:r>
              <w:t>.</w:t>
            </w:r>
          </w:p>
        </w:tc>
      </w:tr>
    </w:tbl>
    <w:p w14:paraId="61AC00EC" w14:textId="1B3B955E" w:rsidR="00F71CC6" w:rsidRDefault="00AB307F" w:rsidP="00F71CC6">
      <w:pPr>
        <w:pStyle w:val="Brdtext"/>
        <w:spacing w:before="230"/>
        <w:jc w:val="center"/>
      </w:pPr>
      <w:r>
        <w:t>19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045BF02" w14:textId="77777777" w:rsidTr="00F71CC6">
        <w:tc>
          <w:tcPr>
            <w:tcW w:w="2500" w:type="pct"/>
            <w:shd w:val="clear" w:color="auto" w:fill="auto"/>
            <w:tcMar>
              <w:left w:w="0" w:type="dxa"/>
            </w:tcMar>
          </w:tcPr>
          <w:p w14:paraId="1EAC39FA" w14:textId="04371D54" w:rsidR="00F71CC6" w:rsidRDefault="00AB307F" w:rsidP="00F71CC6">
            <w:pPr>
              <w:pStyle w:val="Brdtextmedindrag"/>
            </w:pPr>
            <w:r w:rsidRPr="00E85EE0">
              <w:t xml:space="preserve">Om en kommun inte fullgör de skyldigheter som följer av dess </w:t>
            </w:r>
            <w:r w:rsidRPr="00E85EE0">
              <w:rPr>
                <w:i/>
              </w:rPr>
              <w:t>kontrolluppdrag</w:t>
            </w:r>
            <w:r w:rsidRPr="00E85EE0">
              <w:t>, får Jordbruks</w:t>
            </w:r>
            <w:r w:rsidRPr="00E85EE0">
              <w:softHyphen/>
              <w:t xml:space="preserve">verket eller en annan statlig kontrollmyndighet som regeringen bestämt enligt denna lag förelägga kommunen att avhjälpa bristen. Ett sådant föreläggande </w:t>
            </w:r>
            <w:r w:rsidRPr="00E85EE0">
              <w:rPr>
                <w:i/>
              </w:rPr>
              <w:t>skall</w:t>
            </w:r>
            <w:r w:rsidRPr="00E85EE0">
              <w:t xml:space="preserve"> innehålla uppgifter om de åtgärder som Jordbruksverket eller myndigheten anser nödvändiga för att bristen </w:t>
            </w:r>
            <w:r w:rsidRPr="00E85EE0">
              <w:rPr>
                <w:i/>
              </w:rPr>
              <w:t>skall</w:t>
            </w:r>
            <w:r w:rsidRPr="00E85EE0">
              <w:t xml:space="preserve"> kunna avhjälpas</w:t>
            </w:r>
            <w:r>
              <w:t>.</w:t>
            </w:r>
          </w:p>
        </w:tc>
        <w:tc>
          <w:tcPr>
            <w:tcW w:w="2500" w:type="pct"/>
            <w:shd w:val="clear" w:color="auto" w:fill="auto"/>
            <w:tcMar>
              <w:right w:w="0" w:type="dxa"/>
            </w:tcMar>
          </w:tcPr>
          <w:p w14:paraId="5038DB66" w14:textId="3A6E6F39" w:rsidR="00F71CC6" w:rsidRDefault="00AB307F" w:rsidP="00F71CC6">
            <w:pPr>
              <w:pStyle w:val="Brdtextmedindrag"/>
            </w:pPr>
            <w:r w:rsidRPr="00E85EE0">
              <w:t xml:space="preserve">Om en kommun inte fullgör de skyldigheter som följer av dess </w:t>
            </w:r>
            <w:r w:rsidRPr="00E85EE0">
              <w:rPr>
                <w:i/>
              </w:rPr>
              <w:t>uppdrag att utföra offentlig kon</w:t>
            </w:r>
            <w:r w:rsidR="00246BAC">
              <w:rPr>
                <w:i/>
              </w:rPr>
              <w:softHyphen/>
            </w:r>
            <w:r w:rsidRPr="00E85EE0">
              <w:rPr>
                <w:i/>
              </w:rPr>
              <w:t>troll eller annan offentlig verk</w:t>
            </w:r>
            <w:r w:rsidR="00246BAC">
              <w:rPr>
                <w:i/>
              </w:rPr>
              <w:softHyphen/>
            </w:r>
            <w:r w:rsidRPr="00E85EE0">
              <w:rPr>
                <w:i/>
              </w:rPr>
              <w:t>samhet</w:t>
            </w:r>
            <w:r w:rsidRPr="00E85EE0">
              <w:t>, får Jordbruksverket eller en annan statlig kontroll</w:t>
            </w:r>
            <w:r>
              <w:softHyphen/>
            </w:r>
            <w:r w:rsidRPr="00E85EE0">
              <w:t>myndighet som regeringen bestämt enligt denna lag förelägga kom</w:t>
            </w:r>
            <w:r>
              <w:softHyphen/>
            </w:r>
            <w:r w:rsidRPr="00E85EE0">
              <w:t>munen att avhjälpa bristen. Ett sådant före</w:t>
            </w:r>
            <w:r w:rsidR="00246BAC">
              <w:softHyphen/>
            </w:r>
            <w:r w:rsidRPr="00E85EE0">
              <w:t xml:space="preserve">läggande </w:t>
            </w:r>
            <w:r w:rsidRPr="00E85EE0">
              <w:rPr>
                <w:i/>
              </w:rPr>
              <w:t>ska</w:t>
            </w:r>
            <w:r w:rsidRPr="00E85EE0">
              <w:t xml:space="preserve"> innehålla uppgifter om de åtgärder som Jordbruks</w:t>
            </w:r>
            <w:r w:rsidR="00246BAC">
              <w:softHyphen/>
            </w:r>
            <w:r w:rsidRPr="00E85EE0">
              <w:t xml:space="preserve">verket eller myndigheten anser nödvändiga för att bristen </w:t>
            </w:r>
            <w:r w:rsidRPr="00E85EE0">
              <w:rPr>
                <w:i/>
              </w:rPr>
              <w:t>ska</w:t>
            </w:r>
            <w:r w:rsidRPr="00E85EE0">
              <w:t xml:space="preserve"> kunna avhjälpas</w:t>
            </w:r>
            <w:r>
              <w:t>.</w:t>
            </w:r>
          </w:p>
        </w:tc>
      </w:tr>
    </w:tbl>
    <w:p w14:paraId="7EBD793A"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176AC1E" w14:textId="77777777" w:rsidTr="005A3B52">
        <w:tc>
          <w:tcPr>
            <w:tcW w:w="2500" w:type="pct"/>
            <w:shd w:val="clear" w:color="auto" w:fill="auto"/>
            <w:tcMar>
              <w:left w:w="0" w:type="dxa"/>
            </w:tcMar>
          </w:tcPr>
          <w:p w14:paraId="0C2CBA81" w14:textId="4341C400" w:rsidR="00F71CC6" w:rsidRDefault="00AB307F" w:rsidP="00F71CC6">
            <w:pPr>
              <w:pStyle w:val="Rubrik4utannumrering"/>
            </w:pPr>
            <w:r>
              <w:t>Föreskrifter om kontroll</w:t>
            </w:r>
          </w:p>
        </w:tc>
        <w:tc>
          <w:tcPr>
            <w:tcW w:w="2500" w:type="pct"/>
            <w:shd w:val="clear" w:color="auto" w:fill="auto"/>
            <w:tcMar>
              <w:right w:w="0" w:type="dxa"/>
            </w:tcMar>
          </w:tcPr>
          <w:p w14:paraId="2AFB9B04" w14:textId="0D64EEFC" w:rsidR="00F71CC6" w:rsidRDefault="00AB307F" w:rsidP="00F71CC6">
            <w:pPr>
              <w:pStyle w:val="Rubrik4utannumrering"/>
            </w:pPr>
            <w:r>
              <w:t xml:space="preserve">Föreskrifter om </w:t>
            </w:r>
            <w:r w:rsidRPr="00C33D51">
              <w:rPr>
                <w:i/>
                <w:iCs/>
              </w:rPr>
              <w:t>offentlig</w:t>
            </w:r>
            <w:r>
              <w:t xml:space="preserve"> kontroll </w:t>
            </w:r>
            <w:r w:rsidRPr="00C33D51">
              <w:rPr>
                <w:i/>
                <w:iCs/>
              </w:rPr>
              <w:t>och annan offentlig verksamhet</w:t>
            </w:r>
          </w:p>
        </w:tc>
      </w:tr>
    </w:tbl>
    <w:p w14:paraId="664118EE" w14:textId="77777777" w:rsidR="00F71CC6" w:rsidRDefault="00F71CC6" w:rsidP="00DC55EB">
      <w:pPr>
        <w:pStyle w:val="Brdtext"/>
        <w:jc w:val="center"/>
      </w:pPr>
    </w:p>
    <w:p w14:paraId="7B61DA17" w14:textId="62855E67" w:rsidR="00F71CC6" w:rsidRDefault="00AB307F" w:rsidP="00DC55EB">
      <w:pPr>
        <w:pStyle w:val="Brdtext"/>
        <w:jc w:val="center"/>
      </w:pPr>
      <w:r>
        <w:t>20 §</w:t>
      </w:r>
    </w:p>
    <w:p w14:paraId="31837926" w14:textId="7B6952A7" w:rsidR="00F71CC6" w:rsidRPr="00974D12" w:rsidRDefault="00AB307F" w:rsidP="00F71CC6">
      <w:pPr>
        <w:pStyle w:val="Brdtextmedindrag"/>
      </w:pPr>
      <w:r w:rsidRPr="00010D14">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316D010" w14:textId="77777777" w:rsidTr="00F71CC6">
        <w:tc>
          <w:tcPr>
            <w:tcW w:w="2500" w:type="pct"/>
            <w:shd w:val="clear" w:color="auto" w:fill="auto"/>
            <w:tcMar>
              <w:left w:w="0" w:type="dxa"/>
            </w:tcMar>
          </w:tcPr>
          <w:p w14:paraId="73F8999E" w14:textId="280E79F4" w:rsidR="00F71CC6" w:rsidRDefault="00AB307F" w:rsidP="00F71CC6">
            <w:pPr>
              <w:pStyle w:val="Brdtextmedindrag"/>
            </w:pPr>
            <w:r w:rsidRPr="00010D14">
              <w:t>1.</w:t>
            </w:r>
            <w:r>
              <w:t> </w:t>
            </w:r>
            <w:r w:rsidRPr="00010D14">
              <w:t xml:space="preserve">hur offentlig kontroll </w:t>
            </w:r>
            <w:r w:rsidRPr="00010D14">
              <w:rPr>
                <w:i/>
              </w:rPr>
              <w:t>skall</w:t>
            </w:r>
            <w:r w:rsidRPr="00010D14">
              <w:t xml:space="preserve"> bedrivas,</w:t>
            </w:r>
          </w:p>
        </w:tc>
        <w:tc>
          <w:tcPr>
            <w:tcW w:w="2500" w:type="pct"/>
            <w:shd w:val="clear" w:color="auto" w:fill="auto"/>
            <w:tcMar>
              <w:right w:w="0" w:type="dxa"/>
            </w:tcMar>
          </w:tcPr>
          <w:p w14:paraId="232A2694" w14:textId="44410AA9" w:rsidR="00F71CC6" w:rsidRDefault="00AB307F" w:rsidP="00F71CC6">
            <w:pPr>
              <w:pStyle w:val="Brdtextmedindrag"/>
            </w:pPr>
            <w:r w:rsidRPr="00010D14">
              <w:t>1.</w:t>
            </w:r>
            <w:r>
              <w:t> </w:t>
            </w:r>
            <w:r w:rsidRPr="00010D14">
              <w:t xml:space="preserve">hur offentlig kontroll </w:t>
            </w:r>
            <w:r w:rsidRPr="00010D14">
              <w:rPr>
                <w:i/>
              </w:rPr>
              <w:t>och annan offentlig verksamhet ska</w:t>
            </w:r>
            <w:r w:rsidRPr="00010D14">
              <w:t xml:space="preserve"> bedrivas</w:t>
            </w:r>
            <w:r>
              <w:t>,</w:t>
            </w:r>
          </w:p>
        </w:tc>
      </w:tr>
      <w:tr w:rsidR="00F71CC6" w14:paraId="3C0053B4" w14:textId="77777777" w:rsidTr="005A3B52">
        <w:tblPrEx>
          <w:tblLook w:val="0600" w:firstRow="0" w:lastRow="0" w:firstColumn="0" w:lastColumn="0" w:noHBand="1" w:noVBand="1"/>
        </w:tblPrEx>
        <w:tc>
          <w:tcPr>
            <w:tcW w:w="2500" w:type="pct"/>
            <w:shd w:val="clear" w:color="auto" w:fill="auto"/>
            <w:tcMar>
              <w:left w:w="0" w:type="dxa"/>
            </w:tcMar>
          </w:tcPr>
          <w:p w14:paraId="3703F5DE" w14:textId="39ADB081" w:rsidR="00F71CC6" w:rsidRDefault="00AB307F" w:rsidP="00F71CC6">
            <w:pPr>
              <w:pStyle w:val="Brdtextmedindrag"/>
            </w:pPr>
            <w:r w:rsidRPr="007B7DDD">
              <w:t>2.</w:t>
            </w:r>
            <w:r>
              <w:t> </w:t>
            </w:r>
            <w:r w:rsidRPr="007B7DDD">
              <w:t>skyldighet för en kontroll</w:t>
            </w:r>
            <w:r>
              <w:softHyphen/>
            </w:r>
            <w:r w:rsidRPr="007B7DDD">
              <w:t>myndighet eller</w:t>
            </w:r>
            <w:r w:rsidRPr="007B7DDD">
              <w:rPr>
                <w:i/>
              </w:rPr>
              <w:t xml:space="preserve"> </w:t>
            </w:r>
            <w:r w:rsidRPr="007B7DDD">
              <w:t>ett</w:t>
            </w:r>
            <w:r w:rsidRPr="007B7DDD">
              <w:rPr>
                <w:i/>
              </w:rPr>
              <w:t xml:space="preserve"> kontrollorgan som anlitas i den offentliga kontrollen</w:t>
            </w:r>
            <w:r w:rsidRPr="007B7DDD">
              <w:t xml:space="preserve"> att lämna information till en sådan samordnande kontroll</w:t>
            </w:r>
            <w:r w:rsidR="00246BAC">
              <w:softHyphen/>
            </w:r>
            <w:r w:rsidRPr="007B7DDD">
              <w:t>myndighet som avses i 13 § första stycket,</w:t>
            </w:r>
          </w:p>
        </w:tc>
        <w:tc>
          <w:tcPr>
            <w:tcW w:w="2500" w:type="pct"/>
            <w:shd w:val="clear" w:color="auto" w:fill="auto"/>
            <w:tcMar>
              <w:right w:w="0" w:type="dxa"/>
            </w:tcMar>
          </w:tcPr>
          <w:p w14:paraId="4098BD1B" w14:textId="5055BE46" w:rsidR="00F71CC6" w:rsidRDefault="00AB307F" w:rsidP="00F71CC6">
            <w:pPr>
              <w:pStyle w:val="Brdtextmedindrag"/>
            </w:pPr>
            <w:r w:rsidRPr="007B7DDD">
              <w:t>2.</w:t>
            </w:r>
            <w:r>
              <w:t> </w:t>
            </w:r>
            <w:r w:rsidRPr="007B7DDD">
              <w:t>skyldighet för en kontroll</w:t>
            </w:r>
            <w:r>
              <w:softHyphen/>
            </w:r>
            <w:r w:rsidRPr="007B7DDD">
              <w:t>myndighet</w:t>
            </w:r>
            <w:r w:rsidRPr="00456220">
              <w:rPr>
                <w:i/>
                <w:iCs/>
              </w:rPr>
              <w:t>,</w:t>
            </w:r>
            <w:r w:rsidRPr="007B7DDD">
              <w:t xml:space="preserve"> ett </w:t>
            </w:r>
            <w:r w:rsidRPr="007B7DDD">
              <w:rPr>
                <w:i/>
              </w:rPr>
              <w:t>organ med delege</w:t>
            </w:r>
            <w:r>
              <w:rPr>
                <w:i/>
              </w:rPr>
              <w:softHyphen/>
            </w:r>
            <w:r w:rsidRPr="007B7DDD">
              <w:rPr>
                <w:i/>
              </w:rPr>
              <w:t>rade uppgifter eller en fysisk</w:t>
            </w:r>
            <w:r>
              <w:rPr>
                <w:i/>
              </w:rPr>
              <w:t xml:space="preserve"> </w:t>
            </w:r>
            <w:r w:rsidRPr="007B7DDD">
              <w:rPr>
                <w:i/>
              </w:rPr>
              <w:t>person som har delegerats vissa uppgifter</w:t>
            </w:r>
            <w:r w:rsidRPr="007B7DDD">
              <w:t xml:space="preserve"> att lämna information till en sådan samordnande kontroll</w:t>
            </w:r>
            <w:r w:rsidR="00246BAC">
              <w:softHyphen/>
            </w:r>
            <w:r w:rsidRPr="007B7DDD">
              <w:t>myndighet som avses i 13</w:t>
            </w:r>
            <w:r>
              <w:t> </w:t>
            </w:r>
            <w:r w:rsidRPr="007B7DDD">
              <w:t>§ första stycket,</w:t>
            </w:r>
          </w:p>
          <w:p w14:paraId="2DFC1D64" w14:textId="3E9B92EB" w:rsidR="00F71CC6" w:rsidRDefault="00AB307F" w:rsidP="00F71CC6">
            <w:pPr>
              <w:pStyle w:val="Brdtextmedindrag"/>
            </w:pPr>
            <w:r w:rsidRPr="00E742FC">
              <w:rPr>
                <w:i/>
                <w:iCs/>
              </w:rPr>
              <w:t>3.</w:t>
            </w:r>
            <w:r w:rsidRPr="0050598F">
              <w:t> </w:t>
            </w:r>
            <w:r w:rsidRPr="0050598F">
              <w:rPr>
                <w:i/>
                <w:iCs/>
              </w:rPr>
              <w:t>skyldighet för ett organ med delegerade uppgifter eller en fysisk person som har delegerats vissa uppgifter att lämna information och ge in handlingar till den myndighet som har delegerat uppgiften</w:t>
            </w:r>
            <w:r w:rsidRPr="0050598F">
              <w:t>,</w:t>
            </w:r>
            <w:r>
              <w:t xml:space="preserve"> </w:t>
            </w:r>
            <w:r w:rsidRPr="0050598F">
              <w:rPr>
                <w:i/>
                <w:iCs/>
              </w:rPr>
              <w:t>och</w:t>
            </w:r>
          </w:p>
        </w:tc>
      </w:tr>
      <w:tr w:rsidR="00F71CC6" w14:paraId="564FB553" w14:textId="77777777" w:rsidTr="005A3B52">
        <w:tblPrEx>
          <w:tblLook w:val="0600" w:firstRow="0" w:lastRow="0" w:firstColumn="0" w:lastColumn="0" w:noHBand="1" w:noVBand="1"/>
        </w:tblPrEx>
        <w:tc>
          <w:tcPr>
            <w:tcW w:w="2500" w:type="pct"/>
            <w:shd w:val="clear" w:color="auto" w:fill="auto"/>
            <w:tcMar>
              <w:left w:w="0" w:type="dxa"/>
            </w:tcMar>
          </w:tcPr>
          <w:p w14:paraId="2E1F0AAE" w14:textId="3320708C" w:rsidR="00F71CC6" w:rsidRDefault="00AB307F" w:rsidP="00F71CC6">
            <w:pPr>
              <w:pStyle w:val="Brdtextmedindrag"/>
            </w:pPr>
            <w:r w:rsidRPr="008830D7">
              <w:rPr>
                <w:i/>
                <w:iCs/>
              </w:rPr>
              <w:t>3.</w:t>
            </w:r>
            <w:r>
              <w:t> </w:t>
            </w:r>
            <w:r w:rsidRPr="007B7DDD">
              <w:t xml:space="preserve">skyldighet för </w:t>
            </w:r>
            <w:r w:rsidRPr="007B7DDD">
              <w:rPr>
                <w:i/>
              </w:rPr>
              <w:t>en</w:t>
            </w:r>
            <w:r w:rsidRPr="007B7DDD">
              <w:t xml:space="preserve"> foderföre</w:t>
            </w:r>
            <w:r>
              <w:softHyphen/>
            </w:r>
            <w:r w:rsidRPr="007B7DDD">
              <w:t xml:space="preserve">tagare eller för </w:t>
            </w:r>
            <w:r w:rsidRPr="007B7DDD">
              <w:rPr>
                <w:i/>
              </w:rPr>
              <w:t>en annan företagare</w:t>
            </w:r>
            <w:r w:rsidRPr="007B7DDD">
              <w:t xml:space="preserve"> som befattar sig med animaliska biprodukter att utöva en </w:t>
            </w:r>
            <w:r w:rsidRPr="008830D7">
              <w:rPr>
                <w:i/>
                <w:iCs/>
              </w:rPr>
              <w:t>efter verksamhetens</w:t>
            </w:r>
            <w:r w:rsidRPr="007B7DDD">
              <w:t xml:space="preserve"> art </w:t>
            </w:r>
            <w:r w:rsidRPr="00D804C6">
              <w:rPr>
                <w:i/>
                <w:iCs/>
              </w:rPr>
              <w:t>lämpad</w:t>
            </w:r>
            <w:r w:rsidRPr="007B7DDD">
              <w:t xml:space="preserve"> egen</w:t>
            </w:r>
            <w:r>
              <w:softHyphen/>
            </w:r>
            <w:r w:rsidRPr="007B7DDD">
              <w:t>kontroll av verksamheten</w:t>
            </w:r>
            <w:r>
              <w:t>.</w:t>
            </w:r>
          </w:p>
        </w:tc>
        <w:tc>
          <w:tcPr>
            <w:tcW w:w="2500" w:type="pct"/>
            <w:shd w:val="clear" w:color="auto" w:fill="auto"/>
            <w:tcMar>
              <w:right w:w="0" w:type="dxa"/>
            </w:tcMar>
          </w:tcPr>
          <w:p w14:paraId="77E9903F" w14:textId="34959CA2" w:rsidR="00F71CC6" w:rsidRDefault="00AB307F" w:rsidP="00F71CC6">
            <w:pPr>
              <w:pStyle w:val="Brdtextmedindrag"/>
            </w:pPr>
            <w:r w:rsidRPr="0050598F">
              <w:rPr>
                <w:i/>
                <w:iCs/>
              </w:rPr>
              <w:t>4</w:t>
            </w:r>
            <w:r w:rsidRPr="007B7DDD">
              <w:t>.</w:t>
            </w:r>
            <w:r>
              <w:t> </w:t>
            </w:r>
            <w:r w:rsidRPr="007B7DDD">
              <w:t xml:space="preserve">skyldighet för foderföretagare eller för </w:t>
            </w:r>
            <w:r w:rsidRPr="007B7DDD">
              <w:rPr>
                <w:i/>
              </w:rPr>
              <w:t>den</w:t>
            </w:r>
            <w:r w:rsidRPr="007B7DDD">
              <w:t xml:space="preserve"> som befattar sig med animaliska biprodukter </w:t>
            </w:r>
            <w:r w:rsidRPr="00ED1DC1">
              <w:rPr>
                <w:i/>
              </w:rPr>
              <w:t>eller därav framställda produkter</w:t>
            </w:r>
            <w:r w:rsidRPr="007B7DDD">
              <w:t xml:space="preserve"> att utöva en egenkontroll av verksamheten </w:t>
            </w:r>
            <w:r w:rsidRPr="00ED1DC1">
              <w:rPr>
                <w:i/>
              </w:rPr>
              <w:t>som är lämplig utifrån</w:t>
            </w:r>
            <w:r w:rsidRPr="007B7DDD">
              <w:t xml:space="preserve"> verksamhetens art</w:t>
            </w:r>
            <w:r>
              <w:t>.</w:t>
            </w:r>
          </w:p>
        </w:tc>
      </w:tr>
    </w:tbl>
    <w:p w14:paraId="4AEC157B"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C3B77EA" w14:textId="77777777" w:rsidTr="005A3B52">
        <w:tc>
          <w:tcPr>
            <w:tcW w:w="2500" w:type="pct"/>
            <w:shd w:val="clear" w:color="auto" w:fill="auto"/>
            <w:tcMar>
              <w:left w:w="0" w:type="dxa"/>
            </w:tcMar>
          </w:tcPr>
          <w:p w14:paraId="107F6B35" w14:textId="77777777" w:rsidR="00F71CC6" w:rsidRDefault="00F71CC6" w:rsidP="00F71CC6">
            <w:pPr>
              <w:pStyle w:val="Brdtextmedindrag"/>
            </w:pPr>
          </w:p>
        </w:tc>
        <w:tc>
          <w:tcPr>
            <w:tcW w:w="2500" w:type="pct"/>
            <w:shd w:val="clear" w:color="auto" w:fill="auto"/>
            <w:tcMar>
              <w:right w:w="0" w:type="dxa"/>
            </w:tcMar>
          </w:tcPr>
          <w:p w14:paraId="03407E57" w14:textId="32316388" w:rsidR="00F71CC6" w:rsidRPr="00874CEE" w:rsidRDefault="00AB307F" w:rsidP="00F71CC6">
            <w:pPr>
              <w:pStyle w:val="Rubrik4utannumrering"/>
              <w:rPr>
                <w:i/>
                <w:iCs/>
              </w:rPr>
            </w:pPr>
            <w:r w:rsidRPr="00874CEE">
              <w:rPr>
                <w:i/>
                <w:iCs/>
              </w:rPr>
              <w:t>Föreskrifter om uppgiftslämnande</w:t>
            </w:r>
          </w:p>
        </w:tc>
      </w:tr>
    </w:tbl>
    <w:p w14:paraId="70744192"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8E8D73B" w14:textId="77777777" w:rsidTr="00F71CC6">
        <w:tc>
          <w:tcPr>
            <w:tcW w:w="2500" w:type="pct"/>
            <w:shd w:val="clear" w:color="auto" w:fill="auto"/>
            <w:tcMar>
              <w:left w:w="0" w:type="dxa"/>
            </w:tcMar>
          </w:tcPr>
          <w:p w14:paraId="269E482B" w14:textId="77777777" w:rsidR="00F71CC6" w:rsidRDefault="00F71CC6" w:rsidP="00F71CC6">
            <w:pPr>
              <w:pStyle w:val="Brdtextmedindrag"/>
            </w:pPr>
          </w:p>
        </w:tc>
        <w:tc>
          <w:tcPr>
            <w:tcW w:w="2500" w:type="pct"/>
            <w:shd w:val="clear" w:color="auto" w:fill="auto"/>
            <w:tcMar>
              <w:right w:w="0" w:type="dxa"/>
            </w:tcMar>
          </w:tcPr>
          <w:p w14:paraId="21436287" w14:textId="3C029E1A" w:rsidR="00F71CC6" w:rsidRDefault="00AB307F" w:rsidP="00F71CC6">
            <w:pPr>
              <w:pStyle w:val="Brdtext"/>
              <w:rPr>
                <w:i/>
              </w:rPr>
            </w:pPr>
            <w:r>
              <w:rPr>
                <w:i/>
              </w:rPr>
              <w:t xml:space="preserve">20 a </w:t>
            </w:r>
            <w:r w:rsidRPr="00574282">
              <w:rPr>
                <w:i/>
              </w:rPr>
              <w:t>§</w:t>
            </w:r>
          </w:p>
          <w:p w14:paraId="3127A4C5" w14:textId="5599BA9D" w:rsidR="00F71CC6" w:rsidRPr="00574282" w:rsidRDefault="00AB307F" w:rsidP="00F71CC6">
            <w:pPr>
              <w:pStyle w:val="Brdtextmedindrag"/>
              <w:rPr>
                <w:i/>
              </w:rPr>
            </w:pPr>
            <w:r w:rsidRPr="00ED1DC1">
              <w:rPr>
                <w:i/>
              </w:rPr>
              <w:t>Regeringen eller den myndighet som regeringen bestämmer får meddela föreskrifter om skyldighet för foderföretagare och för den som befattar sig med animaliska biprodukter eller därav framställda produkter att lämna uppgifter om sin</w:t>
            </w:r>
            <w:r>
              <w:rPr>
                <w:i/>
              </w:rPr>
              <w:t xml:space="preserve"> verksamhet </w:t>
            </w:r>
            <w:r w:rsidRPr="00ED1DC1">
              <w:rPr>
                <w:i/>
              </w:rPr>
              <w:t>till en kontroll</w:t>
            </w:r>
            <w:r>
              <w:rPr>
                <w:i/>
              </w:rPr>
              <w:softHyphen/>
            </w:r>
            <w:r w:rsidRPr="00ED1DC1">
              <w:rPr>
                <w:i/>
              </w:rPr>
              <w:t>myndighet, ett organ med dele</w:t>
            </w:r>
            <w:r>
              <w:rPr>
                <w:i/>
              </w:rPr>
              <w:softHyphen/>
            </w:r>
            <w:r w:rsidRPr="00ED1DC1">
              <w:rPr>
                <w:i/>
              </w:rPr>
              <w:t>gerade uppgifter eller en fysisk person som har delegerats vissa uppgifter</w:t>
            </w:r>
            <w:r>
              <w:rPr>
                <w:i/>
              </w:rPr>
              <w:t>.</w:t>
            </w:r>
          </w:p>
        </w:tc>
      </w:tr>
    </w:tbl>
    <w:p w14:paraId="755C6F47" w14:textId="3DF0201E" w:rsidR="00F71CC6" w:rsidRDefault="00AB307F" w:rsidP="00F71CC6">
      <w:pPr>
        <w:pStyle w:val="Brdtext"/>
        <w:spacing w:before="230"/>
        <w:jc w:val="center"/>
      </w:pPr>
      <w:r>
        <w:t>21 §</w:t>
      </w:r>
      <w:r>
        <w:rPr>
          <w:rStyle w:val="Fotnotsreferens"/>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9BD86D6" w14:textId="77777777" w:rsidTr="00F71CC6">
        <w:tc>
          <w:tcPr>
            <w:tcW w:w="2500" w:type="pct"/>
            <w:shd w:val="clear" w:color="auto" w:fill="auto"/>
            <w:tcMar>
              <w:left w:w="0" w:type="dxa"/>
            </w:tcMar>
          </w:tcPr>
          <w:p w14:paraId="7625E084" w14:textId="7049AFDF" w:rsidR="00F71CC6" w:rsidRDefault="00AB307F" w:rsidP="00F71CC6">
            <w:pPr>
              <w:pStyle w:val="Brdtextmedindrag"/>
            </w:pPr>
            <w:r w:rsidRPr="00A57275">
              <w:t>En kontrollmyndighet och ett</w:t>
            </w:r>
            <w:r w:rsidRPr="00A57275">
              <w:rPr>
                <w:i/>
              </w:rPr>
              <w:t xml:space="preserve"> kontrollorgan som anlitas i den offentliga kontrollen</w:t>
            </w:r>
            <w:r w:rsidRPr="00A57275">
              <w:t xml:space="preserve"> har rätt att i den utsträckning det behövs för </w:t>
            </w:r>
            <w:r w:rsidRPr="00A57275">
              <w:rPr>
                <w:i/>
              </w:rPr>
              <w:t>kontrollen</w:t>
            </w:r>
          </w:p>
        </w:tc>
        <w:tc>
          <w:tcPr>
            <w:tcW w:w="2500" w:type="pct"/>
            <w:shd w:val="clear" w:color="auto" w:fill="auto"/>
            <w:tcMar>
              <w:right w:w="0" w:type="dxa"/>
            </w:tcMar>
          </w:tcPr>
          <w:p w14:paraId="26230D2F" w14:textId="5FCC9100" w:rsidR="00F71CC6" w:rsidRDefault="00AB307F" w:rsidP="00F71CC6">
            <w:pPr>
              <w:pStyle w:val="Brdtextmedindrag"/>
            </w:pPr>
            <w:r w:rsidRPr="00A57275">
              <w:t xml:space="preserve">En kontrollmyndighet och ett </w:t>
            </w:r>
            <w:r w:rsidRPr="00A57275">
              <w:rPr>
                <w:i/>
              </w:rPr>
              <w:t>organ med delegerade uppgifter eller en fysisk person som har delegerats vissa uppgifter</w:t>
            </w:r>
            <w:r w:rsidRPr="00A57275">
              <w:t xml:space="preserve"> har rätt att</w:t>
            </w:r>
            <w:r w:rsidRPr="007879E1">
              <w:rPr>
                <w:i/>
                <w:iCs/>
              </w:rPr>
              <w:t xml:space="preserve">, </w:t>
            </w:r>
            <w:r w:rsidRPr="00A57275">
              <w:t>i den utsträckning det behövs för</w:t>
            </w:r>
            <w:r w:rsidRPr="00A57275">
              <w:rPr>
                <w:i/>
              </w:rPr>
              <w:t xml:space="preserve"> offentlig kontroll och annan offent</w:t>
            </w:r>
            <w:r>
              <w:rPr>
                <w:i/>
              </w:rPr>
              <w:softHyphen/>
            </w:r>
            <w:r w:rsidRPr="00A57275">
              <w:rPr>
                <w:i/>
              </w:rPr>
              <w:t>lig verksamhet</w:t>
            </w:r>
            <w:r>
              <w:rPr>
                <w:i/>
              </w:rPr>
              <w:t>,</w:t>
            </w:r>
          </w:p>
        </w:tc>
      </w:tr>
    </w:tbl>
    <w:p w14:paraId="1F891084" w14:textId="77777777" w:rsidR="00F71CC6" w:rsidRDefault="00AB307F" w:rsidP="00F71CC6">
      <w:pPr>
        <w:pStyle w:val="Brdtextmedindrag"/>
      </w:pPr>
      <w:r>
        <w:t>1. på begäran få upplysningar och ta del av handlingar, samt</w:t>
      </w:r>
    </w:p>
    <w:p w14:paraId="66EA9383" w14:textId="684B4907" w:rsidR="00F71CC6" w:rsidRDefault="00AB307F" w:rsidP="00F71CC6">
      <w:pPr>
        <w:pStyle w:val="Brdtextmedindrag"/>
      </w:pPr>
      <w:r>
        <w:t>2. få tillträde till områden, lokaler och andra utrymmen som har anknytning till verksamheten och där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696BD1A" w14:textId="77777777" w:rsidTr="005A3B52">
        <w:tc>
          <w:tcPr>
            <w:tcW w:w="2500" w:type="pct"/>
            <w:shd w:val="clear" w:color="auto" w:fill="auto"/>
            <w:tcMar>
              <w:left w:w="0" w:type="dxa"/>
            </w:tcMar>
          </w:tcPr>
          <w:p w14:paraId="2D4E3447" w14:textId="5F3CB91E" w:rsidR="00F71CC6" w:rsidRDefault="00AB307F" w:rsidP="00F71CC6">
            <w:pPr>
              <w:pStyle w:val="Brdtextmedindrag"/>
            </w:pPr>
            <w:r w:rsidRPr="008D2C8B">
              <w:rPr>
                <w:i/>
                <w:iCs/>
              </w:rPr>
              <w:t>Bestämmelserna i</w:t>
            </w:r>
            <w:r w:rsidRPr="00A57275">
              <w:t xml:space="preserve"> </w:t>
            </w:r>
            <w:r w:rsidRPr="008D2C8B">
              <w:rPr>
                <w:i/>
                <w:iCs/>
              </w:rPr>
              <w:t>första</w:t>
            </w:r>
            <w:r w:rsidRPr="00A57275">
              <w:t xml:space="preserve"> stycket gäller också för Europeiska kom</w:t>
            </w:r>
            <w:r w:rsidR="00246BAC">
              <w:softHyphen/>
            </w:r>
            <w:r w:rsidRPr="00A57275">
              <w:t>missionen och för inspektörer och experter som utsetts av kommis</w:t>
            </w:r>
            <w:r w:rsidR="00246BAC">
              <w:softHyphen/>
            </w:r>
            <w:r w:rsidRPr="00A57275">
              <w:t>sionen</w:t>
            </w:r>
            <w:r>
              <w:t>.</w:t>
            </w:r>
          </w:p>
        </w:tc>
        <w:tc>
          <w:tcPr>
            <w:tcW w:w="2500" w:type="pct"/>
            <w:shd w:val="clear" w:color="auto" w:fill="auto"/>
            <w:tcMar>
              <w:right w:w="0" w:type="dxa"/>
            </w:tcMar>
          </w:tcPr>
          <w:p w14:paraId="2C384AB5" w14:textId="6F712CF9" w:rsidR="00F71CC6" w:rsidRDefault="00AB307F" w:rsidP="00F71CC6">
            <w:pPr>
              <w:pStyle w:val="Brdtextmedindrag"/>
            </w:pPr>
            <w:r w:rsidRPr="008D2C8B">
              <w:rPr>
                <w:i/>
                <w:iCs/>
              </w:rPr>
              <w:t>Första</w:t>
            </w:r>
            <w:r w:rsidRPr="00A57275">
              <w:t xml:space="preserve"> stycket gäller också för Europeiska kommissionen och för inspektörer och experter som utsetts av kommissionen</w:t>
            </w:r>
            <w:r>
              <w:t>.</w:t>
            </w:r>
          </w:p>
        </w:tc>
      </w:tr>
    </w:tbl>
    <w:p w14:paraId="5FE13C86"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AFAD254" w14:textId="77777777" w:rsidTr="005A3B52">
        <w:tc>
          <w:tcPr>
            <w:tcW w:w="2500" w:type="pct"/>
            <w:shd w:val="clear" w:color="auto" w:fill="auto"/>
            <w:tcMar>
              <w:left w:w="0" w:type="dxa"/>
            </w:tcMar>
          </w:tcPr>
          <w:p w14:paraId="73839FBD" w14:textId="72549729" w:rsidR="00F71CC6" w:rsidRDefault="00AB307F" w:rsidP="00F71CC6">
            <w:pPr>
              <w:pStyle w:val="Rubrik4utannumrering"/>
            </w:pPr>
            <w:r>
              <w:t xml:space="preserve">Skyldighet att </w:t>
            </w:r>
            <w:r w:rsidRPr="00F75D5D">
              <w:rPr>
                <w:i/>
              </w:rPr>
              <w:t>tillhandahålla</w:t>
            </w:r>
            <w:r>
              <w:t xml:space="preserve"> hjälp</w:t>
            </w:r>
          </w:p>
        </w:tc>
        <w:tc>
          <w:tcPr>
            <w:tcW w:w="2500" w:type="pct"/>
            <w:shd w:val="clear" w:color="auto" w:fill="auto"/>
            <w:tcMar>
              <w:right w:w="0" w:type="dxa"/>
            </w:tcMar>
          </w:tcPr>
          <w:p w14:paraId="1B94151E" w14:textId="4744541A" w:rsidR="00F71CC6" w:rsidRDefault="00AB307F" w:rsidP="00F71CC6">
            <w:pPr>
              <w:pStyle w:val="Rubrik4utannumrering"/>
            </w:pPr>
            <w:r>
              <w:t xml:space="preserve">Skyldighet att </w:t>
            </w:r>
            <w:r w:rsidRPr="00F75D5D">
              <w:rPr>
                <w:i/>
              </w:rPr>
              <w:t>lämna</w:t>
            </w:r>
            <w:r>
              <w:t xml:space="preserve"> hjälp</w:t>
            </w:r>
          </w:p>
        </w:tc>
      </w:tr>
    </w:tbl>
    <w:p w14:paraId="6CE2AF5B" w14:textId="2AE54346" w:rsidR="00F71CC6" w:rsidRDefault="00AB307F" w:rsidP="00F71CC6">
      <w:pPr>
        <w:pStyle w:val="Brdtext"/>
        <w:spacing w:before="230"/>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05C1F00" w14:textId="77777777" w:rsidTr="00F71CC6">
        <w:tc>
          <w:tcPr>
            <w:tcW w:w="2500" w:type="pct"/>
            <w:shd w:val="clear" w:color="auto" w:fill="auto"/>
            <w:tcMar>
              <w:left w:w="0" w:type="dxa"/>
            </w:tcMar>
          </w:tcPr>
          <w:p w14:paraId="4F6E22A1" w14:textId="0B4235D8" w:rsidR="00F71CC6" w:rsidRDefault="00AB307F" w:rsidP="00F71CC6">
            <w:pPr>
              <w:pStyle w:val="Brdtextmedindrag"/>
            </w:pPr>
            <w:r w:rsidRPr="00F75D5D">
              <w:t xml:space="preserve">Den som är föremål för offentlig kontroll </w:t>
            </w:r>
            <w:r w:rsidRPr="00F75D5D">
              <w:rPr>
                <w:i/>
              </w:rPr>
              <w:t>skall tillhandahålla</w:t>
            </w:r>
            <w:r w:rsidRPr="00F75D5D">
              <w:t xml:space="preserve"> den hjälp som behövs för att kontrollen </w:t>
            </w:r>
            <w:r w:rsidRPr="00F75D5D">
              <w:rPr>
                <w:i/>
              </w:rPr>
              <w:t xml:space="preserve">skall </w:t>
            </w:r>
            <w:r w:rsidRPr="005F26F0">
              <w:rPr>
                <w:iCs/>
              </w:rPr>
              <w:t>kunna</w:t>
            </w:r>
            <w:r w:rsidRPr="00F75D5D">
              <w:rPr>
                <w:i/>
              </w:rPr>
              <w:t xml:space="preserve"> genomföras</w:t>
            </w:r>
            <w:r>
              <w:t>.</w:t>
            </w:r>
          </w:p>
        </w:tc>
        <w:tc>
          <w:tcPr>
            <w:tcW w:w="2500" w:type="pct"/>
            <w:shd w:val="clear" w:color="auto" w:fill="auto"/>
            <w:tcMar>
              <w:right w:w="0" w:type="dxa"/>
            </w:tcMar>
          </w:tcPr>
          <w:p w14:paraId="4F335BF8" w14:textId="23AF108F" w:rsidR="00F71CC6" w:rsidRDefault="00AB307F" w:rsidP="00F71CC6">
            <w:pPr>
              <w:pStyle w:val="Brdtextmedindrag"/>
            </w:pPr>
            <w:r w:rsidRPr="005255D9">
              <w:rPr>
                <w:i/>
              </w:rPr>
              <w:t>Bestämmelser om skyldighet för den</w:t>
            </w:r>
            <w:r w:rsidRPr="00F75D5D">
              <w:t xml:space="preserve"> som är föremål för offentlig kontroll </w:t>
            </w:r>
            <w:r w:rsidRPr="005255D9">
              <w:rPr>
                <w:i/>
              </w:rPr>
              <w:t>eller annan offentlig verksamhet att lämna</w:t>
            </w:r>
            <w:r w:rsidRPr="00F75D5D">
              <w:t xml:space="preserve"> den hjälp som behövs för att kontrollen </w:t>
            </w:r>
            <w:r w:rsidRPr="005255D9">
              <w:rPr>
                <w:i/>
              </w:rPr>
              <w:t>eller verksamheten ska</w:t>
            </w:r>
            <w:r w:rsidRPr="00F75D5D">
              <w:t xml:space="preserve"> kunna </w:t>
            </w:r>
            <w:r w:rsidRPr="005255D9">
              <w:rPr>
                <w:i/>
              </w:rPr>
              <w:t>utföras finns i artik</w:t>
            </w:r>
            <w:r>
              <w:rPr>
                <w:i/>
              </w:rPr>
              <w:t>el</w:t>
            </w:r>
            <w:r w:rsidRPr="005255D9">
              <w:rPr>
                <w:i/>
              </w:rPr>
              <w:t xml:space="preserve"> 15.2 och 15.6 i förordning (EU) 2017/625</w:t>
            </w:r>
            <w:r>
              <w:t>.</w:t>
            </w:r>
          </w:p>
        </w:tc>
      </w:tr>
    </w:tbl>
    <w:p w14:paraId="691DF7AC"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BA0FA74" w14:textId="77777777" w:rsidTr="005A3B52">
        <w:tc>
          <w:tcPr>
            <w:tcW w:w="2500" w:type="pct"/>
            <w:shd w:val="clear" w:color="auto" w:fill="auto"/>
            <w:tcMar>
              <w:left w:w="0" w:type="dxa"/>
            </w:tcMar>
          </w:tcPr>
          <w:p w14:paraId="2471D6A8" w14:textId="14DDF572" w:rsidR="00F71CC6" w:rsidRDefault="00AB307F" w:rsidP="00F71CC6">
            <w:pPr>
              <w:pStyle w:val="Rubrik4utannumrering"/>
            </w:pPr>
            <w:r>
              <w:t xml:space="preserve">Förelägganden </w:t>
            </w:r>
            <w:r w:rsidRPr="00387029">
              <w:rPr>
                <w:i/>
                <w:iCs/>
              </w:rPr>
              <w:t>och förbud</w:t>
            </w:r>
          </w:p>
        </w:tc>
        <w:tc>
          <w:tcPr>
            <w:tcW w:w="2500" w:type="pct"/>
            <w:shd w:val="clear" w:color="auto" w:fill="auto"/>
            <w:tcMar>
              <w:right w:w="0" w:type="dxa"/>
            </w:tcMar>
          </w:tcPr>
          <w:p w14:paraId="3E44ACAB" w14:textId="6E6A083B" w:rsidR="00F71CC6" w:rsidRDefault="00AB307F" w:rsidP="00F71CC6">
            <w:pPr>
              <w:pStyle w:val="Rubrik4utannumrering"/>
            </w:pPr>
            <w:r>
              <w:t>Förelägganden</w:t>
            </w:r>
          </w:p>
        </w:tc>
      </w:tr>
    </w:tbl>
    <w:p w14:paraId="19B52848" w14:textId="2D4FA547" w:rsidR="00F71CC6" w:rsidRPr="00C57856" w:rsidRDefault="00F71CC6" w:rsidP="00C57856">
      <w:pPr>
        <w:pStyle w:val="Brdtextmedindrag"/>
      </w:pPr>
    </w:p>
    <w:p w14:paraId="707694F7" w14:textId="03334FBD" w:rsidR="00F71CC6" w:rsidRDefault="00AB307F" w:rsidP="00DC55EB">
      <w:pPr>
        <w:pStyle w:val="Brdtext"/>
        <w:jc w:val="center"/>
      </w:pPr>
      <w:r>
        <w:t>23 §</w:t>
      </w:r>
      <w:r>
        <w:rPr>
          <w:rStyle w:val="Fotnotsreferens"/>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DEA8E68" w14:textId="77777777" w:rsidTr="00F71CC6">
        <w:tc>
          <w:tcPr>
            <w:tcW w:w="2500" w:type="pct"/>
            <w:shd w:val="clear" w:color="auto" w:fill="auto"/>
            <w:tcMar>
              <w:left w:w="0" w:type="dxa"/>
            </w:tcMar>
          </w:tcPr>
          <w:p w14:paraId="103DAB3D" w14:textId="67127394" w:rsidR="00F71CC6" w:rsidRDefault="00AB307F" w:rsidP="00F71CC6">
            <w:pPr>
              <w:pStyle w:val="Brdtextmedindrag"/>
            </w:pPr>
            <w:r w:rsidRPr="00387029">
              <w:t xml:space="preserve">Utöver vad som följer av de EU-bestämmelser som </w:t>
            </w:r>
            <w:r w:rsidRPr="00387029">
              <w:rPr>
                <w:i/>
                <w:iCs/>
              </w:rPr>
              <w:t>kompletteras av</w:t>
            </w:r>
            <w:r w:rsidRPr="00387029">
              <w:t xml:space="preserve"> lagen eller vad som särskilt anges i 19</w:t>
            </w:r>
            <w:r>
              <w:t> §</w:t>
            </w:r>
            <w:r w:rsidRPr="00387029">
              <w:t xml:space="preserve"> får en kontrollmyndighet </w:t>
            </w:r>
            <w:r w:rsidRPr="00E92757">
              <w:rPr>
                <w:i/>
              </w:rPr>
              <w:t>meddela</w:t>
            </w:r>
            <w:r w:rsidRPr="00387029">
              <w:t xml:space="preserve"> de förelägganden </w:t>
            </w:r>
            <w:r w:rsidRPr="00387029">
              <w:rPr>
                <w:i/>
                <w:iCs/>
              </w:rPr>
              <w:t>och förbud</w:t>
            </w:r>
            <w:r w:rsidRPr="00387029">
              <w:t xml:space="preserve"> som behövs för att lagen, de föreskrifter eller beslut som har meddelats med stöd av lagen, de EU-bestämmelser </w:t>
            </w:r>
            <w:r w:rsidRPr="00387029">
              <w:rPr>
                <w:i/>
                <w:iCs/>
              </w:rPr>
              <w:t>som komplet</w:t>
            </w:r>
            <w:r>
              <w:rPr>
                <w:i/>
                <w:iCs/>
              </w:rPr>
              <w:softHyphen/>
            </w:r>
            <w:r w:rsidRPr="00387029">
              <w:rPr>
                <w:i/>
                <w:iCs/>
              </w:rPr>
              <w:t>teras av</w:t>
            </w:r>
            <w:r w:rsidRPr="00387029">
              <w:t xml:space="preserve"> lagen och de beslut som har meddelats med stöd av EU-bestämmelserna ska följas</w:t>
            </w:r>
            <w:r>
              <w:t>.</w:t>
            </w:r>
          </w:p>
        </w:tc>
        <w:tc>
          <w:tcPr>
            <w:tcW w:w="2500" w:type="pct"/>
            <w:shd w:val="clear" w:color="auto" w:fill="auto"/>
            <w:tcMar>
              <w:right w:w="0" w:type="dxa"/>
            </w:tcMar>
          </w:tcPr>
          <w:p w14:paraId="28DEFF08" w14:textId="363421D1" w:rsidR="00F71CC6" w:rsidRDefault="00AB307F" w:rsidP="00F71CC6">
            <w:pPr>
              <w:pStyle w:val="Brdtextmedindrag"/>
            </w:pPr>
            <w:r w:rsidRPr="00387029">
              <w:t>Utöver vad som följer av de EU-bestämmelser som lagen</w:t>
            </w:r>
            <w:r w:rsidRPr="00387029">
              <w:rPr>
                <w:i/>
                <w:iCs/>
              </w:rPr>
              <w:t xml:space="preserve"> komplette</w:t>
            </w:r>
            <w:r>
              <w:rPr>
                <w:i/>
                <w:iCs/>
              </w:rPr>
              <w:softHyphen/>
            </w:r>
            <w:r w:rsidRPr="00387029">
              <w:rPr>
                <w:i/>
                <w:iCs/>
              </w:rPr>
              <w:t>rar</w:t>
            </w:r>
            <w:r>
              <w:t xml:space="preserve"> </w:t>
            </w:r>
            <w:r w:rsidRPr="00387029">
              <w:t>eller vad som särskilt anges i 19</w:t>
            </w:r>
            <w:r>
              <w:t> </w:t>
            </w:r>
            <w:r w:rsidRPr="00387029">
              <w:t>§</w:t>
            </w:r>
            <w:r>
              <w:t xml:space="preserve"> </w:t>
            </w:r>
            <w:r w:rsidRPr="00387029">
              <w:t xml:space="preserve">får en kontrollmyndighet </w:t>
            </w:r>
            <w:r w:rsidRPr="00E92757">
              <w:rPr>
                <w:i/>
              </w:rPr>
              <w:t>besluta</w:t>
            </w:r>
            <w:r w:rsidRPr="00387029">
              <w:t xml:space="preserve"> de förelägganden som behövs för att lagen, de föreskrifter eller beslut som har meddelats med stöd av lagen, de EU-bestämmelser som lagen </w:t>
            </w:r>
            <w:r w:rsidRPr="00387029">
              <w:rPr>
                <w:i/>
                <w:iCs/>
              </w:rPr>
              <w:t xml:space="preserve">kompletterar </w:t>
            </w:r>
            <w:r w:rsidRPr="00387029">
              <w:t>och de beslut som har meddelats med stöd av EU-bestämmelserna ska följas</w:t>
            </w:r>
            <w:r>
              <w:t>.</w:t>
            </w:r>
          </w:p>
        </w:tc>
      </w:tr>
    </w:tbl>
    <w:p w14:paraId="746C259C" w14:textId="02BD4877" w:rsidR="00F71CC6" w:rsidRDefault="00AB307F" w:rsidP="00F71CC6">
      <w:pPr>
        <w:pStyle w:val="Brdtext"/>
        <w:spacing w:before="230"/>
        <w:jc w:val="center"/>
      </w:pPr>
      <w:r>
        <w:t>24 §</w:t>
      </w:r>
      <w:r>
        <w:rPr>
          <w:rStyle w:val="Fotnotsreferens"/>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695D3E8" w14:textId="77777777" w:rsidTr="00F71CC6">
        <w:tc>
          <w:tcPr>
            <w:tcW w:w="2500" w:type="pct"/>
            <w:shd w:val="clear" w:color="auto" w:fill="auto"/>
            <w:tcMar>
              <w:left w:w="0" w:type="dxa"/>
            </w:tcMar>
          </w:tcPr>
          <w:p w14:paraId="73EBB639" w14:textId="355A4564" w:rsidR="00F71CC6" w:rsidRDefault="00AB307F" w:rsidP="00F71CC6">
            <w:pPr>
              <w:pStyle w:val="Brdtextmedindrag"/>
            </w:pPr>
            <w:r w:rsidRPr="00922CA2">
              <w:t xml:space="preserve">Förelägganden </w:t>
            </w:r>
            <w:r w:rsidRPr="00922CA2">
              <w:rPr>
                <w:i/>
                <w:iCs/>
              </w:rPr>
              <w:t>och förbud</w:t>
            </w:r>
            <w:r w:rsidRPr="00922CA2">
              <w:t xml:space="preserve"> enligt 23</w:t>
            </w:r>
            <w:r>
              <w:t> </w:t>
            </w:r>
            <w:r w:rsidRPr="00922CA2">
              <w:t xml:space="preserve">§ eller enligt de EU-bestämmelser som </w:t>
            </w:r>
            <w:r w:rsidRPr="00922CA2">
              <w:rPr>
                <w:i/>
                <w:iCs/>
              </w:rPr>
              <w:t>kompletteras av</w:t>
            </w:r>
            <w:r w:rsidRPr="00922CA2">
              <w:t xml:space="preserve"> lagen får förenas med vite</w:t>
            </w:r>
            <w:r>
              <w:t>.</w:t>
            </w:r>
          </w:p>
        </w:tc>
        <w:tc>
          <w:tcPr>
            <w:tcW w:w="2500" w:type="pct"/>
            <w:shd w:val="clear" w:color="auto" w:fill="auto"/>
            <w:tcMar>
              <w:right w:w="0" w:type="dxa"/>
            </w:tcMar>
          </w:tcPr>
          <w:p w14:paraId="34BA9FEB" w14:textId="364096F0" w:rsidR="00F71CC6" w:rsidRDefault="00AB307F" w:rsidP="00F71CC6">
            <w:pPr>
              <w:pStyle w:val="Brdtextmedindrag"/>
            </w:pPr>
            <w:r w:rsidRPr="00922CA2">
              <w:t>Förelägganden enligt 23</w:t>
            </w:r>
            <w:r>
              <w:t> </w:t>
            </w:r>
            <w:r w:rsidRPr="00922CA2">
              <w:t>§ eller enligt de EU-bestämmelser som lagen</w:t>
            </w:r>
            <w:r>
              <w:t xml:space="preserve"> </w:t>
            </w:r>
            <w:r w:rsidRPr="00922CA2">
              <w:rPr>
                <w:i/>
                <w:iCs/>
              </w:rPr>
              <w:t xml:space="preserve">kompletterar </w:t>
            </w:r>
            <w:r w:rsidRPr="00922CA2">
              <w:t>får förenas med vite</w:t>
            </w:r>
            <w:r>
              <w:t>.</w:t>
            </w:r>
          </w:p>
        </w:tc>
      </w:tr>
    </w:tbl>
    <w:p w14:paraId="6CEF6DCE"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F06BC6D" w14:textId="77777777" w:rsidTr="005A3B52">
        <w:tc>
          <w:tcPr>
            <w:tcW w:w="2500" w:type="pct"/>
            <w:shd w:val="clear" w:color="auto" w:fill="auto"/>
            <w:tcMar>
              <w:left w:w="0" w:type="dxa"/>
            </w:tcMar>
          </w:tcPr>
          <w:p w14:paraId="205DEB89" w14:textId="77777777" w:rsidR="00F71CC6" w:rsidRDefault="00F71CC6" w:rsidP="00F71CC6">
            <w:pPr>
              <w:pStyle w:val="Brdtextmedindrag"/>
            </w:pPr>
          </w:p>
        </w:tc>
        <w:tc>
          <w:tcPr>
            <w:tcW w:w="2500" w:type="pct"/>
            <w:shd w:val="clear" w:color="auto" w:fill="auto"/>
            <w:tcMar>
              <w:right w:w="0" w:type="dxa"/>
            </w:tcMar>
          </w:tcPr>
          <w:p w14:paraId="4E21BAC3" w14:textId="1D4D49EE" w:rsidR="00F71CC6" w:rsidRPr="000E02B0" w:rsidRDefault="00AB307F" w:rsidP="00F71CC6">
            <w:pPr>
              <w:pStyle w:val="Rubrik4utannumrering"/>
              <w:rPr>
                <w:i/>
                <w:iCs/>
              </w:rPr>
            </w:pPr>
            <w:r w:rsidRPr="000E02B0">
              <w:rPr>
                <w:i/>
                <w:iCs/>
              </w:rPr>
              <w:t>Inköp under dold identitet</w:t>
            </w:r>
          </w:p>
        </w:tc>
      </w:tr>
    </w:tbl>
    <w:p w14:paraId="4077AFE3"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2FAC4A3" w14:textId="77777777" w:rsidTr="00F71CC6">
        <w:tc>
          <w:tcPr>
            <w:tcW w:w="2500" w:type="pct"/>
            <w:shd w:val="clear" w:color="auto" w:fill="auto"/>
            <w:tcMar>
              <w:left w:w="0" w:type="dxa"/>
            </w:tcMar>
          </w:tcPr>
          <w:p w14:paraId="1F022571" w14:textId="77777777" w:rsidR="00F71CC6" w:rsidRDefault="00F71CC6" w:rsidP="00F71CC6">
            <w:pPr>
              <w:pStyle w:val="Brdtextmedindrag"/>
            </w:pPr>
          </w:p>
        </w:tc>
        <w:tc>
          <w:tcPr>
            <w:tcW w:w="2500" w:type="pct"/>
            <w:shd w:val="clear" w:color="auto" w:fill="auto"/>
            <w:tcMar>
              <w:right w:w="0" w:type="dxa"/>
            </w:tcMar>
          </w:tcPr>
          <w:p w14:paraId="30632F1A" w14:textId="146AD85A" w:rsidR="00F71CC6" w:rsidRDefault="00AB307F" w:rsidP="00F71CC6">
            <w:pPr>
              <w:pStyle w:val="Brdtext"/>
              <w:rPr>
                <w:i/>
              </w:rPr>
            </w:pPr>
            <w:r>
              <w:rPr>
                <w:i/>
              </w:rPr>
              <w:t xml:space="preserve">24 a </w:t>
            </w:r>
            <w:r w:rsidRPr="00574282">
              <w:rPr>
                <w:i/>
              </w:rPr>
              <w:t>§</w:t>
            </w:r>
          </w:p>
          <w:p w14:paraId="23E0B689" w14:textId="77777777" w:rsidR="00F71CC6" w:rsidRPr="00404E17" w:rsidRDefault="00AB307F" w:rsidP="00F71CC6">
            <w:pPr>
              <w:pStyle w:val="Brdtextmedindrag"/>
              <w:rPr>
                <w:i/>
              </w:rPr>
            </w:pPr>
            <w:r w:rsidRPr="00404E17">
              <w:rPr>
                <w:i/>
              </w:rPr>
              <w:t xml:space="preserve">En kontrollmyndighet får köpa in </w:t>
            </w:r>
            <w:r>
              <w:rPr>
                <w:i/>
              </w:rPr>
              <w:t xml:space="preserve">produkter </w:t>
            </w:r>
            <w:r w:rsidRPr="00404E17">
              <w:rPr>
                <w:i/>
              </w:rPr>
              <w:t>under dold identitet om det är nödvändigt för att kon</w:t>
            </w:r>
            <w:r>
              <w:rPr>
                <w:i/>
              </w:rPr>
              <w:softHyphen/>
            </w:r>
            <w:r w:rsidRPr="00404E17">
              <w:rPr>
                <w:i/>
              </w:rPr>
              <w:t xml:space="preserve">trollera att </w:t>
            </w:r>
            <w:r>
              <w:rPr>
                <w:i/>
              </w:rPr>
              <w:t xml:space="preserve">produkten </w:t>
            </w:r>
            <w:r w:rsidRPr="00404E17">
              <w:rPr>
                <w:i/>
              </w:rPr>
              <w:t>uppfyller krav</w:t>
            </w:r>
            <w:r>
              <w:rPr>
                <w:i/>
              </w:rPr>
              <w:t>en</w:t>
            </w:r>
            <w:r w:rsidRPr="00404E17">
              <w:rPr>
                <w:i/>
              </w:rPr>
              <w:t xml:space="preserve"> i</w:t>
            </w:r>
          </w:p>
          <w:p w14:paraId="7EC7606F" w14:textId="77777777" w:rsidR="00F71CC6" w:rsidRPr="00404E17" w:rsidRDefault="00AB307F" w:rsidP="00F71CC6">
            <w:pPr>
              <w:pStyle w:val="Brdtextmedindrag"/>
              <w:rPr>
                <w:i/>
              </w:rPr>
            </w:pPr>
            <w:r w:rsidRPr="00404E17">
              <w:rPr>
                <w:i/>
              </w:rPr>
              <w:t>1.</w:t>
            </w:r>
            <w:r>
              <w:rPr>
                <w:i/>
              </w:rPr>
              <w:t> </w:t>
            </w:r>
            <w:r w:rsidRPr="00404E17">
              <w:rPr>
                <w:i/>
              </w:rPr>
              <w:t xml:space="preserve">denna lag, </w:t>
            </w:r>
          </w:p>
          <w:p w14:paraId="41CB8B25" w14:textId="77777777" w:rsidR="00F71CC6" w:rsidRPr="00404E17" w:rsidRDefault="00AB307F" w:rsidP="00F71CC6">
            <w:pPr>
              <w:pStyle w:val="Brdtextmedindrag"/>
              <w:rPr>
                <w:i/>
              </w:rPr>
            </w:pPr>
            <w:r w:rsidRPr="00404E17">
              <w:rPr>
                <w:i/>
              </w:rPr>
              <w:t xml:space="preserve">2. föreskrifter som har meddelats med stöd av lagen, och </w:t>
            </w:r>
          </w:p>
          <w:p w14:paraId="6812C41F" w14:textId="0C8F9234" w:rsidR="00F71CC6" w:rsidRPr="00574282" w:rsidRDefault="00AB307F" w:rsidP="00F71CC6">
            <w:pPr>
              <w:pStyle w:val="Brdtextmedindrag"/>
              <w:rPr>
                <w:i/>
              </w:rPr>
            </w:pPr>
            <w:r w:rsidRPr="00404E17">
              <w:rPr>
                <w:i/>
              </w:rPr>
              <w:t>3. EU-förordningar som lagen kompletterar.</w:t>
            </w:r>
          </w:p>
        </w:tc>
      </w:tr>
      <w:tr w:rsidR="00F71CC6" w14:paraId="5BF02E63" w14:textId="77777777" w:rsidTr="00F71CC6">
        <w:tc>
          <w:tcPr>
            <w:tcW w:w="2500" w:type="pct"/>
            <w:shd w:val="clear" w:color="auto" w:fill="auto"/>
            <w:tcMar>
              <w:left w:w="0" w:type="dxa"/>
            </w:tcMar>
          </w:tcPr>
          <w:p w14:paraId="2BC1A695" w14:textId="77777777" w:rsidR="00F71CC6" w:rsidRDefault="00F71CC6" w:rsidP="00F71CC6">
            <w:pPr>
              <w:pStyle w:val="Brdtextmedindrag"/>
            </w:pPr>
          </w:p>
        </w:tc>
        <w:tc>
          <w:tcPr>
            <w:tcW w:w="2500" w:type="pct"/>
            <w:shd w:val="clear" w:color="auto" w:fill="auto"/>
            <w:tcMar>
              <w:right w:w="0" w:type="dxa"/>
            </w:tcMar>
          </w:tcPr>
          <w:p w14:paraId="3F2079DF" w14:textId="37968BDD" w:rsidR="00F71CC6" w:rsidRPr="00214CEF" w:rsidRDefault="00AB307F" w:rsidP="00F71CC6">
            <w:pPr>
              <w:pStyle w:val="Brdtextmedindrag"/>
              <w:rPr>
                <w:i/>
                <w:iCs/>
              </w:rPr>
            </w:pPr>
            <w:r w:rsidRPr="00214CEF">
              <w:rPr>
                <w:i/>
                <w:iCs/>
              </w:rPr>
              <w:t>Verksamhetsutövaren ska under</w:t>
            </w:r>
            <w:r w:rsidR="00246BAC">
              <w:rPr>
                <w:i/>
                <w:iCs/>
              </w:rPr>
              <w:softHyphen/>
            </w:r>
            <w:r w:rsidRPr="00214CEF">
              <w:rPr>
                <w:i/>
                <w:iCs/>
              </w:rPr>
              <w:t>rättas om det inköp som har skett under dold identitet och om resultatet av det så snart det kan ske utan att åtgärden förlorar sin betydelse.</w:t>
            </w:r>
          </w:p>
        </w:tc>
      </w:tr>
    </w:tbl>
    <w:p w14:paraId="59565FDB"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CDE39E2" w14:textId="77777777" w:rsidTr="005A3B52">
        <w:tc>
          <w:tcPr>
            <w:tcW w:w="2500" w:type="pct"/>
            <w:shd w:val="clear" w:color="auto" w:fill="auto"/>
            <w:tcMar>
              <w:left w:w="0" w:type="dxa"/>
            </w:tcMar>
          </w:tcPr>
          <w:p w14:paraId="0A50FB9C" w14:textId="77777777" w:rsidR="00F71CC6" w:rsidRDefault="00F71CC6" w:rsidP="00F71CC6">
            <w:pPr>
              <w:pStyle w:val="Brdtextmedindrag"/>
            </w:pPr>
          </w:p>
        </w:tc>
        <w:tc>
          <w:tcPr>
            <w:tcW w:w="2500" w:type="pct"/>
            <w:shd w:val="clear" w:color="auto" w:fill="auto"/>
            <w:tcMar>
              <w:right w:w="0" w:type="dxa"/>
            </w:tcMar>
          </w:tcPr>
          <w:p w14:paraId="5FD15607" w14:textId="18E6E724" w:rsidR="00F71CC6" w:rsidRPr="00271CC3" w:rsidRDefault="00AB307F" w:rsidP="00F71CC6">
            <w:pPr>
              <w:pStyle w:val="Rubrik4utannumrering"/>
              <w:rPr>
                <w:i/>
                <w:iCs/>
              </w:rPr>
            </w:pPr>
            <w:r w:rsidRPr="00271CC3">
              <w:rPr>
                <w:i/>
                <w:iCs/>
              </w:rPr>
              <w:t>Rapporteringssystem för överträdelser</w:t>
            </w:r>
          </w:p>
        </w:tc>
      </w:tr>
    </w:tbl>
    <w:p w14:paraId="745F902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DFD5EA6" w14:textId="77777777" w:rsidTr="00F71CC6">
        <w:tc>
          <w:tcPr>
            <w:tcW w:w="2500" w:type="pct"/>
            <w:shd w:val="clear" w:color="auto" w:fill="auto"/>
            <w:tcMar>
              <w:left w:w="0" w:type="dxa"/>
            </w:tcMar>
          </w:tcPr>
          <w:p w14:paraId="3C2E2D5F" w14:textId="77777777" w:rsidR="00F71CC6" w:rsidRDefault="00F71CC6" w:rsidP="00F71CC6">
            <w:pPr>
              <w:pStyle w:val="Brdtextmedindrag"/>
            </w:pPr>
          </w:p>
        </w:tc>
        <w:tc>
          <w:tcPr>
            <w:tcW w:w="2500" w:type="pct"/>
            <w:shd w:val="clear" w:color="auto" w:fill="auto"/>
            <w:tcMar>
              <w:right w:w="0" w:type="dxa"/>
            </w:tcMar>
          </w:tcPr>
          <w:p w14:paraId="528F57F9" w14:textId="6449F1BC" w:rsidR="00F71CC6" w:rsidRDefault="00AB307F" w:rsidP="00F71CC6">
            <w:pPr>
              <w:pStyle w:val="Brdtext"/>
              <w:rPr>
                <w:i/>
              </w:rPr>
            </w:pPr>
            <w:r>
              <w:rPr>
                <w:i/>
              </w:rPr>
              <w:t xml:space="preserve">24 b </w:t>
            </w:r>
            <w:r w:rsidRPr="00574282">
              <w:rPr>
                <w:i/>
              </w:rPr>
              <w:t>§</w:t>
            </w:r>
          </w:p>
          <w:p w14:paraId="602EC9B7" w14:textId="79E03E69" w:rsidR="00F71CC6" w:rsidRPr="00574282" w:rsidRDefault="00AB307F" w:rsidP="00F71CC6">
            <w:pPr>
              <w:pStyle w:val="Brdtextmedindrag"/>
              <w:rPr>
                <w:i/>
              </w:rPr>
            </w:pPr>
            <w:r w:rsidRPr="005255D9">
              <w:rPr>
                <w:i/>
              </w:rPr>
              <w:t>En kontrollmyndighet ska ha ett ändamålsenligt rapporterings</w:t>
            </w:r>
            <w:r>
              <w:rPr>
                <w:i/>
              </w:rPr>
              <w:softHyphen/>
            </w:r>
            <w:r w:rsidRPr="005255D9">
              <w:rPr>
                <w:i/>
              </w:rPr>
              <w:t>system för den som vill anmäla misstänkta överträdelser av förord</w:t>
            </w:r>
            <w:r>
              <w:rPr>
                <w:i/>
              </w:rPr>
              <w:softHyphen/>
            </w:r>
            <w:r w:rsidRPr="005255D9">
              <w:rPr>
                <w:i/>
              </w:rPr>
              <w:t>ning (EU) 2017/625.</w:t>
            </w:r>
          </w:p>
        </w:tc>
      </w:tr>
    </w:tbl>
    <w:p w14:paraId="51AB1D03" w14:textId="249229D2" w:rsidR="00F71CC6" w:rsidRDefault="00AB307F" w:rsidP="00F71CC6">
      <w:pPr>
        <w:pStyle w:val="Brdtext"/>
        <w:spacing w:before="230"/>
        <w:jc w:val="center"/>
      </w:pPr>
      <w:r>
        <w:t>28 §</w:t>
      </w:r>
      <w:r>
        <w:rPr>
          <w:rStyle w:val="Fotnotsreferens"/>
        </w:rPr>
        <w:footnoteReference w:id="43"/>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62DDEBD" w14:textId="77777777" w:rsidTr="00F71CC6">
        <w:tc>
          <w:tcPr>
            <w:tcW w:w="2500" w:type="pct"/>
            <w:shd w:val="clear" w:color="auto" w:fill="auto"/>
            <w:tcMar>
              <w:left w:w="0" w:type="dxa"/>
            </w:tcMar>
          </w:tcPr>
          <w:p w14:paraId="1E6C299A" w14:textId="77777777" w:rsidR="00F71CC6" w:rsidRDefault="00AB307F" w:rsidP="00F71CC6">
            <w:pPr>
              <w:pStyle w:val="Brdtextmedindrag"/>
            </w:pPr>
            <w:r>
              <w:t xml:space="preserve">Regeringen eller den myndighet som regeringen bestämmer får meddela föreskrifter om skyldighet att betala </w:t>
            </w:r>
            <w:r w:rsidRPr="007466B9">
              <w:rPr>
                <w:i/>
                <w:iCs/>
              </w:rPr>
              <w:t>avgift</w:t>
            </w:r>
          </w:p>
          <w:p w14:paraId="3EF9CC83" w14:textId="39F4F225" w:rsidR="00F71CC6" w:rsidRPr="002D7BCF" w:rsidRDefault="00AB307F" w:rsidP="00F71CC6">
            <w:pPr>
              <w:pStyle w:val="Brdtextmedindrag"/>
              <w:rPr>
                <w:i/>
              </w:rPr>
            </w:pPr>
            <w:r w:rsidRPr="002D7BCF">
              <w:rPr>
                <w:i/>
              </w:rPr>
              <w:t>1. för offentlig kontroll enligt denna lag, de föreskrifter som har meddelats med stöd av lagen eller de EU-bestämmelser som kom</w:t>
            </w:r>
            <w:r w:rsidRPr="002D7BCF">
              <w:rPr>
                <w:i/>
              </w:rPr>
              <w:softHyphen/>
              <w:t>pletteras av lagen, och</w:t>
            </w:r>
          </w:p>
          <w:p w14:paraId="2C84ED3C" w14:textId="497261DD" w:rsidR="00F71CC6" w:rsidRDefault="00AB307F" w:rsidP="00F71CC6">
            <w:pPr>
              <w:pStyle w:val="Brdtextmedindrag"/>
            </w:pPr>
            <w:r w:rsidRPr="002D7BCF">
              <w:rPr>
                <w:i/>
              </w:rPr>
              <w:t>2. i ärenden enligt denna lag, de föreskrifter som har meddelats med stöd av lagen eller de EU-bestämmelser som kompletteras av lagen</w:t>
            </w:r>
            <w:r>
              <w:t>.</w:t>
            </w:r>
          </w:p>
        </w:tc>
        <w:tc>
          <w:tcPr>
            <w:tcW w:w="2500" w:type="pct"/>
            <w:shd w:val="clear" w:color="auto" w:fill="auto"/>
            <w:tcMar>
              <w:right w:w="0" w:type="dxa"/>
            </w:tcMar>
          </w:tcPr>
          <w:p w14:paraId="028DD4EB" w14:textId="027B9C39" w:rsidR="00F71CC6" w:rsidRDefault="00AB307F" w:rsidP="00F71CC6">
            <w:pPr>
              <w:pStyle w:val="Brdtextmedindrag"/>
            </w:pPr>
            <w:r w:rsidRPr="002D7BCF">
              <w:t xml:space="preserve">Regeringen eller den myndighet som regeringen bestämmer får meddela föreskrifter om skyldighet att betala </w:t>
            </w:r>
            <w:r w:rsidRPr="000B5C3E">
              <w:rPr>
                <w:i/>
                <w:iCs/>
              </w:rPr>
              <w:t>avgifter</w:t>
            </w:r>
            <w:r w:rsidRPr="002D7BCF">
              <w:t xml:space="preserve"> </w:t>
            </w:r>
            <w:r w:rsidRPr="002D7BCF">
              <w:rPr>
                <w:i/>
              </w:rPr>
              <w:t>för offentlig kon</w:t>
            </w:r>
            <w:r>
              <w:rPr>
                <w:i/>
              </w:rPr>
              <w:softHyphen/>
            </w:r>
            <w:r w:rsidRPr="002D7BCF">
              <w:rPr>
                <w:i/>
              </w:rPr>
              <w:t>troll och annan offentlig verksam</w:t>
            </w:r>
            <w:r>
              <w:rPr>
                <w:i/>
              </w:rPr>
              <w:softHyphen/>
            </w:r>
            <w:r w:rsidRPr="002D7BCF">
              <w:rPr>
                <w:i/>
              </w:rPr>
              <w:t>het</w:t>
            </w:r>
            <w:r w:rsidRPr="002D7BCF">
              <w:t>.</w:t>
            </w:r>
          </w:p>
        </w:tc>
      </w:tr>
      <w:tr w:rsidR="00F71CC6" w14:paraId="106E095C" w14:textId="77777777" w:rsidTr="005A3B52">
        <w:tblPrEx>
          <w:tblLook w:val="0600" w:firstRow="0" w:lastRow="0" w:firstColumn="0" w:lastColumn="0" w:noHBand="1" w:noVBand="1"/>
        </w:tblPrEx>
        <w:tc>
          <w:tcPr>
            <w:tcW w:w="2500" w:type="pct"/>
            <w:shd w:val="clear" w:color="auto" w:fill="auto"/>
            <w:tcMar>
              <w:left w:w="0" w:type="dxa"/>
            </w:tcMar>
          </w:tcPr>
          <w:p w14:paraId="201A834D" w14:textId="20E9B24E" w:rsidR="00F71CC6" w:rsidRDefault="00AB307F" w:rsidP="00F71CC6">
            <w:pPr>
              <w:pStyle w:val="Brdtextmedindrag"/>
            </w:pPr>
            <w:r w:rsidRPr="00C679B0">
              <w:t xml:space="preserve">Bemyndigandet enligt första stycket innefattar rätt att meddela föreskrifter om skyldighet för kommunerna att ta ut </w:t>
            </w:r>
            <w:r w:rsidRPr="007466B9">
              <w:rPr>
                <w:i/>
                <w:iCs/>
              </w:rPr>
              <w:t>sådan avgift</w:t>
            </w:r>
            <w:r>
              <w:t>.</w:t>
            </w:r>
          </w:p>
        </w:tc>
        <w:tc>
          <w:tcPr>
            <w:tcW w:w="2500" w:type="pct"/>
            <w:shd w:val="clear" w:color="auto" w:fill="auto"/>
            <w:tcMar>
              <w:right w:w="0" w:type="dxa"/>
            </w:tcMar>
          </w:tcPr>
          <w:p w14:paraId="342BD3ED" w14:textId="2C54A720" w:rsidR="00F71CC6" w:rsidRDefault="00AB307F" w:rsidP="00F71CC6">
            <w:pPr>
              <w:pStyle w:val="Brdtextmedindrag"/>
            </w:pPr>
            <w:r w:rsidRPr="00C679B0">
              <w:t xml:space="preserve">Bemyndigandet enligt första stycket innefattar rätt att meddela föreskrifter om skyldighet för kommunerna att ta ut </w:t>
            </w:r>
            <w:r w:rsidRPr="000B5C3E">
              <w:rPr>
                <w:i/>
                <w:iCs/>
              </w:rPr>
              <w:t>sådana avgifter</w:t>
            </w:r>
            <w:r>
              <w:t>.</w:t>
            </w:r>
          </w:p>
        </w:tc>
      </w:tr>
      <w:tr w:rsidR="00F71CC6" w14:paraId="5C56BF9A" w14:textId="77777777" w:rsidTr="005A3B52">
        <w:tblPrEx>
          <w:tblLook w:val="0600" w:firstRow="0" w:lastRow="0" w:firstColumn="0" w:lastColumn="0" w:noHBand="1" w:noVBand="1"/>
        </w:tblPrEx>
        <w:tc>
          <w:tcPr>
            <w:tcW w:w="2500" w:type="pct"/>
            <w:shd w:val="clear" w:color="auto" w:fill="auto"/>
            <w:tcMar>
              <w:left w:w="0" w:type="dxa"/>
            </w:tcMar>
          </w:tcPr>
          <w:p w14:paraId="16697C02" w14:textId="0E0AD1DE" w:rsidR="00F71CC6" w:rsidRDefault="00AB307F" w:rsidP="00F71CC6">
            <w:pPr>
              <w:pStyle w:val="Brdtextmedindrag"/>
            </w:pPr>
            <w:r w:rsidRPr="00C679B0">
              <w:t xml:space="preserve">Regeringen eller den myndighet som regeringen bestämmer får meddela föreskrifter om </w:t>
            </w:r>
            <w:r w:rsidRPr="00A96C08">
              <w:t>beräk</w:t>
            </w:r>
            <w:r>
              <w:softHyphen/>
            </w:r>
            <w:r w:rsidRPr="00A96C08">
              <w:t>ningen</w:t>
            </w:r>
            <w:r w:rsidRPr="00C679B0">
              <w:t xml:space="preserve"> av </w:t>
            </w:r>
            <w:r w:rsidRPr="000336F4">
              <w:rPr>
                <w:iCs/>
              </w:rPr>
              <w:t>avgifter</w:t>
            </w:r>
            <w:r w:rsidRPr="00C679B0">
              <w:t xml:space="preserve"> som tas ut av statliga myndigheter och av </w:t>
            </w:r>
            <w:r w:rsidRPr="00C679B0">
              <w:rPr>
                <w:i/>
              </w:rPr>
              <w:t>kontrollorgan</w:t>
            </w:r>
            <w:r>
              <w:t>.</w:t>
            </w:r>
          </w:p>
        </w:tc>
        <w:tc>
          <w:tcPr>
            <w:tcW w:w="2500" w:type="pct"/>
            <w:shd w:val="clear" w:color="auto" w:fill="auto"/>
            <w:tcMar>
              <w:right w:w="0" w:type="dxa"/>
            </w:tcMar>
          </w:tcPr>
          <w:p w14:paraId="67C71AA9" w14:textId="036E761B" w:rsidR="00F71CC6" w:rsidRDefault="00AB307F" w:rsidP="00F71CC6">
            <w:pPr>
              <w:pStyle w:val="Brdtextmedindrag"/>
            </w:pPr>
            <w:r w:rsidRPr="00C679B0">
              <w:t xml:space="preserve">Regeringen eller den myndighet som regeringen bestämmer får meddela föreskrifter om </w:t>
            </w:r>
            <w:r w:rsidRPr="00052662">
              <w:rPr>
                <w:iCs/>
              </w:rPr>
              <w:t>beräk</w:t>
            </w:r>
            <w:r>
              <w:rPr>
                <w:iCs/>
              </w:rPr>
              <w:softHyphen/>
            </w:r>
            <w:r w:rsidRPr="00052662">
              <w:rPr>
                <w:iCs/>
              </w:rPr>
              <w:t>ningen</w:t>
            </w:r>
            <w:r>
              <w:rPr>
                <w:i/>
              </w:rPr>
              <w:t xml:space="preserve"> </w:t>
            </w:r>
            <w:r>
              <w:rPr>
                <w:iCs/>
              </w:rPr>
              <w:t xml:space="preserve">av </w:t>
            </w:r>
            <w:r w:rsidRPr="000336F4">
              <w:rPr>
                <w:i/>
              </w:rPr>
              <w:t>de</w:t>
            </w:r>
            <w:r>
              <w:rPr>
                <w:i/>
              </w:rPr>
              <w:t xml:space="preserve"> </w:t>
            </w:r>
            <w:r w:rsidRPr="000336F4">
              <w:rPr>
                <w:iCs/>
              </w:rPr>
              <w:t>avgifter</w:t>
            </w:r>
            <w:r w:rsidRPr="00C679B0">
              <w:t xml:space="preserve"> som tas ut av statliga myndigheter</w:t>
            </w:r>
            <w:r w:rsidRPr="00ED0200">
              <w:rPr>
                <w:i/>
                <w:iCs/>
              </w:rPr>
              <w:t xml:space="preserve">, </w:t>
            </w:r>
            <w:r w:rsidRPr="00C679B0">
              <w:rPr>
                <w:i/>
              </w:rPr>
              <w:t>ett organ med delegerade uppgifter eller en fysisk person som har delegerats vissa uppgif</w:t>
            </w:r>
            <w:r>
              <w:rPr>
                <w:i/>
              </w:rPr>
              <w:t>t</w:t>
            </w:r>
            <w:r w:rsidRPr="00C679B0">
              <w:rPr>
                <w:i/>
              </w:rPr>
              <w:t>er</w:t>
            </w:r>
            <w:r>
              <w:t>.</w:t>
            </w:r>
          </w:p>
        </w:tc>
      </w:tr>
    </w:tbl>
    <w:p w14:paraId="5E92E9F9" w14:textId="56731F0C" w:rsidR="00F71CC6" w:rsidRDefault="00AB307F" w:rsidP="00F71CC6">
      <w:pPr>
        <w:pStyle w:val="Brdtext"/>
        <w:spacing w:before="230"/>
        <w:jc w:val="center"/>
      </w:pPr>
      <w:r>
        <w:t>29 §</w:t>
      </w:r>
      <w:r>
        <w:rPr>
          <w:rStyle w:val="Fotnotsreferens"/>
        </w:rPr>
        <w:footnoteReference w:id="44"/>
      </w:r>
    </w:p>
    <w:p w14:paraId="05A11BAF" w14:textId="77777777" w:rsidR="00F71CC6" w:rsidRDefault="00AB307F" w:rsidP="00F71CC6">
      <w:pPr>
        <w:pStyle w:val="Brdtextmedindrag"/>
      </w:pPr>
      <w:r>
        <w:t>Till böter döms den som, om gärningen inte ska leda till ansvar enligt 28 a §, med uppsåt eller av oaktsamhet</w:t>
      </w:r>
    </w:p>
    <w:p w14:paraId="10AFBB14" w14:textId="77777777" w:rsidR="00F71CC6" w:rsidRDefault="00AB307F" w:rsidP="00F71CC6">
      <w:pPr>
        <w:pStyle w:val="Brdtextmedindrag"/>
      </w:pPr>
      <w:r>
        <w:t>1. bryter mot en föreskrift eller ett beslut som meddelats med stöd av 5 § tredje stycket, 9 eller 11 §,</w:t>
      </w:r>
    </w:p>
    <w:p w14:paraId="40A8B213" w14:textId="77777777" w:rsidR="00F71CC6" w:rsidRDefault="00AB307F" w:rsidP="00F71CC6">
      <w:pPr>
        <w:pStyle w:val="Brdtextmedindrag"/>
      </w:pPr>
      <w:r>
        <w:t>2. bryter mot 8 §, eller</w:t>
      </w:r>
    </w:p>
    <w:p w14:paraId="197AE7DA" w14:textId="645CFD37" w:rsidR="00F71CC6" w:rsidRPr="00541013" w:rsidRDefault="00AB307F" w:rsidP="00F71CC6">
      <w:pPr>
        <w:pStyle w:val="Brdtextmedindrag"/>
      </w:pPr>
      <w:r>
        <w:t>3. inte fullgör sina skyldigheter enligt 21 § första stycket 1.</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C8E543D" w14:textId="77777777" w:rsidTr="00F71CC6">
        <w:tc>
          <w:tcPr>
            <w:tcW w:w="2500" w:type="pct"/>
            <w:shd w:val="clear" w:color="auto" w:fill="auto"/>
            <w:tcMar>
              <w:left w:w="0" w:type="dxa"/>
            </w:tcMar>
          </w:tcPr>
          <w:p w14:paraId="4526D9C9" w14:textId="647A3381" w:rsidR="00F71CC6" w:rsidRDefault="00AB307F" w:rsidP="00F71CC6">
            <w:pPr>
              <w:pStyle w:val="Brdtextmedindrag"/>
            </w:pPr>
            <w:r>
              <w:t xml:space="preserve">Till böter döms även den som med uppsåt eller av oaktsamhet bryter mot skyldigheter, villkor eller förbud som finns i de EU-bestämmelser som </w:t>
            </w:r>
            <w:r w:rsidRPr="009208A5">
              <w:rPr>
                <w:i/>
                <w:iCs/>
              </w:rPr>
              <w:t>kompletteras av</w:t>
            </w:r>
            <w:r>
              <w:t xml:space="preserve"> lagen. Detta gäller dock inte om överträdelsen avser bestämmelser </w:t>
            </w:r>
            <w:r w:rsidRPr="00BD4650">
              <w:t>om myndighetsutövning</w:t>
            </w:r>
            <w:r>
              <w:t>.</w:t>
            </w:r>
          </w:p>
        </w:tc>
        <w:tc>
          <w:tcPr>
            <w:tcW w:w="2500" w:type="pct"/>
            <w:shd w:val="clear" w:color="auto" w:fill="auto"/>
            <w:tcMar>
              <w:right w:w="0" w:type="dxa"/>
            </w:tcMar>
          </w:tcPr>
          <w:p w14:paraId="7E7DD62C" w14:textId="5CBA7CD7" w:rsidR="00F71CC6" w:rsidRDefault="00AB307F" w:rsidP="00F71CC6">
            <w:pPr>
              <w:pStyle w:val="Brdtextmedindrag"/>
            </w:pPr>
            <w:r>
              <w:t xml:space="preserve">Till böter döms även den som med uppsåt eller av oaktsamhet bryter mot skyldigheter, villkor eller förbud som finns i de EU-bestämmelser som lagen </w:t>
            </w:r>
            <w:r w:rsidRPr="009208A5">
              <w:rPr>
                <w:i/>
                <w:iCs/>
              </w:rPr>
              <w:t>komplet</w:t>
            </w:r>
            <w:r>
              <w:rPr>
                <w:i/>
                <w:iCs/>
              </w:rPr>
              <w:softHyphen/>
            </w:r>
            <w:r w:rsidRPr="009208A5">
              <w:rPr>
                <w:i/>
                <w:iCs/>
              </w:rPr>
              <w:t>terar</w:t>
            </w:r>
            <w:r>
              <w:t xml:space="preserve">. Detta gäller dock inte om överträdelsen avser bestämmelser </w:t>
            </w:r>
            <w:r w:rsidRPr="00BD4650">
              <w:t>om myndighetsutövning</w:t>
            </w:r>
            <w:r w:rsidRPr="004E2660">
              <w:rPr>
                <w:i/>
                <w:iCs/>
              </w:rPr>
              <w:t xml:space="preserve"> </w:t>
            </w:r>
            <w:r>
              <w:rPr>
                <w:i/>
                <w:iCs/>
              </w:rPr>
              <w:t xml:space="preserve">eller andra bestämmelser </w:t>
            </w:r>
            <w:r w:rsidRPr="004E2660">
              <w:rPr>
                <w:i/>
                <w:iCs/>
              </w:rPr>
              <w:t>i</w:t>
            </w:r>
            <w:r>
              <w:t xml:space="preserve"> </w:t>
            </w:r>
            <w:r w:rsidRPr="00F32432">
              <w:rPr>
                <w:i/>
              </w:rPr>
              <w:t>förordning (EU) 2017/625</w:t>
            </w:r>
            <w:r>
              <w:t>.</w:t>
            </w:r>
          </w:p>
        </w:tc>
      </w:tr>
    </w:tbl>
    <w:p w14:paraId="3B42848C" w14:textId="53E7A138" w:rsidR="00F71CC6" w:rsidRDefault="00AB307F" w:rsidP="00DC55EB">
      <w:pPr>
        <w:pStyle w:val="Brdtextmedindrag"/>
      </w:pPr>
      <w:r w:rsidRPr="00006DF7">
        <w:t>I ringa fall ska det inte dömas till ansvar.</w:t>
      </w:r>
    </w:p>
    <w:p w14:paraId="72E2971B" w14:textId="629304B7" w:rsidR="00F71CC6" w:rsidRDefault="00AB307F" w:rsidP="00F71CC6">
      <w:pPr>
        <w:pStyle w:val="Brdtext"/>
        <w:spacing w:before="230"/>
        <w:jc w:val="center"/>
      </w:pPr>
      <w:r>
        <w:t>32 §</w:t>
      </w:r>
      <w:r>
        <w:rPr>
          <w:rStyle w:val="Fotnotsreferens"/>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E1F008C" w14:textId="77777777" w:rsidTr="00F71CC6">
        <w:tc>
          <w:tcPr>
            <w:tcW w:w="2500" w:type="pct"/>
            <w:shd w:val="clear" w:color="auto" w:fill="auto"/>
            <w:tcMar>
              <w:left w:w="0" w:type="dxa"/>
            </w:tcMar>
          </w:tcPr>
          <w:p w14:paraId="79CBDF37" w14:textId="66D415E5" w:rsidR="00F71CC6" w:rsidRDefault="00AB307F" w:rsidP="00F71CC6">
            <w:pPr>
              <w:pStyle w:val="Brdtextmedindrag"/>
            </w:pPr>
            <w:r w:rsidRPr="005B2E63">
              <w:t>Beslut av Jordbruksverket eller av en annan statlig förvaltnings</w:t>
            </w:r>
            <w:r>
              <w:softHyphen/>
            </w:r>
            <w:r w:rsidRPr="005B2E63">
              <w:t xml:space="preserve">myndighet enligt denna lag, enligt de föreskrifter som har meddelats med stöd av lagen eller enligt de EU-bestämmelser som </w:t>
            </w:r>
            <w:r w:rsidRPr="00E85A20">
              <w:rPr>
                <w:i/>
                <w:iCs/>
              </w:rPr>
              <w:t>komplet</w:t>
            </w:r>
            <w:r>
              <w:rPr>
                <w:i/>
                <w:iCs/>
              </w:rPr>
              <w:softHyphen/>
            </w:r>
            <w:r w:rsidRPr="00E85A20">
              <w:rPr>
                <w:i/>
                <w:iCs/>
              </w:rPr>
              <w:t>teras av</w:t>
            </w:r>
            <w:r w:rsidRPr="005B2E63">
              <w:t xml:space="preserve"> lagen, får överklagas till allmän förvaltningsdomstol</w:t>
            </w:r>
            <w:r>
              <w:t>.</w:t>
            </w:r>
          </w:p>
        </w:tc>
        <w:tc>
          <w:tcPr>
            <w:tcW w:w="2500" w:type="pct"/>
            <w:shd w:val="clear" w:color="auto" w:fill="auto"/>
            <w:tcMar>
              <w:right w:w="0" w:type="dxa"/>
            </w:tcMar>
          </w:tcPr>
          <w:p w14:paraId="1D3F3D4A" w14:textId="672CD338" w:rsidR="00F71CC6" w:rsidRDefault="00AB307F" w:rsidP="00F71CC6">
            <w:pPr>
              <w:pStyle w:val="Brdtextmedindrag"/>
            </w:pPr>
            <w:r w:rsidRPr="005B2E63">
              <w:t>Beslut av Jordbruksverket eller av en annan statlig förvaltnings</w:t>
            </w:r>
            <w:r>
              <w:softHyphen/>
            </w:r>
            <w:r w:rsidRPr="005B2E63">
              <w:t>myndighet enligt denna lag, enligt de föreskrifter som har meddelats med stöd av lagen eller enligt de EU-bestämmelser som lagen</w:t>
            </w:r>
            <w:r>
              <w:t xml:space="preserve"> </w:t>
            </w:r>
            <w:r w:rsidRPr="00E85A20">
              <w:rPr>
                <w:i/>
                <w:iCs/>
              </w:rPr>
              <w:t>kom</w:t>
            </w:r>
            <w:r w:rsidR="00246BAC">
              <w:rPr>
                <w:i/>
                <w:iCs/>
              </w:rPr>
              <w:softHyphen/>
            </w:r>
            <w:r w:rsidRPr="00E85A20">
              <w:rPr>
                <w:i/>
                <w:iCs/>
              </w:rPr>
              <w:t>pletterar</w:t>
            </w:r>
            <w:r w:rsidRPr="00D863B5">
              <w:t>,</w:t>
            </w:r>
            <w:r w:rsidRPr="005B2E63">
              <w:t xml:space="preserve"> får överklagas till allmän förvaltningsdomstol</w:t>
            </w:r>
            <w:r>
              <w:t>.</w:t>
            </w:r>
          </w:p>
        </w:tc>
      </w:tr>
      <w:tr w:rsidR="00F71CC6" w14:paraId="168CA527" w14:textId="77777777" w:rsidTr="005A3B52">
        <w:tblPrEx>
          <w:tblLook w:val="0600" w:firstRow="0" w:lastRow="0" w:firstColumn="0" w:lastColumn="0" w:noHBand="1" w:noVBand="1"/>
        </w:tblPrEx>
        <w:tc>
          <w:tcPr>
            <w:tcW w:w="2500" w:type="pct"/>
            <w:shd w:val="clear" w:color="auto" w:fill="auto"/>
            <w:tcMar>
              <w:left w:w="0" w:type="dxa"/>
            </w:tcMar>
          </w:tcPr>
          <w:p w14:paraId="7471F2FB" w14:textId="77777777" w:rsidR="00F71CC6" w:rsidRDefault="00F71CC6" w:rsidP="00F71CC6">
            <w:pPr>
              <w:pStyle w:val="Brdtextmedindrag"/>
            </w:pPr>
          </w:p>
        </w:tc>
        <w:tc>
          <w:tcPr>
            <w:tcW w:w="2500" w:type="pct"/>
            <w:shd w:val="clear" w:color="auto" w:fill="auto"/>
            <w:tcMar>
              <w:right w:w="0" w:type="dxa"/>
            </w:tcMar>
          </w:tcPr>
          <w:p w14:paraId="52836A2A" w14:textId="6EBE9C67" w:rsidR="00F71CC6" w:rsidRDefault="00AB307F" w:rsidP="00F71CC6">
            <w:pPr>
              <w:pStyle w:val="Brdtextmedindrag"/>
            </w:pPr>
            <w:r w:rsidRPr="005B2E63">
              <w:rPr>
                <w:i/>
              </w:rPr>
              <w:t>Detsamma gäller beslut som har meddelats av ett organ med delegerade uppgifter eller av en fysisk person som har delegerats vissa uppgifter.</w:t>
            </w:r>
          </w:p>
        </w:tc>
      </w:tr>
    </w:tbl>
    <w:p w14:paraId="497F9551" w14:textId="3E901C78" w:rsidR="00F71CC6" w:rsidRDefault="00AB307F" w:rsidP="00F71CC6">
      <w:pPr>
        <w:pStyle w:val="Brdtextmedindrag"/>
      </w:pPr>
      <w:r w:rsidRPr="005B2E63">
        <w:t>Prövningstillstånd krävs vid överklagande till kammarrätten</w:t>
      </w:r>
      <w:r>
        <w:t>.</w:t>
      </w:r>
    </w:p>
    <w:p w14:paraId="2CA87F1E" w14:textId="045496AB" w:rsidR="00F71CC6" w:rsidRPr="00C57856" w:rsidRDefault="00AB307F" w:rsidP="00C57856">
      <w:pPr>
        <w:pStyle w:val="Brdtextmedindrag"/>
      </w:pPr>
      <w:r w:rsidRPr="005B2E63">
        <w:t>Beslut som gäller Försvarsmakten eller Försvarets materielverk överklagas dock till regeringen</w:t>
      </w:r>
      <w:r>
        <w:t>.</w:t>
      </w:r>
    </w:p>
    <w:p w14:paraId="2664CB56" w14:textId="77777777" w:rsidR="00F71CC6" w:rsidRDefault="00F71CC6" w:rsidP="00DC55E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0226C96" w14:textId="77777777" w:rsidTr="00F71CC6">
        <w:tc>
          <w:tcPr>
            <w:tcW w:w="2500" w:type="pct"/>
            <w:shd w:val="clear" w:color="auto" w:fill="auto"/>
            <w:tcMar>
              <w:left w:w="0" w:type="dxa"/>
            </w:tcMar>
          </w:tcPr>
          <w:p w14:paraId="0B3DEDEA" w14:textId="77777777" w:rsidR="00F71CC6" w:rsidRDefault="00F71CC6" w:rsidP="00F71CC6">
            <w:pPr>
              <w:pStyle w:val="Brdtextmedindrag"/>
            </w:pPr>
          </w:p>
        </w:tc>
        <w:tc>
          <w:tcPr>
            <w:tcW w:w="2500" w:type="pct"/>
            <w:shd w:val="clear" w:color="auto" w:fill="auto"/>
            <w:tcMar>
              <w:right w:w="0" w:type="dxa"/>
            </w:tcMar>
          </w:tcPr>
          <w:p w14:paraId="61DCE786" w14:textId="0A506435" w:rsidR="00F71CC6" w:rsidRDefault="00AB307F" w:rsidP="00F71CC6">
            <w:pPr>
              <w:pStyle w:val="Brdtext"/>
              <w:rPr>
                <w:i/>
              </w:rPr>
            </w:pPr>
            <w:r>
              <w:rPr>
                <w:i/>
              </w:rPr>
              <w:t xml:space="preserve">32 a </w:t>
            </w:r>
            <w:r w:rsidRPr="00574282">
              <w:rPr>
                <w:i/>
              </w:rPr>
              <w:t>§</w:t>
            </w:r>
          </w:p>
          <w:p w14:paraId="72AADE63" w14:textId="22055487" w:rsidR="00F71CC6" w:rsidRPr="00574282" w:rsidRDefault="00AB307F" w:rsidP="00F71CC6">
            <w:pPr>
              <w:pStyle w:val="Brdtextmedindrag"/>
              <w:rPr>
                <w:i/>
              </w:rPr>
            </w:pPr>
            <w:r w:rsidRPr="0081343C">
              <w:rPr>
                <w:i/>
              </w:rPr>
              <w:t>Den myndighet som har dele</w:t>
            </w:r>
            <w:r>
              <w:rPr>
                <w:i/>
              </w:rPr>
              <w:softHyphen/>
            </w:r>
            <w:r w:rsidRPr="0081343C">
              <w:rPr>
                <w:i/>
              </w:rPr>
              <w:t>gerat uppgiften att utöva offentlig kontroll eller annan offentlig verksamhet till ett organ eller till en fysisk person ska föra det all</w:t>
            </w:r>
            <w:r>
              <w:rPr>
                <w:i/>
              </w:rPr>
              <w:softHyphen/>
            </w:r>
            <w:r w:rsidRPr="0081343C">
              <w:rPr>
                <w:i/>
              </w:rPr>
              <w:t xml:space="preserve">männas talan </w:t>
            </w:r>
            <w:r>
              <w:rPr>
                <w:i/>
              </w:rPr>
              <w:t xml:space="preserve">i </w:t>
            </w:r>
            <w:r w:rsidRPr="0081343C">
              <w:rPr>
                <w:i/>
              </w:rPr>
              <w:t>allmän förvalt</w:t>
            </w:r>
            <w:r>
              <w:rPr>
                <w:i/>
              </w:rPr>
              <w:softHyphen/>
            </w:r>
            <w:r w:rsidRPr="0081343C">
              <w:rPr>
                <w:i/>
              </w:rPr>
              <w:t>ningsdomstol, om det överklagade beslutet har meddelats av ett sådant organ eller en sådan fysisk person</w:t>
            </w:r>
            <w:r>
              <w:rPr>
                <w:i/>
              </w:rPr>
              <w:t>.</w:t>
            </w:r>
          </w:p>
        </w:tc>
      </w:tr>
      <w:tr w:rsidR="00F71CC6" w14:paraId="6DDE75E8" w14:textId="77777777" w:rsidTr="00F71CC6">
        <w:tblPrEx>
          <w:tblLook w:val="0600" w:firstRow="0" w:lastRow="0" w:firstColumn="0" w:lastColumn="0" w:noHBand="1" w:noVBand="1"/>
        </w:tblPrEx>
        <w:tc>
          <w:tcPr>
            <w:tcW w:w="2500" w:type="pct"/>
            <w:shd w:val="clear" w:color="auto" w:fill="auto"/>
            <w:tcMar>
              <w:left w:w="0" w:type="dxa"/>
            </w:tcMar>
          </w:tcPr>
          <w:p w14:paraId="1EA5CD77" w14:textId="77777777" w:rsidR="00F71CC6" w:rsidRDefault="00F71CC6" w:rsidP="00F71CC6">
            <w:pPr>
              <w:pStyle w:val="Brdtextmedindrag"/>
            </w:pPr>
          </w:p>
        </w:tc>
        <w:tc>
          <w:tcPr>
            <w:tcW w:w="2500" w:type="pct"/>
            <w:shd w:val="clear" w:color="auto" w:fill="auto"/>
            <w:tcMar>
              <w:right w:w="0" w:type="dxa"/>
            </w:tcMar>
          </w:tcPr>
          <w:p w14:paraId="59C82273" w14:textId="206801EA" w:rsidR="00F71CC6" w:rsidRDefault="00AB307F" w:rsidP="00F71CC6">
            <w:pPr>
              <w:pStyle w:val="Brdtextmedindrag"/>
            </w:pPr>
            <w:r>
              <w:rPr>
                <w:i/>
              </w:rPr>
              <w:t>L</w:t>
            </w:r>
            <w:r w:rsidRPr="0081343C">
              <w:rPr>
                <w:i/>
              </w:rPr>
              <w:t>agen (1986:1142) om över</w:t>
            </w:r>
            <w:r>
              <w:rPr>
                <w:i/>
              </w:rPr>
              <w:softHyphen/>
            </w:r>
            <w:r w:rsidRPr="0081343C">
              <w:rPr>
                <w:i/>
              </w:rPr>
              <w:t>klagande av beslut av enskilda organ med offentliga förvaltnings</w:t>
            </w:r>
            <w:r>
              <w:rPr>
                <w:i/>
              </w:rPr>
              <w:softHyphen/>
            </w:r>
            <w:r w:rsidRPr="0081343C">
              <w:rPr>
                <w:i/>
              </w:rPr>
              <w:t>uppgifter ska gälla även för överklagande av beslut som har meddelats av en fysisk person</w:t>
            </w:r>
            <w:r>
              <w:rPr>
                <w:i/>
              </w:rPr>
              <w:t xml:space="preserve"> som har delegerats vissa uppgifter</w:t>
            </w:r>
            <w:r w:rsidRPr="0081343C">
              <w:rPr>
                <w:i/>
              </w:rPr>
              <w:t>.</w:t>
            </w:r>
          </w:p>
        </w:tc>
      </w:tr>
    </w:tbl>
    <w:p w14:paraId="2DD888A0" w14:textId="77777777" w:rsidR="00F71CC6" w:rsidRPr="00811E52" w:rsidRDefault="00AB307F" w:rsidP="00811E52">
      <w:pPr>
        <w:pStyle w:val="Slutstreck"/>
      </w:pPr>
      <w:r w:rsidRPr="00811E52">
        <w:t>                      </w:t>
      </w:r>
    </w:p>
    <w:p w14:paraId="66FE25EF" w14:textId="67734F18" w:rsidR="00F71CC6" w:rsidRDefault="00AB307F" w:rsidP="00F71CC6">
      <w:pPr>
        <w:pStyle w:val="Brdtextmedindrag"/>
      </w:pPr>
      <w:r>
        <w:t>Denna lag träder i kraft den 1 april 2021.</w:t>
      </w:r>
    </w:p>
    <w:p w14:paraId="4AC04F5D" w14:textId="77777777" w:rsidR="00F71CC6" w:rsidRDefault="00F71CC6" w:rsidP="00F71CC6">
      <w:pPr>
        <w:pStyle w:val="Brdtextmedindrag"/>
        <w:sectPr w:rsidR="00F71CC6" w:rsidSect="00F71CC6">
          <w:headerReference w:type="even" r:id="rId39"/>
          <w:headerReference w:type="default" r:id="rId40"/>
          <w:footerReference w:type="even" r:id="rId41"/>
          <w:footerReference w:type="default" r:id="rId42"/>
          <w:footerReference w:type="first" r:id="rId43"/>
          <w:footnotePr>
            <w:numRestart w:val="eachSect"/>
          </w:footnotePr>
          <w:pgSz w:w="9356" w:h="13721" w:code="9"/>
          <w:pgMar w:top="794" w:right="2438" w:bottom="1191" w:left="1021" w:header="0" w:footer="709" w:gutter="0"/>
          <w:cols w:space="708"/>
          <w:docGrid w:linePitch="360"/>
        </w:sectPr>
      </w:pPr>
    </w:p>
    <w:p w14:paraId="3A0789E4" w14:textId="23ADE832" w:rsidR="00F71CC6" w:rsidRPr="00830602" w:rsidRDefault="00AB307F" w:rsidP="00246BAC">
      <w:pPr>
        <w:pStyle w:val="Rubrik2"/>
        <w:spacing w:before="0"/>
      </w:pPr>
      <w:bookmarkStart w:id="8" w:name="_Toc54265344"/>
      <w:r>
        <w:t>Förslag till lag om ändring i lagen (2006:806) om provtagning på djur, m.m.</w:t>
      </w:r>
      <w:bookmarkEnd w:id="8"/>
    </w:p>
    <w:p w14:paraId="2658D0B0" w14:textId="77777777" w:rsidR="00F71CC6" w:rsidRDefault="00AB307F" w:rsidP="00F71CC6">
      <w:pPr>
        <w:pStyle w:val="Brdtext"/>
      </w:pPr>
      <w:r>
        <w:t xml:space="preserve">Härigenom föreskrivs i fråga om lagen (2006:806) om provtagning på djur, m.m. </w:t>
      </w:r>
    </w:p>
    <w:p w14:paraId="384ACA27" w14:textId="77777777" w:rsidR="00F71CC6" w:rsidRDefault="00AB307F" w:rsidP="00F71CC6">
      <w:pPr>
        <w:pStyle w:val="Brdtextmedindrag"/>
      </w:pPr>
      <w:r w:rsidRPr="003C50D1">
        <w:rPr>
          <w:i/>
        </w:rPr>
        <w:t>dels</w:t>
      </w:r>
      <w:r>
        <w:t xml:space="preserve"> att rubriken närmast före 11 § ska utgå,</w:t>
      </w:r>
    </w:p>
    <w:p w14:paraId="283A0852" w14:textId="77777777" w:rsidR="00F71CC6" w:rsidRDefault="00AB307F" w:rsidP="00F71CC6">
      <w:pPr>
        <w:pStyle w:val="Brdtextmedindrag"/>
      </w:pPr>
      <w:r w:rsidRPr="003C50D1">
        <w:rPr>
          <w:i/>
        </w:rPr>
        <w:t>dels</w:t>
      </w:r>
      <w:r>
        <w:t xml:space="preserve"> att 2, 10, 11, 12–14, 15–18, 20–24 och 25 §§ och rubrikerna närmast före 2, 10, 12, 15 och 16 §§ ska ha följande lydelse,</w:t>
      </w:r>
    </w:p>
    <w:p w14:paraId="011337AC" w14:textId="4A0F3731" w:rsidR="00F71CC6" w:rsidRDefault="00AB307F" w:rsidP="00F71CC6">
      <w:pPr>
        <w:pStyle w:val="Brdtextmedindrag"/>
      </w:pPr>
      <w:r w:rsidRPr="003C50D1">
        <w:rPr>
          <w:i/>
        </w:rPr>
        <w:t>dels</w:t>
      </w:r>
      <w:r>
        <w:t xml:space="preserve"> att det ska införas åtta nya paragrafer, 2 a, 2 b, 11 a–11 c, 14 a, 18 a och 24 a §§, och närmast före 2 a, 2 b, 11 a–11 c och 18 a §§ nya rubriker av följande lydelse.</w:t>
      </w:r>
    </w:p>
    <w:p w14:paraId="44C5328F" w14:textId="27B83E50"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rsidRPr="005B0E77" w14:paraId="25C43DDB" w14:textId="77777777" w:rsidTr="00F71CC6">
        <w:tc>
          <w:tcPr>
            <w:tcW w:w="2500" w:type="pct"/>
            <w:shd w:val="clear" w:color="auto" w:fill="auto"/>
            <w:tcMar>
              <w:left w:w="0" w:type="dxa"/>
            </w:tcMar>
          </w:tcPr>
          <w:p w14:paraId="1EC57DA0" w14:textId="77777777" w:rsidR="00F71CC6" w:rsidRPr="005B0E77" w:rsidRDefault="00AB307F" w:rsidP="00F71CC6">
            <w:pPr>
              <w:pStyle w:val="Brdtext"/>
              <w:rPr>
                <w:i/>
              </w:rPr>
            </w:pPr>
            <w:r w:rsidRPr="005B0E77">
              <w:rPr>
                <w:i/>
              </w:rPr>
              <w:t>Nuvarande lydelse</w:t>
            </w:r>
          </w:p>
        </w:tc>
        <w:tc>
          <w:tcPr>
            <w:tcW w:w="2500" w:type="pct"/>
            <w:shd w:val="clear" w:color="auto" w:fill="auto"/>
            <w:tcMar>
              <w:right w:w="0" w:type="dxa"/>
            </w:tcMar>
          </w:tcPr>
          <w:p w14:paraId="19712C7C" w14:textId="77777777" w:rsidR="00F71CC6" w:rsidRPr="005B0E77" w:rsidRDefault="00AB307F" w:rsidP="00F71CC6">
            <w:pPr>
              <w:pStyle w:val="Brdtext"/>
              <w:rPr>
                <w:i/>
              </w:rPr>
            </w:pPr>
            <w:r w:rsidRPr="005B0E77">
              <w:rPr>
                <w:i/>
              </w:rPr>
              <w:t>Föreslagen lydelse</w:t>
            </w:r>
          </w:p>
        </w:tc>
      </w:tr>
    </w:tbl>
    <w:p w14:paraId="283CE017" w14:textId="426D8EE6"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89E63F8" w14:textId="77777777" w:rsidTr="005A3B52">
        <w:tc>
          <w:tcPr>
            <w:tcW w:w="2500" w:type="pct"/>
            <w:shd w:val="clear" w:color="auto" w:fill="auto"/>
            <w:tcMar>
              <w:left w:w="0" w:type="dxa"/>
            </w:tcMar>
          </w:tcPr>
          <w:p w14:paraId="7BA01719" w14:textId="6B441046" w:rsidR="00F71CC6" w:rsidRDefault="00AB307F" w:rsidP="00F71CC6">
            <w:pPr>
              <w:pStyle w:val="Rubrik4utannumrering"/>
            </w:pPr>
            <w:r w:rsidRPr="00CB14C0">
              <w:rPr>
                <w:i/>
                <w:iCs/>
              </w:rPr>
              <w:t>EG-bestämmelser</w:t>
            </w:r>
            <w:r w:rsidRPr="00C67145">
              <w:t xml:space="preserve"> som </w:t>
            </w:r>
            <w:r w:rsidRPr="00CB14C0">
              <w:rPr>
                <w:i/>
              </w:rPr>
              <w:t>kompletteras av</w:t>
            </w:r>
            <w:r w:rsidRPr="00C67145">
              <w:t xml:space="preserve"> lagen</w:t>
            </w:r>
          </w:p>
        </w:tc>
        <w:tc>
          <w:tcPr>
            <w:tcW w:w="2500" w:type="pct"/>
            <w:shd w:val="clear" w:color="auto" w:fill="auto"/>
            <w:tcMar>
              <w:right w:w="0" w:type="dxa"/>
            </w:tcMar>
          </w:tcPr>
          <w:p w14:paraId="47A323BA" w14:textId="50415068" w:rsidR="00F71CC6" w:rsidRDefault="00AB307F" w:rsidP="00F71CC6">
            <w:pPr>
              <w:pStyle w:val="Rubrik4utannumrering"/>
            </w:pPr>
            <w:r w:rsidRPr="00CB14C0">
              <w:rPr>
                <w:i/>
                <w:iCs/>
              </w:rPr>
              <w:t>EU-bestämmelser</w:t>
            </w:r>
            <w:r w:rsidRPr="00C67145">
              <w:t xml:space="preserve"> som lagen</w:t>
            </w:r>
            <w:r>
              <w:t xml:space="preserve"> </w:t>
            </w:r>
            <w:r w:rsidRPr="00CB14C0">
              <w:rPr>
                <w:i/>
              </w:rPr>
              <w:t>kompletterar</w:t>
            </w:r>
          </w:p>
        </w:tc>
      </w:tr>
    </w:tbl>
    <w:p w14:paraId="4F6E1349" w14:textId="77777777" w:rsidR="00F71CC6" w:rsidRPr="00C57856" w:rsidRDefault="00F71CC6" w:rsidP="00C57856">
      <w:pPr>
        <w:pStyle w:val="Brdtextmedindrag"/>
      </w:pPr>
    </w:p>
    <w:p w14:paraId="4B0477D1" w14:textId="7C5F59E1" w:rsidR="00F71CC6" w:rsidRDefault="00AB307F" w:rsidP="00DC55EB">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3E88A62" w14:textId="77777777" w:rsidTr="00F71CC6">
        <w:tc>
          <w:tcPr>
            <w:tcW w:w="2500" w:type="pct"/>
            <w:shd w:val="clear" w:color="auto" w:fill="auto"/>
            <w:tcMar>
              <w:left w:w="0" w:type="dxa"/>
            </w:tcMar>
          </w:tcPr>
          <w:p w14:paraId="0575602D" w14:textId="01222335" w:rsidR="00F71CC6" w:rsidRDefault="00AB307F" w:rsidP="00F71CC6">
            <w:pPr>
              <w:pStyle w:val="Brdtextmedindrag"/>
            </w:pPr>
            <w:r>
              <w:t xml:space="preserve">Lagen kompletterar sådana bestämmelser i </w:t>
            </w:r>
            <w:r w:rsidRPr="00C67145">
              <w:rPr>
                <w:i/>
              </w:rPr>
              <w:t>EG-förordningar (EG-bestämmelser)</w:t>
            </w:r>
            <w:r>
              <w:t xml:space="preserve"> som faller inom lagens tillämpningsområde. Regeringen </w:t>
            </w:r>
            <w:r w:rsidRPr="004E12CC">
              <w:rPr>
                <w:i/>
                <w:iCs/>
              </w:rPr>
              <w:t>skall</w:t>
            </w:r>
            <w:r>
              <w:t xml:space="preserve"> i Svensk författ</w:t>
            </w:r>
            <w:r w:rsidR="00246BAC">
              <w:softHyphen/>
            </w:r>
            <w:r>
              <w:t xml:space="preserve">ningssamling </w:t>
            </w:r>
            <w:r w:rsidRPr="004E12CC">
              <w:rPr>
                <w:i/>
                <w:iCs/>
              </w:rPr>
              <w:t>ge till känna</w:t>
            </w:r>
            <w:r>
              <w:t xml:space="preserve"> vilka grundförordningar som avses.</w:t>
            </w:r>
          </w:p>
        </w:tc>
        <w:tc>
          <w:tcPr>
            <w:tcW w:w="2500" w:type="pct"/>
            <w:shd w:val="clear" w:color="auto" w:fill="auto"/>
            <w:tcMar>
              <w:right w:w="0" w:type="dxa"/>
            </w:tcMar>
          </w:tcPr>
          <w:p w14:paraId="02F74A42" w14:textId="792E95F1" w:rsidR="00F71CC6" w:rsidRDefault="00AB307F" w:rsidP="00F71CC6">
            <w:pPr>
              <w:pStyle w:val="Brdtextmedindrag"/>
            </w:pPr>
            <w:r>
              <w:t xml:space="preserve">Lagen kompletterar sådana bestämmelser i </w:t>
            </w:r>
            <w:r w:rsidRPr="00C67145">
              <w:rPr>
                <w:i/>
              </w:rPr>
              <w:t>EU-förordningar (EU-bestämmelser)</w:t>
            </w:r>
            <w:r>
              <w:t xml:space="preserve"> som faller inom lagens tillämpningsområde. Regeringen </w:t>
            </w:r>
            <w:r w:rsidRPr="004E12CC">
              <w:rPr>
                <w:i/>
                <w:iCs/>
              </w:rPr>
              <w:t>ska</w:t>
            </w:r>
            <w:r>
              <w:t xml:space="preserve"> i Svensk författ</w:t>
            </w:r>
            <w:r w:rsidR="00246BAC">
              <w:softHyphen/>
            </w:r>
            <w:r>
              <w:t xml:space="preserve">ningssamling </w:t>
            </w:r>
            <w:r w:rsidRPr="004E12CC">
              <w:rPr>
                <w:i/>
                <w:iCs/>
              </w:rPr>
              <w:t>tillkännage</w:t>
            </w:r>
            <w:r>
              <w:t xml:space="preserve"> vilka grundförordningar som avses.</w:t>
            </w:r>
          </w:p>
        </w:tc>
      </w:tr>
      <w:tr w:rsidR="00F71CC6" w14:paraId="521A8879" w14:textId="77777777" w:rsidTr="005A3B52">
        <w:tblPrEx>
          <w:tblLook w:val="0600" w:firstRow="0" w:lastRow="0" w:firstColumn="0" w:lastColumn="0" w:noHBand="1" w:noVBand="1"/>
        </w:tblPrEx>
        <w:tc>
          <w:tcPr>
            <w:tcW w:w="2500" w:type="pct"/>
            <w:shd w:val="clear" w:color="auto" w:fill="auto"/>
            <w:tcMar>
              <w:left w:w="0" w:type="dxa"/>
            </w:tcMar>
          </w:tcPr>
          <w:p w14:paraId="599BD028" w14:textId="13727F36" w:rsidR="00F71CC6" w:rsidRDefault="00AB307F" w:rsidP="00F71CC6">
            <w:pPr>
              <w:pStyle w:val="Brdtextmedindrag"/>
            </w:pPr>
            <w:r>
              <w:t xml:space="preserve">I fråga om </w:t>
            </w:r>
            <w:r w:rsidRPr="00C67145">
              <w:rPr>
                <w:i/>
              </w:rPr>
              <w:t>EG-bestämmelser</w:t>
            </w:r>
            <w:r>
              <w:t xml:space="preserve"> som faller inom flera lagars tillämp</w:t>
            </w:r>
            <w:r>
              <w:softHyphen/>
              <w:t xml:space="preserve">ningsområde </w:t>
            </w:r>
            <w:r w:rsidRPr="0077000C">
              <w:rPr>
                <w:i/>
              </w:rPr>
              <w:t>tillkännager</w:t>
            </w:r>
            <w:r>
              <w:t xml:space="preserve"> rege</w:t>
            </w:r>
            <w:r>
              <w:softHyphen/>
              <w:t xml:space="preserve">ringen på samma sätt som i första stycket vilka bestämmelser som </w:t>
            </w:r>
            <w:r w:rsidRPr="00C67145">
              <w:rPr>
                <w:i/>
              </w:rPr>
              <w:t>kompletteras av</w:t>
            </w:r>
            <w:r>
              <w:t xml:space="preserve"> denna lag.</w:t>
            </w:r>
          </w:p>
        </w:tc>
        <w:tc>
          <w:tcPr>
            <w:tcW w:w="2500" w:type="pct"/>
            <w:shd w:val="clear" w:color="auto" w:fill="auto"/>
            <w:tcMar>
              <w:right w:w="0" w:type="dxa"/>
            </w:tcMar>
          </w:tcPr>
          <w:p w14:paraId="498D7050" w14:textId="7F1CC850" w:rsidR="00F71CC6" w:rsidRDefault="00AB307F" w:rsidP="00F71CC6">
            <w:pPr>
              <w:pStyle w:val="Brdtextmedindrag"/>
            </w:pPr>
            <w:r>
              <w:t xml:space="preserve">I fråga om </w:t>
            </w:r>
            <w:r w:rsidRPr="00C67145">
              <w:rPr>
                <w:i/>
              </w:rPr>
              <w:t>EU-bestämmelser</w:t>
            </w:r>
            <w:r>
              <w:t xml:space="preserve"> som faller inom flera lagars tillämp</w:t>
            </w:r>
            <w:r>
              <w:softHyphen/>
              <w:t xml:space="preserve">ningsområde </w:t>
            </w:r>
            <w:r w:rsidRPr="0077000C">
              <w:rPr>
                <w:i/>
                <w:iCs/>
              </w:rPr>
              <w:t>ska</w:t>
            </w:r>
            <w:r>
              <w:t xml:space="preserve"> regeringen på samma sätt som i första stycket </w:t>
            </w:r>
            <w:r w:rsidRPr="00AC00BB">
              <w:rPr>
                <w:i/>
                <w:iCs/>
              </w:rPr>
              <w:t>tillkännage</w:t>
            </w:r>
            <w:r>
              <w:rPr>
                <w:i/>
                <w:iCs/>
              </w:rPr>
              <w:t xml:space="preserve"> </w:t>
            </w:r>
            <w:r>
              <w:t xml:space="preserve">vilka bestämmelser som denna lag </w:t>
            </w:r>
            <w:r w:rsidRPr="00C67145">
              <w:rPr>
                <w:i/>
              </w:rPr>
              <w:t>kompletterar</w:t>
            </w:r>
            <w:r>
              <w:t>.</w:t>
            </w:r>
          </w:p>
        </w:tc>
      </w:tr>
      <w:tr w:rsidR="00F71CC6" w14:paraId="6EB56893" w14:textId="77777777" w:rsidTr="005A3B52">
        <w:tblPrEx>
          <w:tblLook w:val="0600" w:firstRow="0" w:lastRow="0" w:firstColumn="0" w:lastColumn="0" w:noHBand="1" w:noVBand="1"/>
        </w:tblPrEx>
        <w:tc>
          <w:tcPr>
            <w:tcW w:w="2500" w:type="pct"/>
            <w:shd w:val="clear" w:color="auto" w:fill="auto"/>
            <w:tcMar>
              <w:left w:w="0" w:type="dxa"/>
            </w:tcMar>
          </w:tcPr>
          <w:p w14:paraId="2AA7FDED" w14:textId="11D03AEC" w:rsidR="00F71CC6" w:rsidRDefault="00AB307F" w:rsidP="00F71CC6">
            <w:pPr>
              <w:pStyle w:val="Brdtextmedindrag"/>
            </w:pPr>
            <w:r>
              <w:t xml:space="preserve">Regeringen eller den myndighet som regeringen bestämmer får meddela föreskrifter eller i det enskilda fallet fatta </w:t>
            </w:r>
            <w:r w:rsidRPr="00C67145">
              <w:t xml:space="preserve">beslut som behövs </w:t>
            </w:r>
            <w:r w:rsidRPr="00C67145">
              <w:rPr>
                <w:i/>
              </w:rPr>
              <w:t>som komplettering av EG-bestämmelserna.</w:t>
            </w:r>
          </w:p>
        </w:tc>
        <w:tc>
          <w:tcPr>
            <w:tcW w:w="2500" w:type="pct"/>
            <w:shd w:val="clear" w:color="auto" w:fill="auto"/>
            <w:tcMar>
              <w:right w:w="0" w:type="dxa"/>
            </w:tcMar>
          </w:tcPr>
          <w:p w14:paraId="09C53CAD" w14:textId="4D2676CD" w:rsidR="00F71CC6" w:rsidRDefault="00AB307F" w:rsidP="00F71CC6">
            <w:pPr>
              <w:pStyle w:val="Brdtextmedindrag"/>
            </w:pPr>
            <w:r>
              <w:t xml:space="preserve">Regeringen eller den myndighet som regeringen bestämmer får meddela föreskrifter eller i det enskilda fallet fatta </w:t>
            </w:r>
            <w:r w:rsidRPr="00881030">
              <w:rPr>
                <w:i/>
                <w:iCs/>
              </w:rPr>
              <w:t>de</w:t>
            </w:r>
            <w:r>
              <w:t xml:space="preserve"> </w:t>
            </w:r>
            <w:r w:rsidRPr="00C67145">
              <w:t xml:space="preserve">beslut som behövs </w:t>
            </w:r>
            <w:r w:rsidRPr="00C67145">
              <w:rPr>
                <w:i/>
              </w:rPr>
              <w:t>för att komplettera EU-bestämmelserna</w:t>
            </w:r>
            <w:r>
              <w:rPr>
                <w:i/>
              </w:rPr>
              <w:t>.</w:t>
            </w:r>
          </w:p>
        </w:tc>
      </w:tr>
    </w:tbl>
    <w:p w14:paraId="4079C44A"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E64B278" w14:textId="77777777" w:rsidTr="005A3B52">
        <w:tc>
          <w:tcPr>
            <w:tcW w:w="2500" w:type="pct"/>
            <w:shd w:val="clear" w:color="auto" w:fill="auto"/>
            <w:tcMar>
              <w:left w:w="0" w:type="dxa"/>
            </w:tcMar>
          </w:tcPr>
          <w:p w14:paraId="6B39A068" w14:textId="77777777" w:rsidR="00F71CC6" w:rsidRDefault="00F71CC6" w:rsidP="00F71CC6">
            <w:pPr>
              <w:pStyle w:val="Brdtextmedindrag"/>
            </w:pPr>
          </w:p>
        </w:tc>
        <w:tc>
          <w:tcPr>
            <w:tcW w:w="2500" w:type="pct"/>
            <w:shd w:val="clear" w:color="auto" w:fill="auto"/>
            <w:tcMar>
              <w:right w:w="0" w:type="dxa"/>
            </w:tcMar>
          </w:tcPr>
          <w:p w14:paraId="1CCBB829" w14:textId="3B222F01" w:rsidR="00F71CC6" w:rsidRPr="003F3333" w:rsidRDefault="00AB307F" w:rsidP="00F71CC6">
            <w:pPr>
              <w:pStyle w:val="Rubrik4utannumrering"/>
              <w:rPr>
                <w:i/>
                <w:iCs/>
              </w:rPr>
            </w:pPr>
            <w:r w:rsidRPr="003F3333">
              <w:rPr>
                <w:i/>
                <w:iCs/>
              </w:rPr>
              <w:t>Ord och uttryck</w:t>
            </w:r>
          </w:p>
        </w:tc>
      </w:tr>
    </w:tbl>
    <w:p w14:paraId="081F7A91"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6BC52B8" w14:textId="77777777" w:rsidTr="00F71CC6">
        <w:tc>
          <w:tcPr>
            <w:tcW w:w="2500" w:type="pct"/>
            <w:shd w:val="clear" w:color="auto" w:fill="auto"/>
            <w:tcMar>
              <w:left w:w="0" w:type="dxa"/>
            </w:tcMar>
          </w:tcPr>
          <w:p w14:paraId="6944C3C1" w14:textId="77777777" w:rsidR="00F71CC6" w:rsidRDefault="00F71CC6" w:rsidP="00F71CC6">
            <w:pPr>
              <w:pStyle w:val="Brdtextmedindrag"/>
            </w:pPr>
          </w:p>
        </w:tc>
        <w:tc>
          <w:tcPr>
            <w:tcW w:w="2500" w:type="pct"/>
            <w:shd w:val="clear" w:color="auto" w:fill="auto"/>
            <w:tcMar>
              <w:right w:w="0" w:type="dxa"/>
            </w:tcMar>
          </w:tcPr>
          <w:p w14:paraId="0E16C485" w14:textId="07C3206F" w:rsidR="00F71CC6" w:rsidRDefault="00AB307F" w:rsidP="00F71CC6">
            <w:pPr>
              <w:pStyle w:val="Brdtext"/>
              <w:rPr>
                <w:i/>
              </w:rPr>
            </w:pPr>
            <w:r>
              <w:rPr>
                <w:i/>
              </w:rPr>
              <w:t xml:space="preserve">2 a </w:t>
            </w:r>
            <w:r w:rsidRPr="00574282">
              <w:rPr>
                <w:i/>
              </w:rPr>
              <w:t>§</w:t>
            </w:r>
          </w:p>
          <w:p w14:paraId="2AD63ECA" w14:textId="77777777" w:rsidR="00F71CC6" w:rsidRPr="000F766A" w:rsidRDefault="00AB307F" w:rsidP="00F71CC6">
            <w:pPr>
              <w:pStyle w:val="Brdtextmedindrag"/>
              <w:rPr>
                <w:i/>
              </w:rPr>
            </w:pPr>
            <w:r w:rsidRPr="000F766A">
              <w:rPr>
                <w:i/>
              </w:rPr>
              <w:t>I denna lag betyder</w:t>
            </w:r>
          </w:p>
          <w:p w14:paraId="78338573" w14:textId="77777777" w:rsidR="00F71CC6" w:rsidRPr="000F766A" w:rsidRDefault="00AB307F" w:rsidP="00F71CC6">
            <w:pPr>
              <w:pStyle w:val="Brdtextmedindrag"/>
              <w:rPr>
                <w:i/>
              </w:rPr>
            </w:pPr>
            <w:r w:rsidRPr="000F766A">
              <w:rPr>
                <w:i/>
              </w:rPr>
              <w:t>1.</w:t>
            </w:r>
            <w:r>
              <w:rPr>
                <w:i/>
              </w:rPr>
              <w:t> </w:t>
            </w:r>
            <w:r w:rsidRPr="000F766A">
              <w:rPr>
                <w:i/>
              </w:rPr>
              <w:t>uttrycket offentlig kontroll</w:t>
            </w:r>
          </w:p>
          <w:p w14:paraId="30025788" w14:textId="01CB5D63" w:rsidR="00F71CC6" w:rsidRPr="000F766A" w:rsidRDefault="00AB307F" w:rsidP="00F71CC6">
            <w:pPr>
              <w:pStyle w:val="Brdtextmedindrag"/>
              <w:rPr>
                <w:i/>
              </w:rPr>
            </w:pPr>
            <w:r w:rsidRPr="000F766A">
              <w:rPr>
                <w:i/>
              </w:rPr>
              <w:t>a)</w:t>
            </w:r>
            <w:r>
              <w:rPr>
                <w:i/>
              </w:rPr>
              <w:t> </w:t>
            </w:r>
            <w:r w:rsidRPr="000F766A">
              <w:rPr>
                <w:i/>
              </w:rPr>
              <w:t>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Europaparlamentets och rådets förordningar (EG) nr 854/2004 och (EG) nr 882/2004, rådets direktiv 89/608/EEG, 89/662/EEG, 90/425/EEG, 91/496/EEG, 96/23/EG, 96/93/EG och 97/78/EG samt rådets beslut 92/438/EEG</w:t>
            </w:r>
            <w:r>
              <w:rPr>
                <w:i/>
              </w:rPr>
              <w:t xml:space="preserve"> (förordningen om offentlig kon</w:t>
            </w:r>
            <w:r w:rsidR="00F34BE3">
              <w:rPr>
                <w:i/>
              </w:rPr>
              <w:softHyphen/>
            </w:r>
            <w:r>
              <w:rPr>
                <w:i/>
              </w:rPr>
              <w:t>troll)</w:t>
            </w:r>
            <w:r w:rsidRPr="000F766A">
              <w:rPr>
                <w:i/>
              </w:rPr>
              <w:t xml:space="preserve">, och </w:t>
            </w:r>
          </w:p>
          <w:p w14:paraId="64E4CFA6" w14:textId="3EF944AF" w:rsidR="00F71CC6" w:rsidRPr="000F766A" w:rsidRDefault="00AB307F" w:rsidP="00F71CC6">
            <w:pPr>
              <w:pStyle w:val="Brdtextmedindrag"/>
              <w:rPr>
                <w:i/>
              </w:rPr>
            </w:pPr>
            <w:r w:rsidRPr="000F766A">
              <w:rPr>
                <w:i/>
              </w:rPr>
              <w:t>b)</w:t>
            </w:r>
            <w:r>
              <w:rPr>
                <w:i/>
              </w:rPr>
              <w:t> </w:t>
            </w:r>
            <w:r w:rsidRPr="000F766A">
              <w:rPr>
                <w:i/>
              </w:rPr>
              <w:t xml:space="preserve">kontroll i övrigt av att denna lag och föreskrifter </w:t>
            </w:r>
            <w:r>
              <w:rPr>
                <w:i/>
              </w:rPr>
              <w:t xml:space="preserve">och beslut </w:t>
            </w:r>
            <w:r w:rsidRPr="000F766A">
              <w:rPr>
                <w:i/>
              </w:rPr>
              <w:t>som har meddelats med stöd av lagen följs,</w:t>
            </w:r>
          </w:p>
          <w:p w14:paraId="38FF0BF1" w14:textId="59440CCE" w:rsidR="00F71CC6" w:rsidRPr="000F766A" w:rsidRDefault="00AB307F" w:rsidP="00F71CC6">
            <w:pPr>
              <w:pStyle w:val="Brdtextmedindrag"/>
              <w:rPr>
                <w:i/>
              </w:rPr>
            </w:pPr>
            <w:r w:rsidRPr="000F766A">
              <w:rPr>
                <w:i/>
              </w:rPr>
              <w:t>2.</w:t>
            </w:r>
            <w:r>
              <w:rPr>
                <w:i/>
              </w:rPr>
              <w:t> </w:t>
            </w:r>
            <w:r w:rsidRPr="000F766A">
              <w:rPr>
                <w:i/>
              </w:rPr>
              <w:t>uttrycket annan offentlig verk</w:t>
            </w:r>
            <w:r w:rsidR="00F34BE3">
              <w:rPr>
                <w:i/>
              </w:rPr>
              <w:softHyphen/>
            </w:r>
            <w:r w:rsidRPr="000F766A">
              <w:rPr>
                <w:i/>
              </w:rPr>
              <w:t xml:space="preserve">samhet </w:t>
            </w:r>
          </w:p>
          <w:p w14:paraId="2B79E0F6" w14:textId="77777777" w:rsidR="00F71CC6" w:rsidRPr="000F766A" w:rsidRDefault="00AB307F" w:rsidP="00F71CC6">
            <w:pPr>
              <w:pStyle w:val="Brdtextmedindrag"/>
              <w:rPr>
                <w:i/>
              </w:rPr>
            </w:pPr>
            <w:r w:rsidRPr="000F766A">
              <w:rPr>
                <w:i/>
              </w:rPr>
              <w:t>a)</w:t>
            </w:r>
            <w:r>
              <w:rPr>
                <w:i/>
              </w:rPr>
              <w:t> </w:t>
            </w:r>
            <w:r w:rsidRPr="000F766A">
              <w:rPr>
                <w:i/>
              </w:rPr>
              <w:t>annan offentlig verksamhet enligt förordning (EU) 2017/625, och</w:t>
            </w:r>
          </w:p>
          <w:p w14:paraId="7DB810FC" w14:textId="6244F0A0" w:rsidR="00F71CC6" w:rsidRPr="000F766A" w:rsidRDefault="00AB307F" w:rsidP="00F71CC6">
            <w:pPr>
              <w:pStyle w:val="Brdtextmedindrag"/>
              <w:rPr>
                <w:i/>
              </w:rPr>
            </w:pPr>
            <w:r w:rsidRPr="000F766A">
              <w:rPr>
                <w:i/>
              </w:rPr>
              <w:t>b)</w:t>
            </w:r>
            <w:r>
              <w:rPr>
                <w:i/>
              </w:rPr>
              <w:t> </w:t>
            </w:r>
            <w:r w:rsidRPr="000F766A">
              <w:rPr>
                <w:i/>
              </w:rPr>
              <w:t xml:space="preserve">sådan </w:t>
            </w:r>
            <w:r>
              <w:rPr>
                <w:i/>
              </w:rPr>
              <w:t xml:space="preserve">offentlig </w:t>
            </w:r>
            <w:r w:rsidRPr="000F766A">
              <w:rPr>
                <w:i/>
              </w:rPr>
              <w:t xml:space="preserve">verksamhet som i övrigt utförs med stöd av lagen eller föreskrifter </w:t>
            </w:r>
            <w:r>
              <w:rPr>
                <w:i/>
              </w:rPr>
              <w:t xml:space="preserve">eller beslut </w:t>
            </w:r>
            <w:r w:rsidRPr="000F766A">
              <w:rPr>
                <w:i/>
              </w:rPr>
              <w:t>som har meddelats med stöd av lagen,</w:t>
            </w:r>
            <w:r>
              <w:rPr>
                <w:i/>
              </w:rPr>
              <w:t xml:space="preserve"> och</w:t>
            </w:r>
          </w:p>
          <w:p w14:paraId="1A7DCA08" w14:textId="197088AA" w:rsidR="00F71CC6" w:rsidRPr="00574282" w:rsidRDefault="00AB307F" w:rsidP="00F71CC6">
            <w:pPr>
              <w:pStyle w:val="Brdtextmedindrag"/>
              <w:rPr>
                <w:i/>
              </w:rPr>
            </w:pPr>
            <w:r w:rsidRPr="000F766A">
              <w:rPr>
                <w:i/>
              </w:rPr>
              <w:t>3.</w:t>
            </w:r>
            <w:r>
              <w:rPr>
                <w:i/>
              </w:rPr>
              <w:t> </w:t>
            </w:r>
            <w:r w:rsidRPr="000F766A">
              <w:rPr>
                <w:i/>
              </w:rPr>
              <w:t>uttrycket organ med dele</w:t>
            </w:r>
            <w:r>
              <w:rPr>
                <w:i/>
              </w:rPr>
              <w:softHyphen/>
            </w:r>
            <w:r w:rsidRPr="000F766A">
              <w:rPr>
                <w:i/>
              </w:rPr>
              <w:t>gerade uppgifter samma sak som i förordning (EU) 2017/625.</w:t>
            </w:r>
          </w:p>
        </w:tc>
      </w:tr>
    </w:tbl>
    <w:p w14:paraId="61BE576D" w14:textId="606DB73C" w:rsidR="00F71CC6" w:rsidRDefault="00F71CC6" w:rsidP="00DC55EB">
      <w:pPr>
        <w:pStyle w:val="Brdtextmedindrag"/>
      </w:pPr>
    </w:p>
    <w:p w14:paraId="6C1B6823" w14:textId="3E2EFAEC" w:rsidR="00F34BE3" w:rsidRDefault="00F34BE3" w:rsidP="00DC55EB">
      <w:pPr>
        <w:pStyle w:val="Brdtextmedindrag"/>
      </w:pPr>
    </w:p>
    <w:p w14:paraId="2B5D1770" w14:textId="77777777" w:rsidR="00F34BE3" w:rsidRDefault="00F34BE3" w:rsidP="00DC55EB">
      <w:pPr>
        <w:pStyle w:val="Brdtextmedindrag"/>
      </w:pPr>
    </w:p>
    <w:p w14:paraId="77368ACB"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C2E274F" w14:textId="77777777" w:rsidTr="005A3B52">
        <w:tc>
          <w:tcPr>
            <w:tcW w:w="2500" w:type="pct"/>
            <w:shd w:val="clear" w:color="auto" w:fill="auto"/>
            <w:tcMar>
              <w:left w:w="0" w:type="dxa"/>
            </w:tcMar>
          </w:tcPr>
          <w:p w14:paraId="797FB4FF" w14:textId="77777777" w:rsidR="00F71CC6" w:rsidRDefault="00F71CC6" w:rsidP="00F71CC6">
            <w:pPr>
              <w:pStyle w:val="Brdtextmedindrag"/>
            </w:pPr>
          </w:p>
        </w:tc>
        <w:tc>
          <w:tcPr>
            <w:tcW w:w="2500" w:type="pct"/>
            <w:shd w:val="clear" w:color="auto" w:fill="auto"/>
            <w:tcMar>
              <w:right w:w="0" w:type="dxa"/>
            </w:tcMar>
          </w:tcPr>
          <w:p w14:paraId="334F81AA" w14:textId="169CC838" w:rsidR="00F71CC6" w:rsidRPr="00FA787F" w:rsidRDefault="00AB307F" w:rsidP="00F71CC6">
            <w:pPr>
              <w:pStyle w:val="Rubrik4utannumrering"/>
              <w:rPr>
                <w:i/>
                <w:iCs/>
              </w:rPr>
            </w:pPr>
            <w:r w:rsidRPr="00FA787F">
              <w:rPr>
                <w:i/>
                <w:iCs/>
              </w:rPr>
              <w:t>Tillämpning av förordning (EU) 2017/625</w:t>
            </w:r>
          </w:p>
        </w:tc>
      </w:tr>
    </w:tbl>
    <w:p w14:paraId="61A6BF4A"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CA19E7F" w14:textId="77777777" w:rsidTr="00F71CC6">
        <w:tc>
          <w:tcPr>
            <w:tcW w:w="2500" w:type="pct"/>
            <w:shd w:val="clear" w:color="auto" w:fill="auto"/>
            <w:tcMar>
              <w:left w:w="0" w:type="dxa"/>
            </w:tcMar>
          </w:tcPr>
          <w:p w14:paraId="294F38DB" w14:textId="77777777" w:rsidR="00F71CC6" w:rsidRDefault="00F71CC6" w:rsidP="00F71CC6">
            <w:pPr>
              <w:pStyle w:val="Brdtextmedindrag"/>
            </w:pPr>
          </w:p>
        </w:tc>
        <w:tc>
          <w:tcPr>
            <w:tcW w:w="2500" w:type="pct"/>
            <w:shd w:val="clear" w:color="auto" w:fill="auto"/>
            <w:tcMar>
              <w:right w:w="0" w:type="dxa"/>
            </w:tcMar>
          </w:tcPr>
          <w:p w14:paraId="5F44E640" w14:textId="51791437" w:rsidR="00F71CC6" w:rsidRDefault="00AB307F" w:rsidP="00F71CC6">
            <w:pPr>
              <w:pStyle w:val="Brdtext"/>
              <w:rPr>
                <w:i/>
              </w:rPr>
            </w:pPr>
            <w:r>
              <w:rPr>
                <w:i/>
              </w:rPr>
              <w:t xml:space="preserve">2 b </w:t>
            </w:r>
            <w:r w:rsidRPr="00574282">
              <w:rPr>
                <w:i/>
              </w:rPr>
              <w:t>§</w:t>
            </w:r>
          </w:p>
          <w:p w14:paraId="71420408" w14:textId="5B32543A" w:rsidR="00F71CC6" w:rsidRPr="00574282" w:rsidRDefault="00AB307F" w:rsidP="00F71CC6">
            <w:pPr>
              <w:pStyle w:val="Brdtextmedindrag"/>
              <w:rPr>
                <w:i/>
              </w:rPr>
            </w:pPr>
            <w:r w:rsidRPr="0059187E">
              <w:rPr>
                <w:i/>
              </w:rPr>
              <w:t>Förordning (EU) 2017/625 ska tillämpas även i fråga om offentlig kontroll och annan offentlig verk</w:t>
            </w:r>
            <w:r>
              <w:rPr>
                <w:i/>
              </w:rPr>
              <w:softHyphen/>
            </w:r>
            <w:r w:rsidRPr="0059187E">
              <w:rPr>
                <w:i/>
              </w:rPr>
              <w:t>samhet som faller utanför förord</w:t>
            </w:r>
            <w:r>
              <w:rPr>
                <w:i/>
              </w:rPr>
              <w:softHyphen/>
            </w:r>
            <w:r w:rsidRPr="0059187E">
              <w:rPr>
                <w:i/>
              </w:rPr>
              <w:t>ningens tillämpningsområde.</w:t>
            </w:r>
          </w:p>
        </w:tc>
      </w:tr>
    </w:tbl>
    <w:p w14:paraId="2F4A1DB8"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96D3969" w14:textId="77777777" w:rsidTr="005A3B52">
        <w:tc>
          <w:tcPr>
            <w:tcW w:w="2500" w:type="pct"/>
            <w:shd w:val="clear" w:color="auto" w:fill="auto"/>
            <w:tcMar>
              <w:left w:w="0" w:type="dxa"/>
            </w:tcMar>
          </w:tcPr>
          <w:p w14:paraId="73E8BCEE" w14:textId="730EC72F" w:rsidR="00F71CC6" w:rsidRDefault="00AB307F" w:rsidP="00F71CC6">
            <w:pPr>
              <w:pStyle w:val="Rubrik4utannumrering"/>
            </w:pPr>
            <w:r w:rsidRPr="005E40A6">
              <w:rPr>
                <w:i/>
                <w:iCs/>
              </w:rPr>
              <w:t>Kontrollmyndigheternas offentliga</w:t>
            </w:r>
            <w:r w:rsidRPr="00E229BB">
              <w:t xml:space="preserve"> </w:t>
            </w:r>
            <w:r w:rsidRPr="00F27ACA">
              <w:t>kontroll</w:t>
            </w:r>
          </w:p>
        </w:tc>
        <w:tc>
          <w:tcPr>
            <w:tcW w:w="2500" w:type="pct"/>
            <w:shd w:val="clear" w:color="auto" w:fill="auto"/>
            <w:tcMar>
              <w:right w:w="0" w:type="dxa"/>
            </w:tcMar>
          </w:tcPr>
          <w:p w14:paraId="42A4DADD" w14:textId="2D6B1D2E" w:rsidR="00F71CC6" w:rsidRDefault="00AB307F" w:rsidP="00F71CC6">
            <w:pPr>
              <w:pStyle w:val="Rubrik4utannumrering"/>
            </w:pPr>
            <w:r w:rsidRPr="005E40A6">
              <w:rPr>
                <w:i/>
                <w:iCs/>
              </w:rPr>
              <w:t>Offentlig</w:t>
            </w:r>
            <w:r w:rsidRPr="00E229BB">
              <w:t xml:space="preserve"> </w:t>
            </w:r>
            <w:r w:rsidRPr="00F27ACA">
              <w:t>kontroll</w:t>
            </w:r>
            <w:r w:rsidRPr="00E229BB">
              <w:t xml:space="preserve"> </w:t>
            </w:r>
            <w:r w:rsidRPr="005E40A6">
              <w:rPr>
                <w:i/>
                <w:iCs/>
              </w:rPr>
              <w:t>och annan offentlig verksamhet</w:t>
            </w:r>
          </w:p>
        </w:tc>
      </w:tr>
    </w:tbl>
    <w:p w14:paraId="63DF466F" w14:textId="1178FFAE" w:rsidR="00F71CC6" w:rsidRDefault="00AB307F" w:rsidP="00F71CC6">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34ED276" w14:textId="77777777" w:rsidTr="00F71CC6">
        <w:tc>
          <w:tcPr>
            <w:tcW w:w="2500" w:type="pct"/>
            <w:shd w:val="clear" w:color="auto" w:fill="auto"/>
            <w:tcMar>
              <w:left w:w="0" w:type="dxa"/>
            </w:tcMar>
          </w:tcPr>
          <w:p w14:paraId="079E0D62" w14:textId="08C838FD" w:rsidR="00F71CC6" w:rsidRDefault="00AB307F" w:rsidP="00F71CC6">
            <w:pPr>
              <w:pStyle w:val="Brdtextmedindrag"/>
            </w:pPr>
            <w:r w:rsidRPr="00E229BB">
              <w:t xml:space="preserve">Offentlig kontroll </w:t>
            </w:r>
            <w:r w:rsidRPr="00E229BB">
              <w:rPr>
                <w:i/>
              </w:rPr>
              <w:t>av efter</w:t>
            </w:r>
            <w:r w:rsidR="00F34BE3">
              <w:rPr>
                <w:i/>
              </w:rPr>
              <w:softHyphen/>
            </w:r>
            <w:r w:rsidRPr="00E229BB">
              <w:rPr>
                <w:i/>
              </w:rPr>
              <w:t>levnaden av denna lag, de föreskrifter och beslut som har meddelats med stöd av lagen, de EG-bestämmelser som komplet</w:t>
            </w:r>
            <w:r>
              <w:rPr>
                <w:i/>
              </w:rPr>
              <w:softHyphen/>
            </w:r>
            <w:r w:rsidRPr="00E229BB">
              <w:rPr>
                <w:i/>
              </w:rPr>
              <w:t>teras av lagen samt de beslut som har meddelats med stöd av EG-bestämmelserna</w:t>
            </w:r>
            <w:r w:rsidRPr="00E229BB">
              <w:t xml:space="preserve"> utövas av Statens jordbruksverk </w:t>
            </w:r>
            <w:r w:rsidRPr="006E7110">
              <w:rPr>
                <w:i/>
                <w:iCs/>
              </w:rPr>
              <w:t>eller</w:t>
            </w:r>
            <w:r w:rsidRPr="00E229BB">
              <w:t xml:space="preserve"> andra statliga myndigheter </w:t>
            </w:r>
            <w:r w:rsidRPr="006E7110">
              <w:rPr>
                <w:i/>
              </w:rPr>
              <w:t>i enlighet med vad regeringen bestämmer.</w:t>
            </w:r>
          </w:p>
        </w:tc>
        <w:tc>
          <w:tcPr>
            <w:tcW w:w="2500" w:type="pct"/>
            <w:shd w:val="clear" w:color="auto" w:fill="auto"/>
            <w:tcMar>
              <w:right w:w="0" w:type="dxa"/>
            </w:tcMar>
          </w:tcPr>
          <w:p w14:paraId="55742225" w14:textId="4C22AFF9" w:rsidR="00F71CC6" w:rsidRDefault="00AB307F" w:rsidP="00F71CC6">
            <w:pPr>
              <w:pStyle w:val="Brdtextmedindrag"/>
            </w:pPr>
            <w:r w:rsidRPr="00E229BB">
              <w:t xml:space="preserve">Offentlig kontroll utövas av Statens jordbruksverk </w:t>
            </w:r>
            <w:r w:rsidRPr="006E7110">
              <w:rPr>
                <w:i/>
                <w:iCs/>
              </w:rPr>
              <w:t>och</w:t>
            </w:r>
            <w:r w:rsidRPr="00E229BB">
              <w:t xml:space="preserve"> andra statliga myndigheter</w:t>
            </w:r>
            <w:r w:rsidDel="00696030">
              <w:t xml:space="preserve"> </w:t>
            </w:r>
            <w:r w:rsidRPr="003F36D4">
              <w:rPr>
                <w:i/>
                <w:iCs/>
              </w:rPr>
              <w:t>enligt före</w:t>
            </w:r>
            <w:r>
              <w:rPr>
                <w:i/>
                <w:iCs/>
              </w:rPr>
              <w:softHyphen/>
            </w:r>
            <w:r w:rsidRPr="003F36D4">
              <w:rPr>
                <w:i/>
                <w:iCs/>
              </w:rPr>
              <w:t>skrifter som regeringen meddelar</w:t>
            </w:r>
            <w:r w:rsidRPr="00E229BB">
              <w:t>.</w:t>
            </w:r>
          </w:p>
        </w:tc>
      </w:tr>
      <w:tr w:rsidR="00F71CC6" w14:paraId="616A3C3A" w14:textId="77777777" w:rsidTr="005A3B52">
        <w:tblPrEx>
          <w:tblLook w:val="0600" w:firstRow="0" w:lastRow="0" w:firstColumn="0" w:lastColumn="0" w:noHBand="1" w:noVBand="1"/>
        </w:tblPrEx>
        <w:tc>
          <w:tcPr>
            <w:tcW w:w="2500" w:type="pct"/>
            <w:shd w:val="clear" w:color="auto" w:fill="auto"/>
            <w:tcMar>
              <w:left w:w="0" w:type="dxa"/>
            </w:tcMar>
          </w:tcPr>
          <w:p w14:paraId="7451D674" w14:textId="77777777" w:rsidR="00F71CC6" w:rsidRDefault="00F71CC6" w:rsidP="00F71CC6">
            <w:pPr>
              <w:pStyle w:val="Brdtextmedindrag"/>
            </w:pPr>
          </w:p>
        </w:tc>
        <w:tc>
          <w:tcPr>
            <w:tcW w:w="2500" w:type="pct"/>
            <w:shd w:val="clear" w:color="auto" w:fill="auto"/>
            <w:tcMar>
              <w:right w:w="0" w:type="dxa"/>
            </w:tcMar>
          </w:tcPr>
          <w:p w14:paraId="029D2392" w14:textId="312FE130" w:rsidR="00F71CC6" w:rsidRDefault="00AB307F" w:rsidP="00F71CC6">
            <w:pPr>
              <w:pStyle w:val="Brdtextmedindrag"/>
            </w:pPr>
            <w:r>
              <w:rPr>
                <w:i/>
              </w:rPr>
              <w:t>Annan offentlig verksamhet ut</w:t>
            </w:r>
            <w:r w:rsidR="00F34BE3">
              <w:rPr>
                <w:i/>
              </w:rPr>
              <w:softHyphen/>
            </w:r>
            <w:r>
              <w:rPr>
                <w:i/>
              </w:rPr>
              <w:t xml:space="preserve">förs av kontrollmyndigheterna och andra statliga myndigheter enligt vad som anges </w:t>
            </w:r>
            <w:r w:rsidDel="00ED1210">
              <w:rPr>
                <w:i/>
              </w:rPr>
              <w:t xml:space="preserve">i denna lag och </w:t>
            </w:r>
            <w:r>
              <w:rPr>
                <w:i/>
              </w:rPr>
              <w:t>i föreskrifter som regeringen med</w:t>
            </w:r>
            <w:r w:rsidR="00F34BE3">
              <w:rPr>
                <w:i/>
              </w:rPr>
              <w:softHyphen/>
            </w:r>
            <w:r>
              <w:rPr>
                <w:i/>
              </w:rPr>
              <w:t>delar.</w:t>
            </w:r>
          </w:p>
        </w:tc>
      </w:tr>
      <w:tr w:rsidR="00F71CC6" w14:paraId="04AA3711" w14:textId="77777777" w:rsidTr="005A3B52">
        <w:tblPrEx>
          <w:tblLook w:val="0600" w:firstRow="0" w:lastRow="0" w:firstColumn="0" w:lastColumn="0" w:noHBand="1" w:noVBand="1"/>
        </w:tblPrEx>
        <w:tc>
          <w:tcPr>
            <w:tcW w:w="2500" w:type="pct"/>
            <w:shd w:val="clear" w:color="auto" w:fill="auto"/>
            <w:tcMar>
              <w:left w:w="0" w:type="dxa"/>
            </w:tcMar>
          </w:tcPr>
          <w:p w14:paraId="4E4F790B" w14:textId="523EDD6B" w:rsidR="00F71CC6" w:rsidRDefault="00AB307F" w:rsidP="00F71CC6">
            <w:pPr>
              <w:pStyle w:val="Brdtextmedindrag"/>
            </w:pPr>
            <w:r w:rsidRPr="002B7539">
              <w:t>Regeringen får meddela före</w:t>
            </w:r>
            <w:r w:rsidRPr="002B7539">
              <w:softHyphen/>
              <w:t xml:space="preserve">skrifter om att Jordbruksverket får överlämna åt länsstyrelserna eller kommunerna att utöva offentlig kontroll. En kommuns uppgift </w:t>
            </w:r>
            <w:r w:rsidRPr="002B7539">
              <w:rPr>
                <w:i/>
              </w:rPr>
              <w:t>skall</w:t>
            </w:r>
            <w:r w:rsidRPr="002B7539">
              <w:t xml:space="preserve"> fullgöras av den eller de kom</w:t>
            </w:r>
            <w:r w:rsidRPr="002B7539">
              <w:softHyphen/>
              <w:t>munala nämnder som fullgör upp</w:t>
            </w:r>
            <w:r>
              <w:softHyphen/>
            </w:r>
            <w:r w:rsidRPr="002B7539">
              <w:t>gifter inom miljö- och hälsoskydd</w:t>
            </w:r>
            <w:r>
              <w:t>s</w:t>
            </w:r>
            <w:r>
              <w:softHyphen/>
            </w:r>
            <w:r w:rsidRPr="002B7539">
              <w:t>området</w:t>
            </w:r>
            <w:r>
              <w:t>.</w:t>
            </w:r>
          </w:p>
        </w:tc>
        <w:tc>
          <w:tcPr>
            <w:tcW w:w="2500" w:type="pct"/>
            <w:shd w:val="clear" w:color="auto" w:fill="auto"/>
            <w:tcMar>
              <w:right w:w="0" w:type="dxa"/>
            </w:tcMar>
          </w:tcPr>
          <w:p w14:paraId="59E36BC4" w14:textId="14DEB3C0" w:rsidR="00F71CC6" w:rsidRDefault="00AB307F" w:rsidP="00F71CC6">
            <w:pPr>
              <w:pStyle w:val="Brdtextmedindrag"/>
            </w:pPr>
            <w:r w:rsidRPr="002B7539">
              <w:t>Regeringen får meddela före</w:t>
            </w:r>
            <w:r w:rsidRPr="002B7539">
              <w:softHyphen/>
              <w:t xml:space="preserve">skrifter om att Jordbruksverket får överlämna åt länsstyrelserna eller kommunerna att utöva offentlig kontroll </w:t>
            </w:r>
            <w:r w:rsidRPr="002B7539">
              <w:rPr>
                <w:i/>
              </w:rPr>
              <w:t>och annan offentlig verk</w:t>
            </w:r>
            <w:r w:rsidR="00F34BE3">
              <w:rPr>
                <w:i/>
              </w:rPr>
              <w:softHyphen/>
            </w:r>
            <w:r w:rsidRPr="002B7539">
              <w:rPr>
                <w:i/>
              </w:rPr>
              <w:t>samhet</w:t>
            </w:r>
            <w:r w:rsidRPr="002B7539">
              <w:t xml:space="preserve">. En kommuns uppgift </w:t>
            </w:r>
            <w:r w:rsidRPr="002B7539">
              <w:rPr>
                <w:i/>
              </w:rPr>
              <w:t>ska</w:t>
            </w:r>
            <w:r w:rsidRPr="002B7539">
              <w:t xml:space="preserve"> fullgöras av den</w:t>
            </w:r>
            <w:r>
              <w:t xml:space="preserve"> </w:t>
            </w:r>
            <w:r w:rsidRPr="002B7539">
              <w:t>eller de kom</w:t>
            </w:r>
            <w:r w:rsidRPr="002B7539">
              <w:softHyphen/>
              <w:t>munala nämnder som fullgör upp</w:t>
            </w:r>
            <w:r>
              <w:softHyphen/>
            </w:r>
            <w:r w:rsidRPr="002B7539">
              <w:t>gifter inom miljö- och hälsoskydds</w:t>
            </w:r>
            <w:r>
              <w:softHyphen/>
            </w:r>
            <w:r w:rsidRPr="002B7539">
              <w:t>området.</w:t>
            </w:r>
          </w:p>
        </w:tc>
      </w:tr>
    </w:tbl>
    <w:p w14:paraId="32ED61DF" w14:textId="4E234C93" w:rsidR="00F71CC6" w:rsidRDefault="00AB307F" w:rsidP="00F71CC6">
      <w:pPr>
        <w:pStyle w:val="Brdtext"/>
        <w:spacing w:before="230"/>
        <w:jc w:val="center"/>
      </w:pPr>
      <w:r>
        <w:t>11 §</w:t>
      </w:r>
    </w:p>
    <w:p w14:paraId="230E6B73" w14:textId="77777777" w:rsidR="00F71CC6" w:rsidRPr="00497715" w:rsidRDefault="00AB307F" w:rsidP="00F71CC6">
      <w:pPr>
        <w:pStyle w:val="Brdtextmedindrag"/>
      </w:pPr>
      <w:r w:rsidRPr="00497715">
        <w:t>Jordbruksverket samordnar den kontrollverksamhet som verket har överlämnat till länsstyrelserna eller kommunerna samt lämnar råd och hjälp i kontrollverksamheten.</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ECC6770" w14:textId="77777777" w:rsidTr="00F71CC6">
        <w:tc>
          <w:tcPr>
            <w:tcW w:w="2500" w:type="pct"/>
            <w:shd w:val="clear" w:color="auto" w:fill="auto"/>
            <w:tcMar>
              <w:left w:w="0" w:type="dxa"/>
            </w:tcMar>
          </w:tcPr>
          <w:p w14:paraId="57D0769C" w14:textId="1AF8BF56" w:rsidR="00F71CC6" w:rsidRDefault="00AB307F" w:rsidP="00F71CC6">
            <w:pPr>
              <w:pStyle w:val="Brdtextmedindrag"/>
            </w:pPr>
            <w:r>
              <w:t xml:space="preserve">Den myndighet som utövar offentlig kontroll </w:t>
            </w:r>
            <w:r w:rsidRPr="00497715">
              <w:rPr>
                <w:i/>
              </w:rPr>
              <w:t>skall</w:t>
            </w:r>
            <w:r>
              <w:t xml:space="preserve"> genom rådgivning, information och på annat sätt underlätta för den enskilde att fullgöra sina skyldig</w:t>
            </w:r>
            <w:r>
              <w:softHyphen/>
              <w:t xml:space="preserve">heter enligt lagen, de föreskrifter och beslut som har meddelats med stöd av lagen, de </w:t>
            </w:r>
            <w:r w:rsidRPr="00497715">
              <w:rPr>
                <w:i/>
              </w:rPr>
              <w:t>EG-bestämmelser</w:t>
            </w:r>
            <w:r>
              <w:t xml:space="preserve"> som </w:t>
            </w:r>
            <w:r w:rsidRPr="00497715">
              <w:rPr>
                <w:i/>
              </w:rPr>
              <w:t>kompletteras av</w:t>
            </w:r>
            <w:r>
              <w:t xml:space="preserve"> lagen och de beslut som har meddelats med stöd av </w:t>
            </w:r>
            <w:r w:rsidRPr="00497715">
              <w:rPr>
                <w:i/>
              </w:rPr>
              <w:t>EG-bestämmelserna</w:t>
            </w:r>
            <w:r>
              <w:t>.</w:t>
            </w:r>
          </w:p>
        </w:tc>
        <w:tc>
          <w:tcPr>
            <w:tcW w:w="2500" w:type="pct"/>
            <w:shd w:val="clear" w:color="auto" w:fill="auto"/>
            <w:tcMar>
              <w:right w:w="0" w:type="dxa"/>
            </w:tcMar>
          </w:tcPr>
          <w:p w14:paraId="73632D43" w14:textId="7D64A721" w:rsidR="00F71CC6" w:rsidRDefault="00AB307F" w:rsidP="00F71CC6">
            <w:pPr>
              <w:pStyle w:val="Brdtextmedindrag"/>
            </w:pPr>
            <w:r>
              <w:t xml:space="preserve">Den myndighet som utövar offentlig kontroll </w:t>
            </w:r>
            <w:r w:rsidRPr="00497715">
              <w:rPr>
                <w:i/>
              </w:rPr>
              <w:t>ska</w:t>
            </w:r>
            <w:r>
              <w:t xml:space="preserve"> genom rådgivning, information och på annat sätt underlätta för den enskilde att fullgöra sina skyldig</w:t>
            </w:r>
            <w:r>
              <w:softHyphen/>
              <w:t xml:space="preserve">heter enligt lagen, de föreskrifter och beslut som har meddelats med stöd av lagen, de </w:t>
            </w:r>
            <w:r w:rsidRPr="00497715">
              <w:rPr>
                <w:i/>
              </w:rPr>
              <w:t>EU-bestämmelser</w:t>
            </w:r>
            <w:r>
              <w:t xml:space="preserve"> som lagen </w:t>
            </w:r>
            <w:r w:rsidRPr="00497715">
              <w:rPr>
                <w:i/>
              </w:rPr>
              <w:t>kompletterar</w:t>
            </w:r>
            <w:r>
              <w:t xml:space="preserve"> och de beslut som har meddelats med stöd av </w:t>
            </w:r>
            <w:r w:rsidRPr="00497715">
              <w:rPr>
                <w:i/>
              </w:rPr>
              <w:t>EU-bestämmelserna</w:t>
            </w:r>
            <w:r>
              <w:t>.</w:t>
            </w:r>
          </w:p>
        </w:tc>
      </w:tr>
    </w:tbl>
    <w:p w14:paraId="42A91685"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39B31EE" w14:textId="77777777" w:rsidTr="005A3B52">
        <w:tc>
          <w:tcPr>
            <w:tcW w:w="2500" w:type="pct"/>
            <w:shd w:val="clear" w:color="auto" w:fill="auto"/>
            <w:tcMar>
              <w:left w:w="0" w:type="dxa"/>
            </w:tcMar>
          </w:tcPr>
          <w:p w14:paraId="62FA1F90" w14:textId="77777777" w:rsidR="00F71CC6" w:rsidRDefault="00F71CC6" w:rsidP="00F71CC6">
            <w:pPr>
              <w:pStyle w:val="Brdtextmedindrag"/>
            </w:pPr>
          </w:p>
        </w:tc>
        <w:tc>
          <w:tcPr>
            <w:tcW w:w="2500" w:type="pct"/>
            <w:shd w:val="clear" w:color="auto" w:fill="auto"/>
            <w:tcMar>
              <w:right w:w="0" w:type="dxa"/>
            </w:tcMar>
          </w:tcPr>
          <w:p w14:paraId="3099B400" w14:textId="0DD9CF2C" w:rsidR="00F71CC6" w:rsidRPr="00857BC7" w:rsidRDefault="00AB307F" w:rsidP="00F71CC6">
            <w:pPr>
              <w:pStyle w:val="Rubrik4utannumrering"/>
              <w:rPr>
                <w:i/>
                <w:iCs/>
              </w:rPr>
            </w:pPr>
            <w:r w:rsidRPr="00857BC7">
              <w:rPr>
                <w:i/>
                <w:iCs/>
              </w:rPr>
              <w:t>Delegering av vissa uppgifter</w:t>
            </w:r>
          </w:p>
        </w:tc>
      </w:tr>
    </w:tbl>
    <w:p w14:paraId="43D7275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BAD1971" w14:textId="77777777" w:rsidTr="00F71CC6">
        <w:tc>
          <w:tcPr>
            <w:tcW w:w="2500" w:type="pct"/>
            <w:shd w:val="clear" w:color="auto" w:fill="auto"/>
            <w:tcMar>
              <w:left w:w="0" w:type="dxa"/>
            </w:tcMar>
          </w:tcPr>
          <w:p w14:paraId="486D888E" w14:textId="77777777" w:rsidR="00F71CC6" w:rsidRDefault="00F71CC6" w:rsidP="00F71CC6">
            <w:pPr>
              <w:pStyle w:val="Brdtextmedindrag"/>
            </w:pPr>
          </w:p>
        </w:tc>
        <w:tc>
          <w:tcPr>
            <w:tcW w:w="2500" w:type="pct"/>
            <w:shd w:val="clear" w:color="auto" w:fill="auto"/>
            <w:tcMar>
              <w:right w:w="0" w:type="dxa"/>
            </w:tcMar>
          </w:tcPr>
          <w:p w14:paraId="2D1C8AED" w14:textId="6F10AD89" w:rsidR="00F71CC6" w:rsidRDefault="00AB307F" w:rsidP="00F71CC6">
            <w:pPr>
              <w:pStyle w:val="Brdtext"/>
              <w:rPr>
                <w:i/>
              </w:rPr>
            </w:pPr>
            <w:r>
              <w:rPr>
                <w:i/>
              </w:rPr>
              <w:t xml:space="preserve">11 a </w:t>
            </w:r>
            <w:r w:rsidRPr="00574282">
              <w:rPr>
                <w:i/>
              </w:rPr>
              <w:t>§</w:t>
            </w:r>
          </w:p>
          <w:p w14:paraId="3B0A7812" w14:textId="4F5417EA" w:rsidR="00F71CC6" w:rsidRPr="00574282" w:rsidRDefault="00AB307F" w:rsidP="00F71CC6">
            <w:pPr>
              <w:pStyle w:val="Brdtextmedindrag"/>
              <w:rPr>
                <w:i/>
              </w:rPr>
            </w:pPr>
            <w:r w:rsidRPr="00EC471D">
              <w:rPr>
                <w:i/>
              </w:rPr>
              <w:t>I förordning (EU) 2017/625 finns bestämmelser om att vissa upp</w:t>
            </w:r>
            <w:r>
              <w:rPr>
                <w:i/>
              </w:rPr>
              <w:softHyphen/>
            </w:r>
            <w:r w:rsidRPr="00EC471D">
              <w:rPr>
                <w:i/>
              </w:rPr>
              <w:t>gifter som ingår i den offentliga kontrollen och vissa uppgifter i samband med annan offentlig verksamhet får delegeras till ett organ eller till en fysisk person.</w:t>
            </w:r>
          </w:p>
        </w:tc>
      </w:tr>
    </w:tbl>
    <w:p w14:paraId="5AB5C1CA"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1A3A4E6" w14:textId="77777777" w:rsidTr="005A3B52">
        <w:tc>
          <w:tcPr>
            <w:tcW w:w="2500" w:type="pct"/>
            <w:shd w:val="clear" w:color="auto" w:fill="auto"/>
            <w:tcMar>
              <w:left w:w="0" w:type="dxa"/>
            </w:tcMar>
          </w:tcPr>
          <w:p w14:paraId="6E502A06" w14:textId="77777777" w:rsidR="00F71CC6" w:rsidRDefault="00F71CC6" w:rsidP="00F71CC6">
            <w:pPr>
              <w:pStyle w:val="Brdtextmedindrag"/>
            </w:pPr>
          </w:p>
        </w:tc>
        <w:tc>
          <w:tcPr>
            <w:tcW w:w="2500" w:type="pct"/>
            <w:shd w:val="clear" w:color="auto" w:fill="auto"/>
            <w:tcMar>
              <w:right w:w="0" w:type="dxa"/>
            </w:tcMar>
          </w:tcPr>
          <w:p w14:paraId="14692B02" w14:textId="1657BFF0" w:rsidR="00F71CC6" w:rsidRPr="00F8015B" w:rsidRDefault="00AB307F" w:rsidP="00F71CC6">
            <w:pPr>
              <w:pStyle w:val="Rubrik4utannumrering"/>
              <w:rPr>
                <w:i/>
                <w:iCs/>
              </w:rPr>
            </w:pPr>
            <w:r w:rsidRPr="00F8015B">
              <w:rPr>
                <w:i/>
                <w:iCs/>
              </w:rPr>
              <w:t>Förvaltningslagens tillämpning</w:t>
            </w:r>
          </w:p>
        </w:tc>
      </w:tr>
    </w:tbl>
    <w:p w14:paraId="1DF9D5BC"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762A28A" w14:textId="77777777" w:rsidTr="00F71CC6">
        <w:tc>
          <w:tcPr>
            <w:tcW w:w="2500" w:type="pct"/>
            <w:shd w:val="clear" w:color="auto" w:fill="auto"/>
            <w:tcMar>
              <w:left w:w="0" w:type="dxa"/>
            </w:tcMar>
          </w:tcPr>
          <w:p w14:paraId="3F6B08B8" w14:textId="77777777" w:rsidR="00F71CC6" w:rsidRDefault="00F71CC6" w:rsidP="00F71CC6">
            <w:pPr>
              <w:pStyle w:val="Brdtextmedindrag"/>
            </w:pPr>
          </w:p>
        </w:tc>
        <w:tc>
          <w:tcPr>
            <w:tcW w:w="2500" w:type="pct"/>
            <w:shd w:val="clear" w:color="auto" w:fill="auto"/>
            <w:tcMar>
              <w:right w:w="0" w:type="dxa"/>
            </w:tcMar>
          </w:tcPr>
          <w:p w14:paraId="083A4CF8" w14:textId="3CD22B5A" w:rsidR="00F71CC6" w:rsidRDefault="00AB307F" w:rsidP="00F71CC6">
            <w:pPr>
              <w:pStyle w:val="Brdtext"/>
              <w:rPr>
                <w:i/>
              </w:rPr>
            </w:pPr>
            <w:r>
              <w:rPr>
                <w:i/>
              </w:rPr>
              <w:t xml:space="preserve">11 b </w:t>
            </w:r>
            <w:r w:rsidRPr="00574282">
              <w:rPr>
                <w:i/>
              </w:rPr>
              <w:t>§</w:t>
            </w:r>
          </w:p>
          <w:p w14:paraId="3D914CD0" w14:textId="77777777" w:rsidR="00F71CC6" w:rsidRPr="00E36FC6" w:rsidRDefault="00AB307F" w:rsidP="00F71CC6">
            <w:pPr>
              <w:pStyle w:val="Brdtextmedindrag"/>
              <w:rPr>
                <w:i/>
              </w:rPr>
            </w:pPr>
            <w:r w:rsidRPr="00E36FC6">
              <w:rPr>
                <w:i/>
              </w:rPr>
              <w:t>Vid offentlig kontroll eller annan offentlig verksamhet som utförs av ett organ med delegerade uppgifter eller av en fysisk person som har delegerats vissa uppgif</w:t>
            </w:r>
            <w:r w:rsidRPr="00E36FC6">
              <w:rPr>
                <w:i/>
              </w:rPr>
              <w:softHyphen/>
              <w:t xml:space="preserve">ter </w:t>
            </w:r>
            <w:r>
              <w:rPr>
                <w:i/>
              </w:rPr>
              <w:t>ska</w:t>
            </w:r>
            <w:r w:rsidRPr="00E36FC6">
              <w:rPr>
                <w:i/>
              </w:rPr>
              <w:t xml:space="preserve"> följande bestämmelser i förvalt</w:t>
            </w:r>
            <w:r>
              <w:rPr>
                <w:i/>
              </w:rPr>
              <w:softHyphen/>
            </w:r>
            <w:r w:rsidRPr="00E36FC6">
              <w:rPr>
                <w:i/>
              </w:rPr>
              <w:t>ningslagen (2017:900)</w:t>
            </w:r>
            <w:r>
              <w:rPr>
                <w:i/>
              </w:rPr>
              <w:t xml:space="preserve"> tillämpas</w:t>
            </w:r>
            <w:r w:rsidRPr="00E36FC6">
              <w:rPr>
                <w:i/>
              </w:rPr>
              <w:t>:</w:t>
            </w:r>
          </w:p>
          <w:p w14:paraId="0A3C90C5" w14:textId="77777777" w:rsidR="00F71CC6" w:rsidRPr="00E36FC6" w:rsidRDefault="00AB307F" w:rsidP="00F71CC6">
            <w:pPr>
              <w:pStyle w:val="Brdtextmedindrag"/>
              <w:rPr>
                <w:i/>
              </w:rPr>
            </w:pPr>
            <w:r w:rsidRPr="00E36FC6">
              <w:rPr>
                <w:i/>
              </w:rPr>
              <w:t>–</w:t>
            </w:r>
            <w:r>
              <w:rPr>
                <w:i/>
              </w:rPr>
              <w:t> </w:t>
            </w:r>
            <w:r w:rsidRPr="00E36FC6">
              <w:rPr>
                <w:i/>
              </w:rPr>
              <w:t>5</w:t>
            </w:r>
            <w:r>
              <w:rPr>
                <w:i/>
              </w:rPr>
              <w:t> </w:t>
            </w:r>
            <w:r w:rsidRPr="00E36FC6">
              <w:rPr>
                <w:i/>
              </w:rPr>
              <w:t>§ om legalitet, objektivitet och proportionalitet,</w:t>
            </w:r>
          </w:p>
          <w:p w14:paraId="508A9ACD" w14:textId="77777777" w:rsidR="00F71CC6" w:rsidRPr="00E36FC6" w:rsidRDefault="00AB307F" w:rsidP="00F71CC6">
            <w:pPr>
              <w:pStyle w:val="Brdtextmedindrag"/>
              <w:rPr>
                <w:i/>
              </w:rPr>
            </w:pPr>
            <w:r w:rsidRPr="00E36FC6">
              <w:rPr>
                <w:i/>
              </w:rPr>
              <w:t>–</w:t>
            </w:r>
            <w:r>
              <w:rPr>
                <w:i/>
              </w:rPr>
              <w:t> </w:t>
            </w:r>
            <w:r w:rsidRPr="00E36FC6">
              <w:rPr>
                <w:i/>
              </w:rPr>
              <w:t>10</w:t>
            </w:r>
            <w:r>
              <w:rPr>
                <w:i/>
              </w:rPr>
              <w:t> </w:t>
            </w:r>
            <w:r w:rsidRPr="00E36FC6">
              <w:rPr>
                <w:i/>
              </w:rPr>
              <w:t>§ om partsinsyn,</w:t>
            </w:r>
          </w:p>
          <w:p w14:paraId="70617E04" w14:textId="77777777" w:rsidR="00F71CC6" w:rsidRPr="00E36FC6" w:rsidRDefault="00AB307F" w:rsidP="00F71CC6">
            <w:pPr>
              <w:pStyle w:val="Brdtextmedindrag"/>
              <w:rPr>
                <w:i/>
              </w:rPr>
            </w:pPr>
            <w:r w:rsidRPr="00E36FC6">
              <w:rPr>
                <w:i/>
              </w:rPr>
              <w:t>–</w:t>
            </w:r>
            <w:r>
              <w:rPr>
                <w:i/>
              </w:rPr>
              <w:t> </w:t>
            </w:r>
            <w:r w:rsidRPr="00E36FC6">
              <w:rPr>
                <w:i/>
              </w:rPr>
              <w:t>16–18 §§ om jäv,</w:t>
            </w:r>
          </w:p>
          <w:p w14:paraId="672C4D98" w14:textId="77777777" w:rsidR="00F71CC6" w:rsidRPr="00E36FC6" w:rsidRDefault="00AB307F" w:rsidP="00F71CC6">
            <w:pPr>
              <w:pStyle w:val="Brdtextmedindrag"/>
              <w:rPr>
                <w:i/>
              </w:rPr>
            </w:pPr>
            <w:r w:rsidRPr="00E36FC6">
              <w:rPr>
                <w:i/>
              </w:rPr>
              <w:t>–</w:t>
            </w:r>
            <w:r>
              <w:rPr>
                <w:i/>
              </w:rPr>
              <w:t> </w:t>
            </w:r>
            <w:r w:rsidRPr="00E36FC6">
              <w:rPr>
                <w:i/>
              </w:rPr>
              <w:t>23</w:t>
            </w:r>
            <w:r>
              <w:rPr>
                <w:i/>
              </w:rPr>
              <w:t> </w:t>
            </w:r>
            <w:r w:rsidRPr="00E36FC6">
              <w:rPr>
                <w:i/>
              </w:rPr>
              <w:t>§ om utredningsansvaret,</w:t>
            </w:r>
          </w:p>
          <w:p w14:paraId="29A9C106" w14:textId="77777777" w:rsidR="00F71CC6" w:rsidRPr="00E36FC6" w:rsidRDefault="00AB307F" w:rsidP="00F71CC6">
            <w:pPr>
              <w:pStyle w:val="Brdtextmedindrag"/>
              <w:rPr>
                <w:i/>
              </w:rPr>
            </w:pPr>
            <w:r w:rsidRPr="00E36FC6">
              <w:rPr>
                <w:i/>
              </w:rPr>
              <w:t>–</w:t>
            </w:r>
            <w:r>
              <w:rPr>
                <w:i/>
              </w:rPr>
              <w:t> </w:t>
            </w:r>
            <w:r w:rsidRPr="00E36FC6">
              <w:rPr>
                <w:i/>
              </w:rPr>
              <w:t>24</w:t>
            </w:r>
            <w:r>
              <w:rPr>
                <w:i/>
              </w:rPr>
              <w:t> </w:t>
            </w:r>
            <w:r w:rsidRPr="00E36FC6">
              <w:rPr>
                <w:i/>
              </w:rPr>
              <w:t>§ om när man får lämna uppgifter muntligt,</w:t>
            </w:r>
          </w:p>
          <w:p w14:paraId="705EBFDE" w14:textId="77777777" w:rsidR="00F71CC6" w:rsidRDefault="00AB307F" w:rsidP="00F71CC6">
            <w:pPr>
              <w:pStyle w:val="Brdtextmedindrag"/>
              <w:rPr>
                <w:i/>
              </w:rPr>
            </w:pPr>
            <w:r w:rsidRPr="00E36FC6">
              <w:rPr>
                <w:i/>
              </w:rPr>
              <w:t>–</w:t>
            </w:r>
            <w:r>
              <w:rPr>
                <w:i/>
              </w:rPr>
              <w:t> </w:t>
            </w:r>
            <w:r w:rsidRPr="00E36FC6">
              <w:rPr>
                <w:i/>
              </w:rPr>
              <w:t>25</w:t>
            </w:r>
            <w:r>
              <w:rPr>
                <w:i/>
              </w:rPr>
              <w:t> </w:t>
            </w:r>
            <w:r w:rsidRPr="00E36FC6">
              <w:rPr>
                <w:i/>
              </w:rPr>
              <w:t>§ om kommunikation,</w:t>
            </w:r>
          </w:p>
          <w:p w14:paraId="7DF3ACCB" w14:textId="77777777" w:rsidR="00F71CC6" w:rsidRPr="00E36FC6" w:rsidRDefault="00AB307F" w:rsidP="00F71CC6">
            <w:pPr>
              <w:pStyle w:val="Brdtextmedindrag"/>
              <w:rPr>
                <w:i/>
              </w:rPr>
            </w:pPr>
            <w:r w:rsidRPr="00E36FC6">
              <w:rPr>
                <w:i/>
              </w:rPr>
              <w:t>–</w:t>
            </w:r>
            <w:r>
              <w:rPr>
                <w:i/>
              </w:rPr>
              <w:t> </w:t>
            </w:r>
            <w:r w:rsidRPr="00E36FC6">
              <w:rPr>
                <w:i/>
              </w:rPr>
              <w:t>27</w:t>
            </w:r>
            <w:r>
              <w:rPr>
                <w:i/>
              </w:rPr>
              <w:t> </w:t>
            </w:r>
            <w:r w:rsidRPr="00E36FC6">
              <w:rPr>
                <w:i/>
              </w:rPr>
              <w:t>§ om dokumentation av upp</w:t>
            </w:r>
            <w:r>
              <w:rPr>
                <w:i/>
              </w:rPr>
              <w:softHyphen/>
            </w:r>
            <w:r w:rsidRPr="00E36FC6">
              <w:rPr>
                <w:i/>
              </w:rPr>
              <w:t>gifter,</w:t>
            </w:r>
          </w:p>
          <w:p w14:paraId="0838DF69" w14:textId="77777777" w:rsidR="00F71CC6" w:rsidRPr="00E36FC6" w:rsidRDefault="00AB307F" w:rsidP="00F71CC6">
            <w:pPr>
              <w:pStyle w:val="Brdtextmedindrag"/>
              <w:rPr>
                <w:i/>
              </w:rPr>
            </w:pPr>
            <w:r w:rsidRPr="00E36FC6">
              <w:rPr>
                <w:i/>
              </w:rPr>
              <w:t>–</w:t>
            </w:r>
            <w:r>
              <w:rPr>
                <w:i/>
              </w:rPr>
              <w:t> </w:t>
            </w:r>
            <w:r w:rsidRPr="00E36FC6">
              <w:rPr>
                <w:i/>
              </w:rPr>
              <w:t>31</w:t>
            </w:r>
            <w:r>
              <w:rPr>
                <w:i/>
              </w:rPr>
              <w:t> </w:t>
            </w:r>
            <w:r w:rsidRPr="00E36FC6">
              <w:rPr>
                <w:i/>
              </w:rPr>
              <w:t>§ om dokumentation av be</w:t>
            </w:r>
            <w:r>
              <w:rPr>
                <w:i/>
              </w:rPr>
              <w:softHyphen/>
            </w:r>
            <w:r w:rsidRPr="00E36FC6">
              <w:rPr>
                <w:i/>
              </w:rPr>
              <w:t>slut,</w:t>
            </w:r>
          </w:p>
          <w:p w14:paraId="7C134E1E" w14:textId="710A3AC7" w:rsidR="00F71CC6" w:rsidRDefault="00AB307F" w:rsidP="00F71CC6">
            <w:pPr>
              <w:pStyle w:val="Brdtextmedindrag"/>
              <w:rPr>
                <w:i/>
              </w:rPr>
            </w:pPr>
            <w:r w:rsidRPr="00E36FC6">
              <w:rPr>
                <w:i/>
              </w:rPr>
              <w:t>–</w:t>
            </w:r>
            <w:r>
              <w:rPr>
                <w:i/>
              </w:rPr>
              <w:t> </w:t>
            </w:r>
            <w:r w:rsidRPr="00E36FC6">
              <w:rPr>
                <w:i/>
              </w:rPr>
              <w:t>32</w:t>
            </w:r>
            <w:r>
              <w:rPr>
                <w:i/>
              </w:rPr>
              <w:t> </w:t>
            </w:r>
            <w:r w:rsidRPr="00E36FC6">
              <w:rPr>
                <w:i/>
              </w:rPr>
              <w:t>§ om motivering av beslut,</w:t>
            </w:r>
          </w:p>
          <w:p w14:paraId="2D283789" w14:textId="77777777" w:rsidR="00F71CC6" w:rsidRPr="00963AAE" w:rsidRDefault="00AB307F" w:rsidP="00F71CC6">
            <w:pPr>
              <w:pStyle w:val="Brdtextmedindrag"/>
              <w:rPr>
                <w:i/>
              </w:rPr>
            </w:pPr>
            <w:r>
              <w:rPr>
                <w:i/>
              </w:rPr>
              <w:t>– 33 och 34 </w:t>
            </w:r>
            <w:r w:rsidRPr="00415EC2">
              <w:rPr>
                <w:i/>
              </w:rPr>
              <w:t>§§ om underrättelse om innehållet i beslut och hur ett överklagande går till</w:t>
            </w:r>
            <w:r>
              <w:rPr>
                <w:i/>
              </w:rPr>
              <w:t>,</w:t>
            </w:r>
          </w:p>
          <w:p w14:paraId="7A5BAA5A" w14:textId="77777777" w:rsidR="00F71CC6" w:rsidRDefault="00AB307F" w:rsidP="00F71CC6">
            <w:pPr>
              <w:pStyle w:val="Brdtextmedindrag"/>
              <w:rPr>
                <w:i/>
              </w:rPr>
            </w:pPr>
            <w:r w:rsidRPr="00E36FC6">
              <w:rPr>
                <w:i/>
              </w:rPr>
              <w:t>–</w:t>
            </w:r>
            <w:r>
              <w:rPr>
                <w:i/>
              </w:rPr>
              <w:t> </w:t>
            </w:r>
            <w:r w:rsidRPr="00E36FC6">
              <w:rPr>
                <w:i/>
              </w:rPr>
              <w:t>36</w:t>
            </w:r>
            <w:r>
              <w:rPr>
                <w:i/>
              </w:rPr>
              <w:t> </w:t>
            </w:r>
            <w:r w:rsidRPr="00E36FC6">
              <w:rPr>
                <w:i/>
              </w:rPr>
              <w:t>§ om rättelse av skrivfel och liknande</w:t>
            </w:r>
            <w:r>
              <w:rPr>
                <w:i/>
              </w:rPr>
              <w:t>, och</w:t>
            </w:r>
          </w:p>
          <w:p w14:paraId="3FA77C91" w14:textId="29A32BCB"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E36FC6">
              <w:rPr>
                <w:i/>
              </w:rPr>
              <w:t>.</w:t>
            </w:r>
          </w:p>
        </w:tc>
      </w:tr>
    </w:tbl>
    <w:p w14:paraId="3E025622"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B9898C2" w14:textId="77777777" w:rsidTr="005A3B52">
        <w:tc>
          <w:tcPr>
            <w:tcW w:w="2500" w:type="pct"/>
            <w:shd w:val="clear" w:color="auto" w:fill="auto"/>
            <w:tcMar>
              <w:left w:w="0" w:type="dxa"/>
            </w:tcMar>
          </w:tcPr>
          <w:p w14:paraId="6220395A" w14:textId="77777777" w:rsidR="00F71CC6" w:rsidRDefault="00F71CC6" w:rsidP="00F71CC6">
            <w:pPr>
              <w:pStyle w:val="Brdtextmedindrag"/>
            </w:pPr>
          </w:p>
        </w:tc>
        <w:tc>
          <w:tcPr>
            <w:tcW w:w="2500" w:type="pct"/>
            <w:shd w:val="clear" w:color="auto" w:fill="auto"/>
            <w:tcMar>
              <w:right w:w="0" w:type="dxa"/>
            </w:tcMar>
          </w:tcPr>
          <w:p w14:paraId="09451DE5" w14:textId="76A9E4CD" w:rsidR="00F71CC6" w:rsidRPr="00B54A20" w:rsidRDefault="00AB307F" w:rsidP="00F71CC6">
            <w:pPr>
              <w:pStyle w:val="Rubrik4utannumrering"/>
              <w:rPr>
                <w:i/>
                <w:iCs/>
              </w:rPr>
            </w:pPr>
            <w:r w:rsidRPr="00B54A20">
              <w:rPr>
                <w:i/>
                <w:iCs/>
              </w:rPr>
              <w:t>Tystnadsplikt</w:t>
            </w:r>
          </w:p>
        </w:tc>
      </w:tr>
    </w:tbl>
    <w:p w14:paraId="682917A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859CDE7" w14:textId="77777777" w:rsidTr="00F71CC6">
        <w:tc>
          <w:tcPr>
            <w:tcW w:w="2500" w:type="pct"/>
            <w:shd w:val="clear" w:color="auto" w:fill="auto"/>
            <w:tcMar>
              <w:left w:w="0" w:type="dxa"/>
            </w:tcMar>
          </w:tcPr>
          <w:p w14:paraId="07F64966" w14:textId="77777777" w:rsidR="00F71CC6" w:rsidRDefault="00F71CC6" w:rsidP="00F71CC6">
            <w:pPr>
              <w:pStyle w:val="Brdtextmedindrag"/>
            </w:pPr>
          </w:p>
        </w:tc>
        <w:tc>
          <w:tcPr>
            <w:tcW w:w="2500" w:type="pct"/>
            <w:shd w:val="clear" w:color="auto" w:fill="auto"/>
            <w:tcMar>
              <w:right w:w="0" w:type="dxa"/>
            </w:tcMar>
          </w:tcPr>
          <w:p w14:paraId="0E6A7DF0" w14:textId="3A83C9EF" w:rsidR="00F71CC6" w:rsidRDefault="00AB307F" w:rsidP="00F71CC6">
            <w:pPr>
              <w:pStyle w:val="Brdtext"/>
              <w:rPr>
                <w:i/>
              </w:rPr>
            </w:pPr>
            <w:r>
              <w:rPr>
                <w:i/>
              </w:rPr>
              <w:t xml:space="preserve">11 c </w:t>
            </w:r>
            <w:r w:rsidRPr="00574282">
              <w:rPr>
                <w:i/>
              </w:rPr>
              <w:t>§</w:t>
            </w:r>
          </w:p>
          <w:p w14:paraId="353C271D" w14:textId="236A13E3" w:rsidR="00F71CC6" w:rsidRPr="00FD4144" w:rsidRDefault="00AB307F" w:rsidP="00F71CC6">
            <w:pPr>
              <w:pStyle w:val="Brdtextmedindrag"/>
              <w:rPr>
                <w:i/>
              </w:rPr>
            </w:pPr>
            <w:r w:rsidRPr="00FD4144">
              <w:rPr>
                <w:i/>
              </w:rPr>
              <w:t>Den som</w:t>
            </w:r>
            <w:r>
              <w:rPr>
                <w:i/>
              </w:rPr>
              <w:t xml:space="preserve"> i enskild verksamhet</w:t>
            </w:r>
            <w:r w:rsidRPr="00FD4144">
              <w:rPr>
                <w:i/>
              </w:rPr>
              <w:t xml:space="preserve"> utför </w:t>
            </w:r>
            <w:r>
              <w:rPr>
                <w:i/>
              </w:rPr>
              <w:t xml:space="preserve">eller har utfört </w:t>
            </w:r>
            <w:r w:rsidRPr="00FD4144">
              <w:rPr>
                <w:i/>
              </w:rPr>
              <w:t>offentlig kontroll eller annan offentlig verksamhet får inte obehörigen röja eller ut</w:t>
            </w:r>
            <w:r w:rsidRPr="00FD4144">
              <w:rPr>
                <w:i/>
              </w:rPr>
              <w:softHyphen/>
              <w:t>nyttja det som han eller hon har fått känne</w:t>
            </w:r>
            <w:r>
              <w:rPr>
                <w:i/>
              </w:rPr>
              <w:softHyphen/>
            </w:r>
            <w:r w:rsidRPr="00FD4144">
              <w:rPr>
                <w:i/>
              </w:rPr>
              <w:t xml:space="preserve">dom om </w:t>
            </w:r>
            <w:r>
              <w:rPr>
                <w:i/>
              </w:rPr>
              <w:t>medan</w:t>
            </w:r>
            <w:r w:rsidRPr="00FD4144">
              <w:rPr>
                <w:i/>
              </w:rPr>
              <w:t xml:space="preserve"> uppgifterna utfördes. </w:t>
            </w:r>
            <w:r w:rsidRPr="0042643B">
              <w:rPr>
                <w:i/>
              </w:rPr>
              <w:t xml:space="preserve">Detsamma ska gälla den som i enskild verksamhet utför </w:t>
            </w:r>
            <w:r>
              <w:rPr>
                <w:i/>
              </w:rPr>
              <w:t xml:space="preserve">eller har utfört </w:t>
            </w:r>
            <w:r w:rsidRPr="0042643B">
              <w:rPr>
                <w:i/>
              </w:rPr>
              <w:t>laboratorieanalyser, laboratorie</w:t>
            </w:r>
            <w:r>
              <w:rPr>
                <w:i/>
              </w:rPr>
              <w:softHyphen/>
            </w:r>
            <w:r w:rsidRPr="0042643B">
              <w:rPr>
                <w:i/>
              </w:rPr>
              <w:t>tester eller laboratoriediagnostik på prover som tas vid offentlig kontroll och annan offentlig verk</w:t>
            </w:r>
            <w:r>
              <w:rPr>
                <w:i/>
              </w:rPr>
              <w:softHyphen/>
            </w:r>
            <w:r w:rsidRPr="0042643B">
              <w:rPr>
                <w:i/>
              </w:rPr>
              <w:t>samhet</w:t>
            </w:r>
            <w:r>
              <w:rPr>
                <w:i/>
              </w:rPr>
              <w:t>.</w:t>
            </w:r>
          </w:p>
          <w:p w14:paraId="266E164A" w14:textId="72630262"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sidRPr="00FD4144">
              <w:rPr>
                <w:i/>
              </w:rPr>
              <w:t>.</w:t>
            </w:r>
          </w:p>
        </w:tc>
      </w:tr>
    </w:tbl>
    <w:p w14:paraId="583CF986"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7420FD6" w14:textId="77777777" w:rsidTr="005A3B52">
        <w:tc>
          <w:tcPr>
            <w:tcW w:w="2500" w:type="pct"/>
            <w:shd w:val="clear" w:color="auto" w:fill="auto"/>
            <w:tcMar>
              <w:left w:w="0" w:type="dxa"/>
            </w:tcMar>
          </w:tcPr>
          <w:p w14:paraId="04157C94" w14:textId="40B3A9C7" w:rsidR="00F71CC6" w:rsidRDefault="00AB307F" w:rsidP="00F71CC6">
            <w:pPr>
              <w:pStyle w:val="Rubrik4utannumrering"/>
            </w:pPr>
            <w:r w:rsidRPr="00FD4144">
              <w:t>Föreskrifter om offentlig kontroll</w:t>
            </w:r>
          </w:p>
        </w:tc>
        <w:tc>
          <w:tcPr>
            <w:tcW w:w="2500" w:type="pct"/>
            <w:shd w:val="clear" w:color="auto" w:fill="auto"/>
            <w:tcMar>
              <w:right w:w="0" w:type="dxa"/>
            </w:tcMar>
          </w:tcPr>
          <w:p w14:paraId="4758DDCE" w14:textId="71F5379F" w:rsidR="00F71CC6" w:rsidRDefault="00AB307F" w:rsidP="00F71CC6">
            <w:pPr>
              <w:pStyle w:val="Rubrik4utannumrering"/>
            </w:pPr>
            <w:r w:rsidRPr="00FD4144">
              <w:t xml:space="preserve">Föreskrifter om offentlig kontroll </w:t>
            </w:r>
            <w:r w:rsidRPr="00FD4144">
              <w:rPr>
                <w:i/>
              </w:rPr>
              <w:t>och annan offentlig verksamhet</w:t>
            </w:r>
          </w:p>
        </w:tc>
      </w:tr>
    </w:tbl>
    <w:p w14:paraId="18E8E669" w14:textId="6E22B66C" w:rsidR="00F71CC6" w:rsidRDefault="00AB307F" w:rsidP="00F71CC6">
      <w:pPr>
        <w:pStyle w:val="Brdtext"/>
        <w:spacing w:before="230"/>
        <w:jc w:val="center"/>
      </w:pPr>
      <w:r>
        <w:t>12 §</w:t>
      </w:r>
    </w:p>
    <w:p w14:paraId="44BD2FC4" w14:textId="1187C14B" w:rsidR="00F71CC6" w:rsidRPr="004147F6" w:rsidRDefault="00AB307F" w:rsidP="00F71CC6">
      <w:pPr>
        <w:pStyle w:val="Brdtextmedindrag"/>
      </w:pPr>
      <w:r w:rsidRPr="00FD4144">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2BA7CC6" w14:textId="77777777" w:rsidTr="00F71CC6">
        <w:tc>
          <w:tcPr>
            <w:tcW w:w="2500" w:type="pct"/>
            <w:shd w:val="clear" w:color="auto" w:fill="auto"/>
            <w:tcMar>
              <w:left w:w="0" w:type="dxa"/>
            </w:tcMar>
          </w:tcPr>
          <w:p w14:paraId="39DBFB86" w14:textId="60C5144A" w:rsidR="00F71CC6" w:rsidRDefault="00AB307F" w:rsidP="00F71CC6">
            <w:pPr>
              <w:pStyle w:val="Brdtextmedindrag"/>
            </w:pPr>
            <w:r w:rsidRPr="0077556A">
              <w:t>1.</w:t>
            </w:r>
            <w:r>
              <w:t> </w:t>
            </w:r>
            <w:r w:rsidRPr="0077556A">
              <w:t xml:space="preserve">hur offentlig kontroll </w:t>
            </w:r>
            <w:r w:rsidRPr="00E8648A">
              <w:rPr>
                <w:i/>
                <w:iCs/>
              </w:rPr>
              <w:t>skall</w:t>
            </w:r>
            <w:r w:rsidRPr="0077556A">
              <w:t xml:space="preserve"> bedrivas, </w:t>
            </w:r>
            <w:r w:rsidRPr="0077556A">
              <w:rPr>
                <w:i/>
              </w:rPr>
              <w:t>samt</w:t>
            </w:r>
          </w:p>
        </w:tc>
        <w:tc>
          <w:tcPr>
            <w:tcW w:w="2500" w:type="pct"/>
            <w:shd w:val="clear" w:color="auto" w:fill="auto"/>
            <w:tcMar>
              <w:right w:w="0" w:type="dxa"/>
            </w:tcMar>
          </w:tcPr>
          <w:p w14:paraId="474D120E" w14:textId="63648789" w:rsidR="00F71CC6" w:rsidRDefault="00AB307F" w:rsidP="00F71CC6">
            <w:pPr>
              <w:pStyle w:val="Brdtextmedindrag"/>
            </w:pPr>
            <w:r w:rsidRPr="0077556A">
              <w:t>1.</w:t>
            </w:r>
            <w:r>
              <w:t> </w:t>
            </w:r>
            <w:r w:rsidRPr="0077556A">
              <w:t xml:space="preserve">hur offentlig kontroll </w:t>
            </w:r>
            <w:r w:rsidRPr="00FB6F46">
              <w:rPr>
                <w:i/>
                <w:iCs/>
              </w:rPr>
              <w:t>och</w:t>
            </w:r>
            <w:r>
              <w:t xml:space="preserve"> </w:t>
            </w:r>
            <w:r w:rsidRPr="0077556A">
              <w:rPr>
                <w:i/>
              </w:rPr>
              <w:t>annan offentlig verksamhet</w:t>
            </w:r>
            <w:r w:rsidRPr="0077556A">
              <w:t xml:space="preserve"> </w:t>
            </w:r>
            <w:r w:rsidRPr="00E8648A">
              <w:rPr>
                <w:i/>
                <w:iCs/>
              </w:rPr>
              <w:t>ska</w:t>
            </w:r>
            <w:r w:rsidRPr="0077556A">
              <w:t xml:space="preserve"> bedrivas,</w:t>
            </w:r>
          </w:p>
        </w:tc>
      </w:tr>
      <w:tr w:rsidR="00F71CC6" w14:paraId="2DD357CC" w14:textId="77777777" w:rsidTr="005A3B52">
        <w:tblPrEx>
          <w:tblLook w:val="0600" w:firstRow="0" w:lastRow="0" w:firstColumn="0" w:lastColumn="0" w:noHBand="1" w:noVBand="1"/>
        </w:tblPrEx>
        <w:tc>
          <w:tcPr>
            <w:tcW w:w="2500" w:type="pct"/>
            <w:shd w:val="clear" w:color="auto" w:fill="auto"/>
            <w:tcMar>
              <w:left w:w="0" w:type="dxa"/>
            </w:tcMar>
          </w:tcPr>
          <w:p w14:paraId="22B06C50" w14:textId="71EA86CB" w:rsidR="00F71CC6" w:rsidRDefault="00AB307F" w:rsidP="00F71CC6">
            <w:pPr>
              <w:pStyle w:val="Brdtextmedindrag"/>
            </w:pPr>
            <w:r w:rsidRPr="00E940C7">
              <w:rPr>
                <w:iCs/>
              </w:rPr>
              <w:t>2.</w:t>
            </w:r>
            <w:r>
              <w:t> </w:t>
            </w:r>
            <w:r w:rsidRPr="009D74C8">
              <w:t>skyldighet för en kontroll</w:t>
            </w:r>
            <w:r>
              <w:t>-</w:t>
            </w:r>
            <w:r w:rsidRPr="009D74C8">
              <w:t xml:space="preserve">myndighet </w:t>
            </w:r>
            <w:r w:rsidRPr="007D1BE7">
              <w:rPr>
                <w:i/>
                <w:iCs/>
              </w:rPr>
              <w:t>eller ett</w:t>
            </w:r>
            <w:r w:rsidRPr="009D74C8">
              <w:t xml:space="preserve"> </w:t>
            </w:r>
            <w:r w:rsidRPr="009D74C8">
              <w:rPr>
                <w:i/>
              </w:rPr>
              <w:t>kontrollorgan som anlitas i den offentliga kontrollen</w:t>
            </w:r>
            <w:r w:rsidRPr="009D74C8">
              <w:t xml:space="preserve"> att lämna information till Jordbruksverket.</w:t>
            </w:r>
          </w:p>
        </w:tc>
        <w:tc>
          <w:tcPr>
            <w:tcW w:w="2500" w:type="pct"/>
            <w:shd w:val="clear" w:color="auto" w:fill="auto"/>
            <w:tcMar>
              <w:right w:w="0" w:type="dxa"/>
            </w:tcMar>
          </w:tcPr>
          <w:p w14:paraId="6537EEDC" w14:textId="51A8F56E" w:rsidR="00F71CC6" w:rsidRDefault="00AB307F" w:rsidP="00F71CC6">
            <w:pPr>
              <w:pStyle w:val="Brdtextmedindrag"/>
            </w:pPr>
            <w:r>
              <w:rPr>
                <w:iCs/>
              </w:rPr>
              <w:t>2</w:t>
            </w:r>
            <w:r w:rsidRPr="00E940C7">
              <w:rPr>
                <w:iCs/>
              </w:rPr>
              <w:t>.</w:t>
            </w:r>
            <w:r>
              <w:rPr>
                <w:i/>
              </w:rPr>
              <w:t> </w:t>
            </w:r>
            <w:r w:rsidRPr="009D74C8">
              <w:t>skyldighet för en kontroll</w:t>
            </w:r>
            <w:r>
              <w:t>-</w:t>
            </w:r>
            <w:r w:rsidRPr="009D74C8">
              <w:t>myndighet</w:t>
            </w:r>
            <w:r w:rsidRPr="007D1BE7">
              <w:rPr>
                <w:i/>
                <w:iCs/>
              </w:rPr>
              <w:t>, ett</w:t>
            </w:r>
            <w:r w:rsidRPr="009D74C8">
              <w:t xml:space="preserve"> </w:t>
            </w:r>
            <w:r w:rsidRPr="009D74C8">
              <w:rPr>
                <w:i/>
              </w:rPr>
              <w:t>organ med dele</w:t>
            </w:r>
            <w:r>
              <w:rPr>
                <w:i/>
              </w:rPr>
              <w:softHyphen/>
            </w:r>
            <w:r w:rsidRPr="009D74C8">
              <w:rPr>
                <w:i/>
              </w:rPr>
              <w:t>gerade uppgifter eller en fysisk person som har delegerats vissa uppgifter</w:t>
            </w:r>
            <w:r w:rsidRPr="009D74C8">
              <w:t xml:space="preserve"> att lämna information till Jordbruksverket</w:t>
            </w:r>
            <w:r w:rsidRPr="00E273EC">
              <w:rPr>
                <w:i/>
              </w:rPr>
              <w:t xml:space="preserve">, </w:t>
            </w:r>
            <w:r w:rsidRPr="00AF5517">
              <w:rPr>
                <w:i/>
              </w:rPr>
              <w:t>och</w:t>
            </w:r>
          </w:p>
        </w:tc>
      </w:tr>
      <w:tr w:rsidR="00F71CC6" w14:paraId="380562DD" w14:textId="77777777" w:rsidTr="005A3B52">
        <w:tblPrEx>
          <w:tblLook w:val="0600" w:firstRow="0" w:lastRow="0" w:firstColumn="0" w:lastColumn="0" w:noHBand="1" w:noVBand="1"/>
        </w:tblPrEx>
        <w:tc>
          <w:tcPr>
            <w:tcW w:w="2500" w:type="pct"/>
            <w:shd w:val="clear" w:color="auto" w:fill="auto"/>
            <w:tcMar>
              <w:left w:w="0" w:type="dxa"/>
            </w:tcMar>
          </w:tcPr>
          <w:p w14:paraId="550C6095" w14:textId="77777777" w:rsidR="00F71CC6" w:rsidRDefault="00F71CC6" w:rsidP="00F71CC6">
            <w:pPr>
              <w:pStyle w:val="Brdtextmedindrag"/>
            </w:pPr>
          </w:p>
        </w:tc>
        <w:tc>
          <w:tcPr>
            <w:tcW w:w="2500" w:type="pct"/>
            <w:shd w:val="clear" w:color="auto" w:fill="auto"/>
            <w:tcMar>
              <w:right w:w="0" w:type="dxa"/>
            </w:tcMar>
          </w:tcPr>
          <w:p w14:paraId="56E205CD" w14:textId="0CF6B466" w:rsidR="00F71CC6" w:rsidRDefault="00AB307F" w:rsidP="00F71CC6">
            <w:pPr>
              <w:pStyle w:val="Brdtextmedindrag"/>
            </w:pPr>
            <w:r w:rsidRPr="00AF5517">
              <w:rPr>
                <w:i/>
                <w:iCs/>
              </w:rPr>
              <w:t>3</w:t>
            </w:r>
            <w:r>
              <w:rPr>
                <w:i/>
                <w:iCs/>
              </w:rPr>
              <w:t>. skyldighet för ett</w:t>
            </w:r>
            <w:r w:rsidRPr="009D74C8">
              <w:t xml:space="preserve"> </w:t>
            </w:r>
            <w:r w:rsidRPr="009D74C8">
              <w:rPr>
                <w:i/>
              </w:rPr>
              <w:t>organ med delegerade uppgifter eller en fysisk person som har delegerats vissa uppgifter</w:t>
            </w:r>
            <w:r w:rsidRPr="009D74C8">
              <w:t xml:space="preserve"> </w:t>
            </w:r>
            <w:r w:rsidRPr="00AF5517">
              <w:rPr>
                <w:i/>
                <w:iCs/>
              </w:rPr>
              <w:t>att lämna information</w:t>
            </w:r>
            <w:r w:rsidRPr="009D74C8">
              <w:t xml:space="preserve"> </w:t>
            </w:r>
            <w:r w:rsidRPr="00E940C7">
              <w:rPr>
                <w:i/>
                <w:iCs/>
              </w:rPr>
              <w:t>och ge in handlingar till den myndighet som har delegerat uppgiften</w:t>
            </w:r>
            <w:r>
              <w:rPr>
                <w:i/>
                <w:iCs/>
              </w:rPr>
              <w:t>.</w:t>
            </w:r>
          </w:p>
        </w:tc>
      </w:tr>
    </w:tbl>
    <w:p w14:paraId="62A7462E" w14:textId="2B10863C" w:rsidR="00F71CC6" w:rsidRDefault="00AB307F" w:rsidP="00F71CC6">
      <w:pPr>
        <w:pStyle w:val="Brdtext"/>
        <w:spacing w:before="230"/>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92F8937" w14:textId="77777777" w:rsidTr="00F71CC6">
        <w:tc>
          <w:tcPr>
            <w:tcW w:w="2500" w:type="pct"/>
            <w:shd w:val="clear" w:color="auto" w:fill="auto"/>
            <w:tcMar>
              <w:left w:w="0" w:type="dxa"/>
            </w:tcMar>
          </w:tcPr>
          <w:p w14:paraId="463C4786" w14:textId="1D7334F3" w:rsidR="00F71CC6" w:rsidRDefault="00AB307F" w:rsidP="00F71CC6">
            <w:pPr>
              <w:pStyle w:val="Brdtextmedindrag"/>
            </w:pPr>
            <w:r w:rsidRPr="00137FC2">
              <w:t xml:space="preserve">En kontrollmyndighet </w:t>
            </w:r>
            <w:r w:rsidRPr="00137FC2">
              <w:rPr>
                <w:i/>
              </w:rPr>
              <w:t>och ett kontrollorgan som anlitas i den offentliga kontrollen</w:t>
            </w:r>
            <w:r w:rsidRPr="00137FC2">
              <w:t xml:space="preserve"> har i den utsträckning </w:t>
            </w:r>
            <w:r w:rsidRPr="00137FC2">
              <w:rPr>
                <w:i/>
              </w:rPr>
              <w:t>som</w:t>
            </w:r>
            <w:r w:rsidRPr="00137FC2">
              <w:t xml:space="preserve"> behövs för kontrollen rätt att</w:t>
            </w:r>
          </w:p>
        </w:tc>
        <w:tc>
          <w:tcPr>
            <w:tcW w:w="2500" w:type="pct"/>
            <w:shd w:val="clear" w:color="auto" w:fill="auto"/>
            <w:tcMar>
              <w:right w:w="0" w:type="dxa"/>
            </w:tcMar>
          </w:tcPr>
          <w:p w14:paraId="1190C057" w14:textId="6CBFEE2C" w:rsidR="00F71CC6" w:rsidRDefault="00AB307F" w:rsidP="00F71CC6">
            <w:pPr>
              <w:pStyle w:val="Brdtextmedindrag"/>
            </w:pPr>
            <w:r w:rsidRPr="00137FC2">
              <w:t>En kontrollmyndighet</w:t>
            </w:r>
            <w:r w:rsidRPr="00B806F9">
              <w:rPr>
                <w:i/>
                <w:iCs/>
              </w:rPr>
              <w:t>,</w:t>
            </w:r>
            <w:r w:rsidRPr="00137FC2">
              <w:t xml:space="preserve"> </w:t>
            </w:r>
            <w:r w:rsidRPr="00137FC2">
              <w:rPr>
                <w:i/>
              </w:rPr>
              <w:t>en offi</w:t>
            </w:r>
            <w:r>
              <w:rPr>
                <w:i/>
              </w:rPr>
              <w:softHyphen/>
            </w:r>
            <w:r w:rsidRPr="00137FC2">
              <w:rPr>
                <w:i/>
              </w:rPr>
              <w:t>ciell veterinär som har förordnats enligt lagen (2009:1254) om officiella veterinärer</w:t>
            </w:r>
            <w:r>
              <w:rPr>
                <w:i/>
              </w:rPr>
              <w:t>,</w:t>
            </w:r>
            <w:r w:rsidRPr="00137FC2">
              <w:rPr>
                <w:i/>
              </w:rPr>
              <w:t xml:space="preserve"> ett organ med delegerade uppgifter</w:t>
            </w:r>
            <w:r w:rsidRPr="00137FC2">
              <w:t xml:space="preserve"> </w:t>
            </w:r>
            <w:r w:rsidRPr="00137FC2">
              <w:rPr>
                <w:i/>
              </w:rPr>
              <w:t>eller en fysisk person som har delegerats vissa uppgifter</w:t>
            </w:r>
            <w:r w:rsidRPr="00137FC2">
              <w:t xml:space="preserve"> har</w:t>
            </w:r>
            <w:r w:rsidRPr="009A33EB">
              <w:rPr>
                <w:i/>
                <w:iCs/>
              </w:rPr>
              <w:t xml:space="preserve">, </w:t>
            </w:r>
            <w:r w:rsidRPr="00137FC2">
              <w:t xml:space="preserve">i den utsträckning </w:t>
            </w:r>
            <w:r w:rsidRPr="00137FC2">
              <w:rPr>
                <w:i/>
              </w:rPr>
              <w:t>det</w:t>
            </w:r>
            <w:r w:rsidRPr="00137FC2">
              <w:t xml:space="preserve"> behövs för </w:t>
            </w:r>
            <w:r w:rsidRPr="00137FC2">
              <w:rPr>
                <w:i/>
              </w:rPr>
              <w:t xml:space="preserve">den offentliga </w:t>
            </w:r>
            <w:r w:rsidRPr="00137FC2">
              <w:t>kon</w:t>
            </w:r>
            <w:r>
              <w:softHyphen/>
            </w:r>
            <w:r w:rsidRPr="00137FC2">
              <w:t>trollen</w:t>
            </w:r>
            <w:r w:rsidRPr="009A33EB">
              <w:rPr>
                <w:i/>
                <w:iCs/>
              </w:rPr>
              <w:t xml:space="preserve">, </w:t>
            </w:r>
            <w:r w:rsidRPr="00137FC2">
              <w:t>rätt att</w:t>
            </w:r>
          </w:p>
        </w:tc>
      </w:tr>
    </w:tbl>
    <w:p w14:paraId="34824216" w14:textId="77777777" w:rsidR="00F71CC6" w:rsidRDefault="00AB307F" w:rsidP="00F71CC6">
      <w:pPr>
        <w:pStyle w:val="Brdtextmedindrag"/>
      </w:pPr>
      <w:r>
        <w:t>1. på begäran få upplysningar och ta del av handlingar, och</w:t>
      </w:r>
    </w:p>
    <w:p w14:paraId="2FB00B5A" w14:textId="778B0B6E" w:rsidR="00F71CC6" w:rsidRDefault="00AB307F" w:rsidP="00F71CC6">
      <w:pPr>
        <w:pStyle w:val="Brdtextmedindrag"/>
      </w:pPr>
      <w:r>
        <w:t>2. få tillträde till områden, anläggningar, byggnader, lokaler och andra utrymmen där djur hålls eller där djurprodukter, foder eller material i övrigt förvaras eller annars hanteras och där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C565DCD" w14:textId="77777777" w:rsidTr="005A3B52">
        <w:tc>
          <w:tcPr>
            <w:tcW w:w="2500" w:type="pct"/>
            <w:shd w:val="clear" w:color="auto" w:fill="auto"/>
            <w:tcMar>
              <w:left w:w="0" w:type="dxa"/>
            </w:tcMar>
          </w:tcPr>
          <w:p w14:paraId="5CDE2A2F" w14:textId="5BDB455C" w:rsidR="00F71CC6" w:rsidRDefault="00AB307F" w:rsidP="00F71CC6">
            <w:pPr>
              <w:pStyle w:val="Brdtextmedindrag"/>
            </w:pPr>
            <w:r w:rsidRPr="00C65211">
              <w:t xml:space="preserve">Det som sägs i första stycket gäller också den som </w:t>
            </w:r>
            <w:r w:rsidRPr="00C65211">
              <w:rPr>
                <w:i/>
              </w:rPr>
              <w:t>vidtar åt</w:t>
            </w:r>
            <w:r w:rsidRPr="00C65211">
              <w:rPr>
                <w:i/>
              </w:rPr>
              <w:softHyphen/>
              <w:t>gärder enligt denna lag, de före</w:t>
            </w:r>
            <w:r w:rsidRPr="00C65211">
              <w:rPr>
                <w:i/>
              </w:rPr>
              <w:softHyphen/>
              <w:t>skrifter eller beslut som har med</w:t>
            </w:r>
            <w:r w:rsidRPr="00C65211">
              <w:rPr>
                <w:i/>
              </w:rPr>
              <w:softHyphen/>
              <w:t>delats med stöd av lagen, de EG-bestämmelser som kompletteras av lagen eller de beslut som har meddelats med stöd av EG-be</w:t>
            </w:r>
            <w:r w:rsidRPr="00C65211">
              <w:rPr>
                <w:i/>
              </w:rPr>
              <w:softHyphen/>
              <w:t>stämmelserna.</w:t>
            </w:r>
          </w:p>
        </w:tc>
        <w:tc>
          <w:tcPr>
            <w:tcW w:w="2500" w:type="pct"/>
            <w:shd w:val="clear" w:color="auto" w:fill="auto"/>
            <w:tcMar>
              <w:right w:w="0" w:type="dxa"/>
            </w:tcMar>
          </w:tcPr>
          <w:p w14:paraId="520531DA" w14:textId="462C7E6E" w:rsidR="00F71CC6" w:rsidRDefault="00AB307F" w:rsidP="00F71CC6">
            <w:pPr>
              <w:pStyle w:val="Brdtextmedindrag"/>
            </w:pPr>
            <w:r w:rsidRPr="00C65211">
              <w:t xml:space="preserve">Det som sägs i första stycket gäller också den som </w:t>
            </w:r>
            <w:r w:rsidRPr="00C65211">
              <w:rPr>
                <w:i/>
              </w:rPr>
              <w:t>utför annan offentlig verksamhet.</w:t>
            </w:r>
          </w:p>
        </w:tc>
      </w:tr>
    </w:tbl>
    <w:p w14:paraId="014024B6" w14:textId="03CF78AE" w:rsidR="00F71CC6" w:rsidRDefault="00AB307F" w:rsidP="00F71CC6">
      <w:pPr>
        <w:pStyle w:val="Brdtext"/>
        <w:spacing w:before="230"/>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D03711F" w14:textId="77777777" w:rsidTr="00CD1452">
        <w:tc>
          <w:tcPr>
            <w:tcW w:w="2500" w:type="pct"/>
            <w:shd w:val="clear" w:color="auto" w:fill="auto"/>
            <w:tcMar>
              <w:left w:w="0" w:type="dxa"/>
            </w:tcMar>
          </w:tcPr>
          <w:p w14:paraId="5202FEEB" w14:textId="798870A3" w:rsidR="00F71CC6" w:rsidRDefault="00AB307F" w:rsidP="00F71CC6">
            <w:pPr>
              <w:pStyle w:val="Brdtextmedindrag"/>
              <w:rPr>
                <w:i/>
                <w:iCs/>
              </w:rPr>
            </w:pPr>
            <w:r w:rsidRPr="004B29C1">
              <w:t>Bestämmelserna i 13</w:t>
            </w:r>
            <w:r w:rsidR="00F34BE3">
              <w:t> </w:t>
            </w:r>
            <w:r w:rsidRPr="004B29C1">
              <w:t>§ gäller också för</w:t>
            </w:r>
          </w:p>
          <w:p w14:paraId="14CD025B" w14:textId="245E5581" w:rsidR="00F71CC6" w:rsidRDefault="00AB307F" w:rsidP="00F71CC6">
            <w:pPr>
              <w:pStyle w:val="Brdtextmedindrag"/>
            </w:pPr>
            <w:r w:rsidRPr="00303FF0">
              <w:rPr>
                <w:i/>
                <w:iCs/>
              </w:rPr>
              <w:t>1.</w:t>
            </w:r>
            <w:r>
              <w:rPr>
                <w:i/>
                <w:iCs/>
              </w:rPr>
              <w:t> </w:t>
            </w:r>
            <w:r w:rsidRPr="004B29C1">
              <w:rPr>
                <w:i/>
              </w:rPr>
              <w:t>EG:s institutioner</w:t>
            </w:r>
            <w:r w:rsidRPr="004B29C1">
              <w:t xml:space="preserve"> och för inspektörer och experter som utsetts av </w:t>
            </w:r>
            <w:r w:rsidRPr="004B29C1">
              <w:rPr>
                <w:i/>
              </w:rPr>
              <w:t>institutionerna, samt</w:t>
            </w:r>
          </w:p>
        </w:tc>
        <w:tc>
          <w:tcPr>
            <w:tcW w:w="2500" w:type="pct"/>
            <w:shd w:val="clear" w:color="auto" w:fill="auto"/>
            <w:tcMar>
              <w:right w:w="0" w:type="dxa"/>
            </w:tcMar>
          </w:tcPr>
          <w:p w14:paraId="1CA6E2B6" w14:textId="30074476" w:rsidR="00F71CC6" w:rsidRDefault="00AB307F" w:rsidP="00F71CC6">
            <w:pPr>
              <w:pStyle w:val="Brdtextmedindrag"/>
              <w:rPr>
                <w:i/>
              </w:rPr>
            </w:pPr>
            <w:r w:rsidRPr="004B29C1">
              <w:t>Bestämmelserna i 13</w:t>
            </w:r>
            <w:r w:rsidR="00F34BE3">
              <w:t> </w:t>
            </w:r>
            <w:r w:rsidRPr="004B29C1">
              <w:t>§ gäller också för</w:t>
            </w:r>
            <w:r w:rsidRPr="004B29C1">
              <w:rPr>
                <w:i/>
              </w:rPr>
              <w:t xml:space="preserve"> Europeiska kommis</w:t>
            </w:r>
            <w:r w:rsidR="00F34BE3">
              <w:rPr>
                <w:i/>
              </w:rPr>
              <w:softHyphen/>
            </w:r>
            <w:r w:rsidRPr="004B29C1">
              <w:rPr>
                <w:i/>
              </w:rPr>
              <w:t>sionen</w:t>
            </w:r>
            <w:r>
              <w:rPr>
                <w:i/>
              </w:rPr>
              <w:t xml:space="preserve"> och</w:t>
            </w:r>
            <w:r w:rsidRPr="004B29C1">
              <w:rPr>
                <w:i/>
              </w:rPr>
              <w:t xml:space="preserve"> Euro</w:t>
            </w:r>
            <w:r>
              <w:rPr>
                <w:i/>
              </w:rPr>
              <w:softHyphen/>
            </w:r>
            <w:r w:rsidRPr="004B29C1">
              <w:rPr>
                <w:i/>
              </w:rPr>
              <w:t>peiska revisions</w:t>
            </w:r>
            <w:r w:rsidR="00F34BE3">
              <w:rPr>
                <w:i/>
              </w:rPr>
              <w:softHyphen/>
            </w:r>
            <w:r w:rsidRPr="004B29C1">
              <w:rPr>
                <w:i/>
              </w:rPr>
              <w:t>rätten</w:t>
            </w:r>
            <w:r w:rsidRPr="004B29C1">
              <w:t xml:space="preserve"> och för inspektörer och experter som utsetts av </w:t>
            </w:r>
            <w:r w:rsidRPr="004B29C1">
              <w:rPr>
                <w:i/>
              </w:rPr>
              <w:t xml:space="preserve">dessa institutioner i den utsträckning det behövs för att kontrollera </w:t>
            </w:r>
            <w:r>
              <w:rPr>
                <w:i/>
              </w:rPr>
              <w:t>att Sverige följer</w:t>
            </w:r>
          </w:p>
          <w:p w14:paraId="495423A1" w14:textId="77777777" w:rsidR="00F71CC6" w:rsidRDefault="00AB307F" w:rsidP="00F71CC6">
            <w:pPr>
              <w:pStyle w:val="Brdtextmedindrag"/>
            </w:pPr>
            <w:r w:rsidRPr="00556DAB">
              <w:rPr>
                <w:i/>
                <w:spacing w:val="-4"/>
              </w:rPr>
              <w:t>1. de EU-bestämmelser som</w:t>
            </w:r>
            <w:r w:rsidRPr="004B29C1">
              <w:rPr>
                <w:i/>
              </w:rPr>
              <w:t xml:space="preserve"> lagen kompletterar</w:t>
            </w:r>
            <w:r>
              <w:rPr>
                <w:i/>
              </w:rPr>
              <w:t>, och</w:t>
            </w:r>
            <w:r w:rsidRPr="004B29C1">
              <w:t xml:space="preserve"> </w:t>
            </w:r>
          </w:p>
          <w:p w14:paraId="17E0254B" w14:textId="3BE7A437" w:rsidR="00F71CC6" w:rsidRDefault="00AB307F" w:rsidP="00F71CC6">
            <w:pPr>
              <w:pStyle w:val="Brdtextmedindrag"/>
            </w:pPr>
            <w:r w:rsidRPr="00556DAB">
              <w:rPr>
                <w:i/>
                <w:spacing w:val="-2"/>
              </w:rPr>
              <w:t>2. EU-bestämmelser om</w:t>
            </w:r>
            <w:r>
              <w:rPr>
                <w:i/>
              </w:rPr>
              <w:t xml:space="preserve"> unionens medfinansiering av åtgärder inom lagens tillämpningsområde.</w:t>
            </w:r>
          </w:p>
        </w:tc>
      </w:tr>
      <w:tr w:rsidR="00F71CC6" w14:paraId="7456591D" w14:textId="77777777" w:rsidTr="00F71CC6">
        <w:tblPrEx>
          <w:tblLook w:val="0600" w:firstRow="0" w:lastRow="0" w:firstColumn="0" w:lastColumn="0" w:noHBand="1" w:noVBand="1"/>
        </w:tblPrEx>
        <w:tc>
          <w:tcPr>
            <w:tcW w:w="2500" w:type="pct"/>
            <w:shd w:val="clear" w:color="auto" w:fill="auto"/>
            <w:tcMar>
              <w:left w:w="0" w:type="dxa"/>
            </w:tcMar>
          </w:tcPr>
          <w:p w14:paraId="0B7C5E4A" w14:textId="6FD2A58F" w:rsidR="00F71CC6" w:rsidRDefault="00AB307F" w:rsidP="00F71CC6">
            <w:pPr>
              <w:pStyle w:val="Brdtextmedindrag"/>
            </w:pPr>
            <w:r w:rsidRPr="00303FF0">
              <w:rPr>
                <w:i/>
                <w:iCs/>
              </w:rPr>
              <w:t>2.</w:t>
            </w:r>
            <w:r>
              <w:rPr>
                <w:i/>
                <w:iCs/>
              </w:rPr>
              <w:t> </w:t>
            </w:r>
            <w:r w:rsidRPr="00303FF0">
              <w:rPr>
                <w:i/>
                <w:iCs/>
              </w:rPr>
              <w:t>företrädare för behöriga myn</w:t>
            </w:r>
            <w:r>
              <w:rPr>
                <w:i/>
                <w:iCs/>
              </w:rPr>
              <w:softHyphen/>
            </w:r>
            <w:r w:rsidRPr="00303FF0">
              <w:rPr>
                <w:i/>
                <w:iCs/>
              </w:rPr>
              <w:t>digheter i andra medlemsstater inom Europeiska unionen, om kontrollen utövas eller åtgärderna utförs tillsammans med företrädare för en svensk myndighet.</w:t>
            </w:r>
          </w:p>
        </w:tc>
        <w:tc>
          <w:tcPr>
            <w:tcW w:w="2500" w:type="pct"/>
            <w:shd w:val="clear" w:color="auto" w:fill="auto"/>
            <w:tcMar>
              <w:right w:w="0" w:type="dxa"/>
            </w:tcMar>
          </w:tcPr>
          <w:p w14:paraId="3D39FAC6" w14:textId="77777777" w:rsidR="00F71CC6" w:rsidRDefault="00F71CC6" w:rsidP="00F71CC6">
            <w:pPr>
              <w:pStyle w:val="Brdtextmedindrag"/>
            </w:pPr>
          </w:p>
        </w:tc>
      </w:tr>
    </w:tbl>
    <w:p w14:paraId="5E2ACD2F"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B2F2F88" w14:textId="77777777" w:rsidTr="00F71CC6">
        <w:tc>
          <w:tcPr>
            <w:tcW w:w="2500" w:type="pct"/>
            <w:shd w:val="clear" w:color="auto" w:fill="auto"/>
            <w:tcMar>
              <w:left w:w="0" w:type="dxa"/>
            </w:tcMar>
          </w:tcPr>
          <w:p w14:paraId="4F7D844F" w14:textId="77777777" w:rsidR="00F71CC6" w:rsidRDefault="00F71CC6" w:rsidP="00F71CC6">
            <w:pPr>
              <w:pStyle w:val="Brdtextmedindrag"/>
            </w:pPr>
          </w:p>
        </w:tc>
        <w:tc>
          <w:tcPr>
            <w:tcW w:w="2500" w:type="pct"/>
            <w:shd w:val="clear" w:color="auto" w:fill="auto"/>
            <w:tcMar>
              <w:right w:w="0" w:type="dxa"/>
            </w:tcMar>
          </w:tcPr>
          <w:p w14:paraId="1D499ED9" w14:textId="0C4657EA" w:rsidR="00F71CC6" w:rsidRDefault="00AB307F" w:rsidP="00F71CC6">
            <w:pPr>
              <w:pStyle w:val="Brdtext"/>
              <w:rPr>
                <w:i/>
              </w:rPr>
            </w:pPr>
            <w:r>
              <w:rPr>
                <w:i/>
              </w:rPr>
              <w:t xml:space="preserve">14 a </w:t>
            </w:r>
            <w:r w:rsidRPr="00574282">
              <w:rPr>
                <w:i/>
              </w:rPr>
              <w:t>§</w:t>
            </w:r>
          </w:p>
          <w:p w14:paraId="2C5F9DA3" w14:textId="5978E65D" w:rsidR="00F71CC6" w:rsidRPr="00574282" w:rsidRDefault="00AB307F" w:rsidP="00F71CC6">
            <w:pPr>
              <w:pStyle w:val="Brdtextmedindrag"/>
              <w:rPr>
                <w:i/>
              </w:rPr>
            </w:pPr>
            <w:r w:rsidRPr="00CB2FBE">
              <w:rPr>
                <w:i/>
              </w:rPr>
              <w:t>Bestämmelserna i 13 och 14</w:t>
            </w:r>
            <w:r>
              <w:rPr>
                <w:i/>
              </w:rPr>
              <w:t> </w:t>
            </w:r>
            <w:r w:rsidRPr="00CB2FBE">
              <w:rPr>
                <w:i/>
              </w:rPr>
              <w:t>§§ ska inte tillämpas vid kontroller och inspektioner på plats som utförs enligt lagen (2017:244) om kontroller och inspektioner på plats av Europeiska byrån för bedrägeri</w:t>
            </w:r>
            <w:r>
              <w:rPr>
                <w:i/>
              </w:rPr>
              <w:softHyphen/>
            </w:r>
            <w:r w:rsidRPr="00CB2FBE">
              <w:rPr>
                <w:i/>
              </w:rPr>
              <w:t>bekämpning.</w:t>
            </w:r>
          </w:p>
        </w:tc>
      </w:tr>
    </w:tbl>
    <w:p w14:paraId="0C3F72E4"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D34B6A3" w14:textId="77777777" w:rsidTr="005A3B52">
        <w:tc>
          <w:tcPr>
            <w:tcW w:w="2500" w:type="pct"/>
            <w:shd w:val="clear" w:color="auto" w:fill="auto"/>
            <w:tcMar>
              <w:left w:w="0" w:type="dxa"/>
            </w:tcMar>
          </w:tcPr>
          <w:p w14:paraId="7BCF4834" w14:textId="7950F057" w:rsidR="00F71CC6" w:rsidRDefault="00AB307F" w:rsidP="00F71CC6">
            <w:pPr>
              <w:pStyle w:val="Rubrik4utannumrering"/>
            </w:pPr>
            <w:r w:rsidRPr="005824FE">
              <w:t xml:space="preserve">Skyldighet att </w:t>
            </w:r>
            <w:r w:rsidRPr="005824FE">
              <w:rPr>
                <w:i/>
              </w:rPr>
              <w:t>tillhandahålla</w:t>
            </w:r>
            <w:r w:rsidRPr="005824FE">
              <w:t xml:space="preserve"> hjälp</w:t>
            </w:r>
          </w:p>
        </w:tc>
        <w:tc>
          <w:tcPr>
            <w:tcW w:w="2500" w:type="pct"/>
            <w:shd w:val="clear" w:color="auto" w:fill="auto"/>
            <w:tcMar>
              <w:right w:w="0" w:type="dxa"/>
            </w:tcMar>
          </w:tcPr>
          <w:p w14:paraId="5A11F018" w14:textId="6FFAC57F" w:rsidR="00F71CC6" w:rsidRDefault="00AB307F" w:rsidP="00F71CC6">
            <w:pPr>
              <w:pStyle w:val="Rubrik4utannumrering"/>
            </w:pPr>
            <w:r w:rsidRPr="005824FE">
              <w:t xml:space="preserve">Skyldighet att </w:t>
            </w:r>
            <w:r w:rsidRPr="005824FE">
              <w:rPr>
                <w:i/>
              </w:rPr>
              <w:t>lämna</w:t>
            </w:r>
            <w:r w:rsidRPr="005824FE">
              <w:t xml:space="preserve"> hjälp</w:t>
            </w:r>
          </w:p>
        </w:tc>
      </w:tr>
    </w:tbl>
    <w:p w14:paraId="55789FFC" w14:textId="007CC773" w:rsidR="00F71CC6" w:rsidRDefault="00AB307F" w:rsidP="00F71CC6">
      <w:pPr>
        <w:pStyle w:val="Brdt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C29F225" w14:textId="77777777" w:rsidTr="00F71CC6">
        <w:tc>
          <w:tcPr>
            <w:tcW w:w="2500" w:type="pct"/>
            <w:shd w:val="clear" w:color="auto" w:fill="auto"/>
            <w:tcMar>
              <w:left w:w="0" w:type="dxa"/>
            </w:tcMar>
          </w:tcPr>
          <w:p w14:paraId="0F9E6DBA" w14:textId="75283FEC" w:rsidR="00F71CC6" w:rsidRDefault="00AB307F" w:rsidP="00F71CC6">
            <w:pPr>
              <w:pStyle w:val="Brdtextmedindrag"/>
            </w:pPr>
            <w:r w:rsidRPr="00307C61">
              <w:rPr>
                <w:i/>
              </w:rPr>
              <w:t>Den</w:t>
            </w:r>
            <w:r w:rsidRPr="00307C61">
              <w:t xml:space="preserve"> som är föremål för offentlig kontroll eller </w:t>
            </w:r>
            <w:r w:rsidRPr="00307C61">
              <w:rPr>
                <w:i/>
              </w:rPr>
              <w:t>andra åtgärder enligt denna lag, de föreskrifter eller beslut som har meddelats med stöd av lagen, de EG-bestämmelser som kompletteras av lagen eller de beslut som har meddelats med stöd av EG-bestämmelserna</w:t>
            </w:r>
            <w:r w:rsidRPr="00307C61">
              <w:t xml:space="preserve"> </w:t>
            </w:r>
            <w:r w:rsidRPr="00307C61">
              <w:rPr>
                <w:i/>
              </w:rPr>
              <w:t>skall till</w:t>
            </w:r>
            <w:r>
              <w:rPr>
                <w:i/>
              </w:rPr>
              <w:softHyphen/>
            </w:r>
            <w:r w:rsidRPr="00307C61">
              <w:rPr>
                <w:i/>
              </w:rPr>
              <w:t>handahålla</w:t>
            </w:r>
            <w:r w:rsidRPr="00307C61">
              <w:t xml:space="preserve"> den hjälp som behövs för att kontrollen eller </w:t>
            </w:r>
            <w:r w:rsidRPr="00307C61">
              <w:rPr>
                <w:i/>
              </w:rPr>
              <w:t>åtgärderna skall</w:t>
            </w:r>
            <w:r w:rsidRPr="00307C61">
              <w:t xml:space="preserve"> kunna </w:t>
            </w:r>
            <w:r w:rsidRPr="00307C61">
              <w:rPr>
                <w:i/>
              </w:rPr>
              <w:t>genomföras</w:t>
            </w:r>
            <w:r w:rsidRPr="00307C61">
              <w:t>.</w:t>
            </w:r>
          </w:p>
        </w:tc>
        <w:tc>
          <w:tcPr>
            <w:tcW w:w="2500" w:type="pct"/>
            <w:shd w:val="clear" w:color="auto" w:fill="auto"/>
            <w:tcMar>
              <w:right w:w="0" w:type="dxa"/>
            </w:tcMar>
          </w:tcPr>
          <w:p w14:paraId="4BE4309E" w14:textId="773B4B58" w:rsidR="00F71CC6" w:rsidRDefault="00AB307F" w:rsidP="00F71CC6">
            <w:pPr>
              <w:pStyle w:val="Brdtextmedindrag"/>
            </w:pPr>
            <w:r w:rsidRPr="00307C61">
              <w:rPr>
                <w:i/>
              </w:rPr>
              <w:t>Bestämmelser om skyldighet för den</w:t>
            </w:r>
            <w:r w:rsidRPr="00307C61">
              <w:t xml:space="preserve"> som är föremål för offentlig kontroll eller </w:t>
            </w:r>
            <w:r w:rsidRPr="00307C61">
              <w:rPr>
                <w:i/>
              </w:rPr>
              <w:t>annan offentlig verksamhet att lämna</w:t>
            </w:r>
            <w:r w:rsidRPr="00307C61">
              <w:t xml:space="preserve"> den hjälp som behövs för att kontrollen eller </w:t>
            </w:r>
            <w:r w:rsidRPr="00307C61">
              <w:rPr>
                <w:i/>
              </w:rPr>
              <w:t>verksamheten ska</w:t>
            </w:r>
            <w:r w:rsidRPr="00307C61">
              <w:t xml:space="preserve"> kunna </w:t>
            </w:r>
            <w:r w:rsidRPr="00307C61">
              <w:rPr>
                <w:i/>
              </w:rPr>
              <w:t>utföras finns i artik</w:t>
            </w:r>
            <w:r>
              <w:rPr>
                <w:i/>
              </w:rPr>
              <w:t>e</w:t>
            </w:r>
            <w:r w:rsidRPr="00307C61">
              <w:rPr>
                <w:i/>
              </w:rPr>
              <w:t>l 15.2 och 15.6 i förordning (EU) 2017/625</w:t>
            </w:r>
            <w:r w:rsidRPr="00307C61">
              <w:t>.</w:t>
            </w:r>
          </w:p>
        </w:tc>
      </w:tr>
    </w:tbl>
    <w:p w14:paraId="403B39A0"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C27C780" w14:textId="77777777" w:rsidTr="005A3B52">
        <w:tc>
          <w:tcPr>
            <w:tcW w:w="2500" w:type="pct"/>
            <w:shd w:val="clear" w:color="auto" w:fill="auto"/>
            <w:tcMar>
              <w:left w:w="0" w:type="dxa"/>
            </w:tcMar>
          </w:tcPr>
          <w:p w14:paraId="6EF9A739" w14:textId="6D7B080F" w:rsidR="00F71CC6" w:rsidRDefault="00AB307F" w:rsidP="00F71CC6">
            <w:pPr>
              <w:pStyle w:val="Rubrik4utannumrering"/>
            </w:pPr>
            <w:r>
              <w:t xml:space="preserve">Förelägganden </w:t>
            </w:r>
            <w:r w:rsidRPr="00C753FE">
              <w:rPr>
                <w:i/>
                <w:iCs/>
              </w:rPr>
              <w:t>och förbud</w:t>
            </w:r>
          </w:p>
        </w:tc>
        <w:tc>
          <w:tcPr>
            <w:tcW w:w="2500" w:type="pct"/>
            <w:shd w:val="clear" w:color="auto" w:fill="auto"/>
            <w:tcMar>
              <w:right w:w="0" w:type="dxa"/>
            </w:tcMar>
          </w:tcPr>
          <w:p w14:paraId="7A911D8E" w14:textId="70A5BBCC" w:rsidR="00F71CC6" w:rsidRDefault="00AB307F" w:rsidP="00F71CC6">
            <w:pPr>
              <w:pStyle w:val="Rubrik4utannumrering"/>
            </w:pPr>
            <w:r>
              <w:t xml:space="preserve">Förelägganden </w:t>
            </w:r>
          </w:p>
        </w:tc>
      </w:tr>
    </w:tbl>
    <w:p w14:paraId="5140DD88" w14:textId="516D5A18"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2338CDA" w14:textId="77777777" w:rsidTr="00F71CC6">
        <w:tc>
          <w:tcPr>
            <w:tcW w:w="2500" w:type="pct"/>
            <w:shd w:val="clear" w:color="auto" w:fill="auto"/>
            <w:tcMar>
              <w:left w:w="0" w:type="dxa"/>
            </w:tcMar>
          </w:tcPr>
          <w:p w14:paraId="407F9508" w14:textId="65FC3E9D" w:rsidR="00F71CC6" w:rsidRDefault="00AB307F" w:rsidP="00F71CC6">
            <w:pPr>
              <w:pStyle w:val="Brdtextmedindrag"/>
            </w:pPr>
            <w:r w:rsidRPr="0015333D">
              <w:t xml:space="preserve">Utöver vad som följer av de </w:t>
            </w:r>
            <w:r w:rsidRPr="009E7FD1">
              <w:rPr>
                <w:i/>
              </w:rPr>
              <w:t>EG-bestämmelser</w:t>
            </w:r>
            <w:r w:rsidRPr="0015333D">
              <w:t xml:space="preserve"> som </w:t>
            </w:r>
            <w:r w:rsidRPr="009E7FD1">
              <w:rPr>
                <w:i/>
              </w:rPr>
              <w:t>kompletteras av</w:t>
            </w:r>
            <w:r w:rsidRPr="0015333D">
              <w:t xml:space="preserve"> lagen får en kontrollmyndighet </w:t>
            </w:r>
            <w:r w:rsidRPr="00103147">
              <w:rPr>
                <w:i/>
                <w:iCs/>
              </w:rPr>
              <w:t>meddela</w:t>
            </w:r>
            <w:r w:rsidRPr="0015333D">
              <w:t xml:space="preserve"> de förelägganden </w:t>
            </w:r>
            <w:r w:rsidRPr="00244760">
              <w:rPr>
                <w:i/>
              </w:rPr>
              <w:t xml:space="preserve">och förbud </w:t>
            </w:r>
            <w:r w:rsidRPr="0015333D">
              <w:t>som behövs för att lagen, de föreskrifter</w:t>
            </w:r>
            <w:r>
              <w:t xml:space="preserve"> och beslut som har meddelats med stöd av lagen, de </w:t>
            </w:r>
            <w:r w:rsidRPr="009E7FD1">
              <w:rPr>
                <w:i/>
              </w:rPr>
              <w:t>EG-bestämmelser</w:t>
            </w:r>
            <w:r>
              <w:t xml:space="preserve"> som </w:t>
            </w:r>
            <w:r w:rsidRPr="009E7FD1">
              <w:rPr>
                <w:i/>
              </w:rPr>
              <w:t>komplet</w:t>
            </w:r>
            <w:r>
              <w:rPr>
                <w:i/>
              </w:rPr>
              <w:softHyphen/>
            </w:r>
            <w:r w:rsidRPr="009E7FD1">
              <w:rPr>
                <w:i/>
              </w:rPr>
              <w:t>teras av</w:t>
            </w:r>
            <w:r>
              <w:t xml:space="preserve"> lagen och de beslut som har meddelats med stöd av </w:t>
            </w:r>
            <w:r w:rsidRPr="009E7FD1">
              <w:rPr>
                <w:i/>
              </w:rPr>
              <w:t>EG-bestämmelserna</w:t>
            </w:r>
            <w:r>
              <w:t xml:space="preserve"> </w:t>
            </w:r>
            <w:r w:rsidRPr="0085368F">
              <w:rPr>
                <w:i/>
              </w:rPr>
              <w:t>skall</w:t>
            </w:r>
            <w:r>
              <w:t xml:space="preserve"> följas.</w:t>
            </w:r>
          </w:p>
        </w:tc>
        <w:tc>
          <w:tcPr>
            <w:tcW w:w="2500" w:type="pct"/>
            <w:shd w:val="clear" w:color="auto" w:fill="auto"/>
            <w:tcMar>
              <w:right w:w="0" w:type="dxa"/>
            </w:tcMar>
          </w:tcPr>
          <w:p w14:paraId="79851996" w14:textId="746F476D" w:rsidR="00F71CC6" w:rsidRDefault="00AB307F" w:rsidP="00F71CC6">
            <w:pPr>
              <w:pStyle w:val="Brdtextmedindrag"/>
            </w:pPr>
            <w:r>
              <w:t xml:space="preserve">Utöver vad som följer av de </w:t>
            </w:r>
            <w:r w:rsidRPr="009E7FD1">
              <w:rPr>
                <w:i/>
              </w:rPr>
              <w:t>EU-bestämmelser</w:t>
            </w:r>
            <w:r>
              <w:t xml:space="preserve"> som lagen </w:t>
            </w:r>
            <w:r w:rsidRPr="009E7FD1">
              <w:rPr>
                <w:i/>
              </w:rPr>
              <w:t>komplet</w:t>
            </w:r>
            <w:r>
              <w:rPr>
                <w:i/>
              </w:rPr>
              <w:softHyphen/>
            </w:r>
            <w:r w:rsidRPr="009E7FD1">
              <w:rPr>
                <w:i/>
              </w:rPr>
              <w:t>terar</w:t>
            </w:r>
            <w:r>
              <w:t xml:space="preserve"> får en kontrollmyndighet </w:t>
            </w:r>
            <w:r w:rsidRPr="00103147">
              <w:rPr>
                <w:i/>
                <w:iCs/>
              </w:rPr>
              <w:t>besluta</w:t>
            </w:r>
            <w:r>
              <w:t xml:space="preserve"> de förelägganden som behövs för att lagen, de föreskrifter och beslut som har meddelats med stöd av lagen, de </w:t>
            </w:r>
            <w:r w:rsidRPr="009E7FD1">
              <w:rPr>
                <w:i/>
              </w:rPr>
              <w:t>EU-bestämmelser</w:t>
            </w:r>
            <w:r>
              <w:t xml:space="preserve"> som lagen </w:t>
            </w:r>
            <w:r w:rsidRPr="009E7FD1">
              <w:rPr>
                <w:i/>
              </w:rPr>
              <w:t>kompletterar</w:t>
            </w:r>
            <w:r>
              <w:t xml:space="preserve"> och de beslut som har meddelats med stöd av </w:t>
            </w:r>
            <w:r w:rsidRPr="009E7FD1">
              <w:rPr>
                <w:i/>
              </w:rPr>
              <w:t>EU-bestämmelserna</w:t>
            </w:r>
            <w:r>
              <w:t xml:space="preserve"> </w:t>
            </w:r>
            <w:r w:rsidRPr="0085368F">
              <w:rPr>
                <w:i/>
              </w:rPr>
              <w:t>ska</w:t>
            </w:r>
            <w:r>
              <w:t xml:space="preserve"> följas.</w:t>
            </w:r>
          </w:p>
        </w:tc>
      </w:tr>
    </w:tbl>
    <w:p w14:paraId="2D8B63DB" w14:textId="3EED6B10"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B9938FD" w14:textId="77777777" w:rsidTr="00F71CC6">
        <w:tc>
          <w:tcPr>
            <w:tcW w:w="2500" w:type="pct"/>
            <w:shd w:val="clear" w:color="auto" w:fill="auto"/>
            <w:tcMar>
              <w:left w:w="0" w:type="dxa"/>
            </w:tcMar>
          </w:tcPr>
          <w:p w14:paraId="578282DA" w14:textId="6937A7DD" w:rsidR="00F71CC6" w:rsidRDefault="00AB307F" w:rsidP="00F71CC6">
            <w:pPr>
              <w:pStyle w:val="Brdtextmedindrag"/>
            </w:pPr>
            <w:r w:rsidRPr="00F214DE">
              <w:t xml:space="preserve">Förelägganden </w:t>
            </w:r>
            <w:r w:rsidRPr="00244760">
              <w:rPr>
                <w:i/>
              </w:rPr>
              <w:t>och förbud</w:t>
            </w:r>
            <w:r w:rsidRPr="00F214DE">
              <w:t xml:space="preserve"> enligt denna lag eller enligt de </w:t>
            </w:r>
            <w:r w:rsidRPr="000E001E">
              <w:rPr>
                <w:i/>
              </w:rPr>
              <w:t>EG-bestämmelser</w:t>
            </w:r>
            <w:r w:rsidRPr="00F214DE">
              <w:t xml:space="preserve"> som </w:t>
            </w:r>
            <w:r w:rsidRPr="000E001E">
              <w:rPr>
                <w:i/>
              </w:rPr>
              <w:t>kompletteras av</w:t>
            </w:r>
            <w:r w:rsidRPr="00F214DE">
              <w:t xml:space="preserve"> lagen får förenas med vite.</w:t>
            </w:r>
          </w:p>
        </w:tc>
        <w:tc>
          <w:tcPr>
            <w:tcW w:w="2500" w:type="pct"/>
            <w:shd w:val="clear" w:color="auto" w:fill="auto"/>
            <w:tcMar>
              <w:right w:w="0" w:type="dxa"/>
            </w:tcMar>
          </w:tcPr>
          <w:p w14:paraId="44E2CB2C" w14:textId="74866E55" w:rsidR="00F71CC6" w:rsidRDefault="00AB307F" w:rsidP="00F71CC6">
            <w:pPr>
              <w:pStyle w:val="Brdtextmedindrag"/>
            </w:pPr>
            <w:r w:rsidRPr="000E001E">
              <w:t xml:space="preserve">Förelägganden enligt denna lag eller enligt de </w:t>
            </w:r>
            <w:r w:rsidRPr="000E001E">
              <w:rPr>
                <w:i/>
              </w:rPr>
              <w:t>EU-bestämmelser</w:t>
            </w:r>
            <w:r w:rsidRPr="000E001E">
              <w:t xml:space="preserve"> som lagen </w:t>
            </w:r>
            <w:r w:rsidRPr="000E001E">
              <w:rPr>
                <w:i/>
              </w:rPr>
              <w:t xml:space="preserve">kompletterar </w:t>
            </w:r>
            <w:r w:rsidRPr="000E001E">
              <w:t>får förenas med vite.</w:t>
            </w:r>
          </w:p>
        </w:tc>
      </w:tr>
    </w:tbl>
    <w:p w14:paraId="1077CC6B" w14:textId="7C15EB35"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EB4B267" w14:textId="77777777" w:rsidTr="00F71CC6">
        <w:tc>
          <w:tcPr>
            <w:tcW w:w="2500" w:type="pct"/>
            <w:shd w:val="clear" w:color="auto" w:fill="auto"/>
            <w:tcMar>
              <w:left w:w="0" w:type="dxa"/>
            </w:tcMar>
          </w:tcPr>
          <w:p w14:paraId="5EE9CE4E" w14:textId="27D664A6" w:rsidR="00F71CC6" w:rsidRDefault="00AB307F" w:rsidP="00F71CC6">
            <w:pPr>
              <w:pStyle w:val="Brdtextmedindrag"/>
            </w:pPr>
            <w:r w:rsidRPr="00CF42C2">
              <w:t xml:space="preserve">Om någon inte fullgör sina skyldigheter enligt lagen, de föreskrifter eller beslut som har meddelats med stöd av lagen, de </w:t>
            </w:r>
            <w:r w:rsidRPr="00B8619D">
              <w:rPr>
                <w:i/>
              </w:rPr>
              <w:t>EG-bestämmelser</w:t>
            </w:r>
            <w:r w:rsidRPr="00CF42C2">
              <w:t xml:space="preserve"> som </w:t>
            </w:r>
            <w:r w:rsidRPr="00B8619D">
              <w:rPr>
                <w:i/>
              </w:rPr>
              <w:t>komplet</w:t>
            </w:r>
            <w:r w:rsidRPr="00B8619D">
              <w:rPr>
                <w:i/>
              </w:rPr>
              <w:softHyphen/>
              <w:t xml:space="preserve">teras av </w:t>
            </w:r>
            <w:r w:rsidRPr="00CF42C2">
              <w:t xml:space="preserve">lagen eller de beslut som har meddelats med stöd av </w:t>
            </w:r>
            <w:r w:rsidRPr="004D1AB9">
              <w:rPr>
                <w:i/>
                <w:iCs/>
              </w:rPr>
              <w:t>EG-bestämmelserna</w:t>
            </w:r>
            <w:r w:rsidRPr="00CF42C2">
              <w:t>, får kontroll</w:t>
            </w:r>
            <w:r w:rsidRPr="00CF42C2">
              <w:softHyphen/>
              <w:t>myn</w:t>
            </w:r>
            <w:r w:rsidR="00F34BE3">
              <w:softHyphen/>
            </w:r>
            <w:r w:rsidRPr="00CF42C2">
              <w:t>digheten besluta om rättelse på hans eller hennes bekostnad.</w:t>
            </w:r>
          </w:p>
        </w:tc>
        <w:tc>
          <w:tcPr>
            <w:tcW w:w="2500" w:type="pct"/>
            <w:shd w:val="clear" w:color="auto" w:fill="auto"/>
            <w:tcMar>
              <w:right w:w="0" w:type="dxa"/>
            </w:tcMar>
          </w:tcPr>
          <w:p w14:paraId="4A9C7155" w14:textId="32093F83" w:rsidR="00F71CC6" w:rsidRDefault="00AB307F" w:rsidP="00F71CC6">
            <w:pPr>
              <w:pStyle w:val="Brdtextmedindrag"/>
            </w:pPr>
            <w:r w:rsidRPr="00CF42C2">
              <w:t xml:space="preserve">Om någon inte fullgör sina skyldigheter enligt lagen, de föreskrifter eller beslut som har meddelats med stöd av lagen, de </w:t>
            </w:r>
            <w:r w:rsidRPr="00FF7B1D">
              <w:rPr>
                <w:i/>
              </w:rPr>
              <w:t>EU-bestämmelser</w:t>
            </w:r>
            <w:r w:rsidRPr="00CF42C2">
              <w:t xml:space="preserve"> som lagen </w:t>
            </w:r>
            <w:r w:rsidRPr="00FF7B1D">
              <w:rPr>
                <w:i/>
              </w:rPr>
              <w:t>kom</w:t>
            </w:r>
            <w:r w:rsidR="00F34BE3">
              <w:rPr>
                <w:i/>
              </w:rPr>
              <w:softHyphen/>
            </w:r>
            <w:r w:rsidRPr="00FF7B1D">
              <w:rPr>
                <w:i/>
              </w:rPr>
              <w:t>pletterar</w:t>
            </w:r>
            <w:r>
              <w:t xml:space="preserve"> </w:t>
            </w:r>
            <w:r w:rsidRPr="00CF42C2">
              <w:t xml:space="preserve">eller de beslut som har meddelats med stöd av </w:t>
            </w:r>
            <w:r w:rsidRPr="004D1AB9">
              <w:rPr>
                <w:i/>
                <w:iCs/>
              </w:rPr>
              <w:t>EU-bestämmelserna</w:t>
            </w:r>
            <w:r w:rsidRPr="00CF42C2">
              <w:t>, får kontroll</w:t>
            </w:r>
            <w:r w:rsidRPr="00CF42C2">
              <w:softHyphen/>
              <w:t>myn</w:t>
            </w:r>
            <w:r w:rsidR="00F34BE3">
              <w:softHyphen/>
            </w:r>
            <w:r w:rsidRPr="00CF42C2">
              <w:t>digheten besluta om rättelse på hans eller hennes bekostnad.</w:t>
            </w:r>
          </w:p>
        </w:tc>
      </w:tr>
    </w:tbl>
    <w:p w14:paraId="252D022B"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B9FCF17" w14:textId="77777777" w:rsidTr="005A3B52">
        <w:tc>
          <w:tcPr>
            <w:tcW w:w="2500" w:type="pct"/>
            <w:shd w:val="clear" w:color="auto" w:fill="auto"/>
            <w:tcMar>
              <w:left w:w="0" w:type="dxa"/>
            </w:tcMar>
          </w:tcPr>
          <w:p w14:paraId="2ADCDB16" w14:textId="77777777" w:rsidR="00F71CC6" w:rsidRDefault="00F71CC6" w:rsidP="00F71CC6">
            <w:pPr>
              <w:pStyle w:val="Brdtextmedindrag"/>
            </w:pPr>
          </w:p>
        </w:tc>
        <w:tc>
          <w:tcPr>
            <w:tcW w:w="2500" w:type="pct"/>
            <w:shd w:val="clear" w:color="auto" w:fill="auto"/>
            <w:tcMar>
              <w:right w:w="0" w:type="dxa"/>
            </w:tcMar>
          </w:tcPr>
          <w:p w14:paraId="75CD9A27" w14:textId="3F0AF2A4" w:rsidR="00F71CC6" w:rsidRPr="00B15786" w:rsidRDefault="00AB307F" w:rsidP="00F71CC6">
            <w:pPr>
              <w:pStyle w:val="Rubrik4utannumrering"/>
              <w:rPr>
                <w:i/>
                <w:iCs/>
              </w:rPr>
            </w:pPr>
            <w:r w:rsidRPr="00B15786">
              <w:rPr>
                <w:i/>
                <w:iCs/>
              </w:rPr>
              <w:t>Rapporteringssystem för överträdelser</w:t>
            </w:r>
          </w:p>
        </w:tc>
      </w:tr>
    </w:tbl>
    <w:p w14:paraId="6CD8882F"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CCF8F2C" w14:textId="77777777" w:rsidTr="00F71CC6">
        <w:tc>
          <w:tcPr>
            <w:tcW w:w="2500" w:type="pct"/>
            <w:shd w:val="clear" w:color="auto" w:fill="auto"/>
            <w:tcMar>
              <w:left w:w="0" w:type="dxa"/>
            </w:tcMar>
          </w:tcPr>
          <w:p w14:paraId="3218C341" w14:textId="77777777" w:rsidR="00F71CC6" w:rsidRDefault="00F71CC6" w:rsidP="00F71CC6">
            <w:pPr>
              <w:pStyle w:val="Brdtextmedindrag"/>
            </w:pPr>
          </w:p>
        </w:tc>
        <w:tc>
          <w:tcPr>
            <w:tcW w:w="2500" w:type="pct"/>
            <w:shd w:val="clear" w:color="auto" w:fill="auto"/>
            <w:tcMar>
              <w:right w:w="0" w:type="dxa"/>
            </w:tcMar>
          </w:tcPr>
          <w:p w14:paraId="7B077318" w14:textId="5FD742CB" w:rsidR="00F71CC6" w:rsidRDefault="00AB307F" w:rsidP="00F71CC6">
            <w:pPr>
              <w:pStyle w:val="Brdtext"/>
              <w:rPr>
                <w:i/>
              </w:rPr>
            </w:pPr>
            <w:r>
              <w:rPr>
                <w:i/>
              </w:rPr>
              <w:t xml:space="preserve">18 a </w:t>
            </w:r>
            <w:r w:rsidRPr="00574282">
              <w:rPr>
                <w:i/>
              </w:rPr>
              <w:t>§</w:t>
            </w:r>
          </w:p>
          <w:p w14:paraId="67D761CB" w14:textId="09B3D256" w:rsidR="00F71CC6" w:rsidRPr="00574282" w:rsidRDefault="00AB307F" w:rsidP="00F71CC6">
            <w:pPr>
              <w:pStyle w:val="Brdtextmedindrag"/>
              <w:rPr>
                <w:i/>
              </w:rPr>
            </w:pPr>
            <w:r w:rsidRPr="009332DB">
              <w:rPr>
                <w:i/>
              </w:rPr>
              <w:t>En kontrollmyndighet ska ha ett ändamålsenligt rapporterings</w:t>
            </w:r>
            <w:r>
              <w:rPr>
                <w:i/>
              </w:rPr>
              <w:softHyphen/>
            </w:r>
            <w:r w:rsidRPr="009332DB">
              <w:rPr>
                <w:i/>
              </w:rPr>
              <w:t>system för den som vill anmäla misstänkta överträdelser av förord</w:t>
            </w:r>
            <w:r>
              <w:rPr>
                <w:i/>
              </w:rPr>
              <w:softHyphen/>
            </w:r>
            <w:r w:rsidRPr="009332DB">
              <w:rPr>
                <w:i/>
              </w:rPr>
              <w:t>ning (EU) 2017/625.</w:t>
            </w:r>
          </w:p>
        </w:tc>
      </w:tr>
    </w:tbl>
    <w:p w14:paraId="1CDFF6C5" w14:textId="652C491F" w:rsidR="00F71CC6" w:rsidRDefault="00AB307F" w:rsidP="00F71CC6">
      <w:pPr>
        <w:pStyle w:val="Brdtext"/>
        <w:spacing w:before="230"/>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B023838" w14:textId="77777777" w:rsidTr="00F71CC6">
        <w:tc>
          <w:tcPr>
            <w:tcW w:w="2500" w:type="pct"/>
            <w:shd w:val="clear" w:color="auto" w:fill="auto"/>
            <w:tcMar>
              <w:left w:w="0" w:type="dxa"/>
            </w:tcMar>
          </w:tcPr>
          <w:p w14:paraId="6E5DACE6" w14:textId="77777777" w:rsidR="00F71CC6" w:rsidRDefault="00AB307F" w:rsidP="00F71CC6">
            <w:pPr>
              <w:pStyle w:val="Brdtextmedindrag"/>
            </w:pPr>
            <w:r>
              <w:t xml:space="preserve">Regeringen eller den myndighet som regeringen bestämmer får meddela föreskrifter om skyldighet att betala </w:t>
            </w:r>
            <w:r w:rsidRPr="00E4480E">
              <w:rPr>
                <w:i/>
              </w:rPr>
              <w:t>avgift</w:t>
            </w:r>
            <w:r>
              <w:t xml:space="preserve"> för</w:t>
            </w:r>
          </w:p>
          <w:p w14:paraId="1ABED869" w14:textId="77777777" w:rsidR="00F71CC6" w:rsidRPr="00E60C3E" w:rsidRDefault="00AB307F" w:rsidP="00F71CC6">
            <w:pPr>
              <w:pStyle w:val="Brdtextmedindrag"/>
              <w:rPr>
                <w:i/>
              </w:rPr>
            </w:pPr>
            <w:r w:rsidRPr="00E60C3E">
              <w:rPr>
                <w:i/>
              </w:rPr>
              <w:t>1.</w:t>
            </w:r>
            <w:r>
              <w:rPr>
                <w:i/>
              </w:rPr>
              <w:t> </w:t>
            </w:r>
            <w:r w:rsidRPr="00E60C3E">
              <w:rPr>
                <w:i/>
              </w:rPr>
              <w:t>offentlig kontroll enligt denna lag, föreskrifter som har meddelats med stöd av lagen och de EG-bestämmelser som kompletteras av lagen,</w:t>
            </w:r>
          </w:p>
          <w:p w14:paraId="570AB64A" w14:textId="2680FA81" w:rsidR="00F71CC6" w:rsidRDefault="00AB307F" w:rsidP="00F71CC6">
            <w:pPr>
              <w:pStyle w:val="Brdtextmedindrag"/>
            </w:pPr>
            <w:r w:rsidRPr="00E60C3E">
              <w:rPr>
                <w:i/>
              </w:rPr>
              <w:t>2.</w:t>
            </w:r>
            <w:r>
              <w:rPr>
                <w:i/>
              </w:rPr>
              <w:t> </w:t>
            </w:r>
            <w:r w:rsidRPr="00E60C3E">
              <w:rPr>
                <w:i/>
              </w:rPr>
              <w:t>provtagning, undersökning, märkning, godkännande och regi</w:t>
            </w:r>
            <w:r w:rsidRPr="00E60C3E">
              <w:rPr>
                <w:i/>
              </w:rPr>
              <w:softHyphen/>
              <w:t>strering samt för utfärdande av identitetshandlingar enligt lagen, de föreskrifter eller beslut som har meddelats med stöd av lagen, de EG-bestämmelser som komplett</w:t>
            </w:r>
            <w:r w:rsidRPr="00E60C3E">
              <w:rPr>
                <w:i/>
              </w:rPr>
              <w:softHyphen/>
              <w:t>eras av lagen eller de beslut som har meddelats med stöd av EG-bestämmelserna.</w:t>
            </w:r>
          </w:p>
        </w:tc>
        <w:tc>
          <w:tcPr>
            <w:tcW w:w="2500" w:type="pct"/>
            <w:shd w:val="clear" w:color="auto" w:fill="auto"/>
            <w:tcMar>
              <w:right w:w="0" w:type="dxa"/>
            </w:tcMar>
          </w:tcPr>
          <w:p w14:paraId="510013BE" w14:textId="66D1ECCD" w:rsidR="00F71CC6" w:rsidRDefault="00AB307F" w:rsidP="00F71CC6">
            <w:pPr>
              <w:pStyle w:val="Brdtextmedindrag"/>
            </w:pPr>
            <w:r w:rsidRPr="00E60C3E">
              <w:t xml:space="preserve">Regeringen eller den myndighet som regeringen bestämmer får meddela föreskrifter om skyldighet att betala </w:t>
            </w:r>
            <w:r w:rsidRPr="00E4480E">
              <w:rPr>
                <w:i/>
              </w:rPr>
              <w:t>avgifter</w:t>
            </w:r>
            <w:r w:rsidRPr="00E60C3E">
              <w:t xml:space="preserve"> för </w:t>
            </w:r>
            <w:r w:rsidRPr="00E60C3E">
              <w:rPr>
                <w:i/>
              </w:rPr>
              <w:t>offentlig kontroll och annan offentlig verk</w:t>
            </w:r>
            <w:r>
              <w:rPr>
                <w:i/>
              </w:rPr>
              <w:softHyphen/>
            </w:r>
            <w:r w:rsidRPr="00E60C3E">
              <w:rPr>
                <w:i/>
              </w:rPr>
              <w:t>samhet.</w:t>
            </w:r>
          </w:p>
        </w:tc>
      </w:tr>
      <w:tr w:rsidR="00F71CC6" w14:paraId="5CA2FDB2" w14:textId="77777777" w:rsidTr="005A3B52">
        <w:tblPrEx>
          <w:tblLook w:val="0600" w:firstRow="0" w:lastRow="0" w:firstColumn="0" w:lastColumn="0" w:noHBand="1" w:noVBand="1"/>
        </w:tblPrEx>
        <w:tc>
          <w:tcPr>
            <w:tcW w:w="2500" w:type="pct"/>
            <w:shd w:val="clear" w:color="auto" w:fill="auto"/>
            <w:tcMar>
              <w:left w:w="0" w:type="dxa"/>
            </w:tcMar>
          </w:tcPr>
          <w:p w14:paraId="1E76617F" w14:textId="4954B578" w:rsidR="00F71CC6" w:rsidRDefault="00AB307F" w:rsidP="00F71CC6">
            <w:pPr>
              <w:pStyle w:val="Brdtextmedindrag"/>
            </w:pPr>
            <w:r w:rsidRPr="009B393A">
              <w:rPr>
                <w:i/>
              </w:rPr>
              <w:t>Bemyndigandet</w:t>
            </w:r>
            <w:r w:rsidRPr="009B393A">
              <w:t xml:space="preserve"> enligt första stycket </w:t>
            </w:r>
            <w:r w:rsidRPr="009B393A">
              <w:rPr>
                <w:i/>
              </w:rPr>
              <w:t>1</w:t>
            </w:r>
            <w:r w:rsidRPr="009B393A">
              <w:t xml:space="preserve"> innefattar rätt att meddela föreskrifter om skyldighet för kommuner att ta ut sådana avgifter.</w:t>
            </w:r>
          </w:p>
        </w:tc>
        <w:tc>
          <w:tcPr>
            <w:tcW w:w="2500" w:type="pct"/>
            <w:shd w:val="clear" w:color="auto" w:fill="auto"/>
            <w:tcMar>
              <w:right w:w="0" w:type="dxa"/>
            </w:tcMar>
          </w:tcPr>
          <w:p w14:paraId="3E8703A1" w14:textId="2D398E2A" w:rsidR="00F71CC6" w:rsidRDefault="00AB307F" w:rsidP="00F71CC6">
            <w:pPr>
              <w:pStyle w:val="Brdtextmedindrag"/>
            </w:pPr>
            <w:r w:rsidRPr="009B393A">
              <w:rPr>
                <w:i/>
              </w:rPr>
              <w:t>Bemyndigandena</w:t>
            </w:r>
            <w:r w:rsidRPr="009B393A">
              <w:t xml:space="preserve"> enligt första stycket innefattar rätt att meddela föreskrifter om skyldighet för kommuner att ta ut sådana avgifter</w:t>
            </w:r>
            <w:r>
              <w:t>.</w:t>
            </w:r>
          </w:p>
        </w:tc>
      </w:tr>
      <w:tr w:rsidR="00F71CC6" w14:paraId="42408E89" w14:textId="77777777" w:rsidTr="005A3B52">
        <w:tblPrEx>
          <w:tblLook w:val="0600" w:firstRow="0" w:lastRow="0" w:firstColumn="0" w:lastColumn="0" w:noHBand="1" w:noVBand="1"/>
        </w:tblPrEx>
        <w:tc>
          <w:tcPr>
            <w:tcW w:w="2500" w:type="pct"/>
            <w:shd w:val="clear" w:color="auto" w:fill="auto"/>
            <w:tcMar>
              <w:left w:w="0" w:type="dxa"/>
            </w:tcMar>
          </w:tcPr>
          <w:p w14:paraId="0AB0AA4F" w14:textId="08991345" w:rsidR="00F71CC6" w:rsidRDefault="00AB307F" w:rsidP="00F71CC6">
            <w:pPr>
              <w:pStyle w:val="Brdtextmedindrag"/>
            </w:pPr>
            <w:r w:rsidRPr="009B393A">
              <w:t xml:space="preserve">Regeringen eller den myndighet som regeringen bestämmer får meddela föreskrifter om </w:t>
            </w:r>
            <w:r w:rsidRPr="002370B1">
              <w:t>beräk</w:t>
            </w:r>
            <w:r>
              <w:softHyphen/>
            </w:r>
            <w:r w:rsidRPr="002370B1">
              <w:t>ningen av</w:t>
            </w:r>
            <w:r w:rsidRPr="009B393A">
              <w:t xml:space="preserve"> avgifter som tas ut av statliga myndigheter, </w:t>
            </w:r>
            <w:r w:rsidRPr="009B393A">
              <w:rPr>
                <w:i/>
              </w:rPr>
              <w:t>kon</w:t>
            </w:r>
            <w:r w:rsidRPr="009B393A">
              <w:rPr>
                <w:i/>
              </w:rPr>
              <w:softHyphen/>
              <w:t>troll</w:t>
            </w:r>
            <w:r w:rsidR="00F34BE3">
              <w:rPr>
                <w:i/>
              </w:rPr>
              <w:softHyphen/>
            </w:r>
            <w:r w:rsidRPr="009B393A">
              <w:rPr>
                <w:i/>
              </w:rPr>
              <w:t>organ</w:t>
            </w:r>
            <w:r w:rsidRPr="009B393A">
              <w:t xml:space="preserve"> och sådana organisat</w:t>
            </w:r>
            <w:r w:rsidRPr="009B393A">
              <w:softHyphen/>
              <w:t>ioner som avses i 9</w:t>
            </w:r>
            <w:r>
              <w:t> </w:t>
            </w:r>
            <w:r w:rsidRPr="009B393A">
              <w:t>§ andra stycket.</w:t>
            </w:r>
          </w:p>
        </w:tc>
        <w:tc>
          <w:tcPr>
            <w:tcW w:w="2500" w:type="pct"/>
            <w:shd w:val="clear" w:color="auto" w:fill="auto"/>
            <w:tcMar>
              <w:right w:w="0" w:type="dxa"/>
            </w:tcMar>
          </w:tcPr>
          <w:p w14:paraId="36825D42" w14:textId="34DA3A3D" w:rsidR="00F71CC6" w:rsidRDefault="00AB307F" w:rsidP="00F71CC6">
            <w:pPr>
              <w:pStyle w:val="Brdtextmedindrag"/>
            </w:pPr>
            <w:r w:rsidRPr="009B393A">
              <w:t xml:space="preserve">Regeringen eller den myndighet som regeringen bestämmer får meddela föreskrifter om </w:t>
            </w:r>
            <w:r w:rsidRPr="00AC00BB">
              <w:rPr>
                <w:iCs/>
              </w:rPr>
              <w:t>beräk</w:t>
            </w:r>
            <w:r>
              <w:rPr>
                <w:iCs/>
              </w:rPr>
              <w:softHyphen/>
            </w:r>
            <w:r w:rsidRPr="00AC00BB">
              <w:rPr>
                <w:iCs/>
              </w:rPr>
              <w:t>ningen av</w:t>
            </w:r>
            <w:r w:rsidRPr="009B393A">
              <w:t xml:space="preserve"> avgifter som tas ut av statliga myndigheter, </w:t>
            </w:r>
            <w:r w:rsidRPr="009B393A">
              <w:rPr>
                <w:i/>
              </w:rPr>
              <w:t>ett organ med delegerade uppgifter eller en fysisk person som har delegerats vissa uppgifter</w:t>
            </w:r>
            <w:r w:rsidRPr="009B393A">
              <w:t xml:space="preserve"> och sådana organisationer som avses i 9</w:t>
            </w:r>
            <w:r>
              <w:t> </w:t>
            </w:r>
            <w:r w:rsidRPr="009B393A">
              <w:t>§ andra stycket.</w:t>
            </w:r>
          </w:p>
        </w:tc>
      </w:tr>
    </w:tbl>
    <w:p w14:paraId="3AA9E18E" w14:textId="7935FB80" w:rsidR="00F71CC6" w:rsidRDefault="00AB307F" w:rsidP="00F71CC6">
      <w:pPr>
        <w:pStyle w:val="Brdtext"/>
        <w:spacing w:before="230"/>
        <w:jc w:val="center"/>
      </w:pPr>
      <w:r>
        <w:t>21 §</w:t>
      </w:r>
    </w:p>
    <w:p w14:paraId="4A927BB9" w14:textId="77777777" w:rsidR="00F71CC6" w:rsidRDefault="00AB307F" w:rsidP="00F71CC6">
      <w:pPr>
        <w:pStyle w:val="Brdtextmedindrag"/>
      </w:pPr>
      <w:r>
        <w:t>Till böter döms den som med uppsåt eller av grov oaktsamhet</w:t>
      </w:r>
    </w:p>
    <w:p w14:paraId="70A142B8" w14:textId="77777777" w:rsidR="00F71CC6" w:rsidRDefault="00AB307F" w:rsidP="00F71CC6">
      <w:pPr>
        <w:pStyle w:val="Brdtextmedindrag"/>
      </w:pPr>
      <w:r>
        <w:t>1. bryter mot en föreskrift eller ett beslut som har meddelats med stöd av 6 §, 7 § första stycket, 8 § eller 9 § första stycket, eller</w:t>
      </w:r>
    </w:p>
    <w:p w14:paraId="26FE65F2" w14:textId="758976DD" w:rsidR="00F71CC6" w:rsidRPr="00AB339F" w:rsidRDefault="00AB307F" w:rsidP="00F71CC6">
      <w:pPr>
        <w:pStyle w:val="Brdtextmedindrag"/>
      </w:pPr>
      <w:r>
        <w:t>2. inte fullgör sina skyldigheter enligt 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5105CBB" w14:textId="77777777" w:rsidTr="00F71CC6">
        <w:tc>
          <w:tcPr>
            <w:tcW w:w="2500" w:type="pct"/>
            <w:shd w:val="clear" w:color="auto" w:fill="auto"/>
            <w:tcMar>
              <w:left w:w="0" w:type="dxa"/>
            </w:tcMar>
          </w:tcPr>
          <w:p w14:paraId="223EC8FF" w14:textId="1F2535F1" w:rsidR="00F71CC6" w:rsidRDefault="00AB307F" w:rsidP="00F71CC6">
            <w:pPr>
              <w:pStyle w:val="Brdtextmedindrag"/>
            </w:pPr>
            <w:r w:rsidRPr="00D52DB8">
              <w:t>Till böter döms även den som med uppsåt eller av grov oaktsam</w:t>
            </w:r>
            <w:r w:rsidRPr="00D52DB8">
              <w:softHyphen/>
              <w:t xml:space="preserve">het bryter mot skyldigheter, villkor eller förbud som finns i de </w:t>
            </w:r>
            <w:r w:rsidRPr="00B31947">
              <w:rPr>
                <w:i/>
              </w:rPr>
              <w:t>EG-bestämmelser</w:t>
            </w:r>
            <w:r w:rsidRPr="00D52DB8">
              <w:t xml:space="preserve"> som </w:t>
            </w:r>
            <w:r w:rsidRPr="00B31947">
              <w:rPr>
                <w:i/>
              </w:rPr>
              <w:t>kompletteras av</w:t>
            </w:r>
            <w:r w:rsidRPr="00D52DB8">
              <w:t xml:space="preserve"> lagen. Detta gäller dock inte</w:t>
            </w:r>
            <w:r w:rsidRPr="00037B1F">
              <w:rPr>
                <w:i/>
              </w:rPr>
              <w:t>,</w:t>
            </w:r>
            <w:r w:rsidRPr="00D52DB8">
              <w:t xml:space="preserve"> om överträdelsen avser bestämmelser </w:t>
            </w:r>
            <w:r w:rsidRPr="000E1CD7">
              <w:t>om myndighetsutövning</w:t>
            </w:r>
            <w:r>
              <w:t>.</w:t>
            </w:r>
          </w:p>
        </w:tc>
        <w:tc>
          <w:tcPr>
            <w:tcW w:w="2500" w:type="pct"/>
            <w:shd w:val="clear" w:color="auto" w:fill="auto"/>
            <w:tcMar>
              <w:right w:w="0" w:type="dxa"/>
            </w:tcMar>
          </w:tcPr>
          <w:p w14:paraId="5DB1B241" w14:textId="21D80936" w:rsidR="00F71CC6" w:rsidRDefault="00AB307F" w:rsidP="00F71CC6">
            <w:pPr>
              <w:pStyle w:val="Brdtextmedindrag"/>
            </w:pPr>
            <w:r w:rsidRPr="00B31947">
              <w:t>Till böter döms även den som med uppsåt eller av grov oaktsam</w:t>
            </w:r>
            <w:r>
              <w:softHyphen/>
            </w:r>
            <w:r w:rsidRPr="00B31947">
              <w:t xml:space="preserve">het bryter mot skyldigheter, villkor eller förbud som finns i de </w:t>
            </w:r>
            <w:r w:rsidRPr="00B31947">
              <w:rPr>
                <w:i/>
              </w:rPr>
              <w:t>EU-bestämmelser</w:t>
            </w:r>
            <w:r w:rsidRPr="00B31947">
              <w:t xml:space="preserve"> som lagen</w:t>
            </w:r>
            <w:r>
              <w:t xml:space="preserve"> </w:t>
            </w:r>
            <w:r w:rsidRPr="00B31947">
              <w:rPr>
                <w:i/>
              </w:rPr>
              <w:t>komplette</w:t>
            </w:r>
            <w:r>
              <w:rPr>
                <w:i/>
              </w:rPr>
              <w:softHyphen/>
            </w:r>
            <w:r w:rsidRPr="00B31947">
              <w:rPr>
                <w:i/>
              </w:rPr>
              <w:t>rar</w:t>
            </w:r>
            <w:r w:rsidRPr="00B31947">
              <w:t xml:space="preserve">. Detta gäller </w:t>
            </w:r>
            <w:r>
              <w:t xml:space="preserve">dock </w:t>
            </w:r>
            <w:r w:rsidRPr="00B31947">
              <w:t>inte</w:t>
            </w:r>
            <w:r>
              <w:t xml:space="preserve"> </w:t>
            </w:r>
            <w:r w:rsidRPr="00B31947">
              <w:t>om över</w:t>
            </w:r>
            <w:r>
              <w:softHyphen/>
            </w:r>
            <w:r w:rsidRPr="00B31947">
              <w:t xml:space="preserve">trädelsen avser bestämmelser </w:t>
            </w:r>
            <w:r w:rsidRPr="00244760">
              <w:t>om myndighetsutövning</w:t>
            </w:r>
            <w:r w:rsidRPr="004E2660">
              <w:rPr>
                <w:i/>
                <w:iCs/>
              </w:rPr>
              <w:t xml:space="preserve"> </w:t>
            </w:r>
            <w:r>
              <w:rPr>
                <w:i/>
                <w:iCs/>
              </w:rPr>
              <w:t xml:space="preserve">eller andra bestämmelser </w:t>
            </w:r>
            <w:r w:rsidRPr="004E2660">
              <w:rPr>
                <w:i/>
                <w:iCs/>
              </w:rPr>
              <w:t>i</w:t>
            </w:r>
            <w:r>
              <w:t xml:space="preserve"> </w:t>
            </w:r>
            <w:r w:rsidRPr="00F32432">
              <w:rPr>
                <w:i/>
              </w:rPr>
              <w:t>förordning (EU) 2017/625</w:t>
            </w:r>
            <w:r w:rsidRPr="00B31947">
              <w:t>.</w:t>
            </w:r>
          </w:p>
        </w:tc>
      </w:tr>
    </w:tbl>
    <w:p w14:paraId="5CEFDBCF" w14:textId="16F80F40" w:rsidR="00F71CC6" w:rsidRDefault="00AB307F" w:rsidP="00F71CC6">
      <w:pPr>
        <w:pStyle w:val="Brdtext"/>
        <w:spacing w:before="230"/>
        <w:jc w:val="center"/>
      </w:pPr>
      <w:r>
        <w:t>22 §</w:t>
      </w:r>
    </w:p>
    <w:p w14:paraId="7491A9C5" w14:textId="77777777" w:rsidR="00F71CC6" w:rsidRPr="00EC22CE" w:rsidRDefault="00AB307F" w:rsidP="00F71CC6">
      <w:pPr>
        <w:pStyle w:val="Brdtextmedindrag"/>
      </w:pPr>
      <w:r w:rsidRPr="00EC22CE">
        <w:t>Om en gärning som avses i 21 § är att anse som ringa, döms inte till ansvar.</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3FF62C3" w14:textId="77777777" w:rsidTr="00F71CC6">
        <w:tc>
          <w:tcPr>
            <w:tcW w:w="2500" w:type="pct"/>
            <w:shd w:val="clear" w:color="auto" w:fill="auto"/>
            <w:tcMar>
              <w:left w:w="0" w:type="dxa"/>
            </w:tcMar>
          </w:tcPr>
          <w:p w14:paraId="78D0856A" w14:textId="6E91CF5A" w:rsidR="00F71CC6" w:rsidRDefault="00AB307F" w:rsidP="00F71CC6">
            <w:pPr>
              <w:pStyle w:val="Brdtextmedindrag"/>
            </w:pPr>
            <w:r w:rsidRPr="00C9376E">
              <w:rPr>
                <w:i/>
              </w:rPr>
              <w:t>Om ett vitesföreläggande eller ett vitesförbud har överträtts,</w:t>
            </w:r>
            <w:r w:rsidRPr="00C9376E">
              <w:t xml:space="preserve"> </w:t>
            </w:r>
            <w:r w:rsidRPr="00C9376E">
              <w:rPr>
                <w:i/>
              </w:rPr>
              <w:t>döms</w:t>
            </w:r>
            <w:r w:rsidRPr="00C9376E">
              <w:t xml:space="preserve"> </w:t>
            </w:r>
            <w:r w:rsidRPr="00C9376E">
              <w:rPr>
                <w:i/>
              </w:rPr>
              <w:t>inte</w:t>
            </w:r>
            <w:r w:rsidRPr="00C9376E">
              <w:t xml:space="preserve"> till ansvar enligt denna lag för en gärning som omfattas av </w:t>
            </w:r>
            <w:r w:rsidRPr="00C9376E">
              <w:rPr>
                <w:i/>
              </w:rPr>
              <w:t>föreläggandet eller förbudet</w:t>
            </w:r>
            <w:r w:rsidRPr="00C9376E">
              <w:t>.</w:t>
            </w:r>
          </w:p>
        </w:tc>
        <w:tc>
          <w:tcPr>
            <w:tcW w:w="2500" w:type="pct"/>
            <w:shd w:val="clear" w:color="auto" w:fill="auto"/>
            <w:tcMar>
              <w:right w:w="0" w:type="dxa"/>
            </w:tcMar>
          </w:tcPr>
          <w:p w14:paraId="729B1EF4" w14:textId="5089203F" w:rsidR="00F71CC6" w:rsidRDefault="00AB307F" w:rsidP="00F71CC6">
            <w:pPr>
              <w:pStyle w:val="Brdtextmedindrag"/>
            </w:pPr>
            <w:r w:rsidRPr="00C9376E">
              <w:rPr>
                <w:i/>
              </w:rPr>
              <w:t>Det ska inte dömas</w:t>
            </w:r>
            <w:r>
              <w:t xml:space="preserve"> till ansvar enligt denna lag för en gärning som omfattas av </w:t>
            </w:r>
            <w:r w:rsidRPr="00C9376E">
              <w:rPr>
                <w:i/>
              </w:rPr>
              <w:t>ett föreläggande om vite om gärningen ligger till grund för en ansökan om utdömande av vitet.</w:t>
            </w:r>
          </w:p>
        </w:tc>
      </w:tr>
    </w:tbl>
    <w:p w14:paraId="442BA317" w14:textId="278D207C" w:rsidR="00F71CC6" w:rsidRDefault="00AB307F" w:rsidP="00F71CC6">
      <w:pPr>
        <w:pStyle w:val="Brdtext"/>
        <w:spacing w:before="230"/>
        <w:jc w:val="center"/>
      </w:pPr>
      <w:r>
        <w:t>23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746BA52" w14:textId="77777777" w:rsidTr="00F71CC6">
        <w:tc>
          <w:tcPr>
            <w:tcW w:w="2500" w:type="pct"/>
            <w:shd w:val="clear" w:color="auto" w:fill="auto"/>
            <w:tcMar>
              <w:left w:w="0" w:type="dxa"/>
            </w:tcMar>
          </w:tcPr>
          <w:p w14:paraId="591C7CE6" w14:textId="69A3F261" w:rsidR="00F71CC6" w:rsidRDefault="00AB307F" w:rsidP="00F71CC6">
            <w:pPr>
              <w:pStyle w:val="Brdtextmedindrag"/>
            </w:pPr>
            <w:r w:rsidRPr="00B079CF">
              <w:t xml:space="preserve">Beslut av en kommunal nämnd enligt denna lag, enligt de föreskrifter som meddelats med stöd av lagen eller enligt de </w:t>
            </w:r>
            <w:r w:rsidRPr="00D31981">
              <w:rPr>
                <w:i/>
              </w:rPr>
              <w:t>EG-bestämmelser</w:t>
            </w:r>
            <w:r w:rsidRPr="00B079CF">
              <w:t xml:space="preserve"> som </w:t>
            </w:r>
            <w:r w:rsidRPr="008D074C">
              <w:rPr>
                <w:i/>
              </w:rPr>
              <w:t>kompletteras av</w:t>
            </w:r>
            <w:r w:rsidRPr="00B079CF">
              <w:t xml:space="preserve"> lagen får överklagas </w:t>
            </w:r>
            <w:r w:rsidRPr="00B2608A">
              <w:rPr>
                <w:i/>
                <w:iCs/>
              </w:rPr>
              <w:t>hos</w:t>
            </w:r>
            <w:r w:rsidRPr="00B079CF">
              <w:t xml:space="preserve"> läns</w:t>
            </w:r>
            <w:r>
              <w:softHyphen/>
            </w:r>
            <w:r w:rsidRPr="00B079CF">
              <w:t>styrelsen.</w:t>
            </w:r>
          </w:p>
        </w:tc>
        <w:tc>
          <w:tcPr>
            <w:tcW w:w="2500" w:type="pct"/>
            <w:shd w:val="clear" w:color="auto" w:fill="auto"/>
            <w:tcMar>
              <w:right w:w="0" w:type="dxa"/>
            </w:tcMar>
          </w:tcPr>
          <w:p w14:paraId="34F071B3" w14:textId="2169DFF4" w:rsidR="00F71CC6" w:rsidRDefault="00AB307F" w:rsidP="00F71CC6">
            <w:pPr>
              <w:pStyle w:val="Brdtextmedindrag"/>
            </w:pPr>
            <w:r w:rsidRPr="00D31981">
              <w:t xml:space="preserve">Beslut av en kommunal nämnd enligt denna lag, enligt de föreskrifter som meddelats med stöd av lagen eller enligt de </w:t>
            </w:r>
            <w:r w:rsidRPr="008D074C">
              <w:rPr>
                <w:i/>
              </w:rPr>
              <w:t>EU-bestämmelser</w:t>
            </w:r>
            <w:r w:rsidRPr="00D31981">
              <w:t xml:space="preserve"> som lagen </w:t>
            </w:r>
            <w:r w:rsidRPr="008D074C">
              <w:rPr>
                <w:i/>
              </w:rPr>
              <w:t>komplet</w:t>
            </w:r>
            <w:r>
              <w:rPr>
                <w:i/>
              </w:rPr>
              <w:softHyphen/>
            </w:r>
            <w:r w:rsidRPr="008D074C">
              <w:rPr>
                <w:i/>
              </w:rPr>
              <w:t>terar</w:t>
            </w:r>
            <w:r>
              <w:t xml:space="preserve"> </w:t>
            </w:r>
            <w:r w:rsidRPr="00D31981">
              <w:t xml:space="preserve">får överklagas </w:t>
            </w:r>
            <w:r w:rsidRPr="00B2608A">
              <w:rPr>
                <w:i/>
                <w:iCs/>
              </w:rPr>
              <w:t>till</w:t>
            </w:r>
            <w:r w:rsidRPr="00D31981">
              <w:t xml:space="preserve"> läns</w:t>
            </w:r>
            <w:r>
              <w:softHyphen/>
            </w:r>
            <w:r w:rsidRPr="00D31981">
              <w:t>styrelsen.</w:t>
            </w:r>
          </w:p>
        </w:tc>
      </w:tr>
    </w:tbl>
    <w:p w14:paraId="3321DB8E" w14:textId="7DC46FA1" w:rsidR="00F71CC6" w:rsidRDefault="00AB307F" w:rsidP="00F71CC6">
      <w:pPr>
        <w:pStyle w:val="Brdtext"/>
        <w:spacing w:before="230"/>
        <w:jc w:val="center"/>
      </w:pPr>
      <w:r>
        <w:t>24 §</w:t>
      </w:r>
      <w:r>
        <w:rPr>
          <w:rStyle w:val="Fotnotsreferens"/>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EB955FB" w14:textId="77777777" w:rsidTr="00F71CC6">
        <w:tc>
          <w:tcPr>
            <w:tcW w:w="2500" w:type="pct"/>
            <w:shd w:val="clear" w:color="auto" w:fill="auto"/>
            <w:tcMar>
              <w:left w:w="0" w:type="dxa"/>
            </w:tcMar>
          </w:tcPr>
          <w:p w14:paraId="34F0A0FE" w14:textId="52218EFB" w:rsidR="00F71CC6" w:rsidRDefault="00AB307F" w:rsidP="00F71CC6">
            <w:pPr>
              <w:pStyle w:val="Brdtextmedindrag"/>
            </w:pPr>
            <w:r w:rsidRPr="00B612F5">
              <w:t>En statlig förvaltningsmyndig</w:t>
            </w:r>
            <w:r>
              <w:softHyphen/>
            </w:r>
            <w:r w:rsidRPr="00B612F5">
              <w:t xml:space="preserve">hets beslut får överklagas </w:t>
            </w:r>
            <w:r w:rsidRPr="00B612F5">
              <w:rPr>
                <w:i/>
              </w:rPr>
              <w:t>hos</w:t>
            </w:r>
            <w:r w:rsidRPr="00B612F5">
              <w:t xml:space="preserve"> all</w:t>
            </w:r>
            <w:r>
              <w:softHyphen/>
            </w:r>
            <w:r w:rsidRPr="00B612F5">
              <w:t>män förvaltningsdomstol, om det har meddelats</w:t>
            </w:r>
          </w:p>
        </w:tc>
        <w:tc>
          <w:tcPr>
            <w:tcW w:w="2500" w:type="pct"/>
            <w:shd w:val="clear" w:color="auto" w:fill="auto"/>
            <w:tcMar>
              <w:right w:w="0" w:type="dxa"/>
            </w:tcMar>
          </w:tcPr>
          <w:p w14:paraId="0E5CF1EA" w14:textId="76F71553" w:rsidR="00F71CC6" w:rsidRDefault="00AB307F" w:rsidP="00F71CC6">
            <w:pPr>
              <w:pStyle w:val="Brdtextmedindrag"/>
            </w:pPr>
            <w:r w:rsidRPr="00B612F5">
              <w:t>En statlig förvaltningsmyndig</w:t>
            </w:r>
            <w:r>
              <w:softHyphen/>
            </w:r>
            <w:r w:rsidRPr="00B612F5">
              <w:t xml:space="preserve">hets beslut får överklagas </w:t>
            </w:r>
            <w:r w:rsidRPr="00B612F5">
              <w:rPr>
                <w:i/>
              </w:rPr>
              <w:t>till</w:t>
            </w:r>
            <w:r w:rsidRPr="00B612F5">
              <w:t xml:space="preserve"> all</w:t>
            </w:r>
            <w:r>
              <w:softHyphen/>
            </w:r>
            <w:r w:rsidRPr="00B612F5">
              <w:t>män förvaltningsdomstol, om det har meddelats</w:t>
            </w:r>
          </w:p>
        </w:tc>
      </w:tr>
    </w:tbl>
    <w:p w14:paraId="322F22BA" w14:textId="77777777" w:rsidR="00F71CC6" w:rsidRDefault="00AB307F" w:rsidP="00F71CC6">
      <w:pPr>
        <w:pStyle w:val="Brdtextmedindrag"/>
      </w:pPr>
      <w:r>
        <w:t>1. enligt denna lag,</w:t>
      </w:r>
    </w:p>
    <w:p w14:paraId="47244BF6" w14:textId="55541834" w:rsidR="00F71CC6" w:rsidRDefault="00AB307F" w:rsidP="00F71CC6">
      <w:pPr>
        <w:pStyle w:val="Brdtextmedindrag"/>
      </w:pPr>
      <w:r>
        <w:t>2. enligt de föreskrifter som meddelats med stöd av lagen, eller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49F515C" w14:textId="77777777" w:rsidTr="005A3B52">
        <w:tc>
          <w:tcPr>
            <w:tcW w:w="2500" w:type="pct"/>
            <w:shd w:val="clear" w:color="auto" w:fill="auto"/>
            <w:tcMar>
              <w:left w:w="0" w:type="dxa"/>
            </w:tcMar>
          </w:tcPr>
          <w:p w14:paraId="4EBCCD5A" w14:textId="62476FF8" w:rsidR="00F71CC6" w:rsidRDefault="00AB307F" w:rsidP="00F71CC6">
            <w:pPr>
              <w:pStyle w:val="Brdtextmedindrag"/>
            </w:pPr>
            <w:r w:rsidRPr="00EF6B0D">
              <w:t>3.</w:t>
            </w:r>
            <w:r>
              <w:t> </w:t>
            </w:r>
            <w:r w:rsidRPr="00EF6B0D">
              <w:t xml:space="preserve">enligt de </w:t>
            </w:r>
            <w:r w:rsidRPr="00EF6B0D">
              <w:rPr>
                <w:i/>
              </w:rPr>
              <w:t>EG-bestämmelser</w:t>
            </w:r>
            <w:r w:rsidRPr="00EF6B0D">
              <w:t xml:space="preserve"> som </w:t>
            </w:r>
            <w:r w:rsidRPr="00EF6B0D">
              <w:rPr>
                <w:i/>
              </w:rPr>
              <w:t>kompletteras av</w:t>
            </w:r>
            <w:r w:rsidRPr="00EF6B0D">
              <w:t xml:space="preserve"> lagen.</w:t>
            </w:r>
          </w:p>
        </w:tc>
        <w:tc>
          <w:tcPr>
            <w:tcW w:w="2500" w:type="pct"/>
            <w:shd w:val="clear" w:color="auto" w:fill="auto"/>
            <w:tcMar>
              <w:right w:w="0" w:type="dxa"/>
            </w:tcMar>
          </w:tcPr>
          <w:p w14:paraId="3C1ECCB0" w14:textId="1127BF1B" w:rsidR="00F71CC6" w:rsidRDefault="00AB307F" w:rsidP="00F71CC6">
            <w:pPr>
              <w:pStyle w:val="Brdtextmedindrag"/>
            </w:pPr>
            <w:r w:rsidRPr="00EF6B0D">
              <w:t>3.</w:t>
            </w:r>
            <w:r>
              <w:t> </w:t>
            </w:r>
            <w:r w:rsidRPr="00EF6B0D">
              <w:t xml:space="preserve">enligt de </w:t>
            </w:r>
            <w:r w:rsidRPr="00EF6B0D">
              <w:rPr>
                <w:i/>
              </w:rPr>
              <w:t>EU-bestämmelser</w:t>
            </w:r>
            <w:r w:rsidRPr="00EF6B0D">
              <w:t xml:space="preserve"> som lagen</w:t>
            </w:r>
            <w:r>
              <w:t xml:space="preserve"> </w:t>
            </w:r>
            <w:r w:rsidRPr="00EF6B0D">
              <w:rPr>
                <w:i/>
              </w:rPr>
              <w:t>kompletterar</w:t>
            </w:r>
            <w:r w:rsidRPr="00EF6B0D">
              <w:t>.</w:t>
            </w:r>
          </w:p>
        </w:tc>
      </w:tr>
      <w:tr w:rsidR="00F71CC6" w14:paraId="2AA0FE6C" w14:textId="77777777" w:rsidTr="005A3B52">
        <w:tc>
          <w:tcPr>
            <w:tcW w:w="2500" w:type="pct"/>
            <w:shd w:val="clear" w:color="auto" w:fill="auto"/>
            <w:tcMar>
              <w:left w:w="0" w:type="dxa"/>
            </w:tcMar>
          </w:tcPr>
          <w:p w14:paraId="5222CDE7" w14:textId="1C2E2FD7" w:rsidR="00F71CC6" w:rsidRDefault="00AB307F" w:rsidP="00F71CC6">
            <w:pPr>
              <w:pStyle w:val="Brdtextmedindrag"/>
            </w:pPr>
            <w:r w:rsidRPr="00942878">
              <w:t xml:space="preserve">Detsamma gäller beslut som har meddelats av </w:t>
            </w:r>
            <w:r w:rsidRPr="00942878">
              <w:rPr>
                <w:i/>
              </w:rPr>
              <w:t>en sådan orga</w:t>
            </w:r>
            <w:r>
              <w:rPr>
                <w:i/>
              </w:rPr>
              <w:softHyphen/>
            </w:r>
            <w:r w:rsidRPr="00942878">
              <w:rPr>
                <w:i/>
              </w:rPr>
              <w:t>nisation som avses i 9 § andra stycket eller av en officiell veterinär som förordnats enligt lagen (2009:1254) om officiella veteri</w:t>
            </w:r>
            <w:r>
              <w:rPr>
                <w:i/>
              </w:rPr>
              <w:softHyphen/>
            </w:r>
            <w:r w:rsidRPr="00942878">
              <w:rPr>
                <w:i/>
              </w:rPr>
              <w:t>närer.</w:t>
            </w:r>
          </w:p>
        </w:tc>
        <w:tc>
          <w:tcPr>
            <w:tcW w:w="2500" w:type="pct"/>
            <w:shd w:val="clear" w:color="auto" w:fill="auto"/>
            <w:tcMar>
              <w:right w:w="0" w:type="dxa"/>
            </w:tcMar>
          </w:tcPr>
          <w:p w14:paraId="1C41FD59" w14:textId="5D5B8C9C" w:rsidR="00F71CC6" w:rsidRDefault="00AB307F" w:rsidP="00F71CC6">
            <w:pPr>
              <w:pStyle w:val="Brdtextmedindrag"/>
            </w:pPr>
            <w:r w:rsidRPr="00942878">
              <w:t xml:space="preserve">Detsamma gäller beslut som har meddelats </w:t>
            </w:r>
            <w:r w:rsidRPr="0038469B">
              <w:rPr>
                <w:iCs/>
              </w:rPr>
              <w:t>av</w:t>
            </w:r>
            <w:r w:rsidRPr="00942878">
              <w:rPr>
                <w:i/>
              </w:rPr>
              <w:t xml:space="preserve"> en officiell veterinär som </w:t>
            </w:r>
            <w:r>
              <w:rPr>
                <w:i/>
              </w:rPr>
              <w:t xml:space="preserve">har </w:t>
            </w:r>
            <w:r w:rsidRPr="00942878">
              <w:rPr>
                <w:i/>
              </w:rPr>
              <w:t>förordnats enligt lagen (2009:1254) om officiella veteri</w:t>
            </w:r>
            <w:r>
              <w:rPr>
                <w:i/>
              </w:rPr>
              <w:softHyphen/>
            </w:r>
            <w:r w:rsidRPr="00942878">
              <w:rPr>
                <w:i/>
              </w:rPr>
              <w:t>närer,</w:t>
            </w:r>
            <w:r w:rsidRPr="00942878">
              <w:t xml:space="preserve"> </w:t>
            </w:r>
            <w:r w:rsidRPr="00942878">
              <w:rPr>
                <w:i/>
              </w:rPr>
              <w:t>av en sådan organisation som avses i 9 § andra stycket, av ett annat organ med delegerade uppgifter eller av en fysisk person som har delegerats vissa uppgifter</w:t>
            </w:r>
            <w:r w:rsidRPr="00942878">
              <w:t>.</w:t>
            </w:r>
          </w:p>
        </w:tc>
      </w:tr>
      <w:tr w:rsidR="00F71CC6" w14:paraId="2AAE9EB9" w14:textId="77777777" w:rsidTr="005A3B52">
        <w:tc>
          <w:tcPr>
            <w:tcW w:w="2500" w:type="pct"/>
            <w:shd w:val="clear" w:color="auto" w:fill="auto"/>
            <w:tcMar>
              <w:left w:w="0" w:type="dxa"/>
            </w:tcMar>
          </w:tcPr>
          <w:p w14:paraId="6670C88A" w14:textId="77777777" w:rsidR="00F71CC6" w:rsidRPr="00F258D9" w:rsidRDefault="00AB307F" w:rsidP="00F71CC6">
            <w:pPr>
              <w:pStyle w:val="Brdtextmedindrag"/>
              <w:rPr>
                <w:i/>
              </w:rPr>
            </w:pPr>
            <w:r w:rsidRPr="00F258D9">
              <w:rPr>
                <w:i/>
              </w:rPr>
              <w:t>Det allmännas talan hos förvalt</w:t>
            </w:r>
            <w:r>
              <w:rPr>
                <w:i/>
              </w:rPr>
              <w:softHyphen/>
            </w:r>
            <w:r w:rsidRPr="00F258D9">
              <w:rPr>
                <w:i/>
              </w:rPr>
              <w:t>ningsdomstol ska föras av</w:t>
            </w:r>
          </w:p>
          <w:p w14:paraId="0FCA4721" w14:textId="77777777" w:rsidR="00F71CC6" w:rsidRPr="00F258D9" w:rsidRDefault="00AB307F" w:rsidP="00F71CC6">
            <w:pPr>
              <w:pStyle w:val="Brdtextmedindrag"/>
              <w:rPr>
                <w:i/>
              </w:rPr>
            </w:pPr>
            <w:r w:rsidRPr="00F258D9">
              <w:rPr>
                <w:i/>
              </w:rPr>
              <w:t>1.</w:t>
            </w:r>
            <w:r>
              <w:rPr>
                <w:i/>
              </w:rPr>
              <w:t> </w:t>
            </w:r>
            <w:r w:rsidRPr="00F258D9">
              <w:rPr>
                <w:i/>
              </w:rPr>
              <w:t>den myndighet som utövar offentlig kontroll om det över</w:t>
            </w:r>
            <w:r>
              <w:rPr>
                <w:i/>
              </w:rPr>
              <w:softHyphen/>
            </w:r>
            <w:r w:rsidRPr="00F258D9">
              <w:rPr>
                <w:i/>
              </w:rPr>
              <w:t>klagade beslutet har meddelats av en organisation, eller</w:t>
            </w:r>
          </w:p>
          <w:p w14:paraId="6E10DA0E" w14:textId="5E176D2A" w:rsidR="00F71CC6" w:rsidRDefault="00AB307F" w:rsidP="00F71CC6">
            <w:pPr>
              <w:pStyle w:val="Brdtextmedindrag"/>
            </w:pPr>
            <w:r w:rsidRPr="00F258D9">
              <w:rPr>
                <w:i/>
              </w:rPr>
              <w:t>2.</w:t>
            </w:r>
            <w:r>
              <w:rPr>
                <w:i/>
              </w:rPr>
              <w:t> </w:t>
            </w:r>
            <w:r w:rsidRPr="00F258D9">
              <w:rPr>
                <w:i/>
              </w:rPr>
              <w:t>den myndighet som har för</w:t>
            </w:r>
            <w:r>
              <w:rPr>
                <w:i/>
              </w:rPr>
              <w:softHyphen/>
            </w:r>
            <w:r w:rsidRPr="00F258D9">
              <w:rPr>
                <w:i/>
              </w:rPr>
              <w:t>ordnat den officiella veterinären.</w:t>
            </w:r>
          </w:p>
        </w:tc>
        <w:tc>
          <w:tcPr>
            <w:tcW w:w="2500" w:type="pct"/>
            <w:shd w:val="clear" w:color="auto" w:fill="auto"/>
            <w:tcMar>
              <w:right w:w="0" w:type="dxa"/>
            </w:tcMar>
          </w:tcPr>
          <w:p w14:paraId="178A2B5F" w14:textId="4A8D51A7" w:rsidR="00F71CC6" w:rsidRDefault="00F71CC6" w:rsidP="00F71CC6">
            <w:pPr>
              <w:pStyle w:val="Brdtextmedindrag"/>
            </w:pPr>
          </w:p>
        </w:tc>
      </w:tr>
    </w:tbl>
    <w:p w14:paraId="37543AD1" w14:textId="77777777" w:rsidR="00F71CC6" w:rsidRDefault="00AB307F" w:rsidP="00F71CC6">
      <w:pPr>
        <w:pStyle w:val="Brdtextmedindrag"/>
      </w:pPr>
      <w:r w:rsidRPr="00911779">
        <w:t>Prövningstillstånd krävs vid överklagande till kammarrätten</w:t>
      </w:r>
      <w:r w:rsidRPr="00CB3C5E">
        <w:t>.</w:t>
      </w:r>
    </w:p>
    <w:p w14:paraId="080BF66D"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237D112" w14:textId="77777777" w:rsidTr="00F71CC6">
        <w:tc>
          <w:tcPr>
            <w:tcW w:w="2500" w:type="pct"/>
            <w:shd w:val="clear" w:color="auto" w:fill="auto"/>
            <w:tcMar>
              <w:left w:w="0" w:type="dxa"/>
            </w:tcMar>
          </w:tcPr>
          <w:p w14:paraId="06314629" w14:textId="77777777" w:rsidR="00F71CC6" w:rsidRDefault="00F71CC6" w:rsidP="00F71CC6">
            <w:pPr>
              <w:pStyle w:val="Brdtextmedindrag"/>
            </w:pPr>
          </w:p>
        </w:tc>
        <w:tc>
          <w:tcPr>
            <w:tcW w:w="2500" w:type="pct"/>
            <w:shd w:val="clear" w:color="auto" w:fill="auto"/>
            <w:tcMar>
              <w:right w:w="0" w:type="dxa"/>
            </w:tcMar>
          </w:tcPr>
          <w:p w14:paraId="2B5D3F1B" w14:textId="0D457294" w:rsidR="00F71CC6" w:rsidRDefault="00AB307F" w:rsidP="00F71CC6">
            <w:pPr>
              <w:pStyle w:val="Brdtext"/>
              <w:rPr>
                <w:i/>
              </w:rPr>
            </w:pPr>
            <w:r>
              <w:rPr>
                <w:i/>
              </w:rPr>
              <w:t xml:space="preserve">24 a </w:t>
            </w:r>
            <w:r w:rsidRPr="00574282">
              <w:rPr>
                <w:i/>
              </w:rPr>
              <w:t>§</w:t>
            </w:r>
          </w:p>
          <w:p w14:paraId="45329D3A" w14:textId="77777777" w:rsidR="00F71CC6" w:rsidRPr="00C62FEC" w:rsidRDefault="00AB307F" w:rsidP="00F71CC6">
            <w:pPr>
              <w:pStyle w:val="Brdtextmedindrag"/>
              <w:rPr>
                <w:i/>
              </w:rPr>
            </w:pPr>
            <w:r w:rsidRPr="00C62FEC">
              <w:rPr>
                <w:i/>
              </w:rPr>
              <w:t xml:space="preserve">Det allmännas talan </w:t>
            </w:r>
            <w:r>
              <w:rPr>
                <w:i/>
              </w:rPr>
              <w:t>i</w:t>
            </w:r>
            <w:r w:rsidRPr="00C62FEC">
              <w:rPr>
                <w:i/>
              </w:rPr>
              <w:t xml:space="preserve"> förvalt</w:t>
            </w:r>
            <w:r>
              <w:rPr>
                <w:i/>
              </w:rPr>
              <w:softHyphen/>
            </w:r>
            <w:r w:rsidRPr="00C62FEC">
              <w:rPr>
                <w:i/>
              </w:rPr>
              <w:t>ningsdomstol ska föras av</w:t>
            </w:r>
          </w:p>
          <w:p w14:paraId="41C68AB2" w14:textId="77777777" w:rsidR="00F71CC6" w:rsidRPr="00C62FEC" w:rsidRDefault="00AB307F" w:rsidP="00F71CC6">
            <w:pPr>
              <w:pStyle w:val="Brdtextmedindrag"/>
              <w:rPr>
                <w:i/>
              </w:rPr>
            </w:pPr>
            <w:r w:rsidRPr="00C62FEC">
              <w:rPr>
                <w:i/>
              </w:rPr>
              <w:t>1.</w:t>
            </w:r>
            <w:r>
              <w:rPr>
                <w:i/>
              </w:rPr>
              <w:t> </w:t>
            </w:r>
            <w:r w:rsidRPr="00C62FEC">
              <w:rPr>
                <w:i/>
              </w:rPr>
              <w:t>den myndighet som utövar offentlig kontroll om det över</w:t>
            </w:r>
            <w:r>
              <w:rPr>
                <w:i/>
              </w:rPr>
              <w:softHyphen/>
            </w:r>
            <w:r w:rsidRPr="00C62FEC">
              <w:rPr>
                <w:i/>
              </w:rPr>
              <w:t xml:space="preserve">klagade beslutet har meddelats av en organisation, </w:t>
            </w:r>
          </w:p>
          <w:p w14:paraId="78C39338" w14:textId="77777777" w:rsidR="00F71CC6" w:rsidRPr="00C62FEC" w:rsidRDefault="00AB307F" w:rsidP="00F71CC6">
            <w:pPr>
              <w:pStyle w:val="Brdtextmedindrag"/>
              <w:rPr>
                <w:i/>
              </w:rPr>
            </w:pPr>
            <w:r w:rsidRPr="00C62FEC">
              <w:rPr>
                <w:i/>
              </w:rPr>
              <w:t>2.</w:t>
            </w:r>
            <w:r>
              <w:rPr>
                <w:i/>
              </w:rPr>
              <w:t> </w:t>
            </w:r>
            <w:r w:rsidRPr="00C62FEC">
              <w:rPr>
                <w:i/>
              </w:rPr>
              <w:t>den myndighet som har för</w:t>
            </w:r>
            <w:r>
              <w:rPr>
                <w:i/>
              </w:rPr>
              <w:softHyphen/>
            </w:r>
            <w:r w:rsidRPr="00C62FEC">
              <w:rPr>
                <w:i/>
              </w:rPr>
              <w:t>ordnat den officiella veterinären, eller</w:t>
            </w:r>
          </w:p>
          <w:p w14:paraId="334AA8BB" w14:textId="2C39A087" w:rsidR="00F71CC6" w:rsidRPr="00574282" w:rsidRDefault="00AB307F" w:rsidP="00F71CC6">
            <w:pPr>
              <w:pStyle w:val="Brdtextmedindrag"/>
              <w:rPr>
                <w:i/>
              </w:rPr>
            </w:pPr>
            <w:r w:rsidRPr="00C62FEC">
              <w:rPr>
                <w:i/>
              </w:rPr>
              <w:t>3.</w:t>
            </w:r>
            <w:r>
              <w:rPr>
                <w:i/>
              </w:rPr>
              <w:t> </w:t>
            </w:r>
            <w:r w:rsidRPr="00C62FEC">
              <w:rPr>
                <w:i/>
              </w:rPr>
              <w:t>den myndighet som har dele</w:t>
            </w:r>
            <w:r w:rsidR="00F34BE3">
              <w:rPr>
                <w:i/>
              </w:rPr>
              <w:softHyphen/>
            </w:r>
            <w:r w:rsidRPr="00C62FEC">
              <w:rPr>
                <w:i/>
              </w:rPr>
              <w:t>gerat uppgiften att utöva offentlig kontroll eller annan offentlig verk</w:t>
            </w:r>
            <w:r w:rsidR="00F34BE3">
              <w:rPr>
                <w:i/>
              </w:rPr>
              <w:softHyphen/>
            </w:r>
            <w:r w:rsidRPr="00C62FEC">
              <w:rPr>
                <w:i/>
              </w:rPr>
              <w:t>samhet till ett organ eller till en fysisk person om det överklagade beslutet har meddelats av ett sådant organ eller en sådan fysisk person.</w:t>
            </w:r>
          </w:p>
        </w:tc>
      </w:tr>
      <w:tr w:rsidR="00F71CC6" w14:paraId="78135B83" w14:textId="77777777" w:rsidTr="00F71CC6">
        <w:tc>
          <w:tcPr>
            <w:tcW w:w="2500" w:type="pct"/>
            <w:shd w:val="clear" w:color="auto" w:fill="auto"/>
            <w:tcMar>
              <w:left w:w="0" w:type="dxa"/>
            </w:tcMar>
          </w:tcPr>
          <w:p w14:paraId="723AF75E" w14:textId="77777777" w:rsidR="00F71CC6" w:rsidRDefault="00F71CC6" w:rsidP="00F71CC6">
            <w:pPr>
              <w:pStyle w:val="Brdtextmedindrag"/>
            </w:pPr>
          </w:p>
        </w:tc>
        <w:tc>
          <w:tcPr>
            <w:tcW w:w="2500" w:type="pct"/>
            <w:shd w:val="clear" w:color="auto" w:fill="auto"/>
            <w:tcMar>
              <w:right w:w="0" w:type="dxa"/>
            </w:tcMar>
          </w:tcPr>
          <w:p w14:paraId="5B30BEC4" w14:textId="4C57570A" w:rsidR="00F71CC6" w:rsidRPr="00247EB8" w:rsidRDefault="00AB307F" w:rsidP="00F71CC6">
            <w:pPr>
              <w:pStyle w:val="Brdtextmedindrag"/>
              <w:rPr>
                <w:i/>
                <w:iCs/>
              </w:rPr>
            </w:pPr>
            <w:r w:rsidRPr="00247EB8">
              <w:rPr>
                <w:i/>
                <w:iCs/>
              </w:rPr>
              <w:t>Lagen (1986:1142) om över</w:t>
            </w:r>
            <w:r w:rsidRPr="00247EB8">
              <w:rPr>
                <w:i/>
                <w:iCs/>
              </w:rPr>
              <w:softHyphen/>
              <w:t>klagande av beslut av enskilda organ med offentliga förvaltnings</w:t>
            </w:r>
            <w:r w:rsidRPr="00247EB8">
              <w:rPr>
                <w:i/>
                <w:iCs/>
              </w:rPr>
              <w:softHyphen/>
              <w:t>uppgifter ska gälla även för överklagande av beslut som har meddelats av en fysisk person som har delegerats vissa uppgifter.</w:t>
            </w:r>
          </w:p>
        </w:tc>
      </w:tr>
    </w:tbl>
    <w:p w14:paraId="00D7B2D1" w14:textId="77777777" w:rsidR="00F34BE3" w:rsidRDefault="00F34BE3" w:rsidP="00F71CC6">
      <w:pPr>
        <w:pStyle w:val="Brdtext"/>
        <w:spacing w:before="230"/>
        <w:jc w:val="center"/>
      </w:pPr>
    </w:p>
    <w:p w14:paraId="6123DB74" w14:textId="39D022E6" w:rsidR="00F71CC6" w:rsidRDefault="00AB307F" w:rsidP="00F71CC6">
      <w:pPr>
        <w:pStyle w:val="Brdtext"/>
        <w:spacing w:before="230"/>
        <w:jc w:val="center"/>
      </w:pPr>
      <w:r>
        <w:t>25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9F9830C" w14:textId="77777777" w:rsidTr="00F71CC6">
        <w:tc>
          <w:tcPr>
            <w:tcW w:w="2500" w:type="pct"/>
            <w:shd w:val="clear" w:color="auto" w:fill="auto"/>
            <w:tcMar>
              <w:left w:w="0" w:type="dxa"/>
            </w:tcMar>
          </w:tcPr>
          <w:p w14:paraId="37A6D89E" w14:textId="44336395" w:rsidR="00F71CC6" w:rsidRDefault="00AB307F" w:rsidP="00F71CC6">
            <w:pPr>
              <w:pStyle w:val="Brdtextmedindrag"/>
            </w:pPr>
            <w:r w:rsidRPr="00183482">
              <w:t xml:space="preserve">Beslut enligt denna lag, enligt de föreskrifter som har meddelats med stöd av lagen eller enligt de </w:t>
            </w:r>
            <w:r w:rsidRPr="00183482">
              <w:rPr>
                <w:i/>
              </w:rPr>
              <w:t>EG-bestämmelser</w:t>
            </w:r>
            <w:r w:rsidRPr="00183482">
              <w:t xml:space="preserve"> som </w:t>
            </w:r>
            <w:r w:rsidRPr="00183482">
              <w:rPr>
                <w:i/>
              </w:rPr>
              <w:t>kompletteras av</w:t>
            </w:r>
            <w:r w:rsidRPr="00183482">
              <w:t xml:space="preserve"> lagen </w:t>
            </w:r>
            <w:r w:rsidRPr="00183482">
              <w:rPr>
                <w:i/>
              </w:rPr>
              <w:t>skall</w:t>
            </w:r>
            <w:r w:rsidRPr="00183482">
              <w:t xml:space="preserve"> gälla omedelbart</w:t>
            </w:r>
            <w:r w:rsidRPr="006A7955">
              <w:rPr>
                <w:i/>
                <w:iCs/>
              </w:rPr>
              <w:t>,</w:t>
            </w:r>
            <w:r w:rsidRPr="00183482">
              <w:t xml:space="preserve"> om inte något annat beslutas.</w:t>
            </w:r>
          </w:p>
        </w:tc>
        <w:tc>
          <w:tcPr>
            <w:tcW w:w="2500" w:type="pct"/>
            <w:shd w:val="clear" w:color="auto" w:fill="auto"/>
            <w:tcMar>
              <w:right w:w="0" w:type="dxa"/>
            </w:tcMar>
          </w:tcPr>
          <w:p w14:paraId="16D0F952" w14:textId="20F53CD9" w:rsidR="00F71CC6" w:rsidRDefault="00AB307F" w:rsidP="00F71CC6">
            <w:pPr>
              <w:pStyle w:val="Brdtextmedindrag"/>
            </w:pPr>
            <w:r w:rsidRPr="00183482">
              <w:t xml:space="preserve">Beslut enligt denna lag, enligt de föreskrifter som har meddelats med stöd av lagen eller enligt de </w:t>
            </w:r>
            <w:r w:rsidRPr="00183482">
              <w:rPr>
                <w:i/>
              </w:rPr>
              <w:t>EU-bestämmelser</w:t>
            </w:r>
            <w:r w:rsidRPr="00183482">
              <w:t xml:space="preserve"> som lagen</w:t>
            </w:r>
            <w:r>
              <w:t xml:space="preserve"> </w:t>
            </w:r>
            <w:r w:rsidRPr="00183482">
              <w:rPr>
                <w:i/>
              </w:rPr>
              <w:t>komplet</w:t>
            </w:r>
            <w:r>
              <w:rPr>
                <w:i/>
              </w:rPr>
              <w:softHyphen/>
            </w:r>
            <w:r w:rsidRPr="00183482">
              <w:rPr>
                <w:i/>
              </w:rPr>
              <w:t>terar</w:t>
            </w:r>
            <w:r>
              <w:t xml:space="preserve"> </w:t>
            </w:r>
            <w:r w:rsidRPr="00183482">
              <w:rPr>
                <w:i/>
              </w:rPr>
              <w:t>ska</w:t>
            </w:r>
            <w:r w:rsidRPr="00183482">
              <w:t xml:space="preserve"> gälla omedelbart om inte något annat beslutas.</w:t>
            </w:r>
          </w:p>
        </w:tc>
      </w:tr>
    </w:tbl>
    <w:p w14:paraId="1A757E18" w14:textId="77777777" w:rsidR="00F71CC6" w:rsidRPr="00811E52" w:rsidRDefault="00AB307F" w:rsidP="00811E52">
      <w:pPr>
        <w:pStyle w:val="Slutstreck"/>
      </w:pPr>
      <w:r w:rsidRPr="00811E52">
        <w:t>                      </w:t>
      </w:r>
    </w:p>
    <w:p w14:paraId="28731F02" w14:textId="3241B2CE" w:rsidR="00F71CC6" w:rsidRDefault="00AB307F" w:rsidP="00F71CC6">
      <w:pPr>
        <w:pStyle w:val="Brdtextmedindrag"/>
      </w:pPr>
      <w:r>
        <w:t>Denna lag träder i kraft den 1 april 2021.</w:t>
      </w:r>
    </w:p>
    <w:p w14:paraId="4C0E9F06" w14:textId="320F8966" w:rsidR="00F71CC6" w:rsidRDefault="00F71CC6" w:rsidP="00F71CC6">
      <w:pPr>
        <w:pStyle w:val="Brdtextmedindrag"/>
      </w:pPr>
    </w:p>
    <w:p w14:paraId="70F6EB89" w14:textId="77777777" w:rsidR="00F71CC6" w:rsidRDefault="00F71CC6" w:rsidP="00F71CC6">
      <w:pPr>
        <w:pStyle w:val="Brdtextmedindrag"/>
        <w:sectPr w:rsidR="00F71CC6" w:rsidSect="00F71CC6">
          <w:headerReference w:type="even" r:id="rId44"/>
          <w:headerReference w:type="default" r:id="rId45"/>
          <w:footerReference w:type="even" r:id="rId46"/>
          <w:footerReference w:type="default" r:id="rId47"/>
          <w:footerReference w:type="first" r:id="rId48"/>
          <w:footnotePr>
            <w:numRestart w:val="eachSect"/>
          </w:footnotePr>
          <w:pgSz w:w="9356" w:h="13721" w:code="9"/>
          <w:pgMar w:top="794" w:right="2438" w:bottom="1191" w:left="1021" w:header="0" w:footer="709" w:gutter="0"/>
          <w:cols w:space="708"/>
          <w:docGrid w:linePitch="360"/>
        </w:sectPr>
      </w:pPr>
    </w:p>
    <w:p w14:paraId="1916DF21" w14:textId="69D14B66" w:rsidR="00F71CC6" w:rsidRDefault="00AB307F" w:rsidP="00C4132B">
      <w:pPr>
        <w:pStyle w:val="Rubrik2"/>
        <w:spacing w:before="0"/>
      </w:pPr>
      <w:bookmarkStart w:id="9" w:name="_Toc54265345"/>
      <w:r>
        <w:t>Förslag till lag om ändring i lagen (2006:807) om kontroll av husdjur, m.m.</w:t>
      </w:r>
      <w:bookmarkEnd w:id="9"/>
    </w:p>
    <w:p w14:paraId="709093A0" w14:textId="77777777" w:rsidR="00F71CC6" w:rsidRDefault="00AB307F" w:rsidP="00F71CC6">
      <w:pPr>
        <w:pStyle w:val="Brdtext"/>
      </w:pPr>
      <w:r>
        <w:t xml:space="preserve">Härigenom föreskrivs i fråga om lagen (2006:807) om kontroll av husdjur, m.m. </w:t>
      </w:r>
    </w:p>
    <w:p w14:paraId="757C46FD" w14:textId="77777777" w:rsidR="00F71CC6" w:rsidRDefault="00AB307F" w:rsidP="00F71CC6">
      <w:pPr>
        <w:pStyle w:val="Brdtextmedindrag"/>
      </w:pPr>
      <w:r w:rsidRPr="00EA7DCF">
        <w:rPr>
          <w:i/>
        </w:rPr>
        <w:t>dels</w:t>
      </w:r>
      <w:r>
        <w:t xml:space="preserve"> att rubriken närmast före 9 § ska utgå,</w:t>
      </w:r>
    </w:p>
    <w:p w14:paraId="3BBC42AF" w14:textId="77777777" w:rsidR="00F71CC6" w:rsidRDefault="00AB307F" w:rsidP="00F71CC6">
      <w:pPr>
        <w:pStyle w:val="Brdtextmedindrag"/>
      </w:pPr>
      <w:r w:rsidRPr="00EA7DCF">
        <w:rPr>
          <w:i/>
        </w:rPr>
        <w:t>dels</w:t>
      </w:r>
      <w:r>
        <w:t xml:space="preserve"> att 2, 8, 9, 10–16, 18 och 20 §§ och rubrikerna närmast före 2, 8, 11 och 12 §§ ska ha följande lydelse,</w:t>
      </w:r>
    </w:p>
    <w:p w14:paraId="1D46808B" w14:textId="42F0A2DF" w:rsidR="00F71CC6" w:rsidRDefault="00AB307F" w:rsidP="00F71CC6">
      <w:pPr>
        <w:pStyle w:val="Brdtextmedindrag"/>
      </w:pPr>
      <w:r w:rsidRPr="00EA7DCF">
        <w:rPr>
          <w:i/>
        </w:rPr>
        <w:t>dels</w:t>
      </w:r>
      <w:r>
        <w:t xml:space="preserve"> att det ska införas sju nya paragrafer, 2 a, 2 b, 9 a–9 d och 20 a §§, och närmast före 2 a, 2 b och 9 a–</w:t>
      </w:r>
      <w:r w:rsidDel="008E71A8">
        <w:t xml:space="preserve">9 </w:t>
      </w:r>
      <w:r>
        <w:t>d §§ nya rubriker av följande lydelse.</w:t>
      </w:r>
    </w:p>
    <w:p w14:paraId="24A50BF9" w14:textId="08AA2A4C"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76FBAD23" w14:textId="77777777" w:rsidTr="002603EF">
        <w:tc>
          <w:tcPr>
            <w:tcW w:w="2500" w:type="pct"/>
            <w:shd w:val="clear" w:color="auto" w:fill="auto"/>
            <w:tcMar>
              <w:left w:w="0" w:type="dxa"/>
            </w:tcMar>
          </w:tcPr>
          <w:p w14:paraId="4CA5647A"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000C67ED" w14:textId="77777777" w:rsidR="00F71CC6" w:rsidRPr="000E6F0B" w:rsidRDefault="00AB307F" w:rsidP="00F71CC6">
            <w:pPr>
              <w:pStyle w:val="Brdtext"/>
              <w:rPr>
                <w:i/>
              </w:rPr>
            </w:pPr>
            <w:r w:rsidRPr="000E6F0B">
              <w:rPr>
                <w:i/>
              </w:rPr>
              <w:t>Föreslagen lydelse</w:t>
            </w:r>
          </w:p>
        </w:tc>
      </w:tr>
    </w:tbl>
    <w:p w14:paraId="302E00D8" w14:textId="77777777" w:rsidR="00F71CC6" w:rsidRPr="00D477A5" w:rsidRDefault="00F71CC6" w:rsidP="00D477A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0F97EBA" w14:textId="77777777" w:rsidTr="005A3B52">
        <w:tc>
          <w:tcPr>
            <w:tcW w:w="2500" w:type="pct"/>
            <w:shd w:val="clear" w:color="auto" w:fill="auto"/>
            <w:tcMar>
              <w:left w:w="0" w:type="dxa"/>
            </w:tcMar>
          </w:tcPr>
          <w:p w14:paraId="6FE31996" w14:textId="33D8EBF9" w:rsidR="00F71CC6" w:rsidRDefault="00AB307F" w:rsidP="00F71CC6">
            <w:pPr>
              <w:pStyle w:val="Rubrik4utannumrering"/>
            </w:pPr>
            <w:r w:rsidRPr="007B36BC">
              <w:rPr>
                <w:i/>
                <w:iCs/>
              </w:rPr>
              <w:t>EG-bestämmelser</w:t>
            </w:r>
            <w:r w:rsidRPr="009C5C36">
              <w:t xml:space="preserve"> som </w:t>
            </w:r>
            <w:r w:rsidRPr="007B36BC">
              <w:rPr>
                <w:i/>
                <w:iCs/>
              </w:rPr>
              <w:t>kompletteras av</w:t>
            </w:r>
            <w:r w:rsidRPr="009C5C36">
              <w:t xml:space="preserve"> lagen</w:t>
            </w:r>
          </w:p>
        </w:tc>
        <w:tc>
          <w:tcPr>
            <w:tcW w:w="2500" w:type="pct"/>
            <w:shd w:val="clear" w:color="auto" w:fill="auto"/>
            <w:tcMar>
              <w:right w:w="0" w:type="dxa"/>
            </w:tcMar>
          </w:tcPr>
          <w:p w14:paraId="76597564" w14:textId="15D0938E" w:rsidR="00F71CC6" w:rsidRDefault="00AB307F" w:rsidP="00F71CC6">
            <w:pPr>
              <w:pStyle w:val="Rubrik4utannumrering"/>
            </w:pPr>
            <w:r w:rsidRPr="007B36BC">
              <w:rPr>
                <w:i/>
                <w:iCs/>
              </w:rPr>
              <w:t>EU-bestämmelser</w:t>
            </w:r>
            <w:r w:rsidRPr="009C5C36">
              <w:t xml:space="preserve"> som lagen</w:t>
            </w:r>
            <w:r>
              <w:t xml:space="preserve"> </w:t>
            </w:r>
            <w:r w:rsidRPr="007B36BC">
              <w:rPr>
                <w:i/>
                <w:iCs/>
              </w:rPr>
              <w:t>kompletterar</w:t>
            </w:r>
          </w:p>
        </w:tc>
      </w:tr>
    </w:tbl>
    <w:p w14:paraId="5E7F9A15" w14:textId="77777777" w:rsidR="00F71CC6" w:rsidRPr="00C57856" w:rsidRDefault="00F71CC6" w:rsidP="00C57856">
      <w:pPr>
        <w:pStyle w:val="Brdtextmedindrag"/>
      </w:pPr>
    </w:p>
    <w:p w14:paraId="1F425C65" w14:textId="1D563543" w:rsidR="00F71CC6" w:rsidRDefault="00AB307F" w:rsidP="00DC55EB">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B890FE7" w14:textId="77777777" w:rsidTr="00F71CC6">
        <w:tc>
          <w:tcPr>
            <w:tcW w:w="2500" w:type="pct"/>
            <w:shd w:val="clear" w:color="auto" w:fill="auto"/>
            <w:tcMar>
              <w:left w:w="0" w:type="dxa"/>
            </w:tcMar>
          </w:tcPr>
          <w:p w14:paraId="31D99884" w14:textId="64578ED4" w:rsidR="00F71CC6" w:rsidRDefault="00AB307F" w:rsidP="00F71CC6">
            <w:pPr>
              <w:pStyle w:val="Brdtextmedindrag"/>
            </w:pPr>
            <w:r>
              <w:t>Lagen kompletterar sådana be</w:t>
            </w:r>
            <w:r w:rsidR="00C4132B">
              <w:softHyphen/>
            </w:r>
            <w:r>
              <w:t xml:space="preserve">stämmelser i </w:t>
            </w:r>
            <w:r w:rsidRPr="00325693">
              <w:rPr>
                <w:i/>
              </w:rPr>
              <w:t>EG-förordningar (EG-bestämmelser)</w:t>
            </w:r>
            <w:r>
              <w:t xml:space="preserve"> som har sam</w:t>
            </w:r>
            <w:r>
              <w:softHyphen/>
              <w:t xml:space="preserve">ma syfte som lagen. Regeringen </w:t>
            </w:r>
            <w:r w:rsidRPr="00325693">
              <w:rPr>
                <w:i/>
              </w:rPr>
              <w:t>skall</w:t>
            </w:r>
            <w:r>
              <w:t xml:space="preserve"> i Svensk författningssamling </w:t>
            </w:r>
            <w:r w:rsidRPr="00325693">
              <w:rPr>
                <w:i/>
              </w:rPr>
              <w:t>ge till känna</w:t>
            </w:r>
            <w:r>
              <w:t xml:space="preserve"> vilka grundförord</w:t>
            </w:r>
            <w:r>
              <w:softHyphen/>
              <w:t>ningar som avses.</w:t>
            </w:r>
          </w:p>
          <w:p w14:paraId="03BCDA9F" w14:textId="77777777" w:rsidR="00F71CC6" w:rsidRDefault="00AB307F" w:rsidP="00F71CC6">
            <w:pPr>
              <w:pStyle w:val="Brdtextmedindrag"/>
            </w:pPr>
            <w:r>
              <w:t xml:space="preserve">I fråga om </w:t>
            </w:r>
            <w:r w:rsidRPr="00325693">
              <w:rPr>
                <w:i/>
              </w:rPr>
              <w:t>EG-bestämmelser</w:t>
            </w:r>
            <w:r>
              <w:t xml:space="preserve"> som faller inom flera lagars tillämp</w:t>
            </w:r>
            <w:r>
              <w:softHyphen/>
              <w:t xml:space="preserve">ningsområde </w:t>
            </w:r>
            <w:r w:rsidRPr="00275E4E">
              <w:rPr>
                <w:i/>
              </w:rPr>
              <w:t>tillkännager</w:t>
            </w:r>
            <w:r>
              <w:t xml:space="preserve"> rege</w:t>
            </w:r>
            <w:r>
              <w:softHyphen/>
              <w:t xml:space="preserve">ringen på samma sätt som i första stycket vilka bestämmelser som </w:t>
            </w:r>
            <w:r w:rsidRPr="00325693">
              <w:rPr>
                <w:i/>
              </w:rPr>
              <w:t>kompletteras av</w:t>
            </w:r>
            <w:r>
              <w:t xml:space="preserve"> denna lag.</w:t>
            </w:r>
          </w:p>
          <w:p w14:paraId="4FDF48D6" w14:textId="7F1BB0FE" w:rsidR="00F71CC6" w:rsidRDefault="00AB307F" w:rsidP="00F71CC6">
            <w:pPr>
              <w:pStyle w:val="Brdtextmedindrag"/>
            </w:pPr>
            <w:r>
              <w:t xml:space="preserve">Regeringen eller den myndighet som regeringen bestämmer får meddela föreskrifter eller i det enskilda fallet fatta beslut som behövs </w:t>
            </w:r>
            <w:r w:rsidRPr="00C27E7B">
              <w:rPr>
                <w:i/>
              </w:rPr>
              <w:t>som komplettering av</w:t>
            </w:r>
            <w:r>
              <w:t xml:space="preserve"> </w:t>
            </w:r>
            <w:r w:rsidRPr="005C0091">
              <w:rPr>
                <w:i/>
              </w:rPr>
              <w:t>EG-bestämmelserna</w:t>
            </w:r>
            <w:r>
              <w:t>.</w:t>
            </w:r>
          </w:p>
        </w:tc>
        <w:tc>
          <w:tcPr>
            <w:tcW w:w="2500" w:type="pct"/>
            <w:shd w:val="clear" w:color="auto" w:fill="auto"/>
            <w:tcMar>
              <w:right w:w="0" w:type="dxa"/>
            </w:tcMar>
          </w:tcPr>
          <w:p w14:paraId="7823E4DE" w14:textId="082C55EF" w:rsidR="00F71CC6" w:rsidRDefault="00AB307F" w:rsidP="00F71CC6">
            <w:pPr>
              <w:pStyle w:val="Brdtextmedindrag"/>
            </w:pPr>
            <w:r>
              <w:t>Lagen kompletterar sådana be</w:t>
            </w:r>
            <w:r w:rsidR="00731A97">
              <w:softHyphen/>
            </w:r>
            <w:r>
              <w:t xml:space="preserve">stämmelser i </w:t>
            </w:r>
            <w:r w:rsidRPr="005C0091">
              <w:rPr>
                <w:i/>
              </w:rPr>
              <w:t>E</w:t>
            </w:r>
            <w:r>
              <w:rPr>
                <w:i/>
              </w:rPr>
              <w:t>U</w:t>
            </w:r>
            <w:r w:rsidRPr="005C0091">
              <w:rPr>
                <w:i/>
              </w:rPr>
              <w:t>-förordningar</w:t>
            </w:r>
            <w:r>
              <w:rPr>
                <w:i/>
              </w:rPr>
              <w:t xml:space="preserve"> </w:t>
            </w:r>
            <w:r>
              <w:t>(</w:t>
            </w:r>
            <w:r w:rsidRPr="005C0091">
              <w:rPr>
                <w:i/>
              </w:rPr>
              <w:t>E</w:t>
            </w:r>
            <w:r>
              <w:rPr>
                <w:i/>
              </w:rPr>
              <w:t>U</w:t>
            </w:r>
            <w:r w:rsidRPr="005C0091">
              <w:rPr>
                <w:i/>
              </w:rPr>
              <w:t>-bestämmelser</w:t>
            </w:r>
            <w:r>
              <w:t>) som har sam</w:t>
            </w:r>
            <w:r>
              <w:softHyphen/>
              <w:t xml:space="preserve">ma syfte som lagen. Regeringen </w:t>
            </w:r>
            <w:r w:rsidRPr="008517AA">
              <w:rPr>
                <w:i/>
              </w:rPr>
              <w:t>ska</w:t>
            </w:r>
            <w:r>
              <w:t xml:space="preserve"> i Svensk författningssamling </w:t>
            </w:r>
            <w:r w:rsidRPr="00C27E7B">
              <w:rPr>
                <w:i/>
              </w:rPr>
              <w:t>tillkännage</w:t>
            </w:r>
            <w:r>
              <w:t xml:space="preserve"> vilka grundförord</w:t>
            </w:r>
            <w:r>
              <w:softHyphen/>
              <w:t>ningar som avses.</w:t>
            </w:r>
          </w:p>
          <w:p w14:paraId="140FFE08" w14:textId="77777777" w:rsidR="00F71CC6" w:rsidRDefault="00AB307F" w:rsidP="00F71CC6">
            <w:pPr>
              <w:pStyle w:val="Brdtextmedindrag"/>
            </w:pPr>
            <w:r>
              <w:t xml:space="preserve">I fråga om </w:t>
            </w:r>
            <w:r w:rsidRPr="005C0091">
              <w:rPr>
                <w:i/>
              </w:rPr>
              <w:t>E</w:t>
            </w:r>
            <w:r>
              <w:rPr>
                <w:i/>
              </w:rPr>
              <w:t>U</w:t>
            </w:r>
            <w:r w:rsidRPr="005C0091">
              <w:rPr>
                <w:i/>
              </w:rPr>
              <w:t>-bestämmelser</w:t>
            </w:r>
            <w:r>
              <w:t xml:space="preserve"> som faller inom flera lagars tillämp</w:t>
            </w:r>
            <w:r>
              <w:softHyphen/>
              <w:t xml:space="preserve">ningsområde </w:t>
            </w:r>
            <w:r w:rsidRPr="00275E4E">
              <w:rPr>
                <w:i/>
                <w:iCs/>
              </w:rPr>
              <w:t>ska</w:t>
            </w:r>
            <w:r>
              <w:t xml:space="preserve"> regeringen på samma sätt som i första stycket </w:t>
            </w:r>
            <w:r w:rsidRPr="00275E4E">
              <w:rPr>
                <w:i/>
                <w:iCs/>
              </w:rPr>
              <w:t>tillkännage</w:t>
            </w:r>
            <w:r>
              <w:t xml:space="preserve"> vilka bestämmelser som denna lag </w:t>
            </w:r>
            <w:r w:rsidRPr="00325693">
              <w:rPr>
                <w:i/>
              </w:rPr>
              <w:t>kompletterar</w:t>
            </w:r>
            <w:r>
              <w:t>.</w:t>
            </w:r>
          </w:p>
          <w:p w14:paraId="43FA11C8" w14:textId="4491233E" w:rsidR="00F71CC6" w:rsidRDefault="00AB307F" w:rsidP="00F71CC6">
            <w:pPr>
              <w:pStyle w:val="Brdtextmedindrag"/>
            </w:pPr>
            <w:r>
              <w:t xml:space="preserve">Regeringen eller den myndighet som regeringen bestämmer får meddela föreskrifter eller i det enskilda fallet fatta </w:t>
            </w:r>
            <w:r w:rsidRPr="00DB73CA">
              <w:rPr>
                <w:i/>
                <w:iCs/>
              </w:rPr>
              <w:t>de</w:t>
            </w:r>
            <w:r>
              <w:t xml:space="preserve"> </w:t>
            </w:r>
            <w:r w:rsidRPr="00325693">
              <w:t xml:space="preserve">beslut som behövs </w:t>
            </w:r>
            <w:r w:rsidRPr="00325693">
              <w:rPr>
                <w:i/>
              </w:rPr>
              <w:t>för att komplettera EU-bestämmelserna</w:t>
            </w:r>
            <w:r>
              <w:t>.</w:t>
            </w:r>
          </w:p>
        </w:tc>
      </w:tr>
    </w:tbl>
    <w:p w14:paraId="0434007D"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B113E38" w14:textId="77777777" w:rsidTr="005A3B52">
        <w:tc>
          <w:tcPr>
            <w:tcW w:w="2500" w:type="pct"/>
            <w:shd w:val="clear" w:color="auto" w:fill="auto"/>
            <w:tcMar>
              <w:left w:w="0" w:type="dxa"/>
            </w:tcMar>
          </w:tcPr>
          <w:p w14:paraId="7A2D13D6" w14:textId="77777777" w:rsidR="00F71CC6" w:rsidRDefault="00F71CC6" w:rsidP="00F71CC6">
            <w:pPr>
              <w:pStyle w:val="Brdtextmedindrag"/>
            </w:pPr>
          </w:p>
        </w:tc>
        <w:tc>
          <w:tcPr>
            <w:tcW w:w="2500" w:type="pct"/>
            <w:shd w:val="clear" w:color="auto" w:fill="auto"/>
            <w:tcMar>
              <w:right w:w="0" w:type="dxa"/>
            </w:tcMar>
          </w:tcPr>
          <w:p w14:paraId="2E5EEF5B" w14:textId="0750CFFD" w:rsidR="00F71CC6" w:rsidRPr="00D939CC" w:rsidRDefault="00AB307F" w:rsidP="00F71CC6">
            <w:pPr>
              <w:pStyle w:val="Rubrik4utannumrering"/>
              <w:rPr>
                <w:i/>
                <w:iCs/>
              </w:rPr>
            </w:pPr>
            <w:r w:rsidRPr="00D939CC">
              <w:rPr>
                <w:i/>
                <w:iCs/>
              </w:rPr>
              <w:t>Ord och uttryck</w:t>
            </w:r>
          </w:p>
        </w:tc>
      </w:tr>
    </w:tbl>
    <w:p w14:paraId="2F8C9AC0"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0904B6C" w14:textId="77777777" w:rsidTr="00F71CC6">
        <w:tc>
          <w:tcPr>
            <w:tcW w:w="2500" w:type="pct"/>
            <w:shd w:val="clear" w:color="auto" w:fill="auto"/>
            <w:tcMar>
              <w:left w:w="0" w:type="dxa"/>
            </w:tcMar>
          </w:tcPr>
          <w:p w14:paraId="04158864" w14:textId="77777777" w:rsidR="00F71CC6" w:rsidRDefault="00F71CC6" w:rsidP="00F71CC6">
            <w:pPr>
              <w:pStyle w:val="Brdtextmedindrag"/>
            </w:pPr>
          </w:p>
        </w:tc>
        <w:tc>
          <w:tcPr>
            <w:tcW w:w="2500" w:type="pct"/>
            <w:shd w:val="clear" w:color="auto" w:fill="auto"/>
            <w:tcMar>
              <w:right w:w="0" w:type="dxa"/>
            </w:tcMar>
          </w:tcPr>
          <w:p w14:paraId="491E2704" w14:textId="6D9768C5" w:rsidR="00F71CC6" w:rsidRDefault="00AB307F" w:rsidP="00F71CC6">
            <w:pPr>
              <w:pStyle w:val="Brdtext"/>
              <w:rPr>
                <w:i/>
              </w:rPr>
            </w:pPr>
            <w:r>
              <w:rPr>
                <w:i/>
              </w:rPr>
              <w:t xml:space="preserve">2 a </w:t>
            </w:r>
            <w:r w:rsidRPr="00574282">
              <w:rPr>
                <w:i/>
              </w:rPr>
              <w:t>§</w:t>
            </w:r>
          </w:p>
          <w:p w14:paraId="130D1CA2" w14:textId="77777777" w:rsidR="00F71CC6" w:rsidRPr="006D3038" w:rsidRDefault="00AB307F" w:rsidP="00F71CC6">
            <w:pPr>
              <w:pStyle w:val="Brdtextmedindrag"/>
              <w:rPr>
                <w:i/>
              </w:rPr>
            </w:pPr>
            <w:r w:rsidRPr="006D3038">
              <w:rPr>
                <w:i/>
              </w:rPr>
              <w:t>I denna lag betyder</w:t>
            </w:r>
          </w:p>
          <w:p w14:paraId="79103CE1" w14:textId="77777777" w:rsidR="00F71CC6" w:rsidRPr="006D3038" w:rsidRDefault="00AB307F" w:rsidP="00F71CC6">
            <w:pPr>
              <w:pStyle w:val="Brdtextmedindrag"/>
              <w:rPr>
                <w:i/>
              </w:rPr>
            </w:pPr>
            <w:r w:rsidRPr="006D3038">
              <w:rPr>
                <w:i/>
              </w:rPr>
              <w:t>1.</w:t>
            </w:r>
            <w:r>
              <w:rPr>
                <w:i/>
              </w:rPr>
              <w:t> </w:t>
            </w:r>
            <w:r w:rsidRPr="006D3038">
              <w:rPr>
                <w:i/>
              </w:rPr>
              <w:t>uttrycket offentlig kontroll</w:t>
            </w:r>
          </w:p>
          <w:p w14:paraId="38821C83" w14:textId="4FC22765" w:rsidR="00F71CC6" w:rsidRPr="006D3038" w:rsidRDefault="00AB307F" w:rsidP="00F71CC6">
            <w:pPr>
              <w:pStyle w:val="Brdtextmedindrag"/>
              <w:rPr>
                <w:i/>
              </w:rPr>
            </w:pPr>
            <w:r w:rsidRPr="006D3038">
              <w:rPr>
                <w:i/>
              </w:rPr>
              <w:t>a)</w:t>
            </w:r>
            <w:r>
              <w:rPr>
                <w:i/>
              </w:rPr>
              <w:t> </w:t>
            </w:r>
            <w:r w:rsidRPr="006D3038">
              <w:rPr>
                <w:i/>
              </w:rPr>
              <w:t>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Europaparlamentets och rådets förordningar (EG) nr 854/2004 och (EG) nr 882/2004, rådets direktiv 89/608/EEG, 89/662/EEG, 90/425/EEG, 91/496/EEG, 96/23/EG, 96/93/EG och 97/78/EG samt rådets beslut 92/438/EEG</w:t>
            </w:r>
            <w:r>
              <w:rPr>
                <w:i/>
              </w:rPr>
              <w:t xml:space="preserve"> (förordningen om offentlig kon</w:t>
            </w:r>
            <w:r>
              <w:rPr>
                <w:i/>
              </w:rPr>
              <w:softHyphen/>
              <w:t>troll)</w:t>
            </w:r>
            <w:r w:rsidRPr="006D3038">
              <w:rPr>
                <w:i/>
              </w:rPr>
              <w:t xml:space="preserve">, </w:t>
            </w:r>
          </w:p>
          <w:p w14:paraId="728CAA6C" w14:textId="06640AB6" w:rsidR="00F71CC6" w:rsidRPr="006D3038" w:rsidRDefault="00AB307F" w:rsidP="00F71CC6">
            <w:pPr>
              <w:pStyle w:val="Brdtextmedindrag"/>
              <w:rPr>
                <w:i/>
              </w:rPr>
            </w:pPr>
            <w:r w:rsidRPr="006D3038">
              <w:rPr>
                <w:i/>
              </w:rPr>
              <w:t>b)</w:t>
            </w:r>
            <w:r>
              <w:rPr>
                <w:i/>
              </w:rPr>
              <w:t> </w:t>
            </w:r>
            <w:r w:rsidRPr="006D3038">
              <w:rPr>
                <w:i/>
              </w:rPr>
              <w:t>offentlig kontroll enligt Europaparlamentets och rådets förordning (EU) 2016/1012 av den 8</w:t>
            </w:r>
            <w:r>
              <w:rPr>
                <w:i/>
              </w:rPr>
              <w:t> </w:t>
            </w:r>
            <w:r w:rsidRPr="006D3038">
              <w:rPr>
                <w:i/>
              </w:rPr>
              <w:t>juni 2016 om avelstekniska och genealogiska villkor för avel, handel med och införsel till unionen av renrasiga avelsdjur, hybridavelssvin och avelsmaterial från dem och om ändring av förordning (EU) nr 652/2014, rådets direktiv 89/608/EEG och 90/425/EEG och om upp</w:t>
            </w:r>
            <w:r w:rsidRPr="006D3038">
              <w:rPr>
                <w:i/>
              </w:rPr>
              <w:softHyphen/>
              <w:t>hävande av vissa akter med avseende på djuravel (förord</w:t>
            </w:r>
            <w:r w:rsidRPr="006D3038">
              <w:rPr>
                <w:i/>
              </w:rPr>
              <w:softHyphen/>
              <w:t>ningen om djur</w:t>
            </w:r>
            <w:r w:rsidR="00731A97">
              <w:rPr>
                <w:i/>
              </w:rPr>
              <w:softHyphen/>
            </w:r>
            <w:r w:rsidRPr="006D3038">
              <w:rPr>
                <w:i/>
              </w:rPr>
              <w:t>avel</w:t>
            </w:r>
            <w:r>
              <w:rPr>
                <w:i/>
              </w:rPr>
              <w:t>)</w:t>
            </w:r>
            <w:r w:rsidRPr="006D3038">
              <w:rPr>
                <w:i/>
              </w:rPr>
              <w:t>,</w:t>
            </w:r>
            <w:r>
              <w:rPr>
                <w:i/>
              </w:rPr>
              <w:t xml:space="preserve"> och</w:t>
            </w:r>
          </w:p>
          <w:p w14:paraId="1972F376" w14:textId="7B3AF83B" w:rsidR="00F71CC6" w:rsidRPr="006D3038" w:rsidRDefault="00AB307F" w:rsidP="00F71CC6">
            <w:pPr>
              <w:pStyle w:val="Brdtextmedindrag"/>
              <w:rPr>
                <w:i/>
              </w:rPr>
            </w:pPr>
            <w:r>
              <w:rPr>
                <w:i/>
              </w:rPr>
              <w:t>c) </w:t>
            </w:r>
            <w:r w:rsidRPr="00DC1306">
              <w:rPr>
                <w:i/>
              </w:rPr>
              <w:t xml:space="preserve">kontroll i övrigt av att denna lag och föreskrifter </w:t>
            </w:r>
            <w:r>
              <w:rPr>
                <w:i/>
              </w:rPr>
              <w:t xml:space="preserve">och beslut </w:t>
            </w:r>
            <w:r w:rsidRPr="00DC1306">
              <w:rPr>
                <w:i/>
              </w:rPr>
              <w:t>som har meddelats med stöd av lagen följs</w:t>
            </w:r>
            <w:r>
              <w:rPr>
                <w:i/>
              </w:rPr>
              <w:t>,</w:t>
            </w:r>
          </w:p>
          <w:p w14:paraId="71B048D3" w14:textId="77777777" w:rsidR="00F71CC6" w:rsidRPr="006D3038" w:rsidRDefault="00AB307F" w:rsidP="00F71CC6">
            <w:pPr>
              <w:pStyle w:val="Brdtextmedindrag"/>
              <w:rPr>
                <w:i/>
              </w:rPr>
            </w:pPr>
            <w:r w:rsidRPr="006D3038">
              <w:rPr>
                <w:i/>
              </w:rPr>
              <w:t>2.</w:t>
            </w:r>
            <w:r>
              <w:rPr>
                <w:i/>
              </w:rPr>
              <w:t> </w:t>
            </w:r>
            <w:r w:rsidRPr="006D3038">
              <w:rPr>
                <w:i/>
              </w:rPr>
              <w:t>uttrycket annan offentlig verk</w:t>
            </w:r>
            <w:r>
              <w:rPr>
                <w:i/>
              </w:rPr>
              <w:softHyphen/>
            </w:r>
            <w:r w:rsidRPr="006D3038">
              <w:rPr>
                <w:i/>
              </w:rPr>
              <w:t>samhet</w:t>
            </w:r>
          </w:p>
          <w:p w14:paraId="12E6B241" w14:textId="77777777" w:rsidR="00F71CC6" w:rsidRPr="006D3038" w:rsidRDefault="00AB307F" w:rsidP="00F71CC6">
            <w:pPr>
              <w:pStyle w:val="Brdtextmedindrag"/>
              <w:rPr>
                <w:i/>
              </w:rPr>
            </w:pPr>
            <w:r w:rsidRPr="006D3038">
              <w:rPr>
                <w:i/>
              </w:rPr>
              <w:t>a)</w:t>
            </w:r>
            <w:r>
              <w:rPr>
                <w:i/>
              </w:rPr>
              <w:t> </w:t>
            </w:r>
            <w:r w:rsidRPr="006D3038">
              <w:rPr>
                <w:i/>
              </w:rPr>
              <w:t xml:space="preserve">annan offentlig verksamhet enligt förordning (EU) 2017/625, </w:t>
            </w:r>
          </w:p>
          <w:p w14:paraId="375114CC" w14:textId="25EEDBC4" w:rsidR="00F71CC6" w:rsidRPr="006D3038" w:rsidRDefault="00AB307F" w:rsidP="00F71CC6">
            <w:pPr>
              <w:pStyle w:val="Brdtextmedindrag"/>
              <w:rPr>
                <w:i/>
              </w:rPr>
            </w:pPr>
            <w:r w:rsidRPr="006D3038">
              <w:rPr>
                <w:i/>
              </w:rPr>
              <w:t>b)</w:t>
            </w:r>
            <w:r>
              <w:rPr>
                <w:i/>
              </w:rPr>
              <w:t> </w:t>
            </w:r>
            <w:r w:rsidRPr="006D3038">
              <w:rPr>
                <w:i/>
              </w:rPr>
              <w:t>annan offentlig verksamhet enligt förordning (EU) 2016/</w:t>
            </w:r>
            <w:r>
              <w:rPr>
                <w:i/>
              </w:rPr>
              <w:t>1</w:t>
            </w:r>
            <w:r w:rsidRPr="006D3038">
              <w:rPr>
                <w:i/>
              </w:rPr>
              <w:t xml:space="preserve">012, </w:t>
            </w:r>
            <w:r>
              <w:rPr>
                <w:i/>
              </w:rPr>
              <w:t>och</w:t>
            </w:r>
          </w:p>
          <w:p w14:paraId="3C979DE4" w14:textId="6C814154" w:rsidR="00F71CC6" w:rsidRPr="006D3038" w:rsidRDefault="00AB307F" w:rsidP="00F71CC6">
            <w:pPr>
              <w:pStyle w:val="Brdtextmedindrag"/>
              <w:rPr>
                <w:i/>
              </w:rPr>
            </w:pPr>
            <w:r>
              <w:rPr>
                <w:i/>
              </w:rPr>
              <w:t>c) </w:t>
            </w:r>
            <w:r w:rsidRPr="000F766A">
              <w:rPr>
                <w:i/>
              </w:rPr>
              <w:t xml:space="preserve">sådan </w:t>
            </w:r>
            <w:r>
              <w:rPr>
                <w:i/>
              </w:rPr>
              <w:t xml:space="preserve">offentlig </w:t>
            </w:r>
            <w:r w:rsidRPr="000F766A">
              <w:rPr>
                <w:i/>
              </w:rPr>
              <w:t xml:space="preserve">verksamhet som i övrigt utförs med stöd av lagen eller föreskrifter </w:t>
            </w:r>
            <w:r>
              <w:rPr>
                <w:i/>
              </w:rPr>
              <w:t xml:space="preserve">eller beslut </w:t>
            </w:r>
            <w:r w:rsidRPr="000F766A">
              <w:rPr>
                <w:i/>
              </w:rPr>
              <w:t>som har meddelats med stöd av lagen,</w:t>
            </w:r>
            <w:r>
              <w:rPr>
                <w:i/>
              </w:rPr>
              <w:t xml:space="preserve"> och</w:t>
            </w:r>
          </w:p>
          <w:p w14:paraId="24CB9142" w14:textId="1F910E1E" w:rsidR="00F71CC6" w:rsidRPr="00574282" w:rsidRDefault="00AB307F" w:rsidP="00F71CC6">
            <w:pPr>
              <w:pStyle w:val="Brdtextmedindrag"/>
              <w:rPr>
                <w:i/>
              </w:rPr>
            </w:pPr>
            <w:r w:rsidRPr="006D3038">
              <w:rPr>
                <w:i/>
              </w:rPr>
              <w:t>3.</w:t>
            </w:r>
            <w:r>
              <w:rPr>
                <w:i/>
              </w:rPr>
              <w:t> </w:t>
            </w:r>
            <w:r w:rsidRPr="006D3038">
              <w:rPr>
                <w:i/>
              </w:rPr>
              <w:t>uttrycket organ med delege</w:t>
            </w:r>
            <w:r w:rsidRPr="006D3038">
              <w:rPr>
                <w:i/>
              </w:rPr>
              <w:softHyphen/>
              <w:t>rade uppgifter samma sak som i förordning (EU) 2017/625.</w:t>
            </w:r>
          </w:p>
        </w:tc>
      </w:tr>
    </w:tbl>
    <w:p w14:paraId="2AAA3BC9"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7841BBE" w14:textId="77777777" w:rsidTr="005A3B52">
        <w:tc>
          <w:tcPr>
            <w:tcW w:w="2500" w:type="pct"/>
            <w:shd w:val="clear" w:color="auto" w:fill="auto"/>
            <w:tcMar>
              <w:left w:w="0" w:type="dxa"/>
            </w:tcMar>
          </w:tcPr>
          <w:p w14:paraId="258FCDC7" w14:textId="77777777" w:rsidR="00F71CC6" w:rsidRDefault="00F71CC6" w:rsidP="00F71CC6">
            <w:pPr>
              <w:pStyle w:val="Brdtextmedindrag"/>
            </w:pPr>
          </w:p>
        </w:tc>
        <w:tc>
          <w:tcPr>
            <w:tcW w:w="2500" w:type="pct"/>
            <w:shd w:val="clear" w:color="auto" w:fill="auto"/>
            <w:tcMar>
              <w:right w:w="0" w:type="dxa"/>
            </w:tcMar>
          </w:tcPr>
          <w:p w14:paraId="18D6122E" w14:textId="50F3468C" w:rsidR="00F71CC6" w:rsidRPr="009A3F00" w:rsidRDefault="00AB307F" w:rsidP="00F71CC6">
            <w:pPr>
              <w:pStyle w:val="Rubrik4utannumrering"/>
              <w:rPr>
                <w:i/>
                <w:iCs/>
              </w:rPr>
            </w:pPr>
            <w:r w:rsidRPr="009A3F00">
              <w:rPr>
                <w:i/>
                <w:iCs/>
              </w:rPr>
              <w:t>Tillämpning av förordning (EU) 2017/625</w:t>
            </w:r>
          </w:p>
        </w:tc>
      </w:tr>
    </w:tbl>
    <w:p w14:paraId="5229283B"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F0FB3F5" w14:textId="77777777" w:rsidTr="00F71CC6">
        <w:tc>
          <w:tcPr>
            <w:tcW w:w="2500" w:type="pct"/>
            <w:shd w:val="clear" w:color="auto" w:fill="auto"/>
            <w:tcMar>
              <w:left w:w="0" w:type="dxa"/>
            </w:tcMar>
          </w:tcPr>
          <w:p w14:paraId="70ED2E26" w14:textId="77777777" w:rsidR="00F71CC6" w:rsidRDefault="00F71CC6" w:rsidP="00F71CC6">
            <w:pPr>
              <w:pStyle w:val="Brdtextmedindrag"/>
            </w:pPr>
          </w:p>
        </w:tc>
        <w:tc>
          <w:tcPr>
            <w:tcW w:w="2500" w:type="pct"/>
            <w:shd w:val="clear" w:color="auto" w:fill="auto"/>
            <w:tcMar>
              <w:right w:w="0" w:type="dxa"/>
            </w:tcMar>
          </w:tcPr>
          <w:p w14:paraId="5610617D" w14:textId="3112207F" w:rsidR="00F71CC6" w:rsidRDefault="00AB307F" w:rsidP="00F71CC6">
            <w:pPr>
              <w:pStyle w:val="Brdtext"/>
              <w:rPr>
                <w:i/>
              </w:rPr>
            </w:pPr>
            <w:r>
              <w:rPr>
                <w:i/>
              </w:rPr>
              <w:t xml:space="preserve">2 b </w:t>
            </w:r>
            <w:r w:rsidRPr="00574282">
              <w:rPr>
                <w:i/>
              </w:rPr>
              <w:t>§</w:t>
            </w:r>
          </w:p>
          <w:p w14:paraId="4D78D1A6" w14:textId="5E543B67" w:rsidR="00F71CC6" w:rsidRPr="00574282" w:rsidRDefault="00AB307F" w:rsidP="00F71CC6">
            <w:pPr>
              <w:pStyle w:val="Brdtextmedindrag"/>
              <w:rPr>
                <w:i/>
              </w:rPr>
            </w:pPr>
            <w:r>
              <w:rPr>
                <w:i/>
              </w:rPr>
              <w:t>Regeringen får meddela före</w:t>
            </w:r>
            <w:r>
              <w:rPr>
                <w:i/>
              </w:rPr>
              <w:softHyphen/>
              <w:t xml:space="preserve">skrifter om att förordning (EU) 2017/625 ska tillämpas helt eller delvis vid offentlig kontroll och annan offentlig verksamhet som avser bestämmelser om djurhälsa och </w:t>
            </w:r>
            <w:r w:rsidRPr="0059187E">
              <w:rPr>
                <w:i/>
              </w:rPr>
              <w:t>som faller utanför förordning</w:t>
            </w:r>
            <w:r>
              <w:rPr>
                <w:i/>
              </w:rPr>
              <w:softHyphen/>
            </w:r>
            <w:r w:rsidRPr="0059187E">
              <w:rPr>
                <w:i/>
              </w:rPr>
              <w:t>ens tillämpningsområde</w:t>
            </w:r>
            <w:r>
              <w:rPr>
                <w:i/>
              </w:rPr>
              <w:t>.</w:t>
            </w:r>
          </w:p>
        </w:tc>
      </w:tr>
    </w:tbl>
    <w:p w14:paraId="08779201"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8C6B968" w14:textId="77777777" w:rsidTr="005A3B52">
        <w:tc>
          <w:tcPr>
            <w:tcW w:w="2500" w:type="pct"/>
            <w:shd w:val="clear" w:color="auto" w:fill="auto"/>
            <w:tcMar>
              <w:left w:w="0" w:type="dxa"/>
            </w:tcMar>
          </w:tcPr>
          <w:p w14:paraId="65D37CC4" w14:textId="145BF13D" w:rsidR="00F71CC6" w:rsidRDefault="00AB307F" w:rsidP="00F71CC6">
            <w:pPr>
              <w:pStyle w:val="Rubrik4utannumrering"/>
            </w:pPr>
            <w:r w:rsidRPr="00F7423D">
              <w:rPr>
                <w:i/>
                <w:iCs/>
              </w:rPr>
              <w:t>Kontrollmyndigheternas offentliga</w:t>
            </w:r>
            <w:r w:rsidRPr="00787667">
              <w:t xml:space="preserve"> </w:t>
            </w:r>
            <w:r w:rsidRPr="009410D4">
              <w:t>kontroll</w:t>
            </w:r>
          </w:p>
        </w:tc>
        <w:tc>
          <w:tcPr>
            <w:tcW w:w="2500" w:type="pct"/>
            <w:shd w:val="clear" w:color="auto" w:fill="auto"/>
            <w:tcMar>
              <w:right w:w="0" w:type="dxa"/>
            </w:tcMar>
          </w:tcPr>
          <w:p w14:paraId="7D664DE1" w14:textId="4C521413" w:rsidR="00F71CC6" w:rsidRDefault="00AB307F" w:rsidP="00F71CC6">
            <w:pPr>
              <w:pStyle w:val="Rubrik4utannumrering"/>
            </w:pPr>
            <w:r w:rsidRPr="00F7423D">
              <w:rPr>
                <w:i/>
                <w:iCs/>
              </w:rPr>
              <w:t xml:space="preserve">Offentlig </w:t>
            </w:r>
            <w:r w:rsidRPr="009410D4">
              <w:t>kontroll</w:t>
            </w:r>
            <w:r w:rsidRPr="00787667">
              <w:t xml:space="preserve"> </w:t>
            </w:r>
            <w:r w:rsidRPr="00F7423D">
              <w:rPr>
                <w:i/>
                <w:iCs/>
              </w:rPr>
              <w:t>och annan offentlig verksamhet</w:t>
            </w:r>
          </w:p>
        </w:tc>
      </w:tr>
    </w:tbl>
    <w:p w14:paraId="55481495" w14:textId="7F76696A" w:rsidR="00F71CC6" w:rsidRDefault="00AB307F" w:rsidP="00F71CC6">
      <w:pPr>
        <w:pStyle w:val="Brdtext"/>
        <w:spacing w:before="230"/>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680AE8F" w14:textId="77777777" w:rsidTr="00F71CC6">
        <w:tc>
          <w:tcPr>
            <w:tcW w:w="2500" w:type="pct"/>
            <w:shd w:val="clear" w:color="auto" w:fill="auto"/>
            <w:tcMar>
              <w:left w:w="0" w:type="dxa"/>
            </w:tcMar>
          </w:tcPr>
          <w:p w14:paraId="494A709E" w14:textId="19AF9EB4" w:rsidR="00F71CC6" w:rsidRDefault="00AB307F" w:rsidP="00F71CC6">
            <w:pPr>
              <w:pStyle w:val="Brdtextmedindrag"/>
            </w:pPr>
            <w:r w:rsidRPr="00787667">
              <w:t xml:space="preserve">Offentlig kontroll </w:t>
            </w:r>
            <w:r w:rsidRPr="00787667">
              <w:rPr>
                <w:i/>
              </w:rPr>
              <w:t>av efterlev</w:t>
            </w:r>
            <w:r>
              <w:rPr>
                <w:i/>
              </w:rPr>
              <w:softHyphen/>
            </w:r>
            <w:r w:rsidRPr="00787667">
              <w:rPr>
                <w:i/>
              </w:rPr>
              <w:t>naden av denna lag, de föreskrifter och beslut som har meddelats med stöd av lagen, de EG-bestämmelser som kompletteras av lagen och de beslut som har med</w:t>
            </w:r>
            <w:r w:rsidRPr="00787667">
              <w:rPr>
                <w:i/>
              </w:rPr>
              <w:softHyphen/>
              <w:t>delats med stöd av EG-bestämmelserna</w:t>
            </w:r>
            <w:r w:rsidRPr="00787667">
              <w:t xml:space="preserve"> utövas av Jordbruksverket och länsstyrel</w:t>
            </w:r>
            <w:r>
              <w:softHyphen/>
            </w:r>
            <w:r w:rsidRPr="00787667">
              <w:t xml:space="preserve">serna </w:t>
            </w:r>
            <w:r w:rsidRPr="00E83F96">
              <w:rPr>
                <w:i/>
                <w:iCs/>
              </w:rPr>
              <w:t>i enlighet med vad regeringen bestämmer</w:t>
            </w:r>
            <w:r w:rsidRPr="00787667">
              <w:t>.</w:t>
            </w:r>
          </w:p>
        </w:tc>
        <w:tc>
          <w:tcPr>
            <w:tcW w:w="2500" w:type="pct"/>
            <w:shd w:val="clear" w:color="auto" w:fill="auto"/>
            <w:tcMar>
              <w:right w:w="0" w:type="dxa"/>
            </w:tcMar>
          </w:tcPr>
          <w:p w14:paraId="47CF4B18" w14:textId="191A421F" w:rsidR="00F71CC6" w:rsidRDefault="00AB307F" w:rsidP="00F71CC6">
            <w:pPr>
              <w:pStyle w:val="Brdtextmedindrag"/>
            </w:pPr>
            <w:r w:rsidRPr="00787667">
              <w:t>Offentlig kontroll utövas av Jord</w:t>
            </w:r>
            <w:r w:rsidRPr="00787667">
              <w:softHyphen/>
              <w:t>bruksverket och länsstyrelserna</w:t>
            </w:r>
            <w:r>
              <w:t xml:space="preserve"> </w:t>
            </w:r>
            <w:r w:rsidRPr="006E7110">
              <w:rPr>
                <w:i/>
                <w:iCs/>
              </w:rPr>
              <w:t>(kontrollmyndigheterna)</w:t>
            </w:r>
            <w:r>
              <w:t xml:space="preserve"> </w:t>
            </w:r>
            <w:r w:rsidRPr="003F36D4">
              <w:rPr>
                <w:i/>
                <w:iCs/>
              </w:rPr>
              <w:t>enligt föreskrifter som regeringen med</w:t>
            </w:r>
            <w:r>
              <w:rPr>
                <w:i/>
                <w:iCs/>
              </w:rPr>
              <w:softHyphen/>
            </w:r>
            <w:r w:rsidRPr="003F36D4">
              <w:rPr>
                <w:i/>
                <w:iCs/>
              </w:rPr>
              <w:t>delar</w:t>
            </w:r>
            <w:r w:rsidRPr="00787667">
              <w:t>.</w:t>
            </w:r>
          </w:p>
        </w:tc>
      </w:tr>
      <w:tr w:rsidR="00F71CC6" w14:paraId="0261951B" w14:textId="77777777" w:rsidTr="005A3B52">
        <w:tblPrEx>
          <w:tblLook w:val="0600" w:firstRow="0" w:lastRow="0" w:firstColumn="0" w:lastColumn="0" w:noHBand="1" w:noVBand="1"/>
        </w:tblPrEx>
        <w:tc>
          <w:tcPr>
            <w:tcW w:w="2500" w:type="pct"/>
            <w:shd w:val="clear" w:color="auto" w:fill="auto"/>
            <w:tcMar>
              <w:left w:w="0" w:type="dxa"/>
            </w:tcMar>
          </w:tcPr>
          <w:p w14:paraId="24F6D80C" w14:textId="31DD9E72" w:rsidR="00F71CC6" w:rsidRDefault="00F71CC6" w:rsidP="00F71CC6">
            <w:pPr>
              <w:pStyle w:val="Brdtextmedindrag"/>
            </w:pPr>
          </w:p>
        </w:tc>
        <w:tc>
          <w:tcPr>
            <w:tcW w:w="2500" w:type="pct"/>
            <w:shd w:val="clear" w:color="auto" w:fill="auto"/>
            <w:tcMar>
              <w:right w:w="0" w:type="dxa"/>
            </w:tcMar>
          </w:tcPr>
          <w:p w14:paraId="2CCAFD3B" w14:textId="1FE184E0" w:rsidR="00F71CC6" w:rsidRDefault="00AB307F" w:rsidP="00F71CC6">
            <w:pPr>
              <w:pStyle w:val="Brdtextmedindrag"/>
            </w:pPr>
            <w:r>
              <w:rPr>
                <w:i/>
              </w:rPr>
              <w:t>Annan offentlig verksamhet ut</w:t>
            </w:r>
            <w:r>
              <w:rPr>
                <w:i/>
              </w:rPr>
              <w:softHyphen/>
              <w:t xml:space="preserve">förs av kontrollmyndigheterna och andra statliga myndigheter enligt vad som anges </w:t>
            </w:r>
            <w:r w:rsidDel="000845FD">
              <w:rPr>
                <w:i/>
              </w:rPr>
              <w:t xml:space="preserve">i denna lag och </w:t>
            </w:r>
            <w:r>
              <w:rPr>
                <w:i/>
              </w:rPr>
              <w:t>i föreskrifter som regeringen med</w:t>
            </w:r>
            <w:r>
              <w:rPr>
                <w:i/>
              </w:rPr>
              <w:softHyphen/>
              <w:t>delar.</w:t>
            </w:r>
          </w:p>
        </w:tc>
      </w:tr>
    </w:tbl>
    <w:p w14:paraId="561FF65C" w14:textId="77777777" w:rsidR="00F71CC6" w:rsidRDefault="00F71CC6" w:rsidP="00F71CC6">
      <w:pPr>
        <w:pStyle w:val="Brdtext"/>
        <w:spacing w:before="230"/>
        <w:jc w:val="center"/>
      </w:pPr>
    </w:p>
    <w:p w14:paraId="149EA523" w14:textId="6B848645" w:rsidR="00F71CC6" w:rsidRDefault="00AB307F" w:rsidP="00F71CC6">
      <w:pPr>
        <w:pStyle w:val="Brdtext"/>
        <w:spacing w:before="230"/>
        <w:jc w:val="center"/>
      </w:pPr>
      <w:r>
        <w:t>9 §</w:t>
      </w:r>
    </w:p>
    <w:p w14:paraId="437C7FA2" w14:textId="40593ADF" w:rsidR="00F71CC6" w:rsidRPr="004E5923" w:rsidRDefault="00AB307F" w:rsidP="00F71CC6">
      <w:pPr>
        <w:pStyle w:val="Brdtextmedindrag"/>
      </w:pPr>
      <w:r w:rsidRPr="00F07881">
        <w:t>Jordbruksverket samordnar övriga kontrollmyndigheters verksamhet och lämnar råd och hjälp i denna verksamhet.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AB517E4" w14:textId="77777777" w:rsidTr="00F71CC6">
        <w:tc>
          <w:tcPr>
            <w:tcW w:w="2500" w:type="pct"/>
            <w:shd w:val="clear" w:color="auto" w:fill="auto"/>
            <w:tcMar>
              <w:left w:w="0" w:type="dxa"/>
            </w:tcMar>
          </w:tcPr>
          <w:p w14:paraId="2531D93A" w14:textId="3A5A08D9" w:rsidR="00F71CC6" w:rsidRDefault="00AB307F" w:rsidP="00F71CC6">
            <w:pPr>
              <w:pStyle w:val="Brdtextmedindrag"/>
            </w:pPr>
            <w:r w:rsidRPr="00F07881">
              <w:t xml:space="preserve">Den myndighet som utövar offentlig kontroll </w:t>
            </w:r>
            <w:r w:rsidRPr="00F07881">
              <w:rPr>
                <w:i/>
              </w:rPr>
              <w:t>skall</w:t>
            </w:r>
            <w:r w:rsidRPr="00F07881">
              <w:t xml:space="preserve"> genom rådgivning, information och på annat sätt underlätta för den enskilde att fullgöra sina skyldig</w:t>
            </w:r>
            <w:r w:rsidRPr="00F07881">
              <w:softHyphen/>
              <w:t xml:space="preserve">heter enligt lagen, de föreskrifter och beslut som har meddelats med stöd av lagen, de </w:t>
            </w:r>
            <w:r w:rsidRPr="00F07881">
              <w:rPr>
                <w:i/>
              </w:rPr>
              <w:t>EG-bestämmelser</w:t>
            </w:r>
            <w:r w:rsidRPr="00F07881">
              <w:t xml:space="preserve"> som </w:t>
            </w:r>
            <w:r w:rsidRPr="00F07881">
              <w:rPr>
                <w:i/>
              </w:rPr>
              <w:t>kompletteras av</w:t>
            </w:r>
            <w:r w:rsidRPr="00F07881">
              <w:t xml:space="preserve"> lagen och de beslut som har meddelats med stöd av </w:t>
            </w:r>
            <w:r w:rsidRPr="00F07881">
              <w:rPr>
                <w:i/>
              </w:rPr>
              <w:t>EG-bestämmelserna</w:t>
            </w:r>
            <w:r w:rsidRPr="00F07881">
              <w:t>.</w:t>
            </w:r>
          </w:p>
        </w:tc>
        <w:tc>
          <w:tcPr>
            <w:tcW w:w="2500" w:type="pct"/>
            <w:shd w:val="clear" w:color="auto" w:fill="auto"/>
            <w:tcMar>
              <w:right w:w="0" w:type="dxa"/>
            </w:tcMar>
          </w:tcPr>
          <w:p w14:paraId="046751AD" w14:textId="12A64A9F" w:rsidR="00F71CC6" w:rsidRDefault="00AB307F" w:rsidP="00F71CC6">
            <w:pPr>
              <w:pStyle w:val="Brdtextmedindrag"/>
            </w:pPr>
            <w:r w:rsidRPr="00F07881">
              <w:t xml:space="preserve">Den myndighet som utövar offentlig kontroll </w:t>
            </w:r>
            <w:r w:rsidRPr="00F07881">
              <w:rPr>
                <w:i/>
              </w:rPr>
              <w:t>ska</w:t>
            </w:r>
            <w:r w:rsidRPr="00F07881">
              <w:t xml:space="preserve"> genom rådgivning, information och på annat sätt underlätta för den enskilde att fullgöra sina skyldig</w:t>
            </w:r>
            <w:r w:rsidRPr="00F07881">
              <w:softHyphen/>
              <w:t xml:space="preserve">heter enligt lagen, de föreskrifter och beslut som har meddelats med stöd av lagen, de </w:t>
            </w:r>
            <w:r w:rsidRPr="00F07881">
              <w:rPr>
                <w:i/>
              </w:rPr>
              <w:t>EU-bestämmelser</w:t>
            </w:r>
            <w:r w:rsidRPr="00F07881">
              <w:t xml:space="preserve"> som lagen </w:t>
            </w:r>
            <w:r w:rsidRPr="00F07881">
              <w:rPr>
                <w:i/>
              </w:rPr>
              <w:t xml:space="preserve">kompletterar </w:t>
            </w:r>
            <w:r w:rsidRPr="00F07881">
              <w:t xml:space="preserve">och de beslut som har meddelats med stöd av </w:t>
            </w:r>
            <w:r w:rsidRPr="00F07881">
              <w:rPr>
                <w:i/>
              </w:rPr>
              <w:t>EU-bestämmelserna</w:t>
            </w:r>
            <w:r w:rsidRPr="00F07881">
              <w:t>.</w:t>
            </w:r>
          </w:p>
        </w:tc>
      </w:tr>
    </w:tbl>
    <w:p w14:paraId="60624896"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E53D504" w14:textId="77777777" w:rsidTr="005A3B52">
        <w:tc>
          <w:tcPr>
            <w:tcW w:w="2500" w:type="pct"/>
            <w:shd w:val="clear" w:color="auto" w:fill="auto"/>
            <w:tcMar>
              <w:left w:w="0" w:type="dxa"/>
            </w:tcMar>
          </w:tcPr>
          <w:p w14:paraId="10896A71" w14:textId="77777777" w:rsidR="00F71CC6" w:rsidRDefault="00F71CC6" w:rsidP="00F71CC6">
            <w:pPr>
              <w:pStyle w:val="Brdtextmedindrag"/>
            </w:pPr>
          </w:p>
        </w:tc>
        <w:tc>
          <w:tcPr>
            <w:tcW w:w="2500" w:type="pct"/>
            <w:shd w:val="clear" w:color="auto" w:fill="auto"/>
            <w:tcMar>
              <w:right w:w="0" w:type="dxa"/>
            </w:tcMar>
          </w:tcPr>
          <w:p w14:paraId="02C518C4" w14:textId="1AD950C9" w:rsidR="00F71CC6" w:rsidRPr="004E5923" w:rsidRDefault="00AB307F" w:rsidP="00F71CC6">
            <w:pPr>
              <w:pStyle w:val="Rubrik4utannumrering"/>
              <w:rPr>
                <w:i/>
                <w:iCs/>
              </w:rPr>
            </w:pPr>
            <w:r w:rsidRPr="004E5923">
              <w:rPr>
                <w:i/>
                <w:iCs/>
              </w:rPr>
              <w:t>Delegering av vissa uppgifter</w:t>
            </w:r>
          </w:p>
        </w:tc>
      </w:tr>
    </w:tbl>
    <w:p w14:paraId="511FF50A"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070F358" w14:textId="77777777" w:rsidTr="00F71CC6">
        <w:tc>
          <w:tcPr>
            <w:tcW w:w="2500" w:type="pct"/>
            <w:shd w:val="clear" w:color="auto" w:fill="auto"/>
            <w:tcMar>
              <w:left w:w="0" w:type="dxa"/>
            </w:tcMar>
          </w:tcPr>
          <w:p w14:paraId="272DDE1C" w14:textId="77777777" w:rsidR="00F71CC6" w:rsidRDefault="00F71CC6" w:rsidP="00F71CC6">
            <w:pPr>
              <w:pStyle w:val="Brdtextmedindrag"/>
            </w:pPr>
          </w:p>
        </w:tc>
        <w:tc>
          <w:tcPr>
            <w:tcW w:w="2500" w:type="pct"/>
            <w:shd w:val="clear" w:color="auto" w:fill="auto"/>
            <w:tcMar>
              <w:right w:w="0" w:type="dxa"/>
            </w:tcMar>
          </w:tcPr>
          <w:p w14:paraId="25AE9F6E" w14:textId="648FF23D" w:rsidR="00F71CC6" w:rsidRDefault="00AB307F" w:rsidP="00F71CC6">
            <w:pPr>
              <w:pStyle w:val="Brdtext"/>
              <w:rPr>
                <w:i/>
              </w:rPr>
            </w:pPr>
            <w:r>
              <w:rPr>
                <w:i/>
              </w:rPr>
              <w:t xml:space="preserve">9 a </w:t>
            </w:r>
            <w:r w:rsidRPr="00574282">
              <w:rPr>
                <w:i/>
              </w:rPr>
              <w:t>§</w:t>
            </w:r>
          </w:p>
          <w:p w14:paraId="37270ED6" w14:textId="6E203122" w:rsidR="00F71CC6" w:rsidRPr="00574282" w:rsidRDefault="00AB307F" w:rsidP="00F71CC6">
            <w:pPr>
              <w:pStyle w:val="Brdtextmedindrag"/>
              <w:rPr>
                <w:i/>
              </w:rPr>
            </w:pPr>
            <w:r w:rsidRPr="00EC471D">
              <w:rPr>
                <w:i/>
              </w:rPr>
              <w:t>I förordning (EU) 2017/625 finns bestämmelser om att vissa upp</w:t>
            </w:r>
            <w:r>
              <w:rPr>
                <w:i/>
              </w:rPr>
              <w:softHyphen/>
            </w:r>
            <w:r w:rsidRPr="00EC471D">
              <w:rPr>
                <w:i/>
              </w:rPr>
              <w:t>gifter som ingår i den offentliga kontrollen och vissa uppgifter i samband med annan offentlig verksamhet får delegeras till ett organ eller till en fysisk person.</w:t>
            </w:r>
          </w:p>
        </w:tc>
      </w:tr>
    </w:tbl>
    <w:p w14:paraId="38345B60"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2C7EDD1" w14:textId="77777777" w:rsidTr="005A3B52">
        <w:tc>
          <w:tcPr>
            <w:tcW w:w="2500" w:type="pct"/>
            <w:shd w:val="clear" w:color="auto" w:fill="auto"/>
            <w:tcMar>
              <w:left w:w="0" w:type="dxa"/>
            </w:tcMar>
          </w:tcPr>
          <w:p w14:paraId="590CB806" w14:textId="77777777" w:rsidR="00F71CC6" w:rsidRDefault="00F71CC6" w:rsidP="00F71CC6">
            <w:pPr>
              <w:pStyle w:val="Brdtextmedindrag"/>
            </w:pPr>
          </w:p>
        </w:tc>
        <w:tc>
          <w:tcPr>
            <w:tcW w:w="2500" w:type="pct"/>
            <w:shd w:val="clear" w:color="auto" w:fill="auto"/>
            <w:tcMar>
              <w:right w:w="0" w:type="dxa"/>
            </w:tcMar>
          </w:tcPr>
          <w:p w14:paraId="57FCA80D" w14:textId="526665EB" w:rsidR="00F71CC6" w:rsidRPr="00AD1AE7" w:rsidRDefault="00AB307F" w:rsidP="00F71CC6">
            <w:pPr>
              <w:pStyle w:val="Rubrik4utannumrering"/>
              <w:rPr>
                <w:i/>
                <w:iCs/>
              </w:rPr>
            </w:pPr>
            <w:r w:rsidRPr="00AD1AE7">
              <w:rPr>
                <w:i/>
                <w:iCs/>
              </w:rPr>
              <w:t>Förvaltningslagens tillämpning</w:t>
            </w:r>
          </w:p>
        </w:tc>
      </w:tr>
    </w:tbl>
    <w:p w14:paraId="1AFB1E6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1FEF85D" w14:textId="77777777" w:rsidTr="00F71CC6">
        <w:tc>
          <w:tcPr>
            <w:tcW w:w="2500" w:type="pct"/>
            <w:shd w:val="clear" w:color="auto" w:fill="auto"/>
            <w:tcMar>
              <w:left w:w="0" w:type="dxa"/>
            </w:tcMar>
          </w:tcPr>
          <w:p w14:paraId="064DFFB5" w14:textId="77777777" w:rsidR="00F71CC6" w:rsidRDefault="00F71CC6" w:rsidP="00F71CC6">
            <w:pPr>
              <w:pStyle w:val="Brdtextmedindrag"/>
            </w:pPr>
          </w:p>
        </w:tc>
        <w:tc>
          <w:tcPr>
            <w:tcW w:w="2500" w:type="pct"/>
            <w:shd w:val="clear" w:color="auto" w:fill="auto"/>
            <w:tcMar>
              <w:right w:w="0" w:type="dxa"/>
            </w:tcMar>
          </w:tcPr>
          <w:p w14:paraId="795787FC" w14:textId="3E6E4E32" w:rsidR="00F71CC6" w:rsidRDefault="00AB307F" w:rsidP="00F71CC6">
            <w:pPr>
              <w:pStyle w:val="Brdtext"/>
              <w:rPr>
                <w:i/>
              </w:rPr>
            </w:pPr>
            <w:r>
              <w:rPr>
                <w:i/>
              </w:rPr>
              <w:t xml:space="preserve">9 b </w:t>
            </w:r>
            <w:r w:rsidRPr="00574282">
              <w:rPr>
                <w:i/>
              </w:rPr>
              <w:t>§</w:t>
            </w:r>
          </w:p>
          <w:p w14:paraId="7E27DA9C" w14:textId="77777777" w:rsidR="00F71CC6" w:rsidRPr="00963AAE" w:rsidRDefault="00AB307F" w:rsidP="00F71CC6">
            <w:pPr>
              <w:pStyle w:val="Brdtextmedindrag"/>
              <w:rPr>
                <w:i/>
              </w:rPr>
            </w:pPr>
            <w:r w:rsidRPr="00963AAE">
              <w:rPr>
                <w:i/>
              </w:rPr>
              <w:t xml:space="preserve">Vid offentlig kontroll eller annan offentlig verksamhet som utförs av ett organ med delegerade uppgifter eller av en fysisk person som har delegerats vissa uppgifter </w:t>
            </w:r>
            <w:r>
              <w:rPr>
                <w:i/>
              </w:rPr>
              <w:t>ska</w:t>
            </w:r>
            <w:r w:rsidRPr="00963AAE">
              <w:rPr>
                <w:i/>
              </w:rPr>
              <w:t xml:space="preserve"> följande bestämmelser i förvalt</w:t>
            </w:r>
            <w:r>
              <w:rPr>
                <w:i/>
              </w:rPr>
              <w:softHyphen/>
            </w:r>
            <w:r w:rsidRPr="00963AAE">
              <w:rPr>
                <w:i/>
              </w:rPr>
              <w:t>ningslagen (2017:900)</w:t>
            </w:r>
            <w:r>
              <w:rPr>
                <w:i/>
              </w:rPr>
              <w:t xml:space="preserve"> tillämpas</w:t>
            </w:r>
            <w:r w:rsidRPr="00963AAE">
              <w:rPr>
                <w:i/>
              </w:rPr>
              <w:t>:</w:t>
            </w:r>
          </w:p>
          <w:p w14:paraId="59FA8144" w14:textId="77777777" w:rsidR="00F71CC6" w:rsidRPr="00963AAE" w:rsidRDefault="00AB307F" w:rsidP="00F71CC6">
            <w:pPr>
              <w:pStyle w:val="Brdtextmedindrag"/>
              <w:rPr>
                <w:i/>
              </w:rPr>
            </w:pPr>
            <w:r w:rsidRPr="00963AAE">
              <w:rPr>
                <w:i/>
              </w:rPr>
              <w:t>–</w:t>
            </w:r>
            <w:r>
              <w:rPr>
                <w:i/>
              </w:rPr>
              <w:t> </w:t>
            </w:r>
            <w:r w:rsidRPr="00963AAE">
              <w:rPr>
                <w:i/>
              </w:rPr>
              <w:t>5</w:t>
            </w:r>
            <w:r>
              <w:rPr>
                <w:i/>
              </w:rPr>
              <w:t> </w:t>
            </w:r>
            <w:r w:rsidRPr="00963AAE">
              <w:rPr>
                <w:i/>
              </w:rPr>
              <w:t>§ om legalitet, objektivitet och proportionalitet,</w:t>
            </w:r>
          </w:p>
          <w:p w14:paraId="7A3DEB6F" w14:textId="77777777" w:rsidR="00F71CC6" w:rsidRPr="00963AAE" w:rsidRDefault="00AB307F" w:rsidP="00F71CC6">
            <w:pPr>
              <w:pStyle w:val="Brdtextmedindrag"/>
              <w:rPr>
                <w:i/>
              </w:rPr>
            </w:pPr>
            <w:r w:rsidRPr="00963AAE">
              <w:rPr>
                <w:i/>
              </w:rPr>
              <w:t>–</w:t>
            </w:r>
            <w:r>
              <w:rPr>
                <w:i/>
              </w:rPr>
              <w:t> </w:t>
            </w:r>
            <w:r w:rsidRPr="00963AAE">
              <w:rPr>
                <w:i/>
              </w:rPr>
              <w:t>10</w:t>
            </w:r>
            <w:r>
              <w:rPr>
                <w:i/>
              </w:rPr>
              <w:t> </w:t>
            </w:r>
            <w:r w:rsidRPr="00963AAE">
              <w:rPr>
                <w:i/>
              </w:rPr>
              <w:t>§ om partsinsyn,</w:t>
            </w:r>
          </w:p>
          <w:p w14:paraId="347E0A72" w14:textId="77777777" w:rsidR="00F71CC6" w:rsidRPr="00963AAE" w:rsidRDefault="00AB307F" w:rsidP="00F71CC6">
            <w:pPr>
              <w:pStyle w:val="Brdtextmedindrag"/>
              <w:rPr>
                <w:i/>
              </w:rPr>
            </w:pPr>
            <w:r w:rsidRPr="00963AAE">
              <w:rPr>
                <w:i/>
              </w:rPr>
              <w:t>–</w:t>
            </w:r>
            <w:r>
              <w:rPr>
                <w:i/>
              </w:rPr>
              <w:t> </w:t>
            </w:r>
            <w:r w:rsidRPr="00963AAE">
              <w:rPr>
                <w:i/>
              </w:rPr>
              <w:t>16–18 §§ om jäv,</w:t>
            </w:r>
          </w:p>
          <w:p w14:paraId="62637A79" w14:textId="77777777" w:rsidR="00F71CC6" w:rsidRPr="00963AAE" w:rsidRDefault="00AB307F" w:rsidP="00F71CC6">
            <w:pPr>
              <w:pStyle w:val="Brdtextmedindrag"/>
              <w:rPr>
                <w:i/>
              </w:rPr>
            </w:pPr>
            <w:r w:rsidRPr="00963AAE">
              <w:rPr>
                <w:i/>
              </w:rPr>
              <w:t>–</w:t>
            </w:r>
            <w:r>
              <w:rPr>
                <w:i/>
              </w:rPr>
              <w:t> </w:t>
            </w:r>
            <w:r w:rsidRPr="00963AAE">
              <w:rPr>
                <w:i/>
              </w:rPr>
              <w:t>23</w:t>
            </w:r>
            <w:r>
              <w:rPr>
                <w:i/>
              </w:rPr>
              <w:t> </w:t>
            </w:r>
            <w:r w:rsidRPr="00963AAE">
              <w:rPr>
                <w:i/>
              </w:rPr>
              <w:t>§ om utredningsansvaret,</w:t>
            </w:r>
          </w:p>
          <w:p w14:paraId="61C13508" w14:textId="77777777" w:rsidR="00F71CC6" w:rsidRDefault="00AB307F" w:rsidP="00F71CC6">
            <w:pPr>
              <w:pStyle w:val="Brdtextmedindrag"/>
              <w:rPr>
                <w:i/>
              </w:rPr>
            </w:pPr>
            <w:r w:rsidRPr="00963AAE">
              <w:rPr>
                <w:i/>
              </w:rPr>
              <w:t>–</w:t>
            </w:r>
            <w:r>
              <w:rPr>
                <w:i/>
              </w:rPr>
              <w:t> </w:t>
            </w:r>
            <w:r w:rsidRPr="00963AAE">
              <w:rPr>
                <w:i/>
              </w:rPr>
              <w:t>24</w:t>
            </w:r>
            <w:r>
              <w:rPr>
                <w:i/>
              </w:rPr>
              <w:t> </w:t>
            </w:r>
            <w:r w:rsidRPr="00963AAE">
              <w:rPr>
                <w:i/>
              </w:rPr>
              <w:t>§ om när man får lämna uppgifter muntligt</w:t>
            </w:r>
            <w:r>
              <w:rPr>
                <w:i/>
              </w:rPr>
              <w:t>,</w:t>
            </w:r>
          </w:p>
          <w:p w14:paraId="281F6A78" w14:textId="77777777" w:rsidR="00F71CC6" w:rsidRPr="00963AAE" w:rsidRDefault="00AB307F" w:rsidP="00F71CC6">
            <w:pPr>
              <w:pStyle w:val="Brdtextmedindrag"/>
              <w:rPr>
                <w:i/>
              </w:rPr>
            </w:pPr>
            <w:r w:rsidRPr="00963AAE">
              <w:rPr>
                <w:i/>
              </w:rPr>
              <w:t>–</w:t>
            </w:r>
            <w:r>
              <w:rPr>
                <w:i/>
              </w:rPr>
              <w:t> </w:t>
            </w:r>
            <w:r w:rsidRPr="00963AAE">
              <w:rPr>
                <w:i/>
              </w:rPr>
              <w:t>25</w:t>
            </w:r>
            <w:r>
              <w:rPr>
                <w:i/>
              </w:rPr>
              <w:t> </w:t>
            </w:r>
            <w:r w:rsidRPr="00963AAE">
              <w:rPr>
                <w:i/>
              </w:rPr>
              <w:t>§ om kommunikation,</w:t>
            </w:r>
          </w:p>
          <w:p w14:paraId="58444812" w14:textId="77777777" w:rsidR="00F71CC6" w:rsidRPr="00963AAE" w:rsidRDefault="00AB307F" w:rsidP="00F71CC6">
            <w:pPr>
              <w:pStyle w:val="Brdtextmedindrag"/>
              <w:rPr>
                <w:i/>
              </w:rPr>
            </w:pPr>
            <w:r w:rsidRPr="00963AAE">
              <w:rPr>
                <w:i/>
              </w:rPr>
              <w:t>–</w:t>
            </w:r>
            <w:r>
              <w:rPr>
                <w:i/>
              </w:rPr>
              <w:t> </w:t>
            </w:r>
            <w:r w:rsidRPr="00963AAE">
              <w:rPr>
                <w:i/>
              </w:rPr>
              <w:t>27</w:t>
            </w:r>
            <w:r>
              <w:rPr>
                <w:i/>
              </w:rPr>
              <w:t> </w:t>
            </w:r>
            <w:r w:rsidRPr="00963AAE">
              <w:rPr>
                <w:i/>
              </w:rPr>
              <w:t>§ om dokumentation av upp</w:t>
            </w:r>
            <w:r>
              <w:rPr>
                <w:i/>
              </w:rPr>
              <w:softHyphen/>
            </w:r>
            <w:r w:rsidRPr="00963AAE">
              <w:rPr>
                <w:i/>
              </w:rPr>
              <w:t>gifter,</w:t>
            </w:r>
          </w:p>
          <w:p w14:paraId="4E8DC982" w14:textId="77777777" w:rsidR="00F71CC6" w:rsidRPr="00963AAE" w:rsidRDefault="00AB307F" w:rsidP="00F71CC6">
            <w:pPr>
              <w:pStyle w:val="Brdtextmedindrag"/>
              <w:rPr>
                <w:i/>
              </w:rPr>
            </w:pPr>
            <w:r w:rsidRPr="00963AAE">
              <w:rPr>
                <w:i/>
              </w:rPr>
              <w:t>–</w:t>
            </w:r>
            <w:r>
              <w:rPr>
                <w:i/>
              </w:rPr>
              <w:t> </w:t>
            </w:r>
            <w:r w:rsidRPr="00963AAE">
              <w:rPr>
                <w:i/>
              </w:rPr>
              <w:t>31</w:t>
            </w:r>
            <w:r>
              <w:rPr>
                <w:i/>
              </w:rPr>
              <w:t> </w:t>
            </w:r>
            <w:r w:rsidRPr="00963AAE">
              <w:rPr>
                <w:i/>
              </w:rPr>
              <w:t>§ om dokumentation av be</w:t>
            </w:r>
            <w:r>
              <w:rPr>
                <w:i/>
              </w:rPr>
              <w:softHyphen/>
            </w:r>
            <w:r w:rsidRPr="00963AAE">
              <w:rPr>
                <w:i/>
              </w:rPr>
              <w:t>slut,</w:t>
            </w:r>
          </w:p>
          <w:p w14:paraId="30785A71" w14:textId="7131078E" w:rsidR="00F71CC6" w:rsidRDefault="00AB307F" w:rsidP="00F71CC6">
            <w:pPr>
              <w:pStyle w:val="Brdtextmedindrag"/>
              <w:rPr>
                <w:i/>
              </w:rPr>
            </w:pPr>
            <w:r w:rsidRPr="00963AAE">
              <w:rPr>
                <w:i/>
              </w:rPr>
              <w:t>–</w:t>
            </w:r>
            <w:r>
              <w:rPr>
                <w:i/>
              </w:rPr>
              <w:t> </w:t>
            </w:r>
            <w:r w:rsidRPr="00963AAE">
              <w:rPr>
                <w:i/>
              </w:rPr>
              <w:t>32</w:t>
            </w:r>
            <w:r>
              <w:rPr>
                <w:i/>
              </w:rPr>
              <w:t> </w:t>
            </w:r>
            <w:r w:rsidRPr="00963AAE">
              <w:rPr>
                <w:i/>
              </w:rPr>
              <w:t>§ om motivering av beslut,</w:t>
            </w:r>
          </w:p>
          <w:p w14:paraId="00FBC395" w14:textId="39C84DA4" w:rsidR="00F71CC6" w:rsidRPr="00963AAE" w:rsidRDefault="00AB307F" w:rsidP="00F71CC6">
            <w:pPr>
              <w:pStyle w:val="Brdtextmedindrag"/>
              <w:rPr>
                <w:i/>
              </w:rPr>
            </w:pPr>
            <w:r>
              <w:rPr>
                <w:i/>
              </w:rPr>
              <w:t>– 33 och 34 </w:t>
            </w:r>
            <w:r w:rsidRPr="00415EC2">
              <w:rPr>
                <w:i/>
              </w:rPr>
              <w:t>§§ om underrättelse om innehållet i beslut och hur ett överklagande går till</w:t>
            </w:r>
            <w:r>
              <w:rPr>
                <w:i/>
              </w:rPr>
              <w:t>,</w:t>
            </w:r>
          </w:p>
          <w:p w14:paraId="14326F34" w14:textId="77777777" w:rsidR="00F71CC6" w:rsidRDefault="00AB307F" w:rsidP="00F71CC6">
            <w:pPr>
              <w:pStyle w:val="Brdtextmedindrag"/>
              <w:rPr>
                <w:i/>
              </w:rPr>
            </w:pPr>
            <w:r w:rsidRPr="00963AAE">
              <w:rPr>
                <w:i/>
              </w:rPr>
              <w:t>–</w:t>
            </w:r>
            <w:r>
              <w:rPr>
                <w:i/>
              </w:rPr>
              <w:t> </w:t>
            </w:r>
            <w:r w:rsidRPr="00963AAE">
              <w:rPr>
                <w:i/>
              </w:rPr>
              <w:t>36</w:t>
            </w:r>
            <w:r>
              <w:rPr>
                <w:i/>
              </w:rPr>
              <w:t> </w:t>
            </w:r>
            <w:r w:rsidRPr="00963AAE">
              <w:rPr>
                <w:i/>
              </w:rPr>
              <w:t>§ om rättelse av skrivfel och liknande</w:t>
            </w:r>
            <w:r>
              <w:rPr>
                <w:i/>
              </w:rPr>
              <w:t xml:space="preserve">, och </w:t>
            </w:r>
          </w:p>
          <w:p w14:paraId="2E08C875" w14:textId="6DE0E2AC"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963AAE">
              <w:rPr>
                <w:i/>
              </w:rPr>
              <w:t>.</w:t>
            </w:r>
          </w:p>
        </w:tc>
      </w:tr>
    </w:tbl>
    <w:p w14:paraId="4D8AC2AE"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8DA4CCD" w14:textId="77777777" w:rsidTr="005A3B52">
        <w:tc>
          <w:tcPr>
            <w:tcW w:w="2500" w:type="pct"/>
            <w:shd w:val="clear" w:color="auto" w:fill="auto"/>
            <w:tcMar>
              <w:left w:w="0" w:type="dxa"/>
            </w:tcMar>
          </w:tcPr>
          <w:p w14:paraId="4E546120" w14:textId="77777777" w:rsidR="00F71CC6" w:rsidRDefault="00F71CC6" w:rsidP="00F71CC6">
            <w:pPr>
              <w:pStyle w:val="Brdtextmedindrag"/>
            </w:pPr>
          </w:p>
        </w:tc>
        <w:tc>
          <w:tcPr>
            <w:tcW w:w="2500" w:type="pct"/>
            <w:shd w:val="clear" w:color="auto" w:fill="auto"/>
            <w:tcMar>
              <w:right w:w="0" w:type="dxa"/>
            </w:tcMar>
          </w:tcPr>
          <w:p w14:paraId="161EDB93" w14:textId="2C7FDCA2" w:rsidR="00F71CC6" w:rsidRPr="00153B30" w:rsidRDefault="00AB307F" w:rsidP="00F71CC6">
            <w:pPr>
              <w:pStyle w:val="Rubrik4utannumrering"/>
              <w:rPr>
                <w:i/>
                <w:iCs/>
              </w:rPr>
            </w:pPr>
            <w:r w:rsidRPr="00153B30">
              <w:rPr>
                <w:i/>
                <w:iCs/>
              </w:rPr>
              <w:t>Tystnadsplikt</w:t>
            </w:r>
          </w:p>
        </w:tc>
      </w:tr>
    </w:tbl>
    <w:p w14:paraId="29C1295E"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B1ABDF5" w14:textId="77777777" w:rsidTr="00F71CC6">
        <w:tc>
          <w:tcPr>
            <w:tcW w:w="2500" w:type="pct"/>
            <w:shd w:val="clear" w:color="auto" w:fill="auto"/>
            <w:tcMar>
              <w:left w:w="0" w:type="dxa"/>
            </w:tcMar>
          </w:tcPr>
          <w:p w14:paraId="2564F5DB" w14:textId="77777777" w:rsidR="00F71CC6" w:rsidRDefault="00F71CC6" w:rsidP="00F71CC6">
            <w:pPr>
              <w:pStyle w:val="Brdtextmedindrag"/>
            </w:pPr>
          </w:p>
        </w:tc>
        <w:tc>
          <w:tcPr>
            <w:tcW w:w="2500" w:type="pct"/>
            <w:shd w:val="clear" w:color="auto" w:fill="auto"/>
            <w:tcMar>
              <w:right w:w="0" w:type="dxa"/>
            </w:tcMar>
          </w:tcPr>
          <w:p w14:paraId="2D38A79B" w14:textId="45B72A0C" w:rsidR="00F71CC6" w:rsidRDefault="00AB307F" w:rsidP="00F71CC6">
            <w:pPr>
              <w:pStyle w:val="Brdtext"/>
              <w:rPr>
                <w:i/>
              </w:rPr>
            </w:pPr>
            <w:r>
              <w:rPr>
                <w:i/>
              </w:rPr>
              <w:t xml:space="preserve">9 c </w:t>
            </w:r>
            <w:r w:rsidRPr="00574282">
              <w:rPr>
                <w:i/>
              </w:rPr>
              <w:t>§</w:t>
            </w:r>
          </w:p>
          <w:p w14:paraId="5E5D2B35" w14:textId="0A5F6AAE" w:rsidR="00F71CC6" w:rsidRPr="00963AAE" w:rsidRDefault="00AB307F" w:rsidP="00F71CC6">
            <w:pPr>
              <w:pStyle w:val="Brdtextmedindrag"/>
              <w:rPr>
                <w:i/>
              </w:rPr>
            </w:pPr>
            <w:r w:rsidRPr="00963AAE">
              <w:rPr>
                <w:i/>
              </w:rPr>
              <w:t xml:space="preserve">Den som </w:t>
            </w:r>
            <w:r>
              <w:rPr>
                <w:i/>
              </w:rPr>
              <w:t xml:space="preserve">i enskild verksamhet </w:t>
            </w:r>
            <w:r w:rsidRPr="00963AAE">
              <w:rPr>
                <w:i/>
              </w:rPr>
              <w:t xml:space="preserve">utför </w:t>
            </w:r>
            <w:r>
              <w:rPr>
                <w:i/>
              </w:rPr>
              <w:t xml:space="preserve">eller har utfört </w:t>
            </w:r>
            <w:r w:rsidRPr="00963AAE">
              <w:rPr>
                <w:i/>
              </w:rPr>
              <w:t>offentlig kontroll eller annan offentlig verksamhet får inte obehörigen röja</w:t>
            </w:r>
            <w:r>
              <w:t xml:space="preserve"> </w:t>
            </w:r>
            <w:r w:rsidRPr="00963AAE">
              <w:rPr>
                <w:i/>
              </w:rPr>
              <w:t>eller utnyttja det som han eller hon har fått känne</w:t>
            </w:r>
            <w:r>
              <w:rPr>
                <w:i/>
              </w:rPr>
              <w:softHyphen/>
            </w:r>
            <w:r w:rsidRPr="00963AAE">
              <w:rPr>
                <w:i/>
              </w:rPr>
              <w:t xml:space="preserve">dom om </w:t>
            </w:r>
            <w:r>
              <w:rPr>
                <w:i/>
              </w:rPr>
              <w:t xml:space="preserve">medan </w:t>
            </w:r>
            <w:r w:rsidRPr="00963AAE">
              <w:rPr>
                <w:i/>
              </w:rPr>
              <w:t>upp</w:t>
            </w:r>
            <w:r>
              <w:rPr>
                <w:i/>
              </w:rPr>
              <w:softHyphen/>
            </w:r>
            <w:r w:rsidRPr="00963AAE">
              <w:rPr>
                <w:i/>
              </w:rPr>
              <w:t>gifterna utfördes.</w:t>
            </w:r>
            <w:r>
              <w:rPr>
                <w:i/>
              </w:rPr>
              <w:t xml:space="preserve"> </w:t>
            </w:r>
            <w:r w:rsidRPr="0042643B">
              <w:rPr>
                <w:i/>
              </w:rPr>
              <w:t xml:space="preserve">Detsamma ska gälla den som i enskild verksamhet utför </w:t>
            </w:r>
            <w:r>
              <w:rPr>
                <w:i/>
              </w:rPr>
              <w:t xml:space="preserve">eller har utfört </w:t>
            </w:r>
            <w:r w:rsidRPr="0042643B">
              <w:rPr>
                <w:i/>
              </w:rPr>
              <w:t>laboratorieanalyser, laboratorie</w:t>
            </w:r>
            <w:r>
              <w:rPr>
                <w:i/>
              </w:rPr>
              <w:softHyphen/>
            </w:r>
            <w:r w:rsidRPr="0042643B">
              <w:rPr>
                <w:i/>
              </w:rPr>
              <w:t>tester eller laboratoriediagnostik på prover som tas vid offentlig kontroll och annan offentlig verk</w:t>
            </w:r>
            <w:r>
              <w:rPr>
                <w:i/>
              </w:rPr>
              <w:softHyphen/>
            </w:r>
            <w:r w:rsidRPr="0042643B">
              <w:rPr>
                <w:i/>
              </w:rPr>
              <w:t>samhet</w:t>
            </w:r>
            <w:r>
              <w:rPr>
                <w:i/>
              </w:rPr>
              <w:t>.</w:t>
            </w:r>
            <w:r w:rsidRPr="00963AAE">
              <w:rPr>
                <w:i/>
              </w:rPr>
              <w:t xml:space="preserve"> </w:t>
            </w:r>
          </w:p>
          <w:p w14:paraId="71829F00" w14:textId="016A5E36"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Pr>
                <w:i/>
              </w:rPr>
              <w:t>.</w:t>
            </w:r>
          </w:p>
        </w:tc>
      </w:tr>
    </w:tbl>
    <w:p w14:paraId="0BF63CB2"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A4E621A" w14:textId="77777777" w:rsidTr="005A3B52">
        <w:tc>
          <w:tcPr>
            <w:tcW w:w="2500" w:type="pct"/>
            <w:shd w:val="clear" w:color="auto" w:fill="auto"/>
            <w:tcMar>
              <w:left w:w="0" w:type="dxa"/>
            </w:tcMar>
          </w:tcPr>
          <w:p w14:paraId="1C7E00ED" w14:textId="77777777" w:rsidR="00F71CC6" w:rsidRDefault="00F71CC6" w:rsidP="00F71CC6">
            <w:pPr>
              <w:pStyle w:val="Brdtextmedindrag"/>
            </w:pPr>
          </w:p>
        </w:tc>
        <w:tc>
          <w:tcPr>
            <w:tcW w:w="2500" w:type="pct"/>
            <w:shd w:val="clear" w:color="auto" w:fill="auto"/>
            <w:tcMar>
              <w:right w:w="0" w:type="dxa"/>
            </w:tcMar>
          </w:tcPr>
          <w:p w14:paraId="28F641FD" w14:textId="32D6728C" w:rsidR="00F71CC6" w:rsidRPr="004A491D" w:rsidRDefault="00AB307F" w:rsidP="00F71CC6">
            <w:pPr>
              <w:pStyle w:val="Rubrik4utannumrering"/>
              <w:rPr>
                <w:i/>
                <w:iCs/>
              </w:rPr>
            </w:pPr>
            <w:r w:rsidRPr="004A491D">
              <w:rPr>
                <w:i/>
                <w:iCs/>
              </w:rPr>
              <w:t>Föreskrifter om offentlig kontroll och annan offentlig verksamhet</w:t>
            </w:r>
          </w:p>
        </w:tc>
      </w:tr>
    </w:tbl>
    <w:p w14:paraId="7C16351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340C458" w14:textId="77777777" w:rsidTr="00F71CC6">
        <w:tc>
          <w:tcPr>
            <w:tcW w:w="2500" w:type="pct"/>
            <w:shd w:val="clear" w:color="auto" w:fill="auto"/>
            <w:tcMar>
              <w:left w:w="0" w:type="dxa"/>
            </w:tcMar>
          </w:tcPr>
          <w:p w14:paraId="0290900A" w14:textId="77777777" w:rsidR="00F71CC6" w:rsidRDefault="00F71CC6" w:rsidP="00F71CC6">
            <w:pPr>
              <w:pStyle w:val="Brdtextmedindrag"/>
            </w:pPr>
          </w:p>
        </w:tc>
        <w:tc>
          <w:tcPr>
            <w:tcW w:w="2500" w:type="pct"/>
            <w:shd w:val="clear" w:color="auto" w:fill="auto"/>
            <w:tcMar>
              <w:right w:w="0" w:type="dxa"/>
            </w:tcMar>
          </w:tcPr>
          <w:p w14:paraId="7EF284D4" w14:textId="1EC18F0C" w:rsidR="00F71CC6" w:rsidRDefault="00AB307F" w:rsidP="00F71CC6">
            <w:pPr>
              <w:pStyle w:val="Brdtext"/>
              <w:rPr>
                <w:i/>
              </w:rPr>
            </w:pPr>
            <w:r>
              <w:rPr>
                <w:i/>
              </w:rPr>
              <w:t xml:space="preserve">9 d </w:t>
            </w:r>
            <w:r w:rsidRPr="00574282">
              <w:rPr>
                <w:i/>
              </w:rPr>
              <w:t>§</w:t>
            </w:r>
          </w:p>
          <w:p w14:paraId="737A3870" w14:textId="77777777" w:rsidR="00F71CC6" w:rsidRPr="00FF6A75" w:rsidRDefault="00AB307F" w:rsidP="00F71CC6">
            <w:pPr>
              <w:pStyle w:val="Brdtextmedindrag"/>
              <w:rPr>
                <w:i/>
              </w:rPr>
            </w:pPr>
            <w:r w:rsidRPr="00FF6A75">
              <w:rPr>
                <w:i/>
              </w:rPr>
              <w:t>Regeringen eller den myndighet som regeringen bestämmer får meddela föreskrifter om</w:t>
            </w:r>
          </w:p>
          <w:p w14:paraId="32D4284F" w14:textId="3ABEFCFB" w:rsidR="00F71CC6" w:rsidRPr="00FF6A75" w:rsidRDefault="00AB307F" w:rsidP="00F71CC6">
            <w:pPr>
              <w:pStyle w:val="Brdtextmedindrag"/>
              <w:rPr>
                <w:i/>
              </w:rPr>
            </w:pPr>
            <w:r w:rsidRPr="00FF6A75">
              <w:rPr>
                <w:i/>
              </w:rPr>
              <w:t>1.</w:t>
            </w:r>
            <w:r>
              <w:rPr>
                <w:i/>
              </w:rPr>
              <w:t> </w:t>
            </w:r>
            <w:r w:rsidRPr="00FE5E56">
              <w:rPr>
                <w:i/>
              </w:rPr>
              <w:t xml:space="preserve">hur </w:t>
            </w:r>
            <w:r>
              <w:rPr>
                <w:i/>
              </w:rPr>
              <w:t xml:space="preserve">ett organ med delegerade uppgifter eller en fysisk person som har delegerats vissa uppgifter ska bedriva </w:t>
            </w:r>
            <w:r w:rsidRPr="00FE5E56">
              <w:rPr>
                <w:i/>
              </w:rPr>
              <w:t>offentlig kontroll</w:t>
            </w:r>
            <w:r>
              <w:rPr>
                <w:i/>
              </w:rPr>
              <w:t xml:space="preserve"> och annan offentlig verksamhet</w:t>
            </w:r>
            <w:r w:rsidRPr="00FE5E56">
              <w:rPr>
                <w:i/>
              </w:rPr>
              <w:t>,</w:t>
            </w:r>
          </w:p>
          <w:p w14:paraId="101B2FDA" w14:textId="77777777" w:rsidR="00F71CC6" w:rsidRDefault="00AB307F" w:rsidP="00F71CC6">
            <w:pPr>
              <w:pStyle w:val="Brdtextmedindrag"/>
              <w:rPr>
                <w:i/>
              </w:rPr>
            </w:pPr>
            <w:r w:rsidRPr="00FF6A75">
              <w:rPr>
                <w:i/>
              </w:rPr>
              <w:t>2.</w:t>
            </w:r>
            <w:r>
              <w:rPr>
                <w:i/>
              </w:rPr>
              <w:t> </w:t>
            </w:r>
            <w:r w:rsidRPr="00FF6A75">
              <w:rPr>
                <w:i/>
              </w:rPr>
              <w:t>skyldighet för ett organ med delegerade uppgifter eller en fysisk person som har delegerats vissa uppgifter att lämna information till Jordbruksverket</w:t>
            </w:r>
            <w:r>
              <w:rPr>
                <w:i/>
              </w:rPr>
              <w:t>, och</w:t>
            </w:r>
          </w:p>
          <w:p w14:paraId="38DEB7DF" w14:textId="5BD39D73" w:rsidR="00F71CC6" w:rsidRPr="00574282" w:rsidRDefault="00AB307F" w:rsidP="00F71CC6">
            <w:pPr>
              <w:pStyle w:val="Brdtextmedindrag"/>
              <w:rPr>
                <w:i/>
              </w:rPr>
            </w:pPr>
            <w:r>
              <w:rPr>
                <w:i/>
              </w:rPr>
              <w:t>3. </w:t>
            </w:r>
            <w:r w:rsidRPr="00FE5E56">
              <w:rPr>
                <w:i/>
              </w:rPr>
              <w:t>skyldighet för ett organ med delegerade uppgifter eller en fysisk person som har delegerats vissa uppgifter att lämna information</w:t>
            </w:r>
            <w:r>
              <w:rPr>
                <w:i/>
              </w:rPr>
              <w:t xml:space="preserve"> och ge in handlingar </w:t>
            </w:r>
            <w:r w:rsidRPr="00FE5E56">
              <w:rPr>
                <w:i/>
              </w:rPr>
              <w:t xml:space="preserve">till </w:t>
            </w:r>
            <w:r>
              <w:rPr>
                <w:i/>
              </w:rPr>
              <w:t>den myndighet som har delegerat upp</w:t>
            </w:r>
            <w:r>
              <w:rPr>
                <w:i/>
              </w:rPr>
              <w:softHyphen/>
              <w:t>giften</w:t>
            </w:r>
            <w:r w:rsidRPr="00FF6A75">
              <w:rPr>
                <w:i/>
              </w:rPr>
              <w:t>.</w:t>
            </w:r>
          </w:p>
        </w:tc>
      </w:tr>
    </w:tbl>
    <w:p w14:paraId="13580D99" w14:textId="27F77FF8" w:rsidR="00F71CC6" w:rsidRDefault="00AB307F" w:rsidP="00F71CC6">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6EA4424" w14:textId="77777777" w:rsidTr="00F71CC6">
        <w:tc>
          <w:tcPr>
            <w:tcW w:w="2500" w:type="pct"/>
            <w:shd w:val="clear" w:color="auto" w:fill="auto"/>
            <w:tcMar>
              <w:left w:w="0" w:type="dxa"/>
            </w:tcMar>
          </w:tcPr>
          <w:p w14:paraId="340E6A2B" w14:textId="19870A66" w:rsidR="00F71CC6" w:rsidRDefault="00AB307F" w:rsidP="00F71CC6">
            <w:pPr>
              <w:pStyle w:val="Brdtextmedindrag"/>
            </w:pPr>
            <w:r w:rsidRPr="00FF6A75">
              <w:t xml:space="preserve">En kontrollmyndighet </w:t>
            </w:r>
            <w:r w:rsidRPr="00FF6A75">
              <w:rPr>
                <w:i/>
              </w:rPr>
              <w:t>och ett kontrollorgan</w:t>
            </w:r>
            <w:r w:rsidRPr="00FF6A75">
              <w:t xml:space="preserve"> </w:t>
            </w:r>
            <w:r w:rsidRPr="00FF6A75">
              <w:rPr>
                <w:i/>
              </w:rPr>
              <w:t>som anlitas i den offentliga kontrollen</w:t>
            </w:r>
            <w:r w:rsidRPr="00FF6A75">
              <w:t xml:space="preserve"> har i den utsträckning </w:t>
            </w:r>
            <w:r w:rsidRPr="00FF6A75">
              <w:rPr>
                <w:i/>
              </w:rPr>
              <w:t>som</w:t>
            </w:r>
            <w:r w:rsidRPr="00FF6A75">
              <w:t xml:space="preserve"> behövs för </w:t>
            </w:r>
            <w:r w:rsidRPr="00FF6A75">
              <w:rPr>
                <w:i/>
              </w:rPr>
              <w:t>kon</w:t>
            </w:r>
            <w:r>
              <w:rPr>
                <w:i/>
              </w:rPr>
              <w:softHyphen/>
            </w:r>
            <w:r w:rsidRPr="00FF6A75">
              <w:rPr>
                <w:i/>
              </w:rPr>
              <w:t xml:space="preserve">trollen </w:t>
            </w:r>
            <w:r w:rsidRPr="00FF6A75">
              <w:t>rätt att</w:t>
            </w:r>
          </w:p>
        </w:tc>
        <w:tc>
          <w:tcPr>
            <w:tcW w:w="2500" w:type="pct"/>
            <w:shd w:val="clear" w:color="auto" w:fill="auto"/>
            <w:tcMar>
              <w:right w:w="0" w:type="dxa"/>
            </w:tcMar>
          </w:tcPr>
          <w:p w14:paraId="280BC751" w14:textId="2CC4C092" w:rsidR="00F71CC6" w:rsidRDefault="00AB307F" w:rsidP="00F71CC6">
            <w:pPr>
              <w:pStyle w:val="Brdtextmedindrag"/>
            </w:pPr>
            <w:r w:rsidRPr="00FF6A75">
              <w:t xml:space="preserve">En kontrollmyndighet, </w:t>
            </w:r>
            <w:r w:rsidRPr="00FF6A75">
              <w:rPr>
                <w:i/>
              </w:rPr>
              <w:t>en offi</w:t>
            </w:r>
            <w:r>
              <w:rPr>
                <w:i/>
              </w:rPr>
              <w:softHyphen/>
            </w:r>
            <w:r w:rsidRPr="00FF6A75">
              <w:rPr>
                <w:i/>
              </w:rPr>
              <w:t xml:space="preserve">ciell veterinär som </w:t>
            </w:r>
            <w:r>
              <w:rPr>
                <w:i/>
              </w:rPr>
              <w:t xml:space="preserve">har </w:t>
            </w:r>
            <w:r w:rsidRPr="00FF6A75">
              <w:rPr>
                <w:i/>
              </w:rPr>
              <w:t>förordnats enligt lagen (2009:1254) om</w:t>
            </w:r>
            <w:r w:rsidRPr="00FF6A75">
              <w:t xml:space="preserve"> </w:t>
            </w:r>
            <w:r w:rsidRPr="00FF6A75">
              <w:rPr>
                <w:i/>
              </w:rPr>
              <w:t>offi</w:t>
            </w:r>
            <w:r>
              <w:rPr>
                <w:i/>
              </w:rPr>
              <w:softHyphen/>
            </w:r>
            <w:r w:rsidRPr="00FF6A75">
              <w:rPr>
                <w:i/>
              </w:rPr>
              <w:t>ciella veterinärer</w:t>
            </w:r>
            <w:r>
              <w:rPr>
                <w:i/>
              </w:rPr>
              <w:t xml:space="preserve">, </w:t>
            </w:r>
            <w:r w:rsidRPr="00FF6A75">
              <w:rPr>
                <w:i/>
              </w:rPr>
              <w:t>ett organ med delegerade uppgifter eller en fysisk person som har delegerats vissa uppgifter</w:t>
            </w:r>
            <w:r w:rsidRPr="00FF6A75">
              <w:t xml:space="preserve"> har</w:t>
            </w:r>
            <w:r w:rsidRPr="00AF4FE6">
              <w:rPr>
                <w:i/>
                <w:iCs/>
              </w:rPr>
              <w:t>,</w:t>
            </w:r>
            <w:r w:rsidRPr="00FF6A75">
              <w:t xml:space="preserve"> i den utsträckning </w:t>
            </w:r>
            <w:r w:rsidRPr="00FF6A75">
              <w:rPr>
                <w:i/>
              </w:rPr>
              <w:t>det</w:t>
            </w:r>
            <w:r w:rsidRPr="00FF6A75">
              <w:t xml:space="preserve"> behövs för </w:t>
            </w:r>
            <w:r w:rsidRPr="00FF6A75">
              <w:rPr>
                <w:i/>
              </w:rPr>
              <w:t>offentlig kontroll och annan offentlig verksamhet</w:t>
            </w:r>
            <w:r>
              <w:rPr>
                <w:i/>
              </w:rPr>
              <w:t>,</w:t>
            </w:r>
            <w:r w:rsidRPr="00FF6A75">
              <w:t xml:space="preserve"> rätt att</w:t>
            </w:r>
          </w:p>
        </w:tc>
      </w:tr>
    </w:tbl>
    <w:p w14:paraId="3FFB2258" w14:textId="77777777" w:rsidR="00F71CC6" w:rsidRDefault="00AB307F" w:rsidP="00F71CC6">
      <w:pPr>
        <w:pStyle w:val="Brdtextmedindrag"/>
      </w:pPr>
      <w:r>
        <w:t>1. på begäran få upplysningar och ta del av handlingar, och</w:t>
      </w:r>
    </w:p>
    <w:p w14:paraId="4445117D" w14:textId="206154D3" w:rsidR="00F71CC6" w:rsidRDefault="00AB307F" w:rsidP="00F71CC6">
      <w:pPr>
        <w:pStyle w:val="Brdtextmedindrag"/>
      </w:pPr>
      <w:r>
        <w:t>2. få tillträde till områden, lokaler och andra utrymmen och där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8418FA7" w14:textId="77777777" w:rsidTr="005A3B52">
        <w:tc>
          <w:tcPr>
            <w:tcW w:w="2500" w:type="pct"/>
            <w:shd w:val="clear" w:color="auto" w:fill="auto"/>
            <w:tcMar>
              <w:left w:w="0" w:type="dxa"/>
            </w:tcMar>
          </w:tcPr>
          <w:p w14:paraId="329F1A6E" w14:textId="1FA2E5F9" w:rsidR="00F71CC6" w:rsidRDefault="00AB307F" w:rsidP="00F71CC6">
            <w:pPr>
              <w:pStyle w:val="Brdtextmedindrag"/>
            </w:pPr>
            <w:r w:rsidRPr="001B00DC">
              <w:rPr>
                <w:i/>
              </w:rPr>
              <w:t>Bestämmelserna i första</w:t>
            </w:r>
            <w:r w:rsidRPr="000F7AB9">
              <w:t xml:space="preserve"> stycket gäller också för </w:t>
            </w:r>
            <w:r w:rsidRPr="000F7AB9">
              <w:rPr>
                <w:i/>
              </w:rPr>
              <w:t>EG:s institutioner</w:t>
            </w:r>
            <w:r w:rsidRPr="000F7AB9">
              <w:t xml:space="preserve"> och för inspektörer och experter som utsetts av </w:t>
            </w:r>
            <w:r w:rsidRPr="000F7AB9">
              <w:rPr>
                <w:i/>
              </w:rPr>
              <w:t>institutionerna</w:t>
            </w:r>
            <w:r w:rsidRPr="000F7AB9">
              <w:t>.</w:t>
            </w:r>
          </w:p>
        </w:tc>
        <w:tc>
          <w:tcPr>
            <w:tcW w:w="2500" w:type="pct"/>
            <w:shd w:val="clear" w:color="auto" w:fill="auto"/>
            <w:tcMar>
              <w:right w:w="0" w:type="dxa"/>
            </w:tcMar>
          </w:tcPr>
          <w:p w14:paraId="1CC5B871" w14:textId="1C29C9B0" w:rsidR="00F71CC6" w:rsidRDefault="00AB307F" w:rsidP="00F71CC6">
            <w:pPr>
              <w:pStyle w:val="Brdtextmedindrag"/>
            </w:pPr>
            <w:r w:rsidRPr="001B00DC">
              <w:rPr>
                <w:i/>
                <w:iCs/>
              </w:rPr>
              <w:t>Första</w:t>
            </w:r>
            <w:r w:rsidRPr="000F7AB9">
              <w:t xml:space="preserve"> stycket gäller också för </w:t>
            </w:r>
            <w:r w:rsidRPr="000F7AB9">
              <w:rPr>
                <w:i/>
              </w:rPr>
              <w:t>Europeiska kommissionen</w:t>
            </w:r>
            <w:r w:rsidRPr="000F7AB9">
              <w:t xml:space="preserve"> och för inspektörer och experter som utsetts av </w:t>
            </w:r>
            <w:r w:rsidRPr="000F7AB9">
              <w:rPr>
                <w:i/>
              </w:rPr>
              <w:t>kommissionen</w:t>
            </w:r>
            <w:r w:rsidRPr="000F7AB9">
              <w:t>.</w:t>
            </w:r>
          </w:p>
        </w:tc>
      </w:tr>
    </w:tbl>
    <w:p w14:paraId="3630FA3F"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B83B7C5" w14:textId="77777777" w:rsidTr="005A3B52">
        <w:tc>
          <w:tcPr>
            <w:tcW w:w="2500" w:type="pct"/>
            <w:shd w:val="clear" w:color="auto" w:fill="auto"/>
            <w:tcMar>
              <w:left w:w="0" w:type="dxa"/>
            </w:tcMar>
          </w:tcPr>
          <w:p w14:paraId="3619B18F" w14:textId="5B997C4F" w:rsidR="00F71CC6" w:rsidRDefault="00AB307F" w:rsidP="00F71CC6">
            <w:pPr>
              <w:pStyle w:val="Rubrik4utannumrering"/>
            </w:pPr>
            <w:r w:rsidRPr="00A9755E">
              <w:t xml:space="preserve">Skyldighet att </w:t>
            </w:r>
            <w:r w:rsidRPr="00A9755E">
              <w:rPr>
                <w:i/>
              </w:rPr>
              <w:t>tillhandahålla</w:t>
            </w:r>
            <w:r w:rsidRPr="00A9755E">
              <w:t xml:space="preserve"> hjälp</w:t>
            </w:r>
          </w:p>
        </w:tc>
        <w:tc>
          <w:tcPr>
            <w:tcW w:w="2500" w:type="pct"/>
            <w:shd w:val="clear" w:color="auto" w:fill="auto"/>
            <w:tcMar>
              <w:right w:w="0" w:type="dxa"/>
            </w:tcMar>
          </w:tcPr>
          <w:p w14:paraId="12BD8428" w14:textId="56E7A5AD" w:rsidR="00F71CC6" w:rsidRDefault="00AB307F" w:rsidP="00F71CC6">
            <w:pPr>
              <w:pStyle w:val="Rubrik4utannumrering"/>
            </w:pPr>
            <w:r w:rsidRPr="00A9755E">
              <w:t xml:space="preserve">Skyldighet att </w:t>
            </w:r>
            <w:r w:rsidRPr="00A9755E">
              <w:rPr>
                <w:i/>
              </w:rPr>
              <w:t>lämna</w:t>
            </w:r>
            <w:r w:rsidRPr="00A9755E">
              <w:t xml:space="preserve"> hjälp</w:t>
            </w:r>
          </w:p>
        </w:tc>
      </w:tr>
    </w:tbl>
    <w:p w14:paraId="1B885B45" w14:textId="77777777" w:rsidR="00F71CC6" w:rsidRDefault="00F71CC6" w:rsidP="00DC55EB">
      <w:pPr>
        <w:pStyle w:val="Brdtext"/>
        <w:jc w:val="center"/>
      </w:pPr>
    </w:p>
    <w:p w14:paraId="122E0DB0" w14:textId="5457133F" w:rsidR="00F71CC6" w:rsidRDefault="00AB307F" w:rsidP="00DC55EB">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29A99C5" w14:textId="77777777" w:rsidTr="00F71CC6">
        <w:tc>
          <w:tcPr>
            <w:tcW w:w="2500" w:type="pct"/>
            <w:shd w:val="clear" w:color="auto" w:fill="auto"/>
            <w:tcMar>
              <w:left w:w="0" w:type="dxa"/>
            </w:tcMar>
          </w:tcPr>
          <w:p w14:paraId="0BCFC30D" w14:textId="218687BB" w:rsidR="00F71CC6" w:rsidRDefault="00AB307F" w:rsidP="00F71CC6">
            <w:pPr>
              <w:pStyle w:val="Brdtextmedindrag"/>
            </w:pPr>
            <w:r w:rsidRPr="00D35F4A">
              <w:t>Den</w:t>
            </w:r>
            <w:r w:rsidRPr="0095763A">
              <w:rPr>
                <w:i/>
              </w:rPr>
              <w:t xml:space="preserve"> </w:t>
            </w:r>
            <w:r w:rsidRPr="00A9755E">
              <w:t xml:space="preserve">som är föremål för offentlig kontroll </w:t>
            </w:r>
            <w:r w:rsidRPr="0095763A">
              <w:rPr>
                <w:i/>
              </w:rPr>
              <w:t>skall</w:t>
            </w:r>
            <w:r w:rsidRPr="00A9755E">
              <w:t xml:space="preserve"> </w:t>
            </w:r>
            <w:r w:rsidRPr="0095763A">
              <w:rPr>
                <w:i/>
              </w:rPr>
              <w:t>tillhandahålla</w:t>
            </w:r>
            <w:r w:rsidRPr="00A9755E">
              <w:t xml:space="preserve"> den hjälp som behövs för att kontrollen </w:t>
            </w:r>
            <w:r w:rsidRPr="0095763A">
              <w:rPr>
                <w:i/>
              </w:rPr>
              <w:t>skall</w:t>
            </w:r>
            <w:r w:rsidRPr="00A9755E">
              <w:t xml:space="preserve"> kunna </w:t>
            </w:r>
            <w:r w:rsidRPr="0095763A">
              <w:rPr>
                <w:i/>
              </w:rPr>
              <w:t>genomföras</w:t>
            </w:r>
            <w:r w:rsidRPr="00A9755E">
              <w:t>.</w:t>
            </w:r>
          </w:p>
        </w:tc>
        <w:tc>
          <w:tcPr>
            <w:tcW w:w="2500" w:type="pct"/>
            <w:shd w:val="clear" w:color="auto" w:fill="auto"/>
            <w:tcMar>
              <w:right w:w="0" w:type="dxa"/>
            </w:tcMar>
          </w:tcPr>
          <w:p w14:paraId="3C7A8059" w14:textId="4E485E24" w:rsidR="00F71CC6" w:rsidRDefault="00AB307F" w:rsidP="00F71CC6">
            <w:pPr>
              <w:pStyle w:val="Brdtextmedindrag"/>
            </w:pPr>
            <w:r w:rsidRPr="00D35F4A">
              <w:rPr>
                <w:iCs/>
              </w:rPr>
              <w:t>D</w:t>
            </w:r>
            <w:r w:rsidRPr="00D35F4A">
              <w:t>en</w:t>
            </w:r>
            <w:r w:rsidRPr="005B26FA">
              <w:t xml:space="preserve"> som är föremål för offentlig kontroll </w:t>
            </w:r>
            <w:r w:rsidRPr="005B26FA">
              <w:rPr>
                <w:i/>
              </w:rPr>
              <w:t>eller annan offentlig verksamhet</w:t>
            </w:r>
            <w:r w:rsidRPr="005B26FA">
              <w:t xml:space="preserve"> </w:t>
            </w:r>
            <w:r w:rsidRPr="00D35F4A">
              <w:rPr>
                <w:i/>
                <w:iCs/>
              </w:rPr>
              <w:t>ska</w:t>
            </w:r>
            <w:r>
              <w:rPr>
                <w:i/>
                <w:iCs/>
              </w:rPr>
              <w:t>,</w:t>
            </w:r>
            <w:r>
              <w:t xml:space="preserve"> </w:t>
            </w:r>
            <w:r w:rsidRPr="00AC00BB">
              <w:rPr>
                <w:i/>
                <w:iCs/>
              </w:rPr>
              <w:t>u</w:t>
            </w:r>
            <w:r>
              <w:rPr>
                <w:i/>
              </w:rPr>
              <w:t>töver vad som följer av</w:t>
            </w:r>
            <w:r w:rsidRPr="0095763A">
              <w:rPr>
                <w:i/>
              </w:rPr>
              <w:t xml:space="preserve"> artik</w:t>
            </w:r>
            <w:r>
              <w:rPr>
                <w:i/>
              </w:rPr>
              <w:t>e</w:t>
            </w:r>
            <w:r w:rsidRPr="0095763A">
              <w:rPr>
                <w:i/>
              </w:rPr>
              <w:t>l 15.2 och 15.6 i förordning (EU) 2017/625 och artikel 46.2 i förordning (EU) 2016/1012</w:t>
            </w:r>
            <w:r>
              <w:rPr>
                <w:i/>
              </w:rPr>
              <w:t>,</w:t>
            </w:r>
            <w:r>
              <w:t xml:space="preserve"> </w:t>
            </w:r>
            <w:r w:rsidRPr="00D35F4A">
              <w:rPr>
                <w:i/>
              </w:rPr>
              <w:t>lämna</w:t>
            </w:r>
            <w:r w:rsidRPr="005B26FA">
              <w:t xml:space="preserve"> den hjälp som behövs för att kontrollen </w:t>
            </w:r>
            <w:r w:rsidRPr="005B26FA">
              <w:rPr>
                <w:i/>
              </w:rPr>
              <w:t>eller verksamheten</w:t>
            </w:r>
            <w:r w:rsidRPr="005B26FA">
              <w:t xml:space="preserve"> </w:t>
            </w:r>
            <w:r w:rsidRPr="00C90AE5">
              <w:rPr>
                <w:i/>
                <w:iCs/>
              </w:rPr>
              <w:t>ska</w:t>
            </w:r>
            <w:r w:rsidRPr="005B26FA">
              <w:t xml:space="preserve"> kunna </w:t>
            </w:r>
            <w:r w:rsidRPr="005B26FA">
              <w:rPr>
                <w:i/>
              </w:rPr>
              <w:t>utföras</w:t>
            </w:r>
            <w:r w:rsidRPr="0095763A" w:rsidDel="001369EA">
              <w:rPr>
                <w:i/>
              </w:rPr>
              <w:t>.</w:t>
            </w:r>
          </w:p>
        </w:tc>
      </w:tr>
    </w:tbl>
    <w:p w14:paraId="4009E053" w14:textId="0C34B8C2" w:rsidR="00F71CC6" w:rsidRDefault="00F71CC6" w:rsidP="00DC55EB">
      <w:pPr>
        <w:pStyle w:val="Brdtextmedindrag"/>
      </w:pPr>
    </w:p>
    <w:p w14:paraId="5DA091D0" w14:textId="2F883098" w:rsidR="00F71CC6" w:rsidRDefault="00F71CC6" w:rsidP="00DC55EB">
      <w:pPr>
        <w:pStyle w:val="Brdtextmedindrag"/>
      </w:pPr>
    </w:p>
    <w:p w14:paraId="16BD04FF"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3FDEA30" w14:textId="77777777" w:rsidTr="005A3B52">
        <w:tc>
          <w:tcPr>
            <w:tcW w:w="2500" w:type="pct"/>
            <w:shd w:val="clear" w:color="auto" w:fill="auto"/>
            <w:tcMar>
              <w:left w:w="0" w:type="dxa"/>
            </w:tcMar>
          </w:tcPr>
          <w:p w14:paraId="6E509B5A" w14:textId="49FF8205" w:rsidR="00F71CC6" w:rsidRDefault="00AB307F" w:rsidP="00F71CC6">
            <w:pPr>
              <w:pStyle w:val="Rubrik4utannumrering"/>
            </w:pPr>
            <w:r>
              <w:t xml:space="preserve">Förelägganden </w:t>
            </w:r>
            <w:r w:rsidRPr="00C753FE">
              <w:rPr>
                <w:i/>
                <w:iCs/>
              </w:rPr>
              <w:t>och förbud</w:t>
            </w:r>
          </w:p>
        </w:tc>
        <w:tc>
          <w:tcPr>
            <w:tcW w:w="2500" w:type="pct"/>
            <w:shd w:val="clear" w:color="auto" w:fill="auto"/>
            <w:tcMar>
              <w:right w:w="0" w:type="dxa"/>
            </w:tcMar>
          </w:tcPr>
          <w:p w14:paraId="2564B845" w14:textId="432F4368" w:rsidR="00F71CC6" w:rsidRDefault="00AB307F" w:rsidP="00F71CC6">
            <w:pPr>
              <w:pStyle w:val="Rubrik4utannumrering"/>
            </w:pPr>
            <w:r>
              <w:t xml:space="preserve">Förelägganden </w:t>
            </w:r>
          </w:p>
        </w:tc>
      </w:tr>
    </w:tbl>
    <w:p w14:paraId="3FFD6C38" w14:textId="4C4C226C" w:rsidR="00F71CC6" w:rsidRDefault="00AB307F" w:rsidP="00F71CC6">
      <w:pPr>
        <w:pStyle w:val="Brdtext"/>
        <w:spacing w:before="23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5C4CF51" w14:textId="77777777" w:rsidTr="00F71CC6">
        <w:tc>
          <w:tcPr>
            <w:tcW w:w="2500" w:type="pct"/>
            <w:shd w:val="clear" w:color="auto" w:fill="auto"/>
            <w:tcMar>
              <w:left w:w="0" w:type="dxa"/>
            </w:tcMar>
          </w:tcPr>
          <w:p w14:paraId="782D8784" w14:textId="1F67036D" w:rsidR="00F71CC6" w:rsidRDefault="00AB307F" w:rsidP="00F71CC6">
            <w:pPr>
              <w:pStyle w:val="Brdtextmedindrag"/>
            </w:pPr>
            <w:r>
              <w:t xml:space="preserve">Utöver vad som följer av de </w:t>
            </w:r>
            <w:r w:rsidRPr="00073ED0">
              <w:rPr>
                <w:i/>
              </w:rPr>
              <w:t>EG-bestämmelser</w:t>
            </w:r>
            <w:r>
              <w:t xml:space="preserve"> som </w:t>
            </w:r>
            <w:r w:rsidRPr="00073ED0">
              <w:rPr>
                <w:i/>
              </w:rPr>
              <w:t>kompletteras av</w:t>
            </w:r>
            <w:r>
              <w:t xml:space="preserve"> lagen får en kontrollmyndighet </w:t>
            </w:r>
            <w:r w:rsidRPr="00845E1D">
              <w:rPr>
                <w:i/>
              </w:rPr>
              <w:t>meddela</w:t>
            </w:r>
            <w:r>
              <w:t xml:space="preserve"> de förelägganden </w:t>
            </w:r>
            <w:r w:rsidRPr="007A42A4">
              <w:rPr>
                <w:i/>
              </w:rPr>
              <w:t>och förbud</w:t>
            </w:r>
            <w:r>
              <w:t xml:space="preserve"> som behövs för att lagen, de föreskrifter och beslut som har meddelats med stöd av lagen, de</w:t>
            </w:r>
            <w:r w:rsidRPr="00073ED0">
              <w:rPr>
                <w:i/>
              </w:rPr>
              <w:t xml:space="preserve"> EG-bestämmelser</w:t>
            </w:r>
            <w:r>
              <w:t xml:space="preserve"> som </w:t>
            </w:r>
            <w:r w:rsidRPr="00073ED0">
              <w:rPr>
                <w:i/>
              </w:rPr>
              <w:t>komplet</w:t>
            </w:r>
            <w:r>
              <w:rPr>
                <w:i/>
              </w:rPr>
              <w:softHyphen/>
            </w:r>
            <w:r w:rsidRPr="00073ED0">
              <w:rPr>
                <w:i/>
              </w:rPr>
              <w:t>teras av</w:t>
            </w:r>
            <w:r>
              <w:t xml:space="preserve"> lagen och de beslut som </w:t>
            </w:r>
            <w:r w:rsidRPr="00073ED0">
              <w:t xml:space="preserve">har meddelats med stöd av </w:t>
            </w:r>
            <w:r w:rsidRPr="00073ED0">
              <w:rPr>
                <w:i/>
              </w:rPr>
              <w:t>EG-bestämmelserna skall</w:t>
            </w:r>
            <w:r w:rsidRPr="00073ED0">
              <w:t xml:space="preserve"> följas.</w:t>
            </w:r>
          </w:p>
        </w:tc>
        <w:tc>
          <w:tcPr>
            <w:tcW w:w="2500" w:type="pct"/>
            <w:shd w:val="clear" w:color="auto" w:fill="auto"/>
            <w:tcMar>
              <w:right w:w="0" w:type="dxa"/>
            </w:tcMar>
          </w:tcPr>
          <w:p w14:paraId="05B4D7BB" w14:textId="572F54CD" w:rsidR="00F71CC6" w:rsidRDefault="00AB307F" w:rsidP="00F71CC6">
            <w:pPr>
              <w:pStyle w:val="Brdtextmedindrag"/>
            </w:pPr>
            <w:r>
              <w:t xml:space="preserve">Utöver vad som följer av de </w:t>
            </w:r>
            <w:r w:rsidRPr="00073ED0">
              <w:rPr>
                <w:i/>
              </w:rPr>
              <w:t>EU-bestämmelser</w:t>
            </w:r>
            <w:r>
              <w:t xml:space="preserve"> som lagen </w:t>
            </w:r>
            <w:r w:rsidRPr="00073ED0">
              <w:rPr>
                <w:i/>
              </w:rPr>
              <w:t>komplet</w:t>
            </w:r>
            <w:r>
              <w:rPr>
                <w:i/>
              </w:rPr>
              <w:softHyphen/>
            </w:r>
            <w:r w:rsidRPr="00073ED0">
              <w:rPr>
                <w:i/>
              </w:rPr>
              <w:t>terar</w:t>
            </w:r>
            <w:r>
              <w:t xml:space="preserve"> får en kontrollmyndighet </w:t>
            </w:r>
            <w:r w:rsidRPr="00845E1D">
              <w:rPr>
                <w:i/>
              </w:rPr>
              <w:t>besluta</w:t>
            </w:r>
            <w:r>
              <w:t xml:space="preserve"> de förelägganden som behövs för att lagen, de föreskrifter och beslut som har meddelats med stöd av lagen, de </w:t>
            </w:r>
            <w:r w:rsidRPr="00073ED0">
              <w:rPr>
                <w:i/>
              </w:rPr>
              <w:t>EU-bestämmelser</w:t>
            </w:r>
            <w:r>
              <w:t xml:space="preserve"> som lagen </w:t>
            </w:r>
            <w:r w:rsidRPr="00073ED0">
              <w:rPr>
                <w:i/>
              </w:rPr>
              <w:t>kompletterar</w:t>
            </w:r>
            <w:r>
              <w:t xml:space="preserve"> och de beslut som </w:t>
            </w:r>
            <w:r w:rsidRPr="00073ED0">
              <w:t xml:space="preserve">har meddelats med stöd av </w:t>
            </w:r>
            <w:r w:rsidRPr="00073ED0">
              <w:rPr>
                <w:i/>
              </w:rPr>
              <w:t>EU-bestämmelserna ska</w:t>
            </w:r>
            <w:r w:rsidRPr="00073ED0">
              <w:t xml:space="preserve"> följas.</w:t>
            </w:r>
          </w:p>
        </w:tc>
      </w:tr>
    </w:tbl>
    <w:p w14:paraId="4419B700" w14:textId="04AAA4CA" w:rsidR="00F71CC6" w:rsidRDefault="00AB307F" w:rsidP="00F71CC6">
      <w:pPr>
        <w:pStyle w:val="Brdtext"/>
        <w:spacing w:before="230"/>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2B62DF3" w14:textId="77777777" w:rsidTr="00F71CC6">
        <w:tc>
          <w:tcPr>
            <w:tcW w:w="2500" w:type="pct"/>
            <w:shd w:val="clear" w:color="auto" w:fill="auto"/>
            <w:tcMar>
              <w:left w:w="0" w:type="dxa"/>
            </w:tcMar>
          </w:tcPr>
          <w:p w14:paraId="298E604E" w14:textId="36EB0727" w:rsidR="00F71CC6" w:rsidRDefault="00AB307F" w:rsidP="00F71CC6">
            <w:pPr>
              <w:pStyle w:val="Brdtextmedindrag"/>
            </w:pPr>
            <w:r w:rsidRPr="00A823AE">
              <w:t xml:space="preserve">Förelägganden </w:t>
            </w:r>
            <w:r w:rsidRPr="007A42A4">
              <w:rPr>
                <w:i/>
              </w:rPr>
              <w:t>och förbud</w:t>
            </w:r>
            <w:r w:rsidRPr="00A823AE">
              <w:t xml:space="preserve"> enligt denna lag eller enligt de </w:t>
            </w:r>
            <w:r w:rsidRPr="00A823AE">
              <w:rPr>
                <w:i/>
              </w:rPr>
              <w:t xml:space="preserve">EG-bestämmelser </w:t>
            </w:r>
            <w:r w:rsidRPr="00A823AE">
              <w:t xml:space="preserve">som </w:t>
            </w:r>
            <w:r w:rsidRPr="00A823AE">
              <w:rPr>
                <w:i/>
              </w:rPr>
              <w:t>kompletteras av</w:t>
            </w:r>
            <w:r w:rsidRPr="00A823AE">
              <w:t xml:space="preserve"> lagen får förenas med vite.</w:t>
            </w:r>
          </w:p>
        </w:tc>
        <w:tc>
          <w:tcPr>
            <w:tcW w:w="2500" w:type="pct"/>
            <w:shd w:val="clear" w:color="auto" w:fill="auto"/>
            <w:tcMar>
              <w:right w:w="0" w:type="dxa"/>
            </w:tcMar>
          </w:tcPr>
          <w:p w14:paraId="561159FD" w14:textId="358D7ED1" w:rsidR="00F71CC6" w:rsidRDefault="00AB307F" w:rsidP="00F71CC6">
            <w:pPr>
              <w:pStyle w:val="Brdtextmedindrag"/>
            </w:pPr>
            <w:r w:rsidRPr="00A823AE">
              <w:t xml:space="preserve">Förelägganden enligt denna lag eller enligt de </w:t>
            </w:r>
            <w:r w:rsidRPr="00A823AE">
              <w:rPr>
                <w:i/>
              </w:rPr>
              <w:t>EU-bestämmelser</w:t>
            </w:r>
            <w:r w:rsidRPr="00A823AE">
              <w:t xml:space="preserve"> som lagen </w:t>
            </w:r>
            <w:r w:rsidRPr="00A823AE">
              <w:rPr>
                <w:i/>
              </w:rPr>
              <w:t xml:space="preserve">kompletterar </w:t>
            </w:r>
            <w:r w:rsidRPr="00A823AE">
              <w:t>får förenas med vite.</w:t>
            </w:r>
          </w:p>
        </w:tc>
      </w:tr>
    </w:tbl>
    <w:p w14:paraId="4968DBE7" w14:textId="3237F249" w:rsidR="00F71CC6" w:rsidRDefault="00AB307F" w:rsidP="00F71CC6">
      <w:pPr>
        <w:pStyle w:val="Brdtext"/>
        <w:spacing w:before="230"/>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F8AA7D7" w14:textId="77777777" w:rsidTr="00F71CC6">
        <w:tc>
          <w:tcPr>
            <w:tcW w:w="2500" w:type="pct"/>
            <w:shd w:val="clear" w:color="auto" w:fill="auto"/>
            <w:tcMar>
              <w:left w:w="0" w:type="dxa"/>
            </w:tcMar>
          </w:tcPr>
          <w:p w14:paraId="56C8FCB7" w14:textId="034BD3FB" w:rsidR="00F71CC6" w:rsidRDefault="00AB307F" w:rsidP="00F71CC6">
            <w:pPr>
              <w:pStyle w:val="Brdtextmedindrag"/>
            </w:pPr>
            <w:r w:rsidRPr="00CB30B0">
              <w:t>Om någon inte fullgör sina skyldigheter enligt lagen, de före</w:t>
            </w:r>
            <w:r>
              <w:softHyphen/>
            </w:r>
            <w:r w:rsidRPr="00CB30B0">
              <w:t xml:space="preserve">skrifter eller beslut som har meddelats med stöd av lagen, de </w:t>
            </w:r>
            <w:r w:rsidRPr="00CB30B0">
              <w:rPr>
                <w:i/>
              </w:rPr>
              <w:t>EG-bestämmelser</w:t>
            </w:r>
            <w:r w:rsidRPr="00CB30B0">
              <w:t xml:space="preserve"> som </w:t>
            </w:r>
            <w:r w:rsidRPr="00CB30B0">
              <w:rPr>
                <w:i/>
              </w:rPr>
              <w:t>komplet</w:t>
            </w:r>
            <w:r w:rsidRPr="00CB30B0">
              <w:rPr>
                <w:i/>
              </w:rPr>
              <w:softHyphen/>
              <w:t>teras av</w:t>
            </w:r>
            <w:r w:rsidRPr="00CB30B0">
              <w:t xml:space="preserve"> lagen eller de beslut som har meddelats med stöd av </w:t>
            </w:r>
            <w:r w:rsidRPr="00CB30B0">
              <w:rPr>
                <w:i/>
              </w:rPr>
              <w:t>EG-bestämmelserna</w:t>
            </w:r>
            <w:r w:rsidRPr="00CB30B0">
              <w:t>, får kontrollmyn</w:t>
            </w:r>
            <w:r>
              <w:softHyphen/>
            </w:r>
            <w:r w:rsidRPr="00CB30B0">
              <w:t>digheten besluta om rättelse på hans eller hennes bekostnad.</w:t>
            </w:r>
          </w:p>
        </w:tc>
        <w:tc>
          <w:tcPr>
            <w:tcW w:w="2500" w:type="pct"/>
            <w:shd w:val="clear" w:color="auto" w:fill="auto"/>
            <w:tcMar>
              <w:right w:w="0" w:type="dxa"/>
            </w:tcMar>
          </w:tcPr>
          <w:p w14:paraId="7793E37A" w14:textId="7B42A1CA" w:rsidR="00F71CC6" w:rsidRDefault="00AB307F" w:rsidP="00F71CC6">
            <w:pPr>
              <w:pStyle w:val="Brdtextmedindrag"/>
            </w:pPr>
            <w:r w:rsidRPr="00CB30B0">
              <w:t>Om någon inte fullgör sina skyldigheter enligt lagen, de före</w:t>
            </w:r>
            <w:r>
              <w:softHyphen/>
            </w:r>
            <w:r w:rsidRPr="00CB30B0">
              <w:t xml:space="preserve">skrifter eller beslut som har meddelats med stöd av lagen, de </w:t>
            </w:r>
            <w:r w:rsidRPr="00CB30B0">
              <w:rPr>
                <w:i/>
              </w:rPr>
              <w:t>EU-bestämmelser</w:t>
            </w:r>
            <w:r w:rsidRPr="00CB30B0">
              <w:t xml:space="preserve"> som lagen </w:t>
            </w:r>
            <w:r w:rsidRPr="00CB30B0">
              <w:rPr>
                <w:i/>
              </w:rPr>
              <w:t>kom</w:t>
            </w:r>
            <w:r w:rsidR="00731A97">
              <w:rPr>
                <w:i/>
              </w:rPr>
              <w:softHyphen/>
            </w:r>
            <w:r w:rsidRPr="00CB30B0">
              <w:rPr>
                <w:i/>
              </w:rPr>
              <w:t>pletterar</w:t>
            </w:r>
            <w:r>
              <w:t xml:space="preserve"> </w:t>
            </w:r>
            <w:r w:rsidRPr="00CB30B0">
              <w:t xml:space="preserve">eller de beslut som har meddelats med stöd av </w:t>
            </w:r>
            <w:r w:rsidRPr="00CB30B0">
              <w:rPr>
                <w:i/>
              </w:rPr>
              <w:t>EU-bestämmelserna</w:t>
            </w:r>
            <w:r w:rsidRPr="00CB30B0">
              <w:t>, får kontrollmyn</w:t>
            </w:r>
            <w:r>
              <w:softHyphen/>
            </w:r>
            <w:r w:rsidRPr="00CB30B0">
              <w:t>digheten besluta om rättelse på hans eller hennes bekostnad.</w:t>
            </w:r>
          </w:p>
        </w:tc>
      </w:tr>
    </w:tbl>
    <w:p w14:paraId="0E996A17" w14:textId="14605B05" w:rsidR="00F71CC6" w:rsidRDefault="00AB307F" w:rsidP="00F71CC6">
      <w:pPr>
        <w:pStyle w:val="Brdtext"/>
        <w:spacing w:before="230"/>
        <w:jc w:val="center"/>
      </w:pPr>
      <w:r>
        <w:t>15 §</w:t>
      </w:r>
      <w:r>
        <w:rPr>
          <w:rStyle w:val="Fotnotsreferens"/>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CA81FCB" w14:textId="77777777" w:rsidTr="00F71CC6">
        <w:tc>
          <w:tcPr>
            <w:tcW w:w="2500" w:type="pct"/>
            <w:shd w:val="clear" w:color="auto" w:fill="auto"/>
            <w:tcMar>
              <w:left w:w="0" w:type="dxa"/>
            </w:tcMar>
          </w:tcPr>
          <w:p w14:paraId="2E879A58" w14:textId="174CE500" w:rsidR="00F71CC6" w:rsidRDefault="00AB307F" w:rsidP="00F71CC6">
            <w:pPr>
              <w:pStyle w:val="Brdtextmedindrag"/>
            </w:pPr>
            <w:r w:rsidRPr="00F95259">
              <w:t>Polismyndigheten ska lämna den hjälp som behövs för utövande av offentlig kontroll eller verkställig</w:t>
            </w:r>
            <w:r>
              <w:softHyphen/>
            </w:r>
            <w:r w:rsidRPr="00F95259">
              <w:t xml:space="preserve">het av beslut enligt denna lag, de föreskrifter eller beslut som har meddelats med stöd av lagen, de EU-bestämmelser som </w:t>
            </w:r>
            <w:r w:rsidRPr="00F95259">
              <w:rPr>
                <w:i/>
                <w:iCs/>
              </w:rPr>
              <w:t>komplet</w:t>
            </w:r>
            <w:r>
              <w:rPr>
                <w:i/>
                <w:iCs/>
              </w:rPr>
              <w:softHyphen/>
            </w:r>
            <w:r w:rsidRPr="00F95259">
              <w:rPr>
                <w:i/>
                <w:iCs/>
              </w:rPr>
              <w:t>teras av</w:t>
            </w:r>
            <w:r w:rsidRPr="00F95259">
              <w:t xml:space="preserve"> lagen eller de beslut som har meddelats med stöd av EU-bestämmelserna.</w:t>
            </w:r>
          </w:p>
        </w:tc>
        <w:tc>
          <w:tcPr>
            <w:tcW w:w="2500" w:type="pct"/>
            <w:shd w:val="clear" w:color="auto" w:fill="auto"/>
            <w:tcMar>
              <w:right w:w="0" w:type="dxa"/>
            </w:tcMar>
          </w:tcPr>
          <w:p w14:paraId="2338FF55" w14:textId="7DF57806" w:rsidR="00F71CC6" w:rsidRDefault="00AB307F" w:rsidP="00F71CC6">
            <w:pPr>
              <w:pStyle w:val="Brdtextmedindrag"/>
            </w:pPr>
            <w:r w:rsidRPr="00F95259">
              <w:t>Polismyndigheten ska lämna den hjälp som behövs för utövande av offentlig kontroll eller verkställig</w:t>
            </w:r>
            <w:r>
              <w:softHyphen/>
            </w:r>
            <w:r w:rsidRPr="00F95259">
              <w:t xml:space="preserve">het av beslut enligt denna lag, de föreskrifter eller beslut som har meddelats med stöd av lagen, de EU-bestämmelser som lagen </w:t>
            </w:r>
            <w:r w:rsidRPr="00F95259">
              <w:rPr>
                <w:i/>
                <w:iCs/>
              </w:rPr>
              <w:t>kom</w:t>
            </w:r>
            <w:r>
              <w:rPr>
                <w:i/>
                <w:iCs/>
              </w:rPr>
              <w:softHyphen/>
            </w:r>
            <w:r w:rsidRPr="00F95259">
              <w:rPr>
                <w:i/>
                <w:iCs/>
              </w:rPr>
              <w:t>pletterar</w:t>
            </w:r>
            <w:r>
              <w:t xml:space="preserve"> </w:t>
            </w:r>
            <w:r w:rsidRPr="00F95259">
              <w:t>eller de beslut som har meddelats med stöd av EU-bestämmelserna.</w:t>
            </w:r>
          </w:p>
        </w:tc>
      </w:tr>
    </w:tbl>
    <w:p w14:paraId="4955A37E" w14:textId="77777777" w:rsidR="00F71CC6" w:rsidRPr="00F95259" w:rsidRDefault="00AB307F" w:rsidP="00F71CC6">
      <w:pPr>
        <w:pStyle w:val="Brdtextmedindrag"/>
      </w:pPr>
      <w:r w:rsidRPr="00F95259">
        <w:t>Hjälp enligt första stycket får begäras endast om</w:t>
      </w:r>
    </w:p>
    <w:p w14:paraId="756E01BF" w14:textId="570C2A86" w:rsidR="00F71CC6" w:rsidRPr="00F95259" w:rsidRDefault="00AB307F" w:rsidP="00F71CC6">
      <w:pPr>
        <w:pStyle w:val="Brdtextmedindrag"/>
      </w:pPr>
      <w:r w:rsidRPr="00F95259">
        <w:t>1.</w:t>
      </w:r>
      <w:r>
        <w:t> </w:t>
      </w:r>
      <w:r w:rsidRPr="00F95259">
        <w:t>det på grund av särskilda omständigheter kan befaras att åtgärden inte kan utföras utan att en polismans särskilda befogenheter enligt 10</w:t>
      </w:r>
      <w:r w:rsidR="00731A97">
        <w:t> </w:t>
      </w:r>
      <w:r w:rsidRPr="00F95259">
        <w:t>§ polislagen (1984:387) behöver tillgripas, eller</w:t>
      </w:r>
    </w:p>
    <w:p w14:paraId="38D88643" w14:textId="1845E896" w:rsidR="00F71CC6" w:rsidRDefault="00AB307F" w:rsidP="00F71CC6">
      <w:pPr>
        <w:pStyle w:val="Brdtextmedindrag"/>
      </w:pPr>
      <w:r w:rsidRPr="00F95259">
        <w:t>2.</w:t>
      </w:r>
      <w:r>
        <w:t> </w:t>
      </w:r>
      <w:r w:rsidRPr="00F95259">
        <w:t>det annars finns synnerliga skäl.</w:t>
      </w:r>
    </w:p>
    <w:p w14:paraId="07F382E7" w14:textId="06340EF6"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7B27DF0" w14:textId="77777777" w:rsidTr="00F71CC6">
        <w:tc>
          <w:tcPr>
            <w:tcW w:w="2500" w:type="pct"/>
            <w:shd w:val="clear" w:color="auto" w:fill="auto"/>
            <w:tcMar>
              <w:left w:w="0" w:type="dxa"/>
            </w:tcMar>
          </w:tcPr>
          <w:p w14:paraId="23F18FE5" w14:textId="5A407D57" w:rsidR="00F71CC6" w:rsidRDefault="00AB307F" w:rsidP="00F71CC6">
            <w:pPr>
              <w:pStyle w:val="Brdtextmedindrag"/>
            </w:pPr>
            <w:r w:rsidRPr="00281776">
              <w:t xml:space="preserve">Regeringen eller, </w:t>
            </w:r>
            <w:r w:rsidRPr="00281776">
              <w:rPr>
                <w:i/>
              </w:rPr>
              <w:t>efter regering</w:t>
            </w:r>
            <w:r>
              <w:rPr>
                <w:i/>
              </w:rPr>
              <w:softHyphen/>
            </w:r>
            <w:r w:rsidRPr="00281776">
              <w:rPr>
                <w:i/>
              </w:rPr>
              <w:t>ens bemyndigande, Jordbruks</w:t>
            </w:r>
            <w:r>
              <w:rPr>
                <w:i/>
              </w:rPr>
              <w:softHyphen/>
            </w:r>
            <w:r w:rsidRPr="00281776">
              <w:rPr>
                <w:i/>
              </w:rPr>
              <w:t>verket</w:t>
            </w:r>
            <w:r w:rsidRPr="00281776">
              <w:t xml:space="preserve"> får meddela föreskrifter om skyldighet att betala </w:t>
            </w:r>
            <w:r w:rsidRPr="003B2355">
              <w:rPr>
                <w:i/>
              </w:rPr>
              <w:t>avgift</w:t>
            </w:r>
            <w:r w:rsidRPr="00281776">
              <w:t xml:space="preserve"> för offentlig kontroll </w:t>
            </w:r>
            <w:r w:rsidRPr="00281776">
              <w:rPr>
                <w:i/>
              </w:rPr>
              <w:t>enligt denna lag, de föreskrifter som har meddelats med stöd av lagen eller de EG-bestämmelser som kompletteras av lagen.</w:t>
            </w:r>
          </w:p>
        </w:tc>
        <w:tc>
          <w:tcPr>
            <w:tcW w:w="2500" w:type="pct"/>
            <w:shd w:val="clear" w:color="auto" w:fill="auto"/>
            <w:tcMar>
              <w:right w:w="0" w:type="dxa"/>
            </w:tcMar>
          </w:tcPr>
          <w:p w14:paraId="052A029A" w14:textId="5B433C5E" w:rsidR="00F71CC6" w:rsidRDefault="00AB307F" w:rsidP="00F71CC6">
            <w:pPr>
              <w:pStyle w:val="Brdtextmedindrag"/>
            </w:pPr>
            <w:r w:rsidRPr="003C5FCA">
              <w:t>Regeringen eller</w:t>
            </w:r>
            <w:r>
              <w:t xml:space="preserve"> </w:t>
            </w:r>
            <w:r>
              <w:rPr>
                <w:i/>
              </w:rPr>
              <w:t xml:space="preserve">den myndighet som regeringen bestämmer </w:t>
            </w:r>
            <w:r w:rsidRPr="003C5FCA">
              <w:t xml:space="preserve">får meddela föreskrifter om skyldighet att betala </w:t>
            </w:r>
            <w:r w:rsidRPr="003B2355">
              <w:rPr>
                <w:i/>
              </w:rPr>
              <w:t>avgifter</w:t>
            </w:r>
            <w:r w:rsidRPr="003C5FCA">
              <w:t xml:space="preserve"> för offentlig kontroll </w:t>
            </w:r>
            <w:r w:rsidRPr="003C5FCA">
              <w:rPr>
                <w:i/>
              </w:rPr>
              <w:t>och annan offentlig verk</w:t>
            </w:r>
            <w:r>
              <w:rPr>
                <w:i/>
              </w:rPr>
              <w:softHyphen/>
            </w:r>
            <w:r w:rsidRPr="003C5FCA">
              <w:rPr>
                <w:i/>
              </w:rPr>
              <w:t>samhet</w:t>
            </w:r>
            <w:r w:rsidRPr="003C5FCA">
              <w:t>.</w:t>
            </w:r>
          </w:p>
        </w:tc>
      </w:tr>
      <w:tr w:rsidR="00F71CC6" w14:paraId="3C3B4458" w14:textId="77777777" w:rsidTr="005A3B52">
        <w:tblPrEx>
          <w:tblLook w:val="0600" w:firstRow="0" w:lastRow="0" w:firstColumn="0" w:lastColumn="0" w:noHBand="1" w:noVBand="1"/>
        </w:tblPrEx>
        <w:tc>
          <w:tcPr>
            <w:tcW w:w="2500" w:type="pct"/>
            <w:shd w:val="clear" w:color="auto" w:fill="auto"/>
            <w:tcMar>
              <w:left w:w="0" w:type="dxa"/>
            </w:tcMar>
          </w:tcPr>
          <w:p w14:paraId="52C247C9" w14:textId="43A7469F" w:rsidR="00F71CC6" w:rsidRDefault="00AB307F" w:rsidP="00F71CC6">
            <w:pPr>
              <w:pStyle w:val="Brdtextmedindrag"/>
            </w:pPr>
            <w:r w:rsidRPr="00D906BE">
              <w:t xml:space="preserve">Regeringen eller, </w:t>
            </w:r>
            <w:r w:rsidRPr="00D906BE">
              <w:rPr>
                <w:i/>
              </w:rPr>
              <w:t>efter regering</w:t>
            </w:r>
            <w:r>
              <w:rPr>
                <w:i/>
              </w:rPr>
              <w:softHyphen/>
            </w:r>
            <w:r w:rsidRPr="00D906BE">
              <w:rPr>
                <w:i/>
              </w:rPr>
              <w:t>ens bemyndigande, Jordbruks</w:t>
            </w:r>
            <w:r>
              <w:rPr>
                <w:i/>
              </w:rPr>
              <w:softHyphen/>
            </w:r>
            <w:r w:rsidRPr="00D906BE">
              <w:rPr>
                <w:i/>
              </w:rPr>
              <w:t xml:space="preserve">verket </w:t>
            </w:r>
            <w:r w:rsidRPr="00D906BE">
              <w:t xml:space="preserve">får meddela föreskrifter om hur avgifterna </w:t>
            </w:r>
            <w:r w:rsidRPr="00D906BE">
              <w:rPr>
                <w:i/>
              </w:rPr>
              <w:t>skall</w:t>
            </w:r>
            <w:r w:rsidRPr="00D906BE">
              <w:t xml:space="preserve"> beräknas.</w:t>
            </w:r>
          </w:p>
        </w:tc>
        <w:tc>
          <w:tcPr>
            <w:tcW w:w="2500" w:type="pct"/>
            <w:shd w:val="clear" w:color="auto" w:fill="auto"/>
            <w:tcMar>
              <w:right w:w="0" w:type="dxa"/>
            </w:tcMar>
          </w:tcPr>
          <w:p w14:paraId="0248C1B1" w14:textId="128387ED" w:rsidR="00F71CC6" w:rsidRDefault="00AB307F" w:rsidP="00F71CC6">
            <w:pPr>
              <w:pStyle w:val="Brdtextmedindrag"/>
            </w:pPr>
            <w:r w:rsidRPr="00D906BE">
              <w:t xml:space="preserve">Regeringen eller </w:t>
            </w:r>
            <w:r w:rsidRPr="00D906BE">
              <w:rPr>
                <w:i/>
              </w:rPr>
              <w:t>den myndighet som regeringen bestämmer</w:t>
            </w:r>
            <w:r w:rsidRPr="00D906BE">
              <w:t xml:space="preserve"> får meddela föreskrifter om hur av</w:t>
            </w:r>
            <w:r>
              <w:softHyphen/>
            </w:r>
            <w:r w:rsidRPr="00D906BE">
              <w:t xml:space="preserve">gifterna </w:t>
            </w:r>
            <w:r w:rsidRPr="00D906BE">
              <w:rPr>
                <w:i/>
              </w:rPr>
              <w:t>ska</w:t>
            </w:r>
            <w:r w:rsidRPr="00D906BE">
              <w:t xml:space="preserve"> beräknas.</w:t>
            </w:r>
          </w:p>
        </w:tc>
      </w:tr>
    </w:tbl>
    <w:p w14:paraId="33904B76" w14:textId="47F79287"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ED21951" w14:textId="77777777" w:rsidTr="00F71CC6">
        <w:tc>
          <w:tcPr>
            <w:tcW w:w="2500" w:type="pct"/>
            <w:shd w:val="clear" w:color="auto" w:fill="auto"/>
            <w:tcMar>
              <w:left w:w="0" w:type="dxa"/>
            </w:tcMar>
          </w:tcPr>
          <w:p w14:paraId="41ABB02E" w14:textId="0682CA7A" w:rsidR="00F71CC6" w:rsidRDefault="00AB307F" w:rsidP="00F71CC6">
            <w:pPr>
              <w:pStyle w:val="Brdtextmedindrag"/>
            </w:pPr>
            <w:r w:rsidRPr="00751EFE">
              <w:rPr>
                <w:i/>
                <w:iCs/>
              </w:rPr>
              <w:t>Till</w:t>
            </w:r>
            <w:r w:rsidRPr="00D906BE">
              <w:t xml:space="preserve"> ansvar enligt denna lag </w:t>
            </w:r>
            <w:r w:rsidRPr="00751EFE">
              <w:rPr>
                <w:i/>
                <w:iCs/>
              </w:rPr>
              <w:t>döms inte</w:t>
            </w:r>
            <w:r w:rsidRPr="00D906BE">
              <w:t>, om gärningen är belagd med straff i brottsbalken.</w:t>
            </w:r>
          </w:p>
        </w:tc>
        <w:tc>
          <w:tcPr>
            <w:tcW w:w="2500" w:type="pct"/>
            <w:shd w:val="clear" w:color="auto" w:fill="auto"/>
            <w:tcMar>
              <w:right w:w="0" w:type="dxa"/>
            </w:tcMar>
          </w:tcPr>
          <w:p w14:paraId="7292A508" w14:textId="0570DD37" w:rsidR="00F71CC6" w:rsidRDefault="00AB307F" w:rsidP="00F71CC6">
            <w:pPr>
              <w:pStyle w:val="Brdtextmedindrag"/>
            </w:pPr>
            <w:r w:rsidRPr="00751EFE">
              <w:rPr>
                <w:i/>
                <w:iCs/>
              </w:rPr>
              <w:t>Det</w:t>
            </w:r>
            <w:r>
              <w:rPr>
                <w:i/>
                <w:iCs/>
              </w:rPr>
              <w:t xml:space="preserve"> ska</w:t>
            </w:r>
            <w:r w:rsidRPr="00751EFE">
              <w:rPr>
                <w:i/>
                <w:iCs/>
              </w:rPr>
              <w:t xml:space="preserve"> inte </w:t>
            </w:r>
            <w:r>
              <w:rPr>
                <w:i/>
                <w:iCs/>
              </w:rPr>
              <w:t xml:space="preserve">dömas </w:t>
            </w:r>
            <w:r w:rsidRPr="00751EFE">
              <w:rPr>
                <w:i/>
                <w:iCs/>
              </w:rPr>
              <w:t>till</w:t>
            </w:r>
            <w:r w:rsidRPr="00D906BE">
              <w:t xml:space="preserve"> ansvar enligt denna lag, om gärningen är belagd med straff i brottsbalken.</w:t>
            </w:r>
          </w:p>
        </w:tc>
      </w:tr>
      <w:tr w:rsidR="00F71CC6" w14:paraId="2308B1D1" w14:textId="77777777" w:rsidTr="005A3B52">
        <w:tblPrEx>
          <w:tblLook w:val="0600" w:firstRow="0" w:lastRow="0" w:firstColumn="0" w:lastColumn="0" w:noHBand="1" w:noVBand="1"/>
        </w:tblPrEx>
        <w:tc>
          <w:tcPr>
            <w:tcW w:w="2500" w:type="pct"/>
            <w:shd w:val="clear" w:color="auto" w:fill="auto"/>
            <w:tcMar>
              <w:left w:w="0" w:type="dxa"/>
            </w:tcMar>
          </w:tcPr>
          <w:p w14:paraId="0966428F" w14:textId="3DC64FC9" w:rsidR="00F71CC6" w:rsidRDefault="00AB307F" w:rsidP="00F71CC6">
            <w:pPr>
              <w:pStyle w:val="Brdtextmedindrag"/>
            </w:pPr>
            <w:r w:rsidRPr="00684F61">
              <w:rPr>
                <w:i/>
              </w:rPr>
              <w:t>Om ett vitesföreläggande eller ett vitesförbud har överträtts,</w:t>
            </w:r>
            <w:r w:rsidRPr="00D906BE">
              <w:t xml:space="preserve"> </w:t>
            </w:r>
            <w:r w:rsidRPr="00684F61">
              <w:rPr>
                <w:i/>
              </w:rPr>
              <w:t>döms</w:t>
            </w:r>
            <w:r w:rsidRPr="00D906BE">
              <w:t xml:space="preserve"> </w:t>
            </w:r>
            <w:r w:rsidRPr="00684F61">
              <w:rPr>
                <w:i/>
              </w:rPr>
              <w:t xml:space="preserve">inte </w:t>
            </w:r>
            <w:r w:rsidRPr="00D906BE">
              <w:t xml:space="preserve">till ansvar enligt denna lag för gärning som omfattas av </w:t>
            </w:r>
            <w:r w:rsidRPr="00684F61">
              <w:rPr>
                <w:i/>
              </w:rPr>
              <w:t>före</w:t>
            </w:r>
            <w:r>
              <w:rPr>
                <w:i/>
              </w:rPr>
              <w:softHyphen/>
            </w:r>
            <w:r w:rsidRPr="00684F61">
              <w:rPr>
                <w:i/>
              </w:rPr>
              <w:t>läggandet eller förbudet</w:t>
            </w:r>
            <w:r w:rsidRPr="00D906BE">
              <w:t>.</w:t>
            </w:r>
          </w:p>
        </w:tc>
        <w:tc>
          <w:tcPr>
            <w:tcW w:w="2500" w:type="pct"/>
            <w:shd w:val="clear" w:color="auto" w:fill="auto"/>
            <w:tcMar>
              <w:right w:w="0" w:type="dxa"/>
            </w:tcMar>
          </w:tcPr>
          <w:p w14:paraId="33140B77" w14:textId="766F9E42" w:rsidR="00F71CC6" w:rsidRDefault="00AB307F" w:rsidP="00F71CC6">
            <w:pPr>
              <w:pStyle w:val="Brdtextmedindrag"/>
            </w:pPr>
            <w:r w:rsidRPr="00684F61">
              <w:rPr>
                <w:i/>
              </w:rPr>
              <w:t xml:space="preserve">Det ska inte </w:t>
            </w:r>
            <w:r>
              <w:rPr>
                <w:i/>
              </w:rPr>
              <w:t>heller</w:t>
            </w:r>
            <w:r w:rsidRPr="00684F61">
              <w:rPr>
                <w:i/>
              </w:rPr>
              <w:t xml:space="preserve"> dömas</w:t>
            </w:r>
            <w:r>
              <w:t xml:space="preserve"> till ansvar enligt denna lag för </w:t>
            </w:r>
            <w:r w:rsidRPr="00684F61">
              <w:rPr>
                <w:i/>
              </w:rPr>
              <w:t>en</w:t>
            </w:r>
            <w:r>
              <w:t xml:space="preserve"> gärning som omfattas av </w:t>
            </w:r>
            <w:r w:rsidRPr="00684F61">
              <w:rPr>
                <w:i/>
              </w:rPr>
              <w:t>ett föreläggande om vite om gärningen ligger till grund för en ansökan om utdömande av vitet.</w:t>
            </w:r>
          </w:p>
        </w:tc>
      </w:tr>
    </w:tbl>
    <w:p w14:paraId="077E5C6B" w14:textId="445E17F7" w:rsidR="00F71CC6" w:rsidRDefault="00AB307F" w:rsidP="00F71CC6">
      <w:pPr>
        <w:pStyle w:val="Brdtext"/>
        <w:spacing w:before="230"/>
        <w:jc w:val="center"/>
      </w:pPr>
      <w:r>
        <w:t>20 §</w:t>
      </w:r>
      <w:r>
        <w:rPr>
          <w:rStyle w:val="Fotnotsreferens"/>
        </w:rPr>
        <w:footnoteReference w:id="4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4E36D70" w14:textId="77777777" w:rsidTr="00F71CC6">
        <w:tc>
          <w:tcPr>
            <w:tcW w:w="2500" w:type="pct"/>
            <w:shd w:val="clear" w:color="auto" w:fill="auto"/>
            <w:tcMar>
              <w:left w:w="0" w:type="dxa"/>
            </w:tcMar>
          </w:tcPr>
          <w:p w14:paraId="15AC2474" w14:textId="21A5F910" w:rsidR="00F71CC6" w:rsidRDefault="00AB307F" w:rsidP="00F71CC6">
            <w:pPr>
              <w:pStyle w:val="Brdtextmedindrag"/>
            </w:pPr>
            <w:r>
              <w:t>Jordbruksverkets beslut får över</w:t>
            </w:r>
            <w:r>
              <w:softHyphen/>
              <w:t xml:space="preserve">klagas </w:t>
            </w:r>
            <w:r w:rsidRPr="00C756EF">
              <w:rPr>
                <w:i/>
              </w:rPr>
              <w:t>hos</w:t>
            </w:r>
            <w:r>
              <w:t xml:space="preserve"> allmän förvaltnings</w:t>
            </w:r>
            <w:r>
              <w:softHyphen/>
              <w:t>domstol, om det har meddelats</w:t>
            </w:r>
          </w:p>
        </w:tc>
        <w:tc>
          <w:tcPr>
            <w:tcW w:w="2500" w:type="pct"/>
            <w:shd w:val="clear" w:color="auto" w:fill="auto"/>
            <w:tcMar>
              <w:right w:w="0" w:type="dxa"/>
            </w:tcMar>
          </w:tcPr>
          <w:p w14:paraId="07FF36BC" w14:textId="4CB7F808" w:rsidR="00F71CC6" w:rsidRDefault="00AB307F" w:rsidP="00F71CC6">
            <w:pPr>
              <w:pStyle w:val="Brdtextmedindrag"/>
            </w:pPr>
            <w:r>
              <w:t>Jordbruksverkets beslut får över</w:t>
            </w:r>
            <w:r>
              <w:softHyphen/>
              <w:t xml:space="preserve">klagas </w:t>
            </w:r>
            <w:r>
              <w:rPr>
                <w:i/>
              </w:rPr>
              <w:t>till</w:t>
            </w:r>
            <w:r>
              <w:t xml:space="preserve"> allmän förvaltnings</w:t>
            </w:r>
            <w:r>
              <w:softHyphen/>
              <w:t>domstol, om det har meddelats</w:t>
            </w:r>
          </w:p>
        </w:tc>
      </w:tr>
    </w:tbl>
    <w:p w14:paraId="0A2382EC" w14:textId="77777777" w:rsidR="00F71CC6" w:rsidRDefault="00AB307F" w:rsidP="00F71CC6">
      <w:pPr>
        <w:pStyle w:val="Brdtextmedindrag"/>
      </w:pPr>
      <w:r>
        <w:t>1. enligt denna lag,</w:t>
      </w:r>
    </w:p>
    <w:p w14:paraId="0F623E2D" w14:textId="77777777" w:rsidR="00F71CC6" w:rsidRPr="002277D8" w:rsidRDefault="00AB307F" w:rsidP="00F71CC6">
      <w:pPr>
        <w:pStyle w:val="Brdtextmedindrag"/>
      </w:pPr>
      <w:r>
        <w:t>2. enligt de föreskrifter som har meddelats med stöd av lagen, eller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C512BF5" w14:textId="77777777" w:rsidTr="005A3B52">
        <w:tc>
          <w:tcPr>
            <w:tcW w:w="2500" w:type="pct"/>
            <w:shd w:val="clear" w:color="auto" w:fill="auto"/>
            <w:tcMar>
              <w:left w:w="0" w:type="dxa"/>
            </w:tcMar>
          </w:tcPr>
          <w:p w14:paraId="16939A3E" w14:textId="77777777" w:rsidR="00F71CC6" w:rsidRDefault="00AB307F" w:rsidP="00F71CC6">
            <w:pPr>
              <w:pStyle w:val="Brdtextmedindrag"/>
            </w:pPr>
            <w:r>
              <w:t xml:space="preserve">3. enligt de </w:t>
            </w:r>
            <w:r w:rsidRPr="00C756EF">
              <w:rPr>
                <w:i/>
              </w:rPr>
              <w:t>EG-bestämmelser</w:t>
            </w:r>
            <w:r>
              <w:t xml:space="preserve"> som </w:t>
            </w:r>
            <w:r w:rsidRPr="00C756EF">
              <w:rPr>
                <w:i/>
              </w:rPr>
              <w:t>kompletteras av</w:t>
            </w:r>
            <w:r>
              <w:t xml:space="preserve"> lagen.</w:t>
            </w:r>
          </w:p>
          <w:p w14:paraId="0231CE90" w14:textId="3790FD0A" w:rsidR="00F71CC6" w:rsidRDefault="00AB307F" w:rsidP="00F71CC6">
            <w:pPr>
              <w:pStyle w:val="Brdtextmedindrag"/>
            </w:pPr>
            <w:r>
              <w:t xml:space="preserve">Detsamma gäller beslut som har meddelats av en annan statlig förvaltningsmyndighet </w:t>
            </w:r>
            <w:r w:rsidRPr="00A729A4">
              <w:rPr>
                <w:i/>
              </w:rPr>
              <w:t>eller</w:t>
            </w:r>
            <w:r>
              <w:t xml:space="preserve"> en officiell veterinär som förordnats enligt lagen (2009:1254) om offi</w:t>
            </w:r>
            <w:r>
              <w:softHyphen/>
              <w:t>ciella veteri</w:t>
            </w:r>
            <w:r>
              <w:softHyphen/>
              <w:t>närer.</w:t>
            </w:r>
          </w:p>
        </w:tc>
        <w:tc>
          <w:tcPr>
            <w:tcW w:w="2500" w:type="pct"/>
            <w:shd w:val="clear" w:color="auto" w:fill="auto"/>
            <w:tcMar>
              <w:right w:w="0" w:type="dxa"/>
            </w:tcMar>
          </w:tcPr>
          <w:p w14:paraId="371793FC" w14:textId="77777777" w:rsidR="00F71CC6" w:rsidRDefault="00AB307F" w:rsidP="00F71CC6">
            <w:pPr>
              <w:pStyle w:val="Brdtextmedindrag"/>
            </w:pPr>
            <w:r>
              <w:t xml:space="preserve">3. enligt de </w:t>
            </w:r>
            <w:r w:rsidRPr="00C756EF">
              <w:rPr>
                <w:i/>
              </w:rPr>
              <w:t>EU-bestämmelser</w:t>
            </w:r>
            <w:r>
              <w:t xml:space="preserve"> som lagen </w:t>
            </w:r>
            <w:r w:rsidRPr="00C756EF">
              <w:rPr>
                <w:i/>
              </w:rPr>
              <w:t>kompletterar</w:t>
            </w:r>
            <w:r>
              <w:t>.</w:t>
            </w:r>
          </w:p>
          <w:p w14:paraId="4BCE16E5" w14:textId="1E950536" w:rsidR="00F71CC6" w:rsidRDefault="00AB307F" w:rsidP="00F71CC6">
            <w:pPr>
              <w:pStyle w:val="Brdtextmedindrag"/>
            </w:pPr>
            <w:r>
              <w:t xml:space="preserve">Detsamma gäller beslut som har meddelats av en annan statlig förvaltningsmyndighet, </w:t>
            </w:r>
            <w:r w:rsidRPr="00A729A4">
              <w:rPr>
                <w:i/>
              </w:rPr>
              <w:t>av</w:t>
            </w:r>
            <w:r>
              <w:t xml:space="preserve"> en offi</w:t>
            </w:r>
            <w:r>
              <w:softHyphen/>
              <w:t xml:space="preserve">ciell veterinär som </w:t>
            </w:r>
            <w:r w:rsidRPr="00BD54DD">
              <w:rPr>
                <w:i/>
                <w:iCs/>
              </w:rPr>
              <w:t>har</w:t>
            </w:r>
            <w:r>
              <w:t xml:space="preserve"> förordnats enligt lagen (2009:1254) om offi</w:t>
            </w:r>
            <w:r>
              <w:softHyphen/>
              <w:t xml:space="preserve">ciella veterinärer, </w:t>
            </w:r>
            <w:r w:rsidRPr="00A729A4">
              <w:rPr>
                <w:i/>
              </w:rPr>
              <w:t>av ett organ med delegerade uppgifter, i andra fall än vad som anges i 19</w:t>
            </w:r>
            <w:r>
              <w:rPr>
                <w:i/>
              </w:rPr>
              <w:t> </w:t>
            </w:r>
            <w:r w:rsidRPr="00A729A4">
              <w:rPr>
                <w:i/>
              </w:rPr>
              <w:t>§, eller av en fysisk person som har delegerats vissa uppgifter.</w:t>
            </w:r>
          </w:p>
        </w:tc>
      </w:tr>
      <w:tr w:rsidR="00F71CC6" w14:paraId="32087C4F" w14:textId="77777777" w:rsidTr="005A3B52">
        <w:tc>
          <w:tcPr>
            <w:tcW w:w="2500" w:type="pct"/>
            <w:shd w:val="clear" w:color="auto" w:fill="auto"/>
            <w:tcMar>
              <w:left w:w="0" w:type="dxa"/>
            </w:tcMar>
          </w:tcPr>
          <w:p w14:paraId="4D6FB3F7" w14:textId="59EBEEF2" w:rsidR="00F71CC6" w:rsidRDefault="00AB307F" w:rsidP="00F71CC6">
            <w:pPr>
              <w:pStyle w:val="Brdtextmedindrag"/>
            </w:pPr>
            <w:r w:rsidRPr="00A729A4">
              <w:rPr>
                <w:i/>
              </w:rPr>
              <w:t>Jordbruksverket ska föra det allmännas talan hos förvaltnings-domstol, om en organisation, en sammanslutning eller ett slakteri först har beslutat i saken. Detsamma gäller om det över</w:t>
            </w:r>
            <w:r>
              <w:rPr>
                <w:i/>
              </w:rPr>
              <w:softHyphen/>
            </w:r>
            <w:r w:rsidRPr="00A729A4">
              <w:rPr>
                <w:i/>
              </w:rPr>
              <w:t>klagade beslutet har meddelats av en officiell veterinär.</w:t>
            </w:r>
          </w:p>
        </w:tc>
        <w:tc>
          <w:tcPr>
            <w:tcW w:w="2500" w:type="pct"/>
            <w:shd w:val="clear" w:color="auto" w:fill="auto"/>
            <w:tcMar>
              <w:right w:w="0" w:type="dxa"/>
            </w:tcMar>
          </w:tcPr>
          <w:p w14:paraId="5157D80E" w14:textId="77777777" w:rsidR="00F71CC6" w:rsidRDefault="00F71CC6" w:rsidP="00F71CC6">
            <w:pPr>
              <w:pStyle w:val="Brdtextmedindrag"/>
            </w:pPr>
          </w:p>
        </w:tc>
      </w:tr>
    </w:tbl>
    <w:p w14:paraId="0A95B9C5" w14:textId="6592C3C0" w:rsidR="00F71CC6" w:rsidRDefault="00AB307F" w:rsidP="00C57856">
      <w:pPr>
        <w:pStyle w:val="Brdtextmedindrag"/>
      </w:pPr>
      <w:r w:rsidRPr="00637765">
        <w:t>Prövningstillstånd krävs vid överklagande till kammarrätten.</w:t>
      </w:r>
    </w:p>
    <w:p w14:paraId="1796E7F4"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D4D6526" w14:textId="77777777" w:rsidTr="00F71CC6">
        <w:tc>
          <w:tcPr>
            <w:tcW w:w="2500" w:type="pct"/>
            <w:shd w:val="clear" w:color="auto" w:fill="auto"/>
            <w:tcMar>
              <w:left w:w="0" w:type="dxa"/>
            </w:tcMar>
          </w:tcPr>
          <w:p w14:paraId="2F58AFFD" w14:textId="77777777" w:rsidR="00F71CC6" w:rsidRDefault="00F71CC6" w:rsidP="00F71CC6">
            <w:pPr>
              <w:pStyle w:val="Brdtextmedindrag"/>
            </w:pPr>
          </w:p>
        </w:tc>
        <w:tc>
          <w:tcPr>
            <w:tcW w:w="2500" w:type="pct"/>
            <w:shd w:val="clear" w:color="auto" w:fill="auto"/>
            <w:tcMar>
              <w:right w:w="0" w:type="dxa"/>
            </w:tcMar>
          </w:tcPr>
          <w:p w14:paraId="78644EF4" w14:textId="0200C28C" w:rsidR="00F71CC6" w:rsidRDefault="00AB307F" w:rsidP="00F71CC6">
            <w:pPr>
              <w:pStyle w:val="Brdtext"/>
              <w:rPr>
                <w:i/>
              </w:rPr>
            </w:pPr>
            <w:r>
              <w:rPr>
                <w:i/>
              </w:rPr>
              <w:t xml:space="preserve">20 a </w:t>
            </w:r>
            <w:r w:rsidRPr="00574282">
              <w:rPr>
                <w:i/>
              </w:rPr>
              <w:t>§</w:t>
            </w:r>
          </w:p>
          <w:p w14:paraId="3DB0DD6B" w14:textId="77777777" w:rsidR="00F71CC6" w:rsidRPr="003170ED" w:rsidRDefault="00AB307F" w:rsidP="00F71CC6">
            <w:pPr>
              <w:pStyle w:val="Brdtextmedindrag"/>
              <w:rPr>
                <w:i/>
              </w:rPr>
            </w:pPr>
            <w:r w:rsidRPr="003170ED">
              <w:rPr>
                <w:i/>
              </w:rPr>
              <w:t xml:space="preserve">Jordbruksverket ska föra det allmännas talan </w:t>
            </w:r>
            <w:r>
              <w:rPr>
                <w:i/>
              </w:rPr>
              <w:t>i</w:t>
            </w:r>
            <w:r w:rsidRPr="003170ED">
              <w:rPr>
                <w:i/>
              </w:rPr>
              <w:t xml:space="preserve"> förvaltnings</w:t>
            </w:r>
            <w:r>
              <w:rPr>
                <w:i/>
              </w:rPr>
              <w:softHyphen/>
            </w:r>
            <w:r w:rsidRPr="003170ED">
              <w:rPr>
                <w:i/>
              </w:rPr>
              <w:t>domstol, om en orga</w:t>
            </w:r>
            <w:r w:rsidRPr="003170ED">
              <w:rPr>
                <w:i/>
              </w:rPr>
              <w:softHyphen/>
              <w:t>nisation, en sammanslutning eller ett slakteri först har beslutat i saken. Detsamma gäller om det över</w:t>
            </w:r>
            <w:r>
              <w:rPr>
                <w:i/>
              </w:rPr>
              <w:softHyphen/>
            </w:r>
            <w:r w:rsidRPr="003170ED">
              <w:rPr>
                <w:i/>
              </w:rPr>
              <w:t>klagade beslutet har meddelats av en officiell veterinär.</w:t>
            </w:r>
          </w:p>
          <w:p w14:paraId="3B35E2DF" w14:textId="596170CE" w:rsidR="00F71CC6" w:rsidRPr="00574282" w:rsidRDefault="00AB307F" w:rsidP="00F71CC6">
            <w:pPr>
              <w:pStyle w:val="Brdtextmedindrag"/>
              <w:rPr>
                <w:i/>
              </w:rPr>
            </w:pPr>
            <w:r w:rsidRPr="003170ED">
              <w:rPr>
                <w:i/>
              </w:rPr>
              <w:t>Den myndighet som har dele</w:t>
            </w:r>
            <w:r>
              <w:rPr>
                <w:i/>
              </w:rPr>
              <w:softHyphen/>
            </w:r>
            <w:r w:rsidRPr="003170ED">
              <w:rPr>
                <w:i/>
              </w:rPr>
              <w:t>gerat uppgiften att utöva offentlig kontroll eller annan offentlig verksamhet till ett organ eller till en fysisk person ska föra det all</w:t>
            </w:r>
            <w:r>
              <w:rPr>
                <w:i/>
              </w:rPr>
              <w:softHyphen/>
            </w:r>
            <w:r w:rsidRPr="003170ED">
              <w:rPr>
                <w:i/>
              </w:rPr>
              <w:t xml:space="preserve">männas talan </w:t>
            </w:r>
            <w:r>
              <w:rPr>
                <w:i/>
              </w:rPr>
              <w:t>i</w:t>
            </w:r>
            <w:r w:rsidRPr="003170ED">
              <w:rPr>
                <w:i/>
              </w:rPr>
              <w:t xml:space="preserve"> allmän förvalt</w:t>
            </w:r>
            <w:r>
              <w:rPr>
                <w:i/>
              </w:rPr>
              <w:softHyphen/>
            </w:r>
            <w:r w:rsidRPr="003170ED">
              <w:rPr>
                <w:i/>
              </w:rPr>
              <w:t>ningsdomstol, om det överklagade beslutet har meddelats av ett sådant organ eller en sådan fysisk person.</w:t>
            </w:r>
          </w:p>
        </w:tc>
      </w:tr>
      <w:tr w:rsidR="00F71CC6" w14:paraId="4AAF00DB" w14:textId="77777777" w:rsidTr="00F71CC6">
        <w:tc>
          <w:tcPr>
            <w:tcW w:w="2500" w:type="pct"/>
            <w:shd w:val="clear" w:color="auto" w:fill="auto"/>
            <w:tcMar>
              <w:left w:w="0" w:type="dxa"/>
            </w:tcMar>
          </w:tcPr>
          <w:p w14:paraId="5FA99F15" w14:textId="77777777" w:rsidR="00F71CC6" w:rsidRDefault="00F71CC6" w:rsidP="00F71CC6">
            <w:pPr>
              <w:pStyle w:val="Brdtextmedindrag"/>
            </w:pPr>
          </w:p>
        </w:tc>
        <w:tc>
          <w:tcPr>
            <w:tcW w:w="2500" w:type="pct"/>
            <w:shd w:val="clear" w:color="auto" w:fill="auto"/>
            <w:tcMar>
              <w:right w:w="0" w:type="dxa"/>
            </w:tcMar>
          </w:tcPr>
          <w:p w14:paraId="0948D8BA" w14:textId="08BBBD51" w:rsidR="00F71CC6" w:rsidRPr="00ED73C1" w:rsidRDefault="00AB307F" w:rsidP="00F71CC6">
            <w:pPr>
              <w:pStyle w:val="Brdtextmedindrag"/>
              <w:rPr>
                <w:i/>
                <w:iCs/>
              </w:rPr>
            </w:pPr>
            <w:r w:rsidRPr="00ED73C1">
              <w:rPr>
                <w:i/>
                <w:iCs/>
              </w:rPr>
              <w:t>Lagen (1986:1142) om över</w:t>
            </w:r>
            <w:r w:rsidRPr="00ED73C1">
              <w:rPr>
                <w:i/>
                <w:iCs/>
              </w:rPr>
              <w:softHyphen/>
              <w:t>klagande av beslut av enskilda organ med offentliga förvaltnings</w:t>
            </w:r>
            <w:r w:rsidRPr="00ED73C1">
              <w:rPr>
                <w:i/>
                <w:iCs/>
              </w:rPr>
              <w:softHyphen/>
              <w:t>uppgifter ska gälla även för överklagande av beslut som har meddelats av en fysisk person som har delegerats vissa uppgifter.</w:t>
            </w:r>
          </w:p>
        </w:tc>
      </w:tr>
    </w:tbl>
    <w:p w14:paraId="3F1BF2D5" w14:textId="77777777" w:rsidR="00F71CC6" w:rsidRPr="00811E52" w:rsidRDefault="00AB307F" w:rsidP="00811E52">
      <w:pPr>
        <w:pStyle w:val="Slutstreck"/>
      </w:pPr>
      <w:r w:rsidRPr="00811E52">
        <w:t>                      </w:t>
      </w:r>
    </w:p>
    <w:p w14:paraId="2E3FBB82" w14:textId="39467051" w:rsidR="00F71CC6" w:rsidRPr="00830602" w:rsidRDefault="00AB307F" w:rsidP="00F71CC6">
      <w:pPr>
        <w:pStyle w:val="Brdtextmedindrag"/>
      </w:pPr>
      <w:r>
        <w:t>Denna lag träder i kraft den 1 april 2021.</w:t>
      </w:r>
    </w:p>
    <w:p w14:paraId="572DADBF" w14:textId="6694C542" w:rsidR="00F71CC6" w:rsidRDefault="00F71CC6" w:rsidP="00C57856">
      <w:pPr>
        <w:pStyle w:val="Brdtextmedindrag"/>
      </w:pPr>
    </w:p>
    <w:p w14:paraId="396B7E97" w14:textId="77777777" w:rsidR="00F71CC6" w:rsidRDefault="00F71CC6" w:rsidP="00C57856">
      <w:pPr>
        <w:pStyle w:val="Brdtextmedindrag"/>
        <w:sectPr w:rsidR="00F71CC6" w:rsidSect="00F71CC6">
          <w:headerReference w:type="even" r:id="rId49"/>
          <w:headerReference w:type="default" r:id="rId50"/>
          <w:footerReference w:type="even" r:id="rId51"/>
          <w:footerReference w:type="default" r:id="rId52"/>
          <w:footerReference w:type="first" r:id="rId53"/>
          <w:footnotePr>
            <w:numRestart w:val="eachSect"/>
          </w:footnotePr>
          <w:pgSz w:w="9356" w:h="13721" w:code="9"/>
          <w:pgMar w:top="794" w:right="2438" w:bottom="1191" w:left="1021" w:header="0" w:footer="709" w:gutter="0"/>
          <w:cols w:space="708"/>
          <w:docGrid w:linePitch="360"/>
        </w:sectPr>
      </w:pPr>
    </w:p>
    <w:p w14:paraId="74607061" w14:textId="4871C946" w:rsidR="00F71CC6" w:rsidRDefault="00AB307F" w:rsidP="00731A97">
      <w:pPr>
        <w:pStyle w:val="Rubrik2"/>
        <w:spacing w:before="0"/>
      </w:pPr>
      <w:bookmarkStart w:id="10" w:name="_Toc54265346"/>
      <w:r>
        <w:t>Förslag till lag om ändring i lagen (2009:1424) om kontroll av skyddade beteckningar på jordbruksprodukter och livsmedel</w:t>
      </w:r>
      <w:bookmarkEnd w:id="10"/>
    </w:p>
    <w:p w14:paraId="3554460F" w14:textId="77777777" w:rsidR="00F71CC6" w:rsidRDefault="00AB307F" w:rsidP="00F71CC6">
      <w:pPr>
        <w:pStyle w:val="Brdtext"/>
      </w:pPr>
      <w:r>
        <w:t>Härigenom föreskrivs i fråga om lagen (2009:1424) om kontroll av skyddade beteckningar på jordbruksprodukter och livsmedel</w:t>
      </w:r>
    </w:p>
    <w:p w14:paraId="7D107E12" w14:textId="77777777" w:rsidR="00F71CC6" w:rsidRDefault="00AB307F" w:rsidP="00F71CC6">
      <w:pPr>
        <w:pStyle w:val="Brdtextmedindrag"/>
      </w:pPr>
      <w:r w:rsidRPr="00435129">
        <w:rPr>
          <w:i/>
          <w:iCs/>
        </w:rPr>
        <w:t>dels</w:t>
      </w:r>
      <w:r w:rsidRPr="00DA4A3A">
        <w:t xml:space="preserve"> att rubriken närmast före 6 § ska utgå</w:t>
      </w:r>
      <w:r>
        <w:t>,</w:t>
      </w:r>
    </w:p>
    <w:p w14:paraId="7CC16375" w14:textId="77777777" w:rsidR="00F71CC6" w:rsidRDefault="00AB307F" w:rsidP="00F71CC6">
      <w:pPr>
        <w:pStyle w:val="Brdtextmedindrag"/>
      </w:pPr>
      <w:r w:rsidRPr="00435129">
        <w:rPr>
          <w:i/>
          <w:iCs/>
        </w:rPr>
        <w:t>dels</w:t>
      </w:r>
      <w:r w:rsidRPr="00DA4A3A">
        <w:t xml:space="preserve"> att 2, 4, 5, 9, </w:t>
      </w:r>
      <w:r>
        <w:t xml:space="preserve">10, 11–14, </w:t>
      </w:r>
      <w:r w:rsidRPr="00DA4A3A">
        <w:t>18 och 20 §§ och rubrikerna närmast före 4, 10</w:t>
      </w:r>
      <w:r>
        <w:t xml:space="preserve">, </w:t>
      </w:r>
      <w:r w:rsidRPr="00DA4A3A">
        <w:t>12</w:t>
      </w:r>
      <w:r>
        <w:t xml:space="preserve"> </w:t>
      </w:r>
      <w:r w:rsidRPr="00DA4A3A">
        <w:t xml:space="preserve">och </w:t>
      </w:r>
      <w:r>
        <w:t>13</w:t>
      </w:r>
      <w:r w:rsidRPr="00DA4A3A">
        <w:t xml:space="preserve"> §§ ska ha följande lydelse</w:t>
      </w:r>
      <w:r>
        <w:t>,</w:t>
      </w:r>
    </w:p>
    <w:p w14:paraId="50435407" w14:textId="50E76552" w:rsidR="00F71CC6" w:rsidRDefault="00AB307F" w:rsidP="00F71CC6">
      <w:pPr>
        <w:pStyle w:val="Brdtextmedindrag"/>
      </w:pPr>
      <w:r w:rsidRPr="00435129">
        <w:rPr>
          <w:i/>
          <w:iCs/>
        </w:rPr>
        <w:t>dels</w:t>
      </w:r>
      <w:r w:rsidRPr="00435129">
        <w:t xml:space="preserve"> att det ska införas s</w:t>
      </w:r>
      <w:r>
        <w:t>ju</w:t>
      </w:r>
      <w:r w:rsidRPr="00435129">
        <w:t xml:space="preserve"> nya paragrafer, 2 a, 5 a, 8, 10 a, 14 a, </w:t>
      </w:r>
      <w:r>
        <w:t xml:space="preserve">17 a </w:t>
      </w:r>
      <w:r w:rsidRPr="00435129">
        <w:t>och 20</w:t>
      </w:r>
      <w:r>
        <w:t> </w:t>
      </w:r>
      <w:r w:rsidRPr="00435129">
        <w:t>a</w:t>
      </w:r>
      <w:r>
        <w:t> </w:t>
      </w:r>
      <w:r w:rsidRPr="00435129">
        <w:t xml:space="preserve">§§, och närmast före 2 a, </w:t>
      </w:r>
      <w:r>
        <w:t xml:space="preserve">5, </w:t>
      </w:r>
      <w:r w:rsidRPr="00435129">
        <w:t>5 a, 8, 10 a</w:t>
      </w:r>
      <w:r>
        <w:t>,</w:t>
      </w:r>
      <w:r w:rsidRPr="00435129">
        <w:t xml:space="preserve"> 14 a </w:t>
      </w:r>
      <w:r>
        <w:t xml:space="preserve">och 17 a </w:t>
      </w:r>
      <w:r w:rsidRPr="00435129">
        <w:t>§§ nya rubriker av följande lydelse</w:t>
      </w:r>
      <w:r>
        <w:t>.</w:t>
      </w:r>
    </w:p>
    <w:p w14:paraId="5826E449" w14:textId="7F5FA97F"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6A3C7751" w14:textId="77777777" w:rsidTr="002603EF">
        <w:tc>
          <w:tcPr>
            <w:tcW w:w="2500" w:type="pct"/>
            <w:shd w:val="clear" w:color="auto" w:fill="auto"/>
            <w:tcMar>
              <w:left w:w="0" w:type="dxa"/>
            </w:tcMar>
          </w:tcPr>
          <w:p w14:paraId="5EFD8294"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3E875E61" w14:textId="77777777" w:rsidR="00F71CC6" w:rsidRPr="000E6F0B" w:rsidRDefault="00AB307F" w:rsidP="00F71CC6">
            <w:pPr>
              <w:pStyle w:val="Brdtext"/>
              <w:rPr>
                <w:i/>
              </w:rPr>
            </w:pPr>
            <w:r w:rsidRPr="000E6F0B">
              <w:rPr>
                <w:i/>
              </w:rPr>
              <w:t>Föreslagen lydelse</w:t>
            </w:r>
          </w:p>
        </w:tc>
      </w:tr>
    </w:tbl>
    <w:p w14:paraId="071CC7CF" w14:textId="77777777" w:rsidR="00F71CC6" w:rsidRDefault="00F71CC6" w:rsidP="00DC55EB">
      <w:pPr>
        <w:pStyle w:val="Brdtext"/>
        <w:jc w:val="center"/>
      </w:pPr>
    </w:p>
    <w:p w14:paraId="124948F0" w14:textId="183EDFD4" w:rsidR="00F71CC6" w:rsidRDefault="00AB307F" w:rsidP="00DC55EB">
      <w:pPr>
        <w:pStyle w:val="Brdtext"/>
        <w:jc w:val="center"/>
      </w:pPr>
      <w:r>
        <w:t>2 §</w:t>
      </w:r>
      <w:r>
        <w:rPr>
          <w:rStyle w:val="Fotnotsreferens"/>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3BD3EE3" w14:textId="77777777" w:rsidTr="00F71CC6">
        <w:tc>
          <w:tcPr>
            <w:tcW w:w="2500" w:type="pct"/>
            <w:shd w:val="clear" w:color="auto" w:fill="auto"/>
            <w:tcMar>
              <w:left w:w="0" w:type="dxa"/>
            </w:tcMar>
          </w:tcPr>
          <w:p w14:paraId="207FE194" w14:textId="66A7CFBB" w:rsidR="00F71CC6" w:rsidRDefault="00AB307F" w:rsidP="00F71CC6">
            <w:pPr>
              <w:pStyle w:val="Brdtextmedindrag"/>
            </w:pPr>
            <w:r w:rsidRPr="00167817">
              <w:t>Lagen kompletterar även, i de delar de innehåller bestämmelser som rör skydd för beteckningar på jordbruksprodukter och livs</w:t>
            </w:r>
            <w:r w:rsidRPr="00167817">
              <w:softHyphen/>
              <w:t>medel</w:t>
            </w:r>
          </w:p>
        </w:tc>
        <w:tc>
          <w:tcPr>
            <w:tcW w:w="2500" w:type="pct"/>
            <w:shd w:val="clear" w:color="auto" w:fill="auto"/>
            <w:tcMar>
              <w:right w:w="0" w:type="dxa"/>
            </w:tcMar>
          </w:tcPr>
          <w:p w14:paraId="64FDB2B2" w14:textId="00D4850A" w:rsidR="00F71CC6" w:rsidRDefault="00AB307F" w:rsidP="00F71CC6">
            <w:pPr>
              <w:pStyle w:val="Brdtextmedindrag"/>
            </w:pPr>
            <w:r w:rsidRPr="00167817">
              <w:t>Lagen kompletterar även</w:t>
            </w:r>
            <w:r>
              <w:t xml:space="preserve"> </w:t>
            </w:r>
            <w:r w:rsidRPr="008C231B">
              <w:rPr>
                <w:i/>
              </w:rPr>
              <w:t>föl</w:t>
            </w:r>
            <w:r w:rsidR="00731A97">
              <w:rPr>
                <w:i/>
              </w:rPr>
              <w:softHyphen/>
            </w:r>
            <w:r w:rsidRPr="008C231B">
              <w:rPr>
                <w:i/>
              </w:rPr>
              <w:t>jande förordningar</w:t>
            </w:r>
            <w:r>
              <w:rPr>
                <w:iCs/>
              </w:rPr>
              <w:t>,</w:t>
            </w:r>
            <w:r w:rsidRPr="00167817">
              <w:t xml:space="preserve"> i de delar de innehåller bestämmelser som rör skydd för beteckningar på jord</w:t>
            </w:r>
            <w:r>
              <w:softHyphen/>
            </w:r>
            <w:r w:rsidRPr="00167817">
              <w:t>bruksprodukter och livs</w:t>
            </w:r>
            <w:r w:rsidRPr="00167817">
              <w:softHyphen/>
              <w:t>medel</w:t>
            </w:r>
            <w:r w:rsidRPr="008C231B">
              <w:rPr>
                <w:i/>
              </w:rPr>
              <w:t>:</w:t>
            </w:r>
          </w:p>
        </w:tc>
      </w:tr>
      <w:tr w:rsidR="00F71CC6" w14:paraId="16301ABE" w14:textId="77777777" w:rsidTr="00F71CC6">
        <w:tc>
          <w:tcPr>
            <w:tcW w:w="5000" w:type="pct"/>
            <w:gridSpan w:val="2"/>
            <w:shd w:val="clear" w:color="auto" w:fill="auto"/>
            <w:tcMar>
              <w:left w:w="0" w:type="dxa"/>
            </w:tcMar>
          </w:tcPr>
          <w:p w14:paraId="5B0CD40F" w14:textId="43493A24" w:rsidR="00F71CC6" w:rsidRDefault="00AB307F" w:rsidP="00F71CC6">
            <w:pPr>
              <w:pStyle w:val="Brdtextmedindrag"/>
            </w:pPr>
            <w:r w:rsidRPr="008C231B">
              <w:t>1.</w:t>
            </w:r>
            <w:r>
              <w:t> </w:t>
            </w:r>
            <w:r w:rsidRPr="008C231B">
              <w:t>Europaparlamentets och rådets förordning (EG) nr 110/2008 av den 15 januari 2008 om definition, beskrivning, presentation och märkning av, samt skydd av geografiska beteckningar för, spritdrycker, samt om upphävande av rådets förordning (EEG) nr 1576/89,</w:t>
            </w:r>
          </w:p>
        </w:tc>
      </w:tr>
      <w:tr w:rsidR="00F71CC6" w14:paraId="6E171DB1" w14:textId="77777777" w:rsidTr="00F71CC6">
        <w:tc>
          <w:tcPr>
            <w:tcW w:w="5000" w:type="pct"/>
            <w:gridSpan w:val="2"/>
            <w:shd w:val="clear" w:color="auto" w:fill="auto"/>
            <w:tcMar>
              <w:left w:w="0" w:type="dxa"/>
            </w:tcMar>
          </w:tcPr>
          <w:p w14:paraId="4E7EB5F4" w14:textId="77777777" w:rsidR="00F71CC6" w:rsidRDefault="00AB307F" w:rsidP="00F71CC6">
            <w:pPr>
              <w:pStyle w:val="Brdtextmedindrag"/>
            </w:pPr>
            <w:r w:rsidRPr="008C231B">
              <w:t>2.</w:t>
            </w:r>
            <w:r>
              <w:t> </w:t>
            </w:r>
            <w:r w:rsidRPr="008C231B">
              <w:t>Europaparlamentets och rådets förordning (EU) nr 1308/2013 av den 17 december 2013 om upprättande av en samlad marknadsordning för jordbruksprodukter och om upphävande av rådets förordningar (EEG) nr 922/72, (EEG) nr 234/79, (EG) nr 1037/2001 och (EG) nr 1234/2007,</w:t>
            </w:r>
          </w:p>
        </w:tc>
      </w:tr>
      <w:tr w:rsidR="00F71CC6" w14:paraId="764863B7" w14:textId="77777777" w:rsidTr="00F71CC6">
        <w:tc>
          <w:tcPr>
            <w:tcW w:w="5000" w:type="pct"/>
            <w:gridSpan w:val="2"/>
            <w:shd w:val="clear" w:color="auto" w:fill="auto"/>
            <w:tcMar>
              <w:left w:w="0" w:type="dxa"/>
            </w:tcMar>
          </w:tcPr>
          <w:p w14:paraId="07DAF728" w14:textId="77777777" w:rsidR="00F71CC6" w:rsidRDefault="00AB307F" w:rsidP="00F71CC6">
            <w:pPr>
              <w:pStyle w:val="Brdtextmedindrag"/>
            </w:pPr>
            <w:r w:rsidRPr="008C231B">
              <w:t>3.</w:t>
            </w:r>
            <w:r>
              <w:t> </w:t>
            </w:r>
            <w:r w:rsidRPr="008C231B">
              <w:t>Europaparlamentets och rådets förordning (EU) nr 1306/2013 av den 17 december 2013 om finansiering, förvaltning och övervakning av den gemensamma jordbrukspolitiken och om upphävande av rådets förordningar (EEG) nr 352/78, (EG) nr 165/94, (EG) nr 2799/98, (EG) nr 814/2000, (EG) nr 1290/2005</w:t>
            </w:r>
            <w:r>
              <w:t xml:space="preserve"> </w:t>
            </w:r>
            <w:r w:rsidRPr="008C231B">
              <w:t>och (EG) nr 485/2008,</w:t>
            </w:r>
          </w:p>
        </w:tc>
      </w:tr>
      <w:tr w:rsidR="00F71CC6" w14:paraId="218F5327" w14:textId="77777777" w:rsidTr="00F71CC6">
        <w:tc>
          <w:tcPr>
            <w:tcW w:w="5000" w:type="pct"/>
            <w:gridSpan w:val="2"/>
            <w:shd w:val="clear" w:color="auto" w:fill="auto"/>
            <w:tcMar>
              <w:left w:w="0" w:type="dxa"/>
            </w:tcMar>
          </w:tcPr>
          <w:p w14:paraId="5226476F" w14:textId="77777777" w:rsidR="00F71CC6" w:rsidRDefault="00AB307F" w:rsidP="00F71CC6">
            <w:pPr>
              <w:pStyle w:val="Brdtextmedindrag"/>
            </w:pPr>
            <w:r w:rsidRPr="008C231B">
              <w:t>4.</w:t>
            </w:r>
            <w:r>
              <w:t> </w:t>
            </w:r>
            <w:r w:rsidRPr="008C231B">
              <w:t>Europaparlamentets och rådets förordning (EU) nr 251/2014 av den 26 februari 2014 om definition, beskrivning, presentation och märkning av, samt skydd av geografiska beteckningar för, aro</w:t>
            </w:r>
            <w:r w:rsidRPr="008C231B">
              <w:softHyphen/>
              <w:t>matiserade vinprodukter och om upphävande av rådets förord</w:t>
            </w:r>
            <w:r w:rsidRPr="008C231B">
              <w:softHyphen/>
              <w:t>ning (EEG) nr 1601/91, och</w:t>
            </w:r>
          </w:p>
        </w:tc>
      </w:tr>
      <w:tr w:rsidR="00F71CC6" w14:paraId="761EE75C" w14:textId="77777777" w:rsidTr="005A3B52">
        <w:tblPrEx>
          <w:tblLook w:val="0600" w:firstRow="0" w:lastRow="0" w:firstColumn="0" w:lastColumn="0" w:noHBand="1" w:noVBand="1"/>
        </w:tblPrEx>
        <w:tc>
          <w:tcPr>
            <w:tcW w:w="2500" w:type="pct"/>
            <w:shd w:val="clear" w:color="auto" w:fill="auto"/>
            <w:tcMar>
              <w:left w:w="0" w:type="dxa"/>
            </w:tcMar>
          </w:tcPr>
          <w:p w14:paraId="5C5DF199" w14:textId="56387400" w:rsidR="00F71CC6" w:rsidRDefault="00AB307F" w:rsidP="00F71CC6">
            <w:pPr>
              <w:pStyle w:val="Brdtextmedindrag"/>
            </w:pPr>
            <w:r w:rsidRPr="00AD7A76">
              <w:rPr>
                <w:spacing w:val="-4"/>
              </w:rPr>
              <w:t>5. </w:t>
            </w:r>
            <w:r w:rsidRPr="00AD7A76">
              <w:rPr>
                <w:i/>
                <w:spacing w:val="-4"/>
              </w:rPr>
              <w:t>Europaparlamentets och</w:t>
            </w:r>
            <w:r w:rsidRPr="00D714CF">
              <w:rPr>
                <w:i/>
              </w:rPr>
              <w:t xml:space="preserve"> rådets förordning</w:t>
            </w:r>
            <w:r w:rsidRPr="008C231B">
              <w:rPr>
                <w:i/>
              </w:rPr>
              <w:t xml:space="preserve"> (EG) nr 882/2004 av den 29 april 2004 om offentlig kontroll för att säkerställa kon</w:t>
            </w:r>
            <w:r>
              <w:rPr>
                <w:i/>
              </w:rPr>
              <w:softHyphen/>
            </w:r>
            <w:r w:rsidRPr="008C231B">
              <w:rPr>
                <w:i/>
              </w:rPr>
              <w:t>trollen av efterlevnaden av foder- och livsmedelslagstift</w:t>
            </w:r>
            <w:r w:rsidRPr="008C231B">
              <w:rPr>
                <w:i/>
              </w:rPr>
              <w:softHyphen/>
              <w:t>ningen samt bestämmelserna om djurhälsa och djurskydd.</w:t>
            </w:r>
          </w:p>
        </w:tc>
        <w:tc>
          <w:tcPr>
            <w:tcW w:w="2500" w:type="pct"/>
            <w:shd w:val="clear" w:color="auto" w:fill="auto"/>
            <w:tcMar>
              <w:right w:w="0" w:type="dxa"/>
            </w:tcMar>
          </w:tcPr>
          <w:p w14:paraId="1B0A5300" w14:textId="43635CE6" w:rsidR="00F71CC6" w:rsidRDefault="00AB307F" w:rsidP="00F71CC6">
            <w:pPr>
              <w:pStyle w:val="Brdtextmedindrag"/>
            </w:pPr>
            <w:r w:rsidRPr="00AD7A76">
              <w:rPr>
                <w:spacing w:val="-4"/>
              </w:rPr>
              <w:t>5. </w:t>
            </w:r>
            <w:r w:rsidRPr="00AD7A76">
              <w:rPr>
                <w:i/>
                <w:spacing w:val="-4"/>
              </w:rPr>
              <w:t>Europaparlamentets och</w:t>
            </w:r>
            <w:r w:rsidRPr="00D714CF">
              <w:rPr>
                <w:i/>
              </w:rPr>
              <w:t xml:space="preserve"> rådets förordning</w:t>
            </w:r>
            <w:r w:rsidRPr="008C231B">
              <w:rPr>
                <w:i/>
              </w:rPr>
              <w:t xml:space="preserve"> (EU) 2017/625 av den 15 mars 2017 om offentlig kontroll och annan offentlig verksamhet för att säkerställa tillämpningen av livsmedels</w:t>
            </w:r>
            <w:r>
              <w:rPr>
                <w:i/>
              </w:rPr>
              <w:t>-</w:t>
            </w:r>
            <w:r w:rsidRPr="008C231B">
              <w:rPr>
                <w:i/>
              </w:rPr>
              <w:t xml:space="preserve"> och foderlagstiftningen och av bestämmelser om djurs hälsa och djurskydd, växtskydd och växtskyddsmedel samt om ändring av Europaparlamentets och rådets förordningar (EG) nr 999/2001, (EG) nr 396/2005, (EG) nr 1069/2009, (EG) nr 1107/2009, (EU) nr 1151/2012, (EU) nr 652/2014, (EU) 2016/429 och (EU)</w:t>
            </w:r>
            <w:r>
              <w:t xml:space="preserve"> </w:t>
            </w:r>
            <w:r w:rsidRPr="008C231B">
              <w:rPr>
                <w:i/>
              </w:rPr>
              <w:t>2016/2031, rådets förordningar (EG) nr 1/2005 och (EG) nr 1099/2009 och rådets direktiv 98/58/EG, 1999/74/EG, 2007/43/EG, 2008/119/EG och 2008/120/EG och om upphävande av Europaparlamentets och rådets förordningar (EG) nr 854/2004 och (EG) nr 882/2004, rådets direk</w:t>
            </w:r>
            <w:r w:rsidRPr="008C231B">
              <w:rPr>
                <w:i/>
              </w:rPr>
              <w:softHyphen/>
              <w:t>tiv 89/608/EEG, 89/662/EEG, 90/425/EEG, 91/496/EEG, 96/23/EG, 96/93/EG och 97/78/EG samt rådets beslut 92/438/EEG (förordningen om offentlig kon</w:t>
            </w:r>
            <w:r>
              <w:rPr>
                <w:i/>
              </w:rPr>
              <w:softHyphen/>
            </w:r>
            <w:r w:rsidRPr="008C231B">
              <w:rPr>
                <w:i/>
              </w:rPr>
              <w:t>troll)</w:t>
            </w:r>
            <w:r>
              <w:rPr>
                <w:i/>
              </w:rPr>
              <w:t xml:space="preserve"> och delegerade akter och genomförandeakter till denna för</w:t>
            </w:r>
            <w:r>
              <w:rPr>
                <w:i/>
              </w:rPr>
              <w:softHyphen/>
              <w:t>ordning.</w:t>
            </w:r>
          </w:p>
        </w:tc>
      </w:tr>
    </w:tbl>
    <w:p w14:paraId="1A9EB5C0"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01C2C00" w14:textId="77777777" w:rsidTr="005A3B52">
        <w:tc>
          <w:tcPr>
            <w:tcW w:w="2500" w:type="pct"/>
            <w:shd w:val="clear" w:color="auto" w:fill="auto"/>
            <w:tcMar>
              <w:left w:w="0" w:type="dxa"/>
            </w:tcMar>
          </w:tcPr>
          <w:p w14:paraId="1DAFFC5B" w14:textId="77777777" w:rsidR="00F71CC6" w:rsidRDefault="00F71CC6" w:rsidP="00F71CC6">
            <w:pPr>
              <w:pStyle w:val="Brdtextmedindrag"/>
            </w:pPr>
          </w:p>
        </w:tc>
        <w:tc>
          <w:tcPr>
            <w:tcW w:w="2500" w:type="pct"/>
            <w:shd w:val="clear" w:color="auto" w:fill="auto"/>
            <w:tcMar>
              <w:right w:w="0" w:type="dxa"/>
            </w:tcMar>
          </w:tcPr>
          <w:p w14:paraId="0370F964" w14:textId="1E945F78" w:rsidR="00F71CC6" w:rsidRPr="00D006CF" w:rsidRDefault="00AB307F" w:rsidP="00F71CC6">
            <w:pPr>
              <w:pStyle w:val="Rubrik4utannumrering"/>
              <w:rPr>
                <w:i/>
                <w:iCs/>
              </w:rPr>
            </w:pPr>
            <w:r w:rsidRPr="00D006CF">
              <w:rPr>
                <w:i/>
                <w:iCs/>
              </w:rPr>
              <w:t>Ord och uttryck</w:t>
            </w:r>
          </w:p>
        </w:tc>
      </w:tr>
    </w:tbl>
    <w:p w14:paraId="73D0B81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C5E307D" w14:textId="77777777" w:rsidTr="00F71CC6">
        <w:tc>
          <w:tcPr>
            <w:tcW w:w="2500" w:type="pct"/>
            <w:shd w:val="clear" w:color="auto" w:fill="auto"/>
            <w:tcMar>
              <w:left w:w="0" w:type="dxa"/>
            </w:tcMar>
          </w:tcPr>
          <w:p w14:paraId="23F0E562" w14:textId="77777777" w:rsidR="00F71CC6" w:rsidRDefault="00F71CC6" w:rsidP="00F71CC6">
            <w:pPr>
              <w:pStyle w:val="Brdtextmedindrag"/>
            </w:pPr>
          </w:p>
        </w:tc>
        <w:tc>
          <w:tcPr>
            <w:tcW w:w="2500" w:type="pct"/>
            <w:shd w:val="clear" w:color="auto" w:fill="auto"/>
            <w:tcMar>
              <w:right w:w="0" w:type="dxa"/>
            </w:tcMar>
          </w:tcPr>
          <w:p w14:paraId="6B9C999F" w14:textId="69F85DED" w:rsidR="00F71CC6" w:rsidRDefault="00AB307F" w:rsidP="00F71CC6">
            <w:pPr>
              <w:pStyle w:val="Brdtext"/>
              <w:rPr>
                <w:i/>
              </w:rPr>
            </w:pPr>
            <w:r>
              <w:rPr>
                <w:i/>
              </w:rPr>
              <w:t xml:space="preserve">2 a </w:t>
            </w:r>
            <w:r w:rsidRPr="00574282">
              <w:rPr>
                <w:i/>
              </w:rPr>
              <w:t>§</w:t>
            </w:r>
          </w:p>
          <w:p w14:paraId="38776B17" w14:textId="77777777" w:rsidR="00F71CC6" w:rsidRPr="00990888" w:rsidRDefault="00AB307F" w:rsidP="00F71CC6">
            <w:pPr>
              <w:pStyle w:val="Brdtextmedindrag"/>
              <w:rPr>
                <w:i/>
              </w:rPr>
            </w:pPr>
            <w:r w:rsidRPr="00990888">
              <w:rPr>
                <w:i/>
              </w:rPr>
              <w:t xml:space="preserve">I denna lag betyder </w:t>
            </w:r>
          </w:p>
          <w:p w14:paraId="5854176A" w14:textId="77777777" w:rsidR="00F71CC6" w:rsidRPr="00990888" w:rsidRDefault="00AB307F" w:rsidP="00F71CC6">
            <w:pPr>
              <w:pStyle w:val="Brdtextmedindrag"/>
              <w:rPr>
                <w:i/>
              </w:rPr>
            </w:pPr>
            <w:r w:rsidRPr="00990888">
              <w:rPr>
                <w:i/>
              </w:rPr>
              <w:t>1. </w:t>
            </w:r>
            <w:r>
              <w:rPr>
                <w:i/>
              </w:rPr>
              <w:t>u</w:t>
            </w:r>
            <w:r w:rsidRPr="00990888">
              <w:rPr>
                <w:i/>
              </w:rPr>
              <w:t>ttrycket offentlig kontroll</w:t>
            </w:r>
          </w:p>
          <w:p w14:paraId="2D1310FB" w14:textId="33E550FC" w:rsidR="00F71CC6" w:rsidRPr="00990888" w:rsidRDefault="00AB307F" w:rsidP="00F71CC6">
            <w:pPr>
              <w:pStyle w:val="Brdtextmedindrag"/>
              <w:rPr>
                <w:i/>
              </w:rPr>
            </w:pPr>
            <w:r w:rsidRPr="00990888">
              <w:rPr>
                <w:i/>
              </w:rPr>
              <w:t>a) offentlig kontroll enligt för</w:t>
            </w:r>
            <w:r w:rsidR="00731A97">
              <w:rPr>
                <w:i/>
              </w:rPr>
              <w:softHyphen/>
            </w:r>
            <w:r w:rsidRPr="00990888">
              <w:rPr>
                <w:i/>
              </w:rPr>
              <w:t xml:space="preserve">ordning (EU) 2017/625, </w:t>
            </w:r>
            <w:r>
              <w:rPr>
                <w:i/>
              </w:rPr>
              <w:t>och</w:t>
            </w:r>
            <w:r w:rsidRPr="00990888">
              <w:rPr>
                <w:i/>
              </w:rPr>
              <w:t xml:space="preserve"> </w:t>
            </w:r>
          </w:p>
          <w:p w14:paraId="4F7F2DFF" w14:textId="53679337" w:rsidR="00F71CC6" w:rsidRPr="00990888" w:rsidRDefault="00AB307F" w:rsidP="00F71CC6">
            <w:pPr>
              <w:pStyle w:val="Brdtextmedindrag"/>
              <w:rPr>
                <w:i/>
              </w:rPr>
            </w:pPr>
            <w:r w:rsidRPr="00990888">
              <w:rPr>
                <w:i/>
              </w:rPr>
              <w:t>b) kontroll i övrigt av att denna lag och föreskrif</w:t>
            </w:r>
            <w:r w:rsidRPr="00990888">
              <w:rPr>
                <w:i/>
              </w:rPr>
              <w:softHyphen/>
              <w:t xml:space="preserve">ter </w:t>
            </w:r>
            <w:r>
              <w:rPr>
                <w:i/>
              </w:rPr>
              <w:t xml:space="preserve">och beslut </w:t>
            </w:r>
            <w:r w:rsidRPr="00990888">
              <w:rPr>
                <w:i/>
              </w:rPr>
              <w:t xml:space="preserve">som </w:t>
            </w:r>
            <w:r>
              <w:rPr>
                <w:i/>
              </w:rPr>
              <w:t xml:space="preserve">har </w:t>
            </w:r>
            <w:r w:rsidRPr="00990888">
              <w:rPr>
                <w:i/>
              </w:rPr>
              <w:t>meddelats med stöd av lagen följs,</w:t>
            </w:r>
          </w:p>
          <w:p w14:paraId="3770DEFD" w14:textId="2C3A1259" w:rsidR="00F71CC6" w:rsidRDefault="00AB307F" w:rsidP="00F71CC6">
            <w:pPr>
              <w:pStyle w:val="Brdtextmedindrag"/>
              <w:rPr>
                <w:i/>
              </w:rPr>
            </w:pPr>
            <w:r w:rsidRPr="00990888">
              <w:rPr>
                <w:i/>
              </w:rPr>
              <w:t>2. uttrycket annan offentlig verk</w:t>
            </w:r>
            <w:r w:rsidR="00731A97">
              <w:rPr>
                <w:i/>
              </w:rPr>
              <w:softHyphen/>
            </w:r>
            <w:r w:rsidRPr="00990888">
              <w:rPr>
                <w:i/>
              </w:rPr>
              <w:t>samhet</w:t>
            </w:r>
          </w:p>
          <w:p w14:paraId="00275D77" w14:textId="77777777" w:rsidR="00F71CC6" w:rsidRPr="00990888" w:rsidRDefault="00AB307F" w:rsidP="00F71CC6">
            <w:pPr>
              <w:pStyle w:val="Brdtextmedindrag"/>
              <w:rPr>
                <w:i/>
              </w:rPr>
            </w:pPr>
            <w:r w:rsidRPr="00990888">
              <w:rPr>
                <w:i/>
              </w:rPr>
              <w:t>a) annan offentlig verksamhet enligt förordning (EU) 2017/625, och</w:t>
            </w:r>
          </w:p>
          <w:p w14:paraId="013951A3" w14:textId="24DF3EAE" w:rsidR="00F71CC6" w:rsidRPr="00990888" w:rsidRDefault="00AB307F" w:rsidP="00F71CC6">
            <w:pPr>
              <w:pStyle w:val="Brdtextmedindrag"/>
              <w:rPr>
                <w:i/>
              </w:rPr>
            </w:pPr>
            <w:r w:rsidRPr="00990888">
              <w:rPr>
                <w:i/>
              </w:rPr>
              <w:t xml:space="preserve">b) sådan </w:t>
            </w:r>
            <w:r>
              <w:rPr>
                <w:i/>
              </w:rPr>
              <w:t xml:space="preserve">offentlig </w:t>
            </w:r>
            <w:r w:rsidRPr="00990888">
              <w:rPr>
                <w:i/>
              </w:rPr>
              <w:t xml:space="preserve">verksamhet som i övrigt utförs med stöd av lagen eller föreskrifter </w:t>
            </w:r>
            <w:r>
              <w:rPr>
                <w:i/>
              </w:rPr>
              <w:t xml:space="preserve">eller beslut </w:t>
            </w:r>
            <w:r w:rsidRPr="00990888">
              <w:rPr>
                <w:i/>
              </w:rPr>
              <w:t xml:space="preserve">som </w:t>
            </w:r>
            <w:r>
              <w:rPr>
                <w:i/>
              </w:rPr>
              <w:t xml:space="preserve">har </w:t>
            </w:r>
            <w:r w:rsidRPr="00990888">
              <w:rPr>
                <w:i/>
              </w:rPr>
              <w:t>meddelats med stöd av lagen,</w:t>
            </w:r>
            <w:r>
              <w:rPr>
                <w:i/>
              </w:rPr>
              <w:t xml:space="preserve"> och</w:t>
            </w:r>
            <w:r w:rsidRPr="00990888">
              <w:rPr>
                <w:i/>
              </w:rPr>
              <w:t xml:space="preserve"> </w:t>
            </w:r>
          </w:p>
          <w:p w14:paraId="71BE4B5D" w14:textId="0EFD7E8F" w:rsidR="00F71CC6" w:rsidRPr="00574282" w:rsidRDefault="00AB307F" w:rsidP="00F71CC6">
            <w:pPr>
              <w:pStyle w:val="Brdtextmedindrag"/>
              <w:rPr>
                <w:i/>
              </w:rPr>
            </w:pPr>
            <w:r w:rsidRPr="00990888">
              <w:rPr>
                <w:i/>
              </w:rPr>
              <w:t>3. uttrycket organ med dele</w:t>
            </w:r>
            <w:r>
              <w:rPr>
                <w:i/>
              </w:rPr>
              <w:softHyphen/>
            </w:r>
            <w:r w:rsidRPr="00990888">
              <w:rPr>
                <w:i/>
              </w:rPr>
              <w:t>gerade uppgifter samma sak som i förordning (EU) 2017/625.</w:t>
            </w:r>
          </w:p>
        </w:tc>
      </w:tr>
    </w:tbl>
    <w:p w14:paraId="3476EF12"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45A4468" w14:textId="77777777" w:rsidTr="005A3B52">
        <w:tc>
          <w:tcPr>
            <w:tcW w:w="2500" w:type="pct"/>
            <w:shd w:val="clear" w:color="auto" w:fill="auto"/>
            <w:tcMar>
              <w:left w:w="0" w:type="dxa"/>
            </w:tcMar>
          </w:tcPr>
          <w:p w14:paraId="2DECF979" w14:textId="3997EFE3" w:rsidR="00F71CC6" w:rsidRDefault="00AB307F" w:rsidP="00F71CC6">
            <w:pPr>
              <w:pStyle w:val="Rubrik4utannumrering"/>
            </w:pPr>
            <w:r>
              <w:t>K</w:t>
            </w:r>
            <w:r w:rsidRPr="009C0BC3">
              <w:t>ontroll</w:t>
            </w:r>
            <w:r w:rsidRPr="00990888">
              <w:rPr>
                <w:i/>
              </w:rPr>
              <w:t xml:space="preserve"> </w:t>
            </w:r>
          </w:p>
        </w:tc>
        <w:tc>
          <w:tcPr>
            <w:tcW w:w="2500" w:type="pct"/>
            <w:shd w:val="clear" w:color="auto" w:fill="auto"/>
            <w:tcMar>
              <w:right w:w="0" w:type="dxa"/>
            </w:tcMar>
          </w:tcPr>
          <w:p w14:paraId="772B549F" w14:textId="6C15ECDD" w:rsidR="00F71CC6" w:rsidRDefault="00AB307F" w:rsidP="00F71CC6">
            <w:pPr>
              <w:pStyle w:val="Rubrik4utannumrering"/>
            </w:pPr>
            <w:r w:rsidRPr="00990888">
              <w:rPr>
                <w:i/>
              </w:rPr>
              <w:t xml:space="preserve">Offentlig </w:t>
            </w:r>
            <w:r w:rsidRPr="009C0BC3">
              <w:t>kontroll</w:t>
            </w:r>
            <w:r w:rsidRPr="00990888">
              <w:rPr>
                <w:i/>
              </w:rPr>
              <w:t xml:space="preserve"> och annan offentlig verksamhet</w:t>
            </w:r>
          </w:p>
        </w:tc>
      </w:tr>
    </w:tbl>
    <w:p w14:paraId="44D3EF55" w14:textId="6EF9E9CC" w:rsidR="00F71CC6" w:rsidRDefault="00AB307F" w:rsidP="00F71CC6">
      <w:pPr>
        <w:pStyle w:val="Brdtext"/>
        <w:spacing w:before="230"/>
        <w:jc w:val="center"/>
      </w:pPr>
      <w:r>
        <w:t>4 §</w:t>
      </w:r>
      <w:r>
        <w:rPr>
          <w:rStyle w:val="Fotnotsreferens"/>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2221739" w14:textId="77777777" w:rsidTr="00F71CC6">
        <w:tc>
          <w:tcPr>
            <w:tcW w:w="2500" w:type="pct"/>
            <w:shd w:val="clear" w:color="auto" w:fill="auto"/>
            <w:tcMar>
              <w:left w:w="0" w:type="dxa"/>
            </w:tcMar>
          </w:tcPr>
          <w:p w14:paraId="1191691F" w14:textId="250FF47E" w:rsidR="00F71CC6" w:rsidRDefault="00AB307F" w:rsidP="00F71CC6">
            <w:pPr>
              <w:pStyle w:val="Brdtextmedindrag"/>
            </w:pPr>
            <w:r w:rsidRPr="00A33EB0">
              <w:rPr>
                <w:iCs/>
              </w:rPr>
              <w:t>Kontroll</w:t>
            </w:r>
            <w:r w:rsidRPr="002F79F1">
              <w:rPr>
                <w:i/>
              </w:rPr>
              <w:t xml:space="preserve"> av efterlevnaden av denna lag, de föreskrifter och beslut som har meddelats med stöd av</w:t>
            </w:r>
            <w:r w:rsidRPr="002F79F1">
              <w:t xml:space="preserve"> </w:t>
            </w:r>
            <w:r w:rsidRPr="002F79F1">
              <w:rPr>
                <w:i/>
              </w:rPr>
              <w:t>lagen, de EU-bestäm</w:t>
            </w:r>
            <w:r w:rsidRPr="002F79F1">
              <w:rPr>
                <w:i/>
              </w:rPr>
              <w:softHyphen/>
              <w:t>melser som kompletteras av lagen och de beslut</w:t>
            </w:r>
            <w:r w:rsidRPr="002F79F1">
              <w:t xml:space="preserve"> </w:t>
            </w:r>
            <w:r w:rsidRPr="00D97599">
              <w:rPr>
                <w:i/>
              </w:rPr>
              <w:t>som har meddelats med stöd av EU-be</w:t>
            </w:r>
            <w:r w:rsidRPr="00D97599">
              <w:rPr>
                <w:i/>
              </w:rPr>
              <w:softHyphen/>
              <w:t>stämmelserna</w:t>
            </w:r>
            <w:r w:rsidRPr="002F79F1">
              <w:t xml:space="preserve"> </w:t>
            </w:r>
            <w:r w:rsidRPr="00291912">
              <w:rPr>
                <w:i/>
                <w:iCs/>
              </w:rPr>
              <w:t>ska</w:t>
            </w:r>
            <w:r w:rsidRPr="002F79F1">
              <w:t xml:space="preserve"> utövas av Livsmedelsverket, länsstyrel</w:t>
            </w:r>
            <w:r w:rsidRPr="002F79F1">
              <w:softHyphen/>
              <w:t>serna och kommunern</w:t>
            </w:r>
            <w:r>
              <w:t>a</w:t>
            </w:r>
            <w:r w:rsidRPr="002F79F1">
              <w:t xml:space="preserve"> </w:t>
            </w:r>
            <w:r w:rsidRPr="008830D7">
              <w:rPr>
                <w:i/>
                <w:iCs/>
              </w:rPr>
              <w:t>i enlig</w:t>
            </w:r>
            <w:r w:rsidRPr="008830D7">
              <w:rPr>
                <w:i/>
                <w:iCs/>
              </w:rPr>
              <w:softHyphen/>
              <w:t>het med de</w:t>
            </w:r>
            <w:r w:rsidRPr="005E3357">
              <w:t xml:space="preserve"> föreskrifter som regeringen med</w:t>
            </w:r>
            <w:r>
              <w:softHyphen/>
            </w:r>
            <w:r w:rsidRPr="005E3357">
              <w:t>delar.</w:t>
            </w:r>
          </w:p>
        </w:tc>
        <w:tc>
          <w:tcPr>
            <w:tcW w:w="2500" w:type="pct"/>
            <w:shd w:val="clear" w:color="auto" w:fill="auto"/>
            <w:tcMar>
              <w:right w:w="0" w:type="dxa"/>
            </w:tcMar>
          </w:tcPr>
          <w:p w14:paraId="127A8A8E" w14:textId="1404D77A" w:rsidR="00F71CC6" w:rsidRDefault="00AB307F" w:rsidP="00F71CC6">
            <w:pPr>
              <w:pStyle w:val="Brdtextmedindrag"/>
            </w:pPr>
            <w:r w:rsidRPr="00D97599">
              <w:rPr>
                <w:i/>
              </w:rPr>
              <w:t xml:space="preserve">Offentlig </w:t>
            </w:r>
            <w:r w:rsidRPr="00A33EB0">
              <w:rPr>
                <w:iCs/>
              </w:rPr>
              <w:t>kontroll</w:t>
            </w:r>
            <w:r w:rsidRPr="002F79F1">
              <w:t xml:space="preserve"> utövas av Livsmedelsverket, läns</w:t>
            </w:r>
            <w:r w:rsidRPr="002F79F1">
              <w:softHyphen/>
              <w:t>styrel</w:t>
            </w:r>
            <w:r w:rsidRPr="002F79F1">
              <w:softHyphen/>
              <w:t>serna och kommunerna</w:t>
            </w:r>
            <w:r>
              <w:t xml:space="preserve"> </w:t>
            </w:r>
            <w:r w:rsidRPr="00291912">
              <w:rPr>
                <w:i/>
                <w:iCs/>
              </w:rPr>
              <w:t>(kontrollmyndig</w:t>
            </w:r>
            <w:r>
              <w:rPr>
                <w:i/>
                <w:iCs/>
              </w:rPr>
              <w:softHyphen/>
            </w:r>
            <w:r w:rsidRPr="00291912">
              <w:rPr>
                <w:i/>
                <w:iCs/>
              </w:rPr>
              <w:t>heterna) enligt</w:t>
            </w:r>
            <w:r>
              <w:t xml:space="preserve"> föreskrifter som regeringen meddelar.</w:t>
            </w:r>
          </w:p>
        </w:tc>
      </w:tr>
      <w:tr w:rsidR="00F71CC6" w14:paraId="5993EB63" w14:textId="77777777" w:rsidTr="005A3B52">
        <w:tblPrEx>
          <w:tblLook w:val="0600" w:firstRow="0" w:lastRow="0" w:firstColumn="0" w:lastColumn="0" w:noHBand="1" w:noVBand="1"/>
        </w:tblPrEx>
        <w:tc>
          <w:tcPr>
            <w:tcW w:w="2500" w:type="pct"/>
            <w:shd w:val="clear" w:color="auto" w:fill="auto"/>
            <w:tcMar>
              <w:left w:w="0" w:type="dxa"/>
            </w:tcMar>
          </w:tcPr>
          <w:p w14:paraId="5128FB22" w14:textId="77777777" w:rsidR="00F71CC6" w:rsidRDefault="00F71CC6" w:rsidP="00F71CC6">
            <w:pPr>
              <w:pStyle w:val="Brdtextmedindrag"/>
            </w:pPr>
          </w:p>
        </w:tc>
        <w:tc>
          <w:tcPr>
            <w:tcW w:w="2500" w:type="pct"/>
            <w:shd w:val="clear" w:color="auto" w:fill="auto"/>
            <w:tcMar>
              <w:right w:w="0" w:type="dxa"/>
            </w:tcMar>
          </w:tcPr>
          <w:p w14:paraId="2C371E58" w14:textId="6F9A1EE7" w:rsidR="00F71CC6" w:rsidRDefault="00AB307F" w:rsidP="00F71CC6">
            <w:pPr>
              <w:pStyle w:val="Brdtextmedindrag"/>
            </w:pPr>
            <w:r>
              <w:rPr>
                <w:i/>
              </w:rPr>
              <w:t>Annan offentlig verksamhet ut</w:t>
            </w:r>
            <w:r>
              <w:rPr>
                <w:i/>
              </w:rPr>
              <w:softHyphen/>
              <w:t>förs av k</w:t>
            </w:r>
            <w:r w:rsidRPr="000C44A8">
              <w:rPr>
                <w:i/>
              </w:rPr>
              <w:t xml:space="preserve">ontrollmyndigheterna </w:t>
            </w:r>
            <w:r>
              <w:rPr>
                <w:i/>
              </w:rPr>
              <w:t>och andra statliga myndigheter</w:t>
            </w:r>
            <w:r w:rsidRPr="000C44A8">
              <w:rPr>
                <w:i/>
              </w:rPr>
              <w:t xml:space="preserve"> enligt vad som anges i denna lag och </w:t>
            </w:r>
            <w:r>
              <w:rPr>
                <w:i/>
              </w:rPr>
              <w:t>i</w:t>
            </w:r>
            <w:r w:rsidRPr="000C44A8">
              <w:rPr>
                <w:i/>
              </w:rPr>
              <w:t xml:space="preserve"> föreskrifter som regeringen med</w:t>
            </w:r>
            <w:r>
              <w:rPr>
                <w:i/>
              </w:rPr>
              <w:softHyphen/>
            </w:r>
            <w:r w:rsidRPr="000C44A8">
              <w:rPr>
                <w:i/>
              </w:rPr>
              <w:t>delar.</w:t>
            </w:r>
          </w:p>
        </w:tc>
      </w:tr>
    </w:tbl>
    <w:p w14:paraId="1ABA1181" w14:textId="171CE47D" w:rsidR="00F71CC6" w:rsidRPr="00C57856" w:rsidRDefault="00AB307F" w:rsidP="00C57856">
      <w:pPr>
        <w:pStyle w:val="Brdtextmedindrag"/>
      </w:pPr>
      <w:r w:rsidRPr="00D97599">
        <w:t>En kommuns uppgift ska fullgöras av den eller de kommunala nämnder som fullgör uppgifter inom miljö- eller hälsoskyddsområdet</w:t>
      </w:r>
      <w:r>
        <w:t>.</w:t>
      </w:r>
    </w:p>
    <w:p w14:paraId="70E18A92"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93E7CD8" w14:textId="77777777" w:rsidTr="005A3B52">
        <w:tc>
          <w:tcPr>
            <w:tcW w:w="2500" w:type="pct"/>
            <w:shd w:val="clear" w:color="auto" w:fill="auto"/>
            <w:tcMar>
              <w:left w:w="0" w:type="dxa"/>
            </w:tcMar>
          </w:tcPr>
          <w:p w14:paraId="0023DC6C" w14:textId="77777777" w:rsidR="00F71CC6" w:rsidRDefault="00F71CC6" w:rsidP="00F71CC6">
            <w:pPr>
              <w:pStyle w:val="Brdtextmedindrag"/>
            </w:pPr>
          </w:p>
        </w:tc>
        <w:tc>
          <w:tcPr>
            <w:tcW w:w="2500" w:type="pct"/>
            <w:shd w:val="clear" w:color="auto" w:fill="auto"/>
            <w:tcMar>
              <w:right w:w="0" w:type="dxa"/>
            </w:tcMar>
          </w:tcPr>
          <w:p w14:paraId="7ACBD886" w14:textId="5A7D61C7" w:rsidR="00F71CC6" w:rsidRPr="00E53BDF" w:rsidRDefault="00AB307F" w:rsidP="00F71CC6">
            <w:pPr>
              <w:pStyle w:val="Rubrik4utannumrering"/>
              <w:rPr>
                <w:i/>
                <w:iCs/>
              </w:rPr>
            </w:pPr>
            <w:r w:rsidRPr="00E53BDF">
              <w:rPr>
                <w:i/>
                <w:iCs/>
              </w:rPr>
              <w:t>Delegering av vissa uppgifter</w:t>
            </w:r>
          </w:p>
        </w:tc>
      </w:tr>
    </w:tbl>
    <w:p w14:paraId="40F73F9E" w14:textId="6B3F7354" w:rsidR="00F71CC6" w:rsidRDefault="00AB307F" w:rsidP="00F71CC6">
      <w:pPr>
        <w:pStyle w:val="Brdtext"/>
        <w:spacing w:before="230"/>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903A755" w14:textId="77777777" w:rsidTr="00F71CC6">
        <w:tc>
          <w:tcPr>
            <w:tcW w:w="2500" w:type="pct"/>
            <w:shd w:val="clear" w:color="auto" w:fill="auto"/>
            <w:tcMar>
              <w:left w:w="0" w:type="dxa"/>
            </w:tcMar>
          </w:tcPr>
          <w:p w14:paraId="68506A89" w14:textId="053A3D4A" w:rsidR="00F71CC6" w:rsidRPr="003D4348" w:rsidRDefault="00AB307F" w:rsidP="00F71CC6">
            <w:pPr>
              <w:pStyle w:val="Brdtextmedindrag"/>
              <w:rPr>
                <w:i/>
                <w:iCs/>
              </w:rPr>
            </w:pPr>
            <w:r w:rsidRPr="003D4348">
              <w:rPr>
                <w:i/>
                <w:iCs/>
              </w:rPr>
              <w:t>Regeringen eller Livsmedels</w:t>
            </w:r>
            <w:r w:rsidRPr="003D4348">
              <w:rPr>
                <w:i/>
                <w:iCs/>
              </w:rPr>
              <w:softHyphen/>
              <w:t>verket får överlämna till ett så</w:t>
            </w:r>
            <w:r w:rsidRPr="003D4348">
              <w:rPr>
                <w:i/>
                <w:iCs/>
              </w:rPr>
              <w:softHyphen/>
              <w:t>dant kontrollorgan som avses i artikel 2 andra stycket 5 i Europaparla</w:t>
            </w:r>
            <w:r w:rsidRPr="003D4348">
              <w:rPr>
                <w:i/>
                <w:iCs/>
              </w:rPr>
              <w:softHyphen/>
              <w:t>mentets och rådets förord</w:t>
            </w:r>
            <w:r w:rsidRPr="003D4348">
              <w:rPr>
                <w:i/>
                <w:iCs/>
              </w:rPr>
              <w:softHyphen/>
              <w:t>ning (EG) nr 882/2004 att utöva sådan kontroll som avses i 4 §.</w:t>
            </w:r>
          </w:p>
        </w:tc>
        <w:tc>
          <w:tcPr>
            <w:tcW w:w="2500" w:type="pct"/>
            <w:shd w:val="clear" w:color="auto" w:fill="auto"/>
            <w:tcMar>
              <w:right w:w="0" w:type="dxa"/>
            </w:tcMar>
          </w:tcPr>
          <w:p w14:paraId="7013F750" w14:textId="79BBAD01" w:rsidR="00F71CC6" w:rsidRDefault="00AB307F" w:rsidP="00F71CC6">
            <w:pPr>
              <w:pStyle w:val="Brdtextmedindrag"/>
            </w:pPr>
            <w:r w:rsidRPr="001E1929">
              <w:rPr>
                <w:i/>
              </w:rPr>
              <w:t>I förordning (EU) 2017/625 finns bestämmelser om att vissa upp</w:t>
            </w:r>
            <w:r>
              <w:rPr>
                <w:i/>
              </w:rPr>
              <w:softHyphen/>
            </w:r>
            <w:r w:rsidRPr="001E1929">
              <w:rPr>
                <w:i/>
              </w:rPr>
              <w:t xml:space="preserve">gifter som ingår i den offentliga kontrollen och vissa uppgifter i samband med annan offentlig verksamhet </w:t>
            </w:r>
            <w:r w:rsidRPr="00482DC2">
              <w:rPr>
                <w:i/>
              </w:rPr>
              <w:t>får</w:t>
            </w:r>
            <w:r w:rsidRPr="001E1929">
              <w:rPr>
                <w:i/>
              </w:rPr>
              <w:t xml:space="preserve"> delegeras till ett organ eller till en fysisk person</w:t>
            </w:r>
            <w:r>
              <w:rPr>
                <w:i/>
              </w:rPr>
              <w:t>.</w:t>
            </w:r>
          </w:p>
        </w:tc>
      </w:tr>
      <w:tr w:rsidR="00F71CC6" w14:paraId="68981BD0" w14:textId="77777777" w:rsidTr="005A3B52">
        <w:tblPrEx>
          <w:tblLook w:val="0600" w:firstRow="0" w:lastRow="0" w:firstColumn="0" w:lastColumn="0" w:noHBand="1" w:noVBand="1"/>
        </w:tblPrEx>
        <w:tc>
          <w:tcPr>
            <w:tcW w:w="2500" w:type="pct"/>
            <w:shd w:val="clear" w:color="auto" w:fill="auto"/>
            <w:tcMar>
              <w:left w:w="0" w:type="dxa"/>
            </w:tcMar>
          </w:tcPr>
          <w:p w14:paraId="17BDD396" w14:textId="07F738B8" w:rsidR="00F71CC6" w:rsidRDefault="00AB307F" w:rsidP="00F71CC6">
            <w:pPr>
              <w:pStyle w:val="Brdtextmedindrag"/>
            </w:pPr>
            <w:r w:rsidRPr="00D97599">
              <w:rPr>
                <w:i/>
              </w:rPr>
              <w:t>Ett överlämnande får inte avse rätten att besluta om åtgärder vid bristande efterlevnad av regelver</w:t>
            </w:r>
            <w:r w:rsidRPr="00D97599">
              <w:rPr>
                <w:i/>
              </w:rPr>
              <w:softHyphen/>
              <w:t>ket</w:t>
            </w:r>
            <w:r>
              <w:t>.</w:t>
            </w:r>
          </w:p>
        </w:tc>
        <w:tc>
          <w:tcPr>
            <w:tcW w:w="2500" w:type="pct"/>
            <w:shd w:val="clear" w:color="auto" w:fill="auto"/>
            <w:tcMar>
              <w:right w:w="0" w:type="dxa"/>
            </w:tcMar>
          </w:tcPr>
          <w:p w14:paraId="686AE9CC" w14:textId="77777777" w:rsidR="00F71CC6" w:rsidRDefault="00F71CC6" w:rsidP="00F71CC6">
            <w:pPr>
              <w:pStyle w:val="Brdtextmedindrag"/>
            </w:pPr>
          </w:p>
        </w:tc>
      </w:tr>
    </w:tbl>
    <w:p w14:paraId="2E6FD933"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236B720" w14:textId="77777777" w:rsidTr="005A3B52">
        <w:tc>
          <w:tcPr>
            <w:tcW w:w="2500" w:type="pct"/>
            <w:shd w:val="clear" w:color="auto" w:fill="auto"/>
            <w:tcMar>
              <w:left w:w="0" w:type="dxa"/>
            </w:tcMar>
          </w:tcPr>
          <w:p w14:paraId="051E2D4E" w14:textId="77777777" w:rsidR="00F71CC6" w:rsidRDefault="00F71CC6" w:rsidP="00F71CC6">
            <w:pPr>
              <w:pStyle w:val="Brdtextmedindrag"/>
            </w:pPr>
          </w:p>
        </w:tc>
        <w:tc>
          <w:tcPr>
            <w:tcW w:w="2500" w:type="pct"/>
            <w:shd w:val="clear" w:color="auto" w:fill="auto"/>
            <w:tcMar>
              <w:right w:w="0" w:type="dxa"/>
            </w:tcMar>
          </w:tcPr>
          <w:p w14:paraId="71BCC74D" w14:textId="75EB22C3" w:rsidR="00F71CC6" w:rsidRPr="00867503" w:rsidRDefault="00AB307F" w:rsidP="00F71CC6">
            <w:pPr>
              <w:pStyle w:val="Rubrik4utannumrering"/>
              <w:rPr>
                <w:i/>
                <w:iCs/>
              </w:rPr>
            </w:pPr>
            <w:r w:rsidRPr="00867503">
              <w:rPr>
                <w:i/>
                <w:iCs/>
              </w:rPr>
              <w:t>Förvaltningslagens tillämpning</w:t>
            </w:r>
          </w:p>
        </w:tc>
      </w:tr>
    </w:tbl>
    <w:p w14:paraId="15BB13C4"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DD0D102" w14:textId="77777777" w:rsidTr="00F71CC6">
        <w:tc>
          <w:tcPr>
            <w:tcW w:w="2500" w:type="pct"/>
            <w:shd w:val="clear" w:color="auto" w:fill="auto"/>
            <w:tcMar>
              <w:left w:w="0" w:type="dxa"/>
            </w:tcMar>
          </w:tcPr>
          <w:p w14:paraId="5D71CE92" w14:textId="77777777" w:rsidR="00F71CC6" w:rsidRDefault="00F71CC6" w:rsidP="00F71CC6">
            <w:pPr>
              <w:pStyle w:val="Brdtextmedindrag"/>
            </w:pPr>
          </w:p>
        </w:tc>
        <w:tc>
          <w:tcPr>
            <w:tcW w:w="2500" w:type="pct"/>
            <w:shd w:val="clear" w:color="auto" w:fill="auto"/>
            <w:tcMar>
              <w:right w:w="0" w:type="dxa"/>
            </w:tcMar>
          </w:tcPr>
          <w:p w14:paraId="720EA7F4" w14:textId="198D8F29" w:rsidR="00F71CC6" w:rsidRDefault="00AB307F" w:rsidP="00F71CC6">
            <w:pPr>
              <w:pStyle w:val="Brdtext"/>
              <w:rPr>
                <w:i/>
              </w:rPr>
            </w:pPr>
            <w:r>
              <w:rPr>
                <w:i/>
              </w:rPr>
              <w:t xml:space="preserve">5 a </w:t>
            </w:r>
            <w:r w:rsidRPr="00574282">
              <w:rPr>
                <w:i/>
              </w:rPr>
              <w:t>§</w:t>
            </w:r>
          </w:p>
          <w:p w14:paraId="1CF89FC6" w14:textId="0655F4F8" w:rsidR="00F71CC6" w:rsidRPr="0013041E" w:rsidRDefault="00AB307F" w:rsidP="00F71CC6">
            <w:pPr>
              <w:pStyle w:val="Brdtextmedindrag"/>
              <w:rPr>
                <w:i/>
              </w:rPr>
            </w:pPr>
            <w:r w:rsidRPr="0013041E">
              <w:rPr>
                <w:i/>
              </w:rPr>
              <w:t>Vid offentlig kontroll eller annan offentlig verksamhet som utförs av ett organ med delegerade uppgifter eller av en fysisk person som har</w:t>
            </w:r>
            <w:r>
              <w:t xml:space="preserve"> </w:t>
            </w:r>
            <w:r w:rsidRPr="0013041E">
              <w:rPr>
                <w:i/>
              </w:rPr>
              <w:t xml:space="preserve">delegerats vissa uppgifter </w:t>
            </w:r>
            <w:r>
              <w:rPr>
                <w:i/>
              </w:rPr>
              <w:t>ska</w:t>
            </w:r>
            <w:r>
              <w:t xml:space="preserve"> </w:t>
            </w:r>
            <w:r w:rsidRPr="0013041E">
              <w:rPr>
                <w:i/>
              </w:rPr>
              <w:t>följande bestämmelser i förvalt</w:t>
            </w:r>
            <w:r>
              <w:rPr>
                <w:i/>
              </w:rPr>
              <w:softHyphen/>
            </w:r>
            <w:r w:rsidRPr="0013041E">
              <w:rPr>
                <w:i/>
              </w:rPr>
              <w:t>ningslagen (2017:900)</w:t>
            </w:r>
            <w:r>
              <w:rPr>
                <w:i/>
              </w:rPr>
              <w:t xml:space="preserve"> tillämpas</w:t>
            </w:r>
            <w:r w:rsidRPr="0013041E">
              <w:rPr>
                <w:i/>
              </w:rPr>
              <w:t>:</w:t>
            </w:r>
          </w:p>
          <w:p w14:paraId="091627E1" w14:textId="7903D3F5" w:rsidR="00F71CC6" w:rsidRPr="0013041E" w:rsidRDefault="00AB307F" w:rsidP="00F71CC6">
            <w:pPr>
              <w:pStyle w:val="Brdtextmedindrag"/>
              <w:rPr>
                <w:i/>
              </w:rPr>
            </w:pPr>
            <w:r w:rsidRPr="0013041E">
              <w:rPr>
                <w:i/>
              </w:rPr>
              <w:t>– 5 § om legalitet, objektivitet och proportionalitet,</w:t>
            </w:r>
          </w:p>
          <w:p w14:paraId="3204A384" w14:textId="77777777" w:rsidR="00F71CC6" w:rsidRPr="0013041E" w:rsidRDefault="00AB307F" w:rsidP="00F71CC6">
            <w:pPr>
              <w:pStyle w:val="Brdtextmedindrag"/>
              <w:rPr>
                <w:i/>
              </w:rPr>
            </w:pPr>
            <w:r w:rsidRPr="0013041E">
              <w:rPr>
                <w:i/>
              </w:rPr>
              <w:t>– 10 § om partsinsyn,</w:t>
            </w:r>
          </w:p>
          <w:p w14:paraId="7701C6B2" w14:textId="77777777" w:rsidR="00F71CC6" w:rsidRPr="0013041E" w:rsidRDefault="00AB307F" w:rsidP="00F71CC6">
            <w:pPr>
              <w:pStyle w:val="Brdtextmedindrag"/>
              <w:rPr>
                <w:i/>
              </w:rPr>
            </w:pPr>
            <w:r w:rsidRPr="0013041E">
              <w:rPr>
                <w:i/>
              </w:rPr>
              <w:t>– 16–18 §§ om jäv,</w:t>
            </w:r>
          </w:p>
          <w:p w14:paraId="1A3084A7" w14:textId="77777777" w:rsidR="00F71CC6" w:rsidRPr="0013041E" w:rsidRDefault="00AB307F" w:rsidP="00F71CC6">
            <w:pPr>
              <w:pStyle w:val="Brdtextmedindrag"/>
              <w:rPr>
                <w:i/>
              </w:rPr>
            </w:pPr>
            <w:r w:rsidRPr="0013041E">
              <w:rPr>
                <w:i/>
              </w:rPr>
              <w:t>– 23 § om utredningsansvaret,</w:t>
            </w:r>
          </w:p>
          <w:p w14:paraId="525DBEC7" w14:textId="77777777" w:rsidR="00F71CC6" w:rsidRPr="0013041E" w:rsidRDefault="00AB307F" w:rsidP="00F71CC6">
            <w:pPr>
              <w:pStyle w:val="Brdtextmedindrag"/>
              <w:rPr>
                <w:i/>
              </w:rPr>
            </w:pPr>
            <w:r w:rsidRPr="0013041E">
              <w:rPr>
                <w:i/>
              </w:rPr>
              <w:t>– 24 § om när man får lämna uppgifter muntligt,</w:t>
            </w:r>
          </w:p>
          <w:p w14:paraId="716CB666" w14:textId="77777777" w:rsidR="00F71CC6" w:rsidRPr="0013041E" w:rsidRDefault="00AB307F" w:rsidP="00F71CC6">
            <w:pPr>
              <w:pStyle w:val="Brdtextmedindrag"/>
              <w:rPr>
                <w:i/>
              </w:rPr>
            </w:pPr>
            <w:r w:rsidRPr="0013041E">
              <w:rPr>
                <w:i/>
              </w:rPr>
              <w:t>– 25 § om kommunikation,</w:t>
            </w:r>
          </w:p>
          <w:p w14:paraId="729E6CA6" w14:textId="6ED8D28D" w:rsidR="00F71CC6" w:rsidRPr="0013041E" w:rsidRDefault="00AB307F" w:rsidP="00F71CC6">
            <w:pPr>
              <w:pStyle w:val="Brdtextmedindrag"/>
              <w:rPr>
                <w:i/>
              </w:rPr>
            </w:pPr>
            <w:r w:rsidRPr="0013041E">
              <w:rPr>
                <w:i/>
              </w:rPr>
              <w:t>– 27 § om dokumentation av upp</w:t>
            </w:r>
            <w:r w:rsidR="00731A97">
              <w:rPr>
                <w:i/>
              </w:rPr>
              <w:softHyphen/>
            </w:r>
            <w:r w:rsidRPr="0013041E">
              <w:rPr>
                <w:i/>
              </w:rPr>
              <w:t>gifter,</w:t>
            </w:r>
          </w:p>
          <w:p w14:paraId="42BB1769" w14:textId="7649C2FB" w:rsidR="00F71CC6" w:rsidRPr="0013041E" w:rsidRDefault="00AB307F" w:rsidP="00F71CC6">
            <w:pPr>
              <w:pStyle w:val="Brdtextmedindrag"/>
              <w:rPr>
                <w:i/>
              </w:rPr>
            </w:pPr>
            <w:r w:rsidRPr="0013041E">
              <w:rPr>
                <w:i/>
              </w:rPr>
              <w:t>– 31 § om dokumentation av be</w:t>
            </w:r>
            <w:r w:rsidR="00731A97">
              <w:rPr>
                <w:i/>
              </w:rPr>
              <w:softHyphen/>
            </w:r>
            <w:r w:rsidRPr="0013041E">
              <w:rPr>
                <w:i/>
              </w:rPr>
              <w:t>slut,</w:t>
            </w:r>
          </w:p>
          <w:p w14:paraId="1E7E01C5" w14:textId="77777777" w:rsidR="00F71CC6" w:rsidRPr="0013041E" w:rsidRDefault="00AB307F" w:rsidP="00F71CC6">
            <w:pPr>
              <w:pStyle w:val="Brdtextmedindrag"/>
              <w:rPr>
                <w:i/>
              </w:rPr>
            </w:pPr>
            <w:r w:rsidRPr="0013041E">
              <w:rPr>
                <w:i/>
              </w:rPr>
              <w:t>– 32 § om motivering av beslut,</w:t>
            </w:r>
          </w:p>
          <w:p w14:paraId="6316A83F" w14:textId="77777777" w:rsidR="00F71CC6" w:rsidRPr="0013041E" w:rsidRDefault="00AB307F" w:rsidP="00F71CC6">
            <w:pPr>
              <w:pStyle w:val="Brdtextmedindrag"/>
              <w:rPr>
                <w:i/>
              </w:rPr>
            </w:pPr>
            <w:r w:rsidRPr="0013041E">
              <w:rPr>
                <w:i/>
              </w:rPr>
              <w:t>– 33 och 34 §§ om underrättelse om innehållet i beslut och hur ett överklagande går till,</w:t>
            </w:r>
          </w:p>
          <w:p w14:paraId="7741763D" w14:textId="77777777" w:rsidR="00F71CC6" w:rsidRDefault="00AB307F" w:rsidP="00F71CC6">
            <w:pPr>
              <w:pStyle w:val="Brdtextmedindrag"/>
              <w:rPr>
                <w:i/>
              </w:rPr>
            </w:pPr>
            <w:r w:rsidRPr="0013041E">
              <w:rPr>
                <w:i/>
              </w:rPr>
              <w:t>– 36 § om rättelse av skrivfel och liknande</w:t>
            </w:r>
            <w:r>
              <w:rPr>
                <w:i/>
              </w:rPr>
              <w:t>, och</w:t>
            </w:r>
          </w:p>
          <w:p w14:paraId="374E3194" w14:textId="2561FDF2"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13041E">
              <w:rPr>
                <w:i/>
              </w:rPr>
              <w:t>.</w:t>
            </w:r>
          </w:p>
        </w:tc>
      </w:tr>
    </w:tbl>
    <w:p w14:paraId="5EEF1630"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BCF56EA" w14:textId="77777777" w:rsidTr="005A3B52">
        <w:tc>
          <w:tcPr>
            <w:tcW w:w="2500" w:type="pct"/>
            <w:shd w:val="clear" w:color="auto" w:fill="auto"/>
            <w:tcMar>
              <w:left w:w="0" w:type="dxa"/>
            </w:tcMar>
          </w:tcPr>
          <w:p w14:paraId="225B369B" w14:textId="77777777" w:rsidR="00F71CC6" w:rsidRDefault="00F71CC6" w:rsidP="00F71CC6">
            <w:pPr>
              <w:pStyle w:val="Brdtextmedindrag"/>
            </w:pPr>
          </w:p>
        </w:tc>
        <w:tc>
          <w:tcPr>
            <w:tcW w:w="2500" w:type="pct"/>
            <w:shd w:val="clear" w:color="auto" w:fill="auto"/>
            <w:tcMar>
              <w:right w:w="0" w:type="dxa"/>
            </w:tcMar>
          </w:tcPr>
          <w:p w14:paraId="204AACAE" w14:textId="2B1F08EB" w:rsidR="00F71CC6" w:rsidRPr="00026E0F" w:rsidRDefault="00AB307F" w:rsidP="00F71CC6">
            <w:pPr>
              <w:pStyle w:val="Rubrik4utannumrering"/>
              <w:rPr>
                <w:i/>
                <w:iCs/>
              </w:rPr>
            </w:pPr>
            <w:r w:rsidRPr="00026E0F">
              <w:rPr>
                <w:i/>
                <w:iCs/>
              </w:rPr>
              <w:t>Tystnadsplikt</w:t>
            </w:r>
          </w:p>
        </w:tc>
      </w:tr>
    </w:tbl>
    <w:p w14:paraId="0C4648B2"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079E427" w14:textId="77777777" w:rsidTr="00F71CC6">
        <w:tc>
          <w:tcPr>
            <w:tcW w:w="2500" w:type="pct"/>
            <w:shd w:val="clear" w:color="auto" w:fill="auto"/>
            <w:tcMar>
              <w:left w:w="0" w:type="dxa"/>
            </w:tcMar>
          </w:tcPr>
          <w:p w14:paraId="3E1F6A09" w14:textId="77777777" w:rsidR="00F71CC6" w:rsidRDefault="00F71CC6" w:rsidP="00F71CC6">
            <w:pPr>
              <w:pStyle w:val="Brdtextmedindrag"/>
            </w:pPr>
          </w:p>
        </w:tc>
        <w:tc>
          <w:tcPr>
            <w:tcW w:w="2500" w:type="pct"/>
            <w:shd w:val="clear" w:color="auto" w:fill="auto"/>
            <w:tcMar>
              <w:right w:w="0" w:type="dxa"/>
            </w:tcMar>
          </w:tcPr>
          <w:p w14:paraId="5633B51C" w14:textId="23E7AA6E" w:rsidR="00F71CC6" w:rsidRDefault="00AB307F" w:rsidP="00F71CC6">
            <w:pPr>
              <w:pStyle w:val="Brdtext"/>
              <w:rPr>
                <w:i/>
              </w:rPr>
            </w:pPr>
            <w:r>
              <w:rPr>
                <w:i/>
              </w:rPr>
              <w:t xml:space="preserve">8 </w:t>
            </w:r>
            <w:r w:rsidRPr="00574282">
              <w:rPr>
                <w:i/>
              </w:rPr>
              <w:t>§</w:t>
            </w:r>
            <w:r>
              <w:rPr>
                <w:rStyle w:val="Fotnotsreferens"/>
                <w:i/>
              </w:rPr>
              <w:footnoteReference w:id="51"/>
            </w:r>
          </w:p>
          <w:p w14:paraId="18B7DBD9" w14:textId="158C2664" w:rsidR="00F71CC6" w:rsidRPr="00574282" w:rsidRDefault="00AB307F" w:rsidP="00F71CC6">
            <w:pPr>
              <w:pStyle w:val="Brdtextmedindrag"/>
              <w:rPr>
                <w:i/>
              </w:rPr>
            </w:pPr>
            <w:r w:rsidRPr="00C269C5">
              <w:rPr>
                <w:i/>
              </w:rPr>
              <w:t>Den som</w:t>
            </w:r>
            <w:r>
              <w:rPr>
                <w:i/>
              </w:rPr>
              <w:t xml:space="preserve"> i enskild verksamhet</w:t>
            </w:r>
            <w:r w:rsidRPr="00C269C5">
              <w:rPr>
                <w:i/>
              </w:rPr>
              <w:t xml:space="preserve"> utför </w:t>
            </w:r>
            <w:r>
              <w:rPr>
                <w:i/>
              </w:rPr>
              <w:t xml:space="preserve">eller har utfört </w:t>
            </w:r>
            <w:r w:rsidRPr="00C269C5">
              <w:rPr>
                <w:i/>
              </w:rPr>
              <w:t>offentlig kontroll eller annan offentlig verksamhet får inte obehörigen röja eller ut</w:t>
            </w:r>
            <w:r w:rsidRPr="00C269C5">
              <w:rPr>
                <w:i/>
              </w:rPr>
              <w:softHyphen/>
              <w:t>nyttja det som han eller hon har fått känne</w:t>
            </w:r>
            <w:r>
              <w:rPr>
                <w:i/>
              </w:rPr>
              <w:softHyphen/>
            </w:r>
            <w:r w:rsidRPr="00C269C5">
              <w:rPr>
                <w:i/>
              </w:rPr>
              <w:t xml:space="preserve">dom om </w:t>
            </w:r>
            <w:r>
              <w:rPr>
                <w:i/>
              </w:rPr>
              <w:t>medan</w:t>
            </w:r>
            <w:r w:rsidRPr="00C269C5">
              <w:rPr>
                <w:i/>
              </w:rPr>
              <w:t xml:space="preserve"> uppgifterna utfördes.</w:t>
            </w:r>
            <w:r>
              <w:rPr>
                <w:i/>
              </w:rPr>
              <w:t xml:space="preserve"> </w:t>
            </w:r>
            <w:r w:rsidRPr="0042643B">
              <w:rPr>
                <w:i/>
              </w:rPr>
              <w:t xml:space="preserve">Detsamma ska gälla den som i enskild verksamhet utför </w:t>
            </w:r>
            <w:r>
              <w:rPr>
                <w:i/>
              </w:rPr>
              <w:t xml:space="preserve">eller har utfört </w:t>
            </w:r>
            <w:r w:rsidRPr="0042643B">
              <w:rPr>
                <w:i/>
              </w:rPr>
              <w:t>laboratorieanalyser, laboratorie</w:t>
            </w:r>
            <w:r>
              <w:rPr>
                <w:i/>
              </w:rPr>
              <w:softHyphen/>
            </w:r>
            <w:r w:rsidRPr="0042643B">
              <w:rPr>
                <w:i/>
              </w:rPr>
              <w:t>tester eller laboratoriediagnostik på prover som tas vid offentlig kontroll och annan offentlig verk</w:t>
            </w:r>
            <w:r>
              <w:rPr>
                <w:i/>
              </w:rPr>
              <w:softHyphen/>
            </w:r>
            <w:r w:rsidRPr="0042643B">
              <w:rPr>
                <w:i/>
              </w:rPr>
              <w:t>samhet</w:t>
            </w:r>
            <w:r>
              <w:rPr>
                <w:i/>
              </w:rPr>
              <w:t>.</w:t>
            </w:r>
          </w:p>
        </w:tc>
      </w:tr>
      <w:tr w:rsidR="00F71CC6" w14:paraId="66532953" w14:textId="77777777" w:rsidTr="005A3B52">
        <w:tblPrEx>
          <w:tblLook w:val="0600" w:firstRow="0" w:lastRow="0" w:firstColumn="0" w:lastColumn="0" w:noHBand="1" w:noVBand="1"/>
        </w:tblPrEx>
        <w:tc>
          <w:tcPr>
            <w:tcW w:w="2500" w:type="pct"/>
            <w:shd w:val="clear" w:color="auto" w:fill="auto"/>
            <w:tcMar>
              <w:left w:w="0" w:type="dxa"/>
            </w:tcMar>
          </w:tcPr>
          <w:p w14:paraId="715B5CB0" w14:textId="77777777" w:rsidR="00F71CC6" w:rsidRDefault="00F71CC6" w:rsidP="00F71CC6">
            <w:pPr>
              <w:pStyle w:val="Brdtextmedindrag"/>
            </w:pPr>
          </w:p>
        </w:tc>
        <w:tc>
          <w:tcPr>
            <w:tcW w:w="2500" w:type="pct"/>
            <w:shd w:val="clear" w:color="auto" w:fill="auto"/>
            <w:tcMar>
              <w:right w:w="0" w:type="dxa"/>
            </w:tcMar>
          </w:tcPr>
          <w:p w14:paraId="58FFBF1A" w14:textId="22313150" w:rsidR="00F71CC6" w:rsidRDefault="00AB307F" w:rsidP="00F71CC6">
            <w:pPr>
              <w:pStyle w:val="Brdtextmedindrag"/>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Pr>
                <w:i/>
              </w:rPr>
              <w:t>.</w:t>
            </w:r>
          </w:p>
        </w:tc>
      </w:tr>
    </w:tbl>
    <w:p w14:paraId="38D1092B" w14:textId="36E3C51B" w:rsidR="00F71CC6" w:rsidRDefault="00AB307F" w:rsidP="00F71CC6">
      <w:pPr>
        <w:pStyle w:val="Brdtext"/>
        <w:spacing w:before="230"/>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FDF2FF2" w14:textId="77777777" w:rsidTr="00F71CC6">
        <w:tc>
          <w:tcPr>
            <w:tcW w:w="2500" w:type="pct"/>
            <w:shd w:val="clear" w:color="auto" w:fill="auto"/>
            <w:tcMar>
              <w:left w:w="0" w:type="dxa"/>
            </w:tcMar>
          </w:tcPr>
          <w:p w14:paraId="46599448" w14:textId="44433F03" w:rsidR="00F71CC6" w:rsidRDefault="00AB307F" w:rsidP="00F71CC6">
            <w:pPr>
              <w:pStyle w:val="Brdtextmedindrag"/>
            </w:pPr>
            <w:r w:rsidRPr="00C269C5">
              <w:t xml:space="preserve">Om en kommun inte fullgör sin skyldighet att </w:t>
            </w:r>
            <w:r w:rsidRPr="00C269C5">
              <w:rPr>
                <w:i/>
              </w:rPr>
              <w:t>utöva kontroll</w:t>
            </w:r>
            <w:r w:rsidRPr="00C269C5">
              <w:t xml:space="preserve"> enligt denna lag, får Livsmedelsverket förelägga kommunen att göra detta. Ett sådant föreläggande ska innehålla uppgifter om de åtgärder som verket anser nödvändiga för att skyldigheten ska uppfyllas</w:t>
            </w:r>
            <w:r>
              <w:t>.</w:t>
            </w:r>
          </w:p>
        </w:tc>
        <w:tc>
          <w:tcPr>
            <w:tcW w:w="2500" w:type="pct"/>
            <w:shd w:val="clear" w:color="auto" w:fill="auto"/>
            <w:tcMar>
              <w:right w:w="0" w:type="dxa"/>
            </w:tcMar>
          </w:tcPr>
          <w:p w14:paraId="759A69F1" w14:textId="514E1C3D" w:rsidR="00F71CC6" w:rsidRDefault="00AB307F" w:rsidP="00F71CC6">
            <w:pPr>
              <w:pStyle w:val="Brdtextmedindrag"/>
            </w:pPr>
            <w:r w:rsidRPr="00C269C5">
              <w:t xml:space="preserve">Om en kommun inte fullgör sin skyldighet att </w:t>
            </w:r>
            <w:r w:rsidRPr="00C269C5">
              <w:rPr>
                <w:i/>
              </w:rPr>
              <w:t>utföra offentlig</w:t>
            </w:r>
            <w:r w:rsidRPr="00C269C5">
              <w:t xml:space="preserve"> kon</w:t>
            </w:r>
            <w:r>
              <w:softHyphen/>
            </w:r>
            <w:r w:rsidRPr="00C269C5">
              <w:t xml:space="preserve">troll </w:t>
            </w:r>
            <w:r w:rsidRPr="002A3AF7">
              <w:rPr>
                <w:i/>
              </w:rPr>
              <w:t>eller annan offentlig verk</w:t>
            </w:r>
            <w:r>
              <w:rPr>
                <w:i/>
              </w:rPr>
              <w:softHyphen/>
            </w:r>
            <w:r w:rsidRPr="002A3AF7">
              <w:rPr>
                <w:i/>
              </w:rPr>
              <w:t>samhet</w:t>
            </w:r>
            <w:r w:rsidRPr="00C269C5">
              <w:t xml:space="preserve"> enligt denna lag, får Livsmedelsverket förelägga kom</w:t>
            </w:r>
            <w:r w:rsidRPr="00C269C5">
              <w:softHyphen/>
              <w:t>munen att göra detta. Ett sådant föreläggande ska innehålla upp</w:t>
            </w:r>
            <w:r>
              <w:softHyphen/>
            </w:r>
            <w:r w:rsidRPr="00C269C5">
              <w:t>gifter om de åtgärder som verket anser nödvändiga för att skyldig</w:t>
            </w:r>
            <w:r>
              <w:softHyphen/>
            </w:r>
            <w:r w:rsidRPr="00C269C5">
              <w:t>heten ska uppfyllas</w:t>
            </w:r>
            <w:r>
              <w:t>.</w:t>
            </w:r>
          </w:p>
        </w:tc>
      </w:tr>
    </w:tbl>
    <w:p w14:paraId="703F383E"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ADB1AF2" w14:textId="77777777" w:rsidTr="005A3B52">
        <w:tc>
          <w:tcPr>
            <w:tcW w:w="2500" w:type="pct"/>
            <w:shd w:val="clear" w:color="auto" w:fill="auto"/>
            <w:tcMar>
              <w:left w:w="0" w:type="dxa"/>
            </w:tcMar>
          </w:tcPr>
          <w:p w14:paraId="5B9D6FA3" w14:textId="3E1E641F" w:rsidR="00F71CC6" w:rsidRDefault="00AB307F" w:rsidP="00F71CC6">
            <w:pPr>
              <w:pStyle w:val="Rubrik4utannumrering"/>
            </w:pPr>
            <w:r>
              <w:t xml:space="preserve">Föreskrifter om kontroll </w:t>
            </w:r>
          </w:p>
        </w:tc>
        <w:tc>
          <w:tcPr>
            <w:tcW w:w="2500" w:type="pct"/>
            <w:shd w:val="clear" w:color="auto" w:fill="auto"/>
            <w:tcMar>
              <w:right w:w="0" w:type="dxa"/>
            </w:tcMar>
          </w:tcPr>
          <w:p w14:paraId="41D09B1A" w14:textId="7C33A775" w:rsidR="00F71CC6" w:rsidRDefault="00AB307F" w:rsidP="00F71CC6">
            <w:pPr>
              <w:pStyle w:val="Rubrik4utannumrering"/>
            </w:pPr>
            <w:r>
              <w:t xml:space="preserve">Föreskrifter om </w:t>
            </w:r>
            <w:r w:rsidRPr="00A44D91">
              <w:rPr>
                <w:i/>
              </w:rPr>
              <w:t>offentlig</w:t>
            </w:r>
            <w:r>
              <w:t xml:space="preserve"> kontroll </w:t>
            </w:r>
            <w:r w:rsidRPr="00A44D91">
              <w:rPr>
                <w:i/>
              </w:rPr>
              <w:t>och annan offentlig verksamhet</w:t>
            </w:r>
          </w:p>
        </w:tc>
      </w:tr>
    </w:tbl>
    <w:p w14:paraId="046217C3" w14:textId="77777777" w:rsidR="00F71CC6" w:rsidRDefault="00F71CC6" w:rsidP="00DC55EB">
      <w:pPr>
        <w:pStyle w:val="Brdtext"/>
        <w:jc w:val="center"/>
      </w:pPr>
    </w:p>
    <w:p w14:paraId="7EEEF53B" w14:textId="35AC7AAB" w:rsidR="00F71CC6" w:rsidRDefault="00AB307F" w:rsidP="00DC55EB">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870452F" w14:textId="77777777" w:rsidTr="00F71CC6">
        <w:tc>
          <w:tcPr>
            <w:tcW w:w="2500" w:type="pct"/>
            <w:shd w:val="clear" w:color="auto" w:fill="auto"/>
            <w:tcMar>
              <w:left w:w="0" w:type="dxa"/>
            </w:tcMar>
          </w:tcPr>
          <w:p w14:paraId="3042D39E" w14:textId="5DA19AB7" w:rsidR="00F71CC6" w:rsidRDefault="00AB307F" w:rsidP="00F71CC6">
            <w:pPr>
              <w:pStyle w:val="Brdtextmedindrag"/>
            </w:pPr>
            <w:r w:rsidRPr="00A44D91">
              <w:t>Regeringen eller den myndighet som regeringen bestämmer får meddela föreskrifter om</w:t>
            </w:r>
            <w:r>
              <w:t xml:space="preserve"> </w:t>
            </w:r>
            <w:r w:rsidRPr="00A44D91">
              <w:t>hur kon</w:t>
            </w:r>
            <w:r w:rsidR="00731A97">
              <w:softHyphen/>
            </w:r>
            <w:r w:rsidRPr="00A44D91">
              <w:t>troll ska bedrivas.</w:t>
            </w:r>
          </w:p>
        </w:tc>
        <w:tc>
          <w:tcPr>
            <w:tcW w:w="2500" w:type="pct"/>
            <w:shd w:val="clear" w:color="auto" w:fill="auto"/>
            <w:tcMar>
              <w:right w:w="0" w:type="dxa"/>
            </w:tcMar>
          </w:tcPr>
          <w:p w14:paraId="673F60E0" w14:textId="77777777" w:rsidR="00F71CC6" w:rsidRDefault="00AB307F" w:rsidP="00F71CC6">
            <w:pPr>
              <w:pStyle w:val="Brdtextmedindrag"/>
            </w:pPr>
            <w:r w:rsidRPr="00A44D91">
              <w:t>Regeringen eller den myndighet som regeringen bestämmer får meddela föreskrifter om</w:t>
            </w:r>
          </w:p>
          <w:p w14:paraId="0EBD1F8E" w14:textId="05745CFA" w:rsidR="00F71CC6" w:rsidRDefault="00AB307F" w:rsidP="00F71CC6">
            <w:pPr>
              <w:pStyle w:val="Brdtextmedindrag"/>
            </w:pPr>
            <w:r w:rsidRPr="00E360AA">
              <w:rPr>
                <w:i/>
                <w:iCs/>
              </w:rPr>
              <w:t>1.</w:t>
            </w:r>
            <w:r>
              <w:rPr>
                <w:i/>
                <w:iCs/>
              </w:rPr>
              <w:t> </w:t>
            </w:r>
            <w:r w:rsidRPr="00A44D91">
              <w:t xml:space="preserve">hur </w:t>
            </w:r>
            <w:r w:rsidRPr="00A44D91">
              <w:rPr>
                <w:i/>
              </w:rPr>
              <w:t>offentlig</w:t>
            </w:r>
            <w:r w:rsidRPr="00A44D91">
              <w:t xml:space="preserve"> kontroll </w:t>
            </w:r>
            <w:r w:rsidRPr="00A44D91">
              <w:rPr>
                <w:i/>
              </w:rPr>
              <w:t>och annan offentlig verksamhet</w:t>
            </w:r>
            <w:r w:rsidRPr="00A44D91">
              <w:t xml:space="preserve"> ska bedrivas</w:t>
            </w:r>
            <w:r>
              <w:t>,</w:t>
            </w:r>
          </w:p>
        </w:tc>
      </w:tr>
      <w:tr w:rsidR="00F71CC6" w14:paraId="65CEA6EA" w14:textId="77777777" w:rsidTr="005A3B52">
        <w:tblPrEx>
          <w:tblLook w:val="0600" w:firstRow="0" w:lastRow="0" w:firstColumn="0" w:lastColumn="0" w:noHBand="1" w:noVBand="1"/>
        </w:tblPrEx>
        <w:tc>
          <w:tcPr>
            <w:tcW w:w="2500" w:type="pct"/>
            <w:shd w:val="clear" w:color="auto" w:fill="auto"/>
            <w:tcMar>
              <w:left w:w="0" w:type="dxa"/>
            </w:tcMar>
          </w:tcPr>
          <w:p w14:paraId="7A8F2187" w14:textId="58033C5F" w:rsidR="00F71CC6" w:rsidRDefault="00AB307F" w:rsidP="00F71CC6">
            <w:pPr>
              <w:pStyle w:val="Brdtextmedindrag"/>
            </w:pPr>
            <w:r w:rsidRPr="00E360AA">
              <w:rPr>
                <w:i/>
              </w:rPr>
              <w:t>Regeringen eller den myndighet som regeringen bestämmer får meddela föreskrifter om</w:t>
            </w:r>
            <w:r w:rsidRPr="00A44D91">
              <w:t xml:space="preserve"> skyldighet för en kontrollmyndighet </w:t>
            </w:r>
            <w:r w:rsidRPr="00C91DAA">
              <w:rPr>
                <w:i/>
              </w:rPr>
              <w:t>eller</w:t>
            </w:r>
            <w:r w:rsidRPr="00A44D91">
              <w:t xml:space="preserve"> ett </w:t>
            </w:r>
            <w:r w:rsidRPr="00A44D91">
              <w:rPr>
                <w:i/>
              </w:rPr>
              <w:t>kontrollorgan</w:t>
            </w:r>
            <w:r w:rsidRPr="00A44D91">
              <w:t xml:space="preserve"> att lämna informa</w:t>
            </w:r>
            <w:r>
              <w:softHyphen/>
            </w:r>
            <w:r w:rsidRPr="00A44D91">
              <w:t>tion till en sådan samordnande myndighet som avses i 6 § första stycket</w:t>
            </w:r>
            <w:r>
              <w:t>.</w:t>
            </w:r>
          </w:p>
        </w:tc>
        <w:tc>
          <w:tcPr>
            <w:tcW w:w="2500" w:type="pct"/>
            <w:shd w:val="clear" w:color="auto" w:fill="auto"/>
            <w:tcMar>
              <w:right w:w="0" w:type="dxa"/>
            </w:tcMar>
          </w:tcPr>
          <w:p w14:paraId="60061E8B" w14:textId="3D379E8D" w:rsidR="00F71CC6" w:rsidRDefault="00AB307F" w:rsidP="00F71CC6">
            <w:pPr>
              <w:pStyle w:val="Brdtextmedindrag"/>
            </w:pPr>
            <w:r w:rsidRPr="00E360AA">
              <w:rPr>
                <w:i/>
                <w:iCs/>
              </w:rPr>
              <w:t>2.</w:t>
            </w:r>
            <w:r>
              <w:rPr>
                <w:i/>
                <w:iCs/>
              </w:rPr>
              <w:t> </w:t>
            </w:r>
            <w:r w:rsidRPr="00A44D91">
              <w:t>skyldighet för en kontroll</w:t>
            </w:r>
            <w:r>
              <w:softHyphen/>
            </w:r>
            <w:r w:rsidRPr="00A44D91">
              <w:t>myndighet</w:t>
            </w:r>
            <w:r w:rsidRPr="00D60F4F">
              <w:rPr>
                <w:i/>
                <w:iCs/>
              </w:rPr>
              <w:t>,</w:t>
            </w:r>
            <w:r w:rsidRPr="00A44D91">
              <w:t xml:space="preserve"> ett </w:t>
            </w:r>
            <w:r w:rsidRPr="00A44D91">
              <w:rPr>
                <w:i/>
              </w:rPr>
              <w:t>organ med dele</w:t>
            </w:r>
            <w:r>
              <w:rPr>
                <w:i/>
              </w:rPr>
              <w:softHyphen/>
            </w:r>
            <w:r w:rsidRPr="00A44D91">
              <w:rPr>
                <w:i/>
              </w:rPr>
              <w:t>gerade uppgifter eller en fysisk person som har delegerats vissa uppgifter</w:t>
            </w:r>
            <w:r w:rsidRPr="00A44D91">
              <w:t xml:space="preserve"> att lämna information till en sådan samordnande myn</w:t>
            </w:r>
            <w:r w:rsidRPr="00A44D91">
              <w:softHyphen/>
              <w:t>dighet som avses i 6 § första stycket</w:t>
            </w:r>
            <w:r w:rsidRPr="003D4348">
              <w:rPr>
                <w:i/>
                <w:iCs/>
              </w:rPr>
              <w:t>,</w:t>
            </w:r>
            <w:r>
              <w:t xml:space="preserve"> </w:t>
            </w:r>
            <w:r w:rsidRPr="00E360AA">
              <w:rPr>
                <w:i/>
                <w:iCs/>
              </w:rPr>
              <w:t>och</w:t>
            </w:r>
          </w:p>
        </w:tc>
      </w:tr>
      <w:tr w:rsidR="00F71CC6" w14:paraId="0B268060" w14:textId="77777777" w:rsidTr="005A3B52">
        <w:tblPrEx>
          <w:tblLook w:val="0600" w:firstRow="0" w:lastRow="0" w:firstColumn="0" w:lastColumn="0" w:noHBand="1" w:noVBand="1"/>
        </w:tblPrEx>
        <w:tc>
          <w:tcPr>
            <w:tcW w:w="2500" w:type="pct"/>
            <w:shd w:val="clear" w:color="auto" w:fill="auto"/>
            <w:tcMar>
              <w:left w:w="0" w:type="dxa"/>
            </w:tcMar>
          </w:tcPr>
          <w:p w14:paraId="42E14F98" w14:textId="77777777" w:rsidR="00F71CC6" w:rsidRDefault="00F71CC6" w:rsidP="00F71CC6">
            <w:pPr>
              <w:pStyle w:val="Brdtextmedindrag"/>
            </w:pPr>
          </w:p>
        </w:tc>
        <w:tc>
          <w:tcPr>
            <w:tcW w:w="2500" w:type="pct"/>
            <w:shd w:val="clear" w:color="auto" w:fill="auto"/>
            <w:tcMar>
              <w:right w:w="0" w:type="dxa"/>
            </w:tcMar>
          </w:tcPr>
          <w:p w14:paraId="58B74D8A" w14:textId="3EAC6D7B" w:rsidR="00F71CC6" w:rsidRDefault="00AB307F" w:rsidP="00F71CC6">
            <w:pPr>
              <w:pStyle w:val="Brdtextmedindrag"/>
            </w:pPr>
            <w:r>
              <w:rPr>
                <w:i/>
                <w:iCs/>
              </w:rPr>
              <w:t>3. </w:t>
            </w:r>
            <w:r w:rsidRPr="00E360AA">
              <w:rPr>
                <w:i/>
                <w:iCs/>
              </w:rPr>
              <w:t>skyldighet för ett organ med delegerade uppgifter eller en fysisk person som har delegerats vissa uppgifter att lämna information och ge in handlingar till den myndig</w:t>
            </w:r>
            <w:r>
              <w:rPr>
                <w:i/>
                <w:iCs/>
              </w:rPr>
              <w:softHyphen/>
            </w:r>
            <w:r w:rsidRPr="00E360AA">
              <w:rPr>
                <w:i/>
                <w:iCs/>
              </w:rPr>
              <w:t>het som har delegerat upp</w:t>
            </w:r>
            <w:r w:rsidR="00731A97">
              <w:rPr>
                <w:i/>
                <w:iCs/>
              </w:rPr>
              <w:softHyphen/>
            </w:r>
            <w:r w:rsidRPr="00E360AA">
              <w:rPr>
                <w:i/>
                <w:iCs/>
              </w:rPr>
              <w:t>giften.</w:t>
            </w:r>
          </w:p>
        </w:tc>
      </w:tr>
    </w:tbl>
    <w:p w14:paraId="5F17A329"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913B60F" w14:textId="77777777" w:rsidTr="005A3B52">
        <w:tc>
          <w:tcPr>
            <w:tcW w:w="2500" w:type="pct"/>
            <w:shd w:val="clear" w:color="auto" w:fill="auto"/>
            <w:tcMar>
              <w:left w:w="0" w:type="dxa"/>
            </w:tcMar>
          </w:tcPr>
          <w:p w14:paraId="2CB3BBBB" w14:textId="77777777" w:rsidR="00F71CC6" w:rsidRDefault="00F71CC6" w:rsidP="00F71CC6">
            <w:pPr>
              <w:pStyle w:val="Brdtextmedindrag"/>
            </w:pPr>
          </w:p>
        </w:tc>
        <w:tc>
          <w:tcPr>
            <w:tcW w:w="2500" w:type="pct"/>
            <w:shd w:val="clear" w:color="auto" w:fill="auto"/>
            <w:tcMar>
              <w:right w:w="0" w:type="dxa"/>
            </w:tcMar>
          </w:tcPr>
          <w:p w14:paraId="0635CD5A" w14:textId="1B4972F6" w:rsidR="00F71CC6" w:rsidRPr="006142CF" w:rsidRDefault="00AB307F" w:rsidP="00F71CC6">
            <w:pPr>
              <w:pStyle w:val="Rubrik4utannumrering"/>
              <w:rPr>
                <w:i/>
                <w:iCs/>
              </w:rPr>
            </w:pPr>
            <w:r w:rsidRPr="006142CF">
              <w:rPr>
                <w:i/>
                <w:iCs/>
              </w:rPr>
              <w:t>Föreskrifter om uppgiftslämnande</w:t>
            </w:r>
          </w:p>
        </w:tc>
      </w:tr>
    </w:tbl>
    <w:p w14:paraId="643C3869"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2BB70EE" w14:textId="77777777" w:rsidTr="00F71CC6">
        <w:tc>
          <w:tcPr>
            <w:tcW w:w="2500" w:type="pct"/>
            <w:shd w:val="clear" w:color="auto" w:fill="auto"/>
            <w:tcMar>
              <w:left w:w="0" w:type="dxa"/>
            </w:tcMar>
          </w:tcPr>
          <w:p w14:paraId="7DFF681B" w14:textId="77777777" w:rsidR="00F71CC6" w:rsidRDefault="00F71CC6" w:rsidP="00F71CC6">
            <w:pPr>
              <w:pStyle w:val="Brdtextmedindrag"/>
            </w:pPr>
          </w:p>
        </w:tc>
        <w:tc>
          <w:tcPr>
            <w:tcW w:w="2500" w:type="pct"/>
            <w:shd w:val="clear" w:color="auto" w:fill="auto"/>
            <w:tcMar>
              <w:right w:w="0" w:type="dxa"/>
            </w:tcMar>
          </w:tcPr>
          <w:p w14:paraId="4A49D0CA" w14:textId="0DCE6BAD" w:rsidR="00F71CC6" w:rsidRDefault="00AB307F" w:rsidP="00F71CC6">
            <w:pPr>
              <w:pStyle w:val="Brdtext"/>
              <w:rPr>
                <w:i/>
              </w:rPr>
            </w:pPr>
            <w:r>
              <w:rPr>
                <w:i/>
              </w:rPr>
              <w:t xml:space="preserve">10 a </w:t>
            </w:r>
            <w:r w:rsidRPr="00574282">
              <w:rPr>
                <w:i/>
              </w:rPr>
              <w:t>§</w:t>
            </w:r>
          </w:p>
          <w:p w14:paraId="0CDBAE53" w14:textId="29BC2E37" w:rsidR="00F71CC6" w:rsidRPr="00574282" w:rsidRDefault="00AB307F" w:rsidP="00F71CC6">
            <w:pPr>
              <w:pStyle w:val="Brdtextmedindrag"/>
              <w:rPr>
                <w:i/>
              </w:rPr>
            </w:pPr>
            <w:r w:rsidRPr="00A44D91">
              <w:rPr>
                <w:i/>
              </w:rPr>
              <w:t>Regeringen eller den myndighet som regeringen bestämmer får meddela föreskrifter om skyldig</w:t>
            </w:r>
            <w:r w:rsidRPr="00A44D91">
              <w:rPr>
                <w:i/>
              </w:rPr>
              <w:softHyphen/>
              <w:t>het för den som använder sig av skyd</w:t>
            </w:r>
            <w:r>
              <w:rPr>
                <w:i/>
              </w:rPr>
              <w:softHyphen/>
            </w:r>
            <w:r w:rsidRPr="00A44D91">
              <w:rPr>
                <w:i/>
              </w:rPr>
              <w:t>dade beteckningar på jordbruks</w:t>
            </w:r>
            <w:r w:rsidRPr="00A44D91">
              <w:rPr>
                <w:i/>
              </w:rPr>
              <w:softHyphen/>
            </w:r>
            <w:r w:rsidRPr="00A44D91">
              <w:rPr>
                <w:i/>
              </w:rPr>
              <w:softHyphen/>
              <w:t>produkter och livsmedel att lämna uppgifter om sin verksamhet till en kontrollmyndighet, ett organ med delegerade upp</w:t>
            </w:r>
            <w:r w:rsidRPr="00A44D91">
              <w:rPr>
                <w:i/>
              </w:rPr>
              <w:softHyphen/>
              <w:t>gifter eller en fysisk person som har delegerats vissa uppgifter.</w:t>
            </w:r>
          </w:p>
        </w:tc>
      </w:tr>
    </w:tbl>
    <w:p w14:paraId="29FC3957" w14:textId="2869DC11" w:rsidR="00F71CC6" w:rsidRDefault="00AB307F" w:rsidP="00F71CC6">
      <w:pPr>
        <w:pStyle w:val="Brdtext"/>
        <w:spacing w:before="230"/>
        <w:jc w:val="center"/>
      </w:pPr>
      <w:r>
        <w:t>11 §</w:t>
      </w:r>
      <w:r>
        <w:rPr>
          <w:rStyle w:val="Fotnotsreferens"/>
        </w:rPr>
        <w:footnoteReference w:id="5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C0995E2" w14:textId="77777777" w:rsidTr="00F71CC6">
        <w:tc>
          <w:tcPr>
            <w:tcW w:w="2500" w:type="pct"/>
            <w:shd w:val="clear" w:color="auto" w:fill="auto"/>
            <w:tcMar>
              <w:left w:w="0" w:type="dxa"/>
            </w:tcMar>
          </w:tcPr>
          <w:p w14:paraId="4C307527" w14:textId="630AE5B6" w:rsidR="00F71CC6" w:rsidRDefault="00AB307F" w:rsidP="00F71CC6">
            <w:pPr>
              <w:pStyle w:val="Brdtextmedindrag"/>
            </w:pPr>
            <w:r w:rsidRPr="00A44D91">
              <w:t xml:space="preserve">En kontrollmyndighet och ett </w:t>
            </w:r>
            <w:r w:rsidRPr="005A329C">
              <w:rPr>
                <w:i/>
              </w:rPr>
              <w:t>kontrollorgan</w:t>
            </w:r>
            <w:r w:rsidRPr="00A44D91">
              <w:t xml:space="preserve"> har, i den utsträck</w:t>
            </w:r>
            <w:r>
              <w:softHyphen/>
            </w:r>
            <w:r w:rsidRPr="00A44D91">
              <w:t xml:space="preserve">ning </w:t>
            </w:r>
            <w:r w:rsidRPr="005A329C">
              <w:rPr>
                <w:i/>
              </w:rPr>
              <w:t>som</w:t>
            </w:r>
            <w:r w:rsidRPr="00A44D91">
              <w:t xml:space="preserve"> behövs för </w:t>
            </w:r>
            <w:r w:rsidRPr="008F53EA">
              <w:rPr>
                <w:i/>
                <w:iCs/>
              </w:rPr>
              <w:t>kontrollen</w:t>
            </w:r>
            <w:r w:rsidRPr="00A44D91">
              <w:t>, rätt att på begäran få</w:t>
            </w:r>
          </w:p>
        </w:tc>
        <w:tc>
          <w:tcPr>
            <w:tcW w:w="2500" w:type="pct"/>
            <w:shd w:val="clear" w:color="auto" w:fill="auto"/>
            <w:tcMar>
              <w:right w:w="0" w:type="dxa"/>
            </w:tcMar>
          </w:tcPr>
          <w:p w14:paraId="7A0B3BFF" w14:textId="7939F136" w:rsidR="00F71CC6" w:rsidRDefault="00AB307F" w:rsidP="00F71CC6">
            <w:pPr>
              <w:pStyle w:val="Brdtextmedindrag"/>
            </w:pPr>
            <w:r w:rsidRPr="00A44D91">
              <w:t xml:space="preserve">En kontrollmyndighet och ett </w:t>
            </w:r>
            <w:r w:rsidRPr="005A329C">
              <w:rPr>
                <w:i/>
              </w:rPr>
              <w:t>or</w:t>
            </w:r>
            <w:r>
              <w:rPr>
                <w:i/>
              </w:rPr>
              <w:softHyphen/>
            </w:r>
            <w:r w:rsidRPr="005A329C">
              <w:rPr>
                <w:i/>
              </w:rPr>
              <w:t>gan med delegerade uppgifter eller en fysisk person som har delegerats vissa uppgifter</w:t>
            </w:r>
            <w:r w:rsidRPr="00A44D91">
              <w:t xml:space="preserve"> har, i den utsträck</w:t>
            </w:r>
            <w:r>
              <w:softHyphen/>
            </w:r>
            <w:r w:rsidRPr="00A44D91">
              <w:t xml:space="preserve">ning </w:t>
            </w:r>
            <w:r w:rsidRPr="005A329C">
              <w:rPr>
                <w:i/>
              </w:rPr>
              <w:t>det</w:t>
            </w:r>
            <w:r w:rsidRPr="00A44D91">
              <w:t xml:space="preserve"> behövs för </w:t>
            </w:r>
            <w:r w:rsidRPr="005A329C">
              <w:rPr>
                <w:i/>
              </w:rPr>
              <w:t>offentlig kon</w:t>
            </w:r>
            <w:r>
              <w:rPr>
                <w:i/>
              </w:rPr>
              <w:softHyphen/>
            </w:r>
            <w:r w:rsidRPr="005A329C">
              <w:rPr>
                <w:i/>
              </w:rPr>
              <w:t>troll och annan offentlig verksam</w:t>
            </w:r>
            <w:r>
              <w:rPr>
                <w:i/>
              </w:rPr>
              <w:softHyphen/>
            </w:r>
            <w:r w:rsidRPr="005A329C">
              <w:rPr>
                <w:i/>
              </w:rPr>
              <w:t>het</w:t>
            </w:r>
            <w:r w:rsidRPr="00A44D91">
              <w:t>, rätt att på begäran få</w:t>
            </w:r>
          </w:p>
        </w:tc>
      </w:tr>
    </w:tbl>
    <w:p w14:paraId="392210B0" w14:textId="77777777" w:rsidR="00F71CC6" w:rsidRDefault="00AB307F" w:rsidP="00F71CC6">
      <w:pPr>
        <w:pStyle w:val="Brdtextmedindrag"/>
      </w:pPr>
      <w:r>
        <w:t>1. upplysningar och ta del av handlingar, och</w:t>
      </w:r>
    </w:p>
    <w:p w14:paraId="36C7B679" w14:textId="1CD75FCC" w:rsidR="00F71CC6" w:rsidRDefault="00AB307F" w:rsidP="00F71CC6">
      <w:pPr>
        <w:pStyle w:val="Brdtextmedindrag"/>
      </w:pPr>
      <w:r>
        <w:t>2. tillträde till områden, lokaler och andra utrymmen som har anknytning till verksamheten och där göra undersökningar och ta prover.</w:t>
      </w:r>
    </w:p>
    <w:p w14:paraId="0D82D686" w14:textId="056DC5AB" w:rsidR="00F71CC6" w:rsidRDefault="00AB307F" w:rsidP="00F71CC6">
      <w:pPr>
        <w:pStyle w:val="Brdtextmedindrag"/>
      </w:pPr>
      <w:r w:rsidRPr="005A329C">
        <w:t>Första stycket gäller också för Europeiska kommissionen och för inspektörer och experter som utsetts av kommissionen</w:t>
      </w:r>
      <w:r>
        <w:t>.</w:t>
      </w:r>
    </w:p>
    <w:p w14:paraId="5F44D65C"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1E48DC7" w14:textId="77777777" w:rsidTr="005A3B52">
        <w:tc>
          <w:tcPr>
            <w:tcW w:w="2500" w:type="pct"/>
            <w:shd w:val="clear" w:color="auto" w:fill="auto"/>
            <w:tcMar>
              <w:left w:w="0" w:type="dxa"/>
            </w:tcMar>
          </w:tcPr>
          <w:p w14:paraId="4322FE21" w14:textId="4CAC5E1E" w:rsidR="00F71CC6" w:rsidRDefault="00AB307F" w:rsidP="00F71CC6">
            <w:pPr>
              <w:pStyle w:val="Rubrik4utannumrering"/>
            </w:pPr>
            <w:r>
              <w:t xml:space="preserve">Skyldighet att </w:t>
            </w:r>
            <w:r w:rsidRPr="00A36C0D">
              <w:rPr>
                <w:i/>
              </w:rPr>
              <w:t>tillhandahålla</w:t>
            </w:r>
            <w:r>
              <w:t xml:space="preserve"> hjälp</w:t>
            </w:r>
          </w:p>
        </w:tc>
        <w:tc>
          <w:tcPr>
            <w:tcW w:w="2500" w:type="pct"/>
            <w:shd w:val="clear" w:color="auto" w:fill="auto"/>
            <w:tcMar>
              <w:right w:w="0" w:type="dxa"/>
            </w:tcMar>
          </w:tcPr>
          <w:p w14:paraId="307C0BFC" w14:textId="520F1969" w:rsidR="00F71CC6" w:rsidRDefault="00AB307F" w:rsidP="00F71CC6">
            <w:pPr>
              <w:pStyle w:val="Rubrik4utannumrering"/>
            </w:pPr>
            <w:r>
              <w:t xml:space="preserve">Skyldighet att </w:t>
            </w:r>
            <w:r w:rsidRPr="00A36C0D">
              <w:rPr>
                <w:i/>
              </w:rPr>
              <w:t>lämna</w:t>
            </w:r>
            <w:r>
              <w:t xml:space="preserve"> hjälp</w:t>
            </w:r>
          </w:p>
        </w:tc>
      </w:tr>
    </w:tbl>
    <w:p w14:paraId="18A08FCE" w14:textId="779FC078" w:rsidR="00F71CC6" w:rsidRDefault="00AB307F" w:rsidP="00F71CC6">
      <w:pPr>
        <w:pStyle w:val="Brdtext"/>
        <w:spacing w:before="23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14A0AF6" w14:textId="77777777" w:rsidTr="00F71CC6">
        <w:tc>
          <w:tcPr>
            <w:tcW w:w="2500" w:type="pct"/>
            <w:shd w:val="clear" w:color="auto" w:fill="auto"/>
            <w:tcMar>
              <w:left w:w="0" w:type="dxa"/>
            </w:tcMar>
          </w:tcPr>
          <w:p w14:paraId="62B99592" w14:textId="3104348E" w:rsidR="00F71CC6" w:rsidRDefault="00AB307F" w:rsidP="00F71CC6">
            <w:pPr>
              <w:pStyle w:val="Brdtextmedindrag"/>
            </w:pPr>
            <w:r w:rsidRPr="00A36C0D">
              <w:t xml:space="preserve">Den som är föremål för kontroll ska </w:t>
            </w:r>
            <w:r w:rsidRPr="00A36C0D">
              <w:rPr>
                <w:i/>
              </w:rPr>
              <w:t>tillhandahålla</w:t>
            </w:r>
            <w:r w:rsidRPr="00A36C0D">
              <w:t xml:space="preserve"> den hjälp som behövs för att kontrollen ska kunna </w:t>
            </w:r>
            <w:r w:rsidRPr="00A36C0D">
              <w:rPr>
                <w:i/>
              </w:rPr>
              <w:t>genomföras</w:t>
            </w:r>
            <w:r>
              <w:t>.</w:t>
            </w:r>
          </w:p>
        </w:tc>
        <w:tc>
          <w:tcPr>
            <w:tcW w:w="2500" w:type="pct"/>
            <w:shd w:val="clear" w:color="auto" w:fill="auto"/>
            <w:tcMar>
              <w:right w:w="0" w:type="dxa"/>
            </w:tcMar>
          </w:tcPr>
          <w:p w14:paraId="04ABE3AD" w14:textId="7D0A92C3" w:rsidR="00F71CC6" w:rsidRDefault="00AB307F" w:rsidP="00F71CC6">
            <w:pPr>
              <w:pStyle w:val="Brdtextmedindrag"/>
            </w:pPr>
            <w:r w:rsidRPr="0050691F">
              <w:rPr>
                <w:iCs/>
              </w:rPr>
              <w:t>D</w:t>
            </w:r>
            <w:r w:rsidRPr="00A36C0D">
              <w:t xml:space="preserve">en som är föremål för </w:t>
            </w:r>
            <w:r w:rsidRPr="00A36C0D">
              <w:rPr>
                <w:i/>
              </w:rPr>
              <w:t>offentlig</w:t>
            </w:r>
            <w:r w:rsidRPr="00A36C0D">
              <w:t xml:space="preserve"> kontroll </w:t>
            </w:r>
            <w:r w:rsidRPr="00A36C0D">
              <w:rPr>
                <w:i/>
              </w:rPr>
              <w:t>eller annan offentlig verk</w:t>
            </w:r>
            <w:r w:rsidR="008B652A">
              <w:rPr>
                <w:i/>
              </w:rPr>
              <w:softHyphen/>
            </w:r>
            <w:r w:rsidRPr="00A36C0D">
              <w:rPr>
                <w:i/>
              </w:rPr>
              <w:t>samhet</w:t>
            </w:r>
            <w:r w:rsidRPr="00A36C0D">
              <w:t xml:space="preserve"> </w:t>
            </w:r>
            <w:r w:rsidRPr="00CA414F">
              <w:t>ska</w:t>
            </w:r>
            <w:r>
              <w:rPr>
                <w:i/>
                <w:iCs/>
              </w:rPr>
              <w:t xml:space="preserve">, </w:t>
            </w:r>
            <w:r>
              <w:rPr>
                <w:i/>
              </w:rPr>
              <w:t>u</w:t>
            </w:r>
            <w:r w:rsidRPr="00A36C0D">
              <w:rPr>
                <w:i/>
              </w:rPr>
              <w:t>töver vad som följer av artik</w:t>
            </w:r>
            <w:r>
              <w:rPr>
                <w:i/>
              </w:rPr>
              <w:t>el</w:t>
            </w:r>
            <w:r w:rsidRPr="00A36C0D">
              <w:rPr>
                <w:i/>
              </w:rPr>
              <w:t xml:space="preserve"> 15.2</w:t>
            </w:r>
            <w:r>
              <w:rPr>
                <w:i/>
              </w:rPr>
              <w:t xml:space="preserve"> </w:t>
            </w:r>
            <w:r w:rsidRPr="00A36C0D">
              <w:rPr>
                <w:i/>
              </w:rPr>
              <w:t>och 15.6 i förord</w:t>
            </w:r>
            <w:r w:rsidR="008B652A">
              <w:rPr>
                <w:i/>
              </w:rPr>
              <w:softHyphen/>
            </w:r>
            <w:r w:rsidRPr="00A36C0D">
              <w:rPr>
                <w:i/>
              </w:rPr>
              <w:t>ning (EU) 2017/625</w:t>
            </w:r>
            <w:r>
              <w:rPr>
                <w:i/>
              </w:rPr>
              <w:t xml:space="preserve">, </w:t>
            </w:r>
            <w:r w:rsidRPr="00A36C0D">
              <w:rPr>
                <w:i/>
              </w:rPr>
              <w:t xml:space="preserve">lämna </w:t>
            </w:r>
            <w:r w:rsidRPr="00A36C0D">
              <w:t xml:space="preserve">den hjälp som behövs för att kontrollen </w:t>
            </w:r>
            <w:r w:rsidRPr="00A36C0D">
              <w:rPr>
                <w:i/>
              </w:rPr>
              <w:t xml:space="preserve">eller verksamheten </w:t>
            </w:r>
            <w:r w:rsidRPr="00A36C0D">
              <w:t xml:space="preserve">ska kunna </w:t>
            </w:r>
            <w:r w:rsidRPr="00A36C0D">
              <w:rPr>
                <w:i/>
              </w:rPr>
              <w:t>ut</w:t>
            </w:r>
            <w:r w:rsidR="008B652A">
              <w:rPr>
                <w:i/>
              </w:rPr>
              <w:softHyphen/>
            </w:r>
            <w:r w:rsidRPr="00A36C0D">
              <w:rPr>
                <w:i/>
              </w:rPr>
              <w:t>föras</w:t>
            </w:r>
            <w:r>
              <w:t>.</w:t>
            </w:r>
          </w:p>
        </w:tc>
      </w:tr>
    </w:tbl>
    <w:p w14:paraId="2093522A"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ED48895" w14:textId="77777777" w:rsidTr="005A3B52">
        <w:tc>
          <w:tcPr>
            <w:tcW w:w="2500" w:type="pct"/>
            <w:shd w:val="clear" w:color="auto" w:fill="auto"/>
            <w:tcMar>
              <w:left w:w="0" w:type="dxa"/>
            </w:tcMar>
          </w:tcPr>
          <w:p w14:paraId="36EA1BC8" w14:textId="3FB8C2B5" w:rsidR="00F71CC6" w:rsidRDefault="00AB307F" w:rsidP="00F71CC6">
            <w:pPr>
              <w:pStyle w:val="Rubrik4utannumrering"/>
            </w:pPr>
            <w:r>
              <w:t xml:space="preserve">Förelägganden </w:t>
            </w:r>
            <w:r w:rsidRPr="00FB00D4">
              <w:rPr>
                <w:i/>
                <w:iCs/>
              </w:rPr>
              <w:t>och förbud</w:t>
            </w:r>
          </w:p>
        </w:tc>
        <w:tc>
          <w:tcPr>
            <w:tcW w:w="2500" w:type="pct"/>
            <w:shd w:val="clear" w:color="auto" w:fill="auto"/>
            <w:tcMar>
              <w:right w:w="0" w:type="dxa"/>
            </w:tcMar>
          </w:tcPr>
          <w:p w14:paraId="4E38A9BD" w14:textId="13D036BA" w:rsidR="00F71CC6" w:rsidRDefault="00AB307F" w:rsidP="00F71CC6">
            <w:pPr>
              <w:pStyle w:val="Rubrik4utannumrering"/>
            </w:pPr>
            <w:r>
              <w:t xml:space="preserve">Förelägganden </w:t>
            </w:r>
          </w:p>
        </w:tc>
      </w:tr>
    </w:tbl>
    <w:p w14:paraId="68B3A7F4" w14:textId="77777777" w:rsidR="00F71CC6" w:rsidRDefault="00F71CC6" w:rsidP="00DC55EB">
      <w:pPr>
        <w:pStyle w:val="Brdtext"/>
        <w:jc w:val="center"/>
      </w:pPr>
    </w:p>
    <w:p w14:paraId="1CACC7BA" w14:textId="28985C9C" w:rsidR="00F71CC6" w:rsidRDefault="00AB307F" w:rsidP="00DC55EB">
      <w:pPr>
        <w:pStyle w:val="Brdtext"/>
        <w:jc w:val="center"/>
      </w:pPr>
      <w:r>
        <w:t>13 §</w:t>
      </w:r>
      <w:r>
        <w:rPr>
          <w:rStyle w:val="Fotnotsreferens"/>
        </w:rPr>
        <w:footnoteReference w:id="53"/>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A7518AE" w14:textId="77777777" w:rsidTr="00F71CC6">
        <w:tc>
          <w:tcPr>
            <w:tcW w:w="2500" w:type="pct"/>
            <w:shd w:val="clear" w:color="auto" w:fill="auto"/>
            <w:tcMar>
              <w:left w:w="0" w:type="dxa"/>
            </w:tcMar>
          </w:tcPr>
          <w:p w14:paraId="2B76EE3B" w14:textId="1E4B5007" w:rsidR="00F71CC6" w:rsidRDefault="00AB307F" w:rsidP="00F71CC6">
            <w:pPr>
              <w:pStyle w:val="Brdtextmedindrag"/>
            </w:pPr>
            <w:r w:rsidRPr="00FB00D4">
              <w:t xml:space="preserve">Utöver vad som följer av de EU-bestämmelser som </w:t>
            </w:r>
            <w:r w:rsidRPr="00FB00D4">
              <w:rPr>
                <w:i/>
                <w:iCs/>
              </w:rPr>
              <w:t>kompletteras av</w:t>
            </w:r>
            <w:r w:rsidRPr="00FB00D4">
              <w:t xml:space="preserve"> lagen eller vad som särskilt anges i 9</w:t>
            </w:r>
            <w:r>
              <w:t> </w:t>
            </w:r>
            <w:r w:rsidRPr="00FB00D4">
              <w:t xml:space="preserve">§ får en kontrollmyndighet </w:t>
            </w:r>
            <w:r w:rsidRPr="00FB07DA">
              <w:rPr>
                <w:i/>
              </w:rPr>
              <w:t>med</w:t>
            </w:r>
            <w:r>
              <w:rPr>
                <w:i/>
              </w:rPr>
              <w:softHyphen/>
            </w:r>
            <w:r w:rsidRPr="00FB07DA">
              <w:rPr>
                <w:i/>
              </w:rPr>
              <w:t>dela</w:t>
            </w:r>
            <w:r w:rsidRPr="00FB00D4">
              <w:t xml:space="preserve"> de förelägganden </w:t>
            </w:r>
            <w:r w:rsidRPr="00FB00D4">
              <w:rPr>
                <w:i/>
                <w:iCs/>
              </w:rPr>
              <w:t>och förbud</w:t>
            </w:r>
            <w:r w:rsidRPr="00FB00D4">
              <w:t xml:space="preserve"> som behövs för att lagen, de föreskrifter och beslut som har meddelats med stöd av lagen, de EU-bestämmelser som </w:t>
            </w:r>
            <w:r w:rsidRPr="00FB00D4">
              <w:rPr>
                <w:i/>
                <w:iCs/>
              </w:rPr>
              <w:t>komplet</w:t>
            </w:r>
            <w:r>
              <w:rPr>
                <w:i/>
                <w:iCs/>
              </w:rPr>
              <w:softHyphen/>
            </w:r>
            <w:r w:rsidRPr="00FB00D4">
              <w:rPr>
                <w:i/>
                <w:iCs/>
              </w:rPr>
              <w:t>teras av</w:t>
            </w:r>
            <w:r w:rsidRPr="00FB00D4">
              <w:t xml:space="preserve"> lagen och de beslut som har meddelats med stöd av EU-bestämmelserna ska följas</w:t>
            </w:r>
            <w:r>
              <w:t>.</w:t>
            </w:r>
          </w:p>
        </w:tc>
        <w:tc>
          <w:tcPr>
            <w:tcW w:w="2500" w:type="pct"/>
            <w:shd w:val="clear" w:color="auto" w:fill="auto"/>
            <w:tcMar>
              <w:right w:w="0" w:type="dxa"/>
            </w:tcMar>
          </w:tcPr>
          <w:p w14:paraId="0C9E281A" w14:textId="1774B71C" w:rsidR="00F71CC6" w:rsidRDefault="00AB307F" w:rsidP="00F71CC6">
            <w:pPr>
              <w:pStyle w:val="Brdtextmedindrag"/>
            </w:pPr>
            <w:r w:rsidRPr="00FB00D4">
              <w:t xml:space="preserve">Utöver vad som följer av de EU-bestämmelser som lagen </w:t>
            </w:r>
            <w:r w:rsidRPr="00FB00D4">
              <w:rPr>
                <w:i/>
                <w:iCs/>
              </w:rPr>
              <w:t>komplet</w:t>
            </w:r>
            <w:r>
              <w:rPr>
                <w:i/>
                <w:iCs/>
              </w:rPr>
              <w:softHyphen/>
            </w:r>
            <w:r w:rsidRPr="00FB00D4">
              <w:rPr>
                <w:i/>
                <w:iCs/>
              </w:rPr>
              <w:t>terar</w:t>
            </w:r>
            <w:r>
              <w:t xml:space="preserve"> </w:t>
            </w:r>
            <w:r w:rsidRPr="00FB00D4">
              <w:t>eller vad som särskilt anges i 9</w:t>
            </w:r>
            <w:r>
              <w:t> </w:t>
            </w:r>
            <w:r w:rsidRPr="00FB00D4">
              <w:t xml:space="preserve">§ får en kontrollmyndighet </w:t>
            </w:r>
            <w:r w:rsidRPr="00FB07DA">
              <w:rPr>
                <w:i/>
              </w:rPr>
              <w:t>be</w:t>
            </w:r>
            <w:r w:rsidR="008B652A">
              <w:rPr>
                <w:i/>
              </w:rPr>
              <w:softHyphen/>
            </w:r>
            <w:r w:rsidRPr="00FB07DA">
              <w:rPr>
                <w:i/>
              </w:rPr>
              <w:t>sluta</w:t>
            </w:r>
            <w:r>
              <w:rPr>
                <w:i/>
              </w:rPr>
              <w:t xml:space="preserve"> </w:t>
            </w:r>
            <w:r w:rsidRPr="00FB00D4">
              <w:t>de förelägganden som behövs för att lagen, de föreskrifter och beslut som har meddelats med stöd av lagen, de EU-bestämmelser som lagen</w:t>
            </w:r>
            <w:r>
              <w:t xml:space="preserve"> </w:t>
            </w:r>
            <w:r w:rsidRPr="00FB00D4">
              <w:rPr>
                <w:i/>
                <w:iCs/>
              </w:rPr>
              <w:t>kompletterar</w:t>
            </w:r>
            <w:r w:rsidRPr="00FB00D4">
              <w:t xml:space="preserve"> och de beslut som har meddelats med stöd av EU-bestämmelserna ska följas</w:t>
            </w:r>
            <w:r>
              <w:t>.</w:t>
            </w:r>
          </w:p>
        </w:tc>
      </w:tr>
    </w:tbl>
    <w:p w14:paraId="4B78F043" w14:textId="1AF3C459" w:rsidR="00F71CC6" w:rsidRDefault="00AB307F" w:rsidP="00F71CC6">
      <w:pPr>
        <w:pStyle w:val="Brdtext"/>
        <w:spacing w:before="230"/>
        <w:jc w:val="center"/>
      </w:pPr>
      <w:r>
        <w:t>14 §</w:t>
      </w:r>
      <w:r>
        <w:rPr>
          <w:rStyle w:val="Fotnotsreferens"/>
        </w:rPr>
        <w:footnoteReference w:id="54"/>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460578D" w14:textId="77777777" w:rsidTr="00F71CC6">
        <w:tc>
          <w:tcPr>
            <w:tcW w:w="2500" w:type="pct"/>
            <w:shd w:val="clear" w:color="auto" w:fill="auto"/>
            <w:tcMar>
              <w:left w:w="0" w:type="dxa"/>
            </w:tcMar>
          </w:tcPr>
          <w:p w14:paraId="79A61AB2" w14:textId="112A3303" w:rsidR="00F71CC6" w:rsidRDefault="00AB307F" w:rsidP="00F71CC6">
            <w:pPr>
              <w:pStyle w:val="Brdtextmedindrag"/>
            </w:pPr>
            <w:r w:rsidRPr="004D2CE6">
              <w:t xml:space="preserve">Förelägganden </w:t>
            </w:r>
            <w:r w:rsidRPr="004D2CE6">
              <w:rPr>
                <w:i/>
                <w:iCs/>
              </w:rPr>
              <w:t>och förbud</w:t>
            </w:r>
            <w:r w:rsidRPr="004D2CE6">
              <w:t xml:space="preserve"> enligt 13</w:t>
            </w:r>
            <w:r>
              <w:t> </w:t>
            </w:r>
            <w:r w:rsidRPr="004D2CE6">
              <w:t>§ eller enligt de EU-bestäm</w:t>
            </w:r>
            <w:r>
              <w:softHyphen/>
            </w:r>
            <w:r w:rsidRPr="004D2CE6">
              <w:t xml:space="preserve">melser som </w:t>
            </w:r>
            <w:r w:rsidRPr="004D2CE6">
              <w:rPr>
                <w:i/>
                <w:iCs/>
              </w:rPr>
              <w:t>kompletteras av</w:t>
            </w:r>
            <w:r w:rsidRPr="004D2CE6">
              <w:t xml:space="preserve"> lagen får förenas med vite</w:t>
            </w:r>
            <w:r>
              <w:t>.</w:t>
            </w:r>
          </w:p>
        </w:tc>
        <w:tc>
          <w:tcPr>
            <w:tcW w:w="2500" w:type="pct"/>
            <w:shd w:val="clear" w:color="auto" w:fill="auto"/>
            <w:tcMar>
              <w:right w:w="0" w:type="dxa"/>
            </w:tcMar>
          </w:tcPr>
          <w:p w14:paraId="745B0F21" w14:textId="027504A2" w:rsidR="00F71CC6" w:rsidRDefault="00AB307F" w:rsidP="00F71CC6">
            <w:pPr>
              <w:pStyle w:val="Brdtextmedindrag"/>
            </w:pPr>
            <w:r w:rsidRPr="004D2CE6">
              <w:t>Förelägganden enligt 13</w:t>
            </w:r>
            <w:r>
              <w:t> </w:t>
            </w:r>
            <w:r w:rsidRPr="004D2CE6">
              <w:t>§ eller enligt de EU-bestämmelser som lagen</w:t>
            </w:r>
            <w:r>
              <w:t xml:space="preserve"> </w:t>
            </w:r>
            <w:r w:rsidRPr="004D2CE6">
              <w:rPr>
                <w:i/>
                <w:iCs/>
              </w:rPr>
              <w:t xml:space="preserve">kompletterar </w:t>
            </w:r>
            <w:r w:rsidRPr="004D2CE6">
              <w:t>får förenas med vite</w:t>
            </w:r>
            <w:r>
              <w:t>.</w:t>
            </w:r>
          </w:p>
        </w:tc>
      </w:tr>
      <w:tr w:rsidR="00F71CC6" w14:paraId="23289604" w14:textId="77777777" w:rsidTr="005A3B52">
        <w:tblPrEx>
          <w:tblLook w:val="0600" w:firstRow="0" w:lastRow="0" w:firstColumn="0" w:lastColumn="0" w:noHBand="1" w:noVBand="1"/>
        </w:tblPrEx>
        <w:tc>
          <w:tcPr>
            <w:tcW w:w="2500" w:type="pct"/>
            <w:shd w:val="clear" w:color="auto" w:fill="auto"/>
            <w:tcMar>
              <w:left w:w="0" w:type="dxa"/>
            </w:tcMar>
          </w:tcPr>
          <w:p w14:paraId="7C15769B" w14:textId="3547456D" w:rsidR="00F71CC6" w:rsidRDefault="00AB307F" w:rsidP="00F71CC6">
            <w:pPr>
              <w:pStyle w:val="Brdtextmedindrag"/>
            </w:pPr>
            <w:r w:rsidRPr="004D2CE6">
              <w:t xml:space="preserve">Om kontrollmyndigheten har anledning att misstänka att någon har begått en gärning som kan </w:t>
            </w:r>
            <w:r w:rsidRPr="00267371">
              <w:rPr>
                <w:i/>
                <w:iCs/>
              </w:rPr>
              <w:t>föranleda</w:t>
            </w:r>
            <w:r w:rsidRPr="004D2CE6">
              <w:t xml:space="preserve"> straff, får dock myndig</w:t>
            </w:r>
            <w:r>
              <w:softHyphen/>
            </w:r>
            <w:r w:rsidRPr="004D2CE6">
              <w:t>heten inte vid vite förelägga den misstänkte att medverka i utred</w:t>
            </w:r>
            <w:r>
              <w:softHyphen/>
            </w:r>
            <w:r w:rsidRPr="004D2CE6">
              <w:t>ningen</w:t>
            </w:r>
            <w:r>
              <w:t>.</w:t>
            </w:r>
          </w:p>
        </w:tc>
        <w:tc>
          <w:tcPr>
            <w:tcW w:w="2500" w:type="pct"/>
            <w:shd w:val="clear" w:color="auto" w:fill="auto"/>
            <w:tcMar>
              <w:right w:w="0" w:type="dxa"/>
            </w:tcMar>
          </w:tcPr>
          <w:p w14:paraId="5E73FFC8" w14:textId="1469EB4A" w:rsidR="00F71CC6" w:rsidRDefault="00AB307F" w:rsidP="00F71CC6">
            <w:pPr>
              <w:pStyle w:val="Brdtextmedindrag"/>
            </w:pPr>
            <w:r w:rsidRPr="004D2CE6">
              <w:t xml:space="preserve">Om kontrollmyndigheten har anledning att misstänka att någon har begått en gärning som kan </w:t>
            </w:r>
            <w:r w:rsidRPr="00267371">
              <w:rPr>
                <w:i/>
                <w:iCs/>
              </w:rPr>
              <w:t>leda till</w:t>
            </w:r>
            <w:r>
              <w:t xml:space="preserve"> </w:t>
            </w:r>
            <w:r w:rsidRPr="004D2CE6">
              <w:t>straff, får dock myndigheten inte vid vite förelägga den miss</w:t>
            </w:r>
            <w:r>
              <w:softHyphen/>
            </w:r>
            <w:r w:rsidRPr="004D2CE6">
              <w:t>tänkte att medverka i utredningen</w:t>
            </w:r>
            <w:r>
              <w:t>.</w:t>
            </w:r>
          </w:p>
        </w:tc>
      </w:tr>
    </w:tbl>
    <w:p w14:paraId="670FE2AE"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D69BE98" w14:textId="77777777" w:rsidTr="005A3B52">
        <w:tc>
          <w:tcPr>
            <w:tcW w:w="2500" w:type="pct"/>
            <w:shd w:val="clear" w:color="auto" w:fill="auto"/>
            <w:tcMar>
              <w:left w:w="0" w:type="dxa"/>
            </w:tcMar>
          </w:tcPr>
          <w:p w14:paraId="0A6E6D0B" w14:textId="77777777" w:rsidR="00F71CC6" w:rsidRDefault="00F71CC6" w:rsidP="00F71CC6">
            <w:pPr>
              <w:pStyle w:val="Brdtextmedindrag"/>
            </w:pPr>
          </w:p>
        </w:tc>
        <w:tc>
          <w:tcPr>
            <w:tcW w:w="2500" w:type="pct"/>
            <w:shd w:val="clear" w:color="auto" w:fill="auto"/>
            <w:tcMar>
              <w:right w:w="0" w:type="dxa"/>
            </w:tcMar>
          </w:tcPr>
          <w:p w14:paraId="495A0474" w14:textId="4D737F9E" w:rsidR="00F71CC6" w:rsidRPr="00272429" w:rsidRDefault="00AB307F" w:rsidP="00F71CC6">
            <w:pPr>
              <w:pStyle w:val="Rubrik4utannumrering"/>
              <w:rPr>
                <w:i/>
                <w:iCs/>
              </w:rPr>
            </w:pPr>
            <w:r w:rsidRPr="00272429">
              <w:rPr>
                <w:i/>
                <w:iCs/>
              </w:rPr>
              <w:t>Rapporteringssystem för överträdelser</w:t>
            </w:r>
          </w:p>
        </w:tc>
      </w:tr>
    </w:tbl>
    <w:p w14:paraId="7CC188A2"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E5ACA00" w14:textId="77777777" w:rsidTr="00F71CC6">
        <w:tc>
          <w:tcPr>
            <w:tcW w:w="2500" w:type="pct"/>
            <w:shd w:val="clear" w:color="auto" w:fill="auto"/>
            <w:tcMar>
              <w:left w:w="0" w:type="dxa"/>
            </w:tcMar>
          </w:tcPr>
          <w:p w14:paraId="3ACF0492" w14:textId="77777777" w:rsidR="00F71CC6" w:rsidRDefault="00F71CC6" w:rsidP="00F71CC6">
            <w:pPr>
              <w:pStyle w:val="Brdtextmedindrag"/>
            </w:pPr>
          </w:p>
        </w:tc>
        <w:tc>
          <w:tcPr>
            <w:tcW w:w="2500" w:type="pct"/>
            <w:shd w:val="clear" w:color="auto" w:fill="auto"/>
            <w:tcMar>
              <w:right w:w="0" w:type="dxa"/>
            </w:tcMar>
          </w:tcPr>
          <w:p w14:paraId="32EF2B22" w14:textId="4ECDB5D0" w:rsidR="00F71CC6" w:rsidRDefault="00AB307F" w:rsidP="00F71CC6">
            <w:pPr>
              <w:pStyle w:val="Brdtext"/>
              <w:rPr>
                <w:i/>
              </w:rPr>
            </w:pPr>
            <w:r>
              <w:rPr>
                <w:i/>
              </w:rPr>
              <w:t xml:space="preserve">14 a </w:t>
            </w:r>
            <w:r w:rsidRPr="00574282">
              <w:rPr>
                <w:i/>
              </w:rPr>
              <w:t>§</w:t>
            </w:r>
          </w:p>
          <w:p w14:paraId="1C5685E1" w14:textId="240B7489" w:rsidR="00F71CC6" w:rsidRPr="00574282" w:rsidRDefault="00AB307F" w:rsidP="00F71CC6">
            <w:pPr>
              <w:pStyle w:val="Brdtextmedindrag"/>
              <w:rPr>
                <w:i/>
              </w:rPr>
            </w:pPr>
            <w:r w:rsidRPr="006C50AD">
              <w:rPr>
                <w:i/>
              </w:rPr>
              <w:t>En kontrollmyndighet ska ha ett ändamålsenligt rapporterings</w:t>
            </w:r>
            <w:r>
              <w:rPr>
                <w:i/>
              </w:rPr>
              <w:softHyphen/>
            </w:r>
            <w:r w:rsidRPr="006C50AD">
              <w:rPr>
                <w:i/>
              </w:rPr>
              <w:t>system för den som vill anmäla misstänkta överträdelser av förord</w:t>
            </w:r>
            <w:r>
              <w:rPr>
                <w:i/>
              </w:rPr>
              <w:softHyphen/>
            </w:r>
            <w:r w:rsidRPr="006C50AD">
              <w:rPr>
                <w:i/>
              </w:rPr>
              <w:t>ning (EU) 2017/625.</w:t>
            </w:r>
          </w:p>
        </w:tc>
      </w:tr>
    </w:tbl>
    <w:p w14:paraId="3C0443DB" w14:textId="256698C6" w:rsidR="00F71CC6" w:rsidRDefault="00F71CC6" w:rsidP="00DC55EB">
      <w:pPr>
        <w:pStyle w:val="Brdtextmedindrag"/>
      </w:pPr>
    </w:p>
    <w:p w14:paraId="6BFFA125" w14:textId="20C97A33" w:rsidR="00F71CC6" w:rsidRDefault="00F71CC6" w:rsidP="00DC55EB">
      <w:pPr>
        <w:pStyle w:val="Brdtextmedindrag"/>
      </w:pPr>
    </w:p>
    <w:p w14:paraId="6C61C559" w14:textId="1F8A8F94" w:rsidR="00F71CC6" w:rsidRDefault="00F71CC6" w:rsidP="00DC55EB">
      <w:pPr>
        <w:pStyle w:val="Brdtextmedindrag"/>
      </w:pPr>
    </w:p>
    <w:p w14:paraId="21B2DBF6"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679E1C1" w14:textId="77777777" w:rsidTr="005A3B52">
        <w:tc>
          <w:tcPr>
            <w:tcW w:w="2500" w:type="pct"/>
            <w:shd w:val="clear" w:color="auto" w:fill="auto"/>
            <w:tcMar>
              <w:left w:w="0" w:type="dxa"/>
            </w:tcMar>
          </w:tcPr>
          <w:p w14:paraId="5EAF94E3" w14:textId="77777777" w:rsidR="00F71CC6" w:rsidRDefault="00F71CC6" w:rsidP="00F71CC6">
            <w:pPr>
              <w:pStyle w:val="Brdtextmedindrag"/>
            </w:pPr>
          </w:p>
        </w:tc>
        <w:tc>
          <w:tcPr>
            <w:tcW w:w="2500" w:type="pct"/>
            <w:shd w:val="clear" w:color="auto" w:fill="auto"/>
            <w:tcMar>
              <w:right w:w="0" w:type="dxa"/>
            </w:tcMar>
          </w:tcPr>
          <w:p w14:paraId="10EFB184" w14:textId="341B65E3" w:rsidR="00F71CC6" w:rsidRPr="006E5ADF" w:rsidRDefault="00AB307F" w:rsidP="00F71CC6">
            <w:pPr>
              <w:pStyle w:val="Rubrik4utannumrering"/>
              <w:rPr>
                <w:i/>
                <w:iCs/>
              </w:rPr>
            </w:pPr>
            <w:r w:rsidRPr="006E5ADF">
              <w:rPr>
                <w:i/>
                <w:iCs/>
              </w:rPr>
              <w:t>Inköp under dold identitet</w:t>
            </w:r>
          </w:p>
        </w:tc>
      </w:tr>
    </w:tbl>
    <w:p w14:paraId="1CD689EC"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D1280D7" w14:textId="77777777" w:rsidTr="00F71CC6">
        <w:tc>
          <w:tcPr>
            <w:tcW w:w="2500" w:type="pct"/>
            <w:shd w:val="clear" w:color="auto" w:fill="auto"/>
            <w:tcMar>
              <w:left w:w="0" w:type="dxa"/>
            </w:tcMar>
          </w:tcPr>
          <w:p w14:paraId="0E818D60" w14:textId="77777777" w:rsidR="00F71CC6" w:rsidRDefault="00F71CC6" w:rsidP="00F71CC6">
            <w:pPr>
              <w:pStyle w:val="Brdtextmedindrag"/>
            </w:pPr>
          </w:p>
        </w:tc>
        <w:tc>
          <w:tcPr>
            <w:tcW w:w="2500" w:type="pct"/>
            <w:shd w:val="clear" w:color="auto" w:fill="auto"/>
            <w:tcMar>
              <w:right w:w="0" w:type="dxa"/>
            </w:tcMar>
          </w:tcPr>
          <w:p w14:paraId="1B1960F6" w14:textId="133C1B54" w:rsidR="00F71CC6" w:rsidRDefault="00AB307F" w:rsidP="00F71CC6">
            <w:pPr>
              <w:pStyle w:val="Brdtext"/>
              <w:rPr>
                <w:i/>
              </w:rPr>
            </w:pPr>
            <w:r>
              <w:rPr>
                <w:i/>
              </w:rPr>
              <w:t xml:space="preserve">17 a </w:t>
            </w:r>
            <w:r w:rsidRPr="00574282">
              <w:rPr>
                <w:i/>
              </w:rPr>
              <w:t>§</w:t>
            </w:r>
          </w:p>
          <w:p w14:paraId="338277A8" w14:textId="77777777" w:rsidR="00F71CC6" w:rsidRPr="002E2F4B" w:rsidRDefault="00AB307F" w:rsidP="00F71CC6">
            <w:pPr>
              <w:pStyle w:val="Brdtextmedindrag"/>
              <w:rPr>
                <w:i/>
              </w:rPr>
            </w:pPr>
            <w:r w:rsidRPr="002E2F4B">
              <w:rPr>
                <w:i/>
              </w:rPr>
              <w:t xml:space="preserve">En kontrollmyndighet får köpa in </w:t>
            </w:r>
            <w:r>
              <w:rPr>
                <w:i/>
              </w:rPr>
              <w:t xml:space="preserve">jordbruksprodukter och livsmedel </w:t>
            </w:r>
            <w:r w:rsidRPr="002E2F4B">
              <w:rPr>
                <w:i/>
              </w:rPr>
              <w:t xml:space="preserve">under dold identitet om det är nödvändigt för att kontrollera att </w:t>
            </w:r>
            <w:r>
              <w:rPr>
                <w:i/>
              </w:rPr>
              <w:t>produkten eller livsmedlet</w:t>
            </w:r>
            <w:r w:rsidRPr="002E2F4B">
              <w:rPr>
                <w:i/>
              </w:rPr>
              <w:t xml:space="preserve"> uppfyller kraven i</w:t>
            </w:r>
          </w:p>
          <w:p w14:paraId="2F353B34" w14:textId="77777777" w:rsidR="00F71CC6" w:rsidRPr="002E2F4B" w:rsidRDefault="00AB307F" w:rsidP="00F71CC6">
            <w:pPr>
              <w:pStyle w:val="Brdtextmedindrag"/>
              <w:rPr>
                <w:i/>
              </w:rPr>
            </w:pPr>
            <w:r w:rsidRPr="002E2F4B">
              <w:rPr>
                <w:i/>
              </w:rPr>
              <w:t xml:space="preserve">1. föreskrifter som har meddelats med stöd av lagen, och </w:t>
            </w:r>
          </w:p>
          <w:p w14:paraId="282D0532" w14:textId="77777777" w:rsidR="00F71CC6" w:rsidRPr="002E2F4B" w:rsidRDefault="00AB307F" w:rsidP="00F71CC6">
            <w:pPr>
              <w:pStyle w:val="Brdtextmedindrag"/>
              <w:rPr>
                <w:i/>
              </w:rPr>
            </w:pPr>
            <w:r w:rsidRPr="002E2F4B">
              <w:rPr>
                <w:i/>
              </w:rPr>
              <w:t>2. EU-förordningar som lagen kompletterar.</w:t>
            </w:r>
          </w:p>
          <w:p w14:paraId="37A982FA" w14:textId="622D17B1" w:rsidR="00F71CC6" w:rsidRPr="00574282" w:rsidRDefault="00AB307F" w:rsidP="00F71CC6">
            <w:pPr>
              <w:pStyle w:val="Brdtextmedindrag"/>
              <w:rPr>
                <w:i/>
              </w:rPr>
            </w:pPr>
            <w:r w:rsidRPr="002E2F4B">
              <w:rPr>
                <w:i/>
              </w:rPr>
              <w:t>Verksamhetsutövaren ska under</w:t>
            </w:r>
            <w:r>
              <w:rPr>
                <w:i/>
              </w:rPr>
              <w:softHyphen/>
            </w:r>
            <w:r w:rsidRPr="002E2F4B">
              <w:rPr>
                <w:i/>
              </w:rPr>
              <w:t xml:space="preserve">rättas om det inköp som har skett under dold identitet </w:t>
            </w:r>
            <w:r>
              <w:rPr>
                <w:i/>
              </w:rPr>
              <w:t xml:space="preserve">och om resultatet av det </w:t>
            </w:r>
            <w:r w:rsidRPr="002E2F4B">
              <w:rPr>
                <w:i/>
              </w:rPr>
              <w:t>så</w:t>
            </w:r>
            <w:r w:rsidRPr="002E2F4B">
              <w:t xml:space="preserve"> </w:t>
            </w:r>
            <w:r w:rsidRPr="002E2F4B">
              <w:rPr>
                <w:i/>
              </w:rPr>
              <w:t>snart det kan ske utan att åtgärden förlorar sin betydelse</w:t>
            </w:r>
            <w:r>
              <w:rPr>
                <w:i/>
              </w:rPr>
              <w:t>.</w:t>
            </w:r>
          </w:p>
        </w:tc>
      </w:tr>
    </w:tbl>
    <w:p w14:paraId="4E6C071A" w14:textId="705BF671" w:rsidR="00F71CC6" w:rsidRDefault="00AB307F" w:rsidP="00F71CC6">
      <w:pPr>
        <w:pStyle w:val="Brdtext"/>
        <w:spacing w:before="230"/>
        <w:jc w:val="center"/>
      </w:pPr>
      <w:r>
        <w:t>18 §</w:t>
      </w:r>
      <w:r>
        <w:rPr>
          <w:rStyle w:val="Fotnotsreferens"/>
        </w:rPr>
        <w:footnoteReference w:id="55"/>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C09478E" w14:textId="77777777" w:rsidTr="00F71CC6">
        <w:tc>
          <w:tcPr>
            <w:tcW w:w="2500" w:type="pct"/>
            <w:shd w:val="clear" w:color="auto" w:fill="auto"/>
            <w:tcMar>
              <w:left w:w="0" w:type="dxa"/>
            </w:tcMar>
          </w:tcPr>
          <w:p w14:paraId="707AB0E1" w14:textId="77777777" w:rsidR="00F71CC6" w:rsidRDefault="00AB307F" w:rsidP="00F71CC6">
            <w:pPr>
              <w:pStyle w:val="Brdtextmedindrag"/>
            </w:pPr>
            <w:r>
              <w:t xml:space="preserve">Regeringen eller den myndighet som regeringen bestämmer får meddela föreskrifter om skyldighet att betala </w:t>
            </w:r>
            <w:r w:rsidRPr="00476533">
              <w:rPr>
                <w:i/>
                <w:iCs/>
              </w:rPr>
              <w:t>avgift</w:t>
            </w:r>
            <w:r>
              <w:t xml:space="preserve"> för </w:t>
            </w:r>
          </w:p>
          <w:p w14:paraId="2DE0A0AD" w14:textId="3C453AA5" w:rsidR="00F71CC6" w:rsidRPr="006C50AD" w:rsidRDefault="00AB307F" w:rsidP="00F71CC6">
            <w:pPr>
              <w:pStyle w:val="Brdtextmedindrag"/>
              <w:rPr>
                <w:i/>
              </w:rPr>
            </w:pPr>
            <w:r w:rsidRPr="006C50AD">
              <w:rPr>
                <w:i/>
              </w:rPr>
              <w:t>1. kontroll enligt denna lag, de föreskrifter som har meddelats med stöd av lagen eller de EU-bestämmelser som kompletteras av lagen, och</w:t>
            </w:r>
          </w:p>
          <w:p w14:paraId="21593DB3" w14:textId="1D80C6EB" w:rsidR="00F71CC6" w:rsidRDefault="00AB307F" w:rsidP="00F71CC6">
            <w:pPr>
              <w:pStyle w:val="Brdtextmedindrag"/>
            </w:pPr>
            <w:r w:rsidRPr="006C50AD">
              <w:rPr>
                <w:i/>
              </w:rPr>
              <w:t>2. prövning eller handläggning enligt denna lag, de föreskrifter som har meddelats med stöd av lagen eller de EU-bestämmelser som kompletteras av lagen</w:t>
            </w:r>
            <w:r>
              <w:t>.</w:t>
            </w:r>
          </w:p>
        </w:tc>
        <w:tc>
          <w:tcPr>
            <w:tcW w:w="2500" w:type="pct"/>
            <w:shd w:val="clear" w:color="auto" w:fill="auto"/>
            <w:tcMar>
              <w:right w:w="0" w:type="dxa"/>
            </w:tcMar>
          </w:tcPr>
          <w:p w14:paraId="77A0B9EA" w14:textId="7544FF4D" w:rsidR="00F71CC6" w:rsidRDefault="00AB307F" w:rsidP="00F71CC6">
            <w:pPr>
              <w:pStyle w:val="Brdtextmedindrag"/>
            </w:pPr>
            <w:r w:rsidRPr="006C50AD">
              <w:t xml:space="preserve">Regeringen eller den myndighet som regeringen bestämmer får meddela föreskrifter om skyldighet att betala </w:t>
            </w:r>
            <w:r w:rsidRPr="00476533">
              <w:rPr>
                <w:i/>
                <w:iCs/>
              </w:rPr>
              <w:t xml:space="preserve">avgifter </w:t>
            </w:r>
            <w:r w:rsidRPr="006C50AD">
              <w:t xml:space="preserve">för </w:t>
            </w:r>
            <w:r w:rsidRPr="006C50AD">
              <w:rPr>
                <w:i/>
              </w:rPr>
              <w:t>offentlig kontroll och annan offentlig verk</w:t>
            </w:r>
            <w:r>
              <w:rPr>
                <w:i/>
              </w:rPr>
              <w:softHyphen/>
            </w:r>
            <w:r w:rsidRPr="006C50AD">
              <w:rPr>
                <w:i/>
              </w:rPr>
              <w:t>samhet</w:t>
            </w:r>
            <w:r>
              <w:t>.</w:t>
            </w:r>
          </w:p>
        </w:tc>
      </w:tr>
      <w:tr w:rsidR="00F71CC6" w14:paraId="6C03BBA0" w14:textId="77777777" w:rsidTr="005A3B52">
        <w:tblPrEx>
          <w:tblLook w:val="0600" w:firstRow="0" w:lastRow="0" w:firstColumn="0" w:lastColumn="0" w:noHBand="1" w:noVBand="1"/>
        </w:tblPrEx>
        <w:tc>
          <w:tcPr>
            <w:tcW w:w="2500" w:type="pct"/>
            <w:shd w:val="clear" w:color="auto" w:fill="auto"/>
            <w:tcMar>
              <w:left w:w="0" w:type="dxa"/>
            </w:tcMar>
          </w:tcPr>
          <w:p w14:paraId="10D174A5" w14:textId="0ED090FE" w:rsidR="00F71CC6" w:rsidRDefault="00AB307F" w:rsidP="00F71CC6">
            <w:pPr>
              <w:pStyle w:val="Brdtextmedindrag"/>
            </w:pPr>
            <w:r w:rsidRPr="003532F5">
              <w:t>Regeringen får meddela före</w:t>
            </w:r>
            <w:r>
              <w:softHyphen/>
            </w:r>
            <w:r w:rsidRPr="003532F5">
              <w:t>skrifter om skyldighet för kommu</w:t>
            </w:r>
            <w:r>
              <w:softHyphen/>
            </w:r>
            <w:r w:rsidRPr="003532F5">
              <w:t xml:space="preserve">nerna att ta ut </w:t>
            </w:r>
            <w:r w:rsidRPr="00457CB8">
              <w:rPr>
                <w:i/>
                <w:iCs/>
              </w:rPr>
              <w:t>sådan avgift</w:t>
            </w:r>
            <w:r w:rsidRPr="003532F5">
              <w:t xml:space="preserve"> som avses i första stycket</w:t>
            </w:r>
            <w:r>
              <w:t>.</w:t>
            </w:r>
          </w:p>
        </w:tc>
        <w:tc>
          <w:tcPr>
            <w:tcW w:w="2500" w:type="pct"/>
            <w:shd w:val="clear" w:color="auto" w:fill="auto"/>
            <w:tcMar>
              <w:right w:w="0" w:type="dxa"/>
            </w:tcMar>
          </w:tcPr>
          <w:p w14:paraId="4E74A5A6" w14:textId="176261DB" w:rsidR="00F71CC6" w:rsidRDefault="00AB307F" w:rsidP="00F71CC6">
            <w:pPr>
              <w:pStyle w:val="Brdtextmedindrag"/>
            </w:pPr>
            <w:r w:rsidRPr="003532F5">
              <w:t>Regeringen får meddela</w:t>
            </w:r>
            <w:r>
              <w:t xml:space="preserve"> </w:t>
            </w:r>
            <w:r w:rsidRPr="003532F5">
              <w:t>före</w:t>
            </w:r>
            <w:r>
              <w:softHyphen/>
              <w:t>s</w:t>
            </w:r>
            <w:r w:rsidRPr="003532F5">
              <w:t>krifter om skyldighet för kommu</w:t>
            </w:r>
            <w:r>
              <w:softHyphen/>
            </w:r>
            <w:r w:rsidRPr="003532F5">
              <w:t xml:space="preserve">nerna att ta ut </w:t>
            </w:r>
            <w:r w:rsidRPr="00457CB8">
              <w:rPr>
                <w:i/>
                <w:iCs/>
              </w:rPr>
              <w:t>sådana avgifter</w:t>
            </w:r>
            <w:r w:rsidRPr="003532F5">
              <w:t xml:space="preserve"> som avses i första stycket</w:t>
            </w:r>
            <w:r>
              <w:t>.</w:t>
            </w:r>
          </w:p>
        </w:tc>
      </w:tr>
      <w:tr w:rsidR="00F71CC6" w14:paraId="14338FC5" w14:textId="77777777" w:rsidTr="005A3B52">
        <w:tblPrEx>
          <w:tblLook w:val="0600" w:firstRow="0" w:lastRow="0" w:firstColumn="0" w:lastColumn="0" w:noHBand="1" w:noVBand="1"/>
        </w:tblPrEx>
        <w:tc>
          <w:tcPr>
            <w:tcW w:w="2500" w:type="pct"/>
            <w:shd w:val="clear" w:color="auto" w:fill="auto"/>
            <w:tcMar>
              <w:left w:w="0" w:type="dxa"/>
            </w:tcMar>
          </w:tcPr>
          <w:p w14:paraId="3B557365" w14:textId="66A83268" w:rsidR="00F71CC6" w:rsidRDefault="00AB307F" w:rsidP="00F71CC6">
            <w:pPr>
              <w:pStyle w:val="Brdtextmedindrag"/>
            </w:pPr>
            <w:r w:rsidRPr="003532F5">
              <w:t xml:space="preserve">Regeringen eller den myndighet som regeringen bestämmer får meddela föreskrifter om </w:t>
            </w:r>
            <w:r w:rsidRPr="00D84A35">
              <w:t>beräk</w:t>
            </w:r>
            <w:r>
              <w:softHyphen/>
            </w:r>
            <w:r w:rsidRPr="00D84A35">
              <w:t>ningen av</w:t>
            </w:r>
            <w:r w:rsidRPr="003532F5">
              <w:rPr>
                <w:i/>
              </w:rPr>
              <w:t xml:space="preserve"> </w:t>
            </w:r>
            <w:r w:rsidRPr="00D84A35">
              <w:t>avgifter</w:t>
            </w:r>
            <w:r w:rsidRPr="003532F5">
              <w:rPr>
                <w:i/>
              </w:rPr>
              <w:t xml:space="preserve"> </w:t>
            </w:r>
            <w:r w:rsidRPr="00D84A35">
              <w:t>som</w:t>
            </w:r>
            <w:r w:rsidRPr="003532F5">
              <w:rPr>
                <w:i/>
              </w:rPr>
              <w:t xml:space="preserve"> statliga myndigheter och kontrollorgan tar ut</w:t>
            </w:r>
            <w:r>
              <w:rPr>
                <w:i/>
              </w:rPr>
              <w:t>.</w:t>
            </w:r>
          </w:p>
        </w:tc>
        <w:tc>
          <w:tcPr>
            <w:tcW w:w="2500" w:type="pct"/>
            <w:shd w:val="clear" w:color="auto" w:fill="auto"/>
            <w:tcMar>
              <w:right w:w="0" w:type="dxa"/>
            </w:tcMar>
          </w:tcPr>
          <w:p w14:paraId="5838C03C" w14:textId="2B6F0015" w:rsidR="00F71CC6" w:rsidRDefault="00AB307F" w:rsidP="00F71CC6">
            <w:pPr>
              <w:pStyle w:val="Brdtextmedindrag"/>
            </w:pPr>
            <w:r w:rsidRPr="003532F5">
              <w:t xml:space="preserve">Regeringen eller den myndighet som regeringen bestämmer får meddela föreskrifter om </w:t>
            </w:r>
            <w:r>
              <w:t>beräk</w:t>
            </w:r>
            <w:r>
              <w:softHyphen/>
              <w:t xml:space="preserve">ningen av </w:t>
            </w:r>
            <w:r w:rsidRPr="00300B7E">
              <w:rPr>
                <w:i/>
                <w:iCs/>
              </w:rPr>
              <w:t xml:space="preserve">de </w:t>
            </w:r>
            <w:r w:rsidRPr="00D84A35">
              <w:t>avgifter</w:t>
            </w:r>
            <w:r w:rsidRPr="003532F5">
              <w:rPr>
                <w:i/>
              </w:rPr>
              <w:t xml:space="preserve"> </w:t>
            </w:r>
            <w:r w:rsidRPr="00D84A35">
              <w:t>som</w:t>
            </w:r>
            <w:r w:rsidRPr="003532F5">
              <w:rPr>
                <w:i/>
              </w:rPr>
              <w:t xml:space="preserve"> tas </w:t>
            </w:r>
            <w:r w:rsidRPr="008D7093">
              <w:rPr>
                <w:iCs/>
              </w:rPr>
              <w:t>ut</w:t>
            </w:r>
            <w:r w:rsidRPr="003532F5">
              <w:rPr>
                <w:i/>
              </w:rPr>
              <w:t xml:space="preserve"> av en statlig myndighet</w:t>
            </w:r>
            <w:r>
              <w:rPr>
                <w:i/>
              </w:rPr>
              <w:t>,</w:t>
            </w:r>
            <w:r w:rsidRPr="003532F5">
              <w:rPr>
                <w:i/>
              </w:rPr>
              <w:t xml:space="preserve"> ett organ med delegerade uppgifter eller en fysisk person som har delegerats vissa </w:t>
            </w:r>
            <w:r>
              <w:rPr>
                <w:i/>
              </w:rPr>
              <w:t>uppgifter</w:t>
            </w:r>
            <w:r>
              <w:t>.</w:t>
            </w:r>
          </w:p>
        </w:tc>
      </w:tr>
    </w:tbl>
    <w:p w14:paraId="7FAA57E1" w14:textId="4050D0D5" w:rsidR="00F71CC6" w:rsidRDefault="00AB307F" w:rsidP="00F71CC6">
      <w:pPr>
        <w:pStyle w:val="Brdtext"/>
        <w:spacing w:before="230"/>
        <w:jc w:val="center"/>
      </w:pPr>
      <w:r>
        <w:t>20 §</w:t>
      </w:r>
      <w:r>
        <w:rPr>
          <w:rStyle w:val="Fotnotsreferens"/>
        </w:rPr>
        <w:footnoteReference w:id="5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9894F0A" w14:textId="77777777" w:rsidTr="00F71CC6">
        <w:tc>
          <w:tcPr>
            <w:tcW w:w="2500" w:type="pct"/>
            <w:shd w:val="clear" w:color="auto" w:fill="auto"/>
            <w:tcMar>
              <w:left w:w="0" w:type="dxa"/>
            </w:tcMar>
          </w:tcPr>
          <w:p w14:paraId="44FA5F3B" w14:textId="5C8A9FA2" w:rsidR="00F71CC6" w:rsidRDefault="00AB307F" w:rsidP="00F71CC6">
            <w:pPr>
              <w:pStyle w:val="Brdtextmedindrag"/>
            </w:pPr>
            <w:r w:rsidRPr="00F265CF">
              <w:t>Beslut av en statlig förvaltnings</w:t>
            </w:r>
            <w:r>
              <w:softHyphen/>
            </w:r>
            <w:r w:rsidRPr="00F265CF">
              <w:t xml:space="preserve">myndighet enligt denna lag, enligt de föreskrifter som har meddelats med stöd av lagen eller enligt de EU-bestämmelser som </w:t>
            </w:r>
            <w:r w:rsidRPr="00F265CF">
              <w:rPr>
                <w:i/>
              </w:rPr>
              <w:t>komplet</w:t>
            </w:r>
            <w:r>
              <w:rPr>
                <w:i/>
              </w:rPr>
              <w:softHyphen/>
            </w:r>
            <w:r w:rsidRPr="00F265CF">
              <w:rPr>
                <w:i/>
              </w:rPr>
              <w:t>teras av</w:t>
            </w:r>
            <w:r w:rsidRPr="00F265CF">
              <w:t xml:space="preserve"> lagen får överklagas </w:t>
            </w:r>
            <w:r w:rsidRPr="009D45DF">
              <w:rPr>
                <w:i/>
              </w:rPr>
              <w:t>hos</w:t>
            </w:r>
            <w:r w:rsidRPr="00F265CF">
              <w:t xml:space="preserve"> allmän förvaltningsdomstol</w:t>
            </w:r>
            <w:r>
              <w:t>.</w:t>
            </w:r>
          </w:p>
        </w:tc>
        <w:tc>
          <w:tcPr>
            <w:tcW w:w="2500" w:type="pct"/>
            <w:shd w:val="clear" w:color="auto" w:fill="auto"/>
            <w:tcMar>
              <w:right w:w="0" w:type="dxa"/>
            </w:tcMar>
          </w:tcPr>
          <w:p w14:paraId="54242416" w14:textId="30234D0F" w:rsidR="00F71CC6" w:rsidRDefault="00AB307F" w:rsidP="00F71CC6">
            <w:pPr>
              <w:pStyle w:val="Brdtextmedindrag"/>
            </w:pPr>
            <w:r w:rsidRPr="00F265CF">
              <w:t>Beslut av en statlig förvaltnings</w:t>
            </w:r>
            <w:r>
              <w:softHyphen/>
            </w:r>
            <w:r w:rsidRPr="00F265CF">
              <w:t>myndighet enligt denna lag, enligt de föreskrifter som har meddelats med stöd av lagen eller enligt de EU-bestämmelser som</w:t>
            </w:r>
            <w:r>
              <w:t xml:space="preserve"> </w:t>
            </w:r>
            <w:r w:rsidRPr="00F265CF">
              <w:t>lagen</w:t>
            </w:r>
            <w:r>
              <w:t xml:space="preserve"> </w:t>
            </w:r>
            <w:r w:rsidRPr="00F265CF">
              <w:rPr>
                <w:i/>
              </w:rPr>
              <w:t>kom</w:t>
            </w:r>
            <w:r>
              <w:rPr>
                <w:i/>
              </w:rPr>
              <w:softHyphen/>
            </w:r>
            <w:r w:rsidRPr="00F265CF">
              <w:rPr>
                <w:i/>
              </w:rPr>
              <w:t>pletterar</w:t>
            </w:r>
            <w:r w:rsidRPr="00F265CF">
              <w:t xml:space="preserve"> får överklagas </w:t>
            </w:r>
            <w:r w:rsidRPr="009D45DF">
              <w:rPr>
                <w:i/>
              </w:rPr>
              <w:t>till</w:t>
            </w:r>
            <w:r>
              <w:t xml:space="preserve"> </w:t>
            </w:r>
            <w:r w:rsidRPr="00F265CF">
              <w:t>allmän förvaltningsdomstol</w:t>
            </w:r>
            <w:r>
              <w:t>.</w:t>
            </w:r>
          </w:p>
        </w:tc>
      </w:tr>
      <w:tr w:rsidR="00F71CC6" w14:paraId="2EC380FD" w14:textId="77777777" w:rsidTr="005A3B52">
        <w:tblPrEx>
          <w:tblLook w:val="0600" w:firstRow="0" w:lastRow="0" w:firstColumn="0" w:lastColumn="0" w:noHBand="1" w:noVBand="1"/>
        </w:tblPrEx>
        <w:tc>
          <w:tcPr>
            <w:tcW w:w="2500" w:type="pct"/>
            <w:shd w:val="clear" w:color="auto" w:fill="auto"/>
            <w:tcMar>
              <w:left w:w="0" w:type="dxa"/>
            </w:tcMar>
          </w:tcPr>
          <w:p w14:paraId="729AB704" w14:textId="77777777" w:rsidR="00F71CC6" w:rsidRDefault="00F71CC6" w:rsidP="00F71CC6">
            <w:pPr>
              <w:pStyle w:val="Brdtextmedindrag"/>
            </w:pPr>
          </w:p>
        </w:tc>
        <w:tc>
          <w:tcPr>
            <w:tcW w:w="2500" w:type="pct"/>
            <w:shd w:val="clear" w:color="auto" w:fill="auto"/>
            <w:tcMar>
              <w:right w:w="0" w:type="dxa"/>
            </w:tcMar>
          </w:tcPr>
          <w:p w14:paraId="346C0333" w14:textId="6212D469" w:rsidR="00F71CC6" w:rsidRDefault="00AB307F" w:rsidP="00F71CC6">
            <w:pPr>
              <w:pStyle w:val="Brdtextmedindrag"/>
            </w:pPr>
            <w:r w:rsidRPr="0050075F">
              <w:rPr>
                <w:i/>
              </w:rPr>
              <w:t>Detsamma gäller beslut som har meddelats av ett organ med delegerade uppgifter eller av en fysisk person som har delegerats vissa uppgifter.</w:t>
            </w:r>
          </w:p>
        </w:tc>
      </w:tr>
    </w:tbl>
    <w:p w14:paraId="1D382C00" w14:textId="6CE536B8" w:rsidR="00F71CC6" w:rsidRPr="00C57856" w:rsidRDefault="00AB307F" w:rsidP="00C57856">
      <w:pPr>
        <w:pStyle w:val="Brdtextmedindrag"/>
      </w:pPr>
      <w:r w:rsidRPr="0050075F">
        <w:t>Prövningstillstånd krävs vid överklagande till kammarrätten</w:t>
      </w:r>
      <w:r>
        <w:t>.</w:t>
      </w:r>
    </w:p>
    <w:p w14:paraId="73A9ED73" w14:textId="77777777" w:rsidR="00F71CC6" w:rsidRDefault="00F71CC6" w:rsidP="00DC55E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2EAD644" w14:textId="77777777" w:rsidTr="00F71CC6">
        <w:tc>
          <w:tcPr>
            <w:tcW w:w="2500" w:type="pct"/>
            <w:shd w:val="clear" w:color="auto" w:fill="auto"/>
            <w:tcMar>
              <w:left w:w="0" w:type="dxa"/>
            </w:tcMar>
          </w:tcPr>
          <w:p w14:paraId="50FF4A13" w14:textId="77777777" w:rsidR="00F71CC6" w:rsidRDefault="00F71CC6" w:rsidP="00F71CC6">
            <w:pPr>
              <w:pStyle w:val="Brdtextmedindrag"/>
            </w:pPr>
          </w:p>
        </w:tc>
        <w:tc>
          <w:tcPr>
            <w:tcW w:w="2500" w:type="pct"/>
            <w:shd w:val="clear" w:color="auto" w:fill="auto"/>
            <w:tcMar>
              <w:right w:w="0" w:type="dxa"/>
            </w:tcMar>
          </w:tcPr>
          <w:p w14:paraId="6CC98B00" w14:textId="0E3E73F9" w:rsidR="00F71CC6" w:rsidRDefault="00AB307F" w:rsidP="00F71CC6">
            <w:pPr>
              <w:pStyle w:val="Brdtext"/>
              <w:rPr>
                <w:i/>
              </w:rPr>
            </w:pPr>
            <w:r>
              <w:rPr>
                <w:i/>
              </w:rPr>
              <w:t xml:space="preserve">20 a </w:t>
            </w:r>
            <w:r w:rsidRPr="00574282">
              <w:rPr>
                <w:i/>
              </w:rPr>
              <w:t>§</w:t>
            </w:r>
          </w:p>
          <w:p w14:paraId="0AE65F83" w14:textId="6D8CEF4C" w:rsidR="00F71CC6" w:rsidRPr="00574282" w:rsidRDefault="00AB307F" w:rsidP="00F71CC6">
            <w:pPr>
              <w:pStyle w:val="Brdtextmedindrag"/>
              <w:rPr>
                <w:i/>
              </w:rPr>
            </w:pPr>
            <w:r w:rsidRPr="0050075F">
              <w:rPr>
                <w:i/>
              </w:rPr>
              <w:t>Den myndighet som har dele</w:t>
            </w:r>
            <w:r>
              <w:rPr>
                <w:i/>
              </w:rPr>
              <w:softHyphen/>
            </w:r>
            <w:r w:rsidRPr="0050075F">
              <w:rPr>
                <w:i/>
              </w:rPr>
              <w:t>gerat uppgiften att utöva offentlig kontroll eller annan offentlig verksamhet till ett organ eller till en fysisk person ska föra det all</w:t>
            </w:r>
            <w:r>
              <w:rPr>
                <w:i/>
              </w:rPr>
              <w:softHyphen/>
            </w:r>
            <w:r w:rsidRPr="0050075F">
              <w:rPr>
                <w:i/>
              </w:rPr>
              <w:t xml:space="preserve">männas talan </w:t>
            </w:r>
            <w:r>
              <w:rPr>
                <w:i/>
              </w:rPr>
              <w:t>i</w:t>
            </w:r>
            <w:r w:rsidRPr="0050075F">
              <w:rPr>
                <w:i/>
              </w:rPr>
              <w:t xml:space="preserve"> allmän förvalt</w:t>
            </w:r>
            <w:r>
              <w:rPr>
                <w:i/>
              </w:rPr>
              <w:softHyphen/>
            </w:r>
            <w:r w:rsidRPr="0050075F">
              <w:rPr>
                <w:i/>
              </w:rPr>
              <w:t>ningsdomstol, om det överklagade beslutet har meddelats av ett sådant organ eller en sådan fysisk person.</w:t>
            </w:r>
          </w:p>
        </w:tc>
      </w:tr>
      <w:tr w:rsidR="00F71CC6" w14:paraId="1961ED84" w14:textId="77777777" w:rsidTr="00BA2F04">
        <w:tblPrEx>
          <w:tblLook w:val="0600" w:firstRow="0" w:lastRow="0" w:firstColumn="0" w:lastColumn="0" w:noHBand="1" w:noVBand="1"/>
        </w:tblPrEx>
        <w:tc>
          <w:tcPr>
            <w:tcW w:w="2500" w:type="pct"/>
            <w:shd w:val="clear" w:color="auto" w:fill="auto"/>
            <w:tcMar>
              <w:left w:w="0" w:type="dxa"/>
            </w:tcMar>
          </w:tcPr>
          <w:p w14:paraId="2D2EA22C" w14:textId="77777777" w:rsidR="00F71CC6" w:rsidRDefault="00F71CC6" w:rsidP="00F71CC6">
            <w:pPr>
              <w:pStyle w:val="Brdtextmedindrag"/>
            </w:pPr>
          </w:p>
        </w:tc>
        <w:tc>
          <w:tcPr>
            <w:tcW w:w="2500" w:type="pct"/>
            <w:shd w:val="clear" w:color="auto" w:fill="auto"/>
            <w:tcMar>
              <w:right w:w="0" w:type="dxa"/>
            </w:tcMar>
          </w:tcPr>
          <w:p w14:paraId="71104CDF" w14:textId="46952E6D" w:rsidR="00F71CC6" w:rsidRDefault="00AB307F" w:rsidP="00F71CC6">
            <w:pPr>
              <w:pStyle w:val="Brdtextmedindrag"/>
            </w:pPr>
            <w:r>
              <w:rPr>
                <w:i/>
              </w:rPr>
              <w:t>L</w:t>
            </w:r>
            <w:r w:rsidRPr="0050075F">
              <w:rPr>
                <w:i/>
              </w:rPr>
              <w:t>agen (1986:1142) om över</w:t>
            </w:r>
            <w:r>
              <w:rPr>
                <w:i/>
              </w:rPr>
              <w:softHyphen/>
            </w:r>
            <w:r w:rsidRPr="0050075F">
              <w:rPr>
                <w:i/>
              </w:rPr>
              <w:t>klagande av beslut av enskilda organ med</w:t>
            </w:r>
            <w:r w:rsidRPr="0050075F">
              <w:t xml:space="preserve"> </w:t>
            </w:r>
            <w:r w:rsidRPr="0050075F">
              <w:rPr>
                <w:i/>
              </w:rPr>
              <w:t>offentliga förvaltnings</w:t>
            </w:r>
            <w:r>
              <w:rPr>
                <w:i/>
              </w:rPr>
              <w:softHyphen/>
            </w:r>
            <w:r w:rsidRPr="0050075F">
              <w:rPr>
                <w:i/>
              </w:rPr>
              <w:t>uppgifter ska gälla även för överklagande av beslut som har meddelats av en fysisk person</w:t>
            </w:r>
            <w:r>
              <w:rPr>
                <w:i/>
              </w:rPr>
              <w:t xml:space="preserve"> som har delegerats vissa uppgifter</w:t>
            </w:r>
            <w:r w:rsidRPr="0050075F">
              <w:rPr>
                <w:i/>
              </w:rPr>
              <w:t>.</w:t>
            </w:r>
          </w:p>
        </w:tc>
      </w:tr>
    </w:tbl>
    <w:p w14:paraId="112F4BB8" w14:textId="77777777" w:rsidR="00F71CC6" w:rsidRPr="00811E52" w:rsidRDefault="00AB307F" w:rsidP="00811E52">
      <w:pPr>
        <w:pStyle w:val="Slutstreck"/>
      </w:pPr>
      <w:r w:rsidRPr="00811E52">
        <w:t>                      </w:t>
      </w:r>
    </w:p>
    <w:p w14:paraId="5E788146" w14:textId="304CABAC" w:rsidR="00F71CC6" w:rsidRPr="00830602" w:rsidRDefault="00AB307F" w:rsidP="00F71CC6">
      <w:pPr>
        <w:pStyle w:val="Brdtextmedindrag"/>
      </w:pPr>
      <w:r>
        <w:t>Denna lag träder i kraft den 1 april 2021.</w:t>
      </w:r>
    </w:p>
    <w:p w14:paraId="4BE83EF0" w14:textId="001944C6" w:rsidR="00F71CC6" w:rsidRDefault="00F71CC6" w:rsidP="00DC55EB">
      <w:pPr>
        <w:pStyle w:val="Brdtextmedindrag"/>
      </w:pPr>
    </w:p>
    <w:p w14:paraId="1446F4C5" w14:textId="77777777" w:rsidR="00F71CC6" w:rsidRDefault="00F71CC6" w:rsidP="00DC55EB">
      <w:pPr>
        <w:pStyle w:val="Brdtextmedindrag"/>
        <w:sectPr w:rsidR="00F71CC6" w:rsidSect="00F71CC6">
          <w:headerReference w:type="even" r:id="rId54"/>
          <w:headerReference w:type="default" r:id="rId55"/>
          <w:footerReference w:type="even" r:id="rId56"/>
          <w:footerReference w:type="default" r:id="rId57"/>
          <w:footerReference w:type="first" r:id="rId58"/>
          <w:footnotePr>
            <w:numRestart w:val="eachSect"/>
          </w:footnotePr>
          <w:pgSz w:w="9356" w:h="13721" w:code="9"/>
          <w:pgMar w:top="794" w:right="2438" w:bottom="1191" w:left="1021" w:header="0" w:footer="709" w:gutter="0"/>
          <w:cols w:space="708"/>
          <w:docGrid w:linePitch="360"/>
        </w:sectPr>
      </w:pPr>
    </w:p>
    <w:p w14:paraId="64700910" w14:textId="5B1CE33C" w:rsidR="00F71CC6" w:rsidRDefault="00AB307F" w:rsidP="008B652A">
      <w:pPr>
        <w:pStyle w:val="Rubrik2"/>
        <w:spacing w:before="0"/>
      </w:pPr>
      <w:bookmarkStart w:id="11" w:name="_Toc54265347"/>
      <w:r>
        <w:t>Förslag till lag om ändring i lagen (2013:363) om kontroll av ekologisk produktion</w:t>
      </w:r>
      <w:bookmarkEnd w:id="11"/>
    </w:p>
    <w:p w14:paraId="1104FF58" w14:textId="77777777" w:rsidR="00F71CC6" w:rsidRDefault="00AB307F" w:rsidP="00F71CC6">
      <w:pPr>
        <w:pStyle w:val="Brdtext"/>
      </w:pPr>
      <w:r>
        <w:t xml:space="preserve">Härigenom föreskrivs i fråga om lagen (2013:363) om kontroll av ekologisk produktion </w:t>
      </w:r>
    </w:p>
    <w:p w14:paraId="07C49DE7" w14:textId="77777777" w:rsidR="00F71CC6" w:rsidRDefault="00AB307F" w:rsidP="00F71CC6">
      <w:pPr>
        <w:pStyle w:val="Brdtextmedindrag"/>
      </w:pPr>
      <w:r w:rsidRPr="00F12E33">
        <w:rPr>
          <w:i/>
          <w:iCs/>
        </w:rPr>
        <w:t>dels</w:t>
      </w:r>
      <w:r w:rsidRPr="00F12E33">
        <w:t xml:space="preserve"> att rubriken närmast före 4 § ska utgå</w:t>
      </w:r>
      <w:r>
        <w:t>,</w:t>
      </w:r>
    </w:p>
    <w:p w14:paraId="1CEA4C9C" w14:textId="77777777" w:rsidR="00F71CC6" w:rsidRDefault="00AB307F" w:rsidP="00F71CC6">
      <w:pPr>
        <w:pStyle w:val="Brdtextmedindrag"/>
      </w:pPr>
      <w:r w:rsidRPr="00F12E33">
        <w:rPr>
          <w:i/>
          <w:iCs/>
        </w:rPr>
        <w:t>dels</w:t>
      </w:r>
      <w:r w:rsidRPr="00F12E33">
        <w:t xml:space="preserve"> att 1</w:t>
      </w:r>
      <w:r>
        <w:t xml:space="preserve">, 2, </w:t>
      </w:r>
      <w:r w:rsidRPr="00F12E33">
        <w:t xml:space="preserve">3, </w:t>
      </w:r>
      <w:r>
        <w:t>7</w:t>
      </w:r>
      <w:r w:rsidRPr="00F12E33">
        <w:t>–1</w:t>
      </w:r>
      <w:r>
        <w:t>2</w:t>
      </w:r>
      <w:r w:rsidRPr="00F12E33">
        <w:t>, 16–18, 21, 26 och 28 §§ och rubrike</w:t>
      </w:r>
      <w:r>
        <w:t>r</w:t>
      </w:r>
      <w:r w:rsidRPr="00F12E33">
        <w:t>n</w:t>
      </w:r>
      <w:r>
        <w:t>a</w:t>
      </w:r>
      <w:r w:rsidRPr="00F12E33">
        <w:t xml:space="preserve"> närmast före 2 </w:t>
      </w:r>
      <w:r>
        <w:t>och 10 </w:t>
      </w:r>
      <w:r w:rsidRPr="00F12E33">
        <w:t>§</w:t>
      </w:r>
      <w:r>
        <w:t>§</w:t>
      </w:r>
      <w:r w:rsidRPr="00F12E33">
        <w:t xml:space="preserve"> ska ha följande lydelse</w:t>
      </w:r>
      <w:r>
        <w:t>,</w:t>
      </w:r>
    </w:p>
    <w:p w14:paraId="43E658D7" w14:textId="44E305CF" w:rsidR="00F71CC6" w:rsidRDefault="00AB307F" w:rsidP="00F71CC6">
      <w:pPr>
        <w:pStyle w:val="Brdtextmedindrag"/>
      </w:pPr>
      <w:r w:rsidRPr="00F12E33">
        <w:rPr>
          <w:i/>
          <w:iCs/>
        </w:rPr>
        <w:t xml:space="preserve">dels </w:t>
      </w:r>
      <w:r w:rsidRPr="00F12E33">
        <w:t>att det ska införas tre nya paragrafer, 1 a, 6 och 12 a §§, och närmast före 1</w:t>
      </w:r>
      <w:r>
        <w:t> </w:t>
      </w:r>
      <w:r w:rsidRPr="00F12E33">
        <w:t>a, 6</w:t>
      </w:r>
      <w:r>
        <w:t xml:space="preserve"> </w:t>
      </w:r>
      <w:r w:rsidRPr="00F12E33">
        <w:t>och 12 a §§ nya rubriker av följande lydelse</w:t>
      </w:r>
      <w:r>
        <w:t>.</w:t>
      </w:r>
    </w:p>
    <w:p w14:paraId="59F00D91" w14:textId="727DC7A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rsidRPr="005B0E77" w14:paraId="5BDAF084" w14:textId="77777777" w:rsidTr="00F71CC6">
        <w:tc>
          <w:tcPr>
            <w:tcW w:w="2500" w:type="pct"/>
            <w:shd w:val="clear" w:color="auto" w:fill="auto"/>
            <w:tcMar>
              <w:left w:w="0" w:type="dxa"/>
            </w:tcMar>
          </w:tcPr>
          <w:p w14:paraId="5BDBFEB0" w14:textId="77777777" w:rsidR="00F71CC6" w:rsidRPr="005B0E77" w:rsidRDefault="00AB307F" w:rsidP="00F71CC6">
            <w:pPr>
              <w:pStyle w:val="Brdtext"/>
              <w:rPr>
                <w:i/>
              </w:rPr>
            </w:pPr>
            <w:r w:rsidRPr="005B0E77">
              <w:rPr>
                <w:i/>
              </w:rPr>
              <w:t>Nuvarande lydelse</w:t>
            </w:r>
          </w:p>
        </w:tc>
        <w:tc>
          <w:tcPr>
            <w:tcW w:w="2500" w:type="pct"/>
            <w:shd w:val="clear" w:color="auto" w:fill="auto"/>
            <w:tcMar>
              <w:right w:w="0" w:type="dxa"/>
            </w:tcMar>
          </w:tcPr>
          <w:p w14:paraId="21C69F53" w14:textId="77777777" w:rsidR="00F71CC6" w:rsidRPr="005B0E77" w:rsidRDefault="00AB307F" w:rsidP="00F71CC6">
            <w:pPr>
              <w:pStyle w:val="Brdtext"/>
              <w:rPr>
                <w:i/>
              </w:rPr>
            </w:pPr>
            <w:r w:rsidRPr="005B0E77">
              <w:rPr>
                <w:i/>
              </w:rPr>
              <w:t>Föreslagen lydelse</w:t>
            </w:r>
          </w:p>
        </w:tc>
      </w:tr>
    </w:tbl>
    <w:p w14:paraId="05C98F60" w14:textId="77777777" w:rsidR="00F71CC6" w:rsidRDefault="00F71CC6" w:rsidP="00DC55EB">
      <w:pPr>
        <w:pStyle w:val="Brdtext"/>
        <w:jc w:val="center"/>
      </w:pPr>
    </w:p>
    <w:p w14:paraId="246617DB" w14:textId="7E791A31" w:rsidR="00F71CC6" w:rsidRDefault="00AB307F" w:rsidP="00DC55EB">
      <w:pPr>
        <w:pStyle w:val="Brdtext"/>
        <w:jc w:val="center"/>
      </w:pPr>
      <w:r>
        <w:t>1 §</w:t>
      </w:r>
    </w:p>
    <w:p w14:paraId="163BC3BF" w14:textId="77777777" w:rsidR="00F71CC6" w:rsidRDefault="00AB307F" w:rsidP="00F71CC6">
      <w:pPr>
        <w:pStyle w:val="Brdtextmedindrag"/>
      </w:pPr>
      <w:r>
        <w:t>Denna lag kompletterar</w:t>
      </w:r>
    </w:p>
    <w:p w14:paraId="0DD128BE" w14:textId="77777777" w:rsidR="00F71CC6" w:rsidRDefault="00AB307F" w:rsidP="00F71CC6">
      <w:pPr>
        <w:pStyle w:val="Brdtextmedindrag"/>
      </w:pPr>
      <w:r>
        <w:t>1. rådets förordning (EG) nr 834/2007 av den 28 juni 2007 om ekologisk produktion och märkning av ekologiska produkter och om upphävande av förordning (EEG) nr 2092/91, och</w:t>
      </w:r>
    </w:p>
    <w:p w14:paraId="06EECDD4" w14:textId="31B96009" w:rsidR="00F71CC6" w:rsidRDefault="00AB307F" w:rsidP="00F71CC6">
      <w:pPr>
        <w:pStyle w:val="Brdtextmedindrag"/>
      </w:pPr>
      <w:r>
        <w:t>2. tillämpningsförordningar till rådets förordning (EG) nr 834/2007.</w:t>
      </w:r>
    </w:p>
    <w:p w14:paraId="2FA601E0" w14:textId="2AE4D37B" w:rsidR="00F71CC6" w:rsidRPr="007F2D21" w:rsidRDefault="00AB307F" w:rsidP="00F71CC6">
      <w:pPr>
        <w:pStyle w:val="Brdtextmedindrag"/>
      </w:pPr>
      <w:r w:rsidRPr="009C718C">
        <w:t>Lagen kompletterar även, i de delar de innehåller bestämmelser som rör ekologisk produktion,</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DD09D9A" w14:textId="77777777" w:rsidTr="00F71CC6">
        <w:tc>
          <w:tcPr>
            <w:tcW w:w="2500" w:type="pct"/>
            <w:shd w:val="clear" w:color="auto" w:fill="auto"/>
            <w:tcMar>
              <w:left w:w="0" w:type="dxa"/>
            </w:tcMar>
          </w:tcPr>
          <w:p w14:paraId="7BADDF95" w14:textId="610982FF" w:rsidR="00F71CC6" w:rsidRDefault="00AB307F" w:rsidP="00F71CC6">
            <w:pPr>
              <w:pStyle w:val="Brdtextmedindrag"/>
            </w:pPr>
            <w:r w:rsidRPr="00FC702C">
              <w:rPr>
                <w:spacing w:val="-4"/>
              </w:rPr>
              <w:t>1. </w:t>
            </w:r>
            <w:r w:rsidRPr="00FC702C">
              <w:rPr>
                <w:i/>
                <w:spacing w:val="-4"/>
              </w:rPr>
              <w:t>Europaparlamentets och</w:t>
            </w:r>
            <w:r w:rsidRPr="003E6E43">
              <w:rPr>
                <w:i/>
                <w:iCs/>
              </w:rPr>
              <w:t xml:space="preserve"> rådets förordning</w:t>
            </w:r>
            <w:r>
              <w:t xml:space="preserve"> </w:t>
            </w:r>
            <w:r w:rsidRPr="008937F2">
              <w:rPr>
                <w:i/>
              </w:rPr>
              <w:t>(EG) nr 882/2004 av den 29 april 2004 om offentlig kontroll för att säkerställa kon</w:t>
            </w:r>
            <w:r>
              <w:rPr>
                <w:i/>
              </w:rPr>
              <w:softHyphen/>
            </w:r>
            <w:r w:rsidRPr="008937F2">
              <w:rPr>
                <w:i/>
              </w:rPr>
              <w:t>trollen av efterlevnaden av foder- och livsmedelslagstift</w:t>
            </w:r>
            <w:r w:rsidRPr="008937F2">
              <w:rPr>
                <w:i/>
              </w:rPr>
              <w:softHyphen/>
              <w:t>ningen samt bestäm</w:t>
            </w:r>
            <w:r w:rsidRPr="008937F2">
              <w:rPr>
                <w:i/>
              </w:rPr>
              <w:softHyphen/>
              <w:t xml:space="preserve">melserna om djurhälsa och djurskydd, </w:t>
            </w:r>
            <w:r w:rsidRPr="00B46574">
              <w:t>och</w:t>
            </w:r>
          </w:p>
        </w:tc>
        <w:tc>
          <w:tcPr>
            <w:tcW w:w="2500" w:type="pct"/>
            <w:shd w:val="clear" w:color="auto" w:fill="auto"/>
            <w:tcMar>
              <w:right w:w="0" w:type="dxa"/>
            </w:tcMar>
          </w:tcPr>
          <w:p w14:paraId="58674BB7" w14:textId="05DECA15" w:rsidR="00F71CC6" w:rsidRDefault="00AB307F" w:rsidP="00F71CC6">
            <w:pPr>
              <w:pStyle w:val="Brdtextmedindrag"/>
            </w:pPr>
            <w:r w:rsidRPr="00FC702C">
              <w:rPr>
                <w:spacing w:val="-4"/>
              </w:rPr>
              <w:t>1. </w:t>
            </w:r>
            <w:r w:rsidRPr="00FC702C">
              <w:rPr>
                <w:i/>
                <w:spacing w:val="-4"/>
              </w:rPr>
              <w:t>Europaparlamentets och</w:t>
            </w:r>
            <w:r w:rsidRPr="003E6E43">
              <w:rPr>
                <w:i/>
                <w:iCs/>
              </w:rPr>
              <w:t xml:space="preserve"> rådets förordning</w:t>
            </w:r>
            <w:r w:rsidRPr="008937F2">
              <w:t xml:space="preserve"> </w:t>
            </w:r>
            <w:r w:rsidRPr="00F157FB">
              <w:rPr>
                <w:i/>
              </w:rPr>
              <w:t>(EU)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w:t>
            </w:r>
            <w:r w:rsidRPr="00F157FB">
              <w:rPr>
                <w:i/>
              </w:rPr>
              <w:softHyphen/>
              <w:t>hävande av Europaparlamentets och rådets</w:t>
            </w:r>
            <w:r>
              <w:rPr>
                <w:i/>
              </w:rPr>
              <w:t xml:space="preserve"> </w:t>
            </w:r>
            <w:r w:rsidRPr="00F157FB">
              <w:rPr>
                <w:i/>
              </w:rPr>
              <w:t>förordningar (EG) nr 854/2004 och (EG) nr 882/2004, rådets direktiv 89/608/EEG, 89/662/EEG, 90/425/EEG, 91/496/EEG, 96/23/EG, 96/93/EG och 97/78/EG samt rådets beslut 92/438/EEG</w:t>
            </w:r>
            <w:r>
              <w:rPr>
                <w:i/>
              </w:rPr>
              <w:t xml:space="preserve"> (förordningen om offentlig kon</w:t>
            </w:r>
            <w:r>
              <w:rPr>
                <w:i/>
              </w:rPr>
              <w:softHyphen/>
              <w:t>troll),</w:t>
            </w:r>
            <w:r w:rsidRPr="00483976">
              <w:rPr>
                <w:i/>
              </w:rPr>
              <w:t xml:space="preserve"> </w:t>
            </w:r>
            <w:r w:rsidRPr="00483976">
              <w:rPr>
                <w:iCs/>
              </w:rPr>
              <w:t>och</w:t>
            </w:r>
          </w:p>
        </w:tc>
      </w:tr>
      <w:tr w:rsidR="00F71CC6" w14:paraId="00D3138D" w14:textId="77777777" w:rsidTr="005A3B52">
        <w:tblPrEx>
          <w:tblLook w:val="0600" w:firstRow="0" w:lastRow="0" w:firstColumn="0" w:lastColumn="0" w:noHBand="1" w:noVBand="1"/>
        </w:tblPrEx>
        <w:tc>
          <w:tcPr>
            <w:tcW w:w="2500" w:type="pct"/>
            <w:shd w:val="clear" w:color="auto" w:fill="auto"/>
            <w:tcMar>
              <w:left w:w="0" w:type="dxa"/>
            </w:tcMar>
          </w:tcPr>
          <w:p w14:paraId="4C4F8E03" w14:textId="4DB9522D" w:rsidR="00F71CC6" w:rsidRDefault="00AB307F" w:rsidP="00F71CC6">
            <w:pPr>
              <w:pStyle w:val="Brdtextmedindrag"/>
            </w:pPr>
            <w:r w:rsidRPr="00C510CE">
              <w:t>2. </w:t>
            </w:r>
            <w:r w:rsidRPr="00964487">
              <w:rPr>
                <w:i/>
                <w:iCs/>
              </w:rPr>
              <w:t>tillämpningsförordningar</w:t>
            </w:r>
            <w:r w:rsidRPr="00C510CE">
              <w:t xml:space="preserve"> till </w:t>
            </w:r>
            <w:r w:rsidRPr="008937F2">
              <w:rPr>
                <w:i/>
              </w:rPr>
              <w:t>Europaparlamentets och rådets förordning (EG) nr 882/2004</w:t>
            </w:r>
            <w:r>
              <w:t>.</w:t>
            </w:r>
          </w:p>
        </w:tc>
        <w:tc>
          <w:tcPr>
            <w:tcW w:w="2500" w:type="pct"/>
            <w:shd w:val="clear" w:color="auto" w:fill="auto"/>
            <w:tcMar>
              <w:right w:w="0" w:type="dxa"/>
            </w:tcMar>
          </w:tcPr>
          <w:p w14:paraId="2307E46E" w14:textId="57463CDC" w:rsidR="00F71CC6" w:rsidRDefault="00AB307F" w:rsidP="00F71CC6">
            <w:pPr>
              <w:pStyle w:val="Brdtextmedindrag"/>
            </w:pPr>
            <w:r>
              <w:rPr>
                <w:iCs/>
              </w:rPr>
              <w:t>2. </w:t>
            </w:r>
            <w:r w:rsidRPr="007025C9">
              <w:rPr>
                <w:i/>
              </w:rPr>
              <w:t>genomförandeakter och dele</w:t>
            </w:r>
            <w:r>
              <w:rPr>
                <w:i/>
              </w:rPr>
              <w:softHyphen/>
            </w:r>
            <w:r w:rsidRPr="007025C9">
              <w:rPr>
                <w:i/>
              </w:rPr>
              <w:t>gerade akter</w:t>
            </w:r>
            <w:r>
              <w:rPr>
                <w:iCs/>
              </w:rPr>
              <w:t xml:space="preserve"> till </w:t>
            </w:r>
            <w:r w:rsidRPr="00D446B9">
              <w:rPr>
                <w:i/>
              </w:rPr>
              <w:t>förordning (EU) 2017/625</w:t>
            </w:r>
            <w:r>
              <w:rPr>
                <w:i/>
              </w:rPr>
              <w:t>.</w:t>
            </w:r>
          </w:p>
        </w:tc>
      </w:tr>
    </w:tbl>
    <w:p w14:paraId="3CA1B58E"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BA459DB" w14:textId="77777777" w:rsidTr="005A3B52">
        <w:tc>
          <w:tcPr>
            <w:tcW w:w="2500" w:type="pct"/>
            <w:shd w:val="clear" w:color="auto" w:fill="auto"/>
            <w:tcMar>
              <w:left w:w="0" w:type="dxa"/>
            </w:tcMar>
          </w:tcPr>
          <w:p w14:paraId="74E89EA8" w14:textId="77777777" w:rsidR="00F71CC6" w:rsidRDefault="00F71CC6" w:rsidP="00F71CC6">
            <w:pPr>
              <w:pStyle w:val="Brdtextmedindrag"/>
            </w:pPr>
          </w:p>
        </w:tc>
        <w:tc>
          <w:tcPr>
            <w:tcW w:w="2500" w:type="pct"/>
            <w:shd w:val="clear" w:color="auto" w:fill="auto"/>
            <w:tcMar>
              <w:right w:w="0" w:type="dxa"/>
            </w:tcMar>
          </w:tcPr>
          <w:p w14:paraId="1B1B915D" w14:textId="65046DDF" w:rsidR="00F71CC6" w:rsidRPr="00F434EF" w:rsidRDefault="00AB307F" w:rsidP="00F71CC6">
            <w:pPr>
              <w:pStyle w:val="Rubrik4utannumrering"/>
              <w:rPr>
                <w:i/>
                <w:iCs/>
              </w:rPr>
            </w:pPr>
            <w:r w:rsidRPr="00F434EF">
              <w:rPr>
                <w:i/>
                <w:iCs/>
              </w:rPr>
              <w:t>Ord och uttryck</w:t>
            </w:r>
          </w:p>
        </w:tc>
      </w:tr>
    </w:tbl>
    <w:p w14:paraId="3B17DB75"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785F3B6" w14:textId="77777777" w:rsidTr="00F71CC6">
        <w:tc>
          <w:tcPr>
            <w:tcW w:w="2500" w:type="pct"/>
            <w:shd w:val="clear" w:color="auto" w:fill="auto"/>
            <w:tcMar>
              <w:left w:w="0" w:type="dxa"/>
            </w:tcMar>
          </w:tcPr>
          <w:p w14:paraId="001079A2" w14:textId="77777777" w:rsidR="00F71CC6" w:rsidRDefault="00F71CC6" w:rsidP="00F71CC6">
            <w:pPr>
              <w:pStyle w:val="Brdtextmedindrag"/>
            </w:pPr>
          </w:p>
        </w:tc>
        <w:tc>
          <w:tcPr>
            <w:tcW w:w="2500" w:type="pct"/>
            <w:shd w:val="clear" w:color="auto" w:fill="auto"/>
            <w:tcMar>
              <w:right w:w="0" w:type="dxa"/>
            </w:tcMar>
          </w:tcPr>
          <w:p w14:paraId="1316EB0F" w14:textId="58BB7086" w:rsidR="00F71CC6" w:rsidRDefault="00AB307F" w:rsidP="00F71CC6">
            <w:pPr>
              <w:pStyle w:val="Brdtext"/>
              <w:rPr>
                <w:i/>
              </w:rPr>
            </w:pPr>
            <w:r>
              <w:rPr>
                <w:i/>
              </w:rPr>
              <w:t xml:space="preserve">1 a </w:t>
            </w:r>
            <w:r w:rsidRPr="00574282">
              <w:rPr>
                <w:i/>
              </w:rPr>
              <w:t>§</w:t>
            </w:r>
          </w:p>
          <w:p w14:paraId="7144628F" w14:textId="1B16E9C0" w:rsidR="00F71CC6" w:rsidRPr="00574282" w:rsidRDefault="00AB307F" w:rsidP="00F71CC6">
            <w:pPr>
              <w:pStyle w:val="Brdtextmedindrag"/>
              <w:rPr>
                <w:i/>
              </w:rPr>
            </w:pPr>
            <w:r w:rsidRPr="00F157FB">
              <w:rPr>
                <w:i/>
              </w:rPr>
              <w:t>Uttrycken offentlig kontroll och annan offentlig verksamhet betyder i denna lag samma sak som i förordning (EU) 2017/625.</w:t>
            </w:r>
          </w:p>
        </w:tc>
      </w:tr>
    </w:tbl>
    <w:p w14:paraId="18E38D2C"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9614F7D" w14:textId="77777777" w:rsidTr="005A3B52">
        <w:tc>
          <w:tcPr>
            <w:tcW w:w="2500" w:type="pct"/>
            <w:shd w:val="clear" w:color="auto" w:fill="auto"/>
            <w:tcMar>
              <w:left w:w="0" w:type="dxa"/>
            </w:tcMar>
          </w:tcPr>
          <w:p w14:paraId="752B1A4A" w14:textId="31017DF7" w:rsidR="00F71CC6" w:rsidRDefault="00AB307F" w:rsidP="00F71CC6">
            <w:pPr>
              <w:pStyle w:val="Rubrik4utannumrering"/>
            </w:pPr>
            <w:r w:rsidRPr="007A6D8C">
              <w:rPr>
                <w:i/>
                <w:iCs/>
              </w:rPr>
              <w:t>Kontrollmyndigheter</w:t>
            </w:r>
            <w:r w:rsidRPr="00F157FB">
              <w:t xml:space="preserve"> </w:t>
            </w:r>
            <w:r>
              <w:t xml:space="preserve">och </w:t>
            </w:r>
            <w:r w:rsidRPr="007A6D8C">
              <w:rPr>
                <w:i/>
                <w:iCs/>
              </w:rPr>
              <w:t>kontrollorgan</w:t>
            </w:r>
          </w:p>
        </w:tc>
        <w:tc>
          <w:tcPr>
            <w:tcW w:w="2500" w:type="pct"/>
            <w:shd w:val="clear" w:color="auto" w:fill="auto"/>
            <w:tcMar>
              <w:right w:w="0" w:type="dxa"/>
            </w:tcMar>
          </w:tcPr>
          <w:p w14:paraId="119C6F2A" w14:textId="3E742966" w:rsidR="00F71CC6" w:rsidRDefault="00AB307F" w:rsidP="00F71CC6">
            <w:pPr>
              <w:pStyle w:val="Rubrik4utannumrering"/>
            </w:pPr>
            <w:r w:rsidRPr="007A6D8C">
              <w:rPr>
                <w:i/>
                <w:iCs/>
              </w:rPr>
              <w:t>Offentlig kontroll</w:t>
            </w:r>
            <w:r w:rsidRPr="00F157FB">
              <w:t xml:space="preserve"> </w:t>
            </w:r>
            <w:r w:rsidRPr="00EC5787">
              <w:rPr>
                <w:iCs/>
              </w:rPr>
              <w:t>och</w:t>
            </w:r>
            <w:r w:rsidRPr="00F157FB">
              <w:t xml:space="preserve"> </w:t>
            </w:r>
            <w:r w:rsidRPr="007A6D8C">
              <w:rPr>
                <w:i/>
                <w:iCs/>
              </w:rPr>
              <w:t>annan offentlig verksamhet</w:t>
            </w:r>
          </w:p>
        </w:tc>
      </w:tr>
    </w:tbl>
    <w:p w14:paraId="5D79B8D5" w14:textId="77777777" w:rsidR="00F71CC6" w:rsidRDefault="00F71CC6" w:rsidP="00DC55EB">
      <w:pPr>
        <w:pStyle w:val="Brdtext"/>
        <w:jc w:val="center"/>
      </w:pPr>
    </w:p>
    <w:p w14:paraId="424C989A" w14:textId="67E1AFEE" w:rsidR="00F71CC6" w:rsidRDefault="00AB307F" w:rsidP="00DC55EB">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1F08C77" w14:textId="77777777" w:rsidTr="00F71CC6">
        <w:tc>
          <w:tcPr>
            <w:tcW w:w="2500" w:type="pct"/>
            <w:shd w:val="clear" w:color="auto" w:fill="auto"/>
            <w:tcMar>
              <w:left w:w="0" w:type="dxa"/>
            </w:tcMar>
          </w:tcPr>
          <w:p w14:paraId="5E0C4513" w14:textId="77777777" w:rsidR="00F71CC6" w:rsidRDefault="00AB307F" w:rsidP="00F71CC6">
            <w:pPr>
              <w:pStyle w:val="Brdtextmedindrag"/>
            </w:pPr>
            <w:r>
              <w:t>Livsmedelsverket, Statens jord</w:t>
            </w:r>
            <w:r>
              <w:softHyphen/>
              <w:t xml:space="preserve">bruksverk, </w:t>
            </w:r>
            <w:r w:rsidRPr="00F157FB">
              <w:rPr>
                <w:i/>
              </w:rPr>
              <w:t>de</w:t>
            </w:r>
            <w:r>
              <w:t xml:space="preserve"> andra statliga </w:t>
            </w:r>
            <w:r w:rsidRPr="00F157FB">
              <w:rPr>
                <w:i/>
              </w:rPr>
              <w:t>förvalt</w:t>
            </w:r>
            <w:r>
              <w:rPr>
                <w:i/>
              </w:rPr>
              <w:softHyphen/>
            </w:r>
            <w:r w:rsidRPr="00F157FB">
              <w:rPr>
                <w:i/>
              </w:rPr>
              <w:t>ningsmyndigheter</w:t>
            </w:r>
            <w:r>
              <w:t xml:space="preserve"> </w:t>
            </w:r>
            <w:r w:rsidRPr="00F157FB">
              <w:rPr>
                <w:i/>
              </w:rPr>
              <w:t>som regeringen bestämmer</w:t>
            </w:r>
            <w:r>
              <w:t xml:space="preserve"> och kommunerna </w:t>
            </w:r>
            <w:r w:rsidRPr="00F157FB">
              <w:rPr>
                <w:i/>
              </w:rPr>
              <w:t>ut</w:t>
            </w:r>
            <w:r>
              <w:rPr>
                <w:i/>
              </w:rPr>
              <w:softHyphen/>
            </w:r>
            <w:r w:rsidRPr="00F157FB">
              <w:rPr>
                <w:i/>
              </w:rPr>
              <w:t>övar</w:t>
            </w:r>
            <w:r>
              <w:t xml:space="preserve"> kontroll </w:t>
            </w:r>
            <w:r w:rsidRPr="00F157FB">
              <w:rPr>
                <w:i/>
              </w:rPr>
              <w:t>av att</w:t>
            </w:r>
          </w:p>
          <w:p w14:paraId="17C2C398" w14:textId="77777777" w:rsidR="00F71CC6" w:rsidRPr="00F157FB" w:rsidRDefault="00AB307F" w:rsidP="00F71CC6">
            <w:pPr>
              <w:pStyle w:val="Brdtextmedindrag"/>
              <w:rPr>
                <w:i/>
              </w:rPr>
            </w:pPr>
            <w:r w:rsidRPr="00F157FB">
              <w:rPr>
                <w:i/>
              </w:rPr>
              <w:t>1. de EU-förordningar som anges i 1 § och de beslut som har meddelats med stöd av EU-förordningarna följs, och</w:t>
            </w:r>
          </w:p>
          <w:p w14:paraId="0F8712C1" w14:textId="25D661F5" w:rsidR="00F71CC6" w:rsidRDefault="00AB307F" w:rsidP="00F71CC6">
            <w:pPr>
              <w:pStyle w:val="Brdtextmedindrag"/>
            </w:pPr>
            <w:r w:rsidRPr="00F157FB">
              <w:rPr>
                <w:i/>
              </w:rPr>
              <w:t>2. denna lag, de föreskrifter som har meddelats i anslutning till lagen, och de beslut som har meddelats med stöd av lagen följs.</w:t>
            </w:r>
          </w:p>
        </w:tc>
        <w:tc>
          <w:tcPr>
            <w:tcW w:w="2500" w:type="pct"/>
            <w:shd w:val="clear" w:color="auto" w:fill="auto"/>
            <w:tcMar>
              <w:right w:w="0" w:type="dxa"/>
            </w:tcMar>
          </w:tcPr>
          <w:p w14:paraId="4BE7428A" w14:textId="606F057D" w:rsidR="00F71CC6" w:rsidRDefault="00AB307F" w:rsidP="00F71CC6">
            <w:pPr>
              <w:pStyle w:val="Brdtextmedindrag"/>
            </w:pPr>
            <w:r w:rsidRPr="00E15AB2">
              <w:rPr>
                <w:i/>
                <w:iCs/>
              </w:rPr>
              <w:t>Offentlig kontroll</w:t>
            </w:r>
            <w:r>
              <w:rPr>
                <w:i/>
                <w:iCs/>
              </w:rPr>
              <w:t xml:space="preserve"> </w:t>
            </w:r>
            <w:r w:rsidRPr="00E15AB2">
              <w:rPr>
                <w:i/>
                <w:iCs/>
              </w:rPr>
              <w:t>utövas</w:t>
            </w:r>
            <w:r>
              <w:t xml:space="preserve"> </w:t>
            </w:r>
            <w:r w:rsidRPr="00525456">
              <w:rPr>
                <w:i/>
                <w:iCs/>
              </w:rPr>
              <w:t>av</w:t>
            </w:r>
            <w:r>
              <w:t xml:space="preserve"> </w:t>
            </w:r>
            <w:r w:rsidRPr="00F157FB">
              <w:t>Livsmedelsverket, Statens jord</w:t>
            </w:r>
            <w:r>
              <w:softHyphen/>
            </w:r>
            <w:r w:rsidRPr="00F157FB">
              <w:t xml:space="preserve">bruksverk, andra statliga </w:t>
            </w:r>
            <w:r w:rsidRPr="00F157FB">
              <w:rPr>
                <w:i/>
              </w:rPr>
              <w:t>myndig</w:t>
            </w:r>
            <w:r>
              <w:rPr>
                <w:i/>
              </w:rPr>
              <w:softHyphen/>
            </w:r>
            <w:r w:rsidRPr="00F157FB">
              <w:rPr>
                <w:i/>
              </w:rPr>
              <w:t>heter</w:t>
            </w:r>
            <w:r w:rsidRPr="00F157FB">
              <w:t xml:space="preserve"> och kommunerna </w:t>
            </w:r>
            <w:r w:rsidRPr="00825CC6">
              <w:rPr>
                <w:i/>
                <w:iCs/>
              </w:rPr>
              <w:t>(kontroll</w:t>
            </w:r>
            <w:r>
              <w:rPr>
                <w:i/>
                <w:iCs/>
              </w:rPr>
              <w:softHyphen/>
            </w:r>
            <w:r w:rsidRPr="00825CC6">
              <w:rPr>
                <w:i/>
                <w:iCs/>
              </w:rPr>
              <w:t>myndigheterna)</w:t>
            </w:r>
            <w:r>
              <w:t xml:space="preserve"> </w:t>
            </w:r>
            <w:r w:rsidRPr="00825CC6">
              <w:rPr>
                <w:i/>
                <w:iCs/>
              </w:rPr>
              <w:t>enligt föreskrifter som regeringen meddelar</w:t>
            </w:r>
            <w:r>
              <w:t>.</w:t>
            </w:r>
          </w:p>
        </w:tc>
      </w:tr>
      <w:tr w:rsidR="00F71CC6" w14:paraId="4AD20C22" w14:textId="77777777" w:rsidTr="005A3B52">
        <w:tblPrEx>
          <w:tblLook w:val="0600" w:firstRow="0" w:lastRow="0" w:firstColumn="0" w:lastColumn="0" w:noHBand="1" w:noVBand="1"/>
        </w:tblPrEx>
        <w:tc>
          <w:tcPr>
            <w:tcW w:w="2500" w:type="pct"/>
            <w:shd w:val="clear" w:color="auto" w:fill="auto"/>
            <w:tcMar>
              <w:left w:w="0" w:type="dxa"/>
            </w:tcMar>
          </w:tcPr>
          <w:p w14:paraId="63394739" w14:textId="76DCD863" w:rsidR="00F71CC6" w:rsidRDefault="00AB307F" w:rsidP="00F71CC6">
            <w:pPr>
              <w:pStyle w:val="Brdtextmedindrag"/>
            </w:pPr>
            <w:r w:rsidRPr="00F65D92">
              <w:rPr>
                <w:i/>
                <w:iCs/>
              </w:rPr>
              <w:t>Regeringen får meddela före</w:t>
            </w:r>
            <w:r>
              <w:rPr>
                <w:i/>
                <w:iCs/>
              </w:rPr>
              <w:softHyphen/>
            </w:r>
            <w:r w:rsidRPr="00F65D92">
              <w:rPr>
                <w:i/>
                <w:iCs/>
              </w:rPr>
              <w:t>skrifter om fördelningen mellan kommunerna och de statliga för</w:t>
            </w:r>
            <w:r w:rsidR="008B652A">
              <w:rPr>
                <w:i/>
                <w:iCs/>
              </w:rPr>
              <w:softHyphen/>
            </w:r>
            <w:r w:rsidRPr="00F65D92">
              <w:rPr>
                <w:i/>
                <w:iCs/>
              </w:rPr>
              <w:t>valtningsmyndigheterna av kon</w:t>
            </w:r>
            <w:r w:rsidR="008B652A">
              <w:rPr>
                <w:i/>
                <w:iCs/>
              </w:rPr>
              <w:softHyphen/>
            </w:r>
            <w:r w:rsidRPr="00F65D92">
              <w:rPr>
                <w:i/>
                <w:iCs/>
              </w:rPr>
              <w:t>trolluppgifter enligt första stycket.</w:t>
            </w:r>
          </w:p>
        </w:tc>
        <w:tc>
          <w:tcPr>
            <w:tcW w:w="2500" w:type="pct"/>
            <w:shd w:val="clear" w:color="auto" w:fill="auto"/>
            <w:tcMar>
              <w:right w:w="0" w:type="dxa"/>
            </w:tcMar>
          </w:tcPr>
          <w:p w14:paraId="276E3ACA" w14:textId="191FA7FA" w:rsidR="00F71CC6" w:rsidRDefault="00AB307F" w:rsidP="00F71CC6">
            <w:pPr>
              <w:pStyle w:val="Brdtextmedindrag"/>
            </w:pPr>
            <w:r>
              <w:rPr>
                <w:i/>
              </w:rPr>
              <w:t>Annan offentlig verksamhet ut</w:t>
            </w:r>
            <w:r w:rsidR="008B652A">
              <w:rPr>
                <w:i/>
              </w:rPr>
              <w:softHyphen/>
            </w:r>
            <w:r>
              <w:rPr>
                <w:i/>
              </w:rPr>
              <w:t>förs av k</w:t>
            </w:r>
            <w:r w:rsidRPr="005D37F6">
              <w:rPr>
                <w:i/>
              </w:rPr>
              <w:t xml:space="preserve">ontrollmyndigheterna </w:t>
            </w:r>
            <w:r>
              <w:rPr>
                <w:i/>
              </w:rPr>
              <w:t>och andra statliga myndigheter</w:t>
            </w:r>
            <w:r w:rsidRPr="005D37F6">
              <w:rPr>
                <w:i/>
              </w:rPr>
              <w:t xml:space="preserve"> enlig</w:t>
            </w:r>
            <w:r>
              <w:rPr>
                <w:i/>
              </w:rPr>
              <w:t>t</w:t>
            </w:r>
            <w:r w:rsidRPr="005D37F6">
              <w:rPr>
                <w:i/>
              </w:rPr>
              <w:t xml:space="preserve"> vad som </w:t>
            </w:r>
            <w:r>
              <w:rPr>
                <w:i/>
              </w:rPr>
              <w:t>anges i</w:t>
            </w:r>
            <w:r w:rsidRPr="005D37F6">
              <w:rPr>
                <w:i/>
              </w:rPr>
              <w:t xml:space="preserve"> denna lag</w:t>
            </w:r>
            <w:r>
              <w:rPr>
                <w:i/>
              </w:rPr>
              <w:t xml:space="preserve"> och i föreskrifter som regeringen med</w:t>
            </w:r>
            <w:r w:rsidR="008B652A">
              <w:rPr>
                <w:i/>
              </w:rPr>
              <w:softHyphen/>
            </w:r>
            <w:r>
              <w:rPr>
                <w:i/>
              </w:rPr>
              <w:t>delar.</w:t>
            </w:r>
          </w:p>
        </w:tc>
      </w:tr>
    </w:tbl>
    <w:p w14:paraId="77284964" w14:textId="078F4E6C" w:rsidR="00F71CC6" w:rsidRPr="00C57856" w:rsidRDefault="00AB307F" w:rsidP="00C57856">
      <w:pPr>
        <w:pStyle w:val="Brdtextmedindrag"/>
      </w:pPr>
      <w:r w:rsidRPr="00664948">
        <w:t>En kommuns uppgifter ska fullgöras av den eller de kommunala nämnder som fullgör uppgifter inom miljö- och hälsoskyddsområdet</w:t>
      </w:r>
      <w:r>
        <w:t>.</w:t>
      </w:r>
    </w:p>
    <w:p w14:paraId="5184F31A" w14:textId="5BFBBABA" w:rsidR="00F71CC6" w:rsidRDefault="00AB307F" w:rsidP="00F71CC6">
      <w:pPr>
        <w:pStyle w:val="Brdtext"/>
        <w:spacing w:before="230"/>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C38DA4A" w14:textId="77777777" w:rsidTr="00F71CC6">
        <w:tc>
          <w:tcPr>
            <w:tcW w:w="2500" w:type="pct"/>
            <w:shd w:val="clear" w:color="auto" w:fill="auto"/>
            <w:tcMar>
              <w:left w:w="0" w:type="dxa"/>
            </w:tcMar>
          </w:tcPr>
          <w:p w14:paraId="746F1B90" w14:textId="15F89664" w:rsidR="00F71CC6" w:rsidRDefault="00AB307F" w:rsidP="00F71CC6">
            <w:pPr>
              <w:pStyle w:val="Brdtextmedindrag"/>
            </w:pPr>
            <w:r w:rsidRPr="00555E59">
              <w:t>Livsmedelsverket och Jordbruks</w:t>
            </w:r>
            <w:r>
              <w:softHyphen/>
            </w:r>
            <w:r w:rsidRPr="00555E59">
              <w:t>verket får inom sina respektive ansvarsområden besluta att över</w:t>
            </w:r>
            <w:r>
              <w:softHyphen/>
            </w:r>
            <w:r w:rsidRPr="00555E59">
              <w:t xml:space="preserve">lämna uppgiften att </w:t>
            </w:r>
            <w:r w:rsidRPr="00555E59">
              <w:rPr>
                <w:i/>
              </w:rPr>
              <w:t xml:space="preserve">utöva sådan </w:t>
            </w:r>
            <w:r w:rsidRPr="00525456">
              <w:rPr>
                <w:iCs/>
              </w:rPr>
              <w:t>kontroll</w:t>
            </w:r>
            <w:r w:rsidRPr="00555E59">
              <w:rPr>
                <w:i/>
              </w:rPr>
              <w:t xml:space="preserve"> som avses i 2 § första stycket</w:t>
            </w:r>
            <w:r w:rsidRPr="00555E59">
              <w:t xml:space="preserve"> till ett sådant kontrollorgan som avses i artikel 2 i rådets förordning (EG) nr 834/2007 och som är en juridisk person</w:t>
            </w:r>
            <w:r>
              <w:t>.</w:t>
            </w:r>
          </w:p>
        </w:tc>
        <w:tc>
          <w:tcPr>
            <w:tcW w:w="2500" w:type="pct"/>
            <w:shd w:val="clear" w:color="auto" w:fill="auto"/>
            <w:tcMar>
              <w:right w:w="0" w:type="dxa"/>
            </w:tcMar>
          </w:tcPr>
          <w:p w14:paraId="65814B76" w14:textId="385F77F5" w:rsidR="00F71CC6" w:rsidRDefault="00AB307F" w:rsidP="00F71CC6">
            <w:pPr>
              <w:pStyle w:val="Brdtextmedindrag"/>
            </w:pPr>
            <w:r w:rsidRPr="00555E59">
              <w:t>Livsmedelsverket och Jordbruks</w:t>
            </w:r>
            <w:r>
              <w:softHyphen/>
            </w:r>
            <w:r w:rsidRPr="00555E59">
              <w:t>verket får inom sina respektive ansvarsområden besluta att över</w:t>
            </w:r>
            <w:r>
              <w:softHyphen/>
            </w:r>
            <w:r w:rsidRPr="00555E59">
              <w:t xml:space="preserve">lämna uppgiften att </w:t>
            </w:r>
            <w:r w:rsidRPr="00555E59">
              <w:rPr>
                <w:i/>
              </w:rPr>
              <w:t xml:space="preserve">utföra offentlig </w:t>
            </w:r>
            <w:r w:rsidRPr="00525456">
              <w:rPr>
                <w:iCs/>
              </w:rPr>
              <w:t>kontroll</w:t>
            </w:r>
            <w:r w:rsidRPr="00555E59">
              <w:rPr>
                <w:i/>
              </w:rPr>
              <w:t xml:space="preserve"> och annan offentlig verksamhet</w:t>
            </w:r>
            <w:r w:rsidRPr="00555E59">
              <w:t xml:space="preserve"> till ett sådant kontroll</w:t>
            </w:r>
            <w:r>
              <w:softHyphen/>
            </w:r>
            <w:r w:rsidRPr="00555E59">
              <w:t>organ som avses i artikel 2 i rådets förordning (EG) nr 834/2007 och som är en juridisk person</w:t>
            </w:r>
            <w:r>
              <w:t>.</w:t>
            </w:r>
          </w:p>
        </w:tc>
      </w:tr>
      <w:tr w:rsidR="00F71CC6" w14:paraId="1FFBC392" w14:textId="77777777" w:rsidTr="005A3B52">
        <w:tblPrEx>
          <w:tblLook w:val="0600" w:firstRow="0" w:lastRow="0" w:firstColumn="0" w:lastColumn="0" w:noHBand="1" w:noVBand="1"/>
        </w:tblPrEx>
        <w:tc>
          <w:tcPr>
            <w:tcW w:w="2500" w:type="pct"/>
            <w:shd w:val="clear" w:color="auto" w:fill="auto"/>
            <w:tcMar>
              <w:left w:w="0" w:type="dxa"/>
            </w:tcMar>
          </w:tcPr>
          <w:p w14:paraId="4189B896" w14:textId="0E9FFDE5" w:rsidR="00F71CC6" w:rsidRDefault="00AB307F" w:rsidP="00F71CC6">
            <w:pPr>
              <w:pStyle w:val="Brdtextmedindrag"/>
            </w:pPr>
            <w:r w:rsidRPr="00555E59">
              <w:t xml:space="preserve">I fråga om åtgärder </w:t>
            </w:r>
            <w:r w:rsidRPr="00555E59">
              <w:rPr>
                <w:i/>
              </w:rPr>
              <w:t>vid bristande efterlevnad</w:t>
            </w:r>
            <w:r w:rsidRPr="00555E59">
              <w:t xml:space="preserve"> eller </w:t>
            </w:r>
            <w:r w:rsidRPr="00B201D2">
              <w:rPr>
                <w:iCs/>
              </w:rPr>
              <w:t>vid</w:t>
            </w:r>
            <w:r w:rsidRPr="00555E59">
              <w:rPr>
                <w:i/>
              </w:rPr>
              <w:t xml:space="preserve"> </w:t>
            </w:r>
            <w:r w:rsidRPr="00B201D2">
              <w:rPr>
                <w:iCs/>
              </w:rPr>
              <w:t>misstanke</w:t>
            </w:r>
            <w:r w:rsidRPr="00555E59">
              <w:rPr>
                <w:i/>
              </w:rPr>
              <w:t xml:space="preserve"> om bristande efterlevnad av </w:t>
            </w:r>
            <w:r w:rsidRPr="009A11EB">
              <w:rPr>
                <w:iCs/>
              </w:rPr>
              <w:t>regel</w:t>
            </w:r>
            <w:r w:rsidRPr="009A11EB">
              <w:rPr>
                <w:iCs/>
              </w:rPr>
              <w:softHyphen/>
              <w:t>verket</w:t>
            </w:r>
            <w:r w:rsidRPr="00555E59">
              <w:t xml:space="preserve"> får ett sådant överlämnande endast innefatta en rätt att</w:t>
            </w:r>
          </w:p>
        </w:tc>
        <w:tc>
          <w:tcPr>
            <w:tcW w:w="2500" w:type="pct"/>
            <w:shd w:val="clear" w:color="auto" w:fill="auto"/>
            <w:tcMar>
              <w:right w:w="0" w:type="dxa"/>
            </w:tcMar>
          </w:tcPr>
          <w:p w14:paraId="5B7B3060" w14:textId="7C400AC3" w:rsidR="00F71CC6" w:rsidRDefault="00AB307F" w:rsidP="00F71CC6">
            <w:pPr>
              <w:pStyle w:val="Brdtextmedindrag"/>
            </w:pPr>
            <w:r w:rsidRPr="00555E59">
              <w:t xml:space="preserve">I fråga om åtgärder </w:t>
            </w:r>
            <w:r w:rsidRPr="00D64F7F">
              <w:rPr>
                <w:i/>
                <w:iCs/>
              </w:rPr>
              <w:t xml:space="preserve">då </w:t>
            </w:r>
            <w:r w:rsidRPr="009A11EB">
              <w:t>regel</w:t>
            </w:r>
            <w:r w:rsidR="008B652A">
              <w:softHyphen/>
            </w:r>
            <w:r w:rsidRPr="009A11EB">
              <w:t>verket</w:t>
            </w:r>
            <w:r w:rsidRPr="00D64F7F">
              <w:rPr>
                <w:i/>
                <w:iCs/>
              </w:rPr>
              <w:t xml:space="preserve"> inte följs</w:t>
            </w:r>
            <w:r w:rsidRPr="00D64F7F">
              <w:rPr>
                <w:i/>
              </w:rPr>
              <w:t xml:space="preserve"> </w:t>
            </w:r>
            <w:r w:rsidRPr="00B201D2">
              <w:rPr>
                <w:iCs/>
              </w:rPr>
              <w:t>eller vid</w:t>
            </w:r>
            <w:r w:rsidRPr="00555E59">
              <w:rPr>
                <w:i/>
              </w:rPr>
              <w:t xml:space="preserve"> </w:t>
            </w:r>
            <w:r w:rsidRPr="00D64F7F">
              <w:rPr>
                <w:i/>
                <w:iCs/>
              </w:rPr>
              <w:t xml:space="preserve">sådan </w:t>
            </w:r>
            <w:r w:rsidRPr="009A11EB">
              <w:rPr>
                <w:iCs/>
              </w:rPr>
              <w:t>misstanke</w:t>
            </w:r>
            <w:r>
              <w:t xml:space="preserve"> </w:t>
            </w:r>
            <w:r w:rsidRPr="00555E59">
              <w:t>får ett sådant överläm</w:t>
            </w:r>
            <w:r w:rsidR="008B652A">
              <w:softHyphen/>
            </w:r>
            <w:r w:rsidRPr="00555E59">
              <w:t>nande endast innefatta en rätt att</w:t>
            </w:r>
          </w:p>
        </w:tc>
      </w:tr>
    </w:tbl>
    <w:p w14:paraId="6968F4E3" w14:textId="5FF3D6C7" w:rsidR="00F71CC6" w:rsidRPr="00C57856" w:rsidRDefault="00AB307F" w:rsidP="00C57856">
      <w:pPr>
        <w:pStyle w:val="Brdtextmedindrag"/>
      </w:pPr>
      <w:r>
        <w:t>1. återkalla ett utfärdat certifikat,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D4E6764" w14:textId="77777777" w:rsidTr="005A3B52">
        <w:tc>
          <w:tcPr>
            <w:tcW w:w="2500" w:type="pct"/>
            <w:shd w:val="clear" w:color="auto" w:fill="auto"/>
            <w:tcMar>
              <w:left w:w="0" w:type="dxa"/>
            </w:tcMar>
          </w:tcPr>
          <w:p w14:paraId="4429E044" w14:textId="01AE86E4" w:rsidR="00F71CC6" w:rsidRDefault="00AB307F" w:rsidP="00F71CC6">
            <w:pPr>
              <w:pStyle w:val="Brdtextmedindrag"/>
            </w:pPr>
            <w:r>
              <w:t>2. </w:t>
            </w:r>
            <w:r w:rsidRPr="006D2DAA">
              <w:rPr>
                <w:i/>
                <w:iCs/>
              </w:rPr>
              <w:t>enligt artikel 30.1 första stycket i rådets förordning (EG) nr 834/2007</w:t>
            </w:r>
            <w:r>
              <w:t xml:space="preserve"> besluta om att avlägsna märkning eller förbjuda mark</w:t>
            </w:r>
            <w:r>
              <w:softHyphen/>
              <w:t>nadsföring av ett parti eller en produktionsomgång, eller</w:t>
            </w:r>
          </w:p>
        </w:tc>
        <w:tc>
          <w:tcPr>
            <w:tcW w:w="2500" w:type="pct"/>
            <w:shd w:val="clear" w:color="auto" w:fill="auto"/>
            <w:tcMar>
              <w:right w:w="0" w:type="dxa"/>
            </w:tcMar>
          </w:tcPr>
          <w:p w14:paraId="158D6AFF" w14:textId="0B49CA97" w:rsidR="00F71CC6" w:rsidRDefault="00AB307F" w:rsidP="00F71CC6">
            <w:pPr>
              <w:pStyle w:val="Brdtextmedindrag"/>
            </w:pPr>
            <w:r>
              <w:t>2. besluta om att avlägsna märkning eller förbjuda mark</w:t>
            </w:r>
            <w:r>
              <w:softHyphen/>
              <w:t xml:space="preserve">nadsföring av ett parti eller en produktionsomgång </w:t>
            </w:r>
            <w:r w:rsidRPr="006D2DAA">
              <w:rPr>
                <w:i/>
                <w:iCs/>
              </w:rPr>
              <w:t>enligt artikel 30.1 första stycket i rådets förordning (EG) nr 834/2007</w:t>
            </w:r>
            <w:r>
              <w:t>, eller</w:t>
            </w:r>
          </w:p>
        </w:tc>
      </w:tr>
      <w:tr w:rsidR="00F71CC6" w14:paraId="3747515F" w14:textId="77777777" w:rsidTr="005A3B52">
        <w:tc>
          <w:tcPr>
            <w:tcW w:w="2500" w:type="pct"/>
            <w:shd w:val="clear" w:color="auto" w:fill="auto"/>
            <w:tcMar>
              <w:left w:w="0" w:type="dxa"/>
            </w:tcMar>
          </w:tcPr>
          <w:p w14:paraId="5B82197E" w14:textId="577ADF9F" w:rsidR="00F71CC6" w:rsidRDefault="00AB307F" w:rsidP="00F71CC6">
            <w:pPr>
              <w:pStyle w:val="Brdtextmedindrag"/>
            </w:pPr>
            <w:r>
              <w:t>3. </w:t>
            </w:r>
            <w:r w:rsidRPr="006D2DAA">
              <w:rPr>
                <w:i/>
                <w:iCs/>
              </w:rPr>
              <w:t>enligt artikel 91 i kommissio</w:t>
            </w:r>
            <w:r>
              <w:rPr>
                <w:i/>
                <w:iCs/>
              </w:rPr>
              <w:softHyphen/>
            </w:r>
            <w:r w:rsidRPr="006D2DAA">
              <w:rPr>
                <w:i/>
                <w:iCs/>
              </w:rPr>
              <w:t xml:space="preserve">nens förordning (EG) nr 889/2008 </w:t>
            </w:r>
            <w:r>
              <w:t>besluta om att avlägsna märkning eller förbjuda saluföring.</w:t>
            </w:r>
          </w:p>
        </w:tc>
        <w:tc>
          <w:tcPr>
            <w:tcW w:w="2500" w:type="pct"/>
            <w:shd w:val="clear" w:color="auto" w:fill="auto"/>
            <w:tcMar>
              <w:right w:w="0" w:type="dxa"/>
            </w:tcMar>
          </w:tcPr>
          <w:p w14:paraId="2918CB98" w14:textId="5FEF4AB5" w:rsidR="00F71CC6" w:rsidRDefault="00AB307F" w:rsidP="00F71CC6">
            <w:pPr>
              <w:pStyle w:val="Brdtextmedindrag"/>
            </w:pPr>
            <w:r>
              <w:t xml:space="preserve">3. besluta om att avlägsna märkning eller förbjuda saluföring </w:t>
            </w:r>
            <w:r w:rsidRPr="006D2DAA">
              <w:rPr>
                <w:i/>
                <w:iCs/>
              </w:rPr>
              <w:t>enligt artikel 91 i kommissionens förordning (EG) nr 889/2008</w:t>
            </w:r>
            <w:r>
              <w:t>.</w:t>
            </w:r>
          </w:p>
        </w:tc>
      </w:tr>
    </w:tbl>
    <w:p w14:paraId="46098A78"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EA8017F" w14:textId="77777777" w:rsidTr="005A3B52">
        <w:tc>
          <w:tcPr>
            <w:tcW w:w="2500" w:type="pct"/>
            <w:shd w:val="clear" w:color="auto" w:fill="auto"/>
            <w:tcMar>
              <w:left w:w="0" w:type="dxa"/>
            </w:tcMar>
          </w:tcPr>
          <w:p w14:paraId="29A72C30" w14:textId="77777777" w:rsidR="00F71CC6" w:rsidRDefault="00F71CC6" w:rsidP="00F71CC6">
            <w:pPr>
              <w:pStyle w:val="Brdtextmedindrag"/>
            </w:pPr>
          </w:p>
        </w:tc>
        <w:tc>
          <w:tcPr>
            <w:tcW w:w="2500" w:type="pct"/>
            <w:shd w:val="clear" w:color="auto" w:fill="auto"/>
            <w:tcMar>
              <w:right w:w="0" w:type="dxa"/>
            </w:tcMar>
          </w:tcPr>
          <w:p w14:paraId="0D5706AE" w14:textId="10E35759" w:rsidR="00F71CC6" w:rsidRPr="00C06EEF" w:rsidRDefault="00AB307F" w:rsidP="00F71CC6">
            <w:pPr>
              <w:pStyle w:val="Rubrik4utannumrering"/>
              <w:rPr>
                <w:i/>
                <w:iCs/>
              </w:rPr>
            </w:pPr>
            <w:r w:rsidRPr="00C06EEF">
              <w:rPr>
                <w:i/>
                <w:iCs/>
              </w:rPr>
              <w:t>Tystnadsplikt</w:t>
            </w:r>
          </w:p>
        </w:tc>
      </w:tr>
    </w:tbl>
    <w:p w14:paraId="6E4E5F7E"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DB211B2" w14:textId="77777777" w:rsidTr="00F71CC6">
        <w:tc>
          <w:tcPr>
            <w:tcW w:w="2500" w:type="pct"/>
            <w:shd w:val="clear" w:color="auto" w:fill="auto"/>
            <w:tcMar>
              <w:left w:w="0" w:type="dxa"/>
            </w:tcMar>
          </w:tcPr>
          <w:p w14:paraId="5655BE7C" w14:textId="77777777" w:rsidR="00F71CC6" w:rsidRDefault="00F71CC6" w:rsidP="00F71CC6">
            <w:pPr>
              <w:pStyle w:val="Brdtextmedindrag"/>
            </w:pPr>
          </w:p>
        </w:tc>
        <w:tc>
          <w:tcPr>
            <w:tcW w:w="2500" w:type="pct"/>
            <w:shd w:val="clear" w:color="auto" w:fill="auto"/>
            <w:tcMar>
              <w:right w:w="0" w:type="dxa"/>
            </w:tcMar>
          </w:tcPr>
          <w:p w14:paraId="32796CF2" w14:textId="78E6EB98" w:rsidR="00F71CC6" w:rsidRDefault="00AB307F" w:rsidP="00F71CC6">
            <w:pPr>
              <w:pStyle w:val="Brdtext"/>
              <w:rPr>
                <w:i/>
              </w:rPr>
            </w:pPr>
            <w:r>
              <w:rPr>
                <w:i/>
              </w:rPr>
              <w:t xml:space="preserve">6 </w:t>
            </w:r>
            <w:r w:rsidRPr="00574282">
              <w:rPr>
                <w:i/>
              </w:rPr>
              <w:t>§</w:t>
            </w:r>
            <w:r>
              <w:rPr>
                <w:rStyle w:val="Fotnotsreferens"/>
                <w:i/>
              </w:rPr>
              <w:footnoteReference w:id="57"/>
            </w:r>
          </w:p>
          <w:p w14:paraId="775547D8" w14:textId="505F0CB4" w:rsidR="00F71CC6" w:rsidRPr="00574282" w:rsidRDefault="00AB307F" w:rsidP="00F71CC6">
            <w:pPr>
              <w:pStyle w:val="Brdtextmedindrag"/>
              <w:rPr>
                <w:i/>
              </w:rPr>
            </w:pPr>
            <w:r w:rsidRPr="00B335D7">
              <w:rPr>
                <w:i/>
              </w:rPr>
              <w:t xml:space="preserve">Den som </w:t>
            </w:r>
            <w:r>
              <w:rPr>
                <w:i/>
              </w:rPr>
              <w:t xml:space="preserve">i enskild verksamhet </w:t>
            </w:r>
            <w:r w:rsidRPr="00B335D7">
              <w:rPr>
                <w:i/>
              </w:rPr>
              <w:t xml:space="preserve">utför </w:t>
            </w:r>
            <w:r>
              <w:rPr>
                <w:i/>
              </w:rPr>
              <w:t xml:space="preserve">eller har utfört </w:t>
            </w:r>
            <w:r w:rsidRPr="00B335D7">
              <w:rPr>
                <w:i/>
              </w:rPr>
              <w:t>offentlig kontroll eller annan offentlig verksamhet får inte obehörigen röja eller ut</w:t>
            </w:r>
            <w:r w:rsidRPr="00B335D7">
              <w:rPr>
                <w:i/>
              </w:rPr>
              <w:softHyphen/>
              <w:t>nyttja det som han eller hon har fått känne</w:t>
            </w:r>
            <w:r>
              <w:rPr>
                <w:i/>
              </w:rPr>
              <w:softHyphen/>
            </w:r>
            <w:r w:rsidRPr="00B335D7">
              <w:rPr>
                <w:i/>
              </w:rPr>
              <w:t xml:space="preserve">dom om </w:t>
            </w:r>
            <w:r>
              <w:rPr>
                <w:i/>
              </w:rPr>
              <w:t>medan</w:t>
            </w:r>
            <w:r w:rsidRPr="00B335D7">
              <w:rPr>
                <w:i/>
              </w:rPr>
              <w:t xml:space="preserve"> uppgifterna utfördes.</w:t>
            </w:r>
            <w:r>
              <w:rPr>
                <w:i/>
              </w:rPr>
              <w:t xml:space="preserve"> </w:t>
            </w:r>
            <w:r w:rsidRPr="0042643B">
              <w:rPr>
                <w:i/>
              </w:rPr>
              <w:t xml:space="preserve">Detsamma ska gälla den som i enskild verksamhet utför </w:t>
            </w:r>
            <w:r>
              <w:rPr>
                <w:i/>
              </w:rPr>
              <w:t xml:space="preserve">eller har utfört </w:t>
            </w:r>
            <w:r w:rsidRPr="0042643B">
              <w:rPr>
                <w:i/>
              </w:rPr>
              <w:t>laboratorieanalyser, laboratorie</w:t>
            </w:r>
            <w:r>
              <w:rPr>
                <w:i/>
              </w:rPr>
              <w:softHyphen/>
            </w:r>
            <w:r w:rsidRPr="0042643B">
              <w:rPr>
                <w:i/>
              </w:rPr>
              <w:t>tester eller laboratoriediagnostik på prover som tas vid offentlig kontroll och annan offentlig verk</w:t>
            </w:r>
            <w:r>
              <w:rPr>
                <w:i/>
              </w:rPr>
              <w:softHyphen/>
            </w:r>
            <w:r w:rsidRPr="0042643B">
              <w:rPr>
                <w:i/>
              </w:rPr>
              <w:t>samhet</w:t>
            </w:r>
            <w:r>
              <w:rPr>
                <w:i/>
              </w:rPr>
              <w:t>.</w:t>
            </w:r>
          </w:p>
        </w:tc>
      </w:tr>
      <w:tr w:rsidR="00F71CC6" w14:paraId="2342BCA8" w14:textId="77777777" w:rsidTr="005A3B52">
        <w:tblPrEx>
          <w:tblLook w:val="0600" w:firstRow="0" w:lastRow="0" w:firstColumn="0" w:lastColumn="0" w:noHBand="1" w:noVBand="1"/>
        </w:tblPrEx>
        <w:tc>
          <w:tcPr>
            <w:tcW w:w="2500" w:type="pct"/>
            <w:shd w:val="clear" w:color="auto" w:fill="auto"/>
            <w:tcMar>
              <w:left w:w="0" w:type="dxa"/>
            </w:tcMar>
          </w:tcPr>
          <w:p w14:paraId="36F0B7F1" w14:textId="77777777" w:rsidR="00F71CC6" w:rsidRDefault="00F71CC6" w:rsidP="00F71CC6">
            <w:pPr>
              <w:pStyle w:val="Brdtextmedindrag"/>
            </w:pPr>
          </w:p>
        </w:tc>
        <w:tc>
          <w:tcPr>
            <w:tcW w:w="2500" w:type="pct"/>
            <w:shd w:val="clear" w:color="auto" w:fill="auto"/>
            <w:tcMar>
              <w:right w:w="0" w:type="dxa"/>
            </w:tcMar>
          </w:tcPr>
          <w:p w14:paraId="4BCD6FB1" w14:textId="4C72BB2D" w:rsidR="00F71CC6" w:rsidRDefault="00AB307F" w:rsidP="00F71CC6">
            <w:pPr>
              <w:pStyle w:val="Brdtextmedindrag"/>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Pr>
                <w:i/>
              </w:rPr>
              <w:t>.</w:t>
            </w:r>
          </w:p>
        </w:tc>
      </w:tr>
    </w:tbl>
    <w:p w14:paraId="3F77F5CE" w14:textId="717CB559" w:rsidR="00F71CC6" w:rsidRDefault="00AB307F" w:rsidP="00F71CC6">
      <w:pPr>
        <w:pStyle w:val="Brdtext"/>
        <w:spacing w:before="230"/>
        <w:jc w:val="center"/>
      </w:pPr>
      <w:r>
        <w:t>7 §</w:t>
      </w:r>
      <w:r>
        <w:rPr>
          <w:rStyle w:val="Fotnotsreferens"/>
        </w:rPr>
        <w:footnoteReference w:id="5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8A69244" w14:textId="77777777" w:rsidTr="00F71CC6">
        <w:tc>
          <w:tcPr>
            <w:tcW w:w="2500" w:type="pct"/>
            <w:shd w:val="clear" w:color="auto" w:fill="auto"/>
            <w:tcMar>
              <w:left w:w="0" w:type="dxa"/>
            </w:tcMar>
          </w:tcPr>
          <w:p w14:paraId="781DBB65" w14:textId="300AD4FE" w:rsidR="00F71CC6" w:rsidRDefault="00AB307F" w:rsidP="00F71CC6">
            <w:pPr>
              <w:pStyle w:val="Brdtextmedindrag"/>
            </w:pPr>
            <w:r>
              <w:t xml:space="preserve">Vid kontroll som utförs av ett kontrollorgan som avses i 3 § första stycket </w:t>
            </w:r>
            <w:r w:rsidRPr="00374A9F">
              <w:rPr>
                <w:i/>
                <w:iCs/>
              </w:rPr>
              <w:t>tillämpas</w:t>
            </w:r>
            <w:r>
              <w:t xml:space="preserve"> följande be</w:t>
            </w:r>
            <w:r w:rsidR="008B652A">
              <w:softHyphen/>
            </w:r>
            <w:r>
              <w:t>stämmelser i förvaltningslagen (2017:900):</w:t>
            </w:r>
          </w:p>
        </w:tc>
        <w:tc>
          <w:tcPr>
            <w:tcW w:w="2500" w:type="pct"/>
            <w:shd w:val="clear" w:color="auto" w:fill="auto"/>
            <w:tcMar>
              <w:right w:w="0" w:type="dxa"/>
            </w:tcMar>
          </w:tcPr>
          <w:p w14:paraId="27AB108C" w14:textId="2D653E40" w:rsidR="00F71CC6" w:rsidRDefault="00AB307F" w:rsidP="00F71CC6">
            <w:pPr>
              <w:pStyle w:val="Brdtextmedindrag"/>
            </w:pPr>
            <w:r w:rsidRPr="00BC4CA2">
              <w:t xml:space="preserve">Vid kontroll som utförs av ett kontrollorgan som avses i 3 § första stycket </w:t>
            </w:r>
            <w:r w:rsidRPr="00BC4CA2">
              <w:rPr>
                <w:i/>
                <w:iCs/>
              </w:rPr>
              <w:t>ska</w:t>
            </w:r>
            <w:r>
              <w:t xml:space="preserve"> </w:t>
            </w:r>
            <w:r w:rsidRPr="00BC4CA2">
              <w:t>följande bestämmelser i förvaltningslagen (2017:900)</w:t>
            </w:r>
            <w:r>
              <w:t xml:space="preserve"> </w:t>
            </w:r>
            <w:r w:rsidRPr="00374A9F">
              <w:rPr>
                <w:i/>
                <w:iCs/>
              </w:rPr>
              <w:t>tillämpas</w:t>
            </w:r>
            <w:r>
              <w:t>:</w:t>
            </w:r>
          </w:p>
        </w:tc>
      </w:tr>
    </w:tbl>
    <w:p w14:paraId="1BBCAB00" w14:textId="77777777" w:rsidR="00F71CC6" w:rsidRDefault="00AB307F" w:rsidP="00F71CC6">
      <w:pPr>
        <w:pStyle w:val="Brdtextmedindrag"/>
      </w:pPr>
      <w:r>
        <w:t>– 5 § om legalitet, objektivitet och proportionalitet,</w:t>
      </w:r>
    </w:p>
    <w:p w14:paraId="2FF8D5EC" w14:textId="77777777" w:rsidR="00F71CC6" w:rsidRDefault="00AB307F" w:rsidP="00F71CC6">
      <w:pPr>
        <w:pStyle w:val="Brdtextmedindrag"/>
      </w:pPr>
      <w:r>
        <w:t>– 10 § om partsinsyn,</w:t>
      </w:r>
    </w:p>
    <w:p w14:paraId="78339E0A" w14:textId="77777777" w:rsidR="00F71CC6" w:rsidRDefault="00AB307F" w:rsidP="00F71CC6">
      <w:pPr>
        <w:pStyle w:val="Brdtextmedindrag"/>
      </w:pPr>
      <w:r>
        <w:t>– 16–18 §§ om jäv,</w:t>
      </w:r>
    </w:p>
    <w:p w14:paraId="6F42E7A1" w14:textId="77777777" w:rsidR="00F71CC6" w:rsidRDefault="00AB307F" w:rsidP="00F71CC6">
      <w:pPr>
        <w:pStyle w:val="Brdtextmedindrag"/>
      </w:pPr>
      <w:r>
        <w:t>– 23 § om utredningsansvaret,</w:t>
      </w:r>
    </w:p>
    <w:p w14:paraId="74BD1162" w14:textId="77777777" w:rsidR="00F71CC6" w:rsidRDefault="00AB307F" w:rsidP="00F71CC6">
      <w:pPr>
        <w:pStyle w:val="Brdtextmedindrag"/>
      </w:pPr>
      <w:r>
        <w:t>– 24 § om när man får lämna uppgifter muntligt,</w:t>
      </w:r>
    </w:p>
    <w:p w14:paraId="1450CD39" w14:textId="77777777" w:rsidR="00F71CC6" w:rsidRDefault="00AB307F" w:rsidP="00F71CC6">
      <w:pPr>
        <w:pStyle w:val="Brdtextmedindrag"/>
      </w:pPr>
      <w:r>
        <w:t>– 25 § om kommunikation,</w:t>
      </w:r>
    </w:p>
    <w:p w14:paraId="7ADDB77B" w14:textId="77777777" w:rsidR="00F71CC6" w:rsidRDefault="00AB307F" w:rsidP="00F71CC6">
      <w:pPr>
        <w:pStyle w:val="Brdtextmedindrag"/>
      </w:pPr>
      <w:r>
        <w:t>– 27 § om dokumentation av uppgifter,</w:t>
      </w:r>
    </w:p>
    <w:p w14:paraId="26D4D73B" w14:textId="77777777" w:rsidR="00F71CC6" w:rsidRDefault="00AB307F" w:rsidP="00F71CC6">
      <w:pPr>
        <w:pStyle w:val="Brdtextmedindrag"/>
      </w:pPr>
      <w:r>
        <w:t>– 31 § om dokumentation av beslut,</w:t>
      </w:r>
    </w:p>
    <w:p w14:paraId="59461883" w14:textId="4E51BB7D" w:rsidR="00F71CC6" w:rsidRDefault="00AB307F" w:rsidP="00F71CC6">
      <w:pPr>
        <w:pStyle w:val="Brdtextmedindrag"/>
      </w:pPr>
      <w:r>
        <w:t>– 32 § om motivering av beslut,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CBB9E14" w14:textId="77777777" w:rsidTr="005A3B52">
        <w:tc>
          <w:tcPr>
            <w:tcW w:w="2500" w:type="pct"/>
            <w:shd w:val="clear" w:color="auto" w:fill="auto"/>
            <w:tcMar>
              <w:left w:w="0" w:type="dxa"/>
            </w:tcMar>
          </w:tcPr>
          <w:p w14:paraId="00A24109" w14:textId="1267D354" w:rsidR="00F71CC6" w:rsidRDefault="00AB307F" w:rsidP="00F71CC6">
            <w:pPr>
              <w:pStyle w:val="Brdtextmedindrag"/>
            </w:pPr>
            <w:r>
              <w:t xml:space="preserve">– 33 och 34 §§ om underrättelse om innehållet i beslut och hur ett överklagande går till, </w:t>
            </w:r>
            <w:r w:rsidRPr="00D500B0">
              <w:rPr>
                <w:i/>
                <w:iCs/>
              </w:rPr>
              <w:t>och</w:t>
            </w:r>
          </w:p>
        </w:tc>
        <w:tc>
          <w:tcPr>
            <w:tcW w:w="2500" w:type="pct"/>
            <w:shd w:val="clear" w:color="auto" w:fill="auto"/>
            <w:tcMar>
              <w:right w:w="0" w:type="dxa"/>
            </w:tcMar>
          </w:tcPr>
          <w:p w14:paraId="6BA5A519" w14:textId="3CC69393" w:rsidR="00F71CC6" w:rsidRDefault="00AB307F" w:rsidP="00F71CC6">
            <w:pPr>
              <w:pStyle w:val="Brdtextmedindrag"/>
            </w:pPr>
            <w:r>
              <w:t>– 33 och 34 §§ om underrättelse om innehållet i beslut och hur ett överklagande går till,</w:t>
            </w:r>
          </w:p>
        </w:tc>
      </w:tr>
      <w:tr w:rsidR="00F71CC6" w14:paraId="5A7194D6" w14:textId="77777777" w:rsidTr="005A3B52">
        <w:tc>
          <w:tcPr>
            <w:tcW w:w="2500" w:type="pct"/>
            <w:shd w:val="clear" w:color="auto" w:fill="auto"/>
            <w:tcMar>
              <w:left w:w="0" w:type="dxa"/>
            </w:tcMar>
          </w:tcPr>
          <w:p w14:paraId="29184F96" w14:textId="5930BB09" w:rsidR="00F71CC6" w:rsidRDefault="00AB307F" w:rsidP="00F71CC6">
            <w:pPr>
              <w:pStyle w:val="Brdtextmedindrag"/>
            </w:pPr>
            <w:r w:rsidRPr="00BC4CA2">
              <w:t>–</w:t>
            </w:r>
            <w:r>
              <w:t> </w:t>
            </w:r>
            <w:r w:rsidRPr="00BC4CA2">
              <w:t>36</w:t>
            </w:r>
            <w:r>
              <w:t> </w:t>
            </w:r>
            <w:r w:rsidRPr="00BC4CA2">
              <w:t>§</w:t>
            </w:r>
            <w:r>
              <w:t xml:space="preserve"> </w:t>
            </w:r>
            <w:r w:rsidRPr="00BC4CA2">
              <w:t>om rättelse av skrivfel och liknande</w:t>
            </w:r>
            <w:r w:rsidRPr="00D3760D">
              <w:rPr>
                <w:i/>
                <w:iCs/>
              </w:rPr>
              <w:t>.</w:t>
            </w:r>
          </w:p>
        </w:tc>
        <w:tc>
          <w:tcPr>
            <w:tcW w:w="2500" w:type="pct"/>
            <w:shd w:val="clear" w:color="auto" w:fill="auto"/>
            <w:tcMar>
              <w:right w:w="0" w:type="dxa"/>
            </w:tcMar>
          </w:tcPr>
          <w:p w14:paraId="24B1F786" w14:textId="49A4363E" w:rsidR="00F71CC6" w:rsidRDefault="00AB307F" w:rsidP="00F71CC6">
            <w:pPr>
              <w:pStyle w:val="Brdtextmedindrag"/>
            </w:pPr>
            <w:r w:rsidRPr="00D500B0">
              <w:t>–</w:t>
            </w:r>
            <w:r>
              <w:t> </w:t>
            </w:r>
            <w:r w:rsidRPr="00D500B0">
              <w:t>36</w:t>
            </w:r>
            <w:r>
              <w:t> </w:t>
            </w:r>
            <w:r w:rsidRPr="00D500B0">
              <w:t>§ om rättelse av skrivfel och liknande</w:t>
            </w:r>
            <w:r w:rsidRPr="00D500B0">
              <w:rPr>
                <w:i/>
                <w:iCs/>
              </w:rPr>
              <w:t xml:space="preserve">, </w:t>
            </w:r>
            <w:r>
              <w:rPr>
                <w:i/>
                <w:iCs/>
              </w:rPr>
              <w:t>och</w:t>
            </w:r>
          </w:p>
        </w:tc>
      </w:tr>
      <w:tr w:rsidR="00F71CC6" w14:paraId="780C056F" w14:textId="77777777" w:rsidTr="005A3B52">
        <w:tc>
          <w:tcPr>
            <w:tcW w:w="2500" w:type="pct"/>
            <w:shd w:val="clear" w:color="auto" w:fill="auto"/>
            <w:tcMar>
              <w:left w:w="0" w:type="dxa"/>
            </w:tcMar>
          </w:tcPr>
          <w:p w14:paraId="728AAD79" w14:textId="77777777" w:rsidR="00F71CC6" w:rsidRDefault="00F71CC6" w:rsidP="00F71CC6">
            <w:pPr>
              <w:pStyle w:val="Brdtextmedindrag"/>
            </w:pPr>
          </w:p>
        </w:tc>
        <w:tc>
          <w:tcPr>
            <w:tcW w:w="2500" w:type="pct"/>
            <w:shd w:val="clear" w:color="auto" w:fill="auto"/>
            <w:tcMar>
              <w:right w:w="0" w:type="dxa"/>
            </w:tcMar>
          </w:tcPr>
          <w:p w14:paraId="4D2DFB3C" w14:textId="6087078A" w:rsidR="00F71CC6" w:rsidRDefault="00AB307F" w:rsidP="00F71CC6">
            <w:pPr>
              <w:pStyle w:val="Brdtextmedindrag"/>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Pr>
                <w:i/>
                <w:iCs/>
              </w:rPr>
              <w:t>.</w:t>
            </w:r>
          </w:p>
        </w:tc>
      </w:tr>
    </w:tbl>
    <w:p w14:paraId="27007BA2" w14:textId="7A9A5F5C" w:rsidR="00F71CC6" w:rsidRDefault="00AB307F" w:rsidP="00F71CC6">
      <w:pPr>
        <w:pStyle w:val="Brdtext"/>
        <w:spacing w:before="230"/>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F51AB4F" w14:textId="77777777" w:rsidTr="00F71CC6">
        <w:tc>
          <w:tcPr>
            <w:tcW w:w="2500" w:type="pct"/>
            <w:shd w:val="clear" w:color="auto" w:fill="auto"/>
            <w:tcMar>
              <w:left w:w="0" w:type="dxa"/>
            </w:tcMar>
          </w:tcPr>
          <w:p w14:paraId="5893C25A" w14:textId="670DB5D0" w:rsidR="00F71CC6" w:rsidRDefault="00AB307F" w:rsidP="00F71CC6">
            <w:pPr>
              <w:pStyle w:val="Brdtextmedindrag"/>
            </w:pPr>
            <w:r w:rsidRPr="00686371">
              <w:rPr>
                <w:i/>
              </w:rPr>
              <w:t>Europeiska kommissionen</w:t>
            </w:r>
            <w:r w:rsidRPr="00627A4B">
              <w:t xml:space="preserve"> och ett kontrollorgan har </w:t>
            </w:r>
            <w:r w:rsidRPr="00686371">
              <w:rPr>
                <w:i/>
              </w:rPr>
              <w:t>samma</w:t>
            </w:r>
            <w:r w:rsidRPr="00627A4B">
              <w:t xml:space="preserve"> rätt </w:t>
            </w:r>
            <w:r w:rsidRPr="00686371">
              <w:rPr>
                <w:i/>
              </w:rPr>
              <w:t>som</w:t>
            </w:r>
            <w:r w:rsidRPr="00627A4B">
              <w:t xml:space="preserve"> </w:t>
            </w:r>
            <w:r w:rsidRPr="00686371">
              <w:rPr>
                <w:i/>
              </w:rPr>
              <w:t>en kontrollmyndighet</w:t>
            </w:r>
            <w:r w:rsidRPr="00627A4B">
              <w:t xml:space="preserve"> </w:t>
            </w:r>
            <w:r w:rsidRPr="00686371">
              <w:rPr>
                <w:i/>
              </w:rPr>
              <w:t>har enligt de EU-förordningar som anges i 1 §</w:t>
            </w:r>
            <w:r w:rsidRPr="00627A4B">
              <w:t xml:space="preserve"> att, i den utsträckning </w:t>
            </w:r>
            <w:r w:rsidRPr="00D3760D">
              <w:rPr>
                <w:i/>
                <w:iCs/>
              </w:rPr>
              <w:t>som</w:t>
            </w:r>
            <w:r w:rsidRPr="00627A4B">
              <w:t xml:space="preserve"> behövs för </w:t>
            </w:r>
            <w:r w:rsidRPr="00686371">
              <w:rPr>
                <w:i/>
              </w:rPr>
              <w:t>kontrollen</w:t>
            </w:r>
            <w:r w:rsidRPr="00627A4B">
              <w:t>, på begäran få</w:t>
            </w:r>
          </w:p>
        </w:tc>
        <w:tc>
          <w:tcPr>
            <w:tcW w:w="2500" w:type="pct"/>
            <w:shd w:val="clear" w:color="auto" w:fill="auto"/>
            <w:tcMar>
              <w:right w:w="0" w:type="dxa"/>
            </w:tcMar>
          </w:tcPr>
          <w:p w14:paraId="3793E1FE" w14:textId="0747FA8D" w:rsidR="00F71CC6" w:rsidRDefault="00AB307F" w:rsidP="00F71CC6">
            <w:pPr>
              <w:pStyle w:val="Brdtextmedindrag"/>
            </w:pPr>
            <w:r w:rsidRPr="00686371">
              <w:rPr>
                <w:i/>
              </w:rPr>
              <w:t>En kontrollmyndighet</w:t>
            </w:r>
            <w:r w:rsidRPr="00627A4B">
              <w:t xml:space="preserve"> och ett kontrollorgan har rätt </w:t>
            </w:r>
            <w:r w:rsidRPr="00686371">
              <w:t>att</w:t>
            </w:r>
            <w:r w:rsidRPr="00627A4B">
              <w:t xml:space="preserve">, i den utsträckning </w:t>
            </w:r>
            <w:r w:rsidRPr="00D3760D">
              <w:rPr>
                <w:i/>
                <w:iCs/>
              </w:rPr>
              <w:t>det</w:t>
            </w:r>
            <w:r w:rsidRPr="00627A4B">
              <w:t xml:space="preserve"> behövs för </w:t>
            </w:r>
            <w:r w:rsidRPr="00686371">
              <w:rPr>
                <w:i/>
              </w:rPr>
              <w:t>offent</w:t>
            </w:r>
            <w:r>
              <w:rPr>
                <w:i/>
              </w:rPr>
              <w:softHyphen/>
            </w:r>
            <w:r w:rsidRPr="00686371">
              <w:rPr>
                <w:i/>
              </w:rPr>
              <w:t>lig kontroll</w:t>
            </w:r>
            <w:r w:rsidRPr="00627A4B">
              <w:t xml:space="preserve"> </w:t>
            </w:r>
            <w:r w:rsidRPr="00686371">
              <w:rPr>
                <w:i/>
              </w:rPr>
              <w:t>och annan offentlig verksamhet</w:t>
            </w:r>
            <w:r w:rsidRPr="00627A4B">
              <w:t>, på begäran få</w:t>
            </w:r>
          </w:p>
        </w:tc>
      </w:tr>
    </w:tbl>
    <w:p w14:paraId="3B25CDF7" w14:textId="02248372" w:rsidR="00F71CC6" w:rsidRDefault="00AB307F" w:rsidP="00DC55EB">
      <w:pPr>
        <w:pStyle w:val="Brdtextmedindrag"/>
      </w:pPr>
      <w:r>
        <w:t>1. upplysningar,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949A983" w14:textId="77777777" w:rsidTr="005A3B52">
        <w:tc>
          <w:tcPr>
            <w:tcW w:w="2500" w:type="pct"/>
            <w:shd w:val="clear" w:color="auto" w:fill="auto"/>
            <w:tcMar>
              <w:left w:w="0" w:type="dxa"/>
            </w:tcMar>
          </w:tcPr>
          <w:p w14:paraId="42B1B644" w14:textId="3BA9BC6F" w:rsidR="00F71CC6" w:rsidRDefault="00AB307F" w:rsidP="00F71CC6">
            <w:pPr>
              <w:pStyle w:val="Brdtextmedindrag"/>
            </w:pPr>
            <w:r>
              <w:t>2. del av handlingar,</w:t>
            </w:r>
          </w:p>
        </w:tc>
        <w:tc>
          <w:tcPr>
            <w:tcW w:w="2500" w:type="pct"/>
            <w:shd w:val="clear" w:color="auto" w:fill="auto"/>
            <w:tcMar>
              <w:right w:w="0" w:type="dxa"/>
            </w:tcMar>
          </w:tcPr>
          <w:p w14:paraId="36AA2B3E" w14:textId="2AEB52FC" w:rsidR="00F71CC6" w:rsidRDefault="00AB307F" w:rsidP="00F71CC6">
            <w:pPr>
              <w:pStyle w:val="Brdtextmedindrag"/>
            </w:pPr>
            <w:r>
              <w:t>2. </w:t>
            </w:r>
            <w:r w:rsidRPr="00BE6411">
              <w:rPr>
                <w:i/>
                <w:iCs/>
              </w:rPr>
              <w:t>ta</w:t>
            </w:r>
            <w:r>
              <w:t xml:space="preserve"> del av handlingar,</w:t>
            </w:r>
          </w:p>
        </w:tc>
      </w:tr>
      <w:tr w:rsidR="00F71CC6" w14:paraId="2623CB81" w14:textId="77777777" w:rsidTr="005A3B52">
        <w:tc>
          <w:tcPr>
            <w:tcW w:w="2500" w:type="pct"/>
            <w:shd w:val="clear" w:color="auto" w:fill="auto"/>
            <w:tcMar>
              <w:left w:w="0" w:type="dxa"/>
            </w:tcMar>
          </w:tcPr>
          <w:p w14:paraId="18B5BC2C" w14:textId="4051C68D" w:rsidR="00F71CC6" w:rsidRDefault="00AB307F" w:rsidP="00F71CC6">
            <w:pPr>
              <w:pStyle w:val="Brdtextmedindrag"/>
            </w:pPr>
            <w:r w:rsidRPr="00686371">
              <w:t>3.</w:t>
            </w:r>
            <w:r>
              <w:t> </w:t>
            </w:r>
            <w:r w:rsidRPr="00686371">
              <w:t xml:space="preserve">tillträde till områden, lokaler och andra utrymmen som har anknytning till </w:t>
            </w:r>
            <w:r w:rsidRPr="00686371">
              <w:rPr>
                <w:i/>
              </w:rPr>
              <w:t>den verksamhet som kontrollen avser</w:t>
            </w:r>
            <w:r w:rsidRPr="00686371">
              <w:t>, och</w:t>
            </w:r>
          </w:p>
        </w:tc>
        <w:tc>
          <w:tcPr>
            <w:tcW w:w="2500" w:type="pct"/>
            <w:shd w:val="clear" w:color="auto" w:fill="auto"/>
            <w:tcMar>
              <w:right w:w="0" w:type="dxa"/>
            </w:tcMar>
          </w:tcPr>
          <w:p w14:paraId="0F00A0C1" w14:textId="589588FF" w:rsidR="00F71CC6" w:rsidRDefault="00AB307F" w:rsidP="00F71CC6">
            <w:pPr>
              <w:pStyle w:val="Brdtextmedindrag"/>
            </w:pPr>
            <w:r w:rsidRPr="00686371">
              <w:t>3.</w:t>
            </w:r>
            <w:r>
              <w:t> </w:t>
            </w:r>
            <w:r w:rsidRPr="00686371">
              <w:t xml:space="preserve">tillträde till områden, lokaler och andra utrymmen som har anknytning till </w:t>
            </w:r>
            <w:r w:rsidRPr="00686371">
              <w:rPr>
                <w:i/>
              </w:rPr>
              <w:t>verksamheten</w:t>
            </w:r>
            <w:r w:rsidRPr="00686371">
              <w:t>, och</w:t>
            </w:r>
          </w:p>
        </w:tc>
      </w:tr>
      <w:tr w:rsidR="00F71CC6" w14:paraId="1B4380C3" w14:textId="77777777" w:rsidTr="005A3B52">
        <w:tc>
          <w:tcPr>
            <w:tcW w:w="2500" w:type="pct"/>
            <w:shd w:val="clear" w:color="auto" w:fill="auto"/>
            <w:tcMar>
              <w:left w:w="0" w:type="dxa"/>
            </w:tcMar>
          </w:tcPr>
          <w:p w14:paraId="171BC097" w14:textId="0F73FFF9" w:rsidR="00F71CC6" w:rsidRDefault="00AB307F" w:rsidP="00F71CC6">
            <w:pPr>
              <w:pStyle w:val="Brdtextmedindrag"/>
            </w:pPr>
            <w:r w:rsidRPr="00686371">
              <w:t>4.</w:t>
            </w:r>
            <w:r>
              <w:t> </w:t>
            </w:r>
            <w:r w:rsidRPr="002F0F78">
              <w:rPr>
                <w:i/>
              </w:rPr>
              <w:t>på</w:t>
            </w:r>
            <w:r w:rsidRPr="00686371">
              <w:t xml:space="preserve"> </w:t>
            </w:r>
            <w:r w:rsidRPr="00964840">
              <w:rPr>
                <w:i/>
              </w:rPr>
              <w:t xml:space="preserve">sådana </w:t>
            </w:r>
            <w:r w:rsidRPr="00F77A5C">
              <w:rPr>
                <w:iCs/>
              </w:rPr>
              <w:t xml:space="preserve">områden </w:t>
            </w:r>
            <w:r w:rsidRPr="002F0F78">
              <w:rPr>
                <w:i/>
              </w:rPr>
              <w:t xml:space="preserve">och i sådana </w:t>
            </w:r>
            <w:r w:rsidRPr="00F77A5C">
              <w:rPr>
                <w:iCs/>
              </w:rPr>
              <w:t>utrymmen</w:t>
            </w:r>
            <w:r w:rsidRPr="002F0F78">
              <w:rPr>
                <w:i/>
              </w:rPr>
              <w:t xml:space="preserve"> </w:t>
            </w:r>
            <w:r w:rsidRPr="00F77A5C">
              <w:rPr>
                <w:iCs/>
              </w:rPr>
              <w:t xml:space="preserve">som </w:t>
            </w:r>
            <w:r w:rsidRPr="00964840">
              <w:rPr>
                <w:i/>
              </w:rPr>
              <w:t>avses i 3</w:t>
            </w:r>
            <w:r w:rsidRPr="00686371">
              <w:t>, göra undersökningar och ta prover</w:t>
            </w:r>
            <w:r>
              <w:t>.</w:t>
            </w:r>
          </w:p>
        </w:tc>
        <w:tc>
          <w:tcPr>
            <w:tcW w:w="2500" w:type="pct"/>
            <w:shd w:val="clear" w:color="auto" w:fill="auto"/>
            <w:tcMar>
              <w:right w:w="0" w:type="dxa"/>
            </w:tcMar>
          </w:tcPr>
          <w:p w14:paraId="1EB8312E" w14:textId="735D3FEA" w:rsidR="00F71CC6" w:rsidRDefault="00AB307F" w:rsidP="00F71CC6">
            <w:pPr>
              <w:pStyle w:val="Brdtextmedindrag"/>
            </w:pPr>
            <w:r w:rsidRPr="00686371">
              <w:t>4.</w:t>
            </w:r>
            <w:r>
              <w:t xml:space="preserve"> göra undersökningar och ta prover </w:t>
            </w:r>
            <w:r w:rsidRPr="002F0F78">
              <w:rPr>
                <w:i/>
                <w:iCs/>
              </w:rPr>
              <w:t>i</w:t>
            </w:r>
            <w:r w:rsidRPr="00686371">
              <w:t xml:space="preserve"> </w:t>
            </w:r>
            <w:r w:rsidRPr="00F77A5C">
              <w:rPr>
                <w:iCs/>
              </w:rPr>
              <w:t>områden</w:t>
            </w:r>
            <w:r w:rsidRPr="002F0F78">
              <w:rPr>
                <w:i/>
                <w:iCs/>
              </w:rPr>
              <w:t>, lokaler</w:t>
            </w:r>
            <w:r w:rsidRPr="002F0F78">
              <w:rPr>
                <w:i/>
              </w:rPr>
              <w:t xml:space="preserve"> och</w:t>
            </w:r>
            <w:r>
              <w:rPr>
                <w:i/>
              </w:rPr>
              <w:t xml:space="preserve"> </w:t>
            </w:r>
            <w:r>
              <w:rPr>
                <w:i/>
                <w:iCs/>
              </w:rPr>
              <w:t xml:space="preserve">andra </w:t>
            </w:r>
            <w:r w:rsidRPr="00F77A5C">
              <w:rPr>
                <w:iCs/>
              </w:rPr>
              <w:t>utrymmen</w:t>
            </w:r>
            <w:r w:rsidRPr="00686371">
              <w:t xml:space="preserve"> som </w:t>
            </w:r>
            <w:r w:rsidRPr="00964840">
              <w:rPr>
                <w:i/>
                <w:iCs/>
              </w:rPr>
              <w:t>har anknyt</w:t>
            </w:r>
            <w:r>
              <w:rPr>
                <w:i/>
                <w:iCs/>
              </w:rPr>
              <w:softHyphen/>
            </w:r>
            <w:r w:rsidRPr="00964840">
              <w:rPr>
                <w:i/>
                <w:iCs/>
              </w:rPr>
              <w:t>ning till verksamheten</w:t>
            </w:r>
            <w:r>
              <w:rPr>
                <w:i/>
                <w:iCs/>
              </w:rPr>
              <w:t>.</w:t>
            </w:r>
          </w:p>
        </w:tc>
      </w:tr>
      <w:tr w:rsidR="00F71CC6" w14:paraId="488A7B30" w14:textId="77777777" w:rsidTr="005A3B52">
        <w:tc>
          <w:tcPr>
            <w:tcW w:w="2500" w:type="pct"/>
            <w:shd w:val="clear" w:color="auto" w:fill="auto"/>
            <w:tcMar>
              <w:left w:w="0" w:type="dxa"/>
            </w:tcMar>
          </w:tcPr>
          <w:p w14:paraId="42A44DEF" w14:textId="25D06F27" w:rsidR="00F71CC6" w:rsidRDefault="00F71CC6" w:rsidP="00F71CC6">
            <w:pPr>
              <w:pStyle w:val="Brdtextmedindrag"/>
            </w:pPr>
          </w:p>
        </w:tc>
        <w:tc>
          <w:tcPr>
            <w:tcW w:w="2500" w:type="pct"/>
            <w:shd w:val="clear" w:color="auto" w:fill="auto"/>
            <w:tcMar>
              <w:right w:w="0" w:type="dxa"/>
            </w:tcMar>
          </w:tcPr>
          <w:p w14:paraId="344EA7DC" w14:textId="68A617DE" w:rsidR="00F71CC6" w:rsidRDefault="00AB307F" w:rsidP="00F71CC6">
            <w:pPr>
              <w:pStyle w:val="Brdtextmedindrag"/>
            </w:pPr>
            <w:r>
              <w:rPr>
                <w:i/>
              </w:rPr>
              <w:t>F</w:t>
            </w:r>
            <w:r w:rsidRPr="00635275">
              <w:rPr>
                <w:i/>
              </w:rPr>
              <w:t>örsta stycket gäller även för Europeiska kommissionen och för inspektörer</w:t>
            </w:r>
            <w:r w:rsidRPr="00686371">
              <w:t xml:space="preserve"> </w:t>
            </w:r>
            <w:r w:rsidRPr="00635275">
              <w:rPr>
                <w:i/>
              </w:rPr>
              <w:t>och experter som ut</w:t>
            </w:r>
            <w:r>
              <w:rPr>
                <w:i/>
              </w:rPr>
              <w:softHyphen/>
            </w:r>
            <w:r w:rsidRPr="00635275">
              <w:rPr>
                <w:i/>
              </w:rPr>
              <w:t>setts av kommissionen.</w:t>
            </w:r>
          </w:p>
        </w:tc>
      </w:tr>
    </w:tbl>
    <w:p w14:paraId="5CF3C496" w14:textId="4D13113A" w:rsidR="00F71CC6" w:rsidRDefault="00AB307F" w:rsidP="00F71CC6">
      <w:pPr>
        <w:pStyle w:val="Brdtext"/>
        <w:spacing w:before="230"/>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F29FCA9" w14:textId="77777777" w:rsidTr="00F71CC6">
        <w:tc>
          <w:tcPr>
            <w:tcW w:w="2500" w:type="pct"/>
            <w:shd w:val="clear" w:color="auto" w:fill="auto"/>
            <w:tcMar>
              <w:left w:w="0" w:type="dxa"/>
            </w:tcMar>
          </w:tcPr>
          <w:p w14:paraId="0EC98F27" w14:textId="55E65C25" w:rsidR="00F71CC6" w:rsidRDefault="00AB307F" w:rsidP="00F71CC6">
            <w:pPr>
              <w:pStyle w:val="Brdtextmedindrag"/>
            </w:pPr>
            <w:r w:rsidRPr="00D446B9">
              <w:rPr>
                <w:i/>
              </w:rPr>
              <w:t>Den</w:t>
            </w:r>
            <w:r w:rsidRPr="00D446B9">
              <w:t xml:space="preserve"> som är föremål för kontroll </w:t>
            </w:r>
            <w:r w:rsidRPr="00D446B9">
              <w:rPr>
                <w:i/>
              </w:rPr>
              <w:t>ska</w:t>
            </w:r>
            <w:r w:rsidRPr="00D446B9">
              <w:t xml:space="preserve"> lämna den hjälp som behövs för att kontrollen ska kunna </w:t>
            </w:r>
            <w:r w:rsidRPr="00D446B9">
              <w:rPr>
                <w:i/>
              </w:rPr>
              <w:t>genom</w:t>
            </w:r>
            <w:r>
              <w:rPr>
                <w:i/>
              </w:rPr>
              <w:softHyphen/>
            </w:r>
            <w:r w:rsidRPr="00D446B9">
              <w:rPr>
                <w:i/>
              </w:rPr>
              <w:t>föras</w:t>
            </w:r>
            <w:r>
              <w:t>.</w:t>
            </w:r>
          </w:p>
        </w:tc>
        <w:tc>
          <w:tcPr>
            <w:tcW w:w="2500" w:type="pct"/>
            <w:shd w:val="clear" w:color="auto" w:fill="auto"/>
            <w:tcMar>
              <w:right w:w="0" w:type="dxa"/>
            </w:tcMar>
          </w:tcPr>
          <w:p w14:paraId="65858AC8" w14:textId="5FE3278C" w:rsidR="00F71CC6" w:rsidRDefault="00AB307F" w:rsidP="00F71CC6">
            <w:pPr>
              <w:pStyle w:val="Brdtextmedindrag"/>
            </w:pPr>
            <w:r w:rsidRPr="00D446B9">
              <w:rPr>
                <w:i/>
              </w:rPr>
              <w:t xml:space="preserve">Bestämmelser om skyldighet för den </w:t>
            </w:r>
            <w:r w:rsidRPr="00D446B9">
              <w:t xml:space="preserve">som är föremål för </w:t>
            </w:r>
            <w:r w:rsidRPr="00D446B9">
              <w:rPr>
                <w:i/>
              </w:rPr>
              <w:t>offentlig</w:t>
            </w:r>
            <w:r w:rsidRPr="00D446B9">
              <w:t xml:space="preserve"> kontroll </w:t>
            </w:r>
            <w:r w:rsidRPr="00D446B9">
              <w:rPr>
                <w:i/>
              </w:rPr>
              <w:t>eller annan offentlig verksamhet</w:t>
            </w:r>
            <w:r w:rsidRPr="00D446B9">
              <w:t xml:space="preserve"> </w:t>
            </w:r>
            <w:r w:rsidRPr="00D446B9">
              <w:rPr>
                <w:i/>
              </w:rPr>
              <w:t>att</w:t>
            </w:r>
            <w:r w:rsidRPr="00D446B9">
              <w:t xml:space="preserve"> lämna den hjälp som behövs för att kontrollen </w:t>
            </w:r>
            <w:r w:rsidRPr="00D446B9">
              <w:rPr>
                <w:i/>
              </w:rPr>
              <w:t>eller verksamheten</w:t>
            </w:r>
            <w:r w:rsidRPr="00D446B9">
              <w:t xml:space="preserve"> ska kunna </w:t>
            </w:r>
            <w:r w:rsidRPr="00D446B9">
              <w:rPr>
                <w:i/>
              </w:rPr>
              <w:t>utföras</w:t>
            </w:r>
            <w:r w:rsidRPr="00D446B9">
              <w:t xml:space="preserve">, </w:t>
            </w:r>
            <w:r w:rsidRPr="00D446B9">
              <w:rPr>
                <w:i/>
              </w:rPr>
              <w:t>finns i artik</w:t>
            </w:r>
            <w:r>
              <w:rPr>
                <w:i/>
              </w:rPr>
              <w:t>e</w:t>
            </w:r>
            <w:r w:rsidRPr="00D446B9">
              <w:rPr>
                <w:i/>
              </w:rPr>
              <w:t>l 15.2 och 15.6 i förordning (EU) 2017/625</w:t>
            </w:r>
            <w:r>
              <w:t>.</w:t>
            </w:r>
          </w:p>
        </w:tc>
      </w:tr>
    </w:tbl>
    <w:p w14:paraId="18CECFB7"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CD69B20" w14:textId="77777777" w:rsidTr="005A3B52">
        <w:tc>
          <w:tcPr>
            <w:tcW w:w="2500" w:type="pct"/>
            <w:shd w:val="clear" w:color="auto" w:fill="auto"/>
            <w:tcMar>
              <w:left w:w="0" w:type="dxa"/>
            </w:tcMar>
          </w:tcPr>
          <w:p w14:paraId="79E1D1CF" w14:textId="0BC066F1" w:rsidR="00F71CC6" w:rsidRDefault="00AB307F" w:rsidP="00F71CC6">
            <w:pPr>
              <w:pStyle w:val="Rubrik4utannumrering"/>
            </w:pPr>
            <w:r>
              <w:t xml:space="preserve">Förelägganden </w:t>
            </w:r>
            <w:r w:rsidRPr="00602035">
              <w:rPr>
                <w:i/>
                <w:iCs/>
              </w:rPr>
              <w:t>och förbud</w:t>
            </w:r>
          </w:p>
        </w:tc>
        <w:tc>
          <w:tcPr>
            <w:tcW w:w="2500" w:type="pct"/>
            <w:shd w:val="clear" w:color="auto" w:fill="auto"/>
            <w:tcMar>
              <w:right w:w="0" w:type="dxa"/>
            </w:tcMar>
          </w:tcPr>
          <w:p w14:paraId="673AFBB1" w14:textId="1B6A12FE" w:rsidR="00F71CC6" w:rsidRDefault="00AB307F" w:rsidP="00F71CC6">
            <w:pPr>
              <w:pStyle w:val="Rubrik4utannumrering"/>
            </w:pPr>
            <w:r>
              <w:t xml:space="preserve">Förelägganden </w:t>
            </w:r>
          </w:p>
        </w:tc>
      </w:tr>
    </w:tbl>
    <w:p w14:paraId="43CF5C2E" w14:textId="34A03A43" w:rsidR="00F71CC6" w:rsidRDefault="00AB307F" w:rsidP="00F71CC6">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47D1EDD" w14:textId="77777777" w:rsidTr="00F71CC6">
        <w:tc>
          <w:tcPr>
            <w:tcW w:w="2500" w:type="pct"/>
            <w:shd w:val="clear" w:color="auto" w:fill="auto"/>
            <w:tcMar>
              <w:left w:w="0" w:type="dxa"/>
            </w:tcMar>
          </w:tcPr>
          <w:p w14:paraId="05102D1A" w14:textId="077D3910" w:rsidR="00F71CC6" w:rsidRDefault="00AB307F" w:rsidP="00F71CC6">
            <w:pPr>
              <w:pStyle w:val="Brdtextmedindrag"/>
            </w:pPr>
            <w:r w:rsidRPr="00D446B9">
              <w:t xml:space="preserve">Om en kommun inte fullgör de skyldigheter som följer av dess </w:t>
            </w:r>
            <w:r w:rsidRPr="00D446B9">
              <w:rPr>
                <w:i/>
              </w:rPr>
              <w:t>kontrolluppdrag</w:t>
            </w:r>
            <w:r w:rsidRPr="00D446B9">
              <w:t xml:space="preserve"> får Livsmedels</w:t>
            </w:r>
            <w:r>
              <w:softHyphen/>
            </w:r>
            <w:r w:rsidRPr="00D446B9">
              <w:t>verket förelägga kommunen att avhjälpa bristen. Ett sådant före</w:t>
            </w:r>
            <w:r>
              <w:softHyphen/>
            </w:r>
            <w:r w:rsidRPr="00D446B9">
              <w:t>läggande ska innehålla uppgifter om de åtgärder som Livsmedels</w:t>
            </w:r>
            <w:r>
              <w:softHyphen/>
            </w:r>
            <w:r w:rsidRPr="00D446B9">
              <w:t>verket anser nödvändiga för att bristen ska kunna avhjälpas</w:t>
            </w:r>
            <w:r>
              <w:t>.</w:t>
            </w:r>
          </w:p>
        </w:tc>
        <w:tc>
          <w:tcPr>
            <w:tcW w:w="2500" w:type="pct"/>
            <w:shd w:val="clear" w:color="auto" w:fill="auto"/>
            <w:tcMar>
              <w:right w:w="0" w:type="dxa"/>
            </w:tcMar>
          </w:tcPr>
          <w:p w14:paraId="589EF07F" w14:textId="1F5FA991" w:rsidR="00F71CC6" w:rsidRDefault="00AB307F" w:rsidP="00F71CC6">
            <w:pPr>
              <w:pStyle w:val="Brdtextmedindrag"/>
            </w:pPr>
            <w:r w:rsidRPr="00D446B9">
              <w:t xml:space="preserve">Om en kommun inte fullgör de skyldigheter som följer av dess </w:t>
            </w:r>
            <w:r w:rsidRPr="00D446B9">
              <w:rPr>
                <w:i/>
              </w:rPr>
              <w:t>uppdrag att utföra offentlig kon</w:t>
            </w:r>
            <w:r>
              <w:rPr>
                <w:i/>
              </w:rPr>
              <w:softHyphen/>
            </w:r>
            <w:r w:rsidRPr="00D446B9">
              <w:rPr>
                <w:i/>
              </w:rPr>
              <w:t>troll eller annan offentlig verk</w:t>
            </w:r>
            <w:r>
              <w:rPr>
                <w:i/>
              </w:rPr>
              <w:softHyphen/>
            </w:r>
            <w:r w:rsidRPr="00D446B9">
              <w:rPr>
                <w:i/>
              </w:rPr>
              <w:t>samhet</w:t>
            </w:r>
            <w:r w:rsidRPr="00D446B9">
              <w:t xml:space="preserve"> får Livsmedelsverket före</w:t>
            </w:r>
            <w:r>
              <w:softHyphen/>
            </w:r>
            <w:r w:rsidRPr="00D446B9">
              <w:t>lägga kommunen att avhjälpa bristen. Ett sådant föreläggande ska innehålla uppgifter om de åtgärder som Livsmedelsverket anser nöd</w:t>
            </w:r>
            <w:r>
              <w:softHyphen/>
            </w:r>
            <w:r w:rsidRPr="00D446B9">
              <w:t>vändiga</w:t>
            </w:r>
            <w:r>
              <w:t xml:space="preserve"> </w:t>
            </w:r>
            <w:r w:rsidRPr="00D446B9">
              <w:t>för att bristen ska kunna avhjälpas</w:t>
            </w:r>
            <w:r>
              <w:t>.</w:t>
            </w:r>
          </w:p>
        </w:tc>
      </w:tr>
    </w:tbl>
    <w:p w14:paraId="47C790A0" w14:textId="4AC65DB3" w:rsidR="00F71CC6" w:rsidRDefault="00AB307F" w:rsidP="00F71CC6">
      <w:pPr>
        <w:pStyle w:val="Brdtext"/>
        <w:spacing w:before="230"/>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9A3A3A9" w14:textId="77777777" w:rsidTr="00F71CC6">
        <w:tc>
          <w:tcPr>
            <w:tcW w:w="2500" w:type="pct"/>
            <w:shd w:val="clear" w:color="auto" w:fill="auto"/>
            <w:tcMar>
              <w:left w:w="0" w:type="dxa"/>
            </w:tcMar>
          </w:tcPr>
          <w:p w14:paraId="4E041DE5" w14:textId="5BD10085" w:rsidR="00F71CC6" w:rsidRDefault="00AB307F" w:rsidP="00F71CC6">
            <w:pPr>
              <w:pStyle w:val="Brdtextmedindrag"/>
            </w:pPr>
            <w:r w:rsidRPr="009E105B">
              <w:t xml:space="preserve">Utöver vad som följer av de EU-förordningar som anges i 1 § eller vad som särskilt anges i 10 § får en kontrollmyndighet </w:t>
            </w:r>
            <w:r w:rsidRPr="007B136A">
              <w:rPr>
                <w:i/>
                <w:iCs/>
              </w:rPr>
              <w:t>meddela</w:t>
            </w:r>
            <w:r w:rsidRPr="009E105B">
              <w:t xml:space="preserve"> de förelägganden </w:t>
            </w:r>
            <w:r w:rsidRPr="009E105B">
              <w:rPr>
                <w:i/>
                <w:iCs/>
              </w:rPr>
              <w:t>och förbud</w:t>
            </w:r>
            <w:r w:rsidRPr="009E105B">
              <w:t xml:space="preserve"> som behövs för att EU-förordningarna, de beslut som har meddelats med stöd av EU-förordningarna, denna lag, de föreskrifter som har med</w:t>
            </w:r>
            <w:r>
              <w:softHyphen/>
            </w:r>
            <w:r w:rsidRPr="009E105B">
              <w:t>delats i anslutning till lagen eller de beslut som har meddelats med stöd av lagen ska följas</w:t>
            </w:r>
            <w:r>
              <w:t>.</w:t>
            </w:r>
          </w:p>
        </w:tc>
        <w:tc>
          <w:tcPr>
            <w:tcW w:w="2500" w:type="pct"/>
            <w:shd w:val="clear" w:color="auto" w:fill="auto"/>
            <w:tcMar>
              <w:right w:w="0" w:type="dxa"/>
            </w:tcMar>
          </w:tcPr>
          <w:p w14:paraId="0EFBB6E2" w14:textId="63B1F307" w:rsidR="00F71CC6" w:rsidRDefault="00AB307F" w:rsidP="00F71CC6">
            <w:pPr>
              <w:pStyle w:val="Brdtextmedindrag"/>
            </w:pPr>
            <w:r w:rsidRPr="009E105B">
              <w:t xml:space="preserve">Utöver vad som följer av de EU-förordningar som anges i 1 § eller vad som särskilt anges i 10 § får en kontrollmyndighet </w:t>
            </w:r>
            <w:r w:rsidRPr="007B136A">
              <w:rPr>
                <w:i/>
                <w:iCs/>
              </w:rPr>
              <w:t>besluta</w:t>
            </w:r>
            <w:r w:rsidRPr="009E105B">
              <w:t xml:space="preserve"> de förelägganden som behövs för att EU-förordningarna, de beslut som har meddelats med stöd av EU-förordningarna, denna lag, de före</w:t>
            </w:r>
            <w:r>
              <w:softHyphen/>
            </w:r>
            <w:r w:rsidRPr="009E105B">
              <w:t>skrifter som har meddelats i anslutning till lagen eller de beslut som har meddelats med stöd av lagen ska följas</w:t>
            </w:r>
            <w:r>
              <w:t>.</w:t>
            </w:r>
          </w:p>
        </w:tc>
      </w:tr>
    </w:tbl>
    <w:p w14:paraId="3D996C39" w14:textId="7FF32237" w:rsidR="00F71CC6" w:rsidRDefault="00AB307F" w:rsidP="00F71CC6">
      <w:pPr>
        <w:pStyle w:val="Brdtext"/>
        <w:spacing w:before="23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6B83F02" w14:textId="77777777" w:rsidTr="00F71CC6">
        <w:tc>
          <w:tcPr>
            <w:tcW w:w="2500" w:type="pct"/>
            <w:shd w:val="clear" w:color="auto" w:fill="auto"/>
            <w:tcMar>
              <w:left w:w="0" w:type="dxa"/>
            </w:tcMar>
          </w:tcPr>
          <w:p w14:paraId="41D98D37" w14:textId="272F10E2" w:rsidR="00F71CC6" w:rsidRDefault="00AB307F" w:rsidP="00F71CC6">
            <w:pPr>
              <w:pStyle w:val="Brdtextmedindrag"/>
            </w:pPr>
            <w:r w:rsidRPr="00A042C8">
              <w:t xml:space="preserve">En kontrollmyndighet får besluta att förena ett föreläggande </w:t>
            </w:r>
            <w:r w:rsidRPr="00A042C8">
              <w:rPr>
                <w:i/>
                <w:iCs/>
              </w:rPr>
              <w:t>eller ett förbud</w:t>
            </w:r>
            <w:r w:rsidRPr="00A042C8">
              <w:t xml:space="preserve"> enligt någon av de EU-förordningar som anges i 1</w:t>
            </w:r>
            <w:r>
              <w:t> </w:t>
            </w:r>
            <w:r w:rsidRPr="00A042C8">
              <w:t xml:space="preserve">§ eller ett föreläggande </w:t>
            </w:r>
            <w:r w:rsidRPr="00A042C8">
              <w:rPr>
                <w:i/>
                <w:iCs/>
              </w:rPr>
              <w:t>eller ett förbud</w:t>
            </w:r>
            <w:r w:rsidRPr="00A042C8">
              <w:t xml:space="preserve"> enligt 11 § med vite</w:t>
            </w:r>
            <w:r>
              <w:t>.</w:t>
            </w:r>
          </w:p>
        </w:tc>
        <w:tc>
          <w:tcPr>
            <w:tcW w:w="2500" w:type="pct"/>
            <w:shd w:val="clear" w:color="auto" w:fill="auto"/>
            <w:tcMar>
              <w:right w:w="0" w:type="dxa"/>
            </w:tcMar>
          </w:tcPr>
          <w:p w14:paraId="520B4DE6" w14:textId="06F7603F" w:rsidR="00F71CC6" w:rsidRDefault="00AB307F" w:rsidP="00F71CC6">
            <w:pPr>
              <w:pStyle w:val="Brdtextmedindrag"/>
            </w:pPr>
            <w:r w:rsidRPr="00A042C8">
              <w:t>En kontrollmyndighet får besluta att förena ett föreläggande enligt någon av de EU-förordningar som anges i 1</w:t>
            </w:r>
            <w:r>
              <w:t> </w:t>
            </w:r>
            <w:r w:rsidRPr="00A042C8">
              <w:t>§ eller ett föreläggande enligt 11 § med vite</w:t>
            </w:r>
            <w:r>
              <w:t>.</w:t>
            </w:r>
          </w:p>
        </w:tc>
      </w:tr>
    </w:tbl>
    <w:p w14:paraId="3555EA06" w14:textId="19603A92" w:rsidR="00F71CC6" w:rsidRDefault="00AB307F" w:rsidP="00DC55EB">
      <w:pPr>
        <w:pStyle w:val="Brdtextmedindrag"/>
      </w:pPr>
      <w:r w:rsidRPr="00A042C8">
        <w:t>Kontrollmyndigheten får dock inte förelägga någon vid vite att medverka i en utredning av en gärning som kan leda till straff eller sanktionsavgift för honom eller henne</w:t>
      </w:r>
      <w:r>
        <w:t>.</w:t>
      </w:r>
    </w:p>
    <w:p w14:paraId="45CA8700"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7D5BF31" w14:textId="77777777" w:rsidTr="005A3B52">
        <w:tc>
          <w:tcPr>
            <w:tcW w:w="2500" w:type="pct"/>
            <w:shd w:val="clear" w:color="auto" w:fill="auto"/>
            <w:tcMar>
              <w:left w:w="0" w:type="dxa"/>
            </w:tcMar>
          </w:tcPr>
          <w:p w14:paraId="3482E06E" w14:textId="77777777" w:rsidR="00F71CC6" w:rsidRDefault="00F71CC6" w:rsidP="00F71CC6">
            <w:pPr>
              <w:pStyle w:val="Brdtextmedindrag"/>
            </w:pPr>
          </w:p>
        </w:tc>
        <w:tc>
          <w:tcPr>
            <w:tcW w:w="2500" w:type="pct"/>
            <w:shd w:val="clear" w:color="auto" w:fill="auto"/>
            <w:tcMar>
              <w:right w:w="0" w:type="dxa"/>
            </w:tcMar>
          </w:tcPr>
          <w:p w14:paraId="1BE8AA30" w14:textId="2544C8E1" w:rsidR="00F71CC6" w:rsidRPr="00D72FD1" w:rsidRDefault="00AB307F" w:rsidP="00F71CC6">
            <w:pPr>
              <w:pStyle w:val="Rubrik4utannumrering"/>
              <w:rPr>
                <w:i/>
                <w:iCs/>
              </w:rPr>
            </w:pPr>
            <w:r w:rsidRPr="00D72FD1">
              <w:rPr>
                <w:i/>
                <w:iCs/>
              </w:rPr>
              <w:t>Rapporteringssystem för överträdelser</w:t>
            </w:r>
          </w:p>
        </w:tc>
      </w:tr>
    </w:tbl>
    <w:p w14:paraId="6E1486C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270C70F" w14:textId="77777777" w:rsidTr="00F71CC6">
        <w:tc>
          <w:tcPr>
            <w:tcW w:w="2500" w:type="pct"/>
            <w:shd w:val="clear" w:color="auto" w:fill="auto"/>
            <w:tcMar>
              <w:left w:w="0" w:type="dxa"/>
            </w:tcMar>
          </w:tcPr>
          <w:p w14:paraId="61BD2D29" w14:textId="77777777" w:rsidR="00F71CC6" w:rsidRDefault="00F71CC6" w:rsidP="00F71CC6">
            <w:pPr>
              <w:pStyle w:val="Brdtextmedindrag"/>
            </w:pPr>
          </w:p>
        </w:tc>
        <w:tc>
          <w:tcPr>
            <w:tcW w:w="2500" w:type="pct"/>
            <w:shd w:val="clear" w:color="auto" w:fill="auto"/>
            <w:tcMar>
              <w:right w:w="0" w:type="dxa"/>
            </w:tcMar>
          </w:tcPr>
          <w:p w14:paraId="317A6B37" w14:textId="09D43A8A" w:rsidR="00F71CC6" w:rsidRDefault="00AB307F" w:rsidP="00F71CC6">
            <w:pPr>
              <w:pStyle w:val="Brdtext"/>
              <w:rPr>
                <w:i/>
              </w:rPr>
            </w:pPr>
            <w:r>
              <w:rPr>
                <w:i/>
              </w:rPr>
              <w:t xml:space="preserve">12 a </w:t>
            </w:r>
            <w:r w:rsidRPr="00574282">
              <w:rPr>
                <w:i/>
              </w:rPr>
              <w:t>§</w:t>
            </w:r>
          </w:p>
          <w:p w14:paraId="406FF758" w14:textId="5FBCD1D3" w:rsidR="00F71CC6" w:rsidRPr="00574282" w:rsidRDefault="00AB307F" w:rsidP="00F71CC6">
            <w:pPr>
              <w:pStyle w:val="Brdtextmedindrag"/>
              <w:rPr>
                <w:i/>
              </w:rPr>
            </w:pPr>
            <w:r w:rsidRPr="00296281">
              <w:rPr>
                <w:i/>
              </w:rPr>
              <w:t>En kontrollmyndighet ska ha ett ändamålsenligt rapporteringssy</w:t>
            </w:r>
            <w:r>
              <w:rPr>
                <w:i/>
              </w:rPr>
              <w:softHyphen/>
            </w:r>
            <w:r w:rsidRPr="00296281">
              <w:rPr>
                <w:i/>
              </w:rPr>
              <w:t>stem för den som vill anmäla miss</w:t>
            </w:r>
            <w:r>
              <w:rPr>
                <w:i/>
              </w:rPr>
              <w:softHyphen/>
            </w:r>
            <w:r w:rsidRPr="00296281">
              <w:rPr>
                <w:i/>
              </w:rPr>
              <w:t>tänkta överträdelser av förordning (EU) 2017/625.</w:t>
            </w:r>
          </w:p>
        </w:tc>
      </w:tr>
    </w:tbl>
    <w:p w14:paraId="19FC8D84" w14:textId="446BE9C8"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4A6114B" w14:textId="77777777" w:rsidTr="00F71CC6">
        <w:tc>
          <w:tcPr>
            <w:tcW w:w="2500" w:type="pct"/>
            <w:shd w:val="clear" w:color="auto" w:fill="auto"/>
            <w:tcMar>
              <w:left w:w="0" w:type="dxa"/>
            </w:tcMar>
          </w:tcPr>
          <w:p w14:paraId="2CFE65BC" w14:textId="7AF4728C" w:rsidR="00F71CC6" w:rsidRDefault="00AB307F" w:rsidP="00F71CC6">
            <w:pPr>
              <w:pStyle w:val="Brdtextmedindrag"/>
            </w:pPr>
            <w:r>
              <w:t xml:space="preserve">Regeringen eller den myndighet som regeringen bestämmer får meddela föreskrifter om skyldighet att betala </w:t>
            </w:r>
            <w:r w:rsidRPr="00540212">
              <w:rPr>
                <w:i/>
                <w:iCs/>
              </w:rPr>
              <w:t>avgift</w:t>
            </w:r>
            <w:r>
              <w:t xml:space="preserve"> för</w:t>
            </w:r>
          </w:p>
          <w:p w14:paraId="36919964" w14:textId="77777777" w:rsidR="00F71CC6" w:rsidRPr="006B6928" w:rsidRDefault="00AB307F" w:rsidP="00F71CC6">
            <w:pPr>
              <w:pStyle w:val="Brdtextmedindrag"/>
              <w:rPr>
                <w:i/>
              </w:rPr>
            </w:pPr>
            <w:r w:rsidRPr="006B6928">
              <w:rPr>
                <w:i/>
              </w:rPr>
              <w:t>1. kontroll som avses i 2 §, och</w:t>
            </w:r>
          </w:p>
          <w:p w14:paraId="08CDBB40" w14:textId="0AB65EBC" w:rsidR="00F71CC6" w:rsidRDefault="00AB307F" w:rsidP="00F71CC6">
            <w:pPr>
              <w:pStyle w:val="Brdtextmedindrag"/>
            </w:pPr>
            <w:r w:rsidRPr="006B6928">
              <w:rPr>
                <w:i/>
              </w:rPr>
              <w:t>2. prövning av ärenden enligt de EU-förordningar som anges i 1 §, denna lag eller de föreskrifter som har meddelats med stöd av lagen</w:t>
            </w:r>
            <w:r>
              <w:t>.</w:t>
            </w:r>
          </w:p>
        </w:tc>
        <w:tc>
          <w:tcPr>
            <w:tcW w:w="2500" w:type="pct"/>
            <w:shd w:val="clear" w:color="auto" w:fill="auto"/>
            <w:tcMar>
              <w:right w:w="0" w:type="dxa"/>
            </w:tcMar>
          </w:tcPr>
          <w:p w14:paraId="579545DD" w14:textId="68CDA07D" w:rsidR="00F71CC6" w:rsidRDefault="00AB307F" w:rsidP="00F71CC6">
            <w:pPr>
              <w:pStyle w:val="Brdtextmedindrag"/>
            </w:pPr>
            <w:r w:rsidRPr="006B6928">
              <w:t xml:space="preserve">Regeringen eller den myndighet som regeringen bestämmer får meddela föreskrifter om skyldighet att betala </w:t>
            </w:r>
            <w:r w:rsidRPr="00540212">
              <w:rPr>
                <w:i/>
                <w:iCs/>
              </w:rPr>
              <w:t>avgifter</w:t>
            </w:r>
            <w:r w:rsidRPr="006B6928">
              <w:t xml:space="preserve"> för </w:t>
            </w:r>
            <w:r w:rsidRPr="006B6928">
              <w:rPr>
                <w:i/>
              </w:rPr>
              <w:t>offentlig kon</w:t>
            </w:r>
            <w:r>
              <w:rPr>
                <w:i/>
              </w:rPr>
              <w:softHyphen/>
            </w:r>
            <w:r w:rsidRPr="006B6928">
              <w:rPr>
                <w:i/>
              </w:rPr>
              <w:t>troll och annan offentlig verk</w:t>
            </w:r>
            <w:r>
              <w:rPr>
                <w:i/>
              </w:rPr>
              <w:softHyphen/>
            </w:r>
            <w:r w:rsidRPr="006B6928">
              <w:rPr>
                <w:i/>
              </w:rPr>
              <w:t>samhet</w:t>
            </w:r>
            <w:r>
              <w:t>.</w:t>
            </w:r>
          </w:p>
        </w:tc>
      </w:tr>
    </w:tbl>
    <w:p w14:paraId="41F23433" w14:textId="6E38C89B" w:rsidR="00F71CC6" w:rsidRDefault="00AB307F" w:rsidP="00DC55EB">
      <w:pPr>
        <w:pStyle w:val="Brdtextmedindrag"/>
      </w:pPr>
      <w:r w:rsidRPr="006B6928">
        <w:t>Regeringen meddelar föreskrifter om de avgifter som tas ut av statliga förvaltningsmyndigheter</w:t>
      </w:r>
      <w:r>
        <w:t>.</w:t>
      </w:r>
    </w:p>
    <w:p w14:paraId="5A8FF987" w14:textId="68F46245"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6ADD69A" w14:textId="77777777" w:rsidTr="00F71CC6">
        <w:tc>
          <w:tcPr>
            <w:tcW w:w="2500" w:type="pct"/>
            <w:shd w:val="clear" w:color="auto" w:fill="auto"/>
            <w:tcMar>
              <w:left w:w="0" w:type="dxa"/>
            </w:tcMar>
          </w:tcPr>
          <w:p w14:paraId="6064A887" w14:textId="6AD3CAE2" w:rsidR="00F71CC6" w:rsidRDefault="00AB307F" w:rsidP="00F71CC6">
            <w:pPr>
              <w:pStyle w:val="Brdtextmedindrag"/>
            </w:pPr>
            <w:r w:rsidRPr="006B6928">
              <w:t xml:space="preserve">Regeringen eller den myndighet som regeringen bestämmer får meddela föreskrifter om skyldighet för ett kontrollorgan att ta ut avgifter för </w:t>
            </w:r>
            <w:r w:rsidRPr="006B6928">
              <w:rPr>
                <w:i/>
              </w:rPr>
              <w:t>sådan</w:t>
            </w:r>
            <w:r w:rsidRPr="006B6928">
              <w:t xml:space="preserve"> kontroll och </w:t>
            </w:r>
            <w:r w:rsidRPr="006B6928">
              <w:rPr>
                <w:i/>
              </w:rPr>
              <w:t>prövning som avses i 16 § första stycket samt</w:t>
            </w:r>
            <w:r w:rsidRPr="006B6928">
              <w:t xml:space="preserve"> </w:t>
            </w:r>
            <w:r w:rsidRPr="00954787">
              <w:rPr>
                <w:i/>
              </w:rPr>
              <w:t>föreskrifter om</w:t>
            </w:r>
            <w:r w:rsidRPr="006B6928">
              <w:t xml:space="preserve"> grun</w:t>
            </w:r>
            <w:r>
              <w:softHyphen/>
            </w:r>
            <w:r w:rsidRPr="006B6928">
              <w:t xml:space="preserve">derna för </w:t>
            </w:r>
            <w:r w:rsidRPr="00BD1F96">
              <w:rPr>
                <w:i/>
                <w:iCs/>
              </w:rPr>
              <w:t>beräkning av avgifternas storlek</w:t>
            </w:r>
            <w:r>
              <w:t>.</w:t>
            </w:r>
          </w:p>
        </w:tc>
        <w:tc>
          <w:tcPr>
            <w:tcW w:w="2500" w:type="pct"/>
            <w:shd w:val="clear" w:color="auto" w:fill="auto"/>
            <w:tcMar>
              <w:right w:w="0" w:type="dxa"/>
            </w:tcMar>
          </w:tcPr>
          <w:p w14:paraId="5BDD47FD" w14:textId="77777777" w:rsidR="00F71CC6" w:rsidRDefault="00AB307F" w:rsidP="00F71CC6">
            <w:pPr>
              <w:pStyle w:val="Brdtextmedindrag"/>
            </w:pPr>
            <w:r>
              <w:t>Regeringen eller den myndighet som regeringen bestämmer får meddela föreskrifter om</w:t>
            </w:r>
          </w:p>
          <w:p w14:paraId="531FAE25" w14:textId="044B6677" w:rsidR="00F71CC6" w:rsidRDefault="00AB307F" w:rsidP="00F71CC6">
            <w:pPr>
              <w:pStyle w:val="Brdtextmedindrag"/>
            </w:pPr>
            <w:r w:rsidRPr="006B6928">
              <w:rPr>
                <w:i/>
              </w:rPr>
              <w:t>1.</w:t>
            </w:r>
            <w:r>
              <w:t> skyldighet för ett kontroll</w:t>
            </w:r>
            <w:r>
              <w:softHyphen/>
              <w:t xml:space="preserve">organ att ta ut avgifter för </w:t>
            </w:r>
            <w:r w:rsidRPr="006B6928">
              <w:rPr>
                <w:i/>
              </w:rPr>
              <w:t>offentlig</w:t>
            </w:r>
            <w:r>
              <w:t xml:space="preserve"> kontroll </w:t>
            </w:r>
            <w:r w:rsidRPr="002241F9">
              <w:rPr>
                <w:iCs/>
              </w:rPr>
              <w:t xml:space="preserve">och </w:t>
            </w:r>
            <w:r w:rsidRPr="006B6928">
              <w:rPr>
                <w:i/>
              </w:rPr>
              <w:t>annan offentlig verk</w:t>
            </w:r>
            <w:r w:rsidR="008B652A">
              <w:rPr>
                <w:i/>
              </w:rPr>
              <w:softHyphen/>
            </w:r>
            <w:r w:rsidRPr="006B6928">
              <w:rPr>
                <w:i/>
              </w:rPr>
              <w:t>samhet</w:t>
            </w:r>
            <w:r>
              <w:t xml:space="preserve">, </w:t>
            </w:r>
            <w:r>
              <w:rPr>
                <w:i/>
                <w:iCs/>
              </w:rPr>
              <w:t>och</w:t>
            </w:r>
          </w:p>
          <w:p w14:paraId="10A21FE2" w14:textId="1EB78DD2" w:rsidR="00F71CC6" w:rsidRDefault="00AB307F" w:rsidP="00F71CC6">
            <w:pPr>
              <w:pStyle w:val="Brdtextmedindrag"/>
            </w:pPr>
            <w:r>
              <w:rPr>
                <w:i/>
              </w:rPr>
              <w:t>2</w:t>
            </w:r>
            <w:r w:rsidRPr="00F211CD">
              <w:rPr>
                <w:i/>
              </w:rPr>
              <w:t>.</w:t>
            </w:r>
            <w:r>
              <w:t xml:space="preserve"> grunderna för </w:t>
            </w:r>
            <w:r w:rsidRPr="00954787">
              <w:rPr>
                <w:i/>
              </w:rPr>
              <w:t>hur avgifterna ska beräknas</w:t>
            </w:r>
            <w:r>
              <w:t>.</w:t>
            </w:r>
          </w:p>
        </w:tc>
      </w:tr>
    </w:tbl>
    <w:p w14:paraId="4A14FC54" w14:textId="7C1C5088"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811CDD1" w14:textId="77777777" w:rsidTr="00F71CC6">
        <w:tc>
          <w:tcPr>
            <w:tcW w:w="2500" w:type="pct"/>
            <w:shd w:val="clear" w:color="auto" w:fill="auto"/>
            <w:tcMar>
              <w:left w:w="0" w:type="dxa"/>
            </w:tcMar>
          </w:tcPr>
          <w:p w14:paraId="22210C77" w14:textId="599F92C0" w:rsidR="00F71CC6" w:rsidRDefault="00AB307F" w:rsidP="00F71CC6">
            <w:pPr>
              <w:pStyle w:val="Brdtextmedindrag"/>
            </w:pPr>
            <w:r w:rsidRPr="00954787">
              <w:t>Regeringen får meddela före</w:t>
            </w:r>
            <w:r>
              <w:softHyphen/>
            </w:r>
            <w:r w:rsidRPr="00954787">
              <w:t xml:space="preserve">skrifter om skyldighet för en kommun att ta ut avgifter för </w:t>
            </w:r>
            <w:r w:rsidRPr="00954787">
              <w:rPr>
                <w:i/>
              </w:rPr>
              <w:t>sådan</w:t>
            </w:r>
            <w:r w:rsidRPr="00954787">
              <w:t xml:space="preserve"> kontroll och </w:t>
            </w:r>
            <w:r w:rsidRPr="00954787">
              <w:rPr>
                <w:i/>
              </w:rPr>
              <w:t>prövning som avses i 16</w:t>
            </w:r>
            <w:r>
              <w:rPr>
                <w:i/>
              </w:rPr>
              <w:t> </w:t>
            </w:r>
            <w:r w:rsidRPr="00954787">
              <w:rPr>
                <w:i/>
              </w:rPr>
              <w:t>§ första stycket</w:t>
            </w:r>
            <w:r>
              <w:t>.</w:t>
            </w:r>
          </w:p>
        </w:tc>
        <w:tc>
          <w:tcPr>
            <w:tcW w:w="2500" w:type="pct"/>
            <w:shd w:val="clear" w:color="auto" w:fill="auto"/>
            <w:tcMar>
              <w:right w:w="0" w:type="dxa"/>
            </w:tcMar>
          </w:tcPr>
          <w:p w14:paraId="68E804EC" w14:textId="0B6EF5C3" w:rsidR="00F71CC6" w:rsidRDefault="00AB307F" w:rsidP="00F71CC6">
            <w:pPr>
              <w:pStyle w:val="Brdtextmedindrag"/>
            </w:pPr>
            <w:r w:rsidRPr="00954787">
              <w:t>Regeringen får meddela före</w:t>
            </w:r>
            <w:r>
              <w:softHyphen/>
            </w:r>
            <w:r w:rsidRPr="00954787">
              <w:t xml:space="preserve">skrifter om skyldighet för en kommun att ta ut avgifter för </w:t>
            </w:r>
            <w:r w:rsidRPr="00954787">
              <w:rPr>
                <w:i/>
              </w:rPr>
              <w:t>offentlig</w:t>
            </w:r>
            <w:r w:rsidRPr="00954787">
              <w:t xml:space="preserve"> kontroll och</w:t>
            </w:r>
            <w:r w:rsidRPr="00954787">
              <w:rPr>
                <w:i/>
              </w:rPr>
              <w:t xml:space="preserve"> annan offent</w:t>
            </w:r>
            <w:r w:rsidR="008B652A">
              <w:rPr>
                <w:i/>
              </w:rPr>
              <w:softHyphen/>
            </w:r>
            <w:r w:rsidRPr="00954787">
              <w:rPr>
                <w:i/>
              </w:rPr>
              <w:t>lig verksamhet</w:t>
            </w:r>
            <w:r>
              <w:t>.</w:t>
            </w:r>
          </w:p>
        </w:tc>
      </w:tr>
    </w:tbl>
    <w:p w14:paraId="147AC61C" w14:textId="77777777" w:rsidR="00F71CC6" w:rsidRDefault="00F71CC6" w:rsidP="00DC55EB">
      <w:pPr>
        <w:pStyle w:val="Brdtext"/>
        <w:jc w:val="center"/>
      </w:pPr>
    </w:p>
    <w:p w14:paraId="42F36914" w14:textId="0D2F003B" w:rsidR="00F71CC6" w:rsidRDefault="00AB307F" w:rsidP="00DC55EB">
      <w:pPr>
        <w:pStyle w:val="Brdtext"/>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A62CBE2" w14:textId="77777777" w:rsidTr="00F71CC6">
        <w:tc>
          <w:tcPr>
            <w:tcW w:w="2500" w:type="pct"/>
            <w:shd w:val="clear" w:color="auto" w:fill="auto"/>
            <w:tcMar>
              <w:left w:w="0" w:type="dxa"/>
            </w:tcMar>
          </w:tcPr>
          <w:p w14:paraId="0F12FAD0" w14:textId="1B74D74F" w:rsidR="00F71CC6" w:rsidRDefault="00AB307F" w:rsidP="00F71CC6">
            <w:pPr>
              <w:pStyle w:val="Brdtextmedindrag"/>
            </w:pPr>
            <w:r w:rsidRPr="00954787">
              <w:rPr>
                <w:i/>
              </w:rPr>
              <w:t xml:space="preserve">Någon </w:t>
            </w:r>
            <w:r w:rsidRPr="00FE056A">
              <w:rPr>
                <w:iCs/>
              </w:rPr>
              <w:t>sanktionsavgift</w:t>
            </w:r>
            <w:r w:rsidRPr="00954787">
              <w:t xml:space="preserve"> </w:t>
            </w:r>
            <w:r w:rsidRPr="00954787">
              <w:rPr>
                <w:i/>
              </w:rPr>
              <w:t xml:space="preserve">får </w:t>
            </w:r>
            <w:r w:rsidRPr="00FE056A">
              <w:rPr>
                <w:iCs/>
              </w:rPr>
              <w:t>inte beslutas</w:t>
            </w:r>
            <w:r w:rsidRPr="00954787">
              <w:t xml:space="preserve"> för en </w:t>
            </w:r>
            <w:r w:rsidRPr="00954787">
              <w:rPr>
                <w:i/>
              </w:rPr>
              <w:t xml:space="preserve">gärning </w:t>
            </w:r>
            <w:r w:rsidRPr="00FE056A">
              <w:rPr>
                <w:iCs/>
              </w:rPr>
              <w:t>som omfattas</w:t>
            </w:r>
            <w:r w:rsidRPr="00954787">
              <w:rPr>
                <w:i/>
              </w:rPr>
              <w:t xml:space="preserve"> </w:t>
            </w:r>
            <w:r w:rsidRPr="00FE056A">
              <w:rPr>
                <w:iCs/>
              </w:rPr>
              <w:t>av</w:t>
            </w:r>
            <w:r w:rsidRPr="00954787">
              <w:rPr>
                <w:i/>
              </w:rPr>
              <w:t xml:space="preserve"> </w:t>
            </w:r>
            <w:r w:rsidRPr="00FE056A">
              <w:rPr>
                <w:iCs/>
              </w:rPr>
              <w:t>ett</w:t>
            </w:r>
            <w:r w:rsidRPr="00954787">
              <w:rPr>
                <w:i/>
              </w:rPr>
              <w:t xml:space="preserve"> vitesföreläggande</w:t>
            </w:r>
            <w:r>
              <w:t>.</w:t>
            </w:r>
          </w:p>
        </w:tc>
        <w:tc>
          <w:tcPr>
            <w:tcW w:w="2500" w:type="pct"/>
            <w:shd w:val="clear" w:color="auto" w:fill="auto"/>
            <w:tcMar>
              <w:right w:w="0" w:type="dxa"/>
            </w:tcMar>
          </w:tcPr>
          <w:p w14:paraId="662CA92B" w14:textId="6DE92349" w:rsidR="00F71CC6" w:rsidRDefault="00AB307F" w:rsidP="00F71CC6">
            <w:pPr>
              <w:pStyle w:val="Brdtextmedindrag"/>
            </w:pPr>
            <w:r w:rsidRPr="00954787">
              <w:rPr>
                <w:i/>
              </w:rPr>
              <w:t xml:space="preserve">Det ska </w:t>
            </w:r>
            <w:r w:rsidRPr="00954787">
              <w:t xml:space="preserve">inte beslutas </w:t>
            </w:r>
            <w:r w:rsidRPr="00954787">
              <w:rPr>
                <w:i/>
              </w:rPr>
              <w:t>om</w:t>
            </w:r>
            <w:r w:rsidRPr="00954787">
              <w:t xml:space="preserve"> sanktionsavgift för en </w:t>
            </w:r>
            <w:r w:rsidRPr="00954787">
              <w:rPr>
                <w:i/>
              </w:rPr>
              <w:t>överträdelse</w:t>
            </w:r>
            <w:r w:rsidRPr="00954787">
              <w:t xml:space="preserve"> som omfattas av ett </w:t>
            </w:r>
            <w:r w:rsidRPr="00954787">
              <w:rPr>
                <w:i/>
              </w:rPr>
              <w:t>föreläggande om vite</w:t>
            </w:r>
            <w:r>
              <w:rPr>
                <w:i/>
              </w:rPr>
              <w:t xml:space="preserve">, </w:t>
            </w:r>
            <w:r w:rsidRPr="00954787">
              <w:rPr>
                <w:i/>
              </w:rPr>
              <w:t>om överträdelsen ligger till grund för en ansökan om ut</w:t>
            </w:r>
            <w:r>
              <w:rPr>
                <w:i/>
              </w:rPr>
              <w:softHyphen/>
            </w:r>
            <w:r w:rsidRPr="00954787">
              <w:rPr>
                <w:i/>
              </w:rPr>
              <w:t>dömande av vitet</w:t>
            </w:r>
            <w:r>
              <w:rPr>
                <w:i/>
              </w:rPr>
              <w:t>.</w:t>
            </w:r>
          </w:p>
        </w:tc>
      </w:tr>
    </w:tbl>
    <w:p w14:paraId="6F308038" w14:textId="2E71DC9C" w:rsidR="00F71CC6" w:rsidRDefault="00AB307F" w:rsidP="00F71CC6">
      <w:pPr>
        <w:pStyle w:val="Brdtext"/>
        <w:spacing w:before="230"/>
        <w:jc w:val="center"/>
      </w:pPr>
      <w:r>
        <w:t>26 §</w:t>
      </w:r>
      <w:r>
        <w:rPr>
          <w:rStyle w:val="Fotnotsreferens"/>
        </w:rPr>
        <w:footnoteReference w:id="59"/>
      </w:r>
    </w:p>
    <w:p w14:paraId="2B7C3D05" w14:textId="77777777" w:rsidR="00F71CC6" w:rsidRDefault="00AB307F" w:rsidP="00F71CC6">
      <w:pPr>
        <w:pStyle w:val="Brdtextmedindrag"/>
      </w:pPr>
      <w:r>
        <w:t>Regeringen eller den myndighet som regeringen bestämmer får meddela föreskrifter om</w:t>
      </w:r>
    </w:p>
    <w:p w14:paraId="583DB3D2" w14:textId="77777777" w:rsidR="00F71CC6" w:rsidRDefault="00AB307F" w:rsidP="00F71CC6">
      <w:pPr>
        <w:pStyle w:val="Brdtextmedindrag"/>
      </w:pPr>
      <w:r>
        <w:t>1. undantag från de EU-förordningar som anges i 1 §,</w:t>
      </w:r>
    </w:p>
    <w:p w14:paraId="7B720021" w14:textId="5228524F" w:rsidR="00F71CC6" w:rsidRPr="0070620E" w:rsidRDefault="00AB307F" w:rsidP="00F71CC6">
      <w:pPr>
        <w:pStyle w:val="Brdtextmedindrag"/>
      </w:pPr>
      <w:r>
        <w:t>2. särskilda ekologiska produktionsregler,</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8AFD153" w14:textId="77777777" w:rsidTr="00F71CC6">
        <w:tc>
          <w:tcPr>
            <w:tcW w:w="2500" w:type="pct"/>
            <w:shd w:val="clear" w:color="auto" w:fill="auto"/>
            <w:tcMar>
              <w:left w:w="0" w:type="dxa"/>
            </w:tcMar>
          </w:tcPr>
          <w:p w14:paraId="32B3C899" w14:textId="4CAB3EF1" w:rsidR="00F71CC6" w:rsidRDefault="00AB307F" w:rsidP="00F71CC6">
            <w:pPr>
              <w:pStyle w:val="Brdtextmedindrag"/>
            </w:pPr>
            <w:r w:rsidRPr="00F96882">
              <w:t>3.</w:t>
            </w:r>
            <w:r>
              <w:t> </w:t>
            </w:r>
            <w:r w:rsidRPr="00F96882">
              <w:t xml:space="preserve">hur </w:t>
            </w:r>
            <w:r w:rsidRPr="00F96882">
              <w:rPr>
                <w:i/>
              </w:rPr>
              <w:t>sådan</w:t>
            </w:r>
            <w:r w:rsidRPr="00F96882">
              <w:t xml:space="preserve"> kontroll </w:t>
            </w:r>
            <w:r w:rsidRPr="00F96882">
              <w:rPr>
                <w:i/>
              </w:rPr>
              <w:t>som avses i</w:t>
            </w:r>
            <w:r w:rsidRPr="00F96882">
              <w:t xml:space="preserve"> </w:t>
            </w:r>
            <w:r w:rsidRPr="00F96882">
              <w:rPr>
                <w:i/>
              </w:rPr>
              <w:t>2</w:t>
            </w:r>
            <w:r>
              <w:rPr>
                <w:i/>
              </w:rPr>
              <w:t> </w:t>
            </w:r>
            <w:r w:rsidRPr="00F96882">
              <w:rPr>
                <w:i/>
              </w:rPr>
              <w:t>§</w:t>
            </w:r>
            <w:r w:rsidRPr="00F96882">
              <w:t xml:space="preserve"> </w:t>
            </w:r>
            <w:r w:rsidRPr="00F96882">
              <w:rPr>
                <w:i/>
              </w:rPr>
              <w:t>första stycket</w:t>
            </w:r>
            <w:r w:rsidRPr="00F96882">
              <w:t xml:space="preserve"> ska bedrivas, </w:t>
            </w:r>
            <w:r w:rsidRPr="00F96882">
              <w:rPr>
                <w:i/>
              </w:rPr>
              <w:t>och</w:t>
            </w:r>
          </w:p>
        </w:tc>
        <w:tc>
          <w:tcPr>
            <w:tcW w:w="2500" w:type="pct"/>
            <w:shd w:val="clear" w:color="auto" w:fill="auto"/>
            <w:tcMar>
              <w:right w:w="0" w:type="dxa"/>
            </w:tcMar>
          </w:tcPr>
          <w:p w14:paraId="362370EC" w14:textId="5A8BDED1" w:rsidR="00F71CC6" w:rsidRDefault="00AB307F" w:rsidP="00F71CC6">
            <w:pPr>
              <w:pStyle w:val="Brdtextmedindrag"/>
            </w:pPr>
            <w:r w:rsidRPr="00F96882">
              <w:t>3.</w:t>
            </w:r>
            <w:r>
              <w:t> </w:t>
            </w:r>
            <w:r w:rsidRPr="00F96882">
              <w:t xml:space="preserve">hur </w:t>
            </w:r>
            <w:r w:rsidRPr="004055BB">
              <w:rPr>
                <w:i/>
              </w:rPr>
              <w:t>offentlig</w:t>
            </w:r>
            <w:r w:rsidRPr="00F96882">
              <w:t xml:space="preserve"> kontroll </w:t>
            </w:r>
            <w:r w:rsidRPr="004055BB">
              <w:rPr>
                <w:i/>
              </w:rPr>
              <w:t>och annan offentlig verksamhet</w:t>
            </w:r>
            <w:r w:rsidRPr="00F96882">
              <w:t xml:space="preserve"> ska bedrivas</w:t>
            </w:r>
            <w:r>
              <w:t>,</w:t>
            </w:r>
          </w:p>
        </w:tc>
      </w:tr>
      <w:tr w:rsidR="00F71CC6" w14:paraId="77D88F9A" w14:textId="77777777" w:rsidTr="005A3B52">
        <w:tblPrEx>
          <w:tblLook w:val="0600" w:firstRow="0" w:lastRow="0" w:firstColumn="0" w:lastColumn="0" w:noHBand="1" w:noVBand="1"/>
        </w:tblPrEx>
        <w:tc>
          <w:tcPr>
            <w:tcW w:w="2500" w:type="pct"/>
            <w:shd w:val="clear" w:color="auto" w:fill="auto"/>
            <w:tcMar>
              <w:left w:w="0" w:type="dxa"/>
            </w:tcMar>
          </w:tcPr>
          <w:p w14:paraId="59E7034E" w14:textId="034D2CC8" w:rsidR="00F71CC6" w:rsidRDefault="00AB307F" w:rsidP="00F71CC6">
            <w:pPr>
              <w:pStyle w:val="Brdtextmedindrag"/>
            </w:pPr>
            <w:r w:rsidRPr="004055BB">
              <w:t>4.</w:t>
            </w:r>
            <w:r>
              <w:t> </w:t>
            </w:r>
            <w:r w:rsidRPr="004055BB">
              <w:t>skyldighet för en kommun</w:t>
            </w:r>
            <w:r>
              <w:t xml:space="preserve"> </w:t>
            </w:r>
            <w:r w:rsidRPr="004055BB">
              <w:t>eller ett kontrollorgan att lämna uppgifter till en kontrollmyndighet</w:t>
            </w:r>
            <w:r>
              <w:t>.</w:t>
            </w:r>
          </w:p>
        </w:tc>
        <w:tc>
          <w:tcPr>
            <w:tcW w:w="2500" w:type="pct"/>
            <w:shd w:val="clear" w:color="auto" w:fill="auto"/>
            <w:tcMar>
              <w:right w:w="0" w:type="dxa"/>
            </w:tcMar>
          </w:tcPr>
          <w:p w14:paraId="0E769FAE" w14:textId="4E35DC31" w:rsidR="00F71CC6" w:rsidRDefault="00AB307F" w:rsidP="00F71CC6">
            <w:pPr>
              <w:pStyle w:val="Brdtextmedindrag"/>
            </w:pPr>
            <w:r w:rsidRPr="004055BB">
              <w:t>4.</w:t>
            </w:r>
            <w:r>
              <w:t> </w:t>
            </w:r>
            <w:r w:rsidRPr="004055BB">
              <w:t>skyldighet för en kommun</w:t>
            </w:r>
            <w:r>
              <w:t xml:space="preserve"> </w:t>
            </w:r>
            <w:r w:rsidRPr="004055BB">
              <w:t>eller ett kontrollorgan att lämna uppgifter</w:t>
            </w:r>
            <w:r w:rsidRPr="003F60DB">
              <w:t xml:space="preserve"> </w:t>
            </w:r>
            <w:r w:rsidRPr="004055BB">
              <w:t>till en kontrollmyndighet</w:t>
            </w:r>
            <w:r w:rsidRPr="00167D4B">
              <w:rPr>
                <w:i/>
                <w:iCs/>
              </w:rPr>
              <w:t>,</w:t>
            </w:r>
          </w:p>
        </w:tc>
      </w:tr>
      <w:tr w:rsidR="00F71CC6" w14:paraId="02094569" w14:textId="77777777" w:rsidTr="005A3B52">
        <w:tblPrEx>
          <w:tblLook w:val="0600" w:firstRow="0" w:lastRow="0" w:firstColumn="0" w:lastColumn="0" w:noHBand="1" w:noVBand="1"/>
        </w:tblPrEx>
        <w:tc>
          <w:tcPr>
            <w:tcW w:w="2500" w:type="pct"/>
            <w:shd w:val="clear" w:color="auto" w:fill="auto"/>
            <w:tcMar>
              <w:left w:w="0" w:type="dxa"/>
            </w:tcMar>
          </w:tcPr>
          <w:p w14:paraId="2EACD07B" w14:textId="6BCB03A9" w:rsidR="00F71CC6" w:rsidRDefault="00F71CC6" w:rsidP="00F71CC6">
            <w:pPr>
              <w:pStyle w:val="Brdtextmedindrag"/>
            </w:pPr>
          </w:p>
        </w:tc>
        <w:tc>
          <w:tcPr>
            <w:tcW w:w="2500" w:type="pct"/>
            <w:shd w:val="clear" w:color="auto" w:fill="auto"/>
            <w:tcMar>
              <w:right w:w="0" w:type="dxa"/>
            </w:tcMar>
          </w:tcPr>
          <w:p w14:paraId="36C6C1E5" w14:textId="308C1B17" w:rsidR="00F71CC6" w:rsidRDefault="00AB307F" w:rsidP="00F71CC6">
            <w:pPr>
              <w:pStyle w:val="Brdtextmedindrag"/>
            </w:pPr>
            <w:r>
              <w:rPr>
                <w:i/>
              </w:rPr>
              <w:t>5. skyldighet för ett kontroll</w:t>
            </w:r>
            <w:r>
              <w:rPr>
                <w:i/>
              </w:rPr>
              <w:softHyphen/>
              <w:t>organ att ge in handlingar till den myndighet som har delegerat upp</w:t>
            </w:r>
            <w:r>
              <w:rPr>
                <w:i/>
              </w:rPr>
              <w:softHyphen/>
              <w:t>giften, och</w:t>
            </w:r>
          </w:p>
        </w:tc>
      </w:tr>
      <w:tr w:rsidR="00F71CC6" w14:paraId="5867833E" w14:textId="77777777" w:rsidTr="005A3B52">
        <w:tblPrEx>
          <w:tblLook w:val="0600" w:firstRow="0" w:lastRow="0" w:firstColumn="0" w:lastColumn="0" w:noHBand="1" w:noVBand="1"/>
        </w:tblPrEx>
        <w:tc>
          <w:tcPr>
            <w:tcW w:w="2500" w:type="pct"/>
            <w:shd w:val="clear" w:color="auto" w:fill="auto"/>
            <w:tcMar>
              <w:left w:w="0" w:type="dxa"/>
            </w:tcMar>
          </w:tcPr>
          <w:p w14:paraId="054A2839" w14:textId="1FC35F22" w:rsidR="00F71CC6" w:rsidRDefault="00F71CC6" w:rsidP="00F71CC6">
            <w:pPr>
              <w:pStyle w:val="Brdtextmedindrag"/>
            </w:pPr>
          </w:p>
        </w:tc>
        <w:tc>
          <w:tcPr>
            <w:tcW w:w="2500" w:type="pct"/>
            <w:shd w:val="clear" w:color="auto" w:fill="auto"/>
            <w:tcMar>
              <w:right w:w="0" w:type="dxa"/>
            </w:tcMar>
          </w:tcPr>
          <w:p w14:paraId="08F5CA88" w14:textId="34A063FA" w:rsidR="00F71CC6" w:rsidRDefault="00AB307F" w:rsidP="00F71CC6">
            <w:pPr>
              <w:pStyle w:val="Brdtextmedindrag"/>
            </w:pPr>
            <w:r>
              <w:rPr>
                <w:i/>
              </w:rPr>
              <w:t>6</w:t>
            </w:r>
            <w:r w:rsidRPr="004055BB">
              <w:rPr>
                <w:i/>
              </w:rPr>
              <w:t>. skyldighet för ekologiska aktö</w:t>
            </w:r>
            <w:r w:rsidR="008B652A">
              <w:rPr>
                <w:i/>
              </w:rPr>
              <w:softHyphen/>
            </w:r>
            <w:r w:rsidRPr="004055BB">
              <w:rPr>
                <w:i/>
              </w:rPr>
              <w:t>rer att lämna uppgifter om sin verksamhet till en kontrollmyn</w:t>
            </w:r>
            <w:r>
              <w:rPr>
                <w:i/>
              </w:rPr>
              <w:softHyphen/>
            </w:r>
            <w:r w:rsidRPr="004055BB">
              <w:rPr>
                <w:i/>
              </w:rPr>
              <w:t>dighet eller ett kontrollorgan.</w:t>
            </w:r>
          </w:p>
        </w:tc>
      </w:tr>
    </w:tbl>
    <w:p w14:paraId="1622D870" w14:textId="10D52E70" w:rsidR="00F71CC6" w:rsidRPr="00C57856" w:rsidRDefault="00AB307F" w:rsidP="00C57856">
      <w:pPr>
        <w:pStyle w:val="Brdtextmedindrag"/>
      </w:pPr>
      <w:r w:rsidRPr="004055BB">
        <w:t>Regeringen får meddela föreskrifter om skyldighet för ett kontrollorgan att offentliggöra uppgifter om ekologiska aktörer</w:t>
      </w:r>
      <w:r>
        <w:t>.</w:t>
      </w:r>
    </w:p>
    <w:p w14:paraId="317FB83B" w14:textId="3A94C40C" w:rsidR="00F71CC6" w:rsidRDefault="00AB307F" w:rsidP="00F71CC6">
      <w:pPr>
        <w:pStyle w:val="Brdtext"/>
        <w:spacing w:before="230"/>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83EBF6B" w14:textId="77777777" w:rsidTr="00F71CC6">
        <w:tc>
          <w:tcPr>
            <w:tcW w:w="2500" w:type="pct"/>
            <w:shd w:val="clear" w:color="auto" w:fill="auto"/>
            <w:tcMar>
              <w:left w:w="0" w:type="dxa"/>
            </w:tcMar>
          </w:tcPr>
          <w:p w14:paraId="0BCB72F3" w14:textId="3ACE6CB7" w:rsidR="00F71CC6" w:rsidRDefault="00AB307F" w:rsidP="00F71CC6">
            <w:pPr>
              <w:pStyle w:val="Brdtextmedindrag"/>
            </w:pPr>
            <w:r w:rsidRPr="004055BB">
              <w:t>Beslut av ett kontrollorgan enligt de EU-förordningar som anges i 1</w:t>
            </w:r>
            <w:r>
              <w:t> </w:t>
            </w:r>
            <w:r w:rsidRPr="004055BB">
              <w:t>§ och denna lag får överklagas till länsstyrelsen i det län där kontroll</w:t>
            </w:r>
            <w:r>
              <w:softHyphen/>
            </w:r>
            <w:r w:rsidRPr="004055BB">
              <w:t>organet har sitt säte</w:t>
            </w:r>
            <w:r>
              <w:t>.</w:t>
            </w:r>
          </w:p>
        </w:tc>
        <w:tc>
          <w:tcPr>
            <w:tcW w:w="2500" w:type="pct"/>
            <w:shd w:val="clear" w:color="auto" w:fill="auto"/>
            <w:tcMar>
              <w:right w:w="0" w:type="dxa"/>
            </w:tcMar>
          </w:tcPr>
          <w:p w14:paraId="17057AA5" w14:textId="61CF4AFA" w:rsidR="00F71CC6" w:rsidRDefault="00AB307F" w:rsidP="00F71CC6">
            <w:pPr>
              <w:pStyle w:val="Brdtextmedindrag"/>
            </w:pPr>
            <w:r w:rsidRPr="004055BB">
              <w:t>Beslut av ett kontrollorgan enligt de EU-förordningar som anges i 1</w:t>
            </w:r>
            <w:r>
              <w:t> </w:t>
            </w:r>
            <w:r w:rsidRPr="004055BB">
              <w:t xml:space="preserve">§ och </w:t>
            </w:r>
            <w:r w:rsidRPr="009C501D">
              <w:rPr>
                <w:i/>
                <w:iCs/>
              </w:rPr>
              <w:t>enligt</w:t>
            </w:r>
            <w:r>
              <w:t xml:space="preserve"> </w:t>
            </w:r>
            <w:r w:rsidRPr="004055BB">
              <w:t>denna lag får överklagas till länsstyrelsen i det län där kontrollorganet har sitt säte</w:t>
            </w:r>
            <w:r>
              <w:t>.</w:t>
            </w:r>
          </w:p>
        </w:tc>
      </w:tr>
    </w:tbl>
    <w:p w14:paraId="14D5543D" w14:textId="77777777" w:rsidR="00F71CC6" w:rsidRPr="00811E52" w:rsidRDefault="00AB307F" w:rsidP="00811E52">
      <w:pPr>
        <w:pStyle w:val="Slutstreck"/>
      </w:pPr>
      <w:r w:rsidRPr="00811E52">
        <w:t>                      </w:t>
      </w:r>
    </w:p>
    <w:p w14:paraId="570D703D" w14:textId="6D814442" w:rsidR="00F71CC6" w:rsidRPr="00830602" w:rsidRDefault="00AB307F" w:rsidP="00F71CC6">
      <w:pPr>
        <w:pStyle w:val="Brdtextmedindrag"/>
      </w:pPr>
      <w:r>
        <w:t>Denna lag träder i kraft den 1 april 2021.</w:t>
      </w:r>
    </w:p>
    <w:p w14:paraId="65332ED9" w14:textId="77777777" w:rsidR="00F71CC6" w:rsidRPr="00C57856" w:rsidRDefault="00F71CC6" w:rsidP="00C57856">
      <w:pPr>
        <w:pStyle w:val="Brdtextmedindrag"/>
      </w:pPr>
    </w:p>
    <w:p w14:paraId="3B8E138D" w14:textId="77777777" w:rsidR="00F71CC6" w:rsidRDefault="00F71CC6" w:rsidP="00DC55EB">
      <w:pPr>
        <w:pStyle w:val="Brdtextmedindrag"/>
        <w:sectPr w:rsidR="00F71CC6" w:rsidSect="00F71CC6">
          <w:headerReference w:type="even" r:id="rId59"/>
          <w:headerReference w:type="default" r:id="rId60"/>
          <w:footerReference w:type="even" r:id="rId61"/>
          <w:footerReference w:type="default" r:id="rId62"/>
          <w:footerReference w:type="first" r:id="rId63"/>
          <w:footnotePr>
            <w:numRestart w:val="eachSect"/>
          </w:footnotePr>
          <w:pgSz w:w="9356" w:h="13721" w:code="9"/>
          <w:pgMar w:top="794" w:right="2438" w:bottom="1191" w:left="1021" w:header="0" w:footer="709" w:gutter="0"/>
          <w:cols w:space="708"/>
          <w:docGrid w:linePitch="360"/>
        </w:sectPr>
      </w:pPr>
    </w:p>
    <w:p w14:paraId="173AC290" w14:textId="0924B9D1" w:rsidR="00F71CC6" w:rsidRDefault="00AB307F" w:rsidP="008B652A">
      <w:pPr>
        <w:pStyle w:val="Rubrik2"/>
        <w:spacing w:before="0"/>
      </w:pPr>
      <w:bookmarkStart w:id="12" w:name="_Toc54265348"/>
      <w:r>
        <w:t>Förslag till lag om ändring i djurskyddslagen (2018:1192)</w:t>
      </w:r>
      <w:bookmarkEnd w:id="12"/>
    </w:p>
    <w:p w14:paraId="05E67841" w14:textId="77777777" w:rsidR="00F71CC6" w:rsidRDefault="00AB307F" w:rsidP="00F71CC6">
      <w:pPr>
        <w:pStyle w:val="Brdtext"/>
      </w:pPr>
      <w:r>
        <w:t xml:space="preserve">Härigenom föreskrivs i fråga om djurskyddslagen (2018:1192) </w:t>
      </w:r>
    </w:p>
    <w:p w14:paraId="75A00830" w14:textId="79CD0372" w:rsidR="00F71CC6" w:rsidRDefault="00AB307F" w:rsidP="00F71CC6">
      <w:pPr>
        <w:pStyle w:val="Brdtextmedindrag"/>
      </w:pPr>
      <w:r w:rsidRPr="000F766A">
        <w:rPr>
          <w:i/>
        </w:rPr>
        <w:t>dels</w:t>
      </w:r>
      <w:r>
        <w:t xml:space="preserve"> att 8 kap. 1, 6, 7, 8, 11, 12, 15 och 17 §§, 10 kap. 4 § och 11</w:t>
      </w:r>
      <w:r w:rsidR="008B652A">
        <w:t> </w:t>
      </w:r>
      <w:r>
        <w:t>kap. 3 </w:t>
      </w:r>
      <w:r w:rsidDel="00EE0DDC">
        <w:t>§</w:t>
      </w:r>
      <w:r>
        <w:t xml:space="preserve"> och rubrikerna närmast före 8 kap. 1, 6, 7, 8 och 15 §§ och 11 kap. 3</w:t>
      </w:r>
      <w:r w:rsidR="008B652A">
        <w:t> </w:t>
      </w:r>
      <w:r>
        <w:t>§ ska ha följande lydelse,</w:t>
      </w:r>
    </w:p>
    <w:p w14:paraId="5E614B33" w14:textId="27F91D63" w:rsidR="00F71CC6" w:rsidRDefault="00AB307F" w:rsidP="00F71CC6">
      <w:pPr>
        <w:pStyle w:val="Brdtextmedindrag"/>
      </w:pPr>
      <w:r w:rsidRPr="000F766A">
        <w:rPr>
          <w:i/>
        </w:rPr>
        <w:t>dels</w:t>
      </w:r>
      <w:r>
        <w:t xml:space="preserve"> att det ska införas sju nya paragrafer, 1 kap. 4 a § och 8 kap. 1 a–1 c, 6 a, 9 a och 9 b §§ och närmast före 1 kap. 4 a § och 8 kap. 1 a–1 c, 6 a, 9 a och 9 b §§ nya rubriker av följande lydelse.</w:t>
      </w:r>
    </w:p>
    <w:p w14:paraId="4FAB0930" w14:textId="1DDDD4BB"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rsidRPr="005B0E77" w14:paraId="76A867F9" w14:textId="77777777" w:rsidTr="00F71CC6">
        <w:tc>
          <w:tcPr>
            <w:tcW w:w="2500" w:type="pct"/>
            <w:shd w:val="clear" w:color="auto" w:fill="auto"/>
            <w:tcMar>
              <w:left w:w="0" w:type="dxa"/>
            </w:tcMar>
          </w:tcPr>
          <w:p w14:paraId="20338425" w14:textId="77777777" w:rsidR="00F71CC6" w:rsidRPr="005B0E77" w:rsidRDefault="00AB307F" w:rsidP="00F71CC6">
            <w:pPr>
              <w:pStyle w:val="Brdtext"/>
              <w:rPr>
                <w:i/>
              </w:rPr>
            </w:pPr>
            <w:r w:rsidRPr="005B0E77">
              <w:rPr>
                <w:i/>
              </w:rPr>
              <w:t>Nuvarande lydelse</w:t>
            </w:r>
          </w:p>
        </w:tc>
        <w:tc>
          <w:tcPr>
            <w:tcW w:w="2500" w:type="pct"/>
            <w:shd w:val="clear" w:color="auto" w:fill="auto"/>
            <w:tcMar>
              <w:right w:w="0" w:type="dxa"/>
            </w:tcMar>
          </w:tcPr>
          <w:p w14:paraId="73614BDE" w14:textId="77777777" w:rsidR="00F71CC6" w:rsidRPr="005B0E77" w:rsidRDefault="00AB307F" w:rsidP="00F71CC6">
            <w:pPr>
              <w:pStyle w:val="Brdtext"/>
              <w:rPr>
                <w:i/>
              </w:rPr>
            </w:pPr>
            <w:r w:rsidRPr="005B0E77">
              <w:rPr>
                <w:i/>
              </w:rPr>
              <w:t>Föreslagen lydelse</w:t>
            </w:r>
          </w:p>
        </w:tc>
      </w:tr>
    </w:tbl>
    <w:p w14:paraId="35A9C40D" w14:textId="0487AB04" w:rsidR="00F71CC6" w:rsidRDefault="00AB307F" w:rsidP="00DC55EB">
      <w:pPr>
        <w:pStyle w:val="Brdtext"/>
        <w:spacing w:before="230"/>
        <w:jc w:val="center"/>
        <w:rPr>
          <w:b/>
        </w:rPr>
      </w:pPr>
      <w:r>
        <w:rPr>
          <w:b/>
        </w:rPr>
        <w:t>1 kap.</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5B20C33" w14:textId="77777777" w:rsidTr="00F71CC6">
        <w:tc>
          <w:tcPr>
            <w:tcW w:w="2500" w:type="pct"/>
            <w:shd w:val="clear" w:color="auto" w:fill="auto"/>
            <w:tcMar>
              <w:left w:w="0" w:type="dxa"/>
            </w:tcMar>
          </w:tcPr>
          <w:p w14:paraId="568CDD30" w14:textId="77777777" w:rsidR="00F71CC6" w:rsidRDefault="00F71CC6" w:rsidP="00F71CC6">
            <w:pPr>
              <w:pStyle w:val="Brdtextmedindrag"/>
            </w:pPr>
          </w:p>
        </w:tc>
        <w:tc>
          <w:tcPr>
            <w:tcW w:w="2500" w:type="pct"/>
            <w:shd w:val="clear" w:color="auto" w:fill="auto"/>
            <w:tcMar>
              <w:right w:w="0" w:type="dxa"/>
            </w:tcMar>
          </w:tcPr>
          <w:p w14:paraId="750E6E80" w14:textId="6A249C2D" w:rsidR="00F71CC6" w:rsidRPr="004A642D" w:rsidRDefault="00AB307F" w:rsidP="00F71CC6">
            <w:pPr>
              <w:pStyle w:val="Rubrik5utannumrering"/>
              <w:rPr>
                <w:u w:val="single"/>
              </w:rPr>
            </w:pPr>
            <w:r w:rsidRPr="004A642D">
              <w:rPr>
                <w:u w:val="single"/>
              </w:rPr>
              <w:t>Offentlig kontroll och annan offentlig verksamhet</w:t>
            </w:r>
          </w:p>
        </w:tc>
      </w:tr>
    </w:tbl>
    <w:p w14:paraId="5A8AE95A" w14:textId="77777777" w:rsidR="00F71CC6" w:rsidRDefault="00F71CC6" w:rsidP="00DC55E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6B2EA1C" w14:textId="77777777" w:rsidTr="00F71CC6">
        <w:tc>
          <w:tcPr>
            <w:tcW w:w="2500" w:type="pct"/>
            <w:shd w:val="clear" w:color="auto" w:fill="auto"/>
            <w:tcMar>
              <w:left w:w="0" w:type="dxa"/>
            </w:tcMar>
          </w:tcPr>
          <w:p w14:paraId="4C63D24D" w14:textId="77777777" w:rsidR="00F71CC6" w:rsidRDefault="00F71CC6" w:rsidP="00F71CC6">
            <w:pPr>
              <w:pStyle w:val="Brdtextmedindrag"/>
            </w:pPr>
          </w:p>
        </w:tc>
        <w:tc>
          <w:tcPr>
            <w:tcW w:w="2500" w:type="pct"/>
            <w:shd w:val="clear" w:color="auto" w:fill="auto"/>
            <w:tcMar>
              <w:right w:w="0" w:type="dxa"/>
            </w:tcMar>
          </w:tcPr>
          <w:p w14:paraId="2C87B408" w14:textId="6ACBAF19" w:rsidR="00F71CC6" w:rsidRDefault="00AB307F" w:rsidP="00F71CC6">
            <w:pPr>
              <w:pStyle w:val="Brdtext"/>
              <w:rPr>
                <w:i/>
              </w:rPr>
            </w:pPr>
            <w:r>
              <w:rPr>
                <w:i/>
              </w:rPr>
              <w:t xml:space="preserve">4 a </w:t>
            </w:r>
            <w:r w:rsidRPr="00574282">
              <w:rPr>
                <w:i/>
              </w:rPr>
              <w:t>§</w:t>
            </w:r>
          </w:p>
          <w:p w14:paraId="7E8380C1" w14:textId="77777777" w:rsidR="00F71CC6" w:rsidRPr="000F766A" w:rsidRDefault="00AB307F" w:rsidP="00F71CC6">
            <w:pPr>
              <w:pStyle w:val="Brdtextmedindrag"/>
              <w:rPr>
                <w:i/>
              </w:rPr>
            </w:pPr>
            <w:r w:rsidRPr="000F766A">
              <w:rPr>
                <w:i/>
              </w:rPr>
              <w:t>I denna lag betyder</w:t>
            </w:r>
          </w:p>
          <w:p w14:paraId="15EF766F" w14:textId="77777777" w:rsidR="00F71CC6" w:rsidRPr="000F766A" w:rsidRDefault="00AB307F" w:rsidP="00F71CC6">
            <w:pPr>
              <w:pStyle w:val="Brdtextmedindrag"/>
              <w:rPr>
                <w:i/>
              </w:rPr>
            </w:pPr>
            <w:r w:rsidRPr="000F766A">
              <w:rPr>
                <w:i/>
              </w:rPr>
              <w:t>1.</w:t>
            </w:r>
            <w:r>
              <w:rPr>
                <w:i/>
              </w:rPr>
              <w:t> </w:t>
            </w:r>
            <w:r w:rsidRPr="000F766A">
              <w:rPr>
                <w:i/>
              </w:rPr>
              <w:t>uttrycket offentlig kontroll</w:t>
            </w:r>
          </w:p>
          <w:p w14:paraId="1E564899" w14:textId="1D2DE5C8" w:rsidR="00F71CC6" w:rsidRPr="000F766A" w:rsidRDefault="00AB307F" w:rsidP="00F71CC6">
            <w:pPr>
              <w:pStyle w:val="Brdtextmedindrag"/>
              <w:rPr>
                <w:i/>
              </w:rPr>
            </w:pPr>
            <w:r w:rsidRPr="000F766A">
              <w:rPr>
                <w:i/>
              </w:rPr>
              <w:t>a)</w:t>
            </w:r>
            <w:r>
              <w:rPr>
                <w:i/>
              </w:rPr>
              <w:t> </w:t>
            </w:r>
            <w:r w:rsidRPr="000F766A">
              <w:rPr>
                <w:i/>
              </w:rPr>
              <w:t>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Europaparlamentets och rådets förordningar (EG) nr 854/2004 och</w:t>
            </w:r>
            <w:r>
              <w:rPr>
                <w:i/>
              </w:rPr>
              <w:t xml:space="preserve"> </w:t>
            </w:r>
            <w:r w:rsidRPr="000F766A">
              <w:rPr>
                <w:i/>
              </w:rPr>
              <w:t>(EG) nr 882/2004, rådets direktiv 89/608/EEG, 89/662/EEG, 90/425/EEG, 91/496/EEG, 96/23/EG, 96/93/EG och 97/78/EG samt rådets beslut 92/438/EEG</w:t>
            </w:r>
            <w:r>
              <w:rPr>
                <w:i/>
              </w:rPr>
              <w:t xml:space="preserve"> (förordningen om offentlig kon</w:t>
            </w:r>
            <w:r>
              <w:rPr>
                <w:i/>
              </w:rPr>
              <w:softHyphen/>
              <w:t>troll)</w:t>
            </w:r>
            <w:r w:rsidRPr="000F766A">
              <w:rPr>
                <w:i/>
              </w:rPr>
              <w:t xml:space="preserve">, och </w:t>
            </w:r>
          </w:p>
          <w:p w14:paraId="6F2BC96E" w14:textId="056CE813" w:rsidR="00F71CC6" w:rsidRPr="000F766A" w:rsidRDefault="00AB307F" w:rsidP="00F71CC6">
            <w:pPr>
              <w:pStyle w:val="Brdtextmedindrag"/>
              <w:rPr>
                <w:i/>
              </w:rPr>
            </w:pPr>
            <w:r w:rsidRPr="000F766A">
              <w:rPr>
                <w:i/>
              </w:rPr>
              <w:t>b</w:t>
            </w:r>
            <w:r>
              <w:rPr>
                <w:i/>
              </w:rPr>
              <w:t>) </w:t>
            </w:r>
            <w:r w:rsidRPr="000F766A">
              <w:rPr>
                <w:i/>
              </w:rPr>
              <w:t xml:space="preserve">kontroll i övrigt av att denna lag och föreskrifter </w:t>
            </w:r>
            <w:r>
              <w:rPr>
                <w:i/>
              </w:rPr>
              <w:t xml:space="preserve">och beslut </w:t>
            </w:r>
            <w:r w:rsidRPr="000F766A">
              <w:rPr>
                <w:i/>
              </w:rPr>
              <w:t>som har meddelats med stöd av lagen följs,</w:t>
            </w:r>
          </w:p>
          <w:p w14:paraId="7DDB7579" w14:textId="77777777" w:rsidR="00F71CC6" w:rsidRPr="000F766A" w:rsidRDefault="00AB307F" w:rsidP="00F71CC6">
            <w:pPr>
              <w:pStyle w:val="Brdtextmedindrag"/>
              <w:rPr>
                <w:i/>
              </w:rPr>
            </w:pPr>
            <w:r w:rsidRPr="000F766A">
              <w:rPr>
                <w:i/>
              </w:rPr>
              <w:t>2.</w:t>
            </w:r>
            <w:r>
              <w:rPr>
                <w:i/>
              </w:rPr>
              <w:t> </w:t>
            </w:r>
            <w:r w:rsidRPr="000F766A">
              <w:rPr>
                <w:i/>
              </w:rPr>
              <w:t>uttrycket annan offentlig verk</w:t>
            </w:r>
            <w:r>
              <w:rPr>
                <w:i/>
              </w:rPr>
              <w:softHyphen/>
            </w:r>
            <w:r w:rsidRPr="000F766A">
              <w:rPr>
                <w:i/>
              </w:rPr>
              <w:t xml:space="preserve">samhet </w:t>
            </w:r>
          </w:p>
          <w:p w14:paraId="67368E2D" w14:textId="77777777" w:rsidR="00F71CC6" w:rsidRPr="000F766A" w:rsidRDefault="00AB307F" w:rsidP="00F71CC6">
            <w:pPr>
              <w:pStyle w:val="Brdtextmedindrag"/>
              <w:rPr>
                <w:i/>
              </w:rPr>
            </w:pPr>
            <w:r w:rsidRPr="000F766A">
              <w:rPr>
                <w:i/>
              </w:rPr>
              <w:t>a)</w:t>
            </w:r>
            <w:r>
              <w:rPr>
                <w:i/>
              </w:rPr>
              <w:t> </w:t>
            </w:r>
            <w:r w:rsidRPr="000F766A">
              <w:rPr>
                <w:i/>
              </w:rPr>
              <w:t>annan offentlig verksamhet enligt förordning (EU) 2017/625, och</w:t>
            </w:r>
          </w:p>
          <w:p w14:paraId="32F951DB" w14:textId="789E0BB5" w:rsidR="00F71CC6" w:rsidRPr="000F766A" w:rsidRDefault="00AB307F" w:rsidP="00F71CC6">
            <w:pPr>
              <w:pStyle w:val="Brdtextmedindrag"/>
              <w:rPr>
                <w:i/>
              </w:rPr>
            </w:pPr>
            <w:r w:rsidRPr="000F766A">
              <w:rPr>
                <w:i/>
              </w:rPr>
              <w:t>b)</w:t>
            </w:r>
            <w:r>
              <w:rPr>
                <w:i/>
              </w:rPr>
              <w:t> </w:t>
            </w:r>
            <w:r w:rsidRPr="000F766A">
              <w:rPr>
                <w:i/>
              </w:rPr>
              <w:t xml:space="preserve">sådan </w:t>
            </w:r>
            <w:r>
              <w:rPr>
                <w:i/>
              </w:rPr>
              <w:t xml:space="preserve">offentlig </w:t>
            </w:r>
            <w:r w:rsidRPr="000F766A">
              <w:rPr>
                <w:i/>
              </w:rPr>
              <w:t xml:space="preserve">verksamhet som i övrigt utförs med stöd av lagen eller föreskrifter </w:t>
            </w:r>
            <w:r>
              <w:rPr>
                <w:i/>
              </w:rPr>
              <w:t xml:space="preserve">eller beslut </w:t>
            </w:r>
            <w:r w:rsidRPr="000F766A">
              <w:rPr>
                <w:i/>
              </w:rPr>
              <w:t>som har meddelats med stöd av lagen,</w:t>
            </w:r>
            <w:r>
              <w:rPr>
                <w:i/>
              </w:rPr>
              <w:t xml:space="preserve"> och</w:t>
            </w:r>
          </w:p>
          <w:p w14:paraId="6D126B7F" w14:textId="21C5FB8D" w:rsidR="00F71CC6" w:rsidRPr="00574282" w:rsidRDefault="00AB307F" w:rsidP="00F71CC6">
            <w:pPr>
              <w:pStyle w:val="Brdtextmedindrag"/>
              <w:rPr>
                <w:i/>
              </w:rPr>
            </w:pPr>
            <w:r w:rsidRPr="000F766A">
              <w:rPr>
                <w:i/>
              </w:rPr>
              <w:t>3.</w:t>
            </w:r>
            <w:r>
              <w:rPr>
                <w:i/>
              </w:rPr>
              <w:t> </w:t>
            </w:r>
            <w:r w:rsidRPr="000F766A">
              <w:rPr>
                <w:i/>
              </w:rPr>
              <w:t>uttrycket organ med dele</w:t>
            </w:r>
            <w:r>
              <w:rPr>
                <w:i/>
              </w:rPr>
              <w:softHyphen/>
            </w:r>
            <w:r w:rsidRPr="000F766A">
              <w:rPr>
                <w:i/>
              </w:rPr>
              <w:t>gerade uppgifter samma sak som i förordning (EU) 2017/625.</w:t>
            </w:r>
          </w:p>
        </w:tc>
      </w:tr>
    </w:tbl>
    <w:p w14:paraId="194BD855" w14:textId="6A146F37" w:rsidR="00F71CC6" w:rsidRDefault="00AB307F" w:rsidP="00DC55EB">
      <w:pPr>
        <w:pStyle w:val="Brdtext"/>
        <w:spacing w:before="230"/>
        <w:jc w:val="center"/>
        <w:rPr>
          <w:b/>
        </w:rPr>
      </w:pPr>
      <w:r>
        <w:rPr>
          <w:b/>
        </w:rPr>
        <w:t>8 kap.</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01C0FA0" w14:textId="77777777" w:rsidTr="00F71CC6">
        <w:tc>
          <w:tcPr>
            <w:tcW w:w="2500" w:type="pct"/>
            <w:shd w:val="clear" w:color="auto" w:fill="auto"/>
            <w:tcMar>
              <w:left w:w="0" w:type="dxa"/>
            </w:tcMar>
          </w:tcPr>
          <w:p w14:paraId="3DFF7117" w14:textId="20EEB9EE" w:rsidR="00F71CC6" w:rsidRDefault="00AB307F" w:rsidP="00F71CC6">
            <w:pPr>
              <w:pStyle w:val="Rubrik4utannumrering"/>
            </w:pPr>
            <w:r w:rsidRPr="00B8212C">
              <w:t>Behörig myndighet för offentlig kontroll</w:t>
            </w:r>
          </w:p>
        </w:tc>
        <w:tc>
          <w:tcPr>
            <w:tcW w:w="2500" w:type="pct"/>
            <w:shd w:val="clear" w:color="auto" w:fill="auto"/>
            <w:tcMar>
              <w:right w:w="0" w:type="dxa"/>
            </w:tcMar>
          </w:tcPr>
          <w:p w14:paraId="0BA2657C" w14:textId="75630BC5" w:rsidR="00F71CC6" w:rsidRDefault="00AB307F" w:rsidP="00F71CC6">
            <w:pPr>
              <w:pStyle w:val="Rubrik4utannumrering"/>
            </w:pPr>
            <w:r w:rsidRPr="00B8212C">
              <w:t xml:space="preserve">Behörig myndighet för offentlig kontroll </w:t>
            </w:r>
            <w:r w:rsidRPr="00B8212C">
              <w:rPr>
                <w:i/>
              </w:rPr>
              <w:t>och annan offentlig verksamhet</w:t>
            </w:r>
          </w:p>
        </w:tc>
      </w:tr>
    </w:tbl>
    <w:p w14:paraId="00CB5769" w14:textId="77777777" w:rsidR="00F71CC6" w:rsidRDefault="00F71CC6" w:rsidP="00DC55EB">
      <w:pPr>
        <w:pStyle w:val="Brdtext"/>
        <w:jc w:val="center"/>
      </w:pPr>
    </w:p>
    <w:p w14:paraId="462F42E8" w14:textId="1D5602DC" w:rsidR="00F71CC6" w:rsidRDefault="00AB307F" w:rsidP="00DC55EB">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10F6BE6" w14:textId="77777777" w:rsidTr="00F71CC6">
        <w:tc>
          <w:tcPr>
            <w:tcW w:w="2500" w:type="pct"/>
            <w:shd w:val="clear" w:color="auto" w:fill="auto"/>
            <w:tcMar>
              <w:left w:w="0" w:type="dxa"/>
            </w:tcMar>
          </w:tcPr>
          <w:p w14:paraId="1E268AA3" w14:textId="5D506A15" w:rsidR="00F71CC6" w:rsidRDefault="00AB307F" w:rsidP="00F71CC6">
            <w:pPr>
              <w:pStyle w:val="Brdtextmedindrag"/>
            </w:pPr>
            <w:r w:rsidRPr="00B8212C">
              <w:t>Länsstyrelserna och de andra myndigheter som regeringen be</w:t>
            </w:r>
            <w:r>
              <w:softHyphen/>
            </w:r>
            <w:r w:rsidRPr="00B8212C">
              <w:t xml:space="preserve">stämmer </w:t>
            </w:r>
            <w:r w:rsidRPr="001A0F73">
              <w:rPr>
                <w:iCs/>
              </w:rPr>
              <w:t xml:space="preserve">(kontrollmyndigheterna) </w:t>
            </w:r>
            <w:r w:rsidRPr="00B8212C">
              <w:t xml:space="preserve">utövar offentlig kontroll </w:t>
            </w:r>
            <w:r w:rsidRPr="00B8212C">
              <w:rPr>
                <w:i/>
              </w:rPr>
              <w:t>av efter</w:t>
            </w:r>
            <w:r>
              <w:rPr>
                <w:i/>
              </w:rPr>
              <w:softHyphen/>
            </w:r>
            <w:r w:rsidRPr="00B8212C">
              <w:rPr>
                <w:i/>
              </w:rPr>
              <w:t>levnaden av denna lag, föreskrifter och beslut som har meddelats med stöd av lagen, de EU-bestämmelser som lagen kompletterar och de beslut som har meddelats med stöd av EU-bestämmelserna.</w:t>
            </w:r>
          </w:p>
        </w:tc>
        <w:tc>
          <w:tcPr>
            <w:tcW w:w="2500" w:type="pct"/>
            <w:shd w:val="clear" w:color="auto" w:fill="auto"/>
            <w:tcMar>
              <w:right w:w="0" w:type="dxa"/>
            </w:tcMar>
          </w:tcPr>
          <w:p w14:paraId="47A14636" w14:textId="745E3627" w:rsidR="00F71CC6" w:rsidRDefault="00AB307F" w:rsidP="00F71CC6">
            <w:pPr>
              <w:pStyle w:val="Brdtextmedindrag"/>
            </w:pPr>
            <w:r w:rsidRPr="00B8212C">
              <w:t xml:space="preserve">Länsstyrelserna och de andra </w:t>
            </w:r>
            <w:r w:rsidRPr="004D40FD">
              <w:rPr>
                <w:i/>
              </w:rPr>
              <w:t>statliga</w:t>
            </w:r>
            <w:r>
              <w:t xml:space="preserve"> </w:t>
            </w:r>
            <w:r w:rsidRPr="00B8212C">
              <w:t>myndigheter som rege</w:t>
            </w:r>
            <w:r>
              <w:softHyphen/>
            </w:r>
            <w:r w:rsidRPr="00B8212C">
              <w:t xml:space="preserve">ringen bestämmer </w:t>
            </w:r>
            <w:r w:rsidRPr="001A0F73">
              <w:rPr>
                <w:iCs/>
              </w:rPr>
              <w:t>(kontrollmyn</w:t>
            </w:r>
            <w:r>
              <w:rPr>
                <w:iCs/>
              </w:rPr>
              <w:softHyphen/>
            </w:r>
            <w:r w:rsidRPr="001A0F73">
              <w:rPr>
                <w:iCs/>
              </w:rPr>
              <w:t>digheterna)</w:t>
            </w:r>
            <w:r>
              <w:rPr>
                <w:iCs/>
              </w:rPr>
              <w:t xml:space="preserve"> </w:t>
            </w:r>
            <w:r w:rsidRPr="00B8212C">
              <w:t>utövar offentlig kon</w:t>
            </w:r>
            <w:r>
              <w:softHyphen/>
            </w:r>
            <w:r w:rsidRPr="00B8212C">
              <w:t>troll.</w:t>
            </w:r>
          </w:p>
        </w:tc>
      </w:tr>
      <w:tr w:rsidR="00F71CC6" w14:paraId="5AE9CC3E" w14:textId="77777777" w:rsidTr="005A3B52">
        <w:tblPrEx>
          <w:tblLook w:val="0600" w:firstRow="0" w:lastRow="0" w:firstColumn="0" w:lastColumn="0" w:noHBand="1" w:noVBand="1"/>
        </w:tblPrEx>
        <w:tc>
          <w:tcPr>
            <w:tcW w:w="2500" w:type="pct"/>
            <w:shd w:val="clear" w:color="auto" w:fill="auto"/>
            <w:tcMar>
              <w:left w:w="0" w:type="dxa"/>
            </w:tcMar>
          </w:tcPr>
          <w:p w14:paraId="71028177" w14:textId="77777777" w:rsidR="00F71CC6" w:rsidRDefault="00F71CC6" w:rsidP="00F71CC6">
            <w:pPr>
              <w:pStyle w:val="Brdtextmedindrag"/>
            </w:pPr>
          </w:p>
        </w:tc>
        <w:tc>
          <w:tcPr>
            <w:tcW w:w="2500" w:type="pct"/>
            <w:shd w:val="clear" w:color="auto" w:fill="auto"/>
            <w:tcMar>
              <w:right w:w="0" w:type="dxa"/>
            </w:tcMar>
          </w:tcPr>
          <w:p w14:paraId="082DAA45" w14:textId="5562A7E8" w:rsidR="00F71CC6" w:rsidRDefault="00AB307F" w:rsidP="00F71CC6">
            <w:pPr>
              <w:pStyle w:val="Brdtextmedindrag"/>
            </w:pPr>
            <w:r>
              <w:rPr>
                <w:i/>
              </w:rPr>
              <w:t>Annan offentlig verksamhet ut</w:t>
            </w:r>
            <w:r>
              <w:rPr>
                <w:i/>
              </w:rPr>
              <w:softHyphen/>
              <w:t>förs av kontrollmyndigheterna och andra statliga myndigheter enligt vad som anges i denna lag och i föreskrifter som regeringen med</w:t>
            </w:r>
            <w:r>
              <w:rPr>
                <w:i/>
              </w:rPr>
              <w:softHyphen/>
              <w:t>delar.</w:t>
            </w:r>
          </w:p>
        </w:tc>
      </w:tr>
    </w:tbl>
    <w:p w14:paraId="564D42AF" w14:textId="7CC1691C" w:rsidR="00F71CC6" w:rsidRDefault="00F71CC6" w:rsidP="00C57856">
      <w:pPr>
        <w:pStyle w:val="Brdtextmedindrag"/>
      </w:pPr>
    </w:p>
    <w:p w14:paraId="22EA520E" w14:textId="6E07A330" w:rsidR="00F71CC6" w:rsidRDefault="00F71CC6" w:rsidP="00C57856">
      <w:pPr>
        <w:pStyle w:val="Brdtextmedindrag"/>
      </w:pPr>
    </w:p>
    <w:p w14:paraId="360C571C" w14:textId="6FDC813E" w:rsidR="008B652A" w:rsidRDefault="008B652A" w:rsidP="00C57856">
      <w:pPr>
        <w:pStyle w:val="Brdtextmedindrag"/>
      </w:pPr>
    </w:p>
    <w:p w14:paraId="79572C71" w14:textId="77777777" w:rsidR="008B652A" w:rsidRDefault="008B652A" w:rsidP="00C57856">
      <w:pPr>
        <w:pStyle w:val="Brdtextmedindrag"/>
      </w:pPr>
    </w:p>
    <w:p w14:paraId="3DD245A8"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30385DC" w14:textId="77777777" w:rsidTr="005A3B52">
        <w:tc>
          <w:tcPr>
            <w:tcW w:w="2500" w:type="pct"/>
            <w:shd w:val="clear" w:color="auto" w:fill="auto"/>
            <w:tcMar>
              <w:left w:w="0" w:type="dxa"/>
            </w:tcMar>
          </w:tcPr>
          <w:p w14:paraId="07E07EFE" w14:textId="77777777" w:rsidR="00F71CC6" w:rsidRDefault="00F71CC6" w:rsidP="00F71CC6">
            <w:pPr>
              <w:pStyle w:val="Brdtextmedindrag"/>
            </w:pPr>
          </w:p>
        </w:tc>
        <w:tc>
          <w:tcPr>
            <w:tcW w:w="2500" w:type="pct"/>
            <w:shd w:val="clear" w:color="auto" w:fill="auto"/>
            <w:tcMar>
              <w:right w:w="0" w:type="dxa"/>
            </w:tcMar>
          </w:tcPr>
          <w:p w14:paraId="4A748447" w14:textId="265F1CD3" w:rsidR="00F71CC6" w:rsidRPr="002E2967" w:rsidRDefault="00AB307F" w:rsidP="00F71CC6">
            <w:pPr>
              <w:pStyle w:val="Rubrik4utannumrering"/>
              <w:rPr>
                <w:i/>
                <w:iCs/>
              </w:rPr>
            </w:pPr>
            <w:r w:rsidRPr="002E2967">
              <w:rPr>
                <w:i/>
                <w:iCs/>
              </w:rPr>
              <w:t>Delegering av vissa uppgifter</w:t>
            </w:r>
          </w:p>
        </w:tc>
      </w:tr>
    </w:tbl>
    <w:p w14:paraId="6933429A"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F23BB7C" w14:textId="77777777" w:rsidTr="00F71CC6">
        <w:tc>
          <w:tcPr>
            <w:tcW w:w="2500" w:type="pct"/>
            <w:shd w:val="clear" w:color="auto" w:fill="auto"/>
            <w:tcMar>
              <w:left w:w="0" w:type="dxa"/>
            </w:tcMar>
          </w:tcPr>
          <w:p w14:paraId="1BBF67BD" w14:textId="77777777" w:rsidR="00F71CC6" w:rsidRDefault="00F71CC6" w:rsidP="00F71CC6">
            <w:pPr>
              <w:pStyle w:val="Brdtextmedindrag"/>
            </w:pPr>
          </w:p>
        </w:tc>
        <w:tc>
          <w:tcPr>
            <w:tcW w:w="2500" w:type="pct"/>
            <w:shd w:val="clear" w:color="auto" w:fill="auto"/>
            <w:tcMar>
              <w:right w:w="0" w:type="dxa"/>
            </w:tcMar>
          </w:tcPr>
          <w:p w14:paraId="18FB7077" w14:textId="0EA07CCE" w:rsidR="00F71CC6" w:rsidRDefault="00AB307F" w:rsidP="00F71CC6">
            <w:pPr>
              <w:pStyle w:val="Brdtext"/>
              <w:rPr>
                <w:i/>
              </w:rPr>
            </w:pPr>
            <w:r>
              <w:rPr>
                <w:i/>
              </w:rPr>
              <w:t xml:space="preserve">1 a </w:t>
            </w:r>
            <w:r w:rsidRPr="00574282">
              <w:rPr>
                <w:i/>
              </w:rPr>
              <w:t>§</w:t>
            </w:r>
          </w:p>
          <w:p w14:paraId="01164A0E" w14:textId="6CDEE555" w:rsidR="00F71CC6" w:rsidRPr="00574282" w:rsidRDefault="00AB307F" w:rsidP="00F71CC6">
            <w:pPr>
              <w:pStyle w:val="Brdtextmedindrag"/>
              <w:rPr>
                <w:i/>
              </w:rPr>
            </w:pPr>
            <w:r w:rsidRPr="00EC471D">
              <w:rPr>
                <w:i/>
              </w:rPr>
              <w:t>I förordning (EU) 2017/625 finns bestämmelser om att vissa upp</w:t>
            </w:r>
            <w:r>
              <w:rPr>
                <w:i/>
              </w:rPr>
              <w:softHyphen/>
            </w:r>
            <w:r w:rsidRPr="00EC471D">
              <w:rPr>
                <w:i/>
              </w:rPr>
              <w:t>gifter som ingår i den offentliga kontrollen och vissa uppgifter i samband med annan offentlig verksamhet får delegeras till ett organ eller till en fysisk person.</w:t>
            </w:r>
          </w:p>
        </w:tc>
      </w:tr>
    </w:tbl>
    <w:p w14:paraId="28DC75AE"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FE51244" w14:textId="77777777" w:rsidTr="005A3B52">
        <w:tc>
          <w:tcPr>
            <w:tcW w:w="2500" w:type="pct"/>
            <w:shd w:val="clear" w:color="auto" w:fill="auto"/>
            <w:tcMar>
              <w:left w:w="0" w:type="dxa"/>
            </w:tcMar>
          </w:tcPr>
          <w:p w14:paraId="27A5F70A" w14:textId="77777777" w:rsidR="00F71CC6" w:rsidRDefault="00F71CC6" w:rsidP="00F71CC6">
            <w:pPr>
              <w:pStyle w:val="Brdtextmedindrag"/>
            </w:pPr>
          </w:p>
        </w:tc>
        <w:tc>
          <w:tcPr>
            <w:tcW w:w="2500" w:type="pct"/>
            <w:shd w:val="clear" w:color="auto" w:fill="auto"/>
            <w:tcMar>
              <w:right w:w="0" w:type="dxa"/>
            </w:tcMar>
          </w:tcPr>
          <w:p w14:paraId="2503050A" w14:textId="5DEB991F" w:rsidR="00F71CC6" w:rsidRPr="002E2967" w:rsidRDefault="00AB307F" w:rsidP="00F71CC6">
            <w:pPr>
              <w:pStyle w:val="Rubrik4utannumrering"/>
              <w:rPr>
                <w:i/>
                <w:iCs/>
              </w:rPr>
            </w:pPr>
            <w:r w:rsidRPr="002E2967">
              <w:rPr>
                <w:i/>
                <w:iCs/>
              </w:rPr>
              <w:t>Förvaltningslagens tillämpning</w:t>
            </w:r>
          </w:p>
        </w:tc>
      </w:tr>
    </w:tbl>
    <w:p w14:paraId="11FABF67"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1390872" w14:textId="77777777" w:rsidTr="00F71CC6">
        <w:tc>
          <w:tcPr>
            <w:tcW w:w="2500" w:type="pct"/>
            <w:shd w:val="clear" w:color="auto" w:fill="auto"/>
            <w:tcMar>
              <w:left w:w="0" w:type="dxa"/>
            </w:tcMar>
          </w:tcPr>
          <w:p w14:paraId="5B8DA044" w14:textId="77777777" w:rsidR="00F71CC6" w:rsidRDefault="00F71CC6" w:rsidP="00F71CC6">
            <w:pPr>
              <w:pStyle w:val="Brdtextmedindrag"/>
            </w:pPr>
          </w:p>
        </w:tc>
        <w:tc>
          <w:tcPr>
            <w:tcW w:w="2500" w:type="pct"/>
            <w:shd w:val="clear" w:color="auto" w:fill="auto"/>
            <w:tcMar>
              <w:right w:w="0" w:type="dxa"/>
            </w:tcMar>
          </w:tcPr>
          <w:p w14:paraId="634A4657" w14:textId="6B62AC20" w:rsidR="00F71CC6" w:rsidRDefault="00AB307F" w:rsidP="00F71CC6">
            <w:pPr>
              <w:pStyle w:val="Brdtext"/>
              <w:rPr>
                <w:i/>
              </w:rPr>
            </w:pPr>
            <w:r>
              <w:rPr>
                <w:i/>
              </w:rPr>
              <w:t xml:space="preserve">1 b </w:t>
            </w:r>
            <w:r w:rsidRPr="00574282">
              <w:rPr>
                <w:i/>
              </w:rPr>
              <w:t>§</w:t>
            </w:r>
          </w:p>
          <w:p w14:paraId="6E4064F7" w14:textId="6ED4CED7" w:rsidR="00F71CC6" w:rsidRPr="002E514E" w:rsidRDefault="00AB307F" w:rsidP="00F71CC6">
            <w:pPr>
              <w:pStyle w:val="Brdtextmedindrag"/>
              <w:rPr>
                <w:i/>
              </w:rPr>
            </w:pPr>
            <w:r w:rsidRPr="002E514E">
              <w:rPr>
                <w:i/>
              </w:rPr>
              <w:t xml:space="preserve">Vid offentlig kontroll eller annan offentlig verksamhet som utförs av ett organ med delegerade uppgifter eller av en fysisk person som har delegerats vissa uppgifter </w:t>
            </w:r>
            <w:r>
              <w:rPr>
                <w:i/>
              </w:rPr>
              <w:t>ska</w:t>
            </w:r>
            <w:r w:rsidRPr="002E514E">
              <w:rPr>
                <w:i/>
              </w:rPr>
              <w:t xml:space="preserve"> föl</w:t>
            </w:r>
            <w:r w:rsidR="00A3625C">
              <w:rPr>
                <w:i/>
              </w:rPr>
              <w:softHyphen/>
            </w:r>
            <w:r w:rsidRPr="002E514E">
              <w:rPr>
                <w:i/>
              </w:rPr>
              <w:t>jande bestämmelser i förvaltnings</w:t>
            </w:r>
            <w:r w:rsidR="00A3625C">
              <w:rPr>
                <w:i/>
              </w:rPr>
              <w:softHyphen/>
            </w:r>
            <w:r w:rsidRPr="002E514E">
              <w:rPr>
                <w:i/>
              </w:rPr>
              <w:t>lagen (2017:900)</w:t>
            </w:r>
            <w:r>
              <w:rPr>
                <w:i/>
              </w:rPr>
              <w:t xml:space="preserve"> tillämpas</w:t>
            </w:r>
            <w:r w:rsidRPr="002E514E">
              <w:rPr>
                <w:i/>
              </w:rPr>
              <w:t>:</w:t>
            </w:r>
          </w:p>
          <w:p w14:paraId="376E4FEB" w14:textId="7B923959" w:rsidR="00F71CC6" w:rsidRDefault="00AB307F" w:rsidP="00F71CC6">
            <w:pPr>
              <w:pStyle w:val="Brdtextmedindrag"/>
              <w:rPr>
                <w:i/>
              </w:rPr>
            </w:pPr>
            <w:r w:rsidRPr="002E514E">
              <w:rPr>
                <w:i/>
              </w:rPr>
              <w:t>–</w:t>
            </w:r>
            <w:r>
              <w:rPr>
                <w:i/>
              </w:rPr>
              <w:t> </w:t>
            </w:r>
            <w:r w:rsidRPr="002E514E">
              <w:rPr>
                <w:i/>
              </w:rPr>
              <w:t>5</w:t>
            </w:r>
            <w:r>
              <w:rPr>
                <w:i/>
              </w:rPr>
              <w:t> </w:t>
            </w:r>
            <w:r w:rsidRPr="002E514E">
              <w:rPr>
                <w:i/>
              </w:rPr>
              <w:t>§ om legalitet, objektivitet och proportionalitet,</w:t>
            </w:r>
          </w:p>
          <w:p w14:paraId="1DFCAB56" w14:textId="77777777" w:rsidR="00F71CC6" w:rsidRPr="002E514E" w:rsidRDefault="00AB307F" w:rsidP="00F71CC6">
            <w:pPr>
              <w:pStyle w:val="Brdtextmedindrag"/>
              <w:rPr>
                <w:i/>
              </w:rPr>
            </w:pPr>
            <w:r w:rsidRPr="002E514E">
              <w:rPr>
                <w:i/>
              </w:rPr>
              <w:t>–</w:t>
            </w:r>
            <w:r>
              <w:rPr>
                <w:i/>
              </w:rPr>
              <w:t> </w:t>
            </w:r>
            <w:r w:rsidRPr="002E514E">
              <w:rPr>
                <w:i/>
              </w:rPr>
              <w:t>10</w:t>
            </w:r>
            <w:r>
              <w:rPr>
                <w:i/>
              </w:rPr>
              <w:t> </w:t>
            </w:r>
            <w:r w:rsidRPr="002E514E">
              <w:rPr>
                <w:i/>
              </w:rPr>
              <w:t>§ om partsinsyn,</w:t>
            </w:r>
          </w:p>
          <w:p w14:paraId="0145C83B" w14:textId="77777777" w:rsidR="00F71CC6" w:rsidRPr="002E514E" w:rsidRDefault="00AB307F" w:rsidP="00F71CC6">
            <w:pPr>
              <w:pStyle w:val="Brdtextmedindrag"/>
              <w:rPr>
                <w:i/>
              </w:rPr>
            </w:pPr>
            <w:r w:rsidRPr="002E514E">
              <w:rPr>
                <w:i/>
              </w:rPr>
              <w:t>–</w:t>
            </w:r>
            <w:r>
              <w:rPr>
                <w:i/>
              </w:rPr>
              <w:t> </w:t>
            </w:r>
            <w:r w:rsidRPr="002E514E">
              <w:rPr>
                <w:i/>
              </w:rPr>
              <w:t>16–18</w:t>
            </w:r>
            <w:r>
              <w:rPr>
                <w:i/>
              </w:rPr>
              <w:t xml:space="preserve"> </w:t>
            </w:r>
            <w:r w:rsidRPr="002E514E">
              <w:rPr>
                <w:i/>
              </w:rPr>
              <w:t>§§ om jäv,</w:t>
            </w:r>
          </w:p>
          <w:p w14:paraId="6D1F2592" w14:textId="77777777" w:rsidR="00F71CC6" w:rsidRPr="002E514E" w:rsidRDefault="00AB307F" w:rsidP="00F71CC6">
            <w:pPr>
              <w:pStyle w:val="Brdtextmedindrag"/>
              <w:rPr>
                <w:i/>
              </w:rPr>
            </w:pPr>
            <w:r w:rsidRPr="002E514E">
              <w:rPr>
                <w:i/>
              </w:rPr>
              <w:t>–</w:t>
            </w:r>
            <w:r>
              <w:rPr>
                <w:i/>
              </w:rPr>
              <w:t> </w:t>
            </w:r>
            <w:r w:rsidRPr="002E514E">
              <w:rPr>
                <w:i/>
              </w:rPr>
              <w:t>23</w:t>
            </w:r>
            <w:r>
              <w:rPr>
                <w:i/>
              </w:rPr>
              <w:t> </w:t>
            </w:r>
            <w:r w:rsidRPr="002E514E">
              <w:rPr>
                <w:i/>
              </w:rPr>
              <w:t>§ om utredningsansvaret,</w:t>
            </w:r>
          </w:p>
          <w:p w14:paraId="5EF13D56" w14:textId="77777777" w:rsidR="00F71CC6" w:rsidRPr="002E514E" w:rsidRDefault="00AB307F" w:rsidP="00F71CC6">
            <w:pPr>
              <w:pStyle w:val="Brdtextmedindrag"/>
              <w:rPr>
                <w:i/>
              </w:rPr>
            </w:pPr>
            <w:r w:rsidRPr="002E514E">
              <w:rPr>
                <w:i/>
              </w:rPr>
              <w:t>–</w:t>
            </w:r>
            <w:r>
              <w:rPr>
                <w:i/>
              </w:rPr>
              <w:t> </w:t>
            </w:r>
            <w:r w:rsidRPr="002E514E">
              <w:rPr>
                <w:i/>
              </w:rPr>
              <w:t>24</w:t>
            </w:r>
            <w:r>
              <w:rPr>
                <w:i/>
              </w:rPr>
              <w:t> </w:t>
            </w:r>
            <w:r w:rsidRPr="002E514E">
              <w:rPr>
                <w:i/>
              </w:rPr>
              <w:t>§ om när man får lämna uppgifter muntligt,</w:t>
            </w:r>
          </w:p>
          <w:p w14:paraId="67CAF5D0" w14:textId="77777777" w:rsidR="00F71CC6" w:rsidRPr="002E514E" w:rsidRDefault="00AB307F" w:rsidP="00F71CC6">
            <w:pPr>
              <w:pStyle w:val="Brdtextmedindrag"/>
              <w:rPr>
                <w:i/>
              </w:rPr>
            </w:pPr>
            <w:r w:rsidRPr="002E514E">
              <w:rPr>
                <w:i/>
              </w:rPr>
              <w:t>–</w:t>
            </w:r>
            <w:r>
              <w:rPr>
                <w:i/>
              </w:rPr>
              <w:t> </w:t>
            </w:r>
            <w:r w:rsidRPr="002E514E">
              <w:rPr>
                <w:i/>
              </w:rPr>
              <w:t>25</w:t>
            </w:r>
            <w:r>
              <w:rPr>
                <w:i/>
              </w:rPr>
              <w:t> </w:t>
            </w:r>
            <w:r w:rsidRPr="002E514E">
              <w:rPr>
                <w:i/>
              </w:rPr>
              <w:t>§ om kommunikation,</w:t>
            </w:r>
          </w:p>
          <w:p w14:paraId="70452A24" w14:textId="77777777" w:rsidR="00F71CC6" w:rsidRPr="002E514E" w:rsidRDefault="00AB307F" w:rsidP="00F71CC6">
            <w:pPr>
              <w:pStyle w:val="Brdtextmedindrag"/>
              <w:rPr>
                <w:i/>
              </w:rPr>
            </w:pPr>
            <w:r w:rsidRPr="002E514E">
              <w:rPr>
                <w:i/>
              </w:rPr>
              <w:t>–</w:t>
            </w:r>
            <w:r>
              <w:rPr>
                <w:i/>
              </w:rPr>
              <w:t> </w:t>
            </w:r>
            <w:r w:rsidRPr="002E514E">
              <w:rPr>
                <w:i/>
              </w:rPr>
              <w:t>27</w:t>
            </w:r>
            <w:r>
              <w:t> </w:t>
            </w:r>
            <w:r w:rsidRPr="002E514E">
              <w:rPr>
                <w:i/>
              </w:rPr>
              <w:t>§ om dokumentation av upp</w:t>
            </w:r>
            <w:r>
              <w:rPr>
                <w:i/>
              </w:rPr>
              <w:softHyphen/>
            </w:r>
            <w:r w:rsidRPr="002E514E">
              <w:rPr>
                <w:i/>
              </w:rPr>
              <w:t>gifter,</w:t>
            </w:r>
          </w:p>
          <w:p w14:paraId="286E9167" w14:textId="77777777" w:rsidR="00F71CC6" w:rsidRPr="002E514E" w:rsidRDefault="00AB307F" w:rsidP="00F71CC6">
            <w:pPr>
              <w:pStyle w:val="Brdtextmedindrag"/>
              <w:rPr>
                <w:i/>
              </w:rPr>
            </w:pPr>
            <w:r w:rsidRPr="002E514E">
              <w:rPr>
                <w:i/>
              </w:rPr>
              <w:t>–</w:t>
            </w:r>
            <w:r>
              <w:rPr>
                <w:i/>
              </w:rPr>
              <w:t> </w:t>
            </w:r>
            <w:r w:rsidRPr="002E514E">
              <w:rPr>
                <w:i/>
              </w:rPr>
              <w:t>31</w:t>
            </w:r>
            <w:r>
              <w:rPr>
                <w:i/>
              </w:rPr>
              <w:t> </w:t>
            </w:r>
            <w:r w:rsidRPr="002E514E">
              <w:rPr>
                <w:i/>
              </w:rPr>
              <w:t>§ om dokumentation av be</w:t>
            </w:r>
            <w:r>
              <w:rPr>
                <w:i/>
              </w:rPr>
              <w:softHyphen/>
            </w:r>
            <w:r w:rsidRPr="002E514E">
              <w:rPr>
                <w:i/>
              </w:rPr>
              <w:t>slut,</w:t>
            </w:r>
          </w:p>
          <w:p w14:paraId="34CCECAB" w14:textId="77777777" w:rsidR="00F71CC6" w:rsidRPr="002E514E" w:rsidRDefault="00AB307F" w:rsidP="00F71CC6">
            <w:pPr>
              <w:pStyle w:val="Brdtextmedindrag"/>
              <w:rPr>
                <w:i/>
              </w:rPr>
            </w:pPr>
            <w:r w:rsidRPr="002E514E">
              <w:rPr>
                <w:i/>
              </w:rPr>
              <w:t>–</w:t>
            </w:r>
            <w:r>
              <w:rPr>
                <w:i/>
              </w:rPr>
              <w:t> </w:t>
            </w:r>
            <w:r w:rsidRPr="002E514E">
              <w:rPr>
                <w:i/>
              </w:rPr>
              <w:t>32</w:t>
            </w:r>
            <w:r>
              <w:rPr>
                <w:i/>
              </w:rPr>
              <w:t> </w:t>
            </w:r>
            <w:r w:rsidRPr="002E514E">
              <w:rPr>
                <w:i/>
              </w:rPr>
              <w:t>§ om motivering av beslut,</w:t>
            </w:r>
          </w:p>
          <w:p w14:paraId="34A02434" w14:textId="77777777" w:rsidR="00F71CC6" w:rsidRPr="002E514E" w:rsidRDefault="00AB307F" w:rsidP="00F71CC6">
            <w:pPr>
              <w:pStyle w:val="Brdtextmedindrag"/>
              <w:rPr>
                <w:i/>
              </w:rPr>
            </w:pPr>
            <w:r w:rsidRPr="002E514E">
              <w:rPr>
                <w:i/>
              </w:rPr>
              <w:t>–</w:t>
            </w:r>
            <w:r>
              <w:rPr>
                <w:i/>
              </w:rPr>
              <w:t> </w:t>
            </w:r>
            <w:r w:rsidRPr="002E514E">
              <w:rPr>
                <w:i/>
              </w:rPr>
              <w:t>33 och 34</w:t>
            </w:r>
            <w:r>
              <w:rPr>
                <w:i/>
              </w:rPr>
              <w:t> </w:t>
            </w:r>
            <w:r w:rsidRPr="002E514E">
              <w:rPr>
                <w:i/>
              </w:rPr>
              <w:t xml:space="preserve">§§ om underrättelse om innehållet i beslut och hur ett överklagande går till, </w:t>
            </w:r>
          </w:p>
          <w:p w14:paraId="7E99AEB0" w14:textId="77777777" w:rsidR="00F71CC6" w:rsidRDefault="00AB307F" w:rsidP="00F71CC6">
            <w:pPr>
              <w:pStyle w:val="Brdtextmedindrag"/>
              <w:rPr>
                <w:i/>
              </w:rPr>
            </w:pPr>
            <w:r w:rsidRPr="002E514E">
              <w:rPr>
                <w:i/>
              </w:rPr>
              <w:t>–</w:t>
            </w:r>
            <w:r>
              <w:rPr>
                <w:i/>
              </w:rPr>
              <w:t> </w:t>
            </w:r>
            <w:r w:rsidRPr="002E514E">
              <w:rPr>
                <w:i/>
              </w:rPr>
              <w:t>36</w:t>
            </w:r>
            <w:r>
              <w:rPr>
                <w:i/>
              </w:rPr>
              <w:t> </w:t>
            </w:r>
            <w:r w:rsidRPr="002E514E">
              <w:rPr>
                <w:i/>
              </w:rPr>
              <w:t>§ om rättelse av skrivfel och liknande</w:t>
            </w:r>
            <w:r>
              <w:rPr>
                <w:i/>
              </w:rPr>
              <w:t>, och</w:t>
            </w:r>
          </w:p>
          <w:p w14:paraId="33795830" w14:textId="68CF80EF"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2E514E">
              <w:rPr>
                <w:i/>
              </w:rPr>
              <w:t>.</w:t>
            </w:r>
          </w:p>
        </w:tc>
      </w:tr>
    </w:tbl>
    <w:p w14:paraId="1405E38B" w14:textId="2CDB19F7" w:rsidR="00F71CC6" w:rsidRDefault="00F71CC6" w:rsidP="00DC55EB">
      <w:pPr>
        <w:pStyle w:val="Brdtextmedindrag"/>
      </w:pPr>
    </w:p>
    <w:p w14:paraId="6C7FDC3D" w14:textId="724CC337" w:rsidR="00F71CC6" w:rsidRDefault="00F71CC6" w:rsidP="00DC55EB">
      <w:pPr>
        <w:pStyle w:val="Brdtextmedindrag"/>
      </w:pPr>
    </w:p>
    <w:p w14:paraId="05EA157D" w14:textId="79810838" w:rsidR="00F71CC6" w:rsidRDefault="00F71CC6" w:rsidP="00DC55EB">
      <w:pPr>
        <w:pStyle w:val="Brdtextmedindrag"/>
      </w:pPr>
    </w:p>
    <w:p w14:paraId="66253F22" w14:textId="45C1DA5C" w:rsidR="00F71CC6" w:rsidRDefault="00F71CC6" w:rsidP="00DC55EB">
      <w:pPr>
        <w:pStyle w:val="Brdtextmedindrag"/>
      </w:pPr>
    </w:p>
    <w:p w14:paraId="38E2E645"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BA78EDD" w14:textId="77777777" w:rsidTr="005A3B52">
        <w:tc>
          <w:tcPr>
            <w:tcW w:w="2500" w:type="pct"/>
            <w:shd w:val="clear" w:color="auto" w:fill="auto"/>
            <w:tcMar>
              <w:left w:w="0" w:type="dxa"/>
            </w:tcMar>
          </w:tcPr>
          <w:p w14:paraId="567C2D08" w14:textId="77777777" w:rsidR="00F71CC6" w:rsidRDefault="00F71CC6" w:rsidP="00F71CC6">
            <w:pPr>
              <w:pStyle w:val="Brdtextmedindrag"/>
            </w:pPr>
          </w:p>
        </w:tc>
        <w:tc>
          <w:tcPr>
            <w:tcW w:w="2500" w:type="pct"/>
            <w:shd w:val="clear" w:color="auto" w:fill="auto"/>
            <w:tcMar>
              <w:right w:w="0" w:type="dxa"/>
            </w:tcMar>
          </w:tcPr>
          <w:p w14:paraId="74D85E53" w14:textId="23A2BECD" w:rsidR="00F71CC6" w:rsidRPr="006A7116" w:rsidRDefault="00AB307F" w:rsidP="00F71CC6">
            <w:pPr>
              <w:pStyle w:val="Rubrik4utannumrering"/>
              <w:rPr>
                <w:i/>
                <w:iCs/>
              </w:rPr>
            </w:pPr>
            <w:r w:rsidRPr="006A7116">
              <w:rPr>
                <w:i/>
                <w:iCs/>
              </w:rPr>
              <w:t>Tystnadsplikt</w:t>
            </w:r>
          </w:p>
        </w:tc>
      </w:tr>
    </w:tbl>
    <w:p w14:paraId="56207FBD"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F8ACBB8" w14:textId="77777777" w:rsidTr="00F71CC6">
        <w:tc>
          <w:tcPr>
            <w:tcW w:w="2500" w:type="pct"/>
            <w:shd w:val="clear" w:color="auto" w:fill="auto"/>
            <w:tcMar>
              <w:left w:w="0" w:type="dxa"/>
            </w:tcMar>
          </w:tcPr>
          <w:p w14:paraId="1EFCDB4C" w14:textId="77777777" w:rsidR="00F71CC6" w:rsidRDefault="00F71CC6" w:rsidP="00F71CC6">
            <w:pPr>
              <w:pStyle w:val="Brdtextmedindrag"/>
            </w:pPr>
          </w:p>
        </w:tc>
        <w:tc>
          <w:tcPr>
            <w:tcW w:w="2500" w:type="pct"/>
            <w:shd w:val="clear" w:color="auto" w:fill="auto"/>
            <w:tcMar>
              <w:right w:w="0" w:type="dxa"/>
            </w:tcMar>
          </w:tcPr>
          <w:p w14:paraId="6575AFF9" w14:textId="01995FFC" w:rsidR="00F71CC6" w:rsidRDefault="00AB307F" w:rsidP="00F71CC6">
            <w:pPr>
              <w:pStyle w:val="Brdtext"/>
              <w:rPr>
                <w:i/>
              </w:rPr>
            </w:pPr>
            <w:r>
              <w:rPr>
                <w:i/>
              </w:rPr>
              <w:t xml:space="preserve">1 c </w:t>
            </w:r>
            <w:r w:rsidRPr="00574282">
              <w:rPr>
                <w:i/>
              </w:rPr>
              <w:t>§</w:t>
            </w:r>
          </w:p>
          <w:p w14:paraId="21EE13CB" w14:textId="4EE9C645" w:rsidR="00F71CC6" w:rsidRPr="002E514E" w:rsidRDefault="00AB307F" w:rsidP="00F71CC6">
            <w:pPr>
              <w:pStyle w:val="Brdtextmedindrag"/>
              <w:rPr>
                <w:i/>
              </w:rPr>
            </w:pPr>
            <w:r w:rsidRPr="002E514E">
              <w:rPr>
                <w:i/>
              </w:rPr>
              <w:t xml:space="preserve">Den som </w:t>
            </w:r>
            <w:r>
              <w:rPr>
                <w:i/>
              </w:rPr>
              <w:t xml:space="preserve">i enskild verksamhet </w:t>
            </w:r>
            <w:r w:rsidRPr="002E514E">
              <w:rPr>
                <w:i/>
              </w:rPr>
              <w:t xml:space="preserve">utför </w:t>
            </w:r>
            <w:r>
              <w:rPr>
                <w:i/>
              </w:rPr>
              <w:t xml:space="preserve">eller har utfört </w:t>
            </w:r>
            <w:r w:rsidRPr="002E514E">
              <w:rPr>
                <w:i/>
              </w:rPr>
              <w:t>offentlig kontroll eller annan offentlig verksamhet får inte obehörigen röja eller ut</w:t>
            </w:r>
            <w:r w:rsidRPr="002E514E">
              <w:rPr>
                <w:i/>
              </w:rPr>
              <w:softHyphen/>
              <w:t>nyttja det som han eller hon har fått känne</w:t>
            </w:r>
            <w:r>
              <w:rPr>
                <w:i/>
              </w:rPr>
              <w:softHyphen/>
            </w:r>
            <w:r w:rsidRPr="002E514E">
              <w:rPr>
                <w:i/>
              </w:rPr>
              <w:t xml:space="preserve">dom om </w:t>
            </w:r>
            <w:r>
              <w:rPr>
                <w:i/>
              </w:rPr>
              <w:t>medan</w:t>
            </w:r>
            <w:r w:rsidRPr="002E514E">
              <w:rPr>
                <w:i/>
              </w:rPr>
              <w:t xml:space="preserve"> uppgifterna utfördes.</w:t>
            </w:r>
            <w:r>
              <w:rPr>
                <w:i/>
              </w:rPr>
              <w:t xml:space="preserve"> </w:t>
            </w:r>
            <w:r w:rsidRPr="0042643B">
              <w:rPr>
                <w:i/>
              </w:rPr>
              <w:t xml:space="preserve">Detsamma ska gälla den som i enskild verksamhet utför </w:t>
            </w:r>
            <w:r>
              <w:rPr>
                <w:i/>
              </w:rPr>
              <w:t xml:space="preserve">eller har utfört </w:t>
            </w:r>
            <w:r w:rsidRPr="0042643B">
              <w:rPr>
                <w:i/>
              </w:rPr>
              <w:t>laboratorieanalyser, laboratorie</w:t>
            </w:r>
            <w:r>
              <w:rPr>
                <w:i/>
              </w:rPr>
              <w:softHyphen/>
            </w:r>
            <w:r w:rsidRPr="0042643B">
              <w:rPr>
                <w:i/>
              </w:rPr>
              <w:t>tester eller laboratoriediagnostik på prover som tas vid offentlig kontroll och annan offentlig verk</w:t>
            </w:r>
            <w:r>
              <w:rPr>
                <w:i/>
              </w:rPr>
              <w:softHyphen/>
            </w:r>
            <w:r w:rsidRPr="0042643B">
              <w:rPr>
                <w:i/>
              </w:rPr>
              <w:t>samhet</w:t>
            </w:r>
            <w:r>
              <w:rPr>
                <w:i/>
              </w:rPr>
              <w:t>.</w:t>
            </w:r>
          </w:p>
          <w:p w14:paraId="6EECDA97" w14:textId="6665994A"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Pr>
                <w:i/>
              </w:rPr>
              <w:t>.</w:t>
            </w:r>
          </w:p>
        </w:tc>
      </w:tr>
    </w:tbl>
    <w:p w14:paraId="5AB604DE"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BABDD44" w14:textId="77777777" w:rsidTr="005A3B52">
        <w:tc>
          <w:tcPr>
            <w:tcW w:w="2500" w:type="pct"/>
            <w:shd w:val="clear" w:color="auto" w:fill="auto"/>
            <w:tcMar>
              <w:left w:w="0" w:type="dxa"/>
            </w:tcMar>
          </w:tcPr>
          <w:p w14:paraId="5BCFA5F3" w14:textId="4A3C9540" w:rsidR="00F71CC6" w:rsidRDefault="00AB307F" w:rsidP="00F71CC6">
            <w:pPr>
              <w:pStyle w:val="Rubrik4utannumrering"/>
            </w:pPr>
            <w:r w:rsidRPr="003F3616">
              <w:t>Föreskrifter om offentlig kontroll</w:t>
            </w:r>
          </w:p>
        </w:tc>
        <w:tc>
          <w:tcPr>
            <w:tcW w:w="2500" w:type="pct"/>
            <w:shd w:val="clear" w:color="auto" w:fill="auto"/>
            <w:tcMar>
              <w:right w:w="0" w:type="dxa"/>
            </w:tcMar>
          </w:tcPr>
          <w:p w14:paraId="481E40E1" w14:textId="160E9342" w:rsidR="00F71CC6" w:rsidRDefault="00AB307F" w:rsidP="00F71CC6">
            <w:pPr>
              <w:pStyle w:val="Rubrik4utannumrering"/>
            </w:pPr>
            <w:r w:rsidRPr="003F3616">
              <w:t xml:space="preserve">Föreskrifter om offentlig kontroll </w:t>
            </w:r>
            <w:r w:rsidRPr="003F3616">
              <w:rPr>
                <w:i/>
              </w:rPr>
              <w:t>och annan offentlig verksamhet</w:t>
            </w:r>
          </w:p>
        </w:tc>
      </w:tr>
    </w:tbl>
    <w:p w14:paraId="4FAA1035" w14:textId="77777777" w:rsidR="00F71CC6" w:rsidRDefault="00F71CC6" w:rsidP="00DC55EB">
      <w:pPr>
        <w:pStyle w:val="Brdtext"/>
        <w:jc w:val="center"/>
      </w:pPr>
    </w:p>
    <w:p w14:paraId="3E3E706D" w14:textId="2DCD881C" w:rsidR="00F71CC6" w:rsidRDefault="00AB307F" w:rsidP="00DC55EB">
      <w:pPr>
        <w:pStyle w:val="Brdtext"/>
        <w:jc w:val="center"/>
      </w:pPr>
      <w:r>
        <w:t>6 §</w:t>
      </w:r>
    </w:p>
    <w:p w14:paraId="40EB62B4" w14:textId="213666A3" w:rsidR="00F71CC6" w:rsidRPr="006A7116" w:rsidRDefault="00AB307F" w:rsidP="00F71CC6">
      <w:pPr>
        <w:pStyle w:val="Brdtextmedindrag"/>
      </w:pPr>
      <w:r w:rsidRPr="003F3616">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B8B4EE4" w14:textId="77777777" w:rsidTr="00F71CC6">
        <w:tc>
          <w:tcPr>
            <w:tcW w:w="2500" w:type="pct"/>
            <w:shd w:val="clear" w:color="auto" w:fill="auto"/>
            <w:tcMar>
              <w:left w:w="0" w:type="dxa"/>
            </w:tcMar>
          </w:tcPr>
          <w:p w14:paraId="7C6BD7F1" w14:textId="4D2084E6" w:rsidR="00F71CC6" w:rsidRDefault="00AB307F" w:rsidP="00F71CC6">
            <w:pPr>
              <w:pStyle w:val="Brdtextmedindrag"/>
            </w:pPr>
            <w:r w:rsidRPr="003F3616">
              <w:t>1.</w:t>
            </w:r>
            <w:r>
              <w:t> </w:t>
            </w:r>
            <w:r w:rsidRPr="009D7D1A">
              <w:rPr>
                <w:i/>
                <w:iCs/>
              </w:rPr>
              <w:t>den offentliga kontrollen</w:t>
            </w:r>
            <w:r w:rsidRPr="003F3616">
              <w:t xml:space="preserve">, </w:t>
            </w:r>
            <w:r w:rsidRPr="001621C7">
              <w:rPr>
                <w:i/>
              </w:rPr>
              <w:t>och</w:t>
            </w:r>
          </w:p>
        </w:tc>
        <w:tc>
          <w:tcPr>
            <w:tcW w:w="2500" w:type="pct"/>
            <w:shd w:val="clear" w:color="auto" w:fill="auto"/>
            <w:tcMar>
              <w:right w:w="0" w:type="dxa"/>
            </w:tcMar>
          </w:tcPr>
          <w:p w14:paraId="50482A4B" w14:textId="1768956B" w:rsidR="00F71CC6" w:rsidRDefault="00AB307F" w:rsidP="00F71CC6">
            <w:pPr>
              <w:pStyle w:val="Brdtextmedindrag"/>
            </w:pPr>
            <w:r w:rsidRPr="003F3616">
              <w:t>1.</w:t>
            </w:r>
            <w:r>
              <w:rPr>
                <w:i/>
              </w:rPr>
              <w:t> </w:t>
            </w:r>
            <w:r w:rsidRPr="00FE5E56">
              <w:rPr>
                <w:i/>
              </w:rPr>
              <w:t xml:space="preserve">hur </w:t>
            </w:r>
            <w:r>
              <w:rPr>
                <w:i/>
              </w:rPr>
              <w:t xml:space="preserve">ett organ med delegerade uppgifter eller en fysisk person som har delegerats vissa uppgifter ska bedriva </w:t>
            </w:r>
            <w:r w:rsidRPr="00FE5E56">
              <w:rPr>
                <w:i/>
              </w:rPr>
              <w:t>offentlig kontroll</w:t>
            </w:r>
            <w:r>
              <w:rPr>
                <w:i/>
              </w:rPr>
              <w:t xml:space="preserve"> och annan offentlig verksamhet</w:t>
            </w:r>
            <w:r w:rsidRPr="003B3254">
              <w:rPr>
                <w:iCs/>
              </w:rPr>
              <w:t>,</w:t>
            </w:r>
          </w:p>
        </w:tc>
      </w:tr>
      <w:tr w:rsidR="00F71CC6" w14:paraId="1F23522A" w14:textId="77777777" w:rsidTr="005A3B52">
        <w:tblPrEx>
          <w:tblLook w:val="0600" w:firstRow="0" w:lastRow="0" w:firstColumn="0" w:lastColumn="0" w:noHBand="1" w:noVBand="1"/>
        </w:tblPrEx>
        <w:tc>
          <w:tcPr>
            <w:tcW w:w="2500" w:type="pct"/>
            <w:shd w:val="clear" w:color="auto" w:fill="auto"/>
            <w:tcMar>
              <w:left w:w="0" w:type="dxa"/>
            </w:tcMar>
          </w:tcPr>
          <w:p w14:paraId="7875F488" w14:textId="4ECE3830" w:rsidR="00F71CC6" w:rsidRDefault="00AB307F" w:rsidP="00F71CC6">
            <w:pPr>
              <w:pStyle w:val="Brdtextmedindrag"/>
            </w:pPr>
            <w:r w:rsidRPr="003077AD">
              <w:t>2.</w:t>
            </w:r>
            <w:r>
              <w:t> </w:t>
            </w:r>
            <w:r w:rsidRPr="003077AD">
              <w:t xml:space="preserve">skyldighet för ett </w:t>
            </w:r>
            <w:r w:rsidRPr="003077AD">
              <w:rPr>
                <w:i/>
              </w:rPr>
              <w:t>kontroll</w:t>
            </w:r>
            <w:r>
              <w:rPr>
                <w:i/>
              </w:rPr>
              <w:softHyphen/>
            </w:r>
            <w:r w:rsidRPr="003077AD">
              <w:rPr>
                <w:i/>
              </w:rPr>
              <w:t>organ som anlitas i den offentliga kontrollen</w:t>
            </w:r>
            <w:r w:rsidRPr="003077AD">
              <w:t xml:space="preserve"> att lämna information till den samordnande kontrollmyn</w:t>
            </w:r>
            <w:r>
              <w:softHyphen/>
            </w:r>
            <w:r w:rsidRPr="003077AD">
              <w:t>dighet som avses i 3 §.</w:t>
            </w:r>
          </w:p>
        </w:tc>
        <w:tc>
          <w:tcPr>
            <w:tcW w:w="2500" w:type="pct"/>
            <w:shd w:val="clear" w:color="auto" w:fill="auto"/>
            <w:tcMar>
              <w:right w:w="0" w:type="dxa"/>
            </w:tcMar>
          </w:tcPr>
          <w:p w14:paraId="6032FD11" w14:textId="44C37C1A" w:rsidR="00F71CC6" w:rsidRDefault="00AB307F" w:rsidP="00F71CC6">
            <w:pPr>
              <w:pStyle w:val="Brdtextmedindrag"/>
            </w:pPr>
            <w:r w:rsidRPr="003077AD">
              <w:t>2.</w:t>
            </w:r>
            <w:r>
              <w:t> </w:t>
            </w:r>
            <w:r w:rsidRPr="003077AD">
              <w:t xml:space="preserve">skyldighet för ett </w:t>
            </w:r>
            <w:r w:rsidRPr="003077AD">
              <w:rPr>
                <w:i/>
              </w:rPr>
              <w:t>organ med delegerade uppgifter, eller en fysisk person som har delegerats vissa uppgifter,</w:t>
            </w:r>
            <w:r w:rsidRPr="003077AD">
              <w:t xml:space="preserve"> att lämna information till den samordnande kontrollmyn</w:t>
            </w:r>
            <w:r>
              <w:softHyphen/>
            </w:r>
            <w:r w:rsidRPr="003077AD">
              <w:t>dighet som avses i 3 §</w:t>
            </w:r>
            <w:r>
              <w:t xml:space="preserve">, </w:t>
            </w:r>
            <w:r w:rsidRPr="001621C7">
              <w:rPr>
                <w:i/>
              </w:rPr>
              <w:t>och</w:t>
            </w:r>
          </w:p>
        </w:tc>
      </w:tr>
      <w:tr w:rsidR="00F71CC6" w14:paraId="1A3CB149" w14:textId="77777777" w:rsidTr="005A3B52">
        <w:tblPrEx>
          <w:tblLook w:val="0600" w:firstRow="0" w:lastRow="0" w:firstColumn="0" w:lastColumn="0" w:noHBand="1" w:noVBand="1"/>
        </w:tblPrEx>
        <w:tc>
          <w:tcPr>
            <w:tcW w:w="2500" w:type="pct"/>
            <w:shd w:val="clear" w:color="auto" w:fill="auto"/>
            <w:tcMar>
              <w:left w:w="0" w:type="dxa"/>
            </w:tcMar>
          </w:tcPr>
          <w:p w14:paraId="7E66CE81" w14:textId="77777777" w:rsidR="00F71CC6" w:rsidRDefault="00F71CC6" w:rsidP="00F71CC6">
            <w:pPr>
              <w:pStyle w:val="Brdtextmedindrag"/>
            </w:pPr>
          </w:p>
        </w:tc>
        <w:tc>
          <w:tcPr>
            <w:tcW w:w="2500" w:type="pct"/>
            <w:shd w:val="clear" w:color="auto" w:fill="auto"/>
            <w:tcMar>
              <w:right w:w="0" w:type="dxa"/>
            </w:tcMar>
          </w:tcPr>
          <w:p w14:paraId="490D31CF" w14:textId="750FF594" w:rsidR="00F71CC6" w:rsidRDefault="00AB307F" w:rsidP="00F71CC6">
            <w:pPr>
              <w:pStyle w:val="Brdtextmedindrag"/>
            </w:pPr>
            <w:r>
              <w:rPr>
                <w:i/>
              </w:rPr>
              <w:t>3. </w:t>
            </w:r>
            <w:r w:rsidRPr="00FE5E56">
              <w:rPr>
                <w:i/>
              </w:rPr>
              <w:t xml:space="preserve">skyldighet för ett organ med delegerade uppgifter eller en fysisk person som har delegerats vissa uppgifter att lämna information </w:t>
            </w:r>
            <w:r>
              <w:rPr>
                <w:i/>
              </w:rPr>
              <w:t xml:space="preserve">och ge in handlingar </w:t>
            </w:r>
            <w:r w:rsidRPr="00FE5E56">
              <w:rPr>
                <w:i/>
              </w:rPr>
              <w:t xml:space="preserve">till </w:t>
            </w:r>
            <w:r>
              <w:rPr>
                <w:i/>
              </w:rPr>
              <w:t>den myn</w:t>
            </w:r>
            <w:r w:rsidR="00A3625C">
              <w:rPr>
                <w:i/>
              </w:rPr>
              <w:softHyphen/>
            </w:r>
            <w:r>
              <w:rPr>
                <w:i/>
              </w:rPr>
              <w:t>dighet som har delegerat uppgiften.</w:t>
            </w:r>
          </w:p>
        </w:tc>
      </w:tr>
    </w:tbl>
    <w:p w14:paraId="256A0441"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A1FDB19" w14:textId="77777777" w:rsidTr="005A3B52">
        <w:tc>
          <w:tcPr>
            <w:tcW w:w="2500" w:type="pct"/>
            <w:shd w:val="clear" w:color="auto" w:fill="auto"/>
            <w:tcMar>
              <w:left w:w="0" w:type="dxa"/>
            </w:tcMar>
          </w:tcPr>
          <w:p w14:paraId="5A1C9213" w14:textId="77777777" w:rsidR="00F71CC6" w:rsidRDefault="00F71CC6" w:rsidP="00F71CC6">
            <w:pPr>
              <w:pStyle w:val="Brdtextmedindrag"/>
            </w:pPr>
          </w:p>
        </w:tc>
        <w:tc>
          <w:tcPr>
            <w:tcW w:w="2500" w:type="pct"/>
            <w:shd w:val="clear" w:color="auto" w:fill="auto"/>
            <w:tcMar>
              <w:right w:w="0" w:type="dxa"/>
            </w:tcMar>
          </w:tcPr>
          <w:p w14:paraId="151CBA32" w14:textId="3682A8B9" w:rsidR="00F71CC6" w:rsidRPr="00AD76F1" w:rsidRDefault="00AB307F" w:rsidP="00F71CC6">
            <w:pPr>
              <w:pStyle w:val="Rubrik4utannumrering"/>
              <w:rPr>
                <w:i/>
                <w:iCs/>
              </w:rPr>
            </w:pPr>
            <w:r w:rsidRPr="00AD76F1">
              <w:rPr>
                <w:i/>
                <w:iCs/>
              </w:rPr>
              <w:t>Föreskrifter om uppgiftslämnande</w:t>
            </w:r>
          </w:p>
        </w:tc>
      </w:tr>
    </w:tbl>
    <w:p w14:paraId="0324F3C6"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C9F30C8" w14:textId="77777777" w:rsidTr="00F71CC6">
        <w:tc>
          <w:tcPr>
            <w:tcW w:w="2500" w:type="pct"/>
            <w:shd w:val="clear" w:color="auto" w:fill="auto"/>
            <w:tcMar>
              <w:left w:w="0" w:type="dxa"/>
            </w:tcMar>
          </w:tcPr>
          <w:p w14:paraId="6D216D16" w14:textId="77777777" w:rsidR="00F71CC6" w:rsidRDefault="00F71CC6" w:rsidP="00F71CC6">
            <w:pPr>
              <w:pStyle w:val="Brdtextmedindrag"/>
            </w:pPr>
          </w:p>
        </w:tc>
        <w:tc>
          <w:tcPr>
            <w:tcW w:w="2500" w:type="pct"/>
            <w:shd w:val="clear" w:color="auto" w:fill="auto"/>
            <w:tcMar>
              <w:right w:w="0" w:type="dxa"/>
            </w:tcMar>
          </w:tcPr>
          <w:p w14:paraId="3662C9D9" w14:textId="657B3029" w:rsidR="00F71CC6" w:rsidRDefault="00AB307F" w:rsidP="00F71CC6">
            <w:pPr>
              <w:pStyle w:val="Brdtext"/>
              <w:rPr>
                <w:i/>
              </w:rPr>
            </w:pPr>
            <w:r>
              <w:rPr>
                <w:i/>
              </w:rPr>
              <w:t xml:space="preserve">6 a </w:t>
            </w:r>
            <w:r w:rsidRPr="00574282">
              <w:rPr>
                <w:i/>
              </w:rPr>
              <w:t>§</w:t>
            </w:r>
          </w:p>
          <w:p w14:paraId="06E65032" w14:textId="25860328" w:rsidR="00F71CC6" w:rsidRPr="00574282" w:rsidRDefault="00AB307F" w:rsidP="00F71CC6">
            <w:pPr>
              <w:pStyle w:val="Brdtextmedindrag"/>
              <w:rPr>
                <w:i/>
              </w:rPr>
            </w:pPr>
            <w:r w:rsidRPr="00134D68">
              <w:rPr>
                <w:i/>
              </w:rPr>
              <w:t>Regeringen eller den myndighet som regeringen bestämmer får meddela föreskrifter om skyldighet för djurhållare att lämna uppgifter om sin djurhållning till en kontroll</w:t>
            </w:r>
            <w:r w:rsidR="00A3625C">
              <w:rPr>
                <w:i/>
              </w:rPr>
              <w:softHyphen/>
            </w:r>
            <w:r w:rsidRPr="00134D68">
              <w:rPr>
                <w:i/>
              </w:rPr>
              <w:t>myndighet, ett organ med dele</w:t>
            </w:r>
            <w:r w:rsidR="00A3625C">
              <w:rPr>
                <w:i/>
              </w:rPr>
              <w:softHyphen/>
            </w:r>
            <w:r w:rsidRPr="00134D68">
              <w:rPr>
                <w:i/>
              </w:rPr>
              <w:t>gerade uppgifter eller en fysisk person som har delegerats vissa uppgifter.</w:t>
            </w:r>
          </w:p>
        </w:tc>
      </w:tr>
    </w:tbl>
    <w:p w14:paraId="121F3F5A"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2A954A3" w14:textId="77777777" w:rsidTr="005A3B52">
        <w:tc>
          <w:tcPr>
            <w:tcW w:w="2500" w:type="pct"/>
            <w:shd w:val="clear" w:color="auto" w:fill="auto"/>
            <w:tcMar>
              <w:left w:w="0" w:type="dxa"/>
            </w:tcMar>
          </w:tcPr>
          <w:p w14:paraId="68344FEE" w14:textId="3D1F6FAF" w:rsidR="00F71CC6" w:rsidRDefault="00AB307F" w:rsidP="00F71CC6">
            <w:pPr>
              <w:pStyle w:val="Rubrik4utannumrering"/>
            </w:pPr>
            <w:r w:rsidRPr="00134D68">
              <w:t xml:space="preserve">Offentlig kontroll som </w:t>
            </w:r>
            <w:r w:rsidRPr="00D70F13">
              <w:rPr>
                <w:i/>
                <w:iCs/>
              </w:rPr>
              <w:t>avser andra än livsmedelsproducerande djur</w:t>
            </w:r>
          </w:p>
        </w:tc>
        <w:tc>
          <w:tcPr>
            <w:tcW w:w="2500" w:type="pct"/>
            <w:shd w:val="clear" w:color="auto" w:fill="auto"/>
            <w:tcMar>
              <w:right w:w="0" w:type="dxa"/>
            </w:tcMar>
          </w:tcPr>
          <w:p w14:paraId="39EB4B02" w14:textId="65D698C1" w:rsidR="00F71CC6" w:rsidRDefault="00AB307F" w:rsidP="00F71CC6">
            <w:pPr>
              <w:pStyle w:val="Rubrik4utannumrering"/>
            </w:pPr>
            <w:r w:rsidRPr="006F6FAC">
              <w:t xml:space="preserve">Offentlig kontroll </w:t>
            </w:r>
            <w:r w:rsidRPr="00D70F13">
              <w:rPr>
                <w:i/>
                <w:iCs/>
              </w:rPr>
              <w:t xml:space="preserve">och annan offentlig verksamhet </w:t>
            </w:r>
            <w:r w:rsidRPr="00D70F13">
              <w:t>som</w:t>
            </w:r>
            <w:r w:rsidRPr="00D70F13">
              <w:rPr>
                <w:i/>
                <w:iCs/>
              </w:rPr>
              <w:t xml:space="preserve"> inte omfattas av förordning (EU) 2017/625</w:t>
            </w:r>
          </w:p>
        </w:tc>
      </w:tr>
    </w:tbl>
    <w:p w14:paraId="4E75E812" w14:textId="720F4E62" w:rsidR="00F71CC6" w:rsidRDefault="00AB307F" w:rsidP="00F71CC6">
      <w:pPr>
        <w:pStyle w:val="Brdtext"/>
        <w:spacing w:before="230"/>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1CEDC0A" w14:textId="77777777" w:rsidTr="00F71CC6">
        <w:tc>
          <w:tcPr>
            <w:tcW w:w="2500" w:type="pct"/>
            <w:shd w:val="clear" w:color="auto" w:fill="auto"/>
            <w:tcMar>
              <w:left w:w="0" w:type="dxa"/>
            </w:tcMar>
          </w:tcPr>
          <w:p w14:paraId="1C54DDF9" w14:textId="27F1D2B3" w:rsidR="00F71CC6" w:rsidRDefault="00AB307F" w:rsidP="00F71CC6">
            <w:pPr>
              <w:pStyle w:val="Brdtextmedindrag"/>
            </w:pPr>
            <w:r w:rsidRPr="00DC4EAF">
              <w:rPr>
                <w:i/>
              </w:rPr>
              <w:t>I</w:t>
            </w:r>
            <w:r w:rsidRPr="002F36DB">
              <w:t xml:space="preserve"> </w:t>
            </w:r>
            <w:r w:rsidRPr="002F36DB">
              <w:rPr>
                <w:i/>
              </w:rPr>
              <w:t>Europaparlamentets och rådets förordning (EG) nr 882/2004 av den 29 april 2004 om offentlig kontroll för att säkerställa kon</w:t>
            </w:r>
            <w:r>
              <w:rPr>
                <w:i/>
              </w:rPr>
              <w:softHyphen/>
            </w:r>
            <w:r w:rsidRPr="002F36DB">
              <w:rPr>
                <w:i/>
              </w:rPr>
              <w:t>trollen av efterlevnaden av foder- och livsmedelslagstiftningen samt bestämmelserna om djurhälsa och djurskydd</w:t>
            </w:r>
            <w:r w:rsidRPr="002F36DB">
              <w:t xml:space="preserve"> </w:t>
            </w:r>
            <w:r w:rsidRPr="007D386D">
              <w:rPr>
                <w:i/>
              </w:rPr>
              <w:t>finns bestämmelser som ska tillämpas</w:t>
            </w:r>
            <w:r w:rsidRPr="002F36DB">
              <w:t xml:space="preserve"> </w:t>
            </w:r>
            <w:r w:rsidRPr="00DC4EAF">
              <w:rPr>
                <w:i/>
              </w:rPr>
              <w:t>vid</w:t>
            </w:r>
            <w:r w:rsidRPr="002F36DB">
              <w:t xml:space="preserve"> offentlig kontroll </w:t>
            </w:r>
            <w:r w:rsidRPr="002F36DB">
              <w:rPr>
                <w:i/>
              </w:rPr>
              <w:t xml:space="preserve">av </w:t>
            </w:r>
            <w:r w:rsidRPr="00894512">
              <w:t>djurhållare som håller</w:t>
            </w:r>
            <w:r w:rsidRPr="002F36DB">
              <w:rPr>
                <w:i/>
              </w:rPr>
              <w:t xml:space="preserve"> livsme</w:t>
            </w:r>
            <w:r>
              <w:rPr>
                <w:i/>
              </w:rPr>
              <w:softHyphen/>
            </w:r>
            <w:r w:rsidRPr="002F36DB">
              <w:rPr>
                <w:i/>
              </w:rPr>
              <w:t>delsproducerande djur</w:t>
            </w:r>
            <w:r w:rsidRPr="002F36DB">
              <w:t>.</w:t>
            </w:r>
          </w:p>
        </w:tc>
        <w:tc>
          <w:tcPr>
            <w:tcW w:w="2500" w:type="pct"/>
            <w:shd w:val="clear" w:color="auto" w:fill="auto"/>
            <w:tcMar>
              <w:right w:w="0" w:type="dxa"/>
            </w:tcMar>
          </w:tcPr>
          <w:p w14:paraId="7ED44E5A" w14:textId="591DC03C" w:rsidR="00F71CC6" w:rsidRDefault="00AB307F" w:rsidP="00F71CC6">
            <w:pPr>
              <w:pStyle w:val="Brdtextmedindrag"/>
            </w:pPr>
            <w:r w:rsidRPr="003B7018">
              <w:rPr>
                <w:i/>
                <w:iCs/>
              </w:rPr>
              <w:t>Vid</w:t>
            </w:r>
            <w:r w:rsidRPr="002F36DB">
              <w:t xml:space="preserve"> offentlig kontroll </w:t>
            </w:r>
            <w:r w:rsidRPr="002F36DB">
              <w:rPr>
                <w:i/>
              </w:rPr>
              <w:t xml:space="preserve">och annan offentlig verksamhet </w:t>
            </w:r>
            <w:r>
              <w:rPr>
                <w:i/>
              </w:rPr>
              <w:t xml:space="preserve">tillämpas </w:t>
            </w:r>
            <w:r w:rsidRPr="003B7018">
              <w:rPr>
                <w:i/>
                <w:iCs/>
              </w:rPr>
              <w:t>för</w:t>
            </w:r>
            <w:r>
              <w:rPr>
                <w:i/>
                <w:iCs/>
              </w:rPr>
              <w:softHyphen/>
            </w:r>
            <w:r w:rsidRPr="003B7018">
              <w:rPr>
                <w:i/>
                <w:iCs/>
              </w:rPr>
              <w:t xml:space="preserve">ordning (EU) 2017/625 </w:t>
            </w:r>
            <w:r w:rsidRPr="002F36DB">
              <w:rPr>
                <w:i/>
              </w:rPr>
              <w:t xml:space="preserve">i fråga om </w:t>
            </w:r>
            <w:r w:rsidRPr="00894512">
              <w:t>djurhållare som håller</w:t>
            </w:r>
            <w:r w:rsidRPr="002F36DB">
              <w:rPr>
                <w:i/>
              </w:rPr>
              <w:t xml:space="preserve"> animalie</w:t>
            </w:r>
            <w:r>
              <w:rPr>
                <w:i/>
              </w:rPr>
              <w:softHyphen/>
            </w:r>
            <w:r w:rsidRPr="002F36DB">
              <w:rPr>
                <w:i/>
              </w:rPr>
              <w:t xml:space="preserve">producerande djur och </w:t>
            </w:r>
            <w:r>
              <w:rPr>
                <w:i/>
              </w:rPr>
              <w:t xml:space="preserve">i fråga om </w:t>
            </w:r>
            <w:r w:rsidRPr="002F36DB">
              <w:rPr>
                <w:i/>
              </w:rPr>
              <w:t>sådana som ansvarar för levande ryggradsdjur vid transport i sam</w:t>
            </w:r>
            <w:r>
              <w:rPr>
                <w:i/>
              </w:rPr>
              <w:softHyphen/>
            </w:r>
            <w:r w:rsidRPr="002F36DB">
              <w:rPr>
                <w:i/>
              </w:rPr>
              <w:t>band med ekonomisk verksamhet.</w:t>
            </w:r>
          </w:p>
        </w:tc>
      </w:tr>
      <w:tr w:rsidR="00F71CC6" w14:paraId="50F2283E" w14:textId="77777777" w:rsidTr="005A3B52">
        <w:tblPrEx>
          <w:tblLook w:val="0600" w:firstRow="0" w:lastRow="0" w:firstColumn="0" w:lastColumn="0" w:noHBand="1" w:noVBand="1"/>
        </w:tblPrEx>
        <w:tc>
          <w:tcPr>
            <w:tcW w:w="2500" w:type="pct"/>
            <w:shd w:val="clear" w:color="auto" w:fill="auto"/>
            <w:tcMar>
              <w:left w:w="0" w:type="dxa"/>
            </w:tcMar>
          </w:tcPr>
          <w:p w14:paraId="1F44F537" w14:textId="5BFB1364" w:rsidR="00F71CC6" w:rsidRDefault="00AB307F" w:rsidP="00F71CC6">
            <w:pPr>
              <w:pStyle w:val="Brdtextmedindrag"/>
            </w:pPr>
            <w:r w:rsidRPr="002F36DB">
              <w:t>Regeringen får meddela före</w:t>
            </w:r>
            <w:r>
              <w:softHyphen/>
            </w:r>
            <w:r w:rsidRPr="002F36DB">
              <w:t xml:space="preserve">skrifter om att förordning </w:t>
            </w:r>
            <w:r w:rsidRPr="002F36DB">
              <w:rPr>
                <w:i/>
              </w:rPr>
              <w:t>(EG) nr 882/2004</w:t>
            </w:r>
            <w:r w:rsidRPr="002F36DB">
              <w:t xml:space="preserve"> ska tillämpas helt eller delvis vid offentlig kontroll </w:t>
            </w:r>
            <w:r w:rsidRPr="002F36DB">
              <w:rPr>
                <w:i/>
              </w:rPr>
              <w:t xml:space="preserve">av </w:t>
            </w:r>
            <w:r w:rsidRPr="002F36DB">
              <w:t>andra djurhållare</w:t>
            </w:r>
            <w:r w:rsidRPr="002F36DB">
              <w:rPr>
                <w:i/>
              </w:rPr>
              <w:t xml:space="preserve"> </w:t>
            </w:r>
            <w:r w:rsidRPr="00894512">
              <w:t>än sådana som</w:t>
            </w:r>
            <w:r w:rsidRPr="002F36DB">
              <w:rPr>
                <w:i/>
              </w:rPr>
              <w:t xml:space="preserve"> </w:t>
            </w:r>
            <w:r w:rsidRPr="005F3A70">
              <w:rPr>
                <w:i/>
                <w:spacing w:val="-4"/>
              </w:rPr>
              <w:t>håller livsmedelsproducerande</w:t>
            </w:r>
            <w:r w:rsidRPr="002F36DB">
              <w:rPr>
                <w:i/>
              </w:rPr>
              <w:t xml:space="preserve"> djur.</w:t>
            </w:r>
          </w:p>
        </w:tc>
        <w:tc>
          <w:tcPr>
            <w:tcW w:w="2500" w:type="pct"/>
            <w:shd w:val="clear" w:color="auto" w:fill="auto"/>
            <w:tcMar>
              <w:right w:w="0" w:type="dxa"/>
            </w:tcMar>
          </w:tcPr>
          <w:p w14:paraId="338002A4" w14:textId="1B0DE527" w:rsidR="00F71CC6" w:rsidRDefault="00AB307F" w:rsidP="00F71CC6">
            <w:pPr>
              <w:pStyle w:val="Brdtextmedindrag"/>
            </w:pPr>
            <w:r w:rsidRPr="002F36DB">
              <w:t>Regeringen får meddela före</w:t>
            </w:r>
            <w:r>
              <w:softHyphen/>
            </w:r>
            <w:r w:rsidRPr="002F36DB">
              <w:t xml:space="preserve">skrifter om att förordning </w:t>
            </w:r>
            <w:r w:rsidRPr="002F36DB">
              <w:rPr>
                <w:i/>
              </w:rPr>
              <w:t>(EU) 2017/625</w:t>
            </w:r>
            <w:r w:rsidRPr="002F36DB">
              <w:t xml:space="preserve"> ska tillämpas helt eller delvis vid offentlig kontroll </w:t>
            </w:r>
            <w:r w:rsidRPr="002F36DB">
              <w:rPr>
                <w:i/>
              </w:rPr>
              <w:t xml:space="preserve">och annan offentlig verksamhet i fråga om </w:t>
            </w:r>
            <w:r w:rsidRPr="00894512">
              <w:t>andra djurhållare</w:t>
            </w:r>
            <w:r w:rsidRPr="002F36DB">
              <w:rPr>
                <w:i/>
              </w:rPr>
              <w:t xml:space="preserve"> </w:t>
            </w:r>
            <w:r w:rsidRPr="00894512">
              <w:t>än sådana som</w:t>
            </w:r>
            <w:r w:rsidRPr="002F36DB">
              <w:rPr>
                <w:i/>
              </w:rPr>
              <w:t xml:space="preserve"> avses i första stycket.</w:t>
            </w:r>
          </w:p>
        </w:tc>
      </w:tr>
      <w:tr w:rsidR="00F71CC6" w14:paraId="1124D45E" w14:textId="77777777" w:rsidTr="005A3B52">
        <w:tblPrEx>
          <w:tblLook w:val="0600" w:firstRow="0" w:lastRow="0" w:firstColumn="0" w:lastColumn="0" w:noHBand="1" w:noVBand="1"/>
        </w:tblPrEx>
        <w:tc>
          <w:tcPr>
            <w:tcW w:w="2500" w:type="pct"/>
            <w:shd w:val="clear" w:color="auto" w:fill="auto"/>
            <w:tcMar>
              <w:left w:w="0" w:type="dxa"/>
            </w:tcMar>
          </w:tcPr>
          <w:p w14:paraId="44DF29C0" w14:textId="7CA71C39" w:rsidR="00F71CC6" w:rsidRDefault="00AB307F" w:rsidP="00F71CC6">
            <w:pPr>
              <w:pStyle w:val="Rubrik4utannumrering"/>
            </w:pPr>
            <w:r w:rsidRPr="00133B89">
              <w:t xml:space="preserve">Avgifter för offentlig kontroll och </w:t>
            </w:r>
            <w:r w:rsidRPr="00133B89">
              <w:rPr>
                <w:i/>
              </w:rPr>
              <w:t>ärenden enligt lagen</w:t>
            </w:r>
          </w:p>
        </w:tc>
        <w:tc>
          <w:tcPr>
            <w:tcW w:w="2500" w:type="pct"/>
            <w:shd w:val="clear" w:color="auto" w:fill="auto"/>
            <w:tcMar>
              <w:right w:w="0" w:type="dxa"/>
            </w:tcMar>
          </w:tcPr>
          <w:p w14:paraId="40517C92" w14:textId="06629F00" w:rsidR="00F71CC6" w:rsidRDefault="00AB307F" w:rsidP="00F71CC6">
            <w:pPr>
              <w:pStyle w:val="Rubrik4utannumrering"/>
            </w:pPr>
            <w:r w:rsidRPr="00133B89">
              <w:t xml:space="preserve">Avgifter för offentlig kontroll och </w:t>
            </w:r>
            <w:r w:rsidRPr="00133B89">
              <w:rPr>
                <w:i/>
              </w:rPr>
              <w:t>annan offentlig verksamhet</w:t>
            </w:r>
          </w:p>
        </w:tc>
      </w:tr>
    </w:tbl>
    <w:p w14:paraId="7FAEC07C" w14:textId="77777777" w:rsidR="00F71CC6" w:rsidRDefault="00F71CC6" w:rsidP="00DC55EB">
      <w:pPr>
        <w:pStyle w:val="Brdtext"/>
        <w:jc w:val="center"/>
      </w:pPr>
    </w:p>
    <w:p w14:paraId="744A5A76" w14:textId="70A81247" w:rsidR="00F71CC6" w:rsidRDefault="00AB307F" w:rsidP="00DC55EB">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F13F731" w14:textId="77777777" w:rsidTr="00F71CC6">
        <w:tc>
          <w:tcPr>
            <w:tcW w:w="2500" w:type="pct"/>
            <w:shd w:val="clear" w:color="auto" w:fill="auto"/>
            <w:tcMar>
              <w:left w:w="0" w:type="dxa"/>
            </w:tcMar>
          </w:tcPr>
          <w:p w14:paraId="4AD3D2C4" w14:textId="77777777" w:rsidR="00F71CC6" w:rsidRDefault="00AB307F" w:rsidP="00F71CC6">
            <w:pPr>
              <w:pStyle w:val="Brdtextmedindrag"/>
            </w:pPr>
            <w:r>
              <w:t xml:space="preserve">Regeringen eller den myndighet som regeringen bestämmer får meddela föreskrifter om skyldighet att betala </w:t>
            </w:r>
            <w:r w:rsidRPr="00040091">
              <w:rPr>
                <w:i/>
              </w:rPr>
              <w:t>avgift</w:t>
            </w:r>
          </w:p>
          <w:p w14:paraId="3B4993D4" w14:textId="77777777" w:rsidR="00F71CC6" w:rsidRPr="00133B89" w:rsidRDefault="00AB307F" w:rsidP="00F71CC6">
            <w:pPr>
              <w:pStyle w:val="Brdtextmedindrag"/>
              <w:rPr>
                <w:i/>
              </w:rPr>
            </w:pPr>
            <w:r w:rsidRPr="00133B89">
              <w:rPr>
                <w:i/>
              </w:rPr>
              <w:t>1.</w:t>
            </w:r>
            <w:r>
              <w:rPr>
                <w:i/>
              </w:rPr>
              <w:t> </w:t>
            </w:r>
            <w:r w:rsidRPr="00133B89">
              <w:rPr>
                <w:i/>
              </w:rPr>
              <w:t>för offentlig kontroll enligt lagen, föreskrifter som har med</w:t>
            </w:r>
            <w:r>
              <w:rPr>
                <w:i/>
              </w:rPr>
              <w:softHyphen/>
            </w:r>
            <w:r w:rsidRPr="00133B89">
              <w:rPr>
                <w:i/>
              </w:rPr>
              <w:t>delats med stöd av lagen eller de EU-bestämmelser som lagen kom</w:t>
            </w:r>
            <w:r>
              <w:rPr>
                <w:i/>
              </w:rPr>
              <w:softHyphen/>
            </w:r>
            <w:r w:rsidRPr="00133B89">
              <w:rPr>
                <w:i/>
              </w:rPr>
              <w:t>pletterar, och</w:t>
            </w:r>
          </w:p>
          <w:p w14:paraId="637D602B" w14:textId="10B8F1B4" w:rsidR="00F71CC6" w:rsidRDefault="00AB307F" w:rsidP="00F71CC6">
            <w:pPr>
              <w:pStyle w:val="Brdtextmedindrag"/>
            </w:pPr>
            <w:r w:rsidRPr="00133B89">
              <w:rPr>
                <w:i/>
              </w:rPr>
              <w:t>2.</w:t>
            </w:r>
            <w:r>
              <w:rPr>
                <w:i/>
              </w:rPr>
              <w:t> </w:t>
            </w:r>
            <w:r w:rsidRPr="00133B89">
              <w:rPr>
                <w:i/>
              </w:rPr>
              <w:t>i ärenden enligt lagen, före</w:t>
            </w:r>
            <w:r w:rsidRPr="00133B89">
              <w:rPr>
                <w:i/>
              </w:rPr>
              <w:softHyphen/>
              <w:t>skrifter som har meddelats med stöd av lagen eller de EU-be</w:t>
            </w:r>
            <w:r w:rsidRPr="00133B89">
              <w:rPr>
                <w:i/>
              </w:rPr>
              <w:softHyphen/>
              <w:t>stämmelser som lagen komplette</w:t>
            </w:r>
            <w:r w:rsidRPr="00133B89">
              <w:rPr>
                <w:i/>
              </w:rPr>
              <w:softHyphen/>
              <w:t>rar.</w:t>
            </w:r>
          </w:p>
        </w:tc>
        <w:tc>
          <w:tcPr>
            <w:tcW w:w="2500" w:type="pct"/>
            <w:shd w:val="clear" w:color="auto" w:fill="auto"/>
            <w:tcMar>
              <w:right w:w="0" w:type="dxa"/>
            </w:tcMar>
          </w:tcPr>
          <w:p w14:paraId="5BDF42D6" w14:textId="15FEEE0C" w:rsidR="00F71CC6" w:rsidRDefault="00AB307F" w:rsidP="00F71CC6">
            <w:pPr>
              <w:pStyle w:val="Brdtextmedindrag"/>
            </w:pPr>
            <w:r w:rsidRPr="00133B89">
              <w:t xml:space="preserve">Regeringen eller den myndighet som regeringen bestämmer får meddela föreskrifter om skyldighet att betala </w:t>
            </w:r>
            <w:r w:rsidRPr="00040091">
              <w:rPr>
                <w:i/>
              </w:rPr>
              <w:t>avgifter</w:t>
            </w:r>
            <w:r w:rsidRPr="00133B89">
              <w:t xml:space="preserve"> </w:t>
            </w:r>
            <w:r w:rsidRPr="00133B89">
              <w:rPr>
                <w:i/>
              </w:rPr>
              <w:t>för offentlig kontroll och annan offentlig verk</w:t>
            </w:r>
            <w:r>
              <w:rPr>
                <w:i/>
              </w:rPr>
              <w:softHyphen/>
            </w:r>
            <w:r w:rsidRPr="00133B89">
              <w:rPr>
                <w:i/>
              </w:rPr>
              <w:t>samhet.</w:t>
            </w:r>
          </w:p>
        </w:tc>
      </w:tr>
      <w:tr w:rsidR="00F71CC6" w14:paraId="2E944913" w14:textId="77777777" w:rsidTr="005A3B52">
        <w:tblPrEx>
          <w:tblLook w:val="0600" w:firstRow="0" w:lastRow="0" w:firstColumn="0" w:lastColumn="0" w:noHBand="1" w:noVBand="1"/>
        </w:tblPrEx>
        <w:tc>
          <w:tcPr>
            <w:tcW w:w="2500" w:type="pct"/>
            <w:shd w:val="clear" w:color="auto" w:fill="auto"/>
            <w:tcMar>
              <w:left w:w="0" w:type="dxa"/>
            </w:tcMar>
          </w:tcPr>
          <w:p w14:paraId="12BF81DF" w14:textId="7F11C298" w:rsidR="00F71CC6" w:rsidRDefault="00AB307F" w:rsidP="00F71CC6">
            <w:pPr>
              <w:pStyle w:val="Brdtextmedindrag"/>
            </w:pPr>
            <w:r w:rsidRPr="00887480">
              <w:t xml:space="preserve">Regeringen eller den myndighet som regeringen bestämmer får meddela föreskrifter om </w:t>
            </w:r>
            <w:r w:rsidRPr="00820D2C">
              <w:rPr>
                <w:i/>
              </w:rPr>
              <w:t xml:space="preserve">hur </w:t>
            </w:r>
            <w:r w:rsidRPr="00922D84">
              <w:t>de</w:t>
            </w:r>
            <w:r w:rsidRPr="00887480">
              <w:t xml:space="preserve"> avgifter som tas ut av </w:t>
            </w:r>
            <w:r w:rsidRPr="00C66C7D">
              <w:rPr>
                <w:i/>
                <w:iCs/>
              </w:rPr>
              <w:t>myndigheter och av</w:t>
            </w:r>
            <w:r w:rsidRPr="00887480">
              <w:t xml:space="preserve"> </w:t>
            </w:r>
            <w:r w:rsidRPr="00887480">
              <w:rPr>
                <w:i/>
              </w:rPr>
              <w:t>kontrollorgan</w:t>
            </w:r>
            <w:r w:rsidRPr="00887480">
              <w:t xml:space="preserve"> </w:t>
            </w:r>
            <w:r w:rsidRPr="00CA4110">
              <w:rPr>
                <w:i/>
                <w:iCs/>
              </w:rPr>
              <w:t>ska beräknas</w:t>
            </w:r>
            <w:r w:rsidRPr="00887480">
              <w:t>.</w:t>
            </w:r>
          </w:p>
        </w:tc>
        <w:tc>
          <w:tcPr>
            <w:tcW w:w="2500" w:type="pct"/>
            <w:shd w:val="clear" w:color="auto" w:fill="auto"/>
            <w:tcMar>
              <w:right w:w="0" w:type="dxa"/>
            </w:tcMar>
          </w:tcPr>
          <w:p w14:paraId="57E60680" w14:textId="7477D8A5" w:rsidR="00F71CC6" w:rsidRDefault="00AB307F" w:rsidP="00F71CC6">
            <w:pPr>
              <w:pStyle w:val="Brdtextmedindrag"/>
            </w:pPr>
            <w:r w:rsidRPr="00887480">
              <w:t xml:space="preserve">Regeringen eller den myndighet som regeringen bestämmer får meddela föreskrifter om </w:t>
            </w:r>
            <w:r w:rsidRPr="00820D2C">
              <w:rPr>
                <w:i/>
                <w:iCs/>
              </w:rPr>
              <w:t>beräk</w:t>
            </w:r>
            <w:r>
              <w:rPr>
                <w:i/>
                <w:iCs/>
              </w:rPr>
              <w:softHyphen/>
            </w:r>
            <w:r w:rsidRPr="00820D2C">
              <w:rPr>
                <w:i/>
                <w:iCs/>
              </w:rPr>
              <w:t>ning</w:t>
            </w:r>
            <w:r>
              <w:rPr>
                <w:i/>
                <w:iCs/>
              </w:rPr>
              <w:t>en</w:t>
            </w:r>
            <w:r w:rsidRPr="00820D2C">
              <w:rPr>
                <w:i/>
                <w:iCs/>
              </w:rPr>
              <w:t xml:space="preserve"> av</w:t>
            </w:r>
            <w:r>
              <w:rPr>
                <w:i/>
                <w:iCs/>
              </w:rPr>
              <w:t xml:space="preserve"> </w:t>
            </w:r>
            <w:r>
              <w:t>de</w:t>
            </w:r>
            <w:r w:rsidRPr="00887480">
              <w:t xml:space="preserve"> avgifter som tas ut av </w:t>
            </w:r>
            <w:r w:rsidRPr="00922D84">
              <w:rPr>
                <w:i/>
              </w:rPr>
              <w:t>en myndighet</w:t>
            </w:r>
            <w:r>
              <w:t>,</w:t>
            </w:r>
            <w:r w:rsidRPr="00887480">
              <w:t xml:space="preserve"> </w:t>
            </w:r>
            <w:r w:rsidRPr="00887480">
              <w:rPr>
                <w:i/>
              </w:rPr>
              <w:t>ett organ med delegerade uppgifter eller en fysisk person som har delegerats vissa uppgifter</w:t>
            </w:r>
            <w:r w:rsidRPr="00887480">
              <w:t>.</w:t>
            </w:r>
          </w:p>
        </w:tc>
      </w:tr>
    </w:tbl>
    <w:p w14:paraId="09C418F3"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66EEECE" w14:textId="77777777" w:rsidTr="005A3B52">
        <w:tc>
          <w:tcPr>
            <w:tcW w:w="2500" w:type="pct"/>
            <w:shd w:val="clear" w:color="auto" w:fill="auto"/>
            <w:tcMar>
              <w:left w:w="0" w:type="dxa"/>
            </w:tcMar>
          </w:tcPr>
          <w:p w14:paraId="66DBD35C" w14:textId="77777777" w:rsidR="00F71CC6" w:rsidRDefault="00F71CC6" w:rsidP="00F71CC6">
            <w:pPr>
              <w:pStyle w:val="Brdtextmedindrag"/>
            </w:pPr>
          </w:p>
        </w:tc>
        <w:tc>
          <w:tcPr>
            <w:tcW w:w="2500" w:type="pct"/>
            <w:shd w:val="clear" w:color="auto" w:fill="auto"/>
            <w:tcMar>
              <w:right w:w="0" w:type="dxa"/>
            </w:tcMar>
          </w:tcPr>
          <w:p w14:paraId="1A48659D" w14:textId="5824DA72" w:rsidR="00F71CC6" w:rsidRPr="00394309" w:rsidRDefault="00AB307F" w:rsidP="00F71CC6">
            <w:pPr>
              <w:pStyle w:val="Rubrik4utannumrering"/>
              <w:rPr>
                <w:i/>
                <w:iCs/>
              </w:rPr>
            </w:pPr>
            <w:r w:rsidRPr="00394309">
              <w:rPr>
                <w:i/>
                <w:iCs/>
              </w:rPr>
              <w:t>Återkallelse av kompetensbevis för personal som deltar i avlivning</w:t>
            </w:r>
          </w:p>
        </w:tc>
      </w:tr>
    </w:tbl>
    <w:p w14:paraId="48CC4C92"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EEE6496" w14:textId="77777777" w:rsidTr="00F71CC6">
        <w:tc>
          <w:tcPr>
            <w:tcW w:w="2500" w:type="pct"/>
            <w:shd w:val="clear" w:color="auto" w:fill="auto"/>
            <w:tcMar>
              <w:left w:w="0" w:type="dxa"/>
            </w:tcMar>
          </w:tcPr>
          <w:p w14:paraId="7F294DE1" w14:textId="77777777" w:rsidR="00F71CC6" w:rsidRDefault="00F71CC6" w:rsidP="00F71CC6">
            <w:pPr>
              <w:pStyle w:val="Brdtextmedindrag"/>
            </w:pPr>
          </w:p>
        </w:tc>
        <w:tc>
          <w:tcPr>
            <w:tcW w:w="2500" w:type="pct"/>
            <w:shd w:val="clear" w:color="auto" w:fill="auto"/>
            <w:tcMar>
              <w:right w:w="0" w:type="dxa"/>
            </w:tcMar>
          </w:tcPr>
          <w:p w14:paraId="6E9DB12A" w14:textId="1FEB1A31" w:rsidR="00F71CC6" w:rsidRDefault="00AB307F" w:rsidP="00F71CC6">
            <w:pPr>
              <w:pStyle w:val="Brdtext"/>
              <w:rPr>
                <w:i/>
              </w:rPr>
            </w:pPr>
            <w:r>
              <w:rPr>
                <w:i/>
              </w:rPr>
              <w:t xml:space="preserve">9 a </w:t>
            </w:r>
            <w:r w:rsidRPr="00574282">
              <w:rPr>
                <w:i/>
              </w:rPr>
              <w:t>§</w:t>
            </w:r>
          </w:p>
          <w:p w14:paraId="32A27EFC" w14:textId="13003F0A" w:rsidR="00F71CC6" w:rsidRPr="00574282" w:rsidRDefault="00AB307F" w:rsidP="00F71CC6">
            <w:pPr>
              <w:pStyle w:val="Brdtextmedindrag"/>
              <w:rPr>
                <w:i/>
              </w:rPr>
            </w:pPr>
            <w:r>
              <w:rPr>
                <w:i/>
              </w:rPr>
              <w:t>V</w:t>
            </w:r>
            <w:r w:rsidRPr="00835E8E">
              <w:rPr>
                <w:i/>
              </w:rPr>
              <w:t>id överträdelser av denna lag, de föreskrifter eller beslut som har meddelats med stöd av lagen, de EU-bestämmelser som lagen kom</w:t>
            </w:r>
            <w:r w:rsidRPr="00835E8E">
              <w:rPr>
                <w:i/>
              </w:rPr>
              <w:softHyphen/>
              <w:t>pletterar eller de beslut som har meddelats med stöd av EU-be</w:t>
            </w:r>
            <w:r w:rsidRPr="00835E8E">
              <w:rPr>
                <w:i/>
              </w:rPr>
              <w:softHyphen/>
              <w:t>stämmelserna</w:t>
            </w:r>
            <w:r>
              <w:rPr>
                <w:i/>
              </w:rPr>
              <w:t xml:space="preserve"> får en kontroll</w:t>
            </w:r>
            <w:r>
              <w:rPr>
                <w:i/>
              </w:rPr>
              <w:softHyphen/>
              <w:t>myndighet</w:t>
            </w:r>
            <w:r w:rsidRPr="00835E8E">
              <w:rPr>
                <w:i/>
              </w:rPr>
              <w:t xml:space="preserve"> tillfälligt eller slut</w:t>
            </w:r>
            <w:r w:rsidRPr="00835E8E">
              <w:rPr>
                <w:i/>
              </w:rPr>
              <w:softHyphen/>
              <w:t>ligt återkalla</w:t>
            </w:r>
            <w:r>
              <w:rPr>
                <w:i/>
              </w:rPr>
              <w:t xml:space="preserve"> </w:t>
            </w:r>
            <w:r w:rsidRPr="00835E8E">
              <w:rPr>
                <w:i/>
              </w:rPr>
              <w:t>kompetensbevis som ut</w:t>
            </w:r>
            <w:r w:rsidR="00A3625C">
              <w:rPr>
                <w:i/>
              </w:rPr>
              <w:softHyphen/>
            </w:r>
            <w:r w:rsidRPr="00835E8E">
              <w:rPr>
                <w:i/>
              </w:rPr>
              <w:t>färdats enligt artikel 21 i rådets förordning (EG) nr 1099/2009 av den 24 september 2009 om skydd av djur vid tidpunkten för avliv</w:t>
            </w:r>
            <w:r>
              <w:rPr>
                <w:i/>
              </w:rPr>
              <w:softHyphen/>
            </w:r>
            <w:r w:rsidRPr="00835E8E">
              <w:rPr>
                <w:i/>
              </w:rPr>
              <w:t>ning</w:t>
            </w:r>
            <w:r w:rsidRPr="00AF16E6">
              <w:rPr>
                <w:i/>
              </w:rPr>
              <w:t>.</w:t>
            </w:r>
          </w:p>
        </w:tc>
      </w:tr>
    </w:tbl>
    <w:p w14:paraId="3A959C91" w14:textId="77777777" w:rsidR="00F71CC6" w:rsidRDefault="00F71CC6" w:rsidP="00DC55E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9B02B4D" w14:textId="77777777" w:rsidTr="005A3B52">
        <w:tc>
          <w:tcPr>
            <w:tcW w:w="2500" w:type="pct"/>
            <w:shd w:val="clear" w:color="auto" w:fill="auto"/>
            <w:tcMar>
              <w:left w:w="0" w:type="dxa"/>
            </w:tcMar>
          </w:tcPr>
          <w:p w14:paraId="18087719" w14:textId="77777777" w:rsidR="00F71CC6" w:rsidRDefault="00F71CC6" w:rsidP="00F71CC6">
            <w:pPr>
              <w:pStyle w:val="Brdtextmedindrag"/>
            </w:pPr>
          </w:p>
        </w:tc>
        <w:tc>
          <w:tcPr>
            <w:tcW w:w="2500" w:type="pct"/>
            <w:shd w:val="clear" w:color="auto" w:fill="auto"/>
            <w:tcMar>
              <w:right w:w="0" w:type="dxa"/>
            </w:tcMar>
          </w:tcPr>
          <w:p w14:paraId="17CDB547" w14:textId="4ECEB60C" w:rsidR="00F71CC6" w:rsidRPr="00711A7E" w:rsidRDefault="00AB307F" w:rsidP="00F71CC6">
            <w:pPr>
              <w:pStyle w:val="Rubrik4utannumrering"/>
              <w:rPr>
                <w:i/>
                <w:iCs/>
              </w:rPr>
            </w:pPr>
            <w:r w:rsidRPr="00711A7E">
              <w:rPr>
                <w:i/>
                <w:iCs/>
              </w:rPr>
              <w:t>Återkallelse av kompetensbevis för skötare</w:t>
            </w:r>
          </w:p>
        </w:tc>
      </w:tr>
    </w:tbl>
    <w:p w14:paraId="0679FFE5" w14:textId="77777777" w:rsidR="00F71CC6" w:rsidRPr="00C57856" w:rsidRDefault="00F71CC6" w:rsidP="00C5785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5ED0888" w14:textId="77777777" w:rsidTr="00F71CC6">
        <w:tc>
          <w:tcPr>
            <w:tcW w:w="2500" w:type="pct"/>
            <w:shd w:val="clear" w:color="auto" w:fill="auto"/>
            <w:tcMar>
              <w:left w:w="0" w:type="dxa"/>
            </w:tcMar>
          </w:tcPr>
          <w:p w14:paraId="599191C1" w14:textId="77777777" w:rsidR="00F71CC6" w:rsidRDefault="00F71CC6" w:rsidP="00F71CC6">
            <w:pPr>
              <w:pStyle w:val="Brdtextmedindrag"/>
            </w:pPr>
          </w:p>
        </w:tc>
        <w:tc>
          <w:tcPr>
            <w:tcW w:w="2500" w:type="pct"/>
            <w:shd w:val="clear" w:color="auto" w:fill="auto"/>
            <w:tcMar>
              <w:right w:w="0" w:type="dxa"/>
            </w:tcMar>
          </w:tcPr>
          <w:p w14:paraId="40917B1F" w14:textId="296DA08D" w:rsidR="00F71CC6" w:rsidRDefault="00AB307F" w:rsidP="00F71CC6">
            <w:pPr>
              <w:pStyle w:val="Brdtext"/>
              <w:rPr>
                <w:i/>
              </w:rPr>
            </w:pPr>
            <w:r>
              <w:rPr>
                <w:i/>
              </w:rPr>
              <w:t xml:space="preserve">9 b </w:t>
            </w:r>
            <w:r w:rsidRPr="00574282">
              <w:rPr>
                <w:i/>
              </w:rPr>
              <w:t>§</w:t>
            </w:r>
          </w:p>
          <w:p w14:paraId="282D1E38" w14:textId="1538BCA3" w:rsidR="00F71CC6" w:rsidRPr="00574282" w:rsidRDefault="00AB307F" w:rsidP="00F71CC6">
            <w:pPr>
              <w:pStyle w:val="Brdtextmedindrag"/>
              <w:rPr>
                <w:i/>
              </w:rPr>
            </w:pPr>
            <w:r>
              <w:rPr>
                <w:i/>
              </w:rPr>
              <w:t>V</w:t>
            </w:r>
            <w:r w:rsidRPr="00835E8E">
              <w:rPr>
                <w:i/>
              </w:rPr>
              <w:t>id överträdelser av denna lag, de föreskrifter eller beslut som har meddelats med stöd av lagen, de EU-bestämmelser som lagen kom</w:t>
            </w:r>
            <w:r w:rsidRPr="00835E8E">
              <w:rPr>
                <w:i/>
              </w:rPr>
              <w:softHyphen/>
              <w:t>pletterar eller de beslut som har meddelats med stöd av EU-be</w:t>
            </w:r>
            <w:r w:rsidRPr="00835E8E">
              <w:rPr>
                <w:i/>
              </w:rPr>
              <w:softHyphen/>
              <w:t>stämmelserna</w:t>
            </w:r>
            <w:r>
              <w:rPr>
                <w:i/>
              </w:rPr>
              <w:t xml:space="preserve"> får en kontroll</w:t>
            </w:r>
            <w:r w:rsidR="00A3625C">
              <w:rPr>
                <w:i/>
              </w:rPr>
              <w:softHyphen/>
            </w:r>
            <w:r>
              <w:rPr>
                <w:i/>
              </w:rPr>
              <w:t>myndighet</w:t>
            </w:r>
            <w:r w:rsidRPr="00835E8E">
              <w:rPr>
                <w:i/>
              </w:rPr>
              <w:t xml:space="preserve"> tillfälligt eller slut</w:t>
            </w:r>
            <w:r w:rsidRPr="00835E8E">
              <w:rPr>
                <w:i/>
              </w:rPr>
              <w:softHyphen/>
              <w:t>ligt återkalla</w:t>
            </w:r>
            <w:r>
              <w:rPr>
                <w:i/>
              </w:rPr>
              <w:t xml:space="preserve"> </w:t>
            </w:r>
            <w:r w:rsidRPr="00AF16E6">
              <w:rPr>
                <w:i/>
              </w:rPr>
              <w:t>kompetensbevis för skö</w:t>
            </w:r>
            <w:r w:rsidR="00A3625C">
              <w:rPr>
                <w:i/>
              </w:rPr>
              <w:softHyphen/>
            </w:r>
            <w:r w:rsidRPr="00AF16E6">
              <w:rPr>
                <w:i/>
              </w:rPr>
              <w:t>tare som utfärdats enligt artikel 17.2 i rådets förordning (EG) nr 1/2005 av den 22 december 2004 om skydd av djur under transport och därmed sammanhängande förfaranden och om ändring av direktiven 64/432/EEG och 93/119/EG och förordning (EG</w:t>
            </w:r>
            <w:r>
              <w:rPr>
                <w:i/>
              </w:rPr>
              <w:t>)</w:t>
            </w:r>
            <w:r>
              <w:t xml:space="preserve"> </w:t>
            </w:r>
            <w:r w:rsidRPr="00AF16E6">
              <w:rPr>
                <w:i/>
              </w:rPr>
              <w:t>nr 1255/97.</w:t>
            </w:r>
          </w:p>
        </w:tc>
      </w:tr>
    </w:tbl>
    <w:p w14:paraId="4490B6CE" w14:textId="4F20FE23" w:rsidR="00F71CC6" w:rsidRDefault="00AB307F" w:rsidP="00F71CC6">
      <w:pPr>
        <w:pStyle w:val="Brdtext"/>
        <w:spacing w:before="230"/>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248C5EA" w14:textId="77777777" w:rsidTr="00F71CC6">
        <w:tc>
          <w:tcPr>
            <w:tcW w:w="2500" w:type="pct"/>
            <w:shd w:val="clear" w:color="auto" w:fill="auto"/>
            <w:tcMar>
              <w:left w:w="0" w:type="dxa"/>
            </w:tcMar>
          </w:tcPr>
          <w:p w14:paraId="7EC1CFC7" w14:textId="7E3715E8" w:rsidR="00F71CC6" w:rsidRDefault="00AB307F" w:rsidP="00F71CC6">
            <w:pPr>
              <w:pStyle w:val="Brdtextmedindrag"/>
            </w:pPr>
            <w:r w:rsidRPr="00FA702B">
              <w:t xml:space="preserve">En kontrollmyndighet </w:t>
            </w:r>
            <w:r w:rsidRPr="00BB5947">
              <w:rPr>
                <w:i/>
              </w:rPr>
              <w:t>och ett kontrollorgan som anlitas i den offentliga kontrollen</w:t>
            </w:r>
            <w:r w:rsidRPr="00FA702B">
              <w:t xml:space="preserve"> har i den ut</w:t>
            </w:r>
            <w:r w:rsidRPr="00FA702B">
              <w:softHyphen/>
              <w:t xml:space="preserve">sträckning </w:t>
            </w:r>
            <w:r w:rsidRPr="00BB5947">
              <w:rPr>
                <w:i/>
              </w:rPr>
              <w:t>som</w:t>
            </w:r>
            <w:r w:rsidRPr="00FA702B">
              <w:t xml:space="preserve"> behövs för </w:t>
            </w:r>
            <w:r w:rsidRPr="00BB5947">
              <w:rPr>
                <w:i/>
              </w:rPr>
              <w:t>kon</w:t>
            </w:r>
            <w:r w:rsidRPr="00BB5947">
              <w:rPr>
                <w:i/>
              </w:rPr>
              <w:softHyphen/>
              <w:t>trollen</w:t>
            </w:r>
            <w:r w:rsidRPr="00FA702B">
              <w:t xml:space="preserve"> rätt att på begäran få upp</w:t>
            </w:r>
            <w:r w:rsidRPr="00FA702B">
              <w:softHyphen/>
              <w:t>lysningar och ta del av handlingar.</w:t>
            </w:r>
          </w:p>
        </w:tc>
        <w:tc>
          <w:tcPr>
            <w:tcW w:w="2500" w:type="pct"/>
            <w:shd w:val="clear" w:color="auto" w:fill="auto"/>
            <w:tcMar>
              <w:right w:w="0" w:type="dxa"/>
            </w:tcMar>
          </w:tcPr>
          <w:p w14:paraId="6C4D086A" w14:textId="70B49DCA" w:rsidR="00F71CC6" w:rsidRDefault="00AB307F" w:rsidP="00F71CC6">
            <w:pPr>
              <w:pStyle w:val="Brdtextmedindrag"/>
            </w:pPr>
            <w:r w:rsidRPr="00BB5947">
              <w:t>En kontrollmyndighet</w:t>
            </w:r>
            <w:r w:rsidRPr="003628F2">
              <w:rPr>
                <w:i/>
                <w:iCs/>
              </w:rPr>
              <w:t>,</w:t>
            </w:r>
            <w:r w:rsidRPr="00BB5947">
              <w:t xml:space="preserve"> </w:t>
            </w:r>
            <w:r w:rsidRPr="00BB5947">
              <w:rPr>
                <w:i/>
              </w:rPr>
              <w:t>en offi</w:t>
            </w:r>
            <w:r>
              <w:rPr>
                <w:i/>
              </w:rPr>
              <w:softHyphen/>
            </w:r>
            <w:r w:rsidRPr="00BB5947">
              <w:rPr>
                <w:i/>
              </w:rPr>
              <w:t>ciell veterinär som har förord</w:t>
            </w:r>
            <w:r w:rsidRPr="00BB5947">
              <w:rPr>
                <w:i/>
              </w:rPr>
              <w:softHyphen/>
              <w:t>nats enligt lagen (2009:1254) om offi</w:t>
            </w:r>
            <w:r>
              <w:rPr>
                <w:i/>
              </w:rPr>
              <w:softHyphen/>
            </w:r>
            <w:r w:rsidRPr="00BB5947">
              <w:rPr>
                <w:i/>
              </w:rPr>
              <w:t>ciella veterinärer</w:t>
            </w:r>
            <w:r>
              <w:rPr>
                <w:i/>
              </w:rPr>
              <w:t>,</w:t>
            </w:r>
            <w:r w:rsidRPr="00BB5947">
              <w:rPr>
                <w:i/>
              </w:rPr>
              <w:t xml:space="preserve"> ett organ med delegerade uppgifter eller en fysisk person som har delegerats vissa uppgifter</w:t>
            </w:r>
            <w:r w:rsidRPr="00BB5947">
              <w:t xml:space="preserve"> har</w:t>
            </w:r>
            <w:r w:rsidRPr="000277C7">
              <w:rPr>
                <w:i/>
                <w:iCs/>
              </w:rPr>
              <w:t>,</w:t>
            </w:r>
            <w:r w:rsidRPr="00BB5947">
              <w:t xml:space="preserve"> i den utsträckning </w:t>
            </w:r>
            <w:r w:rsidRPr="00BB5947">
              <w:rPr>
                <w:i/>
              </w:rPr>
              <w:t>det</w:t>
            </w:r>
            <w:r w:rsidRPr="00BB5947">
              <w:t xml:space="preserve"> behövs för </w:t>
            </w:r>
            <w:r w:rsidRPr="00BB5947">
              <w:rPr>
                <w:i/>
              </w:rPr>
              <w:t>offentlig kontroll eller annan offentlig verksamhet</w:t>
            </w:r>
            <w:r>
              <w:rPr>
                <w:i/>
              </w:rPr>
              <w:t>,</w:t>
            </w:r>
            <w:r w:rsidRPr="00BB5947">
              <w:t xml:space="preserve"> rätt att på begäran få upplys</w:t>
            </w:r>
            <w:r w:rsidRPr="00BB5947">
              <w:softHyphen/>
              <w:t>ningar och ta del av handlingar.</w:t>
            </w:r>
          </w:p>
        </w:tc>
      </w:tr>
    </w:tbl>
    <w:p w14:paraId="39608E0A" w14:textId="42A91280" w:rsidR="00F71CC6" w:rsidRDefault="00AB307F" w:rsidP="00F71CC6">
      <w:pPr>
        <w:pStyle w:val="Brdtext"/>
        <w:spacing w:before="23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E56BE0D" w14:textId="77777777" w:rsidTr="00F71CC6">
        <w:tc>
          <w:tcPr>
            <w:tcW w:w="2500" w:type="pct"/>
            <w:shd w:val="clear" w:color="auto" w:fill="auto"/>
            <w:tcMar>
              <w:left w:w="0" w:type="dxa"/>
            </w:tcMar>
          </w:tcPr>
          <w:p w14:paraId="4835DACB" w14:textId="2B45B7C0" w:rsidR="00F71CC6" w:rsidRDefault="00AB307F" w:rsidP="00F71CC6">
            <w:pPr>
              <w:pStyle w:val="Brdtextmedindrag"/>
            </w:pPr>
            <w:r w:rsidRPr="009B5C6E">
              <w:t xml:space="preserve">En kontrollmyndighet </w:t>
            </w:r>
            <w:r w:rsidRPr="009B5C6E">
              <w:rPr>
                <w:i/>
              </w:rPr>
              <w:t>och ett kontrollorgan som anlitas i den offentliga kontrollen</w:t>
            </w:r>
            <w:r w:rsidRPr="009B5C6E">
              <w:t xml:space="preserve"> har i den utsträckning </w:t>
            </w:r>
            <w:r w:rsidRPr="009B5C6E">
              <w:rPr>
                <w:i/>
              </w:rPr>
              <w:t>som</w:t>
            </w:r>
            <w:r w:rsidRPr="009B5C6E">
              <w:t xml:space="preserve"> behövs för </w:t>
            </w:r>
            <w:r w:rsidRPr="009B5C6E">
              <w:rPr>
                <w:i/>
              </w:rPr>
              <w:t>kon</w:t>
            </w:r>
            <w:r w:rsidRPr="009B5C6E">
              <w:rPr>
                <w:i/>
              </w:rPr>
              <w:softHyphen/>
              <w:t>trollen</w:t>
            </w:r>
            <w:r w:rsidRPr="009B5C6E">
              <w:t xml:space="preserve"> rätt att få tillträde till områden, anläggningar, byggnader,</w:t>
            </w:r>
            <w:r>
              <w:t xml:space="preserve"> </w:t>
            </w:r>
            <w:r w:rsidRPr="009B5C6E">
              <w:t>lokaler och andra utrymmen där det kan antas att djur hålls eller som berör djurhållningen, och där besik</w:t>
            </w:r>
            <w:r>
              <w:softHyphen/>
            </w:r>
            <w:r w:rsidRPr="009B5C6E">
              <w:t>tiga djuren, göra undersökningar och ta prover.</w:t>
            </w:r>
          </w:p>
        </w:tc>
        <w:tc>
          <w:tcPr>
            <w:tcW w:w="2500" w:type="pct"/>
            <w:shd w:val="clear" w:color="auto" w:fill="auto"/>
            <w:tcMar>
              <w:right w:w="0" w:type="dxa"/>
            </w:tcMar>
          </w:tcPr>
          <w:p w14:paraId="55176A52" w14:textId="6A30B0FC" w:rsidR="00F71CC6" w:rsidRDefault="00AB307F" w:rsidP="00F71CC6">
            <w:pPr>
              <w:pStyle w:val="Brdtextmedindrag"/>
            </w:pPr>
            <w:r w:rsidRPr="009B5C6E">
              <w:t>En kontrollmyndighet</w:t>
            </w:r>
            <w:r w:rsidRPr="00DF38CE">
              <w:rPr>
                <w:i/>
                <w:iCs/>
              </w:rPr>
              <w:t>,</w:t>
            </w:r>
            <w:r w:rsidRPr="009B5C6E">
              <w:t xml:space="preserve"> </w:t>
            </w:r>
            <w:r w:rsidRPr="009B5C6E">
              <w:rPr>
                <w:i/>
              </w:rPr>
              <w:t>en offi</w:t>
            </w:r>
            <w:r>
              <w:rPr>
                <w:i/>
              </w:rPr>
              <w:softHyphen/>
            </w:r>
            <w:r w:rsidRPr="009B5C6E">
              <w:rPr>
                <w:i/>
              </w:rPr>
              <w:t>ciell veterinär som har förordnats enligt lagen (2009:1254) om offi</w:t>
            </w:r>
            <w:r>
              <w:rPr>
                <w:i/>
              </w:rPr>
              <w:softHyphen/>
            </w:r>
            <w:r w:rsidRPr="009B5C6E">
              <w:rPr>
                <w:i/>
              </w:rPr>
              <w:t>ciella veterinärer</w:t>
            </w:r>
            <w:r>
              <w:rPr>
                <w:i/>
              </w:rPr>
              <w:t>,</w:t>
            </w:r>
            <w:r w:rsidRPr="009B5C6E">
              <w:rPr>
                <w:i/>
              </w:rPr>
              <w:t xml:space="preserve"> ett organ med delegerade uppgifter eller en fysisk person som har delege</w:t>
            </w:r>
            <w:r w:rsidRPr="009B5C6E">
              <w:rPr>
                <w:i/>
              </w:rPr>
              <w:softHyphen/>
              <w:t>rats vissa uppgifter</w:t>
            </w:r>
            <w:r w:rsidRPr="009B5C6E">
              <w:t xml:space="preserve"> har</w:t>
            </w:r>
            <w:r w:rsidRPr="00DF38CE">
              <w:rPr>
                <w:i/>
                <w:iCs/>
              </w:rPr>
              <w:t>,</w:t>
            </w:r>
            <w:r w:rsidRPr="009B5C6E">
              <w:t xml:space="preserve"> i den utsträckning </w:t>
            </w:r>
            <w:r w:rsidRPr="009B5C6E">
              <w:rPr>
                <w:i/>
              </w:rPr>
              <w:t>det</w:t>
            </w:r>
            <w:r w:rsidRPr="009B5C6E">
              <w:t xml:space="preserve"> behövs för </w:t>
            </w:r>
            <w:r w:rsidRPr="009B5C6E">
              <w:rPr>
                <w:i/>
              </w:rPr>
              <w:t>offentlig kon</w:t>
            </w:r>
            <w:r w:rsidRPr="009B5C6E">
              <w:rPr>
                <w:i/>
              </w:rPr>
              <w:softHyphen/>
              <w:t>troll eller annan offentlig verksamhet</w:t>
            </w:r>
            <w:r>
              <w:rPr>
                <w:i/>
              </w:rPr>
              <w:t>,</w:t>
            </w:r>
            <w:r w:rsidRPr="009B5C6E">
              <w:t xml:space="preserve"> rätt att få tillträde till områden, anlägg</w:t>
            </w:r>
            <w:r>
              <w:softHyphen/>
            </w:r>
            <w:r w:rsidRPr="009B5C6E">
              <w:t xml:space="preserve">ningar, byggnader, lokaler och andra utrymmen där det kan antas att djur hålls eller som berör djurhållningen, och </w:t>
            </w:r>
            <w:r w:rsidRPr="00DF38CE">
              <w:rPr>
                <w:i/>
                <w:iCs/>
              </w:rPr>
              <w:t>att</w:t>
            </w:r>
            <w:r w:rsidRPr="009B5C6E">
              <w:t xml:space="preserve"> där be</w:t>
            </w:r>
            <w:r w:rsidRPr="009B5C6E">
              <w:softHyphen/>
              <w:t>sik</w:t>
            </w:r>
            <w:r>
              <w:softHyphen/>
            </w:r>
            <w:r w:rsidRPr="009B5C6E">
              <w:t>tiga djuren, göra undersök</w:t>
            </w:r>
            <w:r w:rsidRPr="009B5C6E">
              <w:softHyphen/>
              <w:t>ningar och ta prover.</w:t>
            </w:r>
          </w:p>
        </w:tc>
      </w:tr>
    </w:tbl>
    <w:p w14:paraId="01F31B35" w14:textId="77777777" w:rsidR="00F71CC6" w:rsidRDefault="00AB307F" w:rsidP="00F71CC6">
      <w:pPr>
        <w:pStyle w:val="Brdtextmedindrag"/>
      </w:pPr>
      <w:r>
        <w:t>Tillträde till bostäder får endast ske när det kan antas att djur hålls där och</w:t>
      </w:r>
    </w:p>
    <w:p w14:paraId="66677C32" w14:textId="77777777" w:rsidR="00F71CC6" w:rsidRDefault="00AB307F" w:rsidP="00F71CC6">
      <w:pPr>
        <w:pStyle w:val="Brdtextmedindrag"/>
      </w:pPr>
      <w:r>
        <w:t>1. det kan antas att djurhållningen inte uppfyller bestämmelserna i denna lag eller i föreskrifter eller beslut som har meddelats med stöd av lagen,</w:t>
      </w:r>
    </w:p>
    <w:p w14:paraId="2B146FFF" w14:textId="32702EFF" w:rsidR="00F71CC6" w:rsidRDefault="00AB307F" w:rsidP="00F71CC6">
      <w:pPr>
        <w:pStyle w:val="Brdtextmedindrag"/>
      </w:pPr>
      <w:r>
        <w:t>2. syftet är att kontrollera att tidigare konstaterade brister i djurhåll</w:t>
      </w:r>
      <w:r w:rsidR="00A3625C">
        <w:softHyphen/>
      </w:r>
      <w:r>
        <w:t xml:space="preserve">ningen har åtgärdats, eller </w:t>
      </w:r>
    </w:p>
    <w:p w14:paraId="60C5F900" w14:textId="4A194E58" w:rsidR="00F71CC6" w:rsidRDefault="00AB307F" w:rsidP="00F71CC6">
      <w:pPr>
        <w:pStyle w:val="Brdtextmedindrag"/>
      </w:pPr>
      <w:r>
        <w:t>3. syftet är att kontrollera en djurhållning som kräver tillstånd enligt denna lag eller föreskrifter som har meddelats med stöd av lagen.</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230F155" w14:textId="77777777" w:rsidTr="005A3B52">
        <w:tc>
          <w:tcPr>
            <w:tcW w:w="2500" w:type="pct"/>
            <w:shd w:val="clear" w:color="auto" w:fill="auto"/>
            <w:tcMar>
              <w:left w:w="0" w:type="dxa"/>
            </w:tcMar>
          </w:tcPr>
          <w:p w14:paraId="31E123CE" w14:textId="5908278E" w:rsidR="00F71CC6" w:rsidRDefault="00AB307F" w:rsidP="00F71CC6">
            <w:pPr>
              <w:pStyle w:val="Brdtextmedindrag"/>
            </w:pPr>
            <w:r w:rsidRPr="003C5FCA">
              <w:t xml:space="preserve">En kontrollmyndighet </w:t>
            </w:r>
            <w:r w:rsidRPr="003C5FCA">
              <w:rPr>
                <w:i/>
              </w:rPr>
              <w:t>och</w:t>
            </w:r>
            <w:r w:rsidRPr="003C5FCA">
              <w:t xml:space="preserve"> </w:t>
            </w:r>
            <w:r w:rsidRPr="003C5FCA">
              <w:rPr>
                <w:i/>
              </w:rPr>
              <w:t>ett kontrollorgan</w:t>
            </w:r>
            <w:r w:rsidRPr="003C5FCA">
              <w:t xml:space="preserve"> har även rätt att få tillträde till områden, anläggningar, byggnader, lokaler, andra utrym</w:t>
            </w:r>
            <w:r>
              <w:softHyphen/>
            </w:r>
            <w:r w:rsidRPr="003C5FCA">
              <w:t>men och bostäder, när det behövs för att kontrollera att beslut om djurförbud en</w:t>
            </w:r>
            <w:r>
              <w:t>ligt 9 kap. 1 </w:t>
            </w:r>
            <w:r w:rsidRPr="003C5FCA">
              <w:t>§ följs.</w:t>
            </w:r>
          </w:p>
        </w:tc>
        <w:tc>
          <w:tcPr>
            <w:tcW w:w="2500" w:type="pct"/>
            <w:shd w:val="clear" w:color="auto" w:fill="auto"/>
            <w:tcMar>
              <w:right w:w="0" w:type="dxa"/>
            </w:tcMar>
          </w:tcPr>
          <w:p w14:paraId="25275D3F" w14:textId="0341B063" w:rsidR="00F71CC6" w:rsidRDefault="00AB307F" w:rsidP="00F71CC6">
            <w:pPr>
              <w:pStyle w:val="Brdtextmedindrag"/>
            </w:pPr>
            <w:r w:rsidRPr="00902CED">
              <w:t>En kontrollmyndighet</w:t>
            </w:r>
            <w:r w:rsidRPr="005C0B2F">
              <w:rPr>
                <w:i/>
                <w:iCs/>
              </w:rPr>
              <w:t>,</w:t>
            </w:r>
            <w:r w:rsidRPr="00902CED">
              <w:t xml:space="preserve"> </w:t>
            </w:r>
            <w:r w:rsidRPr="00902CED">
              <w:rPr>
                <w:i/>
              </w:rPr>
              <w:t>en offi</w:t>
            </w:r>
            <w:r>
              <w:rPr>
                <w:i/>
              </w:rPr>
              <w:softHyphen/>
            </w:r>
            <w:r w:rsidRPr="00902CED">
              <w:rPr>
                <w:i/>
              </w:rPr>
              <w:t>ciell veterinär som har förordnats enligt lagen (2009:1254) om offi</w:t>
            </w:r>
            <w:r>
              <w:rPr>
                <w:i/>
              </w:rPr>
              <w:softHyphen/>
            </w:r>
            <w:r w:rsidRPr="00902CED">
              <w:rPr>
                <w:i/>
              </w:rPr>
              <w:t>ciella veterinärer</w:t>
            </w:r>
            <w:r>
              <w:rPr>
                <w:i/>
              </w:rPr>
              <w:t>,</w:t>
            </w:r>
            <w:r w:rsidRPr="00902CED">
              <w:rPr>
                <w:i/>
              </w:rPr>
              <w:t xml:space="preserve"> ett organ med delegerade uppgifter eller en fysisk person som har delege</w:t>
            </w:r>
            <w:r w:rsidRPr="00902CED">
              <w:rPr>
                <w:i/>
              </w:rPr>
              <w:softHyphen/>
              <w:t>rats vissa uppgifter</w:t>
            </w:r>
            <w:r w:rsidRPr="00902CED">
              <w:t xml:space="preserve"> har även rätt att få tillträde till områden, anläggningar, byg</w:t>
            </w:r>
            <w:r w:rsidRPr="00902CED">
              <w:softHyphen/>
              <w:t>gnader, lokaler, andra utrym</w:t>
            </w:r>
            <w:r w:rsidRPr="00902CED">
              <w:softHyphen/>
              <w:t>men och bostäder, när det behövs för att kontrollera att beslut om djurförbud enligt 9 kap. 1 § följs.</w:t>
            </w:r>
          </w:p>
        </w:tc>
      </w:tr>
    </w:tbl>
    <w:p w14:paraId="5AA7339A" w14:textId="77777777" w:rsidR="00F71CC6" w:rsidRPr="00C57856" w:rsidRDefault="00F71CC6"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5BC0218" w14:textId="77777777" w:rsidTr="005A3B52">
        <w:tc>
          <w:tcPr>
            <w:tcW w:w="2500" w:type="pct"/>
            <w:shd w:val="clear" w:color="auto" w:fill="auto"/>
            <w:tcMar>
              <w:left w:w="0" w:type="dxa"/>
            </w:tcMar>
          </w:tcPr>
          <w:p w14:paraId="6AA54EB3" w14:textId="5C63644F" w:rsidR="00F71CC6" w:rsidRDefault="00AB307F" w:rsidP="00F71CC6">
            <w:pPr>
              <w:pStyle w:val="Rubrik4utannumrering"/>
            </w:pPr>
            <w:r w:rsidRPr="00731F37">
              <w:t>Skyldighet för den som är föremål för offentlig kontroll</w:t>
            </w:r>
          </w:p>
        </w:tc>
        <w:tc>
          <w:tcPr>
            <w:tcW w:w="2500" w:type="pct"/>
            <w:shd w:val="clear" w:color="auto" w:fill="auto"/>
            <w:tcMar>
              <w:right w:w="0" w:type="dxa"/>
            </w:tcMar>
          </w:tcPr>
          <w:p w14:paraId="62C90B1B" w14:textId="0545F016" w:rsidR="00F71CC6" w:rsidRDefault="00AB307F" w:rsidP="00F71CC6">
            <w:pPr>
              <w:pStyle w:val="Rubrik4utannumrering"/>
            </w:pPr>
            <w:r w:rsidRPr="00731F37">
              <w:t xml:space="preserve">Skyldighet för den som är föremål för offentlig kontroll </w:t>
            </w:r>
            <w:r w:rsidRPr="00731F37">
              <w:rPr>
                <w:i/>
              </w:rPr>
              <w:t>och för annan offentlig verksamhet</w:t>
            </w:r>
          </w:p>
        </w:tc>
      </w:tr>
    </w:tbl>
    <w:p w14:paraId="0AD51C44" w14:textId="77777777" w:rsidR="00F71CC6" w:rsidRDefault="00F71CC6" w:rsidP="00DC55EB">
      <w:pPr>
        <w:pStyle w:val="Brdtext"/>
        <w:jc w:val="center"/>
      </w:pPr>
    </w:p>
    <w:p w14:paraId="235B1D5E" w14:textId="77A74BFA" w:rsidR="00F71CC6" w:rsidRDefault="00AB307F" w:rsidP="00DC55EB">
      <w:pPr>
        <w:pStyle w:val="Brdtext"/>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DCF0DB8" w14:textId="77777777" w:rsidTr="00F71CC6">
        <w:tc>
          <w:tcPr>
            <w:tcW w:w="2500" w:type="pct"/>
            <w:shd w:val="clear" w:color="auto" w:fill="auto"/>
            <w:tcMar>
              <w:left w:w="0" w:type="dxa"/>
            </w:tcMar>
          </w:tcPr>
          <w:p w14:paraId="798258B1" w14:textId="615C12DC" w:rsidR="00F71CC6" w:rsidRDefault="00AB307F" w:rsidP="00F71CC6">
            <w:pPr>
              <w:pStyle w:val="Brdtextmedindrag"/>
            </w:pPr>
            <w:r w:rsidRPr="009545C1">
              <w:t>Den</w:t>
            </w:r>
            <w:r w:rsidRPr="005B26FA">
              <w:t xml:space="preserve"> som är föremål för offentlig kontroll </w:t>
            </w:r>
            <w:r w:rsidRPr="009545C1">
              <w:t>ska</w:t>
            </w:r>
            <w:r w:rsidRPr="005B26FA">
              <w:rPr>
                <w:i/>
              </w:rPr>
              <w:t xml:space="preserve"> </w:t>
            </w:r>
            <w:r w:rsidRPr="005B26FA">
              <w:t xml:space="preserve">lämna den hjälp som behövs för att kontrollen ska kunna </w:t>
            </w:r>
            <w:r w:rsidRPr="005B26FA">
              <w:rPr>
                <w:i/>
              </w:rPr>
              <w:t>genomföras</w:t>
            </w:r>
            <w:r>
              <w:t>.</w:t>
            </w:r>
          </w:p>
        </w:tc>
        <w:tc>
          <w:tcPr>
            <w:tcW w:w="2500" w:type="pct"/>
            <w:shd w:val="clear" w:color="auto" w:fill="auto"/>
            <w:tcMar>
              <w:right w:w="0" w:type="dxa"/>
            </w:tcMar>
          </w:tcPr>
          <w:p w14:paraId="18916B53" w14:textId="74EEAC98" w:rsidR="00F71CC6" w:rsidRDefault="00AB307F" w:rsidP="00F71CC6">
            <w:pPr>
              <w:pStyle w:val="Brdtextmedindrag"/>
            </w:pPr>
            <w:r>
              <w:t xml:space="preserve">Den </w:t>
            </w:r>
            <w:r w:rsidRPr="005B26FA">
              <w:t xml:space="preserve">som är föremål för offentlig kontroll </w:t>
            </w:r>
            <w:r w:rsidRPr="005B26FA">
              <w:rPr>
                <w:i/>
              </w:rPr>
              <w:t>eller annan offentlig verksamhet</w:t>
            </w:r>
            <w:r w:rsidRPr="005B26FA">
              <w:t xml:space="preserve"> </w:t>
            </w:r>
            <w:r>
              <w:t>ska</w:t>
            </w:r>
            <w:r w:rsidRPr="00DF670D">
              <w:rPr>
                <w:i/>
                <w:iCs/>
              </w:rPr>
              <w:t>,</w:t>
            </w:r>
            <w:r>
              <w:t xml:space="preserve"> </w:t>
            </w:r>
            <w:r>
              <w:rPr>
                <w:i/>
              </w:rPr>
              <w:t>u</w:t>
            </w:r>
            <w:r w:rsidRPr="005B26FA">
              <w:rPr>
                <w:i/>
              </w:rPr>
              <w:t>töver vad som följer av artik</w:t>
            </w:r>
            <w:r>
              <w:rPr>
                <w:i/>
              </w:rPr>
              <w:t>e</w:t>
            </w:r>
            <w:r w:rsidRPr="005B26FA">
              <w:rPr>
                <w:i/>
              </w:rPr>
              <w:t>l 15.2 och 15.6 i förordning (EU) 2017/625</w:t>
            </w:r>
            <w:r>
              <w:rPr>
                <w:i/>
              </w:rPr>
              <w:t>,</w:t>
            </w:r>
            <w:r>
              <w:t xml:space="preserve"> </w:t>
            </w:r>
            <w:r w:rsidRPr="005B26FA">
              <w:t xml:space="preserve">lämna den hjälp som behövs för att kontrollen </w:t>
            </w:r>
            <w:r w:rsidRPr="005B26FA">
              <w:rPr>
                <w:i/>
              </w:rPr>
              <w:t>eller verksamheten</w:t>
            </w:r>
            <w:r w:rsidRPr="005B26FA">
              <w:t xml:space="preserve"> ska kunna </w:t>
            </w:r>
            <w:r w:rsidRPr="005B26FA">
              <w:rPr>
                <w:i/>
              </w:rPr>
              <w:t>utföras</w:t>
            </w:r>
            <w:r w:rsidRPr="005B26FA">
              <w:t>.</w:t>
            </w:r>
          </w:p>
        </w:tc>
      </w:tr>
    </w:tbl>
    <w:p w14:paraId="56B97001" w14:textId="4949264A"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641E291" w14:textId="77777777" w:rsidTr="00F71CC6">
        <w:tc>
          <w:tcPr>
            <w:tcW w:w="2500" w:type="pct"/>
            <w:shd w:val="clear" w:color="auto" w:fill="auto"/>
            <w:tcMar>
              <w:left w:w="0" w:type="dxa"/>
            </w:tcMar>
          </w:tcPr>
          <w:p w14:paraId="230AB54D" w14:textId="4616B740" w:rsidR="00F71CC6" w:rsidRDefault="00AB307F" w:rsidP="00F71CC6">
            <w:pPr>
              <w:pStyle w:val="Brdtextmedindrag"/>
            </w:pPr>
            <w:r w:rsidRPr="00757B08">
              <w:t>Bestämmelserna i 2–</w:t>
            </w:r>
            <w:r w:rsidRPr="00757B08">
              <w:rPr>
                <w:i/>
              </w:rPr>
              <w:t>6 §§, 8 § första stycket 1</w:t>
            </w:r>
            <w:r w:rsidRPr="00757B08">
              <w:t>, 9 § tredje stycket, 10, 13 och 16 §§ tillämpas inte i fråga om djur som används inom Försvarsmakten.</w:t>
            </w:r>
          </w:p>
        </w:tc>
        <w:tc>
          <w:tcPr>
            <w:tcW w:w="2500" w:type="pct"/>
            <w:shd w:val="clear" w:color="auto" w:fill="auto"/>
            <w:tcMar>
              <w:right w:w="0" w:type="dxa"/>
            </w:tcMar>
          </w:tcPr>
          <w:p w14:paraId="6CDA1AC5" w14:textId="1CB1BF97" w:rsidR="00F71CC6" w:rsidRDefault="00AB307F" w:rsidP="00F71CC6">
            <w:pPr>
              <w:pStyle w:val="Brdtextmedindrag"/>
            </w:pPr>
            <w:r w:rsidRPr="00757B08">
              <w:t>Bestämmelserna i 2–</w:t>
            </w:r>
            <w:r w:rsidRPr="00757B08">
              <w:rPr>
                <w:i/>
              </w:rPr>
              <w:t>6 a §§</w:t>
            </w:r>
            <w:r w:rsidRPr="00757B08">
              <w:t>, 9 § tredje stycket, 10, 13 och 16 §§ tillämpas inte i fråga om djur som används inom Försvarsmakten.</w:t>
            </w:r>
          </w:p>
        </w:tc>
      </w:tr>
    </w:tbl>
    <w:p w14:paraId="6A0FCF88" w14:textId="6990ADE5" w:rsidR="00F71CC6" w:rsidRDefault="00AB307F" w:rsidP="00DC55EB">
      <w:pPr>
        <w:pStyle w:val="Brdtext"/>
        <w:spacing w:before="230"/>
        <w:jc w:val="center"/>
        <w:rPr>
          <w:b/>
        </w:rPr>
      </w:pPr>
      <w:r>
        <w:rPr>
          <w:b/>
        </w:rPr>
        <w:t>10 kap.</w:t>
      </w:r>
    </w:p>
    <w:p w14:paraId="7B997FC6" w14:textId="6B54D0DA" w:rsidR="00F71CC6" w:rsidRDefault="00AB307F" w:rsidP="00DC55EB">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3FBEA46" w14:textId="77777777" w:rsidTr="00F71CC6">
        <w:tc>
          <w:tcPr>
            <w:tcW w:w="2500" w:type="pct"/>
            <w:shd w:val="clear" w:color="auto" w:fill="auto"/>
            <w:tcMar>
              <w:left w:w="0" w:type="dxa"/>
            </w:tcMar>
          </w:tcPr>
          <w:p w14:paraId="4AC7DA4C" w14:textId="4B31B687" w:rsidR="00F71CC6" w:rsidRDefault="00AB307F" w:rsidP="00F71CC6">
            <w:pPr>
              <w:pStyle w:val="Brdtextmedindrag"/>
            </w:pPr>
            <w:r>
              <w:t>Till böter döms den som med uppsåt eller av oaktsamhet i annat fall än enligt 3 § bryter mot skyl</w:t>
            </w:r>
            <w:r>
              <w:softHyphen/>
              <w:t xml:space="preserve">digheter, krav eller förbud som finns i de EU-bestämmelser som lagen kompletterar. Detta gäller inte om överträdelsen avser bestämmelser </w:t>
            </w:r>
            <w:r w:rsidRPr="00425E1C">
              <w:t>om myndighets</w:t>
            </w:r>
            <w:r>
              <w:softHyphen/>
            </w:r>
            <w:r w:rsidRPr="00425E1C">
              <w:t>utövning</w:t>
            </w:r>
            <w:r>
              <w:t>.</w:t>
            </w:r>
          </w:p>
        </w:tc>
        <w:tc>
          <w:tcPr>
            <w:tcW w:w="2500" w:type="pct"/>
            <w:shd w:val="clear" w:color="auto" w:fill="auto"/>
            <w:tcMar>
              <w:right w:w="0" w:type="dxa"/>
            </w:tcMar>
          </w:tcPr>
          <w:p w14:paraId="700E69C0" w14:textId="3DD5B52D" w:rsidR="00F71CC6" w:rsidRDefault="00AB307F" w:rsidP="00F71CC6">
            <w:pPr>
              <w:pStyle w:val="Brdtextmedindrag"/>
            </w:pPr>
            <w:r>
              <w:t>Till böter döms den som med uppsåt eller av oaktsamhet i annat fall än enligt 3 § bryter mot skyl</w:t>
            </w:r>
            <w:r>
              <w:softHyphen/>
              <w:t xml:space="preserve">digheter, krav eller förbud som finns i de EU-bestämmelser som lagen kompletterar. Detta gäller inte om överträdelsen avser bestämmelser </w:t>
            </w:r>
            <w:r w:rsidRPr="00425E1C">
              <w:t>om myndighets</w:t>
            </w:r>
            <w:r>
              <w:softHyphen/>
            </w:r>
            <w:r w:rsidRPr="00425E1C">
              <w:t>utövning</w:t>
            </w:r>
            <w:r>
              <w:t xml:space="preserve"> </w:t>
            </w:r>
            <w:r>
              <w:rPr>
                <w:i/>
                <w:iCs/>
              </w:rPr>
              <w:t xml:space="preserve">eller andra bestämmelser </w:t>
            </w:r>
            <w:r w:rsidRPr="004E2660">
              <w:rPr>
                <w:i/>
                <w:iCs/>
              </w:rPr>
              <w:t>i</w:t>
            </w:r>
            <w:r>
              <w:t xml:space="preserve"> </w:t>
            </w:r>
            <w:r w:rsidRPr="00F32432">
              <w:rPr>
                <w:i/>
              </w:rPr>
              <w:t>förordning (EU) 2017/625</w:t>
            </w:r>
            <w:r>
              <w:t>.</w:t>
            </w:r>
          </w:p>
        </w:tc>
      </w:tr>
    </w:tbl>
    <w:p w14:paraId="3F1F301A" w14:textId="52BE6EE5" w:rsidR="00F71CC6" w:rsidRDefault="00AB307F" w:rsidP="00DC55EB">
      <w:pPr>
        <w:pStyle w:val="Brdtext"/>
        <w:spacing w:before="230"/>
        <w:jc w:val="center"/>
        <w:rPr>
          <w:b/>
        </w:rPr>
      </w:pPr>
      <w:r>
        <w:rPr>
          <w:b/>
        </w:rPr>
        <w:t>11 kap.</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BAB51FB" w14:textId="77777777" w:rsidTr="00F71CC6">
        <w:tc>
          <w:tcPr>
            <w:tcW w:w="2500" w:type="pct"/>
            <w:shd w:val="clear" w:color="auto" w:fill="auto"/>
            <w:tcMar>
              <w:left w:w="0" w:type="dxa"/>
            </w:tcMar>
          </w:tcPr>
          <w:p w14:paraId="4F043CC4" w14:textId="11E361FD" w:rsidR="00F71CC6" w:rsidRDefault="00AB307F" w:rsidP="00F71CC6">
            <w:pPr>
              <w:pStyle w:val="Rubrik4utannumrering"/>
            </w:pPr>
            <w:r>
              <w:t xml:space="preserve">Motpart vid överklagande av beslut </w:t>
            </w:r>
            <w:r w:rsidRPr="001D4985">
              <w:rPr>
                <w:i/>
              </w:rPr>
              <w:t>av officiell veterinär</w:t>
            </w:r>
          </w:p>
        </w:tc>
        <w:tc>
          <w:tcPr>
            <w:tcW w:w="2500" w:type="pct"/>
            <w:shd w:val="clear" w:color="auto" w:fill="auto"/>
            <w:tcMar>
              <w:right w:w="0" w:type="dxa"/>
            </w:tcMar>
          </w:tcPr>
          <w:p w14:paraId="709BFFA5" w14:textId="135831A3" w:rsidR="00F71CC6" w:rsidRDefault="00AB307F" w:rsidP="00F71CC6">
            <w:pPr>
              <w:pStyle w:val="Rubrik4utannumrering"/>
            </w:pPr>
            <w:r>
              <w:t xml:space="preserve">Motpart vid överklagande av </w:t>
            </w:r>
            <w:r w:rsidRPr="001D4985">
              <w:rPr>
                <w:i/>
              </w:rPr>
              <w:t>vissa</w:t>
            </w:r>
            <w:r>
              <w:t xml:space="preserve"> beslut</w:t>
            </w:r>
          </w:p>
        </w:tc>
      </w:tr>
    </w:tbl>
    <w:p w14:paraId="27DFF568" w14:textId="5FA26DAE" w:rsidR="00F71CC6" w:rsidRDefault="00AB307F" w:rsidP="00F71CC6">
      <w:pPr>
        <w:pStyle w:val="Brdtext"/>
        <w:spacing w:before="230"/>
        <w:jc w:val="center"/>
      </w:pPr>
      <w:r>
        <w:t>3 §</w:t>
      </w:r>
    </w:p>
    <w:p w14:paraId="755692B6" w14:textId="0CED0447" w:rsidR="00F71CC6" w:rsidRDefault="00AB307F" w:rsidP="00F71CC6">
      <w:pPr>
        <w:pStyle w:val="Brdtextmedindrag"/>
      </w:pPr>
      <w:r w:rsidRPr="007A2424">
        <w:t>Om ett beslut som har meddelats av en officiell veterinär som har förordnats enligt lagen (2009:1254) om officiella veterinärer överklagas, ska den myndighet som har förordnat den officiella veterinären föra det allmännas talan i allmän förvaltningsdomstol.</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DF9109C" w14:textId="77777777" w:rsidTr="00F71CC6">
        <w:tc>
          <w:tcPr>
            <w:tcW w:w="2500" w:type="pct"/>
            <w:shd w:val="clear" w:color="auto" w:fill="auto"/>
            <w:tcMar>
              <w:left w:w="0" w:type="dxa"/>
            </w:tcMar>
          </w:tcPr>
          <w:p w14:paraId="09C9F944" w14:textId="77777777" w:rsidR="00F71CC6" w:rsidRDefault="00F71CC6" w:rsidP="00F71CC6">
            <w:pPr>
              <w:pStyle w:val="Brdtextmedindrag"/>
            </w:pPr>
          </w:p>
        </w:tc>
        <w:tc>
          <w:tcPr>
            <w:tcW w:w="2500" w:type="pct"/>
            <w:shd w:val="clear" w:color="auto" w:fill="auto"/>
            <w:tcMar>
              <w:right w:w="0" w:type="dxa"/>
            </w:tcMar>
          </w:tcPr>
          <w:p w14:paraId="246C68B1" w14:textId="2EF21AE9" w:rsidR="00F71CC6" w:rsidRPr="000975CC" w:rsidRDefault="00AB307F" w:rsidP="00F71CC6">
            <w:pPr>
              <w:pStyle w:val="Brdtextmedindrag"/>
              <w:rPr>
                <w:i/>
              </w:rPr>
            </w:pPr>
            <w:r w:rsidRPr="007A2424">
              <w:rPr>
                <w:i/>
              </w:rPr>
              <w:t>Den myndighet som har dele</w:t>
            </w:r>
            <w:r>
              <w:rPr>
                <w:i/>
              </w:rPr>
              <w:softHyphen/>
            </w:r>
            <w:r w:rsidRPr="007A2424">
              <w:rPr>
                <w:i/>
              </w:rPr>
              <w:t>gerat en uppgift att utöva offentlig kontroll eller annan offentlig verksamhet till ett organ eller till en fysisk person ska föra det all</w:t>
            </w:r>
            <w:r>
              <w:rPr>
                <w:i/>
              </w:rPr>
              <w:softHyphen/>
            </w:r>
            <w:r w:rsidRPr="007A2424">
              <w:rPr>
                <w:i/>
              </w:rPr>
              <w:t xml:space="preserve">männas talan </w:t>
            </w:r>
            <w:r>
              <w:rPr>
                <w:i/>
              </w:rPr>
              <w:t>i</w:t>
            </w:r>
            <w:r w:rsidRPr="007A2424">
              <w:rPr>
                <w:i/>
              </w:rPr>
              <w:t xml:space="preserve"> allmän förvalt</w:t>
            </w:r>
            <w:r>
              <w:rPr>
                <w:i/>
              </w:rPr>
              <w:softHyphen/>
            </w:r>
            <w:r w:rsidRPr="007A2424">
              <w:rPr>
                <w:i/>
              </w:rPr>
              <w:t>ningsdomstol, om det överklagade beslutet har meddelats av ett sådant organ eller en sådan fysisk person.</w:t>
            </w:r>
          </w:p>
        </w:tc>
      </w:tr>
      <w:tr w:rsidR="00F71CC6" w14:paraId="04CB292E" w14:textId="77777777" w:rsidTr="00DD6ADD">
        <w:tc>
          <w:tcPr>
            <w:tcW w:w="2500" w:type="pct"/>
            <w:shd w:val="clear" w:color="auto" w:fill="auto"/>
            <w:tcMar>
              <w:left w:w="0" w:type="dxa"/>
            </w:tcMar>
          </w:tcPr>
          <w:p w14:paraId="1786075B" w14:textId="77777777" w:rsidR="00F71CC6" w:rsidRDefault="00F71CC6" w:rsidP="00F71CC6">
            <w:pPr>
              <w:pStyle w:val="Brdtextmedindrag"/>
            </w:pPr>
          </w:p>
        </w:tc>
        <w:tc>
          <w:tcPr>
            <w:tcW w:w="2500" w:type="pct"/>
            <w:shd w:val="clear" w:color="auto" w:fill="auto"/>
            <w:tcMar>
              <w:right w:w="0" w:type="dxa"/>
            </w:tcMar>
          </w:tcPr>
          <w:p w14:paraId="0BD4FBC3" w14:textId="611586BA" w:rsidR="00F71CC6" w:rsidRPr="007A2424" w:rsidRDefault="00AB307F" w:rsidP="00F71CC6">
            <w:pPr>
              <w:pStyle w:val="Brdtextmedindrag"/>
              <w:rPr>
                <w:i/>
              </w:rPr>
            </w:pPr>
            <w:r>
              <w:rPr>
                <w:i/>
              </w:rPr>
              <w:t>L</w:t>
            </w:r>
            <w:r w:rsidRPr="007A2424">
              <w:rPr>
                <w:i/>
              </w:rPr>
              <w:t>agen (1986:1142) om över</w:t>
            </w:r>
            <w:r>
              <w:rPr>
                <w:i/>
              </w:rPr>
              <w:softHyphen/>
            </w:r>
            <w:r w:rsidRPr="007A2424">
              <w:rPr>
                <w:i/>
              </w:rPr>
              <w:t>klagande av beslut av enskilda organ med offentliga förvaltning</w:t>
            </w:r>
            <w:r>
              <w:rPr>
                <w:i/>
              </w:rPr>
              <w:softHyphen/>
            </w:r>
            <w:r w:rsidRPr="007A2424">
              <w:rPr>
                <w:i/>
              </w:rPr>
              <w:t>s</w:t>
            </w:r>
            <w:r>
              <w:rPr>
                <w:i/>
              </w:rPr>
              <w:softHyphen/>
            </w:r>
            <w:r w:rsidRPr="007A2424">
              <w:rPr>
                <w:i/>
              </w:rPr>
              <w:t>uppgifter ska gälla även för överklagande av beslut som har meddelats av en fysisk person</w:t>
            </w:r>
            <w:r>
              <w:rPr>
                <w:i/>
              </w:rPr>
              <w:t xml:space="preserve"> som har delegerats vissa uppgifter</w:t>
            </w:r>
            <w:r w:rsidRPr="007A2424">
              <w:rPr>
                <w:i/>
              </w:rPr>
              <w:t>.</w:t>
            </w:r>
          </w:p>
        </w:tc>
      </w:tr>
    </w:tbl>
    <w:p w14:paraId="117191E1" w14:textId="77777777" w:rsidR="00F71CC6" w:rsidRPr="00811E52" w:rsidRDefault="00AB307F" w:rsidP="00811E52">
      <w:pPr>
        <w:pStyle w:val="Slutstreck"/>
      </w:pPr>
      <w:r w:rsidRPr="00811E52">
        <w:t>                      </w:t>
      </w:r>
    </w:p>
    <w:p w14:paraId="6E0CB07B" w14:textId="2FCA3D35" w:rsidR="00F71CC6" w:rsidRDefault="00AB307F" w:rsidP="00F71CC6">
      <w:pPr>
        <w:pStyle w:val="Brdtextmedindrag"/>
        <w:sectPr w:rsidR="00F71CC6" w:rsidSect="00F71CC6">
          <w:headerReference w:type="even" r:id="rId64"/>
          <w:headerReference w:type="default" r:id="rId65"/>
          <w:footerReference w:type="even" r:id="rId66"/>
          <w:footerReference w:type="default" r:id="rId67"/>
          <w:footerReference w:type="first" r:id="rId68"/>
          <w:footnotePr>
            <w:numRestart w:val="eachSect"/>
          </w:footnotePr>
          <w:pgSz w:w="9356" w:h="13721" w:code="9"/>
          <w:pgMar w:top="794" w:right="2438" w:bottom="1191" w:left="1021" w:header="0" w:footer="709" w:gutter="0"/>
          <w:cols w:space="708"/>
          <w:docGrid w:linePitch="360"/>
        </w:sectPr>
      </w:pPr>
      <w:r>
        <w:t>Denna lag träder i kraft den dag som regeringen bestämmer i fråga om 8 kap. 9 b § och i övrigt den 1 april 2021.</w:t>
      </w:r>
    </w:p>
    <w:p w14:paraId="23504561" w14:textId="0C1A7524" w:rsidR="00F71CC6" w:rsidRDefault="00F71CC6" w:rsidP="00F71CC6">
      <w:pPr>
        <w:pStyle w:val="Brdtextmedindrag"/>
        <w:ind w:firstLine="0"/>
        <w:sectPr w:rsidR="00F71CC6" w:rsidSect="00F71CC6">
          <w:headerReference w:type="even" r:id="rId69"/>
          <w:headerReference w:type="default" r:id="rId70"/>
          <w:footerReference w:type="even" r:id="rId71"/>
          <w:footerReference w:type="default" r:id="rId72"/>
          <w:footerReference w:type="first" r:id="rId73"/>
          <w:footnotePr>
            <w:numRestart w:val="eachSect"/>
          </w:footnotePr>
          <w:pgSz w:w="9356" w:h="13721" w:code="9"/>
          <w:pgMar w:top="794" w:right="2438" w:bottom="1191" w:left="1021" w:header="0" w:footer="709" w:gutter="0"/>
          <w:cols w:space="708"/>
          <w:docGrid w:linePitch="360"/>
        </w:sectPr>
      </w:pPr>
    </w:p>
    <w:p w14:paraId="6CBEDA6A" w14:textId="77777777" w:rsidR="00F71CC6" w:rsidRPr="00E20403" w:rsidRDefault="00AB307F" w:rsidP="00F71CC6">
      <w:pPr>
        <w:pStyle w:val="Rubrik1"/>
        <w:spacing w:before="0"/>
      </w:pPr>
      <w:bookmarkStart w:id="13" w:name="_Toc44537154"/>
      <w:bookmarkStart w:id="14" w:name="_Toc54265349"/>
      <w:r w:rsidRPr="00E20403">
        <w:t>Ärendet och dess beredning</w:t>
      </w:r>
      <w:bookmarkEnd w:id="13"/>
      <w:bookmarkEnd w:id="14"/>
    </w:p>
    <w:p w14:paraId="70CDFA08" w14:textId="77777777" w:rsidR="00F71CC6" w:rsidRDefault="00AB307F" w:rsidP="00F71CC6">
      <w:pPr>
        <w:pStyle w:val="Brdtext"/>
      </w:pPr>
      <w:r>
        <w:t xml:space="preserve">Europeiska unionen beslutade i mars 2017 om en ny förordning som reglerar kontrollen i livsmedelskedjan, </w:t>
      </w:r>
      <w:r w:rsidRPr="00EE7CE6">
        <w:t>Europaparlamentets och rådets förordning (EU) 2017/625 av den 15 mars 2017 om offentlig kontroll och annan offentlig verksamhet för att säkerställa tillämp</w:t>
      </w:r>
      <w:r w:rsidRPr="00EE7CE6">
        <w:softHyphen/>
        <w:t>ningen av livsmedels- och foderlagstiftningen och av bestämmelser om djurs hälsa och djur</w:t>
      </w:r>
      <w:r>
        <w:softHyphen/>
      </w:r>
      <w:r w:rsidRPr="00EE7CE6">
        <w:t>skydd, växtskydd och växtskyddsmedel samt om ändring av Europaparla</w:t>
      </w:r>
      <w:r>
        <w:softHyphen/>
      </w:r>
      <w:r w:rsidRPr="00EE7CE6">
        <w:t>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w:t>
      </w:r>
      <w:r>
        <w:softHyphen/>
      </w:r>
      <w:r w:rsidRPr="00EE7CE6">
        <w:t>hävande av Europaparlamentets och rådets förordningar (EG) nr 854/2004 och (EG) nr 882/2004, rådets direktiv 89/608/EEG, 89/662/EEG, 90/425/EEG, 91/496/EEG, 96/23/EG, 96/93/EG och 97/78/EG samt rådets beslut 92/438/EEG (förordningen om offentlig kontroll), här kallad den nya kontrollförordningen</w:t>
      </w:r>
      <w:r>
        <w:t xml:space="preserve">. Den nya kontrollförordningen i svensk lydelse finns i </w:t>
      </w:r>
      <w:r w:rsidRPr="008A3B9B">
        <w:rPr>
          <w:i/>
          <w:iCs/>
        </w:rPr>
        <w:t>bilaga 1</w:t>
      </w:r>
      <w:r>
        <w:t xml:space="preserve">.   </w:t>
      </w:r>
    </w:p>
    <w:p w14:paraId="28FE09E8" w14:textId="77777777" w:rsidR="00F71CC6" w:rsidRDefault="00AB307F" w:rsidP="00F71CC6">
      <w:pPr>
        <w:pStyle w:val="Brdtextmedindrag"/>
      </w:pPr>
      <w:r>
        <w:t>Regeringskansliet (Näringsdepartementet) har tagit fram departements-promemorian En anpassning av bestämmelser om kontroll i livsmedels-kedjan till EU:s nya kontrollförordning (Ds 2018:41). Promemorian inne</w:t>
      </w:r>
      <w:r>
        <w:softHyphen/>
        <w:t>håller förslag som syftar till att anpassa svenska lagar till den nya kontroll</w:t>
      </w:r>
      <w:r>
        <w:softHyphen/>
        <w:t xml:space="preserve">förordningen. </w:t>
      </w:r>
      <w:r w:rsidRPr="002847C9">
        <w:t xml:space="preserve">En sammanfattning av promemorian finns i </w:t>
      </w:r>
      <w:r w:rsidRPr="002847C9">
        <w:rPr>
          <w:i/>
          <w:iCs/>
        </w:rPr>
        <w:t>bilaga</w:t>
      </w:r>
      <w:r>
        <w:rPr>
          <w:i/>
          <w:iCs/>
        </w:rPr>
        <w:t> 2</w:t>
      </w:r>
      <w:r w:rsidRPr="002847C9">
        <w:t>.</w:t>
      </w:r>
      <w:r>
        <w:t xml:space="preserve"> </w:t>
      </w:r>
      <w:r w:rsidRPr="002847C9">
        <w:t xml:space="preserve">Promemorians </w:t>
      </w:r>
      <w:r>
        <w:t>lag</w:t>
      </w:r>
      <w:r w:rsidRPr="002847C9">
        <w:t xml:space="preserve">förslag i relevanta delar återges i </w:t>
      </w:r>
      <w:r w:rsidRPr="002847C9">
        <w:rPr>
          <w:i/>
          <w:iCs/>
        </w:rPr>
        <w:t xml:space="preserve">bilaga </w:t>
      </w:r>
      <w:r>
        <w:rPr>
          <w:i/>
          <w:iCs/>
        </w:rPr>
        <w:t>3</w:t>
      </w:r>
      <w:r w:rsidRPr="002847C9">
        <w:t xml:space="preserve">. </w:t>
      </w:r>
    </w:p>
    <w:p w14:paraId="34CECCA5" w14:textId="78BF7EBD" w:rsidR="00F71CC6" w:rsidRDefault="00AB307F" w:rsidP="00F71CC6">
      <w:pPr>
        <w:pStyle w:val="Brdtextmedindrag"/>
      </w:pPr>
      <w:r w:rsidRPr="002847C9">
        <w:t>Promemorian har remissbehandlats. En förteckning över remissinstan</w:t>
      </w:r>
      <w:r>
        <w:softHyphen/>
      </w:r>
      <w:r w:rsidRPr="002847C9">
        <w:t xml:space="preserve">serna finns i </w:t>
      </w:r>
      <w:r w:rsidRPr="002847C9">
        <w:rPr>
          <w:i/>
          <w:iCs/>
        </w:rPr>
        <w:t xml:space="preserve">bilaga </w:t>
      </w:r>
      <w:r>
        <w:rPr>
          <w:i/>
          <w:iCs/>
        </w:rPr>
        <w:t>4</w:t>
      </w:r>
      <w:r w:rsidRPr="002847C9">
        <w:t>. Remissvaren och en sammanställning av dem finns tillgängliga hos Näringsdepartementet (dnr N2018/05674).</w:t>
      </w:r>
      <w:r w:rsidRPr="004A5331">
        <w:t xml:space="preserve"> </w:t>
      </w:r>
      <w:r w:rsidRPr="007E3E2D">
        <w:t>Datainspektionen har också under beredningen getts tillfälle att lämna synpunkter. Datainspektionens svar behandlas under avsnitt 6.8.4 och finns tillgängligt hos Näringsdepartementet (dnr N2018/05674).</w:t>
      </w:r>
    </w:p>
    <w:p w14:paraId="7C8D94BA" w14:textId="77777777" w:rsidR="00F71CC6" w:rsidRDefault="00AB307F" w:rsidP="00F71CC6">
      <w:pPr>
        <w:pStyle w:val="Brdtextmedindrag"/>
      </w:pPr>
      <w:r>
        <w:t>I promemorian föreslås ändringar i epizooti</w:t>
      </w:r>
      <w:r w:rsidRPr="003A5D8D">
        <w:t>lagen (1999:657), zoonos</w:t>
      </w:r>
      <w:r>
        <w:t>-</w:t>
      </w:r>
      <w:r w:rsidRPr="003A5D8D">
        <w:t>lagen (1999:658),</w:t>
      </w:r>
      <w:r>
        <w:t xml:space="preserve"> livsmedelslagen (2006:804), lagen (2006:805) om foder och animaliska biprodukter, </w:t>
      </w:r>
      <w:r w:rsidRPr="003A5D8D">
        <w:t>lagen (2006:806) om provtagning på djur, m.m., lage</w:t>
      </w:r>
      <w:r>
        <w:t>n (2006:807) om kontroll av hus</w:t>
      </w:r>
      <w:r w:rsidRPr="003A5D8D">
        <w:t>djur, m.m., lagen (2009:1424) om kontroll a</w:t>
      </w:r>
      <w:r>
        <w:t>v skyddade beteckningar på jord</w:t>
      </w:r>
      <w:r w:rsidRPr="003A5D8D">
        <w:t>bruksprodukter och livs</w:t>
      </w:r>
      <w:r>
        <w:softHyphen/>
      </w:r>
      <w:r w:rsidRPr="003A5D8D">
        <w:t>medel, lagen (2013:363) om kontroll av ekologisk produktion</w:t>
      </w:r>
      <w:r>
        <w:t xml:space="preserve">, </w:t>
      </w:r>
      <w:r w:rsidRPr="00E12E01">
        <w:t>djurskydds</w:t>
      </w:r>
      <w:r>
        <w:softHyphen/>
      </w:r>
      <w:r w:rsidRPr="00E12E01">
        <w:t>lagen (2018:1192</w:t>
      </w:r>
      <w:r>
        <w:t xml:space="preserve">) och miljöbalken. </w:t>
      </w:r>
    </w:p>
    <w:p w14:paraId="5E8FAC03" w14:textId="77777777" w:rsidR="00F71CC6" w:rsidRDefault="00AB307F" w:rsidP="00F71CC6">
      <w:pPr>
        <w:pStyle w:val="Brdtextmedindrag"/>
      </w:pPr>
      <w:r w:rsidRPr="008A3B9B">
        <w:t>Regeringen</w:t>
      </w:r>
      <w:r>
        <w:t xml:space="preserve"> behandlade i propositionen Förbättrad tillsyn på miljöom</w:t>
      </w:r>
      <w:r>
        <w:softHyphen/>
        <w:t>rådet (prop. 2019/</w:t>
      </w:r>
      <w:r w:rsidDel="00653ACC">
        <w:t>20</w:t>
      </w:r>
      <w:r>
        <w:t>:137) promemorians förslag till ändringar i miljö</w:t>
      </w:r>
      <w:r>
        <w:softHyphen/>
        <w:t xml:space="preserve">balken. Denna proposition behandlar promemorians förslag i övriga delar. </w:t>
      </w:r>
    </w:p>
    <w:p w14:paraId="48C6E673" w14:textId="77777777" w:rsidR="00F71CC6" w:rsidRDefault="00AB307F" w:rsidP="00F71CC6">
      <w:pPr>
        <w:pStyle w:val="Rubrik5utannumrering"/>
      </w:pPr>
      <w:r>
        <w:t>Lagrådet</w:t>
      </w:r>
    </w:p>
    <w:p w14:paraId="1183B12E" w14:textId="47268931" w:rsidR="00F71CC6" w:rsidRDefault="00AB307F" w:rsidP="00F71CC6">
      <w:pPr>
        <w:pStyle w:val="Brdtext"/>
      </w:pPr>
      <w:r>
        <w:t xml:space="preserve">Regeringen beslutade den 2 juli 2020 att inhämta Lagrådets yttrande över det lagförslag som återges i </w:t>
      </w:r>
      <w:r w:rsidRPr="00F715E7">
        <w:rPr>
          <w:i/>
        </w:rPr>
        <w:t xml:space="preserve">bilaga </w:t>
      </w:r>
      <w:r w:rsidRPr="00F715E7">
        <w:rPr>
          <w:i/>
          <w:iCs/>
        </w:rPr>
        <w:t>5</w:t>
      </w:r>
      <w:r>
        <w:t xml:space="preserve">. Lagrådets yttrande återges i </w:t>
      </w:r>
      <w:r w:rsidRPr="00F715E7">
        <w:rPr>
          <w:i/>
        </w:rPr>
        <w:t>bilaga</w:t>
      </w:r>
      <w:r>
        <w:rPr>
          <w:i/>
        </w:rPr>
        <w:t> </w:t>
      </w:r>
      <w:r w:rsidRPr="00F715E7">
        <w:rPr>
          <w:i/>
          <w:iCs/>
        </w:rPr>
        <w:t>6</w:t>
      </w:r>
      <w:r>
        <w:t>. Lagrådets synpunkter och förslag behandlas i avsnitten 6.6, 6.7, 7.8, 8.8, 9.12, 10.4, 10.5, 10.7, 10.12, 10.14, 11.9, 12.9, 13.10, 14.10 och 15.11 och i författningskommentaren. Regeringen följer i allt väsentligt Lagrådets förslag. I förhållande till lagrådsremissen görs därutöver några språkliga och redaktionella ändringar och vissa materiella förtydliganden i författningstexten.</w:t>
      </w:r>
    </w:p>
    <w:p w14:paraId="66A68823" w14:textId="77777777" w:rsidR="00F71CC6" w:rsidRDefault="00AB307F" w:rsidP="00F71CC6">
      <w:pPr>
        <w:pStyle w:val="Rubrik1"/>
      </w:pPr>
      <w:bookmarkStart w:id="15" w:name="_Toc44537155"/>
      <w:bookmarkStart w:id="16" w:name="_Toc54265350"/>
      <w:r>
        <w:t>Gällande nationell rätt</w:t>
      </w:r>
      <w:bookmarkEnd w:id="15"/>
      <w:bookmarkEnd w:id="16"/>
    </w:p>
    <w:p w14:paraId="1DC19264" w14:textId="77777777" w:rsidR="00F71CC6" w:rsidRPr="00CD7A1A" w:rsidRDefault="00AB307F" w:rsidP="00F71CC6">
      <w:pPr>
        <w:pStyle w:val="Rubrik2"/>
        <w:spacing w:before="0"/>
      </w:pPr>
      <w:bookmarkStart w:id="17" w:name="_Toc44537156"/>
      <w:bookmarkStart w:id="18" w:name="_Toc54265351"/>
      <w:r w:rsidRPr="00CD7A1A">
        <w:t>Livsmedel</w:t>
      </w:r>
      <w:bookmarkEnd w:id="17"/>
      <w:bookmarkEnd w:id="18"/>
    </w:p>
    <w:p w14:paraId="2619BA7B" w14:textId="77777777" w:rsidR="00F71CC6" w:rsidRDefault="00AB307F" w:rsidP="00F71CC6">
      <w:pPr>
        <w:pStyle w:val="Brdtext"/>
      </w:pPr>
      <w:r>
        <w:t>Livsmedelslagen (2006:804) syftar till att säkerställa en hög skyddsnivå för människors hälsa och för konsumenters intressen när det gäller livs</w:t>
      </w:r>
      <w:r>
        <w:softHyphen/>
        <w:t>medel. Lagen gäller alla stadier av produktions-, bearbetnings- och distri</w:t>
      </w:r>
      <w:r>
        <w:softHyphen/>
        <w:t>butionskedjan för livsmedel.</w:t>
      </w:r>
    </w:p>
    <w:p w14:paraId="4413C458" w14:textId="77777777" w:rsidR="00F71CC6" w:rsidRDefault="00AB307F" w:rsidP="00F71CC6">
      <w:pPr>
        <w:pStyle w:val="Brdtextmedindrag"/>
      </w:pPr>
      <w:r>
        <w:t>Vad som är ett livsmedel framgår av artikel 2 i Europaparlamentets och rådets för</w:t>
      </w:r>
      <w:r>
        <w:softHyphen/>
        <w:t>ordning (EG) nr 178/2002 av den 28 januari 2002 om allmänna principer och krav för livsmedelslagstiftning, om inrättande av Europeiska myndigheten för livsmedelssäkerhet och om förfaran</w:t>
      </w:r>
      <w:r>
        <w:softHyphen/>
        <w:t>den i frågor som gäller livsmedelssäkerhet. Därtill jämställs med livsmedel enligt den svenska livsmedelslagen vatten, från och med den punkt där vattnet tas in i vattenverken fram till dess att vattnet ska omfattas av begrep</w:t>
      </w:r>
      <w:r>
        <w:softHyphen/>
        <w:t>pet enligt artikeln, dvs. vid tappkranen, samt snus och tugg</w:t>
      </w:r>
      <w:r>
        <w:softHyphen/>
        <w:t>tobak. Primärproduktion för användning inom privathushåll och enskildas handhavande av livs</w:t>
      </w:r>
      <w:r>
        <w:softHyphen/>
        <w:t>medel för konsumtion inom privat</w:t>
      </w:r>
      <w:r>
        <w:softHyphen/>
        <w:t>hushåll un</w:t>
      </w:r>
      <w:r>
        <w:softHyphen/>
        <w:t>dantas dock från livsmedels</w:t>
      </w:r>
      <w:r>
        <w:softHyphen/>
        <w:t>lagens tillämpningsområde.</w:t>
      </w:r>
    </w:p>
    <w:p w14:paraId="45603EA2" w14:textId="77777777" w:rsidR="00F71CC6" w:rsidRDefault="00AB307F" w:rsidP="00F71CC6">
      <w:pPr>
        <w:pStyle w:val="Brdtextmedindrag"/>
      </w:pPr>
      <w:r>
        <w:t>Livsmedelslagen kompletterar de EU-bestämmelser som har samma syfte som lagen och som faller inom lagens tillämpningsom</w:t>
      </w:r>
      <w:r>
        <w:softHyphen/>
        <w:t>råde. Rege</w:t>
      </w:r>
      <w:r>
        <w:softHyphen/>
        <w:t>ringen tillkännager i Svensk författningssamling vilka grundförordningar som avses, bl.a. den gällande kontroll</w:t>
      </w:r>
      <w:r>
        <w:softHyphen/>
        <w:t>förord</w:t>
      </w:r>
      <w:r>
        <w:softHyphen/>
        <w:t>ningen. Regeringen eller den myndighet som regeringen bestäm</w:t>
      </w:r>
      <w:r>
        <w:softHyphen/>
        <w:t>mer har rätt att meddela de föreskrifter eller i det enskilda fallet fatta de beslut som behövs som komplettering av EU-bestämmelserna. Lagen innehåller vidare bestämmelser om kontroll</w:t>
      </w:r>
      <w:r>
        <w:softHyphen/>
        <w:t>myndigheter och deras befogenheter för att kunna utöva offentlig kontroll, skyldighet för kontrollobjektet att tillhan</w:t>
      </w:r>
      <w:r>
        <w:softHyphen/>
        <w:t>dahålla hjälp vid kontroll, be</w:t>
      </w:r>
      <w:r>
        <w:softHyphen/>
        <w:t>myndiganden om avgifter, straffbe</w:t>
      </w:r>
      <w:r>
        <w:softHyphen/>
        <w:t>stämmelser och bestämmelser om över</w:t>
      </w:r>
      <w:r>
        <w:softHyphen/>
        <w:t>klagande m.m. Lagen kom</w:t>
      </w:r>
      <w:r>
        <w:softHyphen/>
        <w:t>pletteras av livsmedelsförordningen (2006:813) och av myndighetsföreskrifter.</w:t>
      </w:r>
    </w:p>
    <w:p w14:paraId="184F9E74" w14:textId="77777777" w:rsidR="00F71CC6" w:rsidRDefault="00AB307F" w:rsidP="00F71CC6">
      <w:pPr>
        <w:pStyle w:val="Rubrik3"/>
      </w:pPr>
      <w:bookmarkStart w:id="19" w:name="_Toc44537157"/>
      <w:bookmarkStart w:id="20" w:name="_Toc54265352"/>
      <w:r>
        <w:t>Bestämmelser om offentlig kontroll</w:t>
      </w:r>
      <w:bookmarkEnd w:id="19"/>
      <w:bookmarkEnd w:id="20"/>
    </w:p>
    <w:p w14:paraId="417E7433" w14:textId="1126C8D2" w:rsidR="00F71CC6" w:rsidRDefault="00AB307F" w:rsidP="00F71CC6">
      <w:pPr>
        <w:pStyle w:val="Brdtext"/>
      </w:pPr>
      <w:r>
        <w:t>Den nationella regleringen av livsmedelskontrollen finns förutom i livs</w:t>
      </w:r>
      <w:r>
        <w:softHyphen/>
        <w:t>medelslagen och livsmedelsförordningen i Livsmedelsverkets föreskrif</w:t>
      </w:r>
      <w:r>
        <w:softHyphen/>
        <w:t>ter. Bestämmelser om offentlig kontroll finns även i lagen (2009:1424) om kontroll av skyddade beteckningar på jordbruks</w:t>
      </w:r>
      <w:r>
        <w:softHyphen/>
        <w:t>produkter och livsmedel och i tillhörande förordning med samma namn (2009:1425). När det gäller ekologisk produktion finns bestämmelser om offentlig kontroll i lagen (2013:363) om kontroll av ekologisk produktion och i tillhörande förord</w:t>
      </w:r>
      <w:r>
        <w:softHyphen/>
        <w:t>ning (2013:1059). Ytterligare bestämmelser om kontroll finns i förord</w:t>
      </w:r>
      <w:r>
        <w:softHyphen/>
        <w:t>ningen (2006:812) om offentlig kontroll av livsmedel som importeras från ett tredjeland och förordningen (2011:1060) om kontroll vid export av livsmedel.</w:t>
      </w:r>
    </w:p>
    <w:p w14:paraId="2B3C9AE0" w14:textId="77777777" w:rsidR="00F71CC6" w:rsidRDefault="00AB307F" w:rsidP="00F71CC6">
      <w:pPr>
        <w:pStyle w:val="Rubrik3"/>
      </w:pPr>
      <w:bookmarkStart w:id="21" w:name="_Toc44537158"/>
      <w:bookmarkStart w:id="22" w:name="_Toc54265353"/>
      <w:r>
        <w:t>Kontrollmyndigheter</w:t>
      </w:r>
      <w:bookmarkEnd w:id="21"/>
      <w:bookmarkEnd w:id="22"/>
    </w:p>
    <w:p w14:paraId="4F0E4EC1" w14:textId="77777777" w:rsidR="00F71CC6" w:rsidRDefault="00AB307F" w:rsidP="00F71CC6">
      <w:pPr>
        <w:pStyle w:val="Brdtext"/>
      </w:pPr>
      <w:r>
        <w:t>Enligt livsmedelslagen ska den offentliga kontrollen av att lagen, de före</w:t>
      </w:r>
      <w:r>
        <w:softHyphen/>
        <w:t>skrifter och beslut som har meddelats med stöd av lagen, de EU-bestämmelser som kompletteras av lagen och de beslut som har meddelats med stöd av EU-bestämmelserna följs, ut</w:t>
      </w:r>
      <w:r>
        <w:softHyphen/>
        <w:t>övas av Livsmedelsverket, läns</w:t>
      </w:r>
      <w:r>
        <w:softHyphen/>
        <w:t>styrelserna, andra statliga myndig</w:t>
      </w:r>
      <w:r>
        <w:softHyphen/>
        <w:t>heter och kommunerna i enlighet med vad regeringen bestämmer. Den närmare ansvarsfördelningen mellan myndigheterna anges i huvudsak i livsmedelsförordningen.</w:t>
      </w:r>
    </w:p>
    <w:p w14:paraId="72F0119C" w14:textId="77777777" w:rsidR="00F71CC6" w:rsidRDefault="00AB307F" w:rsidP="00F71CC6">
      <w:pPr>
        <w:pStyle w:val="Brdtextmedindrag"/>
      </w:pPr>
      <w:r>
        <w:t>De flesta livsmedelsanläggningarna i Sverige står under kommu</w:t>
      </w:r>
      <w:r>
        <w:softHyphen/>
        <w:t>nal kon</w:t>
      </w:r>
      <w:r>
        <w:softHyphen/>
        <w:t>troll. Kommunerna utför offentlig kontroll i t.ex. butiker, restauranger och skolkök. Det finns möjligheter till kommunal samverkan och viss över</w:t>
      </w:r>
      <w:r>
        <w:softHyphen/>
        <w:t>flyttning av kontrollansvar mellan Livsme</w:t>
      </w:r>
      <w:r>
        <w:softHyphen/>
        <w:t>delsverket och kommunerna.</w:t>
      </w:r>
    </w:p>
    <w:p w14:paraId="7EE08328" w14:textId="77777777" w:rsidR="00F71CC6" w:rsidRDefault="00AB307F" w:rsidP="00F71CC6">
      <w:pPr>
        <w:pStyle w:val="Brdtextmedindrag"/>
      </w:pPr>
      <w:r>
        <w:t>Länsstyrelserna ansvarar för den offentliga kontrollen av livsme</w:t>
      </w:r>
      <w:r>
        <w:softHyphen/>
        <w:t>dels</w:t>
      </w:r>
      <w:r>
        <w:softHyphen/>
        <w:t>företagens anläggningar i primärproduktionen. Länsstyrelserna ska vidare på regional nivå sam</w:t>
      </w:r>
      <w:r>
        <w:softHyphen/>
        <w:t>ordna och ge råd och stöd till kommunerna i deras kontrollverk</w:t>
      </w:r>
      <w:r>
        <w:softHyphen/>
        <w:t>samhet, men också granska hur kommunerna utför sin kon</w:t>
      </w:r>
      <w:r>
        <w:softHyphen/>
        <w:t>troll.</w:t>
      </w:r>
    </w:p>
    <w:p w14:paraId="06148E8B" w14:textId="77777777" w:rsidR="00F71CC6" w:rsidRDefault="00AB307F" w:rsidP="00F71CC6">
      <w:pPr>
        <w:pStyle w:val="Brdtextmedindrag"/>
      </w:pPr>
      <w:r>
        <w:t>Försvarsinspektören för hälsa och miljö ansvarar för att utöva offentlig kontroll av alla livsmedelsanläggningar inom Försvarsmakten, Fortifi</w:t>
      </w:r>
      <w:r>
        <w:softHyphen/>
        <w:t>kationsverket och Försvarets materielverk som drivs av eller för respektive myndighet.</w:t>
      </w:r>
    </w:p>
    <w:p w14:paraId="5DAD2B75" w14:textId="3D4EBFFB" w:rsidR="00F71CC6" w:rsidRDefault="00AB307F" w:rsidP="00F71CC6">
      <w:pPr>
        <w:pStyle w:val="Brdtextmedindrag"/>
      </w:pPr>
      <w:r>
        <w:t>Livsmedelsverket utför offentlig kontroll av livsmedelsföretagare som bedriver verksamhet som omfattas av vissa särskilda hygienregler, exem</w:t>
      </w:r>
      <w:r>
        <w:softHyphen/>
        <w:t>pelvis slakterier. Det är vidare Livsmedels</w:t>
      </w:r>
      <w:r>
        <w:softHyphen/>
        <w:t>verkets ansvar att kontrollera livsmedel som ska föras in över en gränskontrollstation från ett tredjeland. Livsmedelsverket ansvarar även för att samordna övriga kontrollmyndig</w:t>
      </w:r>
      <w:r>
        <w:softHyphen/>
        <w:t>heter och ge stöd, råd och vägledning till dessa. Livsmedelsverket har även rätt att, efter be</w:t>
      </w:r>
      <w:r>
        <w:softHyphen/>
        <w:t xml:space="preserve">myndigande från regeringen, meddela föreskrifter om offentlig kontroll. </w:t>
      </w:r>
    </w:p>
    <w:p w14:paraId="576913D9" w14:textId="3B1E3A47" w:rsidR="00F71CC6" w:rsidRDefault="00AB307F" w:rsidP="00F71CC6">
      <w:pPr>
        <w:pStyle w:val="Brdtextmedindrag"/>
      </w:pPr>
      <w:r>
        <w:t>Livsmedelsverket ansvarar vidare, efter samråd med Jordbruksverket, för att utarbeta den fleråriga nationella kontrollplanen som ska finnas i varje medlemsstat enligt artikel 41 i den tidigare kontrollförordningen. I praktiken tas den nationella kontrollplanen fram gemen</w:t>
      </w:r>
      <w:r>
        <w:softHyphen/>
        <w:t>samt av Livs</w:t>
      </w:r>
      <w:r>
        <w:softHyphen/>
        <w:t>medelsverket, Jordbruksverket, Statens veterinärmedi</w:t>
      </w:r>
      <w:r>
        <w:softHyphen/>
        <w:t>cinska anstalt, läns</w:t>
      </w:r>
      <w:r>
        <w:softHyphen/>
        <w:t>styrelserna, Sveriges Kommuner och Regioner (SKR) och försvarsinspek</w:t>
      </w:r>
      <w:r>
        <w:softHyphen/>
        <w:t>tören för hälsa och miljö. Syftet med kontrollplanen är att den ska bidra till ökad effektivitet, likvärdighet och samordning av den offentliga kon</w:t>
      </w:r>
      <w:r>
        <w:softHyphen/>
        <w:t>trollen i livsmedelskedjan. För</w:t>
      </w:r>
      <w:r>
        <w:softHyphen/>
        <w:t>utom kontroll av att företag följer be</w:t>
      </w:r>
      <w:r>
        <w:softHyphen/>
        <w:t>stämmelser som rör livsmedel omfattar kontrollplanen även kontroll av att lagstiftningen om foder, animaliska biprodukter, djur</w:t>
      </w:r>
      <w:r>
        <w:softHyphen/>
        <w:t>hälsa, djurskydd, ekologisk produktion och skyddade beteckningar m.m. följs. Planen är uppdelad i fyra delar och innehåller vägledning för kontrollmyndigheterna om exempelvis den offentliga kontrollens genomförande, organisation och revision.</w:t>
      </w:r>
    </w:p>
    <w:p w14:paraId="752B5EB2" w14:textId="77777777" w:rsidR="00F71CC6" w:rsidRDefault="00AB307F" w:rsidP="00F71CC6">
      <w:pPr>
        <w:pStyle w:val="Rubrik3"/>
      </w:pPr>
      <w:bookmarkStart w:id="23" w:name="_Toc44537159"/>
      <w:bookmarkStart w:id="24" w:name="_Toc54265354"/>
      <w:r>
        <w:t>Hur den offentliga kontrollen bedrivs</w:t>
      </w:r>
      <w:bookmarkEnd w:id="23"/>
      <w:bookmarkEnd w:id="24"/>
    </w:p>
    <w:p w14:paraId="1BDCBDF7" w14:textId="78799515" w:rsidR="00F71CC6" w:rsidRDefault="00AB307F" w:rsidP="00F71CC6">
      <w:pPr>
        <w:pStyle w:val="Brdtext"/>
      </w:pPr>
      <w:r>
        <w:t>Den offentliga kontrollen av att bestämmelserna om livsmedel följs är risk</w:t>
      </w:r>
      <w:r>
        <w:softHyphen/>
        <w:t>baserad och ska utföras regelbundet och så ofta som är lämp</w:t>
      </w:r>
      <w:r>
        <w:softHyphen/>
        <w:t>ligt med hänsyn tagen till bl.a. företagens egenkontroll och myn</w:t>
      </w:r>
      <w:r>
        <w:softHyphen/>
        <w:t>dighetens tidigare erfarenheter. Kontrollen utförs olika ofta på olika typer av anläggningar. Genom en riskklassning av livsmedels</w:t>
      </w:r>
      <w:r>
        <w:softHyphen/>
        <w:t>anläggningarna tilldelas varje an</w:t>
      </w:r>
      <w:r>
        <w:softHyphen/>
        <w:t>läggning i stegen efter primärpro</w:t>
      </w:r>
      <w:r>
        <w:softHyphen/>
        <w:t>duktionen en kontrolltid. Anläggningar i de lägre riskklasserna kontrolleras som huvudregel en gång per år men ibland kon</w:t>
      </w:r>
      <w:r>
        <w:softHyphen/>
        <w:t>trolleras verksamheterna vartannat eller vart tredje år beroende på beslutad kontrolltid. Anläggningar i de högre riskklasserna kon</w:t>
      </w:r>
      <w:r>
        <w:softHyphen/>
        <w:t>trolleras flera gånger per år. Exempel på verksamheter som hör till de högre risk</w:t>
      </w:r>
      <w:r>
        <w:softHyphen/>
        <w:t>klasserna är bearbetning av rått kött och opastöriserad mjölk. För slakterier och vilthanteringsanläggningar utövas kon</w:t>
      </w:r>
      <w:r>
        <w:softHyphen/>
        <w:t>troll kontinu</w:t>
      </w:r>
      <w:r>
        <w:softHyphen/>
        <w:t>erligt när verksam</w:t>
      </w:r>
      <w:r>
        <w:softHyphen/>
        <w:t>het bedrivs. Kontrolltiden för den typen av verk</w:t>
      </w:r>
      <w:r>
        <w:softHyphen/>
        <w:t>samhet är, utöver riskklass</w:t>
      </w:r>
      <w:r>
        <w:softHyphen/>
        <w:t>ningen, i huvudsak styrd av djurslag och produktionsvolym. I primär</w:t>
      </w:r>
      <w:r>
        <w:softHyphen/>
        <w:t>produktionen av livsmedel är kontroll</w:t>
      </w:r>
      <w:r>
        <w:softHyphen/>
        <w:t>frekvensen lägre än vad den är för leden efter primärproduktionen. Som stöd för att välja ut kontrollobjekt i primärproduktionen av livsmedel finns en riskklassningsmodell som är gemensam för kon</w:t>
      </w:r>
      <w:r>
        <w:softHyphen/>
        <w:t>troll av livsmedel och foder. I primärproduktionen sker varje år kontroll av cirka 1,5 procent av uppskattat antal primärproducenter av livsmedel. Kontrollen är i de flesta fall planerad i förväg. Om den planerade kontrollen behöver följas upp görs detta genom extra offentliga kontroller.</w:t>
      </w:r>
    </w:p>
    <w:p w14:paraId="7E706466" w14:textId="77777777" w:rsidR="00F71CC6" w:rsidRDefault="00AB307F" w:rsidP="00F71CC6">
      <w:pPr>
        <w:pStyle w:val="Brdtextmedindrag"/>
      </w:pPr>
      <w:r>
        <w:t>Huvuddelen av kontrollen består av inspektioner vid livsmedels</w:t>
      </w:r>
      <w:r>
        <w:softHyphen/>
        <w:t>anlägg</w:t>
      </w:r>
      <w:r>
        <w:softHyphen/>
        <w:t>ningar, t.ex. restauranger och butiker. Vid en inspektion un</w:t>
      </w:r>
      <w:r>
        <w:softHyphen/>
        <w:t>dersöks olika aspekter för att kontrollera att livsmedelslagstiftningen följs. Det kan vara en särskild detalj som undersöks, t.ex. att utrustningen är rengjord eller att livsmedlen förvaras i rätt temperatur. Exempel på andra relevanta kontroll</w:t>
      </w:r>
      <w:r>
        <w:softHyphen/>
        <w:t>metoder är kart</w:t>
      </w:r>
      <w:r>
        <w:softHyphen/>
        <w:t>läggning, övervakning, revision, provtagning och analys. Metoderna kompletterar varandra och går ibland in i varandra. Beroende på vilken typ av verksamhet som bedrivs uppstår olika risker och där</w:t>
      </w:r>
      <w:r>
        <w:softHyphen/>
        <w:t>med finns behov av att kontrollera olika parametrar. Kontrollmyn</w:t>
      </w:r>
      <w:r>
        <w:softHyphen/>
        <w:t>digheterna måste avgöra om fokus vid kontrollen ska vara på t.ex. hantering av avfall, vattenkvalitet, utbildning eller spårbarhet. Det som granskas vid kon</w:t>
      </w:r>
      <w:r>
        <w:softHyphen/>
        <w:t>trollerna är framför allt rengöring, tempe</w:t>
      </w:r>
      <w:r>
        <w:softHyphen/>
        <w:t>ratur, hantering, personlig hygien och infrastruktur. Andra para</w:t>
      </w:r>
      <w:r>
        <w:softHyphen/>
        <w:t>metrar, som mikrobiologiska kriterier och vattenkvalitet, granskas mer sällan. En viktig del av kontrollen vid slakt är att besiktiga djur före slakt, för att se att de inte uppvisar några sjukdoms</w:t>
      </w:r>
      <w:r>
        <w:softHyphen/>
        <w:t>tecken och för att kontrollera att det inte finns några brister i djurskyddet. Efter slakt besiktigas slaktkropparna och slaktbiprodukterna för att bedöma om det finns faktorer som gör köttet otjänligt som livsmedel. Utöver visuell besiktning, palpation och genomskärning kan besiktningen bestå i t.ex. luktbedömningar och laboratorieundersökningar.</w:t>
      </w:r>
    </w:p>
    <w:p w14:paraId="38C89BAF" w14:textId="77777777" w:rsidR="00F71CC6" w:rsidRDefault="00AB307F" w:rsidP="00F71CC6">
      <w:pPr>
        <w:pStyle w:val="Brdtextmedindrag"/>
      </w:pPr>
      <w:r>
        <w:t>Genom nationella kontrollprogram som Livsmedelsverket ansvarar för sker en årligen återkommande kontroll inom vissa områ</w:t>
      </w:r>
      <w:r>
        <w:softHyphen/>
        <w:t>den, som t.ex. kon</w:t>
      </w:r>
      <w:r>
        <w:softHyphen/>
        <w:t>troll av restsubstanser, bekämpningsrester, sal</w:t>
      </w:r>
      <w:r>
        <w:softHyphen/>
        <w:t>monella och dioxin i fet fisk från Östersjön samt kontroll av muss</w:t>
      </w:r>
      <w:r>
        <w:softHyphen/>
        <w:t>lor. Gemensamt för de olika pro</w:t>
      </w:r>
      <w:r>
        <w:softHyphen/>
        <w:t>grammen är att kontroll sker av att ämnen där det finns gränsvärden eller åtgärdsnivåer, s.k. reglerade ämnen, inte förekommer i halter över de fast</w:t>
      </w:r>
      <w:r>
        <w:softHyphen/>
        <w:t>ställda nivåerna. I kon</w:t>
      </w:r>
      <w:r>
        <w:softHyphen/>
        <w:t>trollen letar man även efter ämnen som inte får finnas i livsmedlet, s.k. otillåten användning.</w:t>
      </w:r>
    </w:p>
    <w:p w14:paraId="03096185" w14:textId="0F16AB7D" w:rsidR="00F71CC6" w:rsidRDefault="00AB307F" w:rsidP="00F71CC6">
      <w:pPr>
        <w:pStyle w:val="Brdtextmedindrag"/>
      </w:pPr>
      <w:r>
        <w:t>Gränskontroll av produkter av animaliskt ursprung som är avsett som livsmedel samt vissa icke animaliska livsmedel genomförs av Livsmedels</w:t>
      </w:r>
      <w:r>
        <w:softHyphen/>
        <w:t>verket på särskilda gränskontrollstationer. Kontrollen vid en gräns</w:t>
      </w:r>
      <w:r>
        <w:softHyphen/>
        <w:t>kontrollstation är uppdelad i dokumentkontroll, identi</w:t>
      </w:r>
      <w:r>
        <w:softHyphen/>
        <w:t>tetskontroll och fysisk kontroll. I dokumentkontrollen kontrolle</w:t>
      </w:r>
      <w:r>
        <w:softHyphen/>
        <w:t>ras att medföljande veteri</w:t>
      </w:r>
      <w:r>
        <w:softHyphen/>
        <w:t>närintyg eller motsvarande dokument och eventuella andra dokument överensstämmer med gällande import</w:t>
      </w:r>
      <w:r>
        <w:softHyphen/>
        <w:t>villkor och uppgifter om sänd</w:t>
      </w:r>
      <w:r>
        <w:softHyphen/>
        <w:t>ningen. Identitetskontrollen är en kontroll av att medföljande dokument och märkning stämmer överens med produkten. Den fysiska kontrollen görs för att se om produkten uppfyller införselvillkoren och att den inte har påverkats menligt under transporten. Den kan genomföras genom okulär eller organoleptisk besiktning, kontroll av temperatur, provtagning för mikrobiologisk analys m.m.</w:t>
      </w:r>
    </w:p>
    <w:p w14:paraId="19EECFBC" w14:textId="77777777" w:rsidR="00F71CC6" w:rsidRDefault="00AB307F" w:rsidP="00F71CC6">
      <w:pPr>
        <w:pStyle w:val="Rubrik3"/>
      </w:pPr>
      <w:bookmarkStart w:id="25" w:name="_Toc44537160"/>
      <w:bookmarkStart w:id="26" w:name="_Toc54265355"/>
      <w:r>
        <w:t>Finansiering av den offentliga kontrollen</w:t>
      </w:r>
      <w:bookmarkEnd w:id="25"/>
      <w:bookmarkEnd w:id="26"/>
    </w:p>
    <w:p w14:paraId="79A41D69" w14:textId="77777777" w:rsidR="00F71CC6" w:rsidRDefault="00AB307F" w:rsidP="00F71CC6">
      <w:pPr>
        <w:pStyle w:val="Brdtext"/>
      </w:pPr>
      <w:r>
        <w:t>Bestämmelser om finansiering av livsmedelskontrollen finns, förutom i den gällande kontrollförordningen, i livsmedelslagen, i för</w:t>
      </w:r>
      <w:r>
        <w:softHyphen/>
        <w:t>ordningen (2006:1166) om avgifter för offentlig kontroll av livs</w:t>
      </w:r>
      <w:r>
        <w:softHyphen/>
        <w:t>medel och vissa jord</w:t>
      </w:r>
      <w:r>
        <w:softHyphen/>
        <w:t>bruksprodukter samt i Livsmedelsverkets före</w:t>
      </w:r>
      <w:r>
        <w:softHyphen/>
        <w:t>skrif</w:t>
      </w:r>
      <w:r>
        <w:softHyphen/>
        <w:t>ter. Den kontroll som utförs av försvarsinspektören för hälsa och miljö samt kontroll av livs</w:t>
      </w:r>
      <w:r>
        <w:softHyphen/>
        <w:t>medel inom primärproduktionen finan</w:t>
      </w:r>
      <w:r>
        <w:softHyphen/>
        <w:t>sieras genom skattemedel. Vidare är de nationella kontrollpro</w:t>
      </w:r>
      <w:r>
        <w:softHyphen/>
        <w:t>grammen delvis anslagsfinansierade. Kontrollen av musslor, som är en del av kontrollprogrammen, är finansierad genom bidrag och an</w:t>
      </w:r>
      <w:r>
        <w:softHyphen/>
        <w:t>slag. Även kontrollen vid slakterier och vilthanterings</w:t>
      </w:r>
      <w:r>
        <w:softHyphen/>
        <w:t>anläggningar är delvis anslagsfinansierad, vilket det framgår mer om nedan. Livsmedelskontrollen i övrigt är avgiftsfinansierad. Enligt livs</w:t>
      </w:r>
      <w:r>
        <w:softHyphen/>
        <w:t>medelslagen har regeringen eller den myndighet som regeringen be</w:t>
      </w:r>
      <w:r>
        <w:softHyphen/>
        <w:t>stämmer rätt att meddela föreskrifter om skyldighet att betala avgift för offentlig kontroll, prövning och registrering.</w:t>
      </w:r>
    </w:p>
    <w:p w14:paraId="28094C3E" w14:textId="77777777" w:rsidR="00F71CC6" w:rsidRDefault="00AB307F" w:rsidP="00F71CC6">
      <w:pPr>
        <w:pStyle w:val="Brdtextmedindrag"/>
      </w:pPr>
      <w:r>
        <w:t>Enligt förordningen om avgifter för offentlig kontroll av livsmedel och vissa jordbruksprodukter ska kontrollmyndigheternas ordinarie offentliga kontroll finansieras genom en årlig avgift som de livsmedelsföretagare och aktörer inom ekologisk produktion, vilkas verksamhet är föremål för kon</w:t>
      </w:r>
      <w:r>
        <w:softHyphen/>
        <w:t>troll, betalar. Avgiften ska även betalas av den som bedriver verksamhet i en anläggning för tillverkning av snus eller tuggtobak eller i en anläggning för dricks</w:t>
      </w:r>
      <w:r>
        <w:softHyphen/>
        <w:t>vattenförsörjning. Avgiften fastställs av kontrollmyndigheterna och betalas genom ett helt avgiftsbelopp för varje påbörjat kalen</w:t>
      </w:r>
      <w:r>
        <w:softHyphen/>
        <w:t>derår. Om det finns särskilda skäl får kontrollmyndigheterna sätta ned eller efter</w:t>
      </w:r>
      <w:r>
        <w:softHyphen/>
        <w:t>skänka avgiften.</w:t>
      </w:r>
    </w:p>
    <w:p w14:paraId="07BEAD2F" w14:textId="77777777" w:rsidR="00F71CC6" w:rsidRDefault="00AB307F" w:rsidP="00F71CC6">
      <w:pPr>
        <w:pStyle w:val="Brdtextmedindrag"/>
      </w:pPr>
      <w:r>
        <w:t>Utöver den årliga avgiften tas särskilda avgifter ut för registrering och godkännanden av olika slag samt för viss provtagning och undersökning. Avgifter tas även ut för import och export av livs</w:t>
      </w:r>
      <w:r>
        <w:softHyphen/>
        <w:t>medel.</w:t>
      </w:r>
    </w:p>
    <w:p w14:paraId="3906A291" w14:textId="165F5B36" w:rsidR="00F71CC6" w:rsidRDefault="00AB307F" w:rsidP="00F71CC6">
      <w:pPr>
        <w:pStyle w:val="Brdtextmedindrag"/>
      </w:pPr>
      <w:r>
        <w:t>Slakteri- och vilthanteringsanläggningar betalar i stället för en årlig avgift en bemanningsavgift till Livsmedelsverket, utifrån den kontrolltid som fastställs av verket. För styckningsanläggningar ska både en årlig avgift och en bemanningsavgift för särskild kontroll betalas. Slakterier, vilthanteringsanläggningar och styckningsan</w:t>
      </w:r>
      <w:r>
        <w:softHyphen/>
        <w:t>läggningar samt mjölk</w:t>
      </w:r>
      <w:r>
        <w:softHyphen/>
        <w:t>anläggningar, fisk- och vattenbruksanlägg</w:t>
      </w:r>
      <w:r>
        <w:softHyphen/>
        <w:t>ningar och import av vissa livs</w:t>
      </w:r>
      <w:r>
        <w:softHyphen/>
        <w:t>medel utgör sådana verksamheter som omfattas av en obligatorisk mini</w:t>
      </w:r>
      <w:r>
        <w:softHyphen/>
        <w:t>miavgift enligt den gällande kontrollförordningen. Dessa verksamheter måste betala en avgift som uppgår till lägst minimibeloppet. Livsmedels</w:t>
      </w:r>
      <w:r>
        <w:softHyphen/>
        <w:t>verket tilldelas årligen anslagsmedel för att sänka kontrollavgiften för slakterier och vilthanteringsanläggningar, inklusive godkännande av anläggningar vid mindre slakteri- och vilthante</w:t>
      </w:r>
      <w:r>
        <w:softHyphen/>
        <w:t>ringsanläggningar. Ansla</w:t>
      </w:r>
      <w:r>
        <w:softHyphen/>
        <w:t>get fördelas på ett sådant sätt att särskild hänsyn tas till slakterier och vilt</w:t>
      </w:r>
      <w:r>
        <w:softHyphen/>
        <w:t>hanteringsanläggningar med en produktion som understiger 200 ton per år.</w:t>
      </w:r>
    </w:p>
    <w:p w14:paraId="4E975AE2" w14:textId="77777777" w:rsidR="00F71CC6" w:rsidRDefault="00AB307F" w:rsidP="00F71CC6">
      <w:pPr>
        <w:pStyle w:val="Brdtextmedindrag"/>
      </w:pPr>
      <w:bookmarkStart w:id="27" w:name="_Hlk41653103"/>
      <w:r w:rsidRPr="00F25039">
        <w:t xml:space="preserve">Även </w:t>
      </w:r>
      <w:r>
        <w:t>offentlig kontroll som ursprungligen inte var planerad och som utförs antingen efter klagomål för att undersöka en påstådd brist eller som blivit nödvändig efter det att bristande efterlevnad konstaterats (tidigare s.k. extra offentlig kontroll) är avgiftsfinansierad enligt förordningen (</w:t>
      </w:r>
      <w:r w:rsidRPr="00F25039">
        <w:t>2006:1166) om avgifter för offentlig kontroll av livsmedel och vissa jord</w:t>
      </w:r>
      <w:r>
        <w:softHyphen/>
      </w:r>
      <w:r w:rsidRPr="00F25039">
        <w:t>bruksprodukter</w:t>
      </w:r>
      <w:r>
        <w:t xml:space="preserve">. </w:t>
      </w:r>
      <w:r w:rsidRPr="00F25039">
        <w:t xml:space="preserve">Avgiftsskyldigheten följer i vissa delar direkt av den nya kontrollförordningen (artikel 79.2 c). </w:t>
      </w:r>
      <w:r>
        <w:t>Livsmedelsverket och Jordbruks</w:t>
      </w:r>
      <w:r>
        <w:softHyphen/>
        <w:t xml:space="preserve">verket </w:t>
      </w:r>
      <w:r w:rsidRPr="00F25039">
        <w:t>får meddela</w:t>
      </w:r>
      <w:r>
        <w:t xml:space="preserve"> ytterligare</w:t>
      </w:r>
      <w:r w:rsidRPr="00F25039">
        <w:t xml:space="preserve"> föreskrifter</w:t>
      </w:r>
      <w:r>
        <w:t xml:space="preserve"> om hur en avgift som ska tas ut av en statlig kontrollmyndighet ska beräknas</w:t>
      </w:r>
      <w:bookmarkEnd w:id="27"/>
      <w:r>
        <w:t>.</w:t>
      </w:r>
      <w:r w:rsidRPr="00F25039">
        <w:t xml:space="preserve"> </w:t>
      </w:r>
    </w:p>
    <w:p w14:paraId="1F867183" w14:textId="77777777" w:rsidR="00F71CC6" w:rsidRDefault="00AB307F" w:rsidP="00F71CC6">
      <w:pPr>
        <w:pStyle w:val="Rubrik2"/>
      </w:pPr>
      <w:bookmarkStart w:id="28" w:name="_Toc44537161"/>
      <w:bookmarkStart w:id="29" w:name="_Toc54265356"/>
      <w:r>
        <w:t>Foder och animaliska biprodukter</w:t>
      </w:r>
      <w:bookmarkEnd w:id="28"/>
      <w:bookmarkEnd w:id="29"/>
    </w:p>
    <w:p w14:paraId="03BD672A" w14:textId="77777777" w:rsidR="00F71CC6" w:rsidRDefault="00AB307F" w:rsidP="00F71CC6">
      <w:pPr>
        <w:pStyle w:val="Brdtext"/>
      </w:pPr>
      <w:r>
        <w:t>Lagen (2006:805) om foder och animaliska biprodukter syftar till att säkerställa en hög skyddsnivå för djurs och människors hälsa när det gäller foder och animaliska biprodukter. Lagen gäller i alla led från och med primärproduktionen av foder till och med utsläp</w:t>
      </w:r>
      <w:r>
        <w:softHyphen/>
        <w:t>pande av foder på mark</w:t>
      </w:r>
      <w:r>
        <w:softHyphen/>
        <w:t>naden och utfodring av djur. Vad som utgör foder framgår av artikel 3 i förordning (EG) nr 178/2002.</w:t>
      </w:r>
    </w:p>
    <w:p w14:paraId="142B6F0E" w14:textId="6661782C" w:rsidR="00F71CC6" w:rsidRDefault="00AB307F" w:rsidP="00F71CC6">
      <w:pPr>
        <w:pStyle w:val="Brdtextmedindrag"/>
      </w:pPr>
      <w:r>
        <w:t>Lagen gäller utöver foder också befattning med anima</w:t>
      </w:r>
      <w:r>
        <w:softHyphen/>
        <w:t>liska biprodukter och därav framställda produkter. Vad som utgör sådana produkter framgår av artikel 3.1 respektive 3.2 i förordning (EG) nr 1069/2009. I likhet med livsmedelslagen kompletterar lagen om foder och animaliska biprodukter sådana EU-förordningar som har samma syfte som lagen och som faller inom lagens tillämpningsområde och som re</w:t>
      </w:r>
      <w:r>
        <w:softHyphen/>
        <w:t>geringen har gett tillkänna i Svensk författningssamling, bl.a. den nya kontrollförordningen. Regeringen eller den myndighet som regeringen bestämmer har rätt att meddela de före</w:t>
      </w:r>
      <w:r>
        <w:softHyphen/>
        <w:t>skrifter eller i det enskilda fallet fatta de beslut som behövs som komplettering av EU-bestämmelserna.</w:t>
      </w:r>
    </w:p>
    <w:p w14:paraId="615039C9" w14:textId="77777777" w:rsidR="00F71CC6" w:rsidRDefault="00AB307F" w:rsidP="00F71CC6">
      <w:pPr>
        <w:pStyle w:val="Brdtextmedindrag"/>
      </w:pPr>
      <w:r>
        <w:t>Lagen innehåller vidare be</w:t>
      </w:r>
      <w:r>
        <w:softHyphen/>
        <w:t>stämmelser om kontrollmyndigheter och deras befogenheter för att kunna utöva offentlig kontroll, skyldighet för kontrollobjektet att tillhandahålla hjälp vid kontroll, bemyndiganden om avgifter, straffbestämmelser och bestämmelser om överklagande m.m. Lagen kompletteras av förordningen (2006:814) om foder och animaliska biprodukter och av myndighetsföreskrifter.</w:t>
      </w:r>
    </w:p>
    <w:p w14:paraId="5DC5BBB8" w14:textId="77777777" w:rsidR="00F71CC6" w:rsidRPr="0033283A" w:rsidRDefault="00AB307F" w:rsidP="00F71CC6">
      <w:pPr>
        <w:pStyle w:val="Rubrik3"/>
      </w:pPr>
      <w:bookmarkStart w:id="30" w:name="_Toc44537162"/>
      <w:bookmarkStart w:id="31" w:name="_Toc54265357"/>
      <w:r w:rsidRPr="0033283A">
        <w:t>Bestämmelser om offentlig kontroll</w:t>
      </w:r>
      <w:bookmarkEnd w:id="30"/>
      <w:bookmarkEnd w:id="31"/>
    </w:p>
    <w:p w14:paraId="05BF6AAC" w14:textId="77777777" w:rsidR="00F71CC6" w:rsidRDefault="00AB307F" w:rsidP="00F71CC6">
      <w:pPr>
        <w:pStyle w:val="Brdtext"/>
      </w:pPr>
      <w:r>
        <w:t>Den nationella regleringen av kontrollen av foder och animaliska biprodukter och därav framställda produkter finns förutom i lagen respek</w:t>
      </w:r>
      <w:r>
        <w:softHyphen/>
        <w:t>tive förordningen om foder och animaliska biprodukter i myndighets</w:t>
      </w:r>
      <w:r>
        <w:softHyphen/>
        <w:t>föreskrifter. Beträffande ekologisk produktion finns bestämmelser om offentlig kontroll i lagen (2013:363) om kontroll av ekologisk produktion och tillhörande förordning (2013:1059).</w:t>
      </w:r>
    </w:p>
    <w:p w14:paraId="1B6C0062" w14:textId="77777777" w:rsidR="00F71CC6" w:rsidRDefault="00AB307F" w:rsidP="00F71CC6">
      <w:pPr>
        <w:pStyle w:val="Rubrik3"/>
      </w:pPr>
      <w:bookmarkStart w:id="32" w:name="_Toc44537163"/>
      <w:bookmarkStart w:id="33" w:name="_Toc54265358"/>
      <w:r>
        <w:t>Kontrollmyndigheter</w:t>
      </w:r>
      <w:bookmarkEnd w:id="32"/>
      <w:bookmarkEnd w:id="33"/>
    </w:p>
    <w:p w14:paraId="19577669" w14:textId="77777777" w:rsidR="00F71CC6" w:rsidRDefault="00AB307F" w:rsidP="00F71CC6">
      <w:pPr>
        <w:pStyle w:val="Brdtext"/>
      </w:pPr>
      <w:r>
        <w:t>Enligt lagen om foder och animaliska biprodukter ska den offentliga kon</w:t>
      </w:r>
      <w:r>
        <w:softHyphen/>
        <w:t>trollen av efterlevnaden av lagen, de föreskrifter eller beslut som har med</w:t>
      </w:r>
      <w:r>
        <w:softHyphen/>
        <w:t>delats med stöd av lagen, de EU-bestämmelser som kompletteras av lagen samt de beslut som har meddelats med stöd av EU-bestämmelserna utövas av Jordbruksverket, länsstyrelserna, andra statliga myndigheter och kommunerna i enlighet med vad regeringen bestämmer. Den närmare ansvarsfördelningen mellan kontrollmyndigheterna anges i huvudsak i för</w:t>
      </w:r>
      <w:r>
        <w:softHyphen/>
        <w:t>ordningen om foder och animaliska biprodukter.</w:t>
      </w:r>
    </w:p>
    <w:p w14:paraId="4B666692" w14:textId="77777777" w:rsidR="00F71CC6" w:rsidRDefault="00AB307F" w:rsidP="00F71CC6">
      <w:pPr>
        <w:pStyle w:val="Brdtextmedindrag"/>
      </w:pPr>
      <w:r>
        <w:t>Om inte annat följer av förordningen eller regeringen beslutar något annat är Jordbruksverket behörig myndighet att utöva offentlig kontroll. Jordbruksverket får lämna över kontrolluppgifter till länsstyrelserna och Statens veterinärmedicinska anstalt. Jordbruksverket ansvarar även för att samordna övriga kontrollmyndigheter och ge stöd, råd och vägledning till dessa. Jordbruks</w:t>
      </w:r>
      <w:r>
        <w:softHyphen/>
        <w:t>verket har även, efter bemyndigande från regeringen, rätt att med</w:t>
      </w:r>
      <w:r>
        <w:softHyphen/>
        <w:t>dela föreskrifter om hur offentlig kontroll ska bedrivas. Jordbruks</w:t>
      </w:r>
      <w:r>
        <w:softHyphen/>
        <w:t>verket ansvarar för offentlig kontroll vid bl.a. foderanläggningar och anläggningar som hanterar animaliska biprodukter eller därav framställda produkter för andra ändamål än foder, såsom anläggningar för bearbet</w:t>
      </w:r>
      <w:r>
        <w:softHyphen/>
        <w:t>ning, mellanhantering eller lagring, förbränningsanläggningar, biogas- och komposteringsanläggningar. Hit räknas också anläggningar som bereder bl.a. jakttroféer (konservatorer), hudar, skinn och ull.</w:t>
      </w:r>
    </w:p>
    <w:p w14:paraId="3279D35F" w14:textId="5B60ABC1" w:rsidR="00F71CC6" w:rsidRDefault="00AB307F" w:rsidP="00F71CC6">
      <w:pPr>
        <w:pStyle w:val="Brdtextmedindrag"/>
      </w:pPr>
      <w:r>
        <w:t>Länsstyrelserna ansvarar för kontroll av insamling, omlastning och transport av sådana animaliska biprodukter och därav framställda produk</w:t>
      </w:r>
      <w:r>
        <w:softHyphen/>
        <w:t>ter som inte är matavfall. Länsstyrelserna utövar även offentlig kontroll av foderföretag i primärproduktionen av foder, dvs. lantbrukare.</w:t>
      </w:r>
    </w:p>
    <w:p w14:paraId="06AE9F4F" w14:textId="77777777" w:rsidR="00F71CC6" w:rsidRDefault="00AB307F" w:rsidP="00F71CC6">
      <w:pPr>
        <w:pStyle w:val="Brdtextmedindrag"/>
      </w:pPr>
      <w:r>
        <w:t>Kommunerna utövar offentlig kontroll av bl.a. ned</w:t>
      </w:r>
      <w:r>
        <w:softHyphen/>
        <w:t>grävning av anima</w:t>
      </w:r>
      <w:r>
        <w:softHyphen/>
        <w:t>liska biprodukter, utlämnande och transport av matavfall, förbrännings</w:t>
      </w:r>
      <w:r>
        <w:softHyphen/>
        <w:t>anläggningar som förbränner animaliska biprodukter i primär</w:t>
      </w:r>
      <w:r>
        <w:softHyphen/>
        <w:t>produktionen samt förvaring av animaliska biprodukter i primär</w:t>
      </w:r>
      <w:r>
        <w:softHyphen/>
        <w:t>produktionen. Det finns möjligheter till kommunal samver</w:t>
      </w:r>
      <w:r>
        <w:softHyphen/>
        <w:t>kan och viss överflyttning av kontrollansvar mellan Jordbruksver</w:t>
      </w:r>
      <w:r>
        <w:softHyphen/>
        <w:t>ket eller andra statliga kontrollmyndigheter och kommunerna.</w:t>
      </w:r>
    </w:p>
    <w:p w14:paraId="74224B39" w14:textId="77777777" w:rsidR="00F71CC6" w:rsidRDefault="00AB307F" w:rsidP="00F71CC6">
      <w:pPr>
        <w:pStyle w:val="Brdtextmedindrag"/>
      </w:pPr>
      <w:r>
        <w:t>Ansvaret för kontroll av hantering och utlämnande av animaliska bipro</w:t>
      </w:r>
      <w:r>
        <w:softHyphen/>
        <w:t>dukter och därav framställda produkter vid verksamheter som hanterar livsmedel ligger på den myndighet som ansvarar för livs</w:t>
      </w:r>
      <w:r>
        <w:softHyphen/>
        <w:t>medelskontrollen vid anläggningen, vilket är Livsmedelsverket eller kommunen.</w:t>
      </w:r>
    </w:p>
    <w:p w14:paraId="62ACCC61" w14:textId="77777777" w:rsidR="00F71CC6" w:rsidRDefault="00AB307F" w:rsidP="00F71CC6">
      <w:pPr>
        <w:pStyle w:val="Brdtextmedindrag"/>
      </w:pPr>
      <w:r>
        <w:t>Försvarsinspektören för hälsa och miljö är behörig myndighet att utöva offentlig kontroll av vissa verksamheter, bl.a. avseende foder, animaliska biprodukter och matavfall, som bedrivs inom Försvarsmakten och För</w:t>
      </w:r>
      <w:r>
        <w:softHyphen/>
        <w:t>svarets materielverk av eller för respektive myndighet.</w:t>
      </w:r>
    </w:p>
    <w:p w14:paraId="1A299D0D" w14:textId="77777777" w:rsidR="00F71CC6" w:rsidRDefault="00AB307F" w:rsidP="00F71CC6">
      <w:pPr>
        <w:pStyle w:val="Rubrik3"/>
      </w:pPr>
      <w:bookmarkStart w:id="34" w:name="_Toc44537164"/>
      <w:bookmarkStart w:id="35" w:name="_Toc54265359"/>
      <w:r>
        <w:t>Hur den offentliga kontrollen bedrivs</w:t>
      </w:r>
      <w:bookmarkEnd w:id="34"/>
      <w:bookmarkEnd w:id="35"/>
    </w:p>
    <w:p w14:paraId="497AC035" w14:textId="444C1D28" w:rsidR="00F71CC6" w:rsidRDefault="00AB307F" w:rsidP="00F71CC6">
      <w:pPr>
        <w:pStyle w:val="Brdtext"/>
      </w:pPr>
      <w:r>
        <w:t>Den offentliga kontrollen av att bestämmelserna om foder och animaliska biprodukter följs är riskbaserad och ska utföras regelbundet och så ofta som är lämpligt med hänsyn tagen till bl.a. före</w:t>
      </w:r>
      <w:r>
        <w:softHyphen/>
        <w:t>tagens egenkontroll och myndighetens tidigare erfaren</w:t>
      </w:r>
      <w:r>
        <w:softHyphen/>
        <w:t>heter. Som stöd för att välja ut kontroll</w:t>
      </w:r>
      <w:r>
        <w:softHyphen/>
        <w:t>objekten i primärpro</w:t>
      </w:r>
      <w:r>
        <w:softHyphen/>
        <w:t>duktionen av fo</w:t>
      </w:r>
      <w:r>
        <w:softHyphen/>
        <w:t>der finns en riskklassningsmodell som är gemensam för kontroll av foder och livsmedel. Registrerade foder</w:t>
      </w:r>
      <w:r>
        <w:softHyphen/>
        <w:t>anläggningar i primärpro</w:t>
      </w:r>
      <w:r>
        <w:softHyphen/>
        <w:t xml:space="preserve">duktionen uppgick </w:t>
      </w:r>
      <w:r w:rsidRPr="0054129A">
        <w:t>år 201</w:t>
      </w:r>
      <w:r>
        <w:t>8</w:t>
      </w:r>
      <w:r w:rsidRPr="0054129A">
        <w:t xml:space="preserve"> till drygt 5</w:t>
      </w:r>
      <w:r>
        <w:t>4</w:t>
      </w:r>
      <w:r w:rsidRPr="0054129A">
        <w:t xml:space="preserve"> 000</w:t>
      </w:r>
      <w:r>
        <w:t>. I primärproduktionen sker kontroll av mindre än 1 procent av de registre</w:t>
      </w:r>
      <w:r>
        <w:softHyphen/>
        <w:t>rade foder</w:t>
      </w:r>
      <w:r>
        <w:softHyphen/>
        <w:t>anläggningar</w:t>
      </w:r>
      <w:r>
        <w:softHyphen/>
        <w:t>na varje år. För andra foderföretag än primärpro</w:t>
      </w:r>
      <w:r>
        <w:softHyphen/>
        <w:t>ducenter ska kon</w:t>
      </w:r>
      <w:r>
        <w:softHyphen/>
        <w:t>troller göras enligt en kontrollplan, vilken skapas i ett system som är kopplat till registret över registrerade anlägg</w:t>
      </w:r>
      <w:r>
        <w:softHyphen/>
        <w:t>ningar. Kon</w:t>
      </w:r>
      <w:r>
        <w:softHyphen/>
        <w:t>trollob</w:t>
      </w:r>
      <w:r>
        <w:softHyphen/>
        <w:t>jekten väljs då ut enligt en risk- och erfaren</w:t>
      </w:r>
      <w:r>
        <w:softHyphen/>
        <w:t>hetsmodell där även volymen foder påverkar kontrollfrekvensen. Högsta kontrollfre</w:t>
      </w:r>
      <w:r>
        <w:softHyphen/>
        <w:t>kvens för dessa foderföretag är flera gånger per år och lägsta kon</w:t>
      </w:r>
      <w:r>
        <w:softHyphen/>
        <w:t>trollfrekvens är vart tionde år. Även kontrollen av animaliska bi</w:t>
      </w:r>
      <w:r>
        <w:softHyphen/>
        <w:t>produkter sker enligt en årlig kontrollplan för de flesta verksam</w:t>
      </w:r>
      <w:r>
        <w:softHyphen/>
        <w:t>heter. En riskvärdering görs för dessa verksamheter och de placeras i olika riskklasser där högsta kontroll</w:t>
      </w:r>
      <w:r>
        <w:softHyphen/>
        <w:t>frekvens är flera gånger per år och lägsta kontrollfrekvens är vart femte år.</w:t>
      </w:r>
    </w:p>
    <w:p w14:paraId="052C8BD9" w14:textId="77777777" w:rsidR="00F71CC6" w:rsidRDefault="00AB307F" w:rsidP="00F71CC6">
      <w:pPr>
        <w:pStyle w:val="Brdtextmedindrag"/>
      </w:pPr>
      <w:r>
        <w:t>Kontrollen är i de flesta fall planerad i förväg. Om den planerade kon</w:t>
      </w:r>
      <w:r>
        <w:softHyphen/>
        <w:t>trollen behöver följas upp görs detta genom extra offentliga kontroller.</w:t>
      </w:r>
    </w:p>
    <w:p w14:paraId="18FDA81A" w14:textId="5C28BDDB" w:rsidR="00F71CC6" w:rsidRDefault="00AB307F" w:rsidP="00F71CC6">
      <w:pPr>
        <w:pStyle w:val="Brdtextmedindrag"/>
      </w:pPr>
      <w:r>
        <w:t>De kontrollmetoder som används är bl.a. inspektion, provtagning och ana</w:t>
      </w:r>
      <w:r>
        <w:softHyphen/>
        <w:t>lys. När det gäller foder kontrolleras bl.a. märknings</w:t>
      </w:r>
      <w:r>
        <w:softHyphen/>
        <w:t>uppgifter, att före</w:t>
      </w:r>
      <w:r>
        <w:softHyphen/>
        <w:t>tagen och deras foder är registre</w:t>
      </w:r>
      <w:r>
        <w:softHyphen/>
        <w:t>rade hos Jord</w:t>
      </w:r>
      <w:r>
        <w:softHyphen/>
        <w:t>bruksverket, allmän hygien, användningen av fodertillsatser och foderråvaror samt företagens egen</w:t>
      </w:r>
      <w:r>
        <w:softHyphen/>
        <w:t>kontroller. Kontrollen tar i första hand sikte på att företagen har system och rutiner för att själva säkerställa att fodret är säkert. De foderanlägg</w:t>
      </w:r>
      <w:r>
        <w:softHyphen/>
        <w:t>ningstyper som finns är bl.a. foderleverantörer, butiker, lager och trans</w:t>
      </w:r>
      <w:r>
        <w:softHyphen/>
        <w:t>portörer. När det gäller anläggningar som hanterar animaliska biprodukter och därav framställda produkter kontrolleras att de lever upp till de krav som ställs på spårbarhet och säker hantering. Om animaliska biproduk</w:t>
      </w:r>
      <w:r>
        <w:softHyphen/>
        <w:t>ter och därav framställda produkter bearbetas på anläggningen kon</w:t>
      </w:r>
      <w:r>
        <w:softHyphen/>
        <w:t>trolleras dessutom att bearbetningen lever upp till kraven och att återkontamination inte sker. Därutöver sker kontroll av företagens egenkontroller.</w:t>
      </w:r>
    </w:p>
    <w:p w14:paraId="56269DA0" w14:textId="77777777" w:rsidR="00F71CC6" w:rsidRDefault="00AB307F" w:rsidP="00F71CC6">
      <w:pPr>
        <w:pStyle w:val="Brdtextmedindrag"/>
      </w:pPr>
      <w:r>
        <w:t>Gränskontroll av animaliska biprodukter, foder innehållande animaliska biprodukter samt foder som ska kontrolleras enligt kommissionens genomförandeförordning (EU) 2019/1793, genomförs på särskilda gräns</w:t>
      </w:r>
      <w:r>
        <w:softHyphen/>
        <w:t>kon</w:t>
      </w:r>
      <w:r>
        <w:softHyphen/>
        <w:t>trollstationer av Jordbruksverket. Kontrollen vid en gränskontroll</w:t>
      </w:r>
      <w:r>
        <w:softHyphen/>
        <w:t>station är uppdelad i dokumentkontroll, identitetskontroll och fysisk kontroll. I dokumentkontrollen kontrolleras att medföljande veterinärintyg eller motsvarande dokument och eventuella andra dokument överens</w:t>
      </w:r>
      <w:r>
        <w:softHyphen/>
        <w:t>stämmer med gällande importvillkor och uppgif</w:t>
      </w:r>
      <w:r>
        <w:softHyphen/>
        <w:t>ter om sändningen. Identitetskontrollen är en kontroll av att med</w:t>
      </w:r>
      <w:r>
        <w:softHyphen/>
        <w:t>följande dokument och märk</w:t>
      </w:r>
      <w:r>
        <w:softHyphen/>
        <w:t>ning stämmer överens med produk</w:t>
      </w:r>
      <w:r>
        <w:softHyphen/>
        <w:t>ten. Den fysiska kontrollen görs för att se om produkten uppfyller införselvillkoren och att den inte har påverkats menligt under transporten. Den kan genomföras genom okulär eller organoleptisk besiktning, kontroll av temperatur, provtagning för mikro</w:t>
      </w:r>
      <w:r>
        <w:softHyphen/>
        <w:t>biologisk analys m.m.</w:t>
      </w:r>
    </w:p>
    <w:p w14:paraId="2279D519" w14:textId="77777777" w:rsidR="00F71CC6" w:rsidRDefault="00AB307F" w:rsidP="00F71CC6">
      <w:pPr>
        <w:pStyle w:val="Rubrik3"/>
      </w:pPr>
      <w:bookmarkStart w:id="36" w:name="_Toc44537165"/>
      <w:bookmarkStart w:id="37" w:name="_Toc54265360"/>
      <w:r>
        <w:t>Finansiering av den offentliga kontrollen</w:t>
      </w:r>
      <w:bookmarkEnd w:id="36"/>
      <w:bookmarkEnd w:id="37"/>
    </w:p>
    <w:p w14:paraId="36F0EEFB" w14:textId="1442B1B5" w:rsidR="00F71CC6" w:rsidRDefault="00AB307F" w:rsidP="00F71CC6">
      <w:pPr>
        <w:pStyle w:val="Brdtext"/>
      </w:pPr>
      <w:r>
        <w:t>Bestämmelser om finansiering av kontrollen av foder och animaliska bi</w:t>
      </w:r>
      <w:r>
        <w:softHyphen/>
        <w:t>produkter finns, förutom i den nya kontrollförordningen, i lagen om foder och animaliska biprodukter, förordningen (2006:1165) om avgifter för offentlig kontroll av foder och anima</w:t>
      </w:r>
      <w:r>
        <w:softHyphen/>
        <w:t>liska biprodukter samt i Jord</w:t>
      </w:r>
      <w:r>
        <w:softHyphen/>
        <w:t>bruksverkets föreskrifter. Kontrollen är i huvudsak finansierad genom avgifter. Enligt lagen om foder och animaliska biprodukter har regeringen eller den myndighet som regeringen bestämmer rätt att meddela före</w:t>
      </w:r>
      <w:r>
        <w:softHyphen/>
        <w:t>skrifter om skyl</w:t>
      </w:r>
      <w:r>
        <w:softHyphen/>
        <w:t>dighet att betala avgift för offentlig kontroll samt i ärenden enligt lagen, de föreskrifter som har meddelats med stöd av lagen eller de EU-bestämmelser som kompletteras av lagen. De ärenden som omnämns i förarbetena är ärenden som rör frågor som omfattas av bemyndigandena i nuvarande 9–11 §§ lagen om foder och animaliska biprodukter samt ären</w:t>
      </w:r>
      <w:r>
        <w:softHyphen/>
        <w:t>den om godkännande och registrering (prop. 2005/06:128 s. 272 f.). Enligt 9 § får regeringen eller den myndighet som regering</w:t>
      </w:r>
      <w:r>
        <w:softHyphen/>
        <w:t>en bestämmer meddela föreskrifter eller i enskilda fall besluta om villkor för eller förbud mot bl.a. införsel, användning samt annan befattning med foder eller ett visst parti av foder. Samma sak gäller för animaliska biprodukter och därav fram</w:t>
      </w:r>
      <w:r>
        <w:softHyphen/>
        <w:t>ställda produkter enligt 11 §. Enligt 10 § får regeringen eller den myndig</w:t>
      </w:r>
      <w:r>
        <w:softHyphen/>
        <w:t>het som regeringen bestämmer meddela föreskrifter eller i enskilda fall besluta om vill</w:t>
      </w:r>
      <w:r>
        <w:softHyphen/>
        <w:t>kor för laboratorier för foderanalyser och metoder för sådana ana</w:t>
      </w:r>
      <w:r>
        <w:softHyphen/>
        <w:t>lyser.</w:t>
      </w:r>
    </w:p>
    <w:p w14:paraId="540CF749" w14:textId="77777777" w:rsidR="00F71CC6" w:rsidRDefault="00AB307F" w:rsidP="00F71CC6">
      <w:pPr>
        <w:pStyle w:val="Brdtextmedindrag"/>
      </w:pPr>
      <w:r>
        <w:t>Enligt förordningen ska kontrollmyndigheternas ordinarie offentliga kontroll finansieras genom en årlig avgift som de foderföretagare och företagare som befattar sig med animaliska biprodukter, vilkas verksamhet är föremål för kontroll, betalar. Detta gäller dock inte en kontrollmyndig</w:t>
      </w:r>
      <w:r>
        <w:softHyphen/>
        <w:t>hets kostnader för offentlig kontroll av foderföretag i primärproduktionen av foder, som finan</w:t>
      </w:r>
      <w:r>
        <w:softHyphen/>
        <w:t>sieras genom skattemedel. Avgiften fastställs av kontrollmyndig</w:t>
      </w:r>
      <w:r>
        <w:softHyphen/>
        <w:t>heterna och betalas genom ett helt avgiftsbelopp för varje påbörjat kalenderår. Om det finns särskilda skäl får kontrollmyndigheterna sätta ned eller efterskänka avgiften.</w:t>
      </w:r>
    </w:p>
    <w:p w14:paraId="10779F23" w14:textId="77777777" w:rsidR="00F71CC6" w:rsidRDefault="00AB307F" w:rsidP="00F71CC6">
      <w:pPr>
        <w:pStyle w:val="Brdtextmedindrag"/>
      </w:pPr>
      <w:r>
        <w:t>Utöver de årliga avgifterna tas särskilda avgifter ut för registre</w:t>
      </w:r>
      <w:r>
        <w:softHyphen/>
        <w:t>ring och godkännanden av olika slag samt för viss provtagning och undersökning. Avgifter tas även ut för kontroll vid gränskontroll</w:t>
      </w:r>
      <w:r>
        <w:softHyphen/>
        <w:t>stationer.</w:t>
      </w:r>
    </w:p>
    <w:p w14:paraId="5820BF9B" w14:textId="5BA3D3BC" w:rsidR="00F71CC6" w:rsidRDefault="00AB307F" w:rsidP="00F71CC6">
      <w:pPr>
        <w:pStyle w:val="Brdtextmedindrag"/>
      </w:pPr>
      <w:r w:rsidRPr="00F25039">
        <w:t xml:space="preserve">Även </w:t>
      </w:r>
      <w:r>
        <w:t>offentlig kontroll som ursprungligen inte var planerad och som utförs antingen efter klagomål för att undersöka en påstådd brist eller som blivit nödvändig efter det att bristande efterlevnad konstaterats (tidigare s.k. extra offentlig kontroll) är avgiftsfinansierad enligt förordningen om avgifter för offentlig kontroll av foder och animaliska bi</w:t>
      </w:r>
      <w:r>
        <w:softHyphen/>
        <w:t xml:space="preserve">produkter. </w:t>
      </w:r>
      <w:r w:rsidRPr="00F25039">
        <w:t>Avgiftsskyldigheten följer i vissa delar direkt av den nya kon</w:t>
      </w:r>
      <w:r>
        <w:softHyphen/>
      </w:r>
      <w:r w:rsidRPr="00F25039">
        <w:t xml:space="preserve">trollförordningen (artikel 79.2 c). </w:t>
      </w:r>
      <w:r>
        <w:t xml:space="preserve">Jordbruksverket och Livsmedelsverket </w:t>
      </w:r>
      <w:r w:rsidRPr="00F25039">
        <w:t>får meddela</w:t>
      </w:r>
      <w:r>
        <w:t xml:space="preserve"> ytterligare</w:t>
      </w:r>
      <w:r w:rsidRPr="00F25039">
        <w:t xml:space="preserve"> föreskrifter</w:t>
      </w:r>
      <w:r>
        <w:t xml:space="preserve"> om hur en avgift som ska tas ut av en statlig kontrollmyndighet ska beräknas.</w:t>
      </w:r>
    </w:p>
    <w:p w14:paraId="7B63787E" w14:textId="77777777" w:rsidR="00F71CC6" w:rsidRDefault="00AB307F" w:rsidP="00F71CC6">
      <w:pPr>
        <w:pStyle w:val="Rubrik2"/>
      </w:pPr>
      <w:bookmarkStart w:id="38" w:name="_Toc44537166"/>
      <w:bookmarkStart w:id="39" w:name="_Toc54265361"/>
      <w:r>
        <w:t>Djurhälsa</w:t>
      </w:r>
      <w:bookmarkEnd w:id="38"/>
      <w:bookmarkEnd w:id="39"/>
    </w:p>
    <w:p w14:paraId="32127C26" w14:textId="2B5D9ED7" w:rsidR="00F71CC6" w:rsidRDefault="00AB307F" w:rsidP="00F71CC6">
      <w:pPr>
        <w:pStyle w:val="Brdtext"/>
      </w:pPr>
      <w:r>
        <w:t>Det finns flera nationella författningar som innehåller bestämmelser om djurhälsa. Bland dessa kan nämnas lagen (2006:806) om provtagning på djur, m.m. (provtagningslagen) som tillämpas på kartläggning och kontroll av smittsamma djursjukdomar, kontroll av restsubstanser och andra ämnen i djur och djurprodukter, märk</w:t>
      </w:r>
      <w:r>
        <w:softHyphen/>
        <w:t>ning och registrering av djur, samt åtgärder för att förebygga och hindra spridning av smittsamma djursjukdomar. Lagen komplette</w:t>
      </w:r>
      <w:r>
        <w:softHyphen/>
        <w:t>ras av förordningen (2006:815) om provtagning på djur, m.m. Nämnas bör också lagen (2006:807) om kontroll av husdjur, m.m. som syftar till att främja animalieproduktionen och djurs lämplig</w:t>
      </w:r>
      <w:r>
        <w:softHyphen/>
        <w:t>het för avel i näringsverksamhet, förebygga sjukdomar hos djur samt främja en långsiktig förvaltning av husdjursgenetiska resurser. Denna lag kom</w:t>
      </w:r>
      <w:r>
        <w:softHyphen/>
        <w:t>plet</w:t>
      </w:r>
      <w:r>
        <w:softHyphen/>
        <w:t>t</w:t>
      </w:r>
      <w:r>
        <w:softHyphen/>
        <w:t>eras av förordningen (2006:816) om kontroll av husdjur, m.m. Därutöver kan nämnas epizootilagen (1999:657) som innehåller bestämmelser om sådana allmänfarliga djursjukdo</w:t>
      </w:r>
      <w:r>
        <w:softHyphen/>
        <w:t>mar som kan spridas genom smitta bland djur eller från djur till människa, så kallade epizootiska sjukdomar. Lagen kompletteras av epizootiförordningen (1999:659). Vidare finns zoonos-lagen (1999:658) som gäller för sjukdomar och smittämnen hos djur som kan spridas naturligt från djur till människa, så kallade zoonoser, och som inte är sådana epizootiska sjukdomar som omfattas av epizootilagen. Lagen gäller dock bara sådana zoonoser som det finns tillräckliga kunskaper om för effektiv kontroll och bekämp</w:t>
      </w:r>
      <w:r>
        <w:softHyphen/>
        <w:t xml:space="preserve">ning. Lagen kompletteras av zoonosförordningen (1999:660). </w:t>
      </w:r>
    </w:p>
    <w:p w14:paraId="0A3199BF" w14:textId="68CC94E8" w:rsidR="00F71CC6" w:rsidRDefault="00AB307F" w:rsidP="00F71CC6">
      <w:pPr>
        <w:pStyle w:val="Brdtextmedindrag"/>
      </w:pPr>
      <w:r>
        <w:t>Samtliga lagar kompletterar sådana EU-bestämmelser som faller inom respektive lags tillämpningsområde. Regeringen tillkännager i Svensk författningssamling vilka grundförordningar som avses, bl.a. den nya kontrollförordningen. Regeringen eller den myn</w:t>
      </w:r>
      <w:r>
        <w:softHyphen/>
        <w:t>dighet som regeringen bestämmer får meddela de före</w:t>
      </w:r>
      <w:r>
        <w:softHyphen/>
        <w:t>skrifter eller i det enskilda fallet fatta de beslut som behövs som komplettering av EU-bestämmelserna. I lagarna finns även bestämmelser om kon</w:t>
      </w:r>
      <w:r>
        <w:softHyphen/>
        <w:t>trollmyndigheterna och deras befogen</w:t>
      </w:r>
      <w:r>
        <w:softHyphen/>
        <w:t>heter att utöva offentlig kon</w:t>
      </w:r>
      <w:r>
        <w:softHyphen/>
        <w:t>troll, skyldigheter för kontrollobjekt att till</w:t>
      </w:r>
      <w:r>
        <w:softHyphen/>
        <w:t>handahålla hjälp, straff</w:t>
      </w:r>
      <w:r>
        <w:softHyphen/>
        <w:t>bestämmelser och regler om överklagande m.m. När det gäller in</w:t>
      </w:r>
      <w:r>
        <w:softHyphen/>
        <w:t>försel respektive utförsel av djur och produk</w:t>
      </w:r>
      <w:r>
        <w:softHyphen/>
        <w:t>ter av djur finns det bestämmelser i förordningen (1994:1830) om införsel av levande djur m.m. och i förordningen (1994:542) om utförsel av levande djur m.m. Enligt lagen (1975:85) med bemyndi</w:t>
      </w:r>
      <w:r>
        <w:softHyphen/>
        <w:t>gande att meddela föreskrifter om in- eller utförsel av varor får vidare regeringen meddela före</w:t>
      </w:r>
      <w:r>
        <w:softHyphen/>
        <w:t>skrifter om in- eller utförsel av varor, om det är påkallat av hänsyn till bl.a. skyddet mot djursjukdomar.</w:t>
      </w:r>
    </w:p>
    <w:p w14:paraId="2BE3E2FE" w14:textId="77777777" w:rsidR="00F71CC6" w:rsidRDefault="00AB307F" w:rsidP="00F71CC6">
      <w:pPr>
        <w:pStyle w:val="Brdtextmedindrag"/>
      </w:pPr>
      <w:r>
        <w:t>Den 21 april 2021 ska Europaparlamentets och rådets förordning (EU) 2016/429 av den 9 mars 2016 om överförbara djursjuk</w:t>
      </w:r>
      <w:r>
        <w:softHyphen/>
        <w:t>domar och om änd</w:t>
      </w:r>
      <w:r>
        <w:softHyphen/>
        <w:t>ring och upphävande av vissa akter med avse</w:t>
      </w:r>
      <w:r>
        <w:softHyphen/>
        <w:t>ende på djurhälsa (djur</w:t>
      </w:r>
      <w:r>
        <w:softHyphen/>
        <w:t>hälsolag) börja tillämpas. Djurhälsolagen ersätter en rad EU-rättsakter på djurhälsoområdet och hänvisning</w:t>
      </w:r>
      <w:r>
        <w:softHyphen/>
        <w:t>ar till de upphävda akterna ska anses som hänvisningar till den nya förordningen.</w:t>
      </w:r>
    </w:p>
    <w:p w14:paraId="6088035D" w14:textId="77777777" w:rsidR="00F71CC6" w:rsidRDefault="00AB307F" w:rsidP="00F71CC6">
      <w:pPr>
        <w:pStyle w:val="Rubrik3"/>
      </w:pPr>
      <w:bookmarkStart w:id="40" w:name="_Toc44537167"/>
      <w:bookmarkStart w:id="41" w:name="_Toc54265362"/>
      <w:r>
        <w:t>Kontrollmyndigheter</w:t>
      </w:r>
      <w:bookmarkEnd w:id="40"/>
      <w:bookmarkEnd w:id="41"/>
    </w:p>
    <w:p w14:paraId="5CF5DF80" w14:textId="77777777" w:rsidR="00F71CC6" w:rsidRDefault="00AB307F" w:rsidP="00F71CC6">
      <w:pPr>
        <w:pStyle w:val="Brdtext"/>
      </w:pPr>
      <w:r>
        <w:t>Enligt provtagningslagen ska den offentliga kontrollen av efterlev</w:t>
      </w:r>
      <w:r>
        <w:softHyphen/>
        <w:t>naden av lagen, de föreskrifter och beslut som har meddelats med stöd av lagen, de EU-bestämmelser som kompletteras av lagen samt de beslut som har meddelats med stöd av dessa bestämmelser ut</w:t>
      </w:r>
      <w:r>
        <w:softHyphen/>
        <w:t>övas av Jordbruksverket eller andra statliga myndigheter i enlighet med vad regeringen bestämmer. Regeringen får genom föreskrifter ge Jordbruksverket möjlighet att över</w:t>
      </w:r>
      <w:r>
        <w:softHyphen/>
        <w:t>lämna åt länsstyrelserna eller kommunerna att utöva offentlig kontroll. Jordbruksverket har även, efter bemyndigande från regeringen, rätt att meddela närmare föreskrifter om hur den offentliga kontrollen ska bedri</w:t>
      </w:r>
      <w:r>
        <w:softHyphen/>
        <w:t>vas. Enligt både epizootilagen och lagen om kontroll av husdjur, m.m. ska den offentliga kontrollen utövas av Jordbruksverket och länsstyrelserna i enlighet med vad regeringen bestämmer. Detsamma gäller enligt zoonoslagen, men där kan offentlig kontroll av efterlevnaden av vissa beslut i enskilda fall utövas av en veterinär som utses av Jord</w:t>
      </w:r>
      <w:r>
        <w:softHyphen/>
        <w:t>bruksverket eller länsstyrelsen.</w:t>
      </w:r>
    </w:p>
    <w:p w14:paraId="5F8C0DBC" w14:textId="77777777" w:rsidR="00F71CC6" w:rsidRDefault="00AB307F" w:rsidP="00F71CC6">
      <w:pPr>
        <w:pStyle w:val="Brdtextmedindrag"/>
      </w:pPr>
      <w:r>
        <w:t>Den närmare ansvarsfördelningen mellan kontrollmyndigheter</w:t>
      </w:r>
      <w:r>
        <w:softHyphen/>
        <w:t>na anges i huvudsak i den förordning som hör till respektive lag. Jordbruksverket har ansvar för att samordna övriga kontrollmyn</w:t>
      </w:r>
      <w:r>
        <w:softHyphen/>
        <w:t>digheters verksamhet och lämna råd och hjälp till dessa. När det gäller vattenbruk, TSE-sjukdomar (dvs. transmissibla spongiforma encefalopatier, t.ex. galna ko-sjukan och liknande sjukdomar) på förbränningsanläggningar och den obli</w:t>
      </w:r>
      <w:r>
        <w:softHyphen/>
        <w:t>gatoriska hälsoöver</w:t>
      </w:r>
      <w:r>
        <w:softHyphen/>
        <w:t>vakningen av fjäderfä har Jordbruksverket även ansvaret för att utföra den operativa kontrollen, med vilket här menas sådan kontroll som riktar sig direkt mot dem som har djur eller på annat sätt ansvarar för djur eller produkter av djur. Den större delen av den operativa kontrollen, som bl.a. obliga</w:t>
      </w:r>
      <w:r>
        <w:softHyphen/>
        <w:t>torisk salmonellakontroll av fjäderfä, kontroll av seminverk</w:t>
      </w:r>
      <w:r>
        <w:softHyphen/>
        <w:t>samhet och kontroll av hägnad hjort, utförs dock av länsstyrelserna.</w:t>
      </w:r>
    </w:p>
    <w:p w14:paraId="1AF7D624" w14:textId="77777777" w:rsidR="00F71CC6" w:rsidRDefault="00AB307F" w:rsidP="00F71CC6">
      <w:pPr>
        <w:pStyle w:val="Rubrik3"/>
      </w:pPr>
      <w:bookmarkStart w:id="42" w:name="_Toc44537168"/>
      <w:bookmarkStart w:id="43" w:name="_Toc54265363"/>
      <w:r>
        <w:t>Hur den offentliga kontrollen bedrivs</w:t>
      </w:r>
      <w:bookmarkEnd w:id="42"/>
      <w:bookmarkEnd w:id="43"/>
    </w:p>
    <w:p w14:paraId="30DEEBAF" w14:textId="77777777" w:rsidR="00F71CC6" w:rsidRDefault="00AB307F" w:rsidP="00F71CC6">
      <w:pPr>
        <w:pStyle w:val="Brdtext"/>
      </w:pPr>
      <w:r>
        <w:t>Den offentliga kontrollen av att bestämmelserna om djurhälsa följs är risk</w:t>
      </w:r>
      <w:r>
        <w:softHyphen/>
        <w:t>baserad och är i de flesta fall planerad i förväg. Kontrollen omfattar bl.a. provtagning avseende vissa sjukdomar, in</w:t>
      </w:r>
      <w:r>
        <w:softHyphen/>
        <w:t>spektion vid anläggningar och granskning av journaler. Eftersom djurhälsoom</w:t>
      </w:r>
      <w:r>
        <w:softHyphen/>
        <w:t>rådet omfattar många olika kontrollområden utformas kontrollen efter det behov som finns. Detta innebär att prov</w:t>
      </w:r>
      <w:r>
        <w:softHyphen/>
        <w:t>tagning ibland kan vara aktuellt medan kontrollen i andra fall foku</w:t>
      </w:r>
      <w:r>
        <w:softHyphen/>
        <w:t>serar på exempelvis granskning av rutiner eller journalhållning. Inom vissa kontrollom</w:t>
      </w:r>
      <w:r>
        <w:softHyphen/>
        <w:t>råden, som t.ex. salmonellakontroll av fjäderfä, utförs kontrollen främst som en dokumentationskontroll. I andra fall utförs kontrol</w:t>
      </w:r>
      <w:r>
        <w:softHyphen/>
        <w:t>len genom en inspektion på plats vid anläggningen där man bl.a. kontrollerar att anläggningen uppfyller kraven på biosäkerhet, att stall</w:t>
      </w:r>
      <w:r>
        <w:softHyphen/>
        <w:t>journalerna är korrekt ifyllda, att hygienbestämmelserna följs, att för</w:t>
      </w:r>
      <w:r>
        <w:softHyphen/>
        <w:t>varingsutrymmena är utformade på korrekt sätt m.m. Vissa djurhälso</w:t>
      </w:r>
      <w:r>
        <w:softHyphen/>
        <w:t>kontroller utförs även i samband med kontroller inom andra kontrollområ</w:t>
      </w:r>
      <w:r>
        <w:softHyphen/>
        <w:t>den, t.ex. kontroll av att hygienregler följs.</w:t>
      </w:r>
    </w:p>
    <w:p w14:paraId="730472C9" w14:textId="77777777" w:rsidR="00F71CC6" w:rsidRDefault="00AB307F" w:rsidP="00F71CC6">
      <w:pPr>
        <w:pStyle w:val="Brdtextmedindrag"/>
      </w:pPr>
      <w:r>
        <w:t>Gränskontroll av levande djur och djurprodukter som inte är av</w:t>
      </w:r>
      <w:r>
        <w:softHyphen/>
        <w:t>sedda som livsmedel genomförs av Jordbruksverket på särskilda gränskontroll</w:t>
      </w:r>
      <w:r>
        <w:softHyphen/>
        <w:t>stationer. Gränskontrollen är uppdelad i dokumentkon</w:t>
      </w:r>
      <w:r>
        <w:softHyphen/>
        <w:t>troll, identitets</w:t>
      </w:r>
      <w:r>
        <w:softHyphen/>
        <w:t>kontroll och fysisk kontroll. I dokumentkontrollen kontrolleras att med</w:t>
      </w:r>
      <w:r>
        <w:softHyphen/>
        <w:t>följande hälsointyg som utfärdats av en offici</w:t>
      </w:r>
      <w:r>
        <w:softHyphen/>
        <w:t>ell veterinär och eventuella identitetshandlingar och eventuella andra dokument överensstämmer med gällande importvillkor och uppgifter om sändningen. Identitetskontrollen är en kontroll av att medföljande dokument och märkning stämmer över</w:t>
      </w:r>
      <w:r>
        <w:softHyphen/>
        <w:t>ens med djuret eller produkten. Den fysiska kontrollen görs för att se om djuret eller produkten uppfyller införselvillkoren och att djuret eller pro</w:t>
      </w:r>
      <w:r>
        <w:softHyphen/>
        <w:t>dukten inte har påverkats menligt under transporten. Till skillnad från andra områden där kontrollen är riskbaserad ska samtliga levande djur kontrolleras vid gränskontrollstationer, oavsett risk.</w:t>
      </w:r>
    </w:p>
    <w:p w14:paraId="0CB47D89" w14:textId="77777777" w:rsidR="00F71CC6" w:rsidRDefault="00AB307F" w:rsidP="00F71CC6">
      <w:pPr>
        <w:pStyle w:val="Rubrik3"/>
      </w:pPr>
      <w:bookmarkStart w:id="44" w:name="_Toc44537169"/>
      <w:bookmarkStart w:id="45" w:name="_Toc54265364"/>
      <w:r>
        <w:t>Finansiering av den offentliga kontrollen</w:t>
      </w:r>
      <w:bookmarkEnd w:id="44"/>
      <w:bookmarkEnd w:id="45"/>
    </w:p>
    <w:p w14:paraId="0340B5A2" w14:textId="73B8EFFF" w:rsidR="00F71CC6" w:rsidRDefault="00AB307F" w:rsidP="00F71CC6">
      <w:pPr>
        <w:pStyle w:val="Brdtext"/>
      </w:pPr>
      <w:r>
        <w:t>Kontrollen på djurhälsoområdet är till största delen anslagsfinansi</w:t>
      </w:r>
      <w:r>
        <w:softHyphen/>
        <w:t>erad. För de kontroller som utförs av länsstyrelsen utgår således inte någon avgift. Enligt kontrollförordningen är det dock obligatoriskt för medlemsstaterna att ta ut avgifter för offent</w:t>
      </w:r>
      <w:r>
        <w:softHyphen/>
        <w:t>lig kontroll i vissa fall. Detta gäller bl.a. vid besiktning av levande djur vid slakterier och vid offentlig kontroll som ursprungligen inte var planerad och som utförs vid bristande regelefterlevnad. Enligt prov</w:t>
      </w:r>
      <w:r>
        <w:softHyphen/>
        <w:t>tagningslagen har regeringen eller den myndighet som regeringen be</w:t>
      </w:r>
      <w:r>
        <w:softHyphen/>
        <w:t>stämmer rätt att meddela föreskrifter om skyldighet att betala avgift för bl.a. offentlig kontroll, provtag</w:t>
      </w:r>
      <w:r>
        <w:softHyphen/>
        <w:t>ning, undersökning, märkning och registrering. Även i lagen om kontroll av husdjur m.m. finns ett bemyndi</w:t>
      </w:r>
      <w:r>
        <w:softHyphen/>
        <w:t>gande för regeringen eller den myndighet som regeringen bestämmer att meddela föreskrifter om skyldighet att betala avgift för offentlig kontroll. För de djurhälsokontroller som utförs av Jordbruksverket utgår en kontrollavgift som regleras i Jordbruksverkets föreskrifter. I dessa före</w:t>
      </w:r>
      <w:r>
        <w:softHyphen/>
        <w:t>skrifter finns bl.a. bestämmelser om tillväga</w:t>
      </w:r>
      <w:r>
        <w:softHyphen/>
        <w:t>gångssätt för att ta ut avgifter samt specifika avgiftsbelopp.</w:t>
      </w:r>
    </w:p>
    <w:p w14:paraId="6484B88E" w14:textId="77777777" w:rsidR="00F71CC6" w:rsidRDefault="00AB307F" w:rsidP="00F71CC6">
      <w:pPr>
        <w:pStyle w:val="Rubrik2"/>
      </w:pPr>
      <w:bookmarkStart w:id="46" w:name="_Toc44537170"/>
      <w:bookmarkStart w:id="47" w:name="_Toc54265365"/>
      <w:r>
        <w:t>Djurskydd</w:t>
      </w:r>
      <w:bookmarkEnd w:id="46"/>
      <w:bookmarkEnd w:id="47"/>
    </w:p>
    <w:p w14:paraId="52A8FBF9" w14:textId="569640AB" w:rsidR="00F71CC6" w:rsidRDefault="00AB307F" w:rsidP="00F71CC6">
      <w:pPr>
        <w:pStyle w:val="Brdtext"/>
      </w:pPr>
      <w:r>
        <w:t>I djurskyddslagen (2018:1192) finns bestämmelser om hur djur som hålls av människan och vilt</w:t>
      </w:r>
      <w:r>
        <w:softHyphen/>
        <w:t>levande försöksdjur ska hållas och skötas. Lagen kompletterar sådana EU-förordningar som faller inom lagens tillämp</w:t>
      </w:r>
      <w:r>
        <w:softHyphen/>
        <w:t>ningsområde. Regeringen tillkännager i Svensk författnings</w:t>
      </w:r>
      <w:r>
        <w:softHyphen/>
        <w:t>samling vilka grund</w:t>
      </w:r>
      <w:r>
        <w:softHyphen/>
        <w:t>förordningar som av</w:t>
      </w:r>
      <w:r>
        <w:softHyphen/>
        <w:t>ses, bl.a. den nya kontroll</w:t>
      </w:r>
      <w:r>
        <w:softHyphen/>
        <w:t>förordningen. Regeringen eller den myndighet som rege</w:t>
      </w:r>
      <w:r>
        <w:softHyphen/>
        <w:t>ringen bestämmer har rätt att meddela de föreskrifter som behövs som komplettering av EU-bestämmelserna. Lagen inne</w:t>
      </w:r>
      <w:r>
        <w:softHyphen/>
        <w:t>håller bestämmel</w:t>
      </w:r>
      <w:r>
        <w:softHyphen/>
        <w:t>ser om kontrollmyndigheter och deras befogen</w:t>
      </w:r>
      <w:r>
        <w:softHyphen/>
        <w:t>heter för att kunna utöva offentlig kontroll, bemyndiganden om avgifter, bestämmel</w:t>
      </w:r>
      <w:r>
        <w:softHyphen/>
        <w:t>ser om om</w:t>
      </w:r>
      <w:r>
        <w:softHyphen/>
        <w:t>händertagande av djur och djurför</w:t>
      </w:r>
      <w:r>
        <w:softHyphen/>
        <w:t>bud, straffbestämmel</w:t>
      </w:r>
      <w:r>
        <w:softHyphen/>
        <w:t>ser samt be</w:t>
      </w:r>
      <w:r>
        <w:softHyphen/>
        <w:t>stämmelser om kontroll</w:t>
      </w:r>
      <w:r w:rsidR="00596E20">
        <w:softHyphen/>
      </w:r>
      <w:r>
        <w:t>objektets skyldigheter och överklagande m.m.</w:t>
      </w:r>
    </w:p>
    <w:p w14:paraId="37D76EE0" w14:textId="77777777" w:rsidR="00F71CC6" w:rsidRDefault="00AB307F" w:rsidP="00F71CC6">
      <w:pPr>
        <w:pStyle w:val="Brdtextmedindrag"/>
      </w:pPr>
      <w:r>
        <w:t>Djurskyddslagen kompletteras av djurskyddsförordningen (2019:66) och av myndighetsföreskrifter. När det gäller införsel respektive utförsel av djur och produkter av djur finns det bestämmelser i förordningen om införsel av levande djur m.m. och i för</w:t>
      </w:r>
      <w:r>
        <w:softHyphen/>
        <w:t>ordningen om utförsel av levande djur m.m.</w:t>
      </w:r>
    </w:p>
    <w:p w14:paraId="5EC56509" w14:textId="77777777" w:rsidR="00F71CC6" w:rsidRDefault="00AB307F" w:rsidP="00F71CC6">
      <w:pPr>
        <w:pStyle w:val="Rubrik3"/>
      </w:pPr>
      <w:bookmarkStart w:id="48" w:name="_Toc44537171"/>
      <w:bookmarkStart w:id="49" w:name="_Toc54265366"/>
      <w:r>
        <w:t>Kontrollmyndigheter</w:t>
      </w:r>
      <w:bookmarkEnd w:id="48"/>
      <w:bookmarkEnd w:id="49"/>
    </w:p>
    <w:p w14:paraId="55C1E60E" w14:textId="088F92FB" w:rsidR="00F71CC6" w:rsidRDefault="00AB307F" w:rsidP="00F71CC6">
      <w:pPr>
        <w:pStyle w:val="Brdtext"/>
      </w:pPr>
      <w:r>
        <w:t>Enligt djurskyddslagen ska den offentliga kontrollen av efterlevnaden av lagen, de föreskrifter och beslut som har meddelats med stöd av lagen, de EU-bestämmelser som lagen kompletterar och de beslut som har med</w:t>
      </w:r>
      <w:r>
        <w:softHyphen/>
        <w:t>delats med stöd av EU-bestämmelserna utövas av länsstyrelserna och andra statliga myndigheter i enlighet med vad regeringen bestämmer. Den närmare ansvarsfördelningen mellan kontrollmyndigheterna anges i huvudsak i djurskyddsförordningen.</w:t>
      </w:r>
    </w:p>
    <w:p w14:paraId="0AA3947C" w14:textId="5B5C830F" w:rsidR="00F71CC6" w:rsidRDefault="00AB307F" w:rsidP="00F71CC6">
      <w:pPr>
        <w:pStyle w:val="Brdtextmedindrag"/>
      </w:pPr>
      <w:r>
        <w:t>Jordbruksverket är central förvaltningsmyndighet på djurskyddsområ</w:t>
      </w:r>
      <w:r>
        <w:softHyphen/>
        <w:t>det. Jordbruksverket ansvarar bl.a. för att sam</w:t>
      </w:r>
      <w:r>
        <w:softHyphen/>
        <w:t>ordna övriga kontroll</w:t>
      </w:r>
      <w:r>
        <w:softHyphen/>
        <w:t>myndigheter och ge stöd, råd och vägled</w:t>
      </w:r>
      <w:r>
        <w:softHyphen/>
        <w:t>ning till dem. Jordbruksverket har även rätt att, med stöd av ett bemyndigande från regeringen, meddela föreskrifter om den offentlig kon</w:t>
      </w:r>
      <w:r>
        <w:softHyphen/>
        <w:t>trollen.</w:t>
      </w:r>
    </w:p>
    <w:p w14:paraId="40841404" w14:textId="77777777" w:rsidR="00F71CC6" w:rsidRDefault="00AB307F" w:rsidP="00F71CC6">
      <w:pPr>
        <w:pStyle w:val="Brdtextmedindrag"/>
      </w:pPr>
      <w:r>
        <w:t>Länsstyrelserna utövar den operativa djurskyddskontrollen, med vilket här menas sådan kontroll som riktar sig direkt mot dem som håller djur eller på annat sätt ansvarar för djur.</w:t>
      </w:r>
    </w:p>
    <w:p w14:paraId="2600B56C" w14:textId="77777777" w:rsidR="00F71CC6" w:rsidRDefault="00AB307F" w:rsidP="00F71CC6">
      <w:pPr>
        <w:pStyle w:val="Brdtextmedindrag"/>
      </w:pPr>
      <w:r>
        <w:t>När det gäller djur som används inom Försvarsmakten ansvarar försvars</w:t>
      </w:r>
      <w:r>
        <w:softHyphen/>
        <w:t>in</w:t>
      </w:r>
      <w:r>
        <w:softHyphen/>
        <w:t>spektören för hälsa och miljö för den offentliga kontrollen av djur</w:t>
      </w:r>
      <w:r>
        <w:softHyphen/>
        <w:t>skyddet.</w:t>
      </w:r>
    </w:p>
    <w:p w14:paraId="043CAD28" w14:textId="77777777" w:rsidR="00F71CC6" w:rsidRDefault="00AB307F" w:rsidP="00F71CC6">
      <w:pPr>
        <w:pStyle w:val="Brdtextmedindrag"/>
      </w:pPr>
      <w:r>
        <w:t xml:space="preserve">Därutöver ansvarar Livsmedelsverket tillsammans med länsstyrelserna för viss djurskyddskontroll vid slakt av djur. </w:t>
      </w:r>
    </w:p>
    <w:p w14:paraId="26CB7E7F" w14:textId="77777777" w:rsidR="00F71CC6" w:rsidRDefault="00AB307F" w:rsidP="00F71CC6">
      <w:pPr>
        <w:pStyle w:val="Rubrik3"/>
      </w:pPr>
      <w:bookmarkStart w:id="50" w:name="_Toc44537172"/>
      <w:bookmarkStart w:id="51" w:name="_Toc54265367"/>
      <w:r>
        <w:t>Hur den offentliga kontrollen bedrivs</w:t>
      </w:r>
      <w:bookmarkEnd w:id="50"/>
      <w:bookmarkEnd w:id="51"/>
    </w:p>
    <w:p w14:paraId="67C092FE" w14:textId="00C36ABC" w:rsidR="00F71CC6" w:rsidRDefault="00AB307F" w:rsidP="00F71CC6">
      <w:pPr>
        <w:pStyle w:val="Brdtext"/>
      </w:pPr>
      <w:r>
        <w:t>Länsstyrelserna besöker bl.a. gårdar och andra anläggningar där djur hålls för att utföra planerade rutinkontroller. Kontroll utförs också i samband med ansökningar om olika tillstånd och godkännanden. Kontrollen gäller främst företag och andra som håller flera djur, som t.ex. lant</w:t>
      </w:r>
      <w:r>
        <w:softHyphen/>
        <w:t>bruk, kennlar och stuterier. Privatpersoner med sällskapsdjur kon</w:t>
      </w:r>
      <w:r>
        <w:softHyphen/>
        <w:t>trolleras inte regel</w:t>
      </w:r>
      <w:r>
        <w:softHyphen/>
        <w:t>mässigt, men även sådan djurhållning kontrolle</w:t>
      </w:r>
      <w:r>
        <w:softHyphen/>
        <w:t>ras om någon gör en anmä</w:t>
      </w:r>
      <w:r>
        <w:softHyphen/>
        <w:t>lan eller om det finns kännedom om tidigare problem i djurhållningen. Ur</w:t>
      </w:r>
      <w:r>
        <w:softHyphen/>
        <w:t>val av kontrollobjekt för rutinkontrollerna görs i huvudsak utifrån en risk</w:t>
      </w:r>
      <w:r>
        <w:softHyphen/>
        <w:t>klassningsmodell som Jordbruksverket har tagit fram och integrerat i kontrolldataba</w:t>
      </w:r>
      <w:r>
        <w:softHyphen/>
        <w:t>sen Djurskyddskontrollsregistret (DSK). Modellen beräk</w:t>
      </w:r>
      <w:r>
        <w:softHyphen/>
        <w:t>nar en risk för varje djurhållare utifrån de uppgifter som finns lagrade i kontrolldatabasen. Riskerna baseras på bl.a. djurslag, verksamhetens påverkan i livsmedelskedjan, verk</w:t>
      </w:r>
      <w:r>
        <w:softHyphen/>
        <w:t>samhetens storlek samt djur</w:t>
      </w:r>
      <w:r>
        <w:softHyphen/>
        <w:t>hållarens tidigare efterlevnad av regel</w:t>
      </w:r>
      <w:r>
        <w:softHyphen/>
        <w:t>verket.</w:t>
      </w:r>
    </w:p>
    <w:p w14:paraId="61D417B4" w14:textId="493B74A7" w:rsidR="00F71CC6" w:rsidRDefault="00AB307F" w:rsidP="00F71CC6">
      <w:pPr>
        <w:pStyle w:val="Brdtextmedindrag"/>
      </w:pPr>
      <w:r>
        <w:t>Djurskyddskontrollen består i huvudsak av inspektioner och bedöm</w:t>
      </w:r>
      <w:r>
        <w:softHyphen/>
        <w:t>ningar av djur och djurutrymmen. Bl.a. kontrolleras djurens status såsom hull och renhet samt rengöring av djurutrymmen. Vidare sker en genom</w:t>
      </w:r>
      <w:r>
        <w:softHyphen/>
        <w:t>gång med djurhållaren av tillsynsru</w:t>
      </w:r>
      <w:r>
        <w:softHyphen/>
        <w:t>tiner, kompetenskrav och personal</w:t>
      </w:r>
      <w:r>
        <w:softHyphen/>
        <w:t>styrka. Mätningar av djurut</w:t>
      </w:r>
      <w:r>
        <w:softHyphen/>
        <w:t>rymmen och fotografisk dokumentation före</w:t>
      </w:r>
      <w:r>
        <w:softHyphen/>
        <w:t>kommer vid de flesta kontroller, medan provtagningar, analyser och revi</w:t>
      </w:r>
      <w:r>
        <w:softHyphen/>
        <w:t>s</w:t>
      </w:r>
      <w:r>
        <w:softHyphen/>
        <w:t>ioner före</w:t>
      </w:r>
      <w:r>
        <w:softHyphen/>
        <w:t>kommer mer sällan. Djurskyddskontrollen kan vara heltäckande, där alla djurskyddsregler som är aktuella vid kontrolltidpunkten verifieras, eller bestå av delkontroller som t.ex. vid kontroll av en viss brist som har anmälts eller vid en uppföljande offentlig kontroll för att granska att korrigerande åtgärder har vidtagits efter tidigare konstaterade djurskydds</w:t>
      </w:r>
      <w:r>
        <w:softHyphen/>
        <w:t>brister.</w:t>
      </w:r>
    </w:p>
    <w:p w14:paraId="209E30C8" w14:textId="77777777" w:rsidR="00F71CC6" w:rsidRDefault="00AB307F" w:rsidP="00F71CC6">
      <w:pPr>
        <w:pStyle w:val="Rubrik3"/>
      </w:pPr>
      <w:bookmarkStart w:id="52" w:name="_Toc44537173"/>
      <w:bookmarkStart w:id="53" w:name="_Toc54265368"/>
      <w:r>
        <w:t>Finansiering av den offentliga kontrollen</w:t>
      </w:r>
      <w:bookmarkEnd w:id="52"/>
      <w:bookmarkEnd w:id="53"/>
    </w:p>
    <w:p w14:paraId="6FC21AB5" w14:textId="6765F162" w:rsidR="00F71CC6" w:rsidRDefault="00AB307F" w:rsidP="00F71CC6">
      <w:pPr>
        <w:pStyle w:val="Brdtext"/>
      </w:pPr>
      <w:r>
        <w:t>Djurskyddskontrollen är i huvudsak anslagsfinansierad och i dagsläget tas det inte ut någon avgift för de planerade rutinkontrollerna. Enligt den tidi</w:t>
      </w:r>
      <w:r>
        <w:softHyphen/>
        <w:t>gare och den nya kontrollförordningen är det dock obligatoriskt för med</w:t>
      </w:r>
      <w:r>
        <w:softHyphen/>
        <w:t>lemsstaterna att ta ut avgif</w:t>
      </w:r>
      <w:r>
        <w:softHyphen/>
        <w:t>ter för offentlig kontroll i vissa fall. Detta gäller bl.a. vid besiktning av levande djur vid slakterier och vid offentlig kontroll som ursprungligen inte var planerad och som utförs vid bristande regelefterlevnad.</w:t>
      </w:r>
    </w:p>
    <w:p w14:paraId="0487787C" w14:textId="2C5C2166" w:rsidR="00F71CC6" w:rsidRDefault="00AB307F" w:rsidP="00F71CC6">
      <w:pPr>
        <w:pStyle w:val="Brdtextmedindrag"/>
      </w:pPr>
      <w:r>
        <w:t>I djurskyddslagen finns ett bemyndigande för regeringen eller den myn</w:t>
      </w:r>
      <w:r>
        <w:softHyphen/>
        <w:t>dighet som regeringen bestämmer att meddela före</w:t>
      </w:r>
      <w:r>
        <w:softHyphen/>
        <w:t>skrifter om skyldighet att betala avgift för offentlig kontroll samt i ärenden enligt lagen, de före</w:t>
      </w:r>
      <w:r>
        <w:softHyphen/>
        <w:t>skrifter som har meddelats med stöd av lagen eller de EU-bestämmelser som lagen kompletterar. De ärenden som omnämns i förarbetena till den tidigare djurskydds</w:t>
      </w:r>
      <w:r>
        <w:softHyphen/>
        <w:t>lagen är ärenden om förprövning eller god</w:t>
      </w:r>
      <w:r>
        <w:softHyphen/>
        <w:t>kännande i efterhand av åtgärder i fråga om stall eller annat förvarings</w:t>
      </w:r>
      <w:r>
        <w:softHyphen/>
        <w:t>utrymme för djur, godkännande på förhand och besiktning av anläggningar och andra förvaringsut</w:t>
      </w:r>
      <w:r>
        <w:softHyphen/>
        <w:t xml:space="preserve">rymmen för försöksdjur, godkännande av ny teknik, registrering av djurtransportörer m.m. (prop. 2005/06:128 s. 99 och 326 f.) </w:t>
      </w:r>
    </w:p>
    <w:p w14:paraId="5C25E1B8" w14:textId="77777777" w:rsidR="00F71CC6" w:rsidRDefault="00AB307F" w:rsidP="00F71CC6">
      <w:pPr>
        <w:pStyle w:val="Brdtextmedindrag"/>
      </w:pPr>
      <w:r>
        <w:t>Rege</w:t>
      </w:r>
      <w:r>
        <w:softHyphen/>
        <w:t>ringen eller den myndighet som regeringen bestämmer får även meddela föreskrifter om beräkningen av avgifter. Enligt djur</w:t>
      </w:r>
      <w:r>
        <w:softHyphen/>
        <w:t>skyddsförord</w:t>
      </w:r>
      <w:r>
        <w:softHyphen/>
        <w:t>ningen får Jordbruksverket meddela föreskrifter om att avgift ska betalas i ärenden om bl.a. godkännande av ny teknik, registrering av djurtrans</w:t>
      </w:r>
      <w:r>
        <w:softHyphen/>
        <w:t>portörer och besiktning av transportmedel och behållare för transport av djur samt godkännande av zoologisk trädgård, djurpark eller liknande anläggning som ska tas i bruk för offentlig förevisning av djur.</w:t>
      </w:r>
    </w:p>
    <w:p w14:paraId="34514449" w14:textId="313E6E7E" w:rsidR="00F71CC6" w:rsidRDefault="00AB307F" w:rsidP="00F71CC6">
      <w:pPr>
        <w:pStyle w:val="Brdtextmedindrag"/>
      </w:pPr>
      <w:bookmarkStart w:id="54" w:name="_Hlk41652375"/>
      <w:r>
        <w:t>När det gäller offentlig kontroll har regeringen, i 8 kap. 19 § djurskydds</w:t>
      </w:r>
      <w:r>
        <w:softHyphen/>
        <w:t>förordningen, föreskrivit att avgift ska tas ut för kontroll som ursprung</w:t>
      </w:r>
      <w:r>
        <w:softHyphen/>
        <w:t>ligen inte var planerad och som utförs antingen efter klagomål för att undersöka en påstådd brist eller som blivit nödvändig efter det att bristande efterlevnad konstaterats. Avgiftsskyldigheten följer i vissa delar direkt av den nya kontrollförordningen (artikel 79.2 c). Jordbruksverket får meddela föreskrifter om den avgift som ska betalas enligt bestämmelsen i 8 kap. 19 § och artikel 79.2 c. Livsmedelsverket får meddela föreskrifter om att avgift ska betalas för den djur</w:t>
      </w:r>
      <w:r>
        <w:softHyphen/>
        <w:t>skyddskontroll som utförs av officiella vete</w:t>
      </w:r>
      <w:r>
        <w:softHyphen/>
        <w:t>ri</w:t>
      </w:r>
      <w:r>
        <w:softHyphen/>
        <w:t>närer och officiella assistenter på slakterier</w:t>
      </w:r>
      <w:bookmarkEnd w:id="54"/>
      <w:r>
        <w:t>.</w:t>
      </w:r>
    </w:p>
    <w:p w14:paraId="2CB56256" w14:textId="77777777" w:rsidR="00F71CC6" w:rsidRDefault="00AB307F" w:rsidP="00F71CC6">
      <w:pPr>
        <w:pStyle w:val="Rubrik2"/>
      </w:pPr>
      <w:bookmarkStart w:id="55" w:name="_Toc44537174"/>
      <w:bookmarkStart w:id="56" w:name="_Toc54265369"/>
      <w:r>
        <w:t>Ekologisk produktion</w:t>
      </w:r>
      <w:bookmarkEnd w:id="55"/>
      <w:bookmarkEnd w:id="56"/>
    </w:p>
    <w:p w14:paraId="458A5176" w14:textId="77777777" w:rsidR="00F71CC6" w:rsidRDefault="00AB307F" w:rsidP="00F71CC6">
      <w:pPr>
        <w:pStyle w:val="Brdtext"/>
      </w:pPr>
      <w:r>
        <w:t>Lagen (2013:363) om kontroll av ekologisk produktion komplette</w:t>
      </w:r>
      <w:r>
        <w:softHyphen/>
        <w:t>rar i första hand rådets förordning (EG) nr 834/2007 av den 28 juni 2007 om ekologisk produktion och märkning av ekologiska pro</w:t>
      </w:r>
      <w:r>
        <w:softHyphen/>
        <w:t>dukter och om upp</w:t>
      </w:r>
      <w:r>
        <w:softHyphen/>
        <w:t>hävande av förordning (EEG) nr 2092/91 samt tillämpningsföreskrifter till denna EU-förordning. Förordning (EG) nr 834/2007 ska tillämpas på vissa produkter från jordbruk, inklusive vattenbruk, om produkterna släpps ut på marknaden eller är avsedda att släppas ut på marknaden. De produkter som omfat</w:t>
      </w:r>
      <w:r>
        <w:softHyphen/>
        <w:t>tas är levande eller obearbetade jordbruksprodukter, bearbetade jordbruksprodukter för livsmedelsändamål, foder, vegetativt för</w:t>
      </w:r>
      <w:r>
        <w:softHyphen/>
        <w:t>öknings</w:t>
      </w:r>
      <w:r>
        <w:softHyphen/>
        <w:t>material och utsäde. Syftet med förordning (EG) nr 834/2007 är att dess bestämmelser ska utgöra grunden för en håll</w:t>
      </w:r>
      <w:r>
        <w:softHyphen/>
        <w:t>bar ekologisk produktion, sörja för en väl fungerande inre mark</w:t>
      </w:r>
      <w:r>
        <w:softHyphen/>
        <w:t>nad, garantera sund konkurrens, inge förtroende hos konsumen</w:t>
      </w:r>
      <w:r>
        <w:softHyphen/>
        <w:t>terna och att skydda deras intressen.</w:t>
      </w:r>
    </w:p>
    <w:p w14:paraId="6663FC00" w14:textId="2A244023" w:rsidR="00F71CC6" w:rsidRDefault="00AB307F" w:rsidP="00F71CC6">
      <w:pPr>
        <w:pStyle w:val="Brdtextmedindrag"/>
      </w:pPr>
      <w:r>
        <w:t xml:space="preserve">Här kan nämnas att en ny EU-förordning om ekologisk produktion och märkning av ekologiska produkter antogs av Europaparlamentet och rådet den 22 maj 2018, Europaparlamentets och rådets </w:t>
      </w:r>
      <w:r w:rsidRPr="00A21914">
        <w:t xml:space="preserve">förordning (EU) 2018/848 om ekologisk produktion och märkning av ekologiska produkter och om upphävande av förordning </w:t>
      </w:r>
      <w:r>
        <w:t>(</w:t>
      </w:r>
      <w:r w:rsidRPr="00A21914">
        <w:t>EG</w:t>
      </w:r>
      <w:r>
        <w:t>)</w:t>
      </w:r>
      <w:r w:rsidRPr="00A21914">
        <w:t xml:space="preserve"> nr 834/2007</w:t>
      </w:r>
      <w:r>
        <w:t>. Den nya EU-förordningen ska börja tillämpas den 1 januari 2022 och genom denna upphävs förord</w:t>
      </w:r>
      <w:r>
        <w:softHyphen/>
        <w:t>ning (EG) nr 834/2007. Den nya EU-förordningen innebär att den nationella lagstiftningen om ekologisk produktion kommer att behöva ses över.</w:t>
      </w:r>
    </w:p>
    <w:p w14:paraId="24C76790" w14:textId="77777777" w:rsidR="00F71CC6" w:rsidRDefault="00AB307F" w:rsidP="00F71CC6">
      <w:pPr>
        <w:pStyle w:val="Brdtextmedindrag"/>
      </w:pPr>
      <w:r>
        <w:t>Lagen kompletterar även kommissionens förordning (EG) nr 889/2008 av den 5 september 2008 om tillämpningsföreskrifter för rådets förordning (EG) nr 834/2007 om ekologisk produktion och märkning av ekologiska produkter med avseende på ekologisk pro</w:t>
      </w:r>
      <w:r>
        <w:softHyphen/>
        <w:t>duktion, märkning och kontroll. I denna förordning fastställs, en</w:t>
      </w:r>
      <w:r>
        <w:softHyphen/>
        <w:t>ligt artikel 1, särskilda regler för pro</w:t>
      </w:r>
      <w:r>
        <w:softHyphen/>
        <w:t>duktion, märkning och kon</w:t>
      </w:r>
      <w:r>
        <w:softHyphen/>
        <w:t>troll av de produkter som omfattas av rådets förordning (EG) nr 834/2007. Artiklarna 63–92 i förordning (EG) nr 889/2008 inne</w:t>
      </w:r>
      <w:r>
        <w:softHyphen/>
        <w:t>håller bestämmelser om kontroll, bl.a. vad som ska kon</w:t>
      </w:r>
      <w:r>
        <w:softHyphen/>
        <w:t>trolleras, hur kontrollerna ska utföras, vilken dokumentation som den eko</w:t>
      </w:r>
      <w:r>
        <w:softHyphen/>
        <w:t>logiske aktören ska ha, rätt till tillträde, upplysningar och handling</w:t>
      </w:r>
      <w:r>
        <w:softHyphen/>
        <w:t>ar för kontrollmyndigheter och kontrollorgan samt till</w:t>
      </w:r>
      <w:r>
        <w:softHyphen/>
        <w:t>fälliga saluföringsförbud vid misstanke om att en produkt som är märkt som ekologisk kommer att saluföras trots att den inte upp</w:t>
      </w:r>
      <w:r>
        <w:softHyphen/>
        <w:t>fyller kraven för ekologisk produktion.</w:t>
      </w:r>
    </w:p>
    <w:p w14:paraId="10DCD7CE" w14:textId="21E4C17B" w:rsidR="00F71CC6" w:rsidRDefault="00AB307F" w:rsidP="00F71CC6">
      <w:pPr>
        <w:pStyle w:val="Brdtextmedindrag"/>
      </w:pPr>
      <w:r>
        <w:t>Därutöver kompletterar lagen även kommissionens förordning (EG) nr 1235/2008 av den 8 december 2008 om tillämpningsföre</w:t>
      </w:r>
      <w:r>
        <w:softHyphen/>
        <w:t>skrifter för rådets förordning (EG) nr 834/2007 vad gäller ordning</w:t>
      </w:r>
      <w:r>
        <w:softHyphen/>
        <w:t>en för import av ekolo</w:t>
      </w:r>
      <w:r>
        <w:softHyphen/>
        <w:t>giska produkter från tredjeländer. Där finns bl.a. bestämmelser om att medlemsstatens ansvariga myn</w:t>
      </w:r>
      <w:r>
        <w:softHyphen/>
        <w:t>dighet ska utföra dokumentkontroll av sändningens kontrollintyg samt verifi</w:t>
      </w:r>
      <w:r>
        <w:softHyphen/>
        <w:t>era sändningen och godkänna kon</w:t>
      </w:r>
      <w:r>
        <w:softHyphen/>
        <w:t>trollintyget (artikel 14).</w:t>
      </w:r>
    </w:p>
    <w:p w14:paraId="034FC12C" w14:textId="48396C05" w:rsidR="00F71CC6" w:rsidRDefault="00AB307F" w:rsidP="00F71CC6">
      <w:pPr>
        <w:pStyle w:val="Brdtextmedindrag"/>
      </w:pPr>
      <w:r>
        <w:t>Bestämmel</w:t>
      </w:r>
      <w:r>
        <w:softHyphen/>
        <w:t>serna om ekologisk produktion i den tidigare kon</w:t>
      </w:r>
      <w:r>
        <w:softHyphen/>
        <w:t>trollförordningen tillämpades i den utsträckning som EU-förordningarna om ekologisk pro</w:t>
      </w:r>
      <w:r>
        <w:softHyphen/>
        <w:t>duktion inte innehåller särskilda bestämmelser (jfr prop. 2012/13:55 s. 26). Av denna anledning kompletterar lagen om kontroll av ekologisk pro</w:t>
      </w:r>
      <w:r>
        <w:softHyphen/>
        <w:t>duktion även, i de delar den innehåller bestämmelser om ekologisk pro</w:t>
      </w:r>
      <w:r>
        <w:softHyphen/>
        <w:t>duktion, den tidigare kontrollförordningen och tillämpningsföreskrifter till denna.</w:t>
      </w:r>
    </w:p>
    <w:p w14:paraId="25B26577" w14:textId="77777777" w:rsidR="00F71CC6" w:rsidRDefault="00AB307F" w:rsidP="00F71CC6">
      <w:pPr>
        <w:pStyle w:val="Brdtextmedindrag"/>
      </w:pPr>
      <w:r>
        <w:t>I lagen finns bestämmelser om kontrollmyndigheter, åtgärder som dessa får vidta för att kunna fullgöra sina kontrolluppgifter, skyldighet för kon</w:t>
      </w:r>
      <w:r>
        <w:softHyphen/>
        <w:t>trollobjektet att lämna hjälp vid kontroll, bemyndigande om avgifter, bestämmelser om sanktionsavgifter och om överklagande m.m. Lagen kompletteras av förordning (2013:1059) om kontroll av ekologisk pro</w:t>
      </w:r>
      <w:r>
        <w:softHyphen/>
        <w:t>duktion och av myndig</w:t>
      </w:r>
      <w:r>
        <w:softHyphen/>
        <w:t>hetsföreskrifter.</w:t>
      </w:r>
    </w:p>
    <w:p w14:paraId="47EB4DB7" w14:textId="77777777" w:rsidR="00F71CC6" w:rsidRDefault="00AB307F" w:rsidP="00F71CC6">
      <w:pPr>
        <w:pStyle w:val="Rubrik3"/>
      </w:pPr>
      <w:bookmarkStart w:id="57" w:name="_Toc44537175"/>
      <w:bookmarkStart w:id="58" w:name="_Toc54265370"/>
      <w:r>
        <w:t>Kontrollmyndigheter</w:t>
      </w:r>
      <w:bookmarkEnd w:id="57"/>
      <w:bookmarkEnd w:id="58"/>
    </w:p>
    <w:p w14:paraId="29113AE7" w14:textId="77777777" w:rsidR="00F71CC6" w:rsidRDefault="00AB307F" w:rsidP="00F71CC6">
      <w:pPr>
        <w:pStyle w:val="Brdtext"/>
      </w:pPr>
      <w:r>
        <w:t>Enligt lagen om kontroll av ekologisk produktion utövar Livsmedels</w:t>
      </w:r>
      <w:r>
        <w:softHyphen/>
        <w:t>verket, Jordbruksverket, de andra statliga förvaltningsmyndig</w:t>
      </w:r>
      <w:r>
        <w:softHyphen/>
        <w:t>heter som regeringen bestämmer och kommunerna kontroll av att de EU-förord</w:t>
      </w:r>
      <w:r>
        <w:softHyphen/>
        <w:t>ningar som kompletteras av lagen och de beslut som har meddelats med stöd av EU-förordningarna följs samt att lagen, de föreskrifter som har meddelats i anslutning till lagen och de beslut som har meddelats med stöd av lagen följs. Regeringen får meddela föreskrifter om fördelningen mellan kommunerna och de statliga förvaltningsmyndigheterna av kon</w:t>
      </w:r>
      <w:r>
        <w:softHyphen/>
        <w:t>trolluppgifter. Livsmedelsverket och Jordbruksverket får inom sina respektive ansvarsområden besluta att överlämna uppgiften att utöva kon</w:t>
      </w:r>
      <w:r>
        <w:softHyphen/>
        <w:t>troll till ett sådant kontrollorgan som avses i artikel 2 i rådets förordning (EG) nr 834/2007 och som är en juridisk person. I fråga om åtgärder då regelverket inte följs eller vid sådan misstanke är det bara vissa i lagen angivna beslut som får över</w:t>
      </w:r>
      <w:r>
        <w:softHyphen/>
        <w:t>lämnas till kontrollorganen. Vidare finns möj</w:t>
      </w:r>
      <w:r>
        <w:softHyphen/>
        <w:t>ligheter till kommunal samverkan. Den närmare ansvarsfördelningen mellan myndigheter</w:t>
      </w:r>
      <w:r>
        <w:softHyphen/>
        <w:t>na anges i huvudsak i förordningen om kontroll av ekologisk pro</w:t>
      </w:r>
      <w:r>
        <w:softHyphen/>
        <w:t>duktion.</w:t>
      </w:r>
    </w:p>
    <w:p w14:paraId="150D6618" w14:textId="77777777" w:rsidR="00F71CC6" w:rsidRDefault="00AB307F" w:rsidP="00F71CC6">
      <w:pPr>
        <w:pStyle w:val="Brdtextmedindrag"/>
      </w:pPr>
      <w:r>
        <w:t>Livsmedelsverket är behörig myndighet i fråga om livsmedel. Jord</w:t>
      </w:r>
      <w:r>
        <w:softHyphen/>
        <w:t>bruksverket är behörig myndighet i fråga om produktion och hantering av jordbruks- och vattenbruksprodukter som inte är livsmedel och produktion av insatsvaror för användning i ekologisk jordbruks- och vattenbruks</w:t>
      </w:r>
      <w:r>
        <w:softHyphen/>
        <w:t xml:space="preserve">produktion. </w:t>
      </w:r>
      <w:r w:rsidRPr="00144980">
        <w:t>Därutöver är Styrelsen för ackreditering och teknisk kontroll (Swedac) behörig myndighet i fråga om att ackreditera kontrollorgan samt utöva tillsyn över att de kontrollorgan som ackrediterats uppfyller kraven för ackreditering.</w:t>
      </w:r>
      <w:r>
        <w:t xml:space="preserve"> Konsumentverket är behörig myndighet att utöva kontroll i fråga om marknadsföring.</w:t>
      </w:r>
    </w:p>
    <w:p w14:paraId="3E1266B5" w14:textId="77777777" w:rsidR="00F71CC6" w:rsidRDefault="00AB307F" w:rsidP="00F71CC6">
      <w:pPr>
        <w:pStyle w:val="Rubrik3"/>
      </w:pPr>
      <w:bookmarkStart w:id="59" w:name="_Toc44537176"/>
      <w:bookmarkStart w:id="60" w:name="_Toc54265371"/>
      <w:r>
        <w:t>Hur den offentliga kontrollen bedrivs</w:t>
      </w:r>
      <w:bookmarkEnd w:id="59"/>
      <w:bookmarkEnd w:id="60"/>
    </w:p>
    <w:p w14:paraId="62FB0C3D" w14:textId="77777777" w:rsidR="00F71CC6" w:rsidRDefault="00AB307F" w:rsidP="00F71CC6">
      <w:pPr>
        <w:pStyle w:val="Brdtext"/>
      </w:pPr>
      <w:r>
        <w:t>I Sverige har ansvaret för kontrollen av ekologiska aktörer delege</w:t>
      </w:r>
      <w:r>
        <w:softHyphen/>
        <w:t>rats till privata kontrollorgan inom såväl Livsmedelsverkets som Jordbruksverkets ansvarsområden (jfr prop. 2012/13:55 s. 28).</w:t>
      </w:r>
    </w:p>
    <w:p w14:paraId="54115BDF" w14:textId="77777777" w:rsidR="00F71CC6" w:rsidRDefault="00AB307F" w:rsidP="00F71CC6">
      <w:pPr>
        <w:pStyle w:val="Brdtextmedindrag"/>
      </w:pPr>
      <w:r>
        <w:t>Kontroll av företag med ekologisk produktion sker genom årliga besök ute på gårdarna eller anläggningarna samt genom extra besök efter en risk</w:t>
      </w:r>
      <w:r>
        <w:softHyphen/>
        <w:t>bedömning. Kontrollen av ekologiskt foder, som syftar till att säkerställa att endast godkända råvaror och foder</w:t>
      </w:r>
      <w:r>
        <w:softHyphen/>
        <w:t>tillsatser har använts, genomförs på både gårdsnivå och hos specia</w:t>
      </w:r>
      <w:r>
        <w:softHyphen/>
        <w:t>liserade fodertillverkare. Kontrollorganen utför huvudsakligen en dokumentationskontroll samt kontroll på plats av produktions</w:t>
      </w:r>
      <w:r>
        <w:softHyphen/>
        <w:t>anläggningar. Kontrollorganen har en skyldighet att ta prov vid miss</w:t>
      </w:r>
      <w:r>
        <w:softHyphen/>
        <w:t>tanke om bristande efterlevnad. Kontrollen av produktion och han</w:t>
      </w:r>
      <w:r>
        <w:softHyphen/>
        <w:t>tering av utsäde sker i utsädesodlingarna och hos de företag som hanterar utsädet efter skörd. Kontroll av ekologiska livsmedel görs på gårdsnivå, hos förädlare, importörer, exportörer och i butiker.</w:t>
      </w:r>
    </w:p>
    <w:p w14:paraId="38FE6070" w14:textId="77777777" w:rsidR="00F71CC6" w:rsidRDefault="00AB307F" w:rsidP="00F71CC6">
      <w:pPr>
        <w:pStyle w:val="Brdtextmedindrag"/>
      </w:pPr>
      <w:r>
        <w:t>Alla företag med ekologisk produktion som står under kontroll av kontrollorgan ska som huvudregel få minst ett fysiskt kontrollbesök per år. Utöver det sker kontrollen av företagen beroende på hur de har riskklassi</w:t>
      </w:r>
      <w:r>
        <w:softHyphen/>
        <w:t>ficerats. Kontroll</w:t>
      </w:r>
      <w:r>
        <w:softHyphen/>
        <w:t>organen ska årligen ta ut och analysera prover motsva</w:t>
      </w:r>
      <w:r>
        <w:softHyphen/>
        <w:t>rande minst fem procent av antalet aktörer som omfattas av deras kontroll. Syftet med provtagningen är att upptäcka produkter som inte är tillåtna för ekologisk produktion, för att kontrollera produktions</w:t>
      </w:r>
      <w:r>
        <w:softHyphen/>
        <w:t>metoder som inte överensstämmer med reglerna för ekologisk pro</w:t>
      </w:r>
      <w:r>
        <w:softHyphen/>
        <w:t>duktion och för att upp</w:t>
      </w:r>
      <w:r>
        <w:softHyphen/>
        <w:t>täcka eventuella föroreningar med produk</w:t>
      </w:r>
      <w:r>
        <w:softHyphen/>
        <w:t>ter som inte är godkända för eko</w:t>
      </w:r>
      <w:r>
        <w:softHyphen/>
        <w:t>logisk produktion. Kontroll</w:t>
      </w:r>
      <w:r>
        <w:softHyphen/>
        <w:t>organen ska meddela Livsmedelsverket eller Jordbruksverket resultaten av de kontroller som har utförts inom respek</w:t>
      </w:r>
      <w:r>
        <w:softHyphen/>
        <w:t>tive ansvarsområde i de fall det har konstaterats avvikelser från de eko</w:t>
      </w:r>
      <w:r>
        <w:softHyphen/>
        <w:t>lo</w:t>
      </w:r>
      <w:r>
        <w:softHyphen/>
        <w:t>giska reglerna. Kontrollorganen ansvarar vidare för framtagandet av egna rutiner för utförande av kontrollen.</w:t>
      </w:r>
    </w:p>
    <w:p w14:paraId="11C68E25" w14:textId="77777777" w:rsidR="00F71CC6" w:rsidRDefault="00AB307F" w:rsidP="00F71CC6">
      <w:pPr>
        <w:pStyle w:val="Brdtextmedindrag"/>
      </w:pPr>
      <w:r>
        <w:t>Den offentliga kontrollen är riskbaserad och syftar till att säker</w:t>
      </w:r>
      <w:r>
        <w:softHyphen/>
        <w:t>ställa att regelverket följs. Därutöver kan de ekologiska aktörerna ha förbundit sig att följa privata ekologiska certifieringsstandarder enligt avtal med certi</w:t>
      </w:r>
      <w:r>
        <w:softHyphen/>
        <w:t>fieringsorganet eller standardägaren, t.ex. KRAV:s regler. Kontroll</w:t>
      </w:r>
      <w:r>
        <w:softHyphen/>
        <w:t>organen kontrollerar således en aktörs verksamhet dels mot reglerna i EU-regelverket, dels mot privata certifieringsstandarder. Kraven i EU-förord</w:t>
      </w:r>
      <w:r>
        <w:softHyphen/>
        <w:t>ningarna måste alltid vara uppfyllda för produkter som ska saluföras som ekologiska. Det är dock möjligt att ställa mer långtgående krav i de privata standarderna. Livsmedelsverket och Jordbruksverket ska inom sina respektive ansvarsområden utöva tillsyn över att kontrollorganen uppfyller kraven för delegeringen.</w:t>
      </w:r>
    </w:p>
    <w:p w14:paraId="0947D2AC" w14:textId="77777777" w:rsidR="00F71CC6" w:rsidRDefault="00AB307F" w:rsidP="00F71CC6">
      <w:pPr>
        <w:pStyle w:val="Rubrik3"/>
      </w:pPr>
      <w:bookmarkStart w:id="61" w:name="_Toc44537177"/>
      <w:bookmarkStart w:id="62" w:name="_Toc54265372"/>
      <w:r>
        <w:t>Finansiering av den offentliga kontrollen</w:t>
      </w:r>
      <w:bookmarkEnd w:id="61"/>
      <w:bookmarkEnd w:id="62"/>
    </w:p>
    <w:p w14:paraId="2369D0ED" w14:textId="77777777" w:rsidR="00F71CC6" w:rsidRDefault="00AB307F" w:rsidP="00F71CC6">
      <w:pPr>
        <w:pStyle w:val="Brdtext"/>
      </w:pPr>
      <w:r>
        <w:t>Kontrollen av ekologisk produktion är i huvudsak finansierad genom avgifter. Enligt lagen om kontroll av ekologisk produktion får regeringen eller den myndighet som regeringen bestämmer med</w:t>
      </w:r>
      <w:r>
        <w:softHyphen/>
        <w:t>dela föreskrifter om skyldighet att betala avgift för kontrollen samt för prövning av ärenden enligt lagen, de EU-förordningar som komplett</w:t>
      </w:r>
      <w:r>
        <w:softHyphen/>
        <w:t>eras av lagen eller de före</w:t>
      </w:r>
      <w:r>
        <w:softHyphen/>
        <w:t>skrifter som har meddelats med stöd av lagen. De ärenden som omnämns i förarbetena är när en aktör ansöker om att beviljas undantag från skyl</w:t>
      </w:r>
      <w:r>
        <w:softHyphen/>
        <w:t>digheten att följa regelverket i vissa avseenden (prop. 2012/13:55 s. 92 f.). I lagen finns en upplysning om att regeringen meddelar föreskrifter om de avgifter som tas ut av statliga förvaltningsmyndigheter. Regeringen eller den myndighet som regeringen bestämmer får vidare meddela föreskrifter om skyldighet för ett kontrollorgan att ta ut avgifter för sådan kontroll och prövning samt föreskrifter om grunderna för beräkning av avgifternas stor</w:t>
      </w:r>
      <w:r>
        <w:softHyphen/>
        <w:t>lek. Regeringen får även meddela föreskrifter om skyldighet för en kommun att ta ut avgifter för kontroll och prövning. I förordningen om kontroll av ekologisk produktion har Livsmedelsverket och Jordbruks</w:t>
      </w:r>
      <w:r>
        <w:softHyphen/>
        <w:t>verket bemyndigats att meddela föreskrifter om skyldighet för ett kontroll</w:t>
      </w:r>
      <w:r>
        <w:softHyphen/>
        <w:t>organ att ta ut avgifter för sådan kontroll som myndigheten har överläm</w:t>
      </w:r>
      <w:r>
        <w:softHyphen/>
        <w:t>nat till kontrollorganet och för prövning av ärenden. Livsmedels</w:t>
      </w:r>
      <w:r>
        <w:softHyphen/>
        <w:t>verket och Jordbruksverket får vidare meddela föreskrifter om grunderna för beräk</w:t>
      </w:r>
      <w:r>
        <w:softHyphen/>
        <w:t>ningen av storleken av dessa avgifter.</w:t>
      </w:r>
    </w:p>
    <w:p w14:paraId="2D80CFAB" w14:textId="77777777" w:rsidR="00F71CC6" w:rsidRDefault="00AB307F" w:rsidP="00F71CC6">
      <w:pPr>
        <w:pStyle w:val="Brdtextmedindrag"/>
      </w:pPr>
      <w:r>
        <w:t>I förordningen om avgifter för offentlig kontroll av livsmedel och vissa jordbruksprodukter finns bestämmelser om avgifter som ska betalas för kontroll av ekologiska livsmedel och jordbrukspro</w:t>
      </w:r>
      <w:r>
        <w:softHyphen/>
        <w:t>dukter. Det redogörs närmare för bestämmelserna i denna förordning i avsnitt 4.1. I förord</w:t>
      </w:r>
      <w:r>
        <w:softHyphen/>
        <w:t>ningen om avgifter för offentlig kontroll av foder och animaliska bipro</w:t>
      </w:r>
      <w:r>
        <w:softHyphen/>
        <w:t>dukter finns bestämmelser om avgifter som ska betalas för kontroll av eko</w:t>
      </w:r>
      <w:r>
        <w:softHyphen/>
        <w:t>logiskt foder. Det har redogjorts närmare för bestämmelserna i denna för</w:t>
      </w:r>
      <w:r>
        <w:softHyphen/>
        <w:t>ordning ovan.</w:t>
      </w:r>
    </w:p>
    <w:p w14:paraId="41AB961B" w14:textId="77777777" w:rsidR="00F71CC6" w:rsidRDefault="00AB307F" w:rsidP="00F71CC6">
      <w:pPr>
        <w:pStyle w:val="Rubrik2"/>
      </w:pPr>
      <w:bookmarkStart w:id="63" w:name="_Toc44537178"/>
      <w:bookmarkStart w:id="64" w:name="_Toc54265373"/>
      <w:r>
        <w:t>Skyddade beteckningar</w:t>
      </w:r>
      <w:bookmarkEnd w:id="63"/>
      <w:bookmarkEnd w:id="64"/>
      <w:r>
        <w:t xml:space="preserve"> </w:t>
      </w:r>
    </w:p>
    <w:p w14:paraId="6EAA727B" w14:textId="77777777" w:rsidR="00F71CC6" w:rsidRDefault="00AB307F" w:rsidP="00F71CC6">
      <w:pPr>
        <w:pStyle w:val="Brdtext"/>
      </w:pPr>
      <w:r>
        <w:t>Lagen (2009:1424) om kontroll av skyddade beteckningar på jord</w:t>
      </w:r>
      <w:r>
        <w:softHyphen/>
        <w:t>bruks</w:t>
      </w:r>
      <w:r>
        <w:softHyphen/>
        <w:t>produkter och livsmedel kompletterar Europaparlamentets och rådets för</w:t>
      </w:r>
      <w:r>
        <w:softHyphen/>
        <w:t>ordning (EU) nr 1151/2012 av den 21 november 2012 om kvalitets</w:t>
      </w:r>
      <w:r>
        <w:softHyphen/>
        <w:t>ordningar för jordbruksprodukter och livsmedel. Denna EU-förordning syftar till att hjälpa producenter av jord</w:t>
      </w:r>
      <w:r>
        <w:softHyphen/>
        <w:t>bruksprodukter och livsmedel att förmedla information om pro</w:t>
      </w:r>
      <w:r>
        <w:softHyphen/>
        <w:t>dukternas och livsmedlens egenskaper och om särskilda kvaliteter, som beror på de jordbruksmetoder som använts, till köpare och konsumenter. Därigenom ska säkerställas att det föreligger sund konkurrens för jordbrukare och producenter som framställer jord</w:t>
      </w:r>
      <w:r>
        <w:softHyphen/>
        <w:t>bruksprodukter och livsmedel med mervärdesskapande egenskaper och kvaliteter, att konsumenterna får tillgång till tillförlitlig in</w:t>
      </w:r>
      <w:r>
        <w:softHyphen/>
        <w:t>formation om sådana produkter, att de immateriella rättigheterna iakttas och att den inre marknadens integritet upprätthålls.</w:t>
      </w:r>
    </w:p>
    <w:p w14:paraId="1BF6CF5F" w14:textId="5C26D0AB" w:rsidR="00F71CC6" w:rsidRDefault="00AB307F" w:rsidP="00F71CC6">
      <w:pPr>
        <w:pStyle w:val="Brdtextmedindrag"/>
      </w:pPr>
      <w:r>
        <w:t>Lagen kompletterar även</w:t>
      </w:r>
      <w:r w:rsidRPr="0030295D">
        <w:t xml:space="preserve"> </w:t>
      </w:r>
      <w:r>
        <w:t>andra i lagen angivna EU-förordningar i de delar de innehåller bestämmelser som rör skydd för beteckningar på jordbruksprodukter och livsmedel, bl.a. den tidigare kontrollförordningen. Vidare anges bl.a. Europa</w:t>
      </w:r>
      <w:r>
        <w:softHyphen/>
        <w:t>parlamentets och rådets förordning (EG) nr 110/2008 av den 15 januari 2008 om definition, beskrivning, presentation och märkning av, samt skydd av geografiska beteckningar för, spritdrycker, samt om upphävande av rådets förordning (EEG) nr 1576/89 och Europaparlamen</w:t>
      </w:r>
      <w:r>
        <w:softHyphen/>
        <w:t>tets och rådets förordning (EU) nr 251/2014 av den 26 februari 2014 om definition, beskrivning, presentation och märkning av samt skydd av geo</w:t>
      </w:r>
      <w:r>
        <w:softHyphen/>
        <w:t>grafiska beteckningar för aromatise</w:t>
      </w:r>
      <w:r>
        <w:softHyphen/>
        <w:t>rade vinprodukter och om upphävande av rådets förordning (EEG) nr 1601/91.</w:t>
      </w:r>
    </w:p>
    <w:p w14:paraId="667E3E8F" w14:textId="77777777" w:rsidR="00F71CC6" w:rsidRDefault="00AB307F" w:rsidP="00F71CC6">
      <w:pPr>
        <w:pStyle w:val="Brdtextmedindrag"/>
      </w:pPr>
      <w:r>
        <w:t>Lagen innehåller bestämmelser om kontrollmyndigheter och de</w:t>
      </w:r>
      <w:r>
        <w:softHyphen/>
        <w:t>ras befo</w:t>
      </w:r>
      <w:r>
        <w:softHyphen/>
        <w:t>genheter, skyldigheter för kontrollobjekt att tillhandahålla hjälp, avgifts</w:t>
      </w:r>
      <w:r>
        <w:softHyphen/>
        <w:t>bestämmelser och regler om överklagande m.m. Enligt lagen får rege</w:t>
      </w:r>
      <w:r>
        <w:softHyphen/>
        <w:t>ringen eller den myndighet som regeringen bestäm</w:t>
      </w:r>
      <w:r>
        <w:softHyphen/>
        <w:t>mer meddela de före</w:t>
      </w:r>
      <w:r>
        <w:softHyphen/>
        <w:t>skrifter som behövs som komplettering av EU-bestämmelserna. Lagen kompletteras av förordningen (2009:1425) om kontroll av skyddade beteckningar på jordbruks</w:t>
      </w:r>
      <w:r>
        <w:softHyphen/>
        <w:t>produkter och livsmedel och av myndighets</w:t>
      </w:r>
      <w:r>
        <w:softHyphen/>
        <w:t>föreskrifter.</w:t>
      </w:r>
    </w:p>
    <w:p w14:paraId="1432E5FE" w14:textId="77777777" w:rsidR="00F71CC6" w:rsidRDefault="00AB307F" w:rsidP="00F71CC6">
      <w:pPr>
        <w:pStyle w:val="Rubrik3"/>
      </w:pPr>
      <w:bookmarkStart w:id="65" w:name="_Toc44537179"/>
      <w:bookmarkStart w:id="66" w:name="_Toc54265374"/>
      <w:r>
        <w:t>Kontrollmyndigheter</w:t>
      </w:r>
      <w:bookmarkEnd w:id="65"/>
      <w:bookmarkEnd w:id="66"/>
    </w:p>
    <w:p w14:paraId="7FAE0647" w14:textId="77777777" w:rsidR="00F71CC6" w:rsidRDefault="00AB307F" w:rsidP="00F71CC6">
      <w:pPr>
        <w:pStyle w:val="Brdtext"/>
      </w:pPr>
      <w:r>
        <w:t>Enligt lagen om kontroll av skyddade beteckningar på jordbruksprodukter och livsmedel utövar Livsmedelsverket, länsstyrelserna och kommunerna kontroll över att lagen, de föreskrifter och beslut som har meddelats med stöd av lagen, de EU-bestämmelser som kompletteras av lagen och de beslut som har meddelats med stöd av dessa bestämmelser, följs. Rege</w:t>
      </w:r>
      <w:r>
        <w:softHyphen/>
        <w:t>ringen eller Livsmedelsverket får därutöver överlämna uppgiften att utöva offentlig kontroll till ett sådant kontrollorgan som avses i artikel 2 andra stycket 5 i den gällande kontrollförordningen. Ett överlämnande får dock inte avse rätten att besluta om åtgärder vid bristande efterlevnad av regel</w:t>
      </w:r>
      <w:r>
        <w:softHyphen/>
        <w:t>ver</w:t>
      </w:r>
      <w:r>
        <w:softHyphen/>
        <w:t>ket. Lagen innehåller även bestämmelser som gör det möjligt för kommuner att komma överens om att samverka kring den offent</w:t>
      </w:r>
      <w:r>
        <w:softHyphen/>
        <w:t>liga kon</w:t>
      </w:r>
      <w:r>
        <w:softHyphen/>
        <w:t>trollen. Den närmare ansvarsfördelningen mellan myndig</w:t>
      </w:r>
      <w:r>
        <w:softHyphen/>
        <w:t>heterna anges i huvudsak i förordningen om kontroll av skyddade beteckningar på jord</w:t>
      </w:r>
      <w:r>
        <w:softHyphen/>
        <w:t>bruksprodukter och livsmedel.</w:t>
      </w:r>
    </w:p>
    <w:p w14:paraId="5233DD29" w14:textId="77777777" w:rsidR="00F71CC6" w:rsidRDefault="00AB307F" w:rsidP="00F71CC6">
      <w:pPr>
        <w:pStyle w:val="Brdtextmedindrag"/>
      </w:pPr>
      <w:r>
        <w:t>Av förordningen framgår att Livsmedelsverket bl.a. ska ta emot och handlägga ansökningar om registrering av skyddade beteck</w:t>
      </w:r>
      <w:r>
        <w:softHyphen/>
        <w:t>ningar på jord</w:t>
      </w:r>
      <w:r>
        <w:softHyphen/>
        <w:t>bruksprodukter och livsmedel samt ansökningar om ändring av produkt</w:t>
      </w:r>
      <w:r>
        <w:softHyphen/>
        <w:t>specifikation för och avregistrering av sådana produkter. Livsmedels</w:t>
      </w:r>
      <w:r>
        <w:softHyphen/>
        <w:t>verket ska även övervaka att kontrollmyn</w:t>
      </w:r>
      <w:r>
        <w:softHyphen/>
        <w:t>digheterna fullgör sina för</w:t>
      </w:r>
      <w:r>
        <w:softHyphen/>
        <w:t>pliktelser enligt lagen och får meddela de ytterligare föreskrifter och fatta de beslut i övrigt som behövs som komplettering till de EU-bestämmelser som komplett</w:t>
      </w:r>
      <w:r>
        <w:softHyphen/>
        <w:t>eras av lagen. Livsmedelsverket ansvarar för att samordna övriga kontrollmyn</w:t>
      </w:r>
      <w:r>
        <w:softHyphen/>
        <w:t>digheters verksamhet och får, efter bemyndigande från regeringen, meddela föreskrifter om hur den offentliga kontrollen ska bedrivas. Därutöver framgår att den myndighet som är behörig att utöva kontroll enligt livsmedelsförordningen också är behörig kontroll</w:t>
      </w:r>
      <w:r>
        <w:softHyphen/>
        <w:t>myndig</w:t>
      </w:r>
      <w:r>
        <w:softHyphen/>
        <w:t>het i förhållande till skyddade beteckningar.</w:t>
      </w:r>
    </w:p>
    <w:p w14:paraId="2AB8420A" w14:textId="77777777" w:rsidR="00F71CC6" w:rsidRDefault="00AB307F" w:rsidP="00F71CC6">
      <w:pPr>
        <w:pStyle w:val="Rubrik3"/>
      </w:pPr>
      <w:bookmarkStart w:id="67" w:name="_Toc44537180"/>
      <w:bookmarkStart w:id="68" w:name="_Toc54265375"/>
      <w:r>
        <w:t>Hur den offentliga kontrollen bedrivs</w:t>
      </w:r>
      <w:bookmarkEnd w:id="67"/>
      <w:bookmarkEnd w:id="68"/>
    </w:p>
    <w:p w14:paraId="79CA52CB" w14:textId="77777777" w:rsidR="00F71CC6" w:rsidRDefault="00AB307F" w:rsidP="00F71CC6">
      <w:pPr>
        <w:pStyle w:val="Brdtext"/>
      </w:pPr>
      <w:r>
        <w:t>Den offentliga kontrollen av att bestämmelserna följs sker i begränsad om</w:t>
      </w:r>
      <w:r>
        <w:softHyphen/>
        <w:t>fattning och som en integrerad del i den vanliga kontrollen av livsmedel och jordbruksprodukter. Kontroll genomförs bl.a. efter tips från olika intresseorganisationer om miss</w:t>
      </w:r>
      <w:r>
        <w:softHyphen/>
        <w:t>tankar avseende oriktig hantering.</w:t>
      </w:r>
    </w:p>
    <w:p w14:paraId="61D73BCB" w14:textId="77777777" w:rsidR="00F71CC6" w:rsidRDefault="00AB307F" w:rsidP="00F71CC6">
      <w:pPr>
        <w:pStyle w:val="Rubrik3"/>
      </w:pPr>
      <w:bookmarkStart w:id="69" w:name="_Toc44537181"/>
      <w:bookmarkStart w:id="70" w:name="_Toc54265376"/>
      <w:r>
        <w:t>Finansiering av den offentliga kontrollen</w:t>
      </w:r>
      <w:bookmarkEnd w:id="69"/>
      <w:bookmarkEnd w:id="70"/>
    </w:p>
    <w:p w14:paraId="191DB2F0" w14:textId="489A063A" w:rsidR="00F71CC6" w:rsidRDefault="00AB307F" w:rsidP="00F71CC6">
      <w:pPr>
        <w:pStyle w:val="Brdtext"/>
      </w:pPr>
      <w:r>
        <w:t>Eftersom kontrollen av att bestämmelserna följs för närvarande utövas som en integrerad del av den ordinarie kontrollen av livsme</w:t>
      </w:r>
      <w:r>
        <w:softHyphen/>
        <w:t>dels- och jord</w:t>
      </w:r>
      <w:r>
        <w:softHyphen/>
        <w:t>bruksprodukter finansieras den med samma medel som denna. Särskilda avgifter ska dock tas ut för kontroll av att pro</w:t>
      </w:r>
      <w:r>
        <w:softHyphen/>
        <w:t>duktspecifikationen följs innan en produkt släpps ut på marknaden och för uppföljande kontroll hos producenter av vin samt för offentlig kontroll som ursprungligen inte var planerad och som blivit nödvändig på grund av aktörens bristande efter</w:t>
      </w:r>
      <w:r>
        <w:softHyphen/>
        <w:t>levnad. Även den som ansöker hos den behöriga myndigheten om registrering av en skyddad beteckning, ändring av en produktspeci</w:t>
      </w:r>
      <w:r>
        <w:softHyphen/>
        <w:t>fikation eller avregistrering av en skyddad beteckning ska betala en avgift för myndighetens handläggning.</w:t>
      </w:r>
    </w:p>
    <w:p w14:paraId="71640E18" w14:textId="77777777" w:rsidR="00F71CC6" w:rsidRDefault="00AB307F" w:rsidP="00F71CC6">
      <w:pPr>
        <w:pStyle w:val="Brdtextmedindrag"/>
      </w:pPr>
      <w:r>
        <w:t>Enligt lagen om kontroll av skyddade beteckningar på jordbruksprodukter och livsmedel får regeringen eller den myndighet som regeringen be</w:t>
      </w:r>
      <w:r>
        <w:softHyphen/>
        <w:t>stämmer meddela föreskrifter om skyldighet att betala avgift för kontroll respektive prövning eller handläggning enligt lagen, de föreskrifter som har meddelats med stöd av lagen eller de EU-bestämmelser som kom</w:t>
      </w:r>
      <w:r>
        <w:softHyphen/>
        <w:t>pletteras av lagen. Regeringen får meddela föreskrifter om skyldighet för kommunerna att ta ut en sådan avgift. Regeringen eller den myndighet som regeringen be</w:t>
      </w:r>
      <w:r>
        <w:softHyphen/>
        <w:t>stämmer får även meddela föreskrifter om beräkningen av de avgif</w:t>
      </w:r>
      <w:r>
        <w:softHyphen/>
        <w:t>ter som statliga myndigheter och kontrollorgan tar ut. Närmare bestämmelser om avgifter finns i förordningen om avgifter för offentlig kontroll av livsmedel och vissa jordbrukspro</w:t>
      </w:r>
      <w:r>
        <w:softHyphen/>
        <w:t>dukter, vilka det redogörs när</w:t>
      </w:r>
      <w:r>
        <w:softHyphen/>
        <w:t>mare för i avsnitt 4.1.</w:t>
      </w:r>
    </w:p>
    <w:p w14:paraId="2C56FB0E" w14:textId="77777777" w:rsidR="00F71CC6" w:rsidRDefault="00AB307F" w:rsidP="00F71CC6">
      <w:pPr>
        <w:pStyle w:val="Rubrik1"/>
      </w:pPr>
      <w:bookmarkStart w:id="71" w:name="_Toc44537182"/>
      <w:bookmarkStart w:id="72" w:name="_Toc54265377"/>
      <w:r>
        <w:t xml:space="preserve">Den nya </w:t>
      </w:r>
      <w:r w:rsidRPr="003F276D">
        <w:t>kontrollförordningen</w:t>
      </w:r>
      <w:bookmarkEnd w:id="71"/>
      <w:bookmarkEnd w:id="72"/>
    </w:p>
    <w:p w14:paraId="1FEA0E12" w14:textId="77777777" w:rsidR="00F71CC6" w:rsidRDefault="00AB307F" w:rsidP="00F71CC6">
      <w:pPr>
        <w:pStyle w:val="Rubrik2"/>
        <w:spacing w:before="0"/>
      </w:pPr>
      <w:bookmarkStart w:id="73" w:name="_Toc44537183"/>
      <w:bookmarkStart w:id="74" w:name="_Toc54265378"/>
      <w:r>
        <w:t>Förordningens tillämpningsområde och syfte</w:t>
      </w:r>
      <w:bookmarkEnd w:id="73"/>
      <w:bookmarkEnd w:id="74"/>
    </w:p>
    <w:p w14:paraId="712A950A" w14:textId="77777777" w:rsidR="00F71CC6" w:rsidRPr="00C24A13" w:rsidRDefault="00AB307F" w:rsidP="00F71CC6">
      <w:pPr>
        <w:pStyle w:val="Brdtext"/>
      </w:pPr>
      <w:r>
        <w:t>Den nya kontrollförordningen</w:t>
      </w:r>
      <w:r w:rsidRPr="00C24A13">
        <w:t xml:space="preserve"> innehåller bestämmelser om hur offentlig kon</w:t>
      </w:r>
      <w:r w:rsidRPr="00C24A13">
        <w:softHyphen/>
        <w:t>troll</w:t>
      </w:r>
      <w:r>
        <w:t xml:space="preserve"> och annan offentlig verksamhet</w:t>
      </w:r>
      <w:r w:rsidRPr="00C24A13">
        <w:t xml:space="preserve"> ska organiseras</w:t>
      </w:r>
      <w:r>
        <w:t xml:space="preserve">, finansieras och </w:t>
      </w:r>
      <w:r w:rsidRPr="00C24A13">
        <w:t>genomföras</w:t>
      </w:r>
      <w:r>
        <w:t xml:space="preserve"> i medlemsstaterna</w:t>
      </w:r>
      <w:r w:rsidRPr="00C24A13">
        <w:t>. Förordningen ersätter Europaparlamentets och rådets förordning (EG) nr 882/2004 av den 29 april 2004 om offentlig kontroll för att säkerställa kontrollen av efterlevnaden av foder- och livs</w:t>
      </w:r>
      <w:r>
        <w:softHyphen/>
      </w:r>
      <w:r w:rsidRPr="00C24A13">
        <w:t>medelslagstiftningen samt bestämmel</w:t>
      </w:r>
      <w:r w:rsidRPr="00C24A13">
        <w:softHyphen/>
        <w:t>ser</w:t>
      </w:r>
      <w:r w:rsidRPr="00C24A13">
        <w:softHyphen/>
        <w:t>na om djurhälsa och djurskydd och började gälla den 14 december 2019. Förordningen har beslutats med stöd av artikel 114 i fördraget om den europeiska unionens funktionssätt och har således som syfte att tillnärma medlemsstaternas lagstiftning på området. Målet med förordningen är att fastställa harmoniserade unions</w:t>
      </w:r>
      <w:r>
        <w:softHyphen/>
      </w:r>
      <w:r w:rsidRPr="00C24A13">
        <w:t>ramar för organisationen av offentlig kon</w:t>
      </w:r>
      <w:r w:rsidRPr="00C24A13">
        <w:softHyphen/>
        <w:t>troll och annan offentlig verk</w:t>
      </w:r>
      <w:r>
        <w:softHyphen/>
      </w:r>
      <w:r w:rsidRPr="00C24A13">
        <w:t>samhet än offentlig kontroll i alla led i den jordbruksbaserade livsmedels</w:t>
      </w:r>
      <w:r>
        <w:softHyphen/>
      </w:r>
      <w:r w:rsidRPr="00C24A13">
        <w:t xml:space="preserve">kedjan. </w:t>
      </w:r>
    </w:p>
    <w:p w14:paraId="09A48BEF" w14:textId="77777777" w:rsidR="00F71CC6" w:rsidRDefault="00AB307F" w:rsidP="00F71CC6">
      <w:pPr>
        <w:pStyle w:val="Brdtextmedindrag"/>
      </w:pPr>
      <w:r w:rsidRPr="00C24A13">
        <w:t xml:space="preserve">Förordningen ska tillämpas för att kontrollera att bestämmelser inom en rad olika sakområden följs, oavsett om bestämmelserna har fastställts på unionsnivå eller av medlemsstaterna. </w:t>
      </w:r>
      <w:r>
        <w:t>De berörda sakområdena utgörs bl.a. av livsmedel och livsmedelssäkerhet, inklusive handelsnormer för fiskeri- och vattenbruksprodukter, foder och fodersäkerhet, djurhälsa, animaliska biprodukter och därav framställda produkter, djurskydd, ekologisk pro</w:t>
      </w:r>
      <w:r>
        <w:softHyphen/>
        <w:t>duktion och märkning av ekologiska produkter samt användning och märkning av skyddade ursprungsbeteckningar, skyddade geografiska beteckningar och garanterade traditionella specialiteter (artikel 1.2).</w:t>
      </w:r>
    </w:p>
    <w:p w14:paraId="08990780" w14:textId="5C66A0F9" w:rsidR="00F71CC6" w:rsidRDefault="00AB307F" w:rsidP="00F71CC6">
      <w:pPr>
        <w:pStyle w:val="Brdtextmedindrag"/>
      </w:pPr>
      <w:r>
        <w:t>F</w:t>
      </w:r>
      <w:r w:rsidRPr="00696F8F">
        <w:t>örordningen ska</w:t>
      </w:r>
      <w:r>
        <w:t xml:space="preserve"> även tillämpas på offentlig kontroll som genomförs för att säkerställa efterlevnaden av bestämmelser inom berörda sakområ</w:t>
      </w:r>
      <w:r>
        <w:softHyphen/>
        <w:t>den som är tillämpliga på varor som förs in i unionen från tredjeland och som ska exporteras från unionen till tredjeland.</w:t>
      </w:r>
    </w:p>
    <w:p w14:paraId="71C16B66" w14:textId="2080EAC6" w:rsidR="00F71CC6" w:rsidRDefault="00AB307F" w:rsidP="00F71CC6">
      <w:pPr>
        <w:pStyle w:val="Brdtextmedindrag"/>
      </w:pPr>
      <w:r>
        <w:t>Förordningen</w:t>
      </w:r>
      <w:r w:rsidRPr="00CA23F5">
        <w:t xml:space="preserve"> är inte tillämplig på offentlig kontroll för att säkerställa efterlevnaden av bestämmelserna i Europaparlamentets och rådets förord</w:t>
      </w:r>
      <w:r>
        <w:softHyphen/>
      </w:r>
      <w:r w:rsidRPr="00CA23F5">
        <w:t>ning (EU) nr 1308/2013 av den 17 december 2013 om upprättande av en samlad marknadsordning för jordbruksprodukter och om upphävande av rådets för</w:t>
      </w:r>
      <w:r w:rsidRPr="00CA23F5">
        <w:softHyphen/>
        <w:t>ordningar (EEG) nr 922/72, (EEG) nr 234/79, (EG) nr 1037/2001 och (EG) nr 1234/2007. Förordningen ska dock tillämpas i de fall den behöriga myndigheten i en medlemsstat iden</w:t>
      </w:r>
      <w:r w:rsidRPr="00CA23F5">
        <w:softHyphen/>
        <w:t xml:space="preserve">tifierar möjliga bedrägliga eller vilseledande metoder i fråga om de handelsnormer som avses i artikel 73–91 i förordning (EG) nr 1308/2013. </w:t>
      </w:r>
      <w:r>
        <w:t>Den ska inte heller</w:t>
      </w:r>
      <w:r w:rsidRPr="00CA23F5">
        <w:t xml:space="preserve"> tillämpas på offentlig kontroll för att kontrollera efterlevnaden av bestämmelserna i Europaparlamentet</w:t>
      </w:r>
      <w:r>
        <w:t>s</w:t>
      </w:r>
      <w:r w:rsidRPr="00CA23F5">
        <w:t xml:space="preserve"> och rådets direktiv 2010/63/EU om skydd av djur som används för vetenskapliga ändamål eller bestämmelserna i Europaparla</w:t>
      </w:r>
      <w:r>
        <w:softHyphen/>
      </w:r>
      <w:r w:rsidRPr="00CA23F5">
        <w:t>mentet</w:t>
      </w:r>
      <w:r>
        <w:t>s</w:t>
      </w:r>
      <w:r w:rsidRPr="00CA23F5">
        <w:t xml:space="preserve"> och rådets direktiv 2001/82/EG om upprättande av gemenskaps</w:t>
      </w:r>
      <w:r>
        <w:softHyphen/>
      </w:r>
      <w:r w:rsidRPr="00CA23F5">
        <w:t>regler för veterinärmedicinska lä</w:t>
      </w:r>
      <w:r w:rsidRPr="00CA23F5">
        <w:softHyphen/>
        <w:t>kemedel</w:t>
      </w:r>
      <w:r>
        <w:t>.</w:t>
      </w:r>
    </w:p>
    <w:p w14:paraId="24422736" w14:textId="507086B4" w:rsidR="00F71CC6" w:rsidRPr="0038767E" w:rsidRDefault="00AB307F" w:rsidP="00F71CC6">
      <w:pPr>
        <w:pStyle w:val="Rubrik2"/>
      </w:pPr>
      <w:bookmarkStart w:id="75" w:name="_Toc44537184"/>
      <w:bookmarkStart w:id="76" w:name="_Toc54265379"/>
      <w:r>
        <w:t>Kontrollverksamheten</w:t>
      </w:r>
      <w:bookmarkEnd w:id="75"/>
      <w:bookmarkEnd w:id="76"/>
    </w:p>
    <w:p w14:paraId="18E6FF89" w14:textId="77777777" w:rsidR="00F71CC6" w:rsidRDefault="00AB307F" w:rsidP="00F71CC6">
      <w:pPr>
        <w:pStyle w:val="Rubrik5utannumrering"/>
      </w:pPr>
      <w:r>
        <w:t>Behöriga myndigheter</w:t>
      </w:r>
    </w:p>
    <w:p w14:paraId="70E5F818" w14:textId="77777777" w:rsidR="00F71CC6" w:rsidRDefault="00AB307F" w:rsidP="00F71CC6">
      <w:pPr>
        <w:pStyle w:val="Brdtext"/>
      </w:pPr>
      <w:r w:rsidRPr="0038767E">
        <w:t>Medlemsstaterna ska för vart och ett av de områden som omfattas av de bestämmelser som avses i artikel 1.2 utse den eller de behöriga myndig</w:t>
      </w:r>
      <w:r>
        <w:softHyphen/>
      </w:r>
      <w:r w:rsidRPr="0038767E">
        <w:t>heter som ska organisera eller genomföra offentlig kontroll och annan offentlig verksamhet</w:t>
      </w:r>
      <w:r>
        <w:t xml:space="preserve"> (artikel 4)</w:t>
      </w:r>
      <w:r w:rsidRPr="0038767E">
        <w:t>. Om flera behöriga myndigheter utses ska medlems</w:t>
      </w:r>
      <w:r w:rsidRPr="0038767E">
        <w:softHyphen/>
        <w:t>staterna införa förfaranden för att säkerställa en ändamålsenlig och effek</w:t>
      </w:r>
      <w:r w:rsidRPr="0038767E">
        <w:softHyphen/>
        <w:t>tiv samordning mellan dessa samt en enhetlig och effektiv offent</w:t>
      </w:r>
      <w:r>
        <w:softHyphen/>
      </w:r>
      <w:r w:rsidRPr="0038767E">
        <w:t>lig kontroll eller annan offentlig verksamhet inom hela sitt territorium. Vidare ska en central myndighet utses med ansvar för att samordna sam</w:t>
      </w:r>
      <w:r>
        <w:softHyphen/>
      </w:r>
      <w:r w:rsidRPr="0038767E">
        <w:t>arbetet och kontakterna med kommissionen och övriga medlemsstater av</w:t>
      </w:r>
      <w:r>
        <w:softHyphen/>
      </w:r>
      <w:r w:rsidRPr="0038767E">
        <w:t xml:space="preserve">seende offentlig kontroll och annan offentlig verksamhet. </w:t>
      </w:r>
    </w:p>
    <w:p w14:paraId="416B9BF1" w14:textId="77777777" w:rsidR="00F71CC6" w:rsidRDefault="00AB307F" w:rsidP="00F71CC6">
      <w:pPr>
        <w:pStyle w:val="Brdtextmedindrag"/>
      </w:pPr>
      <w:r w:rsidRPr="0038767E">
        <w:t>Medlemsstaterna ska säkerställa att kommissionen och övriga medlems</w:t>
      </w:r>
      <w:r>
        <w:softHyphen/>
      </w:r>
      <w:r w:rsidRPr="0038767E">
        <w:t>stater får underrättelse om kontaktuppgifter och eventuella ändringar av</w:t>
      </w:r>
      <w:r>
        <w:softHyphen/>
      </w:r>
      <w:r w:rsidRPr="0038767E">
        <w:t>seende de behöriga och centrala myndigheter som utsetts</w:t>
      </w:r>
      <w:r>
        <w:t xml:space="preserve"> och de organ med delegerade uppgifter som avses i artikel 28.1</w:t>
      </w:r>
      <w:r w:rsidRPr="0038767E">
        <w:t>. Dessa uppgifter ska också tillhanda</w:t>
      </w:r>
      <w:r w:rsidRPr="0038767E">
        <w:softHyphen/>
        <w:t>hållas allmänheten</w:t>
      </w:r>
      <w:r>
        <w:t>.</w:t>
      </w:r>
    </w:p>
    <w:p w14:paraId="584A43B1" w14:textId="77777777" w:rsidR="00F71CC6" w:rsidRDefault="00AB307F" w:rsidP="00F71CC6">
      <w:pPr>
        <w:pStyle w:val="Rubrik5utannumrering"/>
      </w:pPr>
      <w:r>
        <w:t>Allmänna skyldigheter</w:t>
      </w:r>
    </w:p>
    <w:p w14:paraId="3413C0A8" w14:textId="77777777" w:rsidR="00F71CC6" w:rsidRDefault="00AB307F" w:rsidP="00F71CC6">
      <w:pPr>
        <w:pStyle w:val="Brdtext"/>
      </w:pPr>
      <w:r w:rsidRPr="008E73D5">
        <w:t>I artikel 5 finns bestämmelser om allmänna skyldigheter för de behöriga myndigheterna. De behöriga myndigheterna</w:t>
      </w:r>
      <w:r>
        <w:t xml:space="preserve"> </w:t>
      </w:r>
      <w:r w:rsidRPr="008E73D5">
        <w:t>ska bl.a. ha infört rutiner eller förfaranden för att säkerställa att den offentliga kontrollen och annan offentlig verksamhet är effek</w:t>
      </w:r>
      <w:r w:rsidRPr="008E73D5">
        <w:softHyphen/>
        <w:t>tiv och ändamålsenlig samt för att säkerställa att det inte föreligger någon intressekonflikt för den personal som genom</w:t>
      </w:r>
      <w:r>
        <w:softHyphen/>
      </w:r>
      <w:r w:rsidRPr="008E73D5">
        <w:t>för offentlig kontroll och annan offentlig verksamhet</w:t>
      </w:r>
      <w:r>
        <w:t xml:space="preserve">. </w:t>
      </w:r>
      <w:r w:rsidRPr="008E73D5">
        <w:t>De behöriga myndighet</w:t>
      </w:r>
      <w:r w:rsidRPr="008E73D5">
        <w:softHyphen/>
        <w:t>erna ska vidare ha tillgång till lämplig laboratoriekapacitet för ana</w:t>
      </w:r>
      <w:r w:rsidRPr="008E73D5">
        <w:softHyphen/>
        <w:t>lys, testning och diagnos</w:t>
      </w:r>
      <w:r>
        <w:t>tik</w:t>
      </w:r>
      <w:r w:rsidRPr="008E73D5">
        <w:t>. De ska även ha tillgång till tillräckligt stor, för ändamålet väl kvalificerad och erfaren personal samt lämp</w:t>
      </w:r>
      <w:r w:rsidRPr="008E73D5">
        <w:softHyphen/>
        <w:t xml:space="preserve">liga och väl underhållna utrymmen och utrustning, så att offentlig kontroll och annan offentlig verksamhet kan genomföras på ett ändamålsenligt och effektivt sätt. </w:t>
      </w:r>
      <w:r>
        <w:t>R</w:t>
      </w:r>
      <w:r w:rsidRPr="008E73D5">
        <w:t xml:space="preserve">ättsliga förfaranden </w:t>
      </w:r>
      <w:r>
        <w:t xml:space="preserve">ska </w:t>
      </w:r>
      <w:r w:rsidRPr="008E73D5">
        <w:t>säkerställa att personalen har tillträde till aktörernas lokaler och tillgång till deras doku</w:t>
      </w:r>
      <w:r w:rsidRPr="008E73D5">
        <w:softHyphen/>
        <w:t>mentation, så att de kan utföra sina uppgifter på ett korrekt sätt. De behöriga myndigheterna ska även ha infört beredskapsplaner och vara beredda att använda sådana planer i nödsituationer, i förekommande fall i enlighet med de bestämmel</w:t>
      </w:r>
      <w:r>
        <w:softHyphen/>
      </w:r>
      <w:r w:rsidRPr="008E73D5">
        <w:t>ser som avses i artikel</w:t>
      </w:r>
      <w:r>
        <w:t xml:space="preserve"> 1.2.</w:t>
      </w:r>
      <w:r w:rsidRPr="00A435BA">
        <w:t xml:space="preserve"> Kraven på personalen vid de behöriga myndig</w:t>
      </w:r>
      <w:r>
        <w:softHyphen/>
      </w:r>
      <w:r w:rsidRPr="00A435BA">
        <w:t>heterna gäller även för officiella veterinärer</w:t>
      </w:r>
      <w:r>
        <w:t>.</w:t>
      </w:r>
    </w:p>
    <w:p w14:paraId="74D2C153" w14:textId="301E2DC9" w:rsidR="00F71CC6" w:rsidRDefault="00AB307F" w:rsidP="00F71CC6">
      <w:pPr>
        <w:pStyle w:val="Brdtextmedindrag"/>
      </w:pPr>
      <w:r>
        <w:t xml:space="preserve">De behöriga myndigheterna ska regelbundet och med lämplig frekvens genomföra riskbaserad offentlig kontroll av alla aktörer med hänsyn till identifierade risker. </w:t>
      </w:r>
      <w:r w:rsidRPr="001C6A2F">
        <w:t>Kontrollen ska särskilt beakta klarlagda risker som är förbundna med djur och varor, verksamhet som står under aktörernas kon</w:t>
      </w:r>
      <w:r>
        <w:softHyphen/>
      </w:r>
      <w:r w:rsidRPr="001C6A2F">
        <w:t xml:space="preserve">troll, aktörernas tidigare resultat vid offentlig kontroll och </w:t>
      </w:r>
      <w:r>
        <w:t xml:space="preserve">om </w:t>
      </w:r>
      <w:r w:rsidRPr="001C6A2F">
        <w:t xml:space="preserve">de följer de bestämmelser som avses i artikel 1.2, tillförlitligheten i egenkontrollen m.m. </w:t>
      </w:r>
      <w:r>
        <w:t>Kontrollen ska som huvudregel genomföras utan förvarning, utom i de fallen då det är nödvändigt och motiverat att förvarna aktören eller då aktören själv har begärt offentlig kontroll och den behöriga myndigheten anser att förvarning bör ske. Kontrollen ska vidare så långt det är möj</w:t>
      </w:r>
      <w:r>
        <w:softHyphen/>
        <w:t xml:space="preserve">ligt genomföras på ett sätt som minimerar den administrativa bördan och verksamhetsstörningar för aktörerna (artikel 9). </w:t>
      </w:r>
    </w:p>
    <w:p w14:paraId="544F7441" w14:textId="77777777" w:rsidR="00F71CC6" w:rsidRDefault="00AB307F" w:rsidP="00F71CC6">
      <w:pPr>
        <w:pStyle w:val="Brdtextmedindrag"/>
      </w:pPr>
      <w:r>
        <w:t xml:space="preserve">Kontrollen ska avse djur och varor i alla produktions-, bearbetnings-, distributions- och användningsled </w:t>
      </w:r>
      <w:r w:rsidRPr="00501C51">
        <w:t xml:space="preserve">samt av ämnen, material eller föremål som kan inverka på djurs och varors egenskaper eller hälsa och på </w:t>
      </w:r>
      <w:r>
        <w:t xml:space="preserve">hur de stämmer </w:t>
      </w:r>
      <w:r w:rsidRPr="00501C51">
        <w:t>överens med gällande krav</w:t>
      </w:r>
      <w:r>
        <w:t xml:space="preserve">. </w:t>
      </w:r>
      <w:r w:rsidRPr="00501C51">
        <w:t>Kontrollen ska också omfatta aktö</w:t>
      </w:r>
      <w:r>
        <w:softHyphen/>
      </w:r>
      <w:r w:rsidRPr="00501C51">
        <w:t>rer</w:t>
      </w:r>
      <w:r>
        <w:t xml:space="preserve">nas verksamhet, </w:t>
      </w:r>
      <w:r w:rsidRPr="00501C51">
        <w:t>inklusive djurhållning, utrustning, transportmedel, lokaler och andra platser under deras kontroll och deras omgivningar samt relaterad dokumentation</w:t>
      </w:r>
      <w:r>
        <w:t xml:space="preserve"> (artikel 10).</w:t>
      </w:r>
    </w:p>
    <w:p w14:paraId="072BB90F" w14:textId="77777777" w:rsidR="00F71CC6" w:rsidRDefault="00AB307F" w:rsidP="00F71CC6">
      <w:pPr>
        <w:pStyle w:val="Brdtextmedindrag"/>
      </w:pPr>
      <w:r>
        <w:t xml:space="preserve">De behöriga myndigheterna ska upprätta en förteckning över aktörer och hålla denna uppdaterad. </w:t>
      </w:r>
    </w:p>
    <w:p w14:paraId="336726F4" w14:textId="77777777" w:rsidR="00F71CC6" w:rsidRDefault="00AB307F" w:rsidP="00F71CC6">
      <w:pPr>
        <w:pStyle w:val="Brdtextmedindrag"/>
      </w:pPr>
      <w:r>
        <w:t>Förordningen innehåller krav på utbildning av den personal som ska genomföra offentlig kontroll och annan offentlig verksamhet (artikel 5.4). Personalen ska ha ändamålsenlig utbildning för sitt kompetensområde så att den på ett kompetent sätt kan utföra sina uppgifter och utföra offentlig kontroll och annan offentlig verksamhet på ett enhetligt sätt. I bilaga II till förordningen anges några specifika områden som personalen ska få utbild</w:t>
      </w:r>
      <w:r>
        <w:softHyphen/>
        <w:t>ning i. Det åligger de behöriga myndigheterna, och organ med delegerade uppgifter, att säkerställa att personalen får denna utbildning.</w:t>
      </w:r>
    </w:p>
    <w:p w14:paraId="174E2274" w14:textId="77777777" w:rsidR="00F71CC6" w:rsidRDefault="00AB307F" w:rsidP="00F71CC6">
      <w:pPr>
        <w:pStyle w:val="Rubrik5utannumrering"/>
      </w:pPr>
      <w:r>
        <w:t>Interna revisioner av de behöriga myndigheterna</w:t>
      </w:r>
    </w:p>
    <w:p w14:paraId="2B8C7E61" w14:textId="77777777" w:rsidR="00F71CC6" w:rsidRDefault="00AB307F" w:rsidP="00F71CC6">
      <w:pPr>
        <w:pStyle w:val="Brdtext"/>
      </w:pPr>
      <w:r w:rsidRPr="0070678D">
        <w:t>De behöriga myndigheterna ska genomföra interna revisioner eller låta sin myndighet revideras (artikel 6). Revisionerna ska vara föremål för obero</w:t>
      </w:r>
      <w:r>
        <w:softHyphen/>
      </w:r>
      <w:r w:rsidRPr="0070678D">
        <w:t>ende granskning och genomföras på ett öppet sätt. De behöriga myndig</w:t>
      </w:r>
      <w:r>
        <w:softHyphen/>
      </w:r>
      <w:r w:rsidRPr="0070678D">
        <w:t>heterna ska med beaktande av resultaten vidta lämpliga åtgärder för att säkerställa att de följer förordningen</w:t>
      </w:r>
      <w:r>
        <w:t>.</w:t>
      </w:r>
    </w:p>
    <w:p w14:paraId="47D91898" w14:textId="77777777" w:rsidR="00F71CC6" w:rsidRDefault="00AB307F" w:rsidP="00F71CC6">
      <w:pPr>
        <w:pStyle w:val="Rubrik5utannumrering"/>
      </w:pPr>
      <w:r>
        <w:t>Rätt att överklaga de behöriga myndigheternas beslut</w:t>
      </w:r>
    </w:p>
    <w:p w14:paraId="6E915263" w14:textId="77777777" w:rsidR="00F71CC6" w:rsidRDefault="00AB307F" w:rsidP="00F71CC6">
      <w:pPr>
        <w:pStyle w:val="Brdtext"/>
      </w:pPr>
      <w:r w:rsidRPr="0070678D">
        <w:t>I artikel 7 regleras fysiska och juridiska personers rätt att överklaga vissa beslut som de behöriga myndigheterna har fattat. Överklagbara beslut är bl.a. beslut som de behöriga myndigheterna fattar om åtgärder vid bristande efterlevnad</w:t>
      </w:r>
      <w:r>
        <w:t>.</w:t>
      </w:r>
    </w:p>
    <w:p w14:paraId="581291A1" w14:textId="77777777" w:rsidR="00F71CC6" w:rsidRDefault="00AB307F" w:rsidP="00F71CC6">
      <w:pPr>
        <w:pStyle w:val="Rubrik5utannumrering"/>
      </w:pPr>
      <w:r>
        <w:t>Tystnadsplikt</w:t>
      </w:r>
    </w:p>
    <w:p w14:paraId="5B69BC75" w14:textId="77777777" w:rsidR="00F71CC6" w:rsidRDefault="00AB307F" w:rsidP="00F71CC6">
      <w:pPr>
        <w:pStyle w:val="Brdtext"/>
      </w:pPr>
      <w:r w:rsidRPr="00EF2FAF">
        <w:t>De behöriga myndigheterna ska säkerställa att information som de inhämtar vid utförande av sina uppgifter i samband med offentlig kontroll och annan offentlig verksamhet inte röjs för tredje part om informationen är av sådan art att den enligt nationell lagstiftning eller unionslagstiftning omfattas av tystnadsplikt (artikel 8). Information som omfattas av tyst</w:t>
      </w:r>
      <w:r>
        <w:softHyphen/>
      </w:r>
      <w:r w:rsidRPr="00EF2FAF">
        <w:t>nads</w:t>
      </w:r>
      <w:r w:rsidRPr="00EF2FAF">
        <w:softHyphen/>
        <w:t>plikt är information vars röjande skulle undergräva syftet med inspek</w:t>
      </w:r>
      <w:r w:rsidRPr="00EF2FAF">
        <w:softHyphen/>
        <w:t>tioner, undersökningar eller revisioner, skyddet av en aktörs eller annan fysisk eller juridisk persons affärsintressen, eller skyddet för domstols</w:t>
      </w:r>
      <w:r>
        <w:softHyphen/>
      </w:r>
      <w:r w:rsidRPr="00EF2FAF">
        <w:t>förfaranden eller juridisk rådgivning (artikel 8.3). Detta gäller dock endast om inte ett övervägande allmänintresse motiverar att informationen röjs eller om inte unionslagstiftning eller nationell lagstiftning uppställer ett krav på röjande</w:t>
      </w:r>
      <w:r>
        <w:t>.</w:t>
      </w:r>
    </w:p>
    <w:p w14:paraId="026FAEB9" w14:textId="77777777" w:rsidR="00F71CC6" w:rsidRDefault="00AB307F" w:rsidP="00F71CC6">
      <w:pPr>
        <w:pStyle w:val="Rubrik5utannumrering"/>
      </w:pPr>
      <w:r>
        <w:t>Öppenhet och rutiner i offentlig kontroll</w:t>
      </w:r>
    </w:p>
    <w:p w14:paraId="118E96FF" w14:textId="77777777" w:rsidR="00F71CC6" w:rsidRDefault="00AB307F" w:rsidP="00F71CC6">
      <w:pPr>
        <w:pStyle w:val="Brdtext"/>
      </w:pPr>
      <w:r w:rsidRPr="00EF2FAF">
        <w:t>Förordningen ålägger de behöriga myndigheterna att utföra offentlig kontroll med en hög grad av öppenhet (artikel 11). Minst en gång per år ska myndigheterna på internet tillhandahålla allmänheten information om hur kontrollen är organiserad och hur den utförs. Därutöver ska de säker</w:t>
      </w:r>
      <w:r>
        <w:softHyphen/>
      </w:r>
      <w:r w:rsidRPr="00EF2FAF">
        <w:t>ställa att information om bl.a. fall av bristande efterlevnad och ålagda sanktioner offentliggörs regelbundet och i vederbörlig tid</w:t>
      </w:r>
      <w:r>
        <w:t>.</w:t>
      </w:r>
    </w:p>
    <w:p w14:paraId="2643796D" w14:textId="77777777" w:rsidR="00F71CC6" w:rsidRDefault="00AB307F" w:rsidP="00F71CC6">
      <w:pPr>
        <w:pStyle w:val="Brdtextmedindrag"/>
      </w:pPr>
      <w:r w:rsidRPr="00EF2FAF">
        <w:t>De behöriga myndigheterna ska enligt artikel 12 genomföra kontrollen i enlighet med dokumenterade förfaranden. Förfarandena listas i kapitel II i bilaga II och ska bl.a. omfatta myndighetens organisation, en redogörelse för de mål som ska uppnås, personalens uppgifter samt provtagnings</w:t>
      </w:r>
      <w:r>
        <w:softHyphen/>
      </w:r>
      <w:r w:rsidRPr="00EF2FAF">
        <w:t>förfaranden, kontrollmetoder och kontrolltekniker</w:t>
      </w:r>
      <w:r>
        <w:t>.</w:t>
      </w:r>
    </w:p>
    <w:p w14:paraId="05960B57" w14:textId="77777777" w:rsidR="00F71CC6" w:rsidRPr="00EF2FAF" w:rsidRDefault="00AB307F" w:rsidP="00F71CC6">
      <w:pPr>
        <w:pStyle w:val="Brdtextmedindrag"/>
      </w:pPr>
      <w:r w:rsidRPr="00EF2FAF">
        <w:t>Enligt artikel 13 ska myndigheterna upprätta skriftlig dokumentation över varje offentlig kontroll som genomförs. Dokumentationen ska inne</w:t>
      </w:r>
      <w:r>
        <w:softHyphen/>
      </w:r>
      <w:r w:rsidRPr="00EF2FAF">
        <w:t>hålla en beskrivning av syftet med den offentliga kontrollen, de kontroll</w:t>
      </w:r>
      <w:r>
        <w:softHyphen/>
      </w:r>
      <w:r w:rsidRPr="00EF2FAF">
        <w:t>metoder som tillämpats, resultaten av den offentliga kontrollen och i före</w:t>
      </w:r>
      <w:r>
        <w:softHyphen/>
      </w:r>
      <w:r w:rsidRPr="00EF2FAF">
        <w:t>kommande fall, de åtgärder som de behöriga myndigheterna kräver att den berörda aktören ska vidta till följd av deras offentliga kontroll</w:t>
      </w:r>
      <w:r>
        <w:t>.</w:t>
      </w:r>
    </w:p>
    <w:p w14:paraId="683DB9AE" w14:textId="77777777" w:rsidR="00F71CC6" w:rsidRDefault="00AB307F" w:rsidP="00F71CC6">
      <w:pPr>
        <w:pStyle w:val="Rubrik5utannumrering"/>
      </w:pPr>
      <w:r>
        <w:t>Kontrollmetoder och kontrollteknik för offentlig kontroll</w:t>
      </w:r>
    </w:p>
    <w:p w14:paraId="23094771" w14:textId="77777777" w:rsidR="00F71CC6" w:rsidRDefault="00AB307F" w:rsidP="00F71CC6">
      <w:pPr>
        <w:pStyle w:val="Brdtext"/>
      </w:pPr>
      <w:r w:rsidRPr="009712EA">
        <w:t>De metoder och den teknik som den offentliga kontrollen ska inbegripa listas i artikel 14. Vid sidan av granskningen av aktörernas egenkontroll</w:t>
      </w:r>
      <w:r>
        <w:softHyphen/>
      </w:r>
      <w:r w:rsidRPr="009712EA">
        <w:t>system ingår inspektion av utrustning, transportmedel, lokaler och andra platser, djur, varor, råvaror, märkning och marknadsföring m.m</w:t>
      </w:r>
      <w:r>
        <w:t>.</w:t>
      </w:r>
    </w:p>
    <w:p w14:paraId="36067DDD" w14:textId="77777777" w:rsidR="00F71CC6" w:rsidRDefault="00AB307F" w:rsidP="00F71CC6">
      <w:pPr>
        <w:pStyle w:val="Rubrik5utannumrering"/>
      </w:pPr>
      <w:r>
        <w:t>Aktörers skyldigheter</w:t>
      </w:r>
    </w:p>
    <w:p w14:paraId="32174986" w14:textId="1C97655A" w:rsidR="00F71CC6" w:rsidRDefault="00AB307F" w:rsidP="00F71CC6">
      <w:pPr>
        <w:pStyle w:val="Brdtext"/>
      </w:pPr>
      <w:r>
        <w:t>I artikel 15 finns bestämmelser om skyldigheter för aktörer. Aktö</w:t>
      </w:r>
      <w:r>
        <w:softHyphen/>
        <w:t>rerna ska bl.a. ge personal vid de behöriga myndigheterna tillträde till sina lokaler och andra platser under deras kontroll och deras omgivningar, djur och varor samt tillgång till sina datoriserade informationshanteringssystem, dokument och annan relevant information. Aktörerna ska vidare under offentlig kontroll och annan offentlig verksamhet bistå och samarbeta med de behöriga myndigheternas personal. Kommissionen får genom genom</w:t>
      </w:r>
      <w:r>
        <w:softHyphen/>
        <w:t>förandeakter fastställa närmare bestämmelser om bl.a. samarbete och informationsutbyte mellan aktörer och behöriga myndigheter vid sänd</w:t>
      </w:r>
      <w:r>
        <w:softHyphen/>
        <w:t>ningar av djur och varor till unionen. Aktörernas skyldigheter gäller även när offentlig kontroll eller annan offentlig verksamhet genomförs av offi</w:t>
      </w:r>
      <w:r>
        <w:softHyphen/>
        <w:t>ciella veterinärer, officiella växtskyddsin</w:t>
      </w:r>
      <w:r>
        <w:softHyphen/>
        <w:t>spektörer, kontrollmyndigheter, organ med delegerade uppgifter och fysiska personer till vilka vissa upp</w:t>
      </w:r>
      <w:r>
        <w:softHyphen/>
        <w:t>gifter har delegerats. Aktö</w:t>
      </w:r>
      <w:r>
        <w:softHyphen/>
        <w:t>rerna ska även vid tillämpningen av artikel 10.2 tillhandahålla den behöriga myndigheten aktuella uppgifter om åtminstone namn och juridisk form, vilken specifik verksamhet som de utför, inbegri</w:t>
      </w:r>
      <w:r>
        <w:softHyphen/>
        <w:t>pet verksamhet som utförs genom distanskommunikation, och vilka plat</w:t>
      </w:r>
      <w:r>
        <w:softHyphen/>
        <w:t>ser som de kontrollerar.</w:t>
      </w:r>
    </w:p>
    <w:p w14:paraId="426C6309" w14:textId="77777777" w:rsidR="00F71CC6" w:rsidRDefault="00AB307F" w:rsidP="00F71CC6">
      <w:pPr>
        <w:pStyle w:val="Rubrik5utannumrering"/>
      </w:pPr>
      <w:r>
        <w:t>Ytterligare krav för offentlig kontroll och annan offentlig verksamhet</w:t>
      </w:r>
    </w:p>
    <w:p w14:paraId="53202370" w14:textId="77777777" w:rsidR="00F71CC6" w:rsidRDefault="00AB307F" w:rsidP="00F71CC6">
      <w:pPr>
        <w:pStyle w:val="Brdtext"/>
      </w:pPr>
      <w:r>
        <w:t>I artiklarna 16–27 finns bestämmelser om ytterligare krav för offentlig kontroll och annan offentlig verksamhet. Det finns särskilda bestämmelser för t.ex. produktion av produkter av animaliskt ur</w:t>
      </w:r>
      <w:r>
        <w:softHyphen/>
        <w:t>sprung avsedda att användas som livsmedel, för resthalter av vissa ämnen i livsmedel och foder samt för djur, produkter av animaliskt ursprung, avelsmaterial, ani</w:t>
      </w:r>
      <w:r>
        <w:softHyphen/>
        <w:t>maliska biprodukter och framställda produkter. Vidare finns särskilda bestämmelser som avser djur</w:t>
      </w:r>
      <w:r>
        <w:softHyphen/>
        <w:t>skyddskraven och växters sundhet etc. Kommissionen har på de olika områdena getts befogenhet att meddela när</w:t>
      </w:r>
      <w:r>
        <w:softHyphen/>
        <w:t>mare bestämmel</w:t>
      </w:r>
      <w:r>
        <w:softHyphen/>
        <w:t>ser genom delegerade akter och genomförandeakter.</w:t>
      </w:r>
    </w:p>
    <w:p w14:paraId="12FC715B" w14:textId="77777777" w:rsidR="00F71CC6" w:rsidRDefault="00AB307F" w:rsidP="00F71CC6">
      <w:pPr>
        <w:pStyle w:val="Rubrik5utannumrering"/>
      </w:pPr>
      <w:r>
        <w:t>Delegering av vissa uppgifter</w:t>
      </w:r>
    </w:p>
    <w:p w14:paraId="79957896" w14:textId="77777777" w:rsidR="00F71CC6" w:rsidRDefault="00AB307F" w:rsidP="00F71CC6">
      <w:pPr>
        <w:pStyle w:val="Brdtext"/>
      </w:pPr>
      <w:r>
        <w:t>I artiklarna 28–33 finns bestämmelser om delegering av den offent</w:t>
      </w:r>
      <w:r>
        <w:softHyphen/>
        <w:t>liga kontrollen och annan offentlig verksamhet. Enligt artikel 28 får de behö</w:t>
      </w:r>
      <w:r>
        <w:softHyphen/>
        <w:t>riga myndigheterna delegera vissa uppgifter som ingår i den offentliga kontrollen till ett eller flera organ med delegerade upp</w:t>
      </w:r>
      <w:r>
        <w:softHyphen/>
        <w:t>gifter eller till en eller flera fysiska personer. I artiklarna 29 och 30 anges villkor för delege</w:t>
      </w:r>
      <w:r>
        <w:softHyphen/>
        <w:t>ring i den offentliga kontrollen. Enligt arti</w:t>
      </w:r>
      <w:r>
        <w:softHyphen/>
        <w:t>kel 31 får de behöriga myndig</w:t>
      </w:r>
      <w:r>
        <w:softHyphen/>
        <w:t>heterna även delegera vissa uppgifter i samband med annan offentlig verk</w:t>
      </w:r>
      <w:r>
        <w:softHyphen/>
        <w:t>samhet under vissa i förordning</w:t>
      </w:r>
      <w:r>
        <w:softHyphen/>
        <w:t>en angivna förutsättningar. De behöriga myndigheterna får inte delegera beslut om åtgärder som föreskrivs i artik</w:t>
      </w:r>
      <w:r>
        <w:softHyphen/>
        <w:t>larna 138.1 b, 138.2 och 138.3, dvs. åtgärder vid bristande efterlevnad, till ett or</w:t>
      </w:r>
      <w:r>
        <w:softHyphen/>
        <w:t>gan med delegerade uppgifter eller till en fysisk person. I artikel 32 regleras skyldigheter för organ och fysiska personer som fått upp</w:t>
      </w:r>
      <w:r>
        <w:softHyphen/>
        <w:t>gifter delegerade till sig och i artikel 33 regleras skyldigheter för de behöriga myndigheter som delegerat dessa uppgifter.</w:t>
      </w:r>
    </w:p>
    <w:p w14:paraId="76400C19" w14:textId="77777777" w:rsidR="00F71CC6" w:rsidRDefault="00AB307F" w:rsidP="00F71CC6">
      <w:pPr>
        <w:pStyle w:val="Rubrik5utannumrering"/>
      </w:pPr>
      <w:r>
        <w:t>Provtagning, analyser, tester och diagnostik</w:t>
      </w:r>
    </w:p>
    <w:p w14:paraId="121D13CB" w14:textId="6D9743F3" w:rsidR="00F71CC6" w:rsidRDefault="00AB307F" w:rsidP="00F71CC6">
      <w:pPr>
        <w:pStyle w:val="Brdtext"/>
      </w:pPr>
      <w:r>
        <w:t>I artiklarna 34–36 finns bestämmelser om metoder för provtagning, ana</w:t>
      </w:r>
      <w:r>
        <w:softHyphen/>
        <w:t>lyser, tester och diagnostik som ska användas i den offentliga kontrollen och annan offentlig verksamhet. Enligt artikel 35 ska de behöriga myndig</w:t>
      </w:r>
      <w:r>
        <w:softHyphen/>
        <w:t>heterna se till att aktörer vars djur eller varor är föremål för provtagning, analys, testning eller diagnostik i samband med offentlig kontroll har rätt till ett andra expertutlåtande på egen bekostnad. Denna rättighet har dock inte någon inverkan på de behöriga myndigheternas skyldighet att omedelbart vidta åtgärder för att minska riskerna för människors och djurs hälsa, växters sundhet eller, när det gäller genetiskt modifierade org</w:t>
      </w:r>
      <w:r>
        <w:softHyphen/>
        <w:t>an</w:t>
      </w:r>
      <w:r>
        <w:softHyphen/>
        <w:t>ismer och växtskyddsmedel, för miljön. När det gäller djur och varor som erbjuds till försäljning genom distanskommunikation får, enligt artikel 36, prover som de behöriga myndigheterna beställt av aktö</w:t>
      </w:r>
      <w:r>
        <w:softHyphen/>
        <w:t>rer utan att identi</w:t>
      </w:r>
      <w:r>
        <w:softHyphen/>
        <w:t>fiera sig användas för offentlig kontroll. I artik</w:t>
      </w:r>
      <w:r>
        <w:softHyphen/>
        <w:t>larna 37–42 finns be</w:t>
      </w:r>
      <w:r>
        <w:softHyphen/>
        <w:t>stämmelser om utseende av officiella laborato</w:t>
      </w:r>
      <w:r>
        <w:softHyphen/>
        <w:t>rier och deras skyldigheter samt om revision och ackreditering av dessa.</w:t>
      </w:r>
    </w:p>
    <w:p w14:paraId="008D1E34" w14:textId="77777777" w:rsidR="00F71CC6" w:rsidRDefault="00AB307F" w:rsidP="00F71CC6">
      <w:pPr>
        <w:pStyle w:val="Rubrik5utannumrering"/>
      </w:pPr>
      <w:r>
        <w:t>Offentlig kontroll vid införsel till Europeiska unionen från tredjeland</w:t>
      </w:r>
    </w:p>
    <w:p w14:paraId="40CC60FF" w14:textId="77777777" w:rsidR="00F71CC6" w:rsidRDefault="00AB307F" w:rsidP="00F71CC6">
      <w:pPr>
        <w:pStyle w:val="Brdtext"/>
      </w:pPr>
      <w:r>
        <w:t>I artiklarna 43–76 finns bestämmelser om offentlig kontroll av djur och varor som förs in till unionen.</w:t>
      </w:r>
    </w:p>
    <w:p w14:paraId="7BB1E1A3" w14:textId="77777777" w:rsidR="00F71CC6" w:rsidRDefault="00AB307F" w:rsidP="00F71CC6">
      <w:pPr>
        <w:pStyle w:val="Brdtextmedindrag"/>
      </w:pPr>
      <w:r>
        <w:t>Enligt artikel 44 ska de behöriga myndigheterna regelbundet och med lämplig frekvens genomföra riskbaserad offentlig kontroll av djur och varor som förs in till unionen, och som inte omfattas av artiklarna 47 och 48 och alltså inte är föremål för offentlig kontroll vid gränskontroll</w:t>
      </w:r>
      <w:r>
        <w:softHyphen/>
        <w:t>stationer, för att säkerhetsställa att de bestämmel</w:t>
      </w:r>
      <w:r>
        <w:softHyphen/>
        <w:t>ser som avses i artikel 1.2 följs. Kontrollen ska särskilt beakta bl.a. de risker som är förbundna med olika typer av djur och varor samt eventuella garantier som den behöriga myndigheten i ur</w:t>
      </w:r>
      <w:r>
        <w:softHyphen/>
        <w:t>sprungs</w:t>
      </w:r>
      <w:r>
        <w:softHyphen/>
        <w:t>landet har lämnat för att djuren eller varorna upp</w:t>
      </w:r>
      <w:r>
        <w:softHyphen/>
        <w:t>fyller de krav som fastställs i de bestämmelser som avses i artikel 1.2 eller krav som konstaterats vara åtminstone likvärdiga med dessa. I artikel 45 finns bestämmelser om kontrollens omfattning när kon</w:t>
      </w:r>
      <w:r>
        <w:softHyphen/>
        <w:t>trollen genom</w:t>
      </w:r>
      <w:r>
        <w:softHyphen/>
        <w:t>förs i enlighet med artikel 44.1. Kommissionen ges befogenhet att anta delege</w:t>
      </w:r>
      <w:r>
        <w:softHyphen/>
        <w:t>rade akter med avseende på i vilka fall och på vilka vill</w:t>
      </w:r>
      <w:r>
        <w:softHyphen/>
        <w:t>kor de behöriga myndigheterna får kräva att aktö</w:t>
      </w:r>
      <w:r>
        <w:softHyphen/>
        <w:t>rerna ska anmäla ankomsten av vissa varor som förs in till unionen. Enligt artikel 46 ska de behöriga myndig</w:t>
      </w:r>
      <w:r>
        <w:softHyphen/>
        <w:t>heterna när provtagning sker av djur och varor underrätta de berörda aktö</w:t>
      </w:r>
      <w:r>
        <w:softHyphen/>
        <w:t>rerna och, om lämpligt, även tullmyndigheterna samt besluta huruvida djuren eller varorna behöver hållas kvar. Kommissionen ska genom genomförandeakter fastställa de förfaranden och dokument som krävs för att säkerställa att de djur och varor som blivit föremål för provtag</w:t>
      </w:r>
      <w:r>
        <w:softHyphen/>
        <w:t>ning kan spåras.</w:t>
      </w:r>
    </w:p>
    <w:p w14:paraId="722A2F0F" w14:textId="77777777" w:rsidR="00F71CC6" w:rsidRDefault="00AB307F" w:rsidP="00F71CC6">
      <w:pPr>
        <w:pStyle w:val="Rubrik5utannumrering"/>
      </w:pPr>
      <w:r>
        <w:t>Offentlig kontroll av djur och varor vid gränskontrollstationer</w:t>
      </w:r>
    </w:p>
    <w:p w14:paraId="575C5499" w14:textId="683A5C94" w:rsidR="00F71CC6" w:rsidRDefault="00AB307F" w:rsidP="00F71CC6">
      <w:pPr>
        <w:pStyle w:val="Brdtext"/>
      </w:pPr>
      <w:r>
        <w:t>Enligt artikel 47 ska de behöriga myndigheterna vid gränskontroll</w:t>
      </w:r>
      <w:r>
        <w:softHyphen/>
        <w:t>stationer för första ankomst till unionen genomföra offentlig kon</w:t>
      </w:r>
      <w:r>
        <w:softHyphen/>
        <w:t>troll av varje sänd</w:t>
      </w:r>
      <w:r>
        <w:softHyphen/>
        <w:t>ning av i förordningen angivna kategorier av djur och varor som förs in till unionen från tredjeland. Det gäller bl.a. djur, produkter av animaliskt ursprung, avelsmaterial och animaliska biprodukter. Kommissionen ska genom genomförandeakter fastställa förteckningar över vissa av dessa kategorier. Kom</w:t>
      </w:r>
      <w:r>
        <w:softHyphen/>
        <w:t>missionen ges vidare befogenhet att anta delegerade akter med av</w:t>
      </w:r>
      <w:r>
        <w:softHyphen/>
        <w:t>seende på ändringar av kategorierna för att inkludera andra produk</w:t>
      </w:r>
      <w:r>
        <w:softHyphen/>
        <w:t>ter som kan utgöra risker. Aktörer som ansvarar för sändningen ska säker</w:t>
      </w:r>
      <w:r>
        <w:softHyphen/>
        <w:t xml:space="preserve">ställa att djur och varor i de kategorier som avses görs tillgängliga för offentlig kontroll vid en gränskontrollstation. </w:t>
      </w:r>
    </w:p>
    <w:p w14:paraId="0C265F0E" w14:textId="77777777" w:rsidR="00F71CC6" w:rsidRDefault="00AB307F" w:rsidP="00F71CC6">
      <w:pPr>
        <w:pStyle w:val="Brdtextmedindrag"/>
      </w:pPr>
      <w:r>
        <w:t>En</w:t>
      </w:r>
      <w:r>
        <w:softHyphen/>
        <w:t>ligt artikel 48 ska kommissionen anta delegerade akter med avse</w:t>
      </w:r>
      <w:r>
        <w:softHyphen/>
        <w:t xml:space="preserve">ende på bestämmelser om undantag från offentlig kontroll vid gränsstationer för vissa i förordningen angivna kategorier av djur och varor, t.ex. djur och varor som är avsedda att användas för vetenskapliga ändamål. </w:t>
      </w:r>
    </w:p>
    <w:p w14:paraId="37195E06" w14:textId="52AC1124" w:rsidR="00F71CC6" w:rsidRDefault="00AB307F" w:rsidP="00F71CC6">
      <w:pPr>
        <w:pStyle w:val="Brdtextmedindrag"/>
      </w:pPr>
      <w:r>
        <w:t>I artiklarna 49–58 finns bestämmelser om genomförandet av offentlig kontroll vid gränskontrollstationer och krav på intyg och andra dokument som ska åtfölja sändningar. En</w:t>
      </w:r>
      <w:r>
        <w:softHyphen/>
        <w:t>ligt artikel 59 åligger det medlemsstaterna att utse gränskontroll</w:t>
      </w:r>
      <w:r>
        <w:softHyphen/>
        <w:t>stationer och enligt artikel 60 ska en medlemsstat på internet till</w:t>
      </w:r>
      <w:r>
        <w:softHyphen/>
        <w:t>handahålla aktuella förteckningar över gränskontrollstationer på sitt territorium med bl.a. kontaktuppgifter till dessa och uppgifter om öppettider. Kommissionen ska genom genomföran</w:t>
      </w:r>
      <w:r>
        <w:softHyphen/>
        <w:t>deakter fastställa de bestämmelser om det format, de kategorier, de förkortningar för gräns</w:t>
      </w:r>
      <w:r>
        <w:softHyphen/>
        <w:t xml:space="preserve">kontrollstationer och annan information som medlemsstaterna ska använda i förteckningarna över gränskontrollstationer. </w:t>
      </w:r>
    </w:p>
    <w:p w14:paraId="6338E006" w14:textId="77777777" w:rsidR="00F71CC6" w:rsidRDefault="00AB307F" w:rsidP="00F71CC6">
      <w:pPr>
        <w:pStyle w:val="Brdtextmedindrag"/>
      </w:pPr>
      <w:r>
        <w:t>I artiklarna 61–63 finns bestämmelser om åter</w:t>
      </w:r>
      <w:r>
        <w:softHyphen/>
        <w:t>kallande av godkännande och utseende av gränskontrollstationer. I artikel 64 finns bestämmelser om minimikrav för gränskontrollstat</w:t>
      </w:r>
      <w:r>
        <w:softHyphen/>
        <w:t>ioner. Kommissionen ges befogenhet att anta delegerade akter med avseende på bl.a. i vilka fall och på vilka villkor en gränskontrollstation vid särskilda geografiska begränsningar får vara belägen på ett visst avstånd från ett införselsställe till unionen och inte i dess omedelbara närhet.</w:t>
      </w:r>
    </w:p>
    <w:p w14:paraId="17F729D6" w14:textId="77777777" w:rsidR="00F71CC6" w:rsidRDefault="00AB307F" w:rsidP="00F71CC6">
      <w:pPr>
        <w:pStyle w:val="Rubrik5utannumrering"/>
      </w:pPr>
      <w:r>
        <w:t>Åtgärder vid bristande efterlevnad och vid misstanke om bristande efterlevnad avseende djur och varor som förs in till unionen</w:t>
      </w:r>
    </w:p>
    <w:p w14:paraId="000CC08D" w14:textId="5ABC808F" w:rsidR="00F71CC6" w:rsidRDefault="00AB307F" w:rsidP="00F71CC6">
      <w:pPr>
        <w:pStyle w:val="Brdtextmedindrag"/>
        <w:ind w:firstLine="0"/>
      </w:pPr>
      <w:r>
        <w:t>I artiklarna 65–72 finns bestämmelser om åtgärder som de behöriga myndigheterna ska vidta när sändningar av djur och varor som förs in till unionen från tredjeland inte är förenliga med de bestämmel</w:t>
      </w:r>
      <w:r>
        <w:softHyphen/>
        <w:t>ser som avses i artikel 1.2 och när sådana djur och varor utgör en risk.</w:t>
      </w:r>
    </w:p>
    <w:p w14:paraId="0443917B" w14:textId="77777777" w:rsidR="00F71CC6" w:rsidRDefault="00AB307F" w:rsidP="00F71CC6">
      <w:pPr>
        <w:pStyle w:val="Rubrik5utannumrering"/>
      </w:pPr>
      <w:r>
        <w:t>Finansiering av offentlig kontroll och annan offentlig verksamhet</w:t>
      </w:r>
    </w:p>
    <w:p w14:paraId="2F30CE43" w14:textId="77777777" w:rsidR="00F71CC6" w:rsidRDefault="00AB307F" w:rsidP="00F71CC6">
      <w:pPr>
        <w:pStyle w:val="Brdtextmedindrag"/>
        <w:ind w:firstLine="0"/>
      </w:pPr>
      <w:r>
        <w:t>I artiklarna 78–85 regleras de finansiella förutsättningarna för den offent</w:t>
      </w:r>
      <w:r>
        <w:softHyphen/>
        <w:t>liga kontrollen och annan offentlig verksamhet. Bestämmelserna gäller även vid delegering av vissa uppgifter som ingår i den offentliga kon</w:t>
      </w:r>
      <w:r>
        <w:softHyphen/>
        <w:t xml:space="preserve">trollen och annan offentlig verksamhet. </w:t>
      </w:r>
    </w:p>
    <w:p w14:paraId="7E65B8C5" w14:textId="42BB2A2E" w:rsidR="00F71CC6" w:rsidRDefault="00AB307F" w:rsidP="00F71CC6">
      <w:pPr>
        <w:pStyle w:val="Brdtextmedindrag"/>
      </w:pPr>
      <w:r>
        <w:t>Enligt artikel 78 ska medlemsstaterna säkerställa att tillräckliga finansi</w:t>
      </w:r>
      <w:r>
        <w:softHyphen/>
        <w:t>ella resur</w:t>
      </w:r>
      <w:r>
        <w:softHyphen/>
        <w:t>ser finns tillgängliga för att tillhandahålla personal och andra resur</w:t>
      </w:r>
      <w:r>
        <w:softHyphen/>
        <w:t>ser som de behöriga myndigheterna behöver för att genomföra offent</w:t>
      </w:r>
      <w:r>
        <w:softHyphen/>
        <w:t>lig kontroll och annan offentlig verksamhet. Enligt artikel 79 ska de behö</w:t>
      </w:r>
      <w:r>
        <w:softHyphen/>
        <w:t>riga myndigheterna ta ut obligatoriska avgifter eller pålagor för offentlig kontroll vid slakterier, styckningsanläggningar och viltbearbetnings</w:t>
      </w:r>
      <w:r>
        <w:softHyphen/>
        <w:t>anläggningar samt vid mjölkproduktion och utsläppande på marknaden av fiskeri- och vattenbruksprodukter. Obligatoriska avgifter eller pålagor ska vidare tas ut för offentlig kontroll som genomförs beträffande djur och varor som avses i artikel 47.1 a-c vid gränskontrollstationer eller vid de kontrollställen som avses i artikel 53.1. Avgifterna eller pålagorna för dessa kon</w:t>
      </w:r>
      <w:r>
        <w:softHyphen/>
        <w:t>troller ska motsvara antingen den kostnad som beräknas i enlig</w:t>
      </w:r>
      <w:r>
        <w:softHyphen/>
        <w:t>het med artikel 82.1 eller med de belopp som anges i bilaga IV till för</w:t>
      </w:r>
      <w:r>
        <w:softHyphen/>
        <w:t>ord</w:t>
      </w:r>
      <w:r>
        <w:softHyphen/>
        <w:t>ningen. De behöriga myndigheterna ska vidare ta ut avgifter eller pålagor för att täcka kostnaderna för offentlig kontroll av djur och varor som avses i artikel 47.1 d-f, offentlig kontroll som sker på aktörens begäran för att erhålla godkännande enligt artikel 10 i Europaparlamentets och rådets för</w:t>
      </w:r>
      <w:r>
        <w:softHyphen/>
        <w:t>ordning (EG) nr 183/2005 av den 12 januari 2005 om fastställande av krav för foderhygien, samt offentlig kontroll som ursprungligen inte var plane</w:t>
      </w:r>
      <w:r>
        <w:softHyphen/>
        <w:t>rad och som har blivit nödvändig på grund av bristande efterlevnad och som genom</w:t>
      </w:r>
      <w:r>
        <w:softHyphen/>
        <w:t>förs för att bedöma omfattningen och konsekvenserna av denna bristande efterlevnad eller för att kontrollera att korrigerande åt</w:t>
      </w:r>
      <w:r>
        <w:softHyphen/>
        <w:t>gärder har vidtagits. Enligt artikel 79.3 får medlemsstaterna i vissa fall och på objek</w:t>
      </w:r>
      <w:r>
        <w:softHyphen/>
        <w:t>tiva och icke-diskriminerande grunder minska be</w:t>
      </w:r>
      <w:r>
        <w:softHyphen/>
        <w:t>loppet på de obligato</w:t>
      </w:r>
      <w:r>
        <w:softHyphen/>
        <w:t>riska avgifterna eller pålagorna med beaktande av intressena hos aktörer med liten produktion, de traditionella metoder som används för pro</w:t>
      </w:r>
      <w:r>
        <w:softHyphen/>
        <w:t>duktion, bearbetning och distribution, behoven hos de aktörer som är lokaliserade i regioner med särskilda geografiska begränsningar och den utsträckning i vilken aktörerna hittills har följt de relevanta bestämmelser som avses i artikel 1.2, vilket har fastställts genom offentlig kontroll. Med</w:t>
      </w:r>
      <w:r>
        <w:softHyphen/>
        <w:t>lems</w:t>
      </w:r>
      <w:r>
        <w:softHyphen/>
        <w:t>staterna får vidare besluta att avgifter och pålagor som har beräk</w:t>
      </w:r>
      <w:r>
        <w:softHyphen/>
        <w:t>nats i enlighet med artikel 82.1b inte ska tas ut om beloppet är så lågt att det med beaktande av kostnaderna för uttaget och de totala förväntade inkoms</w:t>
      </w:r>
      <w:r>
        <w:softHyphen/>
        <w:t>terna från avgifterna eller pålagorna skulle vara olönsamt att ta ut avgiften eller pålagan. Artikel 79 ska inte tilläm</w:t>
      </w:r>
      <w:r>
        <w:softHyphen/>
        <w:t>pas på offentlig kontroll som genomförs för att kontrollera att de bestämmelser som avses i artikel 1.2 i och j, som gäller ekologisk produktion och skyddade beteckningar, efter</w:t>
      </w:r>
      <w:r>
        <w:softHyphen/>
        <w:t>levs.</w:t>
      </w:r>
    </w:p>
    <w:p w14:paraId="1F6E62CB" w14:textId="3B3E6D07" w:rsidR="00F71CC6" w:rsidRDefault="00AB307F" w:rsidP="00F71CC6">
      <w:pPr>
        <w:pStyle w:val="Brdtextmedindrag"/>
      </w:pPr>
      <w:r>
        <w:t>Medlemsstaterna får enligt artikel 80 ta ut andra avgifter eller pålagor för att täcka kostnaderna för offentlig kontroll och annan offentlig verk</w:t>
      </w:r>
      <w:r>
        <w:softHyphen/>
        <w:t>samhet än de obligatoriska avgifterna och pålagorna, såvida detta inte är förbjudet enligt den lagstiftning som är tillämp</w:t>
      </w:r>
      <w:r>
        <w:softHyphen/>
        <w:t>lig på de områden som om</w:t>
      </w:r>
      <w:r>
        <w:softHyphen/>
        <w:t>fattas av de bestämmelser som avses i artikel 1.2. Enligt artikel 81 ska de avgifter och pålagor som ska tas ut i enlighet med artikel 79.1 a och 79.2 fastställas på grundval av vissa i förordningen angivna kostnader, exem</w:t>
      </w:r>
      <w:r>
        <w:softHyphen/>
        <w:t>pelvis löner till den personal, inklusive stödpersonal och administrativ per</w:t>
      </w:r>
      <w:r>
        <w:softHyphen/>
        <w:t>sonal, som medverkar i den offentliga kontrollen samt kostnader för för</w:t>
      </w:r>
      <w:r>
        <w:softHyphen/>
        <w:t>bruk</w:t>
      </w:r>
      <w:r>
        <w:softHyphen/>
        <w:t>ningsmaterial och verktyg. I artikel 82 finns bestämmelser om be</w:t>
      </w:r>
      <w:r>
        <w:softHyphen/>
        <w:t>räk</w:t>
      </w:r>
      <w:r>
        <w:softHyphen/>
        <w:t>ning av avgifter och pålagor som ska tas ut i enlighet med artikel 79.1 a och 79.2. I artikel 83 finns bestämmelser om uttagande och tillämpning av avgifter och pålagor. En aktör får t.ex. inte påföras en avgift eller pålaga för offentlig kontroll och annan offentlig verksamhet som har utförts på grund av ett klagomål, om kontrol</w:t>
      </w:r>
      <w:r>
        <w:softHyphen/>
        <w:t>len inte leder till att den bristande efter</w:t>
      </w:r>
      <w:r>
        <w:softHyphen/>
        <w:t>levnaden bekräftas. Enligt artikel 85 ska medlemsstaterna säkerställa en hög grad av öppenhet när det gäller bl.a. den metod som har använts för att fast</w:t>
      </w:r>
      <w:r>
        <w:softHyphen/>
        <w:t>ställa de avgifter och pålagor som avses i artiklarna 79.1 a, 79.2 och 80. Medlemsstaterna ska samråda med berörda parter om de all</w:t>
      </w:r>
      <w:r>
        <w:softHyphen/>
        <w:t>männa metoder som används för att beräkna de avgifter eller på</w:t>
      </w:r>
      <w:r>
        <w:softHyphen/>
        <w:t>lagor som före</w:t>
      </w:r>
      <w:r>
        <w:softHyphen/>
        <w:t>skrivs i artiklarna 79.1 a, 79.2 och 80. De kostnader som uppkommer när en behörig myndighet behöver vidta åtgärder på grund av att det visat sig att en aktör inte följer regelverket ska enligt arti</w:t>
      </w:r>
      <w:r>
        <w:softHyphen/>
        <w:t>kel 138.4 bäras av den ansvariga aktören.</w:t>
      </w:r>
    </w:p>
    <w:p w14:paraId="68D0B7B9" w14:textId="77777777" w:rsidR="00F71CC6" w:rsidRDefault="00AB307F" w:rsidP="00F71CC6">
      <w:pPr>
        <w:pStyle w:val="Rubrik2"/>
      </w:pPr>
      <w:bookmarkStart w:id="77" w:name="_Toc44537185"/>
      <w:bookmarkStart w:id="78" w:name="_Toc54265380"/>
      <w:r>
        <w:t>Administrativt stöd och samarbete</w:t>
      </w:r>
      <w:bookmarkEnd w:id="77"/>
      <w:bookmarkEnd w:id="78"/>
    </w:p>
    <w:p w14:paraId="2A2513F8" w14:textId="2F252F5B" w:rsidR="00F71CC6" w:rsidRDefault="00AB307F" w:rsidP="00F71CC6">
      <w:pPr>
        <w:pStyle w:val="Brdtext"/>
      </w:pPr>
      <w:r>
        <w:t>I avdelning IV finns bestämmelser om allmänna principer för administra</w:t>
      </w:r>
      <w:r>
        <w:softHyphen/>
        <w:t>tivt stöd mellan behöriga myndigheter i berörda medlems</w:t>
      </w:r>
      <w:r>
        <w:softHyphen/>
        <w:t>stater. Medlems</w:t>
      </w:r>
      <w:r>
        <w:softHyphen/>
        <w:t>staterna är skyldiga att bistå varandra med admi</w:t>
      </w:r>
      <w:r>
        <w:softHyphen/>
        <w:t>nistrativt stöd om resultatet av den offentliga kontrollen kräver åtgärder i fler än en medlemsstat. Detta administrativa stöd kan enligt artiklarna 104 och 105 ges både på eget ini</w:t>
      </w:r>
      <w:r>
        <w:softHyphen/>
        <w:t>tiativ och på begä</w:t>
      </w:r>
      <w:r>
        <w:softHyphen/>
        <w:t>ran av myndigheten i en annan medlemsstat. I avdel</w:t>
      </w:r>
      <w:r>
        <w:softHyphen/>
        <w:t>ningen finns även bestämmelser om förbindelseorgan, om förbindelser med tredjeland och om samordnat stöd och uppföljning från kommiss</w:t>
      </w:r>
      <w:r>
        <w:softHyphen/>
        <w:t>io</w:t>
      </w:r>
      <w:r>
        <w:softHyphen/>
        <w:t>n</w:t>
      </w:r>
      <w:r>
        <w:softHyphen/>
        <w:t>ens sida.</w:t>
      </w:r>
    </w:p>
    <w:p w14:paraId="6B7BC9D0" w14:textId="77777777" w:rsidR="00F71CC6" w:rsidRDefault="00AB307F" w:rsidP="00F71CC6">
      <w:pPr>
        <w:pStyle w:val="Rubrik2"/>
      </w:pPr>
      <w:bookmarkStart w:id="79" w:name="_Toc44537186"/>
      <w:bookmarkStart w:id="80" w:name="_Toc54265381"/>
      <w:r>
        <w:t>Europeiska unionens verksamhet</w:t>
      </w:r>
      <w:bookmarkEnd w:id="79"/>
      <w:bookmarkEnd w:id="80"/>
    </w:p>
    <w:p w14:paraId="06FA1DA9" w14:textId="77777777" w:rsidR="00F71CC6" w:rsidRPr="00EE27EB" w:rsidRDefault="00AB307F" w:rsidP="00F71CC6">
      <w:pPr>
        <w:pStyle w:val="Rubrik5utannumrering"/>
        <w:rPr>
          <w:iCs/>
        </w:rPr>
      </w:pPr>
      <w:r>
        <w:t>Kommissionens kontroller</w:t>
      </w:r>
    </w:p>
    <w:p w14:paraId="4450A1DA" w14:textId="4462D51C" w:rsidR="00F71CC6" w:rsidRDefault="00AB307F" w:rsidP="00F71CC6">
      <w:pPr>
        <w:pStyle w:val="Brdtext"/>
      </w:pPr>
      <w:r>
        <w:t>Enligt artikel 116 ska kommissionens experter utföra kontroller och re</w:t>
      </w:r>
      <w:r>
        <w:softHyphen/>
        <w:t>vi</w:t>
      </w:r>
      <w:r>
        <w:softHyphen/>
        <w:t>sioner i varje medlemsstat för att kontrollera tillämpningen av de bestämmelser som avses i artikel 1.2 och de som föreskrivs i förordningen, att de nationella kontrollsystemen fungerar och att de behöriga myndig</w:t>
      </w:r>
      <w:r>
        <w:softHyphen/>
        <w:t>heterna sköter sina uppgifter samt samla in</w:t>
      </w:r>
      <w:r>
        <w:softHyphen/>
        <w:t>formation om bl.a. offentlig kontroll och verkställighets</w:t>
      </w:r>
      <w:r>
        <w:softHyphen/>
        <w:t>praxis. Nationella experter från medlems</w:t>
      </w:r>
      <w:r>
        <w:softHyphen/>
        <w:t>staterna får bistå kom</w:t>
      </w:r>
      <w:r>
        <w:softHyphen/>
        <w:t>missionens experter och dessa har då samma rätt till tillträde som kommissionens egna experter. I artiklarna 117 och 118 finns be</w:t>
      </w:r>
      <w:r>
        <w:softHyphen/>
        <w:t>stämmelser om rapporter och program för kommissionens kontrol</w:t>
      </w:r>
      <w:r>
        <w:softHyphen/>
        <w:t>ler. I artikel 119 regleras medlemsstaternas skyldigheter när det gäller dessa kontroller. Medlemsstaterna ska bl.a. ge nöd</w:t>
      </w:r>
      <w:r>
        <w:softHyphen/>
        <w:t>vändigt stöd för att säkerställa att kommissionens experter får till</w:t>
      </w:r>
      <w:r>
        <w:softHyphen/>
        <w:t>träde till alla lokaler, djur, varor, inform</w:t>
      </w:r>
      <w:r>
        <w:softHyphen/>
        <w:t>ation och datasystem som är av betydelse för att de ska kunna fullgöra sina uppgifter. I artik</w:t>
      </w:r>
      <w:r>
        <w:softHyphen/>
        <w:t>larna 120–124 finns bestämmelser om kommissionens kontroll i tredjeland samt tredjelands kontroll i medlemsstaterna.</w:t>
      </w:r>
    </w:p>
    <w:p w14:paraId="645E10A5" w14:textId="356344D6" w:rsidR="00F71CC6" w:rsidRDefault="00AB307F" w:rsidP="00F71CC6">
      <w:pPr>
        <w:pStyle w:val="Rubrik2"/>
      </w:pPr>
      <w:bookmarkStart w:id="81" w:name="_Toc44537187"/>
      <w:bookmarkStart w:id="82" w:name="_Toc54265382"/>
      <w:r>
        <w:t>Efterlevnadsåtgärder</w:t>
      </w:r>
      <w:bookmarkEnd w:id="81"/>
      <w:bookmarkEnd w:id="82"/>
    </w:p>
    <w:p w14:paraId="07B16BBA" w14:textId="77777777" w:rsidR="00F71CC6" w:rsidRDefault="00AB307F" w:rsidP="00F71CC6">
      <w:pPr>
        <w:pStyle w:val="Rubrik5utannumrering"/>
      </w:pPr>
      <w:r>
        <w:t>Åtgärder från de behöriga myndigheternas sida och sanktioner</w:t>
      </w:r>
    </w:p>
    <w:p w14:paraId="3C7E739F" w14:textId="5553A634" w:rsidR="00F71CC6" w:rsidRDefault="00AB307F" w:rsidP="00F71CC6">
      <w:pPr>
        <w:pStyle w:val="Brdtext"/>
      </w:pPr>
      <w:r>
        <w:t>I artikel 137 finns bestämmelser om de behöriga myndigheternas allmänna skyldigheter i fråga om efterlevnadsåtgärder. De behö</w:t>
      </w:r>
      <w:r>
        <w:softHyphen/>
        <w:t>riga myndighet</w:t>
      </w:r>
      <w:r>
        <w:softHyphen/>
        <w:t>erna ska bl.a. vid misstanke om bristande efterlevnad genomföra en under</w:t>
      </w:r>
      <w:r>
        <w:softHyphen/>
        <w:t xml:space="preserve">sökning för att bekräfta eller undanröja denna misstanke. </w:t>
      </w:r>
    </w:p>
    <w:p w14:paraId="5A266550" w14:textId="77777777" w:rsidR="00F71CC6" w:rsidRDefault="00AB307F" w:rsidP="00F71CC6">
      <w:pPr>
        <w:pStyle w:val="Brdtextmedindrag"/>
      </w:pPr>
      <w:r>
        <w:t>I artikel 138 finns bestämmelser om undersökningar och åtgärder som de behöriga myndigheterna ska vidta när bristande efterlevnad har konsta</w:t>
      </w:r>
      <w:r>
        <w:softHyphen/>
        <w:t>terats. De behöriga myn</w:t>
      </w:r>
      <w:r>
        <w:softHyphen/>
        <w:t>digheterna ska bl.a. vidta lämpliga åtgärder för att säker</w:t>
      </w:r>
      <w:r>
        <w:softHyphen/>
        <w:t xml:space="preserve">ställa att aktören åtgärdar den bristande efterlevnaden och ser till att detta inte upprepas. Samtliga utgifter som uppkommer enligt denna artikel ska bäras av de ansvariga aktörerna. </w:t>
      </w:r>
    </w:p>
    <w:p w14:paraId="0E09A401" w14:textId="77777777" w:rsidR="00F71CC6" w:rsidRDefault="00AB307F" w:rsidP="00F71CC6">
      <w:pPr>
        <w:pStyle w:val="Brdtextmedindrag"/>
      </w:pPr>
      <w:r>
        <w:t>Enligt artikel 139.1 ska medlemsstaterna fastställa regler om sanktioner för över</w:t>
      </w:r>
      <w:r>
        <w:softHyphen/>
        <w:t>trädelser av bestämmelserna i förordningen och vidta de åtgärder som krävs för att se till att dessa sanktioner tillämpas. Sanktionerna ska vara effektiva, proportionerliga och avskräckande. Medlemssta</w:t>
      </w:r>
      <w:r>
        <w:softHyphen/>
        <w:t>terna ska anmäla dessa regler till kommissionen senast i förord</w:t>
      </w:r>
      <w:r>
        <w:softHyphen/>
        <w:t>ningen angivet datum och alla senare ändringar som gäller dem utan dröjsmål. Enligt artikel 139.2 ska medlemsstaterna säkerställa att ekonomiska sanktioner för över</w:t>
      </w:r>
      <w:r>
        <w:softHyphen/>
        <w:t>trädelser av förordningen och de bestämmelser som avses i artikel 1.2, om de begåtts genom bedräg</w:t>
      </w:r>
      <w:r>
        <w:softHyphen/>
        <w:t>ligt eller vilseledande agerande, i enlighet med nationell rätt åt</w:t>
      </w:r>
      <w:r>
        <w:softHyphen/>
        <w:t>minstone återspeglar antingen aktörens ekonomiska fördel eller, beroende på vad som är lämpligt, en procentandel av aktörens om</w:t>
      </w:r>
      <w:r>
        <w:softHyphen/>
        <w:t xml:space="preserve">sättning. </w:t>
      </w:r>
    </w:p>
    <w:p w14:paraId="22E56A18" w14:textId="4A11CE8C" w:rsidR="00F71CC6" w:rsidRDefault="00AB307F" w:rsidP="00F71CC6">
      <w:pPr>
        <w:pStyle w:val="Brdtextmedindrag"/>
      </w:pPr>
      <w:r>
        <w:t>Enligt artikel 140 ska medlemsstaterna säkerställa att de behöriga myn</w:t>
      </w:r>
      <w:r>
        <w:softHyphen/>
        <w:t>digheterna har effektiva mekanismer för att möjliggöra rapportering av faktiska och potentiella överträdelser av förordningen. Dessa mekanismer ska i vart fall inkludera rutiner för mottagande av rapporter om överträdel</w:t>
      </w:r>
      <w:r>
        <w:softHyphen/>
        <w:t>ser och uppföljning av dem, lämpligt skydd mot vedergällning för personer som rapporterar en överträdelse, åtgärder vid diskriminering eller andra typer av orätt</w:t>
      </w:r>
      <w:r>
        <w:softHyphen/>
        <w:t>vis behandling samt skydd av personuppgifter för den person som rapporterar en överträdelse.</w:t>
      </w:r>
    </w:p>
    <w:p w14:paraId="5623E93E" w14:textId="6611655F" w:rsidR="00F71CC6" w:rsidRDefault="00AB307F" w:rsidP="00F71CC6">
      <w:pPr>
        <w:pStyle w:val="Rubrik5utannumrering"/>
      </w:pPr>
      <w:r>
        <w:t>Europeiska unionens efterlevnadsåtgärder</w:t>
      </w:r>
    </w:p>
    <w:p w14:paraId="1ACC5CC6" w14:textId="77777777" w:rsidR="00F71CC6" w:rsidRDefault="00AB307F" w:rsidP="00F71CC6">
      <w:pPr>
        <w:pStyle w:val="Brdtext"/>
      </w:pPr>
      <w:r>
        <w:t>I artikel 141 finns bestämmelser om unionens efterlevnadsåtgär</w:t>
      </w:r>
      <w:r>
        <w:softHyphen/>
        <w:t>der vid allvarliga störningar i en medlemsstats kontrollsystem.</w:t>
      </w:r>
    </w:p>
    <w:p w14:paraId="439577BA" w14:textId="77777777" w:rsidR="00F71CC6" w:rsidRDefault="00AB307F" w:rsidP="00BC1C1D">
      <w:pPr>
        <w:pStyle w:val="Rubrik1"/>
      </w:pPr>
      <w:bookmarkStart w:id="83" w:name="_Toc44537188"/>
      <w:bookmarkStart w:id="84" w:name="_Toc54265383"/>
      <w:r>
        <w:t>Allmänna överväganden</w:t>
      </w:r>
      <w:bookmarkEnd w:id="83"/>
      <w:bookmarkEnd w:id="84"/>
    </w:p>
    <w:p w14:paraId="581EEA85" w14:textId="77777777" w:rsidR="00F71CC6" w:rsidRDefault="00AB307F" w:rsidP="00F71CC6">
      <w:pPr>
        <w:pStyle w:val="Brdtext"/>
      </w:pPr>
      <w:r w:rsidRPr="00FA011E">
        <w:t xml:space="preserve">Den </w:t>
      </w:r>
      <w:r>
        <w:t xml:space="preserve">tidigare </w:t>
      </w:r>
      <w:r w:rsidRPr="00FA011E">
        <w:t>kontrollförordningen reglera</w:t>
      </w:r>
      <w:r>
        <w:t>de</w:t>
      </w:r>
      <w:r w:rsidRPr="00FA011E">
        <w:t xml:space="preserve"> medlemsstaternas offentliga kontroll </w:t>
      </w:r>
      <w:r>
        <w:t xml:space="preserve">framför allt </w:t>
      </w:r>
      <w:r w:rsidRPr="00FA011E">
        <w:t>inom områdena foder, livsmedel, djurskydd och djur</w:t>
      </w:r>
      <w:r>
        <w:softHyphen/>
      </w:r>
      <w:r w:rsidRPr="00FA011E">
        <w:t>hälsa</w:t>
      </w:r>
      <w:r>
        <w:t>. Den nya kontroll</w:t>
      </w:r>
      <w:r>
        <w:softHyphen/>
        <w:t>förordningen har ett vidare tillämpningsområde och omfattar kontroll av att lagstift</w:t>
      </w:r>
      <w:r>
        <w:softHyphen/>
        <w:t>ningen följs även när det gäller avsiktlig utsättning av genetiskt modifie</w:t>
      </w:r>
      <w:r>
        <w:softHyphen/>
        <w:t>rade organismer i miljön för livsmedels- och foderproduktion, ani</w:t>
      </w:r>
      <w:r>
        <w:softHyphen/>
        <w:t>maliska biprodukter och därav framställda pro</w:t>
      </w:r>
      <w:r>
        <w:softHyphen/>
        <w:t>dukter, skyddsåtgär</w:t>
      </w:r>
      <w:r>
        <w:softHyphen/>
        <w:t>der mot växtskadegörare, utsläppande på marknaden och använd</w:t>
      </w:r>
      <w:r>
        <w:softHyphen/>
        <w:t xml:space="preserve">ning av växtskyddsmedel. Den nya kontrollförordningen är också uttryckligen tillämplig på </w:t>
      </w:r>
      <w:r w:rsidRPr="00624C57">
        <w:t>ekologisk produktion och märkning av ekologiska produkter</w:t>
      </w:r>
      <w:r>
        <w:t xml:space="preserve"> </w:t>
      </w:r>
      <w:r w:rsidRPr="00390BBA">
        <w:t>samt användning av skyddade ursprungsbeteck</w:t>
      </w:r>
      <w:r>
        <w:softHyphen/>
      </w:r>
      <w:r w:rsidRPr="00390BBA">
        <w:t>ningar, skyddade geografiska be</w:t>
      </w:r>
      <w:r w:rsidRPr="00390BBA">
        <w:softHyphen/>
        <w:t>teckningar och garanterade traditionella specialiteter</w:t>
      </w:r>
      <w:r>
        <w:t xml:space="preserve">. Den tidigare kontrollförordningens tillämpningsområde omfattade inte ekologisk produktion, men förordningen gjordes tillämplig genom en hänvisning i förordning (EG) nr 834/2007 och i den utsträckning EU-förordningarna om ekologisk produktion inte innehöll särskilda bestämmelser. Även när det gäller kontroll av användningen av </w:t>
      </w:r>
      <w:r w:rsidRPr="00020D41">
        <w:t>skyddade ursprungsbeteckningar, skyddade geografiska be</w:t>
      </w:r>
      <w:r w:rsidRPr="00020D41">
        <w:softHyphen/>
        <w:t>teckningar och garante</w:t>
      </w:r>
      <w:r>
        <w:softHyphen/>
      </w:r>
      <w:r w:rsidRPr="00020D41">
        <w:t>rade traditionella specialiteter</w:t>
      </w:r>
      <w:r>
        <w:t xml:space="preserve"> utfördes viss kontroll enligt den tidigare kontrollförordningen enligt bestämmelser i de EU-förordningar som regle</w:t>
      </w:r>
      <w:r>
        <w:softHyphen/>
        <w:t xml:space="preserve">rar området. </w:t>
      </w:r>
    </w:p>
    <w:p w14:paraId="3517C2E3" w14:textId="77777777" w:rsidR="00F71CC6" w:rsidRDefault="00AB307F" w:rsidP="00F71CC6">
      <w:pPr>
        <w:pStyle w:val="Brdtextmedindrag"/>
      </w:pPr>
      <w:r>
        <w:t>De svenska lagar som berörs av den nya kontrollförordningen är växt</w:t>
      </w:r>
      <w:r>
        <w:softHyphen/>
        <w:t>skyddslagen (1972:318), epizooti</w:t>
      </w:r>
      <w:r>
        <w:softHyphen/>
        <w:t>lagen (1999:657), zoonoslagen (1999:658), livsmedelslagen (2006:804), lagen (2006:805) om foder och animaliska biprodukter, lagen (2006:806) om provtagning på djur, m.m., lagen (2006:807) om kontroll av husdjur, m.m., lagen (2009:1424) om kontroll av skyddade beteckningar på jordbruksprodukter och livsmedel, lagen (2013:363) om kontroll av ekologisk produkt</w:t>
      </w:r>
      <w:r>
        <w:softHyphen/>
        <w:t>ion, djur</w:t>
      </w:r>
      <w:r>
        <w:softHyphen/>
        <w:t xml:space="preserve">skyddslagen (2018:1192) och miljöbalken. </w:t>
      </w:r>
    </w:p>
    <w:p w14:paraId="6B9C5EBF" w14:textId="35527071" w:rsidR="00F71CC6" w:rsidRDefault="00AB307F" w:rsidP="00F71CC6">
      <w:pPr>
        <w:pStyle w:val="Brdtextmedindrag"/>
      </w:pPr>
      <w:r>
        <w:t xml:space="preserve">De ändringar som behövs i miljöbalken har, som framgår av avsnitt 3, behandlats i </w:t>
      </w:r>
      <w:r w:rsidRPr="003B5915">
        <w:t>propositionen Förbättrad tillsyn på miljöområdet (prop. 2019/</w:t>
      </w:r>
      <w:r w:rsidRPr="003B5915" w:rsidDel="00653ACC">
        <w:t>20</w:t>
      </w:r>
      <w:r w:rsidRPr="003B5915">
        <w:t>:137)</w:t>
      </w:r>
      <w:r>
        <w:t>.</w:t>
      </w:r>
      <w:r w:rsidRPr="003B5915">
        <w:t xml:space="preserve"> Över</w:t>
      </w:r>
      <w:r w:rsidRPr="003B5915">
        <w:softHyphen/>
        <w:t>väganden och förslag när det gäller bestämmelser om offentlig kon</w:t>
      </w:r>
      <w:r w:rsidRPr="003B5915">
        <w:softHyphen/>
        <w:t>troll och annan offentlig verk</w:t>
      </w:r>
      <w:r w:rsidRPr="003B5915">
        <w:softHyphen/>
        <w:t>samhet inom området skydds</w:t>
      </w:r>
      <w:r>
        <w:softHyphen/>
      </w:r>
      <w:r w:rsidRPr="003B5915">
        <w:t>åtgärder mot växtskadegörare be</w:t>
      </w:r>
      <w:r w:rsidRPr="003B5915">
        <w:softHyphen/>
        <w:t>hand</w:t>
      </w:r>
      <w:r w:rsidRPr="003B5915">
        <w:softHyphen/>
        <w:t>las inom ramen för den översyn av växtskyddslagen som för när</w:t>
      </w:r>
      <w:r w:rsidRPr="003B5915">
        <w:softHyphen/>
        <w:t xml:space="preserve">varande pågår inom Regeringskansliet, se promemorian En ny växtskyddslag (Ds 2020:8). I den här </w:t>
      </w:r>
      <w:r>
        <w:t>propositionen</w:t>
      </w:r>
      <w:r w:rsidRPr="003B5915">
        <w:t xml:space="preserve"> läm</w:t>
      </w:r>
      <w:r w:rsidRPr="003B5915">
        <w:softHyphen/>
        <w:t>nas därför inte några förslag i det avseendet.</w:t>
      </w:r>
    </w:p>
    <w:p w14:paraId="68EBAEE2" w14:textId="77777777" w:rsidR="00F71CC6" w:rsidRDefault="00AB307F" w:rsidP="00F71CC6">
      <w:pPr>
        <w:pStyle w:val="Brdtextmedindrag"/>
      </w:pPr>
      <w:r>
        <w:t>Några av de lagar som reglerar områden som omfattas av den nya kon</w:t>
      </w:r>
      <w:r>
        <w:softHyphen/>
        <w:t xml:space="preserve">trollförordningen har ett vidare tillämpningsområde än förordningen. </w:t>
      </w:r>
      <w:r w:rsidRPr="009F5D68">
        <w:t xml:space="preserve">Så är fallet </w:t>
      </w:r>
      <w:r>
        <w:t xml:space="preserve">t.ex. </w:t>
      </w:r>
      <w:r w:rsidRPr="009F5D68">
        <w:t>när det</w:t>
      </w:r>
      <w:r>
        <w:t xml:space="preserve"> </w:t>
      </w:r>
      <w:r w:rsidRPr="00982D84">
        <w:t>gäller livsmedels</w:t>
      </w:r>
      <w:r w:rsidRPr="00982D84">
        <w:softHyphen/>
        <w:t>lagen</w:t>
      </w:r>
      <w:r w:rsidRPr="009F5D68">
        <w:t xml:space="preserve"> som, till skillnad från den nya kontrollförordningen, även omfattar dricksvat</w:t>
      </w:r>
      <w:r w:rsidRPr="009F5D68">
        <w:softHyphen/>
        <w:t xml:space="preserve">ten före tappkranen samt snus och </w:t>
      </w:r>
      <w:r>
        <w:t>tugg</w:t>
      </w:r>
      <w:r w:rsidRPr="009F5D68">
        <w:t xml:space="preserve">tobak. Lagen om </w:t>
      </w:r>
      <w:r w:rsidRPr="00EC1A98">
        <w:t>kontroll av skyddade beteckningar</w:t>
      </w:r>
      <w:r w:rsidRPr="009F5D68">
        <w:t xml:space="preserve"> på jord</w:t>
      </w:r>
      <w:r>
        <w:softHyphen/>
      </w:r>
      <w:r w:rsidRPr="009F5D68">
        <w:t>bruksprodukter och livsmedel är i sin tur tillämplig på vissa vinprodukter som inte omfattas av den nya kontrollförordningens tillämpningsområde.</w:t>
      </w:r>
      <w:r>
        <w:t xml:space="preserve"> </w:t>
      </w:r>
      <w:r w:rsidRPr="00F748AB">
        <w:t>De konsekvenser som detta medför behandlas i de avsnitt som innehåller förslag till ändringar i respektive lag. I det här avsnittet finns övervägan</w:t>
      </w:r>
      <w:r>
        <w:softHyphen/>
      </w:r>
      <w:r w:rsidRPr="00F748AB">
        <w:t>den som gäller för flera områden och flera lagar. Även frågor som enbart berör en viss lag men som gäller</w:t>
      </w:r>
      <w:r>
        <w:t xml:space="preserve"> </w:t>
      </w:r>
      <w:r w:rsidRPr="00F748AB">
        <w:t>den nya kontrollförordningens tillämp</w:t>
      </w:r>
      <w:r>
        <w:softHyphen/>
      </w:r>
      <w:r w:rsidRPr="00F748AB">
        <w:t>ningsområde behandlas i avsnittet</w:t>
      </w:r>
      <w:r>
        <w:t>.</w:t>
      </w:r>
    </w:p>
    <w:p w14:paraId="34A10AB7" w14:textId="77777777" w:rsidR="00F71CC6" w:rsidRDefault="00AB307F" w:rsidP="00F71CC6">
      <w:pPr>
        <w:pStyle w:val="Rubrik2"/>
      </w:pPr>
      <w:bookmarkStart w:id="85" w:name="_Toc44537189"/>
      <w:bookmarkStart w:id="86" w:name="_Toc54265384"/>
      <w:r>
        <w:t>Den nya kontrollförordningens tillämpningsområde</w:t>
      </w:r>
      <w:bookmarkEnd w:id="85"/>
      <w:bookmarkEnd w:id="86"/>
    </w:p>
    <w:p w14:paraId="2124D690" w14:textId="77777777" w:rsidR="00F71CC6" w:rsidRDefault="00AB307F" w:rsidP="00F71CC6">
      <w:pPr>
        <w:pStyle w:val="Brdtextram"/>
      </w:pPr>
      <w:r w:rsidRPr="00420062">
        <w:rPr>
          <w:b/>
        </w:rPr>
        <w:t xml:space="preserve">Regeringens </w:t>
      </w:r>
      <w:r>
        <w:rPr>
          <w:b/>
        </w:rPr>
        <w:t>bedömning</w:t>
      </w:r>
      <w:r w:rsidRPr="00420062">
        <w:rPr>
          <w:b/>
        </w:rPr>
        <w:t>:</w:t>
      </w:r>
      <w:r>
        <w:t xml:space="preserve"> När det gäller djurskydd, djurhälsa och foder omfattar den nya kontrollförordningen kontroll av</w:t>
      </w:r>
    </w:p>
    <w:p w14:paraId="1D48221D" w14:textId="77777777" w:rsidR="00F71CC6" w:rsidRDefault="00AB307F" w:rsidP="00F71CC6">
      <w:pPr>
        <w:pStyle w:val="Strecklistaram"/>
      </w:pPr>
      <w:r w:rsidRPr="00F748AB">
        <w:t xml:space="preserve">djurskydd </w:t>
      </w:r>
      <w:r>
        <w:t xml:space="preserve">i fråga om </w:t>
      </w:r>
      <w:r w:rsidRPr="00F748AB">
        <w:t>animalieproduktionens djur och transporter av levande ryggradsdjur som har samband med ekonomisk verksam</w:t>
      </w:r>
      <w:r>
        <w:softHyphen/>
      </w:r>
      <w:r w:rsidRPr="00F748AB">
        <w:t>het</w:t>
      </w:r>
      <w:r>
        <w:t>,</w:t>
      </w:r>
    </w:p>
    <w:p w14:paraId="7351772B" w14:textId="77777777" w:rsidR="00F71CC6" w:rsidRDefault="00AB307F" w:rsidP="00F71CC6">
      <w:pPr>
        <w:pStyle w:val="Strecklistaram"/>
      </w:pPr>
      <w:r w:rsidRPr="009F5D68">
        <w:t>djurhäls</w:t>
      </w:r>
      <w:r>
        <w:t xml:space="preserve">a </w:t>
      </w:r>
      <w:r w:rsidRPr="009F5D68">
        <w:t>i fråga om alla slags djur</w:t>
      </w:r>
      <w:r>
        <w:t>, och</w:t>
      </w:r>
    </w:p>
    <w:p w14:paraId="17559526" w14:textId="77777777" w:rsidR="00F71CC6" w:rsidRPr="00F748AB" w:rsidRDefault="00AB307F" w:rsidP="00F71CC6">
      <w:pPr>
        <w:pStyle w:val="Strecklistaram"/>
      </w:pPr>
      <w:r w:rsidRPr="00BF332A">
        <w:t>foder till alla slags djur.</w:t>
      </w:r>
    </w:p>
    <w:p w14:paraId="49479544" w14:textId="77777777" w:rsidR="00F71CC6" w:rsidRPr="00A76360" w:rsidRDefault="00F71CC6" w:rsidP="00F71CC6">
      <w:pPr>
        <w:pStyle w:val="Brdtextmedindrag"/>
        <w:rPr>
          <w:sz w:val="8"/>
          <w:szCs w:val="8"/>
        </w:rPr>
      </w:pPr>
      <w:bookmarkStart w:id="87" w:name="_Hlk39574185"/>
      <w:bookmarkStart w:id="88" w:name="_Hlk39579444"/>
    </w:p>
    <w:p w14:paraId="5A362FF6" w14:textId="77777777" w:rsidR="00F71CC6" w:rsidRDefault="00AB307F" w:rsidP="00F71CC6">
      <w:pPr>
        <w:pStyle w:val="Brdtextmedindrag"/>
        <w:rPr>
          <w:bCs/>
        </w:rPr>
      </w:pPr>
      <w:r>
        <w:rPr>
          <w:b/>
        </w:rPr>
        <w:t>P</w:t>
      </w:r>
      <w:bookmarkEnd w:id="87"/>
      <w:r>
        <w:rPr>
          <w:b/>
        </w:rPr>
        <w:t>romemorian</w:t>
      </w:r>
      <w:r w:rsidRPr="0006285B">
        <w:rPr>
          <w:b/>
        </w:rPr>
        <w:t xml:space="preserve">s </w:t>
      </w:r>
      <w:r>
        <w:rPr>
          <w:b/>
        </w:rPr>
        <w:t>bedömning</w:t>
      </w:r>
      <w:r>
        <w:rPr>
          <w:bCs/>
        </w:rPr>
        <w:t xml:space="preserve"> överensstämmer med regeringens</w:t>
      </w:r>
      <w:bookmarkEnd w:id="88"/>
      <w:r>
        <w:rPr>
          <w:bCs/>
        </w:rPr>
        <w:t xml:space="preserve">. </w:t>
      </w:r>
    </w:p>
    <w:p w14:paraId="6BDADD89" w14:textId="040BB65C" w:rsidR="00F71CC6" w:rsidRDefault="00AB307F" w:rsidP="00F71CC6">
      <w:pPr>
        <w:pStyle w:val="Brdtextmedindrag"/>
        <w:rPr>
          <w:bCs/>
        </w:rPr>
      </w:pPr>
      <w:r w:rsidRPr="006C33E6">
        <w:rPr>
          <w:b/>
          <w:bCs/>
        </w:rPr>
        <w:t xml:space="preserve">Remissinstanserna: </w:t>
      </w:r>
      <w:r w:rsidRPr="006C33E6">
        <w:rPr>
          <w:bCs/>
        </w:rPr>
        <w:t xml:space="preserve">Endast ett fåtal remissinstanser har berört frågan. </w:t>
      </w:r>
      <w:r w:rsidRPr="006C33E6">
        <w:rPr>
          <w:bCs/>
          <w:i/>
          <w:iCs/>
        </w:rPr>
        <w:t xml:space="preserve">Gård </w:t>
      </w:r>
      <w:r>
        <w:rPr>
          <w:bCs/>
          <w:i/>
          <w:iCs/>
        </w:rPr>
        <w:t>&amp;</w:t>
      </w:r>
      <w:r w:rsidRPr="006C33E6">
        <w:rPr>
          <w:bCs/>
          <w:i/>
          <w:iCs/>
        </w:rPr>
        <w:t xml:space="preserve"> </w:t>
      </w:r>
      <w:r>
        <w:rPr>
          <w:bCs/>
          <w:i/>
          <w:iCs/>
        </w:rPr>
        <w:t>D</w:t>
      </w:r>
      <w:r w:rsidRPr="006C33E6">
        <w:rPr>
          <w:bCs/>
          <w:i/>
          <w:iCs/>
        </w:rPr>
        <w:t xml:space="preserve">jurhälsan AB </w:t>
      </w:r>
      <w:r w:rsidRPr="001532E0">
        <w:t xml:space="preserve">framhåller </w:t>
      </w:r>
      <w:r w:rsidRPr="006C33E6">
        <w:rPr>
          <w:bCs/>
        </w:rPr>
        <w:t>att begreppen djurhälsa och smitt</w:t>
      </w:r>
      <w:r>
        <w:rPr>
          <w:bCs/>
        </w:rPr>
        <w:softHyphen/>
      </w:r>
      <w:r w:rsidRPr="006C33E6">
        <w:rPr>
          <w:bCs/>
        </w:rPr>
        <w:t xml:space="preserve">skydd kan tolkas olika. </w:t>
      </w:r>
      <w:r w:rsidRPr="006C33E6">
        <w:rPr>
          <w:bCs/>
          <w:i/>
          <w:iCs/>
        </w:rPr>
        <w:t>Statens veterinärmedicinska anstalt</w:t>
      </w:r>
      <w:r w:rsidRPr="006C33E6">
        <w:rPr>
          <w:bCs/>
        </w:rPr>
        <w:t xml:space="preserve"> (</w:t>
      </w:r>
      <w:r w:rsidRPr="006C33E6">
        <w:rPr>
          <w:bCs/>
          <w:i/>
          <w:iCs/>
        </w:rPr>
        <w:t>SVA)</w:t>
      </w:r>
      <w:r w:rsidRPr="006C33E6">
        <w:rPr>
          <w:bCs/>
        </w:rPr>
        <w:t xml:space="preserve"> </w:t>
      </w:r>
      <w:r>
        <w:rPr>
          <w:bCs/>
        </w:rPr>
        <w:t xml:space="preserve">menar </w:t>
      </w:r>
      <w:r w:rsidRPr="006C33E6">
        <w:rPr>
          <w:bCs/>
        </w:rPr>
        <w:t>att eftersom den nya kontrollförordningens definition av djur även inne</w:t>
      </w:r>
      <w:r>
        <w:rPr>
          <w:bCs/>
        </w:rPr>
        <w:softHyphen/>
      </w:r>
      <w:r w:rsidRPr="006C33E6">
        <w:rPr>
          <w:bCs/>
        </w:rPr>
        <w:t xml:space="preserve">fattar ryggradslösa djur bör bisjukdomslagen (1974:211) ingå bland de lagar som anpassas i förhållande till den nya kontrollförordningen. Även </w:t>
      </w:r>
      <w:r w:rsidRPr="006C33E6">
        <w:rPr>
          <w:bCs/>
          <w:i/>
          <w:iCs/>
        </w:rPr>
        <w:t xml:space="preserve">Länsstyrelsen </w:t>
      </w:r>
      <w:r>
        <w:rPr>
          <w:bCs/>
          <w:i/>
          <w:iCs/>
        </w:rPr>
        <w:t>i</w:t>
      </w:r>
      <w:r w:rsidRPr="006C33E6">
        <w:rPr>
          <w:bCs/>
          <w:i/>
          <w:iCs/>
        </w:rPr>
        <w:t xml:space="preserve"> Dalarnas län</w:t>
      </w:r>
      <w:r w:rsidRPr="006C33E6">
        <w:rPr>
          <w:bCs/>
        </w:rPr>
        <w:t xml:space="preserve"> påtalar att bitillsynen i</w:t>
      </w:r>
      <w:r>
        <w:rPr>
          <w:bCs/>
        </w:rPr>
        <w:t xml:space="preserve"> </w:t>
      </w:r>
      <w:r w:rsidRPr="006C33E6">
        <w:rPr>
          <w:bCs/>
        </w:rPr>
        <w:t>dag inte sker enligt den nya kontrollförordningen men kan komma att göra det beroende på vad utredningen En samlad och EU-anpassad djurhälsolagstiftning kommer fram till</w:t>
      </w:r>
      <w:r>
        <w:rPr>
          <w:bCs/>
        </w:rPr>
        <w:t>.</w:t>
      </w:r>
    </w:p>
    <w:p w14:paraId="4671C38F" w14:textId="77777777" w:rsidR="00F71CC6" w:rsidRDefault="00AB307F" w:rsidP="00F71CC6">
      <w:pPr>
        <w:pStyle w:val="Rubrik4utannumrering"/>
        <w:rPr>
          <w:b w:val="0"/>
        </w:rPr>
      </w:pPr>
      <w:r w:rsidRPr="004E42C3">
        <w:t xml:space="preserve">Skälen för </w:t>
      </w:r>
      <w:r w:rsidRPr="00531F54">
        <w:rPr>
          <w:bCs/>
        </w:rPr>
        <w:t>regeringens bedömning</w:t>
      </w:r>
    </w:p>
    <w:p w14:paraId="15682948" w14:textId="77777777" w:rsidR="00F71CC6" w:rsidRPr="004E42C3" w:rsidRDefault="00AB307F" w:rsidP="00F71CC6">
      <w:pPr>
        <w:pStyle w:val="Rubrik5utannumrering"/>
      </w:pPr>
      <w:r w:rsidRPr="004E42C3">
        <w:t>Djurskydd och djurhälsa</w:t>
      </w:r>
    </w:p>
    <w:p w14:paraId="58046AF3" w14:textId="77777777" w:rsidR="00F71CC6" w:rsidRPr="004E42C3" w:rsidRDefault="00AB307F" w:rsidP="00F71CC6">
      <w:pPr>
        <w:pStyle w:val="Brdtextmedindrag"/>
        <w:ind w:firstLine="0"/>
        <w:rPr>
          <w:bCs/>
        </w:rPr>
      </w:pPr>
      <w:r w:rsidRPr="004E42C3">
        <w:rPr>
          <w:bCs/>
        </w:rPr>
        <w:t>Den nya kontrollförordningen omfattar i likhet med den tidigare kontroll</w:t>
      </w:r>
      <w:r>
        <w:rPr>
          <w:bCs/>
        </w:rPr>
        <w:softHyphen/>
      </w:r>
      <w:r w:rsidRPr="004E42C3">
        <w:rPr>
          <w:bCs/>
        </w:rPr>
        <w:t xml:space="preserve">förordningen </w:t>
      </w:r>
      <w:r>
        <w:rPr>
          <w:bCs/>
        </w:rPr>
        <w:t xml:space="preserve">bl.a. </w:t>
      </w:r>
      <w:r w:rsidRPr="004E42C3">
        <w:rPr>
          <w:bCs/>
        </w:rPr>
        <w:t>kontroll av bestämmelser om djurhälsa och djurskydd.</w:t>
      </w:r>
      <w:r>
        <w:rPr>
          <w:bCs/>
        </w:rPr>
        <w:t xml:space="preserve"> </w:t>
      </w:r>
      <w:r w:rsidRPr="004E42C3">
        <w:rPr>
          <w:bCs/>
        </w:rPr>
        <w:t xml:space="preserve">Det är </w:t>
      </w:r>
      <w:r>
        <w:rPr>
          <w:bCs/>
        </w:rPr>
        <w:t xml:space="preserve">dock </w:t>
      </w:r>
      <w:r w:rsidRPr="004E42C3">
        <w:rPr>
          <w:bCs/>
        </w:rPr>
        <w:t>inte helt klart i vilken utsträckning den</w:t>
      </w:r>
      <w:r>
        <w:rPr>
          <w:bCs/>
        </w:rPr>
        <w:t xml:space="preserve"> </w:t>
      </w:r>
      <w:r w:rsidRPr="004E42C3">
        <w:rPr>
          <w:bCs/>
        </w:rPr>
        <w:t>nya kontrollförord</w:t>
      </w:r>
      <w:r>
        <w:rPr>
          <w:bCs/>
        </w:rPr>
        <w:softHyphen/>
      </w:r>
      <w:r w:rsidRPr="004E42C3">
        <w:rPr>
          <w:bCs/>
        </w:rPr>
        <w:t>ningen omfattar kontroll av djurhälsa och djurskydd hos andra djur än livs</w:t>
      </w:r>
      <w:r>
        <w:rPr>
          <w:bCs/>
        </w:rPr>
        <w:softHyphen/>
      </w:r>
      <w:r w:rsidRPr="004E42C3">
        <w:rPr>
          <w:bCs/>
        </w:rPr>
        <w:t>medelsproducerande djur. Samma osäkerhet fanns när det gäller den tidi</w:t>
      </w:r>
      <w:r>
        <w:rPr>
          <w:bCs/>
        </w:rPr>
        <w:softHyphen/>
      </w:r>
      <w:r w:rsidRPr="004E42C3">
        <w:rPr>
          <w:bCs/>
        </w:rPr>
        <w:t xml:space="preserve">gare kontrollförordningens tillämpningsområde. </w:t>
      </w:r>
    </w:p>
    <w:p w14:paraId="3C87C42B" w14:textId="77777777" w:rsidR="00F71CC6" w:rsidRPr="004E42C3" w:rsidRDefault="00AB307F" w:rsidP="00F71CC6">
      <w:pPr>
        <w:pStyle w:val="Brdtextmedindrag"/>
        <w:rPr>
          <w:bCs/>
        </w:rPr>
      </w:pPr>
      <w:r w:rsidRPr="004E42C3" w:rsidDel="00D03E1F">
        <w:rPr>
          <w:bCs/>
        </w:rPr>
        <w:t>Den nya kontrollförordningen</w:t>
      </w:r>
      <w:r w:rsidRPr="004E42C3">
        <w:rPr>
          <w:bCs/>
        </w:rPr>
        <w:t xml:space="preserve"> ska enligt artikel 1.2 d och f tillämpas för att verifiera efterlevnaden av bestämmelser inom områ</w:t>
      </w:r>
      <w:r w:rsidRPr="004E42C3">
        <w:rPr>
          <w:bCs/>
        </w:rPr>
        <w:softHyphen/>
        <w:t>dena djurhälsokrav och djurskydd. Förordningen innehåller en definition av uttrycket djur genom att det i artikel 3.9 hänvisas till definitionen av djur i artikel 4.1 i Europaparlamentets och rådets för</w:t>
      </w:r>
      <w:r w:rsidRPr="004E42C3">
        <w:rPr>
          <w:bCs/>
        </w:rPr>
        <w:softHyphen/>
        <w:t>ordning (EU) 2016/429 av den 9 mars 2016 om överförbara djur</w:t>
      </w:r>
      <w:r w:rsidRPr="004E42C3">
        <w:rPr>
          <w:bCs/>
        </w:rPr>
        <w:softHyphen/>
        <w:t>sjuk</w:t>
      </w:r>
      <w:r w:rsidRPr="004E42C3">
        <w:rPr>
          <w:bCs/>
        </w:rPr>
        <w:softHyphen/>
        <w:t>domar och om ändring och upphävande av vissa akter med avse</w:t>
      </w:r>
      <w:r w:rsidRPr="004E42C3">
        <w:rPr>
          <w:bCs/>
        </w:rPr>
        <w:softHyphen/>
        <w:t>ende på djurhälsa (”djurhälsolag”), härefter EU:s djur</w:t>
      </w:r>
      <w:r>
        <w:rPr>
          <w:bCs/>
        </w:rPr>
        <w:softHyphen/>
      </w:r>
      <w:r w:rsidRPr="004E42C3">
        <w:rPr>
          <w:bCs/>
        </w:rPr>
        <w:t>hälsoförordning. Enligt den bestämmel</w:t>
      </w:r>
      <w:r w:rsidRPr="004E42C3">
        <w:rPr>
          <w:bCs/>
        </w:rPr>
        <w:softHyphen/>
        <w:t>sen av</w:t>
      </w:r>
      <w:r w:rsidRPr="004E42C3">
        <w:rPr>
          <w:bCs/>
        </w:rPr>
        <w:softHyphen/>
        <w:t>ses med djur, ryggradsdjur och ryggradslösa djur. Definitionen inne</w:t>
      </w:r>
      <w:r w:rsidRPr="004E42C3">
        <w:rPr>
          <w:bCs/>
        </w:rPr>
        <w:softHyphen/>
        <w:t xml:space="preserve">håller alltså ingen begränsning till livsmedelsproducerande djur. </w:t>
      </w:r>
    </w:p>
    <w:p w14:paraId="3F7D81EF" w14:textId="0E6CE237" w:rsidR="00F71CC6" w:rsidRDefault="00AB307F" w:rsidP="00F71CC6">
      <w:pPr>
        <w:pStyle w:val="Brdtextmedindrag"/>
      </w:pPr>
      <w:r w:rsidRPr="004E42C3">
        <w:t>Enligt artikel 21.1 i den nya kontrollförordningen, som särskilt reglerar kontroll av djurskydd, ska offentlig kontroll för att verifiera efterlevnaden av bestämmelserna om djurskyddskrav utföras i alla relevanta produk</w:t>
      </w:r>
      <w:r>
        <w:softHyphen/>
      </w:r>
      <w:r w:rsidRPr="004E42C3">
        <w:t>t</w:t>
      </w:r>
      <w:r>
        <w:softHyphen/>
      </w:r>
      <w:r w:rsidRPr="004E42C3">
        <w:t>ions-, bearbetnings- och distributionsled i den jordbruksbaserade livs</w:t>
      </w:r>
      <w:r>
        <w:softHyphen/>
      </w:r>
      <w:r w:rsidRPr="004E42C3">
        <w:t>medelskedjan. Den formuleringen skulle kunna läsas så att tillämpnings</w:t>
      </w:r>
      <w:r>
        <w:softHyphen/>
      </w:r>
      <w:r w:rsidRPr="004E42C3">
        <w:t>området när det gäller kontroll av djurskydd är begränsat till kontroll av livsmedelsproducerande djur.</w:t>
      </w:r>
      <w:r>
        <w:t xml:space="preserve"> </w:t>
      </w:r>
      <w:r w:rsidRPr="004E42C3">
        <w:t>Genom den nya kontrollförordningen ändras dock samtidigt flera olika EU-rättsakter om djur</w:t>
      </w:r>
      <w:r>
        <w:t>s</w:t>
      </w:r>
      <w:r w:rsidRPr="004E42C3">
        <w:t>kydd vilka om</w:t>
      </w:r>
      <w:r>
        <w:softHyphen/>
      </w:r>
      <w:r w:rsidRPr="004E42C3">
        <w:t>fattar även andra djur än livsmedelsproducerande djur. Ändringar görs nämligen i rådets direktiv 98/58/EG av den 20 juli 1998 om skydd av ani</w:t>
      </w:r>
      <w:r>
        <w:softHyphen/>
      </w:r>
      <w:r w:rsidRPr="004E42C3">
        <w:t>malieproduktionens djur, rådets förordning (EG) nr 1099/2009 av den 24 september 2009 om skydd av djur vid tidpunkten för avlivning samt rådets förord</w:t>
      </w:r>
      <w:r w:rsidRPr="004E42C3">
        <w:softHyphen/>
        <w:t>ning (EG) nr 1/2005 av den 22 december 2004 om skydd av djur under transport och därmed sammanhängande förfaranden och om ändring av direktiven 64/432/EEG och 93/119/EG</w:t>
      </w:r>
      <w:r>
        <w:t xml:space="preserve"> och </w:t>
      </w:r>
      <w:r w:rsidRPr="004E42C3">
        <w:t>förordning (EG) nr 1255/97. Ändringarna i dessa rättsakter innebär bl.a. att definitionen av be</w:t>
      </w:r>
      <w:r w:rsidRPr="004E42C3">
        <w:softHyphen/>
        <w:t>höriga myndigheter i dessa rättsakter ersätts med definitionen i arti</w:t>
      </w:r>
      <w:r w:rsidRPr="004E42C3">
        <w:softHyphen/>
        <w:t>kel 3.3 i den nya kontrollförordningen. I förordning (EG) nr 1099/2009 upp</w:t>
      </w:r>
      <w:r>
        <w:softHyphen/>
      </w:r>
      <w:r w:rsidRPr="004E42C3">
        <w:t>hävs och ersätts dessutom bestämmelser om åtgärder vid bristande efter</w:t>
      </w:r>
      <w:r>
        <w:softHyphen/>
      </w:r>
      <w:r w:rsidRPr="004E42C3">
        <w:t>levnad, sanktioner och genom</w:t>
      </w:r>
      <w:r w:rsidRPr="004E42C3">
        <w:softHyphen/>
        <w:t>förandeåtgärder med den nya kontroll</w:t>
      </w:r>
      <w:r>
        <w:softHyphen/>
      </w:r>
      <w:r w:rsidRPr="004E42C3">
        <w:t>förordningens bestämmelser</w:t>
      </w:r>
      <w:r>
        <w:t>.</w:t>
      </w:r>
    </w:p>
    <w:p w14:paraId="4CEE7F45" w14:textId="77777777" w:rsidR="00F71CC6" w:rsidRPr="004E42C3" w:rsidRDefault="00AB307F" w:rsidP="00F71CC6">
      <w:pPr>
        <w:pStyle w:val="Brdtextmedindrag"/>
      </w:pPr>
      <w:r w:rsidRPr="004E42C3">
        <w:t>De djur som omfattas av direktiv 98/58/EG är djur, inklusive fis</w:t>
      </w:r>
      <w:r w:rsidRPr="004E42C3">
        <w:softHyphen/>
        <w:t>kar, rep</w:t>
      </w:r>
      <w:r>
        <w:softHyphen/>
      </w:r>
      <w:r w:rsidRPr="004E42C3">
        <w:t>tiler och amfibier, som föds upp eller hålls för produktion av livsmedel, ull, skinn eller pälsar eller för annan typ av animaliepro</w:t>
      </w:r>
      <w:r w:rsidRPr="004E42C3">
        <w:softHyphen/>
        <w:t>duktion (artikel 2.1).</w:t>
      </w:r>
    </w:p>
    <w:p w14:paraId="749564E9" w14:textId="2C5BA749" w:rsidR="00F71CC6" w:rsidRPr="004E42C3" w:rsidRDefault="00AB307F" w:rsidP="00F71CC6">
      <w:pPr>
        <w:pStyle w:val="Brdtextmedindrag"/>
      </w:pPr>
      <w:r w:rsidRPr="004E42C3">
        <w:t>I förordning (EG) nr 1099/2009 fastställs bestämmelser om av</w:t>
      </w:r>
      <w:r w:rsidRPr="004E42C3">
        <w:softHyphen/>
        <w:t>livning av djur som föds upp eller hålls för produktion av livsmedel, ull, skinn, päls eller andra produkter samt avlivning av djur vid be</w:t>
      </w:r>
      <w:r w:rsidRPr="004E42C3">
        <w:softHyphen/>
        <w:t>sättningsavlivning och därmed sammanhängande verksamhet (arti</w:t>
      </w:r>
      <w:r w:rsidRPr="004E42C3">
        <w:softHyphen/>
        <w:t>kel 1.1). Med djur avses varje ryggradsdjur, utom reptiler och grod</w:t>
      </w:r>
      <w:r w:rsidRPr="004E42C3">
        <w:softHyphen/>
        <w:t>djur (artikel 2).</w:t>
      </w:r>
    </w:p>
    <w:p w14:paraId="224D3F99" w14:textId="401C719B" w:rsidR="00F71CC6" w:rsidRPr="004E42C3" w:rsidRDefault="00AB307F" w:rsidP="00F71CC6">
      <w:pPr>
        <w:pStyle w:val="Brdtextmedindrag"/>
      </w:pPr>
      <w:r w:rsidRPr="004E42C3">
        <w:t>Förordning (EG) nr 1/2005 ska tillämpas på transporter av le</w:t>
      </w:r>
      <w:r w:rsidRPr="004E42C3">
        <w:softHyphen/>
        <w:t>vande rygg</w:t>
      </w:r>
      <w:r>
        <w:softHyphen/>
      </w:r>
      <w:r w:rsidRPr="004E42C3">
        <w:t>radsdjur som har samband med ekonomisk verksamhet (</w:t>
      </w:r>
      <w:r>
        <w:t xml:space="preserve">jr </w:t>
      </w:r>
      <w:r w:rsidRPr="004E42C3">
        <w:t>artikel 1</w:t>
      </w:r>
      <w:r>
        <w:t>.5</w:t>
      </w:r>
      <w:r w:rsidRPr="004E42C3">
        <w:t>). Här kan noteras att även transport av icke livsmedelspro</w:t>
      </w:r>
      <w:r w:rsidRPr="004E42C3">
        <w:softHyphen/>
        <w:t>ducerande djur kan ha sam</w:t>
      </w:r>
      <w:r>
        <w:softHyphen/>
      </w:r>
      <w:r w:rsidRPr="004E42C3">
        <w:t>band med ekonomisk verksamhet, som t.ex. transport av djur för uppvis</w:t>
      </w:r>
      <w:r>
        <w:softHyphen/>
      </w:r>
      <w:r w:rsidRPr="004E42C3">
        <w:t>ning på cirkus eller i djurpark.</w:t>
      </w:r>
    </w:p>
    <w:p w14:paraId="088D9B4A" w14:textId="77777777" w:rsidR="00F71CC6" w:rsidRPr="004E42C3" w:rsidRDefault="00AB307F" w:rsidP="00F71CC6">
      <w:pPr>
        <w:pStyle w:val="Brdtextmedindrag"/>
      </w:pPr>
      <w:r w:rsidRPr="004E42C3">
        <w:t>Mot denna bakgrund måste den nya kontrollförordningen förstås så att den omfattar kontroll av djurskyddskrav inte bara när det gäller livsme</w:t>
      </w:r>
      <w:r>
        <w:softHyphen/>
      </w:r>
      <w:r w:rsidRPr="004E42C3">
        <w:t>delsproducerande djur utan av alla animalie</w:t>
      </w:r>
      <w:r w:rsidRPr="004E42C3">
        <w:softHyphen/>
        <w:t>produktionens djur. Även kon</w:t>
      </w:r>
      <w:r>
        <w:softHyphen/>
      </w:r>
      <w:r w:rsidRPr="004E42C3">
        <w:t>troller av transporter av alla levande ryggradsdjur som har samband med eko</w:t>
      </w:r>
      <w:r w:rsidRPr="004E42C3">
        <w:softHyphen/>
        <w:t>nomisk verk</w:t>
      </w:r>
      <w:r w:rsidRPr="004E42C3">
        <w:softHyphen/>
        <w:t>samhet får anses omfattas av den nya kontroll</w:t>
      </w:r>
      <w:r w:rsidRPr="004E42C3">
        <w:softHyphen/>
        <w:t>förordning</w:t>
      </w:r>
      <w:r>
        <w:softHyphen/>
      </w:r>
      <w:r w:rsidRPr="004E42C3">
        <w:t>ens räck</w:t>
      </w:r>
      <w:r w:rsidRPr="004E42C3">
        <w:softHyphen/>
        <w:t>vidd (se bl.a. artikel 21.2). Detta medför att vissa verksamheter, som t.ex. produktion av skinn och päls, omfattas av bestämmelserna om djur</w:t>
      </w:r>
      <w:r w:rsidRPr="004E42C3">
        <w:softHyphen/>
        <w:t>skyddskontroll i förordningen.</w:t>
      </w:r>
    </w:p>
    <w:p w14:paraId="3B8B1D08" w14:textId="3CE6ACEF" w:rsidR="00F71CC6" w:rsidRPr="004E42C3" w:rsidRDefault="00AB307F" w:rsidP="00F71CC6">
      <w:pPr>
        <w:pStyle w:val="Brdtextmedindrag"/>
      </w:pPr>
      <w:r w:rsidRPr="004E42C3">
        <w:t>Den nationella regleringen i djurskyddslagen är tillämplig på alla djur som hålls av männi</w:t>
      </w:r>
      <w:r w:rsidRPr="004E42C3">
        <w:softHyphen/>
        <w:t>skan, alltså även t.ex. sällskapsdjur och försöksdjur.</w:t>
      </w:r>
      <w:r>
        <w:t xml:space="preserve"> </w:t>
      </w:r>
      <w:r w:rsidRPr="004E42C3">
        <w:t>Bestämmel</w:t>
      </w:r>
      <w:r w:rsidRPr="004E42C3">
        <w:softHyphen/>
        <w:t>serna i djur</w:t>
      </w:r>
      <w:r w:rsidRPr="004E42C3">
        <w:softHyphen/>
        <w:t>skyddslagen har där</w:t>
      </w:r>
      <w:r w:rsidRPr="004E42C3">
        <w:softHyphen/>
        <w:t>med en vidare räckvidd än vad bestämmelserna om kontroll av djur</w:t>
      </w:r>
      <w:r w:rsidRPr="004E42C3">
        <w:softHyphen/>
        <w:t>skydds</w:t>
      </w:r>
      <w:r w:rsidRPr="004E42C3">
        <w:softHyphen/>
        <w:t>krav i den nya kon</w:t>
      </w:r>
      <w:r w:rsidRPr="004E42C3">
        <w:softHyphen/>
        <w:t>trollförord</w:t>
      </w:r>
      <w:r>
        <w:softHyphen/>
      </w:r>
      <w:r w:rsidRPr="004E42C3">
        <w:t>ningen har. De överväganden som detta leder till behand</w:t>
      </w:r>
      <w:r w:rsidRPr="004E42C3">
        <w:softHyphen/>
        <w:t>las i avsnittet om förslag till ändringar i djur</w:t>
      </w:r>
      <w:r w:rsidRPr="004E42C3">
        <w:softHyphen/>
        <w:t xml:space="preserve">skyddslagen (avsnitt </w:t>
      </w:r>
      <w:r>
        <w:t>15</w:t>
      </w:r>
      <w:r w:rsidRPr="004E42C3">
        <w:t>).</w:t>
      </w:r>
    </w:p>
    <w:p w14:paraId="62E589C1" w14:textId="77777777" w:rsidR="00F71CC6" w:rsidRPr="004E42C3" w:rsidRDefault="00AB307F" w:rsidP="00F71CC6">
      <w:pPr>
        <w:pStyle w:val="Brdtextmedindrag"/>
      </w:pPr>
      <w:r w:rsidRPr="004E42C3">
        <w:t>Inte heller när det gäller kontroll av djurhälsa är det som nämnts ovan helt tydligt hur långt tillämpningsområdet för bestämmelserna i den nya kon</w:t>
      </w:r>
      <w:r w:rsidRPr="004E42C3">
        <w:softHyphen/>
        <w:t>trollförordningen sträcker sig. Formuleringarna i förordningen ty</w:t>
      </w:r>
      <w:r w:rsidRPr="004E42C3">
        <w:softHyphen/>
        <w:t>der dock på att tillämpningsområdet inte är begränsat till livsmedels</w:t>
      </w:r>
      <w:r>
        <w:softHyphen/>
      </w:r>
      <w:r w:rsidRPr="004E42C3">
        <w:t>produce</w:t>
      </w:r>
      <w:r>
        <w:softHyphen/>
      </w:r>
      <w:r w:rsidRPr="004E42C3">
        <w:t>rande eller andra animalieproducerande djur. Enligt artikel 20.1 ska offentlig kontroll för att verifiera efterlev</w:t>
      </w:r>
      <w:r w:rsidRPr="004E42C3">
        <w:softHyphen/>
        <w:t>naden av bl.a. bestämmelser som avses i artikel 1.2 d – dvs. djurhäl</w:t>
      </w:r>
      <w:r w:rsidRPr="004E42C3">
        <w:softHyphen/>
        <w:t>sokrav – omfatta offentlig kontroll som ska utföras i valfritt pro</w:t>
      </w:r>
      <w:r w:rsidRPr="004E42C3">
        <w:softHyphen/>
        <w:t>duktions-, bearbetnings- och distributionsled av djur, produkter</w:t>
      </w:r>
      <w:r>
        <w:t xml:space="preserve"> av </w:t>
      </w:r>
      <w:r w:rsidRPr="004E42C3">
        <w:t>animaliskt ursprung, avelsmaterial, animaliska bipro</w:t>
      </w:r>
      <w:r>
        <w:softHyphen/>
      </w:r>
      <w:r w:rsidRPr="004E42C3">
        <w:t>dukter och framställda produkter. Med djur avses som framgår ovan rygg</w:t>
      </w:r>
      <w:r>
        <w:softHyphen/>
      </w:r>
      <w:r w:rsidRPr="004E42C3">
        <w:t>rads</w:t>
      </w:r>
      <w:r w:rsidRPr="004E42C3">
        <w:softHyphen/>
        <w:t>djur och ryggradslösa djur.</w:t>
      </w:r>
    </w:p>
    <w:p w14:paraId="1AE2A6C1" w14:textId="055FD6F9" w:rsidR="00F71CC6" w:rsidRPr="004E42C3" w:rsidRDefault="00AB307F" w:rsidP="00F71CC6">
      <w:pPr>
        <w:pStyle w:val="Brdtextmedindrag"/>
      </w:pPr>
      <w:r w:rsidRPr="004E42C3">
        <w:t>Skyldigheterna enligt EU:s djurhälsoförordning gäller i vissa fall även för den som håller sällskapsdjur. Enligt artik</w:t>
      </w:r>
      <w:r>
        <w:t>e</w:t>
      </w:r>
      <w:r w:rsidRPr="004E42C3">
        <w:t>l 10.1 och 10.</w:t>
      </w:r>
      <w:r>
        <w:t>3</w:t>
      </w:r>
      <w:r w:rsidRPr="004E42C3">
        <w:t xml:space="preserve"> ska t.ex. den som håller sällskapsdjur ansvara för hälsan hos djuren och se till att mini</w:t>
      </w:r>
      <w:r>
        <w:softHyphen/>
      </w:r>
      <w:r w:rsidRPr="004E42C3">
        <w:t>mera risken för att djursjukdomar sprids. Det kan också nämnas att vissa bestämmelser i den nya kontrollförordningen uttryckligen omfattar säll</w:t>
      </w:r>
      <w:r>
        <w:softHyphen/>
      </w:r>
      <w:r w:rsidRPr="004E42C3">
        <w:t>skapsdjur. Enligt artikel 48 f kan kommiss</w:t>
      </w:r>
      <w:r w:rsidRPr="004E42C3">
        <w:softHyphen/>
        <w:t>ionen t.ex. anta delegerade akter om att sällskapsdjur ska undantas från artikel 47, det vill säga från kravet på offentlig kontroll vid en gränskontrollstation.</w:t>
      </w:r>
    </w:p>
    <w:p w14:paraId="0423F456" w14:textId="499A6808" w:rsidR="00F71CC6" w:rsidRDefault="00AB307F" w:rsidP="00F71CC6">
      <w:pPr>
        <w:pStyle w:val="Brdtextmedindrag"/>
      </w:pPr>
      <w:r w:rsidRPr="004E42C3">
        <w:t xml:space="preserve">Vissa bestämmelser i EU:s djurhälsoförordning gäller vidare åtgärder för bekämpning och utrotande av sjukdomar hos vilda djur. Enligt artikel 70 ska t.ex. den behöriga myndigheten, om den misstänker eller officiellt bekräftar förekomsten av </w:t>
      </w:r>
      <w:r>
        <w:t>vissa</w:t>
      </w:r>
      <w:r w:rsidRPr="004E42C3">
        <w:t xml:space="preserve"> förtecknad</w:t>
      </w:r>
      <w:r>
        <w:t>e</w:t>
      </w:r>
      <w:r w:rsidRPr="004E42C3">
        <w:t xml:space="preserve"> sjukdom</w:t>
      </w:r>
      <w:r>
        <w:t>ar</w:t>
      </w:r>
      <w:r w:rsidRPr="004E42C3">
        <w:t xml:space="preserve"> hos vilda djur, genom</w:t>
      </w:r>
      <w:r>
        <w:softHyphen/>
      </w:r>
      <w:r w:rsidRPr="004E42C3">
        <w:t>föra övervakning i den vilda djurpopulationen och vidta nödvändiga åtgär</w:t>
      </w:r>
      <w:r>
        <w:softHyphen/>
      </w:r>
      <w:r w:rsidRPr="004E42C3">
        <w:t>der för förebyggande och bekämpning av sjukdomen</w:t>
      </w:r>
      <w:r>
        <w:t>.</w:t>
      </w:r>
    </w:p>
    <w:p w14:paraId="72613FE3" w14:textId="77777777" w:rsidR="00F71CC6" w:rsidRPr="00D94063" w:rsidRDefault="00AB307F" w:rsidP="00F71CC6">
      <w:pPr>
        <w:pStyle w:val="Brdtextmedindrag"/>
      </w:pPr>
      <w:r w:rsidRPr="00D94063">
        <w:t>Bedömningen är mot den bakgrunden att den nya kontrollförordningen som en utgångspunkt får anses omfatta kontroll av efterlevnaden av bestäm</w:t>
      </w:r>
      <w:r w:rsidRPr="00D94063">
        <w:softHyphen/>
        <w:t>melser om djurhälsa när det gäller alla slags djur. Däremot är det tyd</w:t>
      </w:r>
      <w:r w:rsidRPr="00D94063">
        <w:softHyphen/>
        <w:t>ligt att vissa bestämmelser, t.ex. artikel 15.5 om skyldighet för aktö</w:t>
      </w:r>
      <w:r w:rsidRPr="00D94063">
        <w:softHyphen/>
        <w:t>rer att lämna uppgifter om sin verksamhet, enbart gäller den som håller djur i kommersiella syften.</w:t>
      </w:r>
    </w:p>
    <w:p w14:paraId="17DCCD98" w14:textId="77777777" w:rsidR="00F71CC6" w:rsidRPr="00D94063" w:rsidRDefault="00AB307F" w:rsidP="00F71CC6">
      <w:pPr>
        <w:pStyle w:val="Brdtextmedindrag"/>
      </w:pPr>
      <w:r w:rsidRPr="00D94063">
        <w:rPr>
          <w:i/>
          <w:iCs/>
        </w:rPr>
        <w:t>Gård &amp; Djurhälsan AB</w:t>
      </w:r>
      <w:r w:rsidRPr="00D94063">
        <w:t xml:space="preserve"> påpekar att begreppen ”djurhälsa” och ”smitt</w:t>
      </w:r>
      <w:r>
        <w:softHyphen/>
      </w:r>
      <w:r w:rsidRPr="00D94063">
        <w:t>skydd” kan tolkas olika. Avgörande för vad som kan omfattas av kontroll</w:t>
      </w:r>
      <w:r>
        <w:softHyphen/>
      </w:r>
      <w:r w:rsidRPr="00D94063">
        <w:t>förordningens tillämpningsområde blir dock den avgränsning som följer av de materiella bestämmelser om djurhälsa som finns i EU-förordningar och i den nationella lagstiftning som kompletterar eller genomför EU-rättsakter på området. Att se över det materiella tillämpningsområdet för de nationella djurhälsolagarna ingår inte i detta lagstiftningsärende.</w:t>
      </w:r>
    </w:p>
    <w:p w14:paraId="0CC809E0" w14:textId="77777777" w:rsidR="00F71CC6" w:rsidRDefault="00AB307F" w:rsidP="00F71CC6">
      <w:pPr>
        <w:pStyle w:val="Brdtextmedindrag"/>
      </w:pPr>
      <w:r w:rsidRPr="00D94063">
        <w:rPr>
          <w:i/>
          <w:iCs/>
        </w:rPr>
        <w:t xml:space="preserve">SVA </w:t>
      </w:r>
      <w:r w:rsidRPr="00D94063">
        <w:t xml:space="preserve">och </w:t>
      </w:r>
      <w:r w:rsidRPr="00D94063">
        <w:rPr>
          <w:i/>
          <w:iCs/>
        </w:rPr>
        <w:t>Länsstyrelsen</w:t>
      </w:r>
      <w:r>
        <w:rPr>
          <w:i/>
          <w:iCs/>
        </w:rPr>
        <w:t xml:space="preserve"> i</w:t>
      </w:r>
      <w:r w:rsidRPr="00D94063">
        <w:rPr>
          <w:i/>
          <w:iCs/>
        </w:rPr>
        <w:t xml:space="preserve"> Dalarnas län</w:t>
      </w:r>
      <w:r w:rsidRPr="00D94063">
        <w:t xml:space="preserve"> påpekar att även djurhälsokrav för bin omfattas av </w:t>
      </w:r>
      <w:r>
        <w:t xml:space="preserve">den nya </w:t>
      </w:r>
      <w:r w:rsidRPr="00D94063">
        <w:t>kontrollförordningens tillämpningsområde och att det finns behov av att anpassa bisjukdomslagen till förordningen. Regeringen instämmer i den bedömningen och kan konstatera att det ingår i Djurhälsolagsutredningens uppdrag (dir. 2018:111) att se över regle</w:t>
      </w:r>
      <w:r>
        <w:softHyphen/>
      </w:r>
      <w:r w:rsidRPr="00D94063">
        <w:t>ringen av bisjukdomar och att anpassa den både till den nya kontroll</w:t>
      </w:r>
      <w:r>
        <w:softHyphen/>
      </w:r>
      <w:r w:rsidRPr="00D94063">
        <w:t>förordningen och till EU:s djurhälsoförordning.</w:t>
      </w:r>
      <w:bookmarkStart w:id="89" w:name="_Hlk39573642"/>
      <w:r>
        <w:t xml:space="preserve"> </w:t>
      </w:r>
      <w:r w:rsidRPr="00533E3D">
        <w:t>Uppdraget ska redovisas</w:t>
      </w:r>
      <w:r>
        <w:t xml:space="preserve"> </w:t>
      </w:r>
      <w:r w:rsidRPr="00533E3D">
        <w:t>senast den 30 oktober 2020</w:t>
      </w:r>
      <w:bookmarkEnd w:id="89"/>
      <w:r w:rsidRPr="00533E3D">
        <w:t>.</w:t>
      </w:r>
    </w:p>
    <w:p w14:paraId="712F9F0E" w14:textId="77777777" w:rsidR="00F71CC6" w:rsidRDefault="00AB307F" w:rsidP="00F71CC6">
      <w:pPr>
        <w:pStyle w:val="Rubrik5utannumrering"/>
      </w:pPr>
      <w:r>
        <w:t>Foder</w:t>
      </w:r>
    </w:p>
    <w:p w14:paraId="4AF5BD45" w14:textId="77777777" w:rsidR="00F71CC6" w:rsidRDefault="00AB307F" w:rsidP="00F71CC6">
      <w:pPr>
        <w:pStyle w:val="Brdtext"/>
      </w:pPr>
      <w:r w:rsidRPr="00D94063">
        <w:t>Den nya kontrollförordningen ska liksom den tidigare kontrollförord</w:t>
      </w:r>
      <w:r>
        <w:softHyphen/>
      </w:r>
      <w:r w:rsidRPr="00D94063">
        <w:t>ningen tillämpas vid kontroll av foder. Enligt artikel 1.2 i den nya kon</w:t>
      </w:r>
      <w:r>
        <w:softHyphen/>
      </w:r>
      <w:r w:rsidRPr="00D94063">
        <w:t>trollförordningen uttrycks tillämpningsområdet som foder- och foder</w:t>
      </w:r>
      <w:r>
        <w:softHyphen/>
      </w:r>
      <w:r w:rsidRPr="00D94063">
        <w:t>säkerhet i alla produktions- bearbetnings- och distributionsled samt användning av foder, inklusive bestämmelser för att säkerställa god handelssed och skydda konsumenthälsa, konsumentskydd och konsument</w:t>
      </w:r>
      <w:r>
        <w:t>-</w:t>
      </w:r>
      <w:r w:rsidRPr="00D94063">
        <w:t>information.</w:t>
      </w:r>
      <w:r>
        <w:t xml:space="preserve"> </w:t>
      </w:r>
      <w:r w:rsidRPr="00533E3D">
        <w:t>I såväl den tidigare som den nya kontrollför</w:t>
      </w:r>
      <w:r w:rsidRPr="00533E3D">
        <w:softHyphen/>
        <w:t>ordningen hänvi</w:t>
      </w:r>
      <w:r>
        <w:softHyphen/>
      </w:r>
      <w:r w:rsidRPr="00533E3D">
        <w:t>sas, när det gäller definitionen av foder, till den definition som finns</w:t>
      </w:r>
      <w:r>
        <w:t xml:space="preserve"> </w:t>
      </w:r>
      <w:r w:rsidRPr="00533E3D">
        <w:t>i artikel 3.4 i för</w:t>
      </w:r>
      <w:r w:rsidRPr="00533E3D">
        <w:softHyphen/>
        <w:t>ordning (EG) nr 178/2002. Med ”foder” avses enligt den förordningen alla ämnen eller produkter, inbegripet tillsatser, och obero</w:t>
      </w:r>
      <w:r>
        <w:softHyphen/>
      </w:r>
      <w:r w:rsidRPr="00533E3D">
        <w:t>ende av om de är bearbetade, delvis bearbetade eller obearbetade, som är avsedda för utfodring av djur. Begreppet foderföretag, såsom det definie</w:t>
      </w:r>
      <w:r>
        <w:softHyphen/>
      </w:r>
      <w:r w:rsidRPr="00533E3D">
        <w:t>ras i artikel 3.5 förordning (EG) nr 178/2002, innehåller inte någon begränsning av foder för endast livsmedelsproducerande djur. Eftersom kontrollförordningen och förordning (EG) nr 178/2002 inte innehåller några begränsningar i fråga om vilka djurslag som fodret är avsett fö</w:t>
      </w:r>
      <w:r>
        <w:t>r</w:t>
      </w:r>
      <w:r w:rsidRPr="00533E3D">
        <w:t>, är bedömningen att förordningens tillämpningsområde omfattar även foder till icke livsmedelsproducerande djur.</w:t>
      </w:r>
    </w:p>
    <w:p w14:paraId="506ACA2B" w14:textId="77777777" w:rsidR="00F71CC6" w:rsidRDefault="00AB307F" w:rsidP="00F71CC6">
      <w:pPr>
        <w:pStyle w:val="Rubrik2"/>
      </w:pPr>
      <w:bookmarkStart w:id="90" w:name="_Toc44537190"/>
      <w:bookmarkStart w:id="91" w:name="_Toc54265385"/>
      <w:r>
        <w:t>Ord och uttryck</w:t>
      </w:r>
      <w:bookmarkEnd w:id="90"/>
      <w:bookmarkEnd w:id="91"/>
    </w:p>
    <w:p w14:paraId="2BDAC61D" w14:textId="77777777" w:rsidR="00F71CC6" w:rsidRDefault="00AB307F" w:rsidP="00F71CC6">
      <w:pPr>
        <w:pStyle w:val="Brdtextram"/>
      </w:pPr>
      <w:r w:rsidRPr="00420062">
        <w:rPr>
          <w:b/>
        </w:rPr>
        <w:t xml:space="preserve">Regeringens </w:t>
      </w:r>
      <w:r>
        <w:rPr>
          <w:b/>
        </w:rPr>
        <w:t>bedömning</w:t>
      </w:r>
      <w:r w:rsidRPr="00420062">
        <w:rPr>
          <w:b/>
        </w:rPr>
        <w:t>:</w:t>
      </w:r>
      <w:r>
        <w:t xml:space="preserve"> Uttrycken offentlig kontroll och annan offentlig verksamhet bör användas i de lagar som berörs av den nya kontrollförordningen.</w:t>
      </w:r>
    </w:p>
    <w:p w14:paraId="02EF0EFF" w14:textId="77777777" w:rsidR="00F71CC6" w:rsidRPr="00A76360" w:rsidRDefault="00AB307F" w:rsidP="00F71CC6">
      <w:pPr>
        <w:pStyle w:val="Brdtextmedindragram"/>
        <w:rPr>
          <w:sz w:val="8"/>
          <w:szCs w:val="8"/>
        </w:rPr>
      </w:pPr>
      <w:r>
        <w:t>Ordet kontrollorgan bör ersättas med ”ett organ med delegerade upp</w:t>
      </w:r>
      <w:r>
        <w:softHyphen/>
        <w:t>gifter eller en fysisk person som har delegerats vissa uppgifter”</w:t>
      </w:r>
      <w:r w:rsidRPr="006B474A">
        <w:t xml:space="preserve"> i de lagar som omfattas av den nya kontrollförordning</w:t>
      </w:r>
      <w:r w:rsidRPr="006B474A">
        <w:softHyphen/>
        <w:t>ens tillämpnings</w:t>
      </w:r>
      <w:r>
        <w:softHyphen/>
      </w:r>
      <w:r w:rsidRPr="006B474A">
        <w:t>område</w:t>
      </w:r>
      <w:r>
        <w:t>. I lagen om kontroll av ekologisk produktion bör ordet kontroll</w:t>
      </w:r>
      <w:r>
        <w:softHyphen/>
        <w:t>organ dock användas även i fortsättningen.</w:t>
      </w:r>
    </w:p>
    <w:p w14:paraId="281EF28D" w14:textId="77777777" w:rsidR="00F71CC6" w:rsidRPr="00A76360" w:rsidRDefault="00F71CC6" w:rsidP="00F71CC6">
      <w:pPr>
        <w:pStyle w:val="Brdtextmedindrag"/>
        <w:rPr>
          <w:sz w:val="8"/>
          <w:szCs w:val="8"/>
        </w:rPr>
      </w:pPr>
    </w:p>
    <w:p w14:paraId="464BE19E" w14:textId="77777777" w:rsidR="00F71CC6" w:rsidRDefault="00AB307F" w:rsidP="00F71CC6">
      <w:pPr>
        <w:pStyle w:val="Brdtextmedindrag"/>
      </w:pPr>
      <w:r>
        <w:rPr>
          <w:b/>
        </w:rPr>
        <w:t>P</w:t>
      </w:r>
      <w:r>
        <w:rPr>
          <w:b/>
          <w:bCs/>
        </w:rPr>
        <w:t xml:space="preserve">romemorians bedömning </w:t>
      </w:r>
      <w:r>
        <w:t>överensstämmer med regeringens.</w:t>
      </w:r>
    </w:p>
    <w:p w14:paraId="681B456F" w14:textId="77777777" w:rsidR="00F71CC6" w:rsidRDefault="00AB307F" w:rsidP="00F71CC6">
      <w:pPr>
        <w:pStyle w:val="Brdtextmedindrag"/>
      </w:pPr>
      <w:r w:rsidRPr="00E71D91">
        <w:rPr>
          <w:b/>
        </w:rPr>
        <w:t xml:space="preserve">Remissinstanserna: </w:t>
      </w:r>
      <w:r w:rsidRPr="00E71D91">
        <w:t xml:space="preserve">En övervägande majoritet av remissinstanserna lämnar promemorians bedömning utan invändningar. </w:t>
      </w:r>
      <w:r w:rsidRPr="00E71D91">
        <w:rPr>
          <w:i/>
        </w:rPr>
        <w:t>Lantbrukarnas riks</w:t>
      </w:r>
      <w:r>
        <w:rPr>
          <w:i/>
        </w:rPr>
        <w:softHyphen/>
      </w:r>
      <w:r w:rsidRPr="00E71D91">
        <w:rPr>
          <w:i/>
        </w:rPr>
        <w:t xml:space="preserve">förbund, Malmö stad </w:t>
      </w:r>
      <w:r w:rsidRPr="00E71D91">
        <w:t xml:space="preserve">och </w:t>
      </w:r>
      <w:r w:rsidRPr="00E71D91">
        <w:rPr>
          <w:i/>
        </w:rPr>
        <w:t xml:space="preserve">Uppsala kommun </w:t>
      </w:r>
      <w:r w:rsidRPr="00E71D91">
        <w:t xml:space="preserve">efterfrågar förtydliganden av vad som omfattas av begreppen offentlig kontroll och annan offentlig verksamhet. </w:t>
      </w:r>
      <w:r w:rsidRPr="00E71D91">
        <w:rPr>
          <w:i/>
        </w:rPr>
        <w:t xml:space="preserve">Tillväxtverket </w:t>
      </w:r>
      <w:r w:rsidRPr="00E71D91">
        <w:t xml:space="preserve">anser att det tydligare bör framgå att främjande aktiviteter som rådgivning och vägledning är annan offentlig verksamhet. </w:t>
      </w:r>
      <w:r w:rsidRPr="00E71D91">
        <w:rPr>
          <w:i/>
        </w:rPr>
        <w:t xml:space="preserve">Sveriges lantbruksuniversitet (SLU) </w:t>
      </w:r>
      <w:r w:rsidRPr="00E71D91">
        <w:t>menar att det är olyckligt att ordet kontrollorgan ändras till organ eftersom kontrollorgan tydligare beskriver</w:t>
      </w:r>
      <w:r>
        <w:t xml:space="preserve"> </w:t>
      </w:r>
      <w:r w:rsidRPr="00E71D91">
        <w:t>vad som avses.</w:t>
      </w:r>
    </w:p>
    <w:p w14:paraId="7943A7C2" w14:textId="77777777" w:rsidR="00F71CC6" w:rsidRPr="00E71D91" w:rsidRDefault="00AB307F" w:rsidP="00F71CC6">
      <w:pPr>
        <w:pStyle w:val="Rubrik4utannumrering"/>
      </w:pPr>
      <w:r w:rsidRPr="00E71D91">
        <w:t>Skälen för regeringens bedömning</w:t>
      </w:r>
    </w:p>
    <w:p w14:paraId="3387C805" w14:textId="77777777" w:rsidR="00F71CC6" w:rsidRPr="00E71D91" w:rsidRDefault="00AB307F" w:rsidP="00F71CC6">
      <w:pPr>
        <w:pStyle w:val="Rubrik5utannumrering"/>
      </w:pPr>
      <w:r w:rsidRPr="00E71D91">
        <w:t>Offentlig kontroll och annan offentlig verksamhet</w:t>
      </w:r>
    </w:p>
    <w:p w14:paraId="7B113C1C" w14:textId="77777777" w:rsidR="00F71CC6" w:rsidRPr="00E71D91" w:rsidRDefault="00AB307F" w:rsidP="00F71CC6">
      <w:pPr>
        <w:pStyle w:val="Brdtextmedindrag"/>
        <w:ind w:firstLine="0"/>
      </w:pPr>
      <w:r w:rsidRPr="00E71D91">
        <w:t>Enligt artikel 2.1 i den tidigare kontrollförordningen utgör offentlig kon</w:t>
      </w:r>
      <w:r>
        <w:softHyphen/>
      </w:r>
      <w:r w:rsidRPr="00E71D91">
        <w:t>troll varje form av kontroll som utförs av den behöriga myndigheten eller av gemenskapen i syfte att kontrollera efterlevna</w:t>
      </w:r>
      <w:r w:rsidRPr="00E71D91">
        <w:softHyphen/>
        <w:t>den av foder- och livs</w:t>
      </w:r>
      <w:r>
        <w:softHyphen/>
      </w:r>
      <w:r w:rsidRPr="00E71D91">
        <w:t>medelslagstiftningen samt bestämmelserna om djurhälsa och djurskydd. Med kontroll avses kontroll av om specifi</w:t>
      </w:r>
      <w:r w:rsidRPr="00E71D91">
        <w:softHyphen/>
        <w:t>cerade krav har uppfyllts, genom undersökning och bedömning av sakligt underlag (artikel 2.2). Annan verk</w:t>
      </w:r>
      <w:r w:rsidRPr="00E71D91">
        <w:softHyphen/>
        <w:t>samhet än sådan operativ kontroll, t.ex.  rådgiv</w:t>
      </w:r>
      <w:r w:rsidRPr="00E71D91">
        <w:softHyphen/>
        <w:t>ning, allmän inform</w:t>
      </w:r>
      <w:r>
        <w:softHyphen/>
      </w:r>
      <w:r w:rsidRPr="00E71D91">
        <w:t>ation och utvecklingsstöd m.m., omfattas inte av ut</w:t>
      </w:r>
      <w:r w:rsidRPr="00E71D91">
        <w:softHyphen/>
        <w:t>trycket offentlig kontroll såsom det definieras i den tidigare kon</w:t>
      </w:r>
      <w:r w:rsidRPr="00E71D91">
        <w:softHyphen/>
        <w:t xml:space="preserve">trollförordningen. </w:t>
      </w:r>
    </w:p>
    <w:p w14:paraId="5F3BE546" w14:textId="77777777" w:rsidR="00F71CC6" w:rsidRPr="00E71D91" w:rsidRDefault="00AB307F" w:rsidP="00F71CC6">
      <w:pPr>
        <w:pStyle w:val="Brdtextmedindrag"/>
      </w:pPr>
      <w:r w:rsidRPr="00E71D91">
        <w:t>Även den nya kontrollförordningen innehåller en definition av uttrycket offentlig kontroll. Enligt artikel 2.1 avses med offentlig kontroll verksam</w:t>
      </w:r>
      <w:r>
        <w:softHyphen/>
      </w:r>
      <w:r w:rsidRPr="00E71D91">
        <w:t>het som utförs av de behöriga myndigheterna, eller av de organ med dele</w:t>
      </w:r>
      <w:r>
        <w:softHyphen/>
      </w:r>
      <w:r w:rsidRPr="00E71D91">
        <w:t>gerade uppgifter eller de fysiska personer till vilka vissa uppgifter som ingår i den offentliga kontrollen har dele</w:t>
      </w:r>
      <w:r w:rsidRPr="00E71D91">
        <w:softHyphen/>
        <w:t>gerats, för att verifiera att aktö</w:t>
      </w:r>
      <w:r>
        <w:softHyphen/>
      </w:r>
      <w:r w:rsidRPr="00E71D91">
        <w:t>rerna efterlever förordningen och de bestämmelser som avses i artikel 1.2 samt att djur eller varor upp</w:t>
      </w:r>
      <w:r w:rsidRPr="00E71D91">
        <w:softHyphen/>
        <w:t>fyller kraven enligt dessa bestämmelser, inbe</w:t>
      </w:r>
      <w:r>
        <w:softHyphen/>
      </w:r>
      <w:r w:rsidRPr="00E71D91">
        <w:t xml:space="preserve">gripet inför utfärdandet av officiella intyg eller officiella attesteringar. </w:t>
      </w:r>
      <w:r>
        <w:t xml:space="preserve">I </w:t>
      </w:r>
      <w:r w:rsidRPr="00E71D91">
        <w:t xml:space="preserve">artikel 1.2 </w:t>
      </w:r>
      <w:r>
        <w:t xml:space="preserve">regleras </w:t>
      </w:r>
      <w:r w:rsidRPr="00E71D91">
        <w:t xml:space="preserve">vilka sakområden som förordningen är tillämplig på. Till skillnad från den </w:t>
      </w:r>
      <w:r>
        <w:t>tidigare</w:t>
      </w:r>
      <w:r w:rsidRPr="00E71D91">
        <w:t xml:space="preserve"> kontroll</w:t>
      </w:r>
      <w:r w:rsidRPr="00E71D91">
        <w:softHyphen/>
        <w:t>förordningen innehåller den nya kon</w:t>
      </w:r>
      <w:r w:rsidRPr="00E71D91">
        <w:softHyphen/>
        <w:t>trollförordningen inte någon definition av uttrycket kontroll. Av skälen till förordningen (framför allt skäl 15 och 16) kan dock den slutsatsen dras att avsikten inte är att uttrycket kontroll ska ha en annan innebörd i den nya kontrollförordningen än vad det har i den tidigare kontrollförord</w:t>
      </w:r>
      <w:r>
        <w:softHyphen/>
      </w:r>
      <w:r w:rsidRPr="00E71D91">
        <w:t>ningen.</w:t>
      </w:r>
    </w:p>
    <w:p w14:paraId="17D785E0" w14:textId="77777777" w:rsidR="00F71CC6" w:rsidRPr="00F44AE4" w:rsidRDefault="00AB307F" w:rsidP="00F71CC6">
      <w:pPr>
        <w:pStyle w:val="Brdtextmedindrag"/>
      </w:pPr>
      <w:r w:rsidRPr="00E71D91">
        <w:t>I den nya kontrollförordningen införs ett nytt uttryck för myndigheternas verksamhet, ut</w:t>
      </w:r>
      <w:r w:rsidRPr="00E71D91">
        <w:softHyphen/>
        <w:t>trycket annan offentlig verksamhet. Annan offentlig verk</w:t>
      </w:r>
      <w:r>
        <w:softHyphen/>
      </w:r>
      <w:r w:rsidRPr="00E71D91">
        <w:t>samhet definieras enligt artikel 2.2 som annan verksamhet än offentlig kon</w:t>
      </w:r>
      <w:r w:rsidRPr="00E71D91">
        <w:softHyphen/>
        <w:t>troll som utförs av de behöriga myndigheterna, eller av de organ med de</w:t>
      </w:r>
      <w:r w:rsidRPr="00E71D91">
        <w:softHyphen/>
        <w:t>legerade uppgifter eller de</w:t>
      </w:r>
      <w:r>
        <w:t xml:space="preserve"> </w:t>
      </w:r>
      <w:r w:rsidRPr="00F44AE4">
        <w:t>fysiska personer till vilka viss annan offentlig verksamhet har delegerats, däribland verksamhet för att kontrollera om det förekommer djursjukdomar eller växtskadegö</w:t>
      </w:r>
      <w:r w:rsidRPr="00F44AE4">
        <w:softHyphen/>
        <w:t>rare, förebygga eller begränsa spridningen av sådana djursjukdomar eller växtskadegörare, utrota dessa djursjukdomar eller växtskadegö</w:t>
      </w:r>
      <w:r w:rsidRPr="00F44AE4">
        <w:softHyphen/>
        <w:t>rare, bevilja tillstånd eller godkännanden och utfärda officiella intyg eller officiella attesteringar.</w:t>
      </w:r>
    </w:p>
    <w:p w14:paraId="423794E0" w14:textId="77777777" w:rsidR="00F71CC6" w:rsidRPr="00F44AE4" w:rsidRDefault="00AB307F" w:rsidP="00F71CC6">
      <w:pPr>
        <w:pStyle w:val="Brdtextmedindrag"/>
      </w:pPr>
      <w:r w:rsidRPr="00F44AE4">
        <w:t>Rådssekretariatet har i ett dokument daterat den 4 september 2013 (nr 13179/13 i ärende 2013/0140) gett ytterligare exempel på annan offentlig verksamhet. Där nämns bl.a. vidtagande av verkstäl</w:t>
      </w:r>
      <w:r w:rsidRPr="00F44AE4">
        <w:softHyphen/>
        <w:t>lighetsåtgärder eller korrigerande åtgärder vid bristande efterlevnad. Andra exempel är hante</w:t>
      </w:r>
      <w:r>
        <w:softHyphen/>
      </w:r>
      <w:r w:rsidRPr="00F44AE4">
        <w:t>ring av förteck</w:t>
      </w:r>
      <w:r w:rsidRPr="00F44AE4">
        <w:softHyphen/>
        <w:t>ningar över aktörer, epidemi</w:t>
      </w:r>
      <w:r w:rsidRPr="00F44AE4">
        <w:softHyphen/>
        <w:t>ologiska undersökningar av livsmedels</w:t>
      </w:r>
      <w:r w:rsidRPr="00F44AE4">
        <w:softHyphen/>
        <w:t>burna ut</w:t>
      </w:r>
      <w:r w:rsidRPr="00F44AE4">
        <w:softHyphen/>
        <w:t>brott, anmälan eller underrättelse av djursjukdomar samt koordine</w:t>
      </w:r>
      <w:r w:rsidRPr="00F44AE4">
        <w:softHyphen/>
        <w:t>ring, förberedelse och övervakning av genomförandet av den fler</w:t>
      </w:r>
      <w:r w:rsidRPr="00F44AE4">
        <w:softHyphen/>
        <w:t>åriga nationella kontroll</w:t>
      </w:r>
      <w:r w:rsidRPr="00F44AE4">
        <w:softHyphen/>
        <w:t xml:space="preserve">planen och årlig rapportering. Det lyfts </w:t>
      </w:r>
      <w:r>
        <w:t xml:space="preserve">i dokumentet </w:t>
      </w:r>
      <w:r w:rsidRPr="00F44AE4">
        <w:t>vidare fram att även om ut</w:t>
      </w:r>
      <w:r w:rsidRPr="00F44AE4">
        <w:softHyphen/>
        <w:t xml:space="preserve">färdandet av officiella intyg eller officiella attesteringar är annan offentlig verksamhet, är </w:t>
      </w:r>
      <w:bookmarkStart w:id="92" w:name="_Hlk503956693"/>
      <w:r w:rsidRPr="00F44AE4">
        <w:t>själva kon</w:t>
      </w:r>
      <w:r w:rsidRPr="00F44AE4">
        <w:softHyphen/>
        <w:t>trollen som en behörig myndighet utför i syfte att</w:t>
      </w:r>
      <w:bookmarkEnd w:id="92"/>
      <w:r w:rsidRPr="00F44AE4">
        <w:t xml:space="preserve"> utfärda ett offici</w:t>
      </w:r>
      <w:r w:rsidRPr="00F44AE4">
        <w:softHyphen/>
        <w:t>ellt intyg eller en officiell attestering att anse som offentlig kontroll. Vägledning och råd</w:t>
      </w:r>
      <w:r>
        <w:softHyphen/>
      </w:r>
      <w:r w:rsidRPr="00F44AE4">
        <w:t>givning till aktö</w:t>
      </w:r>
      <w:r w:rsidRPr="00F44AE4">
        <w:softHyphen/>
        <w:t>rer om unionslagstiftningen och dess tillämp</w:t>
      </w:r>
      <w:r w:rsidRPr="00F44AE4">
        <w:softHyphen/>
        <w:t>ning gällande den jord</w:t>
      </w:r>
      <w:r w:rsidRPr="00F44AE4">
        <w:softHyphen/>
        <w:t xml:space="preserve">bruksbaserade livsmedelskedjan är </w:t>
      </w:r>
      <w:r>
        <w:t xml:space="preserve">ytterligare </w:t>
      </w:r>
      <w:r w:rsidRPr="00F44AE4">
        <w:t>ex</w:t>
      </w:r>
      <w:r w:rsidRPr="00F44AE4">
        <w:softHyphen/>
        <w:t>empel</w:t>
      </w:r>
      <w:r>
        <w:t xml:space="preserve"> </w:t>
      </w:r>
      <w:r w:rsidRPr="00F44AE4">
        <w:t>på annan offentlig verksamhet</w:t>
      </w:r>
      <w:r>
        <w:t xml:space="preserve"> som tas upp</w:t>
      </w:r>
      <w:r w:rsidRPr="00F44AE4">
        <w:t>, liksom utseende av officiella laborato</w:t>
      </w:r>
      <w:r>
        <w:softHyphen/>
      </w:r>
      <w:r w:rsidRPr="00F44AE4">
        <w:t>rier samt revision av dessa.</w:t>
      </w:r>
    </w:p>
    <w:p w14:paraId="69573F8C" w14:textId="77777777" w:rsidR="00F71CC6" w:rsidRPr="00F44AE4" w:rsidRDefault="00AB307F" w:rsidP="00F71CC6">
      <w:pPr>
        <w:pStyle w:val="Brdtextmedindrag"/>
      </w:pPr>
      <w:r w:rsidRPr="00F44AE4">
        <w:t xml:space="preserve">De exempel som tas upp i rådssekretariatets dokument bör inte ses som uttömmande. </w:t>
      </w:r>
      <w:r>
        <w:t xml:space="preserve">En verksamhet som inte nämns men som måste anses som annan offentlig verksamhet är </w:t>
      </w:r>
      <w:r w:rsidRPr="00F44AE4">
        <w:t>en be</w:t>
      </w:r>
      <w:r w:rsidRPr="00F44AE4">
        <w:softHyphen/>
        <w:t>hörig myndighets prövning av eller åtgärder med anledning av en anmälan eller ansökan om registrering av en verksamhet</w:t>
      </w:r>
      <w:r>
        <w:t xml:space="preserve">. </w:t>
      </w:r>
      <w:r w:rsidRPr="00F44AE4">
        <w:t>Eventuell kontroll</w:t>
      </w:r>
      <w:r>
        <w:t xml:space="preserve"> </w:t>
      </w:r>
      <w:r w:rsidRPr="00F44AE4">
        <w:t>som en behörig myndighet utför före själva prövningen av ärendet, exempelvis vid besök på den anläggning som en ansökan om godkännande avser</w:t>
      </w:r>
      <w:r>
        <w:t>,</w:t>
      </w:r>
      <w:r w:rsidRPr="00F44AE4">
        <w:t xml:space="preserve"> får dock betraktas som offentlig kontroll. </w:t>
      </w:r>
    </w:p>
    <w:p w14:paraId="532DC675" w14:textId="77777777" w:rsidR="00F71CC6" w:rsidRPr="00F44AE4" w:rsidRDefault="00AB307F" w:rsidP="00F71CC6">
      <w:pPr>
        <w:pStyle w:val="Brdtextmedindrag"/>
      </w:pPr>
      <w:r w:rsidRPr="00F44AE4">
        <w:rPr>
          <w:i/>
        </w:rPr>
        <w:t>Lantbrukarnas riksförbund, Malmö stad,</w:t>
      </w:r>
      <w:r w:rsidRPr="00F44AE4">
        <w:t xml:space="preserve"> </w:t>
      </w:r>
      <w:r w:rsidRPr="00F44AE4">
        <w:rPr>
          <w:i/>
        </w:rPr>
        <w:t>Uppsala kommun</w:t>
      </w:r>
      <w:r w:rsidRPr="00F44AE4">
        <w:t xml:space="preserve"> och </w:t>
      </w:r>
      <w:r w:rsidRPr="00F44AE4">
        <w:rPr>
          <w:i/>
        </w:rPr>
        <w:t>Tillväxt</w:t>
      </w:r>
      <w:r>
        <w:rPr>
          <w:i/>
        </w:rPr>
        <w:softHyphen/>
      </w:r>
      <w:r w:rsidRPr="00F44AE4">
        <w:rPr>
          <w:i/>
        </w:rPr>
        <w:t>verket</w:t>
      </w:r>
      <w:r w:rsidRPr="00F44AE4">
        <w:t xml:space="preserve"> efterfrågar förtydliganden av vad som omfattas av uttrycken offent</w:t>
      </w:r>
      <w:r>
        <w:softHyphen/>
      </w:r>
      <w:r w:rsidRPr="00F44AE4">
        <w:t>lig kontroll och annan offentlig verksamhet. Regeringen konstaterar att det ankommer på de myndigheter som har samordnande uppgifter att genom vägledning ge exempel på och klargöra</w:t>
      </w:r>
      <w:r>
        <w:t xml:space="preserve"> vad </w:t>
      </w:r>
      <w:r w:rsidRPr="00F44AE4">
        <w:t>som omfattas av uttrycken om det finns ett behov av det. Ytterst är det upp till EU-domstolen att avgöra hur uttrycken</w:t>
      </w:r>
      <w:r>
        <w:t xml:space="preserve"> </w:t>
      </w:r>
      <w:r w:rsidRPr="00F44AE4">
        <w:t xml:space="preserve">i den nya kontrollförordningen ska tolkas. </w:t>
      </w:r>
    </w:p>
    <w:p w14:paraId="1E236639" w14:textId="77777777" w:rsidR="00F71CC6" w:rsidRDefault="00AB307F" w:rsidP="00F71CC6">
      <w:pPr>
        <w:pStyle w:val="Brdtextmedindrag"/>
      </w:pPr>
      <w:r w:rsidRPr="00F44AE4">
        <w:t>Den nya kontrollförordningen innehåller bestämmelser om offentlig kontroll och om annan offentlig verksamhet som ska tillämpas direkt av de behöriga myndigheterna. Myndigheterna an</w:t>
      </w:r>
      <w:r w:rsidRPr="00F44AE4">
        <w:softHyphen/>
        <w:t>svarar för att organisera och genomföra såväl offentlig kontroll som annan offentlig verksamhet. Kommissionen ges vidare befogenhet att meddela närmare bestämmelser om hur offentlig kontroll och an</w:t>
      </w:r>
      <w:r w:rsidRPr="00F44AE4">
        <w:softHyphen/>
        <w:t>nan offentlig verksamhet ska bedrivas genom delegerade akter och genomförandeakter. Den nya kontroll</w:t>
      </w:r>
      <w:r w:rsidRPr="00F44AE4">
        <w:softHyphen/>
        <w:t>förord</w:t>
      </w:r>
      <w:r>
        <w:softHyphen/>
      </w:r>
      <w:r w:rsidRPr="00F44AE4">
        <w:t>ningen ger också, vilket kommer att utvecklas närmare i de avsnitt som behandlar de före</w:t>
      </w:r>
      <w:r w:rsidRPr="00F44AE4">
        <w:softHyphen/>
        <w:t>slagna lagändringarna, utrymme för medlemsstaterna att föreskriva om kompletterande bestämmelser. Det finns därför ett behov av att använda såväl uttrycket offentlig kontroll som uttrycket annan offentlig verksamhet i de lagar som berörs av den nya kontrollför</w:t>
      </w:r>
      <w:r w:rsidRPr="00F44AE4">
        <w:softHyphen/>
        <w:t>ordningen</w:t>
      </w:r>
      <w:r>
        <w:t>.</w:t>
      </w:r>
    </w:p>
    <w:p w14:paraId="4F156BE0" w14:textId="77777777" w:rsidR="00F71CC6" w:rsidRPr="009F2187" w:rsidRDefault="00AB307F" w:rsidP="00F71CC6">
      <w:pPr>
        <w:pStyle w:val="Rubrik5utannumrering"/>
      </w:pPr>
      <w:r w:rsidRPr="009F2187">
        <w:t>Organ med delegerade uppgifter och fysiska personer som har delegerats vissa uppgifter</w:t>
      </w:r>
    </w:p>
    <w:p w14:paraId="03D8620C" w14:textId="77777777" w:rsidR="00F71CC6" w:rsidRDefault="00AB307F" w:rsidP="00F71CC6">
      <w:pPr>
        <w:pStyle w:val="Brdtextmedindrag"/>
        <w:ind w:firstLine="0"/>
      </w:pPr>
      <w:r w:rsidRPr="009F2187">
        <w:t>Både i den tidigare kontrollförordningen (artikel 5) och i den nya kontroll</w:t>
      </w:r>
      <w:r>
        <w:softHyphen/>
      </w:r>
      <w:r w:rsidRPr="009F2187">
        <w:t>förordningen (artiklarna 28 och 29) finns det bestämmelser om myndig</w:t>
      </w:r>
      <w:r>
        <w:softHyphen/>
      </w:r>
      <w:r w:rsidRPr="009F2187">
        <w:t>heters överlämnande av uppgifter som ingår i den offentliga kontrollen till enskilda kontrollorgan. Enligt den nya kontroll</w:t>
      </w:r>
      <w:r w:rsidRPr="009F2187">
        <w:softHyphen/>
        <w:t>förordningen kan kontroll</w:t>
      </w:r>
      <w:r>
        <w:softHyphen/>
      </w:r>
      <w:r w:rsidRPr="009F2187">
        <w:t>uppgifter även lämnas över till fysiska personer (ar</w:t>
      </w:r>
      <w:r w:rsidRPr="009F2187">
        <w:softHyphen/>
        <w:t>tiklarna 28 och 30)</w:t>
      </w:r>
      <w:r>
        <w:t xml:space="preserve">. </w:t>
      </w:r>
      <w:r w:rsidRPr="009F2187">
        <w:t>Överlämnande av uppgifter till organ eller fysiska personer kan enligt den nya kontrollförordningen också avse uppgifter i samband med annan offentlig verksamhet (artikel 31)</w:t>
      </w:r>
      <w:r>
        <w:t xml:space="preserve">. </w:t>
      </w:r>
    </w:p>
    <w:p w14:paraId="1F360887" w14:textId="2E5B4598" w:rsidR="00F71CC6" w:rsidRDefault="00AB307F" w:rsidP="00F71CC6">
      <w:pPr>
        <w:pStyle w:val="Brdtextmedindrag"/>
      </w:pPr>
      <w:r w:rsidRPr="009F2187">
        <w:t>I promemorian görs bedömningen att ordet kontrollorgan, som i dag finns i berörda lagar, bör ersättas med</w:t>
      </w:r>
      <w:r>
        <w:t xml:space="preserve"> </w:t>
      </w:r>
      <w:r w:rsidRPr="009F2187">
        <w:t>uttrycket</w:t>
      </w:r>
      <w:r>
        <w:t xml:space="preserve"> </w:t>
      </w:r>
      <w:r w:rsidRPr="009F2187">
        <w:t>organ med delegerade upp</w:t>
      </w:r>
      <w:r>
        <w:softHyphen/>
      </w:r>
      <w:r w:rsidRPr="009F2187">
        <w:t>gifter, dvs. det uttryck som används i den nya kontrollförordningen.</w:t>
      </w:r>
      <w:r>
        <w:t xml:space="preserve"> </w:t>
      </w:r>
      <w:r w:rsidRPr="009F2187">
        <w:rPr>
          <w:i/>
        </w:rPr>
        <w:t xml:space="preserve">SLU </w:t>
      </w:r>
      <w:r w:rsidRPr="009F2187">
        <w:t>anser att det är olyckligt att ordet kontrollorgan byts ut till organ med delegerade uppgifter eftersom kontrollorgan tydligare beskriver vad som avses. Enligt regeringens bedömning bör dock av tydlighetsskäl</w:t>
      </w:r>
      <w:r>
        <w:t xml:space="preserve"> </w:t>
      </w:r>
      <w:r w:rsidRPr="009F2187">
        <w:t xml:space="preserve">så långt som möjligt samma ord och uttryck användas i de svenska lagarna som i den nya </w:t>
      </w:r>
      <w:r>
        <w:t>kontroll</w:t>
      </w:r>
      <w:r w:rsidRPr="009F2187">
        <w:t>förordningen.</w:t>
      </w:r>
      <w:r>
        <w:t xml:space="preserve"> </w:t>
      </w:r>
      <w:r w:rsidRPr="009F2187">
        <w:t>Regeringen delar alltså promemorians bedömning att ordet kontrollorgan bör ersättas med ”ett organ med delegerade upp</w:t>
      </w:r>
      <w:r>
        <w:softHyphen/>
      </w:r>
      <w:r w:rsidRPr="009F2187">
        <w:t>gifter</w:t>
      </w:r>
      <w:r>
        <w:t xml:space="preserve">” </w:t>
      </w:r>
      <w:r w:rsidRPr="009F2187">
        <w:t>i de lagar som omfattas av kontrollförordningens tillämpnings</w:t>
      </w:r>
      <w:r>
        <w:softHyphen/>
      </w:r>
      <w:r w:rsidRPr="009F2187">
        <w:t>område.</w:t>
      </w:r>
      <w:r>
        <w:t xml:space="preserve"> </w:t>
      </w:r>
      <w:r w:rsidRPr="009F2187">
        <w:t>Därutöver bör även uttrycket fysisk person som har delegerats vissa uppgifter användas i lagarna.</w:t>
      </w:r>
      <w:r>
        <w:t xml:space="preserve"> </w:t>
      </w:r>
      <w:r w:rsidRPr="009F2187">
        <w:t>För kontroll av ekologisk pro</w:t>
      </w:r>
      <w:r w:rsidRPr="009F2187">
        <w:softHyphen/>
        <w:t>duktion gäller vissa särskilda bestämmelser för delegering</w:t>
      </w:r>
      <w:r>
        <w:t xml:space="preserve"> </w:t>
      </w:r>
      <w:bookmarkStart w:id="93" w:name="_Hlk43060521"/>
      <w:r>
        <w:t>som ska tillämpas i stället för bestämmelserna i den nya kontrollförordningen (se avsnitt 14.3)</w:t>
      </w:r>
      <w:r w:rsidRPr="009F2187">
        <w:t xml:space="preserve">. </w:t>
      </w:r>
      <w:bookmarkEnd w:id="93"/>
      <w:r w:rsidRPr="009F2187">
        <w:t xml:space="preserve">Regeringen instämmer </w:t>
      </w:r>
      <w:r>
        <w:t>därför</w:t>
      </w:r>
      <w:r w:rsidRPr="009F2187">
        <w:t xml:space="preserve"> i promemorians bedömning att ordet kontrollorgan i lagen om kontroll av ekolo</w:t>
      </w:r>
      <w:r w:rsidRPr="009F2187">
        <w:softHyphen/>
        <w:t>gisk produktion bör använ</w:t>
      </w:r>
      <w:r w:rsidRPr="009F2187">
        <w:softHyphen/>
        <w:t>das även i fortsättningen. De närmare övervägandena finns i avsnitten om för</w:t>
      </w:r>
      <w:r>
        <w:softHyphen/>
      </w:r>
      <w:r w:rsidRPr="009F2187">
        <w:t>slag till änd</w:t>
      </w:r>
      <w:r w:rsidRPr="009F2187">
        <w:softHyphen/>
        <w:t>ringar i de enskilda lagarna</w:t>
      </w:r>
      <w:r>
        <w:t>.</w:t>
      </w:r>
    </w:p>
    <w:p w14:paraId="76F1F649" w14:textId="77777777" w:rsidR="00F71CC6" w:rsidRDefault="00AB307F" w:rsidP="00F71CC6">
      <w:pPr>
        <w:pStyle w:val="Rubrik2"/>
      </w:pPr>
      <w:bookmarkStart w:id="94" w:name="_Toc44537191"/>
      <w:bookmarkStart w:id="95" w:name="_Toc54265386"/>
      <w:r>
        <w:t>Överklagande av beslut som fattats av organ och fysiska personer</w:t>
      </w:r>
      <w:bookmarkEnd w:id="94"/>
      <w:bookmarkEnd w:id="95"/>
    </w:p>
    <w:p w14:paraId="3B824728" w14:textId="77777777" w:rsidR="00F71CC6" w:rsidRPr="006B209E" w:rsidRDefault="00AB307F" w:rsidP="00F71CC6">
      <w:pPr>
        <w:pStyle w:val="Brdtextram"/>
      </w:pPr>
      <w:r w:rsidRPr="00420062">
        <w:rPr>
          <w:b/>
        </w:rPr>
        <w:t xml:space="preserve">Regeringens </w:t>
      </w:r>
      <w:r>
        <w:rPr>
          <w:b/>
        </w:rPr>
        <w:t>bedömning</w:t>
      </w:r>
      <w:r w:rsidRPr="00420062">
        <w:rPr>
          <w:b/>
        </w:rPr>
        <w:t>:</w:t>
      </w:r>
      <w:r>
        <w:t xml:space="preserve"> </w:t>
      </w:r>
      <w:r w:rsidRPr="006B209E">
        <w:t xml:space="preserve">Beslut som fattats av organ med delegerade uppgifter eller av fysiska personer som har delegerats vissa uppgifter i offentlig kontroll eller annan offentlig verksamhet </w:t>
      </w:r>
      <w:r>
        <w:t xml:space="preserve">på de områden som berörs i detta lagstiftningsärende </w:t>
      </w:r>
      <w:r w:rsidRPr="006B209E">
        <w:t>bör kunna överklagas till allmän för</w:t>
      </w:r>
      <w:r>
        <w:softHyphen/>
      </w:r>
      <w:r w:rsidRPr="006B209E">
        <w:t>valtnings</w:t>
      </w:r>
      <w:r w:rsidRPr="006B209E">
        <w:softHyphen/>
        <w:t xml:space="preserve">domstol. </w:t>
      </w:r>
    </w:p>
    <w:p w14:paraId="0FF08E18" w14:textId="77777777" w:rsidR="00F71CC6" w:rsidRPr="00A76360" w:rsidRDefault="00AB307F" w:rsidP="00F71CC6">
      <w:pPr>
        <w:pStyle w:val="Brdtextmedindragram"/>
        <w:rPr>
          <w:sz w:val="8"/>
          <w:szCs w:val="8"/>
        </w:rPr>
      </w:pPr>
      <w:r w:rsidRPr="006B209E">
        <w:t>Det bör vara den delegerande myndigheten som för det allmännas talan i allmän förvaltningsdomstol när det gäller sådana överklagade beslut</w:t>
      </w:r>
      <w:r>
        <w:t>.</w:t>
      </w:r>
    </w:p>
    <w:p w14:paraId="1A87E9EA" w14:textId="77777777" w:rsidR="00F71CC6" w:rsidRPr="00A76360" w:rsidRDefault="00F71CC6" w:rsidP="00F71CC6">
      <w:pPr>
        <w:pStyle w:val="Brdtextmedindrag"/>
        <w:rPr>
          <w:sz w:val="8"/>
          <w:szCs w:val="8"/>
        </w:rPr>
      </w:pPr>
    </w:p>
    <w:p w14:paraId="6B257C83" w14:textId="77777777" w:rsidR="00F71CC6" w:rsidRDefault="00AB307F" w:rsidP="00F71CC6">
      <w:pPr>
        <w:pStyle w:val="Brdtextmedindrag"/>
      </w:pPr>
      <w:r>
        <w:rPr>
          <w:b/>
        </w:rPr>
        <w:t>P</w:t>
      </w:r>
      <w:r>
        <w:rPr>
          <w:b/>
          <w:bCs/>
        </w:rPr>
        <w:t xml:space="preserve">romemorians bedömning </w:t>
      </w:r>
      <w:r>
        <w:t>överensstämmer med regeringens.</w:t>
      </w:r>
    </w:p>
    <w:p w14:paraId="1826AADF" w14:textId="77777777" w:rsidR="00F71CC6" w:rsidRDefault="00AB307F" w:rsidP="00F71CC6">
      <w:pPr>
        <w:pStyle w:val="Brdtextmedindrag"/>
        <w:rPr>
          <w:bCs/>
        </w:rPr>
      </w:pPr>
      <w:r w:rsidRPr="006B209E">
        <w:rPr>
          <w:b/>
        </w:rPr>
        <w:t xml:space="preserve">Remissinstanserna: </w:t>
      </w:r>
      <w:r w:rsidRPr="006B209E">
        <w:t>Endast</w:t>
      </w:r>
      <w:r>
        <w:t xml:space="preserve"> </w:t>
      </w:r>
      <w:r w:rsidRPr="006B209E">
        <w:t xml:space="preserve">ett fåtal remissinstanser </w:t>
      </w:r>
      <w:r>
        <w:t>berör</w:t>
      </w:r>
      <w:r w:rsidRPr="006B209E">
        <w:t xml:space="preserve"> frågan</w:t>
      </w:r>
      <w:r>
        <w:t>.</w:t>
      </w:r>
      <w:r w:rsidRPr="006B209E">
        <w:rPr>
          <w:b/>
        </w:rPr>
        <w:t xml:space="preserve"> </w:t>
      </w:r>
      <w:r w:rsidRPr="006B209E">
        <w:rPr>
          <w:i/>
        </w:rPr>
        <w:t xml:space="preserve">Nacka tingsrätt, mark- och miljödomstolen </w:t>
      </w:r>
      <w:r w:rsidRPr="006B209E">
        <w:t>efterfrågar ett förtydligande av om enskilda organ kan komma att fatta beslut som visserligen inte rör myndighetsutövning mot enskild men som ändå måste kunna överklagas. Domstolen anser också att det bör säkerställas att beslut fattade av enskilda organ eller av fysiska personer inte ska kunna överklagas direkt till dom</w:t>
      </w:r>
      <w:r>
        <w:softHyphen/>
      </w:r>
      <w:r w:rsidRPr="006B209E">
        <w:t>stol.</w:t>
      </w:r>
      <w:r w:rsidRPr="006B209E">
        <w:rPr>
          <w:bCs/>
        </w:rPr>
        <w:t xml:space="preserve">  </w:t>
      </w:r>
    </w:p>
    <w:p w14:paraId="1E75FB77" w14:textId="0125524A" w:rsidR="00F71CC6" w:rsidRPr="00AC17AE" w:rsidRDefault="00AB307F" w:rsidP="00F71CC6">
      <w:pPr>
        <w:pStyle w:val="Brdtextmedindrag"/>
        <w:rPr>
          <w:bCs/>
        </w:rPr>
      </w:pPr>
      <w:r w:rsidRPr="006B209E">
        <w:rPr>
          <w:b/>
          <w:bCs/>
        </w:rPr>
        <w:t>Skälen för regeringens bedömning</w:t>
      </w:r>
      <w:r>
        <w:rPr>
          <w:b/>
          <w:bCs/>
        </w:rPr>
        <w:t xml:space="preserve">: </w:t>
      </w:r>
      <w:r w:rsidRPr="006B209E">
        <w:rPr>
          <w:bCs/>
        </w:rPr>
        <w:t>Den möjlighet som f</w:t>
      </w:r>
      <w:r>
        <w:rPr>
          <w:bCs/>
        </w:rPr>
        <w:t>a</w:t>
      </w:r>
      <w:r w:rsidRPr="006B209E">
        <w:rPr>
          <w:bCs/>
        </w:rPr>
        <w:t>nns i</w:t>
      </w:r>
      <w:r>
        <w:rPr>
          <w:bCs/>
        </w:rPr>
        <w:t xml:space="preserve"> den tidigare kontrollförordningen</w:t>
      </w:r>
      <w:r w:rsidRPr="006B209E">
        <w:rPr>
          <w:bCs/>
        </w:rPr>
        <w:t xml:space="preserve"> att delegera uppgifter i offentlig kontroll till kontrollorgan har med några få undantag, bl.a. när det gäller kontroll av ekologisk produktion (se avsnitt</w:t>
      </w:r>
      <w:r>
        <w:rPr>
          <w:bCs/>
        </w:rPr>
        <w:t xml:space="preserve"> 14</w:t>
      </w:r>
      <w:r w:rsidRPr="006B209E" w:rsidDel="00A61580">
        <w:rPr>
          <w:bCs/>
        </w:rPr>
        <w:t>)</w:t>
      </w:r>
      <w:r w:rsidRPr="006B209E">
        <w:rPr>
          <w:bCs/>
        </w:rPr>
        <w:t xml:space="preserve">, inte utnyttjats i Sverige. </w:t>
      </w:r>
      <w:r>
        <w:rPr>
          <w:bCs/>
        </w:rPr>
        <w:t>En viss delegation av uppgifter till enskilda har dock skett på djurhälsoområdet med stöd av nationella bestämmelser, se avsnitt 8,11 och 12.</w:t>
      </w:r>
    </w:p>
    <w:p w14:paraId="2F3CBE87" w14:textId="1D23CD5A" w:rsidR="00F71CC6" w:rsidRPr="0018363F" w:rsidRDefault="00AB307F" w:rsidP="00F71CC6">
      <w:pPr>
        <w:pStyle w:val="Brdtextmedindrag"/>
        <w:rPr>
          <w:bCs/>
        </w:rPr>
      </w:pPr>
      <w:r w:rsidRPr="006B209E">
        <w:rPr>
          <w:bCs/>
        </w:rPr>
        <w:t xml:space="preserve">Enligt artiklarna 28 och 31 i </w:t>
      </w:r>
      <w:r>
        <w:rPr>
          <w:bCs/>
        </w:rPr>
        <w:t xml:space="preserve">den </w:t>
      </w:r>
      <w:r w:rsidRPr="006B209E">
        <w:rPr>
          <w:bCs/>
        </w:rPr>
        <w:t>nya kontrollförordningen får de behö</w:t>
      </w:r>
      <w:r>
        <w:rPr>
          <w:bCs/>
        </w:rPr>
        <w:softHyphen/>
      </w:r>
      <w:r w:rsidRPr="006B209E">
        <w:rPr>
          <w:bCs/>
        </w:rPr>
        <w:t xml:space="preserve">riga myndigheterna delegera vissa uppgifter som ingår i den offentliga kontrollen eller i annan offentlig verksamhet till ett eller flera organ med delegerade uppgifter eller till en eller flera fysiska personer i enlighet med villkoren i artikel 29 eller 30. </w:t>
      </w:r>
      <w:bookmarkStart w:id="96" w:name="_Hlk43658010"/>
      <w:bookmarkStart w:id="97" w:name="_Hlk43654926"/>
      <w:r w:rsidRPr="006B209E">
        <w:rPr>
          <w:bCs/>
        </w:rPr>
        <w:t xml:space="preserve">Det kan inte uteslutas att de uppgifter som delegeras till organ eller fysiska personer </w:t>
      </w:r>
      <w:r>
        <w:t>på de områden som berörs i detta lagstiftningsärende</w:t>
      </w:r>
      <w:r w:rsidRPr="006B209E">
        <w:rPr>
          <w:bCs/>
        </w:rPr>
        <w:t xml:space="preserve"> kan utmynna i ett beslut som får verkningar för en en</w:t>
      </w:r>
      <w:r>
        <w:rPr>
          <w:bCs/>
        </w:rPr>
        <w:softHyphen/>
      </w:r>
      <w:r w:rsidRPr="006B209E">
        <w:rPr>
          <w:bCs/>
        </w:rPr>
        <w:t>skild. Det kan t.ex. handla om beslut om att ta ut avgifter för offentlig kon</w:t>
      </w:r>
      <w:r>
        <w:rPr>
          <w:bCs/>
        </w:rPr>
        <w:softHyphen/>
      </w:r>
      <w:r w:rsidRPr="006B209E">
        <w:rPr>
          <w:bCs/>
        </w:rPr>
        <w:t xml:space="preserve">troll och annan offentlig verksamhet. </w:t>
      </w:r>
      <w:bookmarkStart w:id="98" w:name="_Hlk43657978"/>
      <w:bookmarkEnd w:id="96"/>
      <w:r>
        <w:rPr>
          <w:bCs/>
        </w:rPr>
        <w:t xml:space="preserve">Organ och fysiska personer kan således komma att fatta beslut som kan </w:t>
      </w:r>
      <w:r w:rsidRPr="006B209E">
        <w:rPr>
          <w:bCs/>
        </w:rPr>
        <w:t>påverka en enskilds situation på ett inte obetydligt sätt</w:t>
      </w:r>
      <w:r>
        <w:rPr>
          <w:bCs/>
        </w:rPr>
        <w:t xml:space="preserve">. Sådana beslut </w:t>
      </w:r>
      <w:r w:rsidRPr="006B209E">
        <w:rPr>
          <w:bCs/>
        </w:rPr>
        <w:t xml:space="preserve">är överklagningsbara enligt </w:t>
      </w:r>
      <w:r>
        <w:rPr>
          <w:bCs/>
        </w:rPr>
        <w:t xml:space="preserve">allmänna </w:t>
      </w:r>
      <w:r w:rsidRPr="006B209E">
        <w:rPr>
          <w:bCs/>
        </w:rPr>
        <w:t xml:space="preserve">förvaltningsrättsliga principer (jfr </w:t>
      </w:r>
      <w:r>
        <w:rPr>
          <w:bCs/>
        </w:rPr>
        <w:t xml:space="preserve">41 § förvaltningslagen, </w:t>
      </w:r>
      <w:r w:rsidRPr="006B209E">
        <w:rPr>
          <w:bCs/>
        </w:rPr>
        <w:t>prop. 2016/17:180 En modern och rättssäker</w:t>
      </w:r>
      <w:r>
        <w:rPr>
          <w:bCs/>
        </w:rPr>
        <w:t xml:space="preserve"> </w:t>
      </w:r>
      <w:r w:rsidRPr="0018363F">
        <w:rPr>
          <w:bCs/>
        </w:rPr>
        <w:t>förvaltning – ny förvaltningslag, s. 248 och 251 f.).</w:t>
      </w:r>
      <w:r>
        <w:rPr>
          <w:bCs/>
        </w:rPr>
        <w:t xml:space="preserve"> </w:t>
      </w:r>
      <w:r w:rsidRPr="0018363F">
        <w:rPr>
          <w:bCs/>
        </w:rPr>
        <w:t xml:space="preserve">Mot den bakgrunden bör det i berörda lagar införas </w:t>
      </w:r>
      <w:r>
        <w:rPr>
          <w:bCs/>
        </w:rPr>
        <w:t xml:space="preserve">en </w:t>
      </w:r>
      <w:r w:rsidRPr="0018363F">
        <w:rPr>
          <w:bCs/>
        </w:rPr>
        <w:t xml:space="preserve">bestämmelse </w:t>
      </w:r>
      <w:r>
        <w:rPr>
          <w:bCs/>
        </w:rPr>
        <w:t>s</w:t>
      </w:r>
      <w:r w:rsidRPr="0018363F">
        <w:rPr>
          <w:bCs/>
        </w:rPr>
        <w:t xml:space="preserve">om </w:t>
      </w:r>
      <w:r>
        <w:rPr>
          <w:bCs/>
        </w:rPr>
        <w:t xml:space="preserve">anger till vilken myndighet som beslut som fattas av organ eller fysiska personer får överklagas. </w:t>
      </w:r>
      <w:bookmarkEnd w:id="97"/>
      <w:bookmarkEnd w:id="98"/>
      <w:r>
        <w:rPr>
          <w:bCs/>
        </w:rPr>
        <w:t>En s</w:t>
      </w:r>
      <w:r w:rsidRPr="0018363F">
        <w:rPr>
          <w:bCs/>
        </w:rPr>
        <w:t>ådana bestämmelse finns i dag enbart i lagen om kontroll av ekologisk produktion.</w:t>
      </w:r>
    </w:p>
    <w:p w14:paraId="486600A8" w14:textId="7CBF64D9" w:rsidR="00F71CC6" w:rsidRDefault="00AB307F" w:rsidP="00F71CC6">
      <w:pPr>
        <w:pStyle w:val="Brdtextmedindrag"/>
        <w:rPr>
          <w:bCs/>
        </w:rPr>
      </w:pPr>
      <w:r w:rsidRPr="0018363F">
        <w:rPr>
          <w:bCs/>
          <w:i/>
        </w:rPr>
        <w:t>Nacka tingsrätt</w:t>
      </w:r>
      <w:r>
        <w:rPr>
          <w:bCs/>
          <w:i/>
        </w:rPr>
        <w:t xml:space="preserve">, </w:t>
      </w:r>
      <w:r w:rsidRPr="0018363F">
        <w:rPr>
          <w:bCs/>
          <w:i/>
        </w:rPr>
        <w:t>mark- och miljödomstolen</w:t>
      </w:r>
      <w:r w:rsidRPr="0018363F">
        <w:rPr>
          <w:bCs/>
        </w:rPr>
        <w:t xml:space="preserve"> efterlyser ett klargörande av huruvida även andra beslut av organ än</w:t>
      </w:r>
      <w:r>
        <w:rPr>
          <w:bCs/>
        </w:rPr>
        <w:t xml:space="preserve"> </w:t>
      </w:r>
      <w:r w:rsidRPr="0018363F">
        <w:rPr>
          <w:bCs/>
        </w:rPr>
        <w:t>sådana som rör myndighetsutöv</w:t>
      </w:r>
      <w:r>
        <w:rPr>
          <w:bCs/>
        </w:rPr>
        <w:softHyphen/>
      </w:r>
      <w:r w:rsidRPr="0018363F">
        <w:rPr>
          <w:bCs/>
        </w:rPr>
        <w:t>ning mot enskilda ska kunna överklagas. De bestämmelser om överkla</w:t>
      </w:r>
      <w:r>
        <w:rPr>
          <w:bCs/>
        </w:rPr>
        <w:softHyphen/>
      </w:r>
      <w:r w:rsidRPr="0018363F">
        <w:rPr>
          <w:bCs/>
        </w:rPr>
        <w:t>gande som</w:t>
      </w:r>
      <w:r>
        <w:rPr>
          <w:bCs/>
        </w:rPr>
        <w:t xml:space="preserve"> enligt ovan</w:t>
      </w:r>
      <w:r w:rsidRPr="0018363F">
        <w:rPr>
          <w:bCs/>
        </w:rPr>
        <w:t xml:space="preserve"> </w:t>
      </w:r>
      <w:r>
        <w:rPr>
          <w:bCs/>
        </w:rPr>
        <w:t>bedömts nödvändiga</w:t>
      </w:r>
      <w:r w:rsidRPr="0018363F">
        <w:rPr>
          <w:bCs/>
        </w:rPr>
        <w:t xml:space="preserve"> </w:t>
      </w:r>
      <w:r>
        <w:rPr>
          <w:bCs/>
        </w:rPr>
        <w:t xml:space="preserve">att införa </w:t>
      </w:r>
      <w:r w:rsidRPr="0018363F">
        <w:rPr>
          <w:bCs/>
        </w:rPr>
        <w:t>i berörda lagar reglerar inte frågan om ett beslut</w:t>
      </w:r>
      <w:r>
        <w:rPr>
          <w:bCs/>
        </w:rPr>
        <w:t>s</w:t>
      </w:r>
      <w:r w:rsidRPr="0018363F">
        <w:rPr>
          <w:bCs/>
        </w:rPr>
        <w:t xml:space="preserve"> överklagbarhet</w:t>
      </w:r>
      <w:r>
        <w:rPr>
          <w:bCs/>
        </w:rPr>
        <w:t>,</w:t>
      </w:r>
      <w:r w:rsidRPr="0018363F">
        <w:rPr>
          <w:bCs/>
        </w:rPr>
        <w:t xml:space="preserve"> utan anvisar enbart rätt instansordning för det fall ett beslut är överklagbart enligt de allmänna för</w:t>
      </w:r>
      <w:r>
        <w:rPr>
          <w:bCs/>
        </w:rPr>
        <w:softHyphen/>
      </w:r>
      <w:r w:rsidRPr="0018363F">
        <w:rPr>
          <w:bCs/>
        </w:rPr>
        <w:t>valtningsrättsliga principer som har kommit till uttryck i praxis</w:t>
      </w:r>
      <w:r>
        <w:rPr>
          <w:bCs/>
        </w:rPr>
        <w:t xml:space="preserve"> </w:t>
      </w:r>
      <w:r w:rsidRPr="007B7DC2">
        <w:rPr>
          <w:bCs/>
        </w:rPr>
        <w:t>(se för</w:t>
      </w:r>
      <w:r>
        <w:rPr>
          <w:bCs/>
        </w:rPr>
        <w:softHyphen/>
      </w:r>
      <w:r w:rsidRPr="007B7DC2">
        <w:rPr>
          <w:bCs/>
        </w:rPr>
        <w:t>arbetena till den nya förvaltningslagen, prop. 2016/17:180 s. 248 och 251</w:t>
      </w:r>
      <w:r>
        <w:rPr>
          <w:bCs/>
        </w:rPr>
        <w:t> </w:t>
      </w:r>
      <w:r w:rsidRPr="007B7DC2">
        <w:rPr>
          <w:bCs/>
        </w:rPr>
        <w:t>f.)</w:t>
      </w:r>
      <w:r w:rsidRPr="0018363F">
        <w:rPr>
          <w:bCs/>
        </w:rPr>
        <w:t>. Det är i första hand domstolen som i det enskilda fallet har att pröva frågan om ett visst beslut är överklagbart.</w:t>
      </w:r>
      <w:bookmarkStart w:id="99" w:name="_Hlk43656297"/>
      <w:bookmarkEnd w:id="99"/>
    </w:p>
    <w:p w14:paraId="0C340F0A" w14:textId="77777777" w:rsidR="00F71CC6" w:rsidRPr="0018363F" w:rsidRDefault="00AB307F" w:rsidP="00F71CC6">
      <w:pPr>
        <w:pStyle w:val="Rubrik5utannumrering"/>
      </w:pPr>
      <w:r w:rsidRPr="0018363F">
        <w:t>Besluten bör överklagas till allmän förvaltningsdomstol och det allmännas talan bör föras av den delegera</w:t>
      </w:r>
      <w:r>
        <w:t>n</w:t>
      </w:r>
      <w:r w:rsidRPr="0018363F">
        <w:t>de myndigheten</w:t>
      </w:r>
    </w:p>
    <w:p w14:paraId="4431BC96" w14:textId="77777777" w:rsidR="00F71CC6" w:rsidRDefault="00AB307F" w:rsidP="00F71CC6">
      <w:pPr>
        <w:pStyle w:val="Brdtextmedindrag"/>
        <w:ind w:firstLine="0"/>
        <w:rPr>
          <w:bCs/>
        </w:rPr>
      </w:pPr>
      <w:r w:rsidRPr="0018363F">
        <w:rPr>
          <w:bCs/>
        </w:rPr>
        <w:t>Enligt lagen om kontroll av ekologisk produktion kan beslut som har fattats av ett kontrollorgan</w:t>
      </w:r>
      <w:r>
        <w:rPr>
          <w:bCs/>
        </w:rPr>
        <w:t xml:space="preserve">, på samma sätt som en kommuns beslut, </w:t>
      </w:r>
      <w:r w:rsidRPr="0018363F">
        <w:rPr>
          <w:bCs/>
        </w:rPr>
        <w:t>över</w:t>
      </w:r>
      <w:r>
        <w:rPr>
          <w:bCs/>
        </w:rPr>
        <w:softHyphen/>
      </w:r>
      <w:r w:rsidRPr="0018363F">
        <w:rPr>
          <w:bCs/>
        </w:rPr>
        <w:t>klagas till länsstyrelsen i det län där kontrollorganet har sitt säte (28</w:t>
      </w:r>
      <w:r>
        <w:rPr>
          <w:bCs/>
        </w:rPr>
        <w:t> </w:t>
      </w:r>
      <w:r w:rsidRPr="0018363F">
        <w:rPr>
          <w:bCs/>
        </w:rPr>
        <w:t xml:space="preserve">§). </w:t>
      </w:r>
      <w:r>
        <w:rPr>
          <w:bCs/>
        </w:rPr>
        <w:t>Länsstyrelsens beslut kan sedan överklagas till allmän förvaltningsdom</w:t>
      </w:r>
      <w:r>
        <w:rPr>
          <w:bCs/>
        </w:rPr>
        <w:softHyphen/>
        <w:t xml:space="preserve">stol. </w:t>
      </w:r>
      <w:r w:rsidRPr="0018363F">
        <w:rPr>
          <w:bCs/>
        </w:rPr>
        <w:t xml:space="preserve">Av förarbetena till lagen framgår att huvudskälet till </w:t>
      </w:r>
      <w:r>
        <w:rPr>
          <w:bCs/>
        </w:rPr>
        <w:t>att kontrollorga</w:t>
      </w:r>
      <w:r>
        <w:rPr>
          <w:bCs/>
        </w:rPr>
        <w:softHyphen/>
        <w:t>nens beslut först överprövas av länsstyrelsen</w:t>
      </w:r>
      <w:r w:rsidRPr="0018363F">
        <w:rPr>
          <w:bCs/>
        </w:rPr>
        <w:t xml:space="preserve"> var att man ville undvika att samma typ av beslut skulle kunna komma under två olika instansers över</w:t>
      </w:r>
      <w:r>
        <w:rPr>
          <w:bCs/>
        </w:rPr>
        <w:softHyphen/>
      </w:r>
      <w:r w:rsidRPr="0018363F">
        <w:rPr>
          <w:bCs/>
        </w:rPr>
        <w:t>prövning (prop. 2012/13:55 s. 44 f). Kontrollorganen kan nämligen efter delegation fatta vissa beslut som annars är förbehållna kommunen, samti</w:t>
      </w:r>
      <w:r>
        <w:rPr>
          <w:bCs/>
        </w:rPr>
        <w:softHyphen/>
      </w:r>
      <w:r w:rsidRPr="0018363F">
        <w:rPr>
          <w:bCs/>
        </w:rPr>
        <w:t>digt som kommunen har kvar befogenheten att besluta om samma sak i fråga om aktörer som inte anmält att de vill stå under ett kontrollorgans tillsyn</w:t>
      </w:r>
      <w:r>
        <w:rPr>
          <w:bCs/>
        </w:rPr>
        <w:t xml:space="preserve">. </w:t>
      </w:r>
    </w:p>
    <w:p w14:paraId="431CAB0C" w14:textId="558CD330" w:rsidR="00F71CC6" w:rsidRPr="0018363F" w:rsidRDefault="00AB307F" w:rsidP="00F71CC6">
      <w:pPr>
        <w:pStyle w:val="Brdtextmedindrag"/>
      </w:pPr>
      <w:r w:rsidRPr="0018363F">
        <w:t>Det är inte självklart att ordningen för överklagande av organens och de fysiska personernas beslut bör vara densamma i övriga lagar som i lagen om kontroll av ekologisk produktion. I</w:t>
      </w:r>
      <w:r>
        <w:t xml:space="preserve"> </w:t>
      </w:r>
      <w:r w:rsidRPr="0018363F">
        <w:t>dag finns det sex</w:t>
      </w:r>
      <w:r>
        <w:t xml:space="preserve"> </w:t>
      </w:r>
      <w:r w:rsidRPr="0018363F">
        <w:t>kontrollorgan med säte i Sverige som är ackrediterade för att utföra kontroll av ekologisk pro</w:t>
      </w:r>
      <w:r>
        <w:softHyphen/>
      </w:r>
      <w:r w:rsidRPr="0018363F">
        <w:t xml:space="preserve">duktion. Det innebär att alla överklaganden av kontrollorganens beslut enligt lagen om kontroll av ekologisk produktion i praktiken koncentreras till </w:t>
      </w:r>
      <w:r>
        <w:t>sex</w:t>
      </w:r>
      <w:r w:rsidRPr="0018363F">
        <w:t xml:space="preserve"> länsstyrelser. På övriga områden</w:t>
      </w:r>
      <w:r>
        <w:t xml:space="preserve"> </w:t>
      </w:r>
      <w:r w:rsidRPr="0018363F">
        <w:t>är det svårt att förutse vilka eller hur många länsstyrelser som skulle behöva hantera överklaganden av organens och de fysiska personernas beslut. Även om antalet överkla</w:t>
      </w:r>
      <w:r>
        <w:softHyphen/>
      </w:r>
      <w:r w:rsidRPr="0018363F">
        <w:t>gandeärenden av detta slag kan uppskattas bli förhållandevis lågt sett till den övriga verksamhetens volym, talar denna osäkerhet emot att överkla</w:t>
      </w:r>
      <w:r>
        <w:softHyphen/>
      </w:r>
      <w:r w:rsidRPr="0018363F">
        <w:t xml:space="preserve">ganden av organens och de fysiska personernas beslut enligt övriga lagar ska ske till länsstyrelserna. </w:t>
      </w:r>
    </w:p>
    <w:p w14:paraId="3DDABC0F" w14:textId="77777777" w:rsidR="00F71CC6" w:rsidRPr="0018363F" w:rsidRDefault="00AB307F" w:rsidP="00F71CC6">
      <w:pPr>
        <w:pStyle w:val="Brdtextmedindrag"/>
      </w:pPr>
      <w:r w:rsidRPr="0018363F" w:rsidDel="00D72FAB">
        <w:t>Ett annat tänkbart alternativ är att besluten överklagas till en central för</w:t>
      </w:r>
      <w:r>
        <w:softHyphen/>
      </w:r>
      <w:r w:rsidRPr="0018363F" w:rsidDel="00D72FAB">
        <w:t>valtningsmyndighet. Mot en sådan lösning talar dock det förhållandet att de centrala förvaltningsmyndigheterna</w:t>
      </w:r>
      <w:r w:rsidRPr="0018363F">
        <w:t xml:space="preserve"> </w:t>
      </w:r>
      <w:r w:rsidRPr="0018363F" w:rsidDel="00D72FAB">
        <w:t xml:space="preserve">på de aktuella områdena </w:t>
      </w:r>
      <w:r w:rsidRPr="0018363F">
        <w:t>har rätt att meddela föreskrifter om hur offentlig kontroll ska bedrivas samt om skyl</w:t>
      </w:r>
      <w:r>
        <w:softHyphen/>
      </w:r>
      <w:r w:rsidRPr="0018363F">
        <w:t>dighet att betala avgift för bl.a. offentlig kontroll och om hur avgifter som tas ut av bl.a. kontrollorganen ska beräknas</w:t>
      </w:r>
      <w:r w:rsidRPr="0018363F" w:rsidDel="00D72FAB">
        <w:t>.</w:t>
      </w:r>
      <w:r w:rsidRPr="0018363F">
        <w:t xml:space="preserve"> </w:t>
      </w:r>
      <w:r w:rsidRPr="0018363F" w:rsidDel="00B3182B">
        <w:t>En ordning där den myndighet som har meddelat föreskrifter om t.ex. avgifter, som Livsmedelsverket, också prövar ett överklagande av organens och de fysiska personernas av</w:t>
      </w:r>
      <w:r>
        <w:softHyphen/>
      </w:r>
      <w:r w:rsidRPr="0018363F" w:rsidDel="00B3182B">
        <w:t xml:space="preserve">giftsbeslut bedöms inte som </w:t>
      </w:r>
      <w:r w:rsidRPr="0018363F">
        <w:t xml:space="preserve">lämpligt eftersom det i praktiken kan </w:t>
      </w:r>
      <w:r w:rsidRPr="0018363F" w:rsidDel="00B3182B">
        <w:t xml:space="preserve">bli fråga om </w:t>
      </w:r>
      <w:r w:rsidRPr="0018363F">
        <w:t xml:space="preserve">att myndigheten överprövar giltigheten av sina egna föreskrifter. </w:t>
      </w:r>
    </w:p>
    <w:p w14:paraId="0B6D56FB" w14:textId="77777777" w:rsidR="00F71CC6" w:rsidRDefault="00AB307F" w:rsidP="00F71CC6">
      <w:pPr>
        <w:pStyle w:val="Brdtextmedindrag"/>
      </w:pPr>
      <w:r w:rsidRPr="0018363F">
        <w:t xml:space="preserve">Regeringen anser därför, till skillnad från </w:t>
      </w:r>
      <w:r w:rsidRPr="0018363F">
        <w:rPr>
          <w:i/>
        </w:rPr>
        <w:t>Nacka tingsrätt, mark-</w:t>
      </w:r>
      <w:r>
        <w:rPr>
          <w:i/>
        </w:rPr>
        <w:t xml:space="preserve"> </w:t>
      </w:r>
      <w:r w:rsidRPr="0018363F">
        <w:rPr>
          <w:i/>
        </w:rPr>
        <w:t xml:space="preserve">och miljödomstolen, </w:t>
      </w:r>
      <w:r w:rsidRPr="0018363F">
        <w:t>att beslut som fattas av organ och fysiska personer bör kunna överklagas direkt till allmän förvaltningsdomstol. Det är lämpligt att den delegerande myndig</w:t>
      </w:r>
      <w:r w:rsidRPr="0018363F">
        <w:softHyphen/>
        <w:t>heten för det allmännas talan när organens eller de fysiska personernas beslut överklagas. Det innebär att det är den dele</w:t>
      </w:r>
      <w:r>
        <w:softHyphen/>
      </w:r>
      <w:r w:rsidRPr="0018363F">
        <w:t>gerande myndigheten och inte det organ eller den fysiska person som fattat det överklagade beslutet som blir part och företräder det allmännas in</w:t>
      </w:r>
      <w:r>
        <w:softHyphen/>
      </w:r>
      <w:r w:rsidRPr="0018363F">
        <w:t>tressen i domstol</w:t>
      </w:r>
      <w:r>
        <w:t xml:space="preserve"> (jfr dock avsnitt 14.12</w:t>
      </w:r>
      <w:r w:rsidRPr="0018363F">
        <w:t xml:space="preserve"> </w:t>
      </w:r>
      <w:r>
        <w:t xml:space="preserve">när det gäller lagen om kontroll av ekologisk produktion). </w:t>
      </w:r>
      <w:r w:rsidRPr="0018363F">
        <w:t xml:space="preserve">En liknande ordning föreskrivs bl.a. </w:t>
      </w:r>
      <w:r>
        <w:t xml:space="preserve">i </w:t>
      </w:r>
      <w:r w:rsidRPr="0018363F">
        <w:t>livsme</w:t>
      </w:r>
      <w:r>
        <w:softHyphen/>
      </w:r>
      <w:r w:rsidRPr="0018363F">
        <w:t>delslagen vid överklagande av beslut som har fattats av officiella veterinä</w:t>
      </w:r>
      <w:r>
        <w:softHyphen/>
      </w:r>
      <w:r w:rsidRPr="0018363F">
        <w:t>rer (32 §). De lagförslag som dessa överväganden medför behandlas i avsnitten till respektive lag</w:t>
      </w:r>
      <w:r>
        <w:t>.</w:t>
      </w:r>
    </w:p>
    <w:p w14:paraId="7CAE9241" w14:textId="77777777" w:rsidR="00F71CC6" w:rsidRDefault="00AB307F" w:rsidP="00F71CC6">
      <w:pPr>
        <w:pStyle w:val="Rubrik2"/>
      </w:pPr>
      <w:bookmarkStart w:id="100" w:name="_Toc44537192"/>
      <w:bookmarkStart w:id="101" w:name="_Toc54265387"/>
      <w:r>
        <w:t>Förvaltningslagens tillämpning när uppgifter delegeras</w:t>
      </w:r>
      <w:bookmarkEnd w:id="100"/>
      <w:bookmarkEnd w:id="101"/>
    </w:p>
    <w:p w14:paraId="502DB4DC" w14:textId="77777777" w:rsidR="00F71CC6" w:rsidRPr="00A76360" w:rsidRDefault="00AB307F" w:rsidP="00F71CC6">
      <w:pPr>
        <w:pStyle w:val="Brdtextram"/>
        <w:rPr>
          <w:sz w:val="8"/>
          <w:szCs w:val="8"/>
        </w:rPr>
      </w:pPr>
      <w:r w:rsidRPr="00420062">
        <w:rPr>
          <w:b/>
        </w:rPr>
        <w:t xml:space="preserve">Regeringens </w:t>
      </w:r>
      <w:r>
        <w:rPr>
          <w:b/>
        </w:rPr>
        <w:t>bedömning</w:t>
      </w:r>
      <w:r w:rsidRPr="00420062">
        <w:rPr>
          <w:b/>
        </w:rPr>
        <w:t>:</w:t>
      </w:r>
      <w:r>
        <w:t xml:space="preserve"> </w:t>
      </w:r>
      <w:r w:rsidRPr="00890BBD">
        <w:t>Vissa bestämmelser i förvaltningslagen bör tillämpas då ett organ med delegerade uppgifter eller en fysisk person som har delegerats vissa uppgifter utför offentlig kontroll eller annan offentlig verksamhet.</w:t>
      </w:r>
    </w:p>
    <w:p w14:paraId="04802F79" w14:textId="77777777" w:rsidR="00F71CC6" w:rsidRPr="00A76360" w:rsidRDefault="00F71CC6" w:rsidP="00F71CC6">
      <w:pPr>
        <w:pStyle w:val="Brdtextmedindrag"/>
        <w:rPr>
          <w:sz w:val="8"/>
          <w:szCs w:val="8"/>
        </w:rPr>
      </w:pPr>
      <w:bookmarkStart w:id="102" w:name="_Hlk39580551"/>
    </w:p>
    <w:p w14:paraId="44A9D660" w14:textId="77777777" w:rsidR="00F71CC6" w:rsidRDefault="00AB307F" w:rsidP="00F71CC6">
      <w:pPr>
        <w:pStyle w:val="Brdtextmedindrag"/>
      </w:pPr>
      <w:r>
        <w:rPr>
          <w:b/>
        </w:rPr>
        <w:t>Promemorian</w:t>
      </w:r>
      <w:r w:rsidRPr="0006285B">
        <w:rPr>
          <w:b/>
        </w:rPr>
        <w:t xml:space="preserve">s </w:t>
      </w:r>
      <w:r>
        <w:rPr>
          <w:b/>
        </w:rPr>
        <w:t>bedömning</w:t>
      </w:r>
      <w:r>
        <w:t xml:space="preserve"> överensstämmer med regeringens</w:t>
      </w:r>
      <w:bookmarkEnd w:id="102"/>
      <w:r>
        <w:t>.</w:t>
      </w:r>
    </w:p>
    <w:p w14:paraId="4291FB2A" w14:textId="77777777" w:rsidR="00F71CC6" w:rsidRPr="004A2550" w:rsidRDefault="00AB307F" w:rsidP="00F71CC6">
      <w:pPr>
        <w:pStyle w:val="Brdtextmedindrag"/>
        <w:rPr>
          <w:b/>
        </w:rPr>
      </w:pPr>
      <w:r w:rsidRPr="004A2550">
        <w:rPr>
          <w:b/>
        </w:rPr>
        <w:t xml:space="preserve">Remissinstanserna: </w:t>
      </w:r>
      <w:r w:rsidRPr="004A2550">
        <w:t xml:space="preserve">Endast ett fåtal remissinstanser yttrar sig i denna del. </w:t>
      </w:r>
      <w:r w:rsidRPr="004A2550">
        <w:rPr>
          <w:i/>
        </w:rPr>
        <w:t xml:space="preserve">Sveriges lantbruksuniversitet </w:t>
      </w:r>
      <w:r w:rsidRPr="004A2550">
        <w:t xml:space="preserve">ställer sig positiv till förslaget. </w:t>
      </w:r>
      <w:r w:rsidRPr="004A2550">
        <w:rPr>
          <w:i/>
        </w:rPr>
        <w:t>Lantbru</w:t>
      </w:r>
      <w:r>
        <w:rPr>
          <w:i/>
        </w:rPr>
        <w:softHyphen/>
      </w:r>
      <w:r w:rsidRPr="004A2550">
        <w:rPr>
          <w:i/>
        </w:rPr>
        <w:t xml:space="preserve">karnas riksförbund </w:t>
      </w:r>
      <w:r w:rsidRPr="004A2550">
        <w:t>ifrågasätter hur kraven på legalitet, objektivitet, pro</w:t>
      </w:r>
      <w:r>
        <w:softHyphen/>
      </w:r>
      <w:r w:rsidRPr="004A2550">
        <w:t>portionalitet och rättssäkerhet ska säkerställas när det gäller organ med delegerade uppgifter och fysiska personer som har delegerats vissa upp</w:t>
      </w:r>
      <w:r>
        <w:softHyphen/>
      </w:r>
      <w:r w:rsidRPr="004A2550">
        <w:t>gifter</w:t>
      </w:r>
      <w:r>
        <w:t>.</w:t>
      </w:r>
      <w:r w:rsidRPr="004A2550">
        <w:t xml:space="preserve"> </w:t>
      </w:r>
      <w:r w:rsidRPr="006B209E">
        <w:rPr>
          <w:bCs/>
          <w:i/>
          <w:iCs/>
        </w:rPr>
        <w:t>Gård &amp; Djurhälsan AB</w:t>
      </w:r>
      <w:r w:rsidRPr="006B209E">
        <w:rPr>
          <w:bCs/>
        </w:rPr>
        <w:t xml:space="preserve"> anser att det tydligt måste framgå vem som har rätt att överklaga ett beslut då det finns olika tolkningar av vem som berörs.</w:t>
      </w:r>
    </w:p>
    <w:p w14:paraId="755D4F60" w14:textId="77777777" w:rsidR="00F71CC6" w:rsidRDefault="00AB307F" w:rsidP="00F71CC6">
      <w:pPr>
        <w:pStyle w:val="Brdtextmedindrag"/>
      </w:pPr>
      <w:r w:rsidRPr="004A2550">
        <w:rPr>
          <w:b/>
        </w:rPr>
        <w:t xml:space="preserve">Skälen för regeringens bedömning: </w:t>
      </w:r>
      <w:r w:rsidRPr="004A2550">
        <w:t>Förvaltningslagen (2017:900) gäller för handläggning av ärenden hos förvaltningsmyndigheterna och handläggning av förvaltnings</w:t>
      </w:r>
      <w:r w:rsidRPr="004A2550">
        <w:softHyphen/>
        <w:t>ärenden hos domstolarna (1 §). Lagen gäller alltså inte för sådan handläggning som privaträttsliga subjekt med offent</w:t>
      </w:r>
      <w:r>
        <w:softHyphen/>
      </w:r>
      <w:r w:rsidRPr="004A2550">
        <w:t>ligrättsliga uppgifter, t.ex. enskilda kontrollorgan, utför</w:t>
      </w:r>
      <w:r>
        <w:t>.</w:t>
      </w:r>
    </w:p>
    <w:p w14:paraId="17BAFCE7" w14:textId="77777777" w:rsidR="00F71CC6" w:rsidRPr="004A2550" w:rsidRDefault="00AB307F" w:rsidP="00F71CC6">
      <w:pPr>
        <w:pStyle w:val="Brdtextmedindrag"/>
        <w:rPr>
          <w:b/>
        </w:rPr>
      </w:pPr>
      <w:r w:rsidRPr="004A2550">
        <w:t>I lagen om kontroll av ekologisk produktion finns en bestämmelse med hänvisning till vissa bestämmelser i förvaltningslagen som ett kontroll</w:t>
      </w:r>
      <w:r>
        <w:softHyphen/>
      </w:r>
      <w:r w:rsidRPr="004A2550">
        <w:t>organ ska tillämpa i kontrollen (7 § lagen om kontroll av ekologisk pro</w:t>
      </w:r>
      <w:r>
        <w:softHyphen/>
      </w:r>
      <w:r w:rsidRPr="004A2550">
        <w:t>duktion).</w:t>
      </w:r>
      <w:r>
        <w:t xml:space="preserve"> </w:t>
      </w:r>
      <w:r w:rsidRPr="004A2550">
        <w:t>Hänvisningarna gäller bestämmelserna om legalitet, objektivitet och proportionalitet, partsinsyn, jäv, utredningsansvaret, när man får lämna uppgifter muntligt, kommunikation, dokumentation av uppgifter, dokumentation av beslut, motivering av beslut, underrättelse om innehållet i beslut och hur ett överklagande går till samt rättelse av skrivfel och lik</w:t>
      </w:r>
      <w:r>
        <w:softHyphen/>
      </w:r>
      <w:r w:rsidRPr="004A2550">
        <w:t xml:space="preserve">nande. </w:t>
      </w:r>
    </w:p>
    <w:p w14:paraId="7B84FA76" w14:textId="520AB213" w:rsidR="00F71CC6" w:rsidRDefault="00AB307F" w:rsidP="00F71CC6">
      <w:pPr>
        <w:pStyle w:val="Brdtextmedindrag"/>
      </w:pPr>
      <w:r w:rsidRPr="004A2550">
        <w:t xml:space="preserve">I avsnitt </w:t>
      </w:r>
      <w:r>
        <w:t>6.3</w:t>
      </w:r>
      <w:r w:rsidRPr="004A2550">
        <w:t xml:space="preserve"> görs bedömningen att det inte kan uteslutas att vissa beslut som har meddelats av ett organ med delegerade uppgifter eller av en fysisk person som har delegerats vissa uppgifter </w:t>
      </w:r>
      <w:r>
        <w:t>på de områden som berörs i detta lagstiftningsärende</w:t>
      </w:r>
      <w:r w:rsidRPr="006B209E">
        <w:rPr>
          <w:bCs/>
        </w:rPr>
        <w:t xml:space="preserve"> </w:t>
      </w:r>
      <w:r w:rsidRPr="004A2550">
        <w:t>kan anses överklagbara med stöd av allmänna förvalt</w:t>
      </w:r>
      <w:r>
        <w:softHyphen/>
      </w:r>
      <w:r w:rsidRPr="004A2550">
        <w:t>ningsrättsliga principer. För att den överprövande instansen ska kunna ta ställning till om ett överklagat beslut är korrekt och för att enskilda ska kunna ta till vara sin</w:t>
      </w:r>
      <w:r>
        <w:t>a</w:t>
      </w:r>
      <w:r w:rsidRPr="004A2550">
        <w:t xml:space="preserve"> möjlighet</w:t>
      </w:r>
      <w:r>
        <w:t>er</w:t>
      </w:r>
      <w:r w:rsidRPr="004A2550">
        <w:t xml:space="preserve"> att överklaga ett beslut bör bestämmelserna i förvaltningslagen om att ett beslut ska vara motiverat (32 §), att den enskilde ska underrättas om beslutet (33 §) och om hur ett överklagande går till (34 §) vara tillämpliga även när det gäller beslut som har meddelats av ett organ med delegerade uppgifter eller av en fysisk person som har delegerats vissa uppgifter</w:t>
      </w:r>
      <w:r>
        <w:t>.</w:t>
      </w:r>
    </w:p>
    <w:p w14:paraId="37898B30" w14:textId="77777777" w:rsidR="00F71CC6" w:rsidRPr="004A2550" w:rsidRDefault="00AB307F" w:rsidP="00F71CC6">
      <w:pPr>
        <w:pStyle w:val="Brdtextmedindrag"/>
      </w:pPr>
      <w:r w:rsidRPr="004A2550">
        <w:t>Vidare bör förvaltningslagens bestämmelser om legalitet, objektivitet och proportionalitet (5 §), partsinsyn (10 §), jäv (16–18 §§), utrednings</w:t>
      </w:r>
      <w:r>
        <w:softHyphen/>
      </w:r>
      <w:r w:rsidRPr="004A2550">
        <w:t>ansvar (23 §), när man får lämna uppgifter muntligt (24 §), kommunikation (25 §), dokumentation av uppgifter (27 §), dokumentation av beslut (31 §), rättelse av skrivfel och liknande (36 §), samt vem som får överklaga ett beslut (42 §) tillämpas vid offentlig kontroll eller annan offentlig verksam</w:t>
      </w:r>
      <w:r>
        <w:softHyphen/>
      </w:r>
      <w:r w:rsidRPr="004A2550">
        <w:t xml:space="preserve">het som utförs av ett organ med delegerade uppgifter eller av en fysisk person som har delegerats vissa uppgifter. </w:t>
      </w:r>
    </w:p>
    <w:p w14:paraId="32AD6FE7" w14:textId="77777777" w:rsidR="00F71CC6" w:rsidRDefault="00AB307F" w:rsidP="00F71CC6">
      <w:pPr>
        <w:pStyle w:val="Brdtextmedindrag"/>
      </w:pPr>
      <w:r w:rsidRPr="004A2550">
        <w:t>Bedömningen är alltså att dessa grundläggande bestämmelser i förvalt</w:t>
      </w:r>
      <w:r>
        <w:softHyphen/>
      </w:r>
      <w:r w:rsidRPr="004A2550">
        <w:t>ningslagen, på samma sätt som gäller för kontrollorgan i lagen om kontroll av ekologisk produktion, bör tillämpas även enligt övriga lagar som sammanfaller med den nya kontroll</w:t>
      </w:r>
      <w:r w:rsidRPr="004A2550">
        <w:softHyphen/>
        <w:t>förordningens tillämpnings</w:t>
      </w:r>
      <w:r w:rsidRPr="004A2550">
        <w:softHyphen/>
        <w:t xml:space="preserve">område </w:t>
      </w:r>
      <w:r>
        <w:t>på de områden som berörs i detta lagstiftningsärende</w:t>
      </w:r>
      <w:r w:rsidRPr="006B209E">
        <w:rPr>
          <w:bCs/>
        </w:rPr>
        <w:t xml:space="preserve"> </w:t>
      </w:r>
      <w:r w:rsidRPr="004A2550">
        <w:t>när ett organ med dele</w:t>
      </w:r>
      <w:r>
        <w:softHyphen/>
      </w:r>
      <w:r w:rsidRPr="004A2550">
        <w:t>gerade uppgifter eller en fysisk person utför offentlig kontroll eller annan offentlig verksamhet</w:t>
      </w:r>
      <w:r>
        <w:t>.</w:t>
      </w:r>
      <w:r w:rsidRPr="007B7DC2">
        <w:t xml:space="preserve"> </w:t>
      </w:r>
      <w:bookmarkStart w:id="103" w:name="_Hlk43657337"/>
      <w:r w:rsidRPr="007B7DC2">
        <w:rPr>
          <w:i/>
          <w:iCs/>
        </w:rPr>
        <w:t>Gård &amp; Djurhälsan AB</w:t>
      </w:r>
      <w:r w:rsidRPr="007B7DC2">
        <w:t xml:space="preserve"> anser att </w:t>
      </w:r>
      <w:r>
        <w:t xml:space="preserve">det i lagarna </w:t>
      </w:r>
      <w:r w:rsidRPr="007B7DC2">
        <w:t xml:space="preserve">bör </w:t>
      </w:r>
      <w:r>
        <w:t xml:space="preserve">tydliggöras </w:t>
      </w:r>
      <w:r w:rsidRPr="007B7DC2">
        <w:t xml:space="preserve">vem som har rätt att överklaga ett beslut. </w:t>
      </w:r>
      <w:r>
        <w:t>Enligt regeringens bedömning utgör bestämmelsen i 42 § förvaltningslagen dock en tillräck</w:t>
      </w:r>
      <w:r>
        <w:softHyphen/>
        <w:t xml:space="preserve">lig reglering av den enskildes rätt att överklaga beslut. Beslut får således </w:t>
      </w:r>
      <w:r w:rsidRPr="007B7DC2">
        <w:t>överklagas av den som beslutet angår, om det har gått honom eller henne emot</w:t>
      </w:r>
      <w:r>
        <w:t>. Det finns en omfattande rättspraxis kring 42 § förvaltningslagen som är vägledande och utvecklas vidare.</w:t>
      </w:r>
    </w:p>
    <w:p w14:paraId="42AAC4FD" w14:textId="77777777" w:rsidR="00F71CC6" w:rsidRDefault="00AB307F" w:rsidP="00F71CC6">
      <w:pPr>
        <w:pStyle w:val="Brdtextmedindrag"/>
      </w:pPr>
      <w:r w:rsidRPr="004A2550">
        <w:rPr>
          <w:i/>
        </w:rPr>
        <w:t xml:space="preserve">Lantbrukarnas riksförbund </w:t>
      </w:r>
      <w:r w:rsidRPr="004A2550">
        <w:t xml:space="preserve">ifrågasätter hur kraven på </w:t>
      </w:r>
      <w:bookmarkEnd w:id="103"/>
      <w:r w:rsidRPr="004A2550">
        <w:t>legalitet, objekti</w:t>
      </w:r>
      <w:r>
        <w:softHyphen/>
      </w:r>
      <w:r w:rsidRPr="004A2550">
        <w:t xml:space="preserve">vitet, proportionalitet och rättssäkerhet ska säkerställas när det gäller organ med delegerade uppgifter och fysiska personer som har delegerats vissa uppgifter. Regeringen kan konstatera att de myndigheter som har delegerat uppgifterna, enligt artikel 33 i </w:t>
      </w:r>
      <w:r>
        <w:t xml:space="preserve">den nya </w:t>
      </w:r>
      <w:r w:rsidRPr="004A2550">
        <w:t>kontrollförordningen, har en skyl</w:t>
      </w:r>
      <w:r>
        <w:softHyphen/>
      </w:r>
      <w:r w:rsidRPr="004A2550">
        <w:t xml:space="preserve">dighet att vid behov organisera revisioner eller inspektioner av organen eller personerna. Delegationen ska också utan dröjsmål återkallas om organet eller personen brister i utförandet av sina uppgifter. Därutöver innebär den möjlighet att överklaga beslut av organ eller fysiska personer till domstol som </w:t>
      </w:r>
      <w:r>
        <w:t>behandlas</w:t>
      </w:r>
      <w:r w:rsidRPr="004A2550">
        <w:t xml:space="preserve"> i föregående avsnitt en ytterligare utomstående granskning av organens och personernas verksamhet</w:t>
      </w:r>
      <w:r>
        <w:t>.</w:t>
      </w:r>
    </w:p>
    <w:p w14:paraId="2C53F01C" w14:textId="77777777" w:rsidR="00F71CC6" w:rsidRDefault="00AB307F" w:rsidP="00F71CC6">
      <w:pPr>
        <w:pStyle w:val="Rubrik2"/>
      </w:pPr>
      <w:bookmarkStart w:id="104" w:name="_Toc44537193"/>
      <w:bookmarkStart w:id="105" w:name="_Toc54265388"/>
      <w:r>
        <w:t>Hjälp av Polismyndigheten</w:t>
      </w:r>
      <w:bookmarkEnd w:id="104"/>
      <w:bookmarkEnd w:id="105"/>
    </w:p>
    <w:p w14:paraId="2B2F1F9D" w14:textId="77777777" w:rsidR="00F71CC6" w:rsidRPr="00A76360" w:rsidRDefault="00AB307F" w:rsidP="00F71CC6">
      <w:pPr>
        <w:pStyle w:val="Brdtextram"/>
      </w:pPr>
      <w:r w:rsidRPr="00420062">
        <w:rPr>
          <w:b/>
        </w:rPr>
        <w:t xml:space="preserve">Regeringens </w:t>
      </w:r>
      <w:r>
        <w:rPr>
          <w:b/>
        </w:rPr>
        <w:t>bedömning</w:t>
      </w:r>
      <w:r w:rsidRPr="00420062">
        <w:rPr>
          <w:b/>
        </w:rPr>
        <w:t>:</w:t>
      </w:r>
      <w:r>
        <w:t xml:space="preserve"> </w:t>
      </w:r>
      <w:r w:rsidRPr="004A2550">
        <w:t xml:space="preserve">Det finns inte något behov av bestämmelser om skyldighet för </w:t>
      </w:r>
      <w:r>
        <w:t>Polismyndigheten</w:t>
      </w:r>
      <w:r w:rsidRPr="004A2550">
        <w:t xml:space="preserve"> att lämna den hjälp som behövs</w:t>
      </w:r>
      <w:r>
        <w:t xml:space="preserve"> </w:t>
      </w:r>
      <w:r w:rsidRPr="004A2550">
        <w:t xml:space="preserve">för </w:t>
      </w:r>
      <w:r>
        <w:t>att utöva</w:t>
      </w:r>
      <w:r w:rsidRPr="004A2550" w:rsidDel="002D2679">
        <w:t xml:space="preserve"> </w:t>
      </w:r>
      <w:r w:rsidRPr="004A2550">
        <w:t>annan offentlig verksamhet</w:t>
      </w:r>
      <w:r>
        <w:t>.</w:t>
      </w:r>
    </w:p>
    <w:p w14:paraId="49DCA1C7" w14:textId="77777777" w:rsidR="00F71CC6" w:rsidRPr="00A76360" w:rsidRDefault="00F71CC6" w:rsidP="00F71CC6">
      <w:pPr>
        <w:pStyle w:val="Brdtextmedindrag"/>
        <w:rPr>
          <w:sz w:val="8"/>
          <w:szCs w:val="8"/>
        </w:rPr>
      </w:pPr>
      <w:bookmarkStart w:id="106" w:name="_Hlk39581273"/>
    </w:p>
    <w:p w14:paraId="30371DAB" w14:textId="77777777" w:rsidR="00F71CC6" w:rsidRDefault="00AB307F" w:rsidP="00F71CC6">
      <w:pPr>
        <w:pStyle w:val="Brdtextmedindrag"/>
        <w:rPr>
          <w:bCs/>
        </w:rPr>
      </w:pPr>
      <w:r>
        <w:rPr>
          <w:b/>
        </w:rPr>
        <w:t>P</w:t>
      </w:r>
      <w:bookmarkEnd w:id="106"/>
      <w:r>
        <w:rPr>
          <w:b/>
        </w:rPr>
        <w:t>romemorians</w:t>
      </w:r>
      <w:r w:rsidRPr="0006285B">
        <w:rPr>
          <w:b/>
        </w:rPr>
        <w:t xml:space="preserve"> </w:t>
      </w:r>
      <w:r>
        <w:rPr>
          <w:b/>
        </w:rPr>
        <w:t xml:space="preserve">bedömning </w:t>
      </w:r>
      <w:r>
        <w:rPr>
          <w:bCs/>
        </w:rPr>
        <w:t>överensstämmer med regeringens.</w:t>
      </w:r>
    </w:p>
    <w:p w14:paraId="4D7A02CF" w14:textId="77777777" w:rsidR="00F71CC6" w:rsidRDefault="00AB307F" w:rsidP="00F71CC6">
      <w:pPr>
        <w:pStyle w:val="Brdtextmedindrag"/>
      </w:pPr>
      <w:r w:rsidRPr="00D77E69">
        <w:rPr>
          <w:b/>
        </w:rPr>
        <w:t xml:space="preserve">Remissinstanserna </w:t>
      </w:r>
      <w:r w:rsidRPr="00D77E69">
        <w:t>har inte närmare berört denna fråga</w:t>
      </w:r>
      <w:r>
        <w:t>.</w:t>
      </w:r>
    </w:p>
    <w:p w14:paraId="5CCAA94C" w14:textId="77777777" w:rsidR="00F71CC6" w:rsidRDefault="00AB307F" w:rsidP="00F71CC6">
      <w:pPr>
        <w:pStyle w:val="Brdtextmedindrag"/>
      </w:pPr>
      <w:r w:rsidRPr="00D77E69">
        <w:rPr>
          <w:b/>
        </w:rPr>
        <w:t xml:space="preserve">Skälen för regeringens bedömning: </w:t>
      </w:r>
      <w:r w:rsidRPr="00D77E69">
        <w:t xml:space="preserve">I flera av de lagar som omfattas av den nya kontrollförordningens tillämpningsområde finns bestämmelser </w:t>
      </w:r>
      <w:r w:rsidRPr="00D77E69" w:rsidDel="00F508CB">
        <w:t>om</w:t>
      </w:r>
      <w:r w:rsidRPr="00D77E69">
        <w:t xml:space="preserve"> att </w:t>
      </w:r>
      <w:r>
        <w:t xml:space="preserve">Polismyndigheten </w:t>
      </w:r>
      <w:r w:rsidRPr="00D77E69">
        <w:t>är skyl</w:t>
      </w:r>
      <w:r w:rsidRPr="00D77E69">
        <w:softHyphen/>
        <w:t>dig att lämna den hjälp som behövs för utövande av offentlig kon</w:t>
      </w:r>
      <w:r w:rsidRPr="00D77E69">
        <w:softHyphen/>
        <w:t xml:space="preserve">troll eller verkställighet av beslut (se t.ex. 27 § livsmedelslagen). Frågan är om myndigheterna också kan behöva </w:t>
      </w:r>
      <w:r>
        <w:t>Polis</w:t>
      </w:r>
      <w:r>
        <w:softHyphen/>
        <w:t>myndighetens</w:t>
      </w:r>
      <w:r w:rsidRPr="00D77E69">
        <w:t xml:space="preserve"> hjälp för att utföra annan offentlig verksamhet. Som nämnts tidigare är annan offentlig verksamhet i princip alla myndighetsuppgifter som en myndighet utför som inte är offentlig kontroll. Exempel på annan offentlig verksamhet är beslutsfattande och verkställighet av beslut. En myndighets begäran om hjälp av </w:t>
      </w:r>
      <w:r>
        <w:t>Polismyndigheten</w:t>
      </w:r>
      <w:r w:rsidRPr="00D77E69">
        <w:t xml:space="preserve"> i en situation då myndigheten ska utföra en uppgift som är annan offentlig verksamhet, torde i princip alltid ha föregåtts av ett beslut om vilka åtgärder som ska vidtas. Sådana åtgärder kan t.ex.</w:t>
      </w:r>
      <w:r>
        <w:t xml:space="preserve"> </w:t>
      </w:r>
      <w:r w:rsidRPr="00D77E69">
        <w:t>vara åt</w:t>
      </w:r>
      <w:r w:rsidRPr="00D77E69">
        <w:softHyphen/>
        <w:t xml:space="preserve">gärder för att bekämpa spridningen av en djursjukdom. Myndigheten kan då med stöd av gällande lagstiftning begära hjälp av </w:t>
      </w:r>
      <w:r>
        <w:t>Polismyndigheten</w:t>
      </w:r>
      <w:r w:rsidRPr="00D77E69">
        <w:t xml:space="preserve"> att verkställa beslutet. Regeringen bedömer därför att det</w:t>
      </w:r>
      <w:r>
        <w:t xml:space="preserve"> </w:t>
      </w:r>
      <w:r w:rsidRPr="00D77E69">
        <w:t xml:space="preserve">inte finns behov av polishjälp vid genomförande av annan offentlig verksamhet som inte är verkställighet av beslut. </w:t>
      </w:r>
    </w:p>
    <w:p w14:paraId="65CDAA3D" w14:textId="77777777" w:rsidR="00F71CC6" w:rsidRDefault="00AB307F" w:rsidP="00F71CC6">
      <w:pPr>
        <w:pStyle w:val="Rubrik2"/>
      </w:pPr>
      <w:bookmarkStart w:id="107" w:name="_Toc44537194"/>
      <w:bookmarkStart w:id="108" w:name="_Toc54265389"/>
      <w:r>
        <w:t>Tystnadsplikt</w:t>
      </w:r>
      <w:bookmarkEnd w:id="107"/>
      <w:bookmarkEnd w:id="108"/>
    </w:p>
    <w:p w14:paraId="1E08DA00" w14:textId="39278EC7" w:rsidR="00F71CC6" w:rsidRPr="003F5490" w:rsidRDefault="00AB307F" w:rsidP="00F71CC6">
      <w:pPr>
        <w:pStyle w:val="Brdtextram"/>
      </w:pPr>
      <w:r w:rsidRPr="00420062">
        <w:rPr>
          <w:b/>
        </w:rPr>
        <w:t xml:space="preserve">Regeringens </w:t>
      </w:r>
      <w:r>
        <w:rPr>
          <w:b/>
        </w:rPr>
        <w:t>bedömning</w:t>
      </w:r>
      <w:r w:rsidRPr="00420062">
        <w:rPr>
          <w:b/>
        </w:rPr>
        <w:t>:</w:t>
      </w:r>
      <w:r>
        <w:t xml:space="preserve"> </w:t>
      </w:r>
      <w:r w:rsidRPr="003F5490">
        <w:t>Det bör i samtliga lagar införas en bestäm</w:t>
      </w:r>
      <w:r>
        <w:softHyphen/>
      </w:r>
      <w:r w:rsidRPr="003F5490">
        <w:t xml:space="preserve">melse om tystnadsplikt med </w:t>
      </w:r>
      <w:r w:rsidRPr="00CC5256">
        <w:t>innebörden att den som i enskild verksamhet utför eller har utfört</w:t>
      </w:r>
      <w:r w:rsidRPr="00CC5256">
        <w:rPr>
          <w:i/>
        </w:rPr>
        <w:t xml:space="preserve"> </w:t>
      </w:r>
      <w:r w:rsidRPr="00CC5256">
        <w:t>offentlig kon</w:t>
      </w:r>
      <w:r w:rsidRPr="00CC5256">
        <w:softHyphen/>
        <w:t>troll eller annan offentlig verksamhet inte obehöri</w:t>
      </w:r>
      <w:r w:rsidRPr="00CC5256">
        <w:softHyphen/>
        <w:t>gen får röja eller utnyttja det som han eller hon har fått kännedom om medan uppgifterna utfördes. Detsamma ska gälla den som i enskild verksamhet utför eller har utfört</w:t>
      </w:r>
      <w:r w:rsidRPr="00CC5256">
        <w:rPr>
          <w:i/>
        </w:rPr>
        <w:t xml:space="preserve"> </w:t>
      </w:r>
      <w:r w:rsidRPr="00CC5256">
        <w:t xml:space="preserve">laboratorieanalyser, laboratorietester eller laboratoriediagnostik på prover som tas vid offentlig kontroll och annan offentlig verksamhet. </w:t>
      </w:r>
    </w:p>
    <w:p w14:paraId="54A004CB" w14:textId="4F512A9F" w:rsidR="00F71CC6" w:rsidRPr="003F5490" w:rsidRDefault="00AB307F" w:rsidP="00F71CC6">
      <w:pPr>
        <w:pStyle w:val="Brdtextmedindragram"/>
      </w:pPr>
      <w:r w:rsidRPr="003F5490">
        <w:t xml:space="preserve">I det allmännas verksamhet </w:t>
      </w:r>
      <w:r>
        <w:t>tillämpas</w:t>
      </w:r>
      <w:r w:rsidRPr="003F5490">
        <w:t xml:space="preserve"> i stället offentlighets- och sek</w:t>
      </w:r>
      <w:r>
        <w:softHyphen/>
      </w:r>
      <w:r w:rsidRPr="003F5490">
        <w:t>retess</w:t>
      </w:r>
      <w:r>
        <w:softHyphen/>
      </w:r>
      <w:r w:rsidRPr="003F5490">
        <w:t>lagen.</w:t>
      </w:r>
    </w:p>
    <w:p w14:paraId="19E4D4F0" w14:textId="77777777" w:rsidR="00F71CC6" w:rsidRPr="00A76360" w:rsidRDefault="00F71CC6" w:rsidP="00F71CC6">
      <w:pPr>
        <w:pStyle w:val="Brdtextmedindrag"/>
        <w:rPr>
          <w:sz w:val="8"/>
          <w:szCs w:val="8"/>
        </w:rPr>
      </w:pPr>
      <w:bookmarkStart w:id="109" w:name="_Hlk39581335"/>
    </w:p>
    <w:p w14:paraId="7AC9B1F5" w14:textId="1815A4B8" w:rsidR="00F71CC6" w:rsidRDefault="00AB307F" w:rsidP="00F71CC6">
      <w:pPr>
        <w:pStyle w:val="Brdtextmedindrag"/>
      </w:pPr>
      <w:r>
        <w:rPr>
          <w:b/>
        </w:rPr>
        <w:t>Promemorian</w:t>
      </w:r>
      <w:r w:rsidRPr="0006285B">
        <w:rPr>
          <w:b/>
        </w:rPr>
        <w:t xml:space="preserve">s </w:t>
      </w:r>
      <w:r>
        <w:rPr>
          <w:b/>
        </w:rPr>
        <w:t>bedömning</w:t>
      </w:r>
      <w:r>
        <w:t xml:space="preserve"> </w:t>
      </w:r>
      <w:bookmarkEnd w:id="109"/>
      <w:r>
        <w:t xml:space="preserve">överensstämmer </w:t>
      </w:r>
      <w:r w:rsidRPr="00CC5256">
        <w:t>i sak</w:t>
      </w:r>
      <w:r>
        <w:t xml:space="preserve"> med regeringens.</w:t>
      </w:r>
    </w:p>
    <w:p w14:paraId="26BCFBBE" w14:textId="77777777" w:rsidR="00F71CC6" w:rsidRDefault="00AB307F" w:rsidP="00F71CC6">
      <w:pPr>
        <w:pStyle w:val="Brdtextmedindrag"/>
      </w:pPr>
      <w:r w:rsidRPr="003F5490">
        <w:rPr>
          <w:b/>
        </w:rPr>
        <w:t xml:space="preserve">Remissinstanserna: </w:t>
      </w:r>
      <w:r w:rsidRPr="003F5490">
        <w:rPr>
          <w:i/>
        </w:rPr>
        <w:t>Lantbrukarnas riksförbund</w:t>
      </w:r>
      <w:r w:rsidRPr="003F5490">
        <w:t xml:space="preserve"> uppger att en stor framgångsfaktor när det gäller bekämpning av sjukdomar har varit ett nära samarbete mellan näring och myndigheter. Det är därför viktigt att försla</w:t>
      </w:r>
      <w:r>
        <w:softHyphen/>
      </w:r>
      <w:r w:rsidRPr="003F5490">
        <w:t>get inte kommer att innebära att möjligheten till sådant samarbete för</w:t>
      </w:r>
      <w:r>
        <w:softHyphen/>
      </w:r>
      <w:r w:rsidRPr="003F5490">
        <w:t xml:space="preserve">svinner. </w:t>
      </w:r>
      <w:r w:rsidRPr="003F5490">
        <w:rPr>
          <w:i/>
        </w:rPr>
        <w:t>Gård &amp; Djurhälsan AB</w:t>
      </w:r>
      <w:r w:rsidRPr="003F5490">
        <w:t xml:space="preserve"> anser att det är viktigt att omfattningen av tystnadsplikten anpassas så att den inte hindrar att näringen informeras vid epizootiutbrott eller djurskydds</w:t>
      </w:r>
      <w:r w:rsidRPr="003F5490">
        <w:softHyphen/>
        <w:t>anmärkningar vid slakt eftersom detta är viktigt för att näringen ska kunna bistå med information och vara behjälp</w:t>
      </w:r>
      <w:r>
        <w:softHyphen/>
      </w:r>
      <w:r w:rsidRPr="003F5490">
        <w:t xml:space="preserve">lig. </w:t>
      </w:r>
      <w:r w:rsidRPr="003F5490">
        <w:rPr>
          <w:i/>
        </w:rPr>
        <w:t>Sveriges lantbruksuniversitet</w:t>
      </w:r>
      <w:r w:rsidRPr="003F5490">
        <w:t xml:space="preserve"> tillstyrker förslaget men betonar att man värnar om offentlighetsprincipen</w:t>
      </w:r>
      <w:r>
        <w:t>.</w:t>
      </w:r>
    </w:p>
    <w:p w14:paraId="3B1265B1" w14:textId="77777777" w:rsidR="00F71CC6" w:rsidRDefault="00AB307F" w:rsidP="00F71CC6">
      <w:pPr>
        <w:pStyle w:val="Rubrik4utannumrering"/>
        <w:rPr>
          <w:b w:val="0"/>
        </w:rPr>
      </w:pPr>
      <w:r w:rsidRPr="003F5490">
        <w:t>Skälen för regeringens bedömning</w:t>
      </w:r>
    </w:p>
    <w:p w14:paraId="4BD3FD95" w14:textId="77777777" w:rsidR="00F71CC6" w:rsidRPr="00FB6E0A" w:rsidRDefault="00AB307F" w:rsidP="00F71CC6">
      <w:pPr>
        <w:pStyle w:val="Rubrik5utannumrering"/>
      </w:pPr>
      <w:r>
        <w:t>Kontrollförordningen</w:t>
      </w:r>
    </w:p>
    <w:p w14:paraId="1EB42582" w14:textId="77777777" w:rsidR="00F71CC6" w:rsidRPr="003F5490" w:rsidRDefault="00AB307F" w:rsidP="00F71CC6">
      <w:pPr>
        <w:pStyle w:val="Brdtextmedindrag"/>
        <w:ind w:firstLine="0"/>
        <w:rPr>
          <w:b/>
        </w:rPr>
      </w:pPr>
      <w:r w:rsidRPr="003F5490">
        <w:t>I artikel 8 i den nya kontrollförordningen finns bestämmelser om tystnads</w:t>
      </w:r>
      <w:r>
        <w:softHyphen/>
      </w:r>
      <w:r w:rsidRPr="003F5490">
        <w:t>plikt för den som utför offentlig kontroll och annan offent</w:t>
      </w:r>
      <w:r w:rsidRPr="003F5490">
        <w:softHyphen/>
        <w:t>lig verksamhet. Där framgår bl.a. att de behöriga myndighet</w:t>
      </w:r>
      <w:r w:rsidRPr="003F5490">
        <w:softHyphen/>
        <w:t>erna ska säkerställa att inform</w:t>
      </w:r>
      <w:r>
        <w:softHyphen/>
      </w:r>
      <w:r w:rsidRPr="003F5490">
        <w:t>ation som de inhämtar vid utförandet av sina uppgifter i samband med offentlig kontroll och annan offent</w:t>
      </w:r>
      <w:r w:rsidRPr="003F5490">
        <w:softHyphen/>
        <w:t>lig verk</w:t>
      </w:r>
      <w:r w:rsidRPr="003F5490">
        <w:softHyphen/>
        <w:t>samhet inte röjs för tredje part om informationen, enligt nat</w:t>
      </w:r>
      <w:r w:rsidRPr="003F5490">
        <w:softHyphen/>
        <w:t>ionell lagstiftning eller unionslagstiftning, är av sådan art att den om</w:t>
      </w:r>
      <w:r w:rsidRPr="003F5490">
        <w:softHyphen/>
        <w:t>fattas av tystnadsplikt. Medlemsstaterna ska i detta syfte säkerställa att det i fråga om konfidentiell behandling införs lämpliga skyldig</w:t>
      </w:r>
      <w:r w:rsidRPr="003F5490">
        <w:softHyphen/>
        <w:t>heter för all personal och andra enskilda personer som anlitas vid offentlig kontroll och annan offentlig verksamhet (artikel 8.1). Detta ska även tillämpas på myndigheter för kontroll av ekologisk produktion, organ med delegerade uppgifter och fysiska personer som har dele</w:t>
      </w:r>
      <w:r w:rsidRPr="003F5490">
        <w:softHyphen/>
        <w:t>gerats vissa uppgifter samt på officiella laboratorier (artikel 8.2). Om inte ett över</w:t>
      </w:r>
      <w:r>
        <w:softHyphen/>
      </w:r>
      <w:r w:rsidRPr="003F5490">
        <w:t>vägande allmänintresse motiverar att information som omfattas av tyst</w:t>
      </w:r>
      <w:r>
        <w:softHyphen/>
      </w:r>
      <w:r w:rsidRPr="003F5490">
        <w:t>nadsplikt enligt artikel 8.1 röjs, och utan att det på</w:t>
      </w:r>
      <w:r w:rsidRPr="003F5490">
        <w:softHyphen/>
        <w:t>verkar situationer där unionslagstiftning eller nation</w:t>
      </w:r>
      <w:r w:rsidRPr="003F5490">
        <w:softHyphen/>
        <w:t>ell lagstiftning uppställer krav på röjande, ska sådan information innefatta inform</w:t>
      </w:r>
      <w:r w:rsidRPr="003F5490">
        <w:softHyphen/>
        <w:t>ation vars röjande skulle under</w:t>
      </w:r>
      <w:r>
        <w:softHyphen/>
      </w:r>
      <w:r w:rsidRPr="003F5490">
        <w:t>gräva; a) syftet med inspektioner, undersökningar eller revisioner, b) skyddet av en aktörs eller en an</w:t>
      </w:r>
      <w:r w:rsidRPr="003F5490">
        <w:softHyphen/>
        <w:t>nan fysisk eller juridisk persons affärs</w:t>
      </w:r>
      <w:r>
        <w:softHyphen/>
      </w:r>
      <w:r w:rsidRPr="003F5490">
        <w:t>intressen, eller c) skyddet för domstolsförfaranden och juridisk rådgivning (artikel 8.3). Av be</w:t>
      </w:r>
      <w:r w:rsidRPr="003F5490">
        <w:softHyphen/>
        <w:t>stämmelserna framgår även vad de behöriga myndig</w:t>
      </w:r>
      <w:r>
        <w:softHyphen/>
      </w:r>
      <w:r w:rsidRPr="003F5490">
        <w:t>heterna ska be</w:t>
      </w:r>
      <w:r w:rsidRPr="003F5490">
        <w:softHyphen/>
        <w:t>akta när de avgör huruvida ett övervägande allmänintresse motiverar att information som omfattas av tystnads</w:t>
      </w:r>
      <w:r w:rsidRPr="003F5490">
        <w:softHyphen/>
        <w:t>plikt röjs (artikel 8.4) samt vilka förutsättningar som gäller för</w:t>
      </w:r>
      <w:r>
        <w:t xml:space="preserve"> </w:t>
      </w:r>
      <w:r w:rsidRPr="003F5490">
        <w:t>myn</w:t>
      </w:r>
      <w:r w:rsidRPr="003F5490">
        <w:softHyphen/>
        <w:t>digheternas offentliggö</w:t>
      </w:r>
      <w:r w:rsidRPr="003F5490">
        <w:softHyphen/>
        <w:t>rande av resultatet av offentlig kontroll av enskilda aktörer (artikel 8.5).</w:t>
      </w:r>
    </w:p>
    <w:p w14:paraId="000FA0AE" w14:textId="77777777" w:rsidR="00F71CC6" w:rsidRDefault="00AB307F" w:rsidP="00F71CC6">
      <w:pPr>
        <w:pStyle w:val="Brdtextmedindrag"/>
      </w:pPr>
      <w:r w:rsidRPr="003F5490">
        <w:t>Det faktum att bestämmelserna hänvisar till nationell rätt får an</w:t>
      </w:r>
      <w:r w:rsidRPr="003F5490">
        <w:softHyphen/>
        <w:t>ses inne</w:t>
      </w:r>
      <w:r>
        <w:softHyphen/>
      </w:r>
      <w:r w:rsidRPr="003F5490">
        <w:t>bära att medlemsstaterna har stor frihet att utforma en lämp</w:t>
      </w:r>
      <w:r w:rsidRPr="003F5490">
        <w:softHyphen/>
        <w:t>lig reglering.</w:t>
      </w:r>
    </w:p>
    <w:p w14:paraId="7293EC61" w14:textId="77777777" w:rsidR="00F71CC6" w:rsidRDefault="00AB307F" w:rsidP="00F71CC6">
      <w:pPr>
        <w:pStyle w:val="Rubrik5utannumrering"/>
      </w:pPr>
      <w:r>
        <w:t>Svensk offentlighets- och sekretessreglering</w:t>
      </w:r>
    </w:p>
    <w:p w14:paraId="2FE035C9" w14:textId="1DE58704" w:rsidR="00F71CC6" w:rsidRDefault="00AB307F" w:rsidP="00F71CC6">
      <w:pPr>
        <w:pStyle w:val="Brdtextmedindrag"/>
        <w:ind w:firstLine="0"/>
      </w:pPr>
      <w:r w:rsidRPr="003F5490">
        <w:t>I det allmännas verk</w:t>
      </w:r>
      <w:r w:rsidRPr="003F5490">
        <w:softHyphen/>
        <w:t xml:space="preserve">samhet </w:t>
      </w:r>
      <w:r>
        <w:t xml:space="preserve">gäller sekretess </w:t>
      </w:r>
      <w:r w:rsidRPr="003F5490">
        <w:t>enligt offentlighets- och sek</w:t>
      </w:r>
      <w:r>
        <w:softHyphen/>
      </w:r>
      <w:r w:rsidRPr="003F5490">
        <w:t>re</w:t>
      </w:r>
      <w:r>
        <w:softHyphen/>
      </w:r>
      <w:r w:rsidRPr="003F5490">
        <w:t>tess</w:t>
      </w:r>
      <w:r>
        <w:softHyphen/>
      </w:r>
      <w:r w:rsidRPr="003F5490">
        <w:t>lagen (2009:400), OSL, samt offentlighets- och sekretessförord</w:t>
      </w:r>
      <w:r>
        <w:softHyphen/>
      </w:r>
      <w:r w:rsidRPr="003F5490">
        <w:t xml:space="preserve">ningen (2009:641), OSF. </w:t>
      </w:r>
      <w:r>
        <w:t>Sekretess innebär ett förbud att röja en uppgift, oavsett om det sker genom utlämnande av en handling eller genom att röja uppgiften muntligen eller på något annat sätt (3 kap. 1 § OSL). Sekretessen innebär alltså dels handlingssekretess, dels tystnadsplikt.</w:t>
      </w:r>
    </w:p>
    <w:p w14:paraId="477C1A8A" w14:textId="77777777" w:rsidR="00F71CC6" w:rsidRDefault="00AB307F" w:rsidP="00F71CC6">
      <w:pPr>
        <w:pStyle w:val="Brdtextmedindrag"/>
      </w:pPr>
      <w:r>
        <w:t>Sekretessen</w:t>
      </w:r>
      <w:r w:rsidRPr="003F5490">
        <w:t xml:space="preserve"> gäller också för en per</w:t>
      </w:r>
      <w:r w:rsidRPr="003F5490">
        <w:softHyphen/>
        <w:t>son som fått kännedom om upp</w:t>
      </w:r>
      <w:r w:rsidRPr="003F5490">
        <w:softHyphen/>
        <w:t>giften genom att för det allmännas räkning delta i en myndighet</w:t>
      </w:r>
      <w:r>
        <w:t xml:space="preserve">s </w:t>
      </w:r>
      <w:r w:rsidRPr="003F5490">
        <w:t>verksamhet på grund av anställning eller uppdrag hos myndigheten, på grund av tjänste</w:t>
      </w:r>
      <w:r>
        <w:softHyphen/>
      </w:r>
      <w:r w:rsidRPr="003F5490">
        <w:t>plikt eller på an</w:t>
      </w:r>
      <w:r w:rsidRPr="003F5490">
        <w:softHyphen/>
        <w:t xml:space="preserve">nan liknande grund (2 kap. 1 § OSL). </w:t>
      </w:r>
    </w:p>
    <w:p w14:paraId="7F12F4A6" w14:textId="77777777" w:rsidR="00F71CC6" w:rsidRDefault="00AB307F" w:rsidP="00F71CC6">
      <w:pPr>
        <w:pStyle w:val="Brdtextmedindrag"/>
      </w:pPr>
      <w:r>
        <w:t>Vid tillämpning av OSL ska officiella veterinärer som förordnats enligt lagen (2009:1254) om officiella veterinärer jämställas med myndigheter, se 2 kap. 4 § OSL och bilagan till OSL.</w:t>
      </w:r>
    </w:p>
    <w:p w14:paraId="15408050" w14:textId="77777777" w:rsidR="00F71CC6" w:rsidRDefault="00AB307F" w:rsidP="00F71CC6">
      <w:pPr>
        <w:pStyle w:val="Brdtextmedindrag"/>
      </w:pPr>
      <w:r>
        <w:t xml:space="preserve">När det gäller personer som inte räknas till det allmännas verksamhet får sekretessen säkerställas på annat sätt, genom antingen bestämmelser i en lag vid sidan av den allmänna sekretesslagstiftningen, sekretessavtal eller utlämnande av sekretessbelagda uppgifter med förbehåll (prop. 1979/80:2 Del A s. 128). </w:t>
      </w:r>
    </w:p>
    <w:p w14:paraId="66874837" w14:textId="77777777" w:rsidR="00F71CC6" w:rsidRDefault="00AB307F" w:rsidP="00F71CC6">
      <w:pPr>
        <w:pStyle w:val="Brdtextmedindrag"/>
      </w:pPr>
      <w:r w:rsidRPr="003F5490">
        <w:t>I 17 kap. OSL finns bestäm</w:t>
      </w:r>
      <w:r w:rsidRPr="003F5490">
        <w:softHyphen/>
        <w:t>melser om sekretess till skydd främst för myndigheters verksamhet för inspektion, kontroll eller annan tillsyn. Där framgår bl.a. att sek</w:t>
      </w:r>
      <w:r w:rsidRPr="003F5490">
        <w:softHyphen/>
        <w:t>retess gäller för uppgift om planläggning eller andra förberedelser för sådan inspektion, revision eller annan granskning som en myn</w:t>
      </w:r>
      <w:r w:rsidRPr="003F5490">
        <w:softHyphen/>
        <w:t>dighet ska göra, om det kan antas att syftet med granskningsverk</w:t>
      </w:r>
      <w:r w:rsidRPr="003F5490">
        <w:softHyphen/>
        <w:t>sam</w:t>
      </w:r>
      <w:r>
        <w:softHyphen/>
      </w:r>
      <w:r w:rsidRPr="003F5490">
        <w:t>heten motverkas om uppgiften röjs (17 kap. 1 § OSL). I 30 kap. OSL finns bestämmelser om sekretess till skydd för enskild i verk</w:t>
      </w:r>
      <w:r w:rsidRPr="003F5490">
        <w:softHyphen/>
        <w:t>samhet som avser tillsyn m.m. i fråga om näringslivet. Sekretess gäl</w:t>
      </w:r>
      <w:r w:rsidRPr="003F5490">
        <w:softHyphen/>
        <w:t>ler, i den utsträckning regeringen meddelar föreskrifter om det, i en statlig myndighets</w:t>
      </w:r>
      <w:r>
        <w:t xml:space="preserve"> </w:t>
      </w:r>
      <w:r w:rsidRPr="003F5490">
        <w:t>verksam</w:t>
      </w:r>
      <w:r>
        <w:softHyphen/>
      </w:r>
      <w:r w:rsidRPr="003F5490">
        <w:t>het som består i bl.a. utredning, till</w:t>
      </w:r>
      <w:r w:rsidRPr="003F5490">
        <w:softHyphen/>
        <w:t>ståndsgivning, tillsyn eller stödverk</w:t>
      </w:r>
      <w:r>
        <w:softHyphen/>
      </w:r>
      <w:r w:rsidRPr="003F5490">
        <w:t>samhet med avseende på pro</w:t>
      </w:r>
      <w:r w:rsidRPr="003F5490">
        <w:softHyphen/>
        <w:t xml:space="preserve">duktion, handel, transportverksamhet eller näringslivet i övrigt för </w:t>
      </w:r>
      <w:r>
        <w:t xml:space="preserve">bl.a. </w:t>
      </w:r>
      <w:r w:rsidRPr="003F5490">
        <w:t>uppgift om en enskilds affärs- eller drift</w:t>
      </w:r>
      <w:r>
        <w:softHyphen/>
      </w:r>
      <w:r w:rsidRPr="003F5490">
        <w:t>förhållanden, uppfinningar eller forsk</w:t>
      </w:r>
      <w:r w:rsidRPr="003F5490">
        <w:softHyphen/>
        <w:t>ningsresultat, om det kan antas att den enskilde lider skada om upp</w:t>
      </w:r>
      <w:r w:rsidRPr="003F5490">
        <w:softHyphen/>
        <w:t>giften röjs (30 kap. 23 § OSL). En lik</w:t>
      </w:r>
      <w:r>
        <w:softHyphen/>
      </w:r>
      <w:r w:rsidRPr="003F5490">
        <w:t>nande sekretessbestäm</w:t>
      </w:r>
      <w:r w:rsidRPr="003F5490">
        <w:softHyphen/>
        <w:t>melse finns för kommunala myndigheter (30 kap. 27 § OSL). Regeringen har i 9 § OSF och punkterna 22 och 28 i dess bilaga</w:t>
      </w:r>
      <w:r>
        <w:t>, med stöd av 30 kap. 23 § OSL,</w:t>
      </w:r>
      <w:r w:rsidRPr="003F5490">
        <w:t xml:space="preserve"> fö</w:t>
      </w:r>
      <w:r w:rsidRPr="003F5490">
        <w:softHyphen/>
        <w:t xml:space="preserve">reskrivit att </w:t>
      </w:r>
      <w:r>
        <w:t xml:space="preserve">sådana </w:t>
      </w:r>
      <w:r w:rsidRPr="003F5490">
        <w:t>uppgifter inom ramen för verksamhet som består i ut</w:t>
      </w:r>
      <w:r w:rsidRPr="003F5490">
        <w:softHyphen/>
        <w:t>redning, till</w:t>
      </w:r>
      <w:r w:rsidRPr="003F5490">
        <w:softHyphen/>
        <w:t>ståndsgivning och tillsyn enligt bl.a. livsmedelslagen, la</w:t>
      </w:r>
      <w:r w:rsidRPr="003F5490">
        <w:softHyphen/>
        <w:t>gen om foder och animaliska biprodukter, de EU-bestämmelser som kompletteras av dessa lagar samt lagen om kon</w:t>
      </w:r>
      <w:r>
        <w:softHyphen/>
      </w:r>
      <w:r w:rsidRPr="003F5490">
        <w:t>troll av ekologisk pro</w:t>
      </w:r>
      <w:r w:rsidRPr="003F5490">
        <w:softHyphen/>
        <w:t xml:space="preserve">duktion kan bli föremål för sekretess. Vidare kan </w:t>
      </w:r>
      <w:r>
        <w:t xml:space="preserve">sådana </w:t>
      </w:r>
      <w:r w:rsidRPr="003F5490">
        <w:t>uppgifter inom ramen för verksamhet som består i utredning, till</w:t>
      </w:r>
      <w:r w:rsidRPr="003F5490">
        <w:softHyphen/>
        <w:t>ståndsgivning och tillsyn enligt lagstiftningen om djurskydd, epi</w:t>
      </w:r>
      <w:r w:rsidRPr="003F5490">
        <w:softHyphen/>
        <w:t>zooti, zoonoser, kontroll av husdjur, provtagning på djur, införsel och utförsel av levande djur, verksamhet inom djurens hälso- och sjukvård och EU-bestämmelser som kompletteras av lag</w:t>
      </w:r>
      <w:r w:rsidRPr="003F5490">
        <w:softHyphen/>
        <w:t>stiftningen bli föremål för sekretess (punkten 30 i bilagan till OSF). Uppgifter i utredning och tillsyn enligt lagstiftningen om skyddade beteckningar på jordbruksprodukter och livs</w:t>
      </w:r>
      <w:r>
        <w:softHyphen/>
      </w:r>
      <w:r w:rsidRPr="003F5490">
        <w:t xml:space="preserve">medel omfattas också av särskilda sekretessbestämmelser (punkten 107 i bilagan till OSF). </w:t>
      </w:r>
    </w:p>
    <w:p w14:paraId="6EEA46EF" w14:textId="77777777" w:rsidR="00F71CC6" w:rsidRDefault="00AB307F" w:rsidP="00F71CC6">
      <w:pPr>
        <w:pStyle w:val="Brdtextmedindrag"/>
      </w:pPr>
      <w:r w:rsidRPr="003F5490">
        <w:t>Regler till skydd för det allmännas brottsförebyggande och brotts</w:t>
      </w:r>
      <w:r>
        <w:softHyphen/>
      </w:r>
      <w:r w:rsidRPr="003F5490">
        <w:t>beivrande verksamhet finns i 18 kap. 1 § OSL</w:t>
      </w:r>
      <w:r>
        <w:t>.</w:t>
      </w:r>
    </w:p>
    <w:p w14:paraId="2CB040AD" w14:textId="77777777" w:rsidR="00F71CC6" w:rsidRDefault="00AB307F" w:rsidP="00F71CC6">
      <w:pPr>
        <w:pStyle w:val="Rubrik5utannumrering"/>
      </w:pPr>
      <w:r>
        <w:t>En bestämmelse om tystnadsplikt</w:t>
      </w:r>
    </w:p>
    <w:p w14:paraId="00ADFE73" w14:textId="180C750B" w:rsidR="00F71CC6" w:rsidRPr="004560B7" w:rsidRDefault="00AB307F" w:rsidP="00F71CC6">
      <w:pPr>
        <w:pStyle w:val="Brdtextmedindrag"/>
        <w:ind w:firstLine="0"/>
      </w:pPr>
      <w:r w:rsidRPr="004560B7">
        <w:t>När det gäller verksamhet som utförs av kontrollmyndigheter och andra myndigheter gör regeringen</w:t>
      </w:r>
      <w:r>
        <w:t xml:space="preserve"> </w:t>
      </w:r>
      <w:r w:rsidRPr="004560B7">
        <w:t xml:space="preserve">bedömningen att </w:t>
      </w:r>
      <w:r>
        <w:t>befintliga</w:t>
      </w:r>
      <w:r w:rsidRPr="004560B7">
        <w:t xml:space="preserve"> sekretess</w:t>
      </w:r>
      <w:r>
        <w:softHyphen/>
      </w:r>
      <w:r w:rsidRPr="004560B7">
        <w:t xml:space="preserve">bestämmelser </w:t>
      </w:r>
      <w:r>
        <w:t>i</w:t>
      </w:r>
      <w:r w:rsidRPr="004560B7">
        <w:t xml:space="preserve"> OS</w:t>
      </w:r>
      <w:r>
        <w:t xml:space="preserve">L </w:t>
      </w:r>
      <w:r w:rsidRPr="004560B7">
        <w:t>och</w:t>
      </w:r>
      <w:r>
        <w:t xml:space="preserve"> </w:t>
      </w:r>
      <w:r w:rsidRPr="004560B7">
        <w:t xml:space="preserve">OSF </w:t>
      </w:r>
      <w:r>
        <w:t>är tillräckliga för att tillgodose</w:t>
      </w:r>
      <w:r w:rsidRPr="004560B7">
        <w:t xml:space="preserve"> kraven i bestäm</w:t>
      </w:r>
      <w:r w:rsidRPr="004560B7">
        <w:softHyphen/>
        <w:t>melserna i artikel 8 i den nya kontroll</w:t>
      </w:r>
      <w:r w:rsidRPr="004560B7">
        <w:softHyphen/>
        <w:t>förordningen. Offentlighets- och sekretesslagstiftningen är dock, med vissa undantag, inte tillämplig utanför den offentliga sektorn.</w:t>
      </w:r>
      <w:r>
        <w:t xml:space="preserve"> </w:t>
      </w:r>
      <w:r w:rsidRPr="004560B7">
        <w:t>Som redan har nämnts ska tystnads</w:t>
      </w:r>
      <w:r>
        <w:softHyphen/>
      </w:r>
      <w:r w:rsidRPr="004560B7">
        <w:t>plikten enligt artikel 8 även tillämpas på organ med delegerade uppgifter och fysiska personer som har delegerats vissa uppgifter samt på officiella laboratorier. För att Sverige ska uppfylla den nya kontrollförordningens krav måste det därför införas bestämmelser om tystnadsplikt för fysiska personer som har delegerats vissa uppgifter och för de</w:t>
      </w:r>
      <w:r>
        <w:t>m</w:t>
      </w:r>
      <w:r w:rsidRPr="004560B7">
        <w:t xml:space="preserve"> som vid organ med delegerade uppgifter eller vid officiella laboratorier utför </w:t>
      </w:r>
      <w:r>
        <w:t xml:space="preserve">uppgifter kopplade till </w:t>
      </w:r>
      <w:r w:rsidRPr="004560B7">
        <w:t xml:space="preserve">offentlig kontroll och annan offentlig verksamhet. </w:t>
      </w:r>
    </w:p>
    <w:p w14:paraId="2E072DD6" w14:textId="77777777" w:rsidR="00F71CC6" w:rsidRPr="004560B7" w:rsidRDefault="00AB307F" w:rsidP="00F71CC6">
      <w:pPr>
        <w:pStyle w:val="Brdtextmedindrag"/>
      </w:pPr>
      <w:r w:rsidRPr="004560B7">
        <w:t>Inom flera olika verksamhetsområden i den privata sektorn gäller tyst</w:t>
      </w:r>
      <w:r>
        <w:softHyphen/>
      </w:r>
      <w:r w:rsidRPr="004560B7">
        <w:t>nadsplikt enligt lag, ofta reglerad som ett förbud mot att röja vissa upp</w:t>
      </w:r>
      <w:r>
        <w:softHyphen/>
      </w:r>
      <w:r w:rsidRPr="004560B7">
        <w:t>gifter obehörigen. Det gäller bl.a. verksamheter i välfärds</w:t>
      </w:r>
      <w:r w:rsidRPr="004560B7">
        <w:softHyphen/>
        <w:t>sektorn som t.ex. enskilt bedriven förskola, 29 kap. 14 § skollagen (2010:800), och hälso- och sjukvård, 6 kap. 12 § patient</w:t>
      </w:r>
      <w:r w:rsidRPr="004560B7">
        <w:softHyphen/>
        <w:t>säkerhets</w:t>
      </w:r>
      <w:r w:rsidRPr="004560B7">
        <w:softHyphen/>
        <w:t>lagen (2010:659).</w:t>
      </w:r>
    </w:p>
    <w:p w14:paraId="64763D16" w14:textId="77777777" w:rsidR="00F71CC6" w:rsidRPr="004560B7" w:rsidRDefault="00AB307F" w:rsidP="00F71CC6">
      <w:pPr>
        <w:pStyle w:val="Brdtextmedindrag"/>
      </w:pPr>
      <w:r w:rsidRPr="004560B7">
        <w:t xml:space="preserve">Författningsreglerad tystnadsplikt, oavsett om den följer av </w:t>
      </w:r>
      <w:r>
        <w:t>OSL</w:t>
      </w:r>
      <w:r w:rsidRPr="004560B7">
        <w:t xml:space="preserve"> eller av bestämmelser om tystnads</w:t>
      </w:r>
      <w:r w:rsidRPr="004560B7">
        <w:softHyphen/>
        <w:t>plikt för den privata sektorn, utgör en inskränk</w:t>
      </w:r>
      <w:r>
        <w:softHyphen/>
      </w:r>
      <w:r w:rsidRPr="004560B7">
        <w:t>ning av yttrandefriheten enligt regeringsformen och är som regel förenad med straffansvar. I 20 kap. 3 § brottsbalken regleras det generella straffan</w:t>
      </w:r>
      <w:r>
        <w:softHyphen/>
      </w:r>
      <w:r w:rsidRPr="004560B7">
        <w:t>svaret för brott mot tystnadsplikt. Straffansvaret gäller var och en som har skyldighet att hemlighålla en uppgift enligt lag eller annan författ</w:t>
      </w:r>
      <w:r w:rsidRPr="004560B7">
        <w:softHyphen/>
        <w:t>ning, förutsatt att straffansvaret inte har reglerats särskilt. Konse</w:t>
      </w:r>
      <w:r w:rsidRPr="004560B7">
        <w:softHyphen/>
        <w:t>kvensen av att en tystnadsplikt införs i författning blir alltså, om inget annat stadgas, att det med</w:t>
      </w:r>
      <w:r>
        <w:t xml:space="preserve"> </w:t>
      </w:r>
      <w:r w:rsidRPr="004560B7">
        <w:t>regleringen följer ett straffansvar.</w:t>
      </w:r>
    </w:p>
    <w:p w14:paraId="2712723D" w14:textId="26F31A32" w:rsidR="00F71CC6" w:rsidRDefault="00AB307F" w:rsidP="00F71CC6">
      <w:pPr>
        <w:pStyle w:val="Brdtextmedindrag"/>
      </w:pPr>
      <w:r w:rsidRPr="004560B7">
        <w:t>Regeringen instämmer i den bedömning som g</w:t>
      </w:r>
      <w:r>
        <w:t>örs</w:t>
      </w:r>
      <w:r w:rsidRPr="004560B7">
        <w:t xml:space="preserve"> i promemorian att</w:t>
      </w:r>
      <w:r>
        <w:t xml:space="preserve"> </w:t>
      </w:r>
      <w:r w:rsidRPr="004560B7">
        <w:t>de lagar som berörs av den nya kontrollför</w:t>
      </w:r>
      <w:r w:rsidRPr="004560B7">
        <w:softHyphen/>
        <w:t>ordningen och som är föremål för överväganden i det här lagstiftningsärendet bör innehålla en bestämmelse om tystnadsplikt. Bestäm</w:t>
      </w:r>
      <w:r w:rsidRPr="004560B7">
        <w:softHyphen/>
        <w:t>melsen bör formuleras så att det anges att de</w:t>
      </w:r>
      <w:r>
        <w:t>n</w:t>
      </w:r>
      <w:r w:rsidRPr="004560B7">
        <w:t xml:space="preserve"> som utför </w:t>
      </w:r>
      <w:r w:rsidRPr="00847AD1">
        <w:rPr>
          <w:iCs/>
        </w:rPr>
        <w:t xml:space="preserve">eller har utfört </w:t>
      </w:r>
      <w:r w:rsidRPr="004560B7">
        <w:t xml:space="preserve">offentlig kontroll eller annan offentlig verksamhet inte obehörigen får röja eller utnyttja det som </w:t>
      </w:r>
      <w:r>
        <w:t>han eller hon</w:t>
      </w:r>
      <w:r w:rsidRPr="004560B7">
        <w:t xml:space="preserve"> har fått kännedom om vid utförandet av sina uppgifter. </w:t>
      </w:r>
      <w:bookmarkStart w:id="110" w:name="_Hlk516560459"/>
      <w:r>
        <w:t xml:space="preserve">I enlighet med vad </w:t>
      </w:r>
      <w:r w:rsidRPr="00BD0EAB">
        <w:rPr>
          <w:i/>
          <w:iCs/>
        </w:rPr>
        <w:t>Lagrådet</w:t>
      </w:r>
      <w:r>
        <w:t xml:space="preserve"> har föreslagit bör det av bestämmelsen uttryckligen framgå att den avser personer i enskild verksamhet. </w:t>
      </w:r>
    </w:p>
    <w:p w14:paraId="09B545E9" w14:textId="77777777" w:rsidR="00F71CC6" w:rsidRDefault="00AB307F" w:rsidP="00F71CC6">
      <w:pPr>
        <w:pStyle w:val="Brdtextmedindrag"/>
      </w:pPr>
      <w:r>
        <w:t xml:space="preserve">Bestämmelserna om tystnadsplikt i artikel 8 i den nya kontrollförordningen ska även tillämpas på officiella laboratorier. Som </w:t>
      </w:r>
      <w:r w:rsidRPr="00C23E19">
        <w:rPr>
          <w:i/>
          <w:iCs/>
        </w:rPr>
        <w:t xml:space="preserve">Lagrådet </w:t>
      </w:r>
      <w:r>
        <w:t xml:space="preserve">redovisar kan det ifrågasättas om de uppgifter som sådana officiella laboratorier utför utgör offentlig kontroll eller annan offentlig verksamhet i den mening som avses i artikel 2 i kontrollförordningen. Regeringen delar </w:t>
      </w:r>
      <w:r w:rsidRPr="00BA7C4E">
        <w:rPr>
          <w:i/>
          <w:iCs/>
        </w:rPr>
        <w:t>Lagrådets</w:t>
      </w:r>
      <w:r>
        <w:t xml:space="preserve"> bedömning att det därför i bestämmelserna om tystnadsplikt i de nu aktuella lagarna av tydlighetsskäl bör anges att tystnadsplikten även gäller den som i enskild verksamhet utför </w:t>
      </w:r>
      <w:r w:rsidRPr="00847AD1">
        <w:rPr>
          <w:iCs/>
        </w:rPr>
        <w:t>eller har utfört</w:t>
      </w:r>
      <w:r>
        <w:rPr>
          <w:i/>
        </w:rPr>
        <w:t xml:space="preserve"> </w:t>
      </w:r>
      <w:r>
        <w:t xml:space="preserve">laboratorieanalyser, laboratorietester eller laboratoriediagnostik på prover som tas vid offentlig kontroll och annan offentlig verksamhet. </w:t>
      </w:r>
      <w:r w:rsidRPr="003E787F">
        <w:t>I enlighet med promemorians förslag bör det också upplysas om att i det allmännas verksamhet ska i stället offentlighets- och sekretesslagen tillämpas.</w:t>
      </w:r>
    </w:p>
    <w:p w14:paraId="0A47B485" w14:textId="6880E2F2" w:rsidR="00F71CC6" w:rsidRDefault="00AB307F" w:rsidP="00F71CC6">
      <w:pPr>
        <w:pStyle w:val="Brdtextmedindrag"/>
      </w:pPr>
      <w:r w:rsidRPr="004560B7">
        <w:rPr>
          <w:i/>
        </w:rPr>
        <w:t>Lantbrukarnas riksförbund</w:t>
      </w:r>
      <w:r w:rsidRPr="004560B7">
        <w:t xml:space="preserve"> samt </w:t>
      </w:r>
      <w:r w:rsidRPr="004560B7">
        <w:rPr>
          <w:i/>
        </w:rPr>
        <w:t xml:space="preserve">Gård </w:t>
      </w:r>
      <w:r w:rsidRPr="004560B7">
        <w:rPr>
          <w:i/>
          <w:iCs/>
        </w:rPr>
        <w:t>&amp; Djurhälsan</w:t>
      </w:r>
      <w:r w:rsidRPr="004560B7">
        <w:rPr>
          <w:i/>
        </w:rPr>
        <w:t xml:space="preserve"> AB</w:t>
      </w:r>
      <w:r w:rsidRPr="004560B7">
        <w:t xml:space="preserve"> påtalar vikten av att bestämmelserna om tystnadsplikt inte kommer att innebära att samarbetet mellan näring och myndigheter försvåras när det bl.a. gäller att bekämpa djursjukdomar. Regeringen håller med om den synpunkten och konstaterar att de föreslagna bestämmelserna om tystnads</w:t>
      </w:r>
      <w:r>
        <w:softHyphen/>
      </w:r>
      <w:r w:rsidRPr="004560B7">
        <w:t>plikt inte innebär någon förändring i förhållande till vad som gäller i</w:t>
      </w:r>
      <w:r>
        <w:t xml:space="preserve"> </w:t>
      </w:r>
      <w:r w:rsidRPr="004560B7">
        <w:t xml:space="preserve">dag beträffande det allmännas verksamhet eftersom bestämmelserna i OSL </w:t>
      </w:r>
      <w:r>
        <w:t xml:space="preserve">och OSF </w:t>
      </w:r>
      <w:r w:rsidRPr="004560B7">
        <w:t>kommer att gälla för sådan verksamhet även i fortsättningen. Regeringen konstaterar dessutom att den föreslagna bestämmelsen om tystnadsplikt inte innebär att alla uppgifter som den som utför offentlig kontroll eller annan offentlig verksamhet får kännedom om omfattas av tystnadsplikt.</w:t>
      </w:r>
      <w:bookmarkEnd w:id="110"/>
      <w:r w:rsidRPr="004560B7">
        <w:t xml:space="preserve"> En viss begränsning ligger nämligen i det obehörighets</w:t>
      </w:r>
      <w:r>
        <w:softHyphen/>
      </w:r>
      <w:r w:rsidRPr="004560B7">
        <w:t>rekvisit som uppställs i den föreslagna bestämmelsen. Vid tolkningen av detta rekvisit bör viss ledning sökas i det skaderekvisit som finns i offentlighets- och sek</w:t>
      </w:r>
      <w:r w:rsidRPr="004560B7">
        <w:softHyphen/>
        <w:t>retesslagstiftningens motsvarande bestämmelser. Härigenom bör man i sak nå en nära överensstämmelse mellan tystnads</w:t>
      </w:r>
      <w:r>
        <w:softHyphen/>
      </w:r>
      <w:r w:rsidRPr="004560B7">
        <w:t>plikten för offentliga funktionärer och enskilda (jfr prop. 1980/81:28</w:t>
      </w:r>
      <w:r>
        <w:t xml:space="preserve"> </w:t>
      </w:r>
      <w:r w:rsidRPr="004560B7">
        <w:t>s. 23).</w:t>
      </w:r>
      <w:r>
        <w:t xml:space="preserve"> </w:t>
      </w:r>
      <w:r w:rsidRPr="004560B7">
        <w:t>Det finns i svensk rätt, som nämns ovan, flera bestämmelser om tyst</w:t>
      </w:r>
      <w:r w:rsidRPr="004560B7">
        <w:softHyphen/>
        <w:t>nadsplikt där obe</w:t>
      </w:r>
      <w:r w:rsidRPr="004560B7">
        <w:softHyphen/>
        <w:t>hörighetsrekvisitet används. Den praxis som finns rörande dessa be</w:t>
      </w:r>
      <w:r w:rsidRPr="004560B7">
        <w:softHyphen/>
        <w:t>stämmelser bör i fråga om rekvisitets innebörd kunna tjäna som led</w:t>
      </w:r>
      <w:r w:rsidRPr="004560B7">
        <w:softHyphen/>
        <w:t>ning även vid tolkningen och tillämpningen av de nu före</w:t>
      </w:r>
      <w:r>
        <w:softHyphen/>
      </w:r>
      <w:r w:rsidRPr="004560B7">
        <w:t>slagna be</w:t>
      </w:r>
      <w:r w:rsidRPr="004560B7">
        <w:softHyphen/>
        <w:t xml:space="preserve">stämmelserna. Den nationella bestämmelsen om tystnadsplikt ska också tillämpas med beaktande av vad som föreskrivs i artikel 8. Enligt den artikeln kan information som omfattas av sekretess röjas om det motiveras av ett övervägande allmänintresse. </w:t>
      </w:r>
      <w:r>
        <w:t xml:space="preserve">Sekretessen enligt 30 kap. 23 § OSL och 9 § OSF gäller, enligt vissa punkter i bilagan till OSF som nämns ovan, inte heller om intresset av allmän kännedom om förhållande som rör människors hälsa, miljön eller redligheten i handeln eller ett liknande allmänintresse har sådan vikt att uppgifterna bör lämnas ut. </w:t>
      </w:r>
      <w:r w:rsidRPr="004560B7">
        <w:t>I vilka fall utlämnande får ske måste bedömas utifrån om</w:t>
      </w:r>
      <w:r w:rsidRPr="004560B7">
        <w:softHyphen/>
        <w:t xml:space="preserve">ständigheterna i det enskilda fallet. </w:t>
      </w:r>
      <w:r>
        <w:t>Sekretessbelagda uppgifter</w:t>
      </w:r>
      <w:r w:rsidRPr="004560B7">
        <w:t xml:space="preserve"> kan dock normalt läm</w:t>
      </w:r>
      <w:r w:rsidRPr="004560B7">
        <w:softHyphen/>
        <w:t>nas ut med samtycke från den</w:t>
      </w:r>
      <w:r>
        <w:t xml:space="preserve"> som</w:t>
      </w:r>
      <w:r w:rsidRPr="004560B7">
        <w:t xml:space="preserve"> uppgiften avser, till kontrollmyndigheten eller till följd av en skyldighet i lag eller annan författning</w:t>
      </w:r>
      <w:r>
        <w:t>.</w:t>
      </w:r>
    </w:p>
    <w:p w14:paraId="7BE5009E" w14:textId="77777777" w:rsidR="00F71CC6" w:rsidRDefault="00AB307F" w:rsidP="00F71CC6">
      <w:pPr>
        <w:pStyle w:val="Rubrik2"/>
      </w:pPr>
      <w:bookmarkStart w:id="111" w:name="_Toc44537195"/>
      <w:bookmarkStart w:id="112" w:name="_Toc54265390"/>
      <w:r>
        <w:t>Inköp under dold identitet</w:t>
      </w:r>
      <w:bookmarkEnd w:id="111"/>
      <w:bookmarkEnd w:id="112"/>
    </w:p>
    <w:p w14:paraId="1B55B758" w14:textId="77777777" w:rsidR="00F71CC6" w:rsidRPr="00A30108" w:rsidRDefault="00AB307F" w:rsidP="00F71CC6">
      <w:pPr>
        <w:pStyle w:val="Brdtextram"/>
      </w:pPr>
      <w:r w:rsidRPr="00420062">
        <w:rPr>
          <w:b/>
        </w:rPr>
        <w:t xml:space="preserve">Regeringens </w:t>
      </w:r>
      <w:r>
        <w:rPr>
          <w:b/>
        </w:rPr>
        <w:t>bedömning</w:t>
      </w:r>
      <w:r w:rsidRPr="00420062">
        <w:rPr>
          <w:b/>
        </w:rPr>
        <w:t>:</w:t>
      </w:r>
      <w:r>
        <w:t xml:space="preserve"> </w:t>
      </w:r>
      <w:r w:rsidRPr="00A30108">
        <w:t>I livsmedelslagen, lagen om foder och ani</w:t>
      </w:r>
      <w:r>
        <w:softHyphen/>
      </w:r>
      <w:r w:rsidRPr="00A30108">
        <w:t xml:space="preserve">maliska biprodukter och lagen om kontroll av skyddade beteckningar på jordbruksprodukter och livsmedel bör </w:t>
      </w:r>
      <w:r>
        <w:t xml:space="preserve">det införas en bestämmelse som ger </w:t>
      </w:r>
      <w:r w:rsidRPr="00A30108">
        <w:t>kontrollmyndigheterna rätt att göra inköp av livsmedel</w:t>
      </w:r>
      <w:r>
        <w:t>, jord</w:t>
      </w:r>
      <w:r>
        <w:softHyphen/>
        <w:t>bruksprodukter,</w:t>
      </w:r>
      <w:r w:rsidRPr="00A30108">
        <w:t xml:space="preserve"> foder </w:t>
      </w:r>
      <w:r>
        <w:t xml:space="preserve">och animaliska biprodukter </w:t>
      </w:r>
      <w:r w:rsidRPr="00A30108">
        <w:t xml:space="preserve">under dold identitet i syfte att kontrollera att de uppfyller gällande krav. </w:t>
      </w:r>
      <w:bookmarkStart w:id="113" w:name="_Hlk37869341"/>
      <w:bookmarkStart w:id="114" w:name="_Hlk37874458"/>
      <w:r w:rsidRPr="00A30108">
        <w:t>En förutsättning för inköp under dold identitet bör vara att köpet är nödvändigt för kon</w:t>
      </w:r>
      <w:r>
        <w:softHyphen/>
      </w:r>
      <w:r w:rsidRPr="00A30108">
        <w:t>trollen av att produkten uppfyller gällande krav</w:t>
      </w:r>
      <w:bookmarkEnd w:id="113"/>
      <w:r w:rsidRPr="00A30108">
        <w:t>.</w:t>
      </w:r>
      <w:bookmarkEnd w:id="114"/>
    </w:p>
    <w:p w14:paraId="42676DE1" w14:textId="77777777" w:rsidR="00F71CC6" w:rsidRPr="00A30108" w:rsidRDefault="00AB307F" w:rsidP="00F71CC6">
      <w:pPr>
        <w:pStyle w:val="Brdtextmedindragram"/>
      </w:pPr>
      <w:r>
        <w:t>Verksamhetsutövaren</w:t>
      </w:r>
      <w:r w:rsidRPr="00A30108">
        <w:t xml:space="preserve"> bör underrättas om det inköp som har skett under dold identitet</w:t>
      </w:r>
      <w:r>
        <w:t xml:space="preserve"> och om resultatet av det</w:t>
      </w:r>
      <w:r w:rsidRPr="00A30108">
        <w:t xml:space="preserve"> så snart det kan ske utan att åtgärden förlorar sin betydelse.</w:t>
      </w:r>
    </w:p>
    <w:p w14:paraId="14EF3273" w14:textId="77777777" w:rsidR="00F71CC6" w:rsidRPr="00A76360" w:rsidRDefault="00F71CC6" w:rsidP="00F71CC6">
      <w:pPr>
        <w:pStyle w:val="Brdtextmedindrag"/>
        <w:rPr>
          <w:sz w:val="8"/>
          <w:szCs w:val="8"/>
        </w:rPr>
      </w:pPr>
    </w:p>
    <w:p w14:paraId="376F13DC" w14:textId="75028562" w:rsidR="00F71CC6" w:rsidRDefault="00AB307F" w:rsidP="00F71CC6">
      <w:pPr>
        <w:pStyle w:val="Brdtextmedindrag"/>
      </w:pPr>
      <w:r>
        <w:rPr>
          <w:b/>
        </w:rPr>
        <w:t>Promemorian</w:t>
      </w:r>
      <w:r w:rsidRPr="0006285B">
        <w:rPr>
          <w:b/>
        </w:rPr>
        <w:t xml:space="preserve">s </w:t>
      </w:r>
      <w:r>
        <w:rPr>
          <w:b/>
        </w:rPr>
        <w:t>bedömning</w:t>
      </w:r>
      <w:r>
        <w:t xml:space="preserve"> </w:t>
      </w:r>
      <w:r w:rsidRPr="00A30108">
        <w:t>skiljer sig från regeringens i följande avse</w:t>
      </w:r>
      <w:r>
        <w:softHyphen/>
      </w:r>
      <w:r w:rsidRPr="00A30108">
        <w:t xml:space="preserve">enden. I promemorian görs bedömningen att det bör vara möjligt att göra inköp </w:t>
      </w:r>
      <w:r w:rsidR="003B034A">
        <w:t xml:space="preserve">under dold identitet </w:t>
      </w:r>
      <w:r w:rsidRPr="00A30108">
        <w:t xml:space="preserve">endast om det är nödvändigt för att skydda människors eller djurs liv eller hälsa eller miljön. </w:t>
      </w:r>
      <w:r>
        <w:t>Det görs inte någon bedömning av beho</w:t>
      </w:r>
      <w:r>
        <w:softHyphen/>
        <w:t xml:space="preserve">vet av en bestämmelse om inköp under dold identitet i lagen om kontroll av skyddade beteckningar på jordbruksprodukter och livsmedel. Det </w:t>
      </w:r>
      <w:r w:rsidRPr="00A30108">
        <w:t>görs</w:t>
      </w:r>
      <w:r>
        <w:t xml:space="preserve"> inte heller någon</w:t>
      </w:r>
      <w:r w:rsidRPr="00A30108">
        <w:t xml:space="preserve"> bedömning av behovet av en särskild bestämmelse om att </w:t>
      </w:r>
      <w:r>
        <w:t xml:space="preserve">verksamhetsutövaren </w:t>
      </w:r>
      <w:r w:rsidRPr="00A30108">
        <w:t>ska underrättas om att ett inköp skett under dold identitet</w:t>
      </w:r>
      <w:r>
        <w:t>.</w:t>
      </w:r>
    </w:p>
    <w:p w14:paraId="3B59AD99" w14:textId="13945882" w:rsidR="00F71CC6" w:rsidRDefault="00AB307F" w:rsidP="00F71CC6">
      <w:pPr>
        <w:pStyle w:val="Brdtextmedindrag"/>
      </w:pPr>
      <w:r w:rsidRPr="003B0EE4">
        <w:rPr>
          <w:b/>
        </w:rPr>
        <w:t>Remissinstanserna</w:t>
      </w:r>
      <w:r>
        <w:rPr>
          <w:b/>
        </w:rPr>
        <w:t xml:space="preserve">: </w:t>
      </w:r>
      <w:r>
        <w:t xml:space="preserve">Ett tjugotal remissinstanser, bl.a. </w:t>
      </w:r>
      <w:r w:rsidRPr="003227EE">
        <w:rPr>
          <w:i/>
          <w:iCs/>
        </w:rPr>
        <w:t>Hörby kommun,</w:t>
      </w:r>
      <w:r>
        <w:t xml:space="preserve"> </w:t>
      </w:r>
      <w:r w:rsidRPr="003227EE">
        <w:rPr>
          <w:i/>
          <w:iCs/>
        </w:rPr>
        <w:t>Malmö stad</w:t>
      </w:r>
      <w:r>
        <w:t xml:space="preserve">, </w:t>
      </w:r>
      <w:r w:rsidRPr="003227EE">
        <w:rPr>
          <w:i/>
          <w:iCs/>
        </w:rPr>
        <w:t>Stockholms stad</w:t>
      </w:r>
      <w:r>
        <w:t xml:space="preserve">, </w:t>
      </w:r>
      <w:r w:rsidRPr="00BB703C">
        <w:rPr>
          <w:i/>
        </w:rPr>
        <w:t>Livsmedelsföretagen, Livsmedelsverket, Lantbrukarnas riksförbund, Länsstyrelsen i Dalarnas län, Statens veteri</w:t>
      </w:r>
      <w:r>
        <w:rPr>
          <w:i/>
        </w:rPr>
        <w:softHyphen/>
      </w:r>
      <w:r w:rsidRPr="00BB703C">
        <w:rPr>
          <w:i/>
        </w:rPr>
        <w:t xml:space="preserve">närmedicinska anstalt och Sveriges </w:t>
      </w:r>
      <w:r>
        <w:rPr>
          <w:i/>
        </w:rPr>
        <w:t>K</w:t>
      </w:r>
      <w:r w:rsidRPr="00BB703C">
        <w:rPr>
          <w:i/>
        </w:rPr>
        <w:t xml:space="preserve">ommuner och </w:t>
      </w:r>
      <w:r>
        <w:rPr>
          <w:i/>
        </w:rPr>
        <w:t>Regioner</w:t>
      </w:r>
      <w:r w:rsidDel="00F34459">
        <w:rPr>
          <w:i/>
        </w:rPr>
        <w:t xml:space="preserve"> </w:t>
      </w:r>
      <w:r>
        <w:t xml:space="preserve">yttrar sig över förslaget. Samtliga instanser är positiva till förslaget i stort. </w:t>
      </w:r>
      <w:r w:rsidRPr="00BB703C">
        <w:rPr>
          <w:i/>
        </w:rPr>
        <w:t>Livs</w:t>
      </w:r>
      <w:r>
        <w:rPr>
          <w:i/>
        </w:rPr>
        <w:softHyphen/>
      </w:r>
      <w:r w:rsidRPr="00BB703C">
        <w:rPr>
          <w:i/>
        </w:rPr>
        <w:t>medelsverket</w:t>
      </w:r>
      <w:r w:rsidRPr="00DD3635">
        <w:t xml:space="preserve"> </w:t>
      </w:r>
      <w:r>
        <w:t>anser dock att möjligheten till inköp under dold identitet inte bör begränsas till skydd för människors eller djurs liv eller hälsa eller miljön. Verket anser att det är tveksamt om en sådan begränsning är för</w:t>
      </w:r>
      <w:r>
        <w:softHyphen/>
        <w:t>enlig med syftet med den nya kontrollförordningen. Verket påpekar att fusk omfattas av den nya kontrollförordningens tillämpningsområde och anser att inköp under dold identitet bör kunna användas även för att kon</w:t>
      </w:r>
      <w:r>
        <w:softHyphen/>
        <w:t>trollera redlighetsaspekten. Om</w:t>
      </w:r>
      <w:r w:rsidDel="00B03C2B">
        <w:t xml:space="preserve"> </w:t>
      </w:r>
      <w:r>
        <w:t>inköp under dold identitet begränsas till situationer där det finns risker för konsumenternas liv eller hälsa är det endast i undantagsfall som kontrollen kommer att kunna ske i syfte att för</w:t>
      </w:r>
      <w:r>
        <w:softHyphen/>
        <w:t>hindra ett vilseledande, t.ex. om kontrollen syftar till att upptäcka odekla</w:t>
      </w:r>
      <w:r>
        <w:softHyphen/>
        <w:t xml:space="preserve">rerade allergener. Kontrollmyndigheterna skulle däremot inte kunna använda sig av inköp under dold identitet för att t.ex. kontrollera att kryddor har det innehåll som påstås och inte är utblandade med andra billigare kryddväxter. </w:t>
      </w:r>
      <w:bookmarkStart w:id="115" w:name="_Hlk37869075"/>
      <w:r>
        <w:t xml:space="preserve">Verket ifrågasätter även om det är förenligt med den nya kontrollförordningens syfte att inte införa en möjlighet till inköp under dold identitet i lagen om kontroll av ekologisk produktion och i lagen om kontroll av skyddade beteckningar på jordbruksprodukter och livsmedel. </w:t>
      </w:r>
      <w:bookmarkEnd w:id="115"/>
      <w:r>
        <w:t xml:space="preserve">Slutligen önskar Livsmedelsverket att det klargörs om möjligheten att göra inköp under dold identitet är begränsad till att endast gälla vid distansköp. </w:t>
      </w:r>
      <w:r w:rsidRPr="00F228ED">
        <w:rPr>
          <w:i/>
        </w:rPr>
        <w:t>Hörby kommun</w:t>
      </w:r>
      <w:r>
        <w:t xml:space="preserve"> och </w:t>
      </w:r>
      <w:r w:rsidRPr="00F228ED">
        <w:rPr>
          <w:i/>
        </w:rPr>
        <w:t>Statens veterinärmedicinska anstalt</w:t>
      </w:r>
      <w:r>
        <w:t xml:space="preserve"> är positiva till promemorians förslag att begränsa möjligheten att göra inköp under dold identitet till de situationer då det är nödvändigt för att skydda människors eller djurs liv eller hälsa. </w:t>
      </w:r>
      <w:bookmarkStart w:id="116" w:name="_Hlk30517931"/>
      <w:r>
        <w:t xml:space="preserve">Flera instanser, bl.a. </w:t>
      </w:r>
      <w:r w:rsidRPr="00AC3EAB">
        <w:rPr>
          <w:i/>
        </w:rPr>
        <w:t>Borås stad, Kalmar kommun, Ljungby kommun, Växjö kommun</w:t>
      </w:r>
      <w:r>
        <w:rPr>
          <w:i/>
        </w:rPr>
        <w:t xml:space="preserve"> </w:t>
      </w:r>
      <w:r>
        <w:t xml:space="preserve">och </w:t>
      </w:r>
      <w:r w:rsidRPr="00AC3EAB">
        <w:rPr>
          <w:i/>
        </w:rPr>
        <w:t xml:space="preserve">Sveriges </w:t>
      </w:r>
      <w:r>
        <w:rPr>
          <w:i/>
        </w:rPr>
        <w:t>K</w:t>
      </w:r>
      <w:r w:rsidRPr="00AC3EAB">
        <w:rPr>
          <w:i/>
        </w:rPr>
        <w:t xml:space="preserve">ommuner och </w:t>
      </w:r>
      <w:r>
        <w:rPr>
          <w:i/>
        </w:rPr>
        <w:t>Regioner</w:t>
      </w:r>
      <w:r>
        <w:t xml:space="preserve"> efterfrågar tydlig vägledning</w:t>
      </w:r>
      <w:bookmarkEnd w:id="116"/>
      <w:r>
        <w:t xml:space="preserve"> med praktiska rutiner för hur in</w:t>
      </w:r>
      <w:r>
        <w:softHyphen/>
        <w:t xml:space="preserve">köpen ska genomföras. </w:t>
      </w:r>
      <w:r w:rsidRPr="00D33E5D">
        <w:rPr>
          <w:i/>
        </w:rPr>
        <w:t>Borås stad</w:t>
      </w:r>
      <w:r w:rsidRPr="00D33E5D">
        <w:t xml:space="preserve"> framhåller vikten av att anonymiteten för myndigheten i egenskap av beställare skyddas och väcker frågan hur anonymiteten ska kunna säkerställas. </w:t>
      </w:r>
      <w:r w:rsidRPr="00943FFD">
        <w:rPr>
          <w:i/>
        </w:rPr>
        <w:t xml:space="preserve">Sveriges </w:t>
      </w:r>
      <w:r>
        <w:rPr>
          <w:i/>
        </w:rPr>
        <w:t>K</w:t>
      </w:r>
      <w:r w:rsidRPr="00943FFD">
        <w:rPr>
          <w:i/>
        </w:rPr>
        <w:t xml:space="preserve">ommuner och </w:t>
      </w:r>
      <w:r>
        <w:rPr>
          <w:i/>
        </w:rPr>
        <w:t>Regioner</w:t>
      </w:r>
      <w:r w:rsidDel="00B03C2B">
        <w:rPr>
          <w:i/>
        </w:rPr>
        <w:t xml:space="preserve"> </w:t>
      </w:r>
      <w:r>
        <w:t xml:space="preserve">uppger att förslaget underlättar kontrollen inom e-handeln och påtalar behovet av att </w:t>
      </w:r>
      <w:r w:rsidRPr="00842871">
        <w:t>säkerställa att kommunerna får full kostnadstäckning för utgifter i samband med köp</w:t>
      </w:r>
      <w:r>
        <w:t xml:space="preserve">. </w:t>
      </w:r>
      <w:bookmarkStart w:id="117" w:name="_Hlk39485674"/>
      <w:r w:rsidRPr="00AC3EAB">
        <w:rPr>
          <w:i/>
        </w:rPr>
        <w:t>Länsstyrelsen i Dalarnas län</w:t>
      </w:r>
      <w:r>
        <w:t xml:space="preserve"> pekar på att det inte är möjligt att finansiera inköp under dold identitet med avgifter när det gäller</w:t>
      </w:r>
      <w:r w:rsidRPr="008A6BA8">
        <w:t xml:space="preserve"> planerad kontroll </w:t>
      </w:r>
      <w:r>
        <w:t xml:space="preserve">av foder och småskalig försäljning </w:t>
      </w:r>
      <w:r w:rsidRPr="008A6BA8">
        <w:t>av livsmedel i pri</w:t>
      </w:r>
      <w:r>
        <w:softHyphen/>
      </w:r>
      <w:r w:rsidRPr="008A6BA8">
        <w:t>märproduktionen.</w:t>
      </w:r>
      <w:r>
        <w:t xml:space="preserve"> </w:t>
      </w:r>
      <w:bookmarkEnd w:id="117"/>
      <w:r w:rsidRPr="00943FFD">
        <w:rPr>
          <w:i/>
        </w:rPr>
        <w:t>Malmö stad</w:t>
      </w:r>
      <w:r>
        <w:t xml:space="preserve"> ser positivt på förslaget och uppger att det ökar möjligheten att verifiera uppgifter och att kontrollera e-handelsföre</w:t>
      </w:r>
      <w:r>
        <w:softHyphen/>
        <w:t xml:space="preserve">tag. </w:t>
      </w:r>
      <w:r w:rsidRPr="00943FFD">
        <w:rPr>
          <w:i/>
        </w:rPr>
        <w:t>Stockholm</w:t>
      </w:r>
      <w:r>
        <w:rPr>
          <w:i/>
        </w:rPr>
        <w:t>s</w:t>
      </w:r>
      <w:r w:rsidRPr="00943FFD">
        <w:rPr>
          <w:i/>
        </w:rPr>
        <w:t xml:space="preserve"> stad</w:t>
      </w:r>
      <w:r>
        <w:t xml:space="preserve"> uppger att inköp under dold identitet är ett effektivt verktyg som länge efterfrågats inom livsmedelsområdet. </w:t>
      </w:r>
      <w:r w:rsidRPr="009A5229">
        <w:rPr>
          <w:i/>
          <w:iCs/>
        </w:rPr>
        <w:t>Lantbrukarnas riksförbund</w:t>
      </w:r>
      <w:r>
        <w:t xml:space="preserve"> </w:t>
      </w:r>
      <w:r w:rsidRPr="0009162D">
        <w:rPr>
          <w:i/>
          <w:iCs/>
        </w:rPr>
        <w:t>(LRF)</w:t>
      </w:r>
      <w:r>
        <w:t xml:space="preserve"> anser att behovet av dold myndighetsutövning är begränsat eftersom det redan i dag finns möjligheter till tillträde och att begära in uppgifter och handlingar. </w:t>
      </w:r>
      <w:r w:rsidRPr="00550C83">
        <w:t>LRF</w:t>
      </w:r>
      <w:r>
        <w:t xml:space="preserve"> understryker att det är viktigt att beakta ändamålsprincipen, behovsprincipen och proportionalitetsprinci</w:t>
      </w:r>
      <w:r>
        <w:softHyphen/>
        <w:t>pen.</w:t>
      </w:r>
    </w:p>
    <w:p w14:paraId="7A6595C7" w14:textId="77777777" w:rsidR="00F71CC6" w:rsidRPr="00A970A5" w:rsidRDefault="00AB307F" w:rsidP="00F71CC6">
      <w:pPr>
        <w:pStyle w:val="Rubrik4utannumrering"/>
        <w:rPr>
          <w:b w:val="0"/>
        </w:rPr>
      </w:pPr>
      <w:r w:rsidRPr="007B7BC7">
        <w:t>Skälen för regeringens bedömning</w:t>
      </w:r>
    </w:p>
    <w:p w14:paraId="262FF346" w14:textId="77777777" w:rsidR="00F71CC6" w:rsidRDefault="00AB307F" w:rsidP="00F71CC6">
      <w:pPr>
        <w:pStyle w:val="Rubrik5utannumrering"/>
      </w:pPr>
      <w:r>
        <w:t>K</w:t>
      </w:r>
      <w:r w:rsidRPr="00A970A5">
        <w:t>ontrollförordning</w:t>
      </w:r>
      <w:r>
        <w:t>en</w:t>
      </w:r>
      <w:r w:rsidRPr="00A970A5">
        <w:t xml:space="preserve"> </w:t>
      </w:r>
    </w:p>
    <w:p w14:paraId="18948133" w14:textId="77777777" w:rsidR="00F71CC6" w:rsidRDefault="00AB307F" w:rsidP="00F71CC6">
      <w:pPr>
        <w:pStyle w:val="Brdtextmedindrag"/>
        <w:ind w:firstLine="0"/>
      </w:pPr>
      <w:r w:rsidRPr="00A970A5">
        <w:t>Enligt artikel 36.1 i den nya kontrollförordningen får prover som de behö</w:t>
      </w:r>
      <w:r>
        <w:softHyphen/>
      </w:r>
      <w:r w:rsidRPr="00A970A5">
        <w:t>riga myndigheterna beställt av aktörer utan att identifi</w:t>
      </w:r>
      <w:r w:rsidRPr="00A970A5">
        <w:softHyphen/>
        <w:t>era sig användas för offentlig kontroll (s.k. mystery shopping). Bestämmelsen omfattar djur och varor som erbjuds till försäljning genom distanskommunikation. I skälen till bestämmelsen (skälsats 49) anges att de behöriga myndighet</w:t>
      </w:r>
      <w:r>
        <w:softHyphen/>
      </w:r>
      <w:r w:rsidRPr="00A970A5">
        <w:t>erna – när det gäller offentlig kontroll av handel som sker via internet eller andra former av distanskommunikation – bör kunna anskaffa prover genom anonyma beställningar som sedan kan analyseras, testas eller bli föremål för verifiering av efterlevnad. Den nya kontrollförordningen för</w:t>
      </w:r>
      <w:r>
        <w:softHyphen/>
      </w:r>
      <w:r w:rsidRPr="00A970A5">
        <w:t>utsätter således att de behöriga myndigheterna i</w:t>
      </w:r>
      <w:r w:rsidRPr="00A970A5">
        <w:rPr>
          <w:rFonts w:asciiTheme="minorHAnsi" w:hAnsiTheme="minorHAnsi"/>
          <w:sz w:val="22"/>
        </w:rPr>
        <w:t xml:space="preserve"> </w:t>
      </w:r>
      <w:r w:rsidRPr="00A970A5">
        <w:t>vissa fall har befogenhet att genomföra anonyma inköp när de utövar offentlig kontroll.</w:t>
      </w:r>
    </w:p>
    <w:p w14:paraId="142D40EB" w14:textId="77777777" w:rsidR="00F71CC6" w:rsidRPr="00A970A5" w:rsidRDefault="00AB307F" w:rsidP="00F71CC6">
      <w:pPr>
        <w:pStyle w:val="Rubrik5utannumrering"/>
      </w:pPr>
      <w:r w:rsidRPr="00A970A5">
        <w:t>Köp under dold identitet enligt svensk rätt</w:t>
      </w:r>
    </w:p>
    <w:p w14:paraId="27204479" w14:textId="77777777" w:rsidR="00F71CC6" w:rsidRPr="00A970A5" w:rsidRDefault="00AB307F" w:rsidP="00F71CC6">
      <w:pPr>
        <w:pStyle w:val="Brdtextmedindrag"/>
        <w:ind w:firstLine="0"/>
      </w:pPr>
      <w:r w:rsidRPr="00A970A5">
        <w:t xml:space="preserve">I Sverige gäller som utgångspunkt för all myndighetsutövning att den ska bedrivas med stöd av lag eller annan författning. Myndighetsåtgärder som innefattar ingrepp i enskildas personliga eller ekonomiska förhållanden måste ha stöd i lag (8 kap. 2 § första stycket 2 regeringsformen). En annan </w:t>
      </w:r>
      <w:r>
        <w:t xml:space="preserve">given </w:t>
      </w:r>
      <w:r w:rsidRPr="00A970A5">
        <w:t>utgångspunkt är att myndighetsutövning ska bedrivas i öppna och för medborgarna iakttagbara former</w:t>
      </w:r>
      <w:r>
        <w:t>.</w:t>
      </w:r>
      <w:r w:rsidRPr="00A970A5">
        <w:t xml:space="preserve"> Vissa former av myndighetsverksam</w:t>
      </w:r>
      <w:r>
        <w:softHyphen/>
      </w:r>
      <w:r w:rsidRPr="00A970A5">
        <w:t>het, t.ex. i samband med brottsbekämpning, måste dock – för att vara effektiva – innefatta dolda moment.</w:t>
      </w:r>
      <w:r>
        <w:t xml:space="preserve"> Riksdagens ombudsmän (JO) har i ett beslut från 2009 (beslut 2009-12-18, dnr 2972-2009) uttalat att inköp under dold identitet inte bör användas om det inte har stöd i lag eftersom grundregeln är att all myndighetsutövning ska bygga på fast rättslig grund.</w:t>
      </w:r>
    </w:p>
    <w:p w14:paraId="1BEFAC47" w14:textId="77777777" w:rsidR="00F71CC6" w:rsidRPr="00A970A5" w:rsidRDefault="00AB307F" w:rsidP="00F71CC6">
      <w:pPr>
        <w:pStyle w:val="Brdtextmedindrag"/>
      </w:pPr>
      <w:r w:rsidRPr="00A970A5">
        <w:t>Vid bedömningen av om</w:t>
      </w:r>
      <w:r w:rsidRPr="00A970A5" w:rsidDel="00E9741C">
        <w:t xml:space="preserve"> </w:t>
      </w:r>
      <w:r w:rsidRPr="00A970A5">
        <w:t>inköp under dold identitet ska tillåtas måste även allmänna principer vid myndighetsutövning som ändamålsprincipen, behovs</w:t>
      </w:r>
      <w:r>
        <w:softHyphen/>
      </w:r>
      <w:r w:rsidRPr="00A970A5">
        <w:t>principen och proportionalitetsprincipen beaktas. Enligt ändamåls</w:t>
      </w:r>
      <w:r>
        <w:softHyphen/>
      </w:r>
      <w:r w:rsidRPr="00A970A5">
        <w:t>principen får ett ingripande mot en enskild vidtas bara i det syfte som har motiverat den lagstiftning som ligger till grund för ingripandet. Behovs</w:t>
      </w:r>
      <w:r>
        <w:softHyphen/>
      </w:r>
      <w:r w:rsidRPr="00A970A5">
        <w:t>principen betyder att en åtgärd får vidtas endast om det finns ett påtagligt behov och om det bedöms att det inte är möjligt att nå det avsedda resul</w:t>
      </w:r>
      <w:r>
        <w:softHyphen/>
      </w:r>
      <w:r w:rsidRPr="00A970A5">
        <w:t>tatet med andra mindre ingripande åtgärder. Proportionalitetsprincipen slutligen kräver att den som beslutar om en åtgärd i varje enskilt fall prövar om åtgärden uppväger det intrång eller men som åtgärden innebär för den enskilde. I 5 § förvaltningslagen finns även en uttrycklig reglering av pro</w:t>
      </w:r>
      <w:r>
        <w:softHyphen/>
      </w:r>
      <w:r w:rsidRPr="00A970A5">
        <w:t>portionalitetskravet vid en myndighets</w:t>
      </w:r>
      <w:r>
        <w:t xml:space="preserve"> </w:t>
      </w:r>
      <w:r w:rsidRPr="00A970A5">
        <w:t>ingripande i ett enskilt intresse.</w:t>
      </w:r>
    </w:p>
    <w:p w14:paraId="54B0DCDC" w14:textId="77777777" w:rsidR="00F71CC6" w:rsidRPr="00A970A5" w:rsidRDefault="00AB307F" w:rsidP="00F71CC6">
      <w:pPr>
        <w:pStyle w:val="Brdtextmedindrag"/>
      </w:pPr>
      <w:r w:rsidRPr="00A970A5">
        <w:t>En möjlighet för myndigheter att göra inköp under dold identitet finns på flera olika områden. Kontrollköp förekommer i</w:t>
      </w:r>
      <w:r>
        <w:t xml:space="preserve"> </w:t>
      </w:r>
      <w:r w:rsidRPr="00A970A5">
        <w:t>dag beträffande vissa varor eller tjänster i syfte att se om näringsidkaren fullgör sin skyldighet att förvissa sig om att köparen uppnått den åldersgräns som gäller för för</w:t>
      </w:r>
      <w:r>
        <w:softHyphen/>
      </w:r>
      <w:r w:rsidRPr="00A970A5">
        <w:t>säljning. År 2014 infördes en lagstadgad möjlighet för kommuner att under vissa förutsättningar genomföra kontrollköp enligt alkohollagen (2010:1622), tobakslagen (1993:581) och lagen (2009:730) om handel med vissa receptfria läkemedel. Vid ett sådant kontrollköp får kommunen endast anlita en person som har uppnått den aktuella åldersgränsen. Av aktuella bestämmelser framgår uttryckligen att vad som framkommit under ett kontrollköp inte får utgöra grund för kommunen att vidta admi</w:t>
      </w:r>
      <w:r>
        <w:softHyphen/>
      </w:r>
      <w:r w:rsidRPr="00A970A5">
        <w:t xml:space="preserve">nistrativa åtgärder. </w:t>
      </w:r>
    </w:p>
    <w:p w14:paraId="2015BF30" w14:textId="77777777" w:rsidR="00F71CC6" w:rsidRPr="00A970A5" w:rsidRDefault="00AB307F" w:rsidP="00F71CC6">
      <w:pPr>
        <w:pStyle w:val="Brdtextmedindrag"/>
      </w:pPr>
      <w:r w:rsidRPr="00A970A5">
        <w:t xml:space="preserve">En möjlighet att göra inköp </w:t>
      </w:r>
      <w:r>
        <w:t xml:space="preserve">under dold identitet </w:t>
      </w:r>
      <w:r w:rsidRPr="00A970A5">
        <w:t>har nyligen beslutats på konsumentskyddsområdet (prop. 2019/20:120 Nya befogenheter på kon</w:t>
      </w:r>
      <w:r>
        <w:softHyphen/>
      </w:r>
      <w:r w:rsidRPr="00A970A5">
        <w:t>sument</w:t>
      </w:r>
      <w:r>
        <w:softHyphen/>
      </w:r>
      <w:r w:rsidRPr="00A970A5">
        <w:t>skyddsområdet). Konsumentombudsmannen ska från och med den 1 juli 2020 kunna köpa produkter respektive varor, tjänster eller andra nyttigheter under dold identitet (s.k. testköp) om det är nödvändigt för till</w:t>
      </w:r>
      <w:r>
        <w:softHyphen/>
      </w:r>
      <w:r w:rsidRPr="00A970A5">
        <w:t>synen. Näringsidkaren ska underrättas om testköpet så snart det kan ske utan att åtgärden förlorar sin betydelse.</w:t>
      </w:r>
    </w:p>
    <w:p w14:paraId="7D54510D" w14:textId="2497409E" w:rsidR="00F71CC6" w:rsidRDefault="00AB307F" w:rsidP="00F71CC6">
      <w:pPr>
        <w:pStyle w:val="Brdtextmedindrag"/>
      </w:pPr>
      <w:r w:rsidRPr="00A970A5">
        <w:t xml:space="preserve">Den nya kontrollförordningen ska även tillämpas på flera områden som faller inom miljöbalkens område. Regeringen har därför </w:t>
      </w:r>
      <w:r>
        <w:t>föreslagit</w:t>
      </w:r>
      <w:r w:rsidRPr="00A970A5">
        <w:t xml:space="preserve"> att det </w:t>
      </w:r>
      <w:r>
        <w:t>ska</w:t>
      </w:r>
      <w:r w:rsidRPr="00A970A5">
        <w:t xml:space="preserve"> införas en ny bestämmelse i miljöbalken som ger tillsynsmyndigheten möjlighet att köpa</w:t>
      </w:r>
      <w:r w:rsidRPr="00A970A5">
        <w:rPr>
          <w:rFonts w:asciiTheme="minorHAnsi" w:hAnsiTheme="minorHAnsi"/>
          <w:sz w:val="22"/>
        </w:rPr>
        <w:t xml:space="preserve"> </w:t>
      </w:r>
      <w:r w:rsidRPr="00A970A5">
        <w:t xml:space="preserve">vissa produkter under dold identitet (s.k. testköp) om det är nödvändigt för att skydda människors hälsa eller miljön (prop. 2019/20:137 Förbättrad tillsyn på miljöområdet). </w:t>
      </w:r>
      <w:r>
        <w:t>Förslaget har antagits av riksdagen och b</w:t>
      </w:r>
      <w:r w:rsidRPr="00A970A5">
        <w:t>estämmelsen träd</w:t>
      </w:r>
      <w:r>
        <w:t>d</w:t>
      </w:r>
      <w:r w:rsidRPr="00A970A5">
        <w:t xml:space="preserve">e i kraft den 1 </w:t>
      </w:r>
      <w:r>
        <w:t xml:space="preserve">augusti </w:t>
      </w:r>
      <w:r w:rsidRPr="00A970A5">
        <w:t>2020</w:t>
      </w:r>
      <w:r>
        <w:t>.</w:t>
      </w:r>
    </w:p>
    <w:p w14:paraId="26B65DE7" w14:textId="77777777" w:rsidR="00F71CC6" w:rsidRPr="00A970A5" w:rsidRDefault="00AB307F" w:rsidP="00F71CC6">
      <w:pPr>
        <w:pStyle w:val="Rubrik5utannumrering"/>
      </w:pPr>
      <w:r w:rsidRPr="00A970A5">
        <w:t>Behovet av inköp under dold identitet</w:t>
      </w:r>
    </w:p>
    <w:p w14:paraId="3D3D3C43" w14:textId="21AE1659" w:rsidR="00F71CC6" w:rsidRPr="00A970A5" w:rsidRDefault="00AB307F" w:rsidP="00F71CC6">
      <w:pPr>
        <w:pStyle w:val="Brdtextmedindrag"/>
        <w:ind w:firstLine="0"/>
      </w:pPr>
      <w:r w:rsidRPr="00A970A5">
        <w:t>Som konstateras ovan förutsätter den nya kontrollförordningen att kon</w:t>
      </w:r>
      <w:r>
        <w:softHyphen/>
      </w:r>
      <w:r w:rsidRPr="00A970A5">
        <w:t xml:space="preserve">trollmyndigheterna </w:t>
      </w:r>
      <w:r>
        <w:t xml:space="preserve">i vissa fall </w:t>
      </w:r>
      <w:r w:rsidRPr="00A970A5">
        <w:t xml:space="preserve">har rätt att göra inköp </w:t>
      </w:r>
      <w:r>
        <w:t>under dold identitet</w:t>
      </w:r>
      <w:r w:rsidRPr="00A970A5">
        <w:t>. Det behövs därför kompletterande bestämmelser som ger myndigheterna en sådan befogenhet. Eftersom</w:t>
      </w:r>
      <w:r>
        <w:t xml:space="preserve"> inköp under dold identitet har tydligt samband med</w:t>
      </w:r>
      <w:r w:rsidRPr="00A970A5">
        <w:t xml:space="preserve"> myndighetsutövning bör bestämmelserna finnas på lagnivå.</w:t>
      </w:r>
    </w:p>
    <w:p w14:paraId="713DABE8" w14:textId="2A01476A" w:rsidR="00F71CC6" w:rsidRDefault="00AB307F" w:rsidP="00F71CC6">
      <w:pPr>
        <w:pStyle w:val="Brdtextmedindrag"/>
      </w:pPr>
      <w:r w:rsidRPr="00A970A5">
        <w:t>Det är också tydligt att kontrollmyndigheterna har ett behov av att kunna agera under dold identitet för att effektivt kunna kontrollera livsmedel och andra produkter som erbjuds till försäljning</w:t>
      </w:r>
      <w:r>
        <w:t>, särskilt när det gäller handel</w:t>
      </w:r>
      <w:r w:rsidRPr="00A970A5">
        <w:t xml:space="preserve"> genom distanskommunikation</w:t>
      </w:r>
      <w:r>
        <w:t xml:space="preserve"> såsom </w:t>
      </w:r>
      <w:r w:rsidRPr="00A970A5">
        <w:t>internet</w:t>
      </w:r>
      <w:r>
        <w:t>handeln</w:t>
      </w:r>
      <w:r w:rsidRPr="00A970A5">
        <w:t>. Om kontroll</w:t>
      </w:r>
      <w:r>
        <w:softHyphen/>
      </w:r>
      <w:r w:rsidRPr="00A970A5">
        <w:t>myndigheten uppger att inköpet görs i kontrollsyfte finns en risk att aktö</w:t>
      </w:r>
      <w:r>
        <w:softHyphen/>
      </w:r>
      <w:r w:rsidRPr="00A970A5">
        <w:t>ren förser myndigheten med en produkt som uppfyller gällande krav, ett s.k. golden sample, medan den produkt som tillhandahålls på marknaden under samma namn inte uppfyller kraven. En annan risk är att aktören fel</w:t>
      </w:r>
      <w:r>
        <w:softHyphen/>
      </w:r>
      <w:r w:rsidRPr="00A970A5">
        <w:t xml:space="preserve">aktigt uppger att produkten tillfälligt </w:t>
      </w:r>
      <w:r>
        <w:t>inte finns i lager.</w:t>
      </w:r>
      <w:r w:rsidRPr="00A970A5">
        <w:t xml:space="preserve"> Flera remissinstan</w:t>
      </w:r>
      <w:r>
        <w:softHyphen/>
      </w:r>
      <w:r w:rsidRPr="00A970A5">
        <w:t xml:space="preserve">ser, däribland </w:t>
      </w:r>
      <w:r w:rsidRPr="00A970A5">
        <w:rPr>
          <w:i/>
        </w:rPr>
        <w:t>Stockholm</w:t>
      </w:r>
      <w:r>
        <w:rPr>
          <w:i/>
        </w:rPr>
        <w:t>s</w:t>
      </w:r>
      <w:r w:rsidRPr="00A970A5">
        <w:rPr>
          <w:i/>
        </w:rPr>
        <w:t xml:space="preserve"> stad</w:t>
      </w:r>
      <w:r w:rsidRPr="00A970A5">
        <w:t xml:space="preserve"> och </w:t>
      </w:r>
      <w:r w:rsidRPr="00A970A5">
        <w:rPr>
          <w:i/>
        </w:rPr>
        <w:t>Sveriges Kommuner och Regioner</w:t>
      </w:r>
      <w:r>
        <w:rPr>
          <w:i/>
        </w:rPr>
        <w:t>,</w:t>
      </w:r>
      <w:r w:rsidRPr="00A970A5">
        <w:rPr>
          <w:i/>
        </w:rPr>
        <w:t xml:space="preserve"> </w:t>
      </w:r>
      <w:r w:rsidRPr="00A970A5">
        <w:t>pekar också på att dolda inköp är ett efterfrågat verktyg för att få en effek</w:t>
      </w:r>
      <w:r>
        <w:softHyphen/>
      </w:r>
      <w:r w:rsidRPr="00A970A5">
        <w:t>tiv kontroll av produkter som säljs via</w:t>
      </w:r>
      <w:r>
        <w:t xml:space="preserve"> internet</w:t>
      </w:r>
      <w:r w:rsidRPr="00A970A5">
        <w:t>.</w:t>
      </w:r>
      <w:r>
        <w:t xml:space="preserve"> </w:t>
      </w:r>
      <w:r w:rsidRPr="00A970A5">
        <w:t>Mot denna bakgrund instämmer regeringen i promemorians bedömning att kontrollmyndig</w:t>
      </w:r>
      <w:r>
        <w:softHyphen/>
      </w:r>
      <w:r w:rsidRPr="00A970A5">
        <w:t xml:space="preserve">heten bör ges befogenhet att göra </w:t>
      </w:r>
      <w:r>
        <w:t xml:space="preserve">inköp under dold identitet </w:t>
      </w:r>
      <w:r w:rsidRPr="00A970A5">
        <w:t>för att kon</w:t>
      </w:r>
      <w:r>
        <w:softHyphen/>
      </w:r>
      <w:r w:rsidRPr="00A970A5">
        <w:t xml:space="preserve">trollen ska vara effektiv. </w:t>
      </w:r>
      <w:r w:rsidRPr="0069305F">
        <w:rPr>
          <w:i/>
          <w:iCs/>
        </w:rPr>
        <w:t xml:space="preserve">Livsmedelsverket </w:t>
      </w:r>
      <w:r>
        <w:t>undrar om myndigheternas befogenhet att agera under dold identitet är begränsad till inköp som görs genom distanskommunikation. Som framgår ovan är artikel 36 i den nya kontrollförordningen begränsad till inköp som sker genom distanskommu</w:t>
      </w:r>
      <w:r>
        <w:softHyphen/>
        <w:t>nikation. Behovet att kunna göra inköp under dold identitet aktualiseras främst i samband med sådana inköp, eftersom risken att myndigheten för</w:t>
      </w:r>
      <w:r>
        <w:softHyphen/>
        <w:t>ses med ett s.k. golden sample eller får besked att en vara inte finns till</w:t>
      </w:r>
      <w:r>
        <w:softHyphen/>
        <w:t xml:space="preserve">gänglig är mycket mindre vid kontroller på plats jämfört med inköp </w:t>
      </w:r>
      <w:r w:rsidDel="0069305F">
        <w:t xml:space="preserve">som sker </w:t>
      </w:r>
      <w:r>
        <w:t xml:space="preserve">via internet. Det kan dock finnas ett behov av att inte uppge att det är fråga om en kontroll även när myndigheten utför kontroller på plats i butiker eller på restauranger. Det kan t.ex. handla om att kontrollera varor från en charkdisk, där kontrollen syftar till att undersöka om personalen ger kunden rätt vara och rätt mängd. </w:t>
      </w:r>
      <w:bookmarkStart w:id="118" w:name="_Hlk43630330"/>
      <w:r>
        <w:t>Även när det gäller foder och anima</w:t>
      </w:r>
      <w:r>
        <w:softHyphen/>
        <w:t>liska biprodukter kan det finnas ett behov av att myndigheten får agera dolt i samband med platskontroller, bl.a. när det gäller kontroller av organiska gödningsmedel och foder till sällskapsdjur som säljs på lösvikt</w:t>
      </w:r>
      <w:bookmarkEnd w:id="118"/>
      <w:r>
        <w:t>. Rege</w:t>
      </w:r>
      <w:r>
        <w:softHyphen/>
        <w:t>ringen anser därför att befogenheten att göra inköp under dold identitet inte bör begränsas till distanskommunikation.</w:t>
      </w:r>
    </w:p>
    <w:p w14:paraId="65F8CDC1" w14:textId="77777777" w:rsidR="00F71CC6" w:rsidRPr="003B089F" w:rsidRDefault="00AB307F" w:rsidP="00F71CC6">
      <w:pPr>
        <w:pStyle w:val="Brdtextmedindrag"/>
        <w:rPr>
          <w:iCs/>
        </w:rPr>
      </w:pPr>
      <w:r>
        <w:rPr>
          <w:iCs/>
        </w:rPr>
        <w:t>Organ med delegerade uppgifter eller fysiska personer som fått upp</w:t>
      </w:r>
      <w:r>
        <w:rPr>
          <w:iCs/>
        </w:rPr>
        <w:softHyphen/>
        <w:t xml:space="preserve">gifter delegerade till sig bör inte kunna agera under dold identitet. </w:t>
      </w:r>
    </w:p>
    <w:p w14:paraId="14FA434D" w14:textId="77777777" w:rsidR="00F71CC6" w:rsidRPr="00A970A5" w:rsidRDefault="00AB307F" w:rsidP="00F71CC6">
      <w:pPr>
        <w:pStyle w:val="Rubrik5utannumrering"/>
      </w:pPr>
      <w:r>
        <w:t>I vilka fall bör inköp under dold identitet vara tillåtet?</w:t>
      </w:r>
      <w:r w:rsidRPr="00A970A5">
        <w:t xml:space="preserve"> </w:t>
      </w:r>
    </w:p>
    <w:p w14:paraId="5FF4A0CF" w14:textId="77777777" w:rsidR="00F71CC6" w:rsidRPr="00A970A5" w:rsidRDefault="00AB307F" w:rsidP="00F71CC6">
      <w:pPr>
        <w:pStyle w:val="Brdtextmedindrag"/>
        <w:ind w:firstLine="0"/>
      </w:pPr>
      <w:r w:rsidRPr="00A970A5">
        <w:t>I promemorian görs bedömningen att en bestämmelse om kontrollmyndig</w:t>
      </w:r>
      <w:r>
        <w:softHyphen/>
      </w:r>
      <w:r w:rsidRPr="00A970A5">
        <w:t>hetens rätt att göra dolda inköp bör införas i livsmedelslagen och i lagen om foder och animaliska biprodukter. Vidare görs bedömningen att befo</w:t>
      </w:r>
      <w:r>
        <w:softHyphen/>
      </w:r>
      <w:r w:rsidRPr="00A970A5">
        <w:t>genheten bör begränsas till de fall då inköpet bedöms nödvändigt för att skydda människors eller djurs liv eller hälsa eller miljön. Begränsningen motiveras med att produkter som inte uppfyller gällande krav kan vara för</w:t>
      </w:r>
      <w:r>
        <w:softHyphen/>
      </w:r>
      <w:r w:rsidRPr="00A970A5">
        <w:t xml:space="preserve">enade med risker av varierande grad som i de allvarligaste fallen kan innebära fara för den enskildes liv och hälsa. </w:t>
      </w:r>
    </w:p>
    <w:p w14:paraId="46CA1C1C" w14:textId="40F83CA2" w:rsidR="00F71CC6" w:rsidRPr="00945A61" w:rsidRDefault="00AB307F" w:rsidP="00F71CC6">
      <w:pPr>
        <w:pStyle w:val="Brdtextmedindrag"/>
      </w:pPr>
      <w:r w:rsidRPr="00A970A5">
        <w:t>Det är självklart av yttersta vikt att de livsmedel som släpps ut på mark</w:t>
      </w:r>
      <w:r>
        <w:softHyphen/>
      </w:r>
      <w:r w:rsidRPr="00A970A5">
        <w:t>naden är säkra att äta och att foder som tillhandahålls är säkra för djur, människor och</w:t>
      </w:r>
      <w:r>
        <w:t xml:space="preserve"> </w:t>
      </w:r>
      <w:r w:rsidRPr="00945A61">
        <w:t>miljön. Samtidigt är det också mycket viktigt att komma tillrätta med fusk och förhindra att konsumenter vilseleds. I den nya kon</w:t>
      </w:r>
      <w:r>
        <w:softHyphen/>
      </w:r>
      <w:r w:rsidRPr="00945A61">
        <w:t xml:space="preserve">trollförordningen pekas även bedrägligt och vilseledande beteende ut som ett särskilt område som ska kontrolleras (artiklarna 9.1 b och 9.2). Med den begränsning av befogenheten till skydd för liv och hälsa som föreslås i promemorian blir det, som </w:t>
      </w:r>
      <w:r w:rsidRPr="00945A61">
        <w:rPr>
          <w:i/>
        </w:rPr>
        <w:t xml:space="preserve">Livsmedelsverket </w:t>
      </w:r>
      <w:r w:rsidRPr="00945A61">
        <w:t>också påpeka</w:t>
      </w:r>
      <w:r>
        <w:t>r,</w:t>
      </w:r>
      <w:r w:rsidRPr="00945A61">
        <w:t xml:space="preserve"> i många fall inte möjligt att använda sig av dolda inköp för att kontrollera att konsu</w:t>
      </w:r>
      <w:r>
        <w:softHyphen/>
      </w:r>
      <w:r w:rsidRPr="00945A61">
        <w:t>menter får de varor som de faktiskt beställer. Konsumenter kan bli vilse</w:t>
      </w:r>
      <w:r>
        <w:softHyphen/>
      </w:r>
      <w:r w:rsidRPr="00945A61">
        <w:t>ledda och betala för en annan produkt än de får, men för den sakens skull inte vara utsatta för någon hälsorisk. Det kan t.ex. handla om produkter som blivit utspädda med ingredienser som inte får ingå i varan. Det kan också handla om att produkter blir helt utbytta, t.ex. att odlad fisk säljs som vildfångad. Enligt regeringens mening kan dolda inköp på livsme</w:t>
      </w:r>
      <w:r>
        <w:softHyphen/>
      </w:r>
      <w:r w:rsidRPr="00945A61">
        <w:t>dels- och foderområdet därför motiveras inte bara av det angelägna ända</w:t>
      </w:r>
      <w:r>
        <w:softHyphen/>
      </w:r>
      <w:r w:rsidRPr="00945A61">
        <w:t>målet att skydda människors och djurs liv eller hälsa, utan också av det angelägna ändamålet att skydda konsumentintresset.</w:t>
      </w:r>
      <w:r>
        <w:t xml:space="preserve"> </w:t>
      </w:r>
      <w:r w:rsidRPr="00DD1F6D">
        <w:t>Till skillnad från den bedömning som görs i promemorian instämmer regeringen således i Livs</w:t>
      </w:r>
      <w:r>
        <w:softHyphen/>
      </w:r>
      <w:r w:rsidRPr="00DD1F6D">
        <w:t>medelsverkets synpunkt att en bestämmelse om inköp under dold identitet i livsmedelslagen och i lagen om foder och animaliska biprodukter inte bör begränsas till situationer då det bedöms nödvändigt för att skydda liv eller hälsa eller miljön.</w:t>
      </w:r>
      <w:r>
        <w:t xml:space="preserve"> </w:t>
      </w:r>
      <w:r w:rsidRPr="00945A61">
        <w:t>En grundläggande förutsättning för att myndigheten ska få agera under dold identitet bör dock vara att det dolda inslaget är nöd</w:t>
      </w:r>
      <w:r>
        <w:softHyphen/>
      </w:r>
      <w:r w:rsidRPr="00945A61">
        <w:t>vändigt för kontrollen av att en produkt uppfyller gällande krav. Det inne</w:t>
      </w:r>
      <w:r>
        <w:softHyphen/>
      </w:r>
      <w:r w:rsidRPr="00945A61">
        <w:t>bär att den ansvariga myndigheten i första hand ska överväga de öppna arbetsformer som är tillgängliga för att kontrollera regelefterlevnaden, t.ex. beställningar av produkter i myndighetens namn, dokumentkontroll och oannonserade besök.</w:t>
      </w:r>
    </w:p>
    <w:p w14:paraId="52A54220" w14:textId="6361790D" w:rsidR="00F71CC6" w:rsidRPr="00945A61" w:rsidRDefault="00AB307F" w:rsidP="00F71CC6">
      <w:pPr>
        <w:pStyle w:val="Brdtextmedindrag"/>
        <w:rPr>
          <w:iCs/>
        </w:rPr>
      </w:pPr>
      <w:r w:rsidRPr="00945A61">
        <w:rPr>
          <w:i/>
        </w:rPr>
        <w:t xml:space="preserve">Livsmedelsverket </w:t>
      </w:r>
      <w:r w:rsidRPr="00945A61">
        <w:rPr>
          <w:iCs/>
        </w:rPr>
        <w:t>anser att en bestämmelse om dolda inköp även bör införas i</w:t>
      </w:r>
      <w:r w:rsidRPr="00945A61">
        <w:t xml:space="preserve"> lagen om kontroll av ekologisk produktion och i lagen om kontroll av skyddade beteckningar på jordbruksprodukter och livsmedel. I prome</w:t>
      </w:r>
      <w:r>
        <w:softHyphen/>
      </w:r>
      <w:r w:rsidRPr="00945A61">
        <w:t xml:space="preserve">morian görs inte någon bedömning av behovet av att kunna genomföra dolda inköp även på dessa områden. När det gäller kontroll av skyddade beteckningar genomförs denna </w:t>
      </w:r>
      <w:r>
        <w:t xml:space="preserve">kontroll </w:t>
      </w:r>
      <w:r w:rsidRPr="00945A61">
        <w:t>dock som en integrerad del i den ordinarie livsmedelskontrollen. De skyddade beteckningarna är en kvali</w:t>
      </w:r>
      <w:r>
        <w:softHyphen/>
      </w:r>
      <w:r w:rsidRPr="00945A61">
        <w:t>tetsstämpel för en produkt och genom kontrollen säkerställs att produkten stämmer överens med den specifikation som gäller för beteckningen. Kon</w:t>
      </w:r>
      <w:r>
        <w:softHyphen/>
      </w:r>
      <w:r w:rsidRPr="00945A61">
        <w:t xml:space="preserve">troller görs bland annat för att konsumenter inte ska bli vilseledda </w:t>
      </w:r>
      <w:r>
        <w:t xml:space="preserve">i fråga om </w:t>
      </w:r>
      <w:r w:rsidRPr="00945A61">
        <w:t>produktens egenskaper. Enligt regeringen</w:t>
      </w:r>
      <w:r>
        <w:t>s</w:t>
      </w:r>
      <w:r w:rsidRPr="00945A61">
        <w:t xml:space="preserve"> bedömning finns det, på samma sätt som när det gäller kontroller enligt livsmedelslagen, ett behov av att kontrollmyndigheten kan agera dolt för att kontrollen av skyddade beteckningar ska vara effektiv. En bestämmelse om dolda inköp bör därför föras in även i lagen om kontroll av skyddade beteckningar på jordbruks</w:t>
      </w:r>
      <w:r>
        <w:softHyphen/>
      </w:r>
      <w:r w:rsidRPr="00945A61">
        <w:t>produkter och livsmedel.</w:t>
      </w:r>
    </w:p>
    <w:p w14:paraId="28E6AB4E" w14:textId="77777777" w:rsidR="00F71CC6" w:rsidRDefault="00AB307F" w:rsidP="00F71CC6">
      <w:pPr>
        <w:pStyle w:val="Brdtextmedindrag"/>
        <w:rPr>
          <w:iCs/>
        </w:rPr>
      </w:pPr>
      <w:r w:rsidRPr="00945A61">
        <w:rPr>
          <w:iCs/>
        </w:rPr>
        <w:t>När det däremot gäller ekologisk produktion sker kontrollen i princip uteslutande av privata kontrollorgan. I promemorian lämnas inte några för</w:t>
      </w:r>
      <w:r>
        <w:rPr>
          <w:iCs/>
        </w:rPr>
        <w:softHyphen/>
      </w:r>
      <w:r w:rsidRPr="00945A61">
        <w:rPr>
          <w:iCs/>
        </w:rPr>
        <w:t xml:space="preserve">slag som innebär att kontrollorganen ges befogenhet att agera dolt. Enligt regeringens mening </w:t>
      </w:r>
      <w:r>
        <w:rPr>
          <w:iCs/>
        </w:rPr>
        <w:t xml:space="preserve">finns det </w:t>
      </w:r>
      <w:r w:rsidRPr="00945A61">
        <w:rPr>
          <w:iCs/>
        </w:rPr>
        <w:t xml:space="preserve">därför </w:t>
      </w:r>
      <w:r>
        <w:rPr>
          <w:iCs/>
        </w:rPr>
        <w:t xml:space="preserve">inte tillräckligt </w:t>
      </w:r>
      <w:r w:rsidRPr="00945A61">
        <w:rPr>
          <w:iCs/>
        </w:rPr>
        <w:t>beredningsunderlag för att nu införa bestämmelser om dolda inköp i lagen om kontroll av eko</w:t>
      </w:r>
      <w:r>
        <w:rPr>
          <w:iCs/>
        </w:rPr>
        <w:softHyphen/>
      </w:r>
      <w:r w:rsidRPr="00945A61">
        <w:rPr>
          <w:iCs/>
        </w:rPr>
        <w:t>logisk produktion</w:t>
      </w:r>
      <w:r>
        <w:rPr>
          <w:iCs/>
        </w:rPr>
        <w:t>.</w:t>
      </w:r>
    </w:p>
    <w:p w14:paraId="34469578" w14:textId="77777777" w:rsidR="00F71CC6" w:rsidRDefault="00AB307F" w:rsidP="00F71CC6">
      <w:pPr>
        <w:pStyle w:val="Brdtextmedindrag"/>
        <w:rPr>
          <w:iCs/>
        </w:rPr>
      </w:pPr>
      <w:r w:rsidRPr="003B089F">
        <w:rPr>
          <w:iCs/>
        </w:rPr>
        <w:t>Sammanfattningsvis anser regeringen således att det bör införas sär</w:t>
      </w:r>
      <w:r>
        <w:rPr>
          <w:iCs/>
        </w:rPr>
        <w:softHyphen/>
      </w:r>
      <w:r w:rsidRPr="003B089F">
        <w:rPr>
          <w:iCs/>
        </w:rPr>
        <w:t>skilda bestämmelser i livsmedelslagen, lagen om foder och animaliska biprodukter och lagen om kontroll av skyddade beteckningar på jordbruks</w:t>
      </w:r>
      <w:r>
        <w:rPr>
          <w:iCs/>
        </w:rPr>
        <w:softHyphen/>
      </w:r>
      <w:r w:rsidRPr="003B089F">
        <w:rPr>
          <w:iCs/>
        </w:rPr>
        <w:t xml:space="preserve">produkter och livsmedel som kompletterar artikel 36 i </w:t>
      </w:r>
      <w:r>
        <w:rPr>
          <w:iCs/>
        </w:rPr>
        <w:t xml:space="preserve">den </w:t>
      </w:r>
      <w:r w:rsidRPr="003B089F">
        <w:rPr>
          <w:iCs/>
        </w:rPr>
        <w:t>nya kontroll</w:t>
      </w:r>
      <w:r>
        <w:rPr>
          <w:iCs/>
        </w:rPr>
        <w:softHyphen/>
      </w:r>
      <w:r w:rsidRPr="003B089F">
        <w:rPr>
          <w:iCs/>
        </w:rPr>
        <w:t>förordningen. Regeringen bedömer att ovan angivna ändamål kan antas bli effektivt uppfyllda genom möjligheten att göra dolda inköp och åtgärden måste också bedömas som proportionerlig med hänsyn till ändamålen.</w:t>
      </w:r>
    </w:p>
    <w:p w14:paraId="12E0F709" w14:textId="67AA05C2" w:rsidR="00F71CC6" w:rsidRDefault="00AB307F" w:rsidP="00F71CC6">
      <w:pPr>
        <w:pStyle w:val="Brdtextmedindrag"/>
        <w:rPr>
          <w:iCs/>
        </w:rPr>
      </w:pPr>
      <w:r w:rsidRPr="003B089F">
        <w:rPr>
          <w:iCs/>
        </w:rPr>
        <w:t xml:space="preserve">Flera remissinstanser, bl.a. </w:t>
      </w:r>
      <w:r w:rsidRPr="003B089F">
        <w:rPr>
          <w:i/>
          <w:iCs/>
        </w:rPr>
        <w:t>Kalmar kommun</w:t>
      </w:r>
      <w:r w:rsidRPr="003B089F">
        <w:rPr>
          <w:iCs/>
        </w:rPr>
        <w:t xml:space="preserve">, </w:t>
      </w:r>
      <w:r w:rsidRPr="003B089F">
        <w:rPr>
          <w:i/>
          <w:iCs/>
        </w:rPr>
        <w:t>Växjö kommun</w:t>
      </w:r>
      <w:r w:rsidRPr="003B089F">
        <w:rPr>
          <w:iCs/>
        </w:rPr>
        <w:t xml:space="preserve"> och </w:t>
      </w:r>
      <w:r w:rsidRPr="003B089F">
        <w:rPr>
          <w:i/>
          <w:iCs/>
        </w:rPr>
        <w:t>Sveri</w:t>
      </w:r>
      <w:r>
        <w:rPr>
          <w:i/>
          <w:iCs/>
        </w:rPr>
        <w:softHyphen/>
      </w:r>
      <w:r w:rsidRPr="003B089F">
        <w:rPr>
          <w:i/>
          <w:iCs/>
        </w:rPr>
        <w:t>ges Kommuner och Regioner</w:t>
      </w:r>
      <w:r w:rsidRPr="003B089F">
        <w:rPr>
          <w:iCs/>
        </w:rPr>
        <w:t xml:space="preserve"> har efterfrågat tydlig vägledning för när inköp </w:t>
      </w:r>
      <w:r>
        <w:rPr>
          <w:iCs/>
        </w:rPr>
        <w:t>under dold identitet</w:t>
      </w:r>
      <w:r w:rsidRPr="003B089F">
        <w:rPr>
          <w:iCs/>
        </w:rPr>
        <w:t xml:space="preserve"> får användas. Det är alltid upp till kontroll</w:t>
      </w:r>
      <w:r>
        <w:rPr>
          <w:iCs/>
        </w:rPr>
        <w:softHyphen/>
      </w:r>
      <w:r w:rsidRPr="003B089F">
        <w:rPr>
          <w:iCs/>
        </w:rPr>
        <w:t xml:space="preserve">myndigheten att i varje enskilt fall bedöma om ett inköp </w:t>
      </w:r>
      <w:r>
        <w:rPr>
          <w:iCs/>
        </w:rPr>
        <w:t>under dold identitet</w:t>
      </w:r>
      <w:r w:rsidRPr="003B089F">
        <w:rPr>
          <w:iCs/>
        </w:rPr>
        <w:t xml:space="preserve"> är nödvändigt för att uppnå en effektiv kontroll och om åtgärden är proportionerlig i förhållande till intrånget för den enskilde. Livsmedels</w:t>
      </w:r>
      <w:r>
        <w:rPr>
          <w:iCs/>
        </w:rPr>
        <w:softHyphen/>
      </w:r>
      <w:r w:rsidRPr="003B089F">
        <w:rPr>
          <w:iCs/>
        </w:rPr>
        <w:t>verket och Jordbruksverket kan dock, inom ramen för sin respektive samordningsroll, ge vägledning till övriga kontrollmyndigheter</w:t>
      </w:r>
      <w:r>
        <w:rPr>
          <w:iCs/>
        </w:rPr>
        <w:t>.</w:t>
      </w:r>
    </w:p>
    <w:p w14:paraId="5B71D0F6" w14:textId="77777777" w:rsidR="00F71CC6" w:rsidRPr="003B089F" w:rsidRDefault="00AB307F" w:rsidP="00F71CC6">
      <w:pPr>
        <w:pStyle w:val="Rubrik5utannumrering"/>
      </w:pPr>
      <w:r w:rsidRPr="003B089F">
        <w:t>Hur dolda inköp praktiskt ska genomföras</w:t>
      </w:r>
    </w:p>
    <w:p w14:paraId="386A4C27" w14:textId="582E76BA" w:rsidR="00F71CC6" w:rsidRPr="003B089F" w:rsidRDefault="00AB307F" w:rsidP="00F71CC6">
      <w:pPr>
        <w:pStyle w:val="Brdtextmedindrag"/>
        <w:ind w:firstLine="0"/>
      </w:pPr>
      <w:r w:rsidRPr="00EA689E">
        <w:rPr>
          <w:i/>
          <w:iCs/>
        </w:rPr>
        <w:t>Borås stad</w:t>
      </w:r>
      <w:r>
        <w:t xml:space="preserve"> lyfter </w:t>
      </w:r>
      <w:r w:rsidRPr="003B089F">
        <w:t>fram vikten av att anonymiteten för kontrollmyndigheten i egenskap av beställare säkerställs. I promemorian föreslås inte någon möjlighet för kontrollmyndigheten att använda sig av falska identitets</w:t>
      </w:r>
      <w:r>
        <w:softHyphen/>
      </w:r>
      <w:r w:rsidRPr="003B089F">
        <w:t xml:space="preserve">handlingar eller fingerade personuppgifter. En sådan möjlighet kräver ytterligare överväganden och författningsändringar. </w:t>
      </w:r>
    </w:p>
    <w:p w14:paraId="60F84563" w14:textId="236CE086" w:rsidR="00F71CC6" w:rsidRDefault="00AB307F" w:rsidP="00F71CC6">
      <w:pPr>
        <w:pStyle w:val="Brdtextmedindrag"/>
      </w:pPr>
      <w:r w:rsidRPr="003B089F">
        <w:t>Enligt regeringens bedömning är det dock möjligt att göra dolda inköp även utan fingerade personuppgifter. Det kan inte krävas av enskilda myn</w:t>
      </w:r>
      <w:r>
        <w:softHyphen/>
      </w:r>
      <w:r w:rsidRPr="003B089F">
        <w:t>dighetsanställda att de utför myndighetsåtgärder genom att agera i privat namn och genom att ange egna personuppgifter, men det finns inget som hindrar att det sker. De van</w:t>
      </w:r>
      <w:r w:rsidRPr="003B089F">
        <w:softHyphen/>
        <w:t>ligaste fallen vid inköp via internet eller annan distans</w:t>
      </w:r>
      <w:r w:rsidRPr="003B089F">
        <w:softHyphen/>
        <w:t>kommunikat</w:t>
      </w:r>
      <w:r w:rsidRPr="003B089F">
        <w:softHyphen/>
        <w:t>ion där inte bara beställarens namn utan även person</w:t>
      </w:r>
      <w:r w:rsidRPr="003B089F">
        <w:softHyphen/>
      </w:r>
      <w:r w:rsidRPr="003B089F">
        <w:softHyphen/>
        <w:t>nummer efter</w:t>
      </w:r>
      <w:r w:rsidRPr="003B089F">
        <w:softHyphen/>
        <w:t>frågas är förmodligen när beställaren väljer att betala mot faktura. Myndigheten bör således kunna undvika ett sådant scenario genom att välja direktbetalning. Vid sådan betalning kan det räcka med att tjänstemannen har tillgång till ett betalkort i tjänsten och att kort</w:t>
      </w:r>
      <w:r w:rsidRPr="003B089F">
        <w:softHyphen/>
        <w:t>innehava</w:t>
      </w:r>
      <w:r>
        <w:softHyphen/>
      </w:r>
      <w:r w:rsidRPr="003B089F">
        <w:t>rens namn samt kortnummer uppges.</w:t>
      </w:r>
      <w:r>
        <w:t xml:space="preserve"> </w:t>
      </w:r>
      <w:bookmarkStart w:id="119" w:name="_Hlk52363403"/>
      <w:r>
        <w:t xml:space="preserve">Det kan även finnas behov av att uppge en annan adress för leverans av varan än myndighetens postadress. </w:t>
      </w:r>
      <w:bookmarkEnd w:id="119"/>
      <w:r w:rsidRPr="003B089F">
        <w:t xml:space="preserve">När det gäller kostnaderna för inköp </w:t>
      </w:r>
      <w:r>
        <w:t>under dold identitet</w:t>
      </w:r>
      <w:r w:rsidRPr="003B089F">
        <w:t xml:space="preserve"> bör dessa kunna ses som kostnader för offentlig kontroll som får finansieras med avgifter enligt den nya kontrollförordningen. Som </w:t>
      </w:r>
      <w:r w:rsidRPr="003B089F">
        <w:rPr>
          <w:i/>
          <w:iCs/>
        </w:rPr>
        <w:t>Länsstyrelsen i Dalarnas län</w:t>
      </w:r>
      <w:r w:rsidRPr="003B089F">
        <w:t xml:space="preserve"> påpekar är det inte möjligt att finansiera dolda inköp med avgifter när det gäller planerad kontroll av foder och små</w:t>
      </w:r>
      <w:r>
        <w:softHyphen/>
      </w:r>
      <w:r w:rsidRPr="003B089F">
        <w:t xml:space="preserve">skalig försäljning av livsmedel i primärproduktionen. I de fall </w:t>
      </w:r>
      <w:r>
        <w:t xml:space="preserve">som </w:t>
      </w:r>
      <w:r w:rsidRPr="003B089F">
        <w:t>kon</w:t>
      </w:r>
      <w:r>
        <w:softHyphen/>
      </w:r>
      <w:r w:rsidRPr="003B089F">
        <w:t>trollen inte är avgiftsfinansierad får kostnader för dolda inköp i</w:t>
      </w:r>
      <w:r>
        <w:t xml:space="preserve"> </w:t>
      </w:r>
      <w:r w:rsidRPr="003B089F">
        <w:t>stället finansieras med allmänna medel</w:t>
      </w:r>
      <w:r>
        <w:t>.</w:t>
      </w:r>
    </w:p>
    <w:p w14:paraId="2F8AE346" w14:textId="77777777" w:rsidR="00F71CC6" w:rsidRPr="003B089F" w:rsidRDefault="00AB307F" w:rsidP="00F71CC6">
      <w:pPr>
        <w:pStyle w:val="Rubrik5utannumrering"/>
      </w:pPr>
      <w:r>
        <w:t>Verksamhetsutövaren</w:t>
      </w:r>
      <w:r w:rsidRPr="003B089F">
        <w:t xml:space="preserve"> bör underrättas efter köpet</w:t>
      </w:r>
    </w:p>
    <w:p w14:paraId="7E3DB504" w14:textId="77777777" w:rsidR="00F71CC6" w:rsidRDefault="00AB307F" w:rsidP="00F71CC6">
      <w:pPr>
        <w:pStyle w:val="Brdtextmedindrag"/>
        <w:ind w:firstLine="0"/>
      </w:pPr>
      <w:r w:rsidRPr="003B089F">
        <w:t xml:space="preserve">Enligt artikel 36.2 i </w:t>
      </w:r>
      <w:r>
        <w:t xml:space="preserve">den nya </w:t>
      </w:r>
      <w:r w:rsidRPr="003B089F">
        <w:t>kontrollförordningen ska de behöriga myn</w:t>
      </w:r>
      <w:r>
        <w:softHyphen/>
      </w:r>
      <w:r w:rsidRPr="003B089F">
        <w:t xml:space="preserve">digheterna vidta alla åtgärder för att säkerställa att de </w:t>
      </w:r>
      <w:r>
        <w:t>”</w:t>
      </w:r>
      <w:r w:rsidRPr="003B089F">
        <w:t>aktörer</w:t>
      </w:r>
      <w:r>
        <w:t>”</w:t>
      </w:r>
      <w:r w:rsidRPr="003B089F">
        <w:t xml:space="preserve"> som proverna har beställts från underrättas om att proverna har tagits i samband med offentlig kontroll och om proverna har analyserats eller testats. Köpet är redan genomfört och näringsidkaren kan inte angripa åtgärden med ett överklagande. Underrättelsen bidrar dock till att göra det dolda inslaget mindre påtagligt genom att näringsidkaren får vetskap om detta i efter</w:t>
      </w:r>
      <w:r>
        <w:softHyphen/>
      </w:r>
      <w:r w:rsidRPr="003B089F">
        <w:t>hand. Regeringen anser att det i de nu aktuella lagarna bör införas en bestämmelse som kompletterar artikel 36.2 i fråga om tidpunkten för när en underrättelse ska ske. En liknande reglering finns på andra områden där bestämmelser om dolda inköp införts, bl.a. på miljöområdet och konsu</w:t>
      </w:r>
      <w:r>
        <w:softHyphen/>
      </w:r>
      <w:r w:rsidRPr="003B089F">
        <w:t xml:space="preserve">mentskyddsområdet. </w:t>
      </w:r>
    </w:p>
    <w:p w14:paraId="20564A53" w14:textId="6D24C7F5" w:rsidR="00F71CC6" w:rsidRPr="003B089F" w:rsidRDefault="00AB307F" w:rsidP="00F71CC6">
      <w:pPr>
        <w:pStyle w:val="Brdtextmedindrag"/>
      </w:pPr>
      <w:r>
        <w:t xml:space="preserve">Begreppet aktör, som bl.a. förekommer i artikel 36.2, är ett </w:t>
      </w:r>
      <w:r w:rsidRPr="00B40C50">
        <w:t>EU-rättsligt begrepp som definieras i den nya kontrollförordningen</w:t>
      </w:r>
      <w:r>
        <w:t>. Eftersom livs</w:t>
      </w:r>
      <w:r>
        <w:softHyphen/>
        <w:t>medelslagen och lagen om kontroll av skyddade beteckningar på jord</w:t>
      </w:r>
      <w:r>
        <w:softHyphen/>
        <w:t>bruksprodukter och livsmedel har ett vidare tillämpningsområde än den nya kontrollförordningen bör lag</w:t>
      </w:r>
      <w:r>
        <w:softHyphen/>
        <w:t>texten ange att ”verksamhetsutövaren” ska underrättas om att myndig</w:t>
      </w:r>
      <w:r>
        <w:softHyphen/>
        <w:t>heten tagit prover efter att den köpt in en produkt under dold identitet. Lagen om foder och animaliska biprodukter har däremot samma tillämpningsområde som den nya kontrollförord</w:t>
      </w:r>
      <w:r>
        <w:softHyphen/>
        <w:t xml:space="preserve">ningen. Som </w:t>
      </w:r>
      <w:r w:rsidRPr="005E4626">
        <w:rPr>
          <w:i/>
          <w:iCs/>
        </w:rPr>
        <w:t xml:space="preserve">Lagrådet </w:t>
      </w:r>
      <w:r>
        <w:t xml:space="preserve">konstaterar förekommer begreppet aktör dock inte i någon annan bestämmelse i lagen. Regeringen delar därför </w:t>
      </w:r>
      <w:r w:rsidRPr="000A2469">
        <w:rPr>
          <w:i/>
          <w:iCs/>
        </w:rPr>
        <w:t>Lagrådets</w:t>
      </w:r>
      <w:r>
        <w:t xml:space="preserve"> bedömning att begreppet verksamhetsutövare även bör användas i lagen om foder och animaliska biprodukter.</w:t>
      </w:r>
    </w:p>
    <w:p w14:paraId="296E0CF9" w14:textId="77777777" w:rsidR="00F71CC6" w:rsidRDefault="00AB307F" w:rsidP="00F71CC6">
      <w:pPr>
        <w:pStyle w:val="Brdtextmedindrag"/>
      </w:pPr>
      <w:r w:rsidRPr="003B089F">
        <w:t>Beroende på vad syftet med ett inköp under dold identitet är kan en skyl</w:t>
      </w:r>
      <w:r>
        <w:softHyphen/>
      </w:r>
      <w:r w:rsidRPr="003B089F">
        <w:t xml:space="preserve">dighet att omedelbart underrätta </w:t>
      </w:r>
      <w:r>
        <w:t>verksamhetsutövaren</w:t>
      </w:r>
      <w:r w:rsidRPr="003B089F">
        <w:t xml:space="preserve"> efter köpet medföra att åtgärden förlorar sin betydelse. </w:t>
      </w:r>
      <w:r>
        <w:t>Verksamhetsutövaren</w:t>
      </w:r>
      <w:r w:rsidRPr="003B089F">
        <w:t xml:space="preserve"> bör därför under</w:t>
      </w:r>
      <w:r>
        <w:softHyphen/>
      </w:r>
      <w:r w:rsidRPr="003B089F">
        <w:t>rättas om köpet och resultatet av det så snart det kan ske utan att åtgärden förlorar sin betydelse.</w:t>
      </w:r>
    </w:p>
    <w:p w14:paraId="7DF4767C" w14:textId="77777777" w:rsidR="00F71CC6" w:rsidRDefault="00AB307F" w:rsidP="00F71CC6">
      <w:pPr>
        <w:pStyle w:val="Rubrik2"/>
      </w:pPr>
      <w:bookmarkStart w:id="120" w:name="_Toc44537196"/>
      <w:bookmarkStart w:id="121" w:name="_Toc54265391"/>
      <w:r>
        <w:t>Rapportering av överträdelser</w:t>
      </w:r>
      <w:bookmarkEnd w:id="120"/>
      <w:bookmarkEnd w:id="121"/>
    </w:p>
    <w:p w14:paraId="26725E92" w14:textId="77777777" w:rsidR="00F71CC6" w:rsidRDefault="00AB307F" w:rsidP="00F71CC6">
      <w:pPr>
        <w:pStyle w:val="Rubrik3"/>
        <w:spacing w:before="0"/>
      </w:pPr>
      <w:bookmarkStart w:id="122" w:name="_Toc44537197"/>
      <w:bookmarkStart w:id="123" w:name="_Toc54265392"/>
      <w:r>
        <w:t>Rapporteringssystem för visselblåsare</w:t>
      </w:r>
      <w:bookmarkEnd w:id="122"/>
      <w:bookmarkEnd w:id="123"/>
    </w:p>
    <w:p w14:paraId="0CA2D3B2" w14:textId="77777777" w:rsidR="00F71CC6" w:rsidRDefault="00AB307F" w:rsidP="00F71CC6">
      <w:pPr>
        <w:pStyle w:val="Rubrik4utannumrering"/>
        <w:spacing w:before="0"/>
      </w:pPr>
      <w:r>
        <w:t>Bestämmelsen i den nya kontrollförordningen</w:t>
      </w:r>
    </w:p>
    <w:p w14:paraId="5DA0002C" w14:textId="2EF41EC2" w:rsidR="00F71CC6" w:rsidRPr="003B089F" w:rsidRDefault="00AB307F" w:rsidP="00F71CC6">
      <w:pPr>
        <w:pStyle w:val="Brdtext"/>
      </w:pPr>
      <w:r>
        <w:t>Enligt den nya kontrollförordningen ska medlemsstaterna säkerställa att behöriga myndigheter har verkningsfulla mekanismer för att möjliggöra rapportering av faktiska eller potentiella överträdelser av förordningen, s.k. visselblåsning (artikel 140). Dessa mekanismer ska omfatta åtminstone förfaranden för mottagande av rapporter om överträdelser och uppföljning av dem samt lämpligt skydd för personer som inrapporterar en överträdelse mot repressalier, diskriminering och andra former av miss</w:t>
      </w:r>
      <w:r>
        <w:softHyphen/>
        <w:t>gynnande behandling. Mekanismerna ska även omfatta skydd av person</w:t>
      </w:r>
      <w:r>
        <w:softHyphen/>
        <w:t>uppgifter för den person som inrapporterar en överträdelse i enlighet med unionsrätten och nationell rätt.</w:t>
      </w:r>
    </w:p>
    <w:p w14:paraId="5E336DC7" w14:textId="77777777" w:rsidR="00F71CC6" w:rsidRPr="003B089F" w:rsidRDefault="00AB307F" w:rsidP="00F71CC6">
      <w:pPr>
        <w:pStyle w:val="Rubrik4utannumrering"/>
      </w:pPr>
      <w:r w:rsidRPr="003B089F">
        <w:t xml:space="preserve">Allmänt om </w:t>
      </w:r>
      <w:r>
        <w:t>rapporteringssystem för visselblåsare</w:t>
      </w:r>
    </w:p>
    <w:p w14:paraId="7607444E" w14:textId="5CDF0F64" w:rsidR="00F71CC6" w:rsidRDefault="00AB307F" w:rsidP="00F71CC6">
      <w:pPr>
        <w:pStyle w:val="Brdtextmedindrag"/>
        <w:ind w:firstLine="0"/>
      </w:pPr>
      <w:r w:rsidRPr="003B089F">
        <w:t xml:space="preserve">Syftet med särskilda rapporteringssystem </w:t>
      </w:r>
      <w:r>
        <w:t xml:space="preserve">för </w:t>
      </w:r>
      <w:r w:rsidRPr="003B089F">
        <w:t>visselblåsar</w:t>
      </w:r>
      <w:r>
        <w:t>e</w:t>
      </w:r>
      <w:r w:rsidRPr="003B089F">
        <w:t xml:space="preserve"> är att möjlig</w:t>
      </w:r>
      <w:r>
        <w:softHyphen/>
      </w:r>
      <w:r w:rsidRPr="003B089F">
        <w:t>göra för personer att utan rädsla för repressalier kunna rapportera om all</w:t>
      </w:r>
      <w:r>
        <w:softHyphen/>
      </w:r>
      <w:r w:rsidRPr="003B089F">
        <w:t xml:space="preserve">varliga händelser. Ett </w:t>
      </w:r>
      <w:r>
        <w:t xml:space="preserve">system för </w:t>
      </w:r>
      <w:r w:rsidRPr="003B089F">
        <w:t xml:space="preserve">skydd </w:t>
      </w:r>
      <w:r>
        <w:t>av</w:t>
      </w:r>
      <w:r w:rsidRPr="003B089F">
        <w:t xml:space="preserve"> visselblåsare </w:t>
      </w:r>
      <w:r>
        <w:t>kan</w:t>
      </w:r>
      <w:r w:rsidRPr="003B089F">
        <w:t xml:space="preserve"> således </w:t>
      </w:r>
      <w:r>
        <w:t>inne</w:t>
      </w:r>
      <w:r>
        <w:softHyphen/>
        <w:t>fatta såväl</w:t>
      </w:r>
      <w:r w:rsidRPr="003B089F">
        <w:t xml:space="preserve"> särskilda rapporteringssystem </w:t>
      </w:r>
      <w:r>
        <w:t>som</w:t>
      </w:r>
      <w:r w:rsidRPr="003B089F">
        <w:t xml:space="preserve"> </w:t>
      </w:r>
      <w:r>
        <w:t xml:space="preserve">ett </w:t>
      </w:r>
      <w:r w:rsidRPr="003B089F">
        <w:t>skydd för att den som väljer att rapportera om eventu</w:t>
      </w:r>
      <w:r w:rsidRPr="003B089F">
        <w:softHyphen/>
        <w:t xml:space="preserve">ella missförhållanden inte </w:t>
      </w:r>
      <w:r>
        <w:t xml:space="preserve">ska </w:t>
      </w:r>
      <w:r w:rsidRPr="003B089F">
        <w:t>drabbas av repressalier. Frågan om Sverige har ett tillräckligt rättsligt skydd för visselblåsare har varit föremål för diskussion och debatt</w:t>
      </w:r>
      <w:r>
        <w:t xml:space="preserve">, vilket bidrog till att regeringen tog initiativ till det lagstiftningsarbete som ledde fram till lagen </w:t>
      </w:r>
      <w:r w:rsidRPr="00150FC6">
        <w:t>(2016:749) om särskilt skydd mot repressalier för arbetstagare som slår larm om allvarliga missförhållanden</w:t>
      </w:r>
      <w:r w:rsidRPr="003B089F">
        <w:t>. Även på internationell nivå pågår diskussion och debatt om skyddet för visselblåsare. Det finns redan i dag visst skydd för visselblåsare som regleras i särskilda EU-rättsakter på områden som rör finansiella tjänster, transportsäkerhet och miljöskydd</w:t>
      </w:r>
      <w:r>
        <w:t>.</w:t>
      </w:r>
    </w:p>
    <w:p w14:paraId="0FD45C73" w14:textId="77777777" w:rsidR="00F71CC6" w:rsidRPr="003B089F" w:rsidRDefault="00AB307F" w:rsidP="00F71CC6">
      <w:pPr>
        <w:pStyle w:val="Rubrik4utannumrering"/>
      </w:pPr>
      <w:r w:rsidRPr="003B089F">
        <w:t>Ett övergripande direktiv på området</w:t>
      </w:r>
    </w:p>
    <w:p w14:paraId="60EB61D8" w14:textId="3BBA807D" w:rsidR="00F71CC6" w:rsidRDefault="00AB307F" w:rsidP="00F71CC6">
      <w:pPr>
        <w:pStyle w:val="Brdtextmedindrag"/>
        <w:ind w:firstLine="0"/>
      </w:pPr>
      <w:r w:rsidRPr="003B089F">
        <w:t>I Europaparlamentets och rådet direktiv (EU) 2019/1936 av den 23 okto</w:t>
      </w:r>
      <w:r>
        <w:softHyphen/>
      </w:r>
      <w:r w:rsidRPr="003B089F">
        <w:t>ber 2019 om skydd för personer som rapporterar om överträdelser av unionsrätten</w:t>
      </w:r>
      <w:r>
        <w:t>, härefter visselblåsardirektivet,</w:t>
      </w:r>
      <w:r w:rsidRPr="003B089F">
        <w:t xml:space="preserve"> regleras miniminormer för rapportering och hantering av anmälningar om olaglig</w:t>
      </w:r>
      <w:r>
        <w:t xml:space="preserve"> </w:t>
      </w:r>
      <w:r w:rsidRPr="00223862">
        <w:t>verksamhet eller lagmissbruk av unionsrätten och om skydd av personer som rapporterar om sådana överträdelser</w:t>
      </w:r>
      <w:r>
        <w:t>.</w:t>
      </w:r>
      <w:r w:rsidRPr="00223862">
        <w:t xml:space="preserve"> </w:t>
      </w:r>
      <w:r>
        <w:t>Visselblåsardirektivet innebär bl.a. följande. Vissa personer som rapporterar om överträdelser (rapporterande personer) ska under särskilda förutsättningar vara skyddade mot repressalier av olika slag och medlemsstaterna ska vidta åtgärder för att säkerställa detta. Direktivet kräver även att aktörer av viss storlek i privat och offentlig sek</w:t>
      </w:r>
      <w:r>
        <w:softHyphen/>
        <w:t>tor, exempelvis företag inom livsmedels- och djurområdet, inrättar sär</w:t>
      </w:r>
      <w:r>
        <w:softHyphen/>
        <w:t>skilda interna funktioner för rapportering (interna kanaler). Vidare ska det vid behöriga myndigheter i medlemsstaterna finnas funktioner för rappor</w:t>
      </w:r>
      <w:r>
        <w:softHyphen/>
        <w:t xml:space="preserve">tering av överträdelser (externa kanaler). Rapportering av överträdelser ska hanteras på ett särskilt sätt. </w:t>
      </w:r>
      <w:r w:rsidRPr="00223862">
        <w:t>Person</w:t>
      </w:r>
      <w:r w:rsidRPr="00223862">
        <w:softHyphen/>
        <w:t>kretsen som ska omfattas av re</w:t>
      </w:r>
      <w:r>
        <w:softHyphen/>
      </w:r>
      <w:r w:rsidRPr="00223862">
        <w:t>pressalieskyddet är mycket vid. Kretsen inkluderar personer som arbetar såväl i den offentliga som den privata sektorn. Även t.ex. aktieägare, sty</w:t>
      </w:r>
      <w:r>
        <w:softHyphen/>
      </w:r>
      <w:r w:rsidRPr="00223862">
        <w:t>relse</w:t>
      </w:r>
      <w:r w:rsidRPr="00223862">
        <w:softHyphen/>
        <w:t>ledamöter, obe</w:t>
      </w:r>
      <w:r w:rsidRPr="00223862">
        <w:softHyphen/>
        <w:t>talda praktikanter, volontärer och arbetssökande om</w:t>
      </w:r>
      <w:r w:rsidRPr="00223862">
        <w:softHyphen/>
        <w:t>fattas av repres</w:t>
      </w:r>
      <w:r w:rsidRPr="00223862">
        <w:softHyphen/>
        <w:t>salieskyddet. Den som vidtar repressalien kan vara t.ex. en arbets</w:t>
      </w:r>
      <w:r w:rsidRPr="00223862">
        <w:softHyphen/>
        <w:t>givare</w:t>
      </w:r>
      <w:r>
        <w:t xml:space="preserve"> eller</w:t>
      </w:r>
      <w:r w:rsidRPr="00223862">
        <w:t xml:space="preserve"> en uppdragsgivare eller stå i annat förhållande till den som utsätts för repressalien</w:t>
      </w:r>
      <w:r>
        <w:t xml:space="preserve">. </w:t>
      </w:r>
      <w:r w:rsidRPr="00223862">
        <w:t>Vissel</w:t>
      </w:r>
      <w:r w:rsidRPr="00223862">
        <w:softHyphen/>
        <w:t>blåsare som drabbas av repressalier ska bl.a. ha tillgång till lättill</w:t>
      </w:r>
      <w:r w:rsidRPr="00223862">
        <w:softHyphen/>
        <w:t>gänglig kostnadsfri rådgivning och till lämpliga rätts</w:t>
      </w:r>
      <w:r>
        <w:softHyphen/>
      </w:r>
      <w:r w:rsidRPr="00223862">
        <w:t>medel</w:t>
      </w:r>
      <w:r>
        <w:t>.</w:t>
      </w:r>
    </w:p>
    <w:p w14:paraId="411592E8" w14:textId="12C7D859" w:rsidR="00F71CC6" w:rsidRDefault="00AB307F" w:rsidP="00F71CC6">
      <w:pPr>
        <w:pStyle w:val="Brdtextmedindrag"/>
      </w:pPr>
      <w:bookmarkStart w:id="124" w:name="_Hlk54000556"/>
      <w:r w:rsidRPr="00223862">
        <w:t xml:space="preserve">Medlemsstaterna ska senast den 17 december 2021 sätta i kraft de lagar och andra författningar som är nödvändiga för att följa direktivet. </w:t>
      </w:r>
      <w:r>
        <w:t>F</w:t>
      </w:r>
      <w:r w:rsidRPr="00223862">
        <w:t>örsl</w:t>
      </w:r>
      <w:r>
        <w:t>ag till</w:t>
      </w:r>
      <w:r w:rsidRPr="00223862">
        <w:t xml:space="preserve"> hur direktivet ska genomföras i svensk rätt redovis</w:t>
      </w:r>
      <w:r>
        <w:t>as</w:t>
      </w:r>
      <w:r w:rsidRPr="00223862">
        <w:t xml:space="preserve"> </w:t>
      </w:r>
      <w:r>
        <w:t xml:space="preserve">i </w:t>
      </w:r>
      <w:r w:rsidRPr="00E24AE4">
        <w:t>betänkande</w:t>
      </w:r>
      <w:r>
        <w:t>t</w:t>
      </w:r>
      <w:r w:rsidRPr="00E24AE4">
        <w:t xml:space="preserve"> Ökad trygghet för visselblåsare (SOU 2020:38)</w:t>
      </w:r>
      <w:r>
        <w:t>, som för närvarande bereds inom Regeringskansliet</w:t>
      </w:r>
      <w:r w:rsidRPr="00223862">
        <w:t>.</w:t>
      </w:r>
      <w:bookmarkEnd w:id="124"/>
    </w:p>
    <w:p w14:paraId="73B19649" w14:textId="77777777" w:rsidR="00F71CC6" w:rsidRDefault="00AB307F" w:rsidP="00F71CC6">
      <w:pPr>
        <w:pStyle w:val="Rubrik3"/>
      </w:pPr>
      <w:bookmarkStart w:id="125" w:name="_Toc44537198"/>
      <w:bookmarkStart w:id="126" w:name="_Toc54265393"/>
      <w:r>
        <w:t>Hur anmälningar ska omhändertas av behöriga myndigheter</w:t>
      </w:r>
      <w:bookmarkEnd w:id="125"/>
      <w:bookmarkEnd w:id="126"/>
    </w:p>
    <w:p w14:paraId="7EDF5DB6" w14:textId="77777777" w:rsidR="00F71CC6" w:rsidRPr="00223862" w:rsidRDefault="00AB307F" w:rsidP="00F71CC6">
      <w:pPr>
        <w:pStyle w:val="Brdtextram"/>
      </w:pPr>
      <w:r w:rsidRPr="00420062">
        <w:rPr>
          <w:b/>
        </w:rPr>
        <w:t xml:space="preserve">Regeringens </w:t>
      </w:r>
      <w:r>
        <w:rPr>
          <w:b/>
        </w:rPr>
        <w:t>bedömning</w:t>
      </w:r>
      <w:r w:rsidRPr="00420062">
        <w:rPr>
          <w:b/>
        </w:rPr>
        <w:t>:</w:t>
      </w:r>
      <w:r>
        <w:t xml:space="preserve"> </w:t>
      </w:r>
      <w:r w:rsidRPr="00223862">
        <w:t>På de områden där kommuner utsetts som kontrollmyndigheter bör det införas en bestämmelse i lag om att en kon</w:t>
      </w:r>
      <w:r>
        <w:softHyphen/>
      </w:r>
      <w:r w:rsidRPr="00223862">
        <w:t>trollmyndighet ska ha ändamålsenliga rapporteringssystem för den som vill anmäla</w:t>
      </w:r>
      <w:r>
        <w:t xml:space="preserve"> </w:t>
      </w:r>
      <w:r w:rsidRPr="00223862">
        <w:t>misstänkta överträdelser av den nya kontrollförordningen.</w:t>
      </w:r>
      <w:r>
        <w:t xml:space="preserve"> Bestämmelsen kan kompletteras med verkställighetsföreskrifter i för</w:t>
      </w:r>
      <w:r>
        <w:softHyphen/>
        <w:t>ordning.</w:t>
      </w:r>
      <w:r w:rsidRPr="00223862">
        <w:t xml:space="preserve"> </w:t>
      </w:r>
    </w:p>
    <w:p w14:paraId="5A1AFE3C" w14:textId="77777777" w:rsidR="00F71CC6" w:rsidRPr="00223862" w:rsidRDefault="00AB307F" w:rsidP="00F71CC6">
      <w:pPr>
        <w:pStyle w:val="Brdtextmedindragram"/>
      </w:pPr>
      <w:r w:rsidRPr="00223862">
        <w:t>På de områden där endast statliga myndigheter utsetts som kontroll</w:t>
      </w:r>
      <w:r>
        <w:t>-</w:t>
      </w:r>
      <w:r w:rsidRPr="00223862">
        <w:t>myndigheter bör skyldigheten för myndigheterna att ha sådana rappor</w:t>
      </w:r>
      <w:r>
        <w:softHyphen/>
      </w:r>
      <w:r w:rsidRPr="00223862">
        <w:t>teringssystem införas genom föreskrifter på förordningsnivå.</w:t>
      </w:r>
    </w:p>
    <w:p w14:paraId="58982C05" w14:textId="77777777" w:rsidR="00F71CC6" w:rsidRPr="00A76360" w:rsidRDefault="00F71CC6" w:rsidP="00F71CC6">
      <w:pPr>
        <w:pStyle w:val="Brdtextmedindrag"/>
        <w:rPr>
          <w:sz w:val="8"/>
          <w:szCs w:val="8"/>
        </w:rPr>
      </w:pPr>
    </w:p>
    <w:p w14:paraId="60DDAF0E" w14:textId="3751FE54" w:rsidR="00F71CC6" w:rsidRDefault="00AB307F" w:rsidP="00F71CC6">
      <w:pPr>
        <w:pStyle w:val="Brdtextmedindrag"/>
      </w:pPr>
      <w:r>
        <w:rPr>
          <w:b/>
        </w:rPr>
        <w:t>Promemorian</w:t>
      </w:r>
      <w:r w:rsidRPr="0006285B">
        <w:rPr>
          <w:b/>
        </w:rPr>
        <w:t xml:space="preserve">s </w:t>
      </w:r>
      <w:r>
        <w:rPr>
          <w:b/>
        </w:rPr>
        <w:t xml:space="preserve">bedömning </w:t>
      </w:r>
      <w:r>
        <w:rPr>
          <w:bCs/>
        </w:rPr>
        <w:t>överensstämmer i huvudsak med regering</w:t>
      </w:r>
      <w:r>
        <w:rPr>
          <w:bCs/>
        </w:rPr>
        <w:softHyphen/>
        <w:t>ens. I promemorian föreslås även ett bemyndigande att meddela före</w:t>
      </w:r>
      <w:r>
        <w:rPr>
          <w:bCs/>
        </w:rPr>
        <w:softHyphen/>
        <w:t>skrifter om rapporteringssystemen.</w:t>
      </w:r>
    </w:p>
    <w:p w14:paraId="339193DD" w14:textId="77777777" w:rsidR="00F71CC6" w:rsidRPr="00473856" w:rsidRDefault="00AB307F" w:rsidP="00F71CC6">
      <w:pPr>
        <w:pStyle w:val="Brdtextmedindrag"/>
      </w:pPr>
      <w:r w:rsidRPr="00473856">
        <w:rPr>
          <w:b/>
          <w:bCs/>
        </w:rPr>
        <w:t>Remissinstanserna:</w:t>
      </w:r>
      <w:r>
        <w:t xml:space="preserve"> </w:t>
      </w:r>
      <w:r w:rsidRPr="00473856">
        <w:t xml:space="preserve">Femton remissinstanser har yttrat sig. Samtliga är överlag positiva, men har frågor och synpunkter i vissa delar. </w:t>
      </w:r>
    </w:p>
    <w:p w14:paraId="72E24EB6" w14:textId="77777777" w:rsidR="00F71CC6" w:rsidRPr="00473856" w:rsidRDefault="00AB307F" w:rsidP="00F71CC6">
      <w:pPr>
        <w:pStyle w:val="Brdtextmedindrag"/>
      </w:pPr>
      <w:r w:rsidRPr="00473856">
        <w:rPr>
          <w:i/>
          <w:iCs/>
        </w:rPr>
        <w:t>Kalmar kommun</w:t>
      </w:r>
      <w:r w:rsidRPr="00473856">
        <w:t xml:space="preserve"> påtalar att de centrala myndigheternas uppföljning av anmälningarna måste vara lika över hela landet för att befogade anmäl</w:t>
      </w:r>
      <w:r>
        <w:softHyphen/>
      </w:r>
      <w:r w:rsidRPr="00473856">
        <w:t>ningar ska tas på allvar och föreslår att rapporteringssystemets återkopp</w:t>
      </w:r>
      <w:r>
        <w:softHyphen/>
      </w:r>
      <w:r w:rsidRPr="00473856">
        <w:t xml:space="preserve">ling sker till Livsmedelsverket. Även </w:t>
      </w:r>
      <w:r w:rsidRPr="00473856">
        <w:rPr>
          <w:i/>
          <w:iCs/>
        </w:rPr>
        <w:t>Ljungby kommun</w:t>
      </w:r>
      <w:r w:rsidRPr="00473856">
        <w:t xml:space="preserve"> framför liknande synpunkter. </w:t>
      </w:r>
      <w:r w:rsidRPr="00473856">
        <w:rPr>
          <w:i/>
          <w:iCs/>
        </w:rPr>
        <w:t>Sundsvalls kommun</w:t>
      </w:r>
      <w:r w:rsidRPr="00473856">
        <w:t xml:space="preserve"> anser att rapporteringssystemet bör utar</w:t>
      </w:r>
      <w:r>
        <w:softHyphen/>
      </w:r>
      <w:r w:rsidRPr="00473856">
        <w:t>betas på nationell</w:t>
      </w:r>
      <w:r>
        <w:t xml:space="preserve"> </w:t>
      </w:r>
      <w:r w:rsidRPr="00473856">
        <w:t xml:space="preserve">nivå. </w:t>
      </w:r>
      <w:r w:rsidRPr="00473856">
        <w:rPr>
          <w:i/>
          <w:iCs/>
        </w:rPr>
        <w:t>Umeå kommun</w:t>
      </w:r>
      <w:r w:rsidRPr="00473856">
        <w:t xml:space="preserve"> betonar vikten av vägledning från förslagsvis Livsmedelsverket kring rapporteringssystem.</w:t>
      </w:r>
    </w:p>
    <w:p w14:paraId="6EF29C9E" w14:textId="75ABF97E" w:rsidR="00F71CC6" w:rsidRPr="00473856" w:rsidRDefault="00AB307F" w:rsidP="00F71CC6">
      <w:pPr>
        <w:pStyle w:val="Brdtextmedindrag"/>
      </w:pPr>
      <w:r w:rsidRPr="00473856">
        <w:rPr>
          <w:i/>
          <w:iCs/>
        </w:rPr>
        <w:t>Lantbrukarnas riksförbund (LRF)</w:t>
      </w:r>
      <w:r w:rsidRPr="00473856">
        <w:t xml:space="preserve"> anser att promemorian är otydlig när det gäller vilka överträdelser som avses</w:t>
      </w:r>
      <w:r>
        <w:t>, vem som ansvarar för sådana överträdelser</w:t>
      </w:r>
      <w:r w:rsidRPr="00473856">
        <w:t xml:space="preserve"> och vem som ska anses vara visselblåsare</w:t>
      </w:r>
      <w:r>
        <w:t>.</w:t>
      </w:r>
    </w:p>
    <w:p w14:paraId="6C6F4704" w14:textId="22B2B640" w:rsidR="00F71CC6" w:rsidRDefault="00AB307F" w:rsidP="00F71CC6">
      <w:pPr>
        <w:pStyle w:val="Brdtextmedindrag"/>
      </w:pPr>
      <w:r w:rsidRPr="00473856">
        <w:rPr>
          <w:i/>
          <w:iCs/>
        </w:rPr>
        <w:t xml:space="preserve">Gård </w:t>
      </w:r>
      <w:r>
        <w:rPr>
          <w:i/>
          <w:iCs/>
        </w:rPr>
        <w:t>&amp;</w:t>
      </w:r>
      <w:r w:rsidRPr="00473856">
        <w:rPr>
          <w:i/>
          <w:iCs/>
        </w:rPr>
        <w:t xml:space="preserve"> Djurhälsan AB</w:t>
      </w:r>
      <w:r w:rsidRPr="00473856">
        <w:t xml:space="preserve"> framhåller att hänsyn måste tas i rapporterings</w:t>
      </w:r>
      <w:r>
        <w:softHyphen/>
      </w:r>
      <w:r w:rsidRPr="00473856">
        <w:t>systemen till vilken typ av information som ska vidarebefordras till vilken instans. Vissa anmärkningar i kontrollen bör inte rapporteras till myndig</w:t>
      </w:r>
      <w:r>
        <w:softHyphen/>
      </w:r>
      <w:r w:rsidRPr="00473856">
        <w:t>heten utan till enskild aktör som råd och information. Proportionalitets</w:t>
      </w:r>
      <w:r>
        <w:softHyphen/>
      </w:r>
      <w:r w:rsidRPr="00473856">
        <w:t>hänsyn behöver tas</w:t>
      </w:r>
      <w:r>
        <w:t>.</w:t>
      </w:r>
    </w:p>
    <w:p w14:paraId="04045AC5" w14:textId="3A1F4AD1" w:rsidR="00F71CC6" w:rsidRPr="00D400A0" w:rsidRDefault="00AB307F" w:rsidP="00F71CC6">
      <w:pPr>
        <w:pStyle w:val="Brdtextmedindrag"/>
      </w:pPr>
      <w:r w:rsidRPr="00D400A0">
        <w:rPr>
          <w:b/>
          <w:bCs/>
        </w:rPr>
        <w:t>Skälen för regeringens bedömning:</w:t>
      </w:r>
      <w:r>
        <w:t xml:space="preserve"> </w:t>
      </w:r>
      <w:r w:rsidRPr="00D400A0">
        <w:t>Enligt ordalydelsen i artikel 140 gäller bestämmelsen, som framgå</w:t>
      </w:r>
      <w:r>
        <w:t>r</w:t>
      </w:r>
      <w:r w:rsidRPr="00D400A0">
        <w:t xml:space="preserve"> av föregående avsnitt, rapportering av överträdelser av den nya kontrollförordningen.</w:t>
      </w:r>
      <w:r>
        <w:t xml:space="preserve"> </w:t>
      </w:r>
      <w:r w:rsidRPr="00D400A0">
        <w:t>Rapportering av överträ</w:t>
      </w:r>
      <w:r>
        <w:softHyphen/>
      </w:r>
      <w:r w:rsidRPr="00D400A0">
        <w:t>delser av de materiella bestämmelser som avses i artikel 1.2 nämns inte i artikeln. I skälen till den nya kontrollförordningen anges emellertid att vem som helst bör ha möjlighet att inkomma med nya uppgifter till de behöriga myndigheterna för att hjälpa dem att upptäcka fall av överträdel</w:t>
      </w:r>
      <w:r>
        <w:softHyphen/>
      </w:r>
      <w:r w:rsidRPr="00D400A0">
        <w:t>ser av förordningen och av de bestämmelser som avses i artikel 1.2 och i sådana fall ålägga sanktioner. Av skälen framgår vidare att rapportering av överträdelser av förordningen är ett användbart verktyg för att säkerställa att behöriga myndigheter kan upptäcka överträdelser och ålägga sank</w:t>
      </w:r>
      <w:r>
        <w:softHyphen/>
      </w:r>
      <w:r w:rsidRPr="00D400A0">
        <w:t>t</w:t>
      </w:r>
      <w:r>
        <w:softHyphen/>
      </w:r>
      <w:r w:rsidRPr="00D400A0">
        <w:t>ioner. Regeringen bedömer dock i likhet med promemorian att skyldighe</w:t>
      </w:r>
      <w:r>
        <w:softHyphen/>
      </w:r>
      <w:r w:rsidRPr="00D400A0">
        <w:t>t</w:t>
      </w:r>
      <w:r>
        <w:softHyphen/>
      </w:r>
      <w:r w:rsidRPr="00D400A0">
        <w:t>erna i artikel 140, med hänsyn till hur den är formulerad, endast omfattar överträdelser av den nya kontrollförordningen i sig och inte överträdelser av de materiella bestämmelser som avses i artikel 1.2 i förordningen.</w:t>
      </w:r>
      <w:r>
        <w:t xml:space="preserve"> </w:t>
      </w:r>
      <w:r w:rsidRPr="00D400A0">
        <w:t xml:space="preserve">Det finns således ingen uttrycklig skyldighet enligt kontrollförordningen att ha rapporteringssystem för överträdelser av materiella bestämmelser. Bestämmelser om en sådan skyldighet kan dock ändå komma att föreslås i ett senare skede som en del av genomförandet av </w:t>
      </w:r>
      <w:r>
        <w:t>visselblåsardirektivet</w:t>
      </w:r>
      <w:r w:rsidRPr="00D400A0">
        <w:t>, men aktualiseras inte i detta lagstiftningsärende.</w:t>
      </w:r>
    </w:p>
    <w:p w14:paraId="361AE3DA" w14:textId="77777777" w:rsidR="00F71CC6" w:rsidRDefault="00AB307F" w:rsidP="00F71CC6">
      <w:pPr>
        <w:pStyle w:val="Brdtextmedindrag"/>
      </w:pPr>
      <w:r w:rsidRPr="00D400A0">
        <w:rPr>
          <w:i/>
          <w:iCs/>
        </w:rPr>
        <w:t>Lantbrukarnas riksförbund (LRF)</w:t>
      </w:r>
      <w:r w:rsidRPr="00D400A0">
        <w:t xml:space="preserve"> anser att det är otydligt vilka överträ</w:t>
      </w:r>
      <w:r>
        <w:softHyphen/>
      </w:r>
      <w:r w:rsidRPr="00D400A0">
        <w:t>delser som avses och vem som ska anses vara visselblåsare. Det kan kon</w:t>
      </w:r>
      <w:r>
        <w:softHyphen/>
      </w:r>
      <w:r w:rsidRPr="00D400A0">
        <w:t>stateras att detta inte klargörs närmare i artikel 140. Eftersom den nya kon</w:t>
      </w:r>
      <w:r>
        <w:softHyphen/>
      </w:r>
      <w:r w:rsidRPr="00D400A0">
        <w:t>trollförordningen främst innebär skyldigheter för myndigheter, så är en rimlig slutsats att det främst kommer att vara myndigheter, eller tjänste</w:t>
      </w:r>
      <w:r>
        <w:softHyphen/>
      </w:r>
      <w:r w:rsidRPr="00D400A0">
        <w:t>män på myndigheterna, som ansvarar för eller begår överträdelser av för</w:t>
      </w:r>
      <w:r>
        <w:softHyphen/>
      </w:r>
      <w:r w:rsidRPr="00D400A0">
        <w:t>ordningen. Några bestämmelser i den nya</w:t>
      </w:r>
      <w:r>
        <w:t xml:space="preserve"> </w:t>
      </w:r>
      <w:r w:rsidRPr="00D400A0">
        <w:t xml:space="preserve">kontrollförordningen riktar sig dock till enskilda (fysiska eller juridiska personer), vilket innebär att även enskilda kan överträda förordningen. I artikel 140 anges inte heller någon begränsning </w:t>
      </w:r>
      <w:r>
        <w:t>av vilka</w:t>
      </w:r>
      <w:r w:rsidRPr="00D400A0">
        <w:t xml:space="preserve"> som ska kunna rapportera en överträdelse. Överträ</w:t>
      </w:r>
      <w:r>
        <w:softHyphen/>
      </w:r>
      <w:r w:rsidRPr="00D400A0">
        <w:t>delserna kan uppmärksammas och rapporteras både av någon inom den myndighet eller juridiska person där överträdelsen begåtts, men också av någon utomstående.</w:t>
      </w:r>
      <w:r>
        <w:t xml:space="preserve"> </w:t>
      </w:r>
    </w:p>
    <w:p w14:paraId="40A3E315" w14:textId="5D860BBE" w:rsidR="00F71CC6" w:rsidRDefault="00AB307F" w:rsidP="00F71CC6">
      <w:pPr>
        <w:pStyle w:val="Brdtextmedindrag"/>
      </w:pPr>
      <w:r>
        <w:t>Anmälningar om överträdelser kan göras och görs också till myndighe</w:t>
      </w:r>
      <w:r>
        <w:softHyphen/>
        <w:t>t</w:t>
      </w:r>
      <w:r>
        <w:softHyphen/>
        <w:t>erna redan i dag. En myndighet som bedriver tillsyn eller kontroll kan också anses ha en skyldighet att agera om den uppmärksammas på över</w:t>
      </w:r>
      <w:r>
        <w:softHyphen/>
        <w:t>trädelser av lagstiftning inom det område som myndigheten har tillsyns</w:t>
      </w:r>
      <w:r>
        <w:softHyphen/>
        <w:t>ansvar för (se bl.a. SOU 2020:7, s. 303). I de lagar som berörs här finns dessutom en uttrycklig skyldighet för kontrollmyndigheterna att verka för att överträdelser beivras eller att åtgärder vidtas mot överträdelser, se t.ex. 13 § livsmedelslagen. Det är därmed ingen ny uppgift i sig för myndighet</w:t>
      </w:r>
      <w:r>
        <w:softHyphen/>
        <w:t>erna att hantera anmälningar om påstådda överträdelser av enskilda. Även klagomål som rör myndighetens egen personal bör rimligen följas upp redan i dag.</w:t>
      </w:r>
    </w:p>
    <w:p w14:paraId="6A4B8201" w14:textId="77777777" w:rsidR="00F71CC6" w:rsidRPr="00D400A0" w:rsidRDefault="00AB307F" w:rsidP="00F71CC6">
      <w:pPr>
        <w:pStyle w:val="Brdtextmedindrag"/>
      </w:pPr>
      <w:r w:rsidRPr="00D400A0">
        <w:t>Förfaranden för mottagande av rapporter om överträdelser och upp</w:t>
      </w:r>
      <w:r w:rsidRPr="00D400A0">
        <w:softHyphen/>
        <w:t>följ</w:t>
      </w:r>
      <w:r>
        <w:softHyphen/>
      </w:r>
      <w:r w:rsidRPr="00D400A0">
        <w:t>ning av rapporterna är en av de mekanismer som medlemsstaterna ska säkerställa att de behöriga myndigheterna har enligt den nya kontroll</w:t>
      </w:r>
      <w:r>
        <w:softHyphen/>
      </w:r>
      <w:r w:rsidRPr="00D400A0">
        <w:t>förordningen (artikel 140.2 a). Artikeln ställer inte några särskilda krav på hur dessa förfaranden ska se ut. Förfarandena kan bestå av t.ex. system med en särskild e-postadress, telefontjänst eller webbplats genom vilka uppgifter om överträdelser av den nya kontrollförordningen samlas in och behandlas. Det finns emellertid inget krav på att det ska vara en datoriserad eller telebaserad kommunikationskanal utan sådana system kan även inne</w:t>
      </w:r>
      <w:r>
        <w:softHyphen/>
      </w:r>
      <w:r w:rsidRPr="00D400A0">
        <w:t>fatta andra skriftliga eller muntliga kanaler.</w:t>
      </w:r>
    </w:p>
    <w:p w14:paraId="6DC75759" w14:textId="2F747DF6" w:rsidR="00F71CC6" w:rsidRPr="00D400A0" w:rsidRDefault="00AB307F" w:rsidP="00F71CC6">
      <w:pPr>
        <w:pStyle w:val="Brdtextmedindrag"/>
      </w:pPr>
      <w:r w:rsidRPr="00D400A0">
        <w:t>För statliga kontrollmyndigheter bedömer regeringen i likhet med pro</w:t>
      </w:r>
      <w:r>
        <w:softHyphen/>
      </w:r>
      <w:r w:rsidRPr="00D400A0">
        <w:t>memorian att skyldigheten att ha ändamålsenliga rapporteringssystem för överträdelser av den nya kontrollförordningen kan tillgodoses genom före</w:t>
      </w:r>
      <w:r>
        <w:softHyphen/>
      </w:r>
      <w:r w:rsidRPr="00D400A0">
        <w:t>skrifter på förordnings</w:t>
      </w:r>
      <w:r>
        <w:softHyphen/>
      </w:r>
      <w:r w:rsidRPr="00D400A0">
        <w:t>nivå. Bedömningen är att även bestämmelser om hur rapporteringssystemet ska se ut och hur myndigheterna ska hantera inkomna anmälningar lämpligast införs på förordningsnivå.</w:t>
      </w:r>
      <w:r>
        <w:t xml:space="preserve"> </w:t>
      </w:r>
      <w:r w:rsidRPr="00D400A0">
        <w:t>På de områ</w:t>
      </w:r>
      <w:r>
        <w:softHyphen/>
      </w:r>
      <w:r w:rsidRPr="00D400A0">
        <w:t>den där även kommuner kan utses som kontrollmyndigheter behövs dock, i enlighet med</w:t>
      </w:r>
      <w:r>
        <w:t xml:space="preserve"> 8 kap. 2 § regeringsformen och den bedömning som görs i</w:t>
      </w:r>
      <w:r w:rsidRPr="00D400A0">
        <w:t xml:space="preserve"> promemorian, e</w:t>
      </w:r>
      <w:r>
        <w:t>n</w:t>
      </w:r>
      <w:r w:rsidRPr="00D400A0">
        <w:t xml:space="preserve"> </w:t>
      </w:r>
      <w:r>
        <w:t>grundläggande bestämmelse om rapporteringssystem</w:t>
      </w:r>
      <w:r w:rsidRPr="00D400A0">
        <w:t xml:space="preserve"> i lag. Det gäller livsmedelslagen, lagen om foder och animaliska bipro</w:t>
      </w:r>
      <w:r>
        <w:softHyphen/>
      </w:r>
      <w:r w:rsidRPr="00D400A0">
        <w:t>dukter, lagen om provtagning på djur, m.m., lagen om kontroll av skyddade beteckningar på jordbruks</w:t>
      </w:r>
      <w:r w:rsidRPr="00D400A0">
        <w:softHyphen/>
        <w:t xml:space="preserve">produkter och livsmedel och lagen om kontroll av ekologisk produktion. </w:t>
      </w:r>
      <w:r>
        <w:t>Regeringen bedömer till skillnad från promemorian att det inte är nödvändigt med ett bemyndigande att meddela ytterligare föreskrifter om rapporteringssystemen. Bestämmelserna i lagarna kan i stället kompletteras med verkställighets</w:t>
      </w:r>
      <w:r>
        <w:softHyphen/>
        <w:t xml:space="preserve">föreskrifter i förordning i enlighet med 8 kap. 7 § första stycket 1 regeringsformen. </w:t>
      </w:r>
      <w:r w:rsidRPr="00D400A0">
        <w:t>De närmare över</w:t>
      </w:r>
      <w:r>
        <w:softHyphen/>
      </w:r>
      <w:r w:rsidRPr="00D400A0">
        <w:t>vägandena finns i avsnit</w:t>
      </w:r>
      <w:r w:rsidRPr="00D400A0">
        <w:softHyphen/>
        <w:t xml:space="preserve">ten </w:t>
      </w:r>
      <w:r>
        <w:t>som behandlar</w:t>
      </w:r>
      <w:r w:rsidRPr="00D400A0">
        <w:t xml:space="preserve"> förslag till ändringar i de berörda lagarna.</w:t>
      </w:r>
    </w:p>
    <w:p w14:paraId="136EDC42" w14:textId="77777777" w:rsidR="00F71CC6" w:rsidRDefault="00AB307F" w:rsidP="00F71CC6">
      <w:pPr>
        <w:pStyle w:val="Brdtextmedindrag"/>
      </w:pPr>
      <w:r w:rsidRPr="00D400A0">
        <w:t>Oavsett hur rapporteringssystemet ser ut ska undersökningen av läm</w:t>
      </w:r>
      <w:r>
        <w:softHyphen/>
      </w:r>
      <w:r w:rsidRPr="00D400A0">
        <w:t>nade uppgifter ske på ett proportionerligt och oberoende sätt, vilket får anses innefatta krav på att det sker ett lämpligt urval av vilka personer som ges i uppgift att hantera och följa upp gjorda an</w:t>
      </w:r>
      <w:r w:rsidRPr="00D400A0">
        <w:softHyphen/>
        <w:t>mälningar.</w:t>
      </w:r>
      <w:r>
        <w:t xml:space="preserve"> </w:t>
      </w:r>
      <w:r w:rsidRPr="00D400A0">
        <w:t>De remis</w:t>
      </w:r>
      <w:r>
        <w:softHyphen/>
      </w:r>
      <w:r w:rsidRPr="00D400A0">
        <w:t xml:space="preserve">synpunkter som framförs från ett antal kommuner och från </w:t>
      </w:r>
      <w:r w:rsidRPr="00D400A0">
        <w:rPr>
          <w:i/>
          <w:iCs/>
        </w:rPr>
        <w:t>Gård &amp; Djur</w:t>
      </w:r>
      <w:r>
        <w:rPr>
          <w:i/>
          <w:iCs/>
        </w:rPr>
        <w:softHyphen/>
      </w:r>
      <w:r w:rsidRPr="00D400A0">
        <w:rPr>
          <w:i/>
          <w:iCs/>
        </w:rPr>
        <w:t>hälsan AB</w:t>
      </w:r>
      <w:r w:rsidRPr="00D400A0">
        <w:t xml:space="preserve"> om behov av en enhetlig och lämplig hantering av rapporte</w:t>
      </w:r>
      <w:r>
        <w:softHyphen/>
      </w:r>
      <w:r w:rsidRPr="00D400A0">
        <w:t>ringssystemen får beaktas i det kommande arbetet med reglering på för</w:t>
      </w:r>
      <w:r>
        <w:softHyphen/>
      </w:r>
      <w:r w:rsidRPr="00D400A0">
        <w:t xml:space="preserve">ordningsnivå och i det praktiska genomförandet från myndigheterna. </w:t>
      </w:r>
    </w:p>
    <w:p w14:paraId="1F048B3F" w14:textId="77777777" w:rsidR="00F71CC6" w:rsidRDefault="00AB307F" w:rsidP="00F71CC6">
      <w:pPr>
        <w:pStyle w:val="Brdtextmedindrag"/>
      </w:pPr>
      <w:r w:rsidRPr="00D400A0">
        <w:t xml:space="preserve">Det finns också anledning att beakta de författningsförslag som </w:t>
      </w:r>
      <w:r>
        <w:t>kan komma</w:t>
      </w:r>
      <w:r w:rsidRPr="00D400A0">
        <w:t xml:space="preserve"> att lämnas i syfte att genomföra </w:t>
      </w:r>
      <w:r>
        <w:t>visselblåsar</w:t>
      </w:r>
      <w:r w:rsidRPr="00D400A0">
        <w:t>direktiv</w:t>
      </w:r>
      <w:r>
        <w:t xml:space="preserve">et. </w:t>
      </w:r>
    </w:p>
    <w:p w14:paraId="0C5EBD5E" w14:textId="77777777" w:rsidR="00F71CC6" w:rsidRDefault="00AB307F" w:rsidP="00F71CC6">
      <w:pPr>
        <w:pStyle w:val="Brdtextmedindrag"/>
      </w:pPr>
      <w:r>
        <w:t>Regeringen behandlar de lagändringar som föreslås i anledning av bedömningen ovan i avsnitt 9.14</w:t>
      </w:r>
      <w:r w:rsidRPr="00D054F2">
        <w:t xml:space="preserve"> </w:t>
      </w:r>
      <w:r>
        <w:t>(</w:t>
      </w:r>
      <w:r w:rsidRPr="00D054F2">
        <w:t>livsmedelslagen</w:t>
      </w:r>
      <w:r>
        <w:t>)</w:t>
      </w:r>
      <w:r w:rsidRPr="00D054F2">
        <w:t xml:space="preserve">, avsnitt </w:t>
      </w:r>
      <w:r>
        <w:t>10</w:t>
      </w:r>
      <w:r w:rsidRPr="00D054F2">
        <w:t xml:space="preserve">.14 </w:t>
      </w:r>
      <w:r>
        <w:t>(</w:t>
      </w:r>
      <w:r w:rsidRPr="00D054F2">
        <w:t>lagen om foder och animaliska biprodukter</w:t>
      </w:r>
      <w:r>
        <w:t>)</w:t>
      </w:r>
      <w:r w:rsidRPr="00D054F2">
        <w:t>, avsnitt 1</w:t>
      </w:r>
      <w:r>
        <w:t>1</w:t>
      </w:r>
      <w:r w:rsidRPr="00D054F2">
        <w:t>.1</w:t>
      </w:r>
      <w:r>
        <w:t>0 (</w:t>
      </w:r>
      <w:r w:rsidRPr="00D054F2">
        <w:t xml:space="preserve">lagen om provtagning på djur, </w:t>
      </w:r>
      <w:r>
        <w:t xml:space="preserve">m.m.), </w:t>
      </w:r>
      <w:r w:rsidRPr="00D054F2">
        <w:t>avsnitt 1</w:t>
      </w:r>
      <w:r>
        <w:t>3</w:t>
      </w:r>
      <w:r w:rsidRPr="00D054F2">
        <w:t>.1</w:t>
      </w:r>
      <w:r>
        <w:t>2</w:t>
      </w:r>
      <w:r w:rsidRPr="00D054F2">
        <w:t xml:space="preserve"> </w:t>
      </w:r>
      <w:r>
        <w:t>(</w:t>
      </w:r>
      <w:r w:rsidRPr="00D054F2">
        <w:t xml:space="preserve">lagen om </w:t>
      </w:r>
      <w:r>
        <w:t xml:space="preserve">kontroll av </w:t>
      </w:r>
      <w:r w:rsidRPr="00D054F2">
        <w:t>skyddade beteckningar</w:t>
      </w:r>
      <w:r>
        <w:t xml:space="preserve"> på jordbruksprodukter och livsmedel) och</w:t>
      </w:r>
      <w:r w:rsidRPr="00D054F2">
        <w:t xml:space="preserve"> avsnitt 1</w:t>
      </w:r>
      <w:r>
        <w:t>4</w:t>
      </w:r>
      <w:r w:rsidRPr="00D054F2">
        <w:t>.1</w:t>
      </w:r>
      <w:r>
        <w:t>1</w:t>
      </w:r>
      <w:r w:rsidRPr="00D054F2">
        <w:t xml:space="preserve"> </w:t>
      </w:r>
      <w:r>
        <w:t>(</w:t>
      </w:r>
      <w:r w:rsidRPr="00D054F2">
        <w:t>lagen om kontroll av ekologisk produktion</w:t>
      </w:r>
      <w:r>
        <w:t>).</w:t>
      </w:r>
    </w:p>
    <w:p w14:paraId="29936B95" w14:textId="77777777" w:rsidR="00F71CC6" w:rsidRDefault="00AB307F" w:rsidP="00F71CC6">
      <w:pPr>
        <w:pStyle w:val="Rubrik3"/>
      </w:pPr>
      <w:bookmarkStart w:id="127" w:name="_Toc44537199"/>
      <w:bookmarkStart w:id="128" w:name="_Toc54265394"/>
      <w:r>
        <w:t>Skydd mot repressalier för den som rapporterar</w:t>
      </w:r>
      <w:bookmarkEnd w:id="127"/>
      <w:bookmarkEnd w:id="128"/>
    </w:p>
    <w:p w14:paraId="179301F5" w14:textId="77777777" w:rsidR="00F71CC6" w:rsidRPr="00A76360" w:rsidRDefault="00AB307F" w:rsidP="00F71CC6">
      <w:pPr>
        <w:pStyle w:val="Brdtextram"/>
        <w:rPr>
          <w:sz w:val="8"/>
          <w:szCs w:val="8"/>
        </w:rPr>
      </w:pPr>
      <w:r w:rsidRPr="00420062">
        <w:rPr>
          <w:b/>
        </w:rPr>
        <w:t xml:space="preserve">Regeringens </w:t>
      </w:r>
      <w:r>
        <w:rPr>
          <w:b/>
        </w:rPr>
        <w:t>bedömning</w:t>
      </w:r>
      <w:r w:rsidRPr="00420062">
        <w:rPr>
          <w:b/>
        </w:rPr>
        <w:t>:</w:t>
      </w:r>
      <w:r>
        <w:t xml:space="preserve"> </w:t>
      </w:r>
      <w:r w:rsidRPr="00D400A0">
        <w:t>Kravet i den nya kontrollförordningen om lämpligt skydd för personer som rapporterar om överträdelser mot att drabbas av repressalier, diskriminering och andra former av miss</w:t>
      </w:r>
      <w:r>
        <w:softHyphen/>
      </w:r>
      <w:r w:rsidRPr="00D400A0">
        <w:t xml:space="preserve">gynnande behandling är uppfyllt </w:t>
      </w:r>
      <w:r>
        <w:t>genom</w:t>
      </w:r>
      <w:r w:rsidRPr="00D400A0">
        <w:t xml:space="preserve"> gällande rätt</w:t>
      </w:r>
      <w:r>
        <w:t>.</w:t>
      </w:r>
    </w:p>
    <w:p w14:paraId="7DBECAC6" w14:textId="77777777" w:rsidR="00F71CC6" w:rsidRPr="00A76360" w:rsidRDefault="00F71CC6" w:rsidP="00F71CC6">
      <w:pPr>
        <w:pStyle w:val="Brdtextmedindrag"/>
        <w:rPr>
          <w:sz w:val="8"/>
          <w:szCs w:val="8"/>
        </w:rPr>
      </w:pPr>
    </w:p>
    <w:p w14:paraId="1B7605AB" w14:textId="77777777" w:rsidR="00F71CC6" w:rsidRDefault="00AB307F" w:rsidP="00F71CC6">
      <w:pPr>
        <w:pStyle w:val="Brdtextmedindrag"/>
      </w:pPr>
      <w:r>
        <w:rPr>
          <w:b/>
        </w:rPr>
        <w:t>Promemorian</w:t>
      </w:r>
      <w:r w:rsidRPr="0006285B">
        <w:rPr>
          <w:b/>
        </w:rPr>
        <w:t xml:space="preserve">s </w:t>
      </w:r>
      <w:r>
        <w:rPr>
          <w:b/>
        </w:rPr>
        <w:t xml:space="preserve">bedömning </w:t>
      </w:r>
      <w:r>
        <w:rPr>
          <w:bCs/>
        </w:rPr>
        <w:t>överensstämmer med regeringens.</w:t>
      </w:r>
    </w:p>
    <w:p w14:paraId="19C42ECA" w14:textId="77777777" w:rsidR="00F71CC6" w:rsidRPr="00D400A0" w:rsidRDefault="00AB307F" w:rsidP="00F71CC6">
      <w:pPr>
        <w:pStyle w:val="Brdtextmedindrag"/>
      </w:pPr>
      <w:r w:rsidRPr="00D400A0">
        <w:rPr>
          <w:b/>
          <w:bCs/>
        </w:rPr>
        <w:t xml:space="preserve">Remissinstanserna: </w:t>
      </w:r>
      <w:r w:rsidRPr="00D400A0">
        <w:t>Ingen av remissinstanserna berör frågan särskilt.</w:t>
      </w:r>
    </w:p>
    <w:p w14:paraId="1643C1AB" w14:textId="116DED87" w:rsidR="00F71CC6" w:rsidRPr="00D400A0" w:rsidRDefault="00AB307F" w:rsidP="00F71CC6">
      <w:pPr>
        <w:pStyle w:val="Brdtextmedindrag"/>
      </w:pPr>
      <w:r w:rsidRPr="00D400A0">
        <w:rPr>
          <w:b/>
          <w:bCs/>
        </w:rPr>
        <w:t xml:space="preserve">Skälen för regeringens bedömning: </w:t>
      </w:r>
      <w:r w:rsidRPr="00D400A0">
        <w:t>Lämpligt skydd för personer som rapporterar om överträdelser mot repressalier, diskriminering och andra former av missgynnande be</w:t>
      </w:r>
      <w:r w:rsidRPr="00D400A0">
        <w:softHyphen/>
        <w:t>handling är en annan mekanism som medlems</w:t>
      </w:r>
      <w:r>
        <w:softHyphen/>
      </w:r>
      <w:r w:rsidRPr="00D400A0">
        <w:t>staterna ska säkerställa enligt den nya kontrollförordningen (artikel 140.2</w:t>
      </w:r>
      <w:r>
        <w:t> </w:t>
      </w:r>
      <w:r w:rsidRPr="00D400A0">
        <w:t>b). Artikeln ställer inte några särskilda krav på hur detta skydd ska utfor</w:t>
      </w:r>
      <w:r>
        <w:softHyphen/>
      </w:r>
      <w:r w:rsidRPr="00D400A0">
        <w:t>mas annat än att det ska vara lämpligt.</w:t>
      </w:r>
    </w:p>
    <w:p w14:paraId="40697F22" w14:textId="0684EABB" w:rsidR="00F71CC6" w:rsidRPr="00D400A0" w:rsidRDefault="00AB307F" w:rsidP="00F71CC6">
      <w:pPr>
        <w:pStyle w:val="Brdtextmedindrag"/>
      </w:pPr>
      <w:r w:rsidRPr="00D400A0">
        <w:t>Artikel 140. 2 b har motsvarigheter i andra EU-rättsakter på bl.a. finans</w:t>
      </w:r>
      <w:r>
        <w:softHyphen/>
      </w:r>
      <w:r w:rsidRPr="00D400A0">
        <w:t>marknadsområdet, exempelvis artikel 71.2 b i Europaparlamentets och rådets direktiv 2013/36/EU av den 26 juni 2013 om be</w:t>
      </w:r>
      <w:r w:rsidRPr="00D400A0">
        <w:softHyphen/>
        <w:t>hörighet att utöva verksamhet i kreditinstitut och om tillsyn av kre</w:t>
      </w:r>
      <w:r w:rsidRPr="00D400A0">
        <w:softHyphen/>
        <w:t>ditinstitut och värde</w:t>
      </w:r>
      <w:r>
        <w:softHyphen/>
      </w:r>
      <w:r w:rsidRPr="00D400A0">
        <w:t>pappersföretag, om ändring av direktiv 2002/87/EG och om upphävande av direktiv 2006/48/EG och 2006/49/EG (kapitaltäckningsdirektivet). Vid genomförandet i svensk rätt av aktuell bestämmelse i kapitaltäcknings</w:t>
      </w:r>
      <w:r>
        <w:softHyphen/>
      </w:r>
      <w:r w:rsidRPr="00D400A0">
        <w:t>direktivet har regeringen bedömt att kraven varit uppfyllda genom gällande rätt. Slutsatsen grundades bl.a. på arbetstagarnas skydd enligt 7</w:t>
      </w:r>
      <w:r>
        <w:t> </w:t>
      </w:r>
      <w:r w:rsidRPr="00D400A0">
        <w:t>och 18 §§ lagen (1982:80)</w:t>
      </w:r>
      <w:r>
        <w:t xml:space="preserve"> </w:t>
      </w:r>
      <w:r w:rsidRPr="00D400A0">
        <w:t>om anställningsskydd, som slår fast att en upp</w:t>
      </w:r>
      <w:r>
        <w:softHyphen/>
      </w:r>
      <w:r w:rsidRPr="00D400A0">
        <w:t xml:space="preserve">sägning ska vara sakligt grundad och avsked endast kan motiveras i de fall då arbetstagaren grovt åsidosatt sina ålägganden mot arbetsgivaren, samt den praxis som Arbetsdomstolen utvecklat. Den praxis som </w:t>
      </w:r>
      <w:r>
        <w:t>det</w:t>
      </w:r>
      <w:r w:rsidRPr="00D400A0">
        <w:t xml:space="preserve"> hänvisades till innebär att även omplacering av personliga skäl kan underkastas en rättslig prövning som liknar prövningen vid uppsägning, samt möjligheten att även angripa arbetsledningsbeslut i de fall som de utövas otillbörligt eller strider mot goda seder på arbetsmarknaden (se prop. 2013/14:228, För</w:t>
      </w:r>
      <w:r>
        <w:softHyphen/>
      </w:r>
      <w:r w:rsidRPr="00D400A0">
        <w:t>stärkta kapitaltäckningsregler, s. 245 ff.).</w:t>
      </w:r>
    </w:p>
    <w:p w14:paraId="2A3F162B" w14:textId="77777777" w:rsidR="00F71CC6" w:rsidRPr="00D400A0" w:rsidRDefault="00AB307F" w:rsidP="00F71CC6">
      <w:pPr>
        <w:pStyle w:val="Brdtextmedindrag"/>
      </w:pPr>
      <w:r w:rsidRPr="00D400A0">
        <w:t>Det bör i detta sammanhang nämnas att artikel 71.2 b i kapitaltäcknings</w:t>
      </w:r>
      <w:r>
        <w:softHyphen/>
      </w:r>
      <w:r w:rsidRPr="00D400A0">
        <w:t>direktivet och artikel 140.2 b i den nya kontrollförord</w:t>
      </w:r>
      <w:r w:rsidRPr="00D400A0">
        <w:softHyphen/>
        <w:t>ningen skiljer sig åt på så vis att den förstnämnda gäller skydd för anställda medan den sist</w:t>
      </w:r>
      <w:r>
        <w:softHyphen/>
      </w:r>
      <w:r w:rsidRPr="00D400A0">
        <w:t>nämnda gäller skydd för personer. Av skälen till den nya kontrollförord</w:t>
      </w:r>
      <w:r>
        <w:softHyphen/>
      </w:r>
      <w:r w:rsidRPr="00D400A0">
        <w:t>ningen (skäl 91) framgår att förordningen bör säkerställa att lämpliga arrangemang inrättas som innebär att vem som helst kan uppmärksamma de behöriga myndigheterna på potentiella överträdelser och som skyddar personen i fråga mot repressalier. I praktiken är det sannolikt så att det är anställda hos den behöriga myndigheten, och möjligtvis anställda hos den aktör som kontrolleras, som har möjlighet att upptäcka överträdelser av den nya kontrollförordningen, dvs. brister i den offentliga kontrollens utförande, och som vid rapportering av sådana överträdelser kan anses vara i behov av skydd mot repressalier m.m. från arbetsgivarens sida.</w:t>
      </w:r>
    </w:p>
    <w:p w14:paraId="514228CA" w14:textId="2B471BDD" w:rsidR="00F71CC6" w:rsidRPr="00D400A0" w:rsidRDefault="00AB307F" w:rsidP="00F71CC6">
      <w:pPr>
        <w:pStyle w:val="Brdtextmedindrag"/>
      </w:pPr>
      <w:r w:rsidRPr="00D400A0">
        <w:t>Det kan konstateras att svensk rätt, såsom redogörs för i ovan nämnda förarbeten, innehåller bestämmelser som syftar till att skydda arbetstagare mot repressalier till följd av en anmälan om missförhållanden. Här kan även nämnas lagen (2016:749) om särskilt skydd mot repressalier för arbetstagare som slår larm om allvarliga missförhållanden som trädde i</w:t>
      </w:r>
      <w:r>
        <w:t xml:space="preserve"> </w:t>
      </w:r>
      <w:r w:rsidRPr="00D400A0">
        <w:t>kraft den 1 januari 2017.</w:t>
      </w:r>
      <w:r>
        <w:t xml:space="preserve"> </w:t>
      </w:r>
      <w:r w:rsidRPr="00D400A0">
        <w:t>Regleringen i lagen innebär bl.a. att en arbets</w:t>
      </w:r>
      <w:r>
        <w:softHyphen/>
      </w:r>
      <w:r w:rsidRPr="00D400A0">
        <w:t>givare inte får utsätta en arbetstagare, eller inhyrd personal, för repressalier till följd av att han eller hon slår larm om allvarliga missförhållanden i arbetsgivarens verksamhet. Med allvarliga missförhållanden avses brott med fängelse i straffskalan eller därmed jämförliga missförhållanden. I lagen regleras under vilka förutsättningar en visselblåsare skyddas när han eller hon slår larm om allvarliga missförhållanden. Lagen ger visselblåsare ett skydd mot repressalier både i situationer då skydd redan finns genom annan reglering och i situationer som inte täcks av annan reglering och ska ses som en del av ett större ramverk som ger skydd åt visselblåsare i arbetslivet, oavsett om de är anställda i privat eller offentlig sektor.</w:t>
      </w:r>
    </w:p>
    <w:p w14:paraId="7223BDEC" w14:textId="77777777" w:rsidR="00F71CC6" w:rsidRDefault="00AB307F" w:rsidP="00F71CC6">
      <w:pPr>
        <w:pStyle w:val="Brdtextmedindrag"/>
      </w:pPr>
      <w:r w:rsidRPr="00D400A0">
        <w:t>Regeringen instämmer mot denna bakgrund i promemorians bedömning</w:t>
      </w:r>
      <w:r>
        <w:t xml:space="preserve"> </w:t>
      </w:r>
      <w:r w:rsidRPr="00D400A0">
        <w:t>att det inte heller i detta sammanhang bör krävas särskilda genom</w:t>
      </w:r>
      <w:r>
        <w:softHyphen/>
      </w:r>
      <w:r w:rsidRPr="00D400A0">
        <w:t>förandeåtgärder i svensk rätt för artikel 140.2 b i den nya kontrollförord</w:t>
      </w:r>
      <w:r>
        <w:softHyphen/>
      </w:r>
      <w:r w:rsidRPr="00D400A0">
        <w:t>ningen, utan kravet om lämpligt skydd för personer som rapporterar över</w:t>
      </w:r>
      <w:r>
        <w:softHyphen/>
      </w:r>
      <w:r w:rsidRPr="00D400A0">
        <w:t>trädelser, mot att drabbas av repressalier, diskriminering och andra former av missgynnande behandling bedöms vara uppfyllt i gällande rätt</w:t>
      </w:r>
      <w:r>
        <w:t>.</w:t>
      </w:r>
    </w:p>
    <w:p w14:paraId="603A0031" w14:textId="77777777" w:rsidR="00F71CC6" w:rsidRDefault="00AB307F" w:rsidP="00F71CC6">
      <w:pPr>
        <w:pStyle w:val="Rubrik3"/>
      </w:pPr>
      <w:bookmarkStart w:id="129" w:name="_Toc44537200"/>
      <w:bookmarkStart w:id="130" w:name="_Toc54265395"/>
      <w:r>
        <w:t>Skydd för behandling av personuppgifter</w:t>
      </w:r>
      <w:bookmarkEnd w:id="129"/>
      <w:bookmarkEnd w:id="130"/>
    </w:p>
    <w:p w14:paraId="2C264293" w14:textId="77777777" w:rsidR="00F71CC6" w:rsidRPr="00A76360" w:rsidRDefault="00AB307F" w:rsidP="00F71CC6">
      <w:pPr>
        <w:pStyle w:val="Brdtextram"/>
      </w:pPr>
      <w:r w:rsidRPr="00420062">
        <w:rPr>
          <w:b/>
        </w:rPr>
        <w:t xml:space="preserve">Regeringens </w:t>
      </w:r>
      <w:r>
        <w:rPr>
          <w:b/>
        </w:rPr>
        <w:t>bedömning</w:t>
      </w:r>
      <w:r w:rsidRPr="00420062">
        <w:rPr>
          <w:b/>
        </w:rPr>
        <w:t>:</w:t>
      </w:r>
      <w:r>
        <w:t xml:space="preserve"> </w:t>
      </w:r>
      <w:r w:rsidRPr="00175422">
        <w:t>EU:s dataskyddsförordning, lagen med kompletterande bestämmelser till EU:s dataskyddsförordning och för</w:t>
      </w:r>
      <w:r>
        <w:softHyphen/>
      </w:r>
      <w:r w:rsidRPr="00175422">
        <w:t>ordningen med kompletterande bestämmelser till EU:s dataskydds</w:t>
      </w:r>
      <w:r>
        <w:softHyphen/>
      </w:r>
      <w:r w:rsidRPr="00175422">
        <w:t xml:space="preserve">förordning utgör </w:t>
      </w:r>
      <w:r>
        <w:t xml:space="preserve">en </w:t>
      </w:r>
      <w:r w:rsidRPr="00175422">
        <w:t>tillräcklig reglering för den personuppgiftsbehand</w:t>
      </w:r>
      <w:r>
        <w:softHyphen/>
      </w:r>
      <w:r w:rsidRPr="00175422">
        <w:t>ling som kan komma att ske</w:t>
      </w:r>
      <w:r>
        <w:t xml:space="preserve"> i rapporteringssystemen</w:t>
      </w:r>
      <w:r w:rsidRPr="00175422">
        <w:t>. Det behöver således inte införas någon ytterligare reglering om denna behandling</w:t>
      </w:r>
      <w:r>
        <w:t xml:space="preserve"> i de lagar som berörs i detta lagstiftningsärende med anledning av</w:t>
      </w:r>
      <w:r w:rsidRPr="00175422">
        <w:t xml:space="preserve"> </w:t>
      </w:r>
      <w:r>
        <w:t>k</w:t>
      </w:r>
      <w:r w:rsidRPr="00D400A0">
        <w:t>ravet i den nya kontrollförordningen om skydd av personuppgifter för den person som rapporterar en överträdelse</w:t>
      </w:r>
      <w:r>
        <w:t>.</w:t>
      </w:r>
      <w:r w:rsidRPr="00D400A0">
        <w:t xml:space="preserve"> </w:t>
      </w:r>
    </w:p>
    <w:p w14:paraId="52D4D506" w14:textId="77777777" w:rsidR="00F71CC6" w:rsidRPr="00A76360" w:rsidRDefault="00F71CC6" w:rsidP="00F71CC6">
      <w:pPr>
        <w:pStyle w:val="Brdtextmedindrag"/>
        <w:rPr>
          <w:sz w:val="8"/>
          <w:szCs w:val="8"/>
        </w:rPr>
      </w:pPr>
    </w:p>
    <w:p w14:paraId="49FD15EE" w14:textId="77777777" w:rsidR="00F71CC6" w:rsidRPr="00306599" w:rsidRDefault="00AB307F" w:rsidP="00F71CC6">
      <w:pPr>
        <w:pStyle w:val="Brdtextmedindrag"/>
        <w:rPr>
          <w:bCs/>
        </w:rPr>
      </w:pPr>
      <w:r>
        <w:rPr>
          <w:b/>
        </w:rPr>
        <w:t>Promemorian</w:t>
      </w:r>
      <w:r w:rsidRPr="0006285B">
        <w:rPr>
          <w:b/>
        </w:rPr>
        <w:t xml:space="preserve">s </w:t>
      </w:r>
      <w:r>
        <w:rPr>
          <w:b/>
        </w:rPr>
        <w:t xml:space="preserve">bedömning </w:t>
      </w:r>
      <w:r>
        <w:rPr>
          <w:bCs/>
        </w:rPr>
        <w:t>överensstämmer i huvudsak med regering</w:t>
      </w:r>
      <w:r>
        <w:rPr>
          <w:bCs/>
        </w:rPr>
        <w:softHyphen/>
        <w:t>ens.</w:t>
      </w:r>
    </w:p>
    <w:p w14:paraId="0D3F21A2"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06599">
        <w:rPr>
          <w:rFonts w:ascii="Times New Roman" w:hAnsi="Times New Roman"/>
          <w:b/>
          <w:bCs/>
          <w:sz w:val="20"/>
        </w:rPr>
        <w:t>Remissinstanserna:</w:t>
      </w:r>
      <w:r w:rsidRPr="00306599">
        <w:rPr>
          <w:rFonts w:ascii="Times New Roman" w:hAnsi="Times New Roman"/>
          <w:i/>
          <w:iCs/>
          <w:sz w:val="20"/>
        </w:rPr>
        <w:t xml:space="preserve"> Göteborgs stad</w:t>
      </w:r>
      <w:r w:rsidRPr="00306599">
        <w:rPr>
          <w:rFonts w:ascii="Times New Roman" w:hAnsi="Times New Roman"/>
          <w:sz w:val="20"/>
        </w:rPr>
        <w:t xml:space="preserve"> och </w:t>
      </w:r>
      <w:r w:rsidRPr="00306599">
        <w:rPr>
          <w:rFonts w:ascii="Times New Roman" w:hAnsi="Times New Roman"/>
          <w:i/>
          <w:iCs/>
          <w:sz w:val="20"/>
        </w:rPr>
        <w:t>Stockholms stad</w:t>
      </w:r>
      <w:r w:rsidRPr="00306599">
        <w:rPr>
          <w:rFonts w:ascii="Times New Roman" w:hAnsi="Times New Roman"/>
          <w:sz w:val="20"/>
        </w:rPr>
        <w:t xml:space="preserve"> anser att det bör utredas vilket behov som finns att skydda en tipsares identitet och hur anonymitet kan garanteras. </w:t>
      </w:r>
      <w:r w:rsidRPr="00306599">
        <w:rPr>
          <w:rFonts w:ascii="Times New Roman" w:hAnsi="Times New Roman"/>
          <w:i/>
          <w:iCs/>
          <w:sz w:val="20"/>
        </w:rPr>
        <w:t>Borås stad</w:t>
      </w:r>
      <w:r w:rsidRPr="00306599">
        <w:rPr>
          <w:rFonts w:ascii="Times New Roman" w:hAnsi="Times New Roman"/>
          <w:sz w:val="20"/>
        </w:rPr>
        <w:t xml:space="preserve"> anser att det måste vara tydligt för anmälaren om anmälan blir anonym via rapporteringssystemet eller om den omfattas av offentlighetsprincipen och blir offentlig. </w:t>
      </w:r>
      <w:r w:rsidRPr="00306599">
        <w:rPr>
          <w:rFonts w:ascii="Times New Roman" w:hAnsi="Times New Roman"/>
          <w:i/>
          <w:iCs/>
          <w:sz w:val="20"/>
        </w:rPr>
        <w:t>Uppsala kommun</w:t>
      </w:r>
      <w:r w:rsidRPr="00306599">
        <w:rPr>
          <w:rFonts w:ascii="Times New Roman" w:hAnsi="Times New Roman"/>
          <w:sz w:val="20"/>
        </w:rPr>
        <w:t xml:space="preserve"> framhåller att om kontrollmyndighetens egen personal rapporterar oegent</w:t>
      </w:r>
      <w:r>
        <w:rPr>
          <w:rFonts w:ascii="Times New Roman" w:hAnsi="Times New Roman"/>
          <w:sz w:val="20"/>
        </w:rPr>
        <w:softHyphen/>
      </w:r>
      <w:r w:rsidRPr="00306599">
        <w:rPr>
          <w:rFonts w:ascii="Times New Roman" w:hAnsi="Times New Roman"/>
          <w:sz w:val="20"/>
        </w:rPr>
        <w:t>ligheter är det viktigt att systemet skyddar personens identitet.</w:t>
      </w:r>
    </w:p>
    <w:p w14:paraId="49F9F2FB" w14:textId="30CCC80C"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10746">
        <w:rPr>
          <w:rFonts w:ascii="Times New Roman" w:hAnsi="Times New Roman"/>
          <w:sz w:val="20"/>
        </w:rPr>
        <w:t xml:space="preserve">Under beredningen av lagrådsremissen har också </w:t>
      </w:r>
      <w:r w:rsidRPr="00C10746">
        <w:rPr>
          <w:rFonts w:ascii="Times New Roman" w:hAnsi="Times New Roman"/>
          <w:i/>
          <w:iCs/>
          <w:sz w:val="20"/>
        </w:rPr>
        <w:t>Datainspektionen</w:t>
      </w:r>
      <w:r w:rsidRPr="00C10746">
        <w:rPr>
          <w:rFonts w:ascii="Times New Roman" w:hAnsi="Times New Roman"/>
          <w:sz w:val="20"/>
        </w:rPr>
        <w:t xml:space="preserve"> getts tillfälle att lämna synpunkter. Datainspektionen konstaterar att myn</w:t>
      </w:r>
      <w:r>
        <w:rPr>
          <w:rFonts w:ascii="Times New Roman" w:hAnsi="Times New Roman"/>
          <w:sz w:val="20"/>
        </w:rPr>
        <w:softHyphen/>
      </w:r>
      <w:r w:rsidRPr="00C10746">
        <w:rPr>
          <w:rFonts w:ascii="Times New Roman" w:hAnsi="Times New Roman"/>
          <w:sz w:val="20"/>
        </w:rPr>
        <w:t>digheten inte getts möjligheten att lämna synpunkter i det tidigare remiss</w:t>
      </w:r>
      <w:r>
        <w:rPr>
          <w:rFonts w:ascii="Times New Roman" w:hAnsi="Times New Roman"/>
          <w:sz w:val="20"/>
        </w:rPr>
        <w:softHyphen/>
      </w:r>
      <w:r w:rsidRPr="00C10746">
        <w:rPr>
          <w:rFonts w:ascii="Times New Roman" w:hAnsi="Times New Roman"/>
          <w:sz w:val="20"/>
        </w:rPr>
        <w:t xml:space="preserve">förfarandet och att den haft kort om tid </w:t>
      </w:r>
      <w:r>
        <w:rPr>
          <w:rFonts w:ascii="Times New Roman" w:hAnsi="Times New Roman"/>
          <w:sz w:val="20"/>
        </w:rPr>
        <w:t xml:space="preserve">för att </w:t>
      </w:r>
      <w:r w:rsidRPr="00C10746">
        <w:rPr>
          <w:rFonts w:ascii="Times New Roman" w:hAnsi="Times New Roman"/>
          <w:sz w:val="20"/>
        </w:rPr>
        <w:t>lämna synpunkter på utkastet till lagrådsremiss. Datainspektionen bedömer att de föreslagna rapporterings</w:t>
      </w:r>
      <w:r>
        <w:rPr>
          <w:rFonts w:ascii="Times New Roman" w:hAnsi="Times New Roman"/>
          <w:sz w:val="20"/>
        </w:rPr>
        <w:softHyphen/>
      </w:r>
      <w:r w:rsidRPr="00C10746">
        <w:rPr>
          <w:rFonts w:ascii="Times New Roman" w:hAnsi="Times New Roman"/>
          <w:sz w:val="20"/>
        </w:rPr>
        <w:t>systemen för överträdelser kan innefatta behandling av integritetskänsliga uppgifter rörande brott. Myndigheten anser att det behövs ytterligare ana</w:t>
      </w:r>
      <w:r>
        <w:rPr>
          <w:rFonts w:ascii="Times New Roman" w:hAnsi="Times New Roman"/>
          <w:sz w:val="20"/>
        </w:rPr>
        <w:softHyphen/>
      </w:r>
      <w:r w:rsidRPr="00C10746">
        <w:rPr>
          <w:rFonts w:ascii="Times New Roman" w:hAnsi="Times New Roman"/>
          <w:sz w:val="20"/>
        </w:rPr>
        <w:t xml:space="preserve">lys bl.a. vilka personuppgifter som ska behandlas och i vilken omfattning samt om proportionaliteten i en sådan behandling i förhållande till de mål som eftersträvas. Datainspektionen kan därför inte tillstyrka förslaget. </w:t>
      </w:r>
    </w:p>
    <w:p w14:paraId="14EB6AB1" w14:textId="77777777" w:rsidR="00F71CC6" w:rsidRPr="00E71D91" w:rsidRDefault="00AB307F" w:rsidP="00F71CC6">
      <w:pPr>
        <w:pStyle w:val="Rubrik4utannumrering"/>
      </w:pPr>
      <w:r w:rsidRPr="00E71D91">
        <w:t>Skälen för regeringens bedömning</w:t>
      </w:r>
    </w:p>
    <w:p w14:paraId="2668C42C" w14:textId="77777777" w:rsidR="00F71CC6" w:rsidRDefault="00AB307F" w:rsidP="00F71CC6">
      <w:pPr>
        <w:pStyle w:val="Rubrik5utannumrering"/>
      </w:pPr>
      <w:r>
        <w:t>Reglering av dataskydd</w:t>
      </w:r>
    </w:p>
    <w:p w14:paraId="1C3A847C" w14:textId="77777777" w:rsidR="00F71CC6" w:rsidRPr="005E0463"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bCs/>
          <w:sz w:val="20"/>
        </w:rPr>
      </w:pPr>
      <w:r w:rsidRPr="005E0463">
        <w:rPr>
          <w:rFonts w:ascii="Times New Roman" w:hAnsi="Times New Roman"/>
          <w:bCs/>
          <w:sz w:val="20"/>
        </w:rPr>
        <w:t xml:space="preserve">Det är av stor vikt att </w:t>
      </w:r>
      <w:r>
        <w:rPr>
          <w:rFonts w:ascii="Times New Roman" w:hAnsi="Times New Roman"/>
          <w:bCs/>
          <w:sz w:val="20"/>
        </w:rPr>
        <w:t>rapporterings</w:t>
      </w:r>
      <w:r w:rsidRPr="005E0463">
        <w:rPr>
          <w:rFonts w:ascii="Times New Roman" w:hAnsi="Times New Roman"/>
          <w:bCs/>
          <w:sz w:val="20"/>
        </w:rPr>
        <w:t>system för visselblåsare beaktar enskil</w:t>
      </w:r>
      <w:r>
        <w:rPr>
          <w:rFonts w:ascii="Times New Roman" w:hAnsi="Times New Roman"/>
          <w:bCs/>
          <w:sz w:val="20"/>
        </w:rPr>
        <w:softHyphen/>
      </w:r>
      <w:r w:rsidRPr="005E0463">
        <w:rPr>
          <w:rFonts w:ascii="Times New Roman" w:hAnsi="Times New Roman"/>
          <w:bCs/>
          <w:sz w:val="20"/>
        </w:rPr>
        <w:t>das behov av integritetsskydd. Artikel 140.2 c i den nya kontrollförord</w:t>
      </w:r>
      <w:r>
        <w:rPr>
          <w:rFonts w:ascii="Times New Roman" w:hAnsi="Times New Roman"/>
          <w:bCs/>
          <w:sz w:val="20"/>
        </w:rPr>
        <w:softHyphen/>
      </w:r>
      <w:r w:rsidRPr="005E0463">
        <w:rPr>
          <w:rFonts w:ascii="Times New Roman" w:hAnsi="Times New Roman"/>
          <w:bCs/>
          <w:sz w:val="20"/>
        </w:rPr>
        <w:t>ningen ålägger därför medlemsstaterna att säkerställa skydd för att person</w:t>
      </w:r>
      <w:r>
        <w:rPr>
          <w:rFonts w:ascii="Times New Roman" w:hAnsi="Times New Roman"/>
          <w:bCs/>
          <w:sz w:val="20"/>
        </w:rPr>
        <w:softHyphen/>
      </w:r>
      <w:r w:rsidRPr="005E0463">
        <w:rPr>
          <w:rFonts w:ascii="Times New Roman" w:hAnsi="Times New Roman"/>
          <w:bCs/>
          <w:sz w:val="20"/>
        </w:rPr>
        <w:t>uppgifter behandlas i enlighet med unionsrätten och nationell rätt för den person som rapporterar en överträdelse.</w:t>
      </w:r>
      <w:r>
        <w:rPr>
          <w:rFonts w:ascii="Times New Roman" w:hAnsi="Times New Roman"/>
          <w:bCs/>
          <w:sz w:val="20"/>
        </w:rPr>
        <w:t xml:space="preserve"> </w:t>
      </w:r>
    </w:p>
    <w:p w14:paraId="0BF93AE1"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E0463">
        <w:rPr>
          <w:rFonts w:ascii="Times New Roman" w:hAnsi="Times New Roman"/>
          <w:sz w:val="20"/>
        </w:rPr>
        <w:t>I unionsrätten regleras behandlingen av personuppgifter i</w:t>
      </w:r>
      <w:r>
        <w:rPr>
          <w:rFonts w:ascii="Times New Roman" w:hAnsi="Times New Roman"/>
          <w:sz w:val="20"/>
        </w:rPr>
        <w:t xml:space="preserve"> </w:t>
      </w:r>
      <w:r w:rsidRPr="005E0463">
        <w:rPr>
          <w:rFonts w:ascii="Times New Roman" w:hAnsi="Times New Roman"/>
          <w:sz w:val="20"/>
        </w:rPr>
        <w:t>Europaparla</w:t>
      </w:r>
      <w:r>
        <w:rPr>
          <w:rFonts w:ascii="Times New Roman" w:hAnsi="Times New Roman"/>
          <w:sz w:val="20"/>
        </w:rPr>
        <w:softHyphen/>
      </w:r>
      <w:r w:rsidRPr="005E0463">
        <w:rPr>
          <w:rFonts w:ascii="Times New Roman" w:hAnsi="Times New Roman"/>
          <w:sz w:val="20"/>
        </w:rPr>
        <w:t>mentets och rådets förordning (EU) 2016/679 av den 27 april 2016 om skydd för fysiska personer med avseende på behandling av personupp</w:t>
      </w:r>
      <w:r>
        <w:rPr>
          <w:rFonts w:ascii="Times New Roman" w:hAnsi="Times New Roman"/>
          <w:sz w:val="20"/>
        </w:rPr>
        <w:softHyphen/>
      </w:r>
      <w:r w:rsidRPr="005E0463">
        <w:rPr>
          <w:rFonts w:ascii="Times New Roman" w:hAnsi="Times New Roman"/>
          <w:sz w:val="20"/>
        </w:rPr>
        <w:t xml:space="preserve">gifter och om det fria flödet av sådana uppgifter och om upphävande av direktiv 95/46/EG (allmän dataskyddsförordning), nedan kallad </w:t>
      </w:r>
      <w:r>
        <w:rPr>
          <w:rFonts w:ascii="Times New Roman" w:hAnsi="Times New Roman"/>
          <w:sz w:val="20"/>
        </w:rPr>
        <w:t xml:space="preserve">EU:s </w:t>
      </w:r>
      <w:r w:rsidRPr="005E0463">
        <w:rPr>
          <w:rFonts w:ascii="Times New Roman" w:hAnsi="Times New Roman"/>
          <w:sz w:val="20"/>
        </w:rPr>
        <w:t>dataskyddsförordning. I svensk rätt kompletteras</w:t>
      </w:r>
      <w:r>
        <w:rPr>
          <w:rFonts w:ascii="Times New Roman" w:hAnsi="Times New Roman"/>
          <w:sz w:val="20"/>
        </w:rPr>
        <w:t xml:space="preserve"> EU:s </w:t>
      </w:r>
      <w:r w:rsidRPr="005E0463">
        <w:rPr>
          <w:rFonts w:ascii="Times New Roman" w:hAnsi="Times New Roman"/>
          <w:sz w:val="20"/>
        </w:rPr>
        <w:t>dataskyddsförord</w:t>
      </w:r>
      <w:r>
        <w:rPr>
          <w:rFonts w:ascii="Times New Roman" w:hAnsi="Times New Roman"/>
          <w:sz w:val="20"/>
        </w:rPr>
        <w:softHyphen/>
      </w:r>
      <w:r w:rsidRPr="005E0463">
        <w:rPr>
          <w:rFonts w:ascii="Times New Roman" w:hAnsi="Times New Roman"/>
          <w:sz w:val="20"/>
        </w:rPr>
        <w:t>ning bl.a. av lagen (2018:218) med kompletterande bestämmelser till EU:s data</w:t>
      </w:r>
      <w:r w:rsidRPr="005E0463">
        <w:rPr>
          <w:rFonts w:ascii="Times New Roman" w:hAnsi="Times New Roman"/>
          <w:sz w:val="20"/>
        </w:rPr>
        <w:softHyphen/>
        <w:t>skyddsförordning (dataskyddslagen)</w:t>
      </w:r>
      <w:r>
        <w:rPr>
          <w:rFonts w:ascii="Times New Roman" w:hAnsi="Times New Roman"/>
          <w:sz w:val="20"/>
        </w:rPr>
        <w:t xml:space="preserve"> och förordningen (</w:t>
      </w:r>
      <w:r w:rsidRPr="005E0463">
        <w:rPr>
          <w:rFonts w:ascii="Times New Roman" w:hAnsi="Times New Roman"/>
          <w:sz w:val="20"/>
        </w:rPr>
        <w:t>2018:21</w:t>
      </w:r>
      <w:r>
        <w:rPr>
          <w:rFonts w:ascii="Times New Roman" w:hAnsi="Times New Roman"/>
          <w:sz w:val="20"/>
        </w:rPr>
        <w:t>9</w:t>
      </w:r>
      <w:r w:rsidRPr="005E0463">
        <w:rPr>
          <w:rFonts w:ascii="Times New Roman" w:hAnsi="Times New Roman"/>
          <w:sz w:val="20"/>
        </w:rPr>
        <w:t>) med kompletterande bestämmelser till EU:s data</w:t>
      </w:r>
      <w:r w:rsidRPr="005E0463">
        <w:rPr>
          <w:rFonts w:ascii="Times New Roman" w:hAnsi="Times New Roman"/>
          <w:sz w:val="20"/>
        </w:rPr>
        <w:softHyphen/>
        <w:t>skyddsförordning</w:t>
      </w:r>
      <w:r>
        <w:rPr>
          <w:rFonts w:ascii="Times New Roman" w:hAnsi="Times New Roman"/>
          <w:sz w:val="20"/>
        </w:rPr>
        <w:t>.</w:t>
      </w:r>
    </w:p>
    <w:p w14:paraId="73547532" w14:textId="77777777" w:rsidR="00F71CC6" w:rsidRPr="005E0463"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EU:s d</w:t>
      </w:r>
      <w:r w:rsidRPr="005E0463">
        <w:rPr>
          <w:rFonts w:ascii="Times New Roman" w:hAnsi="Times New Roman"/>
          <w:sz w:val="20"/>
        </w:rPr>
        <w:t>ataskyddsförordning utgör den generella regleringen av person</w:t>
      </w:r>
      <w:r>
        <w:rPr>
          <w:rFonts w:ascii="Times New Roman" w:hAnsi="Times New Roman"/>
          <w:sz w:val="20"/>
        </w:rPr>
        <w:softHyphen/>
      </w:r>
      <w:r w:rsidRPr="005E0463">
        <w:rPr>
          <w:rFonts w:ascii="Times New Roman" w:hAnsi="Times New Roman"/>
          <w:sz w:val="20"/>
        </w:rPr>
        <w:t>uppgiftsbehandling inom EU. I förordningen fastställs bestämmelser om skydd för fysiska personer med avseende på behandlingen av personupp</w:t>
      </w:r>
      <w:r>
        <w:rPr>
          <w:rFonts w:ascii="Times New Roman" w:hAnsi="Times New Roman"/>
          <w:sz w:val="20"/>
        </w:rPr>
        <w:softHyphen/>
      </w:r>
      <w:r w:rsidRPr="005E0463">
        <w:rPr>
          <w:rFonts w:ascii="Times New Roman" w:hAnsi="Times New Roman"/>
          <w:sz w:val="20"/>
        </w:rPr>
        <w:t>gifter och om det fria flödet av personuppgifter (artikel 1.1). Syftet med förordning</w:t>
      </w:r>
      <w:r>
        <w:rPr>
          <w:rFonts w:ascii="Times New Roman" w:hAnsi="Times New Roman"/>
          <w:sz w:val="20"/>
        </w:rPr>
        <w:t>en</w:t>
      </w:r>
      <w:r w:rsidRPr="005E0463">
        <w:rPr>
          <w:rFonts w:ascii="Times New Roman" w:hAnsi="Times New Roman"/>
          <w:sz w:val="20"/>
        </w:rPr>
        <w:t xml:space="preserve"> är vidare att skydda fysiska personers grundläggande rättig</w:t>
      </w:r>
      <w:r>
        <w:rPr>
          <w:rFonts w:ascii="Times New Roman" w:hAnsi="Times New Roman"/>
          <w:sz w:val="20"/>
        </w:rPr>
        <w:softHyphen/>
      </w:r>
      <w:r w:rsidRPr="005E0463">
        <w:rPr>
          <w:rFonts w:ascii="Times New Roman" w:hAnsi="Times New Roman"/>
          <w:sz w:val="20"/>
        </w:rPr>
        <w:t>heter och friheter, särskilt deras rätt till skydd av personuppgifter (artikel 1.2).</w:t>
      </w:r>
    </w:p>
    <w:p w14:paraId="0A20E67E" w14:textId="77777777" w:rsidR="00F71CC6" w:rsidRPr="005E0463"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EU:s d</w:t>
      </w:r>
      <w:r w:rsidRPr="005E0463">
        <w:rPr>
          <w:rFonts w:ascii="Times New Roman" w:hAnsi="Times New Roman"/>
          <w:sz w:val="20"/>
        </w:rPr>
        <w:t xml:space="preserve">ataskyddsförordning ska tillämpas på sådan behandling av personuppgifter som helt eller delvis företas på automatisk väg samt på annan behandling än automatisk av personuppgifter som ingår i eller kommer att ingå i ett register. </w:t>
      </w:r>
      <w:r>
        <w:rPr>
          <w:rFonts w:ascii="Times New Roman" w:hAnsi="Times New Roman"/>
          <w:sz w:val="20"/>
        </w:rPr>
        <w:t>F</w:t>
      </w:r>
      <w:r w:rsidRPr="005E0463">
        <w:rPr>
          <w:rFonts w:ascii="Times New Roman" w:hAnsi="Times New Roman"/>
          <w:sz w:val="20"/>
        </w:rPr>
        <w:t>örordningen ska dock inte tillämpas på behandling av personuppgifter som behöriga myndigheter utför i syfte att förebygga, förhindra, utreda, avslöja eller lagföra brott eller verkställa straffrättsliga påföljder, i vilket även ingår att skydda mot samt förebygga och förhindra hot mot den allmänna säkerheten (artikel 2.2 d). Sådan behandling omfattas i stället av Europaparlamentets och rådets direktiv (EU) 2016/680 av den 27 april 2016 om skydd för fysiska personer med avseende på behöriga myndigheters behandling av personuppgifter för att förebygga, förhindra, utreda, avslöja eller lagföra brott eller verkställa straffrättsliga påföljder, och det fria flödet av sådana uppgifter och om upphävande av rådets rambeslut 2008/977/RIF (data</w:t>
      </w:r>
      <w:r w:rsidRPr="005E0463">
        <w:rPr>
          <w:rFonts w:ascii="Times New Roman" w:hAnsi="Times New Roman"/>
          <w:sz w:val="20"/>
        </w:rPr>
        <w:softHyphen/>
        <w:t>skyddsdirektivet).</w:t>
      </w:r>
    </w:p>
    <w:p w14:paraId="2B3735D5" w14:textId="77777777" w:rsidR="00F71CC6" w:rsidRPr="005E0463"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E0463">
        <w:rPr>
          <w:rFonts w:ascii="Times New Roman" w:hAnsi="Times New Roman"/>
          <w:sz w:val="20"/>
        </w:rPr>
        <w:t xml:space="preserve">Dataskyddsdirektivet har i svensk rätt </w:t>
      </w:r>
      <w:r>
        <w:rPr>
          <w:rFonts w:ascii="Times New Roman" w:hAnsi="Times New Roman"/>
          <w:sz w:val="20"/>
        </w:rPr>
        <w:t xml:space="preserve">genomförts i huvudsak </w:t>
      </w:r>
      <w:r w:rsidRPr="005E0463">
        <w:rPr>
          <w:rFonts w:ascii="Times New Roman" w:hAnsi="Times New Roman"/>
          <w:sz w:val="20"/>
        </w:rPr>
        <w:t>genom en ny ramlag, brottsdatalagen (2018:1177), som trädde i kraft den 1</w:t>
      </w:r>
      <w:r>
        <w:rPr>
          <w:rFonts w:ascii="Times New Roman" w:hAnsi="Times New Roman"/>
          <w:sz w:val="20"/>
        </w:rPr>
        <w:t> </w:t>
      </w:r>
      <w:r w:rsidRPr="005E0463">
        <w:rPr>
          <w:rFonts w:ascii="Times New Roman" w:hAnsi="Times New Roman"/>
          <w:sz w:val="20"/>
        </w:rPr>
        <w:t>augusti 2018.</w:t>
      </w:r>
    </w:p>
    <w:p w14:paraId="0018FFDA" w14:textId="77777777" w:rsidR="00F71CC6" w:rsidRDefault="00AB307F" w:rsidP="00F71CC6">
      <w:pPr>
        <w:pStyle w:val="Rubrik5utannumrering"/>
      </w:pPr>
      <w:r>
        <w:t xml:space="preserve">Vilka personuppgifter kan komma att behandlas och vilka regler gäller för behandlingen? </w:t>
      </w:r>
    </w:p>
    <w:p w14:paraId="5A1C0F02" w14:textId="77777777" w:rsidR="00F71CC6"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De bestämmelser om rapporteringssystem som enligt bedömningen i avsnitt 6.8.2 behöver införas för att tillgodose kraven i artikel 140 i den nya kontrollförordningen tydliggör att myndigheterna ska ta emot anmäl</w:t>
      </w:r>
      <w:r>
        <w:rPr>
          <w:rFonts w:ascii="Times New Roman" w:hAnsi="Times New Roman"/>
          <w:sz w:val="20"/>
        </w:rPr>
        <w:softHyphen/>
        <w:t>ningar om överträdelser av kontrollförordningen och hantera dem vidare, t.ex. genom att myndigheten själv beslutar om åtgärder för att utreda och komma till rätta med den påstådda överträdelsen. Vilka åtgärder som vid</w:t>
      </w:r>
      <w:r>
        <w:rPr>
          <w:rFonts w:ascii="Times New Roman" w:hAnsi="Times New Roman"/>
          <w:sz w:val="20"/>
        </w:rPr>
        <w:softHyphen/>
        <w:t>tas beror givetvis på vilken typ av överträdelse det gäller och hur kontroll</w:t>
      </w:r>
      <w:r>
        <w:rPr>
          <w:rFonts w:ascii="Times New Roman" w:hAnsi="Times New Roman"/>
          <w:sz w:val="20"/>
        </w:rPr>
        <w:softHyphen/>
        <w:t xml:space="preserve">myndigheten bedömer uppgifterna i anmälan. </w:t>
      </w:r>
    </w:p>
    <w:p w14:paraId="01789E24" w14:textId="77777777" w:rsidR="00F71CC6" w:rsidRDefault="00AB307F" w:rsidP="00F71CC6">
      <w:pPr>
        <w:pStyle w:val="Brdtextmedindrag"/>
      </w:pPr>
      <w:r>
        <w:t xml:space="preserve">För att ta emot och hantera anmälningar kommer det sannolikt i vissa fall vara nödvändigt att utföra sådan behandling av vissa personuppgifter som </w:t>
      </w:r>
      <w:r w:rsidRPr="00894059">
        <w:t xml:space="preserve">helt eller delvis företas på automatisk väg </w:t>
      </w:r>
      <w:r>
        <w:t>och som avses i artikel 2.1 i EU:s dataskydds</w:t>
      </w:r>
      <w:r>
        <w:softHyphen/>
        <w:t>förordning. De personuppgifter som kan behöva behand</w:t>
      </w:r>
      <w:r>
        <w:softHyphen/>
        <w:t>las är dels anmälarens namn och kontaktuppgifter, dels namn och andra identitetsuppgifter på den som påstås ha begått en överträdelse eller som i övrigt är av betydelse i beskrivningen av eller för utredningen av överträ</w:t>
      </w:r>
      <w:r>
        <w:softHyphen/>
        <w:t>delsen. Behandlingen behöver ske i syfte i att utreda den påstådda överträ</w:t>
      </w:r>
      <w:r>
        <w:softHyphen/>
        <w:t>delsen och vidta de åtgärder som behövs för att komma till rätta med en eventuell överträdelse.</w:t>
      </w:r>
      <w:r w:rsidRPr="00492F06">
        <w:t xml:space="preserve"> </w:t>
      </w:r>
      <w:r>
        <w:t>Den behandlande myndigheten blir då också per</w:t>
      </w:r>
      <w:r>
        <w:softHyphen/>
        <w:t>sonuppgiftsansvarig för behandlingen.</w:t>
      </w:r>
    </w:p>
    <w:p w14:paraId="0B578719" w14:textId="77777777" w:rsidR="00F71CC6" w:rsidRDefault="00AB307F" w:rsidP="00F71CC6">
      <w:pPr>
        <w:pStyle w:val="Brdtextmedindrag"/>
      </w:pPr>
      <w:r>
        <w:t>Liknande anmälningar av överträdelser kan, som anges i avsnitt 6.8.2, redan i dag göras till myndigheterna. Att det nu blir en uttrycklig skyldig</w:t>
      </w:r>
      <w:r>
        <w:softHyphen/>
        <w:t>het att ha ett system för sådana anmälningar bedöms inte innebära att myn</w:t>
      </w:r>
      <w:r>
        <w:softHyphen/>
        <w:t>digheternas behandling av personuppgifter kommer att öka väsentligt i omfattning, ändra karaktär eller ske i annat syfte.</w:t>
      </w:r>
    </w:p>
    <w:p w14:paraId="37E69084" w14:textId="4FA6DD81"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E0463">
        <w:rPr>
          <w:rFonts w:ascii="Times New Roman" w:hAnsi="Times New Roman"/>
          <w:sz w:val="20"/>
        </w:rPr>
        <w:t xml:space="preserve">Det kan inte uteslutas att överträdelser av den nya kontrollförordningen, som ska kunna rapporteras enligt artikel 140, utgör brott. Det kan t.ex. vara fråga om </w:t>
      </w:r>
      <w:r>
        <w:rPr>
          <w:rFonts w:ascii="Times New Roman" w:hAnsi="Times New Roman"/>
          <w:sz w:val="20"/>
        </w:rPr>
        <w:t xml:space="preserve">påståenden </w:t>
      </w:r>
      <w:r w:rsidRPr="005E0463">
        <w:rPr>
          <w:rFonts w:ascii="Times New Roman" w:hAnsi="Times New Roman"/>
          <w:sz w:val="20"/>
        </w:rPr>
        <w:t>att den utsände kontrollanten eller inspektören gör sig skyldig till tagande av muta enligt 10 kap. 5 a § brottsbalken.</w:t>
      </w:r>
      <w:r>
        <w:rPr>
          <w:rFonts w:ascii="Times New Roman" w:hAnsi="Times New Roman"/>
          <w:sz w:val="20"/>
        </w:rPr>
        <w:t xml:space="preserve"> Kontroll</w:t>
      </w:r>
      <w:r>
        <w:rPr>
          <w:rFonts w:ascii="Times New Roman" w:hAnsi="Times New Roman"/>
          <w:sz w:val="20"/>
        </w:rPr>
        <w:softHyphen/>
        <w:t>myndigheternas hantering av sådana uppgifter kan bl.a. inkludera en anmälan om brottsmisstanke till polis eller åklagare. Detta innebär dock inte i sig att myndigheternas personuppgiftsbehandling omfattas av tillämpningsområdet enligt 1 kap. 2 § brottsdatalagen (jfr prop. 2017/18:232 s. 430). Regeringen gör därför, till skillnad från promemo</w:t>
      </w:r>
      <w:r>
        <w:rPr>
          <w:rFonts w:ascii="Times New Roman" w:hAnsi="Times New Roman"/>
          <w:sz w:val="20"/>
        </w:rPr>
        <w:softHyphen/>
        <w:t>rian, bedömningen att brottsdatalagen inte är tillämplig på kontroll</w:t>
      </w:r>
      <w:r>
        <w:rPr>
          <w:rFonts w:ascii="Times New Roman" w:hAnsi="Times New Roman"/>
          <w:sz w:val="20"/>
        </w:rPr>
        <w:softHyphen/>
        <w:t>myndigheternas hantering av misstänkta överträdelser av kontrollförord</w:t>
      </w:r>
      <w:r>
        <w:rPr>
          <w:rFonts w:ascii="Times New Roman" w:hAnsi="Times New Roman"/>
          <w:sz w:val="20"/>
        </w:rPr>
        <w:softHyphen/>
        <w:t>ningen.</w:t>
      </w:r>
    </w:p>
    <w:p w14:paraId="2342F368"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Däremot görs bedömningen, som anges ovan, att personuppgiftsbehand</w:t>
      </w:r>
      <w:r>
        <w:rPr>
          <w:rFonts w:ascii="Times New Roman" w:hAnsi="Times New Roman"/>
          <w:sz w:val="20"/>
        </w:rPr>
        <w:softHyphen/>
        <w:t xml:space="preserve">lingen omfattas av tillämpningsområdet för EU:s dataskyddsförordning enligt artikel 2.1 och de generella krav som enligt förordningen gäller vid all behandling av personuppgifter, t.ex. artiklarna 5 och 6. </w:t>
      </w:r>
      <w:r w:rsidRPr="00492F06">
        <w:rPr>
          <w:rFonts w:ascii="Times New Roman" w:hAnsi="Times New Roman"/>
          <w:sz w:val="20"/>
        </w:rPr>
        <w:t>Den behand</w:t>
      </w:r>
      <w:r>
        <w:rPr>
          <w:rFonts w:ascii="Times New Roman" w:hAnsi="Times New Roman"/>
          <w:sz w:val="20"/>
        </w:rPr>
        <w:softHyphen/>
      </w:r>
      <w:r w:rsidRPr="00492F06">
        <w:rPr>
          <w:rFonts w:ascii="Times New Roman" w:hAnsi="Times New Roman"/>
          <w:sz w:val="20"/>
        </w:rPr>
        <w:t xml:space="preserve">lande myndigheten blir då också personuppgiftsansvarig </w:t>
      </w:r>
      <w:r>
        <w:rPr>
          <w:rFonts w:ascii="Times New Roman" w:hAnsi="Times New Roman"/>
          <w:sz w:val="20"/>
        </w:rPr>
        <w:t>för behandlingen</w:t>
      </w:r>
      <w:r w:rsidRPr="00492F06">
        <w:rPr>
          <w:rFonts w:ascii="Times New Roman" w:hAnsi="Times New Roman"/>
          <w:sz w:val="20"/>
        </w:rPr>
        <w:t>.</w:t>
      </w:r>
      <w:r>
        <w:rPr>
          <w:rFonts w:ascii="Times New Roman" w:hAnsi="Times New Roman"/>
          <w:sz w:val="20"/>
        </w:rPr>
        <w:t xml:space="preserve"> Även dataskyddslagen med tillhörande förordning bedöms vara tillämp</w:t>
      </w:r>
      <w:r>
        <w:rPr>
          <w:rFonts w:ascii="Times New Roman" w:hAnsi="Times New Roman"/>
          <w:sz w:val="20"/>
        </w:rPr>
        <w:softHyphen/>
        <w:t xml:space="preserve">liga på personuppgiftsbehandlingen. </w:t>
      </w:r>
    </w:p>
    <w:p w14:paraId="5A8097AC" w14:textId="77777777" w:rsidR="00F71CC6" w:rsidRPr="005E0463" w:rsidRDefault="00AB307F" w:rsidP="00F71CC6">
      <w:pPr>
        <w:pStyle w:val="Rubrik5utannumrering"/>
      </w:pPr>
      <w:r>
        <w:t>Det behövs ingen särskild reglering av behandling av personuppgifter</w:t>
      </w:r>
    </w:p>
    <w:p w14:paraId="124798D9" w14:textId="211915BF" w:rsidR="00F71CC6" w:rsidRDefault="00AB307F" w:rsidP="00F71CC6">
      <w:pPr>
        <w:pStyle w:val="Brdtext"/>
      </w:pPr>
      <w:r>
        <w:t>Regeringen gör, som anges ovan, bedömningen att de särskilda rapporte</w:t>
      </w:r>
      <w:r>
        <w:softHyphen/>
        <w:t>rings</w:t>
      </w:r>
      <w:r>
        <w:softHyphen/>
        <w:t>systemen inte innebär någon beaktansvärd utökning eller ändring av den behandling av personuppgifter som redan sker hos myndigheterna.</w:t>
      </w:r>
    </w:p>
    <w:p w14:paraId="5FBF7DDE"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Av EU:s dataskyddsförordning framgår att behandling av personupp</w:t>
      </w:r>
      <w:r>
        <w:rPr>
          <w:rFonts w:ascii="Times New Roman" w:hAnsi="Times New Roman"/>
          <w:sz w:val="20"/>
        </w:rPr>
        <w:softHyphen/>
        <w:t xml:space="preserve">gifter får ske bl.a. </w:t>
      </w:r>
    </w:p>
    <w:p w14:paraId="504CA0F6" w14:textId="77777777" w:rsidR="00F71CC6" w:rsidRPr="007D59AF" w:rsidRDefault="00AB307F" w:rsidP="00F71CC6">
      <w:pPr>
        <w:pStyle w:val="Strecklista"/>
      </w:pPr>
      <w:r w:rsidRPr="007D59AF">
        <w:t xml:space="preserve">om behandlingen är nödvändig för att fullgöra en rättslig förpliktelse som åvilar den personuppgiftsansvarige (artikel 6.1 c), eller </w:t>
      </w:r>
    </w:p>
    <w:p w14:paraId="26C7EC1D" w14:textId="77777777" w:rsidR="00F71CC6" w:rsidRDefault="00AB307F" w:rsidP="00F71CC6">
      <w:pPr>
        <w:pStyle w:val="Strecklista"/>
      </w:pPr>
      <w:r w:rsidRPr="007D59AF">
        <w:t>om behandlingen är nödvändig för att fullgöra en uppgift av allmänt intresse eller som ett led i den personuppgiftsansvariges myndighets</w:t>
      </w:r>
      <w:r>
        <w:softHyphen/>
      </w:r>
      <w:r w:rsidRPr="007D59AF">
        <w:t>utövning (artikel 6.1 e)</w:t>
      </w:r>
      <w:r>
        <w:t>.</w:t>
      </w:r>
    </w:p>
    <w:p w14:paraId="5EB9D9D8" w14:textId="2E50022A" w:rsidR="00F71CC6" w:rsidRDefault="00AB307F" w:rsidP="00F71CC6">
      <w:pPr>
        <w:pStyle w:val="Strecklista"/>
        <w:numPr>
          <w:ilvl w:val="0"/>
          <w:numId w:val="0"/>
        </w:numPr>
      </w:pPr>
      <w:r>
        <w:t>Myndigheten har, som nämns i avsnitt 6.8.2 ovan, en skyldighet att agera när den uppmärksammas på överträdelser inom sitt verksamhetsområde. Behandlingen kan alltså anses vara nödvändig för att fullgöra en rättslig förpliktelse och vara tillåten enligt artikel 6.1 c. Behandling kan också ses som nödvändig för att fullgöra en uppgift av allmänt intresse eller som ett led i myndighetsutövning. En myndighet bör därför även med stöd av artikel 6.1 e i EU:s dataskyddsförordning kunna utföra den personupp</w:t>
      </w:r>
      <w:r>
        <w:softHyphen/>
        <w:t>giftsbehandling som är nödvändig för att hantera en anmälan om överträ</w:t>
      </w:r>
      <w:r>
        <w:softHyphen/>
        <w:t xml:space="preserve">delse. </w:t>
      </w:r>
    </w:p>
    <w:p w14:paraId="1AE70DFC" w14:textId="5F77F4B4" w:rsidR="00F71CC6" w:rsidRDefault="00AB307F" w:rsidP="00F71CC6">
      <w:pPr>
        <w:pStyle w:val="Brdtextmedindrag"/>
      </w:pPr>
      <w:r>
        <w:t>Den rättsliga grunden för myndigheternas behandling av personupp</w:t>
      </w:r>
      <w:r>
        <w:softHyphen/>
        <w:t>gifter i syfte att utreda en överträdelse är också fastställd i enlighet med artikel 6.3 i EU:s dataskyddsförordning, både genom bestämmelser i unionsrätten och nationella bestämmelser. Myndigheternas skyldighet att vidta åtgärder för att komma tillrätta med överträdelser begångna av enskilda och eventuella överträdelser som myndighetens egen personal kan ansvara för framgår av den nya kontrollförordningen (se t.ex. artik</w:t>
      </w:r>
      <w:r>
        <w:softHyphen/>
        <w:t xml:space="preserve">larna 5 och 137–138). Sådana skyldigheter finns också i de nationella bestämmelser som nämnts i avsnitt 6.8.2, se t.ex. 13 § livsmedelslagen. </w:t>
      </w:r>
    </w:p>
    <w:p w14:paraId="2D104035" w14:textId="48F2F164" w:rsidR="00F71CC6" w:rsidRDefault="00AB307F" w:rsidP="00F71CC6">
      <w:pPr>
        <w:pStyle w:val="Brdtextmedindrag"/>
      </w:pPr>
      <w:r>
        <w:t>Regeringen har också tidigare, i samband med att lagändringar föreslogs inom Näringsdepartementets verksamhetsområde i anledning av EU:s data</w:t>
      </w:r>
      <w:r>
        <w:softHyphen/>
        <w:t>skyddsförordning, konstaterat att myndighetsutövning i Sverige inte kan ske utan författningsstöd. Det kunde därför enligt regeringens mening för</w:t>
      </w:r>
      <w:r>
        <w:softHyphen/>
        <w:t xml:space="preserve">utsättas att den rättsliga grunden för personuppgiftsbehandling som sker som ett led i myndighetsutövning är fastställd i nationell rätt på det sätt som dataskyddsförordningen kräver. </w:t>
      </w:r>
      <w:r w:rsidRPr="00B64C68">
        <w:t xml:space="preserve">Vidare </w:t>
      </w:r>
      <w:r>
        <w:t>ansågs</w:t>
      </w:r>
      <w:r w:rsidRPr="00B64C68">
        <w:t xml:space="preserve"> de uppgifter som stat</w:t>
      </w:r>
      <w:r>
        <w:softHyphen/>
      </w:r>
      <w:r w:rsidRPr="00B64C68">
        <w:t xml:space="preserve">liga myndigheter utför generellt </w:t>
      </w:r>
      <w:r>
        <w:t xml:space="preserve">vara </w:t>
      </w:r>
      <w:r w:rsidRPr="00B64C68">
        <w:t xml:space="preserve">uppgifter av allmänt intresse </w:t>
      </w:r>
      <w:r>
        <w:t>(se prop. 2017/18:122 s. 28–29).</w:t>
      </w:r>
    </w:p>
    <w:p w14:paraId="637C0BEA" w14:textId="1FB9DBD9" w:rsidR="00F71CC6" w:rsidRDefault="00AB307F" w:rsidP="00F71CC6">
      <w:pPr>
        <w:pStyle w:val="Brdtextmedindrag"/>
      </w:pPr>
      <w:r>
        <w:t>Behandlingen bedöms inte innefatta s.k. känsliga personuppgifter (enligt artikel 9 i dataskyddsförordningen). Däremot kan, som framgår ovan, behandlingen i vissa fall inkludera uppgifter om brottsmisstankar. Det kan avse såväl påståenden om att fysiska personer gjort sig skyldiga till straffbelagda överträdelser som påståenden att sådana överträdelser har skett i en juridisk persons verksamhet. Det framgår dock av 3 kap. 8 § första stycket dataskyddslagen att personuppgifter som avser lagöverträ</w:t>
      </w:r>
      <w:r>
        <w:softHyphen/>
        <w:t>delser enligt artikel 10 i EU:s dataskyddsförordning får behandlas av myn</w:t>
      </w:r>
      <w:r>
        <w:softHyphen/>
        <w:t>digheter.</w:t>
      </w:r>
    </w:p>
    <w:p w14:paraId="28E207F8" w14:textId="17F37CB4" w:rsidR="00F71CC6" w:rsidRDefault="00AB307F" w:rsidP="00F71CC6">
      <w:pPr>
        <w:pStyle w:val="Brdtextmedindrag"/>
      </w:pPr>
      <w:r>
        <w:t>Att personuppgifter behandlas i viss utsträckning är också helt nödvän</w:t>
      </w:r>
      <w:r>
        <w:softHyphen/>
        <w:t>digt för att kontrollmyndigheterna ska kunna fullgöra sina skyldigheter att vidta åtgärder vid överträdelser. Det är de personuppgiftsansvariga myn</w:t>
      </w:r>
      <w:r>
        <w:softHyphen/>
        <w:t xml:space="preserve">digheternas sak att också säkerställa att </w:t>
      </w:r>
      <w:r w:rsidRPr="00AD01FA">
        <w:t xml:space="preserve">varje behandling sker lagligt och i enlighet med de principer som </w:t>
      </w:r>
      <w:r>
        <w:t xml:space="preserve">EU:s </w:t>
      </w:r>
      <w:r w:rsidRPr="00AD01FA">
        <w:t>dataskyddsförordning ställer upp</w:t>
      </w:r>
      <w:r>
        <w:t>, bl.a. i artikel 5 (se prop. 2017/18:122 s. 29). Det integritetsintrång som en sådan behandling innebär måste enligt regeringens mening också anses proportionerlig i förhållande till syftet, nämligen att komma tillrätta med den påstådda överträdelsen.</w:t>
      </w:r>
    </w:p>
    <w:p w14:paraId="02588785" w14:textId="4F0460CA" w:rsidR="00F71CC6" w:rsidRDefault="00AB307F" w:rsidP="00F71CC6">
      <w:pPr>
        <w:pStyle w:val="Brdtextmedindrag"/>
      </w:pPr>
      <w:r>
        <w:t>I 2 kap. 6 § andra stycket regeringsformen anges att</w:t>
      </w:r>
      <w:r w:rsidRPr="006D202A">
        <w:t xml:space="preserve"> var och en gentemot det allmänna </w:t>
      </w:r>
      <w:r>
        <w:t xml:space="preserve">är </w:t>
      </w:r>
      <w:r w:rsidRPr="006D202A">
        <w:t>skyddad mot betydande intrång i den personliga integrite</w:t>
      </w:r>
      <w:r>
        <w:softHyphen/>
      </w:r>
      <w:r w:rsidRPr="006D202A">
        <w:t>ten, om det sker utan samtycke och innebär övervakning eller kartläggning av den enskildes personliga förhållanden</w:t>
      </w:r>
      <w:r>
        <w:t>. Inskränkningar i detta skydd får enbart ske genom lag och i enlighet med de förutsättningar som anges i 2 kap. 21–24 §§ regeringsformen. Bedömningen av vad som kan anses utgöra ett betydande intrång i den personliga integriteten bör göras utifrån olika omständigheter, bl.a. uppgifternas karaktär och omfattning och syftet med behandlingen (se prop. 2009/10:80 s. 184). Den personuppgifts</w:t>
      </w:r>
      <w:r>
        <w:softHyphen/>
        <w:t>behandling som blir aktuell för kontrollmyndigheternas hantering av rapporterade överträdelser bedöms, med beaktande av bl.a. uppgifternas karaktär och omfattning, inte innebära ett sådant</w:t>
      </w:r>
      <w:r w:rsidRPr="00E26E2C">
        <w:t xml:space="preserve"> betydande intrång i den personliga integriteten</w:t>
      </w:r>
      <w:r>
        <w:t xml:space="preserve"> som avses i 2 kap. 6 § andra stycket regerings</w:t>
      </w:r>
      <w:r>
        <w:softHyphen/>
        <w:t xml:space="preserve">formen. </w:t>
      </w:r>
    </w:p>
    <w:p w14:paraId="1953A54D"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E0463">
        <w:rPr>
          <w:rFonts w:ascii="Times New Roman" w:hAnsi="Times New Roman"/>
          <w:sz w:val="20"/>
        </w:rPr>
        <w:t xml:space="preserve">Regeringen gör </w:t>
      </w:r>
      <w:r>
        <w:rPr>
          <w:rFonts w:ascii="Times New Roman" w:hAnsi="Times New Roman"/>
          <w:sz w:val="20"/>
        </w:rPr>
        <w:t xml:space="preserve">därför sammantaget och </w:t>
      </w:r>
      <w:r w:rsidRPr="005E0463">
        <w:rPr>
          <w:rFonts w:ascii="Times New Roman" w:hAnsi="Times New Roman"/>
          <w:sz w:val="20"/>
        </w:rPr>
        <w:t xml:space="preserve">i </w:t>
      </w:r>
      <w:r>
        <w:rPr>
          <w:rFonts w:ascii="Times New Roman" w:hAnsi="Times New Roman"/>
          <w:sz w:val="20"/>
        </w:rPr>
        <w:t>likhet</w:t>
      </w:r>
      <w:r w:rsidRPr="005E0463">
        <w:rPr>
          <w:rFonts w:ascii="Times New Roman" w:hAnsi="Times New Roman"/>
          <w:sz w:val="20"/>
        </w:rPr>
        <w:t xml:space="preserve"> med promemorian bedömningen att </w:t>
      </w:r>
      <w:r w:rsidRPr="004540CB">
        <w:rPr>
          <w:rFonts w:ascii="Times New Roman" w:hAnsi="Times New Roman"/>
          <w:sz w:val="20"/>
        </w:rPr>
        <w:t>EU:s dataskyddsförordning, lagen med kompletterande bestämmelser till EU:s dataskyddsförordning och förordningen med kom</w:t>
      </w:r>
      <w:r>
        <w:rPr>
          <w:rFonts w:ascii="Times New Roman" w:hAnsi="Times New Roman"/>
          <w:sz w:val="20"/>
        </w:rPr>
        <w:softHyphen/>
      </w:r>
      <w:r w:rsidRPr="004540CB">
        <w:rPr>
          <w:rFonts w:ascii="Times New Roman" w:hAnsi="Times New Roman"/>
          <w:sz w:val="20"/>
        </w:rPr>
        <w:t>pletterande bestämmelser till EU:s dataskyddsförordning utgör en tillräck</w:t>
      </w:r>
      <w:r>
        <w:rPr>
          <w:rFonts w:ascii="Times New Roman" w:hAnsi="Times New Roman"/>
          <w:sz w:val="20"/>
        </w:rPr>
        <w:softHyphen/>
      </w:r>
      <w:r w:rsidRPr="004540CB">
        <w:rPr>
          <w:rFonts w:ascii="Times New Roman" w:hAnsi="Times New Roman"/>
          <w:sz w:val="20"/>
        </w:rPr>
        <w:t>lig reglering för den personuppgiftsbehandling som kan komma att ske i rapporteringssystemen</w:t>
      </w:r>
      <w:r>
        <w:rPr>
          <w:rFonts w:ascii="Times New Roman" w:hAnsi="Times New Roman"/>
          <w:sz w:val="20"/>
        </w:rPr>
        <w:t>. K</w:t>
      </w:r>
      <w:r w:rsidRPr="005E0463">
        <w:rPr>
          <w:rFonts w:ascii="Times New Roman" w:hAnsi="Times New Roman"/>
          <w:sz w:val="20"/>
        </w:rPr>
        <w:t xml:space="preserve">ravet i den nya kontrollförordningen om skydd av personuppgifter för den person som rapporterar en överträdelse </w:t>
      </w:r>
      <w:r>
        <w:rPr>
          <w:rFonts w:ascii="Times New Roman" w:hAnsi="Times New Roman"/>
          <w:sz w:val="20"/>
        </w:rPr>
        <w:t>kan till</w:t>
      </w:r>
      <w:r>
        <w:rPr>
          <w:rFonts w:ascii="Times New Roman" w:hAnsi="Times New Roman"/>
          <w:sz w:val="20"/>
        </w:rPr>
        <w:softHyphen/>
        <w:t>godoses</w:t>
      </w:r>
      <w:r w:rsidRPr="005E0463">
        <w:rPr>
          <w:rFonts w:ascii="Times New Roman" w:hAnsi="Times New Roman"/>
          <w:sz w:val="20"/>
        </w:rPr>
        <w:t xml:space="preserve"> genom </w:t>
      </w:r>
      <w:r>
        <w:rPr>
          <w:rFonts w:ascii="Times New Roman" w:hAnsi="Times New Roman"/>
          <w:sz w:val="20"/>
        </w:rPr>
        <w:t>tillämpning av denna reglering.</w:t>
      </w:r>
      <w:r w:rsidRPr="005E0463">
        <w:rPr>
          <w:rFonts w:ascii="Times New Roman" w:hAnsi="Times New Roman"/>
          <w:sz w:val="20"/>
        </w:rPr>
        <w:t xml:space="preserve"> </w:t>
      </w:r>
      <w:r>
        <w:rPr>
          <w:rFonts w:ascii="Times New Roman" w:hAnsi="Times New Roman"/>
          <w:sz w:val="20"/>
        </w:rPr>
        <w:t>Det finns inte behov av några särskilda regler i de lagar som omfattas av detta lagstiftningsärende</w:t>
      </w:r>
      <w:r w:rsidRPr="00C10746">
        <w:rPr>
          <w:rFonts w:ascii="Times New Roman" w:hAnsi="Times New Roman"/>
          <w:sz w:val="20"/>
        </w:rPr>
        <w:t xml:space="preserve">. Regeringen avser dock, med beaktande bl.a. av </w:t>
      </w:r>
      <w:r w:rsidRPr="00C10746">
        <w:rPr>
          <w:rFonts w:ascii="Times New Roman" w:hAnsi="Times New Roman"/>
          <w:i/>
          <w:iCs/>
          <w:sz w:val="20"/>
        </w:rPr>
        <w:t xml:space="preserve">Datainspektionens </w:t>
      </w:r>
      <w:r w:rsidRPr="00C10746">
        <w:rPr>
          <w:rFonts w:ascii="Times New Roman" w:hAnsi="Times New Roman"/>
          <w:sz w:val="20"/>
        </w:rPr>
        <w:t>syn</w:t>
      </w:r>
      <w:r>
        <w:rPr>
          <w:rFonts w:ascii="Times New Roman" w:hAnsi="Times New Roman"/>
          <w:sz w:val="20"/>
        </w:rPr>
        <w:softHyphen/>
      </w:r>
      <w:r w:rsidRPr="00C10746">
        <w:rPr>
          <w:rFonts w:ascii="Times New Roman" w:hAnsi="Times New Roman"/>
          <w:sz w:val="20"/>
        </w:rPr>
        <w:t>punkter, att fortsatt följa frågan och vid behov överväga ytterligare regle</w:t>
      </w:r>
      <w:r>
        <w:rPr>
          <w:rFonts w:ascii="Times New Roman" w:hAnsi="Times New Roman"/>
          <w:sz w:val="20"/>
        </w:rPr>
        <w:softHyphen/>
      </w:r>
      <w:r w:rsidRPr="00C10746">
        <w:rPr>
          <w:rFonts w:ascii="Times New Roman" w:hAnsi="Times New Roman"/>
          <w:sz w:val="20"/>
        </w:rPr>
        <w:t>ring. Det finns även i denna del anledning att beakta de författningsförslag som kan komma att lämnas i syfte att genomföra visselblåsardirektivet.</w:t>
      </w:r>
    </w:p>
    <w:p w14:paraId="38F9465B"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E0463">
        <w:rPr>
          <w:rFonts w:ascii="Times New Roman" w:hAnsi="Times New Roman"/>
          <w:sz w:val="20"/>
        </w:rPr>
        <w:t xml:space="preserve">Kontrollförordningen ställer inte några uttryckliga krav på anonymitet för anmälaren eller konfidentiell behandling av vissa uppgifter. Frågan om behov av ytterligare skydd för en anmälares identitet, som bl.a. </w:t>
      </w:r>
      <w:r w:rsidRPr="005E0463">
        <w:rPr>
          <w:rFonts w:ascii="Times New Roman" w:hAnsi="Times New Roman"/>
          <w:i/>
          <w:iCs/>
          <w:sz w:val="20"/>
        </w:rPr>
        <w:t>Göteborgs stad</w:t>
      </w:r>
      <w:r w:rsidRPr="005E0463">
        <w:rPr>
          <w:rFonts w:ascii="Times New Roman" w:hAnsi="Times New Roman"/>
          <w:sz w:val="20"/>
        </w:rPr>
        <w:t xml:space="preserve"> tar upp, aktualiseras dock i anledning av </w:t>
      </w:r>
      <w:r>
        <w:rPr>
          <w:rFonts w:ascii="Times New Roman" w:hAnsi="Times New Roman"/>
          <w:sz w:val="20"/>
        </w:rPr>
        <w:t>visselblåsardirektivet</w:t>
      </w:r>
      <w:r w:rsidRPr="005E0463">
        <w:rPr>
          <w:rFonts w:ascii="Times New Roman" w:hAnsi="Times New Roman"/>
          <w:sz w:val="20"/>
        </w:rPr>
        <w:t xml:space="preserve"> (se bl.a. artikel 16) och i </w:t>
      </w:r>
      <w:r>
        <w:rPr>
          <w:rFonts w:ascii="Times New Roman" w:hAnsi="Times New Roman"/>
          <w:sz w:val="20"/>
        </w:rPr>
        <w:t>det fortsatta arbetet med genomförande av direktivet</w:t>
      </w:r>
      <w:r w:rsidRPr="005E0463">
        <w:rPr>
          <w:rFonts w:ascii="Times New Roman" w:hAnsi="Times New Roman"/>
          <w:sz w:val="20"/>
        </w:rPr>
        <w:t>. Regeringen bedömer därför att frågan bör hanteras i den processen</w:t>
      </w:r>
      <w:r>
        <w:rPr>
          <w:rFonts w:ascii="Times New Roman" w:hAnsi="Times New Roman"/>
          <w:sz w:val="20"/>
        </w:rPr>
        <w:t>.</w:t>
      </w:r>
    </w:p>
    <w:p w14:paraId="4E0CD132" w14:textId="77777777" w:rsidR="00F71CC6" w:rsidRDefault="00AB307F" w:rsidP="00F71CC6">
      <w:pPr>
        <w:pStyle w:val="Rubrik2"/>
      </w:pPr>
      <w:bookmarkStart w:id="131" w:name="_Toc44537201"/>
      <w:bookmarkStart w:id="132" w:name="_Toc54265396"/>
      <w:r>
        <w:t>Sanktioner</w:t>
      </w:r>
      <w:bookmarkEnd w:id="131"/>
      <w:bookmarkEnd w:id="132"/>
    </w:p>
    <w:p w14:paraId="5CC25795" w14:textId="4E643C41" w:rsidR="00F71CC6" w:rsidRDefault="00AB307F" w:rsidP="00F71CC6">
      <w:pPr>
        <w:pStyle w:val="Brdtextmedindragram"/>
        <w:ind w:firstLine="0"/>
      </w:pPr>
      <w:r w:rsidRPr="00420062">
        <w:rPr>
          <w:b/>
        </w:rPr>
        <w:t xml:space="preserve">Regeringens </w:t>
      </w:r>
      <w:r>
        <w:rPr>
          <w:b/>
        </w:rPr>
        <w:t>bedömning</w:t>
      </w:r>
      <w:r w:rsidRPr="00420062">
        <w:rPr>
          <w:b/>
        </w:rPr>
        <w:t>:</w:t>
      </w:r>
      <w:r>
        <w:t xml:space="preserve"> </w:t>
      </w:r>
      <w:r w:rsidRPr="005E0463">
        <w:t>Överträdelser av den nya kontrollförord</w:t>
      </w:r>
      <w:r>
        <w:softHyphen/>
      </w:r>
      <w:r w:rsidRPr="005E0463">
        <w:t>ningen bör inte omfattas av straffbestämmelserna i zoonoslagen, livs</w:t>
      </w:r>
      <w:r>
        <w:softHyphen/>
      </w:r>
      <w:r w:rsidRPr="005E0463">
        <w:t>medelslagen, lagen om foder och animaliska biprodukter, lagen om provtagning på djur</w:t>
      </w:r>
      <w:r>
        <w:t>,</w:t>
      </w:r>
      <w:r w:rsidRPr="005E0463">
        <w:t xml:space="preserve"> m.m. och djurskyddslagen.</w:t>
      </w:r>
    </w:p>
    <w:p w14:paraId="26A6E8F7" w14:textId="77777777" w:rsidR="00F71CC6" w:rsidRPr="00A76360" w:rsidRDefault="00AB307F" w:rsidP="00F71CC6">
      <w:pPr>
        <w:pStyle w:val="Brdtextmedindragram"/>
      </w:pPr>
      <w:r>
        <w:t>Det behövs inte n</w:t>
      </w:r>
      <w:r w:rsidRPr="005E0463">
        <w:t>ågon översyn i övrigt av sanktionsbestämmelserna i de lagar som omfattas av detta lagstiftningsärende</w:t>
      </w:r>
      <w:r>
        <w:t>.</w:t>
      </w:r>
    </w:p>
    <w:p w14:paraId="6C440C8B" w14:textId="77777777" w:rsidR="00F71CC6" w:rsidRPr="00A76360" w:rsidRDefault="00F71CC6" w:rsidP="00F71CC6">
      <w:pPr>
        <w:pStyle w:val="Brdtextmedindrag"/>
        <w:rPr>
          <w:sz w:val="8"/>
          <w:szCs w:val="8"/>
        </w:rPr>
      </w:pPr>
    </w:p>
    <w:p w14:paraId="09A20EE9" w14:textId="77777777" w:rsidR="00F71CC6" w:rsidRDefault="00AB307F" w:rsidP="00F71CC6">
      <w:pPr>
        <w:pStyle w:val="Brdtextmedindrag"/>
      </w:pPr>
      <w:r>
        <w:rPr>
          <w:b/>
        </w:rPr>
        <w:t>Promemorians</w:t>
      </w:r>
      <w:r w:rsidRPr="0006285B">
        <w:rPr>
          <w:b/>
        </w:rPr>
        <w:t xml:space="preserve"> </w:t>
      </w:r>
      <w:r>
        <w:rPr>
          <w:b/>
        </w:rPr>
        <w:t>bedömning</w:t>
      </w:r>
      <w:r>
        <w:t xml:space="preserve"> </w:t>
      </w:r>
      <w:r w:rsidRPr="00F147C1">
        <w:t xml:space="preserve">överensstämmer delvis med regeringens. I promemorian </w:t>
      </w:r>
      <w:r>
        <w:t>redovisas inte några överväganden om</w:t>
      </w:r>
      <w:r w:rsidRPr="00F147C1">
        <w:t xml:space="preserve"> behovet av att avgränsa vissa straffbestämmelser</w:t>
      </w:r>
      <w:r>
        <w:t>.</w:t>
      </w:r>
    </w:p>
    <w:p w14:paraId="2922AF07" w14:textId="77777777" w:rsidR="00F71CC6" w:rsidRDefault="00AB307F" w:rsidP="00F71CC6">
      <w:pPr>
        <w:pStyle w:val="Brdtextmedindrag"/>
      </w:pPr>
      <w:r w:rsidRPr="00F147C1">
        <w:rPr>
          <w:b/>
          <w:bCs/>
        </w:rPr>
        <w:t>Remissinstanserna</w:t>
      </w:r>
      <w:r>
        <w:t xml:space="preserve"> uttalar sig inte i denna del.</w:t>
      </w:r>
    </w:p>
    <w:p w14:paraId="32A163BB" w14:textId="77777777" w:rsidR="00F71CC6" w:rsidRPr="00F147C1" w:rsidRDefault="00AB307F" w:rsidP="00F71CC6">
      <w:pPr>
        <w:pStyle w:val="Rubrik4utannumrering"/>
        <w:rPr>
          <w:b w:val="0"/>
        </w:rPr>
      </w:pPr>
      <w:r w:rsidRPr="00F147C1">
        <w:t>Skälen för regeringens bedömning</w:t>
      </w:r>
    </w:p>
    <w:p w14:paraId="747BBBA5" w14:textId="77777777" w:rsidR="00F71CC6" w:rsidRPr="00F147C1" w:rsidRDefault="00AB307F" w:rsidP="00F71CC6">
      <w:pPr>
        <w:pStyle w:val="Rubrik5utannumrering"/>
      </w:pPr>
      <w:r w:rsidRPr="00F147C1">
        <w:t xml:space="preserve">Artikel 139.1 i </w:t>
      </w:r>
      <w:r>
        <w:t xml:space="preserve">den nya </w:t>
      </w:r>
      <w:r w:rsidRPr="00F147C1">
        <w:t>kontrollförordningen</w:t>
      </w:r>
    </w:p>
    <w:p w14:paraId="49DAAA6B" w14:textId="77777777" w:rsidR="00F71CC6" w:rsidRPr="00F147C1" w:rsidRDefault="00AB307F" w:rsidP="00F71CC6">
      <w:pPr>
        <w:pStyle w:val="Brdtextmedindrag"/>
        <w:ind w:firstLine="0"/>
      </w:pPr>
      <w:r w:rsidRPr="00F147C1">
        <w:t xml:space="preserve">Enligt artikel 139.1 i </w:t>
      </w:r>
      <w:r>
        <w:t xml:space="preserve">den nya </w:t>
      </w:r>
      <w:r w:rsidRPr="00F147C1">
        <w:t>kontrollförordningen ska medlemssta</w:t>
      </w:r>
      <w:r w:rsidRPr="00F147C1">
        <w:softHyphen/>
        <w:t>terna fastställa regler om sanktioner för överträdelser av bestämmel</w:t>
      </w:r>
      <w:r w:rsidRPr="00F147C1">
        <w:softHyphen/>
        <w:t>serna i för</w:t>
      </w:r>
      <w:r>
        <w:softHyphen/>
      </w:r>
      <w:r w:rsidRPr="00F147C1">
        <w:t>ordningen och vidta alla nödvändiga åtgärder för att säker</w:t>
      </w:r>
      <w:r w:rsidRPr="00F147C1">
        <w:softHyphen/>
        <w:t>ställa att dessa tillämpas. Sanktionerna ska vara effektiva, proport</w:t>
      </w:r>
      <w:r w:rsidRPr="00F147C1">
        <w:softHyphen/>
        <w:t>ionella och avskräck</w:t>
      </w:r>
      <w:r>
        <w:softHyphen/>
      </w:r>
      <w:r w:rsidRPr="00F147C1">
        <w:t>ande</w:t>
      </w:r>
      <w:r>
        <w:t>.</w:t>
      </w:r>
      <w:r w:rsidRPr="00F147C1">
        <w:t xml:space="preserve"> Sanktioner för överträdelser av de materiella bestämmelser som avses i artikel 1.2 nämns inte i artikeln.</w:t>
      </w:r>
    </w:p>
    <w:p w14:paraId="64C89FEA" w14:textId="760208BC" w:rsidR="00F71CC6" w:rsidRDefault="00AB307F" w:rsidP="00F71CC6">
      <w:pPr>
        <w:pStyle w:val="Brdtextmedindrag"/>
      </w:pPr>
      <w:r w:rsidRPr="00F147C1">
        <w:t>Bestämmelserna i den nya kontrollförordningen innebär</w:t>
      </w:r>
      <w:r>
        <w:t>, liksom den tidigare kontrollförordningen,</w:t>
      </w:r>
      <w:r w:rsidRPr="00F147C1">
        <w:t xml:space="preserve"> framför</w:t>
      </w:r>
      <w:r>
        <w:t xml:space="preserve"> </w:t>
      </w:r>
      <w:r w:rsidRPr="00F147C1">
        <w:t>allt skyldigheter för myndigheter</w:t>
      </w:r>
      <w:r>
        <w:t xml:space="preserve"> och tjänstemän på myndigheterna. Vissa skyldigheter gäller också för den som i övrigt efter delegation utövar offentlig kontroll eller utför annan offentlig verksamhet. Överträdelse av sådana skyldigheter kan innebära att tillämpning av vissa straffbestämmelser i brottsbalken blir aktuell. </w:t>
      </w:r>
      <w:r w:rsidRPr="00F147C1">
        <w:t>I 20</w:t>
      </w:r>
      <w:r>
        <w:t> </w:t>
      </w:r>
      <w:r w:rsidRPr="00F147C1">
        <w:t>kap. 1 § brottsbalken regleras ansvar för tjänstefel vid myndighetsut</w:t>
      </w:r>
      <w:r>
        <w:softHyphen/>
      </w:r>
      <w:r w:rsidRPr="00F147C1">
        <w:t>övning. Enligt bestämmelsen ska den som uppsåtligen eller av oaktsamhet – genom handling eller underlåtenhet – åsidosätter vad som gäller för upp</w:t>
      </w:r>
      <w:r>
        <w:softHyphen/>
      </w:r>
      <w:r w:rsidRPr="00F147C1">
        <w:t>giften dömas för tjänstefel. Utöver de allmänna skyldigheterna för myn</w:t>
      </w:r>
      <w:r>
        <w:softHyphen/>
      </w:r>
      <w:r w:rsidRPr="00F147C1">
        <w:t>digheter innehåller den nya kontrollförordningen en bestämmelse om tyst</w:t>
      </w:r>
      <w:r>
        <w:softHyphen/>
      </w:r>
      <w:r w:rsidRPr="00F147C1">
        <w:t>nadsplikt för den som utför offentlig kontroll eller annan offentlig verk</w:t>
      </w:r>
      <w:r>
        <w:softHyphen/>
      </w:r>
      <w:r w:rsidRPr="00F147C1">
        <w:t>samhet (artikel 8). Enligt 20</w:t>
      </w:r>
      <w:r>
        <w:t> </w:t>
      </w:r>
      <w:r w:rsidRPr="00F147C1">
        <w:t>kap. 3 § brottsbalken kan den som röjer eller olovligen utnyttjar en uppgift som han är skyldig att hemlighålla enligt lag eller annan författning dömas för brott mot tystnadsplikt.</w:t>
      </w:r>
      <w:r w:rsidRPr="00FD38C1">
        <w:t xml:space="preserve"> </w:t>
      </w:r>
    </w:p>
    <w:p w14:paraId="7FABB410" w14:textId="0CF940A6" w:rsidR="00F71CC6" w:rsidRDefault="00AB307F" w:rsidP="00F71CC6">
      <w:pPr>
        <w:pStyle w:val="Brdtextmedindrag"/>
      </w:pPr>
      <w:r>
        <w:t xml:space="preserve">I </w:t>
      </w:r>
      <w:r w:rsidRPr="00F147C1">
        <w:t>samband med att den svenska lagstiftningen anpassades till den tidi</w:t>
      </w:r>
      <w:r>
        <w:softHyphen/>
      </w:r>
      <w:r w:rsidRPr="00F147C1">
        <w:t xml:space="preserve">gare kontrollförordningen </w:t>
      </w:r>
      <w:r>
        <w:t>gjorde r</w:t>
      </w:r>
      <w:r w:rsidRPr="00F147C1">
        <w:t>egeringen bedöm</w:t>
      </w:r>
      <w:r>
        <w:t xml:space="preserve">ningen </w:t>
      </w:r>
      <w:r w:rsidRPr="00F147C1">
        <w:t xml:space="preserve">att det inte var lämpligt att överträdelser av myndigheternas skyldigheter enligt </w:t>
      </w:r>
      <w:r>
        <w:t xml:space="preserve">bl.a. </w:t>
      </w:r>
      <w:r w:rsidRPr="00F147C1">
        <w:t>den tidigare kontrollförordningen skulle sanktioneras utöver vad som följer av brottsbalkens bestämmelser om tjänstefel. Bestämmelserna i zoonoslagen, livsmedelslagen, lagen om foder och animaliska biprodukter, lagen om provtagning på djur</w:t>
      </w:r>
      <w:r>
        <w:t>,</w:t>
      </w:r>
      <w:r w:rsidRPr="00F147C1">
        <w:t xml:space="preserve"> m.m. och djurskyddslagen som straffbelägger överträ</w:t>
      </w:r>
      <w:r>
        <w:softHyphen/>
      </w:r>
      <w:r w:rsidRPr="00F147C1">
        <w:t xml:space="preserve">delser av de EU-förordningar som </w:t>
      </w:r>
      <w:r>
        <w:t xml:space="preserve">lagarna </w:t>
      </w:r>
      <w:r w:rsidRPr="00F147C1">
        <w:t>komplettera</w:t>
      </w:r>
      <w:r>
        <w:t>r,</w:t>
      </w:r>
      <w:r w:rsidRPr="00F147C1">
        <w:t xml:space="preserve"> avgränsades där</w:t>
      </w:r>
      <w:r>
        <w:softHyphen/>
      </w:r>
      <w:r w:rsidRPr="00F147C1">
        <w:t>för på så sätt att de inte avser överträdelser av bestämmelser om myndig</w:t>
      </w:r>
      <w:r>
        <w:softHyphen/>
      </w:r>
      <w:r w:rsidRPr="00F147C1">
        <w:t xml:space="preserve">hetsutövning, se t.ex. 29 § andra stycket livsmedelslagen </w:t>
      </w:r>
      <w:r>
        <w:t>(</w:t>
      </w:r>
      <w:r w:rsidRPr="00F147C1">
        <w:t>prop.</w:t>
      </w:r>
      <w:r>
        <w:t xml:space="preserve"> 2005/06:128, s. 228). </w:t>
      </w:r>
    </w:p>
    <w:p w14:paraId="7927C4C4" w14:textId="77777777" w:rsidR="00F71CC6" w:rsidRPr="00F147C1" w:rsidRDefault="00AB307F" w:rsidP="00F71CC6">
      <w:pPr>
        <w:pStyle w:val="Brdtextmedindrag"/>
      </w:pPr>
      <w:r>
        <w:t xml:space="preserve">Regeringen ser inte skäl att nu göra någon annan bedömning än den som gjordes i det tidigare lagstiftningsärendet. </w:t>
      </w:r>
      <w:r w:rsidRPr="00F147C1">
        <w:t>De tidigare nämnda straff</w:t>
      </w:r>
      <w:r>
        <w:softHyphen/>
      </w:r>
      <w:r w:rsidRPr="00F147C1">
        <w:t xml:space="preserve">bestämmelserna i brottsbalken uppfyller enligt regeringens bedömning kravet på sanktioner i artikel 139.1 i </w:t>
      </w:r>
      <w:r>
        <w:t xml:space="preserve">den nya </w:t>
      </w:r>
      <w:r w:rsidRPr="00F147C1">
        <w:t>kontrollförord</w:t>
      </w:r>
      <w:r w:rsidRPr="00F147C1">
        <w:softHyphen/>
        <w:t>ningen</w:t>
      </w:r>
      <w:r>
        <w:t xml:space="preserve"> när det gäller överträdelser av de skyldigheter som gäller för myndigheter, tjänstemän på myndigheter eller den som i övrigt efter delegation utövar offentlig kontroll eller utför annan offentlig verksamhet</w:t>
      </w:r>
      <w:r w:rsidRPr="00F147C1">
        <w:t>.</w:t>
      </w:r>
    </w:p>
    <w:p w14:paraId="05B49642" w14:textId="77777777" w:rsidR="00F71CC6" w:rsidRDefault="00AB307F" w:rsidP="00F71CC6">
      <w:pPr>
        <w:pStyle w:val="Brdtextmedindrag"/>
      </w:pPr>
      <w:r>
        <w:t>Till skillnad från den tidigare kontrollförordningen innehåller den nya kontrollförordningen också ett antal bestämmelser som innebär skyldig</w:t>
      </w:r>
      <w:r>
        <w:softHyphen/>
        <w:t>heter för enskilda som är föremål för offentlig kontroll eller annan offent</w:t>
      </w:r>
      <w:r>
        <w:softHyphen/>
        <w:t xml:space="preserve">lig verksamhet. </w:t>
      </w:r>
    </w:p>
    <w:p w14:paraId="7BF5099C" w14:textId="77777777" w:rsidR="00F71CC6" w:rsidRPr="00F147C1" w:rsidRDefault="00AB307F" w:rsidP="00F71CC6">
      <w:pPr>
        <w:pStyle w:val="Brdtextmedindrag"/>
      </w:pPr>
      <w:r>
        <w:t>Det finns bl.a.</w:t>
      </w:r>
      <w:r w:rsidRPr="00F147C1">
        <w:t xml:space="preserve"> ett krav på förhandsanmälan av djur och varor som ska kontrolleras vid gränskontrollstationer vid införsel till Europeiska unionen från ett tredjeland (artikel 56). Genom lagen (2000:1255) om straff för smuggling (smugglingslagen) straffbeläggs överträdelser av EU-bestämmelser som innehåller förbud eller begränsningar vid införsel till Sverige. Enligt 3 § smugglingslagen ska den som, i samband med införsel till landet av en vara som omfattas av ett särskilt föreskrivet</w:t>
      </w:r>
      <w:r>
        <w:t xml:space="preserve"> </w:t>
      </w:r>
      <w:r w:rsidRPr="00F147C1">
        <w:t>förbud mot eller villkor för införsel, uppsåtligen bryter mot förbudet eller villkoret genom att underlåta att anmäla varan till tullbehandling, dömas för smugg</w:t>
      </w:r>
      <w:r>
        <w:softHyphen/>
      </w:r>
      <w:r w:rsidRPr="00F147C1">
        <w:t xml:space="preserve">ling. </w:t>
      </w:r>
    </w:p>
    <w:p w14:paraId="027EA940" w14:textId="77777777" w:rsidR="00F71CC6" w:rsidRDefault="00AB307F" w:rsidP="00F71CC6">
      <w:pPr>
        <w:pStyle w:val="Brdtextmedindrag"/>
      </w:pPr>
      <w:r w:rsidRPr="00F147C1">
        <w:t xml:space="preserve">Det finns också ett krav </w:t>
      </w:r>
      <w:r>
        <w:t>riktat till e</w:t>
      </w:r>
      <w:r w:rsidRPr="00F147C1">
        <w:t xml:space="preserve">nskilda </w:t>
      </w:r>
      <w:r>
        <w:t xml:space="preserve">i </w:t>
      </w:r>
      <w:r w:rsidRPr="00F147C1">
        <w:t>artikel 69.1 att inom viss tid vidta alla de åtgärder som de behöriga myndigheterna beordrat i fråga om en sändning som förts in i unionen och som bedömts inte vara förenlig med bestämmelserna i artikel 1.2. Om åtgärden inte vidtas ska de behöriga myndigheterna enligt artikel 69.2 beordra att sändningen destrueras eller blir föremål för någon annan lämplig åtgärd</w:t>
      </w:r>
      <w:r>
        <w:t>.</w:t>
      </w:r>
      <w:r w:rsidRPr="00F147C1">
        <w:t xml:space="preserve"> Eftersom underlåtenhet att följa myndigheternas beslut om åtgärder kan följas upp på detta sätt ser regeringen inget behov av att i övrigt sanktionera överträdelser av aktörens skyldighet enligt artikel 69</w:t>
      </w:r>
      <w:r>
        <w:t>.</w:t>
      </w:r>
    </w:p>
    <w:p w14:paraId="502FAE3A" w14:textId="77777777" w:rsidR="00F71CC6" w:rsidRDefault="00AB307F" w:rsidP="00F71CC6">
      <w:pPr>
        <w:pStyle w:val="Brdtextmedindrag"/>
      </w:pPr>
      <w:r w:rsidRPr="00F147C1">
        <w:t xml:space="preserve">Det finns slutligen också </w:t>
      </w:r>
      <w:r>
        <w:t xml:space="preserve">skyldigheter för </w:t>
      </w:r>
      <w:r w:rsidRPr="00F147C1">
        <w:t>enskilda i artikel 15 i den nya kontrollförordningen att ge de behöriga myndigheternas personal</w:t>
      </w:r>
      <w:r>
        <w:t xml:space="preserve"> </w:t>
      </w:r>
      <w:r w:rsidRPr="00F147C1">
        <w:t>tillgång till bl.a. utrustning, lokaler och dokument. Aktörerna ska också bistå och samarbeta med personalen och tillhandahålla uppgifter.</w:t>
      </w:r>
      <w:r>
        <w:t xml:space="preserve"> </w:t>
      </w:r>
      <w:r w:rsidRPr="00F147C1">
        <w:t>De lagar som om</w:t>
      </w:r>
      <w:r>
        <w:softHyphen/>
      </w:r>
      <w:r w:rsidRPr="00F147C1">
        <w:t xml:space="preserve">fattas av detta lagstiftningsärende innehåller redan i dag motsvarande bestämmelser om rätt för kontrollmyndigheterna </w:t>
      </w:r>
      <w:r>
        <w:t xml:space="preserve">att få </w:t>
      </w:r>
      <w:r w:rsidRPr="00F147C1">
        <w:t>upplysningar och tillträde och om skyldighet för den som är föremål för offentlig kontroll att lämna den hjälp som behövs för genomförande av kontrollen. Överträ</w:t>
      </w:r>
      <w:r>
        <w:softHyphen/>
      </w:r>
      <w:r w:rsidRPr="00F147C1">
        <w:t xml:space="preserve">delser av dessa nationella bestämmelser är dock, med något enstaka undantag, inte straffsanktionerade. I stället finns, som </w:t>
      </w:r>
      <w:r>
        <w:t>beskrivs</w:t>
      </w:r>
      <w:r w:rsidRPr="00F147C1">
        <w:t xml:space="preserve"> i avsnitt </w:t>
      </w:r>
      <w:r>
        <w:t>6.5</w:t>
      </w:r>
      <w:r w:rsidRPr="00F147C1">
        <w:t xml:space="preserve"> ovan, möjlighet för kontrollmyndigheterna att begära hjälp av Polis</w:t>
      </w:r>
      <w:r>
        <w:softHyphen/>
      </w:r>
      <w:r w:rsidRPr="00F147C1">
        <w:t xml:space="preserve">myndigheten och på så sätt se till att kontrollen kan genomföras och för att verkställa beslut. Regeringen anser därför att det inte </w:t>
      </w:r>
      <w:r>
        <w:t>heller</w:t>
      </w:r>
      <w:r w:rsidRPr="00F147C1">
        <w:t xml:space="preserve"> finns anled</w:t>
      </w:r>
      <w:r>
        <w:softHyphen/>
      </w:r>
      <w:r w:rsidRPr="00F147C1">
        <w:t xml:space="preserve">ning att </w:t>
      </w:r>
      <w:r>
        <w:t>straffbelägga</w:t>
      </w:r>
      <w:r w:rsidRPr="00F147C1">
        <w:t xml:space="preserve"> överträdelser av </w:t>
      </w:r>
      <w:r>
        <w:t xml:space="preserve">motsvarande skyldigheter enligt </w:t>
      </w:r>
      <w:r w:rsidRPr="00F147C1">
        <w:t>artikel 15</w:t>
      </w:r>
      <w:r>
        <w:t xml:space="preserve"> och bedömer att det genom andra åtgärder kan säkerställas att skyldigheterna uppfylls.</w:t>
      </w:r>
    </w:p>
    <w:p w14:paraId="503BC6D5" w14:textId="1D3C8563" w:rsidR="00F71CC6" w:rsidRDefault="00AB307F" w:rsidP="00F71CC6">
      <w:pPr>
        <w:pStyle w:val="Brdtextmedindrag"/>
      </w:pPr>
      <w:r w:rsidRPr="00F147C1">
        <w:t>De tidigare nämnda straffbestämmelserna i brottsbalken och smugg</w:t>
      </w:r>
      <w:r>
        <w:softHyphen/>
      </w:r>
      <w:r w:rsidRPr="00F147C1">
        <w:t xml:space="preserve">lingslagen uppfyller </w:t>
      </w:r>
      <w:r>
        <w:t xml:space="preserve">därmed </w:t>
      </w:r>
      <w:r w:rsidRPr="00F147C1">
        <w:t xml:space="preserve">sammantaget enligt regeringens bedömning kravet på sanktioner i artikel 139.1 i </w:t>
      </w:r>
      <w:r>
        <w:t xml:space="preserve">den nya </w:t>
      </w:r>
      <w:r w:rsidRPr="00F147C1">
        <w:t>kontrollförord</w:t>
      </w:r>
      <w:r w:rsidRPr="00F147C1">
        <w:softHyphen/>
        <w:t>ningen. Bestämmelserna i zoonoslagen, livsmedelslagen, lagen om foder och ani</w:t>
      </w:r>
      <w:r>
        <w:softHyphen/>
      </w:r>
      <w:r w:rsidRPr="00F147C1">
        <w:t>maliska biprodukter, lagen om provtagning på djur</w:t>
      </w:r>
      <w:r>
        <w:t>,</w:t>
      </w:r>
      <w:r w:rsidRPr="00F147C1">
        <w:t xml:space="preserve"> m.m. och djurskydds</w:t>
      </w:r>
      <w:r>
        <w:softHyphen/>
      </w:r>
      <w:r w:rsidRPr="00F147C1">
        <w:t xml:space="preserve">lagen som straffbelägger överträdelser av de EU-förordningar som </w:t>
      </w:r>
      <w:r>
        <w:t xml:space="preserve">lagarna </w:t>
      </w:r>
      <w:r w:rsidRPr="00F147C1">
        <w:t>komplettera</w:t>
      </w:r>
      <w:r>
        <w:t>r,</w:t>
      </w:r>
      <w:r w:rsidRPr="00F147C1">
        <w:t xml:space="preserve"> </w:t>
      </w:r>
      <w:r>
        <w:t>bör därför även fortsättningsvis vara avgränsade</w:t>
      </w:r>
      <w:r w:rsidRPr="00F147C1">
        <w:t xml:space="preserve"> så sätt att de inte avser överträdelser av bestämmelser om myndighetsutövning</w:t>
      </w:r>
      <w:r>
        <w:t>.</w:t>
      </w:r>
      <w:r w:rsidRPr="00F147C1">
        <w:t xml:space="preserve"> Som berörs ovan innehåller dock den nya kontrollförordningen, till skillnad mot den tidigare, några artiklar som innebär skyldigheter även för enskilda. Eftersom det enligt regeringens bedömning inte heller är lämpligt att straffsanktionera dessa överträdelser bör det i de berörda straffbestämmel</w:t>
      </w:r>
      <w:r>
        <w:softHyphen/>
      </w:r>
      <w:r w:rsidRPr="00F147C1">
        <w:t>serna i nämnda lagar tydliggöras att inga överträdelser av den nya kon</w:t>
      </w:r>
      <w:r>
        <w:softHyphen/>
      </w:r>
      <w:r w:rsidRPr="00F147C1">
        <w:t>trollförordningen ska omfattas</w:t>
      </w:r>
      <w:r>
        <w:t>. Regeringen föreslår ändringar i straffbe</w:t>
      </w:r>
      <w:r>
        <w:softHyphen/>
        <w:t xml:space="preserve">stämmelserna i </w:t>
      </w:r>
      <w:r w:rsidRPr="00F147C1">
        <w:t>zoonoslagen</w:t>
      </w:r>
      <w:r>
        <w:t xml:space="preserve"> (se avsnitt 8.11)</w:t>
      </w:r>
      <w:r w:rsidRPr="00F147C1">
        <w:t>, livsmedelslagen</w:t>
      </w:r>
      <w:r>
        <w:t xml:space="preserve"> (se avsnitt 9.17)</w:t>
      </w:r>
      <w:r w:rsidRPr="00F147C1">
        <w:t>, lagen om foder och animaliska biprodukter</w:t>
      </w:r>
      <w:r>
        <w:t xml:space="preserve"> (se avsnitt 10.17)</w:t>
      </w:r>
      <w:r w:rsidRPr="00F147C1">
        <w:t>, lagen om provtagning på djur</w:t>
      </w:r>
      <w:r>
        <w:t>,</w:t>
      </w:r>
      <w:r w:rsidRPr="00F147C1">
        <w:t xml:space="preserve"> m.m. </w:t>
      </w:r>
      <w:r>
        <w:t xml:space="preserve">(se avsnitt 11.13) </w:t>
      </w:r>
      <w:r w:rsidRPr="00F147C1">
        <w:t>och djurskyddslagen</w:t>
      </w:r>
      <w:r>
        <w:t xml:space="preserve"> (se avsnitt 15.14). </w:t>
      </w:r>
    </w:p>
    <w:p w14:paraId="2047A91B" w14:textId="77777777" w:rsidR="00F71CC6" w:rsidRDefault="00AB307F" w:rsidP="00F71CC6">
      <w:pPr>
        <w:pStyle w:val="Brdtextmedindrag"/>
      </w:pPr>
      <w:r w:rsidRPr="00F147C1">
        <w:t>Regeringen delar i övrigt promemorians bedömning att det inte behövs någon ändring av sanktionsbestämmelserna i de lagar som omfattas av detta lagstiftningsärende i anledning av artikel 139.1 i den nya</w:t>
      </w:r>
      <w:r>
        <w:t xml:space="preserve"> kontrollför</w:t>
      </w:r>
      <w:r>
        <w:softHyphen/>
        <w:t>ordningen.</w:t>
      </w:r>
    </w:p>
    <w:p w14:paraId="782F2E79" w14:textId="77777777" w:rsidR="00F71CC6" w:rsidRDefault="00AB307F" w:rsidP="00F71CC6">
      <w:pPr>
        <w:pStyle w:val="Rubrik5utannumrering"/>
      </w:pPr>
      <w:r w:rsidRPr="00F147C1">
        <w:t xml:space="preserve">Artikel 139.2 i </w:t>
      </w:r>
      <w:r>
        <w:t xml:space="preserve">den nya </w:t>
      </w:r>
      <w:r w:rsidRPr="00F147C1">
        <w:t>kontrollförordningen</w:t>
      </w:r>
    </w:p>
    <w:p w14:paraId="4516C49A" w14:textId="77777777" w:rsidR="00F71CC6" w:rsidRPr="00F147C1" w:rsidRDefault="00AB307F" w:rsidP="00F71CC6">
      <w:pPr>
        <w:pStyle w:val="Brdtextmedindrag"/>
        <w:ind w:firstLine="0"/>
      </w:pPr>
      <w:r w:rsidRPr="00F147C1">
        <w:t>Enligt artikel 139.2 i</w:t>
      </w:r>
      <w:r>
        <w:t xml:space="preserve"> den nya </w:t>
      </w:r>
      <w:r w:rsidRPr="00F147C1">
        <w:t>kontrollförordningen ska medlems</w:t>
      </w:r>
      <w:r w:rsidRPr="00F147C1">
        <w:softHyphen/>
        <w:t>staterna säkerställa att ekonomiska sanktioner för överträdelser av förordningen och de bestämmelser som avses i artikel 1.2, om de be</w:t>
      </w:r>
      <w:r w:rsidRPr="00F147C1">
        <w:softHyphen/>
        <w:t>gåtts genom bedräg</w:t>
      </w:r>
      <w:r>
        <w:softHyphen/>
      </w:r>
      <w:r w:rsidRPr="00F147C1">
        <w:t>ligt eller vilseledande agerande, i enlighet med nationell rätt återspeglar åtminstone antingen aktörens ekonomiska fördel eller, beroende på vad som är lämpligt, en procentandel av ak</w:t>
      </w:r>
      <w:r w:rsidRPr="00F147C1">
        <w:softHyphen/>
        <w:t>törens omsättning. Någon motsva</w:t>
      </w:r>
      <w:r>
        <w:softHyphen/>
      </w:r>
      <w:r w:rsidRPr="00F147C1">
        <w:t>rande bestämmelse fanns inte i den tidigare kontroll</w:t>
      </w:r>
      <w:r w:rsidRPr="00F147C1">
        <w:softHyphen/>
        <w:t>förordningen. Bak</w:t>
      </w:r>
      <w:r>
        <w:softHyphen/>
      </w:r>
      <w:r w:rsidRPr="00F147C1">
        <w:t>grunden till artikel 139.2 är den s.k. hästköttsskandalen och syftet med bestämmelsen är att hindra den ekonomiska vinningen vid matfusk. Bestämmelsen är dock enligt sin ordalydelse inte begränsad till att gälla</w:t>
      </w:r>
      <w:r>
        <w:t xml:space="preserve"> </w:t>
      </w:r>
      <w:r w:rsidRPr="00F147C1">
        <w:t>matfusk utan gäller generellt vid överträdelser av kontrollförordningen eller den unionsrätt som avses i artikel 1.2. En viktig avgränsning i artikeln är att handlingarna ska ha begåtts genom just bedrägligt eller vilseledande agerande.</w:t>
      </w:r>
    </w:p>
    <w:p w14:paraId="15813079" w14:textId="77777777" w:rsidR="00F71CC6" w:rsidRPr="00F147C1" w:rsidRDefault="00AB307F" w:rsidP="00F71CC6">
      <w:pPr>
        <w:pStyle w:val="Brdtextmedindrag"/>
      </w:pPr>
      <w:r w:rsidRPr="00F147C1" w:rsidDel="00D93749">
        <w:t>Att sanktionsavgifter är att anse som en ekonomisk sanktion i förord</w:t>
      </w:r>
      <w:r>
        <w:softHyphen/>
      </w:r>
      <w:r w:rsidRPr="00F147C1" w:rsidDel="00D93749">
        <w:t xml:space="preserve">ningens mening torde stå klart. </w:t>
      </w:r>
      <w:r w:rsidRPr="00F147C1">
        <w:t xml:space="preserve">Överträdelser som har begåtts genom bedrägligt eller vilseledande agerande omfattas dock typiskt sett inte av sanktionsavgifter utan av det straffrättsliga systemet. </w:t>
      </w:r>
      <w:r>
        <w:t>S</w:t>
      </w:r>
      <w:r w:rsidRPr="00794116">
        <w:t>anktionsavgifts</w:t>
      </w:r>
      <w:r>
        <w:softHyphen/>
      </w:r>
      <w:r w:rsidRPr="00794116">
        <w:t>system</w:t>
      </w:r>
      <w:r>
        <w:t xml:space="preserve"> anses som huvudregel inte lämpliga att använda för sådana </w:t>
      </w:r>
      <w:r w:rsidRPr="00794116">
        <w:t>över</w:t>
      </w:r>
      <w:r>
        <w:softHyphen/>
      </w:r>
      <w:r w:rsidRPr="00794116">
        <w:t xml:space="preserve">trädelser </w:t>
      </w:r>
      <w:r>
        <w:t xml:space="preserve">där det krävs mer ingående </w:t>
      </w:r>
      <w:r w:rsidRPr="00794116">
        <w:t xml:space="preserve">bedömningar </w:t>
      </w:r>
      <w:r>
        <w:t>för att avgöra om en överträdelse har skett eller inte (se bl.a. övervägandena i propositionen Effektivare sanktioner i livsmedelskedjan, prop. 2017/18:165, s. 49)</w:t>
      </w:r>
      <w:r w:rsidRPr="00794116">
        <w:t>.</w:t>
      </w:r>
    </w:p>
    <w:p w14:paraId="182D5459" w14:textId="77777777" w:rsidR="00F71CC6" w:rsidRDefault="00AB307F" w:rsidP="00F71CC6">
      <w:pPr>
        <w:pStyle w:val="Brdtextmedindrag"/>
      </w:pPr>
      <w:r w:rsidRPr="00F147C1">
        <w:t>Det svenska bötessystemet är inte konstru</w:t>
      </w:r>
      <w:r w:rsidRPr="00F147C1">
        <w:softHyphen/>
        <w:t>erat så att det syftar till att hindra en ekonomisk vinning vid brott.</w:t>
      </w:r>
      <w:r>
        <w:t xml:space="preserve"> </w:t>
      </w:r>
      <w:r w:rsidRPr="00F147C1">
        <w:t>Ekonomiska fördelar som upp</w:t>
      </w:r>
      <w:r>
        <w:softHyphen/>
      </w:r>
      <w:r w:rsidRPr="00F147C1">
        <w:t>kommit till följd av brott som är begångna i utövningen av näringsverk</w:t>
      </w:r>
      <w:r>
        <w:softHyphen/>
      </w:r>
      <w:r w:rsidRPr="00F147C1">
        <w:t>samhet kan dock beaktas vid beslut om för</w:t>
      </w:r>
      <w:r w:rsidRPr="00F147C1">
        <w:softHyphen/>
        <w:t>verkande. De grundläggande reglerna om förverkande finns i 36 kap. brottsbalken. Reglerna om förver</w:t>
      </w:r>
      <w:r>
        <w:softHyphen/>
      </w:r>
      <w:r w:rsidRPr="00F147C1">
        <w:t>kande av utbyte av brott är tillämpliga på de straffbestämmelser som finns i aktuella lagar om det för brottet är föreskrivet fängelse i över ett år. Enligt 36 kap. 4 § brottsbalken kan förverkande även ske i andra fall om brottet</w:t>
      </w:r>
      <w:r>
        <w:t xml:space="preserve"> </w:t>
      </w:r>
      <w:r w:rsidRPr="00F147C1">
        <w:t>är begånget i utövningen av näringsverksamhet</w:t>
      </w:r>
      <w:r>
        <w:t>.</w:t>
      </w:r>
    </w:p>
    <w:p w14:paraId="38AAEE41" w14:textId="77777777" w:rsidR="00F71CC6" w:rsidRDefault="00AB307F" w:rsidP="00F71CC6">
      <w:pPr>
        <w:pStyle w:val="Brdtextmedindrag"/>
      </w:pPr>
      <w:r w:rsidRPr="002778FD">
        <w:t>Enligt regeringens bedömning uppfylls ändamålet med artikel 139.2 genom möjligheten att besluta om förverkande vid brott. Ett sådant förver</w:t>
      </w:r>
      <w:r>
        <w:softHyphen/>
      </w:r>
      <w:r w:rsidRPr="002778FD">
        <w:t>kande skulle t.ex. kunna vara aktuellt vid bedrägeri eller bedrägligt bete</w:t>
      </w:r>
      <w:r>
        <w:softHyphen/>
      </w:r>
      <w:r w:rsidRPr="002778FD">
        <w:t xml:space="preserve">ende enligt 9 kap. 1 och 2 §§ brottsbalken när en näringsidkare gör sig skyldig till s.k. matfusk genom att sälja kött som anges vara svensk oxfilé men som i själva verket är något annat kött </w:t>
      </w:r>
      <w:r>
        <w:t>med lägre värde</w:t>
      </w:r>
      <w:r w:rsidRPr="002778FD">
        <w:t>. Regeringen anser alltså att inte heller bestämmelsen i artikel 139.2 föranleder någon ändring av</w:t>
      </w:r>
      <w:r>
        <w:t xml:space="preserve"> </w:t>
      </w:r>
      <w:r w:rsidRPr="002778FD">
        <w:t>sanktionsbestämmelserna i de lagar som omfattas av detta lag</w:t>
      </w:r>
      <w:r>
        <w:softHyphen/>
      </w:r>
      <w:r w:rsidRPr="002778FD">
        <w:t>stiftningsärende</w:t>
      </w:r>
      <w:r>
        <w:t>.</w:t>
      </w:r>
    </w:p>
    <w:p w14:paraId="6F305444" w14:textId="77777777" w:rsidR="00F71CC6" w:rsidRDefault="00AB307F" w:rsidP="00F71CC6">
      <w:pPr>
        <w:pStyle w:val="Rubrik1"/>
      </w:pPr>
      <w:bookmarkStart w:id="133" w:name="_Toc44537202"/>
      <w:bookmarkStart w:id="134" w:name="_Toc54265397"/>
      <w:r>
        <w:t>Ändringar i epizootilagen</w:t>
      </w:r>
      <w:bookmarkEnd w:id="133"/>
      <w:bookmarkEnd w:id="134"/>
    </w:p>
    <w:p w14:paraId="2C1DA71F" w14:textId="77777777" w:rsidR="00F71CC6" w:rsidRDefault="00AB307F" w:rsidP="00F71CC6">
      <w:pPr>
        <w:pStyle w:val="Rubrik2"/>
        <w:spacing w:before="0"/>
      </w:pPr>
      <w:bookmarkStart w:id="135" w:name="_Toc44537203"/>
      <w:bookmarkStart w:id="136" w:name="_Toc54265398"/>
      <w:r>
        <w:t xml:space="preserve">Ord och uttryck i lagen och </w:t>
      </w:r>
      <w:bookmarkStart w:id="137" w:name="_Hlk37257611"/>
      <w:r>
        <w:t>förhållandet till kontrollförordningen</w:t>
      </w:r>
      <w:bookmarkEnd w:id="135"/>
      <w:bookmarkEnd w:id="137"/>
      <w:bookmarkEnd w:id="136"/>
    </w:p>
    <w:p w14:paraId="08A111D4" w14:textId="77777777" w:rsidR="00F71CC6" w:rsidRDefault="00AB307F" w:rsidP="00F71CC6">
      <w:pPr>
        <w:pStyle w:val="Brdtextram"/>
      </w:pPr>
      <w:r w:rsidRPr="00420062">
        <w:rPr>
          <w:b/>
        </w:rPr>
        <w:t>Regeringens förslag:</w:t>
      </w:r>
      <w:r>
        <w:t xml:space="preserve"> </w:t>
      </w:r>
      <w:bookmarkStart w:id="138" w:name="_Hlk37258606"/>
      <w:bookmarkStart w:id="139" w:name="_Hlk37257537"/>
      <w:r>
        <w:t xml:space="preserve">Uttrycket offentlig kontroll ska i lagen betyda dels offentlig kontroll enligt den nya kontrollförordningen, dels kontroll i övrigt av att epizootilagen och föreskrifter </w:t>
      </w:r>
      <w:r w:rsidRPr="00BE5CC9">
        <w:t>och beslut</w:t>
      </w:r>
      <w:r>
        <w:t xml:space="preserve"> som har meddelats med stöd av lagen följs. </w:t>
      </w:r>
      <w:bookmarkEnd w:id="138"/>
    </w:p>
    <w:p w14:paraId="2635A305" w14:textId="77777777" w:rsidR="00F71CC6" w:rsidRDefault="00AB307F" w:rsidP="00F71CC6">
      <w:pPr>
        <w:pStyle w:val="Brdtextmedindragram"/>
      </w:pPr>
      <w:r>
        <w:t xml:space="preserve">Uttrycket annan offentlig verksamhet ska betyda dels annan offentlig verksamhet enligt den nya kontrollförordningen, dels sådan offentlig verksamhet som i övrigt utförs med stöd av lagen eller </w:t>
      </w:r>
      <w:r w:rsidRPr="00BE5CC9">
        <w:t>föreskrifter eller beslut</w:t>
      </w:r>
      <w:r>
        <w:t xml:space="preserve"> som har meddelats med stöd av lagen</w:t>
      </w:r>
      <w:bookmarkEnd w:id="139"/>
      <w:r>
        <w:t xml:space="preserve">. </w:t>
      </w:r>
    </w:p>
    <w:p w14:paraId="72BBC8B6" w14:textId="7B940D49" w:rsidR="00F71CC6" w:rsidRDefault="00AB307F" w:rsidP="00F71CC6">
      <w:pPr>
        <w:pStyle w:val="Brdtextmedindragram"/>
      </w:pPr>
      <w:r>
        <w:t>Ordet kontrollorgan ska i berörda bestämmelser i lagen ersättas med ”ett organ med delegerade uppgifter eller en fysisk person som har delegerats vissa uppgifter”.</w:t>
      </w:r>
    </w:p>
    <w:p w14:paraId="79CEA79F" w14:textId="4D3A984C" w:rsidR="00F71CC6" w:rsidRDefault="00AB307F" w:rsidP="00F71CC6">
      <w:pPr>
        <w:pStyle w:val="Brdtextmedindragram"/>
      </w:pPr>
      <w:r w:rsidRPr="00BE5CC9">
        <w:t>Uttrycket organ med delegerade uppgifter ska betyda samma sak som i den nya kontrollförordningen.</w:t>
      </w:r>
    </w:p>
    <w:p w14:paraId="290FDC6A" w14:textId="77777777" w:rsidR="00F71CC6" w:rsidRPr="00616BA6" w:rsidRDefault="00AB307F" w:rsidP="00F71CC6">
      <w:pPr>
        <w:pStyle w:val="Brdtextmedindragram"/>
      </w:pPr>
      <w:r>
        <w:t xml:space="preserve">Den nya kontrollförordningen ska tillämpas </w:t>
      </w:r>
      <w:r>
        <w:rPr>
          <w:shd w:val="clear" w:color="auto" w:fill="FFFFFF" w:themeFill="background1"/>
        </w:rPr>
        <w:t xml:space="preserve">även när det gäller offentlig kontroll och annan offentlig verksamhet </w:t>
      </w:r>
      <w:bookmarkStart w:id="140" w:name="_Hlk39839538"/>
      <w:r>
        <w:rPr>
          <w:shd w:val="clear" w:color="auto" w:fill="FFFFFF" w:themeFill="background1"/>
        </w:rPr>
        <w:t>som skulle kunna anses falla utanför kontrollförordningens tillämpningsområde.</w:t>
      </w:r>
      <w:bookmarkEnd w:id="140"/>
      <w:r>
        <w:rPr>
          <w:shd w:val="clear" w:color="auto" w:fill="FFFFFF" w:themeFill="background1"/>
        </w:rPr>
        <w:t xml:space="preserve"> </w:t>
      </w:r>
    </w:p>
    <w:p w14:paraId="6087905E" w14:textId="77777777" w:rsidR="00F71CC6" w:rsidRPr="00A76360" w:rsidRDefault="00F71CC6" w:rsidP="00F71CC6">
      <w:pPr>
        <w:pStyle w:val="Brdtextmedindrag"/>
        <w:rPr>
          <w:sz w:val="8"/>
          <w:szCs w:val="8"/>
        </w:rPr>
      </w:pPr>
    </w:p>
    <w:p w14:paraId="4BBA5963" w14:textId="77777777" w:rsidR="00F71CC6" w:rsidRDefault="00AB307F" w:rsidP="00F71CC6">
      <w:pPr>
        <w:pStyle w:val="Brdtextmedindrag"/>
      </w:pPr>
      <w:r>
        <w:rPr>
          <w:b/>
        </w:rPr>
        <w:t>Promemorians</w:t>
      </w:r>
      <w:r w:rsidRPr="0006285B">
        <w:rPr>
          <w:b/>
        </w:rPr>
        <w:t xml:space="preserve"> förslag</w:t>
      </w:r>
      <w:r>
        <w:t xml:space="preserve"> </w:t>
      </w:r>
      <w:bookmarkStart w:id="141" w:name="_Hlk37257636"/>
      <w:r>
        <w:t>överensstämmer delvis med regeringens</w:t>
      </w:r>
      <w:bookmarkStart w:id="142" w:name="_Hlk39842958"/>
      <w:r>
        <w:t>. I pro</w:t>
      </w:r>
      <w:r>
        <w:softHyphen/>
        <w:t>memorians förslag kopplas uttrycken offentlig kontroll och annan offent</w:t>
      </w:r>
      <w:r>
        <w:softHyphen/>
        <w:t>lig verksamhet enbart till kontrollförordningen. Promemorian innehåller vidare inte någon bestämmelse om kontrollförordningens tillämpning.</w:t>
      </w:r>
      <w:bookmarkEnd w:id="141"/>
      <w:bookmarkEnd w:id="142"/>
    </w:p>
    <w:p w14:paraId="470412BE" w14:textId="77777777" w:rsidR="00F71CC6" w:rsidRDefault="00AB307F" w:rsidP="00F71CC6">
      <w:pPr>
        <w:pStyle w:val="Brdtextmedindrag"/>
        <w:rPr>
          <w:b/>
        </w:rPr>
      </w:pPr>
      <w:r w:rsidRPr="00616BA6">
        <w:rPr>
          <w:b/>
        </w:rPr>
        <w:t xml:space="preserve">Remissinstanserna: </w:t>
      </w:r>
      <w:r>
        <w:rPr>
          <w:bCs/>
        </w:rPr>
        <w:t xml:space="preserve">Se </w:t>
      </w:r>
      <w:r>
        <w:t xml:space="preserve">synpunkter i </w:t>
      </w:r>
      <w:r>
        <w:rPr>
          <w:bCs/>
        </w:rPr>
        <w:t xml:space="preserve">avsnitt 6.1 och 6.2. </w:t>
      </w:r>
      <w:bookmarkStart w:id="143" w:name="_Hlk42504034"/>
      <w:r>
        <w:rPr>
          <w:bCs/>
        </w:rPr>
        <w:t>Inga remissin</w:t>
      </w:r>
      <w:r>
        <w:rPr>
          <w:bCs/>
        </w:rPr>
        <w:softHyphen/>
        <w:t>stanser uttalar sig i denna fråga särskilt om epizootilagen.</w:t>
      </w:r>
      <w:bookmarkEnd w:id="143"/>
    </w:p>
    <w:p w14:paraId="4A635847" w14:textId="77777777" w:rsidR="00F71CC6" w:rsidRDefault="00AB307F" w:rsidP="0053376E">
      <w:pPr>
        <w:pStyle w:val="Rubrik4utannumrering"/>
        <w:rPr>
          <w:b w:val="0"/>
        </w:rPr>
      </w:pPr>
      <w:r>
        <w:t>Skälen för regeringens förslag</w:t>
      </w:r>
    </w:p>
    <w:p w14:paraId="603E8957" w14:textId="77777777" w:rsidR="00F71CC6" w:rsidRDefault="00AB307F" w:rsidP="00F71CC6">
      <w:pPr>
        <w:pStyle w:val="Rubrik5utannumrering"/>
      </w:pPr>
      <w:r w:rsidRPr="00616BA6">
        <w:t>Offentlig kontroll och annan offentlig verksamhet</w:t>
      </w:r>
    </w:p>
    <w:p w14:paraId="5A27AE83" w14:textId="77777777" w:rsidR="00F71CC6" w:rsidRDefault="00AB307F" w:rsidP="00F71CC6">
      <w:pPr>
        <w:pStyle w:val="Brdtext"/>
      </w:pPr>
      <w:r>
        <w:t>Det unionsrättsliga uttrycket offentlig kontroll används i epizootilagen för att beteckna myndigheternas kontroll enligt lagen och EU-regelverket. Lagen innehåller inte någon hänvisning till den definition som fanns i den tidigare kontrollförordningen.</w:t>
      </w:r>
    </w:p>
    <w:p w14:paraId="3F5EC49C" w14:textId="77777777" w:rsidR="00F71CC6" w:rsidRDefault="00AB307F" w:rsidP="00F71CC6">
      <w:pPr>
        <w:pStyle w:val="Brdtextmedindrag"/>
        <w:rPr>
          <w:shd w:val="clear" w:color="auto" w:fill="FFFFFF" w:themeFill="background1"/>
        </w:rPr>
      </w:pPr>
      <w:r>
        <w:t>Uttrycket offentlig kontroll används även i den nya kontrollförord</w:t>
      </w:r>
      <w:r>
        <w:softHyphen/>
        <w:t xml:space="preserve">ningen. I förordningen införs därutöver det nya uttrycket annan offentlig verksamhet för sådan offentlig verksamhet som inte är </w:t>
      </w:r>
      <w:r w:rsidRPr="008B4B25">
        <w:rPr>
          <w:shd w:val="clear" w:color="auto" w:fill="FFFFFF" w:themeFill="background1"/>
        </w:rPr>
        <w:t xml:space="preserve">offentlig kontroll. I avsnitt </w:t>
      </w:r>
      <w:r>
        <w:rPr>
          <w:shd w:val="clear" w:color="auto" w:fill="FFFFFF" w:themeFill="background1"/>
        </w:rPr>
        <w:t>6.2</w:t>
      </w:r>
      <w:r w:rsidRPr="008B4B25">
        <w:rPr>
          <w:shd w:val="clear" w:color="auto" w:fill="FFFFFF" w:themeFill="background1"/>
        </w:rPr>
        <w:t xml:space="preserve"> redogörs</w:t>
      </w:r>
      <w:r>
        <w:rPr>
          <w:shd w:val="clear" w:color="auto" w:fill="FFFFFF" w:themeFill="background1"/>
        </w:rPr>
        <w:t xml:space="preserve"> närmare för innebörden av de båda uttrycken. I avsnittet görs vidare bedömningen att även uttrycket annan offentlig verk</w:t>
      </w:r>
      <w:r>
        <w:rPr>
          <w:shd w:val="clear" w:color="auto" w:fill="FFFFFF" w:themeFill="background1"/>
        </w:rPr>
        <w:softHyphen/>
        <w:t>samhet bör användas i de lagar som berörs av den nya kontrollförord</w:t>
      </w:r>
      <w:r>
        <w:rPr>
          <w:shd w:val="clear" w:color="auto" w:fill="FFFFFF" w:themeFill="background1"/>
        </w:rPr>
        <w:softHyphen/>
        <w:t xml:space="preserve">ningen, bl.a. i epizootilagen. </w:t>
      </w:r>
    </w:p>
    <w:p w14:paraId="31A97987" w14:textId="77777777" w:rsidR="00F71CC6" w:rsidRDefault="00AB307F" w:rsidP="00F71CC6">
      <w:pPr>
        <w:pStyle w:val="Brdtextmedindrag"/>
        <w:rPr>
          <w:shd w:val="clear" w:color="auto" w:fill="FFFFFF" w:themeFill="background1"/>
        </w:rPr>
      </w:pPr>
      <w:r>
        <w:rPr>
          <w:shd w:val="clear" w:color="auto" w:fill="FFFFFF" w:themeFill="background1"/>
        </w:rPr>
        <w:t>Som framgår i avsnitt 6.2 definieras uttrycken offentlig kontroll och annan offentlig verksamhet i den nya kontrollförordningen. Offentlig kon</w:t>
      </w:r>
      <w:r>
        <w:rPr>
          <w:shd w:val="clear" w:color="auto" w:fill="FFFFFF" w:themeFill="background1"/>
        </w:rPr>
        <w:softHyphen/>
        <w:t>troll omfattar kontroll som utförs för att verifiera efterlevnaden av be</w:t>
      </w:r>
      <w:r>
        <w:rPr>
          <w:shd w:val="clear" w:color="auto" w:fill="FFFFFF" w:themeFill="background1"/>
        </w:rPr>
        <w:softHyphen/>
        <w:t>stämmelser oavsett om de har fastställts på unionsnivå eller av medlems</w:t>
      </w:r>
      <w:r>
        <w:rPr>
          <w:shd w:val="clear" w:color="auto" w:fill="FFFFFF" w:themeFill="background1"/>
        </w:rPr>
        <w:softHyphen/>
        <w:t>staterna för tillämpning av unionslagstiftningen. Samma begränsning till unionslagstiftningen finns när det gäller definitionen av annan offentlig verksamhet. Den verksamhet som behöriga myndigheter bedriver enligt epizootilagen avser främst utredning av misstänkta fall av vissa djursjuk</w:t>
      </w:r>
      <w:r>
        <w:rPr>
          <w:shd w:val="clear" w:color="auto" w:fill="FFFFFF" w:themeFill="background1"/>
        </w:rPr>
        <w:softHyphen/>
        <w:t>domar och åtgärder för att förebygga eller bekämpa sådana sjukdomar. Det rör sig alltså främst om ”annan offentlig verksamhet” enligt definitionen i den nya kontrollförordningen.</w:t>
      </w:r>
    </w:p>
    <w:p w14:paraId="4DA7F640" w14:textId="77777777" w:rsidR="00F71CC6" w:rsidRPr="00603284" w:rsidRDefault="00AB307F" w:rsidP="00F71CC6">
      <w:pPr>
        <w:pStyle w:val="Brdtextmedindrag"/>
        <w:rPr>
          <w:shd w:val="clear" w:color="auto" w:fill="FFFFFF" w:themeFill="background1"/>
        </w:rPr>
      </w:pPr>
      <w:r>
        <w:rPr>
          <w:shd w:val="clear" w:color="auto" w:fill="FFFFFF" w:themeFill="background1"/>
        </w:rPr>
        <w:t>Epizootilagen innehåller inte någon nationell reglering som faller utan</w:t>
      </w:r>
      <w:r>
        <w:rPr>
          <w:shd w:val="clear" w:color="auto" w:fill="FFFFFF" w:themeFill="background1"/>
        </w:rPr>
        <w:softHyphen/>
        <w:t xml:space="preserve">för den nya kontrollförordningens tillämpningsområde </w:t>
      </w:r>
      <w:bookmarkStart w:id="144" w:name="_Hlk37259718"/>
      <w:bookmarkStart w:id="145" w:name="_Hlk37256915"/>
      <w:r>
        <w:rPr>
          <w:shd w:val="clear" w:color="auto" w:fill="FFFFFF" w:themeFill="background1"/>
        </w:rPr>
        <w:t>när det gäller vilka djurhållare och verksamheter med djur som kan omfattas av åtgärderna, se avsnitt 6.1.</w:t>
      </w:r>
      <w:bookmarkEnd w:id="144"/>
      <w:r>
        <w:rPr>
          <w:shd w:val="clear" w:color="auto" w:fill="FFFFFF" w:themeFill="background1"/>
        </w:rPr>
        <w:t xml:space="preserve"> Däremot ger den materiella EU-lagstiftningen på området medlemsstaterna möjlighet att i olika avseenden ha krav som är strängare från smittskyddssynpunkt än vad som krävs för att genomföra eller komplettera EU-lagstiftningen. Enligt epizootilagen och de föreskrifter </w:t>
      </w:r>
      <w:r w:rsidRPr="00C731ED">
        <w:rPr>
          <w:shd w:val="clear" w:color="auto" w:fill="FFFFFF" w:themeFill="background1"/>
        </w:rPr>
        <w:t>och beslut</w:t>
      </w:r>
      <w:r>
        <w:rPr>
          <w:shd w:val="clear" w:color="auto" w:fill="FFFFFF" w:themeFill="background1"/>
        </w:rPr>
        <w:t xml:space="preserve"> som har meddelats med stöd av lagen regleras t.ex. bekämpningsåtgärder avseende fler sjukdomar än vad som krävs enligt EU-rätten. Det kan också vara fråga om bestämmelser som i och för sig genomför EU-direktiv om åtgärder mot en viss sjukdom, men som i vissa delar går längre. Epizooti</w:t>
      </w:r>
      <w:r>
        <w:rPr>
          <w:shd w:val="clear" w:color="auto" w:fill="FFFFFF" w:themeFill="background1"/>
        </w:rPr>
        <w:softHyphen/>
        <w:t>lagen innehåller även andra bestämmelser som inte innebär ett genom</w:t>
      </w:r>
      <w:r>
        <w:rPr>
          <w:shd w:val="clear" w:color="auto" w:fill="FFFFFF" w:themeFill="background1"/>
        </w:rPr>
        <w:softHyphen/>
        <w:t>förande eller en obligatorisk komplettering av EU-rättsakter, t.ex. bestäm</w:t>
      </w:r>
      <w:r>
        <w:rPr>
          <w:shd w:val="clear" w:color="auto" w:fill="FFFFFF" w:themeFill="background1"/>
        </w:rPr>
        <w:softHyphen/>
        <w:t>melser om ersättning till enskilda som blir föremål för åtgärder enligt lagen. Det är oklart i vilken utsträckning sådana bestämmelser kan anses fastställda ”för tillämpning av unionslagstiftningen” i den mening som avses i artikel 1.2 i den nya kontrollförordningen. Det kan i vart fall ifrå</w:t>
      </w:r>
      <w:r>
        <w:rPr>
          <w:shd w:val="clear" w:color="auto" w:fill="FFFFFF" w:themeFill="background1"/>
        </w:rPr>
        <w:softHyphen/>
        <w:t xml:space="preserve">gasättas när det gäller nationella åtgärder mot sjukdomar som inte alls regleras på EU-nivå. </w:t>
      </w:r>
      <w:r w:rsidRPr="00603284">
        <w:rPr>
          <w:shd w:val="clear" w:color="auto" w:fill="FFFFFF" w:themeFill="background1"/>
        </w:rPr>
        <w:t>Det finns däremot både praktiska och lagtekniska för</w:t>
      </w:r>
      <w:r>
        <w:rPr>
          <w:shd w:val="clear" w:color="auto" w:fill="FFFFFF" w:themeFill="background1"/>
        </w:rPr>
        <w:softHyphen/>
      </w:r>
      <w:r w:rsidRPr="00603284">
        <w:rPr>
          <w:shd w:val="clear" w:color="auto" w:fill="FFFFFF" w:themeFill="background1"/>
        </w:rPr>
        <w:t>delar med att på det sätt som görs i dag använda samma uttryck för all kontroll som bedrivs enlig lagen. Detta gäller även uttrycket annan offent</w:t>
      </w:r>
      <w:r>
        <w:rPr>
          <w:shd w:val="clear" w:color="auto" w:fill="FFFFFF" w:themeFill="background1"/>
        </w:rPr>
        <w:softHyphen/>
      </w:r>
      <w:r w:rsidRPr="00603284">
        <w:rPr>
          <w:shd w:val="clear" w:color="auto" w:fill="FFFFFF" w:themeFill="background1"/>
        </w:rPr>
        <w:t>lig verksamhet.</w:t>
      </w:r>
    </w:p>
    <w:p w14:paraId="3F9ED6A8" w14:textId="77777777" w:rsidR="00F71CC6" w:rsidRDefault="00AB307F" w:rsidP="00F71CC6">
      <w:pPr>
        <w:pStyle w:val="Brdtextmedindrag"/>
        <w:rPr>
          <w:shd w:val="clear" w:color="auto" w:fill="FFFFFF" w:themeFill="background1"/>
        </w:rPr>
      </w:pPr>
      <w:bookmarkStart w:id="146" w:name="_Hlk37260581"/>
      <w:r w:rsidRPr="00603284">
        <w:rPr>
          <w:shd w:val="clear" w:color="auto" w:fill="FFFFFF" w:themeFill="background1"/>
        </w:rPr>
        <w:t xml:space="preserve">Regeringen </w:t>
      </w:r>
      <w:r>
        <w:rPr>
          <w:shd w:val="clear" w:color="auto" w:fill="FFFFFF" w:themeFill="background1"/>
        </w:rPr>
        <w:t>bedömer därför</w:t>
      </w:r>
      <w:r w:rsidRPr="00603284">
        <w:rPr>
          <w:shd w:val="clear" w:color="auto" w:fill="FFFFFF" w:themeFill="background1"/>
        </w:rPr>
        <w:t xml:space="preserve"> att det, för att underlätta tillämpningen, i lagen bör klargöras vad som avses med uttrycken offentlig kontroll och annan offentlig verksamhet när de används i lagen. Av de nya definition</w:t>
      </w:r>
      <w:r>
        <w:rPr>
          <w:shd w:val="clear" w:color="auto" w:fill="FFFFFF" w:themeFill="background1"/>
        </w:rPr>
        <w:softHyphen/>
      </w:r>
      <w:r w:rsidRPr="00603284">
        <w:rPr>
          <w:shd w:val="clear" w:color="auto" w:fill="FFFFFF" w:themeFill="background1"/>
        </w:rPr>
        <w:t>erna bör det</w:t>
      </w:r>
      <w:r>
        <w:rPr>
          <w:shd w:val="clear" w:color="auto" w:fill="FFFFFF" w:themeFill="background1"/>
        </w:rPr>
        <w:t>, till skillnad från promemorians förslag,</w:t>
      </w:r>
      <w:r w:rsidRPr="00603284">
        <w:rPr>
          <w:shd w:val="clear" w:color="auto" w:fill="FFFFFF" w:themeFill="background1"/>
        </w:rPr>
        <w:t xml:space="preserve"> framgå att med offentlig kontroll och annan offentlig verksamhet i lagen avses både offentlig kontroll och annan offentlig verksamhet enligt den nya kontroll</w:t>
      </w:r>
      <w:r>
        <w:rPr>
          <w:shd w:val="clear" w:color="auto" w:fill="FFFFFF" w:themeFill="background1"/>
        </w:rPr>
        <w:softHyphen/>
      </w:r>
      <w:r w:rsidRPr="00603284">
        <w:rPr>
          <w:shd w:val="clear" w:color="auto" w:fill="FFFFFF" w:themeFill="background1"/>
        </w:rPr>
        <w:t xml:space="preserve">förordningen och kontroll och offentlig verksamhet i övrigt enligt </w:t>
      </w:r>
      <w:r>
        <w:rPr>
          <w:shd w:val="clear" w:color="auto" w:fill="FFFFFF" w:themeFill="background1"/>
        </w:rPr>
        <w:t>epizooti</w:t>
      </w:r>
      <w:r w:rsidRPr="00603284">
        <w:rPr>
          <w:shd w:val="clear" w:color="auto" w:fill="FFFFFF" w:themeFill="background1"/>
        </w:rPr>
        <w:t>lagen</w:t>
      </w:r>
      <w:r>
        <w:rPr>
          <w:shd w:val="clear" w:color="auto" w:fill="FFFFFF" w:themeFill="background1"/>
        </w:rPr>
        <w:t xml:space="preserve"> och de föreskrifter som har meddelats med stöd av lagen</w:t>
      </w:r>
      <w:r w:rsidRPr="00603284">
        <w:rPr>
          <w:shd w:val="clear" w:color="auto" w:fill="FFFFFF" w:themeFill="background1"/>
        </w:rPr>
        <w:t>.</w:t>
      </w:r>
      <w:r>
        <w:rPr>
          <w:shd w:val="clear" w:color="auto" w:fill="FFFFFF" w:themeFill="background1"/>
        </w:rPr>
        <w:t xml:space="preserve"> Det bör, jämfört med lagrådsremissens förslag, också förtydligas att kontrollen kan gälla efterlevnaden av beslut som har meddelats med stöd av lagen, jfr nuvarande 11 § första stycket epizootilagen. Motsvarande förtydligande bör göras också i definitionen av annan offentlig verksamhet</w:t>
      </w:r>
      <w:r w:rsidRPr="00603284">
        <w:rPr>
          <w:shd w:val="clear" w:color="auto" w:fill="FFFFFF" w:themeFill="background1"/>
        </w:rPr>
        <w:t>.</w:t>
      </w:r>
      <w:bookmarkEnd w:id="145"/>
      <w:bookmarkEnd w:id="146"/>
    </w:p>
    <w:p w14:paraId="4B9DC9F7" w14:textId="77777777" w:rsidR="00F71CC6" w:rsidRDefault="00AB307F" w:rsidP="00F71CC6">
      <w:pPr>
        <w:pStyle w:val="Brdtextmedindrag"/>
        <w:rPr>
          <w:shd w:val="clear" w:color="auto" w:fill="FFFFFF" w:themeFill="background1"/>
        </w:rPr>
      </w:pPr>
      <w:r>
        <w:rPr>
          <w:shd w:val="clear" w:color="auto" w:fill="FFFFFF" w:themeFill="background1"/>
        </w:rPr>
        <w:t xml:space="preserve">Regeringen föreslår också att det anges i lagen att kontrollförordningen ska tillämpas vid all offentlig kontroll och annan offentlig verksamhet och därmed även vid sådan kontroll eller verksamhet </w:t>
      </w:r>
      <w:r w:rsidRPr="00C83381">
        <w:rPr>
          <w:shd w:val="clear" w:color="auto" w:fill="FFFFFF" w:themeFill="background1"/>
        </w:rPr>
        <w:t xml:space="preserve">som </w:t>
      </w:r>
      <w:r>
        <w:rPr>
          <w:shd w:val="clear" w:color="auto" w:fill="FFFFFF" w:themeFill="background1"/>
        </w:rPr>
        <w:t xml:space="preserve">skulle kunna anses </w:t>
      </w:r>
      <w:r w:rsidRPr="00C83381">
        <w:rPr>
          <w:shd w:val="clear" w:color="auto" w:fill="FFFFFF" w:themeFill="background1"/>
        </w:rPr>
        <w:t>fall</w:t>
      </w:r>
      <w:r>
        <w:rPr>
          <w:shd w:val="clear" w:color="auto" w:fill="FFFFFF" w:themeFill="background1"/>
        </w:rPr>
        <w:t>a</w:t>
      </w:r>
      <w:r w:rsidRPr="00C83381">
        <w:rPr>
          <w:shd w:val="clear" w:color="auto" w:fill="FFFFFF" w:themeFill="background1"/>
        </w:rPr>
        <w:t xml:space="preserve"> utanför </w:t>
      </w:r>
      <w:r>
        <w:rPr>
          <w:shd w:val="clear" w:color="auto" w:fill="FFFFFF" w:themeFill="background1"/>
        </w:rPr>
        <w:t>kontroll</w:t>
      </w:r>
      <w:r w:rsidRPr="00C83381">
        <w:rPr>
          <w:shd w:val="clear" w:color="auto" w:fill="FFFFFF" w:themeFill="background1"/>
        </w:rPr>
        <w:t>förordningens tillämpningsområde</w:t>
      </w:r>
      <w:r>
        <w:rPr>
          <w:shd w:val="clear" w:color="auto" w:fill="FFFFFF" w:themeFill="background1"/>
        </w:rPr>
        <w:t xml:space="preserve">. Det skulle annars uppstå praktiska svårigheter för de behöriga myndigheterna och enskilda att avgöra i vilka situationer kontrollförordningen skulle tillämpas. </w:t>
      </w:r>
      <w:bookmarkStart w:id="147" w:name="_Hlk41382429"/>
      <w:r>
        <w:rPr>
          <w:shd w:val="clear" w:color="auto" w:fill="FFFFFF" w:themeFill="background1"/>
        </w:rPr>
        <w:t>Detta innebär enligt regeringens bedömning också att epizootilagen och de före</w:t>
      </w:r>
      <w:r>
        <w:rPr>
          <w:shd w:val="clear" w:color="auto" w:fill="FFFFFF" w:themeFill="background1"/>
        </w:rPr>
        <w:softHyphen/>
        <w:t>skrifter som meddelas med stöd av lagen vid tillämpningen av kontroll</w:t>
      </w:r>
      <w:r>
        <w:rPr>
          <w:shd w:val="clear" w:color="auto" w:fill="FFFFFF" w:themeFill="background1"/>
        </w:rPr>
        <w:softHyphen/>
        <w:t>förordningen är att anse som sådan nationell lagstiftning som avses i arti</w:t>
      </w:r>
      <w:r>
        <w:rPr>
          <w:shd w:val="clear" w:color="auto" w:fill="FFFFFF" w:themeFill="background1"/>
        </w:rPr>
        <w:softHyphen/>
        <w:t>kel 1.2.</w:t>
      </w:r>
      <w:bookmarkEnd w:id="147"/>
    </w:p>
    <w:p w14:paraId="7F59E7E3" w14:textId="77777777" w:rsidR="00F71CC6" w:rsidRDefault="00AB307F" w:rsidP="00F71CC6">
      <w:pPr>
        <w:pStyle w:val="Brdtextmedindrag"/>
        <w:rPr>
          <w:shd w:val="clear" w:color="auto" w:fill="FFFFFF" w:themeFill="background1"/>
        </w:rPr>
      </w:pPr>
      <w:r>
        <w:rPr>
          <w:shd w:val="clear" w:color="auto" w:fill="FFFFFF" w:themeFill="background1"/>
        </w:rPr>
        <w:t xml:space="preserve">För att undvika osäkerhet är det av stor vikt att terminologin som används i den nationella regleringen följer den begreppsutveckling som sker inom unionen. </w:t>
      </w:r>
      <w:bookmarkStart w:id="148" w:name="_Hlk37260913"/>
      <w:r>
        <w:rPr>
          <w:shd w:val="clear" w:color="auto" w:fill="FFFFFF" w:themeFill="background1"/>
        </w:rPr>
        <w:t>Regeringen instämmer därför i promemorians bedöm</w:t>
      </w:r>
      <w:r>
        <w:rPr>
          <w:shd w:val="clear" w:color="auto" w:fill="FFFFFF" w:themeFill="background1"/>
        </w:rPr>
        <w:softHyphen/>
        <w:t xml:space="preserve">ning att det är ändamålsenligt att hänvisningen till uttrycken </w:t>
      </w:r>
      <w:r w:rsidRPr="004F23C8">
        <w:rPr>
          <w:shd w:val="clear" w:color="auto" w:fill="FFFFFF" w:themeFill="background1"/>
        </w:rPr>
        <w:t xml:space="preserve">offentlig kontroll och annan offentlig verksamhet </w:t>
      </w:r>
      <w:r>
        <w:rPr>
          <w:shd w:val="clear" w:color="auto" w:fill="FFFFFF" w:themeFill="background1"/>
        </w:rPr>
        <w:t>i den nya kontrollförordningen bör göras dynamisk, dvs. avse förordningen i den vid varje tidpunkt gällande lydelsen. Samma bedömning görs när det gäller den föreslagna bestämmelsen om kontrollförordningens tillämplighet.</w:t>
      </w:r>
      <w:bookmarkEnd w:id="148"/>
    </w:p>
    <w:p w14:paraId="3721E388" w14:textId="77777777" w:rsidR="00F71CC6" w:rsidRDefault="00AB307F" w:rsidP="00F71CC6">
      <w:pPr>
        <w:pStyle w:val="Rubrik5utannumrering"/>
        <w:rPr>
          <w:shd w:val="clear" w:color="auto" w:fill="FFFFFF" w:themeFill="background1"/>
        </w:rPr>
      </w:pPr>
      <w:r>
        <w:rPr>
          <w:shd w:val="clear" w:color="auto" w:fill="FFFFFF" w:themeFill="background1"/>
        </w:rPr>
        <w:t>Organ med delegerade uppgifter</w:t>
      </w:r>
    </w:p>
    <w:p w14:paraId="2A2299D2" w14:textId="77777777" w:rsidR="00F71CC6" w:rsidRDefault="00AB307F" w:rsidP="00F71CC6">
      <w:pPr>
        <w:pStyle w:val="Brdtext"/>
      </w:pPr>
      <w:r>
        <w:t>I avsnitt 6.2</w:t>
      </w:r>
      <w:r w:rsidRPr="00E962EB">
        <w:t xml:space="preserve"> görs bedömningen at</w:t>
      </w:r>
      <w:r>
        <w:t xml:space="preserve">t ordet kontrollorgan </w:t>
      </w:r>
      <w:r w:rsidRPr="00E962EB">
        <w:t>bör ersättas med ”ett organ med delegerade uppgifter eller en fysisk person som har dele</w:t>
      </w:r>
      <w:r w:rsidRPr="00E962EB">
        <w:softHyphen/>
        <w:t>gerats vissa uppgifter”. Ordet kontrollorgan, som förekommer i 12 § epizootilagen, bör alltså för att stämma överens med bestäm</w:t>
      </w:r>
      <w:r w:rsidRPr="00E962EB">
        <w:softHyphen/>
        <w:t>mel</w:t>
      </w:r>
      <w:r w:rsidRPr="00E962EB">
        <w:softHyphen/>
        <w:t>serna i den nya kontrollförordningen ersättas med detta uttryck.</w:t>
      </w:r>
    </w:p>
    <w:p w14:paraId="0C73D6B9" w14:textId="77777777" w:rsidR="00F71CC6" w:rsidRPr="00E962EB" w:rsidRDefault="00AB307F" w:rsidP="00F71CC6">
      <w:pPr>
        <w:pStyle w:val="Brdtextmedindrag"/>
      </w:pPr>
      <w:r w:rsidRPr="00E962EB">
        <w:t>I epizootilagen bör det även läggas till att uttrycket organ med delege</w:t>
      </w:r>
      <w:r>
        <w:softHyphen/>
      </w:r>
      <w:r w:rsidRPr="00E962EB">
        <w:t>rade uppgifter har samma betydelse som i den nya kontroll</w:t>
      </w:r>
      <w:r w:rsidRPr="00E962EB">
        <w:softHyphen/>
        <w:t>för</w:t>
      </w:r>
      <w:r w:rsidRPr="00E962EB">
        <w:softHyphen/>
        <w:t>ordningen. Som nämnts ovan är det av stor vikt att den termino</w:t>
      </w:r>
      <w:r w:rsidRPr="00E962EB">
        <w:softHyphen/>
        <w:t>logi som används följer begreppsutvecklingen i unionen. Av den anledningen bör hänvisningen till den nya kontrollförordningen även i detta avseende göras dynamisk, dvs. avse förordningen i den vid varje tidpunkt gällande lydelsen.</w:t>
      </w:r>
    </w:p>
    <w:p w14:paraId="53012AFB" w14:textId="77777777" w:rsidR="00F71CC6" w:rsidRPr="00761864" w:rsidRDefault="00AB307F" w:rsidP="00F71CC6">
      <w:pPr>
        <w:pStyle w:val="Rubrik2"/>
      </w:pPr>
      <w:bookmarkStart w:id="149" w:name="_Toc44537204"/>
      <w:bookmarkStart w:id="150" w:name="_Toc54265399"/>
      <w:r>
        <w:t>Myndigheterna ska även utföra annan offentlig verksamhet</w:t>
      </w:r>
      <w:bookmarkEnd w:id="149"/>
      <w:bookmarkEnd w:id="150"/>
    </w:p>
    <w:p w14:paraId="6EDACCBA" w14:textId="77777777" w:rsidR="00F71CC6" w:rsidRPr="00761864" w:rsidRDefault="00AB307F" w:rsidP="00F71CC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61864">
        <w:rPr>
          <w:rFonts w:ascii="Times New Roman" w:hAnsi="Times New Roman"/>
          <w:b/>
          <w:sz w:val="20"/>
        </w:rPr>
        <w:t>Regeringens förslag:</w:t>
      </w:r>
      <w:bookmarkStart w:id="151" w:name="_Hlk5953194"/>
      <w:r>
        <w:rPr>
          <w:rFonts w:ascii="Times New Roman" w:hAnsi="Times New Roman"/>
          <w:sz w:val="20"/>
        </w:rPr>
        <w:t xml:space="preserve"> A</w:t>
      </w:r>
      <w:r w:rsidRPr="00304A12">
        <w:rPr>
          <w:rFonts w:ascii="Times New Roman" w:hAnsi="Times New Roman"/>
          <w:sz w:val="20"/>
        </w:rPr>
        <w:t xml:space="preserve">nnan offentlig verksamhet </w:t>
      </w:r>
      <w:r>
        <w:rPr>
          <w:rFonts w:ascii="Times New Roman" w:hAnsi="Times New Roman"/>
          <w:sz w:val="20"/>
        </w:rPr>
        <w:t xml:space="preserve">ska </w:t>
      </w:r>
      <w:r w:rsidRPr="00304A12">
        <w:rPr>
          <w:rFonts w:ascii="Times New Roman" w:hAnsi="Times New Roman"/>
          <w:sz w:val="20"/>
        </w:rPr>
        <w:t>utfö</w:t>
      </w:r>
      <w:r>
        <w:rPr>
          <w:rFonts w:ascii="Times New Roman" w:hAnsi="Times New Roman"/>
          <w:sz w:val="20"/>
        </w:rPr>
        <w:t>ras</w:t>
      </w:r>
      <w:r w:rsidRPr="00304A12">
        <w:rPr>
          <w:rFonts w:ascii="Times New Roman" w:hAnsi="Times New Roman"/>
          <w:sz w:val="20"/>
        </w:rPr>
        <w:t xml:space="preserve"> av kon</w:t>
      </w:r>
      <w:r>
        <w:rPr>
          <w:rFonts w:ascii="Times New Roman" w:hAnsi="Times New Roman"/>
          <w:sz w:val="20"/>
        </w:rPr>
        <w:softHyphen/>
      </w:r>
      <w:r w:rsidRPr="00304A12">
        <w:rPr>
          <w:rFonts w:ascii="Times New Roman" w:hAnsi="Times New Roman"/>
          <w:sz w:val="20"/>
        </w:rPr>
        <w:t>trollmyndigheterna och andra statliga myndigheter enligt vad som anges i lag</w:t>
      </w:r>
      <w:r>
        <w:rPr>
          <w:rFonts w:ascii="Times New Roman" w:hAnsi="Times New Roman"/>
          <w:sz w:val="20"/>
        </w:rPr>
        <w:t>en</w:t>
      </w:r>
      <w:r w:rsidRPr="00304A12">
        <w:rPr>
          <w:rFonts w:ascii="Times New Roman" w:hAnsi="Times New Roman"/>
          <w:sz w:val="20"/>
        </w:rPr>
        <w:t xml:space="preserve"> och i föreskrifter som regeringen meddelar.</w:t>
      </w:r>
      <w:bookmarkEnd w:id="151"/>
    </w:p>
    <w:p w14:paraId="5AECEAD6" w14:textId="77777777" w:rsidR="00F71CC6" w:rsidRPr="00761864"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DFA09E7" w14:textId="77777777" w:rsidR="00F71CC6" w:rsidRPr="00761864"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61864">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w:t>
      </w:r>
      <w:r w:rsidRPr="00761864">
        <w:rPr>
          <w:rFonts w:ascii="Times New Roman" w:hAnsi="Times New Roman"/>
          <w:sz w:val="20"/>
        </w:rPr>
        <w:t xml:space="preserve">verensstämmer </w:t>
      </w:r>
      <w:r>
        <w:rPr>
          <w:rFonts w:ascii="Times New Roman" w:hAnsi="Times New Roman"/>
          <w:sz w:val="20"/>
        </w:rPr>
        <w:t xml:space="preserve">i huvudsak </w:t>
      </w:r>
      <w:r w:rsidRPr="00761864">
        <w:rPr>
          <w:rFonts w:ascii="Times New Roman" w:hAnsi="Times New Roman"/>
          <w:sz w:val="20"/>
        </w:rPr>
        <w:t>med regeringens.</w:t>
      </w:r>
      <w:r>
        <w:rPr>
          <w:rFonts w:ascii="Times New Roman" w:hAnsi="Times New Roman"/>
          <w:sz w:val="20"/>
        </w:rPr>
        <w:t xml:space="preserve"> Promemorians förslag innebär att endast de myndigheter som av rege</w:t>
      </w:r>
      <w:r>
        <w:rPr>
          <w:rFonts w:ascii="Times New Roman" w:hAnsi="Times New Roman"/>
          <w:sz w:val="20"/>
        </w:rPr>
        <w:softHyphen/>
        <w:t>ringen pekats ut som kontrollmyndigheter kan utföra annan offentlig verk</w:t>
      </w:r>
      <w:r>
        <w:rPr>
          <w:rFonts w:ascii="Times New Roman" w:hAnsi="Times New Roman"/>
          <w:sz w:val="20"/>
        </w:rPr>
        <w:softHyphen/>
        <w:t>samhet.</w:t>
      </w:r>
    </w:p>
    <w:p w14:paraId="0C5ACDEB" w14:textId="77777777" w:rsidR="00F71CC6" w:rsidRPr="00761864"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761864">
        <w:rPr>
          <w:rFonts w:ascii="Times New Roman" w:hAnsi="Times New Roman"/>
          <w:b/>
          <w:sz w:val="20"/>
        </w:rPr>
        <w:t xml:space="preserve">Remissinstanserna: </w:t>
      </w:r>
      <w:r w:rsidRPr="0000642D">
        <w:rPr>
          <w:rFonts w:ascii="Times New Roman" w:hAnsi="Times New Roman"/>
          <w:i/>
          <w:sz w:val="20"/>
        </w:rPr>
        <w:t>Statens veterinärmedicinska anstalt (SVA)</w:t>
      </w:r>
      <w:r>
        <w:rPr>
          <w:rFonts w:ascii="Times New Roman" w:hAnsi="Times New Roman"/>
          <w:sz w:val="20"/>
        </w:rPr>
        <w:t xml:space="preserve"> pekar på att begreppet ”annan offentlig verksamhet” innebär en möjlighet att fånga den roll som SVA rent empiriskt har i livsmedelskedjan. SVA upp</w:t>
      </w:r>
      <w:r>
        <w:rPr>
          <w:rFonts w:ascii="Times New Roman" w:hAnsi="Times New Roman"/>
          <w:sz w:val="20"/>
        </w:rPr>
        <w:softHyphen/>
        <w:t>ger vidare att myndigheten inte är identifierad som behörig myndighet enligt kontrollförordningen, vilket begränsar myndighetens möjligheter att på ett effektivt sätt utföra de arbetsuppgifter som följer av instruktionen och som faller inom ramen för ”annan offentlig verksamhet”. SVA önskar att myndighetens roll inom livsmedelskedjan ska förtydligas och att myndigheten får de bemyndiganden som krävs för att den ska kunna utföra sina arbetsuppgifter på ett effektivt sätt. Inga andra remissinstanser berör frågan.</w:t>
      </w:r>
    </w:p>
    <w:p w14:paraId="129A7289" w14:textId="77777777" w:rsidR="00F71CC6" w:rsidRPr="00761864"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61864">
        <w:rPr>
          <w:rFonts w:ascii="Times New Roman" w:hAnsi="Times New Roman"/>
          <w:b/>
          <w:sz w:val="20"/>
        </w:rPr>
        <w:t>Skälen för regeringens förslag:</w:t>
      </w:r>
      <w:r w:rsidRPr="00761864">
        <w:rPr>
          <w:rFonts w:ascii="Times New Roman" w:hAnsi="Times New Roman"/>
          <w:sz w:val="20"/>
        </w:rPr>
        <w:t xml:space="preserve"> Medlemsstaterna ska för vart och ett av de områden som omfattas av den nya kontrollförordningens tillämp</w:t>
      </w:r>
      <w:r>
        <w:rPr>
          <w:rFonts w:ascii="Times New Roman" w:hAnsi="Times New Roman"/>
          <w:sz w:val="20"/>
        </w:rPr>
        <w:softHyphen/>
      </w:r>
      <w:r w:rsidRPr="00761864">
        <w:rPr>
          <w:rFonts w:ascii="Times New Roman" w:hAnsi="Times New Roman"/>
          <w:sz w:val="20"/>
        </w:rPr>
        <w:t xml:space="preserve">ningsområde utse den eller de behöriga myndigheter som ska ha ansvaret för att organisera eller genomföra offentlig kontroll och annan offentlig verksamhet. </w:t>
      </w:r>
    </w:p>
    <w:p w14:paraId="4A28B428" w14:textId="77777777" w:rsidR="00F71CC6" w:rsidRPr="00761864"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61864">
        <w:rPr>
          <w:rFonts w:ascii="Times New Roman" w:hAnsi="Times New Roman"/>
          <w:sz w:val="20"/>
        </w:rPr>
        <w:t xml:space="preserve">Vilka myndigheter som har huvudansvaret för den offentliga kontrollen framgår av 11 § epizootilagen. I paragrafen föreskrivs att Jordbruksverket och länsstyrelserna ska utöva offentlig kontroll av efterlevnaden av lagen, de föreskrifter och beslut som har meddelats med stöd av lagen, de EU-bestämmelser som kompletteras </w:t>
      </w:r>
      <w:r>
        <w:rPr>
          <w:rFonts w:ascii="Times New Roman" w:hAnsi="Times New Roman"/>
          <w:sz w:val="20"/>
        </w:rPr>
        <w:t xml:space="preserve">av lagen och de beslut som har </w:t>
      </w:r>
      <w:r w:rsidRPr="00761864">
        <w:rPr>
          <w:rFonts w:ascii="Times New Roman" w:hAnsi="Times New Roman"/>
          <w:sz w:val="20"/>
        </w:rPr>
        <w:t xml:space="preserve">meddelats med stöd av EU-bestämmelserna. Den närmare ansvarsfördelningen mellan myndigheterna regleras i epizootiförordningen. </w:t>
      </w:r>
    </w:p>
    <w:p w14:paraId="169439D3"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61864">
        <w:rPr>
          <w:rFonts w:ascii="Times New Roman" w:hAnsi="Times New Roman"/>
          <w:sz w:val="20"/>
        </w:rPr>
        <w:t xml:space="preserve">På motsvarande sätt </w:t>
      </w:r>
      <w:r w:rsidRPr="004F23C8">
        <w:rPr>
          <w:rFonts w:ascii="Times New Roman" w:hAnsi="Times New Roman"/>
          <w:sz w:val="20"/>
        </w:rPr>
        <w:t xml:space="preserve">som för offentlig kontroll </w:t>
      </w:r>
      <w:r w:rsidRPr="00761864">
        <w:rPr>
          <w:rFonts w:ascii="Times New Roman" w:hAnsi="Times New Roman"/>
          <w:sz w:val="20"/>
        </w:rPr>
        <w:t xml:space="preserve">bör det av epizootilagen framgå </w:t>
      </w:r>
      <w:bookmarkStart w:id="152" w:name="_Hlk37164152"/>
      <w:r>
        <w:rPr>
          <w:rFonts w:ascii="Times New Roman" w:hAnsi="Times New Roman"/>
          <w:sz w:val="20"/>
        </w:rPr>
        <w:t xml:space="preserve">vilka myndigheter som ansvarar för </w:t>
      </w:r>
      <w:bookmarkEnd w:id="152"/>
      <w:r>
        <w:rPr>
          <w:rFonts w:ascii="Times New Roman" w:hAnsi="Times New Roman"/>
          <w:sz w:val="20"/>
        </w:rPr>
        <w:t xml:space="preserve">annan offentlig verksamhet. En </w:t>
      </w:r>
      <w:r w:rsidRPr="00761864">
        <w:rPr>
          <w:rFonts w:ascii="Times New Roman" w:hAnsi="Times New Roman"/>
          <w:sz w:val="20"/>
        </w:rPr>
        <w:t xml:space="preserve">bestämmelse om detta bör därför tas in i lagen. </w:t>
      </w:r>
      <w:r>
        <w:rPr>
          <w:rFonts w:ascii="Times New Roman" w:hAnsi="Times New Roman"/>
          <w:sz w:val="20"/>
        </w:rPr>
        <w:t>Som framgår av avsnitt 6.2 täcker uttrycket annan offentlig verksamhet många varierande upp</w:t>
      </w:r>
      <w:r>
        <w:rPr>
          <w:rFonts w:ascii="Times New Roman" w:hAnsi="Times New Roman"/>
          <w:sz w:val="20"/>
        </w:rPr>
        <w:softHyphen/>
        <w:t xml:space="preserve">gifter, alltifrån sådant som i dag ingår i det som i lagen benämns som ”övriga åligganden”, till utseende av officiella laboratorier. Detta innebär att det inte alltid behöver vara samma myndighet som utövar både offentlig kontroll och annan offentlig verksamhet inom ett visst område. </w:t>
      </w:r>
      <w:bookmarkStart w:id="153" w:name="_Hlk37164232"/>
      <w:r>
        <w:rPr>
          <w:rFonts w:ascii="Times New Roman" w:hAnsi="Times New Roman"/>
          <w:sz w:val="20"/>
        </w:rPr>
        <w:t xml:space="preserve">Uppgifter som utgör annan offentlig verksamhet kan, som </w:t>
      </w:r>
      <w:r w:rsidRPr="002D7000">
        <w:rPr>
          <w:rFonts w:ascii="Times New Roman" w:hAnsi="Times New Roman"/>
          <w:i/>
          <w:iCs/>
          <w:sz w:val="20"/>
        </w:rPr>
        <w:t>SVA</w:t>
      </w:r>
      <w:r>
        <w:rPr>
          <w:rFonts w:ascii="Times New Roman" w:hAnsi="Times New Roman"/>
          <w:sz w:val="20"/>
        </w:rPr>
        <w:t xml:space="preserve"> påtalar, också utföras av andra statliga myndigheter än de myndigheter som pekats ut som kontrollmyndigheter av regeringen. </w:t>
      </w:r>
      <w:bookmarkEnd w:id="153"/>
      <w:r>
        <w:rPr>
          <w:rFonts w:ascii="Times New Roman" w:hAnsi="Times New Roman"/>
          <w:sz w:val="20"/>
        </w:rPr>
        <w:t>Den närmare ansvarsfördelningen mellan myndigheterna bör därför i likhet med vad som gäller för den offentliga kontrollen bestämmas av regeringen.</w:t>
      </w:r>
    </w:p>
    <w:p w14:paraId="4F7B1E94"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I materiellt hänseende innehåller epizootilagen bestämmelser om över</w:t>
      </w:r>
      <w:r>
        <w:rPr>
          <w:rFonts w:ascii="Times New Roman" w:hAnsi="Times New Roman"/>
          <w:sz w:val="20"/>
        </w:rPr>
        <w:softHyphen/>
        <w:t>vakning och bekämpning av smittsamma djursjukdomar. Sådana åtgärder är, som anges i föregående avsnitt, att anse som annan offentlig verksam</w:t>
      </w:r>
      <w:r>
        <w:rPr>
          <w:rFonts w:ascii="Times New Roman" w:hAnsi="Times New Roman"/>
          <w:sz w:val="20"/>
        </w:rPr>
        <w:softHyphen/>
        <w:t>het enligt den nya kontrollförordningen.</w:t>
      </w:r>
    </w:p>
    <w:p w14:paraId="4151062E"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Många bestämmelser i lagen ges i form av bemyndiganden för rege</w:t>
      </w:r>
      <w:r>
        <w:rPr>
          <w:rFonts w:ascii="Times New Roman" w:hAnsi="Times New Roman"/>
          <w:sz w:val="20"/>
        </w:rPr>
        <w:softHyphen/>
        <w:t>ringen eller den myndighet som regeringen bestämmer att meddela före</w:t>
      </w:r>
      <w:r>
        <w:rPr>
          <w:rFonts w:ascii="Times New Roman" w:hAnsi="Times New Roman"/>
          <w:sz w:val="20"/>
        </w:rPr>
        <w:softHyphen/>
        <w:t>skrifter eller fatta beslut i det enskilda fallet. I några paragrafer pekas Jord</w:t>
      </w:r>
      <w:r>
        <w:rPr>
          <w:rFonts w:ascii="Times New Roman" w:hAnsi="Times New Roman"/>
          <w:sz w:val="20"/>
        </w:rPr>
        <w:softHyphen/>
        <w:t>bruksverket ut som den myndighet som har rätt att besluta om olika åtgär</w:t>
      </w:r>
      <w:r>
        <w:rPr>
          <w:rFonts w:ascii="Times New Roman" w:hAnsi="Times New Roman"/>
          <w:sz w:val="20"/>
        </w:rPr>
        <w:softHyphen/>
        <w:t>der. Enligt 4 a § ska Jordbruksverket, om det finns grundad anledning att anta att ett fall av epizootisk sjukdom har inträffat, i den utsträckning det är nödvändigt för att motverka smittspridning, besluta om förbud mot att bl.a. besöka sådana områden som gränsar till ett område där smitta kan antas förekomma, eller där det annars kan finnas risk för spridning av smitta. Vidare ska Jordbruksverket, enligt 5 §, om det är klarlagt att ett fall av epizootisk sjukdom har inträffat, besluta om förbud enligt 4 § för de områden där smitta förekommer, eller om andra begränsningar i hante</w:t>
      </w:r>
      <w:r>
        <w:rPr>
          <w:rFonts w:ascii="Times New Roman" w:hAnsi="Times New Roman"/>
          <w:sz w:val="20"/>
        </w:rPr>
        <w:softHyphen/>
        <w:t>ringen av djur eller varor, allt i den utsträckning det behövs för att mot</w:t>
      </w:r>
      <w:r>
        <w:rPr>
          <w:rFonts w:ascii="Times New Roman" w:hAnsi="Times New Roman"/>
          <w:sz w:val="20"/>
        </w:rPr>
        <w:softHyphen/>
        <w:t xml:space="preserve">verka smittspridning (smittförklaring). Enligt 9 § kan Jordbruksverket vidare fatta beslut om bl.a. att innehavare av redskap eller annan utrustning som oundgängligen behövs för att förebygga eller bekämpa epizootisk sjukdom ska tillhandahålla utrustningen. </w:t>
      </w:r>
    </w:p>
    <w:p w14:paraId="5C66FA8F" w14:textId="77777777" w:rsidR="00F71CC6" w:rsidRPr="00BD76B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54" w:name="_Hlk37077502"/>
      <w:r w:rsidRPr="00BD76B2">
        <w:rPr>
          <w:rFonts w:ascii="Times New Roman" w:hAnsi="Times New Roman"/>
          <w:sz w:val="20"/>
        </w:rPr>
        <w:t xml:space="preserve">Det bör mot den beskrivna bakgrunden tydliggöras att </w:t>
      </w:r>
      <w:bookmarkStart w:id="155" w:name="_Hlk37164340"/>
      <w:r>
        <w:rPr>
          <w:rFonts w:ascii="Times New Roman" w:hAnsi="Times New Roman"/>
          <w:sz w:val="20"/>
        </w:rPr>
        <w:t>annan offentlig verksamhet utförs av kontrollmyndigheterna och andra statliga myndig</w:t>
      </w:r>
      <w:r>
        <w:rPr>
          <w:rFonts w:ascii="Times New Roman" w:hAnsi="Times New Roman"/>
          <w:sz w:val="20"/>
        </w:rPr>
        <w:softHyphen/>
        <w:t xml:space="preserve">heter </w:t>
      </w:r>
      <w:r w:rsidRPr="00304A12">
        <w:rPr>
          <w:rFonts w:ascii="Times New Roman" w:hAnsi="Times New Roman"/>
          <w:sz w:val="20"/>
        </w:rPr>
        <w:t xml:space="preserve">enligt vad som anges i </w:t>
      </w:r>
      <w:r>
        <w:rPr>
          <w:rFonts w:ascii="Times New Roman" w:hAnsi="Times New Roman"/>
          <w:sz w:val="20"/>
        </w:rPr>
        <w:t>l</w:t>
      </w:r>
      <w:r w:rsidRPr="00304A12">
        <w:rPr>
          <w:rFonts w:ascii="Times New Roman" w:hAnsi="Times New Roman"/>
          <w:sz w:val="20"/>
        </w:rPr>
        <w:t>ag</w:t>
      </w:r>
      <w:r>
        <w:rPr>
          <w:rFonts w:ascii="Times New Roman" w:hAnsi="Times New Roman"/>
          <w:sz w:val="20"/>
        </w:rPr>
        <w:t>en</w:t>
      </w:r>
      <w:r w:rsidRPr="00304A12">
        <w:rPr>
          <w:rFonts w:ascii="Times New Roman" w:hAnsi="Times New Roman"/>
          <w:sz w:val="20"/>
        </w:rPr>
        <w:t xml:space="preserve"> och i föreskrifter som regeringen </w:t>
      </w:r>
      <w:bookmarkEnd w:id="155"/>
      <w:r w:rsidRPr="00304A12">
        <w:rPr>
          <w:rFonts w:ascii="Times New Roman" w:hAnsi="Times New Roman"/>
          <w:sz w:val="20"/>
        </w:rPr>
        <w:t>meddelar</w:t>
      </w:r>
      <w:bookmarkEnd w:id="154"/>
      <w:r w:rsidRPr="00BD76B2">
        <w:rPr>
          <w:rFonts w:ascii="Times New Roman" w:hAnsi="Times New Roman"/>
          <w:sz w:val="20"/>
        </w:rPr>
        <w:t>.</w:t>
      </w:r>
    </w:p>
    <w:p w14:paraId="75A736B5" w14:textId="77777777" w:rsidR="00F71CC6" w:rsidRDefault="00AB307F" w:rsidP="00F71CC6">
      <w:pPr>
        <w:pStyle w:val="Rubrik2"/>
      </w:pPr>
      <w:bookmarkStart w:id="156" w:name="_Toc44537205"/>
      <w:bookmarkStart w:id="157" w:name="_Toc54265400"/>
      <w:bookmarkStart w:id="158" w:name="_Hlk37161547"/>
      <w:r w:rsidRPr="002617FD">
        <w:t>Överlämnande av uppgifter i offentlig kontroll och annan offentlig verksamhet</w:t>
      </w:r>
      <w:bookmarkEnd w:id="156"/>
      <w:bookmarkEnd w:id="157"/>
    </w:p>
    <w:p w14:paraId="2AEABA23" w14:textId="77777777" w:rsidR="00F71CC6" w:rsidRDefault="00AB307F" w:rsidP="00F71CC6">
      <w:pPr>
        <w:pStyle w:val="Brdtextram"/>
      </w:pPr>
      <w:r w:rsidRPr="008C378A">
        <w:rPr>
          <w:b/>
          <w:bCs/>
        </w:rPr>
        <w:t>Regeringens bedömning:</w:t>
      </w:r>
      <w:r>
        <w:t xml:space="preserve"> </w:t>
      </w:r>
      <w:r w:rsidRPr="008C378A">
        <w:t>De behöriga myndigheterna kan överlämna uppgifter som ingår i den offentliga kontrollen eller i annan offentlig verksamhet till enskilda organ eller fysiska personer direkt med stöd av bestämmelserna i den nya kontrollförordningen</w:t>
      </w:r>
      <w:r>
        <w:t>.</w:t>
      </w:r>
    </w:p>
    <w:p w14:paraId="09F39846" w14:textId="77777777" w:rsidR="00F71CC6" w:rsidRDefault="00AB307F" w:rsidP="00F71CC6">
      <w:pPr>
        <w:pStyle w:val="Brdtextmedindragram"/>
      </w:pPr>
      <w:r w:rsidRPr="00420062">
        <w:rPr>
          <w:b/>
        </w:rPr>
        <w:t>Regeringens förslag:</w:t>
      </w:r>
      <w:r>
        <w:t xml:space="preserve"> </w:t>
      </w:r>
      <w:r w:rsidRPr="002617FD">
        <w:t xml:space="preserve">Det </w:t>
      </w:r>
      <w:r>
        <w:t xml:space="preserve">ska </w:t>
      </w:r>
      <w:r w:rsidRPr="002617FD">
        <w:t>inför</w:t>
      </w:r>
      <w:r>
        <w:t>a</w:t>
      </w:r>
      <w:r w:rsidRPr="002617FD">
        <w:t xml:space="preserve">s en </w:t>
      </w:r>
      <w:r>
        <w:t xml:space="preserve">bestämmelse som </w:t>
      </w:r>
      <w:r w:rsidRPr="002617FD">
        <w:t>upplys</w:t>
      </w:r>
      <w:r>
        <w:t>er</w:t>
      </w:r>
      <w:r w:rsidRPr="002617FD">
        <w:t xml:space="preserve"> om att det i den nya kontrollförordningen finns bestämmelser om att vissa uppgifter som ingår i den offentliga kontrollen och vissa uppgifter i samband med annan offentlig verksamhet får delegeras till ett organ eller till en fysisk person.</w:t>
      </w:r>
    </w:p>
    <w:p w14:paraId="61257AD0" w14:textId="77777777" w:rsidR="00F71CC6" w:rsidRPr="00A76360" w:rsidRDefault="00F71CC6" w:rsidP="00F71CC6">
      <w:pPr>
        <w:pStyle w:val="Brdtextmedindrag"/>
        <w:rPr>
          <w:sz w:val="8"/>
          <w:szCs w:val="8"/>
        </w:rPr>
      </w:pPr>
    </w:p>
    <w:p w14:paraId="75E55F0B" w14:textId="77777777" w:rsidR="00F71CC6" w:rsidRDefault="00AB307F" w:rsidP="00F71CC6">
      <w:pPr>
        <w:pStyle w:val="Brdtextmedindrag"/>
        <w:rPr>
          <w:bCs/>
        </w:rPr>
      </w:pPr>
      <w:r w:rsidRPr="00C455D1">
        <w:rPr>
          <w:b/>
        </w:rPr>
        <w:t xml:space="preserve">Promemorians bedömning </w:t>
      </w:r>
      <w:r w:rsidRPr="00C455D1">
        <w:rPr>
          <w:bCs/>
        </w:rPr>
        <w:t>överensstämmer i huvudsak med regering</w:t>
      </w:r>
      <w:r>
        <w:rPr>
          <w:bCs/>
        </w:rPr>
        <w:softHyphen/>
      </w:r>
      <w:r w:rsidRPr="00C455D1">
        <w:rPr>
          <w:bCs/>
        </w:rPr>
        <w:t>ens bedömning. I promemorian föreslås dock inga upplysningsbestämmel</w:t>
      </w:r>
      <w:r>
        <w:rPr>
          <w:bCs/>
        </w:rPr>
        <w:softHyphen/>
      </w:r>
      <w:r w:rsidRPr="00C455D1">
        <w:rPr>
          <w:bCs/>
        </w:rPr>
        <w:t>ser.</w:t>
      </w:r>
    </w:p>
    <w:p w14:paraId="7B7C0EE5" w14:textId="77777777" w:rsidR="00F71CC6" w:rsidRDefault="00AB307F" w:rsidP="00F71CC6">
      <w:pPr>
        <w:pStyle w:val="Brdtextmedindrag"/>
        <w:rPr>
          <w:b/>
        </w:rPr>
      </w:pPr>
      <w:r w:rsidRPr="00616BA6">
        <w:rPr>
          <w:b/>
        </w:rPr>
        <w:t xml:space="preserve">Remissinstanserna: </w:t>
      </w:r>
      <w:r>
        <w:rPr>
          <w:bCs/>
        </w:rPr>
        <w:t>Inga remissinstanser lämnar synpunkter.</w:t>
      </w:r>
    </w:p>
    <w:p w14:paraId="61546897" w14:textId="77777777" w:rsidR="00F71CC6" w:rsidRPr="009B757B" w:rsidRDefault="00AB307F" w:rsidP="00F71CC6">
      <w:pPr>
        <w:pStyle w:val="Rubrik4utannumrering"/>
      </w:pPr>
      <w:r w:rsidRPr="009B757B">
        <w:t>Skälen för regeringens förslag och bedömning</w:t>
      </w:r>
    </w:p>
    <w:p w14:paraId="7E3D5D5E" w14:textId="77777777" w:rsidR="00F71CC6" w:rsidRDefault="00AB307F" w:rsidP="00F71CC6">
      <w:pPr>
        <w:pStyle w:val="Rubrik5utannumrering"/>
      </w:pPr>
      <w:r>
        <w:t xml:space="preserve">Allmänt om förutsättningarna för delegering </w:t>
      </w:r>
    </w:p>
    <w:p w14:paraId="1333CA4D" w14:textId="0D3DF003" w:rsidR="00F71CC6" w:rsidRDefault="00AB307F" w:rsidP="00F71CC6">
      <w:pPr>
        <w:pStyle w:val="Brdtext"/>
      </w:pPr>
      <w:r>
        <w:t>Enligt artiklarna 28 och 31 i den nya kontrollförordningen får de behöriga myndigheterna delegera vissa uppgifter som ingår i den offentliga kon</w:t>
      </w:r>
      <w:r>
        <w:softHyphen/>
        <w:t>trollen eller i annan offentlig verksamhet till organ eller till fysiska perso</w:t>
      </w:r>
      <w:r>
        <w:softHyphen/>
        <w:t>ner i enlighet med villkoren i artikel 29 eller 30. Delegering av uppgifter som ingår i offentlig kontroll får ske under förutsättning att delegeringen innehåller en exakt beskrivning av de uppgifter som ska utföras och vill</w:t>
      </w:r>
      <w:r>
        <w:softHyphen/>
        <w:t>koren för utförandet. Organet och den fysiska personen ska vidare uppfylla vissa krav. De ska bl.a. ha den sakkunskap, utrustning och infrastruktur som krävs för att utföra de uppgifter som delegeras och de ska vara opar</w:t>
      </w:r>
      <w:r>
        <w:softHyphen/>
        <w:t>tiska och fria från intressekonflikter. För ett organ gäller dessutom att det ska vara ackrediterat i enlighet med standarder som är relevanta för de aktuella uppgifterna (artiklarna 29–30). När det gäller delegering av upp</w:t>
      </w:r>
      <w:r>
        <w:softHyphen/>
        <w:t>gifter som ingår i annan offentlig verksamhet till ett organ krävs att de bestämmelser som avses i artikel 1.2 (som anger vilka sakområden som kontrollförordningen ska tillämpas på) inte förbjuder en sådan delegering. För delegation till fysiska personer krävs, förutom att villkoren enligt arti</w:t>
      </w:r>
      <w:r>
        <w:softHyphen/>
        <w:t>kel 30 är uppfyllda, att den materiella lagstiftningen tillåter en sådan dele</w:t>
      </w:r>
      <w:r>
        <w:softHyphen/>
        <w:t>gering. En uttrycklig begränsning av vad som får delegeras finns i artikel 31.3 i förordningen. Där sägs att beslut om åtgärder vid konstaterad bristande efterlevnad enligt artikel 138.1 b, 138.2 och 138.3 inte får dele</w:t>
      </w:r>
      <w:r>
        <w:softHyphen/>
        <w:t>geras. Nämnda bestämmelser innehåller en uppräkning av åtgärder som de behöriga myndigheterna ska vidta om det konstateras att det finns brister i efterlevnaden av regelverket. Utöver de allmänna bestämmelserna om myndighetsåtgärder i artikel 138 innehåller förordningen även mer speci</w:t>
      </w:r>
      <w:r>
        <w:softHyphen/>
        <w:t>fika bestämmelser om vilka åtgärder som behöriga myndigheter får vidta vid bristande efterlevnad av reglerna i samband med att djur och varor förs in i unionen från tredjeländer, se artiklarna 66–69. De åtgärder som nämns i artiklarna 66–69 ryms inom de åtgärder som regleras i artikel 138. För</w:t>
      </w:r>
      <w:r>
        <w:softHyphen/>
        <w:t xml:space="preserve">ordningen kan därmed inte förstås på annat sätt än att begränsningen i rätten att delegera beslut även omfattar beslut om åtgärder som fattas med stöd av artiklarna 66–69 i förordningen. </w:t>
      </w:r>
    </w:p>
    <w:p w14:paraId="44E495DC" w14:textId="77777777" w:rsidR="00F71CC6" w:rsidRDefault="00AB307F" w:rsidP="00F71CC6">
      <w:pPr>
        <w:pStyle w:val="Rubrik5utannumrering"/>
      </w:pPr>
      <w:r>
        <w:t xml:space="preserve">Det införs inte några särskilda delegationsbestämmelser i epizootilagen </w:t>
      </w:r>
    </w:p>
    <w:p w14:paraId="1055E102" w14:textId="77777777" w:rsidR="00F71CC6" w:rsidRPr="00C455D1" w:rsidRDefault="00AB307F" w:rsidP="00F71CC6">
      <w:pPr>
        <w:pStyle w:val="Brdtextmedindrag"/>
        <w:ind w:firstLine="0"/>
      </w:pPr>
      <w:r w:rsidRPr="009F5D68">
        <w:t>Av 12 kap. 4 § andra stycket regeringsformen framgår att förvalt</w:t>
      </w:r>
      <w:r w:rsidRPr="009F5D68">
        <w:softHyphen/>
        <w:t>ningsupp</w:t>
      </w:r>
      <w:r>
        <w:softHyphen/>
      </w:r>
      <w:r w:rsidRPr="009F5D68">
        <w:t xml:space="preserve">gifter kan överlämnas åt enskilda och att detta ska ske med stöd av lag om uppgiften innefattar myndighetsutövning. Det kan inte uteslutas att det kan förekomma moment av myndighetsutövning i de uppgifter som </w:t>
      </w:r>
      <w:r>
        <w:t xml:space="preserve">kan </w:t>
      </w:r>
      <w:r w:rsidRPr="009F5D68">
        <w:t>dele</w:t>
      </w:r>
      <w:r>
        <w:softHyphen/>
      </w:r>
      <w:r w:rsidRPr="009F5D68">
        <w:t>geras av de behöriga myndigheterna med stöd av bestämmelserna i den nya kontrollförordningen och att delege</w:t>
      </w:r>
      <w:r w:rsidRPr="009F5D68">
        <w:softHyphen/>
        <w:t>ring därför kräver stöd i lag.</w:t>
      </w:r>
      <w:r>
        <w:t xml:space="preserve"> </w:t>
      </w:r>
      <w:r w:rsidRPr="009F5D68">
        <w:t xml:space="preserve">Bestämmelserna om delegering i den nya kontrollförordningen är </w:t>
      </w:r>
      <w:r>
        <w:t>emeller</w:t>
      </w:r>
      <w:r>
        <w:softHyphen/>
        <w:t xml:space="preserve">tid </w:t>
      </w:r>
      <w:r w:rsidRPr="009F5D68">
        <w:t xml:space="preserve">direkt tillämpliga </w:t>
      </w:r>
      <w:r>
        <w:t>och någon kompletterande bestämmelse i svensk rätt krävs inte för att regeringsformens krav på lagstöd ska vara uppfyllt. Bestämmelserna är även utformade på ett sätt som gör att de berörda myndigheterna kan tillämpa dem utan kompletterande regler i lag. För delegation till fysiska personer krävs, som angetts ovan, att den materiella lagstiftningen på EU-nivå och nationell nivå tillåter en sådan delegering.</w:t>
      </w:r>
      <w:r w:rsidRPr="00DF4821">
        <w:t xml:space="preserve"> </w:t>
      </w:r>
      <w:r>
        <w:t>Av tydlighetsskäl bör möjligheten att delegera uppgifter med stöd av kontrollförordningen dock framgå av epizootilagen. R</w:t>
      </w:r>
      <w:r w:rsidRPr="009D4A0C">
        <w:t xml:space="preserve">egeringen föreslår </w:t>
      </w:r>
      <w:r>
        <w:t xml:space="preserve">därför </w:t>
      </w:r>
      <w:r w:rsidRPr="009D4A0C">
        <w:t xml:space="preserve">att det i </w:t>
      </w:r>
      <w:r>
        <w:t>lagen</w:t>
      </w:r>
      <w:r w:rsidRPr="009D4A0C">
        <w:t xml:space="preserve"> införs en upplysning om att det i den nya kontroll</w:t>
      </w:r>
      <w:r>
        <w:softHyphen/>
      </w:r>
      <w:r w:rsidRPr="009D4A0C">
        <w:t>förordningen finns bestämmelser om att vissa uppgifter som ingår i den offentliga kontrollen och vissa uppgifter i samband med annan offentlig verksamhet får delegeras till ett organ eller till en fysisk person.</w:t>
      </w:r>
      <w:bookmarkEnd w:id="158"/>
    </w:p>
    <w:p w14:paraId="49A5B329" w14:textId="77777777" w:rsidR="00F71CC6" w:rsidRDefault="00AB307F" w:rsidP="00F71CC6">
      <w:pPr>
        <w:pStyle w:val="Rubrik2"/>
      </w:pPr>
      <w:bookmarkStart w:id="159" w:name="_Toc44537206"/>
      <w:bookmarkStart w:id="160" w:name="_Toc54265401"/>
      <w:r>
        <w:t>Föreskrifter om offentlig kontroll, annan offentlig verksamhet och om skyldighet att lämna information</w:t>
      </w:r>
      <w:bookmarkEnd w:id="159"/>
      <w:bookmarkEnd w:id="160"/>
    </w:p>
    <w:p w14:paraId="74D716E4" w14:textId="77777777" w:rsidR="00F71CC6" w:rsidRDefault="00AB307F" w:rsidP="00F71CC6">
      <w:pPr>
        <w:pStyle w:val="Brdtextram"/>
      </w:pPr>
      <w:r w:rsidRPr="00420062">
        <w:rPr>
          <w:b/>
        </w:rPr>
        <w:t>Regeringens förslag:</w:t>
      </w:r>
      <w:r>
        <w:t xml:space="preserve"> Regeringen eller den myndighet som regeringen bestämmer ska få meddela föreskrifter om </w:t>
      </w:r>
    </w:p>
    <w:p w14:paraId="7A96115A" w14:textId="77777777" w:rsidR="00F71CC6" w:rsidRDefault="00AB307F" w:rsidP="00F71CC6">
      <w:pPr>
        <w:pStyle w:val="Brdtextmedindragram"/>
      </w:pPr>
      <w:r>
        <w:t xml:space="preserve">1. hur </w:t>
      </w:r>
      <w:r w:rsidRPr="002D2DB3">
        <w:t xml:space="preserve">ett organ med delegerade uppgifter eller en fysisk person som </w:t>
      </w:r>
      <w:r>
        <w:t xml:space="preserve">har </w:t>
      </w:r>
      <w:r w:rsidRPr="002D2DB3">
        <w:t xml:space="preserve">delegerats vissa uppgifter ska bedriva </w:t>
      </w:r>
      <w:r>
        <w:t xml:space="preserve">offentlig kontroll och annan offentlig verksamhet, </w:t>
      </w:r>
    </w:p>
    <w:p w14:paraId="6A249285" w14:textId="77777777" w:rsidR="00F71CC6" w:rsidRDefault="00AB307F" w:rsidP="00F71CC6">
      <w:pPr>
        <w:pStyle w:val="Brdtextmedindragram"/>
      </w:pPr>
      <w:r>
        <w:t xml:space="preserve">2. skyldighet för ett organ med delegerade uppgifter eller en fysisk person som har delegerats vissa uppgifter att lämna information </w:t>
      </w:r>
      <w:r w:rsidRPr="005D5378">
        <w:t>till Jordbruksverket</w:t>
      </w:r>
      <w:r>
        <w:t>, och</w:t>
      </w:r>
    </w:p>
    <w:p w14:paraId="1815D6A7" w14:textId="77777777" w:rsidR="00F71CC6" w:rsidRDefault="00AB307F" w:rsidP="00F71CC6">
      <w:pPr>
        <w:pStyle w:val="Brdtextmedindragram"/>
      </w:pPr>
      <w:r>
        <w:t xml:space="preserve">3. skyldighet för ett organ med delegerade uppgifter eller en fysisk person som har delegerats vissa uppgifter att lämna information </w:t>
      </w:r>
      <w:r w:rsidRPr="002D2DB3">
        <w:t>och ge in handlingar till den myndighet som har delegerat uppgiften</w:t>
      </w:r>
      <w:r>
        <w:t>.</w:t>
      </w:r>
      <w:r w:rsidRPr="002D2DB3">
        <w:t xml:space="preserve"> </w:t>
      </w:r>
    </w:p>
    <w:p w14:paraId="18D89272" w14:textId="77777777" w:rsidR="00F71CC6" w:rsidRPr="00A76360" w:rsidRDefault="00F71CC6" w:rsidP="00F71CC6">
      <w:pPr>
        <w:pStyle w:val="Brdtextmedindrag"/>
        <w:rPr>
          <w:sz w:val="8"/>
          <w:szCs w:val="8"/>
        </w:rPr>
      </w:pPr>
    </w:p>
    <w:p w14:paraId="4776E7B8" w14:textId="4431BD75" w:rsidR="00F71CC6" w:rsidRDefault="00AB307F" w:rsidP="00F71CC6">
      <w:pPr>
        <w:pStyle w:val="Brdtextmedindrag"/>
      </w:pPr>
      <w:r>
        <w:rPr>
          <w:b/>
        </w:rPr>
        <w:t>Promemorians</w:t>
      </w:r>
      <w:r w:rsidRPr="0006285B">
        <w:rPr>
          <w:b/>
        </w:rPr>
        <w:t xml:space="preserve"> förslag</w:t>
      </w:r>
      <w:r>
        <w:rPr>
          <w:b/>
        </w:rPr>
        <w:t xml:space="preserve"> </w:t>
      </w:r>
      <w:r>
        <w:t>överensstämmer delvis med regeringens för</w:t>
      </w:r>
      <w:r>
        <w:softHyphen/>
        <w:t xml:space="preserve">slag. </w:t>
      </w:r>
      <w:bookmarkStart w:id="161" w:name="_Hlk37079339"/>
      <w:r>
        <w:t>I promemorian föreslås ingen uttrycklig begränsning av bemyndi</w:t>
      </w:r>
      <w:r>
        <w:softHyphen/>
        <w:t>gandet att meddela föreskrifter om offentlig kontroll och annan offentlig verksamhet till organ med delegerade uppgifter och fysiska personer. Det föreslås inte heller något bemyndigande att meddela föreskrifter om skyldighet att lämna information och ge in handlingar till den myndighet som har delegerat uppgiften.</w:t>
      </w:r>
      <w:bookmarkEnd w:id="161"/>
    </w:p>
    <w:p w14:paraId="37A4628C" w14:textId="77777777" w:rsidR="00F71CC6" w:rsidRDefault="00AB307F" w:rsidP="00F71CC6">
      <w:pPr>
        <w:pStyle w:val="Brdtextmedindrag"/>
      </w:pPr>
      <w:r w:rsidRPr="009A11A9">
        <w:rPr>
          <w:b/>
        </w:rPr>
        <w:t>Remissinstanserna:</w:t>
      </w:r>
      <w:r>
        <w:t xml:space="preserve"> </w:t>
      </w:r>
      <w:bookmarkStart w:id="162" w:name="_Hlk37080763"/>
      <w:r w:rsidRPr="001D23A3">
        <w:rPr>
          <w:i/>
          <w:iCs/>
        </w:rPr>
        <w:t>Riksdagens ombudsmän</w:t>
      </w:r>
      <w:r>
        <w:t xml:space="preserve"> påpekar att det inte fram</w:t>
      </w:r>
      <w:r>
        <w:softHyphen/>
        <w:t>går av promemorian hur handlingar som förvaras hos organ eller fysiska personer som agerar på delegation ska hanteras vid en begäran om hand</w:t>
      </w:r>
      <w:r>
        <w:softHyphen/>
        <w:t>lingsutlämnande och att den fortsatta beredningen bör kompletteras med en analys av den frågan.</w:t>
      </w:r>
      <w:bookmarkEnd w:id="162"/>
      <w:r w:rsidRPr="001D0C32">
        <w:t xml:space="preserve"> </w:t>
      </w:r>
      <w:r>
        <w:t>Inga andra remissinstanser berör frågan.</w:t>
      </w:r>
    </w:p>
    <w:p w14:paraId="3865737F" w14:textId="77777777" w:rsidR="00F71CC6" w:rsidRDefault="00AB307F" w:rsidP="00F71CC6">
      <w:pPr>
        <w:pStyle w:val="Rubrik4utannumrering"/>
      </w:pPr>
      <w:r w:rsidRPr="009A11A9">
        <w:t xml:space="preserve">Skälen för </w:t>
      </w:r>
      <w:r>
        <w:t xml:space="preserve">regeringens </w:t>
      </w:r>
      <w:r w:rsidRPr="009A11A9">
        <w:t>förslag</w:t>
      </w:r>
    </w:p>
    <w:p w14:paraId="270C926D" w14:textId="77777777" w:rsidR="00F71CC6" w:rsidRPr="009A11A9" w:rsidRDefault="00AB307F" w:rsidP="00F71CC6">
      <w:pPr>
        <w:pStyle w:val="Rubrik5utannumrering"/>
      </w:pPr>
      <w:r>
        <w:t>Föreskrifter om offentlig kontroll och annan offentlig verksamhet</w:t>
      </w:r>
    </w:p>
    <w:p w14:paraId="285A176C" w14:textId="77777777" w:rsidR="00F71CC6" w:rsidRDefault="00AB307F" w:rsidP="00F71CC6">
      <w:pPr>
        <w:pStyle w:val="Brdtext"/>
      </w:pPr>
      <w:r>
        <w:t>Den nya kontrollförordningen innehåller i likhet med den tidigare kontroll</w:t>
      </w:r>
      <w:r>
        <w:softHyphen/>
        <w:t>förordningen bestämmelser om hur den offentliga kontrol</w:t>
      </w:r>
      <w:r>
        <w:softHyphen/>
        <w:t>len i medlems</w:t>
      </w:r>
      <w:r>
        <w:softHyphen/>
        <w:t>staterna ska organiseras och genomföras. I den nya kontrollförordningen införs också uttrycket annan offentlig verk</w:t>
      </w:r>
      <w:r>
        <w:softHyphen/>
        <w:t>samhet för sådana myndighets</w:t>
      </w:r>
      <w:r>
        <w:softHyphen/>
        <w:t>uppgifter som inte kan anses som offentlig kontroll.</w:t>
      </w:r>
    </w:p>
    <w:p w14:paraId="23414A13" w14:textId="77777777" w:rsidR="00F71CC6" w:rsidRDefault="00AB307F" w:rsidP="00F71CC6">
      <w:pPr>
        <w:pStyle w:val="Brdtextmedindrag"/>
      </w:pPr>
      <w:r>
        <w:t>I artikel 5 i den nya kontrollförordningen ställs det upp ett antal krav som de behöriga myndigheterna ska uppfylla när det gäller kon</w:t>
      </w:r>
      <w:r>
        <w:softHyphen/>
        <w:t>trollen och den offentliga verksamheten. Myndigheterna ska bl. a. införa rutiner eller förfaranden för att säkerställa att offentlig kon</w:t>
      </w:r>
      <w:r>
        <w:softHyphen/>
        <w:t>troll och annan offentlig verksamhet är effektiv och ändamåls</w:t>
      </w:r>
      <w:r>
        <w:softHyphen/>
        <w:t>enlig samt för att säkerställa att det inte finns någon intressekonflikt för den personal som genomför offentlig kontroll och annan offent</w:t>
      </w:r>
      <w:r>
        <w:softHyphen/>
        <w:t>lig verksamhet. Personalen ska vidare ha tillgång till lämplig labora</w:t>
      </w:r>
      <w:r>
        <w:softHyphen/>
        <w:t>toriekapa</w:t>
      </w:r>
      <w:r>
        <w:softHyphen/>
        <w:t>citet för analys, testning och diagnos.</w:t>
      </w:r>
    </w:p>
    <w:p w14:paraId="1AC38B74" w14:textId="77777777" w:rsidR="00F71CC6" w:rsidRDefault="00AB307F" w:rsidP="00F71CC6">
      <w:pPr>
        <w:pStyle w:val="Brdtextmedindrag"/>
      </w:pPr>
      <w:r>
        <w:t>I artikel 9 regleras hur den offent</w:t>
      </w:r>
      <w:r>
        <w:softHyphen/>
        <w:t>liga kontrollen ska bedrivas. Av bestämmelsen framgår bl.a. att de behöriga myndigheterna regelbundet och med lämplig fre</w:t>
      </w:r>
      <w:r>
        <w:softHyphen/>
        <w:t>kvens ska genomföra riskbaserad offentlig kontroll av alla aktörer. Kon</w:t>
      </w:r>
      <w:r>
        <w:softHyphen/>
        <w:t>trollen ska beakta identifierade risker som är för</w:t>
      </w:r>
      <w:r>
        <w:softHyphen/>
        <w:t>bundna med djur och varor, aktörernas tidigare resultat vid offentlig kontroll och tillförlitligheten i aktörens egenkontroll. Kontrollen ska som huvudregel genomföras utan förvarning. Vidare ska kon</w:t>
      </w:r>
      <w:r>
        <w:softHyphen/>
        <w:t>trollen så långt det är möjligt genomföras på ett sätt som minimerar den administrativa bördan och verk</w:t>
      </w:r>
      <w:r>
        <w:softHyphen/>
        <w:t>samhetsstörningar för aktörerna. Motsvarande be</w:t>
      </w:r>
      <w:r>
        <w:softHyphen/>
        <w:t>stämmelser finns i den tidigare kontrollförord</w:t>
      </w:r>
      <w:r>
        <w:softHyphen/>
        <w:t>ningen.</w:t>
      </w:r>
    </w:p>
    <w:p w14:paraId="5AC99EBB" w14:textId="77777777" w:rsidR="00F71CC6" w:rsidRDefault="00AB307F" w:rsidP="00F71CC6">
      <w:pPr>
        <w:pStyle w:val="Brdtextmedindrag"/>
      </w:pPr>
      <w:r w:rsidRPr="00B16422">
        <w:t>I den nya kontrollförordningen ges vidare kommissionen befo</w:t>
      </w:r>
      <w:r w:rsidRPr="00B16422">
        <w:softHyphen/>
        <w:t>genhet att meddela närmare bestämmelser om offentlig kontroll och annan offentlig verksamhet genom delegerade akter och genomfö</w:t>
      </w:r>
      <w:r w:rsidRPr="00B16422">
        <w:softHyphen/>
        <w:t>randeakter.</w:t>
      </w:r>
    </w:p>
    <w:p w14:paraId="03DB519E" w14:textId="0D6129B5" w:rsidR="00F71CC6" w:rsidRDefault="00AB307F" w:rsidP="00F71CC6">
      <w:pPr>
        <w:pStyle w:val="Brdtextmedindrag"/>
      </w:pPr>
      <w:r w:rsidRPr="00A56C0F">
        <w:t>Trots att den nya kontrollförordningen innehåller direkt tillämpliga bestämmelser om hur offentlig kontroll och även annan offentlig verksam</w:t>
      </w:r>
      <w:r>
        <w:softHyphen/>
      </w:r>
      <w:r w:rsidRPr="00A56C0F">
        <w:t xml:space="preserve">het ska organiseras och bedrivas kan det finnas behov av detaljerade bestämmelser i dessa avseenden. Djurhälsolagstiftningen är till stor del en beredskapslagstiftning som måste vara anpassad till </w:t>
      </w:r>
      <w:r>
        <w:t xml:space="preserve">en </w:t>
      </w:r>
      <w:r w:rsidRPr="00A56C0F">
        <w:t>eventuell försäm</w:t>
      </w:r>
      <w:r>
        <w:softHyphen/>
      </w:r>
      <w:r w:rsidRPr="00A56C0F">
        <w:t>ring av djurhälsoläget.</w:t>
      </w:r>
      <w:r>
        <w:t xml:space="preserve"> Regeringen delar </w:t>
      </w:r>
      <w:r w:rsidRPr="00A56C0F">
        <w:t xml:space="preserve">därför </w:t>
      </w:r>
      <w:r>
        <w:t xml:space="preserve">promemorians bedömning </w:t>
      </w:r>
      <w:r w:rsidRPr="00A56C0F">
        <w:t>att det bör finnas möjlighet för regeringen eller den myndighet som rege</w:t>
      </w:r>
      <w:r>
        <w:softHyphen/>
      </w:r>
      <w:r w:rsidRPr="00A56C0F">
        <w:t xml:space="preserve">ringen bestämmer att meddela föreskrifter om hur såväl offentlig kontroll som annan offentlig verksamhet ska bedrivas. </w:t>
      </w:r>
    </w:p>
    <w:p w14:paraId="0FD6BA2C" w14:textId="77777777" w:rsidR="00F71CC6" w:rsidRDefault="00AB307F" w:rsidP="00F71CC6">
      <w:pPr>
        <w:pStyle w:val="Brdtextmedindrag"/>
      </w:pPr>
      <w:r>
        <w:t xml:space="preserve">När det gäller uppgifter som utförs av statliga </w:t>
      </w:r>
      <w:r>
        <w:softHyphen/>
        <w:t>myndigheter som länssty</w:t>
      </w:r>
      <w:r>
        <w:softHyphen/>
        <w:t>relserna, som är de operativa kontrollmyn</w:t>
      </w:r>
      <w:r>
        <w:softHyphen/>
        <w:t>digheterna på detta område, kan föreskrifter om kontrollen eller annan offentlig verksamhet, meddelas på förordningsnivå med stöd av restkompetensen i 8 kap. 7 § regerings</w:t>
      </w:r>
      <w:r>
        <w:softHyphen/>
        <w:t xml:space="preserve">formen. </w:t>
      </w:r>
      <w:bookmarkStart w:id="163" w:name="_Hlk37241526"/>
      <w:r>
        <w:t xml:space="preserve">Föreskrifterna ska endast avse skyldigheter för myndigheterna och kräver därför inte bemyndigande i lag. </w:t>
      </w:r>
      <w:bookmarkEnd w:id="163"/>
      <w:r>
        <w:t>För det fall uppgiften att utföra offentlig kontroll eller annan offentlig verksamhet har överlämnats till organ med delegerade uppgifter eller fysiska per</w:t>
      </w:r>
      <w:r>
        <w:softHyphen/>
        <w:t>soner behövs dock ett bemyndigande i lag</w:t>
      </w:r>
      <w:r w:rsidRPr="00BC4EF5">
        <w:t xml:space="preserve"> </w:t>
      </w:r>
      <w:r>
        <w:t>eftersom det är fråga om att reglera skyldigheter för enskilda eller i övrigt ingrepp i enskildas personliga eller ekonomiska för</w:t>
      </w:r>
      <w:r>
        <w:softHyphen/>
        <w:t>hållanden (8 kap. 2 § första stycket 2 regeringsformen). Det bör därför införas ett bemyndigande i lagen för regeringen eller den myndighet som rege</w:t>
      </w:r>
      <w:r>
        <w:softHyphen/>
        <w:t xml:space="preserve">ringen bestämmer att meddela </w:t>
      </w:r>
      <w:bookmarkStart w:id="164" w:name="_Hlk37241592"/>
      <w:r>
        <w:t>föreskrifter om hur sådana organ och fysiska personer ska bedriva offentlig kontroll och annan offentlig verk</w:t>
      </w:r>
      <w:r>
        <w:softHyphen/>
        <w:t xml:space="preserve">samhet. </w:t>
      </w:r>
      <w:bookmarkEnd w:id="164"/>
    </w:p>
    <w:p w14:paraId="3BB0DE0F" w14:textId="77777777" w:rsidR="00F71CC6" w:rsidRDefault="00AB307F" w:rsidP="00F71CC6">
      <w:pPr>
        <w:pStyle w:val="Rubrik5utannumrering"/>
      </w:pPr>
      <w:bookmarkStart w:id="165" w:name="_Hlk37080286"/>
      <w:r>
        <w:t>Föreskrifter om skyldighet för enskilda organ och fysiska personer att lämna information och ge in handlingar</w:t>
      </w:r>
      <w:bookmarkEnd w:id="165"/>
    </w:p>
    <w:p w14:paraId="0B43C882" w14:textId="79EB3522" w:rsidR="00F71CC6" w:rsidRDefault="00AB307F" w:rsidP="00F71CC6">
      <w:pPr>
        <w:pStyle w:val="Brdtextmedindrag"/>
        <w:ind w:firstLine="0"/>
      </w:pPr>
      <w:r>
        <w:t>Om en medlemsstat tilldelar ansvaret för att organisera eller genom</w:t>
      </w:r>
      <w:r>
        <w:softHyphen/>
        <w:t>föra offentlig kontroll och annan offentlig verksamhet på ett och samma område till mer än en behörig myndighet ska medlemsstaten enligt artikel 4.2 i den nya kontrollförordningen säkerställa en effek</w:t>
      </w:r>
      <w:r>
        <w:softHyphen/>
        <w:t>tiv och verknings</w:t>
      </w:r>
      <w:r>
        <w:softHyphen/>
        <w:t>full samordning mellan alla berörda myndigheter samt en enhetlig och verkningsfull offentlig kontroll eller annan offentlig verksamhet inom hela sitt territorium. Den nya kontroll</w:t>
      </w:r>
      <w:r>
        <w:softHyphen/>
        <w:t>förordningen ställer också krav på rappor</w:t>
      </w:r>
      <w:r>
        <w:softHyphen/>
        <w:t>tering från medlems</w:t>
      </w:r>
      <w:r>
        <w:softHyphen/>
        <w:t>staterna till kommissionen (se bl.a. artikel 113).</w:t>
      </w:r>
    </w:p>
    <w:p w14:paraId="426FDBA6" w14:textId="77777777" w:rsidR="00F71CC6" w:rsidRDefault="00AB307F" w:rsidP="00F71CC6">
      <w:pPr>
        <w:pStyle w:val="Brdtextmedindrag"/>
      </w:pPr>
      <w:r>
        <w:t>I epizootilagen har Jordbruksverket utsetts till samordnande kontroll</w:t>
      </w:r>
      <w:r>
        <w:softHyphen/>
        <w:t>myndighet (11 a §). För att kraven i den nya kontrollförord</w:t>
      </w:r>
      <w:r>
        <w:softHyphen/>
        <w:t>ningen ska upp</w:t>
      </w:r>
      <w:r>
        <w:softHyphen/>
        <w:t>nås behöver den samordnande myndigheten ha till</w:t>
      </w:r>
      <w:r>
        <w:softHyphen/>
        <w:t>gång till tillförlitlig och jämförbar information från de operativa kontrollmyndigheterna. De ope</w:t>
      </w:r>
      <w:r>
        <w:softHyphen/>
        <w:t>rativa myndigheternas uppgiftsläm</w:t>
      </w:r>
      <w:r>
        <w:softHyphen/>
        <w:t>nande utgör således ett viktigt inslag i kontrollverksamheten och är en förutsättning för att den nya kontroll</w:t>
      </w:r>
      <w:r>
        <w:softHyphen/>
        <w:t>förordningens bestämmel</w:t>
      </w:r>
      <w:r>
        <w:softHyphen/>
        <w:t>ser ska kunna verkställas. Detta gäller även när uppgiften att utföra offentlig kontroll eller annan offentlig verksamhet har delegerats till enskilda organ eller fysiska personer. Bedömningen är där</w:t>
      </w:r>
      <w:r>
        <w:softHyphen/>
        <w:t>för att det bör finnas en möjlighet för regeringen eller den myndighet som rege</w:t>
      </w:r>
      <w:r>
        <w:softHyphen/>
        <w:t>ringen bestämmer att meddela föreskrifter om skyldighet för de ope</w:t>
      </w:r>
      <w:r>
        <w:softHyphen/>
        <w:t>rativa kontroll</w:t>
      </w:r>
      <w:r>
        <w:softHyphen/>
        <w:t>myndigheterna och för organ med delegerade uppgifter och fysiska personer som har delegerats vissa uppgifter att lämna information till en samordnande myndighet, i det här fallet Jordbruksverket. När det gäller länsstyrelserna kan föreskrifter om informationsskyldighet medde</w:t>
      </w:r>
      <w:r>
        <w:softHyphen/>
        <w:t>las på förordningsnivå</w:t>
      </w:r>
      <w:r w:rsidRPr="00282AB4">
        <w:t xml:space="preserve"> </w:t>
      </w:r>
      <w:r>
        <w:t>med stöd av restkompetensen i 8 kap. 7 § regerings</w:t>
      </w:r>
      <w:r>
        <w:softHyphen/>
        <w:t>formen. Föreskrif</w:t>
      </w:r>
      <w:r>
        <w:softHyphen/>
        <w:t>ter om rapporteringsskyldighet för enskilda organ och fysiska per</w:t>
      </w:r>
      <w:r>
        <w:softHyphen/>
        <w:t>soner kräver dock stöd i lag (8 kap. 2 § första stycket 2 rege</w:t>
      </w:r>
      <w:r>
        <w:softHyphen/>
        <w:t>ringsformen). Det bör därför i enlighet med promemorians förslag införas ett bemyndi</w:t>
      </w:r>
      <w:r>
        <w:softHyphen/>
        <w:t>gande i lagen för regeringen eller den myndighet som rege</w:t>
      </w:r>
      <w:r>
        <w:softHyphen/>
        <w:t>ringen be</w:t>
      </w:r>
      <w:r>
        <w:softHyphen/>
        <w:t>stämmer att meddela föreskrifter om skyldighet för organ med delegerade uppgifter och fysiska personer som har delegerats vissa upp</w:t>
      </w:r>
      <w:r>
        <w:softHyphen/>
        <w:t>gifter att lämna information till Jordbruksverket.</w:t>
      </w:r>
    </w:p>
    <w:p w14:paraId="584A4087" w14:textId="6B40EAED" w:rsidR="00F71CC6" w:rsidRDefault="00AB307F" w:rsidP="00F71CC6">
      <w:pPr>
        <w:pStyle w:val="Brdtextmedindrag"/>
      </w:pPr>
      <w:r w:rsidRPr="00CE6CC0">
        <w:rPr>
          <w:i/>
          <w:iCs/>
        </w:rPr>
        <w:t>Riksdagens ombudsmän</w:t>
      </w:r>
      <w:r>
        <w:t xml:space="preserve"> påpekar att det är oklart hur handlingar som för</w:t>
      </w:r>
      <w:r>
        <w:softHyphen/>
        <w:t>varas hos organ eller fysiska personer som agerar på delegation ska hante</w:t>
      </w:r>
      <w:r>
        <w:softHyphen/>
        <w:t>ras vid en begäran om handlingsutlämnande. Kontrollförordningen kräver att det finns arrangemang som säkerställer en effektiv och verkningsfull samordning mellan de delegerande behöriga myndigheterna och de organ eller fysiska personer som utför delegerade uppgifter. I artikel 32 anges att organen och de fysiska personerna ska meddela resultaten av de uppgifter som utförts till den delegerande myndigheten. Om resultatet av en offent</w:t>
      </w:r>
      <w:r>
        <w:softHyphen/>
        <w:t>lig kontroll visar att bestämmelserna inte har efterlevts eller att det är sannolikt att så är fallet, ska den behöriga myndigheten omedelbart under</w:t>
      </w:r>
      <w:r>
        <w:softHyphen/>
        <w:t>rättas, såvida inte särskilda arrangemang mellan den behöriga myndig</w:t>
      </w:r>
      <w:r>
        <w:softHyphen/>
        <w:t xml:space="preserve">heten och organet med delegerade uppgifter anger något annat. </w:t>
      </w:r>
      <w:r w:rsidRPr="00A44186">
        <w:t>För att tillgodose behovet av en effektiv samordning mellan delegerande myndigheter och organ eller fysiska personer som utför delegerade uppgifter och för att tillgodose allmänhetens behov</w:t>
      </w:r>
      <w:r>
        <w:t xml:space="preserve"> av insyn bör det även införas </w:t>
      </w:r>
      <w:r w:rsidRPr="00054F85">
        <w:t>ett nytt bemyn</w:t>
      </w:r>
      <w:r>
        <w:softHyphen/>
      </w:r>
      <w:r w:rsidRPr="00054F85">
        <w:t>digande som ger regeringen eller den myndighet som regeringen bestäm</w:t>
      </w:r>
      <w:r>
        <w:softHyphen/>
      </w:r>
      <w:r w:rsidRPr="00054F85">
        <w:t>mer rätt att föreskriva att ett organ eller en fysisk person som utför delege</w:t>
      </w:r>
      <w:r>
        <w:softHyphen/>
      </w:r>
      <w:r w:rsidRPr="00054F85">
        <w:t>rade uppgifter ska vara skyldig att</w:t>
      </w:r>
      <w:r>
        <w:t xml:space="preserve"> lämna</w:t>
      </w:r>
      <w:r w:rsidRPr="00054F85">
        <w:t xml:space="preserve"> information och</w:t>
      </w:r>
      <w:r>
        <w:t xml:space="preserve"> ge in</w:t>
      </w:r>
      <w:r w:rsidRPr="00054F85">
        <w:t xml:space="preserve"> handlingar till den delegerande myndigheten</w:t>
      </w:r>
      <w:r>
        <w:t xml:space="preserve">. </w:t>
      </w:r>
      <w:r w:rsidRPr="00B93801">
        <w:t xml:space="preserve">Handlingarna blir därmed allmänna och kan begäras ut. </w:t>
      </w:r>
      <w:r>
        <w:t>Ett förslag till en motsvarande reglering i miljöbalken av skyldighet att lämna information och handlingar till den delegerande myndigheten har lämnats av regeringen i propositionen Förbättrad tillsyn på miljöområdet, prop. 2019/20:137 s.</w:t>
      </w:r>
      <w:r w:rsidR="00AC2D91">
        <w:t> </w:t>
      </w:r>
      <w:r>
        <w:t>68–72.</w:t>
      </w:r>
    </w:p>
    <w:p w14:paraId="339A50FD" w14:textId="77777777" w:rsidR="00F71CC6" w:rsidRDefault="00AB307F" w:rsidP="00F71CC6">
      <w:pPr>
        <w:pStyle w:val="Rubrik2"/>
      </w:pPr>
      <w:bookmarkStart w:id="166" w:name="_Toc44537207"/>
      <w:bookmarkStart w:id="167" w:name="_Toc54265402"/>
      <w:r>
        <w:t>Föreskrifter om uppgiftsskyldighet</w:t>
      </w:r>
      <w:bookmarkEnd w:id="166"/>
      <w:bookmarkEnd w:id="167"/>
    </w:p>
    <w:p w14:paraId="4221BA80" w14:textId="77777777" w:rsidR="00F71CC6" w:rsidRPr="00A76360" w:rsidRDefault="00AB307F" w:rsidP="00F71CC6">
      <w:pPr>
        <w:pStyle w:val="Brdtextram"/>
      </w:pPr>
      <w:r>
        <w:rPr>
          <w:b/>
        </w:rPr>
        <w:t>Regeringens bedömning</w:t>
      </w:r>
      <w:r w:rsidRPr="00420062">
        <w:rPr>
          <w:b/>
        </w:rPr>
        <w:t>:</w:t>
      </w:r>
      <w:r>
        <w:t xml:space="preserve"> </w:t>
      </w:r>
      <w:bookmarkStart w:id="168" w:name="_Hlk5953496"/>
      <w:r>
        <w:t>Det behövs inte något särskilt bemyndi</w:t>
      </w:r>
      <w:r>
        <w:softHyphen/>
        <w:t>gande om uppgiftsskyldighet för djurhållare i epizootilagen.</w:t>
      </w:r>
      <w:bookmarkEnd w:id="168"/>
    </w:p>
    <w:p w14:paraId="22FC8A02" w14:textId="77777777" w:rsidR="00F71CC6" w:rsidRPr="00A76360" w:rsidRDefault="00F71CC6" w:rsidP="00F71CC6">
      <w:pPr>
        <w:pStyle w:val="Brdtextmedindrag"/>
        <w:rPr>
          <w:sz w:val="8"/>
          <w:szCs w:val="8"/>
        </w:rPr>
      </w:pPr>
    </w:p>
    <w:p w14:paraId="4D472978" w14:textId="77777777" w:rsidR="00F71CC6" w:rsidRDefault="00AB307F" w:rsidP="00F71CC6">
      <w:pPr>
        <w:pStyle w:val="Brdtextmedindrag"/>
      </w:pPr>
      <w:bookmarkStart w:id="169" w:name="_Hlk19257399"/>
      <w:r>
        <w:rPr>
          <w:b/>
        </w:rPr>
        <w:t>Promemorians</w:t>
      </w:r>
      <w:r w:rsidRPr="0006285B">
        <w:rPr>
          <w:b/>
        </w:rPr>
        <w:t xml:space="preserve"> </w:t>
      </w:r>
      <w:r>
        <w:rPr>
          <w:b/>
        </w:rPr>
        <w:t xml:space="preserve">bedömning </w:t>
      </w:r>
      <w:r w:rsidRPr="00F9142A">
        <w:rPr>
          <w:bCs/>
        </w:rPr>
        <w:t>öv</w:t>
      </w:r>
      <w:r>
        <w:t>erensstämmer med regeringens.</w:t>
      </w:r>
    </w:p>
    <w:p w14:paraId="3E0ECA05" w14:textId="77777777" w:rsidR="00F71CC6" w:rsidRDefault="00AB307F" w:rsidP="00F71CC6">
      <w:pPr>
        <w:pStyle w:val="Brdtextmedindrag"/>
        <w:rPr>
          <w:b/>
        </w:rPr>
      </w:pPr>
      <w:r w:rsidRPr="00551110">
        <w:rPr>
          <w:b/>
        </w:rPr>
        <w:t xml:space="preserve">Remissinstanserna: </w:t>
      </w:r>
      <w:r>
        <w:t>Inga remissinstanser lämnar synpunkter.</w:t>
      </w:r>
    </w:p>
    <w:p w14:paraId="5868EB18" w14:textId="77777777" w:rsidR="00F71CC6" w:rsidRDefault="00AB307F" w:rsidP="00F71CC6">
      <w:pPr>
        <w:pStyle w:val="Brdtextmedindrag"/>
      </w:pPr>
      <w:r w:rsidRPr="00CE1420">
        <w:rPr>
          <w:b/>
        </w:rPr>
        <w:t xml:space="preserve">Skälen för </w:t>
      </w:r>
      <w:r>
        <w:rPr>
          <w:b/>
        </w:rPr>
        <w:t>regeringens bedömning:</w:t>
      </w:r>
      <w:bookmarkEnd w:id="169"/>
      <w:r>
        <w:rPr>
          <w:b/>
        </w:rPr>
        <w:t xml:space="preserve"> </w:t>
      </w:r>
      <w:r>
        <w:t>I artikel 10.2 i den nya kontroll</w:t>
      </w:r>
      <w:r>
        <w:softHyphen/>
        <w:t>förordningen finns krav på att de behöriga myndigheterna ska upprätta en förteckning över aktörer och hålla denna uppdaterad. Kommissionen ska anta delegerade akter för att fastställa vilka kategorier av aktörer som ska undantas från kravet på förteckning (artikel 10.3). De aktörer som inte undantas från kravet är skyldiga att lämna uppgifter till de behöriga myndigheterna vid tillämpningen av artikel 10.2. Aktörerna ska i detta syfte lämna uppgifter om åtminstone namn och juridisk form, vilken spe</w:t>
      </w:r>
      <w:r>
        <w:softHyphen/>
        <w:t>cifik verksamhet som de utför, inbegripet verksamhet som utförs genom distanskommunikation och uppgift om vilka platser som de kontrollerar (artikel 15.5). Aktörernas skyldighet enligt artikel 15 gäller också om offentlig kontroll eller annan offentlig verksamhet utförs av bl.a. officiella veterinärer, organ med delegerade uppgifter och fysiska personer som har delegerats vissa uppgifter i offentlig kontroll eller annan offentlig verk</w:t>
      </w:r>
      <w:r>
        <w:softHyphen/>
        <w:t xml:space="preserve">samhet (artikel 15.6). </w:t>
      </w:r>
    </w:p>
    <w:p w14:paraId="4C0FEA49" w14:textId="79824526" w:rsidR="00F71CC6" w:rsidRDefault="00AB307F" w:rsidP="00F71CC6">
      <w:pPr>
        <w:pStyle w:val="Brdtextmedindrag"/>
      </w:pPr>
      <w:r>
        <w:t xml:space="preserve">Det finns som redogörs för </w:t>
      </w:r>
      <w:r w:rsidRPr="00A856B0">
        <w:t>närmare i avsnitt 4.3</w:t>
      </w:r>
      <w:r>
        <w:t xml:space="preserve"> flera nationella för</w:t>
      </w:r>
      <w:r>
        <w:softHyphen/>
        <w:t>fattningar på djurhälsoområdet, vars tillämpningsområde delvis över</w:t>
      </w:r>
      <w:r>
        <w:softHyphen/>
        <w:t>lappar varandra. Av 9 § första stycket 3 lagen om provtagning av djur, m.m. (</w:t>
      </w:r>
      <w:r w:rsidRPr="005436DD">
        <w:t>härefter provtagningslagen</w:t>
      </w:r>
      <w:r>
        <w:t>) följer att regeringen eller den myndig</w:t>
      </w:r>
      <w:r>
        <w:softHyphen/>
        <w:t>het som regeringen bestämmer får meddela föreskrifter om registrering av djurhållare och anläggningar för djur. Provtagningslagen har ett brett tillämpningsområde som bl.a. omfattar kontroll av smittsamma djursjuk</w:t>
      </w:r>
      <w:r>
        <w:softHyphen/>
        <w:t>domar och kontroll av restsubstanser och andra ämnen i djur och djurpro</w:t>
      </w:r>
      <w:r>
        <w:softHyphen/>
        <w:t>dukter. Regeringen bedömer därför, i likhet med promemorian, att bemyn</w:t>
      </w:r>
      <w:r>
        <w:softHyphen/>
        <w:t>digandet i provtagningslagen är ett tillräckligt komplement till uppgifts</w:t>
      </w:r>
      <w:r>
        <w:softHyphen/>
        <w:t xml:space="preserve">skyldigheten enligt artikel 15.5 i den nya kontrollförordningen när det gäller </w:t>
      </w:r>
      <w:r w:rsidRPr="00A856B0">
        <w:t>djurhälsokrav. Något</w:t>
      </w:r>
      <w:r>
        <w:t xml:space="preserve"> särskilt bemyndigande behövs därför inte i epizootilagen.</w:t>
      </w:r>
    </w:p>
    <w:p w14:paraId="199BC1F2" w14:textId="77777777" w:rsidR="00F71CC6" w:rsidRDefault="00AB307F" w:rsidP="00F71CC6">
      <w:pPr>
        <w:pStyle w:val="Brdtextmedindrag"/>
      </w:pPr>
      <w:bookmarkStart w:id="170" w:name="_Hlk44437245"/>
      <w:r>
        <w:t xml:space="preserve">I förordningen (2018:1264) om digitalt inhämtande av uppgifter från företag finns bestämmelser som syftar till att </w:t>
      </w:r>
      <w:r w:rsidRPr="001268C3">
        <w:t xml:space="preserve">underlätta </w:t>
      </w:r>
      <w:r>
        <w:t xml:space="preserve">företagens </w:t>
      </w:r>
      <w:r w:rsidRPr="001268C3">
        <w:t>kon</w:t>
      </w:r>
      <w:r>
        <w:softHyphen/>
      </w:r>
      <w:r w:rsidRPr="001268C3">
        <w:t>takter med och uppgiftslämnande till myndigheter</w:t>
      </w:r>
      <w:r>
        <w:t>. Förordningen är bl.a. tillämplig på Jordbruksverket, Livsmedelsverket och länsstyrelserna.</w:t>
      </w:r>
      <w:bookmarkEnd w:id="170"/>
    </w:p>
    <w:p w14:paraId="076C2913" w14:textId="77777777" w:rsidR="00F71CC6" w:rsidRDefault="00AB307F" w:rsidP="00F71CC6">
      <w:pPr>
        <w:pStyle w:val="Rubrik2"/>
      </w:pPr>
      <w:bookmarkStart w:id="171" w:name="_Toc44537208"/>
      <w:bookmarkStart w:id="172" w:name="_Toc54265403"/>
      <w:r>
        <w:t>Rätt till upplysningar och tillträde</w:t>
      </w:r>
      <w:bookmarkEnd w:id="171"/>
      <w:bookmarkEnd w:id="172"/>
    </w:p>
    <w:p w14:paraId="5B706E4E" w14:textId="77777777" w:rsidR="00F71CC6" w:rsidRDefault="00AB307F" w:rsidP="00F71CC6">
      <w:pPr>
        <w:pStyle w:val="Brdtextram"/>
        <w:rPr>
          <w:b/>
        </w:rPr>
      </w:pPr>
      <w:r>
        <w:rPr>
          <w:b/>
        </w:rPr>
        <w:t xml:space="preserve">Regeringens bedömning: </w:t>
      </w:r>
      <w:r>
        <w:rPr>
          <w:bCs/>
        </w:rPr>
        <w:t xml:space="preserve">Den </w:t>
      </w:r>
      <w:r>
        <w:t>n</w:t>
      </w:r>
      <w:r w:rsidRPr="00E65A8E">
        <w:t>uvarande bestämmelse</w:t>
      </w:r>
      <w:r>
        <w:t>n</w:t>
      </w:r>
      <w:r w:rsidRPr="00E65A8E">
        <w:t xml:space="preserve"> om rätt för </w:t>
      </w:r>
      <w:r>
        <w:t xml:space="preserve">bl.a. </w:t>
      </w:r>
      <w:r w:rsidRPr="00E65A8E">
        <w:t>kontrollmyndigheter</w:t>
      </w:r>
      <w:r>
        <w:t xml:space="preserve"> och </w:t>
      </w:r>
      <w:r w:rsidRPr="00E65A8E">
        <w:t>EU:s institutioner att få upplysningar, ta del av handlingar och få tillträde till områden, anläggningar och bygg</w:t>
      </w:r>
      <w:r>
        <w:softHyphen/>
      </w:r>
      <w:r w:rsidRPr="00E65A8E">
        <w:t>nader, lokaler och andra utrymmen</w:t>
      </w:r>
      <w:r>
        <w:t>,</w:t>
      </w:r>
      <w:r w:rsidRPr="00E65A8E">
        <w:t xml:space="preserve"> för att där besiktiga djuren, göra undersökningar och ta prover, bör finnas kvar.</w:t>
      </w:r>
    </w:p>
    <w:p w14:paraId="03448D37" w14:textId="77777777" w:rsidR="00F71CC6" w:rsidRDefault="00AB307F" w:rsidP="00F71CC6">
      <w:pPr>
        <w:pStyle w:val="Brdtextmedindragram"/>
      </w:pPr>
      <w:r w:rsidRPr="00420062">
        <w:rPr>
          <w:b/>
        </w:rPr>
        <w:t>Regeringens förslag:</w:t>
      </w:r>
      <w:r>
        <w:t xml:space="preserve"> Bestämmelserna om rätten till upplysningar och tillträde ska även gälla för en officiell veterinär som har förordnats enligt lagen om officiella veterinärer. Bestämmelserna ska även gälla vid utförande av annan offentlig verksamhet.</w:t>
      </w:r>
    </w:p>
    <w:p w14:paraId="77EA3984" w14:textId="1A9A00B0" w:rsidR="00F71CC6" w:rsidRDefault="00AB307F" w:rsidP="00F71CC6">
      <w:pPr>
        <w:pStyle w:val="Brdtextmedindragram"/>
      </w:pPr>
      <w:r>
        <w:t xml:space="preserve">Det ska förtydligas att de EU-institutioner som bestämmelserna gäller för är Europeiska kommissionen och Europeiska revisionsrätten. Deras rätt till upplysningar och tillträde ska gälla i den utsträckning det behövs för att kontrollera att Sverige följer de EU-bestämmelser som lagen kompletterar och för att kontrollera att </w:t>
      </w:r>
      <w:bookmarkStart w:id="173" w:name="_Hlk32503441"/>
      <w:r w:rsidRPr="009F7163">
        <w:t>EU-bestämmelser</w:t>
      </w:r>
      <w:r>
        <w:t>na</w:t>
      </w:r>
      <w:r w:rsidRPr="009F7163">
        <w:t xml:space="preserve"> om unio</w:t>
      </w:r>
      <w:r>
        <w:softHyphen/>
      </w:r>
      <w:r w:rsidRPr="009F7163">
        <w:t>n</w:t>
      </w:r>
      <w:r>
        <w:softHyphen/>
      </w:r>
      <w:r w:rsidRPr="009F7163">
        <w:t>ens medfinansiering av åtgärder inom lagens tillämpningsområde</w:t>
      </w:r>
      <w:bookmarkEnd w:id="173"/>
      <w:r w:rsidRPr="009F7163">
        <w:t xml:space="preserve"> </w:t>
      </w:r>
      <w:r>
        <w:t>följs.</w:t>
      </w:r>
    </w:p>
    <w:p w14:paraId="6FAD622E" w14:textId="77777777" w:rsidR="00F71CC6" w:rsidRPr="00E65A8E" w:rsidRDefault="00AB307F" w:rsidP="00F71CC6">
      <w:pPr>
        <w:pStyle w:val="Brdtextmedindragram"/>
      </w:pPr>
      <w:r>
        <w:t>Bestämmelsen om rätt till tillträde och upplysningar ska inte tilläm</w:t>
      </w:r>
      <w:r>
        <w:softHyphen/>
        <w:t>pas när kontroller och inspektioner på plats utförs enligt förordning (EU, Euratom) nr 883/2013 eller lagen om kontroller och inspektioner på plats av Europeiska byrån för bedrägeribekämpning.</w:t>
      </w:r>
    </w:p>
    <w:p w14:paraId="699C7EC3" w14:textId="77777777" w:rsidR="00F71CC6" w:rsidRPr="00A76360" w:rsidRDefault="00F71CC6" w:rsidP="00F71CC6">
      <w:pPr>
        <w:pStyle w:val="Brdtextmedindrag"/>
        <w:rPr>
          <w:sz w:val="8"/>
          <w:szCs w:val="8"/>
        </w:rPr>
      </w:pPr>
    </w:p>
    <w:p w14:paraId="33B7E904" w14:textId="77777777" w:rsidR="00F71CC6" w:rsidRPr="00CE1420" w:rsidRDefault="00AB307F" w:rsidP="00F71CC6">
      <w:pPr>
        <w:pStyle w:val="Brdtextmedindrag"/>
        <w:rPr>
          <w:b/>
        </w:rPr>
      </w:pPr>
      <w:r w:rsidRPr="00CE1420">
        <w:rPr>
          <w:b/>
        </w:rPr>
        <w:t>Promemorians förslag</w:t>
      </w:r>
      <w:r>
        <w:rPr>
          <w:b/>
        </w:rPr>
        <w:t xml:space="preserve"> och bedömning </w:t>
      </w:r>
      <w:r w:rsidRPr="007C53C8">
        <w:rPr>
          <w:bCs/>
        </w:rPr>
        <w:t>ö</w:t>
      </w:r>
      <w:r w:rsidRPr="00EA0809">
        <w:t>verensstämmer i sak med regeringens förslag och bedömning.</w:t>
      </w:r>
    </w:p>
    <w:p w14:paraId="317300B1" w14:textId="77777777" w:rsidR="00F71CC6" w:rsidRDefault="00AB307F" w:rsidP="00F71CC6">
      <w:pPr>
        <w:pStyle w:val="Brdtextmedindrag"/>
        <w:rPr>
          <w:b/>
        </w:rPr>
      </w:pPr>
      <w:r w:rsidRPr="00CE1420">
        <w:rPr>
          <w:b/>
        </w:rPr>
        <w:t xml:space="preserve">Remissinstanserna: </w:t>
      </w:r>
      <w:r w:rsidRPr="00027711">
        <w:rPr>
          <w:i/>
          <w:iCs/>
        </w:rPr>
        <w:t>Försvarsmakten</w:t>
      </w:r>
      <w:r w:rsidRPr="00175448">
        <w:t xml:space="preserve"> framför att den tillträdesrätt och rätt till dokumentation och information som den nya kontrollförordningen (artikel 116.3) ger kommissionens och revisionsrättens inspektörer och experter medför en risk för att försvarshemligheter och annan skyddsvärd försvarsrelaterad information röjs. Det bör införas ett uttryckligt undantag för Försvarsmakten i nationell rätt, i syfte att förhindra spridning av information som riskerar försvarsförmågan</w:t>
      </w:r>
      <w:r>
        <w:t>.</w:t>
      </w:r>
      <w:r w:rsidRPr="00244CBA">
        <w:t xml:space="preserve"> </w:t>
      </w:r>
      <w:bookmarkStart w:id="174" w:name="_Hlk35870260"/>
      <w:r>
        <w:rPr>
          <w:i/>
          <w:iCs/>
        </w:rPr>
        <w:t>Sveriges lantbruksuniversitet</w:t>
      </w:r>
      <w:r>
        <w:t xml:space="preserve"> t</w:t>
      </w:r>
      <w:r w:rsidRPr="00244CBA">
        <w:t>illstyrker att tillträde och andra bemyndiganden som gäller för dem som utövar offentlig kontroll, även bör gälla andra organ (officiella veterinärer och andra fysiska personer som fått delegation) som blivit bemyndigade att utföra verksamhet som avses i lagen, såsom att få tillgång till uppgifter som behövs för att utföra uppdraget och t.ex. tillträde till platser där djur hålls</w:t>
      </w:r>
      <w:r>
        <w:t>.</w:t>
      </w:r>
      <w:bookmarkEnd w:id="174"/>
    </w:p>
    <w:p w14:paraId="03BD955C" w14:textId="33DAEE07" w:rsidR="00F71CC6" w:rsidRDefault="00AB307F" w:rsidP="00F71CC6">
      <w:pPr>
        <w:pStyle w:val="Brdtextmedindrag"/>
      </w:pPr>
      <w:r w:rsidRPr="00281C3C">
        <w:rPr>
          <w:b/>
          <w:bCs/>
        </w:rPr>
        <w:t>Skälen för regeringens förslag och bedömning:</w:t>
      </w:r>
      <w:r>
        <w:t xml:space="preserve"> </w:t>
      </w:r>
      <w:r w:rsidRPr="00561E24">
        <w:t>I dag har en kontrollmyndighet och ett kontrollorgan som anlitas i den offentliga kontrollen i den utsträckning det behövs för kontrollen rätt att på begäran få upplysningar och ta del av handlingar samt få tillträde till områden, anläggningar och byggnader, lokaler och andra utrymmen för att där besiktiga djuren, göra undersökningar och ta prover. Denna rätt gäller också för den som vidtar åtgärder enligt lagen, de föreskrifter eller beslut som har meddelats med stöd av lagen, de EU-bestämmelser som kompletteras av lagen eller de beslut som har meddelats med stöd av EU-bestämmelserna (12 § epizootilagen).</w:t>
      </w:r>
    </w:p>
    <w:p w14:paraId="23EE4FA8" w14:textId="78843A4D" w:rsidR="00F71CC6" w:rsidRPr="00CE1420" w:rsidRDefault="00AB307F" w:rsidP="00F71CC6">
      <w:pPr>
        <w:pStyle w:val="Brdtextmedindrag"/>
      </w:pPr>
      <w:r w:rsidRPr="00CE1420">
        <w:t xml:space="preserve">När det gäller </w:t>
      </w:r>
      <w:r>
        <w:t xml:space="preserve">uttrycket </w:t>
      </w:r>
      <w:r w:rsidRPr="00CE1420">
        <w:t>”den som vidtar åtgärder</w:t>
      </w:r>
      <w:r>
        <w:t>…</w:t>
      </w:r>
      <w:r w:rsidRPr="00CE1420">
        <w:t>”</w:t>
      </w:r>
      <w:r>
        <w:t xml:space="preserve"> </w:t>
      </w:r>
      <w:r w:rsidRPr="00CE1420">
        <w:t xml:space="preserve">framgår det av förarbetena till de lagändringar som gjordes för att anpassa lagstiftningen till den </w:t>
      </w:r>
      <w:r>
        <w:t>tidigare</w:t>
      </w:r>
      <w:r w:rsidRPr="00CE1420">
        <w:t xml:space="preserve"> kontrollförordningen att det är åtgärder för att förebygga eller bekämpa epizootier som åsyftas (se prop. 2005/06:128 s. 334 f.). Dessa åtgärder ingår i uttrycket annan offentlig verksamhet enligt artikel 2.2 i den nya kontrollförordningen.</w:t>
      </w:r>
    </w:p>
    <w:p w14:paraId="0872B335" w14:textId="77777777" w:rsidR="00F71CC6" w:rsidRPr="00CE1420" w:rsidRDefault="00AB307F" w:rsidP="00F71CC6">
      <w:pPr>
        <w:pStyle w:val="Brdtextmedindrag"/>
      </w:pPr>
      <w:r w:rsidRPr="00CE1420">
        <w:t>Bestämmelsen i 12 § epizootilagen om rätt till upplysningar och tillträde kan jämföras med artikel 15.1 i den nya kontrollförordningen. Enligt denna artikel ska aktörerna, där behöriga myndigheter så kräver och i den utsträckning som det är nödvändigt för att genomföra offentlig kontroll eller annan offentlig verksamhet, ge de behöriga myndigheternas personal</w:t>
      </w:r>
      <w:r>
        <w:t xml:space="preserve"> </w:t>
      </w:r>
      <w:r w:rsidRPr="00CE1420">
        <w:t>tillgång till utrustning, transportmedel, lokaler och andra platser under aktörernas kontroll och deras omgivningar, deras datoriserade inform</w:t>
      </w:r>
      <w:r>
        <w:softHyphen/>
      </w:r>
      <w:r w:rsidRPr="00CE1420">
        <w:t>ationshanteringssystem, djur och varor under deras kontroll samt doku</w:t>
      </w:r>
      <w:r>
        <w:softHyphen/>
      </w:r>
      <w:r w:rsidRPr="00CE1420">
        <w:t>ment och annan relevant information. Aktörernas skyldighet enligt denna artikel gäller också om offentlig kontroll eller annan offentlig verksamhet genomförs av bl.a. officiella veterinärer, organ med delegerade uppgifter och fysiska personer som har delegerats vissa uppgifter i offentlig kontroll eller annan offentlig verksamhet (artikel 15.6).</w:t>
      </w:r>
    </w:p>
    <w:p w14:paraId="33519D32" w14:textId="77777777" w:rsidR="00F71CC6" w:rsidRPr="00CE1420" w:rsidRDefault="00AB307F" w:rsidP="00F71CC6">
      <w:pPr>
        <w:pStyle w:val="Brdtextmedindrag"/>
      </w:pPr>
      <w:r>
        <w:t>Regeringen föreslår i avsnitt 7.1 en bestämmelse som anger att den nya kontrollförordningen ska tillämpas vid all offentlig kontroll och annan offentlig verksamhet enligt epizootilagen, alltså även vid sådan kontroll och annan offentlig verksamhet som kan bedömas falla utanför kontroll</w:t>
      </w:r>
      <w:r>
        <w:softHyphen/>
        <w:t xml:space="preserve">förordningens tillämpningsområde. </w:t>
      </w:r>
      <w:r w:rsidRPr="00CE1420">
        <w:t xml:space="preserve">Artikel 15.1 bedöms vara direkt tillämplig i medlemsstaterna även när uppgiften att utföra kontroll har delegerats till enskilda. Medan artikel 15.1 reglerar en skyldighet för aktörerna innehåller emellertid 12 § epizootilagen en motsvarande rätt för kontrollmyndigheterna och kontrollorganen. </w:t>
      </w:r>
      <w:r w:rsidRPr="00783CD2">
        <w:t>Av artikel 5.1 h i den nya kontrollförordningen framgår också att de behöriga myndigheterna ska ha rättsliga förfaranden för att säkerställa att personalen har tillträde till aktö</w:t>
      </w:r>
      <w:r>
        <w:softHyphen/>
      </w:r>
      <w:r w:rsidRPr="00783CD2">
        <w:t>rernas byggnader med tillhörande mark och tillgång till deras doku</w:t>
      </w:r>
      <w:r>
        <w:softHyphen/>
      </w:r>
      <w:r w:rsidRPr="00783CD2">
        <w:t xml:space="preserve">mentation, så att de kan utföra sina uppgifter på ett korrekt sätt. </w:t>
      </w:r>
      <w:r>
        <w:t>Mot denna bakgrund och f</w:t>
      </w:r>
      <w:r w:rsidRPr="00CE1420">
        <w:t>ör att undvika eventuella otydligheter vid tillämpningen bedöm</w:t>
      </w:r>
      <w:r>
        <w:t>er regeringen i likhet med promemorian att</w:t>
      </w:r>
      <w:r w:rsidRPr="00CE1420">
        <w:t xml:space="preserve"> det </w:t>
      </w:r>
      <w:r>
        <w:t>är</w:t>
      </w:r>
      <w:r w:rsidRPr="00CE1420">
        <w:t xml:space="preserve"> lämpligt att låta bestämmelsen i epizootilagen om rätten till upplysningar och tillträde vara kvar som ett komplement till bestämmelsen i den nya kontrollförord</w:t>
      </w:r>
      <w:r>
        <w:softHyphen/>
      </w:r>
      <w:r w:rsidRPr="00CE1420">
        <w:t>ningen.</w:t>
      </w:r>
    </w:p>
    <w:p w14:paraId="5D084FB1" w14:textId="2F4B0BD2" w:rsidR="00F71CC6" w:rsidRPr="00CE1420" w:rsidRDefault="00AB307F" w:rsidP="00F71CC6">
      <w:pPr>
        <w:pStyle w:val="Brdtextmedindrag"/>
      </w:pPr>
      <w:r w:rsidRPr="00CE1420">
        <w:t>Skyldigheten i den nya kontrollförordningen gäller, som nämnts ovan, också i förhållande till officiella veterinärer. En officiell veterinär är en veterinär som genom anställning eller på annat sätt har utsetts av den behöriga myndigheten och som har lämpliga kvalifikationer för att utföra offentlig kontroll och annan offentlig verksamhet i enlighet med denna förordning, och de relevanta bestämmelser som avses i artikel 1.2. (artikel 3 i den nya kontrollförordningen). Det kan inte uteslutas att även pri</w:t>
      </w:r>
      <w:r>
        <w:softHyphen/>
      </w:r>
      <w:r w:rsidRPr="00CE1420">
        <w:t>vatpraktiserande veterinärer anlitas för att utföra viss offentlig kontroll eller annan offentlig verksamhet</w:t>
      </w:r>
      <w:r>
        <w:t xml:space="preserve"> i egenskap av officiell veterinär</w:t>
      </w:r>
      <w:r w:rsidRPr="00CE1420">
        <w:t>. Bestäm</w:t>
      </w:r>
      <w:r>
        <w:softHyphen/>
      </w:r>
      <w:r w:rsidRPr="00CE1420">
        <w:t>melsen om rätt till upplysningar m.m. bör därför även omfatta dessa vete</w:t>
      </w:r>
      <w:r>
        <w:softHyphen/>
      </w:r>
      <w:r w:rsidRPr="00CE1420">
        <w:t>rinärer. Rätten till upplysningar och tillträde bör således, på motsvarande sätt som föreskrivs om aktörernas skyldigheter i den nya kontrollförord</w:t>
      </w:r>
      <w:r>
        <w:softHyphen/>
      </w:r>
      <w:r w:rsidRPr="00CE1420">
        <w:t>ningen, även gälla för sådana veterinärer som förordnats enligt lagen (2009:1254) om officiella veterinärer. Officiella veterinärer som är anställda på kontrollmyndigheten omfattas däremot av kontrollmyndighet</w:t>
      </w:r>
      <w:r>
        <w:softHyphen/>
      </w:r>
      <w:r w:rsidRPr="00CE1420">
        <w:t>ens tillträdesrätt.</w:t>
      </w:r>
    </w:p>
    <w:p w14:paraId="22E632E9" w14:textId="77777777" w:rsidR="00F71CC6" w:rsidRPr="00CE1420" w:rsidRDefault="00AB307F" w:rsidP="00F71CC6">
      <w:pPr>
        <w:pStyle w:val="Brdtextmedindrag"/>
      </w:pPr>
      <w:r w:rsidRPr="00CE1420">
        <w:t xml:space="preserve">Rätten </w:t>
      </w:r>
      <w:r>
        <w:t xml:space="preserve">till upplysningar och tillträde </w:t>
      </w:r>
      <w:r w:rsidRPr="00CE1420">
        <w:t>bör vidare, på motsvarande sätt som föreskrivs när det gäller aktörernas skyldigheter i den nya kontrollförord</w:t>
      </w:r>
      <w:r>
        <w:softHyphen/>
      </w:r>
      <w:r w:rsidRPr="00CE1420">
        <w:t>ningen, även gälla vid utförande av annan offentlig verksamhet. För att uppnå enhetlighet med den nya kontrollförordningen och för att underlätta tillämpningen bör uttrycket ”den som vidtar åtgärder</w:t>
      </w:r>
      <w:r>
        <w:t xml:space="preserve"> enligt denna lag, de föreskrifter som meddelats med stöd av lagen, de EU-bestämmelser som kompletteras av lagen eller de beslut som har meddelats med stöd av EU-bestämmelserna</w:t>
      </w:r>
      <w:r w:rsidRPr="00CE1420">
        <w:t>” bytas ut mot uttrycket ”den som utför annan offentlig verksamhet”.</w:t>
      </w:r>
      <w:r>
        <w:t xml:space="preserve"> I praktiken avses dock samma situationer, eftersom annan offentlig verksamhet avser just annan verksamhet än offentlig kontroll som utförs enligt den nya kontrollförordningen eller den materiella lag</w:t>
      </w:r>
      <w:r>
        <w:softHyphen/>
        <w:t>stiftningen (se artikel 2.2). Det bedöms alltså inte vara fråga om någon faktisk utvidgning av tillträdesrätten i denna del.</w:t>
      </w:r>
    </w:p>
    <w:p w14:paraId="743BE6EA" w14:textId="77777777" w:rsidR="00F71CC6" w:rsidRPr="00CE1420" w:rsidRDefault="00AB307F" w:rsidP="00F71CC6">
      <w:pPr>
        <w:pStyle w:val="Brdtextmedindrag"/>
      </w:pPr>
      <w:r w:rsidRPr="00CE1420">
        <w:t>Av 12 § tredje stycket epizootilagen följer att bestämmelsen om rätt till upplysningar och tillträde även gäller för EU:s institutioner och för inspek</w:t>
      </w:r>
      <w:r>
        <w:softHyphen/>
      </w:r>
      <w:r w:rsidRPr="00CE1420">
        <w:t>törer och experter som utsetts av institutionerna.</w:t>
      </w:r>
    </w:p>
    <w:p w14:paraId="391689C8" w14:textId="6D1155EC" w:rsidR="00F71CC6" w:rsidRPr="00CE1420" w:rsidRDefault="00AB307F" w:rsidP="00F71CC6">
      <w:pPr>
        <w:pStyle w:val="Brdtextmedindrag"/>
      </w:pPr>
      <w:r w:rsidRPr="00CE1420">
        <w:t>I den nya kontrollförordningen finns bestämmelser om kommissionens kontroll i medlemsstaterna (artiklarna 116–119). Kommissionens experter ska utföra kontroller i varje medlemsstat för att bl.a. kontrollera tillämp</w:t>
      </w:r>
      <w:r>
        <w:softHyphen/>
      </w:r>
      <w:r w:rsidRPr="00CE1420">
        <w:t>ningen av de bestämmelser som avses i artikel 1.2 och de bestämmelser som föreskrivs i den nya kontrollförordningen. Dessa kontroller ska orga</w:t>
      </w:r>
      <w:r>
        <w:softHyphen/>
      </w:r>
      <w:r w:rsidRPr="00CE1420">
        <w:t>niseras i samarbete med de behöriga myndigheterna i medlemsstaterna och utföras regelbundet. De får även omfatta kontroller på plats (artikel 116). Medlemsstaterna ska ge nödvändigt stöd för att säkerställa att kommis</w:t>
      </w:r>
      <w:r>
        <w:softHyphen/>
      </w:r>
      <w:r w:rsidRPr="00CE1420">
        <w:t>s</w:t>
      </w:r>
      <w:r>
        <w:softHyphen/>
      </w:r>
      <w:r w:rsidRPr="00CE1420">
        <w:t>ionens experter får tillträde till alla lokaler eller delar av lokaler, till djur och varor samt tillgång till information och datasystem som är av betydelse för att de ska kunna fullgöra sina uppgifter (artikel 119). Kommissionen får även, i samarbete med den berörda medlemsstaten, sända en grupp inspektörer för offentlig kontroll på plats i medlemsstaten (artikel 108.2).</w:t>
      </w:r>
    </w:p>
    <w:p w14:paraId="30B0915A" w14:textId="77777777" w:rsidR="00F71CC6" w:rsidRDefault="00AB307F" w:rsidP="00F71CC6">
      <w:pPr>
        <w:pStyle w:val="Brdtextmedindrag"/>
      </w:pPr>
      <w:r w:rsidRPr="00CE1420">
        <w:t xml:space="preserve">Eftersom det är kommissionen och dess inspektörer och experter som ska utföra kontroll i medlemsstaterna enligt den nya kontrollförordningen kan rätten till upplysningar och tillträde preciseras </w:t>
      </w:r>
      <w:r>
        <w:t xml:space="preserve">till </w:t>
      </w:r>
      <w:r w:rsidRPr="00CE1420">
        <w:t>att gälla för dem. Även experter från medlemsstaterna får dock bistå kommissionens exper</w:t>
      </w:r>
      <w:r>
        <w:softHyphen/>
      </w:r>
      <w:r w:rsidRPr="00CE1420">
        <w:t>ter och dessa ska då när de åtföljer kommissionens experter ges samma rätt till tillträde som dem (artikel 116.4). Det får förutsättas att nationella experter som åtföljer kommissionen har utsetts av kommissionen. De nat</w:t>
      </w:r>
      <w:r>
        <w:softHyphen/>
      </w:r>
      <w:r w:rsidRPr="00CE1420">
        <w:t>ionella experterna omfattas alltså i detta sammanhang av uttrycket ”exper</w:t>
      </w:r>
      <w:r>
        <w:softHyphen/>
      </w:r>
      <w:r w:rsidRPr="00CE1420">
        <w:t>ter som har utsetts av kommissionen”.</w:t>
      </w:r>
    </w:p>
    <w:p w14:paraId="00C4FF6B" w14:textId="0B70C09B" w:rsidR="00F71CC6" w:rsidRDefault="00AB307F" w:rsidP="00F71CC6">
      <w:pPr>
        <w:pStyle w:val="Brdtextmedindrag"/>
      </w:pPr>
      <w:r w:rsidRPr="00CE1420">
        <w:t>Vissa åtgärder som utförs i Sverige kan enligt epizootiförordningen medfinansieras av unionens budget</w:t>
      </w:r>
      <w:r>
        <w:t xml:space="preserve">. </w:t>
      </w:r>
      <w:bookmarkStart w:id="175" w:name="_Hlk32503247"/>
      <w:r w:rsidRPr="007F4C76">
        <w:t xml:space="preserve">Medfinansieringen </w:t>
      </w:r>
      <w:r>
        <w:t>avser</w:t>
      </w:r>
      <w:r w:rsidRPr="007F4C76">
        <w:t xml:space="preserve"> till största delen åtgärder för att förebygga och bekämpa smittsamma djursjukdomar. För budgetperioden 2014-2020 regleras unionens medfinansiering i</w:t>
      </w:r>
      <w:r w:rsidRPr="00CE1420">
        <w:t xml:space="preserve"> </w:t>
      </w:r>
      <w:bookmarkEnd w:id="175"/>
      <w:r w:rsidRPr="00CE1420">
        <w:t>Europaparlamentets och rådets förordning (EU) nr 652/2014 av den 15 maj 2014 om fastställande av bestämmelser för förvaltningen av utgifter för livsmedelskedjan, djurhälsa, djurskydd, växtskydd och växtföröknings</w:t>
      </w:r>
      <w:r>
        <w:softHyphen/>
      </w:r>
      <w:r w:rsidRPr="00CE1420">
        <w:t>material, och om ändring av rådets direktiv 98/56/EG, 2000/29/EG och 2008/90/EG, Europaparlamentets och rådets förordningar (EG) nr 178/2002, (EG) nr 882/2004 och (EG) nr 396/2005, Europaparlamentets och rådets direktiv 2009/128/EG samt Europaparlamentets och rådets för</w:t>
      </w:r>
      <w:r>
        <w:softHyphen/>
      </w:r>
      <w:r w:rsidRPr="00CE1420">
        <w:t>ordning (EG) nr 1107/2009, och om upphävande av rådets beslut 66/399/EEG, 76/894/EEG och 2009/470/EG.</w:t>
      </w:r>
      <w:bookmarkStart w:id="176" w:name="_Hlk32503293"/>
      <w:r>
        <w:t xml:space="preserve"> </w:t>
      </w:r>
      <w:r w:rsidRPr="007F4C76">
        <w:t>Förhandlingar om bestäm</w:t>
      </w:r>
      <w:r>
        <w:softHyphen/>
      </w:r>
      <w:r w:rsidRPr="007F4C76">
        <w:t>melser för nästa budgetperiod 2021-2027 pågår. Kommissionen har före</w:t>
      </w:r>
      <w:r>
        <w:softHyphen/>
      </w:r>
      <w:r w:rsidRPr="007F4C76">
        <w:t>slagit ett nytt program för den inre marknaden, i vilket en bredd av tidigare separata program och insatser inom bl.a. konkurrenskraft, växt-, djur-, livsmedels- och foderområdet, konsumentskydd och statistik ingår. Bestämmelserna på växt-, djur-, livsmedels- och foderområdet motsvarar i princip bestämmelserna i förordning nr 652/2014 men innebär en viss utvidgning av vad som kan finansieras i förhållande till dagens program.</w:t>
      </w:r>
      <w:bookmarkEnd w:id="176"/>
    </w:p>
    <w:p w14:paraId="2087578E" w14:textId="3C3265F7" w:rsidR="00F71CC6" w:rsidRDefault="00AB307F" w:rsidP="00F71CC6">
      <w:pPr>
        <w:pStyle w:val="Brdtextmedindrag"/>
      </w:pPr>
      <w:r>
        <w:t xml:space="preserve">En av EU:s institutioner, Europeiska revisionsrätten, har i uppgift att granska hur unionens medel används, såväl inom unionens egna organ som inom medlemsstaterna. </w:t>
      </w:r>
      <w:r w:rsidRPr="00CE1420">
        <w:t xml:space="preserve">Sverige kan </w:t>
      </w:r>
      <w:r>
        <w:t xml:space="preserve">därmed </w:t>
      </w:r>
      <w:r w:rsidRPr="00CE1420">
        <w:t>komma att granskas av revi</w:t>
      </w:r>
      <w:r>
        <w:softHyphen/>
      </w:r>
      <w:r w:rsidRPr="00CE1420">
        <w:t>s</w:t>
      </w:r>
      <w:r>
        <w:softHyphen/>
      </w:r>
      <w:r w:rsidRPr="00CE1420">
        <w:t>ionsrätten. Revisionsrätten och inspektörer och experter som utsetts av revisionsrätten bör således ha samma befogenheter som kommissionen att få tillgång till de platser och uppgifter som behövs för granskningen av unionens finanser.</w:t>
      </w:r>
    </w:p>
    <w:p w14:paraId="0336B875" w14:textId="77777777" w:rsidR="00F71CC6" w:rsidRPr="00CE1420" w:rsidRDefault="00AB307F" w:rsidP="00F71CC6">
      <w:pPr>
        <w:pStyle w:val="Brdtextmedindrag"/>
      </w:pPr>
      <w:r w:rsidRPr="00CE1420">
        <w:t xml:space="preserve">Rätten för kommissionen, revisionsrätten och för de inspektörer och experter som har utsetts av dessa institutioner bör också gälla i den utsträckning det behövs för kontroll av att reglerna i förordning (EU) nr 652/2014 </w:t>
      </w:r>
      <w:bookmarkStart w:id="177" w:name="_Hlk32503334"/>
      <w:r>
        <w:t>eller i det nya regelverk som kommer att ersätta den förord</w:t>
      </w:r>
      <w:r>
        <w:softHyphen/>
        <w:t>ningen följs</w:t>
      </w:r>
      <w:r w:rsidRPr="00CE1420">
        <w:t>.</w:t>
      </w:r>
      <w:r>
        <w:t xml:space="preserve"> Regeringen bedömer därför, till skillnad från promemorian, att rätten till tillträde inte bör vara kopplad till en specifik EU-förordning. I stället bör rätten gälla </w:t>
      </w:r>
      <w:r w:rsidRPr="009F7163">
        <w:t xml:space="preserve">i den utsträckning det behövs för att kontrollera att </w:t>
      </w:r>
      <w:r>
        <w:t xml:space="preserve">de vid varje tid gällande </w:t>
      </w:r>
      <w:r w:rsidRPr="009F7163">
        <w:t>EU-bestämmelser</w:t>
      </w:r>
      <w:r>
        <w:t>na</w:t>
      </w:r>
      <w:r w:rsidRPr="009F7163">
        <w:t xml:space="preserve"> om unionens medfinansie</w:t>
      </w:r>
      <w:r>
        <w:softHyphen/>
      </w:r>
      <w:r w:rsidRPr="009F7163">
        <w:t>ring av åtgärder inom lagens tillämpningsområde följs.</w:t>
      </w:r>
      <w:bookmarkEnd w:id="177"/>
    </w:p>
    <w:p w14:paraId="654F25A0" w14:textId="77777777" w:rsidR="00F71CC6" w:rsidRDefault="00AB307F" w:rsidP="00F71CC6">
      <w:pPr>
        <w:pStyle w:val="Brdtextmedindrag"/>
      </w:pPr>
      <w:r w:rsidRPr="00CE1420">
        <w:t>I kommissionen ingår också Europeiska byrån för bedrägeribekämpning (Olaf) som har att utföra kontroll och inspektioner av åtgärder som med</w:t>
      </w:r>
      <w:r>
        <w:softHyphen/>
      </w:r>
      <w:r w:rsidRPr="00CE1420">
        <w:t>finansieras av unionens budget.</w:t>
      </w:r>
      <w:r>
        <w:t xml:space="preserve"> </w:t>
      </w:r>
      <w:r w:rsidRPr="00CE1420">
        <w:t>Olaf har under vissa förutsättningar rätt till tillträde och upplysningar enligt Europaparlamentets och rådets förord</w:t>
      </w:r>
      <w:r>
        <w:softHyphen/>
      </w:r>
      <w:r w:rsidRPr="00CE1420">
        <w:t>ning (EU, Euratom) nr 883/2013 av den 11 september 2013 om utred</w:t>
      </w:r>
      <w:r>
        <w:softHyphen/>
      </w:r>
      <w:r w:rsidRPr="00CE1420">
        <w:t>ningar som utförs av Europeiska byrån för bedrägeribekämpning (Olaf) och om upphävande av Europaparlamentets och rådets förordning (EG) nr 1073/1999 och rådets förordning (Euratom) nr 1074/1999. I lagen (2017:244) om kontroller och inspektioner på plats av Europeiska byrån för bedrägeribekämpning finns bestämmelser om rätt för behöriga myndigheter till tillträde och upplysningar när Olaf utför kontroller och inspektioner enligt förordning (EU, Euratom) nr 883/2013. Bestämmel</w:t>
      </w:r>
      <w:r>
        <w:softHyphen/>
      </w:r>
      <w:r w:rsidRPr="00CE1420">
        <w:t>serna i epizootilagen om rätt till tillträde och upplysningar bör inte tilläm</w:t>
      </w:r>
      <w:r>
        <w:softHyphen/>
      </w:r>
      <w:r w:rsidRPr="00CE1420">
        <w:t xml:space="preserve">pas när kontroller och inspektioner på plats genomförs enligt förordning (EU, Euratom) nr 883/2013 eller lagen om kontroller och inspektioner på plats av Europeiska byrån för bedrägeribekämpning. Bestämmelsen bör utformas enligt </w:t>
      </w:r>
      <w:r>
        <w:t>L</w:t>
      </w:r>
      <w:r w:rsidRPr="00CE1420">
        <w:t xml:space="preserve">agrådets yttrande </w:t>
      </w:r>
      <w:r>
        <w:t xml:space="preserve">som redovisas </w:t>
      </w:r>
      <w:r w:rsidRPr="00CE1420">
        <w:t>i proposition 2016/17:56 Kontroller och inspektioner</w:t>
      </w:r>
      <w:r>
        <w:t xml:space="preserve"> </w:t>
      </w:r>
      <w:r w:rsidRPr="00CE1420">
        <w:t>i Sverige av Europeiska byrån för bedrägeri</w:t>
      </w:r>
      <w:r>
        <w:softHyphen/>
      </w:r>
      <w:r w:rsidRPr="00CE1420">
        <w:t>bekämpning.</w:t>
      </w:r>
    </w:p>
    <w:p w14:paraId="39E3DBA4" w14:textId="77777777" w:rsidR="00F71CC6" w:rsidRDefault="00AB307F" w:rsidP="00F71CC6">
      <w:pPr>
        <w:pStyle w:val="Brdtextmedindrag"/>
      </w:pPr>
      <w:r>
        <w:t xml:space="preserve">När det gäller </w:t>
      </w:r>
      <w:r w:rsidRPr="006E7604">
        <w:rPr>
          <w:i/>
          <w:iCs/>
        </w:rPr>
        <w:t>Försvarsmaktens</w:t>
      </w:r>
      <w:r>
        <w:t xml:space="preserve"> synpunkter kring behovet av att undanta sin verksamhet från rätten till tillträde för EU-institutionerna, se bedöm</w:t>
      </w:r>
      <w:r>
        <w:softHyphen/>
        <w:t>ningen i avsnitt 9.9 (om livsmedelslagen).</w:t>
      </w:r>
    </w:p>
    <w:p w14:paraId="03B70C2B" w14:textId="77777777" w:rsidR="00F71CC6" w:rsidRDefault="00AB307F" w:rsidP="00F71CC6">
      <w:pPr>
        <w:pStyle w:val="Rubrik2"/>
      </w:pPr>
      <w:bookmarkStart w:id="178" w:name="_Toc44537209"/>
      <w:bookmarkStart w:id="179" w:name="_Toc54265404"/>
      <w:r>
        <w:t>Skyldighet att lämna hjälp</w:t>
      </w:r>
      <w:bookmarkEnd w:id="178"/>
      <w:bookmarkEnd w:id="179"/>
    </w:p>
    <w:p w14:paraId="205A879E" w14:textId="3ACEA828" w:rsidR="00F71CC6" w:rsidRPr="00A76360" w:rsidRDefault="00AB307F" w:rsidP="00F71CC6">
      <w:pPr>
        <w:pStyle w:val="Brdtextram"/>
      </w:pPr>
      <w:r w:rsidRPr="00420062">
        <w:rPr>
          <w:b/>
        </w:rPr>
        <w:t>Regeringens förslag:</w:t>
      </w:r>
      <w:r>
        <w:t xml:space="preserve"> D</w:t>
      </w:r>
      <w:r w:rsidRPr="00FE2B83">
        <w:t>en nuvarande bestämmelsen om skyldighet att tillhandahålla hjälp</w:t>
      </w:r>
      <w:r>
        <w:t xml:space="preserve"> ska ersättas av en bestämmelse som upplyser om kontrollförordningens regler om skyldighet för den som är föremål för offentlig kontroll eller annan offentlig verksamhet att lämna den hjälp som behövs för att kontrollen eller verksamheten ska kunna utföras.</w:t>
      </w:r>
    </w:p>
    <w:p w14:paraId="4C118281" w14:textId="77777777" w:rsidR="00F71CC6" w:rsidRPr="00A76360" w:rsidRDefault="00F71CC6" w:rsidP="00F71CC6">
      <w:pPr>
        <w:pStyle w:val="Brdtextmedindrag"/>
        <w:rPr>
          <w:sz w:val="8"/>
          <w:szCs w:val="8"/>
        </w:rPr>
      </w:pPr>
    </w:p>
    <w:p w14:paraId="56C85AFD" w14:textId="77777777" w:rsidR="00F71CC6" w:rsidRPr="00D84A29" w:rsidRDefault="00AB307F" w:rsidP="00F71CC6">
      <w:pPr>
        <w:pStyle w:val="Brdtextmedindrag"/>
        <w:rPr>
          <w:b/>
        </w:rPr>
      </w:pPr>
      <w:r w:rsidRPr="00D84A29">
        <w:rPr>
          <w:b/>
        </w:rPr>
        <w:t>Promemorians förslag</w:t>
      </w:r>
      <w:r>
        <w:rPr>
          <w:b/>
        </w:rPr>
        <w:t xml:space="preserve"> </w:t>
      </w:r>
      <w:r w:rsidRPr="00C97A60">
        <w:rPr>
          <w:bCs/>
        </w:rPr>
        <w:t>ö</w:t>
      </w:r>
      <w:r>
        <w:t>verensstämmer med regeringens.</w:t>
      </w:r>
    </w:p>
    <w:p w14:paraId="5F578ABA" w14:textId="77777777" w:rsidR="00F71CC6" w:rsidRPr="00D84A29" w:rsidRDefault="00AB307F" w:rsidP="00F71CC6">
      <w:pPr>
        <w:pStyle w:val="Brdtextmedindrag"/>
        <w:rPr>
          <w:b/>
        </w:rPr>
      </w:pPr>
      <w:r w:rsidRPr="00D84A29">
        <w:rPr>
          <w:b/>
        </w:rPr>
        <w:t xml:space="preserve">Remissinstanserna: </w:t>
      </w:r>
      <w:bookmarkStart w:id="180" w:name="_Hlk35870392"/>
      <w:r w:rsidRPr="00244CBA">
        <w:rPr>
          <w:bCs/>
          <w:i/>
          <w:iCs/>
        </w:rPr>
        <w:t>Sveriges lantbruksuniversitet</w:t>
      </w:r>
      <w:r w:rsidRPr="00244CBA">
        <w:rPr>
          <w:bCs/>
        </w:rPr>
        <w:t xml:space="preserve"> tillstyrker förslaget.</w:t>
      </w:r>
      <w:r>
        <w:rPr>
          <w:b/>
        </w:rPr>
        <w:t xml:space="preserve"> </w:t>
      </w:r>
      <w:r>
        <w:t>Inga andra remissinstanser lämnar synpunkter.</w:t>
      </w:r>
      <w:bookmarkEnd w:id="180"/>
    </w:p>
    <w:p w14:paraId="3C71F436" w14:textId="77777777" w:rsidR="00F71CC6" w:rsidRDefault="00AB307F" w:rsidP="00F71CC6">
      <w:pPr>
        <w:pStyle w:val="Brdtextmedindrag"/>
      </w:pPr>
      <w:r w:rsidRPr="006846F9">
        <w:rPr>
          <w:b/>
        </w:rPr>
        <w:t>Skälen för regeringens förslag:</w:t>
      </w:r>
      <w:r>
        <w:rPr>
          <w:b/>
        </w:rPr>
        <w:t xml:space="preserve"> </w:t>
      </w:r>
      <w:r>
        <w:t>Enligt artikel 15.2 i den nya kontroll</w:t>
      </w:r>
      <w:r>
        <w:softHyphen/>
        <w:t>förordningen ska aktörerna, när offentlig kontroll och annan offentlig verksamhet genomförs, bistå och samarbeta med personalen vid de behö</w:t>
      </w:r>
      <w:r>
        <w:softHyphen/>
        <w:t>riga myndigheterna för utförandet av uppgifterna. Aktörernas skyldighet enligt denna artikel gäller också om offentlig kontroll eller annan offentlig verksamhet genomförs av bl.a. officiella veterinärer, organ med delege</w:t>
      </w:r>
      <w:r>
        <w:softHyphen/>
        <w:t>rade uppgifter och fysiska personer som har delegerats vissa uppgifter i offentlig kontroll eller annan offentlig verksamhet (artikel 15.6).</w:t>
      </w:r>
    </w:p>
    <w:p w14:paraId="7AB29202" w14:textId="77777777" w:rsidR="00F71CC6" w:rsidRDefault="00AB307F" w:rsidP="00F71CC6">
      <w:pPr>
        <w:pStyle w:val="Brdtextmedindrag"/>
      </w:pPr>
      <w:r>
        <w:t>Bestämmelsen i artikel 15.2 motsvarar vad som regleras i 12 a § epizootilagen, där det framgår att den som är föremål för offentlig kontroll eller andra åtgärder ska tillhandahålla den hjälp som behövs för att kon</w:t>
      </w:r>
      <w:r>
        <w:softHyphen/>
        <w:t>trollen eller åtgärderna ska kunna genomföras.</w:t>
      </w:r>
    </w:p>
    <w:p w14:paraId="2F984120" w14:textId="4AB31F68" w:rsidR="00F71CC6" w:rsidRDefault="00AB307F" w:rsidP="00F71CC6">
      <w:pPr>
        <w:pStyle w:val="Brdtextmedindrag"/>
      </w:pPr>
      <w:r>
        <w:t xml:space="preserve">Som det har redogjorts för närmare under </w:t>
      </w:r>
      <w:r w:rsidRPr="00D46E15">
        <w:t>avsnitt 7.</w:t>
      </w:r>
      <w:r>
        <w:t>6</w:t>
      </w:r>
      <w:r w:rsidRPr="00D46E15">
        <w:t xml:space="preserve"> får ”åtgärder</w:t>
      </w:r>
      <w:r>
        <w:t>” anses vara sådan verksamhet som enligt den nya kontrollförordningen är annan offentlig verksamhet.</w:t>
      </w:r>
    </w:p>
    <w:p w14:paraId="7F073FC3" w14:textId="1AA8DD76" w:rsidR="00F71CC6" w:rsidRPr="00D84A29" w:rsidRDefault="00AB307F" w:rsidP="00F71CC6">
      <w:pPr>
        <w:pStyle w:val="Brdtextmedindrag"/>
      </w:pPr>
      <w:r>
        <w:t xml:space="preserve">Regeringen föreslår </w:t>
      </w:r>
      <w:r w:rsidRPr="0023726F">
        <w:t>i avsnitt 7.1 en bestämmelse</w:t>
      </w:r>
      <w:r>
        <w:t xml:space="preserve"> som tydliggör att den nya kontrollförordningen ska tillämpas vid all offentlig kontroll och annan offentlig verksamhet enligt epizootilagen. Artikel 15.2 och 15.6 i den nya kontrollförordningen är utformad på ett sådant sätt att den är direkt till</w:t>
      </w:r>
      <w:r>
        <w:softHyphen/>
        <w:t>ämp</w:t>
      </w:r>
      <w:r>
        <w:softHyphen/>
        <w:t>lig för aktörerna. Regeringen anser därför i likhet med promemorian att bestämmelsen i 12 a § epizootilagen kan upphävas och ersättas med en bestämmelse som upplyser om den EU-rättsliga regleringen. Då hänvis</w:t>
      </w:r>
      <w:r>
        <w:softHyphen/>
        <w:t>ningen till den nya kontrollförordningen är av upplysande karaktär är det för att undvika osäkerhet ändamålsenligt att den görs dynamisk, dvs. avser förordningen i den vid varje tidpunkt gällande lydelsen.</w:t>
      </w:r>
    </w:p>
    <w:p w14:paraId="5426258F" w14:textId="77777777" w:rsidR="00F71CC6" w:rsidRDefault="00AB307F" w:rsidP="00F71CC6">
      <w:pPr>
        <w:pStyle w:val="Rubrik2"/>
      </w:pPr>
      <w:bookmarkStart w:id="181" w:name="_Toc44537210"/>
      <w:bookmarkStart w:id="182" w:name="_Toc54265405"/>
      <w:r>
        <w:t>Tystnadsplikt</w:t>
      </w:r>
      <w:bookmarkEnd w:id="181"/>
      <w:bookmarkEnd w:id="182"/>
    </w:p>
    <w:p w14:paraId="567BB364" w14:textId="6C539011" w:rsidR="00F71CC6" w:rsidRDefault="00AB307F" w:rsidP="00F71CC6">
      <w:pPr>
        <w:pStyle w:val="Brdtextram"/>
      </w:pPr>
      <w:r w:rsidRPr="00420062">
        <w:rPr>
          <w:b/>
        </w:rPr>
        <w:t>Regeringens förslag:</w:t>
      </w:r>
      <w:r>
        <w:t xml:space="preserve"> Det ska införas en bestämmelse om tystnadsplikt med innebörden att </w:t>
      </w:r>
      <w:r w:rsidRPr="00A44186">
        <w:t>den som i enskild verksamhet utför eller har utfört</w:t>
      </w:r>
      <w:r w:rsidRPr="00A44186">
        <w:rPr>
          <w:i/>
        </w:rPr>
        <w:t xml:space="preserve"> </w:t>
      </w:r>
      <w:r w:rsidRPr="00A44186">
        <w:t>offentlig kontroll eller annan offentlig verksamhet inte obehörigen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w:t>
      </w:r>
    </w:p>
    <w:p w14:paraId="629DF85D" w14:textId="77777777" w:rsidR="00F71CC6" w:rsidRPr="00534324" w:rsidRDefault="00AB307F" w:rsidP="00F71CC6">
      <w:pPr>
        <w:pStyle w:val="Brdtextmedindragram"/>
      </w:pPr>
      <w:r>
        <w:t>Det ska införas en upplysning om att offentlighets- och sekretess</w:t>
      </w:r>
      <w:r>
        <w:softHyphen/>
        <w:t>lagen tillämpas i det allmännas verksamhet.</w:t>
      </w:r>
    </w:p>
    <w:p w14:paraId="614DFD59" w14:textId="77777777" w:rsidR="00F71CC6" w:rsidRPr="00A76360" w:rsidRDefault="00F71CC6" w:rsidP="00F71CC6">
      <w:pPr>
        <w:pStyle w:val="Brdtextmedindrag"/>
        <w:rPr>
          <w:sz w:val="8"/>
          <w:szCs w:val="8"/>
        </w:rPr>
      </w:pPr>
    </w:p>
    <w:p w14:paraId="07FD18F3" w14:textId="372416F6" w:rsidR="00F71CC6" w:rsidRDefault="00AB307F" w:rsidP="00F71CC6">
      <w:pPr>
        <w:pStyle w:val="Brdtextmedindrag"/>
      </w:pPr>
      <w:bookmarkStart w:id="183" w:name="_Hlk19267523"/>
      <w:r>
        <w:rPr>
          <w:b/>
        </w:rPr>
        <w:t xml:space="preserve">Promemorians förslag </w:t>
      </w:r>
      <w:r w:rsidRPr="00CA687F">
        <w:rPr>
          <w:bCs/>
        </w:rPr>
        <w:t>ö</w:t>
      </w:r>
      <w:r>
        <w:t xml:space="preserve">verensstämmer </w:t>
      </w:r>
      <w:r w:rsidRPr="00A44186">
        <w:t>i sak</w:t>
      </w:r>
      <w:r>
        <w:t xml:space="preserve"> med regeringens.</w:t>
      </w:r>
    </w:p>
    <w:p w14:paraId="13B2DF0C" w14:textId="77777777" w:rsidR="00F71CC6" w:rsidRPr="00A72F46" w:rsidRDefault="00AB307F" w:rsidP="00F71CC6">
      <w:pPr>
        <w:pStyle w:val="Brdtextmedindrag"/>
        <w:rPr>
          <w:b/>
        </w:rPr>
      </w:pPr>
      <w:r w:rsidRPr="00534324">
        <w:rPr>
          <w:b/>
        </w:rPr>
        <w:t xml:space="preserve">Remissinstanserna: </w:t>
      </w:r>
      <w:bookmarkStart w:id="184" w:name="_Hlk35870483"/>
      <w:r>
        <w:t>Inga remissinstanser lämnar synpunkter när det gäller denna lag. Se dock allmänna synpunkter i avsnitt 6.6</w:t>
      </w:r>
      <w:r w:rsidRPr="00A72F46">
        <w:t>.</w:t>
      </w:r>
      <w:bookmarkEnd w:id="184"/>
    </w:p>
    <w:p w14:paraId="50238EC0" w14:textId="77777777" w:rsidR="00F71CC6" w:rsidRPr="00534324" w:rsidRDefault="00AB307F" w:rsidP="00F71CC6">
      <w:pPr>
        <w:pStyle w:val="Brdtextmedindrag"/>
      </w:pPr>
      <w:r w:rsidRPr="00A72F46">
        <w:rPr>
          <w:b/>
        </w:rPr>
        <w:t xml:space="preserve">Skälen för regeringens förslag: </w:t>
      </w:r>
      <w:bookmarkEnd w:id="183"/>
      <w:r w:rsidRPr="00A72F46">
        <w:t xml:space="preserve">Som det har redogjorts för </w:t>
      </w:r>
      <w:r w:rsidRPr="00A15D4A">
        <w:t>i avsnitt 6.6</w:t>
      </w:r>
      <w:r>
        <w:t xml:space="preserve"> </w:t>
      </w:r>
      <w:r w:rsidRPr="00534324">
        <w:t>finns det bestämmelser om tystnadsplikt i den nya kontrollförordningen för den som utför offentlig kontroll och annan offentlig verksamhet (arti</w:t>
      </w:r>
      <w:r>
        <w:softHyphen/>
      </w:r>
      <w:r w:rsidRPr="00534324">
        <w:t>kel</w:t>
      </w:r>
      <w:r>
        <w:t> </w:t>
      </w:r>
      <w:r w:rsidRPr="00534324">
        <w:t xml:space="preserve">8). För kontrollmyndigheter i det allmännas verksamhet görs i det avsnittet bedömningen att </w:t>
      </w:r>
      <w:r>
        <w:t xml:space="preserve">befintliga </w:t>
      </w:r>
      <w:r w:rsidRPr="00534324">
        <w:t>sekretess</w:t>
      </w:r>
      <w:r>
        <w:t>bestämmelser</w:t>
      </w:r>
      <w:r w:rsidRPr="00534324">
        <w:t xml:space="preserve"> </w:t>
      </w:r>
      <w:r>
        <w:t xml:space="preserve">i </w:t>
      </w:r>
      <w:r w:rsidRPr="00534324">
        <w:t>offentlig</w:t>
      </w:r>
      <w:r>
        <w:softHyphen/>
      </w:r>
      <w:r w:rsidRPr="00534324">
        <w:t>hets- och sekretesslagen</w:t>
      </w:r>
      <w:r>
        <w:t xml:space="preserve"> (2009:400)</w:t>
      </w:r>
      <w:r w:rsidRPr="00534324">
        <w:t xml:space="preserve"> samt offentlighets- och sekretess</w:t>
      </w:r>
      <w:r>
        <w:softHyphen/>
      </w:r>
      <w:r w:rsidRPr="00534324">
        <w:t>förordningen</w:t>
      </w:r>
      <w:r>
        <w:t xml:space="preserve"> (2009:641)</w:t>
      </w:r>
      <w:r w:rsidRPr="00534324">
        <w:t xml:space="preserve"> </w:t>
      </w:r>
      <w:r>
        <w:t>tillgodoser</w:t>
      </w:r>
      <w:r w:rsidRPr="00534324">
        <w:t xml:space="preserve"> </w:t>
      </w:r>
      <w:r>
        <w:t>kraven</w:t>
      </w:r>
      <w:r w:rsidRPr="00534324">
        <w:t xml:space="preserve"> i den nya kon</w:t>
      </w:r>
      <w:r w:rsidRPr="00534324">
        <w:softHyphen/>
        <w:t>trollförord</w:t>
      </w:r>
      <w:r>
        <w:softHyphen/>
      </w:r>
      <w:r w:rsidRPr="00534324">
        <w:t>ningen. Tystnadsplikten enligt artikel 8 ska emellertid även tillämpas på organ med delegerade uppgifter och fysiska perso</w:t>
      </w:r>
      <w:r w:rsidRPr="00534324">
        <w:softHyphen/>
        <w:t>ner som har delegerats vissa uppgifter samt på officiella laboratorier. Offentlighets- och sekre</w:t>
      </w:r>
      <w:r>
        <w:softHyphen/>
      </w:r>
      <w:r w:rsidRPr="00534324">
        <w:t>tesslagstiftningen är, med vissa undantag, inte tillämplig utanför den offentliga sektorn. För att Sverige ska uppfylla den nya kontrollförord</w:t>
      </w:r>
      <w:r>
        <w:softHyphen/>
      </w:r>
      <w:r w:rsidRPr="00534324">
        <w:t>ningens krav måste</w:t>
      </w:r>
      <w:r>
        <w:t xml:space="preserve"> det</w:t>
      </w:r>
      <w:r w:rsidRPr="00534324">
        <w:t xml:space="preserve"> därför </w:t>
      </w:r>
      <w:r>
        <w:t xml:space="preserve">i epizootilagen införas en </w:t>
      </w:r>
      <w:r w:rsidRPr="00534324">
        <w:t>bestäm</w:t>
      </w:r>
      <w:r w:rsidRPr="00534324">
        <w:softHyphen/>
        <w:t>melse om tystnadsplikt för dessa organ, fysiska personer och offi</w:t>
      </w:r>
      <w:r w:rsidRPr="00534324">
        <w:softHyphen/>
        <w:t>ciella laboratorier</w:t>
      </w:r>
      <w:r>
        <w:t>.</w:t>
      </w:r>
    </w:p>
    <w:p w14:paraId="7F2828D9" w14:textId="77777777" w:rsidR="00F71CC6" w:rsidRPr="00534324" w:rsidRDefault="00AB307F" w:rsidP="00F71CC6">
      <w:pPr>
        <w:pStyle w:val="Brdtextmedindrag"/>
      </w:pPr>
      <w:r>
        <w:t xml:space="preserve">I avsnitt 6.6 redovisas de närmare övervägandena om innehållet i bestämmelsen om tystnadsplikt. Bestämmelsen har utformats efter synpunkter från </w:t>
      </w:r>
      <w:r w:rsidRPr="003E787F">
        <w:rPr>
          <w:i/>
          <w:iCs/>
        </w:rPr>
        <w:t>Lagrådet</w:t>
      </w:r>
      <w:r>
        <w:t xml:space="preserve">. </w:t>
      </w:r>
    </w:p>
    <w:p w14:paraId="42B40983" w14:textId="77777777" w:rsidR="00F71CC6" w:rsidRDefault="00AB307F" w:rsidP="00F71CC6">
      <w:pPr>
        <w:pStyle w:val="Rubrik2"/>
      </w:pPr>
      <w:bookmarkStart w:id="185" w:name="_Toc44537211"/>
      <w:bookmarkStart w:id="186" w:name="_Toc54265406"/>
      <w:r>
        <w:t>Överklagande av beslut som fattats av organ eller fysiska personer</w:t>
      </w:r>
      <w:bookmarkEnd w:id="185"/>
      <w:bookmarkEnd w:id="186"/>
    </w:p>
    <w:p w14:paraId="0FDDCA06" w14:textId="77777777" w:rsidR="00F71CC6" w:rsidRDefault="00AB307F" w:rsidP="00F71CC6">
      <w:pPr>
        <w:pStyle w:val="Brdtextram"/>
        <w:rPr>
          <w:b/>
        </w:rPr>
      </w:pPr>
      <w:r w:rsidRPr="00C03E30">
        <w:rPr>
          <w:b/>
        </w:rPr>
        <w:t>Regeringens bedömning:</w:t>
      </w:r>
      <w:r>
        <w:t xml:space="preserve"> </w:t>
      </w:r>
      <w:r w:rsidRPr="00C03E30">
        <w:t>Beslut som har fattats av organ med delege</w:t>
      </w:r>
      <w:r>
        <w:softHyphen/>
      </w:r>
      <w:r w:rsidRPr="00C03E30">
        <w:t>rade uppgifter eller av fysiska personer som har delegerats vissa upp</w:t>
      </w:r>
      <w:r>
        <w:softHyphen/>
      </w:r>
      <w:r w:rsidRPr="00C03E30">
        <w:t xml:space="preserve">gifter i offentlig kontroll eller annan offentlig verksamhet bör kunna överklagas till allmän förvaltningsdomstol. Detta </w:t>
      </w:r>
      <w:r>
        <w:t>motiverar</w:t>
      </w:r>
      <w:r w:rsidRPr="00C03E30">
        <w:t xml:space="preserve"> inte några ändringar i epizootilagen</w:t>
      </w:r>
      <w:r>
        <w:t>.</w:t>
      </w:r>
    </w:p>
    <w:p w14:paraId="4A9BFD14" w14:textId="77777777" w:rsidR="00F71CC6" w:rsidRDefault="00AB307F" w:rsidP="00F71CC6">
      <w:pPr>
        <w:pStyle w:val="Brdtextmedindragram"/>
      </w:pPr>
      <w:r w:rsidRPr="00420062">
        <w:rPr>
          <w:b/>
        </w:rPr>
        <w:t>Regeringens förslag:</w:t>
      </w:r>
      <w:r>
        <w:t xml:space="preserve"> Den delegerande myndigheten ska föra det all</w:t>
      </w:r>
      <w:r>
        <w:softHyphen/>
        <w:t>männas talan i allmän förvaltningsdomstol när det gäller överklagade beslut som är meddelade av organ med delegerade uppgifter eller av fysiska personer som har delegerats vissa uppgifter i offentlig kontroll eller annan offentlig verksamhet.</w:t>
      </w:r>
    </w:p>
    <w:p w14:paraId="5D48CB3F" w14:textId="77777777" w:rsidR="00F71CC6" w:rsidRDefault="00AB307F" w:rsidP="00F71CC6">
      <w:pPr>
        <w:pStyle w:val="Brdtextmedindragram"/>
      </w:pPr>
      <w:r>
        <w:t>Lagen om överklagande av beslut av enskilda organ med offentliga förvaltningsuppgifter ska gälla även för överklagande av beslut som har meddelats av en fysisk person som har delegerats vissa uppgifter i offentlig kontroll eller annan offentlig verksamhet.</w:t>
      </w:r>
    </w:p>
    <w:p w14:paraId="4CAA07B4" w14:textId="77777777" w:rsidR="00F71CC6" w:rsidRPr="00A76360" w:rsidRDefault="00F71CC6" w:rsidP="00F71CC6">
      <w:pPr>
        <w:pStyle w:val="Brdtextmedindrag"/>
        <w:rPr>
          <w:sz w:val="8"/>
          <w:szCs w:val="8"/>
        </w:rPr>
      </w:pPr>
    </w:p>
    <w:p w14:paraId="31F659BC" w14:textId="77777777" w:rsidR="00F71CC6" w:rsidRPr="00C03E30" w:rsidRDefault="00AB307F" w:rsidP="00F71CC6">
      <w:pPr>
        <w:pStyle w:val="Brdtextmedindrag"/>
        <w:rPr>
          <w:b/>
        </w:rPr>
      </w:pPr>
      <w:r w:rsidRPr="00C03E30">
        <w:rPr>
          <w:b/>
        </w:rPr>
        <w:t>Promemorians förslag</w:t>
      </w:r>
      <w:r>
        <w:rPr>
          <w:b/>
        </w:rPr>
        <w:t xml:space="preserve"> och bedömning </w:t>
      </w:r>
      <w:r w:rsidRPr="00CA687F">
        <w:rPr>
          <w:bCs/>
        </w:rPr>
        <w:t>ö</w:t>
      </w:r>
      <w:r>
        <w:t>verensstämmer med regering</w:t>
      </w:r>
      <w:r>
        <w:softHyphen/>
        <w:t>ens.</w:t>
      </w:r>
    </w:p>
    <w:p w14:paraId="52DD56DD" w14:textId="35623D8C" w:rsidR="00F71CC6" w:rsidRDefault="00AB307F" w:rsidP="00F71CC6">
      <w:pPr>
        <w:pStyle w:val="Brdtextmedindrag"/>
        <w:rPr>
          <w:b/>
        </w:rPr>
      </w:pPr>
      <w:r w:rsidRPr="00C03E30">
        <w:rPr>
          <w:b/>
        </w:rPr>
        <w:t xml:space="preserve">Remissinstanserna: </w:t>
      </w:r>
      <w:r>
        <w:rPr>
          <w:bCs/>
          <w:i/>
          <w:iCs/>
        </w:rPr>
        <w:t>Sveriges lantbruksuniversitet</w:t>
      </w:r>
      <w:r>
        <w:rPr>
          <w:bCs/>
        </w:rPr>
        <w:t xml:space="preserve"> tillstyrker att beslut som är fattade av annat organ än kontrollmyndigheten ska kunna överkla</w:t>
      </w:r>
      <w:r>
        <w:rPr>
          <w:bCs/>
        </w:rPr>
        <w:softHyphen/>
        <w:t>gas.</w:t>
      </w:r>
      <w:r>
        <w:rPr>
          <w:b/>
        </w:rPr>
        <w:t xml:space="preserve"> </w:t>
      </w:r>
      <w:r>
        <w:t>Inga andra remissinstanser lämnar synpunkter när det gäller denna lag.</w:t>
      </w:r>
      <w:r w:rsidRPr="00AB76D1">
        <w:t xml:space="preserve"> </w:t>
      </w:r>
      <w:r w:rsidRPr="00E03737">
        <w:t>Se</w:t>
      </w:r>
      <w:r>
        <w:t xml:space="preserve"> dock också all</w:t>
      </w:r>
      <w:r>
        <w:softHyphen/>
        <w:t xml:space="preserve">männa </w:t>
      </w:r>
      <w:r w:rsidRPr="00E03737">
        <w:t>synpunkter i avsnitt 6.</w:t>
      </w:r>
      <w:r>
        <w:t>3.</w:t>
      </w:r>
    </w:p>
    <w:p w14:paraId="105A46C3" w14:textId="1214B06A" w:rsidR="00F71CC6" w:rsidRPr="00D46E15" w:rsidRDefault="00AB307F" w:rsidP="00F71CC6">
      <w:pPr>
        <w:pStyle w:val="Brdtextmedindrag"/>
      </w:pPr>
      <w:r w:rsidRPr="00C03E30">
        <w:rPr>
          <w:b/>
        </w:rPr>
        <w:t>Skälen för regeringens</w:t>
      </w:r>
      <w:r>
        <w:rPr>
          <w:b/>
        </w:rPr>
        <w:t xml:space="preserve"> </w:t>
      </w:r>
      <w:r w:rsidRPr="00C03E30">
        <w:rPr>
          <w:b/>
        </w:rPr>
        <w:t>förslag</w:t>
      </w:r>
      <w:r>
        <w:rPr>
          <w:b/>
        </w:rPr>
        <w:t xml:space="preserve"> och bedömning: </w:t>
      </w:r>
      <w:r>
        <w:t>Enligt 21 § första stycket epizootilagen får beslut enligt lagen, enligt föreskrifter som har meddelats med stöd av lagen eller enligt de EU-bestämmelser som kom</w:t>
      </w:r>
      <w:r>
        <w:softHyphen/>
        <w:t>pletteras av lagen överklagas till allmän förvaltningsdomstol. Som konsta</w:t>
      </w:r>
      <w:r>
        <w:softHyphen/>
        <w:t xml:space="preserve">teras </w:t>
      </w:r>
      <w:r w:rsidRPr="00D46E15">
        <w:t xml:space="preserve">i avsnitt 6.3 bör även beslut meddelade av organ med delegerade uppgifter eller av fysiska personer som har delegerats vissa uppgifter i offentlig kontroll eller annan offentlig verksamhet kunna överklagas till allmän förvaltningsdomstol. Eftersom sådana beslut redan omfattas av den befintliga lydelsen av 21 § första stycket finns det inte något behov av att ändra bestämmelserna i den delen. </w:t>
      </w:r>
    </w:p>
    <w:p w14:paraId="72595E95" w14:textId="7D8E6A58" w:rsidR="00F71CC6" w:rsidRDefault="00AB307F" w:rsidP="00F71CC6">
      <w:pPr>
        <w:pStyle w:val="Brdtextmedindrag"/>
      </w:pPr>
      <w:r w:rsidRPr="00D46E15">
        <w:t>Som konstateras i avsnitt 6.3 bör det vara den delegerande myndig</w:t>
      </w:r>
      <w:r>
        <w:softHyphen/>
      </w:r>
      <w:r w:rsidRPr="00D46E15">
        <w:t>heten som för talan hos domstolen</w:t>
      </w:r>
      <w:r>
        <w:t xml:space="preserve"> i fråga om överklagade beslut som är meddelade av organ med delegerade uppgifter eller av fysiska personer som har delegerats vissa uppgifter i offentlig kontroll eller annan offentlig verksamhet. En bestämmelse om detta bör därför, i enlighet med prome</w:t>
      </w:r>
      <w:r>
        <w:softHyphen/>
        <w:t>morians förslag, föras in i epizootilagen.</w:t>
      </w:r>
    </w:p>
    <w:p w14:paraId="698E7FB9" w14:textId="77777777" w:rsidR="00F71CC6" w:rsidRDefault="00AB307F" w:rsidP="00F71CC6">
      <w:pPr>
        <w:pStyle w:val="Brdtextmedindrag"/>
      </w:pPr>
      <w:r>
        <w:t>I lagen (1986:1142) om överklagande av beslut av enskilda organ med offentliga förvaltningsuppgifter finns bestämmelser om överklagande av beslut meddelade av bolag och andra enskilda organ, som enligt särskilda bestämmelser får överklagas till regeringen, till en förvaltningsdomstol eller till en förvaltningsmyndighet. Lagen innehåller bl.a. bestämmelser om hur och inom vilken tid ett beslut ska överklagas och till vilken instans ett överklagande ska ges in. Lagen gäller dock inte överklagande av beslut meddelade av fysiska personer. Det finns inte anledning att göra någon annan bedömning än att samma regler som gäller för överklagande av be</w:t>
      </w:r>
      <w:r>
        <w:softHyphen/>
        <w:t>slut som meddelats av organ med delegerade uppgifter bör gälla för över</w:t>
      </w:r>
      <w:r>
        <w:softHyphen/>
        <w:t xml:space="preserve">klagande av beslut som fattas av fysiska personer. </w:t>
      </w:r>
      <w:r w:rsidRPr="00CC6786">
        <w:t xml:space="preserve">Regeringen instämmer därför i promemorians bedömning </w:t>
      </w:r>
      <w:r>
        <w:t>att detta bör framgå av överklagande</w:t>
      </w:r>
      <w:r>
        <w:softHyphen/>
        <w:t xml:space="preserve">bestämmelsen i epizootilagen. </w:t>
      </w:r>
    </w:p>
    <w:p w14:paraId="1AC6D751" w14:textId="77777777" w:rsidR="00F71CC6" w:rsidRDefault="00AB307F" w:rsidP="00F71CC6">
      <w:pPr>
        <w:pStyle w:val="Rubrik2"/>
      </w:pPr>
      <w:bookmarkStart w:id="187" w:name="_Toc44537212"/>
      <w:bookmarkStart w:id="188" w:name="_Toc54265407"/>
      <w:r>
        <w:t>Förvaltningslagens tillämpning när uppgifter delegeras</w:t>
      </w:r>
      <w:bookmarkEnd w:id="187"/>
      <w:bookmarkEnd w:id="188"/>
    </w:p>
    <w:p w14:paraId="593F029C" w14:textId="77777777" w:rsidR="00F71CC6" w:rsidRPr="00A76360" w:rsidRDefault="00AB307F" w:rsidP="00F71CC6">
      <w:pPr>
        <w:pStyle w:val="Brdtextram"/>
      </w:pPr>
      <w:r w:rsidRPr="00420062">
        <w:rPr>
          <w:b/>
        </w:rPr>
        <w:t>Regeringens förslag:</w:t>
      </w:r>
      <w:r>
        <w:t xml:space="preserve"> </w:t>
      </w:r>
      <w:r w:rsidRPr="00C03E30">
        <w:t>Bestämmelserna i förvaltningslagen om legalitet, objektivitet och proportionalitet, partsinsyn, jäv, utredningsansvar, när man får lämna uppgifter muntligt, kommunikation, dokumentation av uppgifter, dokumentation av beslut, motivering av beslut, underrättelse om innehållet i beslut och hur ett överklagande går till, rättelse av skriv</w:t>
      </w:r>
      <w:r>
        <w:softHyphen/>
      </w:r>
      <w:r w:rsidRPr="00C03E30">
        <w:t xml:space="preserve">fel och liknande samt vem som får överklaga ett beslut ska tillämpas vid offentlig kontroll eller annan offentlig verksamhet som utförs av ett organ med delegerade uppgifter </w:t>
      </w:r>
      <w:r>
        <w:t>eller</w:t>
      </w:r>
      <w:r w:rsidRPr="00C03E30">
        <w:t xml:space="preserve"> av en fysisk person som har dele</w:t>
      </w:r>
      <w:r>
        <w:softHyphen/>
      </w:r>
      <w:r w:rsidRPr="00C03E30">
        <w:t>gerats vissa uppgifter.</w:t>
      </w:r>
    </w:p>
    <w:p w14:paraId="6153FFC0" w14:textId="77777777" w:rsidR="00F71CC6" w:rsidRPr="00A76360" w:rsidRDefault="00F71CC6" w:rsidP="00F71CC6">
      <w:pPr>
        <w:pStyle w:val="Brdtextmedindrag"/>
        <w:rPr>
          <w:sz w:val="8"/>
          <w:szCs w:val="8"/>
        </w:rPr>
      </w:pPr>
    </w:p>
    <w:p w14:paraId="6E8743DC" w14:textId="77777777" w:rsidR="00F71CC6" w:rsidRPr="00C03E30" w:rsidRDefault="00AB307F" w:rsidP="00F71CC6">
      <w:pPr>
        <w:pStyle w:val="Brdtextmedindrag"/>
        <w:rPr>
          <w:b/>
        </w:rPr>
      </w:pPr>
      <w:r w:rsidRPr="00C03E30">
        <w:rPr>
          <w:b/>
        </w:rPr>
        <w:t>Promemorians förslag</w:t>
      </w:r>
      <w:r>
        <w:rPr>
          <w:b/>
        </w:rPr>
        <w:t xml:space="preserve"> </w:t>
      </w:r>
      <w:r w:rsidRPr="00CA687F">
        <w:rPr>
          <w:bCs/>
        </w:rPr>
        <w:t>ö</w:t>
      </w:r>
      <w:bookmarkStart w:id="189" w:name="_Hlk27058963"/>
      <w:r w:rsidRPr="009A611A">
        <w:t>verensstämmer med regeringens.</w:t>
      </w:r>
      <w:bookmarkEnd w:id="189"/>
    </w:p>
    <w:p w14:paraId="56434A54" w14:textId="77777777" w:rsidR="00F71CC6" w:rsidRPr="005E4DBF"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4023F">
        <w:rPr>
          <w:rStyle w:val="BrdtextChar"/>
          <w:b/>
        </w:rPr>
        <w:t>Remissinstanserna:</w:t>
      </w:r>
      <w:r w:rsidRPr="00C03E30">
        <w:rPr>
          <w:b/>
        </w:rPr>
        <w:t xml:space="preserve"> </w:t>
      </w:r>
      <w:r>
        <w:rPr>
          <w:rFonts w:ascii="Times New Roman" w:hAnsi="Times New Roman"/>
          <w:i/>
          <w:sz w:val="20"/>
        </w:rPr>
        <w:t>Sveriges lantbruksuniversitet</w:t>
      </w:r>
      <w:r w:rsidRPr="005E4DBF">
        <w:rPr>
          <w:rFonts w:ascii="Times New Roman" w:hAnsi="Times New Roman"/>
          <w:sz w:val="20"/>
        </w:rPr>
        <w:t xml:space="preserve"> tillstyrker att vissa bestämmelser i förvaltningslagen ska gälla vid offentlig kontroll eller annan offentlig verksamhet som utförs av ett organ med delegerade upp</w:t>
      </w:r>
      <w:r>
        <w:rPr>
          <w:rFonts w:ascii="Times New Roman" w:hAnsi="Times New Roman"/>
          <w:sz w:val="20"/>
        </w:rPr>
        <w:softHyphen/>
      </w:r>
      <w:r w:rsidRPr="005E4DBF">
        <w:rPr>
          <w:rFonts w:ascii="Times New Roman" w:hAnsi="Times New Roman"/>
          <w:sz w:val="20"/>
        </w:rPr>
        <w:t>gifter och av en fysisk person som har delegerats vissa uppgifter.</w:t>
      </w:r>
      <w:r w:rsidRPr="00AF3F27">
        <w:t xml:space="preserve"> </w:t>
      </w:r>
      <w:r w:rsidRPr="00AF3F27">
        <w:rPr>
          <w:rFonts w:ascii="Times New Roman" w:hAnsi="Times New Roman"/>
          <w:sz w:val="20"/>
        </w:rPr>
        <w:t>Inga andra remissinstanser lämnar synpunkter</w:t>
      </w:r>
      <w:r w:rsidRPr="00FC3181">
        <w:t xml:space="preserve"> </w:t>
      </w:r>
      <w:r w:rsidRPr="00FC3181">
        <w:rPr>
          <w:rFonts w:ascii="Times New Roman" w:hAnsi="Times New Roman"/>
          <w:sz w:val="20"/>
        </w:rPr>
        <w:t xml:space="preserve">när det gäller denna lag. Se </w:t>
      </w:r>
      <w:r>
        <w:rPr>
          <w:rFonts w:ascii="Times New Roman" w:hAnsi="Times New Roman"/>
          <w:sz w:val="20"/>
        </w:rPr>
        <w:t xml:space="preserve">dock </w:t>
      </w:r>
      <w:r w:rsidRPr="00FC3181">
        <w:rPr>
          <w:rFonts w:ascii="Times New Roman" w:hAnsi="Times New Roman"/>
          <w:sz w:val="20"/>
        </w:rPr>
        <w:t>allmänna synpunkter i avsnitt 6</w:t>
      </w:r>
      <w:r>
        <w:rPr>
          <w:rFonts w:ascii="Times New Roman" w:hAnsi="Times New Roman"/>
          <w:sz w:val="20"/>
        </w:rPr>
        <w:t>.4</w:t>
      </w:r>
      <w:r w:rsidRPr="00AF3F27">
        <w:rPr>
          <w:rFonts w:ascii="Times New Roman" w:hAnsi="Times New Roman"/>
          <w:sz w:val="20"/>
        </w:rPr>
        <w:t>.</w:t>
      </w:r>
    </w:p>
    <w:p w14:paraId="6E8758A5" w14:textId="77777777" w:rsidR="00F71CC6" w:rsidRDefault="00AB307F" w:rsidP="00F71CC6">
      <w:pPr>
        <w:pStyle w:val="Brdtextmedindrag"/>
      </w:pPr>
      <w:r w:rsidRPr="0065238B">
        <w:rPr>
          <w:b/>
        </w:rPr>
        <w:t>Skälen för regeringens förslag</w:t>
      </w:r>
      <w:r>
        <w:rPr>
          <w:b/>
        </w:rPr>
        <w:t xml:space="preserve">: </w:t>
      </w:r>
      <w:r w:rsidRPr="00284CCD">
        <w:t>Av 1 § förvaltningslagen (2017:900)</w:t>
      </w:r>
      <w:r>
        <w:t xml:space="preserve"> </w:t>
      </w:r>
      <w:r w:rsidRPr="00284CCD">
        <w:t xml:space="preserve">framgår att lagen </w:t>
      </w:r>
      <w:r w:rsidRPr="00B86DFE">
        <w:t>gäller handläggning av ärenden hos förvaltningsmyndig</w:t>
      </w:r>
      <w:r>
        <w:softHyphen/>
      </w:r>
      <w:r w:rsidRPr="00B86DFE">
        <w:t xml:space="preserve">heterna, dvs. lagen är </w:t>
      </w:r>
      <w:r w:rsidRPr="00284CCD">
        <w:t xml:space="preserve">inte tillämplig på organ eller fysiska personer som utför förvaltningsuppgifter. Som framgår av avsnitt </w:t>
      </w:r>
      <w:r>
        <w:t>6.4</w:t>
      </w:r>
      <w:r w:rsidRPr="00284CCD">
        <w:t xml:space="preserve"> bör vissa av för</w:t>
      </w:r>
      <w:r>
        <w:softHyphen/>
      </w:r>
      <w:r w:rsidRPr="00284CCD">
        <w:t>valtningslagens grundläggande bestämmelser vara tillämpliga när organ med delegerade uppgifter eller fysiska personer som har delegerats vissa uppgifter utför offentlig kontroll och annan offentlig verksamhet. Det gäller förvaltningslagens bestämmelser om legalitet, objektivitet och pro</w:t>
      </w:r>
      <w:r>
        <w:softHyphen/>
      </w:r>
      <w:r w:rsidRPr="00284CCD">
        <w:t>portionalitet (5 §), partsinsyn (10 §), jäv (16–18 §§), utredningsansvar (23</w:t>
      </w:r>
      <w:r>
        <w:t> </w:t>
      </w:r>
      <w:r w:rsidRPr="00284CCD">
        <w:t>§), när man får lämna uppgifter muntligt (24 §), kommunikation (25</w:t>
      </w:r>
      <w:r>
        <w:t> </w:t>
      </w:r>
      <w:r w:rsidRPr="00284CCD">
        <w:t>§), dokumentation av uppgifter (27 §), dokumentation av beslut (31</w:t>
      </w:r>
      <w:r>
        <w:t> </w:t>
      </w:r>
      <w:r w:rsidRPr="00284CCD">
        <w:t>§), motivering av beslut (32 §), underrättelse om innehållet i beslut och hur ett överklagande går till (33 och 34 §§), rättelse av skrivfel och liknande (36</w:t>
      </w:r>
      <w:r>
        <w:t> </w:t>
      </w:r>
      <w:r w:rsidRPr="00284CCD">
        <w:t>§) samt vem som får överklaga ett beslut (42 §).</w:t>
      </w:r>
      <w:r>
        <w:t xml:space="preserve"> </w:t>
      </w:r>
      <w:r w:rsidRPr="00B86DFE">
        <w:t>En bestämmelse om förvaltningslagens tillämplighet bör därför</w:t>
      </w:r>
      <w:r>
        <w:t xml:space="preserve">, </w:t>
      </w:r>
      <w:bookmarkStart w:id="190" w:name="_Hlk27059062"/>
      <w:r>
        <w:t xml:space="preserve">i enlighet med promemorians förslag, </w:t>
      </w:r>
      <w:bookmarkEnd w:id="190"/>
      <w:r w:rsidRPr="00284CCD">
        <w:t>föras in i epizootilagen.</w:t>
      </w:r>
    </w:p>
    <w:p w14:paraId="5960B3DE" w14:textId="77777777" w:rsidR="00F71CC6" w:rsidRDefault="00AB307F" w:rsidP="00F71CC6">
      <w:pPr>
        <w:pStyle w:val="Rubrik2"/>
      </w:pPr>
      <w:bookmarkStart w:id="191" w:name="_Toc44537213"/>
      <w:bookmarkStart w:id="192" w:name="_Toc54265408"/>
      <w:r>
        <w:t xml:space="preserve">Ändring med anledning av förbudet </w:t>
      </w:r>
      <w:r w:rsidDel="00997CD0">
        <w:t xml:space="preserve">mot </w:t>
      </w:r>
      <w:r>
        <w:t>dubbelprövning</w:t>
      </w:r>
      <w:bookmarkEnd w:id="191"/>
      <w:bookmarkEnd w:id="192"/>
    </w:p>
    <w:p w14:paraId="6DE12449" w14:textId="77777777" w:rsidR="00F71CC6" w:rsidRPr="00A76360" w:rsidRDefault="00AB307F" w:rsidP="00F71CC6">
      <w:pPr>
        <w:pStyle w:val="Brdtextram"/>
      </w:pPr>
      <w:r w:rsidRPr="00420062">
        <w:rPr>
          <w:b/>
        </w:rPr>
        <w:t>Regeringens förslag:</w:t>
      </w:r>
      <w:r>
        <w:t xml:space="preserve"> D</w:t>
      </w:r>
      <w:r w:rsidRPr="00FF2A7E">
        <w:t xml:space="preserve">et </w:t>
      </w:r>
      <w:r>
        <w:t>ska</w:t>
      </w:r>
      <w:r w:rsidRPr="00FF2A7E">
        <w:t xml:space="preserve"> </w:t>
      </w:r>
      <w:r>
        <w:t xml:space="preserve">inte få </w:t>
      </w:r>
      <w:r w:rsidRPr="00FF2A7E">
        <w:t xml:space="preserve">dömas till ansvar för en </w:t>
      </w:r>
      <w:r>
        <w:t>gärning</w:t>
      </w:r>
      <w:r w:rsidRPr="00FF2A7E">
        <w:t xml:space="preserve"> som omfattas av ett föreläggande om vite om överträdelsen ligger till grund för en ansökan om utdömande av vitet. </w:t>
      </w:r>
    </w:p>
    <w:p w14:paraId="713A0026" w14:textId="77777777" w:rsidR="00F71CC6" w:rsidRPr="00A76360" w:rsidRDefault="00F71CC6" w:rsidP="00F71CC6">
      <w:pPr>
        <w:pStyle w:val="Brdtextmedindrag"/>
        <w:rPr>
          <w:sz w:val="8"/>
          <w:szCs w:val="8"/>
        </w:rPr>
      </w:pPr>
    </w:p>
    <w:p w14:paraId="5924A6EB" w14:textId="77777777" w:rsidR="00F71CC6" w:rsidRDefault="00AB307F" w:rsidP="00F71CC6">
      <w:pPr>
        <w:pStyle w:val="Brdtextmedindrag"/>
      </w:pPr>
      <w:r>
        <w:rPr>
          <w:b/>
        </w:rPr>
        <w:t>Promemorians</w:t>
      </w:r>
      <w:r w:rsidRPr="0006285B">
        <w:rPr>
          <w:b/>
        </w:rPr>
        <w:t xml:space="preserve"> förslag</w:t>
      </w:r>
      <w:r>
        <w:t xml:space="preserve"> överensstämmer med regeringens</w:t>
      </w:r>
      <w:r w:rsidRPr="00F10F7A">
        <w:t>.</w:t>
      </w:r>
    </w:p>
    <w:p w14:paraId="6E245B9C" w14:textId="77777777" w:rsidR="00F71CC6" w:rsidRDefault="00AB307F" w:rsidP="00F71CC6">
      <w:pPr>
        <w:pStyle w:val="Brdtextmedindrag"/>
      </w:pPr>
      <w:r w:rsidRPr="004646C4">
        <w:rPr>
          <w:b/>
          <w:bCs/>
        </w:rPr>
        <w:t>Remissinstanserna</w:t>
      </w:r>
      <w:r>
        <w:t xml:space="preserve"> yttrar sig inte om denna fråga.</w:t>
      </w:r>
    </w:p>
    <w:p w14:paraId="03DB7280" w14:textId="77777777" w:rsidR="00F71CC6" w:rsidRPr="004872B5" w:rsidRDefault="00AB307F" w:rsidP="00F71CC6">
      <w:pPr>
        <w:pStyle w:val="Brdtextmedindrag"/>
      </w:pPr>
      <w:r w:rsidRPr="004872B5">
        <w:rPr>
          <w:b/>
          <w:bCs/>
        </w:rPr>
        <w:t>Skälen för regeringens förslag:</w:t>
      </w:r>
      <w:r>
        <w:rPr>
          <w:b/>
          <w:bCs/>
        </w:rPr>
        <w:t xml:space="preserve"> </w:t>
      </w:r>
      <w:r w:rsidRPr="00623CF9">
        <w:t xml:space="preserve">I </w:t>
      </w:r>
      <w:r>
        <w:t xml:space="preserve">20 § </w:t>
      </w:r>
      <w:r w:rsidRPr="004872B5">
        <w:t>epizootilagen</w:t>
      </w:r>
      <w:r>
        <w:t xml:space="preserve"> </w:t>
      </w:r>
      <w:r w:rsidRPr="004872B5">
        <w:t>finns bestämmel</w:t>
      </w:r>
      <w:r>
        <w:softHyphen/>
      </w:r>
      <w:r w:rsidRPr="004872B5">
        <w:t xml:space="preserve">ser om straff för vissa gärningar. </w:t>
      </w:r>
      <w:r>
        <w:t>Samtidigt får också f</w:t>
      </w:r>
      <w:r w:rsidRPr="004872B5">
        <w:t xml:space="preserve">örelägganden eller förbud enligt </w:t>
      </w:r>
      <w:r>
        <w:t>lagen</w:t>
      </w:r>
      <w:r w:rsidRPr="004872B5">
        <w:t xml:space="preserve"> eller enligt de EU-bestämmelser som kompletteras av lag</w:t>
      </w:r>
      <w:r>
        <w:t>en</w:t>
      </w:r>
      <w:r w:rsidRPr="004872B5">
        <w:t xml:space="preserve"> förenas med vite</w:t>
      </w:r>
      <w:r>
        <w:t>, se 13 §</w:t>
      </w:r>
      <w:r w:rsidRPr="004872B5">
        <w:t xml:space="preserve">. </w:t>
      </w:r>
    </w:p>
    <w:p w14:paraId="14C451AC" w14:textId="77777777" w:rsidR="00F71CC6" w:rsidRPr="004872B5" w:rsidRDefault="00AB307F" w:rsidP="00F71CC6">
      <w:pPr>
        <w:pStyle w:val="Brdtextmedindrag"/>
      </w:pPr>
      <w:r>
        <w:t>I</w:t>
      </w:r>
      <w:r w:rsidRPr="004872B5">
        <w:t xml:space="preserve"> </w:t>
      </w:r>
      <w:r>
        <w:t>20 § tredje stycket epizootilagen</w:t>
      </w:r>
      <w:r w:rsidRPr="004872B5">
        <w:t xml:space="preserve"> </w:t>
      </w:r>
      <w:r>
        <w:t>regleras</w:t>
      </w:r>
      <w:r w:rsidRPr="004872B5">
        <w:t xml:space="preserve"> förhållandet mellan straff och vite </w:t>
      </w:r>
      <w:r>
        <w:t xml:space="preserve">på så sätt </w:t>
      </w:r>
      <w:r w:rsidRPr="004872B5">
        <w:t>att ansvar enligt lag</w:t>
      </w:r>
      <w:r>
        <w:t>en</w:t>
      </w:r>
      <w:r w:rsidRPr="004872B5">
        <w:t xml:space="preserve"> inte får dömas ut för en gärning som omfattas av ett vitesföreläggande eller vitesförbud, om föreläggandet eller förbudet har överträtts. </w:t>
      </w:r>
    </w:p>
    <w:p w14:paraId="4A7DFDAA" w14:textId="77777777" w:rsidR="00F71CC6" w:rsidRPr="004872B5" w:rsidRDefault="00AB307F" w:rsidP="00F71CC6">
      <w:pPr>
        <w:pStyle w:val="Brdtextmedindrag"/>
      </w:pPr>
      <w:r w:rsidRPr="004872B5">
        <w:t xml:space="preserve">I artikel 4 i Europakonventionens </w:t>
      </w:r>
      <w:r>
        <w:t>sjunde</w:t>
      </w:r>
      <w:r w:rsidRPr="004872B5">
        <w:t xml:space="preserve"> tilläggsprotokoll regleras rätten att inte bli lagförd eller straffad två gånger (ne bis in idem). Denna rättighet brukar också kallas dubbel</w:t>
      </w:r>
      <w:r>
        <w:t>prövningsförbudet</w:t>
      </w:r>
      <w:r w:rsidRPr="004872B5">
        <w:t>. Enligt Europadomstolens tolkning av artikeln kan förbudet mot dubbel</w:t>
      </w:r>
      <w:r>
        <w:t xml:space="preserve"> lagföring</w:t>
      </w:r>
      <w:r w:rsidRPr="004872B5">
        <w:t xml:space="preserve"> vara tillämpligt även när åtgärder eller sanktioner inte betecknas som straff i den nationella rätten, såsom exempelvis administrativa sanktioner och viten. </w:t>
      </w:r>
    </w:p>
    <w:p w14:paraId="65DAFDAB" w14:textId="77777777" w:rsidR="00F71CC6" w:rsidRDefault="00AB307F" w:rsidP="00F71CC6">
      <w:pPr>
        <w:pStyle w:val="Brdtextmedindrag"/>
      </w:pPr>
      <w:r w:rsidRPr="004872B5">
        <w:t>Dubbel</w:t>
      </w:r>
      <w:r>
        <w:t>prövningsförbudet</w:t>
      </w:r>
      <w:r w:rsidRPr="004872B5">
        <w:t xml:space="preserve"> hindrar inte bara ett andra straff (dvs. ett nytt straff vid ett annat tillfälle än det första) utan även en andra prövning av samma gärning. Europadomstolen har i ett mål som gällde parallella för</w:t>
      </w:r>
      <w:r>
        <w:softHyphen/>
      </w:r>
      <w:r w:rsidRPr="004872B5">
        <w:t>faranden funnit att en kränkning av dubbelprövningsförbudet hade ägt rum, då den andra processen inte avslutades när det första avgörandet blev slutligt (Muslija mot Bosnien-Herzegovina, no. 32042/11, den 14 januari 2014). Liknande resonemang fördes i Europadomstolens dom i målen Grande Stevens and Others v. Italy (nos. 18640/10, 18647/10, 18663/10 och 18698/10, den 4 mars 2014), Glantz mot Finland och Nykänen mot Finland (no. 37394/11 respektive 11828/11, den 20 maj 2014). Enligt</w:t>
      </w:r>
      <w:r w:rsidDel="006143DB">
        <w:t xml:space="preserve"> </w:t>
      </w:r>
      <w:r>
        <w:t xml:space="preserve">ett avgörande från Högsta </w:t>
      </w:r>
      <w:r w:rsidRPr="004872B5">
        <w:t>domstolen är det inte enbart ett slutligt avgörande som utgör ett hinder mot ett andra förfarande. Även en pågående prövning är ett sådant hinder</w:t>
      </w:r>
      <w:r>
        <w:t xml:space="preserve"> (NJA 2013 s. 502)</w:t>
      </w:r>
      <w:r w:rsidRPr="004872B5">
        <w:t xml:space="preserve">. Det innebär att det som avgör när ett hinder mot ett andra förfarande för samma gärning eller överträdelse uppkommer får anses vara den tidpunkt när det inleds en domstolsprocess om utdömande </w:t>
      </w:r>
      <w:r>
        <w:t>av</w:t>
      </w:r>
      <w:r w:rsidRPr="004872B5">
        <w:t xml:space="preserve"> vite. </w:t>
      </w:r>
      <w:r>
        <w:t>Regeringen anser i likhet med promemorian att d</w:t>
      </w:r>
      <w:r w:rsidRPr="00AF3F27">
        <w:t xml:space="preserve">etta bör komma till uttryck i </w:t>
      </w:r>
      <w:r>
        <w:t>epizootilagen</w:t>
      </w:r>
      <w:r w:rsidRPr="00AF3F27">
        <w:t>. Exempel på sådana regle</w:t>
      </w:r>
      <w:r>
        <w:softHyphen/>
      </w:r>
      <w:r w:rsidRPr="00AF3F27">
        <w:t>ringar finns i livsmedelslagen och lagen om foder och animaliska bipro</w:t>
      </w:r>
      <w:r>
        <w:softHyphen/>
      </w:r>
      <w:r w:rsidRPr="00AF3F27">
        <w:t xml:space="preserve">dukter. Bestämmelsen i </w:t>
      </w:r>
      <w:r>
        <w:t>20 §</w:t>
      </w:r>
      <w:r w:rsidRPr="00AF3F27">
        <w:t xml:space="preserve"> </w:t>
      </w:r>
      <w:r>
        <w:t>epizootilagen</w:t>
      </w:r>
      <w:r w:rsidRPr="00AF3F27">
        <w:t xml:space="preserve"> bör utformas på motsvarande sätt</w:t>
      </w:r>
      <w:r>
        <w:t>.</w:t>
      </w:r>
    </w:p>
    <w:p w14:paraId="6B13D6E4" w14:textId="77777777" w:rsidR="00F71CC6" w:rsidRDefault="00AB307F" w:rsidP="00F71CC6">
      <w:pPr>
        <w:pStyle w:val="Rubrik1"/>
      </w:pPr>
      <w:bookmarkStart w:id="193" w:name="_Toc44537214"/>
      <w:bookmarkStart w:id="194" w:name="_Toc54265409"/>
      <w:r>
        <w:t>Ändringar i zoonoslagen</w:t>
      </w:r>
      <w:bookmarkEnd w:id="193"/>
      <w:bookmarkEnd w:id="194"/>
    </w:p>
    <w:p w14:paraId="7327DBD7" w14:textId="77777777" w:rsidR="00F71CC6" w:rsidRDefault="00AB307F" w:rsidP="00F71CC6">
      <w:pPr>
        <w:pStyle w:val="Rubrik2"/>
        <w:spacing w:before="0"/>
      </w:pPr>
      <w:bookmarkStart w:id="195" w:name="_Toc44537215"/>
      <w:bookmarkStart w:id="196" w:name="_Toc54265410"/>
      <w:r>
        <w:t xml:space="preserve">Ord och uttryck i lagen </w:t>
      </w:r>
      <w:r w:rsidRPr="0089635D">
        <w:t>och förhållandet till kontrollförordningen</w:t>
      </w:r>
      <w:bookmarkEnd w:id="195"/>
      <w:bookmarkEnd w:id="196"/>
    </w:p>
    <w:p w14:paraId="5B29C06A" w14:textId="77777777" w:rsidR="00F71CC6" w:rsidRDefault="00AB307F" w:rsidP="00F71CC6">
      <w:pPr>
        <w:pStyle w:val="Brdtextram"/>
      </w:pPr>
      <w:r w:rsidRPr="00420062">
        <w:rPr>
          <w:b/>
        </w:rPr>
        <w:t>Regeringens förslag:</w:t>
      </w:r>
      <w:r>
        <w:t xml:space="preserve"> Uttrycket offentlig kontroll ska i lagen betyda dels offentlig kontroll enligt den nya kontrollförordningen, dels kontroll i övrigt av att zoonoslagen och föreskrifter </w:t>
      </w:r>
      <w:r w:rsidRPr="00147312">
        <w:t>och beslut</w:t>
      </w:r>
      <w:r>
        <w:t xml:space="preserve"> som har meddelats med stöd av lagen följs. </w:t>
      </w:r>
    </w:p>
    <w:p w14:paraId="6BC77F57" w14:textId="77777777" w:rsidR="00F71CC6" w:rsidRDefault="00AB307F" w:rsidP="00F71CC6">
      <w:pPr>
        <w:pStyle w:val="Brdtextmedindragram"/>
      </w:pPr>
      <w:r>
        <w:t xml:space="preserve">Uttrycket annan offentlig verksamhet ska betyda dels annan offentlig verksamhet enligt den nya kontrollförordningen, dels sådan offentlig verksamhet som i övrigt utförs med stöd av lagen eller föreskrifter </w:t>
      </w:r>
      <w:r w:rsidRPr="00147312">
        <w:t>eller beslut</w:t>
      </w:r>
      <w:r>
        <w:t xml:space="preserve"> som har meddelats med stöd av lagen. </w:t>
      </w:r>
    </w:p>
    <w:p w14:paraId="5F6D2ED4" w14:textId="0EC1810A" w:rsidR="00F71CC6" w:rsidRDefault="00AB307F" w:rsidP="00F71CC6">
      <w:pPr>
        <w:pStyle w:val="Brdtextmedindragram"/>
      </w:pPr>
      <w:r>
        <w:t>Ordet kontrollorgan ska i berörda bestämmelser i lagen ersättas med ”ett organ med delegerade uppgifter eller en fysisk person som har delegerats vissa uppgifter”.</w:t>
      </w:r>
    </w:p>
    <w:p w14:paraId="30802551" w14:textId="67D64551" w:rsidR="00F71CC6" w:rsidRDefault="00AB307F" w:rsidP="00F71CC6">
      <w:pPr>
        <w:pStyle w:val="Brdtextmedindragram"/>
      </w:pPr>
      <w:r w:rsidRPr="00147312">
        <w:t>Uttrycket organ med delegerade uppgifter ska betyda samma sak som i den nya kontrollförordningen.</w:t>
      </w:r>
    </w:p>
    <w:p w14:paraId="7AAA6F87" w14:textId="77777777" w:rsidR="00F71CC6" w:rsidRPr="00A76360" w:rsidRDefault="00AB307F" w:rsidP="00F71CC6">
      <w:pPr>
        <w:pStyle w:val="Brdtextmedindragram"/>
      </w:pPr>
      <w:r>
        <w:t>Den nya kontrollförordningen ska tillämpas även när det gäller</w:t>
      </w:r>
      <w:r>
        <w:rPr>
          <w:shd w:val="clear" w:color="auto" w:fill="FFFFFF" w:themeFill="background1"/>
        </w:rPr>
        <w:t xml:space="preserve"> offentlig kontroll och annan offentlig verksamhet som skulle kunna anses falla utanför kontrollförordningens tillämpningsområde.</w:t>
      </w:r>
    </w:p>
    <w:p w14:paraId="77857930" w14:textId="77777777" w:rsidR="00F71CC6" w:rsidRPr="00A76360" w:rsidRDefault="00F71CC6" w:rsidP="00F71CC6">
      <w:pPr>
        <w:pStyle w:val="Brdtextmedindrag"/>
        <w:rPr>
          <w:sz w:val="8"/>
          <w:szCs w:val="8"/>
        </w:rPr>
      </w:pPr>
    </w:p>
    <w:p w14:paraId="56871D0C" w14:textId="77777777" w:rsidR="00F71CC6" w:rsidRDefault="00AB307F" w:rsidP="00F71CC6">
      <w:pPr>
        <w:pStyle w:val="Brdtextmedindrag"/>
      </w:pPr>
      <w:r>
        <w:rPr>
          <w:b/>
        </w:rPr>
        <w:t>Promemorian</w:t>
      </w:r>
      <w:r w:rsidRPr="0006285B">
        <w:rPr>
          <w:b/>
        </w:rPr>
        <w:t>s förslag</w:t>
      </w:r>
      <w:r>
        <w:t xml:space="preserve"> överensstämmer delvis med regeringens förslag.</w:t>
      </w:r>
      <w:r w:rsidRPr="009C7666">
        <w:t xml:space="preserve"> </w:t>
      </w:r>
      <w:bookmarkStart w:id="197" w:name="_Hlk37256805"/>
      <w:r>
        <w:t>I promemorians förslag kopplas uttrycken offentlig kontroll och annan offentlig verksamhet enbart till kontrollförordningen</w:t>
      </w:r>
      <w:bookmarkStart w:id="198" w:name="_Hlk39842855"/>
      <w:r>
        <w:t>. I regeringens förslag läggs också till en bestämmelse om kontrollförordningens tillämp</w:t>
      </w:r>
      <w:r>
        <w:softHyphen/>
        <w:t>ning.</w:t>
      </w:r>
      <w:bookmarkEnd w:id="197"/>
      <w:bookmarkEnd w:id="198"/>
    </w:p>
    <w:p w14:paraId="187243E2" w14:textId="77777777" w:rsidR="00F71CC6" w:rsidRDefault="00AB307F" w:rsidP="00F71CC6">
      <w:pPr>
        <w:pStyle w:val="Brdtextmedindrag"/>
      </w:pPr>
      <w:r w:rsidRPr="00F40920">
        <w:rPr>
          <w:b/>
        </w:rPr>
        <w:t>Remissinstanserna:</w:t>
      </w:r>
      <w:r>
        <w:rPr>
          <w:b/>
        </w:rPr>
        <w:t xml:space="preserve"> </w:t>
      </w:r>
      <w:r>
        <w:rPr>
          <w:bCs/>
        </w:rPr>
        <w:t xml:space="preserve">Se </w:t>
      </w:r>
      <w:r>
        <w:t xml:space="preserve">synpunkter i </w:t>
      </w:r>
      <w:r>
        <w:rPr>
          <w:bCs/>
        </w:rPr>
        <w:t>avsnitt 6.1 och 6.2.</w:t>
      </w:r>
      <w:r w:rsidRPr="004D0DC4">
        <w:rPr>
          <w:bCs/>
        </w:rPr>
        <w:t xml:space="preserve"> </w:t>
      </w:r>
      <w:r>
        <w:rPr>
          <w:bCs/>
        </w:rPr>
        <w:t>Inga remiss</w:t>
      </w:r>
      <w:r>
        <w:rPr>
          <w:bCs/>
        </w:rPr>
        <w:softHyphen/>
        <w:t>instanser uttalar sig i denna fråga särskilt om zoonoslagen.</w:t>
      </w:r>
    </w:p>
    <w:p w14:paraId="72A2E581" w14:textId="77777777" w:rsidR="00F71CC6" w:rsidRPr="00DA0889" w:rsidRDefault="00AB307F" w:rsidP="00F71CC6">
      <w:pPr>
        <w:pStyle w:val="Rubrik4utannumrering"/>
      </w:pPr>
      <w:r w:rsidRPr="00F40920">
        <w:t>Skälen för regeringens förslag</w:t>
      </w:r>
    </w:p>
    <w:p w14:paraId="6E4B6CBD" w14:textId="77777777" w:rsidR="00F71CC6" w:rsidRDefault="00AB307F" w:rsidP="00F71CC6">
      <w:pPr>
        <w:pStyle w:val="Rubrik5utannumrering"/>
      </w:pPr>
      <w:r>
        <w:t>Offentlig kontroll och annan offentlig verksamhet</w:t>
      </w:r>
    </w:p>
    <w:p w14:paraId="5E9777A2" w14:textId="77777777" w:rsidR="00F71CC6" w:rsidRDefault="00AB307F" w:rsidP="00F71CC6">
      <w:pPr>
        <w:pStyle w:val="Brdtext"/>
      </w:pPr>
      <w:r w:rsidRPr="00794E8D">
        <w:t>Det unionsrättsliga uttrycket offen</w:t>
      </w:r>
      <w:r>
        <w:t>tlig kontroll används i zoonos</w:t>
      </w:r>
      <w:r w:rsidRPr="00794E8D">
        <w:t>lagen för att beteckna myndigheternas kontroll enligt lagen och EU-regelverket. Lagen innehåller inte någon hänvisning till den definition som f</w:t>
      </w:r>
      <w:r>
        <w:t>a</w:t>
      </w:r>
      <w:r w:rsidRPr="00794E8D">
        <w:t xml:space="preserve">nns i den </w:t>
      </w:r>
      <w:r>
        <w:t>tidigare</w:t>
      </w:r>
      <w:r w:rsidRPr="00794E8D">
        <w:t xml:space="preserve"> kontrollförordningen.</w:t>
      </w:r>
    </w:p>
    <w:p w14:paraId="73D56E1F" w14:textId="77777777" w:rsidR="00F71CC6" w:rsidRDefault="00AB307F" w:rsidP="00F71CC6">
      <w:pPr>
        <w:pStyle w:val="Brdtextmedindrag"/>
      </w:pPr>
      <w:r w:rsidRPr="00794E8D">
        <w:t>Uttrycket offentlig kontroll används även i den nya kontrollförord</w:t>
      </w:r>
      <w:r>
        <w:softHyphen/>
      </w:r>
      <w:r w:rsidRPr="00794E8D">
        <w:t xml:space="preserve">ningen. I förordningen införs därutöver det nya uttrycket annan offentlig verksamhet för sådan offentlig verksamhet som inte är offentlig kontroll. I avsnitt </w:t>
      </w:r>
      <w:r>
        <w:t>6.2</w:t>
      </w:r>
      <w:r w:rsidRPr="00794E8D">
        <w:t xml:space="preserve"> redogörs närmare för innebörden av de båda uttrycken. I avsnittet görs vidare bedömningen att även uttrycket annan offentlig verk</w:t>
      </w:r>
      <w:r>
        <w:softHyphen/>
      </w:r>
      <w:r w:rsidRPr="00794E8D">
        <w:t>samhet bör användas i de lagar som berörs av den nya kont</w:t>
      </w:r>
      <w:r>
        <w:t>rollförord</w:t>
      </w:r>
      <w:r>
        <w:softHyphen/>
        <w:t>ningen, bl.a. i zoonos</w:t>
      </w:r>
      <w:r w:rsidRPr="00794E8D">
        <w:t>lagen.</w:t>
      </w:r>
    </w:p>
    <w:p w14:paraId="5DEE8728" w14:textId="77777777" w:rsidR="00F71CC6" w:rsidRDefault="00AB307F" w:rsidP="00F71CC6">
      <w:pPr>
        <w:pStyle w:val="Brdtextmedindrag"/>
      </w:pPr>
      <w:r w:rsidRPr="00794E8D">
        <w:t xml:space="preserve">Som framgår i avsnitt </w:t>
      </w:r>
      <w:r>
        <w:t>6.2</w:t>
      </w:r>
      <w:r w:rsidRPr="00794E8D">
        <w:t xml:space="preserve"> definieras uttrycken offentlig kontroll och annan offentlig verksamhet i den nya kontrollförordningen. Offentlig kontroll omfattar kontroll som utförs för att verifiera efterlevnaden av bestämmelser oavsett om de har fastställts på unionsnivå eller av medlems</w:t>
      </w:r>
      <w:r>
        <w:softHyphen/>
      </w:r>
      <w:r w:rsidRPr="00794E8D">
        <w:t xml:space="preserve">staterna för tillämpning av unionslagstiftningen. Samma begränsning till unionslagstiftningen finns när det gäller definitionen </w:t>
      </w:r>
      <w:r>
        <w:t xml:space="preserve">av </w:t>
      </w:r>
      <w:r w:rsidRPr="00794E8D">
        <w:t>annan offentlig verksamhet.</w:t>
      </w:r>
      <w:r w:rsidRPr="00DA0889">
        <w:rPr>
          <w:shd w:val="clear" w:color="auto" w:fill="FFFFFF" w:themeFill="background1"/>
        </w:rPr>
        <w:t xml:space="preserve"> </w:t>
      </w:r>
      <w:r>
        <w:rPr>
          <w:shd w:val="clear" w:color="auto" w:fill="FFFFFF" w:themeFill="background1"/>
        </w:rPr>
        <w:t>Den verksamhet som behöriga myndigheter bedriver enligt zoonoslagen avser främst kontroll av misstänkta fall av salmonella och åtgärder för att förebygga eller bekämpa smittan. Det rör sig alltså i huvudsak om ”annan offentlig verksamhet” enligt definitionen i den nya kontrollförordningen.</w:t>
      </w:r>
    </w:p>
    <w:p w14:paraId="22C3F8F4" w14:textId="77777777" w:rsidR="00F71CC6" w:rsidRDefault="00AB307F" w:rsidP="00F71CC6">
      <w:pPr>
        <w:pStyle w:val="Brdtextmedindrag"/>
        <w:rPr>
          <w:shd w:val="clear" w:color="auto" w:fill="FFFFFF" w:themeFill="background1"/>
        </w:rPr>
      </w:pPr>
      <w:r>
        <w:t>Zoonos</w:t>
      </w:r>
      <w:r w:rsidRPr="00794E8D">
        <w:t>lagen innehåller inte någon nationell reglering som faller utanför den nya kontrollförordningens tillämpningsområde</w:t>
      </w:r>
      <w:r w:rsidRPr="009C7666">
        <w:rPr>
          <w:shd w:val="clear" w:color="auto" w:fill="FFFFFF" w:themeFill="background1"/>
        </w:rPr>
        <w:t xml:space="preserve"> </w:t>
      </w:r>
      <w:r>
        <w:rPr>
          <w:shd w:val="clear" w:color="auto" w:fill="FFFFFF" w:themeFill="background1"/>
        </w:rPr>
        <w:t>när det gäller vilka djurhållare och verksamheter med djur som kan omfattas av åtgärderna, se avsnitt 6.1. Däremot ger den materiella EU-lagstiftningen på området medlemsstaterna möjlighet att i olika avseenden ha krav som är strängare från smittskyddssynpunkt än vad som krävs för att genomföra eller kom</w:t>
      </w:r>
      <w:r>
        <w:rPr>
          <w:shd w:val="clear" w:color="auto" w:fill="FFFFFF" w:themeFill="background1"/>
        </w:rPr>
        <w:softHyphen/>
        <w:t>plettera EU-lagstiftningen. Zoonoslagen tillämpas i nuläget endast på sal</w:t>
      </w:r>
      <w:r>
        <w:rPr>
          <w:shd w:val="clear" w:color="auto" w:fill="FFFFFF" w:themeFill="background1"/>
        </w:rPr>
        <w:softHyphen/>
        <w:t>monella. Enligt zoonoslagen och de föreskrifter som har meddelats med stöd av lagen är det dock möjligt att t.ex. reglera bekämpningsåtgärder avseende fler sjukdomar än vad som krävs enligt EU-rätten. Det kan också vara fråga om bestämmelser som i och för sig genomför eller kompletterar EU-rättsakter om åtgärder mot en viss smitta, men som i vissa delar går längre. Zoonoslagen innehåller även andra bestämmelser som inte innebär ett genomförande eller en obligatorisk komplettering av EU-rättsakter, t.ex. bestämmelser om ersättning till enskilda som blir föremål för åtgärder enligt lagen. Det är oklart i vilken utsträckning sådana bestämmelser kan anses fastställda ”för tillämpning av unionslagstiftningen” i den mening som avses i artikel 1.2 i den nya kontrollförordningen. Det kan i vart fall ifrågasättas om det skulle införas nationella åtgärder mot sjukdomar eller smittor som inte alls regleras på EU-nivå. Det finns däremot både praktiska och lagtekniska fördelar med att på det sätt som görs i dag använda samma uttryck för all kontroll som bedrivs enlig lagen. Detta gäller även uttrycket annan offentlig verksamhet.</w:t>
      </w:r>
    </w:p>
    <w:p w14:paraId="53325FF0" w14:textId="77777777" w:rsidR="00F71CC6" w:rsidRDefault="00AB307F" w:rsidP="00F71CC6">
      <w:pPr>
        <w:pStyle w:val="Brdtextmedindrag"/>
      </w:pPr>
      <w:r>
        <w:rPr>
          <w:shd w:val="clear" w:color="auto" w:fill="FFFFFF" w:themeFill="background1"/>
        </w:rPr>
        <w:t>Regeringen bedömer därför att det, för att underlätta tillämpningen, i lagen bör klargöras vad som avses med uttrycken offentlig kontroll och annan offentlig verksamhet när de används i lagen. Av de nya definition</w:t>
      </w:r>
      <w:r>
        <w:rPr>
          <w:shd w:val="clear" w:color="auto" w:fill="FFFFFF" w:themeFill="background1"/>
        </w:rPr>
        <w:softHyphen/>
        <w:t>erna bör det, till skillnad från promemorians förslag, framgå att med offentlig kontroll och annan offentlig verksamhet i lagen avses både offentlig kontroll och annan offentlig verksamhet enligt den nya kontroll</w:t>
      </w:r>
      <w:r>
        <w:rPr>
          <w:shd w:val="clear" w:color="auto" w:fill="FFFFFF" w:themeFill="background1"/>
        </w:rPr>
        <w:softHyphen/>
        <w:t>förordningen och kontroll och offentlig verksamhet i övrigt enligt zoonoslagen</w:t>
      </w:r>
      <w:r w:rsidRPr="00794E8D">
        <w:t xml:space="preserve"> </w:t>
      </w:r>
      <w:r>
        <w:rPr>
          <w:shd w:val="clear" w:color="auto" w:fill="FFFFFF" w:themeFill="background1"/>
        </w:rPr>
        <w:t>och de föreskrifter som har meddelats med stöd av lagen</w:t>
      </w:r>
      <w:r w:rsidRPr="00603284">
        <w:rPr>
          <w:shd w:val="clear" w:color="auto" w:fill="FFFFFF" w:themeFill="background1"/>
        </w:rPr>
        <w:t>.</w:t>
      </w:r>
      <w:r>
        <w:rPr>
          <w:shd w:val="clear" w:color="auto" w:fill="FFFFFF" w:themeFill="background1"/>
        </w:rPr>
        <w:t xml:space="preserve"> Det bör, jämfört med lagrådsremissens förslag, också förtydligas att kontrollen kan gälla efterlevnaden av beslut som har meddelats med stöd av lagen, jfr nuvarande 8 § första stycket zoonoslagen. Motsvarande förtydligande bör göras också i definitionen av annan offentlig verksamhet.</w:t>
      </w:r>
    </w:p>
    <w:p w14:paraId="4E9755F9" w14:textId="77777777" w:rsidR="00F71CC6" w:rsidRDefault="00AB307F" w:rsidP="00F71CC6">
      <w:pPr>
        <w:pStyle w:val="Brdtextmedindrag"/>
        <w:rPr>
          <w:shd w:val="clear" w:color="auto" w:fill="FFFFFF" w:themeFill="background1"/>
        </w:rPr>
      </w:pPr>
      <w:r>
        <w:rPr>
          <w:shd w:val="clear" w:color="auto" w:fill="FFFFFF" w:themeFill="background1"/>
        </w:rPr>
        <w:t>Regeringen föreslår också att det anges i lagen att kontrollförordningen ska tillämpas vid all offentlig kontroll och annan offentlig verksamhet och därmed även vid sådan kontroll eller verksamhet som skulle kunna anses falla utanför kontrollförordningens tillämpningsområde. Det skulle annars uppstå praktiska svårigheter för de behöriga myndigheterna och enskilda att avgöra i vilka situationer kontrollförordningen skulle tillämpas.</w:t>
      </w:r>
      <w:r w:rsidRPr="00C622FB">
        <w:rPr>
          <w:shd w:val="clear" w:color="auto" w:fill="FFFFFF" w:themeFill="background1"/>
        </w:rPr>
        <w:t xml:space="preserve"> </w:t>
      </w:r>
      <w:r>
        <w:rPr>
          <w:shd w:val="clear" w:color="auto" w:fill="FFFFFF" w:themeFill="background1"/>
        </w:rPr>
        <w:t>Detta innebär enligt regeringens bedömning också att zoonoslagen och de före</w:t>
      </w:r>
      <w:r>
        <w:rPr>
          <w:shd w:val="clear" w:color="auto" w:fill="FFFFFF" w:themeFill="background1"/>
        </w:rPr>
        <w:softHyphen/>
        <w:t>skrifter som meddelas med stöd av lagen vid tillämpningen av kontrollför</w:t>
      </w:r>
      <w:r>
        <w:rPr>
          <w:shd w:val="clear" w:color="auto" w:fill="FFFFFF" w:themeFill="background1"/>
        </w:rPr>
        <w:softHyphen/>
        <w:t>ordningen blir att anse som sådan nationell lagstiftning som avses i artikel 1.2.</w:t>
      </w:r>
    </w:p>
    <w:p w14:paraId="1ECA1EDB" w14:textId="77777777" w:rsidR="00F71CC6" w:rsidRDefault="00AB307F" w:rsidP="00F71CC6">
      <w:pPr>
        <w:pStyle w:val="Brdtextmedindrag"/>
      </w:pPr>
      <w:r w:rsidRPr="00794E8D">
        <w:t>För att undvika osäkerhet är det av stor vikt att terminologin som används i den nationella regleringen följer den begreppsutveckling som sker inom unionen. Regeringen instämmer därför i promemorians bedöm</w:t>
      </w:r>
      <w:r>
        <w:softHyphen/>
      </w:r>
      <w:r w:rsidRPr="00794E8D">
        <w:t>ning att det är ändamålsenligt att hänvisningen till uttrycken offentlig kontroll och annan offentlig verksamhet i den nya kontrollförordningen bör göras dynamisk, dvs. avse förordningen i den vid varje tidpunkt gällande lydelsen.</w:t>
      </w:r>
      <w:r w:rsidRPr="00C668EE">
        <w:rPr>
          <w:shd w:val="clear" w:color="auto" w:fill="FFFFFF" w:themeFill="background1"/>
        </w:rPr>
        <w:t xml:space="preserve"> </w:t>
      </w:r>
      <w:r>
        <w:rPr>
          <w:shd w:val="clear" w:color="auto" w:fill="FFFFFF" w:themeFill="background1"/>
        </w:rPr>
        <w:t>Samma bedömning görs när det gäller den föreslagna bestämmelsen om kontrollförordningens tillämplighet.</w:t>
      </w:r>
    </w:p>
    <w:p w14:paraId="4B0E7287" w14:textId="77777777" w:rsidR="00F71CC6" w:rsidRDefault="00AB307F" w:rsidP="00F71CC6">
      <w:pPr>
        <w:pStyle w:val="Rubrik5utannumrering"/>
      </w:pPr>
      <w:r>
        <w:t>Organ med delegerade uppgifter</w:t>
      </w:r>
    </w:p>
    <w:p w14:paraId="044C7D03" w14:textId="77777777" w:rsidR="00F71CC6" w:rsidRDefault="00AB307F" w:rsidP="00F71CC6">
      <w:pPr>
        <w:pStyle w:val="Brdtext"/>
      </w:pPr>
      <w:r>
        <w:t>I avsnitt 6.2</w:t>
      </w:r>
      <w:r w:rsidRPr="00E962EB">
        <w:t xml:space="preserve"> görs bedömningen at</w:t>
      </w:r>
      <w:r>
        <w:t xml:space="preserve">t ordet kontrollorgan </w:t>
      </w:r>
      <w:r w:rsidRPr="00E962EB">
        <w:t>bör ersättas med ”ett organ med delegerade uppgifter eller en fysisk person som har dele</w:t>
      </w:r>
      <w:r w:rsidRPr="00E962EB">
        <w:softHyphen/>
        <w:t xml:space="preserve">gerats vissa uppgifter”. Ordet kontrollorgan, som förekommer i </w:t>
      </w:r>
      <w:r>
        <w:t>9 § i zoo</w:t>
      </w:r>
      <w:r>
        <w:softHyphen/>
        <w:t>noslagen</w:t>
      </w:r>
      <w:r w:rsidRPr="00E962EB">
        <w:t>, bör alltså för att stämma överens med bestäm</w:t>
      </w:r>
      <w:r w:rsidRPr="00E962EB">
        <w:softHyphen/>
        <w:t>mel</w:t>
      </w:r>
      <w:r w:rsidRPr="00E962EB">
        <w:softHyphen/>
        <w:t>serna i den nya kontrollförordningen ersättas med detta uttryck.</w:t>
      </w:r>
    </w:p>
    <w:p w14:paraId="05649903" w14:textId="77777777" w:rsidR="00F71CC6" w:rsidRPr="0056501A" w:rsidRDefault="00AB307F" w:rsidP="00F71CC6">
      <w:pPr>
        <w:pStyle w:val="Brdtextmedindrag"/>
      </w:pPr>
      <w:r w:rsidRPr="0056501A">
        <w:t xml:space="preserve">I </w:t>
      </w:r>
      <w:r>
        <w:t>zoonoslagen</w:t>
      </w:r>
      <w:r w:rsidRPr="0056501A">
        <w:t xml:space="preserve"> bör det även läggas till att uttrycket organ med delegerade uppgifter har samma betydelse som i den nya kontroll</w:t>
      </w:r>
      <w:r w:rsidRPr="0056501A">
        <w:softHyphen/>
        <w:t>f</w:t>
      </w:r>
      <w:r>
        <w:t>ör</w:t>
      </w:r>
      <w:r w:rsidRPr="0056501A">
        <w:t>ordningen. Som nämnts ovan är det av stor vikt att den termino</w:t>
      </w:r>
      <w:r w:rsidRPr="0056501A">
        <w:softHyphen/>
        <w:t>logi som används följer begreppsutvecklingen i unionen. Av den anledningen bör hänvisningen till den nya kontrollförordningen även i detta avseende göras dynamisk, dvs. avse förordningen i den vid varje tidpunkt gällande lydelsen.</w:t>
      </w:r>
    </w:p>
    <w:p w14:paraId="7F4EAF0D" w14:textId="77777777" w:rsidR="00F71CC6" w:rsidRDefault="00AB307F" w:rsidP="00F71CC6">
      <w:pPr>
        <w:pStyle w:val="Rubrik2"/>
      </w:pPr>
      <w:bookmarkStart w:id="199" w:name="_Toc44537216"/>
      <w:bookmarkStart w:id="200" w:name="_Toc54265411"/>
      <w:r>
        <w:t>Myndigheterna ska även utföra annan offentlig verksamhet</w:t>
      </w:r>
      <w:bookmarkEnd w:id="199"/>
      <w:bookmarkEnd w:id="200"/>
    </w:p>
    <w:p w14:paraId="089E70F3" w14:textId="77777777" w:rsidR="00F71CC6" w:rsidRPr="00A76360" w:rsidRDefault="00AB307F" w:rsidP="00F71CC6">
      <w:pPr>
        <w:pStyle w:val="Brdtextram"/>
      </w:pPr>
      <w:r w:rsidRPr="00420062">
        <w:rPr>
          <w:b/>
        </w:rPr>
        <w:t>Regeringens förslag:</w:t>
      </w:r>
      <w:r>
        <w:t xml:space="preserve"> Annan</w:t>
      </w:r>
      <w:r w:rsidRPr="009820CE">
        <w:t xml:space="preserve"> offentlig verksamhet </w:t>
      </w:r>
      <w:r>
        <w:t xml:space="preserve">ska </w:t>
      </w:r>
      <w:r w:rsidRPr="009820CE">
        <w:t>utför</w:t>
      </w:r>
      <w:r>
        <w:t>a</w:t>
      </w:r>
      <w:r w:rsidRPr="009820CE">
        <w:t>s av kontrollmyndigheterna och andra statliga myndigheter enligt vad som anges i lag</w:t>
      </w:r>
      <w:r>
        <w:t>en</w:t>
      </w:r>
      <w:r w:rsidRPr="009820CE">
        <w:t xml:space="preserve"> och i föreskrifter som regeringen meddelar.</w:t>
      </w:r>
    </w:p>
    <w:p w14:paraId="415FCB0E" w14:textId="77777777" w:rsidR="00F71CC6" w:rsidRPr="00A76360" w:rsidRDefault="00F71CC6" w:rsidP="00F71CC6">
      <w:pPr>
        <w:pStyle w:val="Brdtextmedindrag"/>
        <w:rPr>
          <w:sz w:val="8"/>
          <w:szCs w:val="8"/>
        </w:rPr>
      </w:pPr>
    </w:p>
    <w:p w14:paraId="12FDBB72" w14:textId="77777777" w:rsidR="00F71CC6" w:rsidRPr="00F40920" w:rsidRDefault="00AB307F" w:rsidP="00F71CC6">
      <w:pPr>
        <w:pStyle w:val="Brdtextmedindrag"/>
        <w:rPr>
          <w:b/>
        </w:rPr>
      </w:pPr>
      <w:r w:rsidRPr="00F40920">
        <w:rPr>
          <w:b/>
        </w:rPr>
        <w:t>Promemorians förslag</w:t>
      </w:r>
      <w:r>
        <w:rPr>
          <w:b/>
        </w:rPr>
        <w:t xml:space="preserve"> </w:t>
      </w:r>
      <w:r w:rsidRPr="0027792E">
        <w:rPr>
          <w:bCs/>
        </w:rPr>
        <w:t>ö</w:t>
      </w:r>
      <w:r w:rsidRPr="009820CE">
        <w:rPr>
          <w:bCs/>
        </w:rPr>
        <w:t>verensstämmer i huvudsak med regering</w:t>
      </w:r>
      <w:r>
        <w:rPr>
          <w:bCs/>
        </w:rPr>
        <w:t>en</w:t>
      </w:r>
      <w:r w:rsidRPr="009820CE">
        <w:rPr>
          <w:bCs/>
        </w:rPr>
        <w:t>s.</w:t>
      </w:r>
      <w:r>
        <w:rPr>
          <w:bCs/>
        </w:rPr>
        <w:t xml:space="preserve"> </w:t>
      </w:r>
      <w:r>
        <w:t>Promemorians förslag innebär att endast de myndigheter som av rege</w:t>
      </w:r>
      <w:r>
        <w:softHyphen/>
        <w:t>ringen pekats ut som kontrollmyndigheter kan utföra annan offentlig verk</w:t>
      </w:r>
      <w:r>
        <w:softHyphen/>
        <w:t>samhet.</w:t>
      </w:r>
    </w:p>
    <w:p w14:paraId="2B0CB259" w14:textId="77777777" w:rsidR="00F71CC6" w:rsidRDefault="00AB307F" w:rsidP="00F71CC6">
      <w:pPr>
        <w:pStyle w:val="Brdtextmedindrag"/>
      </w:pPr>
      <w:r w:rsidRPr="00F40920">
        <w:rPr>
          <w:b/>
        </w:rPr>
        <w:t>Remissinstanserna:</w:t>
      </w:r>
      <w:r w:rsidRPr="003E6AA3">
        <w:t xml:space="preserve"> </w:t>
      </w:r>
      <w:r w:rsidRPr="003E6AA3">
        <w:rPr>
          <w:i/>
        </w:rPr>
        <w:t>Statens veterinärmedicinska anstalt (SVA)</w:t>
      </w:r>
      <w:r w:rsidRPr="003E6AA3">
        <w:t xml:space="preserve"> pekar på att begreppet ”annan offentlig verksamhet” innebär en möjlighet att fånga den roll som SVA rent empiriskt har i livsmedelskedjan. SVA upp</w:t>
      </w:r>
      <w:r>
        <w:softHyphen/>
      </w:r>
      <w:r w:rsidRPr="003E6AA3">
        <w:t>ger vidare att myndigheten inte är identifierad som behörig myndighet enligt kontrollförordningen, vilket begränsar myndighetens möjligheter att på ett effektivt sätt utföra de arbetsuppgifter som följer av instruktionen och som faller inom ramen för ”annan offentlig verksamhet”. SVA önskar att myndighetens roll inom livsmedelskedjan ska förtydligas och att myndigheten får de bemyndiganden som krävs för att den ska kunna utföra sina arbetsuppgifter på ett effektivt sätt.</w:t>
      </w:r>
      <w:r w:rsidRPr="003960C5">
        <w:t xml:space="preserve"> </w:t>
      </w:r>
      <w:r>
        <w:t>Inga andra remissinstanser berör frågan.</w:t>
      </w:r>
    </w:p>
    <w:p w14:paraId="2122C113" w14:textId="77777777" w:rsidR="00F71CC6" w:rsidRDefault="00AB307F" w:rsidP="00F71CC6">
      <w:pPr>
        <w:pStyle w:val="Brdtextmedindrag"/>
      </w:pPr>
      <w:r w:rsidRPr="00F40920">
        <w:rPr>
          <w:b/>
        </w:rPr>
        <w:t>Skälen för regeringens förslag:</w:t>
      </w:r>
      <w:r>
        <w:rPr>
          <w:b/>
        </w:rPr>
        <w:t xml:space="preserve"> </w:t>
      </w:r>
      <w:r>
        <w:t>Medlemsstaterna ska för vart och ett av de områden som omfattas av den nya kontrollförordningens tillämp</w:t>
      </w:r>
      <w:r>
        <w:softHyphen/>
        <w:t>ningsområde utse den eller de behöriga myndigheter som ska ha ansvaret för att organisera eller genomföra offentlig kontroll och annan offentlig verksamhet.</w:t>
      </w:r>
    </w:p>
    <w:p w14:paraId="4D55A6FB" w14:textId="77777777" w:rsidR="00F71CC6" w:rsidRDefault="00AB307F" w:rsidP="00F71CC6">
      <w:pPr>
        <w:pStyle w:val="Brdtextmedindrag"/>
      </w:pPr>
      <w:r>
        <w:t>Vilka myndigheter som har huvudansvaret för den offentliga kontrollen framgår av zoonoslagen. I 8 § zoonoslagen föreskrivs att Jordbruksverket och länsstyrelserna ska utöva offentlig kontroll av efterlevnaden av lagen, de föreskrifter och beslut som har meddelats med stöd av lagen, de EU-bestämmelser som kompletteras av lagen och de beslut som har meddelats med stöd av EU-bestämmelserna. Den närmare ansvarsfördelningen mellan myndigheterna regleras i zoonosförordningen.</w:t>
      </w:r>
    </w:p>
    <w:p w14:paraId="69F3C40C" w14:textId="77777777" w:rsidR="00F71CC6" w:rsidRDefault="00AB307F" w:rsidP="00F71CC6">
      <w:pPr>
        <w:pStyle w:val="Brdtextmedindrag"/>
      </w:pPr>
      <w:r>
        <w:t>På motsvarande sätt som för offentlig kontroll bör det av zoonoslagen framgå vilka myndigheter som ansvarar för att utföra annan offentlig verk</w:t>
      </w:r>
      <w:r>
        <w:softHyphen/>
        <w:t>samhet. En bestämmelse om detta bör tas in i lagen.</w:t>
      </w:r>
    </w:p>
    <w:p w14:paraId="47B4EA88" w14:textId="77777777" w:rsidR="00F71CC6" w:rsidRDefault="00AB307F" w:rsidP="00F71CC6">
      <w:pPr>
        <w:pStyle w:val="Brdtextmedindrag"/>
      </w:pPr>
      <w:r>
        <w:t xml:space="preserve">Uttrycket annan offentlig verksamhet täcker, som </w:t>
      </w:r>
      <w:r w:rsidRPr="005E3CD8">
        <w:t>framgår av avsnitt 6.2, många varierande uppgifter, alltifrån sådant som i dag ingår i det som</w:t>
      </w:r>
      <w:r>
        <w:t xml:space="preserve"> i lagen benämns som ”övriga åligganden”, till utseende av officiella labora</w:t>
      </w:r>
      <w:r>
        <w:softHyphen/>
        <w:t xml:space="preserve">torier. Detta innebär att det inte alltid behöver vara samma myndighet som utövar både offentlig kontroll och annan offentlig verksamhet inom ett visst område. Uppgifter som utgör annan offentlig verksamhet kan, som </w:t>
      </w:r>
      <w:r w:rsidRPr="00CE6CC0">
        <w:rPr>
          <w:i/>
          <w:iCs/>
        </w:rPr>
        <w:t>SVA</w:t>
      </w:r>
      <w:r>
        <w:t xml:space="preserve"> påtalar, också utföras av andra statliga myndigheter än de som pekats ut som kontrollmyndigheter av regeringen. Den närmare ansvarsfördel</w:t>
      </w:r>
      <w:r>
        <w:softHyphen/>
        <w:t>ningen mellan myndigheterna bör därför i likhet med vad som gäller för den offentliga kontrollen bestämmas i föreskrifter som regeringen medde</w:t>
      </w:r>
      <w:r>
        <w:softHyphen/>
        <w:t>lar.</w:t>
      </w:r>
    </w:p>
    <w:p w14:paraId="02964C03" w14:textId="77777777" w:rsidR="00F71CC6" w:rsidRDefault="00AB307F" w:rsidP="00F71CC6">
      <w:pPr>
        <w:pStyle w:val="Brdtextmedindrag"/>
      </w:pPr>
      <w:r>
        <w:t>Flera bestämmelser i zoonoslagen ges i form av bemyndiganden för regeringen eller den myndighet som regeringen bestämmer att meddela föreskrifter eller fatta beslut i det enskilda fallet. Enligt 4 § får Jordbruks</w:t>
      </w:r>
      <w:r>
        <w:softHyphen/>
        <w:t>verket för att fastställa förekomst av eller frihet från en zoonos besluta om provtagning eller undersökning av djur och av djurprodukter eller andra föremål som kan bära på smitta. Efter regeringens bemyndigande får Jord</w:t>
      </w:r>
      <w:r>
        <w:softHyphen/>
        <w:t>bruksverket vidare enligt 5 § meddela föreskrifter om eller i det enskilda fallet besluta om bl.a. slakt eller annan avlivning av djur, smittrening, undersökning av djur och produkter av djur i kontrollsyfte, journalföring i fråga om djur, produkter av djur och djurtransporter och andra åtgärder som är nödvändiga.</w:t>
      </w:r>
    </w:p>
    <w:p w14:paraId="5AEEB214" w14:textId="77777777" w:rsidR="00F71CC6" w:rsidRDefault="00AB307F" w:rsidP="00F71CC6">
      <w:pPr>
        <w:pStyle w:val="Brdtextmedindrag"/>
      </w:pPr>
      <w:r>
        <w:t xml:space="preserve">Det bör mot den beskrivna bakgrunden. </w:t>
      </w:r>
      <w:r w:rsidRPr="00D172B9">
        <w:t>och då det anges redan i lagen att vissa uppgifter ska utföras av en specifik myndighet,</w:t>
      </w:r>
      <w:r>
        <w:t xml:space="preserve"> i den nya bestäm</w:t>
      </w:r>
      <w:r>
        <w:softHyphen/>
        <w:t>melsen tydliggöras att annan offentlig verksamhet utförs av kontroll</w:t>
      </w:r>
      <w:r>
        <w:softHyphen/>
        <w:t xml:space="preserve">myndigheterna och andra statliga myndigheter </w:t>
      </w:r>
      <w:r w:rsidRPr="00304A12">
        <w:t xml:space="preserve">enligt vad som anges i </w:t>
      </w:r>
      <w:r>
        <w:t>l</w:t>
      </w:r>
      <w:r w:rsidRPr="00304A12">
        <w:t>ag</w:t>
      </w:r>
      <w:r>
        <w:t>en</w:t>
      </w:r>
      <w:r w:rsidRPr="00304A12">
        <w:t xml:space="preserve"> och i föreskrifter som regeringen</w:t>
      </w:r>
      <w:r>
        <w:t xml:space="preserve"> meddelar.</w:t>
      </w:r>
    </w:p>
    <w:p w14:paraId="1232A2CE" w14:textId="77777777" w:rsidR="00F71CC6" w:rsidRDefault="00AB307F" w:rsidP="00F71CC6">
      <w:pPr>
        <w:pStyle w:val="Rubrik2"/>
      </w:pPr>
      <w:bookmarkStart w:id="201" w:name="_Toc44537217"/>
      <w:bookmarkStart w:id="202" w:name="_Toc54265412"/>
      <w:r w:rsidRPr="002617FD">
        <w:t>Överlämnande av uppgifter i offentlig kontroll och annan offentlig verksamhet</w:t>
      </w:r>
      <w:bookmarkEnd w:id="201"/>
      <w:bookmarkEnd w:id="202"/>
    </w:p>
    <w:p w14:paraId="3B9C74C7" w14:textId="77777777" w:rsidR="00F71CC6" w:rsidRDefault="00AB307F" w:rsidP="00F71CC6">
      <w:pPr>
        <w:pStyle w:val="Brdtextram"/>
      </w:pPr>
      <w:r w:rsidRPr="008C378A">
        <w:rPr>
          <w:b/>
          <w:bCs/>
        </w:rPr>
        <w:t>Regeringens bedömning:</w:t>
      </w:r>
      <w:r>
        <w:t xml:space="preserve"> </w:t>
      </w:r>
      <w:r w:rsidRPr="008C378A">
        <w:t>De behöriga myndigheterna kan överlämna uppgifter som ingår i den offentliga kontrollen eller i annan offentlig verksamhet till enskilda organ eller fysiska personer direkt med stöd av bestämmelserna i den nya kontrollförordningen</w:t>
      </w:r>
      <w:r>
        <w:t>.</w:t>
      </w:r>
    </w:p>
    <w:p w14:paraId="7C38DC1E" w14:textId="77777777" w:rsidR="00F71CC6" w:rsidRDefault="00AB307F" w:rsidP="00F71CC6">
      <w:pPr>
        <w:pStyle w:val="Brdtextmedindragram"/>
      </w:pPr>
      <w:r w:rsidRPr="00420062">
        <w:rPr>
          <w:b/>
        </w:rPr>
        <w:t>Regeringens förslag:</w:t>
      </w:r>
      <w:r>
        <w:t xml:space="preserve"> </w:t>
      </w:r>
      <w:r w:rsidRPr="002617FD">
        <w:t>Det</w:t>
      </w:r>
      <w:r>
        <w:t xml:space="preserve"> ska</w:t>
      </w:r>
      <w:r w:rsidRPr="002617FD">
        <w:t xml:space="preserve"> inför</w:t>
      </w:r>
      <w:r>
        <w:t>a</w:t>
      </w:r>
      <w:r w:rsidRPr="002617FD">
        <w:t xml:space="preserve">s en </w:t>
      </w:r>
      <w:r>
        <w:t xml:space="preserve">bestämmelse som </w:t>
      </w:r>
      <w:r w:rsidRPr="002617FD">
        <w:t>upplys</w:t>
      </w:r>
      <w:r>
        <w:t>er</w:t>
      </w:r>
      <w:r w:rsidRPr="002617FD">
        <w:t xml:space="preserve"> om att det i den nya kontrollförordningen finns bestämmelser om att vissa uppgifter som ingår i den offentliga kontrollen och vissa uppgifter i samband med annan offentlig verksamhet får delegeras till ett organ eller till en fysisk person.</w:t>
      </w:r>
    </w:p>
    <w:p w14:paraId="2C616555" w14:textId="77777777" w:rsidR="00F71CC6" w:rsidRPr="00A76360" w:rsidRDefault="00F71CC6" w:rsidP="00F71CC6">
      <w:pPr>
        <w:pStyle w:val="Brdtextmedindrag"/>
        <w:rPr>
          <w:sz w:val="8"/>
          <w:szCs w:val="8"/>
        </w:rPr>
      </w:pPr>
    </w:p>
    <w:p w14:paraId="2F79403A" w14:textId="77777777" w:rsidR="00F71CC6" w:rsidRDefault="00AB307F" w:rsidP="00F71CC6">
      <w:pPr>
        <w:pStyle w:val="Brdtextmedindrag"/>
        <w:rPr>
          <w:bCs/>
        </w:rPr>
      </w:pPr>
      <w:r w:rsidRPr="00C455D1">
        <w:rPr>
          <w:b/>
        </w:rPr>
        <w:t xml:space="preserve">Promemorians bedömning </w:t>
      </w:r>
      <w:r w:rsidRPr="00C455D1">
        <w:rPr>
          <w:bCs/>
        </w:rPr>
        <w:t>överensstämmer i huvudsak med regering</w:t>
      </w:r>
      <w:r>
        <w:rPr>
          <w:bCs/>
        </w:rPr>
        <w:softHyphen/>
      </w:r>
      <w:r w:rsidRPr="00C455D1">
        <w:rPr>
          <w:bCs/>
        </w:rPr>
        <w:t>ens bedömning. I promemorian föreslås dock inga upplysningsbestämmel</w:t>
      </w:r>
      <w:r>
        <w:rPr>
          <w:bCs/>
        </w:rPr>
        <w:softHyphen/>
      </w:r>
      <w:r w:rsidRPr="00C455D1">
        <w:rPr>
          <w:bCs/>
        </w:rPr>
        <w:t>ser.</w:t>
      </w:r>
    </w:p>
    <w:p w14:paraId="59A1BC72" w14:textId="77777777" w:rsidR="00F71CC6" w:rsidRDefault="00AB307F" w:rsidP="00F71CC6">
      <w:pPr>
        <w:pStyle w:val="Brdtextmedindrag"/>
      </w:pPr>
      <w:r w:rsidRPr="00616BA6">
        <w:rPr>
          <w:b/>
        </w:rPr>
        <w:t xml:space="preserve">Remissinstanserna: </w:t>
      </w:r>
      <w:r>
        <w:rPr>
          <w:bCs/>
        </w:rPr>
        <w:t>Inga remissinstanser lämnar synpunkter.</w:t>
      </w:r>
    </w:p>
    <w:p w14:paraId="2CC75747" w14:textId="77777777" w:rsidR="00F71CC6" w:rsidRPr="009B757B" w:rsidRDefault="00AB307F" w:rsidP="00F71CC6">
      <w:pPr>
        <w:pStyle w:val="Rubrik4utannumrering"/>
      </w:pPr>
      <w:r w:rsidRPr="009B757B">
        <w:t>Skälen för regeringens förslag och bedömning</w:t>
      </w:r>
    </w:p>
    <w:p w14:paraId="766C0DEA" w14:textId="77777777" w:rsidR="00F71CC6" w:rsidRDefault="00AB307F" w:rsidP="00F71CC6">
      <w:pPr>
        <w:pStyle w:val="Rubrik5utannumrering"/>
      </w:pPr>
      <w:r>
        <w:t xml:space="preserve">Allmänt om förutsättningarna för delegering </w:t>
      </w:r>
    </w:p>
    <w:p w14:paraId="2A5EC305" w14:textId="49A17440" w:rsidR="00F71CC6" w:rsidRDefault="00AB307F" w:rsidP="00F71CC6">
      <w:pPr>
        <w:pStyle w:val="Brdtext"/>
      </w:pPr>
      <w:r>
        <w:t>Enligt artiklarna 28 och 31 i den nya kontrollförordningen får de behöriga myndigheterna delegera vissa uppgifter som ingår i den offentliga kon</w:t>
      </w:r>
      <w:r>
        <w:softHyphen/>
        <w:t>trollen eller i annan offentlig verksamhet till organ eller till fysiska perso</w:t>
      </w:r>
      <w:r>
        <w:softHyphen/>
        <w:t>ner i enlighet med villkoren i artikel 29 eller 30. Delegering av uppgifter som ingår i offentlig kontroll får ske under förutsättning att delegeringen innehåller en exakt beskrivning av de uppgifter som ska utföras och vill</w:t>
      </w:r>
      <w:r>
        <w:softHyphen/>
        <w:t>koren för utförandet. Organet och den fysiska personen ska vidare uppfylla vissa krav. De ska bl.a. ha den sakkunskap, utrustning och infrastruktur som krävs för att utföra de uppgifter som delegeras och de ska vara opar</w:t>
      </w:r>
      <w:r>
        <w:softHyphen/>
        <w:t>tiska och fria från intressekonflikter. För ett organ gäller dessutom att det ska vara ackrediterat i enlighet med standarder som är relevanta för de aktuella uppgifterna (artiklarna 29–30). När det gäller delegering av upp</w:t>
      </w:r>
      <w:r>
        <w:softHyphen/>
        <w:t>gifter som ingår i annan offentlig verksamhet till ett organ krävs att de bestämmelser som avses i artikel 1.2 (som anger vilka sakområden som kontrollförordningen ska tillämpas på) inte förbjuder en sådan delegering. För delegation till fysiska personer krävs, förutom att villkoren enligt arti</w:t>
      </w:r>
      <w:r>
        <w:softHyphen/>
        <w:t>kel 30 är uppfyllda, att den materiella lagstiftningen tillåter en sådan dele</w:t>
      </w:r>
      <w:r>
        <w:softHyphen/>
        <w:t>gering. En uttrycklig begränsning av vad som får delegeras finns i artikel 31.3 i förordningen. Där sägs att beslut om åtgärder vid konstaterad bris</w:t>
      </w:r>
      <w:r>
        <w:softHyphen/>
        <w:t>tande efterlevnad enligt artikel 138.1 b, 138.2 och 138.3 inte får delegeras. Nämnda bestämmelser innehåller en uppräkning av åtgärder som de behö</w:t>
      </w:r>
      <w:r>
        <w:softHyphen/>
        <w:t>riga myndigheterna ska vidta om det konstateras att det finns brister i efterlevnaden av regelverket. Utöver de allmänna bestämmelserna om myndighetsåtgärder i artikel 138 innehåller förordningen även mer speci</w:t>
      </w:r>
      <w:r>
        <w:softHyphen/>
        <w:t>fika bestämmelser om vilka åtgärder som behöriga myndigheter får vidta vid bristande efterlevnad av reglerna i samband med att djur och varor förs in i unionen från tredjeländer, se artiklarna 66–69. De åtgärder som nämns i artiklarna 66–69 ryms inom de åtgärder som regleras i artikel 138. För</w:t>
      </w:r>
      <w:r>
        <w:softHyphen/>
        <w:t>ordningen kan därmed inte förstås på annat sätt än att begränsningen i rätten att delegera beslut även omfattar beslut om åtgärder som fattas med stöd av artiklarna 66–69 i förordningen.</w:t>
      </w:r>
    </w:p>
    <w:p w14:paraId="106C57C8" w14:textId="77777777" w:rsidR="00F71CC6" w:rsidRDefault="00AB307F" w:rsidP="00F71CC6">
      <w:pPr>
        <w:pStyle w:val="Rubrik5utannumrering"/>
      </w:pPr>
      <w:r>
        <w:t xml:space="preserve">Det införs inte några särskilda delegationsbestämmelser i zoonoslagen </w:t>
      </w:r>
    </w:p>
    <w:p w14:paraId="277059A4" w14:textId="77777777" w:rsidR="00F71CC6" w:rsidRDefault="00AB307F" w:rsidP="00F71CC6">
      <w:pPr>
        <w:pStyle w:val="Brdtextmedindrag"/>
        <w:ind w:firstLine="0"/>
      </w:pPr>
      <w:r w:rsidRPr="009F5D68">
        <w:t>Av 12 kap. 4 § andra stycket regeringsformen framgår att förvalt</w:t>
      </w:r>
      <w:r w:rsidRPr="009F5D68">
        <w:softHyphen/>
        <w:t>nings</w:t>
      </w:r>
      <w:r>
        <w:softHyphen/>
      </w:r>
      <w:r w:rsidRPr="009F5D68">
        <w:t xml:space="preserve">uppgifter kan överlämnas åt enskilda och att detta ska ske med stöd av lag om uppgiften innefattar myndighetsutövning. Det kan inte uteslutas att det kan förekomma moment av myndighetsutövning i de uppgifter som </w:t>
      </w:r>
      <w:r>
        <w:t xml:space="preserve">kan </w:t>
      </w:r>
      <w:r w:rsidRPr="009F5D68">
        <w:t>delegeras av de behöriga myndigheterna med stöd av bestämmelserna i den nya kontrollförordningen och att delegering därför kräver stöd i lag.</w:t>
      </w:r>
      <w:r>
        <w:t xml:space="preserve"> </w:t>
      </w:r>
      <w:r w:rsidRPr="009F5D68">
        <w:t xml:space="preserve">Bestämmelserna om delegering i den nya kontrollförordningen är </w:t>
      </w:r>
      <w:r>
        <w:t>emeller</w:t>
      </w:r>
      <w:r>
        <w:softHyphen/>
        <w:t xml:space="preserve">tid </w:t>
      </w:r>
      <w:r w:rsidRPr="009F5D68">
        <w:t xml:space="preserve">direkt tillämpliga </w:t>
      </w:r>
      <w:r>
        <w:t>och någon kompletterande bestämmelse i svensk rätt krävs inte för att regeringsformens krav på lagstöd ska vara uppfyllt. Bestämmelserna är även utformade på ett sätt som gör att de berörda myndigheterna kan tillämpa dem utan kompletterande regler i lag. Av tyd</w:t>
      </w:r>
      <w:r>
        <w:softHyphen/>
        <w:t>lighetsskäl bör möjligheten att delegera uppgifter med stöd av kontrollför</w:t>
      </w:r>
      <w:r>
        <w:softHyphen/>
        <w:t>ordningen dock framgå av zoonoslagen. R</w:t>
      </w:r>
      <w:r w:rsidRPr="009D4A0C">
        <w:t xml:space="preserve">egeringen föreslår </w:t>
      </w:r>
      <w:r>
        <w:t xml:space="preserve">därför </w:t>
      </w:r>
      <w:r w:rsidRPr="009D4A0C">
        <w:t xml:space="preserve">att det i </w:t>
      </w:r>
      <w:r>
        <w:t>lagen</w:t>
      </w:r>
      <w:r w:rsidRPr="009D4A0C">
        <w:t xml:space="preserve"> införs en upplysning om att det i den nya kontrollförordningen finns bestämmelser om att vissa uppgifter som ingår i den offentliga kontrollen och vissa uppgifter i samband med annan offentlig verksamhet får dele</w:t>
      </w:r>
      <w:r>
        <w:softHyphen/>
      </w:r>
      <w:r w:rsidRPr="009D4A0C">
        <w:t>geras till ett organ eller till en fysisk person.</w:t>
      </w:r>
    </w:p>
    <w:p w14:paraId="1C2BB515" w14:textId="29E8C652" w:rsidR="00F71CC6" w:rsidRDefault="00AB307F" w:rsidP="00F71CC6">
      <w:pPr>
        <w:pStyle w:val="Brdtextmedindrag"/>
      </w:pPr>
      <w:r w:rsidRPr="00F600D0">
        <w:t>På djurhälsoområdet finns bestämmelser som särskilt reglerar veterinä</w:t>
      </w:r>
      <w:r>
        <w:softHyphen/>
      </w:r>
      <w:r w:rsidRPr="00F600D0">
        <w:t>rers möjlighet att i enskilda fall utöva offentlig kontroll</w:t>
      </w:r>
      <w:r>
        <w:t>.</w:t>
      </w:r>
      <w:r w:rsidRPr="00F600D0">
        <w:t xml:space="preserve"> </w:t>
      </w:r>
      <w:r>
        <w:t>Av 7 § zoo</w:t>
      </w:r>
      <w:r>
        <w:softHyphen/>
        <w:t>noslagen framgår att Jordbruksverket eller, i den utsträckning som Jord</w:t>
      </w:r>
      <w:r>
        <w:softHyphen/>
        <w:t>bruksverket bestämmer det, länsstyrelsen får överlåta åt en veterinär att besluta i enskilda ärenden om åtgärder för att förebygga eller bekämpa zoonoser enligt 4 och 5 §§ samma lag. Det anges också i 8 § andra stycket att offentlig kontroll av efterlevnaden av beslut i enskilda fall enligt 4 eller 5 § också får utövas av en veterinär som utses av Jordbruksverket eller länsstyrelsen. Djurhälsolagsutredningen (N 2018:06) ser för närvarande över l</w:t>
      </w:r>
      <w:r w:rsidRPr="00F600D0">
        <w:t>agstiftningen på djurhälsoområdet i anledning av den nya EU-för</w:t>
      </w:r>
      <w:r>
        <w:softHyphen/>
      </w:r>
      <w:r w:rsidRPr="00F600D0">
        <w:t>ordningen om djurhälsa, Europaparlamentets och rådets förordning (EU) 2016/429 av den 9 mars 2016 om överförbara djursjukdomar och om änd</w:t>
      </w:r>
      <w:r>
        <w:softHyphen/>
      </w:r>
      <w:r w:rsidRPr="00F600D0">
        <w:t>ring och upphävande av vissa akter med avseende på djurhälsa (”djur</w:t>
      </w:r>
      <w:r>
        <w:softHyphen/>
      </w:r>
      <w:r w:rsidRPr="00F600D0">
        <w:t xml:space="preserve">hälsolag”), som ska börja tillämpas den 21 april 2021. </w:t>
      </w:r>
      <w:r w:rsidRPr="00842432">
        <w:t>Det ingår i uppdra</w:t>
      </w:r>
      <w:r>
        <w:softHyphen/>
      </w:r>
      <w:r w:rsidRPr="00842432">
        <w:t>g</w:t>
      </w:r>
      <w:r>
        <w:t>et</w:t>
      </w:r>
      <w:r w:rsidRPr="00842432">
        <w:t xml:space="preserve"> att analysera hur de särskilda bestämmelserna om överlåtelse av upp</w:t>
      </w:r>
      <w:r>
        <w:softHyphen/>
      </w:r>
      <w:r w:rsidRPr="00842432">
        <w:t>gifter till veterinär förhåller sig till möjligheten för behörig myndighet att delegera offentlig kontroll eller annan offentlig verksamhet till en fysisk person enligt artik</w:t>
      </w:r>
      <w:r>
        <w:t>larna</w:t>
      </w:r>
      <w:r w:rsidRPr="00842432">
        <w:t xml:space="preserve"> 28, 30 och 31 i den nya kontrollförordningen.</w:t>
      </w:r>
      <w:r>
        <w:t xml:space="preserve"> Det behöver i det sammanhanget övervägas hur dessa bestämmelser förhåller sig till de särskilda bestämmelserna om delegation som finns i förordning (EU) 2016/429. För delegation till fysiska personer krävs enligt den nya kontrollförordningen, som angetts ovan, att den materiella lagstiftningen på EU-nivå eller nationell nivå tillåter en sådan delegering.</w:t>
      </w:r>
      <w:r w:rsidRPr="00DF4821">
        <w:t xml:space="preserve"> </w:t>
      </w:r>
      <w:r>
        <w:t>För att möjlig</w:t>
      </w:r>
      <w:r>
        <w:softHyphen/>
        <w:t>göra fortsatt delegation av uppgifter på zoonosområdet till veterinärer kan därför vara nödvändigt att behålla vissa bestämmelser i nationell rätt som ett komplement till kontrollförordningen</w:t>
      </w:r>
      <w:r w:rsidRPr="00FD368F">
        <w:t xml:space="preserve"> </w:t>
      </w:r>
      <w:r>
        <w:t xml:space="preserve">och förordning (EU) 2016/429, medan andra kan anses som en dubbelreglering i förhållande till EU-bestämmelserna. </w:t>
      </w:r>
      <w:r w:rsidRPr="00F600D0">
        <w:t>Regeringen anser mot den bakgrunden</w:t>
      </w:r>
      <w:r>
        <w:t>, i likhet med pro</w:t>
      </w:r>
      <w:r>
        <w:softHyphen/>
        <w:t>memorian,</w:t>
      </w:r>
      <w:r w:rsidRPr="00F600D0">
        <w:t xml:space="preserve"> att det är mest ändamålsenligt att tills</w:t>
      </w:r>
      <w:r>
        <w:t xml:space="preserve"> </w:t>
      </w:r>
      <w:r w:rsidRPr="00F600D0">
        <w:t>vidare behålla de sär</w:t>
      </w:r>
      <w:r>
        <w:softHyphen/>
      </w:r>
      <w:r w:rsidRPr="00F600D0">
        <w:t xml:space="preserve">skilda bestämmelser om delegering av myndighetsutövning som finns </w:t>
      </w:r>
      <w:r w:rsidRPr="00842432">
        <w:t>i den svenska djurhälsolagstiftningen i avvaktan på den större översynen.</w:t>
      </w:r>
    </w:p>
    <w:p w14:paraId="53CEAB90" w14:textId="77777777" w:rsidR="00F71CC6" w:rsidRDefault="00AB307F" w:rsidP="00F71CC6">
      <w:pPr>
        <w:pStyle w:val="Rubrik2"/>
      </w:pPr>
      <w:bookmarkStart w:id="203" w:name="_Toc44537218"/>
      <w:bookmarkStart w:id="204" w:name="_Toc54265413"/>
      <w:r>
        <w:t>Föreskrifter om offentlig kontroll, annan offentlig verksamhet och om skyldighet för enskilda organ och fysiska personer att lämna information</w:t>
      </w:r>
      <w:bookmarkEnd w:id="203"/>
      <w:bookmarkEnd w:id="204"/>
    </w:p>
    <w:p w14:paraId="3A989159" w14:textId="77777777" w:rsidR="00F71CC6" w:rsidRPr="00F40920" w:rsidRDefault="00AB307F" w:rsidP="00F71CC6">
      <w:pPr>
        <w:pStyle w:val="Brdtextram"/>
      </w:pPr>
      <w:r w:rsidRPr="00420062">
        <w:rPr>
          <w:b/>
        </w:rPr>
        <w:t>Regeringens förslag:</w:t>
      </w:r>
      <w:r>
        <w:t xml:space="preserve"> </w:t>
      </w:r>
      <w:r w:rsidRPr="00F40920">
        <w:t xml:space="preserve">Regeringen eller den myndighet som regeringen bestämmer </w:t>
      </w:r>
      <w:r>
        <w:t xml:space="preserve">ska </w:t>
      </w:r>
      <w:r w:rsidRPr="00F40920">
        <w:t xml:space="preserve">få meddela föreskrifter om </w:t>
      </w:r>
    </w:p>
    <w:p w14:paraId="0A0CDB9A" w14:textId="77777777" w:rsidR="00F71CC6" w:rsidRPr="00F40920" w:rsidRDefault="00AB307F" w:rsidP="00F71CC6">
      <w:pPr>
        <w:pStyle w:val="Brdtextmedindragram"/>
      </w:pPr>
      <w:r w:rsidRPr="00F40920">
        <w:t xml:space="preserve">1. hur </w:t>
      </w:r>
      <w:r w:rsidRPr="004B7ADC">
        <w:t xml:space="preserve">ett organ med delegerade uppgifter eller en fysisk person som </w:t>
      </w:r>
      <w:r>
        <w:t xml:space="preserve">har </w:t>
      </w:r>
      <w:r w:rsidRPr="004B7ADC">
        <w:t xml:space="preserve">delegerats vissa uppgifter ska bedriva </w:t>
      </w:r>
      <w:r w:rsidRPr="00F40920">
        <w:t xml:space="preserve">offentlig kontroll </w:t>
      </w:r>
      <w:r>
        <w:t xml:space="preserve">och </w:t>
      </w:r>
      <w:r w:rsidRPr="00F40920">
        <w:t>annan offentlig verksamhet,</w:t>
      </w:r>
    </w:p>
    <w:p w14:paraId="2A515560" w14:textId="77777777" w:rsidR="00F71CC6" w:rsidRDefault="00AB307F" w:rsidP="00F71CC6">
      <w:pPr>
        <w:pStyle w:val="Brdtextmedindragram"/>
      </w:pPr>
      <w:r>
        <w:t>2</w:t>
      </w:r>
      <w:r w:rsidRPr="00F40920">
        <w:t xml:space="preserve">. skyldighet för ett organ med delegerade uppgifter eller en fysisk person som har delegerats vissa uppgifter att lämna information till </w:t>
      </w:r>
      <w:r w:rsidRPr="00CD2B93">
        <w:t>Jordbruksverket</w:t>
      </w:r>
      <w:r>
        <w:t>, och</w:t>
      </w:r>
    </w:p>
    <w:p w14:paraId="0D4500B8" w14:textId="77777777" w:rsidR="00F71CC6" w:rsidRPr="00F40920" w:rsidRDefault="00AB307F" w:rsidP="00F71CC6">
      <w:pPr>
        <w:pStyle w:val="Brdtextmedindragram"/>
      </w:pPr>
      <w:r>
        <w:t xml:space="preserve">3. skyldighet för ett organ med delegerade uppgifter eller en fysisk person som har delegerats vissa uppgifter att lämna information </w:t>
      </w:r>
      <w:r w:rsidRPr="002D2DB3">
        <w:t>och ge in handlingar till den myndighet som har delegerat uppgiften</w:t>
      </w:r>
      <w:r>
        <w:t>.</w:t>
      </w:r>
    </w:p>
    <w:p w14:paraId="2B395934" w14:textId="77777777" w:rsidR="00F71CC6" w:rsidRPr="00A76360" w:rsidRDefault="00F71CC6" w:rsidP="00F71CC6">
      <w:pPr>
        <w:pStyle w:val="Brdtextmedindrag"/>
        <w:rPr>
          <w:sz w:val="8"/>
          <w:szCs w:val="8"/>
        </w:rPr>
      </w:pPr>
    </w:p>
    <w:p w14:paraId="521FE8DF" w14:textId="1F7D4FF8" w:rsidR="00F71CC6" w:rsidRPr="00CD2B93" w:rsidRDefault="00AB307F" w:rsidP="00F71CC6">
      <w:pPr>
        <w:pStyle w:val="Brdtextmedindrag"/>
        <w:rPr>
          <w:bCs/>
        </w:rPr>
      </w:pPr>
      <w:r w:rsidRPr="00F40920">
        <w:rPr>
          <w:b/>
        </w:rPr>
        <w:t>Promemorians förslag</w:t>
      </w:r>
      <w:r>
        <w:rPr>
          <w:b/>
        </w:rPr>
        <w:t xml:space="preserve"> </w:t>
      </w:r>
      <w:r w:rsidRPr="00317FC8">
        <w:rPr>
          <w:bCs/>
        </w:rPr>
        <w:t>ö</w:t>
      </w:r>
      <w:r w:rsidRPr="00853E94">
        <w:rPr>
          <w:bCs/>
        </w:rPr>
        <w:t>verensstämmer delvis med regeringens för</w:t>
      </w:r>
      <w:r>
        <w:rPr>
          <w:bCs/>
        </w:rPr>
        <w:softHyphen/>
      </w:r>
      <w:r w:rsidRPr="00853E94">
        <w:rPr>
          <w:bCs/>
        </w:rPr>
        <w:t>slag. I promemorian föreslås ingen uttrycklig begränsning av bemyndi</w:t>
      </w:r>
      <w:r>
        <w:rPr>
          <w:bCs/>
        </w:rPr>
        <w:softHyphen/>
      </w:r>
      <w:r w:rsidRPr="00853E94">
        <w:rPr>
          <w:bCs/>
        </w:rPr>
        <w:t xml:space="preserve">gandet att meddela föreskrifter om offentlig kontroll och annan offentlig verksamhet till organ med delegerade </w:t>
      </w:r>
      <w:r>
        <w:rPr>
          <w:bCs/>
        </w:rPr>
        <w:t>uppgifter</w:t>
      </w:r>
      <w:r w:rsidRPr="00853E94">
        <w:rPr>
          <w:bCs/>
        </w:rPr>
        <w:t xml:space="preserve"> och fysiska personer. Det föreslås inte heller något bemyndigande att meddela föreskrifter om skyldighet att lämna information och ge in handlingar till den myndighet som har delegerat uppgiften.</w:t>
      </w:r>
    </w:p>
    <w:p w14:paraId="2D3589B5" w14:textId="77777777" w:rsidR="00F71CC6" w:rsidRPr="00F40920" w:rsidRDefault="00AB307F" w:rsidP="00F71CC6">
      <w:pPr>
        <w:pStyle w:val="Brdtextmedindrag"/>
        <w:rPr>
          <w:b/>
        </w:rPr>
      </w:pPr>
      <w:r w:rsidRPr="00F40920">
        <w:rPr>
          <w:b/>
        </w:rPr>
        <w:t>Remissinstanserna:</w:t>
      </w:r>
      <w:r w:rsidRPr="00AE66C5">
        <w:rPr>
          <w:bCs/>
        </w:rPr>
        <w:t xml:space="preserve"> </w:t>
      </w:r>
      <w:r w:rsidRPr="00CE6CC0">
        <w:rPr>
          <w:i/>
          <w:iCs/>
        </w:rPr>
        <w:t>Riksdagens ombudsmän</w:t>
      </w:r>
      <w:r>
        <w:t xml:space="preserve"> påpekar att det inte fram</w:t>
      </w:r>
      <w:r>
        <w:softHyphen/>
        <w:t>går av promemorian hur handlingar som förvaras hos organ eller fysiska personer som agerar på delegation ska hanteras vid en begäran om hand</w:t>
      </w:r>
      <w:r>
        <w:softHyphen/>
        <w:t>lingsutlämnande och att den fortsatta beredningen bör kompletteras med en analys av den frågan.</w:t>
      </w:r>
      <w:r w:rsidRPr="00CD1682">
        <w:t xml:space="preserve"> </w:t>
      </w:r>
      <w:r>
        <w:t>Inga andra remissinstanser berör frågan.</w:t>
      </w:r>
    </w:p>
    <w:p w14:paraId="79F09E4C" w14:textId="77777777" w:rsidR="00F71CC6" w:rsidRDefault="00AB307F" w:rsidP="00F71CC6">
      <w:pPr>
        <w:pStyle w:val="Rubrik4utannumrering"/>
      </w:pPr>
      <w:r w:rsidRPr="00F40920">
        <w:t>Skälen för regeringens förslag</w:t>
      </w:r>
    </w:p>
    <w:p w14:paraId="1EF5B6A2" w14:textId="77777777" w:rsidR="00F71CC6" w:rsidRDefault="00AB307F" w:rsidP="00F71CC6">
      <w:pPr>
        <w:pStyle w:val="Rubrik5utannumrering"/>
      </w:pPr>
      <w:r>
        <w:t>Föreskrifter om offentlig kontroll och annan offentlig verksamhet</w:t>
      </w:r>
    </w:p>
    <w:p w14:paraId="536C236A" w14:textId="77777777" w:rsidR="00F71CC6" w:rsidRDefault="00AB307F" w:rsidP="00F71CC6">
      <w:pPr>
        <w:pStyle w:val="Brdtext"/>
      </w:pPr>
      <w:r w:rsidRPr="004B6065">
        <w:t xml:space="preserve">Den nya kontrollförordningen innehåller i likhet med den </w:t>
      </w:r>
      <w:r>
        <w:t>tidigare</w:t>
      </w:r>
      <w:r w:rsidRPr="004B6065">
        <w:t xml:space="preserve"> kontroll</w:t>
      </w:r>
      <w:r>
        <w:softHyphen/>
      </w:r>
      <w:r w:rsidRPr="004B6065">
        <w:t>förordningen bestämmelser om hur den offentliga kontrollen i medlems</w:t>
      </w:r>
      <w:r>
        <w:softHyphen/>
      </w:r>
      <w:r w:rsidRPr="004B6065">
        <w:t>staterna ska organiseras och genomföras. I den nya kontrollförordningen införs också uttrycket annan offentlig verksamhet för sådana myndighets</w:t>
      </w:r>
      <w:r>
        <w:softHyphen/>
      </w:r>
      <w:r w:rsidRPr="004B6065">
        <w:t>uppgifter som inte kan anses som offentlig kontroll</w:t>
      </w:r>
      <w:r>
        <w:t>.</w:t>
      </w:r>
    </w:p>
    <w:p w14:paraId="76978D0B" w14:textId="77777777" w:rsidR="00F71CC6" w:rsidRDefault="00AB307F" w:rsidP="00F71CC6">
      <w:pPr>
        <w:pStyle w:val="Brdtextmedindrag"/>
      </w:pPr>
      <w:r>
        <w:t>I artikel 5 i den nya kontrollförordningen ställs det upp ett antal krav som de behöriga myndigheterna ska uppfylla när det gäller kontrollen och den offentliga verksamheten. Myndigheterna ska bl.a. införa rutiner eller förfaranden för att säkerställa att offentlig kontroll och annan offentlig verksamhet är effektiv och ändamålsenlig samt för att säkerställa att det inte finns någon intressekonflikt för den personal som genomför offentlig kontroll och annan offentlig verksamhet. Personalen ska vidare ha tillgång till lämplig laboratoriekapacitet för analys, testning och diagnostik.</w:t>
      </w:r>
    </w:p>
    <w:p w14:paraId="2F0AE2A5" w14:textId="77777777" w:rsidR="00F71CC6" w:rsidRDefault="00AB307F" w:rsidP="00F71CC6">
      <w:pPr>
        <w:pStyle w:val="Brdtextmedindrag"/>
      </w:pPr>
      <w:r>
        <w:t>I artikel 9 regleras hur den offentliga kontrollen ska bedrivas. Av bestämmelsen framgår bl.a. att de behöriga myndigheterna regelbundet och med lämplig frekvens ska genomföra riskbaserad offentlig kontroll av alla aktörer. Kontrollen ska beakta identifierade risker som är förbundna med djur och varor, aktörernas tidigare resultat vid offentlig kontroll och tillförlitligheten i aktörens egenkontroll. Kontrollen ska som huvudregel genomföras utan förvarning. Vidare ska kontrollen så långt det är möjligt genomföras på ett sätt som minimerar den administrativa bördan och verk</w:t>
      </w:r>
      <w:r>
        <w:softHyphen/>
        <w:t>samhetsstörningar för aktörerna. Motsvarande bestämmelser fanns i den tidigare kontrollförordningen.</w:t>
      </w:r>
    </w:p>
    <w:p w14:paraId="4FA5B353" w14:textId="77777777" w:rsidR="00F71CC6" w:rsidRDefault="00AB307F" w:rsidP="00F71CC6">
      <w:pPr>
        <w:pStyle w:val="Brdtextmedindrag"/>
      </w:pPr>
      <w:r>
        <w:t>I den nya kontrollförordningen ges vidare kommissionen befogenhet att meddela närmare bestämmelser om offentlig kontroll och annan offentlig verksamhet genom delegerade akter och genomförandeakter.</w:t>
      </w:r>
    </w:p>
    <w:p w14:paraId="22DD59C3" w14:textId="77777777" w:rsidR="00F71CC6" w:rsidRDefault="00AB307F" w:rsidP="00F71CC6">
      <w:pPr>
        <w:pStyle w:val="Brdtextmedindrag"/>
      </w:pPr>
      <w:r>
        <w:t>I 19 § zoonosförordningen finns ett bemyndigande för Jordbruksverket att meddela föreskrifter om hur offentlig kontroll ska bedrivas. Bedöm</w:t>
      </w:r>
      <w:r>
        <w:softHyphen/>
        <w:t>ningen är att det även i fortsättningen finns behov av detaljerade bestäm</w:t>
      </w:r>
      <w:r>
        <w:softHyphen/>
        <w:t>melser om kontrollen. Här bör vidare poängteras att djurhälsolagstift</w:t>
      </w:r>
      <w:r>
        <w:softHyphen/>
        <w:t xml:space="preserve">ningen till stor del är en beredskapslagstiftning som måste vara anpassad till eventuell försämring av djurhälsoläget. Regeringen bedömer </w:t>
      </w:r>
      <w:r w:rsidRPr="00A56C0F">
        <w:t>därför att det bör finnas möjlighet för regeringen eller den myndighet som rege</w:t>
      </w:r>
      <w:r>
        <w:softHyphen/>
      </w:r>
      <w:r w:rsidRPr="00A56C0F">
        <w:t>ringen bestämmer att meddela föreskrifter om hur såväl offentlig kontroll som annan offentlig verksamhet ska bedrivas.</w:t>
      </w:r>
    </w:p>
    <w:p w14:paraId="20C942D1" w14:textId="77777777" w:rsidR="00F71CC6" w:rsidRDefault="00AB307F" w:rsidP="00F71CC6">
      <w:pPr>
        <w:pStyle w:val="Brdtextmedindrag"/>
      </w:pPr>
      <w:r>
        <w:t>När det gäller offentlig kontroll och annan offentlig verksamhet som utförs av statliga kontrollmyndigheter som länsstyrelserna, som är de ope</w:t>
      </w:r>
      <w:r>
        <w:softHyphen/>
        <w:t>rativa kontrollmyndigheterna på detta område, kan föreskrifter om hur offentlig kontroll och annan offentlig verksamhet ska bedrivas meddelas av regeringen på förordningsnivå. Föreskrifterna ska endast avse skyldig</w:t>
      </w:r>
      <w:r>
        <w:softHyphen/>
        <w:t>heter för myndigheterna och kräver därför inte bemyndigande i lag. Om uppgiften att utföra offentlig kontroll eller annan offentlig verksamhet har överlämnats till ett organ med delegerade uppgifter eller fysiska personer behövs dock ett bemyndigande i lag. Det bör därför införas ett bemyndi</w:t>
      </w:r>
      <w:r>
        <w:softHyphen/>
        <w:t>gande i lagen för regeringen eller den myndighet som regeringen bestäm</w:t>
      </w:r>
      <w:r>
        <w:softHyphen/>
        <w:t>mer att meddela föreskrifter riktade till sådana organ eller personer.</w:t>
      </w:r>
    </w:p>
    <w:p w14:paraId="64150F82" w14:textId="77777777" w:rsidR="00F71CC6" w:rsidRDefault="00AB307F" w:rsidP="00F71CC6">
      <w:pPr>
        <w:pStyle w:val="Rubrik5utannumrering"/>
      </w:pPr>
      <w:r>
        <w:t>Föreskrifter om skyldighet för enskilda organ och fysiska personer att lämna information och ge in handlingar</w:t>
      </w:r>
    </w:p>
    <w:p w14:paraId="1700E84A" w14:textId="1951633A" w:rsidR="00F71CC6" w:rsidRDefault="00AB307F" w:rsidP="00F71CC6">
      <w:pPr>
        <w:pStyle w:val="Brdtext"/>
      </w:pPr>
      <w:r>
        <w:t>Om en medlemsstat tilldelar ansvaret för att organisera eller genomföra offentlig kontroll och annan offentlig verksamhet på ett och samma område till mer än en behörig myndighet ska medlemsstaten enligt artikel 4.2 i den nya kontrollförordningen säkerställa en effektiv och verknings</w:t>
      </w:r>
      <w:r>
        <w:softHyphen/>
        <w:t>full samordning mellan alla berörda myndigheter samt en enhetlig och verkningsfull offentlig kontroll eller annan offentlig verksamhet inom hela sitt territorium. Den nya kontrollförordningen ställer också krav på rapportering från medlemsstaterna till kommissionen (se bl.a. artikel 113).</w:t>
      </w:r>
    </w:p>
    <w:p w14:paraId="18DC0E3D" w14:textId="77777777" w:rsidR="00F71CC6" w:rsidRDefault="00AB307F" w:rsidP="00F71CC6">
      <w:pPr>
        <w:pStyle w:val="Brdtextmedindrag"/>
      </w:pPr>
      <w:r>
        <w:t>I zoonoslagen har Jordbruksverket utsetts till samordnande kontroll</w:t>
      </w:r>
      <w:r>
        <w:softHyphen/>
        <w:t>myndighet (8 a §). För att kraven i den nya kontrollförordningen ska upp</w:t>
      </w:r>
      <w:r>
        <w:softHyphen/>
        <w:t>nås behöver den samordnande myndigheten ha tillgång till tillförlitlig och jämförbar information från de operativa kontrollmyndigheterna. De ope</w:t>
      </w:r>
      <w:r>
        <w:softHyphen/>
        <w:t>rativa myndigheternas uppgiftslämnande utgör således ett viktigt inslag i kontrollverksamheten och är en förutsättning för att den nya kontrollför</w:t>
      </w:r>
      <w:r>
        <w:softHyphen/>
        <w:t>ordningens bestämmelser ska kunna verkställas. Detta gäller även när upp</w:t>
      </w:r>
      <w:r>
        <w:softHyphen/>
        <w:t>giften att utföra offentlig kontroll eller annan offentlig verksamhet har delegerats till enskilda organ eller fysiska personer. Bedömningen är därför att det bör finnas en möjlighet för regeringen eller den myndighet som regeringen bestämmer att meddela föreskrifter om skyldighet för de operativa kontrollmyndigheterna och för organ med delegerade uppgifter och fysiska personer som har delegerats vissa uppgifter att lämna inform</w:t>
      </w:r>
      <w:r>
        <w:softHyphen/>
        <w:t>ation till en samordnande myndighet, i det här fallet Jordbruksverket. När det gäller länsstyrelserna kan föreskrifter om informationsskyldighet meddelas på förordningsnivå med stöd av restkompetensen i 8 kap. 7 § regeringsformen. Föreskrifter om rapporteringsskyldighet för enskilda organ och fysiska personer kräver dock stöd i lag. Det bör därför, i enlighet med promemorians förslag, införas ett bemyndigande i lagen för rege</w:t>
      </w:r>
      <w:r>
        <w:softHyphen/>
        <w:t>ringen eller den myndighet som regeringen bestämmer att meddela före</w:t>
      </w:r>
      <w:r>
        <w:softHyphen/>
        <w:t>skrifter om skyldighet för organ med delegerade uppgifter och fysiska personer som har delegerats vissa uppgifter att lämna information till Jord</w:t>
      </w:r>
      <w:r>
        <w:softHyphen/>
        <w:t>bruksverket.</w:t>
      </w:r>
    </w:p>
    <w:p w14:paraId="4D1B0C35" w14:textId="5E2E1827" w:rsidR="00F71CC6" w:rsidRDefault="00AB307F" w:rsidP="00F71CC6">
      <w:pPr>
        <w:pStyle w:val="Brdtextmedindrag"/>
      </w:pPr>
      <w:bookmarkStart w:id="205" w:name="_Hlk37080729"/>
      <w:r w:rsidRPr="00CE6CC0">
        <w:rPr>
          <w:i/>
          <w:iCs/>
        </w:rPr>
        <w:t>Riksdagens ombudsmän</w:t>
      </w:r>
      <w:r>
        <w:t xml:space="preserve"> påpekar att det är oklart hur handlingar som för</w:t>
      </w:r>
      <w:r>
        <w:softHyphen/>
        <w:t>varas hos organ eller fysiska personer som agerar på delegation ska hante</w:t>
      </w:r>
      <w:r>
        <w:softHyphen/>
        <w:t>ras vid en begäran om handlingsutlämnande. Kontrollförordningen kräver att det finns arrangemang som säkerställer en effektiv och verkningsfull samordning mellan de delegerande behöriga myndigheterna och de organ eller fysiska personer som utför delegerade uppgifter. I artikel 32 anges att organen och de fysiska personerna ska meddela resultaten av de uppgifter som utförts till den delegerande myndigheten. Om resultatet av en offent</w:t>
      </w:r>
      <w:r>
        <w:softHyphen/>
        <w:t>lig kontroll</w:t>
      </w:r>
      <w:r w:rsidR="00C37119">
        <w:t xml:space="preserve"> </w:t>
      </w:r>
      <w:r>
        <w:t>visar att bestämmelserna inte har efterlevts eller att det är sannolikt att så är fallet, ska den behöriga myndigheten omedelbart under</w:t>
      </w:r>
      <w:r>
        <w:softHyphen/>
        <w:t>rättas, såvida inte särskilda arrangemang mellan den behöriga myndig</w:t>
      </w:r>
      <w:r>
        <w:softHyphen/>
        <w:t xml:space="preserve">heten och organet med delegerade uppgifter anger något annat. </w:t>
      </w:r>
      <w:r w:rsidRPr="009438C7">
        <w:t>För att tillgodose behovet av en effektiv samordning mellan delegerande myndigheter och organ eller fysiska personer som utför delegerade uppgifter och för att tillgodose allmänhetens behov</w:t>
      </w:r>
      <w:r>
        <w:t xml:space="preserve"> av insyn bör det även införas </w:t>
      </w:r>
      <w:r w:rsidRPr="00054F85">
        <w:t>ett nytt bemyn</w:t>
      </w:r>
      <w:r>
        <w:softHyphen/>
      </w:r>
      <w:r w:rsidRPr="00054F85">
        <w:t>digande som ger regeringen eller den myndighet som regeringen bestäm</w:t>
      </w:r>
      <w:r>
        <w:softHyphen/>
      </w:r>
      <w:r w:rsidRPr="00054F85">
        <w:t>mer rätt att föreskriva att ett organ eller en fysisk person som utför delege</w:t>
      </w:r>
      <w:r>
        <w:softHyphen/>
      </w:r>
      <w:r w:rsidRPr="00054F85">
        <w:t>rade uppgifter ska vara skyldig att</w:t>
      </w:r>
      <w:r>
        <w:t xml:space="preserve"> lämna</w:t>
      </w:r>
      <w:r w:rsidRPr="00054F85">
        <w:t xml:space="preserve"> information och</w:t>
      </w:r>
      <w:r>
        <w:t xml:space="preserve"> ge in</w:t>
      </w:r>
      <w:r w:rsidRPr="00054F85">
        <w:t xml:space="preserve"> handlingar till den delegerande myndigheten</w:t>
      </w:r>
      <w:r>
        <w:t xml:space="preserve">. </w:t>
      </w:r>
      <w:r w:rsidRPr="00B93801">
        <w:t xml:space="preserve">Handlingarna blir därmed allmänna och kan begäras ut. </w:t>
      </w:r>
      <w:bookmarkEnd w:id="205"/>
      <w:r>
        <w:t>Ett förslag till en motsvarande reglering i miljöbalken av skyldighet att lämna information och handlingar till den delegerande myndigheten har lämnats av regeringen i propositionen Förbättrad tillsyn på miljöområdet, prop. 2019/20:137, s.</w:t>
      </w:r>
      <w:r w:rsidR="00C37119">
        <w:t> </w:t>
      </w:r>
      <w:r>
        <w:t>68–72.</w:t>
      </w:r>
    </w:p>
    <w:p w14:paraId="21B02320" w14:textId="77777777" w:rsidR="00F71CC6" w:rsidRDefault="00AB307F" w:rsidP="00F71CC6">
      <w:pPr>
        <w:pStyle w:val="Rubrik2"/>
      </w:pPr>
      <w:bookmarkStart w:id="206" w:name="_Toc44537219"/>
      <w:bookmarkStart w:id="207" w:name="_Toc54265414"/>
      <w:r>
        <w:t>Föreskrifter om uppgiftsskyldighet</w:t>
      </w:r>
      <w:bookmarkEnd w:id="206"/>
      <w:bookmarkEnd w:id="207"/>
    </w:p>
    <w:p w14:paraId="7D403C3E" w14:textId="77777777" w:rsidR="00F71CC6" w:rsidRPr="00A76360" w:rsidRDefault="00AB307F" w:rsidP="00F71CC6">
      <w:pPr>
        <w:pStyle w:val="Brdtextram"/>
      </w:pPr>
      <w:r w:rsidRPr="00420062">
        <w:rPr>
          <w:b/>
        </w:rPr>
        <w:t xml:space="preserve">Regeringens </w:t>
      </w:r>
      <w:r>
        <w:rPr>
          <w:b/>
        </w:rPr>
        <w:t>bedömning</w:t>
      </w:r>
      <w:r w:rsidRPr="00420062">
        <w:rPr>
          <w:b/>
        </w:rPr>
        <w:t>:</w:t>
      </w:r>
      <w:r>
        <w:t xml:space="preserve"> </w:t>
      </w:r>
      <w:r w:rsidRPr="00F40920">
        <w:t>Det behövs inte något särskilt bemyndi</w:t>
      </w:r>
      <w:r>
        <w:softHyphen/>
      </w:r>
      <w:r w:rsidRPr="00F40920">
        <w:t xml:space="preserve">gande om uppgiftsskyldighet för djurhållare i </w:t>
      </w:r>
      <w:r>
        <w:t>zoonos</w:t>
      </w:r>
      <w:r w:rsidRPr="00F40920">
        <w:t>lagen.</w:t>
      </w:r>
    </w:p>
    <w:p w14:paraId="24540A84" w14:textId="77777777" w:rsidR="00F71CC6" w:rsidRPr="00A76360" w:rsidRDefault="00F71CC6" w:rsidP="00F71CC6">
      <w:pPr>
        <w:pStyle w:val="Brdtextmedindrag"/>
        <w:rPr>
          <w:sz w:val="8"/>
          <w:szCs w:val="8"/>
        </w:rPr>
      </w:pPr>
    </w:p>
    <w:p w14:paraId="47242452" w14:textId="77777777" w:rsidR="00F71CC6" w:rsidRPr="00F40920" w:rsidRDefault="00AB307F" w:rsidP="00F71CC6">
      <w:pPr>
        <w:pStyle w:val="Brdtextmedindrag"/>
        <w:rPr>
          <w:b/>
        </w:rPr>
      </w:pPr>
      <w:r w:rsidRPr="00F40920">
        <w:rPr>
          <w:b/>
        </w:rPr>
        <w:t xml:space="preserve">Promemorians </w:t>
      </w:r>
      <w:r>
        <w:rPr>
          <w:b/>
        </w:rPr>
        <w:t xml:space="preserve">bedömning </w:t>
      </w:r>
      <w:r w:rsidRPr="00317FC8">
        <w:rPr>
          <w:bCs/>
        </w:rPr>
        <w:t>ö</w:t>
      </w:r>
      <w:r w:rsidRPr="00831EC8">
        <w:t>verensstämmer med regeringens.</w:t>
      </w:r>
    </w:p>
    <w:p w14:paraId="50924ABC" w14:textId="77777777" w:rsidR="00F71CC6" w:rsidRPr="00F40920" w:rsidRDefault="00AB307F" w:rsidP="00F71CC6">
      <w:pPr>
        <w:pStyle w:val="Brdtextmedindrag"/>
        <w:rPr>
          <w:b/>
        </w:rPr>
      </w:pPr>
      <w:r w:rsidRPr="00F40920">
        <w:rPr>
          <w:b/>
        </w:rPr>
        <w:t>Remissinstanserna:</w:t>
      </w:r>
      <w:r>
        <w:rPr>
          <w:b/>
        </w:rPr>
        <w:t xml:space="preserve"> </w:t>
      </w:r>
      <w:r w:rsidRPr="00831EC8">
        <w:t>Inga remissinstanser lämnar synpunkter.</w:t>
      </w:r>
    </w:p>
    <w:p w14:paraId="1749EC2F" w14:textId="77777777" w:rsidR="00F71CC6" w:rsidRDefault="00AB307F" w:rsidP="00F71CC6">
      <w:pPr>
        <w:pStyle w:val="Brdtextmedindrag"/>
      </w:pPr>
      <w:r w:rsidRPr="00F40920">
        <w:rPr>
          <w:b/>
        </w:rPr>
        <w:t xml:space="preserve">Skälen för regeringens </w:t>
      </w:r>
      <w:r>
        <w:rPr>
          <w:b/>
        </w:rPr>
        <w:t>bedömning</w:t>
      </w:r>
      <w:r w:rsidRPr="00F40920">
        <w:rPr>
          <w:b/>
        </w:rPr>
        <w:t>:</w:t>
      </w:r>
      <w:r>
        <w:rPr>
          <w:b/>
        </w:rPr>
        <w:t xml:space="preserve"> </w:t>
      </w:r>
      <w:r>
        <w:t>I artikel 10.2 i den nya kontroll</w:t>
      </w:r>
      <w:r>
        <w:softHyphen/>
        <w:t xml:space="preserve">förordningen finns krav på att de behöriga myndigheterna ska upprätta en förteckning över aktörer och hålla denna uppdaterad. Kommissionen ska anta delegerade akter för att fastställa vilka kategorier av aktörer som ska undantas från kravet på förteckning (artikel 10.3). De aktörer som inte undantas från kravet på förteckning är skyldiga att lämna uppgifter till de behöriga myndigheterna vid tillämpningen av artikel 10.2. Aktörerna ska i detta syfte lämna uppgifter om åtminstone namn och juridisk form, vilken specifik verksamhet som de utför, inbegripet verksamhet som utförs genom distanskommunikation och uppgift om vilka platser som de kontrollerar (artikel 15.5). Aktörernas skyldighet enligt artikel 15 gäller också om offentlig kontroll eller annan offentlig verksamhet utförs av bl.a. officiella veterinärer, organ med delegerade uppgifter och fysiska personer som har delegerats vissa uppgifter i offentlig kontroll eller annan offentlig verksamhet (artikel 15.6). </w:t>
      </w:r>
    </w:p>
    <w:p w14:paraId="09F69168" w14:textId="05EFA876" w:rsidR="00F71CC6" w:rsidRDefault="00AB307F" w:rsidP="00F71CC6">
      <w:pPr>
        <w:pStyle w:val="Brdtextmedindrag"/>
      </w:pPr>
      <w:r>
        <w:t xml:space="preserve">Det finns som redogörs för </w:t>
      </w:r>
      <w:r w:rsidRPr="00FE6E57">
        <w:t>närmare i avsnitt 4.3 flera nationella författ</w:t>
      </w:r>
      <w:r>
        <w:softHyphen/>
      </w:r>
      <w:r w:rsidRPr="00FE6E57">
        <w:t>ningar på djurhälsoområdet, vars tillämpningsområde</w:t>
      </w:r>
      <w:r>
        <w:t xml:space="preserve"> delvis överlappar varandra. Av 9 § första stycket 3 lagen om provtagning av djur, m.m. (</w:t>
      </w:r>
      <w:r w:rsidRPr="005436DD">
        <w:t>härefter provtagningslagen</w:t>
      </w:r>
      <w:r>
        <w:t>) följer att regeringen eller den myndighet som regeringen bestämmer får meddela föreskrifter om registrering av djurhållare och anläggningar för djur. Prov</w:t>
      </w:r>
      <w:r>
        <w:softHyphen/>
        <w:t>tagningslagen har ett brett tillämpningsområde som bl.a. omfattar kontroll av smittsamma djursjukdomar och kontroll av restsubstanser och andra ämnen i djur och djurprodukter. Regeringen bedömer därför, i likhet med promemorian, att bemyndigandet i provtagningslagen är ett tillräckligt komplement till uppgiftsskyldigheten enligt artikel 15.5 i den nya kontroll</w:t>
      </w:r>
      <w:r>
        <w:softHyphen/>
        <w:t>förordningen när det gäller djurhälsokrav. Något särskilt bemyndigande behövs därför inte i zoonoslagen.</w:t>
      </w:r>
    </w:p>
    <w:p w14:paraId="5334FD73" w14:textId="29616DAE" w:rsidR="00F71CC6" w:rsidRDefault="00AB307F" w:rsidP="00F71CC6">
      <w:pPr>
        <w:pStyle w:val="Brdtextmedindrag"/>
      </w:pPr>
      <w:bookmarkStart w:id="208" w:name="_Hlk44437135"/>
      <w:r>
        <w:t xml:space="preserve">I förordningen (2018:1264) om digitalt inhämtande av uppgifter från företag finns bestämmelser som syftar till att </w:t>
      </w:r>
      <w:r w:rsidRPr="001268C3">
        <w:t xml:space="preserve">underlätta </w:t>
      </w:r>
      <w:r>
        <w:t xml:space="preserve">företagens </w:t>
      </w:r>
      <w:r w:rsidRPr="001268C3">
        <w:t>kontak</w:t>
      </w:r>
      <w:r>
        <w:softHyphen/>
      </w:r>
      <w:r w:rsidRPr="001268C3">
        <w:t>ter med och uppgiftslämnande till myndigheter</w:t>
      </w:r>
      <w:r>
        <w:t>. Förordningen är bl.a. tillämplig på Jordbruksverket, Livsmedelsverket och länsstyrelserna</w:t>
      </w:r>
      <w:bookmarkEnd w:id="208"/>
      <w:r>
        <w:t xml:space="preserve">. </w:t>
      </w:r>
    </w:p>
    <w:p w14:paraId="32EC073C" w14:textId="77777777" w:rsidR="00F71CC6" w:rsidRDefault="00AB307F" w:rsidP="00F71CC6">
      <w:pPr>
        <w:pStyle w:val="Rubrik2"/>
      </w:pPr>
      <w:bookmarkStart w:id="209" w:name="_Toc44537220"/>
      <w:bookmarkStart w:id="210" w:name="_Toc54265415"/>
      <w:r>
        <w:t>Rätt till upplysningar och tillträde</w:t>
      </w:r>
      <w:bookmarkEnd w:id="209"/>
      <w:bookmarkEnd w:id="210"/>
    </w:p>
    <w:p w14:paraId="23DE5633" w14:textId="77777777" w:rsidR="00F71CC6" w:rsidRDefault="00AB307F" w:rsidP="00F71CC6">
      <w:pPr>
        <w:pStyle w:val="Brdtextram"/>
      </w:pPr>
      <w:r w:rsidRPr="00420062">
        <w:rPr>
          <w:b/>
        </w:rPr>
        <w:t xml:space="preserve">Regeringens </w:t>
      </w:r>
      <w:r>
        <w:rPr>
          <w:b/>
        </w:rPr>
        <w:t>bedömning</w:t>
      </w:r>
      <w:r w:rsidRPr="00420062">
        <w:rPr>
          <w:b/>
        </w:rPr>
        <w:t>:</w:t>
      </w:r>
      <w:r>
        <w:t xml:space="preserve"> Den n</w:t>
      </w:r>
      <w:r w:rsidRPr="006F7B31">
        <w:t>uvarande bestämmelse</w:t>
      </w:r>
      <w:r>
        <w:t>n</w:t>
      </w:r>
      <w:r w:rsidRPr="006F7B31">
        <w:t xml:space="preserve"> om rätt för </w:t>
      </w:r>
      <w:r>
        <w:t xml:space="preserve">bl.a. </w:t>
      </w:r>
      <w:r w:rsidRPr="006F7B31">
        <w:t>kontrollmyndigheter och EU:s institutioner att få upplysningar, ta del av handlingar och få tillträde till områden, anläggningar och bygg</w:t>
      </w:r>
      <w:r>
        <w:softHyphen/>
      </w:r>
      <w:r w:rsidRPr="006F7B31">
        <w:t>nader, lokaler och andra utrymmen</w:t>
      </w:r>
      <w:r>
        <w:t>,</w:t>
      </w:r>
      <w:r w:rsidRPr="006F7B31">
        <w:t xml:space="preserve"> för att där besiktiga djuren, göra undersökningar och ta prover, bör finnas kvar.</w:t>
      </w:r>
    </w:p>
    <w:p w14:paraId="239DAE5B" w14:textId="77777777" w:rsidR="00F71CC6" w:rsidRDefault="00AB307F" w:rsidP="00F71CC6">
      <w:pPr>
        <w:pStyle w:val="Brdtextmedindragram"/>
      </w:pPr>
      <w:r>
        <w:rPr>
          <w:b/>
        </w:rPr>
        <w:t>Regeringens förslag:</w:t>
      </w:r>
      <w:r>
        <w:t xml:space="preserve"> Bestämmelserna om rätt till upplysningar och tillträde ska även gälla för en officiell veterinär som har förordnats enligt lagen om officiella veterinärer. Bestämmelserna ska även gälla vid utförande av annan offentlig verksamhet.</w:t>
      </w:r>
    </w:p>
    <w:p w14:paraId="7336AC00" w14:textId="25E1853F" w:rsidR="00F71CC6" w:rsidRDefault="00AB307F" w:rsidP="00F71CC6">
      <w:pPr>
        <w:pStyle w:val="Brdtextmedindragram"/>
      </w:pPr>
      <w:r>
        <w:t xml:space="preserve">Det ska förtydligas att de EU-institutioner som bestämmelserna gäller för är Europeiska kommissionen och Europeiska revisionsrätten. Deras rätt till upplysningar och tillträde ska gälla i den utsträckning det behövs för att kontrollera att Sverige följer de EU-bestämmelser som lagen kompletterar och för att kontrollera att </w:t>
      </w:r>
      <w:r w:rsidRPr="009F7163">
        <w:t>EU-bestämmelser</w:t>
      </w:r>
      <w:r>
        <w:t>na</w:t>
      </w:r>
      <w:r w:rsidRPr="009F7163">
        <w:t xml:space="preserve"> om unio</w:t>
      </w:r>
      <w:r>
        <w:softHyphen/>
      </w:r>
      <w:r w:rsidRPr="009F7163">
        <w:t>n</w:t>
      </w:r>
      <w:r>
        <w:softHyphen/>
      </w:r>
      <w:r w:rsidRPr="009F7163">
        <w:t>ens medfinansiering av åtgärder inom lagens tillämpningsområde</w:t>
      </w:r>
      <w:r w:rsidDel="003F3302">
        <w:t xml:space="preserve"> </w:t>
      </w:r>
      <w:r>
        <w:t>följs.</w:t>
      </w:r>
    </w:p>
    <w:p w14:paraId="13717F21" w14:textId="77777777" w:rsidR="00F71CC6" w:rsidRPr="006F7B31" w:rsidRDefault="00AB307F" w:rsidP="00F71CC6">
      <w:pPr>
        <w:pStyle w:val="Brdtextmedindragram"/>
      </w:pPr>
      <w:r>
        <w:t>Bestämmelsen om rätt till tillträde och upplysningar ska inte tilläm</w:t>
      </w:r>
      <w:r>
        <w:softHyphen/>
        <w:t>pas när kontroller och inspektioner på plats utförs enligt förordning (EU, Euratom) nr 883/2013 eller lagen om kontroller och inspektioner på plats av Europeiska byrån för bedrägeribekämpning.</w:t>
      </w:r>
    </w:p>
    <w:p w14:paraId="0426C3AC" w14:textId="77777777" w:rsidR="00F71CC6" w:rsidRPr="00A76360" w:rsidRDefault="00F71CC6" w:rsidP="00F71CC6">
      <w:pPr>
        <w:pStyle w:val="Brdtextmedindrag"/>
        <w:rPr>
          <w:sz w:val="8"/>
          <w:szCs w:val="8"/>
        </w:rPr>
      </w:pPr>
    </w:p>
    <w:p w14:paraId="5E2D572D" w14:textId="77777777" w:rsidR="00F71CC6" w:rsidRPr="00F40920" w:rsidRDefault="00AB307F" w:rsidP="00F71CC6">
      <w:pPr>
        <w:pStyle w:val="Brdtextmedindrag"/>
        <w:rPr>
          <w:b/>
        </w:rPr>
      </w:pPr>
      <w:r w:rsidRPr="00F40920">
        <w:rPr>
          <w:b/>
        </w:rPr>
        <w:t>Promemorians förslag</w:t>
      </w:r>
      <w:r>
        <w:rPr>
          <w:b/>
        </w:rPr>
        <w:t xml:space="preserve"> och bedömning </w:t>
      </w:r>
      <w:r w:rsidRPr="00317FC8">
        <w:rPr>
          <w:bCs/>
        </w:rPr>
        <w:t>ö</w:t>
      </w:r>
      <w:r>
        <w:t>verensstämmer i sak med regeringens.</w:t>
      </w:r>
    </w:p>
    <w:p w14:paraId="0C76544F" w14:textId="77777777" w:rsidR="00F71CC6" w:rsidRPr="00F40920" w:rsidRDefault="00AB307F" w:rsidP="00F71CC6">
      <w:pPr>
        <w:pStyle w:val="Brdtextmedindrag"/>
        <w:rPr>
          <w:b/>
        </w:rPr>
      </w:pPr>
      <w:r w:rsidRPr="00F40920">
        <w:rPr>
          <w:b/>
        </w:rPr>
        <w:t>Remissinstanserna:</w:t>
      </w:r>
      <w:r w:rsidRPr="002B021E">
        <w:t xml:space="preserve"> </w:t>
      </w:r>
      <w:r w:rsidRPr="00606818">
        <w:rPr>
          <w:i/>
          <w:iCs/>
        </w:rPr>
        <w:t>Försvarsmakten</w:t>
      </w:r>
      <w:r w:rsidRPr="00175448">
        <w:t xml:space="preserve"> framför att den tillträdesrätt och rätt till dokumentation och information som den nya kontrollförordningen (artikel 116.3) ger Europeiska kommissionens och revisionsrättens inspek</w:t>
      </w:r>
      <w:r>
        <w:softHyphen/>
      </w:r>
      <w:r w:rsidRPr="00175448">
        <w:t>törer och experter medför en risk för att försvarshemligheter och annan skyddsvärd försvarsrelaterad information röjs. Det bör införas ett uttryck</w:t>
      </w:r>
      <w:r>
        <w:softHyphen/>
      </w:r>
      <w:r w:rsidRPr="00175448">
        <w:t>ligt undantag för Försvarsmakten i nationell rätt, i syfte att förhindra sprid</w:t>
      </w:r>
      <w:r>
        <w:softHyphen/>
      </w:r>
      <w:r w:rsidRPr="00175448">
        <w:t>ning av information som riskerar försvarsförmågan</w:t>
      </w:r>
      <w:r w:rsidRPr="00831EC8">
        <w:t>.</w:t>
      </w:r>
      <w:r w:rsidRPr="00FB0851">
        <w:t xml:space="preserve"> </w:t>
      </w:r>
      <w:r w:rsidRPr="005D7A7A">
        <w:rPr>
          <w:i/>
          <w:iCs/>
        </w:rPr>
        <w:t>Sveriges lantbruks</w:t>
      </w:r>
      <w:r>
        <w:rPr>
          <w:i/>
          <w:iCs/>
        </w:rPr>
        <w:softHyphen/>
      </w:r>
      <w:r w:rsidRPr="005D7A7A">
        <w:rPr>
          <w:i/>
          <w:iCs/>
        </w:rPr>
        <w:t xml:space="preserve">universitet </w:t>
      </w:r>
      <w:r w:rsidRPr="00FB0851">
        <w:t>tillstyrker att tillträde och andra bemyndiganden som gäller för dem som utövar offentlig kontroll, även bör gälla andra organ (officiella veterinärer och andra fysiska personer som fått delegation) som blivit bemyndigade att utföra verksamhet som avses i lagen, såsom att få tillgång till uppgifter som behövs för att utföra uppdraget och t.ex. tillträde till plat</w:t>
      </w:r>
      <w:r>
        <w:softHyphen/>
      </w:r>
      <w:r w:rsidRPr="00FB0851">
        <w:t>ser där djur hålls.</w:t>
      </w:r>
    </w:p>
    <w:p w14:paraId="328D10F3" w14:textId="7EA04FC4" w:rsidR="00F71CC6" w:rsidRDefault="00AB307F" w:rsidP="00F71CC6">
      <w:pPr>
        <w:pStyle w:val="Brdtextmedindrag"/>
      </w:pPr>
      <w:r w:rsidRPr="00F40920">
        <w:rPr>
          <w:b/>
        </w:rPr>
        <w:t>Skälen för regeringens förslag</w:t>
      </w:r>
      <w:r>
        <w:rPr>
          <w:b/>
        </w:rPr>
        <w:t xml:space="preserve"> och bedömning</w:t>
      </w:r>
      <w:r w:rsidRPr="00F40920">
        <w:rPr>
          <w:b/>
        </w:rPr>
        <w:t>:</w:t>
      </w:r>
      <w:r>
        <w:rPr>
          <w:b/>
        </w:rPr>
        <w:t xml:space="preserve"> </w:t>
      </w:r>
      <w:r>
        <w:t>I dag har en kontroll</w:t>
      </w:r>
      <w:r>
        <w:softHyphen/>
        <w:t>myndighet och ett kontrollorgan som anlitas i den offentliga kontrollen i den utsträckning det behövs för kontrollen rätt att på begäran få upplys</w:t>
      </w:r>
      <w:r>
        <w:softHyphen/>
        <w:t>ningar och ta del av handlingar samt få tillträde till områden, anläggningar och byggnader, lokaler och andra utrymmen för att där besiktiga djuren, göra undersökningar och ta prover. Denna rätt gäller också för den som vidtar åtgärder enligt lagen, de föreskrifter eller beslut som har meddelats med stöd av lagen, de EU-bestämmelser som kompletteras av lagen eller de beslut som har meddelats med stöd av EU-bestämmelserna (9 § zoonoslagen).</w:t>
      </w:r>
    </w:p>
    <w:p w14:paraId="68D0013B" w14:textId="77777777" w:rsidR="00F71CC6" w:rsidRDefault="00AB307F" w:rsidP="00F71CC6">
      <w:pPr>
        <w:pStyle w:val="Brdtextmedindrag"/>
      </w:pPr>
      <w:r>
        <w:t>När det gäller uttrycket ”den som vidtar åtgärder” framgår det av för</w:t>
      </w:r>
      <w:r>
        <w:softHyphen/>
        <w:t>arbetena till de lagändringar som gjordes för att anpassa lagstiftningen till den tidigare kontrollförordningen att det är åtgärder för att förebygga eller bekämpa zoonoser som åsyftas (se prop. 2005/06:128 s. 342 f.). Dessa åtgärder ingår i uttrycket annan offentlig verksamhet enligt artikel 2.2 i den nya kontrollförordningen.</w:t>
      </w:r>
    </w:p>
    <w:p w14:paraId="0ECC352A" w14:textId="77777777" w:rsidR="00F71CC6" w:rsidRDefault="00AB307F" w:rsidP="00F71CC6">
      <w:pPr>
        <w:pStyle w:val="Brdtextmedindrag"/>
      </w:pPr>
      <w:r>
        <w:t>Bestämmelsen i 9 § zoonoslagen om rätt till upplysningar och tillträde kan jämföras med artikel 15.1 i den nya kontrollförordningen. Enligt denna artikel ska aktörerna, där behöriga myndigheter så kräver och i den utsträckning som det är nödvändigt för att genomföra offentlig kontroll eller annan offentlig verksamhet, ge de behöriga myndigheternas personal tillgång till utrustning, transportmedel, lokaler och andra platser under aktörernas kontroll och deras omgivningar, deras datoriserade inform</w:t>
      </w:r>
      <w:r>
        <w:softHyphen/>
        <w:t>ationshanteringssystem, djur och varor under deras kontroll samt doku</w:t>
      </w:r>
      <w:r>
        <w:softHyphen/>
        <w:t>ment och annan relevant information. Aktörernas skyldighet enligt denna artikel gäller också om offentlig kontroll eller annan offentlig verksamhet genomförs av bl.a. officiella veterinärer, organ med delegerade uppgifter och fysiska personer som har delegerats vissa uppgifter i offentlig kontroll eller annan offentlig verksamhet (artikel 15.6).</w:t>
      </w:r>
    </w:p>
    <w:p w14:paraId="4B2041FB" w14:textId="61541850" w:rsidR="00F71CC6" w:rsidRDefault="00AB307F" w:rsidP="00F71CC6">
      <w:pPr>
        <w:pStyle w:val="Brdtextmedindrag"/>
      </w:pPr>
      <w:bookmarkStart w:id="211" w:name="_Hlk38383988"/>
      <w:r>
        <w:t>Regeringen föreslår i avsnitt 8.1 en bestämmelse som tydliggör att den nya kontrollförordningen ska tillämpas vid all offentlig kontroll och annan offentlig verksamhet enligt zoonoslagen,</w:t>
      </w:r>
      <w:r w:rsidRPr="006800BD">
        <w:t xml:space="preserve"> </w:t>
      </w:r>
      <w:r>
        <w:t>alltså även vid sådan kontroll och annan offentlig verksamhet som kan bedömas falla utanför kontrollförord</w:t>
      </w:r>
      <w:r>
        <w:softHyphen/>
        <w:t>ningens tillämpningsområde.</w:t>
      </w:r>
      <w:bookmarkEnd w:id="211"/>
      <w:r>
        <w:t xml:space="preserve"> Artikel 15.1 i den nya kontrollförordningen bedöms vara direkt tillämplig i medlemsstaterna – även när uppgiften att utföra kontroll har delegerats till enskilda. Medan artikel 15.1 reglerar en skyldighet för aktörerna innehåller emellertid 9 § zoonoslagen en motsva</w:t>
      </w:r>
      <w:r>
        <w:softHyphen/>
        <w:t>rande rätt för kontrollmyndigheterna och kontrollorganen. Av artikel 5.1 h i den nya kontrollförordningen framgår också att de behöriga myndighe</w:t>
      </w:r>
      <w:r>
        <w:softHyphen/>
        <w:t>t</w:t>
      </w:r>
      <w:r>
        <w:softHyphen/>
        <w:t>erna ska ha rättsliga förfaranden för att säkerställa att personalen har till</w:t>
      </w:r>
      <w:r>
        <w:softHyphen/>
        <w:t>träde till aktörernas byggnader med tillhörande mark och tillgång till deras dokumentation, så att de kan utföra sina uppgifter på ett korrekt sätt. Mot denna bakgrund och för att undvika eventuella otydligheter vid tillämp</w:t>
      </w:r>
      <w:r>
        <w:softHyphen/>
        <w:t>ningen bedömer regeringen i likhet med promemorian att det är lämpligt att låta bestämmelsen i zoonoslagen om rätten till upplysningar och till</w:t>
      </w:r>
      <w:r>
        <w:softHyphen/>
        <w:t>träde vara kvar som ett komplement till bestämmelsen i den nya kontroll</w:t>
      </w:r>
      <w:r>
        <w:softHyphen/>
        <w:t>förordningen.</w:t>
      </w:r>
    </w:p>
    <w:p w14:paraId="2F901D17" w14:textId="2CD1323A" w:rsidR="00F71CC6" w:rsidRDefault="00AB307F" w:rsidP="00F71CC6">
      <w:pPr>
        <w:pStyle w:val="Brdtextmedindrag"/>
      </w:pPr>
      <w:r>
        <w:t>Skyldigheten i den nya kontrollförordningen gäller, som nämnts ovan, också i förhållande till officiella veterinärer. En officiell veterinär är en veterinär som genom anställning eller på annat sätt har utsetts av den behöriga myndigheten och som har lämpliga kvalifikationer för att utföra offentlig kontroll och annan offentlig verksamhet i enlighet med denna förordning, och de relevanta bestämmelser som avses i artikel 1.2 (artikel</w:t>
      </w:r>
      <w:r w:rsidR="00DC1875">
        <w:t> </w:t>
      </w:r>
      <w:r>
        <w:t xml:space="preserve">3 i den nya kontrollförordningen). Det kan inte uteslutas att även privatpraktiserande veterinärer anlitas för att utföra viss offentlig kontroll eller annan offentlig verksamhet </w:t>
      </w:r>
      <w:bookmarkStart w:id="212" w:name="_Hlk38384167"/>
      <w:r>
        <w:t xml:space="preserve">i egenskap av officiell veterinär. </w:t>
      </w:r>
      <w:bookmarkEnd w:id="212"/>
      <w:r>
        <w:t>Bestäm</w:t>
      </w:r>
      <w:r>
        <w:softHyphen/>
        <w:t>melsen om rätt till upplysningar m.m. bör därför även omfatta dessa vete</w:t>
      </w:r>
      <w:r>
        <w:softHyphen/>
        <w:t>rinärer. Rätten till upplysningar och tillträde bör således, på motsvarande sätt som föreskrivs om aktörernas skyldigheter i den nya kontrollförord</w:t>
      </w:r>
      <w:r>
        <w:softHyphen/>
        <w:t>ningen, även gälla för sådana officiella veterinärer som förordnats enligt lagen (2009:1254) om officiella veterinärer. Officiella veterinärer som är anställda på kontrollmyndigheten omfattas däremot av kontrollmyndighet</w:t>
      </w:r>
      <w:r>
        <w:softHyphen/>
        <w:t>ens tillträdesrätt.</w:t>
      </w:r>
    </w:p>
    <w:p w14:paraId="46B8CC34" w14:textId="77777777" w:rsidR="00F71CC6" w:rsidRDefault="00AB307F" w:rsidP="00F71CC6">
      <w:pPr>
        <w:pStyle w:val="Brdtextmedindrag"/>
      </w:pPr>
      <w:r>
        <w:t>Rätten till upplysningar och tillträde bör vidare, på motsvarande sätt som föreskrivs när det gäller aktörernas skyldigheter i den nya kontrollförord</w:t>
      </w:r>
      <w:r>
        <w:softHyphen/>
        <w:t>ningen, även gälla under det att annan offentlig verksamhet utförs. För att uppnå enhetlighet med den nya kontrollförordningen och för att underlätta tillämpningen bör uttrycket ”den som vidtar åtgärder</w:t>
      </w:r>
      <w:r w:rsidRPr="00970CCB">
        <w:t xml:space="preserve"> </w:t>
      </w:r>
      <w:r>
        <w:t>enligt denna lag, de föreskrifter som meddelats med stöd av lagen, de EU-bestämmelser som kompletteras av lagen eller de beslut som har meddelats med stöd av EU-bestämmelserna” bytas ut mot ”den som utför annan offentlig verksam</w:t>
      </w:r>
      <w:r>
        <w:softHyphen/>
        <w:t>het”.</w:t>
      </w:r>
      <w:r w:rsidRPr="00970CCB">
        <w:t xml:space="preserve"> </w:t>
      </w:r>
      <w:r>
        <w:t>I praktiken avses dock samma situationer, eftersom annan offentlig verksamhet avser just annan verksamhet än offentlig kontroll som utförs enligt den nya kontrollförordningen eller den materiella lagstiftningen (se artikel 2.2). Det bedöms alltså inte vara fråga om någon faktisk utvidgning av tillträdesrätten i denna del.</w:t>
      </w:r>
    </w:p>
    <w:p w14:paraId="3A7EC05B" w14:textId="77777777" w:rsidR="00F71CC6" w:rsidRDefault="00AB307F" w:rsidP="00F71CC6">
      <w:pPr>
        <w:pStyle w:val="Brdtextmedindrag"/>
      </w:pPr>
      <w:r>
        <w:t>Av 9 § tredje stycket zoonoslagen följer att bestämmelsen om rätt till upplysningar och tillträde även gäller för EU:s institutioner och för inspek</w:t>
      </w:r>
      <w:r>
        <w:softHyphen/>
        <w:t>törer och experter som utsetts av institutionerna.</w:t>
      </w:r>
    </w:p>
    <w:p w14:paraId="2BA63841" w14:textId="0685692C" w:rsidR="00F71CC6" w:rsidRDefault="00AB307F" w:rsidP="00F71CC6">
      <w:pPr>
        <w:pStyle w:val="Brdtextmedindrag"/>
      </w:pPr>
      <w:r>
        <w:t>I den nya kontrollförordningen finns bestämmelser om Europeiska kommissionens kontroll i medlemsstaterna (artiklarna 116–119). Kommissio</w:t>
      </w:r>
      <w:r>
        <w:softHyphen/>
        <w:t>nens experter ska utföra kontroller i varje medlemsstat för att bl.a. kontrollera tillämpningen av de bestämmelser som avses i artikel 1.2 och de bestämmelser som föreskrivs i den nya kontrollförordningen. Dessa kontroller ska organiseras i samarbete med de behöriga myndigheterna i medlemsstaterna och utföras regelbundet. De får även omfatta kontroller på plats (artikel 116). Medlemsstaterna ska ge nödvändigt stöd för att säkerställa att kommissionens experter får tillträde till alla lokaler eller delar av lokaler, till djur och varor samt tillgång till information och data</w:t>
      </w:r>
      <w:r>
        <w:softHyphen/>
        <w:t>system som är av betydelse för att de ska kunna fullgöra sina uppgifter (artikel 119). Kommissionen får även, i samarbete med den berörda med</w:t>
      </w:r>
      <w:r>
        <w:softHyphen/>
        <w:t>lemsstaten, sända en grupp inspektörer för offentlig kontroll på plats i medlemsstaten (artikel 108.2).</w:t>
      </w:r>
    </w:p>
    <w:p w14:paraId="22C8DD3F" w14:textId="692AECA3" w:rsidR="00F71CC6" w:rsidRDefault="00AB307F" w:rsidP="00F71CC6">
      <w:pPr>
        <w:pStyle w:val="Brdtextmedindrag"/>
      </w:pPr>
      <w:r>
        <w:t>Eftersom det är Europeiska kommissionen och dess inspektörer och experter som ska utföra kontroll i medlemsstaterna enligt den nya kontroll</w:t>
      </w:r>
      <w:r>
        <w:softHyphen/>
        <w:t>förordningen kan rätten till upplysningar och tillträde preciseras att gälla för dem. Även experter från medlemsstaterna får dock bistå kommission</w:t>
      </w:r>
      <w:r>
        <w:softHyphen/>
        <w:t>ens experter och dessa ska då när de åtföljer kommissionens experter ges samma rätt till tillträde som dem (artikel 116.4). Det får förutsättas att nationella experter som åtföljer kommissionen har utsetts av kom</w:t>
      </w:r>
      <w:r w:rsidR="00552B3C">
        <w:softHyphen/>
      </w:r>
      <w:r>
        <w:t>miss</w:t>
      </w:r>
      <w:r>
        <w:softHyphen/>
        <w:t xml:space="preserve">ionen. De nationella experterna omfattas alltså i detta sammanhang av uttrycket ”experter som har utsetts av kommissionen”. </w:t>
      </w:r>
    </w:p>
    <w:p w14:paraId="0EDC863E" w14:textId="0E0911F1" w:rsidR="00F71CC6" w:rsidRDefault="00AB307F" w:rsidP="00F71CC6">
      <w:pPr>
        <w:pStyle w:val="Brdtextmedindrag"/>
      </w:pPr>
      <w:r>
        <w:t>Vissa åtgärder som utförs i Sverige kan enligt zoonosförordningen med</w:t>
      </w:r>
      <w:r>
        <w:softHyphen/>
        <w:t>finansieras av unionens budget.</w:t>
      </w:r>
      <w:r w:rsidRPr="003F3302">
        <w:t xml:space="preserve"> </w:t>
      </w:r>
      <w:bookmarkStart w:id="213" w:name="_Hlk32503626"/>
      <w:r w:rsidRPr="007F4C76">
        <w:t xml:space="preserve">Medfinansieringen </w:t>
      </w:r>
      <w:r>
        <w:t>avser</w:t>
      </w:r>
      <w:r w:rsidRPr="007F4C76">
        <w:t xml:space="preserve"> till största delen åtgärder för att förebygga och bekämpa smittsamma djursjukdomar. För budgetperioden 2014</w:t>
      </w:r>
      <w:r>
        <w:t>–</w:t>
      </w:r>
      <w:r w:rsidRPr="007F4C76">
        <w:t>2020 regleras unionens medfinansiering i</w:t>
      </w:r>
      <w:r>
        <w:t xml:space="preserve"> </w:t>
      </w:r>
      <w:bookmarkEnd w:id="213"/>
      <w:r>
        <w:t>Europa</w:t>
      </w:r>
      <w:r>
        <w:softHyphen/>
        <w:t>parlamentets och rådets förordning (EU) nr 652/2014 av den 15 maj 2014 om fastställande av bestämmelser för förvaltningen av utgifter för livs</w:t>
      </w:r>
      <w:r>
        <w:softHyphen/>
        <w:t>medelskedjan, djurhälsa, djurskydd, växtskydd och växtföröknings</w:t>
      </w:r>
      <w:r>
        <w:softHyphen/>
        <w:t>material, och om ändring av rådets direktiv 98/56/EG, 2000/29/EG och 2008/90/EG, Europaparlamentets och rådets förordningar (EG) nr 178/2002, (EG) nr 882/2004 och (EG) nr 396/2005, Europaparlamentets och rådets direktiv 2009/128/EG samt Europaparlamentets och rådets för</w:t>
      </w:r>
      <w:r>
        <w:softHyphen/>
        <w:t xml:space="preserve">ordning (EG) nr 1107/2009, och om upphävande av rådets beslut 66/399/EEG, 76/894/EEG och 2009/470/EG. </w:t>
      </w:r>
      <w:bookmarkStart w:id="214" w:name="_Hlk32503685"/>
      <w:r w:rsidRPr="007F4C76">
        <w:t>Förhandlingar om bestäm</w:t>
      </w:r>
      <w:r>
        <w:softHyphen/>
      </w:r>
      <w:r w:rsidRPr="007F4C76">
        <w:t>melser för nästa budgetperiod 2021</w:t>
      </w:r>
      <w:r>
        <w:t>–</w:t>
      </w:r>
      <w:r w:rsidRPr="007F4C76">
        <w:t>2027 pågår. Kommissionen har före</w:t>
      </w:r>
      <w:r>
        <w:softHyphen/>
      </w:r>
      <w:r w:rsidRPr="007F4C76">
        <w:t>slagit ett nytt program för den inre marknaden, i vilket en bredd av tidigare separata program och insatser inom bl.a. konkurrenskraft, växt-, djur-, livsmedels- och foderområdet, konsumentskydd och statistik ingår. Bestämmelserna på växt-, djur-, livsmedels- och foderområdet motsvarar i princip bestämmelserna i förordning nr 652/2014 men innebär en viss utvidgning av vad som kan finansieras i förhållande till dagens program.</w:t>
      </w:r>
      <w:bookmarkEnd w:id="214"/>
    </w:p>
    <w:p w14:paraId="3D16AF85" w14:textId="48829F49" w:rsidR="00F71CC6" w:rsidRDefault="00AB307F" w:rsidP="00F71CC6">
      <w:pPr>
        <w:pStyle w:val="Brdtextmedindrag"/>
      </w:pPr>
      <w:r>
        <w:t>En av EU:s institutioner, Europeiska revisionsrätten, har i uppgift att granska hur unionens medel används, såväl inom unionens egna organ som inom medlemsstaterna. Sverige kan därmed komma att granskas av revi</w:t>
      </w:r>
      <w:r w:rsidR="00DC1875">
        <w:softHyphen/>
      </w:r>
      <w:r>
        <w:t>s</w:t>
      </w:r>
      <w:r>
        <w:softHyphen/>
        <w:t>ionsrätten. Revisionsrätten och inspektörer och experter som utsetts av revisionsrätten bör således ha samma befogenheter som kommissionen att få tillgång till de platser och uppgifter som behövs för granskningen av unionens finanser.</w:t>
      </w:r>
    </w:p>
    <w:p w14:paraId="2A586798" w14:textId="77777777" w:rsidR="00F71CC6" w:rsidRDefault="00AB307F" w:rsidP="00F71CC6">
      <w:pPr>
        <w:pStyle w:val="Brdtextmedindrag"/>
      </w:pPr>
      <w:r>
        <w:t xml:space="preserve">Rätten för kommissionen, revisionsrätten och för de inspektörer och experter som har utsetts av dessa institutioner bör också gälla i den utsträckning det behövs för kontroll av att reglerna i förordning (EU) nr 652/2014 </w:t>
      </w:r>
      <w:bookmarkStart w:id="215" w:name="_Hlk32503796"/>
      <w:r>
        <w:t>eller i det nya regelverk som kommer att ersätta den förord</w:t>
      </w:r>
      <w:r>
        <w:softHyphen/>
        <w:t>ningen följs</w:t>
      </w:r>
      <w:r w:rsidRPr="00CE1420">
        <w:t>.</w:t>
      </w:r>
      <w:r>
        <w:t xml:space="preserve"> Regeringen bedömer därför, till skillnad från promemorian, att rätten till tillträde inte bör vara kopplad till en specifik EU-förordning. I stället bör rätten gälla </w:t>
      </w:r>
      <w:r w:rsidRPr="009F7163">
        <w:t xml:space="preserve">i den utsträckning det behövs för att kontrollera att </w:t>
      </w:r>
      <w:r>
        <w:t xml:space="preserve">de vid varje tid gällande </w:t>
      </w:r>
      <w:r w:rsidRPr="009F7163">
        <w:t>EU-bestämmelser</w:t>
      </w:r>
      <w:r>
        <w:t>na</w:t>
      </w:r>
      <w:r w:rsidRPr="009F7163">
        <w:t xml:space="preserve"> om unionens medfinansie</w:t>
      </w:r>
      <w:r>
        <w:softHyphen/>
      </w:r>
      <w:r w:rsidRPr="009F7163">
        <w:t>ring av åtgärder inom lagens tillämpningsområde följs</w:t>
      </w:r>
      <w:bookmarkEnd w:id="215"/>
      <w:r>
        <w:t>.</w:t>
      </w:r>
    </w:p>
    <w:p w14:paraId="1C8B09BD" w14:textId="77777777" w:rsidR="00F71CC6" w:rsidRDefault="00AB307F" w:rsidP="00F71CC6">
      <w:pPr>
        <w:pStyle w:val="Brdtextmedindrag"/>
      </w:pPr>
      <w:r>
        <w:t>I kommissionen ingår också Europeiska byrån för bedrägeribekämpning (Olaf) som har att utföra kontroll och inspektioner av åtgärder som medfi</w:t>
      </w:r>
      <w:r>
        <w:softHyphen/>
        <w:t>nansieras av unionens budget. Olaf har under vissa förutsättningar rätt till tillträde och upplysningar enligt Europaparlamentets och rådets förordning (EU, Euratom) nr 883/2013 av den 11 september 2013 om utredningar som utförs av Europeiska byrån för bedrägeribekämpning (Olaf) och om upp</w:t>
      </w:r>
      <w:r>
        <w:softHyphen/>
        <w:t>hävande av Europaparlamentets och rådets förordning (EG) nr 1073/1999 och rådets förordning (Euratom) nr 1074/1999. I lagen (2017:244) om kontroller och inspektioner på plats av Europeiska byrån för bedrägeri</w:t>
      </w:r>
      <w:r>
        <w:softHyphen/>
        <w:t>bekämpning finns bestämmelser om rätt för behöriga myndigheter till till</w:t>
      </w:r>
      <w:r>
        <w:softHyphen/>
        <w:t>träde och upplysningar när Olaf utför kontroller och inspektioner enligt förordning (EU, Euratom) nr 883/2013. Bestämmelserna i zoonoslagen om rätt till tillträde och upplysningar bör inte tillämpas när kontroller och inspektioner på plats genomförs enligt förordning (EU, Euratom) nr 883/2013 eller lagen om kontroller och inspektioner på plats av Europe</w:t>
      </w:r>
      <w:r>
        <w:softHyphen/>
        <w:t>iska byrån för bedrägeribekämpning. Bestämmelsen bör utformas enligt lagrådets yttrande i proposition 2016/17:56 Kontroller och inspektioner i Sverige av Europeiska byrån för bedrägeribekämpning.</w:t>
      </w:r>
      <w:r w:rsidRPr="001F4E7A">
        <w:t xml:space="preserve"> </w:t>
      </w:r>
    </w:p>
    <w:p w14:paraId="1D015122" w14:textId="77777777" w:rsidR="00F71CC6" w:rsidRPr="006F7B31" w:rsidRDefault="00AB307F" w:rsidP="00F71CC6">
      <w:pPr>
        <w:pStyle w:val="Brdtextmedindrag"/>
      </w:pPr>
      <w:r w:rsidRPr="001F4E7A">
        <w:t xml:space="preserve">När det gäller </w:t>
      </w:r>
      <w:r w:rsidRPr="001F4E7A">
        <w:rPr>
          <w:i/>
          <w:iCs/>
        </w:rPr>
        <w:t xml:space="preserve">Försvarsmaktens </w:t>
      </w:r>
      <w:r w:rsidRPr="001F4E7A">
        <w:t>synpunkter kring behovet av att undanta sin verksamhet från rätten till tillträde för EU-institutionerna, se bedöm</w:t>
      </w:r>
      <w:r>
        <w:softHyphen/>
      </w:r>
      <w:r w:rsidRPr="001F4E7A">
        <w:t xml:space="preserve">ningen i avsnitt </w:t>
      </w:r>
      <w:r>
        <w:t>9.9</w:t>
      </w:r>
      <w:r w:rsidRPr="001F4E7A">
        <w:t xml:space="preserve"> (om livsmedelslagen).</w:t>
      </w:r>
    </w:p>
    <w:p w14:paraId="5692450A" w14:textId="77777777" w:rsidR="00F71CC6" w:rsidRDefault="00AB307F" w:rsidP="00F71CC6">
      <w:pPr>
        <w:pStyle w:val="Rubrik2"/>
      </w:pPr>
      <w:bookmarkStart w:id="216" w:name="_Toc44537221"/>
      <w:bookmarkStart w:id="217" w:name="_Toc54265416"/>
      <w:r>
        <w:t>Skyldighet att lämna hjälp</w:t>
      </w:r>
      <w:bookmarkEnd w:id="216"/>
      <w:bookmarkEnd w:id="217"/>
    </w:p>
    <w:p w14:paraId="446F799B" w14:textId="13BD74A3" w:rsidR="00F71CC6" w:rsidRPr="00A76360" w:rsidRDefault="00AB307F" w:rsidP="00F71CC6">
      <w:pPr>
        <w:pStyle w:val="Brdtextram"/>
      </w:pPr>
      <w:r w:rsidRPr="00420062">
        <w:rPr>
          <w:b/>
        </w:rPr>
        <w:t>Regeringens förslag:</w:t>
      </w:r>
      <w:r>
        <w:t xml:space="preserve"> D</w:t>
      </w:r>
      <w:r w:rsidRPr="0057445B">
        <w:t xml:space="preserve">en nuvarande bestämmelsen om skyldighet att tillhandahålla hjälp </w:t>
      </w:r>
      <w:r>
        <w:t xml:space="preserve">ska </w:t>
      </w:r>
      <w:r w:rsidRPr="0057445B">
        <w:t xml:space="preserve">ersättas av </w:t>
      </w:r>
      <w:r w:rsidRPr="00F40920">
        <w:t>en bestämmelse som upplyser om kontrollförordningens regler om skyldighet för den som är föremål för offentlig kontroll eller annan offentlig verksamhet att lämna den hjälp som behövs för att kontrollen eller verksamheten ska kunna utföras.</w:t>
      </w:r>
    </w:p>
    <w:p w14:paraId="03991B82" w14:textId="77777777" w:rsidR="00F71CC6" w:rsidRPr="00A76360" w:rsidRDefault="00F71CC6" w:rsidP="00F71CC6">
      <w:pPr>
        <w:pStyle w:val="Brdtextmedindrag"/>
        <w:rPr>
          <w:sz w:val="8"/>
          <w:szCs w:val="8"/>
        </w:rPr>
      </w:pPr>
    </w:p>
    <w:p w14:paraId="23C108CB" w14:textId="77777777" w:rsidR="00F71CC6" w:rsidRPr="00F40920" w:rsidRDefault="00AB307F" w:rsidP="00F71CC6">
      <w:pPr>
        <w:pStyle w:val="Brdtextmedindrag"/>
        <w:rPr>
          <w:b/>
        </w:rPr>
      </w:pPr>
      <w:r w:rsidRPr="00F40920">
        <w:rPr>
          <w:b/>
        </w:rPr>
        <w:t>Promemorians förslag</w:t>
      </w:r>
      <w:r>
        <w:rPr>
          <w:b/>
        </w:rPr>
        <w:t xml:space="preserve"> </w:t>
      </w:r>
      <w:r w:rsidRPr="00F56D28">
        <w:rPr>
          <w:bCs/>
        </w:rPr>
        <w:t>ö</w:t>
      </w:r>
      <w:r>
        <w:t>verensstämmer med regeringens.</w:t>
      </w:r>
    </w:p>
    <w:p w14:paraId="3F7B20EC" w14:textId="77777777" w:rsidR="00F71CC6" w:rsidRPr="00F40920" w:rsidRDefault="00AB307F" w:rsidP="00F71CC6">
      <w:pPr>
        <w:pStyle w:val="Brdtextmedindrag"/>
        <w:rPr>
          <w:b/>
        </w:rPr>
      </w:pPr>
      <w:r w:rsidRPr="00F40920">
        <w:rPr>
          <w:b/>
        </w:rPr>
        <w:t>Remissinstanserna:</w:t>
      </w:r>
      <w:r w:rsidRPr="00342E89">
        <w:t xml:space="preserve"> </w:t>
      </w:r>
      <w:r>
        <w:rPr>
          <w:bCs/>
          <w:i/>
          <w:iCs/>
        </w:rPr>
        <w:t>Sveriges lantbruksuniversitet</w:t>
      </w:r>
      <w:r>
        <w:rPr>
          <w:bCs/>
        </w:rPr>
        <w:t xml:space="preserve"> tillstyrker förslaget.</w:t>
      </w:r>
      <w:r>
        <w:rPr>
          <w:b/>
        </w:rPr>
        <w:t xml:space="preserve"> </w:t>
      </w:r>
      <w:r>
        <w:t>Inga andra remissinstanser lämnar synpunkter.</w:t>
      </w:r>
    </w:p>
    <w:p w14:paraId="71AADB04" w14:textId="77777777" w:rsidR="00F71CC6" w:rsidRDefault="00AB307F" w:rsidP="00F71CC6">
      <w:pPr>
        <w:pStyle w:val="Brdtextmedindrag"/>
      </w:pPr>
      <w:r w:rsidRPr="00F40920">
        <w:rPr>
          <w:b/>
        </w:rPr>
        <w:t>Skälen för regeringens förslag:</w:t>
      </w:r>
      <w:r>
        <w:rPr>
          <w:b/>
        </w:rPr>
        <w:t xml:space="preserve"> </w:t>
      </w:r>
      <w:r>
        <w:t>Enligt artikel 15.2 i den nya kontroll</w:t>
      </w:r>
      <w:r>
        <w:softHyphen/>
        <w:t>förordningen ska aktörerna, när offentlig kontroll och annan offentlig verksamhet genomförs, bistå och samarbeta med personalen vid de behö</w:t>
      </w:r>
      <w:r>
        <w:softHyphen/>
        <w:t>riga myndigheterna för utförandet av uppgifterna. Aktörernas skyldighet enligt denna artikel gäller också om offentlig kontroll eller annan offentlig verksamhet genomförs av bl.a. officiella veterinärer, organ med delege</w:t>
      </w:r>
      <w:r>
        <w:softHyphen/>
        <w:t>rade uppgifter och fysiska personer som har delegerats vissa uppgifter i offentlig kontroll eller annan offentlig verksamhet (artikel 15.6).</w:t>
      </w:r>
    </w:p>
    <w:p w14:paraId="42A12E20" w14:textId="7A477C43" w:rsidR="00F71CC6" w:rsidRDefault="00AB307F" w:rsidP="00F71CC6">
      <w:pPr>
        <w:pStyle w:val="Brdtextmedindrag"/>
      </w:pPr>
      <w:r>
        <w:t>Bestämmelsen i artikel 15.2 motsvarar vad som regleras i 9</w:t>
      </w:r>
      <w:r w:rsidR="00DC1875">
        <w:t> </w:t>
      </w:r>
      <w:r>
        <w:t>a</w:t>
      </w:r>
      <w:r w:rsidR="00DC1875">
        <w:t> </w:t>
      </w:r>
      <w:r>
        <w:t>§ zoonoslagen, där det framgår att den som är föremål för offentlig kontroll eller andra åtgärder ska tillhandahålla den hjälp som behövs för att kon</w:t>
      </w:r>
      <w:r>
        <w:softHyphen/>
        <w:t>trollen eller åtgärderna ska kunna genomföras.</w:t>
      </w:r>
    </w:p>
    <w:p w14:paraId="3C735D43" w14:textId="77777777" w:rsidR="00F71CC6" w:rsidRDefault="00AB307F" w:rsidP="00F71CC6">
      <w:pPr>
        <w:pStyle w:val="Brdtextmedindrag"/>
      </w:pPr>
      <w:r>
        <w:t>Som det redogörs för närmare under avsnitt 8.6 får ”åtgärder” anses vara sådan verksamhet som enligt den nya kontrollförordningen är annan offentlig verksamhet.</w:t>
      </w:r>
    </w:p>
    <w:p w14:paraId="30CDB2CD" w14:textId="4A8F7A69" w:rsidR="00F71CC6" w:rsidRDefault="00AB307F" w:rsidP="00F71CC6">
      <w:pPr>
        <w:pStyle w:val="Brdtextmedindrag"/>
      </w:pPr>
      <w:r>
        <w:t>Regeringen föreslår i avsnitt 8.1 en bestämmelse som tydliggör att den nya kontrollförordningen ska tillämpas vid all offentlig kontroll och annan offentlig verksamhet enligt zoonoslagen. Artikel 15.2 och 15.6 i den nya kontrollförordningen är utformad på ett sådant sätt att den är direkt tillämplig för aktörerna. Regeringen anser därför, i likhet med promemorian, att bestämmelsen i 9 a § zoonoslagen kan upphävas och ersättas med en bestämmelse som upplyser om den EU-rättsliga regleringen. Då hänvis</w:t>
      </w:r>
      <w:r>
        <w:softHyphen/>
        <w:t>ningen till den nya kontrollförordningen är av upplysande karaktär är det för att undvika osäkerhet ändamålsenligt att den görs dynamisk, dvs. avser förordningen i den vid varje tidpunkt gällande lydelsen.</w:t>
      </w:r>
    </w:p>
    <w:p w14:paraId="5E5125AF" w14:textId="77777777" w:rsidR="00F71CC6" w:rsidRDefault="00AB307F" w:rsidP="00F71CC6">
      <w:pPr>
        <w:pStyle w:val="Rubrik2"/>
      </w:pPr>
      <w:bookmarkStart w:id="218" w:name="_Toc44537222"/>
      <w:bookmarkStart w:id="219" w:name="_Toc54265417"/>
      <w:r>
        <w:t>Tystnadsplikt</w:t>
      </w:r>
      <w:bookmarkEnd w:id="218"/>
      <w:bookmarkEnd w:id="219"/>
    </w:p>
    <w:p w14:paraId="6A1F81CA" w14:textId="172AC0BA" w:rsidR="00F71CC6" w:rsidRPr="00072D5D" w:rsidRDefault="00AB307F" w:rsidP="00F71CC6">
      <w:pPr>
        <w:pStyle w:val="Brdtextram"/>
      </w:pPr>
      <w:r w:rsidRPr="00420062">
        <w:rPr>
          <w:b/>
        </w:rPr>
        <w:t>Regeringens förslag:</w:t>
      </w:r>
      <w:r>
        <w:t xml:space="preserve"> </w:t>
      </w:r>
      <w:r w:rsidRPr="00072D5D">
        <w:t xml:space="preserve">Det </w:t>
      </w:r>
      <w:r>
        <w:t xml:space="preserve">ska </w:t>
      </w:r>
      <w:r w:rsidRPr="00072D5D">
        <w:t>inför</w:t>
      </w:r>
      <w:r>
        <w:t>a</w:t>
      </w:r>
      <w:r w:rsidRPr="00072D5D">
        <w:t xml:space="preserve">s en bestämmelse om tystnadsplikt med </w:t>
      </w:r>
      <w:r w:rsidRPr="00A779F6">
        <w:t>innebörden att den som i enskild verksamhet utför eller har utfört offentlig kontroll eller annan offentlig verksamhet inte obehörigen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w:t>
      </w:r>
    </w:p>
    <w:p w14:paraId="55C30CB4" w14:textId="77777777" w:rsidR="00F71CC6" w:rsidRPr="00072D5D" w:rsidRDefault="00AB307F" w:rsidP="00F71CC6">
      <w:pPr>
        <w:pStyle w:val="Brdtextmedindragram"/>
      </w:pPr>
      <w:r>
        <w:t>Det ska införas en upplysning om att offentlighets- och sekretess</w:t>
      </w:r>
      <w:r>
        <w:softHyphen/>
        <w:t>lagen tillämpas i det allmännas verksamhet.</w:t>
      </w:r>
      <w:r w:rsidRPr="00072D5D" w:rsidDel="00052443">
        <w:t xml:space="preserve"> </w:t>
      </w:r>
    </w:p>
    <w:p w14:paraId="36CB4BEE" w14:textId="77777777" w:rsidR="00F71CC6" w:rsidRPr="00A76360" w:rsidRDefault="00F71CC6" w:rsidP="00F71CC6">
      <w:pPr>
        <w:pStyle w:val="Brdtextmedindrag"/>
        <w:rPr>
          <w:sz w:val="8"/>
          <w:szCs w:val="8"/>
        </w:rPr>
      </w:pPr>
    </w:p>
    <w:p w14:paraId="302CAA93" w14:textId="502DC508" w:rsidR="00F71CC6" w:rsidRPr="00F40920" w:rsidRDefault="00AB307F" w:rsidP="00F71CC6">
      <w:pPr>
        <w:pStyle w:val="Brdtextmedindrag"/>
        <w:rPr>
          <w:b/>
        </w:rPr>
      </w:pPr>
      <w:bookmarkStart w:id="220" w:name="_Hlk5956670"/>
      <w:r w:rsidRPr="00F40920">
        <w:rPr>
          <w:b/>
        </w:rPr>
        <w:t>Promemorians förslag</w:t>
      </w:r>
      <w:r>
        <w:rPr>
          <w:b/>
        </w:rPr>
        <w:t xml:space="preserve"> </w:t>
      </w:r>
      <w:r w:rsidRPr="00F3194D">
        <w:rPr>
          <w:bCs/>
        </w:rPr>
        <w:t>öv</w:t>
      </w:r>
      <w:r>
        <w:t xml:space="preserve">erensstämmer </w:t>
      </w:r>
      <w:r w:rsidRPr="00A779F6">
        <w:t>i sak</w:t>
      </w:r>
      <w:r>
        <w:t xml:space="preserve"> med regeringens.</w:t>
      </w:r>
    </w:p>
    <w:p w14:paraId="3C989D53" w14:textId="77777777" w:rsidR="00F71CC6" w:rsidRDefault="00AB307F" w:rsidP="00F71CC6">
      <w:pPr>
        <w:pStyle w:val="Brdtextmedindrag"/>
        <w:rPr>
          <w:b/>
        </w:rPr>
      </w:pPr>
      <w:r w:rsidRPr="00F40920">
        <w:rPr>
          <w:b/>
        </w:rPr>
        <w:t>Remissinstanserna:</w:t>
      </w:r>
      <w:r w:rsidRPr="00EB2F38">
        <w:t xml:space="preserve"> </w:t>
      </w:r>
      <w:r>
        <w:t>Inga remissinstanser lämnar synpunkter</w:t>
      </w:r>
      <w:r w:rsidRPr="00663DB5">
        <w:t xml:space="preserve"> när det gäller denna lag. Se allmänna synpunkter i avsnitt 6.</w:t>
      </w:r>
      <w:r>
        <w:t>6.</w:t>
      </w:r>
    </w:p>
    <w:p w14:paraId="45D83D69" w14:textId="77777777" w:rsidR="00F71CC6" w:rsidRDefault="00AB307F" w:rsidP="00F71CC6">
      <w:pPr>
        <w:pStyle w:val="Brdtextmedindrag"/>
      </w:pPr>
      <w:r w:rsidRPr="00F40920">
        <w:rPr>
          <w:b/>
        </w:rPr>
        <w:t>Skälen för regeringens förslag:</w:t>
      </w:r>
      <w:bookmarkEnd w:id="220"/>
      <w:r>
        <w:rPr>
          <w:b/>
        </w:rPr>
        <w:t xml:space="preserve"> </w:t>
      </w:r>
      <w:r>
        <w:t xml:space="preserve">Som det redogörs för </w:t>
      </w:r>
      <w:r w:rsidRPr="00BC6890">
        <w:t>i avsnitt 6.6 fin</w:t>
      </w:r>
      <w:r>
        <w:t>ns det bestämmelser om tystnadsplikt i den nya kontrollförordningen för den som utför offentlig kontroll och annan offentlig verksamhet (artikel 8). För kontrollmyndigheter i det allmännas verksamhet görs i det avsnittet bedömningen att befintliga sekretessbestämmelser i offentlighets- och sekretesslagen (2009:400) samt offentlighets- och sekretessförordningen (2009:641) tillgodoser kraven i den nya kontrollförordningen. Tystnads</w:t>
      </w:r>
      <w:r>
        <w:softHyphen/>
        <w:t>plikten enligt artikel 8 ska emellertid även tillämpas på organ med delege</w:t>
      </w:r>
      <w:r>
        <w:softHyphen/>
        <w:t>rade uppgifter och fysiska personer som har delegerats vissa uppgifter samt på officiella laboratorier. Offentlighets- och sekretesslagstiftningen är, med vissa undantag, inte tillämplig utanför den offentliga sektorn. För att Sverige ska uppfylla den nya kontrollförordningens krav måste det därför i zoonoslagen införas en bestämmelse om tystnadsplikt för dessa organ, fysiska personer och offi</w:t>
      </w:r>
      <w:r>
        <w:softHyphen/>
        <w:t>ciella laboratorier.</w:t>
      </w:r>
    </w:p>
    <w:p w14:paraId="13B8D132" w14:textId="77777777" w:rsidR="00F71CC6" w:rsidRDefault="00AB307F" w:rsidP="00F71CC6">
      <w:pPr>
        <w:pStyle w:val="Brdtextmedindrag"/>
      </w:pPr>
      <w:r>
        <w:t xml:space="preserve">I avsnitt 6.6 redovisas de närmare övervägandena om innehållet i bestämmelsen om tystnadsplikt. Bestämmelsen har utformats efter synpunkter från </w:t>
      </w:r>
      <w:r w:rsidRPr="003E787F">
        <w:rPr>
          <w:i/>
          <w:iCs/>
        </w:rPr>
        <w:t>Lagrådet</w:t>
      </w:r>
      <w:r>
        <w:t xml:space="preserve">. </w:t>
      </w:r>
    </w:p>
    <w:p w14:paraId="343E1BCB" w14:textId="77777777" w:rsidR="00F71CC6" w:rsidRDefault="00AB307F" w:rsidP="00F71CC6">
      <w:pPr>
        <w:pStyle w:val="Rubrik2"/>
      </w:pPr>
      <w:bookmarkStart w:id="221" w:name="_Toc44537223"/>
      <w:bookmarkStart w:id="222" w:name="_Toc54265418"/>
      <w:r>
        <w:t>Överklagande av beslut som fattas av organ eller fysiska personer</w:t>
      </w:r>
      <w:bookmarkEnd w:id="221"/>
      <w:bookmarkEnd w:id="222"/>
      <w:r>
        <w:t xml:space="preserve"> </w:t>
      </w:r>
    </w:p>
    <w:p w14:paraId="4DBD102A" w14:textId="77777777" w:rsidR="00F71CC6" w:rsidRDefault="00AB307F" w:rsidP="00F71CC6">
      <w:pPr>
        <w:pStyle w:val="Brdtextram"/>
        <w:rPr>
          <w:b/>
        </w:rPr>
      </w:pPr>
      <w:r w:rsidRPr="007D2B06">
        <w:rPr>
          <w:b/>
        </w:rPr>
        <w:t xml:space="preserve">Regeringens bedömning: </w:t>
      </w:r>
      <w:r w:rsidRPr="00F3194D">
        <w:rPr>
          <w:bCs/>
        </w:rPr>
        <w:t xml:space="preserve">Beslut av organ med delegerade uppgifter eller av fysiska personer som har delegerats vissa uppgifter i offentlig kontroll eller annan offentlig verksamhet bör kunna överklagas till allmän förvaltningsdomstol. Detta </w:t>
      </w:r>
      <w:r>
        <w:rPr>
          <w:bCs/>
        </w:rPr>
        <w:t>motiverar</w:t>
      </w:r>
      <w:r w:rsidRPr="00F3194D">
        <w:rPr>
          <w:bCs/>
        </w:rPr>
        <w:t xml:space="preserve"> inte några ändringar i zoonoslagen.</w:t>
      </w:r>
    </w:p>
    <w:p w14:paraId="6921F7CB" w14:textId="77777777" w:rsidR="00F71CC6" w:rsidRDefault="00AB307F" w:rsidP="00F71CC6">
      <w:pPr>
        <w:pStyle w:val="Brdtextmedindragram"/>
      </w:pPr>
      <w:r w:rsidRPr="004A087E">
        <w:rPr>
          <w:b/>
        </w:rPr>
        <w:t>Regeringens förslag:</w:t>
      </w:r>
      <w:r>
        <w:t xml:space="preserve"> Den delegerande myndigheten ska föra det allmännas talan i allmän förvaltningsdomstol när det gäller överklagade beslut som är meddelade av organ med delegerade uppgifter eller av fysiska personer som har delegerats vissa uppgifter i offentlig kontroll eller annan offentlig verksamhet.</w:t>
      </w:r>
    </w:p>
    <w:p w14:paraId="572C0D19" w14:textId="77777777" w:rsidR="00F71CC6" w:rsidRDefault="00AB307F" w:rsidP="00F71CC6">
      <w:pPr>
        <w:pStyle w:val="Brdtextmedindragram"/>
      </w:pPr>
      <w:r>
        <w:t>Lagen om överklagande av beslut av enskilda organ med offentliga förvaltningsuppgifter ska gälla även för överklagande av beslut som har meddelats av en fysisk person som har delegerats vissa uppgifter i offentlig kontroll eller annan offentlig verksamhet.</w:t>
      </w:r>
    </w:p>
    <w:p w14:paraId="4FFF5691" w14:textId="77777777" w:rsidR="00F71CC6" w:rsidRPr="00A76360" w:rsidRDefault="00F71CC6" w:rsidP="00F71CC6">
      <w:pPr>
        <w:pStyle w:val="Brdtextmedindrag"/>
        <w:rPr>
          <w:sz w:val="8"/>
          <w:szCs w:val="8"/>
        </w:rPr>
      </w:pPr>
    </w:p>
    <w:p w14:paraId="11A8D464" w14:textId="77777777" w:rsidR="00F71CC6" w:rsidRPr="00F40920" w:rsidRDefault="00AB307F" w:rsidP="00F71CC6">
      <w:pPr>
        <w:pStyle w:val="Brdtextmedindrag"/>
        <w:rPr>
          <w:b/>
        </w:rPr>
      </w:pPr>
      <w:r w:rsidRPr="00F40920">
        <w:rPr>
          <w:b/>
        </w:rPr>
        <w:t>Promemorians förslag</w:t>
      </w:r>
      <w:r>
        <w:rPr>
          <w:b/>
        </w:rPr>
        <w:t xml:space="preserve"> och bedömning </w:t>
      </w:r>
      <w:r w:rsidRPr="00F3194D">
        <w:rPr>
          <w:bCs/>
        </w:rPr>
        <w:t>öv</w:t>
      </w:r>
      <w:r>
        <w:t>erensstämmer med regeringens.</w:t>
      </w:r>
    </w:p>
    <w:p w14:paraId="14E8C065" w14:textId="77777777" w:rsidR="00F71CC6" w:rsidRDefault="00AB307F" w:rsidP="00F71CC6">
      <w:pPr>
        <w:pStyle w:val="Brdtextmedindrag"/>
        <w:rPr>
          <w:b/>
        </w:rPr>
      </w:pPr>
      <w:r w:rsidRPr="00F40920">
        <w:rPr>
          <w:b/>
        </w:rPr>
        <w:t>Remissinstanserna:</w:t>
      </w:r>
      <w:r w:rsidRPr="00D84984">
        <w:t xml:space="preserve"> </w:t>
      </w:r>
      <w:r>
        <w:rPr>
          <w:bCs/>
          <w:i/>
          <w:iCs/>
        </w:rPr>
        <w:t>Sveriges lantbruksuniversitet</w:t>
      </w:r>
      <w:r>
        <w:rPr>
          <w:bCs/>
        </w:rPr>
        <w:t xml:space="preserve"> tillstyrker att beslut som är fattade av annat organ än kontrollmyndigheten ska kunna över</w:t>
      </w:r>
      <w:r>
        <w:rPr>
          <w:bCs/>
        </w:rPr>
        <w:softHyphen/>
        <w:t>klagas.</w:t>
      </w:r>
      <w:r w:rsidRPr="001E6DE1">
        <w:t xml:space="preserve"> </w:t>
      </w:r>
      <w:r w:rsidRPr="00E03737">
        <w:t xml:space="preserve">Se </w:t>
      </w:r>
      <w:r>
        <w:t xml:space="preserve">också allmänna </w:t>
      </w:r>
      <w:r w:rsidRPr="00E03737">
        <w:t>synpunkter i avsnitt 6.</w:t>
      </w:r>
      <w:r>
        <w:t>3.</w:t>
      </w:r>
    </w:p>
    <w:p w14:paraId="4029A1C8" w14:textId="77777777" w:rsidR="00F71CC6" w:rsidRPr="000914A9" w:rsidRDefault="00AB307F" w:rsidP="00F71CC6">
      <w:pPr>
        <w:pStyle w:val="Brdtextmedindrag"/>
        <w:rPr>
          <w:b/>
        </w:rPr>
      </w:pPr>
      <w:r w:rsidRPr="00F40920">
        <w:rPr>
          <w:b/>
        </w:rPr>
        <w:t>Skälen för regeringens förslag</w:t>
      </w:r>
      <w:r>
        <w:rPr>
          <w:b/>
        </w:rPr>
        <w:t xml:space="preserve"> och bedömning</w:t>
      </w:r>
      <w:r w:rsidRPr="00F40920">
        <w:rPr>
          <w:b/>
        </w:rPr>
        <w:t>:</w:t>
      </w:r>
      <w:r>
        <w:rPr>
          <w:b/>
        </w:rPr>
        <w:t xml:space="preserve"> </w:t>
      </w:r>
      <w:r>
        <w:t>Enligt 13 § första stycket zoonoslagen får beslut av en enskild veterinär överklagas hos Jord</w:t>
      </w:r>
      <w:r>
        <w:softHyphen/>
        <w:t>bruksverket. Andra beslut enligt lagen, enligt föreskrifter som har medde</w:t>
      </w:r>
      <w:r>
        <w:softHyphen/>
        <w:t xml:space="preserve">lats med stöd </w:t>
      </w:r>
      <w:r w:rsidRPr="000914A9">
        <w:t>av lagen eller enligt de EU-bestämmelser som kompletteras av lagen överklagas till allmän förvaltningsdomstol. Som konstaterats i avsnitt 6.3 bör även beslut meddelade av organ med delegerade uppgifter eller av fysiska personer som har delegerats vissa uppgifter i offentlig kontroll eller annan offentlig verksamhet kunna överklagas till allmän förvaltningsdomstol. Eftersom sådana beslut redan omfattas av den befint</w:t>
      </w:r>
      <w:r>
        <w:softHyphen/>
      </w:r>
      <w:r w:rsidRPr="000914A9">
        <w:t xml:space="preserve">liga lydelsen av 13 § andra stycket finns det inte behov av att ändra bestämmelsen i den delen. </w:t>
      </w:r>
    </w:p>
    <w:p w14:paraId="18304D40" w14:textId="1B8709C1" w:rsidR="00F71CC6" w:rsidRDefault="00AB307F" w:rsidP="00F71CC6">
      <w:pPr>
        <w:pStyle w:val="Brdtextmedindrag"/>
      </w:pPr>
      <w:r w:rsidRPr="000914A9">
        <w:t xml:space="preserve">Som konstateras i avsnitt 6.3 bör det vara den delegerande myndigheten som för talan </w:t>
      </w:r>
      <w:r>
        <w:t>i</w:t>
      </w:r>
      <w:r w:rsidRPr="000914A9">
        <w:t xml:space="preserve"> domstolen i fråga om överklagade beslut som är medde</w:t>
      </w:r>
      <w:r>
        <w:softHyphen/>
      </w:r>
      <w:r w:rsidRPr="000914A9">
        <w:t>lade av organ med delegerade</w:t>
      </w:r>
      <w:r>
        <w:t xml:space="preserve"> uppgifter eller av fysiska personer som har delegerats vissa uppgifter i offentlig kontroll eller annan offentlig verk</w:t>
      </w:r>
      <w:r>
        <w:softHyphen/>
        <w:t>samhet. En bestämmelse om detta bör därför, i enlighet med promemori</w:t>
      </w:r>
      <w:r>
        <w:softHyphen/>
        <w:t>ans förslag, föras in i zoonoslagen.</w:t>
      </w:r>
    </w:p>
    <w:p w14:paraId="101050B1" w14:textId="77777777" w:rsidR="00F71CC6" w:rsidRDefault="00AB307F" w:rsidP="00F71CC6">
      <w:pPr>
        <w:pStyle w:val="Brdtextmedindrag"/>
      </w:pPr>
      <w:r>
        <w:t>I lagen (1986:1142) om överklagande av beslut av enskilda organ med offentliga förvaltningsuppgifter finns bestämmelser om överklagande av beslut meddelade av bolag och andra enskilda organ, som enligt särskilda bestämmelser får överklagas till regeringen, till en förvaltningsdomstol eller till en förvaltningsmyndighet. Lagen innehåller bl.a. bestämmelser om hur och inom vilken tid ett beslut ska överklagas och till vilken instans ett överklagande ska ges in. Lagen gäller dock inte överklagande av beslut meddelade av fysiska personer. Det finns inte anledning att göra någon annan bedömning än att samma regler som gäller för överklagande av beslut som meddelats av organ med delegerade uppgifter bör gälla för överklagande av beslut som fattas av fysiska personer. Regeringen instämmer därför i promemorians bedömning att detta bör framgå av överklagandebestämmelsen i zoonoslagen.</w:t>
      </w:r>
    </w:p>
    <w:p w14:paraId="5CF451DE" w14:textId="77777777" w:rsidR="00F71CC6" w:rsidRDefault="00AB307F" w:rsidP="00F71CC6">
      <w:pPr>
        <w:pStyle w:val="Rubrik2"/>
      </w:pPr>
      <w:bookmarkStart w:id="223" w:name="_Toc44537224"/>
      <w:bookmarkStart w:id="224" w:name="_Toc54265419"/>
      <w:r>
        <w:t>Förvaltningslagens tillämpning när uppgifter delegeras</w:t>
      </w:r>
      <w:bookmarkEnd w:id="223"/>
      <w:bookmarkEnd w:id="224"/>
    </w:p>
    <w:p w14:paraId="23F59B00" w14:textId="77777777" w:rsidR="00F71CC6" w:rsidRPr="00072D5D" w:rsidRDefault="00AB307F" w:rsidP="00F71CC6">
      <w:pPr>
        <w:pStyle w:val="Brdtextram"/>
      </w:pPr>
      <w:r w:rsidRPr="00420062">
        <w:rPr>
          <w:b/>
        </w:rPr>
        <w:t>Regeringens förslag:</w:t>
      </w:r>
      <w:r>
        <w:t xml:space="preserve"> </w:t>
      </w:r>
      <w:r w:rsidRPr="00E94282">
        <w:t>Bestämmelserna i förvaltningslagen om legalitet, objektivitet och proportionalitet, partsinsyn, jäv, utredningsansvar, när man får lämna uppgifter muntligt, kommunikation, dokumentation av uppgifter, dokumentation av beslut, motivering av beslut, underrättelse om innehållet i beslut och hur ett överklagande går till, rättelse av skriv</w:t>
      </w:r>
      <w:r>
        <w:softHyphen/>
      </w:r>
      <w:r w:rsidRPr="00E94282">
        <w:t xml:space="preserve">fel och liknande samt vem som får överklaga ett beslut ska tillämpas vid offentlig kontroll eller annan offentlig verksamhet som utförs av ett organ med delegerade uppgifter </w:t>
      </w:r>
      <w:r>
        <w:t>eller</w:t>
      </w:r>
      <w:r w:rsidRPr="00E94282">
        <w:t xml:space="preserve"> av en fysisk person som har dele</w:t>
      </w:r>
      <w:r>
        <w:softHyphen/>
      </w:r>
      <w:r w:rsidRPr="00E94282">
        <w:t>gerats vissa uppgifter.</w:t>
      </w:r>
    </w:p>
    <w:p w14:paraId="20481150" w14:textId="77777777" w:rsidR="00F71CC6" w:rsidRPr="00A76360" w:rsidRDefault="00F71CC6" w:rsidP="00F71CC6">
      <w:pPr>
        <w:pStyle w:val="Brdtextmedindrag"/>
        <w:rPr>
          <w:sz w:val="8"/>
          <w:szCs w:val="8"/>
        </w:rPr>
      </w:pPr>
    </w:p>
    <w:p w14:paraId="07CCFA64" w14:textId="77777777" w:rsidR="00F71CC6" w:rsidRPr="00F40920" w:rsidRDefault="00AB307F" w:rsidP="00F71CC6">
      <w:pPr>
        <w:pStyle w:val="Brdtextmedindrag"/>
        <w:rPr>
          <w:b/>
        </w:rPr>
      </w:pPr>
      <w:r w:rsidRPr="00F40920">
        <w:rPr>
          <w:b/>
        </w:rPr>
        <w:t>Promemorians förslag</w:t>
      </w:r>
      <w:r>
        <w:rPr>
          <w:b/>
        </w:rPr>
        <w:t xml:space="preserve"> </w:t>
      </w:r>
      <w:r w:rsidRPr="00F3194D">
        <w:rPr>
          <w:bCs/>
        </w:rPr>
        <w:t>öv</w:t>
      </w:r>
      <w:r w:rsidRPr="009A611A">
        <w:t>erensstämmer med regeringens.</w:t>
      </w:r>
    </w:p>
    <w:p w14:paraId="5DAE7703" w14:textId="77777777" w:rsidR="00F71CC6" w:rsidRPr="00F40920" w:rsidRDefault="00AB307F" w:rsidP="00F71CC6">
      <w:pPr>
        <w:pStyle w:val="Brdtextmedindrag"/>
        <w:rPr>
          <w:b/>
        </w:rPr>
      </w:pPr>
      <w:r w:rsidRPr="00F40920">
        <w:rPr>
          <w:b/>
        </w:rPr>
        <w:t>Remissinstanserna:</w:t>
      </w:r>
      <w:r w:rsidRPr="00C24F62">
        <w:rPr>
          <w:i/>
        </w:rPr>
        <w:t xml:space="preserve"> </w:t>
      </w:r>
      <w:r>
        <w:rPr>
          <w:i/>
        </w:rPr>
        <w:t>Sveriges lantbruksuniversitet</w:t>
      </w:r>
      <w:r w:rsidRPr="005E4DBF">
        <w:t xml:space="preserve"> tillstyrker att vissa bestämmelser i förvaltningslagen ska gälla vid offentlig kontroll eller annan offentlig verksamhet som utförs av ett organ med delegerade upp</w:t>
      </w:r>
      <w:r>
        <w:softHyphen/>
      </w:r>
      <w:r w:rsidRPr="005E4DBF">
        <w:t>gifter och av en fysisk person som har delegerats vissa uppgifter.</w:t>
      </w:r>
      <w:r w:rsidRPr="00CF2E16">
        <w:t xml:space="preserve"> </w:t>
      </w:r>
      <w:r w:rsidRPr="00AF3F27">
        <w:t>Inga andra remissinstanser lämnar synpunkter</w:t>
      </w:r>
      <w:r w:rsidRPr="006D086F">
        <w:t xml:space="preserve"> när det gäller denna lag. Se all</w:t>
      </w:r>
      <w:r>
        <w:softHyphen/>
      </w:r>
      <w:r w:rsidRPr="006D086F">
        <w:t>männa synpunkter i avsnitt 6.4</w:t>
      </w:r>
      <w:r w:rsidRPr="00AF3F27">
        <w:t>.</w:t>
      </w:r>
    </w:p>
    <w:p w14:paraId="0918A022" w14:textId="4E5BBA5E" w:rsidR="00F71CC6" w:rsidRDefault="00AB307F" w:rsidP="00F71CC6">
      <w:pPr>
        <w:pStyle w:val="Brdtextmedindrag"/>
      </w:pPr>
      <w:r w:rsidRPr="00C24F62">
        <w:rPr>
          <w:b/>
        </w:rPr>
        <w:t xml:space="preserve">Skälen </w:t>
      </w:r>
      <w:r w:rsidRPr="00F40920">
        <w:rPr>
          <w:b/>
        </w:rPr>
        <w:t>för regeringens förslag:</w:t>
      </w:r>
      <w:r>
        <w:rPr>
          <w:b/>
        </w:rPr>
        <w:t xml:space="preserve"> </w:t>
      </w:r>
      <w:r w:rsidRPr="00E94282">
        <w:t xml:space="preserve">Av 1 § förvaltningslagen (2017:900) framgår att lagen </w:t>
      </w:r>
      <w:r w:rsidRPr="00D172B9">
        <w:t>gäller handläggning av ärenden hos förvaltningsmyndig</w:t>
      </w:r>
      <w:r>
        <w:softHyphen/>
      </w:r>
      <w:r w:rsidRPr="00D172B9">
        <w:t xml:space="preserve">heterna, dvs. lagen är </w:t>
      </w:r>
      <w:r w:rsidRPr="00E94282">
        <w:t xml:space="preserve">inte tillämplig på organ eller fysiska personer som utför förvaltningsuppgifter. Som framgår av avsnitt </w:t>
      </w:r>
      <w:r>
        <w:t>6.4</w:t>
      </w:r>
      <w:r w:rsidRPr="00E94282">
        <w:t xml:space="preserve"> bör vissa av för</w:t>
      </w:r>
      <w:r>
        <w:softHyphen/>
      </w:r>
      <w:r w:rsidRPr="00E94282">
        <w:t>valtningslagens grundläggande bestämmelser vara tillämpliga när organ med delegerade uppgifter eller fysiska personer som har delegerats vissa uppgifter utför offentlig kontroll och annan offentlig verksamhet. Det gäller förvaltningslagens bestämmelser om legalitet, objektivitet och pro</w:t>
      </w:r>
      <w:r>
        <w:softHyphen/>
      </w:r>
      <w:r w:rsidRPr="00E94282">
        <w:t>portionalitet (5 §), partsinsyn (10 §), jäv (16–18 §§), utredningsansvar (23</w:t>
      </w:r>
      <w:r>
        <w:t> </w:t>
      </w:r>
      <w:r w:rsidRPr="00E94282">
        <w:t>§), när man får lämna uppgifter muntligt (24 §), kommunikation (25</w:t>
      </w:r>
      <w:r>
        <w:t> </w:t>
      </w:r>
      <w:r w:rsidRPr="00E94282">
        <w:t>§), dokumentation av uppgifter (27 §), dokumentation av beslut (31 §), moti</w:t>
      </w:r>
      <w:r>
        <w:softHyphen/>
      </w:r>
      <w:r w:rsidRPr="00E94282">
        <w:t xml:space="preserve">vering av beslut (32 §), underrättelse om innehållet i beslut och hur ett överklagande går till (33 och 34 §§), rättelse av skrivfel och liknande (36 §) samt vem som får överklaga ett beslut (42 §). En bestämmelse om </w:t>
      </w:r>
      <w:r>
        <w:t>för</w:t>
      </w:r>
      <w:r>
        <w:softHyphen/>
        <w:t>valtningslagens tillämplighet</w:t>
      </w:r>
      <w:r w:rsidRPr="00E94282">
        <w:t xml:space="preserve"> bör därför</w:t>
      </w:r>
      <w:r>
        <w:t>,</w:t>
      </w:r>
      <w:r w:rsidRPr="00284CCD">
        <w:t xml:space="preserve"> </w:t>
      </w:r>
      <w:r>
        <w:t>i enlighet med promemorians för</w:t>
      </w:r>
      <w:r>
        <w:softHyphen/>
        <w:t>slag,</w:t>
      </w:r>
      <w:r w:rsidRPr="00E94282">
        <w:t xml:space="preserve"> föras in i zoonoslagen.</w:t>
      </w:r>
    </w:p>
    <w:p w14:paraId="10C3FD5D" w14:textId="77777777" w:rsidR="00F71CC6" w:rsidRDefault="00AB307F" w:rsidP="00F71CC6">
      <w:pPr>
        <w:pStyle w:val="Rubrik2"/>
      </w:pPr>
      <w:bookmarkStart w:id="225" w:name="_Toc44537225"/>
      <w:bookmarkStart w:id="226" w:name="_Toc54265420"/>
      <w:r>
        <w:t>Ändringar av straffbestämmelser</w:t>
      </w:r>
      <w:bookmarkEnd w:id="225"/>
      <w:bookmarkEnd w:id="226"/>
    </w:p>
    <w:p w14:paraId="49DB976D" w14:textId="77777777" w:rsidR="00F71CC6" w:rsidRDefault="00AB307F" w:rsidP="00F71CC6">
      <w:pPr>
        <w:pStyle w:val="Brdtextram"/>
      </w:pPr>
      <w:r w:rsidRPr="00420062">
        <w:rPr>
          <w:b/>
        </w:rPr>
        <w:t>Regeringens förslag:</w:t>
      </w:r>
      <w:r>
        <w:t xml:space="preserve"> D</w:t>
      </w:r>
      <w:r w:rsidRPr="00FF2A7E">
        <w:t xml:space="preserve">et </w:t>
      </w:r>
      <w:r>
        <w:t xml:space="preserve">ska </w:t>
      </w:r>
      <w:r w:rsidRPr="00FF2A7E">
        <w:t xml:space="preserve">inte </w:t>
      </w:r>
      <w:r>
        <w:t xml:space="preserve">få </w:t>
      </w:r>
      <w:r w:rsidRPr="00FF2A7E">
        <w:t xml:space="preserve">dömas till ansvar för en </w:t>
      </w:r>
      <w:r>
        <w:t>gärning</w:t>
      </w:r>
      <w:r w:rsidRPr="00FF2A7E">
        <w:t xml:space="preserve"> som omfattas av ett föreläggande om vite om överträdelsen ligger till grund för en ansökan om utdömande av vitet. </w:t>
      </w:r>
    </w:p>
    <w:p w14:paraId="084D04BF" w14:textId="77777777" w:rsidR="00F71CC6" w:rsidRPr="00C75275" w:rsidRDefault="00AB307F" w:rsidP="00F71CC6">
      <w:pPr>
        <w:pStyle w:val="Brdtextmedindragram"/>
        <w:rPr>
          <w:bCs/>
        </w:rPr>
      </w:pPr>
      <w:r>
        <w:rPr>
          <w:bCs/>
        </w:rPr>
        <w:t xml:space="preserve">Överträdelser av den nya kontrollförordningen ska inte omfattas av straffbestämmelserna i zoonoslagen. </w:t>
      </w:r>
    </w:p>
    <w:p w14:paraId="0DBBC631" w14:textId="77777777" w:rsidR="00F71CC6" w:rsidRPr="00A76360" w:rsidRDefault="00F71CC6" w:rsidP="00F71CC6">
      <w:pPr>
        <w:pStyle w:val="Brdtextmedindrag"/>
        <w:rPr>
          <w:sz w:val="8"/>
          <w:szCs w:val="8"/>
        </w:rPr>
      </w:pPr>
    </w:p>
    <w:p w14:paraId="77AEFF1E" w14:textId="77777777" w:rsidR="00F71CC6" w:rsidRDefault="00AB307F" w:rsidP="00F71CC6">
      <w:pPr>
        <w:pStyle w:val="Brdtextmedindrag"/>
      </w:pPr>
      <w:r>
        <w:rPr>
          <w:b/>
        </w:rPr>
        <w:t>Promemorians</w:t>
      </w:r>
      <w:r w:rsidRPr="0006285B">
        <w:rPr>
          <w:b/>
        </w:rPr>
        <w:t xml:space="preserve"> förslag</w:t>
      </w:r>
      <w:r>
        <w:t xml:space="preserve"> överensstämmer delvis med regeringens</w:t>
      </w:r>
      <w:r w:rsidRPr="00F10F7A">
        <w:t>.</w:t>
      </w:r>
      <w:r>
        <w:t xml:space="preserve"> Rege</w:t>
      </w:r>
      <w:r>
        <w:softHyphen/>
        <w:t>ringen föreslår till skillnad från promemorian en ändring även av dubbel</w:t>
      </w:r>
      <w:r>
        <w:softHyphen/>
        <w:t>bestraffningsförbudet i 12 § zoonoslagen och en avgränsning av straff</w:t>
      </w:r>
      <w:r>
        <w:softHyphen/>
        <w:t>bestämmelserna i förhållande till den nya kontrollförordningen.</w:t>
      </w:r>
    </w:p>
    <w:p w14:paraId="0F7E2061" w14:textId="77777777" w:rsidR="00F71CC6" w:rsidRDefault="00AB307F" w:rsidP="00F71CC6">
      <w:pPr>
        <w:pStyle w:val="Brdtextmedindrag"/>
      </w:pPr>
      <w:r w:rsidRPr="004646C4">
        <w:rPr>
          <w:b/>
          <w:bCs/>
        </w:rPr>
        <w:t>Remissinstanserna</w:t>
      </w:r>
      <w:r>
        <w:t xml:space="preserve"> yttrar sig inte om denna fråga.</w:t>
      </w:r>
    </w:p>
    <w:p w14:paraId="74ACF417" w14:textId="77777777" w:rsidR="00F71CC6" w:rsidRPr="004872B5" w:rsidRDefault="00AB307F" w:rsidP="00F71CC6">
      <w:pPr>
        <w:pStyle w:val="Brdtextmedindrag"/>
      </w:pPr>
      <w:r w:rsidRPr="004872B5">
        <w:rPr>
          <w:b/>
          <w:bCs/>
        </w:rPr>
        <w:t>Skälen för regeringens förslag:</w:t>
      </w:r>
      <w:r>
        <w:rPr>
          <w:b/>
          <w:bCs/>
        </w:rPr>
        <w:t xml:space="preserve"> </w:t>
      </w:r>
      <w:r w:rsidRPr="004872B5">
        <w:t xml:space="preserve">I </w:t>
      </w:r>
      <w:r>
        <w:t>12 § zoonos</w:t>
      </w:r>
      <w:r w:rsidRPr="004872B5">
        <w:t>lagen</w:t>
      </w:r>
      <w:r>
        <w:t xml:space="preserve"> </w:t>
      </w:r>
      <w:r w:rsidRPr="004872B5">
        <w:t xml:space="preserve">finns bestämmelser om straff för vissa </w:t>
      </w:r>
      <w:r>
        <w:t>överträdelser av lagen eller föreskrifter och beslut som har meddelats med stöd av lagen</w:t>
      </w:r>
      <w:r w:rsidRPr="004872B5">
        <w:t xml:space="preserve">. </w:t>
      </w:r>
      <w:r>
        <w:t>Av 12 a § följer att även överträdelser av de EU-bestämmelser som kompletteras av lagen är straffbelagda. Sam</w:t>
      </w:r>
      <w:r>
        <w:softHyphen/>
        <w:t>tidigt får också f</w:t>
      </w:r>
      <w:r w:rsidRPr="004872B5">
        <w:t xml:space="preserve">örelägganden eller förbud enligt </w:t>
      </w:r>
      <w:r>
        <w:t>lagen</w:t>
      </w:r>
      <w:r w:rsidRPr="004872B5">
        <w:t xml:space="preserve"> eller enligt de EU-bestämmelser som kompletteras av lagarna förenas med vite</w:t>
      </w:r>
      <w:r>
        <w:t>, se 10 §</w:t>
      </w:r>
      <w:r w:rsidRPr="004872B5">
        <w:t xml:space="preserve">. </w:t>
      </w:r>
    </w:p>
    <w:p w14:paraId="2A1D01CE" w14:textId="77777777" w:rsidR="00F71CC6" w:rsidRPr="004872B5" w:rsidRDefault="00AB307F" w:rsidP="00F71CC6">
      <w:pPr>
        <w:pStyle w:val="Brdtextmedindrag"/>
      </w:pPr>
      <w:r>
        <w:t>I</w:t>
      </w:r>
      <w:r w:rsidRPr="004872B5">
        <w:t xml:space="preserve"> </w:t>
      </w:r>
      <w:r>
        <w:t>12 § tredje stycket och 12 a § tredje stycket regleras</w:t>
      </w:r>
      <w:r w:rsidRPr="004872B5">
        <w:t xml:space="preserve"> förhållandet mellan straff och vite </w:t>
      </w:r>
      <w:r>
        <w:t xml:space="preserve">genom att det anges </w:t>
      </w:r>
      <w:r w:rsidRPr="004872B5">
        <w:t>att ansvar inte får dömas ut för en gär</w:t>
      </w:r>
      <w:r>
        <w:softHyphen/>
      </w:r>
      <w:r w:rsidRPr="004872B5">
        <w:t>ning som omfattas av ett vitesföreläggande eller vitesförbud, om före</w:t>
      </w:r>
      <w:r>
        <w:softHyphen/>
      </w:r>
      <w:r w:rsidRPr="004872B5">
        <w:t xml:space="preserve">läggandet eller förbudet har överträtts. </w:t>
      </w:r>
    </w:p>
    <w:p w14:paraId="35DB0198" w14:textId="77777777" w:rsidR="00F71CC6" w:rsidRPr="004872B5" w:rsidRDefault="00AB307F" w:rsidP="00F71CC6">
      <w:pPr>
        <w:pStyle w:val="Brdtextmedindrag"/>
      </w:pPr>
      <w:r w:rsidRPr="004872B5">
        <w:t xml:space="preserve">I artikel 4 i Europakonventionens </w:t>
      </w:r>
      <w:r>
        <w:t>sjunde</w:t>
      </w:r>
      <w:r w:rsidRPr="004872B5">
        <w:t xml:space="preserve"> tilläggsprotokoll regleras rätten att inte bli lagförd eller straffad två gånger (ne bis in idem). Denna rättighet brukar också kallas dubbel</w:t>
      </w:r>
      <w:r>
        <w:t>prövningsförbudet</w:t>
      </w:r>
      <w:r w:rsidRPr="004872B5">
        <w:t>. Enligt Europadomstolens tolkning av artikeln kan förbudet mot dubbel</w:t>
      </w:r>
      <w:r>
        <w:t xml:space="preserve"> lagföring</w:t>
      </w:r>
      <w:r w:rsidRPr="004872B5">
        <w:t xml:space="preserve"> vara tillämpligt även när åtgärder eller sanktioner inte betecknas som straff i den nationella rätten, såsom exempelvis administrativa sanktioner och viten. </w:t>
      </w:r>
    </w:p>
    <w:p w14:paraId="2DD9022E" w14:textId="62DE2AC9" w:rsidR="00F71CC6" w:rsidRPr="004646C4" w:rsidRDefault="00AB307F" w:rsidP="00F71CC6">
      <w:pPr>
        <w:pStyle w:val="Brdtextmedindrag"/>
      </w:pPr>
      <w:r w:rsidRPr="004872B5">
        <w:t>Dubbel</w:t>
      </w:r>
      <w:r>
        <w:t>prövningsförbudet</w:t>
      </w:r>
      <w:r w:rsidRPr="004872B5">
        <w:t xml:space="preserve"> hindrar inte bara ett andra straff (dvs. ett nytt straff vid ett annat tillfälle än det första) utan även en andra prövning av samma gärning. Europadomstolen har i ett mål som gällde parallella för</w:t>
      </w:r>
      <w:r>
        <w:softHyphen/>
      </w:r>
      <w:r w:rsidRPr="004872B5">
        <w:t xml:space="preserve">faranden funnit att en kränkning av dubbelprövningsförbudet hade ägt rum, då den andra processen inte avslutades när det första avgörandet blev slutligt (Muslija mot Bosnien-Herzegovina, no. 32042/11, den 14 januari 2014). Liknande resonemang fördes i Europadomstolens dom i målen Grande Stevens and Others v. Italy (nos. 18640/10, 18647/10, 18663/10 och 18698/10, den 4 mars 2014), Glantz mot Finland och Nykänen mot Finland (no. 37394/11 respektive 11828/11, den 20 maj 2014). Enligt </w:t>
      </w:r>
      <w:r>
        <w:t xml:space="preserve">ett avgörande från Högsta </w:t>
      </w:r>
      <w:r w:rsidRPr="004872B5">
        <w:t>domstolen är det inte enbart ett slutligt avgörande som utgör ett hinder mot ett andra förfarande. Även en pågående prövning är ett sådant hinder</w:t>
      </w:r>
      <w:r>
        <w:t xml:space="preserve"> (NJA 2013 s. 502)</w:t>
      </w:r>
      <w:r w:rsidRPr="004872B5">
        <w:t xml:space="preserve">. Det innebär att det som avgör när ett hinder mot ett andra förfarande för samma gärning eller överträdelse uppkommer får anses vara den tidpunkt när det inleds en domstolsprocess om utdömande </w:t>
      </w:r>
      <w:r>
        <w:t>av</w:t>
      </w:r>
      <w:r w:rsidRPr="004872B5">
        <w:t xml:space="preserve"> vite. </w:t>
      </w:r>
      <w:r>
        <w:t>Regeringen anser i likhet med promemorian att d</w:t>
      </w:r>
      <w:r w:rsidRPr="00610DA3">
        <w:t xml:space="preserve">etta bör komma till uttryck i </w:t>
      </w:r>
      <w:r>
        <w:t>zoonoslagen</w:t>
      </w:r>
      <w:r w:rsidRPr="00610DA3">
        <w:t xml:space="preserve">. Exempel på sådana regleringar finns i livsmedelslagen och lagen om foder och animaliska biprodukter. </w:t>
      </w:r>
      <w:r>
        <w:t>Både 12 § tredje stycket och 12 a § tredje stycket</w:t>
      </w:r>
      <w:r w:rsidRPr="00610DA3">
        <w:t xml:space="preserve"> </w:t>
      </w:r>
      <w:r>
        <w:t xml:space="preserve">zoonoslagen </w:t>
      </w:r>
      <w:r w:rsidRPr="00610DA3">
        <w:t>bör utfor</w:t>
      </w:r>
      <w:r>
        <w:softHyphen/>
      </w:r>
      <w:r w:rsidRPr="00610DA3">
        <w:t>mas på motsvarande sätt.</w:t>
      </w:r>
    </w:p>
    <w:p w14:paraId="79357001" w14:textId="77777777" w:rsidR="00F71CC6" w:rsidRPr="00FF2A7E" w:rsidRDefault="00AB307F" w:rsidP="00F71CC6">
      <w:pPr>
        <w:pStyle w:val="Brdtextmedindrag"/>
      </w:pPr>
      <w:r>
        <w:t>Överträdelser av de EU-bestämmelser som kompletteras av lagen är enligt 12 a § första stycket inte straffbelagda om överträdelsen avser bestämmelser om myndighetsutövning. Som beskrivs i avsnitt 6.9 var syftet med den avgränsningen att utesluta straffansvar för överträdelser av skyldigheter för myndigheter enligt bl.a. den tidigare kontrollförordningen (jfr prop. 2005/06:128, s. 228 och 345). Straffbestämmelserna om tjänste</w:t>
      </w:r>
      <w:r>
        <w:softHyphen/>
        <w:t>fel och brott mot tystnadsplikt enligt 20 kap. brottsbalken bedöms som tillräckliga för att sanktionera de överträdelser som personal på myndig</w:t>
      </w:r>
      <w:r>
        <w:softHyphen/>
        <w:t>heter kan göra sig skyldiga till vid offentlig kontroll och annan offentlig verksamhet. Den nya kontrollförordningen innehåller dock några bestäm</w:t>
      </w:r>
      <w:r>
        <w:softHyphen/>
        <w:t>melser som innebär skyldigheter för enskilda och som enligt regeringens bedömning i avsnitt 6.9 inte heller bör straffsanktioneras. Bestämmelsen i 12 a § första stycket zoonoslagen bör därför omformuleras så att det fram</w:t>
      </w:r>
      <w:r>
        <w:softHyphen/>
        <w:t>går att alla överträdelser av den nya kontrollförordningen utesluts från straffbestämmelsens tillämpningsområde och inte bara de som avser myndighetsutövning.</w:t>
      </w:r>
    </w:p>
    <w:p w14:paraId="11A8250C" w14:textId="77777777" w:rsidR="00F71CC6" w:rsidRPr="00BE5349" w:rsidRDefault="00AB307F" w:rsidP="00F71CC6">
      <w:pPr>
        <w:pStyle w:val="Rubrik1"/>
      </w:pPr>
      <w:bookmarkStart w:id="227" w:name="_Toc44537226"/>
      <w:bookmarkStart w:id="228" w:name="_Toc54265421"/>
      <w:r w:rsidRPr="00BE5349">
        <w:t>Ändringar i livsmedelslagen</w:t>
      </w:r>
      <w:bookmarkEnd w:id="227"/>
      <w:bookmarkEnd w:id="228"/>
    </w:p>
    <w:p w14:paraId="7AA2073C" w14:textId="77777777" w:rsidR="00F71CC6" w:rsidRPr="005134DF" w:rsidRDefault="00AB307F" w:rsidP="00F71CC6">
      <w:pPr>
        <w:pStyle w:val="Rubrik2"/>
        <w:spacing w:before="0"/>
      </w:pPr>
      <w:bookmarkStart w:id="229" w:name="_Toc44537227"/>
      <w:bookmarkStart w:id="230" w:name="_Toc54265422"/>
      <w:r>
        <w:t>Ord och uttryck i lagen och förhållandet till kontrollförordningen</w:t>
      </w:r>
      <w:bookmarkEnd w:id="229"/>
      <w:bookmarkEnd w:id="230"/>
    </w:p>
    <w:p w14:paraId="34FC8CBF" w14:textId="77777777" w:rsidR="00F71CC6" w:rsidRPr="001768A9" w:rsidRDefault="00AB307F" w:rsidP="00F71CC6">
      <w:pPr>
        <w:pStyle w:val="Brdtextram"/>
      </w:pPr>
      <w:r w:rsidRPr="001768A9">
        <w:rPr>
          <w:b/>
        </w:rPr>
        <w:t>Regeringens förslag</w:t>
      </w:r>
      <w:r w:rsidRPr="001768A9">
        <w:t xml:space="preserve">: </w:t>
      </w:r>
      <w:r>
        <w:t>U</w:t>
      </w:r>
      <w:r w:rsidRPr="001768A9">
        <w:t xml:space="preserve">ttrycket </w:t>
      </w:r>
      <w:r w:rsidRPr="008D4E70">
        <w:t>offentlig kontroll</w:t>
      </w:r>
      <w:r w:rsidRPr="001768A9">
        <w:t xml:space="preserve"> </w:t>
      </w:r>
      <w:r>
        <w:t xml:space="preserve">ska i lagen betyda dels </w:t>
      </w:r>
      <w:r w:rsidRPr="001768A9">
        <w:t>offentlig kontroll enligt den nya kontrollförordningen</w:t>
      </w:r>
      <w:r>
        <w:t>,</w:t>
      </w:r>
      <w:r w:rsidRPr="001768A9">
        <w:t xml:space="preserve"> </w:t>
      </w:r>
      <w:r>
        <w:t>dels</w:t>
      </w:r>
      <w:r w:rsidRPr="001768A9">
        <w:t xml:space="preserve"> kontroll i övrigt av </w:t>
      </w:r>
      <w:r>
        <w:t>att</w:t>
      </w:r>
      <w:r w:rsidRPr="001768A9">
        <w:t xml:space="preserve"> lagen och föreskrifter </w:t>
      </w:r>
      <w:r w:rsidRPr="008B45AD">
        <w:t>och beslut</w:t>
      </w:r>
      <w:r>
        <w:t xml:space="preserve"> </w:t>
      </w:r>
      <w:r w:rsidRPr="001768A9">
        <w:t xml:space="preserve">som </w:t>
      </w:r>
      <w:r>
        <w:t xml:space="preserve">har </w:t>
      </w:r>
      <w:r w:rsidRPr="001768A9">
        <w:t>meddelats med stöd av lagen</w:t>
      </w:r>
      <w:r>
        <w:t xml:space="preserve"> följs</w:t>
      </w:r>
      <w:r w:rsidRPr="001768A9">
        <w:t>.</w:t>
      </w:r>
    </w:p>
    <w:p w14:paraId="57B05048" w14:textId="77777777" w:rsidR="00F71CC6" w:rsidRPr="001768A9" w:rsidRDefault="00AB307F" w:rsidP="00F71CC6">
      <w:pPr>
        <w:pStyle w:val="Brdtextmedindragram"/>
      </w:pPr>
      <w:r w:rsidRPr="001768A9">
        <w:t xml:space="preserve">Uttrycket </w:t>
      </w:r>
      <w:r w:rsidRPr="004239EB">
        <w:t>annan offentlig verksamhet</w:t>
      </w:r>
      <w:r w:rsidRPr="001768A9">
        <w:t xml:space="preserve"> ska</w:t>
      </w:r>
      <w:r>
        <w:t xml:space="preserve"> </w:t>
      </w:r>
      <w:r w:rsidRPr="001768A9">
        <w:t xml:space="preserve">betyda </w:t>
      </w:r>
      <w:r>
        <w:t xml:space="preserve">dels </w:t>
      </w:r>
      <w:r w:rsidRPr="001768A9">
        <w:t>offentlig verk</w:t>
      </w:r>
      <w:r>
        <w:softHyphen/>
      </w:r>
      <w:r w:rsidRPr="001768A9">
        <w:t>samhet enligt den nya kontrollförordningen</w:t>
      </w:r>
      <w:r>
        <w:t>,</w:t>
      </w:r>
      <w:r w:rsidRPr="001768A9">
        <w:t xml:space="preserve"> </w:t>
      </w:r>
      <w:r>
        <w:t>dels</w:t>
      </w:r>
      <w:r w:rsidRPr="001768A9">
        <w:t xml:space="preserve"> sådan </w:t>
      </w:r>
      <w:r>
        <w:t xml:space="preserve">offentlig </w:t>
      </w:r>
      <w:r w:rsidRPr="001768A9">
        <w:t>verk</w:t>
      </w:r>
      <w:r>
        <w:softHyphen/>
      </w:r>
      <w:r w:rsidRPr="001768A9">
        <w:t>samhet som i övrigt utförs me</w:t>
      </w:r>
      <w:r>
        <w:t>d stöd av lagen eller föreskrif</w:t>
      </w:r>
      <w:r w:rsidRPr="001768A9">
        <w:t xml:space="preserve">ter </w:t>
      </w:r>
      <w:r w:rsidRPr="008B45AD">
        <w:t>eller beslut</w:t>
      </w:r>
      <w:r>
        <w:t xml:space="preserve"> </w:t>
      </w:r>
      <w:r w:rsidRPr="001768A9">
        <w:t xml:space="preserve">som </w:t>
      </w:r>
      <w:r>
        <w:t>har</w:t>
      </w:r>
      <w:r w:rsidRPr="001768A9">
        <w:t xml:space="preserve"> med</w:t>
      </w:r>
      <w:r>
        <w:softHyphen/>
      </w:r>
      <w:r w:rsidRPr="001768A9">
        <w:t>delats med stöd av lagen.</w:t>
      </w:r>
    </w:p>
    <w:p w14:paraId="2204AC48" w14:textId="77777777" w:rsidR="00F71CC6" w:rsidRDefault="00AB307F" w:rsidP="00F71CC6">
      <w:pPr>
        <w:pStyle w:val="Brdtextmedindragram"/>
      </w:pPr>
      <w:r w:rsidRPr="001768A9">
        <w:t xml:space="preserve">Ordet </w:t>
      </w:r>
      <w:r w:rsidRPr="00954CF8">
        <w:t>kontrollorgan</w:t>
      </w:r>
      <w:r w:rsidRPr="001768A9">
        <w:t xml:space="preserve"> </w:t>
      </w:r>
      <w:r>
        <w:t xml:space="preserve">ska </w:t>
      </w:r>
      <w:r w:rsidRPr="001768A9">
        <w:t>ersätt</w:t>
      </w:r>
      <w:r>
        <w:t>a</w:t>
      </w:r>
      <w:r w:rsidRPr="001768A9">
        <w:t xml:space="preserve">s med </w:t>
      </w:r>
      <w:r w:rsidRPr="004239EB">
        <w:t>”ett organ med delegerade upp</w:t>
      </w:r>
      <w:r>
        <w:softHyphen/>
      </w:r>
      <w:r w:rsidRPr="004239EB">
        <w:t>gifter eller en fysisk person som har delegerats vissa uppgifter</w:t>
      </w:r>
      <w:r w:rsidRPr="00954CF8">
        <w:t>”.</w:t>
      </w:r>
    </w:p>
    <w:p w14:paraId="2851FCA2" w14:textId="77777777" w:rsidR="00F71CC6" w:rsidRDefault="00AB307F" w:rsidP="00F71CC6">
      <w:pPr>
        <w:pStyle w:val="Brdtextmedindragram"/>
      </w:pPr>
      <w:r w:rsidRPr="00C17C42">
        <w:t>Uttrycket organ med delegerade uppgifter ska betyda samma sak som i den nya kontrollförordningen.</w:t>
      </w:r>
    </w:p>
    <w:p w14:paraId="6C558859" w14:textId="77777777" w:rsidR="00F71CC6" w:rsidRPr="001768A9" w:rsidRDefault="00AB307F" w:rsidP="00F71CC6">
      <w:pPr>
        <w:pStyle w:val="Brdtextmedindragram"/>
      </w:pPr>
      <w:r>
        <w:t xml:space="preserve">Den nya kontrollförordningen ska tillämpas även när det gäller offentlig kontroll och annan offentlig verksamhet som skulle kunna anses falla utanför kontrollförordningens tillämpningsområde, med undantag för dricksvatten i stadiet före tappkranen, snus och tuggtobak. </w:t>
      </w:r>
    </w:p>
    <w:p w14:paraId="285CB2B3" w14:textId="77777777" w:rsidR="00F71CC6" w:rsidRPr="00A76360" w:rsidRDefault="00F71CC6" w:rsidP="00F71CC6">
      <w:pPr>
        <w:pStyle w:val="Brdtextmedindrag"/>
        <w:rPr>
          <w:sz w:val="8"/>
          <w:szCs w:val="8"/>
        </w:rPr>
      </w:pPr>
    </w:p>
    <w:p w14:paraId="074033F4" w14:textId="77777777" w:rsidR="00F71CC6" w:rsidRDefault="00AB307F" w:rsidP="00F71CC6">
      <w:pPr>
        <w:pStyle w:val="Brdtextmedindrag"/>
      </w:pPr>
      <w:r>
        <w:rPr>
          <w:b/>
        </w:rPr>
        <w:t>Promemorian</w:t>
      </w:r>
      <w:r w:rsidRPr="0006285B">
        <w:rPr>
          <w:b/>
        </w:rPr>
        <w:t>s förslag</w:t>
      </w:r>
      <w:r>
        <w:rPr>
          <w:b/>
        </w:rPr>
        <w:t xml:space="preserve"> </w:t>
      </w:r>
      <w:r>
        <w:rPr>
          <w:bCs/>
        </w:rPr>
        <w:t>ö</w:t>
      </w:r>
      <w:r>
        <w:t>verensstämmer i huvudsak med regeringens. Promemorian innehåller inga överväganden eller förslag när det gäller kontrollförordningens tillämpning på offentlig kontroll och annan offent</w:t>
      </w:r>
      <w:r>
        <w:softHyphen/>
        <w:t>lig verksamhet som skulle kunna anses falla utanför kontrollförordningens tillämpningsområde.</w:t>
      </w:r>
    </w:p>
    <w:p w14:paraId="4515D096" w14:textId="77777777" w:rsidR="00F71CC6" w:rsidRDefault="00AB307F" w:rsidP="00F71CC6">
      <w:pPr>
        <w:pStyle w:val="Brdtextmedindrag"/>
      </w:pPr>
      <w:r w:rsidRPr="00F40920">
        <w:rPr>
          <w:b/>
        </w:rPr>
        <w:t>Remissinstanserna</w:t>
      </w:r>
      <w:r>
        <w:rPr>
          <w:b/>
        </w:rPr>
        <w:t xml:space="preserve"> </w:t>
      </w:r>
      <w:r w:rsidRPr="001424E8">
        <w:rPr>
          <w:bCs/>
        </w:rPr>
        <w:t>yttrar sig inte över förslaget när det gäller denna lag. Se allmänna synpunkter i avsnitt 6.</w:t>
      </w:r>
      <w:r>
        <w:rPr>
          <w:bCs/>
        </w:rPr>
        <w:t>2</w:t>
      </w:r>
      <w:r>
        <w:t>.</w:t>
      </w:r>
      <w:r>
        <w:rPr>
          <w:bCs/>
        </w:rPr>
        <w:t xml:space="preserve"> </w:t>
      </w:r>
    </w:p>
    <w:p w14:paraId="70EFE620" w14:textId="77777777" w:rsidR="00F71CC6" w:rsidRPr="00CB5B71" w:rsidRDefault="00AB307F" w:rsidP="00F71CC6">
      <w:pPr>
        <w:pStyle w:val="Rubrik4utannumrering"/>
      </w:pPr>
      <w:r w:rsidRPr="00CB5B71">
        <w:t>Skälen för regeringens förslag</w:t>
      </w:r>
    </w:p>
    <w:p w14:paraId="3E5C5F73" w14:textId="77777777" w:rsidR="00F71CC6" w:rsidRDefault="00AB307F" w:rsidP="00F71CC6">
      <w:pPr>
        <w:pStyle w:val="Rubrik5utannumrering"/>
      </w:pPr>
      <w:r>
        <w:t>Offentlig kontroll och annan offentlig verksamhet</w:t>
      </w:r>
    </w:p>
    <w:p w14:paraId="78C68222" w14:textId="77777777" w:rsidR="00F71CC6" w:rsidRPr="00202748" w:rsidRDefault="00AB307F" w:rsidP="00F71CC6">
      <w:pPr>
        <w:pStyle w:val="Brdtextmedindrag"/>
        <w:ind w:firstLine="0"/>
      </w:pPr>
      <w:r w:rsidRPr="00202748">
        <w:t>Det unionsrättsliga uttrycket offentlig kontroll används i livs</w:t>
      </w:r>
      <w:r w:rsidRPr="00202748">
        <w:softHyphen/>
        <w:t xml:space="preserve">medelslagen för att beteckna myndigheternas kontroll enligt lagen och </w:t>
      </w:r>
      <w:r>
        <w:t xml:space="preserve">enligt </w:t>
      </w:r>
      <w:r w:rsidRPr="00202748">
        <w:t>EU-regel</w:t>
      </w:r>
      <w:r>
        <w:softHyphen/>
      </w:r>
      <w:r w:rsidRPr="00202748">
        <w:t xml:space="preserve">verket. </w:t>
      </w:r>
      <w:r>
        <w:t>Lagen</w:t>
      </w:r>
      <w:r w:rsidRPr="00202748">
        <w:t xml:space="preserve"> innehåller inte någon hänvisning till den definition som finns i den</w:t>
      </w:r>
      <w:r>
        <w:t xml:space="preserve"> tidigare </w:t>
      </w:r>
      <w:r w:rsidRPr="00202748">
        <w:t>kontrollförordningen.</w:t>
      </w:r>
    </w:p>
    <w:p w14:paraId="727B5DDE" w14:textId="77777777" w:rsidR="00F71CC6" w:rsidRPr="00202748" w:rsidRDefault="00AB307F" w:rsidP="00F71CC6">
      <w:pPr>
        <w:pStyle w:val="Brdtextmedindrag"/>
      </w:pPr>
      <w:r w:rsidRPr="00202748">
        <w:t>Uttrycket offentlig kontroll används även i den nya kontroll</w:t>
      </w:r>
      <w:r w:rsidRPr="00202748">
        <w:softHyphen/>
        <w:t>förord</w:t>
      </w:r>
      <w:r>
        <w:softHyphen/>
      </w:r>
      <w:r w:rsidRPr="00202748">
        <w:t xml:space="preserve">ningen. I förordningen </w:t>
      </w:r>
      <w:r>
        <w:t>har</w:t>
      </w:r>
      <w:r w:rsidRPr="00202748">
        <w:t xml:space="preserve"> därutöver det nya uttrycket annan offentlig verksamhet </w:t>
      </w:r>
      <w:r>
        <w:t xml:space="preserve">införts </w:t>
      </w:r>
      <w:r w:rsidRPr="00202748">
        <w:t xml:space="preserve">för sådan offentlig verksamhet som inte är offentlig kontroll. I </w:t>
      </w:r>
      <w:r w:rsidRPr="002A6550">
        <w:t xml:space="preserve">avsnitt </w:t>
      </w:r>
      <w:r>
        <w:t xml:space="preserve">6.2 </w:t>
      </w:r>
      <w:r w:rsidRPr="00202748">
        <w:t>redogörs närmare för inne</w:t>
      </w:r>
      <w:r w:rsidRPr="00202748">
        <w:softHyphen/>
        <w:t>börden av de båda uttryck</w:t>
      </w:r>
      <w:r w:rsidRPr="00202748">
        <w:softHyphen/>
        <w:t>en. I avsnittet görs vidare bedömningen att även uttrycket annan offentlig verksamhet bör användas i de lagar som berörs av den nya kontroll</w:t>
      </w:r>
      <w:r w:rsidRPr="00202748">
        <w:softHyphen/>
        <w:t>förord</w:t>
      </w:r>
      <w:r>
        <w:softHyphen/>
      </w:r>
      <w:r w:rsidRPr="00202748">
        <w:t xml:space="preserve">ningen, </w:t>
      </w:r>
      <w:r w:rsidRPr="005059FC">
        <w:t>bl.a.</w:t>
      </w:r>
      <w:r w:rsidRPr="00202748">
        <w:t xml:space="preserve"> i livsmedelslagen.</w:t>
      </w:r>
    </w:p>
    <w:p w14:paraId="01CCEFE2" w14:textId="77777777" w:rsidR="00F71CC6" w:rsidRPr="00202748" w:rsidRDefault="00AB307F" w:rsidP="00F71CC6">
      <w:pPr>
        <w:pStyle w:val="Brdtextmedindrag"/>
      </w:pPr>
      <w:r w:rsidRPr="00202748">
        <w:t xml:space="preserve">Som framgår av </w:t>
      </w:r>
      <w:r w:rsidRPr="002A6550">
        <w:t>avsnitt</w:t>
      </w:r>
      <w:r>
        <w:t xml:space="preserve"> </w:t>
      </w:r>
      <w:r w:rsidRPr="002A6550">
        <w:t>6</w:t>
      </w:r>
      <w:r>
        <w:t xml:space="preserve">.2 </w:t>
      </w:r>
      <w:r w:rsidRPr="00202748">
        <w:t>definieras uttrycken offentlig kon</w:t>
      </w:r>
      <w:r w:rsidRPr="00202748">
        <w:softHyphen/>
        <w:t>troll och annan offentlig verksamhet i den nya kontrollförordning</w:t>
      </w:r>
      <w:r w:rsidRPr="00202748">
        <w:softHyphen/>
        <w:t>en. Offentlig kon</w:t>
      </w:r>
      <w:r>
        <w:softHyphen/>
      </w:r>
      <w:r w:rsidRPr="00202748">
        <w:t>troll omfattar kontroll som utförs för att verifiera efterlevnaden av bestäm</w:t>
      </w:r>
      <w:r>
        <w:softHyphen/>
      </w:r>
      <w:r w:rsidRPr="00202748">
        <w:t>melser oavsett om de har fast</w:t>
      </w:r>
      <w:r w:rsidRPr="00202748">
        <w:softHyphen/>
        <w:t>ställts på unionsnivå eller av medlemsstaterna för tillämpning av unions</w:t>
      </w:r>
      <w:r w:rsidRPr="00202748">
        <w:softHyphen/>
        <w:t>lagstiftningen. Samma begränsning till unions</w:t>
      </w:r>
      <w:r>
        <w:softHyphen/>
      </w:r>
      <w:r w:rsidRPr="00202748">
        <w:t>lagstiftningen finns när det gäller definitionen av annan offentlig verksam</w:t>
      </w:r>
      <w:r>
        <w:softHyphen/>
      </w:r>
      <w:r w:rsidRPr="00202748">
        <w:t>het.</w:t>
      </w:r>
    </w:p>
    <w:p w14:paraId="2E1B69AD" w14:textId="77777777" w:rsidR="00F71CC6" w:rsidRPr="00202748" w:rsidRDefault="00AB307F" w:rsidP="00F71CC6">
      <w:pPr>
        <w:pStyle w:val="Brdtextmedindrag"/>
      </w:pPr>
      <w:r w:rsidRPr="00202748">
        <w:t>Livsmedelslagen reglerar utöver livsmedel, i dess unionsrättsliga bety</w:t>
      </w:r>
      <w:r>
        <w:softHyphen/>
      </w:r>
      <w:r w:rsidRPr="00202748">
        <w:t>delse, även snus och tuggtobak samt dricksvatten i stadiet före tappkranen.</w:t>
      </w:r>
      <w:r>
        <w:t xml:space="preserve"> </w:t>
      </w:r>
      <w:r w:rsidRPr="00202748">
        <w:t>Den regleringen baserar sig inte på EU-rätten utan är helt nationell.</w:t>
      </w:r>
      <w:r>
        <w:t xml:space="preserve"> När det gäller livsmedel är det vidare inte uppenbart att all kontroll kan anses vara kontroll av bestämmelser som fastställts ”för tillämpning av unions</w:t>
      </w:r>
      <w:r>
        <w:softHyphen/>
        <w:t>lagstiftningen” i den mening som avses i artikel 1.2 i den nya kontrollför</w:t>
      </w:r>
      <w:r>
        <w:softHyphen/>
        <w:t xml:space="preserve">ordningen. </w:t>
      </w:r>
      <w:r w:rsidRPr="00816E77">
        <w:t xml:space="preserve">EU-lagstiftningen medger i vissa fall nationella särregleringar. Det finns t.ex. nationella krav på berikning av vissa baslivsmedel. </w:t>
      </w:r>
      <w:r>
        <w:t xml:space="preserve">De krav som kontrolleras i dessa fall har således sin grund i nationella föreskrifter. </w:t>
      </w:r>
      <w:r w:rsidRPr="00202748">
        <w:t>Det finns d</w:t>
      </w:r>
      <w:r>
        <w:t>ock</w:t>
      </w:r>
      <w:r w:rsidRPr="00202748">
        <w:t xml:space="preserve"> både praktiska och lagtekniska fördelar med att på det sätt som görs i dag använda samma uttryck för all kontroll som bedrivs enlig</w:t>
      </w:r>
      <w:r>
        <w:t>t</w:t>
      </w:r>
      <w:r w:rsidRPr="00202748">
        <w:t xml:space="preserve"> lagen. Detta gäller även uttrycket annan offentlig verksamhet.</w:t>
      </w:r>
    </w:p>
    <w:p w14:paraId="6CB1CAA5" w14:textId="77777777" w:rsidR="00F71CC6" w:rsidRDefault="00AB307F" w:rsidP="00F71CC6">
      <w:pPr>
        <w:pStyle w:val="Brdtextmedindrag"/>
      </w:pPr>
      <w:r>
        <w:t>För att underlätta tillämpningen bedömer regeringen därför att det i</w:t>
      </w:r>
      <w:r w:rsidRPr="00202748">
        <w:t xml:space="preserve"> livsmedelslagen </w:t>
      </w:r>
      <w:r>
        <w:t xml:space="preserve">bör </w:t>
      </w:r>
      <w:r w:rsidRPr="00202748">
        <w:t>klargöras vad som avses med uttrycken offentlig kon</w:t>
      </w:r>
      <w:r>
        <w:softHyphen/>
      </w:r>
      <w:r w:rsidRPr="00202748">
        <w:t>troll och annan offentlig verksamhet när de används i lagen. Av de nya definitionerna bör det</w:t>
      </w:r>
      <w:r>
        <w:t>, i enlighet med promemorians förslag,</w:t>
      </w:r>
      <w:r w:rsidRPr="00202748">
        <w:t xml:space="preserve"> framgå att med offentlig kontroll och annan offentlig verksam</w:t>
      </w:r>
      <w:r w:rsidRPr="00202748">
        <w:softHyphen/>
        <w:t>het i lagen avses både offentlig kontroll och annan offentlig verk</w:t>
      </w:r>
      <w:r w:rsidRPr="00202748">
        <w:softHyphen/>
        <w:t>samhet enligt den nya kontroll</w:t>
      </w:r>
      <w:r>
        <w:softHyphen/>
      </w:r>
      <w:r w:rsidRPr="00202748">
        <w:t>förordningen och kontroll och offentlig verksamhet i övrigt enligt livsme</w:t>
      </w:r>
      <w:r>
        <w:softHyphen/>
      </w:r>
      <w:r w:rsidRPr="00202748">
        <w:t xml:space="preserve">delslagen </w:t>
      </w:r>
      <w:r>
        <w:rPr>
          <w:shd w:val="clear" w:color="auto" w:fill="FFFFFF" w:themeFill="background1"/>
        </w:rPr>
        <w:t>och de föreskrifter som har meddelats med stöd av lagen</w:t>
      </w:r>
      <w:r w:rsidRPr="00603284">
        <w:rPr>
          <w:shd w:val="clear" w:color="auto" w:fill="FFFFFF" w:themeFill="background1"/>
        </w:rPr>
        <w:t>.</w:t>
      </w:r>
      <w:r>
        <w:rPr>
          <w:shd w:val="clear" w:color="auto" w:fill="FFFFFF" w:themeFill="background1"/>
        </w:rPr>
        <w:t xml:space="preserve"> Det bör, jämfört med lagrådsremissens förslag, också förtydligas att kontrollen kan gälla efterlevnaden av beslut som har meddelats med stöd av lagen, jfr nuvarande 11 § första stycket livsmedelslagen. Motsvarande förtydligande bör göras också i definitionen av annan offentlig verksamhet.</w:t>
      </w:r>
    </w:p>
    <w:p w14:paraId="7BB800A4" w14:textId="77777777" w:rsidR="00F71CC6" w:rsidRDefault="00AB307F" w:rsidP="00F71CC6">
      <w:pPr>
        <w:pStyle w:val="Brdtextmedindrag"/>
      </w:pPr>
      <w:r>
        <w:t>Eftersom det inte är självklart att all kontroll av livsmedel faller inom den nya kontrollförordningens tillämpningsområde gör regeringen vidare bedömningen att det i lagen bör anges att den nya kontrollförordningen ska tillämpas vid all offentlig kontroll och annan offentlig verksamhet när det gälle</w:t>
      </w:r>
      <w:r w:rsidRPr="00477A28">
        <w:t>r livsmedel</w:t>
      </w:r>
      <w:r>
        <w:t xml:space="preserve"> som faller inom lagens tillämpningsområde. Det blir därmed tydligt att kontrollförordningen ska tillämpas även i de fall då det saknas närmare reglering för ett visst livsmedel i EU-lagstiftningen. Detta innebär enligt regeringens bedömning också att livsmedelslagen och de föreskrifter som meddelas med stöd av lagen vid tillämpningen av kon</w:t>
      </w:r>
      <w:r>
        <w:softHyphen/>
        <w:t>trollförordningen är att anse som sådan nationell lagstiftning som avses i artikel 1.2.</w:t>
      </w:r>
    </w:p>
    <w:p w14:paraId="5CFD9893" w14:textId="0C0F6ABC" w:rsidR="00F71CC6" w:rsidRDefault="00AB307F" w:rsidP="00F71CC6">
      <w:pPr>
        <w:pStyle w:val="Brdtextmedindrag"/>
      </w:pPr>
      <w:r>
        <w:t xml:space="preserve">Offentlig kontroll och annan offentlig verksamhet avseende snus och tuggtobak samt dricksvatten </w:t>
      </w:r>
      <w:r w:rsidRPr="00202748">
        <w:t>i stadiet före tappkranen</w:t>
      </w:r>
      <w:r>
        <w:t xml:space="preserve"> bör dock liksom i dag styras av nationella bestämmelser. Kontrollförordningen bör således inte tillämpas vid sådan kontroll och verksamhet.</w:t>
      </w:r>
    </w:p>
    <w:p w14:paraId="07D32921" w14:textId="77777777" w:rsidR="00F71CC6" w:rsidRDefault="00AB307F" w:rsidP="00F71CC6">
      <w:pPr>
        <w:pStyle w:val="Brdtextmedindrag"/>
      </w:pPr>
      <w:r w:rsidRPr="00202748">
        <w:t>För att und</w:t>
      </w:r>
      <w:r w:rsidRPr="00202748">
        <w:softHyphen/>
        <w:t>vika osäkerhet är det av stor vikt att terminologin som används i den nationella regleringen följer den begreppsutveckling som sker inom unionen.</w:t>
      </w:r>
      <w:r>
        <w:t xml:space="preserve"> Regeringen instämmer</w:t>
      </w:r>
      <w:r w:rsidRPr="00202748">
        <w:t xml:space="preserve"> därför </w:t>
      </w:r>
      <w:r>
        <w:t>i promemorians bedöm</w:t>
      </w:r>
      <w:r>
        <w:softHyphen/>
        <w:t xml:space="preserve">ning att </w:t>
      </w:r>
      <w:r w:rsidRPr="00202748">
        <w:t>hänvisningen till de uttryck som används i den nya kontrollförord</w:t>
      </w:r>
      <w:r>
        <w:softHyphen/>
      </w:r>
      <w:r w:rsidRPr="00202748">
        <w:t xml:space="preserve">ningen </w:t>
      </w:r>
      <w:r>
        <w:t>bör vara</w:t>
      </w:r>
      <w:r w:rsidRPr="00202748">
        <w:t xml:space="preserve"> dyna</w:t>
      </w:r>
      <w:r w:rsidRPr="00202748">
        <w:softHyphen/>
        <w:t>misk, dvs. avse förordningen i den vid varje tidpunkt gällande lydelsen.</w:t>
      </w:r>
    </w:p>
    <w:p w14:paraId="4ADD95C7" w14:textId="77777777" w:rsidR="00F71CC6" w:rsidRDefault="00F71CC6" w:rsidP="00F71CC6">
      <w:pPr>
        <w:pStyle w:val="Rubrik5utannumrering"/>
        <w:spacing w:before="0"/>
      </w:pPr>
    </w:p>
    <w:p w14:paraId="31C7D560" w14:textId="77777777" w:rsidR="00F71CC6" w:rsidRPr="00202748" w:rsidRDefault="00AB307F" w:rsidP="00F71CC6">
      <w:pPr>
        <w:pStyle w:val="Rubrik5utannumrering"/>
        <w:spacing w:before="0"/>
      </w:pPr>
      <w:r w:rsidRPr="00202748">
        <w:t>Organ med delegerade uppgifter</w:t>
      </w:r>
    </w:p>
    <w:p w14:paraId="5A5194CC" w14:textId="1A017963" w:rsidR="00F71CC6" w:rsidRPr="00202748" w:rsidRDefault="00AB307F" w:rsidP="00F71CC6">
      <w:pPr>
        <w:pStyle w:val="Brdtextmedindrag"/>
        <w:ind w:firstLine="0"/>
      </w:pPr>
      <w:r w:rsidRPr="00202748">
        <w:t xml:space="preserve">I </w:t>
      </w:r>
      <w:r w:rsidRPr="002A6550">
        <w:t xml:space="preserve">avsnitt </w:t>
      </w:r>
      <w:r>
        <w:t>6.2</w:t>
      </w:r>
      <w:r w:rsidRPr="00202748">
        <w:t xml:space="preserve"> görs bedömningen att</w:t>
      </w:r>
      <w:r>
        <w:t xml:space="preserve"> ordet </w:t>
      </w:r>
      <w:r w:rsidRPr="00202748">
        <w:t>kontrollorgan, i den utsträckning som det i dag används i de lagar som omfattas av den nya kontrollförord</w:t>
      </w:r>
      <w:r>
        <w:softHyphen/>
      </w:r>
      <w:r w:rsidRPr="00202748">
        <w:t xml:space="preserve">ningens tillämpningsområde, bör ersättas med ”ett organ med delegerade uppgifter </w:t>
      </w:r>
      <w:r w:rsidRPr="002A6550">
        <w:t xml:space="preserve">eller en fysisk person som har delegerats vissa uppgifter” </w:t>
      </w:r>
      <w:r>
        <w:t>(jfr avsnitt 14.1 om ekologisk produktion)</w:t>
      </w:r>
      <w:r w:rsidRPr="00202748">
        <w:t>.</w:t>
      </w:r>
      <w:r>
        <w:t xml:space="preserve"> Ordet</w:t>
      </w:r>
      <w:r w:rsidRPr="00202748">
        <w:t xml:space="preserve"> kontrollorgan, som före</w:t>
      </w:r>
      <w:r w:rsidRPr="00202748">
        <w:softHyphen/>
        <w:t>kom</w:t>
      </w:r>
      <w:r>
        <w:softHyphen/>
      </w:r>
      <w:r w:rsidRPr="00202748">
        <w:t>mer i</w:t>
      </w:r>
      <w:r>
        <w:t xml:space="preserve"> 19, </w:t>
      </w:r>
      <w:r w:rsidRPr="00202748">
        <w:t>20</w:t>
      </w:r>
      <w:r>
        <w:t xml:space="preserve"> och 28</w:t>
      </w:r>
      <w:r w:rsidRPr="00202748">
        <w:t> §§ livsmedelslagen bör alltså för att stämma överens med bestämmelserna i den nya kontrollförord</w:t>
      </w:r>
      <w:r w:rsidRPr="00202748">
        <w:softHyphen/>
        <w:t>ningen ersättas med detta uttryck.</w:t>
      </w:r>
    </w:p>
    <w:p w14:paraId="06C6368C" w14:textId="77777777" w:rsidR="00F71CC6" w:rsidRPr="00202748" w:rsidRDefault="00AB307F" w:rsidP="00F71CC6">
      <w:pPr>
        <w:pStyle w:val="Brdtextmedindrag"/>
      </w:pPr>
      <w:r w:rsidRPr="00202748">
        <w:t>I 2 § livsmedelslagen, som innehåller definitioner av olika begrepp som används i lagen, bör det läggas till att uttrycket organ med delegerade upp</w:t>
      </w:r>
      <w:r>
        <w:softHyphen/>
      </w:r>
      <w:r w:rsidRPr="00202748">
        <w:t>gif</w:t>
      </w:r>
      <w:r w:rsidRPr="00202748">
        <w:softHyphen/>
        <w:t>ter har samma betydelse som i den nya kon</w:t>
      </w:r>
      <w:r w:rsidRPr="00202748">
        <w:softHyphen/>
        <w:t>trollförordningen. Som nämns ovan är det av stor vikt att den terminologi som används följer begreppsutvecklingen i unionen. Av den anledningen bör hänvisningen till den nya kontrollförord</w:t>
      </w:r>
      <w:r w:rsidRPr="00202748">
        <w:softHyphen/>
        <w:t>ningen även i detta avseende göras dynamisk, dvs. avse förordning</w:t>
      </w:r>
      <w:r w:rsidRPr="00202748">
        <w:softHyphen/>
        <w:t>en i den vid varje tidpunkt gällande lydelsen.</w:t>
      </w:r>
    </w:p>
    <w:p w14:paraId="7D274391" w14:textId="77777777" w:rsidR="00F71CC6" w:rsidRDefault="00AB307F" w:rsidP="00F71CC6">
      <w:pPr>
        <w:pStyle w:val="Rubrik2"/>
      </w:pPr>
      <w:bookmarkStart w:id="231" w:name="_Toc44537228"/>
      <w:bookmarkStart w:id="232" w:name="_Toc54265423"/>
      <w:r>
        <w:t>Myndigheterna ska även utföra annan offentlig verksamhet</w:t>
      </w:r>
      <w:bookmarkEnd w:id="231"/>
      <w:bookmarkEnd w:id="232"/>
    </w:p>
    <w:p w14:paraId="6658000B" w14:textId="77777777" w:rsidR="00F71CC6" w:rsidRPr="00A76360" w:rsidRDefault="00AB307F" w:rsidP="00F71CC6">
      <w:pPr>
        <w:pStyle w:val="Brdtextram"/>
      </w:pPr>
      <w:r w:rsidRPr="00420062">
        <w:rPr>
          <w:b/>
        </w:rPr>
        <w:t>Regeringens förslag:</w:t>
      </w:r>
      <w:r>
        <w:t xml:space="preserve"> Annan offentlig verksamhet ska utföras av kontroll</w:t>
      </w:r>
      <w:r>
        <w:softHyphen/>
        <w:t xml:space="preserve">myndigheterna och andra statliga myndigheter </w:t>
      </w:r>
      <w:r w:rsidRPr="004E227B">
        <w:t xml:space="preserve">enligt vad som anges i </w:t>
      </w:r>
      <w:r>
        <w:t xml:space="preserve">lagen </w:t>
      </w:r>
      <w:r w:rsidRPr="004E227B">
        <w:t xml:space="preserve">och </w:t>
      </w:r>
      <w:r>
        <w:t xml:space="preserve">i </w:t>
      </w:r>
      <w:r w:rsidRPr="004E227B">
        <w:t>föreskrifter som regeringen meddelar</w:t>
      </w:r>
      <w:r>
        <w:t>.</w:t>
      </w:r>
    </w:p>
    <w:p w14:paraId="59069543" w14:textId="77777777" w:rsidR="00F71CC6" w:rsidRPr="00A76360" w:rsidRDefault="00F71CC6" w:rsidP="00F71CC6">
      <w:pPr>
        <w:pStyle w:val="Brdtextmedindrag"/>
        <w:rPr>
          <w:sz w:val="8"/>
          <w:szCs w:val="8"/>
        </w:rPr>
      </w:pPr>
      <w:bookmarkStart w:id="233" w:name="_Hlk40897818"/>
    </w:p>
    <w:p w14:paraId="6C99216D" w14:textId="77777777" w:rsidR="00F71CC6" w:rsidRDefault="00AB307F" w:rsidP="00F71CC6">
      <w:pPr>
        <w:pStyle w:val="Brdtextmedindrag"/>
      </w:pPr>
      <w:r>
        <w:rPr>
          <w:b/>
        </w:rPr>
        <w:t>Promemorian</w:t>
      </w:r>
      <w:r w:rsidRPr="0006285B">
        <w:rPr>
          <w:b/>
        </w:rPr>
        <w:t>s förslag</w:t>
      </w:r>
      <w:r>
        <w:rPr>
          <w:b/>
        </w:rPr>
        <w:t xml:space="preserve"> </w:t>
      </w:r>
      <w:bookmarkEnd w:id="233"/>
      <w:r>
        <w:rPr>
          <w:bCs/>
        </w:rPr>
        <w:t>ö</w:t>
      </w:r>
      <w:r>
        <w:t xml:space="preserve">verensstämmer i huvudsak med regeringens förslag. </w:t>
      </w:r>
      <w:bookmarkStart w:id="234" w:name="_Hlk42802584"/>
      <w:r>
        <w:t>Promemorians förslag innebär att endast de myndigheter som av regeringen pekats ut som kontrollmyndigheter kan utföra annan offentlig verksamhet.</w:t>
      </w:r>
      <w:bookmarkEnd w:id="234"/>
    </w:p>
    <w:p w14:paraId="49A436A0" w14:textId="77777777" w:rsidR="00F71CC6" w:rsidRPr="00762C8D" w:rsidRDefault="00AB307F" w:rsidP="00F71CC6">
      <w:pPr>
        <w:pStyle w:val="Brdtextmedindrag"/>
        <w:rPr>
          <w:b/>
        </w:rPr>
      </w:pPr>
      <w:r w:rsidRPr="00762C8D">
        <w:rPr>
          <w:b/>
        </w:rPr>
        <w:t>Remissinstanserna</w:t>
      </w:r>
      <w:r>
        <w:rPr>
          <w:b/>
        </w:rPr>
        <w:t xml:space="preserve"> </w:t>
      </w:r>
      <w:r>
        <w:rPr>
          <w:bCs/>
        </w:rPr>
        <w:t>yttrar sig inte över förslaget.</w:t>
      </w:r>
    </w:p>
    <w:p w14:paraId="3BD084D9" w14:textId="77777777" w:rsidR="00F71CC6" w:rsidRPr="00FC1ABC" w:rsidRDefault="00AB307F" w:rsidP="00F71CC6">
      <w:pPr>
        <w:pStyle w:val="Brdtextmedindrag"/>
      </w:pPr>
      <w:r w:rsidRPr="00FC1ABC">
        <w:rPr>
          <w:b/>
        </w:rPr>
        <w:t>Skälen för regeringens förslag:</w:t>
      </w:r>
      <w:r w:rsidRPr="00FC1ABC">
        <w:t xml:space="preserve"> Medlemsstaterna ska för vart och ett av de områden som omfattas av den nya kontrollförordningens tillämp</w:t>
      </w:r>
      <w:r>
        <w:softHyphen/>
      </w:r>
      <w:r w:rsidRPr="00FC1ABC">
        <w:t>ningsområde utse den eller de behöriga myndigheter som ska ha ansvaret för att organisera eller genomföra offentlig kontroll och annan offentlig verksamhet.</w:t>
      </w:r>
    </w:p>
    <w:p w14:paraId="498541D0" w14:textId="77777777" w:rsidR="00F71CC6" w:rsidRPr="00FC1ABC" w:rsidRDefault="00AB307F" w:rsidP="00F71CC6">
      <w:pPr>
        <w:pStyle w:val="Brdtextmedindrag"/>
      </w:pPr>
      <w:r w:rsidRPr="00FC1ABC">
        <w:t>Vilka myndigheter som har huvudansvaret för den offent</w:t>
      </w:r>
      <w:r w:rsidRPr="00FC1ABC">
        <w:softHyphen/>
        <w:t xml:space="preserve">liga kontrollen framgår av </w:t>
      </w:r>
      <w:r>
        <w:t xml:space="preserve">11 § </w:t>
      </w:r>
      <w:r w:rsidRPr="00FC1ABC">
        <w:t xml:space="preserve">livsmedelslagen. I </w:t>
      </w:r>
      <w:r>
        <w:t xml:space="preserve">paragrafen </w:t>
      </w:r>
      <w:r w:rsidRPr="00FC1ABC">
        <w:t>föreskrivs att Livsmedels</w:t>
      </w:r>
      <w:r>
        <w:softHyphen/>
      </w:r>
      <w:r w:rsidRPr="00FC1ABC">
        <w:t>verket, länsstyrelserna, andra statliga myndighet</w:t>
      </w:r>
      <w:r w:rsidRPr="00FC1ABC">
        <w:softHyphen/>
        <w:t>er och kommunerna ska utöva offentlig kontroll av att livsmedelslagstiftningen följs. Den närmare ansvarsfördelningen mellan myn</w:t>
      </w:r>
      <w:r w:rsidRPr="00FC1ABC">
        <w:softHyphen/>
        <w:t>digheterna regleras i livsmedelsförord</w:t>
      </w:r>
      <w:r>
        <w:softHyphen/>
      </w:r>
      <w:r w:rsidRPr="00FC1ABC">
        <w:t>ningen.</w:t>
      </w:r>
    </w:p>
    <w:p w14:paraId="183A9F42" w14:textId="77777777" w:rsidR="00F71CC6" w:rsidRDefault="00AB307F" w:rsidP="00F71CC6">
      <w:pPr>
        <w:pStyle w:val="Brdtextmedindrag"/>
      </w:pPr>
      <w:r w:rsidRPr="00FC1ABC">
        <w:t>På motsvarande sätt</w:t>
      </w:r>
      <w:r>
        <w:t xml:space="preserve"> som för offentlig kontroll</w:t>
      </w:r>
      <w:r w:rsidRPr="00FC1ABC">
        <w:t xml:space="preserve"> bör det av livsmedelsla</w:t>
      </w:r>
      <w:r>
        <w:softHyphen/>
      </w:r>
      <w:r w:rsidRPr="00FC1ABC">
        <w:t xml:space="preserve">gen framgå </w:t>
      </w:r>
      <w:r>
        <w:t xml:space="preserve">vilka myndigheter som ansvarar för </w:t>
      </w:r>
      <w:r w:rsidRPr="00FC1ABC">
        <w:t>annan offentlig verksam</w:t>
      </w:r>
      <w:r>
        <w:softHyphen/>
      </w:r>
      <w:r w:rsidRPr="00FC1ABC">
        <w:t>het. En bestäm</w:t>
      </w:r>
      <w:r w:rsidRPr="00FC1ABC">
        <w:softHyphen/>
        <w:t>melse om detta bör</w:t>
      </w:r>
      <w:r>
        <w:t>, i enlighet med vad som föreslås i promemorian,</w:t>
      </w:r>
      <w:r w:rsidRPr="00FC1ABC">
        <w:t xml:space="preserve"> tas in i lagen.</w:t>
      </w:r>
      <w:bookmarkStart w:id="235" w:name="_Hlk31908043"/>
      <w:r>
        <w:t xml:space="preserve"> </w:t>
      </w:r>
      <w:bookmarkStart w:id="236" w:name="_Hlk42803218"/>
      <w:r>
        <w:t xml:space="preserve">Som framgår av avsnitt 6.2 täcker uttrycket annan offentlig verksamhet många varierande uppgifter, </w:t>
      </w:r>
      <w:r w:rsidRPr="00FC1ABC">
        <w:t xml:space="preserve">alltifrån </w:t>
      </w:r>
      <w:r>
        <w:t xml:space="preserve">att med stöd av livsmedelslagen meddela förelägganden och förbud och utföra </w:t>
      </w:r>
      <w:r w:rsidRPr="00FC1ABC">
        <w:t xml:space="preserve">sådant som </w:t>
      </w:r>
      <w:r>
        <w:t xml:space="preserve">i </w:t>
      </w:r>
      <w:r w:rsidRPr="00FC1ABC">
        <w:t xml:space="preserve">lagen benämns ”övriga åligganden”, till </w:t>
      </w:r>
      <w:r>
        <w:t>att utse</w:t>
      </w:r>
      <w:r w:rsidRPr="00FC1ABC">
        <w:t xml:space="preserve"> officiella laboratorier</w:t>
      </w:r>
      <w:r>
        <w:t>. D</w:t>
      </w:r>
      <w:r w:rsidRPr="00FC1ABC">
        <w:t>et behöver</w:t>
      </w:r>
      <w:r>
        <w:t xml:space="preserve"> inte alltid </w:t>
      </w:r>
      <w:r w:rsidRPr="00B474E6">
        <w:t>vara samma myndighet som utövar både offentlig kontroll och annan offentlig verksamhet inom ett visst om</w:t>
      </w:r>
      <w:r>
        <w:softHyphen/>
      </w:r>
      <w:r w:rsidRPr="00B474E6">
        <w:t>råde.</w:t>
      </w:r>
      <w:r>
        <w:t xml:space="preserve"> Uppgifter som utgör annan offentlig verksamhet bör också kunna utföras av andra statliga myndigheter än de statliga myndigheter som pekats ut som kontrollmyndigheter av regeringen. Den närmare ansvars</w:t>
      </w:r>
      <w:r>
        <w:softHyphen/>
        <w:t xml:space="preserve">fördelningen mellan myndigheterna bör därför i likhet med vad som gäller för den offentliga kontrollen bestämmas av regeringen. </w:t>
      </w:r>
      <w:bookmarkEnd w:id="235"/>
      <w:bookmarkEnd w:id="236"/>
    </w:p>
    <w:p w14:paraId="1BFC6086" w14:textId="77777777" w:rsidR="00F71CC6" w:rsidRDefault="00AB307F" w:rsidP="00F71CC6">
      <w:pPr>
        <w:pStyle w:val="Rubrik2"/>
      </w:pPr>
      <w:bookmarkStart w:id="237" w:name="_Toc44537229"/>
      <w:bookmarkStart w:id="238" w:name="_Toc54265424"/>
      <w:r>
        <w:t>Överlämnande av uppgifter i offentlig kontroll och annan offentlig verksamhet</w:t>
      </w:r>
      <w:bookmarkEnd w:id="237"/>
      <w:bookmarkEnd w:id="238"/>
      <w:r>
        <w:t xml:space="preserve"> </w:t>
      </w:r>
    </w:p>
    <w:p w14:paraId="3C0FBB56" w14:textId="77777777" w:rsidR="00F71CC6" w:rsidRDefault="00AB307F" w:rsidP="00F71CC6">
      <w:pPr>
        <w:pStyle w:val="Brdtextmedindragram"/>
        <w:ind w:firstLine="0"/>
      </w:pPr>
      <w:r>
        <w:rPr>
          <w:b/>
        </w:rPr>
        <w:t>Regeringens bedömning:</w:t>
      </w:r>
      <w:r>
        <w:t xml:space="preserve"> </w:t>
      </w:r>
      <w:r w:rsidRPr="00580206">
        <w:t>De behöriga myndigheterna kan</w:t>
      </w:r>
      <w:r>
        <w:t xml:space="preserve"> </w:t>
      </w:r>
      <w:r w:rsidRPr="00580206">
        <w:t>överlämna uppgifter som ingår i den offentliga kontrollen eller i annan offentlig verksamhet till enskilda organ eller fysiska personer direkt med stöd av bestämmelserna i den nya kontrollförordningen.</w:t>
      </w:r>
      <w:r>
        <w:t xml:space="preserve"> </w:t>
      </w:r>
    </w:p>
    <w:p w14:paraId="4292B719" w14:textId="77777777" w:rsidR="00F71CC6" w:rsidRPr="00224D5D" w:rsidRDefault="00AB307F" w:rsidP="00F71CC6">
      <w:pPr>
        <w:pStyle w:val="Brdtextmedindragram"/>
      </w:pPr>
      <w:bookmarkStart w:id="239" w:name="_Hlk41513071"/>
      <w:r>
        <w:t xml:space="preserve">Det finns för närvarande inte något behov av att kunna överlämna uppgifter i offentlig kontroll eller annan offentlig verksamhet </w:t>
      </w:r>
      <w:r w:rsidRPr="00356134">
        <w:t>till enskilda organ eller fysiska personer</w:t>
      </w:r>
      <w:r>
        <w:t xml:space="preserve"> när det gäller </w:t>
      </w:r>
      <w:bookmarkEnd w:id="239"/>
      <w:r>
        <w:t>dricksvatten i stadiet före tappkranen och inte heller när det gäller snus och tuggtobak.</w:t>
      </w:r>
    </w:p>
    <w:p w14:paraId="1187004B" w14:textId="77777777" w:rsidR="00F71CC6" w:rsidRDefault="00AB307F" w:rsidP="00F71CC6">
      <w:pPr>
        <w:pStyle w:val="Brdtextmedindragram"/>
      </w:pPr>
      <w:r w:rsidRPr="00420062">
        <w:rPr>
          <w:b/>
        </w:rPr>
        <w:t>Regeringens förslag:</w:t>
      </w:r>
      <w:r>
        <w:t xml:space="preserve"> Det ska införas en</w:t>
      </w:r>
      <w:r w:rsidRPr="007B718D">
        <w:t xml:space="preserve"> upplysning om att det i den nya kontrollförordningen finns bestämmelser om att vissa uppgifter som ingår i den offentliga kontrollen och vissa uppgifter i samband med annan offentlig verksamhet får </w:t>
      </w:r>
      <w:r>
        <w:t>överlämnas</w:t>
      </w:r>
      <w:r w:rsidRPr="007B718D">
        <w:t xml:space="preserve"> till ett organ eller till en fysisk person.</w:t>
      </w:r>
    </w:p>
    <w:p w14:paraId="0322F84B" w14:textId="77777777" w:rsidR="00F71CC6" w:rsidRPr="00A76360" w:rsidRDefault="00F71CC6" w:rsidP="00F71CC6">
      <w:pPr>
        <w:pStyle w:val="Brdtextmedindrag"/>
        <w:rPr>
          <w:sz w:val="8"/>
          <w:szCs w:val="8"/>
        </w:rPr>
      </w:pPr>
    </w:p>
    <w:p w14:paraId="6F9C0DD0" w14:textId="77777777" w:rsidR="00F71CC6" w:rsidRDefault="00AB307F" w:rsidP="00F71CC6">
      <w:pPr>
        <w:pStyle w:val="Brdtextmedindrag"/>
        <w:rPr>
          <w:bCs/>
        </w:rPr>
      </w:pPr>
      <w:bookmarkStart w:id="240" w:name="_Hlk36725319"/>
      <w:r>
        <w:rPr>
          <w:b/>
        </w:rPr>
        <w:t>Promemorians</w:t>
      </w:r>
      <w:r w:rsidRPr="0006285B">
        <w:rPr>
          <w:b/>
        </w:rPr>
        <w:t xml:space="preserve"> </w:t>
      </w:r>
      <w:r>
        <w:rPr>
          <w:b/>
        </w:rPr>
        <w:t xml:space="preserve">bedömning </w:t>
      </w:r>
      <w:r>
        <w:rPr>
          <w:bCs/>
        </w:rPr>
        <w:t>överensstämmer med regeringens bedöm</w:t>
      </w:r>
      <w:r>
        <w:rPr>
          <w:bCs/>
        </w:rPr>
        <w:softHyphen/>
        <w:t xml:space="preserve">ning. </w:t>
      </w:r>
      <w:bookmarkStart w:id="241" w:name="_Hlk41400858"/>
      <w:r>
        <w:rPr>
          <w:bCs/>
        </w:rPr>
        <w:t>I promemorian föreslås dock inte någon upplysningsbestämmelse i lagen</w:t>
      </w:r>
      <w:bookmarkEnd w:id="241"/>
      <w:r>
        <w:rPr>
          <w:bCs/>
        </w:rPr>
        <w:t xml:space="preserve">. </w:t>
      </w:r>
    </w:p>
    <w:p w14:paraId="50CAEA16" w14:textId="77777777" w:rsidR="00F71CC6" w:rsidRPr="00467443" w:rsidRDefault="00AB307F" w:rsidP="00F71CC6">
      <w:pPr>
        <w:pStyle w:val="Brdtextmedindrag"/>
      </w:pPr>
      <w:r w:rsidRPr="005C787C">
        <w:rPr>
          <w:b/>
        </w:rPr>
        <w:t>Remissinstanserna</w:t>
      </w:r>
      <w:r>
        <w:rPr>
          <w:bCs/>
        </w:rPr>
        <w:t xml:space="preserve"> yttrar sig inte i denna del.</w:t>
      </w:r>
    </w:p>
    <w:p w14:paraId="138332C6" w14:textId="77777777" w:rsidR="00F71CC6" w:rsidRPr="009E2FE0" w:rsidRDefault="00AB307F" w:rsidP="00F71CC6">
      <w:pPr>
        <w:pStyle w:val="Rubrik4utannumrering"/>
      </w:pPr>
      <w:r w:rsidRPr="009E2FE0">
        <w:t>Skälen för regering</w:t>
      </w:r>
      <w:r w:rsidRPr="004F5759">
        <w:t>ens förslag och bedömning</w:t>
      </w:r>
    </w:p>
    <w:p w14:paraId="2B3F952C" w14:textId="77777777" w:rsidR="00F71CC6" w:rsidRDefault="00AB307F" w:rsidP="00F71CC6">
      <w:pPr>
        <w:pStyle w:val="Rubrik5utannumrering"/>
      </w:pPr>
      <w:r>
        <w:t>Allmänt om förutsättningarna för delegering</w:t>
      </w:r>
    </w:p>
    <w:p w14:paraId="414A7826" w14:textId="77777777" w:rsidR="00F71CC6" w:rsidRDefault="00AB307F" w:rsidP="00F71CC6">
      <w:pPr>
        <w:pStyle w:val="Brdtext"/>
      </w:pPr>
      <w:r>
        <w:t>Enligt artiklarna 28 och 31 i nya kontrollförordningen får de behöriga myndigheterna delegera vissa uppgifter som ingår i den offentliga kontrollen eller i annan offentlig verksamhet till organ eller till fysiska personer i enlighet med villkoren i artikel 29 eller 30. Delegering av upp</w:t>
      </w:r>
      <w:r>
        <w:softHyphen/>
        <w:t>gifter som ingår i offentlig kontroll får ske under förutsättning att delege</w:t>
      </w:r>
      <w:r>
        <w:softHyphen/>
        <w:t>ringen innehåller en exakt beskrivning av de uppgifter som ska utföras och villkoren för utförandet. Organet eller den fysiska personen ska vidare uppfylla vissa krav. De ska bl.a. ha den sakkunskap, utrustning och infra</w:t>
      </w:r>
      <w:r>
        <w:softHyphen/>
        <w:t xml:space="preserve">struktur som krävs för att utföra de uppgifter som delegeras och de ska vara opartiska och fria från intressekonflikter. För ett organ gäller dessutom att det ska vara ackrediterat i enlighet med standarder som är relevanta för de aktuella uppgifterna (artiklarna 29–30). </w:t>
      </w:r>
    </w:p>
    <w:p w14:paraId="60F0285D" w14:textId="43292099" w:rsidR="00F71CC6" w:rsidRDefault="00AB307F" w:rsidP="00F71CC6">
      <w:pPr>
        <w:pStyle w:val="Brdtextmedindrag"/>
      </w:pPr>
      <w:r>
        <w:t>När det gäller delegering av uppgifter som ingår i annan offentlig verk</w:t>
      </w:r>
      <w:r>
        <w:softHyphen/>
        <w:t xml:space="preserve">samhet till ett organ krävs att de bestämmelser som avses i artikel 1.2 </w:t>
      </w:r>
      <w:r w:rsidRPr="006536AD">
        <w:t>(som anger vilka sakområden som kontrollförordningen ska tillämpas på)</w:t>
      </w:r>
      <w:r>
        <w:t xml:space="preserve"> inte förbjuder en sådan delegering. För</w:t>
      </w:r>
      <w:r w:rsidRPr="006536AD">
        <w:t xml:space="preserve"> delegation till fysiska personer krävs</w:t>
      </w:r>
      <w:r>
        <w:t>,</w:t>
      </w:r>
      <w:r w:rsidRPr="006536AD">
        <w:t xml:space="preserve"> förutom att villkoren enligt artikel 30 är uppfyllda</w:t>
      </w:r>
      <w:r>
        <w:t>,</w:t>
      </w:r>
      <w:r w:rsidRPr="006536AD">
        <w:t xml:space="preserve"> att den materiella lag</w:t>
      </w:r>
      <w:r>
        <w:softHyphen/>
      </w:r>
      <w:r w:rsidRPr="006536AD">
        <w:t>stiftningen tillåter en sådan delegering.</w:t>
      </w:r>
      <w:r>
        <w:t xml:space="preserve"> En uttrycklig begränsning av vad som får delegeras finns i artikel 31.3 i förordningen. Där sägs att beslut om åtgärder vid konstaterad bristande efterlevnad enligt artikel 138.1 b, 138.2 och 138.3 inte får delegeras.</w:t>
      </w:r>
      <w:r w:rsidRPr="009823F1">
        <w:t xml:space="preserve"> Nämnda </w:t>
      </w:r>
      <w:r>
        <w:t>bestämmelser</w:t>
      </w:r>
      <w:r w:rsidRPr="009823F1">
        <w:t xml:space="preserve"> innehåller en uppräk</w:t>
      </w:r>
      <w:r>
        <w:softHyphen/>
      </w:r>
      <w:r w:rsidRPr="009823F1">
        <w:t>ning av åtgärder som de behöriga myndigheterna ska vidta om det konsta</w:t>
      </w:r>
      <w:r>
        <w:softHyphen/>
      </w:r>
      <w:r w:rsidRPr="009823F1">
        <w:t>teras att det finns brister i efterlevnaden av regelverket.</w:t>
      </w:r>
      <w:r>
        <w:t xml:space="preserve"> </w:t>
      </w:r>
      <w:r w:rsidRPr="00353AD5">
        <w:t>Utöver de allmänna bestämmelserna om myndighetsåtgärder i artikel 138 innehåller förordningen även mer specifika bestämmelser om vilka åtgärder som behöriga myndigheter får vidta vid bristande efterlevnad av reglerna i sam</w:t>
      </w:r>
      <w:r>
        <w:softHyphen/>
      </w:r>
      <w:r w:rsidRPr="00353AD5">
        <w:t>band med att djur och varor förs in i unionen från tredjeländer, se artik</w:t>
      </w:r>
      <w:r>
        <w:softHyphen/>
      </w:r>
      <w:r w:rsidRPr="00353AD5">
        <w:t>larna</w:t>
      </w:r>
      <w:r w:rsidR="00CE65D5">
        <w:t> </w:t>
      </w:r>
      <w:r w:rsidRPr="00353AD5">
        <w:t>66–69. De åtgärder som nämns i artiklarna 66</w:t>
      </w:r>
      <w:r>
        <w:t>–</w:t>
      </w:r>
      <w:r w:rsidRPr="00353AD5">
        <w:t>69 ryms</w:t>
      </w:r>
      <w:r>
        <w:t xml:space="preserve"> </w:t>
      </w:r>
      <w:r w:rsidRPr="00353AD5">
        <w:t xml:space="preserve">inom de åtgärder som regleras i artikel 138. </w:t>
      </w:r>
      <w:r>
        <w:t>Mot bakgrund av hur förordningen är strukturerad kan den inte förstås på annat sätt än att begränsningen i rätten att delegera beslut även omfattar beslut om åtgärder som fattas med stöd av artiklarna 66–69 i förordningen eftersom även dessa artiklar reglerar åtgärder vid konstaterad bristande efterlevnad.</w:t>
      </w:r>
    </w:p>
    <w:p w14:paraId="78495A76" w14:textId="182AFE23" w:rsidR="00F71CC6" w:rsidRDefault="00AB307F" w:rsidP="00F71CC6">
      <w:pPr>
        <w:pStyle w:val="Rubrik5utannumrering"/>
      </w:pPr>
      <w:r w:rsidRPr="004868C1">
        <w:rPr>
          <w:spacing w:val="-2"/>
        </w:rPr>
        <w:t>Det införs inte några särskilda delegationsbestämmelser i livsmedels</w:t>
      </w:r>
      <w:r>
        <w:t>lagen</w:t>
      </w:r>
    </w:p>
    <w:p w14:paraId="3120698A" w14:textId="77777777" w:rsidR="00F71CC6" w:rsidRDefault="00AB307F" w:rsidP="00F71CC6">
      <w:pPr>
        <w:pStyle w:val="Brdtextmedindrag"/>
        <w:ind w:firstLine="0"/>
      </w:pPr>
      <w:bookmarkStart w:id="242" w:name="_Hlk37150382"/>
      <w:r w:rsidRPr="009F5D68">
        <w:t>Av 12 kap. 4 § andra stycket regeringsformen framgår att förvalt</w:t>
      </w:r>
      <w:r w:rsidRPr="009F5D68">
        <w:softHyphen/>
        <w:t>ningsupp</w:t>
      </w:r>
      <w:r>
        <w:softHyphen/>
      </w:r>
      <w:r w:rsidRPr="009F5D68">
        <w:t>gifter kan överlämnas åt enskilda och att detta ska ske med stöd av lag om uppgiften innefattar myndighetsutövning. Det kan inte uteslutas att det kan förekomma moment av myndighetsutöv</w:t>
      </w:r>
      <w:r w:rsidRPr="009F5D68">
        <w:softHyphen/>
        <w:t xml:space="preserve">ning i de uppgifter som </w:t>
      </w:r>
      <w:r>
        <w:t xml:space="preserve">kan </w:t>
      </w:r>
      <w:r w:rsidRPr="009F5D68">
        <w:t>dele</w:t>
      </w:r>
      <w:r>
        <w:softHyphen/>
      </w:r>
      <w:r w:rsidRPr="009F5D68">
        <w:t>geras av de behöriga myndigheterna med stöd av bestämmelserna i den nya kontrollförordningen och att delege</w:t>
      </w:r>
      <w:r w:rsidRPr="009F5D68">
        <w:softHyphen/>
        <w:t>ring därför kräver stöd i lag.</w:t>
      </w:r>
      <w:r>
        <w:t xml:space="preserve"> </w:t>
      </w:r>
      <w:r w:rsidRPr="009F5D68">
        <w:t>Bestämmel</w:t>
      </w:r>
      <w:r w:rsidRPr="009F5D68">
        <w:softHyphen/>
        <w:t xml:space="preserve">serna om delegering i den nya kontrollförordningen är </w:t>
      </w:r>
      <w:r>
        <w:t>emeller</w:t>
      </w:r>
      <w:r>
        <w:softHyphen/>
        <w:t xml:space="preserve">tid </w:t>
      </w:r>
      <w:r w:rsidRPr="009F5D68">
        <w:t xml:space="preserve">direkt tillämpliga </w:t>
      </w:r>
      <w:r>
        <w:t>och någon kompletterande bestämmelse i nationell rätt krävs inte för att regeringsformens krav på lagstöd ska vara uppfyllt. Bestämmelserna är även utformade på ett sätt som gör att de berörda myndigheterna kan tillämpa dem utan kompletterande regler i lag.</w:t>
      </w:r>
      <w:bookmarkEnd w:id="242"/>
      <w:r>
        <w:t xml:space="preserve"> Av tydlighetsskäl bör möjligheten att delegera uppgifter med stöd av kontroll</w:t>
      </w:r>
      <w:r>
        <w:softHyphen/>
        <w:t>förordningen dock framgå av livsmedelslagen. R</w:t>
      </w:r>
      <w:r w:rsidRPr="009D4A0C">
        <w:t xml:space="preserve">egeringen föreslår </w:t>
      </w:r>
      <w:r>
        <w:t xml:space="preserve">därför </w:t>
      </w:r>
      <w:r w:rsidRPr="009D4A0C">
        <w:t xml:space="preserve">att det i </w:t>
      </w:r>
      <w:r>
        <w:t>lagen</w:t>
      </w:r>
      <w:r w:rsidRPr="009D4A0C">
        <w:t xml:space="preserve"> införs en upplysning om att det i den nya kontrollförord</w:t>
      </w:r>
      <w:r>
        <w:softHyphen/>
      </w:r>
      <w:r w:rsidRPr="009D4A0C">
        <w:t>ningen finns bestämmelser om att vissa uppgifter som ingår i den offent</w:t>
      </w:r>
      <w:r>
        <w:softHyphen/>
      </w:r>
      <w:r w:rsidRPr="009D4A0C">
        <w:t>liga kontrollen och vissa uppgifter i samband med annan offentlig verk</w:t>
      </w:r>
      <w:r>
        <w:softHyphen/>
      </w:r>
      <w:r w:rsidRPr="009D4A0C">
        <w:t>samhet får delegeras till ett organ eller till en fysisk person.</w:t>
      </w:r>
    </w:p>
    <w:p w14:paraId="437D9299" w14:textId="77777777" w:rsidR="00F71CC6" w:rsidRPr="007B718D" w:rsidRDefault="00AB307F" w:rsidP="00F71CC6">
      <w:pPr>
        <w:pStyle w:val="Brdtextmedindrag"/>
      </w:pPr>
      <w:r>
        <w:t>Det är inte möjligt att med stöd av kontrollförordningen delegera upp</w:t>
      </w:r>
      <w:r>
        <w:softHyphen/>
        <w:t>gifter i offentlig kontroll och annan offentlig verksamhet i fråga om dricks</w:t>
      </w:r>
      <w:r>
        <w:softHyphen/>
        <w:t>vatten i stadiet före tappkranen samt snus och tuggtobak som endast omfattas av den nationella regleringen. Regeringen instämmer i promemo</w:t>
      </w:r>
      <w:r>
        <w:softHyphen/>
        <w:t xml:space="preserve">rians bedömning att det i dagsläget inte heller finns något behov av att kunna delegera sådana uppgifter. </w:t>
      </w:r>
      <w:bookmarkEnd w:id="240"/>
    </w:p>
    <w:p w14:paraId="436DCBA7" w14:textId="77777777" w:rsidR="00F71CC6" w:rsidRDefault="00AB307F" w:rsidP="00F71CC6">
      <w:pPr>
        <w:pStyle w:val="Rubrik2"/>
      </w:pPr>
      <w:bookmarkStart w:id="243" w:name="_Toc44537230"/>
      <w:bookmarkStart w:id="244" w:name="_Toc54265425"/>
      <w:r>
        <w:t>Frivillig överflyttning av annan offentlig verksamhet</w:t>
      </w:r>
      <w:bookmarkEnd w:id="243"/>
      <w:bookmarkEnd w:id="244"/>
    </w:p>
    <w:p w14:paraId="662A97DD" w14:textId="77777777" w:rsidR="00F71CC6" w:rsidRDefault="00AB307F" w:rsidP="00F71CC6">
      <w:pPr>
        <w:pStyle w:val="Brdtextram"/>
      </w:pPr>
      <w:r w:rsidRPr="00420062">
        <w:rPr>
          <w:b/>
        </w:rPr>
        <w:t>Regeringens förslag:</w:t>
      </w:r>
      <w:r>
        <w:t xml:space="preserve"> </w:t>
      </w:r>
      <w:r w:rsidRPr="00762C8D">
        <w:t>Det ska vara möjligt för Livsmedels</w:t>
      </w:r>
      <w:r w:rsidRPr="00762C8D">
        <w:softHyphen/>
        <w:t>verket att, i samråd med en kommun och under samma förut</w:t>
      </w:r>
      <w:r w:rsidRPr="00762C8D">
        <w:softHyphen/>
        <w:t>sätt</w:t>
      </w:r>
      <w:r w:rsidRPr="00762C8D">
        <w:softHyphen/>
        <w:t>ningar som gäller för överflyttning av offentlig kontroll, be</w:t>
      </w:r>
      <w:r w:rsidRPr="00762C8D">
        <w:softHyphen/>
        <w:t xml:space="preserve">sluta att </w:t>
      </w:r>
      <w:r>
        <w:t xml:space="preserve">ansvaret för </w:t>
      </w:r>
      <w:r w:rsidRPr="00762C8D">
        <w:t>annan offentlig verksamhet i fråga om en viss anlägg</w:t>
      </w:r>
      <w:r w:rsidRPr="00762C8D">
        <w:softHyphen/>
        <w:t>ning ska flyttas över</w:t>
      </w:r>
      <w:r>
        <w:t xml:space="preserve"> från kommunen</w:t>
      </w:r>
      <w:r w:rsidRPr="00762C8D">
        <w:t xml:space="preserve"> till ver</w:t>
      </w:r>
      <w:r w:rsidRPr="00762C8D">
        <w:softHyphen/>
        <w:t>ket. Ansvaret för sådan annan offentlig verksamhet ska också kunna lämnas tillbaka till kommunen</w:t>
      </w:r>
      <w:r>
        <w:t xml:space="preserve">. </w:t>
      </w:r>
    </w:p>
    <w:p w14:paraId="0B10DD18" w14:textId="77777777" w:rsidR="00F71CC6" w:rsidRPr="00762C8D" w:rsidRDefault="00AB307F" w:rsidP="00F71CC6">
      <w:pPr>
        <w:pStyle w:val="Brdtextmedindragram"/>
      </w:pPr>
      <w:r w:rsidRPr="00762C8D">
        <w:t xml:space="preserve">Det ska även vara möjligt för Livsmedelsverket att, i samråd med en kommun och under samma förutsättningar som gäller för överflyttning av offentlig kontroll, besluta att </w:t>
      </w:r>
      <w:r>
        <w:t xml:space="preserve">ansvaret för </w:t>
      </w:r>
      <w:r w:rsidRPr="00762C8D">
        <w:t xml:space="preserve">annan offentlig verksamhet i fråga om en viss anläggning ska flyttas över </w:t>
      </w:r>
      <w:r>
        <w:t xml:space="preserve">från verket </w:t>
      </w:r>
      <w:r w:rsidRPr="00762C8D">
        <w:t>till en kommun</w:t>
      </w:r>
      <w:r>
        <w:t>.</w:t>
      </w:r>
    </w:p>
    <w:p w14:paraId="20FE9319" w14:textId="77777777" w:rsidR="00F71CC6" w:rsidRPr="00A76360" w:rsidRDefault="00F71CC6" w:rsidP="00F71CC6">
      <w:pPr>
        <w:pStyle w:val="Brdtextmedindrag"/>
        <w:rPr>
          <w:sz w:val="8"/>
          <w:szCs w:val="8"/>
        </w:rPr>
      </w:pPr>
    </w:p>
    <w:p w14:paraId="615DF475" w14:textId="77777777" w:rsidR="00F71CC6" w:rsidRPr="00762C8D" w:rsidRDefault="00AB307F" w:rsidP="00F71CC6">
      <w:pPr>
        <w:pStyle w:val="Brdtextmedindrag"/>
        <w:rPr>
          <w:b/>
        </w:rPr>
      </w:pPr>
      <w:r w:rsidRPr="00762C8D">
        <w:rPr>
          <w:b/>
        </w:rPr>
        <w:t>Promemorians förslag</w:t>
      </w:r>
      <w:r>
        <w:rPr>
          <w:b/>
        </w:rPr>
        <w:t xml:space="preserve"> </w:t>
      </w:r>
      <w:r w:rsidRPr="00673D86">
        <w:rPr>
          <w:bCs/>
        </w:rPr>
        <w:t>överensstämmer i allt väsentligt</w:t>
      </w:r>
      <w:r>
        <w:rPr>
          <w:bCs/>
        </w:rPr>
        <w:t xml:space="preserve"> med regering</w:t>
      </w:r>
      <w:r>
        <w:rPr>
          <w:bCs/>
        </w:rPr>
        <w:softHyphen/>
        <w:t xml:space="preserve">ens förslag. </w:t>
      </w:r>
      <w:bookmarkStart w:id="245" w:name="_Hlk44433299"/>
      <w:r w:rsidRPr="002758C3">
        <w:rPr>
          <w:bCs/>
        </w:rPr>
        <w:t>I promemorian föreslås</w:t>
      </w:r>
      <w:r>
        <w:rPr>
          <w:bCs/>
        </w:rPr>
        <w:t xml:space="preserve"> dock</w:t>
      </w:r>
      <w:r w:rsidRPr="002758C3">
        <w:rPr>
          <w:bCs/>
        </w:rPr>
        <w:t xml:space="preserve"> att </w:t>
      </w:r>
      <w:r>
        <w:rPr>
          <w:bCs/>
        </w:rPr>
        <w:t xml:space="preserve">uttrycket </w:t>
      </w:r>
      <w:r w:rsidRPr="002758C3">
        <w:rPr>
          <w:bCs/>
        </w:rPr>
        <w:t>”skötas” ska använ</w:t>
      </w:r>
      <w:r>
        <w:rPr>
          <w:bCs/>
        </w:rPr>
        <w:softHyphen/>
      </w:r>
      <w:r w:rsidRPr="002758C3">
        <w:rPr>
          <w:bCs/>
        </w:rPr>
        <w:t xml:space="preserve">das i 15 och 16 §§ för att beskriva vilken </w:t>
      </w:r>
      <w:bookmarkEnd w:id="245"/>
      <w:r w:rsidRPr="002758C3">
        <w:rPr>
          <w:bCs/>
        </w:rPr>
        <w:t xml:space="preserve">myndighet som har ansvaret för offentlig kontroll och annan offentlig verksamhet innan </w:t>
      </w:r>
      <w:r>
        <w:rPr>
          <w:bCs/>
        </w:rPr>
        <w:t xml:space="preserve">det fattas </w:t>
      </w:r>
      <w:r w:rsidRPr="002758C3">
        <w:rPr>
          <w:bCs/>
        </w:rPr>
        <w:t>beslut om överflyttning av ansvaret</w:t>
      </w:r>
      <w:r>
        <w:rPr>
          <w:bCs/>
        </w:rPr>
        <w:t>.</w:t>
      </w:r>
    </w:p>
    <w:p w14:paraId="6C780631" w14:textId="77777777" w:rsidR="00F71CC6" w:rsidRDefault="00AB307F" w:rsidP="00F71CC6">
      <w:pPr>
        <w:pStyle w:val="Brdtextmedindrag"/>
        <w:rPr>
          <w:b/>
        </w:rPr>
      </w:pPr>
      <w:r w:rsidRPr="00762C8D">
        <w:rPr>
          <w:b/>
        </w:rPr>
        <w:t xml:space="preserve">Remissinstanserna: </w:t>
      </w:r>
      <w:bookmarkStart w:id="246" w:name="_Hlk40126174"/>
      <w:r w:rsidRPr="001A2552">
        <w:rPr>
          <w:i/>
        </w:rPr>
        <w:t>Livsmedelsverket</w:t>
      </w:r>
      <w:r>
        <w:t xml:space="preserve"> anser att begreppet skötsel är oklart och att lagtexten bör ange att det är fråga om en överflyttning av ”ansvaret” för offentlig kontroll och annan offentlig verksamhet. </w:t>
      </w:r>
      <w:r w:rsidRPr="00FF26C4">
        <w:rPr>
          <w:i/>
          <w:iCs/>
        </w:rPr>
        <w:t>Hörby kommun</w:t>
      </w:r>
      <w:r>
        <w:t xml:space="preserve"> är positiv till förslaget.</w:t>
      </w:r>
      <w:bookmarkEnd w:id="246"/>
      <w:r>
        <w:t xml:space="preserve"> </w:t>
      </w:r>
      <w:r w:rsidRPr="00704C91">
        <w:rPr>
          <w:i/>
          <w:iCs/>
        </w:rPr>
        <w:t>Länsstyrelsen i Skåne län</w:t>
      </w:r>
      <w:r>
        <w:t xml:space="preserve"> anser att det vid behov även bör vara möjligt att flytta över ansvaret för offentlig kontroll och annan offentlig verksamhet från en länsstyrelse till Livsmedelsverket. Enligt länsstyrelsen är godkännanden och kontroll av anläggningar som producerar groddar ett sådant område som kräver specialistkompetens och där det i dag endast är två </w:t>
      </w:r>
      <w:r w:rsidRPr="002F56EF">
        <w:t xml:space="preserve">länsstyrelser </w:t>
      </w:r>
      <w:r>
        <w:t xml:space="preserve">som handlägger dessa ärenden. </w:t>
      </w:r>
      <w:r w:rsidRPr="00525F68">
        <w:t>Inga andra remissinstanser lämna</w:t>
      </w:r>
      <w:r>
        <w:t>r</w:t>
      </w:r>
      <w:r w:rsidRPr="00525F68">
        <w:t xml:space="preserve"> synpunkter på förslaget.</w:t>
      </w:r>
    </w:p>
    <w:p w14:paraId="53926FE6" w14:textId="77777777" w:rsidR="00F71CC6" w:rsidRDefault="00AB307F" w:rsidP="00F71CC6">
      <w:pPr>
        <w:pStyle w:val="Brdtextmedindrag"/>
      </w:pPr>
      <w:r w:rsidRPr="00762C8D">
        <w:rPr>
          <w:b/>
        </w:rPr>
        <w:t>Skälen för regeringens förslag:</w:t>
      </w:r>
      <w:r>
        <w:t xml:space="preserve"> </w:t>
      </w:r>
      <w:r w:rsidRPr="00C60153">
        <w:t xml:space="preserve">Livsmedelslagen </w:t>
      </w:r>
      <w:r>
        <w:t>ger Livsmedelsver</w:t>
      </w:r>
      <w:r>
        <w:softHyphen/>
        <w:t>ket och kommunerna rätt att under vissa förutsättningar flytta</w:t>
      </w:r>
      <w:r w:rsidRPr="00C60153">
        <w:t xml:space="preserve"> kontrollan</w:t>
      </w:r>
      <w:r>
        <w:softHyphen/>
      </w:r>
      <w:r w:rsidRPr="00C60153">
        <w:t xml:space="preserve">svaret </w:t>
      </w:r>
      <w:r>
        <w:t xml:space="preserve">för en viss anläggning </w:t>
      </w:r>
      <w:r w:rsidRPr="00C60153">
        <w:t>mellan</w:t>
      </w:r>
      <w:r>
        <w:t xml:space="preserve"> sig. </w:t>
      </w:r>
      <w:r w:rsidRPr="00C60153">
        <w:t>Enligt 15 § livsmedelslagen får Livsmedelsverket</w:t>
      </w:r>
      <w:r>
        <w:t xml:space="preserve"> således</w:t>
      </w:r>
      <w:r w:rsidRPr="00C60153">
        <w:t>, i samråd med en kommun, besluta att den offentliga kontroll av en viss anläggning som kom</w:t>
      </w:r>
      <w:r w:rsidRPr="00C60153">
        <w:softHyphen/>
        <w:t>munen ansvarar för ska flyttas över till verket. Detta förut</w:t>
      </w:r>
      <w:r w:rsidRPr="00C60153">
        <w:softHyphen/>
        <w:t>sätter att verksamheten har stor omfatt</w:t>
      </w:r>
      <w:r>
        <w:softHyphen/>
      </w:r>
      <w:r w:rsidRPr="00C60153">
        <w:t>ning, är särskilt komplicerad eller att det finns andra särskilda skäl</w:t>
      </w:r>
      <w:r>
        <w:t xml:space="preserve">. </w:t>
      </w:r>
      <w:r w:rsidRPr="00C60153">
        <w:t>Om Livsmedelsverket och kommu</w:t>
      </w:r>
      <w:r w:rsidRPr="00C60153">
        <w:softHyphen/>
        <w:t>nen är överens om det får Livsmedelsverket besluta att ansvaret för kontrollen ska lämnas tillbaka till kommunen. Enligt 16 §</w:t>
      </w:r>
      <w:r>
        <w:t xml:space="preserve"> </w:t>
      </w:r>
      <w:r w:rsidRPr="00C60153">
        <w:t>får Livsmedelsverket, i samråd med en kommun, besluta att ansvaret för den offentliga kontroll</w:t>
      </w:r>
      <w:r>
        <w:t>en</w:t>
      </w:r>
      <w:r w:rsidRPr="00C60153">
        <w:t xml:space="preserve"> av en viss anläggning som verket annars har ska flyttas över till kommunen</w:t>
      </w:r>
      <w:r>
        <w:t>.</w:t>
      </w:r>
    </w:p>
    <w:p w14:paraId="33DBAC30" w14:textId="77777777" w:rsidR="00F71CC6" w:rsidRDefault="00AB307F" w:rsidP="00F71CC6">
      <w:pPr>
        <w:pStyle w:val="Brdtextmedindrag"/>
      </w:pPr>
      <w:r w:rsidRPr="00C60153">
        <w:t xml:space="preserve">Som konstateras bl.a. i </w:t>
      </w:r>
      <w:r w:rsidRPr="00F97751">
        <w:t>avsnitt</w:t>
      </w:r>
      <w:r>
        <w:t xml:space="preserve"> 6.2</w:t>
      </w:r>
      <w:r w:rsidRPr="00C60153">
        <w:t xml:space="preserve"> görs i den nya kon</w:t>
      </w:r>
      <w:r w:rsidRPr="00C60153">
        <w:softHyphen/>
        <w:t>trollförordningen en tydlig skillnad mellan å ena sidan offentlig kontroll, som inbegriper granskningsåtgärder som undersökning och bedömning av sakligt underlag, och å andra sidan annan offent</w:t>
      </w:r>
      <w:r w:rsidRPr="00C60153">
        <w:softHyphen/>
        <w:t>lig verksamhet, som bl.a. innefattar rådgivning och korrige</w:t>
      </w:r>
      <w:r w:rsidRPr="00C60153">
        <w:softHyphen/>
        <w:t>rande åtgärder vid bristande efterlevnad. Bestämmelserna om fri</w:t>
      </w:r>
      <w:r w:rsidRPr="00C60153">
        <w:softHyphen/>
        <w:t>villig över</w:t>
      </w:r>
      <w:r w:rsidRPr="00C60153">
        <w:softHyphen/>
        <w:t>flyttning av offentlig kontroll tar sikte på kontroll i fråga om en viss anläggning. I de fall då Livsmedelsverket och en kom</w:t>
      </w:r>
      <w:r w:rsidRPr="00C60153">
        <w:softHyphen/>
        <w:t>mun kommer överens om att kontrollen av en anläggning ska flyt</w:t>
      </w:r>
      <w:r>
        <w:softHyphen/>
      </w:r>
      <w:r w:rsidRPr="00C60153">
        <w:t>tas från den ena kontrollmyndigheten till den andra är det naturligt att överflytt</w:t>
      </w:r>
      <w:r>
        <w:softHyphen/>
      </w:r>
      <w:r w:rsidRPr="00C60153">
        <w:t>ningen omfattar med kontrollen samman</w:t>
      </w:r>
      <w:r w:rsidRPr="00C60153">
        <w:softHyphen/>
        <w:t>hängande offentlig verk</w:t>
      </w:r>
      <w:r>
        <w:softHyphen/>
      </w:r>
      <w:r w:rsidRPr="00C60153">
        <w:t xml:space="preserve">samhet såsom rådgivning och korrigerande åtgärder. </w:t>
      </w:r>
      <w:bookmarkStart w:id="247" w:name="_Hlk40126582"/>
      <w:r>
        <w:t>Regeringen instäm</w:t>
      </w:r>
      <w:r>
        <w:softHyphen/>
        <w:t xml:space="preserve">mer därför i promemorians förslag att </w:t>
      </w:r>
      <w:bookmarkEnd w:id="247"/>
      <w:r>
        <w:t xml:space="preserve">15 § </w:t>
      </w:r>
      <w:r w:rsidRPr="00C60153">
        <w:t>bör ändras så att det framgår att Livsmedelsverket, i samråd med en kommun, får besluta om att flytta över ansvaret för såväl offentlig kontroll som annan offentlig verksam</w:t>
      </w:r>
      <w:r w:rsidRPr="00C60153">
        <w:softHyphen/>
        <w:t>het från kommunen till verket.</w:t>
      </w:r>
      <w:r>
        <w:t xml:space="preserve"> Motsvarande ändring bör </w:t>
      </w:r>
      <w:r w:rsidRPr="00C60153">
        <w:t>g</w:t>
      </w:r>
      <w:r>
        <w:t xml:space="preserve">öras i 16 § när det gäller </w:t>
      </w:r>
      <w:r w:rsidRPr="00C60153">
        <w:t>överflytt</w:t>
      </w:r>
      <w:r w:rsidRPr="00C60153">
        <w:softHyphen/>
        <w:t>ning av verksamhet från Livsmedelsverket till en kommun</w:t>
      </w:r>
      <w:r>
        <w:t xml:space="preserve">. I enlighet med vad </w:t>
      </w:r>
      <w:r w:rsidRPr="00233B04">
        <w:rPr>
          <w:i/>
          <w:iCs/>
        </w:rPr>
        <w:t xml:space="preserve">Livsmedelsverket </w:t>
      </w:r>
      <w:r>
        <w:t>påpekar anser regeringen, till skillnad från vad som föreslås i promemorian, att 15 och 16 §§ bör formuleras så att det är fråga om en överflyttning av ”ansvaret” för offentlig kontroll och annan offentlig verksamhet.</w:t>
      </w:r>
    </w:p>
    <w:p w14:paraId="0D697AEB" w14:textId="77777777" w:rsidR="00F71CC6" w:rsidRDefault="00AB307F" w:rsidP="00F71CC6">
      <w:pPr>
        <w:pStyle w:val="Brdtextmedindrag"/>
      </w:pPr>
      <w:r w:rsidRPr="00F63F22">
        <w:rPr>
          <w:i/>
          <w:iCs/>
        </w:rPr>
        <w:t>Länsstyrelsen i Skåne län</w:t>
      </w:r>
      <w:r>
        <w:t xml:space="preserve"> anser att det även bör vara möjligt att flytta ansvaret för offentlig kontroll och annan offentlig verksamhet från en läns</w:t>
      </w:r>
      <w:r>
        <w:softHyphen/>
        <w:t>styrelse till Livsmedelsverket. Regeringen har i det här lagstiftningsären</w:t>
      </w:r>
      <w:r>
        <w:softHyphen/>
        <w:t xml:space="preserve">det inte tillräckligt underlag för att kunna ta ställning till om en sådan möjlighet bör införas. Frågan får, om det finns behov av det, övervägas i ett annat sammanhang. </w:t>
      </w:r>
    </w:p>
    <w:p w14:paraId="229D35CE" w14:textId="77777777" w:rsidR="00F71CC6" w:rsidRDefault="00AB307F" w:rsidP="00F71CC6">
      <w:pPr>
        <w:pStyle w:val="Rubrik2"/>
      </w:pPr>
      <w:bookmarkStart w:id="248" w:name="_Toc44537231"/>
      <w:bookmarkStart w:id="249" w:name="_Toc54265426"/>
      <w:r>
        <w:t>Förelägganden riktade till kommuner och tvångsvis överflyttning av annan offentlig verksamhet</w:t>
      </w:r>
      <w:bookmarkEnd w:id="248"/>
      <w:bookmarkEnd w:id="249"/>
    </w:p>
    <w:p w14:paraId="0425EEAA" w14:textId="77777777" w:rsidR="00F71CC6" w:rsidRDefault="00AB307F" w:rsidP="00F71CC6">
      <w:pPr>
        <w:pStyle w:val="Brdtextram"/>
      </w:pPr>
      <w:r w:rsidRPr="00420062">
        <w:rPr>
          <w:b/>
        </w:rPr>
        <w:t>Regeringens förslag:</w:t>
      </w:r>
      <w:r>
        <w:t xml:space="preserve"> </w:t>
      </w:r>
      <w:r w:rsidRPr="00762C8D">
        <w:t>Om en kommun inte fullgör de skyl</w:t>
      </w:r>
      <w:r w:rsidRPr="00762C8D">
        <w:softHyphen/>
        <w:t>digheter som följer av dess uppdrag att utöva annan offentlig verksamhet ska Livs</w:t>
      </w:r>
      <w:r>
        <w:softHyphen/>
      </w:r>
      <w:r w:rsidRPr="00762C8D">
        <w:t>medelsverket få förelägga kommunen att avhjälpa bristen.</w:t>
      </w:r>
      <w:r>
        <w:t xml:space="preserve"> </w:t>
      </w:r>
    </w:p>
    <w:p w14:paraId="3E41A688" w14:textId="77777777" w:rsidR="00F71CC6" w:rsidRDefault="00AB307F" w:rsidP="00F71CC6">
      <w:pPr>
        <w:pStyle w:val="Brdtextmedindragram"/>
      </w:pPr>
      <w:r w:rsidRPr="00762C8D">
        <w:t>Vidare ska regeringen, på ansökan av Livsmedelsverket, få fatta beslut om att flytta över inte bara ansvaret för offentlig kontroll av en viss anläggning utan även ansvaret för annan offentlig verksamhet när det gäller den anläggningen, om kommunen grovt eller under längre tid har åsidosatt sin skyldighet att utöva offentlig kontroll eller annan offentlig verksamhet i fråga om den anläggningen</w:t>
      </w:r>
      <w:r>
        <w:t xml:space="preserve">. </w:t>
      </w:r>
    </w:p>
    <w:p w14:paraId="779E80C6" w14:textId="77777777" w:rsidR="00F71CC6" w:rsidRDefault="00AB307F" w:rsidP="00F71CC6">
      <w:pPr>
        <w:pStyle w:val="Brdtextmedindragram"/>
      </w:pPr>
      <w:r w:rsidRPr="00762C8D">
        <w:t>Rätten för regeringen att besluta om att lämna tillbaka ansva</w:t>
      </w:r>
      <w:r w:rsidRPr="00762C8D">
        <w:softHyphen/>
        <w:t>ret för den offentliga kontrollen ska även omfatta annan offentlig verksamhet som berörs</w:t>
      </w:r>
      <w:r>
        <w:t>.</w:t>
      </w:r>
    </w:p>
    <w:p w14:paraId="16BF362D" w14:textId="77777777" w:rsidR="00F71CC6" w:rsidRPr="00A76360" w:rsidRDefault="00F71CC6" w:rsidP="00F71CC6">
      <w:pPr>
        <w:pStyle w:val="Brdtextmedindrag"/>
        <w:rPr>
          <w:sz w:val="8"/>
          <w:szCs w:val="8"/>
        </w:rPr>
      </w:pPr>
    </w:p>
    <w:p w14:paraId="408E14C5" w14:textId="77777777" w:rsidR="00F71CC6" w:rsidRPr="00762C8D" w:rsidRDefault="00AB307F" w:rsidP="00F71CC6">
      <w:pPr>
        <w:pStyle w:val="Brdtextmedindrag"/>
        <w:rPr>
          <w:b/>
        </w:rPr>
      </w:pPr>
      <w:bookmarkStart w:id="250" w:name="_Hlk25312195"/>
      <w:r w:rsidRPr="00762C8D">
        <w:rPr>
          <w:b/>
        </w:rPr>
        <w:t>Promemorians förslag</w:t>
      </w:r>
      <w:r>
        <w:rPr>
          <w:b/>
        </w:rPr>
        <w:t xml:space="preserve"> </w:t>
      </w:r>
      <w:r>
        <w:rPr>
          <w:bCs/>
        </w:rPr>
        <w:t>överensstämmer med regeringens.</w:t>
      </w:r>
    </w:p>
    <w:p w14:paraId="25BF9ACA" w14:textId="77777777" w:rsidR="00F71CC6" w:rsidRPr="0013193E" w:rsidRDefault="00AB307F" w:rsidP="00F71CC6">
      <w:pPr>
        <w:pStyle w:val="Brdtextmedindrag"/>
      </w:pPr>
      <w:r w:rsidRPr="00762C8D">
        <w:rPr>
          <w:b/>
        </w:rPr>
        <w:t>Remissinstansern</w:t>
      </w:r>
      <w:r>
        <w:rPr>
          <w:b/>
        </w:rPr>
        <w:t xml:space="preserve">a </w:t>
      </w:r>
      <w:r>
        <w:rPr>
          <w:bCs/>
        </w:rPr>
        <w:t>yttrar sig inte över förslaget.</w:t>
      </w:r>
    </w:p>
    <w:p w14:paraId="42A20D53" w14:textId="2B8DACDC" w:rsidR="00F71CC6" w:rsidRPr="00C60153" w:rsidRDefault="00AB307F" w:rsidP="00F71CC6">
      <w:pPr>
        <w:pStyle w:val="Brdtextmedindrag"/>
      </w:pPr>
      <w:r w:rsidRPr="00762C8D">
        <w:rPr>
          <w:b/>
        </w:rPr>
        <w:t>Skälen för regeringens förslag:</w:t>
      </w:r>
      <w:r>
        <w:rPr>
          <w:b/>
        </w:rPr>
        <w:t xml:space="preserve"> </w:t>
      </w:r>
      <w:r w:rsidRPr="00C60153">
        <w:t>Om det finns brister i den kommunala kontrollen kan Livsmedels</w:t>
      </w:r>
      <w:r w:rsidRPr="00C60153">
        <w:softHyphen/>
        <w:t>verket förelägga en kommun att rätta till bristerna. Ett sådant före</w:t>
      </w:r>
      <w:r w:rsidRPr="00C60153">
        <w:softHyphen/>
        <w:t>läggande ska innehålla uppgifter om de åtgärder som Livsmedels</w:t>
      </w:r>
      <w:r w:rsidRPr="00C60153">
        <w:softHyphen/>
        <w:t>verket anser nödvändiga för att bristen ska kunna avhjäl</w:t>
      </w:r>
      <w:r>
        <w:softHyphen/>
      </w:r>
      <w:r w:rsidRPr="00C60153">
        <w:t>pas (18</w:t>
      </w:r>
      <w:r>
        <w:t> </w:t>
      </w:r>
      <w:r w:rsidRPr="00C60153">
        <w:t xml:space="preserve">§ livsmedelslagen). Om en kommun grovt eller under en längre tid har åsidosatt sina kontrollskyldigheter </w:t>
      </w:r>
      <w:r>
        <w:t xml:space="preserve">när det gäller en viss anläggning </w:t>
      </w:r>
      <w:r w:rsidRPr="00C60153">
        <w:t xml:space="preserve">kan regeringen, på ansökan av Livsmedelsverket, besluta att den offentliga kontrollen över </w:t>
      </w:r>
      <w:r>
        <w:t>den a</w:t>
      </w:r>
      <w:r w:rsidRPr="00C60153">
        <w:t>nläggning</w:t>
      </w:r>
      <w:r>
        <w:t>en</w:t>
      </w:r>
      <w:r w:rsidRPr="00C60153">
        <w:t xml:space="preserve"> ska flyttas över till Livsmedelsverket. Regeringen får sedan besluta att kontrollen ska lämnas tillbaka till kommunen (17 §).</w:t>
      </w:r>
    </w:p>
    <w:p w14:paraId="5DE6101A" w14:textId="77777777" w:rsidR="00F71CC6" w:rsidRPr="00C60153" w:rsidRDefault="00AB307F" w:rsidP="00F71CC6">
      <w:pPr>
        <w:pStyle w:val="Brdtextmedindrag"/>
      </w:pPr>
      <w:r w:rsidRPr="00C60153">
        <w:t>I förarbetena till de aktuella bestämmelserna anfördes att såväl en enstaka grov överträdelse från kommu</w:t>
      </w:r>
      <w:r w:rsidRPr="00C60153">
        <w:softHyphen/>
        <w:t>nens sida som upprepade försum</w:t>
      </w:r>
      <w:r>
        <w:softHyphen/>
      </w:r>
      <w:r w:rsidRPr="00C60153">
        <w:t>melser eller brister av mindre all</w:t>
      </w:r>
      <w:r w:rsidRPr="00C60153">
        <w:softHyphen/>
        <w:t>varlig karaktär som sträcker sig över en längre tidsperiod skulle kunna utgöra grund för en överflyttning av kontrollansvaret (dåva</w:t>
      </w:r>
      <w:r w:rsidRPr="00C60153">
        <w:softHyphen/>
        <w:t>rande tillsynsansvaret). Det anfördes vidare att det bör vara natur</w:t>
      </w:r>
      <w:r w:rsidRPr="00C60153">
        <w:softHyphen/>
        <w:t>ligt att i första hand rikta ett föreläggande mot en kommun som inte uppfyller sina åligganden och att utgångspunkten därför bör vara att först när det kunnat konstateras att ett föreläggande inte följts bör bli aktuellt med att tvångsvis flytta över ansvaret (prop. 2004/05:72 s. 35). Som exempel på situationer då möjligheten att meddela förelägganden skulle kunna användas nämndes en kommuns upprepade underlåtenhet att rapportera om kontrollverksamheten till den centrala myndigheten eller underlåtenhet att upprätta en kontroll</w:t>
      </w:r>
      <w:r w:rsidRPr="00C60153">
        <w:softHyphen/>
        <w:t>plan (prop. 2004/05:72 s. 31).</w:t>
      </w:r>
    </w:p>
    <w:p w14:paraId="5E04A550" w14:textId="77777777" w:rsidR="00F71CC6" w:rsidRPr="00C60153" w:rsidRDefault="00AB307F" w:rsidP="00F71CC6">
      <w:pPr>
        <w:pStyle w:val="Brdtextmedindrag"/>
      </w:pPr>
      <w:r>
        <w:t>Ä</w:t>
      </w:r>
      <w:r w:rsidRPr="00C60153">
        <w:t>ven misskötsel av uppgifter som i den nya kontrollförord</w:t>
      </w:r>
      <w:r w:rsidRPr="00C60153">
        <w:softHyphen/>
        <w:t xml:space="preserve">ningen benämns annan offentlig verksamhet, t.ex. underlåtenhet att upprätta en kontrollplan, </w:t>
      </w:r>
      <w:r>
        <w:t>ska således</w:t>
      </w:r>
      <w:r w:rsidRPr="00C60153">
        <w:t xml:space="preserve"> </w:t>
      </w:r>
      <w:r>
        <w:t xml:space="preserve">kunna </w:t>
      </w:r>
      <w:r w:rsidRPr="00C60153">
        <w:t xml:space="preserve">leda till att Livsmedelsverket förelägger en kommun att rätta till bristerna. </w:t>
      </w:r>
      <w:r>
        <w:t>Regeringen instämmer i promemorians bedömning att d</w:t>
      </w:r>
      <w:r w:rsidRPr="00C60153">
        <w:t>etta bör tydlig</w:t>
      </w:r>
      <w:r w:rsidRPr="00C60153">
        <w:softHyphen/>
        <w:t>göras i lagtexten.</w:t>
      </w:r>
      <w:r>
        <w:t xml:space="preserve"> Det bör därför framgå av lagtexten att rätten att förelägga en kommun att rätta till brister ska gälla även brister avseende uppgifter i annan offentlig verksamhet.</w:t>
      </w:r>
    </w:p>
    <w:p w14:paraId="7346CF2B" w14:textId="77777777" w:rsidR="00F71CC6" w:rsidRDefault="00AB307F" w:rsidP="00F71CC6">
      <w:pPr>
        <w:pStyle w:val="Brdtextmedindrag"/>
      </w:pPr>
      <w:r w:rsidRPr="00C60153">
        <w:t>På samma sätt som när det gäller en frivillig överflyttning av kontroll</w:t>
      </w:r>
      <w:r>
        <w:softHyphen/>
      </w:r>
      <w:r w:rsidRPr="00C60153">
        <w:t>ansvaret för en anläggning mellan två kontrollmyndigheter</w:t>
      </w:r>
      <w:r>
        <w:t xml:space="preserve"> bör en tvångs</w:t>
      </w:r>
      <w:r>
        <w:softHyphen/>
        <w:t>överflyttning av kontrollansvaret omfatta inte bara rena kontrolluppgifter utan även andra myndighetsuppgifter som hänger samman med kontrollen. Detta bör, i enlighet med vad som föreslås i promemorian, framgå av lagen.</w:t>
      </w:r>
    </w:p>
    <w:p w14:paraId="7E868E0B" w14:textId="77777777" w:rsidR="00F71CC6" w:rsidRDefault="00AB307F" w:rsidP="00F71CC6">
      <w:pPr>
        <w:pStyle w:val="Brdtextmedindrag"/>
      </w:pPr>
      <w:r>
        <w:t>Slutligen instämmer regeringen i promemorians bedömning att det bör framgå av lagen att rätten för regeringen att besluta om att lämna tillbaka ansvaret för den offentliga kontrollen även ska omfatta berörd annan offentlig verksamhet.</w:t>
      </w:r>
      <w:bookmarkEnd w:id="250"/>
    </w:p>
    <w:p w14:paraId="0B042BB8" w14:textId="77777777" w:rsidR="00F71CC6" w:rsidRDefault="00AB307F" w:rsidP="00F71CC6">
      <w:pPr>
        <w:pStyle w:val="Rubrik2"/>
      </w:pPr>
      <w:bookmarkStart w:id="251" w:name="_Toc44537232"/>
      <w:bookmarkStart w:id="252" w:name="_Toc54265427"/>
      <w:r>
        <w:t>Föreskrifter om annan offentlig verksamhet och om skyldighet för enskilda organ och fysiska personer att lämna information</w:t>
      </w:r>
      <w:bookmarkEnd w:id="251"/>
      <w:bookmarkEnd w:id="252"/>
      <w:r>
        <w:t xml:space="preserve"> </w:t>
      </w:r>
    </w:p>
    <w:p w14:paraId="3A0DDEBA" w14:textId="77777777" w:rsidR="00F71CC6" w:rsidRDefault="00AB307F" w:rsidP="00F71CC6">
      <w:pPr>
        <w:pStyle w:val="Brdtextram"/>
      </w:pPr>
      <w:r w:rsidRPr="00420062">
        <w:rPr>
          <w:b/>
        </w:rPr>
        <w:t>Regeringens</w:t>
      </w:r>
      <w:r>
        <w:rPr>
          <w:b/>
        </w:rPr>
        <w:t xml:space="preserve"> </w:t>
      </w:r>
      <w:r w:rsidRPr="00420062">
        <w:rPr>
          <w:b/>
        </w:rPr>
        <w:t>förslag:</w:t>
      </w:r>
      <w:r>
        <w:t xml:space="preserve"> </w:t>
      </w:r>
      <w:r w:rsidRPr="0006396A">
        <w:t>Bemyndigandet för regeringen eller den myndig</w:t>
      </w:r>
      <w:r>
        <w:softHyphen/>
      </w:r>
      <w:r w:rsidRPr="0006396A">
        <w:t>het som regeringen bestämmer att meddela föreskrifter om hur offentlig kontroll ska bedrivas ska kompletteras med en rätt för regeringen eller den myndighet som regeringen bestämmer att meddela föreskrifter om hur annan offentlig verksamhet ska bedrivas</w:t>
      </w:r>
      <w:r>
        <w:t>.</w:t>
      </w:r>
    </w:p>
    <w:p w14:paraId="412657D8" w14:textId="77777777" w:rsidR="00F71CC6" w:rsidRPr="0093188D" w:rsidRDefault="00AB307F" w:rsidP="00F71CC6">
      <w:pPr>
        <w:pStyle w:val="Brdtextmedindragram"/>
        <w:rPr>
          <w:bCs/>
        </w:rPr>
      </w:pPr>
      <w:bookmarkStart w:id="253" w:name="_Hlk39759640"/>
      <w:r>
        <w:rPr>
          <w:bCs/>
        </w:rPr>
        <w:t>Det ska även införas ett bemyndigande för regeringen eller den myndig</w:t>
      </w:r>
      <w:r>
        <w:rPr>
          <w:bCs/>
        </w:rPr>
        <w:softHyphen/>
        <w:t>het som regeringen bestämmer att meddela föreskrifter om skyldighet för ett organ med delegerade uppgifter eller en fysisk person som har delegerats vissa uppgifter att lämna information och ge in hand</w:t>
      </w:r>
      <w:r>
        <w:rPr>
          <w:bCs/>
        </w:rPr>
        <w:softHyphen/>
        <w:t>lingar till den myndighet som har delegerat uppgiften</w:t>
      </w:r>
      <w:bookmarkEnd w:id="253"/>
      <w:r>
        <w:rPr>
          <w:bCs/>
        </w:rPr>
        <w:t>.</w:t>
      </w:r>
    </w:p>
    <w:p w14:paraId="7704BDE0" w14:textId="77777777" w:rsidR="00F71CC6" w:rsidRPr="00A76360" w:rsidRDefault="00F71CC6" w:rsidP="00F71CC6">
      <w:pPr>
        <w:pStyle w:val="Brdtextmedindrag"/>
        <w:rPr>
          <w:sz w:val="8"/>
          <w:szCs w:val="8"/>
        </w:rPr>
      </w:pPr>
    </w:p>
    <w:p w14:paraId="0BF5345D" w14:textId="77777777" w:rsidR="00F71CC6" w:rsidRPr="0006396A" w:rsidRDefault="00AB307F" w:rsidP="00F71CC6">
      <w:pPr>
        <w:pStyle w:val="Brdtextmedindrag"/>
        <w:rPr>
          <w:b/>
        </w:rPr>
      </w:pPr>
      <w:r w:rsidRPr="0006396A">
        <w:rPr>
          <w:b/>
        </w:rPr>
        <w:t>Promemorians förslag</w:t>
      </w:r>
      <w:r>
        <w:rPr>
          <w:b/>
        </w:rPr>
        <w:t xml:space="preserve"> </w:t>
      </w:r>
      <w:r>
        <w:rPr>
          <w:bCs/>
        </w:rPr>
        <w:t>ö</w:t>
      </w:r>
      <w:r>
        <w:t>verensstämmer delvis med regeringens för</w:t>
      </w:r>
      <w:r>
        <w:softHyphen/>
        <w:t xml:space="preserve">slag. </w:t>
      </w:r>
      <w:r w:rsidRPr="00770F40">
        <w:t>I promemorian föreslås inte något bemyndigande för regeringen eller den myndighet som regeringen bestämmer att meddela föreskrifter om skyldighet för organ eller fysiska personer att</w:t>
      </w:r>
      <w:r>
        <w:t xml:space="preserve"> lämna information och</w:t>
      </w:r>
      <w:r w:rsidRPr="00770F40">
        <w:t xml:space="preserve"> ge in handlingar till den myndighet som har delegerat uppgifter</w:t>
      </w:r>
      <w:r>
        <w:t>.</w:t>
      </w:r>
    </w:p>
    <w:p w14:paraId="58E67C2C" w14:textId="061FA738" w:rsidR="00F71CC6" w:rsidRDefault="00AB307F" w:rsidP="00F71CC6">
      <w:pPr>
        <w:pStyle w:val="Brdtextmedindrag"/>
        <w:rPr>
          <w:b/>
        </w:rPr>
      </w:pPr>
      <w:r w:rsidRPr="0006396A">
        <w:rPr>
          <w:b/>
        </w:rPr>
        <w:t xml:space="preserve">Remissinstanserna: </w:t>
      </w:r>
      <w:r w:rsidRPr="00D10D74">
        <w:rPr>
          <w:i/>
        </w:rPr>
        <w:t xml:space="preserve">Gård &amp; Djurhälsan </w:t>
      </w:r>
      <w:r w:rsidRPr="00D10D74">
        <w:rPr>
          <w:i/>
          <w:iCs/>
        </w:rPr>
        <w:t>AB</w:t>
      </w:r>
      <w:r w:rsidRPr="00D10D74">
        <w:t xml:space="preserve"> påtalar att r</w:t>
      </w:r>
      <w:r w:rsidRPr="00E74E74">
        <w:t>ätten till ett andra expertutlåtande enligt art</w:t>
      </w:r>
      <w:r>
        <w:t>ikel</w:t>
      </w:r>
      <w:r w:rsidRPr="00E74E74">
        <w:t xml:space="preserve"> 35 i den nya kontrollförordningen behöver säkerställas.</w:t>
      </w:r>
      <w:r>
        <w:t xml:space="preserve"> </w:t>
      </w:r>
      <w:r w:rsidRPr="00E74E74">
        <w:t>Djurägar</w:t>
      </w:r>
      <w:r>
        <w:t>e</w:t>
      </w:r>
      <w:r w:rsidRPr="00E74E74">
        <w:t xml:space="preserve"> ges aldrig sådan möjlighet vid den offentliga kontrollen på slakterier, varken avseende djurskydd eller vid köttbesiktningen.</w:t>
      </w:r>
      <w:r>
        <w:t xml:space="preserve"> </w:t>
      </w:r>
      <w:bookmarkStart w:id="254" w:name="_Hlk39759607"/>
      <w:r w:rsidRPr="000970C9">
        <w:rPr>
          <w:i/>
          <w:iCs/>
        </w:rPr>
        <w:t>R</w:t>
      </w:r>
      <w:r w:rsidRPr="004762F6">
        <w:rPr>
          <w:i/>
          <w:iCs/>
        </w:rPr>
        <w:t>iksdagens ombudsmän</w:t>
      </w:r>
      <w:r w:rsidRPr="004762F6">
        <w:t xml:space="preserve"> påpekar att det inte framgår av promemorian hur handlingar som förvaras hos organ eller fysiska perso</w:t>
      </w:r>
      <w:r>
        <w:softHyphen/>
      </w:r>
      <w:r w:rsidRPr="004762F6">
        <w:t>ner som agerar på delegation ska hanteras vid en begäran om handlingsut</w:t>
      </w:r>
      <w:r>
        <w:softHyphen/>
      </w:r>
      <w:r w:rsidRPr="004762F6">
        <w:t>lämnande och att den fortsatta beredningen bör kompletteras med en analys av den frågan. Inga andra remissinstanser berör frågan</w:t>
      </w:r>
      <w:r>
        <w:t>.</w:t>
      </w:r>
      <w:bookmarkEnd w:id="254"/>
    </w:p>
    <w:p w14:paraId="1D367A28" w14:textId="77777777" w:rsidR="00F71CC6" w:rsidRDefault="00AB307F" w:rsidP="00F71CC6">
      <w:pPr>
        <w:pStyle w:val="Rubrik4utannumrering"/>
      </w:pPr>
      <w:r w:rsidRPr="0006396A">
        <w:t>Skälen för regeringens förslag</w:t>
      </w:r>
    </w:p>
    <w:p w14:paraId="4DF8FFA9" w14:textId="77777777" w:rsidR="00F71CC6" w:rsidRDefault="00AB307F" w:rsidP="00F71CC6">
      <w:pPr>
        <w:pStyle w:val="Rubrik5utannumrering"/>
      </w:pPr>
      <w:r>
        <w:t>Föreskrifter om annan offentlig verksamhet</w:t>
      </w:r>
    </w:p>
    <w:p w14:paraId="6474D9E6" w14:textId="77777777" w:rsidR="00F71CC6" w:rsidRDefault="00AB307F" w:rsidP="00F71CC6">
      <w:pPr>
        <w:pStyle w:val="Brdtext"/>
      </w:pPr>
      <w:r>
        <w:t>Den nya kontrollförordningen innehåller i likhet med den tidigare kontroll</w:t>
      </w:r>
      <w:r>
        <w:softHyphen/>
        <w:t>förordningen bestämmelser om hur den offentliga kontrol</w:t>
      </w:r>
      <w:r>
        <w:softHyphen/>
        <w:t>len i medlems</w:t>
      </w:r>
      <w:r>
        <w:softHyphen/>
        <w:t xml:space="preserve">staterna ska organiseras och genomföras. I förordningen införs även uttrycket annan offentlig verksamhet för sådana myndighetsuppgifter som inte kan anses som offentlig kontroll. </w:t>
      </w:r>
    </w:p>
    <w:p w14:paraId="71D82EC8" w14:textId="77777777" w:rsidR="00F71CC6" w:rsidRDefault="00AB307F" w:rsidP="00F71CC6">
      <w:pPr>
        <w:pStyle w:val="Brdtextmedindrag"/>
      </w:pPr>
      <w:r>
        <w:t>I artikel 5 anges ett antal krav som de behöriga myndigheterna ska upp</w:t>
      </w:r>
      <w:r>
        <w:softHyphen/>
        <w:t>fylla när det gäller kontrollen och den offentliga verksamheten. Myndig</w:t>
      </w:r>
      <w:r>
        <w:softHyphen/>
        <w:t>heterna ska bl.a. införa rutiner eller förfaranden för att säkerställa att offent</w:t>
      </w:r>
      <w:r>
        <w:softHyphen/>
        <w:t>lig kontroll och annan offentlig verksamhet är effektiv och ända</w:t>
      </w:r>
      <w:r>
        <w:softHyphen/>
        <w:t>målsenlig samt för att säkerställa att det inte finns någon intresse</w:t>
      </w:r>
      <w:r>
        <w:softHyphen/>
        <w:t>konflikt för den personal som genomför offentlig kontroll och annan offentlig verk</w:t>
      </w:r>
      <w:r>
        <w:softHyphen/>
        <w:t xml:space="preserve">samhet. Personalen ska vidare ha tillgång till lämplig laboratoriekapacitet för analys, testning och diagnostik. </w:t>
      </w:r>
    </w:p>
    <w:p w14:paraId="0D87B3E2" w14:textId="77777777" w:rsidR="00F71CC6" w:rsidRDefault="00AB307F" w:rsidP="00F71CC6">
      <w:pPr>
        <w:pStyle w:val="Brdtextmedindrag"/>
      </w:pPr>
      <w:r>
        <w:t>I artikel 9 regleras hur den offentliga kontrollen ska bedrivas. Där fram</w:t>
      </w:r>
      <w:r>
        <w:softHyphen/>
        <w:t>går att de behöriga myndigheterna regelbundet och med lämplig frekvens ska utföra riskbaserad offentlig kontroll av alla aktörer. Kon</w:t>
      </w:r>
      <w:r>
        <w:softHyphen/>
        <w:t>trollen ska bl.a. beakta identifierade risker som är förbundna med djur och varor,</w:t>
      </w:r>
      <w:r w:rsidRPr="00C60153">
        <w:t xml:space="preserve"> </w:t>
      </w:r>
      <w:r>
        <w:t>aktörernas tidigare resultat vid offentlig kontroll och tillförlitligheten i aktörens egenkontroll. Kontrollen ska som huvudregel genomföras utan förvarning. Vidare ska kontrollen så långt det är möjligt genomföras på ett sätt som minimerar den administ</w:t>
      </w:r>
      <w:r>
        <w:softHyphen/>
        <w:t>rativa bördan och verksamhetsstörningar för aktörerna. Motsva</w:t>
      </w:r>
      <w:r>
        <w:softHyphen/>
        <w:t>rande bestämmelser finns i den nu gällande kontroll</w:t>
      </w:r>
      <w:r>
        <w:softHyphen/>
        <w:t>förordningen.</w:t>
      </w:r>
    </w:p>
    <w:p w14:paraId="2A0C9715" w14:textId="77777777" w:rsidR="00F71CC6" w:rsidRDefault="00AB307F" w:rsidP="00F71CC6">
      <w:pPr>
        <w:pStyle w:val="Brdtextmedindrag"/>
      </w:pPr>
      <w:r>
        <w:t>I förordningen ges vidare kommissionen befo</w:t>
      </w:r>
      <w:r>
        <w:softHyphen/>
        <w:t>genhet att meddela när</w:t>
      </w:r>
      <w:r>
        <w:softHyphen/>
        <w:t>mare bestämmelser om offentlig kontroll och annan offentlig verksamhet genom delegerade akter och ge</w:t>
      </w:r>
      <w:r>
        <w:softHyphen/>
        <w:t>nomförandeakter.</w:t>
      </w:r>
    </w:p>
    <w:p w14:paraId="400CBA06" w14:textId="77777777" w:rsidR="00F71CC6" w:rsidRDefault="00AB307F" w:rsidP="00F71CC6">
      <w:pPr>
        <w:pStyle w:val="Brdtextmedindrag"/>
      </w:pPr>
      <w:r>
        <w:t>I 19 § livsmedelslagen finns ett bemyndigande för regeringen eller den myndighet som regeringen bestämmer att meddela föreskrifter om hur offentlig kontroll ska bedrivas. Regeringen har i 30 § livsmedelsförord</w:t>
      </w:r>
      <w:r>
        <w:softHyphen/>
        <w:t>ningen bemyndigat Livsmedelsverket att meddela sådana föreskrifter. Bemyndigandet innefattar rätt att meddela föreskrifter om i vilken utsträckning företagsanställd personal får bistå den officiella veterinären vid offentlig kontroll på slakterier. Livsmedelsverket har med stöd av bemyndigandet meddelat föreskrifter bl.a. om den nationella salmonella</w:t>
      </w:r>
      <w:r>
        <w:softHyphen/>
        <w:t>kontrollen, om kontroll av produkter som jämställs med livsmedel och om provtagning och analys.</w:t>
      </w:r>
    </w:p>
    <w:p w14:paraId="43495744" w14:textId="756D3C94" w:rsidR="00F71CC6" w:rsidRPr="00C60153" w:rsidRDefault="00AB307F" w:rsidP="00F71CC6">
      <w:pPr>
        <w:pStyle w:val="Brdtextmedindrag"/>
      </w:pPr>
      <w:bookmarkStart w:id="255" w:name="_Hlk39776901"/>
      <w:bookmarkStart w:id="256" w:name="_Hlk44514100"/>
      <w:r>
        <w:t xml:space="preserve">Regeringen instämmer i promemorians bedömning att </w:t>
      </w:r>
      <w:bookmarkEnd w:id="255"/>
      <w:r>
        <w:t>det även kan finnas behov av att meddela föreskrifter om hur sådan verksamhet som i den nya kontrollförordningen benämns annan offentlig verksamhet ska bedrivas. Ett exempel är Livsmedelsverkets föreskrifter om tidsfrister i handläggningen av vissa ärenden. Bemyndigandet i 19 § bör därför kompletteras med en rätt att meddela föreskrifter om hur annan offentlig verksamhet ska bedrivas.</w:t>
      </w:r>
    </w:p>
    <w:bookmarkEnd w:id="256"/>
    <w:p w14:paraId="6FA5926F" w14:textId="77777777" w:rsidR="00F71CC6" w:rsidRDefault="00AB307F" w:rsidP="00F71CC6">
      <w:pPr>
        <w:pStyle w:val="Brdtextmedindrag"/>
      </w:pPr>
      <w:r w:rsidRPr="00E10ADC">
        <w:rPr>
          <w:i/>
          <w:iCs/>
        </w:rPr>
        <w:t>Gård &amp; Djurhälsan AB</w:t>
      </w:r>
      <w:r w:rsidRPr="00792556">
        <w:t xml:space="preserve"> påtalar att rätten till ett andra expertutlåtande enligt artikel 35 i den nya kontrollförordningen behöver säkerställas. Regeringen kan konstatera att artikel 35 gäller direkt och ska tillämpas av de behöriga myndigheterna vid den offentliga kontrollen. I den mån det skulle behövas nationella bestämmelser som kompletterar kontrollförord</w:t>
      </w:r>
      <w:r>
        <w:softHyphen/>
      </w:r>
      <w:r w:rsidRPr="00792556">
        <w:t xml:space="preserve">ningen kan </w:t>
      </w:r>
      <w:r>
        <w:t>sådana</w:t>
      </w:r>
      <w:r w:rsidRPr="00792556">
        <w:t xml:space="preserve"> meddelas med stöd av det bemyndigande som nu före</w:t>
      </w:r>
      <w:r>
        <w:softHyphen/>
      </w:r>
      <w:r w:rsidRPr="00792556">
        <w:t xml:space="preserve">slås. Det kan dock understrykas att rätten </w:t>
      </w:r>
      <w:r>
        <w:t xml:space="preserve">till ett andra expertutlåtande på aktörens egen bekostnad </w:t>
      </w:r>
      <w:r w:rsidRPr="00792556">
        <w:t>enligt artikel 35 gäller aktörer vars djur eller varor är föremål för provtagning, analys, testning eller diagnostik i sam</w:t>
      </w:r>
      <w:r>
        <w:softHyphen/>
      </w:r>
      <w:r w:rsidRPr="00792556">
        <w:t>band med offentlig kontroll</w:t>
      </w:r>
      <w:r>
        <w:t>. Rätten till ett andra expertutlåtande</w:t>
      </w:r>
      <w:r w:rsidRPr="00792556">
        <w:t xml:space="preserve"> avser möjlighet att begära granskning av dokumentationen om provtagningen, analysen, testningen eller diagnostiken av en annan erkänd expert med lämpliga kvalifikationer. Rätten innefattar därmed inte alla åtgärder eller bedömningar som görs av den behöriga myndigheten, utan bara vissa specifikt utpekade delar.</w:t>
      </w:r>
    </w:p>
    <w:p w14:paraId="3DEF9826" w14:textId="77777777" w:rsidR="00F71CC6" w:rsidRDefault="00AB307F" w:rsidP="00F71CC6">
      <w:pPr>
        <w:pStyle w:val="Rubrik5utannumrering"/>
      </w:pPr>
      <w:bookmarkStart w:id="257" w:name="_Hlk39777274"/>
      <w:r w:rsidRPr="000B5D02">
        <w:t>Föreskrifter om skyldighet för enskilda organ och fysiska personer att lämna information och ge in handlingar</w:t>
      </w:r>
    </w:p>
    <w:p w14:paraId="2BACABF8" w14:textId="2288755D" w:rsidR="00F71CC6" w:rsidRPr="0081007A" w:rsidRDefault="00AB307F" w:rsidP="00F71CC6">
      <w:pPr>
        <w:pStyle w:val="Brdtext"/>
      </w:pPr>
      <w:r w:rsidRPr="001070D8">
        <w:rPr>
          <w:i/>
          <w:iCs/>
        </w:rPr>
        <w:t xml:space="preserve">Riksdagens </w:t>
      </w:r>
      <w:r>
        <w:rPr>
          <w:i/>
          <w:iCs/>
        </w:rPr>
        <w:t>o</w:t>
      </w:r>
      <w:r w:rsidRPr="001070D8">
        <w:rPr>
          <w:i/>
          <w:iCs/>
        </w:rPr>
        <w:t>mbudsmän</w:t>
      </w:r>
      <w:r>
        <w:t xml:space="preserve"> påpekar att det är oklart hur handlingar som förvaras hos organ eller fysiska personer som utför uppgifter på delegation ska hanteras vid en begäran om handlingsutlämnande. </w:t>
      </w:r>
      <w:r w:rsidRPr="001070D8">
        <w:t>Kontrollförord</w:t>
      </w:r>
      <w:r>
        <w:softHyphen/>
      </w:r>
      <w:r w:rsidRPr="001070D8">
        <w:t>ningen kräver att det finns arrangemang som säkerställer en effektiv och verkningsfull samordning mellan de delegerande behöriga myndigheterna och de organ eller fysiska personer som utför delegerade uppgifter. I artikel 32 anges att organen och de fysiska personerna ska meddela resul</w:t>
      </w:r>
      <w:r>
        <w:softHyphen/>
      </w:r>
      <w:r w:rsidRPr="001070D8">
        <w:t>taten av de uppgifter som utförts till den delegerande myndigheten. Om resultatet av en offentlig kontroll</w:t>
      </w:r>
      <w:r>
        <w:t xml:space="preserve"> </w:t>
      </w:r>
      <w:r w:rsidRPr="001070D8">
        <w:t>visar att bestämmelserna inte har efter</w:t>
      </w:r>
      <w:r>
        <w:softHyphen/>
      </w:r>
      <w:r w:rsidRPr="001070D8">
        <w:t xml:space="preserve">levts eller att det är sannolikt att så är fallet, ska den behöriga myndigheten omedelbart underrättas, såvida inte särskilda arrangemang mellan den behöriga myndigheten och organet med delegerade uppgifter anger något annat. </w:t>
      </w:r>
      <w:r w:rsidRPr="008B45AD">
        <w:t>För att tillgodose behovet av en effektiv samordning mellan delegerande myndigheter och organ eller fysiska personer som utför delegerade uppgifter och för att tillgodose</w:t>
      </w:r>
      <w:r w:rsidRPr="001070D8">
        <w:t xml:space="preserve"> allmänhetens behov av insyn bör</w:t>
      </w:r>
      <w:r>
        <w:t xml:space="preserve"> det införas </w:t>
      </w:r>
      <w:r w:rsidRPr="00054F85">
        <w:t xml:space="preserve">ett nytt bemyndigande </w:t>
      </w:r>
      <w:r>
        <w:t xml:space="preserve">i </w:t>
      </w:r>
      <w:r w:rsidRPr="00054F85">
        <w:t>livsmedelslagen som ger regeringen eller den myn</w:t>
      </w:r>
      <w:r>
        <w:softHyphen/>
      </w:r>
      <w:r w:rsidRPr="00054F85">
        <w:t>dighet som regeringen bestämmer rätt att föreskriva att ett organ eller en fysisk person som utför delegerade uppgifter ska vara skyldig att</w:t>
      </w:r>
      <w:r>
        <w:t xml:space="preserve"> </w:t>
      </w:r>
      <w:r w:rsidRPr="00054F85">
        <w:t xml:space="preserve">lämna information och </w:t>
      </w:r>
      <w:r>
        <w:t xml:space="preserve">ge in </w:t>
      </w:r>
      <w:r w:rsidRPr="00054F85">
        <w:t>handlingar till den delegerande myndigheten</w:t>
      </w:r>
      <w:r>
        <w:t xml:space="preserve">. </w:t>
      </w:r>
      <w:r w:rsidRPr="001070D8">
        <w:t>Hand</w:t>
      </w:r>
      <w:r>
        <w:softHyphen/>
      </w:r>
      <w:r w:rsidRPr="001070D8">
        <w:t xml:space="preserve">lingarna blir därmed allmänna och kan begäras ut. </w:t>
      </w:r>
      <w:bookmarkEnd w:id="257"/>
      <w:r w:rsidRPr="00DA4AC4">
        <w:t>I propositionen Förbättrad tillsyn på miljöområdet för</w:t>
      </w:r>
      <w:r>
        <w:t>e</w:t>
      </w:r>
      <w:r w:rsidRPr="00DA4AC4">
        <w:t>slår regeringen att en motsvarande bestämmelse om skyldighet att lämna information och handlingar till den delegerande myndigheten förs in i miljöbalken (prop. 2019/20:137 s. 68–72).</w:t>
      </w:r>
    </w:p>
    <w:p w14:paraId="1A4E0B7C" w14:textId="77777777" w:rsidR="00F71CC6" w:rsidRPr="002F73EE" w:rsidRDefault="00AB307F" w:rsidP="00F71CC6">
      <w:pPr>
        <w:pStyle w:val="Rubrik2"/>
      </w:pPr>
      <w:bookmarkStart w:id="258" w:name="_Toc44537233"/>
      <w:bookmarkStart w:id="259" w:name="_Toc54265428"/>
      <w:r w:rsidRPr="002F73EE">
        <w:t>Föreskrifter om krav på egenkontroll</w:t>
      </w:r>
      <w:bookmarkEnd w:id="258"/>
      <w:bookmarkEnd w:id="259"/>
    </w:p>
    <w:p w14:paraId="3F1B44FA" w14:textId="77777777" w:rsidR="00F71CC6" w:rsidRPr="00A76360" w:rsidRDefault="00AB307F" w:rsidP="00F71CC6">
      <w:pPr>
        <w:pStyle w:val="Brdtextram"/>
      </w:pPr>
      <w:r w:rsidRPr="00420062">
        <w:rPr>
          <w:b/>
        </w:rPr>
        <w:t>Regeringens förslag:</w:t>
      </w:r>
      <w:r>
        <w:t xml:space="preserve"> </w:t>
      </w:r>
      <w:r w:rsidRPr="0006396A">
        <w:t>Bemyndigandet för regeringen eller den myndig</w:t>
      </w:r>
      <w:r>
        <w:softHyphen/>
      </w:r>
      <w:r w:rsidRPr="0006396A">
        <w:t>het som regeringen bestämmer att meddela föreskrifter om skyldighet för livsmedels</w:t>
      </w:r>
      <w:r>
        <w:softHyphen/>
      </w:r>
      <w:r w:rsidRPr="0006396A">
        <w:t>företagare att utöva egenkontroll</w:t>
      </w:r>
      <w:r>
        <w:t xml:space="preserve"> </w:t>
      </w:r>
      <w:r w:rsidRPr="0006396A">
        <w:t>ska även gälla</w:t>
      </w:r>
      <w:r>
        <w:t xml:space="preserve"> </w:t>
      </w:r>
      <w:r w:rsidRPr="0006396A">
        <w:t>andra</w:t>
      </w:r>
      <w:r>
        <w:t xml:space="preserve"> verksamhetsutövare.</w:t>
      </w:r>
    </w:p>
    <w:p w14:paraId="1431F5C0" w14:textId="77777777" w:rsidR="00F71CC6" w:rsidRPr="00A76360" w:rsidRDefault="00F71CC6" w:rsidP="00F71CC6">
      <w:pPr>
        <w:pStyle w:val="Brdtextmedindrag"/>
        <w:rPr>
          <w:sz w:val="8"/>
          <w:szCs w:val="8"/>
        </w:rPr>
      </w:pPr>
    </w:p>
    <w:p w14:paraId="5BAD92CD" w14:textId="77777777" w:rsidR="00F71CC6" w:rsidRPr="007A045B" w:rsidRDefault="00AB307F" w:rsidP="00F71CC6">
      <w:pPr>
        <w:pStyle w:val="Brdtextmedindrag"/>
      </w:pPr>
      <w:r w:rsidRPr="0006396A">
        <w:rPr>
          <w:b/>
        </w:rPr>
        <w:t>Promemorians förslag</w:t>
      </w:r>
      <w:r>
        <w:rPr>
          <w:b/>
        </w:rPr>
        <w:t xml:space="preserve"> </w:t>
      </w:r>
      <w:r>
        <w:t>överensstämmer i huvudsak med regeringens förslag. I promemorian föreslås skyldigheten gälla för livsmedelsföreta</w:t>
      </w:r>
      <w:r>
        <w:softHyphen/>
        <w:t>gare och ”andra aktörer”.</w:t>
      </w:r>
    </w:p>
    <w:p w14:paraId="2CE5AA53" w14:textId="77777777" w:rsidR="00F71CC6" w:rsidRPr="0006396A" w:rsidRDefault="00AB307F" w:rsidP="00F71CC6">
      <w:pPr>
        <w:pStyle w:val="Brdtextmedindrag"/>
        <w:rPr>
          <w:b/>
        </w:rPr>
      </w:pPr>
      <w:r w:rsidRPr="0006396A">
        <w:rPr>
          <w:b/>
        </w:rPr>
        <w:t>Remissinstanserna</w:t>
      </w:r>
      <w:r>
        <w:rPr>
          <w:b/>
        </w:rPr>
        <w:t xml:space="preserve">: </w:t>
      </w:r>
      <w:r w:rsidRPr="000970C9">
        <w:rPr>
          <w:bCs/>
          <w:i/>
          <w:iCs/>
        </w:rPr>
        <w:t>Livsmedelsverket</w:t>
      </w:r>
      <w:r w:rsidRPr="000970C9">
        <w:rPr>
          <w:bCs/>
        </w:rPr>
        <w:t xml:space="preserve"> anser att det bör förtydligas vad som avses med ”andra aktörer”</w:t>
      </w:r>
      <w:r>
        <w:rPr>
          <w:bCs/>
        </w:rPr>
        <w:t>.</w:t>
      </w:r>
      <w:r w:rsidRPr="000970C9" w:rsidDel="000970C9">
        <w:rPr>
          <w:b/>
        </w:rPr>
        <w:t xml:space="preserve"> </w:t>
      </w:r>
      <w:r w:rsidRPr="001C75A8">
        <w:rPr>
          <w:i/>
          <w:iCs/>
        </w:rPr>
        <w:t>Livsmedelsföretagen</w:t>
      </w:r>
      <w:r w:rsidRPr="001C75A8">
        <w:t xml:space="preserve"> </w:t>
      </w:r>
      <w:r>
        <w:t>är p</w:t>
      </w:r>
      <w:r w:rsidRPr="001C75A8">
        <w:t>ositiva till att det förtydligas att kraven på egenkontroll även gäller andra aktörer än livsme</w:t>
      </w:r>
      <w:r>
        <w:softHyphen/>
      </w:r>
      <w:r w:rsidRPr="001C75A8">
        <w:t>delsföretagare</w:t>
      </w:r>
      <w:r>
        <w:t>. Inga andra remissinstanser yttrar sig över förslaget.</w:t>
      </w:r>
    </w:p>
    <w:p w14:paraId="01C4028E" w14:textId="77777777" w:rsidR="00F71CC6" w:rsidRDefault="00AB307F" w:rsidP="00F71CC6">
      <w:pPr>
        <w:pStyle w:val="Brdtextmedindrag"/>
      </w:pPr>
      <w:r w:rsidRPr="0006396A">
        <w:rPr>
          <w:b/>
        </w:rPr>
        <w:t>Skälen för regeringens förslag:</w:t>
      </w:r>
      <w:r w:rsidRPr="0006396A">
        <w:t xml:space="preserve"> I 19 § livsmedelslagen finns ett bemyndigande för regeringen eller den myndighet som regeringen bestäm</w:t>
      </w:r>
      <w:r>
        <w:softHyphen/>
      </w:r>
      <w:r w:rsidRPr="0006396A">
        <w:t>mer att meddela föreskrifter om skyldighet för livsmedelsföretagare att utöva en efter verksam</w:t>
      </w:r>
      <w:r w:rsidRPr="0006396A">
        <w:softHyphen/>
        <w:t xml:space="preserve">hetens art lämpad egenkontroll av verksamheten. Som det </w:t>
      </w:r>
      <w:r>
        <w:t>redogörs</w:t>
      </w:r>
      <w:r w:rsidRPr="0006396A">
        <w:t xml:space="preserve"> för i </w:t>
      </w:r>
      <w:r w:rsidRPr="004361AC">
        <w:t>avsnitt</w:t>
      </w:r>
      <w:r w:rsidRPr="0006396A">
        <w:t xml:space="preserve"> </w:t>
      </w:r>
      <w:r>
        <w:t xml:space="preserve">9.8 </w:t>
      </w:r>
      <w:r w:rsidRPr="0006396A">
        <w:t>omfattar livsmedelslagen även andra verk</w:t>
      </w:r>
      <w:r w:rsidRPr="0006396A">
        <w:softHyphen/>
        <w:t xml:space="preserve">samhetsutövare än livsmedelsföretagare såsom detta uttryck har definierats i EU-rätten, dvs. dricksvattenproducenter och företag som producerar eller tillhandahåller snus och tuggtobak. Det bör </w:t>
      </w:r>
      <w:r>
        <w:t xml:space="preserve">därför </w:t>
      </w:r>
      <w:r w:rsidRPr="0006396A">
        <w:t>förtyd</w:t>
      </w:r>
      <w:r>
        <w:softHyphen/>
      </w:r>
      <w:r w:rsidRPr="0006396A">
        <w:t xml:space="preserve">ligas att kravet på egenkontroll enligt livsmedelslagen även gäller andra </w:t>
      </w:r>
      <w:r>
        <w:t xml:space="preserve">aktörer än </w:t>
      </w:r>
      <w:r w:rsidRPr="0006396A">
        <w:t>livsmedelsföretagare</w:t>
      </w:r>
      <w:bookmarkStart w:id="260" w:name="_Hlk40450517"/>
      <w:r>
        <w:t xml:space="preserve">. </w:t>
      </w:r>
      <w:bookmarkStart w:id="261" w:name="_Hlk40083362"/>
      <w:r>
        <w:t>B</w:t>
      </w:r>
      <w:r w:rsidRPr="005416C6">
        <w:t>egreppet aktör</w:t>
      </w:r>
      <w:r>
        <w:t xml:space="preserve"> är</w:t>
      </w:r>
      <w:r w:rsidRPr="005416C6">
        <w:t xml:space="preserve"> emellertid</w:t>
      </w:r>
      <w:r>
        <w:t xml:space="preserve"> </w:t>
      </w:r>
      <w:r w:rsidRPr="005416C6">
        <w:t>också ett EU-rättsligt begrepp som definieras i den nya kontrollförordningen</w:t>
      </w:r>
      <w:r>
        <w:t>.</w:t>
      </w:r>
      <w:r w:rsidRPr="005416C6">
        <w:t xml:space="preserve"> </w:t>
      </w:r>
      <w:r w:rsidRPr="00262C4D">
        <w:t xml:space="preserve">Som </w:t>
      </w:r>
      <w:r w:rsidRPr="002608B0">
        <w:rPr>
          <w:i/>
          <w:iCs/>
        </w:rPr>
        <w:t>Livsmedelsverket</w:t>
      </w:r>
      <w:r w:rsidRPr="00262C4D">
        <w:t xml:space="preserve"> påpekar kan </w:t>
      </w:r>
      <w:r>
        <w:t xml:space="preserve">det därför bli </w:t>
      </w:r>
      <w:r w:rsidRPr="00262C4D">
        <w:t>otydligt vad som avses</w:t>
      </w:r>
      <w:r>
        <w:t xml:space="preserve"> med detta begrepp när det används i livsmedelslagen, eftersom lagen har ett vidare tillämpningsområde än vad som följer av kontrollförordningen. Mot denna bakgrund anser regeringen att bemyndigandet att meddela föreskrif</w:t>
      </w:r>
      <w:r>
        <w:softHyphen/>
        <w:t>ter om skyldighet att utöva egenkontroll bör gälla för livsmedelsföretagare och andra ”verksamhetsutövare”.</w:t>
      </w:r>
      <w:bookmarkEnd w:id="260"/>
      <w:bookmarkEnd w:id="261"/>
    </w:p>
    <w:p w14:paraId="57A2B13D" w14:textId="77777777" w:rsidR="00F71CC6" w:rsidRDefault="00AB307F" w:rsidP="00F71CC6">
      <w:pPr>
        <w:pStyle w:val="Rubrik2"/>
      </w:pPr>
      <w:bookmarkStart w:id="262" w:name="_Toc44537234"/>
      <w:bookmarkStart w:id="263" w:name="_Toc54265429"/>
      <w:r>
        <w:t>Föreskrifter om uppgiftsskyldighet</w:t>
      </w:r>
      <w:bookmarkEnd w:id="262"/>
      <w:bookmarkEnd w:id="263"/>
    </w:p>
    <w:p w14:paraId="17765F16" w14:textId="77777777" w:rsidR="00F71CC6" w:rsidRDefault="00AB307F" w:rsidP="00F71CC6">
      <w:pPr>
        <w:pStyle w:val="Brdtextram"/>
      </w:pPr>
      <w:r w:rsidRPr="00420062">
        <w:rPr>
          <w:b/>
        </w:rPr>
        <w:t>Regeringens förslag:</w:t>
      </w:r>
      <w:r>
        <w:t xml:space="preserve"> Det ska införas ett bemyndigande för reger</w:t>
      </w:r>
      <w:r>
        <w:softHyphen/>
        <w:t>ingen eller den myndighet som regeringen bestämmer att med</w:t>
      </w:r>
      <w:r>
        <w:softHyphen/>
        <w:t>dela föreskrifter om skyldighet för livsmedelsföretagare och andra verksamhetsutövare att lämna uppgifter om sina anläggningar eller verk</w:t>
      </w:r>
      <w:r>
        <w:softHyphen/>
        <w:t>samheten i övrigt till en kontrollmyndighet, ett organ med dele</w:t>
      </w:r>
      <w:r>
        <w:softHyphen/>
        <w:t>gerade uppgifter eller en fysisk person som har delegerats vissa upp</w:t>
      </w:r>
      <w:r>
        <w:softHyphen/>
        <w:t>gifter.</w:t>
      </w:r>
    </w:p>
    <w:p w14:paraId="332A8504" w14:textId="77777777" w:rsidR="00F71CC6" w:rsidRPr="00A76360" w:rsidRDefault="00AB307F" w:rsidP="00F71CC6">
      <w:pPr>
        <w:pStyle w:val="Brdtextmedindragram"/>
      </w:pPr>
      <w:r>
        <w:t>Bemyndigandet för regeringen eller den myndighet som regeringen bestämmer att meddela föreskrifter om registrering av anläggningar ska upphävas.</w:t>
      </w:r>
    </w:p>
    <w:p w14:paraId="013DC2DF" w14:textId="77777777" w:rsidR="00F71CC6" w:rsidRPr="00A76360" w:rsidRDefault="00F71CC6" w:rsidP="00F71CC6">
      <w:pPr>
        <w:pStyle w:val="Brdtextmedindrag"/>
        <w:rPr>
          <w:sz w:val="8"/>
          <w:szCs w:val="8"/>
        </w:rPr>
      </w:pPr>
      <w:bookmarkStart w:id="264" w:name="_Hlk40534560"/>
    </w:p>
    <w:p w14:paraId="3969A560" w14:textId="6FA45A13" w:rsidR="00F71CC6" w:rsidRPr="0006396A" w:rsidRDefault="00AB307F" w:rsidP="00F71CC6">
      <w:pPr>
        <w:pStyle w:val="Brdtextmedindrag"/>
        <w:rPr>
          <w:b/>
        </w:rPr>
      </w:pPr>
      <w:r w:rsidRPr="0006396A">
        <w:rPr>
          <w:b/>
        </w:rPr>
        <w:t>Promemorians förslag</w:t>
      </w:r>
      <w:r>
        <w:rPr>
          <w:b/>
        </w:rPr>
        <w:t xml:space="preserve"> </w:t>
      </w:r>
      <w:bookmarkEnd w:id="264"/>
      <w:r>
        <w:rPr>
          <w:bCs/>
        </w:rPr>
        <w:t xml:space="preserve">överensstämmer i huvudsak med regeringens. </w:t>
      </w:r>
      <w:r w:rsidRPr="00A9456F">
        <w:rPr>
          <w:bCs/>
        </w:rPr>
        <w:t xml:space="preserve">I promemorian föreslås </w:t>
      </w:r>
      <w:r>
        <w:rPr>
          <w:bCs/>
        </w:rPr>
        <w:t>uppgifts</w:t>
      </w:r>
      <w:r w:rsidRPr="00A9456F">
        <w:rPr>
          <w:bCs/>
        </w:rPr>
        <w:t>skyldigheten gälla för livsmedelsföretagare och ”andra aktörer”.</w:t>
      </w:r>
    </w:p>
    <w:p w14:paraId="24FA2ED7" w14:textId="0F207741" w:rsidR="00F71CC6" w:rsidRDefault="00AB307F" w:rsidP="00F71CC6">
      <w:pPr>
        <w:pStyle w:val="Brdtextmedindrag"/>
      </w:pPr>
      <w:r w:rsidRPr="0006396A">
        <w:rPr>
          <w:b/>
        </w:rPr>
        <w:t xml:space="preserve">Remissinstanserna: </w:t>
      </w:r>
      <w:r w:rsidRPr="00013264">
        <w:rPr>
          <w:i/>
          <w:iCs/>
        </w:rPr>
        <w:t>Fortifikationsverket</w:t>
      </w:r>
      <w:r>
        <w:t xml:space="preserve"> </w:t>
      </w:r>
      <w:r w:rsidRPr="00E76F18">
        <w:t>avstyrker förslaget och upp</w:t>
      </w:r>
      <w:r>
        <w:softHyphen/>
      </w:r>
      <w:r w:rsidRPr="00E76F18">
        <w:t>ger bl.a. följande. Försvarsinspektören för hälsa och miljö ansvarar för att utöva offentlig kontroll av alla livsmedelsanläggningar inom Försvars</w:t>
      </w:r>
      <w:r>
        <w:softHyphen/>
      </w:r>
      <w:r w:rsidRPr="00E76F18">
        <w:t>makten, Fortifikationsverket och Försvarets materielverk, som drivs av eller för respektive myndighet. För Fortifikationsverkets del avses bl.a. den offentliga kontrollen av dricksvattenproduktionen. Tillgång till information om dricksvatten, dess geografiska placering och den verksam</w:t>
      </w:r>
      <w:r>
        <w:softHyphen/>
      </w:r>
      <w:r w:rsidRPr="00E76F18">
        <w:t>het den ska försörja kan orsaka stor skada.</w:t>
      </w:r>
      <w:r>
        <w:t xml:space="preserve"> </w:t>
      </w:r>
      <w:r w:rsidRPr="00E76F18">
        <w:t>I egenskap av kontrollmyndig</w:t>
      </w:r>
      <w:r>
        <w:softHyphen/>
      </w:r>
      <w:r w:rsidRPr="00E76F18">
        <w:t xml:space="preserve">het ska </w:t>
      </w:r>
      <w:r>
        <w:t>försvarsinspektören för hälsa och miljö</w:t>
      </w:r>
      <w:r w:rsidRPr="00E76F18">
        <w:t xml:space="preserve"> hålla register över dricks</w:t>
      </w:r>
      <w:r>
        <w:softHyphen/>
      </w:r>
      <w:r w:rsidRPr="00E76F18">
        <w:t>vattentäkter. Fortifikationsverket anser att det finns problem med registre</w:t>
      </w:r>
      <w:r>
        <w:softHyphen/>
      </w:r>
      <w:r w:rsidRPr="00E76F18">
        <w:t>ringsskyldigheten redan i</w:t>
      </w:r>
      <w:r>
        <w:t xml:space="preserve"> </w:t>
      </w:r>
      <w:r w:rsidRPr="00E76F18">
        <w:t>dag eftersom registret, i synnerhet i aggregerad form, kan innehålla känsliga uppgifter som kan medföra stor skada mot rikets säkerhet. Anpassningen till EU:s nya kontrollförordning medför ytterligare upplysningsskyldigheter där kretsen av intressenter som kan komma att delges information utvidgas.</w:t>
      </w:r>
      <w:r>
        <w:t xml:space="preserve"> Inga andra remissinstanser yttrar sig över förslaget.</w:t>
      </w:r>
    </w:p>
    <w:p w14:paraId="2CE3C0AE" w14:textId="77777777" w:rsidR="00F71CC6" w:rsidRPr="009546CA" w:rsidRDefault="00AB307F" w:rsidP="00F71CC6">
      <w:pPr>
        <w:pStyle w:val="Brdtextmedindrag"/>
      </w:pPr>
      <w:r w:rsidRPr="0006396A">
        <w:rPr>
          <w:b/>
        </w:rPr>
        <w:t>Skälen för regeringens förslag:</w:t>
      </w:r>
      <w:r>
        <w:rPr>
          <w:b/>
        </w:rPr>
        <w:t xml:space="preserve"> </w:t>
      </w:r>
      <w:r w:rsidRPr="009546CA">
        <w:t>I Europaparlamentets och rådets förordning (EG) nr 852/2004 av den 29 april 2004 om livsmedelshygien finns krav på att samtliga livsmedelsföretag ska vara registrerade hos myndigheterna. Enligt artikel 6.2 i den förordningen är varje livsmedels</w:t>
      </w:r>
      <w:r>
        <w:softHyphen/>
      </w:r>
      <w:r w:rsidRPr="009546CA">
        <w:t>företagare skyldig att underrätta behörig myndighet om vilka livsmedels</w:t>
      </w:r>
      <w:r>
        <w:softHyphen/>
      </w:r>
      <w:r w:rsidRPr="009546CA">
        <w:t>anläggningar som han eller hon ansvarar för, så att varje anläggning kan registre</w:t>
      </w:r>
      <w:r w:rsidRPr="009546CA">
        <w:softHyphen/>
        <w:t>ras. Med anläggning avses här varje enhet i ett livsmedelsföretag (artikel 2).</w:t>
      </w:r>
    </w:p>
    <w:p w14:paraId="38638D22" w14:textId="77777777" w:rsidR="00F71CC6" w:rsidRDefault="00AB307F" w:rsidP="00F71CC6">
      <w:pPr>
        <w:pStyle w:val="Brdtextmedindrag"/>
      </w:pPr>
      <w:r w:rsidRPr="009546CA">
        <w:t xml:space="preserve"> </w:t>
      </w:r>
      <w:r>
        <w:t xml:space="preserve">I </w:t>
      </w:r>
      <w:r w:rsidRPr="009546CA">
        <w:t xml:space="preserve">artikel 10.2 i den nya kontrollförordningen </w:t>
      </w:r>
      <w:r>
        <w:t xml:space="preserve">finns det krav på att </w:t>
      </w:r>
      <w:r w:rsidRPr="009546CA">
        <w:t>de behöriga myndigheterna</w:t>
      </w:r>
      <w:r>
        <w:t xml:space="preserve"> ska</w:t>
      </w:r>
      <w:r w:rsidRPr="009546CA">
        <w:t xml:space="preserve"> upprätta en för</w:t>
      </w:r>
      <w:r w:rsidRPr="009546CA">
        <w:softHyphen/>
        <w:t xml:space="preserve">teckning över aktörer och hålla den uppdaterad. </w:t>
      </w:r>
      <w:r>
        <w:t>B</w:t>
      </w:r>
      <w:r w:rsidRPr="009546CA">
        <w:t>efintliga förteckningar får användas för ändamål</w:t>
      </w:r>
      <w:r>
        <w:t>et</w:t>
      </w:r>
      <w:r w:rsidRPr="009546CA">
        <w:t>. Kommissionen ska anta delegerade akter för att fastställa vilka kategorier av aktörer som ska undantas från kravet på förteckning (artikel 10.3). De ak</w:t>
      </w:r>
      <w:r w:rsidRPr="009546CA">
        <w:softHyphen/>
        <w:t>törer som inte undantas från kravet är skyldiga att lämna uppgifter till de behöriga myndigheterna vid tillämpningen av artikel 10.2. Aktörerna ska i detta syfte lämna uppgifter om åtminstone namn och juridisk form, vilken specifik verksamhet som de utför, inbe</w:t>
      </w:r>
      <w:r w:rsidRPr="009546CA">
        <w:softHyphen/>
        <w:t>gripet</w:t>
      </w:r>
      <w:r>
        <w:t xml:space="preserve"> verksamhet som utförs genom distanskommunikation och uppgift om vilka platser som står under deras kontroll (artikel 15.5). Aktö</w:t>
      </w:r>
      <w:r>
        <w:softHyphen/>
        <w:t>rernas skyldighet enligt artikel 15 gäller också offentlig kontroll eller annan offentlig verksamhet som utförs av bl.a. offici</w:t>
      </w:r>
      <w:r>
        <w:softHyphen/>
        <w:t>ella veterinärer, organ med delegerade uppgifter eller fysiska perso</w:t>
      </w:r>
      <w:r>
        <w:softHyphen/>
        <w:t>ner som har delege</w:t>
      </w:r>
      <w:r>
        <w:softHyphen/>
        <w:t>rats vissa uppgifter (artikel 15.6).</w:t>
      </w:r>
    </w:p>
    <w:p w14:paraId="5E2A147C" w14:textId="77777777" w:rsidR="00F71CC6" w:rsidRDefault="00AB307F" w:rsidP="00F71CC6">
      <w:pPr>
        <w:pStyle w:val="Brdtextmedindrag"/>
      </w:pPr>
      <w:r>
        <w:t>Begreppet aktör definieras i artikel 3.29 i den nya kontrollförordningen som varje fysisk eller juridisk person som har en eller flera av de skyldig</w:t>
      </w:r>
      <w:r>
        <w:softHyphen/>
        <w:t>heter som fastställs i de bestämmelser som avses i artikel 1.2. Aktörer på livsmedelsområdet är först och främst livs</w:t>
      </w:r>
      <w:r>
        <w:softHyphen/>
        <w:t>medelsföretag eller livsmedels</w:t>
      </w:r>
      <w:r>
        <w:softHyphen/>
        <w:t>företagare. De begreppen definieras i artikel 3.2 och 3.3. i förordning (EG) nr 178/2002. Med livsmedelsföre</w:t>
      </w:r>
      <w:r>
        <w:softHyphen/>
        <w:t>tag avses varje privat eller offentligt företag som med eller utan vinstsyfte bedriver någon av de verksamheter som hänger samman med alla stadier i produktions-, bearbetnings- och distributions</w:t>
      </w:r>
      <w:r>
        <w:softHyphen/>
        <w:t>kedjan av livsmedel. Livsmedelsföretagare definieras som de fysiska eller juridiska personer som ansvarar för att kraven i livsmedels</w:t>
      </w:r>
      <w:r>
        <w:softHyphen/>
        <w:t>lag</w:t>
      </w:r>
      <w:r>
        <w:softHyphen/>
        <w:t>stiftningen uppfylls i de livsmedelsföretag de bedriver.</w:t>
      </w:r>
    </w:p>
    <w:p w14:paraId="0F60CFA9" w14:textId="77777777" w:rsidR="00F71CC6" w:rsidRDefault="00AB307F" w:rsidP="00F71CC6">
      <w:pPr>
        <w:pStyle w:val="Brdtextmedindrag"/>
      </w:pPr>
      <w:r>
        <w:t>Till skillnad från den EU-rättsliga regleringen är livsmedelslagen även tillämplig på dricksvatten från och med den punkt där vattnet tas in i vattenverken och fram till det att dricksvatten omfattas av begreppet livs</w:t>
      </w:r>
      <w:r>
        <w:softHyphen/>
        <w:t>medel enligt artikel 2 i förordning (EG) nr 178/2002, dvs. vid tappkranen, samt snus och tuggtobak. I och med detta omfattar kontrollen enligt livs</w:t>
      </w:r>
      <w:r>
        <w:softHyphen/>
        <w:t>medelslagen även andra verksam</w:t>
      </w:r>
      <w:r>
        <w:softHyphen/>
        <w:t>hets</w:t>
      </w:r>
      <w:r>
        <w:softHyphen/>
        <w:t>utövare än livsmedelsföretagare såsom detta uttryck har defini</w:t>
      </w:r>
      <w:r>
        <w:softHyphen/>
        <w:t>erats i EU-rätten, dvs. dricksvattenproducen</w:t>
      </w:r>
      <w:r>
        <w:softHyphen/>
        <w:t>ter och företag som producerar eller tillhandahåller snus och tuggtobak.</w:t>
      </w:r>
    </w:p>
    <w:p w14:paraId="100B4E7B" w14:textId="7509F94A" w:rsidR="00F71CC6" w:rsidRDefault="00AB307F" w:rsidP="00F71CC6">
      <w:pPr>
        <w:pStyle w:val="Brdtextmedindrag"/>
      </w:pPr>
      <w:r>
        <w:t>En effektiv kontroll kräver att myndigheterna har tillgång till uppgifter om olika typer av kontrollobjekt. Uppgifter behövs i första hand för att underlätta kontrollmyndigheternas planering av den regelbundna kontrollen. Bestämmelserna i artikel 6.2 i förordning (EG) nr 852/2004 och i artikel 15.5 i den nya kon</w:t>
      </w:r>
      <w:r>
        <w:softHyphen/>
        <w:t>trollförordningen om skyldighet att lämna uppgifter gäller visserli</w:t>
      </w:r>
      <w:r>
        <w:softHyphen/>
        <w:t>gen direkt för livsmedelsföretagarna. Kontrollmyn</w:t>
      </w:r>
      <w:r>
        <w:softHyphen/>
        <w:t>digheterna kan dock ha behov av mer detaljerade uppgifter om en företagares an</w:t>
      </w:r>
      <w:r>
        <w:softHyphen/>
        <w:t>läggning än de som ryms inom skyldigheten i artikel 15.5. Uppräk</w:t>
      </w:r>
      <w:r>
        <w:softHyphen/>
        <w:t>ningen i artikel 15.5 om vilka uppgifter som ska lämnas är inte ut</w:t>
      </w:r>
      <w:r>
        <w:softHyphen/>
        <w:t>tömmande. Av artikeln framgår inte heller när eller på vilket sätt som upp</w:t>
      </w:r>
      <w:r>
        <w:softHyphen/>
        <w:t>gifterna ska lämnas. Regeringen anser därför, i enlighet med promemori</w:t>
      </w:r>
      <w:r>
        <w:softHyphen/>
        <w:t>ans bedömning, att det behövs ett bemyndigande för regeringen eller den myndighet som regeringen bestämmer att meddela föreskrifter om skyldighet för livsmedelsföretagare att lämna sådana uppgifter till en kontrollmyndighet samt till organ med delegerade uppgifter eller fysiska personer som har delegerats vissa uppgifter.</w:t>
      </w:r>
    </w:p>
    <w:p w14:paraId="1CCE6E1F" w14:textId="77777777" w:rsidR="00F71CC6" w:rsidRDefault="00AB307F" w:rsidP="00F71CC6">
      <w:pPr>
        <w:pStyle w:val="Brdtextmedindrag"/>
      </w:pPr>
      <w:r>
        <w:t xml:space="preserve">När det gäller frågan om bemyndigandets omfattning kan, som nämns ovan, konstateras att uttrycket livsmedelsföretagare är en EU-rättslig term som definieras i förordning (EG) nr 178/2002. </w:t>
      </w:r>
      <w:bookmarkStart w:id="265" w:name="_Hlk40100569"/>
      <w:r>
        <w:t xml:space="preserve">Det är inte uppenbart att sådana företag som enbart omfattas av en nationellt reglerad kontroll, såsom dricksvattenproducenter eller företag som tillverkar snus, i strikt bemärkelse kan betraktas som livsmedelsföretagare i EU-rättens mening. </w:t>
      </w:r>
      <w:bookmarkEnd w:id="265"/>
      <w:r>
        <w:t>Det föreslagna bemyn</w:t>
      </w:r>
      <w:r>
        <w:softHyphen/>
        <w:t>digandet bör därför inte begränsas till att gälla enbart livsmedels</w:t>
      </w:r>
      <w:r>
        <w:softHyphen/>
        <w:t xml:space="preserve">företagare utan bör även gälla andra aktörer. Som anges ovan är </w:t>
      </w:r>
      <w:bookmarkStart w:id="266" w:name="_Hlk40084084"/>
      <w:r>
        <w:t>begreppet aktör emellertid också ett EU-rättsligt begrepp som definieras i den nya kontrollförordningen</w:t>
      </w:r>
      <w:bookmarkEnd w:id="266"/>
      <w:r>
        <w:t>. I enlighet med vad som föreslås i avsnitt 9.7</w:t>
      </w:r>
      <w:r w:rsidRPr="00AE52ED">
        <w:t xml:space="preserve"> anser regeringen </w:t>
      </w:r>
      <w:r>
        <w:t>därför</w:t>
      </w:r>
      <w:r w:rsidRPr="00AE52ED">
        <w:t xml:space="preserve"> att bemyndigandet att meddela föreskrifter om skyldighet att </w:t>
      </w:r>
      <w:r>
        <w:t>lämna uppgifter bör</w:t>
      </w:r>
      <w:r w:rsidRPr="00AE52ED">
        <w:t xml:space="preserve"> gälla för livsmedelsföretagare och andra </w:t>
      </w:r>
      <w:r>
        <w:t>”</w:t>
      </w:r>
      <w:r w:rsidRPr="00AE52ED">
        <w:t>verksamhetsutövare</w:t>
      </w:r>
      <w:r>
        <w:t>”</w:t>
      </w:r>
      <w:r w:rsidRPr="00AE52ED">
        <w:t>.</w:t>
      </w:r>
      <w:r>
        <w:t xml:space="preserve"> Eftersom dessa verksamhetsutövare inte heller träffas av anläggningsbegreppet såsom detta har defi</w:t>
      </w:r>
      <w:r>
        <w:softHyphen/>
        <w:t>nierats i EU-rätten bör bemyndigandet gälla för uppgifter om såväl anläggningar som verksamhet i övrigt.</w:t>
      </w:r>
    </w:p>
    <w:p w14:paraId="36635FE6" w14:textId="77777777" w:rsidR="00F71CC6" w:rsidRDefault="00AB307F" w:rsidP="00F71CC6">
      <w:pPr>
        <w:pStyle w:val="Brdtextmedindrag"/>
      </w:pPr>
      <w:r w:rsidRPr="00586E03">
        <w:rPr>
          <w:i/>
          <w:iCs/>
        </w:rPr>
        <w:t>Fortifikationsverket</w:t>
      </w:r>
      <w:r w:rsidRPr="00586E03">
        <w:t xml:space="preserve"> </w:t>
      </w:r>
      <w:r>
        <w:t>avstyrker förslaget och anser bl.a. att a</w:t>
      </w:r>
      <w:r w:rsidRPr="00586E03">
        <w:t>npassningen till EU:s nya kontrollförordning medför ytterligare upplysningsskyldig</w:t>
      </w:r>
      <w:r>
        <w:softHyphen/>
      </w:r>
      <w:r w:rsidRPr="00586E03">
        <w:t>heter där kretsen av intressenter som kan komma att delges information utvidgas.</w:t>
      </w:r>
      <w:r w:rsidRPr="003D250B">
        <w:t xml:space="preserve"> </w:t>
      </w:r>
      <w:r>
        <w:t xml:space="preserve">Regeringens förslag gäller ett bemyndigande som ger regeringen eller den myndighet som regeringen bestämmer rätt att meddela närmare föreskrifter om uppgiftsskyldighet. </w:t>
      </w:r>
      <w:r w:rsidRPr="00245ABC">
        <w:t xml:space="preserve">Frågan om vilka uppgifter och vilka verksamhetsutövare som </w:t>
      </w:r>
      <w:r>
        <w:t xml:space="preserve">lämpligen </w:t>
      </w:r>
      <w:r w:rsidRPr="00245ABC">
        <w:t>bör omfattas av föreskrifterna får övervägas i samband med att bemyndigandet utnyttjas</w:t>
      </w:r>
      <w:r>
        <w:t xml:space="preserve">. </w:t>
      </w:r>
    </w:p>
    <w:p w14:paraId="1D62BCB8" w14:textId="767EE8AF" w:rsidR="00F71CC6" w:rsidRDefault="00AB307F" w:rsidP="00F71CC6">
      <w:pPr>
        <w:pStyle w:val="Brdtextmedindrag"/>
      </w:pPr>
      <w:r>
        <w:t>Myndigheternas registrering av anläggningar är att anse som an</w:t>
      </w:r>
      <w:r>
        <w:softHyphen/>
        <w:t>nan offentlig verksamhet. Föreskrifter om myn</w:t>
      </w:r>
      <w:r>
        <w:softHyphen/>
        <w:t>digheternas regi</w:t>
      </w:r>
      <w:r>
        <w:softHyphen/>
        <w:t>strering kan meddelas med stöd av det nya bemyn</w:t>
      </w:r>
      <w:r>
        <w:softHyphen/>
        <w:t>digandet om an</w:t>
      </w:r>
      <w:r>
        <w:softHyphen/>
        <w:t>nan offentlig verk</w:t>
      </w:r>
      <w:r>
        <w:softHyphen/>
        <w:t>samhet som föreslås i avsnitt 9.6. Mot den bak</w:t>
      </w:r>
      <w:r>
        <w:softHyphen/>
        <w:t>grunden kan bemyndigandet i 7 § livsmedelslagen om rätt för rege</w:t>
      </w:r>
      <w:r>
        <w:softHyphen/>
        <w:t>ringen eller den myndighet som regeringen bestämmer att meddela föreskrifter om registrering av anlägg</w:t>
      </w:r>
      <w:r>
        <w:softHyphen/>
        <w:t>ningar upphävas.</w:t>
      </w:r>
    </w:p>
    <w:p w14:paraId="6FEEA13A" w14:textId="77777777" w:rsidR="00F71CC6" w:rsidRDefault="00AB307F" w:rsidP="00F71CC6">
      <w:pPr>
        <w:pStyle w:val="Brdtextmedindrag"/>
      </w:pPr>
      <w:bookmarkStart w:id="267" w:name="_Hlk44436352"/>
      <w:r>
        <w:t>I förordningen (2018:1264) om digitalt inhämtande av uppgifter från företag</w:t>
      </w:r>
      <w:r w:rsidRPr="00765F2D">
        <w:t xml:space="preserve"> </w:t>
      </w:r>
      <w:r>
        <w:t xml:space="preserve">finns bestämmelser som syftar till att </w:t>
      </w:r>
      <w:r w:rsidRPr="001268C3">
        <w:t xml:space="preserve">underlätta </w:t>
      </w:r>
      <w:r>
        <w:t xml:space="preserve">företagens </w:t>
      </w:r>
      <w:r w:rsidRPr="001268C3">
        <w:t>kontakter med och uppgiftslämnande till myndigheter</w:t>
      </w:r>
      <w:r>
        <w:t>. Förordningen är bl.a. tillämplig på Jordbruksverket, Livsmedelsverket och länsstyrelserna.</w:t>
      </w:r>
      <w:bookmarkEnd w:id="267"/>
    </w:p>
    <w:p w14:paraId="30AC2BBA" w14:textId="77777777" w:rsidR="00F71CC6" w:rsidRDefault="00AB307F" w:rsidP="00F71CC6">
      <w:pPr>
        <w:pStyle w:val="Rubrik2"/>
      </w:pPr>
      <w:bookmarkStart w:id="268" w:name="_Toc44537235"/>
      <w:bookmarkStart w:id="269" w:name="_Toc54265430"/>
      <w:r>
        <w:t>Rätt till upplysningar och tillträde</w:t>
      </w:r>
      <w:bookmarkEnd w:id="268"/>
      <w:bookmarkEnd w:id="269"/>
    </w:p>
    <w:p w14:paraId="58164993" w14:textId="77777777" w:rsidR="00F71CC6" w:rsidRDefault="00AB307F" w:rsidP="00F71CC6">
      <w:pPr>
        <w:pStyle w:val="Brdtextram"/>
      </w:pPr>
      <w:r w:rsidRPr="00420062">
        <w:rPr>
          <w:b/>
        </w:rPr>
        <w:t xml:space="preserve">Regeringens </w:t>
      </w:r>
      <w:r>
        <w:rPr>
          <w:b/>
        </w:rPr>
        <w:t>bedömning</w:t>
      </w:r>
      <w:r w:rsidRPr="00420062">
        <w:rPr>
          <w:b/>
        </w:rPr>
        <w:t>:</w:t>
      </w:r>
      <w:r>
        <w:t xml:space="preserve"> Den n</w:t>
      </w:r>
      <w:r w:rsidRPr="0006396A">
        <w:t>uvarande bestämmelse</w:t>
      </w:r>
      <w:r>
        <w:t>n</w:t>
      </w:r>
      <w:r w:rsidRPr="0006396A">
        <w:t xml:space="preserve"> om rätt för kontrollmyndigheter, kontrollorgan och EU:s institutioner att få upplys</w:t>
      </w:r>
      <w:r>
        <w:softHyphen/>
      </w:r>
      <w:r w:rsidRPr="0006396A">
        <w:t>ningar, ta del av handlingar och att få tillträde till områden, lokaler och andra utrymmen som har anknytning till verksamheten</w:t>
      </w:r>
      <w:r>
        <w:t>,</w:t>
      </w:r>
      <w:r w:rsidRPr="0006396A">
        <w:t xml:space="preserve"> och där göra undersökningar och ta prover, bör finnas kvar</w:t>
      </w:r>
      <w:r>
        <w:t>.</w:t>
      </w:r>
    </w:p>
    <w:p w14:paraId="6A115F6C" w14:textId="77777777" w:rsidR="00F71CC6" w:rsidRDefault="00AB307F" w:rsidP="00F71CC6">
      <w:pPr>
        <w:pStyle w:val="Brdtextmedindragram"/>
      </w:pPr>
      <w:r w:rsidRPr="0006396A">
        <w:rPr>
          <w:b/>
        </w:rPr>
        <w:t>Regeringens förslag:</w:t>
      </w:r>
      <w:r>
        <w:t xml:space="preserve"> </w:t>
      </w:r>
      <w:r w:rsidRPr="0006396A">
        <w:t xml:space="preserve">Rätten till upplysningar och tillträde ska även gälla för en officiell veterinär som har förordnats enligt lagen om officiella veterinärer. Rätten ska även gälla vid utförande av annan offentlig verksamhet. </w:t>
      </w:r>
    </w:p>
    <w:p w14:paraId="378695F7" w14:textId="77777777" w:rsidR="00F71CC6" w:rsidRPr="00A76360" w:rsidRDefault="00AB307F" w:rsidP="00F71CC6">
      <w:pPr>
        <w:pStyle w:val="Brdtextmedindragram"/>
      </w:pPr>
      <w:r w:rsidRPr="0006396A">
        <w:t xml:space="preserve">Det </w:t>
      </w:r>
      <w:r>
        <w:t xml:space="preserve">ska även </w:t>
      </w:r>
      <w:r w:rsidRPr="0006396A">
        <w:t>förtydligas att Europeiska kommissionen är den EU-institution som tillträdesrätten gäller för</w:t>
      </w:r>
      <w:r>
        <w:t>.</w:t>
      </w:r>
    </w:p>
    <w:p w14:paraId="4133F581" w14:textId="77777777" w:rsidR="00F71CC6" w:rsidRPr="00A76360" w:rsidRDefault="00F71CC6" w:rsidP="00F71CC6">
      <w:pPr>
        <w:pStyle w:val="Brdtextmedindrag"/>
        <w:rPr>
          <w:sz w:val="8"/>
          <w:szCs w:val="8"/>
        </w:rPr>
      </w:pPr>
    </w:p>
    <w:p w14:paraId="015E285D" w14:textId="77777777" w:rsidR="00F71CC6" w:rsidRPr="00D62556" w:rsidRDefault="00AB307F" w:rsidP="00F71CC6">
      <w:pPr>
        <w:pStyle w:val="Brdtextmedindrag"/>
        <w:rPr>
          <w:bCs/>
        </w:rPr>
      </w:pPr>
      <w:r w:rsidRPr="00255875">
        <w:rPr>
          <w:b/>
          <w:bCs/>
        </w:rPr>
        <w:t>Promemorians förslag och bedömning</w:t>
      </w:r>
      <w:r>
        <w:t xml:space="preserve"> </w:t>
      </w:r>
      <w:r>
        <w:rPr>
          <w:bCs/>
        </w:rPr>
        <w:t>överensstämmer med regeringens.</w:t>
      </w:r>
    </w:p>
    <w:p w14:paraId="143F2ABD" w14:textId="77777777" w:rsidR="00F71CC6" w:rsidRPr="0006396A" w:rsidRDefault="00AB307F" w:rsidP="00F71CC6">
      <w:pPr>
        <w:pStyle w:val="Brdtextmedindrag"/>
        <w:rPr>
          <w:b/>
        </w:rPr>
      </w:pPr>
      <w:r w:rsidRPr="0006396A">
        <w:rPr>
          <w:b/>
        </w:rPr>
        <w:t>Remissinstanserna</w:t>
      </w:r>
      <w:r>
        <w:rPr>
          <w:b/>
        </w:rPr>
        <w:t>:</w:t>
      </w:r>
      <w:r w:rsidRPr="0006396A">
        <w:rPr>
          <w:b/>
        </w:rPr>
        <w:t xml:space="preserve"> </w:t>
      </w:r>
      <w:r w:rsidRPr="00323C0F">
        <w:rPr>
          <w:i/>
          <w:iCs/>
        </w:rPr>
        <w:t>Försvarsmakten</w:t>
      </w:r>
      <w:r>
        <w:t xml:space="preserve"> framför att d</w:t>
      </w:r>
      <w:r w:rsidRPr="00323C0F">
        <w:t>en tillträdesrätt och rätt till dokumentation och information som den nya kontrollförordningen (ar</w:t>
      </w:r>
      <w:r>
        <w:t>tikel</w:t>
      </w:r>
      <w:r w:rsidRPr="00323C0F">
        <w:t xml:space="preserve"> 116.3) ger Europeiska kommissionens och revisionsrättens inspek</w:t>
      </w:r>
      <w:r>
        <w:softHyphen/>
      </w:r>
      <w:r w:rsidRPr="00323C0F">
        <w:t>törer och experter medför en risk för att försvarshemligheter och annan skyddsvärd försvarsrelaterad information röjs. Det bör införas ett uttryck</w:t>
      </w:r>
      <w:r>
        <w:softHyphen/>
      </w:r>
      <w:r w:rsidRPr="00323C0F">
        <w:t xml:space="preserve">ligt undantag för Försvarsmakten i </w:t>
      </w:r>
      <w:r>
        <w:t>svensk</w:t>
      </w:r>
      <w:r w:rsidRPr="00323C0F">
        <w:t xml:space="preserve"> rätt, i syfte att förhindra sprid</w:t>
      </w:r>
      <w:r>
        <w:softHyphen/>
      </w:r>
      <w:r w:rsidRPr="00323C0F">
        <w:t>ning av information som riskerar försvarsförmågan.</w:t>
      </w:r>
      <w:r>
        <w:t xml:space="preserve"> Inga andra remissin</w:t>
      </w:r>
      <w:r>
        <w:softHyphen/>
        <w:t>stanser yttrar sig över förslaget.</w:t>
      </w:r>
    </w:p>
    <w:p w14:paraId="56575BEB" w14:textId="23B1A05E" w:rsidR="00F71CC6" w:rsidRDefault="00AB307F" w:rsidP="00F71CC6">
      <w:pPr>
        <w:pStyle w:val="Brdtextmedindrag"/>
      </w:pPr>
      <w:r w:rsidRPr="0006396A">
        <w:rPr>
          <w:b/>
        </w:rPr>
        <w:t>Skälen för regeringens förslag</w:t>
      </w:r>
      <w:r>
        <w:rPr>
          <w:b/>
        </w:rPr>
        <w:t xml:space="preserve"> och bedömning</w:t>
      </w:r>
      <w:r w:rsidRPr="0006396A">
        <w:rPr>
          <w:b/>
        </w:rPr>
        <w:t>:</w:t>
      </w:r>
      <w:r>
        <w:rPr>
          <w:b/>
        </w:rPr>
        <w:t xml:space="preserve"> </w:t>
      </w:r>
      <w:r>
        <w:t xml:space="preserve">Enligt </w:t>
      </w:r>
      <w:r w:rsidRPr="00120526">
        <w:t>artikel 15.1 i den nya kontrollförordningen</w:t>
      </w:r>
      <w:r>
        <w:t xml:space="preserve"> </w:t>
      </w:r>
      <w:r w:rsidRPr="00120526">
        <w:t>ska aktörerna, där behöriga myndigheter så kräver</w:t>
      </w:r>
      <w:r>
        <w:t>, ge de behöriga myndigheternas personal tillgång till ut</w:t>
      </w:r>
      <w:r>
        <w:softHyphen/>
        <w:t>rustning, transportmedel, lokaler och andra platser under aktörer</w:t>
      </w:r>
      <w:r>
        <w:softHyphen/>
        <w:t>nas kontroll och deras omgivningar, deras datoriserade informat</w:t>
      </w:r>
      <w:r>
        <w:softHyphen/>
        <w:t>ionshanteringssystem, djur och varor under deras kontroll samt dokument och annan relevant infor</w:t>
      </w:r>
      <w:r>
        <w:softHyphen/>
        <w:t>m</w:t>
      </w:r>
      <w:r>
        <w:softHyphen/>
        <w:t>ation. Aktörernas skyldighet enligt denna artikel gäller också om offentlig kontroll eller annan offentlig verksamhet utförs av bl.a. officiella veterinärer, organ med delegerade uppgifter eller fysiska personer som har delegerats vissa uppgifter (artikel 15.6).</w:t>
      </w:r>
    </w:p>
    <w:p w14:paraId="706E21BE" w14:textId="77777777" w:rsidR="00F71CC6" w:rsidRDefault="00AB307F" w:rsidP="00F71CC6">
      <w:pPr>
        <w:pStyle w:val="Brdtextmedindrag"/>
      </w:pPr>
      <w:r w:rsidRPr="004B298B">
        <w:t>I dag finns en bestämmelse i livsmedelslagen som ger kontrollmyndig</w:t>
      </w:r>
      <w:r>
        <w:softHyphen/>
      </w:r>
      <w:r w:rsidRPr="004B298B">
        <w:t>heter och kontrollorgan rätt att på begäran få upplysningar och ta del av handlingar samt få tillträde till områden, lokaler och andra utrymmen som har anknytning till verksamheten och där göra undersökningar och ta prover (20 §).</w:t>
      </w:r>
      <w:r>
        <w:t xml:space="preserve"> </w:t>
      </w:r>
      <w:r w:rsidRPr="004B298B">
        <w:t>Bestämmelsen är nödvändig för att kontroll</w:t>
      </w:r>
      <w:r w:rsidRPr="004B298B">
        <w:softHyphen/>
        <w:t>myndigheternas personal m.fl. ska få upplysningar om eller tillträde till exempelvis ett vattenverk när de genomför offentlig kontroll av dricksvatten. När det gäller offentlig kontroll enligt kontrollförordningen är artikel 15.1 direkt tillämplig i medlems</w:t>
      </w:r>
      <w:r w:rsidRPr="004B298B">
        <w:softHyphen/>
        <w:t>staterna – även när uppgiften att utföra kontroll har delegerats till enskilda. Medan artikel 15.1 reglerar en skyldighet för aktörerna innehåller emellertid 20 § livsmedelslagen en motsvarande rätt för kontrollmyndigheterna och kontrollorganen. Av artikel 5.1 h i den nya kontrollförordningen framgår också att de behöriga myndigheterna ska ha rättsliga förfaranden för att säkerställa att personalen har tillträde till aktörernas byggnader med tillhörande mark och tillgång till deras doku</w:t>
      </w:r>
      <w:r>
        <w:softHyphen/>
      </w:r>
      <w:r w:rsidRPr="004B298B">
        <w:t>mentation, så att de kan utföra sina uppgifter på ett korrekt sätt. Mot denna bakgrund och för att undvika even</w:t>
      </w:r>
      <w:r w:rsidRPr="004B298B">
        <w:softHyphen/>
        <w:t>tuella otydligheter vid tillämpningen, bedömer regeringen i likhet med promemorian att det är lämp</w:t>
      </w:r>
      <w:r w:rsidRPr="004B298B">
        <w:softHyphen/>
        <w:t>ligt att låta bestämmelsen i livsmedelslagen om rätten till upplys</w:t>
      </w:r>
      <w:r w:rsidRPr="004B298B">
        <w:softHyphen/>
        <w:t>ningar och tillträde vara kvar som ett komplement till bestämmel</w:t>
      </w:r>
      <w:r w:rsidRPr="004B298B">
        <w:softHyphen/>
        <w:t>sen i artikel 15.1 i kontroll</w:t>
      </w:r>
      <w:r>
        <w:softHyphen/>
      </w:r>
      <w:r w:rsidRPr="004B298B">
        <w:t>förordningen. Bestämmelsen i livsmedelslagen bör således inte begränsas till de situationer då kontroll utförs enligt den nationella regleringen.</w:t>
      </w:r>
    </w:p>
    <w:p w14:paraId="4C11769A" w14:textId="77777777" w:rsidR="00F71CC6" w:rsidRDefault="00AB307F" w:rsidP="00F71CC6">
      <w:pPr>
        <w:pStyle w:val="Brdtextmedindrag"/>
      </w:pPr>
      <w:r>
        <w:t>Skyldigheten i artikel 15.1 i den nya kontrollförordningen gäller också i förhållande till officiella veterinärer. En officiell vete</w:t>
      </w:r>
      <w:r>
        <w:softHyphen/>
        <w:t>rinär är en veterinär som genom anställning eller på annat sätt har utsetts av den behöriga myndigheten och som har lämpliga kvali</w:t>
      </w:r>
      <w:r>
        <w:softHyphen/>
        <w:t>fikationer för att utföra offentlig kontroll och annan offentlig verk</w:t>
      </w:r>
      <w:r>
        <w:softHyphen/>
        <w:t>samhet i enlighet med kontrollförord</w:t>
      </w:r>
      <w:r>
        <w:softHyphen/>
        <w:t>ningen, och de relevanta bestäm</w:t>
      </w:r>
      <w:r>
        <w:softHyphen/>
        <w:t>melser som avses i artikel 1.2. (artikel 3 i den nya kontrollförord</w:t>
      </w:r>
      <w:r>
        <w:softHyphen/>
        <w:t>ningen). I Sverige utför officiella veterinärer offentlig kontroll inom livsmedelsområdet i samband med slakt, men även andra kontroller, t.ex. gränskontroller och kontroller på vilthanteringsan</w:t>
      </w:r>
      <w:r>
        <w:softHyphen/>
        <w:t>läggningar och styckningsanläggningar. Det kan inte ute</w:t>
      </w:r>
      <w:r>
        <w:softHyphen/>
        <w:t>slutas att även privatpraktiserande veterinärer anlitas för att utföra viss kontroll eller annan offentlig verksamhet i samband med slakt. Bestäm</w:t>
      </w:r>
      <w:r>
        <w:softHyphen/>
        <w:t>melsen om rätt till upplysningar m.m. bör därför omfatta även dessa veterinärer. Rätten till upplysningar och tillträde enligt livs</w:t>
      </w:r>
      <w:r>
        <w:softHyphen/>
        <w:t xml:space="preserve">medelslagen bör således, på motsvarande sätt som föreskrivs om aktörernas skyldigheter i den nya kontrollförordningen, även gälla för sådana veterinärer som har förordnats enligt lagen (2009:1254) om officiella veterinärer. </w:t>
      </w:r>
    </w:p>
    <w:p w14:paraId="54FFC018" w14:textId="4F38BD72" w:rsidR="00F71CC6" w:rsidRDefault="00AB307F" w:rsidP="00F71CC6">
      <w:pPr>
        <w:pStyle w:val="Brdtextmedindrag"/>
      </w:pPr>
      <w:r>
        <w:t>Rätten att få upplysningar och tillträde bör även gälla vid utförande av annan offent</w:t>
      </w:r>
      <w:r>
        <w:softHyphen/>
        <w:t>lig verksamhet.</w:t>
      </w:r>
      <w:r w:rsidRPr="009D4457">
        <w:t xml:space="preserve"> </w:t>
      </w:r>
      <w:r>
        <w:t>Kontrollmyndigheten kan behöva tillträde bl.a. för att verkställa beslut om åtgärder vid bristande efterlevnad. Genom den nya kontrollförordningen tydliggörs att sådana åtgärder faller utanför det som är offentlig kontroll och i stället utgör annan offentlig verksamhet. Det kan i sammanhanget nämnas att Polismyndigheten har en skyldighet att lämna den hjälp som behövs för att kontrollmyndigheten ska kunna utöva offentlig kontroll eller verkställa beslut enligt lagstiftningen (27 § första stycket). Det bör dock, precis som när det gäller offentlig kontroll, anges att rätten till tillträde gäller i den utsträckning det behövs för utfö</w:t>
      </w:r>
      <w:r>
        <w:softHyphen/>
        <w:t>randet av annan offentlig verksamhet. Regeringen bedömer att bestämmel</w:t>
      </w:r>
      <w:r>
        <w:softHyphen/>
        <w:t>sen därigenom uppfyller kravet på proportionalitet och att rätten till till</w:t>
      </w:r>
      <w:r>
        <w:softHyphen/>
        <w:t>träde i praktiken kommer att vara densamma som med nuvarande lydelse.</w:t>
      </w:r>
    </w:p>
    <w:p w14:paraId="727943DD" w14:textId="77777777" w:rsidR="00F71CC6" w:rsidRPr="00CB2601" w:rsidRDefault="00AB307F" w:rsidP="00F71CC6">
      <w:pPr>
        <w:pStyle w:val="Rubrik5utannumrering"/>
      </w:pPr>
      <w:r>
        <w:t>EU-kommissionens rätt till upplysningar och tillträde</w:t>
      </w:r>
    </w:p>
    <w:p w14:paraId="312D6BBF" w14:textId="77777777" w:rsidR="00F71CC6" w:rsidRDefault="00AB307F" w:rsidP="00F71CC6">
      <w:pPr>
        <w:pStyle w:val="Brdtextmedindrag"/>
        <w:ind w:firstLine="0"/>
      </w:pPr>
      <w:r>
        <w:t>I den nya kontrollförordningen finns bestämmelser om Europe</w:t>
      </w:r>
      <w:r>
        <w:softHyphen/>
        <w:t>iska kommissionens kontroll i medlemsstaterna (artiklarna 116–119). Kontrol</w:t>
      </w:r>
      <w:r>
        <w:softHyphen/>
        <w:t>lerna ska organiseras i samarbete med de behöriga myndigheterna i med</w:t>
      </w:r>
      <w:r>
        <w:softHyphen/>
        <w:t>lemsstaterna och utföras regelbundet. De får även omfatta kontroller på plats (artikel 116). Medlemsstaterna ska ge nödvändigt stöd för att säker</w:t>
      </w:r>
      <w:r>
        <w:softHyphen/>
        <w:t>ställa att kommissionens experter får tillträde till alla lokaler eller delar av lokaler, till djur och varor samt tillgång till information och datasystem som är av betydelse för att de ska kunna fullgöra sina uppgifter (artikel 119). Kommiss</w:t>
      </w:r>
      <w:r>
        <w:softHyphen/>
        <w:t>ionen får även, i samarbete med den berörda medlemsstaten, sända en grupp in</w:t>
      </w:r>
      <w:r>
        <w:softHyphen/>
        <w:t>spektörer för offentlig kontroll på plats i medlemssta</w:t>
      </w:r>
      <w:r>
        <w:softHyphen/>
        <w:t xml:space="preserve">ten (artikel 108.2). </w:t>
      </w:r>
    </w:p>
    <w:p w14:paraId="368B5EF8" w14:textId="77777777" w:rsidR="00F71CC6" w:rsidRPr="00120526" w:rsidRDefault="00AB307F" w:rsidP="00F71CC6">
      <w:pPr>
        <w:pStyle w:val="Brdtextmedindrag"/>
      </w:pPr>
      <w:r w:rsidRPr="002E0F06">
        <w:t xml:space="preserve">Av 20 § andra stycket livsmedelslagen följer att bestämmelsen om rätt till upplysningar och tillträde även gäller för EU:s institutioner och för inspektörer och experter som utsetts av institutionerna. </w:t>
      </w:r>
      <w:r>
        <w:t>Eftersom det är kommissionen och dess inspektörer och experter som ska utföra kontroll i medlemsstaterna enligt den nya kontrollförordningen är det lämplig att rätten till upplys</w:t>
      </w:r>
      <w:r>
        <w:softHyphen/>
        <w:t>ningar och tillträde preciseras att gälla för dem. Även experter från medlemsstaterna får bistå kommissionens experter och dessa ska då när de åtföljer kommissionens experter ges samma rätt till tillträde (artikel 116.4). Det får förutsättas att nationella experter som åt</w:t>
      </w:r>
      <w:r>
        <w:softHyphen/>
        <w:t>följer kommissionen vid kontroll har utsetts av kommissionen. De nationella experterna får alltså i detta sammanhang anses omfattas av uttrycket ”experter som har utsetts av kommiss</w:t>
      </w:r>
      <w:r>
        <w:softHyphen/>
        <w:t>ionen”.</w:t>
      </w:r>
    </w:p>
    <w:p w14:paraId="1BC72F1B" w14:textId="04580A7C" w:rsidR="00F71CC6" w:rsidRDefault="00AB307F" w:rsidP="00F71CC6">
      <w:pPr>
        <w:pStyle w:val="Brdtextmedindrag"/>
      </w:pPr>
      <w:r w:rsidRPr="00581E2E">
        <w:rPr>
          <w:i/>
          <w:iCs/>
        </w:rPr>
        <w:t>Försvarsmakten</w:t>
      </w:r>
      <w:r w:rsidRPr="00581E2E">
        <w:t xml:space="preserve"> framför att den tillträdesrätt och rätt till dokumentation och information som den nya kontrollförordningen ger </w:t>
      </w:r>
      <w:r>
        <w:t>vissa EU-institut</w:t>
      </w:r>
      <w:r>
        <w:softHyphen/>
        <w:t>ioner</w:t>
      </w:r>
      <w:r w:rsidRPr="00581E2E">
        <w:t xml:space="preserve"> medför en risk för att försvarshemligheter och annan skyddsvärd försvarsrelaterad information röjs</w:t>
      </w:r>
      <w:r>
        <w:t xml:space="preserve"> och efterfrågar ett</w:t>
      </w:r>
      <w:r w:rsidRPr="00581E2E">
        <w:t xml:space="preserve"> uttryckligt undantag för Försvarsmakten. </w:t>
      </w:r>
      <w:bookmarkStart w:id="270" w:name="_Hlk40085885"/>
      <w:r>
        <w:t>Regeringen kan konstatera att bestämmelserna i den nya kontrollförordningen inte innebär någon utökad rätt till tillträde i för</w:t>
      </w:r>
      <w:r>
        <w:softHyphen/>
        <w:t>hållande till den tidigare kontrollförordningen. Som Försvarsmakten påpekar faller också f</w:t>
      </w:r>
      <w:r w:rsidRPr="00581E2E">
        <w:t>örsvars- och säkerhetsområdet utanför de områden som kan harmoniseras enligt EU-fördraget.</w:t>
      </w:r>
      <w:r>
        <w:t xml:space="preserve"> Regeringens bedömning är därför att de kontroller i medlemsstaterna som regleras i artikel 116 i kontrollförordningen inte kan avse anläggningar av betydelse för Sveriges försvar och säkerhet. Eftersom EU-institutionerna saknar rättslig grund för att utöva sådan kontroll är det inte heller nödvändigt med ett uttryckligt undantag i sådana nationella bestämmelser som 20 § livsmedelslagen. </w:t>
      </w:r>
      <w:bookmarkEnd w:id="270"/>
      <w:r>
        <w:t>Detta utesluter dock inte att det i andra författningar, med hänsyn till den lagtekniska lösning som valts där, ändå kan vara lämpligt att reglera frågan, se avsnitt 15.8 om djurskyddslagen.</w:t>
      </w:r>
    </w:p>
    <w:p w14:paraId="4366DE93" w14:textId="77777777" w:rsidR="00F71CC6" w:rsidRDefault="00AB307F" w:rsidP="00F71CC6">
      <w:pPr>
        <w:pStyle w:val="Rubrik2"/>
      </w:pPr>
      <w:bookmarkStart w:id="271" w:name="_Toc44537236"/>
      <w:bookmarkStart w:id="272" w:name="_Toc54265431"/>
      <w:r>
        <w:t>Skyldighet att lämna hjälp</w:t>
      </w:r>
      <w:bookmarkEnd w:id="271"/>
      <w:bookmarkEnd w:id="272"/>
    </w:p>
    <w:p w14:paraId="5C7576FB" w14:textId="77777777" w:rsidR="00F71CC6" w:rsidRPr="00A76360" w:rsidRDefault="00AB307F" w:rsidP="00F71CC6">
      <w:pPr>
        <w:pStyle w:val="Brdtextram"/>
        <w:rPr>
          <w:sz w:val="8"/>
          <w:szCs w:val="8"/>
        </w:rPr>
      </w:pPr>
      <w:r w:rsidRPr="00420062">
        <w:rPr>
          <w:b/>
        </w:rPr>
        <w:t>Regeringens förslag:</w:t>
      </w:r>
      <w:r>
        <w:t xml:space="preserve"> </w:t>
      </w:r>
      <w:r w:rsidRPr="0006396A">
        <w:t xml:space="preserve">Det </w:t>
      </w:r>
      <w:r>
        <w:t xml:space="preserve">ska </w:t>
      </w:r>
      <w:r w:rsidRPr="0006396A">
        <w:t>tydliggör</w:t>
      </w:r>
      <w:r>
        <w:t>a</w:t>
      </w:r>
      <w:r w:rsidRPr="0006396A">
        <w:t>s att bestämmelsen om skyl</w:t>
      </w:r>
      <w:r>
        <w:softHyphen/>
      </w:r>
      <w:r w:rsidRPr="0006396A">
        <w:t>dighet att lämna hjälp ska tillämpas utöver vad som följer av den nya kontrollförord</w:t>
      </w:r>
      <w:r w:rsidRPr="0006396A">
        <w:softHyphen/>
        <w:t>ningen. Denna skyldighet ska även gälla vid utförande av annan offentlig verksam</w:t>
      </w:r>
      <w:r w:rsidRPr="0006396A">
        <w:softHyphen/>
        <w:t>het</w:t>
      </w:r>
      <w:r>
        <w:t>.</w:t>
      </w:r>
    </w:p>
    <w:p w14:paraId="21626343" w14:textId="77777777" w:rsidR="00F71CC6" w:rsidRPr="00A76360" w:rsidRDefault="00F71CC6" w:rsidP="00F71CC6">
      <w:pPr>
        <w:pStyle w:val="Brdtextmedindrag"/>
        <w:rPr>
          <w:sz w:val="8"/>
          <w:szCs w:val="8"/>
        </w:rPr>
      </w:pPr>
    </w:p>
    <w:p w14:paraId="5686C047" w14:textId="77777777" w:rsidR="00F71CC6" w:rsidRPr="007B238E" w:rsidRDefault="00AB307F" w:rsidP="00F71CC6">
      <w:pPr>
        <w:pStyle w:val="Brdtextmedindrag"/>
        <w:rPr>
          <w:b/>
        </w:rPr>
      </w:pPr>
      <w:r w:rsidRPr="0006396A">
        <w:rPr>
          <w:b/>
        </w:rPr>
        <w:t>Promemorians förslag</w:t>
      </w:r>
      <w:r>
        <w:rPr>
          <w:b/>
        </w:rPr>
        <w:t xml:space="preserve"> </w:t>
      </w:r>
      <w:r>
        <w:rPr>
          <w:bCs/>
        </w:rPr>
        <w:t>överensstämmer med regeringens.</w:t>
      </w:r>
      <w:r w:rsidRPr="007B238E">
        <w:rPr>
          <w:b/>
        </w:rPr>
        <w:t xml:space="preserve"> </w:t>
      </w:r>
    </w:p>
    <w:p w14:paraId="0A8B53D0" w14:textId="77777777" w:rsidR="00F71CC6" w:rsidRPr="0006396A" w:rsidRDefault="00AB307F" w:rsidP="00F71CC6">
      <w:pPr>
        <w:pStyle w:val="Brdtextmedindrag"/>
        <w:rPr>
          <w:b/>
        </w:rPr>
      </w:pPr>
      <w:r w:rsidRPr="0006396A">
        <w:rPr>
          <w:b/>
        </w:rPr>
        <w:t xml:space="preserve">Remissinstanserna </w:t>
      </w:r>
      <w:r>
        <w:rPr>
          <w:bCs/>
        </w:rPr>
        <w:t>lämnar inte några synpunkter på förslaget.</w:t>
      </w:r>
    </w:p>
    <w:p w14:paraId="1E1B1B3F" w14:textId="77777777" w:rsidR="00F71CC6" w:rsidRPr="008353D3" w:rsidRDefault="00AB307F" w:rsidP="00F71CC6">
      <w:pPr>
        <w:pStyle w:val="Brdtextmedindrag"/>
      </w:pPr>
      <w:r w:rsidRPr="0006396A">
        <w:rPr>
          <w:b/>
        </w:rPr>
        <w:t>Skälen för regeringens förslag:</w:t>
      </w:r>
      <w:r w:rsidRPr="008353D3">
        <w:t xml:space="preserve"> Enligt artikel 15.2 i den nya kontroll</w:t>
      </w:r>
      <w:r>
        <w:t>-</w:t>
      </w:r>
      <w:r w:rsidRPr="008353D3">
        <w:t>förordningen ska aktörerna, när offentlig kontroll och annan offentlig verksamhet genomförs, bistå och samarbeta med personalen vid de behöriga myndigheterna för utförandet av uppgifterna. Aktörernas skyl</w:t>
      </w:r>
      <w:r>
        <w:softHyphen/>
      </w:r>
      <w:r w:rsidRPr="008353D3">
        <w:t>dighet enligt denna artikel gäller också om offentlig kontroll eller annan offentlig verk</w:t>
      </w:r>
      <w:r w:rsidRPr="008353D3">
        <w:softHyphen/>
        <w:t>samhet genomförs av bl.a. officiella veterinärer, organ med delege</w:t>
      </w:r>
      <w:r w:rsidRPr="008353D3">
        <w:softHyphen/>
        <w:t>rade uppgifter och fysiska personer som har delegerats vissa upp</w:t>
      </w:r>
      <w:r>
        <w:softHyphen/>
      </w:r>
      <w:r w:rsidRPr="008353D3">
        <w:t>gifter i offentlig kontroll eller annan offentlig verksamhet (artikel 15.6).</w:t>
      </w:r>
    </w:p>
    <w:p w14:paraId="10F0FAB5" w14:textId="582E9D7B" w:rsidR="00F71CC6" w:rsidRDefault="00AB307F" w:rsidP="00F71CC6">
      <w:pPr>
        <w:pStyle w:val="Brdtextmedindrag"/>
      </w:pPr>
      <w:r w:rsidRPr="008353D3">
        <w:t>Bestämmelsen i artikel 15.2 motsvarar vad som regleras i 21</w:t>
      </w:r>
      <w:r>
        <w:t> </w:t>
      </w:r>
      <w:r w:rsidRPr="008353D3">
        <w:t>§ livsmedelslagen, där det framgår att den som är föremål för offent</w:t>
      </w:r>
      <w:r w:rsidRPr="008353D3">
        <w:softHyphen/>
        <w:t>lig kontroll ska tillhandahålla den hjälp som behövs för att kontrol</w:t>
      </w:r>
      <w:r w:rsidRPr="008353D3">
        <w:softHyphen/>
        <w:t>len ska kunna genomföras. Som det har redogjorts för i avsnitt 9.6 är livsmedels</w:t>
      </w:r>
      <w:r>
        <w:softHyphen/>
      </w:r>
      <w:r w:rsidRPr="008353D3">
        <w:t>lagen, till skillnad från den nya kontrollförordningen, tillämplig även på dricksvatten före tappkranen samt på snus och tuggtobak. Trots att artikel 15.2 och 15.6 i den nya kontrollförord</w:t>
      </w:r>
      <w:r w:rsidRPr="008353D3">
        <w:softHyphen/>
        <w:t>ningen är direkt tillämplig i medlemsstaterna är den nuvarande bestämmelsen i livsmedelslagen om skyldighet att lämna hjälp nöd</w:t>
      </w:r>
      <w:r w:rsidRPr="008353D3">
        <w:softHyphen/>
        <w:t>vändig för att kontrollmyndigheternas personal m.fl. ska få den hjälp som behövs för att de ska kunna genomföra kontroll vid exempelvis ett vatten</w:t>
      </w:r>
      <w:r w:rsidRPr="008353D3">
        <w:softHyphen/>
        <w:t xml:space="preserve">verk. </w:t>
      </w:r>
      <w:r>
        <w:t>Regeringen bedömer därför, i lik</w:t>
      </w:r>
      <w:r>
        <w:softHyphen/>
        <w:t>het med promemorian, att d</w:t>
      </w:r>
      <w:r w:rsidRPr="008353D3">
        <w:t xml:space="preserve">enna bestämmelse bör finnas kvar </w:t>
      </w:r>
      <w:r>
        <w:t>i lagen</w:t>
      </w:r>
      <w:r w:rsidRPr="008353D3">
        <w:t xml:space="preserve">. För att undvika en dubbelreglering med EU-rätten bör </w:t>
      </w:r>
      <w:r>
        <w:t xml:space="preserve">bestämmelsen i lagen omformuleras så att det framgår att den </w:t>
      </w:r>
      <w:r w:rsidRPr="008353D3">
        <w:t xml:space="preserve">ska tillämpas utöver vad som följer av artikel 15.2 och 15.6 i den nya kontrollförordningen. På samma sätt som föreskrivs i den nya kontrollförordningen bör skyldigheten att lämna hjälp enligt livsmedelslagen även gälla vid utförande av annan offentlig verksamhet. </w:t>
      </w:r>
      <w:r>
        <w:t xml:space="preserve">Hänvisningen till </w:t>
      </w:r>
      <w:r w:rsidRPr="008353D3">
        <w:t xml:space="preserve">den nya kontrollförordningen </w:t>
      </w:r>
      <w:r>
        <w:t xml:space="preserve">bör </w:t>
      </w:r>
      <w:r w:rsidRPr="008353D3">
        <w:t>gör</w:t>
      </w:r>
      <w:r>
        <w:t>a</w:t>
      </w:r>
      <w:r w:rsidRPr="008353D3">
        <w:t>s dynamisk, dvs. avse förordningen i den vid varje tidpunkt gällande lydel</w:t>
      </w:r>
      <w:r>
        <w:softHyphen/>
      </w:r>
      <w:r w:rsidRPr="008353D3">
        <w:t>sen</w:t>
      </w:r>
      <w:r>
        <w:t>.</w:t>
      </w:r>
    </w:p>
    <w:p w14:paraId="07CEBBC9" w14:textId="77777777" w:rsidR="00F71CC6" w:rsidRDefault="00AB307F" w:rsidP="00F71CC6">
      <w:pPr>
        <w:pStyle w:val="Rubrik2"/>
      </w:pPr>
      <w:bookmarkStart w:id="273" w:name="_Toc44537237"/>
      <w:bookmarkStart w:id="274" w:name="_Toc54265432"/>
      <w:r>
        <w:t>Avgifter</w:t>
      </w:r>
      <w:bookmarkEnd w:id="273"/>
      <w:bookmarkEnd w:id="274"/>
    </w:p>
    <w:p w14:paraId="2106D32E" w14:textId="77777777" w:rsidR="00F71CC6" w:rsidRDefault="00AB307F" w:rsidP="00F71CC6">
      <w:pPr>
        <w:pStyle w:val="Brdtextram"/>
      </w:pPr>
      <w:r w:rsidRPr="00420062">
        <w:rPr>
          <w:b/>
        </w:rPr>
        <w:t xml:space="preserve">Regeringens </w:t>
      </w:r>
      <w:r>
        <w:rPr>
          <w:b/>
        </w:rPr>
        <w:t>bedömning</w:t>
      </w:r>
      <w:r w:rsidRPr="00420062">
        <w:rPr>
          <w:b/>
        </w:rPr>
        <w:t>:</w:t>
      </w:r>
      <w:r>
        <w:t xml:space="preserve"> Det bör inte längre tas ut en årlig avgift för den ordinarie livsmedelskontrollen. </w:t>
      </w:r>
      <w:r w:rsidRPr="007B238E">
        <w:t xml:space="preserve">En avgift bör </w:t>
      </w:r>
      <w:r>
        <w:t xml:space="preserve">i stället </w:t>
      </w:r>
      <w:r w:rsidRPr="007B238E">
        <w:t>debiteras den enskilde efter utförd kontroll.</w:t>
      </w:r>
      <w:r>
        <w:t xml:space="preserve"> Sådan e</w:t>
      </w:r>
      <w:r w:rsidRPr="007B238E">
        <w:t>fterhandsdebi</w:t>
      </w:r>
      <w:r w:rsidRPr="007B238E">
        <w:softHyphen/>
        <w:t>tering bör vara obligatorisk för alla kontrollmyndigheter.</w:t>
      </w:r>
      <w:r>
        <w:t xml:space="preserve"> En ordning med e</w:t>
      </w:r>
      <w:r w:rsidRPr="00984D1E">
        <w:t>fterhands</w:t>
      </w:r>
      <w:r>
        <w:softHyphen/>
      </w:r>
      <w:r w:rsidRPr="00984D1E">
        <w:t>debitering bör börja tillämpas tidigast den 1 januari 2022.</w:t>
      </w:r>
      <w:r>
        <w:t xml:space="preserve"> </w:t>
      </w:r>
    </w:p>
    <w:p w14:paraId="1DE0584A" w14:textId="77777777" w:rsidR="00F71CC6" w:rsidRDefault="00AB307F" w:rsidP="00F71CC6">
      <w:pPr>
        <w:pStyle w:val="Brdtextmedindragram"/>
      </w:pPr>
      <w:r>
        <w:t>P</w:t>
      </w:r>
      <w:r w:rsidRPr="00984D1E">
        <w:t>rövningsavgift</w:t>
      </w:r>
      <w:r>
        <w:t xml:space="preserve">, registreringsavgift och </w:t>
      </w:r>
      <w:r w:rsidRPr="00984D1E">
        <w:t>andra avgifter för verksam</w:t>
      </w:r>
      <w:r>
        <w:softHyphen/>
      </w:r>
      <w:r w:rsidRPr="00984D1E">
        <w:t xml:space="preserve">het som utgör annan offentlig verksamhet bör fastställas utifrån myndighetens </w:t>
      </w:r>
      <w:r>
        <w:t xml:space="preserve">faktiska </w:t>
      </w:r>
      <w:r w:rsidRPr="00984D1E">
        <w:t>kostnader</w:t>
      </w:r>
      <w:r>
        <w:t>.</w:t>
      </w:r>
    </w:p>
    <w:p w14:paraId="42A7DAC9" w14:textId="77777777" w:rsidR="00F71CC6" w:rsidRDefault="00AB307F" w:rsidP="00F71CC6">
      <w:pPr>
        <w:pStyle w:val="Brdtextmedindragram"/>
      </w:pPr>
      <w:r w:rsidRPr="00C86427">
        <w:rPr>
          <w:b/>
        </w:rPr>
        <w:t>Regeringens förslag:</w:t>
      </w:r>
      <w:r>
        <w:t xml:space="preserve"> </w:t>
      </w:r>
      <w:r w:rsidRPr="007B238E">
        <w:t xml:space="preserve">Rätten för regeringen eller den myndighet som regeringen bestämmer att meddela föreskrifter om skyldighet att betala en avgift för offentlig kontroll </w:t>
      </w:r>
      <w:r>
        <w:t xml:space="preserve">ska </w:t>
      </w:r>
      <w:r w:rsidRPr="007B238E">
        <w:t>komplette</w:t>
      </w:r>
      <w:r w:rsidRPr="007B238E">
        <w:softHyphen/>
        <w:t>ras med en rätt att meddela föreskrifter om skyldighet att be</w:t>
      </w:r>
      <w:r w:rsidRPr="007B238E">
        <w:softHyphen/>
        <w:t>tala avgift för annan offentlig verksam</w:t>
      </w:r>
      <w:r>
        <w:softHyphen/>
      </w:r>
      <w:r w:rsidRPr="007B238E">
        <w:t>het</w:t>
      </w:r>
      <w:r>
        <w:t>.</w:t>
      </w:r>
    </w:p>
    <w:p w14:paraId="3C812AEF" w14:textId="77777777" w:rsidR="00F71CC6" w:rsidRPr="00A76360" w:rsidRDefault="00F71CC6" w:rsidP="00F71CC6">
      <w:pPr>
        <w:pStyle w:val="Brdtextmedindrag"/>
        <w:rPr>
          <w:sz w:val="8"/>
          <w:szCs w:val="8"/>
        </w:rPr>
      </w:pPr>
    </w:p>
    <w:p w14:paraId="4258EB77" w14:textId="77777777" w:rsidR="00F71CC6" w:rsidRDefault="00AB307F" w:rsidP="00F71CC6">
      <w:pPr>
        <w:pStyle w:val="Brdtextmedindrag"/>
        <w:rPr>
          <w:b/>
        </w:rPr>
      </w:pPr>
      <w:bookmarkStart w:id="275" w:name="_Hlk25313176"/>
      <w:r>
        <w:rPr>
          <w:b/>
        </w:rPr>
        <w:t>Promemorian</w:t>
      </w:r>
      <w:r w:rsidRPr="0006285B">
        <w:rPr>
          <w:b/>
        </w:rPr>
        <w:t xml:space="preserve">s </w:t>
      </w:r>
      <w:r>
        <w:rPr>
          <w:b/>
        </w:rPr>
        <w:t xml:space="preserve">förslag och bedömning </w:t>
      </w:r>
      <w:r>
        <w:t>överensstämmer delvis med regeringens. I promemorian föreslås även, för att möjliggöra efterhands</w:t>
      </w:r>
      <w:r>
        <w:softHyphen/>
        <w:t>debitering, att det nuvarande bemyndigandet i 28 § livsmedelslagen ska kompletteras med ett nytt bemyndigande för regeringen eller den myndig</w:t>
      </w:r>
      <w:r>
        <w:softHyphen/>
        <w:t>het som regeringen bestämmer att meddela föreskrifter om ”betalningen” av avgifter.</w:t>
      </w:r>
    </w:p>
    <w:p w14:paraId="684E097F" w14:textId="7DBA9565" w:rsidR="00F71CC6" w:rsidRDefault="00AB307F" w:rsidP="00F71CC6">
      <w:pPr>
        <w:pStyle w:val="Brdtextmedindrag"/>
      </w:pPr>
      <w:r w:rsidRPr="007B238E">
        <w:rPr>
          <w:b/>
        </w:rPr>
        <w:t xml:space="preserve">Remissinstanserna: </w:t>
      </w:r>
      <w:r>
        <w:t xml:space="preserve">En majoritet av remissinstanserna tillstyrker eller är i huvudsak positiva till bedömningen att nuvarande system med årlig avgift som betalas i förskott bör ersättas av ett system med obligatorisk efterhandsdebitering, bl.a. </w:t>
      </w:r>
      <w:r w:rsidRPr="006075A6">
        <w:rPr>
          <w:i/>
          <w:iCs/>
        </w:rPr>
        <w:t>Företagarna</w:t>
      </w:r>
      <w:r>
        <w:t xml:space="preserve">, </w:t>
      </w:r>
      <w:r w:rsidRPr="00DA28A8">
        <w:rPr>
          <w:i/>
          <w:iCs/>
        </w:rPr>
        <w:t>Tillväxtverket</w:t>
      </w:r>
      <w:r>
        <w:t xml:space="preserve">, </w:t>
      </w:r>
      <w:r w:rsidRPr="006075A6">
        <w:rPr>
          <w:i/>
          <w:iCs/>
        </w:rPr>
        <w:t>Göteborgs stad</w:t>
      </w:r>
      <w:r>
        <w:t xml:space="preserve">, </w:t>
      </w:r>
      <w:r w:rsidRPr="006075A6">
        <w:rPr>
          <w:i/>
          <w:iCs/>
        </w:rPr>
        <w:t>Stockholms stad</w:t>
      </w:r>
      <w:r>
        <w:t xml:space="preserve">, </w:t>
      </w:r>
      <w:r w:rsidRPr="006075A6">
        <w:rPr>
          <w:i/>
          <w:iCs/>
        </w:rPr>
        <w:t>Mora kommun</w:t>
      </w:r>
      <w:r>
        <w:t xml:space="preserve">, </w:t>
      </w:r>
      <w:r w:rsidRPr="00DA28A8">
        <w:rPr>
          <w:i/>
          <w:iCs/>
        </w:rPr>
        <w:t>Uppsala kommun</w:t>
      </w:r>
      <w:r>
        <w:t xml:space="preserve">, </w:t>
      </w:r>
      <w:r>
        <w:rPr>
          <w:i/>
          <w:iCs/>
        </w:rPr>
        <w:t xml:space="preserve">Livsmedelsverket, Livsmedelsföretagen, Svensk Handel, Svenskt Näringsliv, Lantbrukarnas riksförbund, Visita svensk besöksnäring </w:t>
      </w:r>
      <w:r w:rsidRPr="006075A6">
        <w:t>och</w:t>
      </w:r>
      <w:r>
        <w:rPr>
          <w:i/>
          <w:iCs/>
        </w:rPr>
        <w:t xml:space="preserve"> Sveriges Kommuner och Regioner. </w:t>
      </w:r>
      <w:r>
        <w:t xml:space="preserve">Flera av dessa instanser anser att </w:t>
      </w:r>
      <w:bookmarkStart w:id="276" w:name="_Hlk36122116"/>
      <w:r>
        <w:t>obligatorisk efterhandsdebite</w:t>
      </w:r>
      <w:r>
        <w:softHyphen/>
        <w:t xml:space="preserve">ring skulle öka legitimiteten för avgifterna och tydliggöra sambandet mellan avgift och utförd kontroll. </w:t>
      </w:r>
      <w:bookmarkEnd w:id="276"/>
      <w:r w:rsidRPr="00621B0A">
        <w:rPr>
          <w:i/>
          <w:iCs/>
        </w:rPr>
        <w:t>Hofors kommun</w:t>
      </w:r>
      <w:r>
        <w:t xml:space="preserve"> och </w:t>
      </w:r>
      <w:r w:rsidRPr="00621B0A">
        <w:rPr>
          <w:i/>
          <w:iCs/>
        </w:rPr>
        <w:t>Kommunala miljö</w:t>
      </w:r>
      <w:r>
        <w:rPr>
          <w:i/>
          <w:iCs/>
        </w:rPr>
        <w:softHyphen/>
      </w:r>
      <w:r w:rsidRPr="00621B0A">
        <w:rPr>
          <w:i/>
          <w:iCs/>
        </w:rPr>
        <w:t>chefer</w:t>
      </w:r>
      <w:r>
        <w:t xml:space="preserve"> tror däremot inte att tilltron till kontrollen skulle öka med en debitering efter utförd kontroll. </w:t>
      </w:r>
      <w:bookmarkStart w:id="277" w:name="_Hlk40733594"/>
    </w:p>
    <w:p w14:paraId="14CF421A" w14:textId="77777777" w:rsidR="00F71CC6" w:rsidRDefault="00AB307F" w:rsidP="00F71CC6">
      <w:pPr>
        <w:pStyle w:val="Brdtextmedindrag"/>
      </w:pPr>
      <w:r w:rsidRPr="00315DDA">
        <w:rPr>
          <w:i/>
          <w:iCs/>
        </w:rPr>
        <w:t>Upplands Väsby kommun</w:t>
      </w:r>
      <w:r>
        <w:t xml:space="preserve"> och </w:t>
      </w:r>
      <w:r w:rsidRPr="00315DDA">
        <w:rPr>
          <w:i/>
          <w:iCs/>
        </w:rPr>
        <w:t>Sundsvalls kommun</w:t>
      </w:r>
      <w:r>
        <w:t xml:space="preserve"> avstyrker ett införande av obligatorisk efterhandsdebitering och ett flertal instanser, bl.a. </w:t>
      </w:r>
      <w:r w:rsidRPr="00315DDA">
        <w:rPr>
          <w:i/>
          <w:iCs/>
        </w:rPr>
        <w:t>Askersunds kommun</w:t>
      </w:r>
      <w:r>
        <w:t xml:space="preserve">, </w:t>
      </w:r>
      <w:r w:rsidRPr="00315DDA">
        <w:rPr>
          <w:i/>
          <w:iCs/>
        </w:rPr>
        <w:t>Umeå kommun, Ljungby kommun, Hofors kommun, Lysekils kommun</w:t>
      </w:r>
      <w:r>
        <w:t xml:space="preserve"> och </w:t>
      </w:r>
      <w:r w:rsidRPr="00315DDA">
        <w:rPr>
          <w:i/>
          <w:iCs/>
        </w:rPr>
        <w:t>Borås stad</w:t>
      </w:r>
      <w:r>
        <w:t xml:space="preserve"> lyfter fram nackdelar med efterhandsdebitering. </w:t>
      </w:r>
      <w:r w:rsidRPr="00BE2EA4">
        <w:rPr>
          <w:i/>
          <w:iCs/>
        </w:rPr>
        <w:t>Hofors kommun</w:t>
      </w:r>
      <w:r>
        <w:t xml:space="preserve">, </w:t>
      </w:r>
      <w:r w:rsidRPr="00BE2EA4">
        <w:rPr>
          <w:i/>
          <w:iCs/>
        </w:rPr>
        <w:t>Kommunala miljöchefer,</w:t>
      </w:r>
      <w:r>
        <w:t xml:space="preserve"> </w:t>
      </w:r>
      <w:r w:rsidRPr="00BE2EA4">
        <w:rPr>
          <w:i/>
          <w:iCs/>
        </w:rPr>
        <w:t>Uppsala kommun</w:t>
      </w:r>
      <w:r>
        <w:t xml:space="preserve">, </w:t>
      </w:r>
      <w:r w:rsidRPr="009F7579">
        <w:rPr>
          <w:i/>
          <w:iCs/>
        </w:rPr>
        <w:t>Ljungby kommun</w:t>
      </w:r>
      <w:r>
        <w:rPr>
          <w:i/>
          <w:iCs/>
        </w:rPr>
        <w:t xml:space="preserve"> och Upplands Väsby kommun</w:t>
      </w:r>
      <w:r>
        <w:t xml:space="preserve"> bedömer att </w:t>
      </w:r>
      <w:r w:rsidRPr="0046627D">
        <w:t>kommunernas ekonomi och planering av bl.a. personella resurser</w:t>
      </w:r>
      <w:r>
        <w:t xml:space="preserve"> kommer att påverkas om avgiften debiteras efter utförd kontroll, eftersom det är oklart vilka intäkter som myndigheten kommer få under året</w:t>
      </w:r>
      <w:bookmarkStart w:id="278" w:name="_Hlk40733650"/>
      <w:r>
        <w:t xml:space="preserve">. </w:t>
      </w:r>
      <w:bookmarkEnd w:id="277"/>
      <w:r>
        <w:t>Det kan i sin tur leda till minskad bemanning och svårigheter att uppnå en likvärdig kontroll i hela landet.</w:t>
      </w:r>
      <w:r w:rsidRPr="00621B0A">
        <w:t xml:space="preserve"> </w:t>
      </w:r>
      <w:r w:rsidRPr="00A660E2">
        <w:rPr>
          <w:i/>
          <w:iCs/>
        </w:rPr>
        <w:t>Ljungby kommun</w:t>
      </w:r>
      <w:r>
        <w:t xml:space="preserve"> ser behov</w:t>
      </w:r>
      <w:r w:rsidRPr="00A660E2">
        <w:t xml:space="preserve"> av tydlig vägledning från Livsmedelsverket</w:t>
      </w:r>
      <w:r>
        <w:t xml:space="preserve"> i detta avseende</w:t>
      </w:r>
      <w:r w:rsidRPr="00621B0A">
        <w:t>.</w:t>
      </w:r>
      <w:r>
        <w:t xml:space="preserve"> </w:t>
      </w:r>
      <w:bookmarkStart w:id="279" w:name="_Hlk35982714"/>
      <w:r w:rsidRPr="007C3020">
        <w:rPr>
          <w:i/>
          <w:iCs/>
        </w:rPr>
        <w:t>Kommunala miljöchefer</w:t>
      </w:r>
      <w:r>
        <w:t xml:space="preserve">, </w:t>
      </w:r>
      <w:r w:rsidRPr="007C3020">
        <w:rPr>
          <w:i/>
          <w:iCs/>
        </w:rPr>
        <w:t>Uppsala kommun</w:t>
      </w:r>
      <w:r>
        <w:t xml:space="preserve"> och </w:t>
      </w:r>
      <w:r w:rsidRPr="007C3020">
        <w:rPr>
          <w:i/>
          <w:iCs/>
        </w:rPr>
        <w:t>Borås stad</w:t>
      </w:r>
      <w:r>
        <w:t xml:space="preserve"> </w:t>
      </w:r>
      <w:bookmarkEnd w:id="279"/>
      <w:r>
        <w:t xml:space="preserve">bedömer också att efterhandsdebitering kommer att leda till </w:t>
      </w:r>
      <w:r w:rsidRPr="0046627D">
        <w:t>ökad administration</w:t>
      </w:r>
      <w:r>
        <w:t xml:space="preserve"> för kontrollmyndigheterna. Vidare pekar bl.a. </w:t>
      </w:r>
      <w:r w:rsidRPr="00A73ED7">
        <w:rPr>
          <w:i/>
          <w:iCs/>
        </w:rPr>
        <w:t>Göteborgs stad,</w:t>
      </w:r>
      <w:r>
        <w:t xml:space="preserve"> </w:t>
      </w:r>
      <w:r w:rsidRPr="0021040E">
        <w:rPr>
          <w:i/>
        </w:rPr>
        <w:t>Borås stad</w:t>
      </w:r>
      <w:r>
        <w:t xml:space="preserve">, </w:t>
      </w:r>
      <w:r w:rsidRPr="00A73ED7">
        <w:rPr>
          <w:i/>
          <w:iCs/>
        </w:rPr>
        <w:t>Stockholms stad</w:t>
      </w:r>
      <w:r>
        <w:t xml:space="preserve"> och </w:t>
      </w:r>
      <w:r w:rsidRPr="00DE0C31">
        <w:rPr>
          <w:i/>
          <w:iCs/>
        </w:rPr>
        <w:t>Lysekils kommun</w:t>
      </w:r>
      <w:r>
        <w:t xml:space="preserve"> på att efterhandsdebitering kan bli </w:t>
      </w:r>
      <w:r w:rsidRPr="0046627D">
        <w:t>betungande för små verksamheter som</w:t>
      </w:r>
      <w:r>
        <w:t xml:space="preserve"> inte kontrolleras årligen eftersom dessa inte längre skulle få kostnaden utspridd över två till tre år.</w:t>
      </w:r>
      <w:r w:rsidRPr="00BC3DE5">
        <w:t xml:space="preserve"> </w:t>
      </w:r>
    </w:p>
    <w:p w14:paraId="6E27A7AC" w14:textId="77777777" w:rsidR="00F71CC6" w:rsidRDefault="00AB307F" w:rsidP="00F71CC6">
      <w:pPr>
        <w:pStyle w:val="Brdtextmedindrag"/>
      </w:pPr>
      <w:r w:rsidRPr="00DA28A8">
        <w:rPr>
          <w:i/>
          <w:iCs/>
        </w:rPr>
        <w:t xml:space="preserve">Tillväxtverket </w:t>
      </w:r>
      <w:r>
        <w:t xml:space="preserve">ser en risk för att företag kan komma att omfattas av olika avgiftssystem då motsvarande ändring inte föreslås för lagen om foder och animaliska biprodukter. </w:t>
      </w:r>
      <w:r w:rsidRPr="00D71180">
        <w:rPr>
          <w:i/>
          <w:iCs/>
        </w:rPr>
        <w:t>Danderyds kommun</w:t>
      </w:r>
      <w:r>
        <w:t xml:space="preserve">, </w:t>
      </w:r>
      <w:r w:rsidRPr="00D71180">
        <w:rPr>
          <w:i/>
          <w:iCs/>
        </w:rPr>
        <w:t>Kommunala miljöchefer</w:t>
      </w:r>
      <w:r>
        <w:t xml:space="preserve"> och </w:t>
      </w:r>
      <w:r w:rsidRPr="00AB4EF0">
        <w:rPr>
          <w:i/>
          <w:iCs/>
        </w:rPr>
        <w:t>Kalmar kommun</w:t>
      </w:r>
      <w:r>
        <w:t xml:space="preserve"> bedömer att det finns en risk att näringsidkare inte förstår att även kostnader för administrativt arbete, och inte endast tiden för själva platsbesöket, ingår i avgiften och att tid kommer behöva </w:t>
      </w:r>
      <w:bookmarkEnd w:id="278"/>
      <w:r>
        <w:t xml:space="preserve">läggas på fakturafrågor. </w:t>
      </w:r>
      <w:r w:rsidRPr="00BC3DE5">
        <w:rPr>
          <w:i/>
          <w:iCs/>
        </w:rPr>
        <w:t>Livsmedelsföretagen</w:t>
      </w:r>
      <w:r>
        <w:rPr>
          <w:i/>
          <w:iCs/>
        </w:rPr>
        <w:t xml:space="preserve"> </w:t>
      </w:r>
      <w:r w:rsidRPr="001205F7">
        <w:t>och</w:t>
      </w:r>
      <w:r>
        <w:rPr>
          <w:i/>
          <w:iCs/>
        </w:rPr>
        <w:t xml:space="preserve"> </w:t>
      </w:r>
      <w:r w:rsidRPr="001205F7">
        <w:rPr>
          <w:i/>
          <w:iCs/>
        </w:rPr>
        <w:t>Malmö stad</w:t>
      </w:r>
      <w:r>
        <w:t xml:space="preserve"> anser att Livsmedels</w:t>
      </w:r>
      <w:r>
        <w:softHyphen/>
        <w:t>verkets nya</w:t>
      </w:r>
      <w:r w:rsidRPr="0046627D">
        <w:t xml:space="preserve"> riskklassningsmodell</w:t>
      </w:r>
      <w:r>
        <w:t xml:space="preserve"> är en förutsättning för att kunna införa obligatorisk efterhandsdebitering och</w:t>
      </w:r>
      <w:r w:rsidRPr="001205F7">
        <w:rPr>
          <w:i/>
          <w:iCs/>
        </w:rPr>
        <w:t xml:space="preserve"> </w:t>
      </w:r>
      <w:r w:rsidRPr="00BC3DE5">
        <w:rPr>
          <w:i/>
          <w:iCs/>
        </w:rPr>
        <w:t>Sveriges Kommuner och Regioner</w:t>
      </w:r>
      <w:r>
        <w:t xml:space="preserve"> anser att en ny riskklassningsmodell bör finnas på plats innan bestämmel</w:t>
      </w:r>
      <w:r>
        <w:softHyphen/>
        <w:t xml:space="preserve">ser om efterhandsdebitering av avgift träder i kraft. </w:t>
      </w:r>
      <w:r w:rsidRPr="000C1502">
        <w:rPr>
          <w:i/>
        </w:rPr>
        <w:t>Ekonomistyrningsver</w:t>
      </w:r>
      <w:r>
        <w:rPr>
          <w:i/>
        </w:rPr>
        <w:softHyphen/>
      </w:r>
      <w:r w:rsidRPr="000C1502">
        <w:rPr>
          <w:i/>
        </w:rPr>
        <w:t>ket</w:t>
      </w:r>
      <w:r>
        <w:t xml:space="preserve"> anser att en förutsättning för efterhandsdebitering är att kontrollobjek</w:t>
      </w:r>
      <w:r>
        <w:softHyphen/>
        <w:t xml:space="preserve">tens syn på riskklassningsmodellen är positiv och att modellen uppfattas som rättvis. Verket undrar om avgifter som tas ut för prövning och registrering också ska debiteras i efterhand och påtalar att sådana avgifter normalt betalas i förväg och tas ut oavsett vilket resultat som prövningen leder till. </w:t>
      </w:r>
      <w:r w:rsidRPr="009F7579">
        <w:rPr>
          <w:i/>
          <w:iCs/>
        </w:rPr>
        <w:t>Livsmedelsverket</w:t>
      </w:r>
      <w:r>
        <w:t xml:space="preserve"> anser att avgift för prövning avseende godkän</w:t>
      </w:r>
      <w:r>
        <w:softHyphen/>
        <w:t xml:space="preserve">nande av verksamhet och avgift för registrering också bör debiteras i efterhand. Vidare bedömer </w:t>
      </w:r>
      <w:r w:rsidRPr="00553DE7">
        <w:rPr>
          <w:i/>
          <w:iCs/>
        </w:rPr>
        <w:t>Livsmedelsverket</w:t>
      </w:r>
      <w:r w:rsidRPr="00D00BDA">
        <w:t xml:space="preserve"> och </w:t>
      </w:r>
      <w:r w:rsidRPr="00553DE7">
        <w:rPr>
          <w:i/>
          <w:iCs/>
        </w:rPr>
        <w:t>Kalmar kommun</w:t>
      </w:r>
      <w:r w:rsidRPr="00D00BDA">
        <w:t xml:space="preserve"> att det </w:t>
      </w:r>
      <w:r w:rsidRPr="0046627D">
        <w:t>finns behov av att tydliggöra vilka principer som kommunerna ska följa vid beräkningen</w:t>
      </w:r>
      <w:r w:rsidRPr="00D00BDA">
        <w:t xml:space="preserve"> av </w:t>
      </w:r>
      <w:r>
        <w:t xml:space="preserve">avgifter som inte är obligatoriska att ta ut enligt den nya kontrollförordningen. </w:t>
      </w:r>
      <w:r w:rsidRPr="009138D3">
        <w:t xml:space="preserve">Enligt </w:t>
      </w:r>
      <w:r w:rsidRPr="009138D3">
        <w:rPr>
          <w:i/>
          <w:iCs/>
        </w:rPr>
        <w:t>Livsmedelsverket</w:t>
      </w:r>
      <w:r w:rsidRPr="009138D3">
        <w:t xml:space="preserve"> är det angeläget att avgifter beräknas på ett likartat sätt över hela landet och verket </w:t>
      </w:r>
      <w:r>
        <w:t xml:space="preserve">förordar att det </w:t>
      </w:r>
      <w:r w:rsidRPr="009138D3">
        <w:t xml:space="preserve">i </w:t>
      </w:r>
      <w:r>
        <w:t>livsmedels</w:t>
      </w:r>
      <w:r w:rsidRPr="009138D3">
        <w:t>lagen föreskriv</w:t>
      </w:r>
      <w:r>
        <w:t xml:space="preserve">s </w:t>
      </w:r>
      <w:r w:rsidRPr="009138D3">
        <w:t>att de principer som enligt kontrollför</w:t>
      </w:r>
      <w:r>
        <w:softHyphen/>
      </w:r>
      <w:r w:rsidRPr="009138D3">
        <w:t>ordningen gäller vid beräkningen av obligatoriska avgifter även ska gälla vid kommunernas beräkning av icke obligatoriska avgifter.</w:t>
      </w:r>
      <w:r>
        <w:t xml:space="preserve"> </w:t>
      </w:r>
    </w:p>
    <w:p w14:paraId="02587596" w14:textId="77777777" w:rsidR="00F71CC6" w:rsidRPr="00467443" w:rsidRDefault="00AB307F" w:rsidP="00F71CC6">
      <w:pPr>
        <w:pStyle w:val="Brdtextmedindrag"/>
      </w:pPr>
      <w:r w:rsidRPr="009B51FD">
        <w:rPr>
          <w:i/>
          <w:iCs/>
        </w:rPr>
        <w:t xml:space="preserve">Göteborgs stad </w:t>
      </w:r>
      <w:r>
        <w:t xml:space="preserve">uppger att kommunerna </w:t>
      </w:r>
      <w:r w:rsidRPr="0046627D">
        <w:t>behöver god tid på sig för att hinna ställa om från</w:t>
      </w:r>
      <w:r>
        <w:t xml:space="preserve"> årlig avgift till efterhandsdebitering och </w:t>
      </w:r>
      <w:r w:rsidRPr="009B51FD">
        <w:rPr>
          <w:i/>
          <w:iCs/>
        </w:rPr>
        <w:t>Sveriges Kommuner och Regioner</w:t>
      </w:r>
      <w:r>
        <w:t xml:space="preserve"> anser att det behövs minst ett års övergångspe</w:t>
      </w:r>
      <w:r>
        <w:softHyphen/>
        <w:t>riod.</w:t>
      </w:r>
      <w:r w:rsidRPr="00605C09">
        <w:rPr>
          <w:i/>
          <w:iCs/>
        </w:rPr>
        <w:t xml:space="preserve"> </w:t>
      </w:r>
      <w:r w:rsidRPr="00A717FC">
        <w:rPr>
          <w:i/>
          <w:iCs/>
        </w:rPr>
        <w:t>Länsstyrelsen i Hallands län</w:t>
      </w:r>
      <w:r>
        <w:t xml:space="preserve"> ser en risk för att antalet </w:t>
      </w:r>
      <w:r w:rsidRPr="0046627D">
        <w:t>uteblivna kontrollbesök kommer att öka eftersom</w:t>
      </w:r>
      <w:r>
        <w:t xml:space="preserve"> uteblivna kontroller troligen inte kommer ifrågasättas av företagare som inte längre debiteras avgifter i för</w:t>
      </w:r>
      <w:r>
        <w:softHyphen/>
        <w:t>skott. Detta kan enligt länsstyrelsen i sin tur medföra att länsstyrelsernas revisioner behöver utökas på detta område och att det finns ett ökat behov av vägledning för kommunernas kontrollplanering och uppföljning.</w:t>
      </w:r>
    </w:p>
    <w:p w14:paraId="16A3B7F6" w14:textId="77777777" w:rsidR="00F71CC6" w:rsidRDefault="00AB307F" w:rsidP="00F71CC6">
      <w:pPr>
        <w:pStyle w:val="Rubrik4utannumrering"/>
        <w:rPr>
          <w:b w:val="0"/>
        </w:rPr>
      </w:pPr>
      <w:r w:rsidRPr="007B238E">
        <w:t>Skälen för regeringens förslag</w:t>
      </w:r>
      <w:r>
        <w:rPr>
          <w:b w:val="0"/>
        </w:rPr>
        <w:t xml:space="preserve"> </w:t>
      </w:r>
      <w:r w:rsidRPr="00752367">
        <w:t>och bedömning</w:t>
      </w:r>
    </w:p>
    <w:p w14:paraId="21D52240" w14:textId="77777777" w:rsidR="00F71CC6" w:rsidRDefault="00AB307F" w:rsidP="00F71CC6">
      <w:pPr>
        <w:pStyle w:val="Rubrik5utannumrering"/>
      </w:pPr>
      <w:r>
        <w:t>Kontrollförordningens avgiftsbestämmelser och den svenska finansieringen</w:t>
      </w:r>
    </w:p>
    <w:p w14:paraId="088FBF7B" w14:textId="77777777" w:rsidR="00F71CC6" w:rsidRDefault="00AB307F" w:rsidP="00F71CC6">
      <w:pPr>
        <w:pStyle w:val="Brdtextmedindrag"/>
        <w:ind w:firstLine="0"/>
      </w:pPr>
      <w:r w:rsidRPr="007A045B">
        <w:t>I likhet med vad som gäller enligt den</w:t>
      </w:r>
      <w:r>
        <w:t xml:space="preserve"> tidigare</w:t>
      </w:r>
      <w:r w:rsidRPr="007A045B">
        <w:t xml:space="preserve"> kontrollförordningen har medlemsstaterna enligt den nya kontrollförordningen i stor utsträckning möjlighet att välja om livsmedelskontrollen ska finansieras med avgifter eller med offentliga medel. Vissa kontroller, bl.a. av vissa varor och djur vid import och av slakte</w:t>
      </w:r>
      <w:r w:rsidRPr="007A045B">
        <w:softHyphen/>
        <w:t>rier och styckningsanläggningar, måste dock finansieras genom avgifter (artikl</w:t>
      </w:r>
      <w:r>
        <w:t>arna</w:t>
      </w:r>
      <w:r w:rsidRPr="007A045B">
        <w:t xml:space="preserve"> 78 och 79). I de fall det är obligatoriskt att ta ut en avgift reglerar förordningen vilka kostnader som avgifterna ska täcka och hur de ska beräknas (artikl</w:t>
      </w:r>
      <w:r>
        <w:t>arna</w:t>
      </w:r>
      <w:r w:rsidRPr="007A045B">
        <w:t xml:space="preserve"> 81 och 82). Vid bristande efterlevnad av regelverket ska den ansvariga aktören bära samt</w:t>
      </w:r>
      <w:r>
        <w:softHyphen/>
      </w:r>
      <w:r w:rsidRPr="007A045B">
        <w:t>liga kost</w:t>
      </w:r>
      <w:r w:rsidRPr="007A045B">
        <w:softHyphen/>
        <w:t>nader som uppkommit till följd av myndigheternas åtgärder (artikel 138.4)</w:t>
      </w:r>
      <w:r>
        <w:t>.</w:t>
      </w:r>
    </w:p>
    <w:p w14:paraId="0DB17714" w14:textId="77777777" w:rsidR="00F71CC6" w:rsidRDefault="00AB307F" w:rsidP="00F71CC6">
      <w:pPr>
        <w:pStyle w:val="Brdtextmedindrag"/>
      </w:pPr>
      <w:r w:rsidRPr="007A045B">
        <w:t>Enligt</w:t>
      </w:r>
      <w:r>
        <w:t xml:space="preserve"> </w:t>
      </w:r>
      <w:r w:rsidRPr="007A045B">
        <w:t>den nya kontrollförordningen ska medlemsstaterna även säker</w:t>
      </w:r>
      <w:r>
        <w:softHyphen/>
      </w:r>
      <w:r w:rsidRPr="007A045B">
        <w:t>ställa att det finns tillräckliga finansiella resurser för att de behöriga myndigheterna ska kunna utföra annan offentlig verksamhet (artikel 78) och medlemsstaterna får ta ut avgifter för att täcka kostnaderna för denna verksamhet (artikel 80). Även när det gäller annan offentlig verksamhet kan medlemsstaterna välja finan</w:t>
      </w:r>
      <w:r w:rsidRPr="007A045B">
        <w:softHyphen/>
        <w:t>sieringsform</w:t>
      </w:r>
      <w:r>
        <w:t>.</w:t>
      </w:r>
    </w:p>
    <w:p w14:paraId="6C31DFE1" w14:textId="77777777" w:rsidR="00F71CC6" w:rsidRDefault="00AB307F" w:rsidP="00F71CC6">
      <w:pPr>
        <w:pStyle w:val="Brdtextmedindrag"/>
      </w:pPr>
      <w:r w:rsidRPr="007A045B">
        <w:t>I dag finansieras den ordinarie livsmedelskontrollen huvudsakli</w:t>
      </w:r>
      <w:r w:rsidRPr="007A045B">
        <w:softHyphen/>
        <w:t>gen genom avgifter. Kontrollen i primärproduktionen finansieras dock genom allmänna medel. Kontroll av slakterier och vilthanteringsanläggningar är delvis finansierade med allmänna medel. Vidare är de nationella kontroll</w:t>
      </w:r>
      <w:r>
        <w:softHyphen/>
      </w:r>
      <w:r w:rsidRPr="007A045B">
        <w:t>pro</w:t>
      </w:r>
      <w:r w:rsidRPr="007A045B">
        <w:softHyphen/>
        <w:t>grammen, som bl.a. omfattar kontroll av restsubstanser, bekämpnings</w:t>
      </w:r>
      <w:r>
        <w:softHyphen/>
      </w:r>
      <w:r w:rsidRPr="007A045B">
        <w:t>medelsrester, salmonella och dioxin i fet fisk från Östersjön</w:t>
      </w:r>
      <w:r>
        <w:t>,</w:t>
      </w:r>
      <w:r w:rsidRPr="007A045B">
        <w:t xml:space="preserve"> delvis anslagsfinansierade</w:t>
      </w:r>
      <w:r>
        <w:t>.</w:t>
      </w:r>
    </w:p>
    <w:p w14:paraId="50669B9F" w14:textId="77777777" w:rsidR="00F71CC6" w:rsidRDefault="00AB307F" w:rsidP="00F71CC6">
      <w:pPr>
        <w:pStyle w:val="Brdtextmedindrag"/>
      </w:pPr>
      <w:r>
        <w:t>Avgiftsfinansieringen sker bl.a. genom en årlig kontroll</w:t>
      </w:r>
      <w:r>
        <w:softHyphen/>
        <w:t>avgift, en avgift för godkännande eller registrering och en bemanningsavgift vid bl.a. slakterier. Även kontroll som ligger utanför den ordinarie kontrollen – såsom uppföljande kontroll på grund av tidigare konstaterad bristande efterlevnad eller kontroll som utförs efter klagomål (tidigare s.k. extra offentlig kontroll) – är avgiftsfinansierad i en</w:t>
      </w:r>
      <w:r>
        <w:softHyphen/>
        <w:t>lighet med vad som före</w:t>
      </w:r>
      <w:r>
        <w:softHyphen/>
        <w:t>skrivs i kontrollförordningen (artiklarna 79.2 c och 80) och i förordningen (2006:1166) om avgifter för offentlig kontroll av livsmedel och vissa jord</w:t>
      </w:r>
      <w:r>
        <w:softHyphen/>
        <w:t>bruksprodukter.</w:t>
      </w:r>
    </w:p>
    <w:p w14:paraId="0B6CF75C" w14:textId="77777777" w:rsidR="00F71CC6" w:rsidRDefault="00AB307F" w:rsidP="00F71CC6">
      <w:pPr>
        <w:pStyle w:val="Rubrik5utannumrering"/>
      </w:pPr>
      <w:r>
        <w:t>Det nuvarande systemet med årlig kontrollavgift</w:t>
      </w:r>
    </w:p>
    <w:p w14:paraId="6E5A3AAB" w14:textId="77777777" w:rsidR="00F71CC6" w:rsidRDefault="00AB307F" w:rsidP="00F71CC6">
      <w:pPr>
        <w:pStyle w:val="Brdtextmedindrag"/>
        <w:ind w:firstLine="0"/>
      </w:pPr>
      <w:r>
        <w:t>Den årliga kontrollavgiften fastställs av kontrollmyndigheterna och betalas i förskott genom ett helt avgiftsbelopp för varje påbörjat kalen</w:t>
      </w:r>
      <w:r>
        <w:softHyphen/>
        <w:t>derår. Avgiften ska betalas oavsett om myndigheterna kon</w:t>
      </w:r>
      <w:r>
        <w:softHyphen/>
        <w:t>trollerar verk</w:t>
      </w:r>
      <w:r>
        <w:softHyphen/>
        <w:t>samheten under det aktuella året eller inte. Avgiften baseras på principen om full kostnadstäckning, men med möjlighet till ned</w:t>
      </w:r>
      <w:r>
        <w:softHyphen/>
        <w:t>sättning. Avgifternas storlek beräknas genom en schabloni</w:t>
      </w:r>
      <w:r>
        <w:softHyphen/>
        <w:t>serad riskbedömning av varje kate</w:t>
      </w:r>
      <w:r>
        <w:softHyphen/>
        <w:t>gori av företag. Genom schablo</w:t>
      </w:r>
      <w:r>
        <w:softHyphen/>
        <w:t>nen fastställs olika verksamheters kontroll</w:t>
      </w:r>
      <w:r>
        <w:softHyphen/>
        <w:t>behov, utifrån bl.a. verksam</w:t>
      </w:r>
      <w:r>
        <w:softHyphen/>
        <w:t>hetens risk, omfattning och tidigare erfarenheter. Riskklassningsmodellen har utarbetats av Livsmedelsverket och är även vägledande för kommunerna. Kommuner</w:t>
      </w:r>
      <w:r>
        <w:softHyphen/>
        <w:t>na fastställer kon</w:t>
      </w:r>
      <w:r>
        <w:softHyphen/>
        <w:t>trollavgifterna med utgångspunkt i en riskklass</w:t>
      </w:r>
      <w:r>
        <w:softHyphen/>
        <w:t>ning av anläggningen och den timtaxa som kommunfullmäktige beslutat. I fråga om avgifter som tas ut av statliga kontrollmyndig</w:t>
      </w:r>
      <w:r>
        <w:softHyphen/>
        <w:t>heter och kontrollorgan har Livsmedelsverket rätt att meddela föreskrifter om hur dessa ska beräknas. Livsmedelsverket beslutar årligen om gällande timtaxa för sin egen kontrollverksamhet.</w:t>
      </w:r>
    </w:p>
    <w:p w14:paraId="16899F72" w14:textId="77777777" w:rsidR="00F71CC6" w:rsidRPr="00145E52" w:rsidRDefault="00AB307F" w:rsidP="00F71CC6">
      <w:pPr>
        <w:pStyle w:val="Rubrik5utannumrering"/>
      </w:pPr>
      <w:r w:rsidRPr="00145E52">
        <w:t>Bör ett system med obligatorisk efterhandsdebitering införas?</w:t>
      </w:r>
    </w:p>
    <w:p w14:paraId="38B68C7D" w14:textId="77777777" w:rsidR="00F71CC6" w:rsidRDefault="00AB307F" w:rsidP="00F71CC6">
      <w:pPr>
        <w:pStyle w:val="Brdtext"/>
      </w:pPr>
      <w:r>
        <w:t xml:space="preserve">I promemorian görs bedömningen att det nuvarande systemet med en årlig avgift som betalas i förskott </w:t>
      </w:r>
      <w:r w:rsidRPr="001C5DF7">
        <w:t xml:space="preserve">för varje påbörjat kalenderår </w:t>
      </w:r>
      <w:r>
        <w:t xml:space="preserve">bör ersättas av ett system med obligatorisk efterhandsdebitering. Grunden till det ställningstagandet är den kritik som från flera håll riktats mot systemet med en årlig kontrollavgift som betalas i </w:t>
      </w:r>
      <w:r w:rsidRPr="001C5DF7">
        <w:t>förskott.</w:t>
      </w:r>
      <w:r>
        <w:t xml:space="preserve"> Statskontoret har t.ex. i en rapport år 2015 dragit slutsatsen att den årliga avgiften skapar vissa pedagogiska problem gentemot enskilda näringsidkare eftersom kontrollen i vissa fall utförs under senare delen av året, nästkommande år eller ett par år senare. </w:t>
      </w:r>
      <w:r w:rsidRPr="00FD2B70">
        <w:t xml:space="preserve">På samma sätt kan det enligt Statskontoret också uppstå problem om den beräknade tiden inte stämmer överens med den </w:t>
      </w:r>
      <w:r>
        <w:t>tid som kontrollmyndigheten faktiskt använder, eller om kontrollen helt ute</w:t>
      </w:r>
      <w:r>
        <w:softHyphen/>
        <w:t xml:space="preserve">blir </w:t>
      </w:r>
      <w:r w:rsidRPr="00480027">
        <w:t>(Statskontorets rapport [2015:17] Avgifter i livsmedelskontrollen – Förslag på en mer effektiv avgiftsfinansiering).</w:t>
      </w:r>
    </w:p>
    <w:p w14:paraId="4E387A77" w14:textId="77777777" w:rsidR="00F71CC6" w:rsidRDefault="00AB307F" w:rsidP="00F71CC6">
      <w:pPr>
        <w:pStyle w:val="Brdtextmedindrag"/>
      </w:pPr>
      <w:r>
        <w:t xml:space="preserve">Majoriteten av remissinstanserna tillstyrker eller ställer sig i huvudsak positiva till bedömningen att det nuvarande systemet bör ersättas med ett system som innebär att avgiften betalas efter utförd kontroll. Flera av dessa remissinstanser, däribland </w:t>
      </w:r>
      <w:r w:rsidRPr="00E85124">
        <w:rPr>
          <w:i/>
        </w:rPr>
        <w:t>Livsmedelsverket</w:t>
      </w:r>
      <w:r>
        <w:t xml:space="preserve">, flera kommuner, </w:t>
      </w:r>
      <w:r w:rsidRPr="00E85124">
        <w:rPr>
          <w:i/>
        </w:rPr>
        <w:t>Företa</w:t>
      </w:r>
      <w:r>
        <w:rPr>
          <w:i/>
        </w:rPr>
        <w:softHyphen/>
      </w:r>
      <w:r w:rsidRPr="00E85124">
        <w:rPr>
          <w:i/>
        </w:rPr>
        <w:t xml:space="preserve">garna </w:t>
      </w:r>
      <w:r>
        <w:t xml:space="preserve">och </w:t>
      </w:r>
      <w:r w:rsidRPr="00E85124">
        <w:rPr>
          <w:i/>
        </w:rPr>
        <w:t>Tillväxtverket</w:t>
      </w:r>
      <w:r>
        <w:t xml:space="preserve"> instämmer i den kritik som riktats mot det nuvarande systemet och anser att en o</w:t>
      </w:r>
      <w:r w:rsidRPr="00BF6ADB">
        <w:t>bligatorisk efterhandsdebitering skulle öka legitimiteten för avgifterna och tydliggöra sambandet mellan avgift och utförd kontroll</w:t>
      </w:r>
      <w:r>
        <w:t xml:space="preserve">. Även regeringen gör bedömningen att det nuvarande systemet har brister. Som flera instanser framför kan det vara svårt att skapa förståelse för ett avgiftssystem som innebär att det kan gå mycket lång tid mellan det att avgiften betalas och kontrollen utförs. Regeringen anser därför att det nuvarande systemet med årlig avgift bör ersättas av ett system som innebär att avgiften debiteras först efter det att kontrollen har utförts. </w:t>
      </w:r>
      <w:bookmarkStart w:id="280" w:name="_Hlk39918104"/>
      <w:r>
        <w:t>Efterhandsdebitering ger en tydligare koppling mellan avgift och kontroll och möjliggör att den faktiska kontrolltiden kan beaktas vid avgiftsberäkningen.</w:t>
      </w:r>
      <w:bookmarkEnd w:id="280"/>
      <w:r>
        <w:t xml:space="preserve"> Enligt regeringens mening bör </w:t>
      </w:r>
      <w:r w:rsidRPr="00FE2542">
        <w:t>efterhands</w:t>
      </w:r>
      <w:r>
        <w:softHyphen/>
      </w:r>
      <w:r w:rsidRPr="00FE2542">
        <w:t>debitering</w:t>
      </w:r>
      <w:r>
        <w:t xml:space="preserve"> av kontrollavgiften</w:t>
      </w:r>
      <w:r w:rsidRPr="00FE2542">
        <w:t xml:space="preserve"> vara obligatorisk för</w:t>
      </w:r>
      <w:r>
        <w:t xml:space="preserve"> </w:t>
      </w:r>
      <w:r w:rsidRPr="00FE2542">
        <w:t>samtliga kontrollmyn</w:t>
      </w:r>
      <w:r>
        <w:softHyphen/>
      </w:r>
      <w:r w:rsidRPr="00FE2542">
        <w:t>digheter för att säkerställa likvärdighet i kontrollen.</w:t>
      </w:r>
    </w:p>
    <w:p w14:paraId="67BF0603" w14:textId="77777777" w:rsidR="00F71CC6" w:rsidRDefault="00AB307F" w:rsidP="00F71CC6">
      <w:pPr>
        <w:pStyle w:val="Brdtextmedindrag"/>
      </w:pPr>
      <w:r w:rsidRPr="00017B23">
        <w:t>Flera remissinstanser</w:t>
      </w:r>
      <w:r>
        <w:t xml:space="preserve">, bl.a. </w:t>
      </w:r>
      <w:r w:rsidRPr="00017B23">
        <w:t xml:space="preserve"> </w:t>
      </w:r>
      <w:r w:rsidRPr="00A577BB">
        <w:rPr>
          <w:i/>
          <w:iCs/>
        </w:rPr>
        <w:t>Kommunala miljöchefer, Uppsala kommun</w:t>
      </w:r>
      <w:r>
        <w:rPr>
          <w:i/>
          <w:iCs/>
        </w:rPr>
        <w:t>, Ljungby kommun</w:t>
      </w:r>
      <w:r w:rsidRPr="00A577BB">
        <w:rPr>
          <w:i/>
          <w:iCs/>
        </w:rPr>
        <w:t xml:space="preserve"> </w:t>
      </w:r>
      <w:r w:rsidRPr="003145FD">
        <w:t>och</w:t>
      </w:r>
      <w:r w:rsidRPr="00A577BB">
        <w:rPr>
          <w:i/>
          <w:iCs/>
        </w:rPr>
        <w:t xml:space="preserve"> Borås stad</w:t>
      </w:r>
      <w:r w:rsidRPr="00A577BB">
        <w:t xml:space="preserve"> </w:t>
      </w:r>
      <w:r>
        <w:t xml:space="preserve">ser en risk att </w:t>
      </w:r>
      <w:r w:rsidRPr="00017B23">
        <w:t xml:space="preserve">den administrativa bördan kommer att öka vid </w:t>
      </w:r>
      <w:r>
        <w:t xml:space="preserve">en </w:t>
      </w:r>
      <w:r w:rsidRPr="00017B23">
        <w:t>obligatorisk efterhandsdebitering</w:t>
      </w:r>
      <w:r w:rsidRPr="00974C68">
        <w:t xml:space="preserve"> </w:t>
      </w:r>
      <w:r>
        <w:t xml:space="preserve">av avgiften och att kontrollmyndigheterna får </w:t>
      </w:r>
      <w:r w:rsidRPr="00974C68">
        <w:t xml:space="preserve">en ökad osäkerhet när det gäller budget och planering. </w:t>
      </w:r>
      <w:r>
        <w:t xml:space="preserve">För anläggningar där kontroller sker </w:t>
      </w:r>
      <w:r w:rsidRPr="00017B23">
        <w:t xml:space="preserve">flera gånger per år </w:t>
      </w:r>
      <w:r>
        <w:t xml:space="preserve">kan </w:t>
      </w:r>
      <w:r w:rsidRPr="00017B23">
        <w:t>kontrollmyndigheten dock, i</w:t>
      </w:r>
      <w:r>
        <w:t> </w:t>
      </w:r>
      <w:r w:rsidRPr="00017B23">
        <w:t>stället för att fakturera</w:t>
      </w:r>
      <w:r>
        <w:t xml:space="preserve"> näringsidkaren efter</w:t>
      </w:r>
      <w:r w:rsidRPr="00017B23">
        <w:t xml:space="preserve"> varje kontrollbesök, välja att </w:t>
      </w:r>
      <w:r>
        <w:t xml:space="preserve">debitera periodvis. </w:t>
      </w:r>
      <w:r w:rsidRPr="00017B23">
        <w:t>Vidare kommer kontroll</w:t>
      </w:r>
      <w:r>
        <w:softHyphen/>
      </w:r>
      <w:r w:rsidRPr="00017B23">
        <w:t>myndigheten inte längre fakturera de aktörer som inte ska kontrolleras under året</w:t>
      </w:r>
      <w:r>
        <w:t xml:space="preserve"> och faktureringen kommer att bli mer utspridd över året. Under förutsättning att de gemensamma kostnaderna för administration, såsom registerhållning, är inbakade i timtaxan </w:t>
      </w:r>
      <w:r w:rsidRPr="00017B23">
        <w:t>bör det totala antalet fakturor per år snarare minska eller åtminstone ligga på ungefär samma nivå som med nuvarande system.</w:t>
      </w:r>
      <w:r>
        <w:t xml:space="preserve"> </w:t>
      </w:r>
      <w:r w:rsidRPr="00E61982">
        <w:t xml:space="preserve">Vidare är behovet av en väl fungerande plan för kontrollverksamheten, för att bl.a. kunna säkerställa tillräckliga personella resurser, lika nödvändig oavsett </w:t>
      </w:r>
      <w:r>
        <w:t>när myndigheten</w:t>
      </w:r>
      <w:r w:rsidRPr="00F133D8">
        <w:t xml:space="preserve"> debiter</w:t>
      </w:r>
      <w:r>
        <w:t>ar</w:t>
      </w:r>
      <w:r w:rsidRPr="00F133D8">
        <w:t xml:space="preserve"> kontrollavgif</w:t>
      </w:r>
      <w:r>
        <w:softHyphen/>
      </w:r>
      <w:r w:rsidRPr="00F133D8">
        <w:t>t</w:t>
      </w:r>
      <w:r>
        <w:t xml:space="preserve">en. </w:t>
      </w:r>
      <w:r w:rsidRPr="00340410">
        <w:t xml:space="preserve">Enligt regeringens mening är det </w:t>
      </w:r>
      <w:r>
        <w:t>därför</w:t>
      </w:r>
      <w:r w:rsidRPr="00340410">
        <w:t xml:space="preserve"> svårt att se att en över</w:t>
      </w:r>
      <w:r>
        <w:t xml:space="preserve">gång </w:t>
      </w:r>
      <w:r w:rsidRPr="00340410">
        <w:t xml:space="preserve">till efterhandsdebitering </w:t>
      </w:r>
      <w:r>
        <w:t xml:space="preserve">av avgift </w:t>
      </w:r>
      <w:r w:rsidRPr="00340410">
        <w:t>skulle påverka</w:t>
      </w:r>
      <w:r>
        <w:t xml:space="preserve"> </w:t>
      </w:r>
      <w:r w:rsidRPr="00340410">
        <w:t xml:space="preserve">den administrativa bördan </w:t>
      </w:r>
      <w:r>
        <w:t xml:space="preserve">eller möjligheten att planera kontrollverksamheten </w:t>
      </w:r>
      <w:r w:rsidRPr="00340410">
        <w:t xml:space="preserve">i någon nämnvärd utsträckning. Inledningsvis kan </w:t>
      </w:r>
      <w:r>
        <w:t xml:space="preserve">det dock uppstå vissa merkostnader och </w:t>
      </w:r>
      <w:r w:rsidRPr="00340410">
        <w:t xml:space="preserve">kontrollmyndigheterna </w:t>
      </w:r>
      <w:r>
        <w:t>kan</w:t>
      </w:r>
      <w:r w:rsidRPr="00340410">
        <w:t xml:space="preserve"> behöva lägga</w:t>
      </w:r>
      <w:r>
        <w:t xml:space="preserve"> viss</w:t>
      </w:r>
      <w:r w:rsidRPr="00340410">
        <w:t xml:space="preserve"> tid </w:t>
      </w:r>
      <w:r>
        <w:t>på att förklara att avgif</w:t>
      </w:r>
      <w:r>
        <w:softHyphen/>
        <w:t>ten även inkluderar administrativa kostnader och inte enbart tiden för själva kontrollbesöket.</w:t>
      </w:r>
    </w:p>
    <w:p w14:paraId="265698AD" w14:textId="77777777" w:rsidR="00F71CC6" w:rsidRDefault="00AB307F" w:rsidP="00F71CC6">
      <w:pPr>
        <w:pStyle w:val="Brdtextmedindrag"/>
      </w:pPr>
      <w:r w:rsidRPr="0061778D">
        <w:rPr>
          <w:i/>
          <w:iCs/>
        </w:rPr>
        <w:t>Länsstyrelsen i Hallands län</w:t>
      </w:r>
      <w:r>
        <w:t xml:space="preserve"> menar att den årliga kontrollavgiften fungerar som en påtryckning för kontrollmyndigheten att utföra kontroll. När det gäller detta vill regeringen betona att valet av debiteringsform självklart inte kan vara styrande för om kontroll utförs eller inte. Utebliven kontroll måste följas upp och sanktioneras i egen ordning, oavsett debite</w:t>
      </w:r>
      <w:r>
        <w:softHyphen/>
        <w:t xml:space="preserve">ringsform. Om en kommun inte fullgör de skyldigheter som följer av dess kontrolluppdrag får Livsmedelsverket förelägga kommunen att avhjälpa bristen (18 § livsmedelslagen). </w:t>
      </w:r>
    </w:p>
    <w:p w14:paraId="632BFACA" w14:textId="77777777" w:rsidR="00F71CC6" w:rsidRPr="00D603A7" w:rsidRDefault="00AB307F" w:rsidP="00F71CC6">
      <w:pPr>
        <w:pStyle w:val="Brdtextmedindrag"/>
      </w:pPr>
      <w:r>
        <w:t>Sammanfattningsvis bedömer regeringen således, i likhet med prome</w:t>
      </w:r>
      <w:r>
        <w:softHyphen/>
        <w:t>morian, att fördelarna med ett system med efterhandsdebitering överväger nackdelarna och att efterhandsdebitering bör vara obligatorisk för alla kontrollmyndigheter. En årlig avgift bör därför inte längre tas ut för den ordinarie livsmedelskontrollen.</w:t>
      </w:r>
    </w:p>
    <w:p w14:paraId="2940FE56" w14:textId="77777777" w:rsidR="00F71CC6" w:rsidRDefault="00AB307F" w:rsidP="00F71CC6">
      <w:pPr>
        <w:pStyle w:val="Rubrik5utannumrering"/>
      </w:pPr>
      <w:r>
        <w:t>Avgiftens storlek</w:t>
      </w:r>
    </w:p>
    <w:p w14:paraId="3D69F2BF" w14:textId="4096E9D9" w:rsidR="00F71CC6" w:rsidRDefault="00AB307F" w:rsidP="00F71CC6">
      <w:pPr>
        <w:pStyle w:val="Brdtextmedindrag"/>
        <w:ind w:firstLine="0"/>
      </w:pPr>
      <w:r>
        <w:t>I dag beräknas storleken på den årliga avgiften med utgångspunkt i Livsmedelsverkets riskklassningsmodell och kontrollmyndighetens fast</w:t>
      </w:r>
      <w:r>
        <w:softHyphen/>
        <w:t xml:space="preserve">ställda timtaxa. </w:t>
      </w:r>
      <w:r w:rsidRPr="002822D9">
        <w:t xml:space="preserve">Med stöd av </w:t>
      </w:r>
      <w:r>
        <w:t xml:space="preserve">den nuvarande </w:t>
      </w:r>
      <w:r w:rsidRPr="002822D9">
        <w:t xml:space="preserve">riskklassningsmodellen får myndigheten fram en </w:t>
      </w:r>
      <w:r>
        <w:t xml:space="preserve">schabloniserad </w:t>
      </w:r>
      <w:r w:rsidRPr="002822D9">
        <w:t>kontrolltid i antal timmar</w:t>
      </w:r>
      <w:r>
        <w:t xml:space="preserve">. </w:t>
      </w:r>
      <w:r w:rsidRPr="00420B8C">
        <w:rPr>
          <w:i/>
          <w:iCs/>
        </w:rPr>
        <w:t>Livsmedelsföretagen</w:t>
      </w:r>
      <w:r w:rsidRPr="00420B8C">
        <w:t xml:space="preserve">, </w:t>
      </w:r>
      <w:r w:rsidRPr="00420B8C">
        <w:rPr>
          <w:i/>
          <w:iCs/>
        </w:rPr>
        <w:t>Sveriges Kommuner och Regioner</w:t>
      </w:r>
      <w:r w:rsidRPr="00420B8C">
        <w:t xml:space="preserve"> och </w:t>
      </w:r>
      <w:r w:rsidRPr="00420B8C">
        <w:rPr>
          <w:i/>
          <w:iCs/>
        </w:rPr>
        <w:t>Malmö stad</w:t>
      </w:r>
      <w:r w:rsidRPr="00420B8C">
        <w:t xml:space="preserve"> anser att obligatorisk efterhandsdebitering inte bör införas förrän Livsmedelsverket tagit fram en ny riskklassningsmodell för beräkning av kontrollavgift. Enligt uppgift från Livsmedelsverket, som för närvarande arbetar med att se över den nuvarande riskklassningsmodellen, kommer en ny modell att kunna tillämpas </w:t>
      </w:r>
      <w:r>
        <w:t xml:space="preserve">fullt ut </w:t>
      </w:r>
      <w:r w:rsidRPr="00420B8C">
        <w:t>tidigast från och med år 2024. Enligt regeringens mening</w:t>
      </w:r>
      <w:r>
        <w:t xml:space="preserve"> är </w:t>
      </w:r>
      <w:r w:rsidRPr="00420B8C">
        <w:t xml:space="preserve">det inte </w:t>
      </w:r>
      <w:r>
        <w:t xml:space="preserve">nödvändigt </w:t>
      </w:r>
      <w:r w:rsidRPr="00420B8C">
        <w:t xml:space="preserve">att invänta detta arbete innan ett system med efterhandsdebitering kan </w:t>
      </w:r>
      <w:r>
        <w:t>börja tillämpas</w:t>
      </w:r>
      <w:r w:rsidRPr="00420B8C">
        <w:t>.</w:t>
      </w:r>
      <w:r>
        <w:t xml:space="preserve"> </w:t>
      </w:r>
      <w:bookmarkStart w:id="281" w:name="_Hlk35941664"/>
      <w:r w:rsidRPr="0025191B">
        <w:t xml:space="preserve">I avvaktan på </w:t>
      </w:r>
      <w:r>
        <w:t xml:space="preserve">att </w:t>
      </w:r>
      <w:r w:rsidRPr="0025191B">
        <w:t xml:space="preserve">en ny riskklassningsmodell </w:t>
      </w:r>
      <w:r>
        <w:t xml:space="preserve">införs kan Livsmedelsverket om möjligt anpassa </w:t>
      </w:r>
      <w:r w:rsidRPr="0025191B">
        <w:t xml:space="preserve">den nuvarande modellen i den utsträckning som </w:t>
      </w:r>
      <w:r>
        <w:t>det behövs.</w:t>
      </w:r>
      <w:r w:rsidRPr="0025191B">
        <w:t xml:space="preserve"> En övergång till efterhandsdebitering </w:t>
      </w:r>
      <w:r>
        <w:t>möjliggör för</w:t>
      </w:r>
      <w:r w:rsidRPr="0025191B">
        <w:t xml:space="preserve"> kontrollmyndigheten </w:t>
      </w:r>
      <w:r>
        <w:t>att i större utsträckning än hittills</w:t>
      </w:r>
      <w:r w:rsidRPr="0025191B">
        <w:t xml:space="preserve"> lägga det faktiska antalet kontrolltimmar till grund för avgiftsberäkningen</w:t>
      </w:r>
      <w:r>
        <w:t>.</w:t>
      </w:r>
      <w:r w:rsidRPr="0025191B">
        <w:t xml:space="preserve"> Storleken på avgiften k</w:t>
      </w:r>
      <w:r>
        <w:t>an</w:t>
      </w:r>
      <w:r w:rsidRPr="0025191B">
        <w:t xml:space="preserve"> därmed i större utsträckning än </w:t>
      </w:r>
      <w:r>
        <w:t xml:space="preserve">hittills </w:t>
      </w:r>
      <w:r w:rsidRPr="0025191B">
        <w:t xml:space="preserve">styras av det faktiska kontrollbehovet. </w:t>
      </w:r>
      <w:r>
        <w:t>Förutom den faktiska tiden för själva kontrollbesöket</w:t>
      </w:r>
      <w:r w:rsidRPr="0025191B">
        <w:t xml:space="preserve"> </w:t>
      </w:r>
      <w:r>
        <w:t>kommer myndigheten</w:t>
      </w:r>
      <w:r w:rsidRPr="0025191B">
        <w:t xml:space="preserve"> </w:t>
      </w:r>
      <w:r>
        <w:t xml:space="preserve">även att </w:t>
      </w:r>
      <w:r w:rsidRPr="0025191B">
        <w:t xml:space="preserve">behöva </w:t>
      </w:r>
      <w:r>
        <w:t>debitera kostnader hänförliga till för- och efterarbete och gemen</w:t>
      </w:r>
      <w:r>
        <w:softHyphen/>
        <w:t>samma</w:t>
      </w:r>
      <w:r w:rsidRPr="0025191B">
        <w:t xml:space="preserve"> administrativ</w:t>
      </w:r>
      <w:r>
        <w:t>a kostnader som exempelvis registerhållning. Vid efterhandsdebitering finns det inte någon risk att ett företag betalar för kontroll som kontrollmyndigheten inte hinner genomföra.</w:t>
      </w:r>
      <w:r w:rsidRPr="0025191B">
        <w:t xml:space="preserve"> För företag med låga risker</w:t>
      </w:r>
      <w:r>
        <w:t xml:space="preserve"> </w:t>
      </w:r>
      <w:r w:rsidRPr="0025191B">
        <w:t>kan d</w:t>
      </w:r>
      <w:r>
        <w:t>en nya ordningen</w:t>
      </w:r>
      <w:r w:rsidRPr="0025191B">
        <w:t xml:space="preserve"> innebära att kontroll inte utförs årligen och att avgift därmed endast tas ut de år som kontroll utförs.</w:t>
      </w:r>
      <w:r>
        <w:t xml:space="preserve"> Såsom bl.a. </w:t>
      </w:r>
      <w:r w:rsidRPr="00566607">
        <w:rPr>
          <w:i/>
          <w:iCs/>
        </w:rPr>
        <w:t>Göteborgs stad</w:t>
      </w:r>
      <w:r>
        <w:t xml:space="preserve"> och </w:t>
      </w:r>
      <w:r w:rsidRPr="00566607">
        <w:rPr>
          <w:i/>
          <w:iCs/>
        </w:rPr>
        <w:t>Stockholms stad</w:t>
      </w:r>
      <w:r>
        <w:t xml:space="preserve"> anför kan detta medföra att exempel</w:t>
      </w:r>
      <w:r>
        <w:softHyphen/>
        <w:t>vis små företag med låga risker kan få betala en högre kostnad för kontroll de år som avgift debiteras, i stället för att kostnaden fördelas jämnt mellan åren. Företagens totala kostnader för kontroll bedöms dock inte öka på grund av en övergång till efterhandsdebitering. Enligt regeringens bedöm</w:t>
      </w:r>
      <w:r>
        <w:softHyphen/>
        <w:t>ning är det snarare sannolikt att företag som inte kontrolleras så ofta kommer att få lägre avgifter än i dag eftersom en efterhandsdebitering möjliggör att lägga den faktiska kontrolltiden till grund för avgiftsberäk</w:t>
      </w:r>
      <w:r>
        <w:softHyphen/>
        <w:t>ningen.</w:t>
      </w:r>
      <w:bookmarkEnd w:id="281"/>
    </w:p>
    <w:p w14:paraId="24926A7F" w14:textId="77777777" w:rsidR="00F71CC6" w:rsidRPr="00624FFB" w:rsidRDefault="00AB307F" w:rsidP="00F71CC6">
      <w:pPr>
        <w:pStyle w:val="Rubrik5utannumrering"/>
      </w:pPr>
      <w:r>
        <w:t>Avgift för prövning av godkännanden och registrering samt för övrig annan offentlig verksamhet</w:t>
      </w:r>
    </w:p>
    <w:p w14:paraId="200C4D33" w14:textId="56BC8620" w:rsidR="00F71CC6" w:rsidRDefault="00AB307F" w:rsidP="00F71CC6">
      <w:pPr>
        <w:pStyle w:val="Brdtextmedindrag"/>
        <w:ind w:firstLine="0"/>
      </w:pPr>
      <w:r w:rsidRPr="001356E9">
        <w:t>I dag ska den som hos en behörig myndighet ansöker om godkännande, eller anmäler registrering, av en anläggning för att driva livsmedelsverk</w:t>
      </w:r>
      <w:r>
        <w:softHyphen/>
      </w:r>
      <w:r w:rsidRPr="001356E9">
        <w:t>samhet eller för att tillverka snus och tuggtobak eller för dricksvattenför</w:t>
      </w:r>
      <w:r>
        <w:softHyphen/>
      </w:r>
      <w:r w:rsidRPr="001356E9">
        <w:t xml:space="preserve">sörjning som huvudregel betala en avgift för myndighetens </w:t>
      </w:r>
      <w:r>
        <w:t>godkännande</w:t>
      </w:r>
      <w:r>
        <w:softHyphen/>
      </w:r>
      <w:r w:rsidRPr="001356E9">
        <w:t>prövning eller registrering. En kommun är skyldig att ta ut en avgift för att täcka kostnaderna för denna prövning eller registrering. Avgiftens storlek fastställs av den behöriga myndigheten. Livsmedelsverket får meddela föreskrifter om hur en avgift som tas ut av en statlig myndighet ska beräk</w:t>
      </w:r>
      <w:r>
        <w:softHyphen/>
      </w:r>
      <w:r w:rsidRPr="001356E9">
        <w:t>nas</w:t>
      </w:r>
      <w:r>
        <w:t xml:space="preserve"> (13–16 §§ förordningen om avgifter för offentlig kontroll av livsmedel och vissa jordbruksprodukter)</w:t>
      </w:r>
      <w:r w:rsidRPr="001356E9">
        <w:t>. I förarbetena till livsmedelslagen uttalade regeringen att prövningsavgiften bör motsvara den årliga kontrollavgiften och att registreringsavgiften bör motsvara en timmes arbete</w:t>
      </w:r>
      <w:r>
        <w:t xml:space="preserve"> i enlighet med fastställd timtaxa</w:t>
      </w:r>
      <w:r w:rsidRPr="001356E9">
        <w:t>. Kontrollmyndigheterna har dock möjlighet att ta ut lägre avgifter för små och medelstora företag (prop. 2005/06:128 s. 169 f.).</w:t>
      </w:r>
    </w:p>
    <w:p w14:paraId="12FA66CF" w14:textId="77777777" w:rsidR="00F71CC6" w:rsidRDefault="00AB307F" w:rsidP="00F71CC6">
      <w:pPr>
        <w:pStyle w:val="Brdtextmedindrag"/>
      </w:pPr>
      <w:r w:rsidRPr="00C54E7D">
        <w:rPr>
          <w:i/>
          <w:iCs/>
        </w:rPr>
        <w:t>Ekonomistyrningsverket</w:t>
      </w:r>
      <w:r>
        <w:t xml:space="preserve"> väcker frågan vad som ska gälla vid debitering av avgifter som tas ut i ärenden om prövning och registrering av anlägg</w:t>
      </w:r>
      <w:r>
        <w:softHyphen/>
        <w:t xml:space="preserve">ningar och </w:t>
      </w:r>
      <w:r w:rsidRPr="007E6A1B">
        <w:rPr>
          <w:i/>
          <w:iCs/>
        </w:rPr>
        <w:t xml:space="preserve">Livsmedelsverket </w:t>
      </w:r>
      <w:r>
        <w:t>anser att denna typ av avgifter bör debiteras i efterhand. Regeringens bedömning ovan om att avgift bör tas ut efter utförd kontroll gäller endast den ordinarie livsmedelskontrollen. När det gäller avgift för ärenden om prövning och registrering bör det, liksom hittills, vara upp till kontrollmyndigheten att bestämma när avgiften ska tas ut.</w:t>
      </w:r>
    </w:p>
    <w:p w14:paraId="2B46DF67" w14:textId="1EA3CA78" w:rsidR="00F71CC6" w:rsidRDefault="00AB307F" w:rsidP="00F71CC6">
      <w:pPr>
        <w:pStyle w:val="Brdtextmedindrag"/>
      </w:pPr>
      <w:r>
        <w:t xml:space="preserve">Eftersom systemet med årlig avgift föreslås ersättas av ett system med efterhandsdebitering kan prövningsavgiften dock inte längre </w:t>
      </w:r>
      <w:r w:rsidRPr="009E3CBE">
        <w:t>motsvara den årliga kontrollavgiften</w:t>
      </w:r>
      <w:r>
        <w:t xml:space="preserve"> (jfr prop. 2005/06:128 s. 169 ff.). </w:t>
      </w:r>
      <w:r w:rsidRPr="009E3CBE">
        <w:t>En prövning</w:t>
      </w:r>
      <w:r>
        <w:t xml:space="preserve"> av om en anläggning kan godkännas </w:t>
      </w:r>
      <w:r w:rsidRPr="009E3CBE">
        <w:t xml:space="preserve">kan dessutom variera i komplexitet och tiden som läggs på denna prövning återspeglar inte nödvändigtvis </w:t>
      </w:r>
      <w:r>
        <w:t xml:space="preserve">den </w:t>
      </w:r>
      <w:r w:rsidRPr="009E3CBE">
        <w:t xml:space="preserve">kontrolltid som bedöms nödvändig när verksamheten är i drift. </w:t>
      </w:r>
      <w:r>
        <w:t>Regeringen delar därför promemorians bedömning att p</w:t>
      </w:r>
      <w:r w:rsidRPr="009E3CBE">
        <w:t xml:space="preserve">rövningsavgiftens storlek i stället </w:t>
      </w:r>
      <w:r>
        <w:t xml:space="preserve">bör </w:t>
      </w:r>
      <w:r w:rsidRPr="009E3CBE">
        <w:t>motsvara kostnaderna för prövningen. Även registreringsavgif</w:t>
      </w:r>
      <w:r>
        <w:softHyphen/>
      </w:r>
      <w:r w:rsidRPr="009E3CBE">
        <w:t xml:space="preserve">ten och </w:t>
      </w:r>
      <w:r>
        <w:t xml:space="preserve">andra </w:t>
      </w:r>
      <w:r w:rsidRPr="009E3CBE">
        <w:t xml:space="preserve">avgifter för </w:t>
      </w:r>
      <w:r>
        <w:t>verksamhet som utgör</w:t>
      </w:r>
      <w:r w:rsidRPr="009E3CBE">
        <w:t xml:space="preserve"> annan offentlig verksam</w:t>
      </w:r>
      <w:r>
        <w:softHyphen/>
      </w:r>
      <w:r w:rsidRPr="009E3CBE">
        <w:t xml:space="preserve">het bör fastställas utifrån myndighetens kostnader. Avgifternas storlek bör liksom i dag fastställas av den behöriga myndigheten. </w:t>
      </w:r>
      <w:r>
        <w:t xml:space="preserve">Livsmedelsverket kan </w:t>
      </w:r>
      <w:r w:rsidRPr="009E3CBE">
        <w:t>meddela föreskrifter om hur en avgift som tas ut av en statlig myndig</w:t>
      </w:r>
      <w:r>
        <w:softHyphen/>
      </w:r>
      <w:r w:rsidRPr="009E3CBE">
        <w:t>het ska beräknas (se mer om författningsregleringen nedan). På samma sätt som i dag bör kommunerna även i fortsättningen vägledas</w:t>
      </w:r>
      <w:r>
        <w:t xml:space="preserve"> av Livsmedelsverket</w:t>
      </w:r>
      <w:r w:rsidRPr="009E3CBE">
        <w:t xml:space="preserve"> i sin avgiftssätt</w:t>
      </w:r>
      <w:r>
        <w:softHyphen/>
      </w:r>
      <w:r w:rsidRPr="009E3CBE">
        <w:t>ning</w:t>
      </w:r>
      <w:r>
        <w:t>.</w:t>
      </w:r>
    </w:p>
    <w:p w14:paraId="58F541D7" w14:textId="77777777" w:rsidR="00F71CC6" w:rsidRDefault="00AB307F" w:rsidP="00F71CC6">
      <w:pPr>
        <w:pStyle w:val="Brdtextmedindrag"/>
      </w:pPr>
      <w:r w:rsidRPr="009E3CBE">
        <w:t>När det gäller kostnader för annan offentlig verksamhet</w:t>
      </w:r>
      <w:r>
        <w:t xml:space="preserve"> än ärenden om godkännande och registrering av anläggningar</w:t>
      </w:r>
      <w:r w:rsidRPr="009E3CBE">
        <w:t>, t.ex. kostnader för utfär</w:t>
      </w:r>
      <w:r>
        <w:softHyphen/>
      </w:r>
      <w:r w:rsidRPr="009E3CBE">
        <w:t xml:space="preserve">dande av officiella intyg eller attesteringar, bör det vara möjligt att ta ut avgifter i den mån verksamheten inte finansieras genom den avgift som </w:t>
      </w:r>
      <w:r>
        <w:t xml:space="preserve">verksamhetsutövaren </w:t>
      </w:r>
      <w:r w:rsidRPr="009E3CBE">
        <w:t>betalar för offentlig kontroll.</w:t>
      </w:r>
      <w:r>
        <w:t xml:space="preserve"> </w:t>
      </w:r>
      <w:r w:rsidRPr="009E3CBE">
        <w:t>Den avgift som tas ut för prövning, registrering eller övrig annan offentlig verksamhet ska inte hindra att avgift även tas ut för utförd kontroll samma år.</w:t>
      </w:r>
    </w:p>
    <w:p w14:paraId="53EBC3A0" w14:textId="77777777" w:rsidR="00F71CC6" w:rsidRDefault="00AB307F" w:rsidP="00F71CC6">
      <w:pPr>
        <w:pStyle w:val="Rubrik5utannumrering"/>
      </w:pPr>
      <w:r>
        <w:t>Föreskrifter om avgift för annan offentlig verksamhet</w:t>
      </w:r>
    </w:p>
    <w:p w14:paraId="16BCA7E5" w14:textId="77777777" w:rsidR="00F71CC6" w:rsidRDefault="00AB307F" w:rsidP="00F71CC6">
      <w:pPr>
        <w:pStyle w:val="Brdtextmedindrag"/>
        <w:ind w:firstLine="0"/>
      </w:pPr>
      <w:r>
        <w:t>I 28 § livsmedelslagen finns ett bemyndigande för regeringen eller den myndighet som regeringen bestämmer att meddela föreskrifter om skyldighet att betala avgift för offentlig kontroll samt för pröv</w:t>
      </w:r>
      <w:r>
        <w:softHyphen/>
        <w:t>ning eller registrering enligt lagen, de föreskrifter som har medde</w:t>
      </w:r>
      <w:r>
        <w:softHyphen/>
        <w:t>lats med stöd av lagen eller de EU-bestämmelser som kompletteras av lagen. Bemyndi</w:t>
      </w:r>
      <w:r>
        <w:softHyphen/>
        <w:t>gandet innefattar rätt att meddela föreskrifter om skyldighet för kommunerna att ta ut sådan avgift. Regeringen eller den myndighet som regeringen bestämmer får vidare meddela före</w:t>
      </w:r>
      <w:r>
        <w:softHyphen/>
        <w:t>skrifter om beräkningen av de avgifter som tas ut av statliga myn</w:t>
      </w:r>
      <w:r>
        <w:softHyphen/>
        <w:t xml:space="preserve">digheter och av kontrollorgan. </w:t>
      </w:r>
    </w:p>
    <w:p w14:paraId="5E81BCB4" w14:textId="3D21BDD1" w:rsidR="00F71CC6" w:rsidRDefault="00AB307F" w:rsidP="00F71CC6">
      <w:pPr>
        <w:pStyle w:val="Brdtextmedindrag"/>
      </w:pPr>
      <w:r>
        <w:t>Ärenden om godkännande samt registrering av anläggningar är exempel på annan offentlig verksamhet, men sådan verksamhet om</w:t>
      </w:r>
      <w:r>
        <w:softHyphen/>
        <w:t>fattar även andra åtgärder, som t.ex. kontrollmyndigheternas korri</w:t>
      </w:r>
      <w:r>
        <w:softHyphen/>
        <w:t xml:space="preserve">gerande åtgärder vid bristande efterlevnad. </w:t>
      </w:r>
      <w:bookmarkStart w:id="282" w:name="_Hlk40866625"/>
      <w:r>
        <w:t>Det bör finnas en möjlighet att finansiera även sådan annan offentlig verksamhet som inte är prövning och registrering med avgifter</w:t>
      </w:r>
      <w:bookmarkEnd w:id="282"/>
      <w:r>
        <w:t>. I enlighet med vad som föreslås i promemorian bör bemyndi</w:t>
      </w:r>
      <w:r>
        <w:softHyphen/>
        <w:t>gandet i 28 § livsmedelslagen därför kompletteras med en rätt för rege</w:t>
      </w:r>
      <w:r>
        <w:softHyphen/>
        <w:t>ringen eller den myn</w:t>
      </w:r>
      <w:r>
        <w:softHyphen/>
        <w:t>dighet som regeringen bestämmer att meddela före</w:t>
      </w:r>
      <w:r>
        <w:softHyphen/>
        <w:t>skrifter om skyldighet att betala avgift även för annan offentlig verksam</w:t>
      </w:r>
      <w:r>
        <w:softHyphen/>
        <w:t xml:space="preserve">het. </w:t>
      </w:r>
      <w:r w:rsidRPr="002F06A2">
        <w:rPr>
          <w:i/>
          <w:iCs/>
        </w:rPr>
        <w:t>Livsmedelsverket</w:t>
      </w:r>
      <w:r>
        <w:t xml:space="preserve"> och </w:t>
      </w:r>
      <w:r w:rsidRPr="002F06A2">
        <w:rPr>
          <w:i/>
          <w:iCs/>
        </w:rPr>
        <w:t>Kalmar kommun</w:t>
      </w:r>
      <w:r>
        <w:t xml:space="preserve"> anser att det finns behov av att tydliggöra vilka principer som kommunerna ska följa vid beräkningen av sådana avgifter som enligt EU:s kontrollförordning är icke-obligatoriska avgifter. Regeringen konstaterar att det nuvarande bemyndigandet i 28 § livsmedelslagen är begränsat till föreskrifter om beräkningen av sådana avgifter som tas ut av statliga myndigheter och kontrollorgan. Frågan om det finns behov av att styra kommunernas avgiftsberäkning när det gäller de icke-obligatoriska avgifterna genom föreskrifter skulle kräva en när</w:t>
      </w:r>
      <w:r>
        <w:softHyphen/>
        <w:t>mare analys. Det saknas underlag att överväga denna fråga inom ramen för detta lagstiftningsärende. Kontrollförordningens allmänna principer för avgiftsuttag, och principerna för obligatoriska avgifter i de fall kommunen tar ut sådana, är dock direkt tillämpliga även för kommuner.</w:t>
      </w:r>
    </w:p>
    <w:p w14:paraId="32312E4B" w14:textId="77777777" w:rsidR="00F71CC6" w:rsidRDefault="00AB307F" w:rsidP="00F71CC6">
      <w:pPr>
        <w:pStyle w:val="Rubrik5utannumrering"/>
      </w:pPr>
      <w:r>
        <w:t>Författningsregleringen för efterhandsdebitering</w:t>
      </w:r>
    </w:p>
    <w:p w14:paraId="23C9B21D" w14:textId="77777777" w:rsidR="00F71CC6" w:rsidRPr="002814EB" w:rsidRDefault="00AB307F" w:rsidP="00F71CC6">
      <w:pPr>
        <w:pStyle w:val="Brdtextmedindrag"/>
        <w:ind w:firstLine="0"/>
      </w:pPr>
      <w:bookmarkStart w:id="283" w:name="_Hlk31910989"/>
      <w:r>
        <w:t>I promemorian föreslås att det – för att möjliggöra föreskrifter om obliga</w:t>
      </w:r>
      <w:r>
        <w:softHyphen/>
        <w:t>torisk efterhandsdebitering av kontrollavgift – bör införas ett nytt bemyn</w:t>
      </w:r>
      <w:r>
        <w:softHyphen/>
        <w:t>digande som ger regeringen eller den myndighet som regeringen bestäm</w:t>
      </w:r>
      <w:r>
        <w:softHyphen/>
        <w:t>mer rätt att meddela förskrifter om betalningen av avgifter</w:t>
      </w:r>
      <w:bookmarkEnd w:id="283"/>
      <w:r>
        <w:t xml:space="preserve">. </w:t>
      </w:r>
      <w:bookmarkStart w:id="284" w:name="_Hlk39921427"/>
      <w:r>
        <w:t>Enligt rege</w:t>
      </w:r>
      <w:r>
        <w:softHyphen/>
        <w:t>ringens bedömning omfattas dock möjligheten att meddela föreskrifter om tidpunkten för betalningen av en avgift av det befintliga bemyndigandet i 28 § första stycket livsmedelslagen, som ger regeringen eller den myndig</w:t>
      </w:r>
      <w:r>
        <w:softHyphen/>
        <w:t>het som regeringen bestämmer en rätt att meddela föreskrifter om skyldig</w:t>
      </w:r>
      <w:r>
        <w:softHyphen/>
        <w:t>het att betala en avgift. Något behov av att komplettera den bestämmelsen med ett nytt bemyndigande finns således inte.</w:t>
      </w:r>
      <w:bookmarkEnd w:id="284"/>
      <w:r>
        <w:t xml:space="preserve"> Inte heller i övrigt finns det något behov av lagändringar med anledning av att systemet med årlig avgift ersätts av ett system med efterhandsdebitering av avgift.</w:t>
      </w:r>
    </w:p>
    <w:p w14:paraId="0BC2C53A" w14:textId="77777777" w:rsidR="00F71CC6" w:rsidRDefault="00AB307F" w:rsidP="00F71CC6">
      <w:pPr>
        <w:pStyle w:val="Brdtextmedindrag"/>
      </w:pPr>
      <w:r w:rsidRPr="00FB6716">
        <w:rPr>
          <w:i/>
          <w:iCs/>
        </w:rPr>
        <w:t>Sveriges Kommuner och Regioner</w:t>
      </w:r>
      <w:r>
        <w:t xml:space="preserve"> och </w:t>
      </w:r>
      <w:r w:rsidRPr="00FB6716">
        <w:rPr>
          <w:i/>
          <w:iCs/>
        </w:rPr>
        <w:t>Göteborgs stad</w:t>
      </w:r>
      <w:r>
        <w:t xml:space="preserve"> påtalar vikten av att kontrollmyndigheterna får god tid på sig att ställa om från nuvarande system med årlig avgift till obligatorisk efterhandsdebitering. </w:t>
      </w:r>
      <w:r w:rsidRPr="00433697">
        <w:t xml:space="preserve">Föreskrifter om </w:t>
      </w:r>
      <w:r>
        <w:t xml:space="preserve">obligatorisk </w:t>
      </w:r>
      <w:r w:rsidRPr="00433697">
        <w:t>efterhandsdebitering</w:t>
      </w:r>
      <w:r>
        <w:t xml:space="preserve"> av avgifter inom livsmedelskontrol</w:t>
      </w:r>
      <w:r>
        <w:softHyphen/>
        <w:t>len</w:t>
      </w:r>
      <w:r w:rsidRPr="00433697">
        <w:t xml:space="preserve"> kommer att </w:t>
      </w:r>
      <w:r>
        <w:t>meddelas av regeringen i förordning och regeringen kommer i samband med det arbetet att överväga lämplig tidpunkt för ikraftträdande och behovet av övergångsbestämmelser</w:t>
      </w:r>
      <w:r w:rsidRPr="00433697">
        <w:t>.</w:t>
      </w:r>
      <w:r>
        <w:t xml:space="preserve"> I detta samman</w:t>
      </w:r>
      <w:r>
        <w:softHyphen/>
        <w:t>hang kommer det bl.a. beaktas att kommunernas taxa för årlig avgift beslutas på hösten året innan det kalenderår som avgiften ska tas ut och att årlig avgift vanligtvis tas ut i förskott för varje påbörjat kalenderår</w:t>
      </w:r>
      <w:bookmarkEnd w:id="275"/>
      <w:r>
        <w:t>. Före</w:t>
      </w:r>
      <w:r>
        <w:softHyphen/>
        <w:t>skrifter om obligatorisk efterhandsdebitering bör tidigast börja gälla den 1 januari 2022.</w:t>
      </w:r>
    </w:p>
    <w:p w14:paraId="4A14E882" w14:textId="77777777" w:rsidR="00F71CC6" w:rsidRDefault="00AB307F" w:rsidP="00F71CC6">
      <w:pPr>
        <w:pStyle w:val="Rubrik2"/>
      </w:pPr>
      <w:bookmarkStart w:id="285" w:name="_Toc44537238"/>
      <w:bookmarkStart w:id="286" w:name="_Toc54265433"/>
      <w:r>
        <w:t>Tystnadsplikt</w:t>
      </w:r>
      <w:bookmarkEnd w:id="285"/>
      <w:bookmarkEnd w:id="286"/>
    </w:p>
    <w:p w14:paraId="1F28A409" w14:textId="3919C073" w:rsidR="00F71CC6" w:rsidRDefault="00AB307F" w:rsidP="00F71CC6">
      <w:pPr>
        <w:pStyle w:val="Brdtextram"/>
      </w:pPr>
      <w:r w:rsidRPr="00420062">
        <w:rPr>
          <w:b/>
        </w:rPr>
        <w:t>Regeringens förslag:</w:t>
      </w:r>
      <w:r>
        <w:t xml:space="preserve"> </w:t>
      </w:r>
      <w:r w:rsidRPr="007B238E">
        <w:t xml:space="preserve">Det </w:t>
      </w:r>
      <w:r>
        <w:t xml:space="preserve">ska </w:t>
      </w:r>
      <w:r w:rsidRPr="007B238E">
        <w:t>inför</w:t>
      </w:r>
      <w:r>
        <w:t>a</w:t>
      </w:r>
      <w:r w:rsidRPr="007B238E">
        <w:t>s en bestämmelse om tyst</w:t>
      </w:r>
      <w:r w:rsidRPr="007B238E">
        <w:softHyphen/>
        <w:t>nadsplikt</w:t>
      </w:r>
      <w:r>
        <w:t xml:space="preserve"> </w:t>
      </w:r>
      <w:r w:rsidRPr="007B238E">
        <w:t xml:space="preserve">med innebörden </w:t>
      </w:r>
      <w:r w:rsidRPr="008B45AD">
        <w:t>att den som i enskild verksamhet utför eller har utfört offentlig kontroll eller annan offentlig verksamhet inte obehö</w:t>
      </w:r>
      <w:r w:rsidRPr="008B45AD">
        <w:softHyphen/>
        <w:t xml:space="preserve">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 </w:t>
      </w:r>
    </w:p>
    <w:p w14:paraId="7529BAD1" w14:textId="77777777" w:rsidR="00F71CC6" w:rsidRPr="00A76360" w:rsidRDefault="00AB307F" w:rsidP="00F71CC6">
      <w:pPr>
        <w:pStyle w:val="Brdtextmedindragram"/>
      </w:pPr>
      <w:r>
        <w:t xml:space="preserve">Det ska införas en upplysning om att </w:t>
      </w:r>
      <w:r w:rsidRPr="007B238E">
        <w:t>offentlighets- och sekretessla</w:t>
      </w:r>
      <w:r>
        <w:softHyphen/>
      </w:r>
      <w:r w:rsidRPr="007B238E">
        <w:t>gen</w:t>
      </w:r>
      <w:r w:rsidRPr="007B238E" w:rsidDel="00121DC6">
        <w:t xml:space="preserve"> </w:t>
      </w:r>
      <w:r>
        <w:t>tillämpas i</w:t>
      </w:r>
      <w:r w:rsidRPr="007B238E">
        <w:t xml:space="preserve"> det allmännas verksamhet</w:t>
      </w:r>
      <w:r>
        <w:t>.</w:t>
      </w:r>
    </w:p>
    <w:p w14:paraId="5CF0E40D" w14:textId="77777777" w:rsidR="00F71CC6" w:rsidRPr="00A76360" w:rsidRDefault="00F71CC6" w:rsidP="00F71CC6">
      <w:pPr>
        <w:pStyle w:val="Brdtextmedindrag"/>
        <w:rPr>
          <w:sz w:val="8"/>
          <w:szCs w:val="8"/>
        </w:rPr>
      </w:pPr>
    </w:p>
    <w:p w14:paraId="2069B7F1" w14:textId="52F61228" w:rsidR="00F71CC6" w:rsidRDefault="00AB307F" w:rsidP="00F71CC6">
      <w:pPr>
        <w:pStyle w:val="Brdtextmedindrag"/>
      </w:pPr>
      <w:r>
        <w:rPr>
          <w:b/>
        </w:rPr>
        <w:t>Promemorian</w:t>
      </w:r>
      <w:r w:rsidRPr="0006285B">
        <w:rPr>
          <w:b/>
        </w:rPr>
        <w:t>s förslag</w:t>
      </w:r>
      <w:r>
        <w:t xml:space="preserve"> överensstämmer </w:t>
      </w:r>
      <w:r w:rsidRPr="008B45AD">
        <w:t>i sak</w:t>
      </w:r>
      <w:r>
        <w:t xml:space="preserve"> med regeringens.</w:t>
      </w:r>
    </w:p>
    <w:p w14:paraId="12C25DA3" w14:textId="77777777" w:rsidR="00F71CC6" w:rsidRPr="007B238E" w:rsidRDefault="00AB307F" w:rsidP="00F71CC6">
      <w:pPr>
        <w:pStyle w:val="Brdtextmedindrag"/>
        <w:rPr>
          <w:b/>
        </w:rPr>
      </w:pPr>
      <w:r w:rsidRPr="007B238E">
        <w:rPr>
          <w:b/>
        </w:rPr>
        <w:t>Remissinstanserna</w:t>
      </w:r>
      <w:r>
        <w:t xml:space="preserve"> lämnar inte några synpunkter på förslaget</w:t>
      </w:r>
      <w:r w:rsidRPr="004B63E0">
        <w:t xml:space="preserve"> när det gäller denna lag. Se </w:t>
      </w:r>
      <w:r>
        <w:t xml:space="preserve">dock </w:t>
      </w:r>
      <w:r w:rsidRPr="004B63E0">
        <w:t>allmänna synpunkter i avsnitt 6.6</w:t>
      </w:r>
      <w:r>
        <w:t>.</w:t>
      </w:r>
    </w:p>
    <w:p w14:paraId="458EFBD3" w14:textId="77777777" w:rsidR="00F71CC6" w:rsidRDefault="00AB307F" w:rsidP="00F71CC6">
      <w:pPr>
        <w:pStyle w:val="Brdtextmedindrag"/>
      </w:pPr>
      <w:r w:rsidRPr="007B238E">
        <w:rPr>
          <w:b/>
        </w:rPr>
        <w:t>Skälen för regeringens förslag:</w:t>
      </w:r>
      <w:r w:rsidRPr="002B0E8F">
        <w:t xml:space="preserve"> Som det redog</w:t>
      </w:r>
      <w:r>
        <w:t>örs</w:t>
      </w:r>
      <w:r w:rsidRPr="002B0E8F">
        <w:t xml:space="preserve"> för i </w:t>
      </w:r>
      <w:r w:rsidRPr="00FF3A32">
        <w:t>avsnitt</w:t>
      </w:r>
      <w:r w:rsidRPr="002B0E8F">
        <w:t xml:space="preserve"> </w:t>
      </w:r>
      <w:r>
        <w:t xml:space="preserve">6.6 </w:t>
      </w:r>
      <w:r w:rsidRPr="002B0E8F">
        <w:t>finns det i den nya kontroll</w:t>
      </w:r>
      <w:r w:rsidRPr="002B0E8F">
        <w:softHyphen/>
        <w:t>förordningen bestämmelser om tystnadsplikt för den som utför offentlig kontroll och annan offentlig verksamhet (artikel 8).</w:t>
      </w:r>
      <w:r>
        <w:t xml:space="preserve"> </w:t>
      </w:r>
      <w:r w:rsidRPr="002B0E8F">
        <w:t>För kontrollmyndigheter i det allmännas verksamhet görs i det avsnit</w:t>
      </w:r>
      <w:r w:rsidRPr="002B0E8F">
        <w:softHyphen/>
        <w:t xml:space="preserve">tet bedömningen att </w:t>
      </w:r>
      <w:r>
        <w:t xml:space="preserve">befintliga </w:t>
      </w:r>
      <w:r w:rsidRPr="00534324">
        <w:t>sekretess</w:t>
      </w:r>
      <w:r>
        <w:t>bestämmelser</w:t>
      </w:r>
      <w:r w:rsidRPr="00534324">
        <w:t xml:space="preserve"> </w:t>
      </w:r>
      <w:r>
        <w:t xml:space="preserve">i </w:t>
      </w:r>
      <w:r w:rsidRPr="00534324">
        <w:t xml:space="preserve">offentlighets- och sekretesslagen </w:t>
      </w:r>
      <w:r>
        <w:t xml:space="preserve">(2009:400) </w:t>
      </w:r>
      <w:r w:rsidRPr="00534324">
        <w:t xml:space="preserve">samt offentlighets- och sekretessförordningen </w:t>
      </w:r>
      <w:r>
        <w:t>(2009:641) tillgodoser</w:t>
      </w:r>
      <w:r w:rsidRPr="00534324">
        <w:t xml:space="preserve"> </w:t>
      </w:r>
      <w:r>
        <w:t>kraven</w:t>
      </w:r>
      <w:r w:rsidRPr="00534324">
        <w:t xml:space="preserve"> </w:t>
      </w:r>
      <w:r w:rsidRPr="002B0E8F">
        <w:t>i den nya kon</w:t>
      </w:r>
      <w:r w:rsidRPr="002B0E8F">
        <w:softHyphen/>
        <w:t>trollförordningen. Tystnads</w:t>
      </w:r>
      <w:r>
        <w:softHyphen/>
      </w:r>
      <w:r w:rsidRPr="002B0E8F">
        <w:t>plikten enligt artikel 8 ska emeller</w:t>
      </w:r>
      <w:r w:rsidRPr="002B0E8F">
        <w:softHyphen/>
        <w:t>tid även tillämpas på organ med delege</w:t>
      </w:r>
      <w:r>
        <w:softHyphen/>
      </w:r>
      <w:r w:rsidRPr="002B0E8F">
        <w:t>rade uppgifter och fysiska personer som har delegerats vissa uppgifter samt på officiella labo</w:t>
      </w:r>
      <w:r w:rsidRPr="002B0E8F">
        <w:softHyphen/>
        <w:t>ratorier. Offentlighets- och sekretesslagstiftningen är, med vissa undantag</w:t>
      </w:r>
      <w:bookmarkStart w:id="287" w:name="_Hlk41418991"/>
      <w:r>
        <w:t xml:space="preserve"> som inte är aktuella här</w:t>
      </w:r>
      <w:r w:rsidRPr="002B0E8F">
        <w:t xml:space="preserve">, </w:t>
      </w:r>
      <w:bookmarkEnd w:id="287"/>
      <w:r w:rsidRPr="002B0E8F">
        <w:t>inte tillämplig utanför den offentliga sektorn. För att Sverige ska uppfylla den nya kontrollförord</w:t>
      </w:r>
      <w:r>
        <w:softHyphen/>
      </w:r>
      <w:r w:rsidRPr="002B0E8F">
        <w:t>ningens krav måste</w:t>
      </w:r>
      <w:r>
        <w:t xml:space="preserve"> det</w:t>
      </w:r>
      <w:r w:rsidRPr="002B0E8F">
        <w:t xml:space="preserve"> därför </w:t>
      </w:r>
      <w:r>
        <w:t xml:space="preserve">i livsmedelslagen införas en </w:t>
      </w:r>
      <w:r w:rsidRPr="002B0E8F">
        <w:t>bestämmelse om tystnadsplikt för dessa organ, fysiska per</w:t>
      </w:r>
      <w:r w:rsidRPr="002B0E8F">
        <w:softHyphen/>
        <w:t>soner och officiella laboratorier</w:t>
      </w:r>
      <w:r>
        <w:t>.</w:t>
      </w:r>
    </w:p>
    <w:p w14:paraId="195F9DAE" w14:textId="77777777" w:rsidR="00F71CC6" w:rsidRDefault="00AB307F" w:rsidP="00F71CC6">
      <w:pPr>
        <w:pStyle w:val="Brdtextmedindrag"/>
      </w:pPr>
      <w:r w:rsidRPr="005C1007">
        <w:t xml:space="preserve">I avsnitt 6.6 redovisas de närmare </w:t>
      </w:r>
      <w:r>
        <w:t xml:space="preserve">övervägandena om </w:t>
      </w:r>
      <w:r w:rsidRPr="005C1007">
        <w:t xml:space="preserve">innehållet i bestämmelsen om tystnadsplikt. Bestämmelsen har utformats efter synpunkter från </w:t>
      </w:r>
      <w:r w:rsidRPr="005C1007">
        <w:rPr>
          <w:i/>
          <w:iCs/>
        </w:rPr>
        <w:t>Lagrådet</w:t>
      </w:r>
      <w:r w:rsidRPr="005C1007">
        <w:t>.</w:t>
      </w:r>
      <w:r>
        <w:t xml:space="preserve"> </w:t>
      </w:r>
    </w:p>
    <w:p w14:paraId="0430CF64" w14:textId="77777777" w:rsidR="00F71CC6" w:rsidRDefault="00AB307F" w:rsidP="00F71CC6">
      <w:pPr>
        <w:pStyle w:val="Rubrik2"/>
      </w:pPr>
      <w:bookmarkStart w:id="288" w:name="_Toc44537239"/>
      <w:bookmarkStart w:id="289" w:name="_Toc54265434"/>
      <w:r>
        <w:t>Inköp under dold identitet</w:t>
      </w:r>
      <w:bookmarkEnd w:id="288"/>
      <w:bookmarkEnd w:id="289"/>
    </w:p>
    <w:p w14:paraId="5F90E520" w14:textId="77777777" w:rsidR="00F71CC6" w:rsidRDefault="00AB307F" w:rsidP="00F71CC6">
      <w:pPr>
        <w:pStyle w:val="Brdtextram"/>
      </w:pPr>
      <w:r w:rsidRPr="00420062">
        <w:rPr>
          <w:b/>
        </w:rPr>
        <w:t>Regeringens förslag:</w:t>
      </w:r>
      <w:r>
        <w:t xml:space="preserve"> En kontrollmyndighet ska ha rätt att köpa in livs</w:t>
      </w:r>
      <w:r>
        <w:softHyphen/>
        <w:t xml:space="preserve">medel under dold identitet om det är nödvändigt för att kontrollera att livsmedlet uppfyller gällande krav. </w:t>
      </w:r>
    </w:p>
    <w:p w14:paraId="54B2E67F" w14:textId="77777777" w:rsidR="00F71CC6" w:rsidRPr="00007FFD" w:rsidRDefault="00AB307F" w:rsidP="00F71CC6">
      <w:pPr>
        <w:pStyle w:val="Brdtextmedindragram"/>
      </w:pPr>
      <w:r>
        <w:t>Verksamhetsutövaren ska underrättas om det inköp som har skett under dold identitet och om resultatet av det så snart det kan ske utan att åtgärden förlorar sin betydelse.</w:t>
      </w:r>
    </w:p>
    <w:p w14:paraId="6E418939" w14:textId="77777777" w:rsidR="00F71CC6" w:rsidRPr="00A76360" w:rsidRDefault="00F71CC6" w:rsidP="00F71CC6">
      <w:pPr>
        <w:pStyle w:val="Brdtextmedindrag"/>
        <w:rPr>
          <w:sz w:val="8"/>
          <w:szCs w:val="8"/>
        </w:rPr>
      </w:pPr>
    </w:p>
    <w:p w14:paraId="633A4FE8" w14:textId="0A871C79" w:rsidR="00F71CC6" w:rsidRDefault="00AB307F" w:rsidP="00F71CC6">
      <w:pPr>
        <w:pStyle w:val="Brdtextmedindrag"/>
      </w:pPr>
      <w:r>
        <w:rPr>
          <w:b/>
        </w:rPr>
        <w:t>Promemorians förs</w:t>
      </w:r>
      <w:r w:rsidRPr="0006285B">
        <w:rPr>
          <w:b/>
        </w:rPr>
        <w:t>lag</w:t>
      </w:r>
      <w:r>
        <w:rPr>
          <w:b/>
        </w:rPr>
        <w:t xml:space="preserve"> </w:t>
      </w:r>
      <w:r>
        <w:rPr>
          <w:bCs/>
        </w:rPr>
        <w:t xml:space="preserve">skiljer sig från regeringens i vissa avseenden. </w:t>
      </w:r>
      <w:r w:rsidRPr="00210748">
        <w:rPr>
          <w:bCs/>
        </w:rPr>
        <w:t>I promemori</w:t>
      </w:r>
      <w:r>
        <w:rPr>
          <w:bCs/>
        </w:rPr>
        <w:t>an föreslås</w:t>
      </w:r>
      <w:r w:rsidRPr="00210748">
        <w:rPr>
          <w:bCs/>
        </w:rPr>
        <w:t xml:space="preserve"> att </w:t>
      </w:r>
      <w:r>
        <w:rPr>
          <w:bCs/>
        </w:rPr>
        <w:t xml:space="preserve">myndigheten får köpa in livsmedel under </w:t>
      </w:r>
      <w:r w:rsidRPr="00FC22A1">
        <w:rPr>
          <w:bCs/>
        </w:rPr>
        <w:t xml:space="preserve">annan identitet och utan att ange avsikten med inköpet </w:t>
      </w:r>
      <w:r>
        <w:rPr>
          <w:bCs/>
        </w:rPr>
        <w:t xml:space="preserve">och endast om </w:t>
      </w:r>
      <w:r w:rsidRPr="00210748">
        <w:rPr>
          <w:bCs/>
        </w:rPr>
        <w:t>det är nöd</w:t>
      </w:r>
      <w:r>
        <w:rPr>
          <w:bCs/>
        </w:rPr>
        <w:softHyphen/>
      </w:r>
      <w:r w:rsidRPr="00210748">
        <w:rPr>
          <w:bCs/>
        </w:rPr>
        <w:t>vändigt för att skydda människors eller djurs liv eller hälsa eller miljön.</w:t>
      </w:r>
      <w:r>
        <w:rPr>
          <w:bCs/>
        </w:rPr>
        <w:t xml:space="preserve"> </w:t>
      </w:r>
      <w:r w:rsidRPr="00766315">
        <w:rPr>
          <w:bCs/>
        </w:rPr>
        <w:t xml:space="preserve">I promemorian föreslås inte </w:t>
      </w:r>
      <w:r>
        <w:rPr>
          <w:bCs/>
        </w:rPr>
        <w:t xml:space="preserve">någon bestämmelse om </w:t>
      </w:r>
      <w:r w:rsidRPr="00766315">
        <w:rPr>
          <w:bCs/>
        </w:rPr>
        <w:t>att verksamhetsutövaren ska underrättas om att ett inköp skett under dold identitet.</w:t>
      </w:r>
    </w:p>
    <w:p w14:paraId="4F186F64" w14:textId="77777777" w:rsidR="00F71CC6" w:rsidRPr="00D05FA7" w:rsidRDefault="00AB307F" w:rsidP="00F71CC6">
      <w:pPr>
        <w:pStyle w:val="Brdtextmedindrag"/>
      </w:pPr>
      <w:r w:rsidRPr="007B238E">
        <w:rPr>
          <w:b/>
        </w:rPr>
        <w:t xml:space="preserve">Remissinstanserna: </w:t>
      </w:r>
      <w:r>
        <w:rPr>
          <w:bCs/>
        </w:rPr>
        <w:t xml:space="preserve">Ett flertal remissinstanser har lämnat synpunkter och dessa behandlas i </w:t>
      </w:r>
      <w:r w:rsidRPr="00FF3A32">
        <w:rPr>
          <w:bCs/>
        </w:rPr>
        <w:t xml:space="preserve">avsnitt </w:t>
      </w:r>
      <w:r>
        <w:rPr>
          <w:bCs/>
        </w:rPr>
        <w:t>6.7.</w:t>
      </w:r>
    </w:p>
    <w:p w14:paraId="77762FAF" w14:textId="1D62617A" w:rsidR="00F71CC6" w:rsidRDefault="00AB307F" w:rsidP="00F71CC6">
      <w:pPr>
        <w:pStyle w:val="Brdtextmedindrag"/>
      </w:pPr>
      <w:r w:rsidRPr="007B238E">
        <w:rPr>
          <w:b/>
        </w:rPr>
        <w:t>Skälen för regeringens förslag:</w:t>
      </w:r>
      <w:r w:rsidRPr="001E6DCD">
        <w:t xml:space="preserve"> Av artikel 36 i den nya kontrollförord</w:t>
      </w:r>
      <w:r>
        <w:softHyphen/>
      </w:r>
      <w:r w:rsidRPr="001E6DCD">
        <w:t>ningen framgår att prover som de behöriga myndigheterna beställt av aktörer utan att identi</w:t>
      </w:r>
      <w:r w:rsidRPr="001E6DCD">
        <w:softHyphen/>
        <w:t xml:space="preserve">fiera sig får användas för offentlig kontroll. Som redovisas i </w:t>
      </w:r>
      <w:r w:rsidRPr="00FF3A32">
        <w:t>avsnitt</w:t>
      </w:r>
      <w:r>
        <w:t xml:space="preserve"> 6.7 </w:t>
      </w:r>
      <w:r w:rsidRPr="001E6DCD">
        <w:t>förutsätter tillämpningen av bestämmelsen i artikel</w:t>
      </w:r>
      <w:r>
        <w:t> </w:t>
      </w:r>
      <w:r w:rsidRPr="001E6DCD">
        <w:t xml:space="preserve">36 att de behöriga myndigheterna ska kunna beställa varor via internet och annan distanskommunikation utan att identifiera sig. </w:t>
      </w:r>
      <w:r>
        <w:t>I enlighet med den bedömning som redovisas i det avsnittet anser regeringen att det i livsme</w:t>
      </w:r>
      <w:r>
        <w:softHyphen/>
        <w:t>delslagen bör införas en bestämmelse som kompletterar artikel 36 i förordningen.</w:t>
      </w:r>
    </w:p>
    <w:p w14:paraId="0C103D0C" w14:textId="77777777" w:rsidR="00F71CC6" w:rsidRDefault="00AB307F" w:rsidP="00F71CC6">
      <w:pPr>
        <w:pStyle w:val="Brdtextmedindrag"/>
      </w:pPr>
      <w:r>
        <w:t>Regeringen anser vidare att en bestämmelse om inköp under dold identitet bör utformas så att det framgår att kontrollmyndigheten får göra inköpet om det är nödvändigt för att kontrollera att livsmedlet uppfyller gällande krav enligt föreskrifter som har meddelats med stöd av lagen och de EU-bestämmelser som lagen kompletterar. I kravet på att inköpet under dold identitet ska vara nödvändigt för kontrollen ligger att möjligheten att agera dolt ska vara en grundläggande förutsättning för att kontrollen ska vara effektiv och verkningsfull. Det innebär att den ansvariga myndigheten i första hand ska överväga de öppna arbetsformer som är tillgängliga för att kontrollera efterlevnaden av regelverket, t.ex. beställningar av livsme</w:t>
      </w:r>
      <w:r>
        <w:softHyphen/>
        <w:t xml:space="preserve">del i myndighetens namn, dokumentkontroll och oannonserade besök. </w:t>
      </w:r>
      <w:r w:rsidRPr="00FC22A1">
        <w:t xml:space="preserve">Om myndigheten exempelvis befarar att en produkt inte är förenlig med gällande krav och </w:t>
      </w:r>
      <w:r w:rsidRPr="009E1F82">
        <w:t xml:space="preserve">har skäl att misstänka </w:t>
      </w:r>
      <w:r w:rsidRPr="00FC22A1">
        <w:t>att verksamhetsutövaren kommer att leverera en annan vara till kontrollmyndigheten än den som erbjuds på marknaden, kan köp under dold identitet vara motiverat.</w:t>
      </w:r>
      <w:bookmarkStart w:id="290" w:name="_Hlk41509765"/>
      <w:r>
        <w:t xml:space="preserve"> Behovet </w:t>
      </w:r>
      <w:r w:rsidRPr="00766315">
        <w:t xml:space="preserve">att kunna göra inköp under dold identitet aktualiseras främst när det </w:t>
      </w:r>
      <w:r>
        <w:t>gäller handel som sker</w:t>
      </w:r>
      <w:r w:rsidRPr="00766315">
        <w:t xml:space="preserve"> </w:t>
      </w:r>
      <w:r>
        <w:t xml:space="preserve">genom </w:t>
      </w:r>
      <w:r w:rsidRPr="00766315">
        <w:t>distanskommunikation, men kontrollmyndigheten</w:t>
      </w:r>
      <w:r>
        <w:t>s befo</w:t>
      </w:r>
      <w:r>
        <w:softHyphen/>
        <w:t>genhet gäller även</w:t>
      </w:r>
      <w:r w:rsidRPr="00766315">
        <w:t xml:space="preserve"> vid kontroller på plats.</w:t>
      </w:r>
      <w:bookmarkEnd w:id="290"/>
    </w:p>
    <w:p w14:paraId="66029B32" w14:textId="77777777" w:rsidR="00F71CC6" w:rsidRPr="00F61E5E" w:rsidRDefault="00AB307F" w:rsidP="00F71CC6">
      <w:pPr>
        <w:pStyle w:val="Brdtextmedindrag"/>
      </w:pPr>
      <w:r w:rsidRPr="009738F4">
        <w:t>Bestämmelsen</w:t>
      </w:r>
      <w:r>
        <w:t xml:space="preserve"> om inköp under dold identitet</w:t>
      </w:r>
      <w:r w:rsidRPr="009738F4">
        <w:t xml:space="preserve"> i livsmedelslagen motive</w:t>
      </w:r>
      <w:r>
        <w:softHyphen/>
      </w:r>
      <w:r w:rsidRPr="009738F4">
        <w:t xml:space="preserve">ras av det angelägna ändamålet att skydda liv och hälsa, men också av det angelägna ändamålet att skydda konsumenter </w:t>
      </w:r>
      <w:r>
        <w:t xml:space="preserve">mot </w:t>
      </w:r>
      <w:r w:rsidRPr="009738F4">
        <w:t>fusk.</w:t>
      </w:r>
      <w:r>
        <w:t xml:space="preserve"> I enlighet med de överväganden som redovisas i avsnitt 6.7 och till skillnad från vad som föreslås i promemorian, bör bestämmelsen om kontrollmyndighetens befogenhet att göra inköp under dold identitet i livsmedelslagen därför inte begränsas till de fall då det bedöms nödvändigt för att skydda liv och hälsa. En sådan avgränsning skulle många gånger hindra kontrollmyndigheten från att göra kontroller utifrån redlighetsaspekten. Kravet på att ett inköp under dold identitet ska vara nödvändigt för att kontrollera gällande krav innebär enligt regeringens bedömning att åtgärden är proportionerlig med hänsyn till ändamålen.</w:t>
      </w:r>
    </w:p>
    <w:p w14:paraId="0D08C2F4" w14:textId="77777777" w:rsidR="00F71CC6" w:rsidRDefault="00AB307F" w:rsidP="00F71CC6">
      <w:pPr>
        <w:pStyle w:val="Rubrik5utannumrering"/>
      </w:pPr>
      <w:r>
        <w:t>Författningsregleringen</w:t>
      </w:r>
    </w:p>
    <w:p w14:paraId="242BD2CC" w14:textId="77777777" w:rsidR="00F71CC6" w:rsidRDefault="00AB307F" w:rsidP="00F71CC6">
      <w:pPr>
        <w:pStyle w:val="Brdtextmedindrag"/>
        <w:ind w:firstLine="0"/>
      </w:pPr>
      <w:r>
        <w:t>Som framgår av avsnitt 6.7 införs inte någon möjlighet för kontrollmyn</w:t>
      </w:r>
      <w:r>
        <w:softHyphen/>
        <w:t xml:space="preserve">digheten att använda sig av falska identitetshandlingar eller fingerade personnummer. En sådan möjlighet kräver ytterligare överväganden och författningsändringar. </w:t>
      </w:r>
    </w:p>
    <w:p w14:paraId="4042B2E0" w14:textId="27ACE541" w:rsidR="00F71CC6" w:rsidRPr="003D7D28" w:rsidRDefault="00AB307F" w:rsidP="00F71CC6">
      <w:pPr>
        <w:pStyle w:val="Brdtextmedindrag"/>
      </w:pPr>
      <w:r w:rsidRPr="003D7D28">
        <w:t>Bestämmelsen om inköp under dold identitet bör</w:t>
      </w:r>
      <w:r>
        <w:t xml:space="preserve"> därför</w:t>
      </w:r>
      <w:r w:rsidRPr="003D7D28">
        <w:t xml:space="preserve"> få en neutral utformning. Det bör anges att köpet får ske under dold identitet utan att det i lagtexten närmare konkretiseras vad som avses med detta. Med en sådan utformning ges myndigheterna en lagstadgad rätt att genomföra inköpet under alla former av dold identitet. Om kontrollmyndigheterna framöver ges författningsgrundad möjlighet att verka under ett fingerat personnum</w:t>
      </w:r>
      <w:r>
        <w:softHyphen/>
      </w:r>
      <w:r w:rsidRPr="003D7D28">
        <w:t xml:space="preserve">mer, kan det praktiska tillämpningsområdet </w:t>
      </w:r>
      <w:r>
        <w:t xml:space="preserve">för myndigheten </w:t>
      </w:r>
      <w:r w:rsidRPr="003D7D28">
        <w:t>därmed bli större.</w:t>
      </w:r>
      <w:r>
        <w:t xml:space="preserve"> Även utan ett system med fingerade personuppgifter kommer dock en bestämmelse om inköp under dold identitet få betydelse från kontrollsynpunkt.</w:t>
      </w:r>
    </w:p>
    <w:p w14:paraId="59D52240" w14:textId="77777777" w:rsidR="00F71CC6" w:rsidRDefault="00AB307F" w:rsidP="00F71CC6">
      <w:pPr>
        <w:pStyle w:val="Brdtextmedindrag"/>
      </w:pPr>
      <w:r>
        <w:t xml:space="preserve">Vidare framgår av avsnitt 6.7 att det bör </w:t>
      </w:r>
      <w:r w:rsidRPr="00851DE2">
        <w:t>införas en bestämmelse som kompletterar artikel 36.2 i fråga om tidpunkten för en underrättelse</w:t>
      </w:r>
      <w:r>
        <w:t xml:space="preserve"> om att kontrollmyndigheten gjort ett inköp under dold identitet</w:t>
      </w:r>
      <w:r w:rsidRPr="00851DE2">
        <w:t>.</w:t>
      </w:r>
      <w:r>
        <w:t xml:space="preserve"> </w:t>
      </w:r>
      <w:r w:rsidRPr="00FD2321">
        <w:t xml:space="preserve">I livsmedelslagen bör bestämmelsen utformas så att det anges att en verksamhetsutövare ska underrättas om köpet och resultatet av det så snart det kan ske utan att åtgärden förlorar sin betydelse. </w:t>
      </w:r>
      <w:r>
        <w:t>I förhållande till</w:t>
      </w:r>
      <w:r w:rsidRPr="005D068A">
        <w:t xml:space="preserve"> </w:t>
      </w:r>
      <w:r>
        <w:t>de kontrollobjekt som inte omfattas av kontroll</w:t>
      </w:r>
      <w:r>
        <w:softHyphen/>
        <w:t>förordningens tillämpningsområde, såsom dricksvat</w:t>
      </w:r>
      <w:r>
        <w:softHyphen/>
        <w:t>tenproducenter,</w:t>
      </w:r>
      <w:r w:rsidRPr="005D068A">
        <w:t xml:space="preserve"> gäller endast den nationella bestämmelsen</w:t>
      </w:r>
      <w:r>
        <w:t>.</w:t>
      </w:r>
    </w:p>
    <w:p w14:paraId="608FDA26" w14:textId="77777777" w:rsidR="00F71CC6" w:rsidRDefault="00AB307F" w:rsidP="00F71CC6">
      <w:pPr>
        <w:pStyle w:val="Rubrik2"/>
      </w:pPr>
      <w:bookmarkStart w:id="291" w:name="_Toc44537240"/>
      <w:bookmarkStart w:id="292" w:name="_Toc54265435"/>
      <w:r>
        <w:t>Rapporteringssystem för överträdelser</w:t>
      </w:r>
      <w:bookmarkEnd w:id="291"/>
      <w:bookmarkEnd w:id="292"/>
    </w:p>
    <w:p w14:paraId="09B0C909" w14:textId="77777777" w:rsidR="00F71CC6" w:rsidRPr="00A76360" w:rsidRDefault="00AB307F" w:rsidP="00F71CC6">
      <w:pPr>
        <w:pStyle w:val="Brdtextram"/>
      </w:pPr>
      <w:r w:rsidRPr="00420062">
        <w:rPr>
          <w:b/>
        </w:rPr>
        <w:t>Regeringens förslag:</w:t>
      </w:r>
      <w:r>
        <w:t xml:space="preserve"> </w:t>
      </w:r>
      <w:r w:rsidRPr="007B238E">
        <w:t>Kontrollmyndigheterna ska ha ett ända</w:t>
      </w:r>
      <w:r w:rsidRPr="007B238E">
        <w:softHyphen/>
        <w:t>målsenligt rapporteringssystem för den som vill anmäla misstänkta överträdelser av den nya kontrollförordningen</w:t>
      </w:r>
      <w:r>
        <w:t>.</w:t>
      </w:r>
    </w:p>
    <w:p w14:paraId="5E1D20F4" w14:textId="77777777" w:rsidR="00F71CC6" w:rsidRPr="00A76360" w:rsidRDefault="00F71CC6" w:rsidP="00F71CC6">
      <w:pPr>
        <w:pStyle w:val="Brdtextmedindrag"/>
        <w:rPr>
          <w:sz w:val="8"/>
          <w:szCs w:val="8"/>
        </w:rPr>
      </w:pPr>
    </w:p>
    <w:p w14:paraId="1E8623CF" w14:textId="77777777" w:rsidR="00F71CC6" w:rsidRDefault="00AB307F" w:rsidP="00F71CC6">
      <w:pPr>
        <w:pStyle w:val="Brdtextmedindrag"/>
      </w:pPr>
      <w:r>
        <w:rPr>
          <w:b/>
        </w:rPr>
        <w:t xml:space="preserve">Promemorians </w:t>
      </w:r>
      <w:r w:rsidRPr="0006285B">
        <w:rPr>
          <w:b/>
        </w:rPr>
        <w:t>förslag</w:t>
      </w:r>
      <w:r>
        <w:rPr>
          <w:b/>
        </w:rPr>
        <w:t xml:space="preserve"> </w:t>
      </w:r>
      <w:r>
        <w:rPr>
          <w:bCs/>
        </w:rPr>
        <w:t>överensstämmer med regeringens.</w:t>
      </w:r>
    </w:p>
    <w:p w14:paraId="1B1876A5" w14:textId="77777777" w:rsidR="00F71CC6" w:rsidRPr="003B1845" w:rsidRDefault="00AB307F" w:rsidP="00F71CC6">
      <w:pPr>
        <w:pStyle w:val="Brdtextmedindrag"/>
        <w:rPr>
          <w:bCs/>
        </w:rPr>
      </w:pPr>
      <w:bookmarkStart w:id="293" w:name="_Hlk25313456"/>
      <w:r w:rsidRPr="007B238E">
        <w:rPr>
          <w:b/>
        </w:rPr>
        <w:t xml:space="preserve">Remissinstanserna: </w:t>
      </w:r>
      <w:r>
        <w:rPr>
          <w:bCs/>
        </w:rPr>
        <w:t>Allmänna remissynpunkter på rapporteringssy</w:t>
      </w:r>
      <w:r>
        <w:rPr>
          <w:bCs/>
        </w:rPr>
        <w:softHyphen/>
        <w:t>stem behandlas i avsnitt 6.8. Ingen remissinstans lämnar synpunkter när det gäller livsmedelslagen.</w:t>
      </w:r>
    </w:p>
    <w:p w14:paraId="148C657F" w14:textId="77777777" w:rsidR="00F71CC6" w:rsidRDefault="00AB307F" w:rsidP="00F71CC6">
      <w:pPr>
        <w:pStyle w:val="Brdtextmedindrag"/>
      </w:pPr>
      <w:r w:rsidRPr="007B238E">
        <w:rPr>
          <w:b/>
        </w:rPr>
        <w:t>Skälen för regeringens förslag:</w:t>
      </w:r>
      <w:r w:rsidRPr="007C51D3">
        <w:t xml:space="preserve"> Som det redog</w:t>
      </w:r>
      <w:r>
        <w:t>örs</w:t>
      </w:r>
      <w:r w:rsidRPr="007C51D3">
        <w:t xml:space="preserve"> för i </w:t>
      </w:r>
      <w:r w:rsidRPr="003B1845">
        <w:t>avsnitt</w:t>
      </w:r>
      <w:r>
        <w:t xml:space="preserve"> 6.8</w:t>
      </w:r>
      <w:r w:rsidRPr="007C51D3">
        <w:t xml:space="preserve"> ska medlemsstaterna säker</w:t>
      </w:r>
      <w:r w:rsidRPr="007C51D3">
        <w:softHyphen/>
        <w:t>ställa att behöriga myndigheter har verkningsfulla mekanismer för att möjliggöra rapportering av faktiska eller potentiella överträdel</w:t>
      </w:r>
      <w:r w:rsidRPr="007C51D3">
        <w:softHyphen/>
        <w:t>ser av förordningen, s.k. visselblåsning. Dessa mekanismer ska om</w:t>
      </w:r>
      <w:r w:rsidRPr="007C51D3">
        <w:softHyphen/>
        <w:t>fatta bl.a. förfaranden för mottagande av rapporter om överträdel</w:t>
      </w:r>
      <w:r w:rsidRPr="007C51D3">
        <w:softHyphen/>
        <w:t>ser och uppföljning av dem (artikel 140 i den nya kon</w:t>
      </w:r>
      <w:r w:rsidRPr="007C51D3">
        <w:softHyphen/>
        <w:t>trollförord</w:t>
      </w:r>
      <w:r w:rsidRPr="007C51D3">
        <w:softHyphen/>
        <w:t>ningen)</w:t>
      </w:r>
      <w:r>
        <w:t>.</w:t>
      </w:r>
    </w:p>
    <w:p w14:paraId="691E6C89" w14:textId="672187F1" w:rsidR="00F71CC6" w:rsidRPr="007B238E" w:rsidRDefault="00AB307F" w:rsidP="00F71CC6">
      <w:pPr>
        <w:pStyle w:val="Brdtextmedindrag"/>
      </w:pPr>
      <w:r w:rsidRPr="008E12A3">
        <w:t>I fråga om statliga kontrollmyndigheter kan skyldigheten att ha ända</w:t>
      </w:r>
      <w:r>
        <w:softHyphen/>
      </w:r>
      <w:r w:rsidRPr="008E12A3">
        <w:t>målsenliga rapporteringssystem för överträdelser av den nya kontrollför</w:t>
      </w:r>
      <w:r>
        <w:softHyphen/>
      </w:r>
      <w:r w:rsidRPr="008E12A3">
        <w:t>ordningen regleras på förordningsnivå</w:t>
      </w:r>
      <w:r>
        <w:t xml:space="preserve"> med stöd av restkompetensen i 8 kap. 7 § regeringsformen</w:t>
      </w:r>
      <w:r w:rsidRPr="008E12A3">
        <w:t xml:space="preserve">. </w:t>
      </w:r>
      <w:r>
        <w:t>Ä</w:t>
      </w:r>
      <w:r w:rsidRPr="008E12A3">
        <w:t>ven bestämmelser om hur rapporterings</w:t>
      </w:r>
      <w:r w:rsidR="00AB5C3F">
        <w:softHyphen/>
      </w:r>
      <w:r w:rsidRPr="008E12A3">
        <w:t>syste</w:t>
      </w:r>
      <w:r>
        <w:softHyphen/>
      </w:r>
      <w:r w:rsidRPr="008E12A3">
        <w:t xml:space="preserve">met ska se ut och hur myndigheterna ska hantera inkomna anmälningar införs lämpligast på förordningsnivå. På livsmedelsområdet är dock även kommuner utsedda som kontrollmyndigheter. </w:t>
      </w:r>
      <w:r>
        <w:t>Regeringen instämmer därför i promemorians bedömning att d</w:t>
      </w:r>
      <w:r w:rsidRPr="008E12A3">
        <w:t>et</w:t>
      </w:r>
      <w:r>
        <w:t>, med hänsyn till 8</w:t>
      </w:r>
      <w:r w:rsidR="00AB5C3F">
        <w:t> </w:t>
      </w:r>
      <w:r>
        <w:t>kap. 2 § första stycket 2 regeringsformen,</w:t>
      </w:r>
      <w:r w:rsidRPr="008E12A3">
        <w:t xml:space="preserve"> behövs en bestämmelse i livsmedelslagen om att kontrollmyndigheterna ska tillhandahålla ett ändamålsenligt rapporte</w:t>
      </w:r>
      <w:r>
        <w:softHyphen/>
      </w:r>
      <w:r w:rsidRPr="008E12A3">
        <w:t>ringssystem för den som vill anmäla misstänkta överträdelser av den nya kontrollförordning</w:t>
      </w:r>
      <w:r w:rsidRPr="008E12A3">
        <w:softHyphen/>
        <w:t>en. Om det system som används innebär en behandling av personuppgifter enligt EU:s nya dataskyddsför</w:t>
      </w:r>
      <w:r w:rsidRPr="008E12A3">
        <w:softHyphen/>
        <w:t>ordning och dataskydd</w:t>
      </w:r>
      <w:r>
        <w:softHyphen/>
      </w:r>
      <w:r w:rsidRPr="008E12A3">
        <w:t>s</w:t>
      </w:r>
      <w:r>
        <w:softHyphen/>
      </w:r>
      <w:r w:rsidRPr="008E12A3">
        <w:t>lagen, måste systemet uppfylla och använ</w:t>
      </w:r>
      <w:r w:rsidRPr="008E12A3">
        <w:softHyphen/>
        <w:t>das i enlighet med de krav som följer av dessa regelverk.</w:t>
      </w:r>
      <w:bookmarkEnd w:id="293"/>
      <w:r>
        <w:t xml:space="preserve"> Av avsnitt 6.8.4 framgår att regeringen bedömer att det inte behövs några ytterligare bestämmelser om behandling av personuppgifter på lagnivå.</w:t>
      </w:r>
    </w:p>
    <w:p w14:paraId="4F36B4D6" w14:textId="77777777" w:rsidR="00F71CC6" w:rsidRDefault="00AB307F" w:rsidP="00F71CC6">
      <w:pPr>
        <w:pStyle w:val="Rubrik2"/>
      </w:pPr>
      <w:bookmarkStart w:id="294" w:name="_Toc44537241"/>
      <w:bookmarkStart w:id="295" w:name="_Toc54265436"/>
      <w:r>
        <w:t>Överklagande av beslut som fattats av organ eller fysiska personer</w:t>
      </w:r>
      <w:bookmarkEnd w:id="294"/>
      <w:bookmarkEnd w:id="295"/>
    </w:p>
    <w:p w14:paraId="00C45342" w14:textId="77777777" w:rsidR="00F71CC6" w:rsidRDefault="00AB307F" w:rsidP="00F71CC6">
      <w:pPr>
        <w:pStyle w:val="Brdtextram"/>
      </w:pPr>
      <w:r w:rsidRPr="00420062">
        <w:rPr>
          <w:b/>
        </w:rPr>
        <w:t>Regeringens förslag:</w:t>
      </w:r>
      <w:r>
        <w:t xml:space="preserve"> </w:t>
      </w:r>
      <w:r w:rsidRPr="007B238E">
        <w:t>Beslut av organ med delegerade uppgifter eller av fysiska personer som har delegerats vissa uppgifter i offentlig kontroll eller annan offentlig verksamhet ska kunna överklagas till allmän förvaltningsdomstol</w:t>
      </w:r>
      <w:r>
        <w:t>.</w:t>
      </w:r>
    </w:p>
    <w:p w14:paraId="06BAB278" w14:textId="77777777" w:rsidR="00F71CC6" w:rsidRDefault="00AB307F" w:rsidP="00F71CC6">
      <w:pPr>
        <w:pStyle w:val="Brdtextmedindragram"/>
      </w:pPr>
      <w:r w:rsidRPr="007B238E">
        <w:t xml:space="preserve">Den delegerande myndigheten ska föra det allmännas talan </w:t>
      </w:r>
      <w:r>
        <w:t xml:space="preserve">i </w:t>
      </w:r>
      <w:r w:rsidRPr="007B238E">
        <w:t>allmän förvaltningsdomstol när det gäller överklagade beslut som är medde</w:t>
      </w:r>
      <w:r>
        <w:softHyphen/>
      </w:r>
      <w:r w:rsidRPr="007B238E">
        <w:t>lade av organ med delegerade uppgifter eller av fysiska personer som har delegerats vissa uppgifter i offentlig kontroll eller annan offentlig verksamhet</w:t>
      </w:r>
      <w:r>
        <w:t>.</w:t>
      </w:r>
    </w:p>
    <w:p w14:paraId="435D4E82" w14:textId="77777777" w:rsidR="00F71CC6" w:rsidRPr="00A76360" w:rsidRDefault="00AB307F" w:rsidP="00F71CC6">
      <w:pPr>
        <w:pStyle w:val="Brdtextmedindragram"/>
      </w:pPr>
      <w:r w:rsidRPr="007B238E">
        <w:t>Bestämmelserna i lag</w:t>
      </w:r>
      <w:r>
        <w:t>en</w:t>
      </w:r>
      <w:r w:rsidRPr="007B238E">
        <w:t xml:space="preserve"> om överklagande av beslut av enskilda organ med offentliga förvaltningsuppgifter ska gälla även för överklagande av beslut som har meddelats av en fysisk person som har delegerats vissa uppgifter i offentlig kontroll eller annan offentlig verksamhet</w:t>
      </w:r>
      <w:r>
        <w:t>.</w:t>
      </w:r>
    </w:p>
    <w:p w14:paraId="6D9996F2" w14:textId="77777777" w:rsidR="00F71CC6" w:rsidRPr="00A76360" w:rsidRDefault="00F71CC6" w:rsidP="00F71CC6">
      <w:pPr>
        <w:pStyle w:val="Brdtextmedindrag"/>
        <w:rPr>
          <w:sz w:val="8"/>
          <w:szCs w:val="8"/>
        </w:rPr>
      </w:pPr>
    </w:p>
    <w:p w14:paraId="3840AF9C" w14:textId="77777777" w:rsidR="00F71CC6" w:rsidRPr="00017F91" w:rsidRDefault="00AB307F" w:rsidP="00F71CC6">
      <w:pPr>
        <w:pStyle w:val="Brdtextmedindrag"/>
        <w:rPr>
          <w:bCs/>
        </w:rPr>
      </w:pPr>
      <w:r>
        <w:rPr>
          <w:b/>
        </w:rPr>
        <w:t>Promemorian</w:t>
      </w:r>
      <w:r w:rsidRPr="0006285B">
        <w:rPr>
          <w:b/>
        </w:rPr>
        <w:t>s förslag</w:t>
      </w:r>
      <w:r>
        <w:rPr>
          <w:bCs/>
        </w:rPr>
        <w:t xml:space="preserve"> överensstämmer med regeringens.</w:t>
      </w:r>
    </w:p>
    <w:p w14:paraId="249DCA84" w14:textId="77777777" w:rsidR="00F71CC6" w:rsidRPr="009B752F" w:rsidRDefault="00AB307F" w:rsidP="00F71CC6">
      <w:pPr>
        <w:pStyle w:val="Brdtextmedindrag"/>
      </w:pPr>
      <w:r w:rsidRPr="007B238E">
        <w:rPr>
          <w:b/>
        </w:rPr>
        <w:t>Remissinstanserna</w:t>
      </w:r>
      <w:r>
        <w:rPr>
          <w:b/>
        </w:rPr>
        <w:t xml:space="preserve"> </w:t>
      </w:r>
      <w:r>
        <w:rPr>
          <w:bCs/>
        </w:rPr>
        <w:t>yttrar sig inte över förslaget när det gäller livsme</w:t>
      </w:r>
      <w:r>
        <w:rPr>
          <w:bCs/>
        </w:rPr>
        <w:softHyphen/>
        <w:t xml:space="preserve">delslagen. </w:t>
      </w:r>
      <w:r>
        <w:t>Se allmänna synpunkter i avsnitt 6.3.</w:t>
      </w:r>
    </w:p>
    <w:p w14:paraId="546EF16F" w14:textId="77777777" w:rsidR="00F71CC6" w:rsidRDefault="00AB307F" w:rsidP="00F71CC6">
      <w:pPr>
        <w:pStyle w:val="Brdtextmedindrag"/>
      </w:pPr>
      <w:r w:rsidRPr="007B238E">
        <w:rPr>
          <w:b/>
        </w:rPr>
        <w:t>Skälen för regeringens förslag:</w:t>
      </w:r>
      <w:r>
        <w:t xml:space="preserve"> Enligt 32 § första stycket livsmedels</w:t>
      </w:r>
      <w:r>
        <w:softHyphen/>
        <w:t xml:space="preserve">lagen får Livsmedelsverkets beslut i ett enskilt fall överklagas till allmän förvaltningsdomstol om det har meddelats enligt lagen, enligt föreskrifter som har meddelats med stöd av lagen eller enligt de EU-bestämmelser som kompletteras av lagen. Enligt andra stycket gäller detsamma beslut som har meddelats av någon annan statlig förvaltningsmyndighet eller av en officiell veterinär som förordnats enligt lagen (2009:1254) om officiella veterinärer. Som konstateras i </w:t>
      </w:r>
      <w:r w:rsidRPr="003B1845">
        <w:t>avsnitt</w:t>
      </w:r>
      <w:r>
        <w:t xml:space="preserve"> 6.3 bör även beslut meddelade av organ med delegerade uppgifter eller av fysiska personer som har delege</w:t>
      </w:r>
      <w:r>
        <w:softHyphen/>
        <w:t xml:space="preserve">rats vissa uppgifter i offentlig kontroll eller annan offentlig verksamhet kunna överklagas till allmän förvaltningsdomstol. Regeringen instämmer därför i promemorians bedömning att en bestämmelse om detta bör föras in i livsmedelslagen.  </w:t>
      </w:r>
    </w:p>
    <w:p w14:paraId="3F31141A" w14:textId="77777777" w:rsidR="00F71CC6" w:rsidRDefault="00AB307F" w:rsidP="00F71CC6">
      <w:pPr>
        <w:pStyle w:val="Brdtextmedindrag"/>
      </w:pPr>
      <w:r>
        <w:t xml:space="preserve">Som också konstateras i </w:t>
      </w:r>
      <w:r w:rsidRPr="003B1845">
        <w:t>avsnitt</w:t>
      </w:r>
      <w:r>
        <w:t xml:space="preserve"> 6.3 bör det vara den delegerande myndigheten som för talan hos domstolen i fråga om överklagade beslut som är meddelade av organ med delegerade uppgifter eller av fysiska personer som har delegerats vissa uppgifter i offentlig kontroll eller annan offentlig verksamhet. En bestämmelse om detta bör därför i enlighet med promemorians förslag föras in i livsmedelslagen.</w:t>
      </w:r>
    </w:p>
    <w:p w14:paraId="58DD0F0C" w14:textId="77777777" w:rsidR="00F71CC6" w:rsidRPr="008E12A3" w:rsidRDefault="00AB307F" w:rsidP="00F71CC6">
      <w:pPr>
        <w:pStyle w:val="Brdtextmedindrag"/>
      </w:pPr>
      <w:r>
        <w:t>I lagen (1986:1142) om överklagande av beslut av enskilda organ med offentliga förvaltningsuppgifter finns bestämmelser om överklagande av beslut meddelade av bolag och andra enskilda organ, som enligt särskilda bestämmelser får överklagas till regeringen, till en förvaltningsdomstol eller till en förvaltningsmyndighet. Lagen innehåller bl.a. bestämmelser om hur och inom vilken tid ett beslut ska överklagas och till vilken instans ett överklagande ska ges in. Lagen gäller dock inte överklagande av beslut meddelade av fysiska personer. Det finns inte anledning att göra någon annan bedömning än att samma regler som gäller för överklagande av beslut meddelade av organ med delegerade uppgifter bör gälla för över</w:t>
      </w:r>
      <w:r>
        <w:softHyphen/>
        <w:t>klagande av beslut meddelade av fysiska personer. Detta bör i enlighet med promemorians förslag framgå av överklagandebestämmelsen i livs</w:t>
      </w:r>
      <w:r>
        <w:softHyphen/>
        <w:t>medelslagen.</w:t>
      </w:r>
    </w:p>
    <w:p w14:paraId="339724E3" w14:textId="77777777" w:rsidR="00F71CC6" w:rsidRDefault="00AB307F" w:rsidP="00F71CC6">
      <w:pPr>
        <w:pStyle w:val="Rubrik2"/>
      </w:pPr>
      <w:bookmarkStart w:id="296" w:name="_Toc44537242"/>
      <w:bookmarkStart w:id="297" w:name="_Toc54265437"/>
      <w:r>
        <w:t>Förvaltningslagens tillämpning när uppgifter delegeras</w:t>
      </w:r>
      <w:bookmarkEnd w:id="296"/>
      <w:bookmarkEnd w:id="297"/>
    </w:p>
    <w:p w14:paraId="486EF706" w14:textId="77777777" w:rsidR="00F71CC6" w:rsidRPr="00A76360" w:rsidRDefault="00AB307F" w:rsidP="00F71CC6">
      <w:pPr>
        <w:pStyle w:val="Brdtextram"/>
      </w:pPr>
      <w:r w:rsidRPr="00420062">
        <w:rPr>
          <w:b/>
        </w:rPr>
        <w:t>Regeringens förslag:</w:t>
      </w:r>
      <w:r>
        <w:t xml:space="preserve"> </w:t>
      </w:r>
      <w:r w:rsidRPr="007B238E">
        <w:t>Bestämmelserna i förvaltningslagen om legalitet, objektivitet och proportionalitet, partsinsyn, jäv, utredningsansvar, när man får lämna uppgifter muntligt, kommunikation, dokumentation av uppgifter, dokumentation av beslut, motivering av beslut, underrättelse om innehållet i beslut och hur ett överklagande går till, rättelse av skriv</w:t>
      </w:r>
      <w:r>
        <w:softHyphen/>
      </w:r>
      <w:r w:rsidRPr="007B238E">
        <w:t xml:space="preserve">fel och liknande samt vem som får överklaga ett beslut ska tillämpas vid offentlig kontroll eller annan offentlig verksamhet som utförs av ett organ med delegerade uppgifter </w:t>
      </w:r>
      <w:r>
        <w:t>eller</w:t>
      </w:r>
      <w:r w:rsidRPr="007B238E">
        <w:t xml:space="preserve"> av en fysisk person som har dele</w:t>
      </w:r>
      <w:r>
        <w:softHyphen/>
      </w:r>
      <w:r w:rsidRPr="007B238E">
        <w:t>gerats vissa uppgifter</w:t>
      </w:r>
      <w:r>
        <w:t>.</w:t>
      </w:r>
    </w:p>
    <w:p w14:paraId="640783DC" w14:textId="77777777" w:rsidR="00F71CC6" w:rsidRPr="00A76360" w:rsidRDefault="00F71CC6" w:rsidP="00F71CC6">
      <w:pPr>
        <w:pStyle w:val="Brdtextmedindrag"/>
        <w:rPr>
          <w:sz w:val="8"/>
          <w:szCs w:val="8"/>
        </w:rPr>
      </w:pPr>
    </w:p>
    <w:p w14:paraId="0F5A713B" w14:textId="77777777" w:rsidR="00F71CC6" w:rsidRDefault="00AB307F" w:rsidP="00F71CC6">
      <w:pPr>
        <w:pStyle w:val="Brdtextmedindrag"/>
      </w:pPr>
      <w:r>
        <w:rPr>
          <w:b/>
        </w:rPr>
        <w:t>Promemorian</w:t>
      </w:r>
      <w:r w:rsidRPr="0006285B">
        <w:rPr>
          <w:b/>
        </w:rPr>
        <w:t>s förslag</w:t>
      </w:r>
      <w:r>
        <w:rPr>
          <w:bCs/>
        </w:rPr>
        <w:t xml:space="preserve"> överensstämmer med regeringens.</w:t>
      </w:r>
    </w:p>
    <w:p w14:paraId="1BB6A3E7" w14:textId="77777777" w:rsidR="00F71CC6" w:rsidRPr="00666530" w:rsidRDefault="00AB307F" w:rsidP="00F71CC6">
      <w:pPr>
        <w:pStyle w:val="Brdtextmedindrag"/>
        <w:rPr>
          <w:b/>
        </w:rPr>
      </w:pPr>
      <w:r w:rsidRPr="00666530">
        <w:rPr>
          <w:b/>
        </w:rPr>
        <w:t>Remissinstanserna</w:t>
      </w:r>
      <w:bookmarkStart w:id="298" w:name="_Hlk27058979"/>
      <w:r>
        <w:rPr>
          <w:b/>
        </w:rPr>
        <w:t xml:space="preserve"> </w:t>
      </w:r>
      <w:r>
        <w:rPr>
          <w:bCs/>
        </w:rPr>
        <w:t>yttrar sig inte över förslaget</w:t>
      </w:r>
      <w:r w:rsidRPr="007216A8">
        <w:t xml:space="preserve"> </w:t>
      </w:r>
      <w:r w:rsidRPr="007216A8">
        <w:rPr>
          <w:bCs/>
        </w:rPr>
        <w:t>när det gäller denna lag. Se allmänna synpunkter i avsnitt 6.4</w:t>
      </w:r>
      <w:r>
        <w:rPr>
          <w:bCs/>
        </w:rPr>
        <w:t xml:space="preserve">. </w:t>
      </w:r>
      <w:bookmarkEnd w:id="298"/>
    </w:p>
    <w:p w14:paraId="48BA82A0" w14:textId="77777777" w:rsidR="00F71CC6" w:rsidRDefault="00AB307F" w:rsidP="00F71CC6">
      <w:pPr>
        <w:pStyle w:val="Brdtextmedindrag"/>
      </w:pPr>
      <w:r w:rsidRPr="00666530">
        <w:rPr>
          <w:b/>
        </w:rPr>
        <w:t>Skälen för regeringens förslag:</w:t>
      </w:r>
      <w:r>
        <w:t xml:space="preserve"> </w:t>
      </w:r>
      <w:r w:rsidRPr="00405A34">
        <w:t>Av 1 § förvaltningslagen (2017:900)</w:t>
      </w:r>
      <w:r>
        <w:t xml:space="preserve"> </w:t>
      </w:r>
      <w:r w:rsidRPr="00405A34">
        <w:t>framgår att lagen</w:t>
      </w:r>
      <w:r w:rsidRPr="00C50C3B">
        <w:t xml:space="preserve"> gäller handläggning av ärenden hos förvaltningsmyndig</w:t>
      </w:r>
      <w:r>
        <w:softHyphen/>
      </w:r>
      <w:r w:rsidRPr="00C50C3B">
        <w:t>heterna, dvs. lagen är</w:t>
      </w:r>
      <w:r w:rsidRPr="00405A34">
        <w:t xml:space="preserve"> inte tillämplig på organ eller fysiska personer som utför förvaltningsuppgifter. Som framgår av </w:t>
      </w:r>
      <w:r w:rsidRPr="007C0A7C">
        <w:t xml:space="preserve">avsnitt </w:t>
      </w:r>
      <w:r>
        <w:t xml:space="preserve">6.4 </w:t>
      </w:r>
      <w:r w:rsidRPr="00405A34">
        <w:t>bör vissa av förvaltningslagens grundläggande bestämmelser vara tillämpliga när organ med delegerade uppgifter eller fysiska personer som har delegerats vissa uppgifter utför offentlig kontroll och annan offentlig verksamhet. Det gäller förvaltningslagens bestämmelser om legalitet, objektivitet och proportionalitet (5 §), partsinsyn (10 §), jäv (16–18 §§), utredningsansvar (23</w:t>
      </w:r>
      <w:r>
        <w:t> </w:t>
      </w:r>
      <w:r w:rsidRPr="00405A34">
        <w:t>§), när man får lämna uppgifter muntligt (24</w:t>
      </w:r>
      <w:r>
        <w:t> </w:t>
      </w:r>
      <w:r w:rsidRPr="00405A34">
        <w:t>§), kommunikation (25</w:t>
      </w:r>
      <w:r>
        <w:t> </w:t>
      </w:r>
      <w:r w:rsidRPr="00405A34">
        <w:t>§), dokumentation av uppgifter (27</w:t>
      </w:r>
      <w:r>
        <w:t> </w:t>
      </w:r>
      <w:r w:rsidRPr="00405A34">
        <w:t>§), dokumentation av beslut (31 §), motivering av beslut (32 §), underrättelse om innehållet i beslut och hur ett överklagande går till (33 och 34 §§), rättelse av skrivfel och liknande (36</w:t>
      </w:r>
      <w:r>
        <w:t> </w:t>
      </w:r>
      <w:r w:rsidRPr="00405A34">
        <w:t>§) samt vem som får överklaga ett beslut (42</w:t>
      </w:r>
      <w:r>
        <w:t> </w:t>
      </w:r>
      <w:r w:rsidRPr="00405A34">
        <w:t>§).</w:t>
      </w:r>
      <w:r>
        <w:t xml:space="preserve"> Regeringen instäm</w:t>
      </w:r>
      <w:r>
        <w:softHyphen/>
        <w:t>mer i promemorians bedömning att e</w:t>
      </w:r>
      <w:r w:rsidRPr="00405A34">
        <w:t>n bestämmelse om detta bör föras in i livsmedelslagen</w:t>
      </w:r>
      <w:r>
        <w:t>.</w:t>
      </w:r>
    </w:p>
    <w:p w14:paraId="36320652" w14:textId="77777777" w:rsidR="00F71CC6" w:rsidRPr="00EC567B" w:rsidRDefault="00AB307F" w:rsidP="00F71CC6">
      <w:pPr>
        <w:pStyle w:val="Rubrik2"/>
      </w:pPr>
      <w:bookmarkStart w:id="299" w:name="_Toc44537243"/>
      <w:bookmarkStart w:id="300" w:name="_Toc54265438"/>
      <w:r w:rsidRPr="00EC567B">
        <w:t xml:space="preserve">Ändring </w:t>
      </w:r>
      <w:r>
        <w:t>av</w:t>
      </w:r>
      <w:r w:rsidRPr="00EC567B">
        <w:t xml:space="preserve"> straffbestämmelse</w:t>
      </w:r>
      <w:bookmarkEnd w:id="299"/>
      <w:bookmarkEnd w:id="300"/>
    </w:p>
    <w:p w14:paraId="38295B98" w14:textId="77777777" w:rsidR="00F71CC6" w:rsidRDefault="00AB307F" w:rsidP="00F71CC6">
      <w:pPr>
        <w:pStyle w:val="Brdtextram"/>
        <w:rPr>
          <w:bCs/>
        </w:rPr>
      </w:pPr>
      <w:r>
        <w:rPr>
          <w:b/>
        </w:rPr>
        <w:t xml:space="preserve">Regeringens förslag: </w:t>
      </w:r>
      <w:bookmarkStart w:id="301" w:name="_Hlk41417863"/>
      <w:r>
        <w:rPr>
          <w:bCs/>
        </w:rPr>
        <w:t xml:space="preserve">Överträdelser av den nya kontrollförordningen ska inte omfattas av straffbestämmelserna i livsmedelslagen. </w:t>
      </w:r>
      <w:bookmarkEnd w:id="301"/>
    </w:p>
    <w:p w14:paraId="25ABADF6" w14:textId="77777777" w:rsidR="00F71CC6" w:rsidRDefault="00F71CC6" w:rsidP="00F71CC6">
      <w:pPr>
        <w:pStyle w:val="Brdtextmedindrag"/>
        <w:rPr>
          <w:sz w:val="8"/>
          <w:szCs w:val="8"/>
        </w:rPr>
      </w:pPr>
    </w:p>
    <w:p w14:paraId="463D84BE" w14:textId="527AD957" w:rsidR="00F71CC6" w:rsidRDefault="00AB307F" w:rsidP="00F71CC6">
      <w:pPr>
        <w:pStyle w:val="Brdtextmedindrag"/>
      </w:pPr>
      <w:r>
        <w:rPr>
          <w:b/>
        </w:rPr>
        <w:t>Promemorians förslag:</w:t>
      </w:r>
      <w:r>
        <w:t xml:space="preserve"> Överensstämmer inte med regeringens. I promemorian föreslås ingen avgränsning av straffbestämmelserna i förhållande till den nya kontrollförordningen.</w:t>
      </w:r>
    </w:p>
    <w:p w14:paraId="411A46B6" w14:textId="77777777" w:rsidR="00F71CC6" w:rsidRDefault="00AB307F" w:rsidP="00F71CC6">
      <w:pPr>
        <w:pStyle w:val="Brdtextmedindrag"/>
      </w:pPr>
      <w:r>
        <w:rPr>
          <w:b/>
          <w:bCs/>
        </w:rPr>
        <w:t>Remissinstanserna</w:t>
      </w:r>
      <w:r>
        <w:t xml:space="preserve"> yttrar sig inte om denna fråga.</w:t>
      </w:r>
    </w:p>
    <w:p w14:paraId="27A0BAB4" w14:textId="77777777" w:rsidR="00F71CC6" w:rsidRDefault="00AB307F" w:rsidP="00F71CC6">
      <w:pPr>
        <w:pStyle w:val="Brdtextmedindrag"/>
      </w:pPr>
      <w:r>
        <w:rPr>
          <w:b/>
          <w:bCs/>
        </w:rPr>
        <w:t xml:space="preserve">Skälen för regeringens förslag: </w:t>
      </w:r>
      <w:r>
        <w:t xml:space="preserve"> Av 29 § andra stycket livsmedelslagen följer att överträdelser av de EU-bestämmelser som kompletteras av lagen är straffbelagda. Detta gäller dock inte om överträdelsen avser bestämmel</w:t>
      </w:r>
      <w:r>
        <w:softHyphen/>
        <w:t>ser om myndighetsutövning. Som beskrivs i avsnitt 6.9 var syftet med den avgränsningen att utesluta straffansvar för överträdelser av skyldigheter för myndigheter enligt bl.a. den tidigare kontrollförordningen (se prop. 2005/06:128 s. 228). Straffbestämmelserna om tjänstefel och brott mot tystnadsplikt enligt 20 kap. brottsbalken bedöms även som tillräckliga för att sanktionera de överträdelser av den nya kontrollförordningen som personal på myndigheter kan göra sig skyldiga till vid offentlig kontroll och annan offentlig verksamhet. Den nya kontrollförordningen innehåller dock några bestämmelser som innebär skyldigheter för enskilda, som enligt regeringens bedömning i avsnitt 6.9 inte heller bör straffsanktion</w:t>
      </w:r>
      <w:r>
        <w:softHyphen/>
        <w:t>eras. Bestämmelsen i 29 § andra stycket livsmedelslagen bör därför omformuleras så att det framgår att alla överträdelser av den nya kontroll</w:t>
      </w:r>
      <w:r>
        <w:softHyphen/>
        <w:t>förordningen utesluts från straffbestämmelsens tillämpningsområde och inte bara de som avser myndighetsutövning.</w:t>
      </w:r>
    </w:p>
    <w:p w14:paraId="2D1D859D" w14:textId="77777777" w:rsidR="00F71CC6" w:rsidRDefault="00AB307F" w:rsidP="00F71CC6">
      <w:pPr>
        <w:pStyle w:val="Rubrik1"/>
      </w:pPr>
      <w:bookmarkStart w:id="302" w:name="_Toc44537244"/>
      <w:bookmarkStart w:id="303" w:name="_Toc54265439"/>
      <w:r>
        <w:t>Ändringar i lagen om foder och animaliska biprodukter</w:t>
      </w:r>
      <w:bookmarkEnd w:id="302"/>
      <w:bookmarkEnd w:id="303"/>
    </w:p>
    <w:p w14:paraId="609BA582" w14:textId="77777777" w:rsidR="00F71CC6" w:rsidRPr="001F1A37" w:rsidRDefault="00AB307F" w:rsidP="00F71CC6">
      <w:pPr>
        <w:pStyle w:val="Rubrik2"/>
        <w:spacing w:before="0"/>
      </w:pPr>
      <w:bookmarkStart w:id="304" w:name="_Toc44537245"/>
      <w:bookmarkStart w:id="305" w:name="_Toc54265440"/>
      <w:r>
        <w:t>Ord och uttryck i lagen</w:t>
      </w:r>
      <w:bookmarkEnd w:id="304"/>
      <w:bookmarkEnd w:id="305"/>
    </w:p>
    <w:p w14:paraId="4E296563" w14:textId="77777777" w:rsidR="00F71CC6" w:rsidRDefault="00AB307F" w:rsidP="00F71CC6">
      <w:pPr>
        <w:pStyle w:val="Brdtextram"/>
      </w:pPr>
      <w:r w:rsidRPr="000A433F">
        <w:rPr>
          <w:b/>
        </w:rPr>
        <w:t xml:space="preserve">Regeringens </w:t>
      </w:r>
      <w:r>
        <w:rPr>
          <w:b/>
        </w:rPr>
        <w:t>förslag</w:t>
      </w:r>
      <w:r w:rsidRPr="000A433F">
        <w:rPr>
          <w:b/>
        </w:rPr>
        <w:t>:</w:t>
      </w:r>
      <w:r>
        <w:t xml:space="preserve"> Uttrycken offentlig kontroll, annan offentlig verksamhet och organ med delegerade uppgifter ska i lagen betyda samma sak som i den nya kontrollförordningen.</w:t>
      </w:r>
    </w:p>
    <w:p w14:paraId="252355CB" w14:textId="7CD7E1D5" w:rsidR="00F71CC6" w:rsidRPr="00BB5BD4" w:rsidRDefault="00AB307F" w:rsidP="00F71CC6">
      <w:pPr>
        <w:pStyle w:val="Brdtextmedindragram"/>
      </w:pPr>
      <w:r>
        <w:t>Ordet kontrollorgan ska i berörda bestämmelser i lagen ersättas med ”ett organ med delegerade uppgifter eller en fysisk person som har delegerats vissa uppgifter”.</w:t>
      </w:r>
    </w:p>
    <w:p w14:paraId="579F0384" w14:textId="77777777" w:rsidR="00F71CC6" w:rsidRPr="00A76360" w:rsidRDefault="00F71CC6" w:rsidP="00F71CC6">
      <w:pPr>
        <w:pStyle w:val="Brdtextmedindrag"/>
        <w:rPr>
          <w:sz w:val="8"/>
          <w:szCs w:val="8"/>
        </w:rPr>
      </w:pPr>
      <w:bookmarkStart w:id="306" w:name="_Hlk40124286"/>
    </w:p>
    <w:p w14:paraId="0A56D6B1" w14:textId="77777777" w:rsidR="00F71CC6" w:rsidRDefault="00AB307F" w:rsidP="00F71CC6">
      <w:pPr>
        <w:pStyle w:val="Brdtextmedindrag"/>
      </w:pPr>
      <w:r>
        <w:rPr>
          <w:b/>
        </w:rPr>
        <w:t>Promemorian</w:t>
      </w:r>
      <w:r w:rsidRPr="0006285B">
        <w:rPr>
          <w:b/>
        </w:rPr>
        <w:t>s förslag</w:t>
      </w:r>
      <w:r>
        <w:rPr>
          <w:b/>
        </w:rPr>
        <w:t xml:space="preserve"> </w:t>
      </w:r>
      <w:bookmarkEnd w:id="306"/>
      <w:r>
        <w:t>överensstämmer med regeringens.</w:t>
      </w:r>
    </w:p>
    <w:p w14:paraId="407701D1" w14:textId="77777777" w:rsidR="00F71CC6" w:rsidRPr="00467443" w:rsidRDefault="00AB307F" w:rsidP="00F71CC6">
      <w:pPr>
        <w:pStyle w:val="Brdtextmedindrag"/>
        <w:rPr>
          <w:b/>
        </w:rPr>
      </w:pPr>
      <w:r w:rsidRPr="00EE3F2C">
        <w:rPr>
          <w:b/>
        </w:rPr>
        <w:t>Remissinstanserna</w:t>
      </w:r>
      <w:r>
        <w:rPr>
          <w:b/>
        </w:rPr>
        <w:t xml:space="preserve"> </w:t>
      </w:r>
      <w:r w:rsidRPr="00236787">
        <w:rPr>
          <w:bCs/>
        </w:rPr>
        <w:t xml:space="preserve">yttrar sig inte över förslaget när det gäller </w:t>
      </w:r>
      <w:r w:rsidRPr="009F13C0">
        <w:t>lagen</w:t>
      </w:r>
      <w:r>
        <w:t xml:space="preserve"> om foder och animaliska biprodukter</w:t>
      </w:r>
      <w:r w:rsidRPr="00236787">
        <w:rPr>
          <w:bCs/>
        </w:rPr>
        <w:t>. Se</w:t>
      </w:r>
      <w:r>
        <w:rPr>
          <w:bCs/>
        </w:rPr>
        <w:t xml:space="preserve"> </w:t>
      </w:r>
      <w:r w:rsidRPr="00236787">
        <w:rPr>
          <w:bCs/>
        </w:rPr>
        <w:t>allmänna synpunkter i avsnitt 6.</w:t>
      </w:r>
      <w:r>
        <w:rPr>
          <w:bCs/>
        </w:rPr>
        <w:t>2</w:t>
      </w:r>
      <w:r w:rsidRPr="00236787">
        <w:rPr>
          <w:bCs/>
        </w:rPr>
        <w:t>.</w:t>
      </w:r>
    </w:p>
    <w:p w14:paraId="308D8DA3" w14:textId="77777777" w:rsidR="00F71CC6" w:rsidRPr="00EE3F2C" w:rsidRDefault="00AB307F" w:rsidP="00F71CC6">
      <w:pPr>
        <w:pStyle w:val="Rubrik4utannumrering"/>
        <w:rPr>
          <w:b w:val="0"/>
        </w:rPr>
      </w:pPr>
      <w:r w:rsidRPr="00EE3F2C">
        <w:t>Skälen för regeringens förslag</w:t>
      </w:r>
    </w:p>
    <w:p w14:paraId="417F7078" w14:textId="77777777" w:rsidR="00F71CC6" w:rsidRDefault="00AB307F" w:rsidP="00F71CC6">
      <w:pPr>
        <w:pStyle w:val="Rubrik5utannumrering"/>
      </w:pPr>
      <w:r>
        <w:t>Offentlig kontroll och annan offentlig verksamhet</w:t>
      </w:r>
    </w:p>
    <w:p w14:paraId="510A85A8" w14:textId="6D1E9131" w:rsidR="00F71CC6" w:rsidRDefault="00AB307F" w:rsidP="00F71CC6">
      <w:pPr>
        <w:pStyle w:val="Brdtext"/>
      </w:pPr>
      <w:r>
        <w:t>Det unionsrättsliga uttrycket offentlig kontroll används i dag i lagen om foder och animaliska biprodukter för att beteckna myndigheternas kontroll enligt lagen och EU-regelverket. Lagen innehåller inte någon hänvisning till den definition som finns i den tidigare kontrollförordningen.</w:t>
      </w:r>
    </w:p>
    <w:p w14:paraId="1BB6649C" w14:textId="77777777" w:rsidR="00F71CC6" w:rsidRPr="00D9268E" w:rsidRDefault="00AB307F" w:rsidP="00F71CC6">
      <w:pPr>
        <w:pStyle w:val="Brdtextmedindrag"/>
      </w:pPr>
      <w:r>
        <w:t>Uttrycket offentlig kontroll används även i den nya kontrollförord</w:t>
      </w:r>
      <w:r>
        <w:softHyphen/>
        <w:t>ningen. I förordningen införs därutöver det nya uttrycket annan offentlig verksamhet för sådan offentlig verksamhet som inte är offentlig kontroll</w:t>
      </w:r>
      <w:r w:rsidRPr="00D9268E">
        <w:t>. I avsnitt</w:t>
      </w:r>
      <w:r>
        <w:t xml:space="preserve"> 6.2 </w:t>
      </w:r>
      <w:r w:rsidRPr="00D9268E">
        <w:t>redogörs närmare för innebörden av de båda uttrycken. I det avsnittet görs vidare bedömningen att även uttrycket annan offent</w:t>
      </w:r>
      <w:r w:rsidRPr="00D9268E">
        <w:softHyphen/>
        <w:t>lig verk</w:t>
      </w:r>
      <w:r>
        <w:softHyphen/>
      </w:r>
      <w:r w:rsidRPr="00D9268E">
        <w:t>samhet bör användas i de lagar som berörs av den nya kon</w:t>
      </w:r>
      <w:r w:rsidRPr="00D9268E">
        <w:softHyphen/>
        <w:t>trollförord</w:t>
      </w:r>
      <w:r>
        <w:softHyphen/>
      </w:r>
      <w:r w:rsidRPr="00D9268E">
        <w:t>ningen, bl.a. i lagen om foder och animaliska biproduk</w:t>
      </w:r>
      <w:r w:rsidRPr="00D9268E">
        <w:softHyphen/>
        <w:t>ter.</w:t>
      </w:r>
    </w:p>
    <w:p w14:paraId="3F3E81B3" w14:textId="77777777" w:rsidR="00F71CC6" w:rsidRPr="00BB5BD4" w:rsidRDefault="00AB307F" w:rsidP="001E536A">
      <w:pPr>
        <w:pStyle w:val="Brdtextmedindrag"/>
      </w:pPr>
      <w:r w:rsidRPr="00D9268E">
        <w:t>Som framgår av avsnitt</w:t>
      </w:r>
      <w:r>
        <w:t xml:space="preserve"> 6.2 definieras uttrycken offentlig kontroll och annan offentlig verksamhet i den nya kontrollförordning</w:t>
      </w:r>
      <w:r>
        <w:softHyphen/>
        <w:t xml:space="preserve">en. Offentlig kontroll omfattar kontroll som utförs för att verifiera </w:t>
      </w:r>
      <w:r w:rsidRPr="00BB5BD4">
        <w:t>efterlevnaden av bestämmelser oavsett om de har fast</w:t>
      </w:r>
      <w:r w:rsidRPr="00BB5BD4">
        <w:softHyphen/>
        <w:t>ställts på unionsnivå eller av medlems</w:t>
      </w:r>
      <w:r>
        <w:softHyphen/>
      </w:r>
      <w:r w:rsidRPr="00BB5BD4">
        <w:t>staterna för tillämpning av unionslagstiftningen.</w:t>
      </w:r>
      <w:r>
        <w:t xml:space="preserve"> </w:t>
      </w:r>
      <w:r w:rsidRPr="00BB5BD4">
        <w:t>Samma begränsning till unionslagstiftningen finns när det gäller definitionen av annan offentlig verksamhet</w:t>
      </w:r>
      <w:r>
        <w:t>.</w:t>
      </w:r>
    </w:p>
    <w:p w14:paraId="5C027F60" w14:textId="77777777" w:rsidR="00F71CC6" w:rsidRDefault="00AB307F" w:rsidP="00F71CC6">
      <w:pPr>
        <w:pStyle w:val="Brdtextmedindrag"/>
      </w:pPr>
      <w:r w:rsidRPr="00BB5BD4">
        <w:t>Lagen om foder och animaliska biprodukter har samma tillämpningsom</w:t>
      </w:r>
      <w:r>
        <w:softHyphen/>
      </w:r>
      <w:r w:rsidRPr="00BB5BD4">
        <w:t>råde som den nya kontrollförordningen när det gäller kontroll av foder och animaliska biprodukter</w:t>
      </w:r>
      <w:r>
        <w:t xml:space="preserve"> och därav framställda produkter</w:t>
      </w:r>
      <w:r w:rsidRPr="00BB5BD4">
        <w:t>.</w:t>
      </w:r>
      <w:r w:rsidR="001E536A">
        <w:t xml:space="preserve"> </w:t>
      </w:r>
      <w:r>
        <w:t>Regeringen instämmer i promemorians bedömning att det, f</w:t>
      </w:r>
      <w:r w:rsidRPr="00BB5BD4">
        <w:t>ör att underlätta tillämp</w:t>
      </w:r>
      <w:r>
        <w:softHyphen/>
      </w:r>
      <w:r w:rsidRPr="00BB5BD4">
        <w:t>ningen</w:t>
      </w:r>
      <w:r>
        <w:t>,</w:t>
      </w:r>
      <w:r w:rsidRPr="00BB5BD4">
        <w:t xml:space="preserve"> i lagen </w:t>
      </w:r>
      <w:r>
        <w:t xml:space="preserve">bör </w:t>
      </w:r>
      <w:r w:rsidRPr="00BB5BD4">
        <w:t>klargöras vad som avses med uttryck</w:t>
      </w:r>
      <w:r w:rsidRPr="00BB5BD4">
        <w:softHyphen/>
        <w:t>en offentlig kontroll och annan offentlig verksamhet när de an</w:t>
      </w:r>
      <w:r w:rsidRPr="00BB5BD4">
        <w:softHyphen/>
        <w:t>vänds i lagen. Av de nya definitionerna bör det framgå att uttryck</w:t>
      </w:r>
      <w:r w:rsidRPr="00BB5BD4">
        <w:softHyphen/>
        <w:t>en offentlig kontroll och annan offentlig verksamhet i lagen har samma bety</w:t>
      </w:r>
      <w:r w:rsidRPr="00BB5BD4">
        <w:softHyphen/>
        <w:t>delse som i den nya kontroll</w:t>
      </w:r>
      <w:r>
        <w:softHyphen/>
      </w:r>
      <w:r w:rsidRPr="00BB5BD4">
        <w:t>förordningen. För att und</w:t>
      </w:r>
      <w:r w:rsidRPr="00BB5BD4">
        <w:softHyphen/>
        <w:t xml:space="preserve">vika osäkerhet är det av stor vikt att terminologin som används i den nationella regleringen följer den begreppsutveckling som sker inom unionen. </w:t>
      </w:r>
      <w:r>
        <w:t>H</w:t>
      </w:r>
      <w:r w:rsidRPr="00BB5BD4">
        <w:t xml:space="preserve">änvisningen till de uttryck som används i den nya kontrollförordningen </w:t>
      </w:r>
      <w:r>
        <w:t xml:space="preserve">bör därför vara </w:t>
      </w:r>
      <w:r w:rsidRPr="00BB5BD4">
        <w:t>dyna</w:t>
      </w:r>
      <w:r w:rsidRPr="00BB5BD4">
        <w:softHyphen/>
        <w:t>misk, dvs. avser</w:t>
      </w:r>
      <w:r>
        <w:t xml:space="preserve"> </w:t>
      </w:r>
      <w:r w:rsidRPr="00BB5BD4">
        <w:t>förord</w:t>
      </w:r>
      <w:r>
        <w:softHyphen/>
      </w:r>
      <w:r w:rsidRPr="00BB5BD4">
        <w:t>ningen i den vid varje tidpunkt gällande lydelsen</w:t>
      </w:r>
      <w:r>
        <w:t>.</w:t>
      </w:r>
    </w:p>
    <w:p w14:paraId="66DD6D6D" w14:textId="77777777" w:rsidR="00F71CC6" w:rsidRDefault="00AB307F" w:rsidP="00F71CC6">
      <w:pPr>
        <w:pStyle w:val="Rubrik5utannumrering"/>
      </w:pPr>
      <w:r>
        <w:t>Organ med delegerade uppgifter</w:t>
      </w:r>
    </w:p>
    <w:p w14:paraId="57BBC97C" w14:textId="77777777" w:rsidR="00F71CC6" w:rsidRDefault="00AB307F" w:rsidP="00F71CC6">
      <w:pPr>
        <w:pStyle w:val="Brdtext"/>
      </w:pPr>
      <w:r w:rsidRPr="00BB5BD4">
        <w:t xml:space="preserve">I avsnitt </w:t>
      </w:r>
      <w:r>
        <w:t>6.2</w:t>
      </w:r>
      <w:r w:rsidRPr="00BB5BD4">
        <w:t xml:space="preserve"> görs bedömningen att ordet kontrollorgan</w:t>
      </w:r>
      <w:r>
        <w:t>,</w:t>
      </w:r>
      <w:r w:rsidRPr="00BB5BD4">
        <w:t xml:space="preserve"> i </w:t>
      </w:r>
      <w:r>
        <w:t xml:space="preserve">den utsträckning som det i dag används i de </w:t>
      </w:r>
      <w:r w:rsidRPr="00BB5BD4">
        <w:t>lagar</w:t>
      </w:r>
      <w:r>
        <w:t xml:space="preserve"> som omfattas av den nya kontrollförord</w:t>
      </w:r>
      <w:r>
        <w:softHyphen/>
        <w:t>ningens tillämpningsområde,</w:t>
      </w:r>
      <w:r w:rsidRPr="00BB5BD4">
        <w:t xml:space="preserve"> bör ersättas med ”ett organ med delegerade uppgifter eller en fysisk person som har delegerats vissa uppgifter”. Ordet kontrollorgan, som före</w:t>
      </w:r>
      <w:r w:rsidRPr="00BB5BD4">
        <w:softHyphen/>
        <w:t>kommer i 20, 21 och 28 §§ lagen om foder och animaliska bipro</w:t>
      </w:r>
      <w:r w:rsidRPr="00BB5BD4">
        <w:softHyphen/>
        <w:t>dukter, bör alltså för att stämma överens med bestämmel</w:t>
      </w:r>
      <w:r>
        <w:softHyphen/>
      </w:r>
      <w:r w:rsidRPr="00BB5BD4">
        <w:t>serna i den nya kontrollförordningen ersättas med detta uttryck</w:t>
      </w:r>
      <w:r>
        <w:t>.</w:t>
      </w:r>
    </w:p>
    <w:p w14:paraId="5A2D808C" w14:textId="7E0D2D0F" w:rsidR="00F71CC6" w:rsidRDefault="00AB307F" w:rsidP="00F71CC6">
      <w:pPr>
        <w:pStyle w:val="Brdtextmedindrag"/>
      </w:pPr>
      <w:r w:rsidRPr="00BB5BD4">
        <w:t>I 2 §, som innehåller definitioner av olika uttryck som används i lagen, bör det läggas till att uttrycket organ med delegerade uppgif</w:t>
      </w:r>
      <w:r w:rsidRPr="00BB5BD4">
        <w:softHyphen/>
        <w:t xml:space="preserve">ter har samma betydelse som i den nya kontrollförordningen. Som nämnts ovan är det </w:t>
      </w:r>
      <w:r>
        <w:t xml:space="preserve">viktigt </w:t>
      </w:r>
      <w:r w:rsidRPr="00BB5BD4">
        <w:t>att den terminologi som används följer begrepps</w:t>
      </w:r>
      <w:r w:rsidRPr="00BB5BD4">
        <w:softHyphen/>
        <w:t>utvecklingen i unionen. Av den anledningen bör hänvisningen till den nya kontrollför</w:t>
      </w:r>
      <w:r>
        <w:softHyphen/>
      </w:r>
      <w:r w:rsidRPr="00BB5BD4">
        <w:t xml:space="preserve">ordningen även i detta avseende </w:t>
      </w:r>
      <w:r>
        <w:t xml:space="preserve">vara </w:t>
      </w:r>
      <w:r w:rsidRPr="00BB5BD4">
        <w:t>dyna</w:t>
      </w:r>
      <w:r w:rsidRPr="00BB5BD4">
        <w:softHyphen/>
        <w:t>misk, dvs. avse förordningen i den vid varje tidpunkt gällande lydelsen</w:t>
      </w:r>
      <w:r>
        <w:t>.</w:t>
      </w:r>
    </w:p>
    <w:p w14:paraId="1EA96748" w14:textId="0568EB90" w:rsidR="00F71CC6" w:rsidRDefault="00AB307F" w:rsidP="00F71CC6">
      <w:pPr>
        <w:pStyle w:val="Rubrik2"/>
      </w:pPr>
      <w:bookmarkStart w:id="307" w:name="_Toc44537246"/>
      <w:bookmarkStart w:id="308" w:name="_Toc54265441"/>
      <w:r>
        <w:t>Myndigheterna ska även utföra annan offentlig verksamhet</w:t>
      </w:r>
      <w:bookmarkEnd w:id="307"/>
      <w:bookmarkEnd w:id="308"/>
    </w:p>
    <w:p w14:paraId="63EC08A0" w14:textId="77777777" w:rsidR="00F71CC6" w:rsidRDefault="00AB307F" w:rsidP="00F71CC6">
      <w:pPr>
        <w:pStyle w:val="Brdtextmedindragram"/>
        <w:ind w:firstLine="0"/>
      </w:pPr>
      <w:r w:rsidRPr="00420062">
        <w:rPr>
          <w:b/>
        </w:rPr>
        <w:t>Regeringens förslag:</w:t>
      </w:r>
      <w:r>
        <w:t xml:space="preserve"> Annan offentlig verksamhet ska utföras av kontrollmyndigheterna och andra statliga myndigheter </w:t>
      </w:r>
      <w:r w:rsidRPr="006A05FF">
        <w:t>enligt vad som anges i lagen och i föreskrifter som regeringen meddelar.</w:t>
      </w:r>
    </w:p>
    <w:p w14:paraId="7113C94C" w14:textId="77777777" w:rsidR="00F71CC6" w:rsidRPr="00A76360" w:rsidRDefault="00AB307F" w:rsidP="00F71CC6">
      <w:pPr>
        <w:pStyle w:val="Brdtextmedindragram"/>
        <w:rPr>
          <w:sz w:val="8"/>
          <w:szCs w:val="8"/>
        </w:rPr>
      </w:pPr>
      <w:r>
        <w:t>Det nuvarande bemyndigandet för regeringen att meddela föreskrifter om att kontrolluppgifter får överlämnas från en statlig myndighet till en annan statlig myndighet ska upphävas.</w:t>
      </w:r>
    </w:p>
    <w:p w14:paraId="1F1E6D62" w14:textId="77777777" w:rsidR="00F71CC6" w:rsidRPr="00A76360" w:rsidRDefault="00F71CC6" w:rsidP="00F71CC6">
      <w:pPr>
        <w:pStyle w:val="Brdtextmedindrag"/>
        <w:rPr>
          <w:sz w:val="8"/>
          <w:szCs w:val="8"/>
        </w:rPr>
      </w:pPr>
      <w:bookmarkStart w:id="309" w:name="_Hlk40904456"/>
    </w:p>
    <w:p w14:paraId="6D571D58" w14:textId="77777777" w:rsidR="00F71CC6" w:rsidRDefault="00AB307F" w:rsidP="00F71CC6">
      <w:pPr>
        <w:pStyle w:val="Brdtextmedindrag"/>
        <w:rPr>
          <w:bCs/>
        </w:rPr>
      </w:pPr>
      <w:r>
        <w:rPr>
          <w:b/>
        </w:rPr>
        <w:t>Promemorian</w:t>
      </w:r>
      <w:r w:rsidRPr="0006285B">
        <w:rPr>
          <w:b/>
        </w:rPr>
        <w:t xml:space="preserve">s </w:t>
      </w:r>
      <w:bookmarkEnd w:id="309"/>
      <w:r w:rsidRPr="0006285B">
        <w:rPr>
          <w:b/>
        </w:rPr>
        <w:t>förslag</w:t>
      </w:r>
      <w:r>
        <w:rPr>
          <w:b/>
        </w:rPr>
        <w:t xml:space="preserve"> </w:t>
      </w:r>
      <w:r>
        <w:rPr>
          <w:bCs/>
        </w:rPr>
        <w:t xml:space="preserve">om vilka myndigheter som ska utföra annan offentlig verksamhet överensstämmer i allt väsentligt med regeringens förslag. </w:t>
      </w:r>
      <w:r w:rsidRPr="003500E5">
        <w:rPr>
          <w:bCs/>
        </w:rPr>
        <w:t>Promemorians förslag innebär att endast de myndigheter som av regeringen pekats ut som kontrollmyndigheter kan utföra annan offentlig verksamhet.</w:t>
      </w:r>
      <w:r>
        <w:rPr>
          <w:bCs/>
        </w:rPr>
        <w:t xml:space="preserve"> </w:t>
      </w:r>
    </w:p>
    <w:p w14:paraId="420DA384" w14:textId="77777777" w:rsidR="00F71CC6" w:rsidRDefault="00AB307F" w:rsidP="00F71CC6">
      <w:pPr>
        <w:pStyle w:val="Brdtextmedindrag"/>
      </w:pPr>
      <w:r>
        <w:rPr>
          <w:bCs/>
        </w:rPr>
        <w:t>Till skillnad från regeringen föreslår promemorian att bemyndigandet i 12 § lagen om foder och animaliska biprodukter ska kompletteras med en möjlighet för regeringen att meddela föreskrifter om att uppgifter i annan offentlig verksamhet får överlämnas från en statlig myndighet till en annan statlig myndighet.</w:t>
      </w:r>
    </w:p>
    <w:p w14:paraId="2046E42F" w14:textId="77777777" w:rsidR="00F71CC6" w:rsidRPr="006A2473" w:rsidRDefault="00AB307F" w:rsidP="00F71CC6">
      <w:pPr>
        <w:pStyle w:val="Brdtextmedindrag"/>
        <w:rPr>
          <w:b/>
        </w:rPr>
      </w:pPr>
      <w:r w:rsidRPr="006A2473">
        <w:rPr>
          <w:b/>
        </w:rPr>
        <w:t>Remissinstanserna</w:t>
      </w:r>
      <w:r>
        <w:rPr>
          <w:b/>
        </w:rPr>
        <w:t xml:space="preserve"> </w:t>
      </w:r>
      <w:r>
        <w:rPr>
          <w:bCs/>
        </w:rPr>
        <w:t>yttrar sig inte över förslaget.</w:t>
      </w:r>
    </w:p>
    <w:p w14:paraId="5AACA1C2" w14:textId="77777777" w:rsidR="00F71CC6" w:rsidRDefault="00AB307F" w:rsidP="00F71CC6">
      <w:pPr>
        <w:pStyle w:val="Brdtextmedindrag"/>
      </w:pPr>
      <w:r w:rsidRPr="001F1A37">
        <w:rPr>
          <w:b/>
        </w:rPr>
        <w:t>Skälen för regeringens förslag:</w:t>
      </w:r>
      <w:r>
        <w:t xml:space="preserve"> Medlemsstaterna ska för vart och ett av de områden som omfattas av den nya kontrollförordningens tillämp</w:t>
      </w:r>
      <w:r>
        <w:softHyphen/>
        <w:t>ningsområde utse den eller de behöriga myndigheter som ska ha ansvaret för att organisera eller genomföra offentlig kontroll och annan offentlig verksamhet.</w:t>
      </w:r>
    </w:p>
    <w:p w14:paraId="2BC682A5" w14:textId="77777777" w:rsidR="00F71CC6" w:rsidRDefault="00AB307F" w:rsidP="00F71CC6">
      <w:pPr>
        <w:pStyle w:val="Brdtextmedindrag"/>
      </w:pPr>
      <w:r>
        <w:t>Vilka myndigheter som har huvudansvaret för den offent</w:t>
      </w:r>
      <w:r>
        <w:softHyphen/>
        <w:t>liga kon</w:t>
      </w:r>
      <w:r>
        <w:softHyphen/>
        <w:t>trollen framgår av 12 § lagen om foder och animaliska biprodukter. I paragrafen föreskrivs att Statens jordbruks</w:t>
      </w:r>
      <w:r>
        <w:softHyphen/>
        <w:t>verk, länsstyrelserna, andra statliga myndigheter och kommunerna ska utöva offentlig kontroll av att regelver</w:t>
      </w:r>
      <w:r>
        <w:softHyphen/>
        <w:t>ket följs. Den närmare ansvarsfördelningen mellan myndigheterna regle</w:t>
      </w:r>
      <w:r>
        <w:softHyphen/>
        <w:t>ras i förordningen om foder och animaliska biprodukter.</w:t>
      </w:r>
    </w:p>
    <w:p w14:paraId="798EAE62" w14:textId="77777777" w:rsidR="00F71CC6" w:rsidRDefault="00AB307F" w:rsidP="00F71CC6">
      <w:pPr>
        <w:pStyle w:val="Brdtextmedindrag"/>
      </w:pPr>
      <w:r>
        <w:t>På motsvarande sätt som för offentlig kontroll bör det av lagen framgå vilka myndigheter som ansvarar för annan offent</w:t>
      </w:r>
      <w:r>
        <w:softHyphen/>
        <w:t xml:space="preserve">lig verksamhet. En bestämmelse om detta bör, i enlighet med vad som föreslås i promemorian, tas in i lagen. Som framgår av avsnitt 6.2 täcker uttrycket annan offentlig verksamhet många varierande uppgifter, </w:t>
      </w:r>
      <w:r w:rsidRPr="00FC1ABC">
        <w:t xml:space="preserve">alltifrån </w:t>
      </w:r>
      <w:r>
        <w:t xml:space="preserve">att med stöd av lagen meddela förelägganden och förbud och utföra </w:t>
      </w:r>
      <w:r w:rsidRPr="00FC1ABC">
        <w:t xml:space="preserve">sådant som </w:t>
      </w:r>
      <w:r>
        <w:t xml:space="preserve">i </w:t>
      </w:r>
      <w:r w:rsidRPr="00FC1ABC">
        <w:t xml:space="preserve">lagen benämns ”övriga åligganden”, till </w:t>
      </w:r>
      <w:r>
        <w:t>att utse</w:t>
      </w:r>
      <w:r w:rsidRPr="00FC1ABC">
        <w:t xml:space="preserve"> officiella laboratorier</w:t>
      </w:r>
      <w:r>
        <w:t xml:space="preserve">. </w:t>
      </w:r>
      <w:r w:rsidRPr="00FC1ABC">
        <w:t xml:space="preserve"> </w:t>
      </w:r>
      <w:r>
        <w:t>D</w:t>
      </w:r>
      <w:r w:rsidRPr="00FC1ABC">
        <w:t>et behöver</w:t>
      </w:r>
      <w:r>
        <w:t xml:space="preserve"> inte alltid </w:t>
      </w:r>
      <w:r w:rsidRPr="00B474E6">
        <w:t>vara samma myndighet som utövar både offentlig kontroll och annan offentlig verksamhet inom ett visst område.</w:t>
      </w:r>
      <w:r>
        <w:t xml:space="preserve"> Uppgifter som utgör annan offentlig verksamhet bör också kunna utföras av andra statliga myndig</w:t>
      </w:r>
      <w:r>
        <w:softHyphen/>
        <w:t>heter än de statliga myndigheter som pekats ut som kontrollmyndigheter av regeringen. Den närmare ansvarsfördelningen mellan myndigheterna bör därför i likhet med vad som gäller för den offentliga kontrollen bestämmas av regeringen.</w:t>
      </w:r>
    </w:p>
    <w:p w14:paraId="71C4D983" w14:textId="77777777" w:rsidR="00F71CC6" w:rsidRDefault="00AB307F" w:rsidP="00F71CC6">
      <w:pPr>
        <w:pStyle w:val="Brdtextmedindrag"/>
      </w:pPr>
      <w:r>
        <w:t>I dag finns ett bemyndigande i 12 § lagen om foder och animaliska biprodukter som ger regeringen möjlighet att meddela föreskrifter om att en statlig myndighet får lämna över kontrolluppgifter till en annan statlig myndighet. Regeringen anser, i likhet med vad som föreslås i promemo</w:t>
      </w:r>
      <w:r>
        <w:softHyphen/>
        <w:t>rian, att en möjlighet att överlämna uppgifter bör avse såväl uppgifter i offentlig kontroll som uppgifter i annan offentlig verksamhet. Eftersom det är fråga om att reglera den närmare ansvarsfördelningen mellan statliga myndigheter kan regeringen dock meddela denna typ av föreskrifter med stöd av restkompetensen i 8 kap. 7 § regeringsformen. Det nuvarande bemyndigandet i 12 § kan därför upphävas.</w:t>
      </w:r>
    </w:p>
    <w:p w14:paraId="27D976CB" w14:textId="77777777" w:rsidR="00F71CC6" w:rsidRDefault="00AB307F" w:rsidP="00F71CC6">
      <w:pPr>
        <w:pStyle w:val="Rubrik2"/>
      </w:pPr>
      <w:bookmarkStart w:id="310" w:name="_Hlk40170493"/>
      <w:bookmarkStart w:id="311" w:name="_Toc44537247"/>
      <w:bookmarkStart w:id="312" w:name="_Toc54265442"/>
      <w:r w:rsidRPr="00BD06FB">
        <w:t>Överlämnande av uppgifter i offentlig kontroll och annan offentlig verksamhet</w:t>
      </w:r>
      <w:bookmarkEnd w:id="310"/>
      <w:bookmarkEnd w:id="311"/>
      <w:bookmarkEnd w:id="312"/>
    </w:p>
    <w:p w14:paraId="5CAF1B7E" w14:textId="77777777" w:rsidR="00F71CC6" w:rsidRDefault="00AB307F" w:rsidP="00F71CC6">
      <w:pPr>
        <w:pStyle w:val="Brdtextram"/>
      </w:pPr>
      <w:r w:rsidRPr="00277A76">
        <w:rPr>
          <w:b/>
          <w:bCs/>
        </w:rPr>
        <w:t>Regeringens bedömning:</w:t>
      </w:r>
      <w:r>
        <w:rPr>
          <w:b/>
          <w:bCs/>
        </w:rPr>
        <w:t xml:space="preserve"> </w:t>
      </w:r>
      <w:r>
        <w:t>De behöriga myndigheterna kan överlämna uppgifter som ingår i den offentliga kontrollen eller i annan offentlig verksamhet till enskilda organ eller fysiska personer direkt med stöd av bestämmelserna i den nya kontrollförordningen.</w:t>
      </w:r>
    </w:p>
    <w:p w14:paraId="44BE9122" w14:textId="6186FE38" w:rsidR="00F71CC6" w:rsidRPr="00A16CAB" w:rsidRDefault="00AB307F" w:rsidP="00F71CC6">
      <w:pPr>
        <w:pStyle w:val="Brdtextmedindragram"/>
      </w:pPr>
      <w:r w:rsidRPr="00A16CAB">
        <w:rPr>
          <w:b/>
        </w:rPr>
        <w:t>Regeringens förslag:</w:t>
      </w:r>
      <w:r w:rsidRPr="00A16CAB">
        <w:t xml:space="preserve"> Det </w:t>
      </w:r>
      <w:r>
        <w:t xml:space="preserve">ska </w:t>
      </w:r>
      <w:r w:rsidRPr="00A16CAB">
        <w:t>inför</w:t>
      </w:r>
      <w:r>
        <w:t>a</w:t>
      </w:r>
      <w:r w:rsidRPr="00A16CAB">
        <w:t>s en upplysning om att det i den nya kontrollförordningen finns bestämmelser om överläm</w:t>
      </w:r>
      <w:r>
        <w:softHyphen/>
      </w:r>
      <w:r w:rsidRPr="00A16CAB">
        <w:t>nande av uppgifter till ett organ eller till en fysisk person.</w:t>
      </w:r>
    </w:p>
    <w:p w14:paraId="5DD28F74" w14:textId="77777777" w:rsidR="00F71CC6" w:rsidRPr="00A76360" w:rsidRDefault="00F71CC6" w:rsidP="00F71CC6">
      <w:pPr>
        <w:pStyle w:val="Brdtextmedindrag"/>
        <w:rPr>
          <w:sz w:val="8"/>
          <w:szCs w:val="8"/>
        </w:rPr>
      </w:pPr>
    </w:p>
    <w:p w14:paraId="71D647A1" w14:textId="77777777" w:rsidR="00F71CC6" w:rsidRPr="00224D5D" w:rsidRDefault="00AB307F" w:rsidP="00F71CC6">
      <w:pPr>
        <w:pStyle w:val="Brdtextmedindrag"/>
        <w:rPr>
          <w:bCs/>
        </w:rPr>
      </w:pPr>
      <w:r>
        <w:rPr>
          <w:b/>
        </w:rPr>
        <w:t>Promemorian</w:t>
      </w:r>
      <w:r w:rsidRPr="0006285B">
        <w:rPr>
          <w:b/>
        </w:rPr>
        <w:t>s</w:t>
      </w:r>
      <w:r>
        <w:rPr>
          <w:b/>
        </w:rPr>
        <w:t xml:space="preserve"> bedömning </w:t>
      </w:r>
      <w:r>
        <w:rPr>
          <w:bCs/>
        </w:rPr>
        <w:t>överensstämmer med regeringens bedöm</w:t>
      </w:r>
      <w:r>
        <w:rPr>
          <w:bCs/>
        </w:rPr>
        <w:softHyphen/>
        <w:t xml:space="preserve">ning. I promemorian föreslogs dock inte någon upplysningsbestämmelse i lagen. </w:t>
      </w:r>
    </w:p>
    <w:p w14:paraId="4486DA4F" w14:textId="77777777" w:rsidR="00F71CC6" w:rsidRPr="00467443" w:rsidRDefault="00AB307F" w:rsidP="00F71CC6">
      <w:pPr>
        <w:pStyle w:val="Brdtextmedindrag"/>
      </w:pPr>
      <w:r>
        <w:rPr>
          <w:b/>
        </w:rPr>
        <w:t xml:space="preserve">Remissinstanserna </w:t>
      </w:r>
      <w:r>
        <w:t>yttrar sig inte över bedömningen.</w:t>
      </w:r>
      <w:bookmarkStart w:id="313" w:name="_Hlk40126061"/>
      <w:bookmarkEnd w:id="313"/>
    </w:p>
    <w:p w14:paraId="0471D50E" w14:textId="19F25AB8" w:rsidR="00F71CC6" w:rsidRDefault="00AB307F" w:rsidP="00F71CC6">
      <w:pPr>
        <w:pStyle w:val="Rubrik4utannumrering"/>
        <w:rPr>
          <w:b w:val="0"/>
        </w:rPr>
      </w:pPr>
      <w:r w:rsidRPr="0013615D">
        <w:t xml:space="preserve">Skälen för regeringens </w:t>
      </w:r>
      <w:r>
        <w:t>förslag och bedömning</w:t>
      </w:r>
    </w:p>
    <w:p w14:paraId="1E073116" w14:textId="77777777" w:rsidR="00F71CC6" w:rsidRPr="00BF20C8" w:rsidRDefault="00AB307F" w:rsidP="00F71CC6">
      <w:pPr>
        <w:keepNext/>
        <w:tabs>
          <w:tab w:val="left" w:pos="907"/>
        </w:tabs>
        <w:spacing w:before="240" w:after="80" w:line="210" w:lineRule="exact"/>
        <w:rPr>
          <w:rFonts w:ascii="Times New Roman" w:eastAsiaTheme="minorHAnsi" w:hAnsi="Times New Roman" w:cstheme="minorBidi"/>
          <w:i/>
          <w:sz w:val="20"/>
          <w:szCs w:val="22"/>
        </w:rPr>
      </w:pPr>
      <w:r w:rsidRPr="00BF20C8">
        <w:rPr>
          <w:rFonts w:ascii="Times New Roman" w:eastAsiaTheme="minorHAnsi" w:hAnsi="Times New Roman" w:cstheme="minorBidi"/>
          <w:i/>
          <w:sz w:val="20"/>
          <w:szCs w:val="22"/>
        </w:rPr>
        <w:t>Allmänt om förutsättningarna för delegering</w:t>
      </w:r>
    </w:p>
    <w:p w14:paraId="14F2D8E9" w14:textId="65A5F31C" w:rsidR="00F71CC6" w:rsidRPr="00BF20C8"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F20C8">
        <w:rPr>
          <w:rFonts w:ascii="Times New Roman" w:hAnsi="Times New Roman"/>
          <w:sz w:val="20"/>
        </w:rPr>
        <w:t>Enligt artiklarna 28 och 31 i nya kontrollförordningen får de behöriga myndigheterna delegera vissa uppgifter som ingår i den offentliga kontrollen eller i annan offentlig verksamhet till organ eller till fysiska personer i enlighet med villkoren i artikel 29 eller 30.</w:t>
      </w:r>
      <w:r>
        <w:rPr>
          <w:rFonts w:ascii="Times New Roman" w:hAnsi="Times New Roman"/>
          <w:sz w:val="20"/>
        </w:rPr>
        <w:t xml:space="preserve"> </w:t>
      </w:r>
      <w:r w:rsidRPr="00BF20C8">
        <w:rPr>
          <w:rFonts w:ascii="Times New Roman" w:hAnsi="Times New Roman"/>
          <w:sz w:val="20"/>
        </w:rPr>
        <w:t>Delegering av uppgifter som ingår i offentlig kontroll får ske under förutsättning</w:t>
      </w:r>
      <w:r>
        <w:rPr>
          <w:rFonts w:ascii="Times New Roman" w:hAnsi="Times New Roman"/>
          <w:sz w:val="20"/>
        </w:rPr>
        <w:t xml:space="preserve"> </w:t>
      </w:r>
      <w:r w:rsidRPr="00BF20C8">
        <w:rPr>
          <w:rFonts w:ascii="Times New Roman" w:hAnsi="Times New Roman"/>
          <w:sz w:val="20"/>
        </w:rPr>
        <w:t>att delegeringen inne</w:t>
      </w:r>
      <w:r>
        <w:rPr>
          <w:rFonts w:ascii="Times New Roman" w:hAnsi="Times New Roman"/>
          <w:sz w:val="20"/>
        </w:rPr>
        <w:softHyphen/>
      </w:r>
      <w:r w:rsidRPr="00BF20C8">
        <w:rPr>
          <w:rFonts w:ascii="Times New Roman" w:hAnsi="Times New Roman"/>
          <w:sz w:val="20"/>
        </w:rPr>
        <w:t>håller en exakt beskrivning av de uppgifter som ska utföras och villkoren för utförandet. Organet eller den fysiska personen ska vidare uppfylla vissa krav. De ska bl.a. ha den sakkunskap, utrustning och infrastruktur som krävs för att utföra de uppgifter som delegeras och de ska vara opartiska och fria från intressekonflikter. För ett organ gäller dessutom att det ska vara ackrediterat i enlighet med standarder som är relevanta för de aktuella uppgifterna (artiklarna 29</w:t>
      </w:r>
      <w:r>
        <w:rPr>
          <w:rFonts w:ascii="Times New Roman" w:hAnsi="Times New Roman"/>
          <w:sz w:val="20"/>
        </w:rPr>
        <w:t>–</w:t>
      </w:r>
      <w:r w:rsidRPr="00BF20C8">
        <w:rPr>
          <w:rFonts w:ascii="Times New Roman" w:hAnsi="Times New Roman"/>
          <w:sz w:val="20"/>
        </w:rPr>
        <w:t xml:space="preserve">30). </w:t>
      </w:r>
    </w:p>
    <w:p w14:paraId="437813CC" w14:textId="5A51E499"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F20C8">
        <w:rPr>
          <w:rFonts w:ascii="Times New Roman" w:hAnsi="Times New Roman"/>
          <w:sz w:val="20"/>
        </w:rPr>
        <w:t>När det gäller delegering av uppgifter som ingår i annan offentlig verk</w:t>
      </w:r>
      <w:r>
        <w:rPr>
          <w:rFonts w:ascii="Times New Roman" w:hAnsi="Times New Roman"/>
          <w:sz w:val="20"/>
        </w:rPr>
        <w:softHyphen/>
      </w:r>
      <w:r w:rsidRPr="00BF20C8">
        <w:rPr>
          <w:rFonts w:ascii="Times New Roman" w:hAnsi="Times New Roman"/>
          <w:sz w:val="20"/>
        </w:rPr>
        <w:t>samhet till ett organ krävs att de bestämmelser som avses i artikel 1.2 (som anger vilka sakområden som kontrollförordningen ska tillämpas på) inte förbjuder en sådan delegering. För delegation till fysiska personer krävs, förutom att villkoren enligt artikel 30 är uppfyllda, att den materiella lag</w:t>
      </w:r>
      <w:r>
        <w:rPr>
          <w:rFonts w:ascii="Times New Roman" w:hAnsi="Times New Roman"/>
          <w:sz w:val="20"/>
        </w:rPr>
        <w:softHyphen/>
      </w:r>
      <w:r w:rsidRPr="00BF20C8">
        <w:rPr>
          <w:rFonts w:ascii="Times New Roman" w:hAnsi="Times New Roman"/>
          <w:sz w:val="20"/>
        </w:rPr>
        <w:t>stiftningen tillåter en sådan delegering. En uttrycklig begränsning av vad som får delegeras finns i artikel 31.3 i förordningen. Där sägs att beslut om åtgärder vid konstaterad bristande efterlevnad enligt artikel 138.1 b</w:t>
      </w:r>
      <w:r>
        <w:rPr>
          <w:rFonts w:ascii="Times New Roman" w:hAnsi="Times New Roman"/>
          <w:sz w:val="20"/>
        </w:rPr>
        <w:t>,</w:t>
      </w:r>
      <w:r w:rsidRPr="00BF20C8">
        <w:rPr>
          <w:rFonts w:ascii="Times New Roman" w:hAnsi="Times New Roman"/>
          <w:sz w:val="20"/>
        </w:rPr>
        <w:t xml:space="preserve"> 138.2 och 138.3 inte får delegeras. Nämnda bestämmelser innehåller en uppräk</w:t>
      </w:r>
      <w:r>
        <w:rPr>
          <w:rFonts w:ascii="Times New Roman" w:hAnsi="Times New Roman"/>
          <w:sz w:val="20"/>
        </w:rPr>
        <w:softHyphen/>
      </w:r>
      <w:r w:rsidRPr="00BF20C8">
        <w:rPr>
          <w:rFonts w:ascii="Times New Roman" w:hAnsi="Times New Roman"/>
          <w:sz w:val="20"/>
        </w:rPr>
        <w:t>ning av åtgärder som de behöriga myndigheterna ska vidta om det konstateras att det finns brister i efterlevnaden av regelverket. Utöver de allmänna bestämmelserna om myndighetsåtgärder i artikel 138 innehåller förordningen även mer specifika bestämmelser om vilka åtgärder som behöriga myndigheter får vidta vid bristande efterlevnad av reglerna i sam</w:t>
      </w:r>
      <w:r>
        <w:rPr>
          <w:rFonts w:ascii="Times New Roman" w:hAnsi="Times New Roman"/>
          <w:sz w:val="20"/>
        </w:rPr>
        <w:softHyphen/>
      </w:r>
      <w:r w:rsidRPr="00BF20C8">
        <w:rPr>
          <w:rFonts w:ascii="Times New Roman" w:hAnsi="Times New Roman"/>
          <w:sz w:val="20"/>
        </w:rPr>
        <w:t xml:space="preserve">band med att djur och varor förs in i unionen från tredjeländer, se artiklarna 66–69. De åtgärder som nämns i artiklarna 66–69 ryms inom de åtgärder som regleras i artikel 138. Mot bakgrund av hur förordningen är strukturerad kan den inte förstås på annat sätt än att begränsningen i rätten att delegera beslut även omfattar beslut om åtgärder som fattas med stöd av artiklarna 66–69 i förordningen eftersom även dessa artiklar reglerar åtgärder vid konstaterad bristande efterlevnad. </w:t>
      </w:r>
    </w:p>
    <w:p w14:paraId="709C58F1" w14:textId="77777777" w:rsidR="00F71CC6" w:rsidRPr="00BF20C8" w:rsidRDefault="00AB307F" w:rsidP="00F71CC6">
      <w:pPr>
        <w:keepNext/>
        <w:tabs>
          <w:tab w:val="left" w:pos="907"/>
        </w:tabs>
        <w:spacing w:before="240" w:after="80" w:line="210" w:lineRule="exact"/>
        <w:rPr>
          <w:rFonts w:ascii="Times New Roman" w:eastAsiaTheme="minorHAnsi" w:hAnsi="Times New Roman" w:cstheme="minorBidi"/>
          <w:i/>
          <w:sz w:val="20"/>
          <w:szCs w:val="22"/>
        </w:rPr>
      </w:pPr>
      <w:r>
        <w:rPr>
          <w:rFonts w:ascii="Times New Roman" w:eastAsiaTheme="minorHAnsi" w:hAnsi="Times New Roman" w:cstheme="minorBidi"/>
          <w:i/>
          <w:sz w:val="20"/>
          <w:szCs w:val="22"/>
        </w:rPr>
        <w:t>Det införs inte några särskilda delegationsbestämmelser i lagen</w:t>
      </w:r>
    </w:p>
    <w:p w14:paraId="390CFB9B" w14:textId="77777777" w:rsidR="00F71CC6" w:rsidRPr="00D84248"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F20C8">
        <w:rPr>
          <w:rFonts w:ascii="Times New Roman" w:hAnsi="Times New Roman"/>
          <w:sz w:val="20"/>
        </w:rPr>
        <w:t>Av 12 kap. 4 § andra stycket regeringsformen framgår att förvalt</w:t>
      </w:r>
      <w:r w:rsidRPr="00BF20C8">
        <w:rPr>
          <w:rFonts w:ascii="Times New Roman" w:hAnsi="Times New Roman"/>
          <w:sz w:val="20"/>
        </w:rPr>
        <w:softHyphen/>
        <w:t>ningsupp</w:t>
      </w:r>
      <w:r>
        <w:rPr>
          <w:rFonts w:ascii="Times New Roman" w:hAnsi="Times New Roman"/>
          <w:sz w:val="20"/>
        </w:rPr>
        <w:softHyphen/>
      </w:r>
      <w:r w:rsidRPr="00BF20C8">
        <w:rPr>
          <w:rFonts w:ascii="Times New Roman" w:hAnsi="Times New Roman"/>
          <w:sz w:val="20"/>
        </w:rPr>
        <w:t>gifter kan överlämnas åt enskilda och att detta ska ske med stöd av lag om uppgiften innefattar myndighetsutövning. Det kan inte uteslutas att det kan förekomma moment av myndighetsutöv</w:t>
      </w:r>
      <w:r w:rsidRPr="00BF20C8">
        <w:rPr>
          <w:rFonts w:ascii="Times New Roman" w:hAnsi="Times New Roman"/>
          <w:sz w:val="20"/>
        </w:rPr>
        <w:softHyphen/>
        <w:t>ning i de uppgifter som kan delegeras av de behöriga myndigheterna med stöd av bestämmelserna i den nya kontrollförordningen och att delege</w:t>
      </w:r>
      <w:r w:rsidRPr="00BF20C8">
        <w:rPr>
          <w:rFonts w:ascii="Times New Roman" w:hAnsi="Times New Roman"/>
          <w:sz w:val="20"/>
        </w:rPr>
        <w:softHyphen/>
        <w:t>ring därför kräver stöd i lag. Bestämmel</w:t>
      </w:r>
      <w:r w:rsidRPr="00BF20C8">
        <w:rPr>
          <w:rFonts w:ascii="Times New Roman" w:hAnsi="Times New Roman"/>
          <w:sz w:val="20"/>
        </w:rPr>
        <w:softHyphen/>
        <w:t>serna om delegering i den nya kontrollförordningen är emeller</w:t>
      </w:r>
      <w:r>
        <w:rPr>
          <w:rFonts w:ascii="Times New Roman" w:hAnsi="Times New Roman"/>
          <w:sz w:val="20"/>
        </w:rPr>
        <w:softHyphen/>
      </w:r>
      <w:r w:rsidRPr="00BF20C8">
        <w:rPr>
          <w:rFonts w:ascii="Times New Roman" w:hAnsi="Times New Roman"/>
          <w:sz w:val="20"/>
        </w:rPr>
        <w:t>tid</w:t>
      </w:r>
      <w:r>
        <w:rPr>
          <w:rFonts w:ascii="Times New Roman" w:hAnsi="Times New Roman"/>
          <w:sz w:val="20"/>
        </w:rPr>
        <w:t xml:space="preserve"> </w:t>
      </w:r>
      <w:r w:rsidRPr="00BF20C8">
        <w:rPr>
          <w:rFonts w:ascii="Times New Roman" w:hAnsi="Times New Roman"/>
          <w:sz w:val="20"/>
        </w:rPr>
        <w:t>direkt tillämpliga och någon kompletterande bestämmelse i nationell rätt krävs inte för att regeringsformens krav på lagstöd ska vara uppfyllt. Bestämmelserna är även utformade på ett sätt som gör att de berörda myndigheterna kan tillämpa dem utan kompletterande regler i lag.</w:t>
      </w:r>
      <w:r>
        <w:rPr>
          <w:rFonts w:ascii="Times New Roman" w:hAnsi="Times New Roman"/>
          <w:sz w:val="20"/>
        </w:rPr>
        <w:t xml:space="preserve"> </w:t>
      </w:r>
      <w:r w:rsidRPr="00BF20C8">
        <w:rPr>
          <w:rFonts w:ascii="Times New Roman" w:hAnsi="Times New Roman"/>
          <w:sz w:val="20"/>
        </w:rPr>
        <w:t>Av tydlighetsskäl bör möjligheten att delegera uppgifter med stöd av kontroll</w:t>
      </w:r>
      <w:r>
        <w:rPr>
          <w:rFonts w:ascii="Times New Roman" w:hAnsi="Times New Roman"/>
          <w:sz w:val="20"/>
        </w:rPr>
        <w:softHyphen/>
      </w:r>
      <w:r w:rsidRPr="00BF20C8">
        <w:rPr>
          <w:rFonts w:ascii="Times New Roman" w:hAnsi="Times New Roman"/>
          <w:sz w:val="20"/>
        </w:rPr>
        <w:t>förordningen dock framgå av l</w:t>
      </w:r>
      <w:r>
        <w:rPr>
          <w:rFonts w:ascii="Times New Roman" w:hAnsi="Times New Roman"/>
          <w:sz w:val="20"/>
        </w:rPr>
        <w:t>agen om foder och animaliska biprodukter</w:t>
      </w:r>
      <w:r w:rsidRPr="00BF20C8">
        <w:rPr>
          <w:rFonts w:ascii="Times New Roman" w:hAnsi="Times New Roman"/>
          <w:sz w:val="20"/>
        </w:rPr>
        <w:t>. Regeringen föreslår därför att det i lagen införs en upplysning om att det i den nya kontrollförordningen finns bestämmelser om att vissa uppgifter som ingår i den offentliga kontrollen och vissa uppgifter i samband med annan offentlig verksamhet får delegeras till ett organ eller till en fysisk person.</w:t>
      </w:r>
    </w:p>
    <w:p w14:paraId="421D2C12" w14:textId="77777777" w:rsidR="00F71CC6" w:rsidRDefault="00AB307F" w:rsidP="00F71CC6">
      <w:pPr>
        <w:pStyle w:val="Rubrik2"/>
      </w:pPr>
      <w:bookmarkStart w:id="314" w:name="_Toc44537248"/>
      <w:bookmarkStart w:id="315" w:name="_Toc54265443"/>
      <w:r>
        <w:t>Frivillig överflyttning av annan offentlig verksamhet</w:t>
      </w:r>
      <w:bookmarkEnd w:id="314"/>
      <w:bookmarkEnd w:id="315"/>
    </w:p>
    <w:p w14:paraId="7430824E" w14:textId="77777777" w:rsidR="00F71CC6" w:rsidRDefault="00AB307F" w:rsidP="00F71CC6">
      <w:pPr>
        <w:pStyle w:val="Brdtextram"/>
      </w:pPr>
      <w:r w:rsidRPr="00420062">
        <w:rPr>
          <w:b/>
        </w:rPr>
        <w:t>Regeringens förslag:</w:t>
      </w:r>
      <w:r>
        <w:t xml:space="preserve"> Det ska vara möjligt för Jordbruks</w:t>
      </w:r>
      <w:r>
        <w:softHyphen/>
        <w:t>verket eller en annan statlig kontrollmyndighet som regeringen bestämt att, i samråd med en kommun och under samma förut</w:t>
      </w:r>
      <w:r>
        <w:softHyphen/>
        <w:t>sättningar som gäller för över</w:t>
      </w:r>
      <w:r>
        <w:softHyphen/>
        <w:t>flyttning av offentlig kontroll, be</w:t>
      </w:r>
      <w:r>
        <w:softHyphen/>
        <w:t xml:space="preserve">sluta att ansvaret för annan offentlig verksamhet i fråga om </w:t>
      </w:r>
      <w:r w:rsidRPr="005E03AB">
        <w:t>en viss verksamhet</w:t>
      </w:r>
      <w:r>
        <w:t xml:space="preserve"> ska flyttas över från kommunen till verket eller myndigheten.</w:t>
      </w:r>
    </w:p>
    <w:p w14:paraId="0403ED64" w14:textId="39C1E7DA" w:rsidR="00F71CC6" w:rsidRPr="00A76360" w:rsidRDefault="00AB307F" w:rsidP="00F71CC6">
      <w:pPr>
        <w:pStyle w:val="Brdtextmedindragram"/>
        <w:rPr>
          <w:sz w:val="8"/>
          <w:szCs w:val="8"/>
        </w:rPr>
      </w:pPr>
      <w:r>
        <w:t>Det ska även vara möjligt för Jordbruksverket eller en annan statlig kontrollmyndighet som regeringen bestämt att, i samråd med en kommun och under samma förutsättningar som gäller för överflyttning av offentlig kontroll, besluta att ansvaret för annan offent</w:t>
      </w:r>
      <w:r>
        <w:softHyphen/>
        <w:t>lig verksamhet i fråga om en viss anläggning ska flyttas över från verket eller myndig</w:t>
      </w:r>
      <w:r>
        <w:softHyphen/>
        <w:t>heten till kommu</w:t>
      </w:r>
      <w:r>
        <w:softHyphen/>
        <w:t>nen.</w:t>
      </w:r>
    </w:p>
    <w:p w14:paraId="25B6BCF8" w14:textId="77777777" w:rsidR="00F71CC6" w:rsidRPr="00A76360" w:rsidRDefault="00F71CC6" w:rsidP="00F71CC6">
      <w:pPr>
        <w:pStyle w:val="Brdtextmedindrag"/>
        <w:rPr>
          <w:sz w:val="8"/>
          <w:szCs w:val="8"/>
        </w:rPr>
      </w:pPr>
    </w:p>
    <w:p w14:paraId="6E7C2CF0" w14:textId="77777777" w:rsidR="00F71CC6" w:rsidRPr="00A453F2" w:rsidRDefault="00AB307F" w:rsidP="00F71CC6">
      <w:pPr>
        <w:pStyle w:val="Brdtextmedindrag"/>
        <w:rPr>
          <w:b/>
        </w:rPr>
      </w:pPr>
      <w:r>
        <w:rPr>
          <w:b/>
        </w:rPr>
        <w:t>Promemorians</w:t>
      </w:r>
      <w:r w:rsidRPr="0006285B">
        <w:rPr>
          <w:b/>
        </w:rPr>
        <w:t xml:space="preserve"> </w:t>
      </w:r>
      <w:r>
        <w:rPr>
          <w:b/>
        </w:rPr>
        <w:t xml:space="preserve">förslag </w:t>
      </w:r>
      <w:bookmarkStart w:id="316" w:name="_Hlk43660877"/>
      <w:r>
        <w:rPr>
          <w:bCs/>
        </w:rPr>
        <w:t xml:space="preserve">skiljer sig från regeringens förslag enligt följande. I promemorian föreslås att begreppet verksamhet i 16 § lagen om foder och animaliska biprodukter ska ersättas med begreppet anläggning. </w:t>
      </w:r>
      <w:bookmarkEnd w:id="316"/>
      <w:r>
        <w:rPr>
          <w:bCs/>
        </w:rPr>
        <w:t xml:space="preserve">Vidare föreslås </w:t>
      </w:r>
      <w:r w:rsidRPr="002046A9">
        <w:rPr>
          <w:bCs/>
        </w:rPr>
        <w:t xml:space="preserve">att uttrycket ”skötas” ska användas i </w:t>
      </w:r>
      <w:r>
        <w:rPr>
          <w:bCs/>
        </w:rPr>
        <w:t>16 och 17 §§</w:t>
      </w:r>
      <w:r w:rsidRPr="002046A9">
        <w:rPr>
          <w:bCs/>
        </w:rPr>
        <w:t xml:space="preserve"> för att beskriva vilken myndighet som har ansvaret för offentlig kontroll och annan offentlig verksamhet innan det fattas beslut om</w:t>
      </w:r>
      <w:r>
        <w:rPr>
          <w:bCs/>
        </w:rPr>
        <w:t xml:space="preserve"> frivillig</w:t>
      </w:r>
      <w:r w:rsidRPr="002046A9">
        <w:rPr>
          <w:bCs/>
        </w:rPr>
        <w:t xml:space="preserve"> överflytt</w:t>
      </w:r>
      <w:r>
        <w:rPr>
          <w:bCs/>
        </w:rPr>
        <w:softHyphen/>
      </w:r>
      <w:r w:rsidRPr="002046A9">
        <w:rPr>
          <w:bCs/>
        </w:rPr>
        <w:t>ning av ansvaret.</w:t>
      </w:r>
    </w:p>
    <w:p w14:paraId="2CD4F1E5" w14:textId="77777777" w:rsidR="00F71CC6" w:rsidRDefault="00AB307F" w:rsidP="00F71CC6">
      <w:pPr>
        <w:pStyle w:val="Brdtextmedindrag"/>
      </w:pPr>
      <w:r w:rsidRPr="006A2473">
        <w:rPr>
          <w:b/>
        </w:rPr>
        <w:t>Remissinstanserna</w:t>
      </w:r>
      <w:r>
        <w:rPr>
          <w:b/>
        </w:rPr>
        <w:t xml:space="preserve">: </w:t>
      </w:r>
      <w:bookmarkStart w:id="317" w:name="_Hlk43660683"/>
      <w:r w:rsidRPr="00EF67C9">
        <w:rPr>
          <w:i/>
        </w:rPr>
        <w:t>Jordbruksverket</w:t>
      </w:r>
      <w:r>
        <w:t xml:space="preserve"> avstyrker förslaget att begreppet verksamhet ersätts med begreppet anläggning. Enligt verket finns det </w:t>
      </w:r>
      <w:r w:rsidRPr="00C21DFD">
        <w:t xml:space="preserve">en anledning att 16 och 18 §§ </w:t>
      </w:r>
      <w:r>
        <w:t xml:space="preserve">i lagen </w:t>
      </w:r>
      <w:r w:rsidRPr="00C21DFD">
        <w:t xml:space="preserve">hänvisar till det mer omfattande begreppet verksamhet och 17 § enbart till anläggningar. En verksamhet kan </w:t>
      </w:r>
      <w:r>
        <w:t xml:space="preserve">enligt Jordbruksverket </w:t>
      </w:r>
      <w:r w:rsidRPr="00C21DFD">
        <w:t xml:space="preserve">omfatta en anläggning, men en anläggning omfattar inte nödvändigtvis all verksamhet. </w:t>
      </w:r>
      <w:r>
        <w:t xml:space="preserve">Verket </w:t>
      </w:r>
      <w:r w:rsidRPr="00C21DFD">
        <w:t>föreslår att båd</w:t>
      </w:r>
      <w:r>
        <w:t>e</w:t>
      </w:r>
      <w:r w:rsidRPr="00C21DFD">
        <w:t xml:space="preserve"> begrepp</w:t>
      </w:r>
      <w:r>
        <w:t xml:space="preserve">et </w:t>
      </w:r>
      <w:r w:rsidRPr="00C21DFD">
        <w:t xml:space="preserve">verksamhet och anläggning ska </w:t>
      </w:r>
      <w:r>
        <w:t>anges</w:t>
      </w:r>
      <w:r w:rsidRPr="00C21DFD">
        <w:t xml:space="preserve"> i 16 och 18 §§ för att tydliggöra omfattningen. Om det av något skäl inte bedöms vara lämpligt </w:t>
      </w:r>
      <w:r>
        <w:t xml:space="preserve">anser myndigheten att </w:t>
      </w:r>
      <w:r w:rsidRPr="00C21DFD">
        <w:t>16 och 18 §§ åtminstone</w:t>
      </w:r>
      <w:r>
        <w:t xml:space="preserve"> bör</w:t>
      </w:r>
      <w:r w:rsidRPr="00C21DFD">
        <w:t xml:space="preserve"> lämnas oförändrade</w:t>
      </w:r>
      <w:r>
        <w:t xml:space="preserve">. </w:t>
      </w:r>
      <w:bookmarkEnd w:id="317"/>
      <w:r w:rsidRPr="002046A9">
        <w:rPr>
          <w:i/>
          <w:iCs/>
        </w:rPr>
        <w:t xml:space="preserve">Livsmedelsverket </w:t>
      </w:r>
      <w:r w:rsidRPr="002046A9">
        <w:t>anser att ordet skötsel är oklart och att lagtexten bör ange att det är fråga om en överflyttning av ”ansvaret” för offentlig kontroll och annan offentlig verksamhet.</w:t>
      </w:r>
      <w:r w:rsidRPr="002046A9">
        <w:rPr>
          <w:b/>
        </w:rPr>
        <w:t xml:space="preserve"> </w:t>
      </w:r>
      <w:r w:rsidRPr="006824D2">
        <w:rPr>
          <w:i/>
          <w:iCs/>
        </w:rPr>
        <w:t>Hörby kommun</w:t>
      </w:r>
      <w:r>
        <w:t xml:space="preserve"> är positiv till förslaget. Inga andra remissinstanser yttrar sig över förslaget.</w:t>
      </w:r>
    </w:p>
    <w:p w14:paraId="005097AA" w14:textId="43BBFEE9" w:rsidR="00F71CC6" w:rsidRDefault="00AB307F" w:rsidP="00F71CC6">
      <w:pPr>
        <w:pStyle w:val="Brdtextmedindrag"/>
      </w:pPr>
      <w:r w:rsidRPr="001F1A37">
        <w:rPr>
          <w:b/>
        </w:rPr>
        <w:t>Skälen för regeringens förslag:</w:t>
      </w:r>
      <w:r>
        <w:t xml:space="preserve"> Lagen om foder och animaliska bipro</w:t>
      </w:r>
      <w:r>
        <w:softHyphen/>
        <w:t>dukter ger berörda kontrollmyndigheter rätt att under vissa förutsättningar flytta kontrollansvaret mellan sig. Enligt 16 § får således Jordbruksverket eller en annan statlig kontrollmyndighet som regeringen bestämt, i samråd med en kommun, besluta att den offentliga kontrollen över en viss verk</w:t>
      </w:r>
      <w:r>
        <w:softHyphen/>
        <w:t>samhet som kommunen ansva</w:t>
      </w:r>
      <w:r>
        <w:softHyphen/>
        <w:t>rar för ska flyttas över till verket eller myn</w:t>
      </w:r>
      <w:r>
        <w:softHyphen/>
        <w:t>digheten. Detta förut</w:t>
      </w:r>
      <w:r>
        <w:softHyphen/>
        <w:t>sätter att verksamheten har stor omfattning, är särskilt komplicerad eller att det finns andra särskilda skäl. Om Jordbruksverket eller myn</w:t>
      </w:r>
      <w:r>
        <w:softHyphen/>
        <w:t>digheten och kommunen är överens om det får verket eller myn</w:t>
      </w:r>
      <w:r>
        <w:softHyphen/>
        <w:t>digheten besluta att ansvaret för kontrollen ska lämnas tillbaka till kommunen. Enligt 17 § får vidare Jordbruksverket eller en annan statlig kon</w:t>
      </w:r>
      <w:r>
        <w:softHyphen/>
        <w:t>trollmyndighet som regeringen bestämt, i samråd med en kommun, besluta att ansvaret för den offentliga kontroll av en viss anläggning som verket eller myndigheten annars har ska flyttas över till kommunen.</w:t>
      </w:r>
    </w:p>
    <w:p w14:paraId="2ED71473" w14:textId="77777777" w:rsidR="00F71CC6" w:rsidRDefault="00AB307F" w:rsidP="00F71CC6">
      <w:pPr>
        <w:pStyle w:val="Brdtextmedindrag"/>
      </w:pPr>
      <w:r>
        <w:t xml:space="preserve">Som det konstateras bl.a. i </w:t>
      </w:r>
      <w:r w:rsidRPr="00C94806">
        <w:t xml:space="preserve">avsnitt </w:t>
      </w:r>
      <w:r>
        <w:t>6.2 görs i den nya kontrollförord</w:t>
      </w:r>
      <w:r>
        <w:softHyphen/>
        <w:t>ningen en tydlig skillnad mellan å ena sidan offentlig kontroll, som inbe</w:t>
      </w:r>
      <w:r>
        <w:softHyphen/>
        <w:t>griper granskningsåtgärder som undersökning och bedömning av sakligt underlag, och å andra sidan annan offent</w:t>
      </w:r>
      <w:r>
        <w:softHyphen/>
        <w:t>lig verksamhet, som bl.a. innefat</w:t>
      </w:r>
      <w:r>
        <w:softHyphen/>
        <w:t>tar rådgivning och verkställande åtgärder. Bestämmelserna om frivillig överflyttning av offentlig kontroll tar sikte på kontroll i fråga om en viss anläggning eller verksamhet. I de fall då Jordbruksverket eller en annan statlig kontrollmyndighet som regeringen bestämt och en kommun kommer över</w:t>
      </w:r>
      <w:r>
        <w:softHyphen/>
        <w:t>ens om att kon</w:t>
      </w:r>
      <w:r>
        <w:softHyphen/>
        <w:t>trollen av en anläggning eller verksamhet ska flyttas från den ena kontrollmyndig</w:t>
      </w:r>
      <w:r>
        <w:softHyphen/>
        <w:t>heten till den andra är det naturligt att överflytt</w:t>
      </w:r>
      <w:r>
        <w:softHyphen/>
        <w:t>ningen omfattar med kontrollen sammanhängande offentlig verk</w:t>
      </w:r>
      <w:r>
        <w:softHyphen/>
        <w:t>samhet såsom råd</w:t>
      </w:r>
      <w:r>
        <w:softHyphen/>
        <w:t>givning och korrigerande åtgärder vid bristande efterlev</w:t>
      </w:r>
      <w:r>
        <w:softHyphen/>
        <w:t xml:space="preserve">nad. </w:t>
      </w:r>
      <w:r w:rsidRPr="00362D4D">
        <w:t xml:space="preserve">Regeringen instämmer därför i promemorians förslag att </w:t>
      </w:r>
      <w:r>
        <w:t>16 § bör ändras så att det framgår att Jordbruksverket, eller en annan statlig kontrollmyndig</w:t>
      </w:r>
      <w:r>
        <w:softHyphen/>
        <w:t>het som regeringen bestämt, i samråd med en kommun, får besluta om att flytta över ansvaret för såväl offentlig kontroll som annan offentlig verksamhet från kommunen till verket eller myndigheten. Samma ändring bör göras i 17 § när det gäller överflyttning från Jordbruks</w:t>
      </w:r>
      <w:r>
        <w:softHyphen/>
        <w:t>verket eller myn</w:t>
      </w:r>
      <w:r>
        <w:softHyphen/>
        <w:t>digheten till kommunen.</w:t>
      </w:r>
      <w:r w:rsidRPr="00362D4D">
        <w:t xml:space="preserve"> I enlighet med vad </w:t>
      </w:r>
      <w:r w:rsidRPr="00362D4D">
        <w:rPr>
          <w:i/>
          <w:iCs/>
        </w:rPr>
        <w:t>Livsmedels</w:t>
      </w:r>
      <w:r>
        <w:rPr>
          <w:i/>
          <w:iCs/>
        </w:rPr>
        <w:softHyphen/>
      </w:r>
      <w:r w:rsidRPr="00362D4D">
        <w:rPr>
          <w:i/>
          <w:iCs/>
        </w:rPr>
        <w:t xml:space="preserve">verket </w:t>
      </w:r>
      <w:r w:rsidRPr="00362D4D">
        <w:t>påpeka</w:t>
      </w:r>
      <w:r>
        <w:t>r</w:t>
      </w:r>
      <w:r w:rsidRPr="00362D4D">
        <w:t xml:space="preserve"> anser regeringen, till skillnad </w:t>
      </w:r>
      <w:r>
        <w:t xml:space="preserve">från </w:t>
      </w:r>
      <w:r w:rsidRPr="00362D4D">
        <w:t xml:space="preserve">vad som föreslås i promemorian, att </w:t>
      </w:r>
      <w:r>
        <w:t>16 och 17 §§</w:t>
      </w:r>
      <w:r w:rsidRPr="00362D4D">
        <w:t xml:space="preserve"> bör </w:t>
      </w:r>
      <w:r>
        <w:t xml:space="preserve">formuleras </w:t>
      </w:r>
      <w:r w:rsidRPr="00362D4D">
        <w:t xml:space="preserve">så att det är fråga om en överflyttning av </w:t>
      </w:r>
      <w:r>
        <w:t>”</w:t>
      </w:r>
      <w:r w:rsidRPr="00362D4D">
        <w:t>ansvaret</w:t>
      </w:r>
      <w:r>
        <w:t>”</w:t>
      </w:r>
      <w:r w:rsidRPr="00362D4D">
        <w:t xml:space="preserve"> för offentlig kontroll och annan offentlig verk</w:t>
      </w:r>
      <w:r>
        <w:softHyphen/>
      </w:r>
      <w:r w:rsidRPr="00362D4D">
        <w:t>samhet.</w:t>
      </w:r>
    </w:p>
    <w:p w14:paraId="0C384265" w14:textId="60207490" w:rsidR="00F71CC6" w:rsidRDefault="00AB307F" w:rsidP="00F71CC6">
      <w:pPr>
        <w:pStyle w:val="Brdtextmedindrag"/>
      </w:pPr>
      <w:r>
        <w:t xml:space="preserve">Det kan konstateras att bestämmelsen om frivillig överflyttning av kontrollansvaret i 16 § avser kontroll över en viss </w:t>
      </w:r>
      <w:r w:rsidRPr="006F7F0E">
        <w:t>verksamhet</w:t>
      </w:r>
      <w:r>
        <w:t>,</w:t>
      </w:r>
      <w:r w:rsidRPr="006F7F0E">
        <w:t xml:space="preserve"> </w:t>
      </w:r>
      <w:r>
        <w:t>medan fri</w:t>
      </w:r>
      <w:r>
        <w:softHyphen/>
        <w:t>villig överflyttning en</w:t>
      </w:r>
      <w:r>
        <w:softHyphen/>
        <w:t xml:space="preserve">ligt 17 § avser kontroll över en viss </w:t>
      </w:r>
      <w:r w:rsidRPr="006F7F0E">
        <w:t>anläggning</w:t>
      </w:r>
      <w:r>
        <w:t xml:space="preserve">. </w:t>
      </w:r>
      <w:r w:rsidRPr="006F7F0E">
        <w:rPr>
          <w:i/>
          <w:iCs/>
        </w:rPr>
        <w:t>Jordbruksverket</w:t>
      </w:r>
      <w:r>
        <w:t xml:space="preserve"> avstyrker att begreppet verksamhet ersätts av begreppet anläggning i 16 § och anser att båda begreppen bör anges i bestämmelsen. </w:t>
      </w:r>
      <w:r w:rsidRPr="00C0379F">
        <w:t>Kontroll</w:t>
      </w:r>
      <w:r>
        <w:t xml:space="preserve">er av att regelverket </w:t>
      </w:r>
      <w:r w:rsidRPr="00C0379F">
        <w:t xml:space="preserve">för foder och animaliska biprodukter </w:t>
      </w:r>
      <w:r>
        <w:t xml:space="preserve">följs omfattar </w:t>
      </w:r>
      <w:r w:rsidRPr="00C0379F">
        <w:t xml:space="preserve">i huvudsak </w:t>
      </w:r>
      <w:r>
        <w:t xml:space="preserve">godkända och </w:t>
      </w:r>
      <w:r w:rsidRPr="00C0379F">
        <w:t>registrerade anläggningar.</w:t>
      </w:r>
      <w:r>
        <w:t xml:space="preserve"> Kontroller bedrivs dock inte uteslutande avseende verksamhet i anläggningar. </w:t>
      </w:r>
      <w:bookmarkStart w:id="318" w:name="_Hlk43661575"/>
      <w:r>
        <w:t>Kontroll av animaliska biprodukter och därav framställda produkter kan exempelvis handla om att kontrollera spridning av organiska gödningsme</w:t>
      </w:r>
      <w:r>
        <w:softHyphen/>
        <w:t>del, vilket inte avser kontroll av en verksamhet som är knuten till en anläggning.</w:t>
      </w:r>
      <w:bookmarkStart w:id="319" w:name="_Hlk43662358"/>
      <w:bookmarkEnd w:id="318"/>
      <w:r>
        <w:t xml:space="preserve"> Enligt </w:t>
      </w:r>
      <w:r w:rsidRPr="00A42CEA">
        <w:rPr>
          <w:i/>
          <w:iCs/>
        </w:rPr>
        <w:t xml:space="preserve">Lagrådet </w:t>
      </w:r>
      <w:r>
        <w:t xml:space="preserve">blir bestämmelsen i 16 § otydlig om det anges att det kan vara fråga om överflyttning av ansvaret för såväl en viss anläggning som en viss verksamhet. Regeringen delar </w:t>
      </w:r>
      <w:r w:rsidRPr="00A42CEA">
        <w:rPr>
          <w:i/>
          <w:iCs/>
        </w:rPr>
        <w:t xml:space="preserve">Lagrådets </w:t>
      </w:r>
      <w:r>
        <w:t>bedömning och anser att 16 § även fortsättningsvis endast bör innehålla det vidare begreppet ”viss verksamhet”</w:t>
      </w:r>
      <w:bookmarkEnd w:id="319"/>
      <w:r>
        <w:t>.</w:t>
      </w:r>
    </w:p>
    <w:p w14:paraId="6557CA8C" w14:textId="77777777" w:rsidR="00F71CC6" w:rsidRDefault="00AB307F" w:rsidP="00F71CC6">
      <w:pPr>
        <w:pStyle w:val="Rubrik2"/>
      </w:pPr>
      <w:bookmarkStart w:id="320" w:name="_Toc44537249"/>
      <w:bookmarkStart w:id="321" w:name="_Toc54265444"/>
      <w:r>
        <w:t>Förelägganden riktade till kommuner och tvångsvis överflyttning av annan offentlig verksamhet</w:t>
      </w:r>
      <w:bookmarkEnd w:id="320"/>
      <w:bookmarkEnd w:id="321"/>
    </w:p>
    <w:p w14:paraId="74023CFD" w14:textId="77777777" w:rsidR="00F71CC6" w:rsidRDefault="00AB307F" w:rsidP="00F71CC6">
      <w:pPr>
        <w:pStyle w:val="Brdtextram"/>
      </w:pPr>
      <w:r w:rsidRPr="00420062">
        <w:rPr>
          <w:b/>
        </w:rPr>
        <w:t>Regeringens förslag:</w:t>
      </w:r>
      <w:r>
        <w:t xml:space="preserve"> Om en kommun inte fullgör de skyl</w:t>
      </w:r>
      <w:r>
        <w:softHyphen/>
        <w:t>digheter som följer av dess uppdrag att utföra annan offentlig verksamhet ska Jord</w:t>
      </w:r>
      <w:r>
        <w:softHyphen/>
        <w:t>bruksverket eller en annan statlig kontroll</w:t>
      </w:r>
      <w:r>
        <w:softHyphen/>
        <w:t>myndighet som regeringen bestämt få förelägga kommunen att avhjälpa bristen.</w:t>
      </w:r>
    </w:p>
    <w:p w14:paraId="14EAB7D7" w14:textId="77777777" w:rsidR="00F71CC6" w:rsidRDefault="00AB307F" w:rsidP="00F71CC6">
      <w:pPr>
        <w:pStyle w:val="Brdtextmedindragram"/>
      </w:pPr>
      <w:r>
        <w:t xml:space="preserve">Vidare ska regeringen, på ansökan av Jordbruksverket eller en annan statlig kontrollmyndighet, få fatta beslut om att flytta över inte bara ansvaret för offentlig kontroll av en </w:t>
      </w:r>
      <w:r w:rsidRPr="00740735">
        <w:t>viss verksamhet</w:t>
      </w:r>
      <w:r>
        <w:t xml:space="preserve">, utan även ansvaret för annan offentlig verksamhet när det gäller </w:t>
      </w:r>
      <w:r w:rsidRPr="00740735">
        <w:t>den verksamheten</w:t>
      </w:r>
      <w:r>
        <w:t>, om kommunen grovt eller under längre tid har åsidosatt sin skyldighet att utöva offentlig kontroll eller an</w:t>
      </w:r>
      <w:r>
        <w:softHyphen/>
        <w:t xml:space="preserve">nan offentlig verksamhet i fråga om </w:t>
      </w:r>
      <w:r w:rsidRPr="00740735">
        <w:t>den verksamheten.</w:t>
      </w:r>
    </w:p>
    <w:p w14:paraId="0B9B6563" w14:textId="77777777" w:rsidR="00F71CC6" w:rsidRPr="00A76360" w:rsidRDefault="00AB307F" w:rsidP="00F71CC6">
      <w:pPr>
        <w:pStyle w:val="Brdtextmedindragram"/>
      </w:pPr>
      <w:r>
        <w:t>Rätten för regeringen att besluta om att lämna tillbaka ansva</w:t>
      </w:r>
      <w:r>
        <w:softHyphen/>
        <w:t>ret för den offentliga kontrollen till kommunen ska även om</w:t>
      </w:r>
      <w:r>
        <w:softHyphen/>
        <w:t>fatta annan offent</w:t>
      </w:r>
      <w:r>
        <w:softHyphen/>
        <w:t>lig verksamhet som berörs.</w:t>
      </w:r>
    </w:p>
    <w:p w14:paraId="638D35DE" w14:textId="77777777" w:rsidR="00F71CC6" w:rsidRPr="00A76360" w:rsidRDefault="00F71CC6" w:rsidP="00F71CC6">
      <w:pPr>
        <w:pStyle w:val="Brdtextmedindrag"/>
        <w:rPr>
          <w:sz w:val="8"/>
          <w:szCs w:val="8"/>
        </w:rPr>
      </w:pPr>
      <w:bookmarkStart w:id="322" w:name="_Hlk40127410"/>
    </w:p>
    <w:p w14:paraId="3B587A9D" w14:textId="77777777" w:rsidR="00F71CC6" w:rsidRPr="00C10663" w:rsidRDefault="00AB307F" w:rsidP="00F71CC6">
      <w:pPr>
        <w:pStyle w:val="Brdtextmedindrag"/>
        <w:rPr>
          <w:b/>
        </w:rPr>
      </w:pPr>
      <w:r w:rsidRPr="00C10663">
        <w:rPr>
          <w:b/>
        </w:rPr>
        <w:t>Promemorians förslag</w:t>
      </w:r>
      <w:r>
        <w:rPr>
          <w:bCs/>
        </w:rPr>
        <w:t xml:space="preserve"> </w:t>
      </w:r>
      <w:bookmarkEnd w:id="322"/>
      <w:r>
        <w:rPr>
          <w:bCs/>
        </w:rPr>
        <w:t xml:space="preserve">skiljer sig från regeringens förslag endast på så sätt att det i promemorian </w:t>
      </w:r>
      <w:r w:rsidRPr="003C1335">
        <w:rPr>
          <w:bCs/>
        </w:rPr>
        <w:t xml:space="preserve">föreslås att </w:t>
      </w:r>
      <w:r>
        <w:rPr>
          <w:bCs/>
        </w:rPr>
        <w:t xml:space="preserve">uttrycket </w:t>
      </w:r>
      <w:r w:rsidRPr="003C1335">
        <w:rPr>
          <w:bCs/>
        </w:rPr>
        <w:t xml:space="preserve">verksamhet i 18 § lagen om foder och animaliska biprodukter ska ersättas med </w:t>
      </w:r>
      <w:r>
        <w:rPr>
          <w:bCs/>
        </w:rPr>
        <w:t xml:space="preserve">uttrycket </w:t>
      </w:r>
      <w:r w:rsidRPr="003C1335">
        <w:rPr>
          <w:bCs/>
        </w:rPr>
        <w:t xml:space="preserve">anläggning. </w:t>
      </w:r>
    </w:p>
    <w:p w14:paraId="4C64A144" w14:textId="77777777" w:rsidR="00F71CC6" w:rsidRPr="00C10663" w:rsidRDefault="00AB307F" w:rsidP="00F71CC6">
      <w:pPr>
        <w:pStyle w:val="Brdtextmedindrag"/>
        <w:rPr>
          <w:b/>
        </w:rPr>
      </w:pPr>
      <w:r w:rsidRPr="00C10663">
        <w:rPr>
          <w:b/>
        </w:rPr>
        <w:t>Remissinstanserna</w:t>
      </w:r>
      <w:r>
        <w:rPr>
          <w:b/>
        </w:rPr>
        <w:t xml:space="preserve">: </w:t>
      </w:r>
      <w:r w:rsidRPr="00EF67C9">
        <w:rPr>
          <w:i/>
        </w:rPr>
        <w:t>Jordbruksverket</w:t>
      </w:r>
      <w:r>
        <w:t xml:space="preserve"> avstyrker förslaget att begreppet verksamhet ersätts med begreppet anläggning. Enligt verket finns det </w:t>
      </w:r>
      <w:r w:rsidRPr="00C21DFD">
        <w:t xml:space="preserve">en anledning att 16 och 18 §§ </w:t>
      </w:r>
      <w:r>
        <w:t xml:space="preserve">i lagen </w:t>
      </w:r>
      <w:r w:rsidRPr="00C21DFD">
        <w:t>hänvisar till det mer omfattande begrep</w:t>
      </w:r>
      <w:r>
        <w:softHyphen/>
      </w:r>
      <w:r w:rsidRPr="00C21DFD">
        <w:t xml:space="preserve">pet verksamhet och 17 § enbart till anläggningar. </w:t>
      </w:r>
      <w:r>
        <w:t>Se mer om verkets remissynpunkt i denna fråga under avsnitt 10.4 ovan.</w:t>
      </w:r>
    </w:p>
    <w:p w14:paraId="4B8B8B70" w14:textId="77777777" w:rsidR="00F71CC6" w:rsidRDefault="00AB307F" w:rsidP="00F71CC6">
      <w:pPr>
        <w:pStyle w:val="Brdtextmedindrag"/>
      </w:pPr>
      <w:r w:rsidRPr="00C10663">
        <w:rPr>
          <w:b/>
        </w:rPr>
        <w:t>Skälen för regeringens förslag:</w:t>
      </w:r>
      <w:r>
        <w:t xml:space="preserve"> </w:t>
      </w:r>
      <w:r w:rsidRPr="00C10663">
        <w:t>Om det finns brister i den kommunala kontrollen kan Jordbruksverket eller en annan statlig kontrollmyndighet som regeringen bestämt förelägga en kommun att rätta till bristerna. Ett sådant föreläggande ska innehålla uppgifter om de åtgärder som Jord</w:t>
      </w:r>
      <w:r>
        <w:softHyphen/>
      </w:r>
      <w:r w:rsidRPr="00C10663">
        <w:t>bruksverket eller myndigheten anser nödvändiga för att bristen ska kunna avhjälpas (19 § lagen om foder och animaliska biproduk</w:t>
      </w:r>
      <w:r w:rsidRPr="00C10663">
        <w:softHyphen/>
        <w:t>ter).</w:t>
      </w:r>
      <w:r>
        <w:t xml:space="preserve"> </w:t>
      </w:r>
      <w:r w:rsidRPr="00C10663">
        <w:t>Om en kommun grovt eller under en längre tid har åsidosatt sina kontrollskyldig</w:t>
      </w:r>
      <w:r>
        <w:softHyphen/>
      </w:r>
      <w:r w:rsidRPr="00C10663">
        <w:t xml:space="preserve">heter </w:t>
      </w:r>
      <w:r>
        <w:t xml:space="preserve">när det gäller viss verksamhet </w:t>
      </w:r>
      <w:r w:rsidRPr="00C10663">
        <w:t>kan regeringen på ansökan av Jord</w:t>
      </w:r>
      <w:r>
        <w:softHyphen/>
      </w:r>
      <w:r w:rsidRPr="00C10663">
        <w:t>bruks</w:t>
      </w:r>
      <w:r w:rsidRPr="00C10663">
        <w:softHyphen/>
        <w:t>verket</w:t>
      </w:r>
      <w:r>
        <w:t>,</w:t>
      </w:r>
      <w:r w:rsidRPr="00C10663">
        <w:t xml:space="preserve"> eller en annan statlig kontrollmyndighet som regeringen bestämt, besluta att den offentliga kontrollen ska flyttas över till Jord</w:t>
      </w:r>
      <w:r>
        <w:softHyphen/>
      </w:r>
      <w:r w:rsidRPr="00C10663">
        <w:t>bruks</w:t>
      </w:r>
      <w:r w:rsidRPr="00C10663">
        <w:softHyphen/>
        <w:t>verket eller myndigheteten. Regeringen får besluta att kon</w:t>
      </w:r>
      <w:r w:rsidRPr="00C10663">
        <w:softHyphen/>
        <w:t>trollen ska lämnas tillbaka till kommunen (18 §)</w:t>
      </w:r>
      <w:r>
        <w:t>.</w:t>
      </w:r>
    </w:p>
    <w:p w14:paraId="43712A71" w14:textId="77777777" w:rsidR="00F71CC6" w:rsidRDefault="00AB307F" w:rsidP="00F71CC6">
      <w:pPr>
        <w:pStyle w:val="Brdtextmedindrag"/>
      </w:pPr>
      <w:r w:rsidRPr="00C10663">
        <w:t>I förarbetena till de aktuella bestämmelserna anfördes att såväl en enstaka grov överträdelse från kommu</w:t>
      </w:r>
      <w:r w:rsidRPr="00C10663">
        <w:softHyphen/>
        <w:t>nens sida som upprepade försum</w:t>
      </w:r>
      <w:r>
        <w:softHyphen/>
      </w:r>
      <w:r w:rsidRPr="00C10663">
        <w:t>melser eller brister av mindre all</w:t>
      </w:r>
      <w:r w:rsidRPr="00C10663">
        <w:softHyphen/>
        <w:t>varlig karaktär som sträcker sig över en längre tidsperiod skulle kunna utgöra grund för en överflyttning av kontrollansvaret. Det anfördes vidare att det bör vara naturligt att i första hand rikta ett föreläggande mot en kommun som inte uppfyller sina ålig</w:t>
      </w:r>
      <w:r>
        <w:softHyphen/>
      </w:r>
      <w:r w:rsidRPr="00C10663">
        <w:t>ganden och att utgångspunkten därför bör vara att först när det kunnat konstateras att ett föreläggande inte följts bör bli aktuellt med att tvångsvis flytta över kontrollansvaret (prop. 2005/06:128 s. 263 f.).</w:t>
      </w:r>
      <w:r>
        <w:t xml:space="preserve"> </w:t>
      </w:r>
      <w:r w:rsidRPr="00C10663">
        <w:t>Som exempel på situationer då möjligheten att meddela föreläggan</w:t>
      </w:r>
      <w:r w:rsidRPr="00C10663">
        <w:softHyphen/>
        <w:t>den skulle kunna använ</w:t>
      </w:r>
      <w:r>
        <w:softHyphen/>
      </w:r>
      <w:r w:rsidRPr="00C10663">
        <w:t>das nämndes en kommuns upprepade underlåtenhet att rapportera om kontrollverksamheten till den centrala myndig</w:t>
      </w:r>
      <w:r w:rsidRPr="00C10663">
        <w:softHyphen/>
        <w:t>heten eller underlåtenhet att upprätta en kontroll</w:t>
      </w:r>
      <w:r w:rsidRPr="00C10663">
        <w:softHyphen/>
        <w:t>plan (prop. 2005/06:128 s. 265)</w:t>
      </w:r>
      <w:r>
        <w:t>.</w:t>
      </w:r>
    </w:p>
    <w:p w14:paraId="67761A53" w14:textId="77777777" w:rsidR="00F71CC6" w:rsidRDefault="00AB307F" w:rsidP="00F71CC6">
      <w:pPr>
        <w:pStyle w:val="Brdtextmedindrag"/>
      </w:pPr>
      <w:r>
        <w:t>Ä</w:t>
      </w:r>
      <w:r w:rsidRPr="00C10663">
        <w:t>ven misskötsel av uppgifter som i den nya kontrollförord</w:t>
      </w:r>
      <w:r w:rsidRPr="00C10663">
        <w:softHyphen/>
        <w:t>ningen benämns annan offentlig verksamhet, som t.ex. underlåten</w:t>
      </w:r>
      <w:r w:rsidRPr="00C10663">
        <w:softHyphen/>
        <w:t xml:space="preserve">het att upprätta en kontrollplan, </w:t>
      </w:r>
      <w:r>
        <w:t xml:space="preserve">ska således </w:t>
      </w:r>
      <w:r w:rsidRPr="00C10663">
        <w:t>kunna leda till att Jord</w:t>
      </w:r>
      <w:r w:rsidRPr="00C10663">
        <w:softHyphen/>
        <w:t>bruksverket eller en annan statlig kontrollmyndighet som regering</w:t>
      </w:r>
      <w:r w:rsidRPr="00C10663">
        <w:softHyphen/>
        <w:t xml:space="preserve">en bestämt förelägger en kommun att rätta till bristerna. </w:t>
      </w:r>
      <w:r w:rsidRPr="0075501D">
        <w:t>Regeringen instämmer i promemorians bedömning att detta bör tydlig</w:t>
      </w:r>
      <w:r w:rsidRPr="0075501D">
        <w:softHyphen/>
        <w:t>göras i lagtexten.</w:t>
      </w:r>
      <w:r>
        <w:t xml:space="preserve"> </w:t>
      </w:r>
      <w:bookmarkStart w:id="323" w:name="_Hlk40177704"/>
      <w:r>
        <w:t xml:space="preserve">Det bör därför framgå av lagtexten att rätten att förelägga en kommun som misskött sig att rätta till bristen ska gälla även brister avseende annan offentlig verksamhet. </w:t>
      </w:r>
      <w:bookmarkEnd w:id="323"/>
    </w:p>
    <w:p w14:paraId="38DCC3DC" w14:textId="77777777" w:rsidR="00F71CC6" w:rsidRDefault="00AB307F" w:rsidP="00F71CC6">
      <w:pPr>
        <w:pStyle w:val="Brdtextmedindrag"/>
      </w:pPr>
      <w:r>
        <w:t>På samma sätt som när det gäller en frivillig överflyttning av kontroll</w:t>
      </w:r>
      <w:r>
        <w:softHyphen/>
        <w:t>ansvaret mellan två kontrollmyndigheter bör en tvångsöverflyttning omfatta inte bara rena kontrolluppgifter utan även andra myndighetsupp</w:t>
      </w:r>
      <w:r>
        <w:softHyphen/>
        <w:t>gifter som hänger samman med kontrol</w:t>
      </w:r>
      <w:r>
        <w:softHyphen/>
        <w:t>len. Detta bör</w:t>
      </w:r>
      <w:r w:rsidRPr="0075501D">
        <w:t>,</w:t>
      </w:r>
      <w:r>
        <w:t xml:space="preserve"> </w:t>
      </w:r>
      <w:r w:rsidRPr="0075501D">
        <w:t>i enlighet med vad som föreslås i promemorian,</w:t>
      </w:r>
      <w:r>
        <w:t xml:space="preserve"> framgå av lagen. Som </w:t>
      </w:r>
      <w:r w:rsidRPr="00D82C58">
        <w:rPr>
          <w:i/>
          <w:iCs/>
        </w:rPr>
        <w:t>Jordbruksverket</w:t>
      </w:r>
      <w:r>
        <w:t xml:space="preserve"> påpekar kan ansvaret för offentlig kontroll och annan offentlig verksamhet inte alltid knytas till en viss anläggning. </w:t>
      </w:r>
      <w:r w:rsidRPr="00D82C58">
        <w:t>Regeringen anser därför</w:t>
      </w:r>
      <w:r>
        <w:t>,</w:t>
      </w:r>
      <w:r w:rsidRPr="00D82C58">
        <w:t xml:space="preserve"> </w:t>
      </w:r>
      <w:r>
        <w:t xml:space="preserve">i enlighet med vad </w:t>
      </w:r>
      <w:bookmarkStart w:id="324" w:name="_Hlk50987663"/>
      <w:r w:rsidRPr="00B5302A">
        <w:rPr>
          <w:i/>
          <w:iCs/>
        </w:rPr>
        <w:t>Lagrådet</w:t>
      </w:r>
      <w:bookmarkEnd w:id="324"/>
      <w:r>
        <w:t xml:space="preserve"> förordar och med vad som föreslås när det gäller bestämmelsen i 16 § om frivillig över</w:t>
      </w:r>
      <w:r>
        <w:softHyphen/>
        <w:t>flyttning av ansvaret,</w:t>
      </w:r>
      <w:r w:rsidRPr="00D82C58">
        <w:t xml:space="preserve"> att </w:t>
      </w:r>
      <w:r>
        <w:t xml:space="preserve">bestämmelsen om tvångsvis överflyttning av ansvaret i 18 § lagen om foder och animaliska biprodukter </w:t>
      </w:r>
      <w:r w:rsidRPr="00D82C58">
        <w:t xml:space="preserve">bör ange att det kan vara fråga om </w:t>
      </w:r>
      <w:r>
        <w:t>överflyttning av ansvaret för</w:t>
      </w:r>
      <w:r w:rsidRPr="00D82C58">
        <w:t xml:space="preserve"> en </w:t>
      </w:r>
      <w:r>
        <w:t>”</w:t>
      </w:r>
      <w:r w:rsidRPr="00D82C58">
        <w:t>viss verksamhet</w:t>
      </w:r>
      <w:r>
        <w:t>”.</w:t>
      </w:r>
    </w:p>
    <w:p w14:paraId="0852A35F" w14:textId="77777777" w:rsidR="00F71CC6" w:rsidRDefault="00AB307F" w:rsidP="00F71CC6">
      <w:pPr>
        <w:pStyle w:val="Brdtextmedindrag"/>
      </w:pPr>
      <w:r>
        <w:t>Slutligen</w:t>
      </w:r>
      <w:r w:rsidRPr="0075501D">
        <w:t xml:space="preserve"> instämmer regeringen i promemorians bedömning att</w:t>
      </w:r>
      <w:r>
        <w:t xml:space="preserve"> det bör framgå av lagen att rätten för regeringen att besluta om att lämna tillbaka ansvaret för den offentliga kontrollen även ska omfatta berörd annan offentlig verksamhet.</w:t>
      </w:r>
    </w:p>
    <w:p w14:paraId="65521BD2" w14:textId="77777777" w:rsidR="00F71CC6" w:rsidRDefault="00AB307F" w:rsidP="00F71CC6">
      <w:pPr>
        <w:pStyle w:val="Rubrik2"/>
      </w:pPr>
      <w:bookmarkStart w:id="325" w:name="_Toc44537250"/>
      <w:bookmarkStart w:id="326" w:name="_Toc54265445"/>
      <w:r>
        <w:t xml:space="preserve">Föreskrifter om annan offentlig verksamhet </w:t>
      </w:r>
      <w:r w:rsidRPr="00485216">
        <w:t xml:space="preserve">och om skyldighet för enskilda organ och fysiska personer att </w:t>
      </w:r>
      <w:r>
        <w:t>lämna</w:t>
      </w:r>
      <w:r w:rsidRPr="00485216">
        <w:t xml:space="preserve"> </w:t>
      </w:r>
      <w:r>
        <w:t>information</w:t>
      </w:r>
      <w:bookmarkEnd w:id="325"/>
      <w:bookmarkEnd w:id="326"/>
    </w:p>
    <w:p w14:paraId="1A023CDB" w14:textId="77777777" w:rsidR="00F71CC6" w:rsidRDefault="00AB307F" w:rsidP="00F71CC6">
      <w:pPr>
        <w:pStyle w:val="Brdtextram"/>
      </w:pPr>
      <w:r w:rsidRPr="00420062">
        <w:rPr>
          <w:b/>
        </w:rPr>
        <w:t>Regeringens förslag:</w:t>
      </w:r>
      <w:r>
        <w:t xml:space="preserve"> </w:t>
      </w:r>
      <w:r w:rsidRPr="00C10663">
        <w:t>Bemyndigandet för regeringen eller den myndig</w:t>
      </w:r>
      <w:r>
        <w:softHyphen/>
      </w:r>
      <w:r w:rsidRPr="00C10663">
        <w:t>het som regeringen bestämmer att meddela föreskrifter om hur offentlig kontroll ska bedrivas ska kompletteras med en rätt för regeringen eller den myndighet som regeringen bestämmer att meddela föreskrifter om hur annan offentlig verksamhet ska bedrivas</w:t>
      </w:r>
      <w:r>
        <w:t>.</w:t>
      </w:r>
    </w:p>
    <w:p w14:paraId="62E550CF" w14:textId="77777777" w:rsidR="00F71CC6" w:rsidRPr="00485216" w:rsidRDefault="00AB307F" w:rsidP="00F71CC6">
      <w:pPr>
        <w:pStyle w:val="Brdtextmedindragram"/>
      </w:pPr>
      <w:r w:rsidRPr="00485216">
        <w:t xml:space="preserve">Det </w:t>
      </w:r>
      <w:r>
        <w:t xml:space="preserve">ska även </w:t>
      </w:r>
      <w:r w:rsidRPr="00485216">
        <w:t>inför</w:t>
      </w:r>
      <w:r>
        <w:t>a</w:t>
      </w:r>
      <w:r w:rsidRPr="00485216">
        <w:t>s ett bemyndigande för regeringen eller den myndighet som regeringen bestämmer att meddela föreskrifter om skyl</w:t>
      </w:r>
      <w:r>
        <w:softHyphen/>
      </w:r>
      <w:r w:rsidRPr="00485216">
        <w:t>dighet för ett organ med delegerade uppgifter eller en fysisk person som har delegerats vissa uppgifter att lämna information och ge in hand</w:t>
      </w:r>
      <w:r>
        <w:softHyphen/>
      </w:r>
      <w:r w:rsidRPr="00485216">
        <w:t>lingar till den myndighet som har delegerat uppgiften</w:t>
      </w:r>
      <w:r>
        <w:t>.</w:t>
      </w:r>
    </w:p>
    <w:p w14:paraId="1259F855" w14:textId="77777777" w:rsidR="00F71CC6" w:rsidRPr="00A76360" w:rsidRDefault="00F71CC6" w:rsidP="00F71CC6">
      <w:pPr>
        <w:pStyle w:val="Brdtextmedindrag"/>
        <w:rPr>
          <w:sz w:val="8"/>
          <w:szCs w:val="8"/>
        </w:rPr>
      </w:pPr>
    </w:p>
    <w:p w14:paraId="20989445" w14:textId="77777777" w:rsidR="00F71CC6" w:rsidRPr="00C10663" w:rsidRDefault="00AB307F" w:rsidP="00F71CC6">
      <w:pPr>
        <w:pStyle w:val="Brdtextmedindrag"/>
        <w:rPr>
          <w:b/>
        </w:rPr>
      </w:pPr>
      <w:r w:rsidRPr="00C10663">
        <w:rPr>
          <w:b/>
        </w:rPr>
        <w:t>Promemorians förslag</w:t>
      </w:r>
      <w:r>
        <w:rPr>
          <w:bCs/>
        </w:rPr>
        <w:t xml:space="preserve"> </w:t>
      </w:r>
      <w:r w:rsidRPr="00BF3046">
        <w:rPr>
          <w:bCs/>
        </w:rPr>
        <w:t>ö</w:t>
      </w:r>
      <w:r w:rsidRPr="00BF3046">
        <w:t>verensstämmer delvis med regeringens för</w:t>
      </w:r>
      <w:r>
        <w:softHyphen/>
      </w:r>
      <w:r w:rsidRPr="00BF3046">
        <w:t xml:space="preserve">slag. </w:t>
      </w:r>
      <w:bookmarkStart w:id="327" w:name="_Hlk39759515"/>
      <w:r w:rsidRPr="00BF3046">
        <w:t xml:space="preserve">I promemorian föreslås inte något bemyndigande för regeringen eller den myndighet som regeringen bestämmer att meddela föreskrifter om skyldighet för organ eller fysiska personer att </w:t>
      </w:r>
      <w:r>
        <w:t xml:space="preserve">lämna information och </w:t>
      </w:r>
      <w:r w:rsidRPr="00BF3046">
        <w:t>ge in handlingar till den myndighet som har delegerat uppgifter</w:t>
      </w:r>
      <w:bookmarkEnd w:id="327"/>
      <w:r>
        <w:t>.</w:t>
      </w:r>
    </w:p>
    <w:p w14:paraId="187CE82C" w14:textId="620124FB" w:rsidR="00F71CC6" w:rsidRPr="00467443" w:rsidRDefault="00AB307F" w:rsidP="00F71CC6">
      <w:pPr>
        <w:pStyle w:val="Brdtextmedindrag"/>
      </w:pPr>
      <w:r w:rsidRPr="00C10663">
        <w:rPr>
          <w:b/>
        </w:rPr>
        <w:t>Remissinstanserna</w:t>
      </w:r>
      <w:r>
        <w:rPr>
          <w:b/>
        </w:rPr>
        <w:t>:</w:t>
      </w:r>
      <w:r w:rsidRPr="00BF3046">
        <w:t xml:space="preserve"> </w:t>
      </w:r>
      <w:r w:rsidRPr="00BF3046">
        <w:rPr>
          <w:bCs/>
          <w:i/>
          <w:iCs/>
        </w:rPr>
        <w:t>Riksdagens ombudsmän</w:t>
      </w:r>
      <w:r w:rsidRPr="00BF3046">
        <w:rPr>
          <w:bCs/>
        </w:rPr>
        <w:t xml:space="preserve"> påpekar att det inte fram</w:t>
      </w:r>
      <w:r>
        <w:rPr>
          <w:bCs/>
        </w:rPr>
        <w:softHyphen/>
      </w:r>
      <w:r w:rsidRPr="00BF3046">
        <w:rPr>
          <w:bCs/>
        </w:rPr>
        <w:t>går av promemorian hur handlingar som förvaras hos organ eller fysiska personer som agerar på delegation ska hanteras vid en begäran om hand</w:t>
      </w:r>
      <w:r>
        <w:rPr>
          <w:bCs/>
        </w:rPr>
        <w:softHyphen/>
      </w:r>
      <w:r w:rsidRPr="00BF3046">
        <w:rPr>
          <w:bCs/>
        </w:rPr>
        <w:t>lingsutlämnande och att den fortsatta beredningen bör kompletteras med en analys av den frågan. Inga andra remissinstanser berör frågan.</w:t>
      </w:r>
    </w:p>
    <w:p w14:paraId="0AE38FF1" w14:textId="77777777" w:rsidR="00F71CC6" w:rsidRDefault="00AB307F" w:rsidP="00F71CC6">
      <w:pPr>
        <w:pStyle w:val="Rubrik4utannumrering"/>
      </w:pPr>
      <w:r w:rsidRPr="00C10663">
        <w:t>Skälen för regeringens förslag</w:t>
      </w:r>
    </w:p>
    <w:p w14:paraId="5715CD9E" w14:textId="77777777" w:rsidR="00F71CC6" w:rsidRPr="00BF3046" w:rsidRDefault="00AB307F" w:rsidP="00F71CC6">
      <w:pPr>
        <w:pStyle w:val="Rubrik5utannumrering"/>
      </w:pPr>
      <w:r w:rsidRPr="00BF3046">
        <w:t>Föreskrifter om annan offentlig verksamhet</w:t>
      </w:r>
    </w:p>
    <w:p w14:paraId="7A7E01A8" w14:textId="77777777" w:rsidR="00F71CC6" w:rsidRDefault="00AB307F" w:rsidP="00F71CC6">
      <w:pPr>
        <w:pStyle w:val="Brdtext"/>
      </w:pPr>
      <w:r>
        <w:t>Den nya kontrollförordningen innehåller i likhet med den tidigare kontroll</w:t>
      </w:r>
      <w:r>
        <w:softHyphen/>
        <w:t>förordningen bestämmelser om hur den offentliga kontrol</w:t>
      </w:r>
      <w:r>
        <w:softHyphen/>
        <w:t>len i medlems</w:t>
      </w:r>
      <w:r>
        <w:softHyphen/>
        <w:t>staterna ska organiseras och genomföras. I förordningen införs uttrycket annan offentlig verk</w:t>
      </w:r>
      <w:r>
        <w:softHyphen/>
        <w:t>samhet för sådana myndighetsuppgifter som inte kan anses som offentlig kontroll.</w:t>
      </w:r>
    </w:p>
    <w:p w14:paraId="4F129360" w14:textId="77777777" w:rsidR="00F71CC6" w:rsidRDefault="00AB307F" w:rsidP="00F71CC6">
      <w:pPr>
        <w:pStyle w:val="Brdtextmedindrag"/>
      </w:pPr>
      <w:r>
        <w:t>I artikel 5 anges ett antal krav som de behöriga myndigheterna ska uppfylla när det gäller kontrollen och den offentliga verksamheten. Myndigheterna ska bl.a. införa rutiner eller förfaranden för att säkerställa att offent</w:t>
      </w:r>
      <w:r>
        <w:softHyphen/>
        <w:t>lig kontroll och annan offentlig verksamhet är effektiv och ända</w:t>
      </w:r>
      <w:r>
        <w:softHyphen/>
        <w:t>målsenlig samt för att säkerställa att det inte finns någon intressekonflikt för den personal som genomför offentlig kontroll och annan offentlig verk</w:t>
      </w:r>
      <w:r>
        <w:softHyphen/>
        <w:t>samhet. Personalen ska vidare ha tillgång till lämplig laboratoriekapacitet för analys, testning och diagnostik.</w:t>
      </w:r>
    </w:p>
    <w:p w14:paraId="16ACA1C5" w14:textId="77777777" w:rsidR="00F71CC6" w:rsidRDefault="00AB307F" w:rsidP="00F71CC6">
      <w:pPr>
        <w:pStyle w:val="Brdtextmedindrag"/>
      </w:pPr>
      <w:r w:rsidRPr="00507C71">
        <w:t>I artikel 9 regleras hur den offentliga kontrollen ska bedrivas. Där fram</w:t>
      </w:r>
      <w:r>
        <w:softHyphen/>
      </w:r>
      <w:r w:rsidRPr="00507C71">
        <w:t>går att de behöriga myndigheterna regelbundet och med lämplig frekvens ska utföra riskbaserad offentlig kontroll av alla aktörer. Kon</w:t>
      </w:r>
      <w:r w:rsidRPr="00507C71">
        <w:softHyphen/>
        <w:t>trollen ska bl.a. beakta identifierade risker som är förbundna med djur och varor, aktörernas tidigare resultat vid offentlig kontroll och tillförlitligheten i aktörens egenkontroll. Kontrollen ska som huvudregel genomföras utan förvarning. Vidare ska kontrollen så långt det är möjligt genomföras på ett sätt som minimerar den administ</w:t>
      </w:r>
      <w:r w:rsidRPr="00507C71">
        <w:softHyphen/>
        <w:t>rativa bördan och verksamhetsstörningar för aktörerna. Motsva</w:t>
      </w:r>
      <w:r w:rsidRPr="00507C71">
        <w:softHyphen/>
        <w:t>rande bestämmelser finns i den nu gällande kontroll</w:t>
      </w:r>
      <w:r>
        <w:softHyphen/>
      </w:r>
      <w:r w:rsidRPr="00507C71">
        <w:t>förordningen</w:t>
      </w:r>
      <w:r>
        <w:t>.</w:t>
      </w:r>
    </w:p>
    <w:p w14:paraId="77C6B883" w14:textId="77777777" w:rsidR="00F71CC6" w:rsidRDefault="00AB307F" w:rsidP="00F71CC6">
      <w:pPr>
        <w:pStyle w:val="Brdtextmedindrag"/>
      </w:pPr>
      <w:r w:rsidRPr="00507C71">
        <w:t>I den nya kontrollförordningen ges vidare kommissionen befo</w:t>
      </w:r>
      <w:r w:rsidRPr="00507C71">
        <w:softHyphen/>
        <w:t>genhet att meddela närmare bestämmelser om offentlig kontroll och annan offentlig verksamhet genom delegerade akter och ge</w:t>
      </w:r>
      <w:r w:rsidRPr="00507C71">
        <w:softHyphen/>
        <w:t>nomförandeakter</w:t>
      </w:r>
      <w:r>
        <w:t>.</w:t>
      </w:r>
    </w:p>
    <w:p w14:paraId="1DA17167" w14:textId="77777777" w:rsidR="00F71CC6" w:rsidRDefault="00AB307F" w:rsidP="00F71CC6">
      <w:pPr>
        <w:pStyle w:val="Brdtextmedindrag"/>
      </w:pPr>
      <w:bookmarkStart w:id="328" w:name="_Hlk44443973"/>
      <w:r w:rsidRPr="00507C71">
        <w:t>I 20 § lagen om foder och animaliska biprodukter finns ett bemyndi</w:t>
      </w:r>
      <w:r>
        <w:softHyphen/>
      </w:r>
      <w:r w:rsidRPr="00507C71">
        <w:t>gande för regeringen eller den myndighet som regeringen bestämmer att meddela föreskrifter om hur offentlig kontroll ska bedrivas. Regeringen har i 21 § förordningen om foder och anima</w:t>
      </w:r>
      <w:r w:rsidRPr="00507C71">
        <w:softHyphen/>
        <w:t>liska biprodukter bemyndigat Jordbruksverket att meddela före</w:t>
      </w:r>
      <w:r w:rsidRPr="00507C71">
        <w:softHyphen/>
        <w:t>skrifter om hur offentlig kontroll ska bedrivas.</w:t>
      </w:r>
      <w:bookmarkEnd w:id="328"/>
    </w:p>
    <w:p w14:paraId="558840FA" w14:textId="77777777" w:rsidR="00F71CC6" w:rsidRDefault="00AB307F" w:rsidP="00F71CC6">
      <w:pPr>
        <w:pStyle w:val="Brdtextmedindrag"/>
      </w:pPr>
      <w:bookmarkStart w:id="329" w:name="_Hlk44515444"/>
      <w:r w:rsidRPr="003D6979">
        <w:t xml:space="preserve">Regeringen instämmer i promemorians bedömning att </w:t>
      </w:r>
      <w:r>
        <w:t>det kan finnas behov av att meddela föreskrifter om hur så</w:t>
      </w:r>
      <w:r>
        <w:softHyphen/>
        <w:t>dan verksamhet som i den nya kontrollförordningen benämns an</w:t>
      </w:r>
      <w:r>
        <w:softHyphen/>
        <w:t>nan offentlig verksamhet ska bedrivas. Jordbruksverket har i dag t.ex. meddelat föreskrifter om ansökan för att utses till officiellt laboratorium. Bemyndigandet i 20 § bör därför komplet</w:t>
      </w:r>
      <w:r>
        <w:softHyphen/>
        <w:t>teras med en rätt för regeringen eller den myn</w:t>
      </w:r>
      <w:r>
        <w:softHyphen/>
        <w:t>dighet som regeringen bestämmer att meddela föreskrifter om hur annan offentlig verksamhet ska bedrivas.</w:t>
      </w:r>
    </w:p>
    <w:bookmarkEnd w:id="329"/>
    <w:p w14:paraId="67319860" w14:textId="77777777" w:rsidR="00F71CC6" w:rsidRPr="009F6011" w:rsidRDefault="00AB307F" w:rsidP="00F71CC6">
      <w:pPr>
        <w:pStyle w:val="Rubrik5utannumrering"/>
      </w:pPr>
      <w:r w:rsidRPr="009F6011">
        <w:t>Föreskrifter om skyldighet för enskilda organ och fysiska personer att lämna information och ge in handlingar</w:t>
      </w:r>
    </w:p>
    <w:p w14:paraId="74AF87BE" w14:textId="768C9AF5" w:rsidR="00F71CC6" w:rsidRPr="006962B9" w:rsidRDefault="00AB307F" w:rsidP="00F71CC6">
      <w:pPr>
        <w:pStyle w:val="Brdtext"/>
      </w:pPr>
      <w:r w:rsidRPr="008C4F3B">
        <w:rPr>
          <w:i/>
          <w:iCs/>
        </w:rPr>
        <w:t>Riksdagens ombudsmän</w:t>
      </w:r>
      <w:r w:rsidRPr="008C4F3B">
        <w:t xml:space="preserve"> påpekar att det är oklart hur handlingar som förvaras hos organ eller fysiska personer som utför uppgifter på delegation ska hanteras vid en begäran om handlingsutlämnande.</w:t>
      </w:r>
      <w:r>
        <w:t xml:space="preserve"> </w:t>
      </w:r>
      <w:r w:rsidRPr="009F6011">
        <w:t>Kontrollförord</w:t>
      </w:r>
      <w:r>
        <w:softHyphen/>
      </w:r>
      <w:r w:rsidRPr="009F6011">
        <w:t>ningen kräver att det finns arrangemang som säkerställer en effektiv och verkningsfull samordning mellan de delegerande behöriga myndigheterna och de organ eller fysiska personer som utför delegerade uppgifter.</w:t>
      </w:r>
      <w:r w:rsidR="00703EB4">
        <w:t xml:space="preserve"> </w:t>
      </w:r>
      <w:r w:rsidRPr="009F6011">
        <w:t>I artikel 32 anges att organen och de fysiska personerna ska meddela resul</w:t>
      </w:r>
      <w:r>
        <w:softHyphen/>
      </w:r>
      <w:r w:rsidRPr="009F6011">
        <w:t>taten av de uppgifter som utförts till den delegerande myndigheten. Om resultatet av en offentlig kontroll</w:t>
      </w:r>
      <w:r>
        <w:t xml:space="preserve"> </w:t>
      </w:r>
      <w:r w:rsidRPr="009F6011">
        <w:t>visar att bestämmelserna inte har efter</w:t>
      </w:r>
      <w:r>
        <w:softHyphen/>
      </w:r>
      <w:r w:rsidRPr="009F6011">
        <w:t xml:space="preserve">levts eller att det är sannolikt att så är fallet, ska den behöriga myndigheten omedelbart underrättas, såvida inte särskilda arrangemang mellan den behöriga myndigheten och organet med delegerade uppgifter anger något annat. </w:t>
      </w:r>
      <w:r w:rsidRPr="00AD1E61">
        <w:t>För att tillgodose behovet av en effektiv samordning mellan delegerande myndigheter och organ eller fysiska personer som utför delegerade uppgifter och för att tillgodose</w:t>
      </w:r>
      <w:r w:rsidRPr="009F6011">
        <w:t xml:space="preserve"> allmänhetens behov av insyn bör</w:t>
      </w:r>
      <w:r>
        <w:t xml:space="preserve"> det införas </w:t>
      </w:r>
      <w:r w:rsidRPr="00054F85">
        <w:t xml:space="preserve">ett nytt bemyndigande i </w:t>
      </w:r>
      <w:r>
        <w:t xml:space="preserve">20 § lagen om foder och animaliska biprodukter </w:t>
      </w:r>
      <w:r w:rsidRPr="00054F85">
        <w:t>som ger regeringen eller den myndighet som regeringen bestämmer rätt att föreskriva att ett organ eller en fysisk person som utför delegerade uppgif</w:t>
      </w:r>
      <w:r>
        <w:softHyphen/>
      </w:r>
      <w:r w:rsidRPr="00054F85">
        <w:t>ter ska vara skyldig att</w:t>
      </w:r>
      <w:r>
        <w:t xml:space="preserve"> lämna</w:t>
      </w:r>
      <w:r w:rsidRPr="00054F85">
        <w:t xml:space="preserve"> information och</w:t>
      </w:r>
      <w:r>
        <w:t xml:space="preserve"> ge in</w:t>
      </w:r>
      <w:r w:rsidRPr="00054F85">
        <w:t xml:space="preserve"> handlingar till den delegerande myndigheten</w:t>
      </w:r>
      <w:r>
        <w:t xml:space="preserve">. </w:t>
      </w:r>
      <w:r w:rsidRPr="009F6011">
        <w:t xml:space="preserve">Handlingarna blir därmed allmänna och kan begäras ut. </w:t>
      </w:r>
      <w:r w:rsidRPr="00C5516A">
        <w:t>I propositionen Förbättrad tillsyn på miljöområdet för</w:t>
      </w:r>
      <w:r>
        <w:t>e</w:t>
      </w:r>
      <w:r w:rsidRPr="00C5516A">
        <w:t>slår regeringen att en motsvarande bestämmelse om skyldighet att lämna information och handlingar till den delegerande myndigheten förs in i miljöbalken (prop. 2019/20:137 s. 68–72).</w:t>
      </w:r>
    </w:p>
    <w:p w14:paraId="0CF7814F" w14:textId="77777777" w:rsidR="00F71CC6" w:rsidRDefault="00AB307F" w:rsidP="00F71CC6">
      <w:pPr>
        <w:pStyle w:val="Rubrik2"/>
      </w:pPr>
      <w:bookmarkStart w:id="330" w:name="_Toc44537251"/>
      <w:bookmarkStart w:id="331" w:name="_Toc54265446"/>
      <w:r>
        <w:t>Föreskrifter om uppgiftsskyldighet</w:t>
      </w:r>
      <w:bookmarkEnd w:id="330"/>
      <w:bookmarkEnd w:id="331"/>
    </w:p>
    <w:p w14:paraId="0E285BCA" w14:textId="77777777" w:rsidR="00F71CC6" w:rsidRPr="00A76360" w:rsidRDefault="00AB307F" w:rsidP="00F71CC6">
      <w:pPr>
        <w:pStyle w:val="Brdtextram"/>
        <w:rPr>
          <w:sz w:val="8"/>
          <w:szCs w:val="8"/>
        </w:rPr>
      </w:pPr>
      <w:r w:rsidRPr="00420062">
        <w:rPr>
          <w:b/>
        </w:rPr>
        <w:t>Regeringens förslag:</w:t>
      </w:r>
      <w:r>
        <w:t xml:space="preserve"> </w:t>
      </w:r>
      <w:r w:rsidRPr="00507C71">
        <w:t xml:space="preserve">Det </w:t>
      </w:r>
      <w:r>
        <w:t>ska i</w:t>
      </w:r>
      <w:r w:rsidRPr="00507C71">
        <w:t>nför</w:t>
      </w:r>
      <w:r>
        <w:t>a</w:t>
      </w:r>
      <w:r w:rsidRPr="00507C71">
        <w:t>s ett bemyndigande för reger</w:t>
      </w:r>
      <w:r w:rsidRPr="00507C71">
        <w:softHyphen/>
        <w:t>ingen eller den myndighet som regeringen bestämmer att med</w:t>
      </w:r>
      <w:r w:rsidRPr="00507C71">
        <w:softHyphen/>
        <w:t>dela föreskrifter om skyldighet för foderföretagare och den som befattar sig med anima</w:t>
      </w:r>
      <w:r>
        <w:softHyphen/>
      </w:r>
      <w:r w:rsidRPr="00507C71">
        <w:t xml:space="preserve">liska biprodukter eller produkter som framställts av sådana produkter att lämna uppgifter om </w:t>
      </w:r>
      <w:r w:rsidRPr="00AD1E61">
        <w:t>sin verksamhet</w:t>
      </w:r>
      <w:r w:rsidRPr="00507C71">
        <w:t xml:space="preserve"> till en kontroll</w:t>
      </w:r>
      <w:r w:rsidRPr="00507C71">
        <w:softHyphen/>
        <w:t xml:space="preserve">myndighet, </w:t>
      </w:r>
      <w:r>
        <w:t xml:space="preserve">ett </w:t>
      </w:r>
      <w:r w:rsidRPr="00507C71">
        <w:t xml:space="preserve">organ med delegerade uppgifter eller </w:t>
      </w:r>
      <w:r>
        <w:t xml:space="preserve">en </w:t>
      </w:r>
      <w:r w:rsidRPr="00507C71">
        <w:t>fysisk perso</w:t>
      </w:r>
      <w:r w:rsidRPr="00507C71">
        <w:softHyphen/>
        <w:t>n som har delege</w:t>
      </w:r>
      <w:r>
        <w:softHyphen/>
      </w:r>
      <w:r w:rsidRPr="00507C71">
        <w:t>rats vissa uppgifter</w:t>
      </w:r>
      <w:r>
        <w:t>.</w:t>
      </w:r>
    </w:p>
    <w:p w14:paraId="3D560EAD" w14:textId="77777777" w:rsidR="00F71CC6" w:rsidRPr="00A76360" w:rsidRDefault="00F71CC6" w:rsidP="00F71CC6">
      <w:pPr>
        <w:pStyle w:val="Brdtextmedindrag"/>
        <w:rPr>
          <w:sz w:val="8"/>
          <w:szCs w:val="8"/>
        </w:rPr>
      </w:pPr>
      <w:bookmarkStart w:id="332" w:name="_Hlk27421522"/>
    </w:p>
    <w:p w14:paraId="297DE8D4" w14:textId="77777777" w:rsidR="00F71CC6" w:rsidRDefault="00AB307F" w:rsidP="00F71CC6">
      <w:pPr>
        <w:pStyle w:val="Brdtextmedindrag"/>
        <w:rPr>
          <w:bCs/>
        </w:rPr>
      </w:pPr>
      <w:r w:rsidRPr="00C10663">
        <w:rPr>
          <w:b/>
        </w:rPr>
        <w:t>Promemorians förslag</w:t>
      </w:r>
      <w:r>
        <w:rPr>
          <w:bCs/>
        </w:rPr>
        <w:t xml:space="preserve"> överensstämmer med regeringens.</w:t>
      </w:r>
    </w:p>
    <w:p w14:paraId="5E59C8A8" w14:textId="77777777" w:rsidR="00F71CC6" w:rsidRPr="003F1CDF" w:rsidRDefault="00AB307F" w:rsidP="00F71CC6">
      <w:pPr>
        <w:pStyle w:val="Brdtextmedindrag"/>
        <w:rPr>
          <w:b/>
        </w:rPr>
      </w:pPr>
      <w:r w:rsidRPr="00CF4023">
        <w:rPr>
          <w:b/>
        </w:rPr>
        <w:t>Remissinstanserna</w:t>
      </w:r>
      <w:r>
        <w:rPr>
          <w:b/>
        </w:rPr>
        <w:t xml:space="preserve"> </w:t>
      </w:r>
      <w:r>
        <w:rPr>
          <w:bCs/>
        </w:rPr>
        <w:t>yttrar sig inte över förslaget.</w:t>
      </w:r>
    </w:p>
    <w:p w14:paraId="3573C55A" w14:textId="77777777" w:rsidR="00F71CC6" w:rsidRDefault="00AB307F" w:rsidP="00F71CC6">
      <w:pPr>
        <w:pStyle w:val="Brdtextmedindrag"/>
      </w:pPr>
      <w:r w:rsidRPr="00CF4023">
        <w:rPr>
          <w:b/>
        </w:rPr>
        <w:t>Skälen för regeringens förslag:</w:t>
      </w:r>
      <w:bookmarkEnd w:id="332"/>
      <w:r>
        <w:t xml:space="preserve"> </w:t>
      </w:r>
      <w:r w:rsidRPr="00507C71">
        <w:t>I Europaparlamentets och rådets förordning (EG) nr 183/2005 av den 12 januari 2005 om fastställande av krav för foderhygien finns krav på att samtliga foderföretag ska vara registrerade hos myndig</w:t>
      </w:r>
      <w:r w:rsidRPr="00507C71">
        <w:softHyphen/>
        <w:t>heterna. Enligt artikel 9.2 i den förordningen är varje foderföreta</w:t>
      </w:r>
      <w:r w:rsidRPr="00507C71">
        <w:softHyphen/>
        <w:t>gare skyldig att underrätta behörig myndighet om vilka foderan</w:t>
      </w:r>
      <w:r w:rsidRPr="00507C71">
        <w:softHyphen/>
        <w:t>läggningar som han eller hon ansvarar för, så att varje anläggning kan registreras. Med anläggning avses här varje enhet i ett foder</w:t>
      </w:r>
      <w:r w:rsidRPr="00507C71">
        <w:softHyphen/>
        <w:t xml:space="preserve">företag (artikel 3). </w:t>
      </w:r>
    </w:p>
    <w:p w14:paraId="3566CBE3" w14:textId="035B9C9B" w:rsidR="00F71CC6" w:rsidRDefault="00AB307F" w:rsidP="00F71CC6">
      <w:pPr>
        <w:pStyle w:val="Brdtextmedindrag"/>
      </w:pPr>
      <w:r w:rsidRPr="00507C71">
        <w:t>Krav på registrering finns även i förordning</w:t>
      </w:r>
      <w:r>
        <w:t xml:space="preserve"> </w:t>
      </w:r>
      <w:r w:rsidRPr="00507C71">
        <w:t>(EG) nr 1069/2009 beträf</w:t>
      </w:r>
      <w:r>
        <w:softHyphen/>
      </w:r>
      <w:r w:rsidRPr="00507C71">
        <w:t>fande animaliska biprodukter och därav framställda produkter. Enligt artikel 23 i denna förordning ska drift</w:t>
      </w:r>
      <w:r w:rsidRPr="00507C71">
        <w:softHyphen/>
        <w:t>ansvariga, i registreringssyfte, anmäla alla anläggningar som de har kontroll över och som på något sätt framställer, transporterar, hanterar, bearbetar, lagrar, släpper ut på marknaden, distribuerar, använder eller bortskaffar animaliska biprodukter eller därav fram</w:t>
      </w:r>
      <w:r w:rsidRPr="00507C71">
        <w:softHyphen/>
        <w:t>ställda produkter. Anläggningar där det bedrivs viss i förordningen angiven verksamhet ska godkännas av den behöriga myndigheten (artikel 24). Varje medlemsstat är skyldig att upprätta en förteck</w:t>
      </w:r>
      <w:r w:rsidRPr="00507C71">
        <w:softHyphen/>
        <w:t>ning över de anläggningar och driftansvariga som har godkänts och registrerats i enlighet med förordningen på medlemsstatens territo</w:t>
      </w:r>
      <w:r w:rsidRPr="00507C71">
        <w:softHyphen/>
        <w:t>rium (artikel 47). Med anläggning avses här varje plats där det ut</w:t>
      </w:r>
      <w:r w:rsidRPr="00507C71">
        <w:softHyphen/>
        <w:t>förs någon verksamhet som inbegriper hantering av animaliska biprodukter eller därav framställda produkter, med undantag för fiskefartyg (artikel</w:t>
      </w:r>
      <w:r w:rsidR="00703EB4">
        <w:t> </w:t>
      </w:r>
      <w:r w:rsidRPr="00507C71">
        <w:t>3.13)</w:t>
      </w:r>
      <w:r>
        <w:t>.</w:t>
      </w:r>
    </w:p>
    <w:p w14:paraId="43A8942A" w14:textId="77777777" w:rsidR="00F71CC6" w:rsidRDefault="00AB307F" w:rsidP="00F71CC6">
      <w:pPr>
        <w:pStyle w:val="Brdtextmedindrag"/>
      </w:pPr>
      <w:r>
        <w:t xml:space="preserve">I </w:t>
      </w:r>
      <w:r w:rsidRPr="00507C71">
        <w:t>arti</w:t>
      </w:r>
      <w:r w:rsidRPr="00507C71">
        <w:softHyphen/>
        <w:t>kel 10.2 i den nya kontrollförordningen</w:t>
      </w:r>
      <w:r>
        <w:t xml:space="preserve"> finns det krav på att </w:t>
      </w:r>
      <w:r w:rsidRPr="00507C71">
        <w:t>de behöriga myndigheterna</w:t>
      </w:r>
      <w:r>
        <w:t xml:space="preserve"> ska </w:t>
      </w:r>
      <w:r w:rsidRPr="00507C71">
        <w:t>upprätta en förteckning över aktörer och hålla den uppdate</w:t>
      </w:r>
      <w:r w:rsidRPr="00507C71">
        <w:softHyphen/>
        <w:t xml:space="preserve">rad. </w:t>
      </w:r>
      <w:r>
        <w:t>B</w:t>
      </w:r>
      <w:r w:rsidRPr="00507C71">
        <w:t>efintliga förteckningar får användas för detta ändamål. Kommissionen ska anta delegerade akter för att fastställa vilka kategorier av aktörer som ska undantas från kravet på förteckning (artikel 10.3). De aktörer som inte un</w:t>
      </w:r>
      <w:r w:rsidRPr="00507C71">
        <w:softHyphen/>
        <w:t>dantas från kravet är skyldiga att lämna uppgifter till de behöriga myndigheterna vid tillämpning</w:t>
      </w:r>
      <w:r w:rsidRPr="00507C71">
        <w:softHyphen/>
        <w:t>en av artikel 10.2. Aktörerna ska i detta syfte lämna uppgifter om åtminstone namn och juridisk form, vilken specifik verksamhet som de utför, inbegripet</w:t>
      </w:r>
      <w:r>
        <w:t xml:space="preserve"> </w:t>
      </w:r>
      <w:r w:rsidRPr="00507C71">
        <w:t>verksamhet som utförs genom distans</w:t>
      </w:r>
      <w:r w:rsidRPr="00507C71">
        <w:softHyphen/>
        <w:t>kommunikation och uppgift om vilka platser som de kontrollerar (artikel 15.5). Aktörernas skyldighet enligt artikel 15 gäller också offentlig kontroll eller annan offentlig verksamhet som genomförs av bl.a. organ med delegerade uppgifter och fysiska personer som har delegerats vissa uppgifter i offentlig kontroll eller annan offentlig verk</w:t>
      </w:r>
      <w:r>
        <w:softHyphen/>
      </w:r>
      <w:r w:rsidRPr="00507C71">
        <w:t>samhet (artikel 15.6)</w:t>
      </w:r>
      <w:r>
        <w:t>.</w:t>
      </w:r>
    </w:p>
    <w:p w14:paraId="3548DAC9" w14:textId="77777777" w:rsidR="00F71CC6" w:rsidRDefault="00AB307F" w:rsidP="00F71CC6">
      <w:pPr>
        <w:pStyle w:val="Brdtextmedindrag"/>
      </w:pPr>
      <w:r w:rsidRPr="00507C71">
        <w:t>Begreppet aktör definieras i artikel 3.29 i den nya kontrollförordningen som varje fysisk eller juridisk person som har en eller</w:t>
      </w:r>
      <w:r>
        <w:t xml:space="preserve"> </w:t>
      </w:r>
      <w:r w:rsidRPr="00507C71">
        <w:t>flera av de skyldig</w:t>
      </w:r>
      <w:r>
        <w:softHyphen/>
      </w:r>
      <w:r w:rsidRPr="00507C71">
        <w:t>heter som fastställs i de bestämmelser som avses i artikel 1.2. De aktörer som omfattas av kraven på förteckning och registrering på foderområdet är foderföretag och på området ani</w:t>
      </w:r>
      <w:r w:rsidRPr="00507C71">
        <w:softHyphen/>
        <w:t>maliska biprodukter den som befattar sig med sådana produkter</w:t>
      </w:r>
      <w:r>
        <w:t>.</w:t>
      </w:r>
    </w:p>
    <w:p w14:paraId="46FE2E74" w14:textId="1C148319" w:rsidR="00F71CC6" w:rsidRDefault="00AB307F" w:rsidP="00F71CC6">
      <w:pPr>
        <w:pStyle w:val="Brdtextmedindrag"/>
      </w:pPr>
      <w:r>
        <w:t>En effektiv kontroll kräver att myndigheterna har tillgång till uppgifter om olika typer av kontrollobjekt. Sådana uppgifter behövs i första hand för att underlätta kontrollmyndigheternas planering av den regelbundna kontrollen. Bestämmelserna i artikel 9.2 i förordning (EG) nr 183/2005, artikel 23 i förordning (EG) nr 1069/2009 och artikel 15.5 i den nya kontrollförordningen om skyldighet att lämna uppgifter gäller visserligen direkt för foder</w:t>
      </w:r>
      <w:r>
        <w:softHyphen/>
        <w:t>företagarna och den som befattar sig med animaliska bipro</w:t>
      </w:r>
      <w:r>
        <w:softHyphen/>
        <w:t>dukter och därav framställda produkter. Kontrollmyndigheterna kan dock ha behov av mer detaljerade uppgifter om anläggningar än de som ryms inom skyldigheten i artikel 15.5. Uppräkningen i artikel 15.5 om vilka upp</w:t>
      </w:r>
      <w:r>
        <w:softHyphen/>
        <w:t>gifter som ska lämnas är inte uttömmande. Av artikeln framgår inte heller när eller på vilket sätt som uppgif</w:t>
      </w:r>
      <w:r>
        <w:softHyphen/>
        <w:t>terna ska läm</w:t>
      </w:r>
      <w:r>
        <w:softHyphen/>
        <w:t>nas. Regeringen anser därför, i enlighet med promemorians bedömning, att det behövs ett bemyn</w:t>
      </w:r>
      <w:r>
        <w:softHyphen/>
        <w:t>digande för regeringen eller den myndighet som regeringen bestämmer att meddela före</w:t>
      </w:r>
      <w:r>
        <w:softHyphen/>
        <w:t>skrifter om skyldighet för foderföretagare och den som befattar sig med anima</w:t>
      </w:r>
      <w:r>
        <w:softHyphen/>
        <w:t>liska biprodukter och därav framställda produkter att lämna uppgifter till en kontrollmyndighet samt till organ med delegerade uppgifter eller fysiska personer som har delegerats vissa upp</w:t>
      </w:r>
      <w:r>
        <w:softHyphen/>
        <w:t xml:space="preserve">gifter. Som </w:t>
      </w:r>
      <w:r w:rsidRPr="00BF2B0D">
        <w:rPr>
          <w:i/>
          <w:iCs/>
        </w:rPr>
        <w:t>Lagrådet</w:t>
      </w:r>
      <w:r>
        <w:t xml:space="preserve"> påpekar kan en verksamhet inte alltid knytas till en viss anläggning. Bemyndigandet att meddela föreskrifter om uppgiftsskyldighet för foderföretagare m.fl. bör därför gälla uppgifter om deras ”verksamhet”.</w:t>
      </w:r>
    </w:p>
    <w:p w14:paraId="20490563" w14:textId="6C93AA1E" w:rsidR="00F71CC6" w:rsidRPr="005B3C53" w:rsidRDefault="00AB307F" w:rsidP="00F71CC6">
      <w:pPr>
        <w:pStyle w:val="Brdtextmedindrag"/>
      </w:pPr>
      <w:r w:rsidRPr="005B3C53">
        <w:t>I förordningen (2018:1264) om digitalt inhämtande av uppgifter från företag</w:t>
      </w:r>
      <w:r>
        <w:t xml:space="preserve"> </w:t>
      </w:r>
      <w:r w:rsidRPr="005B3C53">
        <w:t>finns bestämmelser som syftar till att underlätta företagens kontak</w:t>
      </w:r>
      <w:r>
        <w:softHyphen/>
      </w:r>
      <w:r w:rsidRPr="005B3C53">
        <w:t>ter med och uppgiftslämnande till myndigheter. Förordningen är bl.a. tillämplig på Jordbruksverket, Livsmedelsverket och länsstyrelserna.</w:t>
      </w:r>
      <w:r>
        <w:t xml:space="preserve"> </w:t>
      </w:r>
    </w:p>
    <w:p w14:paraId="2C607A5D" w14:textId="77777777" w:rsidR="00F71CC6" w:rsidRDefault="00AB307F" w:rsidP="00F71CC6">
      <w:pPr>
        <w:pStyle w:val="Rubrik2"/>
      </w:pPr>
      <w:bookmarkStart w:id="333" w:name="_Toc44537252"/>
      <w:bookmarkStart w:id="334" w:name="_Toc54265447"/>
      <w:r>
        <w:t>Föreskrifter om krav på egenkontroll</w:t>
      </w:r>
      <w:bookmarkEnd w:id="333"/>
      <w:bookmarkEnd w:id="334"/>
    </w:p>
    <w:p w14:paraId="0C42FBA2" w14:textId="77777777" w:rsidR="00F71CC6" w:rsidRPr="00A76360" w:rsidRDefault="00AB307F" w:rsidP="00F71CC6">
      <w:pPr>
        <w:pStyle w:val="Brdtextram"/>
        <w:rPr>
          <w:sz w:val="8"/>
          <w:szCs w:val="8"/>
        </w:rPr>
      </w:pPr>
      <w:r w:rsidRPr="00420062">
        <w:rPr>
          <w:b/>
        </w:rPr>
        <w:t>Regeringens förslag:</w:t>
      </w:r>
      <w:r>
        <w:t xml:space="preserve"> </w:t>
      </w:r>
      <w:r w:rsidRPr="00CF4023">
        <w:t>Bemyndigandet för regeringen eller den myndig</w:t>
      </w:r>
      <w:r>
        <w:softHyphen/>
      </w:r>
      <w:r w:rsidRPr="00CF4023">
        <w:t>het som regeringen bestämmer att meddela föreskrifter om skyldighet att utöva egenkontroll ska utvidgas till att gälla var och en som befattar sig med animaliska biproduk</w:t>
      </w:r>
      <w:r w:rsidRPr="00CF4023">
        <w:softHyphen/>
        <w:t>ter och därav framställda produkter</w:t>
      </w:r>
      <w:r>
        <w:t>.</w:t>
      </w:r>
    </w:p>
    <w:p w14:paraId="00BC3206" w14:textId="77777777" w:rsidR="00F71CC6" w:rsidRPr="00A76360" w:rsidRDefault="00F71CC6" w:rsidP="00F71CC6">
      <w:pPr>
        <w:pStyle w:val="Brdtextmedindrag"/>
        <w:rPr>
          <w:sz w:val="8"/>
          <w:szCs w:val="8"/>
        </w:rPr>
      </w:pPr>
    </w:p>
    <w:p w14:paraId="4ED7BE2F" w14:textId="77777777" w:rsidR="00F71CC6" w:rsidRDefault="00AB307F" w:rsidP="00F71CC6">
      <w:pPr>
        <w:pStyle w:val="Brdtextmedindrag"/>
        <w:rPr>
          <w:bCs/>
        </w:rPr>
      </w:pPr>
      <w:r w:rsidRPr="00C10663">
        <w:rPr>
          <w:b/>
        </w:rPr>
        <w:t>Promemorians förslag</w:t>
      </w:r>
      <w:r>
        <w:rPr>
          <w:bCs/>
        </w:rPr>
        <w:t xml:space="preserve"> överensstämmer med regeringens.</w:t>
      </w:r>
    </w:p>
    <w:p w14:paraId="45A7FF25" w14:textId="6F126ADE" w:rsidR="00F71CC6" w:rsidRPr="00EB6B9B" w:rsidRDefault="00AB307F" w:rsidP="00F71CC6">
      <w:pPr>
        <w:pStyle w:val="Brdtextmedindrag"/>
        <w:rPr>
          <w:bCs/>
        </w:rPr>
      </w:pPr>
      <w:r w:rsidRPr="00CF4023">
        <w:rPr>
          <w:b/>
        </w:rPr>
        <w:t>Remissinstanserna</w:t>
      </w:r>
      <w:r>
        <w:rPr>
          <w:b/>
        </w:rPr>
        <w:t xml:space="preserve">: </w:t>
      </w:r>
      <w:r w:rsidRPr="00896A1A">
        <w:rPr>
          <w:bCs/>
          <w:i/>
          <w:iCs/>
        </w:rPr>
        <w:t>Jordbruksverket</w:t>
      </w:r>
      <w:r w:rsidRPr="00896A1A">
        <w:rPr>
          <w:bCs/>
        </w:rPr>
        <w:t xml:space="preserve"> </w:t>
      </w:r>
      <w:r>
        <w:rPr>
          <w:bCs/>
        </w:rPr>
        <w:t>a</w:t>
      </w:r>
      <w:r w:rsidRPr="00A8120A">
        <w:rPr>
          <w:bCs/>
        </w:rPr>
        <w:t xml:space="preserve">vstyrker förslaget att utvidga bemyndigandet </w:t>
      </w:r>
      <w:r>
        <w:rPr>
          <w:bCs/>
        </w:rPr>
        <w:t xml:space="preserve">om rätt </w:t>
      </w:r>
      <w:r w:rsidRPr="00A8120A">
        <w:rPr>
          <w:bCs/>
        </w:rPr>
        <w:t xml:space="preserve">att </w:t>
      </w:r>
      <w:r>
        <w:rPr>
          <w:bCs/>
        </w:rPr>
        <w:t xml:space="preserve">meddela </w:t>
      </w:r>
      <w:r w:rsidRPr="00A8120A">
        <w:rPr>
          <w:bCs/>
        </w:rPr>
        <w:t>föreskri</w:t>
      </w:r>
      <w:r>
        <w:rPr>
          <w:bCs/>
        </w:rPr>
        <w:t>fter</w:t>
      </w:r>
      <w:r w:rsidRPr="00A8120A">
        <w:rPr>
          <w:bCs/>
        </w:rPr>
        <w:t xml:space="preserve"> om skyldighet att utöva egenkontroll till att </w:t>
      </w:r>
      <w:r>
        <w:rPr>
          <w:bCs/>
        </w:rPr>
        <w:t xml:space="preserve">även </w:t>
      </w:r>
      <w:r w:rsidRPr="00A8120A">
        <w:rPr>
          <w:bCs/>
        </w:rPr>
        <w:t>omfatta privatpersoner</w:t>
      </w:r>
      <w:r>
        <w:rPr>
          <w:bCs/>
        </w:rPr>
        <w:t xml:space="preserve">. </w:t>
      </w:r>
      <w:r w:rsidRPr="00A8120A">
        <w:rPr>
          <w:bCs/>
        </w:rPr>
        <w:t>Driftsansvariga har redan sådan skyldig</w:t>
      </w:r>
      <w:r>
        <w:rPr>
          <w:bCs/>
        </w:rPr>
        <w:softHyphen/>
      </w:r>
      <w:r w:rsidRPr="00A8120A">
        <w:rPr>
          <w:bCs/>
        </w:rPr>
        <w:t>het enligt art</w:t>
      </w:r>
      <w:r>
        <w:rPr>
          <w:bCs/>
        </w:rPr>
        <w:t>ikel</w:t>
      </w:r>
      <w:r w:rsidRPr="00A8120A">
        <w:rPr>
          <w:bCs/>
        </w:rPr>
        <w:t xml:space="preserve"> 28 i förordning (EG) nr 1069/2009. Den extra bördan står inte i proportion till</w:t>
      </w:r>
      <w:r>
        <w:rPr>
          <w:bCs/>
        </w:rPr>
        <w:t xml:space="preserve"> </w:t>
      </w:r>
      <w:r w:rsidRPr="00A8120A">
        <w:rPr>
          <w:bCs/>
        </w:rPr>
        <w:t>den minskade risk för samhället som bestämmelsen skulle innebära</w:t>
      </w:r>
      <w:r>
        <w:rPr>
          <w:bCs/>
        </w:rPr>
        <w:t xml:space="preserve">. </w:t>
      </w:r>
      <w:r w:rsidRPr="00896A1A">
        <w:rPr>
          <w:i/>
          <w:iCs/>
        </w:rPr>
        <w:t>Statens veterinärmedicinska anstalt (SVA)</w:t>
      </w:r>
      <w:r>
        <w:t xml:space="preserve"> undrar</w:t>
      </w:r>
      <w:r w:rsidRPr="00896A1A">
        <w:t xml:space="preserve"> </w:t>
      </w:r>
      <w:r>
        <w:t>h</w:t>
      </w:r>
      <w:r w:rsidRPr="00896A1A">
        <w:t xml:space="preserve">ur bestämmelserna i lagen om foder och animaliska biprodukter förhåller sig </w:t>
      </w:r>
      <w:r>
        <w:t>privatpersoner som befattar sig med sådana produkter. Inga andra remiss</w:t>
      </w:r>
      <w:r>
        <w:softHyphen/>
        <w:t>instanser lämnar synpunkter på förslaget.</w:t>
      </w:r>
    </w:p>
    <w:p w14:paraId="58F40D39" w14:textId="77777777" w:rsidR="00F71CC6" w:rsidRDefault="00AB307F" w:rsidP="00F71CC6">
      <w:pPr>
        <w:pStyle w:val="Brdtextmedindrag"/>
      </w:pPr>
      <w:r w:rsidRPr="00CF4023">
        <w:rPr>
          <w:b/>
        </w:rPr>
        <w:t>Skälen för regeringens förslag:</w:t>
      </w:r>
      <w:r>
        <w:t xml:space="preserve"> </w:t>
      </w:r>
      <w:r w:rsidRPr="00005895">
        <w:t xml:space="preserve">I </w:t>
      </w:r>
      <w:r>
        <w:t>20 § lagen om foder och animaliska biprodukter finns ett bemyn</w:t>
      </w:r>
      <w:r>
        <w:softHyphen/>
        <w:t>digande för regeringen eller den myndighet som regeringen be</w:t>
      </w:r>
      <w:r>
        <w:softHyphen/>
        <w:t>stämmer att meddela föreskrifter om skyldighet för en foderföreta</w:t>
      </w:r>
      <w:r>
        <w:softHyphen/>
        <w:t>gare eller för annan företagare som befattar sig med animaliska biprodukter att utöva en efter verksamhetens art lämpad egenkon</w:t>
      </w:r>
      <w:r>
        <w:softHyphen/>
        <w:t>troll av verksamheten.</w:t>
      </w:r>
    </w:p>
    <w:p w14:paraId="25AC3B4B" w14:textId="77777777" w:rsidR="00F71CC6" w:rsidRDefault="00AB307F" w:rsidP="00F71CC6">
      <w:pPr>
        <w:pStyle w:val="Brdtextmedindrag"/>
      </w:pPr>
      <w:r>
        <w:t>Enligt artikel 28 i förordning (EG) nr 1069/2009 ska driftansva</w:t>
      </w:r>
      <w:r>
        <w:softHyphen/>
        <w:t>riga i sina anläggningar inrätta, tillämpa och upprätthålla egenkon</w:t>
      </w:r>
      <w:r>
        <w:softHyphen/>
        <w:t>troller för att över</w:t>
      </w:r>
      <w:r>
        <w:softHyphen/>
        <w:t>vaka efterlevnaden av denna förordning. Med anläggning avses i förordningen varje plats där det utförs någon verksamhet som inbegriper hantering av animaliska biprodukter eller därav framställda produkter, med undantag för fiskefartyg (artikel 3.13). Med driftansvariga avses de fysiska eller juridiska personer som har faktisk kontroll över en animalisk biprodukt eller därav framställd produkt, däribland transportörer, handlare och användare (artikel 3.11). Med användare avses de fysiska eller juri</w:t>
      </w:r>
      <w:r>
        <w:softHyphen/>
        <w:t>diska personer som använder animaliska biprodukter och därav fram</w:t>
      </w:r>
      <w:r>
        <w:softHyphen/>
        <w:t>ställda produkter för särskilda utfodringsändamål, för forsk</w:t>
      </w:r>
      <w:r>
        <w:softHyphen/>
        <w:t xml:space="preserve">ning eller andra angivna ändamål (artikel 3.12). Som </w:t>
      </w:r>
      <w:r w:rsidRPr="00381A4F">
        <w:rPr>
          <w:i/>
          <w:iCs/>
        </w:rPr>
        <w:t>Jordbruksverket</w:t>
      </w:r>
      <w:r>
        <w:t xml:space="preserve"> påpekar kan driftansvariga således vara såväl företag som privatpersoner som befattar sig med animaliska biprodukter eller därav framställda produkter, som t.ex. djurägare som använder sådana produkter till utfodring. Det finns därför ett behov av att kunna meddela föreskrifter om egenkontroll som gäller även för privatpersoner. Mot denna bakgrund instämmer regeringen i promemorians förslag att bemyndigandet för regeringen eller den myndighet som regeringen bestämmer att meddela föreskrifter om egen</w:t>
      </w:r>
      <w:r>
        <w:softHyphen/>
        <w:t>kontroll bör utvidgas till att gälla inte enbart för företagare som befattar sig med animaliska biprodukter utan även envar som befattar sig med sådana produkter eller därav framställda produkter. Eftersom ett krav på egenkontroll redan följer av EU-förordningen är det inte fråga om att införa några nya skyldigheter för enskilda.</w:t>
      </w:r>
    </w:p>
    <w:p w14:paraId="5B6B8230" w14:textId="77777777" w:rsidR="00F71CC6" w:rsidRDefault="00AB307F" w:rsidP="00F71CC6">
      <w:pPr>
        <w:pStyle w:val="Rubrik2"/>
      </w:pPr>
      <w:bookmarkStart w:id="335" w:name="_Toc44537253"/>
      <w:bookmarkStart w:id="336" w:name="_Toc54265448"/>
      <w:r>
        <w:t>Rätt till upplysningar och tillträde</w:t>
      </w:r>
      <w:bookmarkEnd w:id="335"/>
      <w:bookmarkEnd w:id="336"/>
    </w:p>
    <w:p w14:paraId="466E5264" w14:textId="77777777" w:rsidR="00F71CC6" w:rsidRDefault="00AB307F" w:rsidP="00F71CC6">
      <w:pPr>
        <w:pStyle w:val="Brdtextram"/>
      </w:pPr>
      <w:r w:rsidRPr="00420062">
        <w:rPr>
          <w:b/>
        </w:rPr>
        <w:t xml:space="preserve">Regeringens </w:t>
      </w:r>
      <w:r>
        <w:rPr>
          <w:b/>
        </w:rPr>
        <w:t>bedömning</w:t>
      </w:r>
      <w:r w:rsidRPr="00420062">
        <w:rPr>
          <w:b/>
        </w:rPr>
        <w:t>:</w:t>
      </w:r>
      <w:r>
        <w:t xml:space="preserve"> Den nuvarande bestämmelsen om rätt för kontrollmyndigheter, kontrollorgan, Europeiska kommiss</w:t>
      </w:r>
      <w:r>
        <w:softHyphen/>
        <w:t>ionen samt de inspektörer och experter som utsetts av kom</w:t>
      </w:r>
      <w:r>
        <w:softHyphen/>
        <w:t>missionen att få upplys</w:t>
      </w:r>
      <w:r>
        <w:softHyphen/>
        <w:t>ningar, ta del av handlingar och att få tillträde till områden, lokaler och andra utrymmen som har anknytning till verksamheten, och där göra undersökningar och ta prover, bör finnas kvar.</w:t>
      </w:r>
    </w:p>
    <w:p w14:paraId="115B8FD6" w14:textId="77777777" w:rsidR="00F71CC6" w:rsidRPr="00A76360" w:rsidRDefault="00AB307F" w:rsidP="00F71CC6">
      <w:pPr>
        <w:pStyle w:val="Brdtextmedindragram"/>
        <w:rPr>
          <w:sz w:val="8"/>
          <w:szCs w:val="8"/>
        </w:rPr>
      </w:pPr>
      <w:r w:rsidRPr="00CF4023">
        <w:rPr>
          <w:b/>
        </w:rPr>
        <w:t>Regeringens förslag:</w:t>
      </w:r>
      <w:r>
        <w:t xml:space="preserve"> Rätten till upplysningar och tillträde ska även gälla vid utförande av annan offentlig verksamhet.</w:t>
      </w:r>
    </w:p>
    <w:p w14:paraId="00A9BF7D" w14:textId="77777777" w:rsidR="00F71CC6" w:rsidRPr="00A76360" w:rsidRDefault="00F71CC6" w:rsidP="00F71CC6">
      <w:pPr>
        <w:pStyle w:val="Brdtextmedindrag"/>
        <w:rPr>
          <w:sz w:val="8"/>
          <w:szCs w:val="8"/>
        </w:rPr>
      </w:pPr>
    </w:p>
    <w:p w14:paraId="0B23E179" w14:textId="77777777" w:rsidR="00F71CC6" w:rsidRDefault="00AB307F" w:rsidP="00F71CC6">
      <w:pPr>
        <w:pStyle w:val="Brdtextmedindrag"/>
        <w:rPr>
          <w:bCs/>
        </w:rPr>
      </w:pPr>
      <w:r w:rsidRPr="00C10663">
        <w:rPr>
          <w:b/>
        </w:rPr>
        <w:t>Promemorians förslag</w:t>
      </w:r>
      <w:r>
        <w:rPr>
          <w:bCs/>
        </w:rPr>
        <w:t xml:space="preserve"> överensstämmer med regeringens.</w:t>
      </w:r>
    </w:p>
    <w:p w14:paraId="7A8DA83C" w14:textId="77777777" w:rsidR="00F71CC6" w:rsidRPr="00EB6B9B" w:rsidRDefault="00AB307F" w:rsidP="00F71CC6">
      <w:pPr>
        <w:pStyle w:val="Brdtextmedindrag"/>
        <w:rPr>
          <w:b/>
        </w:rPr>
      </w:pPr>
      <w:r w:rsidRPr="00CF4023">
        <w:rPr>
          <w:b/>
        </w:rPr>
        <w:t>Remissinstanserna</w:t>
      </w:r>
      <w:r>
        <w:rPr>
          <w:b/>
        </w:rPr>
        <w:t xml:space="preserve">: </w:t>
      </w:r>
      <w:r>
        <w:rPr>
          <w:i/>
          <w:iCs/>
        </w:rPr>
        <w:t>Försvarsmakten</w:t>
      </w:r>
      <w:r>
        <w:t xml:space="preserve"> framför att den tillträdesrätt och rätt till dokumentation och information som den nya kontrollförordningen (artikel 116.3) ger Europeiska kommissionens och revisionsrättens inspek</w:t>
      </w:r>
      <w:r>
        <w:softHyphen/>
        <w:t>törer och experter medför en risk för att försvarshemligheter och annan skyddsvärd försvarsrelaterad information röjs. Det bör införas ett uttryck</w:t>
      </w:r>
      <w:r>
        <w:softHyphen/>
        <w:t>ligt undantag för Försvarsmakten i nationell rätt, i syfte att förhindra sprid</w:t>
      </w:r>
      <w:r>
        <w:softHyphen/>
        <w:t>ning av information som riskerar försvarsförmågan. Inga andra remissin</w:t>
      </w:r>
      <w:r>
        <w:softHyphen/>
        <w:t>stanser yttrar sig över denna fråga.</w:t>
      </w:r>
    </w:p>
    <w:p w14:paraId="277C03DE" w14:textId="18E6B809" w:rsidR="00F71CC6" w:rsidRDefault="00AB307F" w:rsidP="00F71CC6">
      <w:pPr>
        <w:pStyle w:val="Brdtextmedindrag"/>
      </w:pPr>
      <w:r w:rsidRPr="00CF4023">
        <w:rPr>
          <w:b/>
        </w:rPr>
        <w:t>Skälen för regeringens förslag</w:t>
      </w:r>
      <w:r>
        <w:rPr>
          <w:b/>
        </w:rPr>
        <w:t xml:space="preserve"> och bedömning</w:t>
      </w:r>
      <w:r w:rsidRPr="00CF4023">
        <w:rPr>
          <w:b/>
        </w:rPr>
        <w:t>:</w:t>
      </w:r>
      <w:r>
        <w:t xml:space="preserve"> Enligt artikel 15.1 i den nya kontroll</w:t>
      </w:r>
      <w:r>
        <w:softHyphen/>
        <w:t>förordningen ska aktörerna ge de behöriga myndigheternas personal tillgång till ut</w:t>
      </w:r>
      <w:r>
        <w:softHyphen/>
        <w:t>rustning, transportmedel, lokaler och andra platser under aktörer</w:t>
      </w:r>
      <w:r>
        <w:softHyphen/>
        <w:t>nas kontroll och deras omgivningar, deras datoriserade informat</w:t>
      </w:r>
      <w:r>
        <w:softHyphen/>
        <w:t>ionshanteringssystem, djur och varor under deras kontroll samt dokument och annan relevant information. Aktörernas skyldighet enligt denna artikel gäller också om offentlig kontroll eller annan offentlig verksamhet genom</w:t>
      </w:r>
      <w:r>
        <w:softHyphen/>
        <w:t>förs av bl.a. organ med delege</w:t>
      </w:r>
      <w:r>
        <w:softHyphen/>
        <w:t>rade uppgifter och fysiska personer som delegerats vissa uppgifter i offentlig kontroll eller annan offentlig verk</w:t>
      </w:r>
      <w:r>
        <w:softHyphen/>
        <w:t>samhet (artikel 15.6).</w:t>
      </w:r>
    </w:p>
    <w:p w14:paraId="5BAD1378" w14:textId="77777777" w:rsidR="00F71CC6" w:rsidRDefault="00AB307F" w:rsidP="00F71CC6">
      <w:pPr>
        <w:pStyle w:val="Brdtextmedindrag"/>
      </w:pPr>
      <w:r w:rsidRPr="00EB6B9B">
        <w:t xml:space="preserve">I </w:t>
      </w:r>
      <w:r>
        <w:t xml:space="preserve">lagen om kontroll av foder och animaliska biprodukter finns en bestämmelse som </w:t>
      </w:r>
      <w:r w:rsidRPr="00EB6B9B">
        <w:t>ger kontrollmyndigheter</w:t>
      </w:r>
      <w:r>
        <w:t xml:space="preserve">, </w:t>
      </w:r>
      <w:r w:rsidRPr="00EB6B9B">
        <w:t>kontrollorgan</w:t>
      </w:r>
      <w:r>
        <w:t>, Europeiska kommissionen samt de inspektörer och experter som har utsetts av kommissionen</w:t>
      </w:r>
      <w:r w:rsidRPr="00EB6B9B">
        <w:t xml:space="preserve"> rätt att på begäran få upplysningar och ta del av handlingar samt få tillträde till områden, lokaler och andra utrymmen som har anknyt</w:t>
      </w:r>
      <w:r>
        <w:softHyphen/>
      </w:r>
      <w:r w:rsidRPr="00EB6B9B">
        <w:t>ning till verksamheten och där göra undersökningar och ta prover (</w:t>
      </w:r>
      <w:r>
        <w:t>21</w:t>
      </w:r>
      <w:r w:rsidRPr="00EB6B9B">
        <w:t xml:space="preserve"> §).</w:t>
      </w:r>
    </w:p>
    <w:p w14:paraId="19D0C8CC" w14:textId="77777777" w:rsidR="00F71CC6" w:rsidRDefault="00AB307F" w:rsidP="00F71CC6">
      <w:pPr>
        <w:pStyle w:val="Brdtextmedindrag"/>
      </w:pPr>
      <w:r>
        <w:t>Tillämpningsområdet för bestämmelserna i lagen om foder och anima</w:t>
      </w:r>
      <w:r>
        <w:softHyphen/>
        <w:t>liska biprodukter sammanfaller med räckvidden för bestämmelserna om kontroll av foder och animaliska biprodukter i den nya kontrollförord</w:t>
      </w:r>
      <w:r>
        <w:softHyphen/>
        <w:t>ningen (se avsnitt 6.1). Artikel 15.1 i den nya kontrollförordningen bedöms vidare vara direkt tillämplig i medlemsstaterna – även när uppgiften att utföra offentlig kontroll eller annan offentlig verksamhet har delegerats till enskilda. Medan arti</w:t>
      </w:r>
      <w:r>
        <w:softHyphen/>
        <w:t>kel 15.1 reglerar en skyldighet för aktörerna innehåller emellertid 21 § lagen om foder och animaliska bipro</w:t>
      </w:r>
      <w:r>
        <w:softHyphen/>
        <w:t xml:space="preserve">dukter en motsvarande rätt för kontrollmyndigheterna, kontrollorganen, Europeiska kommissionen samt de inspektörer och experter som utsetts av </w:t>
      </w:r>
      <w:r w:rsidRPr="00CF4023">
        <w:t xml:space="preserve">kommissionen. </w:t>
      </w:r>
      <w:r w:rsidRPr="00902458">
        <w:t xml:space="preserve">Mot denna bakgrund och </w:t>
      </w:r>
      <w:r>
        <w:t>f</w:t>
      </w:r>
      <w:r w:rsidRPr="00CF4023">
        <w:t>ör att undvika eventuella otydligheter vid tillämp</w:t>
      </w:r>
      <w:r w:rsidRPr="00CF4023">
        <w:softHyphen/>
        <w:t xml:space="preserve">ningen är det </w:t>
      </w:r>
      <w:r>
        <w:t xml:space="preserve">enligt regeringens mening </w:t>
      </w:r>
      <w:r w:rsidRPr="00CF4023">
        <w:t>därför lämpligt att låta bestämmelsen i lagen om foder och animaliska biproduk</w:t>
      </w:r>
      <w:r>
        <w:softHyphen/>
      </w:r>
      <w:r w:rsidRPr="00CF4023">
        <w:t xml:space="preserve">ter om rätten till upplysningar och tillträde vara kvar som ett komplement till bestämmelsen i den nya kontrollförordningen. </w:t>
      </w:r>
    </w:p>
    <w:p w14:paraId="79B40AA7" w14:textId="77777777" w:rsidR="00F71CC6" w:rsidRDefault="00AB307F" w:rsidP="00F71CC6">
      <w:pPr>
        <w:pStyle w:val="Brdtextmedindrag"/>
      </w:pPr>
      <w:r>
        <w:t xml:space="preserve">Rätten till upplysningar och tillträde bör även </w:t>
      </w:r>
      <w:r w:rsidRPr="00CF4023">
        <w:t>gälla vid genomförande av annan offentlig verksamhet</w:t>
      </w:r>
      <w:r>
        <w:t>.</w:t>
      </w:r>
      <w:r w:rsidRPr="00F2646D">
        <w:t xml:space="preserve"> </w:t>
      </w:r>
      <w:r>
        <w:t>Kontrollmyndigheten behöver tillträde bl.a. för att verkställa beslut om åtgärder vid bristande efterlevnad. Genom den nya kontrollförordningen tydliggörs att sådana åtgärder faller utanför det som är offentlig kontroll och i stället utgör annan offentlig verksamhet. Det kan i sammanhanget framhållas att Polismyndigheten är skyldig att lämna den hjälp som behövs för att kontrollmyndigheten ska kunna utöva offentlig kontroll eller verkställa beslut enligt lagstiftningen (27 § första stycket). Det bör därför förtydligas att kontrollmyndigheten har en mot</w:t>
      </w:r>
      <w:r>
        <w:softHyphen/>
        <w:t>svarande rätt till tillträde. Det bör dock, precis som när det gäller offentlig kontroll, anges att rätten till tillträde gäller i den utsträckning det behövs för utförandet av annan offentlig verksamhet. Regeringen bedömer att bestämmelsen därigenom uppfyller kravet på proportionalitet och att rätten till tillträde i praktiken kommer att vara densamma som med nuva</w:t>
      </w:r>
      <w:r>
        <w:softHyphen/>
        <w:t>rande lydelse.</w:t>
      </w:r>
    </w:p>
    <w:p w14:paraId="0B09B2FD" w14:textId="77777777" w:rsidR="00F71CC6" w:rsidRDefault="00AB307F" w:rsidP="00F71CC6">
      <w:pPr>
        <w:pStyle w:val="Brdtextmedindrag"/>
      </w:pPr>
      <w:r>
        <w:t xml:space="preserve">När det gäller </w:t>
      </w:r>
      <w:r>
        <w:rPr>
          <w:i/>
          <w:iCs/>
        </w:rPr>
        <w:t>Försvarsmaktens</w:t>
      </w:r>
      <w:r>
        <w:t xml:space="preserve"> synpunkter kring behovet av att undanta sin verksamhet från rätten till tillträde för EU-institutionerna, se bedöm</w:t>
      </w:r>
      <w:r>
        <w:softHyphen/>
        <w:t>ningen i avsnitt 9.9.</w:t>
      </w:r>
    </w:p>
    <w:p w14:paraId="0E245361" w14:textId="77777777" w:rsidR="00F71CC6" w:rsidRDefault="00AB307F" w:rsidP="00F71CC6">
      <w:pPr>
        <w:pStyle w:val="Rubrik2"/>
      </w:pPr>
      <w:bookmarkStart w:id="337" w:name="_Toc44537254"/>
      <w:bookmarkStart w:id="338" w:name="_Toc54265449"/>
      <w:r>
        <w:t>Skyldighet att lämna hjälp</w:t>
      </w:r>
      <w:bookmarkEnd w:id="337"/>
      <w:bookmarkEnd w:id="338"/>
    </w:p>
    <w:p w14:paraId="229F5DF2" w14:textId="77777777" w:rsidR="00F71CC6" w:rsidRPr="00A76360" w:rsidRDefault="00AB307F" w:rsidP="00F71CC6">
      <w:pPr>
        <w:pStyle w:val="Brdtextram"/>
        <w:rPr>
          <w:sz w:val="8"/>
          <w:szCs w:val="8"/>
        </w:rPr>
      </w:pPr>
      <w:r w:rsidRPr="00420062">
        <w:rPr>
          <w:b/>
        </w:rPr>
        <w:t>Regeringens förslag:</w:t>
      </w:r>
      <w:r>
        <w:t xml:space="preserve"> Det </w:t>
      </w:r>
      <w:r w:rsidRPr="00C060B3">
        <w:t>ska</w:t>
      </w:r>
      <w:r>
        <w:t xml:space="preserve"> införas en upplysning om </w:t>
      </w:r>
      <w:r w:rsidRPr="00C060B3">
        <w:t xml:space="preserve">att </w:t>
      </w:r>
      <w:r w:rsidRPr="00D12267">
        <w:t>det i den nya kontrollförordningen finns bestämmelser om att den som är föremål för offentlig kontroll eller annan offentlig verk</w:t>
      </w:r>
      <w:r w:rsidRPr="00D12267">
        <w:softHyphen/>
        <w:t>samhet är skyldig att lämna den hjälp som behövs för att kontrollen eller verksamheten ska kunna utföras</w:t>
      </w:r>
      <w:r>
        <w:t>.</w:t>
      </w:r>
    </w:p>
    <w:p w14:paraId="56E3DF1C" w14:textId="77777777" w:rsidR="00F71CC6" w:rsidRPr="00A76360" w:rsidRDefault="00F71CC6" w:rsidP="00F71CC6">
      <w:pPr>
        <w:pStyle w:val="Brdtextmedindrag"/>
        <w:rPr>
          <w:sz w:val="8"/>
          <w:szCs w:val="8"/>
        </w:rPr>
      </w:pPr>
    </w:p>
    <w:p w14:paraId="7EF318F9" w14:textId="77777777" w:rsidR="00F71CC6" w:rsidRDefault="00AB307F" w:rsidP="00F71CC6">
      <w:pPr>
        <w:pStyle w:val="Brdtextmedindrag"/>
        <w:rPr>
          <w:bCs/>
        </w:rPr>
      </w:pPr>
      <w:r w:rsidRPr="00C10663">
        <w:rPr>
          <w:b/>
        </w:rPr>
        <w:t>Promemorians förslag</w:t>
      </w:r>
      <w:r>
        <w:rPr>
          <w:bCs/>
        </w:rPr>
        <w:t xml:space="preserve"> överensstämmer med regeringens.</w:t>
      </w:r>
    </w:p>
    <w:p w14:paraId="4F120690" w14:textId="77777777" w:rsidR="00F71CC6" w:rsidRPr="00B8553F" w:rsidRDefault="00AB307F" w:rsidP="00F71CC6">
      <w:pPr>
        <w:pStyle w:val="Brdtextmedindrag"/>
        <w:rPr>
          <w:b/>
        </w:rPr>
      </w:pPr>
      <w:r w:rsidRPr="00CF4023">
        <w:rPr>
          <w:b/>
        </w:rPr>
        <w:t>Remissinstanserna</w:t>
      </w:r>
      <w:r>
        <w:rPr>
          <w:b/>
        </w:rPr>
        <w:t xml:space="preserve"> </w:t>
      </w:r>
      <w:r>
        <w:rPr>
          <w:bCs/>
        </w:rPr>
        <w:t>yttrar sig inte över förslaget.</w:t>
      </w:r>
    </w:p>
    <w:p w14:paraId="019290C4" w14:textId="77777777" w:rsidR="00F71CC6" w:rsidRDefault="00AB307F" w:rsidP="00F71CC6">
      <w:pPr>
        <w:pStyle w:val="Brdtext"/>
      </w:pPr>
      <w:r>
        <w:rPr>
          <w:b/>
        </w:rPr>
        <w:t xml:space="preserve">   </w:t>
      </w:r>
      <w:r w:rsidRPr="00CF4023">
        <w:rPr>
          <w:b/>
        </w:rPr>
        <w:t>Skälen för regeringens förslag:</w:t>
      </w:r>
      <w:r>
        <w:t xml:space="preserve"> Enligt artikel 15.2 i den nya kontroll-förordningen ska aktörerna, när offentlig kontroll och annan offentlig verksamhet genomförs, bistå och samarbeta med personalen vid de behöriga myndigheterna för utförandet av uppgifterna. Aktörernas skyldighet enligt denna artikel gäller också om offentlig kontroll eller annan offentlig verk</w:t>
      </w:r>
      <w:r>
        <w:softHyphen/>
        <w:t>samhet genomförs av bl.a. organ med delegerade upp</w:t>
      </w:r>
      <w:r>
        <w:softHyphen/>
        <w:t>gifter och fysiska personer som har delegerats vissa uppgifter i offentlig kontroll eller annan offentlig verksamhet (artikel 15.6).</w:t>
      </w:r>
    </w:p>
    <w:p w14:paraId="6EC8697F" w14:textId="77777777" w:rsidR="00F71CC6" w:rsidRDefault="00AB307F" w:rsidP="00F71CC6">
      <w:pPr>
        <w:pStyle w:val="Brdtextmedindrag"/>
      </w:pPr>
      <w:r>
        <w:t>Bestämmelsen i artikel 15.2 motsvarar regleringen i 22 § lagen om foder och animaliska biprodukter, där det framgår att den som är föremål för offentlig kontroll ska tillhandahålla den hjälp som behövs för att kontrol</w:t>
      </w:r>
      <w:r>
        <w:softHyphen/>
        <w:t>len ska kunna genomföras.</w:t>
      </w:r>
    </w:p>
    <w:p w14:paraId="1984131E" w14:textId="77777777" w:rsidR="00F71CC6" w:rsidRDefault="00AB307F" w:rsidP="00F71CC6">
      <w:pPr>
        <w:pStyle w:val="Brdtextmedindrag"/>
      </w:pPr>
      <w:r>
        <w:t>Tillämpnings</w:t>
      </w:r>
      <w:r>
        <w:softHyphen/>
        <w:t>området för lagen om foder och animaliska bi</w:t>
      </w:r>
      <w:r>
        <w:softHyphen/>
        <w:t>produkter sammanfaller med kontrollförordningens tillämpningsområde när det gäller foder och animaliska biprodukter (se avsnitt 6.2). Artikel 15.2 och 15.6 i den nya kontroll</w:t>
      </w:r>
      <w:r>
        <w:softHyphen/>
        <w:t>förord</w:t>
      </w:r>
      <w:r>
        <w:softHyphen/>
        <w:t>ningen är vidare utformad så att den kan til</w:t>
      </w:r>
      <w:r>
        <w:softHyphen/>
        <w:t>lämpas direkt av aktörerna. Mot den bakgrunden</w:t>
      </w:r>
      <w:r w:rsidRPr="00C060B3">
        <w:t xml:space="preserve">, </w:t>
      </w:r>
      <w:r>
        <w:t xml:space="preserve">instämmer regeringen i promemorians bedömning att </w:t>
      </w:r>
      <w:r w:rsidRPr="00C060B3">
        <w:t>den nationella bestäm</w:t>
      </w:r>
      <w:r w:rsidRPr="00C060B3">
        <w:softHyphen/>
        <w:t xml:space="preserve">melsen </w:t>
      </w:r>
      <w:r>
        <w:t xml:space="preserve">kan </w:t>
      </w:r>
      <w:r w:rsidRPr="00C060B3">
        <w:t>upphävas och ersättas med en bestämmelse som upplyser om den EU-rättsliga regleringen. Då hänvisningen till den nya kontrollförordningen är av upp</w:t>
      </w:r>
      <w:r>
        <w:softHyphen/>
      </w:r>
      <w:r w:rsidRPr="00C060B3">
        <w:t>lysande karaktär är det för att undvika osäkerhet ändamålsenligt att den görs dynamisk, dvs. avser förordningen i den vid varje tidpunkt gällande lydelsen</w:t>
      </w:r>
      <w:r>
        <w:t>.</w:t>
      </w:r>
    </w:p>
    <w:p w14:paraId="7ADE2D27" w14:textId="77777777" w:rsidR="00F71CC6" w:rsidRDefault="00AB307F" w:rsidP="00F71CC6">
      <w:pPr>
        <w:pStyle w:val="Rubrik2"/>
      </w:pPr>
      <w:bookmarkStart w:id="339" w:name="_Toc44537255"/>
      <w:bookmarkStart w:id="340" w:name="_Toc54265450"/>
      <w:r>
        <w:t>Avgifter</w:t>
      </w:r>
      <w:bookmarkEnd w:id="339"/>
      <w:bookmarkEnd w:id="340"/>
    </w:p>
    <w:p w14:paraId="38772768" w14:textId="77777777" w:rsidR="00F71CC6" w:rsidRPr="00217518" w:rsidRDefault="00AB307F" w:rsidP="00F71CC6">
      <w:pPr>
        <w:pStyle w:val="Brdtextram"/>
        <w:rPr>
          <w:bCs/>
        </w:rPr>
      </w:pPr>
      <w:r>
        <w:rPr>
          <w:b/>
        </w:rPr>
        <w:t xml:space="preserve">Regeringens bedömning: </w:t>
      </w:r>
      <w:r w:rsidRPr="00131254">
        <w:rPr>
          <w:bCs/>
        </w:rPr>
        <w:t xml:space="preserve">Regeringen avser att se över </w:t>
      </w:r>
      <w:r>
        <w:rPr>
          <w:bCs/>
        </w:rPr>
        <w:t xml:space="preserve">systemet med en årlig avgift </w:t>
      </w:r>
      <w:bookmarkStart w:id="341" w:name="_Hlk39919187"/>
      <w:r>
        <w:rPr>
          <w:bCs/>
        </w:rPr>
        <w:t>för kontrollen av regelverket om foder och animaliska biprodukter.</w:t>
      </w:r>
      <w:bookmarkEnd w:id="341"/>
    </w:p>
    <w:p w14:paraId="4E2F8C89" w14:textId="77777777" w:rsidR="00F71CC6" w:rsidRPr="00A76360" w:rsidRDefault="00AB307F" w:rsidP="00F71CC6">
      <w:pPr>
        <w:pStyle w:val="Brdtextmedindragram"/>
        <w:rPr>
          <w:sz w:val="8"/>
          <w:szCs w:val="8"/>
        </w:rPr>
      </w:pPr>
      <w:r w:rsidRPr="00420062">
        <w:rPr>
          <w:b/>
        </w:rPr>
        <w:t>Regeringens förslag:</w:t>
      </w:r>
      <w:r>
        <w:t xml:space="preserve"> </w:t>
      </w:r>
      <w:r w:rsidRPr="007705D9">
        <w:t>Bemyndigandet för regeringen eller den myn</w:t>
      </w:r>
      <w:r>
        <w:softHyphen/>
      </w:r>
      <w:r w:rsidRPr="007705D9">
        <w:t>dighet som regeringen bestämmer att meddela föreskrifter om skyldig</w:t>
      </w:r>
      <w:r>
        <w:softHyphen/>
      </w:r>
      <w:r w:rsidRPr="007705D9">
        <w:t xml:space="preserve">het att betala en avgift för offentlig kontroll </w:t>
      </w:r>
      <w:r>
        <w:t xml:space="preserve">ska </w:t>
      </w:r>
      <w:r w:rsidRPr="007705D9">
        <w:t>kompletteras med en rätt för regeringen eller den myndighet som regeringen bestämmer att meddela föreskrifter om skyldighet att betala en av</w:t>
      </w:r>
      <w:r w:rsidRPr="007705D9">
        <w:softHyphen/>
        <w:t>gift för annan offent</w:t>
      </w:r>
      <w:r>
        <w:softHyphen/>
      </w:r>
      <w:r w:rsidRPr="007705D9">
        <w:t>lig verksamhet</w:t>
      </w:r>
      <w:r>
        <w:t>.</w:t>
      </w:r>
    </w:p>
    <w:p w14:paraId="112F2FC0" w14:textId="77777777" w:rsidR="00F71CC6" w:rsidRPr="00A76360" w:rsidRDefault="00F71CC6" w:rsidP="00F71CC6">
      <w:pPr>
        <w:pStyle w:val="Brdtextmedindrag"/>
        <w:rPr>
          <w:sz w:val="8"/>
          <w:szCs w:val="8"/>
        </w:rPr>
      </w:pPr>
    </w:p>
    <w:p w14:paraId="5A479345" w14:textId="77777777" w:rsidR="00F71CC6" w:rsidRPr="00F43D12" w:rsidRDefault="00AB307F" w:rsidP="00F71CC6">
      <w:pPr>
        <w:pStyle w:val="Brdtextmedindrag"/>
        <w:rPr>
          <w:bCs/>
        </w:rPr>
      </w:pPr>
      <w:r w:rsidRPr="00C10663">
        <w:rPr>
          <w:b/>
        </w:rPr>
        <w:t>Promemorians förslag</w:t>
      </w:r>
      <w:r>
        <w:rPr>
          <w:bCs/>
        </w:rPr>
        <w:t xml:space="preserve"> </w:t>
      </w:r>
      <w:r w:rsidRPr="00F43D12">
        <w:rPr>
          <w:bCs/>
        </w:rPr>
        <w:t xml:space="preserve">överensstämmer delvis med regeringens. </w:t>
      </w:r>
      <w:r>
        <w:rPr>
          <w:bCs/>
        </w:rPr>
        <w:t>I promemorian görs ingen bedömning av om systemet med årlig avgift som tas ut för kontrollen av foder och animaliska biprodukter bör ses över.</w:t>
      </w:r>
    </w:p>
    <w:p w14:paraId="06E99297" w14:textId="77777777" w:rsidR="00F71CC6" w:rsidRDefault="00AB307F" w:rsidP="00F71CC6">
      <w:pPr>
        <w:pStyle w:val="Brdtextmedindrag"/>
        <w:rPr>
          <w:b/>
        </w:rPr>
      </w:pPr>
      <w:r w:rsidRPr="00883746">
        <w:rPr>
          <w:b/>
        </w:rPr>
        <w:t>Remissinstanserna</w:t>
      </w:r>
      <w:r w:rsidRPr="00040E31">
        <w:t xml:space="preserve"> </w:t>
      </w:r>
      <w:r>
        <w:t>yttrar sig inte över förslaget.</w:t>
      </w:r>
    </w:p>
    <w:p w14:paraId="49A95A23" w14:textId="77777777" w:rsidR="00F71CC6" w:rsidRDefault="00AB307F" w:rsidP="00F71CC6">
      <w:pPr>
        <w:pStyle w:val="Rubrik4utannumrering"/>
      </w:pPr>
      <w:r w:rsidRPr="007705D9">
        <w:t>Skälen för regeringens förslag</w:t>
      </w:r>
      <w:r>
        <w:rPr>
          <w:b w:val="0"/>
        </w:rPr>
        <w:t xml:space="preserve"> </w:t>
      </w:r>
      <w:r w:rsidRPr="00FC1329">
        <w:rPr>
          <w:bCs/>
        </w:rPr>
        <w:t>och bedömning</w:t>
      </w:r>
    </w:p>
    <w:p w14:paraId="00F3BBCC" w14:textId="77777777" w:rsidR="00F71CC6" w:rsidRDefault="00AB307F" w:rsidP="00F71CC6">
      <w:pPr>
        <w:pStyle w:val="Rubrik5utannumrering"/>
      </w:pPr>
      <w:r w:rsidRPr="00217518">
        <w:t>Kontrollförordningens avgiftsbestämmelser och svensk finansiering</w:t>
      </w:r>
    </w:p>
    <w:p w14:paraId="217834BD" w14:textId="77777777" w:rsidR="00F71CC6" w:rsidRDefault="00AB307F" w:rsidP="00F71CC6">
      <w:pPr>
        <w:pStyle w:val="Brdtextmedindrag"/>
        <w:ind w:firstLine="0"/>
      </w:pPr>
      <w:r>
        <w:t>I likhet med vad som gäller enligt den tidigare kontrollförordningen har medlemsstaterna enligt den nya kontrollförordningen i stor utsträckning möjlighet att välja om den offentliga kontrollen ska finansieras med avgifter eller med offentliga medel. Vissa kon</w:t>
      </w:r>
      <w:r>
        <w:softHyphen/>
        <w:t>troller, bl.a. av vissa varor och djur vid import, måste dock finansie</w:t>
      </w:r>
      <w:r>
        <w:softHyphen/>
        <w:t>ras genom avgifter (artiklarna 78 och 79). I de fall det är obligatoriskt att ta ut en avgift reglerar förordningen vilka kostnader som avgif</w:t>
      </w:r>
      <w:r>
        <w:softHyphen/>
        <w:t>terna ska täcka och hur de ska beräknas (artiklarna 81 och 82). Vid bristande efterlevnad av regelverket ska den ansvariga aktö</w:t>
      </w:r>
      <w:r>
        <w:softHyphen/>
        <w:t>ren bära samtliga kostnader som uppkommit till följd av myn</w:t>
      </w:r>
      <w:r>
        <w:softHyphen/>
        <w:t>dig</w:t>
      </w:r>
      <w:r>
        <w:softHyphen/>
        <w:t>heternas åtgärder (artikel 138.4).</w:t>
      </w:r>
    </w:p>
    <w:p w14:paraId="1B8BEFE9" w14:textId="77777777" w:rsidR="00F71CC6" w:rsidRDefault="00AB307F" w:rsidP="00F71CC6">
      <w:pPr>
        <w:pStyle w:val="Brdtextmedindrag"/>
      </w:pPr>
      <w:r>
        <w:t>Enligt den nya kontrollförordningen ska medlemsstaterna även säker</w:t>
      </w:r>
      <w:r>
        <w:softHyphen/>
        <w:t>ställa att det finns tillräckliga finansiella resurser för att de behöriga myn</w:t>
      </w:r>
      <w:r>
        <w:softHyphen/>
        <w:t>digheterna ska kunna utföra annan offentlig verksamhet (artikel 78) och medlemsstaterna får ta ut avgifter för att täcka kostnaderna för denna verk</w:t>
      </w:r>
      <w:r>
        <w:softHyphen/>
        <w:t>samhet (artikel 80). Det står dock medlemsstaterna fritt att välja hur avgifterna ska finansieras.</w:t>
      </w:r>
    </w:p>
    <w:p w14:paraId="627F73EE" w14:textId="3FAE90ED" w:rsidR="00F71CC6" w:rsidRDefault="00AB307F" w:rsidP="00F71CC6">
      <w:pPr>
        <w:pStyle w:val="Brdtextmedindrag"/>
      </w:pPr>
      <w:r>
        <w:t xml:space="preserve">I dag finansieras kontrollmyndigheternas ordinarie offentliga kontroll genom en årlig avgift som betalas av foderföretagare och företagare som befattar sig med animaliska biprodukter eller därav framställda produkter. </w:t>
      </w:r>
      <w:r w:rsidRPr="000F0ED5">
        <w:t>Den årliga kontrollavgiften</w:t>
      </w:r>
      <w:r>
        <w:t xml:space="preserve"> </w:t>
      </w:r>
      <w:r w:rsidRPr="000F0ED5">
        <w:t xml:space="preserve">fastställs av kontrollmyndigheterna och betalas genom ett helt avgiftsbelopp för varje påbörjat kalenderår. </w:t>
      </w:r>
      <w:r w:rsidRPr="005530BF">
        <w:t>Avgiften ska betalas oavsett om myndigheterna kontrollerar verksamheten under det aktuella året eller inte.</w:t>
      </w:r>
      <w:r>
        <w:t xml:space="preserve"> Kontrollen av foderföretag i primärproduktionen av foder finansieras dock genom all</w:t>
      </w:r>
      <w:r>
        <w:softHyphen/>
        <w:t>männa medel. Utöver de årliga avgifterna tas särskilda avgifter ut för regi</w:t>
      </w:r>
      <w:r>
        <w:softHyphen/>
        <w:t>strering och godkännanden av anläggningar samt för viss provtagning och undersökning. Avgifter tas även ut för kontroll vid gränskon</w:t>
      </w:r>
      <w:r>
        <w:softHyphen/>
        <w:t xml:space="preserve">trollstationer samt för </w:t>
      </w:r>
      <w:r w:rsidRPr="00283BCA">
        <w:t>kontroll som ligger utanför den ordinarie kontrollen</w:t>
      </w:r>
      <w:r>
        <w:t>, tidigare</w:t>
      </w:r>
      <w:r w:rsidRPr="00283BCA">
        <w:t xml:space="preserve"> </w:t>
      </w:r>
      <w:r>
        <w:t>s.k. extra offentlig kontroll. Kontroll som bedrivs utöver den ordinarie kontrol</w:t>
      </w:r>
      <w:r>
        <w:softHyphen/>
        <w:t xml:space="preserve">len avser </w:t>
      </w:r>
      <w:r w:rsidRPr="00283BCA">
        <w:t>uppföljande kontroll på grund av tidigare konstaterad bristande efterlevnad eller kontroll som utförs efter klagomål</w:t>
      </w:r>
      <w:r>
        <w:t xml:space="preserve"> (</w:t>
      </w:r>
      <w:r w:rsidRPr="00283BCA">
        <w:t>artiklarna 79.2 c och 80</w:t>
      </w:r>
      <w:r>
        <w:t>). De svenska bestämmelserna om avgifter finns i 28 § lagen om kontroll av foder och animaliska biprodukter</w:t>
      </w:r>
      <w:r w:rsidRPr="00283BCA">
        <w:t xml:space="preserve"> </w:t>
      </w:r>
      <w:r>
        <w:t xml:space="preserve">och i förordningen </w:t>
      </w:r>
      <w:r w:rsidRPr="00283BCA">
        <w:t>(2006:116</w:t>
      </w:r>
      <w:r>
        <w:t>5</w:t>
      </w:r>
      <w:r w:rsidRPr="00283BCA">
        <w:t xml:space="preserve">) om avgifter för </w:t>
      </w:r>
      <w:r>
        <w:t>offentlig kontroll av foder och animaliska biprodukter.</w:t>
      </w:r>
    </w:p>
    <w:p w14:paraId="4E8F4F15" w14:textId="77777777" w:rsidR="00F71CC6" w:rsidRDefault="00AB307F" w:rsidP="00F71CC6">
      <w:pPr>
        <w:pStyle w:val="Rubrik5utannumrering"/>
      </w:pPr>
      <w:r>
        <w:t>Systemet med årlig avgift bör ses över</w:t>
      </w:r>
    </w:p>
    <w:p w14:paraId="6AD9C413" w14:textId="77777777" w:rsidR="00F71CC6" w:rsidRDefault="00AB307F" w:rsidP="00F71CC6">
      <w:pPr>
        <w:pStyle w:val="Brdtext"/>
      </w:pPr>
      <w:r>
        <w:t>I avsnitt 9.11 görs bedömningen att det nuvarande systemet med årlig avgift som tas ut för den ordinarie livsmedelskontrollen bör ersättas av ett system med obligatorisk efterhandsdebitering. Ett system med efterhands</w:t>
      </w:r>
      <w:r>
        <w:softHyphen/>
        <w:t>debitering av avgiften för livsmedelskontrollen bedöms g</w:t>
      </w:r>
      <w:r w:rsidRPr="00DF3085">
        <w:t xml:space="preserve">e en tydligare koppling mellan avgift och kontroll och </w:t>
      </w:r>
      <w:r>
        <w:t>ökar</w:t>
      </w:r>
      <w:r w:rsidRPr="00DF3085">
        <w:t xml:space="preserve"> förutsättningar</w:t>
      </w:r>
      <w:r>
        <w:t>na</w:t>
      </w:r>
      <w:r w:rsidRPr="00DF3085">
        <w:t xml:space="preserve"> för att </w:t>
      </w:r>
      <w:r>
        <w:t xml:space="preserve">lägga den </w:t>
      </w:r>
      <w:r w:rsidRPr="00DF3085">
        <w:t>faktiska kontroll</w:t>
      </w:r>
      <w:r>
        <w:t>en</w:t>
      </w:r>
      <w:r w:rsidRPr="00DF3085">
        <w:t xml:space="preserve"> </w:t>
      </w:r>
      <w:r>
        <w:t xml:space="preserve">till grund för avgiften. De verksamheter som inte kontrolleras under ett år kommer inte heller att påföras någon avgift. Enligt regeringens mening finns det skäl att överväga om systemet med årlig avgift för kontroller </w:t>
      </w:r>
      <w:r w:rsidRPr="008E2CA5">
        <w:t xml:space="preserve">av regelverket om foder och animaliska biprodukter </w:t>
      </w:r>
      <w:r>
        <w:t xml:space="preserve">också bör ersättas av efterhandsdebitering av avgift. Regeringen avser att se över denna fråga i ett annat sammanhang. </w:t>
      </w:r>
      <w:r w:rsidRPr="001E72A5">
        <w:t>I enlighet med den bedöm</w:t>
      </w:r>
      <w:r>
        <w:softHyphen/>
      </w:r>
      <w:r w:rsidRPr="001E72A5">
        <w:t xml:space="preserve">ning som görs i avsnitt </w:t>
      </w:r>
      <w:r>
        <w:t>9.11 kan föreskrifter om efterhandsdebitering av avgift meddelas av regeringen med stöd av det befintliga bemyndigandet i 28 § i lagen om foder och animaliska biprodukter.</w:t>
      </w:r>
    </w:p>
    <w:p w14:paraId="3F43F8E0" w14:textId="77777777" w:rsidR="00F71CC6" w:rsidRDefault="00AB307F" w:rsidP="00F71CC6">
      <w:pPr>
        <w:pStyle w:val="Rubrik5utannumrering"/>
      </w:pPr>
      <w:r>
        <w:t>Föreskrifter om avgift för annan offentlig verksamhet</w:t>
      </w:r>
    </w:p>
    <w:p w14:paraId="2DAF797A" w14:textId="77777777" w:rsidR="00F71CC6" w:rsidRDefault="00AB307F" w:rsidP="00F71CC6">
      <w:pPr>
        <w:pStyle w:val="Brdtextmedindrag"/>
        <w:ind w:firstLine="0"/>
      </w:pPr>
      <w:r>
        <w:t>I 28 § lagen om foder och animaliska biprodukter finns ett bemyndigande för regeringen eller den myndighet som regeringen bestämmer att meddela föreskrifter om skyldighet att betala avgift för offentlig kontroll samt i ärenden enligt lagen, de föreskrifter som har meddelats med stöd av lagen eller de EU-bestämmelser som kompletteras av lagen. De ärenden som nämns i förarbetena är ärenden som rör frågor som omfattas av bemyndi</w:t>
      </w:r>
      <w:r>
        <w:softHyphen/>
        <w:t>gandena i nuvarande 9–11 §§ samt ärenden om godkännande och registre</w:t>
      </w:r>
      <w:r>
        <w:softHyphen/>
        <w:t>ring (prop. 2005/06:128 s. 72 f). Förutom ärenden om godkännande och registrering omfattas alltså ären</w:t>
      </w:r>
      <w:r>
        <w:softHyphen/>
        <w:t>den om villkor för eller förbud mot bl.a. införsel, använd</w:t>
      </w:r>
      <w:r>
        <w:softHyphen/>
        <w:t>ning av samt annan befattning med foder eller ett visst parti av foder respektive animaliska biprodukter eller därav framställda produkter (9 och 11 §§) av föreskriftsrätten, samt ärenden om villkor för laboratorier för foder</w:t>
      </w:r>
      <w:r>
        <w:softHyphen/>
        <w:t>analyser och metoder för sådana analyser (10 §).</w:t>
      </w:r>
    </w:p>
    <w:p w14:paraId="3FD3F777" w14:textId="77777777" w:rsidR="00F71CC6" w:rsidRDefault="00AB307F" w:rsidP="00F71CC6">
      <w:pPr>
        <w:pStyle w:val="Brdtextmedindrag"/>
      </w:pPr>
      <w:r>
        <w:t>Bemyndigandet i 28 § innefattar även en rätt att med</w:t>
      </w:r>
      <w:r>
        <w:softHyphen/>
        <w:t>dela föreskrifter om skyldighet för kommunerna att ta ut avgift. Regeringen eller den myndig</w:t>
      </w:r>
      <w:r>
        <w:softHyphen/>
        <w:t>het som regeringen bestäm</w:t>
      </w:r>
      <w:r>
        <w:softHyphen/>
        <w:t>mer får vidare meddela föreskrifter om be</w:t>
      </w:r>
      <w:r>
        <w:softHyphen/>
        <w:t>räk</w:t>
      </w:r>
      <w:r>
        <w:softHyphen/>
        <w:t>ningen av de avgifter som tas ut av statliga myndigheter och av kontroll</w:t>
      </w:r>
      <w:r>
        <w:softHyphen/>
        <w:t xml:space="preserve">organ. </w:t>
      </w:r>
    </w:p>
    <w:p w14:paraId="41C96845" w14:textId="77777777" w:rsidR="00F71CC6" w:rsidRDefault="00AB307F" w:rsidP="00F71CC6">
      <w:pPr>
        <w:pStyle w:val="Brdtextmedindrag"/>
      </w:pPr>
      <w:r>
        <w:t>Ärenden som omnämns i förarbetena, t.ex. ärenden om godkännande och registrering av anläggningar, utgör annan offentlig verksamhet enligt den nya kontrollförordningen. Uttrycket annan offentlig verksamhet omfattar även andra åtgärder, t.ex. kon</w:t>
      </w:r>
      <w:r>
        <w:softHyphen/>
        <w:t>trollmyndigheternas korrige</w:t>
      </w:r>
      <w:r>
        <w:softHyphen/>
        <w:t>rande åtgärder vid bristande efterlev</w:t>
      </w:r>
      <w:r>
        <w:softHyphen/>
        <w:t xml:space="preserve">nad. </w:t>
      </w:r>
      <w:r w:rsidRPr="00092C7E">
        <w:t>Det bör finnas en möjlighet att finansi</w:t>
      </w:r>
      <w:r>
        <w:softHyphen/>
      </w:r>
      <w:r w:rsidRPr="00092C7E">
        <w:t>era även sådan annan offentlig verksamhet som inte är prövning och registrering med avgifter</w:t>
      </w:r>
      <w:r>
        <w:t>. Regeringen anser därför, i likhet med vad som föreslås i promemorian, att b</w:t>
      </w:r>
      <w:r w:rsidRPr="007705D9">
        <w:t xml:space="preserve">emyndigandet i 28 § bör </w:t>
      </w:r>
      <w:r>
        <w:t xml:space="preserve">kompletteras med en rätt för </w:t>
      </w:r>
      <w:r w:rsidRPr="007705D9">
        <w:t xml:space="preserve">regeringen eller den myndighet som regeringen bestämmer </w:t>
      </w:r>
      <w:r>
        <w:t xml:space="preserve">att </w:t>
      </w:r>
      <w:r w:rsidRPr="007705D9">
        <w:t xml:space="preserve">få meddela föreskrifter om skyldighet att betala avgift för annan offentlig verksamhet. Vidare bör regeringen eller den myndighet </w:t>
      </w:r>
      <w:r>
        <w:t xml:space="preserve">som </w:t>
      </w:r>
      <w:r w:rsidRPr="007705D9">
        <w:t>regeringen bestämmer ha möjlighet att, på samma sätt som när det gäller kommuner, meddela föreskrifter om skyldighet för organ med delegerade uppgifter och för fysiska personer som har delegerats vissa uppgifter att ta ut en avgift för offentlig kontroll och annan offentlig verksamhet</w:t>
      </w:r>
      <w:r>
        <w:t>.</w:t>
      </w:r>
    </w:p>
    <w:p w14:paraId="66B20950" w14:textId="77777777" w:rsidR="00F71CC6" w:rsidRDefault="00AB307F" w:rsidP="00F71CC6">
      <w:pPr>
        <w:pStyle w:val="Rubrik2"/>
      </w:pPr>
      <w:bookmarkStart w:id="342" w:name="_Toc44537256"/>
      <w:bookmarkStart w:id="343" w:name="_Toc54265451"/>
      <w:r>
        <w:t>Tystnadsplikt</w:t>
      </w:r>
      <w:bookmarkEnd w:id="342"/>
      <w:bookmarkEnd w:id="343"/>
    </w:p>
    <w:p w14:paraId="571C31A1" w14:textId="7B2E5B84" w:rsidR="00F71CC6" w:rsidRDefault="00AB307F" w:rsidP="00F71CC6">
      <w:pPr>
        <w:pStyle w:val="Brdtextram"/>
      </w:pPr>
      <w:r w:rsidRPr="00420062">
        <w:rPr>
          <w:b/>
        </w:rPr>
        <w:t>Regeringens förslag:</w:t>
      </w:r>
      <w:r>
        <w:t xml:space="preserve"> Det ska införas en bestämmelse om tyst</w:t>
      </w:r>
      <w:r>
        <w:softHyphen/>
        <w:t>nadsplikt med in</w:t>
      </w:r>
      <w:r>
        <w:softHyphen/>
        <w:t xml:space="preserve">nebörden </w:t>
      </w:r>
      <w:r w:rsidRPr="00EA4D35">
        <w:t>att den som i enskild verksamhet utför eller har utfört offentlig kontroll eller annan offent</w:t>
      </w:r>
      <w:r w:rsidRPr="00EA4D35">
        <w:softHyphen/>
        <w:t>lig verksamhet inte obehörigen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w:t>
      </w:r>
    </w:p>
    <w:p w14:paraId="6FA8D915" w14:textId="77777777" w:rsidR="00F71CC6" w:rsidRPr="00A76360" w:rsidRDefault="00AB307F" w:rsidP="00F71CC6">
      <w:pPr>
        <w:pStyle w:val="Brdtextmedindragram"/>
        <w:rPr>
          <w:sz w:val="8"/>
          <w:szCs w:val="8"/>
        </w:rPr>
      </w:pPr>
      <w:r>
        <w:t xml:space="preserve">Det ska införas en upplysning om att </w:t>
      </w:r>
      <w:r w:rsidRPr="007B238E">
        <w:t>offentlighets- och sekretessla</w:t>
      </w:r>
      <w:r>
        <w:softHyphen/>
      </w:r>
      <w:r w:rsidRPr="007B238E">
        <w:t>gen</w:t>
      </w:r>
      <w:r w:rsidRPr="007B238E" w:rsidDel="00121DC6">
        <w:t xml:space="preserve"> </w:t>
      </w:r>
      <w:r>
        <w:t>tillämpas i</w:t>
      </w:r>
      <w:r w:rsidRPr="007B238E">
        <w:t xml:space="preserve"> det allmännas verksamhet</w:t>
      </w:r>
      <w:r>
        <w:t>.</w:t>
      </w:r>
    </w:p>
    <w:p w14:paraId="3B9CF48A" w14:textId="77777777" w:rsidR="00F71CC6" w:rsidRPr="00A76360" w:rsidRDefault="00F71CC6" w:rsidP="00F71CC6">
      <w:pPr>
        <w:pStyle w:val="Brdtextmedindrag"/>
        <w:rPr>
          <w:sz w:val="8"/>
          <w:szCs w:val="8"/>
        </w:rPr>
      </w:pPr>
    </w:p>
    <w:p w14:paraId="0F5E19FE" w14:textId="0CC10EA4" w:rsidR="00F71CC6" w:rsidRDefault="00AB307F" w:rsidP="00F71CC6">
      <w:pPr>
        <w:pStyle w:val="Brdtextmedindrag"/>
        <w:rPr>
          <w:bCs/>
        </w:rPr>
      </w:pPr>
      <w:r w:rsidRPr="00C10663">
        <w:rPr>
          <w:b/>
        </w:rPr>
        <w:t>Promemorians förslag</w:t>
      </w:r>
      <w:r>
        <w:rPr>
          <w:bCs/>
        </w:rPr>
        <w:t xml:space="preserve"> överensstämmer </w:t>
      </w:r>
      <w:r w:rsidRPr="00EA4D35">
        <w:t>i sak</w:t>
      </w:r>
      <w:r>
        <w:t xml:space="preserve"> </w:t>
      </w:r>
      <w:r>
        <w:rPr>
          <w:bCs/>
        </w:rPr>
        <w:t>med regeringens.</w:t>
      </w:r>
    </w:p>
    <w:p w14:paraId="2817E02B" w14:textId="77777777" w:rsidR="00F71CC6" w:rsidRPr="00883746" w:rsidRDefault="00AB307F" w:rsidP="00F71CC6">
      <w:pPr>
        <w:pStyle w:val="Brdtextmedindrag"/>
        <w:rPr>
          <w:b/>
        </w:rPr>
      </w:pPr>
      <w:r w:rsidRPr="008721C3">
        <w:rPr>
          <w:b/>
        </w:rPr>
        <w:t>Remissinstanserna</w:t>
      </w:r>
      <w:r>
        <w:rPr>
          <w:bCs/>
        </w:rPr>
        <w:t xml:space="preserve"> yttrar sig inte över förslaget</w:t>
      </w:r>
      <w:r w:rsidRPr="003410B7">
        <w:t xml:space="preserve"> </w:t>
      </w:r>
      <w:r w:rsidRPr="003410B7">
        <w:rPr>
          <w:bCs/>
        </w:rPr>
        <w:t>när det gäller denna lag. Se allmänna synpunkter i avsnitt 6.6</w:t>
      </w:r>
      <w:r>
        <w:rPr>
          <w:bCs/>
        </w:rPr>
        <w:t xml:space="preserve">. </w:t>
      </w:r>
    </w:p>
    <w:p w14:paraId="36FFA29F" w14:textId="77777777" w:rsidR="00F71CC6" w:rsidRDefault="00AB307F" w:rsidP="00F71CC6">
      <w:pPr>
        <w:pStyle w:val="Brdtextmedindrag"/>
      </w:pPr>
      <w:r w:rsidRPr="00883746">
        <w:rPr>
          <w:b/>
        </w:rPr>
        <w:t>Skälen för regeringens förslag:</w:t>
      </w:r>
      <w:r>
        <w:t xml:space="preserve"> </w:t>
      </w:r>
      <w:r w:rsidRPr="00883746">
        <w:t>Som det redog</w:t>
      </w:r>
      <w:r>
        <w:t>ör</w:t>
      </w:r>
      <w:r w:rsidRPr="00883746">
        <w:t>s för i avsnitt</w:t>
      </w:r>
      <w:r>
        <w:t xml:space="preserve"> 6.6</w:t>
      </w:r>
      <w:r w:rsidRPr="00883746">
        <w:t xml:space="preserve"> finns det bestämmelser om tystnadsplikt i den nya kontrollförordningen för den som utför offentlig kontroll och annan offentlig verksamhet (artikel 8). För kontrollmyndigheter i det allmännas verksamhet görs i det avsnit</w:t>
      </w:r>
      <w:r w:rsidRPr="00883746">
        <w:softHyphen/>
        <w:t xml:space="preserve">tet bedömningen att </w:t>
      </w:r>
      <w:r>
        <w:t xml:space="preserve">befintliga </w:t>
      </w:r>
      <w:r w:rsidRPr="00534324">
        <w:t>sekretess</w:t>
      </w:r>
      <w:r>
        <w:t>bestämmelser</w:t>
      </w:r>
      <w:r w:rsidRPr="00534324">
        <w:t xml:space="preserve"> </w:t>
      </w:r>
      <w:r>
        <w:t xml:space="preserve">i </w:t>
      </w:r>
      <w:r w:rsidRPr="00534324">
        <w:t>offentlighets- och sekretesslagen</w:t>
      </w:r>
      <w:r>
        <w:t xml:space="preserve"> (2009:400)</w:t>
      </w:r>
      <w:r w:rsidRPr="00534324">
        <w:t xml:space="preserve"> samt offentlighets- och sekretessförordningen </w:t>
      </w:r>
      <w:r>
        <w:t>(2009:641) tillgodoser</w:t>
      </w:r>
      <w:r w:rsidRPr="00534324">
        <w:t xml:space="preserve"> </w:t>
      </w:r>
      <w:r>
        <w:t>kraven</w:t>
      </w:r>
      <w:r w:rsidRPr="00534324">
        <w:t xml:space="preserve"> </w:t>
      </w:r>
      <w:r w:rsidRPr="00883746">
        <w:t>i den nya kon</w:t>
      </w:r>
      <w:r w:rsidRPr="00883746">
        <w:softHyphen/>
        <w:t>trollförordningen. Tystnads</w:t>
      </w:r>
      <w:r>
        <w:softHyphen/>
      </w:r>
      <w:r w:rsidRPr="00883746">
        <w:t>plikten enligt artikel 8 ska emeller</w:t>
      </w:r>
      <w:r w:rsidRPr="00883746">
        <w:softHyphen/>
        <w:t>tid även tillämpas på organ med delege</w:t>
      </w:r>
      <w:r>
        <w:softHyphen/>
      </w:r>
      <w:r w:rsidRPr="00883746">
        <w:t>rade uppgifter och fysiska personer som har delegerats vissa uppgifter samt på officiella labo</w:t>
      </w:r>
      <w:r w:rsidRPr="00883746">
        <w:softHyphen/>
        <w:t>ratorier. Offentlighets- och sekretesslagstiftningen är, med vissa undantag</w:t>
      </w:r>
      <w:r w:rsidRPr="00374026">
        <w:t xml:space="preserve"> som inte är aktuella här</w:t>
      </w:r>
      <w:r w:rsidRPr="00883746">
        <w:t>, inte tillämplig utanför den offentliga sektorn. För att Sverige ska uppfylla den nya kontrollförord</w:t>
      </w:r>
      <w:r>
        <w:softHyphen/>
      </w:r>
      <w:r w:rsidRPr="00883746">
        <w:t>ningens krav måste</w:t>
      </w:r>
      <w:r>
        <w:t xml:space="preserve"> det</w:t>
      </w:r>
      <w:r w:rsidRPr="00883746">
        <w:t xml:space="preserve"> därför </w:t>
      </w:r>
      <w:r>
        <w:t xml:space="preserve">i lagen om foder och animaliska biprodukter införas en </w:t>
      </w:r>
      <w:r w:rsidRPr="00883746">
        <w:t>bestämmelse om tystnadsplikt för dessa organ, fysiska per</w:t>
      </w:r>
      <w:r w:rsidRPr="00883746">
        <w:softHyphen/>
        <w:t>soner och officiella laboratorier</w:t>
      </w:r>
      <w:r>
        <w:t>.</w:t>
      </w:r>
    </w:p>
    <w:p w14:paraId="080E6ECE" w14:textId="77777777" w:rsidR="00F71CC6" w:rsidRDefault="00AB307F" w:rsidP="00F71CC6">
      <w:pPr>
        <w:pStyle w:val="Brdtextmedindrag"/>
      </w:pPr>
      <w:r>
        <w:t xml:space="preserve">I avsnitt 6.6 redovisas de närmare övervägandena om innehållet i bestämmelsen om tystnadsplikt. Bestämmelsen har utformats efter synpunkter från </w:t>
      </w:r>
      <w:r w:rsidRPr="003E787F">
        <w:rPr>
          <w:i/>
          <w:iCs/>
        </w:rPr>
        <w:t>Lagrådet</w:t>
      </w:r>
      <w:r>
        <w:t xml:space="preserve">. </w:t>
      </w:r>
    </w:p>
    <w:p w14:paraId="2CBD7B6D" w14:textId="77777777" w:rsidR="00F71CC6" w:rsidRDefault="00AB307F" w:rsidP="00F71CC6">
      <w:pPr>
        <w:pStyle w:val="Rubrik2"/>
      </w:pPr>
      <w:bookmarkStart w:id="344" w:name="_Toc44537257"/>
      <w:bookmarkStart w:id="345" w:name="_Toc54265452"/>
      <w:r>
        <w:t>Inköp under dold identitet</w:t>
      </w:r>
      <w:bookmarkEnd w:id="344"/>
      <w:bookmarkEnd w:id="345"/>
    </w:p>
    <w:p w14:paraId="7C34CCFA" w14:textId="77777777" w:rsidR="00F71CC6" w:rsidRDefault="00AB307F" w:rsidP="00F71CC6">
      <w:pPr>
        <w:pStyle w:val="Brdtextram"/>
      </w:pPr>
      <w:r w:rsidRPr="00420062">
        <w:rPr>
          <w:b/>
        </w:rPr>
        <w:t>Regeringens förslag:</w:t>
      </w:r>
      <w:r>
        <w:t xml:space="preserve"> </w:t>
      </w:r>
      <w:bookmarkStart w:id="346" w:name="_Hlk39696781"/>
      <w:r w:rsidRPr="00B00432">
        <w:t xml:space="preserve">En kontrollmyndighet ska ha rätt att köpa in </w:t>
      </w:r>
      <w:r>
        <w:t xml:space="preserve">produkter </w:t>
      </w:r>
      <w:r w:rsidRPr="00B00432">
        <w:t>under dold identitet om det är nödvändigt för att kontrollera att</w:t>
      </w:r>
      <w:r>
        <w:t xml:space="preserve"> produkten</w:t>
      </w:r>
      <w:r w:rsidRPr="00B00432">
        <w:t xml:space="preserve"> uppfyller gällande krav.</w:t>
      </w:r>
      <w:r>
        <w:t xml:space="preserve"> </w:t>
      </w:r>
    </w:p>
    <w:p w14:paraId="10A87E7F" w14:textId="77777777" w:rsidR="00F71CC6" w:rsidRDefault="00AB307F" w:rsidP="00F71CC6">
      <w:pPr>
        <w:pStyle w:val="Brdtextmedindragram"/>
      </w:pPr>
      <w:r w:rsidRPr="00192AF0">
        <w:t>Verksamhetsutövaren</w:t>
      </w:r>
      <w:r>
        <w:t xml:space="preserve"> </w:t>
      </w:r>
      <w:r w:rsidRPr="00B00432">
        <w:t xml:space="preserve">ska underrättas om det inköp som har skett under dold identitet </w:t>
      </w:r>
      <w:r>
        <w:t xml:space="preserve">och om resultatet av det </w:t>
      </w:r>
      <w:r w:rsidRPr="00B00432">
        <w:t>så snart det kan ske utan att åtgärden förlorar sin betydelse</w:t>
      </w:r>
      <w:bookmarkEnd w:id="346"/>
      <w:r>
        <w:t>.</w:t>
      </w:r>
    </w:p>
    <w:p w14:paraId="2B09825D" w14:textId="77777777" w:rsidR="00F71CC6" w:rsidRPr="00A76360" w:rsidRDefault="00F71CC6" w:rsidP="00F71CC6">
      <w:pPr>
        <w:pStyle w:val="Brdtextmedindrag"/>
        <w:rPr>
          <w:sz w:val="8"/>
          <w:szCs w:val="8"/>
        </w:rPr>
      </w:pPr>
    </w:p>
    <w:p w14:paraId="26DAF46A" w14:textId="626DE220" w:rsidR="00F71CC6" w:rsidRDefault="00AB307F" w:rsidP="00F71CC6">
      <w:pPr>
        <w:pStyle w:val="Brdtextmedindrag"/>
        <w:rPr>
          <w:bCs/>
        </w:rPr>
      </w:pPr>
      <w:r>
        <w:rPr>
          <w:b/>
        </w:rPr>
        <w:t>Promemorians förs</w:t>
      </w:r>
      <w:r w:rsidRPr="0006285B">
        <w:rPr>
          <w:b/>
        </w:rPr>
        <w:t>lag</w:t>
      </w:r>
      <w:r>
        <w:rPr>
          <w:b/>
        </w:rPr>
        <w:t xml:space="preserve"> </w:t>
      </w:r>
      <w:r>
        <w:rPr>
          <w:bCs/>
        </w:rPr>
        <w:t xml:space="preserve">skiljer sig från regeringens i några avseenden. </w:t>
      </w:r>
      <w:r w:rsidRPr="00210748">
        <w:rPr>
          <w:bCs/>
        </w:rPr>
        <w:t>I promemori</w:t>
      </w:r>
      <w:r>
        <w:rPr>
          <w:bCs/>
        </w:rPr>
        <w:t>an föreslås</w:t>
      </w:r>
      <w:r w:rsidRPr="00210748">
        <w:rPr>
          <w:bCs/>
        </w:rPr>
        <w:t xml:space="preserve"> att </w:t>
      </w:r>
      <w:r>
        <w:rPr>
          <w:bCs/>
        </w:rPr>
        <w:t xml:space="preserve">myndigheten ska få köpa in produkter under annan identitet och utan att ange avsikten med inköpet och endast om </w:t>
      </w:r>
      <w:r w:rsidRPr="00210748">
        <w:rPr>
          <w:bCs/>
        </w:rPr>
        <w:t xml:space="preserve">det är nödvändigt för att skydda människors eller djurs liv eller hälsa eller miljön. </w:t>
      </w:r>
      <w:r w:rsidRPr="00591200">
        <w:rPr>
          <w:bCs/>
        </w:rPr>
        <w:t xml:space="preserve">I promemorian föreslås inte </w:t>
      </w:r>
      <w:r>
        <w:rPr>
          <w:bCs/>
        </w:rPr>
        <w:t xml:space="preserve">någon bestämmelse om att verksamhetsutövaren </w:t>
      </w:r>
      <w:r w:rsidRPr="00591200">
        <w:rPr>
          <w:bCs/>
        </w:rPr>
        <w:t>ska underrättas om att ett inköp skett under dold identitet.</w:t>
      </w:r>
      <w:r>
        <w:rPr>
          <w:bCs/>
        </w:rPr>
        <w:t xml:space="preserve"> </w:t>
      </w:r>
    </w:p>
    <w:p w14:paraId="38DF5D0D" w14:textId="77777777" w:rsidR="00F71CC6" w:rsidRPr="003B06B0" w:rsidRDefault="00AB307F" w:rsidP="00F71CC6">
      <w:pPr>
        <w:pStyle w:val="Brdtextmedindrag"/>
        <w:rPr>
          <w:b/>
        </w:rPr>
      </w:pPr>
      <w:r w:rsidRPr="007B238E">
        <w:rPr>
          <w:b/>
        </w:rPr>
        <w:t xml:space="preserve">Remissinstanserna: </w:t>
      </w:r>
      <w:bookmarkStart w:id="347" w:name="_Hlk39697556"/>
      <w:r>
        <w:rPr>
          <w:bCs/>
        </w:rPr>
        <w:t>Ett flertal remissinstanser har lämnat synpunkter och dessa behandlas i avsnitt 6.7.</w:t>
      </w:r>
      <w:bookmarkEnd w:id="347"/>
    </w:p>
    <w:p w14:paraId="6C018DB1" w14:textId="5EDC184D" w:rsidR="00F71CC6" w:rsidRDefault="00AB307F" w:rsidP="00F71CC6">
      <w:pPr>
        <w:pStyle w:val="Brdtextmedindrag"/>
      </w:pPr>
      <w:r w:rsidRPr="003B06B0">
        <w:rPr>
          <w:b/>
        </w:rPr>
        <w:t>Skälen för regeringens förslag:</w:t>
      </w:r>
      <w:r>
        <w:t xml:space="preserve"> Av artikel 36 i den nya kontrollförord</w:t>
      </w:r>
      <w:r>
        <w:softHyphen/>
        <w:t>ningen framgår att prover som de behöriga myndigheterna beställt av aktörer utan att identi</w:t>
      </w:r>
      <w:r>
        <w:softHyphen/>
        <w:t>fiera sig får användas för offentlig kontroll. Som redovisas i av</w:t>
      </w:r>
      <w:r>
        <w:softHyphen/>
        <w:t>snitt 6.7 förutsätter tillämpningen av bestämmelsen i artikel 36 att de behöriga myndigheterna ska kunna beställa varor via internet och annan distanskommunikation utan att identifiera sig. Handel med tjänster och produkter via internet och annan distans</w:t>
      </w:r>
      <w:r>
        <w:softHyphen/>
        <w:t xml:space="preserve">kommunikation ökar för varje år. Det gäller även handel med foder och animaliska biprodukter eller därav framställda produkter. </w:t>
      </w:r>
      <w:r w:rsidRPr="00892B96">
        <w:t xml:space="preserve">I enlighet med den bedömning som redovisas i </w:t>
      </w:r>
      <w:r>
        <w:t xml:space="preserve">avsnitt 6.7 </w:t>
      </w:r>
      <w:r w:rsidRPr="00892B96">
        <w:t xml:space="preserve">anser regeringen att det i </w:t>
      </w:r>
      <w:r>
        <w:t xml:space="preserve">lagen om foder och animaliska biprodukter </w:t>
      </w:r>
      <w:r w:rsidRPr="00892B96">
        <w:t>bör införas en bestämmelse som kompletterar artikel 36 i kontrollförordningen.</w:t>
      </w:r>
    </w:p>
    <w:p w14:paraId="12A5B491" w14:textId="77777777" w:rsidR="00F71CC6" w:rsidRPr="00D4115C"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4115C">
        <w:rPr>
          <w:rFonts w:ascii="Times New Roman" w:hAnsi="Times New Roman"/>
          <w:sz w:val="20"/>
        </w:rPr>
        <w:t xml:space="preserve">Regeringen anser </w:t>
      </w:r>
      <w:r>
        <w:rPr>
          <w:rFonts w:ascii="Times New Roman" w:hAnsi="Times New Roman"/>
          <w:sz w:val="20"/>
        </w:rPr>
        <w:t xml:space="preserve">vidare </w:t>
      </w:r>
      <w:r w:rsidRPr="00D4115C">
        <w:rPr>
          <w:rFonts w:ascii="Times New Roman" w:hAnsi="Times New Roman"/>
          <w:sz w:val="20"/>
        </w:rPr>
        <w:t xml:space="preserve">att </w:t>
      </w:r>
      <w:r>
        <w:rPr>
          <w:rFonts w:ascii="Times New Roman" w:hAnsi="Times New Roman"/>
          <w:sz w:val="20"/>
        </w:rPr>
        <w:t xml:space="preserve">en sådan </w:t>
      </w:r>
      <w:r w:rsidRPr="00D4115C">
        <w:rPr>
          <w:rFonts w:ascii="Times New Roman" w:hAnsi="Times New Roman"/>
          <w:sz w:val="20"/>
        </w:rPr>
        <w:t xml:space="preserve">bestämmelse bör utformas så att det framgår att kontrollmyndigheten får göra inköpet om det är nödvändigt för att kontrollera att </w:t>
      </w:r>
      <w:r>
        <w:rPr>
          <w:rFonts w:ascii="Times New Roman" w:hAnsi="Times New Roman"/>
          <w:sz w:val="20"/>
        </w:rPr>
        <w:t xml:space="preserve">produkten </w:t>
      </w:r>
      <w:r w:rsidRPr="00D4115C">
        <w:rPr>
          <w:rFonts w:ascii="Times New Roman" w:hAnsi="Times New Roman"/>
          <w:sz w:val="20"/>
        </w:rPr>
        <w:t>uppfyller gällande krav enligt lagen, före</w:t>
      </w:r>
      <w:r>
        <w:rPr>
          <w:rFonts w:ascii="Times New Roman" w:hAnsi="Times New Roman"/>
          <w:sz w:val="20"/>
        </w:rPr>
        <w:softHyphen/>
      </w:r>
      <w:r w:rsidRPr="00D4115C">
        <w:rPr>
          <w:rFonts w:ascii="Times New Roman" w:hAnsi="Times New Roman"/>
          <w:sz w:val="20"/>
        </w:rPr>
        <w:t>skrifter som har meddelats med stöd av lagen och de EU-bestämmelser som lagen kompletterar. I kravet på att inköpet under dold identitet ska vara nödvändigt för kontrollen ligger att möjligheten att agera dolt ska vara en grundläggande förutsättning för att kontrollen ska vara effektiv</w:t>
      </w:r>
      <w:r>
        <w:rPr>
          <w:rFonts w:ascii="Times New Roman" w:hAnsi="Times New Roman"/>
          <w:sz w:val="20"/>
        </w:rPr>
        <w:t xml:space="preserve"> och verkningsfull</w:t>
      </w:r>
      <w:r w:rsidRPr="00D4115C">
        <w:rPr>
          <w:rFonts w:ascii="Times New Roman" w:hAnsi="Times New Roman"/>
          <w:sz w:val="20"/>
        </w:rPr>
        <w:t xml:space="preserve">. Det innebär att den ansvariga myndigheten i första hand ska överväga de öppna arbetsformer som är tillgängliga för att kontrollera efterlevnaden av regelverket, t.ex. beställningar av </w:t>
      </w:r>
      <w:r>
        <w:rPr>
          <w:rFonts w:ascii="Times New Roman" w:hAnsi="Times New Roman"/>
          <w:sz w:val="20"/>
        </w:rPr>
        <w:t>produkter</w:t>
      </w:r>
      <w:r w:rsidRPr="00D4115C">
        <w:rPr>
          <w:rFonts w:ascii="Times New Roman" w:hAnsi="Times New Roman"/>
          <w:sz w:val="20"/>
        </w:rPr>
        <w:t xml:space="preserve"> i myndighet</w:t>
      </w:r>
      <w:r>
        <w:rPr>
          <w:rFonts w:ascii="Times New Roman" w:hAnsi="Times New Roman"/>
          <w:sz w:val="20"/>
        </w:rPr>
        <w:softHyphen/>
      </w:r>
      <w:r w:rsidRPr="00D4115C">
        <w:rPr>
          <w:rFonts w:ascii="Times New Roman" w:hAnsi="Times New Roman"/>
          <w:sz w:val="20"/>
        </w:rPr>
        <w:t>ens namn, dokumentkontroll och o</w:t>
      </w:r>
      <w:r>
        <w:rPr>
          <w:rFonts w:ascii="Times New Roman" w:hAnsi="Times New Roman"/>
          <w:sz w:val="20"/>
        </w:rPr>
        <w:t>anmälda</w:t>
      </w:r>
      <w:r w:rsidRPr="00D4115C">
        <w:rPr>
          <w:rFonts w:ascii="Times New Roman" w:hAnsi="Times New Roman"/>
          <w:sz w:val="20"/>
        </w:rPr>
        <w:t xml:space="preserve"> besök. </w:t>
      </w:r>
      <w:r w:rsidRPr="009E1F82">
        <w:rPr>
          <w:rFonts w:ascii="Times New Roman" w:hAnsi="Times New Roman"/>
          <w:sz w:val="20"/>
        </w:rPr>
        <w:t xml:space="preserve">Om myndigheten exempelvis befarar att en produkt inte är förenlig med gällande krav och </w:t>
      </w:r>
      <w:bookmarkStart w:id="348" w:name="_Hlk42802256"/>
      <w:r w:rsidRPr="009E1F82">
        <w:rPr>
          <w:rFonts w:ascii="Times New Roman" w:hAnsi="Times New Roman"/>
          <w:sz w:val="20"/>
        </w:rPr>
        <w:t>har skäl att misstänka att</w:t>
      </w:r>
      <w:bookmarkEnd w:id="348"/>
      <w:r w:rsidRPr="009E1F82">
        <w:rPr>
          <w:rFonts w:ascii="Times New Roman" w:hAnsi="Times New Roman"/>
          <w:sz w:val="20"/>
        </w:rPr>
        <w:t xml:space="preserve"> verksamhetsutövaren kommer att leverera en annan vara till kontrollmyndigheten än den som erbjuds på marknaden, kan köp under dold identitet vara motiverat.</w:t>
      </w:r>
      <w:r w:rsidRPr="00892B96">
        <w:rPr>
          <w:rFonts w:ascii="Times New Roman" w:hAnsi="Times New Roman"/>
          <w:sz w:val="20"/>
        </w:rPr>
        <w:t xml:space="preserve"> </w:t>
      </w:r>
      <w:r w:rsidRPr="00591200">
        <w:rPr>
          <w:rFonts w:ascii="Times New Roman" w:hAnsi="Times New Roman"/>
          <w:sz w:val="20"/>
        </w:rPr>
        <w:t>Behovet att kunna göra inköp under dold identitet aktualiseras främst när det gäller distanskommunikat</w:t>
      </w:r>
      <w:r>
        <w:rPr>
          <w:rFonts w:ascii="Times New Roman" w:hAnsi="Times New Roman"/>
          <w:sz w:val="20"/>
        </w:rPr>
        <w:softHyphen/>
      </w:r>
      <w:r w:rsidRPr="00591200">
        <w:rPr>
          <w:rFonts w:ascii="Times New Roman" w:hAnsi="Times New Roman"/>
          <w:sz w:val="20"/>
        </w:rPr>
        <w:t>ion, men kontrollmyndigheten ges även rätt att agera dolt vid kontroller på plats.</w:t>
      </w:r>
    </w:p>
    <w:p w14:paraId="7A0CDC7D" w14:textId="1087D6CD"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92B96">
        <w:rPr>
          <w:rFonts w:ascii="Times New Roman" w:hAnsi="Times New Roman"/>
          <w:sz w:val="20"/>
        </w:rPr>
        <w:t>När det gäller foderområdet är kon</w:t>
      </w:r>
      <w:r w:rsidRPr="00892B96">
        <w:rPr>
          <w:rFonts w:ascii="Times New Roman" w:hAnsi="Times New Roman"/>
          <w:sz w:val="20"/>
        </w:rPr>
        <w:softHyphen/>
        <w:t>trollobjekten bl.a. näringsidkare som säljer foder eller foder</w:t>
      </w:r>
      <w:r w:rsidRPr="00892B96">
        <w:rPr>
          <w:rFonts w:ascii="Times New Roman" w:hAnsi="Times New Roman"/>
          <w:sz w:val="20"/>
        </w:rPr>
        <w:softHyphen/>
        <w:t>produkter</w:t>
      </w:r>
      <w:r>
        <w:rPr>
          <w:rFonts w:ascii="Times New Roman" w:hAnsi="Times New Roman"/>
          <w:sz w:val="20"/>
        </w:rPr>
        <w:t>. Handel inom området animaliska bipro</w:t>
      </w:r>
      <w:r>
        <w:rPr>
          <w:rFonts w:ascii="Times New Roman" w:hAnsi="Times New Roman"/>
          <w:sz w:val="20"/>
        </w:rPr>
        <w:softHyphen/>
        <w:t>dukter och därav framställda produkter avser bl.a.</w:t>
      </w:r>
      <w:r w:rsidRPr="00892B96">
        <w:rPr>
          <w:rFonts w:ascii="Times New Roman" w:hAnsi="Times New Roman"/>
          <w:sz w:val="20"/>
        </w:rPr>
        <w:t xml:space="preserve"> organiska gödningsme</w:t>
      </w:r>
      <w:r>
        <w:rPr>
          <w:rFonts w:ascii="Times New Roman" w:hAnsi="Times New Roman"/>
          <w:sz w:val="20"/>
        </w:rPr>
        <w:softHyphen/>
      </w:r>
      <w:r w:rsidRPr="00892B96">
        <w:rPr>
          <w:rFonts w:ascii="Times New Roman" w:hAnsi="Times New Roman"/>
          <w:sz w:val="20"/>
        </w:rPr>
        <w:t xml:space="preserve">del, bivax och blodmjöl. </w:t>
      </w:r>
      <w:r w:rsidRPr="00D4115C">
        <w:rPr>
          <w:rFonts w:ascii="Times New Roman" w:hAnsi="Times New Roman"/>
          <w:sz w:val="20"/>
        </w:rPr>
        <w:t xml:space="preserve">Bestämmelsen </w:t>
      </w:r>
      <w:r>
        <w:rPr>
          <w:rFonts w:ascii="Times New Roman" w:hAnsi="Times New Roman"/>
          <w:sz w:val="20"/>
        </w:rPr>
        <w:t xml:space="preserve">om inköp under dold identitet </w:t>
      </w:r>
      <w:r w:rsidRPr="00D4115C">
        <w:rPr>
          <w:rFonts w:ascii="Times New Roman" w:hAnsi="Times New Roman"/>
          <w:sz w:val="20"/>
        </w:rPr>
        <w:t xml:space="preserve">i </w:t>
      </w:r>
      <w:r>
        <w:rPr>
          <w:rFonts w:ascii="Times New Roman" w:hAnsi="Times New Roman"/>
          <w:sz w:val="20"/>
        </w:rPr>
        <w:t>lagen om foder och animaliska biprodukter</w:t>
      </w:r>
      <w:r w:rsidRPr="00D4115C">
        <w:rPr>
          <w:rFonts w:ascii="Times New Roman" w:hAnsi="Times New Roman"/>
          <w:sz w:val="20"/>
        </w:rPr>
        <w:t xml:space="preserve"> motiveras av det angelägna ändamålet att skydda liv</w:t>
      </w:r>
      <w:r>
        <w:rPr>
          <w:rFonts w:ascii="Times New Roman" w:hAnsi="Times New Roman"/>
          <w:sz w:val="20"/>
        </w:rPr>
        <w:t>,</w:t>
      </w:r>
      <w:r w:rsidRPr="00D4115C">
        <w:rPr>
          <w:rFonts w:ascii="Times New Roman" w:hAnsi="Times New Roman"/>
          <w:sz w:val="20"/>
        </w:rPr>
        <w:t xml:space="preserve"> hälsa</w:t>
      </w:r>
      <w:r>
        <w:rPr>
          <w:rFonts w:ascii="Times New Roman" w:hAnsi="Times New Roman"/>
          <w:sz w:val="20"/>
        </w:rPr>
        <w:t xml:space="preserve"> och miljön</w:t>
      </w:r>
      <w:r w:rsidRPr="00D4115C">
        <w:rPr>
          <w:rFonts w:ascii="Times New Roman" w:hAnsi="Times New Roman"/>
          <w:sz w:val="20"/>
        </w:rPr>
        <w:t xml:space="preserve"> men också av det angelägna ändamålet att skydda konsumenter mot fusk. </w:t>
      </w:r>
      <w:r>
        <w:rPr>
          <w:rFonts w:ascii="Times New Roman" w:hAnsi="Times New Roman"/>
          <w:sz w:val="20"/>
        </w:rPr>
        <w:t xml:space="preserve">I </w:t>
      </w:r>
      <w:r w:rsidRPr="00D4115C">
        <w:rPr>
          <w:rFonts w:ascii="Times New Roman" w:hAnsi="Times New Roman"/>
          <w:sz w:val="20"/>
        </w:rPr>
        <w:t>enlighet med de övervägan</w:t>
      </w:r>
      <w:r>
        <w:rPr>
          <w:rFonts w:ascii="Times New Roman" w:hAnsi="Times New Roman"/>
          <w:sz w:val="20"/>
        </w:rPr>
        <w:softHyphen/>
      </w:r>
      <w:r w:rsidRPr="00D4115C">
        <w:rPr>
          <w:rFonts w:ascii="Times New Roman" w:hAnsi="Times New Roman"/>
          <w:sz w:val="20"/>
        </w:rPr>
        <w:t xml:space="preserve">den som redovisas i avsnitt </w:t>
      </w:r>
      <w:r>
        <w:rPr>
          <w:rFonts w:ascii="Times New Roman" w:hAnsi="Times New Roman"/>
          <w:sz w:val="20"/>
        </w:rPr>
        <w:t xml:space="preserve">6.7 </w:t>
      </w:r>
      <w:r w:rsidRPr="00D4115C">
        <w:rPr>
          <w:rFonts w:ascii="Times New Roman" w:hAnsi="Times New Roman"/>
          <w:sz w:val="20"/>
        </w:rPr>
        <w:t xml:space="preserve">och till skillnad från </w:t>
      </w:r>
      <w:r>
        <w:rPr>
          <w:rFonts w:ascii="Times New Roman" w:hAnsi="Times New Roman"/>
          <w:sz w:val="20"/>
        </w:rPr>
        <w:t>vad</w:t>
      </w:r>
      <w:r w:rsidRPr="00D4115C">
        <w:rPr>
          <w:rFonts w:ascii="Times New Roman" w:hAnsi="Times New Roman"/>
          <w:sz w:val="20"/>
        </w:rPr>
        <w:t xml:space="preserve"> som föreslås i promemorian, </w:t>
      </w:r>
      <w:r>
        <w:rPr>
          <w:rFonts w:ascii="Times New Roman" w:hAnsi="Times New Roman"/>
          <w:sz w:val="20"/>
        </w:rPr>
        <w:t xml:space="preserve">bör </w:t>
      </w:r>
      <w:r w:rsidRPr="00D4115C">
        <w:rPr>
          <w:rFonts w:ascii="Times New Roman" w:hAnsi="Times New Roman"/>
          <w:sz w:val="20"/>
        </w:rPr>
        <w:t>bestämmelsen om kontrollmyndighetens befogenhet att göra inköp under dold identitet i l</w:t>
      </w:r>
      <w:r>
        <w:rPr>
          <w:rFonts w:ascii="Times New Roman" w:hAnsi="Times New Roman"/>
          <w:sz w:val="20"/>
        </w:rPr>
        <w:t>agen om foder och animaliska biproduk</w:t>
      </w:r>
      <w:r>
        <w:rPr>
          <w:rFonts w:ascii="Times New Roman" w:hAnsi="Times New Roman"/>
          <w:sz w:val="20"/>
        </w:rPr>
        <w:softHyphen/>
        <w:t>ter därför</w:t>
      </w:r>
      <w:r w:rsidRPr="00D4115C">
        <w:rPr>
          <w:rFonts w:ascii="Times New Roman" w:hAnsi="Times New Roman"/>
          <w:sz w:val="20"/>
        </w:rPr>
        <w:t xml:space="preserve"> inte begränsas till de fall då det bedöms nödvändigt för att skydda liv</w:t>
      </w:r>
      <w:r>
        <w:rPr>
          <w:rFonts w:ascii="Times New Roman" w:hAnsi="Times New Roman"/>
          <w:sz w:val="20"/>
        </w:rPr>
        <w:t xml:space="preserve">, </w:t>
      </w:r>
      <w:r w:rsidRPr="00D4115C">
        <w:rPr>
          <w:rFonts w:ascii="Times New Roman" w:hAnsi="Times New Roman"/>
          <w:sz w:val="20"/>
        </w:rPr>
        <w:t>hälsa</w:t>
      </w:r>
      <w:r>
        <w:rPr>
          <w:rFonts w:ascii="Times New Roman" w:hAnsi="Times New Roman"/>
          <w:sz w:val="20"/>
        </w:rPr>
        <w:t xml:space="preserve"> och miljön</w:t>
      </w:r>
      <w:r w:rsidRPr="00D4115C">
        <w:rPr>
          <w:rFonts w:ascii="Times New Roman" w:hAnsi="Times New Roman"/>
          <w:sz w:val="20"/>
        </w:rPr>
        <w:t>. En sådan avgränsning skulle många gånger hindra kontrollmyndigheten från att göra kontroller utifrån redlighets</w:t>
      </w:r>
      <w:r>
        <w:rPr>
          <w:rFonts w:ascii="Times New Roman" w:hAnsi="Times New Roman"/>
          <w:sz w:val="20"/>
        </w:rPr>
        <w:softHyphen/>
      </w:r>
      <w:r w:rsidRPr="00D4115C">
        <w:rPr>
          <w:rFonts w:ascii="Times New Roman" w:hAnsi="Times New Roman"/>
          <w:sz w:val="20"/>
        </w:rPr>
        <w:t>a</w:t>
      </w:r>
      <w:r>
        <w:rPr>
          <w:rFonts w:ascii="Times New Roman" w:hAnsi="Times New Roman"/>
          <w:sz w:val="20"/>
        </w:rPr>
        <w:softHyphen/>
      </w:r>
      <w:r w:rsidRPr="00D4115C">
        <w:rPr>
          <w:rFonts w:ascii="Times New Roman" w:hAnsi="Times New Roman"/>
          <w:sz w:val="20"/>
        </w:rPr>
        <w:t>spekten. Kravet på att ett inköp under dold identitet ska vara nödvändigt för att kontrollera gällande krav innebär enligt regeringens bedömning att åtgärden är proportionerlig med hänsyn till ändamålen.</w:t>
      </w:r>
    </w:p>
    <w:p w14:paraId="5A73A1FE" w14:textId="77777777" w:rsidR="00F71CC6" w:rsidRPr="0095274B" w:rsidRDefault="00AB307F" w:rsidP="00F71CC6">
      <w:pPr>
        <w:keepNext/>
        <w:tabs>
          <w:tab w:val="left" w:pos="907"/>
        </w:tabs>
        <w:spacing w:before="240" w:after="80" w:line="210" w:lineRule="exact"/>
        <w:rPr>
          <w:rFonts w:ascii="Times New Roman" w:eastAsiaTheme="minorHAnsi" w:hAnsi="Times New Roman" w:cstheme="minorBidi"/>
          <w:i/>
          <w:sz w:val="20"/>
          <w:szCs w:val="22"/>
        </w:rPr>
      </w:pPr>
      <w:r w:rsidRPr="0095274B">
        <w:rPr>
          <w:rFonts w:ascii="Times New Roman" w:eastAsiaTheme="minorHAnsi" w:hAnsi="Times New Roman" w:cstheme="minorBidi"/>
          <w:i/>
          <w:sz w:val="20"/>
          <w:szCs w:val="22"/>
        </w:rPr>
        <w:t>Författningsregleringen</w:t>
      </w:r>
    </w:p>
    <w:p w14:paraId="211A6D69" w14:textId="77777777" w:rsidR="00F71CC6" w:rsidRPr="0095274B"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5274B">
        <w:rPr>
          <w:rFonts w:ascii="Times New Roman" w:hAnsi="Times New Roman"/>
          <w:sz w:val="20"/>
        </w:rPr>
        <w:t xml:space="preserve">Som framgår av avsnitt </w:t>
      </w:r>
      <w:r>
        <w:rPr>
          <w:rFonts w:ascii="Times New Roman" w:hAnsi="Times New Roman"/>
          <w:sz w:val="20"/>
        </w:rPr>
        <w:t>6.7</w:t>
      </w:r>
      <w:r w:rsidRPr="0095274B">
        <w:rPr>
          <w:rFonts w:ascii="Times New Roman" w:hAnsi="Times New Roman"/>
          <w:sz w:val="20"/>
        </w:rPr>
        <w:t xml:space="preserve"> </w:t>
      </w:r>
      <w:r>
        <w:rPr>
          <w:rFonts w:ascii="Times New Roman" w:hAnsi="Times New Roman"/>
          <w:sz w:val="20"/>
        </w:rPr>
        <w:t>föreslås</w:t>
      </w:r>
      <w:r w:rsidRPr="0095274B">
        <w:rPr>
          <w:rFonts w:ascii="Times New Roman" w:hAnsi="Times New Roman"/>
          <w:sz w:val="20"/>
        </w:rPr>
        <w:t xml:space="preserve"> inte någon möjlighet för kontrollmyn</w:t>
      </w:r>
      <w:r>
        <w:rPr>
          <w:rFonts w:ascii="Times New Roman" w:hAnsi="Times New Roman"/>
          <w:sz w:val="20"/>
        </w:rPr>
        <w:softHyphen/>
      </w:r>
      <w:r w:rsidRPr="0095274B">
        <w:rPr>
          <w:rFonts w:ascii="Times New Roman" w:hAnsi="Times New Roman"/>
          <w:sz w:val="20"/>
        </w:rPr>
        <w:t>digheten att använda sig av falska identitetshandlingar eller fingerade person</w:t>
      </w:r>
      <w:r>
        <w:rPr>
          <w:rFonts w:ascii="Times New Roman" w:hAnsi="Times New Roman"/>
          <w:sz w:val="20"/>
        </w:rPr>
        <w:t>nummer</w:t>
      </w:r>
      <w:r w:rsidRPr="0095274B">
        <w:rPr>
          <w:rFonts w:ascii="Times New Roman" w:hAnsi="Times New Roman"/>
          <w:sz w:val="20"/>
        </w:rPr>
        <w:t xml:space="preserve">. En sådan möjlighet kräver ytterligare överväganden och författningsändringar. </w:t>
      </w:r>
    </w:p>
    <w:p w14:paraId="0DE40A59" w14:textId="77777777" w:rsidR="00F71CC6" w:rsidRPr="0095274B"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5274B">
        <w:rPr>
          <w:rFonts w:ascii="Times New Roman" w:hAnsi="Times New Roman"/>
          <w:sz w:val="20"/>
        </w:rPr>
        <w:t>Bestämmelsen om inköp under dold identitet bör därför få en neutral utformning. Det bör anges att köpet får ske under dold identitet utan att det i lagtexten närmare konkretiseras vad som avses med detta. Med en sådan utformning ges myndigheterna en lagstadgad rätt att genomföra inköpet under alla former av dold identitet. Om kontrollmyndigheterna framöver ges författningsgrundad möjlighet att verka under ett fingerat personnum</w:t>
      </w:r>
      <w:r>
        <w:rPr>
          <w:rFonts w:ascii="Times New Roman" w:hAnsi="Times New Roman"/>
          <w:sz w:val="20"/>
        </w:rPr>
        <w:softHyphen/>
      </w:r>
      <w:r w:rsidRPr="0095274B">
        <w:rPr>
          <w:rFonts w:ascii="Times New Roman" w:hAnsi="Times New Roman"/>
          <w:sz w:val="20"/>
        </w:rPr>
        <w:t>mer, kan det praktiska tillämpningsområdet för myndigheten därmed bli större.</w:t>
      </w:r>
      <w:r>
        <w:rPr>
          <w:rFonts w:ascii="Times New Roman" w:hAnsi="Times New Roman"/>
          <w:sz w:val="20"/>
        </w:rPr>
        <w:t xml:space="preserve"> </w:t>
      </w:r>
      <w:r w:rsidRPr="0095274B">
        <w:rPr>
          <w:rFonts w:ascii="Times New Roman" w:hAnsi="Times New Roman"/>
          <w:sz w:val="20"/>
        </w:rPr>
        <w:t xml:space="preserve">Även utan </w:t>
      </w:r>
      <w:r>
        <w:rPr>
          <w:rFonts w:ascii="Times New Roman" w:hAnsi="Times New Roman"/>
          <w:sz w:val="20"/>
        </w:rPr>
        <w:t>et</w:t>
      </w:r>
      <w:r w:rsidRPr="0095274B">
        <w:rPr>
          <w:rFonts w:ascii="Times New Roman" w:hAnsi="Times New Roman"/>
          <w:sz w:val="20"/>
        </w:rPr>
        <w:t>t system med fingerade person</w:t>
      </w:r>
      <w:r>
        <w:rPr>
          <w:rFonts w:ascii="Times New Roman" w:hAnsi="Times New Roman"/>
          <w:sz w:val="20"/>
        </w:rPr>
        <w:t>nummer</w:t>
      </w:r>
      <w:r w:rsidRPr="0095274B">
        <w:rPr>
          <w:rFonts w:ascii="Times New Roman" w:hAnsi="Times New Roman"/>
          <w:sz w:val="20"/>
        </w:rPr>
        <w:t xml:space="preserve"> kommer dock en bestämmelse om inköp under dold identitet få betydelse ur kontrollsyn</w:t>
      </w:r>
      <w:r>
        <w:rPr>
          <w:rFonts w:ascii="Times New Roman" w:hAnsi="Times New Roman"/>
          <w:sz w:val="20"/>
        </w:rPr>
        <w:softHyphen/>
      </w:r>
      <w:r w:rsidRPr="0095274B">
        <w:rPr>
          <w:rFonts w:ascii="Times New Roman" w:hAnsi="Times New Roman"/>
          <w:sz w:val="20"/>
        </w:rPr>
        <w:t xml:space="preserve">punkt. </w:t>
      </w:r>
    </w:p>
    <w:p w14:paraId="006DAA77" w14:textId="77777777" w:rsidR="00F71CC6" w:rsidRDefault="00AB307F" w:rsidP="00F71CC6">
      <w:pPr>
        <w:pStyle w:val="Brdtextmedindrag"/>
      </w:pPr>
      <w:r w:rsidRPr="003B74EA">
        <w:t>Som</w:t>
      </w:r>
      <w:r w:rsidRPr="0095274B">
        <w:t xml:space="preserve"> anges i avsnitt </w:t>
      </w:r>
      <w:r>
        <w:t>6.7</w:t>
      </w:r>
      <w:r w:rsidRPr="0095274B">
        <w:t xml:space="preserve"> bör det införas en bestämmelse som kompletterar artikel 36.2 i fråga om tidpunkten för när en </w:t>
      </w:r>
      <w:r>
        <w:t>verksamhetsutövare</w:t>
      </w:r>
      <w:r w:rsidRPr="0095274B">
        <w:t xml:space="preserve"> ska underrättas om att kontrollmyndigheten gjort ett inköp under dold identitet.</w:t>
      </w:r>
      <w:r>
        <w:t xml:space="preserve"> </w:t>
      </w:r>
      <w:r w:rsidRPr="0095274B">
        <w:t xml:space="preserve">I </w:t>
      </w:r>
      <w:r>
        <w:t xml:space="preserve">lagen om foder och animaliska biprodukter </w:t>
      </w:r>
      <w:r w:rsidRPr="0095274B">
        <w:t xml:space="preserve">bör bestämmelsen utformas så att det anges att en </w:t>
      </w:r>
      <w:r>
        <w:t xml:space="preserve">verksamhetsutövare </w:t>
      </w:r>
      <w:r w:rsidRPr="0095274B">
        <w:t>ska underrättas om köpet och resultatet av det så snart det kan ske utan att åtgärden förlorar sin betydelse.</w:t>
      </w:r>
      <w:r>
        <w:t xml:space="preserve"> Bestämmelsen har utformats i enlighet med </w:t>
      </w:r>
      <w:r w:rsidRPr="005E4626">
        <w:rPr>
          <w:i/>
          <w:iCs/>
        </w:rPr>
        <w:t xml:space="preserve">Lagrådets </w:t>
      </w:r>
      <w:r>
        <w:t>förslag (se avsnitt 6.7).</w:t>
      </w:r>
    </w:p>
    <w:p w14:paraId="0A313834" w14:textId="77777777" w:rsidR="00F71CC6" w:rsidRDefault="00AB307F" w:rsidP="00F71CC6">
      <w:pPr>
        <w:pStyle w:val="Rubrik2"/>
      </w:pPr>
      <w:bookmarkStart w:id="349" w:name="_Toc44537258"/>
      <w:bookmarkStart w:id="350" w:name="_Toc54265453"/>
      <w:r>
        <w:t>Rapporteringssystem för överträdelser</w:t>
      </w:r>
      <w:bookmarkEnd w:id="349"/>
      <w:bookmarkEnd w:id="350"/>
    </w:p>
    <w:p w14:paraId="1D45D35F" w14:textId="77777777" w:rsidR="00F71CC6" w:rsidRPr="008F7F29" w:rsidRDefault="00AB307F" w:rsidP="00F71CC6">
      <w:pPr>
        <w:pStyle w:val="Brdtextram"/>
      </w:pPr>
      <w:r w:rsidRPr="00420062">
        <w:rPr>
          <w:b/>
        </w:rPr>
        <w:t>Regeringens förslag:</w:t>
      </w:r>
      <w:r>
        <w:t xml:space="preserve"> Kontrollmyndigheterna ska ha ett ända</w:t>
      </w:r>
      <w:r>
        <w:softHyphen/>
        <w:t>målsen</w:t>
      </w:r>
      <w:r>
        <w:softHyphen/>
        <w:t>ligt rapporteringssystem för den som vill anmäla misstänkta överträdel</w:t>
      </w:r>
      <w:r>
        <w:softHyphen/>
        <w:t>ser av den nya kontrollförordningen.</w:t>
      </w:r>
    </w:p>
    <w:p w14:paraId="1ACAB67F" w14:textId="77777777" w:rsidR="00F71CC6" w:rsidRPr="00A76360" w:rsidRDefault="00F71CC6" w:rsidP="00F71CC6">
      <w:pPr>
        <w:pStyle w:val="Brdtextmedindrag"/>
        <w:rPr>
          <w:sz w:val="8"/>
          <w:szCs w:val="8"/>
        </w:rPr>
      </w:pPr>
      <w:bookmarkStart w:id="351" w:name="_Hlk27425232"/>
    </w:p>
    <w:p w14:paraId="6DC7F333" w14:textId="77777777" w:rsidR="00F71CC6" w:rsidRDefault="00AB307F" w:rsidP="00F71CC6">
      <w:pPr>
        <w:pStyle w:val="Brdtextmedindrag"/>
        <w:rPr>
          <w:bCs/>
        </w:rPr>
      </w:pPr>
      <w:r w:rsidRPr="00C10663">
        <w:rPr>
          <w:b/>
        </w:rPr>
        <w:t>Promemorians förslag</w:t>
      </w:r>
      <w:r>
        <w:rPr>
          <w:bCs/>
        </w:rPr>
        <w:t xml:space="preserve"> överensstämmer med regeringens.</w:t>
      </w:r>
    </w:p>
    <w:p w14:paraId="2AC9D18B" w14:textId="77777777" w:rsidR="00F71CC6" w:rsidRPr="003B06B0" w:rsidRDefault="00AB307F" w:rsidP="00F71CC6">
      <w:pPr>
        <w:pStyle w:val="Brdtextmedindrag"/>
        <w:rPr>
          <w:b/>
        </w:rPr>
      </w:pPr>
      <w:r w:rsidRPr="003B06B0">
        <w:rPr>
          <w:b/>
        </w:rPr>
        <w:t>Remissinstanserna</w:t>
      </w:r>
      <w:r>
        <w:rPr>
          <w:b/>
        </w:rPr>
        <w:t xml:space="preserve"> </w:t>
      </w:r>
      <w:r>
        <w:rPr>
          <w:bCs/>
        </w:rPr>
        <w:t>yttrar sig inte över förslaget</w:t>
      </w:r>
      <w:r w:rsidRPr="002A7A36">
        <w:t xml:space="preserve"> </w:t>
      </w:r>
      <w:r w:rsidRPr="002A7A36">
        <w:rPr>
          <w:bCs/>
        </w:rPr>
        <w:t>när det gäller denna lag. Se allmänna synpunkter i avsnitt 6.</w:t>
      </w:r>
      <w:r>
        <w:rPr>
          <w:bCs/>
        </w:rPr>
        <w:t>8.</w:t>
      </w:r>
    </w:p>
    <w:p w14:paraId="1B7893D8" w14:textId="77777777" w:rsidR="00F71CC6" w:rsidRDefault="00AB307F" w:rsidP="00F71CC6">
      <w:pPr>
        <w:pStyle w:val="Brdtextmedindrag"/>
      </w:pPr>
      <w:r w:rsidRPr="003B06B0">
        <w:rPr>
          <w:b/>
        </w:rPr>
        <w:t>Skälen för regeringens förslag</w:t>
      </w:r>
      <w:bookmarkEnd w:id="351"/>
      <w:r w:rsidRPr="003B06B0">
        <w:rPr>
          <w:b/>
        </w:rPr>
        <w:t>:</w:t>
      </w:r>
      <w:r>
        <w:t xml:space="preserve"> </w:t>
      </w:r>
      <w:r w:rsidRPr="00486FC6">
        <w:t>Som det har redogjorts för i avsnitt 6.8 ska medlemsstaterna säker</w:t>
      </w:r>
      <w:r w:rsidRPr="00486FC6">
        <w:softHyphen/>
        <w:t>ställa att behöriga myndigheter har verknings</w:t>
      </w:r>
      <w:r>
        <w:softHyphen/>
      </w:r>
      <w:r w:rsidRPr="00486FC6">
        <w:t>fulla mekanismer för</w:t>
      </w:r>
      <w:r>
        <w:t xml:space="preserve"> att möjliggöra rapportering av faktiska eller potenti</w:t>
      </w:r>
      <w:r>
        <w:softHyphen/>
        <w:t>ella överträdel</w:t>
      </w:r>
      <w:r>
        <w:softHyphen/>
        <w:t>ser av förordningen, s.k. visselblåsning. Dessa mekanismer ska om</w:t>
      </w:r>
      <w:r>
        <w:softHyphen/>
        <w:t>fatta bl.a. förfaranden för mottagande av rapporter om överträdel</w:t>
      </w:r>
      <w:r>
        <w:softHyphen/>
        <w:t>ser och uppföljning av dem (artikel 140 i den nya kontrollförordningen).</w:t>
      </w:r>
    </w:p>
    <w:p w14:paraId="7BCC90D8" w14:textId="77777777" w:rsidR="00F71CC6" w:rsidRDefault="00AB307F" w:rsidP="00F71CC6">
      <w:pPr>
        <w:pStyle w:val="Brdtextmedindrag"/>
      </w:pPr>
      <w:r>
        <w:t>I fråga om statliga kontrollmyndigheter kan skyldigheten att ha ändamålsenliga rapporteringssystem för överträdelser av den nya kontroll</w:t>
      </w:r>
      <w:r>
        <w:softHyphen/>
        <w:t>förordningen regleras på förordningsnivå</w:t>
      </w:r>
      <w:r w:rsidRPr="00315D03">
        <w:t xml:space="preserve"> med stöd av restkompetensen i 8 kap. 7 § regeringsformen</w:t>
      </w:r>
      <w:r>
        <w:t>. Även bestämmelser om hur rapporteringssy</w:t>
      </w:r>
      <w:r>
        <w:softHyphen/>
        <w:t>stemet ska se ut och hur myndigheterna ska hantera inkomna anmälningar införs lämpligast på förordningsnivå. På området animaliska bipro</w:t>
      </w:r>
      <w:r>
        <w:softHyphen/>
        <w:t>dukter och därav framställda produkter är dock även kommuner utsedda som kontrollmyndigheter. Kommunerna är inte utsedda som kontrollmyndig</w:t>
      </w:r>
      <w:r>
        <w:softHyphen/>
        <w:t xml:space="preserve">heter på foderområdet, men de kan få ansvar att utöva offentlig kontroll om Jordbruksverket beslutar att överlämna kontrollansvaret med stöd av 17 § i lagen om foder och animaliska biprodukter. Regeringen instämmer därför i promemorians bedömning att det, </w:t>
      </w:r>
      <w:r w:rsidRPr="00315D03">
        <w:t>med hänsyn till 8 kap. 2 § första stycket 2</w:t>
      </w:r>
      <w:r>
        <w:t xml:space="preserve"> regeringsformen</w:t>
      </w:r>
      <w:r w:rsidRPr="00315D03">
        <w:t>,</w:t>
      </w:r>
      <w:r>
        <w:t xml:space="preserve"> behövs en bestämmelse i lagen om foder och animaliska biprodukter om att kontrollmyndigheterna ska tillhandahålla ett ändamålsenligt rapporteringssystem för den som vill anmäla misstänkta överträdelser av den nya kontrollförordningen. Om det system som används innebär en behandling av personuppgifter enligt EU:s nya dataskyddsför</w:t>
      </w:r>
      <w:r>
        <w:softHyphen/>
        <w:t>ordning och dataskyddslagen, måste systemet uppfylla och använ</w:t>
      </w:r>
      <w:r>
        <w:softHyphen/>
        <w:t>das i enlighet med de krav som följer av dessa regelverk.</w:t>
      </w:r>
      <w:r w:rsidRPr="0058520D">
        <w:t xml:space="preserve"> </w:t>
      </w:r>
      <w:r>
        <w:t>Av avsnitt 6.8.4 framgår att regeringen bedömer att det inte behövs några ytterligare bestämmelser om behandling av personuppgifter på lagnivå.</w:t>
      </w:r>
    </w:p>
    <w:p w14:paraId="71DDA454" w14:textId="77777777" w:rsidR="00F71CC6" w:rsidRDefault="00AB307F" w:rsidP="00F71CC6">
      <w:pPr>
        <w:pStyle w:val="Rubrik2"/>
      </w:pPr>
      <w:bookmarkStart w:id="352" w:name="_Toc44537259"/>
      <w:bookmarkStart w:id="353" w:name="_Toc54265454"/>
      <w:r w:rsidRPr="00486FC6">
        <w:t>Överklagande av beslut som fattats av organ eller fysiska personer</w:t>
      </w:r>
      <w:bookmarkEnd w:id="352"/>
      <w:bookmarkEnd w:id="353"/>
    </w:p>
    <w:p w14:paraId="5EF62014" w14:textId="77777777" w:rsidR="00F71CC6" w:rsidRDefault="00AB307F" w:rsidP="00F71CC6">
      <w:pPr>
        <w:pStyle w:val="Brdtextram"/>
      </w:pPr>
      <w:r w:rsidRPr="00420062">
        <w:rPr>
          <w:b/>
        </w:rPr>
        <w:t>Regeringens förslag:</w:t>
      </w:r>
      <w:r>
        <w:t xml:space="preserve"> Beslut av organ med delegerade uppgifter eller av fysiska personer som har delegerats vissa uppgifter i offentlig kontroll eller annan offentlig verksamhet ska kunna överklagas till allmän förvaltningsdomstol. </w:t>
      </w:r>
    </w:p>
    <w:p w14:paraId="233978F5" w14:textId="77777777" w:rsidR="00F71CC6" w:rsidRDefault="00AB307F" w:rsidP="00F71CC6">
      <w:pPr>
        <w:pStyle w:val="Brdtextmedindragram"/>
      </w:pPr>
      <w:r>
        <w:t>Den delegerande myndigheten ska föra det allmännas talan i allmän förvaltningsdomstol när det gäller överklagade beslut som är medde</w:t>
      </w:r>
      <w:r>
        <w:softHyphen/>
        <w:t>lade av organ med delegerade uppgifter eller av fysiska personer som har delegerats vissa uppgifter i offentlig kontroll eller annan offentlig verksamhet.</w:t>
      </w:r>
    </w:p>
    <w:p w14:paraId="6EE212BD" w14:textId="77777777" w:rsidR="00F71CC6" w:rsidRPr="00A76360" w:rsidRDefault="00AB307F" w:rsidP="00F71CC6">
      <w:pPr>
        <w:pStyle w:val="Brdtextmedindragram"/>
      </w:pPr>
      <w:r>
        <w:t xml:space="preserve">Bestämmelserna i lagen om överklagande av beslut av enskilda organ med offentliga förvaltningsuppgifter ska gälla även för överklagande av beslut som har meddelats av en fysisk </w:t>
      </w:r>
      <w:r w:rsidRPr="00486FC6">
        <w:t>person som har delegerats vissa uppgifter i offentlig kontroll eller annan offentlig verksamhet</w:t>
      </w:r>
      <w:r>
        <w:t>.</w:t>
      </w:r>
    </w:p>
    <w:p w14:paraId="71F5BE4A" w14:textId="77777777" w:rsidR="00F71CC6" w:rsidRPr="00A76360" w:rsidRDefault="00F71CC6" w:rsidP="00F71CC6">
      <w:pPr>
        <w:pStyle w:val="Brdtextmedindrag"/>
        <w:rPr>
          <w:sz w:val="8"/>
          <w:szCs w:val="8"/>
        </w:rPr>
      </w:pPr>
    </w:p>
    <w:p w14:paraId="7B9210CB" w14:textId="77777777" w:rsidR="00F71CC6" w:rsidRDefault="00AB307F" w:rsidP="00F71CC6">
      <w:pPr>
        <w:pStyle w:val="Brdtextmedindrag"/>
        <w:rPr>
          <w:bCs/>
        </w:rPr>
      </w:pPr>
      <w:r w:rsidRPr="00C10663">
        <w:rPr>
          <w:b/>
        </w:rPr>
        <w:t>Promemorians förslag</w:t>
      </w:r>
      <w:r>
        <w:rPr>
          <w:bCs/>
        </w:rPr>
        <w:t xml:space="preserve"> överensstämmer med regeringens.</w:t>
      </w:r>
    </w:p>
    <w:p w14:paraId="2D9B3BF3" w14:textId="77777777" w:rsidR="00F71CC6" w:rsidRPr="003B06B0" w:rsidRDefault="00AB307F" w:rsidP="00F71CC6">
      <w:pPr>
        <w:pStyle w:val="Brdtextmedindrag"/>
        <w:rPr>
          <w:b/>
        </w:rPr>
      </w:pPr>
      <w:r w:rsidRPr="003B06B0">
        <w:rPr>
          <w:b/>
        </w:rPr>
        <w:t>Remissinstanserna</w:t>
      </w:r>
      <w:r>
        <w:rPr>
          <w:b/>
        </w:rPr>
        <w:t xml:space="preserve"> </w:t>
      </w:r>
      <w:r>
        <w:rPr>
          <w:bCs/>
        </w:rPr>
        <w:t xml:space="preserve">yttrar sig inte </w:t>
      </w:r>
      <w:r>
        <w:t>över förslaget</w:t>
      </w:r>
      <w:r w:rsidRPr="00426D2C">
        <w:rPr>
          <w:bCs/>
        </w:rPr>
        <w:t xml:space="preserve"> </w:t>
      </w:r>
      <w:r>
        <w:rPr>
          <w:bCs/>
        </w:rPr>
        <w:t xml:space="preserve">när det gäller lagen om foder och animaliska biprodukter. </w:t>
      </w:r>
      <w:r>
        <w:t>Se allmänna synpunkter i avsnitt 6.3.</w:t>
      </w:r>
    </w:p>
    <w:p w14:paraId="3757AB06" w14:textId="77777777" w:rsidR="00F71CC6" w:rsidRDefault="00AB307F" w:rsidP="00F71CC6">
      <w:pPr>
        <w:pStyle w:val="Brdtextmedindrag"/>
      </w:pPr>
      <w:r w:rsidRPr="003B06B0">
        <w:rPr>
          <w:b/>
        </w:rPr>
        <w:t>Skälen för regeringens förslag</w:t>
      </w:r>
      <w:r>
        <w:rPr>
          <w:b/>
        </w:rPr>
        <w:t>:</w:t>
      </w:r>
      <w:r>
        <w:t xml:space="preserve"> Enligt 32 § första stycket lagen om foder och animaliska biprodukter får beslut av Jordbruksverket eller av annan statlig förvaltningsmyndighet enligt lagen, enligt föreskrifter som har meddelats med stöd av lagen eller enligt de EU-bestämmelser som kompletteras av lagen överklagas till allmän förvaltningsdomstol. Som konstateras i avsnitt 6.3 bör även beslut meddelade av organ med delege</w:t>
      </w:r>
      <w:r>
        <w:softHyphen/>
        <w:t xml:space="preserve">rade uppgifter eller av fysiska personer som har delegerats vissa uppgifter i offentlig kontroll eller annan offentlig verksamhet kunna överklagas till allmän förvaltningsdomstol. Regeringen instämmer därför i promemorians bedömning att en bestämmelse om detta bör föras in i lagen. </w:t>
      </w:r>
    </w:p>
    <w:p w14:paraId="3948E58A" w14:textId="3F6D8BEB" w:rsidR="00F71CC6" w:rsidRDefault="00AB307F" w:rsidP="00F71CC6">
      <w:pPr>
        <w:pStyle w:val="Brdtextmedindrag"/>
      </w:pPr>
      <w:r>
        <w:t>Som också konstateras i avsnitt 6.3 bör det vara den delegerande myndigheten som för talan hos domstolen i fråga om överklagade beslut som är meddelade av organ med delegerade uppgifter eller av fysiska personer som har delegerats vissa uppgifter i offentlig kontroll eller annan offentlig verksamhet. En bestämmelse om detta bör därför, i enlighet med promemorians förslag, föras in i lagen.</w:t>
      </w:r>
    </w:p>
    <w:p w14:paraId="3C9AA93D" w14:textId="1644DE8C" w:rsidR="00F71CC6" w:rsidRDefault="00AB307F" w:rsidP="00F71CC6">
      <w:pPr>
        <w:pStyle w:val="Brdtextmedindrag"/>
      </w:pPr>
      <w:r>
        <w:t>I lagen (1986:1142) om överklagande av beslut av enskilda organ med offentliga förvaltningsuppgifter finns bestämmelser om överklagande av beslut meddelade av bolag och andra enskilda organ, som enligt särskilda bestämmelser får överklagas till regeringen, till en förvaltningsdomstol eller till en förvaltningsmyndighet. Lagen innehåller bl.a. bestämmelser om hur och inom vilken tid ett beslut ska överklagas och till vilken instans ett överklagande ska ges in. Lagen gäller dock inte överklagande av beslut meddelade av fysiska personer. Det finns inte anledning att göra någon annan bedömning än att samma regler som gäller för överklagande av beslut meddelade av organ med delegerade uppgifter bör gälla för över</w:t>
      </w:r>
      <w:r>
        <w:softHyphen/>
        <w:t>klagande av beslut meddelade av fysiska personer. Detta bör, som också föreslås i promemorian, framgå av överklagandebestämmelsen i lagen.</w:t>
      </w:r>
    </w:p>
    <w:p w14:paraId="145B554A" w14:textId="77777777" w:rsidR="00F71CC6" w:rsidRDefault="00AB307F" w:rsidP="00F71CC6">
      <w:pPr>
        <w:pStyle w:val="Rubrik2"/>
      </w:pPr>
      <w:bookmarkStart w:id="354" w:name="_Toc44537260"/>
      <w:bookmarkStart w:id="355" w:name="_Toc54265455"/>
      <w:r>
        <w:t>Förvaltningslagens tillämpning när uppgifter delegeras</w:t>
      </w:r>
      <w:bookmarkEnd w:id="354"/>
      <w:bookmarkEnd w:id="355"/>
    </w:p>
    <w:p w14:paraId="0EE3C057" w14:textId="77777777" w:rsidR="00F71CC6" w:rsidRPr="00A76360" w:rsidRDefault="00AB307F" w:rsidP="00F71CC6">
      <w:pPr>
        <w:pStyle w:val="Brdtextram"/>
        <w:rPr>
          <w:sz w:val="8"/>
          <w:szCs w:val="8"/>
        </w:rPr>
      </w:pPr>
      <w:r w:rsidRPr="00420062">
        <w:rPr>
          <w:b/>
        </w:rPr>
        <w:t>Regeringens förslag:</w:t>
      </w:r>
      <w:r>
        <w:t xml:space="preserve"> </w:t>
      </w:r>
      <w:r w:rsidRPr="00D40FE6">
        <w:t>Bestämmelserna i förvaltningslagen om legalitet, objektivitet och proportionalitet, partsinsyn, jäv, utrednings</w:t>
      </w:r>
      <w:r w:rsidRPr="00D40FE6">
        <w:softHyphen/>
        <w:t>ansvar, när man får lämna uppgifter muntligt, kommunikation, dokumentation av uppgifter, dokumentation av beslut, motivering av beslut, underrättelse om innehållet i beslut och hur ett överklagande går till, rättelse av skriv</w:t>
      </w:r>
      <w:r>
        <w:softHyphen/>
      </w:r>
      <w:r w:rsidRPr="00D40FE6">
        <w:t xml:space="preserve">fel och liknande samt vem som får överklaga ett beslut ska tillämpas vid offentlig kontroll eller annan offentlig verksamhet som utförs av ett organ med delegerade uppgifter </w:t>
      </w:r>
      <w:r>
        <w:t>eller</w:t>
      </w:r>
      <w:r w:rsidRPr="00D40FE6">
        <w:t xml:space="preserve"> av en fysisk person som har dele</w:t>
      </w:r>
      <w:r>
        <w:softHyphen/>
      </w:r>
      <w:r w:rsidRPr="00D40FE6">
        <w:t>gerats vissa uppgifte</w:t>
      </w:r>
      <w:r>
        <w:t>r.</w:t>
      </w:r>
    </w:p>
    <w:p w14:paraId="525695E2" w14:textId="77777777" w:rsidR="00F71CC6" w:rsidRPr="00A76360" w:rsidRDefault="00F71CC6" w:rsidP="00F71CC6">
      <w:pPr>
        <w:pStyle w:val="Brdtextmedindrag"/>
        <w:rPr>
          <w:sz w:val="8"/>
          <w:szCs w:val="8"/>
        </w:rPr>
      </w:pPr>
    </w:p>
    <w:p w14:paraId="5EC0D57E" w14:textId="77777777" w:rsidR="00F71CC6" w:rsidRDefault="00AB307F" w:rsidP="00F71CC6">
      <w:pPr>
        <w:pStyle w:val="Brdtextmedindrag"/>
        <w:rPr>
          <w:bCs/>
        </w:rPr>
      </w:pPr>
      <w:r>
        <w:rPr>
          <w:b/>
        </w:rPr>
        <w:t>Promemorians</w:t>
      </w:r>
      <w:r w:rsidRPr="00C10663">
        <w:rPr>
          <w:b/>
        </w:rPr>
        <w:t xml:space="preserve"> förslag</w:t>
      </w:r>
      <w:r>
        <w:rPr>
          <w:bCs/>
        </w:rPr>
        <w:t xml:space="preserve"> överensstämmer med regeringens.</w:t>
      </w:r>
    </w:p>
    <w:p w14:paraId="26CB2D2C" w14:textId="77777777" w:rsidR="00F71CC6" w:rsidRPr="00BD1A48"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56" w:name="_Hlk40868901"/>
      <w:r w:rsidRPr="008F7F29">
        <w:rPr>
          <w:rFonts w:ascii="Times New Roman" w:hAnsi="Times New Roman"/>
          <w:b/>
          <w:sz w:val="20"/>
        </w:rPr>
        <w:t>Remissinstanserna</w:t>
      </w:r>
      <w:bookmarkEnd w:id="356"/>
      <w:r>
        <w:rPr>
          <w:rFonts w:ascii="Times New Roman" w:hAnsi="Times New Roman"/>
          <w:sz w:val="20"/>
        </w:rPr>
        <w:t xml:space="preserve"> lämnar inte några synpunkter på förslaget</w:t>
      </w:r>
      <w:r w:rsidRPr="00B20C75">
        <w:t xml:space="preserve"> </w:t>
      </w:r>
      <w:r w:rsidRPr="00B20C75">
        <w:rPr>
          <w:rFonts w:ascii="Times New Roman" w:hAnsi="Times New Roman"/>
          <w:sz w:val="20"/>
        </w:rPr>
        <w:t>när det gäller denna lag. Se allmänna synpunkter i avsnitt 6.4.</w:t>
      </w:r>
    </w:p>
    <w:p w14:paraId="5B90C820" w14:textId="77777777" w:rsidR="00F71CC6" w:rsidRPr="00507C71" w:rsidRDefault="00AB307F" w:rsidP="00F71CC6">
      <w:pPr>
        <w:pStyle w:val="Brdtextmedindrag"/>
      </w:pPr>
      <w:r w:rsidRPr="00D40FE6">
        <w:rPr>
          <w:b/>
        </w:rPr>
        <w:t>Skälen för regeringens förslag:</w:t>
      </w:r>
      <w:r>
        <w:t xml:space="preserve"> </w:t>
      </w:r>
      <w:r w:rsidRPr="00D40FE6">
        <w:t>Av 1 § förvaltningslagen (2017:900)</w:t>
      </w:r>
      <w:r>
        <w:t xml:space="preserve"> </w:t>
      </w:r>
      <w:r w:rsidRPr="00D40FE6">
        <w:t>framgår att lagen</w:t>
      </w:r>
      <w:r w:rsidRPr="00C32EF7">
        <w:t xml:space="preserve"> gäller handläggning av ärenden hos förvaltningsmyndig</w:t>
      </w:r>
      <w:r>
        <w:softHyphen/>
      </w:r>
      <w:r w:rsidRPr="00C32EF7">
        <w:t>heterna, dvs. lagen är</w:t>
      </w:r>
      <w:r w:rsidRPr="00D40FE6">
        <w:t xml:space="preserve"> inte tillämplig på organ eller fysiska personer som utför förvaltningsuppgifter. Som framgår av avsnitt</w:t>
      </w:r>
      <w:r>
        <w:t xml:space="preserve"> 6.4</w:t>
      </w:r>
      <w:r w:rsidRPr="00D40FE6">
        <w:t xml:space="preserve"> bör vissa av förvaltningslagens grundläggande bestämmelser vara tillämpliga när organ med delegerade uppgifter eller fysiska personer som har delegerats vissa uppgifter utför offentlig kontroll och annan offentlig verksamhet. Det gäller förvaltningslagens bestämmelser om legalitet, objektivitet och proportionalitet (5 §), partsinsyn (10 §), jäv (16–18 §§), utredningsansvar (23</w:t>
      </w:r>
      <w:r>
        <w:t> </w:t>
      </w:r>
      <w:r w:rsidRPr="00D40FE6">
        <w:t>§), när man får lämna uppgifter muntligt (24</w:t>
      </w:r>
      <w:r>
        <w:t> </w:t>
      </w:r>
      <w:r w:rsidRPr="00D40FE6">
        <w:t>§), kommunikation (25</w:t>
      </w:r>
      <w:r>
        <w:t> </w:t>
      </w:r>
      <w:r w:rsidRPr="00D40FE6">
        <w:t>§), dokumentation av uppgifter (27</w:t>
      </w:r>
      <w:r>
        <w:t> </w:t>
      </w:r>
      <w:r w:rsidRPr="00D40FE6">
        <w:t>§), dokumentation av beslut (31 §), motivering av beslut (32 §), underrättelse om innehållet i beslut och hur ett överklagande går till (33 och 34 §§), rättelse av skrivfel och liknande (36</w:t>
      </w:r>
      <w:r>
        <w:t> </w:t>
      </w:r>
      <w:r w:rsidRPr="00D40FE6">
        <w:t>§) samt vem som får överklaga ett beslut (42</w:t>
      </w:r>
      <w:r>
        <w:t> </w:t>
      </w:r>
      <w:r w:rsidRPr="00D40FE6">
        <w:t xml:space="preserve">§). </w:t>
      </w:r>
      <w:r w:rsidRPr="00D338D8">
        <w:t>Regeringen instäm</w:t>
      </w:r>
      <w:r>
        <w:softHyphen/>
      </w:r>
      <w:r w:rsidRPr="00D338D8">
        <w:t xml:space="preserve">mer i promemorians bedömning att </w:t>
      </w:r>
      <w:r>
        <w:t>e</w:t>
      </w:r>
      <w:r w:rsidRPr="00D40FE6">
        <w:t xml:space="preserve">n bestämmelse om </w:t>
      </w:r>
      <w:r>
        <w:t xml:space="preserve">förvaltningslagens tillämplighet </w:t>
      </w:r>
      <w:r w:rsidRPr="00D40FE6">
        <w:t>därför bör föras in i lagen om foder och animaliska biproduk</w:t>
      </w:r>
      <w:r>
        <w:softHyphen/>
      </w:r>
      <w:r w:rsidRPr="00D40FE6">
        <w:t>ter</w:t>
      </w:r>
      <w:r>
        <w:t>.</w:t>
      </w:r>
    </w:p>
    <w:p w14:paraId="5C5A56FA" w14:textId="77777777" w:rsidR="00F71CC6" w:rsidRDefault="00AB307F" w:rsidP="00F71CC6">
      <w:pPr>
        <w:pStyle w:val="Rubrik2"/>
      </w:pPr>
      <w:bookmarkStart w:id="357" w:name="_Toc44537261"/>
      <w:bookmarkStart w:id="358" w:name="_Toc54265456"/>
      <w:r w:rsidRPr="00384D11">
        <w:t>Ändring</w:t>
      </w:r>
      <w:r>
        <w:t xml:space="preserve"> av straffbestämmelse</w:t>
      </w:r>
      <w:bookmarkEnd w:id="357"/>
      <w:bookmarkEnd w:id="358"/>
    </w:p>
    <w:p w14:paraId="10C7AF7B" w14:textId="77777777" w:rsidR="00F71CC6" w:rsidRDefault="00AB307F" w:rsidP="00F71CC6">
      <w:pPr>
        <w:pStyle w:val="Brdtextram"/>
        <w:rPr>
          <w:bCs/>
        </w:rPr>
      </w:pPr>
      <w:r>
        <w:rPr>
          <w:b/>
        </w:rPr>
        <w:t xml:space="preserve">Regeringens förslag: </w:t>
      </w:r>
      <w:r>
        <w:rPr>
          <w:bCs/>
        </w:rPr>
        <w:t>Överträdelser av den nya kontrollförordningen ska inte omfattas av straffbestämmelserna i lagen om foder och anima</w:t>
      </w:r>
      <w:r>
        <w:rPr>
          <w:bCs/>
        </w:rPr>
        <w:softHyphen/>
        <w:t xml:space="preserve">liska biprodukter. </w:t>
      </w:r>
    </w:p>
    <w:p w14:paraId="57A3C26C" w14:textId="77777777" w:rsidR="00F71CC6" w:rsidRDefault="00F71CC6" w:rsidP="00F71CC6">
      <w:pPr>
        <w:pStyle w:val="Brdtextmedindrag"/>
        <w:rPr>
          <w:sz w:val="8"/>
          <w:szCs w:val="8"/>
        </w:rPr>
      </w:pPr>
    </w:p>
    <w:p w14:paraId="406680AD" w14:textId="77777777" w:rsidR="00F71CC6" w:rsidRDefault="00AB307F" w:rsidP="00F71CC6">
      <w:pPr>
        <w:pStyle w:val="Brdtextmedindrag"/>
      </w:pPr>
      <w:r>
        <w:rPr>
          <w:b/>
        </w:rPr>
        <w:t>Promemorians förslag:</w:t>
      </w:r>
      <w:r>
        <w:t xml:space="preserve"> Överensstämmer inte med regeringens. I pro</w:t>
      </w:r>
      <w:r>
        <w:softHyphen/>
        <w:t>memorian föreslås ingen avgränsning av straffbestämmelserna i förhållande till den nya kontrollförordningen.</w:t>
      </w:r>
    </w:p>
    <w:p w14:paraId="376345B7" w14:textId="77777777" w:rsidR="00F71CC6" w:rsidRDefault="00AB307F" w:rsidP="00F71CC6">
      <w:pPr>
        <w:pStyle w:val="Brdtextmedindrag"/>
      </w:pPr>
      <w:r>
        <w:rPr>
          <w:b/>
          <w:bCs/>
        </w:rPr>
        <w:t>Remissinstanserna</w:t>
      </w:r>
      <w:r>
        <w:t xml:space="preserve"> yttrar sig inte om denna fråga.</w:t>
      </w:r>
    </w:p>
    <w:p w14:paraId="7BFA3917" w14:textId="77777777" w:rsidR="00F71CC6" w:rsidRDefault="00AB307F" w:rsidP="00F71CC6">
      <w:pPr>
        <w:pStyle w:val="Brdtextmedindrag"/>
      </w:pPr>
      <w:r>
        <w:rPr>
          <w:b/>
          <w:bCs/>
        </w:rPr>
        <w:t xml:space="preserve">Skälen för regeringens förslag: </w:t>
      </w:r>
      <w:r>
        <w:t>Av 29 § andra stycket lagen om foder och animaliska biprodukter följer att överträdelser av de EU-bestämmelser som kompletteras av lagen är straffbelagda. Detta gäller dock inte om överträdelsen avser bestämmelser om myndighetsutövning. Som beskrivs i avsnitt 6.9 var syftet med den avgränsningen att utesluta straffansvar för överträdelser av skyldigheter för myndigheter enligt bl.a. den tidigare kontrollförordningen (se prop. 2005/06:128, s. 275). Straffbe</w:t>
      </w:r>
      <w:r>
        <w:softHyphen/>
        <w:t>stämmel</w:t>
      </w:r>
      <w:r>
        <w:softHyphen/>
        <w:t>serna om tjänstefel och brott mot tystnadsplikt enligt 20 kap. brottsbalken bedöms även som tillräckliga för att sanktionera de överträ</w:t>
      </w:r>
      <w:r>
        <w:softHyphen/>
        <w:t>delser av den nya kontrollförordningen som personal på myndigheter kan göra sig skyl</w:t>
      </w:r>
      <w:r>
        <w:softHyphen/>
        <w:t>diga till vid offentlig kontroll och annan offentlig verksamhet. Den nya kontrollförordningen innehåller dock några bestämmelser som innebär skyldigheter för enskilda och som enligt regeringens bedömning i avsnitt 6.9 inte heller bör straffsanktioneras. Bestämmelsen i 29 § andra stycket bör därför omformuleras så att det framgår att alla överträdelser av den nya kontrollförordningen utesluts från straffbestämmelsens tillämp</w:t>
      </w:r>
      <w:r>
        <w:softHyphen/>
        <w:t>nings</w:t>
      </w:r>
      <w:r>
        <w:softHyphen/>
        <w:t>område och inte bara de som avser myndighetsutövning.</w:t>
      </w:r>
    </w:p>
    <w:p w14:paraId="31B39C7C" w14:textId="77777777" w:rsidR="00F71CC6" w:rsidRDefault="00AB307F" w:rsidP="00F71CC6">
      <w:pPr>
        <w:pStyle w:val="Rubrik1"/>
      </w:pPr>
      <w:bookmarkStart w:id="359" w:name="_Toc44537262"/>
      <w:bookmarkStart w:id="360" w:name="_Toc54265457"/>
      <w:r>
        <w:t>Ändringar i lagen om provtagning på djur, m.m.</w:t>
      </w:r>
      <w:bookmarkEnd w:id="359"/>
      <w:bookmarkEnd w:id="360"/>
    </w:p>
    <w:p w14:paraId="52870A67" w14:textId="77777777" w:rsidR="00F71CC6" w:rsidRDefault="00AB307F" w:rsidP="00F71CC6">
      <w:pPr>
        <w:pStyle w:val="Rubrik2"/>
        <w:spacing w:before="0"/>
      </w:pPr>
      <w:bookmarkStart w:id="361" w:name="_Toc44537263"/>
      <w:bookmarkStart w:id="362" w:name="_Toc54265458"/>
      <w:r>
        <w:t>Ord och uttryck i lagen och förhållandet till kontrollförordningen</w:t>
      </w:r>
      <w:bookmarkEnd w:id="361"/>
      <w:bookmarkEnd w:id="362"/>
    </w:p>
    <w:p w14:paraId="21A6E497" w14:textId="77777777" w:rsidR="00F71CC6" w:rsidRDefault="00AB307F" w:rsidP="00F71CC6">
      <w:pPr>
        <w:pStyle w:val="Brdtextram"/>
      </w:pPr>
      <w:r w:rsidRPr="00420062">
        <w:rPr>
          <w:b/>
        </w:rPr>
        <w:t>Regeringens förslag:</w:t>
      </w:r>
      <w:r>
        <w:t xml:space="preserve"> Uttrycket offentlig kontroll ska i lagen betyda dels offentlig kontroll enligt den nya kontrollförordningen, dels kontroll i övrigt av att lagen om provtagning på djur, m.m. och föreskrifter </w:t>
      </w:r>
      <w:r w:rsidRPr="00DC33F3">
        <w:t>och beslut</w:t>
      </w:r>
      <w:r>
        <w:t xml:space="preserve"> som har meddelats med stöd av lagen följs. </w:t>
      </w:r>
    </w:p>
    <w:p w14:paraId="1A9C4029" w14:textId="77777777" w:rsidR="00F71CC6" w:rsidRDefault="00AB307F" w:rsidP="00F71CC6">
      <w:pPr>
        <w:pStyle w:val="Brdtextmedindragram"/>
      </w:pPr>
      <w:r>
        <w:t xml:space="preserve">Uttrycket annan offentlig verksamhet ska betyda dels annan offentlig verksamhet enligt den nya kontrollförordningen, dels sådan offentlig verksamhet som i övrigt utförs med stöd av lagen eller föreskrifter </w:t>
      </w:r>
      <w:r w:rsidRPr="00DC33F3">
        <w:t>eller beslut</w:t>
      </w:r>
      <w:r>
        <w:t xml:space="preserve"> som har meddelats med stöd av lagen.</w:t>
      </w:r>
    </w:p>
    <w:p w14:paraId="77562D6C" w14:textId="56C272C5" w:rsidR="00F71CC6" w:rsidRDefault="00AB307F" w:rsidP="00F71CC6">
      <w:pPr>
        <w:pStyle w:val="Brdtextmedindragram"/>
      </w:pPr>
      <w:r>
        <w:t>Ordet kontrollorgan ska i berörda bestämmelser i lagen ersättas med ”ett organ med delegerade uppgifter eller en fysisk person som har delegerats vissa uppgifter”.</w:t>
      </w:r>
    </w:p>
    <w:p w14:paraId="7CB9C402" w14:textId="2A100352" w:rsidR="00F71CC6" w:rsidRDefault="00AB307F" w:rsidP="00F71CC6">
      <w:pPr>
        <w:pStyle w:val="Brdtextmedindragram"/>
      </w:pPr>
      <w:r w:rsidRPr="00DC33F3">
        <w:t>Uttrycket organ med delegerade uppgifter ska betyda samma sak som i den nya kontrollförordningen.</w:t>
      </w:r>
    </w:p>
    <w:p w14:paraId="401981D8" w14:textId="77777777" w:rsidR="00F71CC6" w:rsidRDefault="00AB307F" w:rsidP="00F71CC6">
      <w:pPr>
        <w:pStyle w:val="Brdtextmedindragram"/>
      </w:pPr>
      <w:r>
        <w:t>Den nya kontrollförordningen ska tillämpas även när det gäller</w:t>
      </w:r>
      <w:r>
        <w:rPr>
          <w:shd w:val="clear" w:color="auto" w:fill="FFFFFF" w:themeFill="background1"/>
        </w:rPr>
        <w:t xml:space="preserve"> offentlig kontroll och annan offentlig verksamhet</w:t>
      </w:r>
      <w:r w:rsidRPr="00EA071B">
        <w:rPr>
          <w:shd w:val="clear" w:color="auto" w:fill="FFFFFF" w:themeFill="background1"/>
        </w:rPr>
        <w:t xml:space="preserve"> </w:t>
      </w:r>
      <w:r>
        <w:rPr>
          <w:shd w:val="clear" w:color="auto" w:fill="FFFFFF" w:themeFill="background1"/>
        </w:rPr>
        <w:t>som skulle kunna anses falla utanför kontrollförordningens tillämpningsområde.</w:t>
      </w:r>
    </w:p>
    <w:p w14:paraId="2D970DD1" w14:textId="77777777" w:rsidR="00F71CC6" w:rsidRPr="00A76360" w:rsidRDefault="00F71CC6" w:rsidP="00F71CC6">
      <w:pPr>
        <w:pStyle w:val="Brdtextmedindrag"/>
        <w:rPr>
          <w:sz w:val="8"/>
          <w:szCs w:val="8"/>
        </w:rPr>
      </w:pPr>
    </w:p>
    <w:p w14:paraId="16F9D64E"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w:t>
      </w:r>
      <w:r w:rsidRPr="006038E8">
        <w:rPr>
          <w:rFonts w:ascii="Times New Roman" w:hAnsi="Times New Roman"/>
          <w:sz w:val="20"/>
        </w:rPr>
        <w:t xml:space="preserve">verensstämmer delvis med regeringens. </w:t>
      </w:r>
      <w:r w:rsidRPr="00EA071B">
        <w:rPr>
          <w:rFonts w:ascii="Times New Roman" w:hAnsi="Times New Roman"/>
          <w:sz w:val="20"/>
        </w:rPr>
        <w:t>I pro</w:t>
      </w:r>
      <w:r>
        <w:rPr>
          <w:rFonts w:ascii="Times New Roman" w:hAnsi="Times New Roman"/>
          <w:sz w:val="20"/>
        </w:rPr>
        <w:softHyphen/>
      </w:r>
      <w:r w:rsidRPr="00EA071B">
        <w:rPr>
          <w:rFonts w:ascii="Times New Roman" w:hAnsi="Times New Roman"/>
          <w:sz w:val="20"/>
        </w:rPr>
        <w:t>memorians förslag kopplas uttrycken offentlig kontroll och annan offent</w:t>
      </w:r>
      <w:r>
        <w:rPr>
          <w:rFonts w:ascii="Times New Roman" w:hAnsi="Times New Roman"/>
          <w:sz w:val="20"/>
        </w:rPr>
        <w:softHyphen/>
      </w:r>
      <w:r w:rsidRPr="00EA071B">
        <w:rPr>
          <w:rFonts w:ascii="Times New Roman" w:hAnsi="Times New Roman"/>
          <w:sz w:val="20"/>
        </w:rPr>
        <w:t>lig verksamhet enbart till kontrollförordningen. I regeringens förslag läggs också till en bestämmelse om kontrollförordningens tillämpning.</w:t>
      </w:r>
    </w:p>
    <w:p w14:paraId="099F3DD7"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Remissinstanserna:</w:t>
      </w:r>
      <w:r w:rsidRPr="004431D9">
        <w:rPr>
          <w:bCs/>
        </w:rPr>
        <w:t xml:space="preserve"> </w:t>
      </w:r>
      <w:r>
        <w:rPr>
          <w:rFonts w:ascii="Times New Roman" w:hAnsi="Times New Roman"/>
          <w:sz w:val="20"/>
        </w:rPr>
        <w:t xml:space="preserve">Se </w:t>
      </w:r>
      <w:bookmarkStart w:id="363" w:name="_Hlk42504146"/>
      <w:r>
        <w:rPr>
          <w:rFonts w:ascii="Times New Roman" w:hAnsi="Times New Roman"/>
          <w:sz w:val="20"/>
        </w:rPr>
        <w:t xml:space="preserve">synpunkter i </w:t>
      </w:r>
      <w:bookmarkEnd w:id="363"/>
      <w:r>
        <w:rPr>
          <w:rFonts w:ascii="Times New Roman" w:hAnsi="Times New Roman"/>
          <w:sz w:val="20"/>
        </w:rPr>
        <w:t>avsnitt 6.1 och 6.2.</w:t>
      </w:r>
      <w:r w:rsidRPr="00AA3AA2">
        <w:t xml:space="preserve"> </w:t>
      </w:r>
      <w:r w:rsidRPr="00AA3AA2">
        <w:rPr>
          <w:rFonts w:ascii="Times New Roman" w:hAnsi="Times New Roman"/>
          <w:sz w:val="20"/>
        </w:rPr>
        <w:t>Inga remissin</w:t>
      </w:r>
      <w:r>
        <w:rPr>
          <w:rFonts w:ascii="Times New Roman" w:hAnsi="Times New Roman"/>
          <w:sz w:val="20"/>
        </w:rPr>
        <w:softHyphen/>
      </w:r>
      <w:r w:rsidRPr="00AA3AA2">
        <w:rPr>
          <w:rFonts w:ascii="Times New Roman" w:hAnsi="Times New Roman"/>
          <w:sz w:val="20"/>
        </w:rPr>
        <w:t>stanser uttalar sig i denna fråga särskilt om lagen</w:t>
      </w:r>
      <w:r>
        <w:rPr>
          <w:rFonts w:ascii="Times New Roman" w:hAnsi="Times New Roman"/>
          <w:sz w:val="20"/>
        </w:rPr>
        <w:t xml:space="preserve"> om provtagning på djur, m.m</w:t>
      </w:r>
      <w:r w:rsidRPr="00AA3AA2">
        <w:rPr>
          <w:rFonts w:ascii="Times New Roman" w:hAnsi="Times New Roman"/>
          <w:sz w:val="20"/>
        </w:rPr>
        <w:t>.</w:t>
      </w:r>
    </w:p>
    <w:p w14:paraId="3D1409DE" w14:textId="77777777" w:rsidR="00F71CC6" w:rsidRPr="008C4D32" w:rsidRDefault="00AB307F" w:rsidP="00F71CC6">
      <w:pPr>
        <w:pStyle w:val="Rubrik4utannumrering"/>
      </w:pPr>
      <w:r w:rsidRPr="008C4D32">
        <w:t>Skälen för regeringens förslag</w:t>
      </w:r>
    </w:p>
    <w:p w14:paraId="44CB5C4B" w14:textId="77777777" w:rsidR="00F71CC6" w:rsidRDefault="00AB307F" w:rsidP="00F71CC6">
      <w:pPr>
        <w:pStyle w:val="Rubrik5utannumrering"/>
      </w:pPr>
      <w:r w:rsidRPr="005436DD">
        <w:t>Offentlig kontroll och annan offentlig verksamhet</w:t>
      </w:r>
    </w:p>
    <w:p w14:paraId="48A0907F" w14:textId="77777777" w:rsidR="00F71CC6" w:rsidRPr="005436DD" w:rsidRDefault="00AB307F" w:rsidP="00F71CC6">
      <w:pPr>
        <w:pStyle w:val="Brdtext"/>
      </w:pPr>
      <w:r w:rsidRPr="005436DD">
        <w:t>Det unionsrättsliga uttrycket offentlig kontroll används i lagen om prov</w:t>
      </w:r>
      <w:r>
        <w:softHyphen/>
      </w:r>
      <w:r w:rsidRPr="005436DD">
        <w:t>tagning på djur, m.m., härefter provtagningslagen, för att beteckna myndigheternas kontroll enligt lagen och EU-regelverket.</w:t>
      </w:r>
      <w:r>
        <w:t xml:space="preserve"> </w:t>
      </w:r>
      <w:r w:rsidRPr="005436DD">
        <w:t>Lagen innehåller inte någon hänvisning till den definition som f</w:t>
      </w:r>
      <w:r>
        <w:t>a</w:t>
      </w:r>
      <w:r w:rsidRPr="005436DD">
        <w:t xml:space="preserve">nns i den </w:t>
      </w:r>
      <w:r>
        <w:t>tidigare</w:t>
      </w:r>
      <w:r w:rsidRPr="005436DD">
        <w:t xml:space="preserve"> kontrollförordningen.</w:t>
      </w:r>
    </w:p>
    <w:p w14:paraId="52D43D84" w14:textId="77777777" w:rsidR="00F71CC6" w:rsidRPr="005436DD" w:rsidRDefault="00AB307F" w:rsidP="00F71CC6">
      <w:pPr>
        <w:pStyle w:val="Brdtextmedindrag"/>
      </w:pPr>
      <w:r w:rsidRPr="005436DD">
        <w:t>Uttrycket offentlig kontroll används även i den nya kontrollförord</w:t>
      </w:r>
      <w:r>
        <w:softHyphen/>
      </w:r>
      <w:r w:rsidRPr="005436DD">
        <w:t xml:space="preserve">ningen. I förordningen införs därutöver det nya uttrycket annan offentlig verksamhet. I avsnitt </w:t>
      </w:r>
      <w:r>
        <w:t>6.2</w:t>
      </w:r>
      <w:r w:rsidRPr="005436DD">
        <w:t xml:space="preserve"> redogörs närmare för innebörden av de båda uttrycken. I det avsnittet görs vidare bedömningen att även uttrycket annan offentlig verksamhet bör användas i de lagar som berörs av den nya ko</w:t>
      </w:r>
      <w:r>
        <w:t>n</w:t>
      </w:r>
      <w:r w:rsidRPr="005436DD">
        <w:t>trollförordningen, bl.a. i provtagningslagen.</w:t>
      </w:r>
    </w:p>
    <w:p w14:paraId="3348C194" w14:textId="77777777" w:rsidR="00F71CC6" w:rsidRPr="005436DD" w:rsidRDefault="00AB307F" w:rsidP="00F71CC6">
      <w:pPr>
        <w:pStyle w:val="Brdtextmedindrag"/>
      </w:pPr>
      <w:r w:rsidRPr="005436DD">
        <w:t xml:space="preserve">Som framgår av avsnitt </w:t>
      </w:r>
      <w:r>
        <w:t xml:space="preserve">6.2 </w:t>
      </w:r>
      <w:r w:rsidRPr="005436DD">
        <w:t>definieras uttrycken offentlig kontroll och annan offentlig verksamhet i den nya kontrollförordningen. Offentlig kontroll omfattar kontroll som utförs för att verifiera efterlevnaden av bestämmelser oavsett om de har fastställts på unionsnivå eller av medlemsstaterna för tillämpning av unionslagstiftningen. Motsvarande begränsning till unionslagstiftningen finns när det gäller definitionen av annan offentlig verksamhet.</w:t>
      </w:r>
    </w:p>
    <w:p w14:paraId="09370F54" w14:textId="77777777" w:rsidR="00F71CC6" w:rsidRDefault="00AB307F" w:rsidP="00F71CC6">
      <w:pPr>
        <w:pStyle w:val="Brdtextmedindrag"/>
      </w:pPr>
      <w:r w:rsidRPr="005436DD">
        <w:t>Till skillnad från t.ex. livsmedelslagen innehåller provtagningslagen inte någon nationell reglering som faller utanför den nya kontrollförordningens tillämpningsområde</w:t>
      </w:r>
      <w:r w:rsidRPr="006038E8">
        <w:t xml:space="preserve"> </w:t>
      </w:r>
      <w:r>
        <w:t xml:space="preserve">när det gäller vilka djurhållare och verksamheter med djur som kan omfattas av åtgärderna, se avsnitt 6.1. Däremot ger den materiella EU-lagstiftningen på området medlemsstaterna möjlighet att i olika avseenden ha krav som är strängare från smittskyddssynpunkt än vad som krävs för att genomföra eller komplettera EU-lagstiftningen. Enligt provtagningslagen och de föreskrifter som har meddelats med stöd av lagen kan t.ex. regleras åtgärder avseende andra sjukdomar än vad som krävs enligt EU-rätten. </w:t>
      </w:r>
      <w:r>
        <w:rPr>
          <w:shd w:val="clear" w:color="auto" w:fill="FFFFFF" w:themeFill="background1"/>
        </w:rPr>
        <w:t>Det kan också vara fråga om bestämmelser som i och för sig genomför eller kompletterar EU-rättsakter men som i vissa delar går längre. Provtagnings</w:t>
      </w:r>
      <w:r>
        <w:t>lagen innehåller även andra bestämmelser som inte innebär ett genomförande eller en obligatorisk komplettering av EU-rättsakter, t.ex. bestämmelser om ersättning till enskilda som blir föremål för åtgärder enligt lagen. Det är oklart i vilken utsträckning sådana bestämmelser kan anses fastställda ”för tillämpning av unionslagstift</w:t>
      </w:r>
      <w:r>
        <w:softHyphen/>
        <w:t>ningen” i den mening som avses i artikel 1.2 i den nya kontrollförord</w:t>
      </w:r>
      <w:r>
        <w:softHyphen/>
        <w:t>ningen. Det kan i vart fall ifrågasättas när det gäller nationella åtgärder mot sjukdomar som inte alls regleras på EU-nivå. Det finns däremot både praktiska och lagtekniska fördelar med att på det sätt som görs i dag använda samma uttryck för all kontroll som bedrivs enlig lagen. Detta gäller även uttrycket annan offentlig verksamhet.</w:t>
      </w:r>
    </w:p>
    <w:p w14:paraId="2053C4B6" w14:textId="33F5DAF5" w:rsidR="00F71CC6" w:rsidRDefault="00AB307F" w:rsidP="00F71CC6">
      <w:pPr>
        <w:pStyle w:val="Brdtextmedindrag"/>
      </w:pPr>
      <w:r>
        <w:t>Regeringen bedömer därför att det, för att underlätta tillämpningen, i lagen bör klargöras vad som avses med uttrycken offentlig kontroll och annan offentlig verksamhet när de används i lagen. Av de nya definitio</w:t>
      </w:r>
      <w:r w:rsidR="00AB5C3F">
        <w:softHyphen/>
      </w:r>
      <w:r>
        <w:t>n</w:t>
      </w:r>
      <w:r>
        <w:softHyphen/>
        <w:t>erna bör det, till skillnad från promemorians förslag, framgå att med offentlig kontroll och annan offentlig verksamhet i lagen avses både offentlig kontroll och annan offentlig verksamhet enligt den nya kontroll</w:t>
      </w:r>
      <w:r>
        <w:softHyphen/>
        <w:t>förordningen och kontroll och offentlig verksamhet i övrigt enligt prov</w:t>
      </w:r>
      <w:r>
        <w:softHyphen/>
        <w:t>tagningslagen</w:t>
      </w:r>
      <w:r w:rsidRPr="006808BC">
        <w:rPr>
          <w:shd w:val="clear" w:color="auto" w:fill="FFFFFF" w:themeFill="background1"/>
        </w:rPr>
        <w:t xml:space="preserve"> </w:t>
      </w:r>
      <w:r>
        <w:rPr>
          <w:shd w:val="clear" w:color="auto" w:fill="FFFFFF" w:themeFill="background1"/>
        </w:rPr>
        <w:t>och de föreskrifter som har meddelats med stöd av lagen</w:t>
      </w:r>
      <w:r w:rsidRPr="00603284">
        <w:rPr>
          <w:shd w:val="clear" w:color="auto" w:fill="FFFFFF" w:themeFill="background1"/>
        </w:rPr>
        <w:t>.</w:t>
      </w:r>
      <w:r>
        <w:rPr>
          <w:shd w:val="clear" w:color="auto" w:fill="FFFFFF" w:themeFill="background1"/>
        </w:rPr>
        <w:t xml:space="preserve"> Det bör, jämfört med lagrådsremissens förslag, också förtydligas att kontrollen kan gälla efterlevnaden av beslut som har meddelats med stöd av lagen, jfr nuvarande 10 § första stycket provtagningslagen. Motsvarande förtydligande bör göras också i definitionen av annan offentlig verksamhet.</w:t>
      </w:r>
    </w:p>
    <w:p w14:paraId="48AE40A0" w14:textId="77777777" w:rsidR="00F71CC6" w:rsidRPr="005436DD" w:rsidRDefault="00AB307F" w:rsidP="00F71CC6">
      <w:pPr>
        <w:pStyle w:val="Brdtextmedindrag"/>
      </w:pPr>
      <w:r w:rsidRPr="009A31BC">
        <w:t xml:space="preserve">Regeringen föreslår också att det </w:t>
      </w:r>
      <w:r>
        <w:t xml:space="preserve">anges </w:t>
      </w:r>
      <w:r w:rsidRPr="009A31BC">
        <w:t>i lagen att kontrollförordningen ska tillämpas vid all offentlig kontroll och annan offentlig verksamhet och därmed även vid sådan kontroll eller verksamhet som kan anses falla utanför kontrollförordningens tillämpningsområde. Det skulle annars upp</w:t>
      </w:r>
      <w:r>
        <w:softHyphen/>
      </w:r>
      <w:r w:rsidRPr="009A31BC">
        <w:t>stå praktiska svårigheter för de behöriga myndigheterna och enskilda att avgöra i vilka situationer kontrollförordningen skulle tillämpas.</w:t>
      </w:r>
      <w:r>
        <w:t xml:space="preserve"> </w:t>
      </w:r>
      <w:r>
        <w:rPr>
          <w:shd w:val="clear" w:color="auto" w:fill="FFFFFF" w:themeFill="background1"/>
        </w:rPr>
        <w:t>Detta innebär enligt regeringens bedömning också att provtagningslagen och de föreskrifter som meddelas med stöd av lagen vid tillämpningen av kon</w:t>
      </w:r>
      <w:r>
        <w:rPr>
          <w:shd w:val="clear" w:color="auto" w:fill="FFFFFF" w:themeFill="background1"/>
        </w:rPr>
        <w:softHyphen/>
        <w:t>trollförordningen är att anse som sådan nationell lagstiftning som avses i artikel 1.2.</w:t>
      </w:r>
    </w:p>
    <w:p w14:paraId="5FF2110A" w14:textId="77777777" w:rsidR="00F71CC6" w:rsidRPr="005436DD" w:rsidRDefault="00AB307F" w:rsidP="00F71CC6">
      <w:pPr>
        <w:pStyle w:val="Brdtextmedindrag"/>
      </w:pPr>
      <w:r w:rsidRPr="005436DD">
        <w:t xml:space="preserve">För att undvika osäkerhet är det av stor vikt att terminologin som används i den nationella regleringen följer den begreppsutveckling som sker inom unionen. </w:t>
      </w:r>
      <w:r w:rsidRPr="00794E8D">
        <w:t>Regeringen instämmer därför i promemorians bedöm</w:t>
      </w:r>
      <w:r>
        <w:softHyphen/>
      </w:r>
      <w:r w:rsidRPr="00794E8D">
        <w:t>ning att det är ändamålsenligt att hänvisningen till uttrycken offentlig kontroll och annan offentlig verksamhet i den nya kontrollförordningen bör göras dynamisk, dvs. avse förordningen i den vid varje tidpunkt gällande lydelsen.</w:t>
      </w:r>
      <w:r w:rsidRPr="00C668EE">
        <w:rPr>
          <w:shd w:val="clear" w:color="auto" w:fill="FFFFFF" w:themeFill="background1"/>
        </w:rPr>
        <w:t xml:space="preserve"> </w:t>
      </w:r>
      <w:r>
        <w:rPr>
          <w:shd w:val="clear" w:color="auto" w:fill="FFFFFF" w:themeFill="background1"/>
        </w:rPr>
        <w:t>Samma bedömning görs när det gäller den föreslagna bestämmelsen om kontrollförordningens tillämplighet.</w:t>
      </w:r>
    </w:p>
    <w:p w14:paraId="6484A172" w14:textId="77777777" w:rsidR="00F71CC6" w:rsidRPr="005436DD" w:rsidRDefault="00AB307F" w:rsidP="00F71CC6">
      <w:pPr>
        <w:pStyle w:val="Rubrik5utannumrering"/>
      </w:pPr>
      <w:r w:rsidRPr="005436DD">
        <w:t>Organ med delegerade uppgifter</w:t>
      </w:r>
    </w:p>
    <w:p w14:paraId="4F327312" w14:textId="61AC7B60" w:rsidR="00F71CC6" w:rsidRPr="005436DD" w:rsidRDefault="00AB307F" w:rsidP="00F71CC6">
      <w:pPr>
        <w:pStyle w:val="Brdtext"/>
      </w:pPr>
      <w:r w:rsidRPr="005436DD">
        <w:t xml:space="preserve">I avsnitt </w:t>
      </w:r>
      <w:r>
        <w:t>6.2</w:t>
      </w:r>
      <w:r w:rsidRPr="005436DD">
        <w:t xml:space="preserve"> görs bedömningen att ordet kontrollorgan bör ersättas med ”ett organ med delegerade uppgifter eller en fysisk person som har dele</w:t>
      </w:r>
      <w:r>
        <w:softHyphen/>
      </w:r>
      <w:r w:rsidRPr="005436DD">
        <w:t>gerats vissa uppgifter”. Ordet kontrollorgan, som förekommer i 12, 13 och 20 §§ provtagningslagen, bör därför för att stämma överens med bestäm</w:t>
      </w:r>
      <w:r>
        <w:softHyphen/>
      </w:r>
      <w:r w:rsidRPr="005436DD">
        <w:t>melserna i den nya kontrollförordningen ersättas med detta uttryck.</w:t>
      </w:r>
    </w:p>
    <w:p w14:paraId="5D755F84" w14:textId="77777777" w:rsidR="00F71CC6" w:rsidRPr="005436DD" w:rsidRDefault="00AB307F" w:rsidP="00F71CC6">
      <w:pPr>
        <w:pStyle w:val="Brdtextmedindrag"/>
      </w:pPr>
      <w:r w:rsidRPr="005436DD">
        <w:t>I provtagningslagen bör det även läggas till att uttrycket organ med delegerade uppgifter har samma betydelse som i den nya kon</w:t>
      </w:r>
      <w:r w:rsidRPr="005436DD">
        <w:softHyphen/>
        <w:t>trollförord</w:t>
      </w:r>
      <w:r>
        <w:softHyphen/>
      </w:r>
      <w:r w:rsidRPr="005436DD">
        <w:t>ningen. Som nämnts ovan är det av stor vikt att den terminologi som används följer begreppsutvecklingen i unionen. Av den anledningen bör hänvisningen till den nya kontrollförordningen även i detta avseende göras dynamisk, dvs. avse förordningen i den vid varje tidpunkt gällande lydel</w:t>
      </w:r>
      <w:r>
        <w:softHyphen/>
      </w:r>
      <w:r w:rsidRPr="005436DD">
        <w:t>sen.</w:t>
      </w:r>
    </w:p>
    <w:p w14:paraId="7ADE2CF5" w14:textId="77777777" w:rsidR="00F71CC6" w:rsidRDefault="00AB307F" w:rsidP="00F71CC6">
      <w:pPr>
        <w:pStyle w:val="Rubrik2"/>
      </w:pPr>
      <w:bookmarkStart w:id="364" w:name="_Toc44537264"/>
      <w:bookmarkStart w:id="365" w:name="_Toc54265459"/>
      <w:r>
        <w:t>Myndigheterna ska även utföra annan offentlig verksamhet</w:t>
      </w:r>
      <w:bookmarkEnd w:id="364"/>
      <w:bookmarkEnd w:id="365"/>
    </w:p>
    <w:p w14:paraId="386FA352" w14:textId="77777777" w:rsidR="00F71CC6" w:rsidRDefault="00AB307F" w:rsidP="00F71CC6">
      <w:pPr>
        <w:pStyle w:val="Brdtextram"/>
      </w:pPr>
      <w:r w:rsidRPr="00420062">
        <w:rPr>
          <w:b/>
        </w:rPr>
        <w:t>Regeringens förslag:</w:t>
      </w:r>
      <w:r>
        <w:t xml:space="preserve"> A</w:t>
      </w:r>
      <w:r w:rsidRPr="009820CE">
        <w:t xml:space="preserve">nnan offentlig verksamhet </w:t>
      </w:r>
      <w:r>
        <w:t xml:space="preserve">ska </w:t>
      </w:r>
      <w:r w:rsidRPr="009820CE">
        <w:t>utför</w:t>
      </w:r>
      <w:r>
        <w:t>a</w:t>
      </w:r>
      <w:r w:rsidRPr="009820CE">
        <w:t xml:space="preserve">s av kontrollmyndigheterna och andra statliga myndigheter enligt vad som anges </w:t>
      </w:r>
      <w:r>
        <w:t xml:space="preserve">i lagen och </w:t>
      </w:r>
      <w:r w:rsidRPr="009820CE">
        <w:t>i föreskrifter som regeringen meddelar</w:t>
      </w:r>
      <w:r w:rsidRPr="00396841">
        <w:t>.</w:t>
      </w:r>
    </w:p>
    <w:p w14:paraId="2DD9656B" w14:textId="77777777" w:rsidR="00F71CC6" w:rsidRPr="006C400E" w:rsidRDefault="00AB307F" w:rsidP="00F71CC6">
      <w:pPr>
        <w:pStyle w:val="Brdtextmedindragram"/>
      </w:pPr>
      <w:r w:rsidRPr="006C400E">
        <w:t>Regeringen</w:t>
      </w:r>
      <w:r>
        <w:t xml:space="preserve">s bemyndigande att </w:t>
      </w:r>
      <w:r w:rsidRPr="006C400E">
        <w:t>meddela föreskrifter om att Jord</w:t>
      </w:r>
      <w:r>
        <w:softHyphen/>
      </w:r>
      <w:r w:rsidRPr="006C400E">
        <w:t>bruksverket får överlämna åt länsstyrelserna eller kommunerna att utöva offentlig kontroll</w:t>
      </w:r>
      <w:r>
        <w:t xml:space="preserve"> ska utökas till att avse även överlämnande av</w:t>
      </w:r>
      <w:r w:rsidRPr="006C400E">
        <w:t xml:space="preserve"> annan offentlig verksamhet.</w:t>
      </w:r>
    </w:p>
    <w:p w14:paraId="0814918A" w14:textId="77777777" w:rsidR="00F71CC6" w:rsidRPr="00A76360" w:rsidRDefault="00F71CC6" w:rsidP="00F71CC6">
      <w:pPr>
        <w:pStyle w:val="Brdtextmedindrag"/>
        <w:rPr>
          <w:sz w:val="8"/>
          <w:szCs w:val="8"/>
        </w:rPr>
      </w:pPr>
    </w:p>
    <w:p w14:paraId="1820228B"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66" w:name="_Hlk5957757"/>
      <w:r w:rsidRPr="008C4D32">
        <w:rPr>
          <w:rFonts w:ascii="Times New Roman" w:hAnsi="Times New Roman"/>
          <w:b/>
          <w:sz w:val="20"/>
        </w:rPr>
        <w:t>Promemorians förslag</w:t>
      </w:r>
      <w:r>
        <w:rPr>
          <w:rFonts w:ascii="Times New Roman" w:hAnsi="Times New Roman"/>
          <w:b/>
          <w:sz w:val="20"/>
        </w:rPr>
        <w:t xml:space="preserve"> </w:t>
      </w:r>
      <w:r w:rsidRPr="008C3AC5">
        <w:rPr>
          <w:rFonts w:ascii="Times New Roman" w:hAnsi="Times New Roman"/>
          <w:bCs/>
          <w:sz w:val="20"/>
        </w:rPr>
        <w:t>ö</w:t>
      </w:r>
      <w:r>
        <w:rPr>
          <w:rFonts w:ascii="Times New Roman" w:hAnsi="Times New Roman"/>
          <w:sz w:val="20"/>
        </w:rPr>
        <w:t>verensstämmer i huvudsak med regeringens.</w:t>
      </w:r>
      <w:r w:rsidRPr="00FA733C">
        <w:rPr>
          <w:rFonts w:ascii="Times New Roman" w:hAnsi="Times New Roman"/>
          <w:sz w:val="20"/>
        </w:rPr>
        <w:t xml:space="preserve"> </w:t>
      </w:r>
      <w:r>
        <w:rPr>
          <w:rFonts w:ascii="Times New Roman" w:hAnsi="Times New Roman"/>
          <w:sz w:val="20"/>
        </w:rPr>
        <w:t xml:space="preserve">Promemorians förslag </w:t>
      </w:r>
      <w:bookmarkStart w:id="367" w:name="_Hlk39843394"/>
      <w:r>
        <w:rPr>
          <w:rFonts w:ascii="Times New Roman" w:hAnsi="Times New Roman"/>
          <w:sz w:val="20"/>
        </w:rPr>
        <w:t>innebär att endast de myndigheter som av rege</w:t>
      </w:r>
      <w:r>
        <w:rPr>
          <w:rFonts w:ascii="Times New Roman" w:hAnsi="Times New Roman"/>
          <w:sz w:val="20"/>
        </w:rPr>
        <w:softHyphen/>
        <w:t xml:space="preserve">ringen pekats ut som kontrollmyndigheter </w:t>
      </w:r>
      <w:bookmarkEnd w:id="367"/>
      <w:r>
        <w:rPr>
          <w:rFonts w:ascii="Times New Roman" w:hAnsi="Times New Roman"/>
          <w:sz w:val="20"/>
        </w:rPr>
        <w:t>kan utföra annan offentlig verk</w:t>
      </w:r>
      <w:r>
        <w:rPr>
          <w:rFonts w:ascii="Times New Roman" w:hAnsi="Times New Roman"/>
          <w:sz w:val="20"/>
        </w:rPr>
        <w:softHyphen/>
        <w:t>samhet.</w:t>
      </w:r>
    </w:p>
    <w:p w14:paraId="23D9E5F2"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Remissinstanserna:</w:t>
      </w:r>
      <w:r w:rsidRPr="004431D9">
        <w:rPr>
          <w:rFonts w:ascii="Times New Roman" w:hAnsi="Times New Roman"/>
          <w:sz w:val="20"/>
        </w:rPr>
        <w:t xml:space="preserve"> </w:t>
      </w:r>
      <w:r w:rsidRPr="003E1CB5">
        <w:rPr>
          <w:rFonts w:ascii="Times New Roman" w:hAnsi="Times New Roman"/>
          <w:i/>
          <w:iCs/>
          <w:sz w:val="20"/>
        </w:rPr>
        <w:t>Sveriges lantbruksuniversitet</w:t>
      </w:r>
      <w:r w:rsidRPr="003E1CB5">
        <w:rPr>
          <w:rFonts w:ascii="Times New Roman" w:hAnsi="Times New Roman"/>
          <w:sz w:val="20"/>
        </w:rPr>
        <w:t xml:space="preserve"> tillstyrker förslaget. </w:t>
      </w:r>
      <w:r w:rsidRPr="008C3AC5">
        <w:rPr>
          <w:rFonts w:ascii="Times New Roman" w:hAnsi="Times New Roman"/>
          <w:i/>
          <w:iCs/>
          <w:sz w:val="20"/>
        </w:rPr>
        <w:t>Statens veterinärmedicinska anstalt (SVA</w:t>
      </w:r>
      <w:r>
        <w:rPr>
          <w:rFonts w:ascii="Times New Roman" w:hAnsi="Times New Roman"/>
          <w:i/>
          <w:sz w:val="20"/>
        </w:rPr>
        <w:t>)</w:t>
      </w:r>
      <w:r w:rsidRPr="00773DFF">
        <w:rPr>
          <w:rFonts w:ascii="Times New Roman" w:hAnsi="Times New Roman"/>
          <w:i/>
          <w:iCs/>
          <w:sz w:val="20"/>
        </w:rPr>
        <w:t xml:space="preserve"> </w:t>
      </w:r>
      <w:r w:rsidRPr="006473B4">
        <w:rPr>
          <w:rFonts w:ascii="Times New Roman" w:hAnsi="Times New Roman"/>
          <w:sz w:val="20"/>
        </w:rPr>
        <w:t>pekar på att begreppet ”annan offentlig verksamhet” innebär en möjlighet att fånga den roll som SVA rent empiriskt har i livsmedelskedjan. SVA uppger vidare att myndigheten inte är identifierad som behörig myndighet enligt kontrollförordningen, vilket begränsar myndighetens möjligheter att på ett effektivt sätt utföra de arbetsuppgifter som följer av instruktionen och som faller inom ramen för ”annan offentlig verksamhet”. SVA önskar att myndighetens roll inom livsmedelskedjan ska förtydligas och att myndigheten får de bemyndi</w:t>
      </w:r>
      <w:r>
        <w:rPr>
          <w:rFonts w:ascii="Times New Roman" w:hAnsi="Times New Roman"/>
          <w:sz w:val="20"/>
        </w:rPr>
        <w:softHyphen/>
      </w:r>
      <w:r w:rsidRPr="006473B4">
        <w:rPr>
          <w:rFonts w:ascii="Times New Roman" w:hAnsi="Times New Roman"/>
          <w:sz w:val="20"/>
        </w:rPr>
        <w:t>ganden som krävs för att den ska kunna utföra sina arbetsuppgifter på ett effektivt sätt</w:t>
      </w:r>
      <w:r w:rsidRPr="008A4ECA">
        <w:rPr>
          <w:rFonts w:ascii="Times New Roman" w:hAnsi="Times New Roman"/>
          <w:sz w:val="20"/>
        </w:rPr>
        <w:t>.</w:t>
      </w:r>
      <w:r>
        <w:rPr>
          <w:rFonts w:ascii="Times New Roman" w:hAnsi="Times New Roman"/>
          <w:sz w:val="20"/>
        </w:rPr>
        <w:t xml:space="preserve"> Inga andra remissinstanser berör frågan.</w:t>
      </w:r>
    </w:p>
    <w:p w14:paraId="79573845" w14:textId="77777777" w:rsidR="00F71CC6" w:rsidRPr="0009547B"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Skälen för regeringens förslag:</w:t>
      </w:r>
      <w:r w:rsidRPr="0009547B">
        <w:t xml:space="preserve"> </w:t>
      </w:r>
      <w:r w:rsidRPr="0009547B">
        <w:rPr>
          <w:rFonts w:ascii="Times New Roman" w:hAnsi="Times New Roman"/>
          <w:sz w:val="20"/>
        </w:rPr>
        <w:t>Medlemsstaterna ska för vart och ett av de områden som omfattas av den nya kontrollförordningens tillämp</w:t>
      </w:r>
      <w:r>
        <w:rPr>
          <w:rFonts w:ascii="Times New Roman" w:hAnsi="Times New Roman"/>
          <w:sz w:val="20"/>
        </w:rPr>
        <w:softHyphen/>
      </w:r>
      <w:r w:rsidRPr="0009547B">
        <w:rPr>
          <w:rFonts w:ascii="Times New Roman" w:hAnsi="Times New Roman"/>
          <w:sz w:val="20"/>
        </w:rPr>
        <w:t>ningsområde utse den eller de behöriga myndigheter som ska ha ansvaret för att organisera eller genomföra offentlig kontroll och annan offentlig verksamhet.</w:t>
      </w:r>
    </w:p>
    <w:p w14:paraId="2216BA96" w14:textId="3FE9801E" w:rsidR="00F71CC6" w:rsidRPr="0009547B"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9547B">
        <w:rPr>
          <w:rFonts w:ascii="Times New Roman" w:hAnsi="Times New Roman"/>
          <w:sz w:val="20"/>
        </w:rPr>
        <w:t>Vilka myndigheter som har huvudansvaret för den offentliga kontrollen framgår av 10 § provtagningslagen. I paragrafen föreskrivs således att det är Jordbruksverket och andra statliga myndigheter som utövar offentlig kontroll. Regeringen får vidare meddela föreskrifter om att Jordbruksver</w:t>
      </w:r>
      <w:r>
        <w:rPr>
          <w:rFonts w:ascii="Times New Roman" w:hAnsi="Times New Roman"/>
          <w:sz w:val="20"/>
        </w:rPr>
        <w:softHyphen/>
      </w:r>
      <w:r w:rsidRPr="0009547B">
        <w:rPr>
          <w:rFonts w:ascii="Times New Roman" w:hAnsi="Times New Roman"/>
          <w:sz w:val="20"/>
        </w:rPr>
        <w:t>ket får överlämna åt länsstyrelserna eller kom</w:t>
      </w:r>
      <w:r w:rsidRPr="0009547B">
        <w:rPr>
          <w:rFonts w:ascii="Times New Roman" w:hAnsi="Times New Roman"/>
          <w:sz w:val="20"/>
        </w:rPr>
        <w:softHyphen/>
        <w:t>munerna att utöva offentlig kontroll. Den närmare ansvarsfördelningen mellan myndigheterna regleras i förordningen om provtagning på djur, m.m.</w:t>
      </w:r>
      <w:r>
        <w:rPr>
          <w:rFonts w:ascii="Times New Roman" w:hAnsi="Times New Roman"/>
          <w:sz w:val="20"/>
        </w:rPr>
        <w:t>, härefter provtagnings</w:t>
      </w:r>
      <w:r>
        <w:rPr>
          <w:rFonts w:ascii="Times New Roman" w:hAnsi="Times New Roman"/>
          <w:sz w:val="20"/>
        </w:rPr>
        <w:softHyphen/>
        <w:t>förordningen.</w:t>
      </w:r>
    </w:p>
    <w:p w14:paraId="5D00C85C" w14:textId="77777777" w:rsidR="00F71CC6" w:rsidRPr="0009547B"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9547B">
        <w:rPr>
          <w:rFonts w:ascii="Times New Roman" w:hAnsi="Times New Roman"/>
          <w:sz w:val="20"/>
        </w:rPr>
        <w:t xml:space="preserve">Det bör på motsvarande sätt </w:t>
      </w:r>
      <w:r>
        <w:rPr>
          <w:rFonts w:ascii="Times New Roman" w:hAnsi="Times New Roman"/>
          <w:sz w:val="20"/>
        </w:rPr>
        <w:t xml:space="preserve">som för offentlig kontroll </w:t>
      </w:r>
      <w:r w:rsidRPr="0009547B">
        <w:rPr>
          <w:rFonts w:ascii="Times New Roman" w:hAnsi="Times New Roman"/>
          <w:sz w:val="20"/>
        </w:rPr>
        <w:t>framgå av prov</w:t>
      </w:r>
      <w:r>
        <w:rPr>
          <w:rFonts w:ascii="Times New Roman" w:hAnsi="Times New Roman"/>
          <w:sz w:val="20"/>
        </w:rPr>
        <w:softHyphen/>
      </w:r>
      <w:r w:rsidRPr="0009547B">
        <w:rPr>
          <w:rFonts w:ascii="Times New Roman" w:hAnsi="Times New Roman"/>
          <w:sz w:val="20"/>
        </w:rPr>
        <w:t xml:space="preserve">tagningslagen </w:t>
      </w:r>
      <w:r>
        <w:rPr>
          <w:rFonts w:ascii="Times New Roman" w:hAnsi="Times New Roman"/>
          <w:sz w:val="20"/>
        </w:rPr>
        <w:t>vilka myndigheter som</w:t>
      </w:r>
      <w:r w:rsidRPr="0009547B">
        <w:rPr>
          <w:rFonts w:ascii="Times New Roman" w:hAnsi="Times New Roman"/>
          <w:sz w:val="20"/>
        </w:rPr>
        <w:t xml:space="preserve"> utför annan offentlig verksamhet. En bestäm</w:t>
      </w:r>
      <w:r w:rsidRPr="0009547B">
        <w:rPr>
          <w:rFonts w:ascii="Times New Roman" w:hAnsi="Times New Roman"/>
          <w:sz w:val="20"/>
        </w:rPr>
        <w:softHyphen/>
        <w:t xml:space="preserve">melse om detta bör därför tas in i lagen. </w:t>
      </w:r>
    </w:p>
    <w:p w14:paraId="02135049" w14:textId="5D1D01C2"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9547B">
        <w:rPr>
          <w:rFonts w:ascii="Times New Roman" w:hAnsi="Times New Roman"/>
          <w:sz w:val="20"/>
        </w:rPr>
        <w:t xml:space="preserve">Uttrycket annan offentlig verksamhet täcker, som framgår av avsnitt </w:t>
      </w:r>
      <w:r>
        <w:rPr>
          <w:rFonts w:ascii="Times New Roman" w:hAnsi="Times New Roman"/>
          <w:sz w:val="20"/>
        </w:rPr>
        <w:t>6.2</w:t>
      </w:r>
      <w:r w:rsidRPr="0009547B">
        <w:rPr>
          <w:rFonts w:ascii="Times New Roman" w:hAnsi="Times New Roman"/>
          <w:sz w:val="20"/>
        </w:rPr>
        <w:t xml:space="preserve">, många olika uppgifter, alltifrån sådant som i dag ingår i det som i lagen benämns som ”övriga åligganden”, till utseende av officiella laboratorier. Detta innebär att det inte alltid behöver vara samma myndighet som utövar både offentlig kontroll och annan offentlig verksamhet inom ett visst område. </w:t>
      </w:r>
      <w:bookmarkStart w:id="368" w:name="_Hlk37169172"/>
      <w:r w:rsidRPr="004C0739">
        <w:rPr>
          <w:rFonts w:ascii="Times New Roman" w:hAnsi="Times New Roman"/>
          <w:sz w:val="20"/>
        </w:rPr>
        <w:t xml:space="preserve">Uppgifter som utgör annan offentlig verksamhet kan, som </w:t>
      </w:r>
      <w:r w:rsidRPr="00AA36FE">
        <w:rPr>
          <w:rFonts w:ascii="Times New Roman" w:hAnsi="Times New Roman"/>
          <w:i/>
          <w:iCs/>
          <w:sz w:val="20"/>
        </w:rPr>
        <w:t>SVA</w:t>
      </w:r>
      <w:r w:rsidRPr="004C0739">
        <w:rPr>
          <w:rFonts w:ascii="Times New Roman" w:hAnsi="Times New Roman"/>
          <w:sz w:val="20"/>
        </w:rPr>
        <w:t xml:space="preserve"> påtalar, också utföras av andra statliga myndigheter än </w:t>
      </w:r>
      <w:r>
        <w:rPr>
          <w:rFonts w:ascii="Times New Roman" w:hAnsi="Times New Roman"/>
          <w:sz w:val="20"/>
        </w:rPr>
        <w:t>de myndigheter som pekats ut som kontrollmyndigheter av regeringen</w:t>
      </w:r>
      <w:r w:rsidRPr="004C0739">
        <w:rPr>
          <w:rFonts w:ascii="Times New Roman" w:hAnsi="Times New Roman"/>
          <w:sz w:val="20"/>
        </w:rPr>
        <w:t>.</w:t>
      </w:r>
      <w:r>
        <w:rPr>
          <w:rFonts w:ascii="Times New Roman" w:hAnsi="Times New Roman"/>
          <w:sz w:val="20"/>
        </w:rPr>
        <w:t xml:space="preserve"> </w:t>
      </w:r>
      <w:bookmarkEnd w:id="368"/>
      <w:r w:rsidRPr="0009547B">
        <w:rPr>
          <w:rFonts w:ascii="Times New Roman" w:hAnsi="Times New Roman"/>
          <w:sz w:val="20"/>
        </w:rPr>
        <w:t>Den närmare ansvarsfördelningen mellan myndigheterna bör därför i likhet med vad som gäller för den offentliga kontrollen bestämmas i föreskrifter som regeringen meddelar.</w:t>
      </w:r>
      <w:r w:rsidRPr="006B6916">
        <w:rPr>
          <w:rFonts w:ascii="Times New Roman" w:hAnsi="Times New Roman"/>
          <w:sz w:val="20"/>
        </w:rPr>
        <w:t xml:space="preserve"> </w:t>
      </w:r>
      <w:r w:rsidRPr="004C3701">
        <w:rPr>
          <w:rFonts w:ascii="Times New Roman" w:hAnsi="Times New Roman"/>
          <w:sz w:val="20"/>
        </w:rPr>
        <w:t>I vissa fall regleras i lagen att åtgärder som är att anse som annan offentlig verksamhet ska utföras av kontrollmyndighet</w:t>
      </w:r>
      <w:r>
        <w:rPr>
          <w:rFonts w:ascii="Times New Roman" w:hAnsi="Times New Roman"/>
          <w:sz w:val="20"/>
        </w:rPr>
        <w:softHyphen/>
      </w:r>
      <w:r w:rsidRPr="004C3701">
        <w:rPr>
          <w:rFonts w:ascii="Times New Roman" w:hAnsi="Times New Roman"/>
          <w:sz w:val="20"/>
        </w:rPr>
        <w:t>erna, se t.ex.</w:t>
      </w:r>
      <w:r>
        <w:rPr>
          <w:rFonts w:ascii="Times New Roman" w:hAnsi="Times New Roman"/>
          <w:sz w:val="20"/>
        </w:rPr>
        <w:t xml:space="preserve"> </w:t>
      </w:r>
      <w:r w:rsidRPr="004C3701">
        <w:rPr>
          <w:rFonts w:ascii="Times New Roman" w:hAnsi="Times New Roman"/>
          <w:sz w:val="20"/>
        </w:rPr>
        <w:t>16</w:t>
      </w:r>
      <w:r>
        <w:rPr>
          <w:rFonts w:ascii="Times New Roman" w:hAnsi="Times New Roman"/>
          <w:sz w:val="20"/>
        </w:rPr>
        <w:t> </w:t>
      </w:r>
      <w:r w:rsidRPr="004C3701">
        <w:rPr>
          <w:rFonts w:ascii="Times New Roman" w:hAnsi="Times New Roman"/>
          <w:sz w:val="20"/>
        </w:rPr>
        <w:t>§</w:t>
      </w:r>
      <w:r>
        <w:rPr>
          <w:rFonts w:ascii="Times New Roman" w:hAnsi="Times New Roman"/>
          <w:sz w:val="20"/>
        </w:rPr>
        <w:t xml:space="preserve"> om förelägganden</w:t>
      </w:r>
      <w:r w:rsidRPr="004C3701">
        <w:rPr>
          <w:rFonts w:ascii="Times New Roman" w:hAnsi="Times New Roman"/>
          <w:sz w:val="20"/>
        </w:rPr>
        <w:t>.</w:t>
      </w:r>
    </w:p>
    <w:p w14:paraId="39FBB259"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Det finns i dag ett bemyndigande för regeringen, i 10 § andra stycket provtagningslagen, att meddela föreskrifter om att Jordbruksverket får överlämna åt länsstyrelserna eller kommunerna att utöva offentlig kontroll. I 15 § provtagningsförordningen har föreskrivits att Jordbruks</w:t>
      </w:r>
      <w:r>
        <w:rPr>
          <w:rFonts w:ascii="Times New Roman" w:hAnsi="Times New Roman"/>
          <w:sz w:val="20"/>
        </w:rPr>
        <w:softHyphen/>
        <w:t>verket får överlåta åt länsstyrelserna att utöva offentlig kontroll. Jordbruks</w:t>
      </w:r>
      <w:r>
        <w:rPr>
          <w:rFonts w:ascii="Times New Roman" w:hAnsi="Times New Roman"/>
          <w:sz w:val="20"/>
        </w:rPr>
        <w:softHyphen/>
        <w:t xml:space="preserve">verket har däremot inte fått rätt enligt provtagningsförordningen att överlämna offentlig kontroll till kommunerna. </w:t>
      </w:r>
    </w:p>
    <w:p w14:paraId="07F5D229"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Genom den nya kontrollförordningen har det tydliggjorts att vissa uppgifter som naturligt hänger samman med offentlig kontroll, som t.ex. beslut om åtgärder vid bristande efterlevnad, inte är offentlig kontroll utan i stället annan offentlig verksamhet. Det kan därför av effektivitetsskäl finnas behov av att, i samband med att offentlig kontroll överlåts, också överlåta vissa uppgifter som utgör annan offentlig verksamhet och som har ett tydligt samband med kontrollen. </w:t>
      </w:r>
      <w:r w:rsidRPr="0009547B">
        <w:rPr>
          <w:rFonts w:ascii="Times New Roman" w:hAnsi="Times New Roman"/>
          <w:sz w:val="20"/>
        </w:rPr>
        <w:t>Regeringen</w:t>
      </w:r>
      <w:r>
        <w:rPr>
          <w:rFonts w:ascii="Times New Roman" w:hAnsi="Times New Roman"/>
          <w:sz w:val="20"/>
        </w:rPr>
        <w:t xml:space="preserve"> bör därför också få</w:t>
      </w:r>
      <w:r w:rsidRPr="0009547B">
        <w:rPr>
          <w:rFonts w:ascii="Times New Roman" w:hAnsi="Times New Roman"/>
          <w:sz w:val="20"/>
        </w:rPr>
        <w:t xml:space="preserve"> med</w:t>
      </w:r>
      <w:r>
        <w:rPr>
          <w:rFonts w:ascii="Times New Roman" w:hAnsi="Times New Roman"/>
          <w:sz w:val="20"/>
        </w:rPr>
        <w:softHyphen/>
      </w:r>
      <w:r w:rsidRPr="0009547B">
        <w:rPr>
          <w:rFonts w:ascii="Times New Roman" w:hAnsi="Times New Roman"/>
          <w:sz w:val="20"/>
        </w:rPr>
        <w:t>dela föreskrifter om att Jordbruksverket får överlämna åt länsstyrelserna eller kom</w:t>
      </w:r>
      <w:r w:rsidRPr="0009547B">
        <w:rPr>
          <w:rFonts w:ascii="Times New Roman" w:hAnsi="Times New Roman"/>
          <w:sz w:val="20"/>
        </w:rPr>
        <w:softHyphen/>
        <w:t xml:space="preserve">munerna att utöva </w:t>
      </w:r>
      <w:r>
        <w:rPr>
          <w:rFonts w:ascii="Times New Roman" w:hAnsi="Times New Roman"/>
          <w:sz w:val="20"/>
        </w:rPr>
        <w:t xml:space="preserve">annan </w:t>
      </w:r>
      <w:r w:rsidRPr="0009547B">
        <w:rPr>
          <w:rFonts w:ascii="Times New Roman" w:hAnsi="Times New Roman"/>
          <w:sz w:val="20"/>
        </w:rPr>
        <w:t xml:space="preserve">offentlig </w:t>
      </w:r>
      <w:r>
        <w:rPr>
          <w:rFonts w:ascii="Times New Roman" w:hAnsi="Times New Roman"/>
          <w:sz w:val="20"/>
        </w:rPr>
        <w:t>verksamhet</w:t>
      </w:r>
      <w:r w:rsidRPr="0009547B">
        <w:rPr>
          <w:rFonts w:ascii="Times New Roman" w:hAnsi="Times New Roman"/>
          <w:sz w:val="20"/>
        </w:rPr>
        <w:t>.</w:t>
      </w:r>
    </w:p>
    <w:p w14:paraId="7C8C207E" w14:textId="78DEE63F" w:rsidR="00F71CC6" w:rsidRPr="0009547B"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8620E">
        <w:rPr>
          <w:rFonts w:ascii="Times New Roman" w:hAnsi="Times New Roman"/>
          <w:sz w:val="20"/>
        </w:rPr>
        <w:t>Djurhälsolagsutredningen (N 2018:06) ser för närvarande över lagstift</w:t>
      </w:r>
      <w:r>
        <w:rPr>
          <w:rFonts w:ascii="Times New Roman" w:hAnsi="Times New Roman"/>
          <w:sz w:val="20"/>
        </w:rPr>
        <w:softHyphen/>
      </w:r>
      <w:r w:rsidRPr="0098620E">
        <w:rPr>
          <w:rFonts w:ascii="Times New Roman" w:hAnsi="Times New Roman"/>
          <w:sz w:val="20"/>
        </w:rPr>
        <w:t>ningen på djurhälsoområdet i anledning av den nya EU-förordningen om djurhälsa, Europaparlamentets och rådets förordning (EU) 2016/429 av den 9 mars 2016 om överförbara djursjukdomar och om ändring och upp</w:t>
      </w:r>
      <w:r>
        <w:rPr>
          <w:rFonts w:ascii="Times New Roman" w:hAnsi="Times New Roman"/>
          <w:sz w:val="20"/>
        </w:rPr>
        <w:softHyphen/>
      </w:r>
      <w:r w:rsidRPr="0098620E">
        <w:rPr>
          <w:rFonts w:ascii="Times New Roman" w:hAnsi="Times New Roman"/>
          <w:sz w:val="20"/>
        </w:rPr>
        <w:t>hävande av vissa akter med avseende på djurhälsa (”djurhälsolag”), som ska börja tillämpas den 21 april 2021.</w:t>
      </w:r>
      <w:r>
        <w:rPr>
          <w:rFonts w:ascii="Times New Roman" w:hAnsi="Times New Roman"/>
          <w:sz w:val="20"/>
        </w:rPr>
        <w:t xml:space="preserve"> Inom ramen för utredningen kan behovet av bestämmelser om möjlighet för Jordbruksverket att överlåta offentlig kontroll och annan offentlig verksamhet till länsstyrelserna och kommunerna övervägas på nytt, särskilt mot bakgrund av att någon möjlighet att överlåta kontroll till kommunerna inte införts på förordnings</w:t>
      </w:r>
      <w:r>
        <w:rPr>
          <w:rFonts w:ascii="Times New Roman" w:hAnsi="Times New Roman"/>
          <w:sz w:val="20"/>
        </w:rPr>
        <w:softHyphen/>
        <w:t>nivå.</w:t>
      </w:r>
    </w:p>
    <w:p w14:paraId="26C78B6B" w14:textId="77777777" w:rsidR="00F71CC6" w:rsidRDefault="00AB307F" w:rsidP="00F71CC6">
      <w:pPr>
        <w:pStyle w:val="Rubrik2"/>
      </w:pPr>
      <w:bookmarkStart w:id="369" w:name="_Toc44537265"/>
      <w:bookmarkStart w:id="370" w:name="_Toc54265460"/>
      <w:bookmarkEnd w:id="366"/>
      <w:r w:rsidRPr="002617FD">
        <w:t>Överlämnande av uppgifter i offentlig kontroll och annan offentlig verksamhet</w:t>
      </w:r>
      <w:bookmarkEnd w:id="369"/>
      <w:bookmarkEnd w:id="370"/>
    </w:p>
    <w:p w14:paraId="503C5545" w14:textId="77777777" w:rsidR="00F71CC6" w:rsidRDefault="00AB307F" w:rsidP="00F71CC6">
      <w:pPr>
        <w:pStyle w:val="Brdtextram"/>
      </w:pPr>
      <w:r w:rsidRPr="008C378A">
        <w:rPr>
          <w:b/>
          <w:bCs/>
        </w:rPr>
        <w:t>Regeringens bedömning:</w:t>
      </w:r>
      <w:r>
        <w:t xml:space="preserve"> </w:t>
      </w:r>
      <w:r w:rsidRPr="008C378A">
        <w:t>De behöriga myndigheterna kan överlämna uppgifter som ingår i den offentliga kontrollen eller i annan offentlig verksamhet till enskilda organ eller fysiska personer direkt med stöd av bestämmelserna i den nya kontrollförordningen</w:t>
      </w:r>
      <w:r>
        <w:t>.</w:t>
      </w:r>
    </w:p>
    <w:p w14:paraId="35A02A42" w14:textId="77777777" w:rsidR="00F71CC6" w:rsidRDefault="00AB307F" w:rsidP="00F71CC6">
      <w:pPr>
        <w:pStyle w:val="Brdtextmedindragram"/>
      </w:pPr>
      <w:r w:rsidRPr="00420062">
        <w:rPr>
          <w:b/>
        </w:rPr>
        <w:t>Regeringens förslag:</w:t>
      </w:r>
      <w:r>
        <w:t xml:space="preserve"> </w:t>
      </w:r>
      <w:r w:rsidRPr="002617FD">
        <w:t xml:space="preserve">Det </w:t>
      </w:r>
      <w:r>
        <w:t xml:space="preserve">ska </w:t>
      </w:r>
      <w:r w:rsidRPr="002617FD">
        <w:t>inför</w:t>
      </w:r>
      <w:r>
        <w:t>a</w:t>
      </w:r>
      <w:r w:rsidRPr="002617FD">
        <w:t xml:space="preserve">s en </w:t>
      </w:r>
      <w:r>
        <w:t xml:space="preserve">bestämmelse som </w:t>
      </w:r>
      <w:r w:rsidRPr="002617FD">
        <w:t>upplys</w:t>
      </w:r>
      <w:r>
        <w:t>er</w:t>
      </w:r>
      <w:r w:rsidRPr="002617FD">
        <w:t xml:space="preserve"> om att det i den nya kontrollförordningen finns bestämmelser om att vissa uppgifter som ingår i den offentliga kontrollen och vissa uppgifter i samband med annan offentlig verksamhet får delegeras till ett organ eller till en fysisk person.</w:t>
      </w:r>
    </w:p>
    <w:p w14:paraId="5C81F8EC" w14:textId="77777777" w:rsidR="00F71CC6" w:rsidRPr="00A76360" w:rsidRDefault="00F71CC6" w:rsidP="00F71CC6">
      <w:pPr>
        <w:pStyle w:val="Brdtextmedindrag"/>
        <w:rPr>
          <w:sz w:val="8"/>
          <w:szCs w:val="8"/>
        </w:rPr>
      </w:pPr>
    </w:p>
    <w:p w14:paraId="01375280" w14:textId="77777777" w:rsidR="00F71CC6" w:rsidRDefault="00AB307F" w:rsidP="00F71CC6">
      <w:pPr>
        <w:pStyle w:val="Brdtextmedindrag"/>
        <w:rPr>
          <w:bCs/>
        </w:rPr>
      </w:pPr>
      <w:r w:rsidRPr="00C455D1">
        <w:rPr>
          <w:b/>
        </w:rPr>
        <w:t xml:space="preserve">Promemorians bedömning </w:t>
      </w:r>
      <w:r w:rsidRPr="00C455D1">
        <w:rPr>
          <w:bCs/>
        </w:rPr>
        <w:t>överensstämmer i huvudsak med regering</w:t>
      </w:r>
      <w:r>
        <w:rPr>
          <w:bCs/>
        </w:rPr>
        <w:softHyphen/>
      </w:r>
      <w:r w:rsidRPr="00C455D1">
        <w:rPr>
          <w:bCs/>
        </w:rPr>
        <w:t>ens bedömning. I promemorian föreslås dock inga upplysningsbestämmel</w:t>
      </w:r>
      <w:r>
        <w:rPr>
          <w:bCs/>
        </w:rPr>
        <w:softHyphen/>
      </w:r>
      <w:r w:rsidRPr="00C455D1">
        <w:rPr>
          <w:bCs/>
        </w:rPr>
        <w:t>ser.</w:t>
      </w:r>
    </w:p>
    <w:p w14:paraId="4264A708" w14:textId="77777777" w:rsidR="00F71CC6" w:rsidRPr="00AA36FE" w:rsidRDefault="00AB307F" w:rsidP="00F71CC6">
      <w:pPr>
        <w:pStyle w:val="Brdtextmedindrag"/>
        <w:rPr>
          <w:b/>
        </w:rPr>
      </w:pPr>
      <w:r w:rsidRPr="00616BA6">
        <w:rPr>
          <w:b/>
        </w:rPr>
        <w:t xml:space="preserve">Remissinstanserna: </w:t>
      </w:r>
      <w:r>
        <w:rPr>
          <w:bCs/>
        </w:rPr>
        <w:t>Inga remissinstanser lämnar synpunkter.</w:t>
      </w:r>
    </w:p>
    <w:p w14:paraId="2A68B008" w14:textId="77777777" w:rsidR="00F71CC6" w:rsidRPr="009B757B" w:rsidRDefault="00AB307F" w:rsidP="00F71CC6">
      <w:pPr>
        <w:pStyle w:val="Rubrik4utannumrering"/>
      </w:pPr>
      <w:r w:rsidRPr="009B757B">
        <w:t>Skälen för regeringens förslag och bedömning</w:t>
      </w:r>
    </w:p>
    <w:p w14:paraId="0D35E4D9" w14:textId="77777777" w:rsidR="00F71CC6" w:rsidRDefault="00AB307F" w:rsidP="00F71CC6">
      <w:pPr>
        <w:pStyle w:val="Rubrik5utannumrering"/>
      </w:pPr>
      <w:r>
        <w:t xml:space="preserve">Allmänt om förutsättningarna för delegering </w:t>
      </w:r>
    </w:p>
    <w:p w14:paraId="67990650" w14:textId="53F2C3A4" w:rsidR="00F71CC6" w:rsidRDefault="00AB307F" w:rsidP="00F71CC6">
      <w:pPr>
        <w:pStyle w:val="Brdtext"/>
      </w:pPr>
      <w:r>
        <w:t>Enligt artiklarna 28 och 31 i nya kontrollförordningen får de behöriga myndigheterna delegera vissa uppgifter som ingår i den offentliga kontrol</w:t>
      </w:r>
      <w:r>
        <w:softHyphen/>
        <w:t>len eller i annan offentlig verksamhet till organ eller till fysiska personer i enlighet med villkoren i artikel 29 eller 30. Delegering av uppgifter som ingår i offentlig kontroll får ske under förutsättning att delegeringen inne</w:t>
      </w:r>
      <w:r>
        <w:softHyphen/>
        <w:t>håller en exakt beskrivning av de uppgifter som ska utföras och villkoren för utförandet. Organet och den fysiska personen ska vidare uppfylla vissa krav. De ska bl.a. ha den sakkunskap, utrustning och infrastruktur som krävs för att utföra de uppgifter som delegeras och de ska vara opartiska och fria från intressekonflikter. För ett organ gäller dessutom att det ska vara ackrediterat i enlighet med standarder som är relevanta för de aktuella uppgifterna (artiklarna 29–30). När det gäller delegering av uppgifter som ingår i annan offentlig verksamhet till ett organ krävs att de bestämmelser som avses i artikel 1.2 (som anger vilka sakområden som kontrollförord</w:t>
      </w:r>
      <w:r>
        <w:softHyphen/>
        <w:t>ningen ska tillämpas på) inte förbjuder en sådan delegering. För delegation till fysiska personer krävs, förutom att villkoren enligt artikel 30 är uppfyllda, att den materiella lagstiftningen tillåter en sådan delegering. En uttrycklig begränsning av vad som får delegeras finns i artikel 31.3 i förordningen. Där sägs att beslut om åtgärder vid konstaterad bristande efterlevnad enligt artikel 138.1 b, 138.2 och 138.3 inte får delegeras. Nämnda bestämmelser innehåller en uppräkning av åtgärder som de behöriga myndigheterna ska vidta om det konstateras att det finns brister i efterlevnaden av regelverket. Utöver de allmänna bestämmelserna om myndighetsåtgärder i artikel 138 innehåller förordningen även mer speci</w:t>
      </w:r>
      <w:r>
        <w:softHyphen/>
        <w:t xml:space="preserve">fika bestämmelser om vilka åtgärder som behöriga myndigheter får vidta vid bristande efterlevnad av reglerna i samband med att djur och varor förs in i unionen från tredjeländer, se artiklarna 66–69. De åtgärder som nämns i artiklarna 66–69 ryms inom de åtgärder som regleras i artikel 138. Förordningen kan därmed inte förstås på annat sätt än att begränsningen i rätten att delegera beslut även omfattar beslut om åtgärder som fattas med stöd av artiklarna 66–69 i förordningen. </w:t>
      </w:r>
    </w:p>
    <w:p w14:paraId="74940EB7" w14:textId="77777777" w:rsidR="00F71CC6" w:rsidRDefault="00AB307F" w:rsidP="00F71CC6">
      <w:pPr>
        <w:pStyle w:val="Rubrik5utannumrering"/>
      </w:pPr>
      <w:r>
        <w:t xml:space="preserve">Det införs inte några särskilda delegationsbestämmelser i provtagningslagen </w:t>
      </w:r>
    </w:p>
    <w:p w14:paraId="6F0572A5" w14:textId="0BD5BFC3" w:rsidR="00F71CC6" w:rsidRDefault="00AB307F" w:rsidP="00F71CC6">
      <w:pPr>
        <w:pStyle w:val="Brdtextmedindrag"/>
        <w:ind w:firstLine="0"/>
      </w:pPr>
      <w:r w:rsidRPr="009F5D68">
        <w:t>Av 12 kap. 4 § andra stycket regeringsformen framgår att förvalt</w:t>
      </w:r>
      <w:r w:rsidRPr="009F5D68">
        <w:softHyphen/>
        <w:t>ningsupp</w:t>
      </w:r>
      <w:r>
        <w:softHyphen/>
      </w:r>
      <w:r w:rsidRPr="009F5D68">
        <w:t>gifter kan överlämnas åt enskilda och att detta ska ske med stöd av lag om uppgiften innefattar myndighetsutövning. Det kan inte uteslutas att det kan förekomma moment av myndighetsutöv</w:t>
      </w:r>
      <w:r w:rsidRPr="009F5D68">
        <w:softHyphen/>
        <w:t xml:space="preserve">ning i de uppgifter som </w:t>
      </w:r>
      <w:r>
        <w:t xml:space="preserve">kan </w:t>
      </w:r>
      <w:r w:rsidRPr="009F5D68">
        <w:t>dele</w:t>
      </w:r>
      <w:r>
        <w:softHyphen/>
      </w:r>
      <w:r w:rsidRPr="009F5D68">
        <w:t>geras av de behöriga myndigheterna med stöd av bestämmelserna i den nya kontrollförordningen och att delege</w:t>
      </w:r>
      <w:r w:rsidRPr="009F5D68">
        <w:softHyphen/>
        <w:t>ring därför kräver stöd i lag.</w:t>
      </w:r>
      <w:r>
        <w:t xml:space="preserve"> </w:t>
      </w:r>
      <w:r w:rsidRPr="009F5D68">
        <w:t>Bestämmel</w:t>
      </w:r>
      <w:r w:rsidRPr="009F5D68">
        <w:softHyphen/>
        <w:t xml:space="preserve">serna om delegering i den nya kontrollförordningen är </w:t>
      </w:r>
      <w:r>
        <w:t>emeller</w:t>
      </w:r>
      <w:r>
        <w:softHyphen/>
        <w:t xml:space="preserve">tid </w:t>
      </w:r>
      <w:r w:rsidRPr="009F5D68">
        <w:t xml:space="preserve">direkt tillämpliga </w:t>
      </w:r>
      <w:r>
        <w:t>och någon kompletterande bestämmelse i svensk rätt krävs inte för att regeringsformens krav på lagstöd ska vara uppfyllt.</w:t>
      </w:r>
      <w:r w:rsidRPr="009F5D68">
        <w:t xml:space="preserve"> </w:t>
      </w:r>
      <w:r>
        <w:t xml:space="preserve">Bestämmelserna är även utformade på ett sätt som gör att de berörda myndigheterna kan tillämpa dem utan kompletterande regler i lag. </w:t>
      </w:r>
      <w:bookmarkStart w:id="371" w:name="_Hlk41513133"/>
      <w:r>
        <w:t>För delegation till fysiska personer krävs enligt den nya kontrollförordningen, som angetts ovan, att den materiella lagstiftningen på EU-nivå eller nationell nivå tillåter en sådan delegering.</w:t>
      </w:r>
      <w:r w:rsidRPr="00DF4821">
        <w:t xml:space="preserve"> </w:t>
      </w:r>
      <w:bookmarkEnd w:id="371"/>
      <w:r>
        <w:t>Av tydlighetsskäl bör möjlig</w:t>
      </w:r>
      <w:r>
        <w:softHyphen/>
        <w:t>heten att delegera uppgifter med stöd av kontrollförordningen dock framgå av provtagningslagen. R</w:t>
      </w:r>
      <w:r w:rsidRPr="009D4A0C">
        <w:t xml:space="preserve">egeringen föreslår </w:t>
      </w:r>
      <w:r>
        <w:t xml:space="preserve">därför </w:t>
      </w:r>
      <w:r w:rsidRPr="009D4A0C">
        <w:t xml:space="preserve">att det i </w:t>
      </w:r>
      <w:r>
        <w:t>lagen</w:t>
      </w:r>
      <w:r w:rsidRPr="009D4A0C">
        <w:t xml:space="preserve"> införs en upplysning om att det i den nya kontrollförordningen finns bestämmelser om att vissa uppgifter som ingår i den offentliga kontrollen och vissa upp</w:t>
      </w:r>
      <w:r>
        <w:softHyphen/>
      </w:r>
      <w:r w:rsidRPr="009D4A0C">
        <w:t>gifter i samband med annan offentlig verksamhet får delegeras till ett organ eller till en fysisk person.</w:t>
      </w:r>
    </w:p>
    <w:p w14:paraId="3F0C20FF" w14:textId="3CD957ED" w:rsidR="00F71CC6" w:rsidRDefault="00AB307F" w:rsidP="00F71CC6">
      <w:pPr>
        <w:pStyle w:val="Brdtextmedindrag"/>
      </w:pPr>
      <w:r w:rsidRPr="00F600D0">
        <w:t xml:space="preserve">På djurhälsoområdet finns </w:t>
      </w:r>
      <w:r>
        <w:t xml:space="preserve">särskilda </w:t>
      </w:r>
      <w:r w:rsidRPr="00F600D0">
        <w:t xml:space="preserve">bestämmelser </w:t>
      </w:r>
      <w:r>
        <w:t xml:space="preserve">bl.a. </w:t>
      </w:r>
      <w:r w:rsidRPr="00F600D0">
        <w:t xml:space="preserve">i </w:t>
      </w:r>
      <w:r>
        <w:t>provtagnings</w:t>
      </w:r>
      <w:r>
        <w:softHyphen/>
        <w:t>lagen</w:t>
      </w:r>
      <w:r w:rsidRPr="00F600D0">
        <w:t xml:space="preserve"> som ger möjlighet att överlåta vissa uppgifter till privata organ. </w:t>
      </w:r>
      <w:r>
        <w:t>I 9 § andra stycket provtagningslagen anges t.ex. att regeringen eller den myndighet som regeringen bestämmer får föreskriva att en organisation får föra register och utfärda identitetshandlingar för djur. Som påpekas i avsnitt 11.2 ser Djurhälsolagsutredningen (N 2018:06) för närvarande över l</w:t>
      </w:r>
      <w:r w:rsidRPr="00F600D0">
        <w:t xml:space="preserve">agstiftningen på djurhälsoområdet. </w:t>
      </w:r>
      <w:r w:rsidRPr="00842432">
        <w:t>Det ingår i uppdrag</w:t>
      </w:r>
      <w:r>
        <w:t>et</w:t>
      </w:r>
      <w:r w:rsidRPr="00842432">
        <w:t xml:space="preserve"> att analysera hur de särskilda bestämmelserna om överlåtelse av uppgifter </w:t>
      </w:r>
      <w:r>
        <w:t>till privata organ i provtagningslagen</w:t>
      </w:r>
      <w:r w:rsidRPr="00842432">
        <w:t xml:space="preserve"> förhåller sig till möjligheten för behörig myndighet att delegera offentlig kontroll eller annan offentlig verksamhet enligt artikl</w:t>
      </w:r>
      <w:r>
        <w:t>arna</w:t>
      </w:r>
      <w:r w:rsidRPr="00842432">
        <w:t xml:space="preserve"> 28</w:t>
      </w:r>
      <w:r>
        <w:t xml:space="preserve">–31 </w:t>
      </w:r>
      <w:r w:rsidRPr="00842432">
        <w:t>i den nya kontrollförordningen.</w:t>
      </w:r>
      <w:r>
        <w:t xml:space="preserve"> </w:t>
      </w:r>
      <w:bookmarkStart w:id="372" w:name="_Hlk41513217"/>
      <w:r>
        <w:t xml:space="preserve">Det behöver i det sammanhanget övervägas hur dessa bestämmelser förhåller sig till de särskilda bestämmelserna om delegation som finns i förordning (EU) 2016/429. </w:t>
      </w:r>
      <w:bookmarkEnd w:id="372"/>
      <w:r>
        <w:t xml:space="preserve">För att möjliggöra fortsatt delegation av uppgifter kan det i vissa fall vara nödvändigt att behålla vissa bestämmelser i nationell rätt som ett komplement till kontrollförordningen </w:t>
      </w:r>
      <w:bookmarkStart w:id="373" w:name="_Hlk41512906"/>
      <w:r>
        <w:t>och förordning (EU) 2016/429</w:t>
      </w:r>
      <w:bookmarkEnd w:id="373"/>
      <w:r>
        <w:t xml:space="preserve">, medan andra kan anses vara en dubbelreglering i förhållande till EU-bestämmelserna. </w:t>
      </w:r>
      <w:r w:rsidRPr="00F600D0">
        <w:t>Regeringen anser mot den bakgrunden</w:t>
      </w:r>
      <w:r>
        <w:t>, i likhet med promemorian,</w:t>
      </w:r>
      <w:r w:rsidRPr="00F600D0">
        <w:t xml:space="preserve"> att det är mest ändamålsenligt att tills</w:t>
      </w:r>
      <w:r>
        <w:t xml:space="preserve"> </w:t>
      </w:r>
      <w:r w:rsidRPr="00F600D0">
        <w:t xml:space="preserve">vidare behålla de särskilda bestämmelser om delegering av </w:t>
      </w:r>
      <w:r>
        <w:t>uppgifter</w:t>
      </w:r>
      <w:r w:rsidRPr="00F600D0">
        <w:t xml:space="preserve"> som finns i </w:t>
      </w:r>
      <w:r>
        <w:t>provtag</w:t>
      </w:r>
      <w:r>
        <w:softHyphen/>
        <w:t>ningslagen</w:t>
      </w:r>
      <w:r w:rsidRPr="00F600D0">
        <w:t xml:space="preserve"> i avvaktan på den större översynen.</w:t>
      </w:r>
      <w:r w:rsidRPr="008C3AC5">
        <w:t xml:space="preserve"> </w:t>
      </w:r>
    </w:p>
    <w:p w14:paraId="4F5AB69F" w14:textId="77777777" w:rsidR="00F71CC6" w:rsidRDefault="00AB307F" w:rsidP="00F71CC6">
      <w:pPr>
        <w:pStyle w:val="Rubrik2"/>
      </w:pPr>
      <w:bookmarkStart w:id="374" w:name="_Toc44537266"/>
      <w:bookmarkStart w:id="375" w:name="_Toc54265461"/>
      <w:r>
        <w:t>Föreskrifter om annan offentlig verksamhet</w:t>
      </w:r>
      <w:bookmarkEnd w:id="374"/>
      <w:bookmarkEnd w:id="375"/>
    </w:p>
    <w:p w14:paraId="661CBF63" w14:textId="77777777" w:rsidR="00F71CC6" w:rsidRPr="00A76360" w:rsidRDefault="00AB307F" w:rsidP="00F71CC6">
      <w:pPr>
        <w:pStyle w:val="Brdtextram"/>
      </w:pPr>
      <w:r w:rsidRPr="00420062">
        <w:rPr>
          <w:b/>
        </w:rPr>
        <w:t>Regeringens förslag:</w:t>
      </w:r>
      <w:r>
        <w:t xml:space="preserve"> Regeringen eller den myndighet som regeringen bestämmer ska ges rätt att meddela föreskrifter om hur annan offentlig verksamhet ska bedrivas och</w:t>
      </w:r>
      <w:r w:rsidRPr="00406D72">
        <w:t xml:space="preserve"> om skyldighet för ett organ med delege</w:t>
      </w:r>
      <w:r>
        <w:softHyphen/>
      </w:r>
      <w:r w:rsidRPr="00406D72">
        <w:t>rade uppgifter eller en fysisk person som har delegerats vissa uppgifter att lämna information och ge in handlingar till den myndighet som har delegerat uppgiften</w:t>
      </w:r>
      <w:r>
        <w:t>.</w:t>
      </w:r>
    </w:p>
    <w:p w14:paraId="77E719B2" w14:textId="77777777" w:rsidR="00F71CC6" w:rsidRPr="00A76360" w:rsidRDefault="00F71CC6" w:rsidP="00F71CC6">
      <w:pPr>
        <w:pStyle w:val="Brdtextmedindrag"/>
        <w:rPr>
          <w:sz w:val="8"/>
          <w:szCs w:val="8"/>
        </w:rPr>
      </w:pPr>
    </w:p>
    <w:p w14:paraId="77D1AE9B" w14:textId="77777777" w:rsidR="00F71CC6" w:rsidRPr="002720DD" w:rsidRDefault="00AB307F" w:rsidP="00F71CC6">
      <w:pPr>
        <w:pStyle w:val="Brdtextmedindrag"/>
        <w:rPr>
          <w:bCs/>
        </w:rPr>
      </w:pPr>
      <w:r w:rsidRPr="008C4D32">
        <w:rPr>
          <w:b/>
        </w:rPr>
        <w:t>Promemorians förslag</w:t>
      </w:r>
      <w:r>
        <w:rPr>
          <w:b/>
        </w:rPr>
        <w:t xml:space="preserve"> </w:t>
      </w:r>
      <w:r>
        <w:rPr>
          <w:bCs/>
        </w:rPr>
        <w:t>ö</w:t>
      </w:r>
      <w:r w:rsidRPr="00853E94">
        <w:rPr>
          <w:bCs/>
        </w:rPr>
        <w:t>verensstämmer delvis med regeringens. I pro</w:t>
      </w:r>
      <w:r>
        <w:rPr>
          <w:bCs/>
        </w:rPr>
        <w:softHyphen/>
      </w:r>
      <w:r w:rsidRPr="00853E94">
        <w:rPr>
          <w:bCs/>
        </w:rPr>
        <w:t xml:space="preserve">memorian föreslås </w:t>
      </w:r>
      <w:r>
        <w:rPr>
          <w:bCs/>
        </w:rPr>
        <w:t xml:space="preserve">inte </w:t>
      </w:r>
      <w:r w:rsidRPr="00853E94">
        <w:rPr>
          <w:bCs/>
        </w:rPr>
        <w:t>något bemyndigande att meddela föreskrifter om skyldighet</w:t>
      </w:r>
      <w:r>
        <w:rPr>
          <w:bCs/>
        </w:rPr>
        <w:t xml:space="preserve"> för</w:t>
      </w:r>
      <w:r w:rsidRPr="00853E94">
        <w:rPr>
          <w:bCs/>
        </w:rPr>
        <w:t xml:space="preserve"> </w:t>
      </w:r>
      <w:r>
        <w:rPr>
          <w:bCs/>
        </w:rPr>
        <w:t xml:space="preserve">ett </w:t>
      </w:r>
      <w:r w:rsidRPr="00406D72">
        <w:t>organ med delegerade uppgifter eller en fysisk person som har delegerats vissa uppgifter</w:t>
      </w:r>
      <w:r w:rsidRPr="00853E94">
        <w:rPr>
          <w:bCs/>
        </w:rPr>
        <w:t xml:space="preserve"> att lämna information och ge in hand</w:t>
      </w:r>
      <w:r>
        <w:rPr>
          <w:bCs/>
        </w:rPr>
        <w:softHyphen/>
      </w:r>
      <w:r w:rsidRPr="00853E94">
        <w:rPr>
          <w:bCs/>
        </w:rPr>
        <w:t>lingar till den myndighet som har delegerat uppgiften.</w:t>
      </w:r>
    </w:p>
    <w:p w14:paraId="422474B5" w14:textId="3FCA31A5"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Remissinstanserna:</w:t>
      </w:r>
      <w:r w:rsidRPr="004431D9">
        <w:rPr>
          <w:rFonts w:ascii="Times New Roman" w:hAnsi="Times New Roman"/>
          <w:sz w:val="20"/>
        </w:rPr>
        <w:t xml:space="preserve"> </w:t>
      </w:r>
      <w:r w:rsidRPr="003E1CB5">
        <w:rPr>
          <w:rFonts w:ascii="Times New Roman" w:hAnsi="Times New Roman"/>
          <w:i/>
          <w:iCs/>
          <w:sz w:val="20"/>
        </w:rPr>
        <w:t>Sveriges lantbruksuniversitet</w:t>
      </w:r>
      <w:r w:rsidRPr="003E1CB5">
        <w:rPr>
          <w:rFonts w:ascii="Times New Roman" w:hAnsi="Times New Roman"/>
          <w:sz w:val="20"/>
        </w:rPr>
        <w:t xml:space="preserve"> tillstyrker förslaget. </w:t>
      </w:r>
      <w:r w:rsidRPr="007348BF">
        <w:rPr>
          <w:rFonts w:ascii="Times New Roman" w:hAnsi="Times New Roman"/>
          <w:i/>
          <w:iCs/>
          <w:sz w:val="20"/>
        </w:rPr>
        <w:t>Riksdagens ombudsmän</w:t>
      </w:r>
      <w:r w:rsidRPr="00AC3201">
        <w:rPr>
          <w:rFonts w:ascii="Times New Roman" w:hAnsi="Times New Roman"/>
          <w:sz w:val="20"/>
        </w:rPr>
        <w:t xml:space="preserve"> påpekar att det inte framgår av promemorian hur handlingar som förvaras hos organ eller fysiska personer som agerar på delegation ska hanteras vid en begäran om handlingsutlämnande och att den fortsatta beredningen bör kompletteras med en analys av den frågan.</w:t>
      </w:r>
      <w:r w:rsidRPr="000F334C">
        <w:t xml:space="preserve"> </w:t>
      </w:r>
      <w:r w:rsidRPr="000F334C">
        <w:rPr>
          <w:rFonts w:ascii="Times New Roman" w:hAnsi="Times New Roman"/>
          <w:sz w:val="20"/>
        </w:rPr>
        <w:t>Inga andra remissinstanser berör frågan.</w:t>
      </w:r>
    </w:p>
    <w:p w14:paraId="0B9E1C19" w14:textId="77777777" w:rsidR="00F71CC6" w:rsidRDefault="00AB307F" w:rsidP="00F71CC6">
      <w:pPr>
        <w:pStyle w:val="Rubrik4utannumrering"/>
      </w:pPr>
      <w:r w:rsidRPr="00F40920">
        <w:t>Skälen för regeringens förslag</w:t>
      </w:r>
    </w:p>
    <w:p w14:paraId="4BA8A47A" w14:textId="77777777" w:rsidR="00F71CC6" w:rsidRDefault="00AB307F" w:rsidP="00F71CC6">
      <w:pPr>
        <w:pStyle w:val="Rubrik5utannumrering"/>
      </w:pPr>
      <w:r>
        <w:t>Föreskrifter om offentlig kontroll och annan offentlig verksamhet</w:t>
      </w:r>
    </w:p>
    <w:p w14:paraId="1FBABB68" w14:textId="77777777" w:rsidR="00F71CC6" w:rsidRPr="00315122"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15122">
        <w:rPr>
          <w:rFonts w:ascii="Times New Roman" w:hAnsi="Times New Roman"/>
          <w:sz w:val="20"/>
        </w:rPr>
        <w:t xml:space="preserve">Den nya kontrollförordningen innehåller i likhet med den </w:t>
      </w:r>
      <w:r>
        <w:rPr>
          <w:rFonts w:ascii="Times New Roman" w:hAnsi="Times New Roman"/>
          <w:sz w:val="20"/>
        </w:rPr>
        <w:t>tidigare</w:t>
      </w:r>
      <w:r w:rsidRPr="00315122">
        <w:rPr>
          <w:rFonts w:ascii="Times New Roman" w:hAnsi="Times New Roman"/>
          <w:sz w:val="20"/>
        </w:rPr>
        <w:t xml:space="preserve"> kontroll</w:t>
      </w:r>
      <w:r>
        <w:rPr>
          <w:rFonts w:ascii="Times New Roman" w:hAnsi="Times New Roman"/>
          <w:sz w:val="20"/>
        </w:rPr>
        <w:softHyphen/>
      </w:r>
      <w:r w:rsidRPr="00315122">
        <w:rPr>
          <w:rFonts w:ascii="Times New Roman" w:hAnsi="Times New Roman"/>
          <w:sz w:val="20"/>
        </w:rPr>
        <w:t>förordningen bestämmelser om hur den offentliga kontrollen i medlems</w:t>
      </w:r>
      <w:r>
        <w:rPr>
          <w:rFonts w:ascii="Times New Roman" w:hAnsi="Times New Roman"/>
          <w:sz w:val="20"/>
        </w:rPr>
        <w:softHyphen/>
      </w:r>
      <w:r w:rsidRPr="00315122">
        <w:rPr>
          <w:rFonts w:ascii="Times New Roman" w:hAnsi="Times New Roman"/>
          <w:sz w:val="20"/>
        </w:rPr>
        <w:t>staterna ska organiseras och genomföras. I den nya kontrollförordningen införs även uttrycket annan offentlig verksamhet för sådana myndighets</w:t>
      </w:r>
      <w:r>
        <w:rPr>
          <w:rFonts w:ascii="Times New Roman" w:hAnsi="Times New Roman"/>
          <w:sz w:val="20"/>
        </w:rPr>
        <w:softHyphen/>
      </w:r>
      <w:r w:rsidRPr="00315122">
        <w:rPr>
          <w:rFonts w:ascii="Times New Roman" w:hAnsi="Times New Roman"/>
          <w:sz w:val="20"/>
        </w:rPr>
        <w:t>uppgifter som inte kan anses som offentlig kontroll.</w:t>
      </w:r>
    </w:p>
    <w:p w14:paraId="59B44B83" w14:textId="77777777" w:rsidR="00F71CC6" w:rsidRPr="0031512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15122">
        <w:rPr>
          <w:rFonts w:ascii="Times New Roman" w:hAnsi="Times New Roman"/>
          <w:sz w:val="20"/>
        </w:rPr>
        <w:t>I artikel 5 i den nya kontrollförordningen ställs det upp ett antal krav som de behöriga myndigheterna ska uppfylla när det gäller kontrollen och den offentliga verksamheten. Myndigheterna ska bl.a. införa rutiner eller förfaranden för att säkerställa att offentlig kontroll och annan offentlig verksamhet är effektiv och ändamålsenlig samt för att säkerställa att det inte finns någon intressekonflikt för den personal som genomför offentlig kontroll och annan offentlig verksamhet. Personalen ska vidare ha tillgång till lämplig laboratoriekapacitet för analys, testning och diagnos</w:t>
      </w:r>
      <w:r>
        <w:rPr>
          <w:rFonts w:ascii="Times New Roman" w:hAnsi="Times New Roman"/>
          <w:sz w:val="20"/>
        </w:rPr>
        <w:t>tik</w:t>
      </w:r>
      <w:r w:rsidRPr="00315122">
        <w:rPr>
          <w:rFonts w:ascii="Times New Roman" w:hAnsi="Times New Roman"/>
          <w:sz w:val="20"/>
        </w:rPr>
        <w:t>.</w:t>
      </w:r>
    </w:p>
    <w:p w14:paraId="74C1CC69" w14:textId="77777777" w:rsidR="00F71CC6" w:rsidRPr="0031512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15122">
        <w:rPr>
          <w:rFonts w:ascii="Times New Roman" w:hAnsi="Times New Roman"/>
          <w:sz w:val="20"/>
        </w:rPr>
        <w:t>I artikel 9 regleras hur den offentliga kontrollen ska bedrivas. Där fram</w:t>
      </w:r>
      <w:r>
        <w:rPr>
          <w:rFonts w:ascii="Times New Roman" w:hAnsi="Times New Roman"/>
          <w:sz w:val="20"/>
        </w:rPr>
        <w:softHyphen/>
      </w:r>
      <w:r w:rsidRPr="00315122">
        <w:rPr>
          <w:rFonts w:ascii="Times New Roman" w:hAnsi="Times New Roman"/>
          <w:sz w:val="20"/>
        </w:rPr>
        <w:t>går att de behöriga myndigheterna regelbundet och med lämplig frekvens ska utföra riskbaserad offentlig kontroll av alla aktörer. Kon</w:t>
      </w:r>
      <w:r w:rsidRPr="00315122">
        <w:rPr>
          <w:rFonts w:ascii="Times New Roman" w:hAnsi="Times New Roman"/>
          <w:sz w:val="20"/>
        </w:rPr>
        <w:softHyphen/>
        <w:t>trollen ska bl.a. beakta identifierade risker som är förbundna med djur och varor, aktörernas tidigare resultat vid offentlig kontroll och till</w:t>
      </w:r>
      <w:r w:rsidRPr="00315122">
        <w:rPr>
          <w:rFonts w:ascii="Times New Roman" w:hAnsi="Times New Roman"/>
          <w:sz w:val="20"/>
        </w:rPr>
        <w:softHyphen/>
        <w:t>förlitligheten i aktörens egenkontroll. Kontrollen ska som huvudregel genomföras utan förvarning. Vidare ska kontrollen så långt det är möjligt genomföras på ett sätt som minimerar den administrativa bördan och verksamhetsstörningar för aktörerna. Motsvarande bestämmelser f</w:t>
      </w:r>
      <w:r>
        <w:rPr>
          <w:rFonts w:ascii="Times New Roman" w:hAnsi="Times New Roman"/>
          <w:sz w:val="20"/>
        </w:rPr>
        <w:t>a</w:t>
      </w:r>
      <w:r w:rsidRPr="00315122">
        <w:rPr>
          <w:rFonts w:ascii="Times New Roman" w:hAnsi="Times New Roman"/>
          <w:sz w:val="20"/>
        </w:rPr>
        <w:t xml:space="preserve">nns i den </w:t>
      </w:r>
      <w:r>
        <w:rPr>
          <w:rFonts w:ascii="Times New Roman" w:hAnsi="Times New Roman"/>
          <w:sz w:val="20"/>
        </w:rPr>
        <w:t>tidigare</w:t>
      </w:r>
      <w:r w:rsidRPr="00315122">
        <w:rPr>
          <w:rFonts w:ascii="Times New Roman" w:hAnsi="Times New Roman"/>
          <w:sz w:val="20"/>
        </w:rPr>
        <w:t xml:space="preserve"> kontrollför</w:t>
      </w:r>
      <w:r>
        <w:rPr>
          <w:rFonts w:ascii="Times New Roman" w:hAnsi="Times New Roman"/>
          <w:sz w:val="20"/>
        </w:rPr>
        <w:softHyphen/>
      </w:r>
      <w:r w:rsidRPr="00315122">
        <w:rPr>
          <w:rFonts w:ascii="Times New Roman" w:hAnsi="Times New Roman"/>
          <w:sz w:val="20"/>
        </w:rPr>
        <w:t>ordningen.</w:t>
      </w:r>
    </w:p>
    <w:p w14:paraId="49CBC098" w14:textId="77777777" w:rsidR="00F71CC6" w:rsidRPr="0031512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15122">
        <w:rPr>
          <w:rFonts w:ascii="Times New Roman" w:hAnsi="Times New Roman"/>
          <w:sz w:val="20"/>
        </w:rPr>
        <w:t>I den nya kontrollförordningen ges vidare kommissionen befogenhet att meddela närmare bestämmelser om offentlig kontroll och annan offentlig verksamhet genom delegerade akter och genomförandeakter.</w:t>
      </w:r>
    </w:p>
    <w:p w14:paraId="28A86927" w14:textId="77777777" w:rsidR="00F71CC6" w:rsidRPr="0031512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15122">
        <w:rPr>
          <w:rFonts w:ascii="Times New Roman" w:hAnsi="Times New Roman"/>
          <w:sz w:val="20"/>
        </w:rPr>
        <w:t>I 12 § provtagningslagen finns ett bemyndigande för regeringen eller den myndighet som regeringen bestämmer att meddela föreskrifter om hur offentlig kontroll ska bedrivas. Regeringen har i 16 § provtagningsförord</w:t>
      </w:r>
      <w:r>
        <w:rPr>
          <w:rFonts w:ascii="Times New Roman" w:hAnsi="Times New Roman"/>
          <w:sz w:val="20"/>
        </w:rPr>
        <w:softHyphen/>
      </w:r>
      <w:r w:rsidRPr="00315122">
        <w:rPr>
          <w:rFonts w:ascii="Times New Roman" w:hAnsi="Times New Roman"/>
          <w:sz w:val="20"/>
        </w:rPr>
        <w:t xml:space="preserve">ningen bemyndigat Jordbruksverket att meddela </w:t>
      </w:r>
      <w:r>
        <w:rPr>
          <w:rFonts w:ascii="Times New Roman" w:hAnsi="Times New Roman"/>
          <w:sz w:val="20"/>
        </w:rPr>
        <w:t xml:space="preserve">sådana </w:t>
      </w:r>
      <w:r w:rsidRPr="00315122">
        <w:rPr>
          <w:rFonts w:ascii="Times New Roman" w:hAnsi="Times New Roman"/>
          <w:sz w:val="20"/>
        </w:rPr>
        <w:t xml:space="preserve">föreskrifter. </w:t>
      </w:r>
      <w:r>
        <w:rPr>
          <w:rFonts w:ascii="Times New Roman" w:hAnsi="Times New Roman"/>
          <w:sz w:val="20"/>
        </w:rPr>
        <w:t xml:space="preserve">Regeringen bedömer i likhet med promemorian </w:t>
      </w:r>
      <w:r w:rsidRPr="00315122">
        <w:rPr>
          <w:rFonts w:ascii="Times New Roman" w:hAnsi="Times New Roman"/>
          <w:sz w:val="20"/>
        </w:rPr>
        <w:t>att det även i fortsätt</w:t>
      </w:r>
      <w:r>
        <w:rPr>
          <w:rFonts w:ascii="Times New Roman" w:hAnsi="Times New Roman"/>
          <w:sz w:val="20"/>
        </w:rPr>
        <w:softHyphen/>
      </w:r>
      <w:r w:rsidRPr="00315122">
        <w:rPr>
          <w:rFonts w:ascii="Times New Roman" w:hAnsi="Times New Roman"/>
          <w:sz w:val="20"/>
        </w:rPr>
        <w:t>ningen finns behov av detaljerade bestämmelser om kontrollen</w:t>
      </w:r>
      <w:r>
        <w:rPr>
          <w:rFonts w:ascii="Times New Roman" w:hAnsi="Times New Roman"/>
          <w:sz w:val="20"/>
        </w:rPr>
        <w:t xml:space="preserve"> och att ett sådant behov kan finnas även när det gäller annan offentlig verksamhet.</w:t>
      </w:r>
      <w:r w:rsidRPr="0089071E">
        <w:t xml:space="preserve"> </w:t>
      </w:r>
      <w:r w:rsidRPr="0089071E">
        <w:rPr>
          <w:rFonts w:ascii="Times New Roman" w:hAnsi="Times New Roman"/>
          <w:sz w:val="20"/>
        </w:rPr>
        <w:t>Föreskrifterna ska endast avse skyldigheter för myndigheterna och kräver därför</w:t>
      </w:r>
      <w:r>
        <w:rPr>
          <w:rFonts w:ascii="Times New Roman" w:hAnsi="Times New Roman"/>
          <w:sz w:val="20"/>
        </w:rPr>
        <w:t>, när de riktar sig till statliga myndigheter,</w:t>
      </w:r>
      <w:r w:rsidRPr="0089071E">
        <w:rPr>
          <w:rFonts w:ascii="Times New Roman" w:hAnsi="Times New Roman"/>
          <w:sz w:val="20"/>
        </w:rPr>
        <w:t xml:space="preserve"> inte bemyndigande i lag</w:t>
      </w:r>
      <w:r>
        <w:rPr>
          <w:rFonts w:ascii="Times New Roman" w:hAnsi="Times New Roman"/>
          <w:sz w:val="20"/>
        </w:rPr>
        <w:t>. Enligt 10 § tredje stycket provtagningslagen finns dock en möjlighet för regeringen att meddela föreskrifter om att Jordbruksverket får överlämna åt länsstyrelserna eller kommunerna att utöva offentlig kontroll. Bemyn</w:t>
      </w:r>
      <w:r>
        <w:rPr>
          <w:rFonts w:ascii="Times New Roman" w:hAnsi="Times New Roman"/>
          <w:sz w:val="20"/>
        </w:rPr>
        <w:softHyphen/>
        <w:t>digandet föreslås nu utökas till att även avse annan offentlig verksamhet (se</w:t>
      </w:r>
      <w:r w:rsidRPr="0089071E">
        <w:rPr>
          <w:rFonts w:ascii="Times New Roman" w:hAnsi="Times New Roman"/>
          <w:sz w:val="20"/>
        </w:rPr>
        <w:t xml:space="preserve"> </w:t>
      </w:r>
      <w:r>
        <w:rPr>
          <w:rFonts w:ascii="Times New Roman" w:hAnsi="Times New Roman"/>
          <w:sz w:val="20"/>
        </w:rPr>
        <w:t xml:space="preserve">avsnitt 11.2 ovan). </w:t>
      </w:r>
      <w:r w:rsidRPr="0089071E">
        <w:rPr>
          <w:rFonts w:ascii="Times New Roman" w:hAnsi="Times New Roman"/>
          <w:sz w:val="20"/>
        </w:rPr>
        <w:t xml:space="preserve">Om uppgiften att utföra offentlig kontroll eller annan offentlig verksamhet har överlämnats till </w:t>
      </w:r>
      <w:r>
        <w:rPr>
          <w:rFonts w:ascii="Times New Roman" w:hAnsi="Times New Roman"/>
          <w:sz w:val="20"/>
        </w:rPr>
        <w:t xml:space="preserve">kommunerna </w:t>
      </w:r>
      <w:r w:rsidRPr="0089071E">
        <w:rPr>
          <w:rFonts w:ascii="Times New Roman" w:hAnsi="Times New Roman"/>
          <w:sz w:val="20"/>
        </w:rPr>
        <w:t>behövs ett bemyndigande i lag</w:t>
      </w:r>
      <w:r>
        <w:rPr>
          <w:rFonts w:ascii="Times New Roman" w:hAnsi="Times New Roman"/>
          <w:sz w:val="20"/>
        </w:rPr>
        <w:t xml:space="preserve"> för att meddela föreskrifter om offentlig kontroll och annan offentlig verksamhet. Detsamma gäller om sådana uppgifter har överlämnats till </w:t>
      </w:r>
      <w:r w:rsidRPr="0089071E">
        <w:rPr>
          <w:rFonts w:ascii="Times New Roman" w:hAnsi="Times New Roman"/>
          <w:sz w:val="20"/>
        </w:rPr>
        <w:t>ett organ med delegerade uppgifter eller fysiska personer</w:t>
      </w:r>
      <w:r w:rsidRPr="00315122">
        <w:rPr>
          <w:rFonts w:ascii="Times New Roman" w:hAnsi="Times New Roman"/>
          <w:sz w:val="20"/>
        </w:rPr>
        <w:t>. Bemyndigandet för regeringen eller den myndighet som regeringen bestämmer att meddela föreskrifter av detta slag bör därför vara kvar</w:t>
      </w:r>
      <w:r>
        <w:rPr>
          <w:rFonts w:ascii="Times New Roman" w:hAnsi="Times New Roman"/>
          <w:sz w:val="20"/>
        </w:rPr>
        <w:t xml:space="preserve"> och utökas till att även avse annan offentlig verksamhet</w:t>
      </w:r>
      <w:r w:rsidRPr="00315122">
        <w:rPr>
          <w:rFonts w:ascii="Times New Roman" w:hAnsi="Times New Roman"/>
          <w:sz w:val="20"/>
        </w:rPr>
        <w:t>.</w:t>
      </w:r>
    </w:p>
    <w:p w14:paraId="5FD6C027" w14:textId="0F7D4DA3" w:rsidR="00F71CC6" w:rsidRDefault="00AB307F" w:rsidP="00F71CC6">
      <w:pPr>
        <w:tabs>
          <w:tab w:val="left" w:pos="2268"/>
        </w:tabs>
        <w:overflowPunct w:val="0"/>
        <w:autoSpaceDE w:val="0"/>
        <w:autoSpaceDN w:val="0"/>
        <w:adjustRightInd w:val="0"/>
        <w:spacing w:after="0" w:line="240" w:lineRule="auto"/>
        <w:ind w:firstLine="170"/>
        <w:jc w:val="both"/>
        <w:textAlignment w:val="baseline"/>
      </w:pPr>
      <w:r w:rsidRPr="00315122">
        <w:rPr>
          <w:rFonts w:ascii="Times New Roman" w:hAnsi="Times New Roman"/>
          <w:sz w:val="20"/>
        </w:rPr>
        <w:t>Utöver bemyndigandet om offentlig kontroll finns flera andra bemyndi</w:t>
      </w:r>
      <w:r>
        <w:rPr>
          <w:rFonts w:ascii="Times New Roman" w:hAnsi="Times New Roman"/>
          <w:sz w:val="20"/>
        </w:rPr>
        <w:softHyphen/>
      </w:r>
      <w:r w:rsidRPr="00315122">
        <w:rPr>
          <w:rFonts w:ascii="Times New Roman" w:hAnsi="Times New Roman"/>
          <w:sz w:val="20"/>
        </w:rPr>
        <w:t>ganden i provtagningslagen. För att kontrollera förekomsten av restsub</w:t>
      </w:r>
      <w:r>
        <w:rPr>
          <w:rFonts w:ascii="Times New Roman" w:hAnsi="Times New Roman"/>
          <w:sz w:val="20"/>
        </w:rPr>
        <w:softHyphen/>
      </w:r>
      <w:r w:rsidRPr="00315122">
        <w:rPr>
          <w:rFonts w:ascii="Times New Roman" w:hAnsi="Times New Roman"/>
          <w:sz w:val="20"/>
        </w:rPr>
        <w:t>stanser och andra ämnen i djur och djurprodukter får regeringen eller den myndighet som regeringen bestämmer meddela föreskrifter eller i det särskilda fallet besluta om provtagning eller undersökning enligt lagen (3</w:t>
      </w:r>
      <w:r>
        <w:rPr>
          <w:rFonts w:ascii="Times New Roman" w:hAnsi="Times New Roman"/>
          <w:sz w:val="20"/>
        </w:rPr>
        <w:t> </w:t>
      </w:r>
      <w:r w:rsidRPr="00315122">
        <w:rPr>
          <w:rFonts w:ascii="Times New Roman" w:hAnsi="Times New Roman"/>
          <w:sz w:val="20"/>
        </w:rPr>
        <w:t xml:space="preserve">§ andra stycket). Vidare får regeringen eller den </w:t>
      </w:r>
      <w:r>
        <w:rPr>
          <w:rFonts w:ascii="Times New Roman" w:hAnsi="Times New Roman"/>
          <w:sz w:val="20"/>
        </w:rPr>
        <w:t xml:space="preserve">myndighet </w:t>
      </w:r>
      <w:r w:rsidRPr="00315122">
        <w:rPr>
          <w:rFonts w:ascii="Times New Roman" w:hAnsi="Times New Roman"/>
          <w:sz w:val="20"/>
        </w:rPr>
        <w:t>som regeringen bestämmer enligt 7 och 8 §§ meddela föreskrifter eller i det enskilda fallet beslut</w:t>
      </w:r>
      <w:r>
        <w:rPr>
          <w:rFonts w:ascii="Times New Roman" w:hAnsi="Times New Roman"/>
          <w:sz w:val="20"/>
        </w:rPr>
        <w:t>a</w:t>
      </w:r>
      <w:r w:rsidRPr="00315122">
        <w:rPr>
          <w:rFonts w:ascii="Times New Roman" w:hAnsi="Times New Roman"/>
          <w:sz w:val="20"/>
        </w:rPr>
        <w:t xml:space="preserve"> om ett antal olika åtgärder för att förebygga eller hindra spridning av smittsamma sjukdomar eller för att se till </w:t>
      </w:r>
      <w:r>
        <w:rPr>
          <w:rFonts w:ascii="Times New Roman" w:hAnsi="Times New Roman"/>
          <w:sz w:val="20"/>
        </w:rPr>
        <w:t xml:space="preserve">att </w:t>
      </w:r>
      <w:r w:rsidRPr="00315122">
        <w:rPr>
          <w:rFonts w:ascii="Times New Roman" w:hAnsi="Times New Roman"/>
          <w:sz w:val="20"/>
        </w:rPr>
        <w:t xml:space="preserve">djur eller produkter av djur som inte är säkra som livsmedel hanteras på ett lämpligt sätt. Flera av de befintliga bemyndigandena i provtagningslagen får </w:t>
      </w:r>
      <w:r>
        <w:rPr>
          <w:rFonts w:ascii="Times New Roman" w:hAnsi="Times New Roman"/>
          <w:sz w:val="20"/>
        </w:rPr>
        <w:t xml:space="preserve">i och för sig </w:t>
      </w:r>
      <w:r w:rsidRPr="00315122">
        <w:rPr>
          <w:rFonts w:ascii="Times New Roman" w:hAnsi="Times New Roman"/>
          <w:sz w:val="20"/>
        </w:rPr>
        <w:t>anses omfatta sådan verksamhet som benämns annan offentlig verk</w:t>
      </w:r>
      <w:r>
        <w:rPr>
          <w:rFonts w:ascii="Times New Roman" w:hAnsi="Times New Roman"/>
          <w:sz w:val="20"/>
        </w:rPr>
        <w:softHyphen/>
      </w:r>
      <w:r w:rsidRPr="00315122">
        <w:rPr>
          <w:rFonts w:ascii="Times New Roman" w:hAnsi="Times New Roman"/>
          <w:sz w:val="20"/>
        </w:rPr>
        <w:t>samhet i den nya kontrollförordningen</w:t>
      </w:r>
      <w:r>
        <w:rPr>
          <w:rFonts w:ascii="Times New Roman" w:hAnsi="Times New Roman"/>
          <w:sz w:val="20"/>
        </w:rPr>
        <w:t>.</w:t>
      </w:r>
      <w:r w:rsidRPr="009F7145">
        <w:t xml:space="preserve"> </w:t>
      </w:r>
      <w:r w:rsidRPr="009F7145">
        <w:rPr>
          <w:rFonts w:ascii="Times New Roman" w:hAnsi="Times New Roman"/>
          <w:sz w:val="20"/>
        </w:rPr>
        <w:t>I de</w:t>
      </w:r>
      <w:r>
        <w:rPr>
          <w:rFonts w:ascii="Times New Roman" w:hAnsi="Times New Roman"/>
          <w:sz w:val="20"/>
        </w:rPr>
        <w:t>ss</w:t>
      </w:r>
      <w:r w:rsidRPr="009F7145">
        <w:rPr>
          <w:rFonts w:ascii="Times New Roman" w:hAnsi="Times New Roman"/>
          <w:sz w:val="20"/>
        </w:rPr>
        <w:t>a fall är det dock frågan om föreskrifter som innebär betungande ingrepp mot och skyldigheter för enskilda. Sådana föreskrifter måste liksom tidigare baseras på särskilda bemyndiganden i lagen.</w:t>
      </w:r>
      <w:r w:rsidRPr="009F7145">
        <w:t xml:space="preserve"> </w:t>
      </w:r>
    </w:p>
    <w:p w14:paraId="4C9680D8"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87893">
        <w:rPr>
          <w:rFonts w:ascii="Times New Roman" w:hAnsi="Times New Roman"/>
          <w:sz w:val="20"/>
        </w:rPr>
        <w:t>Regeringen bedömer mot den bakgrunden, och till skillnad från prome</w:t>
      </w:r>
      <w:r>
        <w:rPr>
          <w:rFonts w:ascii="Times New Roman" w:hAnsi="Times New Roman"/>
          <w:sz w:val="20"/>
        </w:rPr>
        <w:softHyphen/>
      </w:r>
      <w:r w:rsidRPr="00D87893">
        <w:rPr>
          <w:rFonts w:ascii="Times New Roman" w:hAnsi="Times New Roman"/>
          <w:sz w:val="20"/>
        </w:rPr>
        <w:t>morian, att det inte finns behov av att uttryckligen avgränsa bemyndi</w:t>
      </w:r>
      <w:r>
        <w:rPr>
          <w:rFonts w:ascii="Times New Roman" w:hAnsi="Times New Roman"/>
          <w:sz w:val="20"/>
        </w:rPr>
        <w:softHyphen/>
      </w:r>
      <w:r w:rsidRPr="00D87893">
        <w:rPr>
          <w:rFonts w:ascii="Times New Roman" w:hAnsi="Times New Roman"/>
          <w:sz w:val="20"/>
        </w:rPr>
        <w:t xml:space="preserve">gandet om att meddela föreskrifter om offentlig kontroll och annan offentlig verksamhet i förhållande </w:t>
      </w:r>
      <w:r>
        <w:rPr>
          <w:rFonts w:ascii="Times New Roman" w:hAnsi="Times New Roman"/>
          <w:sz w:val="20"/>
        </w:rPr>
        <w:t xml:space="preserve">till </w:t>
      </w:r>
      <w:r w:rsidRPr="00D87893">
        <w:rPr>
          <w:rFonts w:ascii="Times New Roman" w:hAnsi="Times New Roman"/>
          <w:sz w:val="20"/>
        </w:rPr>
        <w:t>andra bemyndiganden i lagen som ger möjlighet att föreskriva om skyldigheter för enskilda</w:t>
      </w:r>
      <w:r>
        <w:rPr>
          <w:rFonts w:ascii="Times New Roman" w:hAnsi="Times New Roman"/>
          <w:sz w:val="20"/>
        </w:rPr>
        <w:t>.</w:t>
      </w:r>
      <w:r w:rsidRPr="00D87893">
        <w:rPr>
          <w:rFonts w:ascii="Times New Roman" w:hAnsi="Times New Roman"/>
          <w:sz w:val="20"/>
        </w:rPr>
        <w:t xml:space="preserve"> </w:t>
      </w:r>
    </w:p>
    <w:p w14:paraId="44D9AECB" w14:textId="77777777" w:rsidR="00F71CC6" w:rsidRPr="00426D93" w:rsidRDefault="00AB307F" w:rsidP="00F71CC6">
      <w:pPr>
        <w:pStyle w:val="Rubrik5utannumrering"/>
      </w:pPr>
      <w:r w:rsidRPr="00426D93">
        <w:t>Föreskrifter om skyldighet för enskilda organ och fysiska personer att lämna information och ge in handlingar</w:t>
      </w:r>
    </w:p>
    <w:p w14:paraId="6E1370CB" w14:textId="75F2B337" w:rsidR="00F71CC6" w:rsidRPr="00426D93" w:rsidRDefault="00AB307F" w:rsidP="00F71CC6">
      <w:pPr>
        <w:pStyle w:val="Brdtext"/>
      </w:pPr>
      <w:r w:rsidRPr="00426D93">
        <w:t>Om en medlemsstat tilldelar ansvaret för att organisera eller genomföra offentlig kontroll och annan offentlig verksamhet på ett och samma område till mer än en behörig myndighet ska medlemsstaten enligt artikel 4.</w:t>
      </w:r>
      <w:r>
        <w:t>2</w:t>
      </w:r>
      <w:r w:rsidRPr="00426D93">
        <w:t xml:space="preserve"> i den nya kontrollförordningen säkerställa en effektiv och verknings</w:t>
      </w:r>
      <w:r>
        <w:softHyphen/>
      </w:r>
      <w:r w:rsidRPr="00426D93">
        <w:t xml:space="preserve">full samordning mellan alla berörda myndigheter samt en enhetlig och verkningsfull offentlig kontroll eller annan offentlig verksamhet inom hela sitt territorium. </w:t>
      </w:r>
      <w:r>
        <w:t>F</w:t>
      </w:r>
      <w:r w:rsidRPr="00426D93">
        <w:t>örordningen ställer också krav på rapportering från medlemsstaterna till kommissionen (se bl.a. artikel 113).</w:t>
      </w:r>
    </w:p>
    <w:p w14:paraId="7ADB0DC9" w14:textId="77777777" w:rsidR="00F71CC6" w:rsidRPr="00426D93"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26D93">
        <w:rPr>
          <w:rFonts w:ascii="Times New Roman" w:hAnsi="Times New Roman"/>
          <w:sz w:val="20"/>
        </w:rPr>
        <w:t xml:space="preserve">I </w:t>
      </w:r>
      <w:r>
        <w:rPr>
          <w:rFonts w:ascii="Times New Roman" w:hAnsi="Times New Roman"/>
          <w:sz w:val="20"/>
        </w:rPr>
        <w:t>provtagnings</w:t>
      </w:r>
      <w:r w:rsidRPr="00426D93">
        <w:rPr>
          <w:rFonts w:ascii="Times New Roman" w:hAnsi="Times New Roman"/>
          <w:sz w:val="20"/>
        </w:rPr>
        <w:t>lagen har Jordbruksverket utsetts till samordnande kontrollmyndighet (</w:t>
      </w:r>
      <w:r>
        <w:rPr>
          <w:rFonts w:ascii="Times New Roman" w:hAnsi="Times New Roman"/>
          <w:sz w:val="20"/>
        </w:rPr>
        <w:t>11</w:t>
      </w:r>
      <w:r w:rsidRPr="00426D93">
        <w:rPr>
          <w:rFonts w:ascii="Times New Roman" w:hAnsi="Times New Roman"/>
          <w:sz w:val="20"/>
        </w:rPr>
        <w:t xml:space="preserve"> §). För att kraven i den nya kontrollförordningen ska uppnås behöver den samordnande myndigheten ha tillgång till tillför</w:t>
      </w:r>
      <w:r>
        <w:rPr>
          <w:rFonts w:ascii="Times New Roman" w:hAnsi="Times New Roman"/>
          <w:sz w:val="20"/>
        </w:rPr>
        <w:softHyphen/>
      </w:r>
      <w:r w:rsidRPr="00426D93">
        <w:rPr>
          <w:rFonts w:ascii="Times New Roman" w:hAnsi="Times New Roman"/>
          <w:sz w:val="20"/>
        </w:rPr>
        <w:t>litlig och jämförbar information från de operativa kontrollmyndigheterna. De operativa myndigheternas uppgiftslämnande utgör således ett viktigt inslag i kontrollverksamheten och är en förutsättning för att den nya kontrollförordningens bestämmelser ska kunna verkställas. Detta gäller även när uppgiften att utföra offentlig kontroll eller annan offentlig verk</w:t>
      </w:r>
      <w:r>
        <w:rPr>
          <w:rFonts w:ascii="Times New Roman" w:hAnsi="Times New Roman"/>
          <w:sz w:val="20"/>
        </w:rPr>
        <w:softHyphen/>
      </w:r>
      <w:r w:rsidRPr="00426D93">
        <w:rPr>
          <w:rFonts w:ascii="Times New Roman" w:hAnsi="Times New Roman"/>
          <w:sz w:val="20"/>
        </w:rPr>
        <w:t xml:space="preserve">samhet har delegerats till enskilda organ eller fysiska personer. </w:t>
      </w:r>
      <w:r>
        <w:rPr>
          <w:rFonts w:ascii="Times New Roman" w:hAnsi="Times New Roman"/>
          <w:sz w:val="20"/>
        </w:rPr>
        <w:t xml:space="preserve">Behovet av uppgifter till den samordnande myndigheten kan tillgodoses genom det befintliga bemyndigandet i 12 § 2. </w:t>
      </w:r>
      <w:r w:rsidRPr="009A2A7B">
        <w:rPr>
          <w:rStyle w:val="BrdtextmedindragChar"/>
        </w:rPr>
        <w:t>I avsnitt 1</w:t>
      </w:r>
      <w:r>
        <w:rPr>
          <w:rStyle w:val="BrdtextmedindragChar"/>
        </w:rPr>
        <w:t>1</w:t>
      </w:r>
      <w:r w:rsidRPr="009A2A7B">
        <w:rPr>
          <w:rStyle w:val="BrdtextmedindragChar"/>
        </w:rPr>
        <w:t>.1 föreslår regeringen att uttrycket kontrollorgan ska ersättas med organ med delegerade uppgifter eller en fysisk person som har delegerats vissa uppgifter</w:t>
      </w:r>
      <w:r w:rsidRPr="00355FDF">
        <w:rPr>
          <w:iCs/>
        </w:rPr>
        <w:t>.</w:t>
      </w:r>
    </w:p>
    <w:p w14:paraId="40ACC38B" w14:textId="712532FF"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D5FFB">
        <w:rPr>
          <w:rFonts w:ascii="Times New Roman" w:hAnsi="Times New Roman"/>
          <w:i/>
          <w:iCs/>
          <w:sz w:val="20"/>
        </w:rPr>
        <w:t>Riksdagens ombudsmän</w:t>
      </w:r>
      <w:r w:rsidRPr="00426D93">
        <w:rPr>
          <w:rFonts w:ascii="Times New Roman" w:hAnsi="Times New Roman"/>
          <w:sz w:val="20"/>
        </w:rPr>
        <w:t xml:space="preserve"> påpekar att det är oklart hur handlingar som förvaras hos organ eller fysiska personer som agerar på delegation ska hanteras vid en begäran om handlingsutlämnande. Kontrollförordningen kräver att det finns arrangemang som säkerställer en effektiv och verk</w:t>
      </w:r>
      <w:r>
        <w:rPr>
          <w:rFonts w:ascii="Times New Roman" w:hAnsi="Times New Roman"/>
          <w:sz w:val="20"/>
        </w:rPr>
        <w:softHyphen/>
      </w:r>
      <w:r w:rsidRPr="00426D93">
        <w:rPr>
          <w:rFonts w:ascii="Times New Roman" w:hAnsi="Times New Roman"/>
          <w:sz w:val="20"/>
        </w:rPr>
        <w:t>ningsfull samordning mellan de delegerande behöriga myndigheterna och de organ eller fysiska personer som utför delegerade uppgifter. I artikel 32 anges att organen och de fysiska personerna ska meddela resultaten av de uppgifter som utförts till den delegerande myndigheten. Om resultatet av en offentlig kontroll visar att bestämmelserna inte har efterlevts eller att det är sannolikt att så är fallet, ska den behöriga myndigheten omedelbart underrättas, såvida inte särskilda arrangemang mellan den behöriga myndigheten och organet med delegerade uppgifter anger något annat</w:t>
      </w:r>
      <w:r w:rsidRPr="00DC33F3">
        <w:rPr>
          <w:rFonts w:ascii="Times New Roman" w:hAnsi="Times New Roman"/>
          <w:sz w:val="20"/>
        </w:rPr>
        <w:t>. För att tillgodose behovet av en effektiv samordning mellan delegerande myndigheter och organ eller fysiska personer som utför delegerade uppgifter och för att tillgodose</w:t>
      </w:r>
      <w:r w:rsidRPr="00426D93">
        <w:rPr>
          <w:rFonts w:ascii="Times New Roman" w:hAnsi="Times New Roman"/>
          <w:sz w:val="20"/>
        </w:rPr>
        <w:t xml:space="preserve"> allmänhetens behov av insyn bör</w:t>
      </w:r>
      <w:r>
        <w:rPr>
          <w:rFonts w:ascii="Times New Roman" w:hAnsi="Times New Roman"/>
          <w:sz w:val="20"/>
        </w:rPr>
        <w:t xml:space="preserve"> </w:t>
      </w:r>
      <w:r w:rsidRPr="00AD2FE7">
        <w:rPr>
          <w:rFonts w:ascii="Times New Roman" w:hAnsi="Times New Roman"/>
          <w:sz w:val="20"/>
        </w:rPr>
        <w:t>bemyndigande</w:t>
      </w:r>
      <w:r>
        <w:rPr>
          <w:rFonts w:ascii="Times New Roman" w:hAnsi="Times New Roman"/>
          <w:sz w:val="20"/>
        </w:rPr>
        <w:t>t i 12 § prov</w:t>
      </w:r>
      <w:r>
        <w:rPr>
          <w:rFonts w:ascii="Times New Roman" w:hAnsi="Times New Roman"/>
          <w:sz w:val="20"/>
        </w:rPr>
        <w:softHyphen/>
        <w:t>tagningslagen kompletteras med en rätt</w:t>
      </w:r>
      <w:r w:rsidRPr="00AD2FE7">
        <w:rPr>
          <w:rFonts w:ascii="Times New Roman" w:hAnsi="Times New Roman"/>
          <w:sz w:val="20"/>
        </w:rPr>
        <w:t xml:space="preserve"> </w:t>
      </w:r>
      <w:r>
        <w:rPr>
          <w:rFonts w:ascii="Times New Roman" w:hAnsi="Times New Roman"/>
          <w:sz w:val="20"/>
        </w:rPr>
        <w:t xml:space="preserve">för </w:t>
      </w:r>
      <w:r w:rsidRPr="00AD2FE7">
        <w:rPr>
          <w:rFonts w:ascii="Times New Roman" w:hAnsi="Times New Roman"/>
          <w:sz w:val="20"/>
        </w:rPr>
        <w:t xml:space="preserve">regeringen eller den myndighet som regeringen bestämmer </w:t>
      </w:r>
      <w:r>
        <w:rPr>
          <w:rFonts w:ascii="Times New Roman" w:hAnsi="Times New Roman"/>
          <w:sz w:val="20"/>
        </w:rPr>
        <w:t xml:space="preserve">att </w:t>
      </w:r>
      <w:r w:rsidRPr="00AD2FE7">
        <w:rPr>
          <w:rFonts w:ascii="Times New Roman" w:hAnsi="Times New Roman"/>
          <w:sz w:val="20"/>
        </w:rPr>
        <w:t>föreskriva att ett organ eller en fysisk person som utför delegerade uppgifter ska vara skyldig att lämna inform</w:t>
      </w:r>
      <w:r>
        <w:rPr>
          <w:rFonts w:ascii="Times New Roman" w:hAnsi="Times New Roman"/>
          <w:sz w:val="20"/>
        </w:rPr>
        <w:softHyphen/>
      </w:r>
      <w:r w:rsidRPr="00AD2FE7">
        <w:rPr>
          <w:rFonts w:ascii="Times New Roman" w:hAnsi="Times New Roman"/>
          <w:sz w:val="20"/>
        </w:rPr>
        <w:t>ation och ge in handlingar till den delegerande myndigheten</w:t>
      </w:r>
      <w:r>
        <w:rPr>
          <w:rFonts w:ascii="Times New Roman" w:hAnsi="Times New Roman"/>
          <w:sz w:val="20"/>
        </w:rPr>
        <w:t xml:space="preserve">. </w:t>
      </w:r>
      <w:r w:rsidRPr="00426D93">
        <w:rPr>
          <w:rFonts w:ascii="Times New Roman" w:hAnsi="Times New Roman"/>
          <w:sz w:val="20"/>
        </w:rPr>
        <w:t>Handlingarna blir därmed allmänna och kan begäras ut. Ett förslag till en motsvarande reglering i miljöbalken av skyldighet att lämna information och handlingar till den delegerande myndigheten har lämnats av regeringen i proposit</w:t>
      </w:r>
      <w:r>
        <w:rPr>
          <w:rFonts w:ascii="Times New Roman" w:hAnsi="Times New Roman"/>
          <w:sz w:val="20"/>
        </w:rPr>
        <w:softHyphen/>
      </w:r>
      <w:r w:rsidRPr="00426D93">
        <w:rPr>
          <w:rFonts w:ascii="Times New Roman" w:hAnsi="Times New Roman"/>
          <w:sz w:val="20"/>
        </w:rPr>
        <w:t>ionen Förbättrad tillsyn på miljöområdet, prop. 2019/20:137 s. 68–72.</w:t>
      </w:r>
    </w:p>
    <w:p w14:paraId="3ED67826" w14:textId="77777777" w:rsidR="00F71CC6" w:rsidRDefault="00AB307F" w:rsidP="00F71CC6">
      <w:pPr>
        <w:pStyle w:val="Rubrik2"/>
      </w:pPr>
      <w:bookmarkStart w:id="376" w:name="_Toc44537267"/>
      <w:bookmarkStart w:id="377" w:name="_Toc54265462"/>
      <w:r>
        <w:t>Föreskrifter om uppgiftsskyldighet</w:t>
      </w:r>
      <w:bookmarkEnd w:id="376"/>
      <w:bookmarkEnd w:id="377"/>
      <w:r>
        <w:t xml:space="preserve"> </w:t>
      </w:r>
    </w:p>
    <w:p w14:paraId="44CC1CAD" w14:textId="77777777" w:rsidR="00F71CC6" w:rsidRPr="00A76360" w:rsidRDefault="00AB307F" w:rsidP="00F71CC6">
      <w:pPr>
        <w:pStyle w:val="Brdtextram"/>
      </w:pPr>
      <w:r w:rsidRPr="00420062">
        <w:rPr>
          <w:b/>
        </w:rPr>
        <w:t xml:space="preserve">Regeringens </w:t>
      </w:r>
      <w:r>
        <w:rPr>
          <w:b/>
        </w:rPr>
        <w:t>bedömnin</w:t>
      </w:r>
      <w:r w:rsidRPr="00420062">
        <w:rPr>
          <w:b/>
        </w:rPr>
        <w:t>g:</w:t>
      </w:r>
      <w:r>
        <w:t xml:space="preserve"> </w:t>
      </w:r>
      <w:r w:rsidRPr="003D7EA7">
        <w:t xml:space="preserve">Det behövs inte något </w:t>
      </w:r>
      <w:r>
        <w:t xml:space="preserve">ytterligare </w:t>
      </w:r>
      <w:r w:rsidRPr="003D7EA7">
        <w:t>bemyndi</w:t>
      </w:r>
      <w:r>
        <w:softHyphen/>
      </w:r>
      <w:r w:rsidRPr="003D7EA7">
        <w:t xml:space="preserve">gande om uppgiftsskyldighet för djurhållare i </w:t>
      </w:r>
      <w:r>
        <w:t>provtagningslagen.</w:t>
      </w:r>
    </w:p>
    <w:p w14:paraId="6574EEA3" w14:textId="77777777" w:rsidR="00F71CC6" w:rsidRPr="00A76360" w:rsidRDefault="00F71CC6" w:rsidP="00F71CC6">
      <w:pPr>
        <w:pStyle w:val="Brdtextmedindrag"/>
        <w:rPr>
          <w:sz w:val="8"/>
          <w:szCs w:val="8"/>
        </w:rPr>
      </w:pPr>
    </w:p>
    <w:p w14:paraId="51F3E298"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 xml:space="preserve">Promemorians </w:t>
      </w:r>
      <w:r>
        <w:rPr>
          <w:rFonts w:ascii="Times New Roman" w:hAnsi="Times New Roman"/>
          <w:b/>
          <w:sz w:val="20"/>
        </w:rPr>
        <w:t xml:space="preserve">bedömning </w:t>
      </w:r>
      <w:r>
        <w:rPr>
          <w:rFonts w:ascii="Times New Roman" w:hAnsi="Times New Roman"/>
          <w:sz w:val="20"/>
        </w:rPr>
        <w:t>överensstämmer med regeringens.</w:t>
      </w:r>
    </w:p>
    <w:p w14:paraId="1448B2F8"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C4D32">
        <w:rPr>
          <w:rFonts w:ascii="Times New Roman" w:hAnsi="Times New Roman"/>
          <w:b/>
          <w:sz w:val="20"/>
        </w:rPr>
        <w:t>Remissinstanserna:</w:t>
      </w:r>
      <w:r w:rsidRPr="004431D9">
        <w:rPr>
          <w:rFonts w:ascii="Times New Roman" w:hAnsi="Times New Roman"/>
          <w:sz w:val="20"/>
        </w:rPr>
        <w:t xml:space="preserve"> </w:t>
      </w:r>
      <w:r w:rsidRPr="008A4ECA">
        <w:rPr>
          <w:rFonts w:ascii="Times New Roman" w:hAnsi="Times New Roman"/>
          <w:sz w:val="20"/>
        </w:rPr>
        <w:t xml:space="preserve">Inga remissinstanser </w:t>
      </w:r>
      <w:r>
        <w:rPr>
          <w:rFonts w:ascii="Times New Roman" w:hAnsi="Times New Roman"/>
          <w:sz w:val="20"/>
        </w:rPr>
        <w:t>uttalar sig om förslaget.</w:t>
      </w:r>
    </w:p>
    <w:p w14:paraId="44068E17" w14:textId="6D731502" w:rsidR="00F71CC6" w:rsidRPr="00696F78"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 xml:space="preserve">Skälen för regeringens </w:t>
      </w:r>
      <w:r>
        <w:rPr>
          <w:rFonts w:ascii="Times New Roman" w:hAnsi="Times New Roman"/>
          <w:b/>
          <w:sz w:val="20"/>
        </w:rPr>
        <w:t>bedömning</w:t>
      </w:r>
      <w:r w:rsidRPr="008C4D32">
        <w:rPr>
          <w:rFonts w:ascii="Times New Roman" w:hAnsi="Times New Roman"/>
          <w:b/>
          <w:sz w:val="20"/>
        </w:rPr>
        <w:t>:</w:t>
      </w:r>
      <w:r>
        <w:rPr>
          <w:rFonts w:ascii="Times New Roman" w:hAnsi="Times New Roman"/>
          <w:b/>
          <w:sz w:val="20"/>
        </w:rPr>
        <w:t xml:space="preserve"> </w:t>
      </w:r>
      <w:r w:rsidRPr="00696F78">
        <w:rPr>
          <w:rFonts w:ascii="Times New Roman" w:hAnsi="Times New Roman"/>
          <w:sz w:val="20"/>
        </w:rPr>
        <w:t>I artikel 10.2 i den nya kontroll</w:t>
      </w:r>
      <w:r>
        <w:rPr>
          <w:rFonts w:ascii="Times New Roman" w:hAnsi="Times New Roman"/>
          <w:sz w:val="20"/>
        </w:rPr>
        <w:softHyphen/>
      </w:r>
      <w:r w:rsidRPr="00696F78">
        <w:rPr>
          <w:rFonts w:ascii="Times New Roman" w:hAnsi="Times New Roman"/>
          <w:sz w:val="20"/>
        </w:rPr>
        <w:t>förordningen finns krav på att de behöriga myndigheterna ska upprätta en förteckning över aktörer och hålla denna uppdaterad. Kommissionen ska anta delegerade akter för att fastställa vilka kategorier av aktörer som ska undantas från förteckningen (artikel 10.3). De aktörer som inte undantas är enligt artikel 15.5 skyldiga att lämna uppgifter till de behöriga myndig</w:t>
      </w:r>
      <w:r>
        <w:rPr>
          <w:rFonts w:ascii="Times New Roman" w:hAnsi="Times New Roman"/>
          <w:sz w:val="20"/>
        </w:rPr>
        <w:softHyphen/>
      </w:r>
      <w:r w:rsidRPr="00696F78">
        <w:rPr>
          <w:rFonts w:ascii="Times New Roman" w:hAnsi="Times New Roman"/>
          <w:sz w:val="20"/>
        </w:rPr>
        <w:t>heterna vid tillämpningen av artikel 10.2. Aktörerna ska lämna uppgifter om åtminstone namn och juridisk form, vilken specifik verksamhet som de utför, inbegripet verksamhet som utförs genom distanskommunikation och uppgift om vilka platser som de kontrollerar. Aktörernas skyldighet enligt artikel 15.5 gäller också om offentlig kontroll eller annan offentlig verksamhet genomförs av bl.a. officiella veterinärer, organ med delege</w:t>
      </w:r>
      <w:r>
        <w:rPr>
          <w:rFonts w:ascii="Times New Roman" w:hAnsi="Times New Roman"/>
          <w:sz w:val="20"/>
        </w:rPr>
        <w:softHyphen/>
      </w:r>
      <w:r w:rsidRPr="00696F78">
        <w:rPr>
          <w:rFonts w:ascii="Times New Roman" w:hAnsi="Times New Roman"/>
          <w:sz w:val="20"/>
        </w:rPr>
        <w:t>rade uppgifter och fysiska personer som delegerats vissa uppgifter i offentlig kontroll eller annan offentlig verksamhet (artikel 15.6).</w:t>
      </w:r>
    </w:p>
    <w:p w14:paraId="4A85D276" w14:textId="0D180DDB"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96F78">
        <w:rPr>
          <w:rFonts w:ascii="Times New Roman" w:hAnsi="Times New Roman"/>
          <w:sz w:val="20"/>
        </w:rPr>
        <w:t xml:space="preserve">I 6 § provtagningslagen finns ett bemyndigande för regeringen eller den myndighet som regeringen bestämmer att meddela föreskrifter om vad den som håller djur ska iaktta i fråga om skyldighet att anmäla verksamheten till en myndighet och att föra anteckningar om verksamheten. </w:t>
      </w:r>
      <w:r>
        <w:rPr>
          <w:rFonts w:ascii="Times New Roman" w:hAnsi="Times New Roman"/>
          <w:sz w:val="20"/>
        </w:rPr>
        <w:t xml:space="preserve">Det finns också bemyndiganden i 9 § första stycket 1 och 3 som ger rätt att meddela föreskrifter om registrering av djur, djurhållare och anläggningar för djur och som i sig kan anses innefatta en möjlighet att föreskriva en skyldighet att lämna uppgifter till dessa register. </w:t>
      </w:r>
      <w:r w:rsidRPr="00696F78">
        <w:rPr>
          <w:rFonts w:ascii="Times New Roman" w:hAnsi="Times New Roman"/>
          <w:sz w:val="20"/>
        </w:rPr>
        <w:t>De</w:t>
      </w:r>
      <w:r>
        <w:rPr>
          <w:rFonts w:ascii="Times New Roman" w:hAnsi="Times New Roman"/>
          <w:sz w:val="20"/>
        </w:rPr>
        <w:t>ss</w:t>
      </w:r>
      <w:r w:rsidRPr="00696F78">
        <w:rPr>
          <w:rFonts w:ascii="Times New Roman" w:hAnsi="Times New Roman"/>
          <w:sz w:val="20"/>
        </w:rPr>
        <w:t>a bemyndigande</w:t>
      </w:r>
      <w:r>
        <w:rPr>
          <w:rFonts w:ascii="Times New Roman" w:hAnsi="Times New Roman"/>
          <w:sz w:val="20"/>
        </w:rPr>
        <w:t>n</w:t>
      </w:r>
      <w:r w:rsidRPr="00696F78">
        <w:rPr>
          <w:rFonts w:ascii="Times New Roman" w:hAnsi="Times New Roman"/>
          <w:sz w:val="20"/>
        </w:rPr>
        <w:t xml:space="preserve"> bedöms vara ett tillräckligt komplement till uppgiftsskyldigheten enligt artikel 15.5 i den nya kontrollförordningen. </w:t>
      </w:r>
      <w:r>
        <w:rPr>
          <w:rFonts w:ascii="Times New Roman" w:hAnsi="Times New Roman"/>
          <w:sz w:val="20"/>
        </w:rPr>
        <w:t>Regeringen anser därmed i likhet med promemorian att det inte behövs n</w:t>
      </w:r>
      <w:r w:rsidRPr="00696F78">
        <w:rPr>
          <w:rFonts w:ascii="Times New Roman" w:hAnsi="Times New Roman"/>
          <w:sz w:val="20"/>
        </w:rPr>
        <w:t xml:space="preserve">ågot </w:t>
      </w:r>
      <w:r>
        <w:rPr>
          <w:rFonts w:ascii="Times New Roman" w:hAnsi="Times New Roman"/>
          <w:sz w:val="20"/>
        </w:rPr>
        <w:t>ytterligare</w:t>
      </w:r>
      <w:r w:rsidRPr="00696F78">
        <w:rPr>
          <w:rFonts w:ascii="Times New Roman" w:hAnsi="Times New Roman"/>
          <w:sz w:val="20"/>
        </w:rPr>
        <w:t xml:space="preserve"> bemyndigande om uppgiftsskyldighet i provtagningslagen.</w:t>
      </w:r>
      <w:r>
        <w:rPr>
          <w:rFonts w:ascii="Times New Roman" w:hAnsi="Times New Roman"/>
          <w:sz w:val="20"/>
        </w:rPr>
        <w:t xml:space="preserve"> </w:t>
      </w:r>
    </w:p>
    <w:p w14:paraId="0AE7C4FF" w14:textId="77777777" w:rsidR="00F71CC6" w:rsidRPr="00696F78" w:rsidRDefault="00AB307F" w:rsidP="00F71CC6">
      <w:pPr>
        <w:pStyle w:val="Brdtextmedindrag"/>
      </w:pPr>
      <w:r w:rsidRPr="00885191">
        <w:t>I förordningen (2018:1264) om digitalt inhämtande av uppgifter från företag</w:t>
      </w:r>
      <w:r>
        <w:t xml:space="preserve"> </w:t>
      </w:r>
      <w:r w:rsidRPr="00885191">
        <w:t>finns bestämmelser som syftar till att underlätta företagens kontak</w:t>
      </w:r>
      <w:r>
        <w:softHyphen/>
      </w:r>
      <w:r w:rsidRPr="00885191">
        <w:t>ter med och uppgiftslämnande till myndigheter. Förordningen är bl.a. til</w:t>
      </w:r>
      <w:r>
        <w:softHyphen/>
      </w:r>
      <w:r w:rsidRPr="00885191">
        <w:t>lämplig på Jordbruksverket, Livsmedelsverket och länsstyrelserna</w:t>
      </w:r>
      <w:r>
        <w:t>.</w:t>
      </w:r>
    </w:p>
    <w:p w14:paraId="787D3317" w14:textId="77777777" w:rsidR="00F71CC6" w:rsidRDefault="00AB307F" w:rsidP="00F71CC6">
      <w:pPr>
        <w:pStyle w:val="Rubrik2"/>
      </w:pPr>
      <w:bookmarkStart w:id="378" w:name="_Toc44537268"/>
      <w:bookmarkStart w:id="379" w:name="_Toc54265463"/>
      <w:r>
        <w:t>Rätt till upplysningar och tillträde</w:t>
      </w:r>
      <w:bookmarkEnd w:id="378"/>
      <w:bookmarkEnd w:id="379"/>
    </w:p>
    <w:p w14:paraId="761DEBFE" w14:textId="77777777" w:rsidR="00F71CC6" w:rsidRDefault="00AB307F" w:rsidP="00F71CC6">
      <w:pPr>
        <w:pStyle w:val="Brdtextram"/>
      </w:pPr>
      <w:r w:rsidRPr="00420062">
        <w:rPr>
          <w:b/>
        </w:rPr>
        <w:t xml:space="preserve">Regeringens </w:t>
      </w:r>
      <w:r w:rsidRPr="00782855">
        <w:rPr>
          <w:b/>
        </w:rPr>
        <w:t>bedömning:</w:t>
      </w:r>
      <w:r>
        <w:t xml:space="preserve"> Den nuvarande bestämmelsen om rätt för bl.a. kontrollmyndigheter och EU:s institutioner att få upplysningar, ta del av handlingar och att få tillträde till områden, anläggningar och byggnader, lokaler och andra utrymmen där djur hålls eller där djurpro</w:t>
      </w:r>
      <w:r>
        <w:softHyphen/>
        <w:t>dukter, foder eller material i övrigt förvaras eller annars hanteras, och där göra undersökningar och ta prover, bör finnas kvar.</w:t>
      </w:r>
    </w:p>
    <w:p w14:paraId="74F36C2D" w14:textId="77777777" w:rsidR="00F71CC6" w:rsidRDefault="00AB307F" w:rsidP="00F71CC6">
      <w:pPr>
        <w:pStyle w:val="Brdtextmedindragram"/>
      </w:pPr>
      <w:r w:rsidRPr="00782855">
        <w:rPr>
          <w:b/>
        </w:rPr>
        <w:t>Regeringens förslag:</w:t>
      </w:r>
      <w:r>
        <w:t xml:space="preserve"> Bestämmelserna om rätt till upplysningar och tillträde ska även gälla för en officiell veterinär som har förordnats enligt lagen om officiella veterinärer. Bestämmelserna ska även gälla under utförande av annan offentlig verksamhet.</w:t>
      </w:r>
    </w:p>
    <w:p w14:paraId="3989F2C2" w14:textId="77777777" w:rsidR="00F71CC6" w:rsidRDefault="00AB307F" w:rsidP="00F71CC6">
      <w:pPr>
        <w:pStyle w:val="Brdtextmedindragram"/>
      </w:pPr>
      <w:r>
        <w:t xml:space="preserve">Det ska förtydligas att de EU-institutioner som bestämmelserna gäller för är Europeiska kommissionen och Europeiska revisionsrätten. Deras rätt till upplysningar och tillträde ska gälla i den utsträckning det behövs för att kontrollera att Sverige följer de EU-bestämmelser som lagen kompletterar och </w:t>
      </w:r>
      <w:r w:rsidRPr="009F7163">
        <w:t>EU-bestämmelser</w:t>
      </w:r>
      <w:r>
        <w:t>na</w:t>
      </w:r>
      <w:r w:rsidRPr="009F7163">
        <w:t xml:space="preserve"> om unionens medfinansiering av åtgärder inom lagens tillämpningsområde</w:t>
      </w:r>
      <w:r>
        <w:t>.</w:t>
      </w:r>
    </w:p>
    <w:p w14:paraId="7C32D26A" w14:textId="77777777" w:rsidR="00F71CC6" w:rsidRDefault="00AB307F" w:rsidP="00F71CC6">
      <w:pPr>
        <w:pStyle w:val="Brdtextmedindragram"/>
      </w:pPr>
      <w:r>
        <w:t>Bestämmelsen om rätt till tillträde och upplysningar ska inte tilläm</w:t>
      </w:r>
      <w:r>
        <w:softHyphen/>
        <w:t>pas när kontroller och inspektioner på plats utförs enligt förordning (EU, Euratom) nr 883/2013 eller lagen om kontroller och inspektioner på plats av Europeiska byrån för bedrägeribekämpning.</w:t>
      </w:r>
    </w:p>
    <w:p w14:paraId="44BF39D3" w14:textId="77777777" w:rsidR="00F71CC6" w:rsidRPr="00A76360" w:rsidRDefault="00AB307F" w:rsidP="00F71CC6">
      <w:pPr>
        <w:pStyle w:val="Brdtextmedindragram"/>
      </w:pPr>
      <w:r>
        <w:t>Den särskilda bestämmelsen om rätt till tillträde för behöriga myn</w:t>
      </w:r>
      <w:r>
        <w:softHyphen/>
        <w:t xml:space="preserve">digheter </w:t>
      </w:r>
      <w:r w:rsidRPr="00505114">
        <w:t>i andra medlemsstater inom Europeiska unionen</w:t>
      </w:r>
      <w:r>
        <w:t xml:space="preserve"> ska tas bort.</w:t>
      </w:r>
    </w:p>
    <w:p w14:paraId="771A1D4E" w14:textId="77777777" w:rsidR="00F71CC6" w:rsidRPr="00A76360" w:rsidRDefault="00F71CC6" w:rsidP="00F71CC6">
      <w:pPr>
        <w:pStyle w:val="Brdtextmedindrag"/>
        <w:rPr>
          <w:sz w:val="8"/>
          <w:szCs w:val="8"/>
        </w:rPr>
      </w:pPr>
    </w:p>
    <w:p w14:paraId="3FE32861"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Promemorians förslag</w:t>
      </w:r>
      <w:r>
        <w:rPr>
          <w:rFonts w:ascii="Times New Roman" w:hAnsi="Times New Roman"/>
          <w:b/>
          <w:sz w:val="20"/>
        </w:rPr>
        <w:t xml:space="preserve"> och bedömning</w:t>
      </w:r>
      <w:r w:rsidRPr="008C4D32">
        <w:rPr>
          <w:rFonts w:ascii="Times New Roman" w:hAnsi="Times New Roman"/>
          <w:b/>
          <w:sz w:val="20"/>
        </w:rPr>
        <w:t>:</w:t>
      </w:r>
      <w:r w:rsidRPr="008C4D32">
        <w:rPr>
          <w:rFonts w:ascii="Times New Roman" w:hAnsi="Times New Roman"/>
          <w:sz w:val="20"/>
        </w:rPr>
        <w:t xml:space="preserve"> </w:t>
      </w:r>
      <w:r>
        <w:rPr>
          <w:rFonts w:ascii="Times New Roman" w:hAnsi="Times New Roman"/>
          <w:sz w:val="20"/>
        </w:rPr>
        <w:t>Överensstämmer i huvudsak med regeringens. I promemorian föreslås inte att den särskilda bestämmel</w:t>
      </w:r>
      <w:r>
        <w:rPr>
          <w:rFonts w:ascii="Times New Roman" w:hAnsi="Times New Roman"/>
          <w:sz w:val="20"/>
        </w:rPr>
        <w:softHyphen/>
        <w:t>sen om rätt till tillträde för behöriga myndigheter i andra medlemsstater tas bort.</w:t>
      </w:r>
    </w:p>
    <w:p w14:paraId="0890F293"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C4D32">
        <w:rPr>
          <w:rFonts w:ascii="Times New Roman" w:hAnsi="Times New Roman"/>
          <w:b/>
          <w:sz w:val="20"/>
        </w:rPr>
        <w:t>Remissinstanserna:</w:t>
      </w:r>
      <w:r w:rsidRPr="004431D9">
        <w:rPr>
          <w:rFonts w:ascii="Times New Roman" w:hAnsi="Times New Roman"/>
          <w:sz w:val="20"/>
        </w:rPr>
        <w:t xml:space="preserve"> </w:t>
      </w:r>
      <w:r w:rsidRPr="00CB5B0F">
        <w:rPr>
          <w:rFonts w:ascii="Times New Roman" w:hAnsi="Times New Roman"/>
          <w:i/>
          <w:iCs/>
          <w:sz w:val="20"/>
        </w:rPr>
        <w:t>Försvarsmakten</w:t>
      </w:r>
      <w:r w:rsidRPr="00CB5B0F">
        <w:rPr>
          <w:rFonts w:ascii="Times New Roman" w:hAnsi="Times New Roman"/>
          <w:sz w:val="20"/>
        </w:rPr>
        <w:t xml:space="preserve"> framför att den tillträdesrätt och rätt till dokumentation och information som den nya kontrollförordningen (artikel 116.3) ger Europeiska kommissionens och revisionsrättens inspek</w:t>
      </w:r>
      <w:r>
        <w:rPr>
          <w:rFonts w:ascii="Times New Roman" w:hAnsi="Times New Roman"/>
          <w:sz w:val="20"/>
        </w:rPr>
        <w:softHyphen/>
      </w:r>
      <w:r w:rsidRPr="00CB5B0F">
        <w:rPr>
          <w:rFonts w:ascii="Times New Roman" w:hAnsi="Times New Roman"/>
          <w:sz w:val="20"/>
        </w:rPr>
        <w:t>törer och experter medför en risk för att försvarshemligheter och annan skyddsvärd försvarsrelaterad information röjs. Det bör införas ett uttryck</w:t>
      </w:r>
      <w:r>
        <w:rPr>
          <w:rFonts w:ascii="Times New Roman" w:hAnsi="Times New Roman"/>
          <w:sz w:val="20"/>
        </w:rPr>
        <w:softHyphen/>
      </w:r>
      <w:r w:rsidRPr="00CB5B0F">
        <w:rPr>
          <w:rFonts w:ascii="Times New Roman" w:hAnsi="Times New Roman"/>
          <w:sz w:val="20"/>
        </w:rPr>
        <w:t>ligt undantag för Försvarsmakten i nationell rätt, i syfte att förhindra sprid</w:t>
      </w:r>
      <w:r>
        <w:rPr>
          <w:rFonts w:ascii="Times New Roman" w:hAnsi="Times New Roman"/>
          <w:sz w:val="20"/>
        </w:rPr>
        <w:softHyphen/>
      </w:r>
      <w:r w:rsidRPr="00CB5B0F">
        <w:rPr>
          <w:rFonts w:ascii="Times New Roman" w:hAnsi="Times New Roman"/>
          <w:sz w:val="20"/>
        </w:rPr>
        <w:t>ning av information som riskerar försvarsförmågan</w:t>
      </w:r>
      <w:r w:rsidRPr="008A4ECA">
        <w:rPr>
          <w:rFonts w:ascii="Times New Roman" w:hAnsi="Times New Roman"/>
          <w:sz w:val="20"/>
        </w:rPr>
        <w:t>.</w:t>
      </w:r>
      <w:r>
        <w:rPr>
          <w:rFonts w:ascii="Times New Roman" w:hAnsi="Times New Roman"/>
          <w:sz w:val="20"/>
        </w:rPr>
        <w:t xml:space="preserve"> </w:t>
      </w:r>
      <w:r w:rsidRPr="00391655">
        <w:rPr>
          <w:rFonts w:ascii="Times New Roman" w:hAnsi="Times New Roman"/>
          <w:i/>
          <w:iCs/>
          <w:sz w:val="20"/>
        </w:rPr>
        <w:t>Sveriges lantbruks</w:t>
      </w:r>
      <w:r>
        <w:rPr>
          <w:rFonts w:ascii="Times New Roman" w:hAnsi="Times New Roman"/>
          <w:i/>
          <w:iCs/>
          <w:sz w:val="20"/>
        </w:rPr>
        <w:softHyphen/>
      </w:r>
      <w:r w:rsidRPr="00391655">
        <w:rPr>
          <w:rFonts w:ascii="Times New Roman" w:hAnsi="Times New Roman"/>
          <w:i/>
          <w:iCs/>
          <w:sz w:val="20"/>
        </w:rPr>
        <w:t>universitet</w:t>
      </w:r>
      <w:r w:rsidRPr="00B20F71">
        <w:rPr>
          <w:rFonts w:ascii="Times New Roman" w:hAnsi="Times New Roman"/>
          <w:sz w:val="20"/>
        </w:rPr>
        <w:t xml:space="preserve"> tillstyrker att tillträde och andra bemyndiganden som gäller för dem som utövar offentlig kontroll, även bör gälla andra organ (officiella veterinärer och andra fysiska personer som fått delegation) som blivit bemyndigade att utföra verksamhet som avses i lagen, såsom att få tillgång till uppgifter som behövs för att utföra uppdraget och t.ex. tillträde till platser där djur hålls.</w:t>
      </w:r>
      <w:r w:rsidRPr="00B649C9">
        <w:rPr>
          <w:rFonts w:ascii="Times New Roman" w:hAnsi="Times New Roman"/>
          <w:sz w:val="20"/>
        </w:rPr>
        <w:t xml:space="preserve"> </w:t>
      </w:r>
      <w:r w:rsidRPr="000F334C">
        <w:rPr>
          <w:rFonts w:ascii="Times New Roman" w:hAnsi="Times New Roman"/>
          <w:sz w:val="20"/>
        </w:rPr>
        <w:t>Inga andra remissinstanser berör frågan.</w:t>
      </w:r>
    </w:p>
    <w:p w14:paraId="3BB6A301" w14:textId="77777777" w:rsidR="00F71CC6" w:rsidRPr="002F42E5" w:rsidRDefault="00AB307F" w:rsidP="00F71CC6">
      <w:pPr>
        <w:pStyle w:val="Brdtextmedindrag"/>
      </w:pPr>
      <w:r w:rsidRPr="008C4D32">
        <w:rPr>
          <w:b/>
        </w:rPr>
        <w:t>Skälen för regeringens förslag</w:t>
      </w:r>
      <w:r>
        <w:rPr>
          <w:b/>
        </w:rPr>
        <w:t xml:space="preserve"> och bedömning</w:t>
      </w:r>
      <w:r w:rsidRPr="008C4D32">
        <w:rPr>
          <w:b/>
        </w:rPr>
        <w:t>:</w:t>
      </w:r>
      <w:r w:rsidRPr="002F42E5">
        <w:t xml:space="preserve"> I dag har en kontroll</w:t>
      </w:r>
      <w:r>
        <w:softHyphen/>
      </w:r>
      <w:r w:rsidRPr="002F42E5">
        <w:t>myndighet och ett kontrollorgan som anlitas i den offentliga kontrollen rätt att i den utsträckning det behövs för kontrollen på begäran få upplysningar och ta del av handlingar samt få tillträde till områden, anläggningar och byggnader, lokaler och andra utrymmen där djur hålls eller där djurpro</w:t>
      </w:r>
      <w:r>
        <w:softHyphen/>
      </w:r>
      <w:r w:rsidRPr="002F42E5">
        <w:t>dukter, foder eller material i övrigt förvaras eller annars hanteras och där göra undersökningar och ta prover. Denna rätt gäller också för den som vidtar åtgärder enligt lagen, de föreskrifter eller beslut som har meddelats med stöd av lagen, de EU-bestämmelser som komplette</w:t>
      </w:r>
      <w:r w:rsidRPr="002F42E5">
        <w:softHyphen/>
        <w:t>ras av lagen eller de beslut som har meddelats med stöd av EU-bestämmelserna (13 § prov</w:t>
      </w:r>
      <w:r>
        <w:softHyphen/>
      </w:r>
      <w:r w:rsidRPr="002F42E5">
        <w:t>tagningslagen).</w:t>
      </w:r>
    </w:p>
    <w:p w14:paraId="689840A4" w14:textId="77777777" w:rsidR="00F71CC6" w:rsidRPr="002F42E5" w:rsidRDefault="00AB307F" w:rsidP="00F71CC6">
      <w:pPr>
        <w:pStyle w:val="Brdtextmedindrag"/>
      </w:pPr>
      <w:r w:rsidRPr="002F42E5">
        <w:t xml:space="preserve">När det gäller </w:t>
      </w:r>
      <w:r>
        <w:t xml:space="preserve">uttrycket </w:t>
      </w:r>
      <w:r w:rsidRPr="002F42E5">
        <w:t>”den som vidtar åtgärder” framgår det av förarbetena till lagen (1992:1683) om provtagning på djur, m.m. (gamla provtagningslagen) att det som åsyftas är förebyggande åtgärder för att hindra spridning av smittsamma djursjukdomar samt bekämpningsåtgär</w:t>
      </w:r>
      <w:r w:rsidRPr="002F42E5">
        <w:softHyphen/>
        <w:t xml:space="preserve">der (se prop. 1994/95:175 s. 14 och prop. 1998/99:88 s. 44). Dessa åtgärder ingår i </w:t>
      </w:r>
      <w:r>
        <w:t xml:space="preserve">det som är </w:t>
      </w:r>
      <w:r w:rsidRPr="002F42E5">
        <w:t>offentlig verksamhet enligt artikel 2.2 i den nya kontrollförordningen.</w:t>
      </w:r>
    </w:p>
    <w:p w14:paraId="33F4C745" w14:textId="77777777" w:rsidR="00F71CC6" w:rsidRPr="002F42E5" w:rsidRDefault="00AB307F" w:rsidP="00F71CC6">
      <w:pPr>
        <w:pStyle w:val="Brdtextmedindrag"/>
      </w:pPr>
      <w:r w:rsidRPr="002F42E5">
        <w:t>Bestämmelsen i 13 § provtagningslagen om rätt till upplysningar och tillträde kan jämföras med artikel 15.1 i den nya kontrollförordningen. Enligt denna artikel ska aktörerna, där behöriga myndigheter så kräver och i den utsträckning som det är nödvändigt för att genomföra offentlig kontroll eller annan offentlig verksamhet, ge de behöriga myndigheternas personal tillgång till utrustning, transportmedel, lokaler och andra platser under aktörernas kontroll och deras omgivningar, deras datoriserade informationshanteringssystem, djur och varor under deras kontroll samt dokument och annan relevant information. Aktörernas skyldighet enligt denna artikel gäller också om offentlig kontroll eller annan offentlig verk</w:t>
      </w:r>
      <w:r w:rsidRPr="002F42E5">
        <w:softHyphen/>
        <w:t>samhet genomförs av bl.a. officiella veterinärer, organ med delegerade uppgifter och fysiska personer som har delegerats vissa uppgifter i offent</w:t>
      </w:r>
      <w:r>
        <w:softHyphen/>
      </w:r>
      <w:r w:rsidRPr="002F42E5">
        <w:t>lig kontroll eller annan offentlig verksamhet (artikel 15.6).</w:t>
      </w:r>
    </w:p>
    <w:p w14:paraId="508D66ED" w14:textId="77777777" w:rsidR="00F71CC6" w:rsidRPr="002F42E5" w:rsidRDefault="00AB307F" w:rsidP="00F71CC6">
      <w:pPr>
        <w:pStyle w:val="Brdtextmedindrag"/>
      </w:pPr>
      <w:r>
        <w:t xml:space="preserve">Regeringen har i avsnitt 11.1 föreslagit en bestämmelse som tydliggör att den nya kontrollförordningen ska tillämpas vid all offentlig kontroll och annan offentlig verksamhet enligt provtagningslagen, </w:t>
      </w:r>
      <w:bookmarkStart w:id="380" w:name="_Hlk39841905"/>
      <w:r>
        <w:t>alltså även vid sådan kontroll och annan offentlig verksamhet som kan bedömas falla utanför kontrollförordningens tillämpningsområde</w:t>
      </w:r>
      <w:bookmarkEnd w:id="380"/>
      <w:r>
        <w:t xml:space="preserve">. </w:t>
      </w:r>
      <w:r w:rsidRPr="002F42E5">
        <w:t xml:space="preserve">Artikel 15.1 i den nya kontrollförordningen bedöms vara direkt tillämplig i medlemsstaterna – även när uppgiften att utföra kontroll har delegerats till enskilda. Medan artikel 15.1 reglerar en skyldighet för aktörerna innehåller emellertid 13 § provtagningslagen en motsvarande rätt för kontrollmyndigheterna och kontrollorganen. </w:t>
      </w:r>
      <w:bookmarkStart w:id="381" w:name="_Hlk38441917"/>
      <w:bookmarkStart w:id="382" w:name="_Hlk38467892"/>
      <w:r>
        <w:t>Av artikel 5.1 h i den nya kontrollförordningen framgår också att de behöriga myndigheterna ska ha rättsliga förfaranden för att säkerställa att personalen har tillträde till aktörernas byggnader med till</w:t>
      </w:r>
      <w:r>
        <w:softHyphen/>
        <w:t xml:space="preserve">hörande mark och tillgång till deras dokumentation, så att de kan utföra sina uppgifter på ett korrekt sätt. </w:t>
      </w:r>
      <w:bookmarkEnd w:id="381"/>
      <w:bookmarkEnd w:id="382"/>
      <w:r>
        <w:t>Mot denna bakgrund och f</w:t>
      </w:r>
      <w:r w:rsidRPr="002F42E5">
        <w:t xml:space="preserve">ör att undvika eventuella otydligheter vid tillämpningen </w:t>
      </w:r>
      <w:r>
        <w:t xml:space="preserve">anser regeringen i likhet med promemorian att </w:t>
      </w:r>
      <w:r w:rsidRPr="002F42E5">
        <w:t xml:space="preserve">det </w:t>
      </w:r>
      <w:r>
        <w:t xml:space="preserve">är </w:t>
      </w:r>
      <w:r w:rsidRPr="002F42E5">
        <w:t>lämpligt att låta bestämmelsen i provtagningslagen om rätten till upplysningar och tillträde vara kvar som ett komplement till bestämmelsen i den nya kontrollförordningen.</w:t>
      </w:r>
    </w:p>
    <w:p w14:paraId="5BB2692A" w14:textId="552855EC" w:rsidR="00F71CC6" w:rsidRPr="002F42E5" w:rsidRDefault="00AB307F" w:rsidP="00F71CC6">
      <w:pPr>
        <w:pStyle w:val="Brdtextmedindrag"/>
      </w:pPr>
      <w:r w:rsidRPr="002F42E5">
        <w:t xml:space="preserve">Skyldigheten i den nya kontrollförordningen gäller, som nämnts ovan, också i förhållande till officiella veterinärer. En officiell veterinär är en veterinär som genom anställning eller på annat sätt har utsetts av den behöriga myndigheten och som har lämpliga kvalifikationer för att utföra offentlig kontroll och annan offentlig verksamhet i enlighet med denna förordning, och de relevanta bestämmelser som avses i artikel 1.2. (artikel 3 i den nya kontrollförordningen). Det kan inte uteslutas att även privatpraktiserande veterinärer anlitas för att utföra viss offentlig kontroll eller </w:t>
      </w:r>
      <w:r>
        <w:t xml:space="preserve">annan </w:t>
      </w:r>
      <w:r w:rsidRPr="002F42E5">
        <w:t>offentlig verksamhet</w:t>
      </w:r>
      <w:r w:rsidRPr="00391655">
        <w:t xml:space="preserve"> </w:t>
      </w:r>
      <w:bookmarkStart w:id="383" w:name="_Hlk38467998"/>
      <w:r>
        <w:t>i egenskap av officiell veterinär</w:t>
      </w:r>
      <w:bookmarkEnd w:id="383"/>
      <w:r w:rsidRPr="002F42E5">
        <w:t>. Bestäm</w:t>
      </w:r>
      <w:r>
        <w:softHyphen/>
      </w:r>
      <w:r w:rsidRPr="002F42E5">
        <w:t>melsen om rätt till upplysningar m.m. bör därför även omfatta dessa veterinärer. Rätten till upplysningar och tillträde bör således, på motsva</w:t>
      </w:r>
      <w:r>
        <w:softHyphen/>
      </w:r>
      <w:r w:rsidRPr="002F42E5">
        <w:t>rande sätt som föreskrivs om aktörernas skyldigheter i den nya kontroll</w:t>
      </w:r>
      <w:r>
        <w:softHyphen/>
      </w:r>
      <w:r w:rsidRPr="002F42E5">
        <w:t>förordningen, även gälla för sådana veterinärer som förordnats enligt lagen (2009:1254) om officiella veterinärer. Officiella veterinärer som är anställda på kontrollmyndigheten omfattas däremot av kontrollmyndighet</w:t>
      </w:r>
      <w:r>
        <w:softHyphen/>
      </w:r>
      <w:r w:rsidRPr="002F42E5">
        <w:t xml:space="preserve">ens tillträdesrätt. </w:t>
      </w:r>
    </w:p>
    <w:p w14:paraId="66794CA4" w14:textId="77777777" w:rsidR="00F71CC6" w:rsidRPr="002F42E5" w:rsidRDefault="00AB307F" w:rsidP="00F71CC6">
      <w:pPr>
        <w:pStyle w:val="Brdtextmedindrag"/>
      </w:pPr>
      <w:r w:rsidRPr="002F42E5">
        <w:t xml:space="preserve">Rätten </w:t>
      </w:r>
      <w:r>
        <w:t xml:space="preserve">till upplysningar och tillträde </w:t>
      </w:r>
      <w:r w:rsidRPr="002F42E5">
        <w:t>bör vidare, på motsvarande sätt som föreskrivs om aktörernas skyldigheter i den nya kontrollförordningen, även gälla vid utförande av annan offentlig verksamhet, vilket alltså omfattar bl.a. bekämpningsåtgärder mot djursjukdomar. För att uppnå enhetlighet med den nya kontrollförordningen och för att underlätta til</w:t>
      </w:r>
      <w:r>
        <w:softHyphen/>
      </w:r>
      <w:r w:rsidRPr="002F42E5">
        <w:t>lämpningen är bedömningen att uttrycket ”den som utför annan offentlig verksamhet” bör användas istället för uttrycket ”den som vidtar åtgärder</w:t>
      </w:r>
      <w:r>
        <w:t xml:space="preserve"> […]</w:t>
      </w:r>
      <w:r w:rsidRPr="002F42E5">
        <w:t>”.</w:t>
      </w:r>
      <w:r w:rsidRPr="004C10E4">
        <w:t xml:space="preserve"> </w:t>
      </w:r>
      <w:r>
        <w:t>I praktiken avses dock samma situationer, eftersom annan offentlig verksamhet avser just annan verksamhet än offentlig kontroll som utförs enligt den nya kontrollförordningen eller den materiella lagstiftningen (se artikel 2.2). Det bedöms alltså inte vara fråga om någon faktisk utvidgning av tillträdesrätten i denna del.</w:t>
      </w:r>
    </w:p>
    <w:p w14:paraId="567E2E5B" w14:textId="77777777" w:rsidR="00F71CC6" w:rsidRPr="002F42E5" w:rsidRDefault="00AB307F" w:rsidP="00F71CC6">
      <w:pPr>
        <w:pStyle w:val="Brdtextmedindrag"/>
      </w:pPr>
      <w:r w:rsidRPr="002F42E5">
        <w:t>Av 14 § 1 provtagningslagen följer att bestämmelsen om rätt till upplys</w:t>
      </w:r>
      <w:r>
        <w:softHyphen/>
      </w:r>
      <w:r w:rsidRPr="002F42E5">
        <w:t>ningar och tillträde även gäller för EU:s institutioner och för inspektörer och experter som utsetts av institutionerna.</w:t>
      </w:r>
    </w:p>
    <w:p w14:paraId="41C53FC9" w14:textId="77777777" w:rsidR="00F71CC6" w:rsidRPr="002F42E5" w:rsidRDefault="00AB307F" w:rsidP="00F71CC6">
      <w:pPr>
        <w:pStyle w:val="Brdtextmedindrag"/>
      </w:pPr>
      <w:r w:rsidRPr="002F42E5">
        <w:t>I den nya kontrollförordningen finns bestämmelser om Europeiska kommissionens kontroll i medlemsstaterna (artiklarna 116–119). Kom</w:t>
      </w:r>
      <w:r>
        <w:softHyphen/>
      </w:r>
      <w:r w:rsidRPr="002F42E5">
        <w:t>missionens experter ska utföra kontroller i varje medlemsstat för att bl.a. kontrollera tillämpningen av de bestämmelser som avses i artikel 1.2 och de bestämmelser som föreskrivs i den nya kontrollförordningen. Dessa kontroller ska organiseras i samarbete med de behöriga myndigheterna i medlemsstaterna och utföras regelbundet. De får även omfatta kontroller på plats (artikel 116). Medlemsstaterna ska ge nödvändigt stöd för att säkerställa att kommissionens experter får tillträde till alla lokaler eller delar av lokaler, till djur och varor samt tillgång till information och data</w:t>
      </w:r>
      <w:r>
        <w:softHyphen/>
      </w:r>
      <w:r w:rsidRPr="002F42E5">
        <w:t>system som är av betydelse för att de ska kunna fullgöra sina uppgifter (artikel 119). Kommissionen får även, i samarbete med den berörda medlemsstaten, sända en grupp inspektörer för offentlig kontroll på plats i medlemsstaten (artikel 108.2).</w:t>
      </w:r>
    </w:p>
    <w:p w14:paraId="472CDCFB" w14:textId="77777777" w:rsidR="00F71CC6" w:rsidRPr="002F42E5" w:rsidRDefault="00AB307F" w:rsidP="00F71CC6">
      <w:pPr>
        <w:pStyle w:val="Brdtextmedindrag"/>
      </w:pPr>
      <w:r w:rsidRPr="002F42E5">
        <w:t>Eftersom det är kommissionen och dess inspektörer och experter som ska utföra kontroll i medlemsstaterna enligt den nya kon</w:t>
      </w:r>
      <w:r w:rsidRPr="002F42E5">
        <w:softHyphen/>
        <w:t xml:space="preserve">trollförordningen </w:t>
      </w:r>
      <w:r>
        <w:t xml:space="preserve">bör </w:t>
      </w:r>
      <w:r w:rsidRPr="002F42E5">
        <w:t>rätten till upplysningar och tillträde preciseras</w:t>
      </w:r>
      <w:r>
        <w:t xml:space="preserve"> till</w:t>
      </w:r>
      <w:r w:rsidRPr="002F42E5">
        <w:t xml:space="preserve"> att gälla för dem. Även experter från medlemsstaterna får dock bistå kommissionens experter och dessa ska då när de åtföljer kommissionens experter ges samma rätt till tillträde som dem (artikel 116.4). Det får förutsättas att nationella experter som åtföljer kommissionen vid kontroll har utsetts av kommissionen. De nationella experterna omfattas alltså i detta samman</w:t>
      </w:r>
      <w:r>
        <w:softHyphen/>
      </w:r>
      <w:r w:rsidRPr="002F42E5">
        <w:t xml:space="preserve">hang av uttrycket ”experter som har utsetts av kommissionen”. </w:t>
      </w:r>
    </w:p>
    <w:p w14:paraId="1F2676A8" w14:textId="4E0470D8" w:rsidR="00F71CC6" w:rsidRDefault="00AB307F" w:rsidP="00F71CC6">
      <w:pPr>
        <w:pStyle w:val="Brdtextmedindrag"/>
      </w:pPr>
      <w:r w:rsidRPr="002F42E5">
        <w:t>Vissa åtgärder som utförs i Sverige kan enligt provtagningsförordningen medfinansieras av unionens budget</w:t>
      </w:r>
      <w:r>
        <w:t>.</w:t>
      </w:r>
      <w:r w:rsidRPr="003055FD">
        <w:t xml:space="preserve"> </w:t>
      </w:r>
      <w:r w:rsidRPr="007F4C76">
        <w:t xml:space="preserve">Medfinansieringen </w:t>
      </w:r>
      <w:r>
        <w:t>avser</w:t>
      </w:r>
      <w:r w:rsidRPr="007F4C76">
        <w:t xml:space="preserve"> till största delen åtgärder för att förebygga och bekämpa smittsamma djursjukdomar. För budgetperioden 2014</w:t>
      </w:r>
      <w:r>
        <w:t>–</w:t>
      </w:r>
      <w:r w:rsidRPr="007F4C76">
        <w:t>2020 regleras unionens medfinansiering i</w:t>
      </w:r>
      <w:r w:rsidRPr="002F42E5">
        <w:t xml:space="preserve"> Europaparlamentets och rådets förordning (EU) nr 652/2014 av den 15 maj 2014 om fastställande av bestämmelser för förvaltningen av utgifter för livsmedelskedjan, djurhälsa, djurskydd, växt</w:t>
      </w:r>
      <w:r>
        <w:softHyphen/>
      </w:r>
      <w:r w:rsidRPr="002F42E5">
        <w:t>skydd och växtför</w:t>
      </w:r>
      <w:r w:rsidRPr="002F42E5">
        <w:softHyphen/>
        <w:t>ökningsmaterial, och om ändring av rådets direktiv 98/56/EG, 2000/29/EG och 2008/90/EG, Europaparlamentets och rådets förordningar (EG) nr 178/2002, (EG) nr 882/2004 och (EG) nr 396/2005, Europaparlamentets och rådets direktiv 2009/128/EG samt Europaparla</w:t>
      </w:r>
      <w:r>
        <w:softHyphen/>
      </w:r>
      <w:r w:rsidRPr="002F42E5">
        <w:t xml:space="preserve">mentets och rådets förordning (EG) nr 1107/2009, och om upphävande av rådets beslut 66/399/EEG, 76/894/EEG och 2009/470/EG. </w:t>
      </w:r>
      <w:r w:rsidRPr="007F4C76">
        <w:t>Förhandlingar om bestämmelser för nästa budgetperiod 2021</w:t>
      </w:r>
      <w:r>
        <w:t>–</w:t>
      </w:r>
      <w:r w:rsidRPr="007F4C76">
        <w:t>2027 pågår. Kommiss</w:t>
      </w:r>
      <w:r>
        <w:softHyphen/>
      </w:r>
      <w:r w:rsidRPr="007F4C76">
        <w:t>ionen har föreslagit ett nytt program för den inre marknaden, i vilket en bredd av tidigare separata program och insatser inom bl.a. konkurrens</w:t>
      </w:r>
      <w:r>
        <w:softHyphen/>
      </w:r>
      <w:r w:rsidRPr="007F4C76">
        <w:t>kraft, växt-, djur-, livsmedels- och foderområdet, konsumentskydd och statistik ingår. Bestämmelserna på växt-, djur-, livsmedels- och foderom</w:t>
      </w:r>
      <w:r>
        <w:softHyphen/>
      </w:r>
      <w:r w:rsidRPr="007F4C76">
        <w:t xml:space="preserve">rådet motsvarar i princip bestämmelserna i förordning </w:t>
      </w:r>
      <w:r>
        <w:t xml:space="preserve">(EU) </w:t>
      </w:r>
      <w:r w:rsidRPr="007F4C76">
        <w:t>nr 652/2014 men innebär en viss utvidgning av vad som kan finansieras i förhållande till dagens program.</w:t>
      </w:r>
    </w:p>
    <w:p w14:paraId="21A2CCF8" w14:textId="6BD9B589" w:rsidR="00F71CC6" w:rsidRDefault="00AB307F" w:rsidP="00F71CC6">
      <w:pPr>
        <w:pStyle w:val="Brdtextmedindrag"/>
      </w:pPr>
      <w:bookmarkStart w:id="384" w:name="_Hlk39840728"/>
      <w:r>
        <w:t xml:space="preserve">En av EU:s institutioner, Europeiska revisionsrätten, har i uppgift att granska hur unionens medel används, såväl inom unionens egna organ som inom medlemsstaterna. </w:t>
      </w:r>
      <w:bookmarkEnd w:id="384"/>
      <w:r w:rsidRPr="002F42E5">
        <w:t>Sverige kan där</w:t>
      </w:r>
      <w:r>
        <w:t>med</w:t>
      </w:r>
      <w:r w:rsidRPr="002F42E5">
        <w:t xml:space="preserve"> komma att granskas av revi</w:t>
      </w:r>
      <w:r>
        <w:softHyphen/>
      </w:r>
      <w:r w:rsidRPr="002F42E5">
        <w:t>sionsrätten. Revisionsrätten och in</w:t>
      </w:r>
      <w:r w:rsidRPr="002F42E5">
        <w:softHyphen/>
        <w:t xml:space="preserve">spektörer och experter som utsetts av revisionsrätten bör således ha samma befogenheter som kommissionen att få tillgång till de platser och uppgifter som behövs för granskningen av unionens finanser. </w:t>
      </w:r>
    </w:p>
    <w:p w14:paraId="7D9E19EF" w14:textId="77777777" w:rsidR="00F71CC6" w:rsidRPr="002F42E5" w:rsidRDefault="00AB307F" w:rsidP="00F71CC6">
      <w:pPr>
        <w:pStyle w:val="Brdtextmedindrag"/>
      </w:pPr>
      <w:r w:rsidRPr="002F42E5">
        <w:t xml:space="preserve">Rätten för kommissionen, revisionsrätten och för de inspektörer och experter som har utsetts av dessa institutioner bör också gälla i den utsträckning det behövs för kontroll av att reglerna i förordning (EU) nr 652/2014 </w:t>
      </w:r>
      <w:r>
        <w:t>eller i det nya regelverk som kommer att ersätta den förord</w:t>
      </w:r>
      <w:r>
        <w:softHyphen/>
        <w:t>ningen följs</w:t>
      </w:r>
      <w:r w:rsidRPr="00CE1420">
        <w:t>.</w:t>
      </w:r>
      <w:r>
        <w:t xml:space="preserve"> Regeringen bedömer därför, till skillnad från promemorian, att rätten till tillträde inte bör vara kopplad till en specifik EU-förordning. I stället bör rätten gälla </w:t>
      </w:r>
      <w:r w:rsidRPr="009F7163">
        <w:t xml:space="preserve">i den utsträckning det behövs för att kontrollera att </w:t>
      </w:r>
      <w:r>
        <w:t xml:space="preserve">de vid varje tid gällande </w:t>
      </w:r>
      <w:r w:rsidRPr="009F7163">
        <w:t>EU-bestämmelser</w:t>
      </w:r>
      <w:r>
        <w:t>na</w:t>
      </w:r>
      <w:r w:rsidRPr="009F7163">
        <w:t xml:space="preserve"> om unionens medfinansie</w:t>
      </w:r>
      <w:r>
        <w:softHyphen/>
      </w:r>
      <w:r w:rsidRPr="009F7163">
        <w:t>ring av åtgärder inom lagens tillämpningsområde följs</w:t>
      </w:r>
      <w:r w:rsidRPr="002F42E5">
        <w:t>.</w:t>
      </w:r>
    </w:p>
    <w:p w14:paraId="3555EFD8" w14:textId="727523E0" w:rsidR="00F71CC6" w:rsidRDefault="00AB307F" w:rsidP="00F71CC6">
      <w:pPr>
        <w:pStyle w:val="Brdtextmedindrag"/>
      </w:pPr>
      <w:r w:rsidRPr="002F42E5">
        <w:t>I kommissionen ingår också Europeiska byrån för bedrägeribekämpning (Olaf) som har att utföra kontroll och inspektioner av åtgärder som medfi</w:t>
      </w:r>
      <w:r>
        <w:softHyphen/>
      </w:r>
      <w:r w:rsidRPr="002F42E5">
        <w:t>nansieras av unionens budget. Olaf har under vissa förutsättningar rätt till tillträde och upplysningar enligt Europaparlamentets och rådets förord</w:t>
      </w:r>
      <w:r>
        <w:softHyphen/>
      </w:r>
      <w:r w:rsidRPr="002F42E5">
        <w:t>ning (EU, Euratom) nr 883/2013 av den 11 september 2013 om utredningar som utförs av Europeiska byrån för bedrägeribekämpning (Olaf) och om upphävande av Europaparlamentets och rådets förordning (EG) nr 1073/1999 och rådets förordning (Euratom) nr 1074/1999. I lagen (2017:244) om kontroller och inspektioner på plats av Europeiska byrån för bedrägeribekämpning finns bestämmelser om rätt för behöriga myndigheter till tillträde och upplysningar när Olaf utför kontroller och inspektioner enligt förordning (EU, Euratom) nr 883/2013. Bestämmel</w:t>
      </w:r>
      <w:r>
        <w:softHyphen/>
      </w:r>
      <w:r w:rsidRPr="002F42E5">
        <w:t>serna i provtagningslagen om rätt till tillträde och upplysningar bör inte tillämpas när kontroller och inspektioner på plats genomförs enligt förord</w:t>
      </w:r>
      <w:r>
        <w:softHyphen/>
      </w:r>
      <w:r w:rsidRPr="002F42E5">
        <w:t>ning (EU, Euratom) nr 883/2013 eller lagen om kontroller och inspekt</w:t>
      </w:r>
      <w:r>
        <w:softHyphen/>
      </w:r>
      <w:r w:rsidRPr="002F42E5">
        <w:t>ioner på plats av Europeiska byrån för bedrägeribekämpning. Bestämmel</w:t>
      </w:r>
      <w:r>
        <w:softHyphen/>
      </w:r>
      <w:r w:rsidRPr="002F42E5">
        <w:t xml:space="preserve">sen bör utformas enligt </w:t>
      </w:r>
      <w:r>
        <w:t>L</w:t>
      </w:r>
      <w:r w:rsidRPr="002F42E5">
        <w:t>agrådets yttrande i proposition 2016/17:56 Kontroller och inspektioner i Sverige av Europeiska byrån för bedrägeribekämpning.</w:t>
      </w:r>
      <w:r>
        <w:t xml:space="preserve"> </w:t>
      </w:r>
    </w:p>
    <w:p w14:paraId="3CDEFB6C" w14:textId="265C444B" w:rsidR="00F71CC6" w:rsidRDefault="00AB307F" w:rsidP="00F71CC6">
      <w:pPr>
        <w:pStyle w:val="Brdtextmedindrag"/>
      </w:pPr>
      <w:bookmarkStart w:id="385" w:name="_Hlk38468127"/>
      <w:r>
        <w:t>I såväl den tidigare som den nya kontrollförordningen finns bestämmel</w:t>
      </w:r>
      <w:r>
        <w:softHyphen/>
        <w:t>ser om administrativt stöd och samarbete mellan medlemsstaternas behöriga myndigheter. Detta kan bl.a. inkludera närvaro av personal från den behöriga myndigheten i en annan medlemsstat vid en offentlig kontroll eller annan undersökning som görs av behörig myndighet i en medlemsstat (se artiklarna 34.2, 36.3 och 38.3 i den tidigare kontrollförordningen och artiklarna 102.2, 104.3 och 106.3 i den nya kontrollförordningen). Efter</w:t>
      </w:r>
      <w:r>
        <w:softHyphen/>
        <w:t>som personal från de behöriga myndigheter i andra medlemsstater även fortsättningsvis ska delta i sådana kontroller tillsammans med den nationella myndigheten bedöms dock inte att det behövs några bestämmel</w:t>
      </w:r>
      <w:r>
        <w:softHyphen/>
        <w:t xml:space="preserve">ser om en självständig rätt till tillträde för dem i svensk rätt. </w:t>
      </w:r>
      <w:bookmarkEnd w:id="385"/>
      <w:r>
        <w:t>Regeringen föreslår därför, till skillnad från promemorian, att den särskilda bestämmelsen om rätt till tillträde i 14 § 2 provtagningslagen tas bort.</w:t>
      </w:r>
      <w:r w:rsidRPr="008C60A1">
        <w:t xml:space="preserve"> Bestämmelsen i 14 §</w:t>
      </w:r>
      <w:r>
        <w:t> </w:t>
      </w:r>
      <w:r w:rsidRPr="008C60A1">
        <w:t xml:space="preserve">2 provtagningslagen </w:t>
      </w:r>
      <w:r>
        <w:t>genomför</w:t>
      </w:r>
      <w:r w:rsidRPr="008C60A1">
        <w:t xml:space="preserve"> enligt förarbetena </w:t>
      </w:r>
      <w:r>
        <w:t>(se prop. 1997/98:48 s. 25)</w:t>
      </w:r>
      <w:r w:rsidRPr="008C60A1">
        <w:t xml:space="preserve"> </w:t>
      </w:r>
      <w:r>
        <w:t>r</w:t>
      </w:r>
      <w:r w:rsidRPr="008C60A1">
        <w:t>ådets direktiv 96/23/EG av den 29</w:t>
      </w:r>
      <w:r>
        <w:t> </w:t>
      </w:r>
      <w:r w:rsidRPr="008C60A1">
        <w:t xml:space="preserve">april 1996 om införande av kontrollåtgärder för vissa ämnen och restsubstanser av dessa i levande djur och i produkter framställda därav och om upphävande av direktiv 85/358/EEG och 86/469/EEG samt beslut 89/187/EEG och 91/664/EEG. Det direktivet </w:t>
      </w:r>
      <w:r>
        <w:t xml:space="preserve">har dock </w:t>
      </w:r>
      <w:r w:rsidRPr="008C60A1">
        <w:t>upphäv</w:t>
      </w:r>
      <w:r>
        <w:t>ts</w:t>
      </w:r>
      <w:r w:rsidRPr="008C60A1">
        <w:t xml:space="preserve"> och ers</w:t>
      </w:r>
      <w:r>
        <w:t>a</w:t>
      </w:r>
      <w:r w:rsidRPr="008C60A1">
        <w:t>tts av den nya kontrollförordningen</w:t>
      </w:r>
      <w:r>
        <w:t xml:space="preserve"> (se artikel 146 i kontrollförordningen)</w:t>
      </w:r>
      <w:r w:rsidRPr="008C60A1">
        <w:t>.</w:t>
      </w:r>
    </w:p>
    <w:p w14:paraId="516042CA" w14:textId="77777777" w:rsidR="00F71CC6" w:rsidRDefault="00AB307F" w:rsidP="00F71CC6">
      <w:pPr>
        <w:pStyle w:val="Brdtextmedindrag"/>
      </w:pPr>
      <w:r>
        <w:t xml:space="preserve">När det gäller </w:t>
      </w:r>
      <w:r w:rsidRPr="006E7604">
        <w:rPr>
          <w:i/>
          <w:iCs/>
        </w:rPr>
        <w:t>Försvarsmaktens</w:t>
      </w:r>
      <w:r>
        <w:t xml:space="preserve"> synpunkter kring behovet av att undanta sin verksamhet från rätten till tillträde för EU-institutionerna, se bedöm</w:t>
      </w:r>
      <w:r>
        <w:softHyphen/>
        <w:t>ningen i avsnitt 9.9 (om livsmedelslagen).</w:t>
      </w:r>
    </w:p>
    <w:p w14:paraId="74EF1014" w14:textId="77777777" w:rsidR="00F71CC6" w:rsidRDefault="00AB307F" w:rsidP="00F71CC6">
      <w:pPr>
        <w:pStyle w:val="Rubrik2"/>
      </w:pPr>
      <w:bookmarkStart w:id="386" w:name="_Toc44537269"/>
      <w:bookmarkStart w:id="387" w:name="_Toc54265464"/>
      <w:r>
        <w:t>Skyldighet att lämna hjälp</w:t>
      </w:r>
      <w:bookmarkEnd w:id="386"/>
      <w:bookmarkEnd w:id="387"/>
    </w:p>
    <w:p w14:paraId="1248C129" w14:textId="77777777" w:rsidR="00F71CC6" w:rsidRPr="00A76360" w:rsidRDefault="00AB307F" w:rsidP="00F71CC6">
      <w:pPr>
        <w:pStyle w:val="Brdtextram"/>
      </w:pPr>
      <w:r w:rsidRPr="00420062">
        <w:rPr>
          <w:b/>
        </w:rPr>
        <w:t>Regeringens förslag:</w:t>
      </w:r>
      <w:r>
        <w:t xml:space="preserve"> Den</w:t>
      </w:r>
      <w:r w:rsidRPr="00556D54">
        <w:t xml:space="preserve"> nuvarande bestämmelsen om skyldighet att tillhandahålla hjälp</w:t>
      </w:r>
      <w:r>
        <w:t xml:space="preserve"> ska ersättas med en </w:t>
      </w:r>
      <w:r w:rsidRPr="00543176">
        <w:t>upplysning om att det i kontroll</w:t>
      </w:r>
      <w:r>
        <w:softHyphen/>
      </w:r>
      <w:r w:rsidRPr="00543176">
        <w:t>förordningen finns bestämmelser om att den som är föremål för offent</w:t>
      </w:r>
      <w:r>
        <w:softHyphen/>
      </w:r>
      <w:r w:rsidRPr="00543176">
        <w:t>lig kontroll eller annan offentlig verksamhet är skyldig att lämna den hjälp som behövs för att kontrollen eller verksamheten ska kunna utföras</w:t>
      </w:r>
      <w:r>
        <w:t xml:space="preserve">. </w:t>
      </w:r>
    </w:p>
    <w:p w14:paraId="0C26F8F8" w14:textId="77777777" w:rsidR="00F71CC6" w:rsidRPr="00A76360" w:rsidRDefault="00F71CC6" w:rsidP="00F71CC6">
      <w:pPr>
        <w:pStyle w:val="Brdtextmedindrag"/>
        <w:rPr>
          <w:sz w:val="8"/>
          <w:szCs w:val="8"/>
        </w:rPr>
      </w:pPr>
    </w:p>
    <w:p w14:paraId="4E2A08FA"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Promemorians förslag</w:t>
      </w:r>
      <w:r>
        <w:rPr>
          <w:rFonts w:ascii="Times New Roman" w:hAnsi="Times New Roman"/>
          <w:b/>
          <w:sz w:val="20"/>
        </w:rPr>
        <w:t xml:space="preserve"> </w:t>
      </w:r>
      <w:r w:rsidRPr="00A46CAF">
        <w:rPr>
          <w:rFonts w:ascii="Times New Roman" w:hAnsi="Times New Roman"/>
          <w:bCs/>
          <w:sz w:val="20"/>
        </w:rPr>
        <w:t>ö</w:t>
      </w:r>
      <w:r>
        <w:rPr>
          <w:rFonts w:ascii="Times New Roman" w:hAnsi="Times New Roman"/>
          <w:sz w:val="20"/>
        </w:rPr>
        <w:t>verensstämmer med regeringens.</w:t>
      </w:r>
    </w:p>
    <w:p w14:paraId="3DA73237"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C4D32">
        <w:rPr>
          <w:rFonts w:ascii="Times New Roman" w:hAnsi="Times New Roman"/>
          <w:b/>
          <w:sz w:val="20"/>
        </w:rPr>
        <w:t>Remissinstanserna:</w:t>
      </w:r>
      <w:r w:rsidRPr="004431D9">
        <w:rPr>
          <w:rFonts w:ascii="Times New Roman" w:hAnsi="Times New Roman"/>
          <w:sz w:val="20"/>
        </w:rPr>
        <w:t xml:space="preserve"> </w:t>
      </w:r>
      <w:r w:rsidRPr="00B20F71">
        <w:rPr>
          <w:rFonts w:ascii="Times New Roman" w:hAnsi="Times New Roman"/>
          <w:i/>
          <w:iCs/>
          <w:sz w:val="20"/>
        </w:rPr>
        <w:t>Sveriges lantbruksuniversitet</w:t>
      </w:r>
      <w:r w:rsidRPr="00B20F71">
        <w:rPr>
          <w:rFonts w:ascii="Times New Roman" w:hAnsi="Times New Roman"/>
          <w:sz w:val="20"/>
        </w:rPr>
        <w:t xml:space="preserve"> tillstyrker förslaget. Inga andra remissinstanser </w:t>
      </w:r>
      <w:r>
        <w:rPr>
          <w:rFonts w:ascii="Times New Roman" w:hAnsi="Times New Roman"/>
          <w:sz w:val="20"/>
        </w:rPr>
        <w:t>uttalar sig om förslaget</w:t>
      </w:r>
      <w:r w:rsidRPr="008A4ECA">
        <w:rPr>
          <w:rFonts w:ascii="Times New Roman" w:hAnsi="Times New Roman"/>
          <w:sz w:val="20"/>
        </w:rPr>
        <w:t>.</w:t>
      </w:r>
    </w:p>
    <w:p w14:paraId="523E4830" w14:textId="77777777" w:rsidR="00F71CC6" w:rsidRDefault="00AB307F" w:rsidP="00F71CC6">
      <w:pPr>
        <w:pStyle w:val="Brdtextmedindrag"/>
      </w:pPr>
      <w:r w:rsidRPr="008C4D32">
        <w:rPr>
          <w:b/>
        </w:rPr>
        <w:t>Skälen för regeringens förslag:</w:t>
      </w:r>
      <w:r>
        <w:t xml:space="preserve"> Enligt artikel 15.2 i den nya kontroll</w:t>
      </w:r>
      <w:r>
        <w:softHyphen/>
        <w:t>förordningen ska aktörerna, när offentlig kontroll och annan offentlig verksamhet genomförs, bistå och samarbeta med personalen vid de behöriga myndigheterna för utförandet av uppgifterna. Aktörernas skyl</w:t>
      </w:r>
      <w:r>
        <w:softHyphen/>
        <w:t>dighet enligt denna artikel gäller också om offentlig kontroll eller annan offentlig verksamhet genomförs av bl.a. officiella veterinärer, organ med delegerade uppgifter och fysiska personer som har delegerats vissa upp</w:t>
      </w:r>
      <w:r>
        <w:softHyphen/>
        <w:t>gifter i offentlig kontroll eller annan offentlig verksamhet (artikel 15.6).</w:t>
      </w:r>
    </w:p>
    <w:p w14:paraId="3A643BF8" w14:textId="77777777" w:rsidR="00F71CC6" w:rsidRDefault="00AB307F" w:rsidP="00F71CC6">
      <w:pPr>
        <w:pStyle w:val="Brdtextmedindrag"/>
      </w:pPr>
      <w:r>
        <w:t>Bestämmelsen i artikel 15.2 motsvaras av 15 § provtagningslagen, där det framgår att den som är föremål för offentlig kontroll eller andra åtgärder ska tillhandahålla den hjälp som behövs för att kontrollen eller åtgärderna ska kunna genomföras.</w:t>
      </w:r>
    </w:p>
    <w:p w14:paraId="325D6D77" w14:textId="77777777" w:rsidR="00F71CC6" w:rsidRDefault="00AB307F" w:rsidP="00F71CC6">
      <w:pPr>
        <w:pStyle w:val="Brdtextmedindrag"/>
      </w:pPr>
      <w:r>
        <w:t xml:space="preserve">Som det redogörs för närmare under </w:t>
      </w:r>
      <w:r w:rsidRPr="006F4668">
        <w:t>avsnitt 11.6 får</w:t>
      </w:r>
      <w:r>
        <w:t xml:space="preserve"> åtgärder </w:t>
      </w:r>
      <w:bookmarkStart w:id="388" w:name="_Hlk39845698"/>
      <w:r>
        <w:t xml:space="preserve">anses vara sådan verksamhet som enligt den nya kontrollförordningen </w:t>
      </w:r>
      <w:bookmarkEnd w:id="388"/>
      <w:r>
        <w:t>är annan offentlig verksamhet.</w:t>
      </w:r>
    </w:p>
    <w:p w14:paraId="453D35F0" w14:textId="77777777" w:rsidR="00F71CC6" w:rsidRDefault="00AB307F" w:rsidP="00F71CC6">
      <w:pPr>
        <w:pStyle w:val="Brdtextmedindrag"/>
      </w:pPr>
      <w:r>
        <w:t>Regeringen föreslår i avsnitt 11.1 en bestämmelse som tydliggör att den nya kontrollförordningen ska tillämpas vid all offentlig kontroll och annan offentlig verksamhet enligt provtagningslagen. Artikel 15.2 och 15.6 i den nya kontrollförordningen är utformad på ett sådant sätt att den är direkt tillämplig för aktörerna. Regeringen anser därför i likhet med promemo</w:t>
      </w:r>
      <w:r>
        <w:softHyphen/>
        <w:t>rian att bestämmelsen i 15 § provtagningslagen kan upphävas och ersättas med en bestämmelse som upplyser om den EU-rättsliga regleringen. Då hänvisningen till den nya kontrollförordningen är av upplysande karaktär är det för att undvika osäkerhet ändamålsenligt att den görs dynamisk, dvs. avser förordningen i den vid varje tidpunkt gällande lydelsen.</w:t>
      </w:r>
    </w:p>
    <w:p w14:paraId="584B0B82" w14:textId="77777777" w:rsidR="00F71CC6" w:rsidRDefault="00AB307F" w:rsidP="00F71CC6">
      <w:pPr>
        <w:pStyle w:val="Rubrik2"/>
      </w:pPr>
      <w:bookmarkStart w:id="389" w:name="_Toc44537270"/>
      <w:bookmarkStart w:id="390" w:name="_Toc54265465"/>
      <w:r>
        <w:t>Föreskrifter om avgifter</w:t>
      </w:r>
      <w:bookmarkEnd w:id="389"/>
      <w:bookmarkEnd w:id="390"/>
    </w:p>
    <w:p w14:paraId="52055377" w14:textId="77777777" w:rsidR="00F71CC6" w:rsidRPr="00A76360" w:rsidRDefault="00AB307F" w:rsidP="00F71CC6">
      <w:pPr>
        <w:pStyle w:val="Brdtextram"/>
      </w:pPr>
      <w:r w:rsidRPr="00420062">
        <w:rPr>
          <w:b/>
        </w:rPr>
        <w:t>Regeringens förslag:</w:t>
      </w:r>
      <w:r>
        <w:t xml:space="preserve"> Regeringen eller den myndighet som regeringen bestämmer ska ges rätt att meddela föreskrifter om skyldighet att betala avgifter för annan offentlig verksamhet. Bemyndigandet ska även inne</w:t>
      </w:r>
      <w:r>
        <w:softHyphen/>
        <w:t xml:space="preserve">fatta en rätt att meddela föreskrifter om kommuners skyldighet att ta ut sådana avgifter. </w:t>
      </w:r>
    </w:p>
    <w:p w14:paraId="315FE2E2" w14:textId="77777777" w:rsidR="00F71CC6" w:rsidRPr="00A76360" w:rsidRDefault="00F71CC6" w:rsidP="00F71CC6">
      <w:pPr>
        <w:pStyle w:val="Brdtextmedindrag"/>
        <w:rPr>
          <w:sz w:val="8"/>
          <w:szCs w:val="8"/>
        </w:rPr>
      </w:pPr>
    </w:p>
    <w:p w14:paraId="468FCC19"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1595A650"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C4D32">
        <w:rPr>
          <w:rFonts w:ascii="Times New Roman" w:hAnsi="Times New Roman"/>
          <w:b/>
          <w:sz w:val="20"/>
        </w:rPr>
        <w:t>Remissinstanserna:</w:t>
      </w:r>
      <w:r w:rsidRPr="004431D9">
        <w:rPr>
          <w:rFonts w:ascii="Times New Roman" w:hAnsi="Times New Roman"/>
          <w:sz w:val="20"/>
        </w:rPr>
        <w:t xml:space="preserve"> </w:t>
      </w:r>
      <w:r w:rsidRPr="005F4EC4">
        <w:rPr>
          <w:rFonts w:ascii="Times New Roman" w:hAnsi="Times New Roman"/>
          <w:i/>
          <w:iCs/>
          <w:sz w:val="20"/>
        </w:rPr>
        <w:t>Sveriges lantbruksuniversitet</w:t>
      </w:r>
      <w:r w:rsidRPr="003E1CB5">
        <w:rPr>
          <w:rFonts w:ascii="Times New Roman" w:hAnsi="Times New Roman"/>
          <w:sz w:val="20"/>
        </w:rPr>
        <w:t xml:space="preserve"> tillstyrker förslaget. Inga andra remissinstanser lämnar synpunkter.</w:t>
      </w:r>
    </w:p>
    <w:p w14:paraId="291A0CA0" w14:textId="77777777" w:rsidR="00F71CC6" w:rsidRDefault="00AB307F" w:rsidP="00F71CC6">
      <w:pPr>
        <w:pStyle w:val="Brdtextmedindrag"/>
      </w:pPr>
      <w:r w:rsidRPr="008C4D32">
        <w:rPr>
          <w:b/>
        </w:rPr>
        <w:t>Skälen för regeringens förslag:</w:t>
      </w:r>
      <w:r>
        <w:t xml:space="preserve"> I likhet med vad som gäller enligt den tidigare kontrollförordningen har medlemsstaterna enligt den nya kontroll</w:t>
      </w:r>
      <w:r>
        <w:softHyphen/>
        <w:t xml:space="preserve">förordningen i stor utsträckning möjlighet att välja om den offentliga kontrollen ska finansieras med avgifter eller med offentliga medel. Vissa kontroller, bl.a. av vissa varor och djur vid import, måste dock finansieras genom avgifter (artikel 78 och 79). I de fall det är obligatoriskt att ta ut en avgift reglerar förordningen vilka kostnader som avgifterna ska täcka och hur de ska beräknas (artikel 81 och 82). </w:t>
      </w:r>
    </w:p>
    <w:p w14:paraId="67632D7D" w14:textId="77777777" w:rsidR="00F71CC6" w:rsidRDefault="00AB307F" w:rsidP="00F71CC6">
      <w:pPr>
        <w:pStyle w:val="Brdtextmedindrag"/>
      </w:pPr>
      <w:r>
        <w:t>Enligt den nya kontrollförordningen ska medlemsstaterna även säker</w:t>
      </w:r>
      <w:r>
        <w:softHyphen/>
        <w:t>ställa att det finns tillräckliga finansiella resurser för att de behöriga myndigheterna ska kunna utföra annan offentlig verksamhet (artikel 78) och medlemsstaterna får ta ut avgifter för att täcka kostnaderna för denna verksamhet (artikel 80). Det står dock medlemsstaterna fritt att välja finan</w:t>
      </w:r>
      <w:r>
        <w:softHyphen/>
        <w:t>sieringsform.</w:t>
      </w:r>
    </w:p>
    <w:p w14:paraId="62D50CAB" w14:textId="77777777" w:rsidR="00F71CC6" w:rsidRDefault="00AB307F" w:rsidP="00F71CC6">
      <w:pPr>
        <w:pStyle w:val="Brdtextmedindrag"/>
      </w:pPr>
      <w:r>
        <w:t>I dag finansieras den ordinarie djurhälsokontrollen enligt provtagning</w:t>
      </w:r>
      <w:r>
        <w:softHyphen/>
        <w:t>s</w:t>
      </w:r>
      <w:r>
        <w:softHyphen/>
        <w:t>lagen i huvudsak genom allmänna medel. Avgifter tas dock ut för kontroll av vissa verksamheter, t.ex. TSE-provtagande anläggningar. Det är anläggningar, utom livsmedelsanläggningar, där prov enligt Europaparla</w:t>
      </w:r>
      <w:r>
        <w:softHyphen/>
        <w:t>mentets och rådets förordning (EG) nr 999/2001 av den 22 maj 2001 om fastställande av bestämmelser för förebyggande, kontroll och utrotning av vissa typer av transmissibel spongiform encefalopati tas ut. Exempel på sådana anläggningar är bearbetningsanläggningar och förbränningsan</w:t>
      </w:r>
      <w:r>
        <w:softHyphen/>
        <w:t>läggningar. Avgifter tas även ut för bl.a. systemet för märkning av djur vad gäller nötkreatur, svin, får och get.</w:t>
      </w:r>
    </w:p>
    <w:p w14:paraId="2253EA6B" w14:textId="77777777" w:rsidR="00F71CC6" w:rsidRDefault="00AB307F" w:rsidP="00F71CC6">
      <w:pPr>
        <w:pStyle w:val="Brdtextmedindrag"/>
      </w:pPr>
      <w:r>
        <w:t>I 20 § första stycket provtagningslagen finns ett bemyndigande för regeringen eller den myndighet som regeringen bestämmer att meddela föreskrifter om skyldighet att betala avgift för offentlig kontroll (första punkten) samt för provtagning, undersökning, märkning, godkännande, registrering och utfärdande av identitetshandlingar (andra punkten). Bemyndigandet i första punkten innefattar en rätt att meddela föreskrifter om skyldighet för kommuner att ta ut sådana avgifter. Regeringen eller den myndighet som regeringen bestämmer får vidare meddela föreskrifter om beräkningen av de avgifter som tas ut av statliga myndigheter, kontrollorgan och sådana organisationer som avses i 9 § andra stycket provtagningslagen. Det åligger varje kommun att besluta om avgifternas storlek.</w:t>
      </w:r>
    </w:p>
    <w:p w14:paraId="0854CCBD" w14:textId="77777777" w:rsidR="00F71CC6" w:rsidRDefault="00AB307F" w:rsidP="00F71CC6">
      <w:pPr>
        <w:pStyle w:val="Brdtextmedindrag"/>
      </w:pPr>
      <w:r>
        <w:t>De åtgärder som räknas upp i 20 § första stycket 2 provtagningslagen räknas som annan offentlig verksamhet enligt den nya kontrollförord</w:t>
      </w:r>
      <w:r>
        <w:softHyphen/>
        <w:t>ningen. Uttrycket annan offentlig verksamhet omfattar dock mer än detta, som t.ex. kontrollmyndigheternas korrigerande åtgärder vid bristande efterlevnad. Genom den nya kontrollförordningen har det tydliggjorts att sådana åtgärder vid bristande efterlevnad, som naturligt hänger samman med kontrollen, inte är offentlig kontroll utan i stället annan offentlig verk</w:t>
      </w:r>
      <w:r>
        <w:softHyphen/>
        <w:t>samhet. Det kan därför finnas behov av att, när det tas ut avgift för offentlig kontroll, också kunna ta ut avgift för sådana åtgärder som utgör annan offentlig verksamhet och som har ett tydligt samband med kontrollen. Det bör därför finnas en möjlighet att finansiera även övrig annan offentlig verksamhet med avgifter. Bemyndigandet i 20 § första stycket 2 provtag</w:t>
      </w:r>
      <w:r>
        <w:softHyphen/>
        <w:t>ningslagen bör därför i enlighet med promemorians förslag ändras så att regeringen eller den myndighet som regeringen bestämmer får meddela föreskrifter om skyldighet att betala avgift för annan offentlig verksamhet.</w:t>
      </w:r>
    </w:p>
    <w:p w14:paraId="383F152D" w14:textId="77777777" w:rsidR="00F71CC6" w:rsidRDefault="00AB307F" w:rsidP="00F71CC6">
      <w:pPr>
        <w:pStyle w:val="Brdtextmedindrag"/>
      </w:pPr>
      <w:r>
        <w:t xml:space="preserve">Som det har redogjorts för i </w:t>
      </w:r>
      <w:r w:rsidRPr="006F4668">
        <w:t>avsnitt 11.2 ska myndigheterna</w:t>
      </w:r>
      <w:r>
        <w:t xml:space="preserve"> utföra även annan offentlig verksamhet. Regeringen instämmer därför även i prome</w:t>
      </w:r>
      <w:r>
        <w:softHyphen/>
        <w:t>morians förslag att rätten för regeringen eller den myndighet som regeringen bestämmer att meddela föreskrifter om skyldighet för kommu</w:t>
      </w:r>
      <w:r>
        <w:softHyphen/>
        <w:t>ner att ta ut avgifter även ska omfatta sådan verksamhet.</w:t>
      </w:r>
    </w:p>
    <w:p w14:paraId="671C20C2" w14:textId="77777777" w:rsidR="00F71CC6" w:rsidRDefault="00AB307F" w:rsidP="00F71CC6">
      <w:pPr>
        <w:pStyle w:val="Rubrik2"/>
      </w:pPr>
      <w:bookmarkStart w:id="391" w:name="_Toc44537271"/>
      <w:bookmarkStart w:id="392" w:name="_Toc54265466"/>
      <w:r>
        <w:t>Tystnadsplikt</w:t>
      </w:r>
      <w:bookmarkEnd w:id="391"/>
      <w:bookmarkEnd w:id="392"/>
    </w:p>
    <w:p w14:paraId="3D21A245" w14:textId="146DB1EF" w:rsidR="00F71CC6" w:rsidRDefault="00AB307F" w:rsidP="00F71CC6">
      <w:pPr>
        <w:pStyle w:val="Brdtextram"/>
      </w:pPr>
      <w:r w:rsidRPr="00420062">
        <w:rPr>
          <w:b/>
        </w:rPr>
        <w:t>Regeringens förslag:</w:t>
      </w:r>
      <w:r>
        <w:t xml:space="preserve"> Det ska införas en bestämmelse om tystnadsplikt med innebörden </w:t>
      </w:r>
      <w:r w:rsidRPr="00DC33F3">
        <w:t>att den som i enskild verksamhet utför eller har utfört offentlig kontroll eller annan offentlig verksamhet inte obehörigen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w:t>
      </w:r>
    </w:p>
    <w:p w14:paraId="4E5B0B34" w14:textId="77777777" w:rsidR="00F71CC6" w:rsidRPr="00A76360" w:rsidRDefault="00AB307F" w:rsidP="00F71CC6">
      <w:pPr>
        <w:pStyle w:val="Brdtextmedindragram"/>
      </w:pPr>
      <w:r>
        <w:t>Det ska införas en upplysning om att offentlighets- och sekretesslagen tillämpas i det allmännas verksamhet.</w:t>
      </w:r>
    </w:p>
    <w:p w14:paraId="15C9B770" w14:textId="77777777" w:rsidR="00F71CC6" w:rsidRPr="00A76360" w:rsidRDefault="00F71CC6" w:rsidP="00F71CC6">
      <w:pPr>
        <w:pStyle w:val="Brdtextmedindrag"/>
        <w:rPr>
          <w:sz w:val="8"/>
          <w:szCs w:val="8"/>
        </w:rPr>
      </w:pPr>
    </w:p>
    <w:p w14:paraId="768F0C97" w14:textId="2BF08196"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93" w:name="_Hlk5965261"/>
      <w:r w:rsidRPr="008C4D32">
        <w:rPr>
          <w:rFonts w:ascii="Times New Roman" w:hAnsi="Times New Roman"/>
          <w:b/>
          <w:sz w:val="20"/>
        </w:rPr>
        <w:t>Promemorians förslag</w:t>
      </w:r>
      <w:r w:rsidRPr="008C4D32">
        <w:rPr>
          <w:rFonts w:ascii="Times New Roman" w:hAnsi="Times New Roman"/>
          <w:sz w:val="20"/>
        </w:rPr>
        <w:t xml:space="preserve"> </w:t>
      </w:r>
      <w:r>
        <w:rPr>
          <w:rFonts w:ascii="Times New Roman" w:hAnsi="Times New Roman"/>
          <w:sz w:val="20"/>
        </w:rPr>
        <w:t xml:space="preserve">överensstämmer </w:t>
      </w:r>
      <w:r w:rsidRPr="00DC33F3">
        <w:rPr>
          <w:rFonts w:ascii="Times New Roman" w:hAnsi="Times New Roman"/>
          <w:sz w:val="20"/>
        </w:rPr>
        <w:t>i sak</w:t>
      </w:r>
      <w:r w:rsidRPr="00993472">
        <w:rPr>
          <w:rFonts w:ascii="Times New Roman" w:hAnsi="Times New Roman"/>
          <w:sz w:val="20"/>
        </w:rPr>
        <w:t xml:space="preserve"> </w:t>
      </w:r>
      <w:r>
        <w:rPr>
          <w:rFonts w:ascii="Times New Roman" w:hAnsi="Times New Roman"/>
          <w:sz w:val="20"/>
        </w:rPr>
        <w:t>med regeringens.</w:t>
      </w:r>
    </w:p>
    <w:p w14:paraId="68E2F2F1"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C4D32">
        <w:rPr>
          <w:rFonts w:ascii="Times New Roman" w:hAnsi="Times New Roman"/>
          <w:b/>
          <w:sz w:val="20"/>
        </w:rPr>
        <w:t>Remissinstanserna:</w:t>
      </w:r>
      <w:r w:rsidRPr="004431D9">
        <w:rPr>
          <w:rFonts w:ascii="Times New Roman" w:hAnsi="Times New Roman"/>
          <w:sz w:val="20"/>
        </w:rPr>
        <w:t xml:space="preserve"> </w:t>
      </w:r>
      <w:r w:rsidRPr="00B20F71">
        <w:rPr>
          <w:rFonts w:ascii="Times New Roman" w:hAnsi="Times New Roman"/>
          <w:i/>
          <w:iCs/>
          <w:sz w:val="20"/>
        </w:rPr>
        <w:t>Sveriges lantbruksuniversitet</w:t>
      </w:r>
      <w:r w:rsidRPr="00B20F71">
        <w:rPr>
          <w:rFonts w:ascii="Times New Roman" w:hAnsi="Times New Roman"/>
          <w:sz w:val="20"/>
        </w:rPr>
        <w:t xml:space="preserve"> tillstyrker förslaget, men betonar att offentlighetsprincipen ska värnas. Inga andra remissin</w:t>
      </w:r>
      <w:r>
        <w:rPr>
          <w:rFonts w:ascii="Times New Roman" w:hAnsi="Times New Roman"/>
          <w:sz w:val="20"/>
        </w:rPr>
        <w:softHyphen/>
      </w:r>
      <w:r w:rsidRPr="00B20F71">
        <w:rPr>
          <w:rFonts w:ascii="Times New Roman" w:hAnsi="Times New Roman"/>
          <w:sz w:val="20"/>
        </w:rPr>
        <w:t>stanser lämnar synpunkter</w:t>
      </w:r>
      <w:r w:rsidRPr="00302140">
        <w:t xml:space="preserve"> </w:t>
      </w:r>
      <w:r w:rsidRPr="00302140">
        <w:rPr>
          <w:rFonts w:ascii="Times New Roman" w:hAnsi="Times New Roman"/>
          <w:sz w:val="20"/>
        </w:rPr>
        <w:t>när det gäller denna lag. Se allmänna synpunkter i avsnitt 6.6</w:t>
      </w:r>
      <w:r w:rsidRPr="00B20F71">
        <w:rPr>
          <w:rFonts w:ascii="Times New Roman" w:hAnsi="Times New Roman"/>
          <w:sz w:val="20"/>
        </w:rPr>
        <w:t>.</w:t>
      </w:r>
    </w:p>
    <w:p w14:paraId="658EEB94" w14:textId="77777777" w:rsidR="00F71CC6" w:rsidRDefault="00AB307F" w:rsidP="00F71CC6">
      <w:pPr>
        <w:pStyle w:val="Brdtextmedindrag"/>
      </w:pPr>
      <w:r w:rsidRPr="008C4D32">
        <w:rPr>
          <w:b/>
        </w:rPr>
        <w:t>Skälen för regeringens förslag:</w:t>
      </w:r>
      <w:bookmarkEnd w:id="393"/>
      <w:r>
        <w:t xml:space="preserve"> Som det redogörs för i avsnitt 6.6 finns det bestämmelser om tystnadsplikt i den nya kontrollförordningen för den som utför offentlig kontroll och annan offentlig verksamhet (artikel 8). För kontrollmyndigheter i det allmännas verksamhet görs i det avsnittet bedömningen att befintliga </w:t>
      </w:r>
      <w:r w:rsidRPr="00534324">
        <w:t>sekretess</w:t>
      </w:r>
      <w:r>
        <w:t>bestämmelser</w:t>
      </w:r>
      <w:r w:rsidRPr="00534324">
        <w:t xml:space="preserve"> </w:t>
      </w:r>
      <w:r>
        <w:t xml:space="preserve">i </w:t>
      </w:r>
      <w:r w:rsidRPr="00534324">
        <w:t xml:space="preserve">offentlighets- och sekretesslagen </w:t>
      </w:r>
      <w:r>
        <w:t xml:space="preserve">(2009:400) </w:t>
      </w:r>
      <w:r w:rsidRPr="00534324">
        <w:t xml:space="preserve">samt offentlighets- och sekretessförordningen </w:t>
      </w:r>
      <w:r>
        <w:t>(2009:641) tillgodoser</w:t>
      </w:r>
      <w:r w:rsidRPr="00534324">
        <w:t xml:space="preserve"> </w:t>
      </w:r>
      <w:r>
        <w:t>kraven i den nya kontrollförordningen. Tystnads</w:t>
      </w:r>
      <w:r>
        <w:softHyphen/>
        <w:t>plikten enligt artikel 8 ska emellertid även tillämpas på organ med delege</w:t>
      </w:r>
      <w:r>
        <w:softHyphen/>
        <w:t>rade uppgifter och fysiska personer som har delegerats vissa uppgifter samt på officiella laboratorier. Offentlighets- och sekretesslagstiftningen är, med vissa undantag, inte tillämplig utanför den offentliga sektorn. För att Sverige ska uppfylla den nya kontrollförordningens krav måste det därför i provtagningslagen införas en bestämmelse om tystnadsplikt för dessa organ, fysiska personer och offi</w:t>
      </w:r>
      <w:r>
        <w:softHyphen/>
        <w:t>ciella laboratorier.</w:t>
      </w:r>
    </w:p>
    <w:p w14:paraId="36F0796A" w14:textId="77777777" w:rsidR="00F71CC6" w:rsidRDefault="00AB307F" w:rsidP="00F71CC6">
      <w:pPr>
        <w:pStyle w:val="Brdtextmedindrag"/>
      </w:pPr>
      <w:r>
        <w:t xml:space="preserve">I avsnitt 6.6 redovisas de närmare övervägandena om innehållet i bestämmelsen om tystnadsplikt. Bestämmelsen har utformats efter synpunkter från </w:t>
      </w:r>
      <w:r w:rsidRPr="003E787F">
        <w:rPr>
          <w:i/>
          <w:iCs/>
        </w:rPr>
        <w:t>Lagrådet</w:t>
      </w:r>
      <w:r>
        <w:t xml:space="preserve">. </w:t>
      </w:r>
    </w:p>
    <w:p w14:paraId="426E9985" w14:textId="77777777" w:rsidR="00F71CC6" w:rsidRDefault="00AB307F" w:rsidP="00F71CC6">
      <w:pPr>
        <w:pStyle w:val="Rubrik2"/>
      </w:pPr>
      <w:bookmarkStart w:id="394" w:name="_Toc44537272"/>
      <w:bookmarkStart w:id="395" w:name="_Toc54265467"/>
      <w:r>
        <w:t>Rapporteringssystem för överträdelser</w:t>
      </w:r>
      <w:bookmarkEnd w:id="394"/>
      <w:bookmarkEnd w:id="395"/>
    </w:p>
    <w:p w14:paraId="28045E22" w14:textId="77777777" w:rsidR="00F71CC6" w:rsidRPr="00330416" w:rsidRDefault="00AB307F" w:rsidP="00F71CC6">
      <w:pPr>
        <w:pStyle w:val="Brdtextram"/>
      </w:pPr>
      <w:r w:rsidRPr="00420062">
        <w:rPr>
          <w:b/>
        </w:rPr>
        <w:t>Regeringens förslag:</w:t>
      </w:r>
      <w:r>
        <w:t xml:space="preserve"> Kontrollmyndigheterna ska ha ett ändamålsen</w:t>
      </w:r>
      <w:r>
        <w:softHyphen/>
        <w:t>ligt rapporteringssystem för den som vill anmäla misstänkta överträdel</w:t>
      </w:r>
      <w:r>
        <w:softHyphen/>
        <w:t>ser av den nya kontrollförordningen.</w:t>
      </w:r>
    </w:p>
    <w:p w14:paraId="4A9BF786" w14:textId="77777777" w:rsidR="00F71CC6" w:rsidRPr="00A76360" w:rsidRDefault="00F71CC6" w:rsidP="00F71CC6">
      <w:pPr>
        <w:pStyle w:val="Brdtextmedindrag"/>
        <w:rPr>
          <w:sz w:val="8"/>
          <w:szCs w:val="8"/>
        </w:rPr>
      </w:pPr>
    </w:p>
    <w:p w14:paraId="5C7399DB"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59E26004"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C4D32">
        <w:rPr>
          <w:rFonts w:ascii="Times New Roman" w:hAnsi="Times New Roman"/>
          <w:b/>
          <w:sz w:val="20"/>
        </w:rPr>
        <w:t>Remissinstanserna:</w:t>
      </w:r>
      <w:r w:rsidRPr="004431D9">
        <w:rPr>
          <w:rFonts w:ascii="Times New Roman" w:hAnsi="Times New Roman"/>
          <w:sz w:val="20"/>
        </w:rPr>
        <w:t xml:space="preserve"> </w:t>
      </w:r>
      <w:r w:rsidRPr="00B20F71">
        <w:rPr>
          <w:rFonts w:ascii="Times New Roman" w:hAnsi="Times New Roman"/>
          <w:i/>
          <w:iCs/>
          <w:sz w:val="20"/>
        </w:rPr>
        <w:t>Sveriges lantbruksuniversitet</w:t>
      </w:r>
      <w:r w:rsidRPr="00B20F71">
        <w:rPr>
          <w:rFonts w:ascii="Times New Roman" w:hAnsi="Times New Roman"/>
          <w:sz w:val="20"/>
        </w:rPr>
        <w:t xml:space="preserve"> tillstyrker </w:t>
      </w:r>
      <w:r>
        <w:rPr>
          <w:rFonts w:ascii="Times New Roman" w:hAnsi="Times New Roman"/>
          <w:sz w:val="20"/>
        </w:rPr>
        <w:t>att kon</w:t>
      </w:r>
      <w:r>
        <w:rPr>
          <w:rFonts w:ascii="Times New Roman" w:hAnsi="Times New Roman"/>
          <w:sz w:val="20"/>
        </w:rPr>
        <w:softHyphen/>
        <w:t>trollmyndigheterna ska ha ett ändamålsenligt rapporteringssystem för anmälan av överträdelser</w:t>
      </w:r>
      <w:r w:rsidRPr="00B20F71">
        <w:rPr>
          <w:rFonts w:ascii="Times New Roman" w:hAnsi="Times New Roman"/>
          <w:sz w:val="20"/>
        </w:rPr>
        <w:t>. Inga andra remissinstanser lämnar synpunkter</w:t>
      </w:r>
      <w:r>
        <w:rPr>
          <w:rFonts w:ascii="Times New Roman" w:hAnsi="Times New Roman"/>
          <w:sz w:val="20"/>
        </w:rPr>
        <w:t xml:space="preserve"> när det gäller provtagningslagen. </w:t>
      </w:r>
      <w:r w:rsidRPr="004E301B">
        <w:rPr>
          <w:rFonts w:ascii="Times New Roman" w:hAnsi="Times New Roman"/>
          <w:sz w:val="20"/>
        </w:rPr>
        <w:t>Se allmänna synpunkter i avsnitt 6.</w:t>
      </w:r>
      <w:r>
        <w:rPr>
          <w:rFonts w:ascii="Times New Roman" w:hAnsi="Times New Roman"/>
          <w:sz w:val="20"/>
        </w:rPr>
        <w:t>8.</w:t>
      </w:r>
    </w:p>
    <w:p w14:paraId="5C8A6426" w14:textId="77777777" w:rsidR="00F71CC6" w:rsidRPr="004F156B" w:rsidRDefault="00AB307F" w:rsidP="00F71CC6">
      <w:pPr>
        <w:pStyle w:val="Brdtextmedindrag"/>
      </w:pPr>
      <w:r w:rsidRPr="008C4D32">
        <w:rPr>
          <w:b/>
        </w:rPr>
        <w:t>Skälen för regeringens förslag:</w:t>
      </w:r>
      <w:r w:rsidRPr="004F156B">
        <w:t xml:space="preserve"> Som det redog</w:t>
      </w:r>
      <w:r>
        <w:t xml:space="preserve">örs </w:t>
      </w:r>
      <w:r w:rsidRPr="004F156B">
        <w:t xml:space="preserve">för i avsnitt </w:t>
      </w:r>
      <w:r>
        <w:t>6.8</w:t>
      </w:r>
      <w:r w:rsidRPr="004F156B">
        <w:t xml:space="preserve"> ska medlemsstaterna säkerställa att behöriga myndigheter har verkningsfulla mekanismer för att möjliggöra rapportering av faktiska eller potentiella överträdelser av förordningen, s.k. visselblåsning. Dessa mekanismer ska omfatta förfaranden för mottagande av rapporter om överträde</w:t>
      </w:r>
      <w:r>
        <w:t>l</w:t>
      </w:r>
      <w:r w:rsidRPr="004F156B">
        <w:t>ser och uppföljning av dem (artikel 140 i den nya kontrollförord</w:t>
      </w:r>
      <w:r w:rsidRPr="004F156B">
        <w:softHyphen/>
        <w:t>ningen).</w:t>
      </w:r>
    </w:p>
    <w:p w14:paraId="4430F8D2" w14:textId="2CE8B6BB" w:rsidR="00F71CC6" w:rsidRDefault="00AB307F" w:rsidP="00F71CC6">
      <w:pPr>
        <w:pStyle w:val="Brdtextmedindrag"/>
      </w:pPr>
      <w:r w:rsidRPr="004F156B">
        <w:t>I fråga om statliga kontrollmyndigheter kan skyldigheten att ha ända</w:t>
      </w:r>
      <w:r>
        <w:softHyphen/>
      </w:r>
      <w:r w:rsidRPr="004F156B">
        <w:t>målsenliga rapporteringssystem för överträdelser av den nya kontrollför</w:t>
      </w:r>
      <w:r>
        <w:softHyphen/>
      </w:r>
      <w:r w:rsidRPr="004F156B">
        <w:t>ordningen regleras på förordningsnivå</w:t>
      </w:r>
      <w:r w:rsidRPr="00F160D4">
        <w:t xml:space="preserve"> med stöd av restkompetensen i 8</w:t>
      </w:r>
      <w:r>
        <w:t> </w:t>
      </w:r>
      <w:r w:rsidRPr="00F160D4">
        <w:t>kap. 7 § regeringsformen</w:t>
      </w:r>
      <w:r w:rsidRPr="004F156B">
        <w:t>. Bedömningen är att även bestämmelser om hur rapporteringssystemet ska se ut och hur myndigheterna ska hantera inkomna anmälningar lämpligast införs på förordningsnivå. Enligt prov</w:t>
      </w:r>
      <w:r>
        <w:softHyphen/>
      </w:r>
      <w:r w:rsidRPr="004F156B">
        <w:t>tagningslagen får dock regeringen meddela föreskrifter om att Jordbruks</w:t>
      </w:r>
      <w:r>
        <w:softHyphen/>
      </w:r>
      <w:r w:rsidRPr="004F156B">
        <w:t xml:space="preserve">verket får överlämna åt kommunerna att utöva offentlig kontroll. </w:t>
      </w:r>
      <w:r>
        <w:t>Regeringen instämmer därför i promemorians bedömning att d</w:t>
      </w:r>
      <w:r w:rsidRPr="004F156B">
        <w:t>et</w:t>
      </w:r>
      <w:r>
        <w:t xml:space="preserve">, </w:t>
      </w:r>
      <w:r w:rsidRPr="00F160D4">
        <w:t>med hänsyn till 8 kap. 2 § första stycket 2</w:t>
      </w:r>
      <w:r>
        <w:t xml:space="preserve"> regeringsformen</w:t>
      </w:r>
      <w:r w:rsidRPr="00F160D4">
        <w:t>,</w:t>
      </w:r>
      <w:r w:rsidRPr="004F156B">
        <w:t xml:space="preserve"> behövs en bestäm</w:t>
      </w:r>
      <w:r>
        <w:softHyphen/>
      </w:r>
      <w:r w:rsidRPr="004F156B">
        <w:t xml:space="preserve">melse i lagen om att kontrollmyndigheterna ska tillhandahålla </w:t>
      </w:r>
      <w:r>
        <w:t xml:space="preserve">ett </w:t>
      </w:r>
      <w:r w:rsidRPr="004F156B">
        <w:t>ändamåls</w:t>
      </w:r>
      <w:r>
        <w:softHyphen/>
      </w:r>
      <w:r w:rsidRPr="004F156B">
        <w:t>enligt rapporteringssystem för den som vill anmäla misstänkta överträdel</w:t>
      </w:r>
      <w:r>
        <w:softHyphen/>
      </w:r>
      <w:r w:rsidRPr="004F156B">
        <w:t xml:space="preserve">ser av den nya kontrollförordningen. Om det system som används innebär en behandling av personuppgifter enligt </w:t>
      </w:r>
      <w:r w:rsidRPr="00DE32C8">
        <w:t>Europaparlamentets och rådets förordning (EU) 2016/679 av den 27 april 2016 om skydd för fysiska personer med avseende på behandling av personuppgifter och om det fria flödet av sådana uppgifter och om upphävande av direktiv 95/46/EG (allmän dataskyddsförordning)</w:t>
      </w:r>
      <w:r w:rsidRPr="004F156B">
        <w:t xml:space="preserve"> och </w:t>
      </w:r>
      <w:r>
        <w:t>l</w:t>
      </w:r>
      <w:r w:rsidRPr="00DE32C8">
        <w:t>ag</w:t>
      </w:r>
      <w:r>
        <w:t>en</w:t>
      </w:r>
      <w:r w:rsidRPr="00DE32C8">
        <w:t xml:space="preserve"> (2018:218) med kompletterande bestämmelser till EU:s dataskyddsförordning</w:t>
      </w:r>
      <w:r w:rsidRPr="004F156B">
        <w:t>, måste systemet uppfylla och använ</w:t>
      </w:r>
      <w:r w:rsidRPr="004F156B">
        <w:softHyphen/>
        <w:t>das i enlighet med de krav som följer av dessa regelverk.</w:t>
      </w:r>
      <w:r>
        <w:t xml:space="preserve"> Av avsnitt 6.8.4 framgår att regeringen bedömer att det inte behövs några ytterligare bestämmelser om behandling av personuppgifter på lagnivå.</w:t>
      </w:r>
    </w:p>
    <w:p w14:paraId="25C66329" w14:textId="77777777" w:rsidR="00F71CC6" w:rsidRDefault="00AB307F" w:rsidP="00F71CC6">
      <w:pPr>
        <w:pStyle w:val="Rubrik2"/>
      </w:pPr>
      <w:bookmarkStart w:id="396" w:name="_Toc44537273"/>
      <w:bookmarkStart w:id="397" w:name="_Toc54265468"/>
      <w:r>
        <w:t>Överklagande av beslut som fattats av organ eller fysiska personer</w:t>
      </w:r>
      <w:bookmarkEnd w:id="396"/>
      <w:bookmarkEnd w:id="397"/>
    </w:p>
    <w:p w14:paraId="46D6F1B0" w14:textId="77777777" w:rsidR="00F71CC6" w:rsidRDefault="00AB307F" w:rsidP="00F71CC6">
      <w:pPr>
        <w:pStyle w:val="Brdtextram"/>
      </w:pPr>
      <w:r w:rsidRPr="00420062">
        <w:rPr>
          <w:b/>
        </w:rPr>
        <w:t>Regeringens förslag:</w:t>
      </w:r>
      <w:r>
        <w:t xml:space="preserve"> Beslut av organ med delegerade uppgifter eller av fysiska personer som har delegerats vissa uppgifter i offentlig kontroll eller annan offentlig verksamhet ska kunna överklagas till allmän förvaltningsdomstol. </w:t>
      </w:r>
    </w:p>
    <w:p w14:paraId="3F02C5F4" w14:textId="77777777" w:rsidR="00F71CC6" w:rsidRDefault="00AB307F" w:rsidP="00F71CC6">
      <w:pPr>
        <w:pStyle w:val="Brdtextmedindragram"/>
      </w:pPr>
      <w:r>
        <w:t>Den delegerande myndigheten ska föra det allmännas talan i allmän förvaltningsdomstol när det gäller överklagade beslut som är medde</w:t>
      </w:r>
      <w:r>
        <w:softHyphen/>
        <w:t>lade av organ med delegerade uppgifter eller av fysiska personer som har delegerats vissa uppgifter i offentlig kontroll eller annan offentlig verksamhet.</w:t>
      </w:r>
    </w:p>
    <w:p w14:paraId="6870F363" w14:textId="77777777" w:rsidR="00F71CC6" w:rsidRPr="00A76360" w:rsidRDefault="00AB307F" w:rsidP="00F71CC6">
      <w:pPr>
        <w:pStyle w:val="Brdtextmedindragram"/>
      </w:pPr>
      <w:r>
        <w:t>Bestämmelserna i lagen om överklagande av beslut av enskilda organ med offentliga förvaltningsuppgifter ska gälla även för överklagande av beslut som har meddelats av en fysisk person som har delegerats vissa uppgifter i offentlig kontroll eller annan offentlig verksamhet.</w:t>
      </w:r>
    </w:p>
    <w:p w14:paraId="5035FD52" w14:textId="77777777" w:rsidR="00F71CC6" w:rsidRPr="00A76360" w:rsidRDefault="00F71CC6" w:rsidP="00F71CC6">
      <w:pPr>
        <w:pStyle w:val="Brdtextmedindrag"/>
        <w:rPr>
          <w:sz w:val="8"/>
          <w:szCs w:val="8"/>
        </w:rPr>
      </w:pPr>
    </w:p>
    <w:p w14:paraId="42442342" w14:textId="77777777"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98" w:name="_Hlk5969454"/>
      <w:r w:rsidRPr="008C4D32">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4B09671A" w14:textId="77777777" w:rsidR="00F71CC6" w:rsidRPr="00D56950"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8C4D32">
        <w:rPr>
          <w:rFonts w:ascii="Times New Roman" w:hAnsi="Times New Roman"/>
          <w:b/>
          <w:sz w:val="20"/>
        </w:rPr>
        <w:t>Remissinstanserna:</w:t>
      </w:r>
      <w:r w:rsidRPr="00D56950">
        <w:t xml:space="preserve"> </w:t>
      </w:r>
      <w:bookmarkStart w:id="399" w:name="_Hlk35273836"/>
      <w:r w:rsidRPr="00D56950">
        <w:rPr>
          <w:rFonts w:ascii="Times New Roman" w:hAnsi="Times New Roman"/>
          <w:bCs/>
          <w:i/>
          <w:iCs/>
          <w:sz w:val="20"/>
        </w:rPr>
        <w:t>Sveriges lantbruksuniversitet</w:t>
      </w:r>
      <w:r>
        <w:rPr>
          <w:rFonts w:ascii="Times New Roman" w:hAnsi="Times New Roman"/>
          <w:bCs/>
          <w:sz w:val="20"/>
        </w:rPr>
        <w:t xml:space="preserve"> </w:t>
      </w:r>
      <w:r w:rsidRPr="00D56950">
        <w:rPr>
          <w:rFonts w:ascii="Times New Roman" w:hAnsi="Times New Roman"/>
          <w:bCs/>
          <w:i/>
          <w:iCs/>
          <w:sz w:val="20"/>
        </w:rPr>
        <w:t xml:space="preserve">(SLU) </w:t>
      </w:r>
      <w:r>
        <w:rPr>
          <w:rFonts w:ascii="Times New Roman" w:hAnsi="Times New Roman"/>
          <w:bCs/>
          <w:sz w:val="20"/>
        </w:rPr>
        <w:t>tillstyrker förslaget.</w:t>
      </w:r>
      <w:bookmarkEnd w:id="399"/>
      <w:r>
        <w:rPr>
          <w:rFonts w:ascii="Times New Roman" w:hAnsi="Times New Roman"/>
          <w:bCs/>
          <w:sz w:val="20"/>
        </w:rPr>
        <w:t xml:space="preserve"> Inga andra remissinstanser yttrar sig särskilt om provtagningsla</w:t>
      </w:r>
      <w:r>
        <w:rPr>
          <w:rFonts w:ascii="Times New Roman" w:hAnsi="Times New Roman"/>
          <w:bCs/>
          <w:sz w:val="20"/>
        </w:rPr>
        <w:softHyphen/>
        <w:t>gen.</w:t>
      </w:r>
      <w:r w:rsidRPr="00F42EAA">
        <w:t xml:space="preserve"> </w:t>
      </w:r>
      <w:r w:rsidRPr="00F42EAA">
        <w:rPr>
          <w:rFonts w:ascii="Times New Roman" w:hAnsi="Times New Roman"/>
          <w:bCs/>
          <w:sz w:val="20"/>
        </w:rPr>
        <w:t>Se allmänna synpunkter i avsnitt 6.3.</w:t>
      </w:r>
    </w:p>
    <w:p w14:paraId="42C53F44" w14:textId="77777777" w:rsidR="00F71CC6" w:rsidRPr="00A04661" w:rsidRDefault="00AB307F" w:rsidP="00F71CC6">
      <w:pPr>
        <w:pStyle w:val="Brdtextmedindrag"/>
      </w:pPr>
      <w:r w:rsidRPr="008C4D32">
        <w:rPr>
          <w:b/>
        </w:rPr>
        <w:t>Skälen för regeringens förslag:</w:t>
      </w:r>
      <w:bookmarkEnd w:id="398"/>
      <w:r w:rsidRPr="00A04661">
        <w:t xml:space="preserve"> Enligt 24 § första stycket </w:t>
      </w:r>
      <w:r>
        <w:t>provtag</w:t>
      </w:r>
      <w:r>
        <w:softHyphen/>
        <w:t>ningslagen</w:t>
      </w:r>
      <w:r w:rsidRPr="00A04661">
        <w:t xml:space="preserve"> får en statlig förvaltningsmyndighets beslut överklagas hos allmän förvaltningsdomstol om det har meddelats enligt lagen, enligt föreskrifter som har meddelats med stöd av lagen eller enligt de EU-bestämmelser som kompletteras av lagen. Detsamma gäller enligt andra stycket beslut som har meddelats av en organisation som enligt föreskrifter får föra register och utfärda identitetshandlingar eller av en officiell vete</w:t>
      </w:r>
      <w:r>
        <w:softHyphen/>
      </w:r>
      <w:r w:rsidRPr="00A04661">
        <w:t xml:space="preserve">rinär som förordnats enligt lagen (2009:1254) om officiella veterinärer. Som konstateras i avsnitt </w:t>
      </w:r>
      <w:r>
        <w:t>6.3</w:t>
      </w:r>
      <w:r w:rsidRPr="00A04661">
        <w:t xml:space="preserve"> bör även beslut meddelade av organ med delegerade uppgifter eller av fysiska personer som har delegerats vissa uppgifter i offentlig kontroll eller annan offentlig verksamhet kunna över</w:t>
      </w:r>
      <w:r>
        <w:softHyphen/>
      </w:r>
      <w:r w:rsidRPr="00A04661">
        <w:t xml:space="preserve">klagas till allmän förvaltningsdomstol. </w:t>
      </w:r>
      <w:bookmarkStart w:id="400" w:name="_Hlk38469408"/>
      <w:r>
        <w:t>Regeringen instämmer därför i promemorians bedömning att</w:t>
      </w:r>
      <w:bookmarkEnd w:id="400"/>
      <w:r>
        <w:t xml:space="preserve"> e</w:t>
      </w:r>
      <w:r w:rsidRPr="00A04661">
        <w:t xml:space="preserve">n bestämmelse om detta bör föras in i </w:t>
      </w:r>
      <w:r>
        <w:t>prov</w:t>
      </w:r>
      <w:r>
        <w:softHyphen/>
        <w:t>tagningslagen.</w:t>
      </w:r>
      <w:r w:rsidRPr="00A04661">
        <w:t xml:space="preserve">  </w:t>
      </w:r>
    </w:p>
    <w:p w14:paraId="2418DFFB" w14:textId="77777777" w:rsidR="00F71CC6" w:rsidRPr="00A04661" w:rsidRDefault="00AB307F" w:rsidP="00F71CC6">
      <w:pPr>
        <w:pStyle w:val="Brdtextmedindrag"/>
      </w:pPr>
      <w:r w:rsidRPr="00A04661">
        <w:t xml:space="preserve">Som konstateras i avsnitt </w:t>
      </w:r>
      <w:r>
        <w:t>6.3</w:t>
      </w:r>
      <w:r w:rsidRPr="00A04661">
        <w:t xml:space="preserve"> bör det vara den delegerande myndigheten som för talan hos domstolen i fråga om överklagade beslut som är meddelade av organ med delegerade uppgifter eller av fysiska personer som har delegerats vissa uppgifter i offentlig kontroll eller annan offentlig verksamhet. En bestämmelse om detta bör därför </w:t>
      </w:r>
      <w:r>
        <w:t xml:space="preserve">i enlighet med promemorians förslag </w:t>
      </w:r>
      <w:r w:rsidRPr="00A04661">
        <w:t xml:space="preserve">föras in i </w:t>
      </w:r>
      <w:r>
        <w:t>provtagningslagen.</w:t>
      </w:r>
    </w:p>
    <w:p w14:paraId="69557693" w14:textId="77777777" w:rsidR="00F71CC6" w:rsidRPr="00A04661" w:rsidRDefault="00AB307F" w:rsidP="00F71CC6">
      <w:pPr>
        <w:pStyle w:val="Brdtextmedindrag"/>
      </w:pPr>
      <w:r w:rsidRPr="00A04661">
        <w:t>I lag</w:t>
      </w:r>
      <w:r>
        <w:t>en</w:t>
      </w:r>
      <w:r w:rsidRPr="00A04661">
        <w:t xml:space="preserve"> (1986:1142) om överklagande av beslut av enskilda organ med offentliga förvaltningsuppgifter finns bestämmelser om överklagande av beslut meddelade av bolag och andra enskilda organ, som enligt särskilda bestämmelser får överklagas till regeringen, till en förvaltningsdomstol eller till en förvaltningsmyndighet. Lagen innehåller bl.a. bestämmelser om hur och inom vilken tid ett beslut ska överklagas och till vilken instans ett överklagande ska ges in. Lagen gäller dock inte överklagande av beslut meddelade av fysiska personer. Det finns inte anledning att göra någon annan bedömning än att samma regler som gäller för överklagande av beslut </w:t>
      </w:r>
      <w:r>
        <w:t xml:space="preserve">som </w:t>
      </w:r>
      <w:r w:rsidRPr="00A04661">
        <w:t>meddela</w:t>
      </w:r>
      <w:r>
        <w:t>ts</w:t>
      </w:r>
      <w:r w:rsidRPr="00A04661">
        <w:t xml:space="preserve"> av organ med delegerade uppgifter bör gälla för överklagande av beslut</w:t>
      </w:r>
      <w:r>
        <w:t xml:space="preserve"> som fattas</w:t>
      </w:r>
      <w:r w:rsidRPr="00A04661">
        <w:t xml:space="preserve"> av fysiska personer. Detta bör </w:t>
      </w:r>
      <w:r>
        <w:t xml:space="preserve">därför i enlighet med promemorians förslag </w:t>
      </w:r>
      <w:r w:rsidRPr="00A04661">
        <w:t xml:space="preserve">framgå av överklagandebestämmelsen i </w:t>
      </w:r>
      <w:r>
        <w:t>provtagningslagen</w:t>
      </w:r>
      <w:r w:rsidRPr="00A04661">
        <w:t>.</w:t>
      </w:r>
    </w:p>
    <w:p w14:paraId="0EB2CFCE" w14:textId="77777777" w:rsidR="00F71CC6" w:rsidRDefault="00AB307F" w:rsidP="00F71CC6">
      <w:pPr>
        <w:pStyle w:val="Rubrik2"/>
      </w:pPr>
      <w:bookmarkStart w:id="401" w:name="_Toc44537274"/>
      <w:bookmarkStart w:id="402" w:name="_Toc54265469"/>
      <w:r>
        <w:t>Förvaltningslagens tillämpning när uppgifter delegeras</w:t>
      </w:r>
      <w:bookmarkEnd w:id="401"/>
      <w:bookmarkEnd w:id="402"/>
    </w:p>
    <w:p w14:paraId="7CDAC29C" w14:textId="77777777" w:rsidR="00F71CC6" w:rsidRPr="00A76360" w:rsidRDefault="00AB307F" w:rsidP="00F71CC6">
      <w:pPr>
        <w:pStyle w:val="Brdtextram"/>
      </w:pPr>
      <w:r w:rsidRPr="00420062">
        <w:rPr>
          <w:b/>
        </w:rPr>
        <w:t>Regeringens förslag:</w:t>
      </w:r>
      <w:r>
        <w:t xml:space="preserve"> </w:t>
      </w:r>
      <w:r w:rsidRPr="0089078E">
        <w:t>Bestämmelserna i förvaltningslagen om legalitet, objektivitet och proportionalitet, partsinsyn, jäv, utredningsansvar, när man får lämna uppgifter muntligt, kommunikation, dokumentation av uppgifter, dokumentation av beslut, motivering av beslut, underrättelse om innehållet i beslut och hur ett överklagande går till, rättelse av skriv</w:t>
      </w:r>
      <w:r>
        <w:softHyphen/>
      </w:r>
      <w:r w:rsidRPr="0089078E">
        <w:t xml:space="preserve">fel och liknande samt vem som får överklaga ett beslut ska tillämpas vid offentlig kontroll eller annan offentlig verksamhet som utförs av ett organ med delegerade uppgifter </w:t>
      </w:r>
      <w:r>
        <w:t>eller</w:t>
      </w:r>
      <w:r w:rsidRPr="0089078E">
        <w:t xml:space="preserve"> av en fysisk person som har dele</w:t>
      </w:r>
      <w:r>
        <w:softHyphen/>
      </w:r>
      <w:r w:rsidRPr="0089078E">
        <w:t>gerats vissa uppgifter.</w:t>
      </w:r>
    </w:p>
    <w:p w14:paraId="6F68E463" w14:textId="77777777" w:rsidR="00F71CC6" w:rsidRPr="00A76360" w:rsidRDefault="00F71CC6" w:rsidP="00F71CC6">
      <w:pPr>
        <w:pStyle w:val="Brdtextmedindrag"/>
        <w:rPr>
          <w:sz w:val="8"/>
          <w:szCs w:val="8"/>
        </w:rPr>
      </w:pPr>
    </w:p>
    <w:p w14:paraId="260EA4C6" w14:textId="20DFCBF0" w:rsidR="00F71CC6" w:rsidRPr="008C4D32"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C4D32">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1AD40EAF"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C4D32">
        <w:rPr>
          <w:rFonts w:ascii="Times New Roman" w:hAnsi="Times New Roman"/>
          <w:b/>
          <w:sz w:val="20"/>
        </w:rPr>
        <w:t>Remissinstanserna:</w:t>
      </w:r>
      <w:r>
        <w:rPr>
          <w:rFonts w:ascii="Times New Roman" w:hAnsi="Times New Roman"/>
          <w:b/>
          <w:sz w:val="20"/>
        </w:rPr>
        <w:t xml:space="preserve"> </w:t>
      </w:r>
      <w:r>
        <w:rPr>
          <w:rFonts w:ascii="Times New Roman" w:hAnsi="Times New Roman"/>
          <w:bCs/>
          <w:i/>
          <w:iCs/>
          <w:sz w:val="20"/>
        </w:rPr>
        <w:t xml:space="preserve">Sveriges lantbruksuniversitet </w:t>
      </w:r>
      <w:r w:rsidRPr="007A04CD">
        <w:rPr>
          <w:rFonts w:ascii="Times New Roman" w:hAnsi="Times New Roman"/>
          <w:bCs/>
          <w:sz w:val="20"/>
        </w:rPr>
        <w:t>tillstyrker förslaget</w:t>
      </w:r>
      <w:r>
        <w:rPr>
          <w:rFonts w:ascii="Times New Roman" w:hAnsi="Times New Roman"/>
          <w:bCs/>
          <w:i/>
          <w:iCs/>
          <w:sz w:val="20"/>
        </w:rPr>
        <w:t>.</w:t>
      </w:r>
      <w:r w:rsidRPr="00D11432">
        <w:rPr>
          <w:rFonts w:ascii="Times New Roman" w:hAnsi="Times New Roman"/>
          <w:bCs/>
          <w:sz w:val="20"/>
        </w:rPr>
        <w:t xml:space="preserve"> </w:t>
      </w:r>
      <w:r>
        <w:rPr>
          <w:rFonts w:ascii="Times New Roman" w:hAnsi="Times New Roman"/>
          <w:bCs/>
          <w:sz w:val="20"/>
        </w:rPr>
        <w:t>Inga andra remissinstanser yttrar sig särskilt om provtagningslagen.</w:t>
      </w:r>
      <w:r w:rsidRPr="00C261C4">
        <w:t xml:space="preserve"> </w:t>
      </w:r>
      <w:r w:rsidRPr="00C261C4">
        <w:rPr>
          <w:rFonts w:ascii="Times New Roman" w:hAnsi="Times New Roman"/>
          <w:bCs/>
          <w:sz w:val="20"/>
        </w:rPr>
        <w:t>Se all</w:t>
      </w:r>
      <w:r>
        <w:rPr>
          <w:rFonts w:ascii="Times New Roman" w:hAnsi="Times New Roman"/>
          <w:bCs/>
          <w:sz w:val="20"/>
        </w:rPr>
        <w:softHyphen/>
      </w:r>
      <w:r w:rsidRPr="00C261C4">
        <w:rPr>
          <w:rFonts w:ascii="Times New Roman" w:hAnsi="Times New Roman"/>
          <w:bCs/>
          <w:sz w:val="20"/>
        </w:rPr>
        <w:t>männa synpunkter i avsnitt 6.4.</w:t>
      </w:r>
    </w:p>
    <w:p w14:paraId="5443FF61" w14:textId="65D7B9F0" w:rsidR="00F71CC6" w:rsidRDefault="00AB307F" w:rsidP="00F71CC6">
      <w:pPr>
        <w:pStyle w:val="Brdtextmedindrag"/>
      </w:pPr>
      <w:r w:rsidRPr="008C4D32">
        <w:rPr>
          <w:b/>
        </w:rPr>
        <w:t>Skälen för regeringens förslag:</w:t>
      </w:r>
      <w:r w:rsidRPr="0089078E">
        <w:t xml:space="preserve"> Av 1 § förvaltningslagen (2017:900), framgår att lagen </w:t>
      </w:r>
      <w:r w:rsidRPr="00303EE2">
        <w:t>gäller handläggning av ärenden hos förvaltningsmyndig</w:t>
      </w:r>
      <w:r>
        <w:softHyphen/>
      </w:r>
      <w:r w:rsidRPr="00303EE2">
        <w:t xml:space="preserve">heterna, dvs. lagen är </w:t>
      </w:r>
      <w:r w:rsidRPr="0089078E">
        <w:t xml:space="preserve">inte tillämplig på organ eller fysiska personer som utför förvaltningsuppgifter. Som framgår av avsnitt </w:t>
      </w:r>
      <w:r>
        <w:t>6.4</w:t>
      </w:r>
      <w:r w:rsidRPr="0089078E">
        <w:t xml:space="preserve"> bör vissa av förvaltningslagens grundläggande bestämmelser vara tillämpliga när organ med delegerade uppgifter eller fysiska personer som har delegerats vissa uppgifter utför offentlig kontroll och annan offentlig verksamhet. Det gäller förvaltningslagens bestämmelser om legalitet, objektivitet och proportionalitet (5 §), partsinsyn (10 §), jäv (16–18 §§), utredningsansvar (23 §), när man får lämna uppgifter muntligt (24 §), kommunikation (25</w:t>
      </w:r>
      <w:r>
        <w:t> </w:t>
      </w:r>
      <w:r w:rsidRPr="0089078E">
        <w:t>§), dokumentation av uppgifter (27 §), dokumentation av beslut (31 §), motivering av beslut (32</w:t>
      </w:r>
      <w:r>
        <w:t> </w:t>
      </w:r>
      <w:r w:rsidRPr="0089078E">
        <w:t xml:space="preserve">§), underrättelse om innehållet i beslut och hur ett överklagande går till (33 och 34 §§), rättelse av skrivfel och liknande (36 §) samt vem som får överklaga ett beslut (42 §). </w:t>
      </w:r>
      <w:r>
        <w:t>Regeringen instämmer i promemorians bedömning att e</w:t>
      </w:r>
      <w:r w:rsidRPr="0089078E">
        <w:t xml:space="preserve">n bestämmelse om </w:t>
      </w:r>
      <w:r>
        <w:t>förvaltningslagens til</w:t>
      </w:r>
      <w:r>
        <w:softHyphen/>
        <w:t>lämplighet</w:t>
      </w:r>
      <w:r w:rsidRPr="0089078E">
        <w:t xml:space="preserve"> därför </w:t>
      </w:r>
      <w:r>
        <w:t xml:space="preserve">bör </w:t>
      </w:r>
      <w:r w:rsidRPr="0089078E">
        <w:t xml:space="preserve">föras in i </w:t>
      </w:r>
      <w:r>
        <w:t>provtagningslagen</w:t>
      </w:r>
      <w:r w:rsidRPr="0089078E">
        <w:t>.</w:t>
      </w:r>
    </w:p>
    <w:p w14:paraId="4FA901BB" w14:textId="77777777" w:rsidR="00F71CC6" w:rsidRDefault="00AB307F" w:rsidP="00F71CC6">
      <w:pPr>
        <w:pStyle w:val="Rubrik2"/>
      </w:pPr>
      <w:bookmarkStart w:id="403" w:name="_Toc44537275"/>
      <w:bookmarkStart w:id="404" w:name="_Toc54265470"/>
      <w:r>
        <w:t>Ändringar av straffbestämmelser</w:t>
      </w:r>
      <w:bookmarkEnd w:id="403"/>
      <w:bookmarkEnd w:id="404"/>
    </w:p>
    <w:p w14:paraId="21B44671" w14:textId="77777777" w:rsidR="00F71CC6" w:rsidRDefault="00AB307F" w:rsidP="00F71CC6">
      <w:pPr>
        <w:pStyle w:val="Brdtextram"/>
      </w:pPr>
      <w:r w:rsidRPr="00420062">
        <w:rPr>
          <w:b/>
        </w:rPr>
        <w:t>Regeringens förslag:</w:t>
      </w:r>
      <w:r>
        <w:t xml:space="preserve"> D</w:t>
      </w:r>
      <w:r w:rsidRPr="00FF2A7E">
        <w:t xml:space="preserve">et </w:t>
      </w:r>
      <w:r>
        <w:t xml:space="preserve">ska inte få </w:t>
      </w:r>
      <w:r w:rsidRPr="00FF2A7E">
        <w:t xml:space="preserve">dömas till ansvar för en </w:t>
      </w:r>
      <w:r>
        <w:t>gärning</w:t>
      </w:r>
      <w:r w:rsidRPr="00FF2A7E">
        <w:t xml:space="preserve"> som omfattas av ett föreläggande om vite om överträdelsen ligger till grund för en ansökan om utdömande av vitet. </w:t>
      </w:r>
    </w:p>
    <w:p w14:paraId="1BFF18EC" w14:textId="77777777" w:rsidR="00F71CC6" w:rsidRPr="00C75275" w:rsidRDefault="00AB307F" w:rsidP="00F71CC6">
      <w:pPr>
        <w:pStyle w:val="Brdtextmedindragram"/>
        <w:rPr>
          <w:bCs/>
        </w:rPr>
      </w:pPr>
      <w:r>
        <w:rPr>
          <w:bCs/>
        </w:rPr>
        <w:t xml:space="preserve">Överträdelser av den nya kontrollförordningen ska inte omfattas av straffbestämmelserna i provtagningslagen. </w:t>
      </w:r>
    </w:p>
    <w:p w14:paraId="246BCE3B" w14:textId="77777777" w:rsidR="00F71CC6" w:rsidRPr="00A76360" w:rsidRDefault="00F71CC6" w:rsidP="00F71CC6">
      <w:pPr>
        <w:pStyle w:val="Brdtextmedindrag"/>
        <w:rPr>
          <w:sz w:val="8"/>
          <w:szCs w:val="8"/>
        </w:rPr>
      </w:pPr>
    </w:p>
    <w:p w14:paraId="56D385A0" w14:textId="77777777" w:rsidR="00F71CC6" w:rsidRDefault="00AB307F" w:rsidP="00F71CC6">
      <w:pPr>
        <w:pStyle w:val="Brdtextmedindrag"/>
      </w:pPr>
      <w:r>
        <w:rPr>
          <w:b/>
        </w:rPr>
        <w:t>Promemorians</w:t>
      </w:r>
      <w:r w:rsidRPr="0006285B">
        <w:rPr>
          <w:b/>
        </w:rPr>
        <w:t xml:space="preserve"> förslag</w:t>
      </w:r>
      <w:r>
        <w:t xml:space="preserve"> överensstämmer delvis med regeringens</w:t>
      </w:r>
      <w:r w:rsidRPr="00F10F7A">
        <w:t>.</w:t>
      </w:r>
      <w:r>
        <w:t xml:space="preserve"> Regeringen föreslår till skillnad från promemorian en avgränsning av straffbestämmelserna i förhållande till den nya kontrollförordningen.</w:t>
      </w:r>
    </w:p>
    <w:p w14:paraId="0BBA1CF3" w14:textId="77777777" w:rsidR="00F71CC6" w:rsidRDefault="00AB307F" w:rsidP="00F71CC6">
      <w:pPr>
        <w:pStyle w:val="Brdtextmedindrag"/>
      </w:pPr>
      <w:r w:rsidRPr="004646C4">
        <w:rPr>
          <w:b/>
          <w:bCs/>
        </w:rPr>
        <w:t>Remissinstanserna</w:t>
      </w:r>
      <w:r>
        <w:t xml:space="preserve"> yttrar sig inte om denna fråga.</w:t>
      </w:r>
    </w:p>
    <w:p w14:paraId="7DF5573D" w14:textId="77777777" w:rsidR="00F71CC6" w:rsidRPr="004872B5" w:rsidRDefault="00AB307F" w:rsidP="00F71CC6">
      <w:pPr>
        <w:pStyle w:val="Brdtextmedindrag"/>
      </w:pPr>
      <w:r w:rsidRPr="004872B5">
        <w:rPr>
          <w:b/>
          <w:bCs/>
        </w:rPr>
        <w:t>Skälen för regeringens förslag:</w:t>
      </w:r>
      <w:r>
        <w:rPr>
          <w:b/>
          <w:bCs/>
        </w:rPr>
        <w:t xml:space="preserve"> </w:t>
      </w:r>
      <w:r w:rsidRPr="004872B5">
        <w:t xml:space="preserve">I </w:t>
      </w:r>
      <w:r>
        <w:t>21 § första stycket provtagnings</w:t>
      </w:r>
      <w:r w:rsidRPr="004872B5">
        <w:t>lagen</w:t>
      </w:r>
      <w:r>
        <w:t xml:space="preserve"> </w:t>
      </w:r>
      <w:r w:rsidRPr="004872B5">
        <w:t xml:space="preserve">finns bestämmelser om straff för vissa </w:t>
      </w:r>
      <w:r>
        <w:t>överträdelser av lagen eller före</w:t>
      </w:r>
      <w:r>
        <w:softHyphen/>
        <w:t>skrifter och beslut som har meddelats med stöd av lagen</w:t>
      </w:r>
      <w:r w:rsidRPr="004872B5">
        <w:t xml:space="preserve">. </w:t>
      </w:r>
      <w:r>
        <w:t>Av andra stycket i samma bestämmelse följer att även överträdelser av de EU-bestämmelser som kompletteras av lagen är straffbelagda. Samtidigt får också f</w:t>
      </w:r>
      <w:r w:rsidRPr="004872B5">
        <w:t>öreläg</w:t>
      </w:r>
      <w:r>
        <w:softHyphen/>
      </w:r>
      <w:r w:rsidRPr="004872B5">
        <w:t xml:space="preserve">ganden eller förbud enligt </w:t>
      </w:r>
      <w:r>
        <w:t>lagen</w:t>
      </w:r>
      <w:r w:rsidRPr="004872B5">
        <w:t xml:space="preserve"> eller enligt de EU-bestämmelser som kompletteras av lagarna förenas med vite</w:t>
      </w:r>
      <w:r>
        <w:t>, se 17 §</w:t>
      </w:r>
      <w:r w:rsidRPr="004872B5">
        <w:t xml:space="preserve">. </w:t>
      </w:r>
    </w:p>
    <w:p w14:paraId="4820AB82" w14:textId="77777777" w:rsidR="00F71CC6" w:rsidRPr="004872B5" w:rsidRDefault="00AB307F" w:rsidP="00F71CC6">
      <w:pPr>
        <w:pStyle w:val="Brdtextmedindrag"/>
      </w:pPr>
      <w:r>
        <w:t>I</w:t>
      </w:r>
      <w:r w:rsidRPr="004872B5">
        <w:t xml:space="preserve"> </w:t>
      </w:r>
      <w:r>
        <w:t>22 § andra stycket regleras</w:t>
      </w:r>
      <w:r w:rsidRPr="004872B5">
        <w:t xml:space="preserve"> förhållandet mellan straff och vite </w:t>
      </w:r>
      <w:r>
        <w:t xml:space="preserve">genom att det anges </w:t>
      </w:r>
      <w:r w:rsidRPr="004872B5">
        <w:t xml:space="preserve">att ansvar inte får dömas ut för en gärning som omfattas av ett vitesföreläggande eller vitesförbud, om föreläggandet eller förbudet har överträtts. </w:t>
      </w:r>
    </w:p>
    <w:p w14:paraId="286066E1" w14:textId="77777777" w:rsidR="00F71CC6" w:rsidRPr="004872B5" w:rsidRDefault="00AB307F" w:rsidP="00F71CC6">
      <w:pPr>
        <w:pStyle w:val="Brdtextmedindrag"/>
      </w:pPr>
      <w:r w:rsidRPr="004872B5">
        <w:t xml:space="preserve">I artikel 4 i Europakonventionens </w:t>
      </w:r>
      <w:r>
        <w:t>sjunde</w:t>
      </w:r>
      <w:r w:rsidRPr="004872B5">
        <w:t xml:space="preserve"> tilläggsprotokoll regleras rätten att inte bli lagförd eller straffad två gånger (ne bis in idem). Denna rättighet brukar också kallas dubbel</w:t>
      </w:r>
      <w:r>
        <w:t>prövningsförbudet</w:t>
      </w:r>
      <w:r w:rsidRPr="004872B5">
        <w:t>. Enligt Europadomstolens tolkning av artikeln kan förbudet mot dubbel</w:t>
      </w:r>
      <w:r>
        <w:t xml:space="preserve"> lagföring</w:t>
      </w:r>
      <w:r w:rsidRPr="004872B5">
        <w:t xml:space="preserve"> vara tillämpligt även när åtgärder eller sanktioner inte betecknas som straff i den nationella rätten, såsom exempelvis administrativa sanktioner och viten. </w:t>
      </w:r>
    </w:p>
    <w:p w14:paraId="1557989D" w14:textId="31D6203A" w:rsidR="00F71CC6" w:rsidRPr="004646C4" w:rsidRDefault="00AB307F" w:rsidP="00F71CC6">
      <w:pPr>
        <w:pStyle w:val="Brdtextmedindrag"/>
      </w:pPr>
      <w:r w:rsidRPr="004872B5">
        <w:t>Dubbel</w:t>
      </w:r>
      <w:r>
        <w:t>prövningsförbudet</w:t>
      </w:r>
      <w:r w:rsidRPr="004872B5">
        <w:t xml:space="preserve"> hindrar inte bara ett andra straff (dvs. ett nytt straff vid ett annat tillfälle än det första) utan även en andra prövning av samma gärning. Europadomstolen har i ett mål som gällde parallella förfaranden funnit att en kränkning av dubbelprövningsförbudet hade ägt rum, då den andra processen inte avslutades när det första avgörandet blev slutligt (Muslija mot Bosnien-Herzegovina, no. 32042/11, den 14 januari 2014). Liknande resonemang fördes i Europadomstolens dom i målen Grande Stevens and Others v. Italy (nos. 18640/10, 18647/10, 18663/10 och 18698/10, den 4 mars 2014), Glantz mot Finland och Nykänen mot Finland (no. 37394/11 respektive 11828/11, den 20 maj 2014). Enligt </w:t>
      </w:r>
      <w:r>
        <w:t xml:space="preserve">ett avgörande från Högsta </w:t>
      </w:r>
      <w:r w:rsidRPr="004872B5">
        <w:t>domstolen är det inte enbart ett slutligt avgörande som utgör ett hinder mot ett andra förfarande. Även en pågående prövning är ett sådant hinder</w:t>
      </w:r>
      <w:r>
        <w:t xml:space="preserve"> (NJA 2013 s. 502)</w:t>
      </w:r>
      <w:r w:rsidRPr="004872B5">
        <w:t xml:space="preserve">. Det innebär att det som avgör när ett hinder mot ett andra förfarande för samma gärning eller överträdelse uppkommer får anses vara den tidpunkt när det inleds en domstolsprocess om utdömande </w:t>
      </w:r>
      <w:r>
        <w:t>av</w:t>
      </w:r>
      <w:r w:rsidRPr="004872B5">
        <w:t xml:space="preserve"> vite. </w:t>
      </w:r>
      <w:r>
        <w:t>Regeringen anser i likhet med promemorian att d</w:t>
      </w:r>
      <w:r w:rsidRPr="00610DA3">
        <w:t xml:space="preserve">etta bör komma till uttryck </w:t>
      </w:r>
      <w:r>
        <w:t>i provtagningslagen</w:t>
      </w:r>
      <w:r w:rsidRPr="00610DA3">
        <w:t xml:space="preserve">. Exempel på sådana regleringar finns i livsmedelslagen och lagen om foder och animaliska biprodukter. </w:t>
      </w:r>
      <w:r w:rsidRPr="0083326D">
        <w:t xml:space="preserve">Bestämmelsen i </w:t>
      </w:r>
      <w:r>
        <w:t xml:space="preserve">22 § andra stycket </w:t>
      </w:r>
      <w:r w:rsidRPr="0083326D">
        <w:t xml:space="preserve">provtagningslagen </w:t>
      </w:r>
      <w:r w:rsidRPr="00610DA3">
        <w:t>bör utformas på motsvarande sätt.</w:t>
      </w:r>
    </w:p>
    <w:p w14:paraId="5C866E77" w14:textId="5BF7BDD7" w:rsidR="00F71CC6" w:rsidRPr="00FF2A7E" w:rsidRDefault="00AB307F" w:rsidP="00F71CC6">
      <w:pPr>
        <w:pStyle w:val="Brdtextmedindrag"/>
      </w:pPr>
      <w:r>
        <w:t>Överträdelser av de EU-bestämmelser som kompletteras av lagen är enligt 21 § andra stycket inte straffbelagda om överträdelsen avser bestäm</w:t>
      </w:r>
      <w:r>
        <w:softHyphen/>
        <w:t>melser om myndighetsutövning. Som beskrivs i avsnitt 6.9 var syftet med den avgränsningen att utesluta straffansvar för överträdelser av skyldig</w:t>
      </w:r>
      <w:r>
        <w:softHyphen/>
        <w:t>heter för myndigheter enligt bl.a. den tidigare kontrollförordningen (se prop. 2005/06:128 s. 295). Straffbestämmelserna om tjänstefel och brott mot tystnadsplikt enligt 20 kap. brottsbalken bedöms även fortsättningsvis som tillräckliga för att sanktionera de överträdelser som personal på myndigheter kan göra sig skyldiga till vid offentlig kontroll och annan offentlig verksamhet. Den nya kontrollförordningen innehåller dock några bestämmelser som innebär skyldigheter för enskilda och som enligt regeringens bedömning i avsnitt 6.9 inte heller bör straffsanktioneras. Bestämmelsen i 21 § andra stycket provtagningslagen bör därför omformuleras så att det framgår att alla överträdelser av den nya kontroll</w:t>
      </w:r>
      <w:r>
        <w:softHyphen/>
        <w:t>förordningen utesluts från straffbestämmelsens tillämpningsområde och inte bara de som avser myndighetsutövning.</w:t>
      </w:r>
    </w:p>
    <w:p w14:paraId="79D1D6A1" w14:textId="77777777" w:rsidR="00F71CC6" w:rsidRDefault="00AB307F" w:rsidP="00F71CC6">
      <w:pPr>
        <w:pStyle w:val="Rubrik1"/>
      </w:pPr>
      <w:bookmarkStart w:id="405" w:name="_Toc44537276"/>
      <w:bookmarkStart w:id="406" w:name="_Toc54265471"/>
      <w:r>
        <w:t>Ändringar i lagen om kontroll av husdjur, m.m.</w:t>
      </w:r>
      <w:bookmarkEnd w:id="405"/>
      <w:bookmarkEnd w:id="406"/>
    </w:p>
    <w:p w14:paraId="0223E537" w14:textId="77777777" w:rsidR="00F71CC6" w:rsidRDefault="00AB307F" w:rsidP="00F71CC6">
      <w:pPr>
        <w:pStyle w:val="Rubrik2"/>
        <w:spacing w:before="0"/>
      </w:pPr>
      <w:bookmarkStart w:id="407" w:name="_Toc44537277"/>
      <w:bookmarkStart w:id="408" w:name="_Toc54265472"/>
      <w:r>
        <w:t>Ord och uttryck i lagen och förhållandet till kontrollförordningen</w:t>
      </w:r>
      <w:bookmarkEnd w:id="407"/>
      <w:bookmarkEnd w:id="408"/>
    </w:p>
    <w:p w14:paraId="361D12DF" w14:textId="77777777" w:rsidR="00F71CC6" w:rsidRDefault="00AB307F" w:rsidP="00F71CC6">
      <w:pPr>
        <w:pStyle w:val="Brdtextram"/>
      </w:pPr>
      <w:r w:rsidRPr="00420062">
        <w:rPr>
          <w:b/>
        </w:rPr>
        <w:t>Regeringens förslag:</w:t>
      </w:r>
      <w:r>
        <w:t xml:space="preserve"> Uttrycket offentlig kontroll ska i lagen betyda dels offentlig kontroll enligt den nya kontrollförordningen och förord</w:t>
      </w:r>
      <w:r>
        <w:softHyphen/>
        <w:t xml:space="preserve">ningen om djuravel, dels kontroll i övrigt av att lagen och föreskrifter </w:t>
      </w:r>
      <w:r w:rsidRPr="003C1287">
        <w:t>och beslut</w:t>
      </w:r>
      <w:r>
        <w:t xml:space="preserve"> som har meddelats med stöd av lagen följs. </w:t>
      </w:r>
    </w:p>
    <w:p w14:paraId="1469CF15" w14:textId="77777777" w:rsidR="00F71CC6" w:rsidRDefault="00AB307F" w:rsidP="00F71CC6">
      <w:pPr>
        <w:pStyle w:val="Brdtextmedindragram"/>
      </w:pPr>
      <w:r>
        <w:t xml:space="preserve">Uttrycket annan offentlig verksamhet ska betyda dels annan offentlig verksamhet enligt den nya kontrollförordningen och förordningen om djuravel, dels sådan offentlig verksamhet som i övrigt utförs med stöd av lagen eller föreskrifter </w:t>
      </w:r>
      <w:r w:rsidRPr="003C1287">
        <w:t>eller beslut</w:t>
      </w:r>
      <w:r>
        <w:t xml:space="preserve"> som har meddelats med stöd av lagen. </w:t>
      </w:r>
    </w:p>
    <w:p w14:paraId="5F8A9E01" w14:textId="0DE88711" w:rsidR="00F71CC6" w:rsidRDefault="00AB307F" w:rsidP="00F71CC6">
      <w:pPr>
        <w:pStyle w:val="Brdtextmedindragram"/>
      </w:pPr>
      <w:r>
        <w:t>Ordet kontrollorgan ska i berörda bestämmelser i lagen ersättas med ”ett organ med delegerade uppgifter eller en fysisk person som har delegerats vissa uppgifter”.</w:t>
      </w:r>
    </w:p>
    <w:p w14:paraId="2C92603B" w14:textId="272AFAAB" w:rsidR="00F71CC6" w:rsidRDefault="00AB307F" w:rsidP="00F71CC6">
      <w:pPr>
        <w:pStyle w:val="Brdtextmedindragram"/>
      </w:pPr>
      <w:r w:rsidRPr="003A52E9">
        <w:t>Uttrycket organ med delegerade uppgifter ska betyda samma sak som i den nya kontrollförordningen.</w:t>
      </w:r>
    </w:p>
    <w:p w14:paraId="63DC82E6" w14:textId="77777777" w:rsidR="00F71CC6" w:rsidRPr="00A76360" w:rsidRDefault="00AB307F" w:rsidP="00F71CC6">
      <w:pPr>
        <w:pStyle w:val="Brdtextmedindragram"/>
      </w:pPr>
      <w:bookmarkStart w:id="409" w:name="_Hlk37256771"/>
      <w:r>
        <w:t xml:space="preserve">Det ska införas ett bemyndigande för regeringen att föreskriva att den nya kontrollförordningen ska tillämpas helt eller delvis </w:t>
      </w:r>
      <w:r>
        <w:rPr>
          <w:shd w:val="clear" w:color="auto" w:fill="FFFFFF" w:themeFill="background1"/>
        </w:rPr>
        <w:t>vid offentlig kontroll och annan offentlig verksamhet som avser bestämmelser om djurhälsa och som faller utanför kontrollförordningens tillämpningsom</w:t>
      </w:r>
      <w:r>
        <w:rPr>
          <w:shd w:val="clear" w:color="auto" w:fill="FFFFFF" w:themeFill="background1"/>
        </w:rPr>
        <w:softHyphen/>
        <w:t>råde.</w:t>
      </w:r>
      <w:bookmarkEnd w:id="409"/>
    </w:p>
    <w:p w14:paraId="1D969908" w14:textId="77777777" w:rsidR="00F71CC6" w:rsidRPr="00A76360" w:rsidRDefault="00F71CC6" w:rsidP="00F71CC6">
      <w:pPr>
        <w:pStyle w:val="Brdtextmedindrag"/>
        <w:rPr>
          <w:sz w:val="8"/>
          <w:szCs w:val="8"/>
        </w:rPr>
      </w:pPr>
    </w:p>
    <w:p w14:paraId="35799BD4"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10" w:name="_Hlk5953161"/>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w:t>
      </w:r>
      <w:r w:rsidRPr="00421371">
        <w:rPr>
          <w:rFonts w:ascii="Times New Roman" w:hAnsi="Times New Roman"/>
          <w:sz w:val="20"/>
        </w:rPr>
        <w:t>verensstämmer delvis med regeringens förslag. I promemorians förslag kopplas uttrycken offentlig kontroll och annan offentlig verksamhet enbart till kontrollförordningen</w:t>
      </w:r>
      <w:r>
        <w:rPr>
          <w:rFonts w:ascii="Times New Roman" w:hAnsi="Times New Roman"/>
          <w:sz w:val="20"/>
        </w:rPr>
        <w:t xml:space="preserve"> och förord</w:t>
      </w:r>
      <w:r>
        <w:rPr>
          <w:rFonts w:ascii="Times New Roman" w:hAnsi="Times New Roman"/>
          <w:sz w:val="20"/>
        </w:rPr>
        <w:softHyphen/>
        <w:t>ningen om djuravel</w:t>
      </w:r>
      <w:r w:rsidRPr="00421371">
        <w:rPr>
          <w:rFonts w:ascii="Times New Roman" w:hAnsi="Times New Roman"/>
          <w:sz w:val="20"/>
        </w:rPr>
        <w:t xml:space="preserve">. </w:t>
      </w:r>
      <w:r>
        <w:rPr>
          <w:rFonts w:ascii="Times New Roman" w:hAnsi="Times New Roman"/>
          <w:sz w:val="20"/>
        </w:rPr>
        <w:t>I</w:t>
      </w:r>
      <w:r w:rsidRPr="00421371">
        <w:rPr>
          <w:rFonts w:ascii="Times New Roman" w:hAnsi="Times New Roman"/>
          <w:sz w:val="20"/>
        </w:rPr>
        <w:t xml:space="preserve"> regeringens förslag </w:t>
      </w:r>
      <w:r>
        <w:rPr>
          <w:rFonts w:ascii="Times New Roman" w:hAnsi="Times New Roman"/>
          <w:sz w:val="20"/>
        </w:rPr>
        <w:t>läggs också</w:t>
      </w:r>
      <w:r w:rsidRPr="00421371">
        <w:rPr>
          <w:rFonts w:ascii="Times New Roman" w:hAnsi="Times New Roman"/>
          <w:sz w:val="20"/>
        </w:rPr>
        <w:t xml:space="preserve"> till ett </w:t>
      </w:r>
      <w:r>
        <w:rPr>
          <w:rFonts w:ascii="Times New Roman" w:hAnsi="Times New Roman"/>
          <w:sz w:val="20"/>
        </w:rPr>
        <w:t>bemyndi</w:t>
      </w:r>
      <w:r>
        <w:rPr>
          <w:rFonts w:ascii="Times New Roman" w:hAnsi="Times New Roman"/>
          <w:sz w:val="20"/>
        </w:rPr>
        <w:softHyphen/>
        <w:t>gande</w:t>
      </w:r>
      <w:r w:rsidRPr="00421371">
        <w:rPr>
          <w:rFonts w:ascii="Times New Roman" w:hAnsi="Times New Roman"/>
          <w:sz w:val="20"/>
        </w:rPr>
        <w:t xml:space="preserve"> när det gäller kontrollförordningens tillämpning.</w:t>
      </w:r>
    </w:p>
    <w:p w14:paraId="155BD847" w14:textId="77777777" w:rsidR="00F71CC6" w:rsidRPr="0023406B"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7370A0">
        <w:rPr>
          <w:rFonts w:ascii="Times New Roman" w:hAnsi="Times New Roman"/>
          <w:sz w:val="20"/>
        </w:rPr>
        <w:t xml:space="preserve"> </w:t>
      </w:r>
      <w:r>
        <w:rPr>
          <w:rFonts w:ascii="Times New Roman" w:hAnsi="Times New Roman"/>
          <w:sz w:val="20"/>
        </w:rPr>
        <w:t xml:space="preserve">Se synpunkter i avsnitt 6.1 och 6.2. </w:t>
      </w:r>
      <w:r w:rsidRPr="00E11D04">
        <w:rPr>
          <w:rFonts w:ascii="Times New Roman" w:hAnsi="Times New Roman"/>
          <w:sz w:val="20"/>
        </w:rPr>
        <w:t>Inga remissin</w:t>
      </w:r>
      <w:r>
        <w:rPr>
          <w:rFonts w:ascii="Times New Roman" w:hAnsi="Times New Roman"/>
          <w:sz w:val="20"/>
        </w:rPr>
        <w:softHyphen/>
      </w:r>
      <w:r w:rsidRPr="00E11D04">
        <w:rPr>
          <w:rFonts w:ascii="Times New Roman" w:hAnsi="Times New Roman"/>
          <w:sz w:val="20"/>
        </w:rPr>
        <w:t xml:space="preserve">stanser uttalar sig i denna fråga särskilt om lagen om </w:t>
      </w:r>
      <w:r>
        <w:rPr>
          <w:rFonts w:ascii="Times New Roman" w:hAnsi="Times New Roman"/>
          <w:sz w:val="20"/>
        </w:rPr>
        <w:t>kontroll av hus</w:t>
      </w:r>
      <w:r w:rsidRPr="00E11D04">
        <w:rPr>
          <w:rFonts w:ascii="Times New Roman" w:hAnsi="Times New Roman"/>
          <w:sz w:val="20"/>
        </w:rPr>
        <w:t>djur, m.m.</w:t>
      </w:r>
    </w:p>
    <w:p w14:paraId="7F84E179" w14:textId="77777777" w:rsidR="00F71CC6" w:rsidRDefault="00AB307F" w:rsidP="00F71CC6">
      <w:pPr>
        <w:pStyle w:val="Rubrik4utannumrering"/>
      </w:pPr>
      <w:r w:rsidRPr="00D07C86">
        <w:t>Skälen för regeringens förslag</w:t>
      </w:r>
      <w:bookmarkEnd w:id="410"/>
      <w:r w:rsidRPr="0023406B">
        <w:t xml:space="preserve"> </w:t>
      </w:r>
    </w:p>
    <w:p w14:paraId="27CADC50" w14:textId="77777777" w:rsidR="00F71CC6" w:rsidRDefault="00AB307F" w:rsidP="00F71CC6">
      <w:pPr>
        <w:pStyle w:val="Rubrik5utannumrering"/>
      </w:pPr>
      <w:r w:rsidRPr="0023406B">
        <w:t>Offentlig kontroll och annan offentlig verksamhet</w:t>
      </w:r>
    </w:p>
    <w:p w14:paraId="2C72BE8F" w14:textId="77777777" w:rsidR="00F71CC6" w:rsidRPr="0023406B" w:rsidRDefault="00AB307F" w:rsidP="00F71CC6">
      <w:pPr>
        <w:pStyle w:val="Brdtext"/>
      </w:pPr>
      <w:r w:rsidRPr="0023406B">
        <w:t>Det unionsrättsliga uttrycket offentlig kontroll används i lagen om kontroll av husdjur, m.m. för att beteckna myndigheternas kontroll enligt lagen och EU-regelverket. Lagen innehåller inte någon hänvisning till den definition som f</w:t>
      </w:r>
      <w:r>
        <w:t>a</w:t>
      </w:r>
      <w:r w:rsidRPr="0023406B">
        <w:t xml:space="preserve">nns i den </w:t>
      </w:r>
      <w:r>
        <w:t>tidigare</w:t>
      </w:r>
      <w:r w:rsidRPr="0023406B">
        <w:t xml:space="preserve"> kontrollfö</w:t>
      </w:r>
      <w:r>
        <w:t>r</w:t>
      </w:r>
      <w:r w:rsidRPr="0023406B">
        <w:t>ordningen.</w:t>
      </w:r>
    </w:p>
    <w:p w14:paraId="49053117" w14:textId="77777777" w:rsidR="00F71CC6" w:rsidRPr="0023406B" w:rsidRDefault="00AB307F" w:rsidP="00F71CC6">
      <w:pPr>
        <w:pStyle w:val="Brdtextmedindrag"/>
      </w:pPr>
      <w:r w:rsidRPr="0023406B">
        <w:t xml:space="preserve">Uttrycket offentlig kontroll används även i den nya kontroll-förordningen. I förordningen införs därutöver det nya uttrycket annan offentlig verksamhet. I avsnitt </w:t>
      </w:r>
      <w:r>
        <w:t>6.2</w:t>
      </w:r>
      <w:r w:rsidRPr="0023406B">
        <w:t xml:space="preserve"> redogörs närmare för innebörden av de båda uttrycken. I avsnittet görs vidare bedömningen att även uttrycket annan offentlig verksamhet bör användas i de lagar som berörs av den nya kontrollförordningen, bl.a. i lagen om kontroll av husdjur, m.m.</w:t>
      </w:r>
    </w:p>
    <w:p w14:paraId="67392196" w14:textId="77777777" w:rsidR="00F71CC6" w:rsidRPr="0023406B" w:rsidRDefault="00AB307F" w:rsidP="00F71CC6">
      <w:pPr>
        <w:pStyle w:val="Brdtextmedindrag"/>
      </w:pPr>
      <w:r w:rsidRPr="0023406B">
        <w:t xml:space="preserve">Som framgår av avsnitt </w:t>
      </w:r>
      <w:r>
        <w:t>6.2</w:t>
      </w:r>
      <w:r w:rsidRPr="0023406B">
        <w:t xml:space="preserve"> definieras uttrycken offentlig kontroll och annan offentlig verksamhet i den nya kontrollförordningen. Offentlig kontroll omfattar kontroll som utförs för att verifiera efterlevnaden av bestämmelser oavsett om de har fastställts på unionsnivå eller av medlemsstaterna för tillämpning av unionslagstiftningen. Motsvarande begränsning till unionslagstiftningen finns när det gäller definitionen av annan offentlig verksamhet.</w:t>
      </w:r>
    </w:p>
    <w:p w14:paraId="15CA565B" w14:textId="715E54FA" w:rsidR="00F71CC6" w:rsidRDefault="00AB307F" w:rsidP="00F71CC6">
      <w:pPr>
        <w:pStyle w:val="Brdtextmedindrag"/>
      </w:pPr>
      <w:r w:rsidRPr="0023406B">
        <w:t>Till skillnad från t.ex. livsmedelslagen innehåller lagen om kontroll av husdjur, m.m. inte någon rent nationell reglering som faller utanför den nya kontrollförordningens tillämpningsområde</w:t>
      </w:r>
      <w:r w:rsidRPr="00421371">
        <w:rPr>
          <w:shd w:val="clear" w:color="auto" w:fill="FFFFFF" w:themeFill="background1"/>
        </w:rPr>
        <w:t xml:space="preserve"> </w:t>
      </w:r>
      <w:r>
        <w:rPr>
          <w:shd w:val="clear" w:color="auto" w:fill="FFFFFF" w:themeFill="background1"/>
        </w:rPr>
        <w:t>när det gäller vilka djur</w:t>
      </w:r>
      <w:r>
        <w:rPr>
          <w:shd w:val="clear" w:color="auto" w:fill="FFFFFF" w:themeFill="background1"/>
        </w:rPr>
        <w:softHyphen/>
        <w:t>hållare och verksamheter med djur som kan avses med åtgärderna, se avsnitt 6.2</w:t>
      </w:r>
      <w:r w:rsidRPr="0023406B">
        <w:t xml:space="preserve">. </w:t>
      </w:r>
      <w:r w:rsidRPr="00926A05">
        <w:t xml:space="preserve">Däremot ger </w:t>
      </w:r>
      <w:r>
        <w:t>lagen möjlighet att meddela föreskrifter som går utöver</w:t>
      </w:r>
      <w:r w:rsidRPr="00926A05">
        <w:t xml:space="preserve"> vad som krävs för att genomföra eller komplettera EU-lagstiftningen</w:t>
      </w:r>
      <w:r>
        <w:t xml:space="preserve"> på djurhälsoområdet</w:t>
      </w:r>
      <w:r w:rsidRPr="00926A05">
        <w:t xml:space="preserve">. </w:t>
      </w:r>
      <w:r>
        <w:t>Eftersom lagen på djurhälsoområdet främst reglerar möjligheten till frivilliga kontrollprogram</w:t>
      </w:r>
      <w:r w:rsidRPr="00926A05">
        <w:t xml:space="preserve"> </w:t>
      </w:r>
      <w:r>
        <w:t xml:space="preserve">för att förebygga djursjukdomar </w:t>
      </w:r>
      <w:r w:rsidRPr="00926A05">
        <w:t xml:space="preserve">är </w:t>
      </w:r>
      <w:r>
        <w:t xml:space="preserve">det mycket </w:t>
      </w:r>
      <w:r w:rsidRPr="00926A05">
        <w:t>oklart i vilken utsträckning sådana bestäm</w:t>
      </w:r>
      <w:r>
        <w:softHyphen/>
      </w:r>
      <w:r w:rsidRPr="00926A05">
        <w:t>melser kan anses fastställda ”för tillämpning av unionslagstiftningen” i den mening som avses i artikel 1.2 i den nya kontrollförordningen</w:t>
      </w:r>
      <w:r>
        <w:t xml:space="preserve"> (jfr prop. 2005/06:128 s. 298)</w:t>
      </w:r>
      <w:r w:rsidRPr="00926A05">
        <w:t xml:space="preserve">. </w:t>
      </w:r>
      <w:r>
        <w:t>Tvärtom kan bedömningen göras att föreskrif</w:t>
      </w:r>
      <w:r>
        <w:softHyphen/>
        <w:t>ter om sådana frivilliga program som huvudregel inte syftar till att genom</w:t>
      </w:r>
      <w:r>
        <w:softHyphen/>
        <w:t xml:space="preserve">föra eller komplettera obligatoriska EU-bestämmelser. </w:t>
      </w:r>
      <w:r w:rsidRPr="00926A05">
        <w:t xml:space="preserve">Det kan i vart fall ifrågasättas </w:t>
      </w:r>
      <w:r>
        <w:t>om den nya kontrollförordningen är tillämplig när</w:t>
      </w:r>
      <w:r w:rsidRPr="00926A05">
        <w:t xml:space="preserve"> det gäller nationella åtgärder mot sjukdomar som inte alls regleras på EU-nivå. Det finns däremot både praktiska och lagtekniska fördelar med att på det sätt som görs i dag använda samma uttryck för all kontroll som bedrivs enlig lagen. Detta gäller även uttrycket annan offentlig verksamhet.</w:t>
      </w:r>
      <w:r w:rsidRPr="00926A05" w:rsidDel="00421371">
        <w:t xml:space="preserve"> </w:t>
      </w:r>
    </w:p>
    <w:p w14:paraId="0E5F92E4" w14:textId="61C2FFEF" w:rsidR="00F71CC6" w:rsidRPr="0023406B" w:rsidRDefault="00AB307F" w:rsidP="00F71CC6">
      <w:pPr>
        <w:pStyle w:val="Brdtextmedindrag"/>
      </w:pPr>
      <w:r>
        <w:t>Lagen om kontroll av husdjur, m.m.</w:t>
      </w:r>
      <w:r w:rsidRPr="0023406B">
        <w:t xml:space="preserve"> innehåller </w:t>
      </w:r>
      <w:r>
        <w:t>dessutom</w:t>
      </w:r>
      <w:r w:rsidRPr="0023406B">
        <w:t xml:space="preserve"> bestämmelser som kompletterar en annan EU-förordning, Europaparlamentets och rådets förordning (EU) 2016/1012 av den 8 juni 2016 om avelstekniska och genealogiska villkor för avel, handel med och införsel till unionen av ren</w:t>
      </w:r>
      <w:r>
        <w:softHyphen/>
      </w:r>
      <w:r w:rsidRPr="0023406B">
        <w:t>rasiga avelsdjur, hybridavelssvin och avelsmaterial från dem och om ändring av förordning (EU) nr 652/2014, rådets direktiv 89/608/EEG och 90/425/EEG och om upphävande av vissa akter med avseende på djuravel (förordningen om djuravel). Förordningen om djuravel omfattas inte av kontrollförordningens tillämpningsområde och innehåller också bestäm</w:t>
      </w:r>
      <w:r>
        <w:softHyphen/>
      </w:r>
      <w:r w:rsidRPr="0023406B">
        <w:t>melser om offentlig kontroll och annan offentlig verksamhet. Offentlig kontroll definieras enligt artikel 2.18 i förordningen om djuravel som varje form av kontroll som behöriga myndigheter utför i syfte att kontrollera efterlevnaden av bestämmelserna i förordningen om djuravel. Me</w:t>
      </w:r>
      <w:r>
        <w:t>d</w:t>
      </w:r>
      <w:r w:rsidRPr="0023406B">
        <w:t xml:space="preserve"> annan offentlig verksamhet avses enligt artikel 2.19 </w:t>
      </w:r>
      <w:r>
        <w:t xml:space="preserve">i samma förordning </w:t>
      </w:r>
      <w:r w:rsidRPr="0023406B">
        <w:t>all annan verksamhet än offentlig kontroll som behöriga myndigheter utför i enlig</w:t>
      </w:r>
      <w:r>
        <w:softHyphen/>
      </w:r>
      <w:r w:rsidRPr="0023406B">
        <w:t>het med förordningen i syfte att säkerställa att bestämmelserna i förord</w:t>
      </w:r>
      <w:r>
        <w:softHyphen/>
      </w:r>
      <w:r w:rsidRPr="0023406B">
        <w:t>ningen tillämpas. Förordningen om djuravel tillämpas från och med den 1</w:t>
      </w:r>
      <w:r>
        <w:t> </w:t>
      </w:r>
      <w:r w:rsidRPr="0023406B">
        <w:t>november 2018.</w:t>
      </w:r>
    </w:p>
    <w:p w14:paraId="0392E04A" w14:textId="7AA39163" w:rsidR="00F71CC6" w:rsidRDefault="00AB307F" w:rsidP="00F71CC6">
      <w:pPr>
        <w:pStyle w:val="Brdtextmedindrag"/>
      </w:pPr>
      <w:r>
        <w:rPr>
          <w:shd w:val="clear" w:color="auto" w:fill="FFFFFF" w:themeFill="background1"/>
        </w:rPr>
        <w:t>Regeringen bedömer därför att det, för att underlätta tillämpningen, i lagen bör klargöras vad som avses med uttrycken offentlig kontroll och annan offentlig verksamhet när de används i lagen. Av de nya definition</w:t>
      </w:r>
      <w:r>
        <w:rPr>
          <w:shd w:val="clear" w:color="auto" w:fill="FFFFFF" w:themeFill="background1"/>
        </w:rPr>
        <w:softHyphen/>
        <w:t>erna bör det, till skillnad från promemorians förslag, framgå att med offentlig kontroll och annan offentlig verksamhet i lagen avses offentlig kontroll och annan offentlig verksamhet enligt den nya kontrollförord</w:t>
      </w:r>
      <w:r>
        <w:rPr>
          <w:shd w:val="clear" w:color="auto" w:fill="FFFFFF" w:themeFill="background1"/>
        </w:rPr>
        <w:softHyphen/>
        <w:t>ningen, enligt förordningen om djuravel och kontroll samt verksamhet i övrigt enligt lagen om kontroll av husdjur, m.m.</w:t>
      </w:r>
      <w:r w:rsidRPr="00CF15D6">
        <w:rPr>
          <w:shd w:val="clear" w:color="auto" w:fill="FFFFFF" w:themeFill="background1"/>
        </w:rPr>
        <w:t xml:space="preserve"> </w:t>
      </w:r>
      <w:r>
        <w:rPr>
          <w:shd w:val="clear" w:color="auto" w:fill="FFFFFF" w:themeFill="background1"/>
        </w:rPr>
        <w:t>och de föreskrifter som har meddelats med stöd av lagen</w:t>
      </w:r>
      <w:r w:rsidRPr="00603284">
        <w:rPr>
          <w:shd w:val="clear" w:color="auto" w:fill="FFFFFF" w:themeFill="background1"/>
        </w:rPr>
        <w:t>.</w:t>
      </w:r>
      <w:r>
        <w:rPr>
          <w:shd w:val="clear" w:color="auto" w:fill="FFFFFF" w:themeFill="background1"/>
        </w:rPr>
        <w:t xml:space="preserve"> Det bör, jämfört med lagrådsremissens förslag, också förtydligas att kontrollen kan gälla efterlevnaden av beslut som har meddelats med stöd av lagen, jfr nuvarande 8 § första stycket lagen om kontroll av husdjur, m.m. Motsvarande förtydligande bör göras också i definitionen av annan offentlig verksamhet.</w:t>
      </w:r>
      <w:r w:rsidRPr="0023406B">
        <w:t xml:space="preserve"> </w:t>
      </w:r>
    </w:p>
    <w:p w14:paraId="34B337D9" w14:textId="77777777" w:rsidR="00F71CC6" w:rsidRDefault="00AB307F" w:rsidP="00F71CC6">
      <w:pPr>
        <w:pStyle w:val="Brdtextmedindrag"/>
        <w:rPr>
          <w:shd w:val="clear" w:color="auto" w:fill="FFFFFF" w:themeFill="background1"/>
        </w:rPr>
      </w:pPr>
      <w:bookmarkStart w:id="411" w:name="_Hlk37257329"/>
      <w:r>
        <w:rPr>
          <w:shd w:val="clear" w:color="auto" w:fill="FFFFFF" w:themeFill="background1"/>
        </w:rPr>
        <w:t>Till skillnad från den bedömning som gjorts när det gäller övriga djur</w:t>
      </w:r>
      <w:r>
        <w:rPr>
          <w:shd w:val="clear" w:color="auto" w:fill="FFFFFF" w:themeFill="background1"/>
        </w:rPr>
        <w:softHyphen/>
        <w:t>hälsolagar anser regeringen inte att det i lagen bör anges att kontrollför</w:t>
      </w:r>
      <w:r>
        <w:rPr>
          <w:shd w:val="clear" w:color="auto" w:fill="FFFFFF" w:themeFill="background1"/>
        </w:rPr>
        <w:softHyphen/>
        <w:t>ordningen ska tillämpas vid all offentlig kontroll och annan offentlig verksamhet som avser bestämmelser om djurhälsa och därmed även vid sådan kontroll eller verksamhet som kan anses falla utanför kontrollför</w:t>
      </w:r>
      <w:r>
        <w:rPr>
          <w:shd w:val="clear" w:color="auto" w:fill="FFFFFF" w:themeFill="background1"/>
        </w:rPr>
        <w:softHyphen/>
        <w:t>ordningens tillämpningsområde. Lagen innehåller till skillnad från andra djurhälsolagar i huvudsak bestämmelser som inte syftar till att genomföra eller komplettera obligatoriska EU-bestämmelser. Det framstår därför inte som ändamålsenligt att föreskriva att kontrollförordningen ska tillämpas genomgående.</w:t>
      </w:r>
      <w:bookmarkEnd w:id="411"/>
      <w:r>
        <w:rPr>
          <w:shd w:val="clear" w:color="auto" w:fill="FFFFFF" w:themeFill="background1"/>
        </w:rPr>
        <w:t xml:space="preserve"> I stället bör regeringen i lagen ges bemyndigande att före</w:t>
      </w:r>
      <w:r>
        <w:rPr>
          <w:shd w:val="clear" w:color="auto" w:fill="FFFFFF" w:themeFill="background1"/>
        </w:rPr>
        <w:softHyphen/>
        <w:t>skriva att den nya kontrollförordningen ska tillämpas helt eller devis vid</w:t>
      </w:r>
      <w:r w:rsidRPr="00464C73">
        <w:rPr>
          <w:shd w:val="clear" w:color="auto" w:fill="FFFFFF" w:themeFill="background1"/>
        </w:rPr>
        <w:t xml:space="preserve"> offentlig kontroll och annan offentlig verksamhet som avser bestämmelser om djurhälsa</w:t>
      </w:r>
      <w:r>
        <w:rPr>
          <w:shd w:val="clear" w:color="auto" w:fill="FFFFFF" w:themeFill="background1"/>
        </w:rPr>
        <w:t xml:space="preserve"> och som faller utanför kontrollförordningens tillämpnings</w:t>
      </w:r>
      <w:r>
        <w:rPr>
          <w:shd w:val="clear" w:color="auto" w:fill="FFFFFF" w:themeFill="background1"/>
        </w:rPr>
        <w:softHyphen/>
        <w:t>område. Genom sådana föreskrifter kan kontrollförordningens bestämmel</w:t>
      </w:r>
      <w:r>
        <w:rPr>
          <w:shd w:val="clear" w:color="auto" w:fill="FFFFFF" w:themeFill="background1"/>
        </w:rPr>
        <w:softHyphen/>
        <w:t>ser göras tillämpliga i den utsträckning det bedöms som nödvändigt för att undvika praktiska svårigheter för myndigheter eller enskilda.</w:t>
      </w:r>
      <w:r w:rsidRPr="00AD3A7B">
        <w:rPr>
          <w:shd w:val="clear" w:color="auto" w:fill="FFFFFF" w:themeFill="background1"/>
        </w:rPr>
        <w:t xml:space="preserve"> </w:t>
      </w:r>
      <w:r>
        <w:rPr>
          <w:shd w:val="clear" w:color="auto" w:fill="FFFFFF" w:themeFill="background1"/>
        </w:rPr>
        <w:t>Detta inne</w:t>
      </w:r>
      <w:r>
        <w:rPr>
          <w:shd w:val="clear" w:color="auto" w:fill="FFFFFF" w:themeFill="background1"/>
        </w:rPr>
        <w:softHyphen/>
        <w:t xml:space="preserve">bär att lagens bestämmelser om delegation av frivillig kontroll till privata organ även fortsättningsvis bör kunna tillämpas utöver vad som följer av kontrollförordningens bestämmelser om delegation i artiklarna 28–31, se vidare avsnitt 12.3 nedan. </w:t>
      </w:r>
    </w:p>
    <w:p w14:paraId="5A7245D0" w14:textId="77777777" w:rsidR="00F71CC6" w:rsidRDefault="00AB307F" w:rsidP="00F71CC6">
      <w:pPr>
        <w:pStyle w:val="Brdtextmedindrag"/>
        <w:rPr>
          <w:shd w:val="clear" w:color="auto" w:fill="FFFFFF" w:themeFill="background1"/>
        </w:rPr>
      </w:pPr>
      <w:r>
        <w:rPr>
          <w:shd w:val="clear" w:color="auto" w:fill="FFFFFF" w:themeFill="background1"/>
        </w:rPr>
        <w:t>När det gäller offentlig kontroll eller annan offentlig verksamhet som avser bestämmelser som kompletterar förordningen om djuravel ska däremot bestämmelserna i den förordningen tillämpas.</w:t>
      </w:r>
    </w:p>
    <w:p w14:paraId="6CED2F6D" w14:textId="77777777" w:rsidR="00F71CC6" w:rsidRPr="0023406B" w:rsidRDefault="00AB307F" w:rsidP="00F71CC6">
      <w:pPr>
        <w:pStyle w:val="Brdtextmedindrag"/>
      </w:pPr>
      <w:r w:rsidRPr="0023406B">
        <w:t xml:space="preserve">För att undvika osäkerhet är det av stor vikt att terminologin som används i den nationella regleringen följer den begreppsutveckling som sker inom unionen. </w:t>
      </w:r>
      <w:r>
        <w:rPr>
          <w:shd w:val="clear" w:color="auto" w:fill="FFFFFF" w:themeFill="background1"/>
        </w:rPr>
        <w:t>Regeringen instämmer därför i promemorians bedöm</w:t>
      </w:r>
      <w:r>
        <w:rPr>
          <w:shd w:val="clear" w:color="auto" w:fill="FFFFFF" w:themeFill="background1"/>
        </w:rPr>
        <w:softHyphen/>
        <w:t>ning att det är ändamålsenligt att hänvisningarna till uttrycken offentlig kontroll och annan offentlig verksamhet i den nya kontrollförordningen och i förordningen om djuravel bör göras dynamiska, dvs. avse förord</w:t>
      </w:r>
      <w:r>
        <w:rPr>
          <w:shd w:val="clear" w:color="auto" w:fill="FFFFFF" w:themeFill="background1"/>
        </w:rPr>
        <w:softHyphen/>
        <w:t xml:space="preserve">ningarna i de vid varje tidpunkt gällande lydelserna. </w:t>
      </w:r>
      <w:bookmarkStart w:id="412" w:name="_Hlk37257381"/>
      <w:r>
        <w:rPr>
          <w:shd w:val="clear" w:color="auto" w:fill="FFFFFF" w:themeFill="background1"/>
        </w:rPr>
        <w:t>Samma bedömning görs när det gäller den föreslagna bestämmelsen om kontrollförordningens tillämplighet.</w:t>
      </w:r>
      <w:bookmarkEnd w:id="412"/>
    </w:p>
    <w:p w14:paraId="624153E5" w14:textId="77777777" w:rsidR="00F71CC6" w:rsidRPr="0023406B" w:rsidRDefault="00AB307F" w:rsidP="00F71CC6">
      <w:pPr>
        <w:pStyle w:val="Rubrik5utannumrering"/>
      </w:pPr>
      <w:r w:rsidRPr="0023406B">
        <w:t>Organ med delegerade uppgifter</w:t>
      </w:r>
    </w:p>
    <w:p w14:paraId="7F3C5639" w14:textId="77777777" w:rsidR="00F71CC6" w:rsidRPr="0023406B" w:rsidRDefault="00AB307F" w:rsidP="00F71CC6">
      <w:pPr>
        <w:pStyle w:val="Brdtext"/>
      </w:pPr>
      <w:r w:rsidRPr="0023406B">
        <w:t xml:space="preserve">I avsnitt </w:t>
      </w:r>
      <w:r>
        <w:t>6.2</w:t>
      </w:r>
      <w:r w:rsidRPr="0023406B">
        <w:t xml:space="preserve"> görs bedömningen att ordet kontrollorgan bör ersättas med ”ett organ med delegerade uppgifter eller en fysisk person som har dele</w:t>
      </w:r>
      <w:r>
        <w:softHyphen/>
      </w:r>
      <w:r w:rsidRPr="0023406B">
        <w:t>gerats vissa uppgifter”. Ordet kontrollorgan, som förekommer i 10 § lagen om kontroll av husdjur, m.m., bör alltså för att stämma överens med bestämmelserna i den nya kontrollförord</w:t>
      </w:r>
      <w:r w:rsidRPr="0023406B">
        <w:softHyphen/>
        <w:t>ningen ersättas med detta uttryck.</w:t>
      </w:r>
    </w:p>
    <w:p w14:paraId="48C4C756" w14:textId="77777777" w:rsidR="00F71CC6" w:rsidRPr="00D07C86" w:rsidRDefault="00AB307F" w:rsidP="00F71CC6">
      <w:pPr>
        <w:pStyle w:val="Brdtextmedindrag"/>
      </w:pPr>
      <w:r w:rsidRPr="0023406B">
        <w:t>I lagen bör det även läggas till att uttrycket organ med delegerade upp</w:t>
      </w:r>
      <w:r>
        <w:softHyphen/>
      </w:r>
      <w:r w:rsidRPr="0023406B">
        <w:t>gifter har samma betydelse som i den nya kontrollförordningen. Som nämnts ovan är det av stor vikt att den terminologi som används följer begreppsutvecklingen i unionen. Av den anledningen bör hänvisningen till den nya kontrollförordningen även i detta avseende göras dynamisk, dvs. avse förordningen i den vid varje tidpunkt gällande lydelsen.</w:t>
      </w:r>
    </w:p>
    <w:p w14:paraId="4020072F" w14:textId="77777777" w:rsidR="00F71CC6" w:rsidRDefault="00AB307F" w:rsidP="00F71CC6">
      <w:pPr>
        <w:pStyle w:val="Rubrik2"/>
      </w:pPr>
      <w:bookmarkStart w:id="413" w:name="_Toc44537278"/>
      <w:bookmarkStart w:id="414" w:name="_Toc54265473"/>
      <w:r>
        <w:t>Myndigheterna ska även utföra annan offentlig verksamhet</w:t>
      </w:r>
      <w:bookmarkEnd w:id="413"/>
      <w:bookmarkEnd w:id="414"/>
    </w:p>
    <w:p w14:paraId="27C060DB" w14:textId="77777777" w:rsidR="00F71CC6" w:rsidRPr="00A76360" w:rsidRDefault="00AB307F" w:rsidP="00F71CC6">
      <w:pPr>
        <w:pStyle w:val="Brdtextram"/>
      </w:pPr>
      <w:r w:rsidRPr="00420062">
        <w:rPr>
          <w:b/>
        </w:rPr>
        <w:t>Regeringens förslag</w:t>
      </w:r>
      <w:r>
        <w:rPr>
          <w:b/>
        </w:rPr>
        <w:t>:</w:t>
      </w:r>
      <w:r w:rsidRPr="00593A15">
        <w:t xml:space="preserve"> Annan offentlig verksamhet </w:t>
      </w:r>
      <w:r>
        <w:t xml:space="preserve">ska </w:t>
      </w:r>
      <w:r w:rsidRPr="00593A15">
        <w:t>utför</w:t>
      </w:r>
      <w:r>
        <w:t>a</w:t>
      </w:r>
      <w:r w:rsidRPr="00593A15">
        <w:t>s av kontrollmyndigheterna och andra statliga myndigheter enligt vad som anges</w:t>
      </w:r>
      <w:r>
        <w:t xml:space="preserve"> i lagen och </w:t>
      </w:r>
      <w:r w:rsidRPr="00593A15">
        <w:t>i föreskrifter som regeringen meddelar</w:t>
      </w:r>
      <w:r>
        <w:t>.</w:t>
      </w:r>
    </w:p>
    <w:p w14:paraId="1A506FAD" w14:textId="77777777" w:rsidR="00F71CC6" w:rsidRPr="00A76360" w:rsidRDefault="00F71CC6" w:rsidP="00F71CC6">
      <w:pPr>
        <w:pStyle w:val="Brdtextmedindrag"/>
        <w:rPr>
          <w:sz w:val="8"/>
          <w:szCs w:val="8"/>
        </w:rPr>
      </w:pPr>
    </w:p>
    <w:p w14:paraId="1AD90994"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i huvudsak med regeringens.</w:t>
      </w:r>
      <w:r w:rsidRPr="003E37C3">
        <w:rPr>
          <w:rFonts w:ascii="Times New Roman" w:hAnsi="Times New Roman"/>
          <w:sz w:val="20"/>
        </w:rPr>
        <w:t xml:space="preserve"> </w:t>
      </w:r>
      <w:r>
        <w:rPr>
          <w:rFonts w:ascii="Times New Roman" w:hAnsi="Times New Roman"/>
          <w:sz w:val="20"/>
        </w:rPr>
        <w:t>Promemorians förslag innebär att endast de myndigheter som av rege</w:t>
      </w:r>
      <w:r>
        <w:rPr>
          <w:rFonts w:ascii="Times New Roman" w:hAnsi="Times New Roman"/>
          <w:sz w:val="20"/>
        </w:rPr>
        <w:softHyphen/>
        <w:t>ringen pekats ut som kontrollmyndigheter kan utföra annan offentlig verk</w:t>
      </w:r>
      <w:r>
        <w:rPr>
          <w:rFonts w:ascii="Times New Roman" w:hAnsi="Times New Roman"/>
          <w:sz w:val="20"/>
        </w:rPr>
        <w:softHyphen/>
        <w:t>samhet.</w:t>
      </w:r>
    </w:p>
    <w:p w14:paraId="1351426B"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Pr>
          <w:rFonts w:ascii="Times New Roman" w:hAnsi="Times New Roman"/>
          <w:b/>
          <w:sz w:val="20"/>
        </w:rPr>
        <w:t xml:space="preserve"> </w:t>
      </w:r>
      <w:r w:rsidRPr="003E1CB5">
        <w:rPr>
          <w:rFonts w:ascii="Times New Roman" w:hAnsi="Times New Roman"/>
          <w:i/>
          <w:iCs/>
          <w:sz w:val="20"/>
        </w:rPr>
        <w:t>Sveriges lantbruksuniversitet</w:t>
      </w:r>
      <w:r w:rsidRPr="003E1CB5">
        <w:rPr>
          <w:rFonts w:ascii="Times New Roman" w:hAnsi="Times New Roman"/>
          <w:sz w:val="20"/>
        </w:rPr>
        <w:t xml:space="preserve"> tillstyrker förslaget. </w:t>
      </w:r>
      <w:r w:rsidRPr="00FE0C8B">
        <w:rPr>
          <w:rFonts w:ascii="Times New Roman" w:hAnsi="Times New Roman"/>
          <w:i/>
          <w:iCs/>
          <w:sz w:val="20"/>
        </w:rPr>
        <w:t>Statens veterinärmedicinska anstalt (SVA)</w:t>
      </w:r>
      <w:r w:rsidRPr="00773DFF">
        <w:rPr>
          <w:rFonts w:ascii="Times New Roman" w:hAnsi="Times New Roman"/>
          <w:i/>
          <w:iCs/>
          <w:sz w:val="20"/>
        </w:rPr>
        <w:t xml:space="preserve"> </w:t>
      </w:r>
      <w:r w:rsidRPr="006473B4">
        <w:rPr>
          <w:rFonts w:ascii="Times New Roman" w:hAnsi="Times New Roman"/>
          <w:sz w:val="20"/>
        </w:rPr>
        <w:t>pekar på att begreppet ”annan offentlig verksamhet” innebär en möjlighet att fånga den roll som SVA rent empiriskt har i livsmedelskedjan. SVA uppger vidare att myndigheten inte är identifierad som behörig myndighet enligt kontrollförordningen, vilket begränsar myndighetens möjligheter att på ett effektivt sätt utföra de arbetsuppgifter som följer av instruktionen och som faller inom ramen för ”annan offentlig verksamhet”. SVA önskar att myndighetens roll inom livsmedelskedjan ska förtydligas och att myndigheten får de bemyndi</w:t>
      </w:r>
      <w:r>
        <w:rPr>
          <w:rFonts w:ascii="Times New Roman" w:hAnsi="Times New Roman"/>
          <w:sz w:val="20"/>
        </w:rPr>
        <w:softHyphen/>
      </w:r>
      <w:r w:rsidRPr="006473B4">
        <w:rPr>
          <w:rFonts w:ascii="Times New Roman" w:hAnsi="Times New Roman"/>
          <w:sz w:val="20"/>
        </w:rPr>
        <w:t>ganden som krävs för att den ska kunna utföra sina arbetsuppgifter på ett effektivt sätt</w:t>
      </w:r>
      <w:r w:rsidRPr="008A4ECA">
        <w:rPr>
          <w:rFonts w:ascii="Times New Roman" w:hAnsi="Times New Roman"/>
          <w:sz w:val="20"/>
        </w:rPr>
        <w:t>.</w:t>
      </w:r>
      <w:r>
        <w:rPr>
          <w:rFonts w:ascii="Times New Roman" w:hAnsi="Times New Roman"/>
          <w:sz w:val="20"/>
        </w:rPr>
        <w:t xml:space="preserve"> </w:t>
      </w:r>
      <w:r w:rsidRPr="003E1CB5">
        <w:rPr>
          <w:rFonts w:ascii="Times New Roman" w:hAnsi="Times New Roman"/>
          <w:sz w:val="20"/>
        </w:rPr>
        <w:t>Inga andra remissinstanser lämnar synpunkter</w:t>
      </w:r>
      <w:r w:rsidRPr="008A4ECA">
        <w:rPr>
          <w:rFonts w:ascii="Times New Roman" w:hAnsi="Times New Roman"/>
          <w:sz w:val="20"/>
        </w:rPr>
        <w:t>.</w:t>
      </w:r>
    </w:p>
    <w:p w14:paraId="2F6DB992" w14:textId="77777777" w:rsidR="00F71CC6" w:rsidRPr="008F7642" w:rsidRDefault="00AB307F" w:rsidP="00F71CC6">
      <w:pPr>
        <w:pStyle w:val="Brdtextmedindrag"/>
      </w:pPr>
      <w:r w:rsidRPr="008F7642">
        <w:rPr>
          <w:b/>
        </w:rPr>
        <w:t>Skälen för regeringens förslag:</w:t>
      </w:r>
      <w:r w:rsidRPr="008F7642">
        <w:t xml:space="preserve"> Medlemsstaterna ska för vart och ett av de områden som omfattas av den nya kontrollförordningens tillämp</w:t>
      </w:r>
      <w:r>
        <w:softHyphen/>
      </w:r>
      <w:r w:rsidRPr="008F7642">
        <w:t>ningsområde utse den eller de behöriga myndigheter som ska ha ansvaret för att organisera eller genomföra offentlig kontroll och annan offentlig verksamhet.</w:t>
      </w:r>
      <w:r>
        <w:t xml:space="preserve"> Motsvarande skyldighet att utse behöriga myndigheter för offentlig kontroll och annan offentlig verksamhet finns i artikel 39.1 i förordningen om djuravel.</w:t>
      </w:r>
    </w:p>
    <w:p w14:paraId="1F74E072" w14:textId="77777777" w:rsidR="00F71CC6" w:rsidRPr="008F7642" w:rsidRDefault="00AB307F" w:rsidP="00F71CC6">
      <w:pPr>
        <w:pStyle w:val="Brdtextmedindrag"/>
      </w:pPr>
      <w:r w:rsidRPr="008F7642">
        <w:t>Vilka myndigheter som har ansvaret för den offentliga kontrollen framgår av 8 § lagen om kontroll av husdjur, m.m. I paragrafen föreskrivs således att det är Jordbruksverket och länsstyrelserna som utövar offentlig kontroll. Den närmare ansvarsfördelningen mellan myndigheterna regleras i förordningen om kontroll av husdjur, m.m.</w:t>
      </w:r>
    </w:p>
    <w:p w14:paraId="61D3370D" w14:textId="77777777" w:rsidR="00F71CC6" w:rsidRPr="008F7642" w:rsidRDefault="00AB307F" w:rsidP="00F71CC6">
      <w:pPr>
        <w:pStyle w:val="Brdtextmedindrag"/>
      </w:pPr>
      <w:r w:rsidRPr="008F7642">
        <w:t xml:space="preserve">På motsvarande sätt </w:t>
      </w:r>
      <w:r>
        <w:t xml:space="preserve">som för offentlig kontroll </w:t>
      </w:r>
      <w:r w:rsidRPr="008F7642">
        <w:t xml:space="preserve">bör det av lagen om kontroll av husdjur, m.m. framgå </w:t>
      </w:r>
      <w:r>
        <w:t>vilka myndigheter</w:t>
      </w:r>
      <w:r w:rsidRPr="008F7642">
        <w:t xml:space="preserve"> som utför annan offentlig verk</w:t>
      </w:r>
      <w:r w:rsidRPr="008F7642">
        <w:softHyphen/>
        <w:t>samhet. En bestämmelse om detta bör därför tas in i lagen.</w:t>
      </w:r>
    </w:p>
    <w:p w14:paraId="7EF3CC0E" w14:textId="77777777" w:rsidR="00F71CC6" w:rsidRPr="008F7642" w:rsidRDefault="00AB307F" w:rsidP="00F71CC6">
      <w:pPr>
        <w:pStyle w:val="Brdtextmedindrag"/>
      </w:pPr>
      <w:r w:rsidRPr="008F7642">
        <w:t xml:space="preserve">Uttrycket annan offentlig verksamhet täcker, som framgår av avsnitt </w:t>
      </w:r>
      <w:r>
        <w:t>6.2</w:t>
      </w:r>
      <w:r w:rsidRPr="008F7642">
        <w:t xml:space="preserve">, många olika uppgifter, alltifrån sådant som i dag ingår i det som i lagen benämns som ”övriga åligganden”, till utseende av officiella laboratorier. Detta innebär att det inte alltid behöver vara samma myndighet som utövar både offentlig kontroll och annan offentlig verksamhet inom ett visst område. </w:t>
      </w:r>
      <w:r w:rsidRPr="004C0739">
        <w:t xml:space="preserve">Uppgifter som utgör annan offentlig verksamhet kan, som </w:t>
      </w:r>
      <w:r w:rsidRPr="00CE6CC0">
        <w:rPr>
          <w:i/>
          <w:iCs/>
        </w:rPr>
        <w:t>SVA</w:t>
      </w:r>
      <w:r w:rsidRPr="004C0739">
        <w:t xml:space="preserve"> påtalar, också utföras av andra statliga myndigheter än </w:t>
      </w:r>
      <w:bookmarkStart w:id="415" w:name="_Hlk39843551"/>
      <w:r>
        <w:t>de myndigheter som pekats ut som kontrollmyndigheter av regeringen</w:t>
      </w:r>
      <w:bookmarkEnd w:id="415"/>
      <w:r w:rsidRPr="004C0739">
        <w:t>.</w:t>
      </w:r>
      <w:r>
        <w:t xml:space="preserve"> </w:t>
      </w:r>
      <w:r w:rsidRPr="008F7642">
        <w:t>Den närmare ansvarsfördelningen mellan myndigheterna bör därför i likhet med vad som gäller för den offentliga kontrollen bestämmas av regeringen.</w:t>
      </w:r>
      <w:r w:rsidRPr="00997D17">
        <w:t xml:space="preserve"> </w:t>
      </w:r>
      <w:r>
        <w:t>I vissa fall regleras i lagen att åtgärder som är att anse som annan offentlig verk</w:t>
      </w:r>
      <w:r>
        <w:softHyphen/>
        <w:t>samhet ska utföras av kontrollmyndigheterna, se t.ex. 12 § om föreläggan</w:t>
      </w:r>
      <w:r>
        <w:softHyphen/>
        <w:t>den.</w:t>
      </w:r>
    </w:p>
    <w:p w14:paraId="69E82939" w14:textId="77777777" w:rsidR="00F71CC6" w:rsidRDefault="00AB307F" w:rsidP="00F71CC6">
      <w:pPr>
        <w:pStyle w:val="Rubrik2"/>
      </w:pPr>
      <w:bookmarkStart w:id="416" w:name="_Toc44537279"/>
      <w:bookmarkStart w:id="417" w:name="_Toc54265474"/>
      <w:bookmarkStart w:id="418" w:name="_Hlk37079124"/>
      <w:r w:rsidRPr="002617FD">
        <w:t>Överlämnande av uppgifter i offentlig kontroll och annan offentlig verksamhet</w:t>
      </w:r>
      <w:bookmarkEnd w:id="416"/>
      <w:bookmarkEnd w:id="417"/>
    </w:p>
    <w:p w14:paraId="0A825E88" w14:textId="77777777" w:rsidR="00F71CC6" w:rsidRDefault="00AB307F" w:rsidP="00F71CC6">
      <w:pPr>
        <w:pStyle w:val="Brdtextram"/>
      </w:pPr>
      <w:r w:rsidRPr="008C378A">
        <w:rPr>
          <w:b/>
          <w:bCs/>
        </w:rPr>
        <w:t>Regeringens bedömning:</w:t>
      </w:r>
      <w:r>
        <w:t xml:space="preserve"> </w:t>
      </w:r>
      <w:r w:rsidRPr="008C378A">
        <w:t>De behöriga myndigheterna kan överlämna uppgifter som ingår i den offentliga kontrollen eller i annan offentlig verksamhet till enskilda organ eller fysiska personer direkt med stöd av bestämmelserna i den nya kontrollförordningen</w:t>
      </w:r>
      <w:r>
        <w:t>. De särskilda bestäm</w:t>
      </w:r>
      <w:r>
        <w:softHyphen/>
        <w:t>melserna om delegation i lagen om kontroll av husdjur, m.m. kan til</w:t>
      </w:r>
      <w:r>
        <w:softHyphen/>
        <w:t>lämpas utöver vad som följer av kontrollförordningen.</w:t>
      </w:r>
    </w:p>
    <w:p w14:paraId="46712D52" w14:textId="77777777" w:rsidR="00F71CC6" w:rsidRPr="00A76360" w:rsidRDefault="00AB307F" w:rsidP="00F71CC6">
      <w:pPr>
        <w:pStyle w:val="Brdtextmedindragram"/>
      </w:pPr>
      <w:r w:rsidRPr="00420062">
        <w:rPr>
          <w:b/>
        </w:rPr>
        <w:t>Regeringens förslag:</w:t>
      </w:r>
      <w:r>
        <w:t xml:space="preserve"> </w:t>
      </w:r>
      <w:r w:rsidRPr="002617FD">
        <w:t xml:space="preserve">Det </w:t>
      </w:r>
      <w:r>
        <w:t xml:space="preserve">ska </w:t>
      </w:r>
      <w:r w:rsidRPr="002617FD">
        <w:t>inför</w:t>
      </w:r>
      <w:r>
        <w:t>a</w:t>
      </w:r>
      <w:r w:rsidRPr="002617FD">
        <w:t>s en upplysning om att det i den nya kontrollförordningen finns bestämmelser om att vissa uppgifter som ingår i den offentliga kontrollen och vissa uppgifter i samband med annan offentlig verksamhet får delegeras till ett organ eller till en fysisk person.</w:t>
      </w:r>
    </w:p>
    <w:p w14:paraId="7EE4792E" w14:textId="77777777" w:rsidR="00F71CC6" w:rsidRPr="00A76360" w:rsidRDefault="00F71CC6" w:rsidP="00F71CC6">
      <w:pPr>
        <w:pStyle w:val="Brdtextmedindrag"/>
        <w:rPr>
          <w:sz w:val="8"/>
          <w:szCs w:val="8"/>
        </w:rPr>
      </w:pPr>
    </w:p>
    <w:p w14:paraId="1E09C41D" w14:textId="77777777" w:rsidR="00F71CC6" w:rsidRDefault="00AB307F" w:rsidP="00F71CC6">
      <w:pPr>
        <w:pStyle w:val="Brdtextmedindrag"/>
        <w:rPr>
          <w:bCs/>
        </w:rPr>
      </w:pPr>
      <w:r w:rsidRPr="00C455D1">
        <w:rPr>
          <w:b/>
        </w:rPr>
        <w:t xml:space="preserve">Promemorians bedömning </w:t>
      </w:r>
      <w:r w:rsidRPr="00C455D1">
        <w:rPr>
          <w:bCs/>
        </w:rPr>
        <w:t>överensstämmer i huvudsak med regering</w:t>
      </w:r>
      <w:r>
        <w:rPr>
          <w:bCs/>
        </w:rPr>
        <w:softHyphen/>
      </w:r>
      <w:r w:rsidRPr="00C455D1">
        <w:rPr>
          <w:bCs/>
        </w:rPr>
        <w:t>ens bedömning. I promemorian föreslås dock inga upplysningsbestämmel</w:t>
      </w:r>
      <w:r>
        <w:rPr>
          <w:bCs/>
        </w:rPr>
        <w:softHyphen/>
      </w:r>
      <w:r w:rsidRPr="00C455D1">
        <w:rPr>
          <w:bCs/>
        </w:rPr>
        <w:t>ser.</w:t>
      </w:r>
    </w:p>
    <w:p w14:paraId="77B53D4F" w14:textId="77777777" w:rsidR="00F71CC6" w:rsidRDefault="00AB307F" w:rsidP="00F71CC6">
      <w:pPr>
        <w:pStyle w:val="Brdtextmedindrag"/>
      </w:pPr>
      <w:r w:rsidRPr="00616BA6">
        <w:rPr>
          <w:b/>
        </w:rPr>
        <w:t xml:space="preserve">Remissinstanserna: </w:t>
      </w:r>
      <w:r>
        <w:rPr>
          <w:bCs/>
        </w:rPr>
        <w:t>Inga remissinstanser lämnar synpunkter.</w:t>
      </w:r>
    </w:p>
    <w:p w14:paraId="7EFE096A" w14:textId="77777777" w:rsidR="00F71CC6" w:rsidRPr="009B757B" w:rsidRDefault="00AB307F" w:rsidP="00F71CC6">
      <w:pPr>
        <w:pStyle w:val="Rubrik4utannumrering"/>
      </w:pPr>
      <w:bookmarkStart w:id="419" w:name="_Hlk37085923"/>
      <w:bookmarkEnd w:id="418"/>
      <w:r w:rsidRPr="009B757B">
        <w:t>Skälen för regeringens förslag och bedömning</w:t>
      </w:r>
    </w:p>
    <w:p w14:paraId="72BC2250" w14:textId="77777777" w:rsidR="00F71CC6" w:rsidRDefault="00AB307F" w:rsidP="00F71CC6">
      <w:pPr>
        <w:pStyle w:val="Rubrik5utannumrering"/>
      </w:pPr>
      <w:r>
        <w:t xml:space="preserve">Allmänt om förutsättningarna för delegering </w:t>
      </w:r>
    </w:p>
    <w:p w14:paraId="367D4C2D" w14:textId="239BF030" w:rsidR="00F71CC6" w:rsidRDefault="00AB307F" w:rsidP="00F71CC6">
      <w:pPr>
        <w:pStyle w:val="Brdtext"/>
      </w:pPr>
      <w:r>
        <w:t>Enligt artiklarna 28 och 31 i den nya kontrollförordningen får de behöriga myndigheterna delegera vissa uppgifter som ingår i den offentliga kon</w:t>
      </w:r>
      <w:r>
        <w:softHyphen/>
        <w:t>trol</w:t>
      </w:r>
      <w:r>
        <w:softHyphen/>
        <w:t>l</w:t>
      </w:r>
      <w:r>
        <w:softHyphen/>
        <w:t>en eller i annan offentlig verksamhet till organ eller till fysiska personer i enlighet med villkoren i artikel 29 eller 30. Delegering av uppgifter som ingår i offentlig kontroll får ske under förutsättning att delegeringen inne</w:t>
      </w:r>
      <w:r>
        <w:softHyphen/>
        <w:t>håller en exakt beskrivning av de uppgifter som ska utföras och villkoren för utförandet. Organet och den fysiska personen ska vidare uppfylla vissa krav. De ska bl.a. ha den sakkunskap, utrustning och infrastruktur som krävs för att utföra de uppgifter som delegeras och de ska vara opartiska och fria från intressekonflikter. För ett organ gäller dessutom att det ska vara ackrediterat i enlighet med standarder som är relevanta för de aktuella uppgifterna (artiklarna 29–30). När det gäller delegering av uppgifter som ingår i annan offentlig verksamhet till ett organ krävs att de bestämmelser som avses i artikel 1.2 (som anger vilka sakområden som kontrollförord</w:t>
      </w:r>
      <w:r>
        <w:softHyphen/>
        <w:t>ningen ska tillämpas på) inte förbjuder en sådan delegering. För delegation till fysiska personer krävs, förutom att villkoren enligt artikel 30 är uppfyllda, att den materiella lagstiftningen tillåter en sådan delegering. En uttrycklig begränsning av vad som får delegeras finns i artikel 31.3 i förordningen. Där sägs att beslut om åtgärder vid konstaterad bristande efterlevnad enligt artikel 138.1 b, 138.2 och 138.3 inte får delegeras. Nämnda bestämmelser innehåller en uppräkning av åtgärder som de behö</w:t>
      </w:r>
      <w:r>
        <w:softHyphen/>
        <w:t>riga myndigheterna ska vidta om det konstateras att det finns brister i efterlevnaden av regelverket. Utöver de allmänna bestämmelserna om myndighetsåtgärder i artikel 138 innehåller förordningen även mer speci</w:t>
      </w:r>
      <w:r>
        <w:softHyphen/>
        <w:t xml:space="preserve">fika bestämmelser om vilka åtgärder som behöriga myndigheter får vidta vid bristande efterlevnad av reglerna i samband med att djur och varor förs in i unionen från tredjeländer, se artiklarna 66–69. De åtgärder som nämns i artiklarna 66–69 ryms inom de åtgärder som regleras i artikel 138. Förordningen kan därmed inte förstås på annat sätt än att begränsningen i rätten att delegera beslut även omfattar beslut om åtgärder som fattas med stöd av artiklarna 66–69 i förordningen. </w:t>
      </w:r>
    </w:p>
    <w:p w14:paraId="7FE03096" w14:textId="6DE93507" w:rsidR="00F71CC6" w:rsidRDefault="00AB307F" w:rsidP="00F71CC6">
      <w:pPr>
        <w:pStyle w:val="Rubrik5utannumrering"/>
      </w:pPr>
      <w:r>
        <w:t>Det införs inte några särskilda delegationsbestämmelser i lagen om   kontroll av husdjur, m.m.</w:t>
      </w:r>
    </w:p>
    <w:p w14:paraId="56B4ED51" w14:textId="08AF6DDD" w:rsidR="00F71CC6" w:rsidRDefault="00AB307F" w:rsidP="00F71CC6">
      <w:pPr>
        <w:pStyle w:val="Brdtextmedindrag"/>
        <w:ind w:firstLine="0"/>
      </w:pPr>
      <w:r w:rsidRPr="009F5D68">
        <w:t>Av 12 kap. 4 § andra stycket regeringsformen framgår att förvalt</w:t>
      </w:r>
      <w:r w:rsidRPr="009F5D68">
        <w:softHyphen/>
        <w:t>ningsupp</w:t>
      </w:r>
      <w:r>
        <w:softHyphen/>
      </w:r>
      <w:r w:rsidRPr="009F5D68">
        <w:t>gifter kan överlämnas åt enskilda och att detta ska ske med stöd av lag om uppgiften innefattar myndighetsutövning. Det kan inte uteslutas att det kan förekomma moment av myndighetsutöv</w:t>
      </w:r>
      <w:r w:rsidRPr="009F5D68">
        <w:softHyphen/>
        <w:t xml:space="preserve">ning i de uppgifter som </w:t>
      </w:r>
      <w:r>
        <w:t xml:space="preserve">kan </w:t>
      </w:r>
      <w:r w:rsidRPr="009F5D68">
        <w:t>dele</w:t>
      </w:r>
      <w:r>
        <w:softHyphen/>
      </w:r>
      <w:r w:rsidRPr="009F5D68">
        <w:t>geras av de behöriga myndigheterna med stöd av bestämmelserna i den nya kontrollförordningen och att delege</w:t>
      </w:r>
      <w:r w:rsidRPr="009F5D68">
        <w:softHyphen/>
        <w:t>ring därför kräver stöd i lag.</w:t>
      </w:r>
      <w:r>
        <w:t xml:space="preserve"> </w:t>
      </w:r>
      <w:r w:rsidRPr="009F5D68">
        <w:t>Bestämmel</w:t>
      </w:r>
      <w:r w:rsidRPr="009F5D68">
        <w:softHyphen/>
        <w:t xml:space="preserve">serna om delegering i den nya kontrollförordningen är </w:t>
      </w:r>
      <w:r>
        <w:t>emeller</w:t>
      </w:r>
      <w:r>
        <w:softHyphen/>
        <w:t xml:space="preserve">tid </w:t>
      </w:r>
      <w:r w:rsidRPr="009F5D68">
        <w:t xml:space="preserve">direkt tillämpliga </w:t>
      </w:r>
      <w:r>
        <w:t>och någon kompletterande bestämmelse i svensk rätt krävs inte för att regeringsformens krav på lagstöd ska vara uppfyllt. Bestämmelserna är även utformade på ett sätt som gör att de berörda myndigheterna kan tillämpa dem utan kompletterande regler i lag. För delegation till fysiska personer krävs enligt den nya kontrollförordningen, som angetts ovan, att den materiella lagstiftningen på EU-nivå eller nationell nivå tillåter en sådan delegering.</w:t>
      </w:r>
      <w:r w:rsidRPr="00DF4821">
        <w:t xml:space="preserve"> </w:t>
      </w:r>
      <w:r>
        <w:t>Av tydlighetsskäl bör möjlig</w:t>
      </w:r>
      <w:r>
        <w:softHyphen/>
        <w:t>heten att delegera uppgifter med stöd av kontrollförordningen dock framgå av lagen om kontroll av husdjur, m.m. R</w:t>
      </w:r>
      <w:r w:rsidRPr="009D4A0C">
        <w:t xml:space="preserve">egeringen föreslår </w:t>
      </w:r>
      <w:r>
        <w:t xml:space="preserve">därför </w:t>
      </w:r>
      <w:r w:rsidRPr="009D4A0C">
        <w:t xml:space="preserve">att det i </w:t>
      </w:r>
      <w:r>
        <w:t>lagen</w:t>
      </w:r>
      <w:r w:rsidRPr="009D4A0C">
        <w:t xml:space="preserve"> införs en upplysning om att det i den nya kontrollförordningen finns bestämmelser om att vissa uppgifter som ingår i den offentliga kontrollen och vissa uppgifter i samband med annan offentlig verksamhet får dele</w:t>
      </w:r>
      <w:r>
        <w:softHyphen/>
      </w:r>
      <w:r w:rsidRPr="009D4A0C">
        <w:t>g</w:t>
      </w:r>
      <w:r>
        <w:softHyphen/>
      </w:r>
      <w:r w:rsidRPr="009D4A0C">
        <w:t>eras till ett organ eller till en fysisk person</w:t>
      </w:r>
      <w:bookmarkEnd w:id="419"/>
      <w:r w:rsidRPr="009D4A0C">
        <w:t>.</w:t>
      </w:r>
    </w:p>
    <w:p w14:paraId="76011BF5" w14:textId="7FA0F548" w:rsidR="00F71CC6" w:rsidRDefault="00AB307F" w:rsidP="00F71CC6">
      <w:pPr>
        <w:pStyle w:val="Brdtextmedindrag"/>
      </w:pPr>
      <w:r>
        <w:t>I</w:t>
      </w:r>
      <w:r w:rsidRPr="00F600D0">
        <w:t xml:space="preserve"> lagen om kontroll av husdjur, m.m. </w:t>
      </w:r>
      <w:r>
        <w:t xml:space="preserve">finns också särskilda bestämmelser </w:t>
      </w:r>
      <w:r w:rsidRPr="00F600D0">
        <w:t xml:space="preserve">som ger möjlighet för att överlåta vissa uppgifter till privata organ. </w:t>
      </w:r>
      <w:r>
        <w:t>I 3 § 2 anges t.ex. att regeringen eller den myndighet som regeringen bestämmer får föreskriva att en organisation på jordbruksnäringens område eller andra sammanslutningar får anordna kontroll för djur i de syften som anges i 1</w:t>
      </w:r>
      <w:r>
        <w:rPr>
          <w:sz w:val="22"/>
          <w:szCs w:val="22"/>
        </w:rPr>
        <w:t> </w:t>
      </w:r>
      <w:r>
        <w:t>§. Djurhälsolagsutredningen (N 2018:06) ser för närvarande över l</w:t>
      </w:r>
      <w:r w:rsidRPr="00F600D0">
        <w:t>agstift</w:t>
      </w:r>
      <w:r>
        <w:softHyphen/>
      </w:r>
      <w:r w:rsidRPr="00F600D0">
        <w:t>ningen på djurhälsoområdet i anledning av den nya EU-förordningen om djurhälsa, Europaparlamentets och rådets förordning (EU) 2016/429 av den 9 mars 2016 om överförbara djursjukdomar och om ändring och upp</w:t>
      </w:r>
      <w:r>
        <w:softHyphen/>
      </w:r>
      <w:r w:rsidRPr="00F600D0">
        <w:t xml:space="preserve">hävande av vissa akter med avseende på djurhälsa (”djurhälsolag”), som ska börja tillämpas den 21 april 2021. </w:t>
      </w:r>
      <w:r w:rsidRPr="00842432">
        <w:t>Det ingår i uppdrag</w:t>
      </w:r>
      <w:r>
        <w:t>et</w:t>
      </w:r>
      <w:r w:rsidRPr="00842432">
        <w:t xml:space="preserve"> att analysera hur de särskilda bestämmelserna om överlåtelse av uppgifter </w:t>
      </w:r>
      <w:r>
        <w:t>till privata organ i lagen</w:t>
      </w:r>
      <w:r w:rsidRPr="00842432">
        <w:t xml:space="preserve"> </w:t>
      </w:r>
      <w:r>
        <w:t xml:space="preserve">om kontroll av husdjur, m.m. </w:t>
      </w:r>
      <w:r w:rsidRPr="00842432">
        <w:t>förhåller sig till möjligheten för behörig myndighet att delegera offentlig kontroll eller annan offentlig verksamhet enligt artikel 28</w:t>
      </w:r>
      <w:r>
        <w:t>–</w:t>
      </w:r>
      <w:r w:rsidRPr="00842432">
        <w:t>31 i den nya kontrollförordningen.</w:t>
      </w:r>
      <w:r>
        <w:t xml:space="preserve"> Det behöver i det sammanhanget övervägas hur dessa bestämmelser förhåller sig till de särskilda bestämmelserna om delegation som finns i förordning (EU) 2016/429. </w:t>
      </w:r>
      <w:r w:rsidRPr="00F600D0">
        <w:t>Regeringen anser mot den bakgrunden</w:t>
      </w:r>
      <w:r>
        <w:t>, i likhet med promemorian,</w:t>
      </w:r>
      <w:r w:rsidRPr="00F600D0">
        <w:t xml:space="preserve"> att det är mest ändamålsenligt att tills</w:t>
      </w:r>
      <w:r>
        <w:t xml:space="preserve"> </w:t>
      </w:r>
      <w:r w:rsidRPr="00F600D0">
        <w:t>vidare behålla de särskilda bestämmelser om delegering av myndighetsutövning som finns i den svenska djurhälsolagstiftningen i avvaktan på den större översynen.</w:t>
      </w:r>
      <w:r>
        <w:t xml:space="preserve"> De bör också, som angetts i avsnitt 12.1, kunna tillämpas utöver bestämmelserna om delegation i kontrollförord</w:t>
      </w:r>
      <w:r>
        <w:softHyphen/>
        <w:t>ningen.</w:t>
      </w:r>
    </w:p>
    <w:p w14:paraId="239A768C" w14:textId="77777777" w:rsidR="00F71CC6" w:rsidRDefault="00AB307F" w:rsidP="00F71CC6">
      <w:pPr>
        <w:pStyle w:val="Rubrik2"/>
      </w:pPr>
      <w:bookmarkStart w:id="420" w:name="_Toc44537280"/>
      <w:bookmarkStart w:id="421" w:name="_Toc54265475"/>
      <w:r>
        <w:t>Föreskrifter om offentlig kontroll, annan offentlig verksamhet och om skyldighet för enskilda organ och fysiska personer att lämna information</w:t>
      </w:r>
      <w:bookmarkEnd w:id="420"/>
      <w:bookmarkEnd w:id="421"/>
    </w:p>
    <w:p w14:paraId="77C2AC1A" w14:textId="77777777" w:rsidR="00F71CC6" w:rsidRDefault="00AB307F" w:rsidP="00F71CC6">
      <w:pPr>
        <w:pStyle w:val="Brdtextram"/>
      </w:pPr>
      <w:r w:rsidRPr="00420062">
        <w:rPr>
          <w:b/>
        </w:rPr>
        <w:t>Regeringens förslag:</w:t>
      </w:r>
      <w:r>
        <w:t xml:space="preserve"> Regeringen eller den myndighet som regeringen bestämmer ska få meddela föreskrifter om</w:t>
      </w:r>
    </w:p>
    <w:p w14:paraId="02515A15" w14:textId="77777777" w:rsidR="00F71CC6" w:rsidRDefault="00AB307F" w:rsidP="00F71CC6">
      <w:pPr>
        <w:pStyle w:val="Brdtextmedindragram"/>
      </w:pPr>
      <w:r>
        <w:t>1. hur ett organ med delegerade uppgifter eller en fysisk person som delegerats vissa uppgifter ska bedriva offentlig kontroll och annan offentlig verksamhet,</w:t>
      </w:r>
    </w:p>
    <w:p w14:paraId="05F99C31" w14:textId="77777777" w:rsidR="00F71CC6" w:rsidRDefault="00AB307F" w:rsidP="00F71CC6">
      <w:pPr>
        <w:pStyle w:val="Brdtextmedindragram"/>
      </w:pPr>
      <w:r>
        <w:t>2. skyldighet för ett organ med delegerade uppgifter eller en fysisk person som har delegerats vissa uppgifter att lämna information till Jordbruksverket, och</w:t>
      </w:r>
    </w:p>
    <w:p w14:paraId="53E9BEFF" w14:textId="77777777" w:rsidR="00F71CC6" w:rsidRPr="00A76360" w:rsidRDefault="00AB307F" w:rsidP="00F71CC6">
      <w:pPr>
        <w:pStyle w:val="Brdtextmedindragram"/>
      </w:pPr>
      <w:r>
        <w:t xml:space="preserve">3. skyldighet för ett organ med delegerade uppgifter eller en fysisk person som har delegerats vissa uppgifter att lämna information </w:t>
      </w:r>
      <w:r w:rsidRPr="002D2DB3">
        <w:t>och ge in handlingar till den myndighet som har delegerat uppgiften</w:t>
      </w:r>
      <w:r>
        <w:t>.</w:t>
      </w:r>
    </w:p>
    <w:p w14:paraId="49511A23" w14:textId="77777777" w:rsidR="00F71CC6" w:rsidRPr="00A76360" w:rsidRDefault="00F71CC6" w:rsidP="00F71CC6">
      <w:pPr>
        <w:pStyle w:val="Brdtextmedindrag"/>
        <w:rPr>
          <w:sz w:val="8"/>
          <w:szCs w:val="8"/>
        </w:rPr>
      </w:pPr>
    </w:p>
    <w:p w14:paraId="476495A5" w14:textId="7BF9748F"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w:t>
      </w:r>
      <w:r w:rsidRPr="00835F98">
        <w:rPr>
          <w:rFonts w:ascii="Times New Roman" w:hAnsi="Times New Roman"/>
          <w:sz w:val="20"/>
        </w:rPr>
        <w:t>verensstämmer delvis med regeringens. I pro</w:t>
      </w:r>
      <w:r>
        <w:rPr>
          <w:rFonts w:ascii="Times New Roman" w:hAnsi="Times New Roman"/>
          <w:sz w:val="20"/>
        </w:rPr>
        <w:softHyphen/>
      </w:r>
      <w:r w:rsidRPr="00835F98">
        <w:rPr>
          <w:rFonts w:ascii="Times New Roman" w:hAnsi="Times New Roman"/>
          <w:sz w:val="20"/>
        </w:rPr>
        <w:t xml:space="preserve">memorian föreslås ingen uttrycklig begränsning av bemyndigandet att meddela föreskrifter om offentlig kontroll och annan offentlig verksamhet till organ med delegerade </w:t>
      </w:r>
      <w:r>
        <w:rPr>
          <w:rFonts w:ascii="Times New Roman" w:hAnsi="Times New Roman"/>
          <w:sz w:val="20"/>
        </w:rPr>
        <w:t>uppgifter</w:t>
      </w:r>
      <w:r w:rsidRPr="00835F98">
        <w:rPr>
          <w:rFonts w:ascii="Times New Roman" w:hAnsi="Times New Roman"/>
          <w:sz w:val="20"/>
        </w:rPr>
        <w:t xml:space="preserve"> och fysiska personer. Det föreslås inte heller något bemyndigande att meddela föreskrifter om skyldighet att lämna information och ge in handlingar till den myndighet som har dele</w:t>
      </w:r>
      <w:r>
        <w:rPr>
          <w:rFonts w:ascii="Times New Roman" w:hAnsi="Times New Roman"/>
          <w:sz w:val="20"/>
        </w:rPr>
        <w:softHyphen/>
      </w:r>
      <w:r w:rsidRPr="00835F98">
        <w:rPr>
          <w:rFonts w:ascii="Times New Roman" w:hAnsi="Times New Roman"/>
          <w:sz w:val="20"/>
        </w:rPr>
        <w:t>gerat uppgiften.</w:t>
      </w:r>
    </w:p>
    <w:p w14:paraId="78CDA81D" w14:textId="42F90815"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7370A0">
        <w:rPr>
          <w:rFonts w:ascii="Times New Roman" w:hAnsi="Times New Roman"/>
          <w:sz w:val="20"/>
        </w:rPr>
        <w:t xml:space="preserve"> </w:t>
      </w:r>
      <w:r w:rsidRPr="003E1CB5">
        <w:rPr>
          <w:rFonts w:ascii="Times New Roman" w:hAnsi="Times New Roman"/>
          <w:i/>
          <w:iCs/>
          <w:sz w:val="20"/>
        </w:rPr>
        <w:t>Sveriges lantbruksuniversitet</w:t>
      </w:r>
      <w:r w:rsidRPr="003E1CB5">
        <w:rPr>
          <w:rFonts w:ascii="Times New Roman" w:hAnsi="Times New Roman"/>
          <w:sz w:val="20"/>
        </w:rPr>
        <w:t xml:space="preserve"> tillstyrker förslaget. </w:t>
      </w:r>
      <w:r w:rsidRPr="00533921">
        <w:rPr>
          <w:rFonts w:ascii="Times New Roman" w:hAnsi="Times New Roman"/>
          <w:i/>
          <w:iCs/>
          <w:sz w:val="20"/>
        </w:rPr>
        <w:t>Riksdagens ombudsmän</w:t>
      </w:r>
      <w:r w:rsidRPr="00533921">
        <w:rPr>
          <w:rFonts w:ascii="Times New Roman" w:hAnsi="Times New Roman"/>
          <w:sz w:val="20"/>
        </w:rPr>
        <w:t xml:space="preserve"> påpekar att det inte framgår av promemorian hur handlingar som förvaras hos organ eller fysiska personer som agerar på delegation ska hanteras vid en begäran om handlingsutlämnande och att den fortsatta beredningen bör kompletteras med en analys av den frågan</w:t>
      </w:r>
      <w:r>
        <w:rPr>
          <w:rFonts w:ascii="Times New Roman" w:hAnsi="Times New Roman"/>
          <w:sz w:val="20"/>
        </w:rPr>
        <w:t xml:space="preserve">. </w:t>
      </w:r>
      <w:r w:rsidRPr="006A3D7D">
        <w:rPr>
          <w:rFonts w:ascii="Times New Roman" w:hAnsi="Times New Roman"/>
          <w:sz w:val="20"/>
        </w:rPr>
        <w:t>Inga andra remissinstanser berör frågan.</w:t>
      </w:r>
    </w:p>
    <w:p w14:paraId="04B76430" w14:textId="77777777" w:rsidR="00F71CC6" w:rsidRDefault="00AB307F" w:rsidP="00F71CC6">
      <w:pPr>
        <w:pStyle w:val="Rubrik4utannumrering"/>
      </w:pPr>
      <w:r w:rsidRPr="00D07C86">
        <w:t>Skälen för regeringens förslag</w:t>
      </w:r>
    </w:p>
    <w:p w14:paraId="0A8B3E76" w14:textId="77777777" w:rsidR="00F71CC6" w:rsidRPr="00EE7CE1" w:rsidRDefault="00AB307F" w:rsidP="00F71CC6">
      <w:pPr>
        <w:pStyle w:val="Rubrik5utannumrering"/>
      </w:pPr>
      <w:r w:rsidRPr="00EE7CE1">
        <w:t>Föreskrifter om offentlig kontroll och annan offentlig verksamhet</w:t>
      </w:r>
    </w:p>
    <w:p w14:paraId="1AE7F11D" w14:textId="77777777" w:rsidR="00F71CC6" w:rsidRPr="00EE7CE1" w:rsidRDefault="00AB307F" w:rsidP="00F71CC6">
      <w:pPr>
        <w:pStyle w:val="Brdtext"/>
      </w:pPr>
      <w:r w:rsidRPr="00EE7CE1">
        <w:t xml:space="preserve">Den nya kontrollförordningen innehåller i likhet med den </w:t>
      </w:r>
      <w:r>
        <w:t>tidigare</w:t>
      </w:r>
      <w:r w:rsidRPr="00EE7CE1">
        <w:t xml:space="preserve"> kontroll</w:t>
      </w:r>
      <w:r>
        <w:softHyphen/>
      </w:r>
      <w:r w:rsidRPr="00EE7CE1">
        <w:t>förordningen bestämmelser om hur den offentliga kontrollen i medlems</w:t>
      </w:r>
      <w:r>
        <w:softHyphen/>
      </w:r>
      <w:r w:rsidRPr="00EE7CE1">
        <w:t>staterna ska organiseras och genomföras. I den nya kontrollförordningen införs också uttrycket annan offentlig verksamhet för sådana myndighets</w:t>
      </w:r>
      <w:r>
        <w:softHyphen/>
      </w:r>
      <w:r w:rsidRPr="00EE7CE1">
        <w:t>uppgifter som inte kan anses som offentlig kontroll.</w:t>
      </w:r>
    </w:p>
    <w:p w14:paraId="4F199A82" w14:textId="77777777" w:rsidR="00F71CC6" w:rsidRPr="00EE7CE1" w:rsidRDefault="00AB307F" w:rsidP="00F71CC6">
      <w:pPr>
        <w:pStyle w:val="Brdtextmedindrag"/>
      </w:pPr>
      <w:r w:rsidRPr="00EE7CE1">
        <w:t>I artikel 5 i den nya kontrollförordningen ställs det upp ett antal krav som de behöriga myndigheterna ska uppfylla när det gäller kontrollen och den offentliga verksamheten. Myndigheterna ska bl.a. införa rutiner eller förfaranden för att säkerställa att offentlig kontroll och annan offentlig verksamhet är effektiv och ändamålsenlig samt för att säkerställa att det inte finns någon intressekonflikt för den personal som genomför offentlig kontroll och annan offentlig verksamhet. Personalen ska vidare ha tillgång till lämplig laboratoriekapacitet för analys, testning och diagnos</w:t>
      </w:r>
      <w:r>
        <w:t>tik</w:t>
      </w:r>
      <w:r w:rsidRPr="00EE7CE1">
        <w:t>.</w:t>
      </w:r>
    </w:p>
    <w:p w14:paraId="2449572D" w14:textId="77777777" w:rsidR="00F71CC6" w:rsidRPr="00EE7CE1" w:rsidRDefault="00AB307F" w:rsidP="00F71CC6">
      <w:pPr>
        <w:pStyle w:val="Brdtextmedindrag"/>
      </w:pPr>
      <w:r w:rsidRPr="00EE7CE1">
        <w:t>I artikel 9 i den nya kontrollförordningen regleras hur den offentliga kontrollen ska bedrivas. Av bestämmelsen framgår bl.a. att de behöriga myndigheterna regelbundet och med lämplig frekvens ska utföra riskbase</w:t>
      </w:r>
      <w:r>
        <w:softHyphen/>
      </w:r>
      <w:r w:rsidRPr="00EE7CE1">
        <w:t>rad offentlig kontroll av alla aktörer. Kontrollen ska bl.a. beakta identifie</w:t>
      </w:r>
      <w:r>
        <w:softHyphen/>
      </w:r>
      <w:r w:rsidRPr="00EE7CE1">
        <w:t>rade risker som är förbundna med djur och varor, aktörernas tidigare resultat vid offentlig kontroll och tillförlitligheten i aktörens egenkontroll. Kontrollen ska som huvudregel genomföras utan förvarning. Vidare ska kontrollen så långt det är möjligt genomföras på ett sätt som minimerar den administrativa bördan och verksamhetsstörningar för aktörerna. Mot</w:t>
      </w:r>
      <w:r>
        <w:softHyphen/>
      </w:r>
      <w:r w:rsidRPr="00EE7CE1">
        <w:t>svarande bestämmelser f</w:t>
      </w:r>
      <w:r>
        <w:t>a</w:t>
      </w:r>
      <w:r w:rsidRPr="00EE7CE1">
        <w:t xml:space="preserve">nns i </w:t>
      </w:r>
      <w:r>
        <w:t>den tidigare</w:t>
      </w:r>
      <w:r w:rsidRPr="00EE7CE1">
        <w:t xml:space="preserve"> kontrollförordningen.</w:t>
      </w:r>
    </w:p>
    <w:p w14:paraId="2CA22D0B" w14:textId="77777777" w:rsidR="00F71CC6" w:rsidRPr="00EE7CE1" w:rsidRDefault="00AB307F" w:rsidP="00F71CC6">
      <w:pPr>
        <w:pStyle w:val="Brdtextmedindrag"/>
      </w:pPr>
      <w:r w:rsidRPr="00EE7CE1">
        <w:t>I den nya kontrollförordningen ges vidare kommissionen befogenhet att meddela närmare bestämmelser om offentlig kontroll och annan offentlig verksamhet genom delegerade akter och genomförandeakter.</w:t>
      </w:r>
    </w:p>
    <w:p w14:paraId="64A6D4B6" w14:textId="77777777" w:rsidR="00F71CC6" w:rsidRPr="00EE7CE1" w:rsidRDefault="00AB307F" w:rsidP="00F71CC6">
      <w:pPr>
        <w:pStyle w:val="Brdtextmedindrag"/>
      </w:pPr>
      <w:r w:rsidRPr="00EE7CE1">
        <w:t>I 12 § förordningen om kontroll av husdjur, m.m. finns ett bemyndig</w:t>
      </w:r>
      <w:r>
        <w:softHyphen/>
      </w:r>
      <w:r w:rsidRPr="00EE7CE1">
        <w:t xml:space="preserve">ande för Jordbruksverket att meddela föreskrifter om hur offentlig kontroll ska bedrivas. Jordbruksverket har med stöd av bemyndigandet meddelat föreskrifter bl.a. om myndigheternas kontroll av huvudman som anordnar frivilliga kontrollprogram. </w:t>
      </w:r>
      <w:r>
        <w:t>Regeringen instämmer i promemorians b</w:t>
      </w:r>
      <w:r w:rsidRPr="00EE7CE1">
        <w:t>edöm</w:t>
      </w:r>
      <w:r>
        <w:softHyphen/>
      </w:r>
      <w:r w:rsidRPr="00EE7CE1">
        <w:t>ning att det även i fortsättningen kan finnas behov av detaljerade bestäm</w:t>
      </w:r>
      <w:r>
        <w:softHyphen/>
      </w:r>
      <w:r w:rsidRPr="00EE7CE1">
        <w:t xml:space="preserve">melser om kontrollen. Det kan även finnas behov av att meddela föreskrifter om hur sådan verksamhet som i den nya kontrollförordningen benämns som annan offentlig verksamhet ska bedrivas. </w:t>
      </w:r>
    </w:p>
    <w:p w14:paraId="6F3B4286" w14:textId="77777777" w:rsidR="00F71CC6" w:rsidRPr="00EE7CE1" w:rsidRDefault="00AB307F" w:rsidP="00F71CC6">
      <w:pPr>
        <w:pStyle w:val="Brdtextmedindrag"/>
      </w:pPr>
      <w:r w:rsidRPr="00EE7CE1">
        <w:t xml:space="preserve">När det gäller offentlig kontroll eller annan offentlig verksamhet som utförs av statliga kontrollmyndigheter såsom länsstyrelserna, som är de operativa kontrollmyndigheterna på detta område, kan föreskrifter om hur offentlig kontroll och annan offentlig verksamhet ska bedrivas meddelas av regeringen på förordningsnivå. </w:t>
      </w:r>
      <w:r>
        <w:t>Föreskrifterna ska endast avse skyldig</w:t>
      </w:r>
      <w:r>
        <w:softHyphen/>
        <w:t xml:space="preserve">heter för myndigheterna och kräver därför inte bemyndigande i lag. </w:t>
      </w:r>
      <w:r w:rsidRPr="00EE7CE1">
        <w:t>Om uppgiften att utföra offentlig kontroll eller annan offentlig verksamhet har överlämnats till ett organ med delegerade uppgifter eller fysiska personer behövs dock ett bemyndigande i lag. Det bör därför införas ett bemyndi</w:t>
      </w:r>
      <w:r>
        <w:softHyphen/>
      </w:r>
      <w:r w:rsidRPr="00EE7CE1">
        <w:t>gande i lagen för regeringen eller den myndighet som regeringen bestäm</w:t>
      </w:r>
      <w:r>
        <w:softHyphen/>
      </w:r>
      <w:r w:rsidRPr="00EE7CE1">
        <w:t xml:space="preserve">mer att meddela </w:t>
      </w:r>
      <w:r>
        <w:t>föreskrifter om hur sådana organ och fysiska personer ska bedriva offentlig kontroll och annan offentlig verksamhet</w:t>
      </w:r>
      <w:r w:rsidRPr="00EE7CE1">
        <w:t>.</w:t>
      </w:r>
      <w:r w:rsidRPr="00113045">
        <w:t xml:space="preserve"> </w:t>
      </w:r>
      <w:r>
        <w:t>Regeringen anser, till skillnad från promemorian, att bemyndigandet också uttryckli</w:t>
      </w:r>
      <w:r>
        <w:softHyphen/>
        <w:t>gen bör begränsas på det sättet.</w:t>
      </w:r>
    </w:p>
    <w:p w14:paraId="4F740AE9" w14:textId="77777777" w:rsidR="00F71CC6" w:rsidRPr="00EE7CE1" w:rsidRDefault="00AB307F" w:rsidP="00F71CC6">
      <w:pPr>
        <w:pStyle w:val="Rubrik5utannumrering"/>
      </w:pPr>
      <w:r w:rsidRPr="00EE7CE1">
        <w:t xml:space="preserve">Föreskrifter om skyldighet för enskilda organ och fysiska personer att lämna information </w:t>
      </w:r>
      <w:r>
        <w:t>och ge in handlingar</w:t>
      </w:r>
    </w:p>
    <w:p w14:paraId="31D36CC7" w14:textId="04D85E97" w:rsidR="00F71CC6" w:rsidRPr="00EE7CE1" w:rsidRDefault="00AB307F" w:rsidP="00F71CC6">
      <w:pPr>
        <w:pStyle w:val="Brdtext"/>
      </w:pPr>
      <w:r w:rsidRPr="00EE7CE1">
        <w:t>Om en medlemsstat tilldelar ansvaret för att organisera eller genomföra offentlig kontroll och annan offentlig verksamhet på ett och samma område till mer än en behörig myndighet ska medlemsstaten enligt artikel 4.</w:t>
      </w:r>
      <w:r>
        <w:t>2</w:t>
      </w:r>
      <w:r w:rsidRPr="00EE7CE1">
        <w:t xml:space="preserve"> i den nya kontrollförordningen säkerställa en effektiv och verknings</w:t>
      </w:r>
      <w:r>
        <w:softHyphen/>
      </w:r>
      <w:r w:rsidRPr="00EE7CE1">
        <w:t xml:space="preserve">full samordning mellan alla berörda myndigheter samt en enhetlig och verkningsfull offentlig kontroll eller annan offentlig verksamhet inom hela sitt territorium. Den nya kontrollförordningen ställer också krav på rapportering från medlemsstaterna till kommissionen (se bl.a. artikel 113). </w:t>
      </w:r>
    </w:p>
    <w:p w14:paraId="1700E9DC" w14:textId="77777777" w:rsidR="00F71CC6" w:rsidRDefault="00AB307F" w:rsidP="00F71CC6">
      <w:pPr>
        <w:pStyle w:val="Brdtextmedindrag"/>
      </w:pPr>
      <w:r w:rsidRPr="00EE7CE1">
        <w:t>I lagen om kontroll av husdjur, m.m. har Jordbruksverket utsetts till sam</w:t>
      </w:r>
      <w:r w:rsidRPr="00EE7CE1">
        <w:softHyphen/>
        <w:t>ordnande kontrollmyndighet (9 §). För att kraven i den nya kon</w:t>
      </w:r>
      <w:r w:rsidRPr="00EE7CE1">
        <w:softHyphen/>
        <w:t>trollförord</w:t>
      </w:r>
      <w:r>
        <w:softHyphen/>
      </w:r>
      <w:r w:rsidRPr="00EE7CE1">
        <w:t>ningen ska uppnås behöver den samordnande myndigheten ha tillgång till tillförlitlig och jämförbar information från de operativa kontrollmyndig</w:t>
      </w:r>
      <w:r>
        <w:softHyphen/>
      </w:r>
      <w:r w:rsidRPr="00EE7CE1">
        <w:t>heterna. De operativa myndigheternas uppgiftslämnande utgör således ett viktigt inslag i kontrollverksamheten och är en förut</w:t>
      </w:r>
      <w:r w:rsidRPr="00EE7CE1">
        <w:softHyphen/>
        <w:t>sättning för att den nya kontrollförordningens bestämmelser ska kunna verkställas. Detta gäller även när uppgiften att utföra offentlig kontroll eller annan offentlig verksamhet har delegerats till enskilda organ eller fysiska personer. Bedömningen är därför att det bör finnas möjlighet för regeringen eller den myndighet som regeringen bestämmer att meddela föreskrifter om skyl</w:t>
      </w:r>
      <w:r>
        <w:softHyphen/>
      </w:r>
      <w:r w:rsidRPr="00EE7CE1">
        <w:t>dighet för de operativa kontrollmyndigheterna</w:t>
      </w:r>
      <w:r>
        <w:t xml:space="preserve"> och</w:t>
      </w:r>
      <w:r w:rsidRPr="00EE7CE1">
        <w:t xml:space="preserve"> organ med delegerade uppgifter och fysiska personer som har delegerats vissa uppgifter att lämna information till en samordnande myndighet, vilket i det här fallet är Jord</w:t>
      </w:r>
      <w:r>
        <w:softHyphen/>
      </w:r>
      <w:r w:rsidRPr="00EE7CE1">
        <w:t xml:space="preserve">bruksverket. När det gäller länsstyrelserna kan föreskrifter om detta </w:t>
      </w:r>
      <w:r>
        <w:t>meddelas</w:t>
      </w:r>
      <w:r w:rsidRPr="00EE7CE1">
        <w:t xml:space="preserve"> på förordningsnivå. Föreskrifter om rapporteringsskyldighet för enskilda organ och fysiska personer kräver dock stöd i lag. Det bör därför</w:t>
      </w:r>
      <w:r>
        <w:t>,</w:t>
      </w:r>
      <w:r w:rsidRPr="00EE7CE1">
        <w:t xml:space="preserve"> </w:t>
      </w:r>
      <w:r>
        <w:t xml:space="preserve">i enlighet med promemorians förslag, </w:t>
      </w:r>
      <w:r w:rsidRPr="00EE7CE1">
        <w:t>införas ett bemyndigande i lagen för regeringen eller den myndi</w:t>
      </w:r>
      <w:r>
        <w:t>gh</w:t>
      </w:r>
      <w:r w:rsidRPr="00EE7CE1">
        <w:t>et som regeringen bestämmer att meddela föreskrifter om skyldighet för organ med delegerade uppgifter och fysiska personer som har delegerats vissa uppgifter att lämna information till Jord</w:t>
      </w:r>
      <w:r>
        <w:softHyphen/>
      </w:r>
      <w:r w:rsidRPr="00EE7CE1">
        <w:t>bruksverket.</w:t>
      </w:r>
      <w:r>
        <w:t xml:space="preserve"> </w:t>
      </w:r>
    </w:p>
    <w:p w14:paraId="19184F0D" w14:textId="7B243E15" w:rsidR="00F71CC6" w:rsidRPr="00D07C86" w:rsidRDefault="00AB307F" w:rsidP="00F71CC6">
      <w:pPr>
        <w:pStyle w:val="Brdtextmedindrag"/>
      </w:pPr>
      <w:r w:rsidRPr="00836355">
        <w:rPr>
          <w:i/>
          <w:iCs/>
        </w:rPr>
        <w:t>Riksdagens ombudsmän</w:t>
      </w:r>
      <w:r w:rsidRPr="002259D2">
        <w:t xml:space="preserve"> påpekar att det är oklart hur handlingar som förvaras hos organ eller fysiska personer som agerar på delegation ska hanteras vid en begäran om handlingsutlämnande. Kontrollförordningen kräver att det finns arrangemang som säkerställer en effektiv och verk</w:t>
      </w:r>
      <w:r>
        <w:softHyphen/>
      </w:r>
      <w:r w:rsidRPr="002259D2">
        <w:t xml:space="preserve">ningsfull samordning mellan de delegerande behöriga myndigheterna och de organ eller fysiska personer som utför delegerade uppgifter. I artikel 32 anges att organen och de fysiska personerna ska meddela resultaten av de uppgifter som utförts till den delegerande myndigheten. Om resultatet av en offentlig kontroll visar att bestämmelserna inte har efterlevts eller att det är sannolikt att så är fallet, ska den behöriga myndigheten omedelbart underrättas, såvida inte särskilda arrangemang mellan den behöriga myndigheten och organet med delegerade uppgifter anger något annat. </w:t>
      </w:r>
      <w:r w:rsidRPr="002461CB">
        <w:t>För att tillgodose behovet av en effektiv samordning mellan delegerande myndigheter och organ eller fysiska personer som utför delegerade uppgifter och för att tillgodose</w:t>
      </w:r>
      <w:r w:rsidRPr="002259D2">
        <w:t xml:space="preserve"> allmänhetens behov av insyn bör</w:t>
      </w:r>
      <w:r>
        <w:t xml:space="preserve"> det även införas </w:t>
      </w:r>
      <w:r w:rsidRPr="00054F85">
        <w:t>ett nytt bemyndigande som ger regeringen eller den myndighet som regeringen bestämmer rätt att föreskriva att ett organ eller en fysisk person som utför delegerade uppgifter ska vara skyldig att</w:t>
      </w:r>
      <w:r>
        <w:t xml:space="preserve"> lämna</w:t>
      </w:r>
      <w:r w:rsidRPr="00054F85">
        <w:t xml:space="preserve"> information och</w:t>
      </w:r>
      <w:r>
        <w:t xml:space="preserve"> ge in</w:t>
      </w:r>
      <w:r w:rsidRPr="00054F85">
        <w:t xml:space="preserve"> handlingar till den delegerande myndigheten</w:t>
      </w:r>
      <w:r>
        <w:t xml:space="preserve">. </w:t>
      </w:r>
      <w:r w:rsidRPr="002259D2">
        <w:t xml:space="preserve">Handlingarna blir därmed allmänna och kan begäras ut. </w:t>
      </w:r>
      <w:r>
        <w:t>Ett förslag till en motsvarande reglering i miljöbalken av skyldighet att lämna information och handlingar till den delegerande myndigheten har lämnats av regeringen i propositionen Förbättrad tillsyn på miljöområdet, prop. 2019/20:137 s. 68–72.</w:t>
      </w:r>
    </w:p>
    <w:p w14:paraId="549D6D0E" w14:textId="77777777" w:rsidR="00F71CC6" w:rsidRDefault="00AB307F" w:rsidP="00F71CC6">
      <w:pPr>
        <w:pStyle w:val="Rubrik2"/>
      </w:pPr>
      <w:bookmarkStart w:id="422" w:name="_Toc44537281"/>
      <w:bookmarkStart w:id="423" w:name="_Toc54265476"/>
      <w:r>
        <w:t>Föreskrifter om uppgiftsskyldighet</w:t>
      </w:r>
      <w:bookmarkEnd w:id="422"/>
      <w:bookmarkEnd w:id="423"/>
    </w:p>
    <w:p w14:paraId="366D88EE" w14:textId="77777777" w:rsidR="00F71CC6" w:rsidRPr="00A76360" w:rsidRDefault="00AB307F" w:rsidP="00F71CC6">
      <w:pPr>
        <w:pStyle w:val="Brdtextram"/>
      </w:pPr>
      <w:r w:rsidRPr="00420062">
        <w:rPr>
          <w:b/>
        </w:rPr>
        <w:t xml:space="preserve">Regeringens </w:t>
      </w:r>
      <w:r>
        <w:rPr>
          <w:b/>
        </w:rPr>
        <w:t>bedömning</w:t>
      </w:r>
      <w:r w:rsidRPr="00420062">
        <w:rPr>
          <w:b/>
        </w:rPr>
        <w:t>:</w:t>
      </w:r>
      <w:r>
        <w:t xml:space="preserve"> Det behövs inte något särskilt bemyndi</w:t>
      </w:r>
      <w:r>
        <w:softHyphen/>
        <w:t>gande om uppgiftsskyldighet för djurhållare i lagen om kontroll av hus</w:t>
      </w:r>
      <w:r>
        <w:softHyphen/>
        <w:t>djur, m.m.</w:t>
      </w:r>
    </w:p>
    <w:p w14:paraId="232AD9F2" w14:textId="77777777" w:rsidR="00F71CC6" w:rsidRPr="00A76360" w:rsidRDefault="00F71CC6" w:rsidP="00F71CC6">
      <w:pPr>
        <w:pStyle w:val="Brdtextmedindrag"/>
        <w:rPr>
          <w:sz w:val="8"/>
          <w:szCs w:val="8"/>
        </w:rPr>
      </w:pPr>
    </w:p>
    <w:p w14:paraId="3DF7D754"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24" w:name="_Hlk6217960"/>
      <w:r w:rsidRPr="00D07C86">
        <w:rPr>
          <w:rFonts w:ascii="Times New Roman" w:hAnsi="Times New Roman"/>
          <w:b/>
          <w:sz w:val="20"/>
        </w:rPr>
        <w:t xml:space="preserve">Promemorians </w:t>
      </w:r>
      <w:r>
        <w:rPr>
          <w:rFonts w:ascii="Times New Roman" w:hAnsi="Times New Roman"/>
          <w:b/>
          <w:sz w:val="20"/>
        </w:rPr>
        <w:t xml:space="preserve">bedömning </w:t>
      </w:r>
      <w:r w:rsidRPr="00E65E1F">
        <w:rPr>
          <w:rFonts w:ascii="Times New Roman" w:hAnsi="Times New Roman"/>
          <w:bCs/>
          <w:sz w:val="20"/>
        </w:rPr>
        <w:t>ö</w:t>
      </w:r>
      <w:r>
        <w:rPr>
          <w:rFonts w:ascii="Times New Roman" w:hAnsi="Times New Roman"/>
          <w:sz w:val="20"/>
        </w:rPr>
        <w:t>verensstämmer med regeringens.</w:t>
      </w:r>
    </w:p>
    <w:p w14:paraId="680C971E"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7370A0">
        <w:rPr>
          <w:rFonts w:ascii="Times New Roman" w:hAnsi="Times New Roman"/>
          <w:sz w:val="20"/>
        </w:rPr>
        <w:t xml:space="preserve"> </w:t>
      </w:r>
      <w:r>
        <w:rPr>
          <w:rFonts w:ascii="Times New Roman" w:hAnsi="Times New Roman"/>
          <w:sz w:val="20"/>
        </w:rPr>
        <w:t>Inga remissinstanser lämnar synpunkter.</w:t>
      </w:r>
    </w:p>
    <w:p w14:paraId="460E3F6D" w14:textId="77777777" w:rsidR="00F71CC6" w:rsidRPr="00F850E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 xml:space="preserve">Skälen för regeringens </w:t>
      </w:r>
      <w:r>
        <w:rPr>
          <w:rFonts w:ascii="Times New Roman" w:hAnsi="Times New Roman"/>
          <w:b/>
          <w:sz w:val="20"/>
        </w:rPr>
        <w:t>bedömning</w:t>
      </w:r>
      <w:r w:rsidRPr="00D07C86">
        <w:rPr>
          <w:rFonts w:ascii="Times New Roman" w:hAnsi="Times New Roman"/>
          <w:b/>
          <w:sz w:val="20"/>
        </w:rPr>
        <w:t>:</w:t>
      </w:r>
      <w:bookmarkEnd w:id="424"/>
      <w:r w:rsidRPr="00F850E1">
        <w:t xml:space="preserve"> </w:t>
      </w:r>
      <w:r w:rsidRPr="00F850E1">
        <w:rPr>
          <w:rFonts w:ascii="Times New Roman" w:hAnsi="Times New Roman"/>
          <w:sz w:val="20"/>
        </w:rPr>
        <w:t>I artikel 10.2 i den nya kontroll</w:t>
      </w:r>
      <w:r>
        <w:rPr>
          <w:rFonts w:ascii="Times New Roman" w:hAnsi="Times New Roman"/>
          <w:sz w:val="20"/>
        </w:rPr>
        <w:softHyphen/>
      </w:r>
      <w:r w:rsidRPr="00F850E1">
        <w:rPr>
          <w:rFonts w:ascii="Times New Roman" w:hAnsi="Times New Roman"/>
          <w:sz w:val="20"/>
        </w:rPr>
        <w:t xml:space="preserve">förordningen </w:t>
      </w:r>
      <w:r>
        <w:rPr>
          <w:rFonts w:ascii="Times New Roman" w:hAnsi="Times New Roman"/>
          <w:sz w:val="20"/>
        </w:rPr>
        <w:t xml:space="preserve">ställs det </w:t>
      </w:r>
      <w:r w:rsidRPr="00F850E1">
        <w:rPr>
          <w:rFonts w:ascii="Times New Roman" w:hAnsi="Times New Roman"/>
          <w:sz w:val="20"/>
        </w:rPr>
        <w:t xml:space="preserve">krav på de behöriga myndigheterna </w:t>
      </w:r>
      <w:r>
        <w:rPr>
          <w:rFonts w:ascii="Times New Roman" w:hAnsi="Times New Roman"/>
          <w:sz w:val="20"/>
        </w:rPr>
        <w:t xml:space="preserve">att </w:t>
      </w:r>
      <w:r w:rsidRPr="00F850E1">
        <w:rPr>
          <w:rFonts w:ascii="Times New Roman" w:hAnsi="Times New Roman"/>
          <w:sz w:val="20"/>
        </w:rPr>
        <w:t>upprätta en förteckning över aktörer och hålla denna uppdaterad. Kommissionen ska anta delegerade akter för att fastställa vilka kategorier av aktörer som ska undantas från kravet på förteckning (artikel 10.3). De aktörer som inte undantas från kravet är skyldiga att lämna uppgifter till de behöriga myndigheterna vid tillämpningen av artikel 10.2. Aktörerna ska lämna uppgifter om åtminstone namn och juridisk form, vilken specifik verksam</w:t>
      </w:r>
      <w:r>
        <w:rPr>
          <w:rFonts w:ascii="Times New Roman" w:hAnsi="Times New Roman"/>
          <w:sz w:val="20"/>
        </w:rPr>
        <w:softHyphen/>
      </w:r>
      <w:r w:rsidRPr="00F850E1">
        <w:rPr>
          <w:rFonts w:ascii="Times New Roman" w:hAnsi="Times New Roman"/>
          <w:sz w:val="20"/>
        </w:rPr>
        <w:t>het som de utför, inbegripet verksamhet som utförs genom distanskommu</w:t>
      </w:r>
      <w:r>
        <w:rPr>
          <w:rFonts w:ascii="Times New Roman" w:hAnsi="Times New Roman"/>
          <w:sz w:val="20"/>
        </w:rPr>
        <w:softHyphen/>
      </w:r>
      <w:r w:rsidRPr="00F850E1">
        <w:rPr>
          <w:rFonts w:ascii="Times New Roman" w:hAnsi="Times New Roman"/>
          <w:sz w:val="20"/>
        </w:rPr>
        <w:t xml:space="preserve">nikation och uppgift om vilka platser som de kontrollerar (artikel 15.5). Aktörernas skyldighet enligt artikel 15 gäller också om offentlig kontroll eller annan offentlig verksamhet utförs av bl.a. officiella veterinärer, organ med delegerade uppgifter och fysiska personer som har delegerats vissa uppgifter i offentlig kontroll eller annan offentlig verksamhet (artikel 15.6). </w:t>
      </w:r>
    </w:p>
    <w:p w14:paraId="2BA41729" w14:textId="15EC774A" w:rsidR="00F71CC6" w:rsidRPr="00F850E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50E1">
        <w:rPr>
          <w:rFonts w:ascii="Times New Roman" w:hAnsi="Times New Roman"/>
          <w:sz w:val="20"/>
        </w:rPr>
        <w:t>Det finns som redog</w:t>
      </w:r>
      <w:r>
        <w:rPr>
          <w:rFonts w:ascii="Times New Roman" w:hAnsi="Times New Roman"/>
          <w:sz w:val="20"/>
        </w:rPr>
        <w:t>ö</w:t>
      </w:r>
      <w:r w:rsidRPr="00F850E1">
        <w:rPr>
          <w:rFonts w:ascii="Times New Roman" w:hAnsi="Times New Roman"/>
          <w:sz w:val="20"/>
        </w:rPr>
        <w:t xml:space="preserve">rs för </w:t>
      </w:r>
      <w:r w:rsidRPr="009B6595">
        <w:rPr>
          <w:rFonts w:ascii="Times New Roman" w:hAnsi="Times New Roman"/>
          <w:sz w:val="20"/>
        </w:rPr>
        <w:t>närmare i avsnitt 4.3 flera nationella författningar på djurhälsoområdet, vars tillämpningsområde</w:t>
      </w:r>
      <w:r w:rsidRPr="00F850E1">
        <w:rPr>
          <w:rFonts w:ascii="Times New Roman" w:hAnsi="Times New Roman"/>
          <w:sz w:val="20"/>
        </w:rPr>
        <w:t xml:space="preserve"> delvis över</w:t>
      </w:r>
      <w:r>
        <w:rPr>
          <w:rFonts w:ascii="Times New Roman" w:hAnsi="Times New Roman"/>
          <w:sz w:val="20"/>
        </w:rPr>
        <w:softHyphen/>
      </w:r>
      <w:r w:rsidRPr="00F850E1">
        <w:rPr>
          <w:rFonts w:ascii="Times New Roman" w:hAnsi="Times New Roman"/>
          <w:sz w:val="20"/>
        </w:rPr>
        <w:t>lappar varandra. Av 9 § första stycket 3 lagen om provtagning av djur, m.m.</w:t>
      </w:r>
      <w:r w:rsidRPr="00D55F9D">
        <w:t xml:space="preserve"> </w:t>
      </w:r>
      <w:r w:rsidRPr="00D55F9D">
        <w:rPr>
          <w:rStyle w:val="BrdtextmedindragChar"/>
        </w:rPr>
        <w:t>(härefter provtagningslagen)</w:t>
      </w:r>
      <w:r w:rsidRPr="00F850E1">
        <w:rPr>
          <w:rFonts w:ascii="Times New Roman" w:hAnsi="Times New Roman"/>
          <w:sz w:val="20"/>
        </w:rPr>
        <w:t xml:space="preserve"> följer att regeringen eller den myndighet som regeringen bestämmer får meddela föreskrifter om registrering av djurhållare och anläggningar för djur. Provtagningslagen har ett brett tillämpningsområde som bl.a. omfattar kontroll av smittsamma djursjukdomar och kontroll av restsub</w:t>
      </w:r>
      <w:r>
        <w:rPr>
          <w:rFonts w:ascii="Times New Roman" w:hAnsi="Times New Roman"/>
          <w:sz w:val="20"/>
        </w:rPr>
        <w:softHyphen/>
      </w:r>
      <w:r w:rsidRPr="00F850E1">
        <w:rPr>
          <w:rFonts w:ascii="Times New Roman" w:hAnsi="Times New Roman"/>
          <w:sz w:val="20"/>
        </w:rPr>
        <w:t>stanser och andra ämnen i djur och djurprodukter. Bemyndigandet i prov</w:t>
      </w:r>
      <w:r>
        <w:rPr>
          <w:rFonts w:ascii="Times New Roman" w:hAnsi="Times New Roman"/>
          <w:sz w:val="20"/>
        </w:rPr>
        <w:softHyphen/>
      </w:r>
      <w:r w:rsidRPr="00F850E1">
        <w:rPr>
          <w:rFonts w:ascii="Times New Roman" w:hAnsi="Times New Roman"/>
          <w:sz w:val="20"/>
        </w:rPr>
        <w:t>tagningslagen bedöms därför vara ett tillräckligt komplement till uppgifts</w:t>
      </w:r>
      <w:r>
        <w:rPr>
          <w:rFonts w:ascii="Times New Roman" w:hAnsi="Times New Roman"/>
          <w:sz w:val="20"/>
        </w:rPr>
        <w:softHyphen/>
      </w:r>
      <w:r w:rsidRPr="00F850E1">
        <w:rPr>
          <w:rFonts w:ascii="Times New Roman" w:hAnsi="Times New Roman"/>
          <w:sz w:val="20"/>
        </w:rPr>
        <w:t xml:space="preserve">skyldigheten enligt artikel 15.5 i den nya kontrollförordningen när det gäller djurhälsokrav. </w:t>
      </w:r>
      <w:r>
        <w:rPr>
          <w:rFonts w:ascii="Times New Roman" w:hAnsi="Times New Roman"/>
          <w:sz w:val="20"/>
        </w:rPr>
        <w:t>Regeringen anser därmed i likhet med promemorian att det inte behövs n</w:t>
      </w:r>
      <w:r w:rsidRPr="00F850E1">
        <w:rPr>
          <w:rFonts w:ascii="Times New Roman" w:hAnsi="Times New Roman"/>
          <w:sz w:val="20"/>
        </w:rPr>
        <w:t>ågot särskilt bemyndigande i lagen om kontroll av husdjur, m.m.</w:t>
      </w:r>
    </w:p>
    <w:p w14:paraId="51193C36" w14:textId="77777777" w:rsidR="00F71CC6" w:rsidRPr="00F850E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45018">
        <w:rPr>
          <w:rFonts w:ascii="Times New Roman" w:hAnsi="Times New Roman"/>
          <w:sz w:val="20"/>
        </w:rPr>
        <w:t>I förordningen (2018:1264) om digitalt inhämtande av uppgifter från företag</w:t>
      </w:r>
      <w:r>
        <w:rPr>
          <w:rFonts w:ascii="Times New Roman" w:hAnsi="Times New Roman"/>
          <w:sz w:val="20"/>
        </w:rPr>
        <w:t xml:space="preserve"> </w:t>
      </w:r>
      <w:r w:rsidRPr="00745018">
        <w:rPr>
          <w:rFonts w:ascii="Times New Roman" w:hAnsi="Times New Roman"/>
          <w:sz w:val="20"/>
        </w:rPr>
        <w:t>finns bestämmelser som syftar till att underlätta företagens kontakter med och uppgiftslämnande till myndigheter. Förordningen är bl.a. tillämplig på Jordbruksverket, Livsmedelsverket och länsstyrelserna</w:t>
      </w:r>
      <w:r>
        <w:rPr>
          <w:rFonts w:ascii="Times New Roman" w:hAnsi="Times New Roman"/>
          <w:sz w:val="20"/>
        </w:rPr>
        <w:t xml:space="preserve">. </w:t>
      </w:r>
    </w:p>
    <w:p w14:paraId="5027C5EC" w14:textId="77777777" w:rsidR="00F71CC6" w:rsidRDefault="00AB307F" w:rsidP="00F71CC6">
      <w:pPr>
        <w:pStyle w:val="Rubrik2"/>
      </w:pPr>
      <w:bookmarkStart w:id="425" w:name="_Toc44537282"/>
      <w:bookmarkStart w:id="426" w:name="_Toc54265477"/>
      <w:r>
        <w:t>Rätt till upplysningar och tillträde</w:t>
      </w:r>
      <w:bookmarkEnd w:id="425"/>
      <w:bookmarkEnd w:id="426"/>
    </w:p>
    <w:p w14:paraId="20E0D490" w14:textId="77777777" w:rsidR="00F71CC6" w:rsidRDefault="00AB307F" w:rsidP="00F71CC6">
      <w:pPr>
        <w:pStyle w:val="Brdtextram"/>
        <w:rPr>
          <w:bCs/>
        </w:rPr>
      </w:pPr>
      <w:r w:rsidRPr="00EA7F92">
        <w:rPr>
          <w:b/>
        </w:rPr>
        <w:t xml:space="preserve">Regeringens bedömning: </w:t>
      </w:r>
      <w:r>
        <w:rPr>
          <w:bCs/>
        </w:rPr>
        <w:t>Den n</w:t>
      </w:r>
      <w:r w:rsidRPr="00EA7F92">
        <w:rPr>
          <w:bCs/>
        </w:rPr>
        <w:t>uvarande bestämmelse</w:t>
      </w:r>
      <w:r>
        <w:rPr>
          <w:bCs/>
        </w:rPr>
        <w:t>n</w:t>
      </w:r>
      <w:r w:rsidRPr="00EA7F92">
        <w:rPr>
          <w:bCs/>
        </w:rPr>
        <w:t xml:space="preserve"> om rätt för </w:t>
      </w:r>
      <w:r>
        <w:rPr>
          <w:bCs/>
        </w:rPr>
        <w:t xml:space="preserve">bl.a. </w:t>
      </w:r>
      <w:r w:rsidRPr="00EA7F92">
        <w:rPr>
          <w:bCs/>
        </w:rPr>
        <w:t>kontrollmyndigheter och EU:s institutioner att få upplysningar, ta del av handlingar och få tillträde till områden, lokaler och andra utrym</w:t>
      </w:r>
      <w:r>
        <w:rPr>
          <w:bCs/>
        </w:rPr>
        <w:softHyphen/>
      </w:r>
      <w:r w:rsidRPr="00EA7F92">
        <w:rPr>
          <w:bCs/>
        </w:rPr>
        <w:t>men</w:t>
      </w:r>
      <w:r>
        <w:rPr>
          <w:bCs/>
        </w:rPr>
        <w:t>,</w:t>
      </w:r>
      <w:r w:rsidRPr="00EA7F92">
        <w:rPr>
          <w:bCs/>
        </w:rPr>
        <w:t xml:space="preserve"> för att där göra undersökningar och ta prover, bör finnas kvar.</w:t>
      </w:r>
    </w:p>
    <w:p w14:paraId="6C476C61" w14:textId="77777777" w:rsidR="00F71CC6" w:rsidRDefault="00AB307F" w:rsidP="00F71CC6">
      <w:pPr>
        <w:pStyle w:val="Brdtextmedindragram"/>
      </w:pPr>
      <w:r w:rsidRPr="00420062">
        <w:rPr>
          <w:b/>
        </w:rPr>
        <w:t>Regeringens förslag:</w:t>
      </w:r>
      <w:r>
        <w:t xml:space="preserve"> Bestämmelserna om r</w:t>
      </w:r>
      <w:r w:rsidRPr="00874C5F">
        <w:t xml:space="preserve">ätt till upplysningar och tillträde ska även gälla för en officiell veterinär som har förordnats enligt lagen om officiella veterinärer. </w:t>
      </w:r>
      <w:r>
        <w:t xml:space="preserve">Bestämmelserna </w:t>
      </w:r>
      <w:r w:rsidRPr="00874C5F">
        <w:t>ska även gälla vid utförande av annan offentlig verksamhet.</w:t>
      </w:r>
      <w:r>
        <w:t xml:space="preserve"> Det förtydligas även att Europeiska kommissionen är den EU-institution som bestämmelserna gäller för.</w:t>
      </w:r>
    </w:p>
    <w:p w14:paraId="0B15BDCD" w14:textId="77777777" w:rsidR="00F71CC6" w:rsidRPr="00A76360" w:rsidRDefault="00F71CC6" w:rsidP="00F71CC6">
      <w:pPr>
        <w:pStyle w:val="Brdtextmedindrag"/>
        <w:rPr>
          <w:sz w:val="8"/>
          <w:szCs w:val="8"/>
        </w:rPr>
      </w:pPr>
    </w:p>
    <w:p w14:paraId="5C1F1EFD"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och bedömning </w:t>
      </w:r>
      <w:r>
        <w:rPr>
          <w:rFonts w:ascii="Times New Roman" w:hAnsi="Times New Roman"/>
          <w:sz w:val="20"/>
        </w:rPr>
        <w:t>överensstämmer med regering</w:t>
      </w:r>
      <w:r>
        <w:rPr>
          <w:rFonts w:ascii="Times New Roman" w:hAnsi="Times New Roman"/>
          <w:sz w:val="20"/>
        </w:rPr>
        <w:softHyphen/>
        <w:t>ens.</w:t>
      </w:r>
    </w:p>
    <w:p w14:paraId="30F4AE9F"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7370A0">
        <w:rPr>
          <w:rFonts w:ascii="Times New Roman" w:hAnsi="Times New Roman"/>
          <w:sz w:val="20"/>
        </w:rPr>
        <w:t xml:space="preserve"> </w:t>
      </w:r>
      <w:r w:rsidRPr="00991DD8">
        <w:rPr>
          <w:rFonts w:ascii="Times New Roman" w:hAnsi="Times New Roman"/>
          <w:i/>
          <w:iCs/>
          <w:sz w:val="20"/>
        </w:rPr>
        <w:t>Försvarsmakten</w:t>
      </w:r>
      <w:r w:rsidRPr="00991DD8">
        <w:rPr>
          <w:rFonts w:ascii="Times New Roman" w:hAnsi="Times New Roman"/>
          <w:sz w:val="20"/>
        </w:rPr>
        <w:t xml:space="preserve"> framför att den tillträdesrätt och rätt till dokumentation och information som den nya kontrollförordningen (artikel 116.3) ger Europeiska kommissionens och revisionsrättens inspek</w:t>
      </w:r>
      <w:r>
        <w:rPr>
          <w:rFonts w:ascii="Times New Roman" w:hAnsi="Times New Roman"/>
          <w:sz w:val="20"/>
        </w:rPr>
        <w:softHyphen/>
      </w:r>
      <w:r w:rsidRPr="00991DD8">
        <w:rPr>
          <w:rFonts w:ascii="Times New Roman" w:hAnsi="Times New Roman"/>
          <w:sz w:val="20"/>
        </w:rPr>
        <w:t xml:space="preserve">törer och experter medför en risk för att försvarshemligheter och annan skyddsvärd försvarsrelaterad information röjs. Det bör </w:t>
      </w:r>
      <w:r>
        <w:rPr>
          <w:rFonts w:ascii="Times New Roman" w:hAnsi="Times New Roman"/>
          <w:sz w:val="20"/>
        </w:rPr>
        <w:t xml:space="preserve">därför enligt myndigheten </w:t>
      </w:r>
      <w:r w:rsidRPr="00991DD8">
        <w:rPr>
          <w:rFonts w:ascii="Times New Roman" w:hAnsi="Times New Roman"/>
          <w:sz w:val="20"/>
        </w:rPr>
        <w:t>införas ett uttryckligt undantag för Försvarsmakten i nationell rätt, i syfte att förhindra spridning av information som riskerar försvarsförmågan</w:t>
      </w:r>
      <w:r>
        <w:rPr>
          <w:rFonts w:ascii="Times New Roman" w:hAnsi="Times New Roman"/>
          <w:sz w:val="20"/>
        </w:rPr>
        <w:t xml:space="preserve">. </w:t>
      </w:r>
      <w:r w:rsidRPr="00606818">
        <w:rPr>
          <w:rFonts w:ascii="Times New Roman" w:hAnsi="Times New Roman"/>
          <w:i/>
          <w:iCs/>
          <w:sz w:val="20"/>
        </w:rPr>
        <w:t>Sveriges lantbruksuniversitet</w:t>
      </w:r>
      <w:r w:rsidRPr="00B20F71">
        <w:rPr>
          <w:rFonts w:ascii="Times New Roman" w:hAnsi="Times New Roman"/>
          <w:sz w:val="20"/>
        </w:rPr>
        <w:t xml:space="preserve"> tillstyrker </w:t>
      </w:r>
      <w:r>
        <w:rPr>
          <w:rFonts w:ascii="Times New Roman" w:hAnsi="Times New Roman"/>
          <w:sz w:val="20"/>
        </w:rPr>
        <w:t>förslaget.</w:t>
      </w:r>
      <w:r w:rsidRPr="00E65E1F">
        <w:t xml:space="preserve"> </w:t>
      </w:r>
      <w:r w:rsidRPr="00E65E1F">
        <w:rPr>
          <w:rFonts w:ascii="Times New Roman" w:hAnsi="Times New Roman"/>
          <w:sz w:val="20"/>
        </w:rPr>
        <w:t xml:space="preserve">Inga </w:t>
      </w:r>
      <w:r>
        <w:rPr>
          <w:rFonts w:ascii="Times New Roman" w:hAnsi="Times New Roman"/>
          <w:sz w:val="20"/>
        </w:rPr>
        <w:t xml:space="preserve">andra </w:t>
      </w:r>
      <w:r w:rsidRPr="00E65E1F">
        <w:rPr>
          <w:rFonts w:ascii="Times New Roman" w:hAnsi="Times New Roman"/>
          <w:sz w:val="20"/>
        </w:rPr>
        <w:t>remissinstanser lämnar synpunkter.</w:t>
      </w:r>
    </w:p>
    <w:p w14:paraId="35DBD404" w14:textId="77777777" w:rsidR="00F71CC6" w:rsidRPr="00884568" w:rsidRDefault="00AB307F" w:rsidP="00F71CC6">
      <w:pPr>
        <w:pStyle w:val="Brdtextmedindrag"/>
      </w:pPr>
      <w:r w:rsidRPr="00D07C86">
        <w:rPr>
          <w:b/>
        </w:rPr>
        <w:t>Skälen för regeringens förslag:</w:t>
      </w:r>
      <w:r w:rsidRPr="00884568">
        <w:t xml:space="preserve"> I dag har en kontrollmyndighet och ett kontrollorgan som anlitas i den offentliga kontrollen, i den utsträckning det behövs för kontrollen, rätt att på begäran få upplysningar och ta del av handlingar samt få tillträde till områden, lokaler och andra utrymmen och där göra undersökningar och ta prover (10 § lagen om kontroll av husdjur, m.m.).</w:t>
      </w:r>
    </w:p>
    <w:p w14:paraId="4D617784" w14:textId="77777777" w:rsidR="00F71CC6" w:rsidRPr="00884568" w:rsidRDefault="00AB307F" w:rsidP="00F71CC6">
      <w:pPr>
        <w:pStyle w:val="Brdtextmedindrag"/>
      </w:pPr>
      <w:r w:rsidRPr="00884568">
        <w:t>Denna bestämmelse kan jämföras med artikel 15.1 i den nya kontroll</w:t>
      </w:r>
      <w:r>
        <w:softHyphen/>
      </w:r>
      <w:r w:rsidRPr="00884568">
        <w:t>förordningen. Enligt denna artikel ska aktörerna, där behöriga myndig</w:t>
      </w:r>
      <w:r>
        <w:softHyphen/>
      </w:r>
      <w:r w:rsidRPr="00884568">
        <w:t>heter så kräver och i den utsträckning som det är nödvändigt för att genomföra offentlig kontroll eller annan offentlig verksamhet, ge de behöriga myndigheternas personal tillgång till utrustning, transportmedel, lokaler och andra platser under aktörernas kontroll och deras omgivningar, deras datoriserade informationshanteringssystem, djur och varor under deras kontroll samt dokument och annan relevant information. Aktörernas skyldighet enligt denna artikel gäller också om offentlig kontroll eller annan offentlig verksamhet utförs av bl.a. officiella veterinärer, organ med delegerade uppgifter och fysiska personer som har delegerats vissa upp</w:t>
      </w:r>
      <w:r>
        <w:softHyphen/>
      </w:r>
      <w:r w:rsidRPr="00884568">
        <w:t>gifter i offentlig kontroll eller annan offentlig verksamhet (artikel 15.6).</w:t>
      </w:r>
    </w:p>
    <w:p w14:paraId="2F32E988" w14:textId="77777777" w:rsidR="00F71CC6" w:rsidRPr="00884568" w:rsidRDefault="00AB307F" w:rsidP="00F71CC6">
      <w:pPr>
        <w:pStyle w:val="Brdtextmedindrag"/>
      </w:pPr>
      <w:r w:rsidRPr="00884568">
        <w:t>Artikel 15.1 bedöms vara direkt tillämplig i medlemsstaterna – även när uppgiften att utföra kontroll har delegerats till enskilda. Medan artikel 15.1 reglerar en skyldighet för aktörerna innehåller 10 § lagen om kontroll av husdjur, m.m. en motsvarande rätt för kontrollmyndigheterna och kontroll</w:t>
      </w:r>
      <w:r>
        <w:softHyphen/>
      </w:r>
      <w:r w:rsidRPr="00884568">
        <w:t xml:space="preserve">organen. </w:t>
      </w:r>
      <w:r>
        <w:t>Av artikel 5.1 h i den nya kontrollförordningen framgår också att de behöriga myndigheterna ska ha rättsliga förfaranden för att säkerställa att personalen har tillträde till aktörernas byggnader med tillhörande mark och tillgång till deras dokumentation, så att de kan utföra sina uppgifter på ett korrekt sätt. Dessutom gör regeringen i avsnitt 12.1 bedömningen att de åtgärder som vidtas på djurhälsoområdet enligt lagen om kontroll av husdjur, m.m. i stora delar kan anses falla utanför kontrollförordningens tillämpningsområde. Regeringen</w:t>
      </w:r>
      <w:r w:rsidRPr="00884568">
        <w:t xml:space="preserve"> </w:t>
      </w:r>
      <w:r>
        <w:t xml:space="preserve">bedömer mot denna bakgrund </w:t>
      </w:r>
      <w:r w:rsidRPr="00884568">
        <w:t>därför</w:t>
      </w:r>
      <w:r>
        <w:t xml:space="preserve"> i likhet med promemorian att </w:t>
      </w:r>
      <w:r w:rsidRPr="00884568">
        <w:t xml:space="preserve">bestämmelsen i lagen om kontroll av husdjur, m.m. om rätten till upplysningar och tillträde </w:t>
      </w:r>
      <w:r>
        <w:t xml:space="preserve">bör </w:t>
      </w:r>
      <w:r w:rsidRPr="00884568">
        <w:t>vara kvar som ett komplement till bestämmelsen i den nya kontrollförordningen. Samma bedömning görs i förhållande till artikel 46.1 i förordningen om djuravel, som på ett liknande sätt som artikel 15 reglerar aktörernas skyldighet att, i den utsträckning det är nödvändigt för utövande av offentlig kontroll eller annan offentlig verksamhet, lämna de behöriga myndigheterna tillträde till utrustning, lokaler, andra platser, avelsdjur och avelsmaterial samt tillgång till elektroniska informationshanteringssystem, dokument och andra relevanta uppgifter.</w:t>
      </w:r>
    </w:p>
    <w:p w14:paraId="4F35D36F" w14:textId="77777777" w:rsidR="00F71CC6" w:rsidRDefault="00AB307F" w:rsidP="00F71CC6">
      <w:pPr>
        <w:pStyle w:val="Brdtextmedindrag"/>
      </w:pPr>
      <w:r w:rsidRPr="00884568">
        <w:t>Skyldigheten i den nya kontrollförordningen gäller, som nämnts ovan, också i förhållande till officiella veterinärer. En officiell veterinär är en veterinär som genom anställning eller på annat sätt har utsetts av den behöriga myndigheten och som har lämpliga kvalifikationer för att utföra offentlig kontroll och annan offentlig verksamhet i enlighet med denna förordning, och de relevanta bestämmelser som avses i artikel 1.2. (artikel 3 i den nya kontrollförordningen). Det kan inte uteslutas att även privatpraktiserande veterinärer anlitas för att utföra viss offentlig kontroll eller annan offentlig verksamhet</w:t>
      </w:r>
      <w:r>
        <w:t xml:space="preserve"> i egenskap av officiell veterinär</w:t>
      </w:r>
      <w:r w:rsidRPr="00884568">
        <w:t>. Bestäm</w:t>
      </w:r>
      <w:r>
        <w:softHyphen/>
      </w:r>
      <w:r w:rsidRPr="00884568">
        <w:t>melsen om rätt till upplysningar m.m. bör därför även omfatta dessa veterinärer. Rätten till upplysningar och tillträde enligt lagen om kontroll av husdjur, m.m. bör således, på motsvarande sätt som föreskrivs om aktörernas skyldigheter i den nya kontrollförordningen, även gälla för sådana veterinärer som har förordnats enligt lagen (2009:1254) om officiella veterinärer. Officiella veterinärer som är anställda på kontroll</w:t>
      </w:r>
      <w:r>
        <w:softHyphen/>
      </w:r>
      <w:r w:rsidRPr="00884568">
        <w:t xml:space="preserve">myndigheten omfattas däremot av kontrollmyndighetens tillträdesrätt. </w:t>
      </w:r>
    </w:p>
    <w:p w14:paraId="5EFD18AC" w14:textId="77777777" w:rsidR="00F71CC6" w:rsidRPr="00884568" w:rsidRDefault="00AB307F" w:rsidP="00F71CC6">
      <w:pPr>
        <w:pStyle w:val="Brdtextmedindrag"/>
      </w:pPr>
      <w:r w:rsidRPr="00884568">
        <w:t>Rätten</w:t>
      </w:r>
      <w:r>
        <w:t xml:space="preserve"> att få tillträde och ta del av handlingar </w:t>
      </w:r>
      <w:r w:rsidRPr="00884568">
        <w:t>bör vidare, på motsvarande sätt som föreskrivs om aktörernas skyldigheter i den nya kontrollförord</w:t>
      </w:r>
      <w:r>
        <w:softHyphen/>
      </w:r>
      <w:r w:rsidRPr="00884568">
        <w:t xml:space="preserve">ningen, även gälla </w:t>
      </w:r>
      <w:r>
        <w:t xml:space="preserve">då en myndighet utför </w:t>
      </w:r>
      <w:r w:rsidRPr="00884568">
        <w:t>annan offentlig verksamhet.</w:t>
      </w:r>
      <w:r w:rsidRPr="002E7892">
        <w:t xml:space="preserve"> </w:t>
      </w:r>
      <w:bookmarkStart w:id="427" w:name="_Hlk32510346"/>
      <w:r>
        <w:t>Kontrollmyndigheten behöver tillträde bl.a. för att verkställa beslut om åtgärder vid bristande efterlevnad. Genom den nya kontrollförordningen tydliggörs att sådana åtgärder faller utanför det som är offentlig kontroll och i stället utgör annan offentlig verksamhet. Det kan i sammanhanget nämnas att Polismyndigheten är skyldig att lämna den hjälp som behövs för att kontrollmyndigheten ska kunna utöva offentlig kontroll eller verk</w:t>
      </w:r>
      <w:r>
        <w:softHyphen/>
        <w:t>ställa beslut enligt lagstiftningen (</w:t>
      </w:r>
      <w:r w:rsidRPr="00A02FE2">
        <w:t>15 § första stycket lagen om kontroll av husdjur, m.m</w:t>
      </w:r>
      <w:r>
        <w:t>). Det bör därför förtydligas att kontrollmyndigheten har en motsvarande rätt till tillträde. Det bör dock, precis som när det gäller offentlig kontroll, anges att rätten till tillträde gäller i den utsträckning det behövs för utförandet av annan offentlig verksamhet. Regeringen bedömer att bestämmelsen därigenom uppfyller kravet på proportionalitet och att rätten till tillträde i praktiken kommer att vara densamma som med nuvarande lydelse.</w:t>
      </w:r>
      <w:bookmarkEnd w:id="427"/>
    </w:p>
    <w:p w14:paraId="2EA86609" w14:textId="77777777" w:rsidR="00F71CC6" w:rsidRPr="00884568" w:rsidRDefault="00AB307F" w:rsidP="00F71CC6">
      <w:pPr>
        <w:pStyle w:val="Brdtextmedindrag"/>
      </w:pPr>
      <w:r w:rsidRPr="00884568">
        <w:t>Av 10 § andra stycket följer att bestämmelsen om rätt till upplysningar och tillträde även gäller för EU:s institutioner och för inspektörer och experter som utsetts av institutionerna.</w:t>
      </w:r>
    </w:p>
    <w:p w14:paraId="0D5F4229" w14:textId="1418195C" w:rsidR="00F71CC6" w:rsidRPr="00884568" w:rsidRDefault="00AB307F" w:rsidP="00F71CC6">
      <w:pPr>
        <w:pStyle w:val="Brdtextmedindrag"/>
      </w:pPr>
      <w:r w:rsidRPr="00884568">
        <w:t>I den nya kontrollförordningen finns bestämmelser om Europeiska kommissionens kontroll i medlemsstaterna (artiklarna 116–119). Kom</w:t>
      </w:r>
      <w:r>
        <w:softHyphen/>
      </w:r>
      <w:r w:rsidRPr="00884568">
        <w:t>missionens experter ska utföra kontroller i varje medlemsstat för att bl.a. kontrollera tillämpningen av de bestämmelser som avses i artikel 1.2 och de bestämmelser som föreskrivs i den nya kontrollförordningen. Dessa kontroller ska organiseras i samarbete med de behöriga myndigheterna i medlemsstaterna och utföras regelbundet. De får även omfatta kontroller på plats (artikel 116). Medlemsstaterna ska ge nödvändigt stöd för att säkerställa att kommissionens experter får tillträde till alla lokaler eller delar av lokaler, till djur och varor samt tillgång till information och data</w:t>
      </w:r>
      <w:r>
        <w:softHyphen/>
      </w:r>
      <w:r w:rsidRPr="00884568">
        <w:t xml:space="preserve">system som är av betydelse för att de ska kunna fullgöra sina uppgifter (artikel 119). Kommissionen får även, i samarbete med den berörda medlemsstaten, sända en grupp inspektörer för offentlig kontroll på plats i medlemsstaten (artikel 108.2). Eftersom det </w:t>
      </w:r>
      <w:r>
        <w:t xml:space="preserve">enbart </w:t>
      </w:r>
      <w:r w:rsidRPr="00884568">
        <w:t xml:space="preserve">är kommissionen och dess inspektörer och experter som ska utföra kontroll i medlemsstaterna enligt den nya kontrollförordningen </w:t>
      </w:r>
      <w:r>
        <w:t xml:space="preserve">är det lämpligt att bestämmelsen om </w:t>
      </w:r>
      <w:r w:rsidRPr="00884568">
        <w:t xml:space="preserve">rätt till upplysningar och tillträde </w:t>
      </w:r>
      <w:r>
        <w:t>begränsas till</w:t>
      </w:r>
      <w:r w:rsidRPr="00884568">
        <w:t xml:space="preserve"> </w:t>
      </w:r>
      <w:r>
        <w:t xml:space="preserve">att </w:t>
      </w:r>
      <w:r w:rsidRPr="00884568">
        <w:t>gälla för dem</w:t>
      </w:r>
      <w:r>
        <w:t>.</w:t>
      </w:r>
      <w:r w:rsidRPr="00884568">
        <w:t xml:space="preserve"> Även experter från medlemsstaterna får bistå kommissionens experter och dessa ska då när de åtföljer kommissionens experter ges samma rätt till tillträde som dem (artikel 116.4). Det får förutsättas att nationella experter som åtföljer kommissionen vid kontroll har utsetts av kommissionen. De nation</w:t>
      </w:r>
      <w:r>
        <w:softHyphen/>
      </w:r>
      <w:r w:rsidRPr="00884568">
        <w:t>ella experterna får alltså i detta sammanhang anses omfattas av uttrycket ”experter som har utsetts av kommissionen”.</w:t>
      </w:r>
    </w:p>
    <w:p w14:paraId="1A79DF09" w14:textId="77777777" w:rsidR="00F71CC6" w:rsidRDefault="00AB307F" w:rsidP="00F71CC6">
      <w:pPr>
        <w:pStyle w:val="Brdtextmedindrag"/>
      </w:pPr>
      <w:r w:rsidRPr="00884568">
        <w:t>Bestämmelser liknande dem som finns i artikel 116–119 i den nya kontrollförordningen finns också i artikel 53–55 i förordningen om djur</w:t>
      </w:r>
      <w:r>
        <w:softHyphen/>
      </w:r>
      <w:r w:rsidRPr="00884568">
        <w:t>avel.</w:t>
      </w:r>
    </w:p>
    <w:p w14:paraId="506E2254" w14:textId="77777777" w:rsidR="00F71CC6" w:rsidRDefault="00AB307F" w:rsidP="00F71CC6">
      <w:pPr>
        <w:pStyle w:val="Brdtextmedindrag"/>
      </w:pPr>
      <w:r w:rsidRPr="00991DD8">
        <w:t xml:space="preserve">När det gäller </w:t>
      </w:r>
      <w:r w:rsidRPr="00991DD8">
        <w:rPr>
          <w:i/>
          <w:iCs/>
        </w:rPr>
        <w:t>Försvarsmaktens</w:t>
      </w:r>
      <w:r w:rsidRPr="00991DD8">
        <w:t xml:space="preserve"> synpunkter kring behovet av att undanta sin verksamhet från rätten till tillträde för EU-institutionerna, se bedöm</w:t>
      </w:r>
      <w:r>
        <w:softHyphen/>
      </w:r>
      <w:r w:rsidRPr="00991DD8">
        <w:t xml:space="preserve">ningen i avsnitt </w:t>
      </w:r>
      <w:r>
        <w:t>9.9</w:t>
      </w:r>
      <w:r w:rsidRPr="00991DD8">
        <w:t xml:space="preserve"> (om livsmedelslagen).</w:t>
      </w:r>
    </w:p>
    <w:p w14:paraId="2C27C3FD" w14:textId="77777777" w:rsidR="00F71CC6" w:rsidRDefault="00AB307F" w:rsidP="00F71CC6">
      <w:pPr>
        <w:pStyle w:val="Rubrik2"/>
      </w:pPr>
      <w:bookmarkStart w:id="428" w:name="_Toc44537283"/>
      <w:bookmarkStart w:id="429" w:name="_Toc54265478"/>
      <w:r>
        <w:t>Skyldighet att lämna hjälp</w:t>
      </w:r>
      <w:bookmarkEnd w:id="428"/>
      <w:bookmarkEnd w:id="429"/>
    </w:p>
    <w:p w14:paraId="0C9681BA" w14:textId="77777777" w:rsidR="00F71CC6" w:rsidRPr="00A76360" w:rsidRDefault="00AB307F" w:rsidP="00F71CC6">
      <w:pPr>
        <w:pStyle w:val="Brdtextram"/>
      </w:pPr>
      <w:r w:rsidRPr="00420062">
        <w:rPr>
          <w:b/>
        </w:rPr>
        <w:t>Regeringens förslag:</w:t>
      </w:r>
      <w:r>
        <w:t xml:space="preserve"> Det ska tydliggöras att bestämmelsen i lagen om kontroll av husdjur, m.m. om skyldighet att lämna hjälp ska tillämpas utöver vad som följer av artikel 15.2 och 15.6 i den nya kontrollförord</w:t>
      </w:r>
      <w:r>
        <w:softHyphen/>
        <w:t>ningen och artikel 46.2 i förordningen om djuravel. Skyldigheten att lämna hjälp ska även gälla vid utförande av annan offentlig verksamhet.</w:t>
      </w:r>
      <w:r w:rsidRPr="0056382D" w:rsidDel="00A15B90">
        <w:t xml:space="preserve"> </w:t>
      </w:r>
    </w:p>
    <w:p w14:paraId="04FB749F" w14:textId="77777777" w:rsidR="00F71CC6" w:rsidRPr="00A76360" w:rsidRDefault="00F71CC6" w:rsidP="00F71CC6">
      <w:pPr>
        <w:pStyle w:val="Brdtextmedindrag"/>
        <w:rPr>
          <w:sz w:val="8"/>
          <w:szCs w:val="8"/>
        </w:rPr>
      </w:pPr>
    </w:p>
    <w:p w14:paraId="3DB5A625"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delvis med regeringens. I pro</w:t>
      </w:r>
      <w:r>
        <w:rPr>
          <w:rFonts w:ascii="Times New Roman" w:hAnsi="Times New Roman"/>
          <w:sz w:val="20"/>
        </w:rPr>
        <w:softHyphen/>
        <w:t>memorian föreslås att bestämmelsen i lagen om skyldighet att lämna hjälp helt ersätts med en upplysning om skyldigheten enligt EU-förordningarna.</w:t>
      </w:r>
    </w:p>
    <w:p w14:paraId="7CB39D9F"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7370A0">
        <w:rPr>
          <w:rFonts w:ascii="Times New Roman" w:hAnsi="Times New Roman"/>
          <w:sz w:val="20"/>
        </w:rPr>
        <w:t xml:space="preserve"> </w:t>
      </w:r>
      <w:r w:rsidRPr="00B20F71">
        <w:rPr>
          <w:rFonts w:ascii="Times New Roman" w:hAnsi="Times New Roman"/>
          <w:i/>
          <w:iCs/>
          <w:sz w:val="20"/>
        </w:rPr>
        <w:t>Sveriges lantbruksuniversitet</w:t>
      </w:r>
      <w:r w:rsidRPr="00B20F71">
        <w:rPr>
          <w:rFonts w:ascii="Times New Roman" w:hAnsi="Times New Roman"/>
          <w:sz w:val="20"/>
        </w:rPr>
        <w:t xml:space="preserve"> tillstyrker förslaget. Inga andra remissinstanser </w:t>
      </w:r>
      <w:r>
        <w:rPr>
          <w:rFonts w:ascii="Times New Roman" w:hAnsi="Times New Roman"/>
          <w:sz w:val="20"/>
        </w:rPr>
        <w:t>uttalar sig om förslaget.</w:t>
      </w:r>
    </w:p>
    <w:p w14:paraId="11B2E835" w14:textId="77777777" w:rsidR="00F71CC6" w:rsidRDefault="00AB307F" w:rsidP="00F71CC6">
      <w:pPr>
        <w:pStyle w:val="Brdtextmedindrag"/>
      </w:pPr>
      <w:r w:rsidRPr="00D07C86">
        <w:rPr>
          <w:b/>
        </w:rPr>
        <w:t>Skälen för regeringens förslag:</w:t>
      </w:r>
      <w:r>
        <w:t xml:space="preserve"> Enligt artikel 15.2 i den nya kontroll</w:t>
      </w:r>
      <w:r>
        <w:softHyphen/>
        <w:t>förordningen ska aktörerna, när offentlig kontroll och annan offentlig verksamhet genomförs, bistå och samarbeta med personalen vid de behöriga myndigheterna för utförandet av uppgifterna. Aktörernas skyl</w:t>
      </w:r>
      <w:r>
        <w:softHyphen/>
        <w:t>dighet enligt denna artikel gäller också om offentlig kontroll eller annan offentlig verksamhet genomförs av bl.a. officiella veterinärer, organ med delegerade uppgifter och fysiska personer som har delegerats vissa upp</w:t>
      </w:r>
      <w:r>
        <w:softHyphen/>
        <w:t>gifter i offentlig kontroll eller annan offentlig verksamhet (artikel 15.6). En liknande bestämmelse finns också i artikel 46.2 i förordningen om djur</w:t>
      </w:r>
      <w:r>
        <w:softHyphen/>
        <w:t>avel.</w:t>
      </w:r>
    </w:p>
    <w:p w14:paraId="1782EE15" w14:textId="77777777" w:rsidR="00F71CC6" w:rsidRDefault="00AB307F" w:rsidP="00F71CC6">
      <w:pPr>
        <w:pStyle w:val="Brdtextmedindrag"/>
      </w:pPr>
      <w:r>
        <w:t>Bestämmelserna i artikel 15.2 i den nya kontrollförordningen och i artikel 46.2 i förordningen om djuravel motsvaras av 11 § lagen om kontroll av husdjur, m.m., där det framgår att den som är föremål för offentlig kontroll ska tillhandahålla den hjälp som behövs för att kontrollen ska kunna genomföras.</w:t>
      </w:r>
    </w:p>
    <w:p w14:paraId="14F45148" w14:textId="2E6FDD54" w:rsidR="00F71CC6" w:rsidRDefault="00AB307F" w:rsidP="00F71CC6">
      <w:pPr>
        <w:pStyle w:val="Brdtextmedindrag"/>
      </w:pPr>
      <w:r>
        <w:t>Artikel 15.2 och 15.6 i den nya kontrollförordningen är utformade så att de i nationell författning utpekade kontrollmyndigheterna, officiella vete</w:t>
      </w:r>
      <w:r>
        <w:softHyphen/>
        <w:t>rinärer, organ med delegerade uppgifter och fysiska personer som har delegerats vissa uppgifter i offentlig kontroll eller annan offentlig verksamhet ska kunna tillämpa bestämmelserna direkt. Detsamma gäller artikel 46.2 i förordningen om djuravel. Som det har redogjorts för när</w:t>
      </w:r>
      <w:r>
        <w:softHyphen/>
        <w:t xml:space="preserve">mare i avsnitt 12.1 gör dock regeringen bedömningen att den verksamhet som regleras i lagen om kontroll av husdjur, m.m. på djurhälsoområdet i stora delar faller utanför kontrollförordningens </w:t>
      </w:r>
      <w:r w:rsidRPr="00082C01">
        <w:t>tillämpningsområde. Trots</w:t>
      </w:r>
      <w:r>
        <w:t xml:space="preserve"> att artikel 15.2 och 15.6 i den nya kontroll</w:t>
      </w:r>
      <w:r>
        <w:softHyphen/>
        <w:t>förordningen</w:t>
      </w:r>
      <w:r w:rsidRPr="00681F5C">
        <w:t xml:space="preserve"> </w:t>
      </w:r>
      <w:r>
        <w:t>och artikel 46.2 i förordningen om djuravel är direkt tillämpliga i medlemsstaterna är bestämmel</w:t>
      </w:r>
      <w:r>
        <w:softHyphen/>
        <w:t>sen i 11 § om skyldighet att lämna hjälp nöd</w:t>
      </w:r>
      <w:r>
        <w:softHyphen/>
        <w:t>vändig för att kontrollmyndigheternas personal m.fl. ska få den hjälp som behövs för att de ska kunna genomföra kontroll eller vidta andra åtgärder enligt lagen utanför EU-förordningarnas tillämpningsområde. Regeringen anser där</w:t>
      </w:r>
      <w:r>
        <w:softHyphen/>
        <w:t>för, till skillnad från promemorian, att denna bestämmelse bör finnas kvar som ett komplement till bestämmelserna i den nya kontrollförordningen och förordningen om djuravel. Den bör också utökas till att avse annan offentlig verksamhet. För att undvika en dubbelreglering med EU-rätten bör det förtydligas att bestämmelsen om skyldighet att lämna hjälp ska tillämpas utöver vad som följer av artikel 15.2 och 15.6. i den nya kontrollförordningen och artikel 46.2 i förordningen om djuravel. Då hänvisningarna till den nya kontrollförordningen och förordningen om djuravel är av upplysande karaktär är det för att undvika osäkerhet ända</w:t>
      </w:r>
      <w:r>
        <w:softHyphen/>
        <w:t>målsenligt att de görs dynamiska, dvs. avser förordningarna i de vid varje tidpunkt gällande lydelserna.</w:t>
      </w:r>
    </w:p>
    <w:p w14:paraId="7BDEECBA" w14:textId="77777777" w:rsidR="00F71CC6" w:rsidRDefault="00AB307F" w:rsidP="00F71CC6">
      <w:pPr>
        <w:pStyle w:val="Rubrik2"/>
      </w:pPr>
      <w:bookmarkStart w:id="430" w:name="_Toc44537284"/>
      <w:bookmarkStart w:id="431" w:name="_Toc54265479"/>
      <w:r>
        <w:t>Föreskrifter om avgifter</w:t>
      </w:r>
      <w:bookmarkEnd w:id="430"/>
      <w:bookmarkEnd w:id="431"/>
      <w:r>
        <w:t xml:space="preserve"> </w:t>
      </w:r>
    </w:p>
    <w:p w14:paraId="322C96E7" w14:textId="57020384" w:rsidR="00F71CC6" w:rsidRPr="00A76360" w:rsidRDefault="00AB307F" w:rsidP="00F71CC6">
      <w:pPr>
        <w:pStyle w:val="Brdtextram"/>
      </w:pPr>
      <w:r w:rsidRPr="00420062">
        <w:rPr>
          <w:b/>
        </w:rPr>
        <w:t>Regeringens förslag:</w:t>
      </w:r>
      <w:r>
        <w:t xml:space="preserve"> </w:t>
      </w:r>
      <w:r w:rsidRPr="00BA5CFA">
        <w:t>Bemyndigandet att meddela föreskrifter om skyldighet att betala avgift</w:t>
      </w:r>
      <w:r>
        <w:t>er</w:t>
      </w:r>
      <w:r w:rsidRPr="00BA5CFA">
        <w:t xml:space="preserve"> för offentlig kontroll </w:t>
      </w:r>
      <w:r>
        <w:t xml:space="preserve">ska </w:t>
      </w:r>
      <w:r w:rsidRPr="00BA5CFA">
        <w:t>kompletteras med en rätt för regeringen eller den myndighet som regeringen bestämmer att meddela föreskrifter om skyldighet att betala avgift</w:t>
      </w:r>
      <w:r>
        <w:t>er</w:t>
      </w:r>
      <w:r w:rsidRPr="00BA5CFA">
        <w:t xml:space="preserve"> för annan offentlig verk</w:t>
      </w:r>
      <w:r>
        <w:softHyphen/>
      </w:r>
      <w:r w:rsidRPr="00BA5CFA">
        <w:t>samhet.</w:t>
      </w:r>
    </w:p>
    <w:p w14:paraId="73A5F528" w14:textId="77777777" w:rsidR="00F71CC6" w:rsidRPr="00A76360" w:rsidRDefault="00F71CC6" w:rsidP="00F71CC6">
      <w:pPr>
        <w:pStyle w:val="Brdtextmedindrag"/>
        <w:rPr>
          <w:sz w:val="8"/>
          <w:szCs w:val="8"/>
        </w:rPr>
      </w:pPr>
    </w:p>
    <w:p w14:paraId="40BAE62F"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5D1D6D38" w14:textId="1F4DB8C9"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7370A0">
        <w:rPr>
          <w:rFonts w:ascii="Times New Roman" w:hAnsi="Times New Roman"/>
          <w:sz w:val="20"/>
        </w:rPr>
        <w:t xml:space="preserve"> </w:t>
      </w:r>
      <w:r w:rsidRPr="00606818">
        <w:rPr>
          <w:rFonts w:ascii="Times New Roman" w:hAnsi="Times New Roman"/>
          <w:i/>
          <w:iCs/>
          <w:sz w:val="20"/>
        </w:rPr>
        <w:t>Sveriges lantbruksuniversitet</w:t>
      </w:r>
      <w:r w:rsidRPr="003E1CB5">
        <w:rPr>
          <w:rFonts w:ascii="Times New Roman" w:hAnsi="Times New Roman"/>
          <w:sz w:val="20"/>
        </w:rPr>
        <w:t xml:space="preserve"> tillstyrker förslaget. Inga andra remissinstanser</w:t>
      </w:r>
      <w:r>
        <w:rPr>
          <w:rFonts w:ascii="Times New Roman" w:hAnsi="Times New Roman"/>
          <w:sz w:val="20"/>
        </w:rPr>
        <w:t xml:space="preserve"> uttalar sig om</w:t>
      </w:r>
      <w:r w:rsidR="00A46FF1">
        <w:rPr>
          <w:rFonts w:ascii="Times New Roman" w:hAnsi="Times New Roman"/>
          <w:sz w:val="20"/>
        </w:rPr>
        <w:t xml:space="preserve"> </w:t>
      </w:r>
      <w:r>
        <w:rPr>
          <w:rFonts w:ascii="Times New Roman" w:hAnsi="Times New Roman"/>
          <w:sz w:val="20"/>
        </w:rPr>
        <w:t xml:space="preserve">förslaget. </w:t>
      </w:r>
    </w:p>
    <w:p w14:paraId="4CF3D682" w14:textId="77777777" w:rsidR="00F71CC6" w:rsidRDefault="00AB307F" w:rsidP="00F71CC6">
      <w:pPr>
        <w:pStyle w:val="Brdtextmedindrag"/>
      </w:pPr>
      <w:r w:rsidRPr="00D07C86">
        <w:rPr>
          <w:b/>
        </w:rPr>
        <w:t>Skälen för regeringens förslag:</w:t>
      </w:r>
      <w:r>
        <w:t xml:space="preserve"> I likhet med vad som gäller enligt den tidigare kontrollförordningen har medlemsstaterna enligt den nya kontroll</w:t>
      </w:r>
      <w:r>
        <w:softHyphen/>
        <w:t xml:space="preserve">förordningen i stor utsträckning möjlighet att välja om den offentliga kontrollen ska finansieras med avgifter eller med offentliga medel. Vissa kontroller, bl.a. av vissa varor och djur vid import, måste dock finansieras genom avgifter (artikel 78 och 79). I de fall det är obligatoriskt att ta ut en avgift reglerar förordningen vilka kostnader som avgifterna ska täcka och hur de ska beräknas (artikel 81 och 82). </w:t>
      </w:r>
    </w:p>
    <w:p w14:paraId="417918E9" w14:textId="77777777" w:rsidR="00F71CC6" w:rsidRDefault="00AB307F" w:rsidP="00F71CC6">
      <w:pPr>
        <w:pStyle w:val="Brdtextmedindrag"/>
      </w:pPr>
      <w:r>
        <w:t>Enligt den nya kontrollförordningen ska medlemsstaterna även säker</w:t>
      </w:r>
      <w:r>
        <w:softHyphen/>
        <w:t xml:space="preserve">ställa att det finns tillräckliga finansiella resurser för att de behöriga myndigheterna ska kunna utföra annan offentlig verksamhet (artikel 78) och medlemsstaterna får ta ut avgifter för att täcka kostnaderna för denna verksamhet (artikel 80). Medlemsstaterna kan även när det gäller annan offentlig verksamhet välja att finansiera verksamheten med offentliga medel.  </w:t>
      </w:r>
    </w:p>
    <w:p w14:paraId="5DBD7AC2" w14:textId="77777777" w:rsidR="00F71CC6" w:rsidRDefault="00AB307F" w:rsidP="00F71CC6">
      <w:pPr>
        <w:pStyle w:val="Brdtextmedindrag"/>
      </w:pPr>
      <w:r>
        <w:t>Även i förordningen om djuravel finns en bestämmelse om att medlems</w:t>
      </w:r>
      <w:r>
        <w:softHyphen/>
        <w:t>staterna ska se till att den finns tillräckliga finansiella resurser för att säkerställa att de behöriga myndigheterna har den personal och andra resurser som krävs för att genomföra offentlig kontroll och annan offentlig verksamhet (artikel 51).</w:t>
      </w:r>
    </w:p>
    <w:p w14:paraId="491B55B1" w14:textId="77777777" w:rsidR="00F71CC6" w:rsidRDefault="00AB307F" w:rsidP="00F71CC6">
      <w:pPr>
        <w:pStyle w:val="Brdtextmedindrag"/>
      </w:pPr>
      <w:r>
        <w:t>Kontrollen på djurhälsoområdet och när det gäller djuravel är i dag till största delen anslagsfinansierad. Enligt såväl den tidigare kontrollförord</w:t>
      </w:r>
      <w:r>
        <w:softHyphen/>
        <w:t>ningen som den nya kontrollförordningen är det dock obligatoriskt för medlemsstaterna att ta ut avgifter för offentlig kontroll i vissa fall. Detta gäller bl.a. vid extra offentlig kontroll som utförs vid bristande regelefter</w:t>
      </w:r>
      <w:r>
        <w:softHyphen/>
        <w:t>levnad.</w:t>
      </w:r>
    </w:p>
    <w:p w14:paraId="38B352C0" w14:textId="77777777" w:rsidR="00F71CC6" w:rsidRDefault="00AB307F" w:rsidP="00F71CC6">
      <w:pPr>
        <w:pStyle w:val="Brdtextmedindrag"/>
      </w:pPr>
      <w:r>
        <w:t xml:space="preserve">I 16 § lagen om kontroll av husdjur, m.m. finns ett bemyndigande för regeringen eller, efter regeringens bemyndigande, Jordbruksverket att meddela föreskrifter om skyldighet att betala avgift för offentlig kontroll. Regeringen eller, efter regeringens bemyndigande, Jordbruksverket får vidare meddela föreskrifter om beräkningen av de avgifter som tas ut. </w:t>
      </w:r>
    </w:p>
    <w:p w14:paraId="527A555C" w14:textId="77777777" w:rsidR="00F71CC6" w:rsidRDefault="00AB307F" w:rsidP="00F71CC6">
      <w:pPr>
        <w:pStyle w:val="Brdtextmedindrag"/>
      </w:pPr>
      <w:r>
        <w:t>Som nämnts ovan ger den nya kontrollförordningen medlemsstater möjlighet att ta ut avgifter även för att täcka kostnaderna för annan offent</w:t>
      </w:r>
      <w:r>
        <w:softHyphen/>
        <w:t>lig verksamhet. Genom den nya kontrollförordningen och förordningen om djuravel har det tydliggjorts att myndigheternas åtgärder vid bristande efterlevnad, som naturligt hänger samman med kontrollen, inte är offentlig kontroll utan i stället annan offentlig verksamhet. Det kan därför finnas behov av att, när det tas ut avgift för offentlig kontroll, också kunna ta ut avgift för sådana åtgärder som utgör annan offentlig verksamhet och som har ett tydligt samband med kontrollen. Det kan också finnas behov av detaljerade bestämmelser när det gäller skyldighet att betala avgift för sådan verksamhet. Bemyndigandet i 16 § lagen om kontroll av husdjur, m.m. bör därför, i enlighet med promemorians förslag, utvidgas till att omfatta även föreskrifter om skyldighet att betala avgift för även annan offentlig verksamhet.</w:t>
      </w:r>
    </w:p>
    <w:p w14:paraId="3A297A72" w14:textId="77777777" w:rsidR="00F71CC6" w:rsidRDefault="00AB307F" w:rsidP="00F71CC6">
      <w:pPr>
        <w:pStyle w:val="Rubrik2"/>
      </w:pPr>
      <w:bookmarkStart w:id="432" w:name="_Toc44537285"/>
      <w:bookmarkStart w:id="433" w:name="_Toc54265480"/>
      <w:r>
        <w:t>Tystnadsplikt</w:t>
      </w:r>
      <w:bookmarkEnd w:id="432"/>
      <w:bookmarkEnd w:id="433"/>
    </w:p>
    <w:p w14:paraId="644B40F4" w14:textId="4AE5BF0D" w:rsidR="00F71CC6" w:rsidRDefault="00AB307F" w:rsidP="00F71CC6">
      <w:pPr>
        <w:pStyle w:val="Brdtextram"/>
      </w:pPr>
      <w:r w:rsidRPr="00420062">
        <w:rPr>
          <w:b/>
        </w:rPr>
        <w:t>Regeringens förslag:</w:t>
      </w:r>
      <w:r>
        <w:t xml:space="preserve"> Det ska införas en bestämmelse om tystnadsplikt </w:t>
      </w:r>
      <w:r w:rsidRPr="002461CB">
        <w:t>med innebörden att den som i enskild verksamhet utför eller har utfört offentlig kontroll eller annan offentlig verksamhet inte obehörigen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w:t>
      </w:r>
    </w:p>
    <w:p w14:paraId="3607ACCE" w14:textId="77777777" w:rsidR="00F71CC6" w:rsidRPr="00A76360" w:rsidRDefault="00AB307F" w:rsidP="00F71CC6">
      <w:pPr>
        <w:pStyle w:val="Brdtextmedindragram"/>
      </w:pPr>
      <w:r>
        <w:t>Det ska införas en upplysning om att offentlighets- och sekretesslagen tillämpas i det allmännas verksamhet.</w:t>
      </w:r>
    </w:p>
    <w:p w14:paraId="5F7D1E58" w14:textId="77777777" w:rsidR="00F71CC6" w:rsidRPr="00A76360" w:rsidRDefault="00F71CC6" w:rsidP="00F71CC6">
      <w:pPr>
        <w:pStyle w:val="Brdtextmedindrag"/>
        <w:rPr>
          <w:sz w:val="8"/>
          <w:szCs w:val="8"/>
        </w:rPr>
      </w:pPr>
    </w:p>
    <w:p w14:paraId="5E02090F" w14:textId="350FD1F9"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 xml:space="preserve">överensstämmer </w:t>
      </w:r>
      <w:r w:rsidRPr="002461CB">
        <w:rPr>
          <w:rFonts w:ascii="Times New Roman" w:hAnsi="Times New Roman"/>
          <w:sz w:val="20"/>
        </w:rPr>
        <w:t>i sak</w:t>
      </w:r>
      <w:r w:rsidRPr="00F52DDC">
        <w:rPr>
          <w:rFonts w:ascii="Times New Roman" w:hAnsi="Times New Roman"/>
          <w:sz w:val="20"/>
        </w:rPr>
        <w:t xml:space="preserve"> </w:t>
      </w:r>
      <w:r>
        <w:rPr>
          <w:rFonts w:ascii="Times New Roman" w:hAnsi="Times New Roman"/>
          <w:sz w:val="20"/>
        </w:rPr>
        <w:t>med regeringens.</w:t>
      </w:r>
    </w:p>
    <w:p w14:paraId="0F225E4B"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8C015E">
        <w:rPr>
          <w:rFonts w:ascii="Times New Roman" w:hAnsi="Times New Roman"/>
          <w:sz w:val="20"/>
        </w:rPr>
        <w:t xml:space="preserve"> </w:t>
      </w:r>
      <w:r w:rsidRPr="00B20F71">
        <w:rPr>
          <w:rFonts w:ascii="Times New Roman" w:hAnsi="Times New Roman"/>
          <w:i/>
          <w:iCs/>
          <w:sz w:val="20"/>
        </w:rPr>
        <w:t>Sveriges lantbruksuniversitet</w:t>
      </w:r>
      <w:r w:rsidRPr="00B20F71">
        <w:rPr>
          <w:rFonts w:ascii="Times New Roman" w:hAnsi="Times New Roman"/>
          <w:sz w:val="20"/>
        </w:rPr>
        <w:t xml:space="preserve"> tillstyrker förslaget, men betonar att offentlighetsprincipen ska värnas. Inga andra remissin</w:t>
      </w:r>
      <w:r>
        <w:rPr>
          <w:rFonts w:ascii="Times New Roman" w:hAnsi="Times New Roman"/>
          <w:sz w:val="20"/>
        </w:rPr>
        <w:softHyphen/>
      </w:r>
      <w:r w:rsidRPr="00B20F71">
        <w:rPr>
          <w:rFonts w:ascii="Times New Roman" w:hAnsi="Times New Roman"/>
          <w:sz w:val="20"/>
        </w:rPr>
        <w:t xml:space="preserve">stanser </w:t>
      </w:r>
      <w:r>
        <w:rPr>
          <w:rFonts w:ascii="Times New Roman" w:hAnsi="Times New Roman"/>
          <w:sz w:val="20"/>
        </w:rPr>
        <w:t>yttrar sig över förslaget</w:t>
      </w:r>
      <w:r w:rsidRPr="008A4B63">
        <w:t xml:space="preserve"> </w:t>
      </w:r>
      <w:r w:rsidRPr="008A4B63">
        <w:rPr>
          <w:rFonts w:ascii="Times New Roman" w:hAnsi="Times New Roman"/>
          <w:sz w:val="20"/>
        </w:rPr>
        <w:t>när det gäller denna lag. Se allmänna syn</w:t>
      </w:r>
      <w:r>
        <w:rPr>
          <w:rFonts w:ascii="Times New Roman" w:hAnsi="Times New Roman"/>
          <w:sz w:val="20"/>
        </w:rPr>
        <w:softHyphen/>
      </w:r>
      <w:r w:rsidRPr="008A4B63">
        <w:rPr>
          <w:rFonts w:ascii="Times New Roman" w:hAnsi="Times New Roman"/>
          <w:sz w:val="20"/>
        </w:rPr>
        <w:t>punkter i avsnitt 6.6</w:t>
      </w:r>
      <w:r>
        <w:rPr>
          <w:rFonts w:ascii="Times New Roman" w:hAnsi="Times New Roman"/>
          <w:sz w:val="20"/>
        </w:rPr>
        <w:t>.</w:t>
      </w:r>
    </w:p>
    <w:p w14:paraId="34880E8E" w14:textId="101BD058" w:rsidR="00F71CC6" w:rsidRDefault="00AB307F" w:rsidP="00F71CC6">
      <w:pPr>
        <w:pStyle w:val="Brdtextmedindrag"/>
      </w:pPr>
      <w:r w:rsidRPr="00D07C86">
        <w:rPr>
          <w:b/>
        </w:rPr>
        <w:t>Skälen för regeringens förslag:</w:t>
      </w:r>
      <w:r>
        <w:t xml:space="preserve"> Som det redogörs för i </w:t>
      </w:r>
      <w:r w:rsidRPr="00FD0FD2">
        <w:t>avsnitt 6.6</w:t>
      </w:r>
      <w:r>
        <w:t xml:space="preserve"> finns det bestämmelser om tystnadsplikt i den nya kontrollförordningen för den som utför offentlig kontroll och annan offentlig verksamhet (artikel 8). För kontrollmyndigheter i det allmännas verksamhet görs i det avsnittet bedömningen att befintliga </w:t>
      </w:r>
      <w:r w:rsidRPr="00534324">
        <w:t>sekretess</w:t>
      </w:r>
      <w:r>
        <w:t>bestämmelser</w:t>
      </w:r>
      <w:r w:rsidRPr="00534324">
        <w:t xml:space="preserve"> </w:t>
      </w:r>
      <w:r>
        <w:t xml:space="preserve">i </w:t>
      </w:r>
      <w:r w:rsidRPr="00534324">
        <w:t xml:space="preserve">offentlighets- och sekretesslagen </w:t>
      </w:r>
      <w:r>
        <w:t xml:space="preserve">(2009:400) </w:t>
      </w:r>
      <w:r w:rsidRPr="00534324">
        <w:t xml:space="preserve">samt offentlighets- och sekretessförordningen </w:t>
      </w:r>
      <w:r>
        <w:t>(2009:641) tillgodoser</w:t>
      </w:r>
      <w:r w:rsidRPr="00534324">
        <w:t xml:space="preserve"> </w:t>
      </w:r>
      <w:r>
        <w:t>kraven</w:t>
      </w:r>
      <w:r w:rsidRPr="00534324">
        <w:t xml:space="preserve"> </w:t>
      </w:r>
      <w:r>
        <w:t>i den nya kon</w:t>
      </w:r>
      <w:r>
        <w:softHyphen/>
        <w:t>trollförordningen. Tystnads</w:t>
      </w:r>
      <w:r>
        <w:softHyphen/>
        <w:t>plikten enligt artikel 8 ska emellertid även tillämpas på organ med delege</w:t>
      </w:r>
      <w:r>
        <w:softHyphen/>
        <w:t>rade uppgifter och fysiska personer som har delegerats vissa uppgifter samt på officiella laboratorier. Offentlighets- och sekretesslagstiftningen är, med vissa undantag, inte tillämplig utanför den offentliga sektorn. För att Sverige ska uppfylla den nya kontrollförordningens krav måste det därför i lagen om kontroll av husdjur, m.m. införas en bestämmelse om tystnadsplikt för dessa organ, fysiska personer och officiella laboratorier.</w:t>
      </w:r>
    </w:p>
    <w:p w14:paraId="62A336F9" w14:textId="77777777" w:rsidR="00F71CC6" w:rsidRDefault="00AB307F" w:rsidP="00F71CC6">
      <w:pPr>
        <w:pStyle w:val="Brdtextmedindrag"/>
      </w:pPr>
      <w:r>
        <w:t xml:space="preserve">I avsnitt 6.6 redovisas de närmare övervägandena om innehållet i bestämmelsen om tystnadsplikt. Bestämmelsen har utformats efter synpunkter från </w:t>
      </w:r>
      <w:r w:rsidRPr="003E787F">
        <w:rPr>
          <w:i/>
          <w:iCs/>
        </w:rPr>
        <w:t>Lagrådet</w:t>
      </w:r>
      <w:r>
        <w:t xml:space="preserve">. </w:t>
      </w:r>
    </w:p>
    <w:p w14:paraId="2A80E30C" w14:textId="77777777" w:rsidR="00F71CC6" w:rsidRDefault="00AB307F" w:rsidP="00F71CC6">
      <w:pPr>
        <w:pStyle w:val="Rubrik2"/>
      </w:pPr>
      <w:bookmarkStart w:id="434" w:name="_Toc44537286"/>
      <w:bookmarkStart w:id="435" w:name="_Toc54265481"/>
      <w:r>
        <w:t>Överklagande av beslut som fattats av organ eller fysiska personer</w:t>
      </w:r>
      <w:bookmarkEnd w:id="434"/>
      <w:bookmarkEnd w:id="435"/>
    </w:p>
    <w:p w14:paraId="2D930F1D" w14:textId="77777777" w:rsidR="00F71CC6" w:rsidRDefault="00AB307F" w:rsidP="00F71CC6">
      <w:pPr>
        <w:pStyle w:val="Brdtextram"/>
      </w:pPr>
      <w:r w:rsidRPr="00420062">
        <w:rPr>
          <w:b/>
        </w:rPr>
        <w:t>Regeringens förslag:</w:t>
      </w:r>
      <w:r>
        <w:t xml:space="preserve"> Beslut av organ med delegerade uppgifter eller av fysiska personer som har delegerats vissa uppgifter i offentlig kontroll eller annan offentlig verksamhet ska kunna överklagas till allmän förvaltningsdomstol. </w:t>
      </w:r>
    </w:p>
    <w:p w14:paraId="7DB79782" w14:textId="77777777" w:rsidR="00F71CC6" w:rsidRDefault="00AB307F" w:rsidP="00F71CC6">
      <w:pPr>
        <w:pStyle w:val="Brdtextmedindragram"/>
      </w:pPr>
      <w:r>
        <w:t>Den delegerande myndigheten ska föra det allmännas talan i allmän förvaltningsdomstol när det gäller överklagade beslut som är medde</w:t>
      </w:r>
      <w:r>
        <w:softHyphen/>
        <w:t>lade av organ med delegerade uppgifter eller av fysiska personer som har delegerats vissa uppgifter i offentlig kontroll eller annan offentlig verksamhet.</w:t>
      </w:r>
    </w:p>
    <w:p w14:paraId="073C5D7A" w14:textId="77777777" w:rsidR="00F71CC6" w:rsidRPr="00A76360" w:rsidRDefault="00AB307F" w:rsidP="00F71CC6">
      <w:pPr>
        <w:pStyle w:val="Brdtextmedindragram"/>
      </w:pPr>
      <w:r>
        <w:t>Bestämmelserna i lagen om överklagande av beslut av enskilda organ med offentliga förvaltningsuppgifter ska gälla även för överklagande av beslut som har meddelats av en fysisk person som har delegerats vissa uppgifter i offentlig kontroll eller annan offentlig verksamhet.</w:t>
      </w:r>
    </w:p>
    <w:p w14:paraId="31DABF8D" w14:textId="77777777" w:rsidR="00F71CC6" w:rsidRPr="00A76360" w:rsidRDefault="00F71CC6" w:rsidP="00F71CC6">
      <w:pPr>
        <w:pStyle w:val="Brdtextmedindrag"/>
        <w:rPr>
          <w:sz w:val="8"/>
          <w:szCs w:val="8"/>
        </w:rPr>
      </w:pPr>
    </w:p>
    <w:p w14:paraId="2FF360D6"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sidRPr="008A2481">
        <w:rPr>
          <w:rFonts w:ascii="Times New Roman" w:hAnsi="Times New Roman"/>
          <w:bCs/>
          <w:sz w:val="20"/>
        </w:rPr>
        <w:t>ö</w:t>
      </w:r>
      <w:r>
        <w:rPr>
          <w:rFonts w:ascii="Times New Roman" w:hAnsi="Times New Roman"/>
          <w:sz w:val="20"/>
        </w:rPr>
        <w:t>verensstämmer med regeringens.</w:t>
      </w:r>
    </w:p>
    <w:p w14:paraId="26D6B8B3"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8C015E">
        <w:rPr>
          <w:rFonts w:ascii="Times New Roman" w:hAnsi="Times New Roman"/>
          <w:sz w:val="20"/>
        </w:rPr>
        <w:t xml:space="preserve"> </w:t>
      </w:r>
      <w:r>
        <w:rPr>
          <w:rFonts w:ascii="Times New Roman" w:hAnsi="Times New Roman"/>
          <w:bCs/>
          <w:i/>
          <w:iCs/>
          <w:sz w:val="20"/>
        </w:rPr>
        <w:t>Sveriges lantbruksuniversitet</w:t>
      </w:r>
      <w:r>
        <w:rPr>
          <w:rFonts w:ascii="Times New Roman" w:hAnsi="Times New Roman"/>
          <w:bCs/>
          <w:sz w:val="20"/>
        </w:rPr>
        <w:t xml:space="preserve"> </w:t>
      </w:r>
      <w:r>
        <w:rPr>
          <w:rFonts w:ascii="Times New Roman" w:hAnsi="Times New Roman"/>
          <w:bCs/>
          <w:i/>
          <w:iCs/>
          <w:sz w:val="20"/>
        </w:rPr>
        <w:t xml:space="preserve">(SLU) </w:t>
      </w:r>
      <w:r>
        <w:rPr>
          <w:rFonts w:ascii="Times New Roman" w:hAnsi="Times New Roman"/>
          <w:bCs/>
          <w:sz w:val="20"/>
        </w:rPr>
        <w:t>tillstyrker att beslut av organ med delegerade uppgifter eller av fysiska personer som har delegerats vissa uppgifter i offentlig kontroll eller annan offentlig verk</w:t>
      </w:r>
      <w:r>
        <w:rPr>
          <w:rFonts w:ascii="Times New Roman" w:hAnsi="Times New Roman"/>
          <w:bCs/>
          <w:sz w:val="20"/>
        </w:rPr>
        <w:softHyphen/>
        <w:t>samhet ska kunna överklagas till allmän förvaltningsdomstol och att den delegerande myndigheten ska föra det allmännas talan hos allmän förvalt</w:t>
      </w:r>
      <w:r>
        <w:rPr>
          <w:rFonts w:ascii="Times New Roman" w:hAnsi="Times New Roman"/>
          <w:bCs/>
          <w:sz w:val="20"/>
        </w:rPr>
        <w:softHyphen/>
        <w:t>ningsdomstol</w:t>
      </w:r>
      <w:r>
        <w:rPr>
          <w:rFonts w:ascii="Times New Roman" w:hAnsi="Times New Roman"/>
          <w:sz w:val="20"/>
        </w:rPr>
        <w:t>. Inga andra remissinstanser yttrar sig över förslaget till ändring i lagen om kontroll av husdjur, m.m.</w:t>
      </w:r>
      <w:r w:rsidRPr="002D391A">
        <w:rPr>
          <w:rFonts w:ascii="Times New Roman" w:hAnsi="Times New Roman"/>
          <w:bCs/>
          <w:sz w:val="20"/>
        </w:rPr>
        <w:t xml:space="preserve"> </w:t>
      </w:r>
      <w:r>
        <w:rPr>
          <w:rFonts w:ascii="Times New Roman" w:hAnsi="Times New Roman"/>
          <w:bCs/>
          <w:sz w:val="20"/>
        </w:rPr>
        <w:t>Se allmänna synpunkter i avsnitt 6.3.</w:t>
      </w:r>
    </w:p>
    <w:p w14:paraId="16788565" w14:textId="7A3E795A" w:rsidR="00F71CC6" w:rsidRPr="00FD0FD2" w:rsidRDefault="00AB307F" w:rsidP="00F71CC6">
      <w:pPr>
        <w:pStyle w:val="Brdtextmedindrag"/>
      </w:pPr>
      <w:r w:rsidRPr="00D07C86">
        <w:rPr>
          <w:b/>
        </w:rPr>
        <w:t>Skälen för regeringens förslag:</w:t>
      </w:r>
      <w:r>
        <w:t xml:space="preserve"> Enligt 20 § första stycket lagen om kontroll av husdjur, m.m. får Jordbruksverkets beslut överklagas hos allmän förvaltningsdomstol om det har meddelats enligt lagen, enligt föreskrifter som har meddelats med stöd av lagen eller enligt de EU-bestämmelser som kompletteras av lagen. Enligt andra stycket gäller detsamma beslut som har meddelats av någon annan statlig förvaltnings</w:t>
      </w:r>
      <w:r>
        <w:softHyphen/>
        <w:t xml:space="preserve">myndighet eller av en officiell veterinär som förordnats enligt lagen (2009:1254) om officiella veterinärer. Som </w:t>
      </w:r>
      <w:r w:rsidRPr="00FD0FD2">
        <w:t>konstateras i avsnitt 6.3 bör även beslut meddelade av organ med delegerade uppgifter eller av fysiska personer som har delegerats vissa uppgifter i offentlig kontroll eller annan offentlig verksamhet kunna överklagas till allmän förvaltningsdomstol. Regeringen instämmer därför i promemorians bedömning att en bestäm</w:t>
      </w:r>
      <w:r>
        <w:softHyphen/>
      </w:r>
      <w:r w:rsidRPr="00FD0FD2">
        <w:t xml:space="preserve">melse om detta bör föras in i lagen om kontroll av husdjur, m.m.  </w:t>
      </w:r>
    </w:p>
    <w:p w14:paraId="28A2296B" w14:textId="1242BD8A" w:rsidR="00F71CC6" w:rsidRDefault="00AB307F" w:rsidP="00F71CC6">
      <w:pPr>
        <w:pStyle w:val="Brdtextmedindrag"/>
      </w:pPr>
      <w:r w:rsidRPr="00FD0FD2">
        <w:t>Som konstateras i avsnitt 6.3 bör det vara den delegerande myndig</w:t>
      </w:r>
      <w:r>
        <w:softHyphen/>
      </w:r>
      <w:r w:rsidRPr="00FD0FD2">
        <w:t>heten som för talan hos domstolen i fråga om överklagade beslut som är meddelade av organ med delegerade uppgifter</w:t>
      </w:r>
      <w:r>
        <w:t xml:space="preserve"> eller av fysiska personer som har delegerats vissa uppgifter i offentlig kontroll eller annan offentlig verksamhet. En bestämmelse om detta bör därför i enlighet med prome</w:t>
      </w:r>
      <w:r>
        <w:softHyphen/>
        <w:t xml:space="preserve">morians förslag föras in i lagen om kontroll av husdjur, m.m.  </w:t>
      </w:r>
    </w:p>
    <w:p w14:paraId="701BAA69" w14:textId="77777777" w:rsidR="00F71CC6" w:rsidRDefault="00AB307F" w:rsidP="00F71CC6">
      <w:pPr>
        <w:pStyle w:val="Brdtextmedindrag"/>
      </w:pPr>
      <w:r>
        <w:t>I lagen (1986:1142) om överklagande av beslut av enskilda organ med offentliga förvaltningsuppgifter finns bestämmelser om överklagande av beslut meddelade av bolag och andra enskilda organ, som enligt särskilda bestämmelser får överklagas till regeringen, till en förvaltningsdomstol eller till en förvaltningsmyndighet. Lagen innehåller bl.a. bestämmelser om hur och inom vilken tid ett beslut ska överklagas och till vilken instans ett överklagande ska ges in. Lagen gäller dock inte överklagande av beslut meddelade av fysiska personer. Det finns inte anledning att göra någon annan bedömning än att samma regler som gäller för överklagande av beslut meddelade av organ med delegerade uppgifter bör gälla för över</w:t>
      </w:r>
      <w:r>
        <w:softHyphen/>
        <w:t>klagande av beslut meddelade av fysiska personer. Detta bör i enlighet med promemorians förslag framgå av överklagandebestämmelsen i lagen om kontroll av husdjur, m.m.</w:t>
      </w:r>
    </w:p>
    <w:p w14:paraId="7065755A" w14:textId="77777777" w:rsidR="00F71CC6" w:rsidRDefault="00AB307F" w:rsidP="00F71CC6">
      <w:pPr>
        <w:pStyle w:val="Rubrik2"/>
      </w:pPr>
      <w:bookmarkStart w:id="436" w:name="_Toc44537287"/>
      <w:bookmarkStart w:id="437" w:name="_Toc54265482"/>
      <w:r>
        <w:t>Förvaltningslagens tillämpning när uppgifter delegeras</w:t>
      </w:r>
      <w:bookmarkEnd w:id="436"/>
      <w:bookmarkEnd w:id="437"/>
    </w:p>
    <w:p w14:paraId="7F53FD98" w14:textId="77777777" w:rsidR="00F71CC6" w:rsidRPr="00A76360" w:rsidRDefault="00AB307F" w:rsidP="00F71CC6">
      <w:pPr>
        <w:pStyle w:val="Brdtextram"/>
      </w:pPr>
      <w:r w:rsidRPr="00420062">
        <w:rPr>
          <w:b/>
        </w:rPr>
        <w:t>Regeringens förslag:</w:t>
      </w:r>
      <w:r>
        <w:t xml:space="preserve"> </w:t>
      </w:r>
      <w:r w:rsidRPr="00871D76">
        <w:t>Bestämmelserna i förvaltningslagen om legalitet, objektivitet och proportionalitet, partsinsyn, jäv, utredningsansvar, när man får lämna uppgifter muntligt, kommunikation, dokumentation av uppgifter, dokumentation av beslut, motivering av beslut, underrättelse om innehållet i beslut och hur ett överklagande går till, rättelse av skriv</w:t>
      </w:r>
      <w:r>
        <w:softHyphen/>
      </w:r>
      <w:r w:rsidRPr="00871D76">
        <w:t xml:space="preserve">fel och liknande samt vem som får överklaga ett beslut ska tillämpas vid offentlig kontroll eller annan offentlig verksamhet som utförs av ett organ med delegerade uppgifter </w:t>
      </w:r>
      <w:r>
        <w:t>eller</w:t>
      </w:r>
      <w:r w:rsidRPr="00871D76">
        <w:t xml:space="preserve"> av en fysisk person som har dele</w:t>
      </w:r>
      <w:r>
        <w:softHyphen/>
      </w:r>
      <w:r w:rsidRPr="00871D76">
        <w:t>gerats vissa uppgifter.</w:t>
      </w:r>
    </w:p>
    <w:p w14:paraId="5434B2D1" w14:textId="77777777" w:rsidR="00F71CC6" w:rsidRPr="00A76360" w:rsidRDefault="00F71CC6" w:rsidP="00F71CC6">
      <w:pPr>
        <w:pStyle w:val="Brdtextmedindrag"/>
        <w:rPr>
          <w:sz w:val="8"/>
          <w:szCs w:val="8"/>
        </w:rPr>
      </w:pPr>
    </w:p>
    <w:p w14:paraId="04BCECD9"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5ED6EA0B"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D07C86">
        <w:rPr>
          <w:rFonts w:ascii="Times New Roman" w:hAnsi="Times New Roman"/>
          <w:b/>
          <w:sz w:val="20"/>
        </w:rPr>
        <w:t>Remissinstanserna:</w:t>
      </w:r>
      <w:r w:rsidRPr="008C015E">
        <w:rPr>
          <w:rFonts w:ascii="Times New Roman" w:hAnsi="Times New Roman"/>
          <w:sz w:val="20"/>
        </w:rPr>
        <w:t xml:space="preserve"> </w:t>
      </w:r>
      <w:r>
        <w:rPr>
          <w:rFonts w:ascii="Times New Roman" w:hAnsi="Times New Roman"/>
          <w:bCs/>
          <w:i/>
          <w:iCs/>
          <w:sz w:val="20"/>
        </w:rPr>
        <w:t xml:space="preserve">Sveriges lantbruksuniversitet </w:t>
      </w:r>
      <w:r>
        <w:rPr>
          <w:rFonts w:ascii="Times New Roman" w:hAnsi="Times New Roman"/>
          <w:bCs/>
          <w:sz w:val="20"/>
        </w:rPr>
        <w:t>tillstyrker förslaget</w:t>
      </w:r>
      <w:r>
        <w:rPr>
          <w:rFonts w:ascii="Times New Roman" w:hAnsi="Times New Roman"/>
          <w:bCs/>
          <w:i/>
          <w:iCs/>
          <w:sz w:val="20"/>
        </w:rPr>
        <w:t xml:space="preserve">. </w:t>
      </w:r>
      <w:r>
        <w:rPr>
          <w:rFonts w:ascii="Times New Roman" w:hAnsi="Times New Roman"/>
          <w:bCs/>
          <w:sz w:val="20"/>
        </w:rPr>
        <w:t>Inga andra remissinstanser yttrar sig över förslaget</w:t>
      </w:r>
      <w:r w:rsidRPr="00B10D6C">
        <w:t xml:space="preserve"> </w:t>
      </w:r>
      <w:r w:rsidRPr="00B10D6C">
        <w:rPr>
          <w:rFonts w:ascii="Times New Roman" w:hAnsi="Times New Roman"/>
          <w:bCs/>
          <w:sz w:val="20"/>
        </w:rPr>
        <w:t>när det gäller denna lag. Se allmänna synpunkter i avsnitt 6.4</w:t>
      </w:r>
      <w:r>
        <w:rPr>
          <w:rFonts w:ascii="Times New Roman" w:hAnsi="Times New Roman"/>
          <w:bCs/>
          <w:sz w:val="20"/>
        </w:rPr>
        <w:t>.</w:t>
      </w:r>
    </w:p>
    <w:p w14:paraId="75DD7E16" w14:textId="049702D5" w:rsidR="00F71CC6" w:rsidRDefault="00AB307F" w:rsidP="00F71CC6">
      <w:pPr>
        <w:pStyle w:val="Brdtextmedindrag"/>
      </w:pPr>
      <w:r w:rsidRPr="00D07C86">
        <w:rPr>
          <w:b/>
        </w:rPr>
        <w:t>Skälen för regeringens förslag:</w:t>
      </w:r>
      <w:r>
        <w:t xml:space="preserve"> </w:t>
      </w:r>
      <w:r w:rsidRPr="00871D76">
        <w:t xml:space="preserve">Av 1 § förvaltningslagen (2017:900), framgår att lagen </w:t>
      </w:r>
      <w:r w:rsidRPr="00512224">
        <w:t>gäller handläggning av ärenden hos förvaltningsmyndig</w:t>
      </w:r>
      <w:r>
        <w:softHyphen/>
      </w:r>
      <w:r w:rsidRPr="00512224">
        <w:t xml:space="preserve">heterna, dvs. lagen är </w:t>
      </w:r>
      <w:r w:rsidRPr="00871D76">
        <w:t xml:space="preserve">inte tillämplig på organ eller fysiska personer som utför förvaltningsuppgifter. Som framgår av </w:t>
      </w:r>
      <w:r w:rsidRPr="0002270A">
        <w:t>avsnitt 6.4 bör</w:t>
      </w:r>
      <w:r w:rsidRPr="00871D76">
        <w:t xml:space="preserve"> vissa av förvaltningslagens grundläggande bestämmelser vara tillämpliga när organ med delegerade uppgifter eller fysiska personer som har delegerats vissa uppgifter utför offentlig kontroll och annan offentlig verksamhet. Det gäller förvaltningslagens bestämmelser om legalitet, objektivitet och proportionalitet (5 §), partsinsyn (10 §), jäv (16–18 §§), utredningsansvar (23 §), när man får lämna uppgifter muntligt (24 §), kommunikation (25</w:t>
      </w:r>
      <w:r>
        <w:t> </w:t>
      </w:r>
      <w:r w:rsidRPr="00871D76">
        <w:t xml:space="preserve">§), dokumentation av uppgifter (27 §), dokumentation av beslut (31 §), motivering av beslut (32 §), underrättelse om innehållet i beslut och hur ett överklagande går till (33 och 34 §§), rättelse av skrivfel och liknande (36 §) samt vem som får överklaga ett beslut (42 §). </w:t>
      </w:r>
      <w:r>
        <w:t>Regeringen instämmer i promemorians bedömning att e</w:t>
      </w:r>
      <w:r w:rsidRPr="00871D76">
        <w:t xml:space="preserve">n bestämmelse om </w:t>
      </w:r>
      <w:r>
        <w:t>förvaltningslagens til</w:t>
      </w:r>
      <w:r>
        <w:softHyphen/>
        <w:t>lämplighet</w:t>
      </w:r>
      <w:r w:rsidRPr="00871D76">
        <w:t xml:space="preserve"> bör föras in i lagen om kontroll av husdjur, m.m.</w:t>
      </w:r>
    </w:p>
    <w:p w14:paraId="4D3B06E1" w14:textId="77777777" w:rsidR="00F71CC6" w:rsidRDefault="00AB307F" w:rsidP="00F71CC6">
      <w:pPr>
        <w:pStyle w:val="Rubrik2"/>
      </w:pPr>
      <w:bookmarkStart w:id="438" w:name="_Toc44537288"/>
      <w:bookmarkStart w:id="439" w:name="_Toc54265483"/>
      <w:r>
        <w:t xml:space="preserve">Ändring med anledning av förbudet </w:t>
      </w:r>
      <w:r w:rsidDel="00122B3A">
        <w:t xml:space="preserve">mot </w:t>
      </w:r>
      <w:r>
        <w:t>dubbelprövning</w:t>
      </w:r>
      <w:bookmarkEnd w:id="438"/>
      <w:bookmarkEnd w:id="439"/>
    </w:p>
    <w:p w14:paraId="6C83CD5D" w14:textId="77777777" w:rsidR="00F71CC6" w:rsidRPr="00A76360" w:rsidRDefault="00AB307F" w:rsidP="00F71CC6">
      <w:pPr>
        <w:pStyle w:val="Brdtextram"/>
      </w:pPr>
      <w:r w:rsidRPr="00420062">
        <w:rPr>
          <w:b/>
        </w:rPr>
        <w:t>Regeringens förslag:</w:t>
      </w:r>
      <w:r>
        <w:t xml:space="preserve"> D</w:t>
      </w:r>
      <w:r w:rsidRPr="00FF2A7E">
        <w:t xml:space="preserve">et </w:t>
      </w:r>
      <w:r>
        <w:t xml:space="preserve">ska </w:t>
      </w:r>
      <w:r w:rsidRPr="00FF2A7E">
        <w:t xml:space="preserve">inte </w:t>
      </w:r>
      <w:r>
        <w:t xml:space="preserve">få </w:t>
      </w:r>
      <w:r w:rsidRPr="00FF2A7E">
        <w:t xml:space="preserve">dömas till ansvar för en </w:t>
      </w:r>
      <w:r>
        <w:t>gärning</w:t>
      </w:r>
      <w:r w:rsidRPr="00FF2A7E">
        <w:t xml:space="preserve"> som omfattas av ett föreläggande om vite om överträdelsen ligger till grund för en ansökan om utdömande av vitet. </w:t>
      </w:r>
    </w:p>
    <w:p w14:paraId="176A4AA5" w14:textId="77777777" w:rsidR="00F71CC6" w:rsidRPr="00A76360" w:rsidRDefault="00F71CC6" w:rsidP="00F71CC6">
      <w:pPr>
        <w:pStyle w:val="Brdtextmedindrag"/>
        <w:rPr>
          <w:sz w:val="8"/>
          <w:szCs w:val="8"/>
        </w:rPr>
      </w:pPr>
    </w:p>
    <w:p w14:paraId="63BE581B" w14:textId="77777777" w:rsidR="00F71CC6" w:rsidRDefault="00AB307F" w:rsidP="00F71CC6">
      <w:pPr>
        <w:pStyle w:val="Brdtextmedindrag"/>
      </w:pPr>
      <w:r>
        <w:rPr>
          <w:b/>
        </w:rPr>
        <w:t>Promemorians</w:t>
      </w:r>
      <w:r w:rsidRPr="0006285B">
        <w:rPr>
          <w:b/>
        </w:rPr>
        <w:t xml:space="preserve"> förslag</w:t>
      </w:r>
      <w:r>
        <w:t xml:space="preserve"> överensstämmer med regeringens</w:t>
      </w:r>
      <w:r w:rsidRPr="00F10F7A">
        <w:t>.</w:t>
      </w:r>
    </w:p>
    <w:p w14:paraId="1846FE8B" w14:textId="77777777" w:rsidR="00F71CC6" w:rsidRDefault="00AB307F" w:rsidP="00F71CC6">
      <w:pPr>
        <w:pStyle w:val="Brdtextmedindrag"/>
      </w:pPr>
      <w:r w:rsidRPr="004646C4">
        <w:rPr>
          <w:b/>
          <w:bCs/>
        </w:rPr>
        <w:t>Remissinstanserna</w:t>
      </w:r>
      <w:r>
        <w:t xml:space="preserve"> yttrar sig inte om denna fråga.</w:t>
      </w:r>
    </w:p>
    <w:p w14:paraId="769FE233" w14:textId="608CB38A" w:rsidR="00F71CC6" w:rsidRPr="004872B5" w:rsidRDefault="00AB307F" w:rsidP="00F71CC6">
      <w:pPr>
        <w:pStyle w:val="Brdtextmedindrag"/>
      </w:pPr>
      <w:r w:rsidRPr="004872B5">
        <w:rPr>
          <w:b/>
          <w:bCs/>
        </w:rPr>
        <w:t>Skälen för regeringens förslag:</w:t>
      </w:r>
      <w:r>
        <w:rPr>
          <w:b/>
          <w:bCs/>
        </w:rPr>
        <w:t xml:space="preserve"> </w:t>
      </w:r>
      <w:r w:rsidRPr="004872B5">
        <w:t xml:space="preserve">I </w:t>
      </w:r>
      <w:r>
        <w:t xml:space="preserve">17 § </w:t>
      </w:r>
      <w:r w:rsidRPr="004872B5">
        <w:t>lagen</w:t>
      </w:r>
      <w:r>
        <w:t xml:space="preserve"> om kontroll av husdjur m.m. </w:t>
      </w:r>
      <w:r w:rsidRPr="004872B5">
        <w:t xml:space="preserve">finns bestämmelser om straff för vissa gärningar. </w:t>
      </w:r>
      <w:r>
        <w:t>Samtidigt får också f</w:t>
      </w:r>
      <w:r w:rsidRPr="004872B5">
        <w:t xml:space="preserve">örelägganden eller förbud enligt </w:t>
      </w:r>
      <w:r>
        <w:t>lagen</w:t>
      </w:r>
      <w:r w:rsidRPr="004872B5">
        <w:t xml:space="preserve"> eller enligt de EU-bestämmelser som kompletteras av lag</w:t>
      </w:r>
      <w:r>
        <w:t>en</w:t>
      </w:r>
      <w:r w:rsidRPr="004872B5">
        <w:t xml:space="preserve"> förenas med vite</w:t>
      </w:r>
      <w:r>
        <w:t>, se 13 §</w:t>
      </w:r>
      <w:r w:rsidRPr="004872B5">
        <w:t xml:space="preserve">. </w:t>
      </w:r>
    </w:p>
    <w:p w14:paraId="6EB5B835" w14:textId="77777777" w:rsidR="00F71CC6" w:rsidRPr="004872B5" w:rsidRDefault="00AB307F" w:rsidP="00F71CC6">
      <w:pPr>
        <w:pStyle w:val="Brdtextmedindrag"/>
      </w:pPr>
      <w:r>
        <w:t>I</w:t>
      </w:r>
      <w:r w:rsidRPr="004872B5">
        <w:t xml:space="preserve"> </w:t>
      </w:r>
      <w:r>
        <w:t xml:space="preserve">18 § andra stycket </w:t>
      </w:r>
      <w:r w:rsidRPr="004872B5">
        <w:t>lagen</w:t>
      </w:r>
      <w:r>
        <w:t xml:space="preserve"> om kontroll av husdjur m.m. regleras</w:t>
      </w:r>
      <w:r w:rsidRPr="004872B5">
        <w:t xml:space="preserve"> förhållandet mellan straff och vite </w:t>
      </w:r>
      <w:r>
        <w:t>genom att det anges</w:t>
      </w:r>
      <w:r w:rsidRPr="004872B5">
        <w:t xml:space="preserve"> att ansvar enligt lag</w:t>
      </w:r>
      <w:r>
        <w:t>en</w:t>
      </w:r>
      <w:r w:rsidRPr="004872B5">
        <w:t xml:space="preserve"> inte får dömas ut för en gärning som omfattas av ett vitesföreläg</w:t>
      </w:r>
      <w:r>
        <w:softHyphen/>
      </w:r>
      <w:r w:rsidRPr="004872B5">
        <w:t xml:space="preserve">gande eller vitesförbud, om föreläggandet eller förbudet har överträtts. </w:t>
      </w:r>
    </w:p>
    <w:p w14:paraId="4C68C8DB" w14:textId="77777777" w:rsidR="00F71CC6" w:rsidRPr="004872B5" w:rsidRDefault="00AB307F" w:rsidP="00F71CC6">
      <w:pPr>
        <w:pStyle w:val="Brdtextmedindrag"/>
      </w:pPr>
      <w:r w:rsidRPr="004872B5">
        <w:t xml:space="preserve">I artikel 4 i Europakonventionens </w:t>
      </w:r>
      <w:r>
        <w:t>sjunde</w:t>
      </w:r>
      <w:r w:rsidRPr="004872B5">
        <w:t xml:space="preserve"> tilläggsprotokoll regleras rätten att inte bli lagförd eller straffad två gånger (ne bis in idem). Denna rättighet brukar också kallas dubbel</w:t>
      </w:r>
      <w:r>
        <w:t>prövningsförbudet</w:t>
      </w:r>
      <w:r w:rsidRPr="004872B5">
        <w:t>. Enligt Europadomstolens tolkning av artikeln kan förbudet mot dubbel</w:t>
      </w:r>
      <w:r>
        <w:t xml:space="preserve"> lagföring</w:t>
      </w:r>
      <w:r w:rsidRPr="004872B5">
        <w:t xml:space="preserve"> vara tillämpligt även när åtgärder eller sanktioner inte betecknas som straff i den nationella rätten, såsom exempelvis administrativa sanktioner och viten. </w:t>
      </w:r>
    </w:p>
    <w:p w14:paraId="6AEE6048" w14:textId="21513F9F" w:rsidR="00F71CC6" w:rsidRPr="004646C4" w:rsidRDefault="00AB307F" w:rsidP="00F71CC6">
      <w:pPr>
        <w:pStyle w:val="Brdtextmedindrag"/>
      </w:pPr>
      <w:r w:rsidRPr="004872B5">
        <w:t>Dubbel</w:t>
      </w:r>
      <w:r>
        <w:t>prövningsförbudet</w:t>
      </w:r>
      <w:r w:rsidRPr="004872B5">
        <w:t xml:space="preserve"> hindrar inte bara ett andra straff (dvs. ett nytt straff vid ett annat tillfälle än det första) utan även en andra prövning av samma gärning. Europadomstolen har i ett mål som gällde parallella förfaranden funnit att en kränkning av dubbelprövningsförbudet hade ägt rum, då den andra processen inte avslutades när det första avgörandet blev slutligt (Muslija mot Bosnien-Herzegovina, no. 32042/11, den 14 januari 2014). Liknande resonemang fördes i Europadomstolens dom i målen Grande Stevens and Others v. Italy (nos. 18640/10, 18647/10, 18663/10 och 18698/10, den 4 mars 2014), Glantz mot Finland och Nykänen mot Finland (no. 37394/11 respektive 11828/11, den 20 maj 2014). Enligt </w:t>
      </w:r>
      <w:r>
        <w:t xml:space="preserve">ett avgörande från Högsta </w:t>
      </w:r>
      <w:r w:rsidRPr="004872B5">
        <w:t>domstolen är det inte enbart ett slutligt avgörande som utgör ett hinder mot ett andra förfarande. Även en pågående prövning är ett sådant hinder</w:t>
      </w:r>
      <w:r>
        <w:t xml:space="preserve"> (NJA 2013 s. 502)</w:t>
      </w:r>
      <w:r w:rsidRPr="004872B5">
        <w:t xml:space="preserve">. Det innebär att det som avgör när ett hinder mot ett andra förfarande för samma gärning eller överträdelse uppkommer får anses vara den tidpunkt när det inleds en domstolsprocess om utdömande </w:t>
      </w:r>
      <w:r>
        <w:t>av</w:t>
      </w:r>
      <w:r w:rsidRPr="004872B5">
        <w:t xml:space="preserve"> vite. </w:t>
      </w:r>
      <w:r>
        <w:t>Regeringen anser i likhet med promemorian att d</w:t>
      </w:r>
      <w:r w:rsidRPr="00610DA3">
        <w:t xml:space="preserve">etta bör komma till uttryck i </w:t>
      </w:r>
      <w:r w:rsidRPr="004872B5">
        <w:t>lagen</w:t>
      </w:r>
      <w:r>
        <w:t xml:space="preserve"> om kontroll av husdjur m.m.</w:t>
      </w:r>
      <w:r w:rsidRPr="00610DA3">
        <w:t xml:space="preserve"> Exempel på sådana regleringar finns i livsmedelslagen och lagen om foder och ani</w:t>
      </w:r>
      <w:r>
        <w:softHyphen/>
      </w:r>
      <w:r w:rsidRPr="00610DA3">
        <w:t xml:space="preserve">maliska biprodukter. Bestämmelsen i </w:t>
      </w:r>
      <w:r>
        <w:t xml:space="preserve">18 § andra stycket </w:t>
      </w:r>
      <w:r w:rsidRPr="00610DA3">
        <w:t>bör utformas på motsvarande sätt.</w:t>
      </w:r>
    </w:p>
    <w:p w14:paraId="0CEF7B4F" w14:textId="77777777" w:rsidR="00F71CC6" w:rsidRDefault="00AB307F" w:rsidP="00F71CC6">
      <w:pPr>
        <w:pStyle w:val="Rubrik1"/>
      </w:pPr>
      <w:bookmarkStart w:id="440" w:name="_Toc44537289"/>
      <w:bookmarkStart w:id="441" w:name="_Toc54265484"/>
      <w:r>
        <w:t>Ändringar i lagen om kontroll av skyddade beteckningar på jordbruksprodukter och livsmedel</w:t>
      </w:r>
      <w:bookmarkEnd w:id="440"/>
      <w:bookmarkEnd w:id="441"/>
    </w:p>
    <w:p w14:paraId="5A5A2F35" w14:textId="77777777" w:rsidR="00F71CC6" w:rsidRPr="006856B3" w:rsidRDefault="00AB307F" w:rsidP="00F71CC6">
      <w:pPr>
        <w:pStyle w:val="Rubrik2"/>
        <w:spacing w:before="0"/>
      </w:pPr>
      <w:bookmarkStart w:id="442" w:name="_Toc44537290"/>
      <w:bookmarkStart w:id="443" w:name="_Toc54265485"/>
      <w:r>
        <w:t>Ord och uttryck i lagen och förhållandet till kontrollförordningen</w:t>
      </w:r>
      <w:bookmarkEnd w:id="442"/>
      <w:bookmarkEnd w:id="443"/>
    </w:p>
    <w:p w14:paraId="50D1F638" w14:textId="77777777" w:rsidR="00F71CC6" w:rsidRDefault="00AB307F" w:rsidP="00F71CC6">
      <w:pPr>
        <w:pStyle w:val="Brdtextram"/>
      </w:pPr>
      <w:r w:rsidRPr="00420062">
        <w:rPr>
          <w:b/>
        </w:rPr>
        <w:t>Regeringens förslag:</w:t>
      </w:r>
      <w:r>
        <w:t xml:space="preserve"> Hänvisningen i lagen</w:t>
      </w:r>
      <w:r w:rsidRPr="00501E34">
        <w:t xml:space="preserve"> </w:t>
      </w:r>
      <w:r>
        <w:t xml:space="preserve">om kontroll av skyddade beteckningar på jordbruksprodukter och livsmedel </w:t>
      </w:r>
      <w:r w:rsidRPr="00501E34">
        <w:t>till den tidigare kontrollförordningen ska ersättas med en hänvisning till den nya kontrollförordningen och tillhörande genomförandeakter och delege</w:t>
      </w:r>
      <w:r>
        <w:softHyphen/>
      </w:r>
      <w:r w:rsidRPr="00501E34">
        <w:t>rade akter.</w:t>
      </w:r>
    </w:p>
    <w:p w14:paraId="21DFA6C0" w14:textId="77777777" w:rsidR="00F71CC6" w:rsidRDefault="00AB307F" w:rsidP="00F71CC6">
      <w:pPr>
        <w:pStyle w:val="Brdtextmedindragram"/>
      </w:pPr>
      <w:r w:rsidRPr="006F4B17">
        <w:t xml:space="preserve">Uttrycket kontroll </w:t>
      </w:r>
      <w:r>
        <w:t xml:space="preserve">ska </w:t>
      </w:r>
      <w:r w:rsidRPr="006F4B17">
        <w:t>ersätt</w:t>
      </w:r>
      <w:r>
        <w:t>a</w:t>
      </w:r>
      <w:r w:rsidRPr="006F4B17">
        <w:t xml:space="preserve">s med </w:t>
      </w:r>
      <w:r>
        <w:t xml:space="preserve">uttrycket </w:t>
      </w:r>
      <w:r w:rsidRPr="006F4B17">
        <w:t>offentlig kontroll</w:t>
      </w:r>
      <w:r>
        <w:t xml:space="preserve">. Uttrycket offentlig kontroll ska i lagen betyda dels offentlig kontroll enligt den nya kontrollförordningen, dels kontroll i övrigt av att lagen och föreskrifter </w:t>
      </w:r>
      <w:r w:rsidRPr="00A436A8">
        <w:t>och beslut</w:t>
      </w:r>
      <w:r>
        <w:t xml:space="preserve"> som har meddelats med stöd av lagen följs.</w:t>
      </w:r>
    </w:p>
    <w:p w14:paraId="1C0CD683" w14:textId="77777777" w:rsidR="00F71CC6" w:rsidRDefault="00AB307F" w:rsidP="00F71CC6">
      <w:pPr>
        <w:pStyle w:val="Brdtextmedindragram"/>
      </w:pPr>
      <w:r>
        <w:t>Uttrycket annan offentlig verksamhet ska betyda dels annan offentlig verksamhet enligt den nya kontrollförordningen, dels sådan offentlig verk</w:t>
      </w:r>
      <w:r>
        <w:softHyphen/>
        <w:t xml:space="preserve">samhet som i övrigt utförs med stöd av lagen eller föreskrifter </w:t>
      </w:r>
      <w:r w:rsidRPr="00A436A8">
        <w:t>eller beslut</w:t>
      </w:r>
      <w:r>
        <w:t xml:space="preserve"> som har meddelats med stöd av lagen.</w:t>
      </w:r>
    </w:p>
    <w:p w14:paraId="338E335C" w14:textId="4ADB8D55" w:rsidR="00F71CC6" w:rsidRPr="00501E34" w:rsidRDefault="00AB307F" w:rsidP="00F71CC6">
      <w:pPr>
        <w:pStyle w:val="Brdtextmedindragram"/>
      </w:pPr>
      <w:r>
        <w:t>Ordet kontrollorgan ska i berörda bestämmelser i lagen ersättas med ”ett organ med delegerade uppgifter eller en fysisk person som har delegerats vissa uppgifter”. Uttrycket organ med delegerade uppgifter ska betyda samma sak som i den nya kontrollförordningen.</w:t>
      </w:r>
    </w:p>
    <w:p w14:paraId="71552D1B"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BB05918" w14:textId="77777777"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 xml:space="preserve">Promemorians förslag </w:t>
      </w:r>
      <w:r w:rsidRPr="0061329A">
        <w:rPr>
          <w:rFonts w:ascii="Times New Roman" w:hAnsi="Times New Roman"/>
          <w:bCs/>
          <w:sz w:val="20"/>
        </w:rPr>
        <w:t>ö</w:t>
      </w:r>
      <w:r w:rsidRPr="0061329A">
        <w:rPr>
          <w:rFonts w:ascii="Times New Roman" w:hAnsi="Times New Roman"/>
          <w:sz w:val="20"/>
        </w:rPr>
        <w:t>verensstämmer med regeringens förslag.</w:t>
      </w:r>
    </w:p>
    <w:p w14:paraId="6756EA53" w14:textId="77777777" w:rsidR="00F71CC6" w:rsidRPr="003C713E" w:rsidRDefault="00AB307F" w:rsidP="00F71CC6">
      <w:pPr>
        <w:pStyle w:val="Brdtextmedindrag"/>
      </w:pPr>
      <w:r>
        <w:rPr>
          <w:b/>
        </w:rPr>
        <w:t xml:space="preserve">Remissinstanserna </w:t>
      </w:r>
      <w:r>
        <w:rPr>
          <w:bCs/>
        </w:rPr>
        <w:t>yttrar sig inte över förslaget</w:t>
      </w:r>
      <w:r w:rsidRPr="007216A8">
        <w:t xml:space="preserve"> </w:t>
      </w:r>
      <w:r w:rsidRPr="007216A8">
        <w:rPr>
          <w:bCs/>
        </w:rPr>
        <w:t>när det gäller denna lag. Se allmänna synpunkter i avsnitt 6.</w:t>
      </w:r>
      <w:r>
        <w:rPr>
          <w:bCs/>
        </w:rPr>
        <w:t>2.</w:t>
      </w:r>
    </w:p>
    <w:p w14:paraId="0C684EB1" w14:textId="77777777" w:rsidR="00F71CC6" w:rsidRDefault="00AB307F" w:rsidP="00F71CC6">
      <w:pPr>
        <w:pStyle w:val="Rubrik4utannumrering"/>
        <w:rPr>
          <w:b w:val="0"/>
        </w:rPr>
      </w:pPr>
      <w:r>
        <w:t>Skälen för regeringens förslag</w:t>
      </w:r>
    </w:p>
    <w:p w14:paraId="189F9C4B" w14:textId="77777777" w:rsidR="00F71CC6" w:rsidRDefault="00AB307F" w:rsidP="00F71CC6">
      <w:pPr>
        <w:pStyle w:val="Rubrik5utannumrering"/>
      </w:pPr>
      <w:r w:rsidRPr="001D6B25">
        <w:t>Offentlig kontroll och annan offentlig verksamhet</w:t>
      </w:r>
    </w:p>
    <w:p w14:paraId="3E3BA15E" w14:textId="77777777" w:rsidR="00F71CC6" w:rsidRDefault="00AB307F" w:rsidP="00F71CC6">
      <w:pPr>
        <w:pStyle w:val="Brdtext"/>
      </w:pPr>
      <w:r w:rsidRPr="004B04A4">
        <w:t>Begreppet ”skyddade beteckningar på jordbruksprodukter och livsmedel” är ett sammanfattande uttryck för det skydd som finns för geografiska beteckningar, ursprungsbeteckningar och beteckningen garanterad traditionell specialitet</w:t>
      </w:r>
      <w:r>
        <w:t>. Bestämmelser om skyddade beteckningar på jord</w:t>
      </w:r>
      <w:r>
        <w:softHyphen/>
        <w:t xml:space="preserve">bruksprodukter och livsmedel finns </w:t>
      </w:r>
      <w:r w:rsidRPr="003327E5">
        <w:t xml:space="preserve">i </w:t>
      </w:r>
      <w:r>
        <w:t xml:space="preserve">bl.a. i </w:t>
      </w:r>
      <w:r w:rsidRPr="003327E5">
        <w:t>Europaparlamentets och rådets förordning (EU) nr 1151/2012 av den 21 november 2012 om kvalitetsord</w:t>
      </w:r>
      <w:r>
        <w:softHyphen/>
      </w:r>
      <w:r w:rsidRPr="003327E5">
        <w:t>ningar för jordbruksprodukter och livsmedel</w:t>
      </w:r>
      <w:r>
        <w:t>. Lagen om kontroll av skyddade beteckningar på jordbruksprodukter och livsmedel kompletterar denna EU-förordning (1 §). Lagen kompletterar även</w:t>
      </w:r>
      <w:r w:rsidRPr="001D6B25">
        <w:t xml:space="preserve"> den </w:t>
      </w:r>
      <w:r>
        <w:t xml:space="preserve">tidigare </w:t>
      </w:r>
      <w:r w:rsidRPr="001D6B25">
        <w:t>kontroll</w:t>
      </w:r>
      <w:r>
        <w:softHyphen/>
      </w:r>
      <w:r w:rsidRPr="001D6B25">
        <w:t>förordningen</w:t>
      </w:r>
      <w:r>
        <w:t xml:space="preserve"> </w:t>
      </w:r>
      <w:r w:rsidRPr="001D6B25">
        <w:t xml:space="preserve">(2 §). Hänvisningen till den </w:t>
      </w:r>
      <w:r>
        <w:t xml:space="preserve">tidigare </w:t>
      </w:r>
      <w:r w:rsidRPr="001D6B25">
        <w:t xml:space="preserve">kontrollförordningen bör därför </w:t>
      </w:r>
      <w:r>
        <w:t xml:space="preserve">ersättas med </w:t>
      </w:r>
      <w:r w:rsidRPr="001D6B25">
        <w:t>en hänvisning till den nya kontrollförordningen</w:t>
      </w:r>
      <w:r w:rsidRPr="00501E34">
        <w:t xml:space="preserve"> </w:t>
      </w:r>
      <w:r w:rsidRPr="00FD6E17">
        <w:t>och tillhörande</w:t>
      </w:r>
      <w:r>
        <w:t xml:space="preserve"> </w:t>
      </w:r>
      <w:r w:rsidRPr="00FD6E17">
        <w:t>genomförandeakter</w:t>
      </w:r>
      <w:r>
        <w:t xml:space="preserve"> </w:t>
      </w:r>
      <w:r w:rsidRPr="00FD6E17">
        <w:t>och delegerade akter.</w:t>
      </w:r>
      <w:r w:rsidRPr="001D6B25">
        <w:t xml:space="preserve"> Då hänvisningen till </w:t>
      </w:r>
      <w:r>
        <w:t>kontroll</w:t>
      </w:r>
      <w:r w:rsidRPr="001D6B25">
        <w:t xml:space="preserve">förordningen är av </w:t>
      </w:r>
      <w:r w:rsidRPr="00501E34">
        <w:t>upplysande karaktär</w:t>
      </w:r>
      <w:r w:rsidRPr="001D6B25">
        <w:t xml:space="preserve"> </w:t>
      </w:r>
      <w:r>
        <w:t>bör den vara</w:t>
      </w:r>
      <w:r w:rsidRPr="001D6B25">
        <w:t xml:space="preserve"> dynamisk, dvs. avse förordningen i den vid varje tid</w:t>
      </w:r>
      <w:r w:rsidRPr="001D6B25">
        <w:softHyphen/>
        <w:t>punkt gällande lydelsen</w:t>
      </w:r>
      <w:r>
        <w:t>.</w:t>
      </w:r>
    </w:p>
    <w:p w14:paraId="10AA6EDD" w14:textId="7B370E55" w:rsidR="00F71CC6" w:rsidRDefault="00AB307F" w:rsidP="00F71CC6">
      <w:pPr>
        <w:pStyle w:val="Brdtextmedindrag"/>
      </w:pPr>
      <w:r>
        <w:t>I dag används i lagen uttrycket kontroll i stället för det unionsrättsliga uttrycket offentlig kontroll. Den kontroll som utförs på området skyddade beteckningar är av två olika slag. Innan en jordbruksprodukt eller ett livs</w:t>
      </w:r>
      <w:r>
        <w:softHyphen/>
        <w:t xml:space="preserve">medel släpps ut på marknaden görs en kontroll av att produkten uppfyller produktspecifikationen (artikel 37 </w:t>
      </w:r>
      <w:bookmarkStart w:id="444" w:name="_Hlk40777570"/>
      <w:r>
        <w:t>i förordning (EU) nr 1151/2012</w:t>
      </w:r>
      <w:bookmarkEnd w:id="444"/>
      <w:r>
        <w:t>). Därutöver utförs offentlig kontroll i alla stadier i produktions-, bearbetnings- och distributionskedjan enligt den tidigare kontrollförord</w:t>
      </w:r>
      <w:r>
        <w:softHyphen/>
        <w:t>ningen (prop. 2009/10:22 s. 23). Båda dessa former av kontroll får anses vara sådan offentlig kontroll som ska utföras enligt den nya kontroll</w:t>
      </w:r>
      <w:r>
        <w:softHyphen/>
        <w:t>för</w:t>
      </w:r>
      <w:r>
        <w:softHyphen/>
        <w:t>ordningen (artikel 1.2 j jmf. med artikel 26.2 a).</w:t>
      </w:r>
    </w:p>
    <w:p w14:paraId="756BD459" w14:textId="77777777" w:rsidR="00F71CC6" w:rsidRDefault="00AB307F" w:rsidP="00F71CC6">
      <w:pPr>
        <w:pStyle w:val="Brdtextmedindrag"/>
      </w:pPr>
      <w:r>
        <w:t>I den nya kontrollförordningen tydliggörs det att vissa artiklar i förord</w:t>
      </w:r>
      <w:r>
        <w:softHyphen/>
        <w:t>ningen även gäller för sådan offentlig verksamhet som inte är offentlig kontroll. Den närmare innebörden av uttrycken offentlig kontroll och annan offentlig verksamhet redogörs för i avsnitt 6.2. I avsnittet görs bedömningen att såväl uttrycket offentlig kon</w:t>
      </w:r>
      <w:r>
        <w:softHyphen/>
        <w:t>troll som annan offentlig verksamhet bör användas i de lagar som berörs av den nya kontrollförord</w:t>
      </w:r>
      <w:r>
        <w:softHyphen/>
        <w:t>ningen. Det saknas an</w:t>
      </w:r>
      <w:r>
        <w:softHyphen/>
        <w:t>ledning att göra en annan bedömning när det gäller lagen om kon</w:t>
      </w:r>
      <w:r>
        <w:softHyphen/>
        <w:t>troll av skyddade beteckningar på jordbruksprodukter och livs</w:t>
      </w:r>
      <w:r>
        <w:softHyphen/>
        <w:t>medel.</w:t>
      </w:r>
    </w:p>
    <w:p w14:paraId="44BE3FC9" w14:textId="77777777" w:rsidR="00F71CC6" w:rsidRDefault="00AB307F" w:rsidP="00F71CC6">
      <w:pPr>
        <w:pStyle w:val="Brdtextmedindrag"/>
      </w:pPr>
      <w:r>
        <w:t>Som framgår av avsnitt 6.2 definieras uttrycken offentlig kontroll och annan offentlig verksamhet i den nya kontrollförordningen. Offentlig kontroll omfattar kontroll som utförs för att verifiera efterlevnaden av bestämmelser oavsett om de har fastställts på unionsnivå eller av medlems</w:t>
      </w:r>
      <w:r>
        <w:softHyphen/>
        <w:t>staterna för tillämpning av unions</w:t>
      </w:r>
      <w:r>
        <w:softHyphen/>
        <w:t>lagstiftningen. Samma begränsning till unionslagstift</w:t>
      </w:r>
      <w:r>
        <w:softHyphen/>
        <w:t>ningen finns när det gäller definitionen av annan offentlig verksam</w:t>
      </w:r>
      <w:r>
        <w:softHyphen/>
        <w:t>het.</w:t>
      </w:r>
    </w:p>
    <w:p w14:paraId="51A1D9C3" w14:textId="6A8D3BA7" w:rsidR="00F71CC6" w:rsidRDefault="00AB307F" w:rsidP="00F71CC6">
      <w:pPr>
        <w:pStyle w:val="Brdtextmedindrag"/>
      </w:pPr>
      <w:r>
        <w:t>Kontrollbestämmelserna avseende skyddade beteckningar i den nya kontrollförordningen ska som huvudregel inte tillämpas för att säkerställa efterlevnaden av Europaparlamentets och rådets förord</w:t>
      </w:r>
      <w:r>
        <w:softHyphen/>
        <w:t>ning (EG) nr 1308/2013 om upprättande av en samlad marknadsord</w:t>
      </w:r>
      <w:r>
        <w:softHyphen/>
        <w:t>ning för jordbruks</w:t>
      </w:r>
      <w:r>
        <w:softHyphen/>
        <w:t>produkter, som innehåller bestämmelser om skyd</w:t>
      </w:r>
      <w:r>
        <w:softHyphen/>
        <w:t>dade beteckningar bl.a. avseende vinsektorn (artikel 1.4 a i den nya kon</w:t>
      </w:r>
      <w:r>
        <w:softHyphen/>
        <w:t>trollförordningen). Lagen om kontroll av skyddade be</w:t>
      </w:r>
      <w:r>
        <w:softHyphen/>
        <w:t>teck</w:t>
      </w:r>
      <w:r>
        <w:softHyphen/>
        <w:t>ningar på jordbruksprodukter och livsmedel är emellertid tillämplig även på sådana vinprodukter. Kontroll som utförs av dessa vin</w:t>
      </w:r>
      <w:r>
        <w:softHyphen/>
        <w:t xml:space="preserve">produkter är i strikt bemärkelse inte offentlig </w:t>
      </w:r>
      <w:r w:rsidRPr="001D6B25">
        <w:t>kontroll i den nya kon</w:t>
      </w:r>
      <w:r w:rsidRPr="001D6B25">
        <w:softHyphen/>
        <w:t>trollförord</w:t>
      </w:r>
      <w:r w:rsidRPr="001D6B25">
        <w:softHyphen/>
        <w:t>ningens mening. Det finns däremot både praktiska och lagtekniska fördelar att på det sätt som görs i</w:t>
      </w:r>
      <w:r>
        <w:t xml:space="preserve"> </w:t>
      </w:r>
      <w:r w:rsidRPr="001D6B25">
        <w:t>dag använda samma uttryck för all kontroll som bedrivs enlig</w:t>
      </w:r>
      <w:r>
        <w:t>t</w:t>
      </w:r>
      <w:r w:rsidRPr="001D6B25">
        <w:t xml:space="preserve"> lagen. Detta gäller även uttrycket annan offentlig verksamhet</w:t>
      </w:r>
      <w:r>
        <w:t>.</w:t>
      </w:r>
    </w:p>
    <w:p w14:paraId="492BDC37" w14:textId="575828D1" w:rsidR="00F71CC6" w:rsidRDefault="00AB307F" w:rsidP="00F71CC6">
      <w:pPr>
        <w:pStyle w:val="Brdtextmedindrag"/>
      </w:pPr>
      <w:r>
        <w:t>För att underlätta tillämpningen bör det i lagen</w:t>
      </w:r>
      <w:r w:rsidRPr="001D6B25">
        <w:t xml:space="preserve"> klargöras vad som avses med uttrycken offentlig kontroll och annan offentlig verksam</w:t>
      </w:r>
      <w:r w:rsidRPr="001D6B25">
        <w:softHyphen/>
        <w:t xml:space="preserve">het när de används i lagen. </w:t>
      </w:r>
      <w:r>
        <w:t xml:space="preserve">Av den nya definitionen bör det </w:t>
      </w:r>
      <w:r w:rsidRPr="001D6B25">
        <w:t>anges att</w:t>
      </w:r>
      <w:r>
        <w:t xml:space="preserve"> med</w:t>
      </w:r>
      <w:r w:rsidRPr="001D6B25">
        <w:t xml:space="preserve"> offentlig kontroll och annan offentlig verksamhet i lagen </w:t>
      </w:r>
      <w:r>
        <w:t>avses både offentlig kontroll och annan offentlig verksamhet enligt den nya kontrollförord</w:t>
      </w:r>
      <w:r>
        <w:softHyphen/>
        <w:t xml:space="preserve">ningen och kontroll och offentlig verksamhet i övrigt enligt lagen </w:t>
      </w:r>
      <w:r>
        <w:rPr>
          <w:shd w:val="clear" w:color="auto" w:fill="FFFFFF" w:themeFill="background1"/>
        </w:rPr>
        <w:t>och de föreskrifter som har meddelats med stöd av lagen</w:t>
      </w:r>
      <w:r w:rsidRPr="00603284">
        <w:rPr>
          <w:shd w:val="clear" w:color="auto" w:fill="FFFFFF" w:themeFill="background1"/>
        </w:rPr>
        <w:t>.</w:t>
      </w:r>
      <w:r>
        <w:rPr>
          <w:shd w:val="clear" w:color="auto" w:fill="FFFFFF" w:themeFill="background1"/>
        </w:rPr>
        <w:t xml:space="preserve"> Det bör, jämfört med lagrådsremissens förslag, också förtydligas att kontrollen kan gälla efterlevnaden av beslut som har meddelats med stöd av lagen, jfr nuvarande 4 § första stycket. Motsvarande förtydligande bör göras också i definitionen av annan offentlig verksamhet</w:t>
      </w:r>
      <w:r>
        <w:t>.</w:t>
      </w:r>
      <w:r w:rsidRPr="00615390">
        <w:t xml:space="preserve"> </w:t>
      </w:r>
    </w:p>
    <w:p w14:paraId="32AC03AC" w14:textId="77777777" w:rsidR="00F71CC6" w:rsidRDefault="00AB307F" w:rsidP="00F71CC6">
      <w:pPr>
        <w:pStyle w:val="Brdtextmedindrag"/>
      </w:pPr>
      <w:r w:rsidRPr="00615390">
        <w:t>För att undvika osäkerhet är det av stor vikt att terminologin som används i den nationella regleringen följer den begreppsutveckling som sker inom unionen. Hänvisningen till de uttryck som används i den nya kontrollför</w:t>
      </w:r>
      <w:r>
        <w:softHyphen/>
      </w:r>
      <w:r w:rsidRPr="00615390">
        <w:t>ordningen bör därför vara</w:t>
      </w:r>
      <w:r>
        <w:t xml:space="preserve"> </w:t>
      </w:r>
      <w:r w:rsidRPr="00615390">
        <w:t>dynamisk, dvs. avse förordningen i den vid varje tidpunkt gällande lydelsen.</w:t>
      </w:r>
    </w:p>
    <w:p w14:paraId="0C15A139" w14:textId="77777777" w:rsidR="00F71CC6" w:rsidRPr="001D6B25" w:rsidRDefault="00AB307F" w:rsidP="00F71CC6">
      <w:pPr>
        <w:pStyle w:val="Rubrik5utannumrering"/>
      </w:pPr>
      <w:r w:rsidRPr="001D6B25">
        <w:t>Organ med delegerade uppgifter</w:t>
      </w:r>
    </w:p>
    <w:p w14:paraId="34D6C2FA" w14:textId="77777777" w:rsidR="00F71CC6" w:rsidRDefault="00AB307F" w:rsidP="00F71CC6">
      <w:pPr>
        <w:pStyle w:val="Brdtext"/>
      </w:pPr>
      <w:r>
        <w:t>I avsnitt 6.2 görs bedömningen att ordet kontrollorgan bör ersättas med ”ett organ med delegerade uppgifter eller en fysisk person som har dele</w:t>
      </w:r>
      <w:r>
        <w:softHyphen/>
        <w:t>gerats vissa uppgifter”. Ordet kontrollorgan, som förekommer i 5, 10, 11 och 18 §§ i lagen om kontroll av skyddade beteckningar på jord</w:t>
      </w:r>
      <w:r>
        <w:softHyphen/>
        <w:t>brukspro</w:t>
      </w:r>
      <w:r>
        <w:softHyphen/>
        <w:t>dukter och livsmedel bör alltså, för att stämma överens med bestämmel</w:t>
      </w:r>
      <w:r>
        <w:softHyphen/>
        <w:t>serna i den nya kontrollförordningen, ersättas med detta uttryck.</w:t>
      </w:r>
    </w:p>
    <w:p w14:paraId="2E02BE4C" w14:textId="77777777" w:rsidR="00F71CC6" w:rsidRDefault="00AB307F" w:rsidP="00F71CC6">
      <w:pPr>
        <w:pStyle w:val="Brdtextmedindrag"/>
      </w:pPr>
      <w:r>
        <w:t>Av lagen bör det även framgå att uttrycket organ med delegerade uppgifter har samma betydelse som i den nya kontroll</w:t>
      </w:r>
      <w:r>
        <w:softHyphen/>
        <w:t>förordningen. Som nämnts ovan är det av stor vikt att terminologin som används i den nation</w:t>
      </w:r>
      <w:r>
        <w:softHyphen/>
        <w:t>ella regleringen följer den begrepps</w:t>
      </w:r>
      <w:r>
        <w:softHyphen/>
        <w:t>utveckling som sker inom unionen. Hänvisningen bör därför vara dynamisk, dvs. avse förordningen i den vid varje tidpunkt gällande lydelsen.</w:t>
      </w:r>
    </w:p>
    <w:p w14:paraId="7359309A" w14:textId="77777777" w:rsidR="00F71CC6" w:rsidRDefault="00AB307F" w:rsidP="00F71CC6">
      <w:pPr>
        <w:pStyle w:val="Rubrik2"/>
      </w:pPr>
      <w:bookmarkStart w:id="445" w:name="_Toc44537291"/>
      <w:bookmarkStart w:id="446" w:name="_Toc54265486"/>
      <w:r>
        <w:t>Myndigheterna ska även utföra annan offentlig verksamhet</w:t>
      </w:r>
      <w:bookmarkEnd w:id="445"/>
      <w:bookmarkEnd w:id="446"/>
    </w:p>
    <w:p w14:paraId="3FAA8772" w14:textId="77777777" w:rsidR="00F71CC6" w:rsidRPr="00A76360" w:rsidRDefault="00AB307F" w:rsidP="00F71CC6">
      <w:pPr>
        <w:pStyle w:val="Brdtextram"/>
      </w:pPr>
      <w:r w:rsidRPr="00420062">
        <w:rPr>
          <w:b/>
        </w:rPr>
        <w:t>Regeringens förslag:</w:t>
      </w:r>
      <w:r>
        <w:t xml:space="preserve"> Annan offentlig verksamhet ska utföras av k</w:t>
      </w:r>
      <w:r w:rsidRPr="00041A01">
        <w:t xml:space="preserve">ontrollmyndigheterna </w:t>
      </w:r>
      <w:r>
        <w:t xml:space="preserve">och andra statliga myndigheter enligt </w:t>
      </w:r>
      <w:r w:rsidRPr="00917088">
        <w:t>vad som anges i lagen och i</w:t>
      </w:r>
      <w:r>
        <w:t xml:space="preserve"> föreskrifter som regeringen meddelar.</w:t>
      </w:r>
    </w:p>
    <w:p w14:paraId="0C1AF1DD"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bookmarkStart w:id="447" w:name="_Hlk36811901"/>
      <w:bookmarkStart w:id="448" w:name="_Hlk27469344"/>
    </w:p>
    <w:p w14:paraId="00BD6FC6" w14:textId="77777777"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 xml:space="preserve">Promemorians förslag </w:t>
      </w:r>
      <w:r w:rsidRPr="0061329A">
        <w:rPr>
          <w:rFonts w:ascii="Times New Roman" w:hAnsi="Times New Roman"/>
          <w:bCs/>
          <w:sz w:val="20"/>
        </w:rPr>
        <w:t>ö</w:t>
      </w:r>
      <w:r w:rsidRPr="0061329A">
        <w:rPr>
          <w:rFonts w:ascii="Times New Roman" w:hAnsi="Times New Roman"/>
          <w:sz w:val="20"/>
        </w:rPr>
        <w:t>verensstämmer</w:t>
      </w:r>
      <w:r>
        <w:rPr>
          <w:rFonts w:ascii="Times New Roman" w:hAnsi="Times New Roman"/>
          <w:sz w:val="20"/>
        </w:rPr>
        <w:t xml:space="preserve"> i huvudsak </w:t>
      </w:r>
      <w:r w:rsidRPr="0061329A">
        <w:rPr>
          <w:rFonts w:ascii="Times New Roman" w:hAnsi="Times New Roman"/>
          <w:sz w:val="20"/>
        </w:rPr>
        <w:t>med regeringens.</w:t>
      </w:r>
      <w:r w:rsidRPr="00EB2447">
        <w:t xml:space="preserve"> </w:t>
      </w:r>
      <w:r w:rsidRPr="00EB2447">
        <w:rPr>
          <w:rFonts w:ascii="Times New Roman" w:hAnsi="Times New Roman"/>
          <w:sz w:val="20"/>
        </w:rPr>
        <w:t>Promemorians förslag innebär att endast de myndigheter som av rege</w:t>
      </w:r>
      <w:r>
        <w:rPr>
          <w:rFonts w:ascii="Times New Roman" w:hAnsi="Times New Roman"/>
          <w:sz w:val="20"/>
        </w:rPr>
        <w:softHyphen/>
      </w:r>
      <w:r w:rsidRPr="00EB2447">
        <w:rPr>
          <w:rFonts w:ascii="Times New Roman" w:hAnsi="Times New Roman"/>
          <w:sz w:val="20"/>
        </w:rPr>
        <w:t>ringen pekats ut som kontrollmyndigheter kan utföra annan offentlig verk</w:t>
      </w:r>
      <w:r>
        <w:rPr>
          <w:rFonts w:ascii="Times New Roman" w:hAnsi="Times New Roman"/>
          <w:sz w:val="20"/>
        </w:rPr>
        <w:softHyphen/>
      </w:r>
      <w:r w:rsidRPr="00EB2447">
        <w:rPr>
          <w:rFonts w:ascii="Times New Roman" w:hAnsi="Times New Roman"/>
          <w:sz w:val="20"/>
        </w:rPr>
        <w:t>samhet.</w:t>
      </w:r>
    </w:p>
    <w:p w14:paraId="7E75B327" w14:textId="77777777" w:rsidR="00F71CC6" w:rsidRDefault="00AB307F" w:rsidP="00F71CC6">
      <w:pPr>
        <w:pStyle w:val="Brdtextmedindrag"/>
        <w:rPr>
          <w:b/>
        </w:rPr>
      </w:pPr>
      <w:r>
        <w:rPr>
          <w:b/>
        </w:rPr>
        <w:t xml:space="preserve">Remissinstanserna </w:t>
      </w:r>
      <w:r>
        <w:rPr>
          <w:bCs/>
        </w:rPr>
        <w:t>yttrar sig inte över förslaget.</w:t>
      </w:r>
      <w:bookmarkEnd w:id="447"/>
    </w:p>
    <w:p w14:paraId="0466D02A" w14:textId="77777777" w:rsidR="00F71CC6" w:rsidRPr="00041A01" w:rsidRDefault="00AB307F" w:rsidP="00F71CC6">
      <w:pPr>
        <w:pStyle w:val="Brdtextmedindrag"/>
      </w:pPr>
      <w:r>
        <w:rPr>
          <w:b/>
        </w:rPr>
        <w:t>Skälen för regeringens förslag:</w:t>
      </w:r>
      <w:bookmarkEnd w:id="448"/>
      <w:r>
        <w:rPr>
          <w:b/>
        </w:rPr>
        <w:t xml:space="preserve"> </w:t>
      </w:r>
      <w:r w:rsidRPr="00041A01">
        <w:t>Medlemsstaterna ska för vart och ett av de områden som omfattas av den nya kontrollförordningens tillämp</w:t>
      </w:r>
      <w:r>
        <w:softHyphen/>
      </w:r>
      <w:r w:rsidRPr="00041A01">
        <w:t>ningsområde utse den eller de behöriga myndigheter som ska ha ansvaret för att organisera eller genomföra offentlig kontroll och annan offentlig verksamhet.</w:t>
      </w:r>
    </w:p>
    <w:p w14:paraId="774C96F9" w14:textId="77777777" w:rsidR="00F71CC6" w:rsidRPr="00041A01" w:rsidRDefault="00AB307F" w:rsidP="00F71CC6">
      <w:pPr>
        <w:pStyle w:val="Brdtextmedindrag"/>
      </w:pPr>
      <w:r w:rsidRPr="00041A01">
        <w:t>Vilka myndigheter som har huvudansvaret för den offentliga kontrollen framgår av 4 § lagen om kontroll av skyddade beteckningar på jordbruks</w:t>
      </w:r>
      <w:r>
        <w:softHyphen/>
      </w:r>
      <w:r w:rsidRPr="00041A01">
        <w:t>produkter och livsmedel. I paragrafen föreskrivs att Livsmedelsverket, länsstyrelserna och kommu</w:t>
      </w:r>
      <w:r w:rsidRPr="00041A01">
        <w:softHyphen/>
        <w:t>nerna ska utöva kon</w:t>
      </w:r>
      <w:r w:rsidRPr="00041A01">
        <w:softHyphen/>
        <w:t>troll av att regelverket följs på</w:t>
      </w:r>
      <w:r>
        <w:t xml:space="preserve"> </w:t>
      </w:r>
      <w:r w:rsidRPr="00041A01">
        <w:t>område</w:t>
      </w:r>
      <w:r>
        <w:t>t</w:t>
      </w:r>
      <w:r w:rsidRPr="00041A01">
        <w:t>. Den närmare ansvars</w:t>
      </w:r>
      <w:r w:rsidRPr="00041A01">
        <w:softHyphen/>
        <w:t>fördelningen mellan myndigheterna regleras i förordningen om kon</w:t>
      </w:r>
      <w:r w:rsidRPr="00041A01">
        <w:softHyphen/>
        <w:t>troll av skyddade beteckningar på jord</w:t>
      </w:r>
      <w:r>
        <w:softHyphen/>
      </w:r>
      <w:r w:rsidRPr="00041A01">
        <w:t>bruks</w:t>
      </w:r>
      <w:r w:rsidRPr="00041A01">
        <w:softHyphen/>
        <w:t>produkter och livsme</w:t>
      </w:r>
      <w:r w:rsidRPr="00041A01">
        <w:softHyphen/>
        <w:t>del.</w:t>
      </w:r>
    </w:p>
    <w:p w14:paraId="5048C5BE" w14:textId="77777777" w:rsidR="00F71CC6" w:rsidRPr="00041A01" w:rsidRDefault="00AB307F" w:rsidP="00F71CC6">
      <w:pPr>
        <w:pStyle w:val="Brdtextmedindrag"/>
      </w:pPr>
      <w:r w:rsidRPr="00041A01">
        <w:t xml:space="preserve">På motsvarande sätt </w:t>
      </w:r>
      <w:r>
        <w:t xml:space="preserve">som för offentlig kontroll </w:t>
      </w:r>
      <w:r w:rsidRPr="00041A01">
        <w:t>bör det av lagen framgå</w:t>
      </w:r>
      <w:r>
        <w:t xml:space="preserve"> vilka myndigheter som ansvarar för</w:t>
      </w:r>
      <w:r w:rsidRPr="00041A01">
        <w:t xml:space="preserve"> annan offentlig verksamhet. En bestämmelse om detta bör</w:t>
      </w:r>
      <w:r>
        <w:t>, i enlighet med vad som föreslås i promemorian,</w:t>
      </w:r>
      <w:r w:rsidRPr="00041A01">
        <w:t xml:space="preserve"> tas in i lagen.</w:t>
      </w:r>
      <w:r>
        <w:t xml:space="preserve"> </w:t>
      </w:r>
      <w:bookmarkStart w:id="449" w:name="_Hlk41562692"/>
      <w:r>
        <w:t xml:space="preserve">Som framgår av avsnitt 6.2 täcker uttrycket annan offentlig verksamhet många varierande uppgifter, </w:t>
      </w:r>
      <w:r w:rsidRPr="00FC1ABC">
        <w:t xml:space="preserve">alltifrån </w:t>
      </w:r>
      <w:r>
        <w:t xml:space="preserve">att med stöd av lagen meddela förelägganden och förbud och utföra </w:t>
      </w:r>
      <w:r w:rsidRPr="00FC1ABC">
        <w:t xml:space="preserve">sådant som </w:t>
      </w:r>
      <w:r>
        <w:t xml:space="preserve">i </w:t>
      </w:r>
      <w:r w:rsidRPr="00FC1ABC">
        <w:t xml:space="preserve">lagen benämns ”övriga åligganden”, till </w:t>
      </w:r>
      <w:r>
        <w:t>att utse</w:t>
      </w:r>
      <w:r w:rsidRPr="00FC1ABC">
        <w:t xml:space="preserve"> officiella laboratorier</w:t>
      </w:r>
      <w:r>
        <w:t xml:space="preserve">. </w:t>
      </w:r>
      <w:r w:rsidRPr="00516E81">
        <w:t xml:space="preserve">Det behöver inte alltid vara samma myndighet som utövar både offentlig kontroll och annan offentlig verksamhet inom ett visst område. </w:t>
      </w:r>
      <w:r>
        <w:t>U</w:t>
      </w:r>
      <w:r w:rsidRPr="00516E81">
        <w:t xml:space="preserve">ppgifter som utgör annan offentlig verksamhet </w:t>
      </w:r>
      <w:r>
        <w:t xml:space="preserve">bör </w:t>
      </w:r>
      <w:r w:rsidRPr="00516E81">
        <w:t xml:space="preserve">också </w:t>
      </w:r>
      <w:r>
        <w:t>kunna</w:t>
      </w:r>
      <w:r w:rsidRPr="00516E81">
        <w:t xml:space="preserve"> utföras av andra statliga myndig</w:t>
      </w:r>
      <w:r>
        <w:softHyphen/>
      </w:r>
      <w:r w:rsidRPr="00516E81">
        <w:t>heter än de statliga myndigheter som pekats ut som kontrollmyndigheter av regeringen.</w:t>
      </w:r>
      <w:r>
        <w:t xml:space="preserve"> Den närmare ansvarsfördelningen mellan myndigheterna bör därför i likhet med vad som gäller för den offentliga kontrollen bestämmas av regeringen. </w:t>
      </w:r>
      <w:bookmarkEnd w:id="449"/>
    </w:p>
    <w:p w14:paraId="12D6EA76" w14:textId="77777777" w:rsidR="00F71CC6" w:rsidRDefault="00AB307F" w:rsidP="00F71CC6">
      <w:pPr>
        <w:pStyle w:val="Rubrik2"/>
      </w:pPr>
      <w:bookmarkStart w:id="450" w:name="_Toc44537292"/>
      <w:bookmarkStart w:id="451" w:name="_Toc54265487"/>
      <w:r w:rsidRPr="00CC6FAD">
        <w:t>Överlämnande av uppgifter i offentlig kontroll och annan offentlig verksamhet</w:t>
      </w:r>
      <w:bookmarkEnd w:id="450"/>
      <w:bookmarkEnd w:id="451"/>
    </w:p>
    <w:p w14:paraId="59ED5B93" w14:textId="77777777" w:rsidR="00F71CC6" w:rsidRDefault="00AB307F" w:rsidP="00F71CC6">
      <w:pPr>
        <w:pStyle w:val="Brdtextram"/>
        <w:rPr>
          <w:bCs/>
        </w:rPr>
      </w:pPr>
      <w:r>
        <w:rPr>
          <w:b/>
        </w:rPr>
        <w:t xml:space="preserve">Regeringens bedömning: </w:t>
      </w:r>
      <w:r w:rsidRPr="007961B5">
        <w:rPr>
          <w:bCs/>
        </w:rPr>
        <w:t>De behöriga myndigheterna kan överlämna uppgifter som ingår i offentlig kontroll eller annan offentlig verksamhet till enskilda organ eller fysiska personer direkt med stöd av bestämmel</w:t>
      </w:r>
      <w:r>
        <w:rPr>
          <w:bCs/>
        </w:rPr>
        <w:softHyphen/>
      </w:r>
      <w:r w:rsidRPr="007961B5">
        <w:rPr>
          <w:bCs/>
        </w:rPr>
        <w:t>serna i den nya kontrollförordningen.</w:t>
      </w:r>
    </w:p>
    <w:p w14:paraId="01DF04C7" w14:textId="77777777" w:rsidR="00F71CC6" w:rsidRPr="00AA3D06" w:rsidRDefault="00AB307F" w:rsidP="00F71CC6">
      <w:pPr>
        <w:pStyle w:val="Brdtextmedindragram"/>
      </w:pPr>
      <w:r>
        <w:t>När det gäller vinsektorn</w:t>
      </w:r>
      <w:r w:rsidRPr="00AA3D06">
        <w:t xml:space="preserve"> finns </w:t>
      </w:r>
      <w:r>
        <w:t xml:space="preserve">det </w:t>
      </w:r>
      <w:r w:rsidRPr="00AA3D06">
        <w:t>för närvarande inte något behov av att kunna överlämna uppgifter i offentlig kontroll eller annan offentlig verksamhet till enskilda organ eller fysiska personer</w:t>
      </w:r>
      <w:r>
        <w:t xml:space="preserve">. </w:t>
      </w:r>
    </w:p>
    <w:p w14:paraId="63C6E8C2" w14:textId="77777777" w:rsidR="00F71CC6" w:rsidRPr="00AA3D06" w:rsidRDefault="00AB307F" w:rsidP="00F71CC6">
      <w:pPr>
        <w:pStyle w:val="Brdtextmedindragram"/>
      </w:pPr>
      <w:r w:rsidRPr="00420062">
        <w:rPr>
          <w:b/>
        </w:rPr>
        <w:t>Regeringens förslag:</w:t>
      </w:r>
      <w:r>
        <w:t xml:space="preserve"> Den nuvarande bestämmelsen som ger rege</w:t>
      </w:r>
      <w:r>
        <w:softHyphen/>
        <w:t xml:space="preserve">ringen eller Livsmedelsverket rätt att delegera kontrolluppgifter till kontrollorgan ska ersättas av en </w:t>
      </w:r>
      <w:r w:rsidRPr="00AA3D06">
        <w:t>upplysning om att det i den nya kontrollförordningen finns bestämmelser om att vissa uppgifter som ingår i den offentliga kontrollen och vissa uppgifter i samband med annan offentlig verksamhet får överlämnas till ett organ eller till en fysisk person.</w:t>
      </w:r>
    </w:p>
    <w:p w14:paraId="60DC4999" w14:textId="77777777" w:rsidR="00F71CC6" w:rsidRPr="00A76360" w:rsidRDefault="00F71CC6" w:rsidP="00F71CC6">
      <w:pPr>
        <w:pStyle w:val="Brdtextmedindrag"/>
        <w:rPr>
          <w:sz w:val="8"/>
          <w:szCs w:val="8"/>
        </w:rPr>
      </w:pPr>
    </w:p>
    <w:p w14:paraId="7E004B5E" w14:textId="77777777" w:rsidR="00F71CC6" w:rsidRDefault="00AB307F" w:rsidP="00F71CC6">
      <w:pPr>
        <w:pStyle w:val="Brdtextmedindrag"/>
        <w:rPr>
          <w:b/>
        </w:rPr>
      </w:pPr>
      <w:r>
        <w:rPr>
          <w:b/>
        </w:rPr>
        <w:t xml:space="preserve">Promemorians förslag och bedömning </w:t>
      </w:r>
      <w:r>
        <w:rPr>
          <w:bCs/>
        </w:rPr>
        <w:t>skiljer sig från regeringens. I promemorian görs bedömningen att möjligheten att delegera uppgifter som ingår i offentlig kontroll bör finnas kvar inom vinsektorn. Som en följd av denna bedömning föreslås att regeringen eller Livsmedelsverket ska få överlämna även uppgifter som är annan offentlig verksamhet till organ eller till fysiska personer.</w:t>
      </w:r>
    </w:p>
    <w:p w14:paraId="6C585EB7" w14:textId="77777777" w:rsidR="00F71CC6" w:rsidRDefault="00AB307F" w:rsidP="00F71CC6">
      <w:pPr>
        <w:pStyle w:val="Brdtextmedindrag"/>
        <w:rPr>
          <w:b/>
        </w:rPr>
      </w:pPr>
      <w:r>
        <w:rPr>
          <w:b/>
        </w:rPr>
        <w:t xml:space="preserve">Remissinstanserna </w:t>
      </w:r>
      <w:r>
        <w:rPr>
          <w:bCs/>
        </w:rPr>
        <w:t>yttrar sig inte i denna del.</w:t>
      </w:r>
    </w:p>
    <w:p w14:paraId="15367F34" w14:textId="77777777" w:rsidR="00F71CC6" w:rsidRPr="00B45FDF" w:rsidRDefault="00AB307F" w:rsidP="00F71CC6">
      <w:pPr>
        <w:pStyle w:val="Rubrik4utannumrering"/>
      </w:pPr>
      <w:r w:rsidRPr="00B45FDF">
        <w:t xml:space="preserve">Skälen för regeringens </w:t>
      </w:r>
      <w:bookmarkStart w:id="452" w:name="_Hlk37080710"/>
      <w:r w:rsidRPr="00B45FDF">
        <w:t>förslag och bedömning</w:t>
      </w:r>
    </w:p>
    <w:p w14:paraId="66BAB6F2" w14:textId="77777777" w:rsidR="00F71CC6" w:rsidRDefault="00AB307F" w:rsidP="00F71CC6">
      <w:pPr>
        <w:pStyle w:val="Rubrik5utannumrering"/>
      </w:pPr>
      <w:r w:rsidRPr="00D75B0F">
        <w:t>EU-bestämmelser om delegation</w:t>
      </w:r>
      <w:r>
        <w:t xml:space="preserve"> </w:t>
      </w:r>
    </w:p>
    <w:p w14:paraId="24093F94" w14:textId="77777777" w:rsidR="00F71CC6" w:rsidRPr="00126869"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26869">
        <w:rPr>
          <w:rFonts w:ascii="Times New Roman" w:hAnsi="Times New Roman"/>
          <w:sz w:val="20"/>
        </w:rPr>
        <w:t xml:space="preserve">Enligt artiklarna 28 och 31 i </w:t>
      </w:r>
      <w:r>
        <w:rPr>
          <w:rFonts w:ascii="Times New Roman" w:hAnsi="Times New Roman"/>
          <w:sz w:val="20"/>
        </w:rPr>
        <w:t xml:space="preserve">den </w:t>
      </w:r>
      <w:r w:rsidRPr="00126869">
        <w:rPr>
          <w:rFonts w:ascii="Times New Roman" w:hAnsi="Times New Roman"/>
          <w:sz w:val="20"/>
        </w:rPr>
        <w:t>nya kontrollförordningen får de behöriga myndigheterna delegera vissa uppgifter som ingår i den offentliga kontrollen eller i annan offentlig verksamhet till organ eller till fysiska personer i enlighet med villkoren i artikel 29 eller 30.</w:t>
      </w:r>
      <w:r>
        <w:rPr>
          <w:rFonts w:ascii="Times New Roman" w:hAnsi="Times New Roman"/>
          <w:sz w:val="20"/>
        </w:rPr>
        <w:t xml:space="preserve"> </w:t>
      </w:r>
      <w:r w:rsidRPr="00126869">
        <w:rPr>
          <w:rFonts w:ascii="Times New Roman" w:hAnsi="Times New Roman"/>
          <w:sz w:val="20"/>
        </w:rPr>
        <w:t>Delegering av uppgifter som ingår i offentlig kontroll får ske under förutsättning</w:t>
      </w:r>
      <w:r>
        <w:rPr>
          <w:rFonts w:ascii="Times New Roman" w:hAnsi="Times New Roman"/>
          <w:sz w:val="20"/>
        </w:rPr>
        <w:t xml:space="preserve"> </w:t>
      </w:r>
      <w:r w:rsidRPr="00126869">
        <w:rPr>
          <w:rFonts w:ascii="Times New Roman" w:hAnsi="Times New Roman"/>
          <w:sz w:val="20"/>
        </w:rPr>
        <w:t>att delegeringen innehåller en exakt beskrivning av de uppgifter som ska utföras och villkoren för utförandet. Organet eller den fysiska personen ska vidare uppfylla vissa krav. De ska bl.a. ha den sakkunskap, utrustning och infrastruktur som krävs för att utföra de uppgifter som delegeras och de ska vara opartiska och fria från intressekonflikter. För ett organ gäller dessutom att det ska vara ackrediterat i enlighet med standarder som är relevanta för de aktuella uppgifterna (artiklarna 29</w:t>
      </w:r>
      <w:r>
        <w:rPr>
          <w:rFonts w:ascii="Times New Roman" w:hAnsi="Times New Roman"/>
          <w:sz w:val="20"/>
        </w:rPr>
        <w:t xml:space="preserve"> och </w:t>
      </w:r>
      <w:r w:rsidRPr="00126869">
        <w:rPr>
          <w:rFonts w:ascii="Times New Roman" w:hAnsi="Times New Roman"/>
          <w:sz w:val="20"/>
        </w:rPr>
        <w:t xml:space="preserve">30). </w:t>
      </w:r>
    </w:p>
    <w:p w14:paraId="11D8C631" w14:textId="77CA5AFC" w:rsidR="00F71CC6" w:rsidRPr="0093443C"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26869">
        <w:rPr>
          <w:rFonts w:ascii="Times New Roman" w:hAnsi="Times New Roman"/>
          <w:sz w:val="20"/>
        </w:rPr>
        <w:t>När det gäller delegering av uppgifter som ingår i annan offentlig verk</w:t>
      </w:r>
      <w:r>
        <w:rPr>
          <w:rFonts w:ascii="Times New Roman" w:hAnsi="Times New Roman"/>
          <w:sz w:val="20"/>
        </w:rPr>
        <w:softHyphen/>
      </w:r>
      <w:r w:rsidRPr="00126869">
        <w:rPr>
          <w:rFonts w:ascii="Times New Roman" w:hAnsi="Times New Roman"/>
          <w:sz w:val="20"/>
        </w:rPr>
        <w:t xml:space="preserve">samhet till ett organ krävs att de bestämmelser som avses i artikel 1.2 </w:t>
      </w:r>
      <w:r>
        <w:rPr>
          <w:rFonts w:ascii="Times New Roman" w:hAnsi="Times New Roman"/>
          <w:sz w:val="20"/>
        </w:rPr>
        <w:t xml:space="preserve"> (</w:t>
      </w:r>
      <w:r w:rsidRPr="00126869">
        <w:rPr>
          <w:rFonts w:ascii="Times New Roman" w:hAnsi="Times New Roman"/>
          <w:sz w:val="20"/>
        </w:rPr>
        <w:t>som anger vilka sakområden som kontrollförordningen ska tillämpas på) inte förbjuder en sådan delegering. För delegation till fysiska personer krävs, förutom att villkoren enligt artikel 30 är uppfyllda, att den materiella lagstiftningen tillåter en sådan delegering.</w:t>
      </w:r>
      <w:r>
        <w:rPr>
          <w:rFonts w:ascii="Times New Roman" w:hAnsi="Times New Roman"/>
          <w:sz w:val="20"/>
        </w:rPr>
        <w:t xml:space="preserve"> U</w:t>
      </w:r>
      <w:r w:rsidRPr="00EA19A3">
        <w:rPr>
          <w:rFonts w:ascii="Times New Roman" w:hAnsi="Times New Roman"/>
          <w:sz w:val="20"/>
        </w:rPr>
        <w:t>tgångspunkten enligt den nya kontrollförordningen är att beslut om åtgärder vid bristande efterlevnad inte får lämnas över till enskilda organ och fysiska personer (artiklarna 31.3 samt 138.1</w:t>
      </w:r>
      <w:r>
        <w:rPr>
          <w:rFonts w:ascii="Times New Roman" w:hAnsi="Times New Roman"/>
          <w:sz w:val="20"/>
        </w:rPr>
        <w:t xml:space="preserve"> </w:t>
      </w:r>
      <w:r w:rsidRPr="00EA19A3">
        <w:rPr>
          <w:rFonts w:ascii="Times New Roman" w:hAnsi="Times New Roman"/>
          <w:sz w:val="20"/>
        </w:rPr>
        <w:t>b, 138.2</w:t>
      </w:r>
      <w:r>
        <w:rPr>
          <w:rFonts w:ascii="Times New Roman" w:hAnsi="Times New Roman"/>
          <w:sz w:val="20"/>
        </w:rPr>
        <w:t xml:space="preserve">, </w:t>
      </w:r>
      <w:r w:rsidRPr="00EA19A3">
        <w:rPr>
          <w:rFonts w:ascii="Times New Roman" w:hAnsi="Times New Roman"/>
          <w:sz w:val="20"/>
        </w:rPr>
        <w:t>138.3</w:t>
      </w:r>
      <w:r>
        <w:rPr>
          <w:rFonts w:ascii="Times New Roman" w:hAnsi="Times New Roman"/>
          <w:sz w:val="20"/>
        </w:rPr>
        <w:t xml:space="preserve"> och 66–69</w:t>
      </w:r>
      <w:r w:rsidRPr="00EA19A3">
        <w:rPr>
          <w:rFonts w:ascii="Times New Roman" w:hAnsi="Times New Roman"/>
          <w:sz w:val="20"/>
        </w:rPr>
        <w:t>). I fråga om skyddade beteck</w:t>
      </w:r>
      <w:r>
        <w:rPr>
          <w:rFonts w:ascii="Times New Roman" w:hAnsi="Times New Roman"/>
          <w:sz w:val="20"/>
        </w:rPr>
        <w:softHyphen/>
      </w:r>
      <w:r w:rsidRPr="00EA19A3">
        <w:rPr>
          <w:rFonts w:ascii="Times New Roman" w:hAnsi="Times New Roman"/>
          <w:sz w:val="20"/>
        </w:rPr>
        <w:t>ningar finns dock ett undantag från denna begränsning. På det</w:t>
      </w:r>
      <w:r>
        <w:rPr>
          <w:rFonts w:ascii="Times New Roman" w:hAnsi="Times New Roman"/>
          <w:sz w:val="20"/>
        </w:rPr>
        <w:t>ta</w:t>
      </w:r>
      <w:r w:rsidRPr="00EA19A3">
        <w:rPr>
          <w:rFonts w:ascii="Times New Roman" w:hAnsi="Times New Roman"/>
          <w:sz w:val="20"/>
        </w:rPr>
        <w:t xml:space="preserve"> område får nämligen behöriga myndigheter, som har delegerat möjligheten att besluta om rätten att använda en produkts registrerade namn, även dele</w:t>
      </w:r>
      <w:r>
        <w:rPr>
          <w:rFonts w:ascii="Times New Roman" w:hAnsi="Times New Roman"/>
          <w:sz w:val="20"/>
        </w:rPr>
        <w:softHyphen/>
      </w:r>
      <w:r w:rsidRPr="00EA19A3">
        <w:rPr>
          <w:rFonts w:ascii="Times New Roman" w:hAnsi="Times New Roman"/>
          <w:sz w:val="20"/>
        </w:rPr>
        <w:t xml:space="preserve">gera möjligheten att besluta om vissa angivna åtgärder (artikel 26). </w:t>
      </w:r>
      <w:r w:rsidRPr="0093443C">
        <w:rPr>
          <w:rFonts w:ascii="Times New Roman" w:hAnsi="Times New Roman"/>
          <w:sz w:val="20"/>
        </w:rPr>
        <w:t>Dessa åtgärder är</w:t>
      </w:r>
      <w:r>
        <w:rPr>
          <w:rFonts w:ascii="Times New Roman" w:hAnsi="Times New Roman"/>
          <w:sz w:val="20"/>
        </w:rPr>
        <w:t xml:space="preserve"> följande</w:t>
      </w:r>
      <w:r w:rsidRPr="0093443C">
        <w:rPr>
          <w:rFonts w:ascii="Times New Roman" w:hAnsi="Times New Roman"/>
          <w:sz w:val="20"/>
        </w:rPr>
        <w:t>: beordra att vissa av aktörens verksamheter blir före</w:t>
      </w:r>
      <w:r>
        <w:rPr>
          <w:rFonts w:ascii="Times New Roman" w:hAnsi="Times New Roman"/>
          <w:sz w:val="20"/>
        </w:rPr>
        <w:softHyphen/>
      </w:r>
      <w:r w:rsidRPr="0093443C">
        <w:rPr>
          <w:rFonts w:ascii="Times New Roman" w:hAnsi="Times New Roman"/>
          <w:sz w:val="20"/>
        </w:rPr>
        <w:t>mål för systematisk eller ökad offentlig kontroll, beordra att aktören ökar egenkontrollernas frekvens samt beordra att märkningen ändras för att stämma överens med produktspecifikationerna och de bestämmelser som avses i artikel 1.2 j.</w:t>
      </w:r>
      <w:bookmarkEnd w:id="452"/>
    </w:p>
    <w:p w14:paraId="44380CD5" w14:textId="77777777" w:rsidR="00F71CC6" w:rsidRDefault="00AB307F" w:rsidP="00F71CC6">
      <w:pPr>
        <w:pStyle w:val="Rubrik5utannumrering"/>
      </w:pPr>
      <w:r>
        <w:t>Det införs inte några särskilda delegationsbestämmelser i lagen</w:t>
      </w:r>
    </w:p>
    <w:p w14:paraId="355128B6" w14:textId="77777777" w:rsidR="00F71CC6" w:rsidRPr="009B12F5" w:rsidRDefault="00AB307F" w:rsidP="00F71CC6">
      <w:pPr>
        <w:pStyle w:val="Brdtext"/>
      </w:pPr>
      <w:r w:rsidRPr="009F5D68">
        <w:t>Av 12 kap. 4 § andra stycket regeringsformen framgår att förvalt</w:t>
      </w:r>
      <w:r w:rsidRPr="009F5D68">
        <w:softHyphen/>
        <w:t>ningsupp</w:t>
      </w:r>
      <w:r>
        <w:softHyphen/>
      </w:r>
      <w:r w:rsidRPr="009F5D68">
        <w:t>gifter kan överlämnas åt enskilda och att detta ska ske med stöd av lag om uppgiften innefattar myndighetsutövning. Det kan inte uteslutas att det kan förekomma moment av myndighetsutöv</w:t>
      </w:r>
      <w:r w:rsidRPr="009F5D68">
        <w:softHyphen/>
        <w:t xml:space="preserve">ning i de uppgifter som </w:t>
      </w:r>
      <w:r>
        <w:t xml:space="preserve">kan </w:t>
      </w:r>
      <w:r w:rsidRPr="009F5D68">
        <w:t>dele</w:t>
      </w:r>
      <w:r>
        <w:softHyphen/>
      </w:r>
      <w:r w:rsidRPr="009F5D68">
        <w:t>geras av de behöriga myndigheterna med stöd av bestämmelserna i den nya kontrollförordningen och att delege</w:t>
      </w:r>
      <w:r w:rsidRPr="009F5D68">
        <w:softHyphen/>
        <w:t>ring därför kräver stöd i lag.</w:t>
      </w:r>
      <w:r>
        <w:t xml:space="preserve"> </w:t>
      </w:r>
      <w:r w:rsidRPr="009F5D68">
        <w:t>Bestämmel</w:t>
      </w:r>
      <w:r w:rsidRPr="009F5D68">
        <w:softHyphen/>
        <w:t xml:space="preserve">serna om delegering i den nya kontrollförordningen är </w:t>
      </w:r>
      <w:r>
        <w:t>emeller</w:t>
      </w:r>
      <w:r>
        <w:softHyphen/>
        <w:t xml:space="preserve">tid </w:t>
      </w:r>
      <w:r w:rsidRPr="009F5D68">
        <w:t xml:space="preserve">direkt tillämpliga </w:t>
      </w:r>
      <w:r>
        <w:t xml:space="preserve">och någon kompletterande bestämmelse i nationell rätt krävs inte för att regeringsformens krav på lagstöd ska vara uppfyllt. Bestämmelserna är även utformade på ett sätt som gör att de berörda myndigheterna kan tillämpa dem utan kompletterande regler i lag. Det gäller även möjligheten att besluta om åtgärder vid bristande efterlevnad enligt artikel 26 i kontrollförordningen. </w:t>
      </w:r>
      <w:r w:rsidRPr="009B12F5">
        <w:t xml:space="preserve">Av tydlighetsskäl bör möjligheten att delegera uppgifter med stöd av kontrollförordningen dock framgå av </w:t>
      </w:r>
      <w:r>
        <w:t>lagen om kontroll av skyddade beteckningar på jordbruksprodukter och livsmedel</w:t>
      </w:r>
      <w:r w:rsidRPr="009B12F5">
        <w:t>. Regeringen föreslår därför att det i lagen införs en upplysning om att det i den nya kontrollförordningen finns bestämmelser om att vissa uppgifter som ingår i den offentliga kontrollen och vissa uppgifter i samband med annan offentlig verksamhet får delegeras till ett organ eller till en fysisk person.</w:t>
      </w:r>
    </w:p>
    <w:p w14:paraId="0593A616" w14:textId="77777777" w:rsidR="00F71CC6" w:rsidRDefault="00AB307F" w:rsidP="00F71CC6">
      <w:pPr>
        <w:pStyle w:val="Brdtextmedindrag"/>
      </w:pPr>
      <w:r w:rsidRPr="006B5983">
        <w:t>Lagen om kontroll av skyddade beteck</w:t>
      </w:r>
      <w:r w:rsidRPr="006B5983">
        <w:softHyphen/>
        <w:t xml:space="preserve">ningar på jordbruksprodukter och livsmedel är emellertid </w:t>
      </w:r>
      <w:r>
        <w:t xml:space="preserve">även </w:t>
      </w:r>
      <w:r w:rsidRPr="006B5983">
        <w:t>tillämplig på vissa vinprodukter som inte omfattas av den nya kontrollförord</w:t>
      </w:r>
      <w:r w:rsidRPr="006B5983">
        <w:softHyphen/>
        <w:t>ningens tillämpningsområde</w:t>
      </w:r>
      <w:r>
        <w:t xml:space="preserve"> (se avsnitt 13.1 ovan)</w:t>
      </w:r>
      <w:r w:rsidRPr="006B5983">
        <w:t xml:space="preserve">. </w:t>
      </w:r>
      <w:r>
        <w:t>Möjligheten att delegera kontrolluppgifter till kontrollorgan med stöd av 5 § i lagen har funnits sedan lagens tillkomst, men någon delegation har hittills inte skett. Regeringen bedömer därför, till skillnad från promemorian, att det för närvarande inte finns något behov av att ha en nationell reglering om delegation i lagen som möjliggör delegation av kontroller inom vinsektorn. Den nuvarande regleringen i 5 § om regering</w:t>
      </w:r>
      <w:r>
        <w:softHyphen/>
        <w:t>ens eller Livsmedelverkets möjlighet att delegera uppgifter till kontrollor</w:t>
      </w:r>
      <w:r>
        <w:softHyphen/>
        <w:t>gan ska därför ersättas av en upplysningsbestämmelse om kontrollförord</w:t>
      </w:r>
      <w:r>
        <w:softHyphen/>
        <w:t>ningens delegationsregler.</w:t>
      </w:r>
    </w:p>
    <w:p w14:paraId="0C5756EA" w14:textId="77777777" w:rsidR="00F71CC6" w:rsidRDefault="00AB307F" w:rsidP="00F71CC6">
      <w:pPr>
        <w:pStyle w:val="Rubrik2"/>
      </w:pPr>
      <w:bookmarkStart w:id="453" w:name="_Toc44537293"/>
      <w:bookmarkStart w:id="454" w:name="_Toc54265488"/>
      <w:r>
        <w:t>Förelägganden riktade till kommuner</w:t>
      </w:r>
      <w:bookmarkEnd w:id="453"/>
      <w:bookmarkEnd w:id="454"/>
    </w:p>
    <w:p w14:paraId="0DADF5F9" w14:textId="77777777" w:rsidR="00F71CC6" w:rsidRPr="00A76360" w:rsidRDefault="00AB307F" w:rsidP="00F71CC6">
      <w:pPr>
        <w:pStyle w:val="Brdtextram"/>
        <w:rPr>
          <w:sz w:val="8"/>
          <w:szCs w:val="8"/>
        </w:rPr>
      </w:pPr>
      <w:r w:rsidRPr="00420062">
        <w:rPr>
          <w:b/>
        </w:rPr>
        <w:t>Regeringens förslag:</w:t>
      </w:r>
      <w:r>
        <w:t xml:space="preserve"> </w:t>
      </w:r>
      <w:r w:rsidRPr="006B5983">
        <w:t>Om en kommun inte fullgör de skyldig</w:t>
      </w:r>
      <w:r w:rsidRPr="006B5983">
        <w:softHyphen/>
        <w:t>heter som följer av dess uppdrag att utföra annan offentlig verk</w:t>
      </w:r>
      <w:r w:rsidRPr="006B5983">
        <w:softHyphen/>
        <w:t>samhet ska Livs</w:t>
      </w:r>
      <w:r>
        <w:softHyphen/>
      </w:r>
      <w:r w:rsidRPr="006B5983">
        <w:t>medelsverket få förelägga kommunen att avhjälpa bristen</w:t>
      </w:r>
      <w:r>
        <w:t>.</w:t>
      </w:r>
    </w:p>
    <w:p w14:paraId="65C21650"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1DEF87E" w14:textId="77777777"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 xml:space="preserve">Promemorians förslag </w:t>
      </w:r>
      <w:r w:rsidRPr="0061329A">
        <w:rPr>
          <w:rFonts w:ascii="Times New Roman" w:hAnsi="Times New Roman"/>
          <w:bCs/>
          <w:sz w:val="20"/>
        </w:rPr>
        <w:t>ö</w:t>
      </w:r>
      <w:r w:rsidRPr="0061329A">
        <w:rPr>
          <w:rFonts w:ascii="Times New Roman" w:hAnsi="Times New Roman"/>
          <w:sz w:val="20"/>
        </w:rPr>
        <w:t>verensstämmer med regeringens.</w:t>
      </w:r>
    </w:p>
    <w:p w14:paraId="41EFD629" w14:textId="77777777" w:rsidR="00F71CC6" w:rsidRPr="006B5983" w:rsidRDefault="00AB307F" w:rsidP="00F71CC6">
      <w:pPr>
        <w:pStyle w:val="Brdtextmedindrag"/>
        <w:rPr>
          <w:b/>
        </w:rPr>
      </w:pPr>
      <w:r w:rsidRPr="006B5983">
        <w:rPr>
          <w:b/>
        </w:rPr>
        <w:t>Remissinstanserna</w:t>
      </w:r>
      <w:r>
        <w:rPr>
          <w:b/>
        </w:rPr>
        <w:t xml:space="preserve"> </w:t>
      </w:r>
      <w:r>
        <w:rPr>
          <w:bCs/>
        </w:rPr>
        <w:t>yttrar sig inte över förslaget.</w:t>
      </w:r>
    </w:p>
    <w:p w14:paraId="28F7BB50" w14:textId="0EACEBE4" w:rsidR="00F71CC6" w:rsidRDefault="00AB307F" w:rsidP="00F71CC6">
      <w:pPr>
        <w:pStyle w:val="Brdtextmedindrag"/>
      </w:pPr>
      <w:r w:rsidRPr="006B5983">
        <w:rPr>
          <w:b/>
        </w:rPr>
        <w:t>Skälen för regeringens förslag:</w:t>
      </w:r>
      <w:r>
        <w:t xml:space="preserve"> Om det finns brister i den kommunala kontrollen kan Livsmedels</w:t>
      </w:r>
      <w:r>
        <w:softHyphen/>
        <w:t>verket förelägga en kommun att rätta till bristerna. Ett sådant före</w:t>
      </w:r>
      <w:r>
        <w:softHyphen/>
        <w:t>läggande ska innehålla uppgifter om de åtgärder som Livsmedels</w:t>
      </w:r>
      <w:r>
        <w:softHyphen/>
        <w:t>verket anser nödvändiga för att bristen ska kunna avhjälpas (9 § lagen om kontroll av skyddade beteckningar på jordbruks</w:t>
      </w:r>
      <w:r>
        <w:softHyphen/>
        <w:t>produkter och livsmedel).</w:t>
      </w:r>
    </w:p>
    <w:p w14:paraId="42D9AC6D" w14:textId="550C16E6" w:rsidR="00F71CC6" w:rsidRDefault="00AB307F" w:rsidP="00F71CC6">
      <w:pPr>
        <w:pStyle w:val="Brdtextmedindrag"/>
      </w:pPr>
      <w:r>
        <w:t>Även misskötsel av uppgifter som i den nya kontrollförordningen är annan offentlig verksamhet, t.ex. upprepad under</w:t>
      </w:r>
      <w:r>
        <w:softHyphen/>
        <w:t>låtenhet att rapportera om kontrollverksamheten till den centrala myndigheten eller underlåtenhet att upprätta en kontrollplan, bör kunna leda till att Livsmedelsverket föreläg</w:t>
      </w:r>
      <w:r>
        <w:softHyphen/>
        <w:t xml:space="preserve">ger en kommun att rätta till bristerna. </w:t>
      </w:r>
      <w:r w:rsidRPr="004B3DD9">
        <w:t xml:space="preserve">Regeringen instämmer således i promemorians förslag att bestämmelsen i </w:t>
      </w:r>
      <w:r>
        <w:t>9 </w:t>
      </w:r>
      <w:r w:rsidRPr="004B3DD9">
        <w:t xml:space="preserve">§ lagen om kontroll av </w:t>
      </w:r>
      <w:r>
        <w:t>skyd</w:t>
      </w:r>
      <w:r>
        <w:softHyphen/>
        <w:t>dade beteckningar på jordbruksprodukter och livsmedel</w:t>
      </w:r>
      <w:r w:rsidRPr="004B3DD9">
        <w:t xml:space="preserve"> bör kompletteras med en möjlighet för Livsmedelsverket att kunna förelägga en kommun att fullgöra sitt uppdrag att utöva annan offentlig verksamhet.</w:t>
      </w:r>
    </w:p>
    <w:p w14:paraId="33B8AC90" w14:textId="77777777" w:rsidR="00F71CC6" w:rsidRDefault="00AB307F" w:rsidP="00F71CC6">
      <w:pPr>
        <w:pStyle w:val="Rubrik2"/>
      </w:pPr>
      <w:bookmarkStart w:id="455" w:name="_Toc44537294"/>
      <w:bookmarkStart w:id="456" w:name="_Toc54265489"/>
      <w:r>
        <w:t>Föreskrifter om annan offentlig verksamhet och om skyldighet för organ och fysiska personer att lämna information</w:t>
      </w:r>
      <w:bookmarkEnd w:id="455"/>
      <w:bookmarkEnd w:id="456"/>
    </w:p>
    <w:p w14:paraId="4EC0D76B" w14:textId="77777777" w:rsidR="00F71CC6" w:rsidRDefault="00AB307F" w:rsidP="00F71CC6">
      <w:pPr>
        <w:pStyle w:val="Brdtextram"/>
      </w:pPr>
      <w:r w:rsidRPr="00420062">
        <w:rPr>
          <w:b/>
        </w:rPr>
        <w:t>Regeringens förslag:</w:t>
      </w:r>
      <w:r>
        <w:t xml:space="preserve"> </w:t>
      </w:r>
      <w:r w:rsidRPr="00FA750A">
        <w:t>Bemyndigandet för regeringen eller den myndig</w:t>
      </w:r>
      <w:r>
        <w:softHyphen/>
      </w:r>
      <w:r w:rsidRPr="00FA750A">
        <w:t>het som regeringen bestämmer att meddela föreskrifter om hur offentlig kontroll ska bedrivas ska kompletteras med en rätt för rege</w:t>
      </w:r>
      <w:r w:rsidRPr="00FA750A">
        <w:softHyphen/>
        <w:t>ringen eller den myndighet som regeringen bestämmer att meddela föreskrifter om hur annan offentlig verksamhet ska bedrivas</w:t>
      </w:r>
      <w:r>
        <w:t>.</w:t>
      </w:r>
    </w:p>
    <w:p w14:paraId="57150C2C" w14:textId="77777777" w:rsidR="00F71CC6" w:rsidRPr="005D2F0D" w:rsidRDefault="00AB307F" w:rsidP="00F71CC6">
      <w:pPr>
        <w:pStyle w:val="Brdtextmedindragram"/>
      </w:pPr>
      <w:r>
        <w:rPr>
          <w:bCs/>
        </w:rPr>
        <w:t>Det ska även införas ett bemyndigande för regeringen eller den myndighet som regeringen bestämmer att meddela föreskrifter om skyldighet för ett organ med delegerade uppgifter eller en fysisk person som har delegerats vissa uppgifter att lämna information och ge in hand</w:t>
      </w:r>
      <w:r>
        <w:rPr>
          <w:bCs/>
        </w:rPr>
        <w:softHyphen/>
        <w:t>lingar till den myndighet som har delegerat uppgiften.</w:t>
      </w:r>
    </w:p>
    <w:p w14:paraId="5D80C7D4"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07EF3AC" w14:textId="77777777" w:rsidR="00F71CC6" w:rsidRPr="005D2F0D" w:rsidRDefault="00AB307F" w:rsidP="00F71CC6">
      <w:pPr>
        <w:pStyle w:val="Brdtextmedindrag"/>
        <w:rPr>
          <w:b/>
        </w:rPr>
      </w:pPr>
      <w:r w:rsidRPr="0061329A">
        <w:rPr>
          <w:b/>
        </w:rPr>
        <w:t xml:space="preserve">Promemorians förslag </w:t>
      </w:r>
      <w:r w:rsidRPr="0061329A">
        <w:rPr>
          <w:bCs/>
        </w:rPr>
        <w:t>ö</w:t>
      </w:r>
      <w:r w:rsidRPr="0061329A">
        <w:t xml:space="preserve">verensstämmer </w:t>
      </w:r>
      <w:r>
        <w:t xml:space="preserve">delvis med </w:t>
      </w:r>
      <w:r w:rsidRPr="0061329A">
        <w:t>regeringens.</w:t>
      </w:r>
      <w:r w:rsidRPr="005D2F0D">
        <w:t xml:space="preserve"> I pro</w:t>
      </w:r>
      <w:r>
        <w:softHyphen/>
      </w:r>
      <w:r w:rsidRPr="005D2F0D">
        <w:t>memorian föreslås inte något bemyndigande för regeringen eller den myndighet som regeringen bestämmer att meddela föreskrifter om skyl</w:t>
      </w:r>
      <w:r>
        <w:softHyphen/>
      </w:r>
      <w:r w:rsidRPr="005D2F0D">
        <w:t>dighet för organ eller fysiska personer att ge in handlingar till den myndighet som har delegerat uppgifter</w:t>
      </w:r>
      <w:r>
        <w:t>.</w:t>
      </w:r>
    </w:p>
    <w:p w14:paraId="1156D74B" w14:textId="5FF5E4FC" w:rsidR="00F71CC6" w:rsidRPr="00AE1B53" w:rsidRDefault="00AB307F" w:rsidP="00F71CC6">
      <w:pPr>
        <w:pStyle w:val="Brdtextmedindrag"/>
        <w:rPr>
          <w:bCs/>
        </w:rPr>
      </w:pPr>
      <w:r w:rsidRPr="004C327B">
        <w:rPr>
          <w:b/>
        </w:rPr>
        <w:t>Remissinstanserna</w:t>
      </w:r>
      <w:r>
        <w:rPr>
          <w:b/>
        </w:rPr>
        <w:t xml:space="preserve">: </w:t>
      </w:r>
      <w:r w:rsidRPr="000970C9">
        <w:rPr>
          <w:i/>
          <w:iCs/>
        </w:rPr>
        <w:t>R</w:t>
      </w:r>
      <w:r w:rsidRPr="004762F6">
        <w:rPr>
          <w:i/>
          <w:iCs/>
        </w:rPr>
        <w:t>iksdagens ombudsmän</w:t>
      </w:r>
      <w:r w:rsidRPr="004762F6">
        <w:t xml:space="preserve"> påpekar att det inte fram</w:t>
      </w:r>
      <w:r>
        <w:softHyphen/>
      </w:r>
      <w:r w:rsidRPr="004762F6">
        <w:t>går av promemorian hur handlingar som förvaras hos organ eller fysiska personer som agerar på delegation ska hanteras vid en begäran om handlingsutlämnande och att den fortsatta beredningen bör kompletteras med en analys av den frågan. Inga andra remissinstanser berör frågan</w:t>
      </w:r>
      <w:r>
        <w:t>.</w:t>
      </w:r>
    </w:p>
    <w:p w14:paraId="4B8E0880" w14:textId="77777777" w:rsidR="00F71CC6" w:rsidRDefault="00AB307F" w:rsidP="00F71CC6">
      <w:pPr>
        <w:pStyle w:val="Rubrik4utannumrering"/>
      </w:pPr>
      <w:r w:rsidRPr="004C327B">
        <w:t>Skälen för regeringens förslag</w:t>
      </w:r>
    </w:p>
    <w:p w14:paraId="22E8EF71" w14:textId="77777777" w:rsidR="00F71CC6" w:rsidRDefault="00AB307F" w:rsidP="00F71CC6">
      <w:pPr>
        <w:pStyle w:val="Rubrik5utannumrering"/>
      </w:pPr>
      <w:r>
        <w:t>Föreskrifter om annan offentlig verksamhet</w:t>
      </w:r>
    </w:p>
    <w:p w14:paraId="5D368CD4" w14:textId="77777777" w:rsidR="00F71CC6" w:rsidRDefault="00AB307F" w:rsidP="00F71CC6">
      <w:pPr>
        <w:pStyle w:val="Brdtextmedindrag"/>
        <w:ind w:firstLine="0"/>
      </w:pPr>
      <w:r>
        <w:t>Den nya kontrollförordningen innehåller i likhet med den tidigare kontroll</w:t>
      </w:r>
      <w:r>
        <w:softHyphen/>
        <w:t>förordningen bestämmelser om hur den offentliga kontrol</w:t>
      </w:r>
      <w:r>
        <w:softHyphen/>
        <w:t>len i medlems</w:t>
      </w:r>
      <w:r>
        <w:softHyphen/>
        <w:t>staterna ska organiseras och genomföras. I den nya kontrollförordningen införs även uttrycket annan offentlig verksamhet för sådana myndighets</w:t>
      </w:r>
      <w:r>
        <w:softHyphen/>
        <w:t>uppgifter som inte är offentlig kontroll.</w:t>
      </w:r>
    </w:p>
    <w:p w14:paraId="10C5857F" w14:textId="77777777" w:rsidR="00F71CC6" w:rsidRDefault="00AB307F" w:rsidP="00F71CC6">
      <w:pPr>
        <w:pStyle w:val="Brdtextmedindrag"/>
      </w:pPr>
      <w:r>
        <w:t>I artikel 5 i den nya kontrollförordningen finns ett antal krav som de behöriga myndigheterna ska uppfylla när det gäller kontrol</w:t>
      </w:r>
      <w:r>
        <w:softHyphen/>
        <w:t>len och den offentliga verksamheten. Myndigheterna ska bl.a. införa rutiner eller förfaranden för att säkerställa att offentlig kontroll och annan offentlig verksamhet är effektiv och ändamålsenlig samt för att säkerställa att det inte finns någon intressekonflikt för den personal som genomför offentlig kontroll och annan offent</w:t>
      </w:r>
      <w:r>
        <w:softHyphen/>
        <w:t>lig verk</w:t>
      </w:r>
      <w:r>
        <w:softHyphen/>
        <w:t>samhet. Personalen ska vidare ha tillgång till lämplig labora</w:t>
      </w:r>
      <w:r>
        <w:softHyphen/>
        <w:t>toriekapacitet för analys, testning och diagnostik.</w:t>
      </w:r>
    </w:p>
    <w:p w14:paraId="049F22DF" w14:textId="77777777" w:rsidR="00F71CC6" w:rsidRDefault="00AB307F" w:rsidP="00F71CC6">
      <w:pPr>
        <w:pStyle w:val="Brdtextmedindrag"/>
      </w:pPr>
      <w:r>
        <w:t>I artikel 9 i den nya kontrollförordningen regleras hur den offent</w:t>
      </w:r>
      <w:r>
        <w:softHyphen/>
        <w:t>liga kontrollen ska bedrivas. Av bestämmelsen framgår att de behö</w:t>
      </w:r>
      <w:r>
        <w:softHyphen/>
        <w:t>riga myndigheterna regelbundet och med lämplig frekvens ska ge</w:t>
      </w:r>
      <w:r>
        <w:softHyphen/>
        <w:t>nom</w:t>
      </w:r>
      <w:r>
        <w:softHyphen/>
        <w:t>föra risk</w:t>
      </w:r>
      <w:r>
        <w:softHyphen/>
        <w:t>baserad offentlig kontroll av alla aktörer. Kontrollen ska bl.a. beakta identifierade risker som är förbundna med djur och varor, aktörernas tidigare resultat vid offentlig kontroll och tillförlitligheten i aktörens egen</w:t>
      </w:r>
      <w:r>
        <w:softHyphen/>
        <w:t>kontroll. Kontrollen ska som huvud</w:t>
      </w:r>
      <w:r>
        <w:softHyphen/>
        <w:t>regel genomföras utan förvarning. Vidare ska kontrollen så långt det är möjligt genom</w:t>
      </w:r>
      <w:r>
        <w:softHyphen/>
        <w:t>föras på ett sätt som minimerar den administrativa bördan och verk</w:t>
      </w:r>
      <w:r>
        <w:softHyphen/>
        <w:t>samhetsstörningar för aktörerna. Motsvarande be</w:t>
      </w:r>
      <w:r>
        <w:softHyphen/>
        <w:t>stämmelser finns i den tidigare kontrollförord</w:t>
      </w:r>
      <w:r>
        <w:softHyphen/>
        <w:t>ningen.</w:t>
      </w:r>
    </w:p>
    <w:p w14:paraId="68096E4C" w14:textId="77777777" w:rsidR="00F71CC6" w:rsidRDefault="00AB307F" w:rsidP="00F71CC6">
      <w:pPr>
        <w:pStyle w:val="Brdtextmedindrag"/>
      </w:pPr>
      <w:r>
        <w:t>I den nya kontrollförordningen ges vidare kommissionen befo</w:t>
      </w:r>
      <w:r>
        <w:softHyphen/>
        <w:t>genhet att meddela närmare bestämmelser om offentlig kontroll och annan offentlig verksamhet genom delegerade akter och genom</w:t>
      </w:r>
      <w:r>
        <w:softHyphen/>
        <w:t>förandeakter.</w:t>
      </w:r>
    </w:p>
    <w:p w14:paraId="4CD936AB" w14:textId="77777777" w:rsidR="00F71CC6" w:rsidRDefault="00AB307F" w:rsidP="00F71CC6">
      <w:pPr>
        <w:pStyle w:val="Brdtextmedindrag"/>
      </w:pPr>
      <w:r>
        <w:t>I 10 § lagen om kontroll av skyddade beteckningar på jordbruks</w:t>
      </w:r>
      <w:r>
        <w:softHyphen/>
        <w:t>produk</w:t>
      </w:r>
      <w:r>
        <w:softHyphen/>
        <w:t>ter och livsmedel finns ett bemyndigande för regeringen eller den myndig</w:t>
      </w:r>
      <w:r>
        <w:softHyphen/>
        <w:t>het som regeringen bestämmer att meddela föreskrifter om hur kontroll ska bedrivas.</w:t>
      </w:r>
    </w:p>
    <w:p w14:paraId="44132EE3" w14:textId="77777777" w:rsidR="00F71CC6" w:rsidRDefault="00AB307F" w:rsidP="00F71CC6">
      <w:pPr>
        <w:pStyle w:val="Brdtextmedindrag"/>
      </w:pPr>
      <w:r w:rsidRPr="004C327B">
        <w:t xml:space="preserve"> Det kan även finnas behov av att meddela föreskrifter om hur sådan verksamhet som i den nya kontrollförordningen benämns annan offentlig verksamhet ska bedrivas. Livsmedelsverket har i dag t.ex. meddelat före</w:t>
      </w:r>
      <w:r>
        <w:softHyphen/>
      </w:r>
      <w:r w:rsidRPr="004C327B">
        <w:t>skrifter om tidsfrister i handläggningen av vissa ärenden som även gäller för skyddade beteckningar.</w:t>
      </w:r>
      <w:r>
        <w:t xml:space="preserve"> Regeringen delar </w:t>
      </w:r>
      <w:r w:rsidRPr="004C327B">
        <w:t>därför</w:t>
      </w:r>
      <w:r>
        <w:t xml:space="preserve"> promemorians bedömning</w:t>
      </w:r>
      <w:r w:rsidRPr="004C327B">
        <w:t xml:space="preserve"> att regeringen eller den myndighet som regeringen bestämmer </w:t>
      </w:r>
      <w:r>
        <w:t xml:space="preserve">även bör kunna </w:t>
      </w:r>
      <w:r w:rsidRPr="004C327B">
        <w:t xml:space="preserve">meddela föreskrifter om </w:t>
      </w:r>
      <w:r>
        <w:t xml:space="preserve">hur </w:t>
      </w:r>
      <w:r w:rsidRPr="004C327B">
        <w:t>annan offentlig verksamhet</w:t>
      </w:r>
      <w:r>
        <w:t xml:space="preserve"> ska bedrivas.</w:t>
      </w:r>
    </w:p>
    <w:p w14:paraId="2EFAA277" w14:textId="77777777" w:rsidR="00F71CC6" w:rsidRDefault="00AB307F" w:rsidP="00F71CC6">
      <w:pPr>
        <w:pStyle w:val="Rubrik5utannumrering"/>
      </w:pPr>
      <w:r w:rsidRPr="000B5D02">
        <w:t>Föreskrifter om skyldighet för enskilda organ och fysiska personer att lämna information och ge in handlingar</w:t>
      </w:r>
    </w:p>
    <w:p w14:paraId="60378D90" w14:textId="386EAED4" w:rsidR="00F71CC6" w:rsidRDefault="00AB307F" w:rsidP="00F71CC6">
      <w:pPr>
        <w:pStyle w:val="Brdtextmedindrag"/>
        <w:ind w:firstLine="0"/>
      </w:pPr>
      <w:r w:rsidRPr="008C4F3B">
        <w:rPr>
          <w:i/>
          <w:iCs/>
        </w:rPr>
        <w:t>Riksdagens ombudsmän</w:t>
      </w:r>
      <w:r w:rsidRPr="008C4F3B">
        <w:t xml:space="preserve"> påpekar att det är oklart hur handlingar som förvaras hos organ eller fysiska personer som utför uppgifter på delegation ska hanteras vid en begäran om handlingsutlämnande.</w:t>
      </w:r>
      <w:r>
        <w:t xml:space="preserve"> </w:t>
      </w:r>
      <w:r w:rsidRPr="001070D8">
        <w:t>Kontrollförord</w:t>
      </w:r>
      <w:r>
        <w:softHyphen/>
      </w:r>
      <w:r w:rsidRPr="001070D8">
        <w:t>ningen kräver att det finns arrangemang som säkerställer en effektiv och verkningsfull samordning mellan de delegerande behöriga myndigheterna och de organ eller fysiska personer som utför delegerade uppgifter. I artikel 32 anges att organen och de fysiska personerna ska meddela resultaten av de uppgifter som utförts till den delegerande myndigheten. Om resultatet av en offentlig</w:t>
      </w:r>
      <w:r>
        <w:t xml:space="preserve"> </w:t>
      </w:r>
      <w:r w:rsidRPr="001070D8">
        <w:t>kontroll</w:t>
      </w:r>
      <w:r>
        <w:t xml:space="preserve"> visar </w:t>
      </w:r>
      <w:r w:rsidRPr="001070D8">
        <w:t xml:space="preserve">att bestämmelserna inte har efterlevts eller att det är sannolikt att så är fallet, ska den behöriga myndigheten omedelbart underrättas, såvida inte särskilda arrangemang mellan den behöriga myndigheten och organet med delegerade uppgifter anger något annat. För att </w:t>
      </w:r>
      <w:r w:rsidRPr="00441EAA">
        <w:t xml:space="preserve">tillgodose behovet av en effektiv samordning mellan delegerande myndigheter och organ eller fysiska personer som utför delegerade uppgifter och för att </w:t>
      </w:r>
      <w:r w:rsidRPr="001070D8">
        <w:t>tillgodose allmänhetens behov av insyn bör</w:t>
      </w:r>
      <w:r>
        <w:t xml:space="preserve"> </w:t>
      </w:r>
      <w:bookmarkStart w:id="457" w:name="_Hlk42795421"/>
      <w:r>
        <w:t xml:space="preserve">det införas </w:t>
      </w:r>
      <w:r w:rsidRPr="00054F85">
        <w:t xml:space="preserve">ett nytt bemyndigande i </w:t>
      </w:r>
      <w:r>
        <w:t xml:space="preserve">10 § lagen om kontroll av skyddade beteckningar på jordbruksprodukter och livsmedel </w:t>
      </w:r>
      <w:r w:rsidRPr="00054F85">
        <w:t>som ger regeringen eller den myndighet som regeringen bestämmer rätt att föreskriva att ett organ eller en fysisk person som utför delegerade uppgifter ska vara skyldig att</w:t>
      </w:r>
      <w:r>
        <w:t xml:space="preserve"> lämna</w:t>
      </w:r>
      <w:r w:rsidRPr="00054F85">
        <w:t xml:space="preserve"> information och</w:t>
      </w:r>
      <w:r>
        <w:t xml:space="preserve"> ge in</w:t>
      </w:r>
      <w:r w:rsidRPr="00054F85">
        <w:t xml:space="preserve"> handlingar till den delegerande myndigheten</w:t>
      </w:r>
      <w:bookmarkEnd w:id="457"/>
      <w:r>
        <w:t>.</w:t>
      </w:r>
      <w:r w:rsidRPr="001070D8">
        <w:t xml:space="preserve"> Handlingarna blir därmed allmänna och kan begäras ut. </w:t>
      </w:r>
      <w:bookmarkStart w:id="458" w:name="_Hlk44447947"/>
      <w:r>
        <w:t>I propositionen Förbättrad tillsyn på miljöområdet föreslår regeringen att en motsvarande bestämmelse om skyldighet att lämna information och handlingar till den delegerande myndigheten förs in i miljöbalken (prop. 2019/20:137 s. 68–72)</w:t>
      </w:r>
      <w:bookmarkEnd w:id="458"/>
      <w:r>
        <w:t>.</w:t>
      </w:r>
    </w:p>
    <w:p w14:paraId="4E3EC173" w14:textId="77777777" w:rsidR="00F71CC6" w:rsidRDefault="00AB307F" w:rsidP="00F71CC6">
      <w:pPr>
        <w:pStyle w:val="Rubrik2"/>
      </w:pPr>
      <w:bookmarkStart w:id="459" w:name="_Toc44537295"/>
      <w:bookmarkStart w:id="460" w:name="_Toc54265490"/>
      <w:r>
        <w:t>Föreskrifter om uppgiftsskyldighet</w:t>
      </w:r>
      <w:bookmarkEnd w:id="459"/>
      <w:bookmarkEnd w:id="460"/>
    </w:p>
    <w:p w14:paraId="58904772" w14:textId="77777777" w:rsidR="00F71CC6" w:rsidRPr="008F16FF" w:rsidRDefault="00AB307F" w:rsidP="00F71CC6">
      <w:pPr>
        <w:pStyle w:val="Brdtextram"/>
      </w:pPr>
      <w:r w:rsidRPr="00420062">
        <w:rPr>
          <w:b/>
        </w:rPr>
        <w:t>Regeringens förslag:</w:t>
      </w:r>
      <w:r>
        <w:t xml:space="preserve"> </w:t>
      </w:r>
      <w:r w:rsidRPr="004C327B">
        <w:t xml:space="preserve">Det </w:t>
      </w:r>
      <w:r>
        <w:t xml:space="preserve">ska </w:t>
      </w:r>
      <w:r w:rsidRPr="004C327B">
        <w:t>inför</w:t>
      </w:r>
      <w:r>
        <w:t>a</w:t>
      </w:r>
      <w:r w:rsidRPr="004C327B">
        <w:t>s</w:t>
      </w:r>
      <w:r>
        <w:t xml:space="preserve"> </w:t>
      </w:r>
      <w:r w:rsidRPr="004C327B">
        <w:t>ett bemyndigande för rege</w:t>
      </w:r>
      <w:r w:rsidRPr="004C327B">
        <w:softHyphen/>
        <w:t>ringen eller den myndighet som regeringen bestämmer att med</w:t>
      </w:r>
      <w:r w:rsidRPr="004C327B">
        <w:softHyphen/>
        <w:t>dela före</w:t>
      </w:r>
      <w:r w:rsidRPr="004C327B">
        <w:softHyphen/>
        <w:t>skrifter om skyldighet för den som använder sig av skyd</w:t>
      </w:r>
      <w:r w:rsidRPr="004C327B">
        <w:softHyphen/>
        <w:t>dade beteckningar på jordbruksprodukter och livsmedel att lämna uppgifter om verksamheten till en kontrollmyndighet, ett organ med delegerade uppgifter eller en fysisk person som har dele</w:t>
      </w:r>
      <w:r w:rsidRPr="004C327B">
        <w:softHyphen/>
        <w:t>gerats vissa uppgifter</w:t>
      </w:r>
      <w:r>
        <w:t>.</w:t>
      </w:r>
    </w:p>
    <w:p w14:paraId="3211C51E"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EC3EE88" w14:textId="77777777"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 xml:space="preserve">Promemorians förslag </w:t>
      </w:r>
      <w:r w:rsidRPr="0061329A">
        <w:rPr>
          <w:rFonts w:ascii="Times New Roman" w:hAnsi="Times New Roman"/>
          <w:bCs/>
          <w:sz w:val="20"/>
        </w:rPr>
        <w:t>ö</w:t>
      </w:r>
      <w:r w:rsidRPr="0061329A">
        <w:rPr>
          <w:rFonts w:ascii="Times New Roman" w:hAnsi="Times New Roman"/>
          <w:sz w:val="20"/>
        </w:rPr>
        <w:t>verensstämmer med regeringens.</w:t>
      </w:r>
    </w:p>
    <w:p w14:paraId="6DA2C10D" w14:textId="77777777" w:rsidR="00F71CC6" w:rsidRPr="005750F2" w:rsidRDefault="00AB307F" w:rsidP="00F71CC6">
      <w:pPr>
        <w:pStyle w:val="Brdtextmedindrag"/>
        <w:rPr>
          <w:bCs/>
        </w:rPr>
      </w:pPr>
      <w:r w:rsidRPr="004C327B">
        <w:rPr>
          <w:b/>
        </w:rPr>
        <w:t>Remissinstanserna</w:t>
      </w:r>
      <w:r>
        <w:rPr>
          <w:b/>
        </w:rPr>
        <w:t xml:space="preserve">: </w:t>
      </w:r>
      <w:r w:rsidRPr="00AB7C81">
        <w:rPr>
          <w:bCs/>
          <w:i/>
          <w:iCs/>
        </w:rPr>
        <w:t>Livsmedelsföretagen</w:t>
      </w:r>
      <w:r>
        <w:rPr>
          <w:bCs/>
        </w:rPr>
        <w:t xml:space="preserve"> anser att</w:t>
      </w:r>
      <w:r w:rsidRPr="00AB7C81">
        <w:rPr>
          <w:bCs/>
        </w:rPr>
        <w:t xml:space="preserve"> </w:t>
      </w:r>
      <w:r>
        <w:rPr>
          <w:bCs/>
        </w:rPr>
        <w:t>s</w:t>
      </w:r>
      <w:r w:rsidRPr="00AB7C81">
        <w:rPr>
          <w:bCs/>
        </w:rPr>
        <w:t>kyldighet</w:t>
      </w:r>
      <w:r>
        <w:rPr>
          <w:bCs/>
        </w:rPr>
        <w:t>en</w:t>
      </w:r>
      <w:r w:rsidRPr="00AB7C81">
        <w:rPr>
          <w:bCs/>
        </w:rPr>
        <w:t xml:space="preserve"> att lämna uppgifter för den som använder sig av skyddade beteckningar måste organiseras så att det inte ökar den administrativa bördan för företagen.</w:t>
      </w:r>
      <w:r>
        <w:rPr>
          <w:bCs/>
        </w:rPr>
        <w:t xml:space="preserve"> Inga andra remissinstanser yttrar sig över förslaget.</w:t>
      </w:r>
    </w:p>
    <w:p w14:paraId="17D5146C" w14:textId="77777777" w:rsidR="00F71CC6" w:rsidRDefault="00AB307F" w:rsidP="00F71CC6">
      <w:pPr>
        <w:pStyle w:val="Brdtextmedindrag"/>
      </w:pPr>
      <w:r w:rsidRPr="004C327B">
        <w:rPr>
          <w:b/>
        </w:rPr>
        <w:t>S</w:t>
      </w:r>
      <w:r>
        <w:rPr>
          <w:b/>
        </w:rPr>
        <w:t>kälen</w:t>
      </w:r>
      <w:r w:rsidRPr="004C327B">
        <w:rPr>
          <w:b/>
        </w:rPr>
        <w:t xml:space="preserve"> för regeringens </w:t>
      </w:r>
      <w:r w:rsidRPr="008F16FF">
        <w:rPr>
          <w:b/>
          <w:bCs/>
        </w:rPr>
        <w:t>förslag</w:t>
      </w:r>
      <w:r>
        <w:rPr>
          <w:b/>
          <w:bCs/>
        </w:rPr>
        <w:t xml:space="preserve">: </w:t>
      </w:r>
      <w:r>
        <w:t xml:space="preserve"> I artikel 10.2 i den nya kontrollförord</w:t>
      </w:r>
      <w:r>
        <w:softHyphen/>
        <w:t>ningen finns krav på att de behöriga myndigheterna ska upprätta en förteckning över aktörer och hålla denna uppdaterad. Befint</w:t>
      </w:r>
      <w:r>
        <w:softHyphen/>
        <w:t>liga förteck</w:t>
      </w:r>
      <w:r>
        <w:softHyphen/>
        <w:t>ningar får användas för detta ändamål. Kommissionen ska anta delegerade akter för att fastställa vilka kategorier av aktörer som ska undantas från kravet på förteckning (artikel 10.3). De aktö</w:t>
      </w:r>
      <w:r>
        <w:softHyphen/>
        <w:t>rer som inte undantas från kravet är skyldiga att lämna uppgifter till de behöriga myndigheterna vid tillämpningen av artikel 10.2. Av artikel 15.5 framgår att aktö</w:t>
      </w:r>
      <w:r>
        <w:softHyphen/>
        <w:t>rerna ska lämna uppgifter om åtminstone namn och juridisk form, vilken specifik verksamhet som de utför, inbegripet verksamhet som utförs genom distanskommunikation och uppgift om vilka platser som står under deras kontroll. Aktörernas skyl</w:t>
      </w:r>
      <w:r>
        <w:softHyphen/>
        <w:t>dighet enligt artikel 15 gäller också i förhållande till bl.a. organ med dele</w:t>
      </w:r>
      <w:r>
        <w:softHyphen/>
        <w:t>gerade uppgifter eller fysiska personer som har delegerats vissa upp</w:t>
      </w:r>
      <w:r>
        <w:softHyphen/>
        <w:t>gifter (artikel 15.6).</w:t>
      </w:r>
    </w:p>
    <w:p w14:paraId="647D4115" w14:textId="6ED1381E" w:rsidR="00F71CC6" w:rsidRDefault="00AB307F" w:rsidP="00F71CC6">
      <w:pPr>
        <w:pStyle w:val="Brdtextmedindrag"/>
      </w:pPr>
      <w:r>
        <w:t>Begreppet aktör definieras i artikel 3.29 som varje fysisk eller juridisk person som har en eller flera av de skyldigheter som fastställs i de bestäm</w:t>
      </w:r>
      <w:r>
        <w:softHyphen/>
        <w:t>melser som avses i artikel 1.2. Aktör på området skyddade beteckningar får anses vara den som använder sig av sådana skyddade beteckningar. Den nya kon</w:t>
      </w:r>
      <w:r>
        <w:softHyphen/>
        <w:t>trollförordningen berör bara till viss del Europaparlamentets och rådets förordning (EG) nr 1308/2013 om upprättande av en samlad marknadsordning för jordbruks</w:t>
      </w:r>
      <w:r>
        <w:softHyphen/>
        <w:t>produkter (se artikel 1.4 a i den nya kontrollförordningen). Lagen om kontroll av skyddade beteck</w:t>
      </w:r>
      <w:r>
        <w:softHyphen/>
        <w:t>ningar på jordbruksprodukter och livsmedel gäller dock även för de aktörer som omfattas av denna EU-förordning, dvs. aktörer som an</w:t>
      </w:r>
      <w:r>
        <w:softHyphen/>
        <w:t>vänder sig av skyddade beteckningar inom vinsektorn.</w:t>
      </w:r>
    </w:p>
    <w:p w14:paraId="3436B844" w14:textId="4EDD448B" w:rsidR="00F71CC6" w:rsidRDefault="00AB307F" w:rsidP="00F71CC6">
      <w:pPr>
        <w:pStyle w:val="Brdtextmedindrag"/>
      </w:pPr>
      <w:r>
        <w:t>En effektiv kontroll kräver att myndigheterna har tillgång till uppgifter om olika typer av kontrollobjekt. Uppgifterna om aktörer behövs i första hand för att underlätta kontrollmyndigheternas pla</w:t>
      </w:r>
      <w:r>
        <w:softHyphen/>
        <w:t>nering av den regel</w:t>
      </w:r>
      <w:r>
        <w:softHyphen/>
        <w:t>bundna kontrollen. Bestämmelsen i artikel 15.5 i den nya kontrollförord</w:t>
      </w:r>
      <w:r>
        <w:softHyphen/>
        <w:t>ningen om skyldighet att lämna uppgifter om sin verksamhet gäller visserligen direkt för aktörerna. Kontrollmyndig</w:t>
      </w:r>
      <w:r>
        <w:softHyphen/>
        <w:t>heterna kan dock ha behov av mer detaljerade bestämmelser om aktörernas verksamhet eller av andra uppgif</w:t>
      </w:r>
      <w:r>
        <w:softHyphen/>
        <w:t>ter om verksamheten som inte ryms inom skyldigheten i artikel 15.5. Upp</w:t>
      </w:r>
      <w:r>
        <w:softHyphen/>
        <w:t>räkningen i artikel 15.5 om vilka uppgifter som ska lämnas är inte uttömmande. Av artikeln framgår inte heller när eller på vilket sätt som uppgif</w:t>
      </w:r>
      <w:r>
        <w:softHyphen/>
        <w:t>terna ska lämnas.</w:t>
      </w:r>
    </w:p>
    <w:p w14:paraId="3247E949" w14:textId="523B3E6C" w:rsidR="00F71CC6" w:rsidRDefault="00AB307F" w:rsidP="00F71CC6">
      <w:pPr>
        <w:pStyle w:val="Brdtextmedindrag"/>
      </w:pPr>
      <w:r>
        <w:t>Regeringen bedömer därför, i likhet med promemorian, att det behövs ett bemyndigande för regeringen eller den myndighet som regeringen bestämmer att meddela före</w:t>
      </w:r>
      <w:r>
        <w:softHyphen/>
        <w:t>skrifter om skyldighet för den som använder sig av skyddade beteckningar att lämna sådana uppgifter till en kontroll</w:t>
      </w:r>
      <w:r>
        <w:softHyphen/>
        <w:t>myndighet samt till organ med delegerade uppgifter eller fysiska personer som har dele</w:t>
      </w:r>
      <w:r>
        <w:softHyphen/>
        <w:t>gerats vissa uppgifter. Uppgiftsskyldigheten bör gälla för alla aktö</w:t>
      </w:r>
      <w:r>
        <w:softHyphen/>
        <w:t>rer, även aktörer enligt förordning (EG) nr 1308/2013.</w:t>
      </w:r>
      <w:r w:rsidRPr="00BD7599">
        <w:t xml:space="preserve"> </w:t>
      </w:r>
      <w:r>
        <w:t xml:space="preserve">Som </w:t>
      </w:r>
      <w:r w:rsidRPr="0056750A">
        <w:rPr>
          <w:i/>
          <w:iCs/>
        </w:rPr>
        <w:t>Livsmedels</w:t>
      </w:r>
      <w:r>
        <w:rPr>
          <w:i/>
          <w:iCs/>
        </w:rPr>
        <w:softHyphen/>
      </w:r>
      <w:r w:rsidRPr="0056750A">
        <w:rPr>
          <w:i/>
          <w:iCs/>
        </w:rPr>
        <w:t>företagen</w:t>
      </w:r>
      <w:r>
        <w:t xml:space="preserve"> påpekar är det i föreskriftsarbetet alltid viktigt att över</w:t>
      </w:r>
      <w:r>
        <w:softHyphen/>
        <w:t>väga konsekvenserna för företagens administrativa börda.</w:t>
      </w:r>
    </w:p>
    <w:p w14:paraId="0BCD7488" w14:textId="77777777" w:rsidR="00F71CC6" w:rsidRDefault="00AB307F" w:rsidP="00F71CC6">
      <w:pPr>
        <w:pStyle w:val="Brdtextmedindrag"/>
      </w:pPr>
      <w:r w:rsidRPr="00745018">
        <w:t>I förordningen (2018:1264) om digitalt inhämtande av uppgifter från företag</w:t>
      </w:r>
      <w:r>
        <w:t xml:space="preserve"> </w:t>
      </w:r>
      <w:r w:rsidRPr="00745018">
        <w:t>finns bestämmelser som syftar till att underlätta företagens kontakter med och uppgiftslämnande till myndigheter. Förordningen är bl.a. tillämplig på Jordbruksverket, Livsmedelsverket och länsstyrelserna</w:t>
      </w:r>
      <w:r>
        <w:t xml:space="preserve">. </w:t>
      </w:r>
    </w:p>
    <w:p w14:paraId="63FC452B" w14:textId="77777777" w:rsidR="00F71CC6" w:rsidRDefault="00AB307F" w:rsidP="00F71CC6">
      <w:pPr>
        <w:pStyle w:val="Rubrik2"/>
      </w:pPr>
      <w:bookmarkStart w:id="461" w:name="_Toc44537296"/>
      <w:bookmarkStart w:id="462" w:name="_Toc54265491"/>
      <w:r>
        <w:t>Rätt till upplysningar och tillträde</w:t>
      </w:r>
      <w:bookmarkEnd w:id="461"/>
      <w:bookmarkEnd w:id="462"/>
    </w:p>
    <w:p w14:paraId="5FF67290" w14:textId="77777777" w:rsidR="00F71CC6" w:rsidRDefault="00AB307F" w:rsidP="00F71CC6">
      <w:pPr>
        <w:pStyle w:val="Brdtextram"/>
      </w:pPr>
      <w:r w:rsidRPr="00420062">
        <w:rPr>
          <w:b/>
        </w:rPr>
        <w:t xml:space="preserve">Regeringens </w:t>
      </w:r>
      <w:r>
        <w:rPr>
          <w:b/>
        </w:rPr>
        <w:t>bedömning</w:t>
      </w:r>
      <w:r w:rsidRPr="00420062">
        <w:rPr>
          <w:b/>
        </w:rPr>
        <w:t>:</w:t>
      </w:r>
      <w:r>
        <w:t xml:space="preserve"> Den nuvarande bestämmelsen om rätt för kontrollmyndigheter, kontrollorgan, Europeiska kommiss</w:t>
      </w:r>
      <w:r>
        <w:softHyphen/>
        <w:t>ionen samt inspektörer och experter som utsetts av kommiss</w:t>
      </w:r>
      <w:r>
        <w:softHyphen/>
        <w:t>ionen att få upplys</w:t>
      </w:r>
      <w:r>
        <w:softHyphen/>
        <w:t>ningar, ta del av handlingar och att få till</w:t>
      </w:r>
      <w:r>
        <w:softHyphen/>
        <w:t>träde till områden, lokaler och andra utrymmen som har anknyt</w:t>
      </w:r>
      <w:r>
        <w:softHyphen/>
        <w:t>ning till verksamheten, och där göra undersökningar och ta pro</w:t>
      </w:r>
      <w:r>
        <w:softHyphen/>
        <w:t>ver, bör finnas kvar.</w:t>
      </w:r>
    </w:p>
    <w:p w14:paraId="0C95E664" w14:textId="77777777" w:rsidR="00F71CC6" w:rsidRPr="00A76360" w:rsidRDefault="00AB307F" w:rsidP="00F71CC6">
      <w:pPr>
        <w:pStyle w:val="Brdtextmedindragram"/>
        <w:rPr>
          <w:sz w:val="8"/>
          <w:szCs w:val="8"/>
        </w:rPr>
      </w:pPr>
      <w:r w:rsidRPr="004C327B">
        <w:rPr>
          <w:b/>
        </w:rPr>
        <w:t>Regeringens förslag:</w:t>
      </w:r>
      <w:r>
        <w:t xml:space="preserve"> Bestämmelsen om rätt till upplysningar och tillträde ska även gälla vid utförande av annan offentlig verksamhet.</w:t>
      </w:r>
    </w:p>
    <w:p w14:paraId="6DB44944"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86BA5B9" w14:textId="1108BAE7"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Promemorians förslag</w:t>
      </w:r>
      <w:r>
        <w:rPr>
          <w:rFonts w:ascii="Times New Roman" w:hAnsi="Times New Roman"/>
          <w:b/>
          <w:sz w:val="20"/>
        </w:rPr>
        <w:t xml:space="preserve"> och bedömning</w:t>
      </w:r>
      <w:r w:rsidRPr="0061329A">
        <w:rPr>
          <w:rFonts w:ascii="Times New Roman" w:hAnsi="Times New Roman"/>
          <w:b/>
          <w:sz w:val="20"/>
        </w:rPr>
        <w:t xml:space="preserve"> </w:t>
      </w:r>
      <w:r w:rsidRPr="0061329A">
        <w:rPr>
          <w:rFonts w:ascii="Times New Roman" w:hAnsi="Times New Roman"/>
          <w:bCs/>
          <w:sz w:val="20"/>
        </w:rPr>
        <w:t>ö</w:t>
      </w:r>
      <w:r w:rsidRPr="0061329A">
        <w:rPr>
          <w:rFonts w:ascii="Times New Roman" w:hAnsi="Times New Roman"/>
          <w:sz w:val="20"/>
        </w:rPr>
        <w:t>verensstämmer med regeringens.</w:t>
      </w:r>
    </w:p>
    <w:p w14:paraId="14C172F7" w14:textId="77777777" w:rsidR="00F71CC6" w:rsidRPr="004C327B" w:rsidRDefault="00AB307F" w:rsidP="00F71CC6">
      <w:pPr>
        <w:pStyle w:val="Brdtextmedindrag"/>
        <w:rPr>
          <w:b/>
        </w:rPr>
      </w:pPr>
      <w:r w:rsidRPr="004C327B">
        <w:rPr>
          <w:b/>
        </w:rPr>
        <w:t>Remissinstanserna</w:t>
      </w:r>
      <w:r>
        <w:rPr>
          <w:b/>
        </w:rPr>
        <w:t xml:space="preserve">: </w:t>
      </w:r>
      <w:r>
        <w:rPr>
          <w:bCs/>
        </w:rPr>
        <w:t>Inga remissinstanser lämnar synpunkter på försla</w:t>
      </w:r>
      <w:r>
        <w:rPr>
          <w:bCs/>
        </w:rPr>
        <w:softHyphen/>
        <w:t>get.</w:t>
      </w:r>
    </w:p>
    <w:p w14:paraId="5C642F84" w14:textId="77777777" w:rsidR="00F71CC6" w:rsidRPr="004C327B" w:rsidRDefault="00AB307F" w:rsidP="00F71CC6">
      <w:pPr>
        <w:pStyle w:val="Brdtextmedindrag"/>
      </w:pPr>
      <w:r w:rsidRPr="004C327B">
        <w:rPr>
          <w:b/>
        </w:rPr>
        <w:t>Skälen för regeringens förslag</w:t>
      </w:r>
      <w:r>
        <w:rPr>
          <w:b/>
        </w:rPr>
        <w:t xml:space="preserve"> och bedömning</w:t>
      </w:r>
      <w:r w:rsidRPr="004C327B">
        <w:rPr>
          <w:b/>
        </w:rPr>
        <w:t>:</w:t>
      </w:r>
      <w:r>
        <w:rPr>
          <w:b/>
        </w:rPr>
        <w:t xml:space="preserve"> </w:t>
      </w:r>
      <w:r>
        <w:t xml:space="preserve">Enligt </w:t>
      </w:r>
      <w:r w:rsidRPr="004C327B">
        <w:t>artikel 15.1 i den nya kon</w:t>
      </w:r>
      <w:r w:rsidRPr="004C327B">
        <w:softHyphen/>
        <w:t>trollförordningen</w:t>
      </w:r>
      <w:r>
        <w:t xml:space="preserve"> </w:t>
      </w:r>
      <w:r w:rsidRPr="004C327B">
        <w:t>ska aktörerna, där behöriga myndig</w:t>
      </w:r>
      <w:r w:rsidRPr="004C327B">
        <w:softHyphen/>
        <w:t xml:space="preserve">heter så </w:t>
      </w:r>
      <w:r>
        <w:t>kräver,</w:t>
      </w:r>
      <w:r w:rsidRPr="004C327B">
        <w:t xml:space="preserve"> ge de behöriga myndigheternas personal tillgång till utrustning, transport</w:t>
      </w:r>
      <w:r w:rsidRPr="004C327B">
        <w:softHyphen/>
        <w:t>medel, lokaler och andra platser under aktörernas kontroll och deras omgivningar, deras datoriserade informationshanteringssystem, djur och varor under deras kontroll samt dokument och annan rele</w:t>
      </w:r>
      <w:r w:rsidRPr="004C327B">
        <w:softHyphen/>
        <w:t>vant inform</w:t>
      </w:r>
      <w:r>
        <w:softHyphen/>
      </w:r>
      <w:r w:rsidRPr="004C327B">
        <w:t>ation.</w:t>
      </w:r>
      <w:r>
        <w:t xml:space="preserve"> </w:t>
      </w:r>
      <w:r w:rsidRPr="004C327B">
        <w:t>Aktörernas skyldighet enligt denna artikel gäller också om offentlig kontroll eller annan offentlig verksamhet genom</w:t>
      </w:r>
      <w:r w:rsidRPr="004C327B">
        <w:softHyphen/>
        <w:t>förs av bl.a. organ med delegerade uppgifter och fysiska per</w:t>
      </w:r>
      <w:r w:rsidRPr="004C327B">
        <w:softHyphen/>
        <w:t>soner som har delegerats vissa upp</w:t>
      </w:r>
      <w:r>
        <w:softHyphen/>
      </w:r>
      <w:r w:rsidRPr="004C327B">
        <w:t>gifter i offentlig kontroll eller annan offent</w:t>
      </w:r>
      <w:r w:rsidRPr="004C327B">
        <w:softHyphen/>
        <w:t>lig verksamhet (artikel 15.6).</w:t>
      </w:r>
    </w:p>
    <w:p w14:paraId="0A7FC73A" w14:textId="77777777" w:rsidR="00F71CC6" w:rsidRDefault="00AB307F" w:rsidP="00F71CC6">
      <w:pPr>
        <w:pStyle w:val="Brdtextmedindrag"/>
      </w:pPr>
      <w:r>
        <w:t>I dag finns en bestämmelse i lagen om kontroll av skyddade beteck</w:t>
      </w:r>
      <w:r>
        <w:softHyphen/>
        <w:t>ningar på jordbruksprodukter och livsmedel som ger kontrollmyndigheter, kontrollorgan, Europeiska kommissionen samt inspektörer och experter som har utsetts av kommissionen rätt att på begäran få upplysningar och ta del av handlingar samt få tillträde till områden, lokaler och andra utrymmen som har anknytning till verksamheten och där göra undersök</w:t>
      </w:r>
      <w:r>
        <w:softHyphen/>
        <w:t>ningar och ta prover (11 §). Bestämmelsen är nödvändig för att kontroll</w:t>
      </w:r>
      <w:r>
        <w:softHyphen/>
        <w:t xml:space="preserve">myndigheternas personal m.fl. ska få upplysningar eller tillträde vid kontroller av vissa vinprodukter som omfattas av bestämmelserna i förordning (EG) nr 1308/2013 (se avsnitt 13.1). </w:t>
      </w:r>
    </w:p>
    <w:p w14:paraId="630AC19A" w14:textId="5A463AFC" w:rsidR="00F71CC6" w:rsidRDefault="00AB307F" w:rsidP="00F71CC6">
      <w:pPr>
        <w:pStyle w:val="Brdtextmedindrag"/>
      </w:pPr>
      <w:r>
        <w:t xml:space="preserve">När det gäller offentlig kontroll enligt kontrollförordningen är artikel 15.1 </w:t>
      </w:r>
      <w:r w:rsidRPr="004C327B">
        <w:t>direkt tillämplig i medlems</w:t>
      </w:r>
      <w:r w:rsidRPr="004C327B">
        <w:softHyphen/>
        <w:t>staterna</w:t>
      </w:r>
      <w:r>
        <w:t xml:space="preserve">, </w:t>
      </w:r>
      <w:r w:rsidRPr="004C327B">
        <w:t>även när uppgiften att utföra kontroll har delegerats till enskilda. Medan artikel 15.1 reglerar en skyl</w:t>
      </w:r>
      <w:r>
        <w:softHyphen/>
      </w:r>
      <w:r w:rsidRPr="004C327B">
        <w:t>dighet för aktörerna in</w:t>
      </w:r>
      <w:r w:rsidRPr="004C327B">
        <w:softHyphen/>
        <w:t>nehåller emellertid 11 § lagen om kontroll av skyddade beteckningar på jord</w:t>
      </w:r>
      <w:r w:rsidRPr="004C327B">
        <w:softHyphen/>
        <w:t>bruksprodukter och livsmedel en motsvarande rätt för kontroll</w:t>
      </w:r>
      <w:r w:rsidRPr="004C327B">
        <w:softHyphen/>
        <w:t>myndigheterna, kontrollorganen och Europeiska kommissionen samt inspektörer och experter som utsetts av kommissionen.</w:t>
      </w:r>
      <w:r>
        <w:t xml:space="preserve"> </w:t>
      </w:r>
      <w:r w:rsidRPr="004C327B">
        <w:t>För att undvika eventuella otydligheter vid tillämpningen bedöm</w:t>
      </w:r>
      <w:r>
        <w:t>er</w:t>
      </w:r>
      <w:r w:rsidRPr="004C327B">
        <w:t xml:space="preserve"> </w:t>
      </w:r>
      <w:r>
        <w:t xml:space="preserve">regeringen, i likhet med promemorian, att </w:t>
      </w:r>
      <w:r w:rsidRPr="004C327B">
        <w:t xml:space="preserve">det </w:t>
      </w:r>
      <w:r>
        <w:t>är</w:t>
      </w:r>
      <w:r w:rsidRPr="004C327B">
        <w:t xml:space="preserve"> lämpligt att låta bestämmelsen om rätten till upplys</w:t>
      </w:r>
      <w:r w:rsidRPr="004C327B">
        <w:softHyphen/>
        <w:t>ningar och tillträde vara kvar som ett komplement till bestäm</w:t>
      </w:r>
      <w:r w:rsidRPr="004C327B">
        <w:softHyphen/>
        <w:t>melsen i den nya kontrollförordningen.</w:t>
      </w:r>
      <w:r>
        <w:t xml:space="preserve"> </w:t>
      </w:r>
      <w:r w:rsidRPr="00F71FA9">
        <w:t xml:space="preserve">Bestämmelsen i </w:t>
      </w:r>
      <w:r>
        <w:t>lagen</w:t>
      </w:r>
      <w:r w:rsidRPr="00F71FA9">
        <w:t xml:space="preserve"> bör således inte begränsas till de situationer då kontroll utförs</w:t>
      </w:r>
      <w:r>
        <w:t xml:space="preserve"> utanför kontrollförordningens tillämpningsområde.</w:t>
      </w:r>
    </w:p>
    <w:p w14:paraId="2EB2205D" w14:textId="77777777" w:rsidR="00F71CC6" w:rsidRDefault="00AB307F" w:rsidP="00F71CC6">
      <w:pPr>
        <w:pStyle w:val="Brdtextmedindrag"/>
      </w:pPr>
      <w:r>
        <w:t>Rätten att få upplysningar och tillträde bör även gälla då myndigheterna utför annan offent</w:t>
      </w:r>
      <w:r>
        <w:softHyphen/>
        <w:t>lig verksamhet. Kontrollmyndigheten kan behöva till</w:t>
      </w:r>
      <w:r>
        <w:softHyphen/>
        <w:t>träde bl.a. för att verkställa beslut om åtgärder vid bristande efterlevnad, t.ex. för att ta hand om en vara som saluförs i strid med gällande produkt</w:t>
      </w:r>
      <w:r>
        <w:softHyphen/>
        <w:t>beskrivning. Genom den nya kontrollförordningen tydliggörs att sådana åtgärder faller utanför det som är offentlig kontroll och i stället utgör annan offentlig verksamhet. Det kan i sammanhanget nämnas att Polismyndig</w:t>
      </w:r>
      <w:r>
        <w:softHyphen/>
        <w:t>heten har en skyldighet att lämna den hjälp som behövs för att kontroll</w:t>
      </w:r>
      <w:r>
        <w:softHyphen/>
        <w:t>myndigheten ska kunna utöva offentlig kontroll eller verkställa beslut enligt lagstiftningen (17 § första stycket). Det bör dock, precis som när det gäller offentlig kontroll, anges att rätten till tillträde gäller i den utsträck</w:t>
      </w:r>
      <w:r>
        <w:softHyphen/>
        <w:t>ning det behövs för utförandet av annan offentlig verksamhet. Regeringen bedömer att bestämmelsen därigenom uppfyller kravet på proportionalitet och att rätten till tillträde i praktiken kommer att vara densamma som med nuvarande lydelse.</w:t>
      </w:r>
    </w:p>
    <w:p w14:paraId="02906D73" w14:textId="77777777" w:rsidR="00F71CC6" w:rsidRDefault="00AB307F" w:rsidP="00F71CC6">
      <w:pPr>
        <w:pStyle w:val="Rubrik2"/>
      </w:pPr>
      <w:bookmarkStart w:id="463" w:name="_Toc44537297"/>
      <w:bookmarkStart w:id="464" w:name="_Toc54265492"/>
      <w:r>
        <w:t>Skyldighet att lämna hjälp</w:t>
      </w:r>
      <w:bookmarkEnd w:id="463"/>
      <w:bookmarkEnd w:id="464"/>
    </w:p>
    <w:p w14:paraId="79C38A33" w14:textId="77777777" w:rsidR="00F71CC6" w:rsidRPr="00A76360" w:rsidRDefault="00AB307F" w:rsidP="00F71CC6">
      <w:pPr>
        <w:pStyle w:val="Brdtextram"/>
        <w:rPr>
          <w:sz w:val="8"/>
          <w:szCs w:val="8"/>
        </w:rPr>
      </w:pPr>
      <w:r w:rsidRPr="00420062">
        <w:rPr>
          <w:b/>
        </w:rPr>
        <w:t>Regeringens förslag:</w:t>
      </w:r>
      <w:r>
        <w:t xml:space="preserve"> </w:t>
      </w:r>
      <w:r w:rsidRPr="004C327B">
        <w:t xml:space="preserve">Det </w:t>
      </w:r>
      <w:r>
        <w:t xml:space="preserve">ska </w:t>
      </w:r>
      <w:r w:rsidRPr="004C327B">
        <w:t>tydliggör</w:t>
      </w:r>
      <w:r>
        <w:t>a</w:t>
      </w:r>
      <w:r w:rsidRPr="004C327B">
        <w:t>s att bestämmelsen om skyl</w:t>
      </w:r>
      <w:r>
        <w:softHyphen/>
      </w:r>
      <w:r w:rsidRPr="004C327B">
        <w:t>dighet att lämna hjälp ska tillämpas utöver vad som följer av den nya kontroll</w:t>
      </w:r>
      <w:r w:rsidRPr="004C327B">
        <w:softHyphen/>
        <w:t>förordningen. Denna skyldig</w:t>
      </w:r>
      <w:r w:rsidRPr="004C327B">
        <w:softHyphen/>
        <w:t>het ska även gälla vid utförande av annan offentlig verk</w:t>
      </w:r>
      <w:r w:rsidRPr="004C327B">
        <w:softHyphen/>
        <w:t>samhet</w:t>
      </w:r>
      <w:r>
        <w:t>.</w:t>
      </w:r>
    </w:p>
    <w:p w14:paraId="5D99B3EC"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C985D24" w14:textId="77777777"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 xml:space="preserve">Promemorians förslag </w:t>
      </w:r>
      <w:r w:rsidRPr="0061329A">
        <w:rPr>
          <w:rFonts w:ascii="Times New Roman" w:hAnsi="Times New Roman"/>
          <w:bCs/>
          <w:sz w:val="20"/>
        </w:rPr>
        <w:t>ö</w:t>
      </w:r>
      <w:r w:rsidRPr="0061329A">
        <w:rPr>
          <w:rFonts w:ascii="Times New Roman" w:hAnsi="Times New Roman"/>
          <w:sz w:val="20"/>
        </w:rPr>
        <w:t>verensstämmer med regeringens förslag.</w:t>
      </w:r>
    </w:p>
    <w:p w14:paraId="2C3A2A50" w14:textId="60F2A5E1" w:rsidR="00F71CC6" w:rsidRPr="004C327B" w:rsidRDefault="00AB307F" w:rsidP="00F71CC6">
      <w:pPr>
        <w:pStyle w:val="Brdtextmedindrag"/>
        <w:rPr>
          <w:b/>
        </w:rPr>
      </w:pPr>
      <w:r w:rsidRPr="004C327B">
        <w:rPr>
          <w:b/>
        </w:rPr>
        <w:t>Remissinstanserna</w:t>
      </w:r>
      <w:r>
        <w:rPr>
          <w:b/>
        </w:rPr>
        <w:t xml:space="preserve">: </w:t>
      </w:r>
      <w:r>
        <w:rPr>
          <w:bCs/>
        </w:rPr>
        <w:t>Inga remissinstanser lämnar synpunkter på förslaget.</w:t>
      </w:r>
    </w:p>
    <w:p w14:paraId="4E75F8D5" w14:textId="77777777" w:rsidR="00F71CC6" w:rsidRDefault="00AB307F" w:rsidP="00F71CC6">
      <w:pPr>
        <w:pStyle w:val="Brdtextmedindrag"/>
      </w:pPr>
      <w:r w:rsidRPr="004C327B">
        <w:rPr>
          <w:b/>
        </w:rPr>
        <w:t>Skälen för regeringens förslag:</w:t>
      </w:r>
      <w:r>
        <w:t xml:space="preserve"> Enligt artikel 15.2 i den nya kontroll</w:t>
      </w:r>
      <w:r>
        <w:softHyphen/>
        <w:t>förordningen ska aktörerna, när offentlig kontroll och annan offentlig verksamhet genomförs, bistå och samarbeta med personalen vid de behö</w:t>
      </w:r>
      <w:r>
        <w:softHyphen/>
        <w:t>riga myndigheterna under det att uppgifterna utförs. Aktörernas skyldighet enligt denna arti</w:t>
      </w:r>
      <w:r>
        <w:softHyphen/>
        <w:t>kel gäller också om offentlig kontroll eller annan offentlig verksam</w:t>
      </w:r>
      <w:r>
        <w:softHyphen/>
        <w:t>het genomförs av bl.a. organ med delegerade uppgifter och fysiska personer som har delegerats vissa uppgifter i offentlig kon</w:t>
      </w:r>
      <w:r>
        <w:softHyphen/>
        <w:t>troll eller an</w:t>
      </w:r>
      <w:r>
        <w:softHyphen/>
        <w:t>nan offentlig verksamhet (artikel 15.6).</w:t>
      </w:r>
    </w:p>
    <w:p w14:paraId="1ED7DEF2" w14:textId="77777777" w:rsidR="00F71CC6" w:rsidRDefault="00AB307F" w:rsidP="00F71CC6">
      <w:pPr>
        <w:pStyle w:val="Brdtextmedindrag"/>
      </w:pPr>
      <w:r>
        <w:t>Bestämmelsen i artikel 15.2 motsvarar vad som regleras i 12 § lagen om kontroll av skyddade beteckningar på jordbruksprodukter och livsmedel, där det framgår att den som är föremål för offentlig kontroll ska tillhanda</w:t>
      </w:r>
      <w:r>
        <w:softHyphen/>
        <w:t>hålla den hjälp som behövs för att kontrollen ska kunna genomföras. Som det har redogjorts för i bl.a. av</w:t>
      </w:r>
      <w:r>
        <w:softHyphen/>
        <w:t>snitt 13.3 är lagen om kontroll av skyddade beteckningar på jord</w:t>
      </w:r>
      <w:r>
        <w:softHyphen/>
        <w:t>bruksprodukter och livsmedel, till skillnad från den nya kontroll</w:t>
      </w:r>
      <w:r>
        <w:softHyphen/>
        <w:t xml:space="preserve">förordningen, tillämplig även på vissa vinprodukter som </w:t>
      </w:r>
      <w:r w:rsidRPr="004C327B">
        <w:t>omfattas av bestämmel</w:t>
      </w:r>
      <w:r w:rsidRPr="004C327B">
        <w:softHyphen/>
        <w:t>serna i förordning (EG) nr 1308/2013. Trots att artikel 15.2 och 15.6 i den nya kontrollförordningen är direkt tillämplig i medlems</w:t>
      </w:r>
      <w:r w:rsidRPr="004C327B">
        <w:softHyphen/>
        <w:t>staterna är den nuvarande bestämmelsen i lagen om kon</w:t>
      </w:r>
      <w:r w:rsidRPr="004C327B">
        <w:softHyphen/>
        <w:t>troll av skyddade beteckningar på jordbruksproduk</w:t>
      </w:r>
      <w:r w:rsidRPr="004C327B">
        <w:softHyphen/>
        <w:t>ter och livsmedel om skyldig</w:t>
      </w:r>
      <w:r>
        <w:softHyphen/>
      </w:r>
      <w:r w:rsidRPr="004C327B">
        <w:t>het att lämna hjälp nödvändig för att kontrollmyndigheternas personal m.fl. ska få den hjälp som behövs för att de ska kunna genomföra kontroll inom vinsektorn. Denna bestämmelse bör där</w:t>
      </w:r>
      <w:r w:rsidRPr="004C327B">
        <w:softHyphen/>
        <w:t>för finnas kvar</w:t>
      </w:r>
      <w:r>
        <w:t>.</w:t>
      </w:r>
      <w:r w:rsidRPr="004C327B">
        <w:t xml:space="preserve"> För att undvika en dubbel</w:t>
      </w:r>
      <w:r w:rsidRPr="004C327B">
        <w:softHyphen/>
        <w:t>reglering med EU-rätten bör det</w:t>
      </w:r>
      <w:r>
        <w:t>, i enlighet med vad som föreslås i promemorian,</w:t>
      </w:r>
      <w:r w:rsidRPr="004C327B">
        <w:t xml:space="preserve"> förtydligas att bestämmelsen om skyldighet att lämna hjälp ska tillämpas utöver vad som följer av artikel 15.2 och 15.6 i den nya kontroll</w:t>
      </w:r>
      <w:r w:rsidRPr="004C327B">
        <w:softHyphen/>
        <w:t>förordningen. På samma sätt som föreskrivs i den nya kontroll</w:t>
      </w:r>
      <w:r w:rsidRPr="004C327B">
        <w:softHyphen/>
        <w:t>förordningen bör skyldigheten att lämna hjälp en</w:t>
      </w:r>
      <w:r w:rsidRPr="004C327B">
        <w:softHyphen/>
        <w:t>ligt lagen om kon</w:t>
      </w:r>
      <w:r w:rsidRPr="004C327B">
        <w:softHyphen/>
        <w:t>troll av skyddade beteckningar på jordbruks</w:t>
      </w:r>
      <w:r w:rsidRPr="004C327B">
        <w:softHyphen/>
        <w:t>produkter och livsmedel även gälla vid utförande av annan offentlig verksamhet.</w:t>
      </w:r>
      <w:r>
        <w:t xml:space="preserve"> </w:t>
      </w:r>
      <w:r w:rsidRPr="004C327B">
        <w:t>Det är ändamåls</w:t>
      </w:r>
      <w:r>
        <w:softHyphen/>
      </w:r>
      <w:r w:rsidRPr="004C327B">
        <w:t>enligt att hänvis</w:t>
      </w:r>
      <w:r w:rsidRPr="004C327B">
        <w:softHyphen/>
        <w:t>ningen till den nya kontrollförordningen görs dynamisk, dvs. avser förord</w:t>
      </w:r>
      <w:r w:rsidRPr="004C327B">
        <w:softHyphen/>
        <w:t>ningen i den vid varje tidpunkt gällande lydelsen</w:t>
      </w:r>
      <w:r>
        <w:t>.</w:t>
      </w:r>
    </w:p>
    <w:p w14:paraId="5A909C0A" w14:textId="77777777" w:rsidR="00F71CC6" w:rsidRDefault="00AB307F" w:rsidP="00F71CC6">
      <w:pPr>
        <w:pStyle w:val="Rubrik2"/>
      </w:pPr>
      <w:bookmarkStart w:id="465" w:name="_Toc44537298"/>
      <w:bookmarkStart w:id="466" w:name="_Toc54265493"/>
      <w:r>
        <w:t>Föreskrifter om avgifter</w:t>
      </w:r>
      <w:bookmarkEnd w:id="465"/>
      <w:bookmarkEnd w:id="466"/>
    </w:p>
    <w:p w14:paraId="78BF1953" w14:textId="77777777" w:rsidR="00F71CC6" w:rsidRDefault="00AB307F" w:rsidP="00F71CC6">
      <w:pPr>
        <w:pStyle w:val="Brdtextram"/>
      </w:pPr>
      <w:r w:rsidRPr="00420062">
        <w:rPr>
          <w:b/>
        </w:rPr>
        <w:t>Regeringens förslag:</w:t>
      </w:r>
      <w:r>
        <w:t xml:space="preserve"> Bemyndigandet för regeringen eller den myndig</w:t>
      </w:r>
      <w:r>
        <w:softHyphen/>
        <w:t>het som regeringen bestämmer att meddela föreskrifter om skyldighet att betala en avgift för offentlig kontroll ska kompletteras med en rätt för regeringen eller den myndighet som regeringen bestämmer att meddela föreskrifter om skyldighet att betala en av</w:t>
      </w:r>
      <w:r>
        <w:softHyphen/>
        <w:t>gift för annan offentlig verksamhet.</w:t>
      </w:r>
    </w:p>
    <w:p w14:paraId="563B825B" w14:textId="77777777" w:rsidR="00F71CC6" w:rsidRPr="00A76360" w:rsidRDefault="00F71CC6" w:rsidP="00F71CC6">
      <w:pPr>
        <w:pStyle w:val="Brdtextmedindrag"/>
        <w:rPr>
          <w:sz w:val="8"/>
          <w:szCs w:val="8"/>
        </w:rPr>
      </w:pPr>
    </w:p>
    <w:p w14:paraId="4404CAFA" w14:textId="7CD6CCF0" w:rsidR="00F71CC6" w:rsidRPr="00A83839" w:rsidRDefault="00AB307F" w:rsidP="00F71CC6">
      <w:pPr>
        <w:pStyle w:val="Brdtextmedindrag"/>
        <w:rPr>
          <w:bCs/>
        </w:rPr>
      </w:pPr>
      <w:r w:rsidRPr="00F53AD1">
        <w:rPr>
          <w:b/>
        </w:rPr>
        <w:t>Promemorians förslag</w:t>
      </w:r>
      <w:r>
        <w:rPr>
          <w:bCs/>
        </w:rPr>
        <w:t xml:space="preserve"> </w:t>
      </w:r>
      <w:r w:rsidRPr="00A83839">
        <w:rPr>
          <w:bCs/>
        </w:rPr>
        <w:t>överensstämmer delvis med regeringens för</w:t>
      </w:r>
      <w:r>
        <w:rPr>
          <w:bCs/>
        </w:rPr>
        <w:softHyphen/>
      </w:r>
      <w:r w:rsidRPr="00A83839">
        <w:rPr>
          <w:bCs/>
        </w:rPr>
        <w:t>slag. I promemorian föreslås även att det nuvarande bemyndigandet i 1</w:t>
      </w:r>
      <w:r>
        <w:rPr>
          <w:bCs/>
        </w:rPr>
        <w:t>8 </w:t>
      </w:r>
      <w:r w:rsidRPr="00A83839">
        <w:rPr>
          <w:bCs/>
        </w:rPr>
        <w:t xml:space="preserve">§ lagen om </w:t>
      </w:r>
      <w:r>
        <w:rPr>
          <w:bCs/>
        </w:rPr>
        <w:t>kontroll av skyddade beteckningar på jordbruksprodukter och livsmedel</w:t>
      </w:r>
      <w:r w:rsidRPr="00A83839">
        <w:rPr>
          <w:bCs/>
        </w:rPr>
        <w:t xml:space="preserve"> ska kompletteras med ett nytt bemyndigande för regeringen eller den myndighet som regeringen bestämmer att meddela föreskrifter om ”betalningen” av avgifter.</w:t>
      </w:r>
    </w:p>
    <w:p w14:paraId="06EBC492" w14:textId="555BB772" w:rsidR="00F71CC6" w:rsidRPr="00433AD7" w:rsidRDefault="00AB307F" w:rsidP="00F71CC6">
      <w:pPr>
        <w:pStyle w:val="Brdtextmedindrag"/>
        <w:rPr>
          <w:bCs/>
        </w:rPr>
      </w:pPr>
      <w:r w:rsidRPr="00F53AD1">
        <w:rPr>
          <w:b/>
        </w:rPr>
        <w:t>Remissinstanserna</w:t>
      </w:r>
      <w:r>
        <w:rPr>
          <w:b/>
        </w:rPr>
        <w:t xml:space="preserve">: </w:t>
      </w:r>
      <w:r w:rsidRPr="00B92D50">
        <w:rPr>
          <w:bCs/>
          <w:i/>
          <w:iCs/>
        </w:rPr>
        <w:t>Livsmedelsföretagen</w:t>
      </w:r>
      <w:r>
        <w:rPr>
          <w:bCs/>
        </w:rPr>
        <w:t xml:space="preserve"> anser att det är v</w:t>
      </w:r>
      <w:r w:rsidRPr="00AB7C81">
        <w:rPr>
          <w:bCs/>
        </w:rPr>
        <w:t>iktigt att kostnaden för registrering och kontroll inte ökar</w:t>
      </w:r>
      <w:r>
        <w:rPr>
          <w:bCs/>
        </w:rPr>
        <w:t>. Annars finns risken att</w:t>
      </w:r>
      <w:r w:rsidRPr="00AB7C81">
        <w:rPr>
          <w:bCs/>
        </w:rPr>
        <w:t xml:space="preserve"> företagen ser </w:t>
      </w:r>
      <w:r>
        <w:rPr>
          <w:bCs/>
        </w:rPr>
        <w:t xml:space="preserve">kostnaden </w:t>
      </w:r>
      <w:r w:rsidRPr="00AB7C81">
        <w:rPr>
          <w:bCs/>
        </w:rPr>
        <w:t>som ett hinder</w:t>
      </w:r>
      <w:r>
        <w:rPr>
          <w:bCs/>
        </w:rPr>
        <w:t xml:space="preserve"> mot att använda sig av skyddade beteckningar som</w:t>
      </w:r>
      <w:r w:rsidRPr="00AB7C81">
        <w:rPr>
          <w:bCs/>
        </w:rPr>
        <w:t xml:space="preserve"> </w:t>
      </w:r>
      <w:r>
        <w:rPr>
          <w:bCs/>
        </w:rPr>
        <w:t xml:space="preserve">en </w:t>
      </w:r>
      <w:r w:rsidRPr="00AB7C81">
        <w:rPr>
          <w:bCs/>
        </w:rPr>
        <w:t xml:space="preserve">möjlighet </w:t>
      </w:r>
      <w:r>
        <w:rPr>
          <w:bCs/>
        </w:rPr>
        <w:t xml:space="preserve">till </w:t>
      </w:r>
      <w:r w:rsidRPr="00AB7C81">
        <w:rPr>
          <w:bCs/>
        </w:rPr>
        <w:t>marknadsfö</w:t>
      </w:r>
      <w:r>
        <w:rPr>
          <w:bCs/>
        </w:rPr>
        <w:t>ring av</w:t>
      </w:r>
      <w:r w:rsidRPr="00AB7C81">
        <w:rPr>
          <w:bCs/>
        </w:rPr>
        <w:t xml:space="preserve"> produkterna.</w:t>
      </w:r>
    </w:p>
    <w:p w14:paraId="1DE0D029" w14:textId="77777777" w:rsidR="00F71CC6" w:rsidRDefault="00AB307F" w:rsidP="00F71CC6">
      <w:pPr>
        <w:pStyle w:val="Rubrik4utannumrering"/>
      </w:pPr>
      <w:r w:rsidRPr="00F53AD1">
        <w:t xml:space="preserve">Skälen för </w:t>
      </w:r>
      <w:r w:rsidRPr="00AC24C6">
        <w:t>regeringens förslag</w:t>
      </w:r>
    </w:p>
    <w:p w14:paraId="549E746F" w14:textId="77777777" w:rsidR="00F71CC6" w:rsidRDefault="00AB307F" w:rsidP="00F71CC6">
      <w:pPr>
        <w:pStyle w:val="Rubrik5utannumrering"/>
      </w:pPr>
      <w:r>
        <w:t>Kontrollförordningen och svensk finansiering</w:t>
      </w:r>
    </w:p>
    <w:p w14:paraId="5DE5A15C" w14:textId="0ADAC9FF" w:rsidR="00F71CC6" w:rsidRDefault="00AB307F" w:rsidP="00F71CC6">
      <w:pPr>
        <w:pStyle w:val="Brdtextmedindrag"/>
        <w:ind w:firstLine="0"/>
      </w:pPr>
      <w:r w:rsidRPr="00F53AD1">
        <w:t xml:space="preserve">I likhet med vad som gäller enligt den </w:t>
      </w:r>
      <w:r>
        <w:t>tidigare</w:t>
      </w:r>
      <w:r w:rsidRPr="00F53AD1">
        <w:t xml:space="preserve"> kontrollförordningen har medlemsstaterna enligt den nya kontrollförordningen i stor utsträckning möjlighet att välja om den offentliga kontrollen ska finansieras med avgif</w:t>
      </w:r>
      <w:r>
        <w:softHyphen/>
      </w:r>
      <w:r w:rsidRPr="00F53AD1">
        <w:t>ter eller med offentliga medel. Vissa kon</w:t>
      </w:r>
      <w:r w:rsidRPr="00F53AD1">
        <w:softHyphen/>
        <w:t>troller, bl.a. av vissa varor och djur vid import, måste dock finansie</w:t>
      </w:r>
      <w:r w:rsidRPr="00F53AD1">
        <w:softHyphen/>
        <w:t xml:space="preserve">ras </w:t>
      </w:r>
      <w:r>
        <w:t xml:space="preserve">med </w:t>
      </w:r>
      <w:r w:rsidRPr="00F53AD1">
        <w:t>avgifter (artikl</w:t>
      </w:r>
      <w:r>
        <w:t>arna </w:t>
      </w:r>
      <w:r w:rsidRPr="00F53AD1">
        <w:t>78 och</w:t>
      </w:r>
      <w:r>
        <w:t> </w:t>
      </w:r>
      <w:r w:rsidRPr="00F53AD1">
        <w:t>79). I de fall det är obliga</w:t>
      </w:r>
      <w:r w:rsidRPr="00F53AD1">
        <w:softHyphen/>
        <w:t>toriskt att ta ut en avgift reglerar förordningen vilka kostnader som avgif</w:t>
      </w:r>
      <w:r w:rsidRPr="00F53AD1">
        <w:softHyphen/>
        <w:t>terna ska täcka och hur de ska beräknas (artik</w:t>
      </w:r>
      <w:r>
        <w:t>larna</w:t>
      </w:r>
      <w:r w:rsidRPr="00F53AD1">
        <w:t xml:space="preserve"> 81 och 82). Vid bris</w:t>
      </w:r>
      <w:r w:rsidRPr="00F53AD1">
        <w:softHyphen/>
        <w:t>tande efterlevnad av regelverket ska den ansvariga aktören bära samtliga kostnader som uppkommit till följd av myndigheter</w:t>
      </w:r>
      <w:r w:rsidRPr="00F53AD1">
        <w:softHyphen/>
        <w:t>nas åt</w:t>
      </w:r>
      <w:r w:rsidRPr="00F53AD1">
        <w:softHyphen/>
        <w:t>gärder (artikel 138.4)</w:t>
      </w:r>
      <w:r>
        <w:t>.</w:t>
      </w:r>
    </w:p>
    <w:p w14:paraId="4D6C3ADC" w14:textId="77777777" w:rsidR="00F71CC6" w:rsidRDefault="00AB307F" w:rsidP="00F71CC6">
      <w:pPr>
        <w:pStyle w:val="Brdtextmedindrag"/>
      </w:pPr>
      <w:r>
        <w:t>Enligt den nya kontrollförordningen ska medlemsstaterna även säker</w:t>
      </w:r>
      <w:r>
        <w:softHyphen/>
        <w:t>ställa att det finns tillräckliga finansiella resurser för att de be</w:t>
      </w:r>
      <w:r>
        <w:softHyphen/>
        <w:t>höriga myndigheterna ska kunna utföra annan offentlig verksamhet (artikel 78). Medlemsstaterna får ta ut avgifter för att täcka kost</w:t>
      </w:r>
      <w:r>
        <w:softHyphen/>
        <w:t>naderna för denna verk</w:t>
      </w:r>
      <w:r>
        <w:softHyphen/>
        <w:t>samhet (artikel 80). Det står dock medlems</w:t>
      </w:r>
      <w:r>
        <w:softHyphen/>
        <w:t>staterna fritt att välja om verk</w:t>
      </w:r>
      <w:r>
        <w:softHyphen/>
        <w:t>samheten ska finansieras med avgifter eller offentliga medel.</w:t>
      </w:r>
    </w:p>
    <w:p w14:paraId="4C1AEE1A" w14:textId="30D793B4" w:rsidR="00F71CC6" w:rsidRDefault="00AB307F" w:rsidP="00F71CC6">
      <w:pPr>
        <w:pStyle w:val="Brdtextmedindrag"/>
      </w:pPr>
      <w:r>
        <w:t>Den offentliga kontrollen av regelverket om skyddade beteck</w:t>
      </w:r>
      <w:r>
        <w:softHyphen/>
        <w:t>ningar avser i huvudsak livsmedel i livsmedelsanläggningar, livsmedel i primär</w:t>
      </w:r>
      <w:r>
        <w:softHyphen/>
        <w:t xml:space="preserve">produktionen och jordbruksprodukter. </w:t>
      </w:r>
      <w:bookmarkStart w:id="467" w:name="_Hlk40711325"/>
      <w:r>
        <w:t xml:space="preserve">Behörig myndighet att utöva kontroll på området skyddade beteckningar är den myndighet som är behörig att utöva kontroll på livsmedelsområdet (5 § förordningen om kontroll av skyddade beteckningar på jordbruksprodukter och livsmedel). Livsmedelsverket är behörig myndighet att utöva kontroll av vissa typer jordbruksprodukter. </w:t>
      </w:r>
      <w:bookmarkEnd w:id="467"/>
      <w:r>
        <w:t>Den ordinarie kontrollen av skyddade beteckningar utgör en integrerad del av den vanliga kontrollen av livsmedel och finansieras med samma medel.</w:t>
      </w:r>
      <w:bookmarkStart w:id="468" w:name="_Hlk39051368"/>
      <w:r>
        <w:t xml:space="preserve"> När det gäller kontrol</w:t>
      </w:r>
      <w:r>
        <w:softHyphen/>
        <w:t>len av skyddade beteckningar på livsmedel i livsmedels</w:t>
      </w:r>
      <w:r>
        <w:softHyphen/>
        <w:t>anläggningar finansieras denna således genom den årliga avgift som livsmedelsfö</w:t>
      </w:r>
      <w:r>
        <w:softHyphen/>
        <w:t>retagare i dag betalar för den ordinarie livsmedelskontrollen</w:t>
      </w:r>
      <w:bookmarkEnd w:id="468"/>
      <w:r>
        <w:t>. Den offentliga kontrollen av skyddade beteckningar på livsmedel i pri</w:t>
      </w:r>
      <w:r>
        <w:softHyphen/>
        <w:t>märproduktionen finansieras i sin tur genom allmänna medel. Även den offentliga kontrollen av skyddade beteckningar på jordbruks</w:t>
      </w:r>
      <w:r>
        <w:softHyphen/>
        <w:t>produkter finansieras genom allmänna medel (se prop. 2009/10:22 s. 56 f.).</w:t>
      </w:r>
    </w:p>
    <w:p w14:paraId="402D2FAA" w14:textId="77777777" w:rsidR="00F71CC6" w:rsidRDefault="00AB307F" w:rsidP="00F71CC6">
      <w:pPr>
        <w:pStyle w:val="Brdtextmedindrag"/>
      </w:pPr>
      <w:r>
        <w:t>Kontrollmyndigheter ska ta ut särskilda avgifter för kostnader för kontroll av att produktspecifikationen följs innan en produkt släpps ut på mark</w:t>
      </w:r>
      <w:r>
        <w:softHyphen/>
        <w:t>naden och för uppföljande kontroll hos producenter av vin. Avgif</w:t>
      </w:r>
      <w:r>
        <w:softHyphen/>
        <w:t>terna utgår enligt den timtaxa som fastställs av respektive kontrollmyndig</w:t>
      </w:r>
      <w:r>
        <w:softHyphen/>
        <w:t>het. Vidare ska den som ansöker hos den behöriga myndigheten om registrering eller avregistrering av en skyddad beteckning samt om ändring av en produktspecifikation betala en avgift för myn</w:t>
      </w:r>
      <w:r>
        <w:softHyphen/>
        <w:t>dighetens handlägg</w:t>
      </w:r>
      <w:r>
        <w:softHyphen/>
        <w:t>ning. Avgiften ska betalas med det belopp som bestäms av myndigheten. Livsmedelsverket får meddela föreskrifter om hur avgifter som tas ut av en statlig myndighet ska beräknas.</w:t>
      </w:r>
    </w:p>
    <w:p w14:paraId="208A6CE5" w14:textId="77777777" w:rsidR="00F71CC6" w:rsidRDefault="00AB307F" w:rsidP="00F71CC6">
      <w:pPr>
        <w:pStyle w:val="Rubrik5utannumrering"/>
      </w:pPr>
      <w:r>
        <w:t>Avgifter för annan offentlig verksamhet</w:t>
      </w:r>
    </w:p>
    <w:p w14:paraId="79804263" w14:textId="77777777" w:rsidR="00F71CC6" w:rsidRDefault="00AB307F" w:rsidP="00F71CC6">
      <w:pPr>
        <w:pStyle w:val="Brdtextmedindrag"/>
        <w:ind w:firstLine="0"/>
      </w:pPr>
      <w:r>
        <w:t>I 18 § lagen om kontroll av skyddade beteckningar på jordbruksprodukter och livsmedel finns ett bemyndigande för regeringen eller den myndighet som regeringen bestämmer att meddela föreskrifter om skyldighet att betala avgift för offentlig kontroll samt för pröv</w:t>
      </w:r>
      <w:r>
        <w:softHyphen/>
        <w:t>ning eller handläggning enligt lagen, de föreskrifter som har medde</w:t>
      </w:r>
      <w:r>
        <w:softHyphen/>
        <w:t>lats med stöd av lagen eller de EU-bestämmelser som kompletteras av lagen. Regeringen får vidare meddela föreskrifter om skyldighet för kommunerna att ta ut sådan avgift. Slutligen får föreskrifter meddelas om be</w:t>
      </w:r>
      <w:r>
        <w:softHyphen/>
        <w:t>räkningen av de avgifter som tas ut av statliga myndigheter och av kontrollorgan. Kommuner vägleds i sin avgiftssättning genom all</w:t>
      </w:r>
      <w:r>
        <w:softHyphen/>
        <w:t>männa råd eller en vägledning som tas fram av Livsmedelsverket.</w:t>
      </w:r>
    </w:p>
    <w:p w14:paraId="487FCED1" w14:textId="771253B8" w:rsidR="00F71CC6" w:rsidRDefault="00AB307F" w:rsidP="00F71CC6">
      <w:pPr>
        <w:pStyle w:val="Brdtextmedindrag"/>
      </w:pPr>
      <w:r>
        <w:t>Prövning och handläggning av t.ex. ett registreringsärende utgör annan offentlig verksamhet enligt den nya kontrollförordningen.  Sådan verk</w:t>
      </w:r>
      <w:r>
        <w:softHyphen/>
        <w:t>samhet omfattar även andra åtgärder, som t.ex. kontrollmyndigheternas korrigerande åtgärder vid bristande efterlev</w:t>
      </w:r>
      <w:r>
        <w:softHyphen/>
        <w:t>nad. Det bör finnas en möjlighet att finansiera även annan offentlig verksamhet än prövning och handläggning med avgifter. Det kan också finnas behov av detaljerade bestämmelser när det gäller skyldighet att betala avgift för sådan verksam</w:t>
      </w:r>
      <w:r>
        <w:softHyphen/>
        <w:t>het. Regeringen anser därför, i likhet med vad som föreslås i promemorian, att bemyndigandet i 18 § bör ändras på så sätt att regeringen eller den myndig</w:t>
      </w:r>
      <w:r>
        <w:softHyphen/>
        <w:t>het som regeringen bestämmer även får meddela föreskrifter om skyldighet att betala avgift för annan offentlig verksamhet.</w:t>
      </w:r>
      <w:bookmarkStart w:id="469" w:name="_Hlk43634085"/>
      <w:r>
        <w:t xml:space="preserve"> </w:t>
      </w:r>
      <w:r w:rsidRPr="00E06342">
        <w:rPr>
          <w:i/>
          <w:iCs/>
        </w:rPr>
        <w:t>Livsmedelsföre</w:t>
      </w:r>
      <w:r>
        <w:rPr>
          <w:i/>
          <w:iCs/>
        </w:rPr>
        <w:softHyphen/>
      </w:r>
      <w:r w:rsidRPr="00E06342">
        <w:rPr>
          <w:i/>
          <w:iCs/>
        </w:rPr>
        <w:t>ta</w:t>
      </w:r>
      <w:r>
        <w:rPr>
          <w:i/>
          <w:iCs/>
        </w:rPr>
        <w:softHyphen/>
      </w:r>
      <w:r w:rsidRPr="00E06342">
        <w:rPr>
          <w:i/>
          <w:iCs/>
        </w:rPr>
        <w:t>gen</w:t>
      </w:r>
      <w:r w:rsidRPr="00E06342">
        <w:t xml:space="preserve"> </w:t>
      </w:r>
      <w:r>
        <w:t>lyfter fram vikten av</w:t>
      </w:r>
      <w:r w:rsidRPr="00E06342">
        <w:t xml:space="preserve"> att kostnaden för registrering och kontroll inte ökar</w:t>
      </w:r>
      <w:r>
        <w:t>. Syftet med det nya bemyndigandet är att möjliggöra för kontrollmyndigheterna att ta ut avgifter för sådana uppgifter som hittills fallit under begreppen kontroll, prövning och handläggning, men som med den nya kontrollförordningen utgör annan offentlig verksamhet.</w:t>
      </w:r>
      <w:bookmarkEnd w:id="469"/>
      <w:r>
        <w:t xml:space="preserve"> Det är således fråga om att myndigheterna ska kunna avgiftsbelägga samma typ av uppgifter som de för närvarande tar ut avgift för.</w:t>
      </w:r>
    </w:p>
    <w:p w14:paraId="6A2E15B2" w14:textId="72E37EA5" w:rsidR="00F71CC6" w:rsidRDefault="00AB307F" w:rsidP="00F71CC6">
      <w:pPr>
        <w:pStyle w:val="Brdtextmedindrag"/>
      </w:pPr>
      <w:r>
        <w:t xml:space="preserve">I promemorian föreslås även att det bör införas ett nytt bemyndigande som ger regeringen eller den myndighet som regeringen bestämmer rätt att meddela föreskrifter om betalningen av avgifter. Syftet med förslaget är att göra det möjligt att föreskriva att avgift ska tas ut efter utförd kontroll </w:t>
      </w:r>
      <w:bookmarkStart w:id="470" w:name="_Hlk39138485"/>
      <w:r>
        <w:t>i och med att systemet med årlig avgift inom livsmedelskontrollen föreslås ersättas av ett system med obligatorisk efterhandsdebitering</w:t>
      </w:r>
      <w:bookmarkEnd w:id="470"/>
      <w:r>
        <w:t xml:space="preserve"> (se avsnitt 9.11). När det gäller området skyddade beteckningar kommer föreskrifter om obligatorisk efterhandsdebitering av avgiften att gälla kontroller av livsmedel i livsmedels</w:t>
      </w:r>
      <w:r>
        <w:softHyphen/>
        <w:t>anläggningar, dvs. sådana kontroller som i dag finansieras genom den årliga avgiften inom den ordinarie livsmedelskon</w:t>
      </w:r>
      <w:r>
        <w:softHyphen/>
        <w:t xml:space="preserve">trollen. Regeringen anser dock, i likhet med den bedömning som görs i avsnitt 9.11 om avgifter i livsmedelskontrollen, att </w:t>
      </w:r>
      <w:r w:rsidRPr="00A92ACB">
        <w:t xml:space="preserve">möjligheten att meddela föreskrifter om tidpunkten </w:t>
      </w:r>
      <w:r>
        <w:t>för när en avgift ska tas ut</w:t>
      </w:r>
      <w:r w:rsidRPr="00A92ACB">
        <w:t xml:space="preserve"> </w:t>
      </w:r>
      <w:r>
        <w:t xml:space="preserve">omfattas </w:t>
      </w:r>
      <w:r w:rsidRPr="00A92ACB">
        <w:t xml:space="preserve">av </w:t>
      </w:r>
      <w:r>
        <w:t xml:space="preserve">det befintliga bemyndigandet att meddela föreskrifter om skyldighet att betala avgift enligt 18 § första stycket. </w:t>
      </w:r>
      <w:r w:rsidRPr="00A92ACB">
        <w:t xml:space="preserve">Något behov av att komplettera </w:t>
      </w:r>
      <w:r>
        <w:t>18 </w:t>
      </w:r>
      <w:r w:rsidRPr="00A92ACB">
        <w:t>§ med ett nytt bemyndigande finns således inte</w:t>
      </w:r>
      <w:r>
        <w:t xml:space="preserve">. </w:t>
      </w:r>
    </w:p>
    <w:p w14:paraId="05032B7A" w14:textId="77777777" w:rsidR="00F71CC6" w:rsidRDefault="00AB307F" w:rsidP="00F71CC6">
      <w:pPr>
        <w:pStyle w:val="Rubrik2"/>
      </w:pPr>
      <w:bookmarkStart w:id="471" w:name="_Toc44537299"/>
      <w:bookmarkStart w:id="472" w:name="_Toc54265494"/>
      <w:r>
        <w:t>Tystnadsplikt</w:t>
      </w:r>
      <w:bookmarkEnd w:id="471"/>
      <w:bookmarkEnd w:id="472"/>
    </w:p>
    <w:p w14:paraId="65A7AAAE" w14:textId="7C94CC3A" w:rsidR="00F71CC6" w:rsidRDefault="00AB307F" w:rsidP="00F71CC6">
      <w:pPr>
        <w:pStyle w:val="Brdtextram"/>
      </w:pPr>
      <w:r w:rsidRPr="00420062">
        <w:rPr>
          <w:b/>
        </w:rPr>
        <w:t>Regeringens förslag:</w:t>
      </w:r>
      <w:r>
        <w:t xml:space="preserve"> Det ska införas en bestämmelse om tystnads</w:t>
      </w:r>
      <w:r>
        <w:softHyphen/>
        <w:t xml:space="preserve">plikt med innebörden </w:t>
      </w:r>
      <w:r w:rsidRPr="00441EAA">
        <w:t>att den som i enskild verksamhet utför eller har utfört offent</w:t>
      </w:r>
      <w:r w:rsidRPr="00441EAA">
        <w:softHyphen/>
        <w:t>lig kontroll eller annan offentlig verksamhet inte obehörigen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w:t>
      </w:r>
    </w:p>
    <w:p w14:paraId="6C4BBA5D" w14:textId="77777777" w:rsidR="00F71CC6" w:rsidRPr="00A1789D" w:rsidRDefault="00AB307F" w:rsidP="00F71CC6">
      <w:pPr>
        <w:pStyle w:val="Brdtextmedindragram"/>
      </w:pPr>
      <w:r>
        <w:t>Det ska införas en upplysning om att offentlighets- och sekretesslagen tillämpas i det allmännas verksamhet.</w:t>
      </w:r>
    </w:p>
    <w:p w14:paraId="303963DE"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bookmarkStart w:id="473" w:name="_Hlk27472173"/>
    </w:p>
    <w:p w14:paraId="24B90CA6" w14:textId="520388DA"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 xml:space="preserve">Promemorians förslag </w:t>
      </w:r>
      <w:r w:rsidRPr="0061329A">
        <w:rPr>
          <w:rFonts w:ascii="Times New Roman" w:hAnsi="Times New Roman"/>
          <w:bCs/>
          <w:sz w:val="20"/>
        </w:rPr>
        <w:t>ö</w:t>
      </w:r>
      <w:r w:rsidRPr="0061329A">
        <w:rPr>
          <w:rFonts w:ascii="Times New Roman" w:hAnsi="Times New Roman"/>
          <w:sz w:val="20"/>
        </w:rPr>
        <w:t xml:space="preserve">verensstämmer </w:t>
      </w:r>
      <w:r w:rsidRPr="00441EAA">
        <w:rPr>
          <w:rFonts w:ascii="Times New Roman" w:hAnsi="Times New Roman"/>
          <w:sz w:val="20"/>
        </w:rPr>
        <w:t>i sak</w:t>
      </w:r>
      <w:r>
        <w:rPr>
          <w:rFonts w:ascii="Times New Roman" w:hAnsi="Times New Roman"/>
          <w:sz w:val="20"/>
        </w:rPr>
        <w:t xml:space="preserve"> </w:t>
      </w:r>
      <w:r w:rsidRPr="0061329A">
        <w:rPr>
          <w:rFonts w:ascii="Times New Roman" w:hAnsi="Times New Roman"/>
          <w:sz w:val="20"/>
        </w:rPr>
        <w:t>med regeringens.</w:t>
      </w:r>
    </w:p>
    <w:p w14:paraId="6A26FD57" w14:textId="77777777" w:rsidR="00F71CC6" w:rsidRPr="00CF03EE" w:rsidRDefault="00AB307F" w:rsidP="00F71CC6">
      <w:pPr>
        <w:pStyle w:val="Brdtextmedindrag"/>
        <w:rPr>
          <w:bCs/>
        </w:rPr>
      </w:pPr>
      <w:r w:rsidRPr="00F53AD1">
        <w:rPr>
          <w:b/>
        </w:rPr>
        <w:t>Remissinstanserna</w:t>
      </w:r>
      <w:r>
        <w:rPr>
          <w:bCs/>
        </w:rPr>
        <w:t xml:space="preserve"> yttrar sig inte över förslaget</w:t>
      </w:r>
      <w:r w:rsidRPr="00C21BEC">
        <w:t xml:space="preserve"> </w:t>
      </w:r>
      <w:r w:rsidRPr="00C21BEC">
        <w:rPr>
          <w:bCs/>
        </w:rPr>
        <w:t>när det gäller denna lag. Se allmänna synpunkter i avsnitt 6.6</w:t>
      </w:r>
      <w:r>
        <w:rPr>
          <w:bCs/>
        </w:rPr>
        <w:t>.</w:t>
      </w:r>
    </w:p>
    <w:p w14:paraId="74D1E5EB" w14:textId="23B4F5BF" w:rsidR="00F71CC6" w:rsidRDefault="00AB307F" w:rsidP="00F71CC6">
      <w:pPr>
        <w:pStyle w:val="Brdtextmedindrag"/>
      </w:pPr>
      <w:r w:rsidRPr="00F53AD1">
        <w:rPr>
          <w:b/>
        </w:rPr>
        <w:t>Skälen för regeringens förslag:</w:t>
      </w:r>
      <w:r>
        <w:t xml:space="preserve"> </w:t>
      </w:r>
      <w:bookmarkEnd w:id="473"/>
      <w:r>
        <w:t>Som det har redogjorts för i avsnitt 6.6 finns det bestämmelser om tystnadsplikt i den nya kontrollförordningen för den som utför offentlig kontroll och annan offentlig verksamhet (artikel</w:t>
      </w:r>
      <w:r w:rsidR="00C82A03">
        <w:t> </w:t>
      </w:r>
      <w:r>
        <w:t xml:space="preserve">8). För kontrollmyndigheter i det allmännas verksamhet görs i det avsnittet bedömningen att befintliga </w:t>
      </w:r>
      <w:r w:rsidRPr="00534324">
        <w:t>sekretess</w:t>
      </w:r>
      <w:r>
        <w:t>bestämmelser</w:t>
      </w:r>
      <w:r w:rsidRPr="00534324">
        <w:t xml:space="preserve"> </w:t>
      </w:r>
      <w:r>
        <w:t xml:space="preserve">i </w:t>
      </w:r>
      <w:r w:rsidRPr="00534324">
        <w:t xml:space="preserve">offentlighets- och sekretesslagen </w:t>
      </w:r>
      <w:r>
        <w:t xml:space="preserve">(2009:400) </w:t>
      </w:r>
      <w:r w:rsidRPr="00534324">
        <w:t xml:space="preserve">samt offentlighets- och sekretessförordningen </w:t>
      </w:r>
      <w:r>
        <w:t>(2009:641) tillgodoser</w:t>
      </w:r>
      <w:r w:rsidRPr="00534324">
        <w:t xml:space="preserve"> </w:t>
      </w:r>
      <w:r>
        <w:t>kraven i den nya kon</w:t>
      </w:r>
      <w:r>
        <w:softHyphen/>
        <w:t>trollförordningen. Tystnads</w:t>
      </w:r>
      <w:r>
        <w:softHyphen/>
        <w:t>plikten enligt artikel 8 ska emellertid även tillämpas på organ med delege</w:t>
      </w:r>
      <w:r>
        <w:softHyphen/>
        <w:t>rade uppgifter och fysiska perso</w:t>
      </w:r>
      <w:r>
        <w:softHyphen/>
        <w:t>ner som har delegerats vissa uppgifter samt på officiella laboratorier. Offentlighets- och sekretesslagstiftningen är, med vissa undantag</w:t>
      </w:r>
      <w:r w:rsidRPr="00DA713C">
        <w:t xml:space="preserve"> som inte är aktuella här</w:t>
      </w:r>
      <w:r>
        <w:t>, inte tillämplig utanför den offentliga sektorn. För att Sverige ska uppfylla den nya kontrollförord</w:t>
      </w:r>
      <w:r>
        <w:softHyphen/>
        <w:t>ningens krav måste det där</w:t>
      </w:r>
      <w:r>
        <w:softHyphen/>
        <w:t>för i lagen om kontroll av skyddade beteckningar på jordbruksprodukter och livsmedel införas en bestäm</w:t>
      </w:r>
      <w:r>
        <w:softHyphen/>
        <w:t>melse om tystnadsplikt för dessa organ, fysiska personer och offi</w:t>
      </w:r>
      <w:r>
        <w:softHyphen/>
        <w:t>ciella laboratorier.</w:t>
      </w:r>
    </w:p>
    <w:p w14:paraId="336E571E" w14:textId="77777777" w:rsidR="00F71CC6" w:rsidRDefault="00AB307F" w:rsidP="00F71CC6">
      <w:pPr>
        <w:pStyle w:val="Brdtextmedindrag"/>
      </w:pPr>
      <w:r>
        <w:t xml:space="preserve">I avsnitt 6.6 redovisas de närmare övervägandena om innehållet i bestämmelsen om tystnadsplikt. Bestämmelsen har utformats efter synpunkter från </w:t>
      </w:r>
      <w:r w:rsidRPr="003E787F">
        <w:rPr>
          <w:i/>
          <w:iCs/>
        </w:rPr>
        <w:t>Lagrådet</w:t>
      </w:r>
      <w:r>
        <w:t xml:space="preserve">. </w:t>
      </w:r>
    </w:p>
    <w:p w14:paraId="2B10DF5C" w14:textId="77777777" w:rsidR="00F71CC6" w:rsidRDefault="00AB307F" w:rsidP="00F71CC6">
      <w:pPr>
        <w:pStyle w:val="Rubrik2"/>
      </w:pPr>
      <w:bookmarkStart w:id="474" w:name="_Toc44537300"/>
      <w:bookmarkStart w:id="475" w:name="_Toc54265495"/>
      <w:r>
        <w:t>Inköp under dold identitet</w:t>
      </w:r>
      <w:bookmarkEnd w:id="474"/>
      <w:bookmarkEnd w:id="475"/>
    </w:p>
    <w:p w14:paraId="41558E82" w14:textId="77777777" w:rsidR="00F71CC6" w:rsidRDefault="00AB307F" w:rsidP="00F71CC6">
      <w:pPr>
        <w:pStyle w:val="Brdtextram"/>
      </w:pPr>
      <w:r w:rsidRPr="00420062">
        <w:rPr>
          <w:b/>
        </w:rPr>
        <w:t>Regeringens förslag:</w:t>
      </w:r>
      <w:r>
        <w:t xml:space="preserve"> En kontrollmyndighet ska ha rätt att köpa in </w:t>
      </w:r>
      <w:r w:rsidRPr="007F6308">
        <w:t>jord</w:t>
      </w:r>
      <w:r>
        <w:softHyphen/>
      </w:r>
      <w:r w:rsidRPr="007F6308">
        <w:t>bruksprodukter</w:t>
      </w:r>
      <w:r>
        <w:t xml:space="preserve"> och livsmedel under dold identitet om det är nödvändigt för att kontrollera att dessa uppfyller gällande krav. </w:t>
      </w:r>
    </w:p>
    <w:p w14:paraId="0A48F303" w14:textId="5C2DD84E" w:rsidR="00F71CC6" w:rsidRPr="00A76360" w:rsidRDefault="00AB307F" w:rsidP="00F71CC6">
      <w:pPr>
        <w:pStyle w:val="Brdtextmedindragram"/>
      </w:pPr>
      <w:r>
        <w:t>Verksamhetsutövaren ska underrättas om det inköp som har skett under dold identitet och om resultatet av det så snart det kan ske utan att åtgärden förlorar sin betydelse.</w:t>
      </w:r>
    </w:p>
    <w:p w14:paraId="2B9F6F24" w14:textId="77777777" w:rsidR="00F71CC6" w:rsidRPr="00A76360" w:rsidRDefault="00F71CC6" w:rsidP="00F71CC6">
      <w:pPr>
        <w:pStyle w:val="Brdtextmedindrag"/>
        <w:rPr>
          <w:sz w:val="8"/>
          <w:szCs w:val="8"/>
        </w:rPr>
      </w:pPr>
    </w:p>
    <w:p w14:paraId="1E7782A2" w14:textId="77777777" w:rsidR="00F71CC6" w:rsidRDefault="00AB307F" w:rsidP="00F71CC6">
      <w:pPr>
        <w:pStyle w:val="Brdtextmedindrag"/>
      </w:pPr>
      <w:r>
        <w:rPr>
          <w:b/>
        </w:rPr>
        <w:t>Promemorians</w:t>
      </w:r>
      <w:r w:rsidRPr="0006285B">
        <w:rPr>
          <w:b/>
        </w:rPr>
        <w:t xml:space="preserve"> förslag</w:t>
      </w:r>
      <w:r>
        <w:rPr>
          <w:b/>
        </w:rPr>
        <w:t xml:space="preserve">: </w:t>
      </w:r>
      <w:r>
        <w:t>I promemorian lämnas inte något förslag om inköp under dold identitet i lagen om kontroll av skyddade beteckningar.</w:t>
      </w:r>
    </w:p>
    <w:p w14:paraId="69DB506C" w14:textId="77777777" w:rsidR="00F71CC6" w:rsidRPr="007F6308" w:rsidRDefault="00AB307F" w:rsidP="00F71CC6">
      <w:pPr>
        <w:pStyle w:val="Brdtextmedindrag"/>
        <w:rPr>
          <w:bCs/>
        </w:rPr>
      </w:pPr>
      <w:r w:rsidRPr="006A4857">
        <w:rPr>
          <w:b/>
          <w:bCs/>
        </w:rPr>
        <w:t xml:space="preserve">Remissinstanserna: </w:t>
      </w:r>
      <w:r>
        <w:rPr>
          <w:bCs/>
        </w:rPr>
        <w:t>Ett flertal remissinstanser yttrar sig över en bestämmelse om inköp under dold identitet i livsmedelslagen och i lagen om foder och animaliska biprodukter och dessa synpunkter behandlas i avsnitt 6.7.</w:t>
      </w:r>
    </w:p>
    <w:p w14:paraId="1DA93BB1" w14:textId="77777777" w:rsidR="00F71CC6" w:rsidRDefault="00AB307F" w:rsidP="00F71CC6">
      <w:pPr>
        <w:pStyle w:val="Brdtextmedindrag"/>
      </w:pPr>
      <w:r w:rsidRPr="007F6308">
        <w:rPr>
          <w:b/>
          <w:bCs/>
        </w:rPr>
        <w:t>Skälen för regeringens förslag:</w:t>
      </w:r>
      <w:r>
        <w:t xml:space="preserve"> </w:t>
      </w:r>
      <w:r w:rsidRPr="007F6308">
        <w:t>Av artikel 36 i den nya kontrollförord</w:t>
      </w:r>
      <w:r>
        <w:softHyphen/>
      </w:r>
      <w:r w:rsidRPr="007F6308">
        <w:t>ningen framgår att prover som de behöriga myndigheterna beställt av aktörer utan att identifiera sig får användas för offentlig kontroll. Som redovisas i avsnitt</w:t>
      </w:r>
      <w:r>
        <w:t xml:space="preserve"> 6.7</w:t>
      </w:r>
      <w:r w:rsidRPr="007F6308">
        <w:t xml:space="preserve"> förutsätter tillämpningen av bestämmelsen i artikel 36 att de behöriga myndigheterna ska kunna beställa varor via internet och annan distanskommunikation utan att identifiera sig.</w:t>
      </w:r>
      <w:r>
        <w:t xml:space="preserve"> </w:t>
      </w:r>
      <w:r w:rsidRPr="007F6308">
        <w:t xml:space="preserve">I enlighet med den bedömning som redovisas i </w:t>
      </w:r>
      <w:r>
        <w:t xml:space="preserve">det avsnittet </w:t>
      </w:r>
      <w:r w:rsidRPr="007F6308">
        <w:t xml:space="preserve">anser regeringen att det i </w:t>
      </w:r>
      <w:r>
        <w:t>lagen om kontroll av skyddade beteckningar på jordbruksprodukter och livsme</w:t>
      </w:r>
      <w:r>
        <w:softHyphen/>
        <w:t xml:space="preserve">del </w:t>
      </w:r>
      <w:r w:rsidRPr="007F6308">
        <w:t>bör införas en bestämmelse som kompletterar artikel 36 i kontrollför</w:t>
      </w:r>
      <w:r>
        <w:softHyphen/>
      </w:r>
      <w:r w:rsidRPr="007F6308">
        <w:t>ordningen.</w:t>
      </w:r>
    </w:p>
    <w:p w14:paraId="0063C3D4" w14:textId="77777777" w:rsidR="00F71CC6" w:rsidRDefault="00AB307F" w:rsidP="00F71CC6">
      <w:pPr>
        <w:pStyle w:val="Brdtextmedindrag"/>
      </w:pPr>
      <w:r>
        <w:t>Regeringen anser vidare att en bestämmelse om inköp under dold identitet i lagen bör utformas så att det framgår att kontrollmyndigheten får göra inköpet om det är nödvändigt för att kontrollera att jordbrukspro</w:t>
      </w:r>
      <w:r>
        <w:softHyphen/>
        <w:t>dukten eller livsmedlet uppfyller gällande krav enligt föreskrifter som har meddelats med stöd av lagen och de EU-bestämmelser som lagen kompletterar. I kravet på att inköpet under dold identitet ska vara nödvän</w:t>
      </w:r>
      <w:r>
        <w:softHyphen/>
        <w:t>digt för kontrollen ligger att möjligheten att agera dolt ska vara en grund</w:t>
      </w:r>
      <w:r>
        <w:softHyphen/>
        <w:t>läggande förutsättning för att kontrollen ska vara effektiv. Det innebär att den ansvariga myndigheten i första hand ska överväga de öppna arbetsfor</w:t>
      </w:r>
      <w:r>
        <w:softHyphen/>
        <w:t xml:space="preserve">mer som är tillgängliga för att kontrollera efterlevnaden av regelverket, t.ex. beställningar av livsmedel i myndighetens namn, dokumentkontroll och oannonserade besök. </w:t>
      </w:r>
      <w:r w:rsidRPr="00A71988">
        <w:t xml:space="preserve">Om myndigheten exempelvis misstänker att en produkt inte är förenlig med gällande krav och </w:t>
      </w:r>
      <w:r w:rsidRPr="00221285">
        <w:t>har skäl att misstänka</w:t>
      </w:r>
      <w:r>
        <w:t xml:space="preserve"> </w:t>
      </w:r>
      <w:r w:rsidRPr="00A71988">
        <w:t>att verksamhetsutövaren kommer att leverera en annan vara till kontrollmyn</w:t>
      </w:r>
      <w:r>
        <w:softHyphen/>
      </w:r>
      <w:r w:rsidRPr="00A71988">
        <w:t>digheten än den som erbjuds på marknaden, kan köp under dold identitet vara motiverat.</w:t>
      </w:r>
      <w:r>
        <w:t xml:space="preserve"> </w:t>
      </w:r>
      <w:r w:rsidRPr="0076433E">
        <w:t>Behovet att kunna göra inköp under dold identitet aktualiseras främst när det gäller distanskommunikation, men kontroll</w:t>
      </w:r>
      <w:r>
        <w:softHyphen/>
      </w:r>
      <w:r w:rsidRPr="0076433E">
        <w:t>myndigheten ges även rätt att agera dolt vid kontroller på plats.</w:t>
      </w:r>
    </w:p>
    <w:p w14:paraId="0E5C5D48" w14:textId="77777777" w:rsidR="00F71CC6" w:rsidRDefault="00AB307F" w:rsidP="00F71CC6">
      <w:pPr>
        <w:pStyle w:val="Brdtextmedindrag"/>
      </w:pPr>
      <w:r w:rsidRPr="00155C23">
        <w:t xml:space="preserve">Bestämmelsen i </w:t>
      </w:r>
      <w:r>
        <w:t>lagen om kontroll av skyddade beteckningar på jord</w:t>
      </w:r>
      <w:r>
        <w:softHyphen/>
        <w:t xml:space="preserve">bruksprodukter och livsmedel </w:t>
      </w:r>
      <w:r w:rsidRPr="00155C23">
        <w:t>motiveras av det angelägna ändamålet</w:t>
      </w:r>
      <w:r>
        <w:t xml:space="preserve"> </w:t>
      </w:r>
      <w:r w:rsidRPr="00155C23">
        <w:t xml:space="preserve">att skydda </w:t>
      </w:r>
      <w:r>
        <w:t xml:space="preserve">mot missbruk i förhållande till de beteckningar som har registrerats och skydda </w:t>
      </w:r>
      <w:r w:rsidRPr="00155C23">
        <w:t xml:space="preserve">konsumenter mot </w:t>
      </w:r>
      <w:r>
        <w:t xml:space="preserve">vilseledande. </w:t>
      </w:r>
      <w:r w:rsidRPr="00155C23">
        <w:t>Kravet på att ett inköp under dold identitet ska vara nödvändigt för att kontrollera gällande krav innebär enligt regeringens bedömning att åtgärden är proportionerlig med hänsyn till ändamåle</w:t>
      </w:r>
      <w:r>
        <w:t>t</w:t>
      </w:r>
      <w:r w:rsidRPr="00155C23">
        <w:t>.</w:t>
      </w:r>
    </w:p>
    <w:p w14:paraId="08734EA8" w14:textId="77777777" w:rsidR="00F71CC6" w:rsidRPr="00E44E1F" w:rsidRDefault="00AB307F" w:rsidP="00F71CC6">
      <w:pPr>
        <w:keepNext/>
        <w:tabs>
          <w:tab w:val="left" w:pos="907"/>
        </w:tabs>
        <w:spacing w:before="240" w:after="80" w:line="210" w:lineRule="exact"/>
        <w:rPr>
          <w:rFonts w:ascii="Times New Roman" w:eastAsiaTheme="minorHAnsi" w:hAnsi="Times New Roman" w:cstheme="minorBidi"/>
          <w:i/>
          <w:sz w:val="20"/>
          <w:szCs w:val="22"/>
        </w:rPr>
      </w:pPr>
      <w:r w:rsidRPr="00E44E1F">
        <w:rPr>
          <w:rFonts w:ascii="Times New Roman" w:eastAsiaTheme="minorHAnsi" w:hAnsi="Times New Roman" w:cstheme="minorBidi"/>
          <w:i/>
          <w:sz w:val="20"/>
          <w:szCs w:val="22"/>
        </w:rPr>
        <w:t>Författningsregleringen</w:t>
      </w:r>
    </w:p>
    <w:p w14:paraId="4A9D270D" w14:textId="77777777" w:rsidR="00F71CC6" w:rsidRPr="00E44E1F"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44E1F">
        <w:rPr>
          <w:rFonts w:ascii="Times New Roman" w:hAnsi="Times New Roman"/>
          <w:sz w:val="20"/>
        </w:rPr>
        <w:t xml:space="preserve">Som framgår av avsnitt </w:t>
      </w:r>
      <w:r>
        <w:rPr>
          <w:rFonts w:ascii="Times New Roman" w:hAnsi="Times New Roman"/>
          <w:sz w:val="20"/>
        </w:rPr>
        <w:t>6.7</w:t>
      </w:r>
      <w:r w:rsidRPr="00E44E1F">
        <w:rPr>
          <w:rFonts w:ascii="Times New Roman" w:hAnsi="Times New Roman"/>
          <w:sz w:val="20"/>
        </w:rPr>
        <w:t xml:space="preserve"> i promemorian föreslås inte någon möjlighet för kontrollmyndigheten att använda sig av falska identitetshandlingar eller fingerade person</w:t>
      </w:r>
      <w:r>
        <w:rPr>
          <w:rFonts w:ascii="Times New Roman" w:hAnsi="Times New Roman"/>
          <w:sz w:val="20"/>
        </w:rPr>
        <w:t>nummer</w:t>
      </w:r>
      <w:r w:rsidRPr="00E44E1F">
        <w:rPr>
          <w:rFonts w:ascii="Times New Roman" w:hAnsi="Times New Roman"/>
          <w:sz w:val="20"/>
        </w:rPr>
        <w:t>. En sådan möjlighet kräver ytterligare över</w:t>
      </w:r>
      <w:r>
        <w:rPr>
          <w:rFonts w:ascii="Times New Roman" w:hAnsi="Times New Roman"/>
          <w:sz w:val="20"/>
        </w:rPr>
        <w:softHyphen/>
      </w:r>
      <w:r w:rsidRPr="00E44E1F">
        <w:rPr>
          <w:rFonts w:ascii="Times New Roman" w:hAnsi="Times New Roman"/>
          <w:sz w:val="20"/>
        </w:rPr>
        <w:t xml:space="preserve">väganden och författningsändringar. </w:t>
      </w:r>
    </w:p>
    <w:p w14:paraId="09F00D93" w14:textId="45A1599A" w:rsidR="00F71CC6" w:rsidRPr="00E44E1F"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4E1F">
        <w:rPr>
          <w:rFonts w:ascii="Times New Roman" w:hAnsi="Times New Roman"/>
          <w:sz w:val="20"/>
        </w:rPr>
        <w:t>Bestämmelsen om inköp under dold identitet bör därför få en neutral utformning. Det bör anges att köpet får ske under dold identitet utan att det i lagtexten närmare konkretiseras vad som avses med detta. Med en sådan utformning ges myndigheterna en lagstadgad rätt att genomföra inköpet under alla former av dold identitet. Om kontrollmyndigheterna framöver ges författningsgrundad möjlighet att verka under ett fingerat personnum</w:t>
      </w:r>
      <w:r>
        <w:rPr>
          <w:rFonts w:ascii="Times New Roman" w:hAnsi="Times New Roman"/>
          <w:sz w:val="20"/>
        </w:rPr>
        <w:softHyphen/>
      </w:r>
      <w:r w:rsidRPr="00E44E1F">
        <w:rPr>
          <w:rFonts w:ascii="Times New Roman" w:hAnsi="Times New Roman"/>
          <w:sz w:val="20"/>
        </w:rPr>
        <w:t>mer, kan det praktiska tillämpningsområdet för kontrollmyndigheten därmed bli större.</w:t>
      </w:r>
      <w:r>
        <w:rPr>
          <w:rFonts w:ascii="Times New Roman" w:hAnsi="Times New Roman"/>
          <w:sz w:val="20"/>
        </w:rPr>
        <w:t xml:space="preserve"> </w:t>
      </w:r>
      <w:r w:rsidRPr="00E44E1F">
        <w:rPr>
          <w:rFonts w:ascii="Times New Roman" w:hAnsi="Times New Roman"/>
          <w:sz w:val="20"/>
        </w:rPr>
        <w:t xml:space="preserve">Även utan </w:t>
      </w:r>
      <w:r>
        <w:rPr>
          <w:rFonts w:ascii="Times New Roman" w:hAnsi="Times New Roman"/>
          <w:sz w:val="20"/>
        </w:rPr>
        <w:t>e</w:t>
      </w:r>
      <w:r w:rsidRPr="00E44E1F">
        <w:rPr>
          <w:rFonts w:ascii="Times New Roman" w:hAnsi="Times New Roman"/>
          <w:sz w:val="20"/>
        </w:rPr>
        <w:t>tt system med fingerade person</w:t>
      </w:r>
      <w:r>
        <w:rPr>
          <w:rFonts w:ascii="Times New Roman" w:hAnsi="Times New Roman"/>
          <w:sz w:val="20"/>
        </w:rPr>
        <w:t>nummer</w:t>
      </w:r>
      <w:r w:rsidRPr="00E44E1F">
        <w:rPr>
          <w:rFonts w:ascii="Times New Roman" w:hAnsi="Times New Roman"/>
          <w:sz w:val="20"/>
        </w:rPr>
        <w:t xml:space="preserve"> kommer dock en bestämmelse om inköp under dold identitet få betydelse ur kontrollsynpunkt.</w:t>
      </w:r>
    </w:p>
    <w:p w14:paraId="59458303"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4E1F">
        <w:rPr>
          <w:rFonts w:ascii="Times New Roman" w:hAnsi="Times New Roman"/>
          <w:sz w:val="20"/>
        </w:rPr>
        <w:t xml:space="preserve">Som anges i avsnitt </w:t>
      </w:r>
      <w:r>
        <w:rPr>
          <w:rFonts w:ascii="Times New Roman" w:hAnsi="Times New Roman"/>
          <w:sz w:val="20"/>
        </w:rPr>
        <w:t xml:space="preserve">6.7 </w:t>
      </w:r>
      <w:r w:rsidRPr="00E44E1F">
        <w:rPr>
          <w:rFonts w:ascii="Times New Roman" w:hAnsi="Times New Roman"/>
          <w:sz w:val="20"/>
        </w:rPr>
        <w:t>bör det införas en bestämmelse som kompletterar artikel 36.2 i fråga om tidpunkten för en underrättelse om att kontrollmyn</w:t>
      </w:r>
      <w:r>
        <w:rPr>
          <w:rFonts w:ascii="Times New Roman" w:hAnsi="Times New Roman"/>
          <w:sz w:val="20"/>
        </w:rPr>
        <w:softHyphen/>
      </w:r>
      <w:r w:rsidRPr="00E44E1F">
        <w:rPr>
          <w:rFonts w:ascii="Times New Roman" w:hAnsi="Times New Roman"/>
          <w:sz w:val="20"/>
        </w:rPr>
        <w:t xml:space="preserve">digheten gjort ett inköp under dold identitet. I </w:t>
      </w:r>
      <w:r>
        <w:rPr>
          <w:rFonts w:ascii="Times New Roman" w:hAnsi="Times New Roman"/>
          <w:sz w:val="20"/>
        </w:rPr>
        <w:t xml:space="preserve">lagen om kontroll av skyddade beteckningar på jordbruksprodukter och livsmedel </w:t>
      </w:r>
      <w:r w:rsidRPr="00E44E1F">
        <w:rPr>
          <w:rFonts w:ascii="Times New Roman" w:hAnsi="Times New Roman"/>
          <w:sz w:val="20"/>
        </w:rPr>
        <w:t>bör bestäm</w:t>
      </w:r>
      <w:r>
        <w:rPr>
          <w:rFonts w:ascii="Times New Roman" w:hAnsi="Times New Roman"/>
          <w:sz w:val="20"/>
        </w:rPr>
        <w:softHyphen/>
      </w:r>
      <w:r w:rsidRPr="00E44E1F">
        <w:rPr>
          <w:rFonts w:ascii="Times New Roman" w:hAnsi="Times New Roman"/>
          <w:sz w:val="20"/>
        </w:rPr>
        <w:t>melsen utformas så att det anges att en verksamhetsutövare ska underrättas om köpet och resultatet av det så snart det kan ske utan att åtgärden förlorar sin betydelse. I förhållande till</w:t>
      </w:r>
      <w:r>
        <w:rPr>
          <w:rFonts w:ascii="Times New Roman" w:hAnsi="Times New Roman"/>
          <w:sz w:val="20"/>
        </w:rPr>
        <w:t xml:space="preserve"> kontrollobjekt inom vinsektorn,</w:t>
      </w:r>
      <w:r w:rsidRPr="00E44E1F">
        <w:rPr>
          <w:rFonts w:ascii="Times New Roman" w:hAnsi="Times New Roman"/>
          <w:sz w:val="20"/>
        </w:rPr>
        <w:t xml:space="preserve"> som inte omfattas av kontrollförordningens tillämpningsområde, gäller endast den nationella</w:t>
      </w:r>
      <w:r>
        <w:rPr>
          <w:rFonts w:ascii="Times New Roman" w:hAnsi="Times New Roman"/>
          <w:sz w:val="20"/>
        </w:rPr>
        <w:t xml:space="preserve"> bestämmelsen.</w:t>
      </w:r>
    </w:p>
    <w:p w14:paraId="5ABFF649" w14:textId="77777777" w:rsidR="00F71CC6" w:rsidRDefault="00AB307F" w:rsidP="00F71CC6">
      <w:pPr>
        <w:pStyle w:val="Rubrik2"/>
      </w:pPr>
      <w:bookmarkStart w:id="476" w:name="_Toc44537301"/>
      <w:bookmarkStart w:id="477" w:name="_Toc54265496"/>
      <w:r>
        <w:t>Rapporteringssystem för överträdelser</w:t>
      </w:r>
      <w:bookmarkEnd w:id="476"/>
      <w:bookmarkEnd w:id="477"/>
    </w:p>
    <w:p w14:paraId="11583373" w14:textId="77777777" w:rsidR="00F71CC6" w:rsidRDefault="00AB307F" w:rsidP="00F71CC6">
      <w:pPr>
        <w:pStyle w:val="Brdtextram"/>
      </w:pPr>
      <w:r w:rsidRPr="00420062">
        <w:rPr>
          <w:b/>
        </w:rPr>
        <w:t>Regeringens förslag:</w:t>
      </w:r>
      <w:r>
        <w:t xml:space="preserve"> Kontrollmyndigheterna ska ha ett ända</w:t>
      </w:r>
      <w:r>
        <w:softHyphen/>
        <w:t>målsen</w:t>
      </w:r>
      <w:r>
        <w:softHyphen/>
        <w:t>ligt rapporteringssystem för den som vill anmäla miss</w:t>
      </w:r>
      <w:r>
        <w:softHyphen/>
        <w:t>tänkta överträdel</w:t>
      </w:r>
      <w:r>
        <w:softHyphen/>
        <w:t>ser av den nya kontrollförordningen.</w:t>
      </w:r>
    </w:p>
    <w:p w14:paraId="7FBA8FF3" w14:textId="77777777" w:rsidR="00F71CC6" w:rsidRPr="0061329A" w:rsidRDefault="00F71CC6"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333160ED" w14:textId="77777777"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 xml:space="preserve">Promemorians förslag </w:t>
      </w:r>
      <w:r w:rsidRPr="0061329A">
        <w:rPr>
          <w:rFonts w:ascii="Times New Roman" w:hAnsi="Times New Roman"/>
          <w:bCs/>
          <w:sz w:val="20"/>
        </w:rPr>
        <w:t>ö</w:t>
      </w:r>
      <w:r w:rsidRPr="0061329A">
        <w:rPr>
          <w:rFonts w:ascii="Times New Roman" w:hAnsi="Times New Roman"/>
          <w:sz w:val="20"/>
        </w:rPr>
        <w:t>verensstämmer med regeringens förslag.</w:t>
      </w:r>
    </w:p>
    <w:p w14:paraId="0860437C" w14:textId="77777777" w:rsidR="00F71CC6" w:rsidRPr="0061329A" w:rsidRDefault="00AB307F" w:rsidP="00F71CC6">
      <w:pPr>
        <w:pStyle w:val="Brdtextmedindrag"/>
      </w:pPr>
      <w:r w:rsidRPr="00F53AD1">
        <w:rPr>
          <w:b/>
        </w:rPr>
        <w:t>Remissinstanserna</w:t>
      </w:r>
      <w:r>
        <w:rPr>
          <w:b/>
        </w:rPr>
        <w:t xml:space="preserve"> </w:t>
      </w:r>
      <w:r>
        <w:rPr>
          <w:bCs/>
        </w:rPr>
        <w:t>yttrar sig inte över förslaget</w:t>
      </w:r>
      <w:r w:rsidRPr="00942FFA">
        <w:t xml:space="preserve"> </w:t>
      </w:r>
      <w:r w:rsidRPr="00942FFA">
        <w:rPr>
          <w:bCs/>
        </w:rPr>
        <w:t>när det gäller denna lag. Se allmänna synpunkter i avsnitt 6.</w:t>
      </w:r>
      <w:r>
        <w:rPr>
          <w:bCs/>
        </w:rPr>
        <w:t>8.</w:t>
      </w:r>
    </w:p>
    <w:p w14:paraId="7009A849" w14:textId="77777777" w:rsidR="00F71CC6" w:rsidRDefault="00AB307F" w:rsidP="00F71CC6">
      <w:pPr>
        <w:pStyle w:val="Brdtextmedindrag"/>
      </w:pPr>
      <w:r w:rsidRPr="00F53AD1">
        <w:rPr>
          <w:b/>
        </w:rPr>
        <w:t>Skälen för regeringens förslag:</w:t>
      </w:r>
      <w:r>
        <w:t xml:space="preserve"> Som det har redogjorts för i avsnitt 6.8 ska medlemsstaterna säker</w:t>
      </w:r>
      <w:r>
        <w:softHyphen/>
        <w:t>ställa att behöriga myndigheter har verknings</w:t>
      </w:r>
      <w:r>
        <w:softHyphen/>
        <w:t>fulla mekanismer för att möjliggöra rapportering av faktiska eller potenti</w:t>
      </w:r>
      <w:r>
        <w:softHyphen/>
        <w:t>ella över</w:t>
      </w:r>
      <w:r>
        <w:softHyphen/>
        <w:t>trädelser av förordningen, s.k. visselblåsning. Dessa mekanismer ska omfatta bl.a. förfaranden för mottagande av rapporter om över</w:t>
      </w:r>
      <w:r>
        <w:softHyphen/>
        <w:t>trädel</w:t>
      </w:r>
      <w:r>
        <w:softHyphen/>
        <w:t>ser och uppföljning av dem (artikel 140 i den nya kontroll</w:t>
      </w:r>
      <w:r>
        <w:softHyphen/>
        <w:t>förord</w:t>
      </w:r>
      <w:r>
        <w:softHyphen/>
        <w:t>ningen).</w:t>
      </w:r>
    </w:p>
    <w:p w14:paraId="3D89FA39" w14:textId="6F01B61A" w:rsidR="00F71CC6" w:rsidRDefault="00AB307F" w:rsidP="00F71CC6">
      <w:pPr>
        <w:pStyle w:val="Brdtextmedindrag"/>
      </w:pPr>
      <w:r>
        <w:t>I fråga om statliga kontrollmyndigheter kan skyldigheten att ha ända</w:t>
      </w:r>
      <w:r>
        <w:softHyphen/>
        <w:t>målsenliga rapporteringssystem för överträdelser av den nya kontrollför</w:t>
      </w:r>
      <w:r>
        <w:softHyphen/>
        <w:t xml:space="preserve">ordningen regleras på förordningsnivå </w:t>
      </w:r>
      <w:r w:rsidRPr="009A3590">
        <w:t>med stöd av restkompetensen i 8</w:t>
      </w:r>
      <w:r>
        <w:t> </w:t>
      </w:r>
      <w:r w:rsidRPr="009A3590">
        <w:t>kap. 7 § regeringsformen</w:t>
      </w:r>
      <w:r>
        <w:t xml:space="preserve">. </w:t>
      </w:r>
      <w:r w:rsidRPr="00AD5BC3">
        <w:t xml:space="preserve">Regeringen anser i likhet med promemorian </w:t>
      </w:r>
      <w:r>
        <w:t>att även bestämmelser om hur rapporteringssystemet ska se ut och hur myndigheterna ska hantera inkomna anmälningar lämpligast in</w:t>
      </w:r>
      <w:r>
        <w:softHyphen/>
        <w:t>förs på förordningsnivå. På området skyddade beteckningar är dock även kommuner utsedda som kontrollmyndigheter. Det behövs där</w:t>
      </w:r>
      <w:r>
        <w:softHyphen/>
        <w:t xml:space="preserve">för, </w:t>
      </w:r>
      <w:r w:rsidRPr="009A3590">
        <w:t>med hänsyn till 8</w:t>
      </w:r>
      <w:r>
        <w:t> </w:t>
      </w:r>
      <w:r w:rsidRPr="009A3590">
        <w:t>kap. 2 § första stycket 2</w:t>
      </w:r>
      <w:r>
        <w:t xml:space="preserve"> regeringsformen</w:t>
      </w:r>
      <w:r w:rsidRPr="009A3590">
        <w:t>,</w:t>
      </w:r>
      <w:r>
        <w:t xml:space="preserve"> en bestämmelse i lagen om att kontroll</w:t>
      </w:r>
      <w:r>
        <w:softHyphen/>
        <w:t>myndigheterna ska tillhandahålla ett ändamålsenligt rapporterings</w:t>
      </w:r>
      <w:r>
        <w:softHyphen/>
        <w:t>system för den som vill an</w:t>
      </w:r>
      <w:r>
        <w:softHyphen/>
        <w:t>mäla misstänkta överträdelser av den nya kontrollförordningen. Om det system som används innebär en behandling av personuppgifter enligt EU:s nya dataskyddsför</w:t>
      </w:r>
      <w:r>
        <w:softHyphen/>
        <w:t>ordning och dataskyddslagen, måste</w:t>
      </w:r>
      <w:r w:rsidRPr="00B23547">
        <w:t xml:space="preserve"> systemet uppfylla och använ</w:t>
      </w:r>
      <w:r w:rsidRPr="00B23547">
        <w:softHyphen/>
        <w:t>das i enlighet med de krav som följer av dessa regelverk</w:t>
      </w:r>
      <w:r>
        <w:t>.</w:t>
      </w:r>
      <w:r w:rsidRPr="008A66B2">
        <w:t xml:space="preserve"> </w:t>
      </w:r>
      <w:r>
        <w:t>Av avsnitt 6.8.4 framgår att regeringen bedömer att det inte behövs några ytterligare bestämmelser om behandling av personuppgifter på lagnivå.</w:t>
      </w:r>
    </w:p>
    <w:p w14:paraId="7151205D" w14:textId="77777777" w:rsidR="00F71CC6" w:rsidRDefault="00AB307F" w:rsidP="00F71CC6">
      <w:pPr>
        <w:pStyle w:val="Rubrik2"/>
      </w:pPr>
      <w:bookmarkStart w:id="478" w:name="_Toc44537302"/>
      <w:bookmarkStart w:id="479" w:name="_Toc54265497"/>
      <w:r>
        <w:t>Överklagande av beslut som fattats av organ eller fysiska personer</w:t>
      </w:r>
      <w:bookmarkEnd w:id="478"/>
      <w:bookmarkEnd w:id="479"/>
    </w:p>
    <w:p w14:paraId="505390D0" w14:textId="77777777" w:rsidR="00F71CC6" w:rsidRDefault="00AB307F" w:rsidP="00F71CC6">
      <w:pPr>
        <w:pStyle w:val="Brdtextram"/>
      </w:pPr>
      <w:r w:rsidRPr="00420062">
        <w:rPr>
          <w:b/>
        </w:rPr>
        <w:t>Regeringens förslag:</w:t>
      </w:r>
      <w:r>
        <w:t xml:space="preserve"> Beslut av organ med delegerade uppgifter eller av fysiska personer som har delegerats vissa uppgifter i offentlig kontroll eller annan offentlig verksamhet ska kunna överklagas till allmän förvaltningsdomstol. </w:t>
      </w:r>
    </w:p>
    <w:p w14:paraId="30E74D4F" w14:textId="77777777" w:rsidR="00F71CC6" w:rsidRDefault="00AB307F" w:rsidP="00F71CC6">
      <w:pPr>
        <w:pStyle w:val="Brdtextmedindragram"/>
      </w:pPr>
      <w:r>
        <w:t>Den delegerande myndigheten ska föra det allmännas talan i allmän förvaltningsdomstol när det gäller överklagade beslut som är medde</w:t>
      </w:r>
      <w:r>
        <w:softHyphen/>
        <w:t>lade av organ med delegerade uppgifter eller av fysiska personer som har delegerats vissa uppgifter i offentlig kontroll eller annan offentlig verksamhet.</w:t>
      </w:r>
    </w:p>
    <w:p w14:paraId="348DB00F" w14:textId="77777777" w:rsidR="00F71CC6" w:rsidRPr="00A76360" w:rsidRDefault="00AB307F" w:rsidP="00F71CC6">
      <w:pPr>
        <w:pStyle w:val="Brdtextmedindragram"/>
        <w:rPr>
          <w:sz w:val="8"/>
          <w:szCs w:val="8"/>
        </w:rPr>
      </w:pPr>
      <w:r>
        <w:t>Bestämmelserna i lagen om överklagande av beslut av enskilda organ med offentliga förvaltningsuppgifter ska gälla även för överklagande av beslut som har meddelats av en fysisk person som har delegerats vissa uppgifter i offentlig kontroll eller annan offentlig verksamhet.</w:t>
      </w:r>
    </w:p>
    <w:p w14:paraId="3AA7F98E"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91D88B6" w14:textId="77777777" w:rsidR="00F71CC6" w:rsidRPr="0061329A"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1329A">
        <w:rPr>
          <w:rFonts w:ascii="Times New Roman" w:hAnsi="Times New Roman"/>
          <w:b/>
          <w:sz w:val="20"/>
        </w:rPr>
        <w:t xml:space="preserve">Promemorians förslag </w:t>
      </w:r>
      <w:r w:rsidRPr="0061329A">
        <w:rPr>
          <w:rFonts w:ascii="Times New Roman" w:hAnsi="Times New Roman"/>
          <w:bCs/>
          <w:sz w:val="20"/>
        </w:rPr>
        <w:t>ö</w:t>
      </w:r>
      <w:r w:rsidRPr="0061329A">
        <w:rPr>
          <w:rFonts w:ascii="Times New Roman" w:hAnsi="Times New Roman"/>
          <w:sz w:val="20"/>
        </w:rPr>
        <w:t>verensstämmer med regeringens.</w:t>
      </w:r>
    </w:p>
    <w:p w14:paraId="5D129CEF" w14:textId="77777777" w:rsidR="00F71CC6" w:rsidRPr="00F53AD1" w:rsidRDefault="00AB307F" w:rsidP="00F71CC6">
      <w:pPr>
        <w:pStyle w:val="Brdtextmedindrag"/>
        <w:rPr>
          <w:b/>
        </w:rPr>
      </w:pPr>
      <w:r w:rsidRPr="00F53AD1">
        <w:rPr>
          <w:b/>
        </w:rPr>
        <w:t>Remissinstanserna</w:t>
      </w:r>
      <w:r>
        <w:rPr>
          <w:b/>
        </w:rPr>
        <w:t xml:space="preserve"> </w:t>
      </w:r>
      <w:r>
        <w:rPr>
          <w:bCs/>
        </w:rPr>
        <w:t>yttrar sig inte över förslaget</w:t>
      </w:r>
      <w:r w:rsidRPr="00C925B5">
        <w:t xml:space="preserve"> </w:t>
      </w:r>
      <w:r w:rsidRPr="00C925B5">
        <w:rPr>
          <w:bCs/>
        </w:rPr>
        <w:t xml:space="preserve">när det gäller </w:t>
      </w:r>
      <w:r>
        <w:rPr>
          <w:bCs/>
        </w:rPr>
        <w:t xml:space="preserve">denna </w:t>
      </w:r>
      <w:r w:rsidRPr="00C925B5">
        <w:rPr>
          <w:bCs/>
        </w:rPr>
        <w:t>lag. Se allmänna synpunkter i avsnitt 6.3.</w:t>
      </w:r>
    </w:p>
    <w:p w14:paraId="2E1B6F77" w14:textId="77777777" w:rsidR="00F71CC6" w:rsidRDefault="00AB307F" w:rsidP="00F71CC6">
      <w:pPr>
        <w:pStyle w:val="Brdtextmedindrag"/>
      </w:pPr>
      <w:r w:rsidRPr="00F53AD1">
        <w:rPr>
          <w:b/>
        </w:rPr>
        <w:t>Skälen för regeringens förslag:</w:t>
      </w:r>
      <w:r>
        <w:t xml:space="preserve"> Enligt 20 § första stycket lagen om kontroll av skyddade beteckningar på jordbruksprodukter och livsmedel får beslut av en statlig förvaltningsmyndighet enligt lagen, enligt föreskrif</w:t>
      </w:r>
      <w:r>
        <w:softHyphen/>
        <w:t>ter som har meddelats med stöd av lagen eller enligt de EU-bestämmelser som kompletteras av lagen överklagas hos allmän förvaltnings</w:t>
      </w:r>
      <w:r>
        <w:softHyphen/>
        <w:t>domstol. Som konstateras i avsnitt 6.3 bör även beslut som meddelats av organ med delegerade uppgifter eller av fysiska personer som har delegerats vissa uppgifter i offentlig kontroll eller annan offentlig verksamhet kunna över</w:t>
      </w:r>
      <w:r>
        <w:softHyphen/>
        <w:t>klagas till allmän förvaltningsdomstol. Regeringen instämmer därför i promemorians bedömning att en bestämmelse om detta bör föras in i lagen om kontroll av skyddade beteckningar på jordbruksprodukter och livsme</w:t>
      </w:r>
      <w:r>
        <w:softHyphen/>
        <w:t>del.</w:t>
      </w:r>
    </w:p>
    <w:p w14:paraId="6D8FFE9F" w14:textId="77777777" w:rsidR="00F71CC6" w:rsidRDefault="00AB307F" w:rsidP="00F71CC6">
      <w:pPr>
        <w:pStyle w:val="Brdtextmedindrag"/>
      </w:pPr>
      <w:r>
        <w:t>Som också konstateras i avsnitt 6.3 bör det vara den delegerande myndigheten som för talan hos domstolen i fråga om överklagade beslut som är meddelade av organ med delegerade uppgifter eller av fysiska personer som har delegerats vissa uppgifter i offentlig kontroll eller annan offentlig verksamhet. En bestämmelse om detta bör därför i enlighet med promemorians förslag föras in i lagen.</w:t>
      </w:r>
    </w:p>
    <w:p w14:paraId="48280429" w14:textId="53F6B487" w:rsidR="00F71CC6" w:rsidRDefault="00AB307F" w:rsidP="00F71CC6">
      <w:pPr>
        <w:pStyle w:val="Brdtextmedindrag"/>
      </w:pPr>
      <w:r>
        <w:t>I lagen (1986:1142) om överklagande av beslut av enskilda organ med offentliga förvaltningsuppgifter finns bestämmelser om överklagande av beslut meddelade av bolag och andra enskilda organ, som enligt särskilda bestämmelser får överklagas till regeringen, till en förvaltningsdomstol eller till en förvaltningsmyndighet. Lagen innehåller bl.a. bestämmelser om hur och inom vilken tid ett beslut ska överklagas och till vilken instans ett överklagande ska ges in. Lagen gäller dock inte överklagande av beslut meddelade av fysiska personer. Det finns inte anledning att göra någon annan bedömning än att samma regler som gäller för överklagande av beslut meddelade av organ med delegerade uppgifter bör gälla för över</w:t>
      </w:r>
      <w:r>
        <w:softHyphen/>
        <w:t>klagande av beslut meddelade av fysiska personer. Detta bör i enlighet med promemorians förslag framgå av överklagandebestämmelsen i lagen om kontroll av skyddade beteckningar på jordbruksprodukter och livsme</w:t>
      </w:r>
      <w:r>
        <w:softHyphen/>
        <w:t>del.</w:t>
      </w:r>
    </w:p>
    <w:p w14:paraId="42347009" w14:textId="77777777" w:rsidR="00F71CC6" w:rsidRDefault="00AB307F" w:rsidP="00F71CC6">
      <w:pPr>
        <w:pStyle w:val="Rubrik2"/>
      </w:pPr>
      <w:bookmarkStart w:id="480" w:name="_Toc44537303"/>
      <w:bookmarkStart w:id="481" w:name="_Toc54265498"/>
      <w:r>
        <w:t>Förvaltningslagens tillämpning när uppgifter delegeras</w:t>
      </w:r>
      <w:bookmarkEnd w:id="480"/>
      <w:bookmarkEnd w:id="481"/>
    </w:p>
    <w:p w14:paraId="70BAEC9F" w14:textId="77777777" w:rsidR="00F71CC6" w:rsidRPr="00D1251A" w:rsidRDefault="00AB307F" w:rsidP="00F71CC6">
      <w:pPr>
        <w:pStyle w:val="Brdtextram"/>
        <w:rPr>
          <w:sz w:val="8"/>
          <w:szCs w:val="8"/>
        </w:rPr>
      </w:pPr>
      <w:r w:rsidRPr="00420062">
        <w:rPr>
          <w:b/>
        </w:rPr>
        <w:t>Regeringens förslag:</w:t>
      </w:r>
      <w:r>
        <w:t xml:space="preserve"> </w:t>
      </w:r>
      <w:r w:rsidRPr="000A393E">
        <w:t>Bestämmelserna i förvaltningslagen om legalitet, objektivitet och proportionalitet, partsinsyn, jäv, utrednings</w:t>
      </w:r>
      <w:r w:rsidRPr="000A393E">
        <w:softHyphen/>
        <w:t>ansvar, när man får lämna uppgifter muntligt, kommunikation, dokumentation av uppgifter, dokumentation av beslut, motivering av beslut, underrättelse om innehållet i beslut och hur ett överklagande går till, rättelse av skriv</w:t>
      </w:r>
      <w:r>
        <w:softHyphen/>
      </w:r>
      <w:r w:rsidRPr="000A393E">
        <w:t xml:space="preserve">fel och liknande samt vem som får överklaga ett beslut ska tillämpas vid offentlig kontroll eller annan offentlig verksamhet som utförs av ett organ med delegerade uppgifter </w:t>
      </w:r>
      <w:r>
        <w:t>eller</w:t>
      </w:r>
      <w:r w:rsidRPr="000A393E">
        <w:t xml:space="preserve"> av en fysisk person som har dele</w:t>
      </w:r>
      <w:r>
        <w:softHyphen/>
      </w:r>
      <w:r w:rsidRPr="000A393E">
        <w:t>gerats vissa uppgifter</w:t>
      </w:r>
      <w:r>
        <w:t>.</w:t>
      </w:r>
    </w:p>
    <w:p w14:paraId="4E148A6B" w14:textId="77777777" w:rsidR="00F71CC6" w:rsidRPr="0061329A"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50F120D" w14:textId="77777777" w:rsidR="00F71CC6" w:rsidRPr="0061329A" w:rsidRDefault="00AB307F" w:rsidP="00F71CC6">
      <w:pPr>
        <w:pStyle w:val="Brdtextmedindrag"/>
      </w:pPr>
      <w:r w:rsidRPr="0061329A">
        <w:rPr>
          <w:b/>
        </w:rPr>
        <w:t xml:space="preserve">Promemorians förslag </w:t>
      </w:r>
      <w:r w:rsidRPr="0061329A">
        <w:rPr>
          <w:bCs/>
        </w:rPr>
        <w:t>ö</w:t>
      </w:r>
      <w:r w:rsidRPr="0061329A">
        <w:t>verensstämmer med regeringens.</w:t>
      </w:r>
    </w:p>
    <w:p w14:paraId="2E3434C5" w14:textId="77777777" w:rsidR="00F71CC6" w:rsidRPr="000A393E" w:rsidRDefault="00AB307F" w:rsidP="00F71CC6">
      <w:pPr>
        <w:pStyle w:val="Brdtextmedindrag"/>
        <w:rPr>
          <w:b/>
        </w:rPr>
      </w:pPr>
      <w:r w:rsidRPr="000A393E">
        <w:rPr>
          <w:b/>
        </w:rPr>
        <w:t>Remissinstanserna</w:t>
      </w:r>
      <w:r>
        <w:rPr>
          <w:b/>
        </w:rPr>
        <w:t xml:space="preserve"> </w:t>
      </w:r>
      <w:r>
        <w:rPr>
          <w:bCs/>
        </w:rPr>
        <w:t>yttrar sig inte över förslaget</w:t>
      </w:r>
      <w:r w:rsidRPr="00F875B0">
        <w:t xml:space="preserve"> </w:t>
      </w:r>
      <w:r w:rsidRPr="00F875B0">
        <w:rPr>
          <w:bCs/>
        </w:rPr>
        <w:t>när det gäller denna lag. Se allmänna synpunkter i avsnitt 6.4</w:t>
      </w:r>
      <w:r>
        <w:rPr>
          <w:bCs/>
        </w:rPr>
        <w:t>.</w:t>
      </w:r>
    </w:p>
    <w:p w14:paraId="19BB06C3" w14:textId="77777777" w:rsidR="00F71CC6" w:rsidRDefault="00AB307F" w:rsidP="00F71CC6">
      <w:pPr>
        <w:pStyle w:val="Brdtextmedindrag"/>
      </w:pPr>
      <w:r w:rsidRPr="000A393E">
        <w:rPr>
          <w:b/>
        </w:rPr>
        <w:t>Skälen för regeringens förslag:</w:t>
      </w:r>
      <w:r>
        <w:t xml:space="preserve"> </w:t>
      </w:r>
      <w:r w:rsidRPr="000A393E">
        <w:t>Av 1 § förvaltningslagen (2017:900)</w:t>
      </w:r>
      <w:r>
        <w:t xml:space="preserve"> </w:t>
      </w:r>
      <w:r w:rsidRPr="000A393E">
        <w:t>framgår att lagen</w:t>
      </w:r>
      <w:r w:rsidRPr="00797B7B">
        <w:t xml:space="preserve"> gäller handläggning av ärenden hos förvaltningsmyndig</w:t>
      </w:r>
      <w:r>
        <w:softHyphen/>
      </w:r>
      <w:r w:rsidRPr="00797B7B">
        <w:t>heterna, dvs. lagen är</w:t>
      </w:r>
      <w:r w:rsidRPr="000A393E">
        <w:t xml:space="preserve"> inte tillämplig på organ eller fysiska personer som utför förvaltningsuppgifter.</w:t>
      </w:r>
      <w:r>
        <w:t xml:space="preserve"> </w:t>
      </w:r>
      <w:r w:rsidRPr="000A393E">
        <w:t xml:space="preserve">Som framgår av avsnitt </w:t>
      </w:r>
      <w:r>
        <w:t xml:space="preserve">6.4 </w:t>
      </w:r>
      <w:r w:rsidRPr="000A393E">
        <w:t>bör vissa av förvaltningslagens grundläggande bestämmelser vara tillämpliga när organ med delegerade uppgifter eller fysiska personer som har delegerats vissa uppgifter utför offentlig kontroll och annan offentlig verksamhet. Det gäller förvaltningslagens bestämmelser om legalitet, objektivitet och proportionalitet (5</w:t>
      </w:r>
      <w:r>
        <w:t> </w:t>
      </w:r>
      <w:r w:rsidRPr="000A393E">
        <w:t>§), partsinsyn (10</w:t>
      </w:r>
      <w:r>
        <w:t> </w:t>
      </w:r>
      <w:r w:rsidRPr="000A393E">
        <w:t>§), jäv (16–18 §§), utredningsansvar (23</w:t>
      </w:r>
      <w:r>
        <w:t> </w:t>
      </w:r>
      <w:r w:rsidRPr="000A393E">
        <w:t>§), när man får lämna uppgifter muntligt (24</w:t>
      </w:r>
      <w:r>
        <w:t> </w:t>
      </w:r>
      <w:r w:rsidRPr="000A393E">
        <w:t>§), kommunikation (25</w:t>
      </w:r>
      <w:r>
        <w:t> </w:t>
      </w:r>
      <w:r w:rsidRPr="000A393E">
        <w:t>§), dokumentation av uppgifter (27</w:t>
      </w:r>
      <w:r>
        <w:t> </w:t>
      </w:r>
      <w:r w:rsidRPr="000A393E">
        <w:t>§), dokumentation av beslut (31</w:t>
      </w:r>
      <w:r>
        <w:t> </w:t>
      </w:r>
      <w:r w:rsidRPr="000A393E">
        <w:t>§), motivering av beslut (32 §), underrättelse om innehållet i beslut och hur ett överklagande går till (33 och 34 §§), rättelse av skrivfel och liknande (36</w:t>
      </w:r>
      <w:r>
        <w:t> </w:t>
      </w:r>
      <w:r w:rsidRPr="000A393E">
        <w:t>§) samt vem som får överklaga ett beslut (42</w:t>
      </w:r>
      <w:r>
        <w:t> </w:t>
      </w:r>
      <w:r w:rsidRPr="000A393E">
        <w:t>§).</w:t>
      </w:r>
      <w:r>
        <w:t xml:space="preserve"> Regeringen instäm</w:t>
      </w:r>
      <w:r>
        <w:softHyphen/>
        <w:t>mer i promemorians bedömning att e</w:t>
      </w:r>
      <w:r w:rsidRPr="000A393E">
        <w:t>n bestämmelse om detta bör föras in i lagen om kontroll av skyddade beteckningar på jordbruksprodukter och livsmedel</w:t>
      </w:r>
      <w:r>
        <w:t>.</w:t>
      </w:r>
    </w:p>
    <w:p w14:paraId="6038473F" w14:textId="77777777" w:rsidR="00F71CC6" w:rsidRDefault="00AB307F" w:rsidP="00F71CC6">
      <w:pPr>
        <w:pStyle w:val="Rubrik1"/>
      </w:pPr>
      <w:bookmarkStart w:id="482" w:name="_Toc44537304"/>
      <w:bookmarkStart w:id="483" w:name="_Toc54265499"/>
      <w:r>
        <w:t>Ändringar i lagen om kontroll av ekologisk produktion</w:t>
      </w:r>
      <w:bookmarkEnd w:id="482"/>
      <w:bookmarkEnd w:id="483"/>
    </w:p>
    <w:p w14:paraId="6A1220F6" w14:textId="77777777" w:rsidR="00F71CC6" w:rsidRPr="00575536" w:rsidRDefault="00AB307F" w:rsidP="00F71CC6">
      <w:pPr>
        <w:pStyle w:val="Rubrik2"/>
        <w:spacing w:before="0"/>
      </w:pPr>
      <w:bookmarkStart w:id="484" w:name="_Toc44537305"/>
      <w:bookmarkStart w:id="485" w:name="_Toc54265500"/>
      <w:r>
        <w:t>Ord och uttryck i lagen och förhållandet till kontrollförordningen</w:t>
      </w:r>
      <w:bookmarkEnd w:id="484"/>
      <w:bookmarkEnd w:id="485"/>
    </w:p>
    <w:p w14:paraId="54877ED8" w14:textId="77777777" w:rsidR="00F71CC6" w:rsidRDefault="00AB307F" w:rsidP="00F71CC6">
      <w:pPr>
        <w:pStyle w:val="Brdtextram"/>
      </w:pPr>
      <w:r w:rsidRPr="00F5778B">
        <w:rPr>
          <w:b/>
        </w:rPr>
        <w:t xml:space="preserve">Regeringens </w:t>
      </w:r>
      <w:r>
        <w:rPr>
          <w:b/>
        </w:rPr>
        <w:t>förslag</w:t>
      </w:r>
      <w:r w:rsidRPr="00F5778B">
        <w:rPr>
          <w:b/>
        </w:rPr>
        <w:t>:</w:t>
      </w:r>
      <w:r>
        <w:t xml:space="preserve"> Hänvisningen i lagen till den tidigare kontroll</w:t>
      </w:r>
      <w:r>
        <w:softHyphen/>
        <w:t xml:space="preserve">förordningen och tillhörande tillämpningsförordningar ska ersättas med en hänvisning till den nya kontrollförordningen </w:t>
      </w:r>
      <w:bookmarkStart w:id="486" w:name="_Hlk41511235"/>
      <w:r>
        <w:t>och tillhörande genom</w:t>
      </w:r>
      <w:r>
        <w:softHyphen/>
        <w:t>förandeakter och delegerade akter</w:t>
      </w:r>
      <w:bookmarkEnd w:id="486"/>
      <w:r>
        <w:t xml:space="preserve">. </w:t>
      </w:r>
    </w:p>
    <w:p w14:paraId="6D19F983" w14:textId="77777777" w:rsidR="00F71CC6" w:rsidRDefault="00AB307F" w:rsidP="00F71CC6">
      <w:pPr>
        <w:pStyle w:val="Brdtextmedindragram"/>
      </w:pPr>
      <w:r>
        <w:t>Uttrycket kontroll ska ersättas med uttrycket offentlig kontroll.</w:t>
      </w:r>
    </w:p>
    <w:p w14:paraId="1885F6A7" w14:textId="77777777" w:rsidR="00F71CC6" w:rsidRDefault="00AB307F" w:rsidP="00F71CC6">
      <w:pPr>
        <w:pStyle w:val="Brdtextmedindragram"/>
      </w:pPr>
      <w:r>
        <w:t>Ut</w:t>
      </w:r>
      <w:r>
        <w:softHyphen/>
        <w:t>trycken offentlig kontroll och annan offentlig verksamhet ska i lagen ha samma betydelse som i den nya kontroll</w:t>
      </w:r>
      <w:r>
        <w:softHyphen/>
        <w:t>förordningen.</w:t>
      </w:r>
    </w:p>
    <w:p w14:paraId="6654130C" w14:textId="77777777" w:rsidR="00F71CC6" w:rsidRPr="00575536" w:rsidRDefault="00AB307F" w:rsidP="00F71CC6">
      <w:pPr>
        <w:pStyle w:val="Brdtextmedindragram"/>
      </w:pPr>
      <w:r w:rsidRPr="00575536">
        <w:rPr>
          <w:b/>
        </w:rPr>
        <w:t>Regeringens bedömning:</w:t>
      </w:r>
      <w:r>
        <w:t xml:space="preserve"> Ordet kontrollorgan bör användas även fortsättningsvis.</w:t>
      </w:r>
    </w:p>
    <w:p w14:paraId="426B9DE8" w14:textId="77777777" w:rsidR="00F71CC6" w:rsidRPr="00A76360" w:rsidRDefault="00F71CC6" w:rsidP="00F71CC6">
      <w:pPr>
        <w:pStyle w:val="Brdtextmedindrag"/>
        <w:rPr>
          <w:sz w:val="8"/>
          <w:szCs w:val="8"/>
        </w:rPr>
      </w:pPr>
    </w:p>
    <w:p w14:paraId="3595B25C" w14:textId="11DF7791" w:rsidR="00F71CC6" w:rsidRDefault="00AB307F" w:rsidP="00F71CC6">
      <w:pPr>
        <w:pStyle w:val="Brdtextmedindrag"/>
      </w:pPr>
      <w:r>
        <w:rPr>
          <w:b/>
        </w:rPr>
        <w:t>Promemorian</w:t>
      </w:r>
      <w:r w:rsidRPr="0006285B">
        <w:rPr>
          <w:b/>
        </w:rPr>
        <w:t>s förslag</w:t>
      </w:r>
      <w:r>
        <w:rPr>
          <w:b/>
        </w:rPr>
        <w:t xml:space="preserve"> och bedömning </w:t>
      </w:r>
      <w:r>
        <w:rPr>
          <w:bCs/>
        </w:rPr>
        <w:t>ö</w:t>
      </w:r>
      <w:r>
        <w:t>verensstämmer med regering</w:t>
      </w:r>
      <w:r>
        <w:softHyphen/>
        <w:t>ens.</w:t>
      </w:r>
    </w:p>
    <w:p w14:paraId="4AE84E89" w14:textId="77777777" w:rsidR="00F71CC6" w:rsidRPr="003C713E" w:rsidRDefault="00AB307F" w:rsidP="00F71CC6">
      <w:pPr>
        <w:pStyle w:val="Brdtextmedindrag"/>
      </w:pPr>
      <w:r w:rsidRPr="00575536">
        <w:rPr>
          <w:b/>
        </w:rPr>
        <w:t>Remissinstanserna</w:t>
      </w:r>
      <w:r>
        <w:rPr>
          <w:b/>
        </w:rPr>
        <w:t xml:space="preserve"> </w:t>
      </w:r>
      <w:r w:rsidRPr="004A2EAA">
        <w:rPr>
          <w:bCs/>
        </w:rPr>
        <w:t>yttrar sig inte över förslaget när det gäller denna lag. Se allmänna synpunkter i avsnitt 6.</w:t>
      </w:r>
      <w:r>
        <w:rPr>
          <w:bCs/>
        </w:rPr>
        <w:t>2.</w:t>
      </w:r>
    </w:p>
    <w:p w14:paraId="4D19B2D0" w14:textId="77777777" w:rsidR="00F71CC6" w:rsidRDefault="00AB307F" w:rsidP="00F71CC6">
      <w:pPr>
        <w:pStyle w:val="Rubrik4utannumrering"/>
        <w:rPr>
          <w:b w:val="0"/>
        </w:rPr>
      </w:pPr>
      <w:r w:rsidRPr="00575536">
        <w:t>Skälen för regeringens förslag</w:t>
      </w:r>
      <w:r>
        <w:rPr>
          <w:b w:val="0"/>
        </w:rPr>
        <w:t xml:space="preserve"> </w:t>
      </w:r>
      <w:r w:rsidRPr="00B400E2">
        <w:rPr>
          <w:bCs/>
        </w:rPr>
        <w:t>och bedömning</w:t>
      </w:r>
    </w:p>
    <w:p w14:paraId="6DEDB59E" w14:textId="77777777" w:rsidR="00F71CC6" w:rsidRPr="00575536" w:rsidRDefault="00AB307F" w:rsidP="00F71CC6">
      <w:pPr>
        <w:pStyle w:val="Rubrik5utannumrering"/>
      </w:pPr>
      <w:r w:rsidRPr="00575536">
        <w:t>Offentlig kontroll och annan offentlig verksamhet</w:t>
      </w:r>
    </w:p>
    <w:p w14:paraId="535D695B" w14:textId="3801AC3A" w:rsidR="00F71CC6" w:rsidRDefault="00AB307F" w:rsidP="00F71CC6">
      <w:pPr>
        <w:pStyle w:val="Brdtext"/>
      </w:pPr>
      <w:r w:rsidRPr="00575536">
        <w:t>Lagen om kontroll av ekologisk produktion kompletterar Europaparla</w:t>
      </w:r>
      <w:r>
        <w:softHyphen/>
      </w:r>
      <w:r w:rsidRPr="00575536">
        <w:t>mentets och rådets förordning (EG) nr 834/2007 om ekologisk produktion och märkning av ekologiska produkter och om upphävande av förord</w:t>
      </w:r>
      <w:r w:rsidRPr="00575536">
        <w:softHyphen/>
        <w:t xml:space="preserve">ning (EEG) nr 2092 samt dess tillämpningsförordning (EG) nr 889/2008. Lagen kompletterar även, i de delar den innehåller bestämmelser som rör ekologisk produktion, den </w:t>
      </w:r>
      <w:r>
        <w:t xml:space="preserve">tidigare </w:t>
      </w:r>
      <w:r w:rsidRPr="00575536">
        <w:t xml:space="preserve">kontrollförordningen. Hänvisningen i </w:t>
      </w:r>
      <w:r>
        <w:t xml:space="preserve">lagens 1 § </w:t>
      </w:r>
      <w:r w:rsidRPr="00575536">
        <w:t xml:space="preserve">till den </w:t>
      </w:r>
      <w:r>
        <w:t xml:space="preserve">tidigare </w:t>
      </w:r>
      <w:r w:rsidRPr="00575536">
        <w:t xml:space="preserve">kontrollförordningen </w:t>
      </w:r>
      <w:r>
        <w:t>och dess tillämpningsför</w:t>
      </w:r>
      <w:r>
        <w:softHyphen/>
        <w:t xml:space="preserve">ordningar </w:t>
      </w:r>
      <w:r w:rsidRPr="00575536">
        <w:t xml:space="preserve">bör </w:t>
      </w:r>
      <w:r>
        <w:t xml:space="preserve">därför </w:t>
      </w:r>
      <w:r w:rsidRPr="00575536">
        <w:t>ändras så att hänvisningen gäller den nya kontrollför</w:t>
      </w:r>
      <w:r>
        <w:softHyphen/>
      </w:r>
      <w:r w:rsidRPr="00575536">
        <w:t>ordningen</w:t>
      </w:r>
      <w:r>
        <w:t xml:space="preserve"> och tillhörande genomförandeakter och delegerade akter</w:t>
      </w:r>
      <w:r w:rsidRPr="00575536">
        <w:t xml:space="preserve">. Då hänvisningen till </w:t>
      </w:r>
      <w:r>
        <w:t>EU-</w:t>
      </w:r>
      <w:r w:rsidRPr="00575536">
        <w:t xml:space="preserve">förordningen är av upplysande karaktär är det </w:t>
      </w:r>
      <w:r>
        <w:t xml:space="preserve">lämpligast </w:t>
      </w:r>
      <w:r w:rsidRPr="00575536">
        <w:t>att denna görs dynamisk, dvs. avser förordningen i den vid varje tidpunkt gällande lydelsen</w:t>
      </w:r>
      <w:r>
        <w:t>.</w:t>
      </w:r>
    </w:p>
    <w:p w14:paraId="419FA4BF" w14:textId="77777777" w:rsidR="00F71CC6" w:rsidRDefault="00AB307F" w:rsidP="00F71CC6">
      <w:pPr>
        <w:pStyle w:val="Brdtextmedindrag"/>
      </w:pPr>
      <w:bookmarkStart w:id="487" w:name="_Hlk31114991"/>
      <w:r w:rsidRPr="00575536">
        <w:t>Reglerna</w:t>
      </w:r>
      <w:r>
        <w:t xml:space="preserve"> om ekologisk produktion</w:t>
      </w:r>
      <w:r w:rsidRPr="00575536">
        <w:t xml:space="preserve"> i förordning (EG) nr 834/2007 </w:t>
      </w:r>
      <w:bookmarkEnd w:id="487"/>
      <w:r w:rsidRPr="00575536">
        <w:t xml:space="preserve">och förordning (EG) nr 889/2008 innehåller förutom materiella regler även vissa bestämmelser om kontroll. I </w:t>
      </w:r>
      <w:r>
        <w:t>dessa EU-</w:t>
      </w:r>
      <w:r w:rsidRPr="00575536">
        <w:t xml:space="preserve">förordningar </w:t>
      </w:r>
      <w:r>
        <w:t xml:space="preserve">och i lagen om kontroll av ekologisk produktion </w:t>
      </w:r>
      <w:r w:rsidRPr="00575536">
        <w:t xml:space="preserve">används </w:t>
      </w:r>
      <w:r>
        <w:t xml:space="preserve">i dag </w:t>
      </w:r>
      <w:r w:rsidRPr="00575536">
        <w:t>uttrycket</w:t>
      </w:r>
      <w:r>
        <w:t xml:space="preserve"> </w:t>
      </w:r>
      <w:r w:rsidRPr="00575536">
        <w:t xml:space="preserve">kontroll. </w:t>
      </w:r>
    </w:p>
    <w:p w14:paraId="24800150" w14:textId="049AE019" w:rsidR="00F71CC6" w:rsidRDefault="00AB307F" w:rsidP="00F71CC6">
      <w:pPr>
        <w:pStyle w:val="Brdtextmedindrag"/>
      </w:pPr>
      <w:r>
        <w:t xml:space="preserve">I såväl den tidigare som i den nya kontrollförordningen används däremot uttrycket offentlig kontroll. I den nya kontrollförordningen införs även det nya uttrycket annan offentlig verksamhet för sådan offentlig verksamhet som inte är offentlig kontroll. Uttrycken offentlig kontroll och annan offentlig verksamhet används också i Europaparlamentets och rådets </w:t>
      </w:r>
      <w:r w:rsidRPr="00A21914">
        <w:t xml:space="preserve">förordning (EU) 2018/848 om ekologisk produktion och märkning av ekologiska produkter och om upphävande av förordning </w:t>
      </w:r>
      <w:r>
        <w:t>(</w:t>
      </w:r>
      <w:r w:rsidRPr="00A21914">
        <w:t>EG</w:t>
      </w:r>
      <w:r>
        <w:t>)</w:t>
      </w:r>
      <w:r w:rsidRPr="00A21914">
        <w:t xml:space="preserve"> nr 834/2007</w:t>
      </w:r>
      <w:r>
        <w:t xml:space="preserve">. </w:t>
      </w:r>
      <w:r w:rsidRPr="007B1049">
        <w:t>Datumet för när förordning (EU) 2018/848 ska börja tillämpas i stället för förordning (EG) nr 834/2007 har flyttats fram från den 1 januari 2021 till den 1 januari 2022.</w:t>
      </w:r>
      <w:r>
        <w:t xml:space="preserve"> </w:t>
      </w:r>
      <w:r w:rsidRPr="00A21914">
        <w:t>Den nya kontroll</w:t>
      </w:r>
      <w:r>
        <w:softHyphen/>
      </w:r>
      <w:r w:rsidRPr="00A21914">
        <w:t>förordningen ska tillämpas på offentlig kontroll avseende ekologisk produktion och märkning av ekologiska produkter i den utsträckning förordning (EU) 2018/848 inte innehåller särskilda bestämmelser.</w:t>
      </w:r>
    </w:p>
    <w:p w14:paraId="5DBF304E" w14:textId="798730A3" w:rsidR="00F71CC6" w:rsidRDefault="00AB307F" w:rsidP="00F71CC6">
      <w:pPr>
        <w:pStyle w:val="Brdtextmedindrag"/>
      </w:pPr>
      <w:r>
        <w:t>I avsnitt 6.2 görs bedömningen att uttrycken offentlig kontroll och annan offentlig verksamhet bör användas i de lagar som berörs av den nya kontrollförordningen. Det saknas anledning att göra en annan bedömning när det gäller lagen om kon</w:t>
      </w:r>
      <w:r>
        <w:softHyphen/>
        <w:t>troll av ekologisk produktion.</w:t>
      </w:r>
    </w:p>
    <w:p w14:paraId="0AACFCCD" w14:textId="77777777" w:rsidR="00F71CC6" w:rsidRDefault="00AB307F" w:rsidP="00F71CC6">
      <w:pPr>
        <w:pStyle w:val="Brdtextmedindrag"/>
      </w:pPr>
      <w:r>
        <w:t>Som framgår av avsnitt 6.2 definieras uttrycken offentlig kontroll och annan offentlig verksamhet i den nya kontrollförordningen. Offentlig kontroll omfattar kontroll som utförs för att verifiera efterlevnaden av bestämmelser oavsett om de har fastställts på unionsnivå eller av medlems</w:t>
      </w:r>
      <w:r>
        <w:softHyphen/>
        <w:t>staterna för tillämpning av unionslagstiftningen. Samma begränsning till unionslagstiftningen finns när det gäller definitionen av annan offentlig verksamhet.</w:t>
      </w:r>
    </w:p>
    <w:p w14:paraId="296AFD7F" w14:textId="77777777" w:rsidR="00F71CC6" w:rsidRDefault="00AB307F" w:rsidP="00F71CC6">
      <w:pPr>
        <w:pStyle w:val="Brdtextmedindrag"/>
      </w:pPr>
      <w:r>
        <w:t>Lagen om kontroll av ekologisk produktion har samma tillämpningsom</w:t>
      </w:r>
      <w:r>
        <w:softHyphen/>
        <w:t>råde som den nya kontrollförordningen när det gäller offentlig kontroll och annan offentlig verksamhet på området ekologisk produktion.</w:t>
      </w:r>
    </w:p>
    <w:p w14:paraId="088BAD62" w14:textId="77777777" w:rsidR="00F71CC6" w:rsidRDefault="00AB307F" w:rsidP="00F71CC6">
      <w:pPr>
        <w:pStyle w:val="Brdtextmedindrag"/>
      </w:pPr>
      <w:r>
        <w:t>För att underlätta tillämpningen bör det i lagen klargöras vad som avses med uttrycken offentlig kontroll och annan offentlig verksamhet när de används i lagen. Det bör således införas en ny bestämmelse som anger att offentlig kontroll och annan offentlig verksamhet i lagen har samma betydelse som i den nya kontrollförordningen. För att undvika osäkerhet är det av stor vikt att terminologin som används i den nationella regle</w:t>
      </w:r>
      <w:r>
        <w:softHyphen/>
        <w:t xml:space="preserve">ringen följer den begreppsutveckling som sker inom unionen. Hänvisningen till de uttryck som används i den </w:t>
      </w:r>
      <w:r w:rsidRPr="00575536">
        <w:t xml:space="preserve">nya kontrollförordningen </w:t>
      </w:r>
      <w:r>
        <w:t>bör därför vara</w:t>
      </w:r>
      <w:r w:rsidRPr="00575536">
        <w:t xml:space="preserve"> dynamisk, dvs. avse förordningen i den vid varje tidpunkt gällande lydelsen</w:t>
      </w:r>
      <w:r>
        <w:t>.</w:t>
      </w:r>
    </w:p>
    <w:p w14:paraId="71873D93" w14:textId="77777777" w:rsidR="00F71CC6" w:rsidRDefault="00AB307F" w:rsidP="00F71CC6">
      <w:pPr>
        <w:pStyle w:val="Rubrik5utannumrering"/>
      </w:pPr>
      <w:r>
        <w:t>Kontrollorgan</w:t>
      </w:r>
    </w:p>
    <w:p w14:paraId="6C521A59" w14:textId="0D04A105" w:rsidR="00F71CC6" w:rsidRDefault="00AB307F" w:rsidP="00F71CC6">
      <w:pPr>
        <w:pStyle w:val="Brdtext"/>
      </w:pPr>
      <w:r>
        <w:t>Den nya kontrollförordningen</w:t>
      </w:r>
      <w:r w:rsidRPr="00575536">
        <w:t xml:space="preserve"> </w:t>
      </w:r>
      <w:r>
        <w:t>tillåter liksom den tidigare kontrollförord</w:t>
      </w:r>
      <w:r>
        <w:softHyphen/>
        <w:t xml:space="preserve">ningen att </w:t>
      </w:r>
      <w:r w:rsidRPr="00575536">
        <w:t xml:space="preserve">delegering </w:t>
      </w:r>
      <w:r>
        <w:t>sker av myndighetsuppgifter. I den nya kontrollför</w:t>
      </w:r>
      <w:r>
        <w:softHyphen/>
        <w:t xml:space="preserve">ordningen används inte längre uttrycket </w:t>
      </w:r>
      <w:r w:rsidRPr="005B6405">
        <w:t xml:space="preserve">kontrollorgan utan detta har bytts ut </w:t>
      </w:r>
      <w:r>
        <w:t xml:space="preserve">mot uttrycket </w:t>
      </w:r>
      <w:r w:rsidRPr="00575536">
        <w:t>organ med delegerade uppgifter</w:t>
      </w:r>
      <w:r>
        <w:t>.</w:t>
      </w:r>
      <w:bookmarkStart w:id="488" w:name="_Hlk40344564"/>
      <w:r>
        <w:t xml:space="preserve"> I nu gällande förordning (EG) nr 834/2007 och i förordning (EU) 2018/848, som ska ersätta den först nämnda EU-förordningen, används dock uttrycket kontrollorgan.</w:t>
      </w:r>
      <w:bookmarkEnd w:id="488"/>
      <w:r>
        <w:t xml:space="preserve"> </w:t>
      </w:r>
      <w:r w:rsidRPr="00575536">
        <w:t>Bedömningen</w:t>
      </w:r>
      <w:r>
        <w:t xml:space="preserve"> </w:t>
      </w:r>
      <w:r w:rsidRPr="00575536">
        <w:t>är</w:t>
      </w:r>
      <w:r>
        <w:t xml:space="preserve"> därför</w:t>
      </w:r>
      <w:r w:rsidRPr="00575536">
        <w:t xml:space="preserve"> att ordet kontrollorgan även fortsättningsvis bör användas i lagen om kontroll av ekologisk produktion (se mer om </w:t>
      </w:r>
      <w:r>
        <w:t>delege</w:t>
      </w:r>
      <w:r>
        <w:softHyphen/>
        <w:t xml:space="preserve">ring av uppgifter till </w:t>
      </w:r>
      <w:r w:rsidRPr="00575536">
        <w:t xml:space="preserve">kontrollorgan i avsnitt </w:t>
      </w:r>
      <w:r>
        <w:t>14.3 nedan</w:t>
      </w:r>
      <w:r w:rsidRPr="00575536">
        <w:t>)</w:t>
      </w:r>
      <w:r>
        <w:t>.</w:t>
      </w:r>
    </w:p>
    <w:p w14:paraId="24C9C28B" w14:textId="77777777" w:rsidR="00F71CC6" w:rsidRDefault="00AB307F" w:rsidP="00F71CC6">
      <w:pPr>
        <w:pStyle w:val="Rubrik2"/>
      </w:pPr>
      <w:bookmarkStart w:id="489" w:name="_Toc44537306"/>
      <w:bookmarkStart w:id="490" w:name="_Toc54265501"/>
      <w:r>
        <w:t>Myndigheterna ska även utföra annan offentlig verksamhet</w:t>
      </w:r>
      <w:bookmarkEnd w:id="489"/>
      <w:bookmarkEnd w:id="490"/>
    </w:p>
    <w:p w14:paraId="6B390BDC" w14:textId="77777777" w:rsidR="00F71CC6" w:rsidRPr="00A76360" w:rsidRDefault="00AB307F" w:rsidP="00F71CC6">
      <w:pPr>
        <w:pStyle w:val="Brdtextram"/>
        <w:rPr>
          <w:sz w:val="8"/>
          <w:szCs w:val="8"/>
        </w:rPr>
      </w:pPr>
      <w:r w:rsidRPr="00420062">
        <w:rPr>
          <w:b/>
        </w:rPr>
        <w:t>Regeringens förslag:</w:t>
      </w:r>
      <w:r>
        <w:t xml:space="preserve"> Annan offentlig verksamhet ska utföras av k</w:t>
      </w:r>
      <w:r w:rsidRPr="00575536">
        <w:t xml:space="preserve">ontrollmyndigheterna </w:t>
      </w:r>
      <w:r>
        <w:t xml:space="preserve">och andra statliga myndigheter enligt </w:t>
      </w:r>
      <w:bookmarkStart w:id="491" w:name="_Hlk38896333"/>
      <w:r>
        <w:t xml:space="preserve">vad som anges i lagen och i </w:t>
      </w:r>
      <w:bookmarkEnd w:id="491"/>
      <w:r w:rsidRPr="00575536">
        <w:t>föreskrifter som regeringen meddelar</w:t>
      </w:r>
      <w:r>
        <w:t>.</w:t>
      </w:r>
    </w:p>
    <w:p w14:paraId="0688EE10" w14:textId="77777777" w:rsidR="00F71CC6" w:rsidRPr="00A76360" w:rsidRDefault="00F71CC6" w:rsidP="00F71CC6">
      <w:pPr>
        <w:pStyle w:val="Brdtextmedindrag"/>
        <w:rPr>
          <w:sz w:val="8"/>
          <w:szCs w:val="8"/>
        </w:rPr>
      </w:pPr>
    </w:p>
    <w:p w14:paraId="4E218818" w14:textId="77777777" w:rsidR="00F71CC6" w:rsidRDefault="00AB307F" w:rsidP="00F71CC6">
      <w:pPr>
        <w:pStyle w:val="Brdtextmedindrag"/>
      </w:pPr>
      <w:r>
        <w:rPr>
          <w:b/>
        </w:rPr>
        <w:t>Promemorian</w:t>
      </w:r>
      <w:r w:rsidRPr="0006285B">
        <w:rPr>
          <w:b/>
        </w:rPr>
        <w:t>s förslag</w:t>
      </w:r>
      <w:r>
        <w:rPr>
          <w:b/>
        </w:rPr>
        <w:t xml:space="preserve"> </w:t>
      </w:r>
      <w:r>
        <w:rPr>
          <w:bCs/>
        </w:rPr>
        <w:t>ö</w:t>
      </w:r>
      <w:r>
        <w:t>verensstämmer i huvudsak med regeringens förslag. Promemorians förslag innebär att endast de myndigheter som av regeringen pekats ut som kontrollmyndigheter kan utföra annan offentlig verksamhet.</w:t>
      </w:r>
    </w:p>
    <w:p w14:paraId="776EE7F8" w14:textId="77777777" w:rsidR="00F71CC6" w:rsidRPr="00575536" w:rsidRDefault="00AB307F" w:rsidP="00F71CC6">
      <w:pPr>
        <w:pStyle w:val="Brdtextmedindrag"/>
        <w:rPr>
          <w:b/>
        </w:rPr>
      </w:pPr>
      <w:r w:rsidRPr="00575536">
        <w:rPr>
          <w:b/>
        </w:rPr>
        <w:t>Remissinstanserna</w:t>
      </w:r>
      <w:r>
        <w:rPr>
          <w:bCs/>
        </w:rPr>
        <w:t xml:space="preserve"> har inte yttrat sig särskilt i denna fråga.</w:t>
      </w:r>
    </w:p>
    <w:p w14:paraId="74C5FA78" w14:textId="4EE5D523" w:rsidR="00F71CC6" w:rsidRDefault="00AB307F" w:rsidP="00F71CC6">
      <w:pPr>
        <w:pStyle w:val="Brdtextmedindrag"/>
      </w:pPr>
      <w:r w:rsidRPr="00575536">
        <w:rPr>
          <w:b/>
        </w:rPr>
        <w:t>Skälen för regeringens förslag</w:t>
      </w:r>
      <w:r>
        <w:rPr>
          <w:b/>
        </w:rPr>
        <w:t>:</w:t>
      </w:r>
      <w:r>
        <w:t xml:space="preserve"> Medlemsstaterna ska för vart och ett av de områden som omfattas av den nya kontrollförordningens tillämpnings</w:t>
      </w:r>
      <w:r>
        <w:softHyphen/>
        <w:t>område utse den eller de behöriga myndigheter som ska ha ansvaret för att organisera eller genomföra offentlig kontroll och annan offentlig verksamhet.</w:t>
      </w:r>
    </w:p>
    <w:p w14:paraId="6A26C4A7" w14:textId="5ED7EAAD" w:rsidR="00F71CC6" w:rsidRDefault="00AB307F" w:rsidP="00F71CC6">
      <w:pPr>
        <w:pStyle w:val="Brdtextmedindrag"/>
      </w:pPr>
      <w:r>
        <w:t>Vilka myndigheter som har huvudansvaret för den offentliga kontrollen framgår av 2 § lagen om kontroll av ekologisk produktion. I paragrafen föreskrivs att Livsmedelsverket, Statens jordbruksverk, de andra statliga förvaltningsmyndigheter som regeringen bestäm</w:t>
      </w:r>
      <w:r>
        <w:softHyphen/>
        <w:t>mer och kommunerna utövar kontroll av att regelverket följs. Den närmare ansvarsfördelningen mellan myndig</w:t>
      </w:r>
      <w:r>
        <w:softHyphen/>
        <w:t>heterna regleras i förordningen (2013:1059) om kontroll av ekologisk produkt</w:t>
      </w:r>
      <w:r>
        <w:softHyphen/>
        <w:t>ion.</w:t>
      </w:r>
    </w:p>
    <w:p w14:paraId="6C532CA2" w14:textId="77777777" w:rsidR="00F71CC6" w:rsidRDefault="00AB307F" w:rsidP="00F71CC6">
      <w:pPr>
        <w:pStyle w:val="Brdtextmedindrag"/>
      </w:pPr>
      <w:r>
        <w:t>På motsvarande sätt som för offentlig kontroll bör det av lagen framgå vilka myndigheter som ansvarar för annan offentlig verksamhet. En bestämmelse om detta bör, i enlighet med vad som föreslås i promemorian, tas in i lagen</w:t>
      </w:r>
      <w:bookmarkStart w:id="492" w:name="_Hlk36202498"/>
      <w:r>
        <w:t xml:space="preserve">. </w:t>
      </w:r>
      <w:bookmarkStart w:id="493" w:name="_Hlk42802721"/>
      <w:r>
        <w:t xml:space="preserve">Som framgår av avsnitt 6.2 täcker uttrycket annan offentlig verksamhet många varierande uppgifter, </w:t>
      </w:r>
      <w:r w:rsidRPr="00FC1ABC">
        <w:t xml:space="preserve">alltifrån </w:t>
      </w:r>
      <w:r>
        <w:t xml:space="preserve">att med stöd av lagen meddela förelägganden och förbud och utföra </w:t>
      </w:r>
      <w:r w:rsidRPr="00FC1ABC">
        <w:t xml:space="preserve">sådant som </w:t>
      </w:r>
      <w:r>
        <w:t xml:space="preserve">i </w:t>
      </w:r>
      <w:r w:rsidRPr="00FC1ABC">
        <w:t xml:space="preserve">lagen benämns ”övriga åligganden”, till </w:t>
      </w:r>
      <w:r>
        <w:t>att utse</w:t>
      </w:r>
      <w:r w:rsidRPr="00FC1ABC">
        <w:t xml:space="preserve"> officiella laboratorier</w:t>
      </w:r>
      <w:r>
        <w:t xml:space="preserve">. </w:t>
      </w:r>
      <w:bookmarkStart w:id="494" w:name="_Hlk43849917"/>
      <w:r>
        <w:t>D</w:t>
      </w:r>
      <w:r w:rsidRPr="00FC1ABC">
        <w:t>et behöver</w:t>
      </w:r>
      <w:r>
        <w:t xml:space="preserve"> inte alltid </w:t>
      </w:r>
      <w:r w:rsidRPr="00B474E6">
        <w:t>vara samma myndighet som utövar både offentlig kontroll och annan offentlig verksamhet inom ett visst område.</w:t>
      </w:r>
      <w:r>
        <w:t xml:space="preserve">  Uppgifter som utgör annan offentlig verksamhet bör också kunna utföras av andra statliga myndig</w:t>
      </w:r>
      <w:r>
        <w:softHyphen/>
        <w:t>heter än de statliga myndigheter som pekats ut som kontrollmyndigheter av regeringen.</w:t>
      </w:r>
      <w:bookmarkEnd w:id="494"/>
      <w:r>
        <w:t xml:space="preserve"> Den närmare ansvarsfördelningen mellan myndigheterna bör därför i likhet med vad som gäller för den offentliga kontrollen bestämmas av regeringen</w:t>
      </w:r>
      <w:bookmarkEnd w:id="493"/>
      <w:r>
        <w:t xml:space="preserve">. Som framgår ovan har kontrollmyndigheterna delegerat den offentliga kontrollen, och sådana uppgifter som enligt nya kontrollförordningen definieras som annan offentlig verksamhet, till kontrollorgan. </w:t>
      </w:r>
      <w:bookmarkEnd w:id="492"/>
    </w:p>
    <w:p w14:paraId="4DE42741" w14:textId="77777777" w:rsidR="00F71CC6" w:rsidRDefault="00AB307F" w:rsidP="00F71CC6">
      <w:pPr>
        <w:pStyle w:val="Rubrik2"/>
      </w:pPr>
      <w:bookmarkStart w:id="495" w:name="_Toc44537307"/>
      <w:bookmarkStart w:id="496" w:name="_Toc54265502"/>
      <w:r w:rsidRPr="00732093">
        <w:t>Överlämnande av uppgifter i offentlig kontroll och annan offentlig verksamhet</w:t>
      </w:r>
      <w:bookmarkEnd w:id="495"/>
      <w:bookmarkEnd w:id="496"/>
      <w:r w:rsidRPr="00732093">
        <w:t xml:space="preserve"> </w:t>
      </w:r>
    </w:p>
    <w:p w14:paraId="44C2D1BD" w14:textId="77777777" w:rsidR="00F71CC6" w:rsidRDefault="00AB307F" w:rsidP="00F71CC6">
      <w:pPr>
        <w:pStyle w:val="Brdtextram"/>
      </w:pPr>
      <w:r w:rsidRPr="00420062">
        <w:rPr>
          <w:b/>
        </w:rPr>
        <w:t xml:space="preserve">Regeringens </w:t>
      </w:r>
      <w:r>
        <w:rPr>
          <w:b/>
        </w:rPr>
        <w:t>bedömning</w:t>
      </w:r>
      <w:r w:rsidRPr="00420062">
        <w:rPr>
          <w:b/>
        </w:rPr>
        <w:t>:</w:t>
      </w:r>
      <w:r>
        <w:t xml:space="preserve"> Bestämmelsen om att Livsmedelsverket och Jord</w:t>
      </w:r>
      <w:r>
        <w:softHyphen/>
        <w:t>bruksverket, inom sina respektive ansvarsområden, får över</w:t>
      </w:r>
      <w:r>
        <w:softHyphen/>
        <w:t>lämna uppgiften att utöva offentlig kontroll till ett sådant kontrollorgan som avses i artikel 2 i förordning (EG) nr 834/2007 och som är en juridisk person bör finnas kvar. När det gäller åtgärder då regelverket inte följs eller vid sådan misstanke bör ett överlämnande av kontrolluppgifter begränsas på samma sätt som i dag.</w:t>
      </w:r>
    </w:p>
    <w:p w14:paraId="00F5136F" w14:textId="77777777" w:rsidR="00F71CC6" w:rsidRPr="00A76360" w:rsidRDefault="00AB307F" w:rsidP="00F71CC6">
      <w:pPr>
        <w:pStyle w:val="Brdtextmedindragram"/>
        <w:rPr>
          <w:sz w:val="8"/>
          <w:szCs w:val="8"/>
        </w:rPr>
      </w:pPr>
      <w:r w:rsidRPr="00435384">
        <w:rPr>
          <w:b/>
        </w:rPr>
        <w:t>Regeringens förslag:</w:t>
      </w:r>
      <w:r>
        <w:t xml:space="preserve"> Livsmedelsverket och Jordbruks</w:t>
      </w:r>
      <w:r>
        <w:softHyphen/>
        <w:t>verket ska, under samma förutsättningar som gäller för att överläm</w:t>
      </w:r>
      <w:r>
        <w:softHyphen/>
        <w:t>na uppgiften att utöva offentlig kontroll, även få överlämna uppgiften att utföra annan offentlig verksamhet till ett kon</w:t>
      </w:r>
      <w:r>
        <w:softHyphen/>
        <w:t>trollorgan.</w:t>
      </w:r>
    </w:p>
    <w:p w14:paraId="54F73FA5" w14:textId="77777777" w:rsidR="00F71CC6" w:rsidRPr="00A76360" w:rsidRDefault="00F71CC6" w:rsidP="00F71CC6">
      <w:pPr>
        <w:pStyle w:val="Brdtextmedindrag"/>
        <w:rPr>
          <w:sz w:val="8"/>
          <w:szCs w:val="8"/>
        </w:rPr>
      </w:pPr>
    </w:p>
    <w:p w14:paraId="2C51913C" w14:textId="77777777" w:rsidR="00F71CC6" w:rsidRDefault="00AB307F" w:rsidP="00F71CC6">
      <w:pPr>
        <w:pStyle w:val="Brdtextmedindrag"/>
      </w:pPr>
      <w:r>
        <w:rPr>
          <w:b/>
        </w:rPr>
        <w:t>Promemorian</w:t>
      </w:r>
      <w:r w:rsidRPr="0006285B">
        <w:rPr>
          <w:b/>
        </w:rPr>
        <w:t>s förslag</w:t>
      </w:r>
      <w:r>
        <w:rPr>
          <w:b/>
        </w:rPr>
        <w:t xml:space="preserve"> </w:t>
      </w:r>
      <w:r>
        <w:rPr>
          <w:bCs/>
        </w:rPr>
        <w:t>ö</w:t>
      </w:r>
      <w:r>
        <w:t>verensstämmer med regeringens förslag.</w:t>
      </w:r>
    </w:p>
    <w:p w14:paraId="503D6624" w14:textId="00CD9374" w:rsidR="00F71CC6" w:rsidRPr="003C713E" w:rsidRDefault="00AB307F" w:rsidP="00F71CC6">
      <w:pPr>
        <w:pStyle w:val="Brdtextmedindrag"/>
      </w:pPr>
      <w:r w:rsidRPr="00435384">
        <w:rPr>
          <w:b/>
        </w:rPr>
        <w:t>Remissinstanserna</w:t>
      </w:r>
      <w:r>
        <w:rPr>
          <w:b/>
        </w:rPr>
        <w:t xml:space="preserve">: </w:t>
      </w:r>
      <w:r w:rsidRPr="00870DCC">
        <w:rPr>
          <w:bCs/>
          <w:i/>
          <w:iCs/>
        </w:rPr>
        <w:t>Länsstyrelsen i Skåne län</w:t>
      </w:r>
      <w:r>
        <w:rPr>
          <w:bCs/>
        </w:rPr>
        <w:t xml:space="preserve"> önskar få förtydligat om även rådgivningsskyldigheten får överlämnas till kontrollorgan.</w:t>
      </w:r>
      <w:r w:rsidRPr="00772D3A">
        <w:t xml:space="preserve"> </w:t>
      </w:r>
      <w:r w:rsidRPr="00772D3A">
        <w:rPr>
          <w:i/>
          <w:iCs/>
        </w:rPr>
        <w:t>Livsmedelsföretagen</w:t>
      </w:r>
      <w:r>
        <w:t xml:space="preserve"> påtalar att e</w:t>
      </w:r>
      <w:r w:rsidRPr="00772D3A">
        <w:rPr>
          <w:bCs/>
        </w:rPr>
        <w:t>ftersom kontrollen är delegerad till kontrollorganen bör inte kontroll av ekologiska produkter ingå i den ordi</w:t>
      </w:r>
      <w:r>
        <w:rPr>
          <w:bCs/>
        </w:rPr>
        <w:softHyphen/>
      </w:r>
      <w:r w:rsidRPr="00772D3A">
        <w:rPr>
          <w:bCs/>
        </w:rPr>
        <w:t xml:space="preserve">narie </w:t>
      </w:r>
      <w:r>
        <w:rPr>
          <w:bCs/>
        </w:rPr>
        <w:t>livsmedels</w:t>
      </w:r>
      <w:r w:rsidRPr="00772D3A">
        <w:rPr>
          <w:bCs/>
        </w:rPr>
        <w:t>kontrollen. Detta skulle leda till dubbelkontroll och inte vara effektivt.</w:t>
      </w:r>
      <w:r>
        <w:rPr>
          <w:bCs/>
        </w:rPr>
        <w:t xml:space="preserve"> </w:t>
      </w:r>
      <w:r w:rsidRPr="000C6932">
        <w:rPr>
          <w:bCs/>
          <w:i/>
          <w:iCs/>
        </w:rPr>
        <w:t>Svensk dagligvaruhandel</w:t>
      </w:r>
      <w:r w:rsidRPr="00870DCC">
        <w:rPr>
          <w:bCs/>
        </w:rPr>
        <w:t xml:space="preserve"> </w:t>
      </w:r>
      <w:r>
        <w:rPr>
          <w:bCs/>
        </w:rPr>
        <w:t>anser däremot att d</w:t>
      </w:r>
      <w:r w:rsidRPr="00870DCC">
        <w:rPr>
          <w:bCs/>
        </w:rPr>
        <w:t xml:space="preserve">et inte </w:t>
      </w:r>
      <w:r>
        <w:rPr>
          <w:bCs/>
        </w:rPr>
        <w:t xml:space="preserve">är </w:t>
      </w:r>
      <w:r w:rsidRPr="00870DCC">
        <w:rPr>
          <w:bCs/>
        </w:rPr>
        <w:t>effektivt att kommunerna genomför kontroll av andra livsmedel än ekolo</w:t>
      </w:r>
      <w:r>
        <w:rPr>
          <w:bCs/>
        </w:rPr>
        <w:softHyphen/>
      </w:r>
      <w:r w:rsidRPr="00870DCC">
        <w:rPr>
          <w:bCs/>
        </w:rPr>
        <w:t xml:space="preserve">giska och att privata kontrollorgan besöker dagligvaruhandelsaktörerna för att kontrollera enbart de ekologiska produkterna. Även ekologiska produkter bör ingå i </w:t>
      </w:r>
      <w:r>
        <w:rPr>
          <w:bCs/>
        </w:rPr>
        <w:t>kommunernas</w:t>
      </w:r>
      <w:r w:rsidRPr="00870DCC">
        <w:rPr>
          <w:bCs/>
        </w:rPr>
        <w:t xml:space="preserve"> offentliga kontroll. </w:t>
      </w:r>
      <w:r>
        <w:rPr>
          <w:bCs/>
        </w:rPr>
        <w:t>Det b</w:t>
      </w:r>
      <w:r w:rsidRPr="00870DCC">
        <w:rPr>
          <w:bCs/>
        </w:rPr>
        <w:t>ör vara till</w:t>
      </w:r>
      <w:r>
        <w:rPr>
          <w:bCs/>
        </w:rPr>
        <w:softHyphen/>
      </w:r>
      <w:r w:rsidRPr="00870DCC">
        <w:rPr>
          <w:bCs/>
        </w:rPr>
        <w:t>räckligt att dagligvaruaktörerna anmäler till kommunen att de säljer ekologiska livsmedel</w:t>
      </w:r>
      <w:r>
        <w:rPr>
          <w:bCs/>
        </w:rPr>
        <w:t>.</w:t>
      </w:r>
    </w:p>
    <w:p w14:paraId="5E844785" w14:textId="77777777" w:rsidR="00F71CC6" w:rsidRDefault="00AB307F" w:rsidP="00F71CC6">
      <w:pPr>
        <w:pStyle w:val="Rubrik4utannumrering"/>
      </w:pPr>
      <w:r w:rsidRPr="00435384">
        <w:t xml:space="preserve">Skälen för regeringens </w:t>
      </w:r>
      <w:r w:rsidRPr="00B400E2">
        <w:rPr>
          <w:bCs/>
        </w:rPr>
        <w:t>bedömning och förslag</w:t>
      </w:r>
    </w:p>
    <w:p w14:paraId="13B8AE5C" w14:textId="77777777" w:rsidR="00F71CC6" w:rsidRDefault="00AB307F" w:rsidP="00F71CC6">
      <w:pPr>
        <w:pStyle w:val="Rubrik5utannumrering"/>
      </w:pPr>
      <w:r>
        <w:t>EU-bestämmelser om delegation</w:t>
      </w:r>
    </w:p>
    <w:p w14:paraId="2F05A842" w14:textId="0F7C4095" w:rsidR="00F71CC6" w:rsidRDefault="00AB307F" w:rsidP="00F71CC6">
      <w:pPr>
        <w:pStyle w:val="Brdtext"/>
      </w:pPr>
      <w:bookmarkStart w:id="497" w:name="_Hlk36823567"/>
      <w:r>
        <w:t>I avsnitt 5.2 finns en allmän beskrivning av den nya kontrollförordningens bestämmelser om delegation.</w:t>
      </w:r>
      <w:bookmarkEnd w:id="497"/>
      <w:r>
        <w:t xml:space="preserve"> För ekologisk produktion finns även bestämmel</w:t>
      </w:r>
      <w:r>
        <w:softHyphen/>
        <w:t>ser om delegering i förordning (EG) 834/2007. Dessa bestäm</w:t>
      </w:r>
      <w:r>
        <w:softHyphen/>
        <w:t>melser skiljer</w:t>
      </w:r>
      <w:r w:rsidRPr="003179F5">
        <w:t xml:space="preserve"> sig åt från de allmänna delegeringsreglerna i </w:t>
      </w:r>
      <w:r>
        <w:t xml:space="preserve">både den tidigare och </w:t>
      </w:r>
      <w:r w:rsidRPr="003179F5">
        <w:t>den</w:t>
      </w:r>
      <w:r>
        <w:t xml:space="preserve"> nya kontrollförordningen. Skillnaderna består bl.a. i att bestämmelserna i förordning 834/2007 </w:t>
      </w:r>
      <w:r w:rsidRPr="003179F5">
        <w:t>tillåter delegering till kontrollorgan av beslut om åtgärder vid bristande efterlevnad av regelverket samt, i begränsad utsträckning, delegering av vissa dispensbeslut</w:t>
      </w:r>
      <w:r>
        <w:t xml:space="preserve">. En nyhet i den </w:t>
      </w:r>
      <w:r w:rsidRPr="00F04ABE">
        <w:t>nya kontrollförordningen</w:t>
      </w:r>
      <w:r>
        <w:t xml:space="preserve"> är </w:t>
      </w:r>
      <w:r w:rsidRPr="00F04ABE">
        <w:t xml:space="preserve">att delegering </w:t>
      </w:r>
      <w:r>
        <w:t xml:space="preserve">nu även får ske till </w:t>
      </w:r>
      <w:r w:rsidRPr="00F04ABE">
        <w:t>en eller flera fysiska personer.</w:t>
      </w:r>
      <w:r>
        <w:t xml:space="preserve"> Denna möjlighet saknas dock i förordning (EG) 834/2007 som endast medger delegation till kontrollorgan. I förordning (EU) 2018/848 om ekologisk produktion och märkning som ska börja tillämpas den 1 januari 2022, förbjuds uttryckligen delegation till fysiska personer (artikel 40.5).</w:t>
      </w:r>
    </w:p>
    <w:p w14:paraId="0714C598" w14:textId="77777777" w:rsidR="00F71CC6" w:rsidRDefault="00AB307F" w:rsidP="00F71CC6">
      <w:pPr>
        <w:pStyle w:val="Rubrik5utannumrering"/>
      </w:pPr>
      <w:r w:rsidRPr="006F5C37">
        <w:t>Den svenska regleringen</w:t>
      </w:r>
    </w:p>
    <w:p w14:paraId="42ED14FC" w14:textId="64BFEC17" w:rsidR="00F71CC6" w:rsidRDefault="00AB307F" w:rsidP="00F71CC6">
      <w:pPr>
        <w:pStyle w:val="Brdtextmedindrag"/>
        <w:ind w:firstLine="0"/>
      </w:pPr>
      <w:r w:rsidRPr="00FE1D91">
        <w:t>I lagen om kontroll av ekologisk produktion finns en bestämmelse om att Livsmedelsverket och Jordbruksverket, inom sina respektive ansvarsom</w:t>
      </w:r>
      <w:r>
        <w:softHyphen/>
      </w:r>
      <w:r w:rsidRPr="00FE1D91">
        <w:t>råden, får besluta att överlämna kontrolluppgifter till ett sådant kontrollor</w:t>
      </w:r>
      <w:r>
        <w:softHyphen/>
      </w:r>
      <w:r w:rsidRPr="00FE1D91">
        <w:t>gan som avses i rådets förordning (EG) nr 834/2007 och som är en juridisk person (3 §). Sådana överlämnanden har också gjorts. Inom såväl Livsme</w:t>
      </w:r>
      <w:r>
        <w:softHyphen/>
      </w:r>
      <w:r w:rsidRPr="00FE1D91">
        <w:t xml:space="preserve">delsverkets som Jordbruksverkets ansvarsområden sköts kontrollen </w:t>
      </w:r>
      <w:r>
        <w:t xml:space="preserve">av </w:t>
      </w:r>
      <w:r w:rsidRPr="00FE1D91">
        <w:t>ekologiska aktörer av privata kontrollorgan.</w:t>
      </w:r>
      <w:r>
        <w:t xml:space="preserve"> När det gäller åtgärder vid bristande efterlevnad eller vid misstanke om bristande efterlevnad av regelverket innehåller lagen dock mer begränsade möjligheter till delega</w:t>
      </w:r>
      <w:r>
        <w:softHyphen/>
        <w:t>t</w:t>
      </w:r>
      <w:r>
        <w:softHyphen/>
        <w:t>ion än vad som följer av bestämmelserna i förordning (EG) 834/2007. Myndigheterna har i dag inte möjlighet att delegera beslutsfattandet när det gäller saluföringsförbud vid allvarlig, upprepad eller fortsatt bristande efterlevnad.</w:t>
      </w:r>
    </w:p>
    <w:p w14:paraId="1C4AED4D" w14:textId="77777777" w:rsidR="00F71CC6" w:rsidRDefault="00AB307F" w:rsidP="00F71CC6">
      <w:pPr>
        <w:pStyle w:val="Rubrik5utannumrering"/>
      </w:pPr>
      <w:r>
        <w:t xml:space="preserve">Vilka regler ska gälla vid delegering?  </w:t>
      </w:r>
    </w:p>
    <w:p w14:paraId="017E7014" w14:textId="6D7EF022" w:rsidR="00F71CC6" w:rsidRDefault="00AB307F" w:rsidP="00F71CC6">
      <w:pPr>
        <w:pStyle w:val="Brdtextmedindrag"/>
        <w:ind w:firstLine="0"/>
      </w:pPr>
      <w:r w:rsidRPr="002A0349">
        <w:t xml:space="preserve">Av den nya kontrollförordningen framgår inte hur bestämmelserna i denna förhåller sig till bestämmelserna i förordning (EG) nr 834/2007. </w:t>
      </w:r>
      <w:r>
        <w:t xml:space="preserve">Enligt regeringens bedömning bör förhållandet förstås så att </w:t>
      </w:r>
      <w:r w:rsidRPr="00843238">
        <w:t>de särskilda delege</w:t>
      </w:r>
      <w:r>
        <w:softHyphen/>
      </w:r>
      <w:r w:rsidRPr="00843238">
        <w:t>ringsbestämmelserna i förordning (EG) nr 834/2007</w:t>
      </w:r>
      <w:r>
        <w:t xml:space="preserve"> kompletterar </w:t>
      </w:r>
      <w:r w:rsidRPr="002A0349">
        <w:t>de allmänna delegeringsreglerna i den nya kontrollförordningen</w:t>
      </w:r>
      <w:r>
        <w:t xml:space="preserve">. </w:t>
      </w:r>
      <w:r w:rsidRPr="002A0349">
        <w:t xml:space="preserve">I de fall bestämmelserna i EU-förordningarna skiljer sig åt bör </w:t>
      </w:r>
      <w:r>
        <w:t xml:space="preserve">därför </w:t>
      </w:r>
      <w:r w:rsidRPr="002A0349">
        <w:t xml:space="preserve">bestämmelserna i förordning (EG) nr 834/2007 ges företräde. </w:t>
      </w:r>
      <w:r>
        <w:t>Regeringen instämmer således i den bedömning som görs i promemorian att delegering av uppgifter i offentlig kontroll inom området för ekologisk produktion kan ske till ett sådant kontrollor</w:t>
      </w:r>
      <w:r>
        <w:softHyphen/>
        <w:t>gan som avses i artikel 2 i förordning (EG) nr 834/2007.</w:t>
      </w:r>
      <w:bookmarkStart w:id="498" w:name="_Hlk38285957"/>
      <w:r>
        <w:t xml:space="preserve"> Någon möjlighet att delegera uppgifter till fysiska personer inom området ekologisk produktion finns därmed inte.</w:t>
      </w:r>
      <w:bookmarkEnd w:id="498"/>
      <w:r>
        <w:t xml:space="preserve"> B</w:t>
      </w:r>
      <w:r w:rsidRPr="002A0349">
        <w:t>estämmelserna i den nya kontrollförord</w:t>
      </w:r>
      <w:r>
        <w:softHyphen/>
      </w:r>
      <w:r w:rsidRPr="002A0349">
        <w:t xml:space="preserve">ningen om skyldigheter respektive befogenheter samt villkor i övrigt för organ med delegerade uppgifter bedöms </w:t>
      </w:r>
      <w:r>
        <w:t xml:space="preserve">däremot </w:t>
      </w:r>
      <w:r w:rsidRPr="002A0349">
        <w:t>gälla även för kontroll</w:t>
      </w:r>
      <w:r>
        <w:softHyphen/>
      </w:r>
      <w:r w:rsidRPr="002A0349">
        <w:t>organ</w:t>
      </w:r>
      <w:r>
        <w:t xml:space="preserve"> på området ekologisk produktion</w:t>
      </w:r>
      <w:r w:rsidRPr="002A0349">
        <w:t xml:space="preserve">, under förutsättning att det inte finns några </w:t>
      </w:r>
      <w:r>
        <w:t>avvikande</w:t>
      </w:r>
      <w:r w:rsidRPr="002A0349">
        <w:t xml:space="preserve"> bestämmelser i förordning (EG) nr 834/2007</w:t>
      </w:r>
      <w:r>
        <w:t>.</w:t>
      </w:r>
      <w:r w:rsidRPr="002A0349">
        <w:t xml:space="preserve"> Det innebär t.ex. att det som föreskrivs om tystnadsplikt i artikel 8 i den nya kontrollförordningen även gäller för kontrollorganen.</w:t>
      </w:r>
      <w:r>
        <w:t xml:space="preserve"> </w:t>
      </w:r>
    </w:p>
    <w:p w14:paraId="6A9E5F38" w14:textId="3184C4F6" w:rsidR="00F71CC6" w:rsidRDefault="00AB307F" w:rsidP="00F71CC6">
      <w:pPr>
        <w:pStyle w:val="Brdtextmedindrag"/>
      </w:pPr>
      <w:r w:rsidRPr="00F2712F">
        <w:rPr>
          <w:i/>
          <w:iCs/>
        </w:rPr>
        <w:t>Livsmedelsföretagen</w:t>
      </w:r>
      <w:r>
        <w:t xml:space="preserve"> anser att det i dag sker en dubbelkontroll inom området ekologisk produktion och </w:t>
      </w:r>
      <w:r w:rsidRPr="00F2712F">
        <w:rPr>
          <w:i/>
          <w:iCs/>
        </w:rPr>
        <w:t>Svensk</w:t>
      </w:r>
      <w:r>
        <w:rPr>
          <w:i/>
          <w:iCs/>
        </w:rPr>
        <w:t xml:space="preserve"> </w:t>
      </w:r>
      <w:r w:rsidRPr="00F2712F">
        <w:rPr>
          <w:i/>
          <w:iCs/>
        </w:rPr>
        <w:t>dagligvaruhandel</w:t>
      </w:r>
      <w:r>
        <w:t xml:space="preserve"> menar att det bör vara tillräckligt att dagligvaruaktörer anmäler sig till kommunen och inte till ett kontrollorgan. Frågan om ansvaret för kontrollen av ekologiska aktörer och skyldigheten att anmäla verksamheten till kontroll är inte föremål för översyn inom ramen för detta lagstiftningsärende. I samband med den ordinarie livsmedelskontrollen kontrollerar kommunerna exempelvis att märkningen av ekologiska livsmedel är korrekt och att endast ekologiska produkter säljs som ekologiska. Vidare ansvarar kommunerna för kontroll av producenter som har underlåtit att anmäla sin verksamhet till kontroll eller som inte är skyldiga att göra detta (prop. 2012/13:55 s. 60). Om kommunen upptäcker att ett företag står under kontroll av ett kontrollorgan så bör kommunen inte fortsätta kontrollen utifrån regelverket om ekologisk produktion. På så sätt bör det vara möjligt att undvika en dubbelkontroll.</w:t>
      </w:r>
    </w:p>
    <w:p w14:paraId="58B7CAC6" w14:textId="77777777" w:rsidR="00F71CC6" w:rsidRDefault="00AB307F" w:rsidP="00F71CC6">
      <w:pPr>
        <w:pStyle w:val="Brdtextmedindrag"/>
      </w:pPr>
      <w:bookmarkStart w:id="499" w:name="_Hlk37172401"/>
      <w:bookmarkEnd w:id="499"/>
      <w:r>
        <w:t>Bestämmelsen i 3 § lagen om kontroll av ekologisk produktion innebär en precisering av Livsme</w:t>
      </w:r>
      <w:r>
        <w:softHyphen/>
        <w:t>delsverkets och Jordbruksverkets möjlighet att överlämna kon</w:t>
      </w:r>
      <w:r>
        <w:softHyphen/>
        <w:t>trolluppgifter till sådana kontrollorgan som avses i förord</w:t>
      </w:r>
      <w:r>
        <w:softHyphen/>
        <w:t>ning (EG) nr 834/2007, bl.a. att det ska vara fråga om en juridisk person. Den nya kontrollförordningen ger inte anledning att se över denna bestämmelse. Bestämmelsen bör därför finnas kvar. För att uppnå över</w:t>
      </w:r>
      <w:r>
        <w:softHyphen/>
        <w:t>ensstämmelse med bestämmelserna i den nya kontrollförord</w:t>
      </w:r>
      <w:r>
        <w:softHyphen/>
        <w:t>ningen bör Livsmedelsverket och Jordbruksverket, under samma förutsättningar som gäller för överlämnande av uppgiften att utöva offentlig kontroll, även kunna överlämna uppgifter som ingår i annan offentlig verksamhet till ett kontrollorgan. Bestämmelsen i 3 § lagen om kontroll av ekologisk produktion bör därför kompletteras för att möjliggöra sådant överläm</w:t>
      </w:r>
      <w:r>
        <w:softHyphen/>
        <w:t xml:space="preserve">nande. </w:t>
      </w:r>
    </w:p>
    <w:p w14:paraId="1DEAF4A9" w14:textId="572EDA7E" w:rsidR="00F71CC6" w:rsidRDefault="00AB307F" w:rsidP="00F71CC6">
      <w:pPr>
        <w:pStyle w:val="Brdtextmedindrag"/>
      </w:pPr>
      <w:r>
        <w:t>Åtgärder vid bristande efterlevnad är uppgifter som utgör annan offent</w:t>
      </w:r>
      <w:r>
        <w:softHyphen/>
        <w:t>lig verksamhet. Jordbruksverkets och Livsmedelsverkets möjlighet att delegera åtgärder vid bristande efterlevnad är i dag mer begränsad än vad förordning (EG) 834/2007 tillåter. Med anledning av den nya förordningen (EU) 2018/848 om ekologisk produktion och märkning av ekologiska produkter pågår för närvarande en översyn av bl.a. lagen om kontroll av ekologisk produktion inom Regeringskansliet (dnr N2019/03272). I den översynen ingår frågan om den nuvarande begränsningen i myndigheter</w:t>
      </w:r>
      <w:r>
        <w:softHyphen/>
        <w:t xml:space="preserve">nas delegationsrätt bör tas bort. Regeringen bedömer därför att lagens nuvarande begränsning när det gäller möjligheten att delegera åtgärder vid bristande efterlevnad, eller vid misstanke om bristande efterlevnad, </w:t>
      </w:r>
      <w:r w:rsidRPr="00CA53CA">
        <w:t>för närvarande</w:t>
      </w:r>
      <w:r>
        <w:t xml:space="preserve"> bör vara kvar. </w:t>
      </w:r>
    </w:p>
    <w:p w14:paraId="59B8ABFE" w14:textId="77777777" w:rsidR="00F71CC6" w:rsidRDefault="00AB307F" w:rsidP="00F71CC6">
      <w:pPr>
        <w:pStyle w:val="Brdtextmedindrag"/>
      </w:pPr>
      <w:r w:rsidRPr="00725496">
        <w:rPr>
          <w:i/>
          <w:iCs/>
        </w:rPr>
        <w:t>Länsstyrelsen i Skåne län</w:t>
      </w:r>
      <w:r>
        <w:t xml:space="preserve"> önskar få förtydligat om även rådgivnings</w:t>
      </w:r>
      <w:r>
        <w:softHyphen/>
        <w:t>skyldigheten får överlämnas till kontrollorgan. Några andra begränsningar i möjligheten att överlämna uppgifter som utgör annan offentlig verksam</w:t>
      </w:r>
      <w:r>
        <w:softHyphen/>
        <w:t>het än åtgärder vid bristande efterlevnad finns inte i lagen om kontroll av ekologisk produktion. Det är även rimligt att ett kontrollorgan som fått ansvar att utöva offentlig kontroll också ansvarar för att lämna råd och annan information om bl.a. gällande regelverk till enskilda. En förvalt</w:t>
      </w:r>
      <w:r>
        <w:softHyphen/>
        <w:t>ningsmyndighet kan dock inte helt frånhända sig den serviceskyldighet som följer av 4 § lagen om kontroll av ekologisk produktion och 6 § förvaltningslagen.</w:t>
      </w:r>
    </w:p>
    <w:p w14:paraId="1CAB1CBF" w14:textId="77777777" w:rsidR="00F71CC6" w:rsidRDefault="00AB307F" w:rsidP="00F71CC6">
      <w:pPr>
        <w:pStyle w:val="Rubrik2"/>
      </w:pPr>
      <w:bookmarkStart w:id="500" w:name="_Toc44537308"/>
      <w:bookmarkStart w:id="501" w:name="_Toc54265503"/>
      <w:r>
        <w:t>Förelägganden riktade till kommuner</w:t>
      </w:r>
      <w:bookmarkEnd w:id="500"/>
      <w:bookmarkEnd w:id="501"/>
    </w:p>
    <w:p w14:paraId="6B7A8D52" w14:textId="77777777" w:rsidR="00F71CC6" w:rsidRDefault="00AB307F" w:rsidP="00F71CC6">
      <w:pPr>
        <w:pStyle w:val="Brdtextram"/>
      </w:pPr>
      <w:r w:rsidRPr="00420062">
        <w:rPr>
          <w:b/>
        </w:rPr>
        <w:t>Regeringens förslag:</w:t>
      </w:r>
      <w:r>
        <w:t xml:space="preserve"> Livsmedelsverket ska få förelägga en kommun som inte fullgör sitt uppdrag att utöva annan offentlig verksamhet att avhjälpa bristen.</w:t>
      </w:r>
    </w:p>
    <w:p w14:paraId="578C7CFF" w14:textId="77777777" w:rsidR="00F71CC6" w:rsidRPr="00A76360" w:rsidRDefault="00F71CC6" w:rsidP="00F71CC6">
      <w:pPr>
        <w:pStyle w:val="Brdtextmedindrag"/>
        <w:rPr>
          <w:sz w:val="8"/>
          <w:szCs w:val="8"/>
        </w:rPr>
      </w:pPr>
    </w:p>
    <w:p w14:paraId="43A4265E" w14:textId="77777777" w:rsidR="00F71CC6" w:rsidRDefault="00AB307F" w:rsidP="00F71CC6">
      <w:pPr>
        <w:pStyle w:val="Brdtextmedindrag"/>
      </w:pPr>
      <w:r>
        <w:rPr>
          <w:b/>
        </w:rPr>
        <w:t>Promemorian</w:t>
      </w:r>
      <w:r w:rsidRPr="0006285B">
        <w:rPr>
          <w:b/>
        </w:rPr>
        <w:t>s förslag</w:t>
      </w:r>
      <w:r>
        <w:rPr>
          <w:b/>
        </w:rPr>
        <w:t xml:space="preserve"> </w:t>
      </w:r>
      <w:r>
        <w:rPr>
          <w:bCs/>
        </w:rPr>
        <w:t>ö</w:t>
      </w:r>
      <w:r>
        <w:t>verensstämmer med regeringens.</w:t>
      </w:r>
    </w:p>
    <w:p w14:paraId="0B60B4ED" w14:textId="77777777" w:rsidR="00F71CC6" w:rsidRDefault="00AB307F" w:rsidP="00F71CC6">
      <w:pPr>
        <w:pStyle w:val="Brdtextmedindrag"/>
        <w:rPr>
          <w:b/>
        </w:rPr>
      </w:pPr>
      <w:r w:rsidRPr="00435384">
        <w:rPr>
          <w:b/>
        </w:rPr>
        <w:t>Remissinstanserna</w:t>
      </w:r>
      <w:r>
        <w:rPr>
          <w:b/>
        </w:rPr>
        <w:t xml:space="preserve"> </w:t>
      </w:r>
      <w:r>
        <w:rPr>
          <w:bCs/>
        </w:rPr>
        <w:t>yttrar sig inte i denna fråga.</w:t>
      </w:r>
    </w:p>
    <w:p w14:paraId="1809943C" w14:textId="77777777" w:rsidR="00F71CC6" w:rsidRDefault="00AB307F" w:rsidP="00F71CC6">
      <w:pPr>
        <w:pStyle w:val="Brdtextmedindrag"/>
      </w:pPr>
      <w:r w:rsidRPr="00435384">
        <w:rPr>
          <w:b/>
        </w:rPr>
        <w:t>Skälen för regeringens förslag:</w:t>
      </w:r>
      <w:r>
        <w:t xml:space="preserve"> Inom ramen för den ordinarie livsme</w:t>
      </w:r>
      <w:r>
        <w:softHyphen/>
        <w:t>delskontrollen kontrollerar kommunerna att den ekologiska märkningen är korrekt och att endast ekologiska produkter säljs som ekologiska. Om det finns brister i den kommunala kontrollen kan Livsmedels</w:t>
      </w:r>
      <w:r>
        <w:softHyphen/>
        <w:t>verket förelägga en kommun att rätta till bristerna. Ett sådant före</w:t>
      </w:r>
      <w:r>
        <w:softHyphen/>
        <w:t>läggande ska innehålla uppgifter om de åtgärder som Livsmedels</w:t>
      </w:r>
      <w:r>
        <w:softHyphen/>
        <w:t>verket anser nödvändiga för att bristen ska kunna avhjälpas (10 § lagen om kontroll av ekologisk produktion).</w:t>
      </w:r>
    </w:p>
    <w:p w14:paraId="428874C0" w14:textId="77777777" w:rsidR="00F71CC6" w:rsidRDefault="00AB307F" w:rsidP="00F71CC6">
      <w:pPr>
        <w:pStyle w:val="Brdtextmedindrag"/>
      </w:pPr>
      <w:r>
        <w:t>Även misskötsel av uppgifter som i den nya kontrollförordning</w:t>
      </w:r>
      <w:r>
        <w:softHyphen/>
        <w:t>en benämns annan offentlig verksamhet, t.ex. upprepad underlå</w:t>
      </w:r>
      <w:r>
        <w:softHyphen/>
        <w:t>tenhet att rapportera om kontrollverksamheten till den centrala myndigheten eller underlåtenhet att upprätta en kontrollplan, bör kunna leda till att Livsme</w:t>
      </w:r>
      <w:r>
        <w:softHyphen/>
        <w:t>delsverket förelägger en kommun att rätta till bristerna. Regeringen instämmer således i promemorians förslag att bestämmelsen i 10 § lagen om kontroll av ekologisk produktion bör kompletteras med en möjlighet för Livsmedelsverket att kunna förelägga en kommun att fullgöra sitt upp</w:t>
      </w:r>
      <w:r>
        <w:softHyphen/>
        <w:t>drag att utöva annan offentlig verksamhet.</w:t>
      </w:r>
    </w:p>
    <w:p w14:paraId="07F3B103" w14:textId="77777777" w:rsidR="00F71CC6" w:rsidRDefault="00AB307F" w:rsidP="00F71CC6">
      <w:pPr>
        <w:pStyle w:val="Rubrik2"/>
      </w:pPr>
      <w:bookmarkStart w:id="502" w:name="_Toc44537309"/>
      <w:bookmarkStart w:id="503" w:name="_Toc54265504"/>
      <w:r>
        <w:t>Föreskrifter om annan offentlig verksamhet och om skyldighet för kontrollorgan att ge in handlingar</w:t>
      </w:r>
      <w:bookmarkEnd w:id="502"/>
      <w:bookmarkEnd w:id="503"/>
    </w:p>
    <w:p w14:paraId="2ADA699A" w14:textId="77777777" w:rsidR="00F71CC6" w:rsidRDefault="00AB307F" w:rsidP="00F71CC6">
      <w:pPr>
        <w:pStyle w:val="Brdtextram"/>
      </w:pPr>
      <w:r w:rsidRPr="00420062">
        <w:rPr>
          <w:b/>
        </w:rPr>
        <w:t>Regeringens förslag:</w:t>
      </w:r>
      <w:r>
        <w:t xml:space="preserve"> </w:t>
      </w:r>
      <w:r w:rsidRPr="00606923">
        <w:t>Bemyndigandet för regeringen eller den myndig</w:t>
      </w:r>
      <w:r>
        <w:softHyphen/>
      </w:r>
      <w:r w:rsidRPr="00606923">
        <w:t>het som regeringen bestämmer att meddela föreskrifter om hur offentlig kontroll ska bedrivas ska kompletteras med en rätt för regeringen eller den myndighet som regeringen bestämmer att meddela föreskrifter om hur annan offentlig verksamhet ska bedrivas</w:t>
      </w:r>
      <w:r>
        <w:t>.</w:t>
      </w:r>
    </w:p>
    <w:p w14:paraId="1812048D" w14:textId="77777777" w:rsidR="00F71CC6" w:rsidRPr="00103CBE" w:rsidRDefault="00AB307F" w:rsidP="00F71CC6">
      <w:pPr>
        <w:pStyle w:val="Brdtextmedindragram"/>
      </w:pPr>
      <w:r w:rsidRPr="001F0261">
        <w:t xml:space="preserve">Det </w:t>
      </w:r>
      <w:r>
        <w:t xml:space="preserve">ska </w:t>
      </w:r>
      <w:r w:rsidRPr="001F0261">
        <w:t>inför</w:t>
      </w:r>
      <w:r>
        <w:t>a</w:t>
      </w:r>
      <w:r w:rsidRPr="001F0261">
        <w:t xml:space="preserve">s ett bemyndigande för regeringen eller den myndighet som regeringen bestämmer att meddela föreskrifter om skyldighet för </w:t>
      </w:r>
      <w:r>
        <w:t>ett kontrollorgan</w:t>
      </w:r>
      <w:r w:rsidRPr="001F0261">
        <w:t xml:space="preserve"> att ge in handlingar till den delegerande myndigheten.</w:t>
      </w:r>
    </w:p>
    <w:p w14:paraId="06455344" w14:textId="77777777" w:rsidR="00F71CC6" w:rsidRPr="00A76360" w:rsidRDefault="00F71CC6" w:rsidP="00F71CC6">
      <w:pPr>
        <w:pStyle w:val="Brdtextmedindrag"/>
        <w:rPr>
          <w:sz w:val="8"/>
          <w:szCs w:val="8"/>
        </w:rPr>
      </w:pPr>
    </w:p>
    <w:p w14:paraId="2C981A77" w14:textId="77777777" w:rsidR="00F71CC6" w:rsidRDefault="00AB307F" w:rsidP="00F71CC6">
      <w:pPr>
        <w:pStyle w:val="Brdtextmedindrag"/>
      </w:pPr>
      <w:r>
        <w:rPr>
          <w:b/>
        </w:rPr>
        <w:t>Promemorian</w:t>
      </w:r>
      <w:r w:rsidRPr="0006285B">
        <w:rPr>
          <w:b/>
        </w:rPr>
        <w:t>s förslag</w:t>
      </w:r>
      <w:r>
        <w:rPr>
          <w:b/>
        </w:rPr>
        <w:t xml:space="preserve"> </w:t>
      </w:r>
      <w:r>
        <w:rPr>
          <w:bCs/>
        </w:rPr>
        <w:t>ö</w:t>
      </w:r>
      <w:r>
        <w:t>verensstämmer delvis med regeringens.</w:t>
      </w:r>
      <w:r w:rsidRPr="00103CBE">
        <w:rPr>
          <w:bCs/>
        </w:rPr>
        <w:t xml:space="preserve"> </w:t>
      </w:r>
      <w:r w:rsidRPr="00E96556">
        <w:rPr>
          <w:bCs/>
        </w:rPr>
        <w:t>I pro</w:t>
      </w:r>
      <w:r>
        <w:rPr>
          <w:bCs/>
        </w:rPr>
        <w:softHyphen/>
      </w:r>
      <w:r w:rsidRPr="00E96556">
        <w:rPr>
          <w:bCs/>
        </w:rPr>
        <w:t>memorian föreslås inte något bemyndigande för regeringen eller den myndighet som regeringen bestämmer att meddela föreskrifter om skyl</w:t>
      </w:r>
      <w:r>
        <w:rPr>
          <w:bCs/>
        </w:rPr>
        <w:softHyphen/>
      </w:r>
      <w:r w:rsidRPr="00E96556">
        <w:rPr>
          <w:bCs/>
        </w:rPr>
        <w:t xml:space="preserve">dighet för </w:t>
      </w:r>
      <w:r>
        <w:rPr>
          <w:bCs/>
        </w:rPr>
        <w:t xml:space="preserve">kontrollorgan </w:t>
      </w:r>
      <w:r w:rsidRPr="00E96556">
        <w:rPr>
          <w:bCs/>
        </w:rPr>
        <w:t>att ge in handlingar till den myndighet som har delegerat uppgifter.</w:t>
      </w:r>
    </w:p>
    <w:p w14:paraId="623C1B00" w14:textId="56051C95" w:rsidR="00F71CC6" w:rsidRPr="003C713E" w:rsidRDefault="00AB307F" w:rsidP="00F71CC6">
      <w:pPr>
        <w:pStyle w:val="Brdtextmedindrag"/>
      </w:pPr>
      <w:r w:rsidRPr="00435384">
        <w:rPr>
          <w:b/>
        </w:rPr>
        <w:t>Remissinstanserna</w:t>
      </w:r>
      <w:r>
        <w:rPr>
          <w:b/>
        </w:rPr>
        <w:t xml:space="preserve">: </w:t>
      </w:r>
      <w:r w:rsidRPr="000970C9">
        <w:rPr>
          <w:i/>
          <w:iCs/>
        </w:rPr>
        <w:t>R</w:t>
      </w:r>
      <w:r w:rsidRPr="004762F6">
        <w:rPr>
          <w:i/>
          <w:iCs/>
        </w:rPr>
        <w:t>iksdagens ombudsmän</w:t>
      </w:r>
      <w:r w:rsidRPr="004762F6">
        <w:t xml:space="preserve"> påpekar att det inte fram</w:t>
      </w:r>
      <w:r>
        <w:softHyphen/>
      </w:r>
      <w:r w:rsidRPr="004762F6">
        <w:t>går av promemorian hur handlingar som förvaras hos organ eller fysiska personer som agerar på delegation ska hanteras vid en begäran om hand</w:t>
      </w:r>
      <w:r>
        <w:softHyphen/>
      </w:r>
      <w:r w:rsidRPr="004762F6">
        <w:t>lingsutlämnande och att den fortsatta beredningen bör kompletteras med en analys av den frågan. Inga andra remissinstanser berör frågan</w:t>
      </w:r>
      <w:r>
        <w:t>.</w:t>
      </w:r>
    </w:p>
    <w:p w14:paraId="36E4ABB0" w14:textId="77777777" w:rsidR="00F71CC6" w:rsidRDefault="00AB307F" w:rsidP="00F71CC6">
      <w:pPr>
        <w:pStyle w:val="Rubrik4utannumrering"/>
      </w:pPr>
      <w:r w:rsidRPr="00435384">
        <w:t>Skälen för regeringens förslag</w:t>
      </w:r>
      <w:r w:rsidRPr="00606923">
        <w:t xml:space="preserve"> </w:t>
      </w:r>
    </w:p>
    <w:p w14:paraId="7D9B4CDC" w14:textId="77777777" w:rsidR="00F71CC6" w:rsidRDefault="00AB307F" w:rsidP="00F71CC6">
      <w:pPr>
        <w:pStyle w:val="Rubrik5utannumrering"/>
      </w:pPr>
      <w:r>
        <w:t>Föreskrifter om annan offentlig verksamhet</w:t>
      </w:r>
    </w:p>
    <w:p w14:paraId="49E09087" w14:textId="77777777" w:rsidR="00F71CC6" w:rsidRPr="00606923" w:rsidRDefault="00AB307F" w:rsidP="00F71CC6">
      <w:pPr>
        <w:pStyle w:val="Brdtextmedindrag"/>
        <w:ind w:firstLine="0"/>
      </w:pPr>
      <w:r w:rsidRPr="00606923">
        <w:t xml:space="preserve">Den nya kontrollförordningen innehåller i likhet med den </w:t>
      </w:r>
      <w:r>
        <w:t xml:space="preserve">tidigare </w:t>
      </w:r>
      <w:r w:rsidRPr="00606923">
        <w:t>kontroll</w:t>
      </w:r>
      <w:r>
        <w:softHyphen/>
      </w:r>
      <w:r w:rsidRPr="00606923">
        <w:t>förordningen bestämmelser om hur den offentliga kontrol</w:t>
      </w:r>
      <w:r w:rsidRPr="00606923">
        <w:softHyphen/>
        <w:t>len i medlems</w:t>
      </w:r>
      <w:r>
        <w:softHyphen/>
      </w:r>
      <w:r w:rsidRPr="00606923">
        <w:t>staterna ska organiseras och genomföras. I den nya kontrollförordningen införs även uttrycket annan offentlig verksamhet för sådana myndighets</w:t>
      </w:r>
      <w:r>
        <w:softHyphen/>
      </w:r>
      <w:r w:rsidRPr="00606923">
        <w:t>uppgifter som inte kan anses som offentlig kontroll.</w:t>
      </w:r>
    </w:p>
    <w:p w14:paraId="47156794" w14:textId="77777777" w:rsidR="00F71CC6" w:rsidRPr="00606923" w:rsidRDefault="00AB307F" w:rsidP="00F71CC6">
      <w:pPr>
        <w:pStyle w:val="Brdtextmedindrag"/>
      </w:pPr>
      <w:r w:rsidRPr="00606923">
        <w:t xml:space="preserve">I artikel 5 </w:t>
      </w:r>
      <w:r>
        <w:t xml:space="preserve">finns </w:t>
      </w:r>
      <w:r w:rsidRPr="00606923">
        <w:t>ett antal krav som de behöriga myndigheterna ska upp</w:t>
      </w:r>
      <w:r>
        <w:softHyphen/>
      </w:r>
      <w:r w:rsidRPr="00606923">
        <w:t>fylla när det gäller kontrollen och den offentliga verksamheten. Myndig</w:t>
      </w:r>
      <w:r>
        <w:softHyphen/>
      </w:r>
      <w:r w:rsidRPr="00606923">
        <w:t>heterna ska bl.a. införa rutiner eller förfaranden för att säkerställa att offentlig kontroll och annan offentlig verksamhet är effektiv och ändamålsenlig samt för att säkerställa att det inte föreligger någon intressekonflikt för den personal som genomför offentlig kontroll och annan offentlig verksamhet. Personalen ska vidare ha tillgång till lämplig laboratoriekapa</w:t>
      </w:r>
      <w:r w:rsidRPr="00606923">
        <w:softHyphen/>
        <w:t>citet för analys, testning och diagnos</w:t>
      </w:r>
      <w:r>
        <w:t>tik</w:t>
      </w:r>
      <w:r w:rsidRPr="00606923">
        <w:t>.</w:t>
      </w:r>
    </w:p>
    <w:p w14:paraId="1B337F1F" w14:textId="77777777" w:rsidR="00F71CC6" w:rsidRDefault="00AB307F" w:rsidP="00F71CC6">
      <w:pPr>
        <w:pStyle w:val="Brdtextmedindrag"/>
      </w:pPr>
      <w:r w:rsidRPr="00606923">
        <w:t>I artikel 9 regleras hur den offentliga kontrollen ska bedrivas. Av bestämmelsen framgår att de behöriga myndigheterna regelbundet och med lämplig frekvens ska genomföra riskbaserad offentlig kontroll av alla aktörer. Kontrollen ska bl.a. beakta identifierade risker som är förbundna med djur och varor, aktörernas tidigare resultat vid offentlig kontroll och tillförlit</w:t>
      </w:r>
      <w:r w:rsidRPr="00606923">
        <w:softHyphen/>
        <w:t>ligheten i aktörens egenkontroll. Kontrollen ska som huvudregel genomföras utan förvarning. Vidare ska kontrollen så långt det är möjligt genomföras på ett sätt som minimerar den administrativa bördan och verk</w:t>
      </w:r>
      <w:r>
        <w:softHyphen/>
      </w:r>
      <w:r w:rsidRPr="00606923">
        <w:t>samhetsstörningar för aktörerna. Motsvarande bestämmelser f</w:t>
      </w:r>
      <w:r>
        <w:t>a</w:t>
      </w:r>
      <w:r w:rsidRPr="00606923">
        <w:t xml:space="preserve">nns i den </w:t>
      </w:r>
      <w:r>
        <w:t xml:space="preserve">tidigare </w:t>
      </w:r>
      <w:r w:rsidRPr="00606923">
        <w:t>kontrollförordningen</w:t>
      </w:r>
      <w:r>
        <w:t>.</w:t>
      </w:r>
    </w:p>
    <w:p w14:paraId="21A08063" w14:textId="05514D35" w:rsidR="00F71CC6" w:rsidRDefault="00AB307F" w:rsidP="00F71CC6">
      <w:pPr>
        <w:pStyle w:val="Brdtextmedindrag"/>
      </w:pPr>
      <w:r>
        <w:t>I den nya kontrollförordningen ges vidare kommissionen befo</w:t>
      </w:r>
      <w:r>
        <w:softHyphen/>
        <w:t>genhet att meddela närmare bestämmelser om offentlig kontroll och annan offentlig verksamhet genom delegerade akter och ge</w:t>
      </w:r>
      <w:r>
        <w:softHyphen/>
        <w:t>nomförandeakter. I 26 § lagen om kontroll av ekologisk produktion finns ett bemyndigande för regeringen eller den myndighet som regeringen bestämmer att meddela föreskrifter om hur kontroll ska bedrivas. Regeringen har i 17 § förord</w:t>
      </w:r>
      <w:r>
        <w:softHyphen/>
        <w:t>ningen om kontroll av ekologisk produktion bemyndigat Livsmedelsver</w:t>
      </w:r>
      <w:r>
        <w:softHyphen/>
        <w:t>ket och Jordbruksverket att inom sina respektive ansvarsområden meddela föreskrifter om kontroll. Myndigheterna har med stöd av bemyn</w:t>
      </w:r>
      <w:r>
        <w:softHyphen/>
        <w:t>digande meddelat närmare föreskrifter om den offentliga kontrollen.</w:t>
      </w:r>
    </w:p>
    <w:p w14:paraId="256A0B51" w14:textId="77777777" w:rsidR="00F71CC6" w:rsidRDefault="00AB307F" w:rsidP="00F71CC6">
      <w:pPr>
        <w:pStyle w:val="Brdtextmedindrag"/>
      </w:pPr>
      <w:r>
        <w:t>Det kan även finnas behov av att meddela föreskrifter om hur sådan verksamhet som i den nya kontrollförordningen benämns annan offentlig verksamhet ska bedrivas. Såväl Livsmedelsverket som Jordbruksverket har i dag t.ex. meddelat föreskrifter om val av laboratorier för analys av prover som tas i kontrollen. Regeringen instämmer därför i promemorians förslag att nuvarande bemyndigande i lagen om kontroll av ekologisk produktion, som ger regeringen eller den myndighet som regeringen bestämmer rätt att meddela föreskrifter om hur offentlig kontroll ska bedrivas, bör kompletteras med en rätt att meddela föreskrifter om annan offentlig verksamhet.</w:t>
      </w:r>
    </w:p>
    <w:p w14:paraId="7040E27D" w14:textId="77777777" w:rsidR="00F71CC6" w:rsidRDefault="00AB307F" w:rsidP="00F71CC6">
      <w:pPr>
        <w:pStyle w:val="Rubrik5utannumrering"/>
      </w:pPr>
      <w:bookmarkStart w:id="504" w:name="_Hlk54082012"/>
      <w:r>
        <w:t>Föreskrifter om skyldighet för kontrollorgan att ge in handlingar</w:t>
      </w:r>
    </w:p>
    <w:p w14:paraId="043DBADE" w14:textId="7556F0C2" w:rsidR="00F71CC6" w:rsidRDefault="00AB307F" w:rsidP="00F71CC6">
      <w:pPr>
        <w:pStyle w:val="Brdtextmedindrag"/>
        <w:ind w:firstLine="0"/>
      </w:pPr>
      <w:r w:rsidRPr="00AC407B">
        <w:t>Riksdagens ombudsmän påpekar att det är oklart hur handlingar som förvaras hos organ eller fysiska personer som utför uppgifter på delegation ska hanteras vid en begäran om handlingsutlämnande.</w:t>
      </w:r>
      <w:r>
        <w:t xml:space="preserve"> </w:t>
      </w:r>
      <w:r w:rsidRPr="001070D8">
        <w:t>Kontrollförord</w:t>
      </w:r>
      <w:r>
        <w:softHyphen/>
      </w:r>
      <w:r w:rsidRPr="001070D8">
        <w:t>ningen kräver att det finns arrangemang som säkerställer en effektiv och verkningsfull samordning mellan de delegerande behöriga myndigheterna och de organ eller fysiska personer som utför delegerade uppgifter.</w:t>
      </w:r>
      <w:r>
        <w:t xml:space="preserve"> Enligt artikel 32 i den nya kontrollförordningen ska </w:t>
      </w:r>
      <w:r w:rsidRPr="001070D8">
        <w:t>den behöriga myndigheten omedelbart</w:t>
      </w:r>
      <w:r>
        <w:t xml:space="preserve"> </w:t>
      </w:r>
      <w:r w:rsidRPr="001070D8">
        <w:t>underrättas</w:t>
      </w:r>
      <w:r>
        <w:t xml:space="preserve"> om </w:t>
      </w:r>
      <w:r w:rsidRPr="001070D8">
        <w:t>resultatet av en offentlig</w:t>
      </w:r>
      <w:r>
        <w:t xml:space="preserve"> </w:t>
      </w:r>
      <w:r w:rsidRPr="001070D8">
        <w:t>kontroll</w:t>
      </w:r>
      <w:r>
        <w:t xml:space="preserve"> om den visar</w:t>
      </w:r>
      <w:r w:rsidRPr="001070D8">
        <w:t xml:space="preserve"> att bestämmelserna inte har efterlevts eller att det är sannolikt att så är fallet,</w:t>
      </w:r>
      <w:r>
        <w:t xml:space="preserve"> om inte </w:t>
      </w:r>
      <w:r w:rsidRPr="001070D8">
        <w:t xml:space="preserve">särskilda arrangemang mellan den behöriga myndigheten och organet anger något annat. </w:t>
      </w:r>
      <w:r>
        <w:t xml:space="preserve">En motsvarande reglering finns i artikel 27.5 d i förordning (EG) nr 834/2007. </w:t>
      </w:r>
      <w:r w:rsidRPr="001070D8">
        <w:t xml:space="preserve">För att tillgodose </w:t>
      </w:r>
      <w:r w:rsidRPr="007B1049">
        <w:t>behovet av en effektiv samordning mellan delegerande myndigheter och kontrollorgan och</w:t>
      </w:r>
      <w:r w:rsidRPr="001070D8">
        <w:t xml:space="preserve"> allmänhetens behov av insyn bör</w:t>
      </w:r>
      <w:r>
        <w:t xml:space="preserve"> det införas </w:t>
      </w:r>
      <w:r w:rsidRPr="00054F85">
        <w:t xml:space="preserve">ett nytt bemyndigande i </w:t>
      </w:r>
      <w:r>
        <w:t xml:space="preserve">26 § lagen om kontroll av ekologisk produktion </w:t>
      </w:r>
      <w:r w:rsidRPr="00054F85">
        <w:t xml:space="preserve">som ger regeringen eller den myndighet som regeringen bestämmer rätt att föreskriva att ett </w:t>
      </w:r>
      <w:r>
        <w:t xml:space="preserve">kontrollorgan </w:t>
      </w:r>
      <w:r w:rsidRPr="00054F85">
        <w:t>ska vara skyldig</w:t>
      </w:r>
      <w:r>
        <w:t>t</w:t>
      </w:r>
      <w:r w:rsidRPr="00054F85">
        <w:t xml:space="preserve"> </w:t>
      </w:r>
      <w:r>
        <w:t>att ge in</w:t>
      </w:r>
      <w:r w:rsidRPr="00054F85">
        <w:t xml:space="preserve"> handlingar till den delegerande myndigheten</w:t>
      </w:r>
      <w:r>
        <w:t xml:space="preserve">. </w:t>
      </w:r>
      <w:r w:rsidRPr="001070D8">
        <w:t>Handling</w:t>
      </w:r>
      <w:r>
        <w:softHyphen/>
      </w:r>
      <w:r w:rsidRPr="001070D8">
        <w:t>arna blir därmed allmänna och kan begäras ut.</w:t>
      </w:r>
      <w:r>
        <w:t xml:space="preserve"> När det gäller föreskrifter om ett kontrollorgans skyldighet att lämna sådana uppgifter till den dele</w:t>
      </w:r>
      <w:r>
        <w:softHyphen/>
        <w:t>gerande myndigheten</w:t>
      </w:r>
      <w:r w:rsidRPr="002A54C8">
        <w:t xml:space="preserve"> </w:t>
      </w:r>
      <w:r>
        <w:t xml:space="preserve">som inte framgår av en befintlig handling, kan föreskrifter meddelas med stöd av det nuvarande bemyndigandet i 26 § första stycket 4. </w:t>
      </w:r>
      <w:r w:rsidRPr="002A54C8">
        <w:t>I propositionen Förbättrad tillsyn på miljöområdet för</w:t>
      </w:r>
      <w:r>
        <w:t>e</w:t>
      </w:r>
      <w:r w:rsidRPr="002A54C8">
        <w:t>slår regeringen att en bestämmelse om skyldighet att lämna information och handlingar till den delegerande myndigheten förs in i miljöbalken (prop. 2019/20:137 s. 68–72)</w:t>
      </w:r>
      <w:r>
        <w:t>.</w:t>
      </w:r>
    </w:p>
    <w:p w14:paraId="4F368807" w14:textId="77777777" w:rsidR="00F71CC6" w:rsidRDefault="00AB307F" w:rsidP="00F71CC6">
      <w:pPr>
        <w:pStyle w:val="Rubrik2"/>
      </w:pPr>
      <w:bookmarkStart w:id="505" w:name="_Toc44537310"/>
      <w:bookmarkStart w:id="506" w:name="_Toc54265505"/>
      <w:bookmarkEnd w:id="504"/>
      <w:r>
        <w:t>Föreskrifter om uppgiftsskyldighet</w:t>
      </w:r>
      <w:bookmarkEnd w:id="505"/>
      <w:bookmarkEnd w:id="506"/>
    </w:p>
    <w:p w14:paraId="7A0D42EA" w14:textId="77777777" w:rsidR="00F71CC6" w:rsidRPr="00103CBE" w:rsidRDefault="00AB307F" w:rsidP="00F71CC6">
      <w:pPr>
        <w:pStyle w:val="Brdtextram"/>
      </w:pPr>
      <w:r w:rsidRPr="00420062">
        <w:rPr>
          <w:b/>
        </w:rPr>
        <w:t>Regeringens förslag:</w:t>
      </w:r>
      <w:r>
        <w:t xml:space="preserve"> </w:t>
      </w:r>
      <w:r w:rsidRPr="00606923">
        <w:t xml:space="preserve">Det </w:t>
      </w:r>
      <w:r>
        <w:t xml:space="preserve">ska </w:t>
      </w:r>
      <w:r w:rsidRPr="00606923">
        <w:t>inför</w:t>
      </w:r>
      <w:r>
        <w:t>a</w:t>
      </w:r>
      <w:r w:rsidRPr="00606923">
        <w:t>s ett</w:t>
      </w:r>
      <w:r>
        <w:t xml:space="preserve"> </w:t>
      </w:r>
      <w:r w:rsidRPr="00606923">
        <w:t>bemyndigande för reger</w:t>
      </w:r>
      <w:r w:rsidRPr="00606923">
        <w:softHyphen/>
        <w:t>ingen eller den myndighet som regeringen bestämmer att med</w:t>
      </w:r>
      <w:r w:rsidRPr="00606923">
        <w:softHyphen/>
        <w:t>dela föreskrifter om skyldighet för ekologiska aktörer att lämna uppgifter om verksam</w:t>
      </w:r>
      <w:r>
        <w:softHyphen/>
      </w:r>
      <w:r w:rsidRPr="00606923">
        <w:t>heten till en kontrollmyndighet eller ett kontrollorgan</w:t>
      </w:r>
      <w:r>
        <w:t>.</w:t>
      </w:r>
    </w:p>
    <w:p w14:paraId="69CD0B0F" w14:textId="77777777" w:rsidR="00F71CC6" w:rsidRPr="00A76360" w:rsidRDefault="00F71CC6" w:rsidP="00F71CC6">
      <w:pPr>
        <w:pStyle w:val="Brdtextmedindrag"/>
        <w:rPr>
          <w:sz w:val="8"/>
          <w:szCs w:val="8"/>
        </w:rPr>
      </w:pPr>
    </w:p>
    <w:p w14:paraId="7A2E289F" w14:textId="77777777" w:rsidR="00F71CC6" w:rsidRPr="005F6D21" w:rsidRDefault="00AB307F" w:rsidP="00F71CC6">
      <w:pPr>
        <w:pStyle w:val="Brdtextmedindrag"/>
        <w:rPr>
          <w:rFonts w:asciiTheme="minorHAnsi" w:hAnsiTheme="minorHAnsi"/>
          <w:sz w:val="22"/>
        </w:rPr>
      </w:pPr>
      <w:r>
        <w:rPr>
          <w:b/>
        </w:rPr>
        <w:t>Promemorian</w:t>
      </w:r>
      <w:r w:rsidRPr="0006285B">
        <w:rPr>
          <w:b/>
        </w:rPr>
        <w:t>s förslag</w:t>
      </w:r>
      <w:r>
        <w:rPr>
          <w:b/>
        </w:rPr>
        <w:t xml:space="preserve"> </w:t>
      </w:r>
      <w:r>
        <w:rPr>
          <w:bCs/>
        </w:rPr>
        <w:t>ö</w:t>
      </w:r>
      <w:r>
        <w:t>verensstämmer delvis med regeringens.</w:t>
      </w:r>
    </w:p>
    <w:p w14:paraId="57D9445C" w14:textId="77777777" w:rsidR="00F71CC6" w:rsidRDefault="00AB307F" w:rsidP="00F71CC6">
      <w:pPr>
        <w:pStyle w:val="Brdtextmedindrag"/>
        <w:rPr>
          <w:bCs/>
        </w:rPr>
      </w:pPr>
      <w:r w:rsidRPr="00435384">
        <w:rPr>
          <w:b/>
        </w:rPr>
        <w:t>Remissinstanserna</w:t>
      </w:r>
      <w:r>
        <w:rPr>
          <w:b/>
        </w:rPr>
        <w:t>:</w:t>
      </w:r>
      <w:r w:rsidRPr="002A5465">
        <w:t xml:space="preserve"> </w:t>
      </w:r>
      <w:r w:rsidRPr="002A5465">
        <w:rPr>
          <w:bCs/>
          <w:i/>
          <w:iCs/>
        </w:rPr>
        <w:t>Livsmedelsföretagen</w:t>
      </w:r>
      <w:r w:rsidRPr="002A5465">
        <w:rPr>
          <w:bCs/>
        </w:rPr>
        <w:t xml:space="preserve"> </w:t>
      </w:r>
      <w:r>
        <w:rPr>
          <w:bCs/>
        </w:rPr>
        <w:t>anför att s</w:t>
      </w:r>
      <w:r w:rsidRPr="002A5465">
        <w:rPr>
          <w:bCs/>
        </w:rPr>
        <w:t>kyldighet</w:t>
      </w:r>
      <w:r>
        <w:rPr>
          <w:bCs/>
        </w:rPr>
        <w:t>en</w:t>
      </w:r>
      <w:r w:rsidRPr="002A5465">
        <w:rPr>
          <w:bCs/>
        </w:rPr>
        <w:t xml:space="preserve"> </w:t>
      </w:r>
      <w:r>
        <w:rPr>
          <w:bCs/>
        </w:rPr>
        <w:t xml:space="preserve">för den som har ekologisk produktion </w:t>
      </w:r>
      <w:r w:rsidRPr="002A5465">
        <w:rPr>
          <w:bCs/>
        </w:rPr>
        <w:t>att lämna uppgifter måste organiseras så att det inte ökar den administrativa bördan för företagen.</w:t>
      </w:r>
      <w:r>
        <w:rPr>
          <w:bCs/>
        </w:rPr>
        <w:t xml:space="preserve"> Inga andra remiss</w:t>
      </w:r>
      <w:r>
        <w:rPr>
          <w:bCs/>
        </w:rPr>
        <w:softHyphen/>
        <w:t>instanser lämnar några synpunkter på förslaget.</w:t>
      </w:r>
    </w:p>
    <w:p w14:paraId="45206D24" w14:textId="77777777" w:rsidR="00F71CC6" w:rsidRDefault="00AB307F" w:rsidP="00F71CC6">
      <w:pPr>
        <w:pStyle w:val="Brdtextmedindrag"/>
      </w:pPr>
      <w:r w:rsidRPr="00435384">
        <w:rPr>
          <w:b/>
        </w:rPr>
        <w:t>Skälen för regeringens förslag:</w:t>
      </w:r>
      <w:r>
        <w:t xml:space="preserve"> I artikel 10.2 i den nya kontrollförord</w:t>
      </w:r>
      <w:r>
        <w:softHyphen/>
        <w:t>ningen finns krav på att de behöriga myndig</w:t>
      </w:r>
      <w:r>
        <w:softHyphen/>
        <w:t>heterna ska upprätta en förteckning över aktörer och hålla denna uppdaterad. Sådana förteckningar som finns sedan tidigare får användas för detta ändamål. Kommissionen ska anta delegerade akter för att fastställa vilka kategorier av aktörer som ska undantas från kravet på förteckning (artikel 10.3). De aktörer som inte undantas från kravet är skyldiga att lämna uppgifter till de behöriga myndigheter</w:t>
      </w:r>
      <w:r>
        <w:softHyphen/>
        <w:t>na vid tillämpningen av artikel 10.2. Av artikel 15.5 framgår att aktörerna ska lämna uppgifter om åtminstone namn och juridisk form, vilken specifik verksamhet som de utför, inbegripet verksamhet som ut</w:t>
      </w:r>
      <w:r>
        <w:softHyphen/>
        <w:t>förs genom distanskommunikation och uppgift om vilka platser som står under deras kontroll. Aktörernas skyldighet enligt denna artikel gäller också i förhållande till bl.a. organ med delegerade uppgifter och fysiska personer som delegerats vissa uppgifter i offentlig kon</w:t>
      </w:r>
      <w:r>
        <w:softHyphen/>
        <w:t>troll eller annan offentlig verksamhet (artikel 15.6).</w:t>
      </w:r>
    </w:p>
    <w:p w14:paraId="0807D141" w14:textId="77777777" w:rsidR="00F71CC6" w:rsidRDefault="00AB307F" w:rsidP="00F71CC6">
      <w:pPr>
        <w:pStyle w:val="Brdtextmedindrag"/>
      </w:pPr>
      <w:r>
        <w:t>En effektiv kontroll kräver att de som utövar kontrollen har tillgång till uppgifter om olika typer av kontrollobjekt. Uppgifterna om aktörer behövs i första hand för att underlätta kontrollmyndig</w:t>
      </w:r>
      <w:r>
        <w:softHyphen/>
        <w:t>heternas och kontrollorga</w:t>
      </w:r>
      <w:r>
        <w:softHyphen/>
        <w:t>nens planering av den regelbundna kon</w:t>
      </w:r>
      <w:r>
        <w:softHyphen/>
        <w:t>trollen.</w:t>
      </w:r>
    </w:p>
    <w:p w14:paraId="2EF34F8E" w14:textId="1A219625" w:rsidR="00F71CC6" w:rsidRDefault="00AB307F" w:rsidP="00F71CC6">
      <w:pPr>
        <w:pStyle w:val="Brdtextmedindrag"/>
      </w:pPr>
      <w:r>
        <w:t>Bestämmelsen i artikel 15.5 i den nya kontrollförordningen om skyl</w:t>
      </w:r>
      <w:r>
        <w:softHyphen/>
        <w:t>dig</w:t>
      </w:r>
      <w:r>
        <w:softHyphen/>
        <w:t>het att lämna uppgifter om verksamhet och platser som de an</w:t>
      </w:r>
      <w:r>
        <w:softHyphen/>
        <w:t>svarar för gäller visserligen direkt för de ekologiska aktörerna. Kontrollmyndighe</w:t>
      </w:r>
      <w:r>
        <w:softHyphen/>
        <w:t>t</w:t>
      </w:r>
      <w:r>
        <w:softHyphen/>
        <w:t>erna och kontrollorganen kan dock ha behov av mer detaljerade uppgifter om verksamheten som inte ryms inom skyldigheten i artikel 15.5. Uppräkningen i artikel 15.5 om vilka uppgifter som ska lämnas är inte uttömmande. Av artikeln framgår inte heller när eller på vilket sätt som uppgifterna ska lämnas. Regeringen bedömer därför, i likhet med prome</w:t>
      </w:r>
      <w:r>
        <w:softHyphen/>
        <w:t>morian, att det behövs ett bemyndigande för regeringen eller den myndig</w:t>
      </w:r>
      <w:r>
        <w:softHyphen/>
        <w:t xml:space="preserve">het som regeringen bestämmer att meddela föreskrifter om skyldighet för ekologiska aktörer att lämna uppgifter till en kontrollmyndighet eller till ett kontrollorgan. Såsom </w:t>
      </w:r>
      <w:r w:rsidRPr="0056750A">
        <w:rPr>
          <w:i/>
          <w:iCs/>
        </w:rPr>
        <w:t>Livsmedelsföretagen</w:t>
      </w:r>
      <w:r>
        <w:t xml:space="preserve"> påpekat är det i föreskrifts</w:t>
      </w:r>
      <w:r>
        <w:softHyphen/>
        <w:t>arbetet alltid viktigt att överväga konsekvenserna för företagens administrativa börda.</w:t>
      </w:r>
    </w:p>
    <w:p w14:paraId="473FC31E" w14:textId="7B51ED20" w:rsidR="00F71CC6" w:rsidRDefault="00AB307F" w:rsidP="00F71CC6">
      <w:pPr>
        <w:pStyle w:val="Brdtextmedindrag"/>
      </w:pPr>
      <w:r w:rsidRPr="00745018">
        <w:t>I förordningen (2018:1264) om digitalt inhämtande av uppgifter från företag</w:t>
      </w:r>
      <w:r>
        <w:t xml:space="preserve"> </w:t>
      </w:r>
      <w:r w:rsidRPr="00745018">
        <w:t>finns bestämmelser som syftar till att underlätta företagens kontak</w:t>
      </w:r>
      <w:r>
        <w:softHyphen/>
      </w:r>
      <w:r w:rsidRPr="00745018">
        <w:t xml:space="preserve">ter med och uppgiftslämnande till myndigheter. Förordningen är bl.a. tillämplig på Jordbruksverket, Livsmedelsverket och </w:t>
      </w:r>
      <w:r>
        <w:t xml:space="preserve">länsstyrelserna. </w:t>
      </w:r>
    </w:p>
    <w:p w14:paraId="742D2924" w14:textId="77777777" w:rsidR="00F71CC6" w:rsidRDefault="00AB307F" w:rsidP="00F71CC6">
      <w:pPr>
        <w:pStyle w:val="Rubrik2"/>
      </w:pPr>
      <w:bookmarkStart w:id="507" w:name="_Toc44537311"/>
      <w:bookmarkStart w:id="508" w:name="_Toc54265506"/>
      <w:r>
        <w:t>Rätt till upplysningar och tillträde</w:t>
      </w:r>
      <w:bookmarkEnd w:id="507"/>
      <w:bookmarkEnd w:id="508"/>
    </w:p>
    <w:p w14:paraId="039042B7" w14:textId="77777777" w:rsidR="00F71CC6" w:rsidRDefault="00AB307F" w:rsidP="00F71CC6">
      <w:pPr>
        <w:pStyle w:val="Brdtextram"/>
      </w:pPr>
      <w:r w:rsidRPr="00420062">
        <w:rPr>
          <w:b/>
        </w:rPr>
        <w:t>Regeringens</w:t>
      </w:r>
      <w:r>
        <w:rPr>
          <w:b/>
        </w:rPr>
        <w:t xml:space="preserve"> bedömning</w:t>
      </w:r>
      <w:r w:rsidRPr="00420062">
        <w:rPr>
          <w:b/>
        </w:rPr>
        <w:t>:</w:t>
      </w:r>
      <w:r>
        <w:t xml:space="preserve"> Den nuvarande bestämmelsen om rätt för Europeiska kommissionen och kontrollorgan att få upplys</w:t>
      </w:r>
      <w:r>
        <w:softHyphen/>
        <w:t>ningar och ta del av handlingar samt att få tillträde till områden, lokaler och andra utrymmen som har anknytning till den verk</w:t>
      </w:r>
      <w:r>
        <w:softHyphen/>
        <w:t>samhet som kontrollen avser, och där göra undersökningar och ta prover, bör finnas kvar.</w:t>
      </w:r>
    </w:p>
    <w:p w14:paraId="505C2B0A" w14:textId="77777777" w:rsidR="00F71CC6" w:rsidRPr="00A76360" w:rsidRDefault="00AB307F" w:rsidP="00F71CC6">
      <w:pPr>
        <w:pStyle w:val="Brdtextmedindragram"/>
        <w:rPr>
          <w:sz w:val="8"/>
          <w:szCs w:val="8"/>
        </w:rPr>
      </w:pPr>
      <w:r w:rsidRPr="0044234E">
        <w:rPr>
          <w:b/>
        </w:rPr>
        <w:t>Regeringens förslag:</w:t>
      </w:r>
      <w:r>
        <w:t xml:space="preserve"> Rätten till upplysningar och tillträde ska även gälla för kontrollmyndigheter samt för de inspektörer och experter som utsetts av kommissionen. Rätten ska även gälla vid utförande av annan offentlig verksamhet.</w:t>
      </w:r>
    </w:p>
    <w:p w14:paraId="7AEC0030" w14:textId="77777777" w:rsidR="00F71CC6" w:rsidRPr="00A76360" w:rsidRDefault="00F71CC6" w:rsidP="00F71CC6">
      <w:pPr>
        <w:pStyle w:val="Brdtextmedindrag"/>
        <w:rPr>
          <w:sz w:val="8"/>
          <w:szCs w:val="8"/>
        </w:rPr>
      </w:pPr>
    </w:p>
    <w:p w14:paraId="4AD01E4F" w14:textId="06B0A6EC" w:rsidR="00F71CC6" w:rsidRPr="00A1402B" w:rsidRDefault="00AB307F" w:rsidP="00F71CC6">
      <w:pPr>
        <w:pStyle w:val="Brdtextmedindrag"/>
        <w:rPr>
          <w:rFonts w:asciiTheme="minorHAnsi" w:hAnsiTheme="minorHAnsi"/>
          <w:sz w:val="22"/>
        </w:rPr>
      </w:pPr>
      <w:r>
        <w:rPr>
          <w:b/>
        </w:rPr>
        <w:t>Promemorian</w:t>
      </w:r>
      <w:r w:rsidRPr="0006285B">
        <w:rPr>
          <w:b/>
        </w:rPr>
        <w:t>s förslag</w:t>
      </w:r>
      <w:r>
        <w:rPr>
          <w:b/>
        </w:rPr>
        <w:t xml:space="preserve"> och bedömning </w:t>
      </w:r>
      <w:r>
        <w:rPr>
          <w:bCs/>
        </w:rPr>
        <w:t>ö</w:t>
      </w:r>
      <w:r>
        <w:t>verensstämmer med regeringens.</w:t>
      </w:r>
    </w:p>
    <w:p w14:paraId="2D2793B1" w14:textId="77777777" w:rsidR="00F71CC6" w:rsidRPr="0044234E" w:rsidRDefault="00AB307F" w:rsidP="00F71CC6">
      <w:pPr>
        <w:pStyle w:val="Brdtextmedindrag"/>
        <w:rPr>
          <w:b/>
        </w:rPr>
      </w:pPr>
      <w:r w:rsidRPr="0044234E">
        <w:rPr>
          <w:b/>
        </w:rPr>
        <w:t>Remissinstanserna</w:t>
      </w:r>
      <w:r>
        <w:rPr>
          <w:b/>
        </w:rPr>
        <w:t xml:space="preserve"> </w:t>
      </w:r>
      <w:r>
        <w:rPr>
          <w:bCs/>
        </w:rPr>
        <w:t>har inte lämnat några synpunkter.</w:t>
      </w:r>
    </w:p>
    <w:p w14:paraId="6259C2B8" w14:textId="00174E91" w:rsidR="00F71CC6" w:rsidRDefault="00AB307F" w:rsidP="00F71CC6">
      <w:pPr>
        <w:pStyle w:val="Brdtextmedindrag"/>
      </w:pPr>
      <w:r w:rsidRPr="0044234E">
        <w:rPr>
          <w:b/>
        </w:rPr>
        <w:t>Skälen för regeringens förslag</w:t>
      </w:r>
      <w:r>
        <w:rPr>
          <w:b/>
        </w:rPr>
        <w:t xml:space="preserve"> och bedömning</w:t>
      </w:r>
      <w:r w:rsidRPr="0044234E">
        <w:rPr>
          <w:b/>
        </w:rPr>
        <w:t>:</w:t>
      </w:r>
      <w:r>
        <w:t xml:space="preserve"> I 8 § lagen om kontroll av ekologisk produktion regleras Europeiska kommissionens och kontrollorganens rätt att, i den utsträckning det behövs för kontrollen, få upplysningar, del av handlingar, tillträde till områden, lokaler och andra utrymmen som har anknytning till den verksam</w:t>
      </w:r>
      <w:r>
        <w:softHyphen/>
        <w:t>het som kontrollen avser och där göra under</w:t>
      </w:r>
      <w:r>
        <w:softHyphen/>
        <w:t>sökningar och ta pro</w:t>
      </w:r>
      <w:r>
        <w:softHyphen/>
        <w:t>ver. När det gäller kontrollmyndighetens rätt till upp</w:t>
      </w:r>
      <w:r>
        <w:softHyphen/>
        <w:t>lysningar och tillträde hänvisas i lagen till de EU-förordningar som lagen kompletterar.</w:t>
      </w:r>
    </w:p>
    <w:p w14:paraId="288FE962" w14:textId="77777777" w:rsidR="00F71CC6" w:rsidRDefault="00AB307F" w:rsidP="00F71CC6">
      <w:pPr>
        <w:pStyle w:val="Brdtextmedindrag"/>
      </w:pPr>
      <w:r>
        <w:t>Bestämmelsen i 8 § kan jämföras med artikel 15.1 i den nya kontroll-förordningen. Enligt denna artikel ska aktörerna, där behöriga myndig</w:t>
      </w:r>
      <w:r>
        <w:softHyphen/>
        <w:t>heter så kräver och i den utsträckning som det är nödvändigt för att genomföra offentlig kontroll eller annan offentlig verk</w:t>
      </w:r>
      <w:r>
        <w:softHyphen/>
        <w:t>samhet, ge de behöriga myndigheternas personal tillgång till ut</w:t>
      </w:r>
      <w:r>
        <w:softHyphen/>
        <w:t>rustning, transportmedel, lokaler och andra platser under aktörer</w:t>
      </w:r>
      <w:r>
        <w:softHyphen/>
        <w:t>nas kontroll och deras omgivningar, deras datoriserade informat</w:t>
      </w:r>
      <w:r>
        <w:softHyphen/>
        <w:t>ionshanteringssystem, djur och varor under deras kontroll samt dokument och annan relevant information. Aktörernas skyldighet enligt denna artikel gäller också om offentlig kontroll eller annan offentlig verksamhet genomförs av bl.a. organ med delegerade uppgifter och fysiska personer som har delegerats vissa uppgifter i offent</w:t>
      </w:r>
      <w:r>
        <w:softHyphen/>
        <w:t>lig kontroll eller annan offentlig verksamhet (artikel 15.6).</w:t>
      </w:r>
    </w:p>
    <w:p w14:paraId="33F91497" w14:textId="77777777" w:rsidR="00F71CC6" w:rsidRDefault="00AB307F" w:rsidP="00F71CC6">
      <w:pPr>
        <w:pStyle w:val="Brdtextmedindrag"/>
      </w:pPr>
      <w:r>
        <w:t>Även artikel 67 i förordning (EG) nr 889/2008 innehåller en skyldighet för ekologiska aktörer att ge kontrollmyndigheter och kontrollorgan till</w:t>
      </w:r>
      <w:r>
        <w:softHyphen/>
        <w:t>träde och upplysningar.</w:t>
      </w:r>
    </w:p>
    <w:p w14:paraId="7597C356" w14:textId="77777777" w:rsidR="00F71CC6" w:rsidRDefault="00AB307F" w:rsidP="00F71CC6">
      <w:pPr>
        <w:pStyle w:val="Brdtextmedindrag"/>
      </w:pPr>
      <w:r>
        <w:t>Såväl artikel 15.1 i den nya kontrollförordningen som artikel 67 i förordning (EG) nr 889/2008 bedöms vara direkt tillämpliga i med</w:t>
      </w:r>
      <w:r>
        <w:softHyphen/>
        <w:t>lems</w:t>
      </w:r>
      <w:r>
        <w:softHyphen/>
        <w:t>staterna – även när uppgiften att utföra offentlig kontroll eller annan offentlig verksamhet har delegerats till enskilda. Medan dessa artiklar reglerar en skyldighet för aktörerna innehåller emel</w:t>
      </w:r>
      <w:r>
        <w:softHyphen/>
        <w:t>lertid 8 § lagen om kontroll av ekologisk produktion en motsva</w:t>
      </w:r>
      <w:r>
        <w:softHyphen/>
        <w:t>rande rätt för Europeiska kommissionen och ett kontrollorgan.</w:t>
      </w:r>
      <w:bookmarkStart w:id="509" w:name="_Hlk38995208"/>
      <w:r>
        <w:t xml:space="preserve"> Av artikel 5.1 h i den nya kontroll</w:t>
      </w:r>
      <w:r>
        <w:softHyphen/>
        <w:t>förordningen framgår också att de behöriga myndigheterna ska ha rättsliga förfaranden för att säkerställa att personalen har tillträde till aktörernas byggnader med tillhörande mark och tillgång till deras dokumentation, så att de kan utföra sina uppgifter på ett korrekt sätt.</w:t>
      </w:r>
      <w:bookmarkEnd w:id="509"/>
      <w:r>
        <w:t xml:space="preserve"> Mot denna bakgrund och för att undvika eventuella otydligheter vid tillämpningen bedömer regeringen, i likhet med promemorian, att det är lämpligt att låta bestäm</w:t>
      </w:r>
      <w:r>
        <w:softHyphen/>
        <w:t>melsen i lagen om kontroll av ekologisk produktion om rätt till upplys</w:t>
      </w:r>
      <w:r>
        <w:softHyphen/>
        <w:t>ningar och tillträde vara kvar som ett komplement till bestämmelserna i EU-förordningarna. Bestämmelsen i 8 § reglerar dock endast rätten till upplysningar och tillträde för Europeiska kommissionen och kontrollor</w:t>
      </w:r>
      <w:r>
        <w:softHyphen/>
        <w:t xml:space="preserve">gan. Den bör därför ändras så att den även gäller för kontrollmyndigheter samt för de inspektörer och experter som utsetts av kommissionen. </w:t>
      </w:r>
      <w:r w:rsidRPr="00016FDD">
        <w:t xml:space="preserve">Även experter från medlemsstaterna får dock bistå kommissionens experter och dessa ska då när de åtföljer kommissionens experter ges samma rätt till tillträde som dem (artikel 116.4). </w:t>
      </w:r>
      <w:r>
        <w:t xml:space="preserve">Det får förutsättas att nationella experter som åtföljer kommissionen vid kontroll har utsetts av kommissionen. </w:t>
      </w:r>
      <w:r w:rsidRPr="00C3410B">
        <w:t>De nationella experterna omfattas alltså i detta sammanhang av uttrycket ”experter som har utsetts av kommissionen”.</w:t>
      </w:r>
    </w:p>
    <w:p w14:paraId="5A2DBC51" w14:textId="480832A4" w:rsidR="00F71CC6" w:rsidRDefault="00AB307F" w:rsidP="00F71CC6">
      <w:pPr>
        <w:pStyle w:val="Brdtextmedindrag"/>
      </w:pPr>
      <w:r>
        <w:t xml:space="preserve">Vidare </w:t>
      </w:r>
      <w:r w:rsidRPr="00016FDD">
        <w:t>bedömer regeringen, i enlighet med promemorians förslag, att rätten till upplysningar och tillträde ska gälla också vid utförande av annan offentlig verksamhet.</w:t>
      </w:r>
      <w:r>
        <w:t xml:space="preserve"> En kontrollmyndighet eller ett kontrollorgan behöver t.ex. tillträde för att kunna verkställa ett beslut om destruktion av ekologiska produkter. Det kan nämnas att Polismyndigheten är skyldig att lämna den hjälp som behövs för att kontrollmyndigheten ska kunna utöva kontroll eller verkställa beslut enligt lagstiftningen (15 §). Det bör därför förtydligas i lagen att även kontrollmyndigheten och kontrollorganen har en motsvarande rätt till tillträde. </w:t>
      </w:r>
      <w:r w:rsidRPr="008A64EC">
        <w:t>Det bör precis som när det gäller offentlig kontroll anges att rätten till tillträde gäller i den utsträckning det behövs för utförandet av annan offentlig verksamhet.</w:t>
      </w:r>
      <w:r>
        <w:t xml:space="preserve"> Regeringen bedömer att bestämmelsen därigenom uppfyller kravet på proportionalitet och att det i praktiken inte är fråga om någon faktisk utvidgning av tillträdesrätten.</w:t>
      </w:r>
    </w:p>
    <w:p w14:paraId="279E55DB" w14:textId="77777777" w:rsidR="00F71CC6" w:rsidRDefault="00AB307F" w:rsidP="00F71CC6">
      <w:pPr>
        <w:pStyle w:val="Rubrik2"/>
      </w:pPr>
      <w:bookmarkStart w:id="510" w:name="_Toc44537312"/>
      <w:bookmarkStart w:id="511" w:name="_Toc54265507"/>
      <w:r>
        <w:t>Skyldighet att lämna hjälp</w:t>
      </w:r>
      <w:bookmarkEnd w:id="510"/>
      <w:bookmarkEnd w:id="511"/>
    </w:p>
    <w:p w14:paraId="005071A7" w14:textId="77777777" w:rsidR="00F71CC6" w:rsidRPr="00A76360" w:rsidRDefault="00AB307F" w:rsidP="00F71CC6">
      <w:pPr>
        <w:pStyle w:val="Brdtextram"/>
        <w:rPr>
          <w:sz w:val="8"/>
          <w:szCs w:val="8"/>
        </w:rPr>
      </w:pPr>
      <w:r w:rsidRPr="00420062">
        <w:rPr>
          <w:b/>
        </w:rPr>
        <w:t>Regeringens förslag:</w:t>
      </w:r>
      <w:r>
        <w:t xml:space="preserve"> Det ska införas en bestämmelse som upplyser om kontrollförordningens regler </w:t>
      </w:r>
      <w:r w:rsidRPr="0044234E">
        <w:t xml:space="preserve">om </w:t>
      </w:r>
      <w:r>
        <w:t xml:space="preserve">att </w:t>
      </w:r>
      <w:r w:rsidRPr="0044234E">
        <w:t>den som är föremål för offentlig kontroll eller annan offentlig verk</w:t>
      </w:r>
      <w:r w:rsidRPr="0044234E">
        <w:softHyphen/>
        <w:t xml:space="preserve">samhet </w:t>
      </w:r>
      <w:r>
        <w:t xml:space="preserve">är skyldig </w:t>
      </w:r>
      <w:r w:rsidRPr="0044234E">
        <w:t>att</w:t>
      </w:r>
      <w:r w:rsidRPr="0044234E" w:rsidDel="001042D9">
        <w:t xml:space="preserve"> </w:t>
      </w:r>
      <w:r w:rsidRPr="0044234E">
        <w:t>lämna den hjälp som behövs för att kontrollen eller verksamheten ska kunna utföras</w:t>
      </w:r>
      <w:r>
        <w:t>.</w:t>
      </w:r>
    </w:p>
    <w:p w14:paraId="2924C4E6" w14:textId="77777777" w:rsidR="00F71CC6" w:rsidRPr="00A76360" w:rsidRDefault="00F71CC6" w:rsidP="00F71CC6">
      <w:pPr>
        <w:pStyle w:val="Brdtextmedindrag"/>
        <w:rPr>
          <w:sz w:val="8"/>
          <w:szCs w:val="8"/>
        </w:rPr>
      </w:pPr>
    </w:p>
    <w:p w14:paraId="02A26C00" w14:textId="676990E8" w:rsidR="00F71CC6" w:rsidRPr="008B0858" w:rsidRDefault="00AB307F" w:rsidP="00F71CC6">
      <w:pPr>
        <w:pStyle w:val="Brdtextmedindrag"/>
        <w:rPr>
          <w:rFonts w:asciiTheme="minorHAnsi" w:hAnsiTheme="minorHAnsi"/>
          <w:sz w:val="22"/>
        </w:rPr>
      </w:pPr>
      <w:r>
        <w:rPr>
          <w:b/>
        </w:rPr>
        <w:t>Promemorian</w:t>
      </w:r>
      <w:r w:rsidRPr="0006285B">
        <w:rPr>
          <w:b/>
        </w:rPr>
        <w:t>s förslag</w:t>
      </w:r>
      <w:r>
        <w:rPr>
          <w:b/>
        </w:rPr>
        <w:t xml:space="preserve"> </w:t>
      </w:r>
      <w:r>
        <w:rPr>
          <w:bCs/>
        </w:rPr>
        <w:t>ö</w:t>
      </w:r>
      <w:r>
        <w:t>verensstämmer med regeringens.</w:t>
      </w:r>
    </w:p>
    <w:p w14:paraId="2C15DF98" w14:textId="77777777" w:rsidR="00F71CC6" w:rsidRPr="0044234E" w:rsidRDefault="00AB307F" w:rsidP="00F71CC6">
      <w:pPr>
        <w:pStyle w:val="Brdtextmedindrag"/>
        <w:rPr>
          <w:b/>
        </w:rPr>
      </w:pPr>
      <w:r w:rsidRPr="0044234E">
        <w:rPr>
          <w:b/>
        </w:rPr>
        <w:t>Remissinstanserna</w:t>
      </w:r>
      <w:r>
        <w:rPr>
          <w:b/>
        </w:rPr>
        <w:t xml:space="preserve"> </w:t>
      </w:r>
      <w:r>
        <w:rPr>
          <w:bCs/>
        </w:rPr>
        <w:t>yttrar sig inte över förslaget.</w:t>
      </w:r>
    </w:p>
    <w:p w14:paraId="5E2F8869" w14:textId="77777777" w:rsidR="00F71CC6" w:rsidRDefault="00AB307F" w:rsidP="00F71CC6">
      <w:pPr>
        <w:pStyle w:val="Brdtextmedindrag"/>
      </w:pPr>
      <w:r w:rsidRPr="0044234E">
        <w:rPr>
          <w:b/>
        </w:rPr>
        <w:t>Skälen för regeringens förslag:</w:t>
      </w:r>
      <w:r>
        <w:t xml:space="preserve"> Enligt artikel 15.2 i den nya kontroll-förordningen ska aktörerna, när offentlig kontroll och annan offentlig verksamhet genomförs, bistå och samarbeta med personalen vid de behö</w:t>
      </w:r>
      <w:r>
        <w:softHyphen/>
        <w:t>riga myndigheterna och under det att uppgifterna utförs. Aktörernas skyl</w:t>
      </w:r>
      <w:r>
        <w:softHyphen/>
        <w:t>dighet enligt denna artikel gäller också om offentlig kontroll eller annan offentlig verksamhet genomförs av bl.a. organ med delegerade uppgifter (artikel 15.6).</w:t>
      </w:r>
    </w:p>
    <w:p w14:paraId="60910BD8" w14:textId="77777777" w:rsidR="00F71CC6" w:rsidRDefault="00AB307F" w:rsidP="00F71CC6">
      <w:pPr>
        <w:pStyle w:val="Brdtextmedindrag"/>
      </w:pPr>
      <w:r>
        <w:t>Bestämmelsen i artikel 15.2 motsvarar vad som regleras i 9 § lagen om kontroll av ekologisk produktion, där det framgår att den som är föremål för kontroll ska lämna den hjälp som behövs för att kontrollen ska kunna genomföras. Artikel 15.2 i den nya kontroll</w:t>
      </w:r>
      <w:r>
        <w:softHyphen/>
        <w:t>förordningen är utformad så att de i nationell författning utpekade kontrollmyndigheterna, organ med delegerade uppgifter m.fl. ska kunna tillämpa bestämmelsen direkt.</w:t>
      </w:r>
    </w:p>
    <w:p w14:paraId="3780464B" w14:textId="6EFF1FAD" w:rsidR="00F71CC6" w:rsidRDefault="00AB307F" w:rsidP="00F71CC6">
      <w:pPr>
        <w:pStyle w:val="Brdtextmedindrag"/>
      </w:pPr>
      <w:r>
        <w:t>Som det har redogjorts för närmare i avsnitt 14.3 bedöms bestämmel</w:t>
      </w:r>
      <w:r>
        <w:softHyphen/>
        <w:t>serna i den nya kontroll</w:t>
      </w:r>
      <w:r>
        <w:softHyphen/>
        <w:t>förordningen om skyldigheter respektive befogen</w:t>
      </w:r>
      <w:r>
        <w:softHyphen/>
        <w:t>heter samt villkor i övrigt för organ med delegerade uppgifter gälla även för sådana kontrollorgan som avses i förordning (EG) nr 834/2007, under förutsättning att det inte finns några andra särskilda bestämmelser i denna EU-förordning. Artikel 15.2 och 15.6 i den nya kontrollförordningen är utformad så att aktörerna träffas av denna skyldighet direkt. Eftersom bestämmelsen alltså är direkt tillämplig bedömer regeringen, i likhet med promemorian, att den materiella bestämmelsen i 9 § kan upphävas och i stället ersättas med en bestämmelse som upplyser om den EU-rättsliga regleringen. Då hänvisningen till den nya kontrollförordningen är av upp</w:t>
      </w:r>
      <w:r>
        <w:softHyphen/>
        <w:t>lysande karaktär bör den för att undvika osäkerhet vara dynamisk, dvs. avse förordningen i den vid varje tidpunkt gällande lydelsen.</w:t>
      </w:r>
    </w:p>
    <w:p w14:paraId="4F158981" w14:textId="77777777" w:rsidR="00F71CC6" w:rsidRDefault="00AB307F" w:rsidP="00F71CC6">
      <w:pPr>
        <w:pStyle w:val="Rubrik2"/>
      </w:pPr>
      <w:bookmarkStart w:id="512" w:name="_Toc44537313"/>
      <w:bookmarkStart w:id="513" w:name="_Toc54265508"/>
      <w:r>
        <w:t>Föreskrifter om avgifter</w:t>
      </w:r>
      <w:bookmarkEnd w:id="512"/>
      <w:bookmarkEnd w:id="513"/>
    </w:p>
    <w:p w14:paraId="0849070A" w14:textId="77777777" w:rsidR="00F71CC6" w:rsidRDefault="00AB307F" w:rsidP="00F71CC6">
      <w:pPr>
        <w:pStyle w:val="Brdtextram"/>
      </w:pPr>
      <w:r w:rsidRPr="00420062">
        <w:rPr>
          <w:b/>
        </w:rPr>
        <w:t>Regeringens förslag:</w:t>
      </w:r>
      <w:r>
        <w:t xml:space="preserve"> Bemyndigandet för regeringen eller den myndig</w:t>
      </w:r>
      <w:r>
        <w:softHyphen/>
        <w:t>het som regeringen bestämmer att meddela föreskrifter om skyldighet att betala en avgift för kontroll ska kompletteras med en rätt för regeringen eller den myndighet som regeringen bestäm</w:t>
      </w:r>
      <w:r>
        <w:softHyphen/>
        <w:t>mer att meddela föreskrifter om skyldighet att betala en avgift för annan offentlig verk</w:t>
      </w:r>
      <w:r>
        <w:softHyphen/>
        <w:t>samhet.</w:t>
      </w:r>
    </w:p>
    <w:p w14:paraId="749FB0B2" w14:textId="77777777" w:rsidR="00F71CC6" w:rsidRDefault="00AB307F" w:rsidP="00F71CC6">
      <w:pPr>
        <w:pStyle w:val="Brdtextmedindragram"/>
      </w:pPr>
      <w:r>
        <w:t>Regeringen eller den myndighet som regeringen bestämmer ska få meddela föreskrifter om skyldighet för kontrollorgan att ta ut en avgift inte bara för offentlig kontroll utan även för annan offentlig verksamhet.</w:t>
      </w:r>
    </w:p>
    <w:p w14:paraId="2D4A80FF" w14:textId="77777777" w:rsidR="00F71CC6" w:rsidRPr="00C37E66" w:rsidRDefault="00AB307F" w:rsidP="00F71CC6">
      <w:pPr>
        <w:pStyle w:val="Brdtextmedindragram"/>
      </w:pPr>
      <w:r>
        <w:t>Bemyndigandet för regeringen att meddela föreskrifter om skyldighet för en kommun att ta ut avgifter för kontroll ska kompletteras med en rätt att meddela föreskrifter om skyldighet att ta ut avgifter även för annan offentlig verksamhet.</w:t>
      </w:r>
    </w:p>
    <w:p w14:paraId="1E437282" w14:textId="77777777" w:rsidR="00F71CC6" w:rsidRPr="00A76360" w:rsidRDefault="00F71CC6" w:rsidP="00F71CC6">
      <w:pPr>
        <w:pStyle w:val="Brdtextmedindrag"/>
        <w:rPr>
          <w:sz w:val="8"/>
          <w:szCs w:val="8"/>
        </w:rPr>
      </w:pPr>
      <w:bookmarkStart w:id="514" w:name="_Hlk38997936"/>
    </w:p>
    <w:p w14:paraId="1C8C9DBA" w14:textId="636B16B7" w:rsidR="00F71CC6" w:rsidRPr="00C44B71" w:rsidRDefault="00AB307F" w:rsidP="00F71CC6">
      <w:pPr>
        <w:pStyle w:val="Brdtextmedindrag"/>
      </w:pPr>
      <w:r>
        <w:rPr>
          <w:b/>
        </w:rPr>
        <w:t>Promemorian</w:t>
      </w:r>
      <w:r w:rsidRPr="0006285B">
        <w:rPr>
          <w:b/>
        </w:rPr>
        <w:t>s förslag</w:t>
      </w:r>
      <w:r>
        <w:rPr>
          <w:b/>
        </w:rPr>
        <w:t xml:space="preserve"> </w:t>
      </w:r>
      <w:r>
        <w:rPr>
          <w:bCs/>
        </w:rPr>
        <w:t>ö</w:t>
      </w:r>
      <w:r>
        <w:t>verensstämmer delvis med regeringens för</w:t>
      </w:r>
      <w:r>
        <w:softHyphen/>
        <w:t xml:space="preserve">slag. </w:t>
      </w:r>
      <w:r w:rsidRPr="00113801">
        <w:rPr>
          <w:bCs/>
        </w:rPr>
        <w:t>I promemorian föreslås även att det nuvarande bemyndigandet i 17</w:t>
      </w:r>
      <w:r>
        <w:rPr>
          <w:bCs/>
        </w:rPr>
        <w:t> </w:t>
      </w:r>
      <w:r w:rsidRPr="00113801">
        <w:rPr>
          <w:bCs/>
        </w:rPr>
        <w:t>§ lagen om kontroll av ekologisk produktion ska kompletteras med ett nytt bemyndigande för regeringen eller den myndighet som regeringen bestäm</w:t>
      </w:r>
      <w:r>
        <w:rPr>
          <w:bCs/>
        </w:rPr>
        <w:softHyphen/>
      </w:r>
      <w:r w:rsidRPr="00113801">
        <w:rPr>
          <w:bCs/>
        </w:rPr>
        <w:t>mer att meddela föreskrifter om ”betalningen” av avgifter.</w:t>
      </w:r>
      <w:bookmarkEnd w:id="514"/>
    </w:p>
    <w:p w14:paraId="598B9A65" w14:textId="77777777" w:rsidR="00F71CC6" w:rsidRDefault="00AB307F" w:rsidP="00F71CC6">
      <w:pPr>
        <w:pStyle w:val="Brdtextmedindrag"/>
        <w:rPr>
          <w:b/>
        </w:rPr>
      </w:pPr>
      <w:r w:rsidRPr="0044234E">
        <w:rPr>
          <w:b/>
        </w:rPr>
        <w:t>Remissinstanserna</w:t>
      </w:r>
      <w:r>
        <w:rPr>
          <w:b/>
        </w:rPr>
        <w:t xml:space="preserve">: </w:t>
      </w:r>
      <w:r w:rsidRPr="001C21F6">
        <w:rPr>
          <w:bCs/>
          <w:i/>
          <w:iCs/>
        </w:rPr>
        <w:t>Jordbruksverke</w:t>
      </w:r>
      <w:r>
        <w:rPr>
          <w:bCs/>
          <w:i/>
          <w:iCs/>
        </w:rPr>
        <w:t xml:space="preserve">t </w:t>
      </w:r>
      <w:r>
        <w:rPr>
          <w:bCs/>
        </w:rPr>
        <w:t>framför att d</w:t>
      </w:r>
      <w:r w:rsidRPr="00196417">
        <w:rPr>
          <w:bCs/>
        </w:rPr>
        <w:t>en nya kontrollför</w:t>
      </w:r>
      <w:r>
        <w:rPr>
          <w:bCs/>
        </w:rPr>
        <w:softHyphen/>
      </w:r>
      <w:r w:rsidRPr="00196417">
        <w:rPr>
          <w:bCs/>
        </w:rPr>
        <w:t>ordningen även omfatta</w:t>
      </w:r>
      <w:r>
        <w:rPr>
          <w:bCs/>
        </w:rPr>
        <w:t>r</w:t>
      </w:r>
      <w:r w:rsidRPr="00196417">
        <w:rPr>
          <w:bCs/>
        </w:rPr>
        <w:t xml:space="preserve"> kontroll av insatsmedel och kontroll av produkter som felaktigt märkts som ekologiska utan att vara anslutna till kontrollsy</w:t>
      </w:r>
      <w:r>
        <w:rPr>
          <w:bCs/>
        </w:rPr>
        <w:softHyphen/>
      </w:r>
      <w:r w:rsidRPr="00196417">
        <w:rPr>
          <w:bCs/>
        </w:rPr>
        <w:t>stemet för ekologisk produktion</w:t>
      </w:r>
      <w:r>
        <w:rPr>
          <w:bCs/>
        </w:rPr>
        <w:t xml:space="preserve">. Det behövs därför ett bemyndigande om betalning av avgifter </w:t>
      </w:r>
      <w:r w:rsidRPr="00196417">
        <w:rPr>
          <w:bCs/>
        </w:rPr>
        <w:t>även för kontroll av foder, utsäde och prydnadsväxter samt</w:t>
      </w:r>
      <w:r>
        <w:rPr>
          <w:bCs/>
        </w:rPr>
        <w:t xml:space="preserve"> </w:t>
      </w:r>
      <w:r w:rsidRPr="00196417">
        <w:rPr>
          <w:bCs/>
        </w:rPr>
        <w:t>insatsmedel som inte är jordbruksprodukter.</w:t>
      </w:r>
      <w:r>
        <w:rPr>
          <w:bCs/>
        </w:rPr>
        <w:t xml:space="preserve"> Inga andra remissinstan</w:t>
      </w:r>
      <w:r>
        <w:rPr>
          <w:bCs/>
        </w:rPr>
        <w:softHyphen/>
        <w:t>ser lämnar synpunkter på förslaget.</w:t>
      </w:r>
    </w:p>
    <w:p w14:paraId="5BAF0CE0" w14:textId="77777777" w:rsidR="00F71CC6" w:rsidRDefault="00AB307F" w:rsidP="00F71CC6">
      <w:pPr>
        <w:pStyle w:val="Rubrik4utannumrering"/>
      </w:pPr>
      <w:r w:rsidRPr="0044234E">
        <w:t xml:space="preserve">Skälen för </w:t>
      </w:r>
      <w:r w:rsidRPr="00EB7989">
        <w:t>regeringens förslag</w:t>
      </w:r>
    </w:p>
    <w:p w14:paraId="658DD4B3" w14:textId="77777777" w:rsidR="00F71CC6" w:rsidRDefault="00AB307F" w:rsidP="00F71CC6">
      <w:pPr>
        <w:pStyle w:val="Rubrik5utannumrering"/>
      </w:pPr>
      <w:r>
        <w:t>Kontrollförordningens avgiftsbestämmelser och kontrollorganens avgiftsuttag</w:t>
      </w:r>
    </w:p>
    <w:p w14:paraId="0D25C361" w14:textId="77777777" w:rsidR="00F71CC6" w:rsidRPr="0044234E" w:rsidRDefault="00AB307F" w:rsidP="00F71CC6">
      <w:pPr>
        <w:pStyle w:val="Brdtextmedindrag"/>
        <w:ind w:firstLine="0"/>
      </w:pPr>
      <w:r>
        <w:t xml:space="preserve">Precis som </w:t>
      </w:r>
      <w:r w:rsidRPr="0044234E">
        <w:t xml:space="preserve">enligt den </w:t>
      </w:r>
      <w:r>
        <w:t xml:space="preserve">tidigare </w:t>
      </w:r>
      <w:r w:rsidRPr="0044234E">
        <w:t>kontrollförordningen har medlemsstaterna enligt den nya kontrollförordningen i stor utsträckning möjlighet att välja om den offentliga kontrollen ska finansieras med avgifter eller med offent</w:t>
      </w:r>
      <w:r>
        <w:softHyphen/>
      </w:r>
      <w:r w:rsidRPr="0044234E">
        <w:t>liga medel. Vissa kon</w:t>
      </w:r>
      <w:r w:rsidRPr="0044234E">
        <w:softHyphen/>
        <w:t>troller, bl.a. av vissa varor och djur vid import, måste dock finansie</w:t>
      </w:r>
      <w:r w:rsidRPr="0044234E">
        <w:softHyphen/>
        <w:t>ras genom avgifter (artik</w:t>
      </w:r>
      <w:r>
        <w:t>larna</w:t>
      </w:r>
      <w:r w:rsidRPr="0044234E">
        <w:t xml:space="preserve"> 78 och 79). I de fall det är obligatoriskt att ta ut en avgift reglerar förordningen vilka kostnader som avgif</w:t>
      </w:r>
      <w:r w:rsidRPr="0044234E">
        <w:softHyphen/>
        <w:t>terna ska täcka och hur de ska beräknas (artik</w:t>
      </w:r>
      <w:r>
        <w:t>larna</w:t>
      </w:r>
      <w:r w:rsidRPr="0044234E">
        <w:t xml:space="preserve"> 81 och 82). Vid bristande efterlevnad av regelverket ska den ansvariga aktö</w:t>
      </w:r>
      <w:r w:rsidRPr="0044234E">
        <w:softHyphen/>
        <w:t>ren bära samtliga kostnader som uppkommit till följd av myndig</w:t>
      </w:r>
      <w:r w:rsidRPr="0044234E">
        <w:softHyphen/>
        <w:t>heternas åtgärder (artikel 138.4).</w:t>
      </w:r>
    </w:p>
    <w:p w14:paraId="7CC50660" w14:textId="4B6CCADE" w:rsidR="00F71CC6" w:rsidRDefault="00AB307F" w:rsidP="00F71CC6">
      <w:pPr>
        <w:pStyle w:val="Brdtextmedindrag"/>
      </w:pPr>
      <w:r w:rsidRPr="0044234E">
        <w:t>Enligt den nya kontrollförordningen ska medlemsstaterna även säker</w:t>
      </w:r>
      <w:r>
        <w:softHyphen/>
      </w:r>
      <w:r w:rsidRPr="0044234E">
        <w:t>ställa att det finns tillräckliga finansiella resurser för att de behöriga myndigheterna ska kunna utföra annan offentlig verksamhet (artikel 78)</w:t>
      </w:r>
      <w:r>
        <w:t xml:space="preserve">. </w:t>
      </w:r>
      <w:r w:rsidRPr="00402099">
        <w:t>Medlemsstaterna får ta ut avgifter för att täcka kostnaderna för denna verk</w:t>
      </w:r>
      <w:r>
        <w:softHyphen/>
      </w:r>
      <w:r w:rsidRPr="00402099">
        <w:t>samhet (artikel 80). Medlemsstaterna kan välja om kostnaderna ska finan</w:t>
      </w:r>
      <w:r>
        <w:softHyphen/>
      </w:r>
      <w:r w:rsidRPr="00402099">
        <w:t>sieras med avgifter eller med allmänna medel</w:t>
      </w:r>
      <w:r>
        <w:t>.</w:t>
      </w:r>
      <w:r w:rsidRPr="00402099">
        <w:t xml:space="preserve"> </w:t>
      </w:r>
    </w:p>
    <w:p w14:paraId="2D927C2C" w14:textId="77777777" w:rsidR="00F71CC6" w:rsidRDefault="00AB307F" w:rsidP="00F71CC6">
      <w:pPr>
        <w:pStyle w:val="Brdtextmedindrag"/>
      </w:pPr>
      <w:r>
        <w:t>Kontrollen av att regelverket om ekologisk produktion följs utförs i allt väsentligt av privata kontrollor</w:t>
      </w:r>
      <w:r>
        <w:softHyphen/>
        <w:t xml:space="preserve">gan. Kontrollorganen tar i dag ut avgifter för sin kontroll. Även den kontroll som </w:t>
      </w:r>
      <w:r w:rsidRPr="001331C6">
        <w:t xml:space="preserve">Jordbruksverket och kommunerna utför av aktörernas verksamhet finansieras med avgifter. </w:t>
      </w:r>
      <w:r>
        <w:t>Någon särskild avgift tas inte ut för kontrollorganens kostnader för registrering av aktörer utan dessa kostnader ingår i den kontrollav</w:t>
      </w:r>
      <w:r>
        <w:softHyphen/>
        <w:t>gift som aktören betalar till kontrollorganet. Någon särskild avgift betalas inte heller för kontroll av ekologiska livsmedel som utförs av myndigheter i samband med den ordinarie livsmedelskontrollen. Detsamma gäller kontroll av ekologiskt foder som utförs i samband med den ordinarie foderkontrollen.</w:t>
      </w:r>
    </w:p>
    <w:p w14:paraId="67B28204" w14:textId="77777777" w:rsidR="00F71CC6" w:rsidRDefault="00AB307F" w:rsidP="00F71CC6">
      <w:pPr>
        <w:pStyle w:val="Rubrik5utannumrering"/>
      </w:pPr>
      <w:r>
        <w:t>Avgifter för annan offentlig verksamhet</w:t>
      </w:r>
    </w:p>
    <w:p w14:paraId="4632D215" w14:textId="77777777" w:rsidR="00F71CC6" w:rsidRDefault="00AB307F" w:rsidP="00F71CC6">
      <w:pPr>
        <w:pStyle w:val="Brdtextmedindrag"/>
        <w:ind w:firstLine="0"/>
      </w:pPr>
      <w:r>
        <w:t xml:space="preserve"> I 16 § lagen om kontroll av ekologisk produktion finns ett bemyndigande för regeringen eller den myndighet som regeringen bestämmer att meddela föreskrifter om skyldighet att betala avgift för kontroll samt för prövning av ärenden enligt lagen, de föreskrif</w:t>
      </w:r>
      <w:r>
        <w:softHyphen/>
        <w:t>ter som har meddelats med stöd av lagen eller de EU-förordningar som kompletteras av lagen. Prövning av ärenden avser situationen när en aktör ansöker om att få undantag från skyldigheten att följa regelverket i vissa avseenden (prop. 2012/13:55 s. 92 f.).</w:t>
      </w:r>
    </w:p>
    <w:p w14:paraId="26B2486C" w14:textId="74D5E180" w:rsidR="00F71CC6" w:rsidRDefault="00AB307F" w:rsidP="00F71CC6">
      <w:pPr>
        <w:pStyle w:val="Brdtextmedindrag"/>
      </w:pPr>
      <w:r>
        <w:t>I 16 § finns också en upplysning om att regeringen meddelar före</w:t>
      </w:r>
      <w:r>
        <w:softHyphen/>
        <w:t>skrifter om de avgifter som tas ut av statliga myndigheter. Rege</w:t>
      </w:r>
      <w:r>
        <w:softHyphen/>
        <w:t>ringen eller den myndighet som regeringen bestämmer har vidare rätt att meddela föreskrifter om skyldighet för kontrollorgan att ta ut avgifter för kontroll och prövning samt om grunderna för beräkning av avgif</w:t>
      </w:r>
      <w:r>
        <w:softHyphen/>
        <w:t>ternas storlek (17 §). Regeringen får även meddela föreskrifter om skyldighet för en kommun att ta ut sådana avgifter (18 §). Kom</w:t>
      </w:r>
      <w:r>
        <w:softHyphen/>
        <w:t>munerna vägleds i sin avgiftssättning genom allmänna råd eller en vägledning som tas fram av Livsmedelsverket.</w:t>
      </w:r>
    </w:p>
    <w:p w14:paraId="20911414" w14:textId="77777777" w:rsidR="00F71CC6" w:rsidRDefault="00AB307F" w:rsidP="00F71CC6">
      <w:pPr>
        <w:pStyle w:val="Brdtextmedindrag"/>
      </w:pPr>
      <w:r>
        <w:t>Ärenden som avser en aktörs ansökan om undantag från skyldigheten att följa regelverket i vissa avseenden är att betrakta som annan offentlig verk</w:t>
      </w:r>
      <w:r>
        <w:softHyphen/>
        <w:t>samhet enligt den nya kontrollförordningen. Annan offentlig verksamhet är dock ett vitt begrepp som omfattar många andra åtgärder än dessa ärenden, t.ex. kon</w:t>
      </w:r>
      <w:r>
        <w:softHyphen/>
        <w:t>trollmyndigheternas korrigerande åtgärder vid bristande efterlev</w:t>
      </w:r>
      <w:r>
        <w:softHyphen/>
        <w:t>nad. Det finns ett behov av att kunna finansiera annan offentlig verksamhet med avgifter. Det kan också finnas behov av detaljerade bestämmelser när det gäller skyldighet att betala avgift för sådan verksam</w:t>
      </w:r>
      <w:r>
        <w:softHyphen/>
        <w:t>het. Regeringen anser därför, i likhet med vad som föreslås i promemorian, att bemyndigandet i 16 § lagen om kontroll av ekologisk produktion bör ändras så att regeringen eller den myndighet som regeringen bestämmer även får meddela föreskrifter om skyldighet att betala avgift för annan offentlig verksamhet än sådan som är prövning.</w:t>
      </w:r>
    </w:p>
    <w:p w14:paraId="78BC099F" w14:textId="26AD3436" w:rsidR="00F71CC6" w:rsidRDefault="00AB307F" w:rsidP="00F71CC6">
      <w:pPr>
        <w:pStyle w:val="Brdtextmedindrag"/>
      </w:pPr>
      <w:r>
        <w:t>Vidare bör bemyndigandet i 17 § kompletteras med en rätt för rege</w:t>
      </w:r>
      <w:r>
        <w:softHyphen/>
        <w:t>ringen eller den myndighet som regeringen bestämmer att meddela föreskrifter om skyldighet för kontrollorgan att ta ut avgifter för annan offentlig verksamhet.</w:t>
      </w:r>
    </w:p>
    <w:p w14:paraId="60CA081A" w14:textId="7F32E7EF" w:rsidR="00F71CC6" w:rsidRDefault="00AB307F" w:rsidP="00F71CC6">
      <w:pPr>
        <w:pStyle w:val="Brdtextmedindrag"/>
      </w:pPr>
      <w:r>
        <w:t>På samma sätt bör bemyndigandet i 18 § ut</w:t>
      </w:r>
      <w:r>
        <w:softHyphen/>
        <w:t>vidgas så att regeringen får rätt att meddela föreskrifter om skyldighet för en kommun att ta ut avgifter för annan offentlig verksamhet.</w:t>
      </w:r>
    </w:p>
    <w:p w14:paraId="41A5CAA7" w14:textId="77777777" w:rsidR="00F71CC6" w:rsidRDefault="00AB307F" w:rsidP="00F71CC6">
      <w:pPr>
        <w:pStyle w:val="Brdtextmedindrag"/>
      </w:pPr>
      <w:r>
        <w:t>I promemorian föreslås även att det ska införas ett nytt bemyndigande i lagen om kontroll av ekologisk produktion som ger regeringen eller den myndighet som regeringen bestämmer rätt att meddela föreskrifter om betalningen av avgifter. Syftet med förslaget är att göra det möjligt att föreskriva att avgift ska tas ut efter utförd kontroll eftersom</w:t>
      </w:r>
      <w:r w:rsidRPr="009110C6">
        <w:t xml:space="preserve"> systemet med årlig avgift inom livsmedelskontrollen föreslås ersättas med en obligato</w:t>
      </w:r>
      <w:r>
        <w:softHyphen/>
      </w:r>
      <w:r w:rsidRPr="009110C6">
        <w:t>risk efterhandsdebitering</w:t>
      </w:r>
      <w:r>
        <w:t xml:space="preserve"> av avgiften. </w:t>
      </w:r>
      <w:bookmarkStart w:id="515" w:name="_Hlk38999110"/>
      <w:r>
        <w:t xml:space="preserve">Regeringen anser dock, i likhet med den bedömning som görs i avsnitt 9.11 om avgifter i livsmedelskontrollen, att det är möjligt </w:t>
      </w:r>
      <w:r w:rsidRPr="00A92ACB">
        <w:t xml:space="preserve">att meddela föreskrifter om tidpunkten </w:t>
      </w:r>
      <w:r>
        <w:t xml:space="preserve">för när en avgift ska betalas med stöd </w:t>
      </w:r>
      <w:r w:rsidRPr="00A92ACB">
        <w:t xml:space="preserve">av </w:t>
      </w:r>
      <w:r>
        <w:t>det befintliga</w:t>
      </w:r>
      <w:r w:rsidRPr="00A92ACB">
        <w:t xml:space="preserve"> </w:t>
      </w:r>
      <w:r>
        <w:t>bemyndigandet om rätt att meddela föreskrifter om skyldighet att betala avgift.</w:t>
      </w:r>
      <w:r w:rsidRPr="00A92ACB">
        <w:t xml:space="preserve"> Något behov av att </w:t>
      </w:r>
      <w:r>
        <w:t>införa ett nytt avgiftsbemyndigande i lagen finns således inte.</w:t>
      </w:r>
      <w:bookmarkEnd w:id="515"/>
    </w:p>
    <w:p w14:paraId="105C3027" w14:textId="4CEB5E53" w:rsidR="00F71CC6" w:rsidRDefault="00AB307F" w:rsidP="00F71CC6">
      <w:pPr>
        <w:pStyle w:val="Brdtextmedindrag"/>
      </w:pPr>
      <w:bookmarkStart w:id="516" w:name="_Hlk40360860"/>
      <w:r w:rsidRPr="001331C6">
        <w:rPr>
          <w:i/>
          <w:iCs/>
        </w:rPr>
        <w:t>Jordbruksverket</w:t>
      </w:r>
      <w:r>
        <w:t xml:space="preserve"> anser att det behövs ett bemyndigande som gör det möjligt att meddela föreskrifter om betalningen av avgifter för kontroll av bl.a. foder, utsäde och insatsmedel som inte är jordbruksprodukter. Före</w:t>
      </w:r>
      <w:r>
        <w:softHyphen/>
        <w:t>skrifter om avgifter för denna typ av kontroll, inklusive tidpunkten för betalningen av en avgift, kan meddelas med stöd av befintliga bemyndi</w:t>
      </w:r>
      <w:r>
        <w:softHyphen/>
        <w:t>ganden i 16–17 §§. Ett förslag till en ny bestämmelse som ger Jordbruks</w:t>
      </w:r>
      <w:r>
        <w:softHyphen/>
        <w:t>verket rätt att meddela föreskrifter om avgifter för kontroll av märkning av produkter och ämnen som godkänts för användning i ekologisk produktion föreslås i promemorian En anpassning av bestämmelserna om kontroll av ekologisk produktion till EU:s nya förordning om ekologisk produktion och märkning av ekologiska produkter (</w:t>
      </w:r>
      <w:r w:rsidR="00C82A03">
        <w:t xml:space="preserve">dnr </w:t>
      </w:r>
      <w:r w:rsidRPr="00895A30">
        <w:t>N2019/03272</w:t>
      </w:r>
      <w:r>
        <w:t>), som för närvarande bereds inom Regeringskansliet.</w:t>
      </w:r>
      <w:bookmarkEnd w:id="516"/>
    </w:p>
    <w:p w14:paraId="3BB00695" w14:textId="77777777" w:rsidR="00F71CC6" w:rsidRDefault="00AB307F" w:rsidP="00F71CC6">
      <w:pPr>
        <w:pStyle w:val="Rubrik2"/>
      </w:pPr>
      <w:bookmarkStart w:id="517" w:name="_Toc44537314"/>
      <w:bookmarkStart w:id="518" w:name="_Toc54265509"/>
      <w:r>
        <w:t>Tystnadsplikt</w:t>
      </w:r>
      <w:bookmarkEnd w:id="517"/>
      <w:bookmarkEnd w:id="518"/>
    </w:p>
    <w:p w14:paraId="6AF967BB" w14:textId="30853F3F" w:rsidR="00F71CC6" w:rsidRDefault="00AB307F" w:rsidP="00F71CC6">
      <w:pPr>
        <w:pStyle w:val="Brdtextram"/>
      </w:pPr>
      <w:r w:rsidRPr="00420062">
        <w:rPr>
          <w:b/>
        </w:rPr>
        <w:t>Regeringens förslag:</w:t>
      </w:r>
      <w:r>
        <w:t xml:space="preserve"> Det ska införas en bestämmelse om tyst</w:t>
      </w:r>
      <w:r>
        <w:softHyphen/>
        <w:t xml:space="preserve">nadsplikt med </w:t>
      </w:r>
      <w:r w:rsidRPr="007B1049">
        <w:t>in</w:t>
      </w:r>
      <w:r w:rsidRPr="007B1049">
        <w:softHyphen/>
        <w:t>nebörden att den som i enskild verksamhet utför eller har utfört offentlig kontroll eller annan offentlig verksamhet inte obehörigen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w:t>
      </w:r>
    </w:p>
    <w:p w14:paraId="7D0D5675" w14:textId="77777777" w:rsidR="00F71CC6" w:rsidRPr="00A76360" w:rsidRDefault="00AB307F" w:rsidP="00F71CC6">
      <w:pPr>
        <w:pStyle w:val="Brdtextmedindragram"/>
        <w:rPr>
          <w:sz w:val="8"/>
          <w:szCs w:val="8"/>
        </w:rPr>
      </w:pPr>
      <w:r>
        <w:t>Det ska införas en upplysning om att offentlighets- och sekretesslagen tillämpas i det allmännas verksamhet.</w:t>
      </w:r>
    </w:p>
    <w:p w14:paraId="03BACB81" w14:textId="77777777" w:rsidR="00F71CC6" w:rsidRPr="00A76360" w:rsidRDefault="00F71CC6" w:rsidP="00F71CC6">
      <w:pPr>
        <w:pStyle w:val="Brdtextmedindrag"/>
        <w:rPr>
          <w:sz w:val="8"/>
          <w:szCs w:val="8"/>
        </w:rPr>
      </w:pPr>
    </w:p>
    <w:p w14:paraId="301DD73A" w14:textId="14CED0B4" w:rsidR="00F71CC6" w:rsidRDefault="00AB307F" w:rsidP="00F71CC6">
      <w:pPr>
        <w:pStyle w:val="Brdtextmedindrag"/>
      </w:pPr>
      <w:r>
        <w:rPr>
          <w:b/>
        </w:rPr>
        <w:t>Promemorian</w:t>
      </w:r>
      <w:r w:rsidRPr="0006285B">
        <w:rPr>
          <w:b/>
        </w:rPr>
        <w:t>s förslag</w:t>
      </w:r>
      <w:r>
        <w:rPr>
          <w:b/>
        </w:rPr>
        <w:t xml:space="preserve"> </w:t>
      </w:r>
      <w:r>
        <w:rPr>
          <w:bCs/>
        </w:rPr>
        <w:t>ö</w:t>
      </w:r>
      <w:r>
        <w:t xml:space="preserve">verensstämmer </w:t>
      </w:r>
      <w:r w:rsidRPr="007B1049">
        <w:t>i sak</w:t>
      </w:r>
      <w:r>
        <w:t xml:space="preserve"> med regeringens.</w:t>
      </w:r>
    </w:p>
    <w:p w14:paraId="03D68ADD" w14:textId="77777777" w:rsidR="00F71CC6" w:rsidRPr="00CF03EE" w:rsidRDefault="00AB307F" w:rsidP="00F71CC6">
      <w:pPr>
        <w:pStyle w:val="Brdtextmedindrag"/>
        <w:rPr>
          <w:bCs/>
        </w:rPr>
      </w:pPr>
      <w:r w:rsidRPr="009D1DBD">
        <w:rPr>
          <w:b/>
        </w:rPr>
        <w:t>Remissinstanserna</w:t>
      </w:r>
      <w:r>
        <w:rPr>
          <w:b/>
        </w:rPr>
        <w:t xml:space="preserve"> </w:t>
      </w:r>
      <w:r>
        <w:rPr>
          <w:bCs/>
        </w:rPr>
        <w:t>yttrar sig inte över förslaget</w:t>
      </w:r>
      <w:r w:rsidRPr="00AC6097">
        <w:t xml:space="preserve"> </w:t>
      </w:r>
      <w:r w:rsidRPr="00AC6097">
        <w:rPr>
          <w:bCs/>
        </w:rPr>
        <w:t>när det gäller denna lag. Se allmänna synpunkter i avsnitt 6.6</w:t>
      </w:r>
      <w:r>
        <w:rPr>
          <w:bCs/>
        </w:rPr>
        <w:t>.</w:t>
      </w:r>
    </w:p>
    <w:p w14:paraId="5899FC00" w14:textId="77777777" w:rsidR="00F71CC6" w:rsidRPr="00CF03EE" w:rsidRDefault="00AB307F" w:rsidP="00F71CC6">
      <w:pPr>
        <w:pStyle w:val="Brdtextmedindrag"/>
        <w:rPr>
          <w:b/>
        </w:rPr>
      </w:pPr>
      <w:r w:rsidRPr="009D1DBD">
        <w:rPr>
          <w:b/>
        </w:rPr>
        <w:t>Skälen för regeringens förslag:</w:t>
      </w:r>
      <w:r>
        <w:t xml:space="preserve"> </w:t>
      </w:r>
      <w:r w:rsidRPr="009D1DBD">
        <w:t xml:space="preserve">Som det har redogjorts för </w:t>
      </w:r>
      <w:r w:rsidRPr="005B380F">
        <w:t xml:space="preserve">i avsnitt </w:t>
      </w:r>
      <w:r>
        <w:t xml:space="preserve">6.6 </w:t>
      </w:r>
      <w:r w:rsidRPr="009D1DBD">
        <w:t>finns</w:t>
      </w:r>
      <w:r>
        <w:t xml:space="preserve"> </w:t>
      </w:r>
      <w:r w:rsidRPr="009D1DBD">
        <w:t>det bestämmelser om tystnadsplikt i den nya kontrollförordningen för den som utför offentlig kontroll och annan offentlig verksamhet (artikel 8). För</w:t>
      </w:r>
      <w:r>
        <w:t xml:space="preserve"> kontrollmyndigheter i det allmännas verksamhet görs i det avsnittet bedömningen att befintliga </w:t>
      </w:r>
      <w:r w:rsidRPr="00534324">
        <w:t>sekretess</w:t>
      </w:r>
      <w:r>
        <w:t>bestämmelser</w:t>
      </w:r>
      <w:r w:rsidRPr="00534324">
        <w:t xml:space="preserve"> </w:t>
      </w:r>
      <w:r>
        <w:t xml:space="preserve">i </w:t>
      </w:r>
      <w:r w:rsidRPr="00534324">
        <w:t>offentlighets- och sekretesslagen</w:t>
      </w:r>
      <w:r>
        <w:t xml:space="preserve"> (2009:400)</w:t>
      </w:r>
      <w:r w:rsidRPr="00534324">
        <w:t xml:space="preserve"> samt offentlighets- och sekretessförordningen</w:t>
      </w:r>
      <w:r>
        <w:t xml:space="preserve"> (2009:641)</w:t>
      </w:r>
      <w:r w:rsidRPr="00534324">
        <w:t xml:space="preserve"> </w:t>
      </w:r>
      <w:r>
        <w:t>tillgodoser</w:t>
      </w:r>
      <w:r w:rsidRPr="00534324">
        <w:t xml:space="preserve"> </w:t>
      </w:r>
      <w:r>
        <w:t>kraven</w:t>
      </w:r>
      <w:r w:rsidRPr="00534324">
        <w:t xml:space="preserve"> </w:t>
      </w:r>
      <w:r>
        <w:t>i den nya kontrollförordningen. Tystnads</w:t>
      </w:r>
      <w:r>
        <w:softHyphen/>
        <w:t>plikten enligt artikel 8 ska emeller</w:t>
      </w:r>
      <w:r>
        <w:softHyphen/>
        <w:t>tid även tillämpas på organ med delege</w:t>
      </w:r>
      <w:r>
        <w:softHyphen/>
        <w:t>rade uppgifter och fysiska personer som har delegerats vissa uppgifter samt på officiella labo</w:t>
      </w:r>
      <w:r>
        <w:softHyphen/>
        <w:t>ratorier. Offentlighets- och sekretesslagstiftningen är, med vissa undantag</w:t>
      </w:r>
      <w:r w:rsidRPr="0073049D">
        <w:t xml:space="preserve"> som inte är aktuella här</w:t>
      </w:r>
      <w:r>
        <w:t>, inte tillämplig utanför den offentliga sektorn. För att Sverige ska uppfylla den nya kontrollförord</w:t>
      </w:r>
      <w:r>
        <w:softHyphen/>
        <w:t>ningens krav måste det därför i lagen om kontroll av ekologisk produktion införas en bestämmelse om tystnadsplikt för dessa organ, fysiska per</w:t>
      </w:r>
      <w:r>
        <w:softHyphen/>
        <w:t>soner och officiella laboratorier. Som det har redogjorts för närmare i avsnitt 14.3 bedöms bestämmelserna i den nya kontroll</w:t>
      </w:r>
      <w:r>
        <w:softHyphen/>
        <w:t>för</w:t>
      </w:r>
      <w:r>
        <w:softHyphen/>
        <w:t>ordningen om skyldigheter respektive befogenheter samt villkor i övrigt för organ med delegerade uppgifter gälla även för sådana kontrollorgan som avses i förordning (EG) nr 834/2007, under förutsättning att det inte finns några andra särskilda bestämmelser i denna EU-förordning.</w:t>
      </w:r>
    </w:p>
    <w:p w14:paraId="2665834A" w14:textId="77777777" w:rsidR="00F71CC6" w:rsidRDefault="00AB307F" w:rsidP="00F71CC6">
      <w:pPr>
        <w:pStyle w:val="Brdtextmedindrag"/>
      </w:pPr>
      <w:r>
        <w:t xml:space="preserve">I avsnitt 6.6 redovisas de närmare övervägandena om innehållet i bestämmelsen om tystnadsplikt. Bestämmelsen har utformats efter synpunkter från </w:t>
      </w:r>
      <w:r w:rsidRPr="003E787F">
        <w:rPr>
          <w:i/>
          <w:iCs/>
        </w:rPr>
        <w:t>Lagrådet</w:t>
      </w:r>
      <w:r>
        <w:t xml:space="preserve">. </w:t>
      </w:r>
    </w:p>
    <w:p w14:paraId="1F6A67F4" w14:textId="77777777" w:rsidR="00F71CC6" w:rsidRDefault="00AB307F" w:rsidP="00F71CC6">
      <w:pPr>
        <w:pStyle w:val="Rubrik2"/>
      </w:pPr>
      <w:bookmarkStart w:id="519" w:name="_Toc44537315"/>
      <w:bookmarkStart w:id="520" w:name="_Toc54265510"/>
      <w:r>
        <w:t>Rapporteringssystem för överträdelser</w:t>
      </w:r>
      <w:bookmarkEnd w:id="519"/>
      <w:bookmarkEnd w:id="520"/>
    </w:p>
    <w:p w14:paraId="5022CCB6" w14:textId="77777777" w:rsidR="00F71CC6" w:rsidRDefault="00AB307F" w:rsidP="00F71CC6">
      <w:pPr>
        <w:pStyle w:val="Brdtextram"/>
      </w:pPr>
      <w:r w:rsidRPr="00420062">
        <w:rPr>
          <w:b/>
        </w:rPr>
        <w:t>Regeringens förslag:</w:t>
      </w:r>
      <w:r>
        <w:t xml:space="preserve"> Kontrollmyndigheterna ska ha ett ändamålsen</w:t>
      </w:r>
      <w:r>
        <w:softHyphen/>
        <w:t>ligt rapporteringssystem för den som vill anmäla misstänkta överträdel</w:t>
      </w:r>
      <w:r>
        <w:softHyphen/>
        <w:t>ser av den nya kontrollförordningen.</w:t>
      </w:r>
    </w:p>
    <w:p w14:paraId="6214507C" w14:textId="77777777" w:rsidR="00F71CC6" w:rsidRPr="00A76360" w:rsidRDefault="00F71CC6" w:rsidP="00F71CC6">
      <w:pPr>
        <w:pStyle w:val="Brdtextmedindrag"/>
        <w:rPr>
          <w:sz w:val="8"/>
          <w:szCs w:val="8"/>
        </w:rPr>
      </w:pPr>
      <w:bookmarkStart w:id="521" w:name="_Hlk27485896"/>
    </w:p>
    <w:p w14:paraId="4060943E" w14:textId="77777777" w:rsidR="00F71CC6" w:rsidRDefault="00AB307F" w:rsidP="00F71CC6">
      <w:pPr>
        <w:pStyle w:val="Brdtextmedindrag"/>
      </w:pPr>
      <w:r>
        <w:rPr>
          <w:b/>
        </w:rPr>
        <w:t>Promemorian</w:t>
      </w:r>
      <w:r w:rsidRPr="0006285B">
        <w:rPr>
          <w:b/>
        </w:rPr>
        <w:t>s förslag</w:t>
      </w:r>
      <w:r>
        <w:rPr>
          <w:b/>
        </w:rPr>
        <w:t xml:space="preserve"> </w:t>
      </w:r>
      <w:r>
        <w:rPr>
          <w:bCs/>
        </w:rPr>
        <w:t>ö</w:t>
      </w:r>
      <w:r>
        <w:t>verensstämmer med regeringens.</w:t>
      </w:r>
    </w:p>
    <w:p w14:paraId="5423D747" w14:textId="77777777" w:rsidR="00F71CC6" w:rsidRDefault="00AB307F" w:rsidP="00F71CC6">
      <w:pPr>
        <w:pStyle w:val="Brdtextmedindrag"/>
      </w:pPr>
      <w:r w:rsidRPr="009D1DBD">
        <w:rPr>
          <w:b/>
        </w:rPr>
        <w:t>Remissinstanserna</w:t>
      </w:r>
      <w:r>
        <w:rPr>
          <w:b/>
        </w:rPr>
        <w:t xml:space="preserve">: </w:t>
      </w:r>
      <w:r w:rsidRPr="00F2019E">
        <w:rPr>
          <w:i/>
          <w:iCs/>
        </w:rPr>
        <w:t>Konsumentverket</w:t>
      </w:r>
      <w:r>
        <w:rPr>
          <w:i/>
          <w:iCs/>
        </w:rPr>
        <w:t xml:space="preserve"> </w:t>
      </w:r>
      <w:r>
        <w:t>påtalar att det i den nya kontroll</w:t>
      </w:r>
      <w:r>
        <w:softHyphen/>
        <w:t>förordningen ställs krav på att behöriga myndigheter ska ha ett rapporteringssystem. Konsumentverket menar att myndigheten inte omfattas av kravet eftersom verket inte utgör en behörig myndighet enligt förordningen om ekologisk produktion. I förslaget till ändring i lagen anges dock att en kontrollmyndighet (inte behörig myndighet) ska ha ett ändamålsenligt rapporteringssystem för den som vill anmäla misstänkta överträdelser av den nya kontrollförordningen, vilket medför att Konsu</w:t>
      </w:r>
      <w:r>
        <w:softHyphen/>
        <w:t>mentverket ändå kommer att omfattas. Inga motiv framgår i promemorian till varför Konsumentverket ska omfattas av kravet och konsekvenserna har inte heller berörts. Konsumentverket avstyrker därför förslaget i den delen.</w:t>
      </w:r>
    </w:p>
    <w:p w14:paraId="7E06A6F1" w14:textId="77777777" w:rsidR="00F71CC6" w:rsidRPr="00113801" w:rsidRDefault="00AB307F" w:rsidP="00F71CC6">
      <w:pPr>
        <w:pStyle w:val="Brdtextmedindrag"/>
      </w:pPr>
      <w:r>
        <w:t>Inga andra remissinstanser lämnar synpunkter på förslaget</w:t>
      </w:r>
      <w:r w:rsidRPr="0014060B">
        <w:t xml:space="preserve"> när det gäller denna lag. Se allmänna synpunkter i avsnitt 6.</w:t>
      </w:r>
      <w:r>
        <w:t>8.</w:t>
      </w:r>
    </w:p>
    <w:p w14:paraId="603F57D2" w14:textId="77777777" w:rsidR="00F71CC6" w:rsidRDefault="00AB307F" w:rsidP="00F71CC6">
      <w:pPr>
        <w:pStyle w:val="Brdtextmedindrag"/>
      </w:pPr>
      <w:r w:rsidRPr="009D1DBD">
        <w:rPr>
          <w:b/>
        </w:rPr>
        <w:t>Skälen för regeringens förslag</w:t>
      </w:r>
      <w:r>
        <w:rPr>
          <w:b/>
        </w:rPr>
        <w:t xml:space="preserve">: </w:t>
      </w:r>
      <w:bookmarkEnd w:id="521"/>
      <w:r w:rsidRPr="009D1DBD">
        <w:t xml:space="preserve">Som det har redogjorts för i avsnitt </w:t>
      </w:r>
      <w:r>
        <w:t xml:space="preserve">6.8 </w:t>
      </w:r>
      <w:r w:rsidRPr="009D1DBD">
        <w:t>ska medlemsstaterna säker</w:t>
      </w:r>
      <w:r w:rsidRPr="009D1DBD">
        <w:softHyphen/>
        <w:t>ställa att behöriga myndigheter har verknings</w:t>
      </w:r>
      <w:r>
        <w:softHyphen/>
      </w:r>
      <w:r w:rsidRPr="009D1DBD">
        <w:t>fulla mekanismer för att möjliggöra rapportering av faktiska eller potenti</w:t>
      </w:r>
      <w:r>
        <w:softHyphen/>
      </w:r>
      <w:r w:rsidRPr="009D1DBD">
        <w:t>ella överträdel</w:t>
      </w:r>
      <w:r w:rsidRPr="009D1DBD">
        <w:softHyphen/>
        <w:t>ser</w:t>
      </w:r>
      <w:r>
        <w:t xml:space="preserve"> </w:t>
      </w:r>
      <w:r w:rsidRPr="009D1DBD">
        <w:t>av förordningen, s.k. visselblåsning. Dessa mekanismer ska omfatta bl.a. förfaranden för mottagande av rapporter om överträdelser och uppföljning av dem (artikel 140 i den nya kontrollförordningen)</w:t>
      </w:r>
      <w:r>
        <w:t>.</w:t>
      </w:r>
    </w:p>
    <w:p w14:paraId="7918FF42" w14:textId="3D41D0C4" w:rsidR="00F71CC6" w:rsidRDefault="00AB307F" w:rsidP="00F71CC6">
      <w:pPr>
        <w:pStyle w:val="Brdtextmedindrag"/>
      </w:pPr>
      <w:r w:rsidRPr="009D1DBD">
        <w:t>I fråga om statliga kontrollmyndigheter kan skyldigheten att ha ända</w:t>
      </w:r>
      <w:r>
        <w:softHyphen/>
      </w:r>
      <w:r w:rsidRPr="009D1DBD">
        <w:t>målsenliga rapporteringssystem för överträdelser av den nya kontrollför</w:t>
      </w:r>
      <w:r>
        <w:softHyphen/>
      </w:r>
      <w:r w:rsidRPr="009D1DBD">
        <w:t>ordningen regleras på förordningsnivå</w:t>
      </w:r>
      <w:r w:rsidRPr="00611176">
        <w:t xml:space="preserve"> </w:t>
      </w:r>
      <w:bookmarkStart w:id="522" w:name="_Hlk43371635"/>
      <w:r w:rsidRPr="00611176">
        <w:t>med stöd av restkompetensen i 8</w:t>
      </w:r>
      <w:r>
        <w:t> </w:t>
      </w:r>
      <w:r w:rsidRPr="00611176">
        <w:t>kap. 7 § regeringsformen</w:t>
      </w:r>
      <w:bookmarkEnd w:id="522"/>
      <w:r w:rsidRPr="009D1DBD">
        <w:t>.</w:t>
      </w:r>
      <w:bookmarkStart w:id="523" w:name="_Hlk39087070"/>
      <w:r>
        <w:t xml:space="preserve"> Regeringen anser i likhet med promemorian</w:t>
      </w:r>
      <w:bookmarkEnd w:id="523"/>
      <w:r w:rsidRPr="009D1DBD">
        <w:t xml:space="preserve"> att även bestämmelser om hur rapporteringssystemet ska se ut och hur myndigheterna ska hantera inkomna anmälningar lämpligast införs på förordningsnivå. På området ekologisk produktion är dock även kommuner utsedda som kontrollmyndigheter. Det be</w:t>
      </w:r>
      <w:r w:rsidRPr="009D1DBD">
        <w:softHyphen/>
        <w:t>hövs därför</w:t>
      </w:r>
      <w:r>
        <w:t>,</w:t>
      </w:r>
      <w:r w:rsidRPr="009D1DBD">
        <w:t xml:space="preserve"> </w:t>
      </w:r>
      <w:r w:rsidRPr="00D02F4E">
        <w:t>med hänsyn till 8</w:t>
      </w:r>
      <w:r>
        <w:t> </w:t>
      </w:r>
      <w:r w:rsidRPr="00D02F4E">
        <w:t>kap. 2 § första stycket 2</w:t>
      </w:r>
      <w:r>
        <w:t xml:space="preserve"> regeringsformen</w:t>
      </w:r>
      <w:r w:rsidRPr="00D02F4E">
        <w:t>,</w:t>
      </w:r>
      <w:r>
        <w:t xml:space="preserve"> </w:t>
      </w:r>
      <w:r w:rsidRPr="009D1DBD">
        <w:t>en bestämmelse i lagen om kontroll av ekologisk pro</w:t>
      </w:r>
      <w:r w:rsidRPr="009D1DBD">
        <w:softHyphen/>
        <w:t>duktion om att kontrollmyndigheterna ska tillhandahålla ett ända</w:t>
      </w:r>
      <w:r w:rsidRPr="009D1DBD">
        <w:softHyphen/>
        <w:t>målsenligt rapporteringssystem för den som vill anmäla misstänkta överträdelser av den nya kontrollförordningen. Om det system som används innebär en behandling av personuppgifter enligt EU:s nya dataskyddsför</w:t>
      </w:r>
      <w:r w:rsidRPr="009D1DBD">
        <w:softHyphen/>
        <w:t>ordning och dataskyddslagen, måste systemet uppfylla och använ</w:t>
      </w:r>
      <w:r w:rsidRPr="009D1DBD">
        <w:softHyphen/>
        <w:t>das i enlighet med de krav som följer av dessa regelverk</w:t>
      </w:r>
      <w:r>
        <w:t xml:space="preserve">. </w:t>
      </w:r>
    </w:p>
    <w:p w14:paraId="4F057D5D" w14:textId="118573DC" w:rsidR="00F71CC6" w:rsidRDefault="00AB307F" w:rsidP="00F71CC6">
      <w:pPr>
        <w:pStyle w:val="Brdtextmedindrag"/>
      </w:pPr>
      <w:r w:rsidRPr="00AF2887">
        <w:rPr>
          <w:i/>
          <w:iCs/>
        </w:rPr>
        <w:t>Konsumentverket</w:t>
      </w:r>
      <w:r>
        <w:t xml:space="preserve"> anser att myndigheten inte bör omfattas av kravet på att ha ett ändamålsenligt rapporteringssystem. Enligt den nya kontrollför</w:t>
      </w:r>
      <w:r>
        <w:softHyphen/>
        <w:t>ordningen gäller kravet på rapporteringssystem behöriga myndigheter. Behörig myndighet är enligt artikel 3.3 i kontrollförordningen varje myndighet som tilldelats ansvar för offentlig kontroll och annan offentlig verksamhet. Enligt 5 § i förordningen (2013:1059) om kontroll av ekolo</w:t>
      </w:r>
      <w:r>
        <w:softHyphen/>
        <w:t xml:space="preserve">gisk produktion ska </w:t>
      </w:r>
      <w:r w:rsidRPr="007C2937">
        <w:t>Konsumentverket utöva sådan kontroll som avses i 2</w:t>
      </w:r>
      <w:r>
        <w:t> </w:t>
      </w:r>
      <w:r w:rsidRPr="007C2937">
        <w:t>§ lagen om kontroll av ekologisk produktion i fråga om marknadsföring</w:t>
      </w:r>
      <w:r>
        <w:t>. Konsumentverket har således tilldelats ansvar för offentlig kontroll och annan offentlig verksamhet och omfattas därför av kontrollförordningens krav på att ha ett ändamålsenligt rapporteringssystem.</w:t>
      </w:r>
      <w:r w:rsidRPr="00933574">
        <w:t xml:space="preserve"> </w:t>
      </w:r>
      <w:r>
        <w:t>Av avsnitt 6.8.4 framgår att regeringen bedömer att det inte behövs några ytterligare bestämmelser om behandling av personuppgifter på lagnivå.</w:t>
      </w:r>
    </w:p>
    <w:p w14:paraId="20A73254" w14:textId="77777777" w:rsidR="00F71CC6" w:rsidRDefault="00AB307F" w:rsidP="00F71CC6">
      <w:pPr>
        <w:pStyle w:val="Rubrik2"/>
      </w:pPr>
      <w:bookmarkStart w:id="524" w:name="_Toc44537316"/>
      <w:bookmarkStart w:id="525" w:name="_Toc54265511"/>
      <w:r>
        <w:t>Vem som får överklaga ett beslut av ett kontrollorgan</w:t>
      </w:r>
      <w:bookmarkEnd w:id="524"/>
      <w:bookmarkEnd w:id="525"/>
    </w:p>
    <w:p w14:paraId="49427650" w14:textId="77777777" w:rsidR="00F71CC6" w:rsidRDefault="00AB307F" w:rsidP="00F71CC6">
      <w:pPr>
        <w:pStyle w:val="Brdtextram"/>
      </w:pPr>
      <w:r w:rsidRPr="00420062">
        <w:rPr>
          <w:b/>
        </w:rPr>
        <w:t>Regeringens förslag:</w:t>
      </w:r>
      <w:r>
        <w:t xml:space="preserve"> </w:t>
      </w:r>
      <w:r w:rsidRPr="00726739">
        <w:t>Bestämmelsen i förvaltningslagen om vem som får överklaga ett beslut ska gälla för beslut som fattas av ett kontrollor</w:t>
      </w:r>
      <w:r>
        <w:softHyphen/>
      </w:r>
      <w:r w:rsidRPr="00726739">
        <w:t>gan.</w:t>
      </w:r>
      <w:r>
        <w:t xml:space="preserve"> </w:t>
      </w:r>
    </w:p>
    <w:p w14:paraId="15C1C4F0" w14:textId="77777777" w:rsidR="00F71CC6" w:rsidRPr="00A76360" w:rsidRDefault="00F71CC6" w:rsidP="00F71CC6">
      <w:pPr>
        <w:pStyle w:val="Brdtextmedindrag"/>
        <w:rPr>
          <w:sz w:val="8"/>
          <w:szCs w:val="8"/>
        </w:rPr>
      </w:pPr>
    </w:p>
    <w:p w14:paraId="45ACF7EA" w14:textId="77777777" w:rsidR="00F71CC6" w:rsidRDefault="00AB307F" w:rsidP="00F71CC6">
      <w:pPr>
        <w:pStyle w:val="Brdtextmedindrag"/>
      </w:pPr>
      <w:r>
        <w:rPr>
          <w:b/>
        </w:rPr>
        <w:t>Promemorian</w:t>
      </w:r>
      <w:r w:rsidRPr="0006285B">
        <w:rPr>
          <w:b/>
        </w:rPr>
        <w:t>s förslag</w:t>
      </w:r>
      <w:r>
        <w:rPr>
          <w:b/>
        </w:rPr>
        <w:t xml:space="preserve"> </w:t>
      </w:r>
      <w:r>
        <w:rPr>
          <w:bCs/>
        </w:rPr>
        <w:t>ö</w:t>
      </w:r>
      <w:r>
        <w:t>verensstämmer med regeringens.</w:t>
      </w:r>
    </w:p>
    <w:p w14:paraId="17AFA5DA" w14:textId="77777777" w:rsidR="00F71CC6" w:rsidRPr="00233290" w:rsidRDefault="00AB307F" w:rsidP="00F71CC6">
      <w:pPr>
        <w:pStyle w:val="Brdtextmedindrag"/>
        <w:rPr>
          <w:bCs/>
        </w:rPr>
      </w:pPr>
      <w:r w:rsidRPr="009D1DBD">
        <w:rPr>
          <w:b/>
        </w:rPr>
        <w:t>Remissinstanserna</w:t>
      </w:r>
      <w:r>
        <w:rPr>
          <w:b/>
        </w:rPr>
        <w:t>:</w:t>
      </w:r>
      <w:r w:rsidRPr="003336A8">
        <w:t xml:space="preserve"> </w:t>
      </w:r>
      <w:r w:rsidRPr="004252B0">
        <w:rPr>
          <w:bCs/>
          <w:i/>
          <w:iCs/>
        </w:rPr>
        <w:t>Livsmedelsföretagen</w:t>
      </w:r>
      <w:r w:rsidRPr="004252B0">
        <w:rPr>
          <w:bCs/>
        </w:rPr>
        <w:t xml:space="preserve"> ser positivt på att det i lagen förtydligas vem som får överklaga ett beslut av ett kontrollorgan.</w:t>
      </w:r>
      <w:r w:rsidRPr="003336A8">
        <w:t xml:space="preserve"> </w:t>
      </w:r>
      <w:r w:rsidRPr="004252B0">
        <w:rPr>
          <w:bCs/>
          <w:i/>
          <w:iCs/>
        </w:rPr>
        <w:t>Livsmedelsverket</w:t>
      </w:r>
      <w:r>
        <w:rPr>
          <w:bCs/>
          <w:i/>
          <w:iCs/>
        </w:rPr>
        <w:t xml:space="preserve"> </w:t>
      </w:r>
      <w:r w:rsidRPr="004252B0">
        <w:rPr>
          <w:bCs/>
        </w:rPr>
        <w:t>anser att</w:t>
      </w:r>
      <w:r w:rsidRPr="003336A8">
        <w:rPr>
          <w:bCs/>
        </w:rPr>
        <w:t xml:space="preserve"> </w:t>
      </w:r>
      <w:r>
        <w:rPr>
          <w:bCs/>
        </w:rPr>
        <w:t>d</w:t>
      </w:r>
      <w:r w:rsidRPr="003336A8">
        <w:rPr>
          <w:bCs/>
        </w:rPr>
        <w:t xml:space="preserve">et bör införas en bestämmelse i lagen om kontroll av ekologisk produktion om vem som är part när beslut </w:t>
      </w:r>
      <w:r>
        <w:rPr>
          <w:bCs/>
        </w:rPr>
        <w:t xml:space="preserve">som fattats av </w:t>
      </w:r>
      <w:r w:rsidRPr="003336A8">
        <w:rPr>
          <w:bCs/>
        </w:rPr>
        <w:t xml:space="preserve">kontrollorgan överklagas. </w:t>
      </w:r>
      <w:r>
        <w:rPr>
          <w:bCs/>
        </w:rPr>
        <w:t xml:space="preserve">Verket anser att det kontrollorgan </w:t>
      </w:r>
      <w:r w:rsidRPr="003336A8">
        <w:rPr>
          <w:bCs/>
        </w:rPr>
        <w:t xml:space="preserve">som beslutat i frågan även </w:t>
      </w:r>
      <w:r>
        <w:rPr>
          <w:bCs/>
        </w:rPr>
        <w:t xml:space="preserve">bör </w:t>
      </w:r>
      <w:r w:rsidRPr="003336A8">
        <w:rPr>
          <w:bCs/>
        </w:rPr>
        <w:t>vara part</w:t>
      </w:r>
      <w:r>
        <w:rPr>
          <w:bCs/>
        </w:rPr>
        <w:t>. Inga andra remissinstanser lämnar synpunkter på förslaget.</w:t>
      </w:r>
    </w:p>
    <w:p w14:paraId="487A4781" w14:textId="77777777" w:rsidR="00F71CC6" w:rsidRDefault="00AB307F" w:rsidP="00F71CC6">
      <w:pPr>
        <w:pStyle w:val="Brdtextmedindrag"/>
      </w:pPr>
      <w:r w:rsidRPr="009D1DBD">
        <w:rPr>
          <w:b/>
        </w:rPr>
        <w:t>Skälen för regeringens förslag</w:t>
      </w:r>
      <w:r>
        <w:rPr>
          <w:b/>
        </w:rPr>
        <w:t>:</w:t>
      </w:r>
      <w:r>
        <w:t xml:space="preserve"> </w:t>
      </w:r>
      <w:r w:rsidRPr="00C94AEF">
        <w:t xml:space="preserve">Enligt 28 § </w:t>
      </w:r>
      <w:r>
        <w:t>lagen om kontroll av eko</w:t>
      </w:r>
      <w:r>
        <w:softHyphen/>
        <w:t xml:space="preserve">logisk produktion </w:t>
      </w:r>
      <w:r w:rsidRPr="00C94AEF">
        <w:t>får beslut av kontrollorgan överklagas till länsstyrelsen i det län där</w:t>
      </w:r>
      <w:r>
        <w:t xml:space="preserve"> </w:t>
      </w:r>
      <w:r w:rsidRPr="00C94AEF">
        <w:t>organet har sitt säte.</w:t>
      </w:r>
      <w:r>
        <w:t xml:space="preserve"> Länsstyrelsens beslut får enligt 30 § över</w:t>
      </w:r>
      <w:r>
        <w:softHyphen/>
        <w:t>klagas till allmän förvaltningsdomstol.</w:t>
      </w:r>
      <w:r w:rsidRPr="00C94AEF">
        <w:t xml:space="preserve"> I lagen är det inte reglerat vem som får överklaga ett beslut av ett kontrollorgan. Enligt förvaltningslagen får ett beslut överklagas av den som beslutet angår om det har gått honom eller henne emot (42 §). Detsamma bör gälla för beslut </w:t>
      </w:r>
      <w:r>
        <w:t xml:space="preserve">som fattats </w:t>
      </w:r>
      <w:r w:rsidRPr="00C94AEF">
        <w:t>av ett kontrollorgan. Förvaltningslagen gäller dock endast för handläggning av ärenden hos förvaltningsmyndigheterna och handläggning av förvalt</w:t>
      </w:r>
      <w:r>
        <w:softHyphen/>
      </w:r>
      <w:r w:rsidRPr="00C94AEF">
        <w:t>ningsärenden hos domstolarna och inte för kontrollorgan. Bestämmelsen om överklagande av kontrollorgans beslut bör därför kompletteras med en hänvisning till 42 § förvaltningslagen</w:t>
      </w:r>
      <w:r>
        <w:t>.</w:t>
      </w:r>
    </w:p>
    <w:p w14:paraId="1615F941" w14:textId="77777777" w:rsidR="00F71CC6" w:rsidRDefault="00AB307F" w:rsidP="00F71CC6">
      <w:pPr>
        <w:pStyle w:val="Brdtextmedindrag"/>
      </w:pPr>
      <w:r w:rsidRPr="00364BA4">
        <w:rPr>
          <w:i/>
          <w:iCs/>
        </w:rPr>
        <w:t>Livsmedelsverket</w:t>
      </w:r>
      <w:r>
        <w:rPr>
          <w:i/>
          <w:iCs/>
        </w:rPr>
        <w:t xml:space="preserve"> </w:t>
      </w:r>
      <w:r>
        <w:t>anser att det även bör införas en bestämmelse som anger att det kontrollorgan som har beslutat i ett ärende ska vara den enskildes motpart. Det finns i dag inte några bestämmelser i lagen om kontroll av ekologisk produktion som reglerar vem som ska vara den enskildes motpart vid överklagande av ett kontrollorgans beslut. I prome</w:t>
      </w:r>
      <w:r>
        <w:softHyphen/>
        <w:t>morian lämnas inte heller något förslag när det gäller den frågan. Det sak</w:t>
      </w:r>
      <w:r>
        <w:softHyphen/>
        <w:t xml:space="preserve">nas därmed beredningsunderlag för att i detta lagstiftningsärende överväga vem som bör </w:t>
      </w:r>
      <w:r w:rsidRPr="0079172A">
        <w:t>för</w:t>
      </w:r>
      <w:r>
        <w:t>a</w:t>
      </w:r>
      <w:r w:rsidRPr="0079172A">
        <w:t xml:space="preserve"> det allmännas talan </w:t>
      </w:r>
      <w:r>
        <w:t xml:space="preserve">i domstol. </w:t>
      </w:r>
    </w:p>
    <w:p w14:paraId="640800D6" w14:textId="77777777" w:rsidR="00F71CC6" w:rsidRDefault="00AB307F" w:rsidP="00F71CC6">
      <w:pPr>
        <w:pStyle w:val="Rubrik2"/>
      </w:pPr>
      <w:bookmarkStart w:id="526" w:name="_Toc44537317"/>
      <w:bookmarkStart w:id="527" w:name="_Toc54265512"/>
      <w:r>
        <w:t>Ändring med anledning av förbudet mot dubbelprövning</w:t>
      </w:r>
      <w:bookmarkEnd w:id="526"/>
      <w:bookmarkEnd w:id="527"/>
    </w:p>
    <w:p w14:paraId="221503DC" w14:textId="77777777" w:rsidR="00F71CC6" w:rsidRPr="00A76360" w:rsidRDefault="00AB307F" w:rsidP="00F71CC6">
      <w:pPr>
        <w:pStyle w:val="Brdtextram"/>
      </w:pPr>
      <w:r w:rsidRPr="00420062">
        <w:rPr>
          <w:b/>
        </w:rPr>
        <w:t>Regeringens förslag:</w:t>
      </w:r>
      <w:r>
        <w:t xml:space="preserve"> D</w:t>
      </w:r>
      <w:r w:rsidRPr="00FF2A7E">
        <w:t xml:space="preserve">et </w:t>
      </w:r>
      <w:r>
        <w:t xml:space="preserve">ska </w:t>
      </w:r>
      <w:r w:rsidRPr="00FF2A7E">
        <w:t xml:space="preserve">inte </w:t>
      </w:r>
      <w:r>
        <w:t xml:space="preserve">få beslutas om sanktionsavgift </w:t>
      </w:r>
      <w:r w:rsidRPr="00FF2A7E">
        <w:t xml:space="preserve">för en </w:t>
      </w:r>
      <w:r>
        <w:t>överträdelse</w:t>
      </w:r>
      <w:r w:rsidRPr="00FF2A7E">
        <w:t xml:space="preserve"> som omfattas av ett föreläggande om vite om överträdelsen ligger till grund för en ansökan om utdömande av vitet.  </w:t>
      </w:r>
    </w:p>
    <w:p w14:paraId="1B41DAE7" w14:textId="77777777" w:rsidR="00F71CC6" w:rsidRPr="00A76360" w:rsidRDefault="00F71CC6" w:rsidP="00F71CC6">
      <w:pPr>
        <w:pStyle w:val="Brdtextmedindrag"/>
        <w:rPr>
          <w:sz w:val="8"/>
          <w:szCs w:val="8"/>
        </w:rPr>
      </w:pPr>
    </w:p>
    <w:p w14:paraId="48778A70" w14:textId="1CA3DF2B" w:rsidR="00F71CC6" w:rsidRDefault="00AB307F" w:rsidP="00F71CC6">
      <w:pPr>
        <w:pStyle w:val="Brdtextmedindrag"/>
      </w:pPr>
      <w:r>
        <w:rPr>
          <w:b/>
        </w:rPr>
        <w:t>Promemorians</w:t>
      </w:r>
      <w:r w:rsidRPr="0006285B">
        <w:rPr>
          <w:b/>
        </w:rPr>
        <w:t xml:space="preserve"> förslag</w:t>
      </w:r>
      <w:r>
        <w:t xml:space="preserve"> överensstämmer med regeringens</w:t>
      </w:r>
      <w:r w:rsidRPr="00F10F7A">
        <w:t>.</w:t>
      </w:r>
    </w:p>
    <w:p w14:paraId="2D06BF35" w14:textId="77777777" w:rsidR="00F71CC6" w:rsidRDefault="00AB307F" w:rsidP="00F71CC6">
      <w:pPr>
        <w:pStyle w:val="Brdtextmedindrag"/>
      </w:pPr>
      <w:r w:rsidRPr="004646C4">
        <w:rPr>
          <w:b/>
          <w:bCs/>
        </w:rPr>
        <w:t>Remissinstanserna</w:t>
      </w:r>
      <w:r>
        <w:t xml:space="preserve"> yttrar sig inte om denna fråga.</w:t>
      </w:r>
    </w:p>
    <w:p w14:paraId="76E229E5" w14:textId="77777777" w:rsidR="00F71CC6" w:rsidRPr="004872B5" w:rsidRDefault="00AB307F" w:rsidP="00F71CC6">
      <w:pPr>
        <w:pStyle w:val="Brdtextmedindrag"/>
      </w:pPr>
      <w:r w:rsidRPr="004872B5">
        <w:rPr>
          <w:b/>
          <w:bCs/>
        </w:rPr>
        <w:t>Skälen för regeringens förslag:</w:t>
      </w:r>
      <w:r>
        <w:rPr>
          <w:b/>
          <w:bCs/>
        </w:rPr>
        <w:t xml:space="preserve"> </w:t>
      </w:r>
      <w:r w:rsidRPr="004872B5">
        <w:t xml:space="preserve">I </w:t>
      </w:r>
      <w:r>
        <w:t xml:space="preserve">19 och 20 §§ lagen om ekologisk produktion </w:t>
      </w:r>
      <w:r w:rsidRPr="004872B5">
        <w:t xml:space="preserve">finns bestämmelser om </w:t>
      </w:r>
      <w:r>
        <w:t>sanktionsavgifter för vissa överträdel</w:t>
      </w:r>
      <w:r>
        <w:softHyphen/>
        <w:t>ser</w:t>
      </w:r>
      <w:r w:rsidRPr="004872B5">
        <w:t xml:space="preserve">. </w:t>
      </w:r>
      <w:r>
        <w:t>Samtidigt får också f</w:t>
      </w:r>
      <w:r w:rsidRPr="004872B5">
        <w:t xml:space="preserve">örelägganden eller förbud enligt </w:t>
      </w:r>
      <w:r>
        <w:t>lagen</w:t>
      </w:r>
      <w:r w:rsidRPr="004872B5">
        <w:t xml:space="preserve"> eller enligt de EU-</w:t>
      </w:r>
      <w:r>
        <w:t>förordningar som anges i 1 §</w:t>
      </w:r>
      <w:r w:rsidRPr="004872B5">
        <w:t xml:space="preserve"> förenas med vite</w:t>
      </w:r>
      <w:r>
        <w:t>, se 12 §</w:t>
      </w:r>
      <w:r w:rsidRPr="004872B5">
        <w:t xml:space="preserve">. </w:t>
      </w:r>
    </w:p>
    <w:p w14:paraId="5D6E27A2" w14:textId="6DA485E6" w:rsidR="00F71CC6" w:rsidRPr="004872B5" w:rsidRDefault="00AB307F" w:rsidP="00F71CC6">
      <w:pPr>
        <w:pStyle w:val="Brdtextmedindrag"/>
      </w:pPr>
      <w:r>
        <w:t>I</w:t>
      </w:r>
      <w:r w:rsidRPr="004872B5">
        <w:t xml:space="preserve"> </w:t>
      </w:r>
      <w:r>
        <w:t>21 § regleras</w:t>
      </w:r>
      <w:r w:rsidRPr="004872B5">
        <w:t xml:space="preserve"> förhållandet mellan </w:t>
      </w:r>
      <w:r>
        <w:t>sanktionsavgift</w:t>
      </w:r>
      <w:r w:rsidRPr="004872B5">
        <w:t xml:space="preserve"> och vite </w:t>
      </w:r>
      <w:r>
        <w:t>genom att det anges</w:t>
      </w:r>
      <w:r w:rsidRPr="004872B5">
        <w:t xml:space="preserve"> att </w:t>
      </w:r>
      <w:r>
        <w:t>sanktionsavgift</w:t>
      </w:r>
      <w:r w:rsidRPr="004872B5">
        <w:t xml:space="preserve"> inte får </w:t>
      </w:r>
      <w:r>
        <w:t>beslutas</w:t>
      </w:r>
      <w:r w:rsidRPr="004872B5">
        <w:t xml:space="preserve"> för en gärning som omfattas av ett vitesföreläggande. </w:t>
      </w:r>
    </w:p>
    <w:p w14:paraId="65F34BFD" w14:textId="77777777" w:rsidR="00F71CC6" w:rsidRPr="004872B5" w:rsidRDefault="00AB307F" w:rsidP="00F71CC6">
      <w:pPr>
        <w:pStyle w:val="Brdtextmedindrag"/>
      </w:pPr>
      <w:r w:rsidRPr="004872B5">
        <w:t xml:space="preserve">I artikel 4 i Europakonventionens </w:t>
      </w:r>
      <w:r>
        <w:t xml:space="preserve">sjunde </w:t>
      </w:r>
      <w:r w:rsidRPr="004872B5">
        <w:t>tilläggsprotokoll regleras rätten att inte bli lagförd eller straffad två gånger (ne bis in idem). Denna rättighet brukar också kallas dubbel</w:t>
      </w:r>
      <w:r>
        <w:t>prövningsförbudet</w:t>
      </w:r>
      <w:r w:rsidRPr="004872B5">
        <w:t>.</w:t>
      </w:r>
      <w:r>
        <w:t xml:space="preserve"> </w:t>
      </w:r>
      <w:r w:rsidRPr="004872B5">
        <w:t>Enligt Europadomstolens tolkning av artikeln kan förbudet mot dubbel</w:t>
      </w:r>
      <w:r>
        <w:t xml:space="preserve"> lagföring</w:t>
      </w:r>
      <w:r w:rsidRPr="004872B5">
        <w:t xml:space="preserve"> vara tillämpligt även när åtgärder eller sanktioner inte betecknas som straff i den nationella rätten, såsom exempelvis administrativa sanktioner och viten. </w:t>
      </w:r>
    </w:p>
    <w:p w14:paraId="13D3214A" w14:textId="77777777" w:rsidR="00F71CC6" w:rsidRDefault="00AB307F" w:rsidP="00F71CC6">
      <w:pPr>
        <w:pStyle w:val="Brdtextmedindrag"/>
      </w:pPr>
      <w:r w:rsidRPr="004872B5">
        <w:t>Dubbel</w:t>
      </w:r>
      <w:r>
        <w:t>prövningsförbudet</w:t>
      </w:r>
      <w:r w:rsidRPr="004872B5">
        <w:t xml:space="preserve"> hindrar inte bara ett andra straff (dvs. ett nytt straff vid ett annat tillfälle än det första) utan även en andra prövning av samma gärning. Europadomstolen har i ett mål som gällde parallella förfaranden funnit att en kränkning av dubbelprövningsförbudet hade ägt rum, då den andra processen inte avslutades när det första avgörandet blev slutligt (Muslija mot Bosnien-Herzegovina, no. 32042/11, den 14 januari 2014). Liknande resonemang fördes i Europadomstolens dom i målen Grande Stevens and Others v. Italy (nos. 18640/10, 18647/10, 18663/10 och 18698/10, den 4 mars 2014), Glantz mot Finland och Nykänen mot Finland (no. 37394/11 respektive 11828/11, den 20 maj 2014). Enligt </w:t>
      </w:r>
      <w:r>
        <w:t xml:space="preserve">ett avgörande från Högsta </w:t>
      </w:r>
      <w:r w:rsidRPr="004872B5">
        <w:t>domstolen är det inte enbart ett slutligt avgörande som utgör ett hinder mot ett andra förfarande. Även en pågående prövning är ett sådant hinder</w:t>
      </w:r>
      <w:r>
        <w:t xml:space="preserve"> (NJA 2013 s. 502)</w:t>
      </w:r>
      <w:r w:rsidRPr="004872B5">
        <w:t xml:space="preserve">. Det innebär att det som avgör när ett hinder mot ett andra förfarande för samma gärning eller överträdelse uppkommer får anses vara den tidpunkt när det inleds en domstolsprocess om utdömande </w:t>
      </w:r>
      <w:r>
        <w:t>av</w:t>
      </w:r>
      <w:r w:rsidRPr="004872B5">
        <w:t xml:space="preserve"> vite. </w:t>
      </w:r>
      <w:r>
        <w:t>Regeringen anser i likhet med promemorian att d</w:t>
      </w:r>
      <w:r w:rsidRPr="00610DA3">
        <w:t xml:space="preserve">etta bör komma till uttryck i </w:t>
      </w:r>
      <w:r>
        <w:t>lagen om kontroll av ekologisk produktion</w:t>
      </w:r>
      <w:r w:rsidRPr="00610DA3">
        <w:t xml:space="preserve">. Exempel på sådana regleringar finns i livsmedelslagen och lagen om foder och animaliska biprodukter. Bestämmelsen i </w:t>
      </w:r>
      <w:r>
        <w:t>21 §</w:t>
      </w:r>
      <w:r w:rsidRPr="00610DA3">
        <w:t xml:space="preserve"> bör utformas på motsva</w:t>
      </w:r>
      <w:r>
        <w:softHyphen/>
      </w:r>
      <w:r w:rsidRPr="00610DA3">
        <w:t>rande sätt.</w:t>
      </w:r>
    </w:p>
    <w:p w14:paraId="27E54F69" w14:textId="77777777" w:rsidR="00F71CC6" w:rsidRDefault="00AB307F" w:rsidP="00F71CC6">
      <w:pPr>
        <w:pStyle w:val="Rubrik1"/>
      </w:pPr>
      <w:bookmarkStart w:id="528" w:name="_Toc44537318"/>
      <w:bookmarkStart w:id="529" w:name="_Toc54265513"/>
      <w:r>
        <w:t>Ändringar i djurskyddslagen</w:t>
      </w:r>
      <w:bookmarkEnd w:id="528"/>
      <w:bookmarkEnd w:id="529"/>
    </w:p>
    <w:p w14:paraId="23243EDF" w14:textId="77777777" w:rsidR="00F71CC6" w:rsidRDefault="00AB307F" w:rsidP="0041073F">
      <w:pPr>
        <w:pStyle w:val="Rubrik2"/>
        <w:spacing w:before="0"/>
      </w:pPr>
      <w:bookmarkStart w:id="530" w:name="_Toc44537319"/>
      <w:bookmarkStart w:id="531" w:name="_Toc54265514"/>
      <w:r>
        <w:t>Ord och uttryck i lagen</w:t>
      </w:r>
      <w:bookmarkEnd w:id="530"/>
      <w:bookmarkEnd w:id="531"/>
    </w:p>
    <w:p w14:paraId="408CAEAE" w14:textId="77777777" w:rsidR="00F71CC6" w:rsidRDefault="00AB307F" w:rsidP="00F71CC6">
      <w:pPr>
        <w:pStyle w:val="Brdtextram"/>
      </w:pPr>
      <w:r w:rsidRPr="00420062">
        <w:rPr>
          <w:b/>
        </w:rPr>
        <w:t>Regeringens förslag:</w:t>
      </w:r>
      <w:r>
        <w:t xml:space="preserve"> Uttrycket offentlig kontroll ska i lagen betyda dels offentlig kontroll enligt den nya kontrollförordningen, dels kontroll i övrigt av att djurskyddslagen och föreskrifter </w:t>
      </w:r>
      <w:r w:rsidRPr="00F85D2C">
        <w:t>och beslut</w:t>
      </w:r>
      <w:r>
        <w:t xml:space="preserve"> som har meddelats med stöd av lagen följs. </w:t>
      </w:r>
    </w:p>
    <w:p w14:paraId="70160F7E" w14:textId="77777777" w:rsidR="00F71CC6" w:rsidRDefault="00AB307F" w:rsidP="00F71CC6">
      <w:pPr>
        <w:pStyle w:val="Brdtextmedindragram"/>
      </w:pPr>
      <w:r>
        <w:t xml:space="preserve">Uttrycket annan offentlig verksamhet ska betyda dels annan offentlig verksamhet enligt den nya kontrollförordningen, dels sådan offentlig verksamhet som i övrigt utförs med stöd av lagen eller föreskrifter </w:t>
      </w:r>
      <w:r w:rsidRPr="00F85D2C">
        <w:t>eller beslut</w:t>
      </w:r>
      <w:r>
        <w:t xml:space="preserve"> som har meddelats med stöd av lagen. </w:t>
      </w:r>
    </w:p>
    <w:p w14:paraId="195D3D27" w14:textId="77777777" w:rsidR="00F71CC6" w:rsidRDefault="00AB307F" w:rsidP="00F71CC6">
      <w:pPr>
        <w:pStyle w:val="Brdtextmedindragram"/>
      </w:pPr>
      <w:r>
        <w:t>Ordet kontrollorgan ska i berörda bestämmelser i lagen ersättas med ”ett organ med delegerade uppgifter eller en fysisk person som har delegerats vissa uppgifter”.</w:t>
      </w:r>
    </w:p>
    <w:p w14:paraId="28FFB5B2" w14:textId="77777777" w:rsidR="00F71CC6" w:rsidRPr="00027FEC" w:rsidRDefault="00AB307F" w:rsidP="00F71CC6">
      <w:pPr>
        <w:pStyle w:val="Brdtextmedindragram"/>
      </w:pPr>
      <w:r>
        <w:t xml:space="preserve">Uttrycket organ med delegerade uppgifter ska ha samma betydelse som i den nya kontrollförordningen. </w:t>
      </w:r>
    </w:p>
    <w:p w14:paraId="74EA2DCD" w14:textId="77777777" w:rsidR="00F71CC6" w:rsidRPr="00A76360" w:rsidRDefault="00F71CC6" w:rsidP="00F71CC6">
      <w:pPr>
        <w:pStyle w:val="Brdtextmedindrag"/>
        <w:rPr>
          <w:sz w:val="8"/>
          <w:szCs w:val="8"/>
        </w:rPr>
      </w:pPr>
    </w:p>
    <w:p w14:paraId="56EBFDE5"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sidRPr="00D07C86">
        <w:rPr>
          <w:rFonts w:ascii="Times New Roman" w:hAnsi="Times New Roman"/>
          <w:sz w:val="20"/>
        </w:rPr>
        <w:t xml:space="preserve"> </w:t>
      </w:r>
      <w:r>
        <w:rPr>
          <w:rFonts w:ascii="Times New Roman" w:hAnsi="Times New Roman"/>
          <w:sz w:val="20"/>
        </w:rPr>
        <w:t>Överensstämmer med regeringens förslag.</w:t>
      </w:r>
    </w:p>
    <w:p w14:paraId="36780DBD"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Pr>
          <w:rFonts w:ascii="Times New Roman" w:hAnsi="Times New Roman"/>
          <w:b/>
          <w:sz w:val="20"/>
        </w:rPr>
        <w:t xml:space="preserve"> </w:t>
      </w:r>
      <w:r w:rsidRPr="00E8591E">
        <w:rPr>
          <w:rFonts w:ascii="Times New Roman" w:hAnsi="Times New Roman"/>
          <w:bCs/>
          <w:i/>
          <w:iCs/>
          <w:sz w:val="20"/>
        </w:rPr>
        <w:t>Sveriges l</w:t>
      </w:r>
      <w:r w:rsidRPr="00F216A4">
        <w:rPr>
          <w:rFonts w:ascii="Times New Roman" w:hAnsi="Times New Roman"/>
          <w:bCs/>
          <w:i/>
          <w:iCs/>
          <w:sz w:val="20"/>
        </w:rPr>
        <w:t>antbruksuniversitet</w:t>
      </w:r>
      <w:r>
        <w:rPr>
          <w:rFonts w:ascii="Times New Roman" w:hAnsi="Times New Roman"/>
          <w:bCs/>
          <w:sz w:val="20"/>
        </w:rPr>
        <w:t xml:space="preserve"> (</w:t>
      </w:r>
      <w:r w:rsidRPr="00BF4DD0">
        <w:rPr>
          <w:rFonts w:ascii="Times New Roman" w:hAnsi="Times New Roman"/>
          <w:i/>
          <w:sz w:val="20"/>
        </w:rPr>
        <w:t>SLU</w:t>
      </w:r>
      <w:r>
        <w:rPr>
          <w:rFonts w:ascii="Times New Roman" w:hAnsi="Times New Roman"/>
          <w:i/>
          <w:sz w:val="20"/>
        </w:rPr>
        <w:t>)</w:t>
      </w:r>
      <w:r w:rsidRPr="00BF4DD0">
        <w:rPr>
          <w:rFonts w:ascii="Times New Roman" w:hAnsi="Times New Roman"/>
          <w:sz w:val="20"/>
        </w:rPr>
        <w:t xml:space="preserve"> </w:t>
      </w:r>
      <w:r>
        <w:rPr>
          <w:rFonts w:ascii="Times New Roman" w:hAnsi="Times New Roman"/>
          <w:sz w:val="20"/>
        </w:rPr>
        <w:t>påpekar att</w:t>
      </w:r>
      <w:r w:rsidRPr="00BF4DD0">
        <w:rPr>
          <w:rFonts w:ascii="Times New Roman" w:hAnsi="Times New Roman"/>
          <w:sz w:val="20"/>
        </w:rPr>
        <w:t xml:space="preserve"> den nya djurskyddslagen är tillämplig även på andra djur </w:t>
      </w:r>
      <w:r>
        <w:rPr>
          <w:rFonts w:ascii="Times New Roman" w:hAnsi="Times New Roman"/>
          <w:sz w:val="20"/>
        </w:rPr>
        <w:t xml:space="preserve">än sådana som omfattas av den nya kontrollförordningen, </w:t>
      </w:r>
      <w:r w:rsidRPr="00BF4DD0">
        <w:rPr>
          <w:rFonts w:ascii="Times New Roman" w:hAnsi="Times New Roman"/>
          <w:sz w:val="20"/>
        </w:rPr>
        <w:t>t.ex. sällskapsdjur och försöks</w:t>
      </w:r>
      <w:r>
        <w:rPr>
          <w:rFonts w:ascii="Times New Roman" w:hAnsi="Times New Roman"/>
          <w:sz w:val="20"/>
        </w:rPr>
        <w:softHyphen/>
      </w:r>
      <w:r w:rsidRPr="00BF4DD0">
        <w:rPr>
          <w:rFonts w:ascii="Times New Roman" w:hAnsi="Times New Roman"/>
          <w:sz w:val="20"/>
        </w:rPr>
        <w:t>djur</w:t>
      </w:r>
      <w:r>
        <w:rPr>
          <w:rFonts w:ascii="Times New Roman" w:hAnsi="Times New Roman"/>
          <w:sz w:val="20"/>
        </w:rPr>
        <w:t>.</w:t>
      </w:r>
      <w:r w:rsidRPr="00BF4DD0">
        <w:rPr>
          <w:rFonts w:ascii="Times New Roman" w:hAnsi="Times New Roman"/>
          <w:sz w:val="20"/>
        </w:rPr>
        <w:t xml:space="preserve"> </w:t>
      </w:r>
      <w:r>
        <w:rPr>
          <w:rFonts w:ascii="Times New Roman" w:hAnsi="Times New Roman"/>
          <w:sz w:val="20"/>
        </w:rPr>
        <w:t xml:space="preserve">Därför </w:t>
      </w:r>
      <w:r w:rsidRPr="00BF4DD0">
        <w:rPr>
          <w:rFonts w:ascii="Times New Roman" w:hAnsi="Times New Roman"/>
          <w:sz w:val="20"/>
        </w:rPr>
        <w:t>anser SLU att lagstiftningen gällande kontrollen även ska gälla dessa djur.</w:t>
      </w:r>
      <w:r>
        <w:rPr>
          <w:rFonts w:ascii="Times New Roman" w:hAnsi="Times New Roman"/>
          <w:sz w:val="20"/>
        </w:rPr>
        <w:t xml:space="preserve"> </w:t>
      </w:r>
      <w:r w:rsidRPr="00E03737">
        <w:rPr>
          <w:rFonts w:ascii="Times New Roman" w:hAnsi="Times New Roman"/>
          <w:sz w:val="20"/>
        </w:rPr>
        <w:t xml:space="preserve">Se </w:t>
      </w:r>
      <w:r>
        <w:rPr>
          <w:rFonts w:ascii="Times New Roman" w:hAnsi="Times New Roman"/>
          <w:sz w:val="20"/>
        </w:rPr>
        <w:t xml:space="preserve">också allmänna </w:t>
      </w:r>
      <w:r w:rsidRPr="00E03737">
        <w:rPr>
          <w:rFonts w:ascii="Times New Roman" w:hAnsi="Times New Roman"/>
          <w:sz w:val="20"/>
        </w:rPr>
        <w:t>synpunkter i avsnitt 6.1 och 6.2</w:t>
      </w:r>
      <w:r>
        <w:rPr>
          <w:rFonts w:ascii="Times New Roman" w:hAnsi="Times New Roman"/>
          <w:sz w:val="20"/>
        </w:rPr>
        <w:t>.</w:t>
      </w:r>
    </w:p>
    <w:p w14:paraId="36B3D371" w14:textId="77777777" w:rsidR="00F71CC6" w:rsidRDefault="00AB307F" w:rsidP="00F71CC6">
      <w:pPr>
        <w:pStyle w:val="Rubrik4utannumrering"/>
      </w:pPr>
      <w:r w:rsidRPr="00D07C86">
        <w:t>Skälen för regeringens förslag</w:t>
      </w:r>
      <w:r>
        <w:t xml:space="preserve"> </w:t>
      </w:r>
    </w:p>
    <w:p w14:paraId="2BC37057" w14:textId="77777777" w:rsidR="00F71CC6" w:rsidRDefault="00AB307F" w:rsidP="00F71CC6">
      <w:pPr>
        <w:pStyle w:val="Rubrik5utannumrering"/>
      </w:pPr>
      <w:r>
        <w:t>Offentlig kontroll och annan offentlig verksamhet</w:t>
      </w:r>
    </w:p>
    <w:p w14:paraId="03B98EBA" w14:textId="77777777" w:rsidR="00F71CC6" w:rsidRDefault="00AB307F" w:rsidP="00F71CC6">
      <w:pPr>
        <w:pStyle w:val="Brdtextmedindrag"/>
        <w:ind w:firstLine="0"/>
      </w:pPr>
      <w:r>
        <w:t>Det unionsrättsliga uttrycket offentlig kontroll används i djurskyddslagen för att beteckna myndigheternas kontroll enligt lagen och EU-regelverket. Lagen innehåller inte någon hänvisning till den definition som fanns i den tidigare kontrollförordningen.</w:t>
      </w:r>
    </w:p>
    <w:p w14:paraId="00A5363D" w14:textId="1BC75F04" w:rsidR="00F71CC6" w:rsidRDefault="00AB307F" w:rsidP="00F71CC6">
      <w:pPr>
        <w:pStyle w:val="Brdtextmedindrag"/>
      </w:pPr>
      <w:r>
        <w:t>Uttrycket offentlig kontroll används även i den nya kontrollförord</w:t>
      </w:r>
      <w:r>
        <w:softHyphen/>
        <w:t xml:space="preserve">ningen. I förordningen införs därutöver det nya uttrycket annan offentlig verksamhet </w:t>
      </w:r>
      <w:r w:rsidRPr="00E6215D">
        <w:t>för sådan offentlig verk</w:t>
      </w:r>
      <w:r w:rsidRPr="00E6215D">
        <w:softHyphen/>
        <w:t>samhet som inte är offentlig kontroll. I avsnitt 6.2 redogörs närmare för innebörden av de båda uttrycken. I det avsnittet görs</w:t>
      </w:r>
      <w:r>
        <w:t xml:space="preserve"> vidare bedömningen att även uttrycket annan offent</w:t>
      </w:r>
      <w:r>
        <w:softHyphen/>
        <w:t>lig verk</w:t>
      </w:r>
      <w:r>
        <w:softHyphen/>
        <w:t>samhet bör användas i de lagar som berörs av den nya kon</w:t>
      </w:r>
      <w:r>
        <w:softHyphen/>
        <w:t>trollförord</w:t>
      </w:r>
      <w:r>
        <w:softHyphen/>
        <w:t>ningen, bl.a. i djurskydds</w:t>
      </w:r>
      <w:r>
        <w:softHyphen/>
        <w:t>lagen.</w:t>
      </w:r>
    </w:p>
    <w:p w14:paraId="5D1E6C45" w14:textId="77777777" w:rsidR="00F71CC6" w:rsidRDefault="00AB307F" w:rsidP="00F71CC6">
      <w:pPr>
        <w:pStyle w:val="Brdtextmedindrag"/>
      </w:pPr>
      <w:r>
        <w:t xml:space="preserve">Som framgår av </w:t>
      </w:r>
      <w:r w:rsidRPr="00E6215D">
        <w:t>avsnitt 6.2 definieras</w:t>
      </w:r>
      <w:r>
        <w:t xml:space="preserve"> uttrycken offentlig kontroll och annan offentlig verksamhet i den nya kontrollförordning</w:t>
      </w:r>
      <w:r>
        <w:softHyphen/>
        <w:t>en. Offentlig kontroll omfattar kontroll som utförs för att verifiera efterlevnaden av bestämmelser oavsett om de har fastställts på un</w:t>
      </w:r>
      <w:r>
        <w:softHyphen/>
        <w:t>ionsnivå eller av medlems</w:t>
      </w:r>
      <w:r>
        <w:softHyphen/>
        <w:t>staterna för tillämpning av unionslag</w:t>
      </w:r>
      <w:r>
        <w:softHyphen/>
        <w:t>stiftningen. Samma begränsning till unionslagstiftningen finns när det gäller definitionen av annan offentlig verksamhet.</w:t>
      </w:r>
    </w:p>
    <w:p w14:paraId="732C700D" w14:textId="77777777" w:rsidR="00F71CC6" w:rsidRDefault="00AB307F" w:rsidP="00F71CC6">
      <w:pPr>
        <w:pStyle w:val="Brdtextmedindrag"/>
      </w:pPr>
      <w:r>
        <w:t>Kontrollbestämmelserna avseende djurskydd i den nya kontroll</w:t>
      </w:r>
      <w:r>
        <w:softHyphen/>
        <w:t>förord</w:t>
      </w:r>
      <w:r>
        <w:softHyphen/>
        <w:t xml:space="preserve">ningen </w:t>
      </w:r>
      <w:r w:rsidRPr="00E6215D">
        <w:t>omfattar kontroll av animalieproduktionens djur och transport av levande ryggradsdjur som har samband med ekono</w:t>
      </w:r>
      <w:r w:rsidRPr="00E6215D">
        <w:softHyphen/>
        <w:t>misk verksamhet (se avsnitt 6.1). Den nya djurskyddslagen är tillämplig även på andra djur som t.ex. sällskapsdjur</w:t>
      </w:r>
      <w:r>
        <w:t xml:space="preserve"> och försöks</w:t>
      </w:r>
      <w:r>
        <w:softHyphen/>
        <w:t>djur.</w:t>
      </w:r>
    </w:p>
    <w:p w14:paraId="0AD397FD" w14:textId="77777777" w:rsidR="00F71CC6" w:rsidRDefault="00AB307F" w:rsidP="00F71CC6">
      <w:pPr>
        <w:pStyle w:val="Brdtextmedindrag"/>
      </w:pPr>
      <w:r>
        <w:t>Kontroll som utförs av nationell reglering som inte har sin grund i EU-rätten är i strikt bemärkelse inte offentlig kontroll i den nya kontrollför</w:t>
      </w:r>
      <w:r>
        <w:softHyphen/>
        <w:t>ordningens mening. Det finns däremot både praktiska och lagtekniska fördelar med att på det sätt som görs i dag använda samma uttryck för all kontroll som bedrivs enlig lagen. Detta gäller även uttrycket annan offent</w:t>
      </w:r>
      <w:r>
        <w:softHyphen/>
        <w:t>lig verksamhet.</w:t>
      </w:r>
    </w:p>
    <w:p w14:paraId="727A82B9" w14:textId="5E3C849F" w:rsidR="00F71CC6" w:rsidRDefault="00AB307F" w:rsidP="00F71CC6">
      <w:pPr>
        <w:pStyle w:val="Brdtextmedindrag"/>
      </w:pPr>
      <w:r>
        <w:t>Regeringen instämmer i promemorians bedömning att det, för att under</w:t>
      </w:r>
      <w:r>
        <w:softHyphen/>
        <w:t xml:space="preserve">lätta tillämpningen, i lagen bör klargöras vad som avses med uttrycken offentlig kontroll och annan offentlig verksamhet när de används i lagen. Av de nya definitionerna bör det, som även </w:t>
      </w:r>
      <w:r w:rsidRPr="0046325F">
        <w:rPr>
          <w:i/>
        </w:rPr>
        <w:t>SLU</w:t>
      </w:r>
      <w:r>
        <w:rPr>
          <w:i/>
        </w:rPr>
        <w:t xml:space="preserve"> </w:t>
      </w:r>
      <w:r>
        <w:t>påtalar, framgå att med offentlig kontroll och annan offentlig verksam</w:t>
      </w:r>
      <w:r>
        <w:softHyphen/>
        <w:t>het i lagen avses både offentlig kontroll och annan offentlig verk</w:t>
      </w:r>
      <w:r>
        <w:softHyphen/>
        <w:t>samhet enligt den nya kontroll</w:t>
      </w:r>
      <w:r>
        <w:softHyphen/>
        <w:t>förordningen och kontroll och offentlig verksamhet i övrigt enligt djur</w:t>
      </w:r>
      <w:r>
        <w:softHyphen/>
        <w:t>skyddslagen</w:t>
      </w:r>
      <w:r w:rsidRPr="0092732C">
        <w:rPr>
          <w:shd w:val="clear" w:color="auto" w:fill="FFFFFF" w:themeFill="background1"/>
        </w:rPr>
        <w:t xml:space="preserve"> </w:t>
      </w:r>
      <w:r>
        <w:rPr>
          <w:shd w:val="clear" w:color="auto" w:fill="FFFFFF" w:themeFill="background1"/>
        </w:rPr>
        <w:t>och de föreskrifter som har meddelats med stöd av lagen</w:t>
      </w:r>
      <w:r w:rsidRPr="00603284">
        <w:rPr>
          <w:shd w:val="clear" w:color="auto" w:fill="FFFFFF" w:themeFill="background1"/>
        </w:rPr>
        <w:t>.</w:t>
      </w:r>
      <w:r>
        <w:rPr>
          <w:shd w:val="clear" w:color="auto" w:fill="FFFFFF" w:themeFill="background1"/>
        </w:rPr>
        <w:t xml:space="preserve"> Det bör, jämfört med lagrådsremissens förslag, också förtydligas att kontrollen kan gälla efterlevnaden av beslut som har meddelats med stöd av lagen, jfr nuvarande 8 kap. 1 § första stycket. Motsvarande förtydligande bör göras också i definitionen av annan offentlig verksamhet</w:t>
      </w:r>
      <w:r>
        <w:t xml:space="preserve">. </w:t>
      </w:r>
    </w:p>
    <w:p w14:paraId="60F5EDCA" w14:textId="61543617" w:rsidR="00F71CC6" w:rsidRPr="00FC7AB2" w:rsidRDefault="00AB307F" w:rsidP="00F71CC6">
      <w:pPr>
        <w:pStyle w:val="Brdtextmedindrag"/>
      </w:pPr>
      <w:r>
        <w:t>Även när det gäller den typ av djurhållning som faller inom kontrollför</w:t>
      </w:r>
      <w:r>
        <w:softHyphen/>
        <w:t xml:space="preserve">ordningens tillämpningsområde (dvs. </w:t>
      </w:r>
      <w:r w:rsidRPr="00E8591E">
        <w:t>animalieproduktionen och transport av levande ryggradsdjur som har samband med ekonomisk verksamhet</w:t>
      </w:r>
      <w:r w:rsidRPr="00FC7AB2">
        <w:t>) ger EU-lagstiftningen</w:t>
      </w:r>
      <w:r>
        <w:t xml:space="preserve"> på området medlemsstaterna möjlighet att ha krav som är strängare från djurskyddssynpunkt än vad som krävs för att genom</w:t>
      </w:r>
      <w:r>
        <w:softHyphen/>
        <w:t>föra eller komplettera EU-lagstiftningen. Sådana strängare nationella regler finns framför allt i de föreskrifter som har meddelats med stöd av djurskyddslagen, t.ex. när det gäller mått för förvaringsutrymmen och tillåtna tider för transport. Det är dock regeringens bedömning att även sådana bestämmelser kan anses fastställda ”för tillämpning av unionslag</w:t>
      </w:r>
      <w:r>
        <w:softHyphen/>
        <w:t>stiftningen” i den mening som avses i artikel 1.2 i den nya kontrollförord</w:t>
      </w:r>
      <w:r>
        <w:softHyphen/>
        <w:t>ningen. Detsamma gäller andra bestämmelser i djurskyddslagen som kompletterar och ger effekt åt EU-rättsakter, t.ex. bestämmelser om djur</w:t>
      </w:r>
      <w:r>
        <w:softHyphen/>
        <w:t xml:space="preserve">förbud och omhändertagande av djur. </w:t>
      </w:r>
      <w:r>
        <w:rPr>
          <w:shd w:val="clear" w:color="auto" w:fill="FFFFFF" w:themeFill="background1"/>
        </w:rPr>
        <w:t>Kontrollförordningen bedöms därmed vara tillämplig vid all offentlig kontroll och annan offentlig verk</w:t>
      </w:r>
      <w:r>
        <w:rPr>
          <w:shd w:val="clear" w:color="auto" w:fill="FFFFFF" w:themeFill="background1"/>
        </w:rPr>
        <w:softHyphen/>
        <w:t xml:space="preserve">samhet som avser </w:t>
      </w:r>
      <w:r w:rsidRPr="00E8591E">
        <w:t>animalieproduktionens djur och transport av levande ryggradsdjur som har samband med ekonomisk verksamhet</w:t>
      </w:r>
      <w:r w:rsidRPr="00FC7AB2">
        <w:rPr>
          <w:shd w:val="clear" w:color="auto" w:fill="FFFFFF" w:themeFill="background1"/>
        </w:rPr>
        <w:t>.</w:t>
      </w:r>
    </w:p>
    <w:p w14:paraId="55B03E84" w14:textId="77777777" w:rsidR="00F71CC6" w:rsidRDefault="00AB307F" w:rsidP="00F71CC6">
      <w:pPr>
        <w:pStyle w:val="Brdtextmedindrag"/>
      </w:pPr>
      <w:r w:rsidRPr="004F2550">
        <w:t>För att undvika osäkerhet är det av</w:t>
      </w:r>
      <w:r>
        <w:t xml:space="preserve"> stor vikt att terminologin som används i den nationella regleringen följer den begreppsutveckling som sker inom unionen. Hän</w:t>
      </w:r>
      <w:r>
        <w:softHyphen/>
        <w:t>visningen till de uttryck som används i den nya kontroll</w:t>
      </w:r>
      <w:r>
        <w:softHyphen/>
        <w:t>förordningen bör därför göras dynamisk, dvs. avse förordningen i den vid varje tidpunkt gällande lydelsen.</w:t>
      </w:r>
    </w:p>
    <w:p w14:paraId="655B2983" w14:textId="77777777" w:rsidR="00F71CC6" w:rsidRDefault="00AB307F" w:rsidP="00F71CC6">
      <w:pPr>
        <w:pStyle w:val="Rubrik5utannumrering"/>
      </w:pPr>
      <w:r>
        <w:t>Organ med delegerade uppgifter och fysiska personer som har delegerats vissa uppgifter</w:t>
      </w:r>
    </w:p>
    <w:p w14:paraId="75548571" w14:textId="77777777" w:rsidR="00F71CC6" w:rsidRDefault="00AB307F" w:rsidP="00F71CC6">
      <w:pPr>
        <w:pStyle w:val="Brdtextmedindrag"/>
        <w:ind w:firstLine="0"/>
      </w:pPr>
      <w:r>
        <w:t xml:space="preserve">I </w:t>
      </w:r>
      <w:r w:rsidRPr="00554BFB">
        <w:t>avsnitt 6.2 görs</w:t>
      </w:r>
      <w:r>
        <w:t xml:space="preserve"> bedömningen att ordet kontrollorgan, i den utsträckning som det i dag används i de lagar som omfattas av den nya kontrollförord</w:t>
      </w:r>
      <w:r>
        <w:softHyphen/>
        <w:t>ningens tillämpningsområde, bör ersättas med ”ett organ med delegerade uppgifter eller en fysisk person som har delegerats vissa uppgifter”. Ordet kontrollorgan, som förekommer i 8 kap. 6, 8, 11 och 12 §§ djurskydds</w:t>
      </w:r>
      <w:r>
        <w:softHyphen/>
        <w:t>lagen bör alltså, för att stämma överens med bestämmelserna i den nya kontrollförordningen, ersättas med detta utryck.</w:t>
      </w:r>
    </w:p>
    <w:p w14:paraId="46902DBF" w14:textId="77777777" w:rsidR="00F71CC6" w:rsidRDefault="00AB307F" w:rsidP="00F71CC6">
      <w:pPr>
        <w:pStyle w:val="Brdtextmedindrag"/>
      </w:pPr>
      <w:r>
        <w:t>I djurskyddslagen, som innehåller definitioner av olika uttryck som används i lagen, bör det läggas till att uttrycket organ med delegerade upp</w:t>
      </w:r>
      <w:r>
        <w:softHyphen/>
        <w:t xml:space="preserve">gifter har samma betydelse som i den nya kontrollförordningen. Som nämnts ovan är det av stor vikt att den terminologi som används följer begreppsutvecklingen i unionen. Av den anledningen bör hänvisningen till den nya kontrollförordningen även i detta avseende göras dynamisk, dvs. avse förordningen i den vid varje tidpunkt gällande lydelsen. </w:t>
      </w:r>
    </w:p>
    <w:p w14:paraId="2437CF3B" w14:textId="77777777" w:rsidR="00F71CC6" w:rsidRDefault="00AB307F" w:rsidP="00F71CC6">
      <w:pPr>
        <w:pStyle w:val="Rubrik2"/>
      </w:pPr>
      <w:bookmarkStart w:id="532" w:name="_Toc44537320"/>
      <w:bookmarkStart w:id="533" w:name="_Toc54265515"/>
      <w:r>
        <w:t>Myndigheterna ska även utföra annan offentlig verksamhet</w:t>
      </w:r>
      <w:bookmarkEnd w:id="532"/>
      <w:bookmarkEnd w:id="533"/>
    </w:p>
    <w:p w14:paraId="0C15D1EB" w14:textId="77777777" w:rsidR="00F71CC6" w:rsidRPr="00A76360" w:rsidRDefault="00AB307F" w:rsidP="00F71CC6">
      <w:pPr>
        <w:pStyle w:val="Brdtextram"/>
      </w:pPr>
      <w:r w:rsidRPr="00420062">
        <w:rPr>
          <w:b/>
        </w:rPr>
        <w:t>Regeringens förslag:</w:t>
      </w:r>
      <w:r>
        <w:t xml:space="preserve"> A</w:t>
      </w:r>
      <w:r w:rsidRPr="0054137F">
        <w:t xml:space="preserve">nnan offentlig verksamhet </w:t>
      </w:r>
      <w:r>
        <w:t xml:space="preserve">ska </w:t>
      </w:r>
      <w:r w:rsidRPr="0054137F">
        <w:t>utför</w:t>
      </w:r>
      <w:r>
        <w:t>a</w:t>
      </w:r>
      <w:r w:rsidRPr="0054137F">
        <w:t>s av kontrollmyndigheterna och andra statliga myndigheter enligt vad som anges i lag</w:t>
      </w:r>
      <w:r>
        <w:t>en</w:t>
      </w:r>
      <w:r w:rsidRPr="0054137F">
        <w:t xml:space="preserve"> och i föreskrifter som regeringen meddelar.</w:t>
      </w:r>
    </w:p>
    <w:p w14:paraId="3C22E2C9" w14:textId="77777777" w:rsidR="00F71CC6" w:rsidRPr="00A76360" w:rsidRDefault="00F71CC6" w:rsidP="00F71CC6">
      <w:pPr>
        <w:pStyle w:val="Brdtextmedindrag"/>
        <w:rPr>
          <w:sz w:val="8"/>
          <w:szCs w:val="8"/>
        </w:rPr>
      </w:pPr>
    </w:p>
    <w:p w14:paraId="21631EA0"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 xml:space="preserve">överensstämmer i huvudsak med regeringens. </w:t>
      </w:r>
      <w:bookmarkStart w:id="534" w:name="_Hlk39843438"/>
      <w:r>
        <w:rPr>
          <w:rFonts w:ascii="Times New Roman" w:hAnsi="Times New Roman"/>
          <w:sz w:val="20"/>
        </w:rPr>
        <w:t>Promemorians förslag innebär att endast de myndigheter som av rege</w:t>
      </w:r>
      <w:r>
        <w:rPr>
          <w:rFonts w:ascii="Times New Roman" w:hAnsi="Times New Roman"/>
          <w:sz w:val="20"/>
        </w:rPr>
        <w:softHyphen/>
        <w:t>ringen pekats ut som kontrollmyndigheter kan utföra annan offentlig verk</w:t>
      </w:r>
      <w:r>
        <w:rPr>
          <w:rFonts w:ascii="Times New Roman" w:hAnsi="Times New Roman"/>
          <w:sz w:val="20"/>
        </w:rPr>
        <w:softHyphen/>
        <w:t>samhet.</w:t>
      </w:r>
      <w:bookmarkEnd w:id="534"/>
    </w:p>
    <w:p w14:paraId="729A9F49" w14:textId="77777777" w:rsidR="00F71CC6" w:rsidRPr="00EB72E9"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EB72E9">
        <w:t xml:space="preserve"> </w:t>
      </w:r>
      <w:r w:rsidRPr="00E8591E">
        <w:rPr>
          <w:rFonts w:ascii="Times New Roman" w:hAnsi="Times New Roman"/>
          <w:bCs/>
          <w:i/>
          <w:iCs/>
          <w:sz w:val="20"/>
        </w:rPr>
        <w:t>Sveriges l</w:t>
      </w:r>
      <w:r w:rsidRPr="00F216A4">
        <w:rPr>
          <w:rFonts w:ascii="Times New Roman" w:hAnsi="Times New Roman"/>
          <w:bCs/>
          <w:i/>
          <w:iCs/>
          <w:sz w:val="20"/>
        </w:rPr>
        <w:t>antbruksuniversitet</w:t>
      </w:r>
      <w:r w:rsidRPr="00EB72E9">
        <w:rPr>
          <w:rFonts w:ascii="Times New Roman" w:hAnsi="Times New Roman"/>
          <w:sz w:val="20"/>
        </w:rPr>
        <w:t xml:space="preserve"> tillstyrker att det tydliggörs i 8 kap. 1 § djurskyddslagen att kontrollmyndigheterna även utför annan offentlig verksamhet </w:t>
      </w:r>
      <w:r>
        <w:rPr>
          <w:rFonts w:ascii="Times New Roman" w:hAnsi="Times New Roman"/>
          <w:sz w:val="20"/>
        </w:rPr>
        <w:t xml:space="preserve">och </w:t>
      </w:r>
      <w:r w:rsidRPr="00EB72E9">
        <w:rPr>
          <w:rFonts w:ascii="Times New Roman" w:hAnsi="Times New Roman"/>
          <w:sz w:val="20"/>
        </w:rPr>
        <w:t>att regeringen bestämmer hur ansva</w:t>
      </w:r>
      <w:r>
        <w:rPr>
          <w:rFonts w:ascii="Times New Roman" w:hAnsi="Times New Roman"/>
          <w:sz w:val="20"/>
        </w:rPr>
        <w:softHyphen/>
      </w:r>
      <w:r w:rsidRPr="00EB72E9">
        <w:rPr>
          <w:rFonts w:ascii="Times New Roman" w:hAnsi="Times New Roman"/>
          <w:sz w:val="20"/>
        </w:rPr>
        <w:t>ret ska fördelas mellan myndigheterna även vad gäller annan offentlig verksamhet</w:t>
      </w:r>
      <w:r>
        <w:rPr>
          <w:rFonts w:ascii="Times New Roman" w:hAnsi="Times New Roman"/>
          <w:sz w:val="20"/>
        </w:rPr>
        <w:t>. Ingen annan remissinstans yttrar sig i frågan.</w:t>
      </w:r>
    </w:p>
    <w:p w14:paraId="30DDB872" w14:textId="77777777" w:rsidR="00F71CC6" w:rsidRDefault="00AB307F" w:rsidP="00F71CC6">
      <w:pPr>
        <w:pStyle w:val="Brdtextmedindrag"/>
      </w:pPr>
      <w:r w:rsidRPr="00D07C86">
        <w:rPr>
          <w:b/>
        </w:rPr>
        <w:t>Skälen för regeringens förslag:</w:t>
      </w:r>
      <w:r>
        <w:t xml:space="preserve"> Medlemsstaterna ska för vart och ett av de områden som omfattas av den nya kontrollförordningens tillämp</w:t>
      </w:r>
      <w:r>
        <w:softHyphen/>
        <w:t>ningsområde utse den eller de behöriga myndigheter som ska ha ansvaret för att organisera eller genomföra offentlig kontroll och annan offentlig verksamhet.</w:t>
      </w:r>
    </w:p>
    <w:p w14:paraId="44F9A9E2" w14:textId="77777777" w:rsidR="00F71CC6" w:rsidRDefault="00AB307F" w:rsidP="00F71CC6">
      <w:pPr>
        <w:pStyle w:val="Brdtextmedindrag"/>
      </w:pPr>
      <w:r>
        <w:t>Vilka myndigheter som har huvudansvaret för den offentliga kontrollen framgår av 8 kap. 1 § djurskyddslagen. I para</w:t>
      </w:r>
      <w:r>
        <w:softHyphen/>
        <w:t>grafen före</w:t>
      </w:r>
      <w:r>
        <w:softHyphen/>
        <w:t>skrivs således att det är länsstyrelserna och andra myndigheter som rege</w:t>
      </w:r>
      <w:r>
        <w:softHyphen/>
        <w:t>ringen bestämmer som utövar offentlig kontroll. Den närmare ansvarsfördelningen mellan myndig</w:t>
      </w:r>
      <w:r>
        <w:softHyphen/>
        <w:t xml:space="preserve">heterna regleras i djurskyddsförordningen (2019:66). </w:t>
      </w:r>
    </w:p>
    <w:p w14:paraId="38F70CFB" w14:textId="77777777" w:rsidR="00F71CC6" w:rsidRDefault="00AB307F" w:rsidP="00F71CC6">
      <w:pPr>
        <w:pStyle w:val="Brdtextmedindrag"/>
      </w:pPr>
      <w:r>
        <w:t>Det bör på motsvarande sätt framgå av djurskyddslagen vilka myndig</w:t>
      </w:r>
      <w:r>
        <w:softHyphen/>
        <w:t>heter som ansvarar för annan offentlig verksamhet. En bestämmelse om detta bör därför tas in i lagen.</w:t>
      </w:r>
    </w:p>
    <w:p w14:paraId="78B9D6C4" w14:textId="77777777" w:rsidR="00F71CC6" w:rsidRDefault="00AB307F" w:rsidP="00F71CC6">
      <w:pPr>
        <w:pStyle w:val="Brdtextmedindrag"/>
      </w:pPr>
      <w:r>
        <w:t xml:space="preserve">Uttrycket annan offentlig verksamhet täcker, som framgår av </w:t>
      </w:r>
      <w:r w:rsidRPr="002B725B">
        <w:t>avsnitt 6.2,</w:t>
      </w:r>
      <w:r>
        <w:t xml:space="preserve"> många varierande uppgifter bl.a. utseende av officiella laboratorier. Detta innebär att det inte alltid behöver vara samma myndighet som utövar både offentlig kontroll och annan offentlig verksamhet inom ett visst område. Det kan också i något fall vara lämpligt att låta </w:t>
      </w:r>
      <w:r w:rsidRPr="00B935C0">
        <w:t xml:space="preserve">annan offentlig verksamhet utföras av andra statliga myndigheter än </w:t>
      </w:r>
      <w:r>
        <w:t xml:space="preserve">de som har pekats ut som </w:t>
      </w:r>
      <w:r w:rsidRPr="00B935C0">
        <w:t>kontrollmyndighet</w:t>
      </w:r>
      <w:r>
        <w:t>er av regeringen</w:t>
      </w:r>
      <w:r w:rsidRPr="00B935C0">
        <w:t xml:space="preserve">. </w:t>
      </w:r>
      <w:r>
        <w:t>Den närmare ansvarsfördelning</w:t>
      </w:r>
      <w:r>
        <w:softHyphen/>
        <w:t>en mellan myndigheterna bör därför i likhet med vad som gäller för den offentliga kontrollen bestämmas av regeringen.</w:t>
      </w:r>
      <w:r w:rsidRPr="00B935C0">
        <w:t xml:space="preserve"> </w:t>
      </w:r>
      <w:r>
        <w:t>I vissa fall följer det dock direkt av lagen vilken myndighet som ansvarar för en viss uppgift. Det anges t.ex. i 9 kap. 1 § att det är länsstyrelsen som ska besluta om djurför</w:t>
      </w:r>
      <w:r>
        <w:softHyphen/>
        <w:t xml:space="preserve">bud. </w:t>
      </w:r>
      <w:r w:rsidRPr="00BD76B2">
        <w:t xml:space="preserve">Det bör mot den beskrivna bakgrunden </w:t>
      </w:r>
      <w:r>
        <w:t>i lagen anges</w:t>
      </w:r>
      <w:r w:rsidRPr="00BD76B2">
        <w:t xml:space="preserve"> att </w:t>
      </w:r>
      <w:r>
        <w:t xml:space="preserve">annan offentlig verksamhet utförs av kontrollmyndigheterna och andra statliga myndigheter </w:t>
      </w:r>
      <w:r w:rsidRPr="00304A12">
        <w:t xml:space="preserve">enligt vad som anges i </w:t>
      </w:r>
      <w:r>
        <w:t>l</w:t>
      </w:r>
      <w:r w:rsidRPr="00304A12">
        <w:t>ag</w:t>
      </w:r>
      <w:r>
        <w:t>en</w:t>
      </w:r>
      <w:r w:rsidRPr="00304A12">
        <w:t xml:space="preserve"> och i föreskrifter som regeringen meddelar</w:t>
      </w:r>
      <w:r>
        <w:t>.</w:t>
      </w:r>
    </w:p>
    <w:p w14:paraId="0C711864" w14:textId="77777777" w:rsidR="00F71CC6" w:rsidRDefault="00AB307F" w:rsidP="00F71CC6">
      <w:pPr>
        <w:pStyle w:val="Rubrik2"/>
      </w:pPr>
      <w:bookmarkStart w:id="535" w:name="_Toc44537321"/>
      <w:bookmarkStart w:id="536" w:name="_Toc54265516"/>
      <w:r w:rsidRPr="002617FD">
        <w:t>Överlämnande av uppgifter i offentlig kontroll och annan offentlig verksamhet</w:t>
      </w:r>
      <w:bookmarkEnd w:id="535"/>
      <w:bookmarkEnd w:id="536"/>
    </w:p>
    <w:p w14:paraId="69C1591E" w14:textId="77777777" w:rsidR="00F71CC6" w:rsidRDefault="00AB307F" w:rsidP="00F71CC6">
      <w:pPr>
        <w:pStyle w:val="Brdtextram"/>
      </w:pPr>
      <w:r w:rsidRPr="008C378A">
        <w:rPr>
          <w:b/>
          <w:bCs/>
        </w:rPr>
        <w:t>Regeringens bedömning:</w:t>
      </w:r>
      <w:r>
        <w:t xml:space="preserve"> </w:t>
      </w:r>
      <w:r w:rsidRPr="008C378A">
        <w:t>De behöriga myndigheterna kan överlämna uppgifter som ingår i den offentliga kontrollen eller i annan offentlig verksamhet till enskilda organ eller fysiska personer direkt med stöd av bestämmelserna i den nya kontrollförordningen</w:t>
      </w:r>
      <w:r>
        <w:t xml:space="preserve">. </w:t>
      </w:r>
    </w:p>
    <w:p w14:paraId="3984B4DB" w14:textId="77777777" w:rsidR="00F71CC6" w:rsidRPr="00A76360" w:rsidRDefault="00AB307F" w:rsidP="00F71CC6">
      <w:pPr>
        <w:pStyle w:val="Brdtextmedindragram"/>
      </w:pPr>
      <w:r w:rsidRPr="00EC436A">
        <w:t xml:space="preserve">Det finns för närvarande inte något behov av att kunna överlämna uppgifter i offentlig kontroll eller annan offentlig verksamhet </w:t>
      </w:r>
      <w:r>
        <w:t>i fråga om</w:t>
      </w:r>
      <w:r w:rsidRPr="00EC436A">
        <w:t xml:space="preserve"> </w:t>
      </w:r>
      <w:r>
        <w:t>djurhållning som inte omfattas av kontrollförordningens tillämpnings</w:t>
      </w:r>
      <w:r>
        <w:softHyphen/>
        <w:t>område</w:t>
      </w:r>
      <w:r w:rsidRPr="00EC436A">
        <w:t>.</w:t>
      </w:r>
    </w:p>
    <w:p w14:paraId="331B110C" w14:textId="77777777" w:rsidR="00F71CC6" w:rsidRDefault="00AB307F" w:rsidP="00F71CC6">
      <w:pPr>
        <w:pStyle w:val="Brdtextmedindragram"/>
      </w:pPr>
      <w:r w:rsidRPr="00420062">
        <w:rPr>
          <w:b/>
        </w:rPr>
        <w:t>Regeringens förslag:</w:t>
      </w:r>
      <w:r>
        <w:t xml:space="preserve"> </w:t>
      </w:r>
      <w:r w:rsidRPr="002617FD">
        <w:t xml:space="preserve">Det </w:t>
      </w:r>
      <w:r>
        <w:t xml:space="preserve">ska </w:t>
      </w:r>
      <w:r w:rsidRPr="002617FD">
        <w:t>inför</w:t>
      </w:r>
      <w:r>
        <w:t>a</w:t>
      </w:r>
      <w:r w:rsidRPr="002617FD">
        <w:t xml:space="preserve">s en </w:t>
      </w:r>
      <w:r>
        <w:t xml:space="preserve">bestämmelse som </w:t>
      </w:r>
      <w:r w:rsidRPr="002617FD">
        <w:t>upplys</w:t>
      </w:r>
      <w:r>
        <w:t>er</w:t>
      </w:r>
      <w:r w:rsidRPr="002617FD">
        <w:t xml:space="preserve"> om att det i den nya kontrollförordningen finns bestämmelser om att vissa uppgifter som ingår i den offentliga kontrollen och vissa uppgifter i samband med annan offentlig verksamhet får delegeras till ett organ eller till en fysisk person.</w:t>
      </w:r>
    </w:p>
    <w:p w14:paraId="3069CAE2" w14:textId="77777777" w:rsidR="00F71CC6" w:rsidRPr="00A76360" w:rsidRDefault="00AB307F" w:rsidP="00F71CC6">
      <w:pPr>
        <w:pStyle w:val="Brdtextmedindrag"/>
        <w:rPr>
          <w:sz w:val="8"/>
          <w:szCs w:val="8"/>
        </w:rPr>
      </w:pPr>
      <w:r>
        <w:rPr>
          <w:sz w:val="8"/>
          <w:szCs w:val="8"/>
        </w:rPr>
        <w:t xml:space="preserve"> </w:t>
      </w:r>
    </w:p>
    <w:p w14:paraId="65990B8D" w14:textId="77777777" w:rsidR="00F71CC6" w:rsidRDefault="00AB307F" w:rsidP="00F71CC6">
      <w:pPr>
        <w:pStyle w:val="Brdtextmedindrag"/>
        <w:rPr>
          <w:bCs/>
        </w:rPr>
      </w:pPr>
      <w:r w:rsidRPr="00C455D1">
        <w:rPr>
          <w:b/>
        </w:rPr>
        <w:t xml:space="preserve">Promemorians bedömning </w:t>
      </w:r>
      <w:r w:rsidRPr="00C455D1">
        <w:rPr>
          <w:bCs/>
        </w:rPr>
        <w:t>överensstämmer i huvudsak med regering</w:t>
      </w:r>
      <w:r>
        <w:rPr>
          <w:bCs/>
        </w:rPr>
        <w:softHyphen/>
      </w:r>
      <w:r w:rsidRPr="00C455D1">
        <w:rPr>
          <w:bCs/>
        </w:rPr>
        <w:t>ens bedömning. I promemorian föreslås dock inga upplysningsbestämmel</w:t>
      </w:r>
      <w:r>
        <w:rPr>
          <w:bCs/>
        </w:rPr>
        <w:softHyphen/>
      </w:r>
      <w:r w:rsidRPr="00C455D1">
        <w:rPr>
          <w:bCs/>
        </w:rPr>
        <w:t>ser.</w:t>
      </w:r>
    </w:p>
    <w:p w14:paraId="3B5D1D0E" w14:textId="10FCB6C7" w:rsidR="00F71CC6" w:rsidRDefault="00AB307F" w:rsidP="00F71CC6">
      <w:pPr>
        <w:pStyle w:val="Brdtextmedindrag"/>
        <w:rPr>
          <w:bCs/>
        </w:rPr>
      </w:pPr>
      <w:r w:rsidRPr="00EC436A">
        <w:rPr>
          <w:b/>
          <w:bCs/>
          <w:iCs/>
        </w:rPr>
        <w:t xml:space="preserve">Remissinstanserna: </w:t>
      </w:r>
      <w:r w:rsidRPr="00747F26">
        <w:rPr>
          <w:i/>
        </w:rPr>
        <w:t xml:space="preserve">Gård </w:t>
      </w:r>
      <w:r>
        <w:rPr>
          <w:i/>
        </w:rPr>
        <w:t>&amp; D</w:t>
      </w:r>
      <w:r w:rsidRPr="00747F26">
        <w:rPr>
          <w:i/>
        </w:rPr>
        <w:t>jurhälsan AB</w:t>
      </w:r>
      <w:r>
        <w:t xml:space="preserve"> anser att det bör över</w:t>
      </w:r>
      <w:r>
        <w:softHyphen/>
        <w:t>vägas om möjligheten att överlämna uppgifter även bör införas i djur</w:t>
      </w:r>
      <w:r>
        <w:softHyphen/>
        <w:t>skyddslagen. Det finns både önskemål och behov av att djuromsorgs</w:t>
      </w:r>
      <w:r>
        <w:softHyphen/>
        <w:t>program kan drivas med huvudmannaskap och delegerad kontrollfunktion till branschorganisationer. Inga andra remissinstanser lämnar synpunkter.</w:t>
      </w:r>
    </w:p>
    <w:p w14:paraId="7E306D16" w14:textId="77777777" w:rsidR="00F71CC6" w:rsidRPr="009B757B" w:rsidRDefault="00AB307F" w:rsidP="00F71CC6">
      <w:pPr>
        <w:pStyle w:val="Rubrik4utannumrering"/>
      </w:pPr>
      <w:r w:rsidRPr="009B757B">
        <w:t>Skälen för regeringens förslag och bedömning</w:t>
      </w:r>
    </w:p>
    <w:p w14:paraId="22D5DE61" w14:textId="77777777" w:rsidR="00F71CC6" w:rsidRDefault="00AB307F" w:rsidP="00F71CC6">
      <w:pPr>
        <w:pStyle w:val="Rubrik5utannumrering"/>
      </w:pPr>
      <w:r>
        <w:t xml:space="preserve">Allmänt om förutsättningarna för delegering </w:t>
      </w:r>
    </w:p>
    <w:p w14:paraId="01C0EC9C" w14:textId="26BEBCB9" w:rsidR="00F71CC6" w:rsidRDefault="00AB307F" w:rsidP="00F71CC6">
      <w:pPr>
        <w:pStyle w:val="Brdtext"/>
      </w:pPr>
      <w:r>
        <w:t>Enligt artiklarna 28 och 31 i den nya kontrollförordningen får de behöriga myndigheterna delegera vissa uppgifter som ingår i den offentliga kon</w:t>
      </w:r>
      <w:r>
        <w:softHyphen/>
        <w:t>trollen eller i annan offentlig verksamhet till organ eller till fysiska perso</w:t>
      </w:r>
      <w:r>
        <w:softHyphen/>
        <w:t>ner i enlighet med villkoren i artikel 29 eller 30. Delegering av uppgifter som ingår i offentlig kontroll får ske under förutsättning att delegeringen innehåller en exakt beskrivning av de uppgifter som ska utföras och vill</w:t>
      </w:r>
      <w:r>
        <w:softHyphen/>
        <w:t>koren för utförandet. Organet och den fysiska personen ska vidare uppfylla vissa krav. De ska bl.a. ha den sakkunskap, utrustning och infrastruktur som krävs för att utföra de uppgifter som delegeras och de ska vara opar</w:t>
      </w:r>
      <w:r>
        <w:softHyphen/>
        <w:t>tiska och fria från intressekonflikter. För ett organ gäller dessutom att det ska vara ackrediterat i enlighet med standarder som är relevanta för de aktuella uppgifterna (artiklarna 29–30). När det gäller delegering av uppgifter som ingår i annan offentlig verksamhet till ett organ krävs att de bestämmelser som avses i artikel 1.2 (som anger vilka sakområden som kontrollförordningen ska tillämpas på) inte förbjuder en sådan delegering. För delegation till fysiska personer krävs, förutom att villkoren enligt artikel 30 är uppfyllda, att den materiella lagstiftningen tillåter en sådan delegering. En uttrycklig begränsning av vad som får delegeras finns i artikel 31.3 i förordningen. Där sägs att beslut om åtgärder vid konstaterad bristande efterlevnad enligt artikel 138.1 b 138.2 och 138.3 inte får dele</w:t>
      </w:r>
      <w:r>
        <w:softHyphen/>
        <w:t>geras. Nämnda bestämmelser innehåller en uppräkning av åtgärder som de behöriga myndigheterna ska vidta om det konstateras att det finns brister i efterlevnaden av regelverket. Utöver de allmänna bestämmelserna om myndighetsåtgärder i artikel 138 innehåller förordningen även mer speci</w:t>
      </w:r>
      <w:r>
        <w:softHyphen/>
        <w:t xml:space="preserve">fika bestämmelser om vilka åtgärder som behöriga myndigheter får vidta vid bristande efterlevnad av reglerna i samband med att djur och varor förs in i unionen från tredjeländer, se artiklarna 66–69. De åtgärder som nämns i artiklarna 66–69 ryms inom de åtgärder som regleras i artikel 138. Förordningen kan därmed inte förstås på annat sätt än att begränsningen i rätten att delegera beslut även omfattar beslut om åtgärder som fattas med stöd av artiklarna 66–69 i förordningen. </w:t>
      </w:r>
    </w:p>
    <w:p w14:paraId="6141C714" w14:textId="77777777" w:rsidR="00F71CC6" w:rsidRDefault="00AB307F" w:rsidP="00F71CC6">
      <w:pPr>
        <w:pStyle w:val="Rubrik5utannumrering"/>
      </w:pPr>
      <w:r>
        <w:t xml:space="preserve">Det införs inte några särskilda delegationsbestämmelser i djurskyddslagen </w:t>
      </w:r>
    </w:p>
    <w:p w14:paraId="337F4321" w14:textId="203D7B14" w:rsidR="00F71CC6" w:rsidRDefault="00AB307F" w:rsidP="00F71CC6">
      <w:pPr>
        <w:pStyle w:val="Brdtextmedindrag"/>
        <w:ind w:firstLine="0"/>
      </w:pPr>
      <w:r w:rsidRPr="009F5D68">
        <w:t>Av 12 kap. 4 § andra stycket regeringsformen framgår att förvalt</w:t>
      </w:r>
      <w:r w:rsidRPr="009F5D68">
        <w:softHyphen/>
        <w:t>nings</w:t>
      </w:r>
      <w:r>
        <w:softHyphen/>
      </w:r>
      <w:r w:rsidRPr="009F5D68">
        <w:t>uppgifter kan överlämnas åt enskilda och att detta ska ske med stöd av lag om uppgiften innefattar myndighetsutövning. Det kan inte uteslutas att det kan förekomma moment av myndighetsutöv</w:t>
      </w:r>
      <w:r w:rsidRPr="009F5D68">
        <w:softHyphen/>
        <w:t xml:space="preserve">ning i de uppgifter som </w:t>
      </w:r>
      <w:r>
        <w:t xml:space="preserve">kan </w:t>
      </w:r>
      <w:r w:rsidRPr="009F5D68">
        <w:t>delegeras av de behöriga myndigheterna med stöd av bestämmelserna i den nya kontrollförordningen och att delege</w:t>
      </w:r>
      <w:r w:rsidRPr="009F5D68">
        <w:softHyphen/>
        <w:t>ring därför kräver stöd i lag.</w:t>
      </w:r>
      <w:r>
        <w:t xml:space="preserve"> </w:t>
      </w:r>
      <w:r w:rsidRPr="009F5D68">
        <w:t>Bestämmel</w:t>
      </w:r>
      <w:r w:rsidRPr="009F5D68">
        <w:softHyphen/>
        <w:t xml:space="preserve">serna om delegering i den nya kontrollförordningen är </w:t>
      </w:r>
      <w:r>
        <w:t>emeller</w:t>
      </w:r>
      <w:r>
        <w:softHyphen/>
        <w:t xml:space="preserve">tid </w:t>
      </w:r>
      <w:r w:rsidRPr="009F5D68">
        <w:t xml:space="preserve">direkt tillämpliga </w:t>
      </w:r>
      <w:r>
        <w:t>och någon kompletterande bestämmelse i svensk rätt krävs inte för att regeringsformens krav på lagstöd ska vara uppfyllt. Bestämmelserna är även utformade på ett sätt som gör att de berörda myndigheterna kan tillämpa dem utan kompletterande regler i lag. För delegation av annan offentlig verksamhet till fysiska personer krävs dock, som anges ovan, att den materiella lagstiftningen på EU-nivå och nationell nivå tillåter en sådan delegering.</w:t>
      </w:r>
      <w:r w:rsidRPr="00DF4821">
        <w:t xml:space="preserve"> </w:t>
      </w:r>
      <w:r>
        <w:t>Av tydlighetsskäl bör möjligheten att delegera uppgifter med stöd av kontrollförordningen dock framgå av djur</w:t>
      </w:r>
      <w:r>
        <w:softHyphen/>
        <w:t>skyddslagen. R</w:t>
      </w:r>
      <w:r w:rsidRPr="009D4A0C">
        <w:t xml:space="preserve">egeringen föreslår </w:t>
      </w:r>
      <w:r>
        <w:t xml:space="preserve">därför </w:t>
      </w:r>
      <w:r w:rsidRPr="009D4A0C">
        <w:t xml:space="preserve">att det i </w:t>
      </w:r>
      <w:r>
        <w:t>lagen</w:t>
      </w:r>
      <w:r w:rsidRPr="009D4A0C">
        <w:t xml:space="preserve"> införs en upplys</w:t>
      </w:r>
      <w:r>
        <w:softHyphen/>
      </w:r>
      <w:r w:rsidRPr="009D4A0C">
        <w:t>ning om att det i den nya kontrollförordningen finns bestämmelser om att vissa uppgifter som ingår i den offentliga kontrollen och vissa uppgifter i samband med annan offentlig verksamhet får delegeras till ett organ eller till en fysisk person</w:t>
      </w:r>
      <w:r>
        <w:t>.</w:t>
      </w:r>
    </w:p>
    <w:p w14:paraId="343F12F2" w14:textId="7F650025" w:rsidR="00F71CC6" w:rsidRDefault="00AB307F" w:rsidP="00F71CC6">
      <w:pPr>
        <w:pStyle w:val="Brdtextmedindrag"/>
      </w:pPr>
      <w:r>
        <w:t>Djurskyddslagen har ett vidare tillämpningsområde än den nya kontroll</w:t>
      </w:r>
      <w:r>
        <w:softHyphen/>
        <w:t>förordningen (se avsnitt 6.1 och 15.1). Eftersom bestämmelserna i den nya kontrollförordningen inte är tillämpliga på djurhållning som inte avser ani</w:t>
      </w:r>
      <w:r>
        <w:softHyphen/>
        <w:t>malieproducerande djur eller djur som transporteras i samband med eko</w:t>
      </w:r>
      <w:r>
        <w:softHyphen/>
        <w:t xml:space="preserve">nomisk verksamhet är det inte möjligt att delegera uppgifter i offentlig kontroll och annan offentlig verksamhet i fråga om sådan djurhållning med stöd av den nya kontrollförordningen. </w:t>
      </w:r>
    </w:p>
    <w:p w14:paraId="72C68C1A" w14:textId="481CB125" w:rsidR="00F71CC6" w:rsidRDefault="00AB307F" w:rsidP="00F71CC6">
      <w:pPr>
        <w:pStyle w:val="Brdtextmedindrag"/>
      </w:pPr>
      <w:r>
        <w:t>I promemorian görs bedömningen att det i dagsläget inte heller finns något behov av att kunna delegera sådana uppgifter och att det saknas anledning att införa särskilda bestämmelser om delegering i djurskydds</w:t>
      </w:r>
      <w:r>
        <w:softHyphen/>
        <w:t xml:space="preserve">lagen. </w:t>
      </w:r>
      <w:r w:rsidRPr="00392B78">
        <w:rPr>
          <w:i/>
          <w:iCs/>
        </w:rPr>
        <w:t>Gård &amp; Djurhälsan AB</w:t>
      </w:r>
      <w:r>
        <w:t xml:space="preserve"> uttrycker önskemål om att delegering av uppgifter till branschorganisationer ska övervägas inom ramen för s.k. djuromsorgsprogram. </w:t>
      </w:r>
    </w:p>
    <w:p w14:paraId="45F9B882" w14:textId="2D62F5A6" w:rsidR="00F71CC6" w:rsidRDefault="00AB307F" w:rsidP="00F71CC6">
      <w:pPr>
        <w:pStyle w:val="Brdtextmedindrag"/>
      </w:pPr>
      <w:r>
        <w:t>Det bör inledningsvis understrykas att det generellt sett inte krävs någon författningsreglering för att branschorganisationer ska kunna inrätta fri</w:t>
      </w:r>
      <w:r>
        <w:softHyphen/>
        <w:t xml:space="preserve">villiga program som innebär tillkommande djurskyddskrav och krav på branschkontroll som går utöver lagstiftningens krav och som utgör ett komplement till den offentliga kontrollen. Sådan egenkontroll eller kontroll utförd av tredje part på aktörens begäran ska också beaktas vid riskbedömningen i den offentliga kontrollen enligt artikel 9.2 d i den nya kontrollförordningen. </w:t>
      </w:r>
    </w:p>
    <w:p w14:paraId="18281ED5" w14:textId="77777777" w:rsidR="00F71CC6" w:rsidRDefault="00AB307F" w:rsidP="00F71CC6">
      <w:pPr>
        <w:pStyle w:val="Brdtextmedindrag"/>
      </w:pPr>
      <w:r>
        <w:t>Djurskyddskrav för animalieproduktionens djur omfattas av den nya kontrollförordningens tillämpningsområde enligt bedömningen i avsnitt 6.1. Det finns därmed inom det området också, som anges ovan, möjlighet att delegera vissa uppgifter till organ direkt med stöd av kontrollförord</w:t>
      </w:r>
      <w:r>
        <w:softHyphen/>
        <w:t>ningen så länge kraven där är uppfyllda. Det är dock, som framgår ovan, inte tillåtet att delegera beslut om åtgärder vid bristande efterlevnad. Det är inte heller möjligt att, på de områden som omfattas av kontrollförord</w:t>
      </w:r>
      <w:r>
        <w:softHyphen/>
        <w:t>ningens tillämpningsområde, genom nationella regler avvika från de begränsningar för delegation som finns i den nya kontrollförordningen.</w:t>
      </w:r>
    </w:p>
    <w:p w14:paraId="56338F6B" w14:textId="77777777" w:rsidR="00F71CC6" w:rsidRDefault="00AB307F" w:rsidP="00F71CC6">
      <w:pPr>
        <w:pStyle w:val="Brdtextmedindrag"/>
      </w:pPr>
      <w:r>
        <w:t>Regeringen gör mot den bakgrunden inte heller i nuläget bedömningen att det i djurskyddslagen bör införas regler om delegering utöver de som finns i den nya kontrollförordningen. Det kan tilläggas att regeringen i 8 kap. 13 § djurskyddsförordningen har föreskrivit att bestämmelserna om delegering i artikel 5.1–5.3 i den tidigare kontrollförordningen ska tilläm</w:t>
      </w:r>
      <w:r>
        <w:softHyphen/>
        <w:t>pas även vid kontroll av andra djurhållare än sådana som håller livsme</w:t>
      </w:r>
      <w:r>
        <w:softHyphen/>
        <w:t>delsproducerande djur. En motsvarande reglering i djurskyddsförord</w:t>
      </w:r>
      <w:r>
        <w:softHyphen/>
        <w:t>ningen om tillämpning av bestämmelserna om delegering i den nya kontrollförordningen kan införas med stöd av det justerade bemyndigande som föreslås i avsnitt 15.6 nedan.</w:t>
      </w:r>
    </w:p>
    <w:p w14:paraId="1311E500" w14:textId="77777777" w:rsidR="00F71CC6" w:rsidRDefault="00AB307F" w:rsidP="00F71CC6">
      <w:pPr>
        <w:pStyle w:val="Rubrik2"/>
      </w:pPr>
      <w:bookmarkStart w:id="537" w:name="_Toc44537322"/>
      <w:bookmarkStart w:id="538" w:name="_Toc54265517"/>
      <w:r>
        <w:t>Föreskrifter om annan offentlig verksamhet</w:t>
      </w:r>
      <w:bookmarkEnd w:id="537"/>
      <w:bookmarkEnd w:id="538"/>
    </w:p>
    <w:p w14:paraId="308ADE68" w14:textId="77777777" w:rsidR="00F71CC6" w:rsidRDefault="00AB307F" w:rsidP="00F71CC6">
      <w:pPr>
        <w:pStyle w:val="Brdtextram"/>
      </w:pPr>
      <w:r w:rsidRPr="00420062">
        <w:rPr>
          <w:b/>
        </w:rPr>
        <w:t>Regeringens förslag:</w:t>
      </w:r>
      <w:r>
        <w:t xml:space="preserve"> Regeringen eller den myndighet som regeringen bestämmer ska få meddela föreskrifter om </w:t>
      </w:r>
    </w:p>
    <w:p w14:paraId="5A831877" w14:textId="77777777" w:rsidR="00F71CC6" w:rsidRDefault="00AB307F" w:rsidP="00F71CC6">
      <w:pPr>
        <w:pStyle w:val="Brdtextmedindragram"/>
      </w:pPr>
      <w:r>
        <w:t xml:space="preserve">1. hur ett organ med delegerade uppgifter eller en fysisk person som delegerats vissa uppgifter ska bedriva offentlig kontroll och annan offentlig verksamhet, </w:t>
      </w:r>
    </w:p>
    <w:p w14:paraId="724E8184" w14:textId="77777777" w:rsidR="00F71CC6" w:rsidRDefault="00AB307F" w:rsidP="00F71CC6">
      <w:pPr>
        <w:pStyle w:val="Brdtextmedindragram"/>
      </w:pPr>
      <w:r>
        <w:t>2. skyldighet för ett organ med delegerade uppgifter eller en fysisk person som har delegerats vissa uppgifter att lämna information till den samordnande kontrollmyndigheten, och</w:t>
      </w:r>
    </w:p>
    <w:p w14:paraId="48CBA18F" w14:textId="77777777" w:rsidR="00F71CC6" w:rsidRPr="00A76360" w:rsidRDefault="00AB307F" w:rsidP="00F71CC6">
      <w:pPr>
        <w:pStyle w:val="Brdtextmedindragram"/>
      </w:pPr>
      <w:r>
        <w:t xml:space="preserve">3. skyldighet för ett organ med delegerade uppgifter eller en fysisk person som har delegerats vissa uppgifter att lämna information </w:t>
      </w:r>
      <w:r w:rsidRPr="002D2DB3">
        <w:t>och ge in handlingar till den myndighet som har delegerat uppgiften</w:t>
      </w:r>
      <w:r>
        <w:t>.</w:t>
      </w:r>
    </w:p>
    <w:p w14:paraId="4701C77C" w14:textId="77777777" w:rsidR="00F71CC6" w:rsidRPr="00A76360" w:rsidRDefault="00F71CC6" w:rsidP="00F71CC6">
      <w:pPr>
        <w:pStyle w:val="Brdtextmedindrag"/>
        <w:rPr>
          <w:sz w:val="8"/>
          <w:szCs w:val="8"/>
        </w:rPr>
      </w:pPr>
    </w:p>
    <w:p w14:paraId="2A4EC667" w14:textId="15603EAF"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delvis med regeringens.</w:t>
      </w:r>
      <w:r w:rsidRPr="00132DA7">
        <w:t xml:space="preserve"> </w:t>
      </w:r>
      <w:r w:rsidRPr="00132DA7">
        <w:rPr>
          <w:rFonts w:ascii="Times New Roman" w:hAnsi="Times New Roman"/>
          <w:sz w:val="20"/>
        </w:rPr>
        <w:t>I pro</w:t>
      </w:r>
      <w:r>
        <w:rPr>
          <w:rFonts w:ascii="Times New Roman" w:hAnsi="Times New Roman"/>
          <w:sz w:val="20"/>
        </w:rPr>
        <w:softHyphen/>
      </w:r>
      <w:r w:rsidRPr="00132DA7">
        <w:rPr>
          <w:rFonts w:ascii="Times New Roman" w:hAnsi="Times New Roman"/>
          <w:sz w:val="20"/>
        </w:rPr>
        <w:t xml:space="preserve">memorian föreslås ingen uttrycklig begränsning av bemyndigandet att meddela föreskrifter om offentlig kontroll och annan offentlig verksamhet till organ med delegerade </w:t>
      </w:r>
      <w:r>
        <w:rPr>
          <w:rFonts w:ascii="Times New Roman" w:hAnsi="Times New Roman"/>
          <w:sz w:val="20"/>
        </w:rPr>
        <w:t>uppgifter</w:t>
      </w:r>
      <w:r w:rsidRPr="00132DA7">
        <w:rPr>
          <w:rFonts w:ascii="Times New Roman" w:hAnsi="Times New Roman"/>
          <w:sz w:val="20"/>
        </w:rPr>
        <w:t xml:space="preserve"> och fysiska personer. Det föreslås inte heller något bemyndigande att meddela föreskrifter om skyldighet att lämna information och ge in handlingar till den myndighet som har dele</w:t>
      </w:r>
      <w:r>
        <w:rPr>
          <w:rFonts w:ascii="Times New Roman" w:hAnsi="Times New Roman"/>
          <w:sz w:val="20"/>
        </w:rPr>
        <w:softHyphen/>
      </w:r>
      <w:r w:rsidRPr="00132DA7">
        <w:rPr>
          <w:rFonts w:ascii="Times New Roman" w:hAnsi="Times New Roman"/>
          <w:sz w:val="20"/>
        </w:rPr>
        <w:t>gerat uppgiften.</w:t>
      </w:r>
    </w:p>
    <w:p w14:paraId="2B1E158A" w14:textId="2CB23F48" w:rsidR="00F71CC6" w:rsidRPr="00344869"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3C01E6">
        <w:t xml:space="preserve"> </w:t>
      </w:r>
      <w:r w:rsidRPr="00E8591E">
        <w:rPr>
          <w:rFonts w:ascii="Times New Roman" w:hAnsi="Times New Roman"/>
          <w:bCs/>
          <w:i/>
          <w:iCs/>
          <w:sz w:val="20"/>
        </w:rPr>
        <w:t>Sveriges l</w:t>
      </w:r>
      <w:r w:rsidRPr="00F216A4">
        <w:rPr>
          <w:rFonts w:ascii="Times New Roman" w:hAnsi="Times New Roman"/>
          <w:bCs/>
          <w:i/>
          <w:iCs/>
          <w:sz w:val="20"/>
        </w:rPr>
        <w:t>antbruksuniversitet</w:t>
      </w:r>
      <w:r w:rsidRPr="00344869">
        <w:rPr>
          <w:rFonts w:ascii="Times New Roman" w:hAnsi="Times New Roman"/>
          <w:sz w:val="20"/>
        </w:rPr>
        <w:t xml:space="preserve"> tillstyrker att rege</w:t>
      </w:r>
      <w:r>
        <w:rPr>
          <w:rFonts w:ascii="Times New Roman" w:hAnsi="Times New Roman"/>
          <w:sz w:val="20"/>
        </w:rPr>
        <w:softHyphen/>
      </w:r>
      <w:r w:rsidRPr="00344869">
        <w:rPr>
          <w:rFonts w:ascii="Times New Roman" w:hAnsi="Times New Roman"/>
          <w:sz w:val="20"/>
        </w:rPr>
        <w:t>ringen eller den myndighet som regeringen bestämmer utöver rätten att meddela föreskrifter om offentlig kontroll även får meddela föreskrifter om annan offentlig verksamhet</w:t>
      </w:r>
      <w:r>
        <w:rPr>
          <w:rFonts w:ascii="Times New Roman" w:hAnsi="Times New Roman"/>
          <w:sz w:val="20"/>
        </w:rPr>
        <w:t>.</w:t>
      </w:r>
      <w:r w:rsidRPr="00E74E74">
        <w:t xml:space="preserve"> </w:t>
      </w:r>
      <w:r w:rsidRPr="00D10D74">
        <w:rPr>
          <w:rFonts w:ascii="Times New Roman" w:hAnsi="Times New Roman"/>
          <w:i/>
          <w:sz w:val="20"/>
        </w:rPr>
        <w:t xml:space="preserve">Gård &amp; Djurhälsan </w:t>
      </w:r>
      <w:r w:rsidRPr="00D10D74">
        <w:rPr>
          <w:rFonts w:ascii="Times New Roman" w:hAnsi="Times New Roman"/>
          <w:i/>
          <w:iCs/>
          <w:sz w:val="20"/>
        </w:rPr>
        <w:t>AB</w:t>
      </w:r>
      <w:r w:rsidRPr="00D10D74">
        <w:rPr>
          <w:rFonts w:ascii="Times New Roman" w:hAnsi="Times New Roman"/>
          <w:sz w:val="20"/>
        </w:rPr>
        <w:t xml:space="preserve"> påtalar att r</w:t>
      </w:r>
      <w:r w:rsidRPr="00E74E74">
        <w:rPr>
          <w:rFonts w:ascii="Times New Roman" w:hAnsi="Times New Roman"/>
          <w:sz w:val="20"/>
        </w:rPr>
        <w:t>ätten till ett andra expertutlåtande enligt art</w:t>
      </w:r>
      <w:r>
        <w:rPr>
          <w:rFonts w:ascii="Times New Roman" w:hAnsi="Times New Roman"/>
          <w:sz w:val="20"/>
        </w:rPr>
        <w:t>ikel</w:t>
      </w:r>
      <w:r w:rsidRPr="00E74E74">
        <w:rPr>
          <w:rFonts w:ascii="Times New Roman" w:hAnsi="Times New Roman"/>
          <w:sz w:val="20"/>
        </w:rPr>
        <w:t xml:space="preserve"> 35 i den nya kontrollförord</w:t>
      </w:r>
      <w:r>
        <w:rPr>
          <w:rFonts w:ascii="Times New Roman" w:hAnsi="Times New Roman"/>
          <w:sz w:val="20"/>
        </w:rPr>
        <w:softHyphen/>
      </w:r>
      <w:r w:rsidRPr="00E74E74">
        <w:rPr>
          <w:rFonts w:ascii="Times New Roman" w:hAnsi="Times New Roman"/>
          <w:sz w:val="20"/>
        </w:rPr>
        <w:t>ningen behöver säkerställas. Djurägarna ges aldrig sådan möjlighet vid den offentliga kontrollen på slakterier, varken avseende djurskydd eller vid köttbesiktningen.</w:t>
      </w:r>
      <w:r w:rsidRPr="00355FDF">
        <w:t xml:space="preserve"> </w:t>
      </w:r>
      <w:r w:rsidRPr="00F97FD7">
        <w:rPr>
          <w:rFonts w:ascii="Times New Roman" w:hAnsi="Times New Roman"/>
          <w:i/>
          <w:sz w:val="20"/>
        </w:rPr>
        <w:t>Riksdagens ombudsmän</w:t>
      </w:r>
      <w:r w:rsidRPr="00355FDF">
        <w:rPr>
          <w:rFonts w:ascii="Times New Roman" w:hAnsi="Times New Roman"/>
          <w:sz w:val="20"/>
        </w:rPr>
        <w:t xml:space="preserve"> påpekar att det inte framgår av promemorian hur handlingar som förvaras hos organ eller fysiska perso</w:t>
      </w:r>
      <w:r>
        <w:rPr>
          <w:rFonts w:ascii="Times New Roman" w:hAnsi="Times New Roman"/>
          <w:sz w:val="20"/>
        </w:rPr>
        <w:softHyphen/>
      </w:r>
      <w:r w:rsidRPr="00355FDF">
        <w:rPr>
          <w:rFonts w:ascii="Times New Roman" w:hAnsi="Times New Roman"/>
          <w:sz w:val="20"/>
        </w:rPr>
        <w:t>ner som agerar på delegation ska hanteras vid en begäran om handlings</w:t>
      </w:r>
      <w:r>
        <w:rPr>
          <w:rFonts w:ascii="Times New Roman" w:hAnsi="Times New Roman"/>
          <w:sz w:val="20"/>
        </w:rPr>
        <w:softHyphen/>
      </w:r>
      <w:r w:rsidRPr="00355FDF">
        <w:rPr>
          <w:rFonts w:ascii="Times New Roman" w:hAnsi="Times New Roman"/>
          <w:sz w:val="20"/>
        </w:rPr>
        <w:t>utlämnande och att den fortsatta beredningen bör kompletteras med en analys av den frågan.</w:t>
      </w:r>
    </w:p>
    <w:p w14:paraId="3C2D2AD8" w14:textId="77777777" w:rsidR="00F71CC6" w:rsidRDefault="00AB307F" w:rsidP="00F71CC6">
      <w:pPr>
        <w:pStyle w:val="Brdtextmedindrag"/>
      </w:pPr>
      <w:r w:rsidRPr="00D07C86">
        <w:rPr>
          <w:b/>
        </w:rPr>
        <w:t>Skälen för regeringens förslag:</w:t>
      </w:r>
      <w:r>
        <w:t xml:space="preserve"> Den nya kontrollförordningen inne</w:t>
      </w:r>
      <w:r>
        <w:softHyphen/>
        <w:t xml:space="preserve">håller i likhet med </w:t>
      </w:r>
      <w:r w:rsidRPr="000A1C25">
        <w:t>den tidigare ko</w:t>
      </w:r>
      <w:r>
        <w:t>ntrollförordningen bestämmelser om hur den offentliga kontrol</w:t>
      </w:r>
      <w:r>
        <w:softHyphen/>
        <w:t>len i medlemsstaterna ska organiseras och genom</w:t>
      </w:r>
      <w:r>
        <w:softHyphen/>
        <w:t>föras. I den nya kontrollförordningen införs som nämns ovan även uttrycket an</w:t>
      </w:r>
      <w:r>
        <w:softHyphen/>
        <w:t>nan offentlig verk</w:t>
      </w:r>
      <w:r>
        <w:softHyphen/>
        <w:t>samhet för sådana myndighetsåtgärder som inte om</w:t>
      </w:r>
      <w:r>
        <w:softHyphen/>
        <w:t>fattas av ut</w:t>
      </w:r>
      <w:r>
        <w:softHyphen/>
        <w:t>trycket offentlig kontroll.</w:t>
      </w:r>
    </w:p>
    <w:p w14:paraId="2BD186E6" w14:textId="77777777" w:rsidR="00F71CC6" w:rsidRDefault="00AB307F" w:rsidP="00F71CC6">
      <w:pPr>
        <w:pStyle w:val="Brdtextmedindrag"/>
      </w:pPr>
      <w:r>
        <w:t>I artikel 5 i den nya kontrollförordningen ställs det upp ett antal krav som de behöriga myndigheterna ska uppfylla när det gäller kontrollen och den offentliga verksamheten. Myndigheterna ska bl.a. ha rutiner eller förfaranden för att säkerställa att den offentliga kontrollen och annan offentlig verksamhet är effektiv och ända</w:t>
      </w:r>
      <w:r>
        <w:softHyphen/>
        <w:t>målsenlig samt för att säkerställa att det inte finns någon intresse</w:t>
      </w:r>
      <w:r>
        <w:softHyphen/>
        <w:t>konflikt för den personal som genomför offentlig kontroll och annan offentlig verksamhet. Personalen ska vidare ha tillgång till lämplig laboratoriekapacitet för analys, testning och diagnos.</w:t>
      </w:r>
    </w:p>
    <w:p w14:paraId="2030E4A6" w14:textId="77777777" w:rsidR="00F71CC6" w:rsidRDefault="00AB307F" w:rsidP="00F71CC6">
      <w:pPr>
        <w:pStyle w:val="Brdtextmedindrag"/>
      </w:pPr>
      <w:r>
        <w:t>I artikel 9 i den nya kontrollförordningen regleras hur den offentliga kontrollen ska bedrivas. Där framgår bl.a. att de behöriga myndigheterna regelbundet och med lämplig frekvens ska utföra riskbaserad offentlig kontroll av alla aktörer. Kontrollen ska bl.a. beakta identifierade risker som är förbundna med djur och varor, aktörernas tidigare resultat vid offentlig kontroll och tillförlitligheten i aktörernas egenkontroll. Kon</w:t>
      </w:r>
      <w:r>
        <w:softHyphen/>
        <w:t>trollen ska som huvud</w:t>
      </w:r>
      <w:r>
        <w:softHyphen/>
        <w:t>regel genomföras utan förvarning. Vidare ska kon</w:t>
      </w:r>
      <w:r>
        <w:softHyphen/>
        <w:t>trollen så långt det är möjligt genomföras på ett sätt som minimerar den administ</w:t>
      </w:r>
      <w:r>
        <w:softHyphen/>
        <w:t>rativa bördan och verksamhetsstörningar för aktörerna. Motsva</w:t>
      </w:r>
      <w:r>
        <w:softHyphen/>
        <w:t xml:space="preserve">rande bestämmelser fanns i </w:t>
      </w:r>
      <w:r w:rsidRPr="00616DF0">
        <w:t>den tidigare kontroll</w:t>
      </w:r>
      <w:r w:rsidRPr="00616DF0">
        <w:softHyphen/>
        <w:t>förordningen</w:t>
      </w:r>
      <w:r>
        <w:t>.</w:t>
      </w:r>
    </w:p>
    <w:p w14:paraId="0EC06589" w14:textId="77777777" w:rsidR="00F71CC6" w:rsidRDefault="00AB307F" w:rsidP="00F71CC6">
      <w:pPr>
        <w:pStyle w:val="Brdtextmedindrag"/>
      </w:pPr>
      <w:r>
        <w:t>I den nya kontrollförordningen ges vidare kommissionen befo</w:t>
      </w:r>
      <w:r>
        <w:softHyphen/>
        <w:t>genhet att meddela närmare bestämmelser om offentlig kontroll och annan offentlig verksamhet genom delegerade akter och ge</w:t>
      </w:r>
      <w:r>
        <w:softHyphen/>
        <w:t>nomförandeakter.</w:t>
      </w:r>
    </w:p>
    <w:p w14:paraId="0603F936" w14:textId="77777777" w:rsidR="00F71CC6" w:rsidRDefault="00AB307F" w:rsidP="00F71CC6">
      <w:pPr>
        <w:pStyle w:val="Brdtextmedindrag"/>
      </w:pPr>
      <w:r>
        <w:t>I 8 kap. 6 § 1 djurskyddslagen finns ett bemyndigande för regeringen eller den myndighet som regeringen bestämmer att meddela föreskrifter om bl.a. offentlig kontroll. Regeringen har i 8 kap. 16 § 1 djurskydds</w:t>
      </w:r>
      <w:r>
        <w:softHyphen/>
        <w:t>förordningen bemyndigat Jordbruksverket att meddela föreskrifter om den offentliga kontrollen. Jordbruksverket har med stöd av detta bemyndi</w:t>
      </w:r>
      <w:r>
        <w:softHyphen/>
        <w:t>gande meddelat föreskrifter om den offentliga djurskyddskontrollen. Av föreskrifterna framgår bl.a. hur olika kontrollobjekt ska prioriteras.</w:t>
      </w:r>
    </w:p>
    <w:p w14:paraId="617C482F" w14:textId="1BEBB4D0" w:rsidR="00F71CC6" w:rsidRDefault="00AB307F" w:rsidP="00F71CC6">
      <w:pPr>
        <w:pStyle w:val="Brdtextmedindrag"/>
      </w:pPr>
      <w:r>
        <w:t>Regeringen instämmer i promemorians bedömning att det även i fort</w:t>
      </w:r>
      <w:r>
        <w:softHyphen/>
        <w:t>sättningen kan finnas behov av detaljerade bestämmelser om kontrollen. Det kan även finnas behov av att meddela föreskrifter om sådan verksam</w:t>
      </w:r>
      <w:r>
        <w:softHyphen/>
        <w:t>het som i den nya kontrollförordningen benämns annan offentlig verksam</w:t>
      </w:r>
      <w:r>
        <w:softHyphen/>
        <w:t xml:space="preserve">het. Jordbruksverket har i dag t.ex. meddelat föreskrifter om register över kontrollobjekt. </w:t>
      </w:r>
      <w:r w:rsidRPr="00733A77">
        <w:t>När det gäller uppgifter som utförs av statliga kontroll</w:t>
      </w:r>
      <w:r>
        <w:softHyphen/>
      </w:r>
      <w:r w:rsidRPr="00733A77">
        <w:t>myndigheter som länsstyrelserna</w:t>
      </w:r>
      <w:r>
        <w:t xml:space="preserve"> </w:t>
      </w:r>
      <w:r w:rsidRPr="00733A77">
        <w:t xml:space="preserve">kan </w:t>
      </w:r>
      <w:r>
        <w:t xml:space="preserve">dock </w:t>
      </w:r>
      <w:r w:rsidRPr="00733A77">
        <w:t xml:space="preserve">föreskrifter om kontrollen eller verksamheten </w:t>
      </w:r>
      <w:r>
        <w:t>meddelas av regeringen med stöd av regeringens rest</w:t>
      </w:r>
      <w:r>
        <w:softHyphen/>
        <w:t>kompetens i 8 kap. 7 § regeringsformen. Sådana f</w:t>
      </w:r>
      <w:r w:rsidRPr="00733A77">
        <w:t>öreskrifter avse</w:t>
      </w:r>
      <w:r>
        <w:t>r</w:t>
      </w:r>
      <w:r w:rsidRPr="00733A77">
        <w:t xml:space="preserve"> skyl</w:t>
      </w:r>
      <w:r>
        <w:softHyphen/>
      </w:r>
      <w:r w:rsidRPr="00733A77">
        <w:t>digheter för myndigheterna och kräver därför inte bemyndigande i lag. För det fall uppgiften att utföra offentlig kontroll eller annan offentlig verk</w:t>
      </w:r>
      <w:r>
        <w:softHyphen/>
      </w:r>
      <w:r w:rsidRPr="00733A77">
        <w:t xml:space="preserve">samhet har överlämnats till organ med delegerade uppgifter eller fysiska personer behövs dock ett bemyndigande i lag. Det </w:t>
      </w:r>
      <w:r>
        <w:t xml:space="preserve">nuvarande </w:t>
      </w:r>
      <w:r w:rsidRPr="00733A77">
        <w:t>bemyndi</w:t>
      </w:r>
      <w:r>
        <w:softHyphen/>
      </w:r>
      <w:r w:rsidRPr="00733A77">
        <w:t>gande</w:t>
      </w:r>
      <w:r>
        <w:t>t</w:t>
      </w:r>
      <w:r w:rsidRPr="00733A77">
        <w:t xml:space="preserve"> i </w:t>
      </w:r>
      <w:r>
        <w:t>8 kap. 6 § 1 djurskydds</w:t>
      </w:r>
      <w:r w:rsidRPr="00733A77">
        <w:t xml:space="preserve">lagen </w:t>
      </w:r>
      <w:r>
        <w:t>bör därmed omformuleras så att det avser föreskrifter om hur</w:t>
      </w:r>
      <w:r w:rsidRPr="00733A77">
        <w:t xml:space="preserve"> sådana organ och fysiska personer ska bedriva offentlig kontroll och annan offentlig verksamhet</w:t>
      </w:r>
      <w:r>
        <w:t xml:space="preserve">. </w:t>
      </w:r>
    </w:p>
    <w:p w14:paraId="77EA1C6C" w14:textId="20B8FFEA" w:rsidR="00F71CC6" w:rsidRDefault="00AB307F" w:rsidP="00F71CC6">
      <w:pPr>
        <w:pStyle w:val="Brdtextmedindrag"/>
      </w:pPr>
      <w:r w:rsidRPr="00D10D74">
        <w:rPr>
          <w:i/>
        </w:rPr>
        <w:t xml:space="preserve">Gård &amp; Djurhälsan </w:t>
      </w:r>
      <w:r w:rsidRPr="00D10D74">
        <w:rPr>
          <w:i/>
          <w:iCs/>
        </w:rPr>
        <w:t>AB</w:t>
      </w:r>
      <w:r w:rsidRPr="00D10D74">
        <w:t xml:space="preserve"> påtalar att r</w:t>
      </w:r>
      <w:r w:rsidRPr="00E74E74">
        <w:t>ätten till ett andra expertutlåtande enligt art</w:t>
      </w:r>
      <w:r>
        <w:t>ikel</w:t>
      </w:r>
      <w:r w:rsidRPr="00E74E74">
        <w:t xml:space="preserve"> 35 i den nya kontrollförordningen behöver säkerställas.</w:t>
      </w:r>
      <w:r>
        <w:t xml:space="preserve"> Regeringen kan konstatera att artikel 35 gäller direkt och ska tillämpas av de behöriga myndigheterna vid den offentliga kontrollen. I den mån det skulle behövas nationella bestämmelser som kompletterar kontrollförord</w:t>
      </w:r>
      <w:r>
        <w:softHyphen/>
        <w:t xml:space="preserve">ningen kan de dock meddelas med stöd av det bemyndigande som nu föreslås om föreskrifterna avser </w:t>
      </w:r>
      <w:r w:rsidRPr="00A1204E">
        <w:t>organ med delegerade uppgifter eller fysiska personer som delegerats uppgifter</w:t>
      </w:r>
      <w:r>
        <w:t xml:space="preserve"> eller annars med stöd av 8 kap. 7 § regeringsformen. Det kan dock understrykas att rätten enligt artikel 35.1 gäller aktörer vars djur eller varor är föremål för provtagning, analys, testning eller diagnostik i samband med offentlig kontroll och avser möjlighet att begära granskning av dokumentationen om provtagningen, analysen, test</w:t>
      </w:r>
      <w:r>
        <w:softHyphen/>
        <w:t>ningen eller diagnostiken av en annan erkänd expert med lämpliga kvali</w:t>
      </w:r>
      <w:r>
        <w:softHyphen/>
        <w:t>fikationer. Rätten innefattar därmed inte alla åtgärder eller bedömningar som görs av den behöriga myndigheten, utan bara vissa specifikt utpekade delar.</w:t>
      </w:r>
    </w:p>
    <w:p w14:paraId="6B5143E8" w14:textId="77777777" w:rsidR="00F71CC6" w:rsidRDefault="00AB307F" w:rsidP="00F71CC6">
      <w:pPr>
        <w:pStyle w:val="Rubrik5utannumrering"/>
      </w:pPr>
      <w:r>
        <w:t>Föreskrifter om skyldighet för enskilda organ och fysiska personer att lämna information och ge in handlingar</w:t>
      </w:r>
    </w:p>
    <w:p w14:paraId="27A7120B" w14:textId="77777777" w:rsidR="00F71CC6" w:rsidRDefault="00AB307F" w:rsidP="00F71CC6">
      <w:pPr>
        <w:pStyle w:val="Brdtext"/>
        <w:rPr>
          <w:i/>
        </w:rPr>
      </w:pPr>
      <w:r>
        <w:t xml:space="preserve">I 8 kap. 6 § 2 djurskyddslagen finns ett bemyndigande för regeringen eller den myndighet som regeringen bestämmer att meddela föreskrifter om </w:t>
      </w:r>
      <w:r w:rsidRPr="00644D2D">
        <w:t>skyldighet för ett kontrollorgan som anlitas i den offentliga kontrollen att lämna information till den samordnande kontrollmyndighet som avses i 3</w:t>
      </w:r>
      <w:r>
        <w:t> </w:t>
      </w:r>
      <w:r w:rsidRPr="00644D2D">
        <w:t>§</w:t>
      </w:r>
      <w:r>
        <w:t xml:space="preserve"> samma kapitel</w:t>
      </w:r>
      <w:r w:rsidRPr="00644D2D">
        <w:t>.</w:t>
      </w:r>
      <w:r>
        <w:t xml:space="preserve"> I avsnitt 15.1 föreslår regeringen att uttrycket kontroll</w:t>
      </w:r>
      <w:r>
        <w:softHyphen/>
        <w:t xml:space="preserve">organ ska ersättas med </w:t>
      </w:r>
      <w:r w:rsidRPr="00355FDF">
        <w:rPr>
          <w:iCs/>
        </w:rPr>
        <w:t>organ med delegerade uppgifter eller en fysisk person som har delegerats vissa uppgifter.</w:t>
      </w:r>
      <w:r>
        <w:rPr>
          <w:i/>
        </w:rPr>
        <w:t xml:space="preserve"> </w:t>
      </w:r>
    </w:p>
    <w:p w14:paraId="4F6C0617" w14:textId="0DD572E5" w:rsidR="00F71CC6" w:rsidRDefault="00AB307F" w:rsidP="00F71CC6">
      <w:pPr>
        <w:pStyle w:val="Brdtextmedindrag"/>
      </w:pPr>
      <w:r w:rsidRPr="00CE6CC0">
        <w:rPr>
          <w:i/>
          <w:iCs/>
        </w:rPr>
        <w:t>Riksdagens ombudsmän</w:t>
      </w:r>
      <w:r>
        <w:t xml:space="preserve"> påpekar att det är oklart hur handlingar som förvaras hos organ eller fysiska personer som agerar på delegation ska hanteras vid en begäran om handlingsutlämnande. Kontrollförordningen kräver att det finns arrangemang som säkerställer en effektiv och verk</w:t>
      </w:r>
      <w:r>
        <w:softHyphen/>
        <w:t xml:space="preserve">ningsfull samordning mellan de delegerande behöriga myndigheterna och de organ eller fysiska personer som utför delegerade uppgifter. I artikel 32 anges att organen och de fysiska personerna ska meddela resultaten av de uppgifter som utförts till den delegerande myndigheten. Om resultatet av en offentlig kontroll visar att bestämmelserna inte har efterlevts eller att det är sannolikt att så är fallet, ska den behöriga myndigheten omedelbart underrättas, såvida inte särskilda arrangemang mellan den behöriga myndigheten och organet med delegerade uppgifter anger något annat. </w:t>
      </w:r>
      <w:r w:rsidRPr="00C45F82">
        <w:t>För att tillgodose behovet av en effektiv samordning mellan delegerande myndigheter och organ eller fysiska personer som utför delegerade uppgifter och för att tillgodose</w:t>
      </w:r>
      <w:r>
        <w:t xml:space="preserve"> allmänhetens behov av insyn bör det införas </w:t>
      </w:r>
      <w:r w:rsidRPr="00054F85">
        <w:t>ett nytt bemyn</w:t>
      </w:r>
      <w:r>
        <w:softHyphen/>
      </w:r>
      <w:r w:rsidRPr="00054F85">
        <w:t xml:space="preserve">digande i </w:t>
      </w:r>
      <w:r>
        <w:t xml:space="preserve">8 kap. 6 § djurskyddslagen </w:t>
      </w:r>
      <w:r w:rsidRPr="00054F85">
        <w:t>som ger regeringen eller den myndighet som regeringen bestämmer rätt att föreskriva att ett organ eller en fysisk person som utför delegerade uppgifter ska vara skyldig att</w:t>
      </w:r>
      <w:r>
        <w:t xml:space="preserve"> lämna</w:t>
      </w:r>
      <w:r w:rsidRPr="00054F85">
        <w:t xml:space="preserve"> information och</w:t>
      </w:r>
      <w:r>
        <w:t xml:space="preserve"> ge in</w:t>
      </w:r>
      <w:r w:rsidRPr="00054F85">
        <w:t xml:space="preserve"> handlingar till den delegerande myndigheten</w:t>
      </w:r>
      <w:r>
        <w:t xml:space="preserve">. </w:t>
      </w:r>
      <w:r w:rsidRPr="00B93801">
        <w:t>Hand</w:t>
      </w:r>
      <w:r>
        <w:softHyphen/>
      </w:r>
      <w:r w:rsidRPr="00B93801">
        <w:t xml:space="preserve">lingarna blir därmed allmänna och kan begäras ut. </w:t>
      </w:r>
      <w:r>
        <w:t>Ett förslag till en mot</w:t>
      </w:r>
      <w:r>
        <w:softHyphen/>
        <w:t>svarande reglering i miljöbalken av skyldighet att lämna information och handlingar till den delegerande myndigheten har lämnats av regeringen i propositionen Förbättrad tillsyn på miljöområdet, prop. 2019/20:137 s. 68–72.</w:t>
      </w:r>
    </w:p>
    <w:p w14:paraId="7E326EE0" w14:textId="77777777" w:rsidR="00F71CC6" w:rsidRDefault="00AB307F" w:rsidP="00F71CC6">
      <w:pPr>
        <w:pStyle w:val="Rubrik2"/>
      </w:pPr>
      <w:bookmarkStart w:id="539" w:name="_Toc44537323"/>
      <w:bookmarkStart w:id="540" w:name="_Toc54265518"/>
      <w:r>
        <w:t>Föreskrifter om uppgiftsskyldighet</w:t>
      </w:r>
      <w:bookmarkEnd w:id="539"/>
      <w:bookmarkEnd w:id="540"/>
    </w:p>
    <w:p w14:paraId="6FD4955D" w14:textId="77777777" w:rsidR="00F71CC6" w:rsidRPr="00A76360" w:rsidRDefault="00AB307F" w:rsidP="00F71CC6">
      <w:pPr>
        <w:pStyle w:val="Brdtextram"/>
      </w:pPr>
      <w:r w:rsidRPr="00420062">
        <w:rPr>
          <w:b/>
        </w:rPr>
        <w:t>Regeringens förslag:</w:t>
      </w:r>
      <w:r>
        <w:t xml:space="preserve"> Det ska införas ett bemyndigande för regeringen eller den myndighet som regeringen bestämmer att meddela föreskrifter om skyldighet för djurhållare att lämna uppgifter om sin djurhållning till en kontrollmyndighet, ett organ med delegerade uppgifter eller en fysisk person som har delegerats vissa uppgifter. Djur som används inom Försvarsmakten ska undantas från bestämmelsens tillämpnings</w:t>
      </w:r>
      <w:r>
        <w:softHyphen/>
        <w:t>område.</w:t>
      </w:r>
    </w:p>
    <w:p w14:paraId="4972F2B7" w14:textId="77777777" w:rsidR="00F71CC6" w:rsidRPr="00A76360" w:rsidRDefault="00F71CC6" w:rsidP="00F71CC6">
      <w:pPr>
        <w:pStyle w:val="Brdtextmedindrag"/>
        <w:rPr>
          <w:sz w:val="8"/>
          <w:szCs w:val="8"/>
        </w:rPr>
      </w:pPr>
    </w:p>
    <w:p w14:paraId="59D63FE7"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ö</w:t>
      </w:r>
      <w:r>
        <w:rPr>
          <w:rFonts w:ascii="Times New Roman" w:hAnsi="Times New Roman"/>
          <w:sz w:val="20"/>
        </w:rPr>
        <w:t>verensstämmer med regeringens.</w:t>
      </w:r>
    </w:p>
    <w:p w14:paraId="0B5E7091" w14:textId="2939CDA9" w:rsidR="00F71CC6" w:rsidRPr="00F7551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F75516">
        <w:t xml:space="preserve"> </w:t>
      </w:r>
      <w:r w:rsidRPr="006F513F">
        <w:rPr>
          <w:rFonts w:ascii="Times New Roman" w:hAnsi="Times New Roman"/>
          <w:i/>
          <w:sz w:val="20"/>
        </w:rPr>
        <w:t>Sveriges lantbruksuniversitet</w:t>
      </w:r>
      <w:r w:rsidRPr="00F75516">
        <w:rPr>
          <w:rFonts w:ascii="Times New Roman" w:hAnsi="Times New Roman"/>
          <w:b/>
          <w:sz w:val="20"/>
        </w:rPr>
        <w:t xml:space="preserve"> </w:t>
      </w:r>
      <w:r w:rsidRPr="00F75516">
        <w:rPr>
          <w:rFonts w:ascii="Times New Roman" w:hAnsi="Times New Roman"/>
          <w:sz w:val="20"/>
        </w:rPr>
        <w:t xml:space="preserve">tillstyrker </w:t>
      </w:r>
      <w:r>
        <w:rPr>
          <w:rFonts w:ascii="Times New Roman" w:hAnsi="Times New Roman"/>
          <w:sz w:val="20"/>
        </w:rPr>
        <w:t>förslaget.</w:t>
      </w:r>
      <w:r w:rsidRPr="00F75516">
        <w:t xml:space="preserve"> </w:t>
      </w:r>
      <w:r w:rsidRPr="00F75516">
        <w:rPr>
          <w:rFonts w:ascii="Times New Roman" w:hAnsi="Times New Roman"/>
          <w:i/>
          <w:sz w:val="20"/>
        </w:rPr>
        <w:t>Försvarsinspektören för hälsa</w:t>
      </w:r>
      <w:r w:rsidRPr="00F75516">
        <w:rPr>
          <w:rFonts w:ascii="Times New Roman" w:hAnsi="Times New Roman"/>
          <w:sz w:val="20"/>
        </w:rPr>
        <w:t xml:space="preserve"> </w:t>
      </w:r>
      <w:r w:rsidRPr="00CE3186">
        <w:rPr>
          <w:rFonts w:ascii="Times New Roman" w:hAnsi="Times New Roman"/>
          <w:i/>
          <w:iCs/>
          <w:sz w:val="20"/>
        </w:rPr>
        <w:t>och miljö</w:t>
      </w:r>
      <w:r>
        <w:rPr>
          <w:rFonts w:ascii="Times New Roman" w:hAnsi="Times New Roman"/>
          <w:sz w:val="20"/>
        </w:rPr>
        <w:t xml:space="preserve"> </w:t>
      </w:r>
      <w:r w:rsidRPr="00A87B19">
        <w:rPr>
          <w:rFonts w:ascii="Times New Roman" w:hAnsi="Times New Roman"/>
          <w:i/>
          <w:sz w:val="20"/>
        </w:rPr>
        <w:t>(</w:t>
      </w:r>
      <w:r>
        <w:rPr>
          <w:rFonts w:ascii="Times New Roman" w:hAnsi="Times New Roman"/>
          <w:i/>
          <w:sz w:val="20"/>
        </w:rPr>
        <w:t>FIHM</w:t>
      </w:r>
      <w:r w:rsidRPr="00A87B19">
        <w:rPr>
          <w:rFonts w:ascii="Times New Roman" w:hAnsi="Times New Roman"/>
          <w:i/>
          <w:sz w:val="20"/>
        </w:rPr>
        <w:t>)</w:t>
      </w:r>
      <w:r>
        <w:rPr>
          <w:rFonts w:ascii="Times New Roman" w:hAnsi="Times New Roman"/>
          <w:sz w:val="20"/>
        </w:rPr>
        <w:t xml:space="preserve"> anser att d</w:t>
      </w:r>
      <w:r w:rsidRPr="00F75516">
        <w:rPr>
          <w:rFonts w:ascii="Times New Roman" w:hAnsi="Times New Roman"/>
          <w:sz w:val="20"/>
        </w:rPr>
        <w:t>e föreslagna undantagen i 8 kap. 17 § djurskyddslagen för djur som används inom Försvarsmakten är alltför långtgående och begränsar myndighetens ställ</w:t>
      </w:r>
      <w:r>
        <w:rPr>
          <w:rFonts w:ascii="Times New Roman" w:hAnsi="Times New Roman"/>
          <w:sz w:val="20"/>
        </w:rPr>
        <w:softHyphen/>
      </w:r>
      <w:r w:rsidRPr="00F75516">
        <w:rPr>
          <w:rFonts w:ascii="Times New Roman" w:hAnsi="Times New Roman"/>
          <w:sz w:val="20"/>
        </w:rPr>
        <w:t xml:space="preserve">ning som behörig kontrollmyndighet. Relevant och ändamålsenligt </w:t>
      </w:r>
      <w:r>
        <w:rPr>
          <w:rFonts w:ascii="Times New Roman" w:hAnsi="Times New Roman"/>
          <w:sz w:val="20"/>
        </w:rPr>
        <w:t xml:space="preserve">är </w:t>
      </w:r>
      <w:r w:rsidRPr="00F75516">
        <w:rPr>
          <w:rFonts w:ascii="Times New Roman" w:hAnsi="Times New Roman"/>
          <w:sz w:val="20"/>
        </w:rPr>
        <w:t>att FIH</w:t>
      </w:r>
      <w:r>
        <w:rPr>
          <w:rFonts w:ascii="Times New Roman" w:hAnsi="Times New Roman"/>
          <w:sz w:val="20"/>
        </w:rPr>
        <w:t>M</w:t>
      </w:r>
      <w:r w:rsidRPr="00F75516">
        <w:rPr>
          <w:rFonts w:ascii="Times New Roman" w:hAnsi="Times New Roman"/>
          <w:sz w:val="20"/>
        </w:rPr>
        <w:t xml:space="preserve"> i likhet med övriga kontrollmyndigheter omfattas av krav på djur</w:t>
      </w:r>
      <w:r>
        <w:rPr>
          <w:rFonts w:ascii="Times New Roman" w:hAnsi="Times New Roman"/>
          <w:sz w:val="20"/>
        </w:rPr>
        <w:softHyphen/>
      </w:r>
      <w:r w:rsidRPr="00F75516">
        <w:rPr>
          <w:rFonts w:ascii="Times New Roman" w:hAnsi="Times New Roman"/>
          <w:sz w:val="20"/>
        </w:rPr>
        <w:t>skyddsutbildad personal, Jordbruksverkets samordning, råd och hjälp, krav på underlättande för enskild verksamhetsutövare genom råd och information samt rättighet att få uppgifter om Försvarsmaktens djurhåll</w:t>
      </w:r>
      <w:r>
        <w:rPr>
          <w:rFonts w:ascii="Times New Roman" w:hAnsi="Times New Roman"/>
          <w:sz w:val="20"/>
        </w:rPr>
        <w:softHyphen/>
      </w:r>
      <w:r w:rsidRPr="00F75516">
        <w:rPr>
          <w:rFonts w:ascii="Times New Roman" w:hAnsi="Times New Roman"/>
          <w:sz w:val="20"/>
        </w:rPr>
        <w:t xml:space="preserve">ning. Undantag </w:t>
      </w:r>
      <w:r>
        <w:rPr>
          <w:rFonts w:ascii="Times New Roman" w:hAnsi="Times New Roman"/>
          <w:sz w:val="20"/>
        </w:rPr>
        <w:t>bör</w:t>
      </w:r>
      <w:r w:rsidRPr="00F75516">
        <w:rPr>
          <w:rFonts w:ascii="Times New Roman" w:hAnsi="Times New Roman"/>
          <w:sz w:val="20"/>
        </w:rPr>
        <w:t xml:space="preserve"> därför bara </w:t>
      </w:r>
      <w:r>
        <w:rPr>
          <w:rFonts w:ascii="Times New Roman" w:hAnsi="Times New Roman"/>
          <w:sz w:val="20"/>
        </w:rPr>
        <w:t>göras fö</w:t>
      </w:r>
      <w:r w:rsidRPr="00F75516">
        <w:rPr>
          <w:rFonts w:ascii="Times New Roman" w:hAnsi="Times New Roman"/>
          <w:sz w:val="20"/>
        </w:rPr>
        <w:t xml:space="preserve">r bestämmelserna i </w:t>
      </w:r>
      <w:r>
        <w:rPr>
          <w:rFonts w:ascii="Times New Roman" w:hAnsi="Times New Roman"/>
          <w:sz w:val="20"/>
        </w:rPr>
        <w:t xml:space="preserve">8 kap. </w:t>
      </w:r>
      <w:r w:rsidRPr="00F75516">
        <w:rPr>
          <w:rFonts w:ascii="Times New Roman" w:hAnsi="Times New Roman"/>
          <w:sz w:val="20"/>
        </w:rPr>
        <w:t>5 §, 9 § tredje stycket, 10, 13 och 16 §§.</w:t>
      </w:r>
    </w:p>
    <w:p w14:paraId="41111084" w14:textId="70127D10" w:rsidR="00F71CC6" w:rsidRDefault="00AB307F" w:rsidP="00F71CC6">
      <w:pPr>
        <w:pStyle w:val="Brdtextmedindrag"/>
      </w:pPr>
      <w:r w:rsidRPr="00D07C86">
        <w:rPr>
          <w:b/>
        </w:rPr>
        <w:t>Skälen för regeringens förslag:</w:t>
      </w:r>
      <w:r>
        <w:t xml:space="preserve"> I artikel 10.2 i den nya kontrollförord</w:t>
      </w:r>
      <w:r>
        <w:softHyphen/>
        <w:t>ningen finns krav på att de behöriga myndigheterna ska upprätta en för</w:t>
      </w:r>
      <w:r>
        <w:softHyphen/>
        <w:t>teckning över aktörer och hålla denna uppdaterad. Kommissionen ska anta delegerade akter för att fastställa vilka kategorier av aktörer som ska undantas från kravet på förteckning (artikel 10.3). De aktörer som inte undantas från kravet är skyldiga att lämna uppgifter till de behöriga myndigheter</w:t>
      </w:r>
      <w:r>
        <w:softHyphen/>
        <w:t>na vid tillämpningen av artikel 10.2. Aktörer</w:t>
      </w:r>
      <w:r>
        <w:softHyphen/>
        <w:t>na ska i detta syfte lämna uppgifter om åtminstone namn och juri</w:t>
      </w:r>
      <w:r>
        <w:softHyphen/>
        <w:t>disk form, vilken specifik verksamhet som de utför, inbegripet verksamhet som ut</w:t>
      </w:r>
      <w:r>
        <w:softHyphen/>
        <w:t>förs genom distanskommunikation och uppgift om vilka platser som de kontrollerar (artikel 15.5). Aktörernas skyldighet enligt artikel 15 gäller också om offentlig kontroll eller annan offentlig verksamhet utförs av bl.a. officiella veteri</w:t>
      </w:r>
      <w:r>
        <w:softHyphen/>
        <w:t>närer, organ med delegerade uppgifter och fysiska personer som har delege</w:t>
      </w:r>
      <w:r>
        <w:softHyphen/>
        <w:t>rats vissa uppgifter i offentlig kontroll eller annan offent</w:t>
      </w:r>
      <w:r>
        <w:softHyphen/>
        <w:t>lig verksamhet (artikel 15.6).</w:t>
      </w:r>
    </w:p>
    <w:p w14:paraId="46B36761" w14:textId="77777777" w:rsidR="00F71CC6" w:rsidRDefault="00AB307F" w:rsidP="00F71CC6">
      <w:pPr>
        <w:pStyle w:val="Brdtextmedindrag"/>
      </w:pPr>
      <w:r>
        <w:t>En effektiv kontroll kräver att myndigheterna har tillgång till upp</w:t>
      </w:r>
      <w:r>
        <w:softHyphen/>
        <w:t>gifter om olika typer av kontrollobjekt. Uppgifterna behövs i första hand för att underlätta kontrollmyndigheternas planering av den regelbundna kon</w:t>
      </w:r>
      <w:r>
        <w:softHyphen/>
        <w:t>trollen. Bestämmelsen i artikel 15.5 i den nya kontrollförordningen om skyldighet att lämna upp</w:t>
      </w:r>
      <w:r>
        <w:softHyphen/>
        <w:t>gifter gäller direkt för aktörerna. Kontrollmyndig</w:t>
      </w:r>
      <w:r>
        <w:softHyphen/>
        <w:t>heterna kan dock ha behov av mer detaljerade upp</w:t>
      </w:r>
      <w:r>
        <w:softHyphen/>
        <w:t>gifter om djurhållningen än vad som ryms inom uppgiftsskyldigheten i artikel 15.5. Uppräkningen i artikel 15.5 om vilka uppgifter som ska läm</w:t>
      </w:r>
      <w:r>
        <w:softHyphen/>
        <w:t>nas är inte uttömmande. Av artikeln framgår inte heller när eller på vilket sätt som uppgifterna ska lämnas. Regeringen anser därför, i enlighet med promemorians bedöm</w:t>
      </w:r>
      <w:r>
        <w:softHyphen/>
        <w:t>ning, att det behövs ett bemyndigande för regeringen eller den myndighet som regering</w:t>
      </w:r>
      <w:r>
        <w:softHyphen/>
        <w:t>en bestämmer att meddela föreskrifter om skyldighet för djur</w:t>
      </w:r>
      <w:r>
        <w:softHyphen/>
        <w:t>hållare att lämna sådana uppgifter till en kontrollmyndighet samt till organ med delegerade uppgifter eller fysiska personer som har delegerats vissa uppgifter.</w:t>
      </w:r>
    </w:p>
    <w:p w14:paraId="6B91BC64" w14:textId="523B7D96" w:rsidR="00F71CC6" w:rsidRDefault="00AB307F" w:rsidP="00F71CC6">
      <w:pPr>
        <w:pStyle w:val="Brdtextmedindrag"/>
      </w:pPr>
      <w:r>
        <w:t>Myndigheternas hantering av förteckningar över aktörer är att anse som annan offentlig verksamhet. Föreskrifter om sådan verksamhet kan meddelas med stöd av det nya be</w:t>
      </w:r>
      <w:r>
        <w:softHyphen/>
        <w:t xml:space="preserve">myndigande som föreslås i </w:t>
      </w:r>
      <w:r w:rsidRPr="00A1204E">
        <w:t xml:space="preserve">avsnitt 15.4 i den utsträckning de avser organ med delegerade uppgifter eller fysiska personer som delegerats uppgifter. I övrigt krävs som anges i avsnitt </w:t>
      </w:r>
      <w:r>
        <w:t>15</w:t>
      </w:r>
      <w:r w:rsidRPr="00A1204E">
        <w:t>.4 inte bemyndigande i lag för reglering av register som enbart innebär skyl</w:t>
      </w:r>
      <w:r>
        <w:softHyphen/>
      </w:r>
      <w:r w:rsidRPr="00A1204E">
        <w:t>digheter för statliga myndigheter.</w:t>
      </w:r>
    </w:p>
    <w:p w14:paraId="50F54575" w14:textId="558577CD" w:rsidR="00F71CC6" w:rsidRDefault="00AB307F" w:rsidP="00F71CC6">
      <w:pPr>
        <w:pStyle w:val="Brdtextmedindrag"/>
      </w:pPr>
      <w:r>
        <w:rPr>
          <w:i/>
        </w:rPr>
        <w:t>FIHM</w:t>
      </w:r>
      <w:r w:rsidRPr="00F75516">
        <w:t xml:space="preserve"> </w:t>
      </w:r>
      <w:r>
        <w:t>anser att d</w:t>
      </w:r>
      <w:r w:rsidRPr="00F75516">
        <w:t xml:space="preserve">e föreslagna undantagen i 8 kap. 17 § djurskyddslagen för djur som används inom Försvarsmakten är alltför långtgående och begränsar myndighetens ställning som behörig kontrollmyndighet. </w:t>
      </w:r>
      <w:r w:rsidRPr="00A87B19">
        <w:t xml:space="preserve">Bestämmelsen i </w:t>
      </w:r>
      <w:r w:rsidRPr="00F75516">
        <w:t xml:space="preserve">8 kap. 17 § </w:t>
      </w:r>
      <w:r w:rsidRPr="00A87B19">
        <w:t>fick si</w:t>
      </w:r>
      <w:r>
        <w:t>tt</w:t>
      </w:r>
      <w:r w:rsidRPr="00A87B19">
        <w:t xml:space="preserve"> nuvarande</w:t>
      </w:r>
      <w:r>
        <w:t xml:space="preserve"> innehåll i sak</w:t>
      </w:r>
      <w:r w:rsidRPr="00A87B19">
        <w:t xml:space="preserve"> genom en lagändring som trädde i kraft den 1 oktober 2017. Beträffande skälen för lagändringen, se propositionen Tillsyn och kontroll på hälso- och miljö</w:t>
      </w:r>
      <w:r>
        <w:softHyphen/>
      </w:r>
      <w:r w:rsidRPr="00A87B19">
        <w:t xml:space="preserve">området inom försvaret (prop. 2016/17:144 s. 40–43). </w:t>
      </w:r>
      <w:r w:rsidRPr="00A1204E">
        <w:t>Regeringen saknar underlag för att nu göra någon annan bedömning när det gäller den offent</w:t>
      </w:r>
      <w:r>
        <w:softHyphen/>
      </w:r>
      <w:r w:rsidRPr="00A1204E">
        <w:t>liga kontrollen av djur som används inom Försvarsmakten. Med hänsyn till de begränsningar som redan finns när det gäller offentlig kontroll av den verksamhet som bedrivs inom Försvarsmakten bedömer regeringen inte heller att det är nödvändigt eller lämpligt att föreskrifterna om skyl</w:t>
      </w:r>
      <w:r>
        <w:softHyphen/>
      </w:r>
      <w:r w:rsidRPr="00A1204E">
        <w:t>dighet att lämna uppgift om djurhållning omfattar Försvarsmakten. I enlighet med promemorians förslag bör det därför göras ett tillägg</w:t>
      </w:r>
      <w:r>
        <w:t xml:space="preserve"> i 8 kap. 17 § djurskyddslagen så att djur som används inom Försvarsmakten undantas från tillämpningsområdet för bemyndigandet.</w:t>
      </w:r>
    </w:p>
    <w:p w14:paraId="6C768087" w14:textId="77777777" w:rsidR="00F71CC6" w:rsidRDefault="00AB307F" w:rsidP="00F71CC6">
      <w:pPr>
        <w:pStyle w:val="Brdtextmedindrag"/>
      </w:pPr>
      <w:r w:rsidRPr="00745018">
        <w:t>I förordningen (2018:1264) om digitalt inhämtande av uppgifter från företag</w:t>
      </w:r>
      <w:r>
        <w:t xml:space="preserve"> </w:t>
      </w:r>
      <w:r w:rsidRPr="00745018">
        <w:t>finns bestämmelser som syftar till att underlätta företagens kon</w:t>
      </w:r>
      <w:r>
        <w:softHyphen/>
      </w:r>
      <w:r w:rsidRPr="00745018">
        <w:t xml:space="preserve">takter med och uppgiftslämnande till myndigheter. Förordningen är bl.a. tillämplig på Jordbruksverket, Livsmedelsverket och </w:t>
      </w:r>
      <w:r>
        <w:t xml:space="preserve">länsstyrelserna. </w:t>
      </w:r>
    </w:p>
    <w:p w14:paraId="192DB1E2" w14:textId="77777777" w:rsidR="00F71CC6" w:rsidRDefault="00AB307F" w:rsidP="00F71CC6">
      <w:pPr>
        <w:pStyle w:val="Rubrik2"/>
      </w:pPr>
      <w:bookmarkStart w:id="541" w:name="_Toc44537324"/>
      <w:bookmarkStart w:id="542" w:name="_Toc54265519"/>
      <w:r>
        <w:t>Föreskrifter om tillämpningen av bestämmelserna i den nya kontrollförordningen</w:t>
      </w:r>
      <w:bookmarkEnd w:id="541"/>
      <w:bookmarkEnd w:id="542"/>
      <w:r>
        <w:t xml:space="preserve"> </w:t>
      </w:r>
    </w:p>
    <w:p w14:paraId="090DE1E1" w14:textId="77777777" w:rsidR="00F71CC6" w:rsidRPr="003F6970" w:rsidRDefault="00AB307F" w:rsidP="00F71CC6">
      <w:pPr>
        <w:pStyle w:val="Brdtextram"/>
      </w:pPr>
      <w:r w:rsidRPr="00420062">
        <w:rPr>
          <w:b/>
        </w:rPr>
        <w:t>Regeringens förslag:</w:t>
      </w:r>
      <w:r>
        <w:t xml:space="preserve"> Regeringen ska få meddela föreskrifter om vilka </w:t>
      </w:r>
      <w:r w:rsidRPr="003F6970">
        <w:t>bestämmelser i den nya kontrollförordningen som ska tillämpas vid offentlig kontroll och annan offentlig verksamhet i fråga om andra djur</w:t>
      </w:r>
      <w:r>
        <w:softHyphen/>
      </w:r>
      <w:r w:rsidRPr="003F6970">
        <w:t>hållare än sådana som håller animalieproducerande djur och sådana som ansvarar för levande ryggradsdjur vid transport i samband med ekono</w:t>
      </w:r>
      <w:r>
        <w:softHyphen/>
      </w:r>
      <w:r w:rsidRPr="003F6970">
        <w:t>misk verksamhet.</w:t>
      </w:r>
    </w:p>
    <w:p w14:paraId="749F1FBF" w14:textId="77777777" w:rsidR="00F71CC6" w:rsidRPr="003F6970" w:rsidRDefault="00F71CC6" w:rsidP="00F71CC6">
      <w:pPr>
        <w:pStyle w:val="Brdtextmedindrag"/>
        <w:rPr>
          <w:sz w:val="8"/>
          <w:szCs w:val="8"/>
        </w:rPr>
      </w:pPr>
    </w:p>
    <w:p w14:paraId="1791C645" w14:textId="77777777" w:rsidR="00F71CC6" w:rsidRPr="003F6970"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F6970">
        <w:rPr>
          <w:rFonts w:ascii="Times New Roman" w:hAnsi="Times New Roman"/>
          <w:b/>
          <w:sz w:val="20"/>
        </w:rPr>
        <w:t xml:space="preserve">Promemorians förslag </w:t>
      </w:r>
      <w:r w:rsidRPr="003F6970">
        <w:rPr>
          <w:rFonts w:ascii="Times New Roman" w:hAnsi="Times New Roman"/>
          <w:sz w:val="20"/>
        </w:rPr>
        <w:t>överensstämmer med regeringens.</w:t>
      </w:r>
    </w:p>
    <w:p w14:paraId="4E6FFD7D" w14:textId="117B8999" w:rsidR="00F71CC6" w:rsidRPr="00B52F19"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F6970">
        <w:rPr>
          <w:rFonts w:ascii="Times New Roman" w:hAnsi="Times New Roman"/>
          <w:b/>
          <w:sz w:val="20"/>
        </w:rPr>
        <w:t xml:space="preserve">Remissinstanserna: </w:t>
      </w:r>
      <w:r w:rsidRPr="007C1DC8">
        <w:rPr>
          <w:rFonts w:ascii="Times New Roman" w:hAnsi="Times New Roman"/>
          <w:bCs/>
          <w:i/>
          <w:iCs/>
          <w:sz w:val="20"/>
        </w:rPr>
        <w:t>Sveriges lantbruksuniversitet</w:t>
      </w:r>
      <w:r w:rsidRPr="006F513F">
        <w:rPr>
          <w:rFonts w:ascii="Times New Roman" w:hAnsi="Times New Roman"/>
          <w:b/>
          <w:sz w:val="20"/>
        </w:rPr>
        <w:t xml:space="preserve"> </w:t>
      </w:r>
      <w:r>
        <w:rPr>
          <w:rFonts w:ascii="Times New Roman" w:hAnsi="Times New Roman"/>
          <w:bCs/>
          <w:sz w:val="20"/>
        </w:rPr>
        <w:t>tillstyrker förslaget. Inga andra remissinstanser yttrar sig i frågan</w:t>
      </w:r>
      <w:r w:rsidRPr="003F6970">
        <w:rPr>
          <w:rFonts w:ascii="Times New Roman" w:hAnsi="Times New Roman"/>
          <w:sz w:val="20"/>
        </w:rPr>
        <w:t>.</w:t>
      </w:r>
    </w:p>
    <w:p w14:paraId="395C75A2" w14:textId="4AFDFEBF" w:rsidR="00F71CC6" w:rsidRPr="003F6970" w:rsidRDefault="00AB307F" w:rsidP="00F71CC6">
      <w:pPr>
        <w:pStyle w:val="Brdtextmedindrag"/>
      </w:pPr>
      <w:r w:rsidRPr="00D07C86">
        <w:rPr>
          <w:b/>
        </w:rPr>
        <w:t>Skälen för regeringens förslag:</w:t>
      </w:r>
      <w:r>
        <w:t xml:space="preserve"> Som konstateras i </w:t>
      </w:r>
      <w:r w:rsidRPr="00AA6F4F">
        <w:t>avsnitt 6.1 är det inte helt klart i vilken utsträck</w:t>
      </w:r>
      <w:r w:rsidRPr="00AA6F4F">
        <w:softHyphen/>
        <w:t>ning den tidigare kontrollförordningen omfattar</w:t>
      </w:r>
      <w:r w:rsidRPr="003F6970">
        <w:t xml:space="preserve"> även andra djur än livsmedelsproducerande djur. I prop. 2005/06:128 gjorde rege</w:t>
      </w:r>
      <w:r w:rsidRPr="003F6970">
        <w:softHyphen/>
        <w:t>ringen bedömningen att djur</w:t>
      </w:r>
      <w:r w:rsidRPr="003F6970">
        <w:softHyphen/>
        <w:t>skyddsintresset och därmed beho</w:t>
      </w:r>
      <w:r>
        <w:softHyphen/>
      </w:r>
      <w:r w:rsidRPr="003F6970">
        <w:t>vet av en god kontroll är det</w:t>
      </w:r>
      <w:r w:rsidRPr="003F6970">
        <w:softHyphen/>
        <w:t>samma för alla djur, oavsett syftet med djur</w:t>
      </w:r>
      <w:r>
        <w:softHyphen/>
      </w:r>
      <w:r w:rsidRPr="003F6970">
        <w:t>hållningen. Det ansågs därför som lämpligt att låta bestämmelserna i den gällande kontroll</w:t>
      </w:r>
      <w:r w:rsidRPr="003F6970">
        <w:softHyphen/>
        <w:t>förordningen gälla även för andra djurhållare än sådana som håller livsmedelsproducerande djur (se prop. 2005/06:128 s.</w:t>
      </w:r>
      <w:r>
        <w:t> </w:t>
      </w:r>
      <w:r w:rsidRPr="003F6970">
        <w:t>144 f.). Lag</w:t>
      </w:r>
      <w:r w:rsidRPr="003F6970">
        <w:softHyphen/>
        <w:t>tekniskt löstes detta så att det i 25 a § i den dåvarande djurskydds</w:t>
      </w:r>
      <w:r w:rsidRPr="003F6970">
        <w:softHyphen/>
        <w:t>lagen infördes ett bemyndigande för regeringen att meddela före</w:t>
      </w:r>
      <w:r w:rsidRPr="003F6970">
        <w:softHyphen/>
        <w:t xml:space="preserve">skrifter om vilka bestämmelser i den </w:t>
      </w:r>
      <w:r>
        <w:t>tidigare</w:t>
      </w:r>
      <w:r w:rsidRPr="003F6970">
        <w:t xml:space="preserve"> kontrollförordningen som ska tillämpas vid offentlig kon</w:t>
      </w:r>
      <w:r w:rsidRPr="003F6970">
        <w:softHyphen/>
        <w:t>troll av andra djurhållare än såd</w:t>
      </w:r>
      <w:r w:rsidRPr="003F6970">
        <w:softHyphen/>
        <w:t>ana som håller livsmedels</w:t>
      </w:r>
      <w:r>
        <w:softHyphen/>
      </w:r>
      <w:r w:rsidRPr="003F6970">
        <w:t>produce</w:t>
      </w:r>
      <w:r w:rsidRPr="003F6970">
        <w:softHyphen/>
        <w:t>rande djur. Motsvarande bestäm</w:t>
      </w:r>
      <w:r w:rsidRPr="003F6970">
        <w:softHyphen/>
        <w:t>melse finns i den n</w:t>
      </w:r>
      <w:r>
        <w:t>uvarande</w:t>
      </w:r>
      <w:r w:rsidRPr="003F6970">
        <w:t xml:space="preserve"> djur</w:t>
      </w:r>
      <w:r w:rsidRPr="003F6970">
        <w:softHyphen/>
        <w:t>skydds</w:t>
      </w:r>
      <w:r>
        <w:softHyphen/>
      </w:r>
      <w:r w:rsidRPr="003F6970">
        <w:t>lagen (8 kap. 7 §). Det finns inte någon anledning att nu göra någon annan be</w:t>
      </w:r>
      <w:r w:rsidRPr="003F6970">
        <w:softHyphen/>
        <w:t>dömning när det gäller behovet av kontroll än den som gjordes i prop. 2005/06:128.</w:t>
      </w:r>
    </w:p>
    <w:p w14:paraId="2B199DCC" w14:textId="0B64CAD9" w:rsidR="00F71CC6" w:rsidRDefault="00AB307F" w:rsidP="00F71CC6">
      <w:pPr>
        <w:pStyle w:val="Brdtextmedindrag"/>
      </w:pPr>
      <w:r w:rsidRPr="003F6970">
        <w:t>I avsnitt 6.</w:t>
      </w:r>
      <w:r>
        <w:t>1</w:t>
      </w:r>
      <w:r w:rsidRPr="003F6970">
        <w:t xml:space="preserve"> görs bedömningen att den nya kontrollförordningen har ett vidare tillämpningsområde än den tidigare kontrollförordningen på så sätt att den även omfattar kontroll av animalieproduktionens djur och transport av levande ryggradsdjur som har samband med ekonomisk verksamhet. Bemyndigandet i 8 kap. 7 § djurskyddslagen bör därför, i enlighet med promemorians förslag, anpassas till detta. Bemyndigandet bör vidare kompletteras med en rätt för regeringen eller den myndighet som rege</w:t>
      </w:r>
      <w:r>
        <w:softHyphen/>
      </w:r>
      <w:r w:rsidRPr="003F6970">
        <w:t>ringen</w:t>
      </w:r>
      <w:r>
        <w:t xml:space="preserve"> bestämmer att meddela föreskrifter om vilka bestämmelser i den nya kontrollförordningen om annan offentlig verksamhet som ska tilläm</w:t>
      </w:r>
      <w:r>
        <w:softHyphen/>
        <w:t>pas på djurhållare som inte omfattas av den nya kontrollförordningens tillämpningsom</w:t>
      </w:r>
      <w:r>
        <w:softHyphen/>
        <w:t>råde.</w:t>
      </w:r>
    </w:p>
    <w:p w14:paraId="10C75BB3" w14:textId="77777777" w:rsidR="00F71CC6" w:rsidRDefault="00AB307F" w:rsidP="00F71CC6">
      <w:pPr>
        <w:pStyle w:val="Rubrik2"/>
      </w:pPr>
      <w:bookmarkStart w:id="543" w:name="_Toc44537325"/>
      <w:bookmarkStart w:id="544" w:name="_Toc54265520"/>
      <w:r>
        <w:t>Återkallelse av kompetensbevis</w:t>
      </w:r>
      <w:bookmarkEnd w:id="543"/>
      <w:bookmarkEnd w:id="544"/>
    </w:p>
    <w:p w14:paraId="4B15AB88" w14:textId="77777777" w:rsidR="00F71CC6" w:rsidRPr="00A76360" w:rsidRDefault="00AB307F" w:rsidP="00F71CC6">
      <w:pPr>
        <w:pStyle w:val="Brdtextram"/>
      </w:pPr>
      <w:r w:rsidRPr="00420062">
        <w:rPr>
          <w:b/>
        </w:rPr>
        <w:t>Regeringens förslag:</w:t>
      </w:r>
      <w:r>
        <w:t xml:space="preserve"> Det ska införas nya bestämmelser om att en kontrollmyndighet vid överträdelser av djurskyddslagstiftningen till</w:t>
      </w:r>
      <w:r>
        <w:softHyphen/>
        <w:t>fälligt eller permanent får återkalla kompetensbevis som utfärdats enligt artikel 21 i rådets förordning (EG) nr 1099/2009 och kompetensbevis för skötare som utfärdats enligt artikel 17.2 i rådets förordning (EG) nr 1/2005.</w:t>
      </w:r>
    </w:p>
    <w:p w14:paraId="19626184" w14:textId="77777777" w:rsidR="00F71CC6" w:rsidRPr="00A76360" w:rsidRDefault="00F71CC6" w:rsidP="00F71CC6">
      <w:pPr>
        <w:pStyle w:val="Brdtextmedindrag"/>
        <w:rPr>
          <w:sz w:val="8"/>
          <w:szCs w:val="8"/>
        </w:rPr>
      </w:pPr>
    </w:p>
    <w:p w14:paraId="6E43C803"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395D0ABC" w14:textId="77777777" w:rsidR="00F71CC6" w:rsidRPr="00DD134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Pr>
          <w:rFonts w:ascii="Times New Roman" w:hAnsi="Times New Roman"/>
          <w:b/>
          <w:sz w:val="20"/>
        </w:rPr>
        <w:t xml:space="preserve"> </w:t>
      </w:r>
      <w:r>
        <w:rPr>
          <w:rFonts w:ascii="Times New Roman" w:hAnsi="Times New Roman"/>
          <w:bCs/>
          <w:sz w:val="20"/>
        </w:rPr>
        <w:t xml:space="preserve">Endast ett fåtal remissinstanser yttrar sig över förslaget. </w:t>
      </w:r>
      <w:r w:rsidRPr="00DD134D">
        <w:rPr>
          <w:rFonts w:ascii="Times New Roman" w:hAnsi="Times New Roman"/>
          <w:i/>
          <w:sz w:val="20"/>
        </w:rPr>
        <w:t>Länsstyrelsen i Hallands län</w:t>
      </w:r>
      <w:r w:rsidRPr="00DD134D">
        <w:rPr>
          <w:rFonts w:ascii="Times New Roman" w:hAnsi="Times New Roman"/>
          <w:sz w:val="20"/>
        </w:rPr>
        <w:t xml:space="preserve"> </w:t>
      </w:r>
      <w:r>
        <w:rPr>
          <w:rFonts w:ascii="Times New Roman" w:hAnsi="Times New Roman"/>
          <w:sz w:val="20"/>
        </w:rPr>
        <w:t>är</w:t>
      </w:r>
      <w:r w:rsidRPr="00DD134D">
        <w:rPr>
          <w:rFonts w:ascii="Times New Roman" w:hAnsi="Times New Roman"/>
          <w:sz w:val="20"/>
        </w:rPr>
        <w:t xml:space="preserve"> </w:t>
      </w:r>
      <w:r>
        <w:rPr>
          <w:rFonts w:ascii="Times New Roman" w:hAnsi="Times New Roman"/>
          <w:sz w:val="20"/>
        </w:rPr>
        <w:t xml:space="preserve">positiv </w:t>
      </w:r>
      <w:r w:rsidRPr="00DD134D">
        <w:rPr>
          <w:rFonts w:ascii="Times New Roman" w:hAnsi="Times New Roman"/>
          <w:sz w:val="20"/>
        </w:rPr>
        <w:t xml:space="preserve">till </w:t>
      </w:r>
      <w:r>
        <w:rPr>
          <w:rFonts w:ascii="Times New Roman" w:hAnsi="Times New Roman"/>
          <w:sz w:val="20"/>
        </w:rPr>
        <w:t>bestämmelsen</w:t>
      </w:r>
      <w:r w:rsidRPr="00DD134D">
        <w:rPr>
          <w:rFonts w:ascii="Times New Roman" w:hAnsi="Times New Roman"/>
          <w:sz w:val="20"/>
        </w:rPr>
        <w:t xml:space="preserve"> om fortsatta möjligheter att återkalla olika typer av kompetensbevis.</w:t>
      </w:r>
      <w:r>
        <w:rPr>
          <w:rFonts w:ascii="Times New Roman" w:hAnsi="Times New Roman"/>
          <w:sz w:val="20"/>
        </w:rPr>
        <w:t xml:space="preserve"> </w:t>
      </w:r>
      <w:r w:rsidRPr="007C1DC8">
        <w:rPr>
          <w:rFonts w:ascii="Times New Roman" w:hAnsi="Times New Roman"/>
          <w:i/>
          <w:sz w:val="20"/>
        </w:rPr>
        <w:t>Sveriges lantbruksuniversitet</w:t>
      </w:r>
      <w:r w:rsidRPr="00E07767">
        <w:rPr>
          <w:rFonts w:ascii="Times New Roman" w:hAnsi="Times New Roman"/>
          <w:sz w:val="20"/>
        </w:rPr>
        <w:t xml:space="preserve"> anser att det är mycket viktigt att en kontrollmyndig</w:t>
      </w:r>
      <w:r>
        <w:rPr>
          <w:rFonts w:ascii="Times New Roman" w:hAnsi="Times New Roman"/>
          <w:sz w:val="20"/>
        </w:rPr>
        <w:softHyphen/>
      </w:r>
      <w:r w:rsidRPr="00E07767">
        <w:rPr>
          <w:rFonts w:ascii="Times New Roman" w:hAnsi="Times New Roman"/>
          <w:sz w:val="20"/>
        </w:rPr>
        <w:t>het vid överträdelser av djurskyddslagstiftningen tillfälligt eller permanent får återkalla kompetensbevis som utfärdats enligt artikel 21 i rådets förordning (EG) nr 1099/2009 och kompetensbevis för skötare som utfär</w:t>
      </w:r>
      <w:r>
        <w:rPr>
          <w:rFonts w:ascii="Times New Roman" w:hAnsi="Times New Roman"/>
          <w:sz w:val="20"/>
        </w:rPr>
        <w:softHyphen/>
      </w:r>
      <w:r w:rsidRPr="00E07767">
        <w:rPr>
          <w:rFonts w:ascii="Times New Roman" w:hAnsi="Times New Roman"/>
          <w:sz w:val="20"/>
        </w:rPr>
        <w:t>dats enligt artikel 17.2 i rådets förordning (EG) nr 1/2005</w:t>
      </w:r>
      <w:r>
        <w:rPr>
          <w:rFonts w:ascii="Times New Roman" w:hAnsi="Times New Roman"/>
          <w:sz w:val="20"/>
        </w:rPr>
        <w:t>.</w:t>
      </w:r>
    </w:p>
    <w:p w14:paraId="41719AA6" w14:textId="426B628B" w:rsidR="00F71CC6" w:rsidRDefault="00AB307F" w:rsidP="00F71CC6">
      <w:pPr>
        <w:pStyle w:val="Brdtextmedindrag"/>
      </w:pPr>
      <w:r w:rsidRPr="00D07C86">
        <w:rPr>
          <w:b/>
        </w:rPr>
        <w:t>Skälen för regeringens förslag:</w:t>
      </w:r>
      <w:r>
        <w:t xml:space="preserve"> Bestämmelser om avlivning av djur finns i rådets förordning (EG) nr 1099/2009 av den 24 september 2009 om skydd av djur vid tid</w:t>
      </w:r>
      <w:r>
        <w:softHyphen/>
        <w:t>punkten för avlivning. Enligt denna förordning får avlivning av djur och därmed sammanhängande verksamhet endast utföras av perso</w:t>
      </w:r>
      <w:r>
        <w:softHyphen/>
        <w:t>ner som har lämplig kompetensnivå (artikel 7) och den behöriga myndigheten ska ansvara för att utfärda kompetensbevis för dessa perso</w:t>
      </w:r>
      <w:r>
        <w:softHyphen/>
        <w:t>ner (artikel 21). Om en person inte längre uppvisar tillräcklig kompetens kunde den behöriga myndigheten enligt tidigare lydelse av förordningen återkalla kompetens</w:t>
      </w:r>
      <w:r>
        <w:softHyphen/>
        <w:t>beviset (dåvarande artikel 22.1 c).</w:t>
      </w:r>
    </w:p>
    <w:p w14:paraId="3E46AFAA" w14:textId="77777777" w:rsidR="00F71CC6" w:rsidRDefault="00AB307F" w:rsidP="00F71CC6">
      <w:pPr>
        <w:pStyle w:val="Brdtextmedindrag"/>
      </w:pPr>
      <w:r>
        <w:t>Offentlig kontroll av produkter av animaliskt ursprung avsedda att användas som livsmedel ska enligt artikel 18 i den nya kontroll</w:t>
      </w:r>
      <w:r>
        <w:softHyphen/>
        <w:t>förord</w:t>
      </w:r>
      <w:r>
        <w:softHyphen/>
        <w:t>ningen inbegripa verifiering av kraven i förordning (EG) nr 1099/2009. Av artikel 159 i den nya kontrollförordningen framgår emellertid att arti</w:t>
      </w:r>
      <w:r>
        <w:softHyphen/>
        <w:t>kel 22 i förordning (EG) nr 1099/2009 ska utgå. Artikeln har inte någon motsvarighet i den nya kon</w:t>
      </w:r>
      <w:r>
        <w:softHyphen/>
        <w:t>trollförordningen och, såvitt kan bedömas, har kommissionen inte heller fått befogenhet att anta delegerade akter eller genomförande</w:t>
      </w:r>
      <w:r>
        <w:softHyphen/>
        <w:t>akter i frågan om återkallelse av aktuella kompetensbevis.</w:t>
      </w:r>
    </w:p>
    <w:p w14:paraId="38CDF309" w14:textId="3EC2CDF6" w:rsidR="00F71CC6" w:rsidRDefault="00AB307F" w:rsidP="00F71CC6">
      <w:pPr>
        <w:pStyle w:val="Brdtextmedindrag"/>
      </w:pPr>
      <w:r>
        <w:t>Bestämmelser om transport av djur finns i rådets förordning (EG) nr 1/2005 av den 22 december 2004 om skydd av djur under trans</w:t>
      </w:r>
      <w:r>
        <w:softHyphen/>
        <w:t>port och därmed sammanhängande förfaranden och om änd</w:t>
      </w:r>
      <w:r>
        <w:softHyphen/>
        <w:t xml:space="preserve">ring av direktiven 64/432/EEG och 93/119/EG </w:t>
      </w:r>
      <w:r w:rsidRPr="00127A5C">
        <w:t>och förordning (EG) nr 1255/97. Enligt denna förordning får en person agera som trans</w:t>
      </w:r>
      <w:r w:rsidRPr="00127A5C">
        <w:softHyphen/>
        <w:t>portör endast om denne har ett tillstånd som utfärdats av en behö</w:t>
      </w:r>
      <w:r w:rsidRPr="00127A5C">
        <w:softHyphen/>
        <w:t>rig myndighet (artikel 6.1). Därutöver finns krav på godkännande av transportmedel eller fartyg för djurtransport (artiklarna 7, 18 och 19) samt krav på kompetensbevis för förare och skötare (artiklarna 6.5 och 17.2). Sådana tillstånd, godkännanden och kompetensbevis kunde enligt tidigare lydelse av förordningen åter</w:t>
      </w:r>
      <w:r w:rsidRPr="00127A5C">
        <w:softHyphen/>
        <w:t>kallas (</w:t>
      </w:r>
      <w:r>
        <w:t xml:space="preserve">dåvarande </w:t>
      </w:r>
      <w:r w:rsidRPr="00127A5C">
        <w:t>arti</w:t>
      </w:r>
      <w:r w:rsidRPr="00127A5C">
        <w:softHyphen/>
        <w:t>kel 26).</w:t>
      </w:r>
    </w:p>
    <w:p w14:paraId="4FF177C9" w14:textId="77777777" w:rsidR="00F71CC6" w:rsidRDefault="00AB307F" w:rsidP="00F71CC6">
      <w:pPr>
        <w:pStyle w:val="Brdtextmedindrag"/>
      </w:pPr>
      <w:r>
        <w:t>I artikel 21 i den nya kontrollförordningen anges vad den offentliga kon</w:t>
      </w:r>
      <w:r>
        <w:softHyphen/>
        <w:t>trollen för att säkerställa efterlevnaden av bestämmelserna om djurskydd när djur transporteras, särskilt bestämmel</w:t>
      </w:r>
      <w:r>
        <w:softHyphen/>
        <w:t>serna i förordning (EG) nr 1/2005, ska omfatta. Offentlig kontroll ska bl.a. ske vid långa transporter för att verifiera att det finns gil</w:t>
      </w:r>
      <w:r>
        <w:softHyphen/>
        <w:t>tigt tillstånd för transportörer, giltigt intyg om god</w:t>
      </w:r>
      <w:r>
        <w:softHyphen/>
        <w:t>kännande för transportmedel och giltiga kompetensbevis för förare och skötare. Av artikel 154 i den nya kontrollförordningen framgår att arti</w:t>
      </w:r>
      <w:r>
        <w:softHyphen/>
        <w:t>kel 26 i förordning (EG) nr 1/2005 ska utgå. Artikeln ska dock fortsätta tillämpas i stället för motsvarande bestämmelser i den nya kontrollförord</w:t>
      </w:r>
      <w:r>
        <w:softHyphen/>
        <w:t>ningen till och med den 14 december 2022 eller ett tidigare datum som kommissionen får fastställa i en delege</w:t>
      </w:r>
      <w:r>
        <w:softHyphen/>
        <w:t>rad akt.</w:t>
      </w:r>
    </w:p>
    <w:p w14:paraId="7D8D39D9" w14:textId="77777777" w:rsidR="00F71CC6" w:rsidRDefault="00AB307F" w:rsidP="00F71CC6">
      <w:pPr>
        <w:pStyle w:val="Brdtextmedindrag"/>
      </w:pPr>
      <w:r>
        <w:t>Bestämmelser om åtgärder vid bristande efterlevnad finns i artikel 138 i den nya kontrollförordningen. De behöriga myndigheterna ska vid bristande efterlevnad vidta åtgärder, bl.a. beordra att en förares kompe</w:t>
      </w:r>
      <w:r>
        <w:softHyphen/>
        <w:t>tensbevis återkallas. Vidare kan godkännande av transportmedel eller transportörs tillstånd återkallas.</w:t>
      </w:r>
      <w:r w:rsidRPr="00C26F5D">
        <w:rPr>
          <w:rFonts w:asciiTheme="minorHAnsi" w:hAnsiTheme="minorHAnsi"/>
          <w:sz w:val="22"/>
        </w:rPr>
        <w:t xml:space="preserve"> </w:t>
      </w:r>
      <w:r w:rsidRPr="00C26F5D">
        <w:t>(artikel 138.2 j</w:t>
      </w:r>
      <w:r>
        <w:t xml:space="preserve">). </w:t>
      </w:r>
    </w:p>
    <w:p w14:paraId="2DF14640" w14:textId="77777777" w:rsidR="00F71CC6" w:rsidRDefault="00AB307F" w:rsidP="00F71CC6">
      <w:pPr>
        <w:pStyle w:val="Brdtextmedindrag"/>
      </w:pPr>
      <w:r>
        <w:t xml:space="preserve">Återkallelse av sådana </w:t>
      </w:r>
      <w:r w:rsidRPr="00FD118D">
        <w:t>kompetensbevis som avses i artikel 21 i förord</w:t>
      </w:r>
      <w:r>
        <w:softHyphen/>
      </w:r>
      <w:r w:rsidRPr="00FD118D">
        <w:t>ning (EG) nr 1099/2009 och kompetensbevis för skötare som utfärdats enligt artikel 17.2 i rådets förordning (EG) nr 1/2005 anges inte uttryck</w:t>
      </w:r>
      <w:r w:rsidRPr="00FD118D">
        <w:softHyphen/>
        <w:t>ligen i artikel 138.</w:t>
      </w:r>
      <w:r w:rsidRPr="00E07767">
        <w:t xml:space="preserve"> </w:t>
      </w:r>
    </w:p>
    <w:p w14:paraId="1C20C803" w14:textId="77777777" w:rsidR="00F71CC6" w:rsidRDefault="00AB307F" w:rsidP="00F71CC6">
      <w:pPr>
        <w:pStyle w:val="Brdtextmedindrag"/>
      </w:pPr>
      <w:r>
        <w:t xml:space="preserve">För att säkerställa att kontrollmyndigheterna har befogenhet att återkalla kompetensbevis som utfärdats enligt förordning (EG) nr 1099/2009 och skötares kompetensbevis som utfärdats enligt förordning (EG) nr 1/2005 bedömer regeringen, i likhet med promemorian, att det bör föras in bestämmelser om detta i djurskyddslagen. För att undvika osäkerhet bör det säkerställas att ändringar av aktuella förordningar får omedelbart genomslag. Det är därför ändamålsenligt att hänvisningen till de aktuella förordningarna görs dynamisk, dvs. avser förordningarna i den vid varje tidpunkt gällande lydelsen. </w:t>
      </w:r>
    </w:p>
    <w:p w14:paraId="30A5EEDC" w14:textId="77777777" w:rsidR="00F71CC6" w:rsidRDefault="00AB307F" w:rsidP="00F71CC6">
      <w:pPr>
        <w:pStyle w:val="Brdtextmedindrag"/>
      </w:pPr>
      <w:r>
        <w:t>Men hänsyn till vad som anges ovan om fortsatt tillämpning under viss tid av artikel 26 i förordning 1/2005 finns det dock anledning att reglera ikraftträdandet av bestämmelsen om återkallelse av skötares kompetens</w:t>
      </w:r>
      <w:r>
        <w:softHyphen/>
        <w:t xml:space="preserve">bevis på ett annat sätt än övriga föreslagna lagändringar. Frågan behandlas i avsnitt 16 om ikraftträdande. </w:t>
      </w:r>
    </w:p>
    <w:p w14:paraId="68C94A9B" w14:textId="77777777" w:rsidR="00F71CC6" w:rsidRDefault="00AB307F" w:rsidP="00F71CC6">
      <w:pPr>
        <w:pStyle w:val="Brdtextmedindrag"/>
      </w:pPr>
      <w:r>
        <w:t>Godkännande av transportmedel, transportörs tillstånd och förares kom</w:t>
      </w:r>
      <w:r>
        <w:softHyphen/>
        <w:t>petensbevis bedöms kunna återkallas med stöd av artikel 138.2 j i den nya kontrollförordning</w:t>
      </w:r>
      <w:r>
        <w:softHyphen/>
        <w:t>en.</w:t>
      </w:r>
    </w:p>
    <w:p w14:paraId="0D40109A" w14:textId="77777777" w:rsidR="00F71CC6" w:rsidRDefault="00AB307F" w:rsidP="00F71CC6">
      <w:pPr>
        <w:pStyle w:val="Rubrik2"/>
      </w:pPr>
      <w:bookmarkStart w:id="545" w:name="_Toc44537326"/>
      <w:bookmarkStart w:id="546" w:name="_Toc54265521"/>
      <w:r>
        <w:t>Rätt till upplysningar och tillträde</w:t>
      </w:r>
      <w:bookmarkEnd w:id="545"/>
      <w:bookmarkEnd w:id="546"/>
      <w:r>
        <w:t xml:space="preserve"> </w:t>
      </w:r>
    </w:p>
    <w:p w14:paraId="6DC993D2" w14:textId="77777777" w:rsidR="00F71CC6" w:rsidRDefault="00AB307F" w:rsidP="00F71CC6">
      <w:pPr>
        <w:pStyle w:val="Brdtextram"/>
        <w:rPr>
          <w:b/>
        </w:rPr>
      </w:pPr>
      <w:r>
        <w:rPr>
          <w:b/>
        </w:rPr>
        <w:t>Regeringens bedömning:</w:t>
      </w:r>
      <w:r>
        <w:t xml:space="preserve"> </w:t>
      </w:r>
      <w:r w:rsidRPr="00D875F7">
        <w:t xml:space="preserve">Bestämmelserna om rätt för </w:t>
      </w:r>
      <w:r>
        <w:t xml:space="preserve">bl.a. </w:t>
      </w:r>
      <w:r w:rsidRPr="00D875F7">
        <w:t>kon</w:t>
      </w:r>
      <w:r w:rsidRPr="00D875F7">
        <w:softHyphen/>
        <w:t>troll</w:t>
      </w:r>
      <w:r>
        <w:softHyphen/>
      </w:r>
      <w:r w:rsidRPr="00D875F7">
        <w:t xml:space="preserve">myndigheter och Europeiska kommissionen att få upplysningar, ta del av handlingar och </w:t>
      </w:r>
      <w:r>
        <w:t xml:space="preserve">få </w:t>
      </w:r>
      <w:r w:rsidRPr="00D875F7">
        <w:t xml:space="preserve">tillträde </w:t>
      </w:r>
      <w:r>
        <w:t xml:space="preserve">till områden och lokaler </w:t>
      </w:r>
      <w:r w:rsidRPr="00D875F7">
        <w:t>bör finnas kvar</w:t>
      </w:r>
      <w:r>
        <w:t>.</w:t>
      </w:r>
    </w:p>
    <w:p w14:paraId="6938E21D" w14:textId="77777777" w:rsidR="00F71CC6" w:rsidRDefault="00AB307F" w:rsidP="00F71CC6">
      <w:pPr>
        <w:pStyle w:val="Brdtextmedindragram"/>
      </w:pPr>
      <w:r w:rsidRPr="00420062">
        <w:rPr>
          <w:b/>
        </w:rPr>
        <w:t>Regeringens förslag:</w:t>
      </w:r>
      <w:r>
        <w:t xml:space="preserve"> Bestämmelserna om rätt till upplysningar och tillträde </w:t>
      </w:r>
      <w:r w:rsidRPr="00250A5E">
        <w:t>ska även gälla för en officiell veterinär som har förordnats enligt lagen om officiella veterinärer</w:t>
      </w:r>
      <w:r>
        <w:t xml:space="preserve">. Bestämmelserna ska även gälla </w:t>
      </w:r>
      <w:r w:rsidRPr="00250A5E">
        <w:t>vid utförande av annan offentlig verksamhet.</w:t>
      </w:r>
    </w:p>
    <w:p w14:paraId="46475212" w14:textId="77777777" w:rsidR="00F71CC6" w:rsidRPr="00A76360" w:rsidRDefault="00F71CC6" w:rsidP="00F71CC6">
      <w:pPr>
        <w:pStyle w:val="Brdtextmedindrag"/>
        <w:rPr>
          <w:sz w:val="8"/>
          <w:szCs w:val="8"/>
        </w:rPr>
      </w:pPr>
    </w:p>
    <w:p w14:paraId="392446B8"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och bedömning </w:t>
      </w:r>
      <w:r>
        <w:rPr>
          <w:rFonts w:ascii="Times New Roman" w:hAnsi="Times New Roman"/>
          <w:sz w:val="20"/>
        </w:rPr>
        <w:t>överensstämmer med regering</w:t>
      </w:r>
      <w:r>
        <w:rPr>
          <w:rFonts w:ascii="Times New Roman" w:hAnsi="Times New Roman"/>
          <w:sz w:val="20"/>
        </w:rPr>
        <w:softHyphen/>
        <w:t>ens.</w:t>
      </w:r>
    </w:p>
    <w:p w14:paraId="3FB9D3F1"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076594">
        <w:t xml:space="preserve"> </w:t>
      </w:r>
      <w:r w:rsidRPr="005A4962">
        <w:rPr>
          <w:rStyle w:val="BrdtextChar"/>
        </w:rPr>
        <w:t>Endast ett fåtal remissinstanser yttrar sig särskilt i denna del.</w:t>
      </w:r>
      <w:r>
        <w:t xml:space="preserve"> </w:t>
      </w:r>
      <w:r w:rsidRPr="00C86B9C">
        <w:rPr>
          <w:rFonts w:ascii="Times New Roman" w:hAnsi="Times New Roman"/>
          <w:i/>
          <w:sz w:val="20"/>
        </w:rPr>
        <w:t>Sveriges lantbruksuniversitet</w:t>
      </w:r>
      <w:r w:rsidRPr="00076594">
        <w:rPr>
          <w:rFonts w:ascii="Times New Roman" w:hAnsi="Times New Roman"/>
          <w:sz w:val="20"/>
        </w:rPr>
        <w:t xml:space="preserve"> tillstyrker </w:t>
      </w:r>
      <w:r>
        <w:rPr>
          <w:rFonts w:ascii="Times New Roman" w:hAnsi="Times New Roman"/>
          <w:sz w:val="20"/>
        </w:rPr>
        <w:t xml:space="preserve">promemorians förslag och bedömning. </w:t>
      </w:r>
      <w:r w:rsidRPr="002B6A84">
        <w:rPr>
          <w:rFonts w:ascii="Times New Roman" w:hAnsi="Times New Roman"/>
          <w:i/>
          <w:iCs/>
          <w:sz w:val="20"/>
        </w:rPr>
        <w:t>Försvarsmakten</w:t>
      </w:r>
      <w:r w:rsidRPr="002B6A84">
        <w:rPr>
          <w:rFonts w:ascii="Times New Roman" w:hAnsi="Times New Roman"/>
          <w:sz w:val="20"/>
        </w:rPr>
        <w:t xml:space="preserve"> fram</w:t>
      </w:r>
      <w:r>
        <w:rPr>
          <w:rFonts w:ascii="Times New Roman" w:hAnsi="Times New Roman"/>
          <w:sz w:val="20"/>
        </w:rPr>
        <w:t xml:space="preserve">håller </w:t>
      </w:r>
      <w:r w:rsidRPr="002B6A84">
        <w:rPr>
          <w:rFonts w:ascii="Times New Roman" w:hAnsi="Times New Roman"/>
          <w:sz w:val="20"/>
        </w:rPr>
        <w:t>att den tillträdesrätt och rätt till dokumentation och information som den nya kontrollförordningen (artikel 116.3) ger Europeiska kommissionens och revisionsrättens inspek</w:t>
      </w:r>
      <w:r>
        <w:rPr>
          <w:rFonts w:ascii="Times New Roman" w:hAnsi="Times New Roman"/>
          <w:sz w:val="20"/>
        </w:rPr>
        <w:softHyphen/>
      </w:r>
      <w:r w:rsidRPr="002B6A84">
        <w:rPr>
          <w:rFonts w:ascii="Times New Roman" w:hAnsi="Times New Roman"/>
          <w:sz w:val="20"/>
        </w:rPr>
        <w:t>törer och experter medför en risk för att försvarshemligheter och annan skyddsvärd försvarsrelaterad information röjs. Det bör införas ett uttryck</w:t>
      </w:r>
      <w:r>
        <w:rPr>
          <w:rFonts w:ascii="Times New Roman" w:hAnsi="Times New Roman"/>
          <w:sz w:val="20"/>
        </w:rPr>
        <w:softHyphen/>
      </w:r>
      <w:r w:rsidRPr="002B6A84">
        <w:rPr>
          <w:rFonts w:ascii="Times New Roman" w:hAnsi="Times New Roman"/>
          <w:sz w:val="20"/>
        </w:rPr>
        <w:t>ligt undantag för Försvarsmakten i nationell rätt, i syfte att förhindra sprid</w:t>
      </w:r>
      <w:r>
        <w:rPr>
          <w:rFonts w:ascii="Times New Roman" w:hAnsi="Times New Roman"/>
          <w:sz w:val="20"/>
        </w:rPr>
        <w:softHyphen/>
      </w:r>
      <w:r w:rsidRPr="002B6A84">
        <w:rPr>
          <w:rFonts w:ascii="Times New Roman" w:hAnsi="Times New Roman"/>
          <w:sz w:val="20"/>
        </w:rPr>
        <w:t>ning av information som riskerar försvarsförmågan</w:t>
      </w:r>
      <w:r>
        <w:rPr>
          <w:rFonts w:ascii="Times New Roman" w:hAnsi="Times New Roman"/>
          <w:sz w:val="20"/>
        </w:rPr>
        <w:t>.</w:t>
      </w:r>
    </w:p>
    <w:p w14:paraId="570488E2" w14:textId="77777777" w:rsidR="00F71CC6" w:rsidRDefault="00AB307F" w:rsidP="00F71CC6">
      <w:pPr>
        <w:pStyle w:val="Brdtextmedindrag"/>
      </w:pPr>
      <w:r w:rsidRPr="00D07C86">
        <w:rPr>
          <w:b/>
        </w:rPr>
        <w:t>Skälen för regeringens förslag</w:t>
      </w:r>
      <w:r>
        <w:rPr>
          <w:b/>
        </w:rPr>
        <w:t xml:space="preserve"> och bedömning</w:t>
      </w:r>
      <w:r w:rsidRPr="00D07C86">
        <w:rPr>
          <w:b/>
        </w:rPr>
        <w:t>:</w:t>
      </w:r>
      <w:r>
        <w:t xml:space="preserve"> En kontrollmyndig</w:t>
      </w:r>
      <w:r>
        <w:softHyphen/>
        <w:t>het, ett kontrollorgan som anlitas i den offentliga kontrollen, Europeiska kommissionen samt inspektörer och experter som utsetts av kommissionen har i den utsträckning det behövs för kontrollen rätt att på begäran få upp</w:t>
      </w:r>
      <w:r>
        <w:softHyphen/>
        <w:t>lysningar och ta del av handlingar samt få tillträde till områden, anlägg</w:t>
      </w:r>
      <w:r>
        <w:softHyphen/>
        <w:t>ningar och byggnader, lokaler och andra utrymmen där det kan antas att djur hålls eller som berör djurhållningen och där besiktiga djuren, göra undersökningar och ta prover (8 kap. 11–13 §§ djurskyddslagen).</w:t>
      </w:r>
    </w:p>
    <w:p w14:paraId="6404391D" w14:textId="0503B7EF" w:rsidR="00F71CC6" w:rsidRDefault="00AB307F" w:rsidP="00F71CC6">
      <w:pPr>
        <w:pStyle w:val="Brdtextmedindrag"/>
      </w:pPr>
      <w:r>
        <w:t>Denna rätt kan jämföras med artikel 15.1 i den nya kontrollförordningen. Enligt denna ska aktörerna, när behöriga myndigheter så kräver och i den utsträckning som det är nödvändigt för att genomföra offentlig kontroll eller annan offentlig verksamhet, ge de behöriga myndigheternas personal tillgång till utrustning, transportmedel, lokaler och andra platser under aktörernas kontroll och deras omgivningar, deras datoriserade infor</w:t>
      </w:r>
      <w:r>
        <w:softHyphen/>
        <w:t>m</w:t>
      </w:r>
      <w:r>
        <w:softHyphen/>
        <w:t>ations</w:t>
      </w:r>
      <w:r>
        <w:softHyphen/>
        <w:t>hanteringssystem, djur och varor under deras kontroll samt doku</w:t>
      </w:r>
      <w:r>
        <w:softHyphen/>
        <w:t>ment och annan relevant information. Aktörernas skyldighet enligt denna artikel gäller också om offentlig kontroll eller annan offentlig verk</w:t>
      </w:r>
      <w:r>
        <w:softHyphen/>
        <w:t>samhet genomförs av bl.a. officiella veterinärer, organ med delegerade uppgifter och fysiska personer som har delegerats vissa uppgifter i offentlig kontroll eller annan offentlig verksamhet (artikel 15.6).</w:t>
      </w:r>
    </w:p>
    <w:p w14:paraId="111006C6" w14:textId="117A9EC8" w:rsidR="00F71CC6" w:rsidRDefault="00AB307F" w:rsidP="00F71CC6">
      <w:pPr>
        <w:pStyle w:val="Brdtextmedindrag"/>
      </w:pPr>
      <w:r>
        <w:t>Artikel 15.1 bedöms vara direkt tillämplig i medlemsstaterna – även när uppgiften att utföra kontroll har delegerats till enskilda. Medan artikel 15.1 reglerar en skyldighet för aktörerna innehåller 8 kap. 11–13 §§ djurskydds</w:t>
      </w:r>
      <w:r>
        <w:softHyphen/>
        <w:t xml:space="preserve">lagen en motsvarande rätt för kontrollmyndigheterna, kontrollorganen, Europeiska kommissionen samt de inspektörer och experter som utsetts av kommissionen. </w:t>
      </w:r>
      <w:r w:rsidRPr="00783CD2">
        <w:t>Av artikel 5.1 h i den nya kontrollförordningen framgår också att de behöriga myndigheterna ska ha rättsliga förfaranden för att säkerställa att personalen har tillträde till aktörernas byggnader med till</w:t>
      </w:r>
      <w:r>
        <w:softHyphen/>
      </w:r>
      <w:r w:rsidRPr="00783CD2">
        <w:t>hörande mark och tillgång till deras dokumentation, så att de kan utföra sina uppgifter på ett korrekt sätt.</w:t>
      </w:r>
      <w:r>
        <w:t xml:space="preserve"> Som det redogörs för i </w:t>
      </w:r>
      <w:r w:rsidRPr="0046616D">
        <w:t>avsnitt 6.</w:t>
      </w:r>
      <w:r>
        <w:t>1</w:t>
      </w:r>
      <w:r w:rsidRPr="0046616D">
        <w:t xml:space="preserve"> är</w:t>
      </w:r>
      <w:r>
        <w:t xml:space="preserve"> dessutom djurskyddslagen, till skillnad från den nya kontrollförordningen, tillämplig även på andra djurhållare än sådana som håller animalieprodu</w:t>
      </w:r>
      <w:r>
        <w:softHyphen/>
        <w:t>cerande djur och sådana som ansvarar för levande ryggradsdjur vid trans</w:t>
      </w:r>
      <w:r>
        <w:softHyphen/>
        <w:t>port i samband med ekonomisk verksamhet. Det innebär att bestämmel</w:t>
      </w:r>
      <w:r>
        <w:softHyphen/>
        <w:t>serna om rätt till upplysningar och tillträde i djurskyddslagen är nödvän</w:t>
      </w:r>
      <w:r>
        <w:softHyphen/>
        <w:t>diga för att kontrollmyndigheternas personal m.fl. ska få upplysningar om och tillträde till t.ex. anläggningar där försöksdjur hålls när de utför djur</w:t>
      </w:r>
      <w:r>
        <w:softHyphen/>
        <w:t>skyddskontroll av sådana djur – i detta fall bedöms de inte kunna stödja denna rätt på artikel 15.1 i den nya kontrollförordningen. Bestäm</w:t>
      </w:r>
      <w:r>
        <w:softHyphen/>
        <w:t>melserna i djurskyddslagen om rätt att få upplysningar, ta del av handlingar och få tillträde bör därför finnas kvar. I avsnitt 15.1 föreslår dock regeringen att rätten ska gälla organ</w:t>
      </w:r>
      <w:r w:rsidRPr="00E66371">
        <w:t xml:space="preserve"> </w:t>
      </w:r>
      <w:r>
        <w:t>med delegerade uppgifter och fysiska personer som har delegerats vissa uppgifter i stället för kontrollorgan.</w:t>
      </w:r>
    </w:p>
    <w:p w14:paraId="2EE0895C" w14:textId="68C610AD" w:rsidR="00F71CC6" w:rsidRDefault="00AB307F" w:rsidP="00F71CC6">
      <w:pPr>
        <w:pStyle w:val="Brdtextmedindrag"/>
      </w:pPr>
      <w:r w:rsidRPr="002B6A84">
        <w:rPr>
          <w:i/>
          <w:iCs/>
        </w:rPr>
        <w:t>Försvarsmakten</w:t>
      </w:r>
      <w:r w:rsidRPr="002B6A84">
        <w:t xml:space="preserve"> efterfrågar ett uttryckligt undantag för Försvarsmakten </w:t>
      </w:r>
      <w:r>
        <w:t>från</w:t>
      </w:r>
      <w:r w:rsidRPr="002B6A84">
        <w:t xml:space="preserve"> den tillträdesrätt och rätt till dokumentation och information som den nya kontrollförordningen ger vissa EU-institutioner. </w:t>
      </w:r>
      <w:r>
        <w:t>Som konstateras i avsnitt 9.9 (om ändringar i livsmedelslagen)</w:t>
      </w:r>
      <w:r w:rsidRPr="002B6A84">
        <w:t xml:space="preserve"> faller också försvars- och säkerhetsområdet utanför de områden som kan harmoniseras enligt EU-fördraget. </w:t>
      </w:r>
      <w:r>
        <w:t>Enligt 8 kap. 17 § djurskyddslagen tillämpas inte heller 13 § samma kapitel om EU-kommissionens rätt till upplysningar och tillträde i fråga om djur som hålls inom Försvarsmakten (jfr prop. 2016/17:144, s. 42).</w:t>
      </w:r>
    </w:p>
    <w:p w14:paraId="7702676F" w14:textId="06407007" w:rsidR="00F71CC6" w:rsidRDefault="00AB307F" w:rsidP="00F71CC6">
      <w:pPr>
        <w:pStyle w:val="Brdtextmedindrag"/>
      </w:pPr>
      <w:r>
        <w:t>Skyldigheten i den nya kontrollförordningen gäller, som nämnts ovan, också i förhållande till officiella veterinärer. En officiell veterinär är en veterinär som genom anställning eller på annat sätt har utsetts av den behöriga myndigheten och som har lämpliga kvalifikationer för att utföra offentlig kontroll och annan offentlig verksamhet i enlighet med denna förordning, och de relevanta bestämmelser som avses i artikel 1.2 (artikel 3 i den nya kontrollförordningen). Det kan inte uteslutas att även privatpraktiserande veterinärer anlitas för att utföra viss kontroll eller annan verksamhet i egenskap av officiell veterinär. Regeringen anser därför, i likhet med promemorians bedömning, att rätten att få upplys</w:t>
      </w:r>
      <w:r>
        <w:softHyphen/>
        <w:t>ningar, ta del av handlingar och få tillträde enligt djurskyddslagen, på mot</w:t>
      </w:r>
      <w:r>
        <w:softHyphen/>
        <w:t>svarande sätt som föreskrivs om aktörernas skyldigheter i den nya kontrollförordningen, bör gälla för en officiell veterinär som har förord</w:t>
      </w:r>
      <w:r>
        <w:softHyphen/>
        <w:t>nats enligt lagen (2009:1254) om officiella veterinärer. Officiella veteri</w:t>
      </w:r>
      <w:r>
        <w:softHyphen/>
        <w:t>närer som är anställda vid kontrollmyndigheterna omfattas däremot av kontroll</w:t>
      </w:r>
      <w:r>
        <w:softHyphen/>
        <w:t>myndigheternas rätt till tillträde m.m.</w:t>
      </w:r>
    </w:p>
    <w:p w14:paraId="3247056F" w14:textId="77777777" w:rsidR="00F71CC6" w:rsidRDefault="00AB307F" w:rsidP="00F71CC6">
      <w:pPr>
        <w:pStyle w:val="Brdtextmedindrag"/>
      </w:pPr>
      <w:r>
        <w:t xml:space="preserve">Slutligen bedömer regeringen också, i enlighet med promemorians förslag, att rätten till upplysningar och tillträde ska gälla också vid utförande av annan offentlig verksamhet. </w:t>
      </w:r>
      <w:bookmarkStart w:id="547" w:name="_Hlk32511512"/>
      <w:r>
        <w:t>Kontrollmyndigheten behöver tillträde bl.a. för att verkställa beslut om åtgärder vid bristande efterlevnad, t.ex. omhändertagande av djur. Genom den nya kontrollförordningen tydliggörs att sådana åtgärder faller utanför det som är offentlig kontroll och i stället utgör annan offentlig verksamhet. Det kan i sammanhanget nämnas att Polismyndigheten är skyldig att lämna den hjälp som behövs för att kontrollmyndigheten ska kunna utöva offentlig kontroll eller verk</w:t>
      </w:r>
      <w:r>
        <w:softHyphen/>
        <w:t>ställa beslut enligt lagstiftningen (8 kap. 16 §). Det bör därför förtydligas att kontrollmyndigheten har en motsvarande rätt till tillträde. Det bör dock, precis som när det gäller offentlig kontroll, anges att rätten till tillträde gäller i den utsträckning det behövs för utförandet av annan offentlig verk</w:t>
      </w:r>
      <w:r>
        <w:softHyphen/>
        <w:t>samhet. Regeringen bedömer att bestämmelsen därigenom uppfyller kravet på proportionalitet och att rätten till tillträde i praktiken kommer att vara densamma som med nuvarande lydelse.</w:t>
      </w:r>
      <w:bookmarkEnd w:id="547"/>
    </w:p>
    <w:p w14:paraId="69A853C1" w14:textId="77777777" w:rsidR="00F71CC6" w:rsidRDefault="00AB307F" w:rsidP="00F71CC6">
      <w:pPr>
        <w:pStyle w:val="Rubrik2"/>
      </w:pPr>
      <w:bookmarkStart w:id="548" w:name="_Toc44537327"/>
      <w:bookmarkStart w:id="549" w:name="_Toc54265522"/>
      <w:r>
        <w:t>Skyldighet att lämna hjälp</w:t>
      </w:r>
      <w:bookmarkEnd w:id="548"/>
      <w:bookmarkEnd w:id="549"/>
    </w:p>
    <w:p w14:paraId="79A20A8C" w14:textId="586CDB6B" w:rsidR="00F71CC6" w:rsidRPr="00A76360" w:rsidRDefault="00AB307F" w:rsidP="00F71CC6">
      <w:pPr>
        <w:pStyle w:val="Brdtextram"/>
      </w:pPr>
      <w:r w:rsidRPr="00420062">
        <w:rPr>
          <w:b/>
        </w:rPr>
        <w:t>Regeringens förslag:</w:t>
      </w:r>
      <w:r>
        <w:t xml:space="preserve"> Det ska tydliggöras att bestämmelsen om skyldighet att lämna hjälp ska tillämpas utöver vad som följer av artikel 15.2 och 15.6 i den nya kontrollförordningen. Denna skyldighet ska även gälla vid utförande av annan offentlig verk</w:t>
      </w:r>
      <w:r>
        <w:softHyphen/>
        <w:t>samhet.</w:t>
      </w:r>
    </w:p>
    <w:p w14:paraId="587B8B3A" w14:textId="77777777" w:rsidR="00F71CC6" w:rsidRPr="00A76360" w:rsidRDefault="00F71CC6" w:rsidP="00F71CC6">
      <w:pPr>
        <w:pStyle w:val="Brdtextmedindrag"/>
        <w:rPr>
          <w:sz w:val="8"/>
          <w:szCs w:val="8"/>
        </w:rPr>
      </w:pPr>
    </w:p>
    <w:p w14:paraId="16991F57"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0B541C55" w14:textId="77777777" w:rsidR="00F71CC6" w:rsidRPr="00647263"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Pr>
          <w:rFonts w:ascii="Times New Roman" w:hAnsi="Times New Roman"/>
          <w:b/>
          <w:sz w:val="20"/>
        </w:rPr>
        <w:t xml:space="preserve"> </w:t>
      </w:r>
      <w:r w:rsidRPr="00C86B9C">
        <w:rPr>
          <w:rFonts w:ascii="Times New Roman" w:hAnsi="Times New Roman"/>
          <w:i/>
          <w:sz w:val="20"/>
        </w:rPr>
        <w:t>Sveriges lantbruksuniversitet</w:t>
      </w:r>
      <w:r w:rsidRPr="00647263">
        <w:rPr>
          <w:rFonts w:ascii="Times New Roman" w:hAnsi="Times New Roman"/>
          <w:sz w:val="20"/>
        </w:rPr>
        <w:t xml:space="preserve"> tillstyrker bestäm</w:t>
      </w:r>
      <w:r>
        <w:rPr>
          <w:rFonts w:ascii="Times New Roman" w:hAnsi="Times New Roman"/>
          <w:sz w:val="20"/>
        </w:rPr>
        <w:softHyphen/>
      </w:r>
      <w:r w:rsidRPr="00647263">
        <w:rPr>
          <w:rFonts w:ascii="Times New Roman" w:hAnsi="Times New Roman"/>
          <w:sz w:val="20"/>
        </w:rPr>
        <w:t>melsen om skyldighet att lämna hjälp samt att skyldigheten även ska gälla andra djurslag än dem som omfattas av kontrollförordningen och vid utförande av annan offentlig verksamhet</w:t>
      </w:r>
      <w:r>
        <w:rPr>
          <w:rFonts w:ascii="Times New Roman" w:hAnsi="Times New Roman"/>
          <w:sz w:val="20"/>
        </w:rPr>
        <w:t>. Inga andra remissinstanser yttrar sig särskilt över förslaget.</w:t>
      </w:r>
    </w:p>
    <w:p w14:paraId="34CFA68C" w14:textId="77777777" w:rsidR="00F71CC6" w:rsidRDefault="00AB307F" w:rsidP="00F71CC6">
      <w:pPr>
        <w:pStyle w:val="Brdtextmedindrag"/>
      </w:pPr>
      <w:r w:rsidRPr="00D07C86">
        <w:rPr>
          <w:b/>
        </w:rPr>
        <w:t>Skälen för regeringens förslag:</w:t>
      </w:r>
      <w:r>
        <w:t xml:space="preserve"> Enligt artikel 15.2 i den nya kontroll</w:t>
      </w:r>
      <w:r>
        <w:softHyphen/>
        <w:t>förordningen ska aktörerna, när offentlig kontroll och annan offentlig verksamhet genomförs, bistå och samarbeta med personalen vid de behö</w:t>
      </w:r>
      <w:r>
        <w:softHyphen/>
        <w:t>riga myndigheterna för utförandet av uppgifterna. Aktörernas skyldighet enligt denna artikel gäller också om offentlig kontroll eller annan offentlig verk</w:t>
      </w:r>
      <w:r>
        <w:softHyphen/>
        <w:t>samhet genomförs av bl.a. officiella veterinärer, organ med delege</w:t>
      </w:r>
      <w:r>
        <w:softHyphen/>
        <w:t>rade uppgifter och fysiska personer som har delegerats vissa uppgifter i offentlig kontroll eller annan offentlig verksamhet (artikel 15.6).</w:t>
      </w:r>
    </w:p>
    <w:p w14:paraId="1D350F25" w14:textId="597E5C54" w:rsidR="00F71CC6" w:rsidRDefault="00AB307F" w:rsidP="00F71CC6">
      <w:pPr>
        <w:pStyle w:val="Brdtextmedindrag"/>
      </w:pPr>
      <w:r>
        <w:t xml:space="preserve">Bestämmelsen i artikel 15.2 motsvarar vad som regleras i 8 kap. 15 § djurskyddslagen, där det framgår att den som är föremål för offentlig kontroll ska tillhandahålla den hjälp som behövs för att kontrollen ska kunna genomföras. Som det redogörs närmare för i </w:t>
      </w:r>
      <w:r w:rsidRPr="001F4017">
        <w:t>avsnitt 6.1</w:t>
      </w:r>
      <w:r>
        <w:t xml:space="preserve"> är djur</w:t>
      </w:r>
      <w:r>
        <w:softHyphen/>
        <w:t xml:space="preserve">skyddslagen, till skillnad från den nya kontrollförordningen, tillämplig även på andra </w:t>
      </w:r>
      <w:r w:rsidRPr="0089686E">
        <w:t>djurhållare än sådana som håller animalieproducerande djur och sådana som ansvarar för levande ryggradsdjur vid transport i samband med ekonomisk verksamhet. Trots att artikel 15.2 och 15.6 är direkt tillämplig i medlemsstaterna är bestämmel</w:t>
      </w:r>
      <w:r w:rsidRPr="0089686E">
        <w:softHyphen/>
        <w:t>sen i djurskyddslagen om skyldighet att lämna hjälp nöd</w:t>
      </w:r>
      <w:r w:rsidRPr="0089686E">
        <w:softHyphen/>
        <w:t>vändig för att kontrollmyndigheternas personal m.fl. ska få den hjälp som behövs för att de ska kunna genomföra djurskyddskon</w:t>
      </w:r>
      <w:r w:rsidRPr="0089686E">
        <w:softHyphen/>
        <w:t>troll vid exempelvis anläggningar där försöksdjur hålls. Regeringen anser därför att denna bestämmelse bör finnas kvar som ett komplement till bestämmelsen i den nya kontrollförordningen. För att undvika en dubbel</w:t>
      </w:r>
      <w:r w:rsidRPr="0089686E">
        <w:softHyphen/>
        <w:t>reglering med EU-rätten bör det i enlighet med prome</w:t>
      </w:r>
      <w:r>
        <w:softHyphen/>
      </w:r>
      <w:r w:rsidRPr="0089686E">
        <w:t>morians förslag förtydligas att bestämmelsen om skyldighet att lämna hjälp ska tillämpas utöver vad som följer av artikel 15.2 och 15.6. i den nya kontrollförordningen. På samma sätt som föreskrivs i förordningen bör skyldig</w:t>
      </w:r>
      <w:r w:rsidRPr="0089686E">
        <w:softHyphen/>
        <w:t>heten att lämna hjälp enligt djurskyddslagen även gälla vid utförande</w:t>
      </w:r>
      <w:r>
        <w:t xml:space="preserve"> av annan offentlig verksamhet. Med hänsyn till vikten av att den enskildes intressen upprätthålls, bör det säkerställas att ändringar av förordningen får omedelbart genomslag. Det är därför ändamålsenligt att hänvisningen till den aktuella artikeln i den nya kontrollförordningen görs dynamisk, dvs. avser förordningen i den vid varje tidpunkt gällande lydel</w:t>
      </w:r>
      <w:r>
        <w:softHyphen/>
        <w:t>sen.</w:t>
      </w:r>
    </w:p>
    <w:p w14:paraId="1792C075" w14:textId="77777777" w:rsidR="00F71CC6" w:rsidRDefault="00AB307F" w:rsidP="00F71CC6">
      <w:pPr>
        <w:pStyle w:val="Rubrik2"/>
      </w:pPr>
      <w:bookmarkStart w:id="550" w:name="_Toc44537328"/>
      <w:bookmarkStart w:id="551" w:name="_Toc54265523"/>
      <w:r>
        <w:t>Föreskrifter om avgifter</w:t>
      </w:r>
      <w:bookmarkEnd w:id="550"/>
      <w:bookmarkEnd w:id="551"/>
    </w:p>
    <w:p w14:paraId="73EDFCF3" w14:textId="77777777" w:rsidR="00F71CC6" w:rsidRDefault="00AB307F" w:rsidP="00F71CC6">
      <w:pPr>
        <w:pStyle w:val="Brdtextram"/>
      </w:pPr>
      <w:r w:rsidRPr="00420062">
        <w:rPr>
          <w:b/>
        </w:rPr>
        <w:t>Regeringens förslag:</w:t>
      </w:r>
      <w:r>
        <w:t xml:space="preserve"> </w:t>
      </w:r>
      <w:r w:rsidRPr="006B08AA">
        <w:t>Bemyndigandet för regeringen eller den myndig</w:t>
      </w:r>
      <w:r>
        <w:softHyphen/>
      </w:r>
      <w:r w:rsidRPr="006B08AA">
        <w:t>het som regeringen bestämmer att meddela föreskrifter om skyldighet att betala avgift</w:t>
      </w:r>
      <w:r>
        <w:t>er</w:t>
      </w:r>
      <w:r w:rsidRPr="006B08AA">
        <w:t xml:space="preserve"> för offentlig kontroll </w:t>
      </w:r>
      <w:r>
        <w:t xml:space="preserve">ska </w:t>
      </w:r>
      <w:r w:rsidRPr="006B08AA">
        <w:t>kompletteras med en rätt för regeringen eller den myndighet som regeringen bestämmer att meddela föreskrifter om skyldighet att betala en av</w:t>
      </w:r>
      <w:r w:rsidRPr="006B08AA">
        <w:softHyphen/>
        <w:t>gift för annan offentlig verk</w:t>
      </w:r>
      <w:r>
        <w:softHyphen/>
      </w:r>
      <w:r w:rsidRPr="006B08AA">
        <w:t>samhet. Djur som används inom Försvarsmakten ska inte längre undan</w:t>
      </w:r>
      <w:r>
        <w:softHyphen/>
      </w:r>
      <w:r w:rsidRPr="006B08AA">
        <w:t>tas från delar av bemyndigandet.</w:t>
      </w:r>
    </w:p>
    <w:p w14:paraId="0C0DFC2D" w14:textId="77777777" w:rsidR="00F71CC6" w:rsidRPr="006B08AA" w:rsidRDefault="00AB307F" w:rsidP="00F71CC6">
      <w:pPr>
        <w:pStyle w:val="Brdtextmedindragram"/>
      </w:pPr>
      <w:r>
        <w:rPr>
          <w:b/>
        </w:rPr>
        <w:t>Regeringens b</w:t>
      </w:r>
      <w:r w:rsidRPr="006B08AA">
        <w:rPr>
          <w:b/>
        </w:rPr>
        <w:t>edömning:</w:t>
      </w:r>
      <w:r w:rsidRPr="006B08AA">
        <w:t xml:space="preserve"> </w:t>
      </w:r>
      <w:r>
        <w:t xml:space="preserve">Regeringen bör meddela föreskrifter om när </w:t>
      </w:r>
      <w:r w:rsidRPr="00C23292">
        <w:t xml:space="preserve">avgift </w:t>
      </w:r>
      <w:r>
        <w:t>s</w:t>
      </w:r>
      <w:r w:rsidRPr="00C23292">
        <w:t xml:space="preserve">ka betalas för annan offentlig verksamhet som </w:t>
      </w:r>
      <w:r>
        <w:t>avser</w:t>
      </w:r>
      <w:r w:rsidRPr="00C23292">
        <w:t xml:space="preserve"> </w:t>
      </w:r>
      <w:r w:rsidRPr="006B08AA">
        <w:t>djur som används inom Försvarsmakten</w:t>
      </w:r>
      <w:r>
        <w:t>.</w:t>
      </w:r>
    </w:p>
    <w:p w14:paraId="0F90149B" w14:textId="77777777" w:rsidR="00F71CC6" w:rsidRPr="00A76360" w:rsidRDefault="00F71CC6" w:rsidP="00F71CC6">
      <w:pPr>
        <w:pStyle w:val="Brdtextmedindrag"/>
        <w:rPr>
          <w:sz w:val="8"/>
          <w:szCs w:val="8"/>
        </w:rPr>
      </w:pPr>
    </w:p>
    <w:p w14:paraId="25733203"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och bedömning </w:t>
      </w:r>
      <w:r>
        <w:rPr>
          <w:rFonts w:ascii="Times New Roman" w:hAnsi="Times New Roman"/>
          <w:sz w:val="20"/>
        </w:rPr>
        <w:t>överensstämmer med regering</w:t>
      </w:r>
      <w:r>
        <w:rPr>
          <w:rFonts w:ascii="Times New Roman" w:hAnsi="Times New Roman"/>
          <w:sz w:val="20"/>
        </w:rPr>
        <w:softHyphen/>
        <w:t>ens.</w:t>
      </w:r>
    </w:p>
    <w:p w14:paraId="4F525D4E"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Pr>
          <w:rFonts w:ascii="Times New Roman" w:hAnsi="Times New Roman"/>
          <w:b/>
          <w:sz w:val="20"/>
        </w:rPr>
        <w:t xml:space="preserve"> </w:t>
      </w:r>
      <w:r w:rsidRPr="00F75516">
        <w:rPr>
          <w:rFonts w:ascii="Times New Roman" w:hAnsi="Times New Roman"/>
          <w:i/>
          <w:sz w:val="20"/>
        </w:rPr>
        <w:t>Försvarsinspektören för hälsa</w:t>
      </w:r>
      <w:r w:rsidRPr="00F75516">
        <w:rPr>
          <w:rFonts w:ascii="Times New Roman" w:hAnsi="Times New Roman"/>
          <w:sz w:val="20"/>
        </w:rPr>
        <w:t xml:space="preserve"> </w:t>
      </w:r>
      <w:r w:rsidRPr="003B63CD">
        <w:rPr>
          <w:rFonts w:ascii="Times New Roman" w:hAnsi="Times New Roman"/>
          <w:i/>
          <w:iCs/>
          <w:sz w:val="20"/>
        </w:rPr>
        <w:t>och miljö</w:t>
      </w:r>
      <w:r>
        <w:rPr>
          <w:rFonts w:ascii="Times New Roman" w:hAnsi="Times New Roman"/>
          <w:sz w:val="20"/>
        </w:rPr>
        <w:t xml:space="preserve"> </w:t>
      </w:r>
      <w:r w:rsidRPr="00A87B19">
        <w:rPr>
          <w:rFonts w:ascii="Times New Roman" w:hAnsi="Times New Roman"/>
          <w:i/>
          <w:sz w:val="20"/>
        </w:rPr>
        <w:t>(FIH</w:t>
      </w:r>
      <w:r>
        <w:rPr>
          <w:rFonts w:ascii="Times New Roman" w:hAnsi="Times New Roman"/>
          <w:i/>
          <w:sz w:val="20"/>
        </w:rPr>
        <w:t>M</w:t>
      </w:r>
      <w:r w:rsidRPr="00A87B19">
        <w:rPr>
          <w:rFonts w:ascii="Times New Roman" w:hAnsi="Times New Roman"/>
          <w:i/>
          <w:sz w:val="20"/>
        </w:rPr>
        <w:t>)</w:t>
      </w:r>
      <w:r>
        <w:rPr>
          <w:rFonts w:ascii="Times New Roman" w:hAnsi="Times New Roman"/>
          <w:sz w:val="20"/>
        </w:rPr>
        <w:t xml:space="preserve"> anser inte att djur som används inom Försvarsmakten ska vara undantagna från bestämmelsen i 8 kap. 8 § djurskyddslagen med bemyndigande att föreskriva om avgifter. </w:t>
      </w:r>
      <w:r w:rsidRPr="009B52EF">
        <w:rPr>
          <w:rFonts w:ascii="Times New Roman" w:hAnsi="Times New Roman"/>
          <w:i/>
          <w:sz w:val="20"/>
        </w:rPr>
        <w:t>Gård &amp; Djurhälsan AB</w:t>
      </w:r>
      <w:r w:rsidRPr="009B52EF">
        <w:rPr>
          <w:rFonts w:ascii="Times New Roman" w:hAnsi="Times New Roman"/>
          <w:sz w:val="20"/>
        </w:rPr>
        <w:t xml:space="preserve"> anser att det bör finnas ett tak för hur stor avgiften kan bli</w:t>
      </w:r>
      <w:r>
        <w:rPr>
          <w:rFonts w:ascii="Times New Roman" w:hAnsi="Times New Roman"/>
          <w:sz w:val="20"/>
        </w:rPr>
        <w:t xml:space="preserve">. </w:t>
      </w:r>
      <w:bookmarkStart w:id="552" w:name="_Hlk32842775"/>
      <w:r>
        <w:rPr>
          <w:rFonts w:ascii="Times New Roman" w:hAnsi="Times New Roman"/>
          <w:sz w:val="20"/>
        </w:rPr>
        <w:t>I djurskyddsärenden kan myndigheternas åtgärder vara omfattande och det är inte rimligt att enskilda ska bära stora kostnader för dem</w:t>
      </w:r>
      <w:bookmarkEnd w:id="552"/>
      <w:r w:rsidRPr="009B52EF">
        <w:rPr>
          <w:rFonts w:ascii="Times New Roman" w:hAnsi="Times New Roman"/>
          <w:sz w:val="20"/>
        </w:rPr>
        <w:t>.</w:t>
      </w:r>
      <w:r>
        <w:rPr>
          <w:rFonts w:ascii="Times New Roman" w:hAnsi="Times New Roman"/>
          <w:sz w:val="20"/>
        </w:rPr>
        <w:t xml:space="preserve"> </w:t>
      </w:r>
    </w:p>
    <w:p w14:paraId="25D2465D"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C01E6">
        <w:rPr>
          <w:rFonts w:ascii="Times New Roman" w:hAnsi="Times New Roman"/>
          <w:sz w:val="20"/>
        </w:rPr>
        <w:t xml:space="preserve">Det bör </w:t>
      </w:r>
      <w:r>
        <w:rPr>
          <w:rFonts w:ascii="Times New Roman" w:hAnsi="Times New Roman"/>
          <w:sz w:val="20"/>
        </w:rPr>
        <w:t xml:space="preserve">enligt </w:t>
      </w:r>
      <w:r w:rsidRPr="003C01E6">
        <w:rPr>
          <w:rFonts w:ascii="Times New Roman" w:hAnsi="Times New Roman"/>
          <w:i/>
          <w:sz w:val="20"/>
        </w:rPr>
        <w:t>Livsmedelsverket</w:t>
      </w:r>
      <w:r>
        <w:rPr>
          <w:rFonts w:ascii="Times New Roman" w:hAnsi="Times New Roman"/>
          <w:sz w:val="20"/>
        </w:rPr>
        <w:t xml:space="preserve"> </w:t>
      </w:r>
      <w:r w:rsidRPr="003C01E6">
        <w:rPr>
          <w:rFonts w:ascii="Times New Roman" w:hAnsi="Times New Roman"/>
          <w:sz w:val="20"/>
        </w:rPr>
        <w:t>förtydligas att djurskyddskontrollen på slakterier till övervägande del är avgiftsfinansierad</w:t>
      </w:r>
      <w:r>
        <w:rPr>
          <w:rFonts w:ascii="Times New Roman" w:hAnsi="Times New Roman"/>
          <w:sz w:val="20"/>
        </w:rPr>
        <w:t xml:space="preserve">. </w:t>
      </w:r>
      <w:r w:rsidRPr="00C86B9C">
        <w:rPr>
          <w:rFonts w:ascii="Times New Roman" w:hAnsi="Times New Roman"/>
          <w:i/>
          <w:sz w:val="20"/>
        </w:rPr>
        <w:t>Sveriges lantbruks</w:t>
      </w:r>
      <w:r>
        <w:rPr>
          <w:rFonts w:ascii="Times New Roman" w:hAnsi="Times New Roman"/>
          <w:i/>
          <w:sz w:val="20"/>
        </w:rPr>
        <w:softHyphen/>
      </w:r>
      <w:r w:rsidRPr="00C86B9C">
        <w:rPr>
          <w:rFonts w:ascii="Times New Roman" w:hAnsi="Times New Roman"/>
          <w:i/>
          <w:sz w:val="20"/>
        </w:rPr>
        <w:t>universitet</w:t>
      </w:r>
      <w:r w:rsidRPr="0008554E">
        <w:rPr>
          <w:rFonts w:ascii="Times New Roman" w:hAnsi="Times New Roman"/>
          <w:sz w:val="20"/>
        </w:rPr>
        <w:t xml:space="preserve"> tillstyrker </w:t>
      </w:r>
      <w:r>
        <w:rPr>
          <w:rFonts w:ascii="Times New Roman" w:hAnsi="Times New Roman"/>
          <w:sz w:val="20"/>
        </w:rPr>
        <w:t xml:space="preserve">förslaget att </w:t>
      </w:r>
      <w:r w:rsidRPr="0008554E">
        <w:rPr>
          <w:rFonts w:ascii="Times New Roman" w:hAnsi="Times New Roman"/>
          <w:sz w:val="20"/>
        </w:rPr>
        <w:t xml:space="preserve">bemyndigandet att meddela föreskrifter om avgifter </w:t>
      </w:r>
      <w:r>
        <w:rPr>
          <w:rFonts w:ascii="Times New Roman" w:hAnsi="Times New Roman"/>
          <w:sz w:val="20"/>
        </w:rPr>
        <w:t xml:space="preserve">utökas till att gälla </w:t>
      </w:r>
      <w:r w:rsidRPr="0008554E">
        <w:rPr>
          <w:rFonts w:ascii="Times New Roman" w:hAnsi="Times New Roman"/>
          <w:sz w:val="20"/>
        </w:rPr>
        <w:t>annan offentlig verksamhet</w:t>
      </w:r>
      <w:r>
        <w:rPr>
          <w:rFonts w:ascii="Times New Roman" w:hAnsi="Times New Roman"/>
          <w:sz w:val="20"/>
        </w:rPr>
        <w:t>.</w:t>
      </w:r>
    </w:p>
    <w:p w14:paraId="0EE22D23" w14:textId="77777777" w:rsidR="00F71CC6" w:rsidRDefault="00AB307F" w:rsidP="00F71CC6">
      <w:pPr>
        <w:pStyle w:val="Brdtextmedindrag"/>
      </w:pPr>
      <w:r w:rsidRPr="00D07C86">
        <w:rPr>
          <w:b/>
        </w:rPr>
        <w:t>Skälen för regeringens förslag:</w:t>
      </w:r>
      <w:r>
        <w:t xml:space="preserve"> I likhet med vad som gällde enligt den tidigare kontrollförordningen har medlemsstaterna enligt den nya kontroll</w:t>
      </w:r>
      <w:r>
        <w:softHyphen/>
        <w:t>förordningen i stor utsträckning möjlighet att välja om den offentliga kontrollen ska finansieras med avgifter eller med offentliga medel. Vissa kontroller, bl.a. av vissa varor och djur vid import, måste dock finansieras genom avgifter (artikel 78 och 79). I de fall det är obli</w:t>
      </w:r>
      <w:r>
        <w:softHyphen/>
        <w:t>gatoriskt att ta ut en avgift reglerar förordningen vilka kostnader som avgif</w:t>
      </w:r>
      <w:r>
        <w:softHyphen/>
        <w:t xml:space="preserve">terna ska täcka och hur de ska beräknas (artikel 81 och 82). </w:t>
      </w:r>
    </w:p>
    <w:p w14:paraId="15EA58E8" w14:textId="77777777" w:rsidR="00F71CC6" w:rsidRDefault="00AB307F" w:rsidP="00F71CC6">
      <w:pPr>
        <w:pStyle w:val="Brdtextmedindrag"/>
      </w:pPr>
      <w:r>
        <w:t>Enligt den nya kontrollförordningen ska medlemsstaterna även säker</w:t>
      </w:r>
      <w:r>
        <w:softHyphen/>
        <w:t>ställa att det finns tillräckliga finansiella resurser för att de behöriga myndigheterna ska kunna utföra annan offentlig verksamhet (artikel 78). Medlemsstaterna får ta ut avgifter för att täcka kostnaderna för denna verk</w:t>
      </w:r>
      <w:r>
        <w:softHyphen/>
        <w:t>samhet (artikel 80). Medlemsstaterna kan välja om kostnaderna ska finan</w:t>
      </w:r>
      <w:r>
        <w:softHyphen/>
        <w:t xml:space="preserve">sieras med avgifter eller med allmänna medel. </w:t>
      </w:r>
    </w:p>
    <w:p w14:paraId="5A6170CE" w14:textId="77777777" w:rsidR="00F71CC6" w:rsidRDefault="00AB307F" w:rsidP="00F71CC6">
      <w:pPr>
        <w:pStyle w:val="Brdtextmedindrag"/>
      </w:pPr>
      <w:r>
        <w:t>I dag finansieras den ordinarie djurskyddskontrollen i huvudsak genom allmänna medel. Vissa delar av djurskyddskontrollen finansieras dock med avgifter.</w:t>
      </w:r>
    </w:p>
    <w:p w14:paraId="67317556" w14:textId="77777777" w:rsidR="00F71CC6" w:rsidRDefault="00AB307F" w:rsidP="00F71CC6">
      <w:pPr>
        <w:pStyle w:val="Brdtextmedindrag"/>
      </w:pPr>
      <w:r>
        <w:t>I 8 kap. 8 § djurskyddslagen finns ett bemyndigande för regeringen eller den myndighet som regeringen bestämmer att meddela föreskrifter om skyldighet att betala avgift för offentlig kontroll samt i ärenden enligt lagen, de föreskrifter som har meddelats med stöd av lagen eller de EU-bestämmelser som lagen kompletterar. Regeringen eller den myndighet som regeringen bestämmer får vidare meddela föreskrifter om beräk</w:t>
      </w:r>
      <w:r>
        <w:softHyphen/>
        <w:t>ningen av de avgifter som tas ut av myndigheter och av kontrollorgan.</w:t>
      </w:r>
    </w:p>
    <w:p w14:paraId="6F6F50A9" w14:textId="574947BB" w:rsidR="00F71CC6" w:rsidRDefault="00AB307F" w:rsidP="00F71CC6">
      <w:pPr>
        <w:pStyle w:val="Brdtextmedindrag"/>
      </w:pPr>
      <w:r>
        <w:t>De ärenden som omnämns i förarbetena till lagändringen av den tidigare djurskyddslagen är ärenden om t.ex. godkännande på förhand och besikt</w:t>
      </w:r>
      <w:r>
        <w:softHyphen/>
        <w:t>ning av anläggningar och andra förvaringsutrymmen för försöksdjur, god</w:t>
      </w:r>
      <w:r>
        <w:softHyphen/>
        <w:t>kännande av ny teknik, registrering av djurtransportörer och tillstånd till användning av djur för vetenskapliga ändamål m.m. (prop. 2005/06:128 s. 99 och 327). Regeringen har i 8 kap. 17–18 och 20 §§ djurskyddsförord</w:t>
      </w:r>
      <w:r>
        <w:softHyphen/>
        <w:t>ningen bemyndigat Jordbruksverket och Livsmedelsverket att meddela föreskrifter om att avgift ska betalas i vissa typer av ärenden som anges i förordningen.</w:t>
      </w:r>
    </w:p>
    <w:p w14:paraId="1C765D3B" w14:textId="77777777" w:rsidR="00F71CC6" w:rsidRDefault="00AB307F" w:rsidP="00F71CC6">
      <w:pPr>
        <w:pStyle w:val="Brdtextmedindrag"/>
      </w:pPr>
      <w:r>
        <w:t>När det gäller offentlig kontroll har regeringen, i 8 kap. 19 § djurskydds</w:t>
      </w:r>
      <w:r>
        <w:softHyphen/>
        <w:t>förordningen, föreskrivit att avgift ska tas ut för kontroll som ursprung</w:t>
      </w:r>
      <w:r>
        <w:softHyphen/>
        <w:t>ligen inte var planerad och som utförs antingen efter klagomål för att undersöka en påstådd brist eller som blivit nödvändig efter det att bristande efterlevnad konstaterats. Avgiftsskyldigheten följer i vissa delar direkt av den nya kontrollförordningen (artikel 79.2 c). Jordbruksverket får meddela föreskrifter om den avgift som ska betalas enligt bestämmelsen i 8 kap. 19 § och artikel 79.2 c.</w:t>
      </w:r>
    </w:p>
    <w:p w14:paraId="03E36167" w14:textId="77777777" w:rsidR="00F71CC6" w:rsidRDefault="00AB307F" w:rsidP="00F71CC6">
      <w:pPr>
        <w:pStyle w:val="Brdtextmedindrag"/>
      </w:pPr>
      <w:r>
        <w:t>Kostnader för vissa ärenden, t.ex. registrering av djurtransportö</w:t>
      </w:r>
      <w:r>
        <w:softHyphen/>
        <w:t xml:space="preserve">rer, finansieras i dag med avgifter. Som </w:t>
      </w:r>
      <w:r w:rsidRPr="007C77C3">
        <w:rPr>
          <w:i/>
          <w:iCs/>
        </w:rPr>
        <w:t>Livsmedelsverket</w:t>
      </w:r>
      <w:r>
        <w:t xml:space="preserve"> påpekar så är i dag också </w:t>
      </w:r>
      <w:r w:rsidRPr="003C01E6">
        <w:t>djurskyddskontrollen på slakterier till övervägande del avgiftsfinan</w:t>
      </w:r>
      <w:r>
        <w:softHyphen/>
      </w:r>
      <w:r w:rsidRPr="003C01E6">
        <w:t>sierad</w:t>
      </w:r>
      <w:r>
        <w:t>. Även när det gäller kostnader för övrig annan offentlig verksamhet bör det enligt regeringens mening vara möjligt att ta ut av</w:t>
      </w:r>
      <w:r>
        <w:softHyphen/>
        <w:t>gifter. Genom den nya kontrollförordningen har det dessutom tydliggjorts att sådana åtgärder vid bristande efterlevnad, som naturligt hänger samman med kontrollen, inte är offentlig kontroll utan i stället annan offentlig verksam</w:t>
      </w:r>
      <w:r>
        <w:softHyphen/>
        <w:t xml:space="preserve">het. Det kan därför finnas behov av att, när det tas ut avgift för offentlig kontroll, också kunna ta ut avgift för sådana åtgärder som utgör annan offentlig verksamhet och som har ett tydligt samband med kontrollen. </w:t>
      </w:r>
    </w:p>
    <w:p w14:paraId="451C4C0A" w14:textId="6CCE8756" w:rsidR="00F71CC6" w:rsidRDefault="00AB307F" w:rsidP="00F71CC6">
      <w:pPr>
        <w:pStyle w:val="Brdtextmedindrag"/>
      </w:pPr>
      <w:r>
        <w:t xml:space="preserve">Uttrycket </w:t>
      </w:r>
      <w:r w:rsidRPr="001F4017">
        <w:t>annan offentlig verksamhet ska i djurskyddslagen, enligt förslaget i avsnitt 15.1, avse</w:t>
      </w:r>
      <w:r>
        <w:t xml:space="preserve"> all offentlig verksamhet som utförs med stöd av lagen eller föreskrifter eller beslut som har meddelats med stöd av lagen. Därmed bör också ärenden omfattas av uttrycket annan offentlig verksamhet. Bemyn</w:t>
      </w:r>
      <w:r>
        <w:softHyphen/>
        <w:t>digandet i 8 kap. 8 § djurskyddslagen bör därför i enlighet med promemorians förslag innehålla en rätt för regeringen eller den myndighet som regeringen bestämmer att meddela föreskrifter om skyldighet att betala avgift för annan offentlig verksamhet.</w:t>
      </w:r>
      <w:r w:rsidRPr="00C63BC6">
        <w:t xml:space="preserve"> </w:t>
      </w:r>
      <w:r>
        <w:t xml:space="preserve">Det är inte möjligt att, som </w:t>
      </w:r>
      <w:r w:rsidRPr="009B52EF">
        <w:rPr>
          <w:i/>
        </w:rPr>
        <w:t>Gård &amp; Djurhälsan AB</w:t>
      </w:r>
      <w:r>
        <w:t xml:space="preserve"> efterfrågar, sätta ett generellt tak på aktörernas kostnadsansvar. Eventuella begränsningar i kostnadsansvaret som är motiverade, och förenliga med den nya kontrollförordningen, får övervä</w:t>
      </w:r>
      <w:r>
        <w:softHyphen/>
        <w:t>gas i samband med att föreskrifter om avgifter tas fram.</w:t>
      </w:r>
    </w:p>
    <w:p w14:paraId="699DE822" w14:textId="77777777" w:rsidR="00F71CC6" w:rsidRDefault="00AB307F" w:rsidP="00F71CC6">
      <w:pPr>
        <w:pStyle w:val="Brdtextmedindrag"/>
      </w:pPr>
      <w:r>
        <w:t>Djur som används inom Försvarsmakten är enligt bestämmelsen i 8 kap. 17 § djurskyddslagen undantagna från bemyndigandet att meddela före</w:t>
      </w:r>
      <w:r>
        <w:softHyphen/>
        <w:t xml:space="preserve">skrifter om avgift för offentlig kontroll enligt 8 kap. 8 § första stycket 1. Offentlig kontroll av djur inom Försvarsmakten utförs enligt 8 kap. 8 § tredje stycket djurskyddsförordningen av </w:t>
      </w:r>
      <w:r w:rsidRPr="00B5079B">
        <w:t>FI</w:t>
      </w:r>
      <w:r>
        <w:t xml:space="preserve">HM. Det tas inte ut någon avgift för de uppgifter som utförs av </w:t>
      </w:r>
      <w:r w:rsidRPr="00B5079B">
        <w:t>FI</w:t>
      </w:r>
      <w:r>
        <w:t>HM. Däremot undantas inte Försvarsmakten från bemyndigandet att meddela föreskrifter om avgift i ärenden enligt djurskyddslagstiftningen i 8 kap. 8 § första stycket 2. Detta innebär att föreskrifterna om avgift för bl.a. godkännande från etisk synpunkt för djurförsök enligt bemyndigandet i 8 kap. 17 § 5 djurskydds</w:t>
      </w:r>
      <w:r>
        <w:softHyphen/>
        <w:t>förordningen också gäller Försvars</w:t>
      </w:r>
      <w:r>
        <w:softHyphen/>
        <w:t xml:space="preserve">makten. </w:t>
      </w:r>
    </w:p>
    <w:p w14:paraId="69DF4BA6" w14:textId="77777777" w:rsidR="00F71CC6" w:rsidRDefault="00AB307F" w:rsidP="00F71CC6">
      <w:pPr>
        <w:pStyle w:val="Brdtextmedindrag"/>
      </w:pPr>
      <w:r>
        <w:t>Nu föreslås att bemyndigandet i 8 kap. 8 § i stället ska avse dels offentlig kontroll, dels annan offentlig verksamhet. Som angetts ovan innefattar annan offentlig verksamhet även ärenden enligt lagstiftningen. Uttrycket annan offentlig verksamhet har dock en vidare innebörd än uttrycket ären</w:t>
      </w:r>
      <w:r>
        <w:softHyphen/>
        <w:t>den enligt bestämmelsen i 8 kap. 8 § första stycket 2 och omfattar t.ex. åtgärder vid bristande efterlevnad av lagstiftningen som beslutas av den myndighet som utför offentlig kontroll. Det behöver därför tydliggöras på ett annat sätt vilka avgiftsföreskrifter som inte ska gälla inom För</w:t>
      </w:r>
      <w:r>
        <w:softHyphen/>
        <w:t>svars</w:t>
      </w:r>
      <w:r>
        <w:softHyphen/>
        <w:t>makten.</w:t>
      </w:r>
    </w:p>
    <w:p w14:paraId="3665FD57" w14:textId="77777777" w:rsidR="00F71CC6" w:rsidRDefault="00AB307F" w:rsidP="00F71CC6">
      <w:pPr>
        <w:pStyle w:val="Brdtextmedindrag"/>
      </w:pPr>
      <w:r>
        <w:t>Bestämmelsen i 8 kap. 17 § om att bemyndigandet i 8 kap. 8 § första stycket 1 inte ska tillämpas i fråga om djur som används inom Försvars</w:t>
      </w:r>
      <w:r>
        <w:softHyphen/>
        <w:t>makten bör därmed i enlighet med promemorians förslag tas bort, vilket överensstämmer med vad FIHM framför. I stället bör regeringen i djur</w:t>
      </w:r>
      <w:r>
        <w:softHyphen/>
        <w:t xml:space="preserve">skyddsförordningens </w:t>
      </w:r>
      <w:bookmarkStart w:id="553" w:name="_Hlk40367947"/>
      <w:r>
        <w:t>bestämmelser om avgift tydliggöra att avgift inte heller fortsättnings</w:t>
      </w:r>
      <w:r>
        <w:softHyphen/>
        <w:t xml:space="preserve">vis ska betalas för offentlig kontroll och viss annan offentlig verksamhet som utförs av </w:t>
      </w:r>
      <w:bookmarkEnd w:id="553"/>
      <w:r w:rsidRPr="00B5079B">
        <w:t>FI</w:t>
      </w:r>
      <w:r>
        <w:t>HM.</w:t>
      </w:r>
    </w:p>
    <w:p w14:paraId="01B4CAE0" w14:textId="77777777" w:rsidR="00F71CC6" w:rsidRDefault="00AB307F" w:rsidP="00F71CC6">
      <w:pPr>
        <w:pStyle w:val="Rubrik2"/>
      </w:pPr>
      <w:bookmarkStart w:id="554" w:name="_Toc44537329"/>
      <w:bookmarkStart w:id="555" w:name="_Toc54265524"/>
      <w:r>
        <w:t>Tystnadsplikt</w:t>
      </w:r>
      <w:bookmarkEnd w:id="554"/>
      <w:bookmarkEnd w:id="555"/>
    </w:p>
    <w:p w14:paraId="0FD7A5CE" w14:textId="59A8CEEA" w:rsidR="00F71CC6" w:rsidRDefault="00AB307F" w:rsidP="00F71CC6">
      <w:pPr>
        <w:pStyle w:val="Brdtextram"/>
      </w:pPr>
      <w:r w:rsidRPr="00420062">
        <w:rPr>
          <w:b/>
        </w:rPr>
        <w:t>Regeringens förslag:</w:t>
      </w:r>
      <w:r>
        <w:t xml:space="preserve"> </w:t>
      </w:r>
      <w:r w:rsidRPr="006D16A2">
        <w:t xml:space="preserve">Det </w:t>
      </w:r>
      <w:r>
        <w:t xml:space="preserve">ska </w:t>
      </w:r>
      <w:r w:rsidRPr="006D16A2">
        <w:t>inför</w:t>
      </w:r>
      <w:r>
        <w:t>a</w:t>
      </w:r>
      <w:r w:rsidRPr="006D16A2">
        <w:t>s en bestämmelse om tyst</w:t>
      </w:r>
      <w:r w:rsidRPr="006D16A2">
        <w:softHyphen/>
        <w:t>nadsplikt med innebörden att de</w:t>
      </w:r>
      <w:r>
        <w:t>n</w:t>
      </w:r>
      <w:r w:rsidRPr="006D16A2">
        <w:t xml:space="preserve"> som </w:t>
      </w:r>
      <w:r w:rsidRPr="00C45F82">
        <w:t>i enskild verksamhet utför eller har utfört offentlig kontroll eller annan offentlig verksamhet inte obehörigen får röja eller utnyttja det som han eller hon har fått kännedom om medan uppgifterna utfördes. Detsamma ska gälla den som i enskild verksamhet utför eller har utfört laboratorieanalyser, laboratorietester eller laboratoriediagnostik på prover som tas vid offentlig kontroll och annan offentlig verksamhet.</w:t>
      </w:r>
    </w:p>
    <w:p w14:paraId="5F008CAE" w14:textId="77777777" w:rsidR="00F71CC6" w:rsidRPr="00A76360" w:rsidRDefault="00AB307F" w:rsidP="00F71CC6">
      <w:pPr>
        <w:pStyle w:val="Brdtextmedindragram"/>
      </w:pPr>
      <w:r>
        <w:t xml:space="preserve">Det ska införas en upplysning om att </w:t>
      </w:r>
      <w:r w:rsidRPr="007B238E">
        <w:t>offentlighets- och sekretess</w:t>
      </w:r>
      <w:r>
        <w:softHyphen/>
      </w:r>
      <w:r w:rsidRPr="007B238E">
        <w:t>lagen</w:t>
      </w:r>
      <w:r w:rsidRPr="007B238E" w:rsidDel="00121DC6">
        <w:t xml:space="preserve"> </w:t>
      </w:r>
      <w:r>
        <w:t>tillämpas i</w:t>
      </w:r>
      <w:r w:rsidRPr="007B238E">
        <w:t xml:space="preserve"> det allmännas verksamhet</w:t>
      </w:r>
      <w:r w:rsidRPr="006D16A2">
        <w:t>.</w:t>
      </w:r>
    </w:p>
    <w:p w14:paraId="3321CC93" w14:textId="77777777" w:rsidR="00F71CC6" w:rsidRPr="00A76360" w:rsidRDefault="00F71CC6" w:rsidP="00F71CC6">
      <w:pPr>
        <w:pStyle w:val="Brdtextmedindrag"/>
        <w:rPr>
          <w:sz w:val="8"/>
          <w:szCs w:val="8"/>
        </w:rPr>
      </w:pPr>
    </w:p>
    <w:p w14:paraId="32B1E351" w14:textId="4DADAACA"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sidRPr="00084540">
        <w:rPr>
          <w:rFonts w:ascii="Times New Roman" w:hAnsi="Times New Roman"/>
          <w:bCs/>
          <w:sz w:val="20"/>
        </w:rPr>
        <w:t>ö</w:t>
      </w:r>
      <w:r>
        <w:rPr>
          <w:rFonts w:ascii="Times New Roman" w:hAnsi="Times New Roman"/>
          <w:sz w:val="20"/>
        </w:rPr>
        <w:t xml:space="preserve">verensstämmer med </w:t>
      </w:r>
      <w:r w:rsidRPr="00C45F82">
        <w:rPr>
          <w:rFonts w:ascii="Times New Roman" w:hAnsi="Times New Roman"/>
          <w:sz w:val="20"/>
        </w:rPr>
        <w:t>i sak</w:t>
      </w:r>
      <w:r>
        <w:rPr>
          <w:rFonts w:ascii="Times New Roman" w:hAnsi="Times New Roman"/>
          <w:sz w:val="20"/>
        </w:rPr>
        <w:t xml:space="preserve"> regeringens förslag.</w:t>
      </w:r>
    </w:p>
    <w:p w14:paraId="6D6A71F1"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sidRPr="0002788F">
        <w:t xml:space="preserve"> </w:t>
      </w:r>
      <w:r w:rsidRPr="00C86B9C">
        <w:rPr>
          <w:rFonts w:ascii="Times New Roman" w:hAnsi="Times New Roman"/>
          <w:i/>
          <w:sz w:val="20"/>
        </w:rPr>
        <w:t>Sveriges lantbruksuniversitet</w:t>
      </w:r>
      <w:r w:rsidRPr="0002788F">
        <w:rPr>
          <w:rFonts w:ascii="Times New Roman" w:hAnsi="Times New Roman"/>
          <w:sz w:val="20"/>
        </w:rPr>
        <w:t xml:space="preserve"> tillstyrker att tyst</w:t>
      </w:r>
      <w:r>
        <w:rPr>
          <w:rFonts w:ascii="Times New Roman" w:hAnsi="Times New Roman"/>
          <w:sz w:val="20"/>
        </w:rPr>
        <w:softHyphen/>
      </w:r>
      <w:r w:rsidRPr="0002788F">
        <w:rPr>
          <w:rFonts w:ascii="Times New Roman" w:hAnsi="Times New Roman"/>
          <w:sz w:val="20"/>
        </w:rPr>
        <w:t>nadsplikt införs för organ med delegerade uppgifter, fysiska personer och officiella laboratorier eftersom offentlighets- och sekretesslagstiftningen inte är tillämplig utanför den offentliga sektorn.</w:t>
      </w:r>
      <w:r>
        <w:rPr>
          <w:rFonts w:ascii="Times New Roman" w:hAnsi="Times New Roman"/>
          <w:sz w:val="20"/>
        </w:rPr>
        <w:t xml:space="preserve"> Inga andra remissinstanser yttrar sig särskilt </w:t>
      </w:r>
      <w:r w:rsidRPr="003D7EF0">
        <w:rPr>
          <w:rFonts w:ascii="Times New Roman" w:hAnsi="Times New Roman"/>
          <w:sz w:val="20"/>
        </w:rPr>
        <w:t>när det gäller denna lag. Se allmänna synpunkter i avsnitt 6.6</w:t>
      </w:r>
      <w:r>
        <w:rPr>
          <w:rFonts w:ascii="Times New Roman" w:hAnsi="Times New Roman"/>
          <w:sz w:val="20"/>
        </w:rPr>
        <w:t xml:space="preserve">.   </w:t>
      </w:r>
    </w:p>
    <w:p w14:paraId="27A20A63" w14:textId="77777777" w:rsidR="00F71CC6" w:rsidRPr="005C7526" w:rsidRDefault="00AB307F" w:rsidP="00F71CC6">
      <w:pPr>
        <w:pStyle w:val="Brdtextmedindrag"/>
      </w:pPr>
      <w:r w:rsidRPr="00D07C86">
        <w:rPr>
          <w:b/>
        </w:rPr>
        <w:t>Skälen för regeringens förslag:</w:t>
      </w:r>
      <w:r w:rsidRPr="005C7526">
        <w:t xml:space="preserve"> Som det redog</w:t>
      </w:r>
      <w:r>
        <w:t xml:space="preserve">örs </w:t>
      </w:r>
      <w:r w:rsidRPr="005C7526">
        <w:t xml:space="preserve">för i </w:t>
      </w:r>
      <w:r w:rsidRPr="00727CB2">
        <w:t>avsnitt 6.6 finns</w:t>
      </w:r>
      <w:r w:rsidRPr="005C7526">
        <w:t xml:space="preserve"> det bestämmelser om tystnadsplikt i den nya kontrollförordningen för den som utför offentlig kontroll och annan offentlig verksamhet (artikel 8). För kontrollmyndigheter i det allmännas verksamhet görs i det avsnit</w:t>
      </w:r>
      <w:r w:rsidRPr="005C7526">
        <w:softHyphen/>
        <w:t xml:space="preserve">tet bedömningen att </w:t>
      </w:r>
      <w:r>
        <w:t xml:space="preserve">befintliga </w:t>
      </w:r>
      <w:r w:rsidRPr="00534324">
        <w:t>sekretess</w:t>
      </w:r>
      <w:r>
        <w:t>bestämmelser</w:t>
      </w:r>
      <w:r w:rsidRPr="00534324">
        <w:t xml:space="preserve"> </w:t>
      </w:r>
      <w:r>
        <w:t xml:space="preserve">i </w:t>
      </w:r>
      <w:r w:rsidRPr="00534324">
        <w:t xml:space="preserve">offentlighets- och sekretesslagen </w:t>
      </w:r>
      <w:r>
        <w:t xml:space="preserve">(2009:400) </w:t>
      </w:r>
      <w:r w:rsidRPr="00534324">
        <w:t xml:space="preserve">samt offentlighets- och sekretessförordningen </w:t>
      </w:r>
      <w:r>
        <w:t>(2009:641) tillgodoser</w:t>
      </w:r>
      <w:r w:rsidRPr="00534324">
        <w:t xml:space="preserve"> </w:t>
      </w:r>
      <w:r>
        <w:t>kraven</w:t>
      </w:r>
      <w:r w:rsidRPr="005C7526">
        <w:t xml:space="preserve"> i den nya kon</w:t>
      </w:r>
      <w:r w:rsidRPr="005C7526">
        <w:softHyphen/>
        <w:t>trollförordningen. Tystnads</w:t>
      </w:r>
      <w:r>
        <w:softHyphen/>
      </w:r>
      <w:r w:rsidRPr="005C7526">
        <w:t>plikten enligt artikel 8 ska emeller</w:t>
      </w:r>
      <w:r w:rsidRPr="005C7526">
        <w:softHyphen/>
        <w:t>tid även tillämpas på organ med delege</w:t>
      </w:r>
      <w:r>
        <w:softHyphen/>
      </w:r>
      <w:r w:rsidRPr="005C7526">
        <w:t>rade uppgifter och fysiska per</w:t>
      </w:r>
      <w:r w:rsidRPr="005C7526">
        <w:softHyphen/>
        <w:t>soner som har delegerats vissa uppgifter samt på officiella labo</w:t>
      </w:r>
      <w:r w:rsidRPr="005C7526">
        <w:softHyphen/>
        <w:t xml:space="preserve">ratorier. Offentlighets- och sekretesslagstiftningen är, med vissa undantag, inte tillämplig utanför den offentliga sektorn. För att Sverige ska uppfylla den nya kontrollförordningens krav måste </w:t>
      </w:r>
      <w:r>
        <w:t xml:space="preserve">det </w:t>
      </w:r>
      <w:r w:rsidRPr="005C7526">
        <w:t>därför</w:t>
      </w:r>
      <w:r>
        <w:t xml:space="preserve"> i djurskyddslagen införas en</w:t>
      </w:r>
      <w:r w:rsidRPr="005C7526">
        <w:t xml:space="preserve"> bestämmelse om tystnadsplikt för dessa organ, fysiska per</w:t>
      </w:r>
      <w:r w:rsidRPr="005C7526">
        <w:softHyphen/>
        <w:t>soner och offi</w:t>
      </w:r>
      <w:r>
        <w:softHyphen/>
      </w:r>
      <w:r w:rsidRPr="005C7526">
        <w:t>ciella laboratorier</w:t>
      </w:r>
      <w:r>
        <w:t>.</w:t>
      </w:r>
    </w:p>
    <w:p w14:paraId="0E7537BB" w14:textId="77777777" w:rsidR="00F71CC6" w:rsidRDefault="00AB307F" w:rsidP="00F71CC6">
      <w:pPr>
        <w:pStyle w:val="Brdtextmedindrag"/>
      </w:pPr>
      <w:r>
        <w:t xml:space="preserve">I avsnitt 6.6 redovisas de närmare övervägandena om innehållet i bestämmelsen om tystnadsplikt. Bestämmelsen har utformats efter synpunkter från </w:t>
      </w:r>
      <w:r w:rsidRPr="003E787F">
        <w:rPr>
          <w:i/>
          <w:iCs/>
        </w:rPr>
        <w:t>Lagrådet</w:t>
      </w:r>
      <w:r>
        <w:t xml:space="preserve">. </w:t>
      </w:r>
    </w:p>
    <w:p w14:paraId="41E7CA83" w14:textId="77777777" w:rsidR="00F71CC6" w:rsidRDefault="00AB307F" w:rsidP="00F71CC6">
      <w:pPr>
        <w:pStyle w:val="Rubrik2"/>
      </w:pPr>
      <w:bookmarkStart w:id="556" w:name="_Toc44537330"/>
      <w:bookmarkStart w:id="557" w:name="_Toc54265525"/>
      <w:r>
        <w:t>Överklagande</w:t>
      </w:r>
      <w:bookmarkEnd w:id="556"/>
      <w:bookmarkEnd w:id="557"/>
      <w:r>
        <w:t xml:space="preserve"> </w:t>
      </w:r>
    </w:p>
    <w:p w14:paraId="7450EBAA" w14:textId="77777777" w:rsidR="00F71CC6" w:rsidRPr="00A40755" w:rsidRDefault="00AB307F" w:rsidP="00F71CC6">
      <w:pPr>
        <w:pStyle w:val="Brdtextram"/>
        <w:rPr>
          <w:b/>
        </w:rPr>
      </w:pPr>
      <w:r w:rsidRPr="00A40755">
        <w:rPr>
          <w:b/>
        </w:rPr>
        <w:t>Regeringens bedömning:</w:t>
      </w:r>
      <w:r w:rsidRPr="00A40755">
        <w:t xml:space="preserve"> </w:t>
      </w:r>
      <w:r>
        <w:t>Beslut av organ med delegerade uppgifter eller av fysiska personer som har delegerats vissa uppgifter i offentlig kontroll eller annan offentlig verksamhet bör kunna överklagas till allmän förvaltningsdomstol. Detta motiverar inte några ändringar i djur</w:t>
      </w:r>
      <w:r>
        <w:softHyphen/>
        <w:t>skyddslagen.</w:t>
      </w:r>
    </w:p>
    <w:p w14:paraId="5F6DBE0F" w14:textId="77777777" w:rsidR="00F71CC6" w:rsidRDefault="00AB307F" w:rsidP="00F71CC6">
      <w:pPr>
        <w:pStyle w:val="Brdtextmedindragram"/>
      </w:pPr>
      <w:r w:rsidRPr="00420062">
        <w:rPr>
          <w:b/>
        </w:rPr>
        <w:t>Regeringens förslag:</w:t>
      </w:r>
      <w:r>
        <w:t xml:space="preserve"> Den delegerande myndigheten ska föra det allmännas talan i allmän förvaltningsdomstol när det gäller överklagade beslut som är meddelade av organ med delegerade uppgifter eller av fysiska personer som har delegerats vissa uppgifter i offentlig kontroll eller annan offentlig verksamhet.</w:t>
      </w:r>
    </w:p>
    <w:p w14:paraId="10213578" w14:textId="77777777" w:rsidR="00F71CC6" w:rsidRDefault="00AB307F" w:rsidP="00F71CC6">
      <w:pPr>
        <w:pStyle w:val="Brdtextmedindragram"/>
      </w:pPr>
      <w:r>
        <w:t>Lagen om överklagande av beslut av enskilda organ med offentliga förvaltningsuppgifter ska gälla även för överklagande av beslut som har meddelats av en fysisk person som har delegerats vissa uppgifter i offentlig kontroll eller annan offentlig verksamhet.</w:t>
      </w:r>
    </w:p>
    <w:p w14:paraId="650D0546" w14:textId="77777777" w:rsidR="00F71CC6" w:rsidRPr="00A76360" w:rsidRDefault="00F71CC6" w:rsidP="00F71CC6">
      <w:pPr>
        <w:pStyle w:val="Brdtextmedindrag"/>
        <w:rPr>
          <w:sz w:val="8"/>
          <w:szCs w:val="8"/>
        </w:rPr>
      </w:pPr>
    </w:p>
    <w:p w14:paraId="3F902F9D"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och bedömning </w:t>
      </w:r>
      <w:r>
        <w:rPr>
          <w:rFonts w:ascii="Times New Roman" w:hAnsi="Times New Roman"/>
          <w:sz w:val="20"/>
        </w:rPr>
        <w:t>överensstämmer med regering</w:t>
      </w:r>
      <w:r>
        <w:rPr>
          <w:rFonts w:ascii="Times New Roman" w:hAnsi="Times New Roman"/>
          <w:sz w:val="20"/>
        </w:rPr>
        <w:softHyphen/>
        <w:t>ens.</w:t>
      </w:r>
      <w:r w:rsidRPr="00D07C86">
        <w:rPr>
          <w:rFonts w:ascii="Times New Roman" w:hAnsi="Times New Roman"/>
          <w:sz w:val="20"/>
        </w:rPr>
        <w:t xml:space="preserve"> </w:t>
      </w:r>
    </w:p>
    <w:p w14:paraId="197F6411" w14:textId="77777777" w:rsidR="00F71CC6" w:rsidRPr="00D07C86" w:rsidRDefault="00AB307F" w:rsidP="00F71CC6">
      <w:pPr>
        <w:pStyle w:val="Brdtextmedindrag"/>
      </w:pPr>
      <w:r w:rsidRPr="00D07C86">
        <w:rPr>
          <w:b/>
        </w:rPr>
        <w:t>Remissinstanserna:</w:t>
      </w:r>
      <w:r w:rsidRPr="005E4DBF">
        <w:t xml:space="preserve"> </w:t>
      </w:r>
      <w:r w:rsidRPr="00B34D0B">
        <w:rPr>
          <w:i/>
        </w:rPr>
        <w:t>Gård &amp; Djurhälsan AB</w:t>
      </w:r>
      <w:r>
        <w:t xml:space="preserve"> framhåller att vid över</w:t>
      </w:r>
      <w:r>
        <w:softHyphen/>
        <w:t>klagande till förvaltningsdomstol bör även bedömningen i ett djurskydds</w:t>
      </w:r>
      <w:r>
        <w:softHyphen/>
        <w:t xml:space="preserve">ärende och inte bara hanteringen av ärendet kunna överklagas. </w:t>
      </w:r>
      <w:bookmarkStart w:id="558" w:name="_Hlk32838379"/>
      <w:r>
        <w:t>Det bör också vara möjligt att begära omprövning hos den beslutande myndig</w:t>
      </w:r>
      <w:r>
        <w:softHyphen/>
        <w:t>heten.</w:t>
      </w:r>
      <w:bookmarkEnd w:id="558"/>
      <w:r>
        <w:t xml:space="preserve"> </w:t>
      </w:r>
      <w:r w:rsidRPr="00C86B9C">
        <w:rPr>
          <w:i/>
        </w:rPr>
        <w:t>Sveriges lantbruksuniversitet</w:t>
      </w:r>
      <w:r w:rsidRPr="005E4DBF">
        <w:t xml:space="preserve"> tillstyrker att det är den delegerande myndigheten som ska föra det allmännas talan hos allmän förvaltnings</w:t>
      </w:r>
      <w:r>
        <w:softHyphen/>
      </w:r>
      <w:r w:rsidRPr="005E4DBF">
        <w:t>domstol när det gäller överklagandebeslut</w:t>
      </w:r>
      <w:r>
        <w:t>.</w:t>
      </w:r>
      <w:r w:rsidRPr="005F6DFD">
        <w:t xml:space="preserve"> Se </w:t>
      </w:r>
      <w:r>
        <w:t xml:space="preserve">också </w:t>
      </w:r>
      <w:r w:rsidRPr="005F6DFD">
        <w:t>allmänna synpunkter i avsnitt 6.3.</w:t>
      </w:r>
    </w:p>
    <w:p w14:paraId="472EA556" w14:textId="3151C3F3" w:rsidR="00F71CC6" w:rsidRPr="00727CB2" w:rsidRDefault="00AB307F" w:rsidP="00F71CC6">
      <w:pPr>
        <w:pStyle w:val="Brdtextmedindrag"/>
      </w:pPr>
      <w:r w:rsidRPr="00D07C86">
        <w:rPr>
          <w:b/>
        </w:rPr>
        <w:t>Skälen för regeringens förslag</w:t>
      </w:r>
      <w:r>
        <w:rPr>
          <w:b/>
        </w:rPr>
        <w:t xml:space="preserve"> och bedömning</w:t>
      </w:r>
      <w:r w:rsidRPr="00D07C86">
        <w:rPr>
          <w:b/>
        </w:rPr>
        <w:t>:</w:t>
      </w:r>
      <w:r>
        <w:t xml:space="preserve"> Enligt 11 kap. 2 § djurskyddslagen får andra beslut enligt lagen än beslut i ärenden om etiskt godkännande överklagas till allmän förvaltningsdomstol. Som konstateras i </w:t>
      </w:r>
      <w:r w:rsidRPr="00727CB2">
        <w:t>avsnitt 6.3 bör även beslut meddelade av organ med delegerade upp</w:t>
      </w:r>
      <w:r>
        <w:softHyphen/>
      </w:r>
      <w:r w:rsidRPr="00727CB2">
        <w:t>gifter eller av fysiska personer som har delegerats vissa uppgifter i offent</w:t>
      </w:r>
      <w:r>
        <w:softHyphen/>
      </w:r>
      <w:r w:rsidRPr="00727CB2">
        <w:t>lig kontroll eller annan offentlig verksamhet kunna överklagas till allmän förvaltningsdomstol. Eftersom sådana beslut redan omfattas av den befint</w:t>
      </w:r>
      <w:r>
        <w:softHyphen/>
      </w:r>
      <w:r w:rsidRPr="00727CB2">
        <w:t xml:space="preserve">liga lydelsen av överklagandebestämmelsen finns det inte något behov av att ändra bestämmelsen i den delen. Förvaltningsdomstolens prövning innefattar, som </w:t>
      </w:r>
      <w:r w:rsidRPr="00727CB2">
        <w:rPr>
          <w:i/>
        </w:rPr>
        <w:t xml:space="preserve">Gård &amp; Djurhälsan AB </w:t>
      </w:r>
      <w:r w:rsidRPr="00727CB2">
        <w:t>efterfrågar, även det överklagade beslutets materiella innehåll och de bedömningar som ligger till grund för beslutet. Möjligheten för den beslutande myndigheten att ändra sitt beslut (omprövning) framgår av 37–39 §§ förvaltningslagen (2017:900).</w:t>
      </w:r>
    </w:p>
    <w:p w14:paraId="6389A0D1" w14:textId="72B31199" w:rsidR="00F71CC6" w:rsidRDefault="00AB307F" w:rsidP="00F71CC6">
      <w:pPr>
        <w:pStyle w:val="Brdtextmedindrag"/>
      </w:pPr>
      <w:r w:rsidRPr="00727CB2">
        <w:t>Som konstateras i avsnitt 6.3 bör det vara den delegerande myndig</w:t>
      </w:r>
      <w:r>
        <w:softHyphen/>
      </w:r>
      <w:r w:rsidRPr="00727CB2">
        <w:t xml:space="preserve">heten som för talan </w:t>
      </w:r>
      <w:r>
        <w:t>i</w:t>
      </w:r>
      <w:r w:rsidRPr="00727CB2">
        <w:t xml:space="preserve"> domstolen i fråga</w:t>
      </w:r>
      <w:r>
        <w:t xml:space="preserve"> om överklagade beslut som är meddelade av organ med delegerade uppgifter eller av fysiska personer som har delegerats vissa uppgifter i offentlig kontroll eller annan offentlig verksamhet. En bestämmelse om detta bör därför, i enlighet med prome</w:t>
      </w:r>
      <w:r>
        <w:softHyphen/>
        <w:t>morians förslag, föras in djurskyddslagen.</w:t>
      </w:r>
    </w:p>
    <w:p w14:paraId="31EB6431" w14:textId="77777777" w:rsidR="00F71CC6" w:rsidRDefault="00AB307F" w:rsidP="00F71CC6">
      <w:pPr>
        <w:pStyle w:val="Brdtextmedindrag"/>
      </w:pPr>
      <w:r>
        <w:t>I lagen (1986:1142) om överklagande av beslut av enskilda organ med offentliga förvaltningsuppgifter finns bestämmelser om överklagande av beslut meddelade av bolag och andra enskilda organ, som enligt särskilda bestämmelser får överklagas till regeringen, till en förvaltningsdomstol eller till en förvaltningsmyndighet. Lagen innehåller bl.a. bestämmelser om hur och inom vilken tid ett beslut ska överklagas och till vilken instans ett överklagande ska ges in. Lagen gäller dock inte överklagande av beslut meddelade av fysiska personer. Regeringen instämmer i promemorians bedömning att det inte finns anledning att göra någon annan bedömning än att samma regler som gäller för överklagande av beslut som meddelats av organ med delegerade uppgifter bör gälla för överklagande av beslut som fattas av fysiska personer. Detta bör framgå av överklagandebestäm</w:t>
      </w:r>
      <w:r>
        <w:softHyphen/>
        <w:t>melsen i djurskyddslagen.</w:t>
      </w:r>
    </w:p>
    <w:p w14:paraId="2E6F85B7" w14:textId="77777777" w:rsidR="00F71CC6" w:rsidRDefault="00AB307F" w:rsidP="00F71CC6">
      <w:pPr>
        <w:pStyle w:val="Rubrik2"/>
      </w:pPr>
      <w:bookmarkStart w:id="559" w:name="_Toc44537331"/>
      <w:bookmarkStart w:id="560" w:name="_Toc54265526"/>
      <w:r>
        <w:t>Förvaltningslagens tillämpning när uppgifter delegeras</w:t>
      </w:r>
      <w:bookmarkEnd w:id="559"/>
      <w:bookmarkEnd w:id="560"/>
    </w:p>
    <w:p w14:paraId="07699620" w14:textId="77777777" w:rsidR="00F71CC6" w:rsidRPr="00A76360" w:rsidRDefault="00AB307F" w:rsidP="00F71CC6">
      <w:pPr>
        <w:pStyle w:val="Brdtextram"/>
      </w:pPr>
      <w:r w:rsidRPr="00420062">
        <w:rPr>
          <w:b/>
        </w:rPr>
        <w:t>Regeringens förslag:</w:t>
      </w:r>
      <w:r>
        <w:t xml:space="preserve"> </w:t>
      </w:r>
      <w:r w:rsidRPr="00080254">
        <w:t>Bestämmelserna i förvaltningslagen om legalitet, objektivitet och proportionalitet, partsinsyn, jäv, utredningsansvar, när man får lämna uppgifter muntligt, kommunikation, dokumentation av uppgifter, dokumentation av beslut, motivering av beslut, underrättelse om innehållet i beslut och hur ett överklagande går till, rättelse av skriv</w:t>
      </w:r>
      <w:r>
        <w:softHyphen/>
      </w:r>
      <w:r w:rsidRPr="00080254">
        <w:t xml:space="preserve">fel och liknande samt vem som får överklaga ett beslut ska tillämpas vid offentlig kontroll eller annan offentlig verksamhet som utförs av ett organ med delegerade uppgifter </w:t>
      </w:r>
      <w:r>
        <w:t>eller</w:t>
      </w:r>
      <w:r w:rsidRPr="00080254">
        <w:t xml:space="preserve"> av en fysisk person som har dele</w:t>
      </w:r>
      <w:r>
        <w:softHyphen/>
      </w:r>
      <w:r w:rsidRPr="00080254">
        <w:t>gerats vissa uppgifter.</w:t>
      </w:r>
    </w:p>
    <w:p w14:paraId="78B0F887" w14:textId="77777777" w:rsidR="00F71CC6" w:rsidRPr="00A76360" w:rsidRDefault="00F71CC6" w:rsidP="00F71CC6">
      <w:pPr>
        <w:pStyle w:val="Brdtextmedindrag"/>
        <w:rPr>
          <w:sz w:val="8"/>
          <w:szCs w:val="8"/>
        </w:rPr>
      </w:pPr>
    </w:p>
    <w:p w14:paraId="383B4802" w14:textId="77777777" w:rsidR="00F71CC6" w:rsidRPr="00D07C8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Promemorians förslag</w:t>
      </w:r>
      <w:r>
        <w:rPr>
          <w:rFonts w:ascii="Times New Roman" w:hAnsi="Times New Roman"/>
          <w:b/>
          <w:sz w:val="20"/>
        </w:rPr>
        <w:t xml:space="preserve"> </w:t>
      </w:r>
      <w:r>
        <w:rPr>
          <w:rFonts w:ascii="Times New Roman" w:hAnsi="Times New Roman"/>
          <w:sz w:val="20"/>
        </w:rPr>
        <w:t>överensstämmer med regeringens.</w:t>
      </w:r>
    </w:p>
    <w:p w14:paraId="55463D08" w14:textId="77777777" w:rsidR="00F71CC6" w:rsidRPr="005E4DBF"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07C86">
        <w:rPr>
          <w:rFonts w:ascii="Times New Roman" w:hAnsi="Times New Roman"/>
          <w:b/>
          <w:sz w:val="20"/>
        </w:rPr>
        <w:t>Remissinstanserna:</w:t>
      </w:r>
      <w:r>
        <w:rPr>
          <w:rFonts w:ascii="Times New Roman" w:hAnsi="Times New Roman"/>
          <w:b/>
          <w:sz w:val="20"/>
        </w:rPr>
        <w:t xml:space="preserve"> </w:t>
      </w:r>
      <w:r w:rsidRPr="00C86B9C">
        <w:rPr>
          <w:rFonts w:ascii="Times New Roman" w:hAnsi="Times New Roman"/>
          <w:i/>
          <w:sz w:val="20"/>
        </w:rPr>
        <w:t>Sveriges lantbruksuniversitet</w:t>
      </w:r>
      <w:r w:rsidRPr="005E4DBF">
        <w:rPr>
          <w:rFonts w:ascii="Times New Roman" w:hAnsi="Times New Roman"/>
          <w:sz w:val="20"/>
        </w:rPr>
        <w:t xml:space="preserve"> tillstyrker </w:t>
      </w:r>
      <w:r>
        <w:rPr>
          <w:rFonts w:ascii="Times New Roman" w:hAnsi="Times New Roman"/>
          <w:sz w:val="20"/>
        </w:rPr>
        <w:t xml:space="preserve">förslaget. Inga andra remissinstanser har yttrat sig särskilt </w:t>
      </w:r>
      <w:r w:rsidRPr="006815BD">
        <w:rPr>
          <w:rFonts w:ascii="Times New Roman" w:hAnsi="Times New Roman"/>
          <w:sz w:val="20"/>
        </w:rPr>
        <w:t>när det gäller denna lag. Se allmänna synpunkter i avsnitt 6.4.</w:t>
      </w:r>
    </w:p>
    <w:p w14:paraId="02A0409D" w14:textId="69B41F26" w:rsidR="00F71CC6" w:rsidRDefault="00AB307F" w:rsidP="00F71CC6">
      <w:pPr>
        <w:pStyle w:val="Brdtextmedindrag"/>
      </w:pPr>
      <w:r w:rsidRPr="00D07C86">
        <w:rPr>
          <w:b/>
        </w:rPr>
        <w:t>Skälen för regeringens förslag:</w:t>
      </w:r>
      <w:r>
        <w:t xml:space="preserve"> </w:t>
      </w:r>
      <w:r w:rsidRPr="00730015">
        <w:t xml:space="preserve">Av 1 § förvaltningslagen framgår att lagen </w:t>
      </w:r>
      <w:r w:rsidRPr="00B41711">
        <w:t>gäller handläggning av ärenden hos förvaltningsmyndig</w:t>
      </w:r>
      <w:r>
        <w:softHyphen/>
      </w:r>
      <w:r w:rsidRPr="00B41711">
        <w:t xml:space="preserve">heterna, dvs. lagen är </w:t>
      </w:r>
      <w:r w:rsidRPr="00730015">
        <w:t xml:space="preserve">inte tillämplig på organ eller </w:t>
      </w:r>
      <w:r w:rsidRPr="002672BB">
        <w:t>fysiska personer som utför förvaltningsuppgifter. Som framgår av avsnitt 6.4 bedömer rege</w:t>
      </w:r>
      <w:r>
        <w:softHyphen/>
      </w:r>
      <w:r w:rsidRPr="002672BB">
        <w:t>ringen i likhet med promemorian att vissa av</w:t>
      </w:r>
      <w:r w:rsidRPr="00730015">
        <w:t xml:space="preserve"> förvaltningslagens grund</w:t>
      </w:r>
      <w:r>
        <w:softHyphen/>
      </w:r>
      <w:r w:rsidRPr="00730015">
        <w:t xml:space="preserve">läggande bestämmelser </w:t>
      </w:r>
      <w:r>
        <w:t xml:space="preserve">bör </w:t>
      </w:r>
      <w:r w:rsidRPr="00730015">
        <w:t>vara tillämpliga när organ med delegerade uppgifter eller fysiska personer som har delegerats vissa uppgifter utför offentlig kontroll och annan offentlig verksamhet. Det gäller förvaltnings</w:t>
      </w:r>
      <w:r>
        <w:softHyphen/>
      </w:r>
      <w:r w:rsidRPr="00730015">
        <w:t>lagens bestämmelser om legalitet, objektivitet och proportionalitet (5</w:t>
      </w:r>
      <w:r>
        <w:t> </w:t>
      </w:r>
      <w:r w:rsidRPr="00730015">
        <w:t>§), partsinsyn (10 §), jäv (16–18 §§), utredningsansvar (23 §), när man får lämna uppgifter muntligt (24 §), kommunikation (25 §), dokumentation av uppgifter (27 §), dokumentation av beslut (31 §), motivering av beslut (32</w:t>
      </w:r>
      <w:r>
        <w:t> </w:t>
      </w:r>
      <w:r w:rsidRPr="00730015">
        <w:t>§), underrättelse om innehållet i beslut och hur ett överklagande går till (33 och 34 §§), rättelse av skrivfel och liknande (36 §) samt vem som får över</w:t>
      </w:r>
      <w:r>
        <w:softHyphen/>
      </w:r>
      <w:r w:rsidRPr="00730015">
        <w:t xml:space="preserve">klaga ett beslut (42 §). En bestämmelse om </w:t>
      </w:r>
      <w:r>
        <w:t>förvaltningslagens tillämplig</w:t>
      </w:r>
      <w:r>
        <w:softHyphen/>
        <w:t>het</w:t>
      </w:r>
      <w:r w:rsidRPr="00730015">
        <w:t xml:space="preserve"> bör därför föras in i djurskyddslagen.</w:t>
      </w:r>
    </w:p>
    <w:p w14:paraId="58DB7F4E" w14:textId="77777777" w:rsidR="00F71CC6" w:rsidRDefault="00AB307F" w:rsidP="00F71CC6">
      <w:pPr>
        <w:pStyle w:val="Rubrik2"/>
      </w:pPr>
      <w:bookmarkStart w:id="561" w:name="_Toc44537332"/>
      <w:bookmarkStart w:id="562" w:name="_Toc54265527"/>
      <w:r w:rsidRPr="00384D11">
        <w:t>Ändring</w:t>
      </w:r>
      <w:r>
        <w:t xml:space="preserve"> av straffbestämmelse</w:t>
      </w:r>
      <w:bookmarkEnd w:id="561"/>
      <w:bookmarkEnd w:id="562"/>
    </w:p>
    <w:p w14:paraId="77AFBCFC" w14:textId="77777777" w:rsidR="00F71CC6" w:rsidRDefault="00AB307F" w:rsidP="00F71CC6">
      <w:pPr>
        <w:pStyle w:val="Brdtextram"/>
        <w:rPr>
          <w:bCs/>
        </w:rPr>
      </w:pPr>
      <w:r>
        <w:rPr>
          <w:b/>
        </w:rPr>
        <w:t xml:space="preserve">Regeringens förslag: </w:t>
      </w:r>
      <w:r>
        <w:rPr>
          <w:bCs/>
        </w:rPr>
        <w:t xml:space="preserve">Överträdelser av den nya kontrollförordningen ska inte omfattas av straffbestämmelserna i djurskyddslagen. </w:t>
      </w:r>
    </w:p>
    <w:p w14:paraId="2BF204BC" w14:textId="77777777" w:rsidR="00F71CC6" w:rsidRDefault="00F71CC6" w:rsidP="00F71CC6">
      <w:pPr>
        <w:pStyle w:val="Brdtextmedindrag"/>
        <w:rPr>
          <w:sz w:val="8"/>
          <w:szCs w:val="8"/>
        </w:rPr>
      </w:pPr>
    </w:p>
    <w:p w14:paraId="7EAC7D6E" w14:textId="77777777" w:rsidR="00F71CC6" w:rsidRDefault="00AB307F" w:rsidP="00F71CC6">
      <w:pPr>
        <w:pStyle w:val="Brdtextmedindrag"/>
      </w:pPr>
      <w:r>
        <w:rPr>
          <w:b/>
        </w:rPr>
        <w:t xml:space="preserve">Promemorians förslag: </w:t>
      </w:r>
      <w:r>
        <w:t>I promemorian föreslås ingen avgränsning av straffbestämmelserna i förhållande till den nya kontrollförordningen.</w:t>
      </w:r>
    </w:p>
    <w:p w14:paraId="3A54DCB2" w14:textId="77777777" w:rsidR="00F71CC6" w:rsidRDefault="00AB307F" w:rsidP="00F71CC6">
      <w:pPr>
        <w:pStyle w:val="Brdtextmedindrag"/>
      </w:pPr>
      <w:r>
        <w:rPr>
          <w:b/>
          <w:bCs/>
        </w:rPr>
        <w:t>Remissinstanserna</w:t>
      </w:r>
      <w:r>
        <w:t xml:space="preserve"> yttrar sig inte om denna fråga.</w:t>
      </w:r>
    </w:p>
    <w:p w14:paraId="64A37CB1" w14:textId="5E63F452" w:rsidR="00F71CC6" w:rsidRDefault="00AB307F" w:rsidP="00F71CC6">
      <w:pPr>
        <w:pStyle w:val="Brdtextmedindrag"/>
      </w:pPr>
      <w:r>
        <w:rPr>
          <w:b/>
          <w:bCs/>
        </w:rPr>
        <w:t xml:space="preserve">Skälen för regeringens förslag: </w:t>
      </w:r>
      <w:r>
        <w:t xml:space="preserve"> Av 10 kap. 4 § djurskyddslagen följer att överträdelser av de EU-bestämmelser som lagen kompletterar är straff</w:t>
      </w:r>
      <w:r>
        <w:softHyphen/>
        <w:t>belagda. Detta gäller dock inte om överträdelsen avser bestämmelser om myndighetsutövning. Som beskrivs i avsnitt 6.9 var syftet med den avgränsningen att utesluta straffansvar för överträdelser av skyldigheter för myndigheter enligt bl.a. den tidigare kontrollförordningen (jfr prop. 2005/06:128, s. 228 och 329). Straffbestämmelserna om tjänstefel och brott mot tystnadsplikt enligt 20 kap. brottsbalken bedöms på samma sätt som tidigare som tillräckliga för att sanktionera de överträdelser av den nya kontrollförordningen som personal på myndigheter kan göra sig skyldiga till vid offentlig kontroll och annan offentlig verksamhet. Den nya kontrollförordningen innehåller dock några bestämmelser som innebär skyldigheter för enskilda. Enligt regeringens bedömning i avsnitt 6.9 bör inte heller överträdelser av dessa bestämmelser straffsanktioneras. Bestämmelsen i 10 kap. 4 § djurskyddslagen bör därför omformuleras så att det framgår att alla överträdelser av den nya kontrollförordningen utesluts från straffbestämmelsens tillämpningsområde och inte bara de som avser myndighetsutövning.</w:t>
      </w:r>
    </w:p>
    <w:p w14:paraId="0E59F24B" w14:textId="77777777" w:rsidR="00F71CC6" w:rsidRDefault="00AB307F" w:rsidP="00F71CC6">
      <w:pPr>
        <w:pStyle w:val="Rubrik1"/>
      </w:pPr>
      <w:bookmarkStart w:id="563" w:name="_Toc44537333"/>
      <w:bookmarkStart w:id="564" w:name="_Toc54265528"/>
      <w:r>
        <w:t>Ikraftträdande</w:t>
      </w:r>
      <w:bookmarkEnd w:id="563"/>
      <w:bookmarkEnd w:id="564"/>
    </w:p>
    <w:p w14:paraId="2BB0DBC6" w14:textId="77777777" w:rsidR="00F71CC6" w:rsidRDefault="00AB307F" w:rsidP="00F71CC6">
      <w:pPr>
        <w:pStyle w:val="Brdtextram"/>
      </w:pPr>
      <w:r w:rsidRPr="00420062">
        <w:rPr>
          <w:b/>
        </w:rPr>
        <w:t>Regeringens förslag:</w:t>
      </w:r>
      <w:r>
        <w:t xml:space="preserve"> Bestämmelsen i djurskyddslagen om att en kontrollmyndighet får återkalla kompetensbevis för skötare ska träda i kraft den dag som regeringen bestämmer.</w:t>
      </w:r>
    </w:p>
    <w:p w14:paraId="3AEBFB12" w14:textId="2BCA602C" w:rsidR="00F71CC6" w:rsidRDefault="00AB307F" w:rsidP="00F71CC6">
      <w:pPr>
        <w:pStyle w:val="Brdtextmedindragram"/>
      </w:pPr>
      <w:r>
        <w:t xml:space="preserve">De lagändringar som föreslås i övrigt ska träda i </w:t>
      </w:r>
      <w:r w:rsidRPr="00DB5595">
        <w:t xml:space="preserve">kraft den 1 </w:t>
      </w:r>
      <w:r>
        <w:t>april</w:t>
      </w:r>
      <w:r w:rsidRPr="00DB5595">
        <w:t xml:space="preserve"> 2021.</w:t>
      </w:r>
    </w:p>
    <w:p w14:paraId="0A0BA79A" w14:textId="77777777" w:rsidR="00F71CC6" w:rsidRPr="00A76360" w:rsidRDefault="00F71CC6" w:rsidP="00F71CC6">
      <w:pPr>
        <w:pStyle w:val="Brdtextmedindrag"/>
        <w:rPr>
          <w:sz w:val="8"/>
          <w:szCs w:val="8"/>
        </w:rPr>
      </w:pPr>
    </w:p>
    <w:p w14:paraId="7C296C0C" w14:textId="5AC60499" w:rsidR="00F71CC6" w:rsidRDefault="00AB307F" w:rsidP="00F71CC6">
      <w:pPr>
        <w:pStyle w:val="Brdtextmedindrag"/>
      </w:pPr>
      <w:r>
        <w:rPr>
          <w:b/>
        </w:rPr>
        <w:t>Promemorians</w:t>
      </w:r>
      <w:r w:rsidRPr="0006285B">
        <w:rPr>
          <w:b/>
        </w:rPr>
        <w:t xml:space="preserve"> förslag:</w:t>
      </w:r>
      <w:r>
        <w:t xml:space="preserve"> Överensstämmer inte med regeringens. Prome</w:t>
      </w:r>
      <w:r>
        <w:softHyphen/>
        <w:t>morian föreslår ett ikraftträdande den 14 december 2019. Promemorian föreslår inte heller någon särskild reglering avseende bestämmelsen om återkallelse av kompetensbevis för skötare.</w:t>
      </w:r>
    </w:p>
    <w:p w14:paraId="5C2315E6" w14:textId="77777777" w:rsidR="00F71CC6" w:rsidRDefault="00AB307F" w:rsidP="00F71CC6">
      <w:pPr>
        <w:pStyle w:val="Brdtextmedindrag"/>
      </w:pPr>
      <w:r w:rsidRPr="00235883">
        <w:rPr>
          <w:b/>
          <w:bCs/>
        </w:rPr>
        <w:t>Remissinstanserna:</w:t>
      </w:r>
      <w:r>
        <w:t xml:space="preserve"> Inga remissinstanser yttrar sig i frågan.</w:t>
      </w:r>
    </w:p>
    <w:p w14:paraId="490BF70A" w14:textId="77777777" w:rsidR="00F71CC6" w:rsidRDefault="00AB307F" w:rsidP="00F71CC6">
      <w:pPr>
        <w:pStyle w:val="Brdtextmedindrag"/>
      </w:pPr>
      <w:r w:rsidRPr="00235883">
        <w:rPr>
          <w:b/>
          <w:bCs/>
        </w:rPr>
        <w:t>Skälen för regeringens förslag:</w:t>
      </w:r>
      <w:r>
        <w:rPr>
          <w:b/>
          <w:bCs/>
        </w:rPr>
        <w:t xml:space="preserve"> </w:t>
      </w:r>
      <w:r w:rsidRPr="00235883">
        <w:t>De förslag som lämnas i detta lagstift</w:t>
      </w:r>
      <w:r>
        <w:softHyphen/>
      </w:r>
      <w:r w:rsidRPr="00235883">
        <w:t>ningsärende syftar till att komplettera den nya kontrollförordningen som tillämpas sedan den 14 december 2019. Det är angeläget att de föreslagna lagändringarna träder i kraft så snart som möjligt.</w:t>
      </w:r>
    </w:p>
    <w:p w14:paraId="52BB3C17" w14:textId="77777777" w:rsidR="00F71CC6" w:rsidRDefault="00AB307F" w:rsidP="00F71CC6">
      <w:pPr>
        <w:pStyle w:val="Brdtextmedindrag"/>
      </w:pPr>
      <w:r>
        <w:t>I avsnitt 15.7 föreslår regeringen en ny bestämmelse i djurskyddslagen om möjlighet för en kontrollmyndighet att återkalla kompetensbevis för skötare som utfärdats enligt artikel 17.2 i rådets förordning (EG) nr 1/2005. Bestämmelsen syftar till att delvis ersätta artikel 26 i förordning (EG) nr 1/2005. Av artikel 154 i den nya kontrollförordningen framgår att arti</w:t>
      </w:r>
      <w:r>
        <w:softHyphen/>
        <w:t>kel 26 i förordning (EG) nr 1/2005 ska utgå. Artikeln ska dock fortsätta tillämpas i stället för motsvarande bestämmelser i den nya kontrollförord</w:t>
      </w:r>
      <w:r>
        <w:softHyphen/>
        <w:t>ningen till och med den 14 december 2022 eller ett tidigare datum som kommissionen får fastställa i en delege</w:t>
      </w:r>
      <w:r>
        <w:softHyphen/>
        <w:t>rad akt. Den nya bestämmelsen i djurskyddslagen bör, för att undvika en otillåten dubbelreglering i för</w:t>
      </w:r>
      <w:r>
        <w:softHyphen/>
        <w:t>hållande till den direkt tillämpliga EU-förordningen, träda i kraft först när artikel 26 i förordning (EG) nr 1/2005 inte längre ska tillämpas. Rege</w:t>
      </w:r>
      <w:r>
        <w:softHyphen/>
        <w:t>ringen föreslår därför att bestämmelsen i 8 kap. 9 b § ska träda i kraft den dag som regeringen bestämmer. Datumet för ikraftträdande kan då anpassas till ett eventuellt beslut från kommissionen om att artikel 26 ska sluta att tillämpas tidigare än 14 december 2022.</w:t>
      </w:r>
    </w:p>
    <w:p w14:paraId="09931466" w14:textId="77777777" w:rsidR="00F71CC6" w:rsidRDefault="00AB307F" w:rsidP="00F71CC6">
      <w:pPr>
        <w:pStyle w:val="Rubrik1"/>
      </w:pPr>
      <w:bookmarkStart w:id="565" w:name="_Toc44537334"/>
      <w:bookmarkStart w:id="566" w:name="_Toc54265529"/>
      <w:r>
        <w:t>Konsekvenser</w:t>
      </w:r>
      <w:bookmarkEnd w:id="565"/>
      <w:bookmarkEnd w:id="566"/>
    </w:p>
    <w:p w14:paraId="6A824C38" w14:textId="77777777" w:rsidR="00F71CC6" w:rsidRDefault="00AB307F" w:rsidP="00F71CC6">
      <w:pPr>
        <w:pStyle w:val="Rubrik2"/>
        <w:spacing w:before="0"/>
      </w:pPr>
      <w:bookmarkStart w:id="567" w:name="_Toc44537335"/>
      <w:bookmarkStart w:id="568" w:name="_Toc54265530"/>
      <w:r>
        <w:t>Förslagen</w:t>
      </w:r>
      <w:bookmarkEnd w:id="567"/>
      <w:bookmarkEnd w:id="568"/>
    </w:p>
    <w:p w14:paraId="23B2DEE8" w14:textId="77777777" w:rsidR="00F71CC6" w:rsidRDefault="00AB307F" w:rsidP="00F71CC6">
      <w:pPr>
        <w:pStyle w:val="Rubrik3"/>
        <w:spacing w:before="0"/>
      </w:pPr>
      <w:bookmarkStart w:id="569" w:name="_Toc44537336"/>
      <w:bookmarkStart w:id="570" w:name="_Toc54265531"/>
      <w:r>
        <w:t>Syftet med förslagen</w:t>
      </w:r>
      <w:bookmarkEnd w:id="569"/>
      <w:bookmarkEnd w:id="570"/>
    </w:p>
    <w:p w14:paraId="201E269A" w14:textId="77777777" w:rsidR="00F71CC6" w:rsidRDefault="00AB307F" w:rsidP="00F71CC6">
      <w:pPr>
        <w:pStyle w:val="Brdtext"/>
      </w:pPr>
      <w:r w:rsidRPr="00442699">
        <w:t>Syftet med författningsförslagen är att anpassa svensk lagstiftning till bestämmelserna i den nya kontrollförordningen och säkerställa att EU-rätten får avsedd effekt</w:t>
      </w:r>
      <w:r>
        <w:t xml:space="preserve">. </w:t>
      </w:r>
      <w:r w:rsidRPr="00442699">
        <w:t>Förslagen till ändringar i berörda lagar är av olika karaktär. Vissa är rent redaktionella och medför därför inga konsekvenser. Andra ger regeringen eller den myndighet som regeringen bestämmer rätt att i sin tur reglera en fråga, s.k. normgivningsbemyndiganden.</w:t>
      </w:r>
      <w:r>
        <w:t xml:space="preserve"> Konse</w:t>
      </w:r>
      <w:r>
        <w:softHyphen/>
        <w:t xml:space="preserve">kvenserna </w:t>
      </w:r>
      <w:r w:rsidRPr="00442699">
        <w:t>av dessa</w:t>
      </w:r>
      <w:r>
        <w:t xml:space="preserve"> bemyndiganden</w:t>
      </w:r>
      <w:r w:rsidRPr="00442699">
        <w:t xml:space="preserve"> beror på vad som beslutas i nästa led och är därför svåra att förutse</w:t>
      </w:r>
      <w:r>
        <w:t>.</w:t>
      </w:r>
    </w:p>
    <w:p w14:paraId="3FBB9DE3" w14:textId="77777777" w:rsidR="00F71CC6" w:rsidRDefault="00AB307F" w:rsidP="00F71CC6">
      <w:pPr>
        <w:pStyle w:val="Brdtextmedindrag"/>
      </w:pPr>
      <w:r w:rsidRPr="00442699">
        <w:t>De konsekvenser som följer av de direkt tillämpliga bestämmel</w:t>
      </w:r>
      <w:r w:rsidRPr="00442699">
        <w:softHyphen/>
        <w:t>serna i den nya kontrollförordningen beskrivs inte i detta kon</w:t>
      </w:r>
      <w:r w:rsidRPr="00442699">
        <w:softHyphen/>
        <w:t>sekvens</w:t>
      </w:r>
      <w:r w:rsidRPr="00442699">
        <w:softHyphen/>
        <w:t>avsnitt</w:t>
      </w:r>
      <w:r>
        <w:t>.</w:t>
      </w:r>
    </w:p>
    <w:p w14:paraId="1BA4F34C" w14:textId="77777777" w:rsidR="00F71CC6" w:rsidRDefault="00AB307F" w:rsidP="00F71CC6">
      <w:pPr>
        <w:pStyle w:val="Rubrik3"/>
      </w:pPr>
      <w:bookmarkStart w:id="571" w:name="_Toc44537337"/>
      <w:bookmarkStart w:id="572" w:name="_Toc54265532"/>
      <w:r>
        <w:t>Vilka berörs av förslagen?</w:t>
      </w:r>
      <w:bookmarkEnd w:id="571"/>
      <w:bookmarkEnd w:id="572"/>
    </w:p>
    <w:p w14:paraId="22165851" w14:textId="7B6ECABC" w:rsidR="00F71CC6" w:rsidRDefault="00AB307F" w:rsidP="00F71CC6">
      <w:pPr>
        <w:pStyle w:val="Brdtext"/>
      </w:pPr>
      <w:r w:rsidRPr="009B081A">
        <w:t>Förslagen berör framför</w:t>
      </w:r>
      <w:r>
        <w:t xml:space="preserve"> </w:t>
      </w:r>
      <w:r w:rsidRPr="009B081A">
        <w:t xml:space="preserve">allt </w:t>
      </w:r>
      <w:r>
        <w:t>de</w:t>
      </w:r>
      <w:r w:rsidRPr="009B081A">
        <w:t xml:space="preserve"> kontrollmyndigheter, dvs. centrala förvalt</w:t>
      </w:r>
      <w:r>
        <w:softHyphen/>
      </w:r>
      <w:r w:rsidRPr="009B081A">
        <w:t>ningsmyndigheter, länsstyrelserna och kom</w:t>
      </w:r>
      <w:r w:rsidRPr="009B081A">
        <w:softHyphen/>
        <w:t>munerna</w:t>
      </w:r>
      <w:r>
        <w:t>, som kommer att tillämpa den nya kontrollförordningen</w:t>
      </w:r>
      <w:r w:rsidRPr="009B081A">
        <w:t>. På området ekologisk produktion berör förslagen även de kontroll</w:t>
      </w:r>
      <w:r w:rsidRPr="009B081A">
        <w:softHyphen/>
        <w:t xml:space="preserve">organ </w:t>
      </w:r>
      <w:r>
        <w:t xml:space="preserve">som </w:t>
      </w:r>
      <w:r w:rsidRPr="009B081A">
        <w:t>Livsmedelsverket och Jord</w:t>
      </w:r>
      <w:r>
        <w:softHyphen/>
      </w:r>
      <w:r w:rsidRPr="009B081A">
        <w:t>bruksverket har</w:t>
      </w:r>
      <w:r>
        <w:t xml:space="preserve"> delegerat</w:t>
      </w:r>
      <w:r w:rsidRPr="009B081A">
        <w:t xml:space="preserve"> </w:t>
      </w:r>
      <w:r>
        <w:t>kontroll</w:t>
      </w:r>
      <w:r w:rsidRPr="009B081A">
        <w:t>uppgifte</w:t>
      </w:r>
      <w:r>
        <w:t>r till.</w:t>
      </w:r>
    </w:p>
    <w:p w14:paraId="4E46ED9F" w14:textId="77777777" w:rsidR="00F71CC6" w:rsidRDefault="00AB307F" w:rsidP="00F71CC6">
      <w:pPr>
        <w:pStyle w:val="Brdtextmedindrag"/>
      </w:pPr>
      <w:r w:rsidRPr="00442699">
        <w:t xml:space="preserve">Förslagen om avgifter </w:t>
      </w:r>
      <w:r>
        <w:t xml:space="preserve">och tillträde </w:t>
      </w:r>
      <w:r w:rsidRPr="00442699">
        <w:t xml:space="preserve">berör de aktörer som ska betala avgifter </w:t>
      </w:r>
      <w:r>
        <w:t xml:space="preserve">eller blir skyldiga att lämna tillträde till sina lokaler </w:t>
      </w:r>
      <w:r w:rsidRPr="00442699">
        <w:t>för offentlig kontroll och annan offentlig verksamhet. Även försla</w:t>
      </w:r>
      <w:r w:rsidRPr="00442699">
        <w:softHyphen/>
        <w:t>gen om skyldighet att lämna uppgifter berör dessa aktörer</w:t>
      </w:r>
      <w:r>
        <w:t>.</w:t>
      </w:r>
    </w:p>
    <w:p w14:paraId="1216D092" w14:textId="77777777" w:rsidR="00F71CC6" w:rsidRDefault="00AB307F" w:rsidP="00F71CC6">
      <w:pPr>
        <w:pStyle w:val="Rubrik3"/>
      </w:pPr>
      <w:bookmarkStart w:id="573" w:name="_Toc44537338"/>
      <w:bookmarkStart w:id="574" w:name="_Toc54265533"/>
      <w:r>
        <w:t>Alternativa lösningar</w:t>
      </w:r>
      <w:bookmarkEnd w:id="573"/>
      <w:bookmarkEnd w:id="574"/>
    </w:p>
    <w:p w14:paraId="104C226C" w14:textId="375DD9DE" w:rsidR="00F71CC6" w:rsidRDefault="00AB307F" w:rsidP="00F71CC6">
      <w:pPr>
        <w:pStyle w:val="Brdtext"/>
      </w:pPr>
      <w:r w:rsidRPr="008B3F5A">
        <w:rPr>
          <w:lang w:eastAsia="sv-SE"/>
        </w:rPr>
        <w:t xml:space="preserve">Den nya kontrollförordningen är direkt tillämplig </w:t>
      </w:r>
      <w:r>
        <w:rPr>
          <w:lang w:eastAsia="sv-SE"/>
        </w:rPr>
        <w:t xml:space="preserve">i medlemsstaterna. </w:t>
      </w:r>
      <w:r w:rsidRPr="008B3F5A">
        <w:rPr>
          <w:lang w:eastAsia="sv-SE"/>
        </w:rPr>
        <w:t xml:space="preserve"> </w:t>
      </w:r>
      <w:r>
        <w:rPr>
          <w:lang w:eastAsia="sv-SE"/>
        </w:rPr>
        <w:t>M</w:t>
      </w:r>
      <w:r w:rsidRPr="008B3F5A">
        <w:rPr>
          <w:lang w:eastAsia="sv-SE"/>
        </w:rPr>
        <w:t xml:space="preserve">edlemsstaterna måste </w:t>
      </w:r>
      <w:r>
        <w:rPr>
          <w:lang w:eastAsia="sv-SE"/>
        </w:rPr>
        <w:t xml:space="preserve">dock </w:t>
      </w:r>
      <w:r w:rsidRPr="008B3F5A">
        <w:rPr>
          <w:lang w:eastAsia="sv-SE"/>
        </w:rPr>
        <w:t>göra nödvändiga anpassningar av sin natio</w:t>
      </w:r>
      <w:r>
        <w:rPr>
          <w:lang w:eastAsia="sv-SE"/>
        </w:rPr>
        <w:softHyphen/>
      </w:r>
      <w:r w:rsidRPr="008B3F5A">
        <w:rPr>
          <w:lang w:eastAsia="sv-SE"/>
        </w:rPr>
        <w:t>n</w:t>
      </w:r>
      <w:r>
        <w:rPr>
          <w:lang w:eastAsia="sv-SE"/>
        </w:rPr>
        <w:softHyphen/>
      </w:r>
      <w:r w:rsidRPr="008B3F5A">
        <w:rPr>
          <w:lang w:eastAsia="sv-SE"/>
        </w:rPr>
        <w:t xml:space="preserve">ella lagstiftning för att </w:t>
      </w:r>
      <w:r>
        <w:rPr>
          <w:lang w:eastAsia="sv-SE"/>
        </w:rPr>
        <w:t>behöriga myndigheter ska kunna tillämpa förord</w:t>
      </w:r>
      <w:r>
        <w:rPr>
          <w:lang w:eastAsia="sv-SE"/>
        </w:rPr>
        <w:softHyphen/>
        <w:t>ningen fullt ut. I vissa fall reglerar EU-förordningen skyldigheter för ”medlemsstaterna”, vilket medför behov av en nationell reglering som pekar ut ansvarig myndighet. Vidare innehåller kontrollförordningen direkt tillämpliga bestämmelser om att de behöriga myndigheterna får delegera vissa uppgifter i offentlig kontroll och annan offentlig verksam</w:t>
      </w:r>
      <w:r>
        <w:rPr>
          <w:lang w:eastAsia="sv-SE"/>
        </w:rPr>
        <w:softHyphen/>
        <w:t xml:space="preserve">het till enskilda organ eller fysiska personer. Det finns därför behov av att införa bestämmelser om handläggningen hos dessa organ eller fysiska personer. Det </w:t>
      </w:r>
      <w:r w:rsidRPr="008B3F5A">
        <w:rPr>
          <w:lang w:eastAsia="sv-SE"/>
        </w:rPr>
        <w:t xml:space="preserve">saknas </w:t>
      </w:r>
      <w:r>
        <w:rPr>
          <w:lang w:eastAsia="sv-SE"/>
        </w:rPr>
        <w:t xml:space="preserve">rimliga </w:t>
      </w:r>
      <w:r w:rsidRPr="008B3F5A">
        <w:rPr>
          <w:lang w:eastAsia="sv-SE"/>
        </w:rPr>
        <w:t>alternativa lösningar till de föreslagna lagändringarna.</w:t>
      </w:r>
    </w:p>
    <w:p w14:paraId="53D1313F" w14:textId="77777777" w:rsidR="00F71CC6" w:rsidRPr="00C4466F" w:rsidRDefault="00AB307F" w:rsidP="00F71CC6">
      <w:pPr>
        <w:pStyle w:val="Rubrik3"/>
      </w:pPr>
      <w:bookmarkStart w:id="575" w:name="_Toc44537339"/>
      <w:bookmarkStart w:id="576" w:name="_Toc54265534"/>
      <w:r>
        <w:t>Överensstämmelse med EU-rätten</w:t>
      </w:r>
      <w:bookmarkEnd w:id="575"/>
      <w:bookmarkEnd w:id="576"/>
    </w:p>
    <w:p w14:paraId="1B5B1794" w14:textId="77777777" w:rsidR="00F71CC6" w:rsidRDefault="00AB307F" w:rsidP="00F71CC6">
      <w:pPr>
        <w:pStyle w:val="Brdtext"/>
      </w:pPr>
      <w:r>
        <w:t>EU-förordningen är direkt tillämplig i medlemsstaterna. Bestämmelserna ger inte medlemsstaterna något utrymme att införa särlösningar på så sätt att det är möjligt införa strängare regler eller att det ges en möjlighet att välja mellan olika alternativa lösningar. Ett undantag är dock finansie</w:t>
      </w:r>
      <w:r>
        <w:softHyphen/>
        <w:t>ringen av offentlig kontroll och annan offentlig verksamhet. Förordningen innehåller</w:t>
      </w:r>
      <w:r w:rsidDel="00896D98">
        <w:t xml:space="preserve"> </w:t>
      </w:r>
      <w:r>
        <w:t xml:space="preserve">bestämmelser om när det är obligatoriskt för de behöriga myndigheterna att ta ut avgift men i övriga fall får medlemsstaterna välja hur kontrollen och verksamheten ska finansieras.  </w:t>
      </w:r>
    </w:p>
    <w:p w14:paraId="10A44C81" w14:textId="77777777" w:rsidR="00F71CC6" w:rsidRDefault="00AB307F" w:rsidP="00F71CC6">
      <w:pPr>
        <w:pStyle w:val="Rubrik3"/>
      </w:pPr>
      <w:bookmarkStart w:id="577" w:name="_Toc44537340"/>
      <w:bookmarkStart w:id="578" w:name="_Toc54265535"/>
      <w:r>
        <w:t>Behov av speciella informationsinsatser</w:t>
      </w:r>
      <w:bookmarkEnd w:id="577"/>
      <w:bookmarkEnd w:id="578"/>
    </w:p>
    <w:p w14:paraId="0A17AC23" w14:textId="770CAC81" w:rsidR="00F71CC6" w:rsidRDefault="00AB307F" w:rsidP="00F71CC6">
      <w:pPr>
        <w:pStyle w:val="Brdtext"/>
      </w:pPr>
      <w:r>
        <w:t xml:space="preserve">Information om förslagen till berörda aktörer har främst skett genom remittering av den promemoria som ligger till grund för förslagen i denna proposition. Vidare lämnas information på ansvariga </w:t>
      </w:r>
      <w:r w:rsidRPr="00617210">
        <w:t>myndigheters</w:t>
      </w:r>
      <w:r>
        <w:t xml:space="preserve"> webbplatser. Ändringarna berör företag och inte privatpersoner.</w:t>
      </w:r>
    </w:p>
    <w:p w14:paraId="493361D4" w14:textId="77777777" w:rsidR="00F71CC6" w:rsidRDefault="00AB307F" w:rsidP="00F71CC6">
      <w:pPr>
        <w:pStyle w:val="Rubrik2"/>
      </w:pPr>
      <w:bookmarkStart w:id="579" w:name="_Toc44537341"/>
      <w:bookmarkStart w:id="580" w:name="_Toc54265536"/>
      <w:r>
        <w:t>Sociala och miljömässiga konsekvenser</w:t>
      </w:r>
      <w:bookmarkEnd w:id="579"/>
      <w:bookmarkEnd w:id="580"/>
    </w:p>
    <w:p w14:paraId="533CD4CF" w14:textId="77777777" w:rsidR="00F71CC6" w:rsidRDefault="00AB307F" w:rsidP="00F71CC6">
      <w:pPr>
        <w:pStyle w:val="Brdtext"/>
      </w:pPr>
      <w:r>
        <w:t>Förslagen bedöms inte ha några specifika miljömässiga konsekvenser. Förslagen bedöms inte heller ha några nämnvärda sociala effekter, t.ex. för jämlikhet, tillgänglighet, kultur, hälsa eller utbildning.</w:t>
      </w:r>
    </w:p>
    <w:p w14:paraId="5FBCFE63" w14:textId="77777777" w:rsidR="00F71CC6" w:rsidRDefault="00AB307F" w:rsidP="00F71CC6">
      <w:pPr>
        <w:pStyle w:val="Rubrik2"/>
      </w:pPr>
      <w:bookmarkStart w:id="581" w:name="_Toc44537342"/>
      <w:bookmarkStart w:id="582" w:name="_Toc54265537"/>
      <w:r>
        <w:t>Påverkan på konkurrensförhållanden</w:t>
      </w:r>
      <w:bookmarkEnd w:id="581"/>
      <w:bookmarkEnd w:id="582"/>
    </w:p>
    <w:p w14:paraId="7077F919" w14:textId="77777777" w:rsidR="00F71CC6" w:rsidRDefault="00AB307F" w:rsidP="00F71CC6">
      <w:pPr>
        <w:pStyle w:val="Brdtext"/>
      </w:pPr>
      <w:r w:rsidRPr="00442699">
        <w:t xml:space="preserve">Förslagen </w:t>
      </w:r>
      <w:r>
        <w:t xml:space="preserve">som avser att ge den nya EU-lagstiftningen effekt </w:t>
      </w:r>
      <w:r w:rsidRPr="00442699">
        <w:t>bedöms inte ha några särskilda effekter på förhållandena mellan stora, medelstora eller små företag</w:t>
      </w:r>
      <w:r>
        <w:t xml:space="preserve">. </w:t>
      </w:r>
    </w:p>
    <w:p w14:paraId="459C2BD1" w14:textId="77777777" w:rsidR="00F71CC6" w:rsidRPr="00FA518D" w:rsidRDefault="00AB307F" w:rsidP="00F71CC6">
      <w:pPr>
        <w:pStyle w:val="Rubrik3"/>
      </w:pPr>
      <w:bookmarkStart w:id="583" w:name="_Toc44537343"/>
      <w:bookmarkStart w:id="584" w:name="_Toc54265538"/>
      <w:r>
        <w:t>Särskilda hänsyn till små företag</w:t>
      </w:r>
      <w:bookmarkEnd w:id="583"/>
      <w:bookmarkEnd w:id="584"/>
    </w:p>
    <w:p w14:paraId="1349D4F5" w14:textId="13BFE90D" w:rsidR="00F71CC6" w:rsidRPr="000D3AAD" w:rsidRDefault="00AB307F" w:rsidP="00F71CC6">
      <w:pPr>
        <w:pStyle w:val="Brdtext"/>
      </w:pPr>
      <w:r>
        <w:t>Vad gäller de materiella bestämmelser som föreslås i denna proposition bedömer regeringen att det inte behövs några särskilda hänsynstaganden till små företag. När det gäller de föreslagna bemyndigandena för rege</w:t>
      </w:r>
      <w:r>
        <w:softHyphen/>
        <w:t>ringen eller den myndighet som regeringen bestämmer att meddela före</w:t>
      </w:r>
      <w:r>
        <w:softHyphen/>
        <w:t xml:space="preserve">skrifter om uppgiftsskyldighet och om krav på egenkontroll är det svårt att bedöma om särskild hänsyn behöver tas till små företag då det beror på vilka föreskrifter som beslutas med stöd av </w:t>
      </w:r>
      <w:r w:rsidRPr="0041601B">
        <w:t>n</w:t>
      </w:r>
      <w:r w:rsidRPr="003426C0">
        <w:t>ormgivningsbemyndi</w:t>
      </w:r>
      <w:r>
        <w:softHyphen/>
      </w:r>
      <w:r w:rsidRPr="003426C0">
        <w:t>ganden</w:t>
      </w:r>
      <w:r>
        <w:t>a.</w:t>
      </w:r>
    </w:p>
    <w:p w14:paraId="127B814A" w14:textId="77777777" w:rsidR="00F71CC6" w:rsidRDefault="00AB307F" w:rsidP="00F71CC6">
      <w:pPr>
        <w:pStyle w:val="Rubrik2"/>
      </w:pPr>
      <w:bookmarkStart w:id="585" w:name="_Toc44537344"/>
      <w:bookmarkStart w:id="586" w:name="_Toc54265539"/>
      <w:r>
        <w:t>Konsekvenser för den kommunala självstyrelsen</w:t>
      </w:r>
      <w:bookmarkEnd w:id="585"/>
      <w:bookmarkEnd w:id="586"/>
      <w:r>
        <w:t xml:space="preserve"> </w:t>
      </w:r>
    </w:p>
    <w:p w14:paraId="271BB5E6" w14:textId="77777777" w:rsidR="00F71CC6" w:rsidRDefault="00AB307F" w:rsidP="00F71CC6">
      <w:pPr>
        <w:pStyle w:val="Brdtext"/>
      </w:pPr>
      <w:r>
        <w:t xml:space="preserve">I avsnitt 9.11 görs bedömningen att det inte längre bör tas ut en årlig avgift för den ordinarie livsmedelskontrollen. </w:t>
      </w:r>
      <w:r w:rsidRPr="007B238E">
        <w:t xml:space="preserve">En avgift bör </w:t>
      </w:r>
      <w:r>
        <w:t xml:space="preserve">i stället </w:t>
      </w:r>
      <w:r w:rsidRPr="007B238E">
        <w:t>debiteras den enskilde efter utförd kontroll.</w:t>
      </w:r>
      <w:r>
        <w:t xml:space="preserve"> Föreskrifter om obligatorisk efterhands</w:t>
      </w:r>
      <w:r>
        <w:softHyphen/>
        <w:t>debitering kommer att meddelas av regeringen i förordning.</w:t>
      </w:r>
    </w:p>
    <w:p w14:paraId="6D1DED01" w14:textId="74849A95" w:rsidR="00F71CC6" w:rsidRDefault="00AB307F" w:rsidP="00F71CC6">
      <w:pPr>
        <w:pStyle w:val="Brdtextmedindrag"/>
      </w:pPr>
      <w:r>
        <w:t>Bedömningen att det bör införas en obligatorisk efterhandsdebitering av kontrollavgiften innebär en viss inskränkning i den kommunala själv</w:t>
      </w:r>
      <w:r>
        <w:softHyphen/>
        <w:t>styrelsen. Enligt 14 kap. 3 § regeringsformen bör en inskränkning i den kommunala självstyrelsen inte gå utöver vad som är nödvändigt med hänsyn till de ändamål som har föranlett den. Det innebär att om ett förslag medför inskränkningar i den kommunala självstyrelsen ska en proportio</w:t>
      </w:r>
      <w:r>
        <w:softHyphen/>
        <w:t>n</w:t>
      </w:r>
      <w:r>
        <w:softHyphen/>
        <w:t>alitetsbedömning göras av kommunernas självstyrelseintresse och ända</w:t>
      </w:r>
      <w:r>
        <w:softHyphen/>
        <w:t>målet med förslaget.</w:t>
      </w:r>
    </w:p>
    <w:p w14:paraId="301A1EE6" w14:textId="77777777" w:rsidR="00F71CC6" w:rsidRDefault="00AB307F" w:rsidP="00F71CC6">
      <w:pPr>
        <w:pStyle w:val="Brdtextmedindrag"/>
      </w:pPr>
      <w:r w:rsidRPr="00FA1073">
        <w:t xml:space="preserve">Det nuvarande systemet med </w:t>
      </w:r>
      <w:r>
        <w:t xml:space="preserve">årlig kontrollavgift </w:t>
      </w:r>
      <w:r w:rsidRPr="00FA1073">
        <w:t>innebär att det kan gå mycket lång tid mellan det att avgiften betalas och kontrollen utförs. Detta riskerar att undergräva legitimiteten för avgifterna och livsmedelskon</w:t>
      </w:r>
      <w:r>
        <w:softHyphen/>
      </w:r>
      <w:r w:rsidRPr="00FA1073">
        <w:t xml:space="preserve">trollen. </w:t>
      </w:r>
      <w:r>
        <w:t xml:space="preserve">En övergång från årlig avgift till obligatorisk efterhandsdebitering av avgift </w:t>
      </w:r>
      <w:r w:rsidRPr="00FA1073">
        <w:t xml:space="preserve">syftar till </w:t>
      </w:r>
      <w:r>
        <w:t xml:space="preserve">att ge </w:t>
      </w:r>
      <w:r w:rsidRPr="00FA1073">
        <w:t xml:space="preserve">en tydligare koppling mellan avgifterna och kontrollen och till en ökad transparens. Detta är viktigt för tilltron till kontrollerna och avgifterna. Dessutom antas förslaget skapa incitament för enskilda aktörer att hålla kostnaderna för kontroll nere och leda till en mer kostnadseffektiv kontroll. </w:t>
      </w:r>
      <w:r>
        <w:t>Mot bakgrund av fördelarna med förslaget och att det endast innebär en begränsad inskränkning av den kommunala själv</w:t>
      </w:r>
      <w:r>
        <w:softHyphen/>
        <w:t>styrelsen väger intressena av att kunna debitera kontroll</w:t>
      </w:r>
      <w:r>
        <w:softHyphen/>
        <w:t>avgifter i efterhand över kommunernas intresse av att inte inskränka den kommunala själv</w:t>
      </w:r>
      <w:r>
        <w:softHyphen/>
        <w:t>styrelsen. En övergång från årlig avgift till obligatorisk efterhandsdebite</w:t>
      </w:r>
      <w:r>
        <w:softHyphen/>
        <w:t>ring bedöms dock inte innebära någon ytterligare inskränkning av den kommunala självstyrelsen. Även när det gäller det nuvarande systemet med årlig avgift styrs kommunerna genom föreskrifter i förordning. Syftet med en övergång till obligatorisk efterhandsdebitering bedöms inte kunna nås på ett för den kommunala självstyrelsen mindre ingripande sätt. Inskränkningen bedöms därför vara godtagbar.</w:t>
      </w:r>
    </w:p>
    <w:p w14:paraId="752027CE" w14:textId="77777777" w:rsidR="00F71CC6" w:rsidRDefault="00AB307F" w:rsidP="00F71CC6">
      <w:pPr>
        <w:pStyle w:val="Rubrik2"/>
      </w:pPr>
      <w:bookmarkStart w:id="587" w:name="_Toc44537345"/>
      <w:bookmarkStart w:id="588" w:name="_Toc54265540"/>
      <w:r>
        <w:t>Konsekvenser för enskilda aktörer</w:t>
      </w:r>
      <w:bookmarkEnd w:id="587"/>
      <w:bookmarkEnd w:id="588"/>
    </w:p>
    <w:p w14:paraId="6DA40A43" w14:textId="77777777" w:rsidR="00F71CC6" w:rsidRDefault="00AB307F" w:rsidP="00F71CC6">
      <w:pPr>
        <w:pStyle w:val="Rubrik3"/>
        <w:spacing w:before="0"/>
      </w:pPr>
      <w:bookmarkStart w:id="589" w:name="_Toc44537346"/>
      <w:bookmarkStart w:id="590" w:name="_Toc54265541"/>
      <w:r>
        <w:t>Föreskrifter om uppgiftsskyldighet</w:t>
      </w:r>
      <w:bookmarkEnd w:id="589"/>
      <w:bookmarkEnd w:id="590"/>
    </w:p>
    <w:p w14:paraId="492A9311" w14:textId="77777777" w:rsidR="00F71CC6" w:rsidRDefault="00AB307F" w:rsidP="00F71CC6">
      <w:pPr>
        <w:pStyle w:val="Brdtext"/>
      </w:pPr>
      <w:r w:rsidRPr="00442699">
        <w:t>Skyldigheten att lämna uppgifter berör livsmedelsföretagare och andra aktörer som omfattas av kontrollen enligt livsmedelslagen, t.ex. aktörer som producerar dricksvatten och företag som produ</w:t>
      </w:r>
      <w:r w:rsidRPr="00442699">
        <w:softHyphen/>
        <w:t>ce</w:t>
      </w:r>
      <w:r w:rsidRPr="00442699">
        <w:softHyphen/>
        <w:t>rar eller tillhanda</w:t>
      </w:r>
      <w:r>
        <w:softHyphen/>
      </w:r>
      <w:r w:rsidRPr="00442699">
        <w:t>håller snus eller tuggtobak. Skyldigheten berör även aktörer som omfattas av kontrollen enligt lagen om foder och animaliska biprodukter, dvs. foderföretagare och den som befattar sig med animaliska biprodukter eller därav framställda produkter. I fråga om djurskyddslagen omfattar skyldig</w:t>
      </w:r>
      <w:r>
        <w:softHyphen/>
      </w:r>
      <w:r w:rsidRPr="00442699">
        <w:t>heten djurhållare. Vidare gäller skyldigheten för den som använder sig av skyddade beteck</w:t>
      </w:r>
      <w:r w:rsidRPr="00442699">
        <w:softHyphen/>
        <w:t>ningar enligt lagen om kontroll av skyddade beteckningar på jord</w:t>
      </w:r>
      <w:r w:rsidRPr="00442699">
        <w:softHyphen/>
        <w:t>bruksprodukter och livsmedel samt ekologiska aktörer enligt lagen om kontroll av ekologisk produktion</w:t>
      </w:r>
      <w:r>
        <w:t>.</w:t>
      </w:r>
    </w:p>
    <w:p w14:paraId="0158CE38" w14:textId="6FD2A132" w:rsidR="00F71CC6" w:rsidRDefault="00AB307F" w:rsidP="00F71CC6">
      <w:pPr>
        <w:pStyle w:val="Brdtextmedindrag"/>
      </w:pPr>
      <w:r w:rsidRPr="00442699">
        <w:t>En skyldighet för aktörer att lämna uppgifter följer redan av artikel 15 i den nya kontrollförordningen samt av bestämmelser i andra EU-förord</w:t>
      </w:r>
      <w:r w:rsidRPr="00442699">
        <w:softHyphen/>
        <w:t>ningar, som t.ex. Europaparlamentets och rådets förordning (EG) nr 852/2004. De nu föreslagna normgivnings</w:t>
      </w:r>
      <w:r w:rsidRPr="00442699">
        <w:softHyphen/>
        <w:t>bemyndigandena</w:t>
      </w:r>
      <w:r>
        <w:t xml:space="preserve"> preciserar och kompletterar EU-bestämmelserna</w:t>
      </w:r>
      <w:r w:rsidRPr="00442699">
        <w:t xml:space="preserve"> </w:t>
      </w:r>
      <w:r>
        <w:t xml:space="preserve">och </w:t>
      </w:r>
      <w:r w:rsidRPr="00442699">
        <w:t>förväntas bara få marginella effekter för aktörerna</w:t>
      </w:r>
      <w:r>
        <w:t>. Därmed bedöms bestämmelserna inte heller innebära några nämnvärda administrativa kostnader eller andra kostnader för företagen.</w:t>
      </w:r>
    </w:p>
    <w:p w14:paraId="46EBE20E" w14:textId="77777777" w:rsidR="00F71CC6" w:rsidRDefault="00AB307F" w:rsidP="00F71CC6">
      <w:pPr>
        <w:pStyle w:val="Rubrik3"/>
      </w:pPr>
      <w:bookmarkStart w:id="591" w:name="_Toc44537347"/>
      <w:bookmarkStart w:id="592" w:name="_Toc54265542"/>
      <w:r>
        <w:t>Föreskrifter om krav på egenkontroll</w:t>
      </w:r>
      <w:bookmarkEnd w:id="591"/>
      <w:bookmarkEnd w:id="592"/>
      <w:r>
        <w:t xml:space="preserve"> </w:t>
      </w:r>
    </w:p>
    <w:p w14:paraId="624C1744" w14:textId="77777777" w:rsidR="00F71CC6" w:rsidRDefault="00AB307F" w:rsidP="00F71CC6">
      <w:pPr>
        <w:pStyle w:val="Brdtext"/>
      </w:pPr>
      <w:r w:rsidRPr="00442699">
        <w:t>Det förtydligas att kravet på egenkontroll i livsmedelslagen och lagen om foder och ani</w:t>
      </w:r>
      <w:r w:rsidRPr="00442699">
        <w:softHyphen/>
        <w:t>maliska biprodukter gäller även för andra aktörer och inte bara livsmedelsföretagare</w:t>
      </w:r>
      <w:r>
        <w:t>.</w:t>
      </w:r>
    </w:p>
    <w:p w14:paraId="1C256B64" w14:textId="77777777" w:rsidR="00F71CC6" w:rsidRDefault="00AB307F" w:rsidP="00F71CC6">
      <w:pPr>
        <w:pStyle w:val="Brdtextmedindrag"/>
      </w:pPr>
      <w:r w:rsidRPr="00442699">
        <w:t>I fråga om livsmedelslagen berörs andra aktörer än de som om</w:t>
      </w:r>
      <w:r w:rsidRPr="00442699">
        <w:softHyphen/>
        <w:t>fat</w:t>
      </w:r>
      <w:r w:rsidRPr="00442699">
        <w:softHyphen/>
        <w:t>tas av uttrycket livsmedelsföretagare såsom detta begrepp har defi</w:t>
      </w:r>
      <w:r w:rsidRPr="00442699">
        <w:softHyphen/>
        <w:t>nierats i EU-rätten, dvs. dricksvattenproducenter samt de som pro</w:t>
      </w:r>
      <w:r w:rsidRPr="00442699">
        <w:softHyphen/>
        <w:t>ducerar eller till</w:t>
      </w:r>
      <w:r>
        <w:softHyphen/>
      </w:r>
      <w:r w:rsidRPr="00442699">
        <w:t>handahåller snus eller tobak</w:t>
      </w:r>
      <w:r>
        <w:t>.</w:t>
      </w:r>
    </w:p>
    <w:p w14:paraId="62958D14" w14:textId="77777777" w:rsidR="00F71CC6" w:rsidRDefault="00AB307F" w:rsidP="00F71CC6">
      <w:pPr>
        <w:pStyle w:val="Brdtextmedindrag"/>
      </w:pPr>
      <w:r w:rsidRPr="00442699">
        <w:t>Ändringen är ett tydliggörande och konsekvenserna förväntas därför</w:t>
      </w:r>
      <w:r>
        <w:t xml:space="preserve"> bli marginella. Därmed bedöms bestämmelserna inte heller innebära några nämnvärda administrativa kostnader eller andra kostnader för företagen.</w:t>
      </w:r>
    </w:p>
    <w:p w14:paraId="1E52297C" w14:textId="77777777" w:rsidR="00F71CC6" w:rsidRDefault="00AB307F" w:rsidP="00F71CC6">
      <w:pPr>
        <w:pStyle w:val="Rubrik3"/>
      </w:pPr>
      <w:bookmarkStart w:id="593" w:name="_Toc44537348"/>
      <w:bookmarkStart w:id="594" w:name="_Toc54265543"/>
      <w:r>
        <w:t>Skyldighet att lämna hjälp</w:t>
      </w:r>
      <w:bookmarkEnd w:id="593"/>
      <w:bookmarkEnd w:id="594"/>
    </w:p>
    <w:p w14:paraId="510E3F21" w14:textId="77777777" w:rsidR="00F71CC6" w:rsidRDefault="00AB307F" w:rsidP="00F71CC6">
      <w:pPr>
        <w:pStyle w:val="Brdtextmedindrag"/>
        <w:ind w:firstLine="0"/>
      </w:pPr>
      <w:r w:rsidRPr="00442699">
        <w:t>I fråga om epizootilagen, zoo</w:t>
      </w:r>
      <w:r w:rsidRPr="00442699">
        <w:softHyphen/>
        <w:t>noslagen, lagen om foder och animaliska biprodukter, provtag</w:t>
      </w:r>
      <w:r w:rsidRPr="00442699">
        <w:softHyphen/>
        <w:t>ningslagen och lagen om kontroll av ekologisk produktion inne</w:t>
      </w:r>
      <w:r w:rsidRPr="00442699">
        <w:softHyphen/>
        <w:t>bär förslaget att de nationella bestämmelserna ersätts med upplys</w:t>
      </w:r>
      <w:r w:rsidRPr="00442699">
        <w:softHyphen/>
        <w:t>nings</w:t>
      </w:r>
      <w:r w:rsidRPr="00442699">
        <w:softHyphen/>
        <w:t>bestämmelser om regleringen i artikel 15. Detta medför i sig inte några konsekvenser för aktörerna</w:t>
      </w:r>
      <w:r>
        <w:t>.</w:t>
      </w:r>
    </w:p>
    <w:p w14:paraId="2A98C0F6" w14:textId="77777777" w:rsidR="00F71CC6" w:rsidRDefault="00AB307F" w:rsidP="00F71CC6">
      <w:pPr>
        <w:pStyle w:val="Brdtextmedindrag"/>
      </w:pPr>
      <w:r w:rsidRPr="00442699">
        <w:t>I fråga om livsmedelslagen, lagen om kontroll av husdjur, m.m.</w:t>
      </w:r>
      <w:r>
        <w:t>,</w:t>
      </w:r>
      <w:r w:rsidRPr="00442699">
        <w:t xml:space="preserve"> lagen om kontroll av skyddade beteckningar på jord</w:t>
      </w:r>
      <w:r w:rsidRPr="00442699">
        <w:softHyphen/>
        <w:t>bruksprodukter och livs</w:t>
      </w:r>
      <w:r>
        <w:softHyphen/>
      </w:r>
      <w:r w:rsidRPr="00442699">
        <w:t>medel och djurskydds</w:t>
      </w:r>
      <w:r w:rsidRPr="00442699">
        <w:softHyphen/>
        <w:t>lagen innebär förslaget att de nat</w:t>
      </w:r>
      <w:r w:rsidRPr="00442699">
        <w:softHyphen/>
        <w:t>ionella bestämmel</w:t>
      </w:r>
      <w:r>
        <w:softHyphen/>
      </w:r>
      <w:r w:rsidRPr="00442699">
        <w:t>serna dels ska tillämpas utöver EU-bestämmel</w:t>
      </w:r>
      <w:r w:rsidRPr="00442699">
        <w:softHyphen/>
        <w:t xml:space="preserve">serna, dels att de utvidgas till att även gälla </w:t>
      </w:r>
      <w:r>
        <w:t xml:space="preserve">under </w:t>
      </w:r>
      <w:r w:rsidRPr="00442699">
        <w:t>utförande av annan offentlig verksamhet. Denna änd</w:t>
      </w:r>
      <w:r w:rsidRPr="00442699">
        <w:softHyphen/>
        <w:t>ring påverkar de aktörer som inte direkt omfattas av den nya kon</w:t>
      </w:r>
      <w:r w:rsidRPr="00442699">
        <w:softHyphen/>
        <w:t>troll</w:t>
      </w:r>
      <w:r>
        <w:softHyphen/>
      </w:r>
      <w:r w:rsidRPr="00442699">
        <w:t>förordningens tillämpnings</w:t>
      </w:r>
      <w:r w:rsidRPr="00442699">
        <w:softHyphen/>
        <w:t>område och skyldigheten enligt artikel 15 men som omfattas av de nationella lagarna, t.ex. dricks</w:t>
      </w:r>
      <w:r w:rsidRPr="00442699">
        <w:softHyphen/>
        <w:t>vattenproducenter och de som produ</w:t>
      </w:r>
      <w:r w:rsidRPr="00442699">
        <w:softHyphen/>
        <w:t>cerar snus eller tobak. I praktiken bedöms detta inte medföra några större skillnader för dessa aktörer jämfört med gällande rättsläge. Redan i dag utför kon</w:t>
      </w:r>
      <w:r w:rsidRPr="00442699">
        <w:softHyphen/>
        <w:t>trollmyndigheterna verksamhet som bedöms ingå i uttrycket annan offentlig verksamhet, som t.ex. prövningar i ärenden om tillstånd, godkännande eller registrering. De kan även vidta olika</w:t>
      </w:r>
      <w:r>
        <w:t xml:space="preserve"> </w:t>
      </w:r>
      <w:r w:rsidRPr="00442699">
        <w:t>åtgärder, som t.ex. att utfärda förelägganden vid bristande efterlevnad, som också anses ingå i detta uttryck. Eftersom ändringarna är mer eller mindre av redaktionell karaktär förväntas de i praktiken inte inne</w:t>
      </w:r>
      <w:r w:rsidRPr="00442699">
        <w:softHyphen/>
        <w:t>bära några konse</w:t>
      </w:r>
      <w:r>
        <w:softHyphen/>
      </w:r>
      <w:r w:rsidRPr="00442699">
        <w:t>kvenser av betydelse för berörda aktörer</w:t>
      </w:r>
      <w:r>
        <w:t>.</w:t>
      </w:r>
      <w:r w:rsidRPr="008969B8">
        <w:t xml:space="preserve"> </w:t>
      </w:r>
      <w:r>
        <w:t>Därmed bedöms bestämmelserna inte heller innebära några nämnvärda administrativa kostnader eller andra kostnader för företagen.</w:t>
      </w:r>
    </w:p>
    <w:p w14:paraId="412F6D64" w14:textId="77777777" w:rsidR="00F71CC6" w:rsidRDefault="00AB307F" w:rsidP="00F71CC6">
      <w:pPr>
        <w:pStyle w:val="Rubrik3"/>
      </w:pPr>
      <w:bookmarkStart w:id="595" w:name="_Toc44537349"/>
      <w:bookmarkStart w:id="596" w:name="_Toc54265544"/>
      <w:r>
        <w:t>Inköp under dold identitet</w:t>
      </w:r>
      <w:bookmarkEnd w:id="595"/>
      <w:bookmarkEnd w:id="596"/>
    </w:p>
    <w:p w14:paraId="53846EDE" w14:textId="77777777" w:rsidR="00F71CC6" w:rsidRDefault="00AB307F" w:rsidP="00F71CC6">
      <w:pPr>
        <w:pStyle w:val="Brdtext"/>
      </w:pPr>
      <w:r w:rsidRPr="005620BD">
        <w:t>I livsmedelslagen, lagen om foder och animaliska biprodukter och lagen om kontroll av skyddade beteckningar på jordbruksprodukter och livs</w:t>
      </w:r>
      <w:r>
        <w:softHyphen/>
      </w:r>
      <w:r w:rsidRPr="005620BD">
        <w:t xml:space="preserve">medel </w:t>
      </w:r>
      <w:r>
        <w:t>föreslås en möjlighet för kontrollmyndigheter att köpa in produkter under dold identitet i syfte att kontrollera att de uppfyller gällande krav. Aktörerna berörs på så sätt att de inte får möjlighet att i förväg veta om en produkt köps av en konsument eller av en kontrollmyndighet. Förslaget bidrar till att kontrollen kan bli mer effektiv och verkningsfull. Förslaget bedöms inte medföra några ekonomiska konsekvenser för enskilda aktörer i form av administrativa kostnader eller andra kostnader.</w:t>
      </w:r>
    </w:p>
    <w:p w14:paraId="1A9E16D0" w14:textId="77777777" w:rsidR="00F71CC6" w:rsidRPr="002E0FF2" w:rsidRDefault="00AB307F" w:rsidP="00F71CC6">
      <w:pPr>
        <w:pStyle w:val="Rubrik3"/>
      </w:pPr>
      <w:bookmarkStart w:id="597" w:name="_Toc44537350"/>
      <w:bookmarkStart w:id="598" w:name="_Toc54265545"/>
      <w:r>
        <w:t>Avgifter</w:t>
      </w:r>
      <w:bookmarkEnd w:id="597"/>
      <w:bookmarkEnd w:id="598"/>
    </w:p>
    <w:p w14:paraId="3DDDED13" w14:textId="395273D1" w:rsidR="00F71CC6" w:rsidRDefault="00AB307F" w:rsidP="00F71CC6">
      <w:pPr>
        <w:pStyle w:val="Brdtext"/>
      </w:pPr>
      <w:r w:rsidRPr="00442699">
        <w:t xml:space="preserve">Bestämmelser om bemyndigande för regeringen eller den myndighet som regeringen bestämmer att meddela föreskrifter om skyldighet att betala avgift för annan offentlig verksamhet föreslås införas i ett flertal lagar. </w:t>
      </w:r>
      <w:r>
        <w:t xml:space="preserve">Vidare görs bedömningen att aktörer inte längre bör betala en årlig avgift för livsmedelskontroll. </w:t>
      </w:r>
      <w:r w:rsidRPr="00442699">
        <w:t>På så sätt förväntas legitimiteten för avgiften öka och kopplingen mellan avgift och motprestation bli tydligare</w:t>
      </w:r>
      <w:r>
        <w:t>. Ett system med obligatorisk efter</w:t>
      </w:r>
      <w:r>
        <w:softHyphen/>
        <w:t xml:space="preserve">handsdebitering av avgiften innebär att aktörerna endast behöver betala en kontrollavgift om en kontroll har utförts. </w:t>
      </w:r>
    </w:p>
    <w:p w14:paraId="05DCBEA2" w14:textId="797BDA28" w:rsidR="00F71CC6" w:rsidRDefault="00AB307F" w:rsidP="00F71CC6">
      <w:pPr>
        <w:pStyle w:val="Brdtextmedindrag"/>
      </w:pPr>
      <w:r w:rsidRPr="00A4741B">
        <w:t>Enligt statistik från myndighetsrapporteringen 2016 uppgick antalet anläggningar som i</w:t>
      </w:r>
      <w:r>
        <w:t xml:space="preserve"> </w:t>
      </w:r>
      <w:r w:rsidRPr="00A4741B">
        <w:t>dag får årliga fakturor till 92</w:t>
      </w:r>
      <w:r>
        <w:t> </w:t>
      </w:r>
      <w:r w:rsidRPr="00A4741B">
        <w:t>300. Antalet kontrollbesök som gjordes 2016 var cirka 85</w:t>
      </w:r>
      <w:r>
        <w:t> </w:t>
      </w:r>
      <w:r w:rsidRPr="00A4741B">
        <w:t>700. Detta innebär att en fakturering av varje enskilt kontrollbesök skulle innebära att färre fakturor behöver skickas ut totalt sett, vilket skulle minska de totala administrativa kostna</w:t>
      </w:r>
      <w:r>
        <w:softHyphen/>
      </w:r>
      <w:r w:rsidRPr="00A4741B">
        <w:t>derna för företagen. Om fakturering sker vid varje kontrollbesök kommer de företag som p</w:t>
      </w:r>
      <w:r>
        <w:t xml:space="preserve">å grund av </w:t>
      </w:r>
      <w:r w:rsidRPr="00A4741B">
        <w:t>högre riskklassning får fler</w:t>
      </w:r>
      <w:r>
        <w:t>a</w:t>
      </w:r>
      <w:r w:rsidRPr="00A4741B">
        <w:t xml:space="preserve"> besök per år att få ökade administrativa kostnader</w:t>
      </w:r>
      <w:r>
        <w:t>.</w:t>
      </w:r>
      <w:r w:rsidRPr="00A4741B">
        <w:t xml:space="preserve"> </w:t>
      </w:r>
      <w:r>
        <w:t>D</w:t>
      </w:r>
      <w:r w:rsidRPr="00A4741B">
        <w:t>e företag som</w:t>
      </w:r>
      <w:r>
        <w:t>,</w:t>
      </w:r>
      <w:r w:rsidRPr="00A4741B">
        <w:t xml:space="preserve"> </w:t>
      </w:r>
      <w:r>
        <w:t xml:space="preserve">på grund av lägre riskklassning, </w:t>
      </w:r>
      <w:r w:rsidRPr="00A4741B">
        <w:t xml:space="preserve">inte får </w:t>
      </w:r>
      <w:r>
        <w:t>kontroll</w:t>
      </w:r>
      <w:r w:rsidRPr="00A4741B">
        <w:t>besök varje år</w:t>
      </w:r>
      <w:r>
        <w:t xml:space="preserve"> kommer däremot </w:t>
      </w:r>
      <w:r w:rsidRPr="00A4741B">
        <w:t>att få lägre administrativa kostnader</w:t>
      </w:r>
      <w:r>
        <w:t>.</w:t>
      </w:r>
    </w:p>
    <w:p w14:paraId="008A0055" w14:textId="1C4E836B" w:rsidR="00F71CC6" w:rsidRDefault="00AB307F" w:rsidP="00F71CC6">
      <w:pPr>
        <w:pStyle w:val="Brdtextmedindrag"/>
      </w:pPr>
      <w:r>
        <w:t>Det är i övrigt svårt att säga om och i så fall vilka konsekvenser det medför att vissa bemyndiganden ändras så att det också blir möjligt att föreskriva om avgift för annan offentlig verksamhet. Utvidgningen i föreskriftsrätten innebär inte i sig att avgift rent faktiskt kommer att tas ut för andra åtgärder från myndig</w:t>
      </w:r>
      <w:r>
        <w:softHyphen/>
        <w:t>heternas jämfört med vad som är fallet i dag.</w:t>
      </w:r>
    </w:p>
    <w:p w14:paraId="493B6830" w14:textId="77777777" w:rsidR="00F71CC6" w:rsidRDefault="00AB307F" w:rsidP="00F71CC6">
      <w:pPr>
        <w:pStyle w:val="Rubrik3"/>
      </w:pPr>
      <w:bookmarkStart w:id="599" w:name="_Toc44537351"/>
      <w:bookmarkStart w:id="600" w:name="_Toc54265546"/>
      <w:r>
        <w:t>Rätt till upplysningar och tillträde</w:t>
      </w:r>
      <w:bookmarkEnd w:id="599"/>
      <w:bookmarkEnd w:id="600"/>
    </w:p>
    <w:p w14:paraId="0718D2D5" w14:textId="662E919A" w:rsidR="00F71CC6" w:rsidRDefault="00AB307F" w:rsidP="00F71CC6">
      <w:pPr>
        <w:pStyle w:val="Brdtext"/>
      </w:pPr>
      <w:r>
        <w:t xml:space="preserve">Rätten till upplysningar och tillträde föreslås </w:t>
      </w:r>
      <w:r w:rsidRPr="001823B8">
        <w:t>omfatta även det som krävs för att genomföra annan offentlig verksamhet</w:t>
      </w:r>
      <w:r>
        <w:t>.</w:t>
      </w:r>
      <w:r w:rsidRPr="001823B8">
        <w:t xml:space="preserve"> </w:t>
      </w:r>
      <w:r>
        <w:t>R</w:t>
      </w:r>
      <w:r w:rsidRPr="001823B8">
        <w:t xml:space="preserve">ätten </w:t>
      </w:r>
      <w:r>
        <w:t>gäller för</w:t>
      </w:r>
      <w:r w:rsidRPr="001823B8">
        <w:t xml:space="preserve"> alla som utför uppgifter inom offentlig kontroll och annan offentlig verksamhet, dvs. förutom kontrollmyndigheter även officiella veterinärer, organ med delegerade uppgifter eller en fysisk person som delegerats vissa uppgifter samt Europeiska kommissionen och inspektörer och experter som utsetts av kommissionen. På djurhälsoområdet föreslås rätten till tillträde och upplysningar även gälla för Europeiska revisionsrätten i den utsträckning det behövs för att kontrollera att Sverige följer EU-bestämmelserna på området och för kontroll av efterlevnaden av </w:t>
      </w:r>
      <w:r>
        <w:t>EU-bestämmelser om unio</w:t>
      </w:r>
      <w:r>
        <w:softHyphen/>
        <w:t>n</w:t>
      </w:r>
      <w:r>
        <w:softHyphen/>
        <w:t>ens medfinansiering av åtgärder.</w:t>
      </w:r>
    </w:p>
    <w:p w14:paraId="5E5CE8B4" w14:textId="77777777" w:rsidR="00F71CC6" w:rsidRDefault="00AB307F" w:rsidP="00F71CC6">
      <w:pPr>
        <w:pStyle w:val="Brdtextmedindrag"/>
      </w:pPr>
      <w:r w:rsidRPr="001823B8">
        <w:t xml:space="preserve">Förslaget </w:t>
      </w:r>
      <w:r>
        <w:t xml:space="preserve">att utvidga rätten till upplysningar och tillträde så att rätten även omfattar annan offentlig verksamhet </w:t>
      </w:r>
      <w:r w:rsidRPr="001823B8">
        <w:t xml:space="preserve">bedöms </w:t>
      </w:r>
      <w:r>
        <w:t>inte innebära några beaktansvärda konsekvenser för enskilda</w:t>
      </w:r>
      <w:r w:rsidRPr="001823B8">
        <w:t>.</w:t>
      </w:r>
      <w:r>
        <w:t xml:space="preserve"> Tillträdesrätten gäller i den utsträckning det är nödvändigt för den offentliga verksamheten. I prakti</w:t>
      </w:r>
      <w:r>
        <w:softHyphen/>
        <w:t>ken bedöms det inte att tillträde kommer att begäras i andra situationer än idag. Därmed bedöms inte de administrativa kostnaderna för företagen eller andra kostnader påverkas.</w:t>
      </w:r>
    </w:p>
    <w:p w14:paraId="2D582B7E" w14:textId="77777777" w:rsidR="00F71CC6" w:rsidRDefault="00AB307F" w:rsidP="00F71CC6">
      <w:pPr>
        <w:pStyle w:val="Rubrik2"/>
      </w:pPr>
      <w:bookmarkStart w:id="601" w:name="_Toc44537352"/>
      <w:bookmarkStart w:id="602" w:name="_Toc54265547"/>
      <w:r>
        <w:t>Konsekvenser för domstolarna</w:t>
      </w:r>
      <w:bookmarkEnd w:id="601"/>
      <w:bookmarkEnd w:id="602"/>
    </w:p>
    <w:p w14:paraId="2A893C0B" w14:textId="77777777" w:rsidR="00F71CC6" w:rsidRDefault="00AB307F" w:rsidP="00F71CC6">
      <w:pPr>
        <w:pStyle w:val="Brdtext"/>
      </w:pPr>
      <w:r>
        <w:t xml:space="preserve">Beslut som fattas enligt de berörda lagarna får överklagas till allmän förvaltningsdomstol. Enligt den </w:t>
      </w:r>
      <w:r w:rsidRPr="009F5D68">
        <w:t xml:space="preserve">nya kontrollförordningen kan </w:t>
      </w:r>
      <w:r>
        <w:t xml:space="preserve">delegering av uppgifter i offentlig kontroll </w:t>
      </w:r>
      <w:r w:rsidRPr="009F5D68">
        <w:t xml:space="preserve">ske </w:t>
      </w:r>
      <w:r>
        <w:t>både</w:t>
      </w:r>
      <w:r w:rsidRPr="009F5D68">
        <w:t xml:space="preserve"> till ett eller flera organ med dele</w:t>
      </w:r>
      <w:r>
        <w:softHyphen/>
      </w:r>
      <w:r w:rsidRPr="009F5D68">
        <w:t xml:space="preserve">gerade uppgifter </w:t>
      </w:r>
      <w:r>
        <w:t xml:space="preserve">och till </w:t>
      </w:r>
      <w:r w:rsidRPr="009F5D68">
        <w:t>en eller flera fysiska personer</w:t>
      </w:r>
      <w:r>
        <w:t>. Delegering kan också ske av u</w:t>
      </w:r>
      <w:r w:rsidRPr="009F5D68">
        <w:t>ppgifter i annan offentl</w:t>
      </w:r>
      <w:r>
        <w:t xml:space="preserve">ig verksamhet. </w:t>
      </w:r>
      <w:r w:rsidRPr="00442699">
        <w:t xml:space="preserve">På området ekologisk produktion </w:t>
      </w:r>
      <w:r>
        <w:t xml:space="preserve">har </w:t>
      </w:r>
      <w:r w:rsidRPr="00442699">
        <w:t>Livsmedelsverket och Jordbruksverket överläm</w:t>
      </w:r>
      <w:r w:rsidRPr="00442699">
        <w:softHyphen/>
        <w:t>nat upp</w:t>
      </w:r>
      <w:r>
        <w:softHyphen/>
      </w:r>
      <w:r w:rsidRPr="00442699">
        <w:t>giften att utöva kontroll</w:t>
      </w:r>
      <w:r>
        <w:t xml:space="preserve"> till kontrollorgan. På djurhälsoområdet finns också nationella regler om överlåtelse av vissa uppgifter på privata organ och veterinärer. På övriga områden har någon delegation enligt den gällande kontrollförordningen inte skett och det bedöms för närvarande inte heller finnas något behov av att delegera ytterligare uppgifter till organ eller fysiska personer. Bedömningen är därför att bestämmelserna om delegation i den nya kontrollförordningen inte kommer att innebära att fler beslut än i dag kommer att överklagas. Förslaget bedöms därför inte få några beaktansvärda konsekvenser för domstolarna.</w:t>
      </w:r>
    </w:p>
    <w:p w14:paraId="6DD13F78" w14:textId="77777777" w:rsidR="00F71CC6" w:rsidRDefault="00AB307F" w:rsidP="00F71CC6">
      <w:pPr>
        <w:pStyle w:val="Rubrik2"/>
      </w:pPr>
      <w:bookmarkStart w:id="603" w:name="_Toc44537353"/>
      <w:bookmarkStart w:id="604" w:name="_Toc54265548"/>
      <w:r>
        <w:t>Konsekvenser för kontrollmyndigheter och kontrollorgan</w:t>
      </w:r>
      <w:bookmarkEnd w:id="603"/>
      <w:bookmarkEnd w:id="604"/>
    </w:p>
    <w:p w14:paraId="0F7CD7C2" w14:textId="77777777" w:rsidR="00F71CC6" w:rsidRDefault="00AB307F" w:rsidP="00F71CC6">
      <w:pPr>
        <w:pStyle w:val="Rubrik3"/>
        <w:spacing w:before="0"/>
      </w:pPr>
      <w:bookmarkStart w:id="605" w:name="_Toc44537354"/>
      <w:bookmarkStart w:id="606" w:name="_Toc54265549"/>
      <w:r>
        <w:t>Annan offentlig verksamhet</w:t>
      </w:r>
      <w:bookmarkEnd w:id="605"/>
      <w:bookmarkEnd w:id="606"/>
    </w:p>
    <w:p w14:paraId="436DD603" w14:textId="77777777" w:rsidR="00F71CC6" w:rsidRDefault="00AB307F" w:rsidP="00F71CC6">
      <w:pPr>
        <w:pStyle w:val="Brdtext"/>
      </w:pPr>
      <w:r w:rsidRPr="00442699">
        <w:t xml:space="preserve">Det föreslås nya bestämmelser om </w:t>
      </w:r>
      <w:r>
        <w:t xml:space="preserve">myndigheternas </w:t>
      </w:r>
      <w:r w:rsidRPr="00442699">
        <w:t>ansvar att utföra an</w:t>
      </w:r>
      <w:r w:rsidRPr="00442699">
        <w:softHyphen/>
        <w:t xml:space="preserve">nan offentlig verksamhet. </w:t>
      </w:r>
    </w:p>
    <w:p w14:paraId="67B81531" w14:textId="77777777" w:rsidR="00F71CC6" w:rsidRDefault="00AB307F" w:rsidP="00F71CC6">
      <w:pPr>
        <w:pStyle w:val="Brdtextmedindrag"/>
      </w:pPr>
      <w:r w:rsidRPr="000041DE">
        <w:t xml:space="preserve">Förslaget innebär att </w:t>
      </w:r>
      <w:r>
        <w:t>kontrollmyndigheterna och i vissa fall andra stat</w:t>
      </w:r>
      <w:r>
        <w:softHyphen/>
        <w:t>liga</w:t>
      </w:r>
      <w:r w:rsidRPr="000041DE">
        <w:t xml:space="preserve"> myndigheter ska ansvara för annan offentlig verksamhet i enlighet med vad regeringen bestämmer. Det behöver inte nödvändigtvis vara samma myndighet som bedriver offentlig kontroll som ansvarar för annan offentlig verksamhet inom ett sär</w:t>
      </w:r>
      <w:r w:rsidRPr="000041DE">
        <w:softHyphen/>
        <w:t xml:space="preserve">skilt område. </w:t>
      </w:r>
      <w:r>
        <w:t>K</w:t>
      </w:r>
      <w:r w:rsidRPr="000041DE">
        <w:t>ontrollmyndighet</w:t>
      </w:r>
      <w:r w:rsidRPr="000041DE">
        <w:softHyphen/>
        <w:t>erna</w:t>
      </w:r>
      <w:r>
        <w:t xml:space="preserve"> utför dock</w:t>
      </w:r>
      <w:r w:rsidRPr="000041DE">
        <w:t xml:space="preserve"> redan i dag verksamhet som bedöms ingå i uttrycket annan offentlig verksamhet. Införandet av uttrycket har därför bedömts innebära ett förtydligande av hur vissa uppgifter som redan utförs av myndigheterna ska definieras, snarare än ett</w:t>
      </w:r>
      <w:r>
        <w:t xml:space="preserve"> tillförande av nya uppgifter.</w:t>
      </w:r>
    </w:p>
    <w:p w14:paraId="1C11EC6B" w14:textId="77777777" w:rsidR="00F71CC6" w:rsidRDefault="00AB307F" w:rsidP="00F71CC6">
      <w:pPr>
        <w:pStyle w:val="Rubrik3"/>
      </w:pPr>
      <w:bookmarkStart w:id="607" w:name="_Toc44537355"/>
      <w:bookmarkStart w:id="608" w:name="_Toc54265550"/>
      <w:r>
        <w:t>Överflyttning av offentlig kontroll och annan offentlig verksamhet</w:t>
      </w:r>
      <w:bookmarkEnd w:id="607"/>
      <w:bookmarkEnd w:id="608"/>
    </w:p>
    <w:p w14:paraId="76A782C2" w14:textId="77777777" w:rsidR="00F71CC6" w:rsidRDefault="00AB307F" w:rsidP="00F71CC6">
      <w:pPr>
        <w:pStyle w:val="Brdtext"/>
      </w:pPr>
      <w:r w:rsidRPr="00442699">
        <w:t>Bestämmelser som möjliggör för centrala kontrollmyndigheter att, i sam</w:t>
      </w:r>
      <w:r>
        <w:softHyphen/>
      </w:r>
      <w:r w:rsidRPr="00442699">
        <w:t>råd med kom</w:t>
      </w:r>
      <w:r w:rsidRPr="00442699">
        <w:softHyphen/>
        <w:t>muner, besluta om frivillig överflyttning av annan offentlig verksam</w:t>
      </w:r>
      <w:r w:rsidRPr="00442699">
        <w:softHyphen/>
        <w:t>het mellan myndighet och kommun föreslås införas i livs</w:t>
      </w:r>
      <w:r w:rsidRPr="00442699">
        <w:softHyphen/>
        <w:t>medels</w:t>
      </w:r>
      <w:r>
        <w:softHyphen/>
      </w:r>
      <w:r w:rsidRPr="00442699">
        <w:t>lagen och lagen om foder och</w:t>
      </w:r>
      <w:r>
        <w:t xml:space="preserve"> </w:t>
      </w:r>
      <w:r w:rsidRPr="005E14CA">
        <w:t>animaliska bipro</w:t>
      </w:r>
      <w:r w:rsidRPr="005E14CA">
        <w:softHyphen/>
        <w:t>dukter. Vidare föreslås att regeringen under vissa omständigheter ska kunna flytta över uppgifter i annan offentlig verksamhet från en kommun till en central kontroll</w:t>
      </w:r>
      <w:r>
        <w:softHyphen/>
      </w:r>
      <w:r w:rsidRPr="005E14CA">
        <w:t xml:space="preserve">myndighet mot kommunens vilja. </w:t>
      </w:r>
    </w:p>
    <w:p w14:paraId="13504E08" w14:textId="77777777" w:rsidR="00F71CC6" w:rsidRPr="005E14CA" w:rsidRDefault="00AB307F" w:rsidP="00F71CC6">
      <w:pPr>
        <w:pStyle w:val="Brdtextmedindrag"/>
      </w:pPr>
      <w:r w:rsidRPr="00442699">
        <w:t xml:space="preserve">Förslagen innebär att </w:t>
      </w:r>
      <w:r>
        <w:t>det kommer att vara möjligt att flytta ansvaret inte bara för</w:t>
      </w:r>
      <w:r w:rsidRPr="00442699">
        <w:t xml:space="preserve"> offentlig kontroll, </w:t>
      </w:r>
      <w:r>
        <w:t xml:space="preserve">utan </w:t>
      </w:r>
      <w:r w:rsidRPr="00442699">
        <w:t>även för annan offentlig verk</w:t>
      </w:r>
      <w:r w:rsidRPr="00442699">
        <w:softHyphen/>
        <w:t xml:space="preserve">samhet från </w:t>
      </w:r>
      <w:r>
        <w:t xml:space="preserve">en </w:t>
      </w:r>
      <w:r w:rsidRPr="00442699">
        <w:t>kommun till Livsmedelsverket respek</w:t>
      </w:r>
      <w:r w:rsidRPr="00442699">
        <w:softHyphen/>
        <w:t xml:space="preserve">tive Jordbruksverket eller </w:t>
      </w:r>
      <w:r>
        <w:t xml:space="preserve">en </w:t>
      </w:r>
      <w:r w:rsidRPr="00442699">
        <w:t>annan statlig kontrollmyndighet som regeringen bestämmer. Detta gäller även i motsatt riktning.</w:t>
      </w:r>
    </w:p>
    <w:p w14:paraId="0ACE3EA2" w14:textId="77777777" w:rsidR="00F71CC6" w:rsidRDefault="00AB307F" w:rsidP="00F71CC6">
      <w:pPr>
        <w:pStyle w:val="Brdtextmedindrag"/>
      </w:pPr>
      <w:r w:rsidRPr="005E14CA">
        <w:t>Förslaget gäller Livsmedelsverket, Jordbruksverket, andra stat</w:t>
      </w:r>
      <w:r w:rsidRPr="005E14CA">
        <w:softHyphen/>
        <w:t>liga kontrollmyndigheter och kommuner men är av störst praktisk betydelse för kommuner som har svårt att hantera anläggningar med stor omfattning eller som är särskilt komplicerade och kräver kon</w:t>
      </w:r>
      <w:r w:rsidRPr="005E14CA">
        <w:softHyphen/>
        <w:t>trollkompetens som sällan finns hos kommunerna, särskilt inte i de mindre kommunerna</w:t>
      </w:r>
      <w:r>
        <w:t>.</w:t>
      </w:r>
    </w:p>
    <w:p w14:paraId="25458965" w14:textId="4DA6F881" w:rsidR="00F71CC6" w:rsidRDefault="00AB307F" w:rsidP="00F71CC6">
      <w:pPr>
        <w:pStyle w:val="Brdtextmedindrag"/>
      </w:pPr>
      <w:r>
        <w:t xml:space="preserve">Förslagen </w:t>
      </w:r>
      <w:r w:rsidRPr="00442699">
        <w:t xml:space="preserve">är </w:t>
      </w:r>
      <w:r>
        <w:t xml:space="preserve">en följd av </w:t>
      </w:r>
      <w:r w:rsidRPr="00442699">
        <w:t xml:space="preserve">att </w:t>
      </w:r>
      <w:r>
        <w:t>det nya uttrycket</w:t>
      </w:r>
      <w:r w:rsidRPr="00442699">
        <w:t xml:space="preserve"> annan offentlig verksamhet </w:t>
      </w:r>
      <w:r>
        <w:t>införs i den nya kontrollförordningen. Förslagen kommer få till följd att andra uppgifter kommer att kunna omfördelas mellan kontrollmyndig</w:t>
      </w:r>
      <w:r>
        <w:softHyphen/>
        <w:t>he</w:t>
      </w:r>
      <w:r>
        <w:softHyphen/>
        <w:t>t</w:t>
      </w:r>
      <w:r>
        <w:softHyphen/>
        <w:t xml:space="preserve">erna </w:t>
      </w:r>
      <w:r w:rsidRPr="00442699">
        <w:t>där det behövs</w:t>
      </w:r>
      <w:r>
        <w:t>, vilket kommer att kunna leda till en effektivare verk</w:t>
      </w:r>
      <w:r>
        <w:softHyphen/>
        <w:t>samhet.</w:t>
      </w:r>
      <w:r w:rsidRPr="00442699">
        <w:t xml:space="preserve"> De nu föreslagna författningsändringarna borde således leda till ökade möjligheter till fullgod kontroll och annan offentlig verk</w:t>
      </w:r>
      <w:r w:rsidRPr="00442699">
        <w:softHyphen/>
        <w:t>samhet.</w:t>
      </w:r>
      <w:r>
        <w:t xml:space="preserve"> Förslagen bedöms endast medföra begränsade ekonomiska konsekvenser.</w:t>
      </w:r>
    </w:p>
    <w:p w14:paraId="77B4B889" w14:textId="77777777" w:rsidR="00F71CC6" w:rsidRDefault="00AB307F" w:rsidP="00F71CC6">
      <w:pPr>
        <w:pStyle w:val="Rubrik3"/>
      </w:pPr>
      <w:bookmarkStart w:id="609" w:name="_Toc44537356"/>
      <w:bookmarkStart w:id="610" w:name="_Toc54265551"/>
      <w:r>
        <w:t>Föreläggande riktat till kommuner och tvångsvis överflyttning</w:t>
      </w:r>
      <w:bookmarkEnd w:id="609"/>
      <w:bookmarkEnd w:id="610"/>
    </w:p>
    <w:p w14:paraId="6B185F98" w14:textId="77777777" w:rsidR="00F71CC6" w:rsidRDefault="00AB307F" w:rsidP="00F71CC6">
      <w:pPr>
        <w:pStyle w:val="Brdtext"/>
      </w:pPr>
      <w:r w:rsidRPr="00442699">
        <w:t>Nya bestämmelser om möjlighet för Livsmedelsverket att förelägga kommuner att avhjälpa brister i annan offentlig verksamhet föreslås i livs</w:t>
      </w:r>
      <w:r>
        <w:softHyphen/>
      </w:r>
      <w:r w:rsidRPr="00442699">
        <w:t>medelslagen, lagen om kontroll av skyddade beteckningar på jordbruks</w:t>
      </w:r>
      <w:r>
        <w:softHyphen/>
      </w:r>
      <w:r w:rsidRPr="00442699">
        <w:t>produkter och livsmedel samt lagen om kontroll av eko</w:t>
      </w:r>
      <w:r w:rsidRPr="00442699">
        <w:softHyphen/>
        <w:t>logisk produktion. Motsvarande möjlighet för Jordbruksverket eller annan statlig kontroll</w:t>
      </w:r>
      <w:r>
        <w:softHyphen/>
      </w:r>
      <w:r w:rsidRPr="00442699">
        <w:t>myndighet som regeringen bestämmer föreslås i lagen om foder och animaliska biprodukter. Vidare föreslås bestämmelser om möjlighet för regeringen att på begäran tvångs</w:t>
      </w:r>
      <w:r w:rsidRPr="00442699">
        <w:softHyphen/>
        <w:t>vis flytta över ansvar för annan offentlig verksamhet från en kom</w:t>
      </w:r>
      <w:r w:rsidRPr="00442699">
        <w:softHyphen/>
        <w:t>mun till den centrala kontrollmyndigheten i livs</w:t>
      </w:r>
      <w:r>
        <w:softHyphen/>
      </w:r>
      <w:r w:rsidRPr="00442699">
        <w:t>medels</w:t>
      </w:r>
      <w:r w:rsidRPr="00442699">
        <w:softHyphen/>
        <w:t>lagen och lagen om foder och animaliska biprodukter</w:t>
      </w:r>
      <w:r>
        <w:t>.</w:t>
      </w:r>
      <w:r w:rsidRPr="00DF78AD">
        <w:t xml:space="preserve"> </w:t>
      </w:r>
      <w:r w:rsidRPr="00442699">
        <w:t>Regeringen får även besluta att ansvaret ska lämnas tillbaka till kom</w:t>
      </w:r>
      <w:r w:rsidRPr="00442699">
        <w:softHyphen/>
        <w:t>munen</w:t>
      </w:r>
      <w:r>
        <w:t>.</w:t>
      </w:r>
    </w:p>
    <w:p w14:paraId="211845ED" w14:textId="77777777" w:rsidR="00F71CC6" w:rsidRDefault="00AB307F" w:rsidP="00F71CC6">
      <w:pPr>
        <w:pStyle w:val="Brdtextmedindrag"/>
      </w:pPr>
      <w:r>
        <w:t xml:space="preserve">Förslagen </w:t>
      </w:r>
      <w:r w:rsidRPr="00442699">
        <w:t>berör Livs</w:t>
      </w:r>
      <w:r w:rsidRPr="00442699">
        <w:softHyphen/>
        <w:t>me</w:t>
      </w:r>
      <w:r w:rsidRPr="00442699">
        <w:softHyphen/>
        <w:t>delsverket, Jordbruksverket, andra statliga kontrollmyndigheter som regeringen bestämt samt kommunerna.</w:t>
      </w:r>
      <w:r>
        <w:t xml:space="preserve"> </w:t>
      </w:r>
      <w:r w:rsidRPr="00AD20BC">
        <w:rPr>
          <w:rFonts w:cs="Arial"/>
          <w:szCs w:val="22"/>
        </w:rPr>
        <w:t xml:space="preserve">Under 2018 har hittills 40 kommunala kontrollmyndigheter </w:t>
      </w:r>
      <w:r>
        <w:rPr>
          <w:rFonts w:cs="Arial"/>
          <w:szCs w:val="22"/>
        </w:rPr>
        <w:t>fått förelägganden om</w:t>
      </w:r>
      <w:r w:rsidRPr="00AD20BC">
        <w:rPr>
          <w:rFonts w:cs="Arial"/>
          <w:szCs w:val="22"/>
        </w:rPr>
        <w:t xml:space="preserve"> </w:t>
      </w:r>
      <w:r>
        <w:rPr>
          <w:rFonts w:cs="Arial"/>
          <w:szCs w:val="22"/>
        </w:rPr>
        <w:t>att avhjälpa brister.</w:t>
      </w:r>
      <w:r>
        <w:t xml:space="preserve"> </w:t>
      </w:r>
      <w:r w:rsidRPr="00442699">
        <w:t xml:space="preserve">Förslagen </w:t>
      </w:r>
      <w:r>
        <w:t>bedöms endast medföra</w:t>
      </w:r>
      <w:r w:rsidRPr="00DF78AD">
        <w:t xml:space="preserve"> begränsade eko</w:t>
      </w:r>
      <w:r>
        <w:softHyphen/>
      </w:r>
      <w:r w:rsidRPr="00DF78AD">
        <w:t>nomiska konsekvenser för berörda myndigheter och kommuner.</w:t>
      </w:r>
    </w:p>
    <w:p w14:paraId="3B3F6ABE" w14:textId="77777777" w:rsidR="00F71CC6" w:rsidRDefault="00AB307F" w:rsidP="00F71CC6">
      <w:pPr>
        <w:pStyle w:val="Rubrik3"/>
      </w:pPr>
      <w:bookmarkStart w:id="611" w:name="_Toc44537357"/>
      <w:bookmarkStart w:id="612" w:name="_Toc54265552"/>
      <w:r>
        <w:t>Föreskrifter om annan offentlig verksamhet och om skyldighet att lämna information till den samordnande kontrollmyndigheten</w:t>
      </w:r>
      <w:bookmarkEnd w:id="611"/>
      <w:bookmarkEnd w:id="612"/>
    </w:p>
    <w:p w14:paraId="0AEEC61B" w14:textId="77777777" w:rsidR="00F71CC6" w:rsidRDefault="00AB307F" w:rsidP="00F71CC6">
      <w:pPr>
        <w:pStyle w:val="Brdtext"/>
      </w:pPr>
      <w:r w:rsidRPr="00442699">
        <w:t xml:space="preserve">Bemyndigande för regeringen eller den myndighet som regeringen bestämmer att meddela föreskrifter </w:t>
      </w:r>
      <w:r>
        <w:t xml:space="preserve">inte bara om </w:t>
      </w:r>
      <w:r w:rsidRPr="00442699">
        <w:t xml:space="preserve">offentlig kontroll </w:t>
      </w:r>
      <w:r>
        <w:t xml:space="preserve">utan även om </w:t>
      </w:r>
      <w:r w:rsidRPr="00442699">
        <w:t xml:space="preserve">annan offentlig verksamhet föreslås införas i </w:t>
      </w:r>
      <w:r>
        <w:t xml:space="preserve">samtliga berörda </w:t>
      </w:r>
      <w:r w:rsidRPr="00442699">
        <w:t xml:space="preserve">lagar. Vidare föreslås </w:t>
      </w:r>
      <w:r>
        <w:t xml:space="preserve">i vissa lagar </w:t>
      </w:r>
      <w:r w:rsidRPr="00442699">
        <w:t>ett bemyndigande</w:t>
      </w:r>
      <w:r>
        <w:t xml:space="preserve"> </w:t>
      </w:r>
      <w:r w:rsidRPr="00442699">
        <w:t>att meddela föreskrif</w:t>
      </w:r>
      <w:r>
        <w:softHyphen/>
      </w:r>
      <w:r w:rsidRPr="00442699">
        <w:t>ter om</w:t>
      </w:r>
      <w:r w:rsidRPr="001823B8">
        <w:t xml:space="preserve"> </w:t>
      </w:r>
      <w:r w:rsidRPr="00442699">
        <w:t>skyldighet för organ med delegerade uppgifter och fysiska personer som delegerats vissa upp</w:t>
      </w:r>
      <w:r w:rsidRPr="00442699">
        <w:softHyphen/>
        <w:t>gifter att lämna information till en samordnande kontroll</w:t>
      </w:r>
      <w:r w:rsidRPr="00442699">
        <w:softHyphen/>
        <w:t>myndighet</w:t>
      </w:r>
      <w:r>
        <w:t xml:space="preserve">. Motsvarande bemyndigande finns redan i övriga lagar. Det föreslås också ett nytt bemyndigande i samtliga lagar för regeringen eller den myndighet som regeringen bestämmer att meddela föreskrifter om </w:t>
      </w:r>
      <w:r w:rsidRPr="00B52D13">
        <w:t>skyldighet för ett organ eller fysisk</w:t>
      </w:r>
      <w:r>
        <w:t>a</w:t>
      </w:r>
      <w:r w:rsidRPr="00B52D13">
        <w:t xml:space="preserve"> person</w:t>
      </w:r>
      <w:r>
        <w:t>er</w:t>
      </w:r>
      <w:r w:rsidRPr="00B52D13">
        <w:t xml:space="preserve"> att lämna information och ge in handlingar till den myndighet som har delegerat uppgiften</w:t>
      </w:r>
      <w:r>
        <w:t>.</w:t>
      </w:r>
    </w:p>
    <w:p w14:paraId="0532AD70" w14:textId="77777777" w:rsidR="00F71CC6" w:rsidRDefault="00AB307F" w:rsidP="00F71CC6">
      <w:pPr>
        <w:pStyle w:val="Brdtextmedindrag"/>
      </w:pPr>
      <w:r w:rsidRPr="00442699">
        <w:t xml:space="preserve">I praktiken får skyldigheten för organ och fysiska personer att lämna information </w:t>
      </w:r>
      <w:r>
        <w:t xml:space="preserve">och ge in handlingar </w:t>
      </w:r>
      <w:r w:rsidRPr="00442699">
        <w:t>inte några konsekvenser i dagsläget.</w:t>
      </w:r>
      <w:r>
        <w:t xml:space="preserve"> När det gäller området ekologisk produktion kan nya föreskrifter medföra att handlingar som hittills inte överlämnats till den delegerande myndigheten ska ges in av kontrollorganet. Eftersom det är fråga om att ge in sådana handlingar som har samband med att resultatet av kontrollen ska redovisas, vilket är en uppgift som redan ligger på kontrollorganen, bedöms förslaget inte få några stora konsekvenser för organens arbetsbörda. Bemyndigandet innebär en möjlighet att förtydliga hur de skyldigheter om rapportering som redan följer av artikel 32 i den nya kontrollförordningen ska fullgöras. </w:t>
      </w:r>
      <w:r w:rsidRPr="00442699">
        <w:t>Bemyndi</w:t>
      </w:r>
      <w:r w:rsidRPr="00442699">
        <w:softHyphen/>
        <w:t xml:space="preserve">gandet </w:t>
      </w:r>
      <w:r>
        <w:t xml:space="preserve">att meddela föreskrifter </w:t>
      </w:r>
      <w:r w:rsidRPr="00442699">
        <w:t>om annan offentlig verksamhet berör främst kontrollmyn</w:t>
      </w:r>
      <w:r w:rsidRPr="00442699">
        <w:softHyphen/>
        <w:t xml:space="preserve">digheterna. </w:t>
      </w:r>
      <w:r>
        <w:t>K</w:t>
      </w:r>
      <w:r w:rsidRPr="00442699">
        <w:t>ontroll</w:t>
      </w:r>
      <w:r>
        <w:softHyphen/>
      </w:r>
      <w:r w:rsidRPr="00442699">
        <w:t xml:space="preserve">myndigheterna </w:t>
      </w:r>
      <w:r>
        <w:t xml:space="preserve">utför </w:t>
      </w:r>
      <w:r w:rsidRPr="00442699">
        <w:t>redan i dag verksamhet som bedöms ingå i uttrycket annan offentlig verksamhet enligt den nya kontroll</w:t>
      </w:r>
      <w:r>
        <w:softHyphen/>
      </w:r>
      <w:r w:rsidRPr="00442699">
        <w:t>förordningen. Införandet av ut</w:t>
      </w:r>
      <w:r w:rsidRPr="00442699">
        <w:softHyphen/>
        <w:t>trycket är således bara ett förtydligande av hur vissa uppgifter som redan i dag utförs av myndig</w:t>
      </w:r>
      <w:r>
        <w:softHyphen/>
      </w:r>
      <w:r w:rsidRPr="00442699">
        <w:t xml:space="preserve">heterna ska definieras, och syftar inte till att tillföra myndigheterna några nya uppgifter. </w:t>
      </w:r>
      <w:r>
        <w:t>Förslaget bedöms endast medföra begränsade ekonomiska konsekvenser.</w:t>
      </w:r>
    </w:p>
    <w:p w14:paraId="04345AF0" w14:textId="77777777" w:rsidR="00F71CC6" w:rsidRDefault="00AB307F" w:rsidP="00F71CC6">
      <w:pPr>
        <w:pStyle w:val="Rubrik3"/>
      </w:pPr>
      <w:bookmarkStart w:id="613" w:name="_Toc44537358"/>
      <w:bookmarkStart w:id="614" w:name="_Toc54265553"/>
      <w:r>
        <w:t>Rätt till upplysningar och tillträde</w:t>
      </w:r>
      <w:bookmarkEnd w:id="613"/>
      <w:bookmarkEnd w:id="614"/>
    </w:p>
    <w:p w14:paraId="679153F8" w14:textId="1998462E" w:rsidR="00F71CC6" w:rsidRDefault="00AB307F" w:rsidP="00F71CC6">
      <w:pPr>
        <w:pStyle w:val="Brdtextmedindrag"/>
        <w:ind w:firstLine="0"/>
      </w:pPr>
      <w:r w:rsidRPr="001823B8">
        <w:t xml:space="preserve">Förslaget </w:t>
      </w:r>
      <w:r>
        <w:t xml:space="preserve">att utvidga rätten till upplysningar och tillträde så att rätten även omfattar annan offentlig verksamhet </w:t>
      </w:r>
      <w:r w:rsidRPr="001823B8">
        <w:t>bedöms</w:t>
      </w:r>
      <w:r>
        <w:t>, som anges ovan när det gäller konsekvenser för enskilda, inte innebära några beaktansvärda konsekvenser</w:t>
      </w:r>
      <w:r w:rsidRPr="001823B8">
        <w:t>.</w:t>
      </w:r>
      <w:r>
        <w:t xml:space="preserve"> Tillträdesrätten gäller i den utsträckning det är nödvändigt för den offentliga verksamheten. Bedömningen är att befogenheten i praktiken inte kommer att utnyttjas i fler situationer än i dag.</w:t>
      </w:r>
    </w:p>
    <w:p w14:paraId="4D4F466E" w14:textId="77777777" w:rsidR="00F71CC6" w:rsidRDefault="00AB307F" w:rsidP="00F71CC6">
      <w:pPr>
        <w:pStyle w:val="Rubrik3"/>
      </w:pPr>
      <w:bookmarkStart w:id="615" w:name="_Toc44537359"/>
      <w:bookmarkStart w:id="616" w:name="_Toc54265554"/>
      <w:r>
        <w:t>Återkallelse av kompetensbevis</w:t>
      </w:r>
      <w:bookmarkEnd w:id="615"/>
      <w:bookmarkEnd w:id="616"/>
    </w:p>
    <w:p w14:paraId="754DD508" w14:textId="77777777" w:rsidR="00F71CC6" w:rsidRDefault="00AB307F" w:rsidP="00F71CC6">
      <w:pPr>
        <w:pStyle w:val="Brdtext"/>
      </w:pPr>
      <w:r w:rsidRPr="00442699">
        <w:t>För att säkerställa att kontrollmyndigheten har befogenhet att åter</w:t>
      </w:r>
      <w:r w:rsidRPr="00442699">
        <w:softHyphen/>
        <w:t>kalla kompetensbevis som utfärdats enligt förordning (EG) nr 1099/2009 och förordning (EG) nr 1/2005 föreslås att en ny bestäm</w:t>
      </w:r>
      <w:r w:rsidRPr="00442699">
        <w:softHyphen/>
        <w:t>melse om detta förs in i djurskyddslagen</w:t>
      </w:r>
      <w:r>
        <w:t>.</w:t>
      </w:r>
    </w:p>
    <w:p w14:paraId="45F28366" w14:textId="77777777" w:rsidR="00F71CC6" w:rsidRDefault="00AB307F" w:rsidP="00F71CC6">
      <w:pPr>
        <w:pStyle w:val="Brdtextmedindrag"/>
      </w:pPr>
      <w:r w:rsidRPr="00442699">
        <w:t>Eftersom bestämmelsen föreslås ersätta befintliga motsvarig</w:t>
      </w:r>
      <w:r>
        <w:softHyphen/>
      </w:r>
      <w:r w:rsidRPr="00442699">
        <w:t>heter som upphävs kan detta inte ses som någon ändring i sak utan en änd</w:t>
      </w:r>
      <w:r w:rsidRPr="00442699">
        <w:softHyphen/>
        <w:t>ring av redaktionell karaktär. Förändringen medför således inga kon</w:t>
      </w:r>
      <w:r w:rsidRPr="00442699">
        <w:softHyphen/>
        <w:t>sekvenser i praktiken</w:t>
      </w:r>
      <w:r>
        <w:t>.</w:t>
      </w:r>
    </w:p>
    <w:p w14:paraId="03A7C4B0" w14:textId="77777777" w:rsidR="00F71CC6" w:rsidRDefault="00AB307F" w:rsidP="00F71CC6">
      <w:pPr>
        <w:pStyle w:val="Rubrik3"/>
      </w:pPr>
      <w:bookmarkStart w:id="617" w:name="_Toc44537360"/>
      <w:bookmarkStart w:id="618" w:name="_Toc54265555"/>
      <w:r>
        <w:t>Tystnadsplikt</w:t>
      </w:r>
      <w:bookmarkEnd w:id="617"/>
      <w:bookmarkEnd w:id="618"/>
    </w:p>
    <w:p w14:paraId="5631453D" w14:textId="37C1C463" w:rsidR="00F71CC6" w:rsidRDefault="00AB307F" w:rsidP="00F71CC6">
      <w:pPr>
        <w:pStyle w:val="Brdtext"/>
      </w:pPr>
      <w:r w:rsidRPr="00442699">
        <w:t xml:space="preserve">Bestämmelser om tystnadsplikt för den som </w:t>
      </w:r>
      <w:r>
        <w:t xml:space="preserve">i enskild verksamhet </w:t>
      </w:r>
      <w:r w:rsidRPr="00442699">
        <w:t xml:space="preserve">utför </w:t>
      </w:r>
      <w:r>
        <w:t xml:space="preserve">eller har utfört </w:t>
      </w:r>
      <w:r w:rsidRPr="00442699">
        <w:t>offentlig kontroll</w:t>
      </w:r>
      <w:r>
        <w:t>,</w:t>
      </w:r>
      <w:r w:rsidRPr="00442699">
        <w:t xml:space="preserve"> annan offentlig verksamhet </w:t>
      </w:r>
      <w:r>
        <w:t xml:space="preserve">eller uppgifter på officiella laboratorier </w:t>
      </w:r>
      <w:r w:rsidRPr="00442699">
        <w:t>föreslås införas i de lagar som om</w:t>
      </w:r>
      <w:r w:rsidRPr="00442699">
        <w:softHyphen/>
        <w:t>fattas av den nya kontrollförordningens tillämpnings</w:t>
      </w:r>
      <w:r>
        <w:softHyphen/>
      </w:r>
      <w:r w:rsidRPr="00442699">
        <w:t>område.</w:t>
      </w:r>
      <w:r>
        <w:t xml:space="preserve"> </w:t>
      </w:r>
    </w:p>
    <w:p w14:paraId="3B3A22EE" w14:textId="77777777" w:rsidR="00F71CC6" w:rsidRDefault="00AB307F" w:rsidP="00F71CC6">
      <w:pPr>
        <w:pStyle w:val="Brdtextmedindrag"/>
      </w:pPr>
      <w:r w:rsidRPr="00442699">
        <w:t>Syftet är att komplettera bestämmelserna i artikel 8 i den nya kon</w:t>
      </w:r>
      <w:r w:rsidRPr="00442699">
        <w:softHyphen/>
        <w:t>troll</w:t>
      </w:r>
      <w:r>
        <w:softHyphen/>
      </w:r>
      <w:r w:rsidRPr="00442699">
        <w:t>förordningen och ge dessa effekt. Vissa bestämmelser om tyst</w:t>
      </w:r>
      <w:r w:rsidRPr="00442699">
        <w:softHyphen/>
        <w:t>nadsplikt finns i offentlighets- och sekretesslagen med tillhö</w:t>
      </w:r>
      <w:r w:rsidRPr="00442699">
        <w:softHyphen/>
        <w:t>rande förordning men dessa gäller inte utanför den offentliga sek</w:t>
      </w:r>
      <w:r w:rsidRPr="00442699">
        <w:softHyphen/>
        <w:t xml:space="preserve">torn. Därför </w:t>
      </w:r>
      <w:r>
        <w:t xml:space="preserve">föreslås </w:t>
      </w:r>
      <w:r w:rsidRPr="00442699">
        <w:t>komplette</w:t>
      </w:r>
      <w:r>
        <w:softHyphen/>
      </w:r>
      <w:r w:rsidRPr="00442699">
        <w:t>rande bestämmelser när t.ex. uppgif</w:t>
      </w:r>
      <w:r w:rsidRPr="00442699">
        <w:softHyphen/>
        <w:t>ter i offentlig kontroll eller annan offentlig verksamhet har delege</w:t>
      </w:r>
      <w:r w:rsidRPr="00442699">
        <w:softHyphen/>
        <w:t>rats till enskilda organ. Om berörda personer bryter mot tystnadsplikten medför det straffansvar enligt 20 kap. 3 § brotts</w:t>
      </w:r>
      <w:r w:rsidRPr="00442699">
        <w:softHyphen/>
        <w:t>balken</w:t>
      </w:r>
      <w:r>
        <w:t>.</w:t>
      </w:r>
    </w:p>
    <w:p w14:paraId="405AE245" w14:textId="77777777" w:rsidR="00F71CC6" w:rsidRDefault="00AB307F" w:rsidP="00F71CC6">
      <w:pPr>
        <w:pStyle w:val="Brdtextmedindrag"/>
      </w:pPr>
      <w:r w:rsidRPr="00442699">
        <w:t>De som berörs av tystnadsplikten är främst fysiska personer som dele</w:t>
      </w:r>
      <w:r>
        <w:softHyphen/>
      </w:r>
      <w:r w:rsidRPr="00442699">
        <w:t>gerats uppgifter eller personer som är eller har varit verksamma i organ med delegerade uppgifter eller i ett officiellt laboratorium.</w:t>
      </w:r>
    </w:p>
    <w:p w14:paraId="79A75AC9" w14:textId="77777777" w:rsidR="00F71CC6" w:rsidRDefault="00AB307F" w:rsidP="00F71CC6">
      <w:pPr>
        <w:pStyle w:val="Rubrik3"/>
      </w:pPr>
      <w:bookmarkStart w:id="619" w:name="_Toc44537361"/>
      <w:bookmarkStart w:id="620" w:name="_Toc54265556"/>
      <w:r>
        <w:t>Inköp under dold identitet</w:t>
      </w:r>
      <w:bookmarkEnd w:id="619"/>
      <w:bookmarkEnd w:id="620"/>
    </w:p>
    <w:p w14:paraId="2452DC8A" w14:textId="77777777" w:rsidR="00F71CC6" w:rsidRDefault="00AB307F" w:rsidP="00F71CC6">
      <w:pPr>
        <w:pStyle w:val="Brdtext"/>
      </w:pPr>
      <w:bookmarkStart w:id="621" w:name="_Hlk41592569"/>
      <w:r w:rsidRPr="00442699">
        <w:t xml:space="preserve">I </w:t>
      </w:r>
      <w:r>
        <w:t>livsmedelslagen, lagen om foder och animaliska biprodukter och lagen om kontroll av skyddade beteckningar på jordbruksprodukter och livs</w:t>
      </w:r>
      <w:r>
        <w:softHyphen/>
        <w:t xml:space="preserve">medel </w:t>
      </w:r>
      <w:bookmarkEnd w:id="621"/>
      <w:r w:rsidRPr="00442699">
        <w:t>föreslås en möjlighet för kontrollmyndigheter att un</w:t>
      </w:r>
      <w:r w:rsidRPr="00442699">
        <w:softHyphen/>
        <w:t>der</w:t>
      </w:r>
      <w:r>
        <w:t xml:space="preserve"> dold identi</w:t>
      </w:r>
      <w:r>
        <w:softHyphen/>
        <w:t>tet</w:t>
      </w:r>
      <w:r w:rsidRPr="00442699">
        <w:t xml:space="preserve"> köpa pro</w:t>
      </w:r>
      <w:r w:rsidRPr="00442699">
        <w:softHyphen/>
        <w:t>dukter i syfte att kontrollera att de upp</w:t>
      </w:r>
      <w:r w:rsidRPr="00442699">
        <w:softHyphen/>
        <w:t>fyller gällande krav</w:t>
      </w:r>
      <w:r>
        <w:t>.</w:t>
      </w:r>
    </w:p>
    <w:p w14:paraId="19E35601" w14:textId="77777777" w:rsidR="00F71CC6" w:rsidRDefault="00AB307F" w:rsidP="00F71CC6">
      <w:pPr>
        <w:pStyle w:val="Brdtextmedindrag"/>
      </w:pPr>
      <w:r w:rsidRPr="00442699">
        <w:t xml:space="preserve">Syftet med förslaget är </w:t>
      </w:r>
      <w:r>
        <w:t xml:space="preserve">bl.a. </w:t>
      </w:r>
      <w:r w:rsidRPr="00442699">
        <w:t xml:space="preserve">att undvika att </w:t>
      </w:r>
      <w:r>
        <w:t xml:space="preserve">de </w:t>
      </w:r>
      <w:r w:rsidRPr="00442699">
        <w:t xml:space="preserve">aktörer som kontrolleras förser myndigheten med ett s.k. golden sample, dvs. ett exemplar som aktören vet uppfyller kraven men som inte är representativt för aktörens produktion och därmed ger en vilseledande bild av aktörens efterlevnad av regelverket. </w:t>
      </w:r>
    </w:p>
    <w:p w14:paraId="41671CDC" w14:textId="77777777" w:rsidR="00F71CC6" w:rsidRDefault="00AB307F" w:rsidP="00F71CC6">
      <w:pPr>
        <w:pStyle w:val="Brdtextmedindrag"/>
      </w:pPr>
      <w:r w:rsidRPr="00442699">
        <w:t xml:space="preserve">De kontrollmyndigheter som </w:t>
      </w:r>
      <w:r>
        <w:t>berörs är främst Livsmedelsverket, Jord</w:t>
      </w:r>
      <w:r>
        <w:softHyphen/>
        <w:t>bruks</w:t>
      </w:r>
      <w:r>
        <w:softHyphen/>
        <w:t>verket, länsstyrelserna och kommunerna</w:t>
      </w:r>
      <w:r w:rsidRPr="00442699">
        <w:t>. Förslaget bidrar till att kontrol</w:t>
      </w:r>
      <w:r w:rsidRPr="00442699">
        <w:softHyphen/>
        <w:t>len kan bedrivas effektivt och ändamålsenligt</w:t>
      </w:r>
      <w:r>
        <w:t>.</w:t>
      </w:r>
    </w:p>
    <w:p w14:paraId="2BCAFC1D" w14:textId="77777777" w:rsidR="00F71CC6" w:rsidRDefault="00AB307F" w:rsidP="00F71CC6">
      <w:pPr>
        <w:pStyle w:val="Rubrik3"/>
      </w:pPr>
      <w:bookmarkStart w:id="622" w:name="_Toc44537362"/>
      <w:bookmarkStart w:id="623" w:name="_Toc54265557"/>
      <w:r>
        <w:t>Rapporteringssystem för överträdelser</w:t>
      </w:r>
      <w:bookmarkEnd w:id="622"/>
      <w:bookmarkEnd w:id="623"/>
    </w:p>
    <w:p w14:paraId="2536B65C" w14:textId="2D2D86A4" w:rsidR="00F71CC6" w:rsidRDefault="00AB307F" w:rsidP="00F71CC6">
      <w:pPr>
        <w:pStyle w:val="Brdtext"/>
      </w:pPr>
      <w:r>
        <w:t>En bestämmelse om s</w:t>
      </w:r>
      <w:r w:rsidRPr="00442699">
        <w:t>kyldighet för kontrollmyndigheter att ha ett ända</w:t>
      </w:r>
      <w:r>
        <w:softHyphen/>
      </w:r>
      <w:r w:rsidRPr="00442699">
        <w:t>målsenligt rapporteringssystem för den som vill anmäla misstänkta över</w:t>
      </w:r>
      <w:r>
        <w:softHyphen/>
      </w:r>
      <w:r w:rsidRPr="00442699">
        <w:t>trädelser av den nya kontrollförordningen föreslås införas i de lagar som omfattas av den nya kontrollförordningens tillämpningsområde</w:t>
      </w:r>
      <w:r>
        <w:t xml:space="preserve"> och där kommuner är kontrollmyndigheter</w:t>
      </w:r>
      <w:r w:rsidRPr="00442699">
        <w:t xml:space="preserve">. </w:t>
      </w:r>
      <w:r>
        <w:t>På övriga områden kan rapporterings</w:t>
      </w:r>
      <w:r w:rsidR="00661285">
        <w:softHyphen/>
      </w:r>
      <w:r>
        <w:t>skyldig</w:t>
      </w:r>
      <w:r w:rsidR="00661285">
        <w:softHyphen/>
      </w:r>
      <w:r>
        <w:t xml:space="preserve">heten regleras på förordningsnivå. </w:t>
      </w:r>
    </w:p>
    <w:p w14:paraId="3EFEA863" w14:textId="77777777" w:rsidR="00F71CC6" w:rsidRDefault="00AB307F" w:rsidP="00F71CC6">
      <w:pPr>
        <w:pStyle w:val="Brdtextmedindrag"/>
      </w:pPr>
      <w:r w:rsidRPr="00442699">
        <w:t xml:space="preserve">De som berörs </w:t>
      </w:r>
      <w:r>
        <w:t xml:space="preserve">av förslaget </w:t>
      </w:r>
      <w:r w:rsidRPr="00442699">
        <w:t>är främst</w:t>
      </w:r>
      <w:r>
        <w:t xml:space="preserve"> </w:t>
      </w:r>
      <w:r w:rsidRPr="00442699">
        <w:t>kontrollmyndigheter. Förslaget bidrar till att myndigheterna kan upptäcka överträdelser av den nya kon</w:t>
      </w:r>
      <w:r w:rsidRPr="00442699">
        <w:softHyphen/>
        <w:t xml:space="preserve">trollförordningen, alltså brister i den offentliga kontrollen. </w:t>
      </w:r>
      <w:r>
        <w:t>Kostnaderna för utformningen av systemet bedöms inte vara större än att de kan hante</w:t>
      </w:r>
      <w:r>
        <w:softHyphen/>
        <w:t xml:space="preserve">ras inom givna resursramar. </w:t>
      </w:r>
      <w:r w:rsidRPr="00442699">
        <w:t xml:space="preserve">Förslaget </w:t>
      </w:r>
      <w:r>
        <w:t>bedöms även i övrigt endast medföra begränsade ekonomiska konsekvenser.</w:t>
      </w:r>
    </w:p>
    <w:p w14:paraId="4A8EA3F3" w14:textId="77777777" w:rsidR="00F71CC6" w:rsidRDefault="00AB307F" w:rsidP="00F71CC6">
      <w:pPr>
        <w:pStyle w:val="Rubrik5utannumrering"/>
      </w:pPr>
      <w:r>
        <w:t>Avgiftsbemyndiganden</w:t>
      </w:r>
    </w:p>
    <w:p w14:paraId="5D346DC7" w14:textId="6E1306F3" w:rsidR="00F71CC6" w:rsidRDefault="00AB307F" w:rsidP="00F71CC6">
      <w:pPr>
        <w:pStyle w:val="Brdtext"/>
      </w:pPr>
      <w:r w:rsidRPr="00442699">
        <w:t>Bestämmelser om bemyndigande för regeringen eller den myndighet som regeringen bestämmer att meddela föreskrifter om skyldighet att betala avgift för annan offentlig verksamhet</w:t>
      </w:r>
      <w:r>
        <w:t xml:space="preserve"> </w:t>
      </w:r>
      <w:r w:rsidRPr="00442699">
        <w:t>föreslås införas i ett flertal lagar</w:t>
      </w:r>
      <w:r>
        <w:t>. Vidare görs bedömningen att det</w:t>
      </w:r>
      <w:r w:rsidRPr="00172C64">
        <w:t xml:space="preserve"> inte längre </w:t>
      </w:r>
      <w:r>
        <w:t xml:space="preserve">bör </w:t>
      </w:r>
      <w:r w:rsidRPr="00172C64">
        <w:t xml:space="preserve">tas ut en årlig avgift för den ordinarie livsmedelskontrollen. En avgift bör i stället debiteras den enskilde efter utförd kontroll </w:t>
      </w:r>
      <w:r>
        <w:t>(se närmare under avsnitt 9.11).</w:t>
      </w:r>
    </w:p>
    <w:p w14:paraId="3F645697" w14:textId="6CA90BB2" w:rsidR="00F71CC6" w:rsidRDefault="00AB307F" w:rsidP="00F71CC6">
      <w:pPr>
        <w:pStyle w:val="Brdtextmedindrag"/>
      </w:pPr>
      <w:r>
        <w:t>Ändringarna berör, förutom avgiftsskyldiga företag, även kontroll</w:t>
      </w:r>
      <w:r>
        <w:softHyphen/>
        <w:t>myndigheter som tar ut avgifter och myndigheter som reviderar kontroll</w:t>
      </w:r>
      <w:r>
        <w:softHyphen/>
        <w:t xml:space="preserve">myndigheter. </w:t>
      </w:r>
      <w:r w:rsidRPr="00244B72">
        <w:t>År 2016</w:t>
      </w:r>
      <w:r w:rsidRPr="003D588A">
        <w:t xml:space="preserve"> genomfördes ungefär 85 700 kontrollbesök av kon</w:t>
      </w:r>
      <w:r w:rsidRPr="00244B72">
        <w:t>trollmyndigheterna</w:t>
      </w:r>
      <w:r>
        <w:t xml:space="preserve"> och 92 300 anläggningar fick en årlig faktura. Således innebär </w:t>
      </w:r>
      <w:r w:rsidRPr="008A59E7">
        <w:t>förslagen att</w:t>
      </w:r>
      <w:r>
        <w:t xml:space="preserve"> </w:t>
      </w:r>
      <w:r w:rsidRPr="00AD20BC">
        <w:t>färre antal fakturor</w:t>
      </w:r>
      <w:r w:rsidRPr="008A59E7">
        <w:t xml:space="preserve"> kommer att skickas ut vilket sänker den totala administrativa kostnaden för kontr</w:t>
      </w:r>
      <w:r w:rsidRPr="00F33C5C">
        <w:t>ollmyndighet</w:t>
      </w:r>
      <w:r>
        <w:softHyphen/>
      </w:r>
      <w:r w:rsidRPr="00F33C5C">
        <w:t>erna. Myndig</w:t>
      </w:r>
      <w:r>
        <w:softHyphen/>
      </w:r>
      <w:r w:rsidRPr="00F33C5C">
        <w:t xml:space="preserve">heterna kommer att behöva </w:t>
      </w:r>
      <w:r w:rsidRPr="00AD20BC">
        <w:t>nya rutiner för fakturering</w:t>
      </w:r>
      <w:r w:rsidRPr="008A59E7">
        <w:t xml:space="preserve"> då det inte längre är en periodiskt återkommande fakturering utan fakturering</w:t>
      </w:r>
      <w:r>
        <w:t xml:space="preserve"> efter utförd</w:t>
      </w:r>
      <w:r w:rsidRPr="008A59E7">
        <w:t xml:space="preserve"> kontroll. Administreringen av fakturor kommer att spridas ut jämnare över året </w:t>
      </w:r>
      <w:r w:rsidRPr="00F33C5C">
        <w:t>i</w:t>
      </w:r>
      <w:r>
        <w:t xml:space="preserve"> </w:t>
      </w:r>
      <w:r w:rsidRPr="00F33C5C">
        <w:t>stället för att ske samlat en gång</w:t>
      </w:r>
      <w:r>
        <w:t xml:space="preserve"> per år</w:t>
      </w:r>
      <w:r w:rsidRPr="00F33C5C">
        <w:t xml:space="preserve">. Förslagen </w:t>
      </w:r>
      <w:r w:rsidRPr="00D357B5">
        <w:t>kommer att ställa högre krav på kontrollmyndigheternas styrning och uppföljning av kontroll</w:t>
      </w:r>
      <w:r>
        <w:softHyphen/>
      </w:r>
      <w:r w:rsidRPr="00D357B5">
        <w:t>verksamheten för att säkerställa att personal finns tillgänglig och att planerad kontr</w:t>
      </w:r>
      <w:r w:rsidRPr="00CF25F7">
        <w:t>oll utförs</w:t>
      </w:r>
      <w:r>
        <w:t>. En övergång till efterhands</w:t>
      </w:r>
      <w:r>
        <w:softHyphen/>
        <w:t>debitering av avgiften för offentlig kontroll ökar möjligheten att lägga det faktiska kontrollbehovet till grund för avgiftsberäkningen och de företag som inte kontrolleras under ett år kommer inte heller att få någon faktura. Dessa omständigheter innebär att m</w:t>
      </w:r>
      <w:r w:rsidRPr="008A59E7">
        <w:t xml:space="preserve">yndigheterna troligen </w:t>
      </w:r>
      <w:r>
        <w:t xml:space="preserve">kan </w:t>
      </w:r>
      <w:r w:rsidRPr="008A59E7">
        <w:t xml:space="preserve">lägga mindre tid på att svara på </w:t>
      </w:r>
      <w:r>
        <w:t>faktura</w:t>
      </w:r>
      <w:r w:rsidRPr="008A59E7">
        <w:t>frågor</w:t>
      </w:r>
      <w:r w:rsidRPr="00F33C5C">
        <w:t xml:space="preserve"> från företagen. </w:t>
      </w:r>
      <w:r w:rsidRPr="00D357B5">
        <w:t>Det torde minska</w:t>
      </w:r>
      <w:r>
        <w:t xml:space="preserve"> den administrativa kostnaden för både myndigheter och företag.</w:t>
      </w:r>
    </w:p>
    <w:p w14:paraId="075ABCE5" w14:textId="77777777" w:rsidR="00F71CC6" w:rsidRDefault="00AB307F" w:rsidP="00F71CC6">
      <w:pPr>
        <w:pStyle w:val="Brdtextmedindrag"/>
      </w:pPr>
      <w:r>
        <w:t xml:space="preserve">De ekonomiska konsekvenserna för myndigheterna av en övergång till obligatorisk efterhandsdebitering bedöms vara begränsade och kunna finansieras inom ram. </w:t>
      </w:r>
      <w:r w:rsidRPr="00976B9F">
        <w:t xml:space="preserve"> </w:t>
      </w:r>
    </w:p>
    <w:p w14:paraId="3F0D4F18" w14:textId="77777777" w:rsidR="00F71CC6" w:rsidRDefault="00AB307F" w:rsidP="00F71CC6">
      <w:pPr>
        <w:pStyle w:val="Brdtextmedindrag"/>
      </w:pPr>
      <w:r>
        <w:t>Det är i övrigt svårt att säga om och i så fall vilka konsekvenser det får att vissa bemyndiganden ändras så att det också blir möjligt att föreskriva om avgift för annan offentlig verksamhet. Utvidgningen innebär inte i sig att avgift rent faktiskt kommer att tas ut av myndigheterna för andra åtgär</w:t>
      </w:r>
      <w:r>
        <w:softHyphen/>
        <w:t>der än i dag.</w:t>
      </w:r>
    </w:p>
    <w:p w14:paraId="26A5726F" w14:textId="77777777" w:rsidR="00F71CC6" w:rsidRDefault="00AB307F" w:rsidP="00F71CC6">
      <w:pPr>
        <w:pStyle w:val="Rubrik1"/>
      </w:pPr>
      <w:bookmarkStart w:id="624" w:name="_Toc44537363"/>
      <w:bookmarkStart w:id="625" w:name="_Toc54265558"/>
      <w:r>
        <w:t>Författningskommentar</w:t>
      </w:r>
      <w:bookmarkEnd w:id="624"/>
      <w:bookmarkEnd w:id="625"/>
    </w:p>
    <w:p w14:paraId="3423D2AF" w14:textId="77777777" w:rsidR="00F71CC6" w:rsidRDefault="00AB307F" w:rsidP="00F71CC6">
      <w:pPr>
        <w:pStyle w:val="Rubrik2"/>
        <w:spacing w:before="0"/>
      </w:pPr>
      <w:bookmarkStart w:id="626" w:name="_Toc44537364"/>
      <w:bookmarkStart w:id="627" w:name="_Toc54265559"/>
      <w:r>
        <w:t>Förslaget till lag om ändring i epizootilagen (1999:657)</w:t>
      </w:r>
      <w:bookmarkEnd w:id="626"/>
      <w:bookmarkEnd w:id="627"/>
    </w:p>
    <w:p w14:paraId="5D564C8E" w14:textId="77777777" w:rsidR="00F71CC6" w:rsidRPr="004D6978" w:rsidRDefault="00AB307F" w:rsidP="00F71CC6">
      <w:pPr>
        <w:pStyle w:val="Rubrik4utannumrering"/>
        <w:spacing w:before="0"/>
        <w:rPr>
          <w:sz w:val="18"/>
          <w:szCs w:val="18"/>
        </w:rPr>
      </w:pPr>
      <w:r w:rsidRPr="004D6978">
        <w:rPr>
          <w:i/>
          <w:sz w:val="18"/>
          <w:szCs w:val="18"/>
        </w:rPr>
        <w:t>EU-bestämmelser</w:t>
      </w:r>
      <w:r w:rsidRPr="004D6978">
        <w:rPr>
          <w:sz w:val="18"/>
          <w:szCs w:val="18"/>
        </w:rPr>
        <w:t xml:space="preserve"> som lagen </w:t>
      </w:r>
      <w:r w:rsidRPr="004D6978">
        <w:rPr>
          <w:i/>
          <w:sz w:val="18"/>
          <w:szCs w:val="18"/>
        </w:rPr>
        <w:t>kompletterar</w:t>
      </w:r>
    </w:p>
    <w:p w14:paraId="52C3BA47" w14:textId="77777777" w:rsidR="00F71CC6" w:rsidRPr="004D6978" w:rsidRDefault="00AB307F" w:rsidP="00F71CC6">
      <w:pPr>
        <w:pStyle w:val="Brdtextmedindrag"/>
        <w:ind w:firstLine="0"/>
        <w:rPr>
          <w:sz w:val="18"/>
          <w:szCs w:val="18"/>
        </w:rPr>
      </w:pPr>
      <w:r w:rsidRPr="004D6978">
        <w:rPr>
          <w:b/>
          <w:sz w:val="18"/>
          <w:szCs w:val="18"/>
        </w:rPr>
        <w:t xml:space="preserve">1 a § </w:t>
      </w:r>
      <w:r w:rsidRPr="004D6978">
        <w:rPr>
          <w:sz w:val="18"/>
          <w:szCs w:val="18"/>
        </w:rPr>
        <w:t xml:space="preserve">Lagen kompletterar sådana bestämmelser i </w:t>
      </w:r>
      <w:r w:rsidRPr="004D6978">
        <w:rPr>
          <w:i/>
          <w:sz w:val="18"/>
          <w:szCs w:val="18"/>
        </w:rPr>
        <w:t>EU-förordningar (EU-bestämmelser)</w:t>
      </w:r>
      <w:r w:rsidRPr="004D6978">
        <w:rPr>
          <w:sz w:val="18"/>
          <w:szCs w:val="18"/>
        </w:rPr>
        <w:t xml:space="preserve"> som faller inom lagens tillämpningsområde. Regeringen </w:t>
      </w:r>
      <w:r w:rsidRPr="004D6978">
        <w:rPr>
          <w:i/>
          <w:sz w:val="18"/>
          <w:szCs w:val="18"/>
        </w:rPr>
        <w:t>ska</w:t>
      </w:r>
      <w:r w:rsidRPr="004D6978">
        <w:rPr>
          <w:sz w:val="18"/>
          <w:szCs w:val="18"/>
        </w:rPr>
        <w:t xml:space="preserve"> i Svensk författningssamling </w:t>
      </w:r>
      <w:r w:rsidRPr="004D6978">
        <w:rPr>
          <w:i/>
          <w:sz w:val="18"/>
          <w:szCs w:val="18"/>
        </w:rPr>
        <w:t>tillkännage</w:t>
      </w:r>
      <w:r w:rsidRPr="004D6978">
        <w:rPr>
          <w:sz w:val="18"/>
          <w:szCs w:val="18"/>
        </w:rPr>
        <w:t xml:space="preserve"> vilka grundförordningar som avses.</w:t>
      </w:r>
    </w:p>
    <w:p w14:paraId="39CE15B4" w14:textId="77777777" w:rsidR="00F71CC6" w:rsidRPr="004D6978" w:rsidRDefault="00AB307F" w:rsidP="00F71CC6">
      <w:pPr>
        <w:pStyle w:val="Brdtextmedindrag"/>
        <w:rPr>
          <w:sz w:val="18"/>
          <w:szCs w:val="18"/>
        </w:rPr>
      </w:pPr>
      <w:r w:rsidRPr="004D6978">
        <w:rPr>
          <w:sz w:val="18"/>
          <w:szCs w:val="18"/>
        </w:rPr>
        <w:t xml:space="preserve">I fråga om </w:t>
      </w:r>
      <w:r w:rsidRPr="004D6978">
        <w:rPr>
          <w:i/>
          <w:sz w:val="18"/>
          <w:szCs w:val="18"/>
        </w:rPr>
        <w:t>EU-bestämmelser</w:t>
      </w:r>
      <w:r w:rsidRPr="004D6978">
        <w:rPr>
          <w:sz w:val="18"/>
          <w:szCs w:val="18"/>
        </w:rPr>
        <w:t xml:space="preserve"> som faller inom flera lagars tillämpningsområde </w:t>
      </w:r>
      <w:r w:rsidRPr="004D6978">
        <w:rPr>
          <w:i/>
          <w:sz w:val="18"/>
          <w:szCs w:val="18"/>
        </w:rPr>
        <w:t xml:space="preserve">ska </w:t>
      </w:r>
      <w:r w:rsidRPr="004D6978">
        <w:rPr>
          <w:sz w:val="18"/>
          <w:szCs w:val="18"/>
        </w:rPr>
        <w:t xml:space="preserve">regeringen på samma sätt som i första stycket </w:t>
      </w:r>
      <w:r w:rsidRPr="004D6978">
        <w:rPr>
          <w:i/>
          <w:sz w:val="18"/>
          <w:szCs w:val="18"/>
        </w:rPr>
        <w:t>tillkännage</w:t>
      </w:r>
      <w:r w:rsidRPr="004D6978">
        <w:rPr>
          <w:sz w:val="18"/>
          <w:szCs w:val="18"/>
        </w:rPr>
        <w:t xml:space="preserve"> vilka bestämmelser som denna lag </w:t>
      </w:r>
      <w:r w:rsidRPr="004D6978">
        <w:rPr>
          <w:i/>
          <w:sz w:val="18"/>
          <w:szCs w:val="18"/>
        </w:rPr>
        <w:t>kompletterar</w:t>
      </w:r>
      <w:r w:rsidRPr="004D6978">
        <w:rPr>
          <w:sz w:val="18"/>
          <w:szCs w:val="18"/>
        </w:rPr>
        <w:t>.</w:t>
      </w:r>
    </w:p>
    <w:p w14:paraId="3223610D" w14:textId="77777777" w:rsidR="00F71CC6" w:rsidRPr="004D6978" w:rsidRDefault="00AB307F" w:rsidP="00F71CC6">
      <w:pPr>
        <w:pStyle w:val="Brdtextmedindrag"/>
        <w:rPr>
          <w:sz w:val="18"/>
          <w:szCs w:val="18"/>
        </w:rPr>
      </w:pPr>
      <w:r w:rsidRPr="004D6978">
        <w:rPr>
          <w:sz w:val="18"/>
          <w:szCs w:val="18"/>
        </w:rPr>
        <w:t>Regeringen eller den myndighet som regeringen bestämmer får meddela före</w:t>
      </w:r>
      <w:r>
        <w:rPr>
          <w:sz w:val="18"/>
          <w:szCs w:val="18"/>
        </w:rPr>
        <w:softHyphen/>
      </w:r>
      <w:r w:rsidRPr="004D6978">
        <w:rPr>
          <w:sz w:val="18"/>
          <w:szCs w:val="18"/>
        </w:rPr>
        <w:t xml:space="preserve">skrifter eller i det enskilda fallet fatta </w:t>
      </w:r>
      <w:r w:rsidRPr="004D6978">
        <w:rPr>
          <w:i/>
          <w:iCs/>
          <w:sz w:val="18"/>
          <w:szCs w:val="18"/>
        </w:rPr>
        <w:t>de</w:t>
      </w:r>
      <w:r w:rsidRPr="004D6978">
        <w:rPr>
          <w:sz w:val="18"/>
          <w:szCs w:val="18"/>
        </w:rPr>
        <w:t xml:space="preserve"> beslut som behövs </w:t>
      </w:r>
      <w:r w:rsidRPr="004D6978">
        <w:rPr>
          <w:i/>
          <w:sz w:val="18"/>
          <w:szCs w:val="18"/>
        </w:rPr>
        <w:t>för att komplettera EU-bestämmelserna.</w:t>
      </w:r>
    </w:p>
    <w:p w14:paraId="124EEE37" w14:textId="77777777" w:rsidR="00F71CC6" w:rsidRDefault="00F71CC6" w:rsidP="00F71CC6">
      <w:pPr>
        <w:pStyle w:val="Brdtextmedindrag"/>
        <w:ind w:firstLine="0"/>
      </w:pPr>
    </w:p>
    <w:p w14:paraId="79157A2F" w14:textId="77777777" w:rsidR="00F71CC6" w:rsidRDefault="00AB307F" w:rsidP="00F71CC6">
      <w:pPr>
        <w:pStyle w:val="Brdtextmedindrag"/>
        <w:ind w:firstLine="0"/>
      </w:pPr>
      <w:bookmarkStart w:id="628" w:name="_Hlk41135002"/>
      <w:r>
        <w:t>I paragrafen anges vilka bestämmelser i unionsrätten som lagen kom</w:t>
      </w:r>
      <w:r>
        <w:softHyphen/>
        <w:t xml:space="preserve">pletterar. Ändringarna innebär att EG-förordningar och EG-bestämmelser byts ut till EU-förordningar och EU-bestämmelser. </w:t>
      </w:r>
      <w:bookmarkEnd w:id="628"/>
      <w:r>
        <w:t>Det görs även vissa språkliga ändringar.</w:t>
      </w:r>
    </w:p>
    <w:p w14:paraId="47FD64D8" w14:textId="77777777" w:rsidR="00F71CC6" w:rsidRPr="004D6978" w:rsidRDefault="00AB307F" w:rsidP="00F71CC6">
      <w:pPr>
        <w:pStyle w:val="Rubrik4utannumrering"/>
        <w:rPr>
          <w:i/>
          <w:sz w:val="18"/>
          <w:szCs w:val="18"/>
        </w:rPr>
      </w:pPr>
      <w:r w:rsidRPr="004D6978">
        <w:rPr>
          <w:i/>
          <w:sz w:val="18"/>
          <w:szCs w:val="18"/>
        </w:rPr>
        <w:t>Ord och uttryck</w:t>
      </w:r>
    </w:p>
    <w:p w14:paraId="5F129167" w14:textId="77777777" w:rsidR="00F71CC6" w:rsidRPr="004D6978" w:rsidRDefault="00AB307F" w:rsidP="00F71CC6">
      <w:pPr>
        <w:pStyle w:val="Brdtext"/>
        <w:rPr>
          <w:i/>
          <w:sz w:val="18"/>
          <w:szCs w:val="18"/>
        </w:rPr>
      </w:pPr>
      <w:r w:rsidRPr="004D6978">
        <w:rPr>
          <w:b/>
          <w:i/>
          <w:sz w:val="18"/>
          <w:szCs w:val="18"/>
        </w:rPr>
        <w:t>1 b §</w:t>
      </w:r>
      <w:r w:rsidRPr="004D6978">
        <w:rPr>
          <w:i/>
          <w:sz w:val="18"/>
          <w:szCs w:val="18"/>
        </w:rPr>
        <w:t xml:space="preserve"> I denna lag betyder</w:t>
      </w:r>
    </w:p>
    <w:p w14:paraId="6660FB93" w14:textId="77777777" w:rsidR="00F71CC6" w:rsidRPr="004D6978" w:rsidRDefault="00AB307F" w:rsidP="00F71CC6">
      <w:pPr>
        <w:pStyle w:val="Brdtextmedindrag"/>
        <w:rPr>
          <w:i/>
          <w:sz w:val="18"/>
          <w:szCs w:val="18"/>
        </w:rPr>
      </w:pPr>
      <w:r w:rsidRPr="004D6978">
        <w:rPr>
          <w:i/>
          <w:sz w:val="18"/>
          <w:szCs w:val="18"/>
        </w:rPr>
        <w:t>1. uttrycket offentlig kontroll</w:t>
      </w:r>
    </w:p>
    <w:p w14:paraId="31A02A78" w14:textId="77777777" w:rsidR="00F71CC6" w:rsidRPr="004D6978" w:rsidRDefault="00AB307F" w:rsidP="00F71CC6">
      <w:pPr>
        <w:pStyle w:val="Brdtextmedindrag"/>
        <w:rPr>
          <w:i/>
          <w:sz w:val="18"/>
          <w:szCs w:val="18"/>
        </w:rPr>
      </w:pPr>
      <w:r w:rsidRPr="004D6978">
        <w:rPr>
          <w:i/>
          <w:sz w:val="18"/>
          <w:szCs w:val="18"/>
        </w:rPr>
        <w:t>a) offentlig kontroll enligt Europaparlamentets och rådets förordning (EU) 2017/625 av den 15 mars 2017 om offentlig kontroll och annan offentlig verksam</w:t>
      </w:r>
      <w:r>
        <w:rPr>
          <w:i/>
          <w:sz w:val="18"/>
          <w:szCs w:val="18"/>
        </w:rPr>
        <w:softHyphen/>
      </w:r>
      <w:r w:rsidRPr="004D6978">
        <w:rPr>
          <w:i/>
          <w:sz w:val="18"/>
          <w:szCs w:val="18"/>
        </w:rPr>
        <w:t>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w:t>
      </w:r>
      <w:r>
        <w:rPr>
          <w:i/>
          <w:sz w:val="18"/>
          <w:szCs w:val="18"/>
        </w:rPr>
        <w:softHyphen/>
      </w:r>
      <w:r w:rsidRPr="004D6978">
        <w:rPr>
          <w:i/>
          <w:sz w:val="18"/>
          <w:szCs w:val="18"/>
        </w:rPr>
        <w:t>parlamentets och rådets förordningar (EG) nr 854/2004 och (EG) nr 882/2004, rådets direktiv 89/608/EEG, 89/662/EEG, 90/425/EEG, 91/496/EEG, 96/23/EG, 96/93/EG och 97/78/EG samt rådets beslut 92/438/EEG (förordningen om offent</w:t>
      </w:r>
      <w:r>
        <w:rPr>
          <w:i/>
          <w:sz w:val="18"/>
          <w:szCs w:val="18"/>
        </w:rPr>
        <w:softHyphen/>
      </w:r>
      <w:r w:rsidRPr="004D6978">
        <w:rPr>
          <w:i/>
          <w:sz w:val="18"/>
          <w:szCs w:val="18"/>
        </w:rPr>
        <w:t xml:space="preserve">lig kontroll), och </w:t>
      </w:r>
    </w:p>
    <w:p w14:paraId="6889FEEE" w14:textId="77777777" w:rsidR="00F71CC6" w:rsidRPr="004D6978" w:rsidRDefault="00AB307F" w:rsidP="00F71CC6">
      <w:pPr>
        <w:pStyle w:val="Brdtextmedindrag"/>
        <w:rPr>
          <w:i/>
          <w:sz w:val="18"/>
          <w:szCs w:val="18"/>
        </w:rPr>
      </w:pPr>
      <w:r w:rsidRPr="004D6978">
        <w:rPr>
          <w:i/>
          <w:sz w:val="18"/>
          <w:szCs w:val="18"/>
        </w:rPr>
        <w:t xml:space="preserve">b) kontroll i övrigt av att denna lag och föreskrifter </w:t>
      </w:r>
      <w:r>
        <w:rPr>
          <w:i/>
          <w:sz w:val="18"/>
          <w:szCs w:val="18"/>
        </w:rPr>
        <w:t xml:space="preserve">och beslut </w:t>
      </w:r>
      <w:r w:rsidRPr="004D6978">
        <w:rPr>
          <w:i/>
          <w:sz w:val="18"/>
          <w:szCs w:val="18"/>
        </w:rPr>
        <w:t>som har meddelats med stöd av lagen följs,</w:t>
      </w:r>
    </w:p>
    <w:p w14:paraId="1105D94A" w14:textId="77777777" w:rsidR="00F71CC6" w:rsidRPr="004D6978" w:rsidRDefault="00AB307F" w:rsidP="00F71CC6">
      <w:pPr>
        <w:pStyle w:val="Brdtextmedindrag"/>
        <w:rPr>
          <w:i/>
          <w:sz w:val="18"/>
          <w:szCs w:val="18"/>
        </w:rPr>
      </w:pPr>
      <w:r w:rsidRPr="004D6978">
        <w:rPr>
          <w:i/>
          <w:sz w:val="18"/>
          <w:szCs w:val="18"/>
        </w:rPr>
        <w:t xml:space="preserve">2. uttrycket annan offentlig verksamhet </w:t>
      </w:r>
    </w:p>
    <w:p w14:paraId="286DA3C8" w14:textId="77777777" w:rsidR="00F71CC6" w:rsidRPr="004D6978" w:rsidRDefault="00AB307F" w:rsidP="00F71CC6">
      <w:pPr>
        <w:pStyle w:val="Brdtextmedindrag"/>
        <w:rPr>
          <w:i/>
          <w:sz w:val="18"/>
          <w:szCs w:val="18"/>
        </w:rPr>
      </w:pPr>
      <w:r w:rsidRPr="004D6978">
        <w:rPr>
          <w:i/>
          <w:sz w:val="18"/>
          <w:szCs w:val="18"/>
        </w:rPr>
        <w:t>a) annan offentlig verksamhet enligt förordning (EU) 2017/625, och</w:t>
      </w:r>
    </w:p>
    <w:p w14:paraId="1130F677" w14:textId="77777777" w:rsidR="00F71CC6" w:rsidRPr="004D6978" w:rsidRDefault="00AB307F" w:rsidP="00F71CC6">
      <w:pPr>
        <w:pStyle w:val="Brdtextmedindrag"/>
        <w:rPr>
          <w:i/>
          <w:sz w:val="18"/>
          <w:szCs w:val="18"/>
        </w:rPr>
      </w:pPr>
      <w:r w:rsidRPr="004D6978">
        <w:rPr>
          <w:i/>
          <w:sz w:val="18"/>
          <w:szCs w:val="18"/>
        </w:rPr>
        <w:t>b) sådan offentlig verksamhet som i övrigt utförs med stöd av lagen eller före</w:t>
      </w:r>
      <w:r>
        <w:rPr>
          <w:i/>
          <w:sz w:val="18"/>
          <w:szCs w:val="18"/>
        </w:rPr>
        <w:softHyphen/>
      </w:r>
      <w:r w:rsidRPr="004D6978">
        <w:rPr>
          <w:i/>
          <w:sz w:val="18"/>
          <w:szCs w:val="18"/>
        </w:rPr>
        <w:t xml:space="preserve">skrifter </w:t>
      </w:r>
      <w:r>
        <w:rPr>
          <w:i/>
          <w:sz w:val="18"/>
          <w:szCs w:val="18"/>
        </w:rPr>
        <w:t xml:space="preserve">eller beslut </w:t>
      </w:r>
      <w:r w:rsidRPr="004D6978">
        <w:rPr>
          <w:i/>
          <w:sz w:val="18"/>
          <w:szCs w:val="18"/>
        </w:rPr>
        <w:t xml:space="preserve">som har meddelats med stöd av lagen, och </w:t>
      </w:r>
    </w:p>
    <w:p w14:paraId="1E6BFFA9" w14:textId="77777777" w:rsidR="00F71CC6" w:rsidRPr="004D6978" w:rsidRDefault="00AB307F" w:rsidP="00F71CC6">
      <w:pPr>
        <w:pStyle w:val="Brdtextmedindrag"/>
        <w:rPr>
          <w:b/>
          <w:i/>
          <w:sz w:val="18"/>
          <w:szCs w:val="18"/>
        </w:rPr>
      </w:pPr>
      <w:r w:rsidRPr="004D6978">
        <w:rPr>
          <w:i/>
          <w:sz w:val="18"/>
          <w:szCs w:val="18"/>
        </w:rPr>
        <w:t>3. uttrycket organ med delegerade uppgifter samma sak som i förordning (EU) 2017/625.</w:t>
      </w:r>
    </w:p>
    <w:p w14:paraId="303BB45D" w14:textId="77777777" w:rsidR="00F71CC6" w:rsidRDefault="00F71CC6" w:rsidP="00F71CC6">
      <w:pPr>
        <w:pStyle w:val="Brdtextmedindrag"/>
        <w:ind w:firstLine="0"/>
      </w:pPr>
    </w:p>
    <w:p w14:paraId="7D830F93" w14:textId="77777777" w:rsidR="00F71CC6" w:rsidRDefault="00AB307F" w:rsidP="00F71CC6">
      <w:pPr>
        <w:pStyle w:val="Brdtext"/>
      </w:pPr>
      <w:r>
        <w:t xml:space="preserve">Paragrafen är ny och övervägandena finns i avsnitt 7.1. </w:t>
      </w:r>
    </w:p>
    <w:p w14:paraId="27F978A9" w14:textId="77777777" w:rsidR="00F71CC6" w:rsidRDefault="00AB307F" w:rsidP="00F71CC6">
      <w:pPr>
        <w:pStyle w:val="Brdtextmedindrag"/>
      </w:pPr>
      <w:r>
        <w:t xml:space="preserve">I </w:t>
      </w:r>
      <w:r w:rsidRPr="00A64A66">
        <w:rPr>
          <w:i/>
          <w:iCs/>
        </w:rPr>
        <w:t>punkterna</w:t>
      </w:r>
      <w:r>
        <w:t xml:space="preserve"> </w:t>
      </w:r>
      <w:r w:rsidRPr="0012602C">
        <w:rPr>
          <w:i/>
        </w:rPr>
        <w:t>1 och 2</w:t>
      </w:r>
      <w:r>
        <w:t xml:space="preserve"> införs definitioner av uttrycken offentlig kontroll respektive annan offentlig verksamhet. Definitionerna innebär att med uttrycken ska förstås dels offentlig kontroll och annan offentlig verksam</w:t>
      </w:r>
      <w:r>
        <w:softHyphen/>
        <w:t>het såsom denna definieras i artikel 2 i den nya kontrollförordningen, dels sådan kontroll och annan offentlig verksamhet som inte omfattas av den nya kontrollförordningen utan enbart har stöd i lagen, t.ex. avseende sjuk</w:t>
      </w:r>
      <w:r>
        <w:softHyphen/>
        <w:t>domar som inte regleras i EU-lagstiftningen.</w:t>
      </w:r>
    </w:p>
    <w:p w14:paraId="2896A16B" w14:textId="77777777" w:rsidR="00F71CC6" w:rsidRDefault="00AB307F" w:rsidP="00F71CC6">
      <w:pPr>
        <w:pStyle w:val="Brdtextmedindrag"/>
      </w:pPr>
      <w:r>
        <w:t xml:space="preserve">I </w:t>
      </w:r>
      <w:r w:rsidRPr="00A64A66">
        <w:rPr>
          <w:i/>
          <w:iCs/>
        </w:rPr>
        <w:t>punkt</w:t>
      </w:r>
      <w:r>
        <w:t xml:space="preserve"> </w:t>
      </w:r>
      <w:r w:rsidRPr="001962E9">
        <w:rPr>
          <w:i/>
        </w:rPr>
        <w:t>3</w:t>
      </w:r>
      <w:r>
        <w:t xml:space="preserve"> anges att uttrycket organ med delegerade uppgifter betyder samma sak i lagen som i den nya kontrollförordningen. Definitionen av uttrycket som finns i artikel 3 gäller alltså vid tillämpningen av lagen.</w:t>
      </w:r>
    </w:p>
    <w:p w14:paraId="35BB5E4A" w14:textId="77777777" w:rsidR="00F71CC6" w:rsidRDefault="00AB307F" w:rsidP="00F71CC6">
      <w:pPr>
        <w:pStyle w:val="Brdtextmedindrag"/>
      </w:pPr>
      <w:r>
        <w:t xml:space="preserve">Hänvisningen till den nya kontrollförordningen är dynamisk, dvs. avser förordningen i den vid varje tidpunkt gällande lydelsen. </w:t>
      </w:r>
    </w:p>
    <w:p w14:paraId="701CFD3E" w14:textId="77777777" w:rsidR="00F71CC6" w:rsidRPr="004D6978" w:rsidRDefault="00AB307F" w:rsidP="00F71CC6">
      <w:pPr>
        <w:pStyle w:val="Rubrik4utannumrering"/>
        <w:rPr>
          <w:i/>
          <w:sz w:val="18"/>
          <w:szCs w:val="18"/>
        </w:rPr>
      </w:pPr>
      <w:r w:rsidRPr="004D6978">
        <w:rPr>
          <w:i/>
          <w:sz w:val="18"/>
          <w:szCs w:val="18"/>
        </w:rPr>
        <w:t>Tillämpning av förordning (EU) 2017/625</w:t>
      </w:r>
    </w:p>
    <w:p w14:paraId="232C34DA" w14:textId="77777777" w:rsidR="00F71CC6" w:rsidRPr="004D6978" w:rsidRDefault="00AB307F" w:rsidP="00F71CC6">
      <w:pPr>
        <w:pStyle w:val="Brdtext"/>
        <w:rPr>
          <w:i/>
          <w:sz w:val="18"/>
          <w:szCs w:val="18"/>
        </w:rPr>
      </w:pPr>
      <w:r w:rsidRPr="004D6978">
        <w:rPr>
          <w:b/>
          <w:i/>
          <w:sz w:val="18"/>
          <w:szCs w:val="18"/>
        </w:rPr>
        <w:t>1 c §</w:t>
      </w:r>
      <w:r w:rsidRPr="004D6978">
        <w:rPr>
          <w:i/>
          <w:sz w:val="18"/>
          <w:szCs w:val="18"/>
        </w:rPr>
        <w:t xml:space="preserve"> Förordning (EU) 2017/625 ska tillämpas även i fråga om offentlig kontroll och annan offentlig verksamhet som faller utanför förordningens tillämpnings</w:t>
      </w:r>
      <w:r>
        <w:rPr>
          <w:i/>
          <w:sz w:val="18"/>
          <w:szCs w:val="18"/>
        </w:rPr>
        <w:softHyphen/>
      </w:r>
      <w:r w:rsidRPr="004D6978">
        <w:rPr>
          <w:i/>
          <w:sz w:val="18"/>
          <w:szCs w:val="18"/>
        </w:rPr>
        <w:t>område.</w:t>
      </w:r>
    </w:p>
    <w:p w14:paraId="71F45673" w14:textId="77777777" w:rsidR="00F71CC6" w:rsidRDefault="00F71CC6" w:rsidP="00F71CC6">
      <w:pPr>
        <w:pStyle w:val="Brdtextmedindrag"/>
      </w:pPr>
    </w:p>
    <w:p w14:paraId="45A57004" w14:textId="77777777" w:rsidR="00F71CC6" w:rsidRDefault="00AB307F" w:rsidP="00F71CC6">
      <w:pPr>
        <w:pStyle w:val="Brdtext"/>
      </w:pPr>
      <w:bookmarkStart w:id="629" w:name="_Hlk42859972"/>
      <w:r>
        <w:t>Paragrafen är ny och övervägandena finns i avsnitt 7.1.</w:t>
      </w:r>
    </w:p>
    <w:p w14:paraId="76C71534" w14:textId="77777777" w:rsidR="00F71CC6" w:rsidRPr="00A701BE" w:rsidRDefault="00AB307F" w:rsidP="00F71CC6">
      <w:pPr>
        <w:pStyle w:val="Brdtextmedindrag"/>
      </w:pPr>
      <w:r>
        <w:t>Genom bestämmelsen görs den nya kontrollförordningen tillämplig på all offentlig kontroll och annan offentlig verksamhet som faller inom lagens tillämpningsområde, dvs. även offentlig verksamhet som gäller sjukdomar som inte omfattas av krav på åtgärder enligt EU-lagstiftningen</w:t>
      </w:r>
      <w:bookmarkEnd w:id="629"/>
      <w:r>
        <w:t>.</w:t>
      </w:r>
    </w:p>
    <w:p w14:paraId="4E855E3B" w14:textId="77777777" w:rsidR="00F71CC6" w:rsidRPr="00585A22" w:rsidRDefault="00AB307F" w:rsidP="00F71CC6">
      <w:pPr>
        <w:pStyle w:val="Rubrik4utannumrering"/>
        <w:rPr>
          <w:sz w:val="18"/>
          <w:szCs w:val="18"/>
        </w:rPr>
      </w:pPr>
      <w:r w:rsidRPr="00585A22">
        <w:rPr>
          <w:i/>
          <w:sz w:val="18"/>
          <w:szCs w:val="18"/>
        </w:rPr>
        <w:t>Offentlig</w:t>
      </w:r>
      <w:r w:rsidRPr="00585A22">
        <w:rPr>
          <w:sz w:val="18"/>
          <w:szCs w:val="18"/>
        </w:rPr>
        <w:t xml:space="preserve"> kontroll </w:t>
      </w:r>
      <w:r w:rsidRPr="00585A22">
        <w:rPr>
          <w:i/>
          <w:sz w:val="18"/>
          <w:szCs w:val="18"/>
        </w:rPr>
        <w:t>och annan offentlig verksamhet</w:t>
      </w:r>
    </w:p>
    <w:p w14:paraId="6D7CDE77" w14:textId="77777777" w:rsidR="00F71CC6" w:rsidRPr="00585A22" w:rsidRDefault="00AB307F" w:rsidP="00F71CC6">
      <w:pPr>
        <w:pStyle w:val="Brdtext"/>
        <w:rPr>
          <w:sz w:val="18"/>
          <w:szCs w:val="18"/>
        </w:rPr>
      </w:pPr>
      <w:r w:rsidRPr="00585A22">
        <w:rPr>
          <w:b/>
          <w:sz w:val="18"/>
          <w:szCs w:val="18"/>
        </w:rPr>
        <w:t>11 §</w:t>
      </w:r>
      <w:r>
        <w:rPr>
          <w:b/>
          <w:sz w:val="18"/>
          <w:szCs w:val="18"/>
        </w:rPr>
        <w:t> </w:t>
      </w:r>
      <w:r w:rsidRPr="00585A22">
        <w:rPr>
          <w:sz w:val="18"/>
          <w:szCs w:val="18"/>
        </w:rPr>
        <w:t xml:space="preserve">Offentlig kontroll utövas av Jordbruksverket och länsstyrelserna </w:t>
      </w:r>
      <w:r w:rsidRPr="00585A22">
        <w:rPr>
          <w:i/>
          <w:sz w:val="18"/>
          <w:szCs w:val="18"/>
        </w:rPr>
        <w:t>(kontroll</w:t>
      </w:r>
      <w:r>
        <w:rPr>
          <w:i/>
          <w:sz w:val="18"/>
          <w:szCs w:val="18"/>
        </w:rPr>
        <w:softHyphen/>
      </w:r>
      <w:r w:rsidRPr="00585A22">
        <w:rPr>
          <w:i/>
          <w:sz w:val="18"/>
          <w:szCs w:val="18"/>
        </w:rPr>
        <w:t>myndigheterna)</w:t>
      </w:r>
      <w:r w:rsidRPr="00585A22">
        <w:rPr>
          <w:sz w:val="18"/>
          <w:szCs w:val="18"/>
        </w:rPr>
        <w:t xml:space="preserve"> </w:t>
      </w:r>
      <w:r w:rsidRPr="00585A22">
        <w:rPr>
          <w:i/>
          <w:sz w:val="18"/>
          <w:szCs w:val="18"/>
        </w:rPr>
        <w:t>enligt föreskrifter som regeringen meddelar</w:t>
      </w:r>
      <w:r w:rsidRPr="00585A22">
        <w:rPr>
          <w:sz w:val="18"/>
          <w:szCs w:val="18"/>
        </w:rPr>
        <w:t>.</w:t>
      </w:r>
    </w:p>
    <w:p w14:paraId="6A6F5DAF" w14:textId="77777777" w:rsidR="00F71CC6" w:rsidRPr="00585A22" w:rsidRDefault="00AB307F" w:rsidP="00F71CC6">
      <w:pPr>
        <w:pStyle w:val="Brdtextmedindrag"/>
        <w:rPr>
          <w:i/>
          <w:sz w:val="18"/>
          <w:szCs w:val="18"/>
        </w:rPr>
      </w:pPr>
      <w:r w:rsidRPr="00585A22">
        <w:rPr>
          <w:i/>
          <w:sz w:val="18"/>
          <w:szCs w:val="18"/>
        </w:rPr>
        <w:t>Annan offentlig verksamhet utförs av kontrollmyndigheterna och andra statliga myndigheter enligt vad som anges i denna lag och i föreskrifter som regeringen meddelar.</w:t>
      </w:r>
    </w:p>
    <w:p w14:paraId="4D69F67D" w14:textId="77777777" w:rsidR="00F71CC6" w:rsidRPr="004973DE" w:rsidRDefault="00F71CC6" w:rsidP="00F71CC6">
      <w:pPr>
        <w:pStyle w:val="Brdtextmedindrag"/>
        <w:ind w:firstLine="0"/>
        <w:rPr>
          <w:b/>
        </w:rPr>
      </w:pPr>
    </w:p>
    <w:p w14:paraId="7521F32C" w14:textId="77777777" w:rsidR="00F71CC6" w:rsidRDefault="00AB307F" w:rsidP="00F71CC6">
      <w:pPr>
        <w:pStyle w:val="Brdtextmedindrag"/>
        <w:ind w:firstLine="0"/>
      </w:pPr>
      <w:r>
        <w:t>Paragrafen reglerar vilka myndigheter som utövar offentlig kontroll och annan offentlig verksamhet. Övervägandena finns i avsnitt 7.2.</w:t>
      </w:r>
    </w:p>
    <w:p w14:paraId="327AD00D" w14:textId="77777777" w:rsidR="00F71CC6" w:rsidRDefault="00AB307F" w:rsidP="00F71CC6">
      <w:pPr>
        <w:pStyle w:val="Brdtextmedindrag"/>
      </w:pPr>
      <w:r>
        <w:t xml:space="preserve">I </w:t>
      </w:r>
      <w:r w:rsidRPr="00A14C6A">
        <w:rPr>
          <w:i/>
        </w:rPr>
        <w:t>första stycket</w:t>
      </w:r>
      <w:r>
        <w:t xml:space="preserve"> stryks uppräkningen av vilka föreskrifter och beslut som den offentliga kontrollen avser. Innebörden av uttrycket offentlig kontroll framgår av definitionen i 1 b §. Det görs också vissa språkliga ändringar.</w:t>
      </w:r>
    </w:p>
    <w:p w14:paraId="2C8C604F" w14:textId="77777777" w:rsidR="00F71CC6" w:rsidRDefault="00AB307F" w:rsidP="00F71CC6">
      <w:pPr>
        <w:pStyle w:val="Brdtextmedindrag"/>
      </w:pPr>
      <w:r>
        <w:t xml:space="preserve">I ett nytt </w:t>
      </w:r>
      <w:r w:rsidRPr="00A14C6A">
        <w:rPr>
          <w:i/>
        </w:rPr>
        <w:t>andra stycke</w:t>
      </w:r>
      <w:r>
        <w:t xml:space="preserve"> framgår vilka myndigheter som utför annan offentlig verksamhet. Annan offentlig verksamhet definieras i artikel 2.2 i den nya kontrollförordningen som annan verksamhet än offentlig kontroll som utförs av de behöriga myndigheterna, däribland verksamhet för att kontrollera om det förekommer djursjukdomar, förebygga eller begränsa spridningen av sådana djursjukdomar, utrota dessa djursjukdomar, bevilja tillstånd eller godkännanden och utfärda officiella intyg eller officiella attesteringar. Det innebär att åtgärder som är att anse som annan offentlig verksamhet och vilken myndighet som ska utföra den i flera fall regleras i lagen, t.ex. i 4 a och 5 §§. I övrigt fördelar regeringen uppgifter mellan myndigheterna genom bestämmelser i förordning. Uppgifter som är annan offentlig verksamhet kan utföras av andra statliga myndigheter än kontrollmyndigheterna.</w:t>
      </w:r>
    </w:p>
    <w:p w14:paraId="20578B85" w14:textId="77777777" w:rsidR="00F71CC6" w:rsidRDefault="00AB307F" w:rsidP="00F71CC6">
      <w:pPr>
        <w:pStyle w:val="Brdtextmedindrag"/>
      </w:pPr>
      <w:r>
        <w:t>Det görs även vissa språkliga ändringar i paragrafen.</w:t>
      </w:r>
    </w:p>
    <w:p w14:paraId="59903878" w14:textId="77777777" w:rsidR="00F71CC6" w:rsidRDefault="00F71CC6" w:rsidP="00F71CC6">
      <w:pPr>
        <w:pStyle w:val="Brdtext"/>
        <w:rPr>
          <w:b/>
          <w:sz w:val="18"/>
          <w:szCs w:val="18"/>
        </w:rPr>
      </w:pPr>
    </w:p>
    <w:p w14:paraId="0CD3348E" w14:textId="77777777" w:rsidR="00F71CC6" w:rsidRPr="005863F6" w:rsidRDefault="00AB307F" w:rsidP="00F71CC6">
      <w:pPr>
        <w:pStyle w:val="Brdtext"/>
        <w:rPr>
          <w:sz w:val="18"/>
          <w:szCs w:val="18"/>
        </w:rPr>
      </w:pPr>
      <w:r w:rsidRPr="005863F6">
        <w:rPr>
          <w:b/>
          <w:sz w:val="18"/>
          <w:szCs w:val="18"/>
        </w:rPr>
        <w:t>11 a §</w:t>
      </w:r>
      <w:r w:rsidRPr="005863F6">
        <w:rPr>
          <w:sz w:val="18"/>
          <w:szCs w:val="18"/>
        </w:rPr>
        <w:t xml:space="preserve"> Jordbruksverket samordnar övriga kontrollmyndigheters verksamhet och lämnar råd och hjälp i denna verksamhet.</w:t>
      </w:r>
    </w:p>
    <w:p w14:paraId="1D93E0B6" w14:textId="77777777" w:rsidR="00F71CC6" w:rsidRPr="00660E36" w:rsidRDefault="00AB307F" w:rsidP="00F71CC6">
      <w:pPr>
        <w:pStyle w:val="Brdtextmedindrag"/>
      </w:pPr>
      <w:r w:rsidRPr="005863F6">
        <w:rPr>
          <w:sz w:val="18"/>
          <w:szCs w:val="18"/>
        </w:rPr>
        <w:t xml:space="preserve">Den myndighet som utövar offentlig kontroll </w:t>
      </w:r>
      <w:r w:rsidRPr="005863F6">
        <w:rPr>
          <w:i/>
          <w:sz w:val="18"/>
          <w:szCs w:val="18"/>
        </w:rPr>
        <w:t>ska</w:t>
      </w:r>
      <w:r w:rsidRPr="005863F6">
        <w:rPr>
          <w:sz w:val="18"/>
          <w:szCs w:val="18"/>
        </w:rPr>
        <w:t xml:space="preserve"> genom rådgivning, inform</w:t>
      </w:r>
      <w:r>
        <w:rPr>
          <w:sz w:val="18"/>
          <w:szCs w:val="18"/>
        </w:rPr>
        <w:softHyphen/>
      </w:r>
      <w:r w:rsidRPr="005863F6">
        <w:rPr>
          <w:sz w:val="18"/>
          <w:szCs w:val="18"/>
        </w:rPr>
        <w:t xml:space="preserve">ation och på annat sätt underlätta för den enskilde att fullgöra sina skyldigheter enligt lagen, de föreskrifter och beslut som har meddelats med stöd av lagen, de </w:t>
      </w:r>
      <w:r w:rsidRPr="005863F6">
        <w:rPr>
          <w:i/>
          <w:sz w:val="18"/>
          <w:szCs w:val="18"/>
        </w:rPr>
        <w:t>EU-bestämmelser</w:t>
      </w:r>
      <w:r w:rsidRPr="005863F6">
        <w:rPr>
          <w:sz w:val="18"/>
          <w:szCs w:val="18"/>
        </w:rPr>
        <w:t xml:space="preserve"> som lagen </w:t>
      </w:r>
      <w:r w:rsidRPr="005863F6">
        <w:rPr>
          <w:i/>
          <w:sz w:val="18"/>
          <w:szCs w:val="18"/>
        </w:rPr>
        <w:t xml:space="preserve">kompletterar </w:t>
      </w:r>
      <w:r w:rsidRPr="005863F6">
        <w:rPr>
          <w:sz w:val="18"/>
          <w:szCs w:val="18"/>
        </w:rPr>
        <w:t xml:space="preserve">och de beslut som har meddelats med stöd av </w:t>
      </w:r>
      <w:r w:rsidRPr="005863F6">
        <w:rPr>
          <w:i/>
          <w:sz w:val="18"/>
          <w:szCs w:val="18"/>
        </w:rPr>
        <w:t>EU-bestämmelserna</w:t>
      </w:r>
      <w:r w:rsidRPr="005863F6">
        <w:rPr>
          <w:sz w:val="18"/>
          <w:szCs w:val="18"/>
        </w:rPr>
        <w:t>.</w:t>
      </w:r>
    </w:p>
    <w:p w14:paraId="4D2077A4" w14:textId="77777777" w:rsidR="00F71CC6" w:rsidRDefault="00F71CC6" w:rsidP="00F71CC6">
      <w:pPr>
        <w:pStyle w:val="Brdtext"/>
      </w:pPr>
    </w:p>
    <w:p w14:paraId="719A9A07" w14:textId="77777777" w:rsidR="00F71CC6" w:rsidRDefault="00AB307F" w:rsidP="00F71CC6">
      <w:pPr>
        <w:pStyle w:val="Brdtext"/>
      </w:pPr>
      <w:r>
        <w:t>I andra stycket ändras EG-bestämmelser till EU-bestämmelser. Det görs även vissa språkliga ändringar.</w:t>
      </w:r>
    </w:p>
    <w:p w14:paraId="5313FB5F" w14:textId="77777777" w:rsidR="00F71CC6" w:rsidRPr="003C79DA" w:rsidRDefault="00AB307F" w:rsidP="00F71CC6">
      <w:pPr>
        <w:pStyle w:val="Rubrik4utannumrering"/>
        <w:rPr>
          <w:i/>
          <w:sz w:val="18"/>
          <w:szCs w:val="18"/>
        </w:rPr>
      </w:pPr>
      <w:r w:rsidRPr="003C79DA">
        <w:rPr>
          <w:i/>
          <w:sz w:val="18"/>
          <w:szCs w:val="18"/>
        </w:rPr>
        <w:t>Delegering av vissa uppgifter</w:t>
      </w:r>
    </w:p>
    <w:p w14:paraId="409F5D07" w14:textId="77777777" w:rsidR="00F71CC6" w:rsidRPr="007A76D8" w:rsidRDefault="00AB307F" w:rsidP="00F71CC6">
      <w:pPr>
        <w:pStyle w:val="Brdtext"/>
      </w:pPr>
      <w:r w:rsidRPr="003C79DA">
        <w:rPr>
          <w:b/>
          <w:i/>
          <w:sz w:val="18"/>
          <w:szCs w:val="18"/>
        </w:rPr>
        <w:t>11 b §</w:t>
      </w:r>
      <w:r w:rsidRPr="003C79DA">
        <w:rPr>
          <w:i/>
          <w:sz w:val="18"/>
          <w:szCs w:val="18"/>
        </w:rPr>
        <w:t xml:space="preserve"> I förordning (EU) 2017/625 finns bestämmelser om att vissa uppgifter som ingår i den offentliga kontrollen och vissa uppgifter i samband med annan offentlig verksamhet får delegeras till ett organ eller till en fysisk person.</w:t>
      </w:r>
    </w:p>
    <w:p w14:paraId="3CC0B680" w14:textId="77777777" w:rsidR="00F71CC6" w:rsidRDefault="00F71CC6" w:rsidP="00F71CC6">
      <w:pPr>
        <w:pStyle w:val="Brdtextmedindrag"/>
      </w:pPr>
    </w:p>
    <w:p w14:paraId="482627FD" w14:textId="77777777" w:rsidR="00F71CC6" w:rsidRDefault="00AB307F" w:rsidP="00F71CC6">
      <w:pPr>
        <w:pStyle w:val="Brdtext"/>
      </w:pPr>
      <w:r>
        <w:t>Paragrafen är ny och övervägandena finns i avsnitt 7.3.</w:t>
      </w:r>
    </w:p>
    <w:p w14:paraId="7AD8E66E" w14:textId="77777777" w:rsidR="00F71CC6" w:rsidRPr="007A76D8" w:rsidRDefault="00AB307F" w:rsidP="00F71CC6">
      <w:pPr>
        <w:pStyle w:val="Brdtextmedindrag"/>
      </w:pPr>
      <w:r>
        <w:t>I paragrafen finns en upplysning om de bestämmelser om delegering av offentlig kontroll och annan offentlig verksamhet till organ eller fysiska personer som finns i artiklarna 28–31 i den nya kontrollförordningen. Bestämmelserna i kontrollförordningen kan tillämpas direkt av de behö</w:t>
      </w:r>
      <w:r>
        <w:softHyphen/>
        <w:t>riga myndigheterna.</w:t>
      </w:r>
    </w:p>
    <w:p w14:paraId="6E0CFBC6" w14:textId="77777777" w:rsidR="00F71CC6" w:rsidRPr="00C92282" w:rsidRDefault="00AB307F" w:rsidP="00F71CC6">
      <w:pPr>
        <w:pStyle w:val="Rubrik4utannumrering"/>
        <w:rPr>
          <w:i/>
          <w:sz w:val="18"/>
          <w:szCs w:val="18"/>
        </w:rPr>
      </w:pPr>
      <w:r w:rsidRPr="00C92282">
        <w:rPr>
          <w:i/>
          <w:sz w:val="18"/>
          <w:szCs w:val="18"/>
        </w:rPr>
        <w:t>Förvaltningslagens tillämpning</w:t>
      </w:r>
    </w:p>
    <w:p w14:paraId="0323D7D7" w14:textId="77777777" w:rsidR="00F71CC6" w:rsidRPr="00C92282" w:rsidRDefault="00AB307F" w:rsidP="00F71CC6">
      <w:pPr>
        <w:pStyle w:val="Brdtext"/>
        <w:rPr>
          <w:i/>
          <w:sz w:val="18"/>
          <w:szCs w:val="18"/>
        </w:rPr>
      </w:pPr>
      <w:r w:rsidRPr="00C92282">
        <w:rPr>
          <w:b/>
          <w:i/>
          <w:sz w:val="18"/>
          <w:szCs w:val="18"/>
        </w:rPr>
        <w:t>11 c §</w:t>
      </w:r>
      <w:r w:rsidRPr="00C92282">
        <w:rPr>
          <w:i/>
          <w:sz w:val="18"/>
          <w:szCs w:val="18"/>
        </w:rPr>
        <w:t xml:space="preserve"> Vid offentlig kontroll eller annan offentlig verksamhet som utförs av ett organ med delegerade uppgifter eller av en fysisk person som har delegerats vissa uppgifter ska följande bestämmelser i förvaltningslagen (2017:900) tillämpas:</w:t>
      </w:r>
    </w:p>
    <w:p w14:paraId="111BFECB" w14:textId="77777777" w:rsidR="00F71CC6" w:rsidRPr="00C92282" w:rsidRDefault="00AB307F" w:rsidP="00F71CC6">
      <w:pPr>
        <w:pStyle w:val="Brdtextmedindrag"/>
        <w:rPr>
          <w:i/>
          <w:sz w:val="18"/>
          <w:szCs w:val="18"/>
        </w:rPr>
      </w:pPr>
      <w:r w:rsidRPr="00C92282">
        <w:rPr>
          <w:i/>
          <w:sz w:val="18"/>
          <w:szCs w:val="18"/>
        </w:rPr>
        <w:t>– 5 § om legalitet, objektivitet och proportionalitet,</w:t>
      </w:r>
    </w:p>
    <w:p w14:paraId="7A0A6140" w14:textId="77777777" w:rsidR="00F71CC6" w:rsidRPr="00C92282" w:rsidRDefault="00AB307F" w:rsidP="00F71CC6">
      <w:pPr>
        <w:pStyle w:val="Brdtextmedindrag"/>
        <w:rPr>
          <w:i/>
          <w:sz w:val="18"/>
          <w:szCs w:val="18"/>
        </w:rPr>
      </w:pPr>
      <w:r w:rsidRPr="00C92282">
        <w:rPr>
          <w:i/>
          <w:sz w:val="18"/>
          <w:szCs w:val="18"/>
        </w:rPr>
        <w:t>– 10 § om partsinsyn,</w:t>
      </w:r>
    </w:p>
    <w:p w14:paraId="7B41CB3C" w14:textId="77777777" w:rsidR="00F71CC6" w:rsidRPr="00C92282" w:rsidRDefault="00AB307F" w:rsidP="00F71CC6">
      <w:pPr>
        <w:pStyle w:val="Brdtextmedindrag"/>
        <w:rPr>
          <w:i/>
          <w:sz w:val="18"/>
          <w:szCs w:val="18"/>
        </w:rPr>
      </w:pPr>
      <w:r w:rsidRPr="00C92282">
        <w:rPr>
          <w:i/>
          <w:sz w:val="18"/>
          <w:szCs w:val="18"/>
        </w:rPr>
        <w:t>– 16–18 §§ om jäv,</w:t>
      </w:r>
    </w:p>
    <w:p w14:paraId="261EA7B9" w14:textId="77777777" w:rsidR="00F71CC6" w:rsidRPr="00C92282" w:rsidRDefault="00AB307F" w:rsidP="00F71CC6">
      <w:pPr>
        <w:pStyle w:val="Brdtextmedindrag"/>
        <w:rPr>
          <w:i/>
          <w:sz w:val="18"/>
          <w:szCs w:val="18"/>
        </w:rPr>
      </w:pPr>
      <w:r w:rsidRPr="00C92282">
        <w:rPr>
          <w:i/>
          <w:sz w:val="18"/>
          <w:szCs w:val="18"/>
        </w:rPr>
        <w:t>– 23 § om utredningsansvaret,</w:t>
      </w:r>
    </w:p>
    <w:p w14:paraId="01151F7B" w14:textId="77777777" w:rsidR="00F71CC6" w:rsidRPr="00C92282" w:rsidRDefault="00AB307F" w:rsidP="00F71CC6">
      <w:pPr>
        <w:pStyle w:val="Brdtextmedindrag"/>
        <w:rPr>
          <w:i/>
          <w:sz w:val="18"/>
          <w:szCs w:val="18"/>
        </w:rPr>
      </w:pPr>
      <w:r w:rsidRPr="00C92282">
        <w:rPr>
          <w:i/>
          <w:sz w:val="18"/>
          <w:szCs w:val="18"/>
        </w:rPr>
        <w:t>– 24 § om när man får lämna uppgifter muntligt,</w:t>
      </w:r>
    </w:p>
    <w:p w14:paraId="226558CC" w14:textId="77777777" w:rsidR="00F71CC6" w:rsidRPr="00C92282" w:rsidRDefault="00AB307F" w:rsidP="00F71CC6">
      <w:pPr>
        <w:pStyle w:val="Brdtextmedindrag"/>
        <w:rPr>
          <w:i/>
          <w:sz w:val="18"/>
          <w:szCs w:val="18"/>
        </w:rPr>
      </w:pPr>
      <w:r w:rsidRPr="00C92282">
        <w:rPr>
          <w:i/>
          <w:sz w:val="18"/>
          <w:szCs w:val="18"/>
        </w:rPr>
        <w:t>– 25 § om kommunikation,</w:t>
      </w:r>
    </w:p>
    <w:p w14:paraId="250C5CE9" w14:textId="77777777" w:rsidR="00F71CC6" w:rsidRPr="00C92282" w:rsidRDefault="00AB307F" w:rsidP="00F71CC6">
      <w:pPr>
        <w:pStyle w:val="Brdtextmedindrag"/>
        <w:rPr>
          <w:i/>
          <w:sz w:val="18"/>
          <w:szCs w:val="18"/>
        </w:rPr>
      </w:pPr>
      <w:r w:rsidRPr="00C92282">
        <w:rPr>
          <w:i/>
          <w:sz w:val="18"/>
          <w:szCs w:val="18"/>
        </w:rPr>
        <w:t>– 27 § om dokumentation av uppgifter,</w:t>
      </w:r>
    </w:p>
    <w:p w14:paraId="66550A9B" w14:textId="77777777" w:rsidR="00F71CC6" w:rsidRPr="00C92282" w:rsidRDefault="00AB307F" w:rsidP="00F71CC6">
      <w:pPr>
        <w:pStyle w:val="Brdtextmedindrag"/>
        <w:rPr>
          <w:i/>
          <w:sz w:val="18"/>
          <w:szCs w:val="18"/>
        </w:rPr>
      </w:pPr>
      <w:r w:rsidRPr="00C92282">
        <w:rPr>
          <w:i/>
          <w:sz w:val="18"/>
          <w:szCs w:val="18"/>
        </w:rPr>
        <w:t>– 31 § om dokumentation av beslut,</w:t>
      </w:r>
    </w:p>
    <w:p w14:paraId="6784C817" w14:textId="77777777" w:rsidR="00F71CC6" w:rsidRPr="00C92282" w:rsidRDefault="00AB307F" w:rsidP="00F71CC6">
      <w:pPr>
        <w:pStyle w:val="Brdtextmedindrag"/>
        <w:rPr>
          <w:i/>
          <w:sz w:val="18"/>
          <w:szCs w:val="18"/>
        </w:rPr>
      </w:pPr>
      <w:r w:rsidRPr="00C92282">
        <w:rPr>
          <w:i/>
          <w:sz w:val="18"/>
          <w:szCs w:val="18"/>
        </w:rPr>
        <w:t>– 32 § om motivering av beslut,</w:t>
      </w:r>
    </w:p>
    <w:p w14:paraId="6BFD128A" w14:textId="77777777" w:rsidR="00F71CC6" w:rsidRPr="00C92282" w:rsidRDefault="00AB307F" w:rsidP="00F71CC6">
      <w:pPr>
        <w:pStyle w:val="Brdtextmedindrag"/>
        <w:rPr>
          <w:i/>
          <w:sz w:val="18"/>
          <w:szCs w:val="18"/>
        </w:rPr>
      </w:pPr>
      <w:r w:rsidRPr="00C92282">
        <w:rPr>
          <w:i/>
          <w:sz w:val="18"/>
          <w:szCs w:val="18"/>
        </w:rPr>
        <w:t>– 33 och 34 §§ om underrättelse om innehållet i beslut och hur ett överklagande går till,</w:t>
      </w:r>
    </w:p>
    <w:p w14:paraId="66BD1F75" w14:textId="77777777" w:rsidR="00F71CC6" w:rsidRPr="00C92282" w:rsidRDefault="00AB307F" w:rsidP="00F71CC6">
      <w:pPr>
        <w:pStyle w:val="Brdtextmedindrag"/>
        <w:rPr>
          <w:i/>
          <w:sz w:val="18"/>
          <w:szCs w:val="18"/>
        </w:rPr>
      </w:pPr>
      <w:r w:rsidRPr="00C92282">
        <w:rPr>
          <w:i/>
          <w:sz w:val="18"/>
          <w:szCs w:val="18"/>
        </w:rPr>
        <w:t>– 36 § om rättelse av skrivfel och liknande, och</w:t>
      </w:r>
    </w:p>
    <w:p w14:paraId="006CB7EE" w14:textId="77777777" w:rsidR="00F71CC6" w:rsidRPr="0096451B" w:rsidRDefault="00AB307F" w:rsidP="00F71CC6">
      <w:pPr>
        <w:pStyle w:val="Brdtextmedindrag"/>
      </w:pPr>
      <w:r w:rsidRPr="00C92282">
        <w:rPr>
          <w:i/>
          <w:sz w:val="18"/>
          <w:szCs w:val="18"/>
        </w:rPr>
        <w:t>– 42 §</w:t>
      </w:r>
      <w:r w:rsidRPr="00C92282">
        <w:rPr>
          <w:sz w:val="18"/>
          <w:szCs w:val="18"/>
        </w:rPr>
        <w:t xml:space="preserve"> </w:t>
      </w:r>
      <w:r w:rsidRPr="00C92282">
        <w:rPr>
          <w:i/>
          <w:sz w:val="18"/>
          <w:szCs w:val="18"/>
        </w:rPr>
        <w:t>om vem som får överklaga ett beslut.</w:t>
      </w:r>
    </w:p>
    <w:p w14:paraId="65D8D291" w14:textId="77777777" w:rsidR="00F71CC6" w:rsidRDefault="00F71CC6" w:rsidP="00F71CC6">
      <w:pPr>
        <w:pStyle w:val="Brdtextmedindrag"/>
        <w:ind w:firstLine="0"/>
      </w:pPr>
    </w:p>
    <w:p w14:paraId="4A12EBDA" w14:textId="77777777" w:rsidR="00F71CC6" w:rsidRPr="004408B5" w:rsidRDefault="00AB307F" w:rsidP="00F71CC6">
      <w:pPr>
        <w:pStyle w:val="Brdtextmedindrag"/>
        <w:ind w:firstLine="0"/>
      </w:pPr>
      <w:r>
        <w:t>Paragrafen är ny. Bestämmelsen reglerar vilka bestämmelser i förvalt</w:t>
      </w:r>
      <w:r>
        <w:softHyphen/>
        <w:t>ningslagen som ska tillämpas vid offentlig kontroll eller annan offentlig verksamhet som utförs av ett organ med delegerade uppgifter eller av en fysisk person som har delegerats vissa uppgifter. Det gäller bestämmel</w:t>
      </w:r>
      <w:r>
        <w:softHyphen/>
        <w:t>serna om legalitet, objektivitet och proportionalitet, partsinsyn, jäv, utred</w:t>
      </w:r>
      <w:r>
        <w:softHyphen/>
        <w:t>ningsansvaret, när man får lämna uppgifter muntligt, kommunikation, dokumentation av uppgifter, dokumentation av beslut, motivering av beslut, underrättelse om innehållet i beslut och hur ett överlagande går till,</w:t>
      </w:r>
      <w:r w:rsidDel="00BC3A71">
        <w:t xml:space="preserve"> </w:t>
      </w:r>
      <w:r>
        <w:t xml:space="preserve">rättelse av skrivfel och liknande och om vem som får överklaga ett beslut. Övervägandena </w:t>
      </w:r>
      <w:r w:rsidRPr="004408B5">
        <w:t>finns i avsnitt</w:t>
      </w:r>
      <w:r>
        <w:t>en</w:t>
      </w:r>
      <w:r w:rsidRPr="004408B5">
        <w:t xml:space="preserve"> 6.</w:t>
      </w:r>
      <w:r>
        <w:t>4</w:t>
      </w:r>
      <w:r w:rsidRPr="004408B5">
        <w:t xml:space="preserve"> och 7.</w:t>
      </w:r>
      <w:r>
        <w:t>10</w:t>
      </w:r>
      <w:r w:rsidRPr="004408B5">
        <w:t xml:space="preserve">. </w:t>
      </w:r>
    </w:p>
    <w:p w14:paraId="52EEF411" w14:textId="77777777" w:rsidR="00F71CC6" w:rsidRPr="00057C81" w:rsidRDefault="00AB307F" w:rsidP="00F71CC6">
      <w:pPr>
        <w:pStyle w:val="Rubrik4utannumrering"/>
        <w:rPr>
          <w:i/>
          <w:sz w:val="18"/>
          <w:szCs w:val="18"/>
        </w:rPr>
      </w:pPr>
      <w:r w:rsidRPr="00057C81">
        <w:rPr>
          <w:i/>
          <w:sz w:val="18"/>
          <w:szCs w:val="18"/>
        </w:rPr>
        <w:t>Tystnadsplikt</w:t>
      </w:r>
    </w:p>
    <w:p w14:paraId="34162344" w14:textId="77777777" w:rsidR="00F71CC6" w:rsidRPr="00057C81" w:rsidRDefault="00AB307F" w:rsidP="00F71CC6">
      <w:pPr>
        <w:pStyle w:val="Brdtext"/>
        <w:rPr>
          <w:i/>
          <w:sz w:val="18"/>
          <w:szCs w:val="18"/>
        </w:rPr>
      </w:pPr>
      <w:r w:rsidRPr="00057C81">
        <w:rPr>
          <w:b/>
          <w:i/>
          <w:sz w:val="18"/>
          <w:szCs w:val="18"/>
        </w:rPr>
        <w:t>11 d §</w:t>
      </w:r>
      <w:r w:rsidRPr="00057C81">
        <w:rPr>
          <w:i/>
          <w:sz w:val="18"/>
          <w:szCs w:val="18"/>
        </w:rPr>
        <w:t xml:space="preserve"> Den som </w:t>
      </w:r>
      <w:r>
        <w:rPr>
          <w:i/>
          <w:sz w:val="18"/>
          <w:szCs w:val="18"/>
        </w:rPr>
        <w:t xml:space="preserve">i enskild verksamhet </w:t>
      </w:r>
      <w:r w:rsidRPr="00057C81">
        <w:rPr>
          <w:i/>
          <w:sz w:val="18"/>
          <w:szCs w:val="18"/>
        </w:rPr>
        <w:t xml:space="preserve">utför </w:t>
      </w:r>
      <w:r w:rsidRPr="003427CE">
        <w:rPr>
          <w:i/>
          <w:sz w:val="18"/>
          <w:szCs w:val="18"/>
        </w:rPr>
        <w:t>eller har utfört</w:t>
      </w:r>
      <w:r>
        <w:rPr>
          <w:i/>
        </w:rPr>
        <w:t xml:space="preserve"> </w:t>
      </w:r>
      <w:r w:rsidRPr="00057C81">
        <w:rPr>
          <w:i/>
          <w:sz w:val="18"/>
          <w:szCs w:val="18"/>
        </w:rPr>
        <w:t>offentlig kontroll eller annan offentlig verksamhet får inte obehörigen röja eller ut</w:t>
      </w:r>
      <w:r w:rsidRPr="00057C81">
        <w:rPr>
          <w:i/>
          <w:sz w:val="18"/>
          <w:szCs w:val="18"/>
        </w:rPr>
        <w:softHyphen/>
        <w:t>nyttja det som han eller hon har fått kännedom om medan uppgifterna utfördes.</w:t>
      </w:r>
      <w:r>
        <w:rPr>
          <w:i/>
          <w:sz w:val="18"/>
          <w:szCs w:val="18"/>
        </w:rPr>
        <w:t xml:space="preserve"> </w:t>
      </w:r>
      <w:r w:rsidRPr="00B94839">
        <w:rPr>
          <w:i/>
          <w:sz w:val="18"/>
          <w:szCs w:val="18"/>
        </w:rPr>
        <w:t xml:space="preserve">Detsamma ska gälla den som i enskild verksamhet utför </w:t>
      </w:r>
      <w:r w:rsidRPr="003427CE">
        <w:rPr>
          <w:i/>
          <w:sz w:val="18"/>
          <w:szCs w:val="18"/>
        </w:rPr>
        <w:t>eller har utfört</w:t>
      </w:r>
      <w:r>
        <w:rPr>
          <w:i/>
        </w:rPr>
        <w:t xml:space="preserve"> </w:t>
      </w:r>
      <w:r w:rsidRPr="00B94839">
        <w:rPr>
          <w:i/>
          <w:sz w:val="18"/>
          <w:szCs w:val="18"/>
        </w:rPr>
        <w:t>laboratorieanalyser, laboratorietester eller laboratoriediagnostik på prover som tas vid offentlig kontroll och annan offentlig verksamhet</w:t>
      </w:r>
      <w:r>
        <w:rPr>
          <w:i/>
          <w:sz w:val="18"/>
          <w:szCs w:val="18"/>
        </w:rPr>
        <w:t>.</w:t>
      </w:r>
    </w:p>
    <w:p w14:paraId="5053C18B" w14:textId="77777777" w:rsidR="00F71CC6" w:rsidRPr="00FF2EEB" w:rsidRDefault="00AB307F" w:rsidP="00F71CC6">
      <w:pPr>
        <w:pStyle w:val="Brdtextmedindrag"/>
        <w:rPr>
          <w:i/>
          <w:sz w:val="18"/>
          <w:szCs w:val="18"/>
        </w:rPr>
      </w:pPr>
      <w:r w:rsidRPr="00FF2EEB">
        <w:rPr>
          <w:i/>
          <w:sz w:val="18"/>
          <w:szCs w:val="18"/>
        </w:rPr>
        <w:t>I det allmännas verksamhet tillämpas offentlighets- och sekretesslagen (2009:400) i stället för första stycket</w:t>
      </w:r>
      <w:r w:rsidRPr="00FF2EEB">
        <w:rPr>
          <w:i/>
          <w:iCs/>
          <w:sz w:val="18"/>
          <w:szCs w:val="18"/>
        </w:rPr>
        <w:t>.</w:t>
      </w:r>
      <w:r w:rsidRPr="00FF2EEB">
        <w:rPr>
          <w:i/>
          <w:sz w:val="18"/>
          <w:szCs w:val="18"/>
        </w:rPr>
        <w:t xml:space="preserve">  </w:t>
      </w:r>
    </w:p>
    <w:p w14:paraId="3834C32B" w14:textId="77777777" w:rsidR="00F71CC6" w:rsidRDefault="00F71CC6" w:rsidP="00F71CC6">
      <w:pPr>
        <w:pStyle w:val="Brdtext"/>
      </w:pPr>
    </w:p>
    <w:p w14:paraId="5B302202" w14:textId="77777777" w:rsidR="00F71CC6" w:rsidRDefault="00AB307F" w:rsidP="00F71CC6">
      <w:pPr>
        <w:pStyle w:val="Brdtext"/>
      </w:pPr>
      <w:r>
        <w:t xml:space="preserve">Paragrafen är ny. </w:t>
      </w:r>
      <w:r w:rsidRPr="0088798F">
        <w:t>Övervägandena finns i avsnitt</w:t>
      </w:r>
      <w:r>
        <w:t>en</w:t>
      </w:r>
      <w:r w:rsidRPr="0088798F">
        <w:t xml:space="preserve"> </w:t>
      </w:r>
      <w:r>
        <w:t xml:space="preserve">6.6 och </w:t>
      </w:r>
      <w:r w:rsidRPr="0088798F">
        <w:t>7.8.</w:t>
      </w:r>
    </w:p>
    <w:p w14:paraId="60959B50" w14:textId="6A8F248A" w:rsidR="00F71CC6" w:rsidRDefault="00AB307F" w:rsidP="00F71CC6">
      <w:pPr>
        <w:pStyle w:val="Brdtextmedindrag"/>
      </w:pPr>
      <w:r>
        <w:t xml:space="preserve">I </w:t>
      </w:r>
      <w:r w:rsidRPr="00D816D7">
        <w:rPr>
          <w:i/>
        </w:rPr>
        <w:t>första stycket</w:t>
      </w:r>
      <w:r>
        <w:t xml:space="preserve"> föreskrivs att den som i enskild verksamhet utför </w:t>
      </w:r>
      <w:r w:rsidRPr="00994B19">
        <w:rPr>
          <w:iCs/>
        </w:rPr>
        <w:t>eller har utfört</w:t>
      </w:r>
      <w:r>
        <w:rPr>
          <w:i/>
        </w:rPr>
        <w:t xml:space="preserve"> </w:t>
      </w:r>
      <w:r>
        <w:t xml:space="preserve">offentlig kontroll eller annan offentlig verksamhet inte obehörigen får röja eller utnyttja det som han eller hon har fått kännedom om under utförandet av sina uppgifter. Tystnadsplikt gäller även för den som i enskild verksamhet utför </w:t>
      </w:r>
      <w:r w:rsidRPr="00994B19">
        <w:rPr>
          <w:iCs/>
        </w:rPr>
        <w:t>eller har utfört</w:t>
      </w:r>
      <w:r>
        <w:rPr>
          <w:i/>
        </w:rPr>
        <w:t xml:space="preserve"> </w:t>
      </w:r>
      <w:r>
        <w:t>laboratorieanalyser, laboratorietester eller laboratoriediagnostik på prover som tas vid offentlig kontroll och annan offentlig verksamhet. Innebörden av obehörighets</w:t>
      </w:r>
      <w:r w:rsidR="00BE5165">
        <w:softHyphen/>
      </w:r>
      <w:r>
        <w:t>rekvisitet ska tolkas med ledning av de skaderekvisit som finns i motsvarande bestämmelser i offentlighets- och sekretesslagen,</w:t>
      </w:r>
      <w:r w:rsidRPr="00F643CA">
        <w:t xml:space="preserve"> </w:t>
      </w:r>
      <w:r>
        <w:t xml:space="preserve">jfr avsnitt 6.6. </w:t>
      </w:r>
    </w:p>
    <w:p w14:paraId="66743E2D" w14:textId="77777777" w:rsidR="00F71CC6" w:rsidRDefault="00AB307F" w:rsidP="00F71CC6">
      <w:pPr>
        <w:pStyle w:val="Brdtextmedindrag"/>
      </w:pPr>
      <w:bookmarkStart w:id="630" w:name="_Hlk51154915"/>
      <w:r>
        <w:t>Vid tillämpningen av bestämmelsen bör även artikel 8 i den nya kontrollförordningen beaktas</w:t>
      </w:r>
      <w:bookmarkEnd w:id="630"/>
      <w:r>
        <w:t xml:space="preserve">. Artikeln gäller inte bara myndigheter utan även organ med delegerade uppgifter och fysiska personer som har delegerats vissa uppgifter samt officiella laboratorier. </w:t>
      </w:r>
      <w:bookmarkStart w:id="631" w:name="_Hlk50731117"/>
    </w:p>
    <w:p w14:paraId="148236B1" w14:textId="77777777" w:rsidR="00F71CC6" w:rsidRDefault="00AB307F" w:rsidP="00F71CC6">
      <w:pPr>
        <w:pStyle w:val="Brdtextmedindrag"/>
      </w:pPr>
      <w:r>
        <w:t xml:space="preserve">Första stycket har fått sin utformning efter synpunkter från </w:t>
      </w:r>
      <w:r w:rsidRPr="00D55420">
        <w:rPr>
          <w:i/>
          <w:iCs/>
        </w:rPr>
        <w:t>Lagrådet</w:t>
      </w:r>
      <w:bookmarkEnd w:id="631"/>
      <w:r>
        <w:t>.</w:t>
      </w:r>
    </w:p>
    <w:p w14:paraId="6278DED1" w14:textId="77777777" w:rsidR="00F71CC6" w:rsidRDefault="00AB307F" w:rsidP="00F71CC6">
      <w:pPr>
        <w:pStyle w:val="Brdtextmedindrag"/>
      </w:pPr>
      <w:r>
        <w:t xml:space="preserve">I </w:t>
      </w:r>
      <w:r w:rsidRPr="00D816D7">
        <w:rPr>
          <w:i/>
        </w:rPr>
        <w:t>andra stycket</w:t>
      </w:r>
      <w:r>
        <w:t xml:space="preserve"> upplyses om att bestämmelserna i offentlighets- och sekretesslagen tillämpas för myndigheterna.</w:t>
      </w:r>
    </w:p>
    <w:p w14:paraId="5208F2CF" w14:textId="77777777" w:rsidR="00F71CC6" w:rsidRPr="00FE3D66" w:rsidRDefault="00AB307F" w:rsidP="00F71CC6">
      <w:pPr>
        <w:pStyle w:val="Rubrik4utannumrering"/>
        <w:rPr>
          <w:i/>
          <w:sz w:val="18"/>
          <w:szCs w:val="18"/>
        </w:rPr>
      </w:pPr>
      <w:r w:rsidRPr="00FE3D66">
        <w:rPr>
          <w:i/>
          <w:sz w:val="18"/>
          <w:szCs w:val="18"/>
        </w:rPr>
        <w:t>Föreskrifter om offentlig kontroll och annan offentlig verksamhet</w:t>
      </w:r>
    </w:p>
    <w:p w14:paraId="3C57C4D8" w14:textId="77777777" w:rsidR="00F71CC6" w:rsidRPr="00FE3D66" w:rsidRDefault="00AB307F" w:rsidP="00F71CC6">
      <w:pPr>
        <w:pStyle w:val="Brdtext"/>
        <w:rPr>
          <w:sz w:val="18"/>
          <w:szCs w:val="18"/>
        </w:rPr>
      </w:pPr>
      <w:r w:rsidRPr="00FE3D66">
        <w:rPr>
          <w:b/>
          <w:i/>
          <w:sz w:val="18"/>
          <w:szCs w:val="18"/>
        </w:rPr>
        <w:t>11 e §</w:t>
      </w:r>
      <w:r w:rsidRPr="00FE3D66">
        <w:rPr>
          <w:sz w:val="18"/>
          <w:szCs w:val="18"/>
        </w:rPr>
        <w:t xml:space="preserve"> </w:t>
      </w:r>
      <w:r w:rsidRPr="00FE3D66">
        <w:rPr>
          <w:i/>
          <w:sz w:val="18"/>
          <w:szCs w:val="18"/>
        </w:rPr>
        <w:t>Regeringen eller den myndighet som regeringen bestämmer får meddela föreskrifter om</w:t>
      </w:r>
    </w:p>
    <w:p w14:paraId="0E275D8D" w14:textId="77777777" w:rsidR="00F71CC6" w:rsidRPr="00FE3D66" w:rsidRDefault="00AB307F" w:rsidP="00F71CC6">
      <w:pPr>
        <w:pStyle w:val="Brdtextmedindrag"/>
        <w:rPr>
          <w:i/>
          <w:sz w:val="18"/>
          <w:szCs w:val="18"/>
        </w:rPr>
      </w:pPr>
      <w:r w:rsidRPr="00FE3D66">
        <w:rPr>
          <w:i/>
          <w:sz w:val="18"/>
          <w:szCs w:val="18"/>
        </w:rPr>
        <w:t xml:space="preserve">1. hur ett organ med delegerade uppgifter eller en fysisk person som </w:t>
      </w:r>
      <w:r>
        <w:rPr>
          <w:i/>
          <w:sz w:val="18"/>
          <w:szCs w:val="18"/>
        </w:rPr>
        <w:t xml:space="preserve">har </w:t>
      </w:r>
      <w:r w:rsidRPr="00FE3D66">
        <w:rPr>
          <w:i/>
          <w:sz w:val="18"/>
          <w:szCs w:val="18"/>
        </w:rPr>
        <w:t>dele</w:t>
      </w:r>
      <w:r>
        <w:rPr>
          <w:i/>
          <w:sz w:val="18"/>
          <w:szCs w:val="18"/>
        </w:rPr>
        <w:softHyphen/>
      </w:r>
      <w:r w:rsidRPr="00FE3D66">
        <w:rPr>
          <w:i/>
          <w:sz w:val="18"/>
          <w:szCs w:val="18"/>
        </w:rPr>
        <w:t>gerats vissa uppgifter ska bedriva offentlig kontroll och annan offentlig verksam</w:t>
      </w:r>
      <w:r>
        <w:rPr>
          <w:i/>
          <w:sz w:val="18"/>
          <w:szCs w:val="18"/>
        </w:rPr>
        <w:softHyphen/>
      </w:r>
      <w:r w:rsidRPr="00FE3D66">
        <w:rPr>
          <w:i/>
          <w:sz w:val="18"/>
          <w:szCs w:val="18"/>
        </w:rPr>
        <w:t xml:space="preserve">het, </w:t>
      </w:r>
    </w:p>
    <w:p w14:paraId="173C9DDA" w14:textId="77777777" w:rsidR="00F71CC6" w:rsidRPr="00FE3D66" w:rsidRDefault="00AB307F" w:rsidP="00F71CC6">
      <w:pPr>
        <w:pStyle w:val="Brdtextmedindrag"/>
        <w:rPr>
          <w:i/>
          <w:sz w:val="18"/>
          <w:szCs w:val="18"/>
        </w:rPr>
      </w:pPr>
      <w:r w:rsidRPr="00FE3D66">
        <w:rPr>
          <w:i/>
          <w:sz w:val="18"/>
          <w:szCs w:val="18"/>
        </w:rPr>
        <w:t xml:space="preserve">2. skyldighet för ett organ </w:t>
      </w:r>
      <w:r w:rsidRPr="002245A4">
        <w:rPr>
          <w:i/>
          <w:sz w:val="18"/>
          <w:szCs w:val="18"/>
        </w:rPr>
        <w:t>med</w:t>
      </w:r>
      <w:r w:rsidRPr="00FE3D66">
        <w:rPr>
          <w:i/>
          <w:sz w:val="18"/>
          <w:szCs w:val="18"/>
        </w:rPr>
        <w:t xml:space="preserve"> delegerade uppgifter eller en fysisk person som har delegerats vissa uppgifter att lämna information till Jordbruksverket, och</w:t>
      </w:r>
    </w:p>
    <w:p w14:paraId="0B806D72" w14:textId="77777777" w:rsidR="00F71CC6" w:rsidRPr="00FE3D66" w:rsidRDefault="00AB307F" w:rsidP="00F71CC6">
      <w:pPr>
        <w:pStyle w:val="Brdtextmedindrag"/>
        <w:rPr>
          <w:i/>
          <w:sz w:val="18"/>
          <w:szCs w:val="18"/>
        </w:rPr>
      </w:pPr>
      <w:r w:rsidRPr="00FE3D66">
        <w:rPr>
          <w:i/>
          <w:sz w:val="18"/>
          <w:szCs w:val="18"/>
        </w:rPr>
        <w:t>3. skyldighet för ett organ med delegerade uppgifter eller en fysisk person som har delegerats vissa uppgifter att lämna information och ge in handlingar till den myndighet som har delegerat uppgiften.</w:t>
      </w:r>
    </w:p>
    <w:p w14:paraId="58F35932" w14:textId="77777777" w:rsidR="00F71CC6" w:rsidRPr="00C87132" w:rsidRDefault="00F71CC6" w:rsidP="00F71CC6">
      <w:pPr>
        <w:pStyle w:val="Brdtextmedindrag"/>
        <w:rPr>
          <w:i/>
        </w:rPr>
      </w:pPr>
    </w:p>
    <w:p w14:paraId="0AB1C881" w14:textId="77777777" w:rsidR="00F71CC6" w:rsidRDefault="00AB307F" w:rsidP="00F71CC6">
      <w:pPr>
        <w:pStyle w:val="Brdtext"/>
      </w:pPr>
      <w:r>
        <w:t xml:space="preserve">Paragrafen, som är ny, </w:t>
      </w:r>
      <w:bookmarkStart w:id="632" w:name="_Hlk41162968"/>
      <w:r>
        <w:t>innehåller bemyndiganden för regeringen eller den myndighet som regeringen bestämmer att meddela föreskrifter om offent</w:t>
      </w:r>
      <w:r>
        <w:softHyphen/>
        <w:t>lig kontroll och annan offentlig verksamhet samt om skyldighet att lämna information och ge in handlingar</w:t>
      </w:r>
      <w:bookmarkEnd w:id="632"/>
      <w:r>
        <w:t xml:space="preserve">. Övervägandena </w:t>
      </w:r>
      <w:r w:rsidRPr="0088798F">
        <w:t>finns i avsnitt 7.4.</w:t>
      </w:r>
    </w:p>
    <w:p w14:paraId="6165C192" w14:textId="77777777" w:rsidR="00F71CC6" w:rsidRDefault="00AB307F" w:rsidP="00F71CC6">
      <w:pPr>
        <w:pStyle w:val="Brdtextmedindrag"/>
      </w:pPr>
      <w:r>
        <w:t xml:space="preserve">Bemyndigandet i </w:t>
      </w:r>
      <w:r w:rsidRPr="000203EF">
        <w:rPr>
          <w:i/>
        </w:rPr>
        <w:t>punkt</w:t>
      </w:r>
      <w:r>
        <w:rPr>
          <w:i/>
        </w:rPr>
        <w:t xml:space="preserve"> 1</w:t>
      </w:r>
      <w:r w:rsidDel="00BD7AE9">
        <w:rPr>
          <w:i/>
        </w:rPr>
        <w:t xml:space="preserve"> </w:t>
      </w:r>
      <w:r>
        <w:t>avser föreskrifter riktade till organ med dele</w:t>
      </w:r>
      <w:r>
        <w:softHyphen/>
        <w:t xml:space="preserve">gerade uppgifter och fysiska personer som delegerats vissa uppgifter inom offentlig kontroll eller annan offentlig verksamhet. </w:t>
      </w:r>
    </w:p>
    <w:p w14:paraId="17BFED89" w14:textId="77777777" w:rsidR="00F71CC6" w:rsidRDefault="00AB307F" w:rsidP="00F71CC6">
      <w:pPr>
        <w:pStyle w:val="Brdtextmedindrag"/>
      </w:pPr>
      <w:bookmarkStart w:id="633" w:name="_Hlk41162792"/>
      <w:r>
        <w:t xml:space="preserve">Bemyndigandet i </w:t>
      </w:r>
      <w:r w:rsidRPr="00C87132">
        <w:rPr>
          <w:i/>
          <w:iCs/>
        </w:rPr>
        <w:t xml:space="preserve">punkt </w:t>
      </w:r>
      <w:r>
        <w:rPr>
          <w:i/>
          <w:iCs/>
        </w:rPr>
        <w:t xml:space="preserve">2 </w:t>
      </w:r>
      <w:r>
        <w:t xml:space="preserve">avser föreskrifter om skyldighet för ett organ med delegerade uppgifter eller en fysisk person som har delegerats vissa uppgifter att lämna information till </w:t>
      </w:r>
      <w:r w:rsidRPr="00135DE2">
        <w:t>Jordbruksverket</w:t>
      </w:r>
      <w:r>
        <w:t xml:space="preserve"> i egenskap av samord</w:t>
      </w:r>
      <w:r>
        <w:softHyphen/>
        <w:t>nande myndighet för offentlig kontroll</w:t>
      </w:r>
      <w:r w:rsidRPr="00135DE2">
        <w:t xml:space="preserve">. </w:t>
      </w:r>
    </w:p>
    <w:p w14:paraId="39085F09" w14:textId="77777777" w:rsidR="00F71CC6" w:rsidRDefault="00AB307F" w:rsidP="00F71CC6">
      <w:pPr>
        <w:pStyle w:val="Brdtextmedindrag"/>
      </w:pPr>
      <w:r>
        <w:t xml:space="preserve">Bemyndigandet i </w:t>
      </w:r>
      <w:r w:rsidRPr="00A6475F">
        <w:rPr>
          <w:i/>
          <w:iCs/>
        </w:rPr>
        <w:t>punkt</w:t>
      </w:r>
      <w:r>
        <w:rPr>
          <w:i/>
          <w:iCs/>
        </w:rPr>
        <w:t xml:space="preserve"> 3 </w:t>
      </w:r>
      <w:r w:rsidRPr="00AF6DB5">
        <w:t>a</w:t>
      </w:r>
      <w:r>
        <w:t>vser föreskrifter om skyldighet att lämna information och ge in handlingar till den myndighet som delegerat upp</w:t>
      </w:r>
      <w:r>
        <w:softHyphen/>
        <w:t>giften. I den delen kompletterar bemyndigandet de skyldigheter som följer av artikel 32 i den nya kontrollförordningen</w:t>
      </w:r>
      <w:bookmarkEnd w:id="633"/>
      <w:r>
        <w:t xml:space="preserve">. </w:t>
      </w:r>
    </w:p>
    <w:p w14:paraId="1132B3F0" w14:textId="77777777" w:rsidR="00F71CC6" w:rsidRPr="008B2894" w:rsidRDefault="00AB307F" w:rsidP="00F71CC6">
      <w:pPr>
        <w:pStyle w:val="Rubrik4utannumrering"/>
        <w:rPr>
          <w:sz w:val="18"/>
          <w:szCs w:val="18"/>
        </w:rPr>
      </w:pPr>
      <w:r w:rsidRPr="008B2894">
        <w:rPr>
          <w:sz w:val="18"/>
          <w:szCs w:val="18"/>
        </w:rPr>
        <w:t>Rätt till upplysningar och tillträde</w:t>
      </w:r>
    </w:p>
    <w:p w14:paraId="612DC598" w14:textId="77777777" w:rsidR="00F71CC6" w:rsidRPr="008B2894" w:rsidRDefault="00AB307F" w:rsidP="00F71CC6">
      <w:pPr>
        <w:pStyle w:val="Brdtextmedindrag"/>
        <w:ind w:firstLine="0"/>
        <w:rPr>
          <w:sz w:val="18"/>
          <w:szCs w:val="18"/>
        </w:rPr>
      </w:pPr>
      <w:r w:rsidRPr="008B2894">
        <w:rPr>
          <w:b/>
          <w:sz w:val="18"/>
          <w:szCs w:val="18"/>
        </w:rPr>
        <w:t>12 §</w:t>
      </w:r>
      <w:r w:rsidRPr="008B2894">
        <w:rPr>
          <w:sz w:val="18"/>
          <w:szCs w:val="18"/>
        </w:rPr>
        <w:t xml:space="preserve"> En kontrollmyndighet</w:t>
      </w:r>
      <w:r w:rsidRPr="00640629">
        <w:rPr>
          <w:i/>
          <w:iCs/>
          <w:sz w:val="18"/>
          <w:szCs w:val="18"/>
        </w:rPr>
        <w:t xml:space="preserve">, </w:t>
      </w:r>
      <w:r w:rsidRPr="008B2894">
        <w:rPr>
          <w:i/>
          <w:sz w:val="18"/>
          <w:szCs w:val="18"/>
        </w:rPr>
        <w:t>en officiell veterinär som har förordnats enligt lagen (2009:1254) om officiella veterinärer, ett organ med delegerade uppgifter eller en fysisk person som har delegerats vissa uppgifter</w:t>
      </w:r>
      <w:r w:rsidRPr="008B2894">
        <w:rPr>
          <w:sz w:val="18"/>
          <w:szCs w:val="18"/>
        </w:rPr>
        <w:t xml:space="preserve"> har</w:t>
      </w:r>
      <w:r w:rsidRPr="00016B69">
        <w:rPr>
          <w:i/>
          <w:iCs/>
          <w:sz w:val="18"/>
          <w:szCs w:val="18"/>
        </w:rPr>
        <w:t>,</w:t>
      </w:r>
      <w:r w:rsidRPr="00016B69">
        <w:rPr>
          <w:i/>
          <w:sz w:val="18"/>
          <w:szCs w:val="18"/>
        </w:rPr>
        <w:t xml:space="preserve"> </w:t>
      </w:r>
      <w:r w:rsidRPr="008B2894">
        <w:rPr>
          <w:sz w:val="18"/>
          <w:szCs w:val="18"/>
        </w:rPr>
        <w:t xml:space="preserve">i den utsträckning </w:t>
      </w:r>
      <w:r w:rsidRPr="008B2894">
        <w:rPr>
          <w:i/>
          <w:sz w:val="18"/>
          <w:szCs w:val="18"/>
        </w:rPr>
        <w:t>det</w:t>
      </w:r>
      <w:r w:rsidRPr="008B2894">
        <w:rPr>
          <w:sz w:val="18"/>
          <w:szCs w:val="18"/>
        </w:rPr>
        <w:t xml:space="preserve"> behövs</w:t>
      </w:r>
      <w:r w:rsidRPr="00016B69">
        <w:rPr>
          <w:i/>
          <w:sz w:val="18"/>
          <w:szCs w:val="18"/>
        </w:rPr>
        <w:t xml:space="preserve"> </w:t>
      </w:r>
      <w:r w:rsidRPr="008B2894">
        <w:rPr>
          <w:sz w:val="18"/>
          <w:szCs w:val="18"/>
        </w:rPr>
        <w:t xml:space="preserve">för </w:t>
      </w:r>
      <w:r w:rsidRPr="008B2894">
        <w:rPr>
          <w:i/>
          <w:sz w:val="18"/>
          <w:szCs w:val="18"/>
        </w:rPr>
        <w:t>den offentliga kontrollen</w:t>
      </w:r>
      <w:r w:rsidRPr="00136E40">
        <w:rPr>
          <w:i/>
          <w:sz w:val="18"/>
          <w:szCs w:val="18"/>
        </w:rPr>
        <w:t>,</w:t>
      </w:r>
      <w:r w:rsidRPr="008B2894">
        <w:rPr>
          <w:sz w:val="18"/>
          <w:szCs w:val="18"/>
        </w:rPr>
        <w:t xml:space="preserve"> rätt att</w:t>
      </w:r>
    </w:p>
    <w:p w14:paraId="34023608" w14:textId="2268ACCC" w:rsidR="00F71CC6" w:rsidRPr="008B2894" w:rsidRDefault="00AB307F" w:rsidP="00F71CC6">
      <w:pPr>
        <w:pStyle w:val="Brdtextmedindrag"/>
        <w:rPr>
          <w:sz w:val="18"/>
          <w:szCs w:val="18"/>
        </w:rPr>
      </w:pPr>
      <w:r w:rsidRPr="008B2894">
        <w:rPr>
          <w:sz w:val="18"/>
          <w:szCs w:val="18"/>
        </w:rPr>
        <w:t>1.</w:t>
      </w:r>
      <w:r w:rsidR="00E20A25">
        <w:rPr>
          <w:sz w:val="18"/>
          <w:szCs w:val="18"/>
        </w:rPr>
        <w:t> </w:t>
      </w:r>
      <w:r w:rsidRPr="008B2894">
        <w:rPr>
          <w:sz w:val="18"/>
          <w:szCs w:val="18"/>
        </w:rPr>
        <w:t>på begäran få upplysningar och ta del av handlingar, och</w:t>
      </w:r>
    </w:p>
    <w:p w14:paraId="53DF9444" w14:textId="2E4BED23" w:rsidR="00F71CC6" w:rsidRPr="008B2894" w:rsidRDefault="00AB307F" w:rsidP="00F71CC6">
      <w:pPr>
        <w:pStyle w:val="Brdtextmedindrag"/>
        <w:rPr>
          <w:sz w:val="18"/>
          <w:szCs w:val="18"/>
        </w:rPr>
      </w:pPr>
      <w:r w:rsidRPr="008B2894">
        <w:rPr>
          <w:sz w:val="18"/>
          <w:szCs w:val="18"/>
        </w:rPr>
        <w:t>2.</w:t>
      </w:r>
      <w:r w:rsidR="00E20A25">
        <w:rPr>
          <w:sz w:val="18"/>
          <w:szCs w:val="18"/>
        </w:rPr>
        <w:t> </w:t>
      </w:r>
      <w:r w:rsidRPr="008B2894">
        <w:rPr>
          <w:sz w:val="18"/>
          <w:szCs w:val="18"/>
        </w:rPr>
        <w:t>få tillträde till områden, anläggningar, byggnader, lokaler och andra utrymmen för att där besiktiga djuren, göra undersökningar och ta prover.</w:t>
      </w:r>
    </w:p>
    <w:p w14:paraId="4347D9DB" w14:textId="77777777" w:rsidR="00F71CC6" w:rsidRPr="008B2894" w:rsidRDefault="00AB307F" w:rsidP="00F71CC6">
      <w:pPr>
        <w:pStyle w:val="Brdtextmedindrag"/>
        <w:rPr>
          <w:sz w:val="18"/>
          <w:szCs w:val="18"/>
        </w:rPr>
      </w:pPr>
      <w:r w:rsidRPr="008B2894">
        <w:rPr>
          <w:sz w:val="18"/>
          <w:szCs w:val="18"/>
        </w:rPr>
        <w:t xml:space="preserve">Det som sägs i första stycket gäller också den som </w:t>
      </w:r>
      <w:r w:rsidRPr="008B2894">
        <w:rPr>
          <w:i/>
          <w:sz w:val="18"/>
          <w:szCs w:val="18"/>
        </w:rPr>
        <w:t>utför annan offentlig verk</w:t>
      </w:r>
      <w:r>
        <w:rPr>
          <w:i/>
          <w:sz w:val="18"/>
          <w:szCs w:val="18"/>
        </w:rPr>
        <w:softHyphen/>
      </w:r>
      <w:r w:rsidRPr="008B2894">
        <w:rPr>
          <w:i/>
          <w:sz w:val="18"/>
          <w:szCs w:val="18"/>
        </w:rPr>
        <w:t>samhet</w:t>
      </w:r>
      <w:r w:rsidRPr="008B2894">
        <w:rPr>
          <w:sz w:val="18"/>
          <w:szCs w:val="18"/>
        </w:rPr>
        <w:t>.</w:t>
      </w:r>
    </w:p>
    <w:p w14:paraId="367D88A4" w14:textId="77777777" w:rsidR="00F71CC6" w:rsidRDefault="00F71CC6" w:rsidP="00F71CC6">
      <w:pPr>
        <w:pStyle w:val="Brdtextmedindrag"/>
        <w:ind w:firstLine="0"/>
      </w:pPr>
    </w:p>
    <w:p w14:paraId="08EFCC81" w14:textId="77777777" w:rsidR="00F71CC6" w:rsidRDefault="00AB307F" w:rsidP="00F71CC6">
      <w:pPr>
        <w:pStyle w:val="Brdtextmedindrag"/>
        <w:ind w:firstLine="0"/>
      </w:pPr>
      <w:r>
        <w:t>Paragrafen innehåller bestämmelser om bl.a. kontrollmyndigheters rätt att få upplysningar, ta del av handlingar och få tillträde till områden och utrymmen. Övervägandena finns i avsnitt 7.6.</w:t>
      </w:r>
    </w:p>
    <w:p w14:paraId="72852AEE" w14:textId="77777777" w:rsidR="00F71CC6" w:rsidRDefault="00AB307F" w:rsidP="00F71CC6">
      <w:pPr>
        <w:pStyle w:val="Brdtextmedindrag"/>
      </w:pPr>
      <w:r>
        <w:t xml:space="preserve">Ändringen i </w:t>
      </w:r>
      <w:r w:rsidRPr="00E06C28">
        <w:rPr>
          <w:i/>
        </w:rPr>
        <w:t>första stycket</w:t>
      </w:r>
      <w:r>
        <w:t xml:space="preserve"> innebär att bestämmelserna även gäller för en privatpraktiserande veterinär som har förordnats som offentlig veterinär enligt lagen (2009:1254) om officiella veterinärer. Vidare ersätts uttrycket ”kontrollorgan” med ”ett organ med delegerade uppgifter </w:t>
      </w:r>
      <w:r w:rsidRPr="00DE3C7D">
        <w:t>eller e</w:t>
      </w:r>
      <w:r>
        <w:t xml:space="preserve">n fysisk person som har delegerats vissa uppgifter”. </w:t>
      </w:r>
    </w:p>
    <w:p w14:paraId="79CCE3E5" w14:textId="77777777" w:rsidR="00F71CC6" w:rsidRDefault="00AB307F" w:rsidP="00F71CC6">
      <w:pPr>
        <w:pStyle w:val="Brdtextmedindrag"/>
      </w:pPr>
      <w:r>
        <w:t xml:space="preserve">I </w:t>
      </w:r>
      <w:r w:rsidRPr="00A6475F">
        <w:rPr>
          <w:i/>
          <w:iCs/>
        </w:rPr>
        <w:t>andra stycket</w:t>
      </w:r>
      <w:r>
        <w:t xml:space="preserve"> görs en ändring som innebär att befogenheterna i första stycket även gäller den som utför annan offentlig verksamhet. Ändringen innebär i praktiken ingen utvidgning i förhållande till den hittillsvarande lydelsen om att rätten att få upplysningar och tillträde gäller vid vissa uppräknade åtgärder. En myndighet som utför annan offentlig verksamhet kan vara en annan myndighet än en kontrollmyndighet. </w:t>
      </w:r>
    </w:p>
    <w:p w14:paraId="444FB6B6" w14:textId="77777777" w:rsidR="00F71CC6" w:rsidRDefault="00AB307F" w:rsidP="00F71CC6">
      <w:pPr>
        <w:pStyle w:val="Brdtextmedindrag"/>
      </w:pPr>
      <w:r>
        <w:t>Bestämmelser om skyldighet för aktörer att ge de behöriga myndighet</w:t>
      </w:r>
      <w:r>
        <w:softHyphen/>
        <w:t>ernas personal tillträde och upplysningar finns i artikel 15.1 i den nya kontrollförordningen. Bestämmelserna i första och andra styckena kompletterar denna artikel.</w:t>
      </w:r>
    </w:p>
    <w:p w14:paraId="41213AF6" w14:textId="77777777" w:rsidR="00F71CC6" w:rsidRPr="002E711A" w:rsidRDefault="00AB307F" w:rsidP="00F71CC6">
      <w:pPr>
        <w:pStyle w:val="Brdtextmedindrag"/>
      </w:pPr>
      <w:r>
        <w:t>Det hittillsvarande tredje stycket har med vissa ändringar flyttats till en ny paragraf, 12 a §.</w:t>
      </w:r>
    </w:p>
    <w:p w14:paraId="32DFB6DA" w14:textId="77777777" w:rsidR="00F71CC6" w:rsidRPr="00C246CA" w:rsidRDefault="00AB307F" w:rsidP="00F71CC6">
      <w:pPr>
        <w:pStyle w:val="Rubrik4utannumrering"/>
        <w:rPr>
          <w:i/>
          <w:sz w:val="18"/>
          <w:szCs w:val="18"/>
        </w:rPr>
      </w:pPr>
      <w:r w:rsidRPr="00C246CA">
        <w:rPr>
          <w:i/>
          <w:sz w:val="18"/>
          <w:szCs w:val="18"/>
        </w:rPr>
        <w:t>EU-institutionernas rätt till upplysningar och tillträde</w:t>
      </w:r>
    </w:p>
    <w:p w14:paraId="4B76879C" w14:textId="3602CB0A" w:rsidR="00F71CC6" w:rsidRPr="00C246CA" w:rsidRDefault="00AB307F" w:rsidP="00F71CC6">
      <w:pPr>
        <w:pStyle w:val="Brdtextmedindrag"/>
        <w:ind w:firstLine="0"/>
        <w:rPr>
          <w:i/>
          <w:sz w:val="18"/>
          <w:szCs w:val="18"/>
        </w:rPr>
      </w:pPr>
      <w:r w:rsidRPr="00C246CA">
        <w:rPr>
          <w:b/>
          <w:i/>
          <w:sz w:val="18"/>
          <w:szCs w:val="18"/>
        </w:rPr>
        <w:t>12</w:t>
      </w:r>
      <w:r>
        <w:rPr>
          <w:b/>
          <w:i/>
          <w:sz w:val="18"/>
          <w:szCs w:val="18"/>
        </w:rPr>
        <w:t> </w:t>
      </w:r>
      <w:r w:rsidRPr="00C246CA">
        <w:rPr>
          <w:b/>
          <w:i/>
          <w:sz w:val="18"/>
          <w:szCs w:val="18"/>
        </w:rPr>
        <w:t>a</w:t>
      </w:r>
      <w:r>
        <w:rPr>
          <w:b/>
          <w:i/>
          <w:sz w:val="18"/>
          <w:szCs w:val="18"/>
        </w:rPr>
        <w:t> </w:t>
      </w:r>
      <w:r w:rsidRPr="00C246CA">
        <w:rPr>
          <w:b/>
          <w:i/>
          <w:sz w:val="18"/>
          <w:szCs w:val="18"/>
        </w:rPr>
        <w:t>§</w:t>
      </w:r>
      <w:r>
        <w:rPr>
          <w:b/>
          <w:i/>
          <w:sz w:val="18"/>
          <w:szCs w:val="18"/>
        </w:rPr>
        <w:t> </w:t>
      </w:r>
      <w:r w:rsidRPr="00C246CA">
        <w:rPr>
          <w:i/>
          <w:sz w:val="18"/>
          <w:szCs w:val="18"/>
        </w:rPr>
        <w:t>Bestämmelserna i 12 § gäller också för Europeiska kommissionen</w:t>
      </w:r>
      <w:r>
        <w:rPr>
          <w:i/>
          <w:sz w:val="18"/>
          <w:szCs w:val="18"/>
        </w:rPr>
        <w:t xml:space="preserve"> och</w:t>
      </w:r>
      <w:r w:rsidRPr="00C246CA">
        <w:rPr>
          <w:i/>
          <w:sz w:val="18"/>
          <w:szCs w:val="18"/>
        </w:rPr>
        <w:t xml:space="preserve"> Europe</w:t>
      </w:r>
      <w:r>
        <w:rPr>
          <w:i/>
          <w:sz w:val="18"/>
          <w:szCs w:val="18"/>
        </w:rPr>
        <w:softHyphen/>
      </w:r>
      <w:r w:rsidRPr="00C246CA">
        <w:rPr>
          <w:i/>
          <w:sz w:val="18"/>
          <w:szCs w:val="18"/>
        </w:rPr>
        <w:t>iska revisionsrätten och för inspektörer och experter som utsetts av dessa institut</w:t>
      </w:r>
      <w:r>
        <w:rPr>
          <w:i/>
          <w:sz w:val="18"/>
          <w:szCs w:val="18"/>
        </w:rPr>
        <w:softHyphen/>
      </w:r>
      <w:r w:rsidRPr="00C246CA">
        <w:rPr>
          <w:i/>
          <w:sz w:val="18"/>
          <w:szCs w:val="18"/>
        </w:rPr>
        <w:t xml:space="preserve">ioner i den utsträckning det behövs för att kontrollera att Sverige följer </w:t>
      </w:r>
    </w:p>
    <w:p w14:paraId="1D3D5147" w14:textId="77777777" w:rsidR="00F71CC6" w:rsidRPr="00C246CA" w:rsidRDefault="00AB307F" w:rsidP="00F71CC6">
      <w:pPr>
        <w:pStyle w:val="Brdtextmedindrag"/>
        <w:rPr>
          <w:i/>
          <w:sz w:val="18"/>
          <w:szCs w:val="18"/>
        </w:rPr>
      </w:pPr>
      <w:r w:rsidRPr="00C246CA">
        <w:rPr>
          <w:i/>
          <w:sz w:val="18"/>
          <w:szCs w:val="18"/>
        </w:rPr>
        <w:t>1. de EU-bestämmelser som lagen kompletterar, och</w:t>
      </w:r>
    </w:p>
    <w:p w14:paraId="5463CFF5" w14:textId="77777777" w:rsidR="00F71CC6" w:rsidRPr="00C246CA" w:rsidRDefault="00AB307F" w:rsidP="00F71CC6">
      <w:pPr>
        <w:pStyle w:val="Brdtextmedindrag"/>
        <w:rPr>
          <w:i/>
          <w:sz w:val="18"/>
          <w:szCs w:val="18"/>
        </w:rPr>
      </w:pPr>
      <w:r w:rsidRPr="00C246CA">
        <w:rPr>
          <w:i/>
          <w:sz w:val="18"/>
          <w:szCs w:val="18"/>
        </w:rPr>
        <w:t>2. EU-bestämmelser om unionens medfinansiering av åtgärder inom lagens tillämpningsområde.</w:t>
      </w:r>
    </w:p>
    <w:p w14:paraId="142DC891" w14:textId="77777777" w:rsidR="00F71CC6" w:rsidRPr="00C246CA" w:rsidRDefault="00AB307F" w:rsidP="00F71CC6">
      <w:pPr>
        <w:pStyle w:val="Brdtextmedindrag"/>
        <w:rPr>
          <w:sz w:val="18"/>
          <w:szCs w:val="18"/>
        </w:rPr>
      </w:pPr>
      <w:r w:rsidRPr="00C246CA">
        <w:rPr>
          <w:i/>
          <w:sz w:val="18"/>
          <w:szCs w:val="18"/>
        </w:rPr>
        <w:t>Bestämmelserna i 12 § och första stycket ska inte tillämpas vid kontroller och inspektioner på plats som utförs enligt lagen (2017:244) om kontroller och inspekt</w:t>
      </w:r>
      <w:r>
        <w:rPr>
          <w:i/>
          <w:sz w:val="18"/>
          <w:szCs w:val="18"/>
        </w:rPr>
        <w:softHyphen/>
      </w:r>
      <w:r w:rsidRPr="00C246CA">
        <w:rPr>
          <w:i/>
          <w:sz w:val="18"/>
          <w:szCs w:val="18"/>
        </w:rPr>
        <w:t>ioner på plats av Europeiska byrån för bedrägeribekämpning.</w:t>
      </w:r>
    </w:p>
    <w:p w14:paraId="3B741EFE" w14:textId="77777777" w:rsidR="00F71CC6" w:rsidRDefault="00F71CC6" w:rsidP="00F71CC6">
      <w:pPr>
        <w:pStyle w:val="Brdtextmedindrag"/>
        <w:ind w:firstLine="0"/>
      </w:pPr>
    </w:p>
    <w:p w14:paraId="70D5D894" w14:textId="77777777" w:rsidR="00F71CC6" w:rsidRDefault="00AB307F" w:rsidP="00F71CC6">
      <w:pPr>
        <w:pStyle w:val="Brdtextmedindrag"/>
        <w:ind w:firstLine="0"/>
      </w:pPr>
      <w:r>
        <w:t>Paragrafen är ny och innehåller bestämmelser om EU-institutioners rätt att få upplysningar, ta del av handlingar och få tillträde till områden och utrymmen. Övervägandena finns i avsnitt 7.6.</w:t>
      </w:r>
    </w:p>
    <w:p w14:paraId="56E28B98" w14:textId="77777777" w:rsidR="00F71CC6" w:rsidRDefault="00AB307F" w:rsidP="00F71CC6">
      <w:pPr>
        <w:pStyle w:val="Brdtextmedindrag"/>
      </w:pPr>
      <w:r>
        <w:t xml:space="preserve">I </w:t>
      </w:r>
      <w:r w:rsidRPr="002C6B40">
        <w:rPr>
          <w:i/>
          <w:iCs/>
        </w:rPr>
        <w:t>första</w:t>
      </w:r>
      <w:r w:rsidRPr="00A6475F">
        <w:rPr>
          <w:i/>
          <w:iCs/>
        </w:rPr>
        <w:t xml:space="preserve"> stycke</w:t>
      </w:r>
      <w:r>
        <w:rPr>
          <w:i/>
          <w:iCs/>
        </w:rPr>
        <w:t>t</w:t>
      </w:r>
      <w:r w:rsidRPr="00A6475F">
        <w:t xml:space="preserve">, som delvis motsvarar </w:t>
      </w:r>
      <w:r>
        <w:t>hittillsvarande 12 § tredje stycket, tydliggörs vilka institutioner i EU som har rätt till tillträde och upplys</w:t>
      </w:r>
      <w:r>
        <w:softHyphen/>
        <w:t xml:space="preserve">ningar enligt 12 §, nämligen Europeiska kommissionen, Europeiska revisionsrätten samt inspektörer och experter som har utsetts av dessa institutioner. Det läggs till att deras rätt gäller i den utsträckning det behövs för att kontrollera att Sverige följer dels de EU-bestämmelser som lagen kompletterar, dels EU-bestämmelser om unionens medfinansiering av åtgärder inom lagens tillämpningsområde. </w:t>
      </w:r>
    </w:p>
    <w:p w14:paraId="4C121A5D" w14:textId="666205E5" w:rsidR="00F71CC6" w:rsidRDefault="00AB307F" w:rsidP="00F71CC6">
      <w:pPr>
        <w:pStyle w:val="Brdtextmedindrag"/>
      </w:pPr>
      <w:r>
        <w:t xml:space="preserve">Vidare upplyses i </w:t>
      </w:r>
      <w:r>
        <w:rPr>
          <w:i/>
          <w:iCs/>
        </w:rPr>
        <w:t>andra</w:t>
      </w:r>
      <w:r w:rsidRPr="00011B95">
        <w:rPr>
          <w:i/>
          <w:iCs/>
        </w:rPr>
        <w:t xml:space="preserve"> stycke</w:t>
      </w:r>
      <w:r>
        <w:rPr>
          <w:i/>
          <w:iCs/>
        </w:rPr>
        <w:t>t</w:t>
      </w:r>
      <w:r>
        <w:t xml:space="preserve"> om att 12 § och första stycket om att rätt till upplysningar och tillträde inte gäller när kontroller och inspektioner på plats utförs enligt lagen (2017:244) om kontroller och inspektioner på plats av Europeiska byrån för bedrägeribekämpning. </w:t>
      </w:r>
    </w:p>
    <w:p w14:paraId="6D8A3AF3" w14:textId="77777777" w:rsidR="00F71CC6" w:rsidRPr="00983488" w:rsidRDefault="00AB307F" w:rsidP="00F71CC6">
      <w:pPr>
        <w:pStyle w:val="Rubrik4utannumrering"/>
        <w:rPr>
          <w:i/>
          <w:sz w:val="18"/>
          <w:szCs w:val="18"/>
        </w:rPr>
      </w:pPr>
      <w:r w:rsidRPr="00983488">
        <w:rPr>
          <w:i/>
          <w:sz w:val="18"/>
          <w:szCs w:val="18"/>
        </w:rPr>
        <w:t xml:space="preserve">Skyldighet att </w:t>
      </w:r>
      <w:r w:rsidRPr="00B3009A">
        <w:rPr>
          <w:i/>
          <w:sz w:val="18"/>
          <w:szCs w:val="18"/>
        </w:rPr>
        <w:t>lämna</w:t>
      </w:r>
      <w:r w:rsidRPr="00983488">
        <w:rPr>
          <w:i/>
          <w:sz w:val="18"/>
          <w:szCs w:val="18"/>
        </w:rPr>
        <w:t xml:space="preserve"> hjälp</w:t>
      </w:r>
    </w:p>
    <w:p w14:paraId="6B045BF5" w14:textId="77777777" w:rsidR="00F71CC6" w:rsidRPr="00B3009A" w:rsidRDefault="00AB307F" w:rsidP="00F71CC6">
      <w:pPr>
        <w:pStyle w:val="Brdtextmedindrag"/>
        <w:ind w:firstLine="0"/>
        <w:rPr>
          <w:sz w:val="18"/>
          <w:szCs w:val="18"/>
        </w:rPr>
      </w:pPr>
      <w:r w:rsidRPr="00B3009A">
        <w:rPr>
          <w:b/>
          <w:i/>
          <w:sz w:val="18"/>
          <w:szCs w:val="18"/>
        </w:rPr>
        <w:t xml:space="preserve">12 </w:t>
      </w:r>
      <w:r w:rsidRPr="00B3009A">
        <w:rPr>
          <w:b/>
          <w:i/>
          <w:iCs/>
          <w:sz w:val="18"/>
          <w:szCs w:val="18"/>
        </w:rPr>
        <w:t>b</w:t>
      </w:r>
      <w:r w:rsidRPr="00B3009A">
        <w:rPr>
          <w:b/>
          <w:i/>
          <w:sz w:val="18"/>
          <w:szCs w:val="18"/>
        </w:rPr>
        <w:t xml:space="preserve"> §</w:t>
      </w:r>
      <w:r w:rsidRPr="00B3009A">
        <w:rPr>
          <w:sz w:val="18"/>
          <w:szCs w:val="18"/>
        </w:rPr>
        <w:t xml:space="preserve"> </w:t>
      </w:r>
      <w:r w:rsidRPr="00B3009A">
        <w:rPr>
          <w:i/>
          <w:sz w:val="18"/>
          <w:szCs w:val="18"/>
        </w:rPr>
        <w:t>Bestämmelser om skyldighet för</w:t>
      </w:r>
      <w:r w:rsidRPr="00B3009A">
        <w:rPr>
          <w:sz w:val="18"/>
          <w:szCs w:val="18"/>
        </w:rPr>
        <w:t xml:space="preserve"> den som är föremål för offentlig kontroll eller </w:t>
      </w:r>
      <w:r w:rsidRPr="00B3009A">
        <w:rPr>
          <w:i/>
          <w:sz w:val="18"/>
          <w:szCs w:val="18"/>
        </w:rPr>
        <w:t>annan offentlig verksamhet att</w:t>
      </w:r>
      <w:r w:rsidRPr="00B3009A">
        <w:rPr>
          <w:sz w:val="18"/>
          <w:szCs w:val="18"/>
        </w:rPr>
        <w:t xml:space="preserve"> </w:t>
      </w:r>
      <w:r w:rsidRPr="00B3009A">
        <w:rPr>
          <w:i/>
          <w:sz w:val="18"/>
          <w:szCs w:val="18"/>
        </w:rPr>
        <w:t>lämna</w:t>
      </w:r>
      <w:r w:rsidRPr="00B3009A">
        <w:rPr>
          <w:sz w:val="18"/>
          <w:szCs w:val="18"/>
        </w:rPr>
        <w:t xml:space="preserve"> den hjälp som behövs för att kontrollen eller </w:t>
      </w:r>
      <w:r w:rsidRPr="00B3009A">
        <w:rPr>
          <w:i/>
          <w:sz w:val="18"/>
          <w:szCs w:val="18"/>
        </w:rPr>
        <w:t>verksamheten ska</w:t>
      </w:r>
      <w:r w:rsidRPr="00B3009A">
        <w:rPr>
          <w:sz w:val="18"/>
          <w:szCs w:val="18"/>
        </w:rPr>
        <w:t xml:space="preserve"> kunna </w:t>
      </w:r>
      <w:r w:rsidRPr="00B3009A">
        <w:rPr>
          <w:i/>
          <w:sz w:val="18"/>
          <w:szCs w:val="18"/>
        </w:rPr>
        <w:t>utföras</w:t>
      </w:r>
      <w:r w:rsidRPr="00B3009A">
        <w:rPr>
          <w:sz w:val="18"/>
          <w:szCs w:val="18"/>
        </w:rPr>
        <w:t xml:space="preserve">, </w:t>
      </w:r>
      <w:r w:rsidRPr="00B3009A">
        <w:rPr>
          <w:i/>
          <w:sz w:val="18"/>
          <w:szCs w:val="18"/>
        </w:rPr>
        <w:t>finns i artikel 15.2 och 15.6 i förordning (EU) 2017/625.</w:t>
      </w:r>
    </w:p>
    <w:p w14:paraId="2148C48F" w14:textId="77777777" w:rsidR="00F71CC6" w:rsidRDefault="00F71CC6" w:rsidP="00F71CC6">
      <w:pPr>
        <w:pStyle w:val="Brdtextmedindrag"/>
        <w:ind w:firstLine="0"/>
      </w:pPr>
    </w:p>
    <w:p w14:paraId="7FA973D8" w14:textId="77777777" w:rsidR="00F71CC6" w:rsidRDefault="00AB307F" w:rsidP="00F71CC6">
      <w:pPr>
        <w:pStyle w:val="Brdtext"/>
      </w:pPr>
      <w:r>
        <w:t>Paragrafen innehåller en bestämmelse om skyldighet för den som är före</w:t>
      </w:r>
      <w:r>
        <w:softHyphen/>
        <w:t xml:space="preserve">mål för offentlig kontroll att lämna den hjälp </w:t>
      </w:r>
      <w:r w:rsidRPr="00EA107A">
        <w:t>som behövs för att kontrollen ska kunna genomföras. Övervägandena finns i avsnitt 7.</w:t>
      </w:r>
      <w:r>
        <w:t>7</w:t>
      </w:r>
      <w:r w:rsidRPr="00EA107A">
        <w:t>.</w:t>
      </w:r>
    </w:p>
    <w:p w14:paraId="22CE13C4" w14:textId="77777777" w:rsidR="00F71CC6" w:rsidRDefault="00AB307F" w:rsidP="00F71CC6">
      <w:pPr>
        <w:pStyle w:val="Brdtextmedindrag"/>
      </w:pPr>
      <w:r>
        <w:t>Ändringen innebär att det i stället upplyses om att skyldighet för den som är föremål för offentlig kontroll eller annan offentlig verksamhet att lämna den hjälp som behövs för att kontrollen eller verksamheten ska kunna utföras regleras i artikel 15.2 och 15.6 i den nya kontrollförord</w:t>
      </w:r>
      <w:r>
        <w:softHyphen/>
        <w:t>ningen. Genom den föreslagna bestämmelsen i 1 b § görs kontrollförord</w:t>
      </w:r>
      <w:r>
        <w:softHyphen/>
        <w:t>ningen tillämplig på all offentlig kontroll och annan offentlig verksamhet inom lagens tillämpningsområde. Hänvisningen till den nya kontrollför</w:t>
      </w:r>
      <w:r>
        <w:softHyphen/>
        <w:t>ordningen är dynamisk dvs. avser förordningen i den vid varje tidpunkt gällande lydelsen.</w:t>
      </w:r>
    </w:p>
    <w:p w14:paraId="56D90810" w14:textId="77777777" w:rsidR="00F71CC6" w:rsidRDefault="00AB307F" w:rsidP="00F71CC6">
      <w:pPr>
        <w:pStyle w:val="Brdtextmedindrag"/>
      </w:pPr>
      <w:r>
        <w:t>Paragrafen byter också beteckning från 12 a § till 12 b §.</w:t>
      </w:r>
    </w:p>
    <w:p w14:paraId="5F17410D" w14:textId="77777777" w:rsidR="00F71CC6" w:rsidRPr="00D12050" w:rsidRDefault="00AB307F" w:rsidP="00F71CC6">
      <w:pPr>
        <w:pStyle w:val="Rubrik4utannumrering"/>
        <w:rPr>
          <w:sz w:val="18"/>
          <w:szCs w:val="18"/>
        </w:rPr>
      </w:pPr>
      <w:r w:rsidRPr="00D12050">
        <w:rPr>
          <w:sz w:val="18"/>
          <w:szCs w:val="18"/>
        </w:rPr>
        <w:t xml:space="preserve">Förelägganden </w:t>
      </w:r>
    </w:p>
    <w:p w14:paraId="1A277780" w14:textId="77777777" w:rsidR="00F71CC6" w:rsidRPr="00D12050" w:rsidRDefault="00AB307F" w:rsidP="00F71CC6">
      <w:pPr>
        <w:pStyle w:val="Brdtextmedindrag"/>
        <w:ind w:firstLine="0"/>
        <w:rPr>
          <w:sz w:val="18"/>
          <w:szCs w:val="18"/>
        </w:rPr>
      </w:pPr>
      <w:r w:rsidRPr="00D12050">
        <w:rPr>
          <w:b/>
          <w:sz w:val="18"/>
          <w:szCs w:val="18"/>
        </w:rPr>
        <w:t>13 §</w:t>
      </w:r>
      <w:r w:rsidRPr="00D12050">
        <w:rPr>
          <w:sz w:val="18"/>
          <w:szCs w:val="18"/>
        </w:rPr>
        <w:t xml:space="preserve"> Utöver vad som följer av de </w:t>
      </w:r>
      <w:r w:rsidRPr="00D12050">
        <w:rPr>
          <w:i/>
          <w:sz w:val="18"/>
          <w:szCs w:val="18"/>
        </w:rPr>
        <w:t>EU-bestämmelser</w:t>
      </w:r>
      <w:r w:rsidRPr="00D12050">
        <w:rPr>
          <w:sz w:val="18"/>
          <w:szCs w:val="18"/>
        </w:rPr>
        <w:t xml:space="preserve"> som lagen </w:t>
      </w:r>
      <w:r w:rsidRPr="00D12050">
        <w:rPr>
          <w:i/>
          <w:sz w:val="18"/>
          <w:szCs w:val="18"/>
        </w:rPr>
        <w:t>kompletterar</w:t>
      </w:r>
      <w:r w:rsidRPr="00D12050">
        <w:rPr>
          <w:sz w:val="18"/>
          <w:szCs w:val="18"/>
        </w:rPr>
        <w:t xml:space="preserve"> får en kontrollmyndighet </w:t>
      </w:r>
      <w:r w:rsidRPr="00D12050">
        <w:rPr>
          <w:i/>
          <w:sz w:val="18"/>
          <w:szCs w:val="18"/>
        </w:rPr>
        <w:t>besluta</w:t>
      </w:r>
      <w:r w:rsidRPr="00D12050">
        <w:rPr>
          <w:sz w:val="18"/>
          <w:szCs w:val="18"/>
        </w:rPr>
        <w:t xml:space="preserve"> de förelägganden som behövs för att denna lag, de föreskrifter och beslut som har meddelats med stöd av lagen, de </w:t>
      </w:r>
      <w:r w:rsidRPr="00D12050">
        <w:rPr>
          <w:i/>
          <w:sz w:val="18"/>
          <w:szCs w:val="18"/>
        </w:rPr>
        <w:t>EU-bestämmelser</w:t>
      </w:r>
      <w:r w:rsidRPr="00D12050">
        <w:rPr>
          <w:sz w:val="18"/>
          <w:szCs w:val="18"/>
        </w:rPr>
        <w:t xml:space="preserve"> som lagen </w:t>
      </w:r>
      <w:r w:rsidRPr="00D12050">
        <w:rPr>
          <w:i/>
          <w:sz w:val="18"/>
          <w:szCs w:val="18"/>
        </w:rPr>
        <w:t>kompletterar</w:t>
      </w:r>
      <w:r w:rsidRPr="00D12050">
        <w:rPr>
          <w:sz w:val="18"/>
          <w:szCs w:val="18"/>
        </w:rPr>
        <w:t xml:space="preserve"> och de beslut som har meddelats med stöd av </w:t>
      </w:r>
      <w:r w:rsidRPr="00D12050">
        <w:rPr>
          <w:i/>
          <w:sz w:val="18"/>
          <w:szCs w:val="18"/>
        </w:rPr>
        <w:t>EU-bestäm</w:t>
      </w:r>
      <w:r>
        <w:rPr>
          <w:i/>
          <w:sz w:val="18"/>
          <w:szCs w:val="18"/>
        </w:rPr>
        <w:softHyphen/>
      </w:r>
      <w:r w:rsidRPr="00D12050">
        <w:rPr>
          <w:i/>
          <w:sz w:val="18"/>
          <w:szCs w:val="18"/>
        </w:rPr>
        <w:t>melserna ska</w:t>
      </w:r>
      <w:r w:rsidRPr="00D12050">
        <w:rPr>
          <w:sz w:val="18"/>
          <w:szCs w:val="18"/>
        </w:rPr>
        <w:t xml:space="preserve"> följas.</w:t>
      </w:r>
    </w:p>
    <w:p w14:paraId="772032ED" w14:textId="77777777" w:rsidR="00F71CC6" w:rsidRPr="00D12050" w:rsidRDefault="00AB307F" w:rsidP="00F71CC6">
      <w:pPr>
        <w:pStyle w:val="Brdtextmedindrag"/>
        <w:rPr>
          <w:sz w:val="18"/>
          <w:szCs w:val="18"/>
        </w:rPr>
      </w:pPr>
      <w:r w:rsidRPr="00D12050">
        <w:rPr>
          <w:sz w:val="18"/>
          <w:szCs w:val="18"/>
        </w:rPr>
        <w:t xml:space="preserve">Förelägganden enligt denna lag eller enligt de </w:t>
      </w:r>
      <w:r w:rsidRPr="00D12050">
        <w:rPr>
          <w:i/>
          <w:sz w:val="18"/>
          <w:szCs w:val="18"/>
        </w:rPr>
        <w:t>EU-bestämmelser</w:t>
      </w:r>
      <w:r w:rsidRPr="00D12050">
        <w:rPr>
          <w:sz w:val="18"/>
          <w:szCs w:val="18"/>
        </w:rPr>
        <w:t xml:space="preserve"> som lagen </w:t>
      </w:r>
      <w:r w:rsidRPr="00D12050">
        <w:rPr>
          <w:i/>
          <w:sz w:val="18"/>
          <w:szCs w:val="18"/>
        </w:rPr>
        <w:t>kompletterar</w:t>
      </w:r>
      <w:r w:rsidRPr="00D12050">
        <w:rPr>
          <w:sz w:val="18"/>
          <w:szCs w:val="18"/>
        </w:rPr>
        <w:t xml:space="preserve"> får förenas med vite.</w:t>
      </w:r>
    </w:p>
    <w:p w14:paraId="294EAE9A" w14:textId="77777777" w:rsidR="00F71CC6" w:rsidRDefault="00F71CC6" w:rsidP="00F71CC6">
      <w:pPr>
        <w:pStyle w:val="Brdtextmedindrag"/>
        <w:ind w:firstLine="0"/>
      </w:pPr>
    </w:p>
    <w:p w14:paraId="4A8D1134" w14:textId="77777777" w:rsidR="00F71CC6" w:rsidRDefault="00AB307F" w:rsidP="00F71CC6">
      <w:pPr>
        <w:pStyle w:val="Brdtextmedindrag"/>
        <w:ind w:firstLine="0"/>
      </w:pPr>
      <w:r>
        <w:t xml:space="preserve">I </w:t>
      </w:r>
      <w:r w:rsidRPr="00B37206">
        <w:rPr>
          <w:i/>
        </w:rPr>
        <w:t xml:space="preserve">första </w:t>
      </w:r>
      <w:r w:rsidRPr="0096601C">
        <w:rPr>
          <w:iCs/>
        </w:rPr>
        <w:t>och</w:t>
      </w:r>
      <w:r w:rsidRPr="00B37206">
        <w:rPr>
          <w:i/>
        </w:rPr>
        <w:t xml:space="preserve"> andra styckena</w:t>
      </w:r>
      <w:r>
        <w:t xml:space="preserve"> ändras EG-bestämmelser till EU-bestämmel</w:t>
      </w:r>
      <w:r>
        <w:softHyphen/>
        <w:t xml:space="preserve">ser. Styckena ändras </w:t>
      </w:r>
      <w:bookmarkStart w:id="634" w:name="_Hlk41671504"/>
      <w:r>
        <w:t>också på så sätt att de endast anger ”förelägganden” istället för ”förelägganden och förbud”. Rätten att besluta om föreläggan</w:t>
      </w:r>
      <w:r>
        <w:softHyphen/>
        <w:t>den innefattar en möjlighet att besluta om förbud, jfr 8 kap. 9 § djurskydds</w:t>
      </w:r>
      <w:r>
        <w:softHyphen/>
        <w:t>lagen och prop. 2017/18:147 s. 333.</w:t>
      </w:r>
      <w:bookmarkEnd w:id="634"/>
      <w:r>
        <w:t xml:space="preserve"> Det görs även en språklig ändring. </w:t>
      </w:r>
      <w:bookmarkStart w:id="635" w:name="_Hlk42951943"/>
      <w:r>
        <w:t xml:space="preserve">Allmänna bestämmelser om vite finns i lagen (1985:206) om viten. </w:t>
      </w:r>
      <w:bookmarkEnd w:id="635"/>
    </w:p>
    <w:p w14:paraId="20D9C7C4" w14:textId="77777777" w:rsidR="00F71CC6" w:rsidRPr="006C5913" w:rsidRDefault="00AB307F" w:rsidP="00F71CC6">
      <w:pPr>
        <w:pStyle w:val="Rubrik4utannumrering"/>
        <w:rPr>
          <w:sz w:val="18"/>
          <w:szCs w:val="18"/>
        </w:rPr>
      </w:pPr>
      <w:r w:rsidRPr="006C5913">
        <w:rPr>
          <w:sz w:val="18"/>
          <w:szCs w:val="18"/>
        </w:rPr>
        <w:t>Rättelse</w:t>
      </w:r>
    </w:p>
    <w:p w14:paraId="5DD175CE" w14:textId="77777777" w:rsidR="00F71CC6" w:rsidRPr="006C5913" w:rsidRDefault="00AB307F" w:rsidP="00F71CC6">
      <w:pPr>
        <w:pStyle w:val="Brdtextmedindrag"/>
        <w:ind w:firstLine="0"/>
        <w:rPr>
          <w:b/>
          <w:sz w:val="18"/>
          <w:szCs w:val="18"/>
        </w:rPr>
      </w:pPr>
      <w:r w:rsidRPr="006C5913">
        <w:rPr>
          <w:b/>
          <w:sz w:val="18"/>
          <w:szCs w:val="18"/>
        </w:rPr>
        <w:t xml:space="preserve">13 a § </w:t>
      </w:r>
      <w:r w:rsidRPr="006C5913">
        <w:rPr>
          <w:sz w:val="18"/>
          <w:szCs w:val="18"/>
        </w:rPr>
        <w:t xml:space="preserve">Om någon inte fullgör sina skyldigheter enligt lagen, de föreskrifter och beslut som har meddelats med stöd av lagen, de </w:t>
      </w:r>
      <w:r w:rsidRPr="006C5913">
        <w:rPr>
          <w:i/>
          <w:sz w:val="18"/>
          <w:szCs w:val="18"/>
        </w:rPr>
        <w:t>EU-bestämmelser</w:t>
      </w:r>
      <w:r w:rsidRPr="006C5913">
        <w:rPr>
          <w:sz w:val="18"/>
          <w:szCs w:val="18"/>
        </w:rPr>
        <w:t xml:space="preserve"> som lagen </w:t>
      </w:r>
      <w:r w:rsidRPr="006C5913">
        <w:rPr>
          <w:i/>
          <w:sz w:val="18"/>
          <w:szCs w:val="18"/>
        </w:rPr>
        <w:t>kompletterar</w:t>
      </w:r>
      <w:r w:rsidRPr="006C5913">
        <w:rPr>
          <w:sz w:val="18"/>
          <w:szCs w:val="18"/>
        </w:rPr>
        <w:t xml:space="preserve"> eller de beslut som har meddelats med stöd av </w:t>
      </w:r>
      <w:r w:rsidRPr="006C5913">
        <w:rPr>
          <w:i/>
          <w:sz w:val="18"/>
          <w:szCs w:val="18"/>
        </w:rPr>
        <w:t>EU-bestämmelserna</w:t>
      </w:r>
      <w:r w:rsidRPr="006C5913">
        <w:rPr>
          <w:sz w:val="18"/>
          <w:szCs w:val="18"/>
        </w:rPr>
        <w:t>, får kontrollmyndigheten besluta om rättelse på hans eller hennes bekostnad.</w:t>
      </w:r>
    </w:p>
    <w:p w14:paraId="47A1443D" w14:textId="77777777" w:rsidR="00F71CC6" w:rsidRDefault="00F71CC6" w:rsidP="00F71CC6">
      <w:pPr>
        <w:pStyle w:val="Brdtextmedindrag"/>
        <w:ind w:firstLine="0"/>
      </w:pPr>
    </w:p>
    <w:p w14:paraId="10C3C14A" w14:textId="77777777" w:rsidR="00F71CC6" w:rsidRDefault="00AB307F" w:rsidP="00F71CC6">
      <w:pPr>
        <w:pStyle w:val="Brdtextmedindrag"/>
        <w:ind w:firstLine="0"/>
      </w:pPr>
      <w:r>
        <w:t>I paragrafen ändras EG-bestämmelser till EU-bestämmelser. Det görs också en språklig ändring.</w:t>
      </w:r>
    </w:p>
    <w:p w14:paraId="40DAE14A" w14:textId="77777777" w:rsidR="00F71CC6" w:rsidRPr="006C5913" w:rsidRDefault="00AB307F" w:rsidP="00F71CC6">
      <w:pPr>
        <w:pStyle w:val="Rubrik4utannumrering"/>
        <w:rPr>
          <w:sz w:val="18"/>
          <w:szCs w:val="18"/>
        </w:rPr>
      </w:pPr>
      <w:r w:rsidRPr="006C5913">
        <w:rPr>
          <w:sz w:val="18"/>
          <w:szCs w:val="18"/>
        </w:rPr>
        <w:t>Ersättning</w:t>
      </w:r>
    </w:p>
    <w:p w14:paraId="2801B092" w14:textId="77777777" w:rsidR="00F71CC6" w:rsidRPr="006C5913" w:rsidRDefault="00AB307F" w:rsidP="00F71CC6">
      <w:pPr>
        <w:pStyle w:val="Brdtext"/>
        <w:rPr>
          <w:sz w:val="18"/>
          <w:szCs w:val="18"/>
        </w:rPr>
      </w:pPr>
      <w:r w:rsidRPr="006C5913">
        <w:rPr>
          <w:b/>
          <w:sz w:val="18"/>
          <w:szCs w:val="18"/>
        </w:rPr>
        <w:t xml:space="preserve">15 § </w:t>
      </w:r>
      <w:r w:rsidRPr="006C5913">
        <w:rPr>
          <w:sz w:val="18"/>
          <w:szCs w:val="18"/>
        </w:rPr>
        <w:t xml:space="preserve">Staten </w:t>
      </w:r>
      <w:r w:rsidRPr="006C5913">
        <w:rPr>
          <w:i/>
          <w:sz w:val="18"/>
          <w:szCs w:val="18"/>
        </w:rPr>
        <w:t>ska</w:t>
      </w:r>
      <w:r w:rsidRPr="006C5913">
        <w:rPr>
          <w:sz w:val="18"/>
          <w:szCs w:val="18"/>
        </w:rPr>
        <w:t xml:space="preserve"> ersätta den som på grund av föreskrifter eller beslut som har meddelats med stöd av lagen eller på grund av beslut som har meddelats med stöd av de </w:t>
      </w:r>
      <w:r w:rsidRPr="006C5913">
        <w:rPr>
          <w:i/>
          <w:sz w:val="18"/>
          <w:szCs w:val="18"/>
        </w:rPr>
        <w:t>EU-bestämmelser</w:t>
      </w:r>
      <w:r w:rsidRPr="006C5913">
        <w:rPr>
          <w:sz w:val="18"/>
          <w:szCs w:val="18"/>
        </w:rPr>
        <w:t xml:space="preserve"> som lagen </w:t>
      </w:r>
      <w:r w:rsidRPr="006C5913">
        <w:rPr>
          <w:i/>
          <w:sz w:val="18"/>
          <w:szCs w:val="18"/>
        </w:rPr>
        <w:t>kompletterar</w:t>
      </w:r>
      <w:r w:rsidRPr="002E71B2">
        <w:rPr>
          <w:i/>
          <w:iCs/>
          <w:sz w:val="18"/>
          <w:szCs w:val="18"/>
        </w:rPr>
        <w:t xml:space="preserve">, </w:t>
      </w:r>
      <w:r w:rsidRPr="006C5913">
        <w:rPr>
          <w:sz w:val="18"/>
          <w:szCs w:val="18"/>
        </w:rPr>
        <w:t>drabbas av</w:t>
      </w:r>
    </w:p>
    <w:p w14:paraId="63DF9EF6" w14:textId="77777777" w:rsidR="00F71CC6" w:rsidRPr="006C5913" w:rsidRDefault="00AB307F" w:rsidP="00F71CC6">
      <w:pPr>
        <w:pStyle w:val="Brdtextmedindrag"/>
        <w:rPr>
          <w:sz w:val="18"/>
          <w:szCs w:val="18"/>
        </w:rPr>
      </w:pPr>
      <w:r w:rsidRPr="006C5913">
        <w:rPr>
          <w:sz w:val="18"/>
          <w:szCs w:val="18"/>
        </w:rPr>
        <w:t xml:space="preserve">1. förlust på grund av att husdjur eller andra än vilt levande djur avlivas eller dör till följd av </w:t>
      </w:r>
      <w:r w:rsidRPr="006C5913">
        <w:rPr>
          <w:i/>
          <w:iCs/>
          <w:sz w:val="18"/>
          <w:szCs w:val="18"/>
        </w:rPr>
        <w:t>biverkningar</w:t>
      </w:r>
      <w:r w:rsidRPr="006C5913">
        <w:rPr>
          <w:sz w:val="18"/>
          <w:szCs w:val="18"/>
        </w:rPr>
        <w:t xml:space="preserve"> av vaccination eller av annan behandling,</w:t>
      </w:r>
    </w:p>
    <w:p w14:paraId="14E23FFA" w14:textId="77777777" w:rsidR="00F71CC6" w:rsidRPr="006C5913" w:rsidRDefault="00AB307F" w:rsidP="00F71CC6">
      <w:pPr>
        <w:pStyle w:val="Brdtextmedindrag"/>
        <w:rPr>
          <w:sz w:val="18"/>
          <w:szCs w:val="18"/>
        </w:rPr>
      </w:pPr>
      <w:r w:rsidRPr="006C5913">
        <w:rPr>
          <w:sz w:val="18"/>
          <w:szCs w:val="18"/>
        </w:rPr>
        <w:t>2. kostnader på grund av saneringsåtgärder,</w:t>
      </w:r>
    </w:p>
    <w:p w14:paraId="46BD0FEB" w14:textId="77777777" w:rsidR="00F71CC6" w:rsidRPr="006C5913" w:rsidRDefault="00AB307F" w:rsidP="00F71CC6">
      <w:pPr>
        <w:pStyle w:val="Brdtextmedindrag"/>
        <w:rPr>
          <w:sz w:val="18"/>
          <w:szCs w:val="18"/>
        </w:rPr>
      </w:pPr>
      <w:r w:rsidRPr="006C5913">
        <w:rPr>
          <w:sz w:val="18"/>
          <w:szCs w:val="18"/>
        </w:rPr>
        <w:t>3. produktionsbortfall,</w:t>
      </w:r>
    </w:p>
    <w:p w14:paraId="5E1889C1" w14:textId="77777777" w:rsidR="00F71CC6" w:rsidRPr="006C5913" w:rsidRDefault="00AB307F" w:rsidP="00F71CC6">
      <w:pPr>
        <w:pStyle w:val="Brdtextmedindrag"/>
        <w:rPr>
          <w:sz w:val="18"/>
          <w:szCs w:val="18"/>
        </w:rPr>
      </w:pPr>
      <w:r w:rsidRPr="006C5913">
        <w:rPr>
          <w:sz w:val="18"/>
          <w:szCs w:val="18"/>
        </w:rPr>
        <w:t xml:space="preserve">4. annan inkomstförlust </w:t>
      </w:r>
      <w:r>
        <w:rPr>
          <w:sz w:val="18"/>
          <w:szCs w:val="18"/>
        </w:rPr>
        <w:t>än</w:t>
      </w:r>
      <w:r w:rsidRPr="006C5913">
        <w:rPr>
          <w:sz w:val="18"/>
          <w:szCs w:val="18"/>
        </w:rPr>
        <w:t xml:space="preserve"> </w:t>
      </w:r>
      <w:r w:rsidRPr="006C5913">
        <w:rPr>
          <w:i/>
          <w:iCs/>
          <w:sz w:val="18"/>
          <w:szCs w:val="18"/>
        </w:rPr>
        <w:t>produktionsbortfall</w:t>
      </w:r>
      <w:r w:rsidRPr="006C5913">
        <w:rPr>
          <w:sz w:val="18"/>
          <w:szCs w:val="18"/>
        </w:rPr>
        <w:t>.</w:t>
      </w:r>
    </w:p>
    <w:p w14:paraId="6E6993B7" w14:textId="77777777" w:rsidR="00F71CC6" w:rsidRPr="006C5913" w:rsidRDefault="00AB307F" w:rsidP="00F71CC6">
      <w:pPr>
        <w:pStyle w:val="Brdtextmedindrag"/>
        <w:rPr>
          <w:sz w:val="18"/>
          <w:szCs w:val="18"/>
        </w:rPr>
      </w:pPr>
      <w:r w:rsidRPr="006C5913">
        <w:rPr>
          <w:sz w:val="18"/>
          <w:szCs w:val="18"/>
        </w:rPr>
        <w:t>Ersättning för produktionsbortfall lämnas med femtio procent av den kostnad eller förlust som bortfallet medför. I övrigt lämnas full ersättning.</w:t>
      </w:r>
    </w:p>
    <w:p w14:paraId="6354D52E" w14:textId="77777777" w:rsidR="00F71CC6" w:rsidRPr="009F1F26" w:rsidRDefault="00AB307F" w:rsidP="00F71CC6">
      <w:pPr>
        <w:pStyle w:val="Brdtextmedindrag"/>
      </w:pPr>
      <w:r w:rsidRPr="006C5913">
        <w:rPr>
          <w:sz w:val="18"/>
          <w:szCs w:val="18"/>
        </w:rPr>
        <w:t>Full ersättning för produktionsbortfall lämnas vid utbrott eller vid misstanke om utbrott av sådana särskilt allvarliga epizootiska sjukdomar som anges i föreskrifter meddelade av regeringen</w:t>
      </w:r>
      <w:r>
        <w:t>.</w:t>
      </w:r>
    </w:p>
    <w:p w14:paraId="48832FBC" w14:textId="77777777" w:rsidR="00F71CC6" w:rsidRDefault="00F71CC6" w:rsidP="00F71CC6">
      <w:pPr>
        <w:pStyle w:val="Brdtextmedindrag"/>
        <w:ind w:firstLine="0"/>
      </w:pPr>
    </w:p>
    <w:p w14:paraId="6BCB19F5" w14:textId="77777777" w:rsidR="00F71CC6" w:rsidRDefault="00AB307F" w:rsidP="00F71CC6">
      <w:pPr>
        <w:pStyle w:val="Brdtextmedindrag"/>
        <w:ind w:firstLine="0"/>
      </w:pPr>
      <w:r>
        <w:t xml:space="preserve">I </w:t>
      </w:r>
      <w:r>
        <w:rPr>
          <w:i/>
        </w:rPr>
        <w:t xml:space="preserve">första </w:t>
      </w:r>
      <w:r w:rsidRPr="00B37206">
        <w:rPr>
          <w:i/>
        </w:rPr>
        <w:t>stycke</w:t>
      </w:r>
      <w:r>
        <w:rPr>
          <w:i/>
        </w:rPr>
        <w:t>t</w:t>
      </w:r>
      <w:r>
        <w:t xml:space="preserve"> ändras EG-bestämmelser till EU-bestämmelser. Det görs även språkliga ändringar. </w:t>
      </w:r>
    </w:p>
    <w:p w14:paraId="69AFC3F6" w14:textId="77777777" w:rsidR="00F71CC6" w:rsidRDefault="00F71CC6" w:rsidP="00F71CC6">
      <w:pPr>
        <w:pStyle w:val="Brdtextmedindrag"/>
        <w:ind w:firstLine="0"/>
      </w:pPr>
    </w:p>
    <w:p w14:paraId="16FDAD3B" w14:textId="77777777" w:rsidR="00F71CC6" w:rsidRPr="000A6B3A" w:rsidRDefault="00AB307F" w:rsidP="00F71CC6">
      <w:pPr>
        <w:pStyle w:val="Brdtextmedindrag"/>
        <w:ind w:firstLine="0"/>
        <w:rPr>
          <w:b/>
          <w:sz w:val="18"/>
          <w:szCs w:val="18"/>
        </w:rPr>
      </w:pPr>
      <w:r w:rsidRPr="000A6B3A">
        <w:rPr>
          <w:b/>
          <w:sz w:val="18"/>
          <w:szCs w:val="18"/>
        </w:rPr>
        <w:t xml:space="preserve">16 § </w:t>
      </w:r>
      <w:r w:rsidRPr="000A6B3A">
        <w:rPr>
          <w:sz w:val="18"/>
          <w:szCs w:val="18"/>
        </w:rPr>
        <w:t>Ersättning enligt denna lag kan jämkas om den ersättningsberättigade uppsåt</w:t>
      </w:r>
      <w:r>
        <w:rPr>
          <w:sz w:val="18"/>
          <w:szCs w:val="18"/>
        </w:rPr>
        <w:softHyphen/>
      </w:r>
      <w:r w:rsidRPr="000A6B3A">
        <w:rPr>
          <w:sz w:val="18"/>
          <w:szCs w:val="18"/>
        </w:rPr>
        <w:t>ligen eller genom vårdslöshet själv har medverkat till kostnaden eller förlusten. Detsamma gäller om den ersättningsberättigade vägrar att rätta sig efter en före</w:t>
      </w:r>
      <w:r>
        <w:rPr>
          <w:sz w:val="18"/>
          <w:szCs w:val="18"/>
        </w:rPr>
        <w:softHyphen/>
      </w:r>
      <w:r w:rsidRPr="000A6B3A">
        <w:rPr>
          <w:sz w:val="18"/>
          <w:szCs w:val="18"/>
        </w:rPr>
        <w:t xml:space="preserve">skrift eller ett beslut som har meddelats med stöd av lagen eller ett beslut som har meddelats med stöd av de </w:t>
      </w:r>
      <w:r w:rsidRPr="000A6B3A">
        <w:rPr>
          <w:i/>
          <w:sz w:val="18"/>
          <w:szCs w:val="18"/>
        </w:rPr>
        <w:t>EU-bestämmelser</w:t>
      </w:r>
      <w:r w:rsidRPr="000A6B3A">
        <w:rPr>
          <w:sz w:val="18"/>
          <w:szCs w:val="18"/>
        </w:rPr>
        <w:t xml:space="preserve"> som lagen </w:t>
      </w:r>
      <w:r w:rsidRPr="000A6B3A">
        <w:rPr>
          <w:i/>
          <w:sz w:val="18"/>
          <w:szCs w:val="18"/>
        </w:rPr>
        <w:t>kompletterar</w:t>
      </w:r>
      <w:r w:rsidRPr="000A6B3A">
        <w:rPr>
          <w:sz w:val="18"/>
          <w:szCs w:val="18"/>
        </w:rPr>
        <w:t>.</w:t>
      </w:r>
    </w:p>
    <w:p w14:paraId="1CEB6363" w14:textId="77777777" w:rsidR="00F71CC6" w:rsidRDefault="00F71CC6" w:rsidP="00F71CC6">
      <w:pPr>
        <w:pStyle w:val="Brdtextmedindrag"/>
        <w:ind w:firstLine="0"/>
      </w:pPr>
    </w:p>
    <w:p w14:paraId="0D50943A" w14:textId="77777777" w:rsidR="00F71CC6" w:rsidRDefault="00AB307F" w:rsidP="00F71CC6">
      <w:pPr>
        <w:pStyle w:val="Brdtextmedindrag"/>
        <w:ind w:firstLine="0"/>
      </w:pPr>
      <w:r w:rsidRPr="00B37206">
        <w:t xml:space="preserve">I </w:t>
      </w:r>
      <w:r>
        <w:t xml:space="preserve">paragrafen </w:t>
      </w:r>
      <w:r w:rsidRPr="00B37206">
        <w:t>ändras EG-bestämmelser till EU-bestämmelser</w:t>
      </w:r>
      <w:r>
        <w:t>.</w:t>
      </w:r>
      <w:r w:rsidRPr="00B37206">
        <w:t xml:space="preserve"> Det görs även en språklig ändring.</w:t>
      </w:r>
    </w:p>
    <w:p w14:paraId="67531E94" w14:textId="77777777" w:rsidR="00F71CC6" w:rsidRDefault="00F71CC6" w:rsidP="00F71CC6">
      <w:pPr>
        <w:pStyle w:val="Brdtextmedindrag"/>
        <w:ind w:firstLine="0"/>
      </w:pPr>
    </w:p>
    <w:p w14:paraId="7AC905BA" w14:textId="77777777" w:rsidR="00F71CC6" w:rsidRPr="00CA2972" w:rsidRDefault="00AB307F" w:rsidP="00F71CC6">
      <w:pPr>
        <w:pStyle w:val="Brdtextmedindrag"/>
        <w:ind w:firstLine="0"/>
        <w:rPr>
          <w:sz w:val="18"/>
          <w:szCs w:val="18"/>
        </w:rPr>
      </w:pPr>
      <w:r w:rsidRPr="00CA2972">
        <w:rPr>
          <w:b/>
          <w:sz w:val="18"/>
          <w:szCs w:val="18"/>
        </w:rPr>
        <w:t xml:space="preserve">17 § </w:t>
      </w:r>
      <w:r w:rsidRPr="00CA2972">
        <w:rPr>
          <w:sz w:val="18"/>
          <w:szCs w:val="18"/>
        </w:rPr>
        <w:t xml:space="preserve">Regeringen eller den myndighet som regeringen bestämmer får </w:t>
      </w:r>
      <w:r w:rsidRPr="00CA2972">
        <w:rPr>
          <w:i/>
          <w:sz w:val="18"/>
          <w:szCs w:val="18"/>
        </w:rPr>
        <w:t>meddela</w:t>
      </w:r>
      <w:r w:rsidRPr="00CA2972">
        <w:rPr>
          <w:sz w:val="18"/>
          <w:szCs w:val="18"/>
        </w:rPr>
        <w:t xml:space="preserve"> </w:t>
      </w:r>
      <w:r w:rsidRPr="00CA2972">
        <w:rPr>
          <w:i/>
          <w:sz w:val="18"/>
          <w:szCs w:val="18"/>
        </w:rPr>
        <w:t>föreskrifter om</w:t>
      </w:r>
      <w:r w:rsidRPr="00CA2972">
        <w:rPr>
          <w:sz w:val="18"/>
          <w:szCs w:val="18"/>
        </w:rPr>
        <w:t xml:space="preserve"> att</w:t>
      </w:r>
    </w:p>
    <w:p w14:paraId="0CEDBB57" w14:textId="77777777" w:rsidR="00F71CC6" w:rsidRPr="00CA2972" w:rsidRDefault="00AB307F" w:rsidP="00F71CC6">
      <w:pPr>
        <w:pStyle w:val="Brdtextmedindrag"/>
        <w:rPr>
          <w:sz w:val="18"/>
          <w:szCs w:val="18"/>
        </w:rPr>
      </w:pPr>
      <w:r w:rsidRPr="00CA2972">
        <w:rPr>
          <w:sz w:val="18"/>
          <w:szCs w:val="18"/>
        </w:rPr>
        <w:t xml:space="preserve">1. ersättning inte lämnas för kontrollåtgärder eller förebyggande åtgärder som vidtas enligt lagen eller </w:t>
      </w:r>
      <w:r w:rsidRPr="00CA2972">
        <w:rPr>
          <w:i/>
          <w:sz w:val="18"/>
          <w:szCs w:val="18"/>
        </w:rPr>
        <w:t>enligt</w:t>
      </w:r>
      <w:r w:rsidRPr="00CA2972">
        <w:rPr>
          <w:sz w:val="18"/>
          <w:szCs w:val="18"/>
        </w:rPr>
        <w:t xml:space="preserve"> föreskrifter </w:t>
      </w:r>
      <w:r w:rsidRPr="008E7CC7">
        <w:rPr>
          <w:i/>
          <w:iCs/>
          <w:sz w:val="18"/>
          <w:szCs w:val="18"/>
        </w:rPr>
        <w:t>som</w:t>
      </w:r>
      <w:r w:rsidRPr="00CA2972">
        <w:rPr>
          <w:sz w:val="18"/>
          <w:szCs w:val="18"/>
        </w:rPr>
        <w:t xml:space="preserve"> </w:t>
      </w:r>
      <w:r w:rsidRPr="00CA2972">
        <w:rPr>
          <w:i/>
          <w:iCs/>
          <w:sz w:val="18"/>
          <w:szCs w:val="18"/>
        </w:rPr>
        <w:t xml:space="preserve">har </w:t>
      </w:r>
      <w:r w:rsidRPr="00CA2972">
        <w:rPr>
          <w:i/>
          <w:sz w:val="18"/>
          <w:szCs w:val="18"/>
        </w:rPr>
        <w:t>meddelats</w:t>
      </w:r>
      <w:r w:rsidRPr="00CA2972">
        <w:rPr>
          <w:sz w:val="18"/>
          <w:szCs w:val="18"/>
        </w:rPr>
        <w:t xml:space="preserve"> med stöd av lagen eller enligt de </w:t>
      </w:r>
      <w:r w:rsidRPr="00CA2972">
        <w:rPr>
          <w:i/>
          <w:sz w:val="18"/>
          <w:szCs w:val="18"/>
        </w:rPr>
        <w:t>EU-bestämmelser</w:t>
      </w:r>
      <w:r w:rsidRPr="00CA2972">
        <w:rPr>
          <w:sz w:val="18"/>
          <w:szCs w:val="18"/>
        </w:rPr>
        <w:t xml:space="preserve"> som lagen </w:t>
      </w:r>
      <w:r w:rsidRPr="00CA2972">
        <w:rPr>
          <w:i/>
          <w:sz w:val="18"/>
          <w:szCs w:val="18"/>
        </w:rPr>
        <w:t>kompletterar</w:t>
      </w:r>
      <w:r w:rsidRPr="00CA2972">
        <w:rPr>
          <w:sz w:val="18"/>
          <w:szCs w:val="18"/>
        </w:rPr>
        <w:t>,</w:t>
      </w:r>
    </w:p>
    <w:p w14:paraId="1738BB5F" w14:textId="24A5C6E7" w:rsidR="00F71CC6" w:rsidRPr="00CA2972" w:rsidRDefault="00AB307F" w:rsidP="00F71CC6">
      <w:pPr>
        <w:pStyle w:val="Brdtextmedindrag"/>
        <w:rPr>
          <w:sz w:val="18"/>
          <w:szCs w:val="18"/>
        </w:rPr>
      </w:pPr>
      <w:r w:rsidRPr="00CA2972">
        <w:rPr>
          <w:sz w:val="18"/>
          <w:szCs w:val="18"/>
        </w:rPr>
        <w:t>2.</w:t>
      </w:r>
      <w:r>
        <w:rPr>
          <w:sz w:val="18"/>
          <w:szCs w:val="18"/>
        </w:rPr>
        <w:t> </w:t>
      </w:r>
      <w:r w:rsidRPr="00CA2972">
        <w:rPr>
          <w:i/>
          <w:sz w:val="18"/>
          <w:szCs w:val="18"/>
        </w:rPr>
        <w:t xml:space="preserve">det </w:t>
      </w:r>
      <w:r w:rsidRPr="00CA2972">
        <w:rPr>
          <w:sz w:val="18"/>
          <w:szCs w:val="18"/>
        </w:rPr>
        <w:t xml:space="preserve">till grund för </w:t>
      </w:r>
      <w:r w:rsidRPr="00CA2972">
        <w:rPr>
          <w:i/>
          <w:sz w:val="18"/>
          <w:szCs w:val="18"/>
        </w:rPr>
        <w:t>ersättningen</w:t>
      </w:r>
      <w:r w:rsidRPr="00CA2972">
        <w:rPr>
          <w:sz w:val="18"/>
          <w:szCs w:val="18"/>
        </w:rPr>
        <w:t xml:space="preserve"> för </w:t>
      </w:r>
      <w:r w:rsidRPr="00CA2972">
        <w:rPr>
          <w:i/>
          <w:sz w:val="18"/>
          <w:szCs w:val="18"/>
        </w:rPr>
        <w:t>en</w:t>
      </w:r>
      <w:r w:rsidRPr="00CA2972">
        <w:rPr>
          <w:sz w:val="18"/>
          <w:szCs w:val="18"/>
        </w:rPr>
        <w:t xml:space="preserve"> sådan förlust eller kostnad som anges i 15</w:t>
      </w:r>
      <w:r>
        <w:rPr>
          <w:sz w:val="18"/>
          <w:szCs w:val="18"/>
        </w:rPr>
        <w:t> </w:t>
      </w:r>
      <w:r w:rsidRPr="00CA2972">
        <w:rPr>
          <w:sz w:val="18"/>
          <w:szCs w:val="18"/>
        </w:rPr>
        <w:t xml:space="preserve">§ första stycket 1 eller 2 </w:t>
      </w:r>
      <w:r w:rsidRPr="00CA2972">
        <w:rPr>
          <w:i/>
          <w:sz w:val="18"/>
          <w:szCs w:val="18"/>
        </w:rPr>
        <w:t>ska</w:t>
      </w:r>
      <w:r w:rsidRPr="00CA2972">
        <w:rPr>
          <w:sz w:val="18"/>
          <w:szCs w:val="18"/>
        </w:rPr>
        <w:t xml:space="preserve"> läggas ett visst högsta värde på djur eller annan egendom som </w:t>
      </w:r>
      <w:r w:rsidRPr="00CA2972">
        <w:rPr>
          <w:i/>
          <w:sz w:val="18"/>
          <w:szCs w:val="18"/>
        </w:rPr>
        <w:t xml:space="preserve">ska </w:t>
      </w:r>
      <w:r w:rsidRPr="00CA2972">
        <w:rPr>
          <w:sz w:val="18"/>
          <w:szCs w:val="18"/>
        </w:rPr>
        <w:t>ersättas,</w:t>
      </w:r>
    </w:p>
    <w:p w14:paraId="7678D8EA" w14:textId="77777777" w:rsidR="00F71CC6" w:rsidRPr="00CA2972" w:rsidRDefault="00AB307F" w:rsidP="00F71CC6">
      <w:pPr>
        <w:pStyle w:val="Brdtextmedindrag"/>
        <w:rPr>
          <w:sz w:val="18"/>
          <w:szCs w:val="18"/>
        </w:rPr>
      </w:pPr>
      <w:r w:rsidRPr="00CA2972">
        <w:rPr>
          <w:sz w:val="18"/>
          <w:szCs w:val="18"/>
        </w:rPr>
        <w:t>3. ersättning enligt 15 § får lämnas enligt viss angiven schablon.</w:t>
      </w:r>
    </w:p>
    <w:p w14:paraId="15268C0F" w14:textId="77777777" w:rsidR="00F71CC6" w:rsidRDefault="00F71CC6" w:rsidP="00F71CC6">
      <w:pPr>
        <w:pStyle w:val="Brdtextmedindrag"/>
        <w:ind w:firstLine="0"/>
      </w:pPr>
    </w:p>
    <w:p w14:paraId="02D7E974" w14:textId="77777777" w:rsidR="00F71CC6" w:rsidRDefault="00AB307F" w:rsidP="00F71CC6">
      <w:pPr>
        <w:pStyle w:val="Brdtextmedindrag"/>
        <w:ind w:firstLine="0"/>
      </w:pPr>
      <w:r w:rsidRPr="00B37206">
        <w:t xml:space="preserve">I </w:t>
      </w:r>
      <w:r>
        <w:t xml:space="preserve">paragrafen </w:t>
      </w:r>
      <w:r w:rsidRPr="00B37206">
        <w:t xml:space="preserve">ändras EG-bestämmelser till EU-bestämmelser. </w:t>
      </w:r>
      <w:r>
        <w:t>Övriga ändringar är språkliga.</w:t>
      </w:r>
    </w:p>
    <w:p w14:paraId="3023BDFD" w14:textId="77777777" w:rsidR="00F71CC6" w:rsidRDefault="00F71CC6" w:rsidP="00F71CC6">
      <w:pPr>
        <w:pStyle w:val="Brdtextmedindrag"/>
        <w:ind w:firstLine="0"/>
      </w:pPr>
    </w:p>
    <w:p w14:paraId="663C6B40" w14:textId="77777777" w:rsidR="00F71CC6" w:rsidRPr="00B22F9B" w:rsidRDefault="00AB307F" w:rsidP="00F71CC6">
      <w:pPr>
        <w:pStyle w:val="Brdtextmedindrag"/>
        <w:ind w:firstLine="0"/>
        <w:rPr>
          <w:sz w:val="18"/>
          <w:szCs w:val="18"/>
        </w:rPr>
      </w:pPr>
      <w:r w:rsidRPr="00B22F9B">
        <w:rPr>
          <w:b/>
          <w:sz w:val="18"/>
          <w:szCs w:val="18"/>
        </w:rPr>
        <w:t xml:space="preserve">18 § </w:t>
      </w:r>
      <w:r w:rsidRPr="00B22F9B">
        <w:rPr>
          <w:sz w:val="18"/>
          <w:szCs w:val="18"/>
        </w:rPr>
        <w:t xml:space="preserve">Den som har deltagit i förebyggande åtgärder eller bekämpning enligt denna lag eller enligt de </w:t>
      </w:r>
      <w:r w:rsidRPr="00B22F9B">
        <w:rPr>
          <w:i/>
          <w:sz w:val="18"/>
          <w:szCs w:val="18"/>
        </w:rPr>
        <w:t>EU-bestämmelser</w:t>
      </w:r>
      <w:r w:rsidRPr="00B22F9B">
        <w:rPr>
          <w:sz w:val="18"/>
          <w:szCs w:val="18"/>
        </w:rPr>
        <w:t xml:space="preserve"> som lagen </w:t>
      </w:r>
      <w:r w:rsidRPr="00B22F9B">
        <w:rPr>
          <w:i/>
          <w:sz w:val="18"/>
          <w:szCs w:val="18"/>
        </w:rPr>
        <w:t>kompletterar</w:t>
      </w:r>
      <w:r w:rsidRPr="00B22F9B">
        <w:rPr>
          <w:sz w:val="18"/>
          <w:szCs w:val="18"/>
        </w:rPr>
        <w:t xml:space="preserve"> har rätt till ersättning av staten för arbete och tidsspillan samt för resa och uppehälle.</w:t>
      </w:r>
    </w:p>
    <w:p w14:paraId="36EB6D03" w14:textId="77777777" w:rsidR="00F71CC6" w:rsidRPr="00B22F9B" w:rsidRDefault="00AB307F" w:rsidP="00F71CC6">
      <w:pPr>
        <w:pStyle w:val="Brdtextmedindrag"/>
        <w:rPr>
          <w:sz w:val="18"/>
          <w:szCs w:val="18"/>
        </w:rPr>
      </w:pPr>
      <w:r w:rsidRPr="00B22F9B">
        <w:rPr>
          <w:sz w:val="18"/>
          <w:szCs w:val="18"/>
        </w:rPr>
        <w:t xml:space="preserve">Den som har ställt </w:t>
      </w:r>
      <w:r w:rsidRPr="00B22F9B">
        <w:rPr>
          <w:i/>
          <w:iCs/>
          <w:sz w:val="18"/>
          <w:szCs w:val="18"/>
        </w:rPr>
        <w:t>en</w:t>
      </w:r>
      <w:r>
        <w:rPr>
          <w:sz w:val="18"/>
          <w:szCs w:val="18"/>
        </w:rPr>
        <w:t xml:space="preserve"> </w:t>
      </w:r>
      <w:r w:rsidRPr="00B22F9B">
        <w:rPr>
          <w:sz w:val="18"/>
          <w:szCs w:val="18"/>
        </w:rPr>
        <w:t>lokal eller utrustning till förfogande för de ändamål som anges i första stycket har rätt till ersättning av staten för sina kostnader och för förlorad avkastning eller nytta.</w:t>
      </w:r>
    </w:p>
    <w:p w14:paraId="00C1E21D" w14:textId="77777777" w:rsidR="00F71CC6" w:rsidRDefault="00F71CC6" w:rsidP="00F71CC6">
      <w:pPr>
        <w:pStyle w:val="Brdtextmedindrag"/>
        <w:ind w:firstLine="0"/>
      </w:pPr>
    </w:p>
    <w:p w14:paraId="290C13BB" w14:textId="77777777" w:rsidR="00F71CC6" w:rsidRDefault="00AB307F" w:rsidP="00F71CC6">
      <w:pPr>
        <w:pStyle w:val="Brdtextmedindrag"/>
        <w:ind w:firstLine="0"/>
      </w:pPr>
      <w:r>
        <w:t xml:space="preserve">I </w:t>
      </w:r>
      <w:r>
        <w:rPr>
          <w:i/>
        </w:rPr>
        <w:t xml:space="preserve">första </w:t>
      </w:r>
      <w:r w:rsidRPr="00B37206">
        <w:rPr>
          <w:i/>
        </w:rPr>
        <w:t>stycke</w:t>
      </w:r>
      <w:r>
        <w:rPr>
          <w:i/>
        </w:rPr>
        <w:t>t</w:t>
      </w:r>
      <w:r>
        <w:t xml:space="preserve"> ändras EG-bestämmelser till EU-bestämmelser. Det görs även språkliga ändringar.</w:t>
      </w:r>
    </w:p>
    <w:p w14:paraId="4F5DB251" w14:textId="77777777" w:rsidR="00F71CC6" w:rsidRPr="00450E61" w:rsidRDefault="00AB307F" w:rsidP="00F71CC6">
      <w:pPr>
        <w:pStyle w:val="Rubrik4utannumrering"/>
        <w:rPr>
          <w:sz w:val="18"/>
          <w:szCs w:val="18"/>
        </w:rPr>
      </w:pPr>
      <w:bookmarkStart w:id="636" w:name="Straffbestämmelser_m.m."/>
      <w:r w:rsidRPr="00450E61">
        <w:rPr>
          <w:sz w:val="18"/>
          <w:szCs w:val="18"/>
        </w:rPr>
        <w:t>Straffbestämmelser m.m.</w:t>
      </w:r>
      <w:bookmarkEnd w:id="636"/>
    </w:p>
    <w:p w14:paraId="588EBA68" w14:textId="77777777" w:rsidR="00F71CC6" w:rsidRPr="00450E61" w:rsidRDefault="00AB307F" w:rsidP="00F71CC6">
      <w:pPr>
        <w:pStyle w:val="Brdtext"/>
        <w:rPr>
          <w:sz w:val="18"/>
          <w:szCs w:val="18"/>
        </w:rPr>
      </w:pPr>
      <w:r w:rsidRPr="00450E61">
        <w:rPr>
          <w:b/>
          <w:sz w:val="18"/>
          <w:szCs w:val="18"/>
        </w:rPr>
        <w:t xml:space="preserve">20 § </w:t>
      </w:r>
      <w:r w:rsidRPr="00450E61">
        <w:rPr>
          <w:sz w:val="18"/>
          <w:szCs w:val="18"/>
        </w:rPr>
        <w:t>Till böter eller fängelse i högst ett år döms den som med uppsåt eller av oakt</w:t>
      </w:r>
      <w:r>
        <w:rPr>
          <w:sz w:val="18"/>
          <w:szCs w:val="18"/>
        </w:rPr>
        <w:softHyphen/>
      </w:r>
      <w:r w:rsidRPr="00450E61">
        <w:rPr>
          <w:sz w:val="18"/>
          <w:szCs w:val="18"/>
        </w:rPr>
        <w:t>samhet</w:t>
      </w:r>
    </w:p>
    <w:p w14:paraId="76921C5E" w14:textId="77777777" w:rsidR="00F71CC6" w:rsidRPr="00450E61" w:rsidRDefault="00AB307F" w:rsidP="00F71CC6">
      <w:pPr>
        <w:pStyle w:val="Brdtextmedindrag"/>
        <w:rPr>
          <w:sz w:val="18"/>
          <w:szCs w:val="18"/>
        </w:rPr>
      </w:pPr>
      <w:r w:rsidRPr="00450E61">
        <w:rPr>
          <w:sz w:val="18"/>
          <w:szCs w:val="18"/>
        </w:rPr>
        <w:t>1. underlåter att göra anmälan enligt 2 § eller bryter mot en föreskrift som har meddelats med stöd av 2 §,</w:t>
      </w:r>
    </w:p>
    <w:p w14:paraId="5E573443" w14:textId="77777777" w:rsidR="00F71CC6" w:rsidRPr="00450E61" w:rsidRDefault="00AB307F" w:rsidP="00F71CC6">
      <w:pPr>
        <w:pStyle w:val="Brdtextmedindrag"/>
        <w:rPr>
          <w:sz w:val="18"/>
          <w:szCs w:val="18"/>
        </w:rPr>
      </w:pPr>
      <w:r w:rsidRPr="00450E61">
        <w:rPr>
          <w:sz w:val="18"/>
          <w:szCs w:val="18"/>
        </w:rPr>
        <w:t xml:space="preserve">2. bryter mot ett beslut enligt 4 §, 4 a § eller mot </w:t>
      </w:r>
      <w:r w:rsidRPr="00450E61">
        <w:rPr>
          <w:i/>
          <w:iCs/>
          <w:sz w:val="18"/>
          <w:szCs w:val="18"/>
        </w:rPr>
        <w:t>en</w:t>
      </w:r>
      <w:r w:rsidRPr="00450E61">
        <w:rPr>
          <w:sz w:val="18"/>
          <w:szCs w:val="18"/>
        </w:rPr>
        <w:t xml:space="preserve"> föreskrift eller </w:t>
      </w:r>
      <w:r w:rsidRPr="00450E61">
        <w:rPr>
          <w:i/>
          <w:iCs/>
          <w:sz w:val="18"/>
          <w:szCs w:val="18"/>
        </w:rPr>
        <w:t xml:space="preserve">ett </w:t>
      </w:r>
      <w:r w:rsidRPr="00450E61">
        <w:rPr>
          <w:sz w:val="18"/>
          <w:szCs w:val="18"/>
        </w:rPr>
        <w:t>beslut som har meddelats med stöd av 5 eller 8 §,</w:t>
      </w:r>
      <w:r>
        <w:rPr>
          <w:sz w:val="18"/>
          <w:szCs w:val="18"/>
        </w:rPr>
        <w:t xml:space="preserve"> </w:t>
      </w:r>
      <w:r w:rsidRPr="00DA2FED">
        <w:rPr>
          <w:i/>
          <w:sz w:val="18"/>
          <w:szCs w:val="18"/>
        </w:rPr>
        <w:t>eller</w:t>
      </w:r>
    </w:p>
    <w:p w14:paraId="527CE0C1" w14:textId="77777777" w:rsidR="00F71CC6" w:rsidRPr="00450E61" w:rsidRDefault="00AB307F" w:rsidP="00F71CC6">
      <w:pPr>
        <w:pStyle w:val="Brdtextmedindrag"/>
        <w:rPr>
          <w:sz w:val="18"/>
          <w:szCs w:val="18"/>
        </w:rPr>
      </w:pPr>
      <w:r w:rsidRPr="00450E61">
        <w:rPr>
          <w:sz w:val="18"/>
          <w:szCs w:val="18"/>
        </w:rPr>
        <w:t>3. bryter mot</w:t>
      </w:r>
      <w:r w:rsidRPr="00450E61" w:rsidDel="00450E61">
        <w:rPr>
          <w:sz w:val="18"/>
          <w:szCs w:val="18"/>
        </w:rPr>
        <w:t xml:space="preserve"> </w:t>
      </w:r>
      <w:r w:rsidRPr="00450E61">
        <w:rPr>
          <w:i/>
          <w:iCs/>
          <w:sz w:val="18"/>
          <w:szCs w:val="18"/>
        </w:rPr>
        <w:t>bestämmelserna i Europaparlamentets och rådets förordning (EG) nr 999/200</w:t>
      </w:r>
      <w:r w:rsidRPr="0060403C">
        <w:rPr>
          <w:i/>
          <w:sz w:val="18"/>
          <w:szCs w:val="18"/>
        </w:rPr>
        <w:t>1</w:t>
      </w:r>
      <w:r w:rsidRPr="00450E61">
        <w:rPr>
          <w:sz w:val="18"/>
          <w:szCs w:val="18"/>
        </w:rPr>
        <w:t xml:space="preserve"> om hantering av specificerat riskmaterial, om framställning eller användning av animaliska produkter eller om överlåtelse av djur eller andra produkter än livsmedel.</w:t>
      </w:r>
    </w:p>
    <w:p w14:paraId="1BC733F7" w14:textId="77777777" w:rsidR="00F71CC6" w:rsidRPr="00450E61" w:rsidRDefault="00AB307F" w:rsidP="00F71CC6">
      <w:pPr>
        <w:pStyle w:val="Brdtextmedindrag"/>
        <w:rPr>
          <w:sz w:val="18"/>
          <w:szCs w:val="18"/>
        </w:rPr>
      </w:pPr>
      <w:r w:rsidRPr="00450E61">
        <w:rPr>
          <w:sz w:val="18"/>
          <w:szCs w:val="18"/>
        </w:rPr>
        <w:t xml:space="preserve">I ringa fall </w:t>
      </w:r>
      <w:r w:rsidRPr="00450E61">
        <w:rPr>
          <w:i/>
          <w:sz w:val="18"/>
          <w:szCs w:val="18"/>
        </w:rPr>
        <w:t>ska</w:t>
      </w:r>
      <w:r w:rsidRPr="00450E61">
        <w:rPr>
          <w:sz w:val="18"/>
          <w:szCs w:val="18"/>
        </w:rPr>
        <w:t xml:space="preserve"> </w:t>
      </w:r>
      <w:r w:rsidRPr="00A07302">
        <w:rPr>
          <w:i/>
          <w:iCs/>
          <w:sz w:val="18"/>
          <w:szCs w:val="18"/>
        </w:rPr>
        <w:t xml:space="preserve">det </w:t>
      </w:r>
      <w:r w:rsidRPr="00450E61">
        <w:rPr>
          <w:sz w:val="18"/>
          <w:szCs w:val="18"/>
        </w:rPr>
        <w:t>inte dömas till ansvar.</w:t>
      </w:r>
    </w:p>
    <w:p w14:paraId="44215B21" w14:textId="77777777" w:rsidR="00F71CC6" w:rsidRDefault="00AB307F" w:rsidP="00F71CC6">
      <w:pPr>
        <w:pStyle w:val="Brdtextmedindrag"/>
        <w:rPr>
          <w:sz w:val="18"/>
          <w:szCs w:val="18"/>
        </w:rPr>
      </w:pPr>
      <w:r w:rsidRPr="00450E61">
        <w:rPr>
          <w:i/>
          <w:sz w:val="18"/>
          <w:szCs w:val="18"/>
        </w:rPr>
        <w:t>Det ska inte dömas</w:t>
      </w:r>
      <w:r w:rsidRPr="00450E61">
        <w:rPr>
          <w:sz w:val="18"/>
          <w:szCs w:val="18"/>
        </w:rPr>
        <w:t xml:space="preserve"> till ansvar enligt denna lag för en gärning som omfattas av </w:t>
      </w:r>
      <w:r w:rsidRPr="00450E61">
        <w:rPr>
          <w:i/>
          <w:sz w:val="18"/>
          <w:szCs w:val="18"/>
        </w:rPr>
        <w:t>ett föreläggande om vite om gärningen ligger till grund för en ansökan om utdömande av vitet</w:t>
      </w:r>
      <w:r w:rsidRPr="00450E61">
        <w:rPr>
          <w:sz w:val="18"/>
          <w:szCs w:val="18"/>
        </w:rPr>
        <w:t>.</w:t>
      </w:r>
    </w:p>
    <w:p w14:paraId="4EB1D701" w14:textId="77777777" w:rsidR="00F71CC6" w:rsidRPr="00610D76" w:rsidRDefault="00AB307F" w:rsidP="00F71CC6">
      <w:pPr>
        <w:pStyle w:val="Brdtextmedindrag"/>
        <w:rPr>
          <w:sz w:val="18"/>
          <w:szCs w:val="18"/>
        </w:rPr>
      </w:pPr>
      <w:r w:rsidRPr="007D3A50">
        <w:rPr>
          <w:i/>
          <w:iCs/>
          <w:sz w:val="18"/>
          <w:szCs w:val="18"/>
        </w:rPr>
        <w:t>Om</w:t>
      </w:r>
      <w:r w:rsidRPr="00610D76">
        <w:rPr>
          <w:sz w:val="18"/>
          <w:szCs w:val="18"/>
        </w:rPr>
        <w:t xml:space="preserve"> ett brott som avses i första stycket 2 </w:t>
      </w:r>
      <w:r w:rsidRPr="007D3A50">
        <w:rPr>
          <w:i/>
          <w:iCs/>
          <w:sz w:val="18"/>
          <w:szCs w:val="18"/>
        </w:rPr>
        <w:t xml:space="preserve">innefattar </w:t>
      </w:r>
      <w:r w:rsidRPr="00610D76">
        <w:rPr>
          <w:sz w:val="18"/>
          <w:szCs w:val="18"/>
        </w:rPr>
        <w:t xml:space="preserve">olovlig transport av djur eller varor </w:t>
      </w:r>
      <w:r w:rsidRPr="00610D76">
        <w:rPr>
          <w:i/>
          <w:iCs/>
          <w:sz w:val="18"/>
          <w:szCs w:val="18"/>
        </w:rPr>
        <w:t>ska</w:t>
      </w:r>
      <w:r w:rsidRPr="00610D76">
        <w:rPr>
          <w:sz w:val="18"/>
          <w:szCs w:val="18"/>
        </w:rPr>
        <w:t xml:space="preserve"> sådan egendom förklaras förverkad, om det inte är uppenbart oskäligt. I stället för egendomen kan dess värde förklaras </w:t>
      </w:r>
      <w:r w:rsidRPr="007D3A50">
        <w:rPr>
          <w:i/>
          <w:iCs/>
          <w:sz w:val="18"/>
          <w:szCs w:val="18"/>
        </w:rPr>
        <w:t>förverkat</w:t>
      </w:r>
      <w:r>
        <w:rPr>
          <w:sz w:val="18"/>
          <w:szCs w:val="18"/>
        </w:rPr>
        <w:t>.</w:t>
      </w:r>
    </w:p>
    <w:p w14:paraId="17922F49" w14:textId="77777777" w:rsidR="00F71CC6" w:rsidRDefault="00F71CC6" w:rsidP="00F71CC6">
      <w:pPr>
        <w:pStyle w:val="Brdtextmedindrag"/>
        <w:ind w:firstLine="0"/>
      </w:pPr>
    </w:p>
    <w:p w14:paraId="5E2CC8E7" w14:textId="77777777" w:rsidR="00F71CC6" w:rsidRDefault="00AB307F" w:rsidP="00F71CC6">
      <w:pPr>
        <w:pStyle w:val="Brdtextmedindrag"/>
        <w:ind w:firstLine="0"/>
        <w:rPr>
          <w:iCs/>
        </w:rPr>
      </w:pPr>
      <w:bookmarkStart w:id="637" w:name="_Hlk41165589"/>
      <w:r>
        <w:rPr>
          <w:iCs/>
        </w:rPr>
        <w:t xml:space="preserve">Paragrafen innehåller straffbestämmelser. </w:t>
      </w:r>
      <w:r>
        <w:t>Övervägandena finns i avsnitt 7.11.</w:t>
      </w:r>
    </w:p>
    <w:p w14:paraId="77242766" w14:textId="77777777" w:rsidR="00F71CC6" w:rsidRDefault="00AB307F" w:rsidP="00F71CC6">
      <w:pPr>
        <w:pStyle w:val="Brdtextmedindrag"/>
      </w:pPr>
      <w:r w:rsidRPr="00AF3436">
        <w:rPr>
          <w:i/>
        </w:rPr>
        <w:t>T</w:t>
      </w:r>
      <w:r w:rsidRPr="00B37206">
        <w:rPr>
          <w:i/>
        </w:rPr>
        <w:t>redje sty</w:t>
      </w:r>
      <w:r>
        <w:rPr>
          <w:i/>
        </w:rPr>
        <w:t xml:space="preserve">cket </w:t>
      </w:r>
      <w:r w:rsidRPr="00A6475F">
        <w:rPr>
          <w:iCs/>
        </w:rPr>
        <w:t xml:space="preserve">ändras på </w:t>
      </w:r>
      <w:r>
        <w:rPr>
          <w:iCs/>
        </w:rPr>
        <w:t xml:space="preserve">så sätt </w:t>
      </w:r>
      <w:r w:rsidRPr="00A6475F">
        <w:rPr>
          <w:iCs/>
        </w:rPr>
        <w:t>att</w:t>
      </w:r>
      <w:r>
        <w:rPr>
          <w:i/>
        </w:rPr>
        <w:t xml:space="preserve"> </w:t>
      </w:r>
      <w:r>
        <w:t xml:space="preserve">det som ska avgöra när ett hinder mot att döma till straffansvar för samma gärning uppkommer är den tidpunkt då det inleds en domstolsprocess om utdömande av vite, inte som idag när ett vitesföreläggande eller vitesförbud har överträtts. </w:t>
      </w:r>
    </w:p>
    <w:p w14:paraId="410859F5" w14:textId="77777777" w:rsidR="00F71CC6" w:rsidRDefault="00AB307F" w:rsidP="00F71CC6">
      <w:pPr>
        <w:pStyle w:val="Brdtextmedindrag"/>
      </w:pPr>
      <w:r>
        <w:t xml:space="preserve">Därutöver görs språkliga ändringar </w:t>
      </w:r>
      <w:r w:rsidRPr="0015612F">
        <w:t>i</w:t>
      </w:r>
      <w:r w:rsidRPr="00A07302">
        <w:rPr>
          <w:i/>
          <w:iCs/>
        </w:rPr>
        <w:t xml:space="preserve"> första</w:t>
      </w:r>
      <w:r>
        <w:t xml:space="preserve">, </w:t>
      </w:r>
      <w:r w:rsidRPr="00A6475F">
        <w:rPr>
          <w:i/>
          <w:iCs/>
        </w:rPr>
        <w:t xml:space="preserve">andra </w:t>
      </w:r>
      <w:r w:rsidRPr="00843056">
        <w:t>och</w:t>
      </w:r>
      <w:r>
        <w:rPr>
          <w:i/>
          <w:iCs/>
        </w:rPr>
        <w:t xml:space="preserve"> fjärde </w:t>
      </w:r>
      <w:r w:rsidRPr="00A6475F">
        <w:rPr>
          <w:i/>
          <w:iCs/>
        </w:rPr>
        <w:t>stycke</w:t>
      </w:r>
      <w:r>
        <w:rPr>
          <w:i/>
          <w:iCs/>
        </w:rPr>
        <w:t>na</w:t>
      </w:r>
      <w:r>
        <w:t xml:space="preserve">. </w:t>
      </w:r>
      <w:bookmarkEnd w:id="637"/>
    </w:p>
    <w:p w14:paraId="786FE70A" w14:textId="77777777" w:rsidR="00F71CC6" w:rsidRPr="00FD2ACB" w:rsidRDefault="00AB307F" w:rsidP="00F71CC6">
      <w:pPr>
        <w:pStyle w:val="Rubrik4utannumrering"/>
        <w:rPr>
          <w:sz w:val="18"/>
          <w:szCs w:val="18"/>
        </w:rPr>
      </w:pPr>
      <w:r w:rsidRPr="00FD2ACB">
        <w:rPr>
          <w:sz w:val="18"/>
          <w:szCs w:val="18"/>
        </w:rPr>
        <w:t xml:space="preserve">Överklagande m.m. </w:t>
      </w:r>
    </w:p>
    <w:p w14:paraId="77FF5F11" w14:textId="77777777" w:rsidR="00F71CC6" w:rsidRPr="00FD2ACB" w:rsidRDefault="00AB307F" w:rsidP="00F71CC6">
      <w:pPr>
        <w:pStyle w:val="Brdtext"/>
        <w:rPr>
          <w:sz w:val="18"/>
          <w:szCs w:val="18"/>
        </w:rPr>
      </w:pPr>
      <w:r w:rsidRPr="00FD2ACB">
        <w:rPr>
          <w:b/>
          <w:sz w:val="18"/>
          <w:szCs w:val="18"/>
        </w:rPr>
        <w:t xml:space="preserve">21 § </w:t>
      </w:r>
      <w:r w:rsidRPr="00FD2ACB">
        <w:rPr>
          <w:sz w:val="18"/>
          <w:szCs w:val="18"/>
        </w:rPr>
        <w:t xml:space="preserve">Beslut enligt denna lag, enligt de föreskrifter som har meddelats med stöd av lagen eller enligt de </w:t>
      </w:r>
      <w:r w:rsidRPr="00FD2ACB">
        <w:rPr>
          <w:i/>
          <w:sz w:val="18"/>
          <w:szCs w:val="18"/>
        </w:rPr>
        <w:t>EU-bestämmelser</w:t>
      </w:r>
      <w:r w:rsidRPr="00FD2ACB">
        <w:rPr>
          <w:sz w:val="18"/>
          <w:szCs w:val="18"/>
        </w:rPr>
        <w:t xml:space="preserve"> som lagen </w:t>
      </w:r>
      <w:r w:rsidRPr="00FD2ACB">
        <w:rPr>
          <w:i/>
          <w:sz w:val="18"/>
          <w:szCs w:val="18"/>
        </w:rPr>
        <w:t>kompletterar</w:t>
      </w:r>
      <w:r w:rsidRPr="00FD2ACB">
        <w:rPr>
          <w:sz w:val="18"/>
          <w:szCs w:val="18"/>
        </w:rPr>
        <w:t xml:space="preserve"> får överklagas </w:t>
      </w:r>
      <w:r w:rsidRPr="00FD2ACB">
        <w:rPr>
          <w:i/>
          <w:sz w:val="18"/>
          <w:szCs w:val="18"/>
        </w:rPr>
        <w:t>till</w:t>
      </w:r>
      <w:r w:rsidRPr="00FD2ACB">
        <w:rPr>
          <w:sz w:val="18"/>
          <w:szCs w:val="18"/>
        </w:rPr>
        <w:t xml:space="preserve"> allmän förvaltningsdomstol. En veterinärs beslut enligt 4 § får dock inte över</w:t>
      </w:r>
      <w:r>
        <w:rPr>
          <w:sz w:val="18"/>
          <w:szCs w:val="18"/>
        </w:rPr>
        <w:softHyphen/>
      </w:r>
      <w:r w:rsidRPr="00FD2ACB">
        <w:rPr>
          <w:sz w:val="18"/>
          <w:szCs w:val="18"/>
        </w:rPr>
        <w:t>klagas.</w:t>
      </w:r>
    </w:p>
    <w:p w14:paraId="1AEF19DF" w14:textId="77777777" w:rsidR="00F71CC6" w:rsidRPr="00FD2ACB" w:rsidRDefault="00AB307F" w:rsidP="00F71CC6">
      <w:pPr>
        <w:pStyle w:val="Brdtextmedindrag"/>
        <w:rPr>
          <w:sz w:val="18"/>
          <w:szCs w:val="18"/>
        </w:rPr>
      </w:pPr>
      <w:r w:rsidRPr="00FD2ACB">
        <w:rPr>
          <w:sz w:val="18"/>
          <w:szCs w:val="18"/>
        </w:rPr>
        <w:t>Prövningstillstånd krävs vid överklagande till kammarrätten.</w:t>
      </w:r>
    </w:p>
    <w:p w14:paraId="61C03BE1" w14:textId="77777777" w:rsidR="00F71CC6" w:rsidRDefault="00F71CC6" w:rsidP="00F71CC6">
      <w:pPr>
        <w:pStyle w:val="Brdtextmedindrag"/>
        <w:ind w:firstLine="0"/>
      </w:pPr>
    </w:p>
    <w:p w14:paraId="26C60599" w14:textId="77777777" w:rsidR="00F71CC6" w:rsidRPr="009D0FBB" w:rsidRDefault="00AB307F" w:rsidP="00F71CC6">
      <w:pPr>
        <w:pStyle w:val="Brdtextmedindrag"/>
        <w:ind w:firstLine="0"/>
      </w:pPr>
      <w:r w:rsidRPr="009D0FBB">
        <w:t>Paragrafen innehåller bestämmelser om överklagande. Övervägandena finns i avsnitt</w:t>
      </w:r>
      <w:r>
        <w:t>en</w:t>
      </w:r>
      <w:r w:rsidRPr="009D0FBB">
        <w:t xml:space="preserve"> 6.3 och 7.9.</w:t>
      </w:r>
    </w:p>
    <w:p w14:paraId="15D196C7" w14:textId="77777777" w:rsidR="00F71CC6" w:rsidRDefault="00AB307F" w:rsidP="00F71CC6">
      <w:pPr>
        <w:pStyle w:val="Brdtextmedindrag"/>
      </w:pPr>
      <w:r w:rsidRPr="009D0FBB">
        <w:t xml:space="preserve">I </w:t>
      </w:r>
      <w:r w:rsidRPr="009D0FBB">
        <w:rPr>
          <w:i/>
          <w:iCs/>
        </w:rPr>
        <w:t>första stycket</w:t>
      </w:r>
      <w:r>
        <w:t xml:space="preserve"> ändras EG-bestämmelser till EU-bestämmelser.</w:t>
      </w:r>
    </w:p>
    <w:p w14:paraId="2491FBC1" w14:textId="77777777" w:rsidR="00F71CC6" w:rsidRDefault="00AB307F" w:rsidP="00F71CC6">
      <w:pPr>
        <w:pStyle w:val="Brdtextmedindrag"/>
        <w:rPr>
          <w:rFonts w:asciiTheme="minorHAnsi" w:hAnsiTheme="minorHAnsi"/>
          <w:sz w:val="22"/>
        </w:rPr>
      </w:pPr>
      <w:r>
        <w:rPr>
          <w:i/>
        </w:rPr>
        <w:t>Andra</w:t>
      </w:r>
      <w:r w:rsidRPr="009841A4">
        <w:rPr>
          <w:i/>
        </w:rPr>
        <w:t xml:space="preserve"> stycket</w:t>
      </w:r>
      <w:r>
        <w:t xml:space="preserve"> motsvaras av hittillsvarande tredje stycket. </w:t>
      </w:r>
    </w:p>
    <w:p w14:paraId="0F73DC14" w14:textId="77777777" w:rsidR="00F71CC6" w:rsidRDefault="00AB307F" w:rsidP="00F71CC6">
      <w:pPr>
        <w:pStyle w:val="Brdtextmedindrag"/>
      </w:pPr>
      <w:r>
        <w:t>Den nuvarande bestämmelsen i andra stycket flyttas oförändrad till 21 b § första stycket.</w:t>
      </w:r>
    </w:p>
    <w:p w14:paraId="6ACEB13F" w14:textId="77777777" w:rsidR="00F71CC6" w:rsidRDefault="00AB307F" w:rsidP="00F71CC6">
      <w:pPr>
        <w:pStyle w:val="Brdtextmedindrag"/>
      </w:pPr>
      <w:r>
        <w:t xml:space="preserve">Därutöver görs språkliga ändringar i </w:t>
      </w:r>
      <w:r w:rsidRPr="00A6475F">
        <w:rPr>
          <w:i/>
          <w:iCs/>
        </w:rPr>
        <w:t>första</w:t>
      </w:r>
      <w:r>
        <w:t xml:space="preserve"> </w:t>
      </w:r>
      <w:r w:rsidRPr="00A6475F">
        <w:rPr>
          <w:i/>
          <w:iCs/>
        </w:rPr>
        <w:t>stycke</w:t>
      </w:r>
      <w:r>
        <w:rPr>
          <w:i/>
          <w:iCs/>
        </w:rPr>
        <w:t>t</w:t>
      </w:r>
      <w:r>
        <w:t>.</w:t>
      </w:r>
    </w:p>
    <w:p w14:paraId="1672B0C1" w14:textId="77777777" w:rsidR="00F71CC6" w:rsidRDefault="00F71CC6" w:rsidP="00F71CC6">
      <w:pPr>
        <w:pStyle w:val="Brdtextmedindrag"/>
        <w:ind w:firstLine="0"/>
      </w:pPr>
    </w:p>
    <w:p w14:paraId="48F3A11F" w14:textId="77777777" w:rsidR="00F71CC6" w:rsidRPr="00F01931" w:rsidRDefault="00AB307F" w:rsidP="00F71CC6">
      <w:pPr>
        <w:pStyle w:val="Brdtextmedindrag"/>
        <w:ind w:firstLine="0"/>
        <w:rPr>
          <w:b/>
          <w:sz w:val="18"/>
          <w:szCs w:val="18"/>
        </w:rPr>
      </w:pPr>
      <w:r w:rsidRPr="00F01931">
        <w:rPr>
          <w:b/>
          <w:i/>
          <w:iCs/>
          <w:sz w:val="18"/>
          <w:szCs w:val="18"/>
        </w:rPr>
        <w:t>21 b §</w:t>
      </w:r>
      <w:r w:rsidRPr="00F01931">
        <w:rPr>
          <w:b/>
          <w:sz w:val="18"/>
          <w:szCs w:val="18"/>
        </w:rPr>
        <w:t xml:space="preserve"> </w:t>
      </w:r>
      <w:r w:rsidRPr="00F01931">
        <w:rPr>
          <w:i/>
          <w:iCs/>
          <w:sz w:val="18"/>
          <w:szCs w:val="18"/>
        </w:rPr>
        <w:t>Jordbruksverket ska föra det allmännas talan i allmän förvaltningsdomstol, om det överklagade beslutet har meddelats av en officiell veterinär som förordnats enligt lagen (2009:1254) om officiella veterinärer.</w:t>
      </w:r>
    </w:p>
    <w:p w14:paraId="45790744" w14:textId="77777777" w:rsidR="00F71CC6" w:rsidRPr="00F01931" w:rsidRDefault="00AB307F" w:rsidP="00F71CC6">
      <w:pPr>
        <w:pStyle w:val="Brdtextmedindrag"/>
        <w:rPr>
          <w:i/>
          <w:iCs/>
          <w:sz w:val="18"/>
          <w:szCs w:val="18"/>
        </w:rPr>
      </w:pPr>
      <w:r w:rsidRPr="00F01931">
        <w:rPr>
          <w:i/>
          <w:iCs/>
          <w:sz w:val="18"/>
          <w:szCs w:val="18"/>
        </w:rPr>
        <w:t>Den myndighet som har delegerat uppgiften att utöva offentlig kontroll eller annan offentlig verksamhet till ett organ eller till en fysisk person ska föra det allmännas talan i allmän förvaltningsdomstol, om det överklagade beslutet har meddelats av ett sådant organ eller en sådan fysisk person.</w:t>
      </w:r>
    </w:p>
    <w:p w14:paraId="4F188FD9" w14:textId="77777777" w:rsidR="00F71CC6" w:rsidRPr="00F01931" w:rsidRDefault="00AB307F" w:rsidP="00F71CC6">
      <w:pPr>
        <w:pStyle w:val="Brdtextmedindrag"/>
        <w:rPr>
          <w:sz w:val="18"/>
          <w:szCs w:val="18"/>
        </w:rPr>
      </w:pPr>
      <w:r>
        <w:rPr>
          <w:i/>
          <w:sz w:val="18"/>
          <w:szCs w:val="18"/>
        </w:rPr>
        <w:t>L</w:t>
      </w:r>
      <w:r w:rsidRPr="00F01931">
        <w:rPr>
          <w:i/>
          <w:sz w:val="18"/>
          <w:szCs w:val="18"/>
        </w:rPr>
        <w:t>agen (1986:1142) om överklagande av beslut av enskilda organ med offentliga förvaltningsuppgifter ska gälla även för överklagande av beslut som har meddelats av en fysisk person</w:t>
      </w:r>
      <w:r>
        <w:rPr>
          <w:i/>
          <w:sz w:val="18"/>
          <w:szCs w:val="18"/>
        </w:rPr>
        <w:t xml:space="preserve"> </w:t>
      </w:r>
      <w:r w:rsidRPr="00930128">
        <w:rPr>
          <w:i/>
          <w:sz w:val="18"/>
          <w:szCs w:val="18"/>
        </w:rPr>
        <w:t>som har delegerats vissa uppgifter</w:t>
      </w:r>
      <w:r w:rsidRPr="00F01931">
        <w:rPr>
          <w:sz w:val="18"/>
          <w:szCs w:val="18"/>
        </w:rPr>
        <w:t>.</w:t>
      </w:r>
    </w:p>
    <w:p w14:paraId="7C5350FE" w14:textId="77777777" w:rsidR="00F71CC6" w:rsidRDefault="00F71CC6" w:rsidP="00F71CC6">
      <w:pPr>
        <w:pStyle w:val="Brdtextmedindrag"/>
        <w:ind w:firstLine="0"/>
      </w:pPr>
    </w:p>
    <w:p w14:paraId="23572652" w14:textId="77777777" w:rsidR="00F71CC6" w:rsidRDefault="00AB307F" w:rsidP="00F71CC6">
      <w:pPr>
        <w:pStyle w:val="Brdtextmedindrag"/>
        <w:ind w:firstLine="0"/>
      </w:pPr>
      <w:r>
        <w:t xml:space="preserve">Paragrafen är ny. Övervägandena </w:t>
      </w:r>
      <w:r w:rsidRPr="009D0FBB">
        <w:t>finns i avsnitten 6.3 och 7.9</w:t>
      </w:r>
      <w:r>
        <w:t xml:space="preserve">. </w:t>
      </w:r>
    </w:p>
    <w:p w14:paraId="6165EFFA" w14:textId="77777777" w:rsidR="00F71CC6" w:rsidRDefault="00AB307F" w:rsidP="00F71CC6">
      <w:pPr>
        <w:pStyle w:val="Brdtextmedindrag"/>
      </w:pPr>
      <w:r>
        <w:t xml:space="preserve">Bestämmelsen i </w:t>
      </w:r>
      <w:r w:rsidRPr="00A6475F">
        <w:rPr>
          <w:i/>
          <w:iCs/>
        </w:rPr>
        <w:t>första stycket</w:t>
      </w:r>
      <w:r>
        <w:rPr>
          <w:i/>
          <w:iCs/>
        </w:rPr>
        <w:t xml:space="preserve"> </w:t>
      </w:r>
      <w:r w:rsidRPr="00A6475F">
        <w:t>motsvarar</w:t>
      </w:r>
      <w:r>
        <w:t xml:space="preserve"> hittillsvarande</w:t>
      </w:r>
      <w:r w:rsidRPr="00A6475F">
        <w:t xml:space="preserve"> 21 § andra stycket.</w:t>
      </w:r>
      <w:r>
        <w:t xml:space="preserve"> Det görs endast språkliga ändringar.</w:t>
      </w:r>
    </w:p>
    <w:p w14:paraId="1EB44202" w14:textId="08D39A6A" w:rsidR="00F71CC6" w:rsidRDefault="00AB307F" w:rsidP="00F71CC6">
      <w:pPr>
        <w:pStyle w:val="Brdtextmedindrag"/>
      </w:pPr>
      <w:r>
        <w:t xml:space="preserve">Av </w:t>
      </w:r>
      <w:r>
        <w:rPr>
          <w:i/>
        </w:rPr>
        <w:t>andra</w:t>
      </w:r>
      <w:r w:rsidRPr="009841A4">
        <w:rPr>
          <w:i/>
        </w:rPr>
        <w:t xml:space="preserve"> stycket</w:t>
      </w:r>
      <w:r>
        <w:t xml:space="preserve"> framgår att den delegerande myndigheten ska föra det allmännas talan i allmän förvaltningsdomstol om ett beslut som har meddelats av ett organ med delegerade uppgifter eller av fysiska personer som har delegerats vissa uppgifter i offentlig kontroll eller annan offentlig verksamhet överklagas. </w:t>
      </w:r>
    </w:p>
    <w:p w14:paraId="045507B2" w14:textId="77777777" w:rsidR="00F71CC6" w:rsidRDefault="00AB307F" w:rsidP="00F71CC6">
      <w:pPr>
        <w:pStyle w:val="Brdtextmedindrag"/>
      </w:pPr>
      <w:r>
        <w:t xml:space="preserve">I </w:t>
      </w:r>
      <w:r>
        <w:rPr>
          <w:i/>
        </w:rPr>
        <w:t>tredje</w:t>
      </w:r>
      <w:r w:rsidRPr="009841A4">
        <w:rPr>
          <w:i/>
        </w:rPr>
        <w:t xml:space="preserve"> stycket</w:t>
      </w:r>
      <w:r>
        <w:t xml:space="preserve"> anges</w:t>
      </w:r>
      <w:r w:rsidDel="0079374A">
        <w:t xml:space="preserve"> </w:t>
      </w:r>
      <w:r>
        <w:t>att lagen (1986:1142) om överklagande av beslut av enskilda organ med offentliga förvaltningsuppgifter ska gälla även för överklagande av beslut som har meddelats av en fysisk person som har delegerats vissa uppgifter i offentlig kontroll eller annan offentlig verk</w:t>
      </w:r>
      <w:r>
        <w:softHyphen/>
        <w:t xml:space="preserve">samhet. I den lagen finns bestämmelser bl.a. om hur och inom vilken tid ett beslut ska överklagas. </w:t>
      </w:r>
      <w:bookmarkStart w:id="638" w:name="_Hlk50732045"/>
      <w:r>
        <w:t xml:space="preserve">Bestämmelsen har utformats i enlighet med </w:t>
      </w:r>
      <w:r w:rsidRPr="00FE7C81">
        <w:rPr>
          <w:i/>
          <w:iCs/>
        </w:rPr>
        <w:t>Lagrådets</w:t>
      </w:r>
      <w:r>
        <w:t xml:space="preserve"> synpunkter</w:t>
      </w:r>
      <w:bookmarkEnd w:id="638"/>
      <w:r>
        <w:t>.</w:t>
      </w:r>
    </w:p>
    <w:p w14:paraId="4D14D749" w14:textId="77777777" w:rsidR="00F71CC6" w:rsidRDefault="00F71CC6" w:rsidP="00F71CC6">
      <w:pPr>
        <w:pStyle w:val="Brdtextmedindrag"/>
      </w:pPr>
    </w:p>
    <w:p w14:paraId="3393D806" w14:textId="77777777" w:rsidR="00F71CC6" w:rsidRPr="00986CA9" w:rsidRDefault="00AB307F" w:rsidP="00F71CC6">
      <w:pPr>
        <w:pStyle w:val="Brdtext"/>
        <w:rPr>
          <w:sz w:val="18"/>
          <w:szCs w:val="18"/>
        </w:rPr>
      </w:pPr>
      <w:r w:rsidRPr="00986CA9">
        <w:rPr>
          <w:b/>
          <w:bCs/>
          <w:sz w:val="18"/>
          <w:szCs w:val="18"/>
        </w:rPr>
        <w:t xml:space="preserve">22 § </w:t>
      </w:r>
      <w:r w:rsidRPr="00986CA9">
        <w:rPr>
          <w:sz w:val="18"/>
          <w:szCs w:val="18"/>
        </w:rPr>
        <w:t xml:space="preserve">Beslut enligt denna lag, enligt de föreskrifter som har meddelats med stöd av lagen eller enligt de </w:t>
      </w:r>
      <w:r w:rsidRPr="00986CA9">
        <w:rPr>
          <w:i/>
          <w:sz w:val="18"/>
          <w:szCs w:val="18"/>
        </w:rPr>
        <w:t>EU-bestämmelser</w:t>
      </w:r>
      <w:r w:rsidRPr="00986CA9">
        <w:rPr>
          <w:sz w:val="18"/>
          <w:szCs w:val="18"/>
        </w:rPr>
        <w:t xml:space="preserve"> som lagen </w:t>
      </w:r>
      <w:r w:rsidRPr="00986CA9">
        <w:rPr>
          <w:i/>
          <w:sz w:val="18"/>
          <w:szCs w:val="18"/>
        </w:rPr>
        <w:t>kompletterar</w:t>
      </w:r>
      <w:r w:rsidRPr="00986CA9">
        <w:rPr>
          <w:sz w:val="18"/>
          <w:szCs w:val="18"/>
        </w:rPr>
        <w:t xml:space="preserve"> </w:t>
      </w:r>
      <w:r w:rsidRPr="00986CA9">
        <w:rPr>
          <w:i/>
          <w:sz w:val="18"/>
          <w:szCs w:val="18"/>
        </w:rPr>
        <w:t>ska</w:t>
      </w:r>
      <w:r w:rsidRPr="00986CA9">
        <w:rPr>
          <w:sz w:val="18"/>
          <w:szCs w:val="18"/>
        </w:rPr>
        <w:t xml:space="preserve"> gälla omedel</w:t>
      </w:r>
      <w:r>
        <w:rPr>
          <w:sz w:val="18"/>
          <w:szCs w:val="18"/>
        </w:rPr>
        <w:softHyphen/>
      </w:r>
      <w:r w:rsidRPr="00986CA9">
        <w:rPr>
          <w:sz w:val="18"/>
          <w:szCs w:val="18"/>
        </w:rPr>
        <w:t>bart, om inte något annat beslutas.</w:t>
      </w:r>
    </w:p>
    <w:p w14:paraId="49D3231D" w14:textId="77777777" w:rsidR="00F71CC6" w:rsidRPr="00931BCB" w:rsidRDefault="00F71CC6" w:rsidP="00F71CC6">
      <w:pPr>
        <w:pStyle w:val="Brdtextmedindrag"/>
      </w:pPr>
    </w:p>
    <w:p w14:paraId="43F6ED92" w14:textId="77777777" w:rsidR="00F71CC6" w:rsidRPr="00931BCB" w:rsidRDefault="00AB307F" w:rsidP="00F71CC6">
      <w:pPr>
        <w:pStyle w:val="Brdtext"/>
      </w:pPr>
      <w:r w:rsidRPr="00B37206">
        <w:t xml:space="preserve">I </w:t>
      </w:r>
      <w:r>
        <w:t xml:space="preserve">paragrafen </w:t>
      </w:r>
      <w:r w:rsidRPr="00B37206">
        <w:t xml:space="preserve">ändras EG-bestämmelser till EU-bestämmelser. </w:t>
      </w:r>
      <w:r>
        <w:t>Övriga ändringar är språkliga.</w:t>
      </w:r>
    </w:p>
    <w:p w14:paraId="7304D24D" w14:textId="77777777" w:rsidR="00F71CC6" w:rsidRDefault="00AB307F" w:rsidP="00F71CC6">
      <w:pPr>
        <w:pStyle w:val="Rubrik2"/>
      </w:pPr>
      <w:bookmarkStart w:id="639" w:name="_Toc44537365"/>
      <w:bookmarkStart w:id="640" w:name="_Toc54265560"/>
      <w:r>
        <w:t>Förslaget till lag om ändring i zoonoslagen (1999:658)</w:t>
      </w:r>
      <w:bookmarkEnd w:id="639"/>
      <w:bookmarkEnd w:id="640"/>
    </w:p>
    <w:p w14:paraId="1B04D321" w14:textId="77777777" w:rsidR="00F71CC6" w:rsidRPr="00E6364F" w:rsidRDefault="00AB307F" w:rsidP="00F71CC6">
      <w:pPr>
        <w:pStyle w:val="Rubrik4utannumrering"/>
        <w:rPr>
          <w:sz w:val="18"/>
          <w:szCs w:val="18"/>
        </w:rPr>
      </w:pPr>
      <w:r w:rsidRPr="00E6364F">
        <w:rPr>
          <w:i/>
          <w:iCs/>
          <w:sz w:val="18"/>
          <w:szCs w:val="18"/>
        </w:rPr>
        <w:t>EU-bestämmelser</w:t>
      </w:r>
      <w:r w:rsidRPr="00E6364F">
        <w:rPr>
          <w:sz w:val="18"/>
          <w:szCs w:val="18"/>
        </w:rPr>
        <w:t xml:space="preserve"> som lagen </w:t>
      </w:r>
      <w:r w:rsidRPr="00E6364F">
        <w:rPr>
          <w:i/>
          <w:iCs/>
          <w:sz w:val="18"/>
          <w:szCs w:val="18"/>
        </w:rPr>
        <w:t>kompletterar</w:t>
      </w:r>
    </w:p>
    <w:p w14:paraId="232455E8" w14:textId="77777777" w:rsidR="00F71CC6" w:rsidRPr="00E6364F" w:rsidRDefault="00AB307F" w:rsidP="00F71CC6">
      <w:pPr>
        <w:pStyle w:val="Brdtextmedindrag"/>
        <w:ind w:firstLine="0"/>
        <w:rPr>
          <w:sz w:val="18"/>
          <w:szCs w:val="18"/>
        </w:rPr>
      </w:pPr>
      <w:r w:rsidRPr="00E6364F">
        <w:rPr>
          <w:b/>
          <w:sz w:val="18"/>
          <w:szCs w:val="18"/>
        </w:rPr>
        <w:t xml:space="preserve">1 a § </w:t>
      </w:r>
      <w:r w:rsidRPr="00E6364F">
        <w:rPr>
          <w:sz w:val="18"/>
          <w:szCs w:val="18"/>
        </w:rPr>
        <w:t xml:space="preserve">Lagen kompletterar sådana bestämmelser i </w:t>
      </w:r>
      <w:r w:rsidRPr="00E6364F">
        <w:rPr>
          <w:i/>
          <w:sz w:val="18"/>
          <w:szCs w:val="18"/>
        </w:rPr>
        <w:t>EU-förordningar (EU-bestäm</w:t>
      </w:r>
      <w:r>
        <w:rPr>
          <w:i/>
          <w:sz w:val="18"/>
          <w:szCs w:val="18"/>
        </w:rPr>
        <w:softHyphen/>
      </w:r>
      <w:r w:rsidRPr="00E6364F">
        <w:rPr>
          <w:i/>
          <w:sz w:val="18"/>
          <w:szCs w:val="18"/>
        </w:rPr>
        <w:t>melser)</w:t>
      </w:r>
      <w:r w:rsidRPr="00E6364F">
        <w:rPr>
          <w:sz w:val="18"/>
          <w:szCs w:val="18"/>
        </w:rPr>
        <w:t xml:space="preserve"> som faller inom lagens tillämpningsområde. Regeringen </w:t>
      </w:r>
      <w:r w:rsidRPr="00E6364F">
        <w:rPr>
          <w:i/>
          <w:iCs/>
          <w:sz w:val="18"/>
          <w:szCs w:val="18"/>
        </w:rPr>
        <w:t>ska</w:t>
      </w:r>
      <w:r w:rsidRPr="00E6364F">
        <w:rPr>
          <w:sz w:val="18"/>
          <w:szCs w:val="18"/>
        </w:rPr>
        <w:t xml:space="preserve"> i Svensk författningssamling </w:t>
      </w:r>
      <w:r w:rsidRPr="00E6364F">
        <w:rPr>
          <w:i/>
          <w:iCs/>
          <w:sz w:val="18"/>
          <w:szCs w:val="18"/>
        </w:rPr>
        <w:t>tillkännage</w:t>
      </w:r>
      <w:r w:rsidRPr="00E6364F">
        <w:rPr>
          <w:sz w:val="18"/>
          <w:szCs w:val="18"/>
        </w:rPr>
        <w:t xml:space="preserve"> vilka grundförordningar som avses.</w:t>
      </w:r>
    </w:p>
    <w:p w14:paraId="4400729B" w14:textId="77777777" w:rsidR="00F71CC6" w:rsidRPr="00E6364F" w:rsidRDefault="00AB307F" w:rsidP="00F71CC6">
      <w:pPr>
        <w:pStyle w:val="Brdtextmedindrag"/>
        <w:rPr>
          <w:sz w:val="18"/>
          <w:szCs w:val="18"/>
        </w:rPr>
      </w:pPr>
      <w:r w:rsidRPr="00E6364F">
        <w:rPr>
          <w:sz w:val="18"/>
          <w:szCs w:val="18"/>
        </w:rPr>
        <w:t xml:space="preserve">I fråga om </w:t>
      </w:r>
      <w:r w:rsidRPr="00E6364F">
        <w:rPr>
          <w:i/>
          <w:sz w:val="18"/>
          <w:szCs w:val="18"/>
        </w:rPr>
        <w:t>EU-bestämmelser</w:t>
      </w:r>
      <w:r w:rsidRPr="00E6364F">
        <w:rPr>
          <w:sz w:val="18"/>
          <w:szCs w:val="18"/>
        </w:rPr>
        <w:t xml:space="preserve"> som faller inom flera lagars tillämpningsområde </w:t>
      </w:r>
      <w:r w:rsidRPr="00E6364F">
        <w:rPr>
          <w:i/>
          <w:iCs/>
          <w:sz w:val="18"/>
          <w:szCs w:val="18"/>
        </w:rPr>
        <w:t xml:space="preserve">ska </w:t>
      </w:r>
      <w:r w:rsidRPr="00E6364F">
        <w:rPr>
          <w:sz w:val="18"/>
          <w:szCs w:val="18"/>
        </w:rPr>
        <w:t xml:space="preserve">regeringen på samma sätt som i första stycket </w:t>
      </w:r>
      <w:r w:rsidRPr="00E6364F">
        <w:rPr>
          <w:i/>
          <w:iCs/>
          <w:sz w:val="18"/>
          <w:szCs w:val="18"/>
        </w:rPr>
        <w:t>tillkännage</w:t>
      </w:r>
      <w:r w:rsidRPr="00E6364F">
        <w:rPr>
          <w:sz w:val="18"/>
          <w:szCs w:val="18"/>
        </w:rPr>
        <w:t xml:space="preserve"> vilka bestämmelser som denna lag </w:t>
      </w:r>
      <w:r w:rsidRPr="00E6364F">
        <w:rPr>
          <w:i/>
          <w:sz w:val="18"/>
          <w:szCs w:val="18"/>
        </w:rPr>
        <w:t>kompletterar</w:t>
      </w:r>
      <w:r w:rsidRPr="00E6364F">
        <w:rPr>
          <w:sz w:val="18"/>
          <w:szCs w:val="18"/>
        </w:rPr>
        <w:t>.</w:t>
      </w:r>
    </w:p>
    <w:p w14:paraId="60398F88" w14:textId="77777777" w:rsidR="00F71CC6" w:rsidRPr="00E6364F" w:rsidRDefault="00AB307F" w:rsidP="00F71CC6">
      <w:pPr>
        <w:pStyle w:val="Brdtextmedindrag"/>
        <w:rPr>
          <w:sz w:val="18"/>
          <w:szCs w:val="18"/>
        </w:rPr>
      </w:pPr>
      <w:r w:rsidRPr="00E6364F">
        <w:rPr>
          <w:sz w:val="18"/>
          <w:szCs w:val="18"/>
        </w:rPr>
        <w:t>Regeringen eller den myndighet som regeringen bestämmer får meddela före</w:t>
      </w:r>
      <w:r>
        <w:rPr>
          <w:sz w:val="18"/>
          <w:szCs w:val="18"/>
        </w:rPr>
        <w:softHyphen/>
      </w:r>
      <w:r w:rsidRPr="00E6364F">
        <w:rPr>
          <w:sz w:val="18"/>
          <w:szCs w:val="18"/>
        </w:rPr>
        <w:t xml:space="preserve">skrifter eller i det enskilda fallet fatta </w:t>
      </w:r>
      <w:r w:rsidRPr="00E6364F">
        <w:rPr>
          <w:i/>
          <w:iCs/>
          <w:sz w:val="18"/>
          <w:szCs w:val="18"/>
        </w:rPr>
        <w:t>de</w:t>
      </w:r>
      <w:r w:rsidRPr="00E6364F">
        <w:rPr>
          <w:sz w:val="18"/>
          <w:szCs w:val="18"/>
        </w:rPr>
        <w:t xml:space="preserve"> beslut som behövs </w:t>
      </w:r>
      <w:r w:rsidRPr="00E6364F">
        <w:rPr>
          <w:i/>
          <w:sz w:val="18"/>
          <w:szCs w:val="18"/>
        </w:rPr>
        <w:t>för att komplettera EU-bestämmelserna</w:t>
      </w:r>
      <w:r>
        <w:rPr>
          <w:i/>
          <w:sz w:val="18"/>
          <w:szCs w:val="18"/>
        </w:rPr>
        <w:t>.</w:t>
      </w:r>
    </w:p>
    <w:p w14:paraId="1B442B7A" w14:textId="77777777" w:rsidR="00F71CC6" w:rsidRDefault="00F71CC6" w:rsidP="00F71CC6">
      <w:pPr>
        <w:pStyle w:val="Brdtextmedindrag"/>
        <w:ind w:firstLine="0"/>
      </w:pPr>
    </w:p>
    <w:p w14:paraId="21449D59" w14:textId="77777777" w:rsidR="00F71CC6" w:rsidRDefault="00AB307F" w:rsidP="00F71CC6">
      <w:pPr>
        <w:pStyle w:val="Brdtextmedindrag"/>
        <w:ind w:firstLine="0"/>
      </w:pPr>
      <w:r>
        <w:t>I paragrafen ändras EG-bestämmelser till EU-bestämmelser. Det görs även vissa språkliga ändringar.</w:t>
      </w:r>
    </w:p>
    <w:p w14:paraId="60551162" w14:textId="77777777" w:rsidR="00F71CC6" w:rsidRPr="0034390B" w:rsidRDefault="00AB307F" w:rsidP="00F71CC6">
      <w:pPr>
        <w:pStyle w:val="Rubrik4utannumrering"/>
        <w:rPr>
          <w:i/>
          <w:iCs/>
          <w:sz w:val="18"/>
          <w:szCs w:val="18"/>
        </w:rPr>
      </w:pPr>
      <w:r w:rsidRPr="0034390B">
        <w:rPr>
          <w:i/>
          <w:iCs/>
          <w:sz w:val="18"/>
          <w:szCs w:val="18"/>
        </w:rPr>
        <w:t>Ord och uttryck</w:t>
      </w:r>
    </w:p>
    <w:p w14:paraId="3A88C354" w14:textId="77777777" w:rsidR="00F71CC6" w:rsidRPr="0034390B" w:rsidRDefault="00AB307F" w:rsidP="00F71CC6">
      <w:pPr>
        <w:pStyle w:val="Brdtext"/>
        <w:rPr>
          <w:i/>
          <w:iCs/>
          <w:sz w:val="18"/>
          <w:szCs w:val="18"/>
        </w:rPr>
      </w:pPr>
      <w:r w:rsidRPr="0034390B">
        <w:rPr>
          <w:b/>
          <w:bCs/>
          <w:i/>
          <w:iCs/>
          <w:sz w:val="18"/>
          <w:szCs w:val="18"/>
        </w:rPr>
        <w:t>1 b §</w:t>
      </w:r>
      <w:r w:rsidRPr="0034390B">
        <w:rPr>
          <w:i/>
          <w:iCs/>
          <w:sz w:val="18"/>
          <w:szCs w:val="18"/>
        </w:rPr>
        <w:t xml:space="preserve"> I denna lag betyder</w:t>
      </w:r>
    </w:p>
    <w:p w14:paraId="2BBA487B" w14:textId="77777777" w:rsidR="00F71CC6" w:rsidRPr="0034390B" w:rsidRDefault="00AB307F" w:rsidP="00F71CC6">
      <w:pPr>
        <w:pStyle w:val="Brdtextmedindrag"/>
        <w:rPr>
          <w:bCs/>
          <w:i/>
          <w:iCs/>
          <w:sz w:val="18"/>
          <w:szCs w:val="18"/>
        </w:rPr>
      </w:pPr>
      <w:r w:rsidRPr="0034390B">
        <w:rPr>
          <w:bCs/>
          <w:i/>
          <w:iCs/>
          <w:sz w:val="18"/>
          <w:szCs w:val="18"/>
        </w:rPr>
        <w:t>1. uttrycket offentlig kontroll</w:t>
      </w:r>
    </w:p>
    <w:p w14:paraId="247B5DCB" w14:textId="77777777" w:rsidR="00F71CC6" w:rsidRPr="0034390B" w:rsidRDefault="00AB307F" w:rsidP="00F71CC6">
      <w:pPr>
        <w:pStyle w:val="Brdtextmedindrag"/>
        <w:rPr>
          <w:bCs/>
          <w:i/>
          <w:iCs/>
          <w:sz w:val="18"/>
          <w:szCs w:val="18"/>
        </w:rPr>
      </w:pPr>
      <w:r w:rsidRPr="0034390B">
        <w:rPr>
          <w:bCs/>
          <w:i/>
          <w:iCs/>
          <w:sz w:val="18"/>
          <w:szCs w:val="18"/>
        </w:rPr>
        <w:t>a) offentlig kontroll enligt Europaparlamentets och rådets förordning (EU) 2017/625 av den 15 mars 2017 om offentlig kontroll och annan offentlig verksam</w:t>
      </w:r>
      <w:r>
        <w:rPr>
          <w:bCs/>
          <w:i/>
          <w:iCs/>
          <w:sz w:val="18"/>
          <w:szCs w:val="18"/>
        </w:rPr>
        <w:softHyphen/>
      </w:r>
      <w:r w:rsidRPr="0034390B">
        <w:rPr>
          <w:bCs/>
          <w:i/>
          <w:iCs/>
          <w:sz w:val="18"/>
          <w:szCs w:val="18"/>
        </w:rPr>
        <w:t>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w:t>
      </w:r>
      <w:r>
        <w:rPr>
          <w:bCs/>
          <w:i/>
          <w:iCs/>
          <w:sz w:val="18"/>
          <w:szCs w:val="18"/>
        </w:rPr>
        <w:softHyphen/>
      </w:r>
      <w:r w:rsidRPr="0034390B">
        <w:rPr>
          <w:bCs/>
          <w:i/>
          <w:iCs/>
          <w:sz w:val="18"/>
          <w:szCs w:val="18"/>
        </w:rPr>
        <w:t>parlamentets och rådets förordningar (EG) nr 854/2004 och (EG) nr 882/2004, rådets direktiv 89/608/EEG, 89/662/EEG, 90/425/EEG, 91/496/EEG, 96/23/EG, 96/93/EG och 97/78/EG samt rådets beslut 92/438/EEG (förordningen om offent</w:t>
      </w:r>
      <w:r>
        <w:rPr>
          <w:bCs/>
          <w:i/>
          <w:iCs/>
          <w:sz w:val="18"/>
          <w:szCs w:val="18"/>
        </w:rPr>
        <w:softHyphen/>
      </w:r>
      <w:r w:rsidRPr="0034390B">
        <w:rPr>
          <w:bCs/>
          <w:i/>
          <w:iCs/>
          <w:sz w:val="18"/>
          <w:szCs w:val="18"/>
        </w:rPr>
        <w:t xml:space="preserve">lig kontroll), och </w:t>
      </w:r>
    </w:p>
    <w:p w14:paraId="2BC9F6AF" w14:textId="77777777" w:rsidR="00F71CC6" w:rsidRPr="0034390B" w:rsidRDefault="00AB307F" w:rsidP="00F71CC6">
      <w:pPr>
        <w:pStyle w:val="Brdtextmedindrag"/>
        <w:rPr>
          <w:bCs/>
          <w:i/>
          <w:iCs/>
          <w:sz w:val="18"/>
          <w:szCs w:val="18"/>
        </w:rPr>
      </w:pPr>
      <w:r w:rsidRPr="0034390B">
        <w:rPr>
          <w:bCs/>
          <w:i/>
          <w:iCs/>
          <w:sz w:val="18"/>
          <w:szCs w:val="18"/>
        </w:rPr>
        <w:t xml:space="preserve">b) kontroll i övrigt av att denna lag och föreskrifter </w:t>
      </w:r>
      <w:r>
        <w:rPr>
          <w:bCs/>
          <w:i/>
          <w:iCs/>
          <w:sz w:val="18"/>
          <w:szCs w:val="18"/>
        </w:rPr>
        <w:t xml:space="preserve">och beslut </w:t>
      </w:r>
      <w:r w:rsidRPr="0034390B">
        <w:rPr>
          <w:bCs/>
          <w:i/>
          <w:iCs/>
          <w:sz w:val="18"/>
          <w:szCs w:val="18"/>
        </w:rPr>
        <w:t>som har meddelats med stöd av lagen följs,</w:t>
      </w:r>
    </w:p>
    <w:p w14:paraId="7E096B6A" w14:textId="77777777" w:rsidR="00F71CC6" w:rsidRPr="0034390B" w:rsidRDefault="00AB307F" w:rsidP="00F71CC6">
      <w:pPr>
        <w:pStyle w:val="Brdtextmedindrag"/>
        <w:rPr>
          <w:bCs/>
          <w:i/>
          <w:iCs/>
          <w:sz w:val="18"/>
          <w:szCs w:val="18"/>
        </w:rPr>
      </w:pPr>
      <w:r w:rsidRPr="0034390B">
        <w:rPr>
          <w:bCs/>
          <w:i/>
          <w:iCs/>
          <w:sz w:val="18"/>
          <w:szCs w:val="18"/>
        </w:rPr>
        <w:t xml:space="preserve">2. uttrycket annan offentlig verksamhet </w:t>
      </w:r>
    </w:p>
    <w:p w14:paraId="4A6ACB87" w14:textId="77777777" w:rsidR="00F71CC6" w:rsidRPr="0034390B" w:rsidRDefault="00AB307F" w:rsidP="00F71CC6">
      <w:pPr>
        <w:pStyle w:val="Brdtextmedindrag"/>
        <w:rPr>
          <w:bCs/>
          <w:i/>
          <w:iCs/>
          <w:sz w:val="18"/>
          <w:szCs w:val="18"/>
        </w:rPr>
      </w:pPr>
      <w:r w:rsidRPr="0034390B">
        <w:rPr>
          <w:bCs/>
          <w:i/>
          <w:iCs/>
          <w:sz w:val="18"/>
          <w:szCs w:val="18"/>
        </w:rPr>
        <w:t>a) annan offentlig verksamhet enligt förordning (EU) 2017/625, och</w:t>
      </w:r>
    </w:p>
    <w:p w14:paraId="7E0EC3FE" w14:textId="77777777" w:rsidR="00F71CC6" w:rsidRPr="0034390B" w:rsidRDefault="00AB307F" w:rsidP="00F71CC6">
      <w:pPr>
        <w:pStyle w:val="Brdtextmedindrag"/>
        <w:rPr>
          <w:bCs/>
          <w:i/>
          <w:iCs/>
          <w:sz w:val="18"/>
          <w:szCs w:val="18"/>
        </w:rPr>
      </w:pPr>
      <w:r w:rsidRPr="0034390B">
        <w:rPr>
          <w:bCs/>
          <w:i/>
          <w:iCs/>
          <w:sz w:val="18"/>
          <w:szCs w:val="18"/>
        </w:rPr>
        <w:t>b) sådan offentlig verksamhet som i övrigt utförs med stöd av lagen eller före</w:t>
      </w:r>
      <w:r>
        <w:rPr>
          <w:bCs/>
          <w:i/>
          <w:iCs/>
          <w:sz w:val="18"/>
          <w:szCs w:val="18"/>
        </w:rPr>
        <w:softHyphen/>
      </w:r>
      <w:r w:rsidRPr="0034390B">
        <w:rPr>
          <w:bCs/>
          <w:i/>
          <w:iCs/>
          <w:sz w:val="18"/>
          <w:szCs w:val="18"/>
        </w:rPr>
        <w:t xml:space="preserve">skrifter </w:t>
      </w:r>
      <w:r>
        <w:rPr>
          <w:bCs/>
          <w:i/>
          <w:iCs/>
          <w:sz w:val="18"/>
          <w:szCs w:val="18"/>
        </w:rPr>
        <w:t xml:space="preserve">eller beslut </w:t>
      </w:r>
      <w:r w:rsidRPr="0034390B">
        <w:rPr>
          <w:bCs/>
          <w:i/>
          <w:iCs/>
          <w:sz w:val="18"/>
          <w:szCs w:val="18"/>
        </w:rPr>
        <w:t xml:space="preserve">som har meddelats med stöd av lagen, och </w:t>
      </w:r>
    </w:p>
    <w:p w14:paraId="1781F231" w14:textId="77777777" w:rsidR="00F71CC6" w:rsidRPr="00A64A66" w:rsidRDefault="00AB307F" w:rsidP="00F71CC6">
      <w:pPr>
        <w:pStyle w:val="Brdtextmedindrag"/>
        <w:rPr>
          <w:b/>
          <w:i/>
          <w:iCs/>
        </w:rPr>
      </w:pPr>
      <w:r w:rsidRPr="0034390B">
        <w:rPr>
          <w:i/>
          <w:iCs/>
          <w:sz w:val="18"/>
          <w:szCs w:val="18"/>
        </w:rPr>
        <w:t>3. uttrycket organ med delegerade uppgifter samma sak som i förordning (EU) 2017/625.</w:t>
      </w:r>
    </w:p>
    <w:p w14:paraId="6F3512A5" w14:textId="77777777" w:rsidR="00F71CC6" w:rsidRDefault="00F71CC6" w:rsidP="00F71CC6">
      <w:pPr>
        <w:pStyle w:val="Brdtextmedindrag"/>
        <w:ind w:firstLine="0"/>
      </w:pPr>
    </w:p>
    <w:p w14:paraId="621943C4" w14:textId="77777777" w:rsidR="00F71CC6" w:rsidRDefault="00AB307F" w:rsidP="00F71CC6">
      <w:pPr>
        <w:pStyle w:val="Brdtext"/>
      </w:pPr>
      <w:r>
        <w:t xml:space="preserve">Paragrafen är ny och övervägandena finns i avsnitt 8.1. </w:t>
      </w:r>
    </w:p>
    <w:p w14:paraId="7E49B1E8" w14:textId="77777777" w:rsidR="00F71CC6" w:rsidRDefault="00AB307F" w:rsidP="00F71CC6">
      <w:pPr>
        <w:pStyle w:val="Brdtextmedindrag"/>
      </w:pPr>
      <w:r>
        <w:t xml:space="preserve">I </w:t>
      </w:r>
      <w:r w:rsidRPr="00276E54">
        <w:rPr>
          <w:i/>
          <w:iCs/>
        </w:rPr>
        <w:t>punkterna 1</w:t>
      </w:r>
      <w:r>
        <w:t xml:space="preserve"> och </w:t>
      </w:r>
      <w:r w:rsidRPr="00276E54">
        <w:rPr>
          <w:i/>
          <w:iCs/>
        </w:rPr>
        <w:t>2</w:t>
      </w:r>
      <w:r>
        <w:t xml:space="preserve"> införs definitioner av uttrycken offentlig kontroll och annan offentlig verksamhet. Definitionerna innebär att med uttrycken ska förstås dels offentlig kontroll och annan offentlig verksamhet såsom denna definieras i artikel 2 i den nya kontrollförordningen, dels sådan kontroll och annan offentlig verksamhet som inte omfattas av den nya kontrollförordningen utan enbart har stöd i lagen, t.ex. avseende sjukdomar som inte regleras i EU-lagstiftningen.</w:t>
      </w:r>
    </w:p>
    <w:p w14:paraId="6C3B0D36" w14:textId="31C580E8" w:rsidR="00F71CC6" w:rsidRDefault="00AB307F" w:rsidP="00F71CC6">
      <w:pPr>
        <w:pStyle w:val="Brdtextmedindrag"/>
      </w:pPr>
      <w:r>
        <w:t xml:space="preserve">I </w:t>
      </w:r>
      <w:r w:rsidRPr="00A64A66">
        <w:rPr>
          <w:i/>
          <w:iCs/>
        </w:rPr>
        <w:t>punkt</w:t>
      </w:r>
      <w:r>
        <w:t xml:space="preserve"> </w:t>
      </w:r>
      <w:r w:rsidRPr="00CC21EF">
        <w:rPr>
          <w:i/>
          <w:iCs/>
        </w:rPr>
        <w:t>3</w:t>
      </w:r>
      <w:r>
        <w:t xml:space="preserve"> anges att uttrycket organ med delegerade uppgifter betyder samma sak i lagen som i den nya kontrollförordningen. Definitionen av uttrycket som finns i artikel 3 gäller alltså vid tillämpningen av lagen.</w:t>
      </w:r>
    </w:p>
    <w:p w14:paraId="3076BB3E" w14:textId="77777777" w:rsidR="00F71CC6" w:rsidRDefault="00AB307F" w:rsidP="00F71CC6">
      <w:pPr>
        <w:pStyle w:val="Brdtextmedindrag"/>
      </w:pPr>
      <w:r w:rsidRPr="0043789E">
        <w:t>Hänvisningen</w:t>
      </w:r>
      <w:r>
        <w:t xml:space="preserve"> till den nya kontrollförordningen är dynamisk, dvs. avser förordningen i den vid varje tidpunkt gällande lydelsen. </w:t>
      </w:r>
    </w:p>
    <w:p w14:paraId="55F9FF48" w14:textId="77777777" w:rsidR="00F71CC6" w:rsidRPr="00F319FB" w:rsidRDefault="00AB307F" w:rsidP="00F71CC6">
      <w:pPr>
        <w:pStyle w:val="Rubrik4utannumrering"/>
        <w:rPr>
          <w:i/>
          <w:iCs/>
          <w:sz w:val="18"/>
          <w:szCs w:val="18"/>
        </w:rPr>
      </w:pPr>
      <w:r w:rsidRPr="00F319FB">
        <w:rPr>
          <w:i/>
          <w:iCs/>
          <w:sz w:val="18"/>
          <w:szCs w:val="18"/>
        </w:rPr>
        <w:t>Tillämpning av förordning (EU) 2017/625</w:t>
      </w:r>
    </w:p>
    <w:p w14:paraId="72C34B1D" w14:textId="77777777" w:rsidR="00F71CC6" w:rsidRDefault="00AB307F" w:rsidP="00F71CC6">
      <w:pPr>
        <w:pStyle w:val="Brdtext"/>
        <w:rPr>
          <w:i/>
          <w:iCs/>
        </w:rPr>
      </w:pPr>
      <w:r w:rsidRPr="00F319FB">
        <w:rPr>
          <w:b/>
          <w:bCs/>
          <w:i/>
          <w:iCs/>
          <w:sz w:val="18"/>
          <w:szCs w:val="18"/>
        </w:rPr>
        <w:t>1 c §</w:t>
      </w:r>
      <w:r w:rsidRPr="00F319FB">
        <w:rPr>
          <w:i/>
          <w:iCs/>
          <w:sz w:val="18"/>
          <w:szCs w:val="18"/>
        </w:rPr>
        <w:t xml:space="preserve"> Förordning (EU) 2017/625 ska tillämpas även i fråga om offentlig kontroll och annan offentlig verksamhet som faller utanför förordningens tillämpnings</w:t>
      </w:r>
      <w:r>
        <w:rPr>
          <w:i/>
          <w:iCs/>
          <w:sz w:val="18"/>
          <w:szCs w:val="18"/>
        </w:rPr>
        <w:softHyphen/>
      </w:r>
      <w:r w:rsidRPr="00F319FB">
        <w:rPr>
          <w:i/>
          <w:iCs/>
          <w:sz w:val="18"/>
          <w:szCs w:val="18"/>
        </w:rPr>
        <w:t>område.</w:t>
      </w:r>
    </w:p>
    <w:p w14:paraId="49258F32" w14:textId="77777777" w:rsidR="00F71CC6" w:rsidRDefault="00F71CC6" w:rsidP="00F71CC6">
      <w:pPr>
        <w:pStyle w:val="Brdtextmedindrag"/>
      </w:pPr>
    </w:p>
    <w:p w14:paraId="40F34E26" w14:textId="77777777" w:rsidR="00F71CC6" w:rsidRDefault="00AB307F" w:rsidP="00F71CC6">
      <w:pPr>
        <w:pStyle w:val="Brdtext"/>
      </w:pPr>
      <w:r>
        <w:t>Paragrafen är ny och övervägandena finns i avsnitt 8.1.</w:t>
      </w:r>
    </w:p>
    <w:p w14:paraId="5109F19A" w14:textId="77777777" w:rsidR="00F71CC6" w:rsidRPr="00A701BE" w:rsidRDefault="00AB307F" w:rsidP="00F71CC6">
      <w:pPr>
        <w:pStyle w:val="Brdtextmedindrag"/>
      </w:pPr>
      <w:r>
        <w:t>Genom bestämmelsen görs den nya kontrollförordningen tillämplig på all offentlig kontroll och annan offentlig verksamhet som faller inom lagens tillämpningsområde, t.ex. även avseende sjukdomar som inte omfattas av krav på åtgärder enligt EU-lagstiftningen.</w:t>
      </w:r>
    </w:p>
    <w:p w14:paraId="05868D12" w14:textId="77777777" w:rsidR="00F71CC6" w:rsidRPr="00F02874" w:rsidRDefault="00AB307F" w:rsidP="00F71CC6">
      <w:pPr>
        <w:pStyle w:val="Rubrik4utannumrering"/>
        <w:rPr>
          <w:sz w:val="18"/>
          <w:szCs w:val="18"/>
        </w:rPr>
      </w:pPr>
      <w:r w:rsidRPr="00F02874">
        <w:rPr>
          <w:i/>
          <w:iCs/>
          <w:sz w:val="18"/>
          <w:szCs w:val="18"/>
        </w:rPr>
        <w:t>Offentlig</w:t>
      </w:r>
      <w:r w:rsidRPr="00F02874">
        <w:rPr>
          <w:sz w:val="18"/>
          <w:szCs w:val="18"/>
        </w:rPr>
        <w:t xml:space="preserve"> kontroll </w:t>
      </w:r>
      <w:r w:rsidRPr="00F02874">
        <w:rPr>
          <w:i/>
          <w:iCs/>
          <w:sz w:val="18"/>
          <w:szCs w:val="18"/>
        </w:rPr>
        <w:t>och annan offentlig verksamhet</w:t>
      </w:r>
    </w:p>
    <w:p w14:paraId="15DEA324" w14:textId="77777777" w:rsidR="00F71CC6" w:rsidRPr="00F02874" w:rsidRDefault="00AB307F" w:rsidP="00F71CC6">
      <w:pPr>
        <w:pStyle w:val="Brdtext"/>
        <w:rPr>
          <w:sz w:val="18"/>
          <w:szCs w:val="18"/>
        </w:rPr>
      </w:pPr>
      <w:r w:rsidRPr="00F02874">
        <w:rPr>
          <w:b/>
          <w:sz w:val="18"/>
          <w:szCs w:val="18"/>
        </w:rPr>
        <w:t>8 §</w:t>
      </w:r>
      <w:r>
        <w:rPr>
          <w:b/>
          <w:sz w:val="18"/>
          <w:szCs w:val="18"/>
        </w:rPr>
        <w:t> </w:t>
      </w:r>
      <w:r w:rsidRPr="00F02874">
        <w:rPr>
          <w:sz w:val="18"/>
          <w:szCs w:val="18"/>
        </w:rPr>
        <w:t xml:space="preserve">Offentlig kontroll utövas av Jordbruksverket och </w:t>
      </w:r>
      <w:r w:rsidRPr="005F0CA6">
        <w:rPr>
          <w:i/>
          <w:iCs/>
          <w:sz w:val="18"/>
          <w:szCs w:val="18"/>
        </w:rPr>
        <w:t>länsstyrelserna</w:t>
      </w:r>
      <w:r w:rsidRPr="00F02874">
        <w:rPr>
          <w:sz w:val="18"/>
          <w:szCs w:val="18"/>
        </w:rPr>
        <w:t xml:space="preserve"> </w:t>
      </w:r>
      <w:r w:rsidRPr="00F02874">
        <w:rPr>
          <w:i/>
          <w:iCs/>
          <w:sz w:val="18"/>
          <w:szCs w:val="18"/>
        </w:rPr>
        <w:t>(kontroll</w:t>
      </w:r>
      <w:r>
        <w:rPr>
          <w:i/>
          <w:iCs/>
          <w:sz w:val="18"/>
          <w:szCs w:val="18"/>
        </w:rPr>
        <w:softHyphen/>
      </w:r>
      <w:r w:rsidRPr="00F02874">
        <w:rPr>
          <w:i/>
          <w:iCs/>
          <w:sz w:val="18"/>
          <w:szCs w:val="18"/>
        </w:rPr>
        <w:t>myndigheterna)</w:t>
      </w:r>
      <w:r w:rsidRPr="00F02874">
        <w:rPr>
          <w:sz w:val="18"/>
          <w:szCs w:val="18"/>
        </w:rPr>
        <w:t xml:space="preserve"> </w:t>
      </w:r>
      <w:r w:rsidRPr="00F02874">
        <w:rPr>
          <w:i/>
          <w:iCs/>
          <w:sz w:val="18"/>
          <w:szCs w:val="18"/>
        </w:rPr>
        <w:t>enligt föreskrifter som regeringen meddelar</w:t>
      </w:r>
      <w:r w:rsidRPr="00F02874">
        <w:rPr>
          <w:sz w:val="18"/>
          <w:szCs w:val="18"/>
        </w:rPr>
        <w:t>.</w:t>
      </w:r>
    </w:p>
    <w:p w14:paraId="19254704" w14:textId="77777777" w:rsidR="00F71CC6" w:rsidRPr="00F02874" w:rsidRDefault="00AB307F" w:rsidP="00F71CC6">
      <w:pPr>
        <w:pStyle w:val="Brdtextmedindrag"/>
        <w:rPr>
          <w:sz w:val="18"/>
          <w:szCs w:val="18"/>
        </w:rPr>
      </w:pPr>
      <w:r w:rsidRPr="00F02874">
        <w:rPr>
          <w:sz w:val="18"/>
          <w:szCs w:val="18"/>
        </w:rPr>
        <w:t xml:space="preserve">Offentlig kontroll av </w:t>
      </w:r>
      <w:r w:rsidRPr="00F02874">
        <w:rPr>
          <w:i/>
          <w:sz w:val="18"/>
          <w:szCs w:val="18"/>
        </w:rPr>
        <w:t xml:space="preserve">att beslut i det enskilda fallet </w:t>
      </w:r>
      <w:r w:rsidRPr="00F02874">
        <w:rPr>
          <w:sz w:val="18"/>
          <w:szCs w:val="18"/>
        </w:rPr>
        <w:t>enligt 4 eller 5 §</w:t>
      </w:r>
      <w:r w:rsidRPr="00F02874">
        <w:rPr>
          <w:i/>
          <w:sz w:val="18"/>
          <w:szCs w:val="18"/>
        </w:rPr>
        <w:t xml:space="preserve"> följs </w:t>
      </w:r>
      <w:r w:rsidRPr="00F02874">
        <w:rPr>
          <w:sz w:val="18"/>
          <w:szCs w:val="18"/>
        </w:rPr>
        <w:t>får också utövas av en veterinär som utses av Jord</w:t>
      </w:r>
      <w:r w:rsidRPr="00F02874">
        <w:rPr>
          <w:sz w:val="18"/>
          <w:szCs w:val="18"/>
        </w:rPr>
        <w:softHyphen/>
        <w:t>bruksverket eller länsstyrelsen</w:t>
      </w:r>
      <w:r>
        <w:rPr>
          <w:sz w:val="18"/>
          <w:szCs w:val="18"/>
        </w:rPr>
        <w:t>.</w:t>
      </w:r>
    </w:p>
    <w:p w14:paraId="46221B00" w14:textId="77777777" w:rsidR="00F71CC6" w:rsidRPr="00F02874" w:rsidRDefault="00AB307F" w:rsidP="00F71CC6">
      <w:pPr>
        <w:pStyle w:val="Brdtextmedindrag"/>
        <w:rPr>
          <w:i/>
          <w:sz w:val="18"/>
          <w:szCs w:val="18"/>
        </w:rPr>
      </w:pPr>
      <w:r w:rsidRPr="00F02874">
        <w:rPr>
          <w:i/>
          <w:sz w:val="18"/>
          <w:szCs w:val="18"/>
        </w:rPr>
        <w:t>Annan offentlig verksamhet utförs av kontrollmyndigheterna och andra statliga myndigheter enligt vad som anges i denna lag och i föreskrifter som regeringen meddelar.</w:t>
      </w:r>
    </w:p>
    <w:p w14:paraId="2572B1D5" w14:textId="77777777" w:rsidR="00F71CC6" w:rsidRPr="004973DE" w:rsidRDefault="00F71CC6" w:rsidP="00F71CC6">
      <w:pPr>
        <w:pStyle w:val="Brdtextmedindrag"/>
        <w:ind w:firstLine="0"/>
        <w:rPr>
          <w:b/>
        </w:rPr>
      </w:pPr>
    </w:p>
    <w:p w14:paraId="3C1D0242" w14:textId="77777777" w:rsidR="00F71CC6" w:rsidRDefault="00AB307F" w:rsidP="00F71CC6">
      <w:pPr>
        <w:pStyle w:val="Brdtextmedindrag"/>
        <w:ind w:firstLine="0"/>
      </w:pPr>
      <w:r>
        <w:t>Paragrafen reglerar vilka myndigheter som utövar offentlig kontroll och annan offentlig verksamhet. Övervägandena finns i avsnitt 8.2.</w:t>
      </w:r>
    </w:p>
    <w:p w14:paraId="3FEC7B90" w14:textId="77777777" w:rsidR="00F71CC6" w:rsidRDefault="00AB307F" w:rsidP="00F71CC6">
      <w:pPr>
        <w:pStyle w:val="Brdtextmedindrag"/>
      </w:pPr>
      <w:r>
        <w:t xml:space="preserve">I </w:t>
      </w:r>
      <w:r w:rsidRPr="00A14C6A">
        <w:rPr>
          <w:i/>
        </w:rPr>
        <w:t>första stycket</w:t>
      </w:r>
      <w:r>
        <w:t xml:space="preserve"> stryks uppräkningen av vilka föreskrifter och beslut som den offentliga kontrollen avser. Innebörden av uttrycket offentlig kontroll framgår av definitionen i 1 b §. Det görs också vissa språkliga ändringar.</w:t>
      </w:r>
    </w:p>
    <w:p w14:paraId="6E4D1821" w14:textId="77777777" w:rsidR="00F71CC6" w:rsidRDefault="00AB307F" w:rsidP="00F71CC6">
      <w:pPr>
        <w:pStyle w:val="Brdtextmedindrag"/>
      </w:pPr>
      <w:r>
        <w:t xml:space="preserve">I ett nytt </w:t>
      </w:r>
      <w:r>
        <w:rPr>
          <w:i/>
        </w:rPr>
        <w:t xml:space="preserve">tredje </w:t>
      </w:r>
      <w:r w:rsidRPr="00A14C6A">
        <w:rPr>
          <w:i/>
        </w:rPr>
        <w:t>stycke</w:t>
      </w:r>
      <w:r>
        <w:t xml:space="preserve"> framgår</w:t>
      </w:r>
      <w:r w:rsidDel="004F52DB">
        <w:t xml:space="preserve"> </w:t>
      </w:r>
      <w:r>
        <w:t>vilka myndigheter som utför annan offentlig verksamhet. Annan offentlig verksamhet definieras i artikel 2.2 i den nya kontrollförordningen som annan verksamhet än offentlig kontroll som utförs av de behöriga myndigheterna, däribland verksamhet för att kontrollera om det förekommer djursjukdomar, förebygga eller begränsa spridningen av sådana djursjukdomar, utrota dessa djursjukdomar, bevilja tillstånd eller godkännanden och utfärda officiella intyg eller officiella attesteringar. Det innebär att åtgärder som är att anse som annan offentlig verksamhet och vilken myndighet som ska utföra den i flera fall regleras i lagen, t.ex. i 4 §. I övrigt fördelar regeringen uppgifter mellan myndighet</w:t>
      </w:r>
      <w:r>
        <w:softHyphen/>
        <w:t>erna genom bestämmelser i förordning. Uppgifter som innebär annan offentlig verksamhet kan utföras av andra statliga myndigheter än kontrollmyndigheterna.</w:t>
      </w:r>
    </w:p>
    <w:p w14:paraId="1EA39B82" w14:textId="77777777" w:rsidR="00F71CC6" w:rsidRDefault="00AB307F" w:rsidP="00F71CC6">
      <w:pPr>
        <w:pStyle w:val="Brdtextmedindrag"/>
      </w:pPr>
      <w:r>
        <w:t>Det görs även vissa språkliga ändringar i paragrafen.</w:t>
      </w:r>
    </w:p>
    <w:p w14:paraId="059184E6" w14:textId="77777777" w:rsidR="00F71CC6" w:rsidRPr="00074815" w:rsidRDefault="00F71CC6" w:rsidP="00F71CC6">
      <w:pPr>
        <w:pStyle w:val="Brdtextmedindrag"/>
      </w:pPr>
    </w:p>
    <w:p w14:paraId="3AA427A6" w14:textId="77777777" w:rsidR="00F71CC6" w:rsidRPr="00575C51" w:rsidRDefault="00AB307F" w:rsidP="00F71CC6">
      <w:pPr>
        <w:pStyle w:val="Brdtext"/>
        <w:rPr>
          <w:sz w:val="18"/>
          <w:szCs w:val="18"/>
        </w:rPr>
      </w:pPr>
      <w:r w:rsidRPr="00575C51">
        <w:rPr>
          <w:b/>
          <w:sz w:val="18"/>
          <w:szCs w:val="18"/>
        </w:rPr>
        <w:t>8 a §</w:t>
      </w:r>
      <w:r w:rsidRPr="00575C51">
        <w:rPr>
          <w:sz w:val="18"/>
          <w:szCs w:val="18"/>
        </w:rPr>
        <w:t xml:space="preserve"> Jordbruksverket samordnar övriga kontrollmyndigheters verksamhet och lämnar råd och hjälp i denna verksamhet.</w:t>
      </w:r>
    </w:p>
    <w:p w14:paraId="4691D8B5" w14:textId="77777777" w:rsidR="00F71CC6" w:rsidRPr="00575C51" w:rsidRDefault="00AB307F" w:rsidP="00F71CC6">
      <w:pPr>
        <w:pStyle w:val="Brdtextmedindrag"/>
        <w:rPr>
          <w:sz w:val="18"/>
          <w:szCs w:val="18"/>
        </w:rPr>
      </w:pPr>
      <w:r w:rsidRPr="00575C51">
        <w:rPr>
          <w:sz w:val="18"/>
          <w:szCs w:val="18"/>
        </w:rPr>
        <w:t xml:space="preserve">Den myndighet som utövar offentlig kontroll </w:t>
      </w:r>
      <w:r w:rsidRPr="00575C51">
        <w:rPr>
          <w:i/>
          <w:sz w:val="18"/>
          <w:szCs w:val="18"/>
        </w:rPr>
        <w:t>ska</w:t>
      </w:r>
      <w:r w:rsidRPr="00575C51">
        <w:rPr>
          <w:sz w:val="18"/>
          <w:szCs w:val="18"/>
        </w:rPr>
        <w:t xml:space="preserve"> genom rådgivning, inform</w:t>
      </w:r>
      <w:r>
        <w:rPr>
          <w:sz w:val="18"/>
          <w:szCs w:val="18"/>
        </w:rPr>
        <w:softHyphen/>
      </w:r>
      <w:r w:rsidRPr="00575C51">
        <w:rPr>
          <w:sz w:val="18"/>
          <w:szCs w:val="18"/>
        </w:rPr>
        <w:t xml:space="preserve">ation och på annat sätt underlätta för den enskilde att fullgöra sina skyldigheter enligt lagen, de föreskrifter och beslut som har meddelats med stöd av lagen, de </w:t>
      </w:r>
      <w:r w:rsidRPr="00575C51">
        <w:rPr>
          <w:i/>
          <w:sz w:val="18"/>
          <w:szCs w:val="18"/>
        </w:rPr>
        <w:t>EU-bestämmelser</w:t>
      </w:r>
      <w:r w:rsidRPr="00575C51">
        <w:rPr>
          <w:sz w:val="18"/>
          <w:szCs w:val="18"/>
        </w:rPr>
        <w:t xml:space="preserve"> som lagen </w:t>
      </w:r>
      <w:r w:rsidRPr="00575C51">
        <w:rPr>
          <w:i/>
          <w:sz w:val="18"/>
          <w:szCs w:val="18"/>
        </w:rPr>
        <w:t xml:space="preserve">kompletterar </w:t>
      </w:r>
      <w:r w:rsidRPr="00575C51">
        <w:rPr>
          <w:sz w:val="18"/>
          <w:szCs w:val="18"/>
        </w:rPr>
        <w:t xml:space="preserve">och de beslut som har meddelats med stöd av </w:t>
      </w:r>
      <w:r w:rsidRPr="00575C51">
        <w:rPr>
          <w:i/>
          <w:sz w:val="18"/>
          <w:szCs w:val="18"/>
        </w:rPr>
        <w:t>EU-bestämmelserna</w:t>
      </w:r>
      <w:r w:rsidRPr="00575C51">
        <w:rPr>
          <w:sz w:val="18"/>
          <w:szCs w:val="18"/>
        </w:rPr>
        <w:t>.</w:t>
      </w:r>
    </w:p>
    <w:p w14:paraId="64336394" w14:textId="77777777" w:rsidR="00F71CC6" w:rsidRDefault="00F71CC6" w:rsidP="00F71CC6">
      <w:pPr>
        <w:pStyle w:val="Brdtext"/>
      </w:pPr>
    </w:p>
    <w:p w14:paraId="22801E14" w14:textId="77777777" w:rsidR="00F71CC6" w:rsidRDefault="00AB307F" w:rsidP="00F71CC6">
      <w:pPr>
        <w:pStyle w:val="Brdtextmedindrag"/>
        <w:ind w:firstLine="0"/>
      </w:pPr>
      <w:r>
        <w:t xml:space="preserve">I </w:t>
      </w:r>
      <w:r w:rsidRPr="006539EF">
        <w:rPr>
          <w:i/>
          <w:iCs/>
        </w:rPr>
        <w:t>andra stycket</w:t>
      </w:r>
      <w:r>
        <w:t xml:space="preserve"> ändras EG-bestämmelser till EU-bestämmelser. Det görs även språkliga ändringar.</w:t>
      </w:r>
    </w:p>
    <w:p w14:paraId="280E9BAA" w14:textId="77777777" w:rsidR="00F71CC6" w:rsidRPr="00575C51" w:rsidRDefault="00AB307F" w:rsidP="00F71CC6">
      <w:pPr>
        <w:pStyle w:val="Rubrik4utannumrering"/>
        <w:rPr>
          <w:i/>
          <w:iCs/>
          <w:sz w:val="18"/>
          <w:szCs w:val="18"/>
        </w:rPr>
      </w:pPr>
      <w:r w:rsidRPr="00575C51">
        <w:rPr>
          <w:i/>
          <w:iCs/>
          <w:sz w:val="18"/>
          <w:szCs w:val="18"/>
        </w:rPr>
        <w:t>Delegering av vissa uppgifter</w:t>
      </w:r>
    </w:p>
    <w:p w14:paraId="53769DA7" w14:textId="77777777" w:rsidR="00F71CC6" w:rsidRPr="00575C51" w:rsidRDefault="00AB307F" w:rsidP="00F71CC6">
      <w:pPr>
        <w:pStyle w:val="Brdtext"/>
        <w:rPr>
          <w:sz w:val="18"/>
          <w:szCs w:val="18"/>
        </w:rPr>
      </w:pPr>
      <w:r w:rsidRPr="00575C51">
        <w:rPr>
          <w:b/>
          <w:bCs/>
          <w:i/>
          <w:iCs/>
          <w:sz w:val="18"/>
          <w:szCs w:val="18"/>
        </w:rPr>
        <w:t>8 b §</w:t>
      </w:r>
      <w:r w:rsidRPr="00575C51">
        <w:rPr>
          <w:i/>
          <w:iCs/>
          <w:sz w:val="18"/>
          <w:szCs w:val="18"/>
        </w:rPr>
        <w:t xml:space="preserve"> I</w:t>
      </w:r>
      <w:r w:rsidRPr="00575C51">
        <w:rPr>
          <w:i/>
          <w:sz w:val="18"/>
          <w:szCs w:val="18"/>
        </w:rPr>
        <w:t xml:space="preserve"> förordning (EU) 2017/625 finns bestämmelser om att vissa uppgifter som ingår i den offentliga kontrollen och vissa uppgifter i samband med annan offentlig verksamhet får delegeras till ett organ eller till en fysisk person.</w:t>
      </w:r>
    </w:p>
    <w:p w14:paraId="088AE1CB" w14:textId="77777777" w:rsidR="00F71CC6" w:rsidRDefault="00F71CC6" w:rsidP="00F71CC6">
      <w:pPr>
        <w:pStyle w:val="Brdtextmedindrag"/>
      </w:pPr>
    </w:p>
    <w:p w14:paraId="5304DF38" w14:textId="77777777" w:rsidR="00F71CC6" w:rsidRDefault="00AB307F" w:rsidP="00F71CC6">
      <w:pPr>
        <w:pStyle w:val="Brdtext"/>
      </w:pPr>
      <w:r>
        <w:t>Paragrafen är ny och övervägandena finns i avsnitt 8.3.</w:t>
      </w:r>
    </w:p>
    <w:p w14:paraId="7CF44334" w14:textId="77777777" w:rsidR="00F71CC6" w:rsidRDefault="00AB307F" w:rsidP="00F71CC6">
      <w:pPr>
        <w:pStyle w:val="Brdtextmedindrag"/>
      </w:pPr>
      <w:r>
        <w:t>I paragrafen finns en upplysning om de bestämmelser om delegering av offentlig kontroll och annan offentlig verksamhet till organ eller fysiska personer som finns i artiklarna 28–31 i den nya kontrollförordningen. Bestämmelserna i kontrollförordningen kan tillämpas direkt av de behö</w:t>
      </w:r>
      <w:r>
        <w:softHyphen/>
        <w:t>riga myndigheterna.</w:t>
      </w:r>
    </w:p>
    <w:p w14:paraId="41C31641" w14:textId="77777777" w:rsidR="00F71CC6" w:rsidRPr="00B57438" w:rsidRDefault="00AB307F" w:rsidP="00F71CC6">
      <w:pPr>
        <w:pStyle w:val="Rubrik4utannumrering"/>
        <w:rPr>
          <w:i/>
          <w:iCs/>
          <w:sz w:val="18"/>
          <w:szCs w:val="18"/>
        </w:rPr>
      </w:pPr>
      <w:r w:rsidRPr="00B57438">
        <w:rPr>
          <w:i/>
          <w:iCs/>
          <w:sz w:val="18"/>
          <w:szCs w:val="18"/>
        </w:rPr>
        <w:t>Förvaltningslagens tillämpning</w:t>
      </w:r>
    </w:p>
    <w:p w14:paraId="743998E5" w14:textId="77777777" w:rsidR="00F71CC6" w:rsidRPr="00B57438" w:rsidRDefault="00AB307F" w:rsidP="00F71CC6">
      <w:pPr>
        <w:pStyle w:val="Brdtext"/>
        <w:rPr>
          <w:i/>
          <w:iCs/>
          <w:sz w:val="18"/>
          <w:szCs w:val="18"/>
        </w:rPr>
      </w:pPr>
      <w:r w:rsidRPr="00B57438">
        <w:rPr>
          <w:b/>
          <w:bCs/>
          <w:i/>
          <w:iCs/>
          <w:sz w:val="18"/>
          <w:szCs w:val="18"/>
        </w:rPr>
        <w:t>8 c §</w:t>
      </w:r>
      <w:r w:rsidRPr="00B57438">
        <w:rPr>
          <w:i/>
          <w:iCs/>
          <w:sz w:val="18"/>
          <w:szCs w:val="18"/>
        </w:rPr>
        <w:t xml:space="preserve"> Vid offentlig kontroll eller annan offentlig verksamhet som utförs av ett organ med delegerade uppgifter eller av en fysisk person som har delegerats vissa upp</w:t>
      </w:r>
      <w:r>
        <w:rPr>
          <w:i/>
          <w:iCs/>
          <w:sz w:val="18"/>
          <w:szCs w:val="18"/>
        </w:rPr>
        <w:softHyphen/>
      </w:r>
      <w:r w:rsidRPr="00B57438">
        <w:rPr>
          <w:i/>
          <w:iCs/>
          <w:sz w:val="18"/>
          <w:szCs w:val="18"/>
        </w:rPr>
        <w:t>gifter ska följande bestämmelser i förvaltningslagen (2017:900) tillämpas:</w:t>
      </w:r>
    </w:p>
    <w:p w14:paraId="60AB8EDD" w14:textId="77777777" w:rsidR="00F71CC6" w:rsidRPr="00B57438" w:rsidRDefault="00AB307F" w:rsidP="00F71CC6">
      <w:pPr>
        <w:pStyle w:val="Brdtextmedindrag"/>
        <w:rPr>
          <w:i/>
          <w:sz w:val="18"/>
          <w:szCs w:val="18"/>
        </w:rPr>
      </w:pPr>
      <w:r w:rsidRPr="00B57438">
        <w:rPr>
          <w:i/>
          <w:sz w:val="18"/>
          <w:szCs w:val="18"/>
        </w:rPr>
        <w:t>– 5 § om legalitet, objektivitet och proportionalitet,</w:t>
      </w:r>
    </w:p>
    <w:p w14:paraId="30948FEC" w14:textId="77777777" w:rsidR="00F71CC6" w:rsidRPr="00B57438" w:rsidRDefault="00AB307F" w:rsidP="00F71CC6">
      <w:pPr>
        <w:pStyle w:val="Brdtextmedindrag"/>
        <w:rPr>
          <w:i/>
          <w:sz w:val="18"/>
          <w:szCs w:val="18"/>
        </w:rPr>
      </w:pPr>
      <w:r w:rsidRPr="00B57438">
        <w:rPr>
          <w:i/>
          <w:sz w:val="18"/>
          <w:szCs w:val="18"/>
        </w:rPr>
        <w:t>– 10 § om partsinsyn,</w:t>
      </w:r>
    </w:p>
    <w:p w14:paraId="4E623031" w14:textId="77777777" w:rsidR="00F71CC6" w:rsidRPr="00B57438" w:rsidRDefault="00AB307F" w:rsidP="00F71CC6">
      <w:pPr>
        <w:pStyle w:val="Brdtextmedindrag"/>
        <w:rPr>
          <w:i/>
          <w:sz w:val="18"/>
          <w:szCs w:val="18"/>
        </w:rPr>
      </w:pPr>
      <w:r w:rsidRPr="00B57438">
        <w:rPr>
          <w:i/>
          <w:sz w:val="18"/>
          <w:szCs w:val="18"/>
        </w:rPr>
        <w:t>– 16–18 §§ om jäv,</w:t>
      </w:r>
    </w:p>
    <w:p w14:paraId="27DFB160" w14:textId="77777777" w:rsidR="00F71CC6" w:rsidRPr="00B57438" w:rsidRDefault="00AB307F" w:rsidP="00F71CC6">
      <w:pPr>
        <w:pStyle w:val="Brdtextmedindrag"/>
        <w:rPr>
          <w:i/>
          <w:sz w:val="18"/>
          <w:szCs w:val="18"/>
        </w:rPr>
      </w:pPr>
      <w:r w:rsidRPr="00B57438">
        <w:rPr>
          <w:i/>
          <w:sz w:val="18"/>
          <w:szCs w:val="18"/>
        </w:rPr>
        <w:t>– 23 § om utredningsansvaret,</w:t>
      </w:r>
    </w:p>
    <w:p w14:paraId="4BA48717" w14:textId="77777777" w:rsidR="00F71CC6" w:rsidRPr="00B57438" w:rsidRDefault="00AB307F" w:rsidP="00F71CC6">
      <w:pPr>
        <w:pStyle w:val="Brdtextmedindrag"/>
        <w:rPr>
          <w:i/>
          <w:sz w:val="18"/>
          <w:szCs w:val="18"/>
        </w:rPr>
      </w:pPr>
      <w:r w:rsidRPr="00B57438">
        <w:rPr>
          <w:i/>
          <w:sz w:val="18"/>
          <w:szCs w:val="18"/>
        </w:rPr>
        <w:t>– 24 § om när man får lämna uppgifter muntligt,</w:t>
      </w:r>
    </w:p>
    <w:p w14:paraId="01DF67AF" w14:textId="77777777" w:rsidR="00F71CC6" w:rsidRPr="00B57438" w:rsidRDefault="00AB307F" w:rsidP="00F71CC6">
      <w:pPr>
        <w:pStyle w:val="Brdtextmedindrag"/>
        <w:rPr>
          <w:i/>
          <w:sz w:val="18"/>
          <w:szCs w:val="18"/>
        </w:rPr>
      </w:pPr>
      <w:r w:rsidRPr="00B57438">
        <w:rPr>
          <w:i/>
          <w:sz w:val="18"/>
          <w:szCs w:val="18"/>
        </w:rPr>
        <w:t>– 25 § om kommunikation,</w:t>
      </w:r>
    </w:p>
    <w:p w14:paraId="72994E62" w14:textId="77777777" w:rsidR="00F71CC6" w:rsidRPr="00B57438" w:rsidRDefault="00AB307F" w:rsidP="00F71CC6">
      <w:pPr>
        <w:pStyle w:val="Brdtextmedindrag"/>
        <w:rPr>
          <w:i/>
          <w:sz w:val="18"/>
          <w:szCs w:val="18"/>
        </w:rPr>
      </w:pPr>
      <w:r w:rsidRPr="00B57438">
        <w:rPr>
          <w:i/>
          <w:sz w:val="18"/>
          <w:szCs w:val="18"/>
        </w:rPr>
        <w:t>– 27 § om dokumentation av uppgifter,</w:t>
      </w:r>
    </w:p>
    <w:p w14:paraId="7E60ED14" w14:textId="77777777" w:rsidR="00F71CC6" w:rsidRPr="00B57438" w:rsidRDefault="00AB307F" w:rsidP="00F71CC6">
      <w:pPr>
        <w:pStyle w:val="Brdtextmedindrag"/>
        <w:rPr>
          <w:i/>
          <w:sz w:val="18"/>
          <w:szCs w:val="18"/>
        </w:rPr>
      </w:pPr>
      <w:r w:rsidRPr="00B57438">
        <w:rPr>
          <w:i/>
          <w:sz w:val="18"/>
          <w:szCs w:val="18"/>
        </w:rPr>
        <w:t>– 31 § om dokumentation av beslut,</w:t>
      </w:r>
    </w:p>
    <w:p w14:paraId="67740330" w14:textId="77777777" w:rsidR="00F71CC6" w:rsidRPr="00B57438" w:rsidRDefault="00AB307F" w:rsidP="00F71CC6">
      <w:pPr>
        <w:pStyle w:val="Brdtextmedindrag"/>
        <w:rPr>
          <w:i/>
          <w:sz w:val="18"/>
          <w:szCs w:val="18"/>
        </w:rPr>
      </w:pPr>
      <w:r w:rsidRPr="00B57438">
        <w:rPr>
          <w:i/>
          <w:sz w:val="18"/>
          <w:szCs w:val="18"/>
        </w:rPr>
        <w:t>– 32 § om motivering av beslut,</w:t>
      </w:r>
    </w:p>
    <w:p w14:paraId="68AB2A11" w14:textId="77777777" w:rsidR="00F71CC6" w:rsidRPr="00B57438" w:rsidRDefault="00AB307F" w:rsidP="00F71CC6">
      <w:pPr>
        <w:pStyle w:val="Brdtextmedindrag"/>
        <w:rPr>
          <w:i/>
          <w:sz w:val="18"/>
          <w:szCs w:val="18"/>
        </w:rPr>
      </w:pPr>
      <w:r w:rsidRPr="00B57438">
        <w:rPr>
          <w:i/>
          <w:sz w:val="18"/>
          <w:szCs w:val="18"/>
        </w:rPr>
        <w:t>– 33 och 34 §§ om underrättelse om innehållet i beslut och hur ett överklagande går till,</w:t>
      </w:r>
    </w:p>
    <w:p w14:paraId="0979C205" w14:textId="77777777" w:rsidR="00F71CC6" w:rsidRPr="00B57438" w:rsidRDefault="00AB307F" w:rsidP="00F71CC6">
      <w:pPr>
        <w:pStyle w:val="Brdtextmedindrag"/>
        <w:rPr>
          <w:i/>
          <w:sz w:val="18"/>
          <w:szCs w:val="18"/>
        </w:rPr>
      </w:pPr>
      <w:r w:rsidRPr="00B57438">
        <w:rPr>
          <w:i/>
          <w:sz w:val="18"/>
          <w:szCs w:val="18"/>
        </w:rPr>
        <w:t>– 36 § om rättelse av skrivfel och liknande, och</w:t>
      </w:r>
    </w:p>
    <w:p w14:paraId="1F14E640" w14:textId="77777777" w:rsidR="00F71CC6" w:rsidRPr="00B57438" w:rsidRDefault="00AB307F" w:rsidP="00F71CC6">
      <w:pPr>
        <w:pStyle w:val="Brdtextmedindrag"/>
        <w:rPr>
          <w:sz w:val="18"/>
          <w:szCs w:val="18"/>
        </w:rPr>
      </w:pPr>
      <w:r w:rsidRPr="00B57438">
        <w:rPr>
          <w:i/>
          <w:sz w:val="18"/>
          <w:szCs w:val="18"/>
        </w:rPr>
        <w:t>– </w:t>
      </w:r>
      <w:r w:rsidRPr="00B57438">
        <w:rPr>
          <w:i/>
          <w:iCs/>
          <w:sz w:val="18"/>
          <w:szCs w:val="18"/>
        </w:rPr>
        <w:t>42 §</w:t>
      </w:r>
      <w:r w:rsidRPr="00B57438">
        <w:rPr>
          <w:sz w:val="18"/>
          <w:szCs w:val="18"/>
        </w:rPr>
        <w:t xml:space="preserve"> </w:t>
      </w:r>
      <w:r w:rsidRPr="00B57438">
        <w:rPr>
          <w:i/>
          <w:iCs/>
          <w:sz w:val="18"/>
          <w:szCs w:val="18"/>
        </w:rPr>
        <w:t>om vem som får överklaga ett beslut.</w:t>
      </w:r>
    </w:p>
    <w:p w14:paraId="7FD1F412" w14:textId="77777777" w:rsidR="00F71CC6" w:rsidRDefault="00F71CC6" w:rsidP="00F71CC6">
      <w:pPr>
        <w:pStyle w:val="Brdtextmedindrag"/>
        <w:ind w:firstLine="0"/>
      </w:pPr>
    </w:p>
    <w:p w14:paraId="348D5A0A" w14:textId="77777777" w:rsidR="00F71CC6" w:rsidRDefault="00AB307F" w:rsidP="00F71CC6">
      <w:pPr>
        <w:pStyle w:val="Brdtextmedindrag"/>
        <w:ind w:firstLine="0"/>
      </w:pPr>
      <w:r>
        <w:t>Paragrafen är ny. Bestämmelsen reglerar vilka bestämmelser i förvalt</w:t>
      </w:r>
      <w:r>
        <w:softHyphen/>
        <w:t>ningslagen som ska tillämpas vid offentlig kontroll eller annan offentlig verksamhet som utförs av ett organ med delegerade uppgifter eller av en fysisk person som har delegerats vissa uppgifter. Det gäller bestämmel</w:t>
      </w:r>
      <w:r>
        <w:softHyphen/>
        <w:t>serna om legalitet, objektivitet och proportionalitet, partsinsyn, jäv, utred</w:t>
      </w:r>
      <w:r>
        <w:softHyphen/>
        <w:t>ningsansvaret, när man får lämna uppgifter muntligt, kommunikation, dokumentation av uppgifter, dokumentation av beslut, motivering av beslut, underrättelse om innehållet i beslut och hur ett överlagande går till,</w:t>
      </w:r>
      <w:r w:rsidDel="005F0E6F">
        <w:t xml:space="preserve"> </w:t>
      </w:r>
      <w:r>
        <w:t xml:space="preserve">rättelse av skrivfel och liknande och om vem som får överklaga ett beslut. Övervägandena </w:t>
      </w:r>
      <w:r w:rsidRPr="00C955C8">
        <w:t>finns i avsnitt</w:t>
      </w:r>
      <w:r>
        <w:t>en</w:t>
      </w:r>
      <w:r w:rsidRPr="00C955C8">
        <w:t xml:space="preserve"> 6.4 och 8.10.</w:t>
      </w:r>
    </w:p>
    <w:p w14:paraId="2DC40315" w14:textId="77777777" w:rsidR="00F71CC6" w:rsidRPr="00DD305C" w:rsidRDefault="00AB307F" w:rsidP="00F71CC6">
      <w:pPr>
        <w:pStyle w:val="Rubrik4utannumrering"/>
        <w:rPr>
          <w:i/>
          <w:iCs/>
          <w:sz w:val="18"/>
          <w:szCs w:val="18"/>
        </w:rPr>
      </w:pPr>
      <w:r w:rsidRPr="00DD305C">
        <w:rPr>
          <w:i/>
          <w:iCs/>
          <w:sz w:val="18"/>
          <w:szCs w:val="18"/>
        </w:rPr>
        <w:t>Tystnadsplikt</w:t>
      </w:r>
    </w:p>
    <w:p w14:paraId="53B7011D" w14:textId="77777777" w:rsidR="00F71CC6" w:rsidRPr="00DD305C" w:rsidRDefault="00AB307F" w:rsidP="00F71CC6">
      <w:pPr>
        <w:pStyle w:val="Brdtext"/>
        <w:rPr>
          <w:i/>
          <w:sz w:val="18"/>
          <w:szCs w:val="18"/>
        </w:rPr>
      </w:pPr>
      <w:r w:rsidRPr="00DD305C">
        <w:rPr>
          <w:b/>
          <w:i/>
          <w:iCs/>
          <w:sz w:val="18"/>
          <w:szCs w:val="18"/>
        </w:rPr>
        <w:t>8 d §</w:t>
      </w:r>
      <w:r w:rsidRPr="00DD305C">
        <w:rPr>
          <w:i/>
          <w:iCs/>
          <w:sz w:val="18"/>
          <w:szCs w:val="18"/>
        </w:rPr>
        <w:t xml:space="preserve"> </w:t>
      </w:r>
      <w:r w:rsidRPr="00DD305C">
        <w:rPr>
          <w:i/>
          <w:sz w:val="18"/>
          <w:szCs w:val="18"/>
        </w:rPr>
        <w:t xml:space="preserve">Den som </w:t>
      </w:r>
      <w:r>
        <w:rPr>
          <w:i/>
          <w:sz w:val="18"/>
          <w:szCs w:val="18"/>
        </w:rPr>
        <w:t xml:space="preserve">i enskild verksamhet </w:t>
      </w:r>
      <w:r w:rsidRPr="00DD305C">
        <w:rPr>
          <w:i/>
          <w:sz w:val="18"/>
          <w:szCs w:val="18"/>
        </w:rPr>
        <w:t xml:space="preserve">utför </w:t>
      </w:r>
      <w:r w:rsidRPr="003427CE">
        <w:rPr>
          <w:i/>
          <w:sz w:val="18"/>
          <w:szCs w:val="18"/>
        </w:rPr>
        <w:t>eller har utfört</w:t>
      </w:r>
      <w:r>
        <w:rPr>
          <w:i/>
        </w:rPr>
        <w:t xml:space="preserve"> </w:t>
      </w:r>
      <w:r w:rsidRPr="00DD305C">
        <w:rPr>
          <w:i/>
          <w:sz w:val="18"/>
          <w:szCs w:val="18"/>
        </w:rPr>
        <w:t>offentlig kontroll eller annan offentlig verksamhet får inte obehörigen röja eller ut</w:t>
      </w:r>
      <w:r w:rsidRPr="00DD305C">
        <w:rPr>
          <w:i/>
          <w:sz w:val="18"/>
          <w:szCs w:val="18"/>
        </w:rPr>
        <w:softHyphen/>
        <w:t xml:space="preserve">nyttja det som han eller hon har fått kännedom om </w:t>
      </w:r>
      <w:r>
        <w:rPr>
          <w:i/>
          <w:sz w:val="18"/>
          <w:szCs w:val="18"/>
        </w:rPr>
        <w:t>medan</w:t>
      </w:r>
      <w:r w:rsidRPr="00DD305C">
        <w:rPr>
          <w:i/>
          <w:sz w:val="18"/>
          <w:szCs w:val="18"/>
        </w:rPr>
        <w:t xml:space="preserve"> uppgifterna utfördes.</w:t>
      </w:r>
      <w:r>
        <w:rPr>
          <w:i/>
          <w:sz w:val="18"/>
          <w:szCs w:val="18"/>
        </w:rPr>
        <w:t xml:space="preserve"> </w:t>
      </w:r>
      <w:r w:rsidRPr="00B94839">
        <w:rPr>
          <w:i/>
          <w:sz w:val="18"/>
          <w:szCs w:val="18"/>
        </w:rPr>
        <w:t xml:space="preserve">Detsamma ska gälla den som i enskild verksamhet utför </w:t>
      </w:r>
      <w:r w:rsidRPr="003427CE">
        <w:rPr>
          <w:i/>
          <w:sz w:val="18"/>
          <w:szCs w:val="18"/>
        </w:rPr>
        <w:t>eller har utfört</w:t>
      </w:r>
      <w:r>
        <w:rPr>
          <w:i/>
        </w:rPr>
        <w:t xml:space="preserve"> </w:t>
      </w:r>
      <w:r w:rsidRPr="00B94839">
        <w:rPr>
          <w:i/>
          <w:sz w:val="18"/>
          <w:szCs w:val="18"/>
        </w:rPr>
        <w:t>laboratorieanalyser, laboratorietester eller laboratoriediagnostik på prover som tas vid offentlig kontroll och annan offentlig verksamhet</w:t>
      </w:r>
      <w:r>
        <w:rPr>
          <w:i/>
          <w:sz w:val="18"/>
          <w:szCs w:val="18"/>
        </w:rPr>
        <w:t>.</w:t>
      </w:r>
    </w:p>
    <w:p w14:paraId="2EB29020" w14:textId="77777777" w:rsidR="00F71CC6" w:rsidRPr="00DD305C" w:rsidRDefault="00AB307F" w:rsidP="00F71CC6">
      <w:pPr>
        <w:pStyle w:val="Brdtextmedindrag"/>
        <w:rPr>
          <w:sz w:val="18"/>
          <w:szCs w:val="18"/>
        </w:rPr>
      </w:pPr>
      <w:r w:rsidRPr="00DD305C">
        <w:rPr>
          <w:i/>
          <w:sz w:val="18"/>
          <w:szCs w:val="18"/>
        </w:rPr>
        <w:t xml:space="preserve">I det allmännas verksamhet tillämpas offentlighets- och sekretesslagen (2009:400) i stället för första stycket. </w:t>
      </w:r>
    </w:p>
    <w:p w14:paraId="134FE642" w14:textId="77777777" w:rsidR="00F71CC6" w:rsidRDefault="00F71CC6" w:rsidP="00F71CC6">
      <w:pPr>
        <w:pStyle w:val="Brdtext"/>
      </w:pPr>
    </w:p>
    <w:p w14:paraId="7B412227" w14:textId="77777777" w:rsidR="00F71CC6" w:rsidRDefault="00AB307F" w:rsidP="00F71CC6">
      <w:pPr>
        <w:pStyle w:val="Brdtext"/>
      </w:pPr>
      <w:r>
        <w:t xml:space="preserve">Paragrafen är ny. Övervägandena </w:t>
      </w:r>
      <w:r w:rsidRPr="00CD6D71">
        <w:t>finns i avsnitt</w:t>
      </w:r>
      <w:r>
        <w:t>en 6.6 och</w:t>
      </w:r>
      <w:r w:rsidRPr="00CD6D71">
        <w:t xml:space="preserve"> 8.8.</w:t>
      </w:r>
    </w:p>
    <w:p w14:paraId="0CC82A82" w14:textId="737F2A27" w:rsidR="00F71CC6" w:rsidRDefault="00AB307F" w:rsidP="00F71CC6">
      <w:pPr>
        <w:pStyle w:val="Brdtextmedindrag"/>
      </w:pPr>
      <w:r>
        <w:t xml:space="preserve">I </w:t>
      </w:r>
      <w:r w:rsidRPr="00D816D7">
        <w:rPr>
          <w:i/>
        </w:rPr>
        <w:t>första stycket</w:t>
      </w:r>
      <w:r>
        <w:t xml:space="preserve"> föreskrivs att den som i enskild verksamhet utför </w:t>
      </w:r>
      <w:r w:rsidRPr="00710513">
        <w:rPr>
          <w:iCs/>
        </w:rPr>
        <w:t>eller</w:t>
      </w:r>
      <w:r>
        <w:rPr>
          <w:i/>
        </w:rPr>
        <w:t xml:space="preserve"> </w:t>
      </w:r>
      <w:r w:rsidRPr="00710513">
        <w:rPr>
          <w:iCs/>
        </w:rPr>
        <w:t>har utfört</w:t>
      </w:r>
      <w:r>
        <w:rPr>
          <w:i/>
        </w:rPr>
        <w:t xml:space="preserve"> </w:t>
      </w:r>
      <w:r>
        <w:t xml:space="preserve">offentlig kontroll eller annan offentlig verksamhet inte obehörigen får röja eller utnyttja det som han eller hon har fått kännedom om under utförandet av sina uppgifter. </w:t>
      </w:r>
      <w:bookmarkStart w:id="641" w:name="_Hlk51154997"/>
      <w:r w:rsidRPr="001D0987">
        <w:t xml:space="preserve">Tystnadsplikt gäller även för den som i enskild verksamhet utför </w:t>
      </w:r>
      <w:r w:rsidRPr="00710513">
        <w:rPr>
          <w:iCs/>
        </w:rPr>
        <w:t>eller har utfört</w:t>
      </w:r>
      <w:r>
        <w:rPr>
          <w:i/>
        </w:rPr>
        <w:t xml:space="preserve"> </w:t>
      </w:r>
      <w:r w:rsidRPr="001D0987">
        <w:t>laboratorieanalyser, laboratorietester eller laboratoriediagnostik på prover som tas vid offentlig kontroll och annan offentlig verksamhet. Innebörden av obehörighetsrekvisitet ska tolkas med ledning av de skaderekvisit som finns i motsvarande bestämmelser i offentlighets- och sekretesslagen, jfr avsnitt 6.6.</w:t>
      </w:r>
    </w:p>
    <w:p w14:paraId="761365E9" w14:textId="77777777" w:rsidR="00F71CC6" w:rsidRDefault="00AB307F" w:rsidP="00F71CC6">
      <w:pPr>
        <w:pStyle w:val="Brdtextmedindrag"/>
      </w:pPr>
      <w:r w:rsidRPr="001D0987">
        <w:t>Vid tillämpningen av bestämmelsen bör även artikel 8 i den nya kontrollförordningen beaktas</w:t>
      </w:r>
      <w:bookmarkEnd w:id="641"/>
      <w:r>
        <w:t>. Artikeln gäller inte bara myndigheter utan även organ med delegerade uppgifter och fysiska personer som har delegerats vissa upp</w:t>
      </w:r>
      <w:r>
        <w:softHyphen/>
        <w:t xml:space="preserve">gifter samt officiella laboratorier. </w:t>
      </w:r>
    </w:p>
    <w:p w14:paraId="61398DAF" w14:textId="77777777" w:rsidR="00F71CC6" w:rsidRDefault="00AB307F" w:rsidP="00F71CC6">
      <w:pPr>
        <w:pStyle w:val="Brdtextmedindrag"/>
      </w:pPr>
      <w:r>
        <w:t>Första stycket</w:t>
      </w:r>
      <w:r w:rsidRPr="00D55420">
        <w:t xml:space="preserve"> har fått sin utformning efter synpunkter från </w:t>
      </w:r>
      <w:r w:rsidRPr="00D55420">
        <w:rPr>
          <w:i/>
          <w:iCs/>
        </w:rPr>
        <w:t>Lagrådet.</w:t>
      </w:r>
    </w:p>
    <w:p w14:paraId="77FD5E18" w14:textId="77777777" w:rsidR="00F71CC6" w:rsidRDefault="00AB307F" w:rsidP="00F71CC6">
      <w:pPr>
        <w:pStyle w:val="Brdtextmedindrag"/>
      </w:pPr>
      <w:r>
        <w:t xml:space="preserve">I </w:t>
      </w:r>
      <w:r w:rsidRPr="00D816D7">
        <w:rPr>
          <w:i/>
        </w:rPr>
        <w:t>andra stycket</w:t>
      </w:r>
      <w:r>
        <w:t xml:space="preserve"> upplyses om att bestämmelserna i offentlighets- och sekretesslagen tillämpas för myndigheterna.</w:t>
      </w:r>
    </w:p>
    <w:p w14:paraId="4E0FB1A9" w14:textId="77777777" w:rsidR="00F71CC6" w:rsidRPr="00D47A41" w:rsidRDefault="00AB307F" w:rsidP="00F71CC6">
      <w:pPr>
        <w:pStyle w:val="Rubrik4utannumrering"/>
        <w:rPr>
          <w:i/>
          <w:iCs/>
          <w:sz w:val="18"/>
          <w:szCs w:val="18"/>
        </w:rPr>
      </w:pPr>
      <w:r w:rsidRPr="00D47A41">
        <w:rPr>
          <w:i/>
          <w:iCs/>
          <w:sz w:val="18"/>
          <w:szCs w:val="18"/>
        </w:rPr>
        <w:t>Föreskrifter om offentlig kontroll och annan offentlig verksamhet</w:t>
      </w:r>
    </w:p>
    <w:p w14:paraId="4B1F6C72" w14:textId="77777777" w:rsidR="00F71CC6" w:rsidRPr="00D47A41" w:rsidRDefault="00AB307F" w:rsidP="00F71CC6">
      <w:pPr>
        <w:pStyle w:val="Brdtext"/>
        <w:rPr>
          <w:sz w:val="18"/>
          <w:szCs w:val="18"/>
        </w:rPr>
      </w:pPr>
      <w:r w:rsidRPr="00D47A41">
        <w:rPr>
          <w:b/>
          <w:i/>
          <w:sz w:val="18"/>
          <w:szCs w:val="18"/>
        </w:rPr>
        <w:t>8 e §</w:t>
      </w:r>
      <w:r w:rsidRPr="00D47A41">
        <w:rPr>
          <w:iCs/>
          <w:sz w:val="18"/>
          <w:szCs w:val="18"/>
        </w:rPr>
        <w:t xml:space="preserve"> </w:t>
      </w:r>
      <w:r w:rsidRPr="00D47A41">
        <w:rPr>
          <w:i/>
          <w:iCs/>
          <w:sz w:val="18"/>
          <w:szCs w:val="18"/>
        </w:rPr>
        <w:t>Regeringen eller den myndighet som regeringen bestämmer får meddela föreskrifter om</w:t>
      </w:r>
    </w:p>
    <w:p w14:paraId="0F903945" w14:textId="77777777" w:rsidR="00F71CC6" w:rsidRPr="00D47A41" w:rsidRDefault="00AB307F" w:rsidP="00F71CC6">
      <w:pPr>
        <w:pStyle w:val="Brdtextmedindrag"/>
        <w:rPr>
          <w:i/>
          <w:sz w:val="18"/>
          <w:szCs w:val="18"/>
        </w:rPr>
      </w:pPr>
      <w:r w:rsidRPr="00D47A41">
        <w:rPr>
          <w:i/>
          <w:sz w:val="18"/>
          <w:szCs w:val="18"/>
        </w:rPr>
        <w:t xml:space="preserve">1. hur ett organ med delegerade uppgifter eller en fysisk person som </w:t>
      </w:r>
      <w:r>
        <w:rPr>
          <w:i/>
          <w:sz w:val="18"/>
          <w:szCs w:val="18"/>
        </w:rPr>
        <w:t xml:space="preserve">har </w:t>
      </w:r>
      <w:r w:rsidRPr="00D47A41">
        <w:rPr>
          <w:i/>
          <w:sz w:val="18"/>
          <w:szCs w:val="18"/>
        </w:rPr>
        <w:t>dele</w:t>
      </w:r>
      <w:r>
        <w:rPr>
          <w:i/>
          <w:sz w:val="18"/>
          <w:szCs w:val="18"/>
        </w:rPr>
        <w:softHyphen/>
      </w:r>
      <w:r w:rsidRPr="00D47A41">
        <w:rPr>
          <w:i/>
          <w:sz w:val="18"/>
          <w:szCs w:val="18"/>
        </w:rPr>
        <w:t>gerats vissa uppgifter ska bedriva offentlig kontroll och annan offentlig verksam</w:t>
      </w:r>
      <w:r>
        <w:rPr>
          <w:i/>
          <w:sz w:val="18"/>
          <w:szCs w:val="18"/>
        </w:rPr>
        <w:softHyphen/>
      </w:r>
      <w:r w:rsidRPr="00D47A41">
        <w:rPr>
          <w:i/>
          <w:sz w:val="18"/>
          <w:szCs w:val="18"/>
        </w:rPr>
        <w:t xml:space="preserve">het, </w:t>
      </w:r>
    </w:p>
    <w:p w14:paraId="2AF1B61A" w14:textId="77777777" w:rsidR="00F71CC6" w:rsidRPr="00D47A41" w:rsidRDefault="00AB307F" w:rsidP="00F71CC6">
      <w:pPr>
        <w:pStyle w:val="Brdtextmedindrag"/>
        <w:rPr>
          <w:i/>
          <w:sz w:val="18"/>
          <w:szCs w:val="18"/>
        </w:rPr>
      </w:pPr>
      <w:r w:rsidRPr="00D47A41">
        <w:rPr>
          <w:i/>
          <w:sz w:val="18"/>
          <w:szCs w:val="18"/>
        </w:rPr>
        <w:t>2. skyldighet för ett organ med delegerade uppgifter eller en fysisk person som har delegerats vissa uppgifter att lämna information till Jordbruksverket, och</w:t>
      </w:r>
    </w:p>
    <w:p w14:paraId="15E3D977" w14:textId="77777777" w:rsidR="00F71CC6" w:rsidRPr="00D47A41" w:rsidRDefault="00AB307F" w:rsidP="00F71CC6">
      <w:pPr>
        <w:pStyle w:val="Brdtextmedindrag"/>
        <w:rPr>
          <w:i/>
          <w:sz w:val="18"/>
          <w:szCs w:val="18"/>
        </w:rPr>
      </w:pPr>
      <w:r w:rsidRPr="00D47A41">
        <w:rPr>
          <w:i/>
          <w:sz w:val="18"/>
          <w:szCs w:val="18"/>
        </w:rPr>
        <w:t>3. skyldighet för ett organ med delegerade uppgifter eller en fysisk person som har delegerats vissa uppgifter att lämna information och ge in handlingar till den myndighet som har delegerat uppgiften.</w:t>
      </w:r>
    </w:p>
    <w:p w14:paraId="611A71C9" w14:textId="77777777" w:rsidR="00F71CC6" w:rsidRPr="00D47A41" w:rsidRDefault="00F71CC6" w:rsidP="00F71CC6">
      <w:pPr>
        <w:pStyle w:val="Brdtextmedindrag"/>
        <w:rPr>
          <w:i/>
          <w:sz w:val="18"/>
          <w:szCs w:val="18"/>
        </w:rPr>
      </w:pPr>
    </w:p>
    <w:p w14:paraId="4E8C17C4" w14:textId="77777777" w:rsidR="00F71CC6" w:rsidRDefault="00AB307F" w:rsidP="00F71CC6">
      <w:pPr>
        <w:pStyle w:val="Brdtext"/>
      </w:pPr>
      <w:r>
        <w:t xml:space="preserve">Paragrafen är ny. Övervägandena </w:t>
      </w:r>
      <w:r w:rsidRPr="002B5D0B">
        <w:t xml:space="preserve">finns i avsnitt </w:t>
      </w:r>
      <w:r>
        <w:t>8.4.</w:t>
      </w:r>
    </w:p>
    <w:p w14:paraId="6F789BAF" w14:textId="77777777" w:rsidR="00F71CC6" w:rsidRDefault="00AB307F" w:rsidP="00F71CC6">
      <w:pPr>
        <w:pStyle w:val="Brdtextmedindrag"/>
      </w:pPr>
      <w:r>
        <w:t>Bemyndigandet i</w:t>
      </w:r>
      <w:r w:rsidRPr="000F478F">
        <w:rPr>
          <w:i/>
          <w:iCs/>
        </w:rPr>
        <w:t xml:space="preserve"> </w:t>
      </w:r>
      <w:r w:rsidRPr="000203EF">
        <w:rPr>
          <w:i/>
        </w:rPr>
        <w:t>punkt</w:t>
      </w:r>
      <w:r>
        <w:rPr>
          <w:i/>
        </w:rPr>
        <w:t xml:space="preserve"> 1</w:t>
      </w:r>
      <w:r w:rsidRPr="000203EF">
        <w:rPr>
          <w:i/>
        </w:rPr>
        <w:t xml:space="preserve"> </w:t>
      </w:r>
      <w:r>
        <w:t>avser föreskrifter riktade till organ med dele</w:t>
      </w:r>
      <w:r>
        <w:softHyphen/>
        <w:t xml:space="preserve">gerade uppgifter och fysiska personer som delegerats vissa uppgifter inom offentlig kontroll eller annan offentlig verksamhet. </w:t>
      </w:r>
    </w:p>
    <w:p w14:paraId="00F96E7B" w14:textId="77777777" w:rsidR="00F71CC6" w:rsidRDefault="00AB307F" w:rsidP="00F71CC6">
      <w:pPr>
        <w:pStyle w:val="Brdtextmedindrag"/>
      </w:pPr>
      <w:r>
        <w:t xml:space="preserve">Bemyndigandet i </w:t>
      </w:r>
      <w:r w:rsidRPr="00C87132">
        <w:rPr>
          <w:i/>
          <w:iCs/>
        </w:rPr>
        <w:t>punk</w:t>
      </w:r>
      <w:r>
        <w:rPr>
          <w:i/>
          <w:iCs/>
        </w:rPr>
        <w:t xml:space="preserve">t 2 </w:t>
      </w:r>
      <w:r>
        <w:t xml:space="preserve">avser föreskrifter om skyldighet för ett organ med delegerade uppgifter eller en fysisk person som har delegerats vissa uppgifter att lämna information till </w:t>
      </w:r>
      <w:r w:rsidRPr="00135DE2">
        <w:t>Jordbruksverket</w:t>
      </w:r>
      <w:r>
        <w:t xml:space="preserve"> i egenskap av samord</w:t>
      </w:r>
      <w:r>
        <w:softHyphen/>
        <w:t>nande myndighet för offentlig kontroll</w:t>
      </w:r>
      <w:r w:rsidRPr="00135DE2">
        <w:t xml:space="preserve">. </w:t>
      </w:r>
    </w:p>
    <w:p w14:paraId="7C10195B" w14:textId="77777777" w:rsidR="00F71CC6" w:rsidRDefault="00AB307F" w:rsidP="00F71CC6">
      <w:pPr>
        <w:pStyle w:val="Brdtextmedindrag"/>
      </w:pPr>
      <w:r>
        <w:t xml:space="preserve">Bemyndigandet i </w:t>
      </w:r>
      <w:r w:rsidRPr="000F478F">
        <w:rPr>
          <w:i/>
          <w:iCs/>
        </w:rPr>
        <w:t>punkt</w:t>
      </w:r>
      <w:r>
        <w:rPr>
          <w:i/>
          <w:iCs/>
        </w:rPr>
        <w:t xml:space="preserve"> 3 </w:t>
      </w:r>
      <w:r>
        <w:t>avser föreskrifter om skyldighet att lämna information och ge in handlingar till den myndighet som delegerat upp</w:t>
      </w:r>
      <w:r>
        <w:softHyphen/>
        <w:t xml:space="preserve">giften. I den delen kompletterar bemyndigandet de skyldigheter som följer av artikel 32 i den nya kontrollförordningen. </w:t>
      </w:r>
    </w:p>
    <w:p w14:paraId="10A9AC80" w14:textId="77777777" w:rsidR="00F71CC6" w:rsidRPr="005A314E" w:rsidRDefault="00AB307F" w:rsidP="00F71CC6">
      <w:pPr>
        <w:pStyle w:val="Rubrik4utannumrering"/>
        <w:rPr>
          <w:sz w:val="18"/>
          <w:szCs w:val="18"/>
        </w:rPr>
      </w:pPr>
      <w:r w:rsidRPr="005A314E">
        <w:rPr>
          <w:sz w:val="18"/>
          <w:szCs w:val="18"/>
        </w:rPr>
        <w:t>Rätt till upplysningar och tillträde</w:t>
      </w:r>
    </w:p>
    <w:p w14:paraId="584B73DB" w14:textId="77777777" w:rsidR="00F71CC6" w:rsidRPr="005A314E" w:rsidRDefault="00AB307F" w:rsidP="00F71CC6">
      <w:pPr>
        <w:pStyle w:val="Brdtextmedindrag"/>
        <w:ind w:firstLine="0"/>
        <w:rPr>
          <w:sz w:val="18"/>
          <w:szCs w:val="18"/>
        </w:rPr>
      </w:pPr>
      <w:r w:rsidRPr="005A314E">
        <w:rPr>
          <w:b/>
          <w:sz w:val="18"/>
          <w:szCs w:val="18"/>
        </w:rPr>
        <w:t>9 §</w:t>
      </w:r>
      <w:r w:rsidRPr="005A314E">
        <w:rPr>
          <w:sz w:val="18"/>
          <w:szCs w:val="18"/>
        </w:rPr>
        <w:t xml:space="preserve"> En kontrollmyndighet</w:t>
      </w:r>
      <w:r w:rsidRPr="00CE4BB1">
        <w:rPr>
          <w:i/>
          <w:iCs/>
          <w:sz w:val="18"/>
          <w:szCs w:val="18"/>
        </w:rPr>
        <w:t>,</w:t>
      </w:r>
      <w:r w:rsidRPr="005A314E">
        <w:rPr>
          <w:sz w:val="18"/>
          <w:szCs w:val="18"/>
        </w:rPr>
        <w:t xml:space="preserve"> </w:t>
      </w:r>
      <w:r w:rsidRPr="005A314E">
        <w:rPr>
          <w:i/>
          <w:sz w:val="18"/>
          <w:szCs w:val="18"/>
        </w:rPr>
        <w:t>en officiell veterinär som har förordnats enligt lagen (2009:1254) om officiella veterinärer, ett organ med delegerade uppgifter eller en fysisk person som har delegerats vissa uppgifter</w:t>
      </w:r>
      <w:r w:rsidRPr="005A314E">
        <w:rPr>
          <w:sz w:val="18"/>
          <w:szCs w:val="18"/>
        </w:rPr>
        <w:t xml:space="preserve"> har</w:t>
      </w:r>
      <w:r w:rsidRPr="002660CB">
        <w:rPr>
          <w:i/>
          <w:iCs/>
          <w:sz w:val="18"/>
          <w:szCs w:val="18"/>
        </w:rPr>
        <w:t>,</w:t>
      </w:r>
      <w:r w:rsidRPr="005A314E">
        <w:rPr>
          <w:sz w:val="18"/>
          <w:szCs w:val="18"/>
        </w:rPr>
        <w:t xml:space="preserve"> i den utsträckning </w:t>
      </w:r>
      <w:r w:rsidRPr="005A314E">
        <w:rPr>
          <w:i/>
          <w:sz w:val="18"/>
          <w:szCs w:val="18"/>
        </w:rPr>
        <w:t>det</w:t>
      </w:r>
      <w:r w:rsidRPr="005A314E">
        <w:rPr>
          <w:sz w:val="18"/>
          <w:szCs w:val="18"/>
        </w:rPr>
        <w:t xml:space="preserve"> behövs för </w:t>
      </w:r>
      <w:r w:rsidRPr="005A314E">
        <w:rPr>
          <w:i/>
          <w:sz w:val="18"/>
          <w:szCs w:val="18"/>
        </w:rPr>
        <w:t xml:space="preserve">den offentliga </w:t>
      </w:r>
      <w:r w:rsidRPr="00443B10">
        <w:rPr>
          <w:sz w:val="18"/>
          <w:szCs w:val="18"/>
        </w:rPr>
        <w:t>kontrollen</w:t>
      </w:r>
      <w:r w:rsidRPr="002660CB">
        <w:rPr>
          <w:i/>
          <w:iCs/>
          <w:sz w:val="18"/>
          <w:szCs w:val="18"/>
        </w:rPr>
        <w:t>,</w:t>
      </w:r>
      <w:r w:rsidRPr="005A314E">
        <w:rPr>
          <w:sz w:val="18"/>
          <w:szCs w:val="18"/>
        </w:rPr>
        <w:t xml:space="preserve"> rätt att</w:t>
      </w:r>
    </w:p>
    <w:p w14:paraId="61A86BBA" w14:textId="6FCEFFFF" w:rsidR="00F71CC6" w:rsidRPr="005A314E" w:rsidRDefault="00AB307F" w:rsidP="00F71CC6">
      <w:pPr>
        <w:pStyle w:val="Brdtextmedindrag"/>
        <w:rPr>
          <w:sz w:val="18"/>
          <w:szCs w:val="18"/>
        </w:rPr>
      </w:pPr>
      <w:r w:rsidRPr="005A314E">
        <w:rPr>
          <w:sz w:val="18"/>
          <w:szCs w:val="18"/>
        </w:rPr>
        <w:t>1.</w:t>
      </w:r>
      <w:r w:rsidR="00862EAB">
        <w:rPr>
          <w:sz w:val="18"/>
          <w:szCs w:val="18"/>
        </w:rPr>
        <w:t> </w:t>
      </w:r>
      <w:r w:rsidRPr="005A314E">
        <w:rPr>
          <w:sz w:val="18"/>
          <w:szCs w:val="18"/>
        </w:rPr>
        <w:t>på begäran få upplysningar och ta del av handlingar, och</w:t>
      </w:r>
    </w:p>
    <w:p w14:paraId="1539B03D" w14:textId="5726A072" w:rsidR="00F71CC6" w:rsidRPr="005A314E" w:rsidRDefault="00AB307F" w:rsidP="00F71CC6">
      <w:pPr>
        <w:pStyle w:val="Brdtextmedindrag"/>
        <w:rPr>
          <w:sz w:val="18"/>
          <w:szCs w:val="18"/>
        </w:rPr>
      </w:pPr>
      <w:r w:rsidRPr="005A314E">
        <w:rPr>
          <w:sz w:val="18"/>
          <w:szCs w:val="18"/>
        </w:rPr>
        <w:t>2.</w:t>
      </w:r>
      <w:r w:rsidR="00862EAB">
        <w:rPr>
          <w:sz w:val="18"/>
          <w:szCs w:val="18"/>
        </w:rPr>
        <w:t> </w:t>
      </w:r>
      <w:r w:rsidRPr="005A314E">
        <w:rPr>
          <w:sz w:val="18"/>
          <w:szCs w:val="18"/>
        </w:rPr>
        <w:t>få tillträde till områden, anläggningar, byggnader, lokaler och andra utrymmen för att där besiktiga djuren, göra undersökningar och ta prover.</w:t>
      </w:r>
    </w:p>
    <w:p w14:paraId="612ADCB0" w14:textId="77777777" w:rsidR="00F71CC6" w:rsidRPr="005A314E" w:rsidRDefault="00AB307F" w:rsidP="00F71CC6">
      <w:pPr>
        <w:pStyle w:val="Brdtextmedindrag"/>
        <w:rPr>
          <w:sz w:val="18"/>
          <w:szCs w:val="18"/>
        </w:rPr>
      </w:pPr>
      <w:r w:rsidRPr="005A314E">
        <w:rPr>
          <w:sz w:val="18"/>
          <w:szCs w:val="18"/>
        </w:rPr>
        <w:t xml:space="preserve">Det som sägs i första stycket gäller också den som </w:t>
      </w:r>
      <w:r w:rsidRPr="005A314E">
        <w:rPr>
          <w:i/>
          <w:sz w:val="18"/>
          <w:szCs w:val="18"/>
        </w:rPr>
        <w:t>utför annan offentlig verk</w:t>
      </w:r>
      <w:r>
        <w:rPr>
          <w:i/>
          <w:sz w:val="18"/>
          <w:szCs w:val="18"/>
        </w:rPr>
        <w:softHyphen/>
      </w:r>
      <w:r w:rsidRPr="005A314E">
        <w:rPr>
          <w:i/>
          <w:sz w:val="18"/>
          <w:szCs w:val="18"/>
        </w:rPr>
        <w:t>samhet.</w:t>
      </w:r>
    </w:p>
    <w:p w14:paraId="4461458C" w14:textId="77777777" w:rsidR="00F71CC6" w:rsidRDefault="00F71CC6" w:rsidP="00F71CC6">
      <w:pPr>
        <w:pStyle w:val="Brdtextmedindrag"/>
        <w:ind w:firstLine="0"/>
      </w:pPr>
    </w:p>
    <w:p w14:paraId="62B5DE21" w14:textId="77777777" w:rsidR="00F71CC6" w:rsidRDefault="00AB307F" w:rsidP="00F71CC6">
      <w:pPr>
        <w:pStyle w:val="Brdtextmedindrag"/>
        <w:ind w:firstLine="0"/>
      </w:pPr>
      <w:r>
        <w:t>Paragrafen innehåller bestämmelser om bl.a. kontrollmyndigheters rätt att få upplysningar, ta del av handlingar och få tillträde till områden och utrymmen. Övervägandena finns i avsnitt 8.6.</w:t>
      </w:r>
    </w:p>
    <w:p w14:paraId="761782C2" w14:textId="77777777" w:rsidR="00F71CC6" w:rsidRDefault="00AB307F" w:rsidP="00F71CC6">
      <w:pPr>
        <w:pStyle w:val="Brdtextmedindrag"/>
      </w:pPr>
      <w:r>
        <w:t xml:space="preserve">Ändringen i </w:t>
      </w:r>
      <w:r w:rsidRPr="00E06C28">
        <w:rPr>
          <w:i/>
        </w:rPr>
        <w:t>första stycket</w:t>
      </w:r>
      <w:r>
        <w:t xml:space="preserve"> innebär att bestämmelserna även gäller för en privatpraktiserande veterinär som har förordnats som offentlig veterinär enligt lagen om officiella veterinärer. Vidare ersätts uttrycket ”kontroll</w:t>
      </w:r>
      <w:r>
        <w:softHyphen/>
        <w:t xml:space="preserve">organ” med ”ett organ med delegerade uppgifter </w:t>
      </w:r>
      <w:r w:rsidRPr="00DE3C7D">
        <w:t>eller e</w:t>
      </w:r>
      <w:r>
        <w:t xml:space="preserve">n fysisk person som har delegerats vissa uppgifter”. </w:t>
      </w:r>
    </w:p>
    <w:p w14:paraId="7F004675" w14:textId="77777777" w:rsidR="00F71CC6" w:rsidRDefault="00AB307F" w:rsidP="00F71CC6">
      <w:pPr>
        <w:pStyle w:val="Brdtextmedindrag"/>
      </w:pPr>
      <w:r>
        <w:t xml:space="preserve">I </w:t>
      </w:r>
      <w:r w:rsidRPr="00A6475F">
        <w:rPr>
          <w:i/>
          <w:iCs/>
        </w:rPr>
        <w:t>andra stycket</w:t>
      </w:r>
      <w:r>
        <w:t xml:space="preserve"> görs en ändring som innebär att befogenheterna i första stycket även gäller den som utför annan offentlig verksamhet. Ändringen </w:t>
      </w:r>
      <w:r w:rsidRPr="00C65DA0">
        <w:t xml:space="preserve">innebär </w:t>
      </w:r>
      <w:r>
        <w:t xml:space="preserve">i praktiken ingen </w:t>
      </w:r>
      <w:r w:rsidRPr="00C65DA0">
        <w:t xml:space="preserve">utvidgning i förhållande till </w:t>
      </w:r>
      <w:r>
        <w:t xml:space="preserve">den </w:t>
      </w:r>
      <w:r w:rsidRPr="00C65DA0">
        <w:t>hittillsvarande lydelse</w:t>
      </w:r>
      <w:r>
        <w:t>n</w:t>
      </w:r>
      <w:r w:rsidRPr="00C65DA0">
        <w:t xml:space="preserve"> om att rätten att få upplysningar och tillträde gäller vid vissa upp</w:t>
      </w:r>
      <w:r>
        <w:softHyphen/>
      </w:r>
      <w:r w:rsidRPr="00C65DA0">
        <w:t>räknade åtgärder</w:t>
      </w:r>
      <w:r>
        <w:t xml:space="preserve">. </w:t>
      </w:r>
      <w:r w:rsidRPr="000F0443">
        <w:t>En myndighet som utför annan offentlig verksamhet kan vara en annan myndighet än en kontrollmyndighet</w:t>
      </w:r>
      <w:r>
        <w:t>.</w:t>
      </w:r>
    </w:p>
    <w:p w14:paraId="489BEB9E" w14:textId="77777777" w:rsidR="00F71CC6" w:rsidRPr="002E711A" w:rsidRDefault="00AB307F" w:rsidP="00F71CC6">
      <w:pPr>
        <w:pStyle w:val="Brdtextmedindrag"/>
      </w:pPr>
      <w:r>
        <w:t>Det hittillsvarande tredje stycket har med vissa ändringar flyttats till en ny paragraf, 9 a §.</w:t>
      </w:r>
    </w:p>
    <w:p w14:paraId="20AAE2A5" w14:textId="77777777" w:rsidR="00F71CC6" w:rsidRPr="002E711A" w:rsidRDefault="00AB307F" w:rsidP="00F71CC6">
      <w:pPr>
        <w:pStyle w:val="Brdtextmedindrag"/>
      </w:pPr>
      <w:r>
        <w:t>Bestämmelser om skyldighet för aktörer att ge de behöriga myndighet</w:t>
      </w:r>
      <w:r>
        <w:softHyphen/>
        <w:t>ernas personal tillträde och upplysningar finns i artikel 15.1 i den nya kontrollförordningen. Bestämmelserna i första och andra styckena kompletterar denna artikel.</w:t>
      </w:r>
    </w:p>
    <w:p w14:paraId="56C58A0A" w14:textId="77777777" w:rsidR="00F71CC6" w:rsidRDefault="00AB307F" w:rsidP="00F71CC6">
      <w:pPr>
        <w:pStyle w:val="Brdtextmedindrag"/>
      </w:pPr>
      <w:r>
        <w:t>Övriga ändringar är språkliga.</w:t>
      </w:r>
    </w:p>
    <w:p w14:paraId="734D8104" w14:textId="77777777" w:rsidR="00F71CC6" w:rsidRPr="00B31713" w:rsidRDefault="00AB307F" w:rsidP="00F71CC6">
      <w:pPr>
        <w:pStyle w:val="Rubrik4utannumrering"/>
        <w:rPr>
          <w:i/>
          <w:iCs/>
          <w:sz w:val="18"/>
          <w:szCs w:val="18"/>
        </w:rPr>
      </w:pPr>
      <w:r w:rsidRPr="00B31713">
        <w:rPr>
          <w:i/>
          <w:iCs/>
          <w:sz w:val="18"/>
          <w:szCs w:val="18"/>
        </w:rPr>
        <w:t>EU-institutionernas rätt till upplysningar och tillträde</w:t>
      </w:r>
    </w:p>
    <w:p w14:paraId="7F5B590E" w14:textId="0DFFF72B" w:rsidR="00F71CC6" w:rsidRPr="00B31713" w:rsidRDefault="00AB307F" w:rsidP="00F71CC6">
      <w:pPr>
        <w:pStyle w:val="Brdtextmedindrag"/>
        <w:ind w:firstLine="0"/>
        <w:rPr>
          <w:i/>
          <w:sz w:val="18"/>
          <w:szCs w:val="18"/>
        </w:rPr>
      </w:pPr>
      <w:r w:rsidRPr="00B31713">
        <w:rPr>
          <w:b/>
          <w:bCs/>
          <w:i/>
          <w:iCs/>
          <w:sz w:val="18"/>
          <w:szCs w:val="18"/>
        </w:rPr>
        <w:t>9 a §</w:t>
      </w:r>
      <w:r w:rsidRPr="00B31713">
        <w:rPr>
          <w:sz w:val="18"/>
          <w:szCs w:val="18"/>
        </w:rPr>
        <w:t xml:space="preserve"> </w:t>
      </w:r>
      <w:r w:rsidRPr="00B31713">
        <w:rPr>
          <w:i/>
          <w:iCs/>
          <w:sz w:val="18"/>
          <w:szCs w:val="18"/>
        </w:rPr>
        <w:t>Bestämmelserna i 9 § gäller också för Europeiska kommissionen</w:t>
      </w:r>
      <w:r>
        <w:rPr>
          <w:i/>
          <w:iCs/>
          <w:sz w:val="18"/>
          <w:szCs w:val="18"/>
        </w:rPr>
        <w:t xml:space="preserve"> och</w:t>
      </w:r>
      <w:r w:rsidRPr="00B31713">
        <w:rPr>
          <w:i/>
          <w:iCs/>
          <w:sz w:val="18"/>
          <w:szCs w:val="18"/>
        </w:rPr>
        <w:t xml:space="preserve"> Europeiska revisionsrätten och för inspektörer och experter som utsetts av dessa institutioner i den utsträckning</w:t>
      </w:r>
      <w:r w:rsidRPr="00B31713">
        <w:rPr>
          <w:i/>
          <w:sz w:val="18"/>
          <w:szCs w:val="18"/>
        </w:rPr>
        <w:t xml:space="preserve"> det behövs för att kontrollera </w:t>
      </w:r>
      <w:r>
        <w:rPr>
          <w:i/>
          <w:sz w:val="18"/>
          <w:szCs w:val="18"/>
        </w:rPr>
        <w:t xml:space="preserve">att Sverige följer </w:t>
      </w:r>
      <w:r w:rsidRPr="00B31713">
        <w:rPr>
          <w:i/>
          <w:sz w:val="18"/>
          <w:szCs w:val="18"/>
        </w:rPr>
        <w:t xml:space="preserve"> </w:t>
      </w:r>
    </w:p>
    <w:p w14:paraId="6E746FC9" w14:textId="77777777" w:rsidR="00F71CC6" w:rsidRPr="00B31713" w:rsidRDefault="00AB307F" w:rsidP="00F71CC6">
      <w:pPr>
        <w:pStyle w:val="Brdtextmedindrag"/>
        <w:rPr>
          <w:i/>
          <w:sz w:val="18"/>
          <w:szCs w:val="18"/>
        </w:rPr>
      </w:pPr>
      <w:r w:rsidRPr="00B31713">
        <w:rPr>
          <w:i/>
          <w:sz w:val="18"/>
          <w:szCs w:val="18"/>
        </w:rPr>
        <w:t>1.</w:t>
      </w:r>
      <w:r>
        <w:rPr>
          <w:i/>
          <w:sz w:val="18"/>
          <w:szCs w:val="18"/>
        </w:rPr>
        <w:t> </w:t>
      </w:r>
      <w:r w:rsidRPr="00B31713">
        <w:rPr>
          <w:i/>
          <w:sz w:val="18"/>
          <w:szCs w:val="18"/>
        </w:rPr>
        <w:t>de EU-bestämmelser som lagen kompletterar, och</w:t>
      </w:r>
    </w:p>
    <w:p w14:paraId="03F15C0C" w14:textId="77777777" w:rsidR="00F71CC6" w:rsidRPr="00B31713" w:rsidRDefault="00AB307F" w:rsidP="00F71CC6">
      <w:pPr>
        <w:pStyle w:val="Brdtextmedindrag"/>
        <w:rPr>
          <w:i/>
          <w:sz w:val="18"/>
          <w:szCs w:val="18"/>
        </w:rPr>
      </w:pPr>
      <w:r w:rsidRPr="00B31713">
        <w:rPr>
          <w:i/>
          <w:sz w:val="18"/>
          <w:szCs w:val="18"/>
        </w:rPr>
        <w:t>2.</w:t>
      </w:r>
      <w:r>
        <w:rPr>
          <w:i/>
          <w:sz w:val="18"/>
          <w:szCs w:val="18"/>
        </w:rPr>
        <w:t> </w:t>
      </w:r>
      <w:r w:rsidRPr="00B31713">
        <w:rPr>
          <w:i/>
          <w:sz w:val="18"/>
          <w:szCs w:val="18"/>
        </w:rPr>
        <w:t>EU-bestämmelser om unionens medfinansiering av åtgärder inom lagens tillämpningsområde.</w:t>
      </w:r>
    </w:p>
    <w:p w14:paraId="5D64ECBC" w14:textId="77777777" w:rsidR="00F71CC6" w:rsidRPr="00B31713" w:rsidRDefault="00AB307F" w:rsidP="00F71CC6">
      <w:pPr>
        <w:pStyle w:val="Brdtextmedindrag"/>
        <w:rPr>
          <w:sz w:val="18"/>
          <w:szCs w:val="18"/>
        </w:rPr>
      </w:pPr>
      <w:r w:rsidRPr="00B31713">
        <w:rPr>
          <w:i/>
          <w:sz w:val="18"/>
          <w:szCs w:val="18"/>
        </w:rPr>
        <w:t>Bestämmelserna i 9 § och första stycket ska inte tillämpas vid kontroller och inspektioner på plats som utförs enligt lagen (2017:244) om kontroller och inspekt</w:t>
      </w:r>
      <w:r>
        <w:rPr>
          <w:i/>
          <w:sz w:val="18"/>
          <w:szCs w:val="18"/>
        </w:rPr>
        <w:softHyphen/>
      </w:r>
      <w:r w:rsidRPr="00B31713">
        <w:rPr>
          <w:i/>
          <w:sz w:val="18"/>
          <w:szCs w:val="18"/>
        </w:rPr>
        <w:t>ioner på plats av Europeiska byrån för bedrägeribekämpning.</w:t>
      </w:r>
    </w:p>
    <w:p w14:paraId="03DAC0DE" w14:textId="77777777" w:rsidR="00F71CC6" w:rsidRDefault="00F71CC6" w:rsidP="00F71CC6">
      <w:pPr>
        <w:pStyle w:val="Brdtextmedindrag"/>
        <w:ind w:firstLine="0"/>
      </w:pPr>
    </w:p>
    <w:p w14:paraId="7A25AC95" w14:textId="77777777" w:rsidR="00F71CC6" w:rsidRDefault="00AB307F" w:rsidP="00F71CC6">
      <w:pPr>
        <w:pStyle w:val="Brdtextmedindrag"/>
        <w:ind w:firstLine="0"/>
      </w:pPr>
      <w:r>
        <w:t>Paragrafen är ny och innehåller bestämmelser om EU-institutioners rätt att få upplysningar, ta del av handlingar och få tillträde till områden och utrymmen. Övervägandena finns i avsnitt 8.6.</w:t>
      </w:r>
    </w:p>
    <w:p w14:paraId="125AC937" w14:textId="77777777" w:rsidR="00F71CC6" w:rsidRDefault="00AB307F" w:rsidP="00F71CC6">
      <w:pPr>
        <w:pStyle w:val="Brdtextmedindrag"/>
      </w:pPr>
      <w:r>
        <w:t xml:space="preserve">I </w:t>
      </w:r>
      <w:r w:rsidRPr="003B3F64">
        <w:rPr>
          <w:i/>
          <w:iCs/>
        </w:rPr>
        <w:t>första</w:t>
      </w:r>
      <w:r w:rsidRPr="00A6475F">
        <w:rPr>
          <w:i/>
          <w:iCs/>
        </w:rPr>
        <w:t xml:space="preserve"> stycke</w:t>
      </w:r>
      <w:r>
        <w:rPr>
          <w:i/>
          <w:iCs/>
        </w:rPr>
        <w:t>t</w:t>
      </w:r>
      <w:r w:rsidRPr="00A6475F">
        <w:t xml:space="preserve">, som delvis motsvarar </w:t>
      </w:r>
      <w:r>
        <w:t>hittillsvarande 9 § tredje stycket, tydliggörs vilka institutioner i EU som har rätt till tillträde och upplys</w:t>
      </w:r>
      <w:r>
        <w:softHyphen/>
        <w:t>ningar enligt 9 §, nämligen Europeiska kommissionen, Europeiska revisionsrätten samt inspektörer och experter som har utsetts av dessa institutioner. Det läggs till att deras rätt gäller i den utsträckning det behövs för att kontrollera att Sverige följer dels de EU-bestämmelser som lagen kompletterar, dels EU-bestämmelser om unionens medfinansiering av åtgärder inom lagens tillämpningsområde.</w:t>
      </w:r>
    </w:p>
    <w:p w14:paraId="3FE60AD6" w14:textId="77777777" w:rsidR="00F71CC6" w:rsidRDefault="00AB307F" w:rsidP="00F71CC6">
      <w:pPr>
        <w:pStyle w:val="Brdtextmedindrag"/>
      </w:pPr>
      <w:r>
        <w:t xml:space="preserve">Vidare upplyses i </w:t>
      </w:r>
      <w:r>
        <w:rPr>
          <w:i/>
          <w:iCs/>
        </w:rPr>
        <w:t>andra</w:t>
      </w:r>
      <w:r w:rsidRPr="00011B95">
        <w:rPr>
          <w:i/>
          <w:iCs/>
        </w:rPr>
        <w:t xml:space="preserve"> stycke</w:t>
      </w:r>
      <w:r>
        <w:rPr>
          <w:i/>
          <w:iCs/>
        </w:rPr>
        <w:t>t</w:t>
      </w:r>
      <w:r>
        <w:t xml:space="preserve"> om att 9 § och första stycket om rätt till upplysningar och tillträde inte gäller när kontroller och inspektioner på plats utförs enligt lagen (2017:244) om kontroller och inspektioner på plats av Europeiska byrån för bedrägeribekämpning. </w:t>
      </w:r>
    </w:p>
    <w:p w14:paraId="773A94FF" w14:textId="77777777" w:rsidR="00F71CC6" w:rsidRPr="00FD17DA" w:rsidRDefault="00AB307F" w:rsidP="00F71CC6">
      <w:pPr>
        <w:pStyle w:val="Rubrik4utannumrering"/>
        <w:rPr>
          <w:i/>
          <w:sz w:val="18"/>
          <w:szCs w:val="18"/>
        </w:rPr>
      </w:pPr>
      <w:r w:rsidRPr="0091577F">
        <w:rPr>
          <w:i/>
          <w:sz w:val="18"/>
          <w:szCs w:val="18"/>
        </w:rPr>
        <w:t xml:space="preserve">Skyldighet att </w:t>
      </w:r>
      <w:r w:rsidRPr="009D5781">
        <w:rPr>
          <w:i/>
          <w:sz w:val="18"/>
          <w:szCs w:val="18"/>
        </w:rPr>
        <w:t>lämna</w:t>
      </w:r>
      <w:r w:rsidRPr="00FD17DA">
        <w:rPr>
          <w:i/>
          <w:sz w:val="18"/>
          <w:szCs w:val="18"/>
        </w:rPr>
        <w:t xml:space="preserve"> hjälp</w:t>
      </w:r>
    </w:p>
    <w:p w14:paraId="1D72F200" w14:textId="77777777" w:rsidR="00F71CC6" w:rsidRPr="009D5781" w:rsidRDefault="00AB307F" w:rsidP="00F71CC6">
      <w:pPr>
        <w:pStyle w:val="Brdtextmedindrag"/>
        <w:ind w:firstLine="0"/>
        <w:rPr>
          <w:sz w:val="18"/>
          <w:szCs w:val="18"/>
        </w:rPr>
      </w:pPr>
      <w:r w:rsidRPr="009D5781">
        <w:rPr>
          <w:b/>
          <w:i/>
          <w:sz w:val="18"/>
          <w:szCs w:val="18"/>
        </w:rPr>
        <w:t>9 b §</w:t>
      </w:r>
      <w:r w:rsidRPr="009D5781">
        <w:rPr>
          <w:sz w:val="18"/>
          <w:szCs w:val="18"/>
        </w:rPr>
        <w:t xml:space="preserve"> </w:t>
      </w:r>
      <w:r w:rsidRPr="009D5781">
        <w:rPr>
          <w:i/>
          <w:sz w:val="18"/>
          <w:szCs w:val="18"/>
        </w:rPr>
        <w:t>Bestämmelser om skyldighet för</w:t>
      </w:r>
      <w:r w:rsidRPr="009D5781">
        <w:rPr>
          <w:sz w:val="18"/>
          <w:szCs w:val="18"/>
        </w:rPr>
        <w:t xml:space="preserve"> </w:t>
      </w:r>
      <w:r w:rsidRPr="00FD17DA">
        <w:rPr>
          <w:i/>
          <w:sz w:val="18"/>
          <w:szCs w:val="18"/>
        </w:rPr>
        <w:t>den</w:t>
      </w:r>
      <w:r w:rsidRPr="009D5781">
        <w:rPr>
          <w:sz w:val="18"/>
          <w:szCs w:val="18"/>
        </w:rPr>
        <w:t xml:space="preserve"> som är föremål för offentlig kontroll eller </w:t>
      </w:r>
      <w:r w:rsidRPr="009D5781">
        <w:rPr>
          <w:i/>
          <w:sz w:val="18"/>
          <w:szCs w:val="18"/>
        </w:rPr>
        <w:t>annan offentlig verksamhet att</w:t>
      </w:r>
      <w:r w:rsidRPr="009D5781">
        <w:rPr>
          <w:sz w:val="18"/>
          <w:szCs w:val="18"/>
        </w:rPr>
        <w:t xml:space="preserve"> </w:t>
      </w:r>
      <w:r w:rsidRPr="009D5781">
        <w:rPr>
          <w:i/>
          <w:sz w:val="18"/>
          <w:szCs w:val="18"/>
        </w:rPr>
        <w:t>lämna</w:t>
      </w:r>
      <w:r w:rsidRPr="009D5781">
        <w:rPr>
          <w:sz w:val="18"/>
          <w:szCs w:val="18"/>
        </w:rPr>
        <w:t xml:space="preserve"> den hjälp som behövs för att kontrollen eller </w:t>
      </w:r>
      <w:r w:rsidRPr="009D5781">
        <w:rPr>
          <w:i/>
          <w:sz w:val="18"/>
          <w:szCs w:val="18"/>
        </w:rPr>
        <w:t>verksamheten ska</w:t>
      </w:r>
      <w:r w:rsidRPr="009D5781">
        <w:rPr>
          <w:sz w:val="18"/>
          <w:szCs w:val="18"/>
        </w:rPr>
        <w:t xml:space="preserve"> kunna </w:t>
      </w:r>
      <w:r w:rsidRPr="009D5781">
        <w:rPr>
          <w:i/>
          <w:sz w:val="18"/>
          <w:szCs w:val="18"/>
        </w:rPr>
        <w:t>utföras</w:t>
      </w:r>
      <w:r w:rsidRPr="009D5781">
        <w:rPr>
          <w:sz w:val="18"/>
          <w:szCs w:val="18"/>
        </w:rPr>
        <w:t xml:space="preserve"> </w:t>
      </w:r>
      <w:r w:rsidRPr="009D5781">
        <w:rPr>
          <w:i/>
          <w:sz w:val="18"/>
          <w:szCs w:val="18"/>
        </w:rPr>
        <w:t>finns i artikel 15.2 och 15.6 i förordning (EU) 2017/625.</w:t>
      </w:r>
    </w:p>
    <w:p w14:paraId="5DBAAB1C" w14:textId="77777777" w:rsidR="00F71CC6" w:rsidRDefault="00F71CC6" w:rsidP="00F71CC6">
      <w:pPr>
        <w:pStyle w:val="Brdtextmedindrag"/>
        <w:ind w:firstLine="0"/>
      </w:pPr>
    </w:p>
    <w:p w14:paraId="5D434B74" w14:textId="77777777" w:rsidR="00F71CC6" w:rsidRDefault="00AB307F" w:rsidP="00F71CC6">
      <w:pPr>
        <w:pStyle w:val="Brdtext"/>
      </w:pPr>
      <w:r>
        <w:t>Paragrafen innehåller en bestämmelse om skyldighet för den som är före</w:t>
      </w:r>
      <w:r>
        <w:softHyphen/>
        <w:t xml:space="preserve">mål för offentlig kontroll att lämna den hjälp som behövs för att kontrollen ska kunna genomföras. Övervägandena finns i </w:t>
      </w:r>
      <w:r w:rsidRPr="00C55CB4">
        <w:t>avsnitt 8.7.</w:t>
      </w:r>
    </w:p>
    <w:p w14:paraId="79B28BC3" w14:textId="77777777" w:rsidR="00F71CC6" w:rsidRDefault="00AB307F" w:rsidP="00F71CC6">
      <w:pPr>
        <w:pStyle w:val="Brdtextmedindrag"/>
      </w:pPr>
      <w:r>
        <w:t>Ändringen innebär att det i stället upplyses om att skyldighet för den som är föremål för offentlig kontroll eller annan offentlig verksamhet att lämna den hjälp som behövs för att kontrollen eller verksamheten ska kunna utföras regleras i artikel 15.2 och 15.6 i den nya kontrollförord</w:t>
      </w:r>
      <w:r>
        <w:softHyphen/>
        <w:t>ningen. Genom den föreslagna bestämmelsen i 1 b § har kontrollförord</w:t>
      </w:r>
      <w:r>
        <w:softHyphen/>
        <w:t>ningen gjorts tillämplig på all offentlig kontroll och annan offentlig verk</w:t>
      </w:r>
      <w:r>
        <w:softHyphen/>
        <w:t>samhet inom lagens tillämpningsområde. Hänvisningen till den nya kontrollförordningen är dynamisk dvs. avser förordningen i den vid varje tidpunkt gällande lydelsen.</w:t>
      </w:r>
    </w:p>
    <w:p w14:paraId="51A8A3E3" w14:textId="77777777" w:rsidR="00F71CC6" w:rsidRDefault="00AB307F" w:rsidP="00F71CC6">
      <w:pPr>
        <w:pStyle w:val="Brdtextmedindrag"/>
      </w:pPr>
      <w:r>
        <w:t>Paragrafen byter också beteckning från 9 a § till 9 b §.</w:t>
      </w:r>
    </w:p>
    <w:p w14:paraId="4DA4129B" w14:textId="77777777" w:rsidR="00F71CC6" w:rsidRPr="00D55BA3" w:rsidRDefault="00AB307F" w:rsidP="00F71CC6">
      <w:pPr>
        <w:pStyle w:val="Rubrik4utannumrering"/>
        <w:rPr>
          <w:sz w:val="18"/>
          <w:szCs w:val="18"/>
        </w:rPr>
      </w:pPr>
      <w:r w:rsidRPr="00D55BA3">
        <w:rPr>
          <w:sz w:val="18"/>
          <w:szCs w:val="18"/>
        </w:rPr>
        <w:t xml:space="preserve">Förelägganden </w:t>
      </w:r>
    </w:p>
    <w:p w14:paraId="2A6AA7AA" w14:textId="77777777" w:rsidR="00F71CC6" w:rsidRPr="00D55BA3" w:rsidRDefault="00AB307F" w:rsidP="00F71CC6">
      <w:pPr>
        <w:pStyle w:val="Brdtextmedindrag"/>
        <w:ind w:firstLine="0"/>
        <w:rPr>
          <w:sz w:val="18"/>
          <w:szCs w:val="18"/>
        </w:rPr>
      </w:pPr>
      <w:r w:rsidRPr="00D55BA3">
        <w:rPr>
          <w:b/>
          <w:bCs/>
          <w:sz w:val="18"/>
          <w:szCs w:val="18"/>
        </w:rPr>
        <w:t>10 §</w:t>
      </w:r>
      <w:r w:rsidRPr="00D55BA3">
        <w:rPr>
          <w:sz w:val="18"/>
          <w:szCs w:val="18"/>
        </w:rPr>
        <w:t xml:space="preserve"> Utöver vad som följer av de </w:t>
      </w:r>
      <w:r w:rsidRPr="00D55BA3">
        <w:rPr>
          <w:i/>
          <w:sz w:val="18"/>
          <w:szCs w:val="18"/>
        </w:rPr>
        <w:t>EU-bestämmelser</w:t>
      </w:r>
      <w:r w:rsidRPr="00D55BA3">
        <w:rPr>
          <w:sz w:val="18"/>
          <w:szCs w:val="18"/>
        </w:rPr>
        <w:t xml:space="preserve"> som lagen </w:t>
      </w:r>
      <w:r w:rsidRPr="00D55BA3">
        <w:rPr>
          <w:i/>
          <w:sz w:val="18"/>
          <w:szCs w:val="18"/>
        </w:rPr>
        <w:t>kompletterar</w:t>
      </w:r>
      <w:r w:rsidRPr="00D55BA3">
        <w:rPr>
          <w:sz w:val="18"/>
          <w:szCs w:val="18"/>
        </w:rPr>
        <w:t xml:space="preserve"> får en kontrollmyndighet </w:t>
      </w:r>
      <w:r w:rsidRPr="00D55BA3">
        <w:rPr>
          <w:i/>
          <w:iCs/>
          <w:sz w:val="18"/>
          <w:szCs w:val="18"/>
        </w:rPr>
        <w:t>besluta</w:t>
      </w:r>
      <w:r w:rsidRPr="00D55BA3">
        <w:rPr>
          <w:sz w:val="18"/>
          <w:szCs w:val="18"/>
        </w:rPr>
        <w:t xml:space="preserve"> de förelägganden som behövs för att denna lag, de föreskrifter och beslut som har meddelats med stöd av lagen, de </w:t>
      </w:r>
      <w:r w:rsidRPr="00D55BA3">
        <w:rPr>
          <w:i/>
          <w:sz w:val="18"/>
          <w:szCs w:val="18"/>
        </w:rPr>
        <w:t>EU-bestämmelser</w:t>
      </w:r>
      <w:r w:rsidRPr="00D55BA3">
        <w:rPr>
          <w:sz w:val="18"/>
          <w:szCs w:val="18"/>
        </w:rPr>
        <w:t xml:space="preserve"> som lagen </w:t>
      </w:r>
      <w:r w:rsidRPr="00D55BA3">
        <w:rPr>
          <w:i/>
          <w:sz w:val="18"/>
          <w:szCs w:val="18"/>
        </w:rPr>
        <w:t>kompletterar</w:t>
      </w:r>
      <w:r w:rsidRPr="00D55BA3">
        <w:rPr>
          <w:sz w:val="18"/>
          <w:szCs w:val="18"/>
        </w:rPr>
        <w:t xml:space="preserve"> och de beslut som har meddelats med stöd av </w:t>
      </w:r>
      <w:r w:rsidRPr="00D55BA3">
        <w:rPr>
          <w:i/>
          <w:sz w:val="18"/>
          <w:szCs w:val="18"/>
        </w:rPr>
        <w:t>EU-bestäm</w:t>
      </w:r>
      <w:r>
        <w:rPr>
          <w:i/>
          <w:sz w:val="18"/>
          <w:szCs w:val="18"/>
        </w:rPr>
        <w:softHyphen/>
      </w:r>
      <w:r w:rsidRPr="00D55BA3">
        <w:rPr>
          <w:i/>
          <w:sz w:val="18"/>
          <w:szCs w:val="18"/>
        </w:rPr>
        <w:t>melserna ska</w:t>
      </w:r>
      <w:r w:rsidRPr="00D55BA3">
        <w:rPr>
          <w:sz w:val="18"/>
          <w:szCs w:val="18"/>
        </w:rPr>
        <w:t xml:space="preserve"> följas.</w:t>
      </w:r>
    </w:p>
    <w:p w14:paraId="58AEF90D" w14:textId="77777777" w:rsidR="00F71CC6" w:rsidRPr="00D55BA3" w:rsidRDefault="00AB307F" w:rsidP="00F71CC6">
      <w:pPr>
        <w:pStyle w:val="Brdtextmedindrag"/>
        <w:rPr>
          <w:sz w:val="18"/>
          <w:szCs w:val="18"/>
        </w:rPr>
      </w:pPr>
      <w:r w:rsidRPr="00D55BA3">
        <w:rPr>
          <w:sz w:val="18"/>
          <w:szCs w:val="18"/>
        </w:rPr>
        <w:t xml:space="preserve">Förelägganden enligt denna lag eller enligt de </w:t>
      </w:r>
      <w:r w:rsidRPr="00D55BA3">
        <w:rPr>
          <w:i/>
          <w:sz w:val="18"/>
          <w:szCs w:val="18"/>
        </w:rPr>
        <w:t>EU-bestämmelser</w:t>
      </w:r>
      <w:r w:rsidRPr="00D55BA3">
        <w:rPr>
          <w:sz w:val="18"/>
          <w:szCs w:val="18"/>
        </w:rPr>
        <w:t xml:space="preserve"> som lagen </w:t>
      </w:r>
      <w:r w:rsidRPr="00D55BA3">
        <w:rPr>
          <w:i/>
          <w:sz w:val="18"/>
          <w:szCs w:val="18"/>
        </w:rPr>
        <w:t>kompletterar</w:t>
      </w:r>
      <w:r w:rsidRPr="00D55BA3">
        <w:rPr>
          <w:sz w:val="18"/>
          <w:szCs w:val="18"/>
        </w:rPr>
        <w:t xml:space="preserve"> får förenas med vite.</w:t>
      </w:r>
    </w:p>
    <w:p w14:paraId="4B954ED3" w14:textId="77777777" w:rsidR="00F71CC6" w:rsidRDefault="00F71CC6" w:rsidP="00F71CC6">
      <w:pPr>
        <w:pStyle w:val="Brdtextmedindrag"/>
        <w:ind w:firstLine="0"/>
      </w:pPr>
    </w:p>
    <w:p w14:paraId="39FDCC18" w14:textId="77777777" w:rsidR="00F71CC6" w:rsidRDefault="00AB307F" w:rsidP="00F71CC6">
      <w:pPr>
        <w:pStyle w:val="Brdtextmedindrag"/>
        <w:ind w:firstLine="0"/>
      </w:pPr>
      <w:r>
        <w:t xml:space="preserve">I </w:t>
      </w:r>
      <w:r w:rsidRPr="00B37206">
        <w:rPr>
          <w:i/>
        </w:rPr>
        <w:t xml:space="preserve">första </w:t>
      </w:r>
      <w:r w:rsidRPr="0096601C">
        <w:rPr>
          <w:iCs/>
        </w:rPr>
        <w:t xml:space="preserve">och </w:t>
      </w:r>
      <w:r w:rsidRPr="00B37206">
        <w:rPr>
          <w:i/>
        </w:rPr>
        <w:t>andra styckena</w:t>
      </w:r>
      <w:r>
        <w:t xml:space="preserve"> ändras EG-bestämmelser till EU-bestämmel</w:t>
      </w:r>
      <w:r>
        <w:softHyphen/>
        <w:t>ser. Styckena ändras också på så sätt att de endast anger ”förelägganden” istället för ”förelägganden och förbud”. Rätten att besluta om föreläggan</w:t>
      </w:r>
      <w:r>
        <w:softHyphen/>
        <w:t>den innefattar en möjlighet att besluta om förbud, jfr 8 kap. 9 § djurskydds</w:t>
      </w:r>
      <w:r>
        <w:softHyphen/>
        <w:t xml:space="preserve">lagen och prop. 2017/18:147 s. 333. Det görs även en språklig ändring. Allmänna bestämmelser om vite finns i viteslagen. </w:t>
      </w:r>
    </w:p>
    <w:p w14:paraId="588B8D95" w14:textId="77777777" w:rsidR="00F71CC6" w:rsidRPr="00F13CD4" w:rsidRDefault="00AB307F" w:rsidP="00F71CC6">
      <w:pPr>
        <w:pStyle w:val="Rubrik4utannumrering"/>
        <w:rPr>
          <w:sz w:val="18"/>
          <w:szCs w:val="18"/>
        </w:rPr>
      </w:pPr>
      <w:r w:rsidRPr="00F13CD4">
        <w:rPr>
          <w:sz w:val="18"/>
          <w:szCs w:val="18"/>
        </w:rPr>
        <w:t>Rättelse</w:t>
      </w:r>
    </w:p>
    <w:p w14:paraId="7CC3774D" w14:textId="77777777" w:rsidR="00F71CC6" w:rsidRPr="00F13CD4" w:rsidRDefault="00AB307F" w:rsidP="00F71CC6">
      <w:pPr>
        <w:pStyle w:val="Brdtextmedindrag"/>
        <w:ind w:firstLine="0"/>
        <w:rPr>
          <w:b/>
          <w:sz w:val="18"/>
          <w:szCs w:val="18"/>
        </w:rPr>
      </w:pPr>
      <w:r w:rsidRPr="00F13CD4">
        <w:rPr>
          <w:b/>
          <w:sz w:val="18"/>
          <w:szCs w:val="18"/>
        </w:rPr>
        <w:t xml:space="preserve">10 a § </w:t>
      </w:r>
      <w:r w:rsidRPr="00F13CD4">
        <w:rPr>
          <w:sz w:val="18"/>
          <w:szCs w:val="18"/>
        </w:rPr>
        <w:t xml:space="preserve">Om någon inte fullgör sina skyldigheter enligt lagen, de föreskrifter och beslut som har meddelats med stöd av lagen, de </w:t>
      </w:r>
      <w:r w:rsidRPr="00F13CD4">
        <w:rPr>
          <w:i/>
          <w:sz w:val="18"/>
          <w:szCs w:val="18"/>
        </w:rPr>
        <w:t>EU-bestämmelser</w:t>
      </w:r>
      <w:r w:rsidRPr="00F13CD4">
        <w:rPr>
          <w:sz w:val="18"/>
          <w:szCs w:val="18"/>
        </w:rPr>
        <w:t xml:space="preserve"> som lagen </w:t>
      </w:r>
      <w:r w:rsidRPr="00F13CD4">
        <w:rPr>
          <w:i/>
          <w:sz w:val="18"/>
          <w:szCs w:val="18"/>
        </w:rPr>
        <w:t>kom</w:t>
      </w:r>
      <w:r>
        <w:rPr>
          <w:i/>
          <w:sz w:val="18"/>
          <w:szCs w:val="18"/>
        </w:rPr>
        <w:softHyphen/>
      </w:r>
      <w:r w:rsidRPr="00F13CD4">
        <w:rPr>
          <w:i/>
          <w:sz w:val="18"/>
          <w:szCs w:val="18"/>
        </w:rPr>
        <w:t>pletterar</w:t>
      </w:r>
      <w:r w:rsidRPr="00F13CD4">
        <w:rPr>
          <w:sz w:val="18"/>
          <w:szCs w:val="18"/>
        </w:rPr>
        <w:t xml:space="preserve"> eller de beslut som har meddelats med stöd av </w:t>
      </w:r>
      <w:r w:rsidRPr="00F13CD4">
        <w:rPr>
          <w:i/>
          <w:sz w:val="18"/>
          <w:szCs w:val="18"/>
        </w:rPr>
        <w:t>EU-bestämmelserna</w:t>
      </w:r>
      <w:r w:rsidRPr="00F13CD4">
        <w:rPr>
          <w:sz w:val="18"/>
          <w:szCs w:val="18"/>
        </w:rPr>
        <w:t>, får kontrollmyndigheten besluta om rättelse på hans eller hennes bekostnad.</w:t>
      </w:r>
    </w:p>
    <w:p w14:paraId="71C4AD92" w14:textId="77777777" w:rsidR="00F71CC6" w:rsidRPr="00F13CD4" w:rsidRDefault="00F71CC6" w:rsidP="00F71CC6">
      <w:pPr>
        <w:pStyle w:val="Brdtextmedindrag"/>
        <w:ind w:firstLine="0"/>
        <w:rPr>
          <w:sz w:val="18"/>
          <w:szCs w:val="18"/>
        </w:rPr>
      </w:pPr>
    </w:p>
    <w:p w14:paraId="2143A9C2" w14:textId="77777777" w:rsidR="00F71CC6" w:rsidRDefault="00AB307F" w:rsidP="00F71CC6">
      <w:pPr>
        <w:pStyle w:val="Brdtextmedindrag"/>
        <w:ind w:firstLine="0"/>
      </w:pPr>
      <w:r>
        <w:t>I paragrafen ändras EG-bestämmelser till EU-bestämmelser. Det görs också en språklig ändring.</w:t>
      </w:r>
    </w:p>
    <w:p w14:paraId="3BD44AB9" w14:textId="77777777" w:rsidR="00F71CC6" w:rsidRPr="00E16D13" w:rsidRDefault="00AB307F" w:rsidP="00F71CC6">
      <w:pPr>
        <w:pStyle w:val="Rubrik4utannumrering"/>
        <w:rPr>
          <w:sz w:val="18"/>
          <w:szCs w:val="18"/>
        </w:rPr>
      </w:pPr>
      <w:r w:rsidRPr="00E16D13">
        <w:rPr>
          <w:sz w:val="18"/>
          <w:szCs w:val="18"/>
        </w:rPr>
        <w:t>Straffbestämmelser m.m.</w:t>
      </w:r>
    </w:p>
    <w:p w14:paraId="5A436D7A" w14:textId="77777777" w:rsidR="00F71CC6" w:rsidRPr="00E16D13" w:rsidRDefault="00AB307F" w:rsidP="00F71CC6">
      <w:pPr>
        <w:pStyle w:val="Brdtext"/>
        <w:rPr>
          <w:sz w:val="18"/>
          <w:szCs w:val="18"/>
        </w:rPr>
      </w:pPr>
      <w:r w:rsidRPr="00E16D13">
        <w:rPr>
          <w:b/>
          <w:bCs/>
          <w:sz w:val="18"/>
          <w:szCs w:val="18"/>
        </w:rPr>
        <w:t>12 §</w:t>
      </w:r>
      <w:r w:rsidRPr="00E16D13">
        <w:rPr>
          <w:sz w:val="18"/>
          <w:szCs w:val="18"/>
        </w:rPr>
        <w:t xml:space="preserve"> Till böter eller fängelse i högst ett år döms den som med uppsåt eller av oakt</w:t>
      </w:r>
      <w:r>
        <w:rPr>
          <w:sz w:val="18"/>
          <w:szCs w:val="18"/>
        </w:rPr>
        <w:softHyphen/>
      </w:r>
      <w:r w:rsidRPr="00E16D13">
        <w:rPr>
          <w:sz w:val="18"/>
          <w:szCs w:val="18"/>
        </w:rPr>
        <w:t>samhet</w:t>
      </w:r>
    </w:p>
    <w:p w14:paraId="67CBCC17" w14:textId="77777777" w:rsidR="00F71CC6" w:rsidRPr="00E16D13" w:rsidRDefault="00AB307F" w:rsidP="00F71CC6">
      <w:pPr>
        <w:pStyle w:val="Brdtextmedindrag"/>
        <w:rPr>
          <w:sz w:val="18"/>
          <w:szCs w:val="18"/>
        </w:rPr>
      </w:pPr>
      <w:r w:rsidRPr="00E16D13">
        <w:rPr>
          <w:sz w:val="18"/>
          <w:szCs w:val="18"/>
        </w:rPr>
        <w:t>1. bryter mot en föreskrift som har meddelats med stöd av 2 §,</w:t>
      </w:r>
    </w:p>
    <w:p w14:paraId="10618858" w14:textId="0A26AF45" w:rsidR="00F71CC6" w:rsidRPr="00E16D13" w:rsidRDefault="00AB307F" w:rsidP="00F71CC6">
      <w:pPr>
        <w:pStyle w:val="Brdtextmedindrag"/>
        <w:rPr>
          <w:sz w:val="18"/>
          <w:szCs w:val="18"/>
        </w:rPr>
      </w:pPr>
      <w:r w:rsidRPr="00E16D13">
        <w:rPr>
          <w:sz w:val="18"/>
          <w:szCs w:val="18"/>
        </w:rPr>
        <w:t>2. bryter mot ett beslut eller en föreskrift som har meddelats med stöd av 5</w:t>
      </w:r>
      <w:r>
        <w:rPr>
          <w:sz w:val="18"/>
          <w:szCs w:val="18"/>
        </w:rPr>
        <w:t> </w:t>
      </w:r>
      <w:r w:rsidRPr="00E16D13">
        <w:rPr>
          <w:sz w:val="18"/>
          <w:szCs w:val="18"/>
        </w:rPr>
        <w:t>§,</w:t>
      </w:r>
      <w:r>
        <w:rPr>
          <w:sz w:val="18"/>
          <w:szCs w:val="18"/>
        </w:rPr>
        <w:t xml:space="preserve"> </w:t>
      </w:r>
      <w:r w:rsidRPr="00E16D13">
        <w:rPr>
          <w:i/>
          <w:iCs/>
          <w:sz w:val="18"/>
          <w:szCs w:val="18"/>
        </w:rPr>
        <w:t>eller</w:t>
      </w:r>
    </w:p>
    <w:p w14:paraId="08B8405C" w14:textId="77777777" w:rsidR="00F71CC6" w:rsidRPr="00E16D13" w:rsidRDefault="00AB307F" w:rsidP="00F71CC6">
      <w:pPr>
        <w:pStyle w:val="Brdtextmedindrag"/>
        <w:rPr>
          <w:sz w:val="18"/>
          <w:szCs w:val="18"/>
        </w:rPr>
      </w:pPr>
      <w:r w:rsidRPr="00E16D13">
        <w:rPr>
          <w:sz w:val="18"/>
          <w:szCs w:val="18"/>
        </w:rPr>
        <w:t>3. vid fullgörande av uppgiftsskyldighet enligt 2 § 2 lämnar oriktiga uppgifter om något förhållande av betydelse, om inte gärningen är belagd med straff enligt brottsbalken.</w:t>
      </w:r>
    </w:p>
    <w:p w14:paraId="1F89B93A" w14:textId="77777777" w:rsidR="00F71CC6" w:rsidRPr="00E16D13" w:rsidRDefault="00AB307F" w:rsidP="00F71CC6">
      <w:pPr>
        <w:pStyle w:val="Brdtextmedindrag"/>
        <w:rPr>
          <w:sz w:val="18"/>
          <w:szCs w:val="18"/>
        </w:rPr>
      </w:pPr>
      <w:r w:rsidRPr="00E16D13">
        <w:rPr>
          <w:sz w:val="18"/>
          <w:szCs w:val="18"/>
        </w:rPr>
        <w:t xml:space="preserve">I ringa fall </w:t>
      </w:r>
      <w:r w:rsidRPr="00E16D13">
        <w:rPr>
          <w:i/>
          <w:sz w:val="18"/>
          <w:szCs w:val="18"/>
        </w:rPr>
        <w:t>ska</w:t>
      </w:r>
      <w:r w:rsidRPr="00E16D13">
        <w:rPr>
          <w:sz w:val="18"/>
          <w:szCs w:val="18"/>
        </w:rPr>
        <w:t xml:space="preserve"> </w:t>
      </w:r>
      <w:r w:rsidRPr="00E16D13">
        <w:rPr>
          <w:i/>
          <w:iCs/>
          <w:sz w:val="18"/>
          <w:szCs w:val="18"/>
        </w:rPr>
        <w:t xml:space="preserve">det </w:t>
      </w:r>
      <w:r w:rsidRPr="00E16D13">
        <w:rPr>
          <w:sz w:val="18"/>
          <w:szCs w:val="18"/>
        </w:rPr>
        <w:t>inte dömas till ansvar.</w:t>
      </w:r>
    </w:p>
    <w:p w14:paraId="0193BB91" w14:textId="77777777" w:rsidR="00F71CC6" w:rsidRDefault="00AB307F" w:rsidP="00F71CC6">
      <w:pPr>
        <w:pStyle w:val="Brdtextmedindrag"/>
        <w:rPr>
          <w:i/>
          <w:sz w:val="18"/>
          <w:szCs w:val="18"/>
        </w:rPr>
      </w:pPr>
      <w:r w:rsidRPr="00E16D13">
        <w:rPr>
          <w:i/>
          <w:sz w:val="18"/>
          <w:szCs w:val="18"/>
        </w:rPr>
        <w:t xml:space="preserve">Det ska inte dömas </w:t>
      </w:r>
      <w:r w:rsidRPr="00EE2798">
        <w:rPr>
          <w:i/>
          <w:sz w:val="18"/>
          <w:szCs w:val="18"/>
        </w:rPr>
        <w:t>till ansvar enligt första stycket</w:t>
      </w:r>
      <w:r w:rsidRPr="00E16D13">
        <w:rPr>
          <w:sz w:val="18"/>
          <w:szCs w:val="18"/>
        </w:rPr>
        <w:t xml:space="preserve"> för en gärning som omfattas av </w:t>
      </w:r>
      <w:r w:rsidRPr="00E16D13">
        <w:rPr>
          <w:i/>
          <w:sz w:val="18"/>
          <w:szCs w:val="18"/>
        </w:rPr>
        <w:t>ett föreläggande om vite om gärningen ligger till grund för en ansökan om utdömande av vitet.</w:t>
      </w:r>
    </w:p>
    <w:p w14:paraId="1B8F66D2" w14:textId="77777777" w:rsidR="00F71CC6" w:rsidRPr="00856FC2" w:rsidRDefault="00AB307F" w:rsidP="00F71CC6">
      <w:pPr>
        <w:pStyle w:val="Brdtextmedindrag"/>
        <w:rPr>
          <w:iCs/>
          <w:sz w:val="18"/>
          <w:szCs w:val="18"/>
        </w:rPr>
      </w:pPr>
      <w:r w:rsidRPr="006F5922">
        <w:rPr>
          <w:i/>
          <w:sz w:val="18"/>
          <w:szCs w:val="18"/>
        </w:rPr>
        <w:t>Om</w:t>
      </w:r>
      <w:r w:rsidRPr="00856FC2">
        <w:rPr>
          <w:iCs/>
          <w:sz w:val="18"/>
          <w:szCs w:val="18"/>
        </w:rPr>
        <w:t xml:space="preserve"> ett brott som avses i första stycket 2</w:t>
      </w:r>
      <w:r w:rsidRPr="006F5922">
        <w:rPr>
          <w:i/>
          <w:sz w:val="18"/>
          <w:szCs w:val="18"/>
        </w:rPr>
        <w:t xml:space="preserve"> innefattar</w:t>
      </w:r>
      <w:r w:rsidRPr="00856FC2">
        <w:rPr>
          <w:iCs/>
          <w:sz w:val="18"/>
          <w:szCs w:val="18"/>
        </w:rPr>
        <w:t xml:space="preserve"> olovlig transport av djur eller varor </w:t>
      </w:r>
      <w:r w:rsidRPr="006F5922">
        <w:rPr>
          <w:i/>
          <w:sz w:val="18"/>
          <w:szCs w:val="18"/>
        </w:rPr>
        <w:t>ska</w:t>
      </w:r>
      <w:r w:rsidRPr="00856FC2">
        <w:rPr>
          <w:iCs/>
          <w:sz w:val="18"/>
          <w:szCs w:val="18"/>
        </w:rPr>
        <w:t xml:space="preserve"> sådan egendom förklaras förverkad, om det inte är uppenbart oskäligt. I stället för egendomen kan dess värde förklaras förverkat</w:t>
      </w:r>
      <w:r>
        <w:rPr>
          <w:iCs/>
          <w:sz w:val="18"/>
          <w:szCs w:val="18"/>
        </w:rPr>
        <w:t>.</w:t>
      </w:r>
    </w:p>
    <w:p w14:paraId="67684228" w14:textId="77777777" w:rsidR="00F71CC6" w:rsidRDefault="00F71CC6" w:rsidP="00F71CC6">
      <w:pPr>
        <w:pStyle w:val="Brdtextmedindrag"/>
        <w:rPr>
          <w:i/>
        </w:rPr>
      </w:pPr>
    </w:p>
    <w:p w14:paraId="25BEE2E5" w14:textId="77777777" w:rsidR="00F71CC6" w:rsidRDefault="00AB307F" w:rsidP="00F71CC6">
      <w:pPr>
        <w:pStyle w:val="Brdtextmedindrag"/>
        <w:ind w:firstLine="0"/>
        <w:rPr>
          <w:iCs/>
        </w:rPr>
      </w:pPr>
      <w:r>
        <w:rPr>
          <w:iCs/>
        </w:rPr>
        <w:t xml:space="preserve">Paragrafen innehåller straffbestämmelser. </w:t>
      </w:r>
      <w:r>
        <w:t>Övervägandena finns i avsnitt 8.11.</w:t>
      </w:r>
    </w:p>
    <w:p w14:paraId="27132BA2" w14:textId="77777777" w:rsidR="00F71CC6" w:rsidRDefault="00AB307F" w:rsidP="00F71CC6">
      <w:pPr>
        <w:pStyle w:val="Brdtextmedindrag"/>
      </w:pPr>
      <w:r w:rsidRPr="00B37206">
        <w:rPr>
          <w:i/>
        </w:rPr>
        <w:t>Tredje stycket</w:t>
      </w:r>
      <w:r>
        <w:t xml:space="preserve"> ändras. Det som ska avgöra när ett hinder mot att döma till straffansvar för samma gärning uppkommer är den tidpunkt då det inleds en domstolsprocess om utdömande av vite, inte som idag när ett vitesföreläggande eller vitesförbud har överträtts.</w:t>
      </w:r>
      <w:r w:rsidRPr="00566C5B">
        <w:t xml:space="preserve"> </w:t>
      </w:r>
      <w:r>
        <w:t xml:space="preserve">Det hänvisas inte heller till ansvar enligt lagen utan enbart ansvar enligt första stycket. </w:t>
      </w:r>
    </w:p>
    <w:p w14:paraId="257DA16C" w14:textId="3153A07D" w:rsidR="00F71CC6" w:rsidRPr="001E2067" w:rsidRDefault="00AB307F" w:rsidP="00F71CC6">
      <w:pPr>
        <w:pStyle w:val="Brdtextmedindrag"/>
        <w:rPr>
          <w:i/>
        </w:rPr>
      </w:pPr>
      <w:r>
        <w:rPr>
          <w:iCs/>
        </w:rPr>
        <w:t xml:space="preserve">Ändringarna i </w:t>
      </w:r>
      <w:r w:rsidRPr="00ED0F71">
        <w:rPr>
          <w:i/>
        </w:rPr>
        <w:t>första</w:t>
      </w:r>
      <w:r>
        <w:rPr>
          <w:iCs/>
        </w:rPr>
        <w:t xml:space="preserve">, </w:t>
      </w:r>
      <w:r w:rsidRPr="001E2067">
        <w:rPr>
          <w:i/>
        </w:rPr>
        <w:t>andra</w:t>
      </w:r>
      <w:r>
        <w:rPr>
          <w:i/>
        </w:rPr>
        <w:t xml:space="preserve"> </w:t>
      </w:r>
      <w:r w:rsidRPr="00502772">
        <w:rPr>
          <w:iCs/>
        </w:rPr>
        <w:t xml:space="preserve">och </w:t>
      </w:r>
      <w:r>
        <w:rPr>
          <w:i/>
        </w:rPr>
        <w:t>fjärde</w:t>
      </w:r>
      <w:r w:rsidRPr="001E2067">
        <w:rPr>
          <w:i/>
        </w:rPr>
        <w:t xml:space="preserve"> stycke</w:t>
      </w:r>
      <w:r>
        <w:rPr>
          <w:i/>
        </w:rPr>
        <w:t xml:space="preserve">na </w:t>
      </w:r>
      <w:r w:rsidRPr="00DF632A">
        <w:t>är språklig</w:t>
      </w:r>
      <w:r>
        <w:t>a</w:t>
      </w:r>
      <w:r w:rsidRPr="001E2067">
        <w:rPr>
          <w:i/>
        </w:rPr>
        <w:t xml:space="preserve">. </w:t>
      </w:r>
    </w:p>
    <w:p w14:paraId="5FA66F38" w14:textId="77777777" w:rsidR="00F71CC6" w:rsidRDefault="00F71CC6" w:rsidP="00F71CC6">
      <w:pPr>
        <w:pStyle w:val="Brdtextmedindrag"/>
        <w:rPr>
          <w:i/>
        </w:rPr>
      </w:pPr>
    </w:p>
    <w:p w14:paraId="0F05A006" w14:textId="77777777" w:rsidR="00F71CC6" w:rsidRPr="004E66A9" w:rsidRDefault="00AB307F" w:rsidP="00F71CC6">
      <w:pPr>
        <w:pStyle w:val="Brdtextmedindrag"/>
        <w:ind w:firstLine="0"/>
        <w:rPr>
          <w:i/>
          <w:sz w:val="18"/>
          <w:szCs w:val="18"/>
        </w:rPr>
      </w:pPr>
      <w:r w:rsidRPr="004E66A9">
        <w:rPr>
          <w:b/>
          <w:bCs/>
          <w:sz w:val="18"/>
          <w:szCs w:val="18"/>
        </w:rPr>
        <w:t>12 a §</w:t>
      </w:r>
      <w:r w:rsidRPr="004E66A9">
        <w:rPr>
          <w:sz w:val="18"/>
          <w:szCs w:val="18"/>
        </w:rPr>
        <w:t xml:space="preserve"> Till böter eller fängelse i högst ett år döms den som med uppsåt eller av oaktsamhet åsidosätter skyldigheter, villkor eller förbud som finns i de </w:t>
      </w:r>
      <w:r w:rsidRPr="004E66A9">
        <w:rPr>
          <w:i/>
          <w:sz w:val="18"/>
          <w:szCs w:val="18"/>
        </w:rPr>
        <w:t>EU-bestäm</w:t>
      </w:r>
      <w:r>
        <w:rPr>
          <w:i/>
          <w:sz w:val="18"/>
          <w:szCs w:val="18"/>
        </w:rPr>
        <w:softHyphen/>
      </w:r>
      <w:r w:rsidRPr="004E66A9">
        <w:rPr>
          <w:i/>
          <w:sz w:val="18"/>
          <w:szCs w:val="18"/>
        </w:rPr>
        <w:t>melser</w:t>
      </w:r>
      <w:r w:rsidRPr="004E66A9">
        <w:rPr>
          <w:sz w:val="18"/>
          <w:szCs w:val="18"/>
        </w:rPr>
        <w:t xml:space="preserve"> som lagen </w:t>
      </w:r>
      <w:r w:rsidRPr="004E66A9">
        <w:rPr>
          <w:i/>
          <w:sz w:val="18"/>
          <w:szCs w:val="18"/>
        </w:rPr>
        <w:t>kompletterar</w:t>
      </w:r>
      <w:r w:rsidRPr="004E66A9">
        <w:rPr>
          <w:sz w:val="18"/>
          <w:szCs w:val="18"/>
        </w:rPr>
        <w:t xml:space="preserve">. Detta gäller dock inte om överträdelsen avser bestämmelser </w:t>
      </w:r>
      <w:r w:rsidRPr="004E66A9" w:rsidDel="00956620">
        <w:rPr>
          <w:sz w:val="18"/>
          <w:szCs w:val="18"/>
        </w:rPr>
        <w:t>om myndighetsutövning</w:t>
      </w:r>
      <w:r w:rsidRPr="004E66A9">
        <w:rPr>
          <w:sz w:val="18"/>
          <w:szCs w:val="18"/>
        </w:rPr>
        <w:t xml:space="preserve"> </w:t>
      </w:r>
      <w:r w:rsidRPr="004E66A9">
        <w:rPr>
          <w:i/>
          <w:iCs/>
          <w:sz w:val="18"/>
          <w:szCs w:val="18"/>
        </w:rPr>
        <w:t>eller andra bestämmelser i förordning (EU) 2017/625</w:t>
      </w:r>
      <w:r w:rsidRPr="004E66A9">
        <w:rPr>
          <w:i/>
          <w:sz w:val="18"/>
          <w:szCs w:val="18"/>
        </w:rPr>
        <w:t>.</w:t>
      </w:r>
    </w:p>
    <w:p w14:paraId="65D8B023" w14:textId="77777777" w:rsidR="00F71CC6" w:rsidRPr="004E66A9" w:rsidRDefault="00AB307F" w:rsidP="00F71CC6">
      <w:pPr>
        <w:pStyle w:val="Brdtextmedindrag"/>
        <w:rPr>
          <w:i/>
          <w:sz w:val="18"/>
          <w:szCs w:val="18"/>
        </w:rPr>
      </w:pPr>
      <w:r w:rsidRPr="004E66A9">
        <w:rPr>
          <w:sz w:val="18"/>
          <w:szCs w:val="18"/>
        </w:rPr>
        <w:t xml:space="preserve">I ringa fall </w:t>
      </w:r>
      <w:r w:rsidRPr="004E66A9">
        <w:rPr>
          <w:i/>
          <w:sz w:val="18"/>
          <w:szCs w:val="18"/>
        </w:rPr>
        <w:t>ska</w:t>
      </w:r>
      <w:r w:rsidRPr="004E66A9">
        <w:rPr>
          <w:sz w:val="18"/>
          <w:szCs w:val="18"/>
        </w:rPr>
        <w:t xml:space="preserve"> </w:t>
      </w:r>
      <w:r w:rsidRPr="004E66A9">
        <w:rPr>
          <w:i/>
          <w:iCs/>
          <w:sz w:val="18"/>
          <w:szCs w:val="18"/>
        </w:rPr>
        <w:t>det</w:t>
      </w:r>
      <w:r>
        <w:rPr>
          <w:sz w:val="18"/>
          <w:szCs w:val="18"/>
        </w:rPr>
        <w:t xml:space="preserve"> </w:t>
      </w:r>
      <w:r w:rsidRPr="004E66A9">
        <w:rPr>
          <w:sz w:val="18"/>
          <w:szCs w:val="18"/>
        </w:rPr>
        <w:t>inte dömas till ansvar.</w:t>
      </w:r>
    </w:p>
    <w:p w14:paraId="44EA2421" w14:textId="77777777" w:rsidR="00F71CC6" w:rsidRPr="004E66A9" w:rsidRDefault="00AB307F" w:rsidP="00F71CC6">
      <w:pPr>
        <w:pStyle w:val="Brdtextmedindrag"/>
        <w:rPr>
          <w:i/>
          <w:sz w:val="18"/>
          <w:szCs w:val="18"/>
        </w:rPr>
      </w:pPr>
      <w:r w:rsidRPr="004E66A9">
        <w:rPr>
          <w:i/>
          <w:sz w:val="18"/>
          <w:szCs w:val="18"/>
        </w:rPr>
        <w:t xml:space="preserve">Det ska inte dömas </w:t>
      </w:r>
      <w:r w:rsidRPr="009B07C6">
        <w:rPr>
          <w:iCs/>
          <w:sz w:val="18"/>
          <w:szCs w:val="18"/>
        </w:rPr>
        <w:t>till ansvar enligt första stycket</w:t>
      </w:r>
      <w:r w:rsidRPr="004E66A9">
        <w:rPr>
          <w:sz w:val="18"/>
          <w:szCs w:val="18"/>
        </w:rPr>
        <w:t xml:space="preserve"> för en gärning som omfattas av </w:t>
      </w:r>
      <w:r w:rsidRPr="004E66A9">
        <w:rPr>
          <w:i/>
          <w:sz w:val="18"/>
          <w:szCs w:val="18"/>
        </w:rPr>
        <w:t>ett föreläggande om vite om gärningen ligger till grund för en ansökan om utdömande av vitet.</w:t>
      </w:r>
    </w:p>
    <w:p w14:paraId="6578D1AA" w14:textId="77777777" w:rsidR="00F71CC6" w:rsidRDefault="00F71CC6" w:rsidP="00F71CC6">
      <w:pPr>
        <w:pStyle w:val="Brdtextmedindrag"/>
        <w:rPr>
          <w:i/>
        </w:rPr>
      </w:pPr>
    </w:p>
    <w:p w14:paraId="67105221" w14:textId="77777777" w:rsidR="00F71CC6" w:rsidRDefault="00AB307F" w:rsidP="00F71CC6">
      <w:pPr>
        <w:pStyle w:val="Brdtext"/>
      </w:pPr>
      <w:r>
        <w:t xml:space="preserve">Paragrafen innehåller straffbestämmelser. Övervägandena finns i avsnitt </w:t>
      </w:r>
      <w:r w:rsidRPr="00101FA5">
        <w:t>8.11</w:t>
      </w:r>
      <w:r>
        <w:t>.</w:t>
      </w:r>
    </w:p>
    <w:p w14:paraId="782BA0FD" w14:textId="77777777" w:rsidR="00F71CC6" w:rsidRDefault="00AB307F" w:rsidP="00F71CC6">
      <w:pPr>
        <w:pStyle w:val="Brdtextmedindrag"/>
      </w:pPr>
      <w:r>
        <w:t xml:space="preserve">I </w:t>
      </w:r>
      <w:r w:rsidRPr="00035221">
        <w:rPr>
          <w:i/>
          <w:iCs/>
        </w:rPr>
        <w:t>första stycket</w:t>
      </w:r>
      <w:r>
        <w:t xml:space="preserve"> ändras EG-bestämmelser till EU-bestämmelser. Undan</w:t>
      </w:r>
      <w:r>
        <w:softHyphen/>
        <w:t xml:space="preserve">taget i sista meningen utökas också till att avse överträdelser av samtliga bestämmelser i den nya kontrollförordningen, dvs. även sådana som inte avser myndighetsutövning. </w:t>
      </w:r>
    </w:p>
    <w:p w14:paraId="3CCC046B" w14:textId="77777777" w:rsidR="00F71CC6" w:rsidRDefault="00AB307F" w:rsidP="00F71CC6">
      <w:pPr>
        <w:pStyle w:val="Brdtextmedindrag"/>
      </w:pPr>
      <w:r w:rsidRPr="00B37206">
        <w:rPr>
          <w:i/>
        </w:rPr>
        <w:t>Tredje stycket</w:t>
      </w:r>
      <w:r>
        <w:t xml:space="preserve"> ändras. Det som ska avgöra när ett hinder mot att döma till straffansvar för samma gärning uppkommer är den tidpunkt då det inleds en domstolsprocess om utdömande av vite, inte som idag när ett vitesföreläggande eller vitesförbud har överträtts. </w:t>
      </w:r>
    </w:p>
    <w:p w14:paraId="79D2561C" w14:textId="77777777" w:rsidR="00F71CC6" w:rsidRDefault="00AB307F" w:rsidP="00F71CC6">
      <w:pPr>
        <w:pStyle w:val="Brdtextmedindrag"/>
      </w:pPr>
      <w:r>
        <w:t>Övriga ändringar i paragrafen är språkliga.</w:t>
      </w:r>
    </w:p>
    <w:p w14:paraId="153E56D4" w14:textId="77777777" w:rsidR="00F71CC6" w:rsidRPr="00D201CE" w:rsidRDefault="00AB307F" w:rsidP="00F71CC6">
      <w:pPr>
        <w:pStyle w:val="Rubrik4utannumrering"/>
        <w:rPr>
          <w:sz w:val="18"/>
          <w:szCs w:val="18"/>
        </w:rPr>
      </w:pPr>
      <w:r w:rsidRPr="00D201CE">
        <w:rPr>
          <w:sz w:val="18"/>
          <w:szCs w:val="18"/>
        </w:rPr>
        <w:t xml:space="preserve">Överklagande m.m. </w:t>
      </w:r>
    </w:p>
    <w:p w14:paraId="1395B0CD" w14:textId="7D685682" w:rsidR="00F71CC6" w:rsidRPr="00D201CE" w:rsidRDefault="00AB307F" w:rsidP="00F71CC6">
      <w:pPr>
        <w:pStyle w:val="Brdtext"/>
        <w:rPr>
          <w:sz w:val="18"/>
          <w:szCs w:val="18"/>
        </w:rPr>
      </w:pPr>
      <w:r w:rsidRPr="00D201CE">
        <w:rPr>
          <w:b/>
          <w:sz w:val="18"/>
          <w:szCs w:val="18"/>
        </w:rPr>
        <w:t xml:space="preserve">13 § </w:t>
      </w:r>
      <w:r w:rsidRPr="00D201CE">
        <w:rPr>
          <w:sz w:val="18"/>
          <w:szCs w:val="18"/>
        </w:rPr>
        <w:t xml:space="preserve">Beslut av en enskild veterinär får överklagas </w:t>
      </w:r>
      <w:r w:rsidRPr="00D201CE">
        <w:rPr>
          <w:i/>
          <w:sz w:val="18"/>
          <w:szCs w:val="18"/>
        </w:rPr>
        <w:t>till</w:t>
      </w:r>
      <w:r w:rsidRPr="00D201CE">
        <w:rPr>
          <w:sz w:val="18"/>
          <w:szCs w:val="18"/>
        </w:rPr>
        <w:t xml:space="preserve"> Jordbruksverket</w:t>
      </w:r>
      <w:r w:rsidR="00BC4D91">
        <w:rPr>
          <w:sz w:val="18"/>
          <w:szCs w:val="18"/>
        </w:rPr>
        <w:t>.</w:t>
      </w:r>
      <w:r w:rsidRPr="00D201CE">
        <w:rPr>
          <w:sz w:val="18"/>
          <w:szCs w:val="18"/>
        </w:rPr>
        <w:t xml:space="preserve"> </w:t>
      </w:r>
    </w:p>
    <w:p w14:paraId="70AC5B45" w14:textId="77777777" w:rsidR="00F71CC6" w:rsidRPr="00D201CE" w:rsidRDefault="00AB307F" w:rsidP="00F71CC6">
      <w:pPr>
        <w:pStyle w:val="Brdtextmedindrag"/>
        <w:rPr>
          <w:sz w:val="18"/>
          <w:szCs w:val="18"/>
        </w:rPr>
      </w:pPr>
      <w:r w:rsidRPr="00D201CE">
        <w:rPr>
          <w:sz w:val="18"/>
          <w:szCs w:val="18"/>
        </w:rPr>
        <w:t xml:space="preserve">Andra beslut enligt denna lag, enligt de föreskrifter som har meddelats med stöd av lagen eller enligt de </w:t>
      </w:r>
      <w:r w:rsidRPr="00D201CE">
        <w:rPr>
          <w:i/>
          <w:sz w:val="18"/>
          <w:szCs w:val="18"/>
        </w:rPr>
        <w:t>EU-bestämmelser</w:t>
      </w:r>
      <w:r w:rsidRPr="00D201CE">
        <w:rPr>
          <w:sz w:val="18"/>
          <w:szCs w:val="18"/>
        </w:rPr>
        <w:t xml:space="preserve"> som lagen </w:t>
      </w:r>
      <w:r w:rsidRPr="00D201CE">
        <w:rPr>
          <w:i/>
          <w:sz w:val="18"/>
          <w:szCs w:val="18"/>
        </w:rPr>
        <w:t xml:space="preserve">kompletterar </w:t>
      </w:r>
      <w:r w:rsidRPr="00D201CE">
        <w:rPr>
          <w:sz w:val="18"/>
          <w:szCs w:val="18"/>
        </w:rPr>
        <w:t xml:space="preserve">får överklagas </w:t>
      </w:r>
      <w:r w:rsidRPr="00D201CE">
        <w:rPr>
          <w:i/>
          <w:sz w:val="18"/>
          <w:szCs w:val="18"/>
        </w:rPr>
        <w:t>till</w:t>
      </w:r>
      <w:r w:rsidRPr="00D201CE">
        <w:rPr>
          <w:sz w:val="18"/>
          <w:szCs w:val="18"/>
        </w:rPr>
        <w:t xml:space="preserve"> allmän förvaltningsdomstol.</w:t>
      </w:r>
    </w:p>
    <w:p w14:paraId="1F366C1E" w14:textId="77777777" w:rsidR="00F71CC6" w:rsidRPr="00D201CE" w:rsidRDefault="00AB307F" w:rsidP="00F71CC6">
      <w:pPr>
        <w:pStyle w:val="Brdtextmedindrag"/>
        <w:rPr>
          <w:sz w:val="18"/>
          <w:szCs w:val="18"/>
        </w:rPr>
      </w:pPr>
      <w:r w:rsidRPr="00D201CE">
        <w:rPr>
          <w:sz w:val="18"/>
          <w:szCs w:val="18"/>
        </w:rPr>
        <w:t>Prövningstillstånd krävs vid överklagande till kammarrätten.</w:t>
      </w:r>
    </w:p>
    <w:p w14:paraId="05DE6CBB" w14:textId="77777777" w:rsidR="00F71CC6" w:rsidRDefault="00F71CC6" w:rsidP="00F71CC6">
      <w:pPr>
        <w:pStyle w:val="Brdtextmedindrag"/>
        <w:ind w:firstLine="0"/>
      </w:pPr>
    </w:p>
    <w:p w14:paraId="40FDED64" w14:textId="77777777" w:rsidR="00F71CC6" w:rsidRDefault="00AB307F" w:rsidP="00F71CC6">
      <w:pPr>
        <w:pStyle w:val="Brdtextmedindrag"/>
        <w:ind w:firstLine="0"/>
      </w:pPr>
      <w:r>
        <w:t xml:space="preserve">Paragrafen innehåller bestämmelser om överklagande. Övervägandena finns i </w:t>
      </w:r>
      <w:r w:rsidRPr="009C75BC">
        <w:t>avsnitt</w:t>
      </w:r>
      <w:r>
        <w:t>en</w:t>
      </w:r>
      <w:r w:rsidRPr="009C75BC">
        <w:t xml:space="preserve"> 6.3 och 8.9.</w:t>
      </w:r>
    </w:p>
    <w:p w14:paraId="6888FCA7" w14:textId="77777777" w:rsidR="00F71CC6" w:rsidRDefault="00AB307F" w:rsidP="00F71CC6">
      <w:pPr>
        <w:pStyle w:val="Brdtextmedindrag"/>
      </w:pPr>
      <w:r>
        <w:t xml:space="preserve">I </w:t>
      </w:r>
      <w:r>
        <w:rPr>
          <w:i/>
          <w:iCs/>
        </w:rPr>
        <w:t>andra</w:t>
      </w:r>
      <w:r w:rsidRPr="00F95EB1">
        <w:rPr>
          <w:i/>
          <w:iCs/>
        </w:rPr>
        <w:t xml:space="preserve"> stycket</w:t>
      </w:r>
      <w:r>
        <w:t xml:space="preserve"> ändras EG-bestämmelser till EU-bestämmelser. Det görs även språkliga ändringar i </w:t>
      </w:r>
      <w:r w:rsidRPr="00F95EB1">
        <w:rPr>
          <w:i/>
          <w:iCs/>
        </w:rPr>
        <w:t xml:space="preserve">första </w:t>
      </w:r>
      <w:r w:rsidRPr="004E4B20">
        <w:t>och</w:t>
      </w:r>
      <w:r w:rsidRPr="00F95EB1">
        <w:rPr>
          <w:i/>
          <w:iCs/>
        </w:rPr>
        <w:t xml:space="preserve"> andra styckena</w:t>
      </w:r>
      <w:r>
        <w:t>.</w:t>
      </w:r>
    </w:p>
    <w:p w14:paraId="6A517F03" w14:textId="77777777" w:rsidR="00F71CC6" w:rsidRDefault="00F71CC6" w:rsidP="00F71CC6">
      <w:pPr>
        <w:pStyle w:val="Brdtextmedindrag"/>
        <w:rPr>
          <w:b/>
          <w:i/>
          <w:iCs/>
        </w:rPr>
      </w:pPr>
    </w:p>
    <w:p w14:paraId="538288F4" w14:textId="77777777" w:rsidR="00F71CC6" w:rsidRPr="001E3A51" w:rsidRDefault="00AB307F" w:rsidP="00F71CC6">
      <w:pPr>
        <w:pStyle w:val="Brdtextmedindrag"/>
        <w:ind w:firstLine="0"/>
        <w:rPr>
          <w:sz w:val="18"/>
          <w:szCs w:val="18"/>
        </w:rPr>
      </w:pPr>
      <w:r w:rsidRPr="001E3A51">
        <w:rPr>
          <w:b/>
          <w:i/>
          <w:iCs/>
          <w:sz w:val="18"/>
          <w:szCs w:val="18"/>
        </w:rPr>
        <w:t>13 a §</w:t>
      </w:r>
      <w:r w:rsidRPr="001E3A51">
        <w:rPr>
          <w:b/>
          <w:sz w:val="18"/>
          <w:szCs w:val="18"/>
        </w:rPr>
        <w:t xml:space="preserve"> </w:t>
      </w:r>
      <w:r w:rsidRPr="001E3A51">
        <w:rPr>
          <w:i/>
          <w:sz w:val="18"/>
          <w:szCs w:val="18"/>
        </w:rPr>
        <w:t>Den myndighet som har delegerat uppgiften att utöva offentlig kontroll eller annan offentlig verksamhet till ett organ eller till en fysisk person ska föra det allmännas talan i allmän förvaltningsdomstol, om det överklagade beslutet har meddelats av ett sådant organ eller en sådan fysisk person</w:t>
      </w:r>
      <w:r w:rsidRPr="001E3A51">
        <w:rPr>
          <w:sz w:val="18"/>
          <w:szCs w:val="18"/>
        </w:rPr>
        <w:t>.</w:t>
      </w:r>
    </w:p>
    <w:p w14:paraId="51CCE3F0" w14:textId="77777777" w:rsidR="00F71CC6" w:rsidRPr="001E3A51" w:rsidRDefault="00AB307F" w:rsidP="00F71CC6">
      <w:pPr>
        <w:pStyle w:val="Brdtextmedindrag"/>
        <w:rPr>
          <w:sz w:val="18"/>
          <w:szCs w:val="18"/>
        </w:rPr>
      </w:pPr>
      <w:r>
        <w:rPr>
          <w:i/>
          <w:sz w:val="18"/>
          <w:szCs w:val="18"/>
        </w:rPr>
        <w:t>L</w:t>
      </w:r>
      <w:r w:rsidRPr="001E3A51">
        <w:rPr>
          <w:i/>
          <w:sz w:val="18"/>
          <w:szCs w:val="18"/>
        </w:rPr>
        <w:t>agen (1986:1142) om överklagande av beslut av enskilda organ med offentliga förvaltningsuppgifter ska gälla även för överklagande av beslut som har meddelats av en fysisk person</w:t>
      </w:r>
      <w:r>
        <w:rPr>
          <w:i/>
          <w:sz w:val="18"/>
          <w:szCs w:val="18"/>
        </w:rPr>
        <w:t xml:space="preserve"> </w:t>
      </w:r>
      <w:r w:rsidRPr="00930128">
        <w:rPr>
          <w:i/>
          <w:sz w:val="18"/>
          <w:szCs w:val="18"/>
        </w:rPr>
        <w:t>som har delegerats vissa uppgifter</w:t>
      </w:r>
      <w:r w:rsidRPr="001E3A51">
        <w:rPr>
          <w:sz w:val="18"/>
          <w:szCs w:val="18"/>
        </w:rPr>
        <w:t>.</w:t>
      </w:r>
    </w:p>
    <w:p w14:paraId="3C514C39" w14:textId="77777777" w:rsidR="00F71CC6" w:rsidRDefault="00F71CC6" w:rsidP="00F71CC6">
      <w:pPr>
        <w:pStyle w:val="Brdtextmedindrag"/>
        <w:ind w:firstLine="0"/>
      </w:pPr>
    </w:p>
    <w:p w14:paraId="15E5FEFA" w14:textId="77777777" w:rsidR="00F71CC6" w:rsidRDefault="00AB307F" w:rsidP="00F71CC6">
      <w:pPr>
        <w:pStyle w:val="Brdtextmedindrag"/>
        <w:ind w:firstLine="0"/>
      </w:pPr>
      <w:r>
        <w:t xml:space="preserve">Paragrafen är ny. Övervägandena finns i avsnitten </w:t>
      </w:r>
      <w:r w:rsidRPr="009C75BC">
        <w:t>6.3</w:t>
      </w:r>
      <w:r>
        <w:t xml:space="preserve"> och </w:t>
      </w:r>
      <w:r w:rsidRPr="009C75BC">
        <w:t>8.9</w:t>
      </w:r>
      <w:r>
        <w:t xml:space="preserve">. </w:t>
      </w:r>
    </w:p>
    <w:p w14:paraId="33736F40" w14:textId="6D6708C7" w:rsidR="00F71CC6" w:rsidRDefault="00AB307F" w:rsidP="00F71CC6">
      <w:pPr>
        <w:pStyle w:val="Brdtextmedindrag"/>
      </w:pPr>
      <w:r>
        <w:t xml:space="preserve">Av </w:t>
      </w:r>
      <w:r w:rsidRPr="009841A4">
        <w:rPr>
          <w:i/>
        </w:rPr>
        <w:t>första stycket</w:t>
      </w:r>
      <w:r>
        <w:t xml:space="preserve"> framgår att den delegerande myndigheten ska föra det allmännas talan i allmän förvaltningsdomstol om ett beslut som har meddelats av ett organ med delegerade uppgifter eller av fysiska personer som har delegerats vissa uppgifter i offentlig kontroll eller annan offentlig verksamhet överklagas. </w:t>
      </w:r>
    </w:p>
    <w:p w14:paraId="6E7FA717" w14:textId="77777777" w:rsidR="00F71CC6" w:rsidRDefault="00AB307F" w:rsidP="00F71CC6">
      <w:pPr>
        <w:pStyle w:val="Brdtextmedindrag"/>
      </w:pPr>
      <w:r>
        <w:t xml:space="preserve">I </w:t>
      </w:r>
      <w:r w:rsidRPr="009841A4">
        <w:rPr>
          <w:i/>
        </w:rPr>
        <w:t>andra stycket</w:t>
      </w:r>
      <w:r>
        <w:t xml:space="preserve"> anges att lagen</w:t>
      </w:r>
      <w:r w:rsidDel="00DC4295">
        <w:t xml:space="preserve"> </w:t>
      </w:r>
      <w:r>
        <w:t>om överklagande av beslut av enskilda organ med offentliga förvaltningsuppgifter ska gälla även för över</w:t>
      </w:r>
      <w:r>
        <w:softHyphen/>
        <w:t>klagande av beslut som har meddelats av en fysisk person som har delege</w:t>
      </w:r>
      <w:r>
        <w:softHyphen/>
        <w:t>rats vissa uppgifter i offentlig kontroll eller annan offentlig verksamhet. I den lagen finns bestämmelser bl.a. om hur och inom vilken tid ett beslut ska överklagas.</w:t>
      </w:r>
      <w:r w:rsidRPr="003910FB">
        <w:t xml:space="preserve"> Bestämmelsen har utformats i enlighet med </w:t>
      </w:r>
      <w:r w:rsidRPr="003910FB">
        <w:rPr>
          <w:i/>
          <w:iCs/>
        </w:rPr>
        <w:t>Lagrådets</w:t>
      </w:r>
      <w:r w:rsidRPr="003910FB">
        <w:t xml:space="preserve"> synpunkter</w:t>
      </w:r>
      <w:r>
        <w:t>.</w:t>
      </w:r>
    </w:p>
    <w:p w14:paraId="323A0A14" w14:textId="77777777" w:rsidR="00F71CC6" w:rsidRDefault="00F71CC6" w:rsidP="00F71CC6">
      <w:pPr>
        <w:pStyle w:val="Brdtextmedindrag"/>
      </w:pPr>
    </w:p>
    <w:p w14:paraId="77A16A51" w14:textId="77777777" w:rsidR="00F71CC6" w:rsidRPr="001E3A51" w:rsidRDefault="00AB307F" w:rsidP="00F71CC6">
      <w:pPr>
        <w:pStyle w:val="Brdtext"/>
        <w:rPr>
          <w:sz w:val="18"/>
          <w:szCs w:val="18"/>
        </w:rPr>
      </w:pPr>
      <w:r w:rsidRPr="001E3A51">
        <w:rPr>
          <w:b/>
          <w:bCs/>
          <w:sz w:val="18"/>
          <w:szCs w:val="18"/>
        </w:rPr>
        <w:t xml:space="preserve">14 § </w:t>
      </w:r>
      <w:r w:rsidRPr="001E3A51">
        <w:rPr>
          <w:sz w:val="18"/>
          <w:szCs w:val="18"/>
        </w:rPr>
        <w:t xml:space="preserve">Beslut enligt denna lag, enligt de föreskrifter som har meddelats med stöd av lagen eller enligt de </w:t>
      </w:r>
      <w:r w:rsidRPr="001E3A51">
        <w:rPr>
          <w:i/>
          <w:sz w:val="18"/>
          <w:szCs w:val="18"/>
        </w:rPr>
        <w:t>EU-bestämmelser</w:t>
      </w:r>
      <w:r w:rsidRPr="001E3A51">
        <w:rPr>
          <w:sz w:val="18"/>
          <w:szCs w:val="18"/>
        </w:rPr>
        <w:t xml:space="preserve"> som lagen </w:t>
      </w:r>
      <w:r w:rsidRPr="001E3A51">
        <w:rPr>
          <w:i/>
          <w:sz w:val="18"/>
          <w:szCs w:val="18"/>
        </w:rPr>
        <w:t>kompletterar</w:t>
      </w:r>
      <w:r w:rsidRPr="001E3A51">
        <w:rPr>
          <w:sz w:val="18"/>
          <w:szCs w:val="18"/>
        </w:rPr>
        <w:t xml:space="preserve"> </w:t>
      </w:r>
      <w:r w:rsidRPr="001E3A51">
        <w:rPr>
          <w:i/>
          <w:sz w:val="18"/>
          <w:szCs w:val="18"/>
        </w:rPr>
        <w:t>ska</w:t>
      </w:r>
      <w:r w:rsidRPr="001E3A51">
        <w:rPr>
          <w:sz w:val="18"/>
          <w:szCs w:val="18"/>
        </w:rPr>
        <w:t xml:space="preserve"> gälla omedel</w:t>
      </w:r>
      <w:r>
        <w:rPr>
          <w:sz w:val="18"/>
          <w:szCs w:val="18"/>
        </w:rPr>
        <w:softHyphen/>
      </w:r>
      <w:r w:rsidRPr="001E3A51">
        <w:rPr>
          <w:sz w:val="18"/>
          <w:szCs w:val="18"/>
        </w:rPr>
        <w:t>bart, om inte något annat beslutas.</w:t>
      </w:r>
    </w:p>
    <w:p w14:paraId="0678A974" w14:textId="77777777" w:rsidR="00F71CC6" w:rsidRDefault="00F71CC6" w:rsidP="00F71CC6">
      <w:pPr>
        <w:pStyle w:val="Brdtextmedindrag"/>
      </w:pPr>
    </w:p>
    <w:p w14:paraId="5E097CB6" w14:textId="77777777" w:rsidR="00F71CC6" w:rsidRDefault="00AB307F" w:rsidP="00F71CC6">
      <w:pPr>
        <w:pStyle w:val="Brdtext"/>
      </w:pPr>
      <w:r w:rsidRPr="00B37206">
        <w:t xml:space="preserve">I </w:t>
      </w:r>
      <w:r>
        <w:t xml:space="preserve">paragrafen </w:t>
      </w:r>
      <w:r w:rsidRPr="00B37206">
        <w:t xml:space="preserve">ändras EG-bestämmelser till EU-bestämmelser. </w:t>
      </w:r>
      <w:r>
        <w:t>Övriga ändringar är språkliga.</w:t>
      </w:r>
    </w:p>
    <w:p w14:paraId="2D024D73" w14:textId="77777777" w:rsidR="00F71CC6" w:rsidRDefault="00AB307F" w:rsidP="00F71CC6">
      <w:pPr>
        <w:pStyle w:val="Rubrik2"/>
      </w:pPr>
      <w:bookmarkStart w:id="642" w:name="_Toc44537366"/>
      <w:bookmarkStart w:id="643" w:name="_Toc54265561"/>
      <w:r>
        <w:t>Förslaget till lag om ändring i livsmedelslagen (2006:804)</w:t>
      </w:r>
      <w:bookmarkEnd w:id="642"/>
      <w:bookmarkEnd w:id="643"/>
    </w:p>
    <w:p w14:paraId="4C620DDE" w14:textId="77777777" w:rsidR="00F71CC6" w:rsidRPr="00A565F8" w:rsidRDefault="00AB307F" w:rsidP="00F71CC6">
      <w:pPr>
        <w:pStyle w:val="Rubrik4utannumrering"/>
        <w:rPr>
          <w:i/>
          <w:iCs/>
          <w:sz w:val="18"/>
          <w:szCs w:val="18"/>
        </w:rPr>
      </w:pPr>
      <w:r w:rsidRPr="00A565F8">
        <w:rPr>
          <w:i/>
          <w:iCs/>
          <w:sz w:val="18"/>
          <w:szCs w:val="18"/>
        </w:rPr>
        <w:t>Ord och uttryck</w:t>
      </w:r>
    </w:p>
    <w:p w14:paraId="68BAD65D" w14:textId="77777777" w:rsidR="00F71CC6" w:rsidRPr="00A565F8" w:rsidRDefault="00AB307F" w:rsidP="00F71CC6">
      <w:pPr>
        <w:pStyle w:val="Brdtextmedindrag"/>
        <w:ind w:firstLine="0"/>
        <w:rPr>
          <w:sz w:val="18"/>
          <w:szCs w:val="18"/>
        </w:rPr>
      </w:pPr>
      <w:r w:rsidRPr="00A565F8">
        <w:rPr>
          <w:b/>
          <w:sz w:val="18"/>
          <w:szCs w:val="18"/>
        </w:rPr>
        <w:t>2 §</w:t>
      </w:r>
      <w:r w:rsidRPr="00A565F8">
        <w:rPr>
          <w:sz w:val="18"/>
          <w:szCs w:val="18"/>
        </w:rPr>
        <w:t xml:space="preserve"> </w:t>
      </w:r>
      <w:r w:rsidRPr="00CA0741">
        <w:rPr>
          <w:i/>
          <w:sz w:val="18"/>
          <w:szCs w:val="18"/>
        </w:rPr>
        <w:t>I denna lag</w:t>
      </w:r>
      <w:r w:rsidRPr="00A565F8">
        <w:rPr>
          <w:i/>
          <w:sz w:val="18"/>
          <w:szCs w:val="18"/>
        </w:rPr>
        <w:t xml:space="preserve"> betyder</w:t>
      </w:r>
      <w:r w:rsidRPr="00A565F8">
        <w:rPr>
          <w:sz w:val="18"/>
          <w:szCs w:val="18"/>
        </w:rPr>
        <w:t xml:space="preserve"> </w:t>
      </w:r>
    </w:p>
    <w:p w14:paraId="62BE8A05" w14:textId="77777777" w:rsidR="00F71CC6" w:rsidRPr="00A565F8" w:rsidRDefault="00AB307F" w:rsidP="00F71CC6">
      <w:pPr>
        <w:pStyle w:val="Brdtextmedindrag"/>
        <w:rPr>
          <w:i/>
          <w:sz w:val="18"/>
          <w:szCs w:val="18"/>
        </w:rPr>
      </w:pPr>
      <w:r w:rsidRPr="00A565F8">
        <w:rPr>
          <w:i/>
          <w:sz w:val="18"/>
          <w:szCs w:val="18"/>
        </w:rPr>
        <w:t xml:space="preserve">1. följande uttryck </w:t>
      </w:r>
      <w:r w:rsidRPr="00A565F8">
        <w:rPr>
          <w:iCs/>
          <w:sz w:val="18"/>
          <w:szCs w:val="18"/>
        </w:rPr>
        <w:t>samma</w:t>
      </w:r>
      <w:r w:rsidRPr="00A565F8">
        <w:rPr>
          <w:i/>
          <w:sz w:val="18"/>
          <w:szCs w:val="18"/>
        </w:rPr>
        <w:t xml:space="preserve"> sak </w:t>
      </w:r>
      <w:r w:rsidRPr="00A565F8">
        <w:rPr>
          <w:iCs/>
          <w:sz w:val="18"/>
          <w:szCs w:val="18"/>
        </w:rPr>
        <w:t>som i Europaparlamentets och rådets förordning (EG) nr 178/2002 av den 28 januari 2002 om allmänna principer och krav för livsmedelslagstiftning, om inrättande av Europeiska myndigheten för livsmedels</w:t>
      </w:r>
      <w:r>
        <w:rPr>
          <w:iCs/>
          <w:sz w:val="18"/>
          <w:szCs w:val="18"/>
        </w:rPr>
        <w:softHyphen/>
      </w:r>
      <w:r w:rsidRPr="00A565F8">
        <w:rPr>
          <w:iCs/>
          <w:sz w:val="18"/>
          <w:szCs w:val="18"/>
        </w:rPr>
        <w:t>säkerhet och om förfaranden i frågor som gäller livsmedelssäkerhet</w:t>
      </w:r>
      <w:r w:rsidRPr="00A565F8">
        <w:rPr>
          <w:i/>
          <w:sz w:val="18"/>
          <w:szCs w:val="18"/>
        </w:rPr>
        <w:t xml:space="preserve">: </w:t>
      </w:r>
    </w:p>
    <w:p w14:paraId="42C1D2A9" w14:textId="77777777" w:rsidR="00F71CC6" w:rsidRPr="00A565F8" w:rsidRDefault="00AB307F" w:rsidP="00F71CC6">
      <w:pPr>
        <w:pStyle w:val="Brdtextmedindrag"/>
        <w:rPr>
          <w:sz w:val="18"/>
          <w:szCs w:val="18"/>
        </w:rPr>
      </w:pPr>
      <w:r w:rsidRPr="00A565F8">
        <w:rPr>
          <w:sz w:val="18"/>
          <w:szCs w:val="18"/>
        </w:rPr>
        <w:t xml:space="preserve">- livsmedel, </w:t>
      </w:r>
    </w:p>
    <w:p w14:paraId="20BB6601" w14:textId="77777777" w:rsidR="00F71CC6" w:rsidRPr="00A565F8" w:rsidRDefault="00AB307F" w:rsidP="00F71CC6">
      <w:pPr>
        <w:pStyle w:val="Brdtextmedindrag"/>
        <w:rPr>
          <w:sz w:val="18"/>
          <w:szCs w:val="18"/>
        </w:rPr>
      </w:pPr>
      <w:r w:rsidRPr="00A565F8">
        <w:rPr>
          <w:sz w:val="18"/>
          <w:szCs w:val="18"/>
        </w:rPr>
        <w:t>- stadier i produktions-, bear</w:t>
      </w:r>
      <w:r w:rsidRPr="00A565F8">
        <w:rPr>
          <w:sz w:val="18"/>
          <w:szCs w:val="18"/>
        </w:rPr>
        <w:softHyphen/>
        <w:t>bet</w:t>
      </w:r>
      <w:r w:rsidRPr="00A565F8">
        <w:rPr>
          <w:sz w:val="18"/>
          <w:szCs w:val="18"/>
        </w:rPr>
        <w:softHyphen/>
        <w:t>nings- och distribut</w:t>
      </w:r>
      <w:r w:rsidRPr="00A565F8">
        <w:rPr>
          <w:sz w:val="18"/>
          <w:szCs w:val="18"/>
        </w:rPr>
        <w:softHyphen/>
        <w:t>ions</w:t>
      </w:r>
      <w:r w:rsidRPr="00A565F8">
        <w:rPr>
          <w:sz w:val="18"/>
          <w:szCs w:val="18"/>
        </w:rPr>
        <w:softHyphen/>
        <w:t xml:space="preserve">kedjan, </w:t>
      </w:r>
    </w:p>
    <w:p w14:paraId="5044E837" w14:textId="77777777" w:rsidR="00F71CC6" w:rsidRPr="00A565F8" w:rsidRDefault="00AB307F" w:rsidP="00F71CC6">
      <w:pPr>
        <w:pStyle w:val="Brdtextmedindrag"/>
        <w:rPr>
          <w:sz w:val="18"/>
          <w:szCs w:val="18"/>
        </w:rPr>
      </w:pPr>
      <w:r w:rsidRPr="00A565F8">
        <w:rPr>
          <w:sz w:val="18"/>
          <w:szCs w:val="18"/>
        </w:rPr>
        <w:t xml:space="preserve">- primärproduktion, </w:t>
      </w:r>
    </w:p>
    <w:p w14:paraId="7E8D5421" w14:textId="77777777" w:rsidR="00F71CC6" w:rsidRPr="00A565F8" w:rsidRDefault="00AB307F" w:rsidP="00F71CC6">
      <w:pPr>
        <w:pStyle w:val="Brdtextmedindrag"/>
        <w:rPr>
          <w:sz w:val="18"/>
          <w:szCs w:val="18"/>
        </w:rPr>
      </w:pPr>
      <w:r w:rsidRPr="00A565F8">
        <w:rPr>
          <w:sz w:val="18"/>
          <w:szCs w:val="18"/>
        </w:rPr>
        <w:t>- utsläppande på marknaden</w:t>
      </w:r>
      <w:r>
        <w:rPr>
          <w:sz w:val="18"/>
          <w:szCs w:val="18"/>
        </w:rPr>
        <w:t>,</w:t>
      </w:r>
      <w:r w:rsidRPr="00A565F8">
        <w:rPr>
          <w:sz w:val="18"/>
          <w:szCs w:val="18"/>
        </w:rPr>
        <w:t xml:space="preserve"> och</w:t>
      </w:r>
    </w:p>
    <w:p w14:paraId="0EE16124" w14:textId="77777777" w:rsidR="00F71CC6" w:rsidRPr="00A565F8" w:rsidRDefault="00AB307F" w:rsidP="00F71CC6">
      <w:pPr>
        <w:pStyle w:val="Brdtextmedindrag"/>
        <w:rPr>
          <w:sz w:val="18"/>
          <w:szCs w:val="18"/>
        </w:rPr>
      </w:pPr>
      <w:r>
        <w:rPr>
          <w:sz w:val="18"/>
          <w:szCs w:val="18"/>
        </w:rPr>
        <w:t>- l</w:t>
      </w:r>
      <w:r w:rsidRPr="00A565F8">
        <w:rPr>
          <w:sz w:val="18"/>
          <w:szCs w:val="18"/>
        </w:rPr>
        <w:t>ivsmedelsföretagare,</w:t>
      </w:r>
    </w:p>
    <w:p w14:paraId="77584BF6" w14:textId="77777777" w:rsidR="00F71CC6" w:rsidRPr="00A565F8" w:rsidRDefault="00AB307F" w:rsidP="00F71CC6">
      <w:pPr>
        <w:pStyle w:val="Brdtextmedindrag"/>
        <w:rPr>
          <w:sz w:val="18"/>
          <w:szCs w:val="18"/>
        </w:rPr>
      </w:pPr>
      <w:r w:rsidRPr="00117256">
        <w:rPr>
          <w:i/>
          <w:iCs/>
          <w:sz w:val="18"/>
          <w:szCs w:val="18"/>
        </w:rPr>
        <w:t>2</w:t>
      </w:r>
      <w:r w:rsidRPr="00A565F8">
        <w:rPr>
          <w:sz w:val="18"/>
          <w:szCs w:val="18"/>
        </w:rPr>
        <w:t>. </w:t>
      </w:r>
      <w:r w:rsidRPr="00A565F8">
        <w:rPr>
          <w:i/>
          <w:sz w:val="18"/>
          <w:szCs w:val="18"/>
        </w:rPr>
        <w:t>uttrycket</w:t>
      </w:r>
      <w:r w:rsidRPr="00A565F8">
        <w:rPr>
          <w:sz w:val="18"/>
          <w:szCs w:val="18"/>
        </w:rPr>
        <w:t xml:space="preserve"> anläggning </w:t>
      </w:r>
      <w:r w:rsidRPr="00A565F8">
        <w:rPr>
          <w:iCs/>
          <w:sz w:val="18"/>
          <w:szCs w:val="18"/>
        </w:rPr>
        <w:t>samma</w:t>
      </w:r>
      <w:r w:rsidRPr="00A565F8">
        <w:rPr>
          <w:i/>
          <w:sz w:val="18"/>
          <w:szCs w:val="18"/>
        </w:rPr>
        <w:t xml:space="preserve"> sak</w:t>
      </w:r>
      <w:r w:rsidRPr="00A565F8">
        <w:rPr>
          <w:sz w:val="18"/>
          <w:szCs w:val="18"/>
        </w:rPr>
        <w:t xml:space="preserve"> som i Europaparla</w:t>
      </w:r>
      <w:r w:rsidRPr="00A565F8">
        <w:rPr>
          <w:sz w:val="18"/>
          <w:szCs w:val="18"/>
        </w:rPr>
        <w:softHyphen/>
        <w:t>men</w:t>
      </w:r>
      <w:r w:rsidRPr="00A565F8">
        <w:rPr>
          <w:sz w:val="18"/>
          <w:szCs w:val="18"/>
        </w:rPr>
        <w:softHyphen/>
        <w:t>tets och rådets förord</w:t>
      </w:r>
      <w:r>
        <w:rPr>
          <w:sz w:val="18"/>
          <w:szCs w:val="18"/>
        </w:rPr>
        <w:softHyphen/>
      </w:r>
      <w:r w:rsidRPr="00A565F8">
        <w:rPr>
          <w:sz w:val="18"/>
          <w:szCs w:val="18"/>
        </w:rPr>
        <w:t>ning (EG) nr 852/2004 av den 29 april 2004 om livsmedelshygien,</w:t>
      </w:r>
    </w:p>
    <w:p w14:paraId="11670AD1" w14:textId="77777777" w:rsidR="00F71CC6" w:rsidRPr="00A565F8" w:rsidRDefault="00AB307F" w:rsidP="00F71CC6">
      <w:pPr>
        <w:pStyle w:val="Brdtextmedindrag"/>
        <w:rPr>
          <w:i/>
          <w:sz w:val="18"/>
          <w:szCs w:val="18"/>
        </w:rPr>
      </w:pPr>
      <w:r w:rsidRPr="00117256">
        <w:rPr>
          <w:i/>
          <w:iCs/>
          <w:sz w:val="18"/>
          <w:szCs w:val="18"/>
        </w:rPr>
        <w:t>3</w:t>
      </w:r>
      <w:r w:rsidRPr="00A565F8">
        <w:rPr>
          <w:sz w:val="18"/>
          <w:szCs w:val="18"/>
        </w:rPr>
        <w:t>. </w:t>
      </w:r>
      <w:r w:rsidRPr="00A565F8">
        <w:rPr>
          <w:i/>
          <w:sz w:val="18"/>
          <w:szCs w:val="18"/>
        </w:rPr>
        <w:t>uttrycket offentlig kontroll</w:t>
      </w:r>
    </w:p>
    <w:p w14:paraId="39169D83" w14:textId="77777777" w:rsidR="00F71CC6" w:rsidRPr="00A565F8" w:rsidRDefault="00AB307F" w:rsidP="00F71CC6">
      <w:pPr>
        <w:pStyle w:val="Brdtextmedindrag"/>
        <w:rPr>
          <w:i/>
          <w:sz w:val="18"/>
          <w:szCs w:val="18"/>
        </w:rPr>
      </w:pPr>
      <w:r w:rsidRPr="00A565F8">
        <w:rPr>
          <w:i/>
          <w:sz w:val="18"/>
          <w:szCs w:val="18"/>
        </w:rPr>
        <w:t>a) offentlig kontroll enligt Europaparlamentets och rådets förordning (EU) 2017/625 av den 15 mars 2017 om offentlig kontroll och annan offentlig verksam</w:t>
      </w:r>
      <w:r>
        <w:rPr>
          <w:i/>
          <w:sz w:val="18"/>
          <w:szCs w:val="18"/>
        </w:rPr>
        <w:softHyphen/>
      </w:r>
      <w:r w:rsidRPr="00A565F8">
        <w:rPr>
          <w:i/>
          <w:sz w:val="18"/>
          <w:szCs w:val="18"/>
        </w:rPr>
        <w:t>het för att säkerställa tillämp</w:t>
      </w:r>
      <w:r w:rsidRPr="00A565F8">
        <w:rPr>
          <w:i/>
          <w:sz w:val="18"/>
          <w:szCs w:val="18"/>
        </w:rPr>
        <w:softHyphen/>
        <w:t>ningen av livsmedels- och foder</w:t>
      </w:r>
      <w:r w:rsidRPr="00A565F8">
        <w:rPr>
          <w:i/>
          <w:sz w:val="18"/>
          <w:szCs w:val="18"/>
        </w:rPr>
        <w:softHyphen/>
        <w:t>lagstiftningen och av bestämmelser om djurs hälsa och djurskydd, växtskydd och växtskyddsmedel samt om ändring av Europaparla</w:t>
      </w:r>
      <w:r w:rsidRPr="00A565F8">
        <w:rPr>
          <w:i/>
          <w:sz w:val="18"/>
          <w:szCs w:val="18"/>
        </w:rPr>
        <w:softHyphen/>
        <w:t>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w:t>
      </w:r>
      <w:r w:rsidRPr="00A565F8">
        <w:rPr>
          <w:i/>
          <w:sz w:val="18"/>
          <w:szCs w:val="18"/>
        </w:rPr>
        <w:softHyphen/>
        <w:t>vande av Europapar</w:t>
      </w:r>
      <w:r>
        <w:rPr>
          <w:i/>
          <w:sz w:val="18"/>
          <w:szCs w:val="18"/>
        </w:rPr>
        <w:softHyphen/>
      </w:r>
      <w:r w:rsidRPr="00A565F8">
        <w:rPr>
          <w:i/>
          <w:sz w:val="18"/>
          <w:szCs w:val="18"/>
        </w:rPr>
        <w:t>lamentets och rådets förordningar (EG) nr 854/2004 och (EG) nr 882/2004, rådets direktiv 89/608/EEG, 89/662</w:t>
      </w:r>
      <w:r w:rsidRPr="00A565F8">
        <w:rPr>
          <w:i/>
          <w:sz w:val="18"/>
          <w:szCs w:val="18"/>
        </w:rPr>
        <w:softHyphen/>
        <w:t>/EEG, 90/425/EEG, 91/496</w:t>
      </w:r>
      <w:r w:rsidRPr="00A565F8">
        <w:rPr>
          <w:i/>
          <w:sz w:val="18"/>
          <w:szCs w:val="18"/>
        </w:rPr>
        <w:softHyphen/>
        <w:t>/EEG, 96/23/EG, 96/93/EG och 97/78/EG samt rådets beslut 92/438/EEG (förordningen om offent</w:t>
      </w:r>
      <w:r>
        <w:rPr>
          <w:i/>
          <w:sz w:val="18"/>
          <w:szCs w:val="18"/>
        </w:rPr>
        <w:softHyphen/>
      </w:r>
      <w:r w:rsidRPr="00A565F8">
        <w:rPr>
          <w:i/>
          <w:sz w:val="18"/>
          <w:szCs w:val="18"/>
        </w:rPr>
        <w:t>lig kontroll), och</w:t>
      </w:r>
    </w:p>
    <w:p w14:paraId="33A57D29" w14:textId="77777777" w:rsidR="00F71CC6" w:rsidRPr="00A565F8" w:rsidRDefault="00AB307F" w:rsidP="00F71CC6">
      <w:pPr>
        <w:pStyle w:val="Brdtextmedindrag"/>
        <w:rPr>
          <w:i/>
          <w:sz w:val="18"/>
          <w:szCs w:val="18"/>
        </w:rPr>
      </w:pPr>
      <w:r w:rsidRPr="00A565F8">
        <w:rPr>
          <w:i/>
          <w:sz w:val="18"/>
          <w:szCs w:val="18"/>
        </w:rPr>
        <w:t>b) kontroll i övrigt av att denna lag och föreskrif</w:t>
      </w:r>
      <w:r w:rsidRPr="00A565F8">
        <w:rPr>
          <w:i/>
          <w:sz w:val="18"/>
          <w:szCs w:val="18"/>
        </w:rPr>
        <w:softHyphen/>
        <w:t xml:space="preserve">ter </w:t>
      </w:r>
      <w:r>
        <w:rPr>
          <w:i/>
          <w:sz w:val="18"/>
          <w:szCs w:val="18"/>
        </w:rPr>
        <w:t xml:space="preserve">och beslut </w:t>
      </w:r>
      <w:r w:rsidRPr="00A565F8">
        <w:rPr>
          <w:i/>
          <w:sz w:val="18"/>
          <w:szCs w:val="18"/>
        </w:rPr>
        <w:t>som har meddelats med stöd av lagen följs,</w:t>
      </w:r>
    </w:p>
    <w:p w14:paraId="6EBF6E2D" w14:textId="77777777" w:rsidR="00F71CC6" w:rsidRPr="00A565F8" w:rsidRDefault="00AB307F" w:rsidP="00F71CC6">
      <w:pPr>
        <w:pStyle w:val="Brdtextmedindrag"/>
        <w:rPr>
          <w:i/>
          <w:sz w:val="18"/>
          <w:szCs w:val="18"/>
        </w:rPr>
      </w:pPr>
      <w:r w:rsidRPr="00A565F8">
        <w:rPr>
          <w:i/>
          <w:sz w:val="18"/>
          <w:szCs w:val="18"/>
        </w:rPr>
        <w:t xml:space="preserve">4. uttrycket annan offentlig verksamhet </w:t>
      </w:r>
    </w:p>
    <w:p w14:paraId="40F29DD9" w14:textId="77777777" w:rsidR="00F71CC6" w:rsidRPr="00A565F8" w:rsidRDefault="00AB307F" w:rsidP="00F71CC6">
      <w:pPr>
        <w:pStyle w:val="Brdtextmedindrag"/>
        <w:rPr>
          <w:i/>
          <w:sz w:val="18"/>
          <w:szCs w:val="18"/>
        </w:rPr>
      </w:pPr>
      <w:r w:rsidRPr="00A565F8">
        <w:rPr>
          <w:i/>
          <w:sz w:val="18"/>
          <w:szCs w:val="18"/>
        </w:rPr>
        <w:t>a) annan offentlig verksamhet enligt förordning (EU) 2017/625, och</w:t>
      </w:r>
    </w:p>
    <w:p w14:paraId="369E5E15" w14:textId="77777777" w:rsidR="00F71CC6" w:rsidRPr="00A565F8" w:rsidRDefault="00AB307F" w:rsidP="00F71CC6">
      <w:pPr>
        <w:pStyle w:val="Brdtextmedindrag"/>
        <w:rPr>
          <w:i/>
          <w:sz w:val="18"/>
          <w:szCs w:val="18"/>
        </w:rPr>
      </w:pPr>
      <w:r w:rsidRPr="00A565F8">
        <w:rPr>
          <w:i/>
          <w:sz w:val="18"/>
          <w:szCs w:val="18"/>
        </w:rPr>
        <w:t>b) sådan offentlig verksamhet som i övrigt utförs med stöd av lagen eller före</w:t>
      </w:r>
      <w:r>
        <w:rPr>
          <w:i/>
          <w:sz w:val="18"/>
          <w:szCs w:val="18"/>
        </w:rPr>
        <w:softHyphen/>
      </w:r>
      <w:r w:rsidRPr="00A565F8">
        <w:rPr>
          <w:i/>
          <w:sz w:val="18"/>
          <w:szCs w:val="18"/>
        </w:rPr>
        <w:t xml:space="preserve">skrifter </w:t>
      </w:r>
      <w:r>
        <w:rPr>
          <w:i/>
          <w:sz w:val="18"/>
          <w:szCs w:val="18"/>
        </w:rPr>
        <w:t xml:space="preserve">eller beslut </w:t>
      </w:r>
      <w:r w:rsidRPr="00A565F8">
        <w:rPr>
          <w:i/>
          <w:sz w:val="18"/>
          <w:szCs w:val="18"/>
        </w:rPr>
        <w:t>som har meddelats med stöd av lagen, och</w:t>
      </w:r>
    </w:p>
    <w:p w14:paraId="748C13B5" w14:textId="77777777" w:rsidR="00F71CC6" w:rsidRPr="00A565F8" w:rsidRDefault="00AB307F" w:rsidP="00F71CC6">
      <w:pPr>
        <w:pStyle w:val="Brdtextmedindrag"/>
        <w:rPr>
          <w:i/>
          <w:sz w:val="18"/>
          <w:szCs w:val="18"/>
        </w:rPr>
      </w:pPr>
      <w:r w:rsidRPr="00A565F8">
        <w:rPr>
          <w:i/>
          <w:sz w:val="18"/>
          <w:szCs w:val="18"/>
        </w:rPr>
        <w:t>5. uttrycket organ med delege</w:t>
      </w:r>
      <w:r w:rsidRPr="00A565F8">
        <w:rPr>
          <w:i/>
          <w:sz w:val="18"/>
          <w:szCs w:val="18"/>
        </w:rPr>
        <w:softHyphen/>
        <w:t>rade uppgifter samma sak som i förordning (EU) 2017/625</w:t>
      </w:r>
      <w:r w:rsidRPr="00A565F8">
        <w:rPr>
          <w:sz w:val="18"/>
          <w:szCs w:val="18"/>
        </w:rPr>
        <w:t>.</w:t>
      </w:r>
    </w:p>
    <w:p w14:paraId="3CDCFCEB" w14:textId="77777777" w:rsidR="00F71CC6" w:rsidRDefault="00F71CC6" w:rsidP="00F71CC6">
      <w:pPr>
        <w:pStyle w:val="Brdtextmedindrag"/>
        <w:ind w:firstLine="0"/>
      </w:pPr>
    </w:p>
    <w:p w14:paraId="04DF8816" w14:textId="77777777" w:rsidR="00F71CC6" w:rsidRDefault="00AB307F" w:rsidP="00F71CC6">
      <w:pPr>
        <w:pStyle w:val="Brdtextmedindrag"/>
        <w:ind w:firstLine="0"/>
      </w:pPr>
      <w:r w:rsidRPr="008C04D6">
        <w:t xml:space="preserve">Paragrafen innehåller bestämmelser om definitioner av olika uttryck. Övervägandena finns i </w:t>
      </w:r>
      <w:r w:rsidRPr="00603DDD">
        <w:t xml:space="preserve">avsnitten 6.2 och </w:t>
      </w:r>
      <w:r>
        <w:t>9.1</w:t>
      </w:r>
      <w:r w:rsidRPr="00603DDD">
        <w:t>.</w:t>
      </w:r>
    </w:p>
    <w:p w14:paraId="0E7456C3" w14:textId="77777777" w:rsidR="00F71CC6" w:rsidRDefault="00AB307F" w:rsidP="00F71CC6">
      <w:pPr>
        <w:pStyle w:val="Brdtextmedindrag"/>
      </w:pPr>
      <w:r>
        <w:t xml:space="preserve">I paragrafen införs en punktuppställning. Definitionerna av uttrycken i första och andra styckena förs oförändrade över till </w:t>
      </w:r>
      <w:r w:rsidRPr="008C04D6">
        <w:rPr>
          <w:i/>
        </w:rPr>
        <w:t>punkt</w:t>
      </w:r>
      <w:r>
        <w:rPr>
          <w:i/>
        </w:rPr>
        <w:t>erna</w:t>
      </w:r>
      <w:r w:rsidRPr="008C04D6">
        <w:rPr>
          <w:i/>
        </w:rPr>
        <w:t xml:space="preserve"> 1 och 2</w:t>
      </w:r>
      <w:r>
        <w:t xml:space="preserve">. I </w:t>
      </w:r>
      <w:r w:rsidRPr="008C04D6">
        <w:rPr>
          <w:i/>
        </w:rPr>
        <w:t>punkt</w:t>
      </w:r>
      <w:r>
        <w:rPr>
          <w:i/>
        </w:rPr>
        <w:t>erna</w:t>
      </w:r>
      <w:r w:rsidRPr="008C04D6">
        <w:rPr>
          <w:i/>
        </w:rPr>
        <w:t xml:space="preserve"> 3 och 4</w:t>
      </w:r>
      <w:r>
        <w:t xml:space="preserve"> införs definitioner av uttrycken offentlig kontroll och annan offentlig verksamhet. Definitionerna innebär att med uttrycken ska förstås dels offentlig kontroll och annan offentlig verksamhet enligt definitionerna i artikel 2 i den nya kontrollförordningen, dels sådan kontroll och offentlig verksamhet som inte omfattas av den nya kontroll</w:t>
      </w:r>
      <w:r>
        <w:softHyphen/>
        <w:t xml:space="preserve">förordningen utan enbart har stöd i livsmedelslagen, dvs. kontroll av snus, tuggtobak och dricksvatten före tappkranen. I </w:t>
      </w:r>
      <w:r w:rsidRPr="008C04D6">
        <w:rPr>
          <w:i/>
        </w:rPr>
        <w:t>punkt 5</w:t>
      </w:r>
      <w:r>
        <w:t xml:space="preserve"> anges att uttrycket organ med delegerade uppgifter betyder samma sak i livsmedelslagen som i den nya kontrollförordningen. Den definition av uttrycket som finns i artikel 3 i kontrollförordningen gäller alltså vid tillämpningen av lagen. Uttrycket har samma betydelse oavsett om den offentliga kontrollen eller verksamheten utförs enligt den nya kontrollförordningen eller med stöd av livsmedelslagen.</w:t>
      </w:r>
    </w:p>
    <w:p w14:paraId="2031351C" w14:textId="77777777" w:rsidR="00F71CC6" w:rsidRDefault="00AB307F" w:rsidP="00F71CC6">
      <w:pPr>
        <w:pStyle w:val="Brdtextmedindrag"/>
      </w:pPr>
      <w:r>
        <w:t>Hänvisningen till den nya kontrollförordningen är dynamisk dvs. avser förordningen i den vid varje tidpunkt gällande lydelsen.</w:t>
      </w:r>
    </w:p>
    <w:p w14:paraId="1ACF247A" w14:textId="77777777" w:rsidR="00F71CC6" w:rsidRDefault="00AB307F" w:rsidP="00F71CC6">
      <w:pPr>
        <w:pStyle w:val="Brdtextmedindrag"/>
      </w:pPr>
      <w:r>
        <w:t>I övrigt görs vissa språkliga ändringar.</w:t>
      </w:r>
    </w:p>
    <w:p w14:paraId="17B723BB" w14:textId="77777777" w:rsidR="00F71CC6" w:rsidRPr="007429F3" w:rsidRDefault="00AB307F" w:rsidP="00F71CC6">
      <w:pPr>
        <w:pStyle w:val="Rubrik4utannumrering"/>
        <w:rPr>
          <w:i/>
          <w:iCs/>
          <w:sz w:val="18"/>
          <w:szCs w:val="18"/>
        </w:rPr>
      </w:pPr>
      <w:r w:rsidRPr="007429F3">
        <w:rPr>
          <w:i/>
          <w:iCs/>
          <w:sz w:val="18"/>
          <w:szCs w:val="18"/>
        </w:rPr>
        <w:t xml:space="preserve">EU-bestämmelser </w:t>
      </w:r>
      <w:r w:rsidRPr="00C810F7">
        <w:rPr>
          <w:sz w:val="18"/>
          <w:szCs w:val="18"/>
        </w:rPr>
        <w:t>som lagen</w:t>
      </w:r>
      <w:r w:rsidRPr="007429F3">
        <w:rPr>
          <w:i/>
          <w:iCs/>
          <w:sz w:val="18"/>
          <w:szCs w:val="18"/>
        </w:rPr>
        <w:t xml:space="preserve"> kompletterar</w:t>
      </w:r>
    </w:p>
    <w:p w14:paraId="67E27461" w14:textId="77777777" w:rsidR="00F71CC6" w:rsidRPr="007429F3" w:rsidRDefault="00AB307F" w:rsidP="00F71CC6">
      <w:pPr>
        <w:pStyle w:val="Brdtext"/>
        <w:rPr>
          <w:sz w:val="18"/>
          <w:szCs w:val="18"/>
        </w:rPr>
      </w:pPr>
      <w:r w:rsidRPr="007429F3">
        <w:rPr>
          <w:b/>
          <w:sz w:val="18"/>
          <w:szCs w:val="18"/>
        </w:rPr>
        <w:t xml:space="preserve">5 § </w:t>
      </w:r>
      <w:r w:rsidRPr="007429F3">
        <w:rPr>
          <w:sz w:val="18"/>
          <w:szCs w:val="18"/>
        </w:rPr>
        <w:t xml:space="preserve">Lagen kompletterar sådana bestämmelser i </w:t>
      </w:r>
      <w:r w:rsidRPr="007429F3">
        <w:rPr>
          <w:i/>
          <w:sz w:val="18"/>
          <w:szCs w:val="18"/>
        </w:rPr>
        <w:t>EU-förordningar</w:t>
      </w:r>
      <w:r w:rsidRPr="007429F3">
        <w:rPr>
          <w:sz w:val="18"/>
          <w:szCs w:val="18"/>
        </w:rPr>
        <w:t xml:space="preserve"> </w:t>
      </w:r>
      <w:r w:rsidRPr="007429F3">
        <w:rPr>
          <w:i/>
          <w:sz w:val="18"/>
          <w:szCs w:val="18"/>
        </w:rPr>
        <w:t>(EU-bestämmel</w:t>
      </w:r>
      <w:r>
        <w:rPr>
          <w:i/>
          <w:sz w:val="18"/>
          <w:szCs w:val="18"/>
        </w:rPr>
        <w:softHyphen/>
      </w:r>
      <w:r w:rsidRPr="007429F3">
        <w:rPr>
          <w:i/>
          <w:sz w:val="18"/>
          <w:szCs w:val="18"/>
        </w:rPr>
        <w:t>ser)</w:t>
      </w:r>
      <w:r w:rsidRPr="007429F3">
        <w:rPr>
          <w:sz w:val="18"/>
          <w:szCs w:val="18"/>
        </w:rPr>
        <w:t xml:space="preserve"> som har samma syfte som lagen och som faller inom lagens tillämpnings</w:t>
      </w:r>
      <w:r w:rsidRPr="007429F3">
        <w:rPr>
          <w:sz w:val="18"/>
          <w:szCs w:val="18"/>
        </w:rPr>
        <w:softHyphen/>
        <w:t>om</w:t>
      </w:r>
      <w:r>
        <w:rPr>
          <w:sz w:val="18"/>
          <w:szCs w:val="18"/>
        </w:rPr>
        <w:softHyphen/>
      </w:r>
      <w:r w:rsidRPr="007429F3">
        <w:rPr>
          <w:sz w:val="18"/>
          <w:szCs w:val="18"/>
        </w:rPr>
        <w:t xml:space="preserve">råde. Regeringen </w:t>
      </w:r>
      <w:r w:rsidRPr="007429F3">
        <w:rPr>
          <w:i/>
          <w:sz w:val="18"/>
          <w:szCs w:val="18"/>
        </w:rPr>
        <w:t>ska</w:t>
      </w:r>
      <w:r w:rsidRPr="007429F3">
        <w:rPr>
          <w:sz w:val="18"/>
          <w:szCs w:val="18"/>
        </w:rPr>
        <w:t xml:space="preserve"> i Svensk författningssamling </w:t>
      </w:r>
      <w:r w:rsidRPr="007429F3">
        <w:rPr>
          <w:i/>
          <w:sz w:val="18"/>
          <w:szCs w:val="18"/>
        </w:rPr>
        <w:t>tillkännage</w:t>
      </w:r>
      <w:r w:rsidRPr="007429F3">
        <w:rPr>
          <w:sz w:val="18"/>
          <w:szCs w:val="18"/>
        </w:rPr>
        <w:t xml:space="preserve"> vilka grundför</w:t>
      </w:r>
      <w:r w:rsidRPr="007429F3">
        <w:rPr>
          <w:sz w:val="18"/>
          <w:szCs w:val="18"/>
        </w:rPr>
        <w:softHyphen/>
        <w:t>ord</w:t>
      </w:r>
      <w:r>
        <w:rPr>
          <w:sz w:val="18"/>
          <w:szCs w:val="18"/>
        </w:rPr>
        <w:softHyphen/>
      </w:r>
      <w:r w:rsidRPr="007429F3">
        <w:rPr>
          <w:sz w:val="18"/>
          <w:szCs w:val="18"/>
        </w:rPr>
        <w:t>ningar som avses.</w:t>
      </w:r>
    </w:p>
    <w:p w14:paraId="759796F6" w14:textId="77777777" w:rsidR="00F71CC6" w:rsidRPr="007429F3" w:rsidRDefault="00AB307F" w:rsidP="00F71CC6">
      <w:pPr>
        <w:pStyle w:val="Brdtextmedindrag"/>
        <w:rPr>
          <w:sz w:val="18"/>
          <w:szCs w:val="18"/>
        </w:rPr>
      </w:pPr>
      <w:r w:rsidRPr="007429F3">
        <w:rPr>
          <w:sz w:val="18"/>
          <w:szCs w:val="18"/>
        </w:rPr>
        <w:t xml:space="preserve">I fråga om </w:t>
      </w:r>
      <w:r w:rsidRPr="007429F3">
        <w:rPr>
          <w:i/>
          <w:sz w:val="18"/>
          <w:szCs w:val="18"/>
        </w:rPr>
        <w:t>EU-bestämmelser</w:t>
      </w:r>
      <w:r w:rsidRPr="007429F3">
        <w:rPr>
          <w:sz w:val="18"/>
          <w:szCs w:val="18"/>
        </w:rPr>
        <w:t xml:space="preserve"> som faller inom flera lagars tillämpningsområde</w:t>
      </w:r>
      <w:r w:rsidRPr="00624B6F">
        <w:rPr>
          <w:i/>
          <w:iCs/>
          <w:sz w:val="18"/>
          <w:szCs w:val="18"/>
        </w:rPr>
        <w:t xml:space="preserve"> ska</w:t>
      </w:r>
      <w:r>
        <w:rPr>
          <w:sz w:val="18"/>
          <w:szCs w:val="18"/>
        </w:rPr>
        <w:t xml:space="preserve"> </w:t>
      </w:r>
      <w:r w:rsidRPr="007429F3">
        <w:rPr>
          <w:sz w:val="18"/>
          <w:szCs w:val="18"/>
        </w:rPr>
        <w:t xml:space="preserve">regeringen på samma sätt som i första stycket </w:t>
      </w:r>
      <w:r w:rsidRPr="00624B6F">
        <w:rPr>
          <w:i/>
          <w:iCs/>
          <w:sz w:val="18"/>
          <w:szCs w:val="18"/>
        </w:rPr>
        <w:t xml:space="preserve">tillkännage </w:t>
      </w:r>
      <w:r w:rsidRPr="007429F3">
        <w:rPr>
          <w:sz w:val="18"/>
          <w:szCs w:val="18"/>
        </w:rPr>
        <w:t>vilka bestäm</w:t>
      </w:r>
      <w:r w:rsidRPr="007429F3">
        <w:rPr>
          <w:sz w:val="18"/>
          <w:szCs w:val="18"/>
        </w:rPr>
        <w:softHyphen/>
        <w:t xml:space="preserve">melser som denna lag </w:t>
      </w:r>
      <w:r w:rsidRPr="007429F3">
        <w:rPr>
          <w:i/>
          <w:sz w:val="18"/>
          <w:szCs w:val="18"/>
        </w:rPr>
        <w:t>kompletterar</w:t>
      </w:r>
      <w:r w:rsidRPr="007429F3">
        <w:rPr>
          <w:sz w:val="18"/>
          <w:szCs w:val="18"/>
        </w:rPr>
        <w:t>.</w:t>
      </w:r>
    </w:p>
    <w:p w14:paraId="53874085" w14:textId="77777777" w:rsidR="00F71CC6" w:rsidRPr="007429F3" w:rsidRDefault="00AB307F" w:rsidP="00F71CC6">
      <w:pPr>
        <w:pStyle w:val="Brdtextmedindrag"/>
        <w:rPr>
          <w:sz w:val="18"/>
          <w:szCs w:val="18"/>
        </w:rPr>
      </w:pPr>
      <w:r w:rsidRPr="007429F3">
        <w:rPr>
          <w:sz w:val="18"/>
          <w:szCs w:val="18"/>
        </w:rPr>
        <w:t>Regeringen eller den myndighet som regeringen bestämmer får meddela före</w:t>
      </w:r>
      <w:r w:rsidRPr="007429F3">
        <w:rPr>
          <w:sz w:val="18"/>
          <w:szCs w:val="18"/>
        </w:rPr>
        <w:softHyphen/>
        <w:t>skrifter eller i det enskilda fallet fatta</w:t>
      </w:r>
      <w:r>
        <w:rPr>
          <w:sz w:val="18"/>
          <w:szCs w:val="18"/>
        </w:rPr>
        <w:t xml:space="preserve"> </w:t>
      </w:r>
      <w:r w:rsidRPr="007429F3">
        <w:rPr>
          <w:i/>
          <w:iCs/>
          <w:sz w:val="18"/>
          <w:szCs w:val="18"/>
        </w:rPr>
        <w:t>de</w:t>
      </w:r>
      <w:r w:rsidRPr="007429F3">
        <w:rPr>
          <w:sz w:val="18"/>
          <w:szCs w:val="18"/>
        </w:rPr>
        <w:t xml:space="preserve"> beslut som behövs för </w:t>
      </w:r>
      <w:r w:rsidRPr="007429F3">
        <w:rPr>
          <w:i/>
          <w:sz w:val="18"/>
          <w:szCs w:val="18"/>
        </w:rPr>
        <w:t>att komplettera EU-bestäm</w:t>
      </w:r>
      <w:r w:rsidRPr="007429F3">
        <w:rPr>
          <w:i/>
          <w:sz w:val="18"/>
          <w:szCs w:val="18"/>
        </w:rPr>
        <w:softHyphen/>
        <w:t>melserna</w:t>
      </w:r>
      <w:r w:rsidRPr="007429F3">
        <w:rPr>
          <w:sz w:val="18"/>
          <w:szCs w:val="18"/>
        </w:rPr>
        <w:t>.</w:t>
      </w:r>
    </w:p>
    <w:p w14:paraId="06C3108D" w14:textId="77777777" w:rsidR="00F71CC6" w:rsidRDefault="00F71CC6" w:rsidP="00F71CC6">
      <w:pPr>
        <w:pStyle w:val="Brdtextmedindrag"/>
        <w:ind w:firstLine="0"/>
      </w:pPr>
    </w:p>
    <w:p w14:paraId="045EA9B9" w14:textId="77777777" w:rsidR="00F71CC6" w:rsidRDefault="00AB307F" w:rsidP="00F71CC6">
      <w:pPr>
        <w:pStyle w:val="Brdtextmedindrag"/>
        <w:ind w:firstLine="0"/>
      </w:pPr>
      <w:r w:rsidRPr="008407E1">
        <w:t>I paragrafen anges vilka bestämmelser i unionsrätten som lagen kompletterar. Ändringarna innebär att EG-förordningar och EG-bestäm</w:t>
      </w:r>
      <w:r>
        <w:softHyphen/>
      </w:r>
      <w:r w:rsidRPr="008407E1">
        <w:t>melser byts ut till EU-förordningar och EU-bestämmelser</w:t>
      </w:r>
      <w:r>
        <w:t xml:space="preserve">. </w:t>
      </w:r>
      <w:r w:rsidRPr="00E10984">
        <w:t>Övriga ändringar är språkliga</w:t>
      </w:r>
      <w:r>
        <w:t>.</w:t>
      </w:r>
    </w:p>
    <w:p w14:paraId="3EA1D009" w14:textId="77777777" w:rsidR="00F71CC6" w:rsidRPr="007429F3" w:rsidRDefault="00AB307F" w:rsidP="00F71CC6">
      <w:pPr>
        <w:pStyle w:val="Rubrik4utannumrering"/>
        <w:rPr>
          <w:i/>
          <w:iCs/>
          <w:sz w:val="18"/>
          <w:szCs w:val="18"/>
        </w:rPr>
      </w:pPr>
      <w:r w:rsidRPr="007429F3">
        <w:rPr>
          <w:i/>
          <w:iCs/>
          <w:sz w:val="18"/>
          <w:szCs w:val="18"/>
        </w:rPr>
        <w:t>Tillämpning av förordning (EU) 2017/625</w:t>
      </w:r>
    </w:p>
    <w:p w14:paraId="60B6BB17" w14:textId="77777777" w:rsidR="00F71CC6" w:rsidRPr="007429F3" w:rsidRDefault="00AB307F" w:rsidP="00F71CC6">
      <w:pPr>
        <w:pStyle w:val="Brdtextmedindrag"/>
        <w:ind w:firstLine="0"/>
        <w:rPr>
          <w:i/>
          <w:sz w:val="18"/>
          <w:szCs w:val="18"/>
        </w:rPr>
      </w:pPr>
      <w:bookmarkStart w:id="644" w:name="_Hlk42860164"/>
      <w:r w:rsidRPr="009C1D12">
        <w:rPr>
          <w:b/>
          <w:bCs/>
          <w:i/>
          <w:iCs/>
          <w:sz w:val="18"/>
          <w:szCs w:val="18"/>
        </w:rPr>
        <w:t>5 a §</w:t>
      </w:r>
      <w:r w:rsidRPr="007429F3">
        <w:rPr>
          <w:b/>
          <w:bCs/>
          <w:sz w:val="18"/>
          <w:szCs w:val="18"/>
        </w:rPr>
        <w:t xml:space="preserve"> </w:t>
      </w:r>
      <w:bookmarkStart w:id="645" w:name="_Hlk43819642"/>
      <w:r w:rsidRPr="007429F3">
        <w:rPr>
          <w:i/>
          <w:sz w:val="18"/>
          <w:szCs w:val="18"/>
        </w:rPr>
        <w:t>Förordning (EU) 2017/625 ska tillämpas även i fråga om offentlig kontroll och annan offentlig verksamhet som faller utanför förordningens tillämpningsom</w:t>
      </w:r>
      <w:r>
        <w:rPr>
          <w:i/>
          <w:sz w:val="18"/>
          <w:szCs w:val="18"/>
        </w:rPr>
        <w:softHyphen/>
      </w:r>
      <w:r w:rsidRPr="007429F3">
        <w:rPr>
          <w:i/>
          <w:sz w:val="18"/>
          <w:szCs w:val="18"/>
        </w:rPr>
        <w:t>råde.</w:t>
      </w:r>
      <w:bookmarkEnd w:id="645"/>
    </w:p>
    <w:p w14:paraId="5D3448AE" w14:textId="77777777" w:rsidR="00F71CC6" w:rsidRPr="007429F3" w:rsidRDefault="00AB307F" w:rsidP="00F71CC6">
      <w:pPr>
        <w:pStyle w:val="Brdtextmedindrag"/>
        <w:rPr>
          <w:i/>
          <w:iCs/>
          <w:sz w:val="18"/>
          <w:szCs w:val="18"/>
        </w:rPr>
      </w:pPr>
      <w:r w:rsidRPr="007429F3">
        <w:rPr>
          <w:i/>
          <w:iCs/>
          <w:sz w:val="18"/>
          <w:szCs w:val="18"/>
        </w:rPr>
        <w:t>Första stycket gäller dock inte</w:t>
      </w:r>
      <w:r>
        <w:rPr>
          <w:i/>
          <w:iCs/>
          <w:sz w:val="18"/>
          <w:szCs w:val="18"/>
        </w:rPr>
        <w:t xml:space="preserve"> offentlig</w:t>
      </w:r>
      <w:r w:rsidRPr="007429F3">
        <w:rPr>
          <w:i/>
          <w:iCs/>
          <w:sz w:val="18"/>
          <w:szCs w:val="18"/>
        </w:rPr>
        <w:t xml:space="preserve"> kontroll </w:t>
      </w:r>
      <w:r>
        <w:rPr>
          <w:i/>
          <w:iCs/>
          <w:sz w:val="18"/>
          <w:szCs w:val="18"/>
        </w:rPr>
        <w:t>och annan offentlig verksamhet i fråga om sådant</w:t>
      </w:r>
      <w:r w:rsidRPr="007429F3">
        <w:rPr>
          <w:i/>
          <w:iCs/>
          <w:sz w:val="18"/>
          <w:szCs w:val="18"/>
        </w:rPr>
        <w:t xml:space="preserve"> vatten</w:t>
      </w:r>
      <w:r>
        <w:rPr>
          <w:i/>
          <w:iCs/>
          <w:sz w:val="18"/>
          <w:szCs w:val="18"/>
        </w:rPr>
        <w:t xml:space="preserve"> och sådana produkter som jämställs med </w:t>
      </w:r>
      <w:r w:rsidRPr="007429F3">
        <w:rPr>
          <w:i/>
          <w:iCs/>
          <w:sz w:val="18"/>
          <w:szCs w:val="18"/>
        </w:rPr>
        <w:t>livsmedel enligt 3 § andra stycket</w:t>
      </w:r>
      <w:bookmarkEnd w:id="644"/>
      <w:r w:rsidRPr="007429F3">
        <w:rPr>
          <w:i/>
          <w:iCs/>
          <w:sz w:val="18"/>
          <w:szCs w:val="18"/>
        </w:rPr>
        <w:t>.</w:t>
      </w:r>
    </w:p>
    <w:p w14:paraId="39D5278F" w14:textId="77777777" w:rsidR="00F71CC6" w:rsidRDefault="00F71CC6" w:rsidP="00F71CC6">
      <w:pPr>
        <w:pStyle w:val="Brdtextmedindrag"/>
      </w:pPr>
    </w:p>
    <w:p w14:paraId="415B6574" w14:textId="77777777" w:rsidR="00F71CC6" w:rsidRDefault="00AB307F" w:rsidP="00F71CC6">
      <w:pPr>
        <w:pStyle w:val="Brdtext"/>
      </w:pPr>
      <w:r>
        <w:t>Paragrafen är ny och övervägandena finns i avsnitt 9.1.</w:t>
      </w:r>
    </w:p>
    <w:p w14:paraId="6A4FD813" w14:textId="77777777" w:rsidR="00F71CC6" w:rsidRDefault="00AB307F" w:rsidP="00F71CC6">
      <w:pPr>
        <w:pStyle w:val="Brdtextmedindrag"/>
      </w:pPr>
      <w:r>
        <w:t xml:space="preserve">Genom </w:t>
      </w:r>
      <w:r w:rsidRPr="001B3894">
        <w:rPr>
          <w:i/>
          <w:iCs/>
        </w:rPr>
        <w:t>första stycket</w:t>
      </w:r>
      <w:r>
        <w:t xml:space="preserve"> görs den nya kontrollförordningen tillämplig på all offentlig kontroll och annan offentlig verksamhet som faller inom lagens tillämpningsområde, med undantag för offentlig kontroll och annan offentlig verksamhet som anges i andra stycket. Kontrollförordningens bestämmelser blir därmed tillämpliga vid offentlig kontroll och annan offentlig verksamhet avseende livsmedel där det finns en nationell särreglering, t.ex. vid kontroll av </w:t>
      </w:r>
      <w:r w:rsidRPr="00952F85">
        <w:t>nationella krav på berikning av vissa bas</w:t>
      </w:r>
      <w:r>
        <w:softHyphen/>
      </w:r>
      <w:r w:rsidRPr="00952F85">
        <w:t>livsmedel</w:t>
      </w:r>
      <w:r>
        <w:t>.</w:t>
      </w:r>
    </w:p>
    <w:p w14:paraId="14212EF1" w14:textId="77777777" w:rsidR="00F71CC6" w:rsidRPr="00B24E43" w:rsidRDefault="00AB307F" w:rsidP="00F71CC6">
      <w:pPr>
        <w:pStyle w:val="Brdtextmedindrag"/>
        <w:rPr>
          <w:i/>
          <w:iCs/>
        </w:rPr>
      </w:pPr>
      <w:r>
        <w:t xml:space="preserve">Av </w:t>
      </w:r>
      <w:r w:rsidRPr="00F13B79">
        <w:rPr>
          <w:i/>
          <w:iCs/>
        </w:rPr>
        <w:t>andra stycket</w:t>
      </w:r>
      <w:r>
        <w:t xml:space="preserve"> framgår att kontrollförordningen inte ska tillämpas när det gäller offentlig kontroll och annan offentlig verksamhet avseende dricksvatten i stadiet före tappkranen samt snus och tuggtobak, dvs. de områden som inte träffas av EU-rättens definition av livsmedel. </w:t>
      </w:r>
    </w:p>
    <w:p w14:paraId="58128574" w14:textId="77777777" w:rsidR="00F71CC6" w:rsidRPr="00427082" w:rsidRDefault="00AB307F" w:rsidP="00F71CC6">
      <w:pPr>
        <w:pStyle w:val="Rubrik4utannumrering"/>
        <w:rPr>
          <w:sz w:val="18"/>
          <w:szCs w:val="18"/>
        </w:rPr>
      </w:pPr>
      <w:r w:rsidRPr="00427082">
        <w:rPr>
          <w:sz w:val="18"/>
          <w:szCs w:val="18"/>
        </w:rPr>
        <w:t>Föreskrifter om livsmedelsanläggningar</w:t>
      </w:r>
    </w:p>
    <w:p w14:paraId="59968BEE" w14:textId="77777777" w:rsidR="00F71CC6" w:rsidRPr="00427082" w:rsidRDefault="00AB307F" w:rsidP="00F71CC6">
      <w:pPr>
        <w:pStyle w:val="Brdtextmedindrag"/>
        <w:ind w:firstLine="0"/>
        <w:rPr>
          <w:sz w:val="18"/>
          <w:szCs w:val="18"/>
        </w:rPr>
      </w:pPr>
      <w:r w:rsidRPr="00427082">
        <w:rPr>
          <w:b/>
          <w:sz w:val="18"/>
          <w:szCs w:val="18"/>
        </w:rPr>
        <w:t>7 §</w:t>
      </w:r>
      <w:r>
        <w:rPr>
          <w:sz w:val="18"/>
          <w:szCs w:val="18"/>
        </w:rPr>
        <w:t> </w:t>
      </w:r>
      <w:r w:rsidRPr="00427082">
        <w:rPr>
          <w:sz w:val="18"/>
          <w:szCs w:val="18"/>
        </w:rPr>
        <w:t>Regeringen eller den myndighet som regeringen bestämmer får meddela före</w:t>
      </w:r>
      <w:r>
        <w:rPr>
          <w:sz w:val="18"/>
          <w:szCs w:val="18"/>
        </w:rPr>
        <w:softHyphen/>
      </w:r>
      <w:r w:rsidRPr="00427082">
        <w:rPr>
          <w:sz w:val="18"/>
          <w:szCs w:val="18"/>
        </w:rPr>
        <w:t>skrifter om</w:t>
      </w:r>
    </w:p>
    <w:p w14:paraId="7F830CAA" w14:textId="77777777" w:rsidR="00F71CC6" w:rsidRPr="00427082" w:rsidRDefault="00AB307F" w:rsidP="00F71CC6">
      <w:pPr>
        <w:pStyle w:val="Brdtextmedindrag"/>
        <w:rPr>
          <w:sz w:val="18"/>
          <w:szCs w:val="18"/>
        </w:rPr>
      </w:pPr>
      <w:r w:rsidRPr="00427082">
        <w:rPr>
          <w:sz w:val="18"/>
          <w:szCs w:val="18"/>
        </w:rPr>
        <w:t>1. att livsmedel får handhas eller släppas ut på marknaden endast i anläggningar som god</w:t>
      </w:r>
      <w:r w:rsidRPr="00427082">
        <w:rPr>
          <w:sz w:val="18"/>
          <w:szCs w:val="18"/>
        </w:rPr>
        <w:softHyphen/>
        <w:t xml:space="preserve">känts av kontrollmyndigheten, </w:t>
      </w:r>
      <w:r w:rsidRPr="00427082">
        <w:rPr>
          <w:i/>
          <w:sz w:val="18"/>
          <w:szCs w:val="18"/>
        </w:rPr>
        <w:t>och</w:t>
      </w:r>
      <w:r w:rsidRPr="00427082">
        <w:rPr>
          <w:sz w:val="18"/>
          <w:szCs w:val="18"/>
        </w:rPr>
        <w:t xml:space="preserve"> </w:t>
      </w:r>
    </w:p>
    <w:p w14:paraId="6189C27A" w14:textId="77777777" w:rsidR="00F71CC6" w:rsidRPr="00427082" w:rsidRDefault="00AB307F" w:rsidP="00F71CC6">
      <w:pPr>
        <w:pStyle w:val="Brdtextmedindrag"/>
        <w:rPr>
          <w:sz w:val="18"/>
          <w:szCs w:val="18"/>
        </w:rPr>
      </w:pPr>
      <w:r w:rsidRPr="00427082">
        <w:rPr>
          <w:sz w:val="18"/>
          <w:szCs w:val="18"/>
        </w:rPr>
        <w:t xml:space="preserve">2. vilka krav som </w:t>
      </w:r>
      <w:r w:rsidRPr="00427082">
        <w:rPr>
          <w:i/>
          <w:sz w:val="18"/>
          <w:szCs w:val="18"/>
        </w:rPr>
        <w:t xml:space="preserve">ska </w:t>
      </w:r>
      <w:r w:rsidRPr="00427082">
        <w:rPr>
          <w:sz w:val="18"/>
          <w:szCs w:val="18"/>
        </w:rPr>
        <w:t>vara uppfyllda för att ett sådant god</w:t>
      </w:r>
      <w:r w:rsidRPr="00427082">
        <w:rPr>
          <w:sz w:val="18"/>
          <w:szCs w:val="18"/>
        </w:rPr>
        <w:softHyphen/>
        <w:t xml:space="preserve">kännande </w:t>
      </w:r>
      <w:r w:rsidRPr="00E3780E">
        <w:rPr>
          <w:i/>
          <w:iCs/>
          <w:sz w:val="18"/>
          <w:szCs w:val="18"/>
        </w:rPr>
        <w:t>ska</w:t>
      </w:r>
      <w:r w:rsidRPr="00EA2DB0">
        <w:rPr>
          <w:i/>
          <w:iCs/>
          <w:sz w:val="18"/>
          <w:szCs w:val="18"/>
        </w:rPr>
        <w:t xml:space="preserve"> beviljas</w:t>
      </w:r>
      <w:r w:rsidRPr="00427082">
        <w:rPr>
          <w:sz w:val="18"/>
          <w:szCs w:val="18"/>
        </w:rPr>
        <w:t>.</w:t>
      </w:r>
    </w:p>
    <w:p w14:paraId="7CF6B1BC" w14:textId="77777777" w:rsidR="00F71CC6" w:rsidRDefault="00F71CC6" w:rsidP="00F71CC6">
      <w:pPr>
        <w:pStyle w:val="Brdtextmedindrag"/>
        <w:ind w:firstLine="0"/>
      </w:pPr>
    </w:p>
    <w:p w14:paraId="1F0D7D53" w14:textId="6D33CAC1" w:rsidR="00F71CC6" w:rsidRDefault="00AB307F" w:rsidP="00F71CC6">
      <w:pPr>
        <w:pStyle w:val="Brdtextmedindrag"/>
        <w:ind w:firstLine="0"/>
      </w:pPr>
      <w:r>
        <w:t xml:space="preserve">Paragrafen innehåller bemyndiganden att meddela föreskrifter om livsmedelsanläggningar. Övervägandena finns i </w:t>
      </w:r>
      <w:r w:rsidRPr="00603DDD">
        <w:t xml:space="preserve">avsnitt </w:t>
      </w:r>
      <w:r>
        <w:t>9</w:t>
      </w:r>
      <w:r w:rsidRPr="00603DDD">
        <w:t>.</w:t>
      </w:r>
      <w:r>
        <w:t>8.</w:t>
      </w:r>
    </w:p>
    <w:p w14:paraId="638D8EB9" w14:textId="77777777" w:rsidR="00F71CC6" w:rsidRDefault="00AB307F" w:rsidP="00F71CC6">
      <w:pPr>
        <w:pStyle w:val="Brdtextmedindrag"/>
      </w:pPr>
      <w:r>
        <w:t xml:space="preserve">Ändringen innebär att hittillsvarande </w:t>
      </w:r>
      <w:r w:rsidRPr="00E10984">
        <w:rPr>
          <w:i/>
        </w:rPr>
        <w:t>punkt 3</w:t>
      </w:r>
      <w:r>
        <w:t xml:space="preserve"> som innehåller ett bemyn</w:t>
      </w:r>
      <w:r>
        <w:softHyphen/>
        <w:t>digande för regeringen eller den myndighet som regeringen bestämmer att meddela föreskrifter om registrering av anläggningar tas bort. Registrering av anläggningar betraktas som annan offentlig verksamhet enligt den nya kontrollförordningen. Ett bemyndigande för regeringen eller den myndig</w:t>
      </w:r>
      <w:r>
        <w:softHyphen/>
        <w:t>het som regeringen bestämmer att meddela föreskrifter om annan offentlig verksamhet finns i 19 § första stycket 1.</w:t>
      </w:r>
    </w:p>
    <w:p w14:paraId="48A94A8A" w14:textId="77777777" w:rsidR="00F71CC6" w:rsidRDefault="00AB307F" w:rsidP="00F71CC6">
      <w:pPr>
        <w:pStyle w:val="Brdtextmedindrag"/>
      </w:pPr>
      <w:r>
        <w:t>Övriga ändringar är språkliga.</w:t>
      </w:r>
    </w:p>
    <w:p w14:paraId="219D693A" w14:textId="77777777" w:rsidR="00F71CC6" w:rsidRDefault="00F71CC6" w:rsidP="00F71CC6">
      <w:pPr>
        <w:pStyle w:val="Brdtextmedindrag"/>
        <w:ind w:firstLine="0"/>
      </w:pPr>
    </w:p>
    <w:p w14:paraId="2EDA886C" w14:textId="77777777" w:rsidR="00F71CC6" w:rsidRPr="00427082" w:rsidRDefault="00AB307F" w:rsidP="00F71CC6">
      <w:pPr>
        <w:pStyle w:val="Brdtextmedindrag"/>
        <w:ind w:firstLine="0"/>
        <w:rPr>
          <w:sz w:val="18"/>
          <w:szCs w:val="18"/>
        </w:rPr>
      </w:pPr>
      <w:r w:rsidRPr="00427082">
        <w:rPr>
          <w:b/>
          <w:sz w:val="18"/>
          <w:szCs w:val="18"/>
        </w:rPr>
        <w:t>8 §</w:t>
      </w:r>
      <w:r w:rsidRPr="00427082">
        <w:rPr>
          <w:sz w:val="18"/>
          <w:szCs w:val="18"/>
        </w:rPr>
        <w:t xml:space="preserve"> Regeringen eller den myndighet som regeringen bestämmer får</w:t>
      </w:r>
      <w:r>
        <w:rPr>
          <w:sz w:val="18"/>
          <w:szCs w:val="18"/>
        </w:rPr>
        <w:t>,</w:t>
      </w:r>
      <w:r w:rsidRPr="00427082">
        <w:rPr>
          <w:sz w:val="18"/>
          <w:szCs w:val="18"/>
        </w:rPr>
        <w:t xml:space="preserve"> efter </w:t>
      </w:r>
      <w:r w:rsidRPr="00427082">
        <w:rPr>
          <w:i/>
          <w:sz w:val="18"/>
          <w:szCs w:val="18"/>
        </w:rPr>
        <w:t>att ha iakttagit</w:t>
      </w:r>
      <w:r w:rsidRPr="00427082">
        <w:rPr>
          <w:sz w:val="18"/>
          <w:szCs w:val="18"/>
        </w:rPr>
        <w:t xml:space="preserve"> anmälnings</w:t>
      </w:r>
      <w:r w:rsidRPr="00427082">
        <w:rPr>
          <w:sz w:val="18"/>
          <w:szCs w:val="18"/>
        </w:rPr>
        <w:softHyphen/>
        <w:t>förfarandet i Europaparla</w:t>
      </w:r>
      <w:r w:rsidRPr="00427082">
        <w:rPr>
          <w:sz w:val="18"/>
          <w:szCs w:val="18"/>
        </w:rPr>
        <w:softHyphen/>
        <w:t>mentets och rådets förordning (EG) nr 852/2004 och Europa</w:t>
      </w:r>
      <w:r w:rsidRPr="00427082">
        <w:rPr>
          <w:sz w:val="18"/>
          <w:szCs w:val="18"/>
        </w:rPr>
        <w:softHyphen/>
        <w:t>parla</w:t>
      </w:r>
      <w:r w:rsidRPr="00427082">
        <w:rPr>
          <w:sz w:val="18"/>
          <w:szCs w:val="18"/>
        </w:rPr>
        <w:softHyphen/>
        <w:t>mentets och rådets förordning (EG) nr 853/2004 av den 29 april 2004 om fastställande av särskilda hygienregler för livsmedel av ani</w:t>
      </w:r>
      <w:r>
        <w:rPr>
          <w:sz w:val="18"/>
          <w:szCs w:val="18"/>
        </w:rPr>
        <w:softHyphen/>
      </w:r>
      <w:r w:rsidRPr="00427082">
        <w:rPr>
          <w:sz w:val="18"/>
          <w:szCs w:val="18"/>
        </w:rPr>
        <w:t>maliskt ursprung</w:t>
      </w:r>
      <w:r>
        <w:rPr>
          <w:sz w:val="18"/>
          <w:szCs w:val="18"/>
        </w:rPr>
        <w:t>,</w:t>
      </w:r>
      <w:r w:rsidRPr="00427082">
        <w:rPr>
          <w:sz w:val="18"/>
          <w:szCs w:val="18"/>
        </w:rPr>
        <w:t xml:space="preserve"> meddela föreskrifter om anpassning av och undantag från kraven i </w:t>
      </w:r>
      <w:r w:rsidRPr="00427082">
        <w:rPr>
          <w:i/>
          <w:sz w:val="18"/>
          <w:szCs w:val="18"/>
        </w:rPr>
        <w:t>EU-förordningarna</w:t>
      </w:r>
      <w:r w:rsidRPr="00427082">
        <w:rPr>
          <w:sz w:val="18"/>
          <w:szCs w:val="18"/>
        </w:rPr>
        <w:t>.</w:t>
      </w:r>
    </w:p>
    <w:p w14:paraId="10B07379" w14:textId="77777777" w:rsidR="00F71CC6" w:rsidRDefault="00F71CC6" w:rsidP="00F71CC6">
      <w:pPr>
        <w:pStyle w:val="Brdtextmedindrag"/>
        <w:ind w:firstLine="0"/>
      </w:pPr>
    </w:p>
    <w:p w14:paraId="5C4AB36F" w14:textId="77777777" w:rsidR="00F71CC6" w:rsidRDefault="00AB307F" w:rsidP="00F71CC6">
      <w:pPr>
        <w:pStyle w:val="Brdtextmedindrag"/>
        <w:ind w:firstLine="0"/>
      </w:pPr>
      <w:r w:rsidRPr="00013554">
        <w:t>I paragrafen</w:t>
      </w:r>
      <w:r>
        <w:t xml:space="preserve">, som innehåller bemyndigande att meddela föreskrifter om anpassning av och undantag från kraven i två angivna EU-förordningar, </w:t>
      </w:r>
      <w:r w:rsidRPr="00013554">
        <w:t>ändras EG-förordningarna till EU-förordningarna. Det görs även en språk</w:t>
      </w:r>
      <w:r>
        <w:softHyphen/>
      </w:r>
      <w:r w:rsidRPr="00013554">
        <w:t>lig ändring</w:t>
      </w:r>
      <w:r>
        <w:t>.</w:t>
      </w:r>
    </w:p>
    <w:p w14:paraId="38D2984B" w14:textId="77777777" w:rsidR="00F71CC6" w:rsidRPr="00427082" w:rsidRDefault="00AB307F" w:rsidP="00F71CC6">
      <w:pPr>
        <w:pStyle w:val="Rubrik4utannumrering"/>
        <w:rPr>
          <w:sz w:val="18"/>
          <w:szCs w:val="18"/>
        </w:rPr>
      </w:pPr>
      <w:r w:rsidRPr="00427082">
        <w:rPr>
          <w:sz w:val="18"/>
          <w:szCs w:val="18"/>
        </w:rPr>
        <w:t>Förbud mot att släppa ut livsmedel på marknaden</w:t>
      </w:r>
    </w:p>
    <w:p w14:paraId="02294F77" w14:textId="77777777" w:rsidR="00F71CC6" w:rsidRPr="00427082" w:rsidRDefault="00AB307F" w:rsidP="00F71CC6">
      <w:pPr>
        <w:pStyle w:val="Brdtextmedindrag"/>
        <w:ind w:firstLine="0"/>
        <w:rPr>
          <w:sz w:val="18"/>
          <w:szCs w:val="18"/>
        </w:rPr>
      </w:pPr>
      <w:r w:rsidRPr="00427082">
        <w:rPr>
          <w:b/>
          <w:sz w:val="18"/>
          <w:szCs w:val="18"/>
        </w:rPr>
        <w:t xml:space="preserve">10 § </w:t>
      </w:r>
      <w:r w:rsidRPr="00427082">
        <w:rPr>
          <w:sz w:val="18"/>
          <w:szCs w:val="18"/>
        </w:rPr>
        <w:t xml:space="preserve">Utöver vad som följer av de </w:t>
      </w:r>
      <w:r w:rsidRPr="00427082">
        <w:rPr>
          <w:i/>
          <w:sz w:val="18"/>
          <w:szCs w:val="18"/>
        </w:rPr>
        <w:t>EU-bestämmelser</w:t>
      </w:r>
      <w:r w:rsidRPr="00427082">
        <w:rPr>
          <w:sz w:val="18"/>
          <w:szCs w:val="18"/>
        </w:rPr>
        <w:t xml:space="preserve"> som lagen </w:t>
      </w:r>
      <w:r w:rsidRPr="00427082">
        <w:rPr>
          <w:i/>
          <w:sz w:val="18"/>
          <w:szCs w:val="18"/>
        </w:rPr>
        <w:t xml:space="preserve">kompletterar </w:t>
      </w:r>
      <w:r w:rsidRPr="00427082">
        <w:rPr>
          <w:sz w:val="18"/>
          <w:szCs w:val="18"/>
        </w:rPr>
        <w:t>är det förbjudet att på marknaden släppa ut livs</w:t>
      </w:r>
      <w:r w:rsidRPr="00427082">
        <w:rPr>
          <w:sz w:val="18"/>
          <w:szCs w:val="18"/>
        </w:rPr>
        <w:softHyphen/>
        <w:t>medel som</w:t>
      </w:r>
    </w:p>
    <w:p w14:paraId="05DA3005" w14:textId="77777777" w:rsidR="00F71CC6" w:rsidRPr="00427082" w:rsidRDefault="00AB307F" w:rsidP="00F71CC6">
      <w:pPr>
        <w:pStyle w:val="Brdtextmedindrag"/>
        <w:rPr>
          <w:sz w:val="18"/>
          <w:szCs w:val="18"/>
        </w:rPr>
      </w:pPr>
      <w:r w:rsidRPr="00427082">
        <w:rPr>
          <w:sz w:val="18"/>
          <w:szCs w:val="18"/>
        </w:rPr>
        <w:t>1. inte uppfyller</w:t>
      </w:r>
      <w:r w:rsidRPr="00427082">
        <w:rPr>
          <w:i/>
          <w:iCs/>
          <w:sz w:val="18"/>
          <w:szCs w:val="18"/>
        </w:rPr>
        <w:t xml:space="preserve"> de </w:t>
      </w:r>
      <w:r w:rsidRPr="00427082">
        <w:rPr>
          <w:sz w:val="18"/>
          <w:szCs w:val="18"/>
        </w:rPr>
        <w:t>krav och villkor som har föreskrivits eller beslutats med stöd av 6 § 2 och 3 och 8 §,</w:t>
      </w:r>
    </w:p>
    <w:p w14:paraId="1E70F49B" w14:textId="77777777" w:rsidR="00F71CC6" w:rsidRPr="00427082" w:rsidRDefault="00AB307F" w:rsidP="00F71CC6">
      <w:pPr>
        <w:pStyle w:val="Brdtextmedindrag"/>
        <w:rPr>
          <w:sz w:val="18"/>
          <w:szCs w:val="18"/>
        </w:rPr>
      </w:pPr>
      <w:r w:rsidRPr="00427082">
        <w:rPr>
          <w:sz w:val="18"/>
          <w:szCs w:val="18"/>
        </w:rPr>
        <w:t>2. har handhafts eller tidigare släppts ut på marknaden i en anläggning som inte har godkänts enligt de föreskrifter som har meddelats med stöd av 7 § eller regi</w:t>
      </w:r>
      <w:r>
        <w:rPr>
          <w:sz w:val="18"/>
          <w:szCs w:val="18"/>
        </w:rPr>
        <w:softHyphen/>
      </w:r>
      <w:r w:rsidRPr="00427082">
        <w:rPr>
          <w:sz w:val="18"/>
          <w:szCs w:val="18"/>
        </w:rPr>
        <w:t xml:space="preserve">strerats enligt de </w:t>
      </w:r>
      <w:r w:rsidRPr="00427082">
        <w:rPr>
          <w:i/>
          <w:sz w:val="18"/>
          <w:szCs w:val="18"/>
        </w:rPr>
        <w:t>EU-bestämmelser</w:t>
      </w:r>
      <w:r w:rsidRPr="00427082">
        <w:rPr>
          <w:sz w:val="18"/>
          <w:szCs w:val="18"/>
        </w:rPr>
        <w:t xml:space="preserve"> som lagen </w:t>
      </w:r>
      <w:r w:rsidRPr="00427082">
        <w:rPr>
          <w:i/>
          <w:sz w:val="18"/>
          <w:szCs w:val="18"/>
        </w:rPr>
        <w:t>kompletterar</w:t>
      </w:r>
      <w:r w:rsidRPr="00427082">
        <w:rPr>
          <w:sz w:val="18"/>
          <w:szCs w:val="18"/>
        </w:rPr>
        <w:t>,</w:t>
      </w:r>
    </w:p>
    <w:p w14:paraId="6E649F09" w14:textId="77777777" w:rsidR="00F71CC6" w:rsidRPr="00427082" w:rsidRDefault="00AB307F" w:rsidP="00F71CC6">
      <w:pPr>
        <w:pStyle w:val="Brdtextmedindrag"/>
        <w:rPr>
          <w:sz w:val="18"/>
          <w:szCs w:val="18"/>
        </w:rPr>
      </w:pPr>
      <w:r w:rsidRPr="00427082">
        <w:rPr>
          <w:sz w:val="18"/>
          <w:szCs w:val="18"/>
        </w:rPr>
        <w:t xml:space="preserve">3. inte har godkänts eller anmälts i enlighet med de föreskrifter som har meddelats med stöd av lagen eller i enlighet med de </w:t>
      </w:r>
      <w:r w:rsidRPr="00427082">
        <w:rPr>
          <w:i/>
          <w:sz w:val="18"/>
          <w:szCs w:val="18"/>
        </w:rPr>
        <w:t>EU-bestämmelser</w:t>
      </w:r>
      <w:r w:rsidRPr="00427082">
        <w:rPr>
          <w:sz w:val="18"/>
          <w:szCs w:val="18"/>
        </w:rPr>
        <w:t xml:space="preserve"> som lagen </w:t>
      </w:r>
      <w:r w:rsidRPr="00427082">
        <w:rPr>
          <w:i/>
          <w:sz w:val="18"/>
          <w:szCs w:val="18"/>
        </w:rPr>
        <w:t>kompletterar</w:t>
      </w:r>
      <w:r w:rsidRPr="00427082">
        <w:rPr>
          <w:sz w:val="18"/>
          <w:szCs w:val="18"/>
        </w:rPr>
        <w:t xml:space="preserve"> eller inte uppfyller </w:t>
      </w:r>
      <w:r w:rsidRPr="00427082">
        <w:rPr>
          <w:i/>
          <w:iCs/>
          <w:sz w:val="18"/>
          <w:szCs w:val="18"/>
        </w:rPr>
        <w:t>villkoren</w:t>
      </w:r>
      <w:r w:rsidRPr="00427082">
        <w:rPr>
          <w:sz w:val="18"/>
          <w:szCs w:val="18"/>
        </w:rPr>
        <w:t xml:space="preserve"> i ett god</w:t>
      </w:r>
      <w:r w:rsidRPr="00427082">
        <w:rPr>
          <w:sz w:val="18"/>
          <w:szCs w:val="18"/>
        </w:rPr>
        <w:softHyphen/>
        <w:t>kännande eller tillstånd,</w:t>
      </w:r>
    </w:p>
    <w:p w14:paraId="25360AD4" w14:textId="77777777" w:rsidR="00F71CC6" w:rsidRPr="00427082" w:rsidRDefault="00AB307F" w:rsidP="00F71CC6">
      <w:pPr>
        <w:pStyle w:val="Brdtextmedindrag"/>
        <w:rPr>
          <w:sz w:val="18"/>
          <w:szCs w:val="18"/>
        </w:rPr>
      </w:pPr>
      <w:r w:rsidRPr="00427082">
        <w:rPr>
          <w:sz w:val="18"/>
          <w:szCs w:val="18"/>
        </w:rPr>
        <w:t xml:space="preserve">4. innehåller ämnen som inte har godkänts eller som har förbjudits i enlighet med de föreskrifter som har meddelats med stöd av lagen eller i enlighet med de </w:t>
      </w:r>
      <w:r w:rsidRPr="00427082">
        <w:rPr>
          <w:i/>
          <w:sz w:val="18"/>
          <w:szCs w:val="18"/>
        </w:rPr>
        <w:t>EU-bestämmelser</w:t>
      </w:r>
      <w:r w:rsidRPr="00427082">
        <w:rPr>
          <w:sz w:val="18"/>
          <w:szCs w:val="18"/>
        </w:rPr>
        <w:t xml:space="preserve"> som lagen </w:t>
      </w:r>
      <w:r w:rsidRPr="00427082">
        <w:rPr>
          <w:i/>
          <w:sz w:val="18"/>
          <w:szCs w:val="18"/>
        </w:rPr>
        <w:t>kompletterar</w:t>
      </w:r>
      <w:r w:rsidRPr="00427082">
        <w:rPr>
          <w:sz w:val="18"/>
          <w:szCs w:val="18"/>
        </w:rPr>
        <w:t>,</w:t>
      </w:r>
      <w:r>
        <w:rPr>
          <w:sz w:val="18"/>
          <w:szCs w:val="18"/>
        </w:rPr>
        <w:t xml:space="preserve"> </w:t>
      </w:r>
      <w:r w:rsidRPr="00EA2DB0">
        <w:rPr>
          <w:i/>
          <w:iCs/>
          <w:sz w:val="18"/>
          <w:szCs w:val="18"/>
        </w:rPr>
        <w:t>eller</w:t>
      </w:r>
    </w:p>
    <w:p w14:paraId="254A2E20" w14:textId="77777777" w:rsidR="00F71CC6" w:rsidRPr="00427082" w:rsidRDefault="00AB307F" w:rsidP="00F71CC6">
      <w:pPr>
        <w:pStyle w:val="Brdtextmedindrag"/>
        <w:rPr>
          <w:sz w:val="18"/>
          <w:szCs w:val="18"/>
        </w:rPr>
      </w:pPr>
      <w:r w:rsidRPr="00427082">
        <w:rPr>
          <w:sz w:val="18"/>
          <w:szCs w:val="18"/>
        </w:rPr>
        <w:t xml:space="preserve">5. innehåller ämnen i en halt som överskrider gränsvärden som har föreskrivits med stöd av lagen eller i de </w:t>
      </w:r>
      <w:r w:rsidRPr="00427082">
        <w:rPr>
          <w:i/>
          <w:sz w:val="18"/>
          <w:szCs w:val="18"/>
        </w:rPr>
        <w:t>EU-bestämmelser</w:t>
      </w:r>
      <w:r w:rsidRPr="00427082">
        <w:rPr>
          <w:sz w:val="18"/>
          <w:szCs w:val="18"/>
        </w:rPr>
        <w:t xml:space="preserve"> som lagen </w:t>
      </w:r>
      <w:r w:rsidRPr="00427082">
        <w:rPr>
          <w:i/>
          <w:sz w:val="18"/>
          <w:szCs w:val="18"/>
        </w:rPr>
        <w:t>kompletterar</w:t>
      </w:r>
      <w:r w:rsidRPr="00427082">
        <w:rPr>
          <w:sz w:val="18"/>
          <w:szCs w:val="18"/>
        </w:rPr>
        <w:t>.</w:t>
      </w:r>
    </w:p>
    <w:p w14:paraId="29D84390" w14:textId="77777777" w:rsidR="00F71CC6" w:rsidRPr="00A565F8" w:rsidRDefault="00AB307F" w:rsidP="00F71CC6">
      <w:pPr>
        <w:pStyle w:val="Brdtextmedindrag"/>
        <w:rPr>
          <w:sz w:val="18"/>
          <w:szCs w:val="18"/>
        </w:rPr>
      </w:pPr>
      <w:r w:rsidRPr="00A565F8">
        <w:rPr>
          <w:i/>
          <w:iCs/>
          <w:sz w:val="18"/>
          <w:szCs w:val="18"/>
        </w:rPr>
        <w:t>Första</w:t>
      </w:r>
      <w:r w:rsidRPr="00A565F8">
        <w:rPr>
          <w:sz w:val="18"/>
          <w:szCs w:val="18"/>
        </w:rPr>
        <w:t xml:space="preserve"> stycket gäller inte om regeringen eller den myndighet som regeringen bestämmer har föreskrivit något annat.</w:t>
      </w:r>
    </w:p>
    <w:p w14:paraId="68A4BF28" w14:textId="77777777" w:rsidR="00F71CC6" w:rsidRDefault="00F71CC6" w:rsidP="00F71CC6">
      <w:pPr>
        <w:pStyle w:val="Brdtextmedindrag"/>
        <w:ind w:firstLine="0"/>
      </w:pPr>
    </w:p>
    <w:p w14:paraId="13464530" w14:textId="77777777" w:rsidR="00F71CC6" w:rsidRDefault="00AB307F" w:rsidP="00F71CC6">
      <w:pPr>
        <w:pStyle w:val="Brdtextmedindrag"/>
        <w:ind w:firstLine="0"/>
      </w:pPr>
      <w:r w:rsidRPr="00CD20AB">
        <w:t xml:space="preserve">I </w:t>
      </w:r>
      <w:r w:rsidRPr="00CD20AB">
        <w:rPr>
          <w:i/>
        </w:rPr>
        <w:t>första stycket</w:t>
      </w:r>
      <w:r w:rsidRPr="00CD20AB">
        <w:t xml:space="preserve"> </w:t>
      </w:r>
      <w:r>
        <w:t xml:space="preserve">byts </w:t>
      </w:r>
      <w:r w:rsidRPr="00CD20AB">
        <w:t xml:space="preserve">EG-bestämmelser </w:t>
      </w:r>
      <w:r>
        <w:t>ut mot</w:t>
      </w:r>
      <w:r w:rsidRPr="00CD20AB">
        <w:t xml:space="preserve"> EU-bestämmelser.</w:t>
      </w:r>
      <w:r>
        <w:t xml:space="preserve"> Det görs även språkliga ändringar.</w:t>
      </w:r>
    </w:p>
    <w:p w14:paraId="09D90C3F" w14:textId="77777777" w:rsidR="00F71CC6" w:rsidRPr="00427082" w:rsidRDefault="00AB307F" w:rsidP="00F71CC6">
      <w:pPr>
        <w:pStyle w:val="Rubrik4utannumrering"/>
        <w:rPr>
          <w:i/>
          <w:iCs/>
          <w:sz w:val="18"/>
          <w:szCs w:val="18"/>
        </w:rPr>
      </w:pPr>
      <w:r w:rsidRPr="00427082">
        <w:rPr>
          <w:i/>
          <w:iCs/>
          <w:sz w:val="18"/>
          <w:szCs w:val="18"/>
        </w:rPr>
        <w:t>Offentlig</w:t>
      </w:r>
      <w:r w:rsidRPr="00427082">
        <w:rPr>
          <w:sz w:val="18"/>
          <w:szCs w:val="18"/>
        </w:rPr>
        <w:t xml:space="preserve"> kontroll </w:t>
      </w:r>
      <w:r w:rsidRPr="00427082">
        <w:rPr>
          <w:i/>
          <w:iCs/>
          <w:sz w:val="18"/>
          <w:szCs w:val="18"/>
        </w:rPr>
        <w:t>och annan offentlig verksamhet</w:t>
      </w:r>
    </w:p>
    <w:p w14:paraId="66B77D23" w14:textId="77777777" w:rsidR="00F71CC6" w:rsidRPr="00427082" w:rsidRDefault="00AB307F" w:rsidP="00F71CC6">
      <w:pPr>
        <w:pStyle w:val="Brdtext"/>
        <w:rPr>
          <w:sz w:val="18"/>
          <w:szCs w:val="18"/>
        </w:rPr>
      </w:pPr>
      <w:r w:rsidRPr="00427082">
        <w:rPr>
          <w:b/>
          <w:sz w:val="18"/>
          <w:szCs w:val="18"/>
        </w:rPr>
        <w:t>11 §</w:t>
      </w:r>
      <w:r w:rsidRPr="00427082">
        <w:rPr>
          <w:sz w:val="18"/>
          <w:szCs w:val="18"/>
        </w:rPr>
        <w:t xml:space="preserve"> Offentlig kontroll ut</w:t>
      </w:r>
      <w:r w:rsidRPr="00427082">
        <w:rPr>
          <w:sz w:val="18"/>
          <w:szCs w:val="18"/>
        </w:rPr>
        <w:softHyphen/>
        <w:t>övas av Livsmedelsverket, läns</w:t>
      </w:r>
      <w:r w:rsidRPr="00427082">
        <w:rPr>
          <w:sz w:val="18"/>
          <w:szCs w:val="18"/>
        </w:rPr>
        <w:softHyphen/>
        <w:t>styrel</w:t>
      </w:r>
      <w:r w:rsidRPr="00427082">
        <w:rPr>
          <w:sz w:val="18"/>
          <w:szCs w:val="18"/>
        </w:rPr>
        <w:softHyphen/>
        <w:t>serna, andra statliga myn</w:t>
      </w:r>
      <w:r w:rsidRPr="00427082">
        <w:rPr>
          <w:sz w:val="18"/>
          <w:szCs w:val="18"/>
        </w:rPr>
        <w:softHyphen/>
        <w:t>dig</w:t>
      </w:r>
      <w:r w:rsidRPr="00427082">
        <w:rPr>
          <w:sz w:val="18"/>
          <w:szCs w:val="18"/>
        </w:rPr>
        <w:softHyphen/>
        <w:t xml:space="preserve">heter och kommunerna </w:t>
      </w:r>
      <w:r w:rsidRPr="00427082">
        <w:rPr>
          <w:i/>
          <w:iCs/>
          <w:sz w:val="18"/>
          <w:szCs w:val="18"/>
        </w:rPr>
        <w:t xml:space="preserve">(kontrollmyndigheterna) enligt föreskrifter som </w:t>
      </w:r>
      <w:r w:rsidRPr="00427082">
        <w:rPr>
          <w:sz w:val="18"/>
          <w:szCs w:val="18"/>
        </w:rPr>
        <w:t xml:space="preserve">regeringen </w:t>
      </w:r>
      <w:r w:rsidRPr="00427082">
        <w:rPr>
          <w:i/>
          <w:iCs/>
          <w:sz w:val="18"/>
          <w:szCs w:val="18"/>
        </w:rPr>
        <w:t>meddelar.</w:t>
      </w:r>
    </w:p>
    <w:p w14:paraId="2848A705" w14:textId="77777777" w:rsidR="00F71CC6" w:rsidRPr="00427082" w:rsidRDefault="00AB307F" w:rsidP="00F71CC6">
      <w:pPr>
        <w:pStyle w:val="Brdtextmedindrag"/>
        <w:rPr>
          <w:sz w:val="18"/>
          <w:szCs w:val="18"/>
        </w:rPr>
      </w:pPr>
      <w:r w:rsidRPr="00427082">
        <w:rPr>
          <w:i/>
          <w:sz w:val="18"/>
          <w:szCs w:val="18"/>
        </w:rPr>
        <w:t>Annan offentlig verksamhet utförs av kontrollmyndigheterna och andra statliga myndigheter enligt vad som anges i denna lag och i föreskrifter som regeringen meddelar.</w:t>
      </w:r>
    </w:p>
    <w:p w14:paraId="063C3599" w14:textId="77777777" w:rsidR="00F71CC6" w:rsidRPr="00427082" w:rsidRDefault="00AB307F" w:rsidP="00F71CC6">
      <w:pPr>
        <w:pStyle w:val="Brdtextmedindrag"/>
        <w:rPr>
          <w:sz w:val="18"/>
          <w:szCs w:val="18"/>
        </w:rPr>
      </w:pPr>
      <w:r w:rsidRPr="00427082">
        <w:rPr>
          <w:sz w:val="18"/>
          <w:szCs w:val="18"/>
        </w:rPr>
        <w:t xml:space="preserve">En kommuns uppgift </w:t>
      </w:r>
      <w:r w:rsidRPr="00427082">
        <w:rPr>
          <w:i/>
          <w:sz w:val="18"/>
          <w:szCs w:val="18"/>
        </w:rPr>
        <w:t>ska</w:t>
      </w:r>
      <w:r w:rsidRPr="00427082">
        <w:rPr>
          <w:sz w:val="18"/>
          <w:szCs w:val="18"/>
        </w:rPr>
        <w:t xml:space="preserve"> fullgöras av den eller de kom</w:t>
      </w:r>
      <w:r w:rsidRPr="00427082">
        <w:rPr>
          <w:sz w:val="18"/>
          <w:szCs w:val="18"/>
        </w:rPr>
        <w:softHyphen/>
        <w:t>munala nämnder som fullgör uppgifter inom miljö- och hälsoskyddsområdet.</w:t>
      </w:r>
    </w:p>
    <w:p w14:paraId="4EE0ECB2" w14:textId="77777777" w:rsidR="00F71CC6" w:rsidRDefault="00F71CC6" w:rsidP="00F71CC6">
      <w:pPr>
        <w:pStyle w:val="Brdtextmedindrag"/>
      </w:pPr>
    </w:p>
    <w:p w14:paraId="25E558C2" w14:textId="54DDEEAB" w:rsidR="00F71CC6" w:rsidRPr="00DD47DF" w:rsidRDefault="00AB307F" w:rsidP="00F71CC6">
      <w:pPr>
        <w:pStyle w:val="Brdtextmedindrag"/>
        <w:ind w:firstLine="0"/>
      </w:pPr>
      <w:r w:rsidRPr="00DD47DF">
        <w:t xml:space="preserve">I paragrafen regleras vilka myndigheter som är kontrollmyndigheter. Övervägandena finns i </w:t>
      </w:r>
      <w:r w:rsidR="00ED602B">
        <w:t xml:space="preserve">avsnitt </w:t>
      </w:r>
      <w:r>
        <w:t>9</w:t>
      </w:r>
      <w:r w:rsidRPr="00DD47DF">
        <w:t>.</w:t>
      </w:r>
      <w:r>
        <w:t>2.</w:t>
      </w:r>
    </w:p>
    <w:p w14:paraId="6A8ADA20" w14:textId="77777777" w:rsidR="00F71CC6" w:rsidRPr="00DD47DF" w:rsidRDefault="00AB307F" w:rsidP="00F71CC6">
      <w:pPr>
        <w:pStyle w:val="Brdtextmedindrag"/>
      </w:pPr>
      <w:r w:rsidRPr="00DD47DF">
        <w:t xml:space="preserve">I </w:t>
      </w:r>
      <w:r w:rsidRPr="00DD47DF">
        <w:rPr>
          <w:i/>
        </w:rPr>
        <w:t>första stycket</w:t>
      </w:r>
      <w:r w:rsidRPr="00DD47DF">
        <w:t xml:space="preserve"> stryks uppräkningen av vilka föreskrifter och beslut som den offentliga kontrollen avser. </w:t>
      </w:r>
      <w:bookmarkStart w:id="646" w:name="_Hlk41683043"/>
      <w:r w:rsidRPr="00DD47DF">
        <w:t>Innebörden av uttrycket offentlig kontroll framgår numera av definitionen av uttrycket offentlig kontroll i 2 §</w:t>
      </w:r>
      <w:bookmarkEnd w:id="646"/>
      <w:r w:rsidRPr="00DD47DF">
        <w:t>.</w:t>
      </w:r>
      <w:r>
        <w:t xml:space="preserve"> Den närmare fördelningen av kontrolluppgifter mellan de statliga myndighet</w:t>
      </w:r>
      <w:r>
        <w:softHyphen/>
        <w:t>erna och kommunerna meddelas av regeringen i förordning.</w:t>
      </w:r>
    </w:p>
    <w:p w14:paraId="6BDEDAAF" w14:textId="77777777" w:rsidR="00F71CC6" w:rsidRPr="00DD47DF" w:rsidRDefault="00AB307F" w:rsidP="00F71CC6">
      <w:pPr>
        <w:pStyle w:val="Brdtextmedindrag"/>
      </w:pPr>
      <w:bookmarkStart w:id="647" w:name="_Hlk44501272"/>
      <w:bookmarkStart w:id="648" w:name="_Hlk41245369"/>
      <w:bookmarkStart w:id="649" w:name="_Hlk41558804"/>
      <w:r>
        <w:t xml:space="preserve">I ett nytt </w:t>
      </w:r>
      <w:r w:rsidRPr="00A14C6A">
        <w:rPr>
          <w:i/>
        </w:rPr>
        <w:t>andra stycke</w:t>
      </w:r>
      <w:r>
        <w:t xml:space="preserve"> framgår vilka myndigheter som utför annan offentlig verksamhet.</w:t>
      </w:r>
      <w:bookmarkEnd w:id="647"/>
      <w:r>
        <w:t xml:space="preserve"> Annan offentlig verksamhet definieras i artikel 2.2 i den nya kontrollförordningen som annan verksamhet än offentlig kontroll som utförs av de behöriga myndigheterna, däribland </w:t>
      </w:r>
      <w:r w:rsidRPr="00DD47DF">
        <w:t>verksamhet för att bevilja tillstånd eller godkännanden och utfärda officiella intyg eller offi</w:t>
      </w:r>
      <w:r>
        <w:softHyphen/>
      </w:r>
      <w:r w:rsidRPr="00DD47DF">
        <w:t>ciella attesteringar</w:t>
      </w:r>
      <w:r>
        <w:t xml:space="preserve">. </w:t>
      </w:r>
      <w:r w:rsidRPr="002F4C11">
        <w:t>I vissa fall regleras i lagen att åtgärder som är att anse som annan offentlig verksamhet ska utföras av kontrollmyndigheterna, se t.ex.</w:t>
      </w:r>
      <w:r>
        <w:t xml:space="preserve"> 22</w:t>
      </w:r>
      <w:r w:rsidRPr="002F4C11">
        <w:t xml:space="preserve"> §</w:t>
      </w:r>
      <w:r>
        <w:t xml:space="preserve"> om förelägganden och förbud</w:t>
      </w:r>
      <w:r w:rsidRPr="002F4C11">
        <w:t xml:space="preserve">. Regeringen fördelar i övrigt uppgifterna mellan myndigheterna genom bestämmelser i förordning. </w:t>
      </w:r>
      <w:r>
        <w:t>I de flesta fall kommer den myndighet som utövar offentlig kontroll också vara den myndighet som utför sådana uppgifter som är annan offentlig verk</w:t>
      </w:r>
      <w:r>
        <w:softHyphen/>
        <w:t xml:space="preserve">samhet. </w:t>
      </w:r>
      <w:r w:rsidRPr="002F4C11">
        <w:t>Uppgifter som innebär annan offentlig verksamhet kan</w:t>
      </w:r>
      <w:r>
        <w:t xml:space="preserve"> dock även </w:t>
      </w:r>
      <w:r w:rsidRPr="002F4C11">
        <w:t>utföras av andra statliga myndigheter än kontrollmyndigheterna</w:t>
      </w:r>
      <w:r>
        <w:t xml:space="preserve">. </w:t>
      </w:r>
      <w:bookmarkEnd w:id="648"/>
      <w:bookmarkEnd w:id="649"/>
    </w:p>
    <w:p w14:paraId="5F785C57" w14:textId="77777777" w:rsidR="00F71CC6" w:rsidRPr="00DD47DF" w:rsidRDefault="00AB307F" w:rsidP="00F71CC6">
      <w:pPr>
        <w:pStyle w:val="Brdtextmedindrag"/>
      </w:pPr>
      <w:r w:rsidRPr="00DD47DF">
        <w:t>Bestämmelsen i det hittillsvarande andra stycket om att en kommuns uppgift ska fullgöras av den eller de kommunala nämnder som fullgör upp</w:t>
      </w:r>
      <w:r>
        <w:softHyphen/>
      </w:r>
      <w:r w:rsidRPr="00DD47DF">
        <w:t>gifter inom miljö- och hälsoskyddsområdet flyttas</w:t>
      </w:r>
      <w:r>
        <w:t xml:space="preserve"> oförändrade </w:t>
      </w:r>
      <w:r w:rsidRPr="00DD47DF">
        <w:t xml:space="preserve">till ett nytt </w:t>
      </w:r>
      <w:r w:rsidRPr="00DD47DF">
        <w:rPr>
          <w:i/>
        </w:rPr>
        <w:t>tredje stycke</w:t>
      </w:r>
      <w:r w:rsidRPr="00DD47DF">
        <w:t>.</w:t>
      </w:r>
    </w:p>
    <w:p w14:paraId="277B5DAF" w14:textId="77777777" w:rsidR="00F71CC6" w:rsidRDefault="00AB307F" w:rsidP="00F71CC6">
      <w:pPr>
        <w:pStyle w:val="Brdtextmedindrag"/>
      </w:pPr>
      <w:r w:rsidRPr="00DD47DF">
        <w:t>Övriga ändringar är språkliga</w:t>
      </w:r>
      <w:r w:rsidRPr="00A14E4E">
        <w:t>.</w:t>
      </w:r>
    </w:p>
    <w:p w14:paraId="42C5C184" w14:textId="77777777" w:rsidR="00F71CC6" w:rsidRPr="00EC75D5" w:rsidRDefault="00AB307F" w:rsidP="00F71CC6">
      <w:pPr>
        <w:pStyle w:val="Rubrik4utannumrering"/>
        <w:rPr>
          <w:i/>
          <w:iCs/>
          <w:sz w:val="18"/>
          <w:szCs w:val="18"/>
        </w:rPr>
      </w:pPr>
      <w:r w:rsidRPr="00EC75D5">
        <w:rPr>
          <w:i/>
          <w:iCs/>
          <w:sz w:val="18"/>
          <w:szCs w:val="18"/>
        </w:rPr>
        <w:t>Delegering av vissa uppgifter</w:t>
      </w:r>
    </w:p>
    <w:p w14:paraId="379DAE9C" w14:textId="77777777" w:rsidR="00F71CC6" w:rsidRPr="00EC75D5" w:rsidRDefault="00AB307F" w:rsidP="00F71CC6">
      <w:pPr>
        <w:pStyle w:val="Brdtext"/>
        <w:rPr>
          <w:i/>
          <w:sz w:val="18"/>
          <w:szCs w:val="18"/>
        </w:rPr>
      </w:pPr>
      <w:r w:rsidRPr="00EC75D5">
        <w:rPr>
          <w:b/>
          <w:bCs/>
          <w:i/>
          <w:sz w:val="18"/>
          <w:szCs w:val="18"/>
        </w:rPr>
        <w:t>11 a §</w:t>
      </w:r>
      <w:r w:rsidRPr="00EC75D5">
        <w:rPr>
          <w:i/>
          <w:sz w:val="18"/>
          <w:szCs w:val="18"/>
        </w:rPr>
        <w:t xml:space="preserve"> I förordning (EU) 2017/625 finns bestämmelser om att vissa uppgifter som ingår i den offentliga kontrollen och vissa uppgifter i samband med annan offentlig verksamhet får delegeras till ett organ eller till en fysisk person.</w:t>
      </w:r>
    </w:p>
    <w:p w14:paraId="37405F5A" w14:textId="77777777" w:rsidR="00F71CC6" w:rsidRDefault="00F71CC6" w:rsidP="00F71CC6">
      <w:pPr>
        <w:pStyle w:val="Brdtextmedindrag"/>
        <w:ind w:firstLine="0"/>
      </w:pPr>
    </w:p>
    <w:p w14:paraId="3B96E0E1" w14:textId="77777777" w:rsidR="00F71CC6" w:rsidRDefault="00AB307F" w:rsidP="00F71CC6">
      <w:pPr>
        <w:pStyle w:val="Brdtext"/>
      </w:pPr>
      <w:bookmarkStart w:id="650" w:name="_Hlk41249936"/>
      <w:r>
        <w:t>Paragrafen är ny och övervägandena finns i avsnitt 9.3.</w:t>
      </w:r>
    </w:p>
    <w:p w14:paraId="263DE1C5" w14:textId="77777777" w:rsidR="00F71CC6" w:rsidRDefault="00AB307F" w:rsidP="00F71CC6">
      <w:pPr>
        <w:pStyle w:val="Brdtextmedindrag"/>
      </w:pPr>
      <w:r>
        <w:t>I paragrafen finns en upplysning om de bestämmelser om delegering av offentlig kontroll och annan offentlig verksamhet till organ eller fysiska personer som finns i artiklarna 28–31 i den nya kontrollförordningen. Bestämmelserna i kontrollförordningen kan tillämpas direkt av kontroll</w:t>
      </w:r>
      <w:r>
        <w:softHyphen/>
        <w:t>myndigheterna.</w:t>
      </w:r>
      <w:bookmarkEnd w:id="650"/>
    </w:p>
    <w:p w14:paraId="2F0B07BA" w14:textId="77777777" w:rsidR="00F71CC6" w:rsidRDefault="00AB307F" w:rsidP="00F71CC6">
      <w:pPr>
        <w:pStyle w:val="Brdtextmedindrag"/>
      </w:pPr>
      <w:r>
        <w:t xml:space="preserve"> </w:t>
      </w:r>
    </w:p>
    <w:p w14:paraId="55343725" w14:textId="77777777" w:rsidR="00F71CC6" w:rsidRPr="00EC75D5" w:rsidRDefault="00AB307F" w:rsidP="00F71CC6">
      <w:pPr>
        <w:pStyle w:val="Brdtextmedindrag"/>
        <w:ind w:firstLine="0"/>
        <w:rPr>
          <w:sz w:val="18"/>
          <w:szCs w:val="18"/>
        </w:rPr>
      </w:pPr>
      <w:r w:rsidRPr="00EC75D5">
        <w:rPr>
          <w:b/>
          <w:sz w:val="18"/>
          <w:szCs w:val="18"/>
        </w:rPr>
        <w:t xml:space="preserve">12 § </w:t>
      </w:r>
      <w:r w:rsidRPr="00EC75D5">
        <w:rPr>
          <w:sz w:val="18"/>
          <w:szCs w:val="18"/>
        </w:rPr>
        <w:t>Livsmedelsverket och, i fråga om länet, länsstyrelsen sam</w:t>
      </w:r>
      <w:r w:rsidRPr="00EC75D5">
        <w:rPr>
          <w:sz w:val="18"/>
          <w:szCs w:val="18"/>
        </w:rPr>
        <w:softHyphen/>
        <w:t>ordnar övriga kontroll</w:t>
      </w:r>
      <w:r w:rsidRPr="00EC75D5">
        <w:rPr>
          <w:sz w:val="18"/>
          <w:szCs w:val="18"/>
        </w:rPr>
        <w:softHyphen/>
        <w:t>myndig</w:t>
      </w:r>
      <w:r w:rsidRPr="00EC75D5">
        <w:rPr>
          <w:sz w:val="18"/>
          <w:szCs w:val="18"/>
        </w:rPr>
        <w:softHyphen/>
        <w:t xml:space="preserve">heters verksamhet och lämnar råd och hjälp i denna verksamhet, om inte regeringen föreskriver något annat. </w:t>
      </w:r>
    </w:p>
    <w:p w14:paraId="4F3478B5" w14:textId="77777777" w:rsidR="00F71CC6" w:rsidRPr="00EC75D5" w:rsidRDefault="00AB307F" w:rsidP="00F71CC6">
      <w:pPr>
        <w:pStyle w:val="Brdtextmedindrag"/>
        <w:rPr>
          <w:sz w:val="18"/>
          <w:szCs w:val="18"/>
        </w:rPr>
      </w:pPr>
      <w:r w:rsidRPr="00EC75D5">
        <w:rPr>
          <w:sz w:val="18"/>
          <w:szCs w:val="18"/>
        </w:rPr>
        <w:t xml:space="preserve">Den myndighet som utövar offentlig kontroll </w:t>
      </w:r>
      <w:r w:rsidRPr="00EC75D5">
        <w:rPr>
          <w:i/>
          <w:sz w:val="18"/>
          <w:szCs w:val="18"/>
        </w:rPr>
        <w:t>ska</w:t>
      </w:r>
      <w:r w:rsidRPr="00EC75D5">
        <w:rPr>
          <w:sz w:val="18"/>
          <w:szCs w:val="18"/>
        </w:rPr>
        <w:t xml:space="preserve"> genom rådgivning, information och på annat sätt underlätta för den enskilde att fullgöra sina skyldig</w:t>
      </w:r>
      <w:r>
        <w:rPr>
          <w:sz w:val="18"/>
          <w:szCs w:val="18"/>
        </w:rPr>
        <w:softHyphen/>
      </w:r>
      <w:r w:rsidRPr="00EC75D5">
        <w:rPr>
          <w:sz w:val="18"/>
          <w:szCs w:val="18"/>
        </w:rPr>
        <w:t xml:space="preserve">heter enligt lagen, de föreskrifter och beslut som har meddelats med stöd av lagen, de </w:t>
      </w:r>
      <w:r w:rsidRPr="00EC75D5">
        <w:rPr>
          <w:i/>
          <w:sz w:val="18"/>
          <w:szCs w:val="18"/>
        </w:rPr>
        <w:t>EU-bestämmelser</w:t>
      </w:r>
      <w:r w:rsidRPr="00EC75D5">
        <w:rPr>
          <w:sz w:val="18"/>
          <w:szCs w:val="18"/>
        </w:rPr>
        <w:t xml:space="preserve"> som lagen </w:t>
      </w:r>
      <w:r w:rsidRPr="00EC75D5">
        <w:rPr>
          <w:i/>
          <w:sz w:val="18"/>
          <w:szCs w:val="18"/>
        </w:rPr>
        <w:t>kompletterar</w:t>
      </w:r>
      <w:r w:rsidRPr="00EC75D5">
        <w:rPr>
          <w:sz w:val="18"/>
          <w:szCs w:val="18"/>
        </w:rPr>
        <w:t xml:space="preserve"> och de beslut som har meddelats med stöd av </w:t>
      </w:r>
      <w:r w:rsidRPr="00EC75D5">
        <w:rPr>
          <w:i/>
          <w:sz w:val="18"/>
          <w:szCs w:val="18"/>
        </w:rPr>
        <w:t>EU-bestämmelserna</w:t>
      </w:r>
      <w:r w:rsidRPr="00EC75D5">
        <w:rPr>
          <w:sz w:val="18"/>
          <w:szCs w:val="18"/>
        </w:rPr>
        <w:t>.</w:t>
      </w:r>
    </w:p>
    <w:p w14:paraId="2B0791AB" w14:textId="77777777" w:rsidR="00F71CC6" w:rsidRDefault="00F71CC6" w:rsidP="00F71CC6">
      <w:pPr>
        <w:pStyle w:val="Brdtextmedindrag"/>
        <w:ind w:firstLine="0"/>
      </w:pPr>
    </w:p>
    <w:p w14:paraId="5C6C25C3" w14:textId="77777777" w:rsidR="00F71CC6" w:rsidRDefault="00AB307F" w:rsidP="00F71CC6">
      <w:pPr>
        <w:pStyle w:val="Brdtextmedindrag"/>
        <w:ind w:firstLine="0"/>
      </w:pPr>
      <w:r w:rsidRPr="002547CB">
        <w:t xml:space="preserve">I </w:t>
      </w:r>
      <w:r w:rsidRPr="002547CB">
        <w:rPr>
          <w:i/>
        </w:rPr>
        <w:t>andra stycket</w:t>
      </w:r>
      <w:r w:rsidRPr="002547CB">
        <w:t xml:space="preserve"> </w:t>
      </w:r>
      <w:r>
        <w:t xml:space="preserve">byts </w:t>
      </w:r>
      <w:r w:rsidRPr="002547CB">
        <w:t xml:space="preserve">EG-bestämmelser </w:t>
      </w:r>
      <w:r>
        <w:t xml:space="preserve">ut mot </w:t>
      </w:r>
      <w:r w:rsidRPr="002547CB">
        <w:t xml:space="preserve">EU-bestämmelser. </w:t>
      </w:r>
      <w:r>
        <w:t xml:space="preserve">Det görs även en språklig ändring. </w:t>
      </w:r>
    </w:p>
    <w:p w14:paraId="3BF17F1C" w14:textId="77777777" w:rsidR="00F71CC6" w:rsidRDefault="00F71CC6" w:rsidP="00F71CC6">
      <w:pPr>
        <w:pStyle w:val="Brdtextmedindrag"/>
        <w:ind w:firstLine="0"/>
        <w:rPr>
          <w:b/>
          <w:sz w:val="18"/>
          <w:szCs w:val="18"/>
        </w:rPr>
      </w:pPr>
    </w:p>
    <w:p w14:paraId="3AA623C6" w14:textId="77777777" w:rsidR="00F71CC6" w:rsidRPr="00EC75D5" w:rsidRDefault="00AB307F" w:rsidP="00F71CC6">
      <w:pPr>
        <w:pStyle w:val="Brdtextmedindrag"/>
        <w:ind w:firstLine="0"/>
        <w:rPr>
          <w:sz w:val="18"/>
          <w:szCs w:val="18"/>
        </w:rPr>
      </w:pPr>
      <w:r w:rsidRPr="00EC75D5">
        <w:rPr>
          <w:b/>
          <w:sz w:val="18"/>
          <w:szCs w:val="18"/>
        </w:rPr>
        <w:t>13 §</w:t>
      </w:r>
      <w:r w:rsidRPr="00EC75D5">
        <w:rPr>
          <w:sz w:val="18"/>
          <w:szCs w:val="18"/>
        </w:rPr>
        <w:t xml:space="preserve"> Den myndighet som utövar offentlig kontroll </w:t>
      </w:r>
      <w:r w:rsidRPr="00EC75D5">
        <w:rPr>
          <w:i/>
          <w:sz w:val="18"/>
          <w:szCs w:val="18"/>
        </w:rPr>
        <w:t>ska</w:t>
      </w:r>
      <w:r w:rsidRPr="00EC75D5">
        <w:rPr>
          <w:sz w:val="18"/>
          <w:szCs w:val="18"/>
        </w:rPr>
        <w:t xml:space="preserve"> verka för att överträdelser av lagen, av de föreskrifter eller beslut som har meddelats med stöd av lagen eller av de </w:t>
      </w:r>
      <w:r w:rsidRPr="00EC75D5">
        <w:rPr>
          <w:i/>
          <w:sz w:val="18"/>
          <w:szCs w:val="18"/>
        </w:rPr>
        <w:t>EU-bestämmelser</w:t>
      </w:r>
      <w:r w:rsidRPr="00EC75D5">
        <w:rPr>
          <w:sz w:val="18"/>
          <w:szCs w:val="18"/>
        </w:rPr>
        <w:t xml:space="preserve"> som lagen </w:t>
      </w:r>
      <w:r w:rsidRPr="00EC75D5">
        <w:rPr>
          <w:i/>
          <w:sz w:val="18"/>
          <w:szCs w:val="18"/>
        </w:rPr>
        <w:t>kompletterar</w:t>
      </w:r>
      <w:r w:rsidRPr="00EC75D5">
        <w:rPr>
          <w:sz w:val="18"/>
          <w:szCs w:val="18"/>
        </w:rPr>
        <w:t>, beivras.</w:t>
      </w:r>
    </w:p>
    <w:p w14:paraId="12B72B2A" w14:textId="77777777" w:rsidR="00F71CC6" w:rsidRDefault="00F71CC6" w:rsidP="00F71CC6">
      <w:pPr>
        <w:pStyle w:val="Brdtextmedindrag"/>
        <w:ind w:firstLine="0"/>
      </w:pPr>
    </w:p>
    <w:p w14:paraId="17FFA1A2" w14:textId="77777777" w:rsidR="00F71CC6" w:rsidRDefault="00AB307F" w:rsidP="00F71CC6">
      <w:pPr>
        <w:pStyle w:val="Brdtextmedindrag"/>
        <w:ind w:firstLine="0"/>
      </w:pPr>
      <w:r w:rsidRPr="002547CB">
        <w:t>I paragrafen</w:t>
      </w:r>
      <w:r>
        <w:t xml:space="preserve"> byts </w:t>
      </w:r>
      <w:r w:rsidRPr="002547CB">
        <w:t xml:space="preserve">EG-bestämmelser </w:t>
      </w:r>
      <w:r>
        <w:t>ut mot</w:t>
      </w:r>
      <w:r w:rsidRPr="002547CB">
        <w:t xml:space="preserve"> EU-bestämmelser.</w:t>
      </w:r>
      <w:r>
        <w:t xml:space="preserve"> </w:t>
      </w:r>
      <w:r w:rsidRPr="002547CB">
        <w:t>Det görs även språklig</w:t>
      </w:r>
      <w:r>
        <w:t>a</w:t>
      </w:r>
      <w:r w:rsidRPr="002547CB">
        <w:t xml:space="preserve"> ändring</w:t>
      </w:r>
      <w:r>
        <w:t>ar.</w:t>
      </w:r>
    </w:p>
    <w:p w14:paraId="44E8803E" w14:textId="77777777" w:rsidR="00F71CC6" w:rsidRPr="00EC75D5" w:rsidRDefault="00AB307F" w:rsidP="00F71CC6">
      <w:pPr>
        <w:pStyle w:val="Rubrik4utannumrering"/>
        <w:rPr>
          <w:i/>
          <w:iCs/>
          <w:sz w:val="18"/>
          <w:szCs w:val="18"/>
        </w:rPr>
      </w:pPr>
      <w:r w:rsidRPr="00EC75D5">
        <w:rPr>
          <w:i/>
          <w:iCs/>
          <w:sz w:val="18"/>
          <w:szCs w:val="18"/>
        </w:rPr>
        <w:t>Förvaltningslagens tillämpning</w:t>
      </w:r>
    </w:p>
    <w:p w14:paraId="268CB3CD" w14:textId="77777777" w:rsidR="00F71CC6" w:rsidRPr="00EC75D5" w:rsidRDefault="00AB307F" w:rsidP="00F71CC6">
      <w:pPr>
        <w:pStyle w:val="Brdtextmedindrag"/>
        <w:ind w:firstLine="0"/>
        <w:rPr>
          <w:i/>
          <w:sz w:val="18"/>
          <w:szCs w:val="18"/>
        </w:rPr>
      </w:pPr>
      <w:r w:rsidRPr="009C1D12">
        <w:rPr>
          <w:b/>
          <w:i/>
          <w:iCs/>
          <w:sz w:val="18"/>
          <w:szCs w:val="18"/>
        </w:rPr>
        <w:t>13 a</w:t>
      </w:r>
      <w:r>
        <w:rPr>
          <w:b/>
          <w:i/>
          <w:iCs/>
          <w:sz w:val="18"/>
          <w:szCs w:val="18"/>
        </w:rPr>
        <w:t> </w:t>
      </w:r>
      <w:r w:rsidRPr="009C1D12">
        <w:rPr>
          <w:b/>
          <w:i/>
          <w:iCs/>
          <w:sz w:val="18"/>
          <w:szCs w:val="18"/>
        </w:rPr>
        <w:t>§</w:t>
      </w:r>
      <w:r w:rsidRPr="00EC75D5">
        <w:rPr>
          <w:b/>
          <w:sz w:val="18"/>
          <w:szCs w:val="18"/>
        </w:rPr>
        <w:t xml:space="preserve"> </w:t>
      </w:r>
      <w:r w:rsidRPr="00EC75D5">
        <w:rPr>
          <w:i/>
          <w:sz w:val="18"/>
          <w:szCs w:val="18"/>
        </w:rPr>
        <w:t>Vid offentlig kontroll eller annan offentlig verksamhet som utförs av ett organ med delegerade uppgifter eller av en fysisk person som har delegerats vissa uppgif</w:t>
      </w:r>
      <w:r w:rsidRPr="00EC75D5">
        <w:rPr>
          <w:i/>
          <w:sz w:val="18"/>
          <w:szCs w:val="18"/>
        </w:rPr>
        <w:softHyphen/>
        <w:t>ter ska följande bestämmelser i förvaltningslagen (2017:900) tillämpas:</w:t>
      </w:r>
    </w:p>
    <w:p w14:paraId="7EDA7AD0" w14:textId="77777777" w:rsidR="00F71CC6" w:rsidRPr="00EC75D5" w:rsidRDefault="00AB307F" w:rsidP="00F71CC6">
      <w:pPr>
        <w:pStyle w:val="Brdtextmedindrag"/>
        <w:rPr>
          <w:i/>
          <w:sz w:val="18"/>
          <w:szCs w:val="18"/>
        </w:rPr>
      </w:pPr>
      <w:r w:rsidRPr="00EC75D5">
        <w:rPr>
          <w:i/>
          <w:sz w:val="18"/>
          <w:szCs w:val="18"/>
        </w:rPr>
        <w:t>– 5 § om legalitet, objektivitet och proportionalitet,</w:t>
      </w:r>
    </w:p>
    <w:p w14:paraId="1EA6785F" w14:textId="77777777" w:rsidR="00F71CC6" w:rsidRPr="00EC75D5" w:rsidRDefault="00AB307F" w:rsidP="00F71CC6">
      <w:pPr>
        <w:pStyle w:val="Brdtextmedindrag"/>
        <w:rPr>
          <w:i/>
          <w:sz w:val="18"/>
          <w:szCs w:val="18"/>
        </w:rPr>
      </w:pPr>
      <w:r w:rsidRPr="00EC75D5">
        <w:rPr>
          <w:i/>
          <w:sz w:val="18"/>
          <w:szCs w:val="18"/>
        </w:rPr>
        <w:t>– 10 § om partsinsyn,</w:t>
      </w:r>
    </w:p>
    <w:p w14:paraId="7364A342" w14:textId="77777777" w:rsidR="00F71CC6" w:rsidRPr="00EC75D5" w:rsidRDefault="00AB307F" w:rsidP="00F71CC6">
      <w:pPr>
        <w:pStyle w:val="Brdtextmedindrag"/>
        <w:rPr>
          <w:i/>
          <w:sz w:val="18"/>
          <w:szCs w:val="18"/>
        </w:rPr>
      </w:pPr>
      <w:r w:rsidRPr="00EC75D5">
        <w:rPr>
          <w:i/>
          <w:sz w:val="18"/>
          <w:szCs w:val="18"/>
        </w:rPr>
        <w:t>– 16–18 §§ om jäv,</w:t>
      </w:r>
    </w:p>
    <w:p w14:paraId="76D81781" w14:textId="77777777" w:rsidR="00F71CC6" w:rsidRPr="00EC75D5" w:rsidRDefault="00AB307F" w:rsidP="00F71CC6">
      <w:pPr>
        <w:pStyle w:val="Brdtextmedindrag"/>
        <w:rPr>
          <w:i/>
          <w:sz w:val="18"/>
          <w:szCs w:val="18"/>
        </w:rPr>
      </w:pPr>
      <w:r w:rsidRPr="00EC75D5">
        <w:rPr>
          <w:i/>
          <w:sz w:val="18"/>
          <w:szCs w:val="18"/>
        </w:rPr>
        <w:t>– 23 § om utredningsansvaret,</w:t>
      </w:r>
    </w:p>
    <w:p w14:paraId="5B0AABDE" w14:textId="77777777" w:rsidR="00F71CC6" w:rsidRPr="00EC75D5" w:rsidRDefault="00AB307F" w:rsidP="00F71CC6">
      <w:pPr>
        <w:pStyle w:val="Brdtextmedindrag"/>
        <w:rPr>
          <w:i/>
          <w:sz w:val="18"/>
          <w:szCs w:val="18"/>
        </w:rPr>
      </w:pPr>
      <w:r w:rsidRPr="00EC75D5">
        <w:rPr>
          <w:i/>
          <w:sz w:val="18"/>
          <w:szCs w:val="18"/>
        </w:rPr>
        <w:t>– 24 § om när man får lämna uppgifter muntligt,</w:t>
      </w:r>
    </w:p>
    <w:p w14:paraId="4370552A" w14:textId="77777777" w:rsidR="00F71CC6" w:rsidRPr="00EC75D5" w:rsidRDefault="00AB307F" w:rsidP="00F71CC6">
      <w:pPr>
        <w:pStyle w:val="Brdtextmedindrag"/>
        <w:rPr>
          <w:i/>
          <w:sz w:val="18"/>
          <w:szCs w:val="18"/>
        </w:rPr>
      </w:pPr>
      <w:r w:rsidRPr="00EC75D5">
        <w:rPr>
          <w:i/>
          <w:sz w:val="18"/>
          <w:szCs w:val="18"/>
        </w:rPr>
        <w:t>– 25 § om kommunikation,</w:t>
      </w:r>
    </w:p>
    <w:p w14:paraId="47800D37" w14:textId="77777777" w:rsidR="00F71CC6" w:rsidRPr="00EC75D5" w:rsidRDefault="00AB307F" w:rsidP="00F71CC6">
      <w:pPr>
        <w:pStyle w:val="Brdtextmedindrag"/>
        <w:rPr>
          <w:i/>
          <w:sz w:val="18"/>
          <w:szCs w:val="18"/>
        </w:rPr>
      </w:pPr>
      <w:r w:rsidRPr="00EC75D5">
        <w:rPr>
          <w:i/>
          <w:sz w:val="18"/>
          <w:szCs w:val="18"/>
        </w:rPr>
        <w:t>– 27 § om dokumentation av uppgifter,</w:t>
      </w:r>
    </w:p>
    <w:p w14:paraId="1687D279" w14:textId="77777777" w:rsidR="00F71CC6" w:rsidRPr="00EC75D5" w:rsidRDefault="00AB307F" w:rsidP="00F71CC6">
      <w:pPr>
        <w:pStyle w:val="Brdtextmedindrag"/>
        <w:rPr>
          <w:i/>
          <w:sz w:val="18"/>
          <w:szCs w:val="18"/>
        </w:rPr>
      </w:pPr>
      <w:r w:rsidRPr="00EC75D5">
        <w:rPr>
          <w:i/>
          <w:sz w:val="18"/>
          <w:szCs w:val="18"/>
        </w:rPr>
        <w:t>– 31 § om dokumentation av beslut,</w:t>
      </w:r>
    </w:p>
    <w:p w14:paraId="73A2171D" w14:textId="77777777" w:rsidR="00F71CC6" w:rsidRPr="00EC75D5" w:rsidRDefault="00AB307F" w:rsidP="00F71CC6">
      <w:pPr>
        <w:pStyle w:val="Brdtextmedindrag"/>
        <w:rPr>
          <w:i/>
          <w:sz w:val="18"/>
          <w:szCs w:val="18"/>
        </w:rPr>
      </w:pPr>
      <w:r w:rsidRPr="00EC75D5">
        <w:rPr>
          <w:i/>
          <w:sz w:val="18"/>
          <w:szCs w:val="18"/>
        </w:rPr>
        <w:t>– 32 § om motivering av beslut,</w:t>
      </w:r>
    </w:p>
    <w:p w14:paraId="2C5DA55A" w14:textId="77777777" w:rsidR="00F71CC6" w:rsidRPr="00EC75D5" w:rsidRDefault="00AB307F" w:rsidP="00F71CC6">
      <w:pPr>
        <w:pStyle w:val="Brdtextmedindrag"/>
        <w:rPr>
          <w:i/>
          <w:sz w:val="18"/>
          <w:szCs w:val="18"/>
        </w:rPr>
      </w:pPr>
      <w:r w:rsidRPr="00EC75D5">
        <w:rPr>
          <w:i/>
          <w:sz w:val="18"/>
          <w:szCs w:val="18"/>
        </w:rPr>
        <w:t>– 33 och 34 §§ om underrättelse om innehållet i beslut och hur ett överklag</w:t>
      </w:r>
      <w:r w:rsidRPr="00EC75D5">
        <w:rPr>
          <w:i/>
          <w:sz w:val="18"/>
          <w:szCs w:val="18"/>
        </w:rPr>
        <w:softHyphen/>
        <w:t>ande går till,</w:t>
      </w:r>
    </w:p>
    <w:p w14:paraId="1F9D443D" w14:textId="77777777" w:rsidR="00F71CC6" w:rsidRPr="00EC75D5" w:rsidRDefault="00AB307F" w:rsidP="00F71CC6">
      <w:pPr>
        <w:pStyle w:val="Brdtextmedindrag"/>
        <w:rPr>
          <w:i/>
          <w:sz w:val="18"/>
          <w:szCs w:val="18"/>
        </w:rPr>
      </w:pPr>
      <w:r w:rsidRPr="00EC75D5">
        <w:rPr>
          <w:i/>
          <w:sz w:val="18"/>
          <w:szCs w:val="18"/>
        </w:rPr>
        <w:t>– 36 § om rättelse av skrivfel och liknande, och</w:t>
      </w:r>
    </w:p>
    <w:p w14:paraId="6F4FAA21" w14:textId="77777777" w:rsidR="00F71CC6" w:rsidRPr="00EC75D5" w:rsidRDefault="00AB307F" w:rsidP="00F71CC6">
      <w:pPr>
        <w:pStyle w:val="Brdtextmedindrag"/>
        <w:rPr>
          <w:i/>
          <w:sz w:val="18"/>
          <w:szCs w:val="18"/>
        </w:rPr>
      </w:pPr>
      <w:r w:rsidRPr="00EC75D5">
        <w:rPr>
          <w:i/>
          <w:sz w:val="18"/>
          <w:szCs w:val="18"/>
        </w:rPr>
        <w:t>– </w:t>
      </w:r>
      <w:r w:rsidRPr="00EC75D5">
        <w:rPr>
          <w:i/>
          <w:iCs/>
          <w:sz w:val="18"/>
          <w:szCs w:val="18"/>
        </w:rPr>
        <w:t>42 §</w:t>
      </w:r>
      <w:r w:rsidRPr="00EC75D5">
        <w:rPr>
          <w:sz w:val="18"/>
          <w:szCs w:val="18"/>
        </w:rPr>
        <w:t xml:space="preserve"> </w:t>
      </w:r>
      <w:r w:rsidRPr="00EC75D5">
        <w:rPr>
          <w:i/>
          <w:iCs/>
          <w:sz w:val="18"/>
          <w:szCs w:val="18"/>
        </w:rPr>
        <w:t>om vem som får överklaga ett beslut.</w:t>
      </w:r>
    </w:p>
    <w:p w14:paraId="5E3EA940" w14:textId="77777777" w:rsidR="00F71CC6" w:rsidRDefault="00F71CC6" w:rsidP="00F71CC6">
      <w:pPr>
        <w:pStyle w:val="Brdtextmedindrag"/>
        <w:ind w:firstLine="0"/>
      </w:pPr>
    </w:p>
    <w:p w14:paraId="24EFE06E" w14:textId="77777777" w:rsidR="00F71CC6" w:rsidRPr="003165B2" w:rsidRDefault="00AB307F" w:rsidP="00F71CC6">
      <w:pPr>
        <w:pStyle w:val="Brdtextmedindrag"/>
        <w:ind w:firstLine="0"/>
      </w:pPr>
      <w:r w:rsidRPr="003165B2">
        <w:t xml:space="preserve">Paragrafen är ny. Övervägandena finns i </w:t>
      </w:r>
      <w:r w:rsidRPr="00495339">
        <w:t xml:space="preserve">avsnitten </w:t>
      </w:r>
      <w:r>
        <w:t>6.4</w:t>
      </w:r>
      <w:r w:rsidRPr="00495339">
        <w:t xml:space="preserve"> och </w:t>
      </w:r>
      <w:r>
        <w:t>9.16</w:t>
      </w:r>
      <w:r w:rsidRPr="00495339">
        <w:t>.</w:t>
      </w:r>
    </w:p>
    <w:p w14:paraId="2181B02F" w14:textId="77777777" w:rsidR="00F71CC6" w:rsidRDefault="00AB307F" w:rsidP="00F71CC6">
      <w:pPr>
        <w:pStyle w:val="Brdtextmedindrag"/>
      </w:pPr>
      <w:r w:rsidRPr="003165B2">
        <w:t>Bestämmelsen reglerar vilka bestämmelser i förvaltningslagen som ska tillämpas vid offentlig kontroll eller annan offentlig verksamhet som utförs av ett organ med delegerade uppgifter eller av en fysisk person som har delegerats vissa uppgifter. Det gäller bestämmelserna i förvaltningslagen om legalitet, objektivitet och proportionalitet, partsinsyn, jäv, utrednings</w:t>
      </w:r>
      <w:r>
        <w:softHyphen/>
      </w:r>
      <w:r w:rsidRPr="003165B2">
        <w:t>ansvaret, när man får lämna uppgifter muntligt, kommunikation, doku</w:t>
      </w:r>
      <w:r>
        <w:softHyphen/>
      </w:r>
      <w:r w:rsidRPr="003165B2">
        <w:t>mentation av uppgifter, dokumentation av beslut, motivering av beslut, underrättelse om innehållet i beslut och hur ett överklagande går till, rättelse av skrivfel och liknande</w:t>
      </w:r>
      <w:r>
        <w:t xml:space="preserve"> och om vem som får överklaga ett beslut</w:t>
      </w:r>
      <w:r w:rsidRPr="003165B2">
        <w:t>.</w:t>
      </w:r>
    </w:p>
    <w:p w14:paraId="0750B4D9" w14:textId="77777777" w:rsidR="00F71CC6" w:rsidRPr="00EC75D5" w:rsidRDefault="00AB307F" w:rsidP="00F71CC6">
      <w:pPr>
        <w:pStyle w:val="Rubrik4utannumrering"/>
        <w:rPr>
          <w:i/>
          <w:iCs/>
          <w:sz w:val="18"/>
          <w:szCs w:val="18"/>
        </w:rPr>
      </w:pPr>
      <w:r w:rsidRPr="00EC75D5">
        <w:rPr>
          <w:i/>
          <w:iCs/>
          <w:sz w:val="18"/>
          <w:szCs w:val="18"/>
        </w:rPr>
        <w:t>Tystnadsplikt</w:t>
      </w:r>
    </w:p>
    <w:p w14:paraId="3E369E08" w14:textId="77777777" w:rsidR="00F71CC6" w:rsidRPr="00EC75D5" w:rsidRDefault="00AB307F" w:rsidP="00F71CC6">
      <w:pPr>
        <w:pStyle w:val="Brdtextmedindrag"/>
        <w:ind w:firstLine="0"/>
        <w:rPr>
          <w:i/>
          <w:sz w:val="18"/>
          <w:szCs w:val="18"/>
        </w:rPr>
      </w:pPr>
      <w:r w:rsidRPr="009C1D12">
        <w:rPr>
          <w:b/>
          <w:i/>
          <w:iCs/>
          <w:sz w:val="18"/>
          <w:szCs w:val="18"/>
        </w:rPr>
        <w:t>14 a §</w:t>
      </w:r>
      <w:r w:rsidRPr="00EC75D5">
        <w:rPr>
          <w:sz w:val="18"/>
          <w:szCs w:val="18"/>
        </w:rPr>
        <w:t xml:space="preserve"> </w:t>
      </w:r>
      <w:r w:rsidRPr="00EC75D5">
        <w:rPr>
          <w:i/>
          <w:sz w:val="18"/>
          <w:szCs w:val="18"/>
        </w:rPr>
        <w:t xml:space="preserve">Den som </w:t>
      </w:r>
      <w:r>
        <w:rPr>
          <w:i/>
          <w:sz w:val="18"/>
          <w:szCs w:val="18"/>
        </w:rPr>
        <w:t xml:space="preserve">i enskild verksamhet </w:t>
      </w:r>
      <w:r w:rsidRPr="00EC75D5">
        <w:rPr>
          <w:i/>
          <w:sz w:val="18"/>
          <w:szCs w:val="18"/>
        </w:rPr>
        <w:t xml:space="preserve">utför </w:t>
      </w:r>
      <w:r w:rsidRPr="00E217FD">
        <w:rPr>
          <w:i/>
          <w:sz w:val="18"/>
          <w:szCs w:val="18"/>
        </w:rPr>
        <w:t>eller har utfört</w:t>
      </w:r>
      <w:r>
        <w:rPr>
          <w:i/>
        </w:rPr>
        <w:t xml:space="preserve"> </w:t>
      </w:r>
      <w:r w:rsidRPr="00EC75D5">
        <w:rPr>
          <w:i/>
          <w:sz w:val="18"/>
          <w:szCs w:val="18"/>
        </w:rPr>
        <w:t>offentlig kontroll eller annan offentlig verksamhet får inte obehörigen röja eller ut</w:t>
      </w:r>
      <w:r w:rsidRPr="00EC75D5">
        <w:rPr>
          <w:i/>
          <w:sz w:val="18"/>
          <w:szCs w:val="18"/>
        </w:rPr>
        <w:softHyphen/>
        <w:t>nyttja det som han eller hon har fått kännedom om</w:t>
      </w:r>
      <w:r>
        <w:rPr>
          <w:i/>
          <w:sz w:val="18"/>
          <w:szCs w:val="18"/>
        </w:rPr>
        <w:t xml:space="preserve"> medan </w:t>
      </w:r>
      <w:r w:rsidRPr="00EC75D5">
        <w:rPr>
          <w:i/>
          <w:sz w:val="18"/>
          <w:szCs w:val="18"/>
        </w:rPr>
        <w:t xml:space="preserve">uppgifterna utfördes. </w:t>
      </w:r>
      <w:r w:rsidRPr="00B94839">
        <w:rPr>
          <w:i/>
          <w:sz w:val="18"/>
          <w:szCs w:val="18"/>
        </w:rPr>
        <w:t xml:space="preserve">Detsamma ska gälla den som i enskild verksamhet utför </w:t>
      </w:r>
      <w:r w:rsidRPr="00E217FD">
        <w:rPr>
          <w:i/>
          <w:sz w:val="18"/>
          <w:szCs w:val="18"/>
        </w:rPr>
        <w:t>eller har utfört</w:t>
      </w:r>
      <w:r>
        <w:rPr>
          <w:i/>
        </w:rPr>
        <w:t xml:space="preserve"> </w:t>
      </w:r>
      <w:r w:rsidRPr="00B94839">
        <w:rPr>
          <w:i/>
          <w:sz w:val="18"/>
          <w:szCs w:val="18"/>
        </w:rPr>
        <w:t>laboratorieanalyser, laboratorietester eller laboratoriediagnostik på prover som tas vid offentlig kontroll och annan offentlig verksamhet</w:t>
      </w:r>
      <w:r>
        <w:rPr>
          <w:i/>
          <w:sz w:val="18"/>
          <w:szCs w:val="18"/>
        </w:rPr>
        <w:t>.</w:t>
      </w:r>
    </w:p>
    <w:p w14:paraId="50597165" w14:textId="77777777" w:rsidR="00F71CC6" w:rsidRPr="00EC75D5" w:rsidRDefault="00AB307F" w:rsidP="00F71CC6">
      <w:pPr>
        <w:pStyle w:val="Brdtextmedindrag"/>
        <w:rPr>
          <w:i/>
          <w:iCs/>
          <w:sz w:val="18"/>
          <w:szCs w:val="18"/>
        </w:rPr>
      </w:pPr>
      <w:r w:rsidRPr="00EC75D5">
        <w:rPr>
          <w:i/>
          <w:iCs/>
          <w:sz w:val="18"/>
          <w:szCs w:val="18"/>
        </w:rPr>
        <w:t>I det allmännas verksamhet tillämpas offentlighets- och sekretesslagen (2009:400) i stället för första stycket.</w:t>
      </w:r>
    </w:p>
    <w:p w14:paraId="12601D64" w14:textId="77777777" w:rsidR="00F71CC6" w:rsidRDefault="00F71CC6" w:rsidP="00F71CC6">
      <w:pPr>
        <w:pStyle w:val="Brdtextmedindrag"/>
        <w:ind w:firstLine="0"/>
      </w:pPr>
    </w:p>
    <w:p w14:paraId="0C5435CF" w14:textId="77777777" w:rsidR="00F71CC6" w:rsidRDefault="00AB307F" w:rsidP="00F71CC6">
      <w:pPr>
        <w:pStyle w:val="Brdtextmedindrag"/>
        <w:ind w:firstLine="0"/>
      </w:pPr>
      <w:r w:rsidRPr="003165B2">
        <w:t xml:space="preserve">Paragrafen är ny. Övervägandena finns i </w:t>
      </w:r>
      <w:r w:rsidRPr="00495339">
        <w:t xml:space="preserve">avsnitten </w:t>
      </w:r>
      <w:r>
        <w:t>6.6</w:t>
      </w:r>
      <w:r w:rsidRPr="00495339">
        <w:t xml:space="preserve"> och </w:t>
      </w:r>
      <w:r>
        <w:t>9</w:t>
      </w:r>
      <w:r w:rsidRPr="00495339">
        <w:t>.</w:t>
      </w:r>
      <w:r>
        <w:t>12.</w:t>
      </w:r>
    </w:p>
    <w:p w14:paraId="15A10DAF" w14:textId="53BE336F" w:rsidR="00F71CC6" w:rsidRDefault="00AB307F" w:rsidP="00F71CC6">
      <w:pPr>
        <w:pStyle w:val="Brdtextmedindrag"/>
      </w:pPr>
      <w:r w:rsidRPr="003165B2">
        <w:t xml:space="preserve">I </w:t>
      </w:r>
      <w:r w:rsidRPr="003165B2">
        <w:rPr>
          <w:i/>
        </w:rPr>
        <w:t>första stycket</w:t>
      </w:r>
      <w:r w:rsidRPr="003165B2">
        <w:t xml:space="preserve"> föreskrivs att de</w:t>
      </w:r>
      <w:r>
        <w:t>n</w:t>
      </w:r>
      <w:r w:rsidRPr="003165B2">
        <w:t xml:space="preserve"> som</w:t>
      </w:r>
      <w:r>
        <w:t xml:space="preserve"> i enskild verksamhet</w:t>
      </w:r>
      <w:r w:rsidRPr="003165B2">
        <w:t xml:space="preserve"> utför </w:t>
      </w:r>
      <w:r w:rsidRPr="00E61053">
        <w:rPr>
          <w:iCs/>
        </w:rPr>
        <w:t xml:space="preserve">eller har utfört </w:t>
      </w:r>
      <w:r w:rsidRPr="003165B2">
        <w:t xml:space="preserve">offentlig kontroll eller annan offentlig verksamhet enligt lagen eller de EU-bestämmelser som lagen kompletterar inte obehörigen får röja eller utnyttja det som </w:t>
      </w:r>
      <w:r>
        <w:t>han eller hon</w:t>
      </w:r>
      <w:r w:rsidRPr="003165B2">
        <w:t xml:space="preserve"> har fått kännedom om under utförandet av sina uppgifter. </w:t>
      </w:r>
      <w:r>
        <w:t xml:space="preserve">Tystnadsplikt gäller även för den som i enskild verksamhet utför </w:t>
      </w:r>
      <w:r w:rsidRPr="00E61053">
        <w:rPr>
          <w:iCs/>
        </w:rPr>
        <w:t>eller har utfört</w:t>
      </w:r>
      <w:r>
        <w:rPr>
          <w:i/>
        </w:rPr>
        <w:t xml:space="preserve"> </w:t>
      </w:r>
      <w:r>
        <w:t>laboratorieanalyser, laboratorietester eller laboratoriediagnostik på prover som tas vid offentlig kontroll och annan offentlig verksamhet. Innebörden av obehörighetsrekvisitet ska tolkas med ledning av de skaderekvisit som finns i motsvarande bestämmelser i offentlighets- och sekretesslagen, jfr avsnitt 6.6.</w:t>
      </w:r>
    </w:p>
    <w:p w14:paraId="5E96B0FD" w14:textId="77777777" w:rsidR="00F71CC6" w:rsidRDefault="00AB307F" w:rsidP="00F71CC6">
      <w:pPr>
        <w:pStyle w:val="Brdtextmedindrag"/>
      </w:pPr>
      <w:r>
        <w:t xml:space="preserve">Vid tillämpningen av bestämmelsen bör även artikel 8 i den nya kontrollförordningen beaktas. </w:t>
      </w:r>
      <w:r w:rsidRPr="003165B2">
        <w:t>Artikeln gäller inte bara myndig</w:t>
      </w:r>
      <w:r>
        <w:softHyphen/>
      </w:r>
      <w:r w:rsidRPr="003165B2">
        <w:t>heter utan även organ med delegerade uppgifter och fysiska personer som har delegerats vissa uppgifter samt officiella laboratorier.</w:t>
      </w:r>
      <w:r w:rsidRPr="00D55420">
        <w:t xml:space="preserve"> </w:t>
      </w:r>
    </w:p>
    <w:p w14:paraId="5610BF83" w14:textId="77777777" w:rsidR="00F71CC6" w:rsidRPr="003165B2" w:rsidRDefault="00AB307F" w:rsidP="00F71CC6">
      <w:pPr>
        <w:pStyle w:val="Brdtextmedindrag"/>
      </w:pPr>
      <w:r>
        <w:t>F</w:t>
      </w:r>
      <w:r w:rsidRPr="00D55420">
        <w:t xml:space="preserve">örsta stycket har fått sin utformning efter synpunkter från </w:t>
      </w:r>
      <w:r w:rsidRPr="00D55420">
        <w:rPr>
          <w:i/>
          <w:iCs/>
        </w:rPr>
        <w:t>Lagrådet</w:t>
      </w:r>
      <w:r>
        <w:t>.</w:t>
      </w:r>
    </w:p>
    <w:p w14:paraId="5B8FEA1E" w14:textId="77777777" w:rsidR="00F71CC6" w:rsidRDefault="00AB307F" w:rsidP="00F71CC6">
      <w:pPr>
        <w:pStyle w:val="Brdtextmedindrag"/>
      </w:pPr>
      <w:r w:rsidRPr="003165B2">
        <w:t xml:space="preserve">I </w:t>
      </w:r>
      <w:r w:rsidRPr="003165B2">
        <w:rPr>
          <w:i/>
        </w:rPr>
        <w:t>andra stycket</w:t>
      </w:r>
      <w:r w:rsidRPr="003165B2">
        <w:t xml:space="preserve"> upplyses om att bestämmelserna i offentlighets- och sekretesslagen gäller för statliga och kommunala myndigheter.</w:t>
      </w:r>
    </w:p>
    <w:p w14:paraId="3B155F75" w14:textId="77777777" w:rsidR="00F71CC6" w:rsidRPr="00955A86" w:rsidRDefault="00AB307F" w:rsidP="00F71CC6">
      <w:pPr>
        <w:pStyle w:val="Rubrik4utannumrering"/>
        <w:rPr>
          <w:sz w:val="18"/>
          <w:szCs w:val="18"/>
        </w:rPr>
      </w:pPr>
      <w:r w:rsidRPr="00955A86">
        <w:rPr>
          <w:sz w:val="18"/>
          <w:szCs w:val="18"/>
        </w:rPr>
        <w:t xml:space="preserve">Överflyttning av offentlig kontroll </w:t>
      </w:r>
      <w:r w:rsidRPr="00955A86">
        <w:rPr>
          <w:i/>
          <w:iCs/>
          <w:sz w:val="18"/>
          <w:szCs w:val="18"/>
        </w:rPr>
        <w:t>och annan offentlig verksamhet</w:t>
      </w:r>
    </w:p>
    <w:p w14:paraId="3DFBEE2F" w14:textId="77777777" w:rsidR="00F71CC6" w:rsidRPr="00955A86" w:rsidRDefault="00AB307F" w:rsidP="00F71CC6">
      <w:pPr>
        <w:pStyle w:val="Brdtextmedindrag"/>
        <w:ind w:firstLine="0"/>
        <w:rPr>
          <w:sz w:val="18"/>
          <w:szCs w:val="18"/>
        </w:rPr>
      </w:pPr>
      <w:r w:rsidRPr="00955A86">
        <w:rPr>
          <w:b/>
          <w:sz w:val="18"/>
          <w:szCs w:val="18"/>
        </w:rPr>
        <w:t xml:space="preserve">15 § </w:t>
      </w:r>
      <w:r w:rsidRPr="00955A86">
        <w:rPr>
          <w:sz w:val="18"/>
          <w:szCs w:val="18"/>
        </w:rPr>
        <w:t>Livsmedelsverket får, i sam</w:t>
      </w:r>
      <w:r w:rsidRPr="00955A86">
        <w:rPr>
          <w:sz w:val="18"/>
          <w:szCs w:val="18"/>
        </w:rPr>
        <w:softHyphen/>
        <w:t>råd med en kommun, besluta att</w:t>
      </w:r>
      <w:r w:rsidRPr="00955A86">
        <w:rPr>
          <w:i/>
          <w:iCs/>
          <w:sz w:val="18"/>
          <w:szCs w:val="18"/>
        </w:rPr>
        <w:t xml:space="preserve"> ansvaret för offentlig</w:t>
      </w:r>
      <w:r w:rsidRPr="00955A86">
        <w:rPr>
          <w:sz w:val="18"/>
          <w:szCs w:val="18"/>
        </w:rPr>
        <w:t xml:space="preserve"> kontroll </w:t>
      </w:r>
      <w:r w:rsidRPr="00955A86">
        <w:rPr>
          <w:i/>
          <w:sz w:val="18"/>
          <w:szCs w:val="18"/>
        </w:rPr>
        <w:t>och annan offentlig verksamhet</w:t>
      </w:r>
      <w:r w:rsidRPr="00955A86">
        <w:rPr>
          <w:sz w:val="18"/>
          <w:szCs w:val="18"/>
        </w:rPr>
        <w:t xml:space="preserve"> </w:t>
      </w:r>
      <w:r w:rsidRPr="00955A86">
        <w:rPr>
          <w:i/>
          <w:sz w:val="18"/>
          <w:szCs w:val="18"/>
        </w:rPr>
        <w:t>i fråga</w:t>
      </w:r>
      <w:r w:rsidRPr="00955A86">
        <w:rPr>
          <w:sz w:val="18"/>
          <w:szCs w:val="18"/>
        </w:rPr>
        <w:t xml:space="preserve"> </w:t>
      </w:r>
      <w:r w:rsidRPr="00955A86">
        <w:rPr>
          <w:i/>
          <w:sz w:val="18"/>
          <w:szCs w:val="18"/>
        </w:rPr>
        <w:t>om</w:t>
      </w:r>
      <w:r w:rsidRPr="00955A86">
        <w:rPr>
          <w:sz w:val="18"/>
          <w:szCs w:val="18"/>
        </w:rPr>
        <w:t xml:space="preserve"> en viss anläggning </w:t>
      </w:r>
      <w:r w:rsidRPr="00955A86">
        <w:rPr>
          <w:i/>
          <w:sz w:val="18"/>
          <w:szCs w:val="18"/>
        </w:rPr>
        <w:t>ska</w:t>
      </w:r>
      <w:r w:rsidRPr="00955A86">
        <w:rPr>
          <w:sz w:val="18"/>
          <w:szCs w:val="18"/>
        </w:rPr>
        <w:t xml:space="preserve"> flyttas över </w:t>
      </w:r>
      <w:r w:rsidRPr="00955A86">
        <w:rPr>
          <w:i/>
          <w:iCs/>
          <w:sz w:val="18"/>
          <w:szCs w:val="18"/>
        </w:rPr>
        <w:t>från kommunen</w:t>
      </w:r>
      <w:r w:rsidRPr="00955A86">
        <w:rPr>
          <w:sz w:val="18"/>
          <w:szCs w:val="18"/>
        </w:rPr>
        <w:t xml:space="preserve"> till verket. Ett sådant beslut får fattas, om verksam</w:t>
      </w:r>
      <w:r>
        <w:rPr>
          <w:sz w:val="18"/>
          <w:szCs w:val="18"/>
        </w:rPr>
        <w:softHyphen/>
      </w:r>
      <w:r w:rsidRPr="00955A86">
        <w:rPr>
          <w:sz w:val="18"/>
          <w:szCs w:val="18"/>
        </w:rPr>
        <w:t>heten har stor omfatt</w:t>
      </w:r>
      <w:r w:rsidRPr="00955A86">
        <w:rPr>
          <w:sz w:val="18"/>
          <w:szCs w:val="18"/>
        </w:rPr>
        <w:softHyphen/>
        <w:t>ning, är särskilt komplicerad eller om det finns andra sär</w:t>
      </w:r>
      <w:r w:rsidRPr="00955A86">
        <w:rPr>
          <w:sz w:val="18"/>
          <w:szCs w:val="18"/>
        </w:rPr>
        <w:softHyphen/>
        <w:t>skilda skäl.</w:t>
      </w:r>
    </w:p>
    <w:p w14:paraId="04ED6362" w14:textId="77777777" w:rsidR="00F71CC6" w:rsidRPr="00955A86" w:rsidRDefault="00AB307F" w:rsidP="00F71CC6">
      <w:pPr>
        <w:pStyle w:val="Brdtextmedindrag"/>
        <w:rPr>
          <w:sz w:val="18"/>
          <w:szCs w:val="18"/>
        </w:rPr>
      </w:pPr>
      <w:r w:rsidRPr="00955A86">
        <w:rPr>
          <w:sz w:val="18"/>
          <w:szCs w:val="18"/>
        </w:rPr>
        <w:t>Livsmedelsverket får be</w:t>
      </w:r>
      <w:r w:rsidRPr="00955A86">
        <w:rPr>
          <w:sz w:val="18"/>
          <w:szCs w:val="18"/>
        </w:rPr>
        <w:softHyphen/>
        <w:t xml:space="preserve">sluta att </w:t>
      </w:r>
      <w:r w:rsidRPr="00955A86">
        <w:rPr>
          <w:i/>
          <w:sz w:val="18"/>
          <w:szCs w:val="18"/>
        </w:rPr>
        <w:t>ansvaret</w:t>
      </w:r>
      <w:r w:rsidRPr="00955A86">
        <w:rPr>
          <w:sz w:val="18"/>
          <w:szCs w:val="18"/>
        </w:rPr>
        <w:t xml:space="preserve"> </w:t>
      </w:r>
      <w:r w:rsidRPr="00955A86">
        <w:rPr>
          <w:i/>
          <w:sz w:val="18"/>
          <w:szCs w:val="18"/>
        </w:rPr>
        <w:t>ska</w:t>
      </w:r>
      <w:r w:rsidRPr="00955A86">
        <w:rPr>
          <w:sz w:val="18"/>
          <w:szCs w:val="18"/>
        </w:rPr>
        <w:t xml:space="preserve"> lämnas till</w:t>
      </w:r>
      <w:r w:rsidRPr="00955A86">
        <w:rPr>
          <w:sz w:val="18"/>
          <w:szCs w:val="18"/>
        </w:rPr>
        <w:softHyphen/>
        <w:t>baka till kommunen, om ver</w:t>
      </w:r>
      <w:r w:rsidRPr="00955A86">
        <w:rPr>
          <w:sz w:val="18"/>
          <w:szCs w:val="18"/>
        </w:rPr>
        <w:softHyphen/>
        <w:t>ket och kommunen är överens om det.</w:t>
      </w:r>
    </w:p>
    <w:p w14:paraId="220A6611" w14:textId="77777777" w:rsidR="00F71CC6" w:rsidRDefault="00F71CC6" w:rsidP="00F71CC6">
      <w:pPr>
        <w:pStyle w:val="Brdtextmedindrag"/>
        <w:ind w:firstLine="0"/>
      </w:pPr>
    </w:p>
    <w:p w14:paraId="03FA6E40" w14:textId="77777777" w:rsidR="00F71CC6" w:rsidRDefault="00AB307F" w:rsidP="00F71CC6">
      <w:pPr>
        <w:pStyle w:val="Brdtextmedindrag"/>
        <w:ind w:firstLine="0"/>
      </w:pPr>
      <w:r>
        <w:t>Paragrafen innehåller bestämmelser om frivillig överflyttning av ansvaret för offentlig kontroll från en kommun till Livsmedelsverket. Övervägan</w:t>
      </w:r>
      <w:r>
        <w:softHyphen/>
        <w:t xml:space="preserve">dena finns i </w:t>
      </w:r>
      <w:r w:rsidRPr="00495339">
        <w:t>avsnitt</w:t>
      </w:r>
      <w:r>
        <w:t xml:space="preserve"> 9.4.</w:t>
      </w:r>
    </w:p>
    <w:p w14:paraId="39643915" w14:textId="77777777" w:rsidR="00F71CC6" w:rsidRDefault="00AB307F" w:rsidP="00F71CC6">
      <w:pPr>
        <w:pStyle w:val="Brdtextmedindrag"/>
      </w:pPr>
      <w:r>
        <w:t xml:space="preserve">Ett tillägg görs i </w:t>
      </w:r>
      <w:r w:rsidRPr="008F58AA">
        <w:rPr>
          <w:i/>
        </w:rPr>
        <w:t>första stycket</w:t>
      </w:r>
      <w:r>
        <w:t xml:space="preserve"> om att även annan offentlig verksamhet som hänger samman med kontrollen över berörd anläggning kan flyttas över.</w:t>
      </w:r>
    </w:p>
    <w:p w14:paraId="54EEBE6F" w14:textId="77777777" w:rsidR="00F71CC6" w:rsidRDefault="00AB307F" w:rsidP="00F71CC6">
      <w:pPr>
        <w:pStyle w:val="Brdtextmedindrag"/>
      </w:pPr>
      <w:r>
        <w:t xml:space="preserve">Ändringen i </w:t>
      </w:r>
      <w:r w:rsidRPr="008F58AA">
        <w:rPr>
          <w:i/>
        </w:rPr>
        <w:t>andra stycket</w:t>
      </w:r>
      <w:r>
        <w:t xml:space="preserve"> innebär att annan offentlig verksamhet som har flyttats över till verket också kan lämnas tillbaka till kommunen på samma sätt som gäller för offentlig kontroll.</w:t>
      </w:r>
    </w:p>
    <w:p w14:paraId="660C8010" w14:textId="77777777" w:rsidR="00F71CC6" w:rsidRDefault="00AB307F" w:rsidP="00F71CC6">
      <w:pPr>
        <w:pStyle w:val="Brdtextmedindrag"/>
      </w:pPr>
      <w:r>
        <w:t>Övriga ändringar är språkliga.</w:t>
      </w:r>
    </w:p>
    <w:p w14:paraId="0899DA8E" w14:textId="77777777" w:rsidR="00F71CC6" w:rsidRDefault="00F71CC6" w:rsidP="00F71CC6">
      <w:pPr>
        <w:pStyle w:val="Brdtextmedindrag"/>
        <w:ind w:firstLine="0"/>
      </w:pPr>
    </w:p>
    <w:p w14:paraId="11622CEA" w14:textId="77777777" w:rsidR="00F71CC6" w:rsidRPr="00955A86" w:rsidRDefault="00AB307F" w:rsidP="00F71CC6">
      <w:pPr>
        <w:pStyle w:val="Brdtextmedindrag"/>
        <w:ind w:firstLine="0"/>
        <w:rPr>
          <w:sz w:val="18"/>
          <w:szCs w:val="18"/>
        </w:rPr>
      </w:pPr>
      <w:r w:rsidRPr="00955A86">
        <w:rPr>
          <w:b/>
          <w:sz w:val="18"/>
          <w:szCs w:val="18"/>
        </w:rPr>
        <w:t>16 §</w:t>
      </w:r>
      <w:r w:rsidRPr="00955A86">
        <w:rPr>
          <w:sz w:val="18"/>
          <w:szCs w:val="18"/>
        </w:rPr>
        <w:t xml:space="preserve"> Livsmedelsverket får, i sam</w:t>
      </w:r>
      <w:r w:rsidRPr="00955A86">
        <w:rPr>
          <w:sz w:val="18"/>
          <w:szCs w:val="18"/>
        </w:rPr>
        <w:softHyphen/>
        <w:t xml:space="preserve">råd med en kommun, besluta att </w:t>
      </w:r>
      <w:r w:rsidRPr="00955A86">
        <w:rPr>
          <w:i/>
          <w:iCs/>
          <w:sz w:val="18"/>
          <w:szCs w:val="18"/>
        </w:rPr>
        <w:t>ansvaret för</w:t>
      </w:r>
      <w:r w:rsidRPr="00955A86">
        <w:rPr>
          <w:sz w:val="18"/>
          <w:szCs w:val="18"/>
        </w:rPr>
        <w:t xml:space="preserve"> </w:t>
      </w:r>
      <w:r w:rsidRPr="00955A86">
        <w:rPr>
          <w:i/>
          <w:iCs/>
          <w:sz w:val="18"/>
          <w:szCs w:val="18"/>
        </w:rPr>
        <w:t xml:space="preserve">offentlig </w:t>
      </w:r>
      <w:r w:rsidRPr="00955A86">
        <w:rPr>
          <w:sz w:val="18"/>
          <w:szCs w:val="18"/>
        </w:rPr>
        <w:t xml:space="preserve">kontroll </w:t>
      </w:r>
      <w:r w:rsidRPr="00955A86">
        <w:rPr>
          <w:i/>
          <w:sz w:val="18"/>
          <w:szCs w:val="18"/>
        </w:rPr>
        <w:t xml:space="preserve">och annan offentlig verksamhet </w:t>
      </w:r>
      <w:r>
        <w:rPr>
          <w:i/>
          <w:sz w:val="18"/>
          <w:szCs w:val="18"/>
        </w:rPr>
        <w:t xml:space="preserve">i fråga om </w:t>
      </w:r>
      <w:r w:rsidRPr="00955A86">
        <w:rPr>
          <w:iCs/>
          <w:sz w:val="18"/>
          <w:szCs w:val="18"/>
        </w:rPr>
        <w:t>en viss anläggning</w:t>
      </w:r>
      <w:r>
        <w:rPr>
          <w:i/>
          <w:sz w:val="18"/>
          <w:szCs w:val="18"/>
        </w:rPr>
        <w:t xml:space="preserve"> </w:t>
      </w:r>
      <w:r w:rsidRPr="00955A86">
        <w:rPr>
          <w:i/>
          <w:sz w:val="18"/>
          <w:szCs w:val="18"/>
        </w:rPr>
        <w:t>ska</w:t>
      </w:r>
      <w:r w:rsidRPr="00955A86">
        <w:rPr>
          <w:sz w:val="18"/>
          <w:szCs w:val="18"/>
        </w:rPr>
        <w:t xml:space="preserve"> flyttas från Livsmedelsverket till en kommun.</w:t>
      </w:r>
    </w:p>
    <w:p w14:paraId="7E61D0BD" w14:textId="77777777" w:rsidR="00F71CC6" w:rsidRDefault="00F71CC6" w:rsidP="00F71CC6">
      <w:pPr>
        <w:pStyle w:val="Brdtextmedindrag"/>
        <w:ind w:firstLine="0"/>
      </w:pPr>
    </w:p>
    <w:p w14:paraId="0991EAA9" w14:textId="77777777" w:rsidR="00F71CC6" w:rsidRDefault="00AB307F" w:rsidP="00F71CC6">
      <w:pPr>
        <w:pStyle w:val="Brdtextmedindrag"/>
        <w:ind w:firstLine="0"/>
      </w:pPr>
      <w:r>
        <w:t>Paragrafen innehåller en bestämmelse om frivillig överflyttning av offent</w:t>
      </w:r>
      <w:r>
        <w:softHyphen/>
        <w:t xml:space="preserve">lig kontroll av en viss anläggning från Livsmedelsverket till en kommun. Övervägandena finns </w:t>
      </w:r>
      <w:r w:rsidRPr="005A633A">
        <w:t>i avsnitt</w:t>
      </w:r>
      <w:r>
        <w:t xml:space="preserve"> 9.4</w:t>
      </w:r>
      <w:r w:rsidRPr="005A633A">
        <w:t>.</w:t>
      </w:r>
    </w:p>
    <w:p w14:paraId="3DE3FC95" w14:textId="77777777" w:rsidR="00F71CC6" w:rsidRDefault="00AB307F" w:rsidP="00F71CC6">
      <w:pPr>
        <w:pStyle w:val="Brdtextmedindrag"/>
      </w:pPr>
      <w:r>
        <w:t xml:space="preserve">Ett tillägg görs om att även annan offentlig verksamhet som hänger samman med den offentliga kontrollen kan flyttas över. </w:t>
      </w:r>
    </w:p>
    <w:p w14:paraId="6E5DB9E4" w14:textId="77777777" w:rsidR="00F71CC6" w:rsidRDefault="00AB307F" w:rsidP="00F71CC6">
      <w:pPr>
        <w:pStyle w:val="Brdtextmedindrag"/>
      </w:pPr>
      <w:r>
        <w:t>Övriga ändringar är språkliga.</w:t>
      </w:r>
    </w:p>
    <w:p w14:paraId="1CB150E6" w14:textId="77777777" w:rsidR="00F71CC6" w:rsidRDefault="00F71CC6" w:rsidP="00F71CC6">
      <w:pPr>
        <w:pStyle w:val="Brdtextmedindrag"/>
      </w:pPr>
    </w:p>
    <w:p w14:paraId="59793EC7" w14:textId="77777777" w:rsidR="00F71CC6" w:rsidRPr="00955A86" w:rsidRDefault="00AB307F" w:rsidP="00F71CC6">
      <w:pPr>
        <w:pStyle w:val="Brdtextmedindrag"/>
        <w:ind w:firstLine="0"/>
        <w:rPr>
          <w:sz w:val="18"/>
          <w:szCs w:val="18"/>
        </w:rPr>
      </w:pPr>
      <w:r w:rsidRPr="00955A86">
        <w:rPr>
          <w:b/>
          <w:sz w:val="18"/>
          <w:szCs w:val="18"/>
        </w:rPr>
        <w:t>17 §</w:t>
      </w:r>
      <w:r w:rsidRPr="00955A86">
        <w:rPr>
          <w:sz w:val="18"/>
          <w:szCs w:val="18"/>
        </w:rPr>
        <w:t xml:space="preserve"> Om en kommun grovt eller under längre tid har åsidosatt sin </w:t>
      </w:r>
      <w:r w:rsidRPr="00955A86">
        <w:rPr>
          <w:i/>
          <w:sz w:val="18"/>
          <w:szCs w:val="18"/>
        </w:rPr>
        <w:t>skyldighet att utföra offentlig kontroll eller annan offentlig verksamhet</w:t>
      </w:r>
      <w:r w:rsidRPr="00955A86">
        <w:rPr>
          <w:sz w:val="18"/>
          <w:szCs w:val="18"/>
        </w:rPr>
        <w:t xml:space="preserve"> när det gäller en viss anläggning, får regeringen på ansökan av Livsmedelsverket besluta att ansvaret för den offentliga kontrollen </w:t>
      </w:r>
      <w:r w:rsidRPr="00955A86">
        <w:rPr>
          <w:i/>
          <w:sz w:val="18"/>
          <w:szCs w:val="18"/>
        </w:rPr>
        <w:t xml:space="preserve">och för den offentliga verksamheten i fråga om </w:t>
      </w:r>
      <w:r w:rsidRPr="00955A86">
        <w:rPr>
          <w:sz w:val="18"/>
          <w:szCs w:val="18"/>
        </w:rPr>
        <w:t>den anläggningen</w:t>
      </w:r>
      <w:r w:rsidRPr="00955A86">
        <w:rPr>
          <w:i/>
          <w:sz w:val="18"/>
          <w:szCs w:val="18"/>
        </w:rPr>
        <w:t xml:space="preserve"> ska</w:t>
      </w:r>
      <w:r w:rsidRPr="00955A86">
        <w:rPr>
          <w:sz w:val="18"/>
          <w:szCs w:val="18"/>
        </w:rPr>
        <w:t xml:space="preserve"> flyttas över till Livsmedelsverket.</w:t>
      </w:r>
    </w:p>
    <w:p w14:paraId="1B6A2D1D" w14:textId="77777777" w:rsidR="00F71CC6" w:rsidRPr="00955A86" w:rsidRDefault="00AB307F" w:rsidP="00F71CC6">
      <w:pPr>
        <w:pStyle w:val="Brdtextmedindrag"/>
        <w:rPr>
          <w:sz w:val="18"/>
          <w:szCs w:val="18"/>
        </w:rPr>
      </w:pPr>
      <w:r w:rsidRPr="00955A86">
        <w:rPr>
          <w:sz w:val="18"/>
          <w:szCs w:val="18"/>
        </w:rPr>
        <w:t xml:space="preserve">Regeringen får besluta att </w:t>
      </w:r>
      <w:r w:rsidRPr="00955A86">
        <w:rPr>
          <w:i/>
          <w:sz w:val="18"/>
          <w:szCs w:val="18"/>
        </w:rPr>
        <w:t>ansvaret</w:t>
      </w:r>
      <w:r w:rsidRPr="00955A86">
        <w:rPr>
          <w:sz w:val="18"/>
          <w:szCs w:val="18"/>
        </w:rPr>
        <w:t xml:space="preserve"> </w:t>
      </w:r>
      <w:r w:rsidRPr="0094574F">
        <w:rPr>
          <w:i/>
          <w:iCs/>
          <w:sz w:val="18"/>
          <w:szCs w:val="18"/>
        </w:rPr>
        <w:t>ska</w:t>
      </w:r>
      <w:r w:rsidRPr="00955A86">
        <w:rPr>
          <w:sz w:val="18"/>
          <w:szCs w:val="18"/>
        </w:rPr>
        <w:t xml:space="preserve"> läm</w:t>
      </w:r>
      <w:r w:rsidRPr="00955A86">
        <w:rPr>
          <w:sz w:val="18"/>
          <w:szCs w:val="18"/>
        </w:rPr>
        <w:softHyphen/>
        <w:t>nas tillbaka till kommunen.</w:t>
      </w:r>
    </w:p>
    <w:p w14:paraId="53517CB0" w14:textId="77777777" w:rsidR="00F71CC6" w:rsidRDefault="00F71CC6" w:rsidP="00F71CC6">
      <w:pPr>
        <w:pStyle w:val="Brdtextmedindrag"/>
        <w:ind w:firstLine="0"/>
      </w:pPr>
    </w:p>
    <w:p w14:paraId="78294CE4" w14:textId="77777777" w:rsidR="00F71CC6" w:rsidRDefault="00AB307F" w:rsidP="00F71CC6">
      <w:pPr>
        <w:pStyle w:val="Brdtextmedindrag"/>
        <w:ind w:firstLine="0"/>
      </w:pPr>
      <w:r>
        <w:t xml:space="preserve">Paragrafen innehåller bestämmelser om tvångsvis överflyttning av ansvaret för offentlig kontroll av en viss anläggning från en kommun till Livsmedelsverket när kommunen grovt eller under längre tid har åsidosatt sin kontrollskyldighet när det gäller den anläggningen. Övervägandena finns i </w:t>
      </w:r>
      <w:r w:rsidRPr="005A633A">
        <w:t>avsnitt</w:t>
      </w:r>
      <w:r>
        <w:t xml:space="preserve"> 9.5.</w:t>
      </w:r>
    </w:p>
    <w:p w14:paraId="6377C8AD" w14:textId="77777777" w:rsidR="00F71CC6" w:rsidRDefault="00AB307F" w:rsidP="00F71CC6">
      <w:pPr>
        <w:pStyle w:val="Brdtextmedindrag"/>
      </w:pPr>
      <w:r>
        <w:t xml:space="preserve">Ett tillägg görs i </w:t>
      </w:r>
      <w:r w:rsidRPr="00391665">
        <w:rPr>
          <w:i/>
        </w:rPr>
        <w:t>första stycket</w:t>
      </w:r>
      <w:r>
        <w:t xml:space="preserve"> om att sådan tvångsvis överflyttning även kan ske när kommunen har åsidosatt sin skyldighet att utföra annan offent</w:t>
      </w:r>
      <w:r>
        <w:softHyphen/>
        <w:t>lig verksamhet när det gäller en viss anläggning.</w:t>
      </w:r>
    </w:p>
    <w:p w14:paraId="055A8CD0" w14:textId="77777777" w:rsidR="00F71CC6" w:rsidRDefault="00AB307F" w:rsidP="00F71CC6">
      <w:pPr>
        <w:pStyle w:val="Brdtextmedindrag"/>
      </w:pPr>
      <w:r>
        <w:t xml:space="preserve">Ändringen i </w:t>
      </w:r>
      <w:r w:rsidRPr="00391665">
        <w:rPr>
          <w:i/>
        </w:rPr>
        <w:t>andra stycket</w:t>
      </w:r>
      <w:r>
        <w:t xml:space="preserve"> innebär att regeringen får besluta att ansvaret för sådan annan offentlig verksamhet som har flyttats över till verket ska lämnas tillbaka till kommunen.</w:t>
      </w:r>
    </w:p>
    <w:p w14:paraId="7DD8B39E" w14:textId="77777777" w:rsidR="00F71CC6" w:rsidRDefault="00AB307F" w:rsidP="00F71CC6">
      <w:pPr>
        <w:pStyle w:val="Brdtextmedindrag"/>
      </w:pPr>
      <w:r>
        <w:t>Övriga ändringar är språkliga.</w:t>
      </w:r>
    </w:p>
    <w:p w14:paraId="7D6FAD1B" w14:textId="77777777" w:rsidR="00F71CC6" w:rsidRPr="00955A86" w:rsidRDefault="00AB307F" w:rsidP="00F71CC6">
      <w:pPr>
        <w:pStyle w:val="Rubrik4utannumrering"/>
        <w:rPr>
          <w:sz w:val="18"/>
          <w:szCs w:val="18"/>
        </w:rPr>
      </w:pPr>
      <w:r w:rsidRPr="00955A86">
        <w:rPr>
          <w:sz w:val="18"/>
          <w:szCs w:val="18"/>
        </w:rPr>
        <w:t>Förelägganden riktade till kommuner</w:t>
      </w:r>
    </w:p>
    <w:p w14:paraId="4050D6A0" w14:textId="77777777" w:rsidR="00F71CC6" w:rsidRPr="00955A86" w:rsidRDefault="00AB307F" w:rsidP="00F71CC6">
      <w:pPr>
        <w:pStyle w:val="Brdtextmedindrag"/>
        <w:ind w:firstLine="0"/>
        <w:rPr>
          <w:sz w:val="18"/>
          <w:szCs w:val="18"/>
        </w:rPr>
      </w:pPr>
      <w:r w:rsidRPr="00955A86">
        <w:rPr>
          <w:b/>
          <w:sz w:val="18"/>
          <w:szCs w:val="18"/>
        </w:rPr>
        <w:t>18 §</w:t>
      </w:r>
      <w:r w:rsidRPr="00955A86">
        <w:rPr>
          <w:sz w:val="18"/>
          <w:szCs w:val="18"/>
        </w:rPr>
        <w:t xml:space="preserve"> Om en kommun inte fullgör de skyldigheter som följer av dess </w:t>
      </w:r>
      <w:r w:rsidRPr="00955A86">
        <w:rPr>
          <w:i/>
          <w:sz w:val="18"/>
          <w:szCs w:val="18"/>
        </w:rPr>
        <w:t>uppdrag att utföra offentlig kontroll eller annan offentlig verksamhet</w:t>
      </w:r>
      <w:r w:rsidRPr="00955A86">
        <w:rPr>
          <w:sz w:val="18"/>
          <w:szCs w:val="18"/>
        </w:rPr>
        <w:t>, får Livsmedels</w:t>
      </w:r>
      <w:r w:rsidRPr="00955A86">
        <w:rPr>
          <w:sz w:val="18"/>
          <w:szCs w:val="18"/>
        </w:rPr>
        <w:softHyphen/>
        <w:t xml:space="preserve">verket förelägga kommunen att avhjälpa bristen. Ett sådant föreläggande </w:t>
      </w:r>
      <w:r w:rsidRPr="00955A86">
        <w:rPr>
          <w:i/>
          <w:sz w:val="18"/>
          <w:szCs w:val="18"/>
        </w:rPr>
        <w:t>ska</w:t>
      </w:r>
      <w:r w:rsidRPr="00955A86">
        <w:rPr>
          <w:sz w:val="18"/>
          <w:szCs w:val="18"/>
        </w:rPr>
        <w:t xml:space="preserve"> innehålla upp</w:t>
      </w:r>
      <w:r w:rsidRPr="00955A86">
        <w:rPr>
          <w:sz w:val="18"/>
          <w:szCs w:val="18"/>
        </w:rPr>
        <w:softHyphen/>
        <w:t>gifter om de åtgär</w:t>
      </w:r>
      <w:r w:rsidRPr="00955A86">
        <w:rPr>
          <w:sz w:val="18"/>
          <w:szCs w:val="18"/>
        </w:rPr>
        <w:softHyphen/>
        <w:t xml:space="preserve">der som Livsmedelsverket anser nödvändiga för att bristen </w:t>
      </w:r>
      <w:r w:rsidRPr="00955A86">
        <w:rPr>
          <w:i/>
          <w:sz w:val="18"/>
          <w:szCs w:val="18"/>
        </w:rPr>
        <w:t>ska</w:t>
      </w:r>
      <w:r w:rsidRPr="00955A86">
        <w:rPr>
          <w:sz w:val="18"/>
          <w:szCs w:val="18"/>
        </w:rPr>
        <w:t xml:space="preserve"> kunna av</w:t>
      </w:r>
      <w:r w:rsidRPr="00955A86">
        <w:rPr>
          <w:sz w:val="18"/>
          <w:szCs w:val="18"/>
        </w:rPr>
        <w:softHyphen/>
        <w:t>hjälpas.</w:t>
      </w:r>
    </w:p>
    <w:p w14:paraId="78468EAA" w14:textId="77777777" w:rsidR="00F71CC6" w:rsidRDefault="00F71CC6" w:rsidP="00F71CC6">
      <w:pPr>
        <w:pStyle w:val="Brdtextmedindrag"/>
        <w:ind w:firstLine="0"/>
      </w:pPr>
    </w:p>
    <w:p w14:paraId="45DC0818" w14:textId="77777777" w:rsidR="00F71CC6" w:rsidRDefault="00AB307F" w:rsidP="00F71CC6">
      <w:pPr>
        <w:pStyle w:val="Brdtextmedindrag"/>
        <w:ind w:firstLine="0"/>
      </w:pPr>
      <w:r>
        <w:t>Paragrafen innehåller bestämmelser om att Livsmedelsverket får förelägga en kommun, som inte fullgör de skyldigheter som följer av dess kontroll</w:t>
      </w:r>
      <w:r>
        <w:softHyphen/>
        <w:t xml:space="preserve">uppdrag, att avhjälpa bristen. Övervägandena finns i </w:t>
      </w:r>
      <w:r w:rsidRPr="005A633A">
        <w:t>avsnitt</w:t>
      </w:r>
      <w:r>
        <w:t xml:space="preserve"> 9.5.</w:t>
      </w:r>
    </w:p>
    <w:p w14:paraId="252F4FC5" w14:textId="77777777" w:rsidR="00F71CC6" w:rsidRDefault="00AB307F" w:rsidP="00F71CC6">
      <w:pPr>
        <w:pStyle w:val="Brdtextmedindrag"/>
      </w:pPr>
      <w:r>
        <w:t>Ändringen innebär att Livsmedelsverket får förelägga kommunen att avhjälpa bristen även när kommunen inte fullgör de skyldigheter som följer av dess uppdrag att utföra annan offentlig verksamhet.</w:t>
      </w:r>
    </w:p>
    <w:p w14:paraId="2314043F" w14:textId="77777777" w:rsidR="00F71CC6" w:rsidRDefault="00AB307F" w:rsidP="00F71CC6">
      <w:pPr>
        <w:pStyle w:val="Brdtextmedindrag"/>
      </w:pPr>
      <w:r>
        <w:t>Övriga ändringar är språkliga.</w:t>
      </w:r>
    </w:p>
    <w:p w14:paraId="51F3A9E5" w14:textId="77777777" w:rsidR="00F71CC6" w:rsidRPr="00A565F8" w:rsidRDefault="00AB307F" w:rsidP="00F71CC6">
      <w:pPr>
        <w:pStyle w:val="Rubrik4utannumrering"/>
        <w:rPr>
          <w:sz w:val="18"/>
          <w:szCs w:val="18"/>
        </w:rPr>
      </w:pPr>
      <w:r w:rsidRPr="00A565F8">
        <w:rPr>
          <w:sz w:val="18"/>
          <w:szCs w:val="18"/>
        </w:rPr>
        <w:t xml:space="preserve">Föreskrifter om </w:t>
      </w:r>
      <w:r w:rsidRPr="00A565F8">
        <w:rPr>
          <w:i/>
          <w:iCs/>
          <w:sz w:val="18"/>
          <w:szCs w:val="18"/>
        </w:rPr>
        <w:t xml:space="preserve">offentlig </w:t>
      </w:r>
      <w:r w:rsidRPr="00453AF5">
        <w:rPr>
          <w:sz w:val="18"/>
          <w:szCs w:val="18"/>
        </w:rPr>
        <w:t>kontroll</w:t>
      </w:r>
      <w:r w:rsidRPr="00A565F8">
        <w:rPr>
          <w:i/>
          <w:iCs/>
          <w:sz w:val="18"/>
          <w:szCs w:val="18"/>
        </w:rPr>
        <w:t xml:space="preserve"> och annan offentlig verksamhet</w:t>
      </w:r>
    </w:p>
    <w:p w14:paraId="0BC99B33" w14:textId="77777777" w:rsidR="00F71CC6" w:rsidRPr="00A565F8" w:rsidRDefault="00AB307F" w:rsidP="00F71CC6">
      <w:pPr>
        <w:pStyle w:val="Brdtextmedindrag"/>
        <w:ind w:firstLine="0"/>
        <w:rPr>
          <w:sz w:val="18"/>
          <w:szCs w:val="18"/>
        </w:rPr>
      </w:pPr>
      <w:r w:rsidRPr="00A565F8">
        <w:rPr>
          <w:b/>
          <w:sz w:val="18"/>
          <w:szCs w:val="18"/>
        </w:rPr>
        <w:t>19 §</w:t>
      </w:r>
      <w:r w:rsidRPr="00A565F8">
        <w:rPr>
          <w:sz w:val="18"/>
          <w:szCs w:val="18"/>
        </w:rPr>
        <w:t xml:space="preserve"> Regeringen eller den myndighet som regeringen bestämmer får meddela föreskrifter om</w:t>
      </w:r>
    </w:p>
    <w:p w14:paraId="5053A14F" w14:textId="77777777" w:rsidR="00F71CC6" w:rsidRPr="00A565F8" w:rsidRDefault="00AB307F" w:rsidP="00F71CC6">
      <w:pPr>
        <w:pStyle w:val="Brdtextmedindrag"/>
        <w:rPr>
          <w:sz w:val="18"/>
          <w:szCs w:val="18"/>
        </w:rPr>
      </w:pPr>
      <w:r w:rsidRPr="00A565F8">
        <w:rPr>
          <w:sz w:val="18"/>
          <w:szCs w:val="18"/>
        </w:rPr>
        <w:t xml:space="preserve">1. hur offentlig kontroll </w:t>
      </w:r>
      <w:r w:rsidRPr="00A565F8">
        <w:rPr>
          <w:i/>
          <w:sz w:val="18"/>
          <w:szCs w:val="18"/>
        </w:rPr>
        <w:t>och annan offentlig verksamhet</w:t>
      </w:r>
      <w:r w:rsidRPr="00A565F8">
        <w:rPr>
          <w:sz w:val="18"/>
          <w:szCs w:val="18"/>
        </w:rPr>
        <w:t xml:space="preserve"> </w:t>
      </w:r>
      <w:r w:rsidRPr="00B6795D">
        <w:rPr>
          <w:iCs/>
          <w:sz w:val="18"/>
          <w:szCs w:val="18"/>
        </w:rPr>
        <w:t>ska</w:t>
      </w:r>
      <w:r w:rsidRPr="00A565F8">
        <w:rPr>
          <w:sz w:val="18"/>
          <w:szCs w:val="18"/>
        </w:rPr>
        <w:t xml:space="preserve"> bedrivas,</w:t>
      </w:r>
    </w:p>
    <w:p w14:paraId="33602CDD" w14:textId="77777777" w:rsidR="00F71CC6" w:rsidRPr="00A565F8" w:rsidRDefault="00AB307F" w:rsidP="00F71CC6">
      <w:pPr>
        <w:pStyle w:val="Brdtextmedindrag"/>
        <w:rPr>
          <w:sz w:val="18"/>
          <w:szCs w:val="18"/>
        </w:rPr>
      </w:pPr>
      <w:r w:rsidRPr="00A565F8">
        <w:rPr>
          <w:sz w:val="18"/>
          <w:szCs w:val="18"/>
        </w:rPr>
        <w:t>2. skyldighet för en kon</w:t>
      </w:r>
      <w:r w:rsidRPr="00A565F8">
        <w:rPr>
          <w:sz w:val="18"/>
          <w:szCs w:val="18"/>
        </w:rPr>
        <w:softHyphen/>
        <w:t xml:space="preserve">trollmyndighet, </w:t>
      </w:r>
      <w:r w:rsidRPr="00A565F8">
        <w:rPr>
          <w:i/>
          <w:sz w:val="18"/>
          <w:szCs w:val="18"/>
        </w:rPr>
        <w:t>ett organ med delegerade uppgifter eller en fy</w:t>
      </w:r>
      <w:r w:rsidRPr="00A565F8">
        <w:rPr>
          <w:i/>
          <w:sz w:val="18"/>
          <w:szCs w:val="18"/>
        </w:rPr>
        <w:softHyphen/>
        <w:t>sisk person som har delegerats vissa uppgifter</w:t>
      </w:r>
      <w:r w:rsidRPr="00A565F8">
        <w:rPr>
          <w:sz w:val="18"/>
          <w:szCs w:val="18"/>
        </w:rPr>
        <w:t xml:space="preserve"> att lämna inform</w:t>
      </w:r>
      <w:r w:rsidRPr="00A565F8">
        <w:rPr>
          <w:sz w:val="18"/>
          <w:szCs w:val="18"/>
        </w:rPr>
        <w:softHyphen/>
        <w:t>ation till en sådan samordnande kon</w:t>
      </w:r>
      <w:r w:rsidRPr="00A565F8">
        <w:rPr>
          <w:sz w:val="18"/>
          <w:szCs w:val="18"/>
        </w:rPr>
        <w:softHyphen/>
        <w:t>trollmyndighet som avses i 12 § första stycket,</w:t>
      </w:r>
    </w:p>
    <w:p w14:paraId="0BA5F9F9" w14:textId="77777777" w:rsidR="00F71CC6" w:rsidRPr="00A565F8" w:rsidRDefault="00AB307F" w:rsidP="00F71CC6">
      <w:pPr>
        <w:pStyle w:val="Brdtextmedindrag"/>
        <w:rPr>
          <w:i/>
          <w:iCs/>
          <w:sz w:val="18"/>
          <w:szCs w:val="18"/>
        </w:rPr>
      </w:pPr>
      <w:r w:rsidRPr="00A565F8">
        <w:rPr>
          <w:i/>
          <w:iCs/>
          <w:sz w:val="18"/>
          <w:szCs w:val="18"/>
        </w:rPr>
        <w:t>3. skyldighet för ett organ med delegerade uppgifter eller en fysisk person som har delegerats vissa uppgifter att lämna information och ge in handlingar till den myndighet som har delegerat uppgiften,</w:t>
      </w:r>
    </w:p>
    <w:p w14:paraId="79737735" w14:textId="77777777" w:rsidR="00F71CC6" w:rsidRPr="00A565F8" w:rsidRDefault="00AB307F" w:rsidP="00F71CC6">
      <w:pPr>
        <w:pStyle w:val="Brdtextmedindrag"/>
        <w:rPr>
          <w:i/>
          <w:sz w:val="18"/>
          <w:szCs w:val="18"/>
        </w:rPr>
      </w:pPr>
      <w:r w:rsidRPr="00453AF5">
        <w:rPr>
          <w:i/>
          <w:iCs/>
          <w:sz w:val="18"/>
          <w:szCs w:val="18"/>
        </w:rPr>
        <w:t>4</w:t>
      </w:r>
      <w:r w:rsidRPr="00A565F8">
        <w:rPr>
          <w:sz w:val="18"/>
          <w:szCs w:val="18"/>
        </w:rPr>
        <w:t>. skyldighet för livsmedels</w:t>
      </w:r>
      <w:r w:rsidRPr="00A565F8">
        <w:rPr>
          <w:sz w:val="18"/>
          <w:szCs w:val="18"/>
        </w:rPr>
        <w:softHyphen/>
        <w:t xml:space="preserve">företagare </w:t>
      </w:r>
      <w:r w:rsidRPr="00A565F8">
        <w:rPr>
          <w:i/>
          <w:sz w:val="18"/>
          <w:szCs w:val="18"/>
        </w:rPr>
        <w:t>och andra verksamhetsutövare</w:t>
      </w:r>
      <w:r w:rsidRPr="00A565F8">
        <w:rPr>
          <w:sz w:val="18"/>
          <w:szCs w:val="18"/>
        </w:rPr>
        <w:t xml:space="preserve"> att utöva en egenkontroll av verksamheten </w:t>
      </w:r>
      <w:r w:rsidRPr="00A565F8">
        <w:rPr>
          <w:i/>
          <w:sz w:val="18"/>
          <w:szCs w:val="18"/>
        </w:rPr>
        <w:t>som är lämplig utifrån</w:t>
      </w:r>
      <w:r w:rsidRPr="00A565F8">
        <w:rPr>
          <w:sz w:val="18"/>
          <w:szCs w:val="18"/>
        </w:rPr>
        <w:t xml:space="preserve"> verksamhetens art, </w:t>
      </w:r>
      <w:r w:rsidRPr="00A565F8">
        <w:rPr>
          <w:i/>
          <w:sz w:val="18"/>
          <w:szCs w:val="18"/>
        </w:rPr>
        <w:t>och</w:t>
      </w:r>
    </w:p>
    <w:p w14:paraId="5DB11D78" w14:textId="77777777" w:rsidR="00F71CC6" w:rsidRPr="00A565F8" w:rsidRDefault="00AB307F" w:rsidP="00F71CC6">
      <w:pPr>
        <w:pStyle w:val="Brdtextmedindrag"/>
        <w:rPr>
          <w:sz w:val="18"/>
          <w:szCs w:val="18"/>
        </w:rPr>
      </w:pPr>
      <w:r w:rsidRPr="00453AF5">
        <w:rPr>
          <w:i/>
          <w:iCs/>
          <w:sz w:val="18"/>
          <w:szCs w:val="18"/>
        </w:rPr>
        <w:t>5</w:t>
      </w:r>
      <w:r w:rsidRPr="00A565F8">
        <w:rPr>
          <w:sz w:val="18"/>
          <w:szCs w:val="18"/>
        </w:rPr>
        <w:t>. skyldighet för den som producerar eller tillhandahåller dricksvatten att inhämta kon</w:t>
      </w:r>
      <w:r w:rsidRPr="00A565F8">
        <w:rPr>
          <w:sz w:val="18"/>
          <w:szCs w:val="18"/>
        </w:rPr>
        <w:softHyphen/>
        <w:t>trollmyndighetens godkän</w:t>
      </w:r>
      <w:r w:rsidRPr="00A565F8">
        <w:rPr>
          <w:sz w:val="18"/>
          <w:szCs w:val="18"/>
        </w:rPr>
        <w:softHyphen/>
        <w:t>nande av faroanalyser och förslag till egen</w:t>
      </w:r>
      <w:r>
        <w:rPr>
          <w:sz w:val="18"/>
          <w:szCs w:val="18"/>
        </w:rPr>
        <w:softHyphen/>
      </w:r>
      <w:r w:rsidRPr="00A565F8">
        <w:rPr>
          <w:sz w:val="18"/>
          <w:szCs w:val="18"/>
        </w:rPr>
        <w:t>kontrollprogram.</w:t>
      </w:r>
    </w:p>
    <w:p w14:paraId="6EC4701D" w14:textId="77777777" w:rsidR="00F71CC6" w:rsidRDefault="00F71CC6" w:rsidP="00F71CC6">
      <w:pPr>
        <w:pStyle w:val="Brdtextmedindrag"/>
        <w:ind w:firstLine="0"/>
      </w:pPr>
    </w:p>
    <w:p w14:paraId="010DFB7B" w14:textId="394E5310" w:rsidR="00F71CC6" w:rsidRDefault="00AB307F" w:rsidP="00F71CC6">
      <w:pPr>
        <w:pStyle w:val="Brdtextmedindrag"/>
        <w:ind w:firstLine="0"/>
      </w:pPr>
      <w:bookmarkStart w:id="651" w:name="_Hlk41249120"/>
      <w:r>
        <w:t xml:space="preserve">Paragrafen </w:t>
      </w:r>
      <w:r w:rsidRPr="0064786D">
        <w:t xml:space="preserve">innehåller bemyndiganden att meddela föreskrifter om offentlig kontroll och </w:t>
      </w:r>
      <w:r>
        <w:t xml:space="preserve">om vissa skyldigheter för kontrollmyndigheter och enskilda.  </w:t>
      </w:r>
      <w:bookmarkEnd w:id="651"/>
      <w:r>
        <w:t xml:space="preserve">Övervägandena finns </w:t>
      </w:r>
      <w:r w:rsidRPr="000573E4">
        <w:t>i avsnitt</w:t>
      </w:r>
      <w:r>
        <w:t xml:space="preserve">en </w:t>
      </w:r>
      <w:r w:rsidR="0041537A">
        <w:t xml:space="preserve">9.1, </w:t>
      </w:r>
      <w:r>
        <w:t>9.6 och 9.7</w:t>
      </w:r>
      <w:r w:rsidRPr="000573E4">
        <w:t>.</w:t>
      </w:r>
    </w:p>
    <w:p w14:paraId="10754360" w14:textId="77777777" w:rsidR="00F71CC6" w:rsidRDefault="00AB307F" w:rsidP="00F71CC6">
      <w:pPr>
        <w:pStyle w:val="Brdtextmedindrag"/>
      </w:pPr>
      <w:r>
        <w:t xml:space="preserve">I </w:t>
      </w:r>
      <w:r w:rsidRPr="009F16B3">
        <w:rPr>
          <w:i/>
        </w:rPr>
        <w:t>punk</w:t>
      </w:r>
      <w:r>
        <w:rPr>
          <w:i/>
        </w:rPr>
        <w:t>t</w:t>
      </w:r>
      <w:r w:rsidRPr="009F16B3">
        <w:rPr>
          <w:i/>
        </w:rPr>
        <w:t xml:space="preserve"> 1</w:t>
      </w:r>
      <w:r>
        <w:t xml:space="preserve"> görs ett tillägg om att regeringen eller den myndighet som regeringen bestämmer får meddela föreskrifter om hur annan offentlig verksamhet ska bedrivas. </w:t>
      </w:r>
      <w:bookmarkStart w:id="652" w:name="_Hlk41736073"/>
      <w:r>
        <w:t>Bemyndigandet gäller föreskrifter om offentlig kontroll och annan offentlig verksamhet som riktar sig till kommuner, organ eller fysiska personer. Föreskrifter om de statliga myndigheternas uppgifter kan meddelas med stöd av 8 kap. 7 § regeringsformen</w:t>
      </w:r>
      <w:bookmarkEnd w:id="652"/>
      <w:r>
        <w:t>.</w:t>
      </w:r>
    </w:p>
    <w:p w14:paraId="7DA67B5C" w14:textId="77777777" w:rsidR="00F71CC6" w:rsidRDefault="00AB307F" w:rsidP="00F71CC6">
      <w:pPr>
        <w:pStyle w:val="Brdtextmedindrag"/>
      </w:pPr>
      <w:r>
        <w:t xml:space="preserve">I </w:t>
      </w:r>
      <w:r w:rsidRPr="009F16B3">
        <w:rPr>
          <w:i/>
        </w:rPr>
        <w:t>punkt 2</w:t>
      </w:r>
      <w:r>
        <w:t xml:space="preserve"> ersätts uttrycket ”kontrollorgan” med ”ett organ med delege</w:t>
      </w:r>
      <w:r>
        <w:softHyphen/>
        <w:t>rade uppgifter eller en fysisk person som har delegerats vissa uppgifter”.</w:t>
      </w:r>
    </w:p>
    <w:p w14:paraId="76D77AAF" w14:textId="77777777" w:rsidR="00F71CC6" w:rsidRDefault="00AB307F" w:rsidP="00F71CC6">
      <w:pPr>
        <w:pStyle w:val="Brdtextmedindrag"/>
      </w:pPr>
      <w:bookmarkStart w:id="653" w:name="_Hlk41568128"/>
      <w:r w:rsidRPr="0064786D">
        <w:t xml:space="preserve">Bemyndigandet i </w:t>
      </w:r>
      <w:r w:rsidRPr="0064786D">
        <w:rPr>
          <w:i/>
          <w:iCs/>
        </w:rPr>
        <w:t xml:space="preserve">punkt </w:t>
      </w:r>
      <w:r>
        <w:rPr>
          <w:i/>
          <w:iCs/>
        </w:rPr>
        <w:t xml:space="preserve">3 </w:t>
      </w:r>
      <w:r w:rsidRPr="009C1D12">
        <w:t>är nytt och</w:t>
      </w:r>
      <w:r>
        <w:rPr>
          <w:i/>
          <w:iCs/>
        </w:rPr>
        <w:t xml:space="preserve"> </w:t>
      </w:r>
      <w:r w:rsidRPr="0064786D">
        <w:t>avser föreskrifter om skyldighet för ett organ med delegerade uppgifter eller en fysisk person som har delege</w:t>
      </w:r>
      <w:r>
        <w:softHyphen/>
      </w:r>
      <w:r w:rsidRPr="0064786D">
        <w:t>rats vissa uppgifter att lämna information och ge in handlingar till den myndighet som delegerat uppgiften. I den delen kompletterar bemyndi</w:t>
      </w:r>
      <w:r>
        <w:softHyphen/>
      </w:r>
      <w:r w:rsidRPr="0064786D">
        <w:t>gandet de skyldigheter som följer av artikel 32 i den nya kontrollförord</w:t>
      </w:r>
      <w:r>
        <w:softHyphen/>
      </w:r>
      <w:r w:rsidRPr="0064786D">
        <w:t>ningen</w:t>
      </w:r>
      <w:bookmarkEnd w:id="653"/>
      <w:r>
        <w:t>.</w:t>
      </w:r>
    </w:p>
    <w:p w14:paraId="438A705A" w14:textId="300825C5" w:rsidR="00F71CC6" w:rsidRDefault="00AB307F" w:rsidP="00F71CC6">
      <w:pPr>
        <w:pStyle w:val="Brdtextmedindrag"/>
      </w:pPr>
      <w:r>
        <w:rPr>
          <w:i/>
        </w:rPr>
        <w:t>P</w:t>
      </w:r>
      <w:r w:rsidRPr="009F16B3">
        <w:rPr>
          <w:i/>
        </w:rPr>
        <w:t xml:space="preserve">unkt </w:t>
      </w:r>
      <w:r>
        <w:rPr>
          <w:i/>
        </w:rPr>
        <w:t>4</w:t>
      </w:r>
      <w:r>
        <w:t xml:space="preserve"> motsvarar i huvudsak den hittillsvarande punkten 3. Det förtyd</w:t>
      </w:r>
      <w:r>
        <w:softHyphen/>
        <w:t>ligas att bemyndigandet i fråga om skyldighet för livsmedelsföretagare att utöva en efter verksamhetens art lämpad egenkontroll av verksamheten även omfattar andra verksamhetsutövare. Sådana verksamhetsutövare kan vara dricksvatten</w:t>
      </w:r>
      <w:r>
        <w:softHyphen/>
        <w:t>producenter och aktörer som tillverkar snus eller tuggtobak. Det görs även språkliga ändringar.</w:t>
      </w:r>
    </w:p>
    <w:p w14:paraId="31051260" w14:textId="6814CEE3" w:rsidR="00F71CC6" w:rsidRDefault="00AB307F" w:rsidP="00F71CC6">
      <w:pPr>
        <w:pStyle w:val="Brdtextmedindrag"/>
      </w:pPr>
      <w:r w:rsidRPr="00A35AA0">
        <w:rPr>
          <w:i/>
          <w:iCs/>
        </w:rPr>
        <w:t>Punkt 5</w:t>
      </w:r>
      <w:r>
        <w:t xml:space="preserve"> motsvarar den hittillsvarande punkten 4. Bestämmelsen i nuvarande punkt 5 flyttas till den nya 19 a § 1.</w:t>
      </w:r>
    </w:p>
    <w:p w14:paraId="2A9EB302" w14:textId="77777777" w:rsidR="00F71CC6" w:rsidRPr="00715BD1" w:rsidRDefault="00AB307F" w:rsidP="00F71CC6">
      <w:pPr>
        <w:pStyle w:val="Rubrik4utannumrering"/>
        <w:rPr>
          <w:i/>
          <w:iCs/>
          <w:sz w:val="18"/>
          <w:szCs w:val="18"/>
        </w:rPr>
      </w:pPr>
      <w:r w:rsidRPr="00715BD1">
        <w:rPr>
          <w:i/>
          <w:iCs/>
          <w:sz w:val="18"/>
          <w:szCs w:val="18"/>
        </w:rPr>
        <w:t>Föreskrifter om uppgiftslämnande</w:t>
      </w:r>
    </w:p>
    <w:p w14:paraId="25462E2B" w14:textId="77777777" w:rsidR="00F71CC6" w:rsidRPr="00715BD1" w:rsidRDefault="00AB307F" w:rsidP="00F71CC6">
      <w:pPr>
        <w:pStyle w:val="Brdtextmedindrag"/>
        <w:ind w:firstLine="0"/>
        <w:rPr>
          <w:i/>
          <w:sz w:val="18"/>
          <w:szCs w:val="18"/>
        </w:rPr>
      </w:pPr>
      <w:r w:rsidRPr="002F13CA">
        <w:rPr>
          <w:b/>
          <w:i/>
          <w:iCs/>
          <w:sz w:val="18"/>
          <w:szCs w:val="18"/>
        </w:rPr>
        <w:t>19 a §</w:t>
      </w:r>
      <w:r w:rsidRPr="00715BD1">
        <w:rPr>
          <w:sz w:val="18"/>
          <w:szCs w:val="18"/>
        </w:rPr>
        <w:t xml:space="preserve"> </w:t>
      </w:r>
      <w:r w:rsidRPr="00715BD1">
        <w:rPr>
          <w:i/>
          <w:sz w:val="18"/>
          <w:szCs w:val="18"/>
        </w:rPr>
        <w:t>Regeringen eller den myndig</w:t>
      </w:r>
      <w:r w:rsidRPr="00715BD1">
        <w:rPr>
          <w:i/>
          <w:sz w:val="18"/>
          <w:szCs w:val="18"/>
        </w:rPr>
        <w:softHyphen/>
        <w:t>het som regeringen bestämmer får meddela föreskrifter om</w:t>
      </w:r>
    </w:p>
    <w:p w14:paraId="1065E451" w14:textId="77777777" w:rsidR="00F71CC6" w:rsidRPr="00715BD1" w:rsidRDefault="00AB307F" w:rsidP="00F71CC6">
      <w:pPr>
        <w:pStyle w:val="Brdtextmedindrag"/>
        <w:rPr>
          <w:i/>
          <w:sz w:val="18"/>
          <w:szCs w:val="18"/>
        </w:rPr>
      </w:pPr>
      <w:r w:rsidRPr="00715BD1">
        <w:rPr>
          <w:i/>
          <w:sz w:val="18"/>
          <w:szCs w:val="18"/>
        </w:rPr>
        <w:t>1. uppgiftsskyldighet för den som lämnar djur till slakt, och</w:t>
      </w:r>
    </w:p>
    <w:p w14:paraId="2FF4AFD9" w14:textId="77777777" w:rsidR="00F71CC6" w:rsidRPr="00715BD1" w:rsidRDefault="00AB307F" w:rsidP="00F71CC6">
      <w:pPr>
        <w:pStyle w:val="Brdtextmedindrag"/>
        <w:rPr>
          <w:i/>
          <w:sz w:val="18"/>
          <w:szCs w:val="18"/>
        </w:rPr>
      </w:pPr>
      <w:r w:rsidRPr="00715BD1">
        <w:rPr>
          <w:i/>
          <w:sz w:val="18"/>
          <w:szCs w:val="18"/>
        </w:rPr>
        <w:t>2. skyldighet för livsmedels</w:t>
      </w:r>
      <w:r w:rsidRPr="00715BD1">
        <w:rPr>
          <w:i/>
          <w:sz w:val="18"/>
          <w:szCs w:val="18"/>
        </w:rPr>
        <w:softHyphen/>
        <w:t>företagare och andra verksamhetsutövare att lämna uppgifter om sina anlägg</w:t>
      </w:r>
      <w:r w:rsidRPr="00715BD1">
        <w:rPr>
          <w:i/>
          <w:sz w:val="18"/>
          <w:szCs w:val="18"/>
        </w:rPr>
        <w:softHyphen/>
        <w:t>ningar eller verksamheten i öv</w:t>
      </w:r>
      <w:r w:rsidRPr="00715BD1">
        <w:rPr>
          <w:i/>
          <w:sz w:val="18"/>
          <w:szCs w:val="18"/>
        </w:rPr>
        <w:softHyphen/>
        <w:t>rigt till en kontrollmyndig</w:t>
      </w:r>
      <w:r>
        <w:rPr>
          <w:i/>
          <w:sz w:val="18"/>
          <w:szCs w:val="18"/>
        </w:rPr>
        <w:softHyphen/>
      </w:r>
      <w:r w:rsidRPr="00715BD1">
        <w:rPr>
          <w:i/>
          <w:sz w:val="18"/>
          <w:szCs w:val="18"/>
        </w:rPr>
        <w:t>het, ett organ med delegerade uppgifter eller en fysisk person som har delege</w:t>
      </w:r>
      <w:r w:rsidRPr="00715BD1">
        <w:rPr>
          <w:i/>
          <w:sz w:val="18"/>
          <w:szCs w:val="18"/>
        </w:rPr>
        <w:softHyphen/>
        <w:t>rats vissa uppgifter.</w:t>
      </w:r>
    </w:p>
    <w:p w14:paraId="590AE90E" w14:textId="77777777" w:rsidR="00F71CC6" w:rsidRDefault="00F71CC6" w:rsidP="00F71CC6">
      <w:pPr>
        <w:pStyle w:val="Brdtextmedindrag"/>
        <w:ind w:firstLine="0"/>
      </w:pPr>
    </w:p>
    <w:p w14:paraId="129B9408" w14:textId="77777777" w:rsidR="00F71CC6" w:rsidRDefault="00AB307F" w:rsidP="00F71CC6">
      <w:pPr>
        <w:pStyle w:val="Brdtextmedindrag"/>
        <w:ind w:firstLine="0"/>
      </w:pPr>
      <w:r w:rsidRPr="009F16B3">
        <w:t xml:space="preserve">Paragrafen är ny. Övervägandena finns </w:t>
      </w:r>
      <w:r w:rsidRPr="000573E4">
        <w:t>i avsnitt</w:t>
      </w:r>
      <w:r>
        <w:t xml:space="preserve"> 9</w:t>
      </w:r>
      <w:r w:rsidRPr="000573E4">
        <w:t>.</w:t>
      </w:r>
      <w:r>
        <w:t>8.</w:t>
      </w:r>
    </w:p>
    <w:p w14:paraId="758AB77E" w14:textId="5D220392" w:rsidR="00F71CC6" w:rsidRDefault="00AB307F" w:rsidP="00F71CC6">
      <w:pPr>
        <w:pStyle w:val="Brdtextmedindrag"/>
      </w:pPr>
      <w:r>
        <w:t xml:space="preserve">Bemyndigandet i </w:t>
      </w:r>
      <w:r>
        <w:rPr>
          <w:i/>
        </w:rPr>
        <w:t xml:space="preserve">punkt 1 </w:t>
      </w:r>
      <w:r>
        <w:t>om rätt att meddela föreskrifter om uppgifts</w:t>
      </w:r>
      <w:r>
        <w:softHyphen/>
        <w:t>skyldighet för den som lämnar djur till slakt har oförändrat flyttats från 19</w:t>
      </w:r>
      <w:r w:rsidR="000C0D97">
        <w:t> </w:t>
      </w:r>
      <w:r>
        <w:t xml:space="preserve">§ 5. </w:t>
      </w:r>
    </w:p>
    <w:p w14:paraId="65AE4CA4" w14:textId="77777777" w:rsidR="00F71CC6" w:rsidRDefault="00AB307F" w:rsidP="00F71CC6">
      <w:pPr>
        <w:pStyle w:val="Brdtextmedindrag"/>
      </w:pPr>
      <w:r>
        <w:t xml:space="preserve">I </w:t>
      </w:r>
      <w:r>
        <w:rPr>
          <w:i/>
        </w:rPr>
        <w:t>punkt 2</w:t>
      </w:r>
      <w:r>
        <w:t xml:space="preserve"> bemyndigas regeringen eller den myndighet som regeringen bestämmer att meddela föreskrifter om skyldighet för livsmedelsföreta</w:t>
      </w:r>
      <w:r>
        <w:softHyphen/>
        <w:t>gare och andra verksamhetsutövare att lämna uppgifter om anläggningar eller sin verksamhet i övrigt till en kontrollmyndighet, ett organ med dele</w:t>
      </w:r>
      <w:r>
        <w:softHyphen/>
        <w:t>gerade uppgifter eller en fysisk person som har delegerats vissa uppgifter.</w:t>
      </w:r>
    </w:p>
    <w:p w14:paraId="6ABF10C2" w14:textId="77777777" w:rsidR="00F71CC6" w:rsidRPr="00715BD1" w:rsidRDefault="00AB307F" w:rsidP="00F71CC6">
      <w:pPr>
        <w:pStyle w:val="Rubrik4utannumrering"/>
        <w:rPr>
          <w:sz w:val="18"/>
          <w:szCs w:val="18"/>
        </w:rPr>
      </w:pPr>
      <w:r w:rsidRPr="00715BD1">
        <w:rPr>
          <w:sz w:val="18"/>
          <w:szCs w:val="18"/>
        </w:rPr>
        <w:t>Rätt till upplysningar och tillträde</w:t>
      </w:r>
    </w:p>
    <w:p w14:paraId="3EF2D2DF" w14:textId="77777777" w:rsidR="00F71CC6" w:rsidRPr="00715BD1" w:rsidRDefault="00AB307F" w:rsidP="00F71CC6">
      <w:pPr>
        <w:pStyle w:val="Brdtextmedindrag"/>
        <w:ind w:firstLine="0"/>
        <w:rPr>
          <w:sz w:val="18"/>
          <w:szCs w:val="18"/>
        </w:rPr>
      </w:pPr>
      <w:r w:rsidRPr="00715BD1">
        <w:rPr>
          <w:b/>
          <w:sz w:val="18"/>
          <w:szCs w:val="18"/>
        </w:rPr>
        <w:t>20 §</w:t>
      </w:r>
      <w:r w:rsidRPr="00715BD1">
        <w:rPr>
          <w:sz w:val="18"/>
          <w:szCs w:val="18"/>
        </w:rPr>
        <w:t xml:space="preserve"> En kontrollmyndighet, </w:t>
      </w:r>
      <w:r w:rsidRPr="00715BD1">
        <w:rPr>
          <w:i/>
          <w:sz w:val="18"/>
          <w:szCs w:val="18"/>
        </w:rPr>
        <w:t>en officiell veterinär</w:t>
      </w:r>
      <w:r w:rsidRPr="00715BD1">
        <w:rPr>
          <w:sz w:val="18"/>
          <w:szCs w:val="18"/>
        </w:rPr>
        <w:t xml:space="preserve"> </w:t>
      </w:r>
      <w:r w:rsidRPr="00715BD1">
        <w:rPr>
          <w:i/>
          <w:sz w:val="18"/>
          <w:szCs w:val="18"/>
        </w:rPr>
        <w:t>som har</w:t>
      </w:r>
      <w:r w:rsidRPr="00715BD1">
        <w:rPr>
          <w:sz w:val="18"/>
          <w:szCs w:val="18"/>
        </w:rPr>
        <w:t xml:space="preserve"> </w:t>
      </w:r>
      <w:r w:rsidRPr="00715BD1">
        <w:rPr>
          <w:i/>
          <w:sz w:val="18"/>
          <w:szCs w:val="18"/>
        </w:rPr>
        <w:t>för</w:t>
      </w:r>
      <w:r w:rsidRPr="00715BD1">
        <w:rPr>
          <w:i/>
          <w:sz w:val="18"/>
          <w:szCs w:val="18"/>
        </w:rPr>
        <w:softHyphen/>
        <w:t>ordnats enligt lagen (2009:1254) om officiella veterinärer, ett organ med delegerade uppgifter eller en fysisk person som har delege</w:t>
      </w:r>
      <w:r w:rsidRPr="00715BD1">
        <w:rPr>
          <w:i/>
          <w:sz w:val="18"/>
          <w:szCs w:val="18"/>
        </w:rPr>
        <w:softHyphen/>
        <w:t>rats vissa uppgifter</w:t>
      </w:r>
      <w:r w:rsidRPr="00715BD1">
        <w:rPr>
          <w:sz w:val="18"/>
          <w:szCs w:val="18"/>
        </w:rPr>
        <w:t xml:space="preserve"> har</w:t>
      </w:r>
      <w:r>
        <w:rPr>
          <w:sz w:val="18"/>
          <w:szCs w:val="18"/>
        </w:rPr>
        <w:t>,</w:t>
      </w:r>
      <w:r w:rsidRPr="00715BD1">
        <w:rPr>
          <w:sz w:val="18"/>
          <w:szCs w:val="18"/>
        </w:rPr>
        <w:t xml:space="preserve"> i den ut</w:t>
      </w:r>
      <w:r w:rsidRPr="00715BD1">
        <w:rPr>
          <w:sz w:val="18"/>
          <w:szCs w:val="18"/>
        </w:rPr>
        <w:softHyphen/>
        <w:t xml:space="preserve">sträckning </w:t>
      </w:r>
      <w:r w:rsidRPr="00715BD1">
        <w:rPr>
          <w:i/>
          <w:sz w:val="18"/>
          <w:szCs w:val="18"/>
        </w:rPr>
        <w:t>det</w:t>
      </w:r>
      <w:r w:rsidRPr="00715BD1">
        <w:rPr>
          <w:sz w:val="18"/>
          <w:szCs w:val="18"/>
        </w:rPr>
        <w:t xml:space="preserve"> behövs för </w:t>
      </w:r>
      <w:r w:rsidRPr="00715BD1">
        <w:rPr>
          <w:i/>
          <w:sz w:val="18"/>
          <w:szCs w:val="18"/>
        </w:rPr>
        <w:t>offentlig kontroll</w:t>
      </w:r>
      <w:r w:rsidRPr="00715BD1">
        <w:rPr>
          <w:sz w:val="18"/>
          <w:szCs w:val="18"/>
        </w:rPr>
        <w:t xml:space="preserve"> </w:t>
      </w:r>
      <w:r w:rsidRPr="00715BD1">
        <w:rPr>
          <w:i/>
          <w:sz w:val="18"/>
          <w:szCs w:val="18"/>
        </w:rPr>
        <w:t>och annan offentlig verksamhet</w:t>
      </w:r>
      <w:r>
        <w:rPr>
          <w:i/>
          <w:sz w:val="18"/>
          <w:szCs w:val="18"/>
        </w:rPr>
        <w:t>,</w:t>
      </w:r>
      <w:r w:rsidRPr="00715BD1">
        <w:rPr>
          <w:sz w:val="18"/>
          <w:szCs w:val="18"/>
        </w:rPr>
        <w:t xml:space="preserve"> rätt att</w:t>
      </w:r>
    </w:p>
    <w:p w14:paraId="04907A2D" w14:textId="77777777" w:rsidR="00F71CC6" w:rsidRPr="00715BD1" w:rsidRDefault="00AB307F" w:rsidP="00F71CC6">
      <w:pPr>
        <w:pStyle w:val="Brdtextmedindrag"/>
        <w:rPr>
          <w:sz w:val="18"/>
          <w:szCs w:val="18"/>
        </w:rPr>
      </w:pPr>
      <w:r w:rsidRPr="00715BD1">
        <w:rPr>
          <w:sz w:val="18"/>
          <w:szCs w:val="18"/>
        </w:rPr>
        <w:t>1. på begäran få upplysningar och ta del av handlingar, och</w:t>
      </w:r>
    </w:p>
    <w:p w14:paraId="35ABB690" w14:textId="77777777" w:rsidR="00F71CC6" w:rsidRPr="00715BD1" w:rsidRDefault="00AB307F" w:rsidP="00F71CC6">
      <w:pPr>
        <w:pStyle w:val="Brdtextmedindrag"/>
        <w:rPr>
          <w:sz w:val="18"/>
          <w:szCs w:val="18"/>
        </w:rPr>
      </w:pPr>
      <w:r w:rsidRPr="00715BD1">
        <w:rPr>
          <w:sz w:val="18"/>
          <w:szCs w:val="18"/>
        </w:rPr>
        <w:t>2. få tillträde till områden, lokaler och andra utrymmen som har anknytning till verksamheten och där göra undersökningar och ta prover.</w:t>
      </w:r>
    </w:p>
    <w:p w14:paraId="17877E38" w14:textId="77777777" w:rsidR="00F71CC6" w:rsidRPr="00715BD1" w:rsidRDefault="00AB307F" w:rsidP="00F71CC6">
      <w:pPr>
        <w:pStyle w:val="Brdtextmedindrag"/>
        <w:rPr>
          <w:sz w:val="18"/>
          <w:szCs w:val="18"/>
        </w:rPr>
      </w:pPr>
      <w:r w:rsidRPr="00715BD1">
        <w:rPr>
          <w:i/>
          <w:iCs/>
          <w:sz w:val="18"/>
          <w:szCs w:val="18"/>
        </w:rPr>
        <w:t xml:space="preserve">Första </w:t>
      </w:r>
      <w:r w:rsidRPr="00715BD1">
        <w:rPr>
          <w:sz w:val="18"/>
          <w:szCs w:val="18"/>
        </w:rPr>
        <w:t xml:space="preserve">stycket gäller också för </w:t>
      </w:r>
      <w:r w:rsidRPr="00715BD1">
        <w:rPr>
          <w:i/>
          <w:sz w:val="18"/>
          <w:szCs w:val="18"/>
        </w:rPr>
        <w:t>Euro</w:t>
      </w:r>
      <w:r w:rsidRPr="00715BD1">
        <w:rPr>
          <w:i/>
          <w:sz w:val="18"/>
          <w:szCs w:val="18"/>
        </w:rPr>
        <w:softHyphen/>
        <w:t>peiska kommissionen</w:t>
      </w:r>
      <w:r w:rsidRPr="00715BD1">
        <w:rPr>
          <w:sz w:val="18"/>
          <w:szCs w:val="18"/>
        </w:rPr>
        <w:t xml:space="preserve"> och för in</w:t>
      </w:r>
      <w:r w:rsidRPr="00715BD1">
        <w:rPr>
          <w:sz w:val="18"/>
          <w:szCs w:val="18"/>
        </w:rPr>
        <w:softHyphen/>
        <w:t>spektö</w:t>
      </w:r>
      <w:r w:rsidRPr="00715BD1">
        <w:rPr>
          <w:sz w:val="18"/>
          <w:szCs w:val="18"/>
        </w:rPr>
        <w:softHyphen/>
        <w:t>rer och experter som ut</w:t>
      </w:r>
      <w:r w:rsidRPr="00715BD1">
        <w:rPr>
          <w:sz w:val="18"/>
          <w:szCs w:val="18"/>
        </w:rPr>
        <w:softHyphen/>
        <w:t xml:space="preserve">setts av </w:t>
      </w:r>
      <w:r w:rsidRPr="00715BD1">
        <w:rPr>
          <w:i/>
          <w:sz w:val="18"/>
          <w:szCs w:val="18"/>
        </w:rPr>
        <w:t>kommissionen</w:t>
      </w:r>
      <w:r w:rsidRPr="00715BD1">
        <w:rPr>
          <w:sz w:val="18"/>
          <w:szCs w:val="18"/>
        </w:rPr>
        <w:t>.</w:t>
      </w:r>
    </w:p>
    <w:p w14:paraId="4401DDE5" w14:textId="77777777" w:rsidR="00F71CC6" w:rsidRDefault="00F71CC6" w:rsidP="00F71CC6">
      <w:pPr>
        <w:pStyle w:val="Brdtextmedindrag"/>
        <w:ind w:firstLine="0"/>
      </w:pPr>
    </w:p>
    <w:p w14:paraId="16AA72D6" w14:textId="4E18184E" w:rsidR="00F71CC6" w:rsidRDefault="00AB307F" w:rsidP="00F71CC6">
      <w:pPr>
        <w:pStyle w:val="Brdtextmedindrag"/>
        <w:ind w:firstLine="0"/>
      </w:pPr>
      <w:r>
        <w:t>Paragrafen innehåller bestämmelser om rätt att på begäran få upplysningar, ta del av handlingar och få tillträde till områden, lokaler och andra utrymmen som har anknytning till verksamheten och där göra undersök</w:t>
      </w:r>
      <w:r>
        <w:softHyphen/>
        <w:t>ningar och ta prover. Övervägandena finns i avsnitt 9.9.</w:t>
      </w:r>
    </w:p>
    <w:p w14:paraId="24042AA6" w14:textId="5B300DFC" w:rsidR="00F71CC6" w:rsidRDefault="00AB307F" w:rsidP="00F71CC6">
      <w:pPr>
        <w:pStyle w:val="Brdtextmedindrag"/>
      </w:pPr>
      <w:r>
        <w:t xml:space="preserve">Ändringen i </w:t>
      </w:r>
      <w:r w:rsidRPr="00F07293">
        <w:rPr>
          <w:i/>
        </w:rPr>
        <w:t xml:space="preserve">första stycket </w:t>
      </w:r>
      <w:r>
        <w:t>innebär att bestämmelsen även gäller för en privatpraktiserande veterinär som har förordnats som officiell veterinär enligt lagen om officiella veterinärer. Uttrycket ”kontrollorgan” ersätts vidare med ”ett organ med delegerade uppgifter eller en fysisk person som har delegerats vissa uppgifter”. Första stycket ändras också på så sätt att rätten till upplysningar och tillträde även gäller när annan offentlig verk</w:t>
      </w:r>
      <w:r>
        <w:softHyphen/>
        <w:t>samhet utförs. Bestämmelser om skyldighet för aktörer att ge de behöriga myndigheternas personal m.fl. tillträde och upplysningar finns i artikel</w:t>
      </w:r>
      <w:r w:rsidR="00936130">
        <w:t> </w:t>
      </w:r>
      <w:r>
        <w:t>15.1 i den nya kontrollförordningen. Bestämmelsen om rätt till upplys</w:t>
      </w:r>
      <w:r>
        <w:softHyphen/>
        <w:t>ningar och tillträde kompletterar denna artikel.</w:t>
      </w:r>
    </w:p>
    <w:p w14:paraId="4EE4F0E7" w14:textId="77777777" w:rsidR="00F71CC6" w:rsidRDefault="00AB307F" w:rsidP="00F71CC6">
      <w:pPr>
        <w:pStyle w:val="Brdtextmedindrag"/>
      </w:pPr>
      <w:r>
        <w:t xml:space="preserve">I </w:t>
      </w:r>
      <w:r w:rsidRPr="00F07293">
        <w:rPr>
          <w:i/>
        </w:rPr>
        <w:t>andra stycket</w:t>
      </w:r>
      <w:r>
        <w:t xml:space="preserve"> tydliggörs att det är Europeiska kommissionen och inspektörer och experter som utsetts av kommissionen som omfattas av rätten enligt första stycket.</w:t>
      </w:r>
    </w:p>
    <w:p w14:paraId="3FFABC83" w14:textId="77777777" w:rsidR="00F71CC6" w:rsidRPr="004F4E2D" w:rsidRDefault="00AB307F" w:rsidP="00F71CC6">
      <w:pPr>
        <w:pStyle w:val="Rubrik4utannumrering"/>
        <w:rPr>
          <w:sz w:val="18"/>
          <w:szCs w:val="18"/>
        </w:rPr>
      </w:pPr>
      <w:r w:rsidRPr="004F4E2D">
        <w:rPr>
          <w:sz w:val="18"/>
          <w:szCs w:val="18"/>
        </w:rPr>
        <w:t xml:space="preserve">Skyldighet att </w:t>
      </w:r>
      <w:r w:rsidRPr="004F4E2D">
        <w:rPr>
          <w:i/>
          <w:iCs/>
          <w:sz w:val="18"/>
          <w:szCs w:val="18"/>
        </w:rPr>
        <w:t>lämna</w:t>
      </w:r>
      <w:r w:rsidRPr="004F4E2D">
        <w:rPr>
          <w:sz w:val="18"/>
          <w:szCs w:val="18"/>
        </w:rPr>
        <w:t xml:space="preserve"> hjälp</w:t>
      </w:r>
    </w:p>
    <w:p w14:paraId="111ECB54" w14:textId="77777777" w:rsidR="00F71CC6" w:rsidRPr="004F4E2D" w:rsidRDefault="00AB307F" w:rsidP="00F71CC6">
      <w:pPr>
        <w:pStyle w:val="Brdtextmedindrag"/>
        <w:ind w:firstLine="0"/>
        <w:rPr>
          <w:sz w:val="18"/>
          <w:szCs w:val="18"/>
        </w:rPr>
      </w:pPr>
      <w:r w:rsidRPr="004F4E2D">
        <w:rPr>
          <w:b/>
          <w:sz w:val="18"/>
          <w:szCs w:val="18"/>
        </w:rPr>
        <w:t>21 §</w:t>
      </w:r>
      <w:r w:rsidRPr="004F4E2D">
        <w:rPr>
          <w:sz w:val="18"/>
          <w:szCs w:val="18"/>
        </w:rPr>
        <w:t xml:space="preserve"> </w:t>
      </w:r>
      <w:r w:rsidRPr="00256978">
        <w:rPr>
          <w:iCs/>
          <w:sz w:val="18"/>
          <w:szCs w:val="18"/>
        </w:rPr>
        <w:t>Den</w:t>
      </w:r>
      <w:r>
        <w:rPr>
          <w:iCs/>
          <w:sz w:val="18"/>
          <w:szCs w:val="18"/>
        </w:rPr>
        <w:t xml:space="preserve"> </w:t>
      </w:r>
      <w:r w:rsidRPr="004F4E2D">
        <w:rPr>
          <w:sz w:val="18"/>
          <w:szCs w:val="18"/>
        </w:rPr>
        <w:t xml:space="preserve">som är föremål för offentlig kontroll </w:t>
      </w:r>
      <w:r w:rsidRPr="004F4E2D">
        <w:rPr>
          <w:i/>
          <w:sz w:val="18"/>
          <w:szCs w:val="18"/>
        </w:rPr>
        <w:t>eller annan offentlig verksamhet</w:t>
      </w:r>
      <w:r w:rsidRPr="004F4E2D">
        <w:rPr>
          <w:sz w:val="18"/>
          <w:szCs w:val="18"/>
        </w:rPr>
        <w:t xml:space="preserve"> </w:t>
      </w:r>
      <w:r w:rsidRPr="00823ACA">
        <w:rPr>
          <w:i/>
          <w:iCs/>
          <w:sz w:val="18"/>
          <w:szCs w:val="18"/>
        </w:rPr>
        <w:t>ska, utöver vad som följer av artikel 15.2 och 15.6 i förordning (EU) 2017/625,</w:t>
      </w:r>
      <w:r>
        <w:rPr>
          <w:sz w:val="18"/>
          <w:szCs w:val="18"/>
        </w:rPr>
        <w:t xml:space="preserve"> </w:t>
      </w:r>
      <w:r w:rsidRPr="004F4E2D">
        <w:rPr>
          <w:i/>
          <w:sz w:val="18"/>
          <w:szCs w:val="18"/>
        </w:rPr>
        <w:t>lämna</w:t>
      </w:r>
      <w:r w:rsidRPr="004F4E2D">
        <w:rPr>
          <w:sz w:val="18"/>
          <w:szCs w:val="18"/>
        </w:rPr>
        <w:t xml:space="preserve"> den hjälp som behövs för att kontrollen </w:t>
      </w:r>
      <w:r w:rsidRPr="004F4E2D">
        <w:rPr>
          <w:i/>
          <w:sz w:val="18"/>
          <w:szCs w:val="18"/>
        </w:rPr>
        <w:t>eller verksamheten ska</w:t>
      </w:r>
      <w:r w:rsidRPr="004F4E2D">
        <w:rPr>
          <w:sz w:val="18"/>
          <w:szCs w:val="18"/>
        </w:rPr>
        <w:t xml:space="preserve"> kunna </w:t>
      </w:r>
      <w:r w:rsidRPr="004F4E2D">
        <w:rPr>
          <w:i/>
          <w:sz w:val="18"/>
          <w:szCs w:val="18"/>
        </w:rPr>
        <w:t>ut</w:t>
      </w:r>
      <w:r w:rsidRPr="004F4E2D">
        <w:rPr>
          <w:i/>
          <w:sz w:val="18"/>
          <w:szCs w:val="18"/>
        </w:rPr>
        <w:softHyphen/>
        <w:t>föras</w:t>
      </w:r>
      <w:r w:rsidRPr="004F4E2D">
        <w:rPr>
          <w:sz w:val="18"/>
          <w:szCs w:val="18"/>
        </w:rPr>
        <w:t>.</w:t>
      </w:r>
    </w:p>
    <w:p w14:paraId="656B11E8" w14:textId="77777777" w:rsidR="00F71CC6" w:rsidRDefault="00F71CC6" w:rsidP="00F71CC6">
      <w:pPr>
        <w:pStyle w:val="Brdtextmedindrag"/>
        <w:ind w:firstLine="0"/>
      </w:pPr>
    </w:p>
    <w:p w14:paraId="579ADA8E" w14:textId="77777777" w:rsidR="00F71CC6" w:rsidRPr="00033A7F" w:rsidRDefault="00AB307F" w:rsidP="00F71CC6">
      <w:pPr>
        <w:pStyle w:val="Brdtextmedindrag"/>
        <w:ind w:firstLine="0"/>
      </w:pPr>
      <w:r w:rsidRPr="00C96BC8">
        <w:t xml:space="preserve">Paragrafen innehåller en bestämmelse om enskildas skyldighet att lämna hjälp till kontrollmyndigheterna. </w:t>
      </w:r>
      <w:r w:rsidRPr="00033A7F">
        <w:t>Övervägandena finns i avsnitt</w:t>
      </w:r>
      <w:r>
        <w:t xml:space="preserve"> 9</w:t>
      </w:r>
      <w:r w:rsidRPr="00033A7F">
        <w:t>.</w:t>
      </w:r>
      <w:r>
        <w:t>10.</w:t>
      </w:r>
    </w:p>
    <w:p w14:paraId="6ABF5B4A" w14:textId="77777777" w:rsidR="00F71CC6" w:rsidRDefault="00AB307F" w:rsidP="00F71CC6">
      <w:pPr>
        <w:pStyle w:val="Brdtextmedindrag"/>
        <w:ind w:firstLine="0"/>
      </w:pPr>
      <w:r>
        <w:t xml:space="preserve">  Ändringen innebär att det tydliggörs att n</w:t>
      </w:r>
      <w:r w:rsidRPr="00C96BC8">
        <w:t xml:space="preserve">är det gäller offentlig kontroll och offentlig verksamhet </w:t>
      </w:r>
      <w:r>
        <w:t xml:space="preserve">som utförs </w:t>
      </w:r>
      <w:r w:rsidRPr="00C96BC8">
        <w:t>enligt den nya kontrollförordningen ska i första hand motsvarande bestämmelse i artikel 15.2 och 15.6 i förordningen tillämpas. Hänvisningen till den nya kontrollförordningen är dynamisk dvs. avser förordningen i den vid varje tidpunkt gällande lydel</w:t>
      </w:r>
      <w:r>
        <w:softHyphen/>
      </w:r>
      <w:r w:rsidRPr="00C96BC8">
        <w:t xml:space="preserve">sen. </w:t>
      </w:r>
      <w:r>
        <w:t>Det görs även e</w:t>
      </w:r>
      <w:r w:rsidRPr="00C96BC8">
        <w:t xml:space="preserve">tt tillägg </w:t>
      </w:r>
      <w:r>
        <w:t xml:space="preserve">som innebär </w:t>
      </w:r>
      <w:r w:rsidRPr="00C96BC8">
        <w:t xml:space="preserve">att skyldigheten att lämna hjälp även gäller för den som är föremål för annan offentlig verksamhet. </w:t>
      </w:r>
    </w:p>
    <w:p w14:paraId="4A1E20B1" w14:textId="77777777" w:rsidR="00F71CC6" w:rsidRDefault="00AB307F" w:rsidP="00F71CC6">
      <w:pPr>
        <w:pStyle w:val="Brdtextmedindrag"/>
      </w:pPr>
      <w:r w:rsidRPr="00C96BC8">
        <w:t>Övriga ändringar är språkliga.</w:t>
      </w:r>
    </w:p>
    <w:p w14:paraId="00D8F4FB" w14:textId="77777777" w:rsidR="00F71CC6" w:rsidRPr="00256978" w:rsidRDefault="00AB307F" w:rsidP="00F71CC6">
      <w:pPr>
        <w:pStyle w:val="Rubrik4utannumrering"/>
        <w:rPr>
          <w:rFonts w:eastAsia="Times New Roman" w:cs="Times New Roman"/>
          <w:sz w:val="18"/>
          <w:szCs w:val="18"/>
        </w:rPr>
      </w:pPr>
      <w:r w:rsidRPr="00256978">
        <w:rPr>
          <w:sz w:val="18"/>
          <w:szCs w:val="18"/>
        </w:rPr>
        <w:t>Förelägganden</w:t>
      </w:r>
    </w:p>
    <w:p w14:paraId="1E3AEA06" w14:textId="77777777" w:rsidR="00F71CC6" w:rsidRPr="00256978" w:rsidRDefault="00AB307F" w:rsidP="00F71CC6">
      <w:pPr>
        <w:pStyle w:val="Brdtext"/>
        <w:rPr>
          <w:sz w:val="18"/>
          <w:szCs w:val="18"/>
        </w:rPr>
      </w:pPr>
      <w:r w:rsidRPr="00256978">
        <w:rPr>
          <w:b/>
          <w:sz w:val="18"/>
          <w:szCs w:val="18"/>
        </w:rPr>
        <w:t>22 §</w:t>
      </w:r>
      <w:r w:rsidRPr="00256978">
        <w:rPr>
          <w:sz w:val="18"/>
          <w:szCs w:val="18"/>
        </w:rPr>
        <w:t xml:space="preserve"> Utöver vad som följer av de </w:t>
      </w:r>
      <w:r w:rsidRPr="00256978">
        <w:rPr>
          <w:i/>
          <w:sz w:val="18"/>
          <w:szCs w:val="18"/>
        </w:rPr>
        <w:t>EU-bestämmelser</w:t>
      </w:r>
      <w:r w:rsidRPr="00256978">
        <w:rPr>
          <w:sz w:val="18"/>
          <w:szCs w:val="18"/>
        </w:rPr>
        <w:t xml:space="preserve"> som lagen </w:t>
      </w:r>
      <w:r w:rsidRPr="00256978">
        <w:rPr>
          <w:i/>
          <w:sz w:val="18"/>
          <w:szCs w:val="18"/>
        </w:rPr>
        <w:t>kompletterar</w:t>
      </w:r>
      <w:r w:rsidRPr="00256978">
        <w:rPr>
          <w:sz w:val="18"/>
          <w:szCs w:val="18"/>
        </w:rPr>
        <w:t xml:space="preserve"> eller vad som särskilt anges i 18 § får en kontroll</w:t>
      </w:r>
      <w:r w:rsidRPr="00256978">
        <w:rPr>
          <w:sz w:val="18"/>
          <w:szCs w:val="18"/>
        </w:rPr>
        <w:softHyphen/>
        <w:t xml:space="preserve">myndighet </w:t>
      </w:r>
      <w:r w:rsidRPr="00E4293D">
        <w:rPr>
          <w:i/>
          <w:iCs/>
          <w:sz w:val="18"/>
          <w:szCs w:val="18"/>
        </w:rPr>
        <w:t>besluta</w:t>
      </w:r>
      <w:r w:rsidRPr="00256978">
        <w:rPr>
          <w:sz w:val="18"/>
          <w:szCs w:val="18"/>
        </w:rPr>
        <w:t xml:space="preserve"> de föreläg</w:t>
      </w:r>
      <w:r w:rsidRPr="00256978">
        <w:rPr>
          <w:sz w:val="18"/>
          <w:szCs w:val="18"/>
        </w:rPr>
        <w:softHyphen/>
        <w:t xml:space="preserve">ganden som behövs för att lagen, de föreskrifter och beslut som har meddelats med stöd av lagen, de </w:t>
      </w:r>
      <w:r w:rsidRPr="00256978">
        <w:rPr>
          <w:i/>
          <w:sz w:val="18"/>
          <w:szCs w:val="18"/>
        </w:rPr>
        <w:t>EU-bestämmelser</w:t>
      </w:r>
      <w:r w:rsidRPr="00256978">
        <w:rPr>
          <w:sz w:val="18"/>
          <w:szCs w:val="18"/>
        </w:rPr>
        <w:t xml:space="preserve"> som lagen </w:t>
      </w:r>
      <w:r w:rsidRPr="00256978">
        <w:rPr>
          <w:i/>
          <w:sz w:val="18"/>
          <w:szCs w:val="18"/>
        </w:rPr>
        <w:t>kompletterar</w:t>
      </w:r>
      <w:r w:rsidRPr="00256978">
        <w:rPr>
          <w:sz w:val="18"/>
          <w:szCs w:val="18"/>
        </w:rPr>
        <w:t xml:space="preserve"> och de beslut som har med</w:t>
      </w:r>
      <w:r>
        <w:rPr>
          <w:sz w:val="18"/>
          <w:szCs w:val="18"/>
        </w:rPr>
        <w:softHyphen/>
      </w:r>
      <w:r w:rsidRPr="00256978">
        <w:rPr>
          <w:sz w:val="18"/>
          <w:szCs w:val="18"/>
        </w:rPr>
        <w:t xml:space="preserve">delats med stöd av </w:t>
      </w:r>
      <w:r w:rsidRPr="00256978">
        <w:rPr>
          <w:i/>
          <w:sz w:val="18"/>
          <w:szCs w:val="18"/>
        </w:rPr>
        <w:t>EU-bestämmelserna ska</w:t>
      </w:r>
      <w:r w:rsidRPr="00256978">
        <w:rPr>
          <w:sz w:val="18"/>
          <w:szCs w:val="18"/>
        </w:rPr>
        <w:t xml:space="preserve"> följas.</w:t>
      </w:r>
    </w:p>
    <w:p w14:paraId="55309B6E" w14:textId="77777777" w:rsidR="00F71CC6" w:rsidRDefault="00F71CC6" w:rsidP="00F71CC6">
      <w:pPr>
        <w:pStyle w:val="Brdtextmedindrag"/>
        <w:ind w:firstLine="0"/>
      </w:pPr>
    </w:p>
    <w:p w14:paraId="44C7B998" w14:textId="56F5E774" w:rsidR="00F71CC6" w:rsidRDefault="00AB307F" w:rsidP="00F71CC6">
      <w:pPr>
        <w:pStyle w:val="Brdtextmedindrag"/>
        <w:ind w:firstLine="0"/>
      </w:pPr>
      <w:bookmarkStart w:id="654" w:name="_Hlk41688638"/>
      <w:r w:rsidRPr="00C96BC8">
        <w:t xml:space="preserve">I paragrafen </w:t>
      </w:r>
      <w:r>
        <w:t xml:space="preserve">byts </w:t>
      </w:r>
      <w:r w:rsidRPr="00C96BC8">
        <w:t xml:space="preserve">EG-bestämmelser </w:t>
      </w:r>
      <w:r>
        <w:t>ut mot</w:t>
      </w:r>
      <w:r w:rsidRPr="00C96BC8">
        <w:t xml:space="preserve"> EU-bestämmelser. </w:t>
      </w:r>
      <w:r>
        <w:t xml:space="preserve">Vidare ändras bestämmelsen </w:t>
      </w:r>
      <w:r w:rsidRPr="00006E06">
        <w:t>på så sätt att de</w:t>
      </w:r>
      <w:r>
        <w:t>n</w:t>
      </w:r>
      <w:r w:rsidRPr="00006E06">
        <w:t xml:space="preserve"> endast anger</w:t>
      </w:r>
      <w:r>
        <w:t xml:space="preserve"> att en kontrollmyndig</w:t>
      </w:r>
      <w:r>
        <w:softHyphen/>
        <w:t xml:space="preserve">het får besluta </w:t>
      </w:r>
      <w:r w:rsidRPr="00006E06">
        <w:t>”förelägganden” istället för ”förelägganden och förbud”. Rätten att besluta om förelägganden innefattar en möjlighet att besluta om förbud, jfr 8</w:t>
      </w:r>
      <w:r>
        <w:t> </w:t>
      </w:r>
      <w:r w:rsidRPr="00006E06">
        <w:t>kap. 9 § djurskyddslagen och prop.</w:t>
      </w:r>
      <w:r>
        <w:t xml:space="preserve"> </w:t>
      </w:r>
      <w:r w:rsidRPr="00006E06">
        <w:t>2017/18:147 s. 333.</w:t>
      </w:r>
      <w:r>
        <w:t xml:space="preserve"> </w:t>
      </w:r>
    </w:p>
    <w:p w14:paraId="3D27CA4B" w14:textId="77777777" w:rsidR="00F71CC6" w:rsidRDefault="00AB307F" w:rsidP="00F71CC6">
      <w:pPr>
        <w:pStyle w:val="Brdtextmedindrag"/>
      </w:pPr>
      <w:r w:rsidRPr="00C96BC8">
        <w:t>Det görs även språklig</w:t>
      </w:r>
      <w:r>
        <w:t>a</w:t>
      </w:r>
      <w:r w:rsidRPr="00C96BC8">
        <w:t xml:space="preserve"> ändring</w:t>
      </w:r>
      <w:r>
        <w:t>ar.</w:t>
      </w:r>
      <w:bookmarkEnd w:id="654"/>
    </w:p>
    <w:p w14:paraId="3A88836D" w14:textId="77777777" w:rsidR="00F71CC6" w:rsidRPr="00256978" w:rsidRDefault="00AB307F" w:rsidP="00F71CC6">
      <w:pPr>
        <w:pStyle w:val="Rubrik4utannumrering"/>
        <w:rPr>
          <w:sz w:val="18"/>
          <w:szCs w:val="18"/>
        </w:rPr>
      </w:pPr>
      <w:r w:rsidRPr="00256978">
        <w:rPr>
          <w:sz w:val="18"/>
          <w:szCs w:val="18"/>
        </w:rPr>
        <w:t>Vite</w:t>
      </w:r>
    </w:p>
    <w:p w14:paraId="2226C0D2" w14:textId="77777777" w:rsidR="00F71CC6" w:rsidRPr="00256978" w:rsidRDefault="00AB307F" w:rsidP="00F71CC6">
      <w:pPr>
        <w:pStyle w:val="Brdtextmedindrag"/>
        <w:ind w:firstLine="0"/>
        <w:rPr>
          <w:sz w:val="18"/>
          <w:szCs w:val="18"/>
        </w:rPr>
      </w:pPr>
      <w:r w:rsidRPr="00256978">
        <w:rPr>
          <w:b/>
          <w:sz w:val="18"/>
          <w:szCs w:val="18"/>
        </w:rPr>
        <w:t>23 §</w:t>
      </w:r>
      <w:r w:rsidRPr="00256978">
        <w:rPr>
          <w:sz w:val="18"/>
          <w:szCs w:val="18"/>
        </w:rPr>
        <w:t xml:space="preserve"> Förelägganden enligt 22 § eller enligt de </w:t>
      </w:r>
      <w:r w:rsidRPr="00256978">
        <w:rPr>
          <w:i/>
          <w:sz w:val="18"/>
          <w:szCs w:val="18"/>
        </w:rPr>
        <w:t>EU-bestämmelser</w:t>
      </w:r>
      <w:r w:rsidRPr="00256978">
        <w:rPr>
          <w:sz w:val="18"/>
          <w:szCs w:val="18"/>
        </w:rPr>
        <w:t xml:space="preserve"> som lagen </w:t>
      </w:r>
      <w:r w:rsidRPr="009C1D12">
        <w:rPr>
          <w:i/>
          <w:iCs/>
          <w:sz w:val="18"/>
          <w:szCs w:val="18"/>
        </w:rPr>
        <w:t>kompletterar</w:t>
      </w:r>
      <w:r w:rsidRPr="00256978">
        <w:rPr>
          <w:sz w:val="18"/>
          <w:szCs w:val="18"/>
        </w:rPr>
        <w:t xml:space="preserve"> får förenas med vite.</w:t>
      </w:r>
    </w:p>
    <w:p w14:paraId="43BFF20F" w14:textId="77777777" w:rsidR="00F71CC6" w:rsidRDefault="00F71CC6" w:rsidP="00F71CC6">
      <w:pPr>
        <w:pStyle w:val="Brdtextmedindrag"/>
        <w:ind w:firstLine="0"/>
      </w:pPr>
    </w:p>
    <w:p w14:paraId="35B60503" w14:textId="77777777" w:rsidR="00F71CC6" w:rsidRDefault="00AB307F" w:rsidP="00F71CC6">
      <w:pPr>
        <w:pStyle w:val="Brdtextmedindrag"/>
        <w:ind w:firstLine="0"/>
      </w:pPr>
      <w:bookmarkStart w:id="655" w:name="_Hlk41688901"/>
      <w:r>
        <w:t xml:space="preserve">Ändringen är en följdändring av att 22 § föreslås reglera möjligheten att meddela ”förelägganden” istället för ”förelägganden och förbud”. Allmänna bestämmelser om vite finns i viteslagen. </w:t>
      </w:r>
      <w:r w:rsidRPr="008751D5">
        <w:t xml:space="preserve">I paragrafen </w:t>
      </w:r>
      <w:r>
        <w:t xml:space="preserve">byts också </w:t>
      </w:r>
      <w:r w:rsidRPr="008751D5">
        <w:t xml:space="preserve">EG-bestämmelser </w:t>
      </w:r>
      <w:r>
        <w:t xml:space="preserve">ut mot </w:t>
      </w:r>
      <w:r w:rsidRPr="008751D5">
        <w:t>EU-bestämmelser</w:t>
      </w:r>
      <w:bookmarkEnd w:id="655"/>
      <w:r w:rsidRPr="008751D5">
        <w:t>.</w:t>
      </w:r>
      <w:r>
        <w:t xml:space="preserve"> </w:t>
      </w:r>
    </w:p>
    <w:p w14:paraId="22EB1C95" w14:textId="77777777" w:rsidR="00F71CC6" w:rsidRPr="009D7764" w:rsidRDefault="00AB307F" w:rsidP="00F71CC6">
      <w:pPr>
        <w:pStyle w:val="Rubrik4utannumrering"/>
        <w:rPr>
          <w:i/>
          <w:iCs/>
          <w:sz w:val="18"/>
          <w:szCs w:val="18"/>
        </w:rPr>
      </w:pPr>
      <w:r w:rsidRPr="009D7764">
        <w:rPr>
          <w:i/>
          <w:iCs/>
          <w:sz w:val="18"/>
          <w:szCs w:val="18"/>
        </w:rPr>
        <w:t>Inköp under dold identitet</w:t>
      </w:r>
    </w:p>
    <w:p w14:paraId="30B44776" w14:textId="77777777" w:rsidR="00F71CC6" w:rsidRPr="009D7764" w:rsidRDefault="00AB307F" w:rsidP="00F71CC6">
      <w:pPr>
        <w:pStyle w:val="Brdtextmedindrag"/>
        <w:ind w:firstLine="0"/>
        <w:rPr>
          <w:i/>
          <w:sz w:val="18"/>
          <w:szCs w:val="18"/>
        </w:rPr>
      </w:pPr>
      <w:r w:rsidRPr="009D7764">
        <w:rPr>
          <w:b/>
          <w:i/>
          <w:iCs/>
          <w:sz w:val="18"/>
          <w:szCs w:val="18"/>
        </w:rPr>
        <w:t>23 a §</w:t>
      </w:r>
      <w:r w:rsidRPr="009D7764">
        <w:rPr>
          <w:sz w:val="18"/>
          <w:szCs w:val="18"/>
        </w:rPr>
        <w:t xml:space="preserve"> </w:t>
      </w:r>
      <w:r w:rsidRPr="009D7764">
        <w:rPr>
          <w:i/>
          <w:sz w:val="18"/>
          <w:szCs w:val="18"/>
        </w:rPr>
        <w:t xml:space="preserve">En kontrollmyndighet får köpa in livsmedel under dold identitet om det är nödvändigt för att </w:t>
      </w:r>
      <w:bookmarkStart w:id="656" w:name="_Hlk34928711"/>
      <w:r w:rsidRPr="009D7764">
        <w:rPr>
          <w:i/>
          <w:sz w:val="18"/>
          <w:szCs w:val="18"/>
        </w:rPr>
        <w:t>kontrollera att livsmedlet uppfyller kraven i</w:t>
      </w:r>
    </w:p>
    <w:p w14:paraId="0F2650B6" w14:textId="77777777" w:rsidR="00F71CC6" w:rsidRPr="00FC5FA8" w:rsidRDefault="00AB307F" w:rsidP="00F71CC6">
      <w:pPr>
        <w:pStyle w:val="Brdtextmedindrag"/>
        <w:rPr>
          <w:i/>
          <w:iCs/>
          <w:sz w:val="18"/>
          <w:szCs w:val="18"/>
        </w:rPr>
      </w:pPr>
      <w:r w:rsidRPr="00FC5FA8">
        <w:rPr>
          <w:i/>
          <w:iCs/>
          <w:sz w:val="18"/>
          <w:szCs w:val="18"/>
        </w:rPr>
        <w:t xml:space="preserve">1. föreskrifter som har meddelats med stöd av lagen, och </w:t>
      </w:r>
    </w:p>
    <w:p w14:paraId="4BF31D99" w14:textId="77777777" w:rsidR="00F71CC6" w:rsidRPr="00FC5FA8" w:rsidRDefault="00AB307F" w:rsidP="00F71CC6">
      <w:pPr>
        <w:pStyle w:val="Brdtextmedindrag"/>
        <w:rPr>
          <w:i/>
          <w:iCs/>
          <w:sz w:val="18"/>
          <w:szCs w:val="18"/>
        </w:rPr>
      </w:pPr>
      <w:r w:rsidRPr="00FC5FA8">
        <w:rPr>
          <w:i/>
          <w:iCs/>
          <w:sz w:val="18"/>
          <w:szCs w:val="18"/>
        </w:rPr>
        <w:t>2. EU-förordningar som lagen kompletterar.</w:t>
      </w:r>
      <w:bookmarkEnd w:id="656"/>
    </w:p>
    <w:p w14:paraId="48C35B5C" w14:textId="77777777" w:rsidR="00F71CC6" w:rsidRPr="009D7764" w:rsidRDefault="00AB307F" w:rsidP="00F71CC6">
      <w:pPr>
        <w:pStyle w:val="Brdtextmedindrag"/>
        <w:rPr>
          <w:sz w:val="18"/>
          <w:szCs w:val="18"/>
        </w:rPr>
      </w:pPr>
      <w:r w:rsidRPr="009D7764">
        <w:rPr>
          <w:rStyle w:val="BrdtextramChar"/>
          <w:i/>
          <w:sz w:val="18"/>
          <w:szCs w:val="18"/>
        </w:rPr>
        <w:t xml:space="preserve">Verksamhetsutövaren </w:t>
      </w:r>
      <w:bookmarkStart w:id="657" w:name="_Hlk41722057"/>
      <w:r w:rsidRPr="009D7764">
        <w:rPr>
          <w:rStyle w:val="BrdtextramChar"/>
          <w:i/>
          <w:sz w:val="18"/>
          <w:szCs w:val="18"/>
        </w:rPr>
        <w:t>ska underrättas om det inköp som har skett under dold identitet och om resultatet av det så</w:t>
      </w:r>
      <w:r w:rsidRPr="009D7764">
        <w:rPr>
          <w:sz w:val="18"/>
          <w:szCs w:val="18"/>
        </w:rPr>
        <w:t xml:space="preserve"> </w:t>
      </w:r>
      <w:r w:rsidRPr="009D7764">
        <w:rPr>
          <w:i/>
          <w:sz w:val="18"/>
          <w:szCs w:val="18"/>
        </w:rPr>
        <w:t>snart det kan ske utan att åtgärden förlorar sin betydelse</w:t>
      </w:r>
      <w:bookmarkEnd w:id="657"/>
      <w:r w:rsidRPr="009D7764">
        <w:rPr>
          <w:i/>
          <w:sz w:val="18"/>
          <w:szCs w:val="18"/>
        </w:rPr>
        <w:t>.</w:t>
      </w:r>
    </w:p>
    <w:p w14:paraId="0994BE07" w14:textId="77777777" w:rsidR="00F71CC6" w:rsidRDefault="00F71CC6" w:rsidP="00F71CC6">
      <w:pPr>
        <w:pStyle w:val="Brdtextmedindrag"/>
        <w:ind w:firstLine="0"/>
        <w:rPr>
          <w:i/>
        </w:rPr>
      </w:pPr>
    </w:p>
    <w:p w14:paraId="2A4AD1B6" w14:textId="77777777" w:rsidR="00F71CC6" w:rsidRDefault="00AB307F" w:rsidP="00F71CC6">
      <w:pPr>
        <w:pStyle w:val="Brdtextmedindrag"/>
        <w:ind w:firstLine="0"/>
      </w:pPr>
      <w:bookmarkStart w:id="658" w:name="_Hlk41722261"/>
      <w:bookmarkStart w:id="659" w:name="_Hlk41693116"/>
      <w:r w:rsidRPr="008751D5">
        <w:t xml:space="preserve">Paragrafen är ny. </w:t>
      </w:r>
      <w:r w:rsidRPr="008D288F">
        <w:t>Övervägandena finns i avsnitten</w:t>
      </w:r>
      <w:r>
        <w:t xml:space="preserve"> 6.7 och 9.13</w:t>
      </w:r>
      <w:r w:rsidRPr="008D288F">
        <w:t>.</w:t>
      </w:r>
    </w:p>
    <w:p w14:paraId="135BEB51" w14:textId="11831242" w:rsidR="00F71CC6" w:rsidRDefault="00AB307F" w:rsidP="00F71CC6">
      <w:pPr>
        <w:pStyle w:val="Brdtextmedindrag"/>
      </w:pPr>
      <w:r>
        <w:t xml:space="preserve">I </w:t>
      </w:r>
      <w:r w:rsidRPr="001B2FF6">
        <w:rPr>
          <w:i/>
          <w:iCs/>
        </w:rPr>
        <w:t>första stycket</w:t>
      </w:r>
      <w:r>
        <w:t xml:space="preserve"> ges </w:t>
      </w:r>
      <w:r w:rsidRPr="008751D5">
        <w:t xml:space="preserve">kontrollmyndigheterna ett uttryckligt lagstöd att köpa in livsmedel </w:t>
      </w:r>
      <w:r>
        <w:t xml:space="preserve">under dold identitet </w:t>
      </w:r>
      <w:r w:rsidRPr="008751D5">
        <w:t>för att kontrollera att de uppfyller gällande krav.</w:t>
      </w:r>
      <w:r>
        <w:t xml:space="preserve"> Med att identiteten är dold avses att det vid tillfället för köpet inte framgår att detta genomförs av en kontrollmyndighet. Bestäm</w:t>
      </w:r>
      <w:r>
        <w:softHyphen/>
        <w:t>melsen är tillämplig både vid inköp som kontrollmyndigheten gör via distanskommunikation och vid kontroller på plats. Bestämmelsen är inte tillämplig på organ eller fysiska personer som har delegerats kontrollupp</w:t>
      </w:r>
      <w:r>
        <w:softHyphen/>
        <w:t>gifter.</w:t>
      </w:r>
    </w:p>
    <w:p w14:paraId="485F3EBE" w14:textId="77777777" w:rsidR="00F71CC6" w:rsidRDefault="00AB307F" w:rsidP="00F71CC6">
      <w:pPr>
        <w:pStyle w:val="Brdtextmedindrag"/>
      </w:pPr>
      <w:r>
        <w:t>En förutsättning för att kontrollmyndigheten ska få genomföra köp under dold identitet är att det är nödvändigt för att kunna kontrollera att ett livsmedel uppfyller gällande krav.</w:t>
      </w:r>
    </w:p>
    <w:p w14:paraId="08F6E155" w14:textId="77777777" w:rsidR="00F71CC6" w:rsidRDefault="00AB307F" w:rsidP="00F71CC6">
      <w:pPr>
        <w:pStyle w:val="Brdtextmedindrag"/>
        <w:rPr>
          <w:u w:val="single"/>
        </w:rPr>
      </w:pPr>
      <w:r>
        <w:t>Om ett livsmedel som har köpts under dold identitet inte uppfyller gällande krav kan ingripanden eller sanktioner från myndighetens sida aktualiseras. Om det finns anledning att tro att ett brott har begåtts kan också en förundersökning inledas.</w:t>
      </w:r>
      <w:r w:rsidRPr="008751D5">
        <w:t xml:space="preserve"> </w:t>
      </w:r>
    </w:p>
    <w:p w14:paraId="022F3959" w14:textId="77777777" w:rsidR="00F71CC6" w:rsidRDefault="00AB307F" w:rsidP="00F71CC6">
      <w:pPr>
        <w:pStyle w:val="Brdtextmedindrag"/>
      </w:pPr>
      <w:r>
        <w:rPr>
          <w:rFonts w:eastAsiaTheme="minorHAnsi"/>
        </w:rPr>
        <w:t xml:space="preserve">Enligt </w:t>
      </w:r>
      <w:r>
        <w:rPr>
          <w:rFonts w:ascii="TimesNewRomanPS-ItalicMT" w:eastAsiaTheme="minorHAnsi" w:hAnsi="TimesNewRomanPS-ItalicMT" w:cs="TimesNewRomanPS-ItalicMT"/>
          <w:i/>
          <w:iCs/>
        </w:rPr>
        <w:t xml:space="preserve">andra stycket </w:t>
      </w:r>
      <w:r>
        <w:rPr>
          <w:rFonts w:eastAsiaTheme="minorHAnsi"/>
        </w:rPr>
        <w:t xml:space="preserve">ska verksamhetsutövaren underrättas om det inköp som skett under dold identitet och om resultatet av kontrollen så snart det kan ske utan att åtgärden </w:t>
      </w:r>
      <w:r>
        <w:rPr>
          <w:rFonts w:ascii="TimesNewRomanPSMT" w:eastAsiaTheme="minorHAnsi" w:hAnsi="TimesNewRomanPSMT" w:cs="TimesNewRomanPSMT"/>
        </w:rPr>
        <w:t>förlorar sin betydelse. Underrättelse ska ske oberoende av om myndigheten har uppmärksammat brister i efterlevnaden av regelverket eller inte.</w:t>
      </w:r>
    </w:p>
    <w:p w14:paraId="68B7B909" w14:textId="77777777" w:rsidR="00F71CC6" w:rsidRDefault="00AB307F" w:rsidP="00F71CC6">
      <w:pPr>
        <w:pStyle w:val="Brdtextmedindrag"/>
      </w:pPr>
      <w:r w:rsidRPr="008751D5">
        <w:t xml:space="preserve">I artikel 36 i den nya kontrollförordningen finns särskilda regler som ska följas när </w:t>
      </w:r>
      <w:r>
        <w:t xml:space="preserve">offentlig kontroll utförs på varor som </w:t>
      </w:r>
      <w:r w:rsidRPr="008751D5">
        <w:t>köp</w:t>
      </w:r>
      <w:r>
        <w:t>ts</w:t>
      </w:r>
      <w:r w:rsidRPr="008751D5">
        <w:t xml:space="preserve"> </w:t>
      </w:r>
      <w:r>
        <w:t>in under dold iden</w:t>
      </w:r>
      <w:r>
        <w:softHyphen/>
        <w:t>titet</w:t>
      </w:r>
      <w:bookmarkEnd w:id="658"/>
      <w:r>
        <w:t>.</w:t>
      </w:r>
      <w:bookmarkEnd w:id="659"/>
    </w:p>
    <w:p w14:paraId="6B4286D4" w14:textId="77777777" w:rsidR="00F71CC6" w:rsidRPr="00246EC3" w:rsidRDefault="00AB307F" w:rsidP="00F71CC6">
      <w:pPr>
        <w:pStyle w:val="Rubrik4utannumrering"/>
        <w:rPr>
          <w:i/>
          <w:iCs/>
          <w:sz w:val="18"/>
          <w:szCs w:val="18"/>
        </w:rPr>
      </w:pPr>
      <w:r w:rsidRPr="00246EC3">
        <w:rPr>
          <w:i/>
          <w:iCs/>
          <w:sz w:val="18"/>
          <w:szCs w:val="18"/>
        </w:rPr>
        <w:t>Rapporteringssystem för överträdelser</w:t>
      </w:r>
    </w:p>
    <w:p w14:paraId="723B6DD2" w14:textId="77777777" w:rsidR="00F71CC6" w:rsidRDefault="00AB307F" w:rsidP="00F71CC6">
      <w:pPr>
        <w:pStyle w:val="Brdtextmedindrag"/>
        <w:ind w:firstLine="0"/>
        <w:rPr>
          <w:i/>
        </w:rPr>
      </w:pPr>
      <w:r w:rsidRPr="009C1D12">
        <w:rPr>
          <w:b/>
          <w:i/>
          <w:iCs/>
          <w:sz w:val="18"/>
          <w:szCs w:val="18"/>
        </w:rPr>
        <w:t>23 b §</w:t>
      </w:r>
      <w:r w:rsidRPr="009D7764">
        <w:rPr>
          <w:b/>
          <w:sz w:val="18"/>
          <w:szCs w:val="18"/>
        </w:rPr>
        <w:t xml:space="preserve"> </w:t>
      </w:r>
      <w:r w:rsidRPr="009D7764">
        <w:rPr>
          <w:i/>
          <w:sz w:val="18"/>
          <w:szCs w:val="18"/>
        </w:rPr>
        <w:t>En kontrollmyndighet ska ha ett ändamålsenligt rapporter</w:t>
      </w:r>
      <w:r w:rsidRPr="009D7764">
        <w:rPr>
          <w:i/>
          <w:sz w:val="18"/>
          <w:szCs w:val="18"/>
        </w:rPr>
        <w:softHyphen/>
        <w:t>ings</w:t>
      </w:r>
      <w:r w:rsidRPr="009D7764">
        <w:rPr>
          <w:i/>
          <w:sz w:val="18"/>
          <w:szCs w:val="18"/>
        </w:rPr>
        <w:softHyphen/>
      </w:r>
      <w:r w:rsidRPr="009D7764">
        <w:rPr>
          <w:i/>
          <w:sz w:val="18"/>
          <w:szCs w:val="18"/>
        </w:rPr>
        <w:softHyphen/>
        <w:t>system för den som vill anmäla misstänkta överträdelser av för</w:t>
      </w:r>
      <w:r w:rsidRPr="009D7764">
        <w:rPr>
          <w:i/>
          <w:sz w:val="18"/>
          <w:szCs w:val="18"/>
        </w:rPr>
        <w:softHyphen/>
        <w:t>ordning (EU) 2017/625.</w:t>
      </w:r>
    </w:p>
    <w:p w14:paraId="6CF10666" w14:textId="77777777" w:rsidR="00F71CC6" w:rsidRDefault="00F71CC6" w:rsidP="00F71CC6">
      <w:pPr>
        <w:pStyle w:val="Brdtextmedindrag"/>
        <w:ind w:firstLine="0"/>
      </w:pPr>
    </w:p>
    <w:p w14:paraId="758F73A8" w14:textId="77777777" w:rsidR="00F71CC6" w:rsidRDefault="00AB307F" w:rsidP="00F71CC6">
      <w:pPr>
        <w:pStyle w:val="Brdtextmedindrag"/>
        <w:ind w:firstLine="0"/>
      </w:pPr>
      <w:r w:rsidRPr="008751D5">
        <w:t xml:space="preserve">Paragrafen är ny. Bestämmelsen </w:t>
      </w:r>
      <w:r>
        <w:t>innebär en skyldighet för</w:t>
      </w:r>
      <w:r w:rsidRPr="008751D5">
        <w:t xml:space="preserve"> kontrollmyn</w:t>
      </w:r>
      <w:r>
        <w:softHyphen/>
      </w:r>
      <w:r w:rsidRPr="008751D5">
        <w:t>digheterna att ha rapporteringssystem för den som vill anmäla misstänkta överträdelser av den nya kontrollförordningen.</w:t>
      </w:r>
      <w:r>
        <w:t xml:space="preserve"> </w:t>
      </w:r>
      <w:r w:rsidRPr="008751D5">
        <w:t>Bestämmelsen</w:t>
      </w:r>
      <w:r>
        <w:t xml:space="preserve"> </w:t>
      </w:r>
      <w:r w:rsidRPr="008751D5">
        <w:t>komplette</w:t>
      </w:r>
      <w:r>
        <w:softHyphen/>
      </w:r>
      <w:r w:rsidRPr="008751D5">
        <w:t>rar artikel 140 i den nya kontroll</w:t>
      </w:r>
      <w:r w:rsidRPr="008751D5">
        <w:softHyphen/>
        <w:t xml:space="preserve">förordningen. Övervägandena finns i </w:t>
      </w:r>
      <w:r w:rsidRPr="007E4AAC">
        <w:t>avsnitten</w:t>
      </w:r>
      <w:r>
        <w:t xml:space="preserve"> 6</w:t>
      </w:r>
      <w:r w:rsidRPr="007E4AAC">
        <w:t>.</w:t>
      </w:r>
      <w:r>
        <w:t>8 och 9.14.</w:t>
      </w:r>
    </w:p>
    <w:p w14:paraId="1B54F6EF" w14:textId="77777777" w:rsidR="00F71CC6" w:rsidRPr="00246EC3" w:rsidRDefault="00AB307F" w:rsidP="00F71CC6">
      <w:pPr>
        <w:pStyle w:val="Rubrik4utannumrering"/>
        <w:rPr>
          <w:sz w:val="18"/>
          <w:szCs w:val="18"/>
        </w:rPr>
      </w:pPr>
      <w:r w:rsidRPr="00246EC3">
        <w:rPr>
          <w:sz w:val="18"/>
          <w:szCs w:val="18"/>
        </w:rPr>
        <w:t>Särskilda ingripanden m.m.</w:t>
      </w:r>
    </w:p>
    <w:p w14:paraId="2591EEE4" w14:textId="77777777" w:rsidR="00F71CC6" w:rsidRPr="00246EC3" w:rsidRDefault="00AB307F" w:rsidP="00F71CC6">
      <w:pPr>
        <w:pStyle w:val="Brdtextmedindrag"/>
        <w:ind w:firstLine="0"/>
        <w:rPr>
          <w:sz w:val="18"/>
          <w:szCs w:val="18"/>
        </w:rPr>
      </w:pPr>
      <w:r w:rsidRPr="00343FE1">
        <w:rPr>
          <w:b/>
          <w:sz w:val="18"/>
          <w:szCs w:val="18"/>
        </w:rPr>
        <w:t>24</w:t>
      </w:r>
      <w:r w:rsidRPr="00D453C7">
        <w:rPr>
          <w:b/>
          <w:sz w:val="18"/>
          <w:szCs w:val="18"/>
        </w:rPr>
        <w:t> </w:t>
      </w:r>
      <w:r w:rsidRPr="0022161F">
        <w:rPr>
          <w:b/>
          <w:sz w:val="18"/>
          <w:szCs w:val="18"/>
        </w:rPr>
        <w:t>§</w:t>
      </w:r>
      <w:r w:rsidRPr="006747A4">
        <w:rPr>
          <w:sz w:val="18"/>
          <w:szCs w:val="18"/>
        </w:rPr>
        <w:t xml:space="preserve"> Utöver vad som följer av de </w:t>
      </w:r>
      <w:r w:rsidRPr="00A54FF9">
        <w:rPr>
          <w:i/>
          <w:sz w:val="18"/>
          <w:szCs w:val="18"/>
        </w:rPr>
        <w:t>EU-bestämmelser</w:t>
      </w:r>
      <w:r w:rsidRPr="00346E0F">
        <w:rPr>
          <w:sz w:val="18"/>
          <w:szCs w:val="18"/>
        </w:rPr>
        <w:t xml:space="preserve"> som lagen </w:t>
      </w:r>
      <w:r w:rsidRPr="00346E0F">
        <w:rPr>
          <w:i/>
          <w:sz w:val="18"/>
          <w:szCs w:val="18"/>
        </w:rPr>
        <w:t>ko</w:t>
      </w:r>
      <w:r w:rsidRPr="00823ACA">
        <w:rPr>
          <w:i/>
          <w:sz w:val="18"/>
          <w:szCs w:val="18"/>
        </w:rPr>
        <w:t>mpletterar</w:t>
      </w:r>
      <w:r w:rsidRPr="00246EC3">
        <w:rPr>
          <w:sz w:val="18"/>
          <w:szCs w:val="18"/>
        </w:rPr>
        <w:t xml:space="preserve"> får en kontroll</w:t>
      </w:r>
      <w:r w:rsidRPr="00246EC3">
        <w:rPr>
          <w:sz w:val="18"/>
          <w:szCs w:val="18"/>
        </w:rPr>
        <w:softHyphen/>
        <w:t>myndighet ta hand om en vara som</w:t>
      </w:r>
    </w:p>
    <w:p w14:paraId="6A865FEA" w14:textId="77777777" w:rsidR="00F71CC6" w:rsidRPr="00246EC3" w:rsidRDefault="00AB307F" w:rsidP="00F71CC6">
      <w:pPr>
        <w:pStyle w:val="Brdtextmedindrag"/>
        <w:rPr>
          <w:sz w:val="18"/>
          <w:szCs w:val="18"/>
        </w:rPr>
      </w:pPr>
      <w:r w:rsidRPr="00246EC3">
        <w:rPr>
          <w:sz w:val="18"/>
          <w:szCs w:val="18"/>
        </w:rPr>
        <w:t>1. har släppts ut på mark</w:t>
      </w:r>
      <w:r w:rsidRPr="00246EC3">
        <w:rPr>
          <w:sz w:val="18"/>
          <w:szCs w:val="18"/>
        </w:rPr>
        <w:softHyphen/>
        <w:t xml:space="preserve">naden, eller som uppenbart är avsedd att släppas ut på marknaden, i strid med 10 § eller de </w:t>
      </w:r>
      <w:r w:rsidRPr="00246EC3">
        <w:rPr>
          <w:i/>
          <w:sz w:val="18"/>
          <w:szCs w:val="18"/>
        </w:rPr>
        <w:t>EU-bestämmelser</w:t>
      </w:r>
      <w:r w:rsidRPr="00246EC3">
        <w:rPr>
          <w:sz w:val="18"/>
          <w:szCs w:val="18"/>
        </w:rPr>
        <w:t xml:space="preserve"> som lagen </w:t>
      </w:r>
      <w:r w:rsidRPr="00246EC3">
        <w:rPr>
          <w:i/>
          <w:sz w:val="18"/>
          <w:szCs w:val="18"/>
        </w:rPr>
        <w:t>kompletterar</w:t>
      </w:r>
      <w:r w:rsidRPr="00246EC3">
        <w:rPr>
          <w:sz w:val="18"/>
          <w:szCs w:val="18"/>
        </w:rPr>
        <w:t>, eller</w:t>
      </w:r>
    </w:p>
    <w:p w14:paraId="401A91F6" w14:textId="77777777" w:rsidR="00F71CC6" w:rsidRPr="00246EC3" w:rsidRDefault="00AB307F" w:rsidP="00F71CC6">
      <w:pPr>
        <w:pStyle w:val="Brdtextmedindrag"/>
        <w:rPr>
          <w:sz w:val="18"/>
          <w:szCs w:val="18"/>
        </w:rPr>
      </w:pPr>
      <w:r w:rsidRPr="00246EC3">
        <w:rPr>
          <w:sz w:val="18"/>
          <w:szCs w:val="18"/>
        </w:rPr>
        <w:t>2. avses med ett föreläggande eller ett förbud enligt 22 §, om föreläggandet eller förbudet inte följs.</w:t>
      </w:r>
    </w:p>
    <w:p w14:paraId="565E712B" w14:textId="77777777" w:rsidR="00F71CC6" w:rsidRPr="00246EC3" w:rsidRDefault="00AB307F" w:rsidP="00F71CC6">
      <w:pPr>
        <w:pStyle w:val="Brdtextmedindrag"/>
        <w:rPr>
          <w:sz w:val="18"/>
          <w:szCs w:val="18"/>
        </w:rPr>
      </w:pPr>
      <w:r w:rsidRPr="00246EC3">
        <w:rPr>
          <w:sz w:val="18"/>
          <w:szCs w:val="18"/>
        </w:rPr>
        <w:t>Om en vara har tagits om hand, får ägaren under överinseende av kontroll</w:t>
      </w:r>
      <w:r w:rsidRPr="00246EC3">
        <w:rPr>
          <w:sz w:val="18"/>
          <w:szCs w:val="18"/>
        </w:rPr>
        <w:softHyphen/>
        <w:t>myn</w:t>
      </w:r>
      <w:r>
        <w:rPr>
          <w:sz w:val="18"/>
          <w:szCs w:val="18"/>
        </w:rPr>
        <w:softHyphen/>
      </w:r>
      <w:r w:rsidRPr="00246EC3">
        <w:rPr>
          <w:sz w:val="18"/>
          <w:szCs w:val="18"/>
        </w:rPr>
        <w:t>digheten göra varan duglig till livsmedel eller använda den för något annat ända</w:t>
      </w:r>
      <w:r>
        <w:rPr>
          <w:sz w:val="18"/>
          <w:szCs w:val="18"/>
        </w:rPr>
        <w:softHyphen/>
      </w:r>
      <w:r w:rsidRPr="00246EC3">
        <w:rPr>
          <w:sz w:val="18"/>
          <w:szCs w:val="18"/>
        </w:rPr>
        <w:t xml:space="preserve">mål. Annars </w:t>
      </w:r>
      <w:r w:rsidRPr="00246EC3">
        <w:rPr>
          <w:i/>
          <w:sz w:val="18"/>
          <w:szCs w:val="18"/>
        </w:rPr>
        <w:t>ska</w:t>
      </w:r>
      <w:r w:rsidRPr="00246EC3">
        <w:rPr>
          <w:sz w:val="18"/>
          <w:szCs w:val="18"/>
        </w:rPr>
        <w:t xml:space="preserve"> kontrollmyndig</w:t>
      </w:r>
      <w:r w:rsidRPr="00246EC3">
        <w:rPr>
          <w:sz w:val="18"/>
          <w:szCs w:val="18"/>
        </w:rPr>
        <w:softHyphen/>
        <w:t>heten låta förstöra varan på ägarens bekostnad.</w:t>
      </w:r>
    </w:p>
    <w:p w14:paraId="0028608E" w14:textId="77777777" w:rsidR="00F71CC6" w:rsidRPr="00246EC3" w:rsidRDefault="00AB307F" w:rsidP="00F71CC6">
      <w:pPr>
        <w:pStyle w:val="Brdtextmedindrag"/>
        <w:rPr>
          <w:sz w:val="18"/>
          <w:szCs w:val="18"/>
        </w:rPr>
      </w:pPr>
      <w:r w:rsidRPr="00246EC3">
        <w:rPr>
          <w:sz w:val="18"/>
          <w:szCs w:val="18"/>
        </w:rPr>
        <w:t xml:space="preserve">Kontrollmyndigheten </w:t>
      </w:r>
      <w:r w:rsidRPr="00246EC3">
        <w:rPr>
          <w:i/>
          <w:sz w:val="18"/>
          <w:szCs w:val="18"/>
        </w:rPr>
        <w:t>ska</w:t>
      </w:r>
      <w:r w:rsidRPr="00246EC3">
        <w:rPr>
          <w:sz w:val="18"/>
          <w:szCs w:val="18"/>
        </w:rPr>
        <w:t xml:space="preserve">, på ägarens bekostnad, låta förstöra också sådana varor som omfattas av ett förbud enligt föreskrifter </w:t>
      </w:r>
      <w:r w:rsidRPr="00246EC3">
        <w:rPr>
          <w:i/>
          <w:iCs/>
          <w:sz w:val="18"/>
          <w:szCs w:val="18"/>
        </w:rPr>
        <w:t>som har</w:t>
      </w:r>
      <w:r>
        <w:rPr>
          <w:sz w:val="18"/>
          <w:szCs w:val="18"/>
        </w:rPr>
        <w:t xml:space="preserve"> </w:t>
      </w:r>
      <w:r w:rsidRPr="00246EC3">
        <w:rPr>
          <w:i/>
          <w:iCs/>
          <w:sz w:val="18"/>
          <w:szCs w:val="18"/>
        </w:rPr>
        <w:t>meddelats</w:t>
      </w:r>
      <w:r w:rsidRPr="00246EC3">
        <w:rPr>
          <w:sz w:val="18"/>
          <w:szCs w:val="18"/>
        </w:rPr>
        <w:t xml:space="preserve"> med stöd av 6 § 6, om det inte finns särskilda skäl för något annat.</w:t>
      </w:r>
    </w:p>
    <w:p w14:paraId="280CEA93" w14:textId="77777777" w:rsidR="00F71CC6" w:rsidRDefault="00F71CC6" w:rsidP="00F71CC6">
      <w:pPr>
        <w:pStyle w:val="Brdtextmedindrag"/>
        <w:ind w:firstLine="0"/>
      </w:pPr>
    </w:p>
    <w:p w14:paraId="128FCBB8" w14:textId="77777777" w:rsidR="00F71CC6" w:rsidRDefault="00AB307F" w:rsidP="00F71CC6">
      <w:pPr>
        <w:pStyle w:val="Brdtextmedindrag"/>
        <w:ind w:firstLine="0"/>
      </w:pPr>
      <w:r w:rsidRPr="00DE5FE7">
        <w:t xml:space="preserve">I första stycket </w:t>
      </w:r>
      <w:r>
        <w:t xml:space="preserve">byts </w:t>
      </w:r>
      <w:r w:rsidRPr="00DE5FE7">
        <w:t xml:space="preserve">EG-bestämmelser </w:t>
      </w:r>
      <w:r>
        <w:t xml:space="preserve">ut mot </w:t>
      </w:r>
      <w:r w:rsidRPr="00DE5FE7">
        <w:t>EU-bestämmelser. Övriga ändringar är språkliga</w:t>
      </w:r>
      <w:r>
        <w:t>.</w:t>
      </w:r>
    </w:p>
    <w:p w14:paraId="31870A31" w14:textId="77777777" w:rsidR="00F71CC6" w:rsidRPr="00246EC3" w:rsidRDefault="00AB307F" w:rsidP="00F71CC6">
      <w:pPr>
        <w:pStyle w:val="Rubrik4utannumrering"/>
        <w:rPr>
          <w:sz w:val="18"/>
          <w:szCs w:val="18"/>
        </w:rPr>
      </w:pPr>
      <w:r w:rsidRPr="00246EC3">
        <w:rPr>
          <w:sz w:val="18"/>
          <w:szCs w:val="18"/>
        </w:rPr>
        <w:t>Rättelse</w:t>
      </w:r>
    </w:p>
    <w:p w14:paraId="249EC40F" w14:textId="77777777" w:rsidR="00F71CC6" w:rsidRPr="00246EC3" w:rsidRDefault="00AB307F" w:rsidP="00F71CC6">
      <w:pPr>
        <w:pStyle w:val="Brdtextmedindrag"/>
        <w:ind w:firstLine="0"/>
        <w:rPr>
          <w:sz w:val="18"/>
          <w:szCs w:val="18"/>
        </w:rPr>
      </w:pPr>
      <w:r w:rsidRPr="00246EC3">
        <w:rPr>
          <w:b/>
          <w:sz w:val="18"/>
          <w:szCs w:val="18"/>
        </w:rPr>
        <w:t>26 §</w:t>
      </w:r>
      <w:r w:rsidRPr="00246EC3">
        <w:rPr>
          <w:sz w:val="18"/>
          <w:szCs w:val="18"/>
        </w:rPr>
        <w:t xml:space="preserve"> Om någon inte fullgör sina skyldigheter enligt lagen, de föreskrifter och beslut som har meddelats med stöd av lagen, de </w:t>
      </w:r>
      <w:r w:rsidRPr="00246EC3">
        <w:rPr>
          <w:i/>
          <w:sz w:val="18"/>
          <w:szCs w:val="18"/>
        </w:rPr>
        <w:t>EU-bestämmelser</w:t>
      </w:r>
      <w:r w:rsidRPr="00246EC3">
        <w:rPr>
          <w:sz w:val="18"/>
          <w:szCs w:val="18"/>
        </w:rPr>
        <w:t xml:space="preserve"> som lagen </w:t>
      </w:r>
      <w:r w:rsidRPr="00246EC3">
        <w:rPr>
          <w:i/>
          <w:sz w:val="18"/>
          <w:szCs w:val="18"/>
        </w:rPr>
        <w:t>komplette</w:t>
      </w:r>
      <w:r>
        <w:rPr>
          <w:i/>
          <w:sz w:val="18"/>
          <w:szCs w:val="18"/>
        </w:rPr>
        <w:softHyphen/>
      </w:r>
      <w:r w:rsidRPr="00246EC3">
        <w:rPr>
          <w:i/>
          <w:sz w:val="18"/>
          <w:szCs w:val="18"/>
        </w:rPr>
        <w:t xml:space="preserve">rar </w:t>
      </w:r>
      <w:r w:rsidRPr="00246EC3">
        <w:rPr>
          <w:sz w:val="18"/>
          <w:szCs w:val="18"/>
        </w:rPr>
        <w:t xml:space="preserve">eller de beslut som har meddelats med stöd av </w:t>
      </w:r>
      <w:r w:rsidRPr="00246EC3">
        <w:rPr>
          <w:i/>
          <w:sz w:val="18"/>
          <w:szCs w:val="18"/>
        </w:rPr>
        <w:t>EU-bestämmelserna</w:t>
      </w:r>
      <w:r w:rsidRPr="00246EC3">
        <w:rPr>
          <w:sz w:val="18"/>
          <w:szCs w:val="18"/>
        </w:rPr>
        <w:t>, får kontroll</w:t>
      </w:r>
      <w:r w:rsidRPr="00246EC3">
        <w:rPr>
          <w:sz w:val="18"/>
          <w:szCs w:val="18"/>
        </w:rPr>
        <w:softHyphen/>
        <w:t>myndig</w:t>
      </w:r>
      <w:r w:rsidRPr="00246EC3">
        <w:rPr>
          <w:sz w:val="18"/>
          <w:szCs w:val="18"/>
        </w:rPr>
        <w:softHyphen/>
        <w:t>heten besluta om rättelse på hans eller hennes bekostnad.</w:t>
      </w:r>
    </w:p>
    <w:p w14:paraId="79D42726" w14:textId="77777777" w:rsidR="00F71CC6" w:rsidRDefault="00F71CC6" w:rsidP="00F71CC6">
      <w:pPr>
        <w:pStyle w:val="Brdtextmedindrag"/>
        <w:ind w:firstLine="0"/>
      </w:pPr>
    </w:p>
    <w:p w14:paraId="5AEEC361" w14:textId="77777777" w:rsidR="00F71CC6" w:rsidRDefault="00AB307F" w:rsidP="00F71CC6">
      <w:pPr>
        <w:pStyle w:val="Brdtextmedindrag"/>
        <w:ind w:firstLine="0"/>
      </w:pPr>
      <w:r w:rsidRPr="00DE5FE7">
        <w:t xml:space="preserve">I paragrafen ändras </w:t>
      </w:r>
      <w:r>
        <w:t xml:space="preserve">byts </w:t>
      </w:r>
      <w:r w:rsidRPr="00DE5FE7">
        <w:t xml:space="preserve">EG-bestämmelser </w:t>
      </w:r>
      <w:r>
        <w:t xml:space="preserve">ut mot </w:t>
      </w:r>
      <w:r w:rsidRPr="00DE5FE7">
        <w:t xml:space="preserve">EU-bestämmelser. </w:t>
      </w:r>
      <w:r>
        <w:t>I övrigt görs en språklig ändring.</w:t>
      </w:r>
    </w:p>
    <w:p w14:paraId="14CA53B5" w14:textId="77777777" w:rsidR="00F71CC6" w:rsidRPr="00246EC3" w:rsidRDefault="00AB307F" w:rsidP="00F71CC6">
      <w:pPr>
        <w:pStyle w:val="Rubrik4utannumrering"/>
        <w:rPr>
          <w:sz w:val="18"/>
          <w:szCs w:val="18"/>
        </w:rPr>
      </w:pPr>
      <w:r w:rsidRPr="00246EC3">
        <w:rPr>
          <w:sz w:val="18"/>
          <w:szCs w:val="18"/>
        </w:rPr>
        <w:t>Avgifter</w:t>
      </w:r>
    </w:p>
    <w:p w14:paraId="30F9F6B6" w14:textId="77777777" w:rsidR="00F71CC6" w:rsidRPr="00246EC3" w:rsidRDefault="00AB307F" w:rsidP="00F71CC6">
      <w:pPr>
        <w:pStyle w:val="Brdtextmedindrag"/>
        <w:ind w:firstLine="0"/>
        <w:rPr>
          <w:sz w:val="18"/>
          <w:szCs w:val="18"/>
        </w:rPr>
      </w:pPr>
      <w:r w:rsidRPr="00246EC3">
        <w:rPr>
          <w:b/>
          <w:sz w:val="18"/>
          <w:szCs w:val="18"/>
        </w:rPr>
        <w:t>28 §</w:t>
      </w:r>
      <w:r w:rsidRPr="00246EC3">
        <w:rPr>
          <w:sz w:val="18"/>
          <w:szCs w:val="18"/>
        </w:rPr>
        <w:t xml:space="preserve"> Regeringen eller den myndighet som regeringen bestämmer får meddela föreskrifter om skyldighet att betala </w:t>
      </w:r>
      <w:r w:rsidRPr="00246EC3">
        <w:rPr>
          <w:i/>
          <w:iCs/>
          <w:sz w:val="18"/>
          <w:szCs w:val="18"/>
        </w:rPr>
        <w:t>avgifter</w:t>
      </w:r>
      <w:r w:rsidRPr="00246EC3">
        <w:rPr>
          <w:sz w:val="18"/>
          <w:szCs w:val="18"/>
        </w:rPr>
        <w:t xml:space="preserve"> för </w:t>
      </w:r>
      <w:r w:rsidRPr="00246EC3">
        <w:rPr>
          <w:i/>
          <w:sz w:val="18"/>
          <w:szCs w:val="18"/>
        </w:rPr>
        <w:t>offentlig kontroll och annan offentlig verksamhet</w:t>
      </w:r>
      <w:r w:rsidRPr="00246EC3">
        <w:rPr>
          <w:sz w:val="18"/>
          <w:szCs w:val="18"/>
        </w:rPr>
        <w:t>.</w:t>
      </w:r>
    </w:p>
    <w:p w14:paraId="007A6130" w14:textId="77777777" w:rsidR="00F71CC6" w:rsidRPr="00246EC3" w:rsidRDefault="00AB307F" w:rsidP="00F71CC6">
      <w:pPr>
        <w:pStyle w:val="Brdtextmedindrag"/>
        <w:rPr>
          <w:sz w:val="18"/>
          <w:szCs w:val="18"/>
        </w:rPr>
      </w:pPr>
      <w:r w:rsidRPr="00246EC3">
        <w:rPr>
          <w:sz w:val="18"/>
          <w:szCs w:val="18"/>
        </w:rPr>
        <w:t xml:space="preserve">Bemyndigandet enligt första stycket innefattar rätt att meddela föreskrifter om skyldighet för kommunerna att ta ut </w:t>
      </w:r>
      <w:r w:rsidRPr="00246EC3">
        <w:rPr>
          <w:i/>
          <w:iCs/>
          <w:sz w:val="18"/>
          <w:szCs w:val="18"/>
        </w:rPr>
        <w:t>sådana</w:t>
      </w:r>
      <w:r w:rsidRPr="00246EC3">
        <w:rPr>
          <w:sz w:val="18"/>
          <w:szCs w:val="18"/>
        </w:rPr>
        <w:t xml:space="preserve"> </w:t>
      </w:r>
      <w:r w:rsidRPr="00246EC3">
        <w:rPr>
          <w:i/>
          <w:iCs/>
          <w:sz w:val="18"/>
          <w:szCs w:val="18"/>
        </w:rPr>
        <w:t>avgifter</w:t>
      </w:r>
      <w:r w:rsidRPr="00246EC3">
        <w:rPr>
          <w:sz w:val="18"/>
          <w:szCs w:val="18"/>
        </w:rPr>
        <w:t>.</w:t>
      </w:r>
    </w:p>
    <w:p w14:paraId="71EF2356" w14:textId="77777777" w:rsidR="00F71CC6" w:rsidRPr="00246EC3" w:rsidRDefault="00AB307F" w:rsidP="00F71CC6">
      <w:pPr>
        <w:pStyle w:val="Brdtextmedindrag"/>
        <w:rPr>
          <w:sz w:val="18"/>
          <w:szCs w:val="18"/>
        </w:rPr>
      </w:pPr>
      <w:r w:rsidRPr="00246EC3">
        <w:rPr>
          <w:sz w:val="18"/>
          <w:szCs w:val="18"/>
        </w:rPr>
        <w:t>Regeringen eller den myndighet som regeringen bestämmer får meddela före</w:t>
      </w:r>
      <w:r>
        <w:rPr>
          <w:sz w:val="18"/>
          <w:szCs w:val="18"/>
        </w:rPr>
        <w:softHyphen/>
      </w:r>
      <w:r w:rsidRPr="00246EC3">
        <w:rPr>
          <w:sz w:val="18"/>
          <w:szCs w:val="18"/>
        </w:rPr>
        <w:t xml:space="preserve">skrifter </w:t>
      </w:r>
      <w:r w:rsidRPr="001F4CC8">
        <w:rPr>
          <w:iCs/>
          <w:sz w:val="18"/>
          <w:szCs w:val="18"/>
        </w:rPr>
        <w:t xml:space="preserve">om beräkningen av de avgifter som tas ut av </w:t>
      </w:r>
      <w:r w:rsidRPr="00246EC3">
        <w:rPr>
          <w:i/>
          <w:sz w:val="18"/>
          <w:szCs w:val="18"/>
        </w:rPr>
        <w:t>en statlig myndighet, ett organ med delegerade uppgifter eller en fysisk person som har delegerats vissa uppgifter</w:t>
      </w:r>
      <w:r w:rsidRPr="00246EC3">
        <w:rPr>
          <w:sz w:val="18"/>
          <w:szCs w:val="18"/>
        </w:rPr>
        <w:t>.</w:t>
      </w:r>
    </w:p>
    <w:p w14:paraId="7E2B7D38" w14:textId="77777777" w:rsidR="00F71CC6" w:rsidRDefault="00F71CC6" w:rsidP="00F71CC6">
      <w:pPr>
        <w:pStyle w:val="Brdtextmedindrag"/>
        <w:ind w:firstLine="0"/>
      </w:pPr>
    </w:p>
    <w:p w14:paraId="656FD723" w14:textId="77777777" w:rsidR="00F71CC6" w:rsidRDefault="00AB307F" w:rsidP="00F71CC6">
      <w:pPr>
        <w:pStyle w:val="Brdtextmedindrag"/>
        <w:ind w:firstLine="0"/>
      </w:pPr>
      <w:r>
        <w:t>Paragrafen innehåller bestämmelser om rätt för regeringen eller den myndighet som regeringen bestämmer att meddela föreskrifter om avgif</w:t>
      </w:r>
      <w:r>
        <w:softHyphen/>
        <w:t xml:space="preserve">ter. Övervägandena finns i </w:t>
      </w:r>
      <w:r w:rsidRPr="001B584B">
        <w:t xml:space="preserve">avsnitt </w:t>
      </w:r>
      <w:r>
        <w:t>9</w:t>
      </w:r>
      <w:r w:rsidRPr="001B584B">
        <w:t>.</w:t>
      </w:r>
      <w:r>
        <w:t>11.</w:t>
      </w:r>
    </w:p>
    <w:p w14:paraId="0E9D350E" w14:textId="77777777" w:rsidR="00F71CC6" w:rsidRDefault="00AB307F" w:rsidP="00F71CC6">
      <w:pPr>
        <w:pStyle w:val="Brdtextmedindrag"/>
      </w:pPr>
      <w:r>
        <w:t xml:space="preserve">I </w:t>
      </w:r>
      <w:r w:rsidRPr="007C034C">
        <w:rPr>
          <w:i/>
        </w:rPr>
        <w:t>första stycket</w:t>
      </w:r>
      <w:r>
        <w:t xml:space="preserve"> har punktuppställningen tagits bort. Preciseringen av vilken kontroll som avses har strukits. I stället gäller definitionen av offentlig kontroll som finns i 2 §. Vidare har den ändringen gjorts att före</w:t>
      </w:r>
      <w:r>
        <w:softHyphen/>
        <w:t>skriftsrätten gäller avgifter för annan offentlig verksamhet i stället för som hittills prövning och registrering. Utöver prövning och registrering rymmer uttrycket annan offentlig verksamhet bl.a. åtgärder som syftar till att säkerställa att en aktör åtgärdar bristande efterlevnad.</w:t>
      </w:r>
    </w:p>
    <w:p w14:paraId="40091DAC" w14:textId="2D991C96" w:rsidR="00F71CC6" w:rsidRDefault="00AB307F" w:rsidP="00F71CC6">
      <w:pPr>
        <w:pStyle w:val="Brdtextmedindrag"/>
      </w:pPr>
      <w:r>
        <w:t xml:space="preserve">Ändringen i </w:t>
      </w:r>
      <w:r w:rsidRPr="007C034C">
        <w:rPr>
          <w:i/>
        </w:rPr>
        <w:t>tredje stycket</w:t>
      </w:r>
      <w:r>
        <w:t xml:space="preserve"> innebär att det nuvarande bemyndigandet att meddela föreskrifter om beräkningen av avgifter som tas ut av kontrollor</w:t>
      </w:r>
      <w:r>
        <w:softHyphen/>
        <w:t>gan i stället ska gälla avgifter som tas ut av ett organ med delegerade upp</w:t>
      </w:r>
      <w:r>
        <w:softHyphen/>
        <w:t>gifter eller en fysisk person som har delege</w:t>
      </w:r>
      <w:r>
        <w:softHyphen/>
        <w:t>rats vissa uppgifter.</w:t>
      </w:r>
    </w:p>
    <w:p w14:paraId="38C4232E" w14:textId="77777777" w:rsidR="00F71CC6" w:rsidRDefault="00AB307F" w:rsidP="00F71CC6">
      <w:pPr>
        <w:pStyle w:val="Brdtextmedindrag"/>
      </w:pPr>
      <w:r>
        <w:t>Övriga ändringar är språkliga.</w:t>
      </w:r>
    </w:p>
    <w:p w14:paraId="5786716E" w14:textId="77777777" w:rsidR="00F71CC6" w:rsidRPr="00246EC3" w:rsidRDefault="00AB307F" w:rsidP="00F71CC6">
      <w:pPr>
        <w:pStyle w:val="Rubrik4utannumrering"/>
        <w:rPr>
          <w:sz w:val="18"/>
          <w:szCs w:val="18"/>
        </w:rPr>
      </w:pPr>
      <w:r w:rsidRPr="00246EC3">
        <w:rPr>
          <w:sz w:val="18"/>
          <w:szCs w:val="18"/>
        </w:rPr>
        <w:t>Straffbestämmelser</w:t>
      </w:r>
    </w:p>
    <w:p w14:paraId="5BBA5B02" w14:textId="77777777" w:rsidR="00F71CC6" w:rsidRPr="00246EC3" w:rsidRDefault="00AB307F" w:rsidP="00F71CC6">
      <w:pPr>
        <w:pStyle w:val="Brdtextmedindrag"/>
        <w:ind w:firstLine="0"/>
        <w:rPr>
          <w:sz w:val="18"/>
          <w:szCs w:val="18"/>
        </w:rPr>
      </w:pPr>
      <w:r w:rsidRPr="00246EC3">
        <w:rPr>
          <w:b/>
          <w:bCs/>
          <w:sz w:val="18"/>
          <w:szCs w:val="18"/>
        </w:rPr>
        <w:t>29 §</w:t>
      </w:r>
      <w:r w:rsidRPr="00246EC3">
        <w:rPr>
          <w:sz w:val="18"/>
          <w:szCs w:val="18"/>
        </w:rPr>
        <w:t> Till böter döms den som, om gärningen inte ska leda till ansvar enligt 28 a §, med uppsåt eller av oaktsamhet</w:t>
      </w:r>
    </w:p>
    <w:p w14:paraId="17423199" w14:textId="77777777" w:rsidR="00F71CC6" w:rsidRPr="00246EC3" w:rsidRDefault="00AB307F" w:rsidP="00F71CC6">
      <w:pPr>
        <w:pStyle w:val="Brdtextmedindrag"/>
        <w:rPr>
          <w:sz w:val="18"/>
          <w:szCs w:val="18"/>
        </w:rPr>
      </w:pPr>
      <w:r w:rsidRPr="00246EC3">
        <w:rPr>
          <w:sz w:val="18"/>
          <w:szCs w:val="18"/>
        </w:rPr>
        <w:t>1. bryter mot en föreskrift eller ett beslut som har meddelats med stöd av 5 § tredje stycket, 6, 7, 8 eller 9 §,</w:t>
      </w:r>
    </w:p>
    <w:p w14:paraId="61757433" w14:textId="77777777" w:rsidR="00F71CC6" w:rsidRPr="00246EC3" w:rsidRDefault="00AB307F" w:rsidP="00F71CC6">
      <w:pPr>
        <w:pStyle w:val="Brdtextmedindrag"/>
        <w:rPr>
          <w:sz w:val="18"/>
          <w:szCs w:val="18"/>
        </w:rPr>
      </w:pPr>
      <w:r w:rsidRPr="00246EC3">
        <w:rPr>
          <w:sz w:val="18"/>
          <w:szCs w:val="18"/>
        </w:rPr>
        <w:t>2. bryter mot 10 § första stycket, eller</w:t>
      </w:r>
    </w:p>
    <w:p w14:paraId="71F7BC83" w14:textId="77777777" w:rsidR="00F71CC6" w:rsidRPr="00246EC3" w:rsidRDefault="00AB307F" w:rsidP="00F71CC6">
      <w:pPr>
        <w:pStyle w:val="Brdtextmedindrag"/>
        <w:rPr>
          <w:sz w:val="18"/>
          <w:szCs w:val="18"/>
        </w:rPr>
      </w:pPr>
      <w:r w:rsidRPr="00246EC3">
        <w:rPr>
          <w:sz w:val="18"/>
          <w:szCs w:val="18"/>
        </w:rPr>
        <w:t>3. inte fullgör sina skyldigheter enligt 20 § första stycket 1.</w:t>
      </w:r>
    </w:p>
    <w:p w14:paraId="4807F4AF" w14:textId="77777777" w:rsidR="00F71CC6" w:rsidRPr="00246EC3" w:rsidRDefault="00AB307F" w:rsidP="00F71CC6">
      <w:pPr>
        <w:pStyle w:val="Brdtextmedindrag"/>
        <w:rPr>
          <w:sz w:val="18"/>
          <w:szCs w:val="18"/>
        </w:rPr>
      </w:pPr>
      <w:r w:rsidRPr="00246EC3">
        <w:rPr>
          <w:sz w:val="18"/>
          <w:szCs w:val="18"/>
        </w:rPr>
        <w:t xml:space="preserve">Till böter döms även den som med uppsåt eller av oaktsamhet bryter mot skyldigheter, villkor eller förbud som finns i de EU-bestämmelser som lagen </w:t>
      </w:r>
      <w:r w:rsidRPr="00246EC3">
        <w:rPr>
          <w:i/>
          <w:iCs/>
          <w:sz w:val="18"/>
          <w:szCs w:val="18"/>
        </w:rPr>
        <w:t>kompletterar</w:t>
      </w:r>
      <w:r w:rsidRPr="00246EC3">
        <w:rPr>
          <w:sz w:val="18"/>
          <w:szCs w:val="18"/>
        </w:rPr>
        <w:t xml:space="preserve">. Detta gäller dock inte om överträdelsen avser bestämmelser om myndighetsutövning </w:t>
      </w:r>
      <w:r w:rsidRPr="00246EC3">
        <w:rPr>
          <w:i/>
          <w:iCs/>
          <w:sz w:val="18"/>
          <w:szCs w:val="18"/>
        </w:rPr>
        <w:t>eller andra bestämmelser i förordning (EU) 2017/625</w:t>
      </w:r>
      <w:r w:rsidRPr="00246EC3">
        <w:rPr>
          <w:sz w:val="18"/>
          <w:szCs w:val="18"/>
        </w:rPr>
        <w:t>.</w:t>
      </w:r>
    </w:p>
    <w:p w14:paraId="7442CA98" w14:textId="77777777" w:rsidR="00F71CC6" w:rsidRPr="00246EC3" w:rsidRDefault="00AB307F" w:rsidP="00F71CC6">
      <w:pPr>
        <w:pStyle w:val="Brdtextmedindrag"/>
        <w:rPr>
          <w:sz w:val="18"/>
          <w:szCs w:val="18"/>
        </w:rPr>
      </w:pPr>
      <w:r w:rsidRPr="00246EC3">
        <w:rPr>
          <w:sz w:val="18"/>
          <w:szCs w:val="18"/>
        </w:rPr>
        <w:t>I ringa fall ska det inte dömas till ansvar.</w:t>
      </w:r>
    </w:p>
    <w:p w14:paraId="41630E13" w14:textId="77777777" w:rsidR="00F71CC6" w:rsidRDefault="00F71CC6" w:rsidP="00F71CC6">
      <w:pPr>
        <w:pStyle w:val="Brdtextmedindrag"/>
        <w:ind w:firstLine="0"/>
      </w:pPr>
    </w:p>
    <w:p w14:paraId="101FB543" w14:textId="77777777" w:rsidR="00F71CC6" w:rsidRPr="00217D6F" w:rsidRDefault="00AB307F" w:rsidP="00F71CC6">
      <w:pPr>
        <w:pStyle w:val="Brdtextmedindrag"/>
        <w:ind w:firstLine="0"/>
        <w:rPr>
          <w:iCs/>
        </w:rPr>
      </w:pPr>
      <w:bookmarkStart w:id="660" w:name="_Hlk44509475"/>
      <w:r>
        <w:rPr>
          <w:iCs/>
        </w:rPr>
        <w:t xml:space="preserve">Paragrafen innehåller straffbestämmelser. </w:t>
      </w:r>
      <w:r w:rsidRPr="00217D6F">
        <w:rPr>
          <w:iCs/>
        </w:rPr>
        <w:t>Övervägandena finns i avsnitt</w:t>
      </w:r>
      <w:r>
        <w:rPr>
          <w:iCs/>
        </w:rPr>
        <w:t>en</w:t>
      </w:r>
      <w:r w:rsidRPr="00217D6F">
        <w:rPr>
          <w:iCs/>
        </w:rPr>
        <w:t xml:space="preserve"> </w:t>
      </w:r>
      <w:r>
        <w:rPr>
          <w:iCs/>
        </w:rPr>
        <w:t>6</w:t>
      </w:r>
      <w:r w:rsidRPr="00217D6F">
        <w:rPr>
          <w:iCs/>
        </w:rPr>
        <w:t>.</w:t>
      </w:r>
      <w:r>
        <w:rPr>
          <w:iCs/>
        </w:rPr>
        <w:t>9 och 9.17.</w:t>
      </w:r>
    </w:p>
    <w:p w14:paraId="2B799452" w14:textId="77777777" w:rsidR="00F71CC6" w:rsidRDefault="00AB307F" w:rsidP="00F71CC6">
      <w:pPr>
        <w:pStyle w:val="Brdtextmedindrag"/>
      </w:pPr>
      <w:r>
        <w:t xml:space="preserve">Ändringen i </w:t>
      </w:r>
      <w:r w:rsidRPr="0027751A">
        <w:rPr>
          <w:i/>
        </w:rPr>
        <w:t>andra stycket</w:t>
      </w:r>
      <w:r>
        <w:t xml:space="preserve"> innebär att även andra bestämmelser i kontrollförordningen än bestämmelser om myndighetsutövning undantas från straffbestämmelsens tillämpningsområde. </w:t>
      </w:r>
    </w:p>
    <w:p w14:paraId="723BE47A" w14:textId="77777777" w:rsidR="00F71CC6" w:rsidRPr="0027751A" w:rsidRDefault="00AB307F" w:rsidP="00F71CC6">
      <w:pPr>
        <w:pStyle w:val="Brdtextmedindrag"/>
      </w:pPr>
      <w:r>
        <w:t>Det görs även en språklig ändring</w:t>
      </w:r>
      <w:bookmarkEnd w:id="660"/>
      <w:r>
        <w:t>.</w:t>
      </w:r>
    </w:p>
    <w:p w14:paraId="7EB92297" w14:textId="77777777" w:rsidR="00F71CC6" w:rsidRPr="007A3D61" w:rsidRDefault="00AB307F" w:rsidP="00F71CC6">
      <w:pPr>
        <w:pStyle w:val="Rubrik4utannumrering"/>
        <w:rPr>
          <w:sz w:val="18"/>
          <w:szCs w:val="18"/>
        </w:rPr>
      </w:pPr>
      <w:r w:rsidRPr="007A3D61">
        <w:rPr>
          <w:sz w:val="18"/>
          <w:szCs w:val="18"/>
        </w:rPr>
        <w:t>Överklagande m.m.</w:t>
      </w:r>
    </w:p>
    <w:p w14:paraId="1F70E7E1" w14:textId="77777777" w:rsidR="00F71CC6" w:rsidRPr="007A3D61" w:rsidRDefault="00AB307F" w:rsidP="00F71CC6">
      <w:pPr>
        <w:pStyle w:val="Brdtextmedindrag"/>
        <w:ind w:firstLine="0"/>
        <w:rPr>
          <w:sz w:val="18"/>
          <w:szCs w:val="18"/>
        </w:rPr>
      </w:pPr>
      <w:r w:rsidRPr="007A3D61">
        <w:rPr>
          <w:b/>
          <w:sz w:val="18"/>
          <w:szCs w:val="18"/>
        </w:rPr>
        <w:t>32 §</w:t>
      </w:r>
      <w:r w:rsidRPr="007A3D61">
        <w:rPr>
          <w:sz w:val="18"/>
          <w:szCs w:val="18"/>
        </w:rPr>
        <w:t xml:space="preserve"> Livsmedelsverkets beslut i ett enskilt fall får överklagas </w:t>
      </w:r>
      <w:r w:rsidRPr="0034616D">
        <w:rPr>
          <w:i/>
          <w:iCs/>
          <w:sz w:val="18"/>
          <w:szCs w:val="18"/>
        </w:rPr>
        <w:t>till</w:t>
      </w:r>
      <w:r w:rsidRPr="007A3D61">
        <w:rPr>
          <w:sz w:val="18"/>
          <w:szCs w:val="18"/>
        </w:rPr>
        <w:t xml:space="preserve"> allmän förvalt</w:t>
      </w:r>
      <w:r>
        <w:rPr>
          <w:sz w:val="18"/>
          <w:szCs w:val="18"/>
        </w:rPr>
        <w:softHyphen/>
      </w:r>
      <w:r w:rsidRPr="007A3D61">
        <w:rPr>
          <w:sz w:val="18"/>
          <w:szCs w:val="18"/>
        </w:rPr>
        <w:t>ningsdomstol om det har meddelats</w:t>
      </w:r>
    </w:p>
    <w:p w14:paraId="497C614E" w14:textId="77777777" w:rsidR="00F71CC6" w:rsidRPr="007A3D61" w:rsidRDefault="00AB307F" w:rsidP="00F71CC6">
      <w:pPr>
        <w:pStyle w:val="Brdtextmedindrag"/>
        <w:rPr>
          <w:sz w:val="18"/>
          <w:szCs w:val="18"/>
        </w:rPr>
      </w:pPr>
      <w:r w:rsidRPr="007A3D61">
        <w:rPr>
          <w:sz w:val="18"/>
          <w:szCs w:val="18"/>
        </w:rPr>
        <w:t>1. enligt denna lag,</w:t>
      </w:r>
    </w:p>
    <w:p w14:paraId="43ADBA83" w14:textId="77777777" w:rsidR="00F71CC6" w:rsidRPr="007A3D61" w:rsidRDefault="00AB307F" w:rsidP="00F71CC6">
      <w:pPr>
        <w:pStyle w:val="Brdtextmedindrag"/>
        <w:rPr>
          <w:sz w:val="18"/>
          <w:szCs w:val="18"/>
        </w:rPr>
      </w:pPr>
      <w:r w:rsidRPr="007A3D61">
        <w:rPr>
          <w:sz w:val="18"/>
          <w:szCs w:val="18"/>
        </w:rPr>
        <w:t>2. enligt de föreskrifter som har meddelats med stöd av lagen, eller</w:t>
      </w:r>
    </w:p>
    <w:p w14:paraId="7AD910DF" w14:textId="77777777" w:rsidR="00F71CC6" w:rsidRPr="007A3D61" w:rsidRDefault="00AB307F" w:rsidP="00F71CC6">
      <w:pPr>
        <w:pStyle w:val="Brdtextmedindrag"/>
        <w:rPr>
          <w:sz w:val="18"/>
          <w:szCs w:val="18"/>
        </w:rPr>
      </w:pPr>
      <w:r w:rsidRPr="007A3D61">
        <w:rPr>
          <w:sz w:val="18"/>
          <w:szCs w:val="18"/>
        </w:rPr>
        <w:t xml:space="preserve">3. enligt de </w:t>
      </w:r>
      <w:r w:rsidRPr="007A3D61">
        <w:rPr>
          <w:i/>
          <w:sz w:val="18"/>
          <w:szCs w:val="18"/>
        </w:rPr>
        <w:t>EU-bestämmelser</w:t>
      </w:r>
      <w:r w:rsidRPr="007A3D61">
        <w:rPr>
          <w:sz w:val="18"/>
          <w:szCs w:val="18"/>
        </w:rPr>
        <w:t xml:space="preserve"> som lagen </w:t>
      </w:r>
      <w:r w:rsidRPr="007A3D61">
        <w:rPr>
          <w:i/>
          <w:sz w:val="18"/>
          <w:szCs w:val="18"/>
        </w:rPr>
        <w:t>kompletterar</w:t>
      </w:r>
      <w:r w:rsidRPr="007A3D61">
        <w:rPr>
          <w:sz w:val="18"/>
          <w:szCs w:val="18"/>
        </w:rPr>
        <w:t>.</w:t>
      </w:r>
    </w:p>
    <w:p w14:paraId="746940AE" w14:textId="77777777" w:rsidR="00F71CC6" w:rsidRPr="007A3D61" w:rsidRDefault="00AB307F" w:rsidP="00F71CC6">
      <w:pPr>
        <w:pStyle w:val="Brdtextmedindrag"/>
        <w:rPr>
          <w:sz w:val="18"/>
          <w:szCs w:val="18"/>
        </w:rPr>
      </w:pPr>
      <w:r w:rsidRPr="007A3D61">
        <w:rPr>
          <w:sz w:val="18"/>
          <w:szCs w:val="18"/>
        </w:rPr>
        <w:t>Detsamma gäller beslut som har meddelats av någon annan statlig förvaltnings</w:t>
      </w:r>
      <w:r>
        <w:rPr>
          <w:sz w:val="18"/>
          <w:szCs w:val="18"/>
        </w:rPr>
        <w:softHyphen/>
      </w:r>
      <w:r w:rsidRPr="007A3D61">
        <w:rPr>
          <w:sz w:val="18"/>
          <w:szCs w:val="18"/>
        </w:rPr>
        <w:t xml:space="preserve">myndighet, av en officiell veterinär som förordnats enligt lagen (2009:1254) om officiella veterinärer, </w:t>
      </w:r>
      <w:r w:rsidRPr="007A3D61">
        <w:rPr>
          <w:i/>
          <w:sz w:val="18"/>
          <w:szCs w:val="18"/>
        </w:rPr>
        <w:t>av ett organ med delegerade uppgifter eller av en fysisk person som har delegerats vissa uppgifter</w:t>
      </w:r>
      <w:r w:rsidRPr="007A3D61">
        <w:rPr>
          <w:sz w:val="18"/>
          <w:szCs w:val="18"/>
        </w:rPr>
        <w:t>.</w:t>
      </w:r>
    </w:p>
    <w:p w14:paraId="04E35537" w14:textId="77777777" w:rsidR="00F71CC6" w:rsidRPr="007A3D61" w:rsidRDefault="00AB307F" w:rsidP="00F71CC6">
      <w:pPr>
        <w:pStyle w:val="Brdtextmedindrag"/>
        <w:rPr>
          <w:sz w:val="18"/>
          <w:szCs w:val="18"/>
        </w:rPr>
      </w:pPr>
      <w:r w:rsidRPr="007A3D61">
        <w:rPr>
          <w:sz w:val="18"/>
          <w:szCs w:val="18"/>
        </w:rPr>
        <w:t>Prövningstillstånd krävs vid överklagande till kammarrätten.</w:t>
      </w:r>
    </w:p>
    <w:p w14:paraId="2048D827" w14:textId="77777777" w:rsidR="00F71CC6" w:rsidRPr="007A3D61" w:rsidRDefault="00AB307F" w:rsidP="00F71CC6">
      <w:pPr>
        <w:pStyle w:val="Brdtextmedindrag"/>
        <w:rPr>
          <w:sz w:val="18"/>
          <w:szCs w:val="18"/>
        </w:rPr>
      </w:pPr>
      <w:r w:rsidRPr="007A3D61">
        <w:rPr>
          <w:sz w:val="18"/>
          <w:szCs w:val="18"/>
        </w:rPr>
        <w:t>Andra beslut av Livsmedels</w:t>
      </w:r>
      <w:r w:rsidRPr="007A3D61">
        <w:rPr>
          <w:sz w:val="18"/>
          <w:szCs w:val="18"/>
        </w:rPr>
        <w:softHyphen/>
        <w:t>verket eller någon annan statlig förvaltnings</w:t>
      </w:r>
      <w:r w:rsidRPr="007A3D61">
        <w:rPr>
          <w:sz w:val="18"/>
          <w:szCs w:val="18"/>
        </w:rPr>
        <w:softHyphen/>
        <w:t>myndig</w:t>
      </w:r>
      <w:r>
        <w:rPr>
          <w:sz w:val="18"/>
          <w:szCs w:val="18"/>
        </w:rPr>
        <w:softHyphen/>
      </w:r>
      <w:r w:rsidRPr="007A3D61">
        <w:rPr>
          <w:sz w:val="18"/>
          <w:szCs w:val="18"/>
        </w:rPr>
        <w:t>het får över</w:t>
      </w:r>
      <w:r w:rsidRPr="007A3D61">
        <w:rPr>
          <w:sz w:val="18"/>
          <w:szCs w:val="18"/>
        </w:rPr>
        <w:softHyphen/>
        <w:t xml:space="preserve">klagas </w:t>
      </w:r>
      <w:r w:rsidRPr="00FE3BE0">
        <w:rPr>
          <w:i/>
          <w:iCs/>
          <w:sz w:val="18"/>
          <w:szCs w:val="18"/>
        </w:rPr>
        <w:t>till</w:t>
      </w:r>
      <w:r w:rsidRPr="007A3D61">
        <w:rPr>
          <w:sz w:val="18"/>
          <w:szCs w:val="18"/>
        </w:rPr>
        <w:t xml:space="preserve"> regeringen. För att konsumenternas intresse ska kunna tillvaratas inom livsmedels</w:t>
      </w:r>
      <w:r w:rsidRPr="007A3D61">
        <w:rPr>
          <w:sz w:val="18"/>
          <w:szCs w:val="18"/>
        </w:rPr>
        <w:softHyphen/>
        <w:t>området får ett sådant beslut överklagas av en organi</w:t>
      </w:r>
      <w:r>
        <w:rPr>
          <w:sz w:val="18"/>
          <w:szCs w:val="18"/>
        </w:rPr>
        <w:softHyphen/>
      </w:r>
      <w:r w:rsidRPr="007A3D61">
        <w:rPr>
          <w:sz w:val="18"/>
          <w:szCs w:val="18"/>
        </w:rPr>
        <w:t>sation som är att anse som central arbetstagarorganisation enligt lagen (1976:580) om medbestämmande i arbetslivet eller en motsvarande samman</w:t>
      </w:r>
      <w:r w:rsidRPr="007A3D61">
        <w:rPr>
          <w:sz w:val="18"/>
          <w:szCs w:val="18"/>
        </w:rPr>
        <w:softHyphen/>
        <w:t>slutning på arbets</w:t>
      </w:r>
      <w:r>
        <w:rPr>
          <w:sz w:val="18"/>
          <w:szCs w:val="18"/>
        </w:rPr>
        <w:softHyphen/>
      </w:r>
      <w:r w:rsidRPr="007A3D61">
        <w:rPr>
          <w:sz w:val="18"/>
          <w:szCs w:val="18"/>
        </w:rPr>
        <w:t>givarsidan.</w:t>
      </w:r>
    </w:p>
    <w:p w14:paraId="25991A59" w14:textId="77777777" w:rsidR="00F71CC6" w:rsidRDefault="00F71CC6" w:rsidP="00F71CC6">
      <w:pPr>
        <w:pStyle w:val="Brdtextmedindrag"/>
        <w:ind w:firstLine="0"/>
      </w:pPr>
    </w:p>
    <w:p w14:paraId="7D949B6D" w14:textId="77777777" w:rsidR="00F71CC6" w:rsidRDefault="00AB307F" w:rsidP="00F71CC6">
      <w:pPr>
        <w:pStyle w:val="Brdtextmedindrag"/>
        <w:ind w:firstLine="0"/>
      </w:pPr>
      <w:r>
        <w:t>I paragrafen finns bestämmelser om överklagande.</w:t>
      </w:r>
    </w:p>
    <w:p w14:paraId="491B8F4C" w14:textId="77777777" w:rsidR="00F71CC6" w:rsidRDefault="00AB307F" w:rsidP="00F71CC6">
      <w:pPr>
        <w:pStyle w:val="Brdtextmedindrag"/>
      </w:pPr>
      <w:r>
        <w:t xml:space="preserve">I </w:t>
      </w:r>
      <w:r w:rsidRPr="0030430E">
        <w:rPr>
          <w:i/>
        </w:rPr>
        <w:t>första stycket</w:t>
      </w:r>
      <w:r>
        <w:t xml:space="preserve"> byts EG-bestämmelser ut mot EU-bestämmelser. </w:t>
      </w:r>
    </w:p>
    <w:p w14:paraId="41552343" w14:textId="77777777" w:rsidR="00F71CC6" w:rsidRDefault="00AB307F" w:rsidP="00F71CC6">
      <w:pPr>
        <w:pStyle w:val="Brdtextmedindrag"/>
      </w:pPr>
      <w:r>
        <w:t xml:space="preserve">I </w:t>
      </w:r>
      <w:r w:rsidRPr="0030430E">
        <w:rPr>
          <w:i/>
        </w:rPr>
        <w:t>andra stycket</w:t>
      </w:r>
      <w:r>
        <w:t xml:space="preserve"> görs ett tillägg av vilket det framgår att även beslut av ett organ med delegerade uppgifter eller av en fysisk person som har delege</w:t>
      </w:r>
      <w:r>
        <w:softHyphen/>
        <w:t>rats vissa uppgifter får överklagas till allmän förvaltningsdomstol. Övervägandena finns i avsnitten 6.3 och 9.15.</w:t>
      </w:r>
    </w:p>
    <w:p w14:paraId="7A369435" w14:textId="77777777" w:rsidR="00F71CC6" w:rsidRDefault="00AB307F" w:rsidP="00F71CC6">
      <w:pPr>
        <w:pStyle w:val="Brdtextmedindrag"/>
      </w:pPr>
      <w:r w:rsidRPr="00C371AB">
        <w:rPr>
          <w:i/>
          <w:iCs/>
        </w:rPr>
        <w:t>Tredje stycket</w:t>
      </w:r>
      <w:r>
        <w:t xml:space="preserve"> motsvaras av hittillsvarande fjärde stycket. Bestämmelsen i det hittillsvarande tredje stycket om att Livsmedelsverket ska föra det allmännas talan i allmän förvaltningsdomstol om det överklagade beslutet har meddelats av en officiell veterinär flyttas till en ny bestämmelse i 32 a §.</w:t>
      </w:r>
    </w:p>
    <w:p w14:paraId="1AE0B16A" w14:textId="77777777" w:rsidR="00F71CC6" w:rsidRDefault="00AB307F" w:rsidP="00F71CC6">
      <w:pPr>
        <w:pStyle w:val="Brdtextmedindrag"/>
      </w:pPr>
      <w:r>
        <w:t xml:space="preserve">Bestämmelsen i </w:t>
      </w:r>
      <w:r w:rsidRPr="00C371AB">
        <w:rPr>
          <w:i/>
          <w:iCs/>
        </w:rPr>
        <w:t>fjärde stycket</w:t>
      </w:r>
      <w:r>
        <w:t xml:space="preserve"> motsvaras av hittillsvarande femte stycket.</w:t>
      </w:r>
    </w:p>
    <w:p w14:paraId="3902E23C" w14:textId="77777777" w:rsidR="00F71CC6" w:rsidRDefault="00F71CC6" w:rsidP="00F71CC6">
      <w:pPr>
        <w:pStyle w:val="Brdtextmedindrag"/>
        <w:ind w:firstLine="0"/>
      </w:pPr>
    </w:p>
    <w:p w14:paraId="3EADF083" w14:textId="77777777" w:rsidR="00F71CC6" w:rsidRPr="00246EC3" w:rsidRDefault="00AB307F" w:rsidP="00F71CC6">
      <w:pPr>
        <w:pStyle w:val="Brdtextmedindrag"/>
        <w:ind w:firstLine="0"/>
        <w:rPr>
          <w:i/>
          <w:sz w:val="18"/>
          <w:szCs w:val="18"/>
        </w:rPr>
      </w:pPr>
      <w:r w:rsidRPr="009C1D12">
        <w:rPr>
          <w:b/>
          <w:i/>
          <w:iCs/>
          <w:sz w:val="18"/>
          <w:szCs w:val="18"/>
        </w:rPr>
        <w:t>32 a §</w:t>
      </w:r>
      <w:r w:rsidRPr="00246EC3">
        <w:rPr>
          <w:sz w:val="18"/>
          <w:szCs w:val="18"/>
        </w:rPr>
        <w:t xml:space="preserve"> </w:t>
      </w:r>
      <w:r w:rsidRPr="00246EC3">
        <w:rPr>
          <w:i/>
          <w:sz w:val="18"/>
          <w:szCs w:val="18"/>
        </w:rPr>
        <w:t>Livsmedelsverket ska föra det allmännas talan i allmän förvaltnings</w:t>
      </w:r>
      <w:r w:rsidRPr="00246EC3">
        <w:rPr>
          <w:i/>
          <w:sz w:val="18"/>
          <w:szCs w:val="18"/>
        </w:rPr>
        <w:softHyphen/>
        <w:t>dom</w:t>
      </w:r>
      <w:r>
        <w:rPr>
          <w:i/>
          <w:sz w:val="18"/>
          <w:szCs w:val="18"/>
        </w:rPr>
        <w:softHyphen/>
      </w:r>
      <w:r w:rsidRPr="00246EC3">
        <w:rPr>
          <w:i/>
          <w:sz w:val="18"/>
          <w:szCs w:val="18"/>
        </w:rPr>
        <w:t>stol, om det överklagade beslutet har med</w:t>
      </w:r>
      <w:r w:rsidRPr="00246EC3">
        <w:rPr>
          <w:i/>
          <w:sz w:val="18"/>
          <w:szCs w:val="18"/>
        </w:rPr>
        <w:softHyphen/>
        <w:t>delats av en officiell veterinär.</w:t>
      </w:r>
    </w:p>
    <w:p w14:paraId="31F0ADD4" w14:textId="77777777" w:rsidR="00F71CC6" w:rsidRPr="00246EC3" w:rsidRDefault="00AB307F" w:rsidP="00F71CC6">
      <w:pPr>
        <w:pStyle w:val="Brdtextmedindrag"/>
        <w:rPr>
          <w:i/>
          <w:sz w:val="18"/>
          <w:szCs w:val="18"/>
        </w:rPr>
      </w:pPr>
      <w:r w:rsidRPr="00246EC3">
        <w:rPr>
          <w:i/>
          <w:sz w:val="18"/>
          <w:szCs w:val="18"/>
        </w:rPr>
        <w:t>Den myndighet som har delegerat uppgiften att utöva offentlig kontroll eller annan offentlig verksamhet till ett organ eller till en fysisk person ska föra det allmännas talan i allmän förvaltningsdomstol, om det överklagade beslutet har med</w:t>
      </w:r>
      <w:r w:rsidRPr="00246EC3">
        <w:rPr>
          <w:i/>
          <w:sz w:val="18"/>
          <w:szCs w:val="18"/>
        </w:rPr>
        <w:softHyphen/>
        <w:t>delats av ett sådant organ eller en sådan fysisk person.</w:t>
      </w:r>
    </w:p>
    <w:p w14:paraId="7949687E" w14:textId="77777777" w:rsidR="00F71CC6" w:rsidRPr="00246EC3" w:rsidRDefault="00AB307F" w:rsidP="00F71CC6">
      <w:pPr>
        <w:pStyle w:val="Brdtextmedindrag"/>
        <w:rPr>
          <w:i/>
          <w:sz w:val="18"/>
          <w:szCs w:val="18"/>
        </w:rPr>
      </w:pPr>
      <w:r w:rsidRPr="00343FE1">
        <w:rPr>
          <w:i/>
          <w:sz w:val="18"/>
          <w:szCs w:val="18"/>
        </w:rPr>
        <w:t>L</w:t>
      </w:r>
      <w:r w:rsidRPr="00246EC3">
        <w:rPr>
          <w:i/>
          <w:sz w:val="18"/>
          <w:szCs w:val="18"/>
        </w:rPr>
        <w:t>agen (1986:1142) om överklagande av beslut av enskilda organ med offentliga förvaltningsuppgifter ska gälla även för överklagande av beslut som har meddelats av en fysisk person</w:t>
      </w:r>
      <w:r>
        <w:rPr>
          <w:i/>
          <w:sz w:val="18"/>
          <w:szCs w:val="18"/>
        </w:rPr>
        <w:t xml:space="preserve"> </w:t>
      </w:r>
      <w:r w:rsidRPr="00930128">
        <w:rPr>
          <w:i/>
          <w:sz w:val="18"/>
          <w:szCs w:val="18"/>
        </w:rPr>
        <w:t>som har delegerats vissa uppgifter</w:t>
      </w:r>
      <w:r w:rsidRPr="00246EC3">
        <w:rPr>
          <w:i/>
          <w:sz w:val="18"/>
          <w:szCs w:val="18"/>
        </w:rPr>
        <w:t>.</w:t>
      </w:r>
    </w:p>
    <w:p w14:paraId="103A98BF" w14:textId="77777777" w:rsidR="00F71CC6" w:rsidRDefault="00F71CC6" w:rsidP="00F71CC6">
      <w:pPr>
        <w:pStyle w:val="Brdtextmedindrag"/>
      </w:pPr>
    </w:p>
    <w:p w14:paraId="33028B50" w14:textId="77777777" w:rsidR="00F71CC6" w:rsidRDefault="00AB307F" w:rsidP="00F71CC6">
      <w:pPr>
        <w:pStyle w:val="Brdtextmedindrag"/>
        <w:ind w:firstLine="0"/>
      </w:pPr>
      <w:r>
        <w:t xml:space="preserve">Paragrafen är ny. Övervägandena finns i </w:t>
      </w:r>
      <w:r w:rsidRPr="00502655">
        <w:t xml:space="preserve">avsnitten </w:t>
      </w:r>
      <w:r>
        <w:t>6.3 och 9.15</w:t>
      </w:r>
      <w:r w:rsidRPr="00502655">
        <w:t>.</w:t>
      </w:r>
    </w:p>
    <w:p w14:paraId="03A7512F" w14:textId="77777777" w:rsidR="00F71CC6" w:rsidRDefault="00AB307F" w:rsidP="00F71CC6">
      <w:pPr>
        <w:pStyle w:val="Brdtextmedindrag"/>
      </w:pPr>
      <w:r>
        <w:t xml:space="preserve">Bestämmelsen i </w:t>
      </w:r>
      <w:r w:rsidRPr="0030430E">
        <w:rPr>
          <w:i/>
        </w:rPr>
        <w:t>första stycket</w:t>
      </w:r>
      <w:r>
        <w:t xml:space="preserve"> om att Livsmedelsverket ska föra det allmännas talan i allmän förvaltningsdomstol om det överklagade beslutet har meddelats av en officiell veterinär har oförändrats flyttats från 32 § tredje stycket.</w:t>
      </w:r>
    </w:p>
    <w:p w14:paraId="44E238BD" w14:textId="77777777" w:rsidR="00F71CC6" w:rsidRDefault="00AB307F" w:rsidP="00F71CC6">
      <w:pPr>
        <w:pStyle w:val="Brdtextmedindrag"/>
      </w:pPr>
      <w:r>
        <w:t xml:space="preserve">Av </w:t>
      </w:r>
      <w:r w:rsidRPr="0030430E">
        <w:rPr>
          <w:i/>
        </w:rPr>
        <w:t>andra stycket</w:t>
      </w:r>
      <w:r>
        <w:t xml:space="preserve"> framgår att den delegerande myndigheten ska föra det allmännas talan i allmän förvaltningsdomstol om ett beslut som har meddelats av ett organ med delegerade uppgifter eller av fysiska personer som har delegerats vissa uppgifter i offentlig kontroll eller annan offentlig verksamhet överklagas. </w:t>
      </w:r>
    </w:p>
    <w:p w14:paraId="35A77B22" w14:textId="77777777" w:rsidR="00F71CC6" w:rsidRDefault="00AB307F" w:rsidP="00F71CC6">
      <w:pPr>
        <w:pStyle w:val="Brdtextmedindrag"/>
      </w:pPr>
      <w:r>
        <w:t xml:space="preserve">I </w:t>
      </w:r>
      <w:r w:rsidRPr="0030430E">
        <w:rPr>
          <w:i/>
        </w:rPr>
        <w:t>tredje stycket</w:t>
      </w:r>
      <w:r>
        <w:t xml:space="preserve"> anges att lagen om överklagande av beslut av enskilda organ med offentliga förvaltningsuppgifter ska gälla även för överkla</w:t>
      </w:r>
      <w:r>
        <w:softHyphen/>
        <w:t>gande av beslut som har meddelats av en fysisk person som har delegerats vissa uppgifter i offentlig kontroll eller annan offentlig verksamhet. I den lagen finns bestämmelser bl.a. om hur och inom vilken tid ett beslut ska överklagas.</w:t>
      </w:r>
      <w:r w:rsidRPr="003910FB">
        <w:t xml:space="preserve"> Bestämmelsen har utformats i enlighet med </w:t>
      </w:r>
      <w:r w:rsidRPr="003910FB">
        <w:rPr>
          <w:i/>
          <w:iCs/>
        </w:rPr>
        <w:t xml:space="preserve">Lagrådets </w:t>
      </w:r>
      <w:r w:rsidRPr="003910FB">
        <w:t>synpunkter</w:t>
      </w:r>
      <w:r>
        <w:t>.</w:t>
      </w:r>
    </w:p>
    <w:p w14:paraId="752BA456" w14:textId="77777777" w:rsidR="00F71CC6" w:rsidRDefault="00AB307F" w:rsidP="00F71CC6">
      <w:pPr>
        <w:pStyle w:val="Rubrik2"/>
      </w:pPr>
      <w:bookmarkStart w:id="661" w:name="_Toc44537367"/>
      <w:bookmarkStart w:id="662" w:name="_Toc54265562"/>
      <w:r>
        <w:t>Förslaget till lag om ändring i lagen (2006:805) om foder och animaliska biprodukter</w:t>
      </w:r>
      <w:bookmarkEnd w:id="661"/>
      <w:bookmarkEnd w:id="662"/>
    </w:p>
    <w:p w14:paraId="264C610B" w14:textId="77777777" w:rsidR="00F71CC6" w:rsidRPr="00A54FF9" w:rsidRDefault="00AB307F" w:rsidP="00F71CC6">
      <w:pPr>
        <w:pStyle w:val="Rubrik4utannumrering"/>
        <w:rPr>
          <w:sz w:val="18"/>
          <w:szCs w:val="18"/>
        </w:rPr>
      </w:pPr>
      <w:r w:rsidRPr="00A54FF9">
        <w:rPr>
          <w:sz w:val="18"/>
          <w:szCs w:val="18"/>
        </w:rPr>
        <w:t>Lagens syfte och tillämpningsområde</w:t>
      </w:r>
    </w:p>
    <w:p w14:paraId="5B33A8C1" w14:textId="77777777" w:rsidR="00F71CC6" w:rsidRDefault="00AB307F" w:rsidP="00F71CC6">
      <w:pPr>
        <w:pStyle w:val="Brdtextmedindrag"/>
        <w:ind w:firstLine="0"/>
      </w:pPr>
      <w:r w:rsidRPr="00A54FF9">
        <w:rPr>
          <w:b/>
          <w:sz w:val="18"/>
          <w:szCs w:val="18"/>
        </w:rPr>
        <w:t>2 §</w:t>
      </w:r>
      <w:r w:rsidRPr="00A54FF9">
        <w:rPr>
          <w:sz w:val="18"/>
          <w:szCs w:val="18"/>
        </w:rPr>
        <w:t xml:space="preserve"> </w:t>
      </w:r>
      <w:r w:rsidRPr="00CA0741">
        <w:rPr>
          <w:i/>
          <w:sz w:val="18"/>
          <w:szCs w:val="18"/>
        </w:rPr>
        <w:t>I denna lag</w:t>
      </w:r>
      <w:r w:rsidRPr="00A54FF9">
        <w:rPr>
          <w:i/>
          <w:sz w:val="18"/>
          <w:szCs w:val="18"/>
        </w:rPr>
        <w:t xml:space="preserve"> betyder</w:t>
      </w:r>
      <w:r>
        <w:t xml:space="preserve"> </w:t>
      </w:r>
    </w:p>
    <w:p w14:paraId="67DDD212" w14:textId="77777777" w:rsidR="00F71CC6" w:rsidRPr="00A54FF9" w:rsidRDefault="00AB307F" w:rsidP="00F71CC6">
      <w:pPr>
        <w:pStyle w:val="Brdtextmedindrag"/>
        <w:rPr>
          <w:sz w:val="18"/>
          <w:szCs w:val="18"/>
        </w:rPr>
      </w:pPr>
      <w:r w:rsidRPr="00A54FF9">
        <w:rPr>
          <w:i/>
          <w:sz w:val="18"/>
          <w:szCs w:val="18"/>
        </w:rPr>
        <w:t>1. uttrycken</w:t>
      </w:r>
      <w:r w:rsidRPr="00A54FF9">
        <w:rPr>
          <w:sz w:val="18"/>
          <w:szCs w:val="18"/>
        </w:rPr>
        <w:t xml:space="preserve"> foder och utsläppande på mark</w:t>
      </w:r>
      <w:r w:rsidRPr="00A54FF9">
        <w:rPr>
          <w:sz w:val="18"/>
          <w:szCs w:val="18"/>
        </w:rPr>
        <w:softHyphen/>
        <w:t xml:space="preserve">naden av foder samma </w:t>
      </w:r>
      <w:r w:rsidRPr="00A54FF9">
        <w:rPr>
          <w:i/>
          <w:sz w:val="18"/>
          <w:szCs w:val="18"/>
        </w:rPr>
        <w:t xml:space="preserve">sak </w:t>
      </w:r>
      <w:r w:rsidRPr="00A54FF9">
        <w:rPr>
          <w:sz w:val="18"/>
          <w:szCs w:val="18"/>
        </w:rPr>
        <w:t>som i Europaparlamentets och rådets förordning (EG) nr 178/2002 av den 28 januari 2002 om allmänna principer och krav för livsme</w:t>
      </w:r>
      <w:r w:rsidRPr="00A54FF9">
        <w:rPr>
          <w:sz w:val="18"/>
          <w:szCs w:val="18"/>
        </w:rPr>
        <w:softHyphen/>
        <w:t>delslagstiftning, om inrät</w:t>
      </w:r>
      <w:r w:rsidRPr="00A54FF9">
        <w:rPr>
          <w:sz w:val="18"/>
          <w:szCs w:val="18"/>
        </w:rPr>
        <w:softHyphen/>
        <w:t>tande av Europeiska myndig</w:t>
      </w:r>
      <w:r w:rsidRPr="00A54FF9">
        <w:rPr>
          <w:sz w:val="18"/>
          <w:szCs w:val="18"/>
        </w:rPr>
        <w:softHyphen/>
        <w:t>heten för livsmedels</w:t>
      </w:r>
      <w:r w:rsidRPr="00A54FF9">
        <w:rPr>
          <w:sz w:val="18"/>
          <w:szCs w:val="18"/>
        </w:rPr>
        <w:softHyphen/>
        <w:t>säkerhet och om för</w:t>
      </w:r>
      <w:r w:rsidRPr="00A54FF9">
        <w:rPr>
          <w:sz w:val="18"/>
          <w:szCs w:val="18"/>
        </w:rPr>
        <w:softHyphen/>
        <w:t>faran</w:t>
      </w:r>
      <w:r w:rsidRPr="00A54FF9">
        <w:rPr>
          <w:sz w:val="18"/>
          <w:szCs w:val="18"/>
        </w:rPr>
        <w:softHyphen/>
        <w:t>den i frågor som gäller livs</w:t>
      </w:r>
      <w:r w:rsidRPr="00A54FF9">
        <w:rPr>
          <w:sz w:val="18"/>
          <w:szCs w:val="18"/>
        </w:rPr>
        <w:softHyphen/>
        <w:t>medelssäkerhet</w:t>
      </w:r>
      <w:r w:rsidRPr="006B52F9">
        <w:rPr>
          <w:i/>
          <w:sz w:val="18"/>
          <w:szCs w:val="18"/>
        </w:rPr>
        <w:t>,</w:t>
      </w:r>
    </w:p>
    <w:p w14:paraId="43D0F433" w14:textId="77777777" w:rsidR="00F71CC6" w:rsidRPr="00A54FF9" w:rsidRDefault="00AB307F" w:rsidP="00F71CC6">
      <w:pPr>
        <w:pStyle w:val="Brdtextmedindrag"/>
        <w:rPr>
          <w:sz w:val="18"/>
          <w:szCs w:val="18"/>
        </w:rPr>
      </w:pPr>
      <w:r w:rsidRPr="00A54FF9">
        <w:rPr>
          <w:i/>
          <w:sz w:val="18"/>
          <w:szCs w:val="18"/>
        </w:rPr>
        <w:t>2.</w:t>
      </w:r>
      <w:r w:rsidRPr="00A54FF9">
        <w:rPr>
          <w:sz w:val="18"/>
          <w:szCs w:val="18"/>
        </w:rPr>
        <w:t> uttrycket primärproduk</w:t>
      </w:r>
      <w:r w:rsidRPr="00A54FF9">
        <w:rPr>
          <w:sz w:val="18"/>
          <w:szCs w:val="18"/>
        </w:rPr>
        <w:softHyphen/>
        <w:t xml:space="preserve">tion av foder samma </w:t>
      </w:r>
      <w:r w:rsidRPr="00A54FF9">
        <w:rPr>
          <w:i/>
          <w:sz w:val="18"/>
          <w:szCs w:val="18"/>
        </w:rPr>
        <w:t>sak</w:t>
      </w:r>
      <w:r w:rsidRPr="00A54FF9">
        <w:rPr>
          <w:sz w:val="18"/>
          <w:szCs w:val="18"/>
        </w:rPr>
        <w:t xml:space="preserve"> som i Europaparlamentets och rådets förordning (EG) nr 183/2005 av den 12 januari 2005 om fast</w:t>
      </w:r>
      <w:r w:rsidRPr="00A54FF9">
        <w:rPr>
          <w:sz w:val="18"/>
          <w:szCs w:val="18"/>
        </w:rPr>
        <w:softHyphen/>
        <w:t>ställande av krav för foder</w:t>
      </w:r>
      <w:r w:rsidRPr="00A54FF9">
        <w:rPr>
          <w:sz w:val="18"/>
          <w:szCs w:val="18"/>
        </w:rPr>
        <w:softHyphen/>
        <w:t>hygien</w:t>
      </w:r>
      <w:r w:rsidRPr="006B52F9">
        <w:rPr>
          <w:i/>
          <w:sz w:val="18"/>
          <w:szCs w:val="18"/>
        </w:rPr>
        <w:t>,</w:t>
      </w:r>
    </w:p>
    <w:p w14:paraId="42352570" w14:textId="77777777" w:rsidR="00F71CC6" w:rsidRPr="00A54FF9" w:rsidRDefault="00AB307F" w:rsidP="00F71CC6">
      <w:pPr>
        <w:pStyle w:val="Brdtextmedindrag"/>
        <w:rPr>
          <w:sz w:val="18"/>
          <w:szCs w:val="18"/>
        </w:rPr>
      </w:pPr>
      <w:r w:rsidRPr="00A54FF9">
        <w:rPr>
          <w:i/>
          <w:sz w:val="18"/>
          <w:szCs w:val="18"/>
        </w:rPr>
        <w:t>3.</w:t>
      </w:r>
      <w:r w:rsidRPr="00A54FF9">
        <w:rPr>
          <w:sz w:val="18"/>
          <w:szCs w:val="18"/>
        </w:rPr>
        <w:t> uttrycken animaliska bi</w:t>
      </w:r>
      <w:r w:rsidRPr="00A54FF9">
        <w:rPr>
          <w:sz w:val="18"/>
          <w:szCs w:val="18"/>
        </w:rPr>
        <w:softHyphen/>
        <w:t>produkter och därav framställda pro</w:t>
      </w:r>
      <w:r w:rsidRPr="00A54FF9">
        <w:rPr>
          <w:sz w:val="18"/>
          <w:szCs w:val="18"/>
        </w:rPr>
        <w:softHyphen/>
        <w:t xml:space="preserve">dukter samt utsläppande på marknaden av dessa produkter samma </w:t>
      </w:r>
      <w:r w:rsidRPr="006222FB">
        <w:rPr>
          <w:i/>
          <w:iCs/>
          <w:sz w:val="18"/>
          <w:szCs w:val="18"/>
        </w:rPr>
        <w:t>sak</w:t>
      </w:r>
      <w:r w:rsidRPr="00A54FF9">
        <w:rPr>
          <w:sz w:val="18"/>
          <w:szCs w:val="18"/>
        </w:rPr>
        <w:t xml:space="preserve"> som i Europa</w:t>
      </w:r>
      <w:r w:rsidRPr="00A54FF9">
        <w:rPr>
          <w:sz w:val="18"/>
          <w:szCs w:val="18"/>
        </w:rPr>
        <w:softHyphen/>
        <w:t>parlamen</w:t>
      </w:r>
      <w:r>
        <w:rPr>
          <w:sz w:val="18"/>
          <w:szCs w:val="18"/>
        </w:rPr>
        <w:softHyphen/>
      </w:r>
      <w:r w:rsidRPr="00A54FF9">
        <w:rPr>
          <w:sz w:val="18"/>
          <w:szCs w:val="18"/>
        </w:rPr>
        <w:t>tets och rådets förord</w:t>
      </w:r>
      <w:r w:rsidRPr="00A54FF9">
        <w:rPr>
          <w:sz w:val="18"/>
          <w:szCs w:val="18"/>
        </w:rPr>
        <w:softHyphen/>
        <w:t>ning (EG) nr 1069/2009 av den 21 oktober 2009 om hälso</w:t>
      </w:r>
      <w:r w:rsidRPr="00A54FF9">
        <w:rPr>
          <w:sz w:val="18"/>
          <w:szCs w:val="18"/>
        </w:rPr>
        <w:softHyphen/>
        <w:t>be</w:t>
      </w:r>
      <w:r>
        <w:rPr>
          <w:sz w:val="18"/>
          <w:szCs w:val="18"/>
        </w:rPr>
        <w:softHyphen/>
      </w:r>
      <w:r w:rsidRPr="00A54FF9">
        <w:rPr>
          <w:sz w:val="18"/>
          <w:szCs w:val="18"/>
        </w:rPr>
        <w:t>stämmelser för animaliska bi</w:t>
      </w:r>
      <w:r w:rsidRPr="00A54FF9">
        <w:rPr>
          <w:sz w:val="18"/>
          <w:szCs w:val="18"/>
        </w:rPr>
        <w:softHyphen/>
        <w:t>produkter och därav framställda produkter som inte är avsedda att användas som livsmedel och om upphävande av för</w:t>
      </w:r>
      <w:r w:rsidRPr="00A54FF9">
        <w:rPr>
          <w:sz w:val="18"/>
          <w:szCs w:val="18"/>
        </w:rPr>
        <w:softHyphen/>
        <w:t>ordning (EG) nr 1774/2002 (förordning om animaliska biproduk</w:t>
      </w:r>
      <w:r w:rsidRPr="00A54FF9">
        <w:rPr>
          <w:sz w:val="18"/>
          <w:szCs w:val="18"/>
        </w:rPr>
        <w:softHyphen/>
        <w:t>ter)</w:t>
      </w:r>
      <w:r w:rsidRPr="006B52F9">
        <w:rPr>
          <w:i/>
          <w:sz w:val="18"/>
          <w:szCs w:val="18"/>
        </w:rPr>
        <w:t>,</w:t>
      </w:r>
      <w:r w:rsidRPr="00A54FF9">
        <w:rPr>
          <w:sz w:val="18"/>
          <w:szCs w:val="18"/>
        </w:rPr>
        <w:t xml:space="preserve"> </w:t>
      </w:r>
      <w:r w:rsidRPr="009E05BA">
        <w:rPr>
          <w:i/>
          <w:iCs/>
          <w:sz w:val="18"/>
          <w:szCs w:val="18"/>
        </w:rPr>
        <w:t>och</w:t>
      </w:r>
    </w:p>
    <w:p w14:paraId="0BEA1C85" w14:textId="77777777" w:rsidR="00F71CC6" w:rsidRPr="00A54FF9" w:rsidRDefault="00AB307F" w:rsidP="00F71CC6">
      <w:pPr>
        <w:pStyle w:val="Brdtextmedindrag"/>
        <w:rPr>
          <w:i/>
          <w:sz w:val="18"/>
          <w:szCs w:val="18"/>
        </w:rPr>
      </w:pPr>
      <w:r w:rsidRPr="00A54FF9">
        <w:rPr>
          <w:i/>
          <w:sz w:val="18"/>
          <w:szCs w:val="18"/>
        </w:rPr>
        <w:t>4. </w:t>
      </w:r>
      <w:r>
        <w:rPr>
          <w:i/>
          <w:sz w:val="18"/>
          <w:szCs w:val="18"/>
        </w:rPr>
        <w:t xml:space="preserve">följande </w:t>
      </w:r>
      <w:r w:rsidRPr="00A54FF9">
        <w:rPr>
          <w:i/>
          <w:sz w:val="18"/>
          <w:szCs w:val="18"/>
        </w:rPr>
        <w:t>uttryck</w:t>
      </w:r>
      <w:r>
        <w:rPr>
          <w:i/>
          <w:sz w:val="18"/>
          <w:szCs w:val="18"/>
        </w:rPr>
        <w:t xml:space="preserve"> </w:t>
      </w:r>
      <w:r w:rsidRPr="00A54FF9">
        <w:rPr>
          <w:i/>
          <w:sz w:val="18"/>
          <w:szCs w:val="18"/>
        </w:rPr>
        <w:t>samma sak som i Euro</w:t>
      </w:r>
      <w:r w:rsidRPr="00A54FF9">
        <w:rPr>
          <w:i/>
          <w:sz w:val="18"/>
          <w:szCs w:val="18"/>
        </w:rPr>
        <w:softHyphen/>
        <w:t>pa</w:t>
      </w:r>
      <w:r w:rsidRPr="00A54FF9">
        <w:rPr>
          <w:i/>
          <w:sz w:val="18"/>
          <w:szCs w:val="18"/>
        </w:rPr>
        <w:softHyphen/>
        <w:t>parlamentets och rådets för</w:t>
      </w:r>
      <w:r w:rsidRPr="00A54FF9">
        <w:rPr>
          <w:i/>
          <w:sz w:val="18"/>
          <w:szCs w:val="18"/>
        </w:rPr>
        <w:softHyphen/>
        <w:t>ord</w:t>
      </w:r>
      <w:r w:rsidRPr="00A54FF9">
        <w:rPr>
          <w:i/>
          <w:sz w:val="18"/>
          <w:szCs w:val="18"/>
        </w:rPr>
        <w:softHyphen/>
        <w:t>ning (EU) 2017/625 av den 15 mars 2017 om offentlig kon</w:t>
      </w:r>
      <w:r w:rsidRPr="00A54FF9">
        <w:rPr>
          <w:i/>
          <w:sz w:val="18"/>
          <w:szCs w:val="18"/>
        </w:rPr>
        <w:softHyphen/>
        <w:t>troll och annan offentlig verk</w:t>
      </w:r>
      <w:r w:rsidRPr="00A54FF9">
        <w:rPr>
          <w:i/>
          <w:sz w:val="18"/>
          <w:szCs w:val="18"/>
        </w:rPr>
        <w:softHyphen/>
        <w:t>samhet för att säkerställa tillämp</w:t>
      </w:r>
      <w:r w:rsidRPr="00A54FF9">
        <w:rPr>
          <w:i/>
          <w:sz w:val="18"/>
          <w:szCs w:val="18"/>
        </w:rPr>
        <w:softHyphen/>
        <w:t>ningen av livsmedels- och foder</w:t>
      </w:r>
      <w:r w:rsidRPr="00A54FF9">
        <w:rPr>
          <w:i/>
          <w:sz w:val="18"/>
          <w:szCs w:val="18"/>
        </w:rPr>
        <w:softHyphen/>
        <w:t>lagstift</w:t>
      </w:r>
      <w:r w:rsidRPr="00A54FF9">
        <w:rPr>
          <w:i/>
          <w:sz w:val="18"/>
          <w:szCs w:val="18"/>
        </w:rPr>
        <w:softHyphen/>
        <w:t>ningen och av bestämmel</w:t>
      </w:r>
      <w:r w:rsidRPr="00A54FF9">
        <w:rPr>
          <w:i/>
          <w:sz w:val="18"/>
          <w:szCs w:val="18"/>
        </w:rPr>
        <w:softHyphen/>
        <w:t>ser om djurs hälsa och djurskydd, växtskydd och växtskyddsmedel samt om ändring av Europapar</w:t>
      </w:r>
      <w:r w:rsidRPr="00A54FF9">
        <w:rPr>
          <w:i/>
          <w:sz w:val="18"/>
          <w:szCs w:val="18"/>
        </w:rPr>
        <w:softHyphen/>
        <w:t>lamen</w:t>
      </w:r>
      <w:r w:rsidRPr="00A54FF9">
        <w:rPr>
          <w:i/>
          <w:sz w:val="18"/>
          <w:szCs w:val="18"/>
        </w:rPr>
        <w:softHyphen/>
        <w:t>tets och rådets förord</w:t>
      </w:r>
      <w:r w:rsidRPr="00A54FF9">
        <w:rPr>
          <w:i/>
          <w:sz w:val="18"/>
          <w:szCs w:val="18"/>
        </w:rPr>
        <w:softHyphen/>
        <w:t>ningar (EG) nr 999/2001, (EG) nr 396/2005, (EG) nr 1069/2009, (EG) nr 1107/2009, (EU) nr 1151/2012, (EU) nr 652/2014, (EU) 2016/429 och (EU) 2016/2031, rådets förord</w:t>
      </w:r>
      <w:r w:rsidRPr="00A54FF9">
        <w:rPr>
          <w:i/>
          <w:sz w:val="18"/>
          <w:szCs w:val="18"/>
        </w:rPr>
        <w:softHyphen/>
        <w:t>ningar (EG) nr 1/2005 och (EG) nr 1099/2009 och rådets direktiv 98/58/EG, 1999/74/EG, 2007/43/EG, 2008/119/EG och 2008/120/EG och om upphä</w:t>
      </w:r>
      <w:r w:rsidRPr="00A54FF9">
        <w:rPr>
          <w:i/>
          <w:sz w:val="18"/>
          <w:szCs w:val="18"/>
        </w:rPr>
        <w:softHyphen/>
        <w:t>vande av Europa</w:t>
      </w:r>
      <w:r w:rsidRPr="00A54FF9">
        <w:rPr>
          <w:i/>
          <w:sz w:val="18"/>
          <w:szCs w:val="18"/>
        </w:rPr>
        <w:softHyphen/>
        <w:t>parlamentets och rådets förord</w:t>
      </w:r>
      <w:r w:rsidRPr="00A54FF9">
        <w:rPr>
          <w:i/>
          <w:sz w:val="18"/>
          <w:szCs w:val="18"/>
        </w:rPr>
        <w:softHyphen/>
        <w:t>ningar (EG) nr 854/2004 och (EG) nr 882/2004, rådets direktiv 89/608/EEG, 89/662/EEG, 90/425/EEG, 91/496/EEG, 96/23/EG, 96/93/EG och 97/78/EG samt rådets beslut 92/438/EEG (förordningen om offentlig kontroll)</w:t>
      </w:r>
      <w:r>
        <w:rPr>
          <w:i/>
          <w:sz w:val="18"/>
          <w:szCs w:val="18"/>
        </w:rPr>
        <w:t xml:space="preserve">: </w:t>
      </w:r>
      <w:r w:rsidRPr="00A54FF9">
        <w:rPr>
          <w:i/>
          <w:sz w:val="18"/>
          <w:szCs w:val="18"/>
        </w:rPr>
        <w:t xml:space="preserve"> </w:t>
      </w:r>
    </w:p>
    <w:p w14:paraId="2F54E432" w14:textId="77777777" w:rsidR="00F71CC6" w:rsidRPr="00A54FF9" w:rsidRDefault="00AB307F" w:rsidP="00F71CC6">
      <w:pPr>
        <w:pStyle w:val="Brdtextmedindrag"/>
        <w:rPr>
          <w:i/>
          <w:sz w:val="18"/>
          <w:szCs w:val="18"/>
        </w:rPr>
      </w:pPr>
      <w:r w:rsidRPr="00A54FF9">
        <w:rPr>
          <w:i/>
          <w:sz w:val="18"/>
          <w:szCs w:val="18"/>
        </w:rPr>
        <w:t xml:space="preserve">– offentlig kontroll, </w:t>
      </w:r>
    </w:p>
    <w:p w14:paraId="66C32FBF" w14:textId="77777777" w:rsidR="00F71CC6" w:rsidRPr="00A54FF9" w:rsidRDefault="00AB307F" w:rsidP="00F71CC6">
      <w:pPr>
        <w:pStyle w:val="Brdtextmedindrag"/>
        <w:rPr>
          <w:i/>
          <w:sz w:val="18"/>
          <w:szCs w:val="18"/>
        </w:rPr>
      </w:pPr>
      <w:r w:rsidRPr="00A54FF9">
        <w:rPr>
          <w:i/>
          <w:sz w:val="18"/>
          <w:szCs w:val="18"/>
        </w:rPr>
        <w:t xml:space="preserve">– annan offentlig verksamhet, och </w:t>
      </w:r>
    </w:p>
    <w:p w14:paraId="690BAD91" w14:textId="77777777" w:rsidR="00F71CC6" w:rsidRPr="00A54FF9" w:rsidRDefault="00AB307F" w:rsidP="00F71CC6">
      <w:pPr>
        <w:pStyle w:val="Brdtextmedindrag"/>
        <w:rPr>
          <w:sz w:val="18"/>
          <w:szCs w:val="18"/>
        </w:rPr>
      </w:pPr>
      <w:r w:rsidRPr="00A54FF9">
        <w:rPr>
          <w:i/>
          <w:sz w:val="18"/>
          <w:szCs w:val="18"/>
        </w:rPr>
        <w:t>– organ med delegerade uppgifter</w:t>
      </w:r>
      <w:r>
        <w:rPr>
          <w:i/>
          <w:sz w:val="18"/>
          <w:szCs w:val="18"/>
        </w:rPr>
        <w:t>.</w:t>
      </w:r>
    </w:p>
    <w:p w14:paraId="000E8532" w14:textId="77777777" w:rsidR="00F71CC6" w:rsidRDefault="00F71CC6" w:rsidP="00F71CC6">
      <w:pPr>
        <w:pStyle w:val="Brdtextmedindrag"/>
        <w:ind w:firstLine="0"/>
      </w:pPr>
    </w:p>
    <w:p w14:paraId="481889C2" w14:textId="77777777" w:rsidR="00F71CC6" w:rsidRPr="001A7F2D" w:rsidRDefault="00AB307F" w:rsidP="00F71CC6">
      <w:pPr>
        <w:pStyle w:val="Brdtextmedindrag"/>
        <w:ind w:firstLine="0"/>
      </w:pPr>
      <w:r w:rsidRPr="001A7F2D">
        <w:t xml:space="preserve">Paragrafen innehåller bestämmelser om definitioner av olika uttryck. Övervägandena finns i </w:t>
      </w:r>
      <w:r w:rsidRPr="00974D34">
        <w:t>avsnitten</w:t>
      </w:r>
      <w:r>
        <w:t xml:space="preserve"> 6</w:t>
      </w:r>
      <w:r w:rsidRPr="00974D34">
        <w:t>.</w:t>
      </w:r>
      <w:r>
        <w:t>2 och 10.1.</w:t>
      </w:r>
    </w:p>
    <w:p w14:paraId="7069B2F6" w14:textId="77777777" w:rsidR="00F71CC6" w:rsidRPr="001A7F2D" w:rsidRDefault="00AB307F" w:rsidP="00F71CC6">
      <w:pPr>
        <w:pStyle w:val="Brdtextmedindrag"/>
      </w:pPr>
      <w:r w:rsidRPr="001A7F2D">
        <w:t xml:space="preserve">I paragrafen införs en punktuppställning. Definitionerna av uttrycken i första till tredje styckena förs oförändrade över till </w:t>
      </w:r>
      <w:r w:rsidRPr="001A7F2D">
        <w:rPr>
          <w:i/>
        </w:rPr>
        <w:t>punkterna 1–3</w:t>
      </w:r>
      <w:r w:rsidRPr="001A7F2D">
        <w:t xml:space="preserve">. </w:t>
      </w:r>
    </w:p>
    <w:p w14:paraId="22038CE4" w14:textId="77777777" w:rsidR="00F71CC6" w:rsidRPr="001A7F2D" w:rsidRDefault="00AB307F" w:rsidP="00F71CC6">
      <w:pPr>
        <w:pStyle w:val="Brdtextmedindrag"/>
      </w:pPr>
      <w:r w:rsidRPr="001A7F2D">
        <w:t xml:space="preserve"> I </w:t>
      </w:r>
      <w:r w:rsidRPr="001A7F2D">
        <w:rPr>
          <w:i/>
        </w:rPr>
        <w:t>punkt 4</w:t>
      </w:r>
      <w:r w:rsidRPr="001A7F2D">
        <w:t xml:space="preserve"> införs definitioner av uttrycken offentlig kontroll, annan offentlig verksamhet och organ med delegerade uppgifter. Definitionerna innebär att uttrycken ska </w:t>
      </w:r>
      <w:r>
        <w:t>betyda samma sak</w:t>
      </w:r>
      <w:r w:rsidRPr="001A7F2D">
        <w:t xml:space="preserve"> som i den nya kontrollförord</w:t>
      </w:r>
      <w:r>
        <w:softHyphen/>
      </w:r>
      <w:r w:rsidRPr="001A7F2D">
        <w:t>ningen. Det innebär att definitionerna av uttrycken i artik</w:t>
      </w:r>
      <w:r>
        <w:t>larna</w:t>
      </w:r>
      <w:r w:rsidRPr="001A7F2D">
        <w:t xml:space="preserve"> 2 och 3</w:t>
      </w:r>
      <w:r>
        <w:t xml:space="preserve"> i kontrollförordningen</w:t>
      </w:r>
      <w:r w:rsidRPr="001A7F2D">
        <w:t xml:space="preserve"> gäller vid tillämpningen av lagen. Hänvisningen till den nya kontrollförordningen är dynamisk dvs. avser förordningen i den vid varje tidpunkt gällande lydelsen.</w:t>
      </w:r>
    </w:p>
    <w:p w14:paraId="7D40D4AD" w14:textId="77777777" w:rsidR="00F71CC6" w:rsidRDefault="00AB307F" w:rsidP="00F71CC6">
      <w:pPr>
        <w:pStyle w:val="Brdtextmedindrag"/>
      </w:pPr>
      <w:r w:rsidRPr="001A7F2D">
        <w:t>I övrigt görs vissa språkliga ändringa</w:t>
      </w:r>
      <w:r>
        <w:t>r.</w:t>
      </w:r>
    </w:p>
    <w:p w14:paraId="3B2BE67C" w14:textId="77777777" w:rsidR="00F71CC6" w:rsidRPr="00346E0F" w:rsidRDefault="00AB307F" w:rsidP="00F71CC6">
      <w:pPr>
        <w:pStyle w:val="Rubrik4utannumrering"/>
        <w:rPr>
          <w:sz w:val="18"/>
          <w:szCs w:val="18"/>
        </w:rPr>
      </w:pPr>
      <w:r w:rsidRPr="00346E0F">
        <w:rPr>
          <w:i/>
          <w:iCs/>
          <w:sz w:val="18"/>
          <w:szCs w:val="18"/>
        </w:rPr>
        <w:t xml:space="preserve">Offentlig </w:t>
      </w:r>
      <w:r w:rsidRPr="00346E0F">
        <w:rPr>
          <w:sz w:val="18"/>
          <w:szCs w:val="18"/>
        </w:rPr>
        <w:t xml:space="preserve">kontroll </w:t>
      </w:r>
      <w:r w:rsidRPr="00346E0F">
        <w:rPr>
          <w:i/>
          <w:iCs/>
          <w:sz w:val="18"/>
          <w:szCs w:val="18"/>
        </w:rPr>
        <w:t>och annan offentlig verksamhet</w:t>
      </w:r>
    </w:p>
    <w:p w14:paraId="1E3603C8" w14:textId="77777777" w:rsidR="00F71CC6" w:rsidRPr="00346E0F" w:rsidRDefault="00AB307F" w:rsidP="00F71CC6">
      <w:pPr>
        <w:pStyle w:val="Brdtext"/>
        <w:rPr>
          <w:sz w:val="18"/>
          <w:szCs w:val="18"/>
        </w:rPr>
      </w:pPr>
      <w:r w:rsidRPr="00346E0F">
        <w:rPr>
          <w:b/>
          <w:sz w:val="18"/>
          <w:szCs w:val="18"/>
        </w:rPr>
        <w:t>12 §</w:t>
      </w:r>
      <w:r w:rsidRPr="00346E0F">
        <w:rPr>
          <w:sz w:val="18"/>
          <w:szCs w:val="18"/>
        </w:rPr>
        <w:t xml:space="preserve"> Offentlig kontroll ut</w:t>
      </w:r>
      <w:r w:rsidRPr="00346E0F">
        <w:rPr>
          <w:sz w:val="18"/>
          <w:szCs w:val="18"/>
        </w:rPr>
        <w:softHyphen/>
        <w:t>övas av Statens jordbruks</w:t>
      </w:r>
      <w:r w:rsidRPr="00346E0F">
        <w:rPr>
          <w:sz w:val="18"/>
          <w:szCs w:val="18"/>
        </w:rPr>
        <w:softHyphen/>
        <w:t>verk, länssty</w:t>
      </w:r>
      <w:r w:rsidRPr="00346E0F">
        <w:rPr>
          <w:sz w:val="18"/>
          <w:szCs w:val="18"/>
        </w:rPr>
        <w:softHyphen/>
        <w:t>relserna, andra statliga myndig</w:t>
      </w:r>
      <w:r w:rsidRPr="00346E0F">
        <w:rPr>
          <w:sz w:val="18"/>
          <w:szCs w:val="18"/>
        </w:rPr>
        <w:softHyphen/>
        <w:t>heter och kommunerna</w:t>
      </w:r>
      <w:bookmarkStart w:id="663" w:name="_Hlk41242726"/>
      <w:r>
        <w:rPr>
          <w:sz w:val="18"/>
          <w:szCs w:val="18"/>
        </w:rPr>
        <w:t xml:space="preserve"> </w:t>
      </w:r>
      <w:r w:rsidRPr="00346E0F">
        <w:rPr>
          <w:i/>
          <w:iCs/>
          <w:sz w:val="18"/>
          <w:szCs w:val="18"/>
        </w:rPr>
        <w:t xml:space="preserve">(kontrollmyndigheterna) enligt föreskrifter som </w:t>
      </w:r>
      <w:r w:rsidRPr="006222FB">
        <w:rPr>
          <w:sz w:val="18"/>
          <w:szCs w:val="18"/>
        </w:rPr>
        <w:t xml:space="preserve">regeringen </w:t>
      </w:r>
      <w:r w:rsidRPr="00346E0F">
        <w:rPr>
          <w:i/>
          <w:iCs/>
          <w:sz w:val="18"/>
          <w:szCs w:val="18"/>
        </w:rPr>
        <w:t>meddelar</w:t>
      </w:r>
      <w:bookmarkEnd w:id="663"/>
      <w:r w:rsidRPr="00346E0F">
        <w:rPr>
          <w:sz w:val="18"/>
          <w:szCs w:val="18"/>
        </w:rPr>
        <w:t>.</w:t>
      </w:r>
    </w:p>
    <w:p w14:paraId="193BD63E" w14:textId="77777777" w:rsidR="00F71CC6" w:rsidRPr="00346E0F" w:rsidRDefault="00AB307F" w:rsidP="00F71CC6">
      <w:pPr>
        <w:pStyle w:val="Brdtextmedindrag"/>
        <w:rPr>
          <w:sz w:val="18"/>
          <w:szCs w:val="18"/>
        </w:rPr>
      </w:pPr>
      <w:r w:rsidRPr="00346E0F">
        <w:rPr>
          <w:i/>
          <w:sz w:val="18"/>
          <w:szCs w:val="18"/>
        </w:rPr>
        <w:t>Annan offentlig verksamhet utförs av kontrollmyndigheterna och andra statliga myndigheter enligt vad som anges i denna lag och i föreskrifter som regeringen meddelar.</w:t>
      </w:r>
    </w:p>
    <w:p w14:paraId="2796C00C" w14:textId="77777777" w:rsidR="00F71CC6" w:rsidRPr="00346E0F" w:rsidRDefault="00AB307F" w:rsidP="00F71CC6">
      <w:pPr>
        <w:pStyle w:val="Brdtextmedindrag"/>
        <w:rPr>
          <w:sz w:val="18"/>
          <w:szCs w:val="18"/>
        </w:rPr>
      </w:pPr>
      <w:r w:rsidRPr="00346E0F">
        <w:rPr>
          <w:sz w:val="18"/>
          <w:szCs w:val="18"/>
        </w:rPr>
        <w:t>En kommuns uppgift ska fullgöras av den eller de kom</w:t>
      </w:r>
      <w:r w:rsidRPr="00346E0F">
        <w:rPr>
          <w:sz w:val="18"/>
          <w:szCs w:val="18"/>
        </w:rPr>
        <w:softHyphen/>
        <w:t>munala nämnder som fullgör uppgifter inom miljö- och hälsoskydds</w:t>
      </w:r>
      <w:r w:rsidRPr="00346E0F">
        <w:rPr>
          <w:sz w:val="18"/>
          <w:szCs w:val="18"/>
        </w:rPr>
        <w:softHyphen/>
        <w:t>området.</w:t>
      </w:r>
    </w:p>
    <w:p w14:paraId="5D5256B0" w14:textId="77777777" w:rsidR="00F71CC6" w:rsidRDefault="00F71CC6" w:rsidP="00F71CC6">
      <w:pPr>
        <w:pStyle w:val="Brdtextmedindrag"/>
        <w:ind w:firstLine="0"/>
      </w:pPr>
    </w:p>
    <w:p w14:paraId="3AD47EF8" w14:textId="77777777" w:rsidR="00F71CC6" w:rsidRDefault="00AB307F" w:rsidP="00F71CC6">
      <w:pPr>
        <w:pStyle w:val="Brdtextmedindrag"/>
        <w:ind w:firstLine="0"/>
      </w:pPr>
      <w:r>
        <w:t xml:space="preserve">I paragrafen regleras vilka myndigheter som utövar offentlig kontroll. Övervägandena finns i </w:t>
      </w:r>
      <w:r w:rsidRPr="00DC0F99">
        <w:t xml:space="preserve">avsnitt </w:t>
      </w:r>
      <w:r>
        <w:t>10</w:t>
      </w:r>
      <w:r w:rsidRPr="00DC0F99">
        <w:t>.</w:t>
      </w:r>
      <w:r>
        <w:t>2.</w:t>
      </w:r>
    </w:p>
    <w:p w14:paraId="0517D28E" w14:textId="77777777" w:rsidR="00F71CC6" w:rsidRDefault="00AB307F" w:rsidP="00F71CC6">
      <w:pPr>
        <w:pStyle w:val="Brdtextmedindrag"/>
      </w:pPr>
      <w:r>
        <w:t xml:space="preserve">I </w:t>
      </w:r>
      <w:r w:rsidRPr="00EE1F8C">
        <w:rPr>
          <w:i/>
        </w:rPr>
        <w:t>första stycket</w:t>
      </w:r>
      <w:r>
        <w:t xml:space="preserve"> stryks uppräkningen av vilka föreskrifter och beslut som den offentliga kontrollen avser. Innebörden av uttrycket offentlig kontroll framgår av definitionen i artikel 2 i förordning (EU) 2017/625. En hänvis</w:t>
      </w:r>
      <w:r>
        <w:softHyphen/>
        <w:t>ning till den definitionen finns i 2 §.</w:t>
      </w:r>
    </w:p>
    <w:p w14:paraId="7DF5389F" w14:textId="77777777" w:rsidR="00F71CC6" w:rsidRDefault="00AB307F" w:rsidP="00F71CC6">
      <w:pPr>
        <w:pStyle w:val="Brdtextmedindrag"/>
      </w:pPr>
      <w:r>
        <w:t xml:space="preserve">I ett nytt </w:t>
      </w:r>
      <w:r w:rsidRPr="00A14C6A">
        <w:rPr>
          <w:i/>
        </w:rPr>
        <w:t>andra stycke</w:t>
      </w:r>
      <w:r>
        <w:t xml:space="preserve"> framgår vilka myndigheter som utför annan offentlig verksamhet. Annan offentlig verksamhet definieras i artikel 2.2 i den nya kontrollförordningen som annan verksamhet än offentlig kontroll som utförs av de behöriga myndigheterna, däribland </w:t>
      </w:r>
      <w:r w:rsidRPr="00DD47DF">
        <w:t>verksamhet för att bevilja tillstånd eller godkännanden och utfärda officiella intyg eller offi</w:t>
      </w:r>
      <w:r>
        <w:softHyphen/>
      </w:r>
      <w:r w:rsidRPr="00DD47DF">
        <w:t>ciella attesteringar</w:t>
      </w:r>
      <w:r>
        <w:t xml:space="preserve">. </w:t>
      </w:r>
      <w:r w:rsidRPr="002F4C11">
        <w:t>I vissa fall regleras i lagen att åtgärder som är att anse som annan offentlig verksamhet ska utföras av kontrollmyndigheterna, se t.ex.</w:t>
      </w:r>
      <w:r>
        <w:t xml:space="preserve"> 23</w:t>
      </w:r>
      <w:r w:rsidRPr="002F4C11">
        <w:t xml:space="preserve"> §</w:t>
      </w:r>
      <w:r>
        <w:t xml:space="preserve"> om förelägganden och förbud</w:t>
      </w:r>
      <w:r w:rsidRPr="002F4C11">
        <w:t xml:space="preserve">. Regeringen fördelar i övrigt uppgifterna mellan myndigheterna genom bestämmelser i förordning. </w:t>
      </w:r>
      <w:bookmarkStart w:id="664" w:name="_Hlk43838564"/>
      <w:r>
        <w:t>I de flesta fall kommer den myndighet som utövar offentlig kontroll också vara den myndighet som utför sådana uppgifter som är annan offentlig verk</w:t>
      </w:r>
      <w:r>
        <w:softHyphen/>
        <w:t xml:space="preserve">samhet. </w:t>
      </w:r>
      <w:r w:rsidRPr="002F4C11">
        <w:t xml:space="preserve">Uppgifter som innebär annan offentlig verksamhet kan </w:t>
      </w:r>
      <w:r>
        <w:t xml:space="preserve">dock även </w:t>
      </w:r>
      <w:r w:rsidRPr="002F4C11">
        <w:t>utföras av andra statliga myndigheter än kontrollmyndigheterna</w:t>
      </w:r>
      <w:bookmarkEnd w:id="664"/>
      <w:r>
        <w:t>.</w:t>
      </w:r>
    </w:p>
    <w:p w14:paraId="438A1DF4" w14:textId="77777777" w:rsidR="00F71CC6" w:rsidRDefault="00AB307F" w:rsidP="00F71CC6">
      <w:pPr>
        <w:pStyle w:val="Brdtextmedindrag"/>
      </w:pPr>
      <w:bookmarkStart w:id="665" w:name="_Hlk54126811"/>
      <w:r>
        <w:t xml:space="preserve">Bestämmelsen i hittillsvarande andra stycket om att en kommuns uppgift ska fullgöras av den eller de kommunala nämnder som fullgör uppgifter inom miljö- och hälsoskyddsområdet flyttas oförändrad till ett nytt </w:t>
      </w:r>
      <w:r w:rsidRPr="00EE1F8C">
        <w:rPr>
          <w:i/>
        </w:rPr>
        <w:t>tredje stycke</w:t>
      </w:r>
      <w:bookmarkEnd w:id="665"/>
      <w:r>
        <w:t>.</w:t>
      </w:r>
    </w:p>
    <w:p w14:paraId="24ABEC97" w14:textId="3D59FEC8" w:rsidR="00F71CC6" w:rsidRDefault="00AB307F" w:rsidP="00F71CC6">
      <w:pPr>
        <w:pStyle w:val="Brdtextmedindrag"/>
      </w:pPr>
      <w:r>
        <w:t>Bestämmelsen i hittillsvarande tredje stycket om att regeringen får meddela föreskrifter om att kontrolluppgifter får överlämnas från en statlig myndighet till en annan statlig myndighet upphävs. Regeringen kan meddela sådana föreskrifter med stöd av restkompetensen i 8 kap. 7 § regeringsformen.</w:t>
      </w:r>
    </w:p>
    <w:p w14:paraId="72A01340" w14:textId="77777777" w:rsidR="00F71CC6" w:rsidRDefault="00AB307F" w:rsidP="00F71CC6">
      <w:pPr>
        <w:pStyle w:val="Brdtextmedindrag"/>
      </w:pPr>
      <w:r>
        <w:t>Övriga ändringar är språkliga.</w:t>
      </w:r>
    </w:p>
    <w:p w14:paraId="020F7983" w14:textId="77777777" w:rsidR="00F71CC6" w:rsidRPr="00F4761F" w:rsidRDefault="00AB307F" w:rsidP="00F71CC6">
      <w:pPr>
        <w:pStyle w:val="Rubrik4utannumrering"/>
        <w:rPr>
          <w:i/>
          <w:iCs/>
          <w:sz w:val="18"/>
          <w:szCs w:val="18"/>
        </w:rPr>
      </w:pPr>
      <w:r w:rsidRPr="00F4761F">
        <w:rPr>
          <w:i/>
          <w:iCs/>
          <w:sz w:val="18"/>
          <w:szCs w:val="18"/>
        </w:rPr>
        <w:t>Delegering av vissa uppgifter</w:t>
      </w:r>
    </w:p>
    <w:p w14:paraId="26B5426D" w14:textId="77777777" w:rsidR="00F71CC6" w:rsidRDefault="00AB307F" w:rsidP="00F71CC6">
      <w:pPr>
        <w:pStyle w:val="Brdtext"/>
        <w:rPr>
          <w:i/>
        </w:rPr>
      </w:pPr>
      <w:r w:rsidRPr="00F4761F">
        <w:rPr>
          <w:b/>
          <w:bCs/>
          <w:i/>
          <w:iCs/>
          <w:sz w:val="18"/>
          <w:szCs w:val="18"/>
        </w:rPr>
        <w:t>12 a §</w:t>
      </w:r>
      <w:r w:rsidRPr="00F4761F">
        <w:rPr>
          <w:sz w:val="18"/>
          <w:szCs w:val="18"/>
        </w:rPr>
        <w:t xml:space="preserve"> </w:t>
      </w:r>
      <w:r w:rsidRPr="00F4761F">
        <w:rPr>
          <w:i/>
          <w:sz w:val="18"/>
          <w:szCs w:val="18"/>
        </w:rPr>
        <w:t>I förordning (EU) 2017/625 finns bestämmelser om att vissa uppgifter som ingår i den offentliga kontrollen och vissa uppgifter i samband med annan offentlig verksamhet får delegeras till ett organ eller till en fysisk person</w:t>
      </w:r>
      <w:r w:rsidRPr="001368E2">
        <w:rPr>
          <w:i/>
        </w:rPr>
        <w:t>.</w:t>
      </w:r>
    </w:p>
    <w:p w14:paraId="12C20D0B" w14:textId="77777777" w:rsidR="00F71CC6" w:rsidRDefault="00F71CC6" w:rsidP="00F71CC6">
      <w:pPr>
        <w:pStyle w:val="Brdtextmedindrag"/>
        <w:ind w:firstLine="0"/>
      </w:pPr>
    </w:p>
    <w:p w14:paraId="397B2761" w14:textId="77777777" w:rsidR="00F71CC6" w:rsidRDefault="00AB307F" w:rsidP="00F71CC6">
      <w:pPr>
        <w:pStyle w:val="Brdtext"/>
      </w:pPr>
      <w:r>
        <w:t>Paragrafen är ny och övervägandena finns i avsnitt 10.3.</w:t>
      </w:r>
    </w:p>
    <w:p w14:paraId="44A2798C" w14:textId="77777777" w:rsidR="00F71CC6" w:rsidRPr="001368E2" w:rsidRDefault="00AB307F" w:rsidP="00F71CC6">
      <w:pPr>
        <w:pStyle w:val="Brdtextmedindrag"/>
      </w:pPr>
      <w:r>
        <w:t>I paragrafen finns en upplysning om de bestämmelser om delegering av offentlig kontroll och annan offentlig verksamhet till organ eller fysiska personer som finns i artiklarna 28–31 i den nya kontrollförordningen. Bestämmelserna i kontrollförordningen kan tillämpas direkt av kontroll</w:t>
      </w:r>
      <w:r>
        <w:softHyphen/>
        <w:t>myndigheterna.</w:t>
      </w:r>
    </w:p>
    <w:p w14:paraId="281DCA60" w14:textId="77777777" w:rsidR="00F71CC6" w:rsidRPr="00F4761F" w:rsidRDefault="00AB307F" w:rsidP="00F71CC6">
      <w:pPr>
        <w:pStyle w:val="Rubrik4utannumrering"/>
        <w:rPr>
          <w:i/>
          <w:iCs/>
          <w:sz w:val="18"/>
          <w:szCs w:val="18"/>
        </w:rPr>
      </w:pPr>
      <w:r w:rsidRPr="00F4761F">
        <w:rPr>
          <w:i/>
          <w:iCs/>
          <w:sz w:val="18"/>
          <w:szCs w:val="18"/>
        </w:rPr>
        <w:t>Förvaltningslagens tillämpning</w:t>
      </w:r>
    </w:p>
    <w:p w14:paraId="19E9888A" w14:textId="77777777" w:rsidR="00F71CC6" w:rsidRPr="00F4761F" w:rsidRDefault="00AB307F" w:rsidP="00F71CC6">
      <w:pPr>
        <w:pStyle w:val="Brdtext"/>
        <w:rPr>
          <w:i/>
          <w:sz w:val="18"/>
          <w:szCs w:val="18"/>
        </w:rPr>
      </w:pPr>
      <w:r w:rsidRPr="009C1D12">
        <w:rPr>
          <w:b/>
          <w:i/>
          <w:iCs/>
          <w:sz w:val="18"/>
          <w:szCs w:val="18"/>
        </w:rPr>
        <w:t>12</w:t>
      </w:r>
      <w:r>
        <w:rPr>
          <w:b/>
          <w:i/>
          <w:iCs/>
          <w:sz w:val="18"/>
          <w:szCs w:val="18"/>
        </w:rPr>
        <w:t> </w:t>
      </w:r>
      <w:r w:rsidRPr="009C1D12">
        <w:rPr>
          <w:b/>
          <w:i/>
          <w:iCs/>
          <w:sz w:val="18"/>
          <w:szCs w:val="18"/>
        </w:rPr>
        <w:t>b</w:t>
      </w:r>
      <w:r>
        <w:rPr>
          <w:b/>
          <w:i/>
          <w:iCs/>
          <w:sz w:val="18"/>
          <w:szCs w:val="18"/>
        </w:rPr>
        <w:t> </w:t>
      </w:r>
      <w:r w:rsidRPr="009C1D12">
        <w:rPr>
          <w:b/>
          <w:i/>
          <w:iCs/>
          <w:sz w:val="18"/>
          <w:szCs w:val="18"/>
        </w:rPr>
        <w:t>§</w:t>
      </w:r>
      <w:r w:rsidRPr="00F4761F">
        <w:rPr>
          <w:sz w:val="18"/>
          <w:szCs w:val="18"/>
        </w:rPr>
        <w:t xml:space="preserve"> </w:t>
      </w:r>
      <w:r w:rsidRPr="00F4761F">
        <w:rPr>
          <w:i/>
          <w:sz w:val="18"/>
          <w:szCs w:val="18"/>
        </w:rPr>
        <w:t>Vid offentlig kontroll eller annan offentlig verksamhet som utförs av ett organ med delegerade uppgifter eller av en fysisk person som har delegerats vissa uppgif</w:t>
      </w:r>
      <w:r w:rsidRPr="00F4761F">
        <w:rPr>
          <w:i/>
          <w:sz w:val="18"/>
          <w:szCs w:val="18"/>
        </w:rPr>
        <w:softHyphen/>
        <w:t>ter ska följande bestämmelser i förvaltningslagen (2017:900) tillämpas:</w:t>
      </w:r>
    </w:p>
    <w:p w14:paraId="2F27CA6F" w14:textId="77777777" w:rsidR="00F71CC6" w:rsidRPr="003F468F" w:rsidRDefault="00AB307F" w:rsidP="00F71CC6">
      <w:pPr>
        <w:pStyle w:val="Brdtextmedindrag"/>
        <w:rPr>
          <w:i/>
          <w:iCs/>
          <w:sz w:val="18"/>
          <w:szCs w:val="18"/>
        </w:rPr>
      </w:pPr>
      <w:r w:rsidRPr="003F468F">
        <w:rPr>
          <w:i/>
          <w:iCs/>
          <w:sz w:val="18"/>
          <w:szCs w:val="18"/>
        </w:rPr>
        <w:t>– 5 § om legalitet, objektivitet och proportionalitet,</w:t>
      </w:r>
    </w:p>
    <w:p w14:paraId="248DD5EC" w14:textId="77777777" w:rsidR="00F71CC6" w:rsidRPr="003F468F" w:rsidRDefault="00AB307F" w:rsidP="00F71CC6">
      <w:pPr>
        <w:pStyle w:val="Brdtextmedindrag"/>
        <w:rPr>
          <w:i/>
          <w:iCs/>
          <w:sz w:val="18"/>
          <w:szCs w:val="18"/>
        </w:rPr>
      </w:pPr>
      <w:r w:rsidRPr="003F468F">
        <w:rPr>
          <w:i/>
          <w:iCs/>
          <w:sz w:val="18"/>
          <w:szCs w:val="18"/>
        </w:rPr>
        <w:t>– 10 § om partsinsyn,</w:t>
      </w:r>
    </w:p>
    <w:p w14:paraId="70549127" w14:textId="77777777" w:rsidR="00F71CC6" w:rsidRPr="003F468F" w:rsidRDefault="00AB307F" w:rsidP="00F71CC6">
      <w:pPr>
        <w:pStyle w:val="Brdtextmedindrag"/>
        <w:rPr>
          <w:i/>
          <w:iCs/>
          <w:sz w:val="18"/>
          <w:szCs w:val="18"/>
        </w:rPr>
      </w:pPr>
      <w:r w:rsidRPr="003F468F">
        <w:rPr>
          <w:i/>
          <w:iCs/>
          <w:sz w:val="18"/>
          <w:szCs w:val="18"/>
        </w:rPr>
        <w:t>– 16–18 §§ om jäv,</w:t>
      </w:r>
    </w:p>
    <w:p w14:paraId="77517DE0" w14:textId="77777777" w:rsidR="00F71CC6" w:rsidRPr="003F468F" w:rsidRDefault="00AB307F" w:rsidP="00F71CC6">
      <w:pPr>
        <w:pStyle w:val="Brdtextmedindrag"/>
        <w:rPr>
          <w:i/>
          <w:iCs/>
          <w:sz w:val="18"/>
          <w:szCs w:val="18"/>
        </w:rPr>
      </w:pPr>
      <w:r w:rsidRPr="003F468F">
        <w:rPr>
          <w:i/>
          <w:iCs/>
          <w:sz w:val="18"/>
          <w:szCs w:val="18"/>
        </w:rPr>
        <w:t>– 23 § om utredningsansvaret,</w:t>
      </w:r>
    </w:p>
    <w:p w14:paraId="0C56EC32" w14:textId="77777777" w:rsidR="00F71CC6" w:rsidRPr="003F468F" w:rsidRDefault="00AB307F" w:rsidP="00F71CC6">
      <w:pPr>
        <w:pStyle w:val="Brdtextmedindrag"/>
        <w:rPr>
          <w:i/>
          <w:iCs/>
          <w:sz w:val="18"/>
          <w:szCs w:val="18"/>
        </w:rPr>
      </w:pPr>
      <w:r w:rsidRPr="003F468F">
        <w:rPr>
          <w:i/>
          <w:iCs/>
          <w:sz w:val="18"/>
          <w:szCs w:val="18"/>
        </w:rPr>
        <w:t>– 24 § om när man får lämna uppgifter muntligt,</w:t>
      </w:r>
    </w:p>
    <w:p w14:paraId="7DAFEA57" w14:textId="77777777" w:rsidR="00F71CC6" w:rsidRPr="003F468F" w:rsidRDefault="00AB307F" w:rsidP="00F71CC6">
      <w:pPr>
        <w:pStyle w:val="Brdtextmedindrag"/>
        <w:rPr>
          <w:i/>
          <w:iCs/>
          <w:sz w:val="18"/>
          <w:szCs w:val="18"/>
        </w:rPr>
      </w:pPr>
      <w:r w:rsidRPr="003F468F">
        <w:rPr>
          <w:i/>
          <w:iCs/>
          <w:sz w:val="18"/>
          <w:szCs w:val="18"/>
        </w:rPr>
        <w:t>– 25 § om kommunikation,</w:t>
      </w:r>
    </w:p>
    <w:p w14:paraId="60BE03F0" w14:textId="77777777" w:rsidR="00F71CC6" w:rsidRPr="003F468F" w:rsidRDefault="00AB307F" w:rsidP="00F71CC6">
      <w:pPr>
        <w:pStyle w:val="Brdtextmedindrag"/>
        <w:rPr>
          <w:i/>
          <w:iCs/>
          <w:sz w:val="18"/>
          <w:szCs w:val="18"/>
        </w:rPr>
      </w:pPr>
      <w:r w:rsidRPr="003F468F">
        <w:rPr>
          <w:i/>
          <w:iCs/>
          <w:sz w:val="18"/>
          <w:szCs w:val="18"/>
        </w:rPr>
        <w:t>– 27 § om dokumentation av uppgifter,</w:t>
      </w:r>
    </w:p>
    <w:p w14:paraId="74AA0399" w14:textId="77777777" w:rsidR="00F71CC6" w:rsidRPr="003F468F" w:rsidRDefault="00AB307F" w:rsidP="00F71CC6">
      <w:pPr>
        <w:pStyle w:val="Brdtextmedindrag"/>
        <w:rPr>
          <w:i/>
          <w:iCs/>
          <w:sz w:val="18"/>
          <w:szCs w:val="18"/>
        </w:rPr>
      </w:pPr>
      <w:r w:rsidRPr="003F468F">
        <w:rPr>
          <w:i/>
          <w:iCs/>
          <w:sz w:val="18"/>
          <w:szCs w:val="18"/>
        </w:rPr>
        <w:t>– 31 § om dokumentation av beslut,</w:t>
      </w:r>
    </w:p>
    <w:p w14:paraId="3958F6A0" w14:textId="77777777" w:rsidR="00F71CC6" w:rsidRPr="003F468F" w:rsidRDefault="00AB307F" w:rsidP="00F71CC6">
      <w:pPr>
        <w:pStyle w:val="Brdtextmedindrag"/>
        <w:rPr>
          <w:i/>
          <w:iCs/>
          <w:sz w:val="18"/>
          <w:szCs w:val="18"/>
        </w:rPr>
      </w:pPr>
      <w:r w:rsidRPr="003F468F">
        <w:rPr>
          <w:i/>
          <w:iCs/>
          <w:sz w:val="18"/>
          <w:szCs w:val="18"/>
        </w:rPr>
        <w:t>– 32 § om motivering av beslut,</w:t>
      </w:r>
    </w:p>
    <w:p w14:paraId="24FA1D49" w14:textId="77777777" w:rsidR="00F71CC6" w:rsidRPr="003F468F" w:rsidRDefault="00AB307F" w:rsidP="00F71CC6">
      <w:pPr>
        <w:pStyle w:val="Brdtextmedindrag"/>
        <w:rPr>
          <w:i/>
          <w:iCs/>
          <w:sz w:val="18"/>
          <w:szCs w:val="18"/>
        </w:rPr>
      </w:pPr>
      <w:r w:rsidRPr="003F468F">
        <w:rPr>
          <w:i/>
          <w:iCs/>
          <w:sz w:val="18"/>
          <w:szCs w:val="18"/>
        </w:rPr>
        <w:t>– 33 och 34 §§ om underrättelse om innehållet i beslut och hur ett överklagande går till,</w:t>
      </w:r>
    </w:p>
    <w:p w14:paraId="2A424619" w14:textId="77777777" w:rsidR="00F71CC6" w:rsidRPr="003F468F" w:rsidRDefault="00AB307F" w:rsidP="00F71CC6">
      <w:pPr>
        <w:pStyle w:val="Brdtextmedindrag"/>
        <w:rPr>
          <w:i/>
          <w:iCs/>
          <w:sz w:val="18"/>
          <w:szCs w:val="18"/>
        </w:rPr>
      </w:pPr>
      <w:bookmarkStart w:id="666" w:name="_Hlk43899104"/>
      <w:r w:rsidRPr="003F468F">
        <w:rPr>
          <w:i/>
          <w:iCs/>
          <w:sz w:val="18"/>
          <w:szCs w:val="18"/>
        </w:rPr>
        <w:t>–</w:t>
      </w:r>
      <w:bookmarkEnd w:id="666"/>
      <w:r w:rsidRPr="003F468F">
        <w:rPr>
          <w:i/>
          <w:iCs/>
          <w:sz w:val="18"/>
          <w:szCs w:val="18"/>
        </w:rPr>
        <w:t xml:space="preserve"> 36 § om rättelse av skrivfel och liknande, och </w:t>
      </w:r>
    </w:p>
    <w:p w14:paraId="4B87F8FC" w14:textId="77777777" w:rsidR="00F71CC6" w:rsidRPr="00F4761F" w:rsidRDefault="00AB307F" w:rsidP="00F71CC6">
      <w:pPr>
        <w:pStyle w:val="Brdtextmedindrag"/>
      </w:pPr>
      <w:r w:rsidRPr="003F468F">
        <w:rPr>
          <w:i/>
          <w:iCs/>
          <w:sz w:val="18"/>
          <w:szCs w:val="18"/>
        </w:rPr>
        <w:t>– 42 § om vem som får överklaga ett beslut</w:t>
      </w:r>
      <w:r w:rsidRPr="00F4761F">
        <w:rPr>
          <w:iCs/>
        </w:rPr>
        <w:t>.</w:t>
      </w:r>
    </w:p>
    <w:p w14:paraId="3A67B576" w14:textId="77777777" w:rsidR="00F71CC6" w:rsidRDefault="00F71CC6" w:rsidP="00F71CC6">
      <w:pPr>
        <w:pStyle w:val="Brdtextmedindrag"/>
        <w:rPr>
          <w:i/>
        </w:rPr>
      </w:pPr>
    </w:p>
    <w:p w14:paraId="37A94882" w14:textId="77777777" w:rsidR="00F71CC6" w:rsidRDefault="00AB307F" w:rsidP="00F71CC6">
      <w:pPr>
        <w:pStyle w:val="Brdtextmedindrag"/>
        <w:ind w:firstLine="0"/>
      </w:pPr>
      <w:r>
        <w:t xml:space="preserve">Paragrafen är ny. Övervägandena finns i </w:t>
      </w:r>
      <w:r w:rsidRPr="00615C45">
        <w:t xml:space="preserve">avsnitten </w:t>
      </w:r>
      <w:r>
        <w:t>6.4</w:t>
      </w:r>
      <w:r w:rsidRPr="00615C45">
        <w:t xml:space="preserve"> och </w:t>
      </w:r>
      <w:r>
        <w:t>10</w:t>
      </w:r>
      <w:r w:rsidRPr="00615C45">
        <w:t>.</w:t>
      </w:r>
      <w:r>
        <w:t>16.</w:t>
      </w:r>
    </w:p>
    <w:p w14:paraId="744F787E" w14:textId="77777777" w:rsidR="00F71CC6" w:rsidRDefault="00AB307F" w:rsidP="00F71CC6">
      <w:pPr>
        <w:pStyle w:val="Brdtextmedindrag"/>
      </w:pPr>
      <w:r>
        <w:t>Bestämmelsen reglerar vilka bestämmelser i förvaltningslagen som ska tillämpas vid offentlig kontroll eller annan offentlig verksamhet som utförs av ett organ med delegerade uppgifter eller av en fysisk person som har delegerats vissa uppgifter. Det gäller bestämmelserna om legalitet, objektivitet och proportionalitet, partsinsyn, jäv, utredningsansvaret, när man får lämna uppgifter muntligt, kommunikation, dokumentation av upp</w:t>
      </w:r>
      <w:r>
        <w:softHyphen/>
        <w:t>gifter, dokumentation av beslut, motivering av beslut, underrättelse om innehållet i beslut och hur ett överklagande går till, rättelse av skrivfel och liknande och om vem som får överklaga beslut.</w:t>
      </w:r>
    </w:p>
    <w:p w14:paraId="27CE6EBD" w14:textId="77777777" w:rsidR="00F71CC6" w:rsidRPr="00F4761F" w:rsidRDefault="00AB307F" w:rsidP="00F71CC6">
      <w:pPr>
        <w:pStyle w:val="Rubrik4utannumrering"/>
        <w:rPr>
          <w:i/>
          <w:iCs/>
          <w:sz w:val="18"/>
          <w:szCs w:val="18"/>
        </w:rPr>
      </w:pPr>
      <w:r w:rsidRPr="00F4761F">
        <w:rPr>
          <w:i/>
          <w:iCs/>
          <w:sz w:val="18"/>
          <w:szCs w:val="18"/>
        </w:rPr>
        <w:t>Tystnadsplikt</w:t>
      </w:r>
    </w:p>
    <w:p w14:paraId="357B10F8" w14:textId="77777777" w:rsidR="00F71CC6" w:rsidRPr="00F4761F" w:rsidRDefault="00AB307F" w:rsidP="00F71CC6">
      <w:pPr>
        <w:pStyle w:val="Brdtext"/>
        <w:rPr>
          <w:i/>
          <w:sz w:val="18"/>
          <w:szCs w:val="18"/>
        </w:rPr>
      </w:pPr>
      <w:r w:rsidRPr="009C1D12">
        <w:rPr>
          <w:b/>
          <w:i/>
          <w:iCs/>
          <w:sz w:val="18"/>
          <w:szCs w:val="18"/>
        </w:rPr>
        <w:t>15 §</w:t>
      </w:r>
      <w:r w:rsidRPr="00F4761F">
        <w:rPr>
          <w:sz w:val="18"/>
          <w:szCs w:val="18"/>
        </w:rPr>
        <w:t xml:space="preserve"> </w:t>
      </w:r>
      <w:r w:rsidRPr="00F4761F">
        <w:rPr>
          <w:i/>
          <w:sz w:val="18"/>
          <w:szCs w:val="18"/>
        </w:rPr>
        <w:t xml:space="preserve">Den som </w:t>
      </w:r>
      <w:r>
        <w:rPr>
          <w:i/>
          <w:sz w:val="18"/>
          <w:szCs w:val="18"/>
        </w:rPr>
        <w:t xml:space="preserve">i enskild verksamhet </w:t>
      </w:r>
      <w:r w:rsidRPr="00F4761F">
        <w:rPr>
          <w:i/>
          <w:sz w:val="18"/>
          <w:szCs w:val="18"/>
        </w:rPr>
        <w:t xml:space="preserve">utför </w:t>
      </w:r>
      <w:r w:rsidRPr="00932492">
        <w:rPr>
          <w:i/>
          <w:sz w:val="18"/>
          <w:szCs w:val="18"/>
        </w:rPr>
        <w:t>eller har utfört</w:t>
      </w:r>
      <w:r>
        <w:rPr>
          <w:i/>
        </w:rPr>
        <w:t xml:space="preserve"> </w:t>
      </w:r>
      <w:r w:rsidRPr="00F4761F">
        <w:rPr>
          <w:i/>
          <w:sz w:val="18"/>
          <w:szCs w:val="18"/>
        </w:rPr>
        <w:t xml:space="preserve">offentlig kontroll eller annan offentlig verksamhet får inte obehörigen röja eller utnyttja det som han eller hon har fått kännedom om </w:t>
      </w:r>
      <w:r>
        <w:rPr>
          <w:i/>
          <w:sz w:val="18"/>
          <w:szCs w:val="18"/>
        </w:rPr>
        <w:t xml:space="preserve">medan </w:t>
      </w:r>
      <w:r w:rsidRPr="00F4761F">
        <w:rPr>
          <w:i/>
          <w:sz w:val="18"/>
          <w:szCs w:val="18"/>
        </w:rPr>
        <w:t>uppgifterna utfördes.</w:t>
      </w:r>
      <w:r>
        <w:rPr>
          <w:i/>
          <w:sz w:val="18"/>
          <w:szCs w:val="18"/>
        </w:rPr>
        <w:t xml:space="preserve"> </w:t>
      </w:r>
      <w:r w:rsidRPr="00B94839">
        <w:rPr>
          <w:i/>
          <w:sz w:val="18"/>
          <w:szCs w:val="18"/>
        </w:rPr>
        <w:t xml:space="preserve">Detsamma ska gälla den som i enskild verksamhet utför </w:t>
      </w:r>
      <w:r w:rsidRPr="00932492">
        <w:rPr>
          <w:i/>
          <w:sz w:val="18"/>
          <w:szCs w:val="18"/>
        </w:rPr>
        <w:t>eller har utfört</w:t>
      </w:r>
      <w:r>
        <w:rPr>
          <w:i/>
        </w:rPr>
        <w:t xml:space="preserve"> </w:t>
      </w:r>
      <w:r w:rsidRPr="00B94839">
        <w:rPr>
          <w:i/>
          <w:sz w:val="18"/>
          <w:szCs w:val="18"/>
        </w:rPr>
        <w:t>laboratorieanalyser, laboratorietester eller laboratoriediagnostik på prover som tas vid offentlig kontroll och annan offentlig verksamhet</w:t>
      </w:r>
      <w:r>
        <w:rPr>
          <w:i/>
          <w:sz w:val="18"/>
          <w:szCs w:val="18"/>
        </w:rPr>
        <w:t>.</w:t>
      </w:r>
    </w:p>
    <w:p w14:paraId="4D46B86F" w14:textId="77777777" w:rsidR="00F71CC6" w:rsidRPr="00797AB0" w:rsidRDefault="00AB307F" w:rsidP="00F71CC6">
      <w:pPr>
        <w:pStyle w:val="Brdtextmedindrag"/>
        <w:rPr>
          <w:rFonts w:ascii="OrigGarmnd BT" w:hAnsi="OrigGarmnd BT"/>
          <w:i/>
        </w:rPr>
      </w:pPr>
      <w:r w:rsidRPr="00F4761F">
        <w:rPr>
          <w:i/>
          <w:sz w:val="18"/>
          <w:szCs w:val="18"/>
        </w:rPr>
        <w:t>I det allmännas verksamhet tillämpas offentlighets- och sekretesslagen (2009:400) i stället för första stycket.</w:t>
      </w:r>
    </w:p>
    <w:p w14:paraId="2D1E58F6" w14:textId="77777777" w:rsidR="00F71CC6" w:rsidRDefault="00F71CC6" w:rsidP="00F71CC6">
      <w:pPr>
        <w:pStyle w:val="Brdtextmedindrag"/>
        <w:ind w:firstLine="0"/>
      </w:pPr>
    </w:p>
    <w:p w14:paraId="004798A8" w14:textId="77777777" w:rsidR="00F71CC6" w:rsidRDefault="00AB307F" w:rsidP="00F71CC6">
      <w:pPr>
        <w:pStyle w:val="Brdtextmedindrag"/>
        <w:ind w:firstLine="0"/>
      </w:pPr>
      <w:r w:rsidRPr="00797AB0">
        <w:t xml:space="preserve">Paragrafen är ny. Övervägandena finns </w:t>
      </w:r>
      <w:r w:rsidRPr="00615C45">
        <w:t xml:space="preserve">i avsnitten </w:t>
      </w:r>
      <w:r>
        <w:t>6.6</w:t>
      </w:r>
      <w:r w:rsidRPr="00615C45">
        <w:t xml:space="preserve"> och </w:t>
      </w:r>
      <w:r>
        <w:t>10</w:t>
      </w:r>
      <w:r w:rsidRPr="00615C45">
        <w:t>.</w:t>
      </w:r>
      <w:r>
        <w:t>12.</w:t>
      </w:r>
    </w:p>
    <w:p w14:paraId="55B81CDA" w14:textId="1F149799" w:rsidR="00F71CC6" w:rsidRDefault="00AB307F" w:rsidP="00F71CC6">
      <w:pPr>
        <w:pStyle w:val="Brdtextmedindrag"/>
      </w:pPr>
      <w:r w:rsidRPr="00DF341A">
        <w:t>I</w:t>
      </w:r>
      <w:r w:rsidRPr="00797AB0">
        <w:t xml:space="preserve"> </w:t>
      </w:r>
      <w:r w:rsidRPr="00797AB0">
        <w:rPr>
          <w:i/>
        </w:rPr>
        <w:t>första stycket</w:t>
      </w:r>
      <w:r w:rsidRPr="00797AB0">
        <w:t xml:space="preserve"> föreskrivs att de</w:t>
      </w:r>
      <w:r>
        <w:t>n</w:t>
      </w:r>
      <w:r w:rsidRPr="00797AB0">
        <w:t xml:space="preserve"> som</w:t>
      </w:r>
      <w:r>
        <w:t xml:space="preserve"> i enskild verksamhet</w:t>
      </w:r>
      <w:r w:rsidRPr="00797AB0">
        <w:t xml:space="preserve"> utför </w:t>
      </w:r>
      <w:r w:rsidRPr="00932492">
        <w:rPr>
          <w:iCs/>
        </w:rPr>
        <w:t xml:space="preserve">eller har utfört </w:t>
      </w:r>
      <w:r w:rsidRPr="00797AB0">
        <w:t xml:space="preserve">offentlig kontroll eller annan offentlig verksamhet enligt lagen eller de EU-bestämmelser som lagen kompletterar inte obehörigen får röja eller utnyttja det som </w:t>
      </w:r>
      <w:r>
        <w:t>han eller hon</w:t>
      </w:r>
      <w:r w:rsidRPr="00797AB0">
        <w:t xml:space="preserve"> har fått kännedom om under utförandet av sina uppgifter. </w:t>
      </w:r>
      <w:r>
        <w:t xml:space="preserve">Tystnadsplikt gäller även för den som i enskild verksamhet utför </w:t>
      </w:r>
      <w:r w:rsidRPr="00932492">
        <w:rPr>
          <w:iCs/>
        </w:rPr>
        <w:t>eller har utfört</w:t>
      </w:r>
      <w:r>
        <w:rPr>
          <w:i/>
        </w:rPr>
        <w:t xml:space="preserve"> </w:t>
      </w:r>
      <w:r>
        <w:t>laboratorieanalyser, laboratorietester eller laboratoriediagnostik på prover som tas vid offentlig kontroll och annan offentlig verksamhet. Innebörden av obehörighetsrekvisitet ska tolkas med ledning av de skaderekvisit som finns i motsvarande bestämmelser i offentlighets- och sekretesslagen, jfr avsnitt 6.6.</w:t>
      </w:r>
    </w:p>
    <w:p w14:paraId="1337BD67" w14:textId="77777777" w:rsidR="00F71CC6" w:rsidRDefault="00AB307F" w:rsidP="00F71CC6">
      <w:pPr>
        <w:pStyle w:val="Brdtextmedindrag"/>
      </w:pPr>
      <w:r>
        <w:t xml:space="preserve">Vid tillämpningen av bestämmelsen bör även artikel 8 i den nya kontrollförordningen beaktas. </w:t>
      </w:r>
      <w:r w:rsidRPr="00797AB0">
        <w:t xml:space="preserve">Artikeln gäller </w:t>
      </w:r>
      <w:r>
        <w:t xml:space="preserve">inte bara myndigheter utan </w:t>
      </w:r>
      <w:r w:rsidRPr="00797AB0">
        <w:t>även organ med delegerade uppgifter och fysiska personer som har delegerats vissa upp</w:t>
      </w:r>
      <w:r>
        <w:softHyphen/>
      </w:r>
      <w:r w:rsidRPr="00797AB0">
        <w:t>gifter samt officiella laboratorier</w:t>
      </w:r>
      <w:r>
        <w:t>.</w:t>
      </w:r>
      <w:r w:rsidRPr="00D55420">
        <w:t xml:space="preserve"> </w:t>
      </w:r>
    </w:p>
    <w:p w14:paraId="5C69D0FD" w14:textId="77777777" w:rsidR="00F71CC6" w:rsidRDefault="00AB307F" w:rsidP="00F71CC6">
      <w:pPr>
        <w:pStyle w:val="Brdtextmedindrag"/>
      </w:pPr>
      <w:r>
        <w:t>F</w:t>
      </w:r>
      <w:r w:rsidRPr="00D55420">
        <w:t xml:space="preserve">örsta stycket har fått sin utformning efter synpunkter från </w:t>
      </w:r>
      <w:r w:rsidRPr="00D55420">
        <w:rPr>
          <w:i/>
          <w:iCs/>
        </w:rPr>
        <w:t>Lagrådet.</w:t>
      </w:r>
    </w:p>
    <w:p w14:paraId="62835911" w14:textId="77777777" w:rsidR="00F71CC6" w:rsidRDefault="00AB307F" w:rsidP="00F71CC6">
      <w:pPr>
        <w:pStyle w:val="Brdtextmedindrag"/>
      </w:pPr>
      <w:r w:rsidRPr="00797AB0">
        <w:t xml:space="preserve">I </w:t>
      </w:r>
      <w:r w:rsidRPr="00797AB0">
        <w:rPr>
          <w:i/>
        </w:rPr>
        <w:t>andra stycket</w:t>
      </w:r>
      <w:r w:rsidRPr="00797AB0">
        <w:t xml:space="preserve"> upplyses om att bestämmelserna i offentlighets- och sekretesslagen gäller för statliga och kommunala myndigheter</w:t>
      </w:r>
      <w:r>
        <w:t>.</w:t>
      </w:r>
    </w:p>
    <w:p w14:paraId="63FCD53D" w14:textId="77777777" w:rsidR="00F71CC6" w:rsidRPr="00F4761F" w:rsidRDefault="00AB307F" w:rsidP="00F71CC6">
      <w:pPr>
        <w:pStyle w:val="Rubrik4utannumrering"/>
        <w:rPr>
          <w:i/>
          <w:iCs/>
          <w:sz w:val="18"/>
          <w:szCs w:val="18"/>
        </w:rPr>
      </w:pPr>
      <w:r w:rsidRPr="00F4761F">
        <w:rPr>
          <w:sz w:val="18"/>
          <w:szCs w:val="18"/>
        </w:rPr>
        <w:t xml:space="preserve">Överflyttning av offentlig kontroll </w:t>
      </w:r>
      <w:r w:rsidRPr="00F4761F">
        <w:rPr>
          <w:i/>
          <w:iCs/>
          <w:sz w:val="18"/>
          <w:szCs w:val="18"/>
        </w:rPr>
        <w:t>och annan offentlig verksamhet</w:t>
      </w:r>
    </w:p>
    <w:p w14:paraId="758D6CDC" w14:textId="77777777" w:rsidR="00F71CC6" w:rsidRPr="00F4761F" w:rsidRDefault="00AB307F" w:rsidP="00F71CC6">
      <w:pPr>
        <w:pStyle w:val="Brdtext"/>
        <w:rPr>
          <w:sz w:val="18"/>
          <w:szCs w:val="18"/>
        </w:rPr>
      </w:pPr>
      <w:r w:rsidRPr="00F4761F">
        <w:rPr>
          <w:b/>
          <w:sz w:val="18"/>
          <w:szCs w:val="18"/>
        </w:rPr>
        <w:t>16 §</w:t>
      </w:r>
      <w:r w:rsidRPr="00F4761F">
        <w:rPr>
          <w:sz w:val="18"/>
          <w:szCs w:val="18"/>
        </w:rPr>
        <w:t xml:space="preserve"> </w:t>
      </w:r>
      <w:r w:rsidRPr="00DF746B">
        <w:rPr>
          <w:sz w:val="18"/>
          <w:szCs w:val="18"/>
        </w:rPr>
        <w:t xml:space="preserve">Jordbruksverket eller en annan statlig kontrollmyndighet som regeringen bestämt enligt denna lag får, i samråd med en kommun, besluta att </w:t>
      </w:r>
      <w:r w:rsidRPr="00DF746B">
        <w:rPr>
          <w:i/>
          <w:iCs/>
          <w:sz w:val="18"/>
          <w:szCs w:val="18"/>
        </w:rPr>
        <w:t xml:space="preserve">ansvaret för </w:t>
      </w:r>
      <w:r w:rsidRPr="00DF746B">
        <w:rPr>
          <w:i/>
          <w:sz w:val="18"/>
          <w:szCs w:val="18"/>
        </w:rPr>
        <w:t>offentlig</w:t>
      </w:r>
      <w:r w:rsidRPr="00DF746B">
        <w:rPr>
          <w:sz w:val="18"/>
          <w:szCs w:val="18"/>
        </w:rPr>
        <w:t xml:space="preserve"> kontroll </w:t>
      </w:r>
      <w:r w:rsidRPr="00DF746B">
        <w:rPr>
          <w:i/>
          <w:sz w:val="18"/>
          <w:szCs w:val="18"/>
        </w:rPr>
        <w:t>och annan offentlig verksamhet i fråga om</w:t>
      </w:r>
      <w:r w:rsidRPr="00DF746B">
        <w:rPr>
          <w:sz w:val="18"/>
          <w:szCs w:val="18"/>
        </w:rPr>
        <w:t xml:space="preserve"> en viss verksamhet</w:t>
      </w:r>
      <w:r w:rsidRPr="00DF746B">
        <w:rPr>
          <w:i/>
          <w:sz w:val="18"/>
          <w:szCs w:val="18"/>
        </w:rPr>
        <w:t xml:space="preserve"> ska</w:t>
      </w:r>
      <w:r w:rsidRPr="00DF746B">
        <w:rPr>
          <w:sz w:val="18"/>
          <w:szCs w:val="18"/>
        </w:rPr>
        <w:t xml:space="preserve"> flyttas över </w:t>
      </w:r>
      <w:r w:rsidRPr="00DF746B">
        <w:rPr>
          <w:i/>
          <w:iCs/>
          <w:sz w:val="18"/>
          <w:szCs w:val="18"/>
        </w:rPr>
        <w:t xml:space="preserve">från </w:t>
      </w:r>
      <w:r w:rsidRPr="00DF746B">
        <w:rPr>
          <w:sz w:val="18"/>
          <w:szCs w:val="18"/>
        </w:rPr>
        <w:t>kommunen</w:t>
      </w:r>
      <w:r w:rsidRPr="00DF746B">
        <w:rPr>
          <w:i/>
          <w:iCs/>
          <w:sz w:val="18"/>
          <w:szCs w:val="18"/>
        </w:rPr>
        <w:t xml:space="preserve"> </w:t>
      </w:r>
      <w:r w:rsidRPr="00DF746B">
        <w:rPr>
          <w:sz w:val="18"/>
          <w:szCs w:val="18"/>
        </w:rPr>
        <w:t>till verket eller myndig</w:t>
      </w:r>
      <w:r w:rsidRPr="00DF746B">
        <w:rPr>
          <w:sz w:val="18"/>
          <w:szCs w:val="18"/>
        </w:rPr>
        <w:softHyphen/>
        <w:t>heten. Ett sådant beslut får fattas om verksamheten har stor omfattning, är särskilt komplice</w:t>
      </w:r>
      <w:r w:rsidRPr="00DF746B">
        <w:rPr>
          <w:sz w:val="18"/>
          <w:szCs w:val="18"/>
        </w:rPr>
        <w:softHyphen/>
        <w:t>rad eller om det finns andra sär</w:t>
      </w:r>
      <w:r w:rsidRPr="00DF746B">
        <w:rPr>
          <w:sz w:val="18"/>
          <w:szCs w:val="18"/>
        </w:rPr>
        <w:softHyphen/>
        <w:t>skilda skäl</w:t>
      </w:r>
    </w:p>
    <w:p w14:paraId="4D961CBF" w14:textId="77777777" w:rsidR="00F71CC6" w:rsidRPr="00F4761F" w:rsidRDefault="00AB307F" w:rsidP="00F71CC6">
      <w:pPr>
        <w:pStyle w:val="Brdtextmedindrag"/>
        <w:rPr>
          <w:sz w:val="18"/>
          <w:szCs w:val="18"/>
        </w:rPr>
      </w:pPr>
      <w:r w:rsidRPr="00F4761F">
        <w:rPr>
          <w:sz w:val="18"/>
          <w:szCs w:val="18"/>
        </w:rPr>
        <w:t xml:space="preserve">Jordbruksverket eller myndigheten får besluta att </w:t>
      </w:r>
      <w:r w:rsidRPr="00F4761F">
        <w:rPr>
          <w:i/>
          <w:sz w:val="18"/>
          <w:szCs w:val="18"/>
        </w:rPr>
        <w:t>ansvaret ska</w:t>
      </w:r>
      <w:r w:rsidRPr="00F4761F">
        <w:rPr>
          <w:sz w:val="18"/>
          <w:szCs w:val="18"/>
        </w:rPr>
        <w:t xml:space="preserve"> lämnas tillbaka till kommunen, om verket eller myndig</w:t>
      </w:r>
      <w:r w:rsidRPr="00F4761F">
        <w:rPr>
          <w:sz w:val="18"/>
          <w:szCs w:val="18"/>
        </w:rPr>
        <w:softHyphen/>
        <w:t>heten och kommunen är överens om det.</w:t>
      </w:r>
    </w:p>
    <w:p w14:paraId="12D9A9B9" w14:textId="77777777" w:rsidR="00F71CC6" w:rsidRDefault="00F71CC6" w:rsidP="00F71CC6">
      <w:pPr>
        <w:pStyle w:val="Brdtextmedindrag"/>
      </w:pPr>
    </w:p>
    <w:p w14:paraId="4350EBFC" w14:textId="77777777" w:rsidR="00F71CC6" w:rsidRDefault="00AB307F" w:rsidP="00F71CC6">
      <w:pPr>
        <w:pStyle w:val="Brdtextmedindrag"/>
        <w:ind w:firstLine="0"/>
      </w:pPr>
      <w:r>
        <w:t xml:space="preserve">Paragrafen innehåller bestämmelser om frivillig överflyttning av offentlig kontroll av en viss verksamhet från en kommun till Jordbruksverket eller annan statlig kontrollmyndighet. Övervägandena finns i </w:t>
      </w:r>
      <w:r w:rsidRPr="00615C45">
        <w:t xml:space="preserve">avsnitt </w:t>
      </w:r>
      <w:r>
        <w:t>10</w:t>
      </w:r>
      <w:r w:rsidRPr="00615C45">
        <w:t>.</w:t>
      </w:r>
      <w:r>
        <w:t>4.</w:t>
      </w:r>
    </w:p>
    <w:p w14:paraId="1279EADB" w14:textId="77777777" w:rsidR="00F71CC6" w:rsidRDefault="00AB307F" w:rsidP="00F71CC6">
      <w:pPr>
        <w:pStyle w:val="Brdtextmedindrag"/>
      </w:pPr>
      <w:r>
        <w:t xml:space="preserve">Ändringen i </w:t>
      </w:r>
      <w:r w:rsidRPr="00797AB0">
        <w:rPr>
          <w:i/>
        </w:rPr>
        <w:t>första stycket</w:t>
      </w:r>
      <w:r>
        <w:t xml:space="preserve"> innebär att ett tillägg görs om att även annan offentlig verksamhet som hänger samman med kontrollen kan flyttas över.  </w:t>
      </w:r>
      <w:r w:rsidRPr="00FF644D">
        <w:t xml:space="preserve">Bestämmelsen har utformats i enlighet med </w:t>
      </w:r>
      <w:r w:rsidRPr="00FF644D">
        <w:rPr>
          <w:i/>
          <w:iCs/>
        </w:rPr>
        <w:t>Lagrådets</w:t>
      </w:r>
      <w:r w:rsidRPr="00FF644D">
        <w:t xml:space="preserve"> synpunkter</w:t>
      </w:r>
      <w:r>
        <w:t>.</w:t>
      </w:r>
    </w:p>
    <w:p w14:paraId="6A3391E6" w14:textId="77777777" w:rsidR="00F71CC6" w:rsidRDefault="00AB307F" w:rsidP="00F71CC6">
      <w:pPr>
        <w:pStyle w:val="Brdtextmedindrag"/>
      </w:pPr>
      <w:r>
        <w:t xml:space="preserve">Ändringen i </w:t>
      </w:r>
      <w:r w:rsidRPr="00797AB0">
        <w:rPr>
          <w:i/>
        </w:rPr>
        <w:t>andra stycket</w:t>
      </w:r>
      <w:r>
        <w:t xml:space="preserve"> innebär att sådan annan offentlig verksamhet som har flyttats över till verket eller myndigheten också kan lämnas till</w:t>
      </w:r>
      <w:r>
        <w:softHyphen/>
        <w:t>baka till kommunen.</w:t>
      </w:r>
    </w:p>
    <w:p w14:paraId="57710330" w14:textId="77777777" w:rsidR="00F71CC6" w:rsidRDefault="00AB307F" w:rsidP="00F71CC6">
      <w:pPr>
        <w:pStyle w:val="Brdtextmedindrag"/>
      </w:pPr>
      <w:r>
        <w:t>Övriga ändringar är språkliga.</w:t>
      </w:r>
    </w:p>
    <w:p w14:paraId="25943217" w14:textId="77777777" w:rsidR="00F71CC6" w:rsidRDefault="00F71CC6" w:rsidP="00F71CC6">
      <w:pPr>
        <w:pStyle w:val="Brdtextmedindrag"/>
      </w:pPr>
    </w:p>
    <w:p w14:paraId="4152542D" w14:textId="77777777" w:rsidR="00F71CC6" w:rsidRPr="00D418B0" w:rsidRDefault="00AB307F" w:rsidP="00F71CC6">
      <w:pPr>
        <w:pStyle w:val="Brdtextmedindrag"/>
        <w:ind w:firstLine="0"/>
        <w:rPr>
          <w:sz w:val="18"/>
          <w:szCs w:val="18"/>
        </w:rPr>
      </w:pPr>
      <w:r w:rsidRPr="00D418B0">
        <w:rPr>
          <w:b/>
          <w:sz w:val="18"/>
          <w:szCs w:val="18"/>
        </w:rPr>
        <w:t>17 §</w:t>
      </w:r>
      <w:r w:rsidRPr="00D418B0">
        <w:rPr>
          <w:sz w:val="18"/>
          <w:szCs w:val="18"/>
        </w:rPr>
        <w:t xml:space="preserve"> Jordbruksverket eller en annan statlig kontrollmyndig</w:t>
      </w:r>
      <w:r w:rsidRPr="00D418B0">
        <w:rPr>
          <w:sz w:val="18"/>
          <w:szCs w:val="18"/>
        </w:rPr>
        <w:softHyphen/>
        <w:t>het som regeringen bestämt en</w:t>
      </w:r>
      <w:r w:rsidRPr="00D418B0">
        <w:rPr>
          <w:sz w:val="18"/>
          <w:szCs w:val="18"/>
        </w:rPr>
        <w:softHyphen/>
        <w:t xml:space="preserve">ligt denna lag får, i samråd med en kommun, besluta att </w:t>
      </w:r>
      <w:r w:rsidRPr="00D418B0">
        <w:rPr>
          <w:i/>
          <w:iCs/>
          <w:sz w:val="18"/>
          <w:szCs w:val="18"/>
        </w:rPr>
        <w:t>ansvaret för</w:t>
      </w:r>
      <w:r w:rsidRPr="00D418B0">
        <w:rPr>
          <w:sz w:val="18"/>
          <w:szCs w:val="18"/>
        </w:rPr>
        <w:t xml:space="preserve"> </w:t>
      </w:r>
      <w:r w:rsidRPr="00D418B0">
        <w:rPr>
          <w:i/>
          <w:sz w:val="18"/>
          <w:szCs w:val="18"/>
        </w:rPr>
        <w:t>offentlig</w:t>
      </w:r>
      <w:r w:rsidRPr="00D418B0">
        <w:rPr>
          <w:sz w:val="18"/>
          <w:szCs w:val="18"/>
        </w:rPr>
        <w:t xml:space="preserve"> kontroll </w:t>
      </w:r>
      <w:r w:rsidRPr="00D418B0">
        <w:rPr>
          <w:i/>
          <w:sz w:val="18"/>
          <w:szCs w:val="18"/>
        </w:rPr>
        <w:t>och annan offentlig verksamhet i fråga om</w:t>
      </w:r>
      <w:r w:rsidRPr="00D418B0">
        <w:rPr>
          <w:sz w:val="18"/>
          <w:szCs w:val="18"/>
        </w:rPr>
        <w:t xml:space="preserve"> en viss anläggning </w:t>
      </w:r>
      <w:r w:rsidRPr="00D418B0">
        <w:rPr>
          <w:i/>
          <w:sz w:val="18"/>
          <w:szCs w:val="18"/>
        </w:rPr>
        <w:t>ska</w:t>
      </w:r>
      <w:r w:rsidRPr="00D418B0">
        <w:rPr>
          <w:sz w:val="18"/>
          <w:szCs w:val="18"/>
        </w:rPr>
        <w:t xml:space="preserve"> flyttas från verket eller myndigheten till en kommun.</w:t>
      </w:r>
    </w:p>
    <w:p w14:paraId="0E74288E" w14:textId="77777777" w:rsidR="00F71CC6" w:rsidRDefault="00F71CC6" w:rsidP="00F71CC6">
      <w:pPr>
        <w:pStyle w:val="Brdtextmedindrag"/>
        <w:ind w:firstLine="0"/>
      </w:pPr>
    </w:p>
    <w:p w14:paraId="194479C6" w14:textId="77777777" w:rsidR="00F71CC6" w:rsidRPr="0089267B" w:rsidRDefault="00AB307F" w:rsidP="00F71CC6">
      <w:pPr>
        <w:pStyle w:val="Brdtextmedindrag"/>
        <w:ind w:firstLine="0"/>
      </w:pPr>
      <w:r w:rsidRPr="0089267B">
        <w:t>Paragrafen innehåller en bestämmelse om frivillig överflyttning av offent</w:t>
      </w:r>
      <w:r>
        <w:softHyphen/>
      </w:r>
      <w:r w:rsidRPr="0089267B">
        <w:t xml:space="preserve">lig kontroll av en viss anläggning från Jordbruksverket eller en annan statlig myndighet till en kommun. Övervägandena finns i </w:t>
      </w:r>
      <w:r w:rsidRPr="00615C45">
        <w:t xml:space="preserve">avsnitt </w:t>
      </w:r>
      <w:r>
        <w:t>10</w:t>
      </w:r>
      <w:r w:rsidRPr="00615C45">
        <w:t>.</w:t>
      </w:r>
      <w:r>
        <w:t>4.</w:t>
      </w:r>
    </w:p>
    <w:p w14:paraId="73005E85" w14:textId="77777777" w:rsidR="00F71CC6" w:rsidRPr="0089267B" w:rsidRDefault="00AB307F" w:rsidP="00F71CC6">
      <w:pPr>
        <w:pStyle w:val="Brdtextmedindrag"/>
      </w:pPr>
      <w:r w:rsidRPr="0089267B">
        <w:t>Ett tillägg görs i paragrafen om att även annan offentlig verksamhet som sammanhänger med kontrollen kan flyttas över.</w:t>
      </w:r>
    </w:p>
    <w:p w14:paraId="7036F9FE" w14:textId="77777777" w:rsidR="00F71CC6" w:rsidRDefault="00AB307F" w:rsidP="00F71CC6">
      <w:pPr>
        <w:pStyle w:val="Brdtextmedindrag"/>
      </w:pPr>
      <w:r w:rsidRPr="0089267B">
        <w:t>Övriga ändringar är språkliga</w:t>
      </w:r>
      <w:r>
        <w:t>.</w:t>
      </w:r>
    </w:p>
    <w:p w14:paraId="082171D9" w14:textId="77777777" w:rsidR="00F71CC6" w:rsidRDefault="00F71CC6" w:rsidP="00F71CC6">
      <w:pPr>
        <w:pStyle w:val="Brdtextmedindrag"/>
      </w:pPr>
    </w:p>
    <w:p w14:paraId="06194CF4" w14:textId="77777777" w:rsidR="00F71CC6" w:rsidRPr="00DF746B" w:rsidRDefault="00AB307F" w:rsidP="00F71CC6">
      <w:pPr>
        <w:pStyle w:val="Brdtextmedindrag"/>
        <w:ind w:firstLine="0"/>
        <w:rPr>
          <w:sz w:val="18"/>
          <w:szCs w:val="18"/>
        </w:rPr>
      </w:pPr>
      <w:r w:rsidRPr="00DF746B">
        <w:rPr>
          <w:b/>
          <w:sz w:val="18"/>
          <w:szCs w:val="18"/>
        </w:rPr>
        <w:t>18 §</w:t>
      </w:r>
      <w:r w:rsidRPr="00DF746B">
        <w:rPr>
          <w:sz w:val="18"/>
          <w:szCs w:val="18"/>
        </w:rPr>
        <w:t xml:space="preserve"> Om en kommun grovt eller under längre tid har åsidosatt sin </w:t>
      </w:r>
      <w:r w:rsidRPr="00DF746B">
        <w:rPr>
          <w:i/>
          <w:sz w:val="18"/>
          <w:szCs w:val="18"/>
        </w:rPr>
        <w:t>skyldighet att utföra offentlig kontroll eller annan offentlig verksamhet</w:t>
      </w:r>
      <w:r w:rsidRPr="00DF746B">
        <w:rPr>
          <w:sz w:val="18"/>
          <w:szCs w:val="18"/>
        </w:rPr>
        <w:t xml:space="preserve"> när det gäller </w:t>
      </w:r>
      <w:r w:rsidRPr="00DF746B">
        <w:rPr>
          <w:i/>
          <w:sz w:val="18"/>
          <w:szCs w:val="18"/>
        </w:rPr>
        <w:t xml:space="preserve">en </w:t>
      </w:r>
      <w:r w:rsidRPr="00DF746B">
        <w:rPr>
          <w:sz w:val="18"/>
          <w:szCs w:val="18"/>
        </w:rPr>
        <w:t>viss</w:t>
      </w:r>
      <w:r w:rsidRPr="00DF746B">
        <w:rPr>
          <w:i/>
          <w:sz w:val="18"/>
          <w:szCs w:val="18"/>
        </w:rPr>
        <w:t xml:space="preserve"> </w:t>
      </w:r>
      <w:r w:rsidRPr="00DF746B">
        <w:rPr>
          <w:iCs/>
          <w:sz w:val="18"/>
          <w:szCs w:val="18"/>
        </w:rPr>
        <w:t>verksamhet</w:t>
      </w:r>
      <w:r w:rsidRPr="00DF746B">
        <w:rPr>
          <w:sz w:val="18"/>
          <w:szCs w:val="18"/>
        </w:rPr>
        <w:t xml:space="preserve">, får regeringen, på ansökan av Jordbruksverket eller en annan statlig kontrollmyndighet som regeringen bestämt enligt denna lag, besluta att ansvaret för </w:t>
      </w:r>
      <w:r w:rsidRPr="00DF746B">
        <w:rPr>
          <w:i/>
          <w:sz w:val="18"/>
          <w:szCs w:val="18"/>
        </w:rPr>
        <w:t xml:space="preserve">den offentliga </w:t>
      </w:r>
      <w:r w:rsidRPr="00DF746B">
        <w:rPr>
          <w:iCs/>
          <w:sz w:val="18"/>
          <w:szCs w:val="18"/>
        </w:rPr>
        <w:t>kontrollen</w:t>
      </w:r>
      <w:r w:rsidRPr="00DF746B">
        <w:rPr>
          <w:i/>
          <w:sz w:val="18"/>
          <w:szCs w:val="18"/>
        </w:rPr>
        <w:t xml:space="preserve"> och den offentliga verksamheten i fråga om </w:t>
      </w:r>
      <w:r w:rsidRPr="00DF746B">
        <w:rPr>
          <w:sz w:val="18"/>
          <w:szCs w:val="18"/>
        </w:rPr>
        <w:t xml:space="preserve">den </w:t>
      </w:r>
      <w:r w:rsidRPr="00DF746B">
        <w:rPr>
          <w:iCs/>
          <w:sz w:val="18"/>
          <w:szCs w:val="18"/>
        </w:rPr>
        <w:t>verksamheten</w:t>
      </w:r>
      <w:r w:rsidRPr="00DF746B">
        <w:rPr>
          <w:i/>
          <w:sz w:val="18"/>
          <w:szCs w:val="18"/>
        </w:rPr>
        <w:t xml:space="preserve"> ska</w:t>
      </w:r>
      <w:r w:rsidRPr="00DF746B">
        <w:rPr>
          <w:sz w:val="18"/>
          <w:szCs w:val="18"/>
        </w:rPr>
        <w:t xml:space="preserve"> flyttas över till Jordbruksver</w:t>
      </w:r>
      <w:r>
        <w:rPr>
          <w:sz w:val="18"/>
          <w:szCs w:val="18"/>
        </w:rPr>
        <w:softHyphen/>
      </w:r>
      <w:r w:rsidRPr="00DF746B">
        <w:rPr>
          <w:sz w:val="18"/>
          <w:szCs w:val="18"/>
        </w:rPr>
        <w:t>ket eller myndigheten.</w:t>
      </w:r>
    </w:p>
    <w:p w14:paraId="13A9EC2F" w14:textId="77777777" w:rsidR="00F71CC6" w:rsidRPr="00D418B0" w:rsidRDefault="00AB307F" w:rsidP="00F71CC6">
      <w:pPr>
        <w:pStyle w:val="Brdtextmedindrag"/>
        <w:rPr>
          <w:sz w:val="18"/>
          <w:szCs w:val="18"/>
        </w:rPr>
      </w:pPr>
      <w:r w:rsidRPr="00D418B0">
        <w:rPr>
          <w:sz w:val="18"/>
          <w:szCs w:val="18"/>
        </w:rPr>
        <w:t xml:space="preserve">Regeringen får besluta att </w:t>
      </w:r>
      <w:r w:rsidRPr="00D418B0">
        <w:rPr>
          <w:i/>
          <w:sz w:val="18"/>
          <w:szCs w:val="18"/>
        </w:rPr>
        <w:t>ansvaret ska</w:t>
      </w:r>
      <w:r w:rsidRPr="00D418B0">
        <w:rPr>
          <w:sz w:val="18"/>
          <w:szCs w:val="18"/>
        </w:rPr>
        <w:t xml:space="preserve"> lämnas tillbaka till kommu</w:t>
      </w:r>
      <w:r w:rsidRPr="00D418B0">
        <w:rPr>
          <w:sz w:val="18"/>
          <w:szCs w:val="18"/>
        </w:rPr>
        <w:softHyphen/>
        <w:t>nen.</w:t>
      </w:r>
    </w:p>
    <w:p w14:paraId="78D67BBF" w14:textId="77777777" w:rsidR="00F71CC6" w:rsidRDefault="00F71CC6" w:rsidP="00F71CC6">
      <w:pPr>
        <w:pStyle w:val="Brdtextmedindrag"/>
      </w:pPr>
    </w:p>
    <w:p w14:paraId="575642D3" w14:textId="77777777" w:rsidR="00F71CC6" w:rsidRPr="00A61D55" w:rsidRDefault="00AB307F" w:rsidP="00F71CC6">
      <w:pPr>
        <w:pStyle w:val="Brdtextmedindrag"/>
        <w:ind w:firstLine="0"/>
      </w:pPr>
      <w:r>
        <w:t xml:space="preserve">Paragrafen innehåller bestämmelser om tvångsvis överflyttning av ansvaret för offentlig kontroll av en viss verksamhet från en kommun till Jordbruksverket eller en annan statlig </w:t>
      </w:r>
      <w:r w:rsidRPr="00A61D55">
        <w:t xml:space="preserve">kontrollmyndighet. Övervägandena finns i avsnitt </w:t>
      </w:r>
      <w:r>
        <w:t>10</w:t>
      </w:r>
      <w:r w:rsidRPr="00A61D55">
        <w:t>.</w:t>
      </w:r>
      <w:r>
        <w:t>5.</w:t>
      </w:r>
    </w:p>
    <w:p w14:paraId="234E7CFC" w14:textId="77777777" w:rsidR="00F71CC6" w:rsidRPr="00A61D55" w:rsidRDefault="00AB307F" w:rsidP="00F71CC6">
      <w:pPr>
        <w:pStyle w:val="Brdtextmedindrag"/>
      </w:pPr>
      <w:r w:rsidRPr="00A61D55">
        <w:t xml:space="preserve">Ändringen i </w:t>
      </w:r>
      <w:r w:rsidRPr="00A61D55">
        <w:rPr>
          <w:i/>
        </w:rPr>
        <w:t>första stycket</w:t>
      </w:r>
      <w:r w:rsidRPr="00A61D55">
        <w:t xml:space="preserve"> innebär att ett tillägg görs om att tvångsvis överflyttning</w:t>
      </w:r>
      <w:r>
        <w:t xml:space="preserve"> av uppgifter</w:t>
      </w:r>
      <w:r w:rsidRPr="00A61D55">
        <w:t xml:space="preserve"> även kan ske när kommunen har åsidosatt sin skyldighet att utföra annan offentlig verksamhet.</w:t>
      </w:r>
      <w:r>
        <w:t xml:space="preserve"> </w:t>
      </w:r>
      <w:r w:rsidRPr="00FF644D">
        <w:t xml:space="preserve">Bestämmelsen har utformats i enlighet med </w:t>
      </w:r>
      <w:r w:rsidRPr="00FF644D">
        <w:rPr>
          <w:i/>
          <w:iCs/>
        </w:rPr>
        <w:t>Lagrådets</w:t>
      </w:r>
      <w:r w:rsidRPr="00FF644D">
        <w:t xml:space="preserve"> synpunkter</w:t>
      </w:r>
      <w:r>
        <w:t>.</w:t>
      </w:r>
    </w:p>
    <w:p w14:paraId="151D8B58" w14:textId="77777777" w:rsidR="00F71CC6" w:rsidRDefault="00AB307F" w:rsidP="00F71CC6">
      <w:pPr>
        <w:pStyle w:val="Brdtextmedindrag"/>
      </w:pPr>
      <w:r w:rsidRPr="00A61D55">
        <w:t xml:space="preserve">Ändringen i </w:t>
      </w:r>
      <w:r w:rsidRPr="00A61D55">
        <w:rPr>
          <w:i/>
        </w:rPr>
        <w:t>andra stycket</w:t>
      </w:r>
      <w:r w:rsidRPr="00A61D55">
        <w:t xml:space="preserve"> innebär att regeringen får besluta</w:t>
      </w:r>
      <w:r>
        <w:t xml:space="preserve"> att ansvaret för sådan annan offentlig verksamhet som har flyttats över till verket eller myndigheten ska lämnas tillbaka till kommunen.</w:t>
      </w:r>
    </w:p>
    <w:p w14:paraId="29776080" w14:textId="77777777" w:rsidR="00F71CC6" w:rsidRPr="00EB08BB" w:rsidRDefault="00AB307F" w:rsidP="00F71CC6">
      <w:pPr>
        <w:pStyle w:val="Rubrik4utannumrering"/>
        <w:rPr>
          <w:sz w:val="18"/>
          <w:szCs w:val="18"/>
        </w:rPr>
      </w:pPr>
      <w:r w:rsidRPr="00EB08BB">
        <w:rPr>
          <w:sz w:val="18"/>
          <w:szCs w:val="18"/>
        </w:rPr>
        <w:t>Förelägganden riktade till kommuner</w:t>
      </w:r>
    </w:p>
    <w:p w14:paraId="63BDC472" w14:textId="77777777" w:rsidR="00F71CC6" w:rsidRPr="00EB08BB" w:rsidRDefault="00AB307F" w:rsidP="00F71CC6">
      <w:pPr>
        <w:pStyle w:val="Brdtextmedindrag"/>
        <w:ind w:firstLine="0"/>
        <w:rPr>
          <w:sz w:val="18"/>
          <w:szCs w:val="18"/>
        </w:rPr>
      </w:pPr>
      <w:r w:rsidRPr="00EB08BB">
        <w:rPr>
          <w:b/>
          <w:sz w:val="18"/>
          <w:szCs w:val="18"/>
        </w:rPr>
        <w:t xml:space="preserve">19 § </w:t>
      </w:r>
      <w:r w:rsidRPr="00EB08BB">
        <w:rPr>
          <w:sz w:val="18"/>
          <w:szCs w:val="18"/>
        </w:rPr>
        <w:t>Om en kommun inte full</w:t>
      </w:r>
      <w:r w:rsidRPr="00EB08BB">
        <w:rPr>
          <w:sz w:val="18"/>
          <w:szCs w:val="18"/>
        </w:rPr>
        <w:softHyphen/>
        <w:t xml:space="preserve">gör de skyldigheter som följer av dess </w:t>
      </w:r>
      <w:r w:rsidRPr="00EB08BB">
        <w:rPr>
          <w:i/>
          <w:sz w:val="18"/>
          <w:szCs w:val="18"/>
        </w:rPr>
        <w:t>uppdrag att utföra offent</w:t>
      </w:r>
      <w:r w:rsidRPr="00EB08BB">
        <w:rPr>
          <w:i/>
          <w:sz w:val="18"/>
          <w:szCs w:val="18"/>
        </w:rPr>
        <w:softHyphen/>
        <w:t>lig kontroll eller annan offentlig verksamhet</w:t>
      </w:r>
      <w:r w:rsidRPr="00EB08BB">
        <w:rPr>
          <w:sz w:val="18"/>
          <w:szCs w:val="18"/>
        </w:rPr>
        <w:t>, får Jordbruks</w:t>
      </w:r>
      <w:r w:rsidRPr="00EB08BB">
        <w:rPr>
          <w:sz w:val="18"/>
          <w:szCs w:val="18"/>
        </w:rPr>
        <w:softHyphen/>
        <w:t>verket eller en annan statlig kontrollmyndighet som regeringen bestämt enligt denna lag före</w:t>
      </w:r>
      <w:r>
        <w:rPr>
          <w:sz w:val="18"/>
          <w:szCs w:val="18"/>
        </w:rPr>
        <w:softHyphen/>
      </w:r>
      <w:r w:rsidRPr="00EB08BB">
        <w:rPr>
          <w:sz w:val="18"/>
          <w:szCs w:val="18"/>
        </w:rPr>
        <w:t xml:space="preserve">lägga kommunen att avhjälpa bristen. Ett sådant föreläggande </w:t>
      </w:r>
      <w:r w:rsidRPr="00EB08BB">
        <w:rPr>
          <w:i/>
          <w:sz w:val="18"/>
          <w:szCs w:val="18"/>
        </w:rPr>
        <w:t>ska</w:t>
      </w:r>
      <w:r w:rsidRPr="00EB08BB">
        <w:rPr>
          <w:sz w:val="18"/>
          <w:szCs w:val="18"/>
        </w:rPr>
        <w:t xml:space="preserve"> innehålla upp</w:t>
      </w:r>
      <w:r>
        <w:rPr>
          <w:sz w:val="18"/>
          <w:szCs w:val="18"/>
        </w:rPr>
        <w:softHyphen/>
      </w:r>
      <w:r w:rsidRPr="00EB08BB">
        <w:rPr>
          <w:sz w:val="18"/>
          <w:szCs w:val="18"/>
        </w:rPr>
        <w:t>gifter om de åtgärder som Jordbruksverket eller myndigheten anser nödvän</w:t>
      </w:r>
      <w:r w:rsidRPr="00EB08BB">
        <w:rPr>
          <w:sz w:val="18"/>
          <w:szCs w:val="18"/>
        </w:rPr>
        <w:softHyphen/>
        <w:t xml:space="preserve">diga för att bristen </w:t>
      </w:r>
      <w:r w:rsidRPr="00EB08BB">
        <w:rPr>
          <w:i/>
          <w:sz w:val="18"/>
          <w:szCs w:val="18"/>
        </w:rPr>
        <w:t>ska</w:t>
      </w:r>
      <w:r w:rsidRPr="00EB08BB">
        <w:rPr>
          <w:sz w:val="18"/>
          <w:szCs w:val="18"/>
        </w:rPr>
        <w:t xml:space="preserve"> kunna avhjälpas.</w:t>
      </w:r>
    </w:p>
    <w:p w14:paraId="0226413A" w14:textId="77777777" w:rsidR="00F71CC6" w:rsidRDefault="00F71CC6" w:rsidP="00F71CC6">
      <w:pPr>
        <w:pStyle w:val="Brdtextmedindrag"/>
        <w:ind w:firstLine="0"/>
      </w:pPr>
    </w:p>
    <w:p w14:paraId="10A1128F" w14:textId="77777777" w:rsidR="00F71CC6" w:rsidRPr="0089267B" w:rsidRDefault="00AB307F" w:rsidP="00F71CC6">
      <w:pPr>
        <w:pStyle w:val="Brdtextmedindrag"/>
        <w:ind w:firstLine="0"/>
      </w:pPr>
      <w:r w:rsidRPr="0089267B">
        <w:t>Paragrafen innehåller bestämmelser om att Jordbruksverket eller en annan statlig kontrollmyndighet får förelägga en kommun</w:t>
      </w:r>
      <w:r>
        <w:t>,</w:t>
      </w:r>
      <w:r w:rsidRPr="0089267B">
        <w:t xml:space="preserve"> som inte fullgör de skyldigheter som följer av dess kontrolluppdrag, att avhjälpa bristen. Övervägandena finns </w:t>
      </w:r>
      <w:r w:rsidRPr="00D67912">
        <w:t>i avsnitt</w:t>
      </w:r>
      <w:r>
        <w:t xml:space="preserve"> 10</w:t>
      </w:r>
      <w:r w:rsidRPr="00D67912">
        <w:t>.</w:t>
      </w:r>
      <w:r>
        <w:t>5.</w:t>
      </w:r>
    </w:p>
    <w:p w14:paraId="0E51AC2E" w14:textId="77777777" w:rsidR="00F71CC6" w:rsidRPr="0089267B" w:rsidRDefault="00AB307F" w:rsidP="00F71CC6">
      <w:pPr>
        <w:pStyle w:val="Brdtextmedindrag"/>
      </w:pPr>
      <w:r w:rsidRPr="0089267B">
        <w:t>Ett tillägg görs om att Jordbruksverket eller en annan statlig kontroll</w:t>
      </w:r>
      <w:r>
        <w:softHyphen/>
      </w:r>
      <w:r w:rsidRPr="0089267B">
        <w:t>myndighet får förelägga kommunen att avhjälpa bristen även när kommunen inte fullgör de skyldigheter som följer av dess uppdrag att utföra annan offentlig verksamhet.</w:t>
      </w:r>
    </w:p>
    <w:p w14:paraId="6E471BFA" w14:textId="77777777" w:rsidR="00F71CC6" w:rsidRDefault="00AB307F" w:rsidP="00F71CC6">
      <w:pPr>
        <w:pStyle w:val="Brdtextmedindrag"/>
      </w:pPr>
      <w:r w:rsidRPr="0089267B">
        <w:t>Övriga ändringar är språkliga</w:t>
      </w:r>
      <w:r>
        <w:t>.</w:t>
      </w:r>
    </w:p>
    <w:p w14:paraId="390939A9" w14:textId="77777777" w:rsidR="00F71CC6" w:rsidRPr="00EB08BB" w:rsidRDefault="00AB307F" w:rsidP="00F71CC6">
      <w:pPr>
        <w:pStyle w:val="Rubrik4utannumrering"/>
        <w:rPr>
          <w:sz w:val="18"/>
          <w:szCs w:val="18"/>
        </w:rPr>
      </w:pPr>
      <w:r w:rsidRPr="00EB08BB">
        <w:rPr>
          <w:sz w:val="18"/>
          <w:szCs w:val="18"/>
        </w:rPr>
        <w:t>Föreskrifter om</w:t>
      </w:r>
      <w:r w:rsidRPr="00EB08BB">
        <w:rPr>
          <w:i/>
          <w:iCs/>
          <w:sz w:val="18"/>
          <w:szCs w:val="18"/>
        </w:rPr>
        <w:t xml:space="preserve"> offentlig</w:t>
      </w:r>
      <w:r w:rsidRPr="00EB08BB">
        <w:rPr>
          <w:sz w:val="18"/>
          <w:szCs w:val="18"/>
        </w:rPr>
        <w:t xml:space="preserve"> kontroll </w:t>
      </w:r>
      <w:r w:rsidRPr="00EB08BB">
        <w:rPr>
          <w:i/>
          <w:iCs/>
          <w:sz w:val="18"/>
          <w:szCs w:val="18"/>
        </w:rPr>
        <w:t>och annan offentlig verksamhet</w:t>
      </w:r>
    </w:p>
    <w:p w14:paraId="31F5DB57" w14:textId="77777777" w:rsidR="00F71CC6" w:rsidRPr="00EB08BB" w:rsidRDefault="00AB307F" w:rsidP="00F71CC6">
      <w:pPr>
        <w:pStyle w:val="Brdtext"/>
        <w:rPr>
          <w:sz w:val="18"/>
          <w:szCs w:val="18"/>
        </w:rPr>
      </w:pPr>
      <w:r w:rsidRPr="00EB08BB">
        <w:rPr>
          <w:b/>
          <w:sz w:val="18"/>
          <w:szCs w:val="18"/>
        </w:rPr>
        <w:t>20 §</w:t>
      </w:r>
      <w:r w:rsidRPr="00EB08BB">
        <w:rPr>
          <w:sz w:val="18"/>
          <w:szCs w:val="18"/>
        </w:rPr>
        <w:t xml:space="preserve"> </w:t>
      </w:r>
      <w:bookmarkStart w:id="667" w:name="_Hlk26869790"/>
      <w:r w:rsidRPr="00EB08BB">
        <w:rPr>
          <w:sz w:val="18"/>
          <w:szCs w:val="18"/>
        </w:rPr>
        <w:t>Regeringen eller den myndighet som regeringen bestämmer får meddela föreskrifter om</w:t>
      </w:r>
      <w:bookmarkEnd w:id="667"/>
    </w:p>
    <w:p w14:paraId="3FEC755E" w14:textId="77777777" w:rsidR="00F71CC6" w:rsidRPr="00EB08BB" w:rsidRDefault="00AB307F" w:rsidP="00F71CC6">
      <w:pPr>
        <w:pStyle w:val="Brdtextmedindrag"/>
        <w:rPr>
          <w:sz w:val="18"/>
          <w:szCs w:val="18"/>
        </w:rPr>
      </w:pPr>
      <w:r w:rsidRPr="00EB08BB">
        <w:rPr>
          <w:sz w:val="18"/>
          <w:szCs w:val="18"/>
        </w:rPr>
        <w:t xml:space="preserve">1. hur offentlig kontroll </w:t>
      </w:r>
      <w:r w:rsidRPr="00EB08BB">
        <w:rPr>
          <w:i/>
          <w:sz w:val="18"/>
          <w:szCs w:val="18"/>
        </w:rPr>
        <w:t>och annan offentlig verksamhet ska</w:t>
      </w:r>
      <w:r w:rsidRPr="00EB08BB">
        <w:rPr>
          <w:sz w:val="18"/>
          <w:szCs w:val="18"/>
        </w:rPr>
        <w:t xml:space="preserve"> bedrivas,</w:t>
      </w:r>
    </w:p>
    <w:p w14:paraId="6D5F6C0A" w14:textId="77777777" w:rsidR="00F71CC6" w:rsidRPr="00EB08BB" w:rsidRDefault="00AB307F" w:rsidP="00F71CC6">
      <w:pPr>
        <w:pStyle w:val="Brdtextmedindrag"/>
        <w:rPr>
          <w:sz w:val="18"/>
          <w:szCs w:val="18"/>
        </w:rPr>
      </w:pPr>
      <w:r w:rsidRPr="00EB08BB">
        <w:rPr>
          <w:sz w:val="18"/>
          <w:szCs w:val="18"/>
        </w:rPr>
        <w:t>2. skyldighet för en kontrollmyndighet</w:t>
      </w:r>
      <w:r>
        <w:rPr>
          <w:sz w:val="18"/>
          <w:szCs w:val="18"/>
        </w:rPr>
        <w:t>,</w:t>
      </w:r>
      <w:r w:rsidRPr="00EB08BB">
        <w:rPr>
          <w:sz w:val="18"/>
          <w:szCs w:val="18"/>
        </w:rPr>
        <w:t xml:space="preserve"> ett </w:t>
      </w:r>
      <w:r w:rsidRPr="00EB08BB">
        <w:rPr>
          <w:i/>
          <w:sz w:val="18"/>
          <w:szCs w:val="18"/>
        </w:rPr>
        <w:t>organ med delegerade uppgifter eller en fysisk person som har delegerats vissa uppgifter</w:t>
      </w:r>
      <w:r w:rsidRPr="00EB08BB">
        <w:rPr>
          <w:sz w:val="18"/>
          <w:szCs w:val="18"/>
        </w:rPr>
        <w:t xml:space="preserve"> att lämna information till en sådan samordnande kontrollmyndighet som avses i 13 § första stycket, </w:t>
      </w:r>
    </w:p>
    <w:p w14:paraId="00C0B41F" w14:textId="77777777" w:rsidR="00F71CC6" w:rsidRPr="00EB08BB" w:rsidRDefault="00AB307F" w:rsidP="00F71CC6">
      <w:pPr>
        <w:pStyle w:val="Brdtextmedindrag"/>
        <w:rPr>
          <w:sz w:val="18"/>
          <w:szCs w:val="18"/>
        </w:rPr>
      </w:pPr>
      <w:r w:rsidRPr="0042029F">
        <w:rPr>
          <w:i/>
          <w:iCs/>
          <w:sz w:val="18"/>
          <w:szCs w:val="18"/>
        </w:rPr>
        <w:t>3.</w:t>
      </w:r>
      <w:r w:rsidRPr="00EB08BB">
        <w:rPr>
          <w:sz w:val="18"/>
          <w:szCs w:val="18"/>
        </w:rPr>
        <w:t> </w:t>
      </w:r>
      <w:r w:rsidRPr="00EB08BB">
        <w:rPr>
          <w:i/>
          <w:iCs/>
          <w:sz w:val="18"/>
          <w:szCs w:val="18"/>
        </w:rPr>
        <w:t>skyldighet för ett organ med delegerade uppgifter eller en fysisk person som har delegerats vissa uppgifter att lämna information och ge in handlingar till den myndighet som har delegerat uppgiften</w:t>
      </w:r>
      <w:r w:rsidRPr="00EB08BB">
        <w:rPr>
          <w:sz w:val="18"/>
          <w:szCs w:val="18"/>
        </w:rPr>
        <w:t xml:space="preserve">, </w:t>
      </w:r>
      <w:r w:rsidRPr="00EB08BB">
        <w:rPr>
          <w:i/>
          <w:iCs/>
          <w:sz w:val="18"/>
          <w:szCs w:val="18"/>
        </w:rPr>
        <w:t>och</w:t>
      </w:r>
    </w:p>
    <w:p w14:paraId="7BCABFBB" w14:textId="77777777" w:rsidR="00F71CC6" w:rsidRPr="00EB08BB" w:rsidRDefault="00AB307F" w:rsidP="00F71CC6">
      <w:pPr>
        <w:pStyle w:val="Brdtextmedindrag"/>
        <w:rPr>
          <w:sz w:val="18"/>
          <w:szCs w:val="18"/>
        </w:rPr>
      </w:pPr>
      <w:r w:rsidRPr="009C1D12">
        <w:rPr>
          <w:i/>
          <w:iCs/>
          <w:sz w:val="18"/>
          <w:szCs w:val="18"/>
        </w:rPr>
        <w:t>4</w:t>
      </w:r>
      <w:r w:rsidRPr="00EB08BB">
        <w:rPr>
          <w:sz w:val="18"/>
          <w:szCs w:val="18"/>
        </w:rPr>
        <w:t xml:space="preserve">. skyldighet för foderföretagare eller för </w:t>
      </w:r>
      <w:r w:rsidRPr="00EB08BB">
        <w:rPr>
          <w:i/>
          <w:sz w:val="18"/>
          <w:szCs w:val="18"/>
        </w:rPr>
        <w:t>den</w:t>
      </w:r>
      <w:r w:rsidRPr="00EB08BB">
        <w:rPr>
          <w:sz w:val="18"/>
          <w:szCs w:val="18"/>
        </w:rPr>
        <w:t xml:space="preserve"> som befattar sig med animaliska biprodukter </w:t>
      </w:r>
      <w:r w:rsidRPr="00EB08BB">
        <w:rPr>
          <w:i/>
          <w:sz w:val="18"/>
          <w:szCs w:val="18"/>
        </w:rPr>
        <w:t>eller därav framställda produkter</w:t>
      </w:r>
      <w:r w:rsidRPr="00EB08BB">
        <w:rPr>
          <w:sz w:val="18"/>
          <w:szCs w:val="18"/>
        </w:rPr>
        <w:t xml:space="preserve"> att utöva en egenkontroll av verk</w:t>
      </w:r>
      <w:r>
        <w:rPr>
          <w:sz w:val="18"/>
          <w:szCs w:val="18"/>
        </w:rPr>
        <w:softHyphen/>
      </w:r>
      <w:r w:rsidRPr="00EB08BB">
        <w:rPr>
          <w:sz w:val="18"/>
          <w:szCs w:val="18"/>
        </w:rPr>
        <w:t xml:space="preserve">samheten </w:t>
      </w:r>
      <w:r w:rsidRPr="00EB08BB">
        <w:rPr>
          <w:i/>
          <w:sz w:val="18"/>
          <w:szCs w:val="18"/>
        </w:rPr>
        <w:t>som är lämplig utifrån</w:t>
      </w:r>
      <w:r w:rsidRPr="00EB08BB">
        <w:rPr>
          <w:sz w:val="18"/>
          <w:szCs w:val="18"/>
        </w:rPr>
        <w:t xml:space="preserve"> verksamhetens art.</w:t>
      </w:r>
    </w:p>
    <w:p w14:paraId="2C2A6B29" w14:textId="77777777" w:rsidR="00F71CC6" w:rsidRDefault="00F71CC6" w:rsidP="00F71CC6">
      <w:pPr>
        <w:pStyle w:val="Brdtextmedindrag"/>
        <w:ind w:firstLine="0"/>
      </w:pPr>
    </w:p>
    <w:p w14:paraId="725DDD6E" w14:textId="5ECEF329" w:rsidR="00F71CC6" w:rsidRDefault="00AB307F" w:rsidP="00F71CC6">
      <w:pPr>
        <w:pStyle w:val="Brdtextmedindrag"/>
        <w:ind w:firstLine="0"/>
      </w:pPr>
      <w:r w:rsidRPr="00F02E2A">
        <w:t>Paragrafen innehåller bemyndiganden för regeringen eller den myndighet som regeringen bestämmer att meddela föreskrifter om offentlig kontroll och annan offentlig verksamhet samt föreskrifter om vissa skyldigheter</w:t>
      </w:r>
      <w:r>
        <w:t xml:space="preserve">. Övervägandena finns i </w:t>
      </w:r>
      <w:r w:rsidRPr="00D67912">
        <w:t>avsnitt</w:t>
      </w:r>
      <w:r>
        <w:t>en</w:t>
      </w:r>
      <w:r w:rsidRPr="00D67912">
        <w:t xml:space="preserve"> </w:t>
      </w:r>
      <w:r>
        <w:t>10</w:t>
      </w:r>
      <w:r w:rsidRPr="00D67912">
        <w:t>.</w:t>
      </w:r>
      <w:r w:rsidR="00AE7016">
        <w:t>1,</w:t>
      </w:r>
      <w:r w:rsidRPr="00D67912">
        <w:t xml:space="preserve"> </w:t>
      </w:r>
      <w:r>
        <w:t>10</w:t>
      </w:r>
      <w:r w:rsidRPr="00D67912">
        <w:t>.</w:t>
      </w:r>
      <w:r>
        <w:t>6 och 10.8.</w:t>
      </w:r>
    </w:p>
    <w:p w14:paraId="1604C77D" w14:textId="0F828D83" w:rsidR="00F71CC6" w:rsidRDefault="00AB307F" w:rsidP="00F71CC6">
      <w:pPr>
        <w:pStyle w:val="Brdtextmedindrag"/>
      </w:pPr>
      <w:r>
        <w:t xml:space="preserve">I </w:t>
      </w:r>
      <w:r w:rsidRPr="00B40E11">
        <w:rPr>
          <w:i/>
        </w:rPr>
        <w:t>punkt 1</w:t>
      </w:r>
      <w:r>
        <w:t xml:space="preserve"> görs ett tillägg om att regeringen eller den myndighet som regeringen bestämmer får meddela föreskrifter om annan offentlig verk</w:t>
      </w:r>
      <w:r>
        <w:softHyphen/>
        <w:t xml:space="preserve">samhet. </w:t>
      </w:r>
      <w:r w:rsidRPr="00902512">
        <w:t xml:space="preserve">Bemyndigandet </w:t>
      </w:r>
      <w:r>
        <w:t xml:space="preserve">i punkten </w:t>
      </w:r>
      <w:r w:rsidRPr="00902512">
        <w:t>gäller föreskrifter om offentlig kontroll och annan offentlig verksamhet som riktar sig till kommuner, organ eller fysiska personer. Föreskrifter om de statliga myndigheternas uppgifter kan meddelas med stöd av 8</w:t>
      </w:r>
      <w:r>
        <w:t> </w:t>
      </w:r>
      <w:r w:rsidRPr="00902512">
        <w:t>kap. 7 § regeringsformen</w:t>
      </w:r>
      <w:r>
        <w:t>.</w:t>
      </w:r>
    </w:p>
    <w:p w14:paraId="5065CA12" w14:textId="77777777" w:rsidR="00F71CC6" w:rsidRDefault="00AB307F" w:rsidP="00F71CC6">
      <w:pPr>
        <w:pStyle w:val="Brdtextmedindrag"/>
      </w:pPr>
      <w:r>
        <w:t xml:space="preserve">I </w:t>
      </w:r>
      <w:r w:rsidRPr="00B40E11">
        <w:rPr>
          <w:i/>
        </w:rPr>
        <w:t>punkt 2</w:t>
      </w:r>
      <w:r>
        <w:t xml:space="preserve"> ersätts uttrycket ”kontrollorgan” med ”ett organ med delege</w:t>
      </w:r>
      <w:r>
        <w:softHyphen/>
        <w:t>rade uppgifter eller en fysisk person som har delegerats vissa uppgifter”.</w:t>
      </w:r>
    </w:p>
    <w:p w14:paraId="6C05EF33" w14:textId="77777777" w:rsidR="00F71CC6" w:rsidRDefault="00AB307F" w:rsidP="00F71CC6">
      <w:pPr>
        <w:pStyle w:val="Brdtextmedindrag"/>
      </w:pPr>
      <w:r w:rsidRPr="0036225B">
        <w:t xml:space="preserve">Bemyndigandet i </w:t>
      </w:r>
      <w:r w:rsidRPr="0036225B">
        <w:rPr>
          <w:i/>
          <w:iCs/>
        </w:rPr>
        <w:t>punkt 3</w:t>
      </w:r>
      <w:r w:rsidRPr="0036225B">
        <w:t xml:space="preserve"> är nytt och avser föreskrifter om skyldighet för ett organ med delegerade uppgifter eller en fysisk person som har delege</w:t>
      </w:r>
      <w:r>
        <w:softHyphen/>
      </w:r>
      <w:r w:rsidRPr="0036225B">
        <w:t>rats vissa uppgifter att lämna information och ge in handlingar till den myndighet som delegerat uppgiften. I den delen kompletterar bemyndi</w:t>
      </w:r>
      <w:r>
        <w:softHyphen/>
      </w:r>
      <w:r w:rsidRPr="0036225B">
        <w:t>gandet de skyldigheter som följer av artikel 32 i den nya kontrollförord</w:t>
      </w:r>
      <w:r>
        <w:softHyphen/>
      </w:r>
      <w:r w:rsidRPr="0036225B">
        <w:t>ningen</w:t>
      </w:r>
      <w:r>
        <w:t>.</w:t>
      </w:r>
    </w:p>
    <w:p w14:paraId="3AB66F7D" w14:textId="0D2CA04E" w:rsidR="00F71CC6" w:rsidRDefault="00AB307F" w:rsidP="00F71CC6">
      <w:pPr>
        <w:pStyle w:val="Brdtextmedindrag"/>
      </w:pPr>
      <w:r w:rsidRPr="0036225B">
        <w:rPr>
          <w:i/>
          <w:iCs/>
        </w:rPr>
        <w:t>Punkt 4</w:t>
      </w:r>
      <w:r>
        <w:t xml:space="preserve"> är ny och innehållet motsvarar i huvudsak den hittillsvarande </w:t>
      </w:r>
      <w:r w:rsidRPr="0036225B">
        <w:rPr>
          <w:iCs/>
        </w:rPr>
        <w:t>punkt</w:t>
      </w:r>
      <w:r>
        <w:rPr>
          <w:iCs/>
        </w:rPr>
        <w:t>en</w:t>
      </w:r>
      <w:r w:rsidRPr="0036225B">
        <w:rPr>
          <w:iCs/>
        </w:rPr>
        <w:t xml:space="preserve"> 3</w:t>
      </w:r>
      <w:r>
        <w:t>. Det görs ett förtydligande om att bemyndigandet i fråga om skyldighet att utöva en efter verksamhetens art lämpad egenkontroll inte bara omfattar företag som befattar sig med animaliska biprodukter utan även privatpersoner som befattar sig med sådana produkter. Det förtydli</w:t>
      </w:r>
      <w:r>
        <w:softHyphen/>
        <w:t>gas också att</w:t>
      </w:r>
      <w:r w:rsidRPr="00B40E11">
        <w:t xml:space="preserve"> kravet gäller den som befattar sig med produkter som fram</w:t>
      </w:r>
      <w:r>
        <w:softHyphen/>
      </w:r>
      <w:r w:rsidRPr="00B40E11">
        <w:t>ställts av animaliska biprodukter</w:t>
      </w:r>
      <w:r>
        <w:t>.</w:t>
      </w:r>
    </w:p>
    <w:p w14:paraId="03DFE0E9" w14:textId="77777777" w:rsidR="00F71CC6" w:rsidRPr="00EB08BB" w:rsidRDefault="00AB307F" w:rsidP="00F71CC6">
      <w:pPr>
        <w:pStyle w:val="Rubrik4utannumrering"/>
        <w:rPr>
          <w:i/>
          <w:iCs/>
          <w:sz w:val="18"/>
          <w:szCs w:val="18"/>
        </w:rPr>
      </w:pPr>
      <w:r w:rsidRPr="00EB08BB">
        <w:rPr>
          <w:i/>
          <w:iCs/>
          <w:sz w:val="18"/>
          <w:szCs w:val="18"/>
        </w:rPr>
        <w:t>Föreskrifter om uppgiftslämnande</w:t>
      </w:r>
    </w:p>
    <w:p w14:paraId="3EC3FD99" w14:textId="77777777" w:rsidR="00F71CC6" w:rsidRPr="00EB08BB" w:rsidRDefault="00AB307F" w:rsidP="00F71CC6">
      <w:pPr>
        <w:pStyle w:val="Brdtext"/>
        <w:rPr>
          <w:i/>
          <w:sz w:val="18"/>
          <w:szCs w:val="18"/>
        </w:rPr>
      </w:pPr>
      <w:r w:rsidRPr="00EB08BB">
        <w:rPr>
          <w:b/>
          <w:i/>
          <w:iCs/>
          <w:sz w:val="18"/>
          <w:szCs w:val="18"/>
        </w:rPr>
        <w:t>20 a §</w:t>
      </w:r>
      <w:r w:rsidRPr="00EB08BB">
        <w:rPr>
          <w:sz w:val="18"/>
          <w:szCs w:val="18"/>
        </w:rPr>
        <w:t xml:space="preserve"> </w:t>
      </w:r>
      <w:r w:rsidRPr="00EB08BB">
        <w:rPr>
          <w:i/>
          <w:sz w:val="18"/>
          <w:szCs w:val="18"/>
        </w:rPr>
        <w:t>Regeringen eller den myndighet som regeringen bestämmer får meddela föreskrifter om skyldig</w:t>
      </w:r>
      <w:r w:rsidRPr="00EB08BB">
        <w:rPr>
          <w:i/>
          <w:sz w:val="18"/>
          <w:szCs w:val="18"/>
        </w:rPr>
        <w:softHyphen/>
        <w:t>het för foderföretagare och för den som befattar sig med animaliska biprodukter eller därav fram</w:t>
      </w:r>
      <w:r w:rsidRPr="00EB08BB">
        <w:rPr>
          <w:i/>
          <w:sz w:val="18"/>
          <w:szCs w:val="18"/>
        </w:rPr>
        <w:softHyphen/>
        <w:t>ställda produkter att lämna uppgifter om sin</w:t>
      </w:r>
      <w:r>
        <w:rPr>
          <w:i/>
          <w:sz w:val="18"/>
          <w:szCs w:val="18"/>
        </w:rPr>
        <w:t xml:space="preserve"> verksamhet</w:t>
      </w:r>
      <w:r w:rsidRPr="00EB08BB">
        <w:rPr>
          <w:i/>
          <w:sz w:val="18"/>
          <w:szCs w:val="18"/>
        </w:rPr>
        <w:t xml:space="preserve"> till en kontrollmyndighet, ett organ med delegerade uppgifter eller en fysisk person som har delegerats vissa uppgifter.</w:t>
      </w:r>
    </w:p>
    <w:p w14:paraId="7FE49DD6" w14:textId="77777777" w:rsidR="00F71CC6" w:rsidRDefault="00F71CC6" w:rsidP="00F71CC6">
      <w:pPr>
        <w:pStyle w:val="Brdtextmedindrag"/>
        <w:ind w:firstLine="0"/>
      </w:pPr>
    </w:p>
    <w:p w14:paraId="008810FC" w14:textId="77777777" w:rsidR="00F71CC6" w:rsidRDefault="00AB307F" w:rsidP="00F71CC6">
      <w:pPr>
        <w:pStyle w:val="Brdtextmedindrag"/>
        <w:ind w:firstLine="0"/>
      </w:pPr>
      <w:r w:rsidRPr="00B40E11">
        <w:t>Paragrafen är ny.</w:t>
      </w:r>
      <w:r>
        <w:t xml:space="preserve"> </w:t>
      </w:r>
      <w:r w:rsidRPr="00B40E11">
        <w:t xml:space="preserve">Övervägandena finns i </w:t>
      </w:r>
      <w:r w:rsidRPr="00D67912">
        <w:t xml:space="preserve">avsnitt </w:t>
      </w:r>
      <w:r>
        <w:t>10</w:t>
      </w:r>
      <w:r w:rsidRPr="00D67912">
        <w:t>.</w:t>
      </w:r>
      <w:r>
        <w:t>7.</w:t>
      </w:r>
    </w:p>
    <w:p w14:paraId="7F0038EF" w14:textId="77777777" w:rsidR="00F71CC6" w:rsidRDefault="00AB307F" w:rsidP="00F71CC6">
      <w:pPr>
        <w:pStyle w:val="Brdtextmedindrag"/>
        <w:rPr>
          <w:highlight w:val="yellow"/>
        </w:rPr>
      </w:pPr>
      <w:r w:rsidRPr="00B40E11">
        <w:t xml:space="preserve">Bestämmelsen innehåller ett bemyndigande för regeringen eller den myndighet som regeringen bestämmer att meddela föreskrifter om skyldighet för foderföretagare och för den som befattar sig med animaliska biprodukter eller därav framställda produkter att lämna uppgifter om sin </w:t>
      </w:r>
      <w:r>
        <w:t xml:space="preserve">verksamhet </w:t>
      </w:r>
      <w:r w:rsidRPr="00B40E11">
        <w:t xml:space="preserve">till en kontrollmyndighet, ett organ med delegerade uppgifter eller en fysisk person som har delegerats vissa uppgifter. </w:t>
      </w:r>
      <w:r w:rsidRPr="00FF644D">
        <w:t xml:space="preserve">Bestämmelsen har utformats i enlighet med </w:t>
      </w:r>
      <w:r w:rsidRPr="00FF644D">
        <w:rPr>
          <w:i/>
          <w:iCs/>
        </w:rPr>
        <w:t xml:space="preserve">Lagrådets </w:t>
      </w:r>
      <w:r w:rsidRPr="00FF644D">
        <w:t>synpunkter</w:t>
      </w:r>
      <w:r>
        <w:t>.</w:t>
      </w:r>
    </w:p>
    <w:p w14:paraId="46951B2A" w14:textId="77777777" w:rsidR="00F71CC6" w:rsidRPr="00EB08BB" w:rsidRDefault="00AB307F" w:rsidP="00F71CC6">
      <w:pPr>
        <w:pStyle w:val="Rubrik4utannumrering"/>
        <w:rPr>
          <w:sz w:val="18"/>
          <w:szCs w:val="18"/>
        </w:rPr>
      </w:pPr>
      <w:r w:rsidRPr="00EB08BB">
        <w:rPr>
          <w:sz w:val="18"/>
          <w:szCs w:val="18"/>
        </w:rPr>
        <w:t>Rätt till upplysningar och tillträde</w:t>
      </w:r>
    </w:p>
    <w:p w14:paraId="614006AD" w14:textId="77777777" w:rsidR="00F71CC6" w:rsidRPr="00EB08BB" w:rsidRDefault="00AB307F" w:rsidP="00F71CC6">
      <w:pPr>
        <w:pStyle w:val="Brdtextmedindrag"/>
        <w:ind w:firstLine="0"/>
        <w:rPr>
          <w:i/>
          <w:sz w:val="18"/>
          <w:szCs w:val="18"/>
        </w:rPr>
      </w:pPr>
      <w:r w:rsidRPr="00EB08BB">
        <w:rPr>
          <w:b/>
          <w:sz w:val="18"/>
          <w:szCs w:val="18"/>
        </w:rPr>
        <w:t>21 §</w:t>
      </w:r>
      <w:r w:rsidRPr="00EB08BB">
        <w:rPr>
          <w:sz w:val="18"/>
          <w:szCs w:val="18"/>
        </w:rPr>
        <w:t xml:space="preserve"> En kontrollmyndighet och ett </w:t>
      </w:r>
      <w:r w:rsidRPr="00EB08BB">
        <w:rPr>
          <w:i/>
          <w:sz w:val="18"/>
          <w:szCs w:val="18"/>
        </w:rPr>
        <w:t>organ med delegerade uppgifter eller en fysisk person som har delege</w:t>
      </w:r>
      <w:r w:rsidRPr="00EB08BB">
        <w:rPr>
          <w:i/>
          <w:sz w:val="18"/>
          <w:szCs w:val="18"/>
        </w:rPr>
        <w:softHyphen/>
        <w:t>rats vissa uppgifter</w:t>
      </w:r>
      <w:r w:rsidRPr="00EB08BB">
        <w:rPr>
          <w:sz w:val="18"/>
          <w:szCs w:val="18"/>
        </w:rPr>
        <w:t xml:space="preserve"> har rätt att</w:t>
      </w:r>
      <w:r w:rsidRPr="008867EE">
        <w:rPr>
          <w:i/>
          <w:iCs/>
          <w:sz w:val="18"/>
          <w:szCs w:val="18"/>
        </w:rPr>
        <w:t>,</w:t>
      </w:r>
      <w:r w:rsidRPr="00EB08BB">
        <w:rPr>
          <w:sz w:val="18"/>
          <w:szCs w:val="18"/>
        </w:rPr>
        <w:t xml:space="preserve"> i den utsträckning det behövs för </w:t>
      </w:r>
      <w:r w:rsidRPr="00EB08BB">
        <w:rPr>
          <w:i/>
          <w:sz w:val="18"/>
          <w:szCs w:val="18"/>
        </w:rPr>
        <w:t>offentlig kontroll och annan offentlig verksamhet</w:t>
      </w:r>
      <w:r>
        <w:rPr>
          <w:i/>
          <w:sz w:val="18"/>
          <w:szCs w:val="18"/>
        </w:rPr>
        <w:t>,</w:t>
      </w:r>
    </w:p>
    <w:p w14:paraId="704D14AE" w14:textId="77777777" w:rsidR="00F71CC6" w:rsidRPr="00EB08BB" w:rsidRDefault="00AB307F" w:rsidP="00F71CC6">
      <w:pPr>
        <w:pStyle w:val="Brdtextmedindrag"/>
        <w:rPr>
          <w:sz w:val="18"/>
          <w:szCs w:val="18"/>
        </w:rPr>
      </w:pPr>
      <w:r w:rsidRPr="00EB08BB">
        <w:rPr>
          <w:sz w:val="18"/>
          <w:szCs w:val="18"/>
        </w:rPr>
        <w:t>1. på begäran få upplysningar och ta del av handlingar, samt</w:t>
      </w:r>
    </w:p>
    <w:p w14:paraId="581F3E63" w14:textId="77777777" w:rsidR="00F71CC6" w:rsidRPr="00EB08BB" w:rsidRDefault="00AB307F" w:rsidP="00F71CC6">
      <w:pPr>
        <w:pStyle w:val="Brdtextmedindrag"/>
        <w:rPr>
          <w:sz w:val="18"/>
          <w:szCs w:val="18"/>
        </w:rPr>
      </w:pPr>
      <w:r w:rsidRPr="00EB08BB">
        <w:rPr>
          <w:sz w:val="18"/>
          <w:szCs w:val="18"/>
        </w:rPr>
        <w:t>2. få tillträde till områden, lokaler och andra utrymmen som har anknytning till verksamheten och där göra undersökningar och ta prover.</w:t>
      </w:r>
    </w:p>
    <w:p w14:paraId="41A93A73" w14:textId="77777777" w:rsidR="00F71CC6" w:rsidRDefault="00AB307F" w:rsidP="00F71CC6">
      <w:pPr>
        <w:pStyle w:val="Brdtextmedindrag"/>
      </w:pPr>
      <w:r w:rsidRPr="00EB08BB">
        <w:rPr>
          <w:i/>
          <w:iCs/>
          <w:sz w:val="18"/>
          <w:szCs w:val="18"/>
        </w:rPr>
        <w:t>Första</w:t>
      </w:r>
      <w:r w:rsidRPr="00EB08BB">
        <w:rPr>
          <w:sz w:val="18"/>
          <w:szCs w:val="18"/>
        </w:rPr>
        <w:t xml:space="preserve"> stycket gäller också för Europeiska kommissionen och för inspektörer och experter som utsetts av kommissionen.</w:t>
      </w:r>
    </w:p>
    <w:p w14:paraId="1434297E" w14:textId="77777777" w:rsidR="00F71CC6" w:rsidRDefault="00F71CC6" w:rsidP="00F71CC6">
      <w:pPr>
        <w:pStyle w:val="Brdtextmedindrag"/>
      </w:pPr>
    </w:p>
    <w:p w14:paraId="302886D7" w14:textId="544CBE79" w:rsidR="00F71CC6" w:rsidRDefault="00AB307F" w:rsidP="00F71CC6">
      <w:pPr>
        <w:pStyle w:val="Brdtextmedindrag"/>
        <w:ind w:firstLine="0"/>
      </w:pPr>
      <w:r w:rsidRPr="00B40E11">
        <w:t>Paragrafen reglerar rätten för en kontrollmyndighet, ett kontrollorgan som anlitas i den offentliga kontrollen samt Europeiska kommissionen och inspektörer och experter som utsetts av kommissionen, att på begäran få upplysningar och ta del av handlingar samt få tillträde till områden, lokaler och andra</w:t>
      </w:r>
      <w:r>
        <w:t xml:space="preserve"> utrymmen som har anknytning till verksamheten och där göra undersökningar och ta prover. Övervägandena finns i </w:t>
      </w:r>
      <w:r w:rsidRPr="00D67912">
        <w:t>avsnitt</w:t>
      </w:r>
      <w:r w:rsidR="00904EE6">
        <w:t>en 10.1 och</w:t>
      </w:r>
      <w:r w:rsidRPr="00D67912">
        <w:t xml:space="preserve"> </w:t>
      </w:r>
      <w:r>
        <w:t>10</w:t>
      </w:r>
      <w:r w:rsidRPr="00D67912">
        <w:t>.</w:t>
      </w:r>
      <w:r>
        <w:t>9.</w:t>
      </w:r>
    </w:p>
    <w:p w14:paraId="1DC9A533" w14:textId="77777777" w:rsidR="00F71CC6" w:rsidRDefault="00AB307F" w:rsidP="00F71CC6">
      <w:pPr>
        <w:pStyle w:val="Brdtextmedindrag"/>
      </w:pPr>
      <w:r w:rsidRPr="007354BB">
        <w:rPr>
          <w:i/>
        </w:rPr>
        <w:t>Första stycket</w:t>
      </w:r>
      <w:r>
        <w:t xml:space="preserve"> ändras på så sätt att rätten till upplysningar och tillträde även gäller när annan offentlig verksamhet utförs. Vidare ersätts uttrycket ”kontrollorgan” med ”ett organ med delegerade uppgifter eller en fysisk person som har delegerats vissa uppgifter”. Bestämmelser om skyldighet för aktörer att ge de behöriga myndigheternas personal tillträde och upplysningar finns i artikel 15.1 i den nya kontrollförordningen. Bestäm</w:t>
      </w:r>
      <w:r>
        <w:softHyphen/>
        <w:t>melsen kompletterar denna artikel.</w:t>
      </w:r>
    </w:p>
    <w:p w14:paraId="5BD346C1" w14:textId="77777777" w:rsidR="00F71CC6" w:rsidRPr="00EB08BB" w:rsidRDefault="00AB307F" w:rsidP="00F71CC6">
      <w:pPr>
        <w:pStyle w:val="Rubrik4utannumrering"/>
        <w:rPr>
          <w:sz w:val="18"/>
          <w:szCs w:val="18"/>
        </w:rPr>
      </w:pPr>
      <w:r w:rsidRPr="00EB08BB">
        <w:rPr>
          <w:sz w:val="18"/>
          <w:szCs w:val="18"/>
        </w:rPr>
        <w:t xml:space="preserve">Skyldighet att </w:t>
      </w:r>
      <w:r w:rsidRPr="00EB08BB">
        <w:rPr>
          <w:i/>
          <w:iCs/>
          <w:sz w:val="18"/>
          <w:szCs w:val="18"/>
        </w:rPr>
        <w:t xml:space="preserve">lämna </w:t>
      </w:r>
      <w:r w:rsidRPr="00EB08BB">
        <w:rPr>
          <w:sz w:val="18"/>
          <w:szCs w:val="18"/>
        </w:rPr>
        <w:t>hjälp</w:t>
      </w:r>
    </w:p>
    <w:p w14:paraId="534E40EA" w14:textId="77777777" w:rsidR="00F71CC6" w:rsidRPr="00EB08BB" w:rsidRDefault="00AB307F" w:rsidP="00F71CC6">
      <w:pPr>
        <w:pStyle w:val="Brdtext"/>
        <w:rPr>
          <w:sz w:val="18"/>
          <w:szCs w:val="18"/>
        </w:rPr>
      </w:pPr>
      <w:r w:rsidRPr="00EB08BB">
        <w:rPr>
          <w:b/>
          <w:sz w:val="18"/>
          <w:szCs w:val="18"/>
        </w:rPr>
        <w:t>22 §</w:t>
      </w:r>
      <w:r w:rsidRPr="00EB08BB">
        <w:rPr>
          <w:sz w:val="18"/>
          <w:szCs w:val="18"/>
        </w:rPr>
        <w:t xml:space="preserve"> </w:t>
      </w:r>
      <w:r w:rsidRPr="00EB08BB">
        <w:rPr>
          <w:i/>
          <w:sz w:val="18"/>
          <w:szCs w:val="18"/>
        </w:rPr>
        <w:t>Bestämmelser om skyldighet för den</w:t>
      </w:r>
      <w:r w:rsidRPr="00EB08BB">
        <w:rPr>
          <w:sz w:val="18"/>
          <w:szCs w:val="18"/>
        </w:rPr>
        <w:t xml:space="preserve"> som är föremål för offentlig kontroll </w:t>
      </w:r>
      <w:r w:rsidRPr="00EB08BB">
        <w:rPr>
          <w:i/>
          <w:sz w:val="18"/>
          <w:szCs w:val="18"/>
        </w:rPr>
        <w:t>eller annan offentlig verksamhet att lämna</w:t>
      </w:r>
      <w:r w:rsidRPr="00EB08BB">
        <w:rPr>
          <w:sz w:val="18"/>
          <w:szCs w:val="18"/>
        </w:rPr>
        <w:t xml:space="preserve"> den hjälp som behövs för att kontrollen </w:t>
      </w:r>
      <w:r w:rsidRPr="00EB08BB">
        <w:rPr>
          <w:i/>
          <w:sz w:val="18"/>
          <w:szCs w:val="18"/>
        </w:rPr>
        <w:t>eller verksam</w:t>
      </w:r>
      <w:r w:rsidRPr="00EB08BB">
        <w:rPr>
          <w:i/>
          <w:sz w:val="18"/>
          <w:szCs w:val="18"/>
        </w:rPr>
        <w:softHyphen/>
        <w:t>heten ska</w:t>
      </w:r>
      <w:r w:rsidRPr="00EB08BB">
        <w:rPr>
          <w:sz w:val="18"/>
          <w:szCs w:val="18"/>
        </w:rPr>
        <w:t xml:space="preserve"> kunna </w:t>
      </w:r>
      <w:r w:rsidRPr="00EB08BB">
        <w:rPr>
          <w:i/>
          <w:sz w:val="18"/>
          <w:szCs w:val="18"/>
        </w:rPr>
        <w:t>utföras finns i artikel 15.2 och 15.6 i förord</w:t>
      </w:r>
      <w:r w:rsidRPr="00EB08BB">
        <w:rPr>
          <w:i/>
          <w:sz w:val="18"/>
          <w:szCs w:val="18"/>
        </w:rPr>
        <w:softHyphen/>
        <w:t>ning (EU) 2017/625</w:t>
      </w:r>
      <w:r w:rsidRPr="00EB08BB">
        <w:rPr>
          <w:sz w:val="18"/>
          <w:szCs w:val="18"/>
        </w:rPr>
        <w:t>.</w:t>
      </w:r>
    </w:p>
    <w:p w14:paraId="7C1D32F0" w14:textId="77777777" w:rsidR="00F71CC6" w:rsidRDefault="00F71CC6" w:rsidP="00F71CC6">
      <w:pPr>
        <w:pStyle w:val="Brdtextmedindrag"/>
        <w:ind w:firstLine="0"/>
      </w:pPr>
    </w:p>
    <w:p w14:paraId="07380A8A" w14:textId="77777777" w:rsidR="00F71CC6" w:rsidRDefault="00AB307F" w:rsidP="00F71CC6">
      <w:pPr>
        <w:pStyle w:val="Brdtextmedindrag"/>
        <w:ind w:firstLine="0"/>
      </w:pPr>
      <w:r>
        <w:t xml:space="preserve">Paragrafen reglerar enskildas skyldighet att tillhandahålla den hjälp som behövs för att kontrollen ska kunna genomföras. Övervägandena finns i </w:t>
      </w:r>
      <w:r w:rsidRPr="00D67912">
        <w:t xml:space="preserve">avsnitt </w:t>
      </w:r>
      <w:r>
        <w:t>10</w:t>
      </w:r>
      <w:r w:rsidRPr="00D67912">
        <w:t>.</w:t>
      </w:r>
      <w:r>
        <w:t>10.</w:t>
      </w:r>
    </w:p>
    <w:p w14:paraId="0BF91299" w14:textId="77777777" w:rsidR="00F71CC6" w:rsidRDefault="00AB307F" w:rsidP="00F71CC6">
      <w:pPr>
        <w:pStyle w:val="Brdtextmedindrag"/>
      </w:pPr>
      <w:r>
        <w:t>Ändringen innebär att det i stället upplyses om att skyldighet för den som är föremål för offentlig kontroll eller annan offentlig verksamhet att lämna den hjälp som behövs för att kontrollen eller verksamheten ska kunna utföras regleras i artikel 15.2 och 15.6 i den nya kontrollförord</w:t>
      </w:r>
      <w:r>
        <w:softHyphen/>
        <w:t>ningen. Hänvisningen till den nya kontrollförordningen är dynamisk dvs. avser förordningen i den vid varje tidpunkt gällande lydelsen.</w:t>
      </w:r>
    </w:p>
    <w:p w14:paraId="6D4B2F7A" w14:textId="77777777" w:rsidR="00F71CC6" w:rsidRPr="003C3036" w:rsidRDefault="00AB307F" w:rsidP="00F71CC6">
      <w:pPr>
        <w:pStyle w:val="Rubrik4utannumrering"/>
        <w:rPr>
          <w:iCs/>
          <w:sz w:val="18"/>
          <w:szCs w:val="18"/>
        </w:rPr>
      </w:pPr>
      <w:r w:rsidRPr="003C3036">
        <w:rPr>
          <w:iCs/>
          <w:sz w:val="18"/>
          <w:szCs w:val="18"/>
        </w:rPr>
        <w:t>Förelägganden</w:t>
      </w:r>
    </w:p>
    <w:p w14:paraId="7869487D" w14:textId="77777777" w:rsidR="00F71CC6" w:rsidRPr="00EB08BB" w:rsidRDefault="00AB307F" w:rsidP="00F71CC6">
      <w:pPr>
        <w:pStyle w:val="Brdtext"/>
        <w:rPr>
          <w:sz w:val="18"/>
          <w:szCs w:val="18"/>
        </w:rPr>
      </w:pPr>
      <w:r w:rsidRPr="00EB08BB">
        <w:rPr>
          <w:b/>
          <w:bCs/>
          <w:sz w:val="18"/>
          <w:szCs w:val="18"/>
        </w:rPr>
        <w:t>23 §</w:t>
      </w:r>
      <w:r w:rsidRPr="00EB08BB">
        <w:rPr>
          <w:sz w:val="18"/>
          <w:szCs w:val="18"/>
        </w:rPr>
        <w:t xml:space="preserve"> Utöver vad som följer av de EU-bestämmelser som lagen</w:t>
      </w:r>
      <w:r w:rsidRPr="00EB08BB">
        <w:rPr>
          <w:i/>
          <w:iCs/>
          <w:sz w:val="18"/>
          <w:szCs w:val="18"/>
        </w:rPr>
        <w:t xml:space="preserve"> kompletterar</w:t>
      </w:r>
      <w:r w:rsidRPr="00EB08BB">
        <w:rPr>
          <w:sz w:val="18"/>
          <w:szCs w:val="18"/>
        </w:rPr>
        <w:t xml:space="preserve"> eller vad som särskilt anges i 19 § får en kontrollmyndighet </w:t>
      </w:r>
      <w:r w:rsidRPr="00A30EFD">
        <w:rPr>
          <w:i/>
          <w:iCs/>
          <w:sz w:val="18"/>
          <w:szCs w:val="18"/>
        </w:rPr>
        <w:t>besluta</w:t>
      </w:r>
      <w:r w:rsidRPr="00EB08BB">
        <w:rPr>
          <w:sz w:val="18"/>
          <w:szCs w:val="18"/>
        </w:rPr>
        <w:t xml:space="preserve"> de förelägganden som behövs för att lagen, de föreskrifter eller beslut som har meddelats med stöd av lagen, de EU-bestämmelser som lagen </w:t>
      </w:r>
      <w:r w:rsidRPr="00EB08BB">
        <w:rPr>
          <w:i/>
          <w:iCs/>
          <w:sz w:val="18"/>
          <w:szCs w:val="18"/>
        </w:rPr>
        <w:t xml:space="preserve">kompletterar </w:t>
      </w:r>
      <w:r w:rsidRPr="00EB08BB">
        <w:rPr>
          <w:sz w:val="18"/>
          <w:szCs w:val="18"/>
        </w:rPr>
        <w:t>och de beslut som har meddelats med stöd av EU-bestämmelserna ska följas.</w:t>
      </w:r>
    </w:p>
    <w:p w14:paraId="7A0ED646" w14:textId="77777777" w:rsidR="00F71CC6" w:rsidRDefault="00F71CC6" w:rsidP="00F71CC6">
      <w:pPr>
        <w:pStyle w:val="Brdtextmedindrag"/>
        <w:ind w:firstLine="0"/>
      </w:pPr>
    </w:p>
    <w:p w14:paraId="263F26CE" w14:textId="5CE49E59" w:rsidR="00F71CC6" w:rsidRDefault="00AB307F" w:rsidP="00F71CC6">
      <w:pPr>
        <w:pStyle w:val="Brdtextmedindrag"/>
        <w:ind w:firstLine="0"/>
      </w:pPr>
      <w:r>
        <w:t>Paragrafen ändras på så sätt att den endast anger att en kontrollmyndighet får besluta ”förelägganden” i</w:t>
      </w:r>
      <w:r w:rsidR="00640B50">
        <w:t xml:space="preserve"> </w:t>
      </w:r>
      <w:r>
        <w:t xml:space="preserve">stället för ”förelägganden och förbud”. Rätten att besluta om förelägganden innefattar en möjlighet att besluta om förbud, jfr 8 kap. 9 § djurskyddslagen och prop. 2017/18:147 s. 333. </w:t>
      </w:r>
    </w:p>
    <w:p w14:paraId="5FC06B8D" w14:textId="77777777" w:rsidR="00F71CC6" w:rsidRDefault="00AB307F" w:rsidP="00F71CC6">
      <w:pPr>
        <w:pStyle w:val="Brdtextmedindrag"/>
      </w:pPr>
      <w:r>
        <w:t>Det görs även språkliga ändringar.</w:t>
      </w:r>
    </w:p>
    <w:p w14:paraId="73EADB55" w14:textId="77777777" w:rsidR="00F71CC6" w:rsidRPr="00EB08BB" w:rsidRDefault="00AB307F" w:rsidP="00F71CC6">
      <w:pPr>
        <w:pStyle w:val="Rubrik4utannumrering"/>
        <w:rPr>
          <w:sz w:val="18"/>
          <w:szCs w:val="18"/>
        </w:rPr>
      </w:pPr>
      <w:r w:rsidRPr="00EB08BB">
        <w:rPr>
          <w:sz w:val="18"/>
          <w:szCs w:val="18"/>
        </w:rPr>
        <w:t>Vite</w:t>
      </w:r>
    </w:p>
    <w:p w14:paraId="13ED474A" w14:textId="77777777" w:rsidR="00F71CC6" w:rsidRPr="00EB08BB" w:rsidRDefault="00AB307F" w:rsidP="00F71CC6">
      <w:pPr>
        <w:pStyle w:val="Brdtext"/>
        <w:rPr>
          <w:sz w:val="18"/>
          <w:szCs w:val="18"/>
        </w:rPr>
      </w:pPr>
      <w:r w:rsidRPr="00EB08BB">
        <w:rPr>
          <w:b/>
          <w:bCs/>
          <w:sz w:val="18"/>
          <w:szCs w:val="18"/>
        </w:rPr>
        <w:t xml:space="preserve">24 § </w:t>
      </w:r>
      <w:r w:rsidRPr="00EB08BB">
        <w:rPr>
          <w:sz w:val="18"/>
          <w:szCs w:val="18"/>
        </w:rPr>
        <w:t xml:space="preserve">Förelägganden enligt 23 § eller enligt de EU-bestämmelser som lagen </w:t>
      </w:r>
      <w:r w:rsidRPr="00EB08BB">
        <w:rPr>
          <w:i/>
          <w:iCs/>
          <w:sz w:val="18"/>
          <w:szCs w:val="18"/>
        </w:rPr>
        <w:t xml:space="preserve">kompletterar </w:t>
      </w:r>
      <w:r w:rsidRPr="00EB08BB">
        <w:rPr>
          <w:sz w:val="18"/>
          <w:szCs w:val="18"/>
        </w:rPr>
        <w:t>får förenas med vite.</w:t>
      </w:r>
    </w:p>
    <w:p w14:paraId="10D49BA8" w14:textId="77777777" w:rsidR="00F71CC6" w:rsidRDefault="00F71CC6" w:rsidP="00F71CC6">
      <w:pPr>
        <w:pStyle w:val="Brdtextmedindrag"/>
      </w:pPr>
    </w:p>
    <w:p w14:paraId="4764313B" w14:textId="77777777" w:rsidR="00F71CC6" w:rsidRPr="00BC1968" w:rsidRDefault="00AB307F" w:rsidP="00F71CC6">
      <w:pPr>
        <w:pStyle w:val="Brdtextmedindrag"/>
        <w:ind w:firstLine="0"/>
      </w:pPr>
      <w:r>
        <w:t>Ändringen är en följdändring av att 23 § föreslås reglera möjligheten att meddela ”förelägganden” istället för ”förelägganden och förbud”.</w:t>
      </w:r>
      <w:r w:rsidRPr="004E475F">
        <w:t xml:space="preserve"> </w:t>
      </w:r>
      <w:r>
        <w:t>Allmänna bestämmelser om vite finns i viteslagen.</w:t>
      </w:r>
    </w:p>
    <w:p w14:paraId="69C17CEC" w14:textId="77777777" w:rsidR="00F71CC6" w:rsidRPr="00EB08BB" w:rsidRDefault="00AB307F" w:rsidP="00F71CC6">
      <w:pPr>
        <w:pStyle w:val="Rubrik4utannumrering"/>
        <w:rPr>
          <w:i/>
          <w:iCs/>
          <w:sz w:val="18"/>
          <w:szCs w:val="18"/>
        </w:rPr>
      </w:pPr>
      <w:r w:rsidRPr="00EB08BB">
        <w:rPr>
          <w:i/>
          <w:iCs/>
          <w:sz w:val="18"/>
          <w:szCs w:val="18"/>
        </w:rPr>
        <w:t>Inköp under dold identitet</w:t>
      </w:r>
    </w:p>
    <w:p w14:paraId="3EE2576E" w14:textId="77777777" w:rsidR="00F71CC6" w:rsidRPr="00EB08BB" w:rsidRDefault="00AB307F" w:rsidP="00F71CC6">
      <w:pPr>
        <w:pStyle w:val="Brdtextmedindrag"/>
        <w:ind w:firstLine="0"/>
        <w:rPr>
          <w:i/>
          <w:sz w:val="18"/>
          <w:szCs w:val="18"/>
        </w:rPr>
      </w:pPr>
      <w:r w:rsidRPr="00EB08BB">
        <w:rPr>
          <w:b/>
          <w:i/>
          <w:iCs/>
          <w:sz w:val="18"/>
          <w:szCs w:val="18"/>
        </w:rPr>
        <w:t>24 a §</w:t>
      </w:r>
      <w:r w:rsidRPr="00EB08BB">
        <w:rPr>
          <w:sz w:val="18"/>
          <w:szCs w:val="18"/>
        </w:rPr>
        <w:t xml:space="preserve"> </w:t>
      </w:r>
      <w:r w:rsidRPr="00EB08BB">
        <w:rPr>
          <w:i/>
          <w:sz w:val="18"/>
          <w:szCs w:val="18"/>
        </w:rPr>
        <w:t>En kontrollmyndighet får köpa in produkter under dold identitet om det är nödvändigt för att kontrollera att produkten uppfyller kraven i</w:t>
      </w:r>
    </w:p>
    <w:p w14:paraId="0C40EDCE" w14:textId="77777777" w:rsidR="00F71CC6" w:rsidRPr="00EB08BB" w:rsidRDefault="00AB307F" w:rsidP="00F71CC6">
      <w:pPr>
        <w:pStyle w:val="Brdtextmedindrag"/>
        <w:rPr>
          <w:i/>
          <w:sz w:val="18"/>
          <w:szCs w:val="18"/>
        </w:rPr>
      </w:pPr>
      <w:r w:rsidRPr="00EB08BB">
        <w:rPr>
          <w:i/>
          <w:sz w:val="18"/>
          <w:szCs w:val="18"/>
        </w:rPr>
        <w:t xml:space="preserve">1. denna lag, </w:t>
      </w:r>
    </w:p>
    <w:p w14:paraId="31EFBF52" w14:textId="77777777" w:rsidR="00F71CC6" w:rsidRPr="00EB08BB" w:rsidRDefault="00AB307F" w:rsidP="00F71CC6">
      <w:pPr>
        <w:pStyle w:val="Brdtextmedindrag"/>
        <w:rPr>
          <w:i/>
          <w:sz w:val="18"/>
          <w:szCs w:val="18"/>
        </w:rPr>
      </w:pPr>
      <w:r w:rsidRPr="00EB08BB">
        <w:rPr>
          <w:i/>
          <w:sz w:val="18"/>
          <w:szCs w:val="18"/>
        </w:rPr>
        <w:t xml:space="preserve">2. föreskrifter som har meddelats med stöd av lagen, och </w:t>
      </w:r>
    </w:p>
    <w:p w14:paraId="558B6B34" w14:textId="77777777" w:rsidR="00F71CC6" w:rsidRPr="00EB08BB" w:rsidRDefault="00AB307F" w:rsidP="00F71CC6">
      <w:pPr>
        <w:pStyle w:val="Brdtextmedindrag"/>
        <w:rPr>
          <w:i/>
          <w:sz w:val="18"/>
          <w:szCs w:val="18"/>
        </w:rPr>
      </w:pPr>
      <w:r w:rsidRPr="00EB08BB">
        <w:rPr>
          <w:i/>
          <w:sz w:val="18"/>
          <w:szCs w:val="18"/>
        </w:rPr>
        <w:t>3. EU-förordningar som lagen kompletterar.</w:t>
      </w:r>
    </w:p>
    <w:p w14:paraId="609C8F7E" w14:textId="77777777" w:rsidR="00F71CC6" w:rsidRPr="00CC0ECB" w:rsidRDefault="00AB307F" w:rsidP="00F71CC6">
      <w:pPr>
        <w:pStyle w:val="Brdtextmedindrag"/>
        <w:rPr>
          <w:i/>
        </w:rPr>
      </w:pPr>
      <w:r>
        <w:rPr>
          <w:i/>
          <w:iCs/>
          <w:sz w:val="18"/>
          <w:szCs w:val="18"/>
        </w:rPr>
        <w:t>Verksamhetsutövaren</w:t>
      </w:r>
      <w:r w:rsidRPr="00EB08BB">
        <w:rPr>
          <w:i/>
          <w:iCs/>
          <w:sz w:val="18"/>
          <w:szCs w:val="18"/>
        </w:rPr>
        <w:t xml:space="preserve"> ska underrättas om det inköp som har skett under dold identitet och om resultatet av det så</w:t>
      </w:r>
      <w:r w:rsidRPr="00EB08BB">
        <w:rPr>
          <w:i/>
          <w:sz w:val="18"/>
          <w:szCs w:val="18"/>
        </w:rPr>
        <w:t xml:space="preserve"> </w:t>
      </w:r>
      <w:r w:rsidRPr="00EB08BB">
        <w:rPr>
          <w:i/>
          <w:iCs/>
          <w:sz w:val="18"/>
          <w:szCs w:val="18"/>
        </w:rPr>
        <w:t>snart det kan ske utan att åtgärden förlorar sin betydelse.</w:t>
      </w:r>
    </w:p>
    <w:p w14:paraId="7139BA4C" w14:textId="77777777" w:rsidR="00F71CC6" w:rsidRDefault="00F71CC6" w:rsidP="00F71CC6">
      <w:pPr>
        <w:pStyle w:val="Brdtextmedindrag"/>
        <w:ind w:firstLine="0"/>
      </w:pPr>
    </w:p>
    <w:p w14:paraId="4EACFA88" w14:textId="77777777" w:rsidR="00F71CC6" w:rsidRDefault="00AB307F" w:rsidP="00F71CC6">
      <w:pPr>
        <w:pStyle w:val="Brdtextmedindrag"/>
        <w:ind w:firstLine="0"/>
      </w:pPr>
      <w:r w:rsidRPr="008751D5">
        <w:t xml:space="preserve">Paragrafen är ny. </w:t>
      </w:r>
      <w:r w:rsidRPr="008D288F">
        <w:t>Övervägandena finns i avsnitten</w:t>
      </w:r>
      <w:r>
        <w:t xml:space="preserve"> 6.7 och 10.13</w:t>
      </w:r>
      <w:r w:rsidRPr="008D288F">
        <w:t>.</w:t>
      </w:r>
    </w:p>
    <w:p w14:paraId="5D14163C" w14:textId="77777777" w:rsidR="00F71CC6" w:rsidRDefault="00AB307F" w:rsidP="00F71CC6">
      <w:pPr>
        <w:pStyle w:val="Brdtextmedindrag"/>
      </w:pPr>
      <w:r>
        <w:t xml:space="preserve">I </w:t>
      </w:r>
      <w:r w:rsidRPr="001B2FF6">
        <w:rPr>
          <w:i/>
          <w:iCs/>
        </w:rPr>
        <w:t>första stycket</w:t>
      </w:r>
      <w:r>
        <w:t xml:space="preserve"> ges </w:t>
      </w:r>
      <w:r w:rsidRPr="008751D5">
        <w:t xml:space="preserve">kontrollmyndigheterna ett uttryckligt lagstöd för att köpa in </w:t>
      </w:r>
      <w:r>
        <w:t xml:space="preserve">produkter under dold identitet </w:t>
      </w:r>
      <w:r w:rsidRPr="008751D5">
        <w:t>för att kontrollera att de uppfyller gällande krav.</w:t>
      </w:r>
      <w:r>
        <w:t xml:space="preserve"> Med att identiteten är dold avses att det vid tillfället för köpet inte framgår att detta genomförs av en kontrollmyndighet. Bestäm</w:t>
      </w:r>
      <w:r>
        <w:softHyphen/>
        <w:t>melsen är tillämplig både vid inköp som kontrollmyndigheten gör via distanskommunikation och vid kontroller på plats. Bestämmelsen är inte tillämplig på organ eller fysiska personer som har delegerats kontrollupp</w:t>
      </w:r>
      <w:r>
        <w:softHyphen/>
        <w:t>gifter.</w:t>
      </w:r>
    </w:p>
    <w:p w14:paraId="66A5EC0A" w14:textId="77777777" w:rsidR="00F71CC6" w:rsidRDefault="00AB307F" w:rsidP="00F71CC6">
      <w:pPr>
        <w:pStyle w:val="Brdtextmedindrag"/>
      </w:pPr>
      <w:r>
        <w:t>En förutsättning för att kontrollmyndigheten ska få genomföra köp under dold identitet är att det är nödvändigt för att kunna kontrollera att en produkt uppfyller gällande krav.</w:t>
      </w:r>
    </w:p>
    <w:p w14:paraId="065D1939" w14:textId="77777777" w:rsidR="00F71CC6" w:rsidRDefault="00AB307F" w:rsidP="00F71CC6">
      <w:pPr>
        <w:pStyle w:val="Brdtextmedindrag"/>
        <w:rPr>
          <w:u w:val="single"/>
        </w:rPr>
      </w:pPr>
      <w:r>
        <w:t>Om en produkt som har köpts under dold identitet inte uppfyller gällande krav kan ingripanden eller sanktioner från myndighetens sida aktualiseras. Om det finns anledning att tro att ett brott har begåtts kan också en förun</w:t>
      </w:r>
      <w:r>
        <w:softHyphen/>
        <w:t>dersökning inledas.</w:t>
      </w:r>
      <w:r w:rsidRPr="008751D5">
        <w:t xml:space="preserve"> </w:t>
      </w:r>
    </w:p>
    <w:p w14:paraId="3C9D4E2A" w14:textId="77777777" w:rsidR="00F71CC6" w:rsidRPr="00CC0ECB" w:rsidRDefault="00AB307F" w:rsidP="00F71CC6">
      <w:pPr>
        <w:pStyle w:val="Brdtextmedindrag"/>
      </w:pPr>
      <w:r>
        <w:rPr>
          <w:rFonts w:eastAsiaTheme="minorHAnsi"/>
        </w:rPr>
        <w:t xml:space="preserve">Enligt </w:t>
      </w:r>
      <w:r>
        <w:rPr>
          <w:rFonts w:ascii="TimesNewRomanPS-ItalicMT" w:eastAsiaTheme="minorHAnsi" w:hAnsi="TimesNewRomanPS-ItalicMT" w:cs="TimesNewRomanPS-ItalicMT"/>
          <w:i/>
          <w:iCs/>
        </w:rPr>
        <w:t xml:space="preserve">andra stycket </w:t>
      </w:r>
      <w:r>
        <w:rPr>
          <w:rFonts w:eastAsiaTheme="minorHAnsi"/>
        </w:rPr>
        <w:t xml:space="preserve">ska verksamhetsutövaren underrättas om det inköp som skett under dold identitet och om resultatet av kontrollen så snart det kan ske utan att åtgärden </w:t>
      </w:r>
      <w:r>
        <w:rPr>
          <w:rFonts w:ascii="TimesNewRomanPSMT" w:eastAsiaTheme="minorHAnsi" w:hAnsi="TimesNewRomanPSMT" w:cs="TimesNewRomanPSMT"/>
        </w:rPr>
        <w:t xml:space="preserve">förlorar sin betydelse. </w:t>
      </w:r>
      <w:r w:rsidRPr="00FF644D">
        <w:rPr>
          <w:rFonts w:ascii="TimesNewRomanPSMT" w:eastAsiaTheme="minorHAnsi" w:hAnsi="TimesNewRomanPSMT" w:cs="TimesNewRomanPSMT"/>
        </w:rPr>
        <w:t xml:space="preserve">Bestämmelsen har utformats i enlighet med </w:t>
      </w:r>
      <w:r w:rsidRPr="00FF644D">
        <w:rPr>
          <w:rFonts w:ascii="TimesNewRomanPSMT" w:eastAsiaTheme="minorHAnsi" w:hAnsi="TimesNewRomanPSMT" w:cs="TimesNewRomanPSMT"/>
          <w:i/>
          <w:iCs/>
        </w:rPr>
        <w:t>Lagrådets</w:t>
      </w:r>
      <w:r w:rsidRPr="00FF644D">
        <w:rPr>
          <w:rFonts w:ascii="TimesNewRomanPSMT" w:eastAsiaTheme="minorHAnsi" w:hAnsi="TimesNewRomanPSMT" w:cs="TimesNewRomanPSMT"/>
        </w:rPr>
        <w:t xml:space="preserve"> synpunkter</w:t>
      </w:r>
      <w:r>
        <w:rPr>
          <w:rFonts w:ascii="TimesNewRomanPSMT" w:eastAsiaTheme="minorHAnsi" w:hAnsi="TimesNewRomanPSMT" w:cs="TimesNewRomanPSMT"/>
        </w:rPr>
        <w:t>. Underrättelse ska ske oberoende av om myndigheten har uppmärksammat brister i efterlevnaden av regel</w:t>
      </w:r>
      <w:r>
        <w:rPr>
          <w:rFonts w:ascii="TimesNewRomanPSMT" w:eastAsiaTheme="minorHAnsi" w:hAnsi="TimesNewRomanPSMT" w:cs="TimesNewRomanPSMT"/>
        </w:rPr>
        <w:softHyphen/>
        <w:t>verket eller inte.</w:t>
      </w:r>
      <w:r w:rsidRPr="00CC0ECB">
        <w:t xml:space="preserve"> </w:t>
      </w:r>
      <w:r w:rsidRPr="00CC0ECB">
        <w:rPr>
          <w:rFonts w:ascii="TimesNewRomanPSMT" w:eastAsiaTheme="minorHAnsi" w:hAnsi="TimesNewRomanPSMT" w:cs="TimesNewRomanPSMT"/>
        </w:rPr>
        <w:t>I artikel 36 i den nya kontrollförordningen finns särskilda regler som ska följas när offentlig kontroll utförs på varor som köpts in under dold identitet.</w:t>
      </w:r>
      <w:r>
        <w:rPr>
          <w:rFonts w:ascii="TimesNewRomanPSMT" w:eastAsiaTheme="minorHAnsi" w:hAnsi="TimesNewRomanPSMT" w:cs="TimesNewRomanPSMT"/>
        </w:rPr>
        <w:t xml:space="preserve"> </w:t>
      </w:r>
    </w:p>
    <w:p w14:paraId="79CC6C68" w14:textId="77777777" w:rsidR="00F71CC6" w:rsidRPr="00FF5447" w:rsidRDefault="00AB307F" w:rsidP="00F71CC6">
      <w:pPr>
        <w:pStyle w:val="Rubrik4utannumrering"/>
        <w:rPr>
          <w:i/>
          <w:iCs/>
          <w:sz w:val="18"/>
          <w:szCs w:val="18"/>
        </w:rPr>
      </w:pPr>
      <w:r w:rsidRPr="00FF5447">
        <w:rPr>
          <w:i/>
          <w:iCs/>
          <w:sz w:val="18"/>
          <w:szCs w:val="18"/>
        </w:rPr>
        <w:t>Rapporteringssystem för överträdelser</w:t>
      </w:r>
    </w:p>
    <w:p w14:paraId="3267D91A" w14:textId="77777777" w:rsidR="00F71CC6" w:rsidRDefault="00AB307F" w:rsidP="00F71CC6">
      <w:pPr>
        <w:pStyle w:val="Brdtextmedindrag"/>
        <w:ind w:firstLine="0"/>
        <w:rPr>
          <w:i/>
        </w:rPr>
      </w:pPr>
      <w:r w:rsidRPr="006E3009">
        <w:rPr>
          <w:b/>
          <w:i/>
          <w:iCs/>
          <w:sz w:val="18"/>
          <w:szCs w:val="18"/>
        </w:rPr>
        <w:t>24 b §</w:t>
      </w:r>
      <w:r w:rsidRPr="00FF5447">
        <w:rPr>
          <w:sz w:val="18"/>
          <w:szCs w:val="18"/>
        </w:rPr>
        <w:t xml:space="preserve"> </w:t>
      </w:r>
      <w:r w:rsidRPr="00FF5447">
        <w:rPr>
          <w:i/>
          <w:sz w:val="18"/>
          <w:szCs w:val="18"/>
        </w:rPr>
        <w:t>En kontrollmyndighet ska ha ett ändamålsenligt rapporteringssystem för den som vill anmäla misstänkta överträdelser av förordning (EU) 2017/625.</w:t>
      </w:r>
    </w:p>
    <w:p w14:paraId="55009615" w14:textId="77777777" w:rsidR="00F71CC6" w:rsidRDefault="00F71CC6" w:rsidP="00F71CC6">
      <w:pPr>
        <w:pStyle w:val="Brdtextmedindrag"/>
        <w:ind w:firstLine="0"/>
      </w:pPr>
    </w:p>
    <w:p w14:paraId="128A8317" w14:textId="77777777" w:rsidR="00F71CC6" w:rsidRDefault="00AB307F" w:rsidP="00F71CC6">
      <w:pPr>
        <w:pStyle w:val="Brdtextmedindrag"/>
        <w:ind w:firstLine="0"/>
      </w:pPr>
      <w:r w:rsidRPr="00A806F2">
        <w:t xml:space="preserve">Paragrafen är ny. Bestämmelsen </w:t>
      </w:r>
      <w:r>
        <w:t>innebär en skyldighet för</w:t>
      </w:r>
      <w:r w:rsidRPr="00A806F2">
        <w:t xml:space="preserve"> kontrollmyn</w:t>
      </w:r>
      <w:r>
        <w:softHyphen/>
      </w:r>
      <w:r w:rsidRPr="00A806F2">
        <w:t xml:space="preserve">digheterna att ha rapporteringssystem för den som vill anmäla misstänkta överträdelser av den nya kontrollförordningen. Bestämmelsen kompletterar artikel 140 i den nya kontrollförordningen. Övervägandena finns i </w:t>
      </w:r>
      <w:r w:rsidRPr="00D67912">
        <w:t xml:space="preserve">avsnitten </w:t>
      </w:r>
      <w:r>
        <w:t>6</w:t>
      </w:r>
      <w:r w:rsidRPr="00D67912">
        <w:t>.</w:t>
      </w:r>
      <w:r>
        <w:t>8 och 10.14.</w:t>
      </w:r>
    </w:p>
    <w:p w14:paraId="66D3CC90" w14:textId="77777777" w:rsidR="00F71CC6" w:rsidRPr="00FF5447" w:rsidRDefault="00AB307F" w:rsidP="00F71CC6">
      <w:pPr>
        <w:pStyle w:val="Rubrik4utannumrering"/>
        <w:rPr>
          <w:sz w:val="18"/>
          <w:szCs w:val="18"/>
        </w:rPr>
      </w:pPr>
      <w:r w:rsidRPr="00FF5447">
        <w:rPr>
          <w:sz w:val="18"/>
          <w:szCs w:val="18"/>
        </w:rPr>
        <w:t>Avgifter</w:t>
      </w:r>
    </w:p>
    <w:p w14:paraId="665BADE4" w14:textId="77777777" w:rsidR="00F71CC6" w:rsidRPr="00FF5447" w:rsidRDefault="00AB307F" w:rsidP="00F71CC6">
      <w:pPr>
        <w:pStyle w:val="Brdtextmedindrag"/>
        <w:ind w:firstLine="0"/>
        <w:rPr>
          <w:i/>
          <w:sz w:val="18"/>
          <w:szCs w:val="18"/>
        </w:rPr>
      </w:pPr>
      <w:r w:rsidRPr="00FF5447">
        <w:rPr>
          <w:b/>
          <w:sz w:val="18"/>
          <w:szCs w:val="18"/>
        </w:rPr>
        <w:t>28 §</w:t>
      </w:r>
      <w:r w:rsidRPr="00FF5447">
        <w:rPr>
          <w:sz w:val="18"/>
          <w:szCs w:val="18"/>
        </w:rPr>
        <w:t xml:space="preserve"> Regeringen eller den myndighet som regeringen bestämmer får meddela föreskrifter om skyldighet att betala </w:t>
      </w:r>
      <w:r w:rsidRPr="00FF5447">
        <w:rPr>
          <w:i/>
          <w:iCs/>
          <w:sz w:val="18"/>
          <w:szCs w:val="18"/>
        </w:rPr>
        <w:t>avgifter</w:t>
      </w:r>
      <w:r w:rsidRPr="00FF5447">
        <w:rPr>
          <w:sz w:val="18"/>
          <w:szCs w:val="18"/>
        </w:rPr>
        <w:t xml:space="preserve"> </w:t>
      </w:r>
      <w:r w:rsidRPr="00FF5447">
        <w:rPr>
          <w:i/>
          <w:sz w:val="18"/>
          <w:szCs w:val="18"/>
        </w:rPr>
        <w:t>för offentlig kontroll och annan offentlig verk</w:t>
      </w:r>
      <w:r w:rsidRPr="00FF5447">
        <w:rPr>
          <w:i/>
          <w:sz w:val="18"/>
          <w:szCs w:val="18"/>
        </w:rPr>
        <w:softHyphen/>
        <w:t>samhet.</w:t>
      </w:r>
    </w:p>
    <w:p w14:paraId="662AEE26" w14:textId="77777777" w:rsidR="00F71CC6" w:rsidRPr="00FF5447" w:rsidRDefault="00AB307F" w:rsidP="00F71CC6">
      <w:pPr>
        <w:pStyle w:val="Brdtextmedindrag"/>
        <w:rPr>
          <w:sz w:val="18"/>
          <w:szCs w:val="18"/>
        </w:rPr>
      </w:pPr>
      <w:r w:rsidRPr="00FF5447">
        <w:rPr>
          <w:sz w:val="18"/>
          <w:szCs w:val="18"/>
        </w:rPr>
        <w:t xml:space="preserve">Bemyndigandet enligt första stycket innefattar rätt att meddela föreskrifter om skyldighet för kommunerna att ta ut </w:t>
      </w:r>
      <w:r w:rsidRPr="00FF5447">
        <w:rPr>
          <w:i/>
          <w:iCs/>
          <w:sz w:val="18"/>
          <w:szCs w:val="18"/>
        </w:rPr>
        <w:t>sådana avgifter</w:t>
      </w:r>
      <w:r w:rsidRPr="00FF5447">
        <w:rPr>
          <w:sz w:val="18"/>
          <w:szCs w:val="18"/>
        </w:rPr>
        <w:t>.</w:t>
      </w:r>
    </w:p>
    <w:p w14:paraId="17FF1E58" w14:textId="77777777" w:rsidR="00F71CC6" w:rsidRPr="00FF5447" w:rsidRDefault="00AB307F" w:rsidP="00F71CC6">
      <w:pPr>
        <w:pStyle w:val="Brdtextmedindrag"/>
        <w:rPr>
          <w:i/>
          <w:sz w:val="18"/>
          <w:szCs w:val="18"/>
        </w:rPr>
      </w:pPr>
      <w:r w:rsidRPr="00FF5447">
        <w:rPr>
          <w:sz w:val="18"/>
          <w:szCs w:val="18"/>
        </w:rPr>
        <w:t>Regeringen eller den myndighet som regeringen bestämmer får meddela före</w:t>
      </w:r>
      <w:r>
        <w:rPr>
          <w:sz w:val="18"/>
          <w:szCs w:val="18"/>
        </w:rPr>
        <w:softHyphen/>
      </w:r>
      <w:r w:rsidRPr="00FF5447">
        <w:rPr>
          <w:sz w:val="18"/>
          <w:szCs w:val="18"/>
        </w:rPr>
        <w:t>skrifter om beräkningen av</w:t>
      </w:r>
      <w:r>
        <w:rPr>
          <w:sz w:val="18"/>
          <w:szCs w:val="18"/>
        </w:rPr>
        <w:t xml:space="preserve"> </w:t>
      </w:r>
      <w:r w:rsidRPr="000336F4">
        <w:rPr>
          <w:i/>
          <w:iCs/>
          <w:sz w:val="18"/>
          <w:szCs w:val="18"/>
        </w:rPr>
        <w:t>de</w:t>
      </w:r>
      <w:r w:rsidRPr="00FF5447">
        <w:rPr>
          <w:i/>
          <w:sz w:val="18"/>
          <w:szCs w:val="18"/>
        </w:rPr>
        <w:t xml:space="preserve"> </w:t>
      </w:r>
      <w:r w:rsidRPr="000336F4">
        <w:rPr>
          <w:iCs/>
          <w:sz w:val="18"/>
          <w:szCs w:val="18"/>
        </w:rPr>
        <w:t>avgifter</w:t>
      </w:r>
      <w:r w:rsidRPr="00FF5447">
        <w:rPr>
          <w:sz w:val="18"/>
          <w:szCs w:val="18"/>
        </w:rPr>
        <w:t xml:space="preserve"> som tas ut av statliga myndigheter</w:t>
      </w:r>
      <w:r>
        <w:rPr>
          <w:sz w:val="18"/>
          <w:szCs w:val="18"/>
        </w:rPr>
        <w:t xml:space="preserve">, </w:t>
      </w:r>
      <w:r w:rsidRPr="00FF5447">
        <w:rPr>
          <w:i/>
          <w:sz w:val="18"/>
          <w:szCs w:val="18"/>
        </w:rPr>
        <w:t>ett organ med delegerade uppgifter eller en fysisk person som har delegerats vissa uppgif</w:t>
      </w:r>
      <w:r w:rsidRPr="00FF5447">
        <w:rPr>
          <w:i/>
          <w:sz w:val="18"/>
          <w:szCs w:val="18"/>
        </w:rPr>
        <w:softHyphen/>
        <w:t>ter.</w:t>
      </w:r>
    </w:p>
    <w:p w14:paraId="313BD715" w14:textId="77777777" w:rsidR="00F71CC6" w:rsidRDefault="00F71CC6" w:rsidP="00F71CC6">
      <w:pPr>
        <w:pStyle w:val="Brdtextmedindrag"/>
        <w:rPr>
          <w:i/>
        </w:rPr>
      </w:pPr>
    </w:p>
    <w:p w14:paraId="5FB7148C" w14:textId="3B6CFE2A" w:rsidR="00F71CC6" w:rsidRPr="00FD65C1" w:rsidRDefault="00AB307F" w:rsidP="00F71CC6">
      <w:pPr>
        <w:pStyle w:val="Brdtextmedindrag"/>
        <w:ind w:firstLine="0"/>
      </w:pPr>
      <w:r w:rsidRPr="00FD65C1">
        <w:t>Paragrafen innehåller bestämmelser om rätt för regeringen eller den myndighet som regeringen bestämmer att meddela föreskrifter om avgifter. Övervägandena finns i avsnitt</w:t>
      </w:r>
      <w:r w:rsidR="00337BC0">
        <w:t>en 10.1 och</w:t>
      </w:r>
      <w:r w:rsidRPr="00FD65C1">
        <w:t xml:space="preserve"> 10.1</w:t>
      </w:r>
      <w:r>
        <w:t>1</w:t>
      </w:r>
      <w:r w:rsidRPr="00FD65C1">
        <w:t>.</w:t>
      </w:r>
    </w:p>
    <w:p w14:paraId="0D9C297C" w14:textId="77777777" w:rsidR="00F71CC6" w:rsidRPr="00FD65C1" w:rsidRDefault="00AB307F" w:rsidP="00F71CC6">
      <w:pPr>
        <w:pStyle w:val="Brdtextmedindrag"/>
      </w:pPr>
      <w:r w:rsidRPr="00FD65C1">
        <w:t xml:space="preserve">I </w:t>
      </w:r>
      <w:r w:rsidRPr="00FD65C1">
        <w:rPr>
          <w:i/>
        </w:rPr>
        <w:t>första stycket</w:t>
      </w:r>
      <w:r w:rsidRPr="00FD65C1">
        <w:t xml:space="preserve"> har punktuppställningen tagits bort. Preciseringen av vilken kontroll som avses har strukits.</w:t>
      </w:r>
      <w:r w:rsidRPr="0017001D">
        <w:t xml:space="preserve"> Innebörden av uttrycket offentlig kontroll framgår numera av definitionen i</w:t>
      </w:r>
      <w:r>
        <w:t xml:space="preserve"> 2</w:t>
      </w:r>
      <w:r w:rsidRPr="0017001D">
        <w:t xml:space="preserve"> §</w:t>
      </w:r>
      <w:r>
        <w:t>.</w:t>
      </w:r>
      <w:r w:rsidRPr="00FD65C1">
        <w:t xml:space="preserve"> Vidare har den ändringen gjorts att föreskriftsrätten gäller avgifter för annan offentlig verksamhet i stället för som hittills ärenden enligt lagen. Utöver ärenden rymmer uttrycket annan offentlig verksamhet bl.a. åtgärder som syftar till att säkerställa att en aktör åtgärdar bristande efterlevnad.</w:t>
      </w:r>
    </w:p>
    <w:p w14:paraId="3AF03FBB" w14:textId="77777777" w:rsidR="00F71CC6" w:rsidRPr="00FD65C1" w:rsidRDefault="00AB307F" w:rsidP="00F71CC6">
      <w:pPr>
        <w:pStyle w:val="Brdtextmedindrag"/>
      </w:pPr>
      <w:r w:rsidRPr="00FD65C1">
        <w:t xml:space="preserve">Ändringen i </w:t>
      </w:r>
      <w:r w:rsidRPr="00FD65C1">
        <w:rPr>
          <w:i/>
        </w:rPr>
        <w:t>tredje stycket</w:t>
      </w:r>
      <w:r w:rsidRPr="00FD65C1">
        <w:t xml:space="preserve"> innebär att uttrycket ”kontrollorgan” ersätts med ”ett organ med delegerade uppgifter eller en fysisk person som har delegerats vissa uppgifter”.</w:t>
      </w:r>
    </w:p>
    <w:p w14:paraId="2DC9BFED" w14:textId="77777777" w:rsidR="00F71CC6" w:rsidRDefault="00AB307F" w:rsidP="00F71CC6">
      <w:pPr>
        <w:pStyle w:val="Brdtextmedindrag"/>
      </w:pPr>
      <w:r w:rsidRPr="00FD65C1">
        <w:t>Övriga ändringar är språkliga.</w:t>
      </w:r>
    </w:p>
    <w:p w14:paraId="2FD4BC84" w14:textId="77777777" w:rsidR="00F71CC6" w:rsidRDefault="00F71CC6" w:rsidP="00F71CC6">
      <w:pPr>
        <w:pStyle w:val="Brdtextmedindrag"/>
        <w:ind w:firstLine="0"/>
      </w:pPr>
    </w:p>
    <w:p w14:paraId="0F50F07E" w14:textId="3CF12406" w:rsidR="00F71CC6" w:rsidRPr="003C3036" w:rsidRDefault="00AB307F" w:rsidP="00F71CC6">
      <w:pPr>
        <w:pStyle w:val="Brdtextmedindrag"/>
        <w:ind w:firstLine="0"/>
        <w:rPr>
          <w:sz w:val="18"/>
          <w:szCs w:val="18"/>
        </w:rPr>
      </w:pPr>
      <w:r w:rsidRPr="003C3036">
        <w:rPr>
          <w:b/>
          <w:bCs/>
          <w:sz w:val="18"/>
          <w:szCs w:val="18"/>
        </w:rPr>
        <w:t>29 §</w:t>
      </w:r>
      <w:r w:rsidRPr="003C3036">
        <w:rPr>
          <w:sz w:val="18"/>
          <w:szCs w:val="18"/>
        </w:rPr>
        <w:t xml:space="preserve"> Till böter döms den som, om gärningen inte ska leda till ansvar enligt 28</w:t>
      </w:r>
      <w:r>
        <w:rPr>
          <w:sz w:val="18"/>
          <w:szCs w:val="18"/>
        </w:rPr>
        <w:t> </w:t>
      </w:r>
      <w:r w:rsidRPr="003C3036">
        <w:rPr>
          <w:sz w:val="18"/>
          <w:szCs w:val="18"/>
        </w:rPr>
        <w:t>a</w:t>
      </w:r>
      <w:r>
        <w:rPr>
          <w:sz w:val="18"/>
          <w:szCs w:val="18"/>
        </w:rPr>
        <w:t> </w:t>
      </w:r>
      <w:r w:rsidRPr="003C3036">
        <w:rPr>
          <w:sz w:val="18"/>
          <w:szCs w:val="18"/>
        </w:rPr>
        <w:t>§, med uppsåt eller av oaktsamhet</w:t>
      </w:r>
    </w:p>
    <w:p w14:paraId="2F26D1C3" w14:textId="77777777" w:rsidR="00F71CC6" w:rsidRPr="003C3036" w:rsidRDefault="00AB307F" w:rsidP="00F71CC6">
      <w:pPr>
        <w:pStyle w:val="Brdtextmedindrag"/>
        <w:rPr>
          <w:sz w:val="18"/>
          <w:szCs w:val="18"/>
        </w:rPr>
      </w:pPr>
      <w:r w:rsidRPr="003C3036">
        <w:rPr>
          <w:sz w:val="18"/>
          <w:szCs w:val="18"/>
        </w:rPr>
        <w:t>1.</w:t>
      </w:r>
      <w:r>
        <w:rPr>
          <w:sz w:val="18"/>
          <w:szCs w:val="18"/>
        </w:rPr>
        <w:t> </w:t>
      </w:r>
      <w:r w:rsidRPr="003C3036">
        <w:rPr>
          <w:sz w:val="18"/>
          <w:szCs w:val="18"/>
        </w:rPr>
        <w:t>bryter mot en föreskrift eller ett beslut som meddelats med stöd av 5 § tredje stycket, 9 eller 11 §,</w:t>
      </w:r>
    </w:p>
    <w:p w14:paraId="7F4A0452" w14:textId="77777777" w:rsidR="00F71CC6" w:rsidRDefault="00AB307F" w:rsidP="00F71CC6">
      <w:pPr>
        <w:pStyle w:val="Brdtextmedindrag"/>
        <w:rPr>
          <w:sz w:val="18"/>
          <w:szCs w:val="18"/>
        </w:rPr>
      </w:pPr>
      <w:r w:rsidRPr="003C3036">
        <w:rPr>
          <w:sz w:val="18"/>
          <w:szCs w:val="18"/>
        </w:rPr>
        <w:t>2.</w:t>
      </w:r>
      <w:r>
        <w:rPr>
          <w:sz w:val="18"/>
          <w:szCs w:val="18"/>
        </w:rPr>
        <w:t> </w:t>
      </w:r>
      <w:r w:rsidRPr="003C3036">
        <w:rPr>
          <w:sz w:val="18"/>
          <w:szCs w:val="18"/>
        </w:rPr>
        <w:t>bryter mot 8 §, eller</w:t>
      </w:r>
    </w:p>
    <w:p w14:paraId="5594BFDD" w14:textId="77777777" w:rsidR="00F71CC6" w:rsidRDefault="00AB307F" w:rsidP="00F71CC6">
      <w:pPr>
        <w:pStyle w:val="Brdtextmedindrag"/>
        <w:rPr>
          <w:sz w:val="18"/>
          <w:szCs w:val="18"/>
        </w:rPr>
      </w:pPr>
      <w:r>
        <w:rPr>
          <w:sz w:val="18"/>
          <w:szCs w:val="18"/>
        </w:rPr>
        <w:t>3. </w:t>
      </w:r>
      <w:r w:rsidRPr="003C3036">
        <w:rPr>
          <w:sz w:val="18"/>
          <w:szCs w:val="18"/>
        </w:rPr>
        <w:t>inte fullgör sina skyldigheter enligt 21 § första stycket 1.</w:t>
      </w:r>
    </w:p>
    <w:p w14:paraId="469167B6" w14:textId="77777777" w:rsidR="00F71CC6" w:rsidRDefault="00AB307F" w:rsidP="00F71CC6">
      <w:pPr>
        <w:pStyle w:val="Brdtextmedindrag"/>
        <w:rPr>
          <w:sz w:val="18"/>
          <w:szCs w:val="18"/>
        </w:rPr>
      </w:pPr>
      <w:r w:rsidRPr="003C3036">
        <w:rPr>
          <w:sz w:val="18"/>
          <w:szCs w:val="18"/>
        </w:rPr>
        <w:t xml:space="preserve">Till böter döms även den som med uppsåt eller av oaktsamhet bryter mot skyldigheter, villkor eller förbud som finns i de EU-bestämmelser som lagen </w:t>
      </w:r>
      <w:r w:rsidRPr="003C3036">
        <w:rPr>
          <w:i/>
          <w:iCs/>
          <w:sz w:val="18"/>
          <w:szCs w:val="18"/>
        </w:rPr>
        <w:t>kompletterar</w:t>
      </w:r>
      <w:r w:rsidRPr="003C3036">
        <w:rPr>
          <w:sz w:val="18"/>
          <w:szCs w:val="18"/>
        </w:rPr>
        <w:t>. Detta gäller dock inte om överträdelsen avser bestämmelser om</w:t>
      </w:r>
      <w:r w:rsidRPr="003C3036">
        <w:t xml:space="preserve"> </w:t>
      </w:r>
      <w:r w:rsidRPr="003C3036">
        <w:rPr>
          <w:sz w:val="18"/>
          <w:szCs w:val="18"/>
        </w:rPr>
        <w:t xml:space="preserve">myndighetsutövning </w:t>
      </w:r>
      <w:r w:rsidRPr="003C3036">
        <w:rPr>
          <w:i/>
          <w:iCs/>
          <w:sz w:val="18"/>
          <w:szCs w:val="18"/>
        </w:rPr>
        <w:t>eller andra bestämmelser i förordning (EU) 2017/625.</w:t>
      </w:r>
    </w:p>
    <w:p w14:paraId="53449692" w14:textId="77777777" w:rsidR="00F71CC6" w:rsidRDefault="00AB307F" w:rsidP="00F71CC6">
      <w:pPr>
        <w:pStyle w:val="Brdtextmedindrag"/>
        <w:rPr>
          <w:sz w:val="18"/>
          <w:szCs w:val="18"/>
        </w:rPr>
      </w:pPr>
      <w:r w:rsidRPr="003C3036">
        <w:rPr>
          <w:sz w:val="18"/>
          <w:szCs w:val="18"/>
        </w:rPr>
        <w:t>I ringa fall ska det inte dömas till ansvar.</w:t>
      </w:r>
    </w:p>
    <w:p w14:paraId="095136A2" w14:textId="77777777" w:rsidR="00F71CC6" w:rsidRDefault="00F71CC6" w:rsidP="00F71CC6">
      <w:pPr>
        <w:pStyle w:val="Brdtextmedindrag"/>
        <w:ind w:firstLine="0"/>
        <w:rPr>
          <w:sz w:val="18"/>
          <w:szCs w:val="18"/>
        </w:rPr>
      </w:pPr>
    </w:p>
    <w:p w14:paraId="0BA9A54B" w14:textId="77777777" w:rsidR="00F71CC6" w:rsidRPr="0065535A" w:rsidRDefault="00AB307F" w:rsidP="00F71CC6">
      <w:pPr>
        <w:pStyle w:val="Brdtextmedindrag"/>
        <w:ind w:firstLine="0"/>
      </w:pPr>
      <w:r w:rsidRPr="0065535A">
        <w:t>Paragrafen innehåller straffbestämmelser. Övervägandena finns i avsnitten 6.9 och 10.17.</w:t>
      </w:r>
    </w:p>
    <w:p w14:paraId="0636E9D1" w14:textId="77777777" w:rsidR="00F71CC6" w:rsidRPr="0065535A" w:rsidRDefault="00AB307F" w:rsidP="00F71CC6">
      <w:pPr>
        <w:pStyle w:val="Brdtextmedindrag"/>
      </w:pPr>
      <w:r w:rsidRPr="0065535A">
        <w:t xml:space="preserve">Ändringen i </w:t>
      </w:r>
      <w:r w:rsidRPr="0065535A">
        <w:rPr>
          <w:i/>
          <w:iCs/>
        </w:rPr>
        <w:t>andra stycket</w:t>
      </w:r>
      <w:r w:rsidRPr="0065535A">
        <w:t xml:space="preserve"> innebär att även andra bestämmelser i kontrollförordningen än bestämmelser om myndighetsutövning undantas från straffbestämmelsens tillämpningsområde. </w:t>
      </w:r>
    </w:p>
    <w:p w14:paraId="03B4B9EA" w14:textId="77777777" w:rsidR="00F71CC6" w:rsidRPr="0065535A" w:rsidRDefault="00AB307F" w:rsidP="00F71CC6">
      <w:pPr>
        <w:pStyle w:val="Brdtextmedindrag"/>
      </w:pPr>
      <w:r w:rsidRPr="0065535A">
        <w:t>Det görs även en språklig ändring.</w:t>
      </w:r>
    </w:p>
    <w:p w14:paraId="474D0852" w14:textId="77777777" w:rsidR="00F71CC6" w:rsidRDefault="00F71CC6" w:rsidP="00F71CC6">
      <w:pPr>
        <w:pStyle w:val="Brdtextmedindrag"/>
      </w:pPr>
    </w:p>
    <w:p w14:paraId="7145021C" w14:textId="77777777" w:rsidR="00F71CC6" w:rsidRPr="00FF5447" w:rsidRDefault="00AB307F" w:rsidP="00F71CC6">
      <w:pPr>
        <w:pStyle w:val="Brdtextmedindrag"/>
        <w:ind w:firstLine="0"/>
        <w:rPr>
          <w:sz w:val="18"/>
          <w:szCs w:val="18"/>
        </w:rPr>
      </w:pPr>
      <w:r w:rsidRPr="00FF5447">
        <w:rPr>
          <w:b/>
          <w:sz w:val="18"/>
          <w:szCs w:val="18"/>
        </w:rPr>
        <w:t>32 §</w:t>
      </w:r>
      <w:r w:rsidRPr="00FF5447">
        <w:rPr>
          <w:sz w:val="18"/>
          <w:szCs w:val="18"/>
        </w:rPr>
        <w:t xml:space="preserve"> Beslut av Jordbruksverket eller av en annan statlig förvaltningsmyndighet enligt denna lag, enligt de föreskrifter som har meddelats med stöd av lagen eller enligt de EU-bestämmelser som lagen</w:t>
      </w:r>
      <w:r w:rsidRPr="00204C4A">
        <w:rPr>
          <w:sz w:val="18"/>
          <w:szCs w:val="18"/>
        </w:rPr>
        <w:t xml:space="preserve"> </w:t>
      </w:r>
      <w:r w:rsidRPr="00FF5447">
        <w:rPr>
          <w:i/>
          <w:iCs/>
          <w:sz w:val="18"/>
          <w:szCs w:val="18"/>
        </w:rPr>
        <w:t>kompletterar</w:t>
      </w:r>
      <w:r w:rsidRPr="00FF5447">
        <w:rPr>
          <w:sz w:val="18"/>
          <w:szCs w:val="18"/>
        </w:rPr>
        <w:t>, får överklagas till allmän förvaltningsdomstol.</w:t>
      </w:r>
    </w:p>
    <w:p w14:paraId="7F6EE195" w14:textId="77777777" w:rsidR="00F71CC6" w:rsidRPr="00FF5447" w:rsidRDefault="00AB307F" w:rsidP="00F71CC6">
      <w:pPr>
        <w:pStyle w:val="Brdtextmedindrag"/>
        <w:rPr>
          <w:i/>
          <w:sz w:val="18"/>
          <w:szCs w:val="18"/>
        </w:rPr>
      </w:pPr>
      <w:r w:rsidRPr="00FF5447">
        <w:rPr>
          <w:i/>
          <w:sz w:val="18"/>
          <w:szCs w:val="18"/>
        </w:rPr>
        <w:t>Detsamma gäller beslut som har meddelats av ett organ med delegerade upp</w:t>
      </w:r>
      <w:r>
        <w:rPr>
          <w:i/>
          <w:sz w:val="18"/>
          <w:szCs w:val="18"/>
        </w:rPr>
        <w:softHyphen/>
      </w:r>
      <w:r w:rsidRPr="00FF5447">
        <w:rPr>
          <w:i/>
          <w:sz w:val="18"/>
          <w:szCs w:val="18"/>
        </w:rPr>
        <w:t>gifter eller av en fysisk person som har delegerats vissa uppgifter.</w:t>
      </w:r>
    </w:p>
    <w:p w14:paraId="5BD1033E" w14:textId="77777777" w:rsidR="00F71CC6" w:rsidRPr="00FF5447" w:rsidRDefault="00AB307F" w:rsidP="00F71CC6">
      <w:pPr>
        <w:pStyle w:val="Brdtextmedindrag"/>
        <w:rPr>
          <w:sz w:val="18"/>
          <w:szCs w:val="18"/>
        </w:rPr>
      </w:pPr>
      <w:r w:rsidRPr="00FF5447">
        <w:rPr>
          <w:sz w:val="18"/>
          <w:szCs w:val="18"/>
        </w:rPr>
        <w:t>Prövningstillstånd krävs vid överklagande till kammarrätten.</w:t>
      </w:r>
    </w:p>
    <w:p w14:paraId="7C7653F0" w14:textId="77777777" w:rsidR="00F71CC6" w:rsidRDefault="00AB307F" w:rsidP="00F71CC6">
      <w:pPr>
        <w:pStyle w:val="Brdtextmedindrag"/>
      </w:pPr>
      <w:r w:rsidRPr="00FF5447">
        <w:rPr>
          <w:sz w:val="18"/>
          <w:szCs w:val="18"/>
        </w:rPr>
        <w:t>Beslut som gäller Försvars</w:t>
      </w:r>
      <w:r w:rsidRPr="00FF5447">
        <w:rPr>
          <w:sz w:val="18"/>
          <w:szCs w:val="18"/>
        </w:rPr>
        <w:softHyphen/>
        <w:t>makten eller Försvarets materielverk överklagas dock till regeringen.</w:t>
      </w:r>
    </w:p>
    <w:p w14:paraId="627F0609" w14:textId="77777777" w:rsidR="00F71CC6" w:rsidRDefault="00F71CC6" w:rsidP="00F71CC6">
      <w:pPr>
        <w:pStyle w:val="Brdtextmedindrag"/>
        <w:ind w:firstLine="0"/>
      </w:pPr>
    </w:p>
    <w:p w14:paraId="3E177E2E" w14:textId="77777777" w:rsidR="00F71CC6" w:rsidRDefault="00AB307F" w:rsidP="00F71CC6">
      <w:pPr>
        <w:pStyle w:val="Brdtextmedindrag"/>
        <w:ind w:firstLine="0"/>
      </w:pPr>
      <w:r>
        <w:t xml:space="preserve">Paragrafen innehåller bestämmelser om överklagande. Övervägandena finns </w:t>
      </w:r>
      <w:r w:rsidRPr="00010F10">
        <w:t>i avsnitten</w:t>
      </w:r>
      <w:r>
        <w:t xml:space="preserve"> 6.3 och 10.15</w:t>
      </w:r>
      <w:r w:rsidRPr="00010F10">
        <w:t>.</w:t>
      </w:r>
    </w:p>
    <w:p w14:paraId="26508EAB" w14:textId="77777777" w:rsidR="00F71CC6" w:rsidRPr="00155761" w:rsidRDefault="00AB307F" w:rsidP="00F71CC6">
      <w:pPr>
        <w:pStyle w:val="Brdtextmedindrag"/>
      </w:pPr>
      <w:r>
        <w:t xml:space="preserve">Innehållet i </w:t>
      </w:r>
      <w:r w:rsidRPr="0028487B">
        <w:rPr>
          <w:i/>
        </w:rPr>
        <w:t>andra stycke</w:t>
      </w:r>
      <w:r>
        <w:rPr>
          <w:i/>
        </w:rPr>
        <w:t xml:space="preserve">t </w:t>
      </w:r>
      <w:r w:rsidRPr="006E3009">
        <w:rPr>
          <w:iCs/>
        </w:rPr>
        <w:t>är nytt och innebär</w:t>
      </w:r>
      <w:r>
        <w:rPr>
          <w:i/>
        </w:rPr>
        <w:t xml:space="preserve"> </w:t>
      </w:r>
      <w:r>
        <w:t>att även beslut av ett organ med delegerade uppgifter eller av en fysisk person som har delegerats vissa uppgifter får överklagas till allmän förvaltningsdomstol.</w:t>
      </w:r>
    </w:p>
    <w:p w14:paraId="7B7DF56F" w14:textId="77777777" w:rsidR="00F71CC6" w:rsidRDefault="00AB307F" w:rsidP="00F71CC6">
      <w:pPr>
        <w:pStyle w:val="Brdtextmedindrag"/>
      </w:pPr>
      <w:r>
        <w:rPr>
          <w:i/>
        </w:rPr>
        <w:t>Tredje</w:t>
      </w:r>
      <w:r>
        <w:t xml:space="preserve"> och </w:t>
      </w:r>
      <w:r w:rsidRPr="0028487B">
        <w:rPr>
          <w:i/>
        </w:rPr>
        <w:t>f</w:t>
      </w:r>
      <w:r>
        <w:rPr>
          <w:i/>
        </w:rPr>
        <w:t>järde</w:t>
      </w:r>
      <w:r>
        <w:t xml:space="preserve"> styckena motsvarar hittillsvarande andra och tredje styckena. </w:t>
      </w:r>
    </w:p>
    <w:p w14:paraId="2A3D8FD2" w14:textId="77777777" w:rsidR="00F71CC6" w:rsidRDefault="00F71CC6" w:rsidP="00F71CC6">
      <w:pPr>
        <w:pStyle w:val="Brdtextmedindrag"/>
        <w:ind w:firstLine="0"/>
      </w:pPr>
    </w:p>
    <w:p w14:paraId="16C345BB" w14:textId="77777777" w:rsidR="00F71CC6" w:rsidRPr="00FF5447" w:rsidRDefault="00AB307F" w:rsidP="00F71CC6">
      <w:pPr>
        <w:pStyle w:val="Brdtextmedindrag"/>
        <w:ind w:firstLine="0"/>
        <w:rPr>
          <w:i/>
          <w:sz w:val="18"/>
          <w:szCs w:val="18"/>
        </w:rPr>
      </w:pPr>
      <w:r w:rsidRPr="006E3009">
        <w:rPr>
          <w:b/>
          <w:i/>
          <w:iCs/>
          <w:sz w:val="18"/>
          <w:szCs w:val="18"/>
        </w:rPr>
        <w:t>32 a §</w:t>
      </w:r>
      <w:r w:rsidRPr="00FF5447">
        <w:rPr>
          <w:b/>
          <w:sz w:val="18"/>
          <w:szCs w:val="18"/>
        </w:rPr>
        <w:t xml:space="preserve"> </w:t>
      </w:r>
      <w:r w:rsidRPr="00FF5447">
        <w:rPr>
          <w:i/>
          <w:sz w:val="18"/>
          <w:szCs w:val="18"/>
        </w:rPr>
        <w:t xml:space="preserve">Den myndighet som har delegerat uppgiften att utöva offentlig kontroll eller annan offentlig verksamhet till ett organ eller till en fysisk person ska föra det allmännas talan </w:t>
      </w:r>
      <w:r>
        <w:rPr>
          <w:i/>
          <w:sz w:val="18"/>
          <w:szCs w:val="18"/>
        </w:rPr>
        <w:t>i</w:t>
      </w:r>
      <w:r w:rsidRPr="00FF5447">
        <w:rPr>
          <w:i/>
          <w:sz w:val="18"/>
          <w:szCs w:val="18"/>
        </w:rPr>
        <w:t xml:space="preserve"> allmän förvaltningsdomstol, om det överklagade beslutet har meddelats av ett sådant organ eller en sådan fysisk person.</w:t>
      </w:r>
    </w:p>
    <w:p w14:paraId="5C56D3A0" w14:textId="77777777" w:rsidR="00F71CC6" w:rsidRPr="00FF5447" w:rsidRDefault="00AB307F" w:rsidP="00F71CC6">
      <w:pPr>
        <w:pStyle w:val="Brdtextmedindrag"/>
        <w:rPr>
          <w:i/>
          <w:sz w:val="18"/>
          <w:szCs w:val="18"/>
        </w:rPr>
      </w:pPr>
      <w:r>
        <w:rPr>
          <w:i/>
          <w:sz w:val="18"/>
          <w:szCs w:val="18"/>
        </w:rPr>
        <w:t>L</w:t>
      </w:r>
      <w:r w:rsidRPr="00FF5447">
        <w:rPr>
          <w:i/>
          <w:sz w:val="18"/>
          <w:szCs w:val="18"/>
        </w:rPr>
        <w:t>agen (1986:1142) om överklagande av beslut av enskilda organ med offentliga förvaltningsuppgifter ska gälla även för överklagande av beslut som har meddelats av en fysisk person</w:t>
      </w:r>
      <w:r>
        <w:rPr>
          <w:i/>
          <w:sz w:val="18"/>
          <w:szCs w:val="18"/>
        </w:rPr>
        <w:t xml:space="preserve"> </w:t>
      </w:r>
      <w:r w:rsidRPr="00930128">
        <w:rPr>
          <w:i/>
          <w:sz w:val="18"/>
          <w:szCs w:val="18"/>
        </w:rPr>
        <w:t>som har delegerats vissa uppgifter</w:t>
      </w:r>
      <w:r w:rsidRPr="00FF5447">
        <w:rPr>
          <w:i/>
          <w:sz w:val="18"/>
          <w:szCs w:val="18"/>
        </w:rPr>
        <w:t>.</w:t>
      </w:r>
    </w:p>
    <w:p w14:paraId="0A017FEA" w14:textId="77777777" w:rsidR="00F71CC6" w:rsidRDefault="00F71CC6" w:rsidP="00F71CC6">
      <w:pPr>
        <w:pStyle w:val="Brdtextmedindrag"/>
        <w:ind w:firstLine="0"/>
        <w:rPr>
          <w:i/>
        </w:rPr>
      </w:pPr>
    </w:p>
    <w:p w14:paraId="7694DEDD" w14:textId="77777777" w:rsidR="00F71CC6" w:rsidRPr="00F1695B" w:rsidRDefault="00AB307F" w:rsidP="00F71CC6">
      <w:pPr>
        <w:pStyle w:val="Brdtextmedindrag"/>
        <w:ind w:firstLine="0"/>
      </w:pPr>
      <w:r w:rsidRPr="00F1695B">
        <w:t>Paragrafen är ny. Övervägandena finns i avsnitten 6.</w:t>
      </w:r>
      <w:r>
        <w:t>3</w:t>
      </w:r>
      <w:r w:rsidRPr="00F1695B">
        <w:t xml:space="preserve"> och 10.</w:t>
      </w:r>
      <w:r>
        <w:t>15</w:t>
      </w:r>
      <w:r w:rsidRPr="00F1695B">
        <w:t>.</w:t>
      </w:r>
    </w:p>
    <w:p w14:paraId="4836C097" w14:textId="77777777" w:rsidR="00F71CC6" w:rsidRPr="00F1695B" w:rsidRDefault="00AB307F" w:rsidP="00F71CC6">
      <w:pPr>
        <w:pStyle w:val="Brdtextmedindrag"/>
      </w:pPr>
      <w:r w:rsidRPr="00F1695B">
        <w:t xml:space="preserve">Av </w:t>
      </w:r>
      <w:r w:rsidRPr="00F1695B">
        <w:rPr>
          <w:i/>
        </w:rPr>
        <w:t>första stycket</w:t>
      </w:r>
      <w:r w:rsidRPr="00F1695B">
        <w:t xml:space="preserve"> framgår att den delegerande myndigheten ska föra det allmännas talan </w:t>
      </w:r>
      <w:r>
        <w:t xml:space="preserve">i </w:t>
      </w:r>
      <w:r w:rsidRPr="00F1695B">
        <w:t xml:space="preserve">allmän förvaltningsdomstol om ett beslut som har meddelats av ett organ med delegerade uppgifter eller av fysiska personer som har delegerats vissa uppgifter i offentlig kontroll eller annan offentlig verksamhet överklagas. </w:t>
      </w:r>
    </w:p>
    <w:p w14:paraId="778747E1" w14:textId="77777777" w:rsidR="00F71CC6" w:rsidRPr="00742447" w:rsidRDefault="00AB307F" w:rsidP="00F71CC6">
      <w:pPr>
        <w:pStyle w:val="Brdtextmedindrag"/>
      </w:pPr>
      <w:r w:rsidRPr="00F1695B">
        <w:t xml:space="preserve">I </w:t>
      </w:r>
      <w:r w:rsidRPr="00F1695B">
        <w:rPr>
          <w:i/>
        </w:rPr>
        <w:t>andra stycket</w:t>
      </w:r>
      <w:r w:rsidRPr="00F1695B">
        <w:t xml:space="preserve"> anges att lagen om överklagande av beslut av enskilda organ med offentliga förvaltningsuppgifter ska gälla även för överkla</w:t>
      </w:r>
      <w:r>
        <w:softHyphen/>
      </w:r>
      <w:r w:rsidRPr="00F1695B">
        <w:t>gande av beslut som har meddelats av en fysisk person som har delegerats vissa uppgifter i offentlig kontroll eller annan offentlig verksamhet. I den lagen finns bestämmelser bl.a. om hur och inom vilken tid ett beslut ska överklagas</w:t>
      </w:r>
      <w:r>
        <w:t>.</w:t>
      </w:r>
      <w:r w:rsidRPr="003910FB">
        <w:t xml:space="preserve"> </w:t>
      </w:r>
      <w:bookmarkStart w:id="668" w:name="_Hlk50972338"/>
      <w:r w:rsidRPr="003910FB">
        <w:t xml:space="preserve">Bestämmelsen har utformats i enlighet med </w:t>
      </w:r>
      <w:r w:rsidRPr="003910FB">
        <w:rPr>
          <w:i/>
          <w:iCs/>
        </w:rPr>
        <w:t xml:space="preserve">Lagrådets </w:t>
      </w:r>
      <w:r w:rsidRPr="003910FB">
        <w:t>synpunkter</w:t>
      </w:r>
      <w:bookmarkEnd w:id="668"/>
      <w:r>
        <w:t>.</w:t>
      </w:r>
    </w:p>
    <w:p w14:paraId="1BDD7994" w14:textId="77777777" w:rsidR="00F71CC6" w:rsidRDefault="00AB307F" w:rsidP="00F71CC6">
      <w:pPr>
        <w:pStyle w:val="Rubrik2"/>
      </w:pPr>
      <w:bookmarkStart w:id="669" w:name="_Toc44537368"/>
      <w:bookmarkStart w:id="670" w:name="_Toc54265563"/>
      <w:r w:rsidRPr="00BC0F79">
        <w:t>Förslaget till lag om ändring i lagen (2006:806) om provtagning på djur, m.m.</w:t>
      </w:r>
      <w:bookmarkEnd w:id="669"/>
      <w:bookmarkEnd w:id="670"/>
    </w:p>
    <w:p w14:paraId="1A8DD98A" w14:textId="77777777" w:rsidR="00F71CC6" w:rsidRPr="00A10CCC" w:rsidRDefault="00AB307F" w:rsidP="00F71CC6">
      <w:pPr>
        <w:pStyle w:val="Rubrik4utannumrering"/>
        <w:rPr>
          <w:sz w:val="18"/>
          <w:szCs w:val="18"/>
        </w:rPr>
      </w:pPr>
      <w:r w:rsidRPr="00A10CCC">
        <w:rPr>
          <w:i/>
          <w:iCs/>
          <w:sz w:val="18"/>
          <w:szCs w:val="18"/>
        </w:rPr>
        <w:t>EU-bestämmelser</w:t>
      </w:r>
      <w:r w:rsidRPr="00A10CCC">
        <w:rPr>
          <w:sz w:val="18"/>
          <w:szCs w:val="18"/>
        </w:rPr>
        <w:t xml:space="preserve"> som lagen </w:t>
      </w:r>
      <w:r w:rsidRPr="00A10CCC">
        <w:rPr>
          <w:i/>
          <w:iCs/>
          <w:sz w:val="18"/>
          <w:szCs w:val="18"/>
        </w:rPr>
        <w:t>kompletterar</w:t>
      </w:r>
    </w:p>
    <w:p w14:paraId="4EDF5481" w14:textId="77777777" w:rsidR="00F71CC6" w:rsidRPr="00A10CCC" w:rsidRDefault="00AB307F" w:rsidP="00F71CC6">
      <w:pPr>
        <w:pStyle w:val="Brdtext"/>
        <w:rPr>
          <w:sz w:val="18"/>
          <w:szCs w:val="18"/>
        </w:rPr>
      </w:pPr>
      <w:r w:rsidRPr="00A10CCC">
        <w:rPr>
          <w:b/>
          <w:bCs/>
          <w:sz w:val="18"/>
          <w:szCs w:val="18"/>
        </w:rPr>
        <w:t>2 §</w:t>
      </w:r>
      <w:r>
        <w:rPr>
          <w:sz w:val="18"/>
          <w:szCs w:val="18"/>
        </w:rPr>
        <w:t> </w:t>
      </w:r>
      <w:r w:rsidRPr="00A10CCC">
        <w:rPr>
          <w:sz w:val="18"/>
          <w:szCs w:val="18"/>
        </w:rPr>
        <w:t xml:space="preserve">Lagen kompletterar sådana bestämmelser i </w:t>
      </w:r>
      <w:r w:rsidRPr="00A10CCC">
        <w:rPr>
          <w:i/>
          <w:iCs/>
          <w:sz w:val="18"/>
          <w:szCs w:val="18"/>
        </w:rPr>
        <w:t>EU-förordningar (EU-bestämmel</w:t>
      </w:r>
      <w:r>
        <w:rPr>
          <w:i/>
          <w:iCs/>
          <w:sz w:val="18"/>
          <w:szCs w:val="18"/>
        </w:rPr>
        <w:softHyphen/>
      </w:r>
      <w:r w:rsidRPr="00A10CCC">
        <w:rPr>
          <w:i/>
          <w:iCs/>
          <w:sz w:val="18"/>
          <w:szCs w:val="18"/>
        </w:rPr>
        <w:t>ser)</w:t>
      </w:r>
      <w:r w:rsidRPr="00A10CCC">
        <w:rPr>
          <w:sz w:val="18"/>
          <w:szCs w:val="18"/>
        </w:rPr>
        <w:t xml:space="preserve"> som faller inom lagens tillämpningsområde. Regeringen </w:t>
      </w:r>
      <w:r w:rsidRPr="00A10CCC">
        <w:rPr>
          <w:i/>
          <w:iCs/>
          <w:sz w:val="18"/>
          <w:szCs w:val="18"/>
        </w:rPr>
        <w:t>ska</w:t>
      </w:r>
      <w:r w:rsidRPr="00A10CCC">
        <w:rPr>
          <w:sz w:val="18"/>
          <w:szCs w:val="18"/>
        </w:rPr>
        <w:t xml:space="preserve"> i Svensk författ</w:t>
      </w:r>
      <w:r>
        <w:rPr>
          <w:sz w:val="18"/>
          <w:szCs w:val="18"/>
        </w:rPr>
        <w:softHyphen/>
      </w:r>
      <w:r w:rsidRPr="00A10CCC">
        <w:rPr>
          <w:sz w:val="18"/>
          <w:szCs w:val="18"/>
        </w:rPr>
        <w:t xml:space="preserve">ningssamling </w:t>
      </w:r>
      <w:r w:rsidRPr="00A10CCC">
        <w:rPr>
          <w:i/>
          <w:iCs/>
          <w:sz w:val="18"/>
          <w:szCs w:val="18"/>
        </w:rPr>
        <w:t>tillkännage</w:t>
      </w:r>
      <w:r w:rsidRPr="00A10CCC">
        <w:rPr>
          <w:sz w:val="18"/>
          <w:szCs w:val="18"/>
        </w:rPr>
        <w:t xml:space="preserve"> vilka grundförordningar som avses.</w:t>
      </w:r>
    </w:p>
    <w:p w14:paraId="68B9BCBE" w14:textId="77777777" w:rsidR="00F71CC6" w:rsidRPr="00A10CCC" w:rsidRDefault="00AB307F" w:rsidP="00F71CC6">
      <w:pPr>
        <w:pStyle w:val="Brdtextmedindrag"/>
        <w:rPr>
          <w:sz w:val="18"/>
          <w:szCs w:val="18"/>
        </w:rPr>
      </w:pPr>
      <w:r w:rsidRPr="00A10CCC">
        <w:rPr>
          <w:sz w:val="18"/>
          <w:szCs w:val="18"/>
        </w:rPr>
        <w:t xml:space="preserve">I fråga om </w:t>
      </w:r>
      <w:r w:rsidRPr="00A10CCC">
        <w:rPr>
          <w:i/>
          <w:iCs/>
          <w:sz w:val="18"/>
          <w:szCs w:val="18"/>
        </w:rPr>
        <w:t>EU-bestämmelser</w:t>
      </w:r>
      <w:r w:rsidRPr="00A10CCC">
        <w:rPr>
          <w:sz w:val="18"/>
          <w:szCs w:val="18"/>
        </w:rPr>
        <w:t xml:space="preserve"> som faller inom flera lagars tillämpningsområde </w:t>
      </w:r>
      <w:r w:rsidRPr="00A10CCC">
        <w:rPr>
          <w:i/>
          <w:iCs/>
          <w:sz w:val="18"/>
          <w:szCs w:val="18"/>
        </w:rPr>
        <w:t>ska</w:t>
      </w:r>
      <w:r w:rsidRPr="00A10CCC">
        <w:rPr>
          <w:sz w:val="18"/>
          <w:szCs w:val="18"/>
        </w:rPr>
        <w:t xml:space="preserve"> regeringen på samma sätt som i första stycket </w:t>
      </w:r>
      <w:r w:rsidRPr="00A10CCC">
        <w:rPr>
          <w:i/>
          <w:iCs/>
          <w:sz w:val="18"/>
          <w:szCs w:val="18"/>
        </w:rPr>
        <w:t xml:space="preserve">tillkännage </w:t>
      </w:r>
      <w:r w:rsidRPr="00A10CCC">
        <w:rPr>
          <w:sz w:val="18"/>
          <w:szCs w:val="18"/>
        </w:rPr>
        <w:t>vilka bestäm</w:t>
      </w:r>
      <w:r w:rsidRPr="00A10CCC">
        <w:rPr>
          <w:sz w:val="18"/>
          <w:szCs w:val="18"/>
        </w:rPr>
        <w:softHyphen/>
        <w:t xml:space="preserve">melser som denna lag </w:t>
      </w:r>
      <w:r w:rsidRPr="00A10CCC">
        <w:rPr>
          <w:i/>
          <w:iCs/>
          <w:sz w:val="18"/>
          <w:szCs w:val="18"/>
        </w:rPr>
        <w:t>kompletterar</w:t>
      </w:r>
      <w:r w:rsidRPr="00A10CCC">
        <w:rPr>
          <w:sz w:val="18"/>
          <w:szCs w:val="18"/>
        </w:rPr>
        <w:t>.</w:t>
      </w:r>
    </w:p>
    <w:p w14:paraId="388AA3BC" w14:textId="77777777" w:rsidR="00F71CC6" w:rsidRPr="00A10CCC" w:rsidRDefault="00AB307F" w:rsidP="00F71CC6">
      <w:pPr>
        <w:pStyle w:val="Brdtextmedindrag"/>
        <w:rPr>
          <w:sz w:val="18"/>
          <w:szCs w:val="18"/>
        </w:rPr>
      </w:pPr>
      <w:r w:rsidRPr="00A10CCC">
        <w:rPr>
          <w:sz w:val="18"/>
          <w:szCs w:val="18"/>
        </w:rPr>
        <w:t>Regeringen eller den myndighet som regeringen bestämmer får meddela före</w:t>
      </w:r>
      <w:r>
        <w:rPr>
          <w:sz w:val="18"/>
          <w:szCs w:val="18"/>
        </w:rPr>
        <w:softHyphen/>
      </w:r>
      <w:r w:rsidRPr="00A10CCC">
        <w:rPr>
          <w:sz w:val="18"/>
          <w:szCs w:val="18"/>
        </w:rPr>
        <w:t xml:space="preserve">skrifter eller i det enskilda fallet fatta </w:t>
      </w:r>
      <w:r w:rsidRPr="00A10CCC">
        <w:rPr>
          <w:i/>
          <w:iCs/>
          <w:sz w:val="18"/>
          <w:szCs w:val="18"/>
        </w:rPr>
        <w:t xml:space="preserve">de </w:t>
      </w:r>
      <w:r w:rsidRPr="00A10CCC">
        <w:rPr>
          <w:sz w:val="18"/>
          <w:szCs w:val="18"/>
        </w:rPr>
        <w:t xml:space="preserve">beslut som behövs </w:t>
      </w:r>
      <w:r w:rsidRPr="00A10CCC">
        <w:rPr>
          <w:i/>
          <w:iCs/>
          <w:sz w:val="18"/>
          <w:szCs w:val="18"/>
        </w:rPr>
        <w:t>för att komplettera EU-bestämmelserna.</w:t>
      </w:r>
    </w:p>
    <w:p w14:paraId="39B82D8D" w14:textId="77777777" w:rsidR="00F71CC6" w:rsidRDefault="00F71CC6" w:rsidP="00F71CC6">
      <w:pPr>
        <w:pStyle w:val="Brdtext"/>
      </w:pPr>
    </w:p>
    <w:p w14:paraId="69B85449" w14:textId="77777777" w:rsidR="00F71CC6" w:rsidRDefault="00AB307F" w:rsidP="00F71CC6">
      <w:pPr>
        <w:pStyle w:val="Brdtext"/>
      </w:pPr>
      <w:r>
        <w:t>I paragrafen ändras EG-förordningar till EU-förordningar och EG-bestäm</w:t>
      </w:r>
      <w:r>
        <w:softHyphen/>
        <w:t>melser till EU-bestämmelser. Det görs även vissa språkliga ändringar.</w:t>
      </w:r>
    </w:p>
    <w:p w14:paraId="5F865B18" w14:textId="77777777" w:rsidR="00F71CC6" w:rsidRPr="00155761" w:rsidRDefault="00AB307F" w:rsidP="00F71CC6">
      <w:pPr>
        <w:pStyle w:val="Rubrik4utannumrering"/>
        <w:rPr>
          <w:i/>
          <w:iCs/>
          <w:sz w:val="18"/>
          <w:szCs w:val="18"/>
        </w:rPr>
      </w:pPr>
      <w:r w:rsidRPr="00155761">
        <w:rPr>
          <w:i/>
          <w:iCs/>
          <w:sz w:val="18"/>
          <w:szCs w:val="18"/>
        </w:rPr>
        <w:t>Ord och uttryck</w:t>
      </w:r>
    </w:p>
    <w:p w14:paraId="40619B1C" w14:textId="77777777" w:rsidR="00F71CC6" w:rsidRPr="00155761" w:rsidRDefault="00AB307F" w:rsidP="00F71CC6">
      <w:pPr>
        <w:pStyle w:val="Brdtext"/>
        <w:rPr>
          <w:i/>
          <w:iCs/>
          <w:sz w:val="18"/>
          <w:szCs w:val="18"/>
        </w:rPr>
      </w:pPr>
      <w:r w:rsidRPr="00155761">
        <w:rPr>
          <w:b/>
          <w:bCs/>
          <w:i/>
          <w:iCs/>
          <w:sz w:val="18"/>
          <w:szCs w:val="18"/>
        </w:rPr>
        <w:t>2 a §</w:t>
      </w:r>
      <w:r w:rsidRPr="00155761">
        <w:rPr>
          <w:i/>
          <w:iCs/>
          <w:sz w:val="18"/>
          <w:szCs w:val="18"/>
        </w:rPr>
        <w:t xml:space="preserve"> I denna lag betyder</w:t>
      </w:r>
    </w:p>
    <w:p w14:paraId="7B885085" w14:textId="77777777" w:rsidR="00F71CC6" w:rsidRPr="00155761" w:rsidRDefault="00AB307F" w:rsidP="00F71CC6">
      <w:pPr>
        <w:pStyle w:val="Brdtextmedindrag"/>
        <w:rPr>
          <w:bCs/>
          <w:i/>
          <w:iCs/>
          <w:sz w:val="18"/>
          <w:szCs w:val="18"/>
        </w:rPr>
      </w:pPr>
      <w:r w:rsidRPr="00155761">
        <w:rPr>
          <w:bCs/>
          <w:i/>
          <w:iCs/>
          <w:sz w:val="18"/>
          <w:szCs w:val="18"/>
        </w:rPr>
        <w:t>1. uttrycket offentlig kontroll</w:t>
      </w:r>
    </w:p>
    <w:p w14:paraId="3785E5DE" w14:textId="77777777" w:rsidR="00F71CC6" w:rsidRPr="00155761" w:rsidRDefault="00AB307F" w:rsidP="00F71CC6">
      <w:pPr>
        <w:pStyle w:val="Brdtextmedindrag"/>
        <w:rPr>
          <w:bCs/>
          <w:i/>
          <w:iCs/>
          <w:sz w:val="18"/>
          <w:szCs w:val="18"/>
        </w:rPr>
      </w:pPr>
      <w:r w:rsidRPr="00155761">
        <w:rPr>
          <w:bCs/>
          <w:i/>
          <w:iCs/>
          <w:sz w:val="18"/>
          <w:szCs w:val="18"/>
        </w:rPr>
        <w:t>a) offentlig kontroll enligt Europaparlamentets och rådets förordning (EU) 2017/625 av den 15 mars 2017 om offentlig kontroll och annan offentlig verksam</w:t>
      </w:r>
      <w:r>
        <w:rPr>
          <w:bCs/>
          <w:i/>
          <w:iCs/>
          <w:sz w:val="18"/>
          <w:szCs w:val="18"/>
        </w:rPr>
        <w:softHyphen/>
      </w:r>
      <w:r w:rsidRPr="00155761">
        <w:rPr>
          <w:bCs/>
          <w:i/>
          <w:iCs/>
          <w:sz w:val="18"/>
          <w:szCs w:val="18"/>
        </w:rPr>
        <w:t>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w:t>
      </w:r>
      <w:r>
        <w:rPr>
          <w:bCs/>
          <w:i/>
          <w:iCs/>
          <w:sz w:val="18"/>
          <w:szCs w:val="18"/>
        </w:rPr>
        <w:softHyphen/>
      </w:r>
      <w:r w:rsidRPr="00155761">
        <w:rPr>
          <w:bCs/>
          <w:i/>
          <w:iCs/>
          <w:sz w:val="18"/>
          <w:szCs w:val="18"/>
        </w:rPr>
        <w:t>parlamentets och rådets förordningar (EG) nr 854/2004 och (EG) nr 882/2004, rådets direktiv 89/608/EEG, 89/662/EEG, 90/425/EEG, 91/496/EEG, 96/23/EG, 96/93/EG och 97/78/EG samt rådets beslut 92/438/EEG (förordningen om offent</w:t>
      </w:r>
      <w:r>
        <w:rPr>
          <w:bCs/>
          <w:i/>
          <w:iCs/>
          <w:sz w:val="18"/>
          <w:szCs w:val="18"/>
        </w:rPr>
        <w:softHyphen/>
      </w:r>
      <w:r w:rsidRPr="00155761">
        <w:rPr>
          <w:bCs/>
          <w:i/>
          <w:iCs/>
          <w:sz w:val="18"/>
          <w:szCs w:val="18"/>
        </w:rPr>
        <w:t xml:space="preserve">lig kontroll), och </w:t>
      </w:r>
    </w:p>
    <w:p w14:paraId="26D050B0" w14:textId="77777777" w:rsidR="00F71CC6" w:rsidRPr="00155761" w:rsidRDefault="00AB307F" w:rsidP="00F71CC6">
      <w:pPr>
        <w:pStyle w:val="Brdtextmedindrag"/>
        <w:rPr>
          <w:bCs/>
          <w:i/>
          <w:iCs/>
          <w:sz w:val="18"/>
          <w:szCs w:val="18"/>
        </w:rPr>
      </w:pPr>
      <w:r w:rsidRPr="00155761">
        <w:rPr>
          <w:bCs/>
          <w:i/>
          <w:iCs/>
          <w:sz w:val="18"/>
          <w:szCs w:val="18"/>
        </w:rPr>
        <w:t xml:space="preserve">b) kontroll i övrigt av att denna lag och föreskrifter </w:t>
      </w:r>
      <w:r>
        <w:rPr>
          <w:bCs/>
          <w:i/>
          <w:iCs/>
          <w:sz w:val="18"/>
          <w:szCs w:val="18"/>
        </w:rPr>
        <w:t xml:space="preserve">och beslut </w:t>
      </w:r>
      <w:r w:rsidRPr="00155761">
        <w:rPr>
          <w:bCs/>
          <w:i/>
          <w:iCs/>
          <w:sz w:val="18"/>
          <w:szCs w:val="18"/>
        </w:rPr>
        <w:t>som har meddelats med stöd av lagen följs,</w:t>
      </w:r>
    </w:p>
    <w:p w14:paraId="20B43E04" w14:textId="77777777" w:rsidR="00F71CC6" w:rsidRPr="00155761" w:rsidRDefault="00AB307F" w:rsidP="00F71CC6">
      <w:pPr>
        <w:pStyle w:val="Brdtextmedindrag"/>
        <w:rPr>
          <w:bCs/>
          <w:i/>
          <w:iCs/>
          <w:sz w:val="18"/>
          <w:szCs w:val="18"/>
        </w:rPr>
      </w:pPr>
      <w:r w:rsidRPr="00155761">
        <w:rPr>
          <w:bCs/>
          <w:i/>
          <w:iCs/>
          <w:sz w:val="18"/>
          <w:szCs w:val="18"/>
        </w:rPr>
        <w:t xml:space="preserve">2. uttrycket annan offentlig verksamhet </w:t>
      </w:r>
    </w:p>
    <w:p w14:paraId="3DBBDD45" w14:textId="77777777" w:rsidR="00F71CC6" w:rsidRPr="00155761" w:rsidRDefault="00AB307F" w:rsidP="00F71CC6">
      <w:pPr>
        <w:pStyle w:val="Brdtextmedindrag"/>
        <w:rPr>
          <w:bCs/>
          <w:i/>
          <w:iCs/>
          <w:sz w:val="18"/>
          <w:szCs w:val="18"/>
        </w:rPr>
      </w:pPr>
      <w:r w:rsidRPr="00155761">
        <w:rPr>
          <w:bCs/>
          <w:i/>
          <w:iCs/>
          <w:sz w:val="18"/>
          <w:szCs w:val="18"/>
        </w:rPr>
        <w:t>a) annan offentlig verksamhet enligt förordning (EU) 2017/625, och</w:t>
      </w:r>
    </w:p>
    <w:p w14:paraId="6B247449" w14:textId="77777777" w:rsidR="00F71CC6" w:rsidRPr="00155761" w:rsidRDefault="00AB307F" w:rsidP="00F71CC6">
      <w:pPr>
        <w:pStyle w:val="Brdtextmedindrag"/>
        <w:rPr>
          <w:bCs/>
          <w:i/>
          <w:iCs/>
          <w:sz w:val="18"/>
          <w:szCs w:val="18"/>
        </w:rPr>
      </w:pPr>
      <w:r w:rsidRPr="00155761">
        <w:rPr>
          <w:bCs/>
          <w:i/>
          <w:iCs/>
          <w:sz w:val="18"/>
          <w:szCs w:val="18"/>
        </w:rPr>
        <w:t>b) sådan offentlig verksamhet som i övrigt utförs med stöd av lagen eller före</w:t>
      </w:r>
      <w:r>
        <w:rPr>
          <w:bCs/>
          <w:i/>
          <w:iCs/>
          <w:sz w:val="18"/>
          <w:szCs w:val="18"/>
        </w:rPr>
        <w:softHyphen/>
      </w:r>
      <w:r w:rsidRPr="00155761">
        <w:rPr>
          <w:bCs/>
          <w:i/>
          <w:iCs/>
          <w:sz w:val="18"/>
          <w:szCs w:val="18"/>
        </w:rPr>
        <w:t xml:space="preserve">skrifter </w:t>
      </w:r>
      <w:r>
        <w:rPr>
          <w:bCs/>
          <w:i/>
          <w:iCs/>
          <w:sz w:val="18"/>
          <w:szCs w:val="18"/>
        </w:rPr>
        <w:t xml:space="preserve">eller beslut </w:t>
      </w:r>
      <w:r w:rsidRPr="00155761">
        <w:rPr>
          <w:bCs/>
          <w:i/>
          <w:iCs/>
          <w:sz w:val="18"/>
          <w:szCs w:val="18"/>
        </w:rPr>
        <w:t xml:space="preserve">som har meddelats med stöd av lagen, och </w:t>
      </w:r>
    </w:p>
    <w:p w14:paraId="708DF4A6" w14:textId="77777777" w:rsidR="00F71CC6" w:rsidRPr="00155761" w:rsidRDefault="00AB307F" w:rsidP="00F71CC6">
      <w:pPr>
        <w:pStyle w:val="Brdtextmedindrag"/>
        <w:rPr>
          <w:b/>
          <w:i/>
          <w:iCs/>
          <w:sz w:val="18"/>
          <w:szCs w:val="18"/>
        </w:rPr>
      </w:pPr>
      <w:r w:rsidRPr="00155761">
        <w:rPr>
          <w:i/>
          <w:iCs/>
          <w:sz w:val="18"/>
          <w:szCs w:val="18"/>
        </w:rPr>
        <w:t>3. uttrycket organ med delegerade uppgifter samma sak som i förordning (EU) 2017/625.</w:t>
      </w:r>
    </w:p>
    <w:p w14:paraId="10EF864F" w14:textId="77777777" w:rsidR="00F71CC6" w:rsidRDefault="00F71CC6" w:rsidP="00F71CC6">
      <w:pPr>
        <w:pStyle w:val="Brdtextmedindrag"/>
        <w:ind w:firstLine="0"/>
      </w:pPr>
    </w:p>
    <w:p w14:paraId="50003DDE" w14:textId="77777777" w:rsidR="00F71CC6" w:rsidRDefault="00AB307F" w:rsidP="00F71CC6">
      <w:pPr>
        <w:pStyle w:val="Brdtext"/>
      </w:pPr>
      <w:r>
        <w:t xml:space="preserve">Paragrafen är ny och övervägandena finns i avsnitt 11.1. </w:t>
      </w:r>
    </w:p>
    <w:p w14:paraId="34525E31" w14:textId="77777777" w:rsidR="00F71CC6" w:rsidRDefault="00AB307F" w:rsidP="00F71CC6">
      <w:pPr>
        <w:pStyle w:val="Brdtextmedindrag"/>
      </w:pPr>
      <w:r>
        <w:t xml:space="preserve">I </w:t>
      </w:r>
      <w:r w:rsidRPr="00B970FB">
        <w:rPr>
          <w:i/>
          <w:iCs/>
        </w:rPr>
        <w:t>punkt 1</w:t>
      </w:r>
      <w:r>
        <w:t xml:space="preserve"> </w:t>
      </w:r>
      <w:r w:rsidRPr="004759C2">
        <w:t>respektive</w:t>
      </w:r>
      <w:r w:rsidRPr="00A64A66">
        <w:rPr>
          <w:i/>
          <w:iCs/>
        </w:rPr>
        <w:t xml:space="preserve"> </w:t>
      </w:r>
      <w:r>
        <w:rPr>
          <w:i/>
          <w:iCs/>
        </w:rPr>
        <w:t xml:space="preserve">2 </w:t>
      </w:r>
      <w:r>
        <w:t>införs definitioner av uttrycken offentlig kontroll och annan offentlig verksamhet. Definitionerna innebär att med uttrycken ska förstås dels offentlig kontroll och annan offentlig verksamhet såsom denna definieras i artikel 2 i den nya kontrollförordningen, dels sådan kontroll och annan offentlig verksamhet som inte omfattas av den nya kontrollförordningen utan enbart har stöd i lagen, t.ex. avseende sjukdomar som inte regleras i EU-lagstiftningen.</w:t>
      </w:r>
    </w:p>
    <w:p w14:paraId="56F450E5" w14:textId="77777777" w:rsidR="00F71CC6" w:rsidRDefault="00AB307F" w:rsidP="00F71CC6">
      <w:pPr>
        <w:pStyle w:val="Brdtextmedindrag"/>
      </w:pPr>
      <w:r>
        <w:t xml:space="preserve">I </w:t>
      </w:r>
      <w:r w:rsidRPr="00DF5DCE">
        <w:rPr>
          <w:i/>
          <w:iCs/>
        </w:rPr>
        <w:t>punkt 3</w:t>
      </w:r>
      <w:r>
        <w:t xml:space="preserve"> anges att uttrycket organ med delegerade uppgifter betyder samma sak i lagen som i den nya kontrollförordningen. Definitionen av uttrycket som finns i artikel 3 gäller alltså vid tillämpningen av lagen.</w:t>
      </w:r>
    </w:p>
    <w:p w14:paraId="75D04BE3" w14:textId="77777777" w:rsidR="00F71CC6" w:rsidRDefault="00AB307F" w:rsidP="00F71CC6">
      <w:pPr>
        <w:pStyle w:val="Brdtextmedindrag"/>
      </w:pPr>
      <w:r>
        <w:t>Hänvisningen till den nya kontrollförordningen är dynamisk, dvs. avser förordningen i den vid varje tidpunkt gällande lydelsen.</w:t>
      </w:r>
    </w:p>
    <w:p w14:paraId="52FC367B" w14:textId="77777777" w:rsidR="00F71CC6" w:rsidRPr="00A10CCC" w:rsidRDefault="00AB307F" w:rsidP="00F71CC6">
      <w:pPr>
        <w:pStyle w:val="Rubrik4utannumrering"/>
        <w:rPr>
          <w:i/>
          <w:iCs/>
          <w:sz w:val="18"/>
          <w:szCs w:val="18"/>
        </w:rPr>
      </w:pPr>
      <w:r w:rsidRPr="00A10CCC">
        <w:rPr>
          <w:i/>
          <w:iCs/>
          <w:sz w:val="18"/>
          <w:szCs w:val="18"/>
        </w:rPr>
        <w:t>Tillämpning av förordning (EU) 2017/625</w:t>
      </w:r>
    </w:p>
    <w:p w14:paraId="30C2DFA1" w14:textId="77777777" w:rsidR="00F71CC6" w:rsidRPr="00A10CCC" w:rsidRDefault="00AB307F" w:rsidP="00F71CC6">
      <w:pPr>
        <w:pStyle w:val="Brdtext"/>
        <w:rPr>
          <w:i/>
          <w:iCs/>
          <w:sz w:val="18"/>
          <w:szCs w:val="18"/>
        </w:rPr>
      </w:pPr>
      <w:r w:rsidRPr="00A10CCC">
        <w:rPr>
          <w:b/>
          <w:bCs/>
          <w:i/>
          <w:iCs/>
          <w:sz w:val="18"/>
          <w:szCs w:val="18"/>
        </w:rPr>
        <w:t>2 b §</w:t>
      </w:r>
      <w:r w:rsidRPr="00A10CCC">
        <w:rPr>
          <w:i/>
          <w:iCs/>
          <w:sz w:val="18"/>
          <w:szCs w:val="18"/>
        </w:rPr>
        <w:t xml:space="preserve"> Förordning (EU) 2017/625 ska tillämpas även i fråga om offentlig kontroll och annan offentlig verksamhet som faller utanför förordningens tillämpnings</w:t>
      </w:r>
      <w:r>
        <w:rPr>
          <w:i/>
          <w:iCs/>
          <w:sz w:val="18"/>
          <w:szCs w:val="18"/>
        </w:rPr>
        <w:softHyphen/>
      </w:r>
      <w:r w:rsidRPr="00A10CCC">
        <w:rPr>
          <w:i/>
          <w:iCs/>
          <w:sz w:val="18"/>
          <w:szCs w:val="18"/>
        </w:rPr>
        <w:t>område.</w:t>
      </w:r>
    </w:p>
    <w:p w14:paraId="3F0A0040" w14:textId="77777777" w:rsidR="00F71CC6" w:rsidRDefault="00F71CC6" w:rsidP="00F71CC6">
      <w:pPr>
        <w:pStyle w:val="Brdtextmedindrag"/>
      </w:pPr>
    </w:p>
    <w:p w14:paraId="7DB86C24" w14:textId="77777777" w:rsidR="00F71CC6" w:rsidRDefault="00AB307F" w:rsidP="00F71CC6">
      <w:pPr>
        <w:pStyle w:val="Brdtext"/>
      </w:pPr>
      <w:r>
        <w:t>Paragrafen är ny och övervägandena finns i avsnitt 11.1.</w:t>
      </w:r>
    </w:p>
    <w:p w14:paraId="27199991" w14:textId="77777777" w:rsidR="00F71CC6" w:rsidRPr="00A701BE" w:rsidRDefault="00AB307F" w:rsidP="00F71CC6">
      <w:pPr>
        <w:pStyle w:val="Brdtextmedindrag"/>
      </w:pPr>
      <w:r>
        <w:t>Genom bestämmelsen görs den nya kontrollförordningen tillämplig på all offentlig kontroll och annan offentlig verksamhet som faller inom lagens tillämpningsområde, t.ex. även avseende sjukdomar som inte omfattas av krav på åtgärder enligt EU-lagstiftningen.</w:t>
      </w:r>
    </w:p>
    <w:p w14:paraId="1C250627" w14:textId="77777777" w:rsidR="00F71CC6" w:rsidRPr="009C338C" w:rsidRDefault="00AB307F" w:rsidP="00F71CC6">
      <w:pPr>
        <w:pStyle w:val="Rubrik4utannumrering"/>
        <w:rPr>
          <w:i/>
          <w:sz w:val="18"/>
          <w:szCs w:val="18"/>
        </w:rPr>
      </w:pPr>
      <w:r w:rsidRPr="009C338C">
        <w:rPr>
          <w:i/>
          <w:sz w:val="18"/>
          <w:szCs w:val="18"/>
        </w:rPr>
        <w:t xml:space="preserve">Offentlig </w:t>
      </w:r>
      <w:r w:rsidRPr="006D4093">
        <w:rPr>
          <w:sz w:val="18"/>
          <w:szCs w:val="18"/>
        </w:rPr>
        <w:t>kontroll</w:t>
      </w:r>
      <w:r w:rsidRPr="009C338C">
        <w:rPr>
          <w:i/>
          <w:sz w:val="18"/>
          <w:szCs w:val="18"/>
        </w:rPr>
        <w:t xml:space="preserve"> och annan offentlig verksamhet</w:t>
      </w:r>
    </w:p>
    <w:p w14:paraId="5369BBAA" w14:textId="77777777" w:rsidR="00F71CC6" w:rsidRPr="009C338C" w:rsidRDefault="00AB307F" w:rsidP="00F71CC6">
      <w:pPr>
        <w:pStyle w:val="Brdtext"/>
        <w:rPr>
          <w:sz w:val="18"/>
          <w:szCs w:val="18"/>
        </w:rPr>
      </w:pPr>
      <w:r w:rsidRPr="009C338C">
        <w:rPr>
          <w:b/>
          <w:sz w:val="18"/>
          <w:szCs w:val="18"/>
        </w:rPr>
        <w:t>10</w:t>
      </w:r>
      <w:r>
        <w:rPr>
          <w:b/>
          <w:sz w:val="18"/>
          <w:szCs w:val="18"/>
        </w:rPr>
        <w:t> </w:t>
      </w:r>
      <w:r w:rsidRPr="009C338C">
        <w:rPr>
          <w:b/>
          <w:sz w:val="18"/>
          <w:szCs w:val="18"/>
        </w:rPr>
        <w:t>§</w:t>
      </w:r>
      <w:r>
        <w:rPr>
          <w:b/>
          <w:sz w:val="18"/>
          <w:szCs w:val="18"/>
        </w:rPr>
        <w:t> </w:t>
      </w:r>
      <w:r w:rsidRPr="009C338C">
        <w:rPr>
          <w:sz w:val="18"/>
          <w:szCs w:val="18"/>
        </w:rPr>
        <w:t xml:space="preserve">Offentlig kontroll utövas av Statens jordbruksverk </w:t>
      </w:r>
      <w:r w:rsidRPr="009C338C">
        <w:rPr>
          <w:i/>
          <w:sz w:val="18"/>
          <w:szCs w:val="18"/>
        </w:rPr>
        <w:t>och</w:t>
      </w:r>
      <w:r w:rsidRPr="009C338C">
        <w:rPr>
          <w:sz w:val="18"/>
          <w:szCs w:val="18"/>
        </w:rPr>
        <w:t xml:space="preserve"> andra statliga myndig</w:t>
      </w:r>
      <w:r>
        <w:rPr>
          <w:sz w:val="18"/>
          <w:szCs w:val="18"/>
        </w:rPr>
        <w:softHyphen/>
      </w:r>
      <w:r w:rsidRPr="009C338C">
        <w:rPr>
          <w:sz w:val="18"/>
          <w:szCs w:val="18"/>
        </w:rPr>
        <w:t xml:space="preserve">heter </w:t>
      </w:r>
      <w:r w:rsidRPr="009C338C">
        <w:rPr>
          <w:i/>
          <w:sz w:val="18"/>
          <w:szCs w:val="18"/>
        </w:rPr>
        <w:t>enligt föreskrifter som regeringen meddelar</w:t>
      </w:r>
      <w:r w:rsidRPr="009C338C">
        <w:rPr>
          <w:sz w:val="18"/>
          <w:szCs w:val="18"/>
        </w:rPr>
        <w:t>.</w:t>
      </w:r>
    </w:p>
    <w:p w14:paraId="1A515D20" w14:textId="77777777" w:rsidR="00F71CC6" w:rsidRPr="009C338C" w:rsidRDefault="00AB307F" w:rsidP="00F71CC6">
      <w:pPr>
        <w:pStyle w:val="Brdtextmedindrag"/>
        <w:rPr>
          <w:sz w:val="18"/>
          <w:szCs w:val="18"/>
        </w:rPr>
      </w:pPr>
      <w:r w:rsidRPr="009C338C">
        <w:rPr>
          <w:i/>
          <w:sz w:val="18"/>
          <w:szCs w:val="18"/>
        </w:rPr>
        <w:t>Annan offentlig verksamhet utförs av kontrollmyndigheterna och andra statliga myndigheter enligt vad som anges i denna lag och i föreskrifter som regeringen meddelar</w:t>
      </w:r>
      <w:r w:rsidRPr="009C338C">
        <w:rPr>
          <w:sz w:val="18"/>
          <w:szCs w:val="18"/>
        </w:rPr>
        <w:t>.</w:t>
      </w:r>
    </w:p>
    <w:p w14:paraId="3E6E4B79" w14:textId="77777777" w:rsidR="00F71CC6" w:rsidRPr="009C338C" w:rsidRDefault="00AB307F" w:rsidP="00F71CC6">
      <w:pPr>
        <w:pStyle w:val="Brdtextmedindrag"/>
        <w:rPr>
          <w:sz w:val="18"/>
          <w:szCs w:val="18"/>
        </w:rPr>
      </w:pPr>
      <w:r w:rsidRPr="009C338C">
        <w:rPr>
          <w:sz w:val="18"/>
          <w:szCs w:val="18"/>
        </w:rPr>
        <w:t xml:space="preserve">Regeringen får meddela föreskrifter om att Jordbruksverket får överlämna åt länsstyrelserna eller kommunerna att utöva offentlig kontroll </w:t>
      </w:r>
      <w:r w:rsidRPr="009C338C">
        <w:rPr>
          <w:i/>
          <w:sz w:val="18"/>
          <w:szCs w:val="18"/>
        </w:rPr>
        <w:t>och annan offentlig verksamhet</w:t>
      </w:r>
      <w:r w:rsidRPr="009C338C">
        <w:rPr>
          <w:sz w:val="18"/>
          <w:szCs w:val="18"/>
        </w:rPr>
        <w:t xml:space="preserve">. En kommuns uppgift </w:t>
      </w:r>
      <w:r w:rsidRPr="009C338C">
        <w:rPr>
          <w:i/>
          <w:sz w:val="18"/>
          <w:szCs w:val="18"/>
        </w:rPr>
        <w:t>ska</w:t>
      </w:r>
      <w:r w:rsidRPr="009C338C">
        <w:rPr>
          <w:sz w:val="18"/>
          <w:szCs w:val="18"/>
        </w:rPr>
        <w:t xml:space="preserve"> fullgöras av den eller de kommunala nämnder som fullgör uppgifter inom miljö- och hälsoskyddsområdet.</w:t>
      </w:r>
    </w:p>
    <w:p w14:paraId="2852394D" w14:textId="77777777" w:rsidR="00F71CC6" w:rsidRDefault="00F71CC6" w:rsidP="00F71CC6">
      <w:pPr>
        <w:pStyle w:val="Brdtext"/>
      </w:pPr>
    </w:p>
    <w:p w14:paraId="756CF85D" w14:textId="77777777" w:rsidR="00F71CC6" w:rsidRDefault="00AB307F" w:rsidP="00F71CC6">
      <w:pPr>
        <w:pStyle w:val="Brdtext"/>
      </w:pPr>
      <w:r>
        <w:t>Av paragrafen framgår vilka myndigheter som utövar offentlig kontroll. Övervägandena finns i avsnitt 11.2.</w:t>
      </w:r>
    </w:p>
    <w:p w14:paraId="70810D3B" w14:textId="77777777" w:rsidR="00F71CC6" w:rsidRDefault="00AB307F" w:rsidP="00F71CC6">
      <w:pPr>
        <w:pStyle w:val="Brdtextmedindrag"/>
      </w:pPr>
      <w:r>
        <w:t xml:space="preserve">I </w:t>
      </w:r>
      <w:r w:rsidRPr="008E7544">
        <w:rPr>
          <w:i/>
          <w:iCs/>
        </w:rPr>
        <w:t>första stycket</w:t>
      </w:r>
      <w:r>
        <w:t xml:space="preserve"> stryks uppräkningen av vilka föreskrifter och beslut som den offentliga kontrollen avser. Innebörden av uttrycket offentlig kontroll framgår av definitionen i 2 a §. Det görs också vissa språkliga ändringar. </w:t>
      </w:r>
    </w:p>
    <w:p w14:paraId="21E57D9B" w14:textId="77777777" w:rsidR="00F71CC6" w:rsidRDefault="00AB307F" w:rsidP="00F71CC6">
      <w:pPr>
        <w:pStyle w:val="Brdtextmedindrag"/>
      </w:pPr>
      <w:r>
        <w:t xml:space="preserve">Av </w:t>
      </w:r>
      <w:r>
        <w:rPr>
          <w:i/>
        </w:rPr>
        <w:t xml:space="preserve">andra </w:t>
      </w:r>
      <w:r w:rsidRPr="00A14C6A">
        <w:rPr>
          <w:i/>
        </w:rPr>
        <w:t>stycke</w:t>
      </w:r>
      <w:r>
        <w:rPr>
          <w:i/>
        </w:rPr>
        <w:t xml:space="preserve">t, </w:t>
      </w:r>
      <w:r>
        <w:rPr>
          <w:iCs/>
        </w:rPr>
        <w:t>som till sitt innehåll är nytt,</w:t>
      </w:r>
      <w:r>
        <w:t xml:space="preserve"> framgår nu vilka myndig</w:t>
      </w:r>
      <w:r>
        <w:softHyphen/>
        <w:t>heter som utför annan offentlig verksamhet. Annan offentlig verksamhet definieras i artikel 2.2 i den nya kontrollförordningen som annan verksam</w:t>
      </w:r>
      <w:r>
        <w:softHyphen/>
        <w:t>het än offentlig kontroll som utförs av de behöriga myndigheterna, däribland verksamhet för att kontrollera om det förekommer djursjuk</w:t>
      </w:r>
      <w:r>
        <w:softHyphen/>
        <w:t>domar, förebygga eller begränsa spridningen av sådana djursjukdomar, utrota dessa djursjukdomar, bevilja tillstånd eller godkännanden och utfärda officiella intyg eller officiella attesteringar. I vissa fall regleras i lagen att åtgärder som är att anse som annan offentlig verksamhet ska utföras av kontrollmyndigheterna, se t.ex. 16 §. Regeringen fördelar i övrigt uppgifterna mellan myndigheterna genom bestämmelser i förord</w:t>
      </w:r>
      <w:r>
        <w:softHyphen/>
        <w:t>ning. Uppgifter som innebär annan offentlig verksamhet kan utföras av andra statliga myndigheter än kontrollmyndigheterna.</w:t>
      </w:r>
    </w:p>
    <w:p w14:paraId="7C106FCF" w14:textId="77777777" w:rsidR="00F71CC6" w:rsidRDefault="00AB307F" w:rsidP="00F71CC6">
      <w:pPr>
        <w:pStyle w:val="Brdtextmedindrag"/>
      </w:pPr>
      <w:r>
        <w:t>Bestämmelsen i hittillsvarande andra stycket om att regeringen får meddela föreskrifter om att Jordbruksverket får överlämna vissa kontroll</w:t>
      </w:r>
      <w:r>
        <w:softHyphen/>
        <w:t xml:space="preserve">uppgifter till länsstyrelser eller kommuner och om att en kommuns uppgift ska fullgöras av den eller de kommunala nämnder som fullgör uppgifter inom miljö- och hälsoskyddsområdet flyttas till ett nytt </w:t>
      </w:r>
      <w:r w:rsidRPr="00DC1CDF">
        <w:rPr>
          <w:i/>
          <w:iCs/>
        </w:rPr>
        <w:t>tredje stycke</w:t>
      </w:r>
      <w:r>
        <w:t xml:space="preserve">. Bestämmelsen ändras på så sätt att föreskriftsrätten även omfattar möjligheten att överlämna uppgifter som utgör annan offentlig verksamhet. En länsstyrelse eller en kommun som utövar offentlig kontroll efter delegation av Jordbruksverket är att anse som en kontrollmyndighet enligt lagen och har således t.ex. samma rätt till tillträde enligt 13 § som Jordbruksverket. </w:t>
      </w:r>
    </w:p>
    <w:p w14:paraId="1D9E4380" w14:textId="77777777" w:rsidR="00F71CC6" w:rsidRDefault="00AB307F" w:rsidP="00F71CC6">
      <w:pPr>
        <w:pStyle w:val="Brdtextmedindrag"/>
      </w:pPr>
      <w:r>
        <w:t xml:space="preserve">Övriga ändringar i paragrafen är språkliga. </w:t>
      </w:r>
    </w:p>
    <w:p w14:paraId="5B903D2C" w14:textId="77777777" w:rsidR="00F71CC6" w:rsidRDefault="00F71CC6" w:rsidP="00F71CC6">
      <w:pPr>
        <w:pStyle w:val="Brdtext"/>
        <w:rPr>
          <w:b/>
          <w:bCs/>
          <w:sz w:val="18"/>
          <w:szCs w:val="18"/>
        </w:rPr>
      </w:pPr>
    </w:p>
    <w:p w14:paraId="47879940" w14:textId="77777777" w:rsidR="00F71CC6" w:rsidRPr="0030687F" w:rsidRDefault="00AB307F" w:rsidP="00F71CC6">
      <w:pPr>
        <w:pStyle w:val="Brdtext"/>
        <w:rPr>
          <w:sz w:val="18"/>
          <w:szCs w:val="18"/>
        </w:rPr>
      </w:pPr>
      <w:r w:rsidRPr="0030687F">
        <w:rPr>
          <w:b/>
          <w:bCs/>
          <w:sz w:val="18"/>
          <w:szCs w:val="18"/>
        </w:rPr>
        <w:t>11</w:t>
      </w:r>
      <w:r>
        <w:rPr>
          <w:b/>
          <w:bCs/>
          <w:sz w:val="18"/>
          <w:szCs w:val="18"/>
        </w:rPr>
        <w:t> </w:t>
      </w:r>
      <w:r w:rsidRPr="0030687F">
        <w:rPr>
          <w:b/>
          <w:bCs/>
          <w:sz w:val="18"/>
          <w:szCs w:val="18"/>
        </w:rPr>
        <w:t>§</w:t>
      </w:r>
      <w:r>
        <w:rPr>
          <w:b/>
          <w:bCs/>
          <w:sz w:val="18"/>
          <w:szCs w:val="18"/>
        </w:rPr>
        <w:t> </w:t>
      </w:r>
      <w:r w:rsidRPr="0030687F">
        <w:rPr>
          <w:sz w:val="18"/>
          <w:szCs w:val="18"/>
        </w:rPr>
        <w:t>Jordbruksverket samordnar den kontrollverksamhet som verket har över</w:t>
      </w:r>
      <w:r>
        <w:rPr>
          <w:sz w:val="18"/>
          <w:szCs w:val="18"/>
        </w:rPr>
        <w:softHyphen/>
      </w:r>
      <w:r w:rsidRPr="0030687F">
        <w:rPr>
          <w:sz w:val="18"/>
          <w:szCs w:val="18"/>
        </w:rPr>
        <w:t>lämnat till läns</w:t>
      </w:r>
      <w:r w:rsidRPr="0030687F">
        <w:rPr>
          <w:sz w:val="18"/>
          <w:szCs w:val="18"/>
        </w:rPr>
        <w:softHyphen/>
        <w:t>styrelserna eller kommunerna samt lämnar råd och hjälp i kontroll</w:t>
      </w:r>
      <w:r>
        <w:rPr>
          <w:sz w:val="18"/>
          <w:szCs w:val="18"/>
        </w:rPr>
        <w:softHyphen/>
      </w:r>
      <w:r w:rsidRPr="0030687F">
        <w:rPr>
          <w:sz w:val="18"/>
          <w:szCs w:val="18"/>
        </w:rPr>
        <w:t>verksamheten.</w:t>
      </w:r>
    </w:p>
    <w:p w14:paraId="380F050A" w14:textId="77777777" w:rsidR="00F71CC6" w:rsidRPr="0030687F" w:rsidRDefault="00AB307F" w:rsidP="00F71CC6">
      <w:pPr>
        <w:pStyle w:val="Brdtextmedindrag"/>
        <w:rPr>
          <w:sz w:val="18"/>
          <w:szCs w:val="18"/>
        </w:rPr>
      </w:pPr>
      <w:r w:rsidRPr="0030687F">
        <w:rPr>
          <w:sz w:val="18"/>
          <w:szCs w:val="18"/>
        </w:rPr>
        <w:t xml:space="preserve">Den myndighet som utövar offentlig kontroll </w:t>
      </w:r>
      <w:r w:rsidRPr="0030687F">
        <w:rPr>
          <w:i/>
          <w:iCs/>
          <w:sz w:val="18"/>
          <w:szCs w:val="18"/>
        </w:rPr>
        <w:t>ska</w:t>
      </w:r>
      <w:r w:rsidRPr="0030687F">
        <w:rPr>
          <w:sz w:val="18"/>
          <w:szCs w:val="18"/>
        </w:rPr>
        <w:t xml:space="preserve"> genom rådgivning, inform</w:t>
      </w:r>
      <w:r>
        <w:rPr>
          <w:sz w:val="18"/>
          <w:szCs w:val="18"/>
        </w:rPr>
        <w:softHyphen/>
      </w:r>
      <w:r w:rsidRPr="0030687F">
        <w:rPr>
          <w:sz w:val="18"/>
          <w:szCs w:val="18"/>
        </w:rPr>
        <w:t xml:space="preserve">ation och på annat sätt underlätta för den enskilde att fullgöra sina skyldigheter enligt lagen, de föreskrifter och beslut som har meddelats med stöd av lagen, de </w:t>
      </w:r>
      <w:r w:rsidRPr="0030687F">
        <w:rPr>
          <w:i/>
          <w:iCs/>
          <w:sz w:val="18"/>
          <w:szCs w:val="18"/>
        </w:rPr>
        <w:t xml:space="preserve">EU-bestämmelser </w:t>
      </w:r>
      <w:r w:rsidRPr="0030687F">
        <w:rPr>
          <w:sz w:val="18"/>
          <w:szCs w:val="18"/>
        </w:rPr>
        <w:t xml:space="preserve">som lagen </w:t>
      </w:r>
      <w:r w:rsidRPr="0030687F">
        <w:rPr>
          <w:i/>
          <w:iCs/>
          <w:sz w:val="18"/>
          <w:szCs w:val="18"/>
        </w:rPr>
        <w:t>kompletterar</w:t>
      </w:r>
      <w:r w:rsidRPr="0030687F">
        <w:rPr>
          <w:sz w:val="18"/>
          <w:szCs w:val="18"/>
        </w:rPr>
        <w:t xml:space="preserve"> och de beslut som har meddelats med stöd av </w:t>
      </w:r>
      <w:r w:rsidRPr="0030687F">
        <w:rPr>
          <w:i/>
          <w:iCs/>
          <w:sz w:val="18"/>
          <w:szCs w:val="18"/>
        </w:rPr>
        <w:t>EU-bestämmelserna</w:t>
      </w:r>
      <w:r w:rsidRPr="0030687F">
        <w:rPr>
          <w:sz w:val="18"/>
          <w:szCs w:val="18"/>
        </w:rPr>
        <w:t>.</w:t>
      </w:r>
    </w:p>
    <w:p w14:paraId="334133D7" w14:textId="77777777" w:rsidR="00F71CC6" w:rsidRDefault="00F71CC6" w:rsidP="00F71CC6">
      <w:pPr>
        <w:pStyle w:val="Brdtext"/>
      </w:pPr>
    </w:p>
    <w:p w14:paraId="676E8576" w14:textId="77777777" w:rsidR="00F71CC6" w:rsidRDefault="00AB307F" w:rsidP="00F71CC6">
      <w:pPr>
        <w:pStyle w:val="Brdtext"/>
      </w:pPr>
      <w:r>
        <w:t xml:space="preserve">I </w:t>
      </w:r>
      <w:r w:rsidRPr="00DC7938">
        <w:rPr>
          <w:i/>
          <w:iCs/>
        </w:rPr>
        <w:t>andra stycket</w:t>
      </w:r>
      <w:r>
        <w:t xml:space="preserve"> ändras EG-bestämmelser till EU-bestämmelser. Det görs även språkliga ändringar.</w:t>
      </w:r>
    </w:p>
    <w:p w14:paraId="1602EF37" w14:textId="77777777" w:rsidR="00F71CC6" w:rsidRPr="00107C28" w:rsidRDefault="00AB307F" w:rsidP="00F71CC6">
      <w:pPr>
        <w:pStyle w:val="Rubrik4utannumrering"/>
        <w:rPr>
          <w:i/>
          <w:iCs/>
          <w:sz w:val="18"/>
          <w:szCs w:val="18"/>
        </w:rPr>
      </w:pPr>
      <w:r w:rsidRPr="00107C28">
        <w:rPr>
          <w:i/>
          <w:iCs/>
          <w:sz w:val="18"/>
          <w:szCs w:val="18"/>
        </w:rPr>
        <w:t>Delegering av vissa uppgifter</w:t>
      </w:r>
    </w:p>
    <w:p w14:paraId="099FC150" w14:textId="77777777" w:rsidR="00F71CC6" w:rsidRPr="007A76D8" w:rsidRDefault="00AB307F" w:rsidP="00F71CC6">
      <w:pPr>
        <w:pStyle w:val="Brdtext"/>
      </w:pPr>
      <w:r w:rsidRPr="00107C28">
        <w:rPr>
          <w:b/>
          <w:bCs/>
          <w:i/>
          <w:iCs/>
          <w:sz w:val="18"/>
          <w:szCs w:val="18"/>
        </w:rPr>
        <w:t>11 a §</w:t>
      </w:r>
      <w:r w:rsidRPr="00107C28">
        <w:rPr>
          <w:i/>
          <w:iCs/>
          <w:sz w:val="18"/>
          <w:szCs w:val="18"/>
        </w:rPr>
        <w:t xml:space="preserve"> I</w:t>
      </w:r>
      <w:r w:rsidRPr="00107C28">
        <w:rPr>
          <w:i/>
          <w:sz w:val="18"/>
          <w:szCs w:val="18"/>
        </w:rPr>
        <w:t xml:space="preserve"> förordning (EU) 2017/625 finns bestämmelser om att vissa uppgifter som ingår i den offentliga kontrollen och vissa uppgifter i samband med annan offentlig verksamhet får delegeras till ett organ eller till en fysisk person.</w:t>
      </w:r>
    </w:p>
    <w:p w14:paraId="50C7D39B" w14:textId="77777777" w:rsidR="00F71CC6" w:rsidRDefault="00F71CC6" w:rsidP="00F71CC6">
      <w:pPr>
        <w:pStyle w:val="Brdtextmedindrag"/>
      </w:pPr>
    </w:p>
    <w:p w14:paraId="1D0DCE55" w14:textId="77777777" w:rsidR="00F71CC6" w:rsidRDefault="00AB307F" w:rsidP="00F71CC6">
      <w:pPr>
        <w:pStyle w:val="Brdtext"/>
      </w:pPr>
      <w:r>
        <w:t>Paragrafen är ny och övervägandena finns i avsnitt 11.3.</w:t>
      </w:r>
    </w:p>
    <w:p w14:paraId="35B1515F" w14:textId="77777777" w:rsidR="00F71CC6" w:rsidRDefault="00AB307F" w:rsidP="00F71CC6">
      <w:pPr>
        <w:pStyle w:val="Brdtextmedindrag"/>
      </w:pPr>
      <w:r>
        <w:t>I paragrafen finns en upplysning om de bestämmelser om delegering av offentlig kontroll och annan offentlig verksamhet till organ eller fysiska personer som finns i artiklarna 28–31 i den nya kontrollförordningen. Bestämmelserna i kontrollförordningen kan tillämpas direkt av de behö</w:t>
      </w:r>
      <w:r>
        <w:softHyphen/>
        <w:t>riga myndigheterna.</w:t>
      </w:r>
    </w:p>
    <w:p w14:paraId="6E8B6FB8" w14:textId="77777777" w:rsidR="00F71CC6" w:rsidRPr="004856A0" w:rsidRDefault="00AB307F" w:rsidP="00F71CC6">
      <w:pPr>
        <w:pStyle w:val="Rubrik4utannumrering"/>
        <w:rPr>
          <w:i/>
          <w:iCs/>
          <w:sz w:val="18"/>
          <w:szCs w:val="18"/>
        </w:rPr>
      </w:pPr>
      <w:r w:rsidRPr="004856A0">
        <w:rPr>
          <w:i/>
          <w:iCs/>
          <w:sz w:val="18"/>
          <w:szCs w:val="18"/>
        </w:rPr>
        <w:t>Förvaltningslagens tillämpning</w:t>
      </w:r>
    </w:p>
    <w:p w14:paraId="7649C73F" w14:textId="77777777" w:rsidR="00F71CC6" w:rsidRPr="004856A0" w:rsidRDefault="00AB307F" w:rsidP="00F71CC6">
      <w:pPr>
        <w:pStyle w:val="Brdtext"/>
        <w:rPr>
          <w:i/>
          <w:iCs/>
          <w:sz w:val="18"/>
          <w:szCs w:val="18"/>
        </w:rPr>
      </w:pPr>
      <w:r w:rsidRPr="004856A0">
        <w:rPr>
          <w:b/>
          <w:bCs/>
          <w:i/>
          <w:iCs/>
          <w:sz w:val="18"/>
          <w:szCs w:val="18"/>
        </w:rPr>
        <w:t>11 b §</w:t>
      </w:r>
      <w:r w:rsidRPr="004856A0">
        <w:rPr>
          <w:i/>
          <w:iCs/>
          <w:sz w:val="18"/>
          <w:szCs w:val="18"/>
        </w:rPr>
        <w:t xml:space="preserve"> Vid offentlig kontroll eller annan offentlig verksamhet som utförs av ett organ med delegerade uppgifter eller av en fysisk person som har delegerats vissa uppgif</w:t>
      </w:r>
      <w:r w:rsidRPr="004856A0">
        <w:rPr>
          <w:i/>
          <w:iCs/>
          <w:sz w:val="18"/>
          <w:szCs w:val="18"/>
        </w:rPr>
        <w:softHyphen/>
        <w:t>ter ska följande bestämmelser i förvaltningslagen (2017:900) tillämpas:</w:t>
      </w:r>
    </w:p>
    <w:p w14:paraId="076DC130" w14:textId="77777777" w:rsidR="00F71CC6" w:rsidRPr="004856A0" w:rsidRDefault="00AB307F" w:rsidP="00F71CC6">
      <w:pPr>
        <w:pStyle w:val="Brdtextmedindrag"/>
        <w:rPr>
          <w:i/>
          <w:iCs/>
          <w:sz w:val="18"/>
          <w:szCs w:val="18"/>
        </w:rPr>
      </w:pPr>
      <w:r w:rsidRPr="004856A0">
        <w:rPr>
          <w:i/>
          <w:iCs/>
          <w:sz w:val="18"/>
          <w:szCs w:val="18"/>
        </w:rPr>
        <w:t xml:space="preserve"> – 5 § om legalitet, objektivitet och proportionalitet,</w:t>
      </w:r>
    </w:p>
    <w:p w14:paraId="18990750" w14:textId="77777777" w:rsidR="00F71CC6" w:rsidRPr="004856A0" w:rsidRDefault="00AB307F" w:rsidP="00F71CC6">
      <w:pPr>
        <w:pStyle w:val="Brdtextmedindrag"/>
        <w:rPr>
          <w:i/>
          <w:iCs/>
          <w:sz w:val="18"/>
          <w:szCs w:val="18"/>
        </w:rPr>
      </w:pPr>
      <w:r w:rsidRPr="004856A0">
        <w:rPr>
          <w:i/>
          <w:iCs/>
          <w:sz w:val="18"/>
          <w:szCs w:val="18"/>
        </w:rPr>
        <w:t>– 10 § om partsinsyn,</w:t>
      </w:r>
    </w:p>
    <w:p w14:paraId="41BA365E" w14:textId="77777777" w:rsidR="00F71CC6" w:rsidRPr="004856A0" w:rsidRDefault="00AB307F" w:rsidP="00F71CC6">
      <w:pPr>
        <w:pStyle w:val="Brdtextmedindrag"/>
        <w:rPr>
          <w:i/>
          <w:iCs/>
          <w:sz w:val="18"/>
          <w:szCs w:val="18"/>
        </w:rPr>
      </w:pPr>
      <w:r w:rsidRPr="004856A0">
        <w:rPr>
          <w:i/>
          <w:iCs/>
          <w:sz w:val="18"/>
          <w:szCs w:val="18"/>
        </w:rPr>
        <w:t>– 16–18 §§ om jäv,</w:t>
      </w:r>
    </w:p>
    <w:p w14:paraId="1FC497BB" w14:textId="77777777" w:rsidR="00F71CC6" w:rsidRPr="004856A0" w:rsidRDefault="00AB307F" w:rsidP="00F71CC6">
      <w:pPr>
        <w:pStyle w:val="Brdtextmedindrag"/>
        <w:rPr>
          <w:i/>
          <w:iCs/>
          <w:sz w:val="18"/>
          <w:szCs w:val="18"/>
        </w:rPr>
      </w:pPr>
      <w:r w:rsidRPr="004856A0">
        <w:rPr>
          <w:i/>
          <w:iCs/>
          <w:sz w:val="18"/>
          <w:szCs w:val="18"/>
        </w:rPr>
        <w:t>– 23 § om utredningsansvaret,</w:t>
      </w:r>
    </w:p>
    <w:p w14:paraId="53FDA3C5" w14:textId="77777777" w:rsidR="00F71CC6" w:rsidRPr="004856A0" w:rsidRDefault="00AB307F" w:rsidP="00F71CC6">
      <w:pPr>
        <w:pStyle w:val="Brdtextmedindrag"/>
        <w:rPr>
          <w:i/>
          <w:iCs/>
          <w:sz w:val="18"/>
          <w:szCs w:val="18"/>
        </w:rPr>
      </w:pPr>
      <w:r w:rsidRPr="004856A0">
        <w:rPr>
          <w:i/>
          <w:iCs/>
          <w:sz w:val="18"/>
          <w:szCs w:val="18"/>
        </w:rPr>
        <w:t>– 24 § om när man får lämna uppgifter muntligt,</w:t>
      </w:r>
    </w:p>
    <w:p w14:paraId="4480974E" w14:textId="77777777" w:rsidR="00F71CC6" w:rsidRPr="004856A0" w:rsidRDefault="00AB307F" w:rsidP="00F71CC6">
      <w:pPr>
        <w:pStyle w:val="Brdtextmedindrag"/>
        <w:rPr>
          <w:i/>
          <w:iCs/>
          <w:sz w:val="18"/>
          <w:szCs w:val="18"/>
        </w:rPr>
      </w:pPr>
      <w:r w:rsidRPr="004856A0">
        <w:rPr>
          <w:i/>
          <w:iCs/>
          <w:sz w:val="18"/>
          <w:szCs w:val="18"/>
        </w:rPr>
        <w:t>– 25 § om kommunikation,</w:t>
      </w:r>
    </w:p>
    <w:p w14:paraId="143963E7" w14:textId="77777777" w:rsidR="00F71CC6" w:rsidRPr="004856A0" w:rsidRDefault="00AB307F" w:rsidP="00F71CC6">
      <w:pPr>
        <w:pStyle w:val="Brdtextmedindrag"/>
        <w:rPr>
          <w:i/>
          <w:iCs/>
          <w:sz w:val="18"/>
          <w:szCs w:val="18"/>
        </w:rPr>
      </w:pPr>
      <w:r w:rsidRPr="004856A0">
        <w:rPr>
          <w:i/>
          <w:iCs/>
          <w:sz w:val="18"/>
          <w:szCs w:val="18"/>
        </w:rPr>
        <w:t>– 27 § om dokumentation av uppgifter,</w:t>
      </w:r>
    </w:p>
    <w:p w14:paraId="78BA6337" w14:textId="77777777" w:rsidR="00F71CC6" w:rsidRPr="004856A0" w:rsidRDefault="00AB307F" w:rsidP="00F71CC6">
      <w:pPr>
        <w:pStyle w:val="Brdtextmedindrag"/>
        <w:rPr>
          <w:i/>
          <w:iCs/>
          <w:sz w:val="18"/>
          <w:szCs w:val="18"/>
        </w:rPr>
      </w:pPr>
      <w:r w:rsidRPr="004856A0">
        <w:rPr>
          <w:i/>
          <w:iCs/>
          <w:sz w:val="18"/>
          <w:szCs w:val="18"/>
        </w:rPr>
        <w:t>– 31 § om dokumentation av beslut,</w:t>
      </w:r>
    </w:p>
    <w:p w14:paraId="2F958B20" w14:textId="77777777" w:rsidR="00F71CC6" w:rsidRDefault="00AB307F" w:rsidP="00F71CC6">
      <w:pPr>
        <w:pStyle w:val="Brdtextmedindrag"/>
        <w:rPr>
          <w:i/>
          <w:iCs/>
          <w:sz w:val="18"/>
          <w:szCs w:val="18"/>
        </w:rPr>
      </w:pPr>
      <w:r w:rsidRPr="004856A0">
        <w:rPr>
          <w:i/>
          <w:iCs/>
          <w:sz w:val="18"/>
          <w:szCs w:val="18"/>
        </w:rPr>
        <w:t>– 32 § om motivering av beslut,</w:t>
      </w:r>
    </w:p>
    <w:p w14:paraId="03176417" w14:textId="77777777" w:rsidR="00F71CC6" w:rsidRPr="004856A0" w:rsidRDefault="00AB307F" w:rsidP="00F71CC6">
      <w:pPr>
        <w:pStyle w:val="Brdtextmedindrag"/>
        <w:rPr>
          <w:i/>
          <w:iCs/>
          <w:sz w:val="18"/>
          <w:szCs w:val="18"/>
        </w:rPr>
      </w:pPr>
      <w:r w:rsidRPr="0021337D">
        <w:rPr>
          <w:i/>
          <w:iCs/>
          <w:sz w:val="18"/>
          <w:szCs w:val="18"/>
        </w:rPr>
        <w:t>– 33 och 34 §§ om underrättelse om innehållet i beslut och hur ett överklagande går till,</w:t>
      </w:r>
    </w:p>
    <w:p w14:paraId="5A5D0A08" w14:textId="77777777" w:rsidR="00F71CC6" w:rsidRPr="004856A0" w:rsidRDefault="00AB307F" w:rsidP="00F71CC6">
      <w:pPr>
        <w:pStyle w:val="Brdtextmedindrag"/>
        <w:rPr>
          <w:i/>
          <w:iCs/>
          <w:sz w:val="18"/>
          <w:szCs w:val="18"/>
        </w:rPr>
      </w:pPr>
      <w:r w:rsidRPr="004856A0">
        <w:rPr>
          <w:i/>
          <w:iCs/>
          <w:sz w:val="18"/>
          <w:szCs w:val="18"/>
        </w:rPr>
        <w:t>– 36 § om rättelse av skrivfel och liknande, och</w:t>
      </w:r>
    </w:p>
    <w:p w14:paraId="3E56B62A" w14:textId="77777777" w:rsidR="00F71CC6" w:rsidRPr="004856A0" w:rsidRDefault="00AB307F" w:rsidP="00F71CC6">
      <w:pPr>
        <w:pStyle w:val="Brdtextmedindrag"/>
        <w:rPr>
          <w:i/>
          <w:iCs/>
          <w:sz w:val="18"/>
          <w:szCs w:val="18"/>
        </w:rPr>
      </w:pPr>
      <w:r w:rsidRPr="004856A0">
        <w:rPr>
          <w:i/>
          <w:sz w:val="18"/>
          <w:szCs w:val="18"/>
        </w:rPr>
        <w:t>– </w:t>
      </w:r>
      <w:r w:rsidRPr="004856A0">
        <w:rPr>
          <w:i/>
          <w:iCs/>
          <w:sz w:val="18"/>
          <w:szCs w:val="18"/>
        </w:rPr>
        <w:t>42 §</w:t>
      </w:r>
      <w:r w:rsidRPr="004856A0">
        <w:rPr>
          <w:sz w:val="18"/>
          <w:szCs w:val="18"/>
        </w:rPr>
        <w:t xml:space="preserve"> </w:t>
      </w:r>
      <w:r w:rsidRPr="004856A0">
        <w:rPr>
          <w:i/>
          <w:iCs/>
          <w:sz w:val="18"/>
          <w:szCs w:val="18"/>
        </w:rPr>
        <w:t>om vem som får överklaga ett beslut.</w:t>
      </w:r>
    </w:p>
    <w:p w14:paraId="1F973A42" w14:textId="77777777" w:rsidR="00F71CC6" w:rsidRPr="004856A0" w:rsidRDefault="00F71CC6" w:rsidP="00F71CC6">
      <w:pPr>
        <w:pStyle w:val="Brdtext"/>
        <w:rPr>
          <w:sz w:val="18"/>
          <w:szCs w:val="18"/>
        </w:rPr>
      </w:pPr>
    </w:p>
    <w:p w14:paraId="07A2B705" w14:textId="77777777" w:rsidR="00F71CC6" w:rsidRDefault="00AB307F" w:rsidP="00F71CC6">
      <w:pPr>
        <w:pStyle w:val="Brdtext"/>
      </w:pPr>
      <w:r>
        <w:t>Paragrafen är ny. Övervägandena finns i avsnitten 6.4 och 11.12.</w:t>
      </w:r>
    </w:p>
    <w:p w14:paraId="0853E169" w14:textId="77777777" w:rsidR="00F71CC6" w:rsidRDefault="00AB307F" w:rsidP="00F71CC6">
      <w:pPr>
        <w:pStyle w:val="Brdtextmedindrag"/>
      </w:pPr>
      <w:r>
        <w:t>Bestämmelsen reglerar vilka bestämmelser i förvaltningslagen som ska tillämpas vid offentlig kontroll eller annan offentlig verksamhet som utförs av ett organ med delegerade uppgifter eller av en fysisk person som har delegerats vissa uppgifter. Det gäller bestämmelserna om legalitet, objek</w:t>
      </w:r>
      <w:r>
        <w:softHyphen/>
        <w:t>tivitet och proportionalitet, partsinsyn, jäv, utredningsansvaret, när man får lämna uppgifter muntligt, kommunikation, dokumentation av upp</w:t>
      </w:r>
      <w:r>
        <w:softHyphen/>
        <w:t xml:space="preserve">gifter, dokumentation av beslut, motivering av beslut, underrättelse om innehållet i beslut och hur ett överklagande går till, rättelse av skrivfel och liknande och om vem som får överklaga ett beslut.  </w:t>
      </w:r>
    </w:p>
    <w:p w14:paraId="14FB1B2A" w14:textId="77777777" w:rsidR="00F71CC6" w:rsidRPr="0045442B" w:rsidRDefault="00AB307F" w:rsidP="00F71CC6">
      <w:pPr>
        <w:pStyle w:val="Rubrik4utannumrering"/>
        <w:rPr>
          <w:i/>
          <w:iCs/>
          <w:sz w:val="18"/>
          <w:szCs w:val="18"/>
        </w:rPr>
      </w:pPr>
      <w:r w:rsidRPr="0045442B">
        <w:rPr>
          <w:i/>
          <w:iCs/>
          <w:sz w:val="18"/>
          <w:szCs w:val="18"/>
        </w:rPr>
        <w:t>Tystnadsplikt</w:t>
      </w:r>
    </w:p>
    <w:p w14:paraId="004DDF92" w14:textId="77777777" w:rsidR="00F71CC6" w:rsidRPr="0045442B" w:rsidRDefault="00AB307F" w:rsidP="00F71CC6">
      <w:pPr>
        <w:pStyle w:val="Brdtext"/>
        <w:rPr>
          <w:i/>
          <w:iCs/>
          <w:sz w:val="18"/>
          <w:szCs w:val="18"/>
        </w:rPr>
      </w:pPr>
      <w:r w:rsidRPr="0045442B">
        <w:rPr>
          <w:b/>
          <w:bCs/>
          <w:i/>
          <w:iCs/>
          <w:sz w:val="18"/>
          <w:szCs w:val="18"/>
        </w:rPr>
        <w:t>11 c §</w:t>
      </w:r>
      <w:r w:rsidRPr="0045442B">
        <w:rPr>
          <w:b/>
          <w:i/>
          <w:sz w:val="18"/>
          <w:szCs w:val="18"/>
        </w:rPr>
        <w:t xml:space="preserve"> </w:t>
      </w:r>
      <w:r w:rsidRPr="0045442B">
        <w:rPr>
          <w:i/>
          <w:iCs/>
          <w:sz w:val="18"/>
          <w:szCs w:val="18"/>
        </w:rPr>
        <w:t>Den som</w:t>
      </w:r>
      <w:r>
        <w:rPr>
          <w:i/>
          <w:iCs/>
          <w:sz w:val="18"/>
          <w:szCs w:val="18"/>
        </w:rPr>
        <w:t xml:space="preserve"> i enskild verksamhet</w:t>
      </w:r>
      <w:r w:rsidRPr="0045442B">
        <w:rPr>
          <w:i/>
          <w:iCs/>
          <w:sz w:val="18"/>
          <w:szCs w:val="18"/>
        </w:rPr>
        <w:t xml:space="preserve"> utför </w:t>
      </w:r>
      <w:r w:rsidRPr="00AA0BE5">
        <w:rPr>
          <w:i/>
          <w:sz w:val="18"/>
          <w:szCs w:val="18"/>
        </w:rPr>
        <w:t>eller har utfört</w:t>
      </w:r>
      <w:r>
        <w:rPr>
          <w:i/>
        </w:rPr>
        <w:t xml:space="preserve"> </w:t>
      </w:r>
      <w:r w:rsidRPr="0045442B">
        <w:rPr>
          <w:i/>
          <w:iCs/>
          <w:sz w:val="18"/>
          <w:szCs w:val="18"/>
        </w:rPr>
        <w:t>offentlig kontroll eller annan offentlig verksamhet får inte obehörigen röja eller ut</w:t>
      </w:r>
      <w:r w:rsidRPr="0045442B">
        <w:rPr>
          <w:i/>
          <w:iCs/>
          <w:sz w:val="18"/>
          <w:szCs w:val="18"/>
        </w:rPr>
        <w:softHyphen/>
        <w:t>nyttja det som han eller hon har fått känne</w:t>
      </w:r>
      <w:r w:rsidRPr="0045442B">
        <w:rPr>
          <w:i/>
          <w:iCs/>
          <w:sz w:val="18"/>
          <w:szCs w:val="18"/>
        </w:rPr>
        <w:softHyphen/>
        <w:t xml:space="preserve">dom om </w:t>
      </w:r>
      <w:r>
        <w:rPr>
          <w:i/>
          <w:iCs/>
          <w:sz w:val="18"/>
          <w:szCs w:val="18"/>
        </w:rPr>
        <w:t>medan</w:t>
      </w:r>
      <w:r w:rsidRPr="0045442B">
        <w:rPr>
          <w:i/>
          <w:iCs/>
          <w:sz w:val="18"/>
          <w:szCs w:val="18"/>
        </w:rPr>
        <w:t xml:space="preserve"> uppgifterna utfördes. </w:t>
      </w:r>
      <w:r w:rsidRPr="00B94839">
        <w:rPr>
          <w:i/>
          <w:iCs/>
          <w:sz w:val="18"/>
          <w:szCs w:val="18"/>
        </w:rPr>
        <w:t xml:space="preserve">Detsamma ska gälla den som i enskild verksamhet utför </w:t>
      </w:r>
      <w:r w:rsidRPr="00AA0BE5">
        <w:rPr>
          <w:i/>
          <w:sz w:val="18"/>
          <w:szCs w:val="18"/>
        </w:rPr>
        <w:t>eller har utfört</w:t>
      </w:r>
      <w:r>
        <w:rPr>
          <w:i/>
        </w:rPr>
        <w:t xml:space="preserve"> </w:t>
      </w:r>
      <w:r w:rsidRPr="00B94839">
        <w:rPr>
          <w:i/>
          <w:iCs/>
          <w:sz w:val="18"/>
          <w:szCs w:val="18"/>
        </w:rPr>
        <w:t>laboratorieanalyser, laboratorietester eller laboratoriediagnostik på prover som tas vid offentlig kontroll och annan offentlig verksamhet</w:t>
      </w:r>
      <w:r>
        <w:rPr>
          <w:i/>
          <w:iCs/>
          <w:sz w:val="18"/>
          <w:szCs w:val="18"/>
        </w:rPr>
        <w:t>.</w:t>
      </w:r>
      <w:r w:rsidRPr="0045442B">
        <w:rPr>
          <w:i/>
          <w:iCs/>
          <w:sz w:val="18"/>
          <w:szCs w:val="18"/>
        </w:rPr>
        <w:t xml:space="preserve"> </w:t>
      </w:r>
    </w:p>
    <w:p w14:paraId="46869830" w14:textId="77777777" w:rsidR="00F71CC6" w:rsidRPr="0045442B" w:rsidRDefault="00AB307F" w:rsidP="00F71CC6">
      <w:pPr>
        <w:pStyle w:val="Brdtextmedindrag"/>
        <w:rPr>
          <w:i/>
          <w:iCs/>
          <w:sz w:val="18"/>
          <w:szCs w:val="18"/>
        </w:rPr>
      </w:pPr>
      <w:r w:rsidRPr="0045442B">
        <w:rPr>
          <w:i/>
          <w:iCs/>
          <w:sz w:val="18"/>
          <w:szCs w:val="18"/>
        </w:rPr>
        <w:t>I det allmännas verksamhet tillämpas offentlighets- och sekretesslagen (2009:400) i stället för första stycket.</w:t>
      </w:r>
    </w:p>
    <w:p w14:paraId="34895377" w14:textId="77777777" w:rsidR="00F71CC6" w:rsidRPr="0045442B" w:rsidRDefault="00F71CC6" w:rsidP="00F71CC6">
      <w:pPr>
        <w:pStyle w:val="Brdtext"/>
        <w:rPr>
          <w:sz w:val="18"/>
          <w:szCs w:val="18"/>
        </w:rPr>
      </w:pPr>
    </w:p>
    <w:p w14:paraId="1353BEEB" w14:textId="77777777" w:rsidR="00F71CC6" w:rsidRDefault="00AB307F" w:rsidP="00F71CC6">
      <w:pPr>
        <w:pStyle w:val="Brdtext"/>
      </w:pPr>
      <w:r>
        <w:t xml:space="preserve">Paragrafen är ny. Övervägandena finns i avsnitten 6.6 och 11.9. </w:t>
      </w:r>
    </w:p>
    <w:p w14:paraId="0ED00A2D" w14:textId="768E4FEE" w:rsidR="00F71CC6" w:rsidRDefault="00AB307F" w:rsidP="00F71CC6">
      <w:pPr>
        <w:pStyle w:val="Brdtextmedindrag"/>
      </w:pPr>
      <w:r>
        <w:t xml:space="preserve">I </w:t>
      </w:r>
      <w:r w:rsidRPr="006F7A12">
        <w:rPr>
          <w:i/>
          <w:iCs/>
        </w:rPr>
        <w:t>första stycket</w:t>
      </w:r>
      <w:r>
        <w:t xml:space="preserve"> föreskrivs att den som i enskild verksamhet utför </w:t>
      </w:r>
      <w:r w:rsidRPr="006D2D11">
        <w:rPr>
          <w:iCs/>
        </w:rPr>
        <w:t xml:space="preserve">eller har utfört </w:t>
      </w:r>
      <w:r>
        <w:t xml:space="preserve">offentlig kontroll eller annan offentlig verksamhet enligt lagen eller de EU-bestämmelser som lagen kompletterar inte obehörigen får röja eller utnyttja det som han eller hon har fått kännedom om under utförandet av sina uppgifter. Tystnadsplikt gäller även för den som i enskild verksamhet utför </w:t>
      </w:r>
      <w:r w:rsidRPr="006D2D11">
        <w:rPr>
          <w:iCs/>
        </w:rPr>
        <w:t>eller har utfört</w:t>
      </w:r>
      <w:r>
        <w:rPr>
          <w:i/>
        </w:rPr>
        <w:t xml:space="preserve"> </w:t>
      </w:r>
      <w:r>
        <w:t>laboratorieanalyser, laboratorietester eller laboratoriediagnostik på prover som tas vid offentlig kontroll och annan offentlig verksamhet. Innebörden av obehörighetsrekvisitet ska tolkas med ledning av de skaderekvisit som finns i motsvarande bestämmelser i offentlighets- och sekretesslagen, jfr avsnitt 6.6.</w:t>
      </w:r>
    </w:p>
    <w:p w14:paraId="5E231ACA" w14:textId="77777777" w:rsidR="00F71CC6" w:rsidRDefault="00AB307F" w:rsidP="00F71CC6">
      <w:pPr>
        <w:pStyle w:val="Brdtextmedindrag"/>
      </w:pPr>
      <w:r>
        <w:t xml:space="preserve">Vid tillämpningen av bestämmelsen bör även artikel 8 i den nya kontrollförordningen beaktas. Artikeln gäller inte bara myndigheter utan även organ med delegerade uppgifter och fysiska personer som har delegerats vissa uppgifter samt officiella laboratorier. </w:t>
      </w:r>
    </w:p>
    <w:p w14:paraId="03C7AB4D" w14:textId="77777777" w:rsidR="00F71CC6" w:rsidRDefault="00AB307F" w:rsidP="00F71CC6">
      <w:pPr>
        <w:pStyle w:val="Brdtextmedindrag"/>
      </w:pPr>
      <w:r>
        <w:t>F</w:t>
      </w:r>
      <w:r w:rsidRPr="00D55420">
        <w:t xml:space="preserve">örsta stycket har fått sin utformning efter synpunkter från </w:t>
      </w:r>
      <w:r w:rsidRPr="00D55420">
        <w:rPr>
          <w:i/>
          <w:iCs/>
        </w:rPr>
        <w:t>Lagrådet.</w:t>
      </w:r>
    </w:p>
    <w:p w14:paraId="1E035C60" w14:textId="77777777" w:rsidR="00F71CC6" w:rsidRDefault="00AB307F" w:rsidP="00F71CC6">
      <w:pPr>
        <w:pStyle w:val="Brdtextmedindrag"/>
      </w:pPr>
      <w:r>
        <w:t xml:space="preserve">I </w:t>
      </w:r>
      <w:r w:rsidRPr="006F7A12">
        <w:rPr>
          <w:i/>
          <w:iCs/>
        </w:rPr>
        <w:t>andra stycket</w:t>
      </w:r>
      <w:r>
        <w:t xml:space="preserve"> upplyses om att bestämmelserna i offentlighets- och sekretesslagen tillämpas för statliga och kommunala myndigheter. </w:t>
      </w:r>
    </w:p>
    <w:p w14:paraId="01FB9995" w14:textId="77777777" w:rsidR="00F71CC6" w:rsidRPr="00BB7F6E" w:rsidRDefault="00AB307F" w:rsidP="00F71CC6">
      <w:pPr>
        <w:pStyle w:val="Rubrik4utannumrering"/>
        <w:rPr>
          <w:sz w:val="18"/>
          <w:szCs w:val="18"/>
        </w:rPr>
      </w:pPr>
      <w:r w:rsidRPr="00BB7F6E">
        <w:rPr>
          <w:sz w:val="18"/>
          <w:szCs w:val="18"/>
        </w:rPr>
        <w:t xml:space="preserve">Föreskrifter om offentlig kontroll </w:t>
      </w:r>
      <w:r w:rsidRPr="00BB7F6E">
        <w:rPr>
          <w:i/>
          <w:iCs/>
          <w:sz w:val="18"/>
          <w:szCs w:val="18"/>
        </w:rPr>
        <w:t>och annan offentlig verksamhet</w:t>
      </w:r>
    </w:p>
    <w:p w14:paraId="2C3FA047" w14:textId="77777777" w:rsidR="00F71CC6" w:rsidRPr="00BB7F6E" w:rsidRDefault="00AB307F" w:rsidP="00F71CC6">
      <w:pPr>
        <w:pStyle w:val="Brdtext"/>
        <w:rPr>
          <w:sz w:val="18"/>
          <w:szCs w:val="18"/>
        </w:rPr>
      </w:pPr>
      <w:r w:rsidRPr="00BB7F6E">
        <w:rPr>
          <w:b/>
          <w:bCs/>
          <w:sz w:val="18"/>
          <w:szCs w:val="18"/>
        </w:rPr>
        <w:t>12 §</w:t>
      </w:r>
      <w:r w:rsidRPr="00BB7F6E">
        <w:rPr>
          <w:sz w:val="18"/>
          <w:szCs w:val="18"/>
        </w:rPr>
        <w:t xml:space="preserve"> Regeringen eller den myndighet som regeringen bestämmer får meddela föreskrifter om</w:t>
      </w:r>
    </w:p>
    <w:p w14:paraId="1FF491A6" w14:textId="77777777" w:rsidR="00F71CC6" w:rsidRPr="00BB7F6E" w:rsidRDefault="00AB307F" w:rsidP="00F71CC6">
      <w:pPr>
        <w:pStyle w:val="Brdtextmedindrag"/>
        <w:rPr>
          <w:sz w:val="18"/>
          <w:szCs w:val="18"/>
        </w:rPr>
      </w:pPr>
      <w:r w:rsidRPr="00BB7F6E">
        <w:rPr>
          <w:sz w:val="18"/>
          <w:szCs w:val="18"/>
        </w:rPr>
        <w:t xml:space="preserve">1. hur offentlig kontroll </w:t>
      </w:r>
      <w:r w:rsidRPr="00BB7F6E">
        <w:rPr>
          <w:i/>
          <w:iCs/>
          <w:sz w:val="18"/>
          <w:szCs w:val="18"/>
        </w:rPr>
        <w:t>och</w:t>
      </w:r>
      <w:r w:rsidRPr="00BB7F6E">
        <w:rPr>
          <w:sz w:val="18"/>
          <w:szCs w:val="18"/>
        </w:rPr>
        <w:t xml:space="preserve"> </w:t>
      </w:r>
      <w:r w:rsidRPr="00BB7F6E">
        <w:rPr>
          <w:i/>
          <w:sz w:val="18"/>
          <w:szCs w:val="18"/>
        </w:rPr>
        <w:t>annan offentlig verksamhet</w:t>
      </w:r>
      <w:r w:rsidRPr="00BB7F6E">
        <w:rPr>
          <w:sz w:val="18"/>
          <w:szCs w:val="18"/>
        </w:rPr>
        <w:t xml:space="preserve"> </w:t>
      </w:r>
      <w:r w:rsidRPr="00216D87">
        <w:rPr>
          <w:i/>
          <w:sz w:val="18"/>
          <w:szCs w:val="18"/>
        </w:rPr>
        <w:t xml:space="preserve">ska </w:t>
      </w:r>
      <w:r w:rsidRPr="00BB7F6E">
        <w:rPr>
          <w:sz w:val="18"/>
          <w:szCs w:val="18"/>
        </w:rPr>
        <w:t>bedrivas,</w:t>
      </w:r>
    </w:p>
    <w:p w14:paraId="04844D39" w14:textId="77777777" w:rsidR="00F71CC6" w:rsidRPr="00BB7F6E" w:rsidRDefault="00AB307F" w:rsidP="00F71CC6">
      <w:pPr>
        <w:pStyle w:val="Brdtextmedindrag"/>
        <w:rPr>
          <w:sz w:val="18"/>
          <w:szCs w:val="18"/>
        </w:rPr>
      </w:pPr>
      <w:r w:rsidRPr="00BB7F6E">
        <w:rPr>
          <w:sz w:val="18"/>
          <w:szCs w:val="18"/>
        </w:rPr>
        <w:t>2. skyldighet för en kontrollmyndighet</w:t>
      </w:r>
      <w:r w:rsidRPr="00527487">
        <w:rPr>
          <w:i/>
          <w:iCs/>
          <w:sz w:val="18"/>
          <w:szCs w:val="18"/>
        </w:rPr>
        <w:t>, ett</w:t>
      </w:r>
      <w:r w:rsidRPr="00BB7F6E">
        <w:rPr>
          <w:sz w:val="18"/>
          <w:szCs w:val="18"/>
        </w:rPr>
        <w:t xml:space="preserve"> </w:t>
      </w:r>
      <w:r w:rsidRPr="00BB7F6E">
        <w:rPr>
          <w:i/>
          <w:iCs/>
          <w:sz w:val="18"/>
          <w:szCs w:val="18"/>
        </w:rPr>
        <w:t>organ med delegerade uppgifter eller en fysisk person som har delegerats vissa uppgifter</w:t>
      </w:r>
      <w:r w:rsidRPr="00BB7F6E">
        <w:rPr>
          <w:sz w:val="18"/>
          <w:szCs w:val="18"/>
        </w:rPr>
        <w:t xml:space="preserve"> att lämna inform</w:t>
      </w:r>
      <w:r w:rsidRPr="00BB7F6E">
        <w:rPr>
          <w:sz w:val="18"/>
          <w:szCs w:val="18"/>
        </w:rPr>
        <w:softHyphen/>
        <w:t>ation till Jord</w:t>
      </w:r>
      <w:r>
        <w:rPr>
          <w:sz w:val="18"/>
          <w:szCs w:val="18"/>
        </w:rPr>
        <w:softHyphen/>
      </w:r>
      <w:r w:rsidRPr="00BB7F6E">
        <w:rPr>
          <w:sz w:val="18"/>
          <w:szCs w:val="18"/>
        </w:rPr>
        <w:t>bruksverket</w:t>
      </w:r>
      <w:r w:rsidRPr="006D43C9">
        <w:rPr>
          <w:i/>
          <w:iCs/>
          <w:sz w:val="18"/>
          <w:szCs w:val="18"/>
        </w:rPr>
        <w:t>,</w:t>
      </w:r>
      <w:r w:rsidRPr="00BB7F6E">
        <w:rPr>
          <w:sz w:val="18"/>
          <w:szCs w:val="18"/>
        </w:rPr>
        <w:t xml:space="preserve"> </w:t>
      </w:r>
      <w:r w:rsidRPr="00BB7F6E">
        <w:rPr>
          <w:i/>
          <w:iCs/>
          <w:sz w:val="18"/>
          <w:szCs w:val="18"/>
        </w:rPr>
        <w:t>och</w:t>
      </w:r>
    </w:p>
    <w:p w14:paraId="629334DC" w14:textId="77777777" w:rsidR="00F71CC6" w:rsidRPr="00BB7F6E" w:rsidRDefault="00AB307F" w:rsidP="00F71CC6">
      <w:pPr>
        <w:pStyle w:val="Brdtextmedindrag"/>
        <w:rPr>
          <w:sz w:val="18"/>
          <w:szCs w:val="18"/>
        </w:rPr>
      </w:pPr>
      <w:r w:rsidRPr="00BB7F6E">
        <w:rPr>
          <w:i/>
          <w:iCs/>
          <w:sz w:val="18"/>
          <w:szCs w:val="18"/>
        </w:rPr>
        <w:t>3. skyldighet för ett</w:t>
      </w:r>
      <w:r w:rsidRPr="00BB7F6E">
        <w:rPr>
          <w:sz w:val="18"/>
          <w:szCs w:val="18"/>
        </w:rPr>
        <w:t xml:space="preserve"> </w:t>
      </w:r>
      <w:r w:rsidRPr="00BB7F6E">
        <w:rPr>
          <w:i/>
          <w:sz w:val="18"/>
          <w:szCs w:val="18"/>
        </w:rPr>
        <w:t>organ med delegerade uppgifter eller en fysisk person som har delegerats vissa uppgifter</w:t>
      </w:r>
      <w:r w:rsidRPr="00BB7F6E">
        <w:rPr>
          <w:sz w:val="18"/>
          <w:szCs w:val="18"/>
        </w:rPr>
        <w:t xml:space="preserve"> </w:t>
      </w:r>
      <w:r w:rsidRPr="00BB7F6E">
        <w:rPr>
          <w:i/>
          <w:iCs/>
          <w:sz w:val="18"/>
          <w:szCs w:val="18"/>
        </w:rPr>
        <w:t>att lämna information</w:t>
      </w:r>
      <w:r w:rsidRPr="00BB7F6E">
        <w:rPr>
          <w:sz w:val="18"/>
          <w:szCs w:val="18"/>
        </w:rPr>
        <w:t xml:space="preserve"> </w:t>
      </w:r>
      <w:r w:rsidRPr="00BB7F6E">
        <w:rPr>
          <w:i/>
          <w:iCs/>
          <w:sz w:val="18"/>
          <w:szCs w:val="18"/>
        </w:rPr>
        <w:t>och ge in handlingar till den myndighet som har delegerat uppgiften</w:t>
      </w:r>
      <w:r w:rsidRPr="00BB7F6E">
        <w:rPr>
          <w:sz w:val="18"/>
          <w:szCs w:val="18"/>
        </w:rPr>
        <w:t>.</w:t>
      </w:r>
    </w:p>
    <w:p w14:paraId="445FBBC1" w14:textId="77777777" w:rsidR="00F71CC6" w:rsidRDefault="00F71CC6" w:rsidP="00F71CC6">
      <w:pPr>
        <w:pStyle w:val="Brdtext"/>
      </w:pPr>
    </w:p>
    <w:p w14:paraId="27B2C12B" w14:textId="77777777" w:rsidR="00F71CC6" w:rsidRDefault="00AB307F" w:rsidP="00F71CC6">
      <w:pPr>
        <w:pStyle w:val="Brdtext"/>
      </w:pPr>
      <w:r>
        <w:t>Paragrafen innehåller bemyndiganden för regeringen eller den myndighet som regeringen bestämmer att meddela föreskrifter om offentlig kontroll och uppgiftsskyldighet. Övervägandena finns i avsnitt 11.4.</w:t>
      </w:r>
    </w:p>
    <w:p w14:paraId="0FA9513C" w14:textId="18B5A459" w:rsidR="00F71CC6" w:rsidRDefault="00AB307F" w:rsidP="00F71CC6">
      <w:pPr>
        <w:pStyle w:val="Brdtextmedindrag"/>
      </w:pPr>
      <w:r>
        <w:t xml:space="preserve">Bemyndigandet i </w:t>
      </w:r>
      <w:r w:rsidRPr="00282042">
        <w:rPr>
          <w:i/>
          <w:iCs/>
        </w:rPr>
        <w:t>punkt 1</w:t>
      </w:r>
      <w:r>
        <w:t xml:space="preserve"> har utökats till att också avse föreskrifter om hur annan offentlig verksamhet ska bedrivas.</w:t>
      </w:r>
      <w:r w:rsidRPr="00A81BD1">
        <w:t xml:space="preserve"> </w:t>
      </w:r>
      <w:r>
        <w:t>Bemyndigandet avser före</w:t>
      </w:r>
      <w:r>
        <w:softHyphen/>
        <w:t>skrifter riktade till kommunala kontrollmyndigheter och organ med dele</w:t>
      </w:r>
      <w:r>
        <w:softHyphen/>
        <w:t>gerade uppgifter och fysiska personer som delegerats vissa uppgifter inom offentlig kontroll eller annan offentlig verksamhet.</w:t>
      </w:r>
    </w:p>
    <w:p w14:paraId="6D9E30A1" w14:textId="77777777" w:rsidR="00F71CC6" w:rsidRDefault="00AB307F" w:rsidP="00F71CC6">
      <w:pPr>
        <w:pStyle w:val="Brdtextmedindrag"/>
      </w:pPr>
      <w:r>
        <w:t xml:space="preserve">I </w:t>
      </w:r>
      <w:r w:rsidRPr="00282042">
        <w:rPr>
          <w:i/>
          <w:iCs/>
        </w:rPr>
        <w:t>punkt 2</w:t>
      </w:r>
      <w:r>
        <w:t xml:space="preserve"> ersätts uttrycket ”kontrollorgan som anlitats i den offentliga kontrollen” med ”ett organ med delegerade uppgifter eller en fysisk person som har delegerats vissa uppgifter”. Det innebär att föreskrifterna också kan avse den som delegerats uppgifter i samband med annan offentlig verksamhet.</w:t>
      </w:r>
    </w:p>
    <w:p w14:paraId="68BC756A" w14:textId="77777777" w:rsidR="00F71CC6" w:rsidRDefault="00AB307F" w:rsidP="00F71CC6">
      <w:pPr>
        <w:pStyle w:val="Brdtextmedindrag"/>
      </w:pPr>
      <w:r>
        <w:t xml:space="preserve">I </w:t>
      </w:r>
      <w:r w:rsidRPr="00282042">
        <w:rPr>
          <w:i/>
          <w:iCs/>
        </w:rPr>
        <w:t>punkt 3</w:t>
      </w:r>
      <w:r>
        <w:rPr>
          <w:i/>
          <w:iCs/>
        </w:rPr>
        <w:t xml:space="preserve"> </w:t>
      </w:r>
      <w:r>
        <w:t>införs ett nytt bemyndigande som ger möjlighet att meddela föreskrifter om skyldighet för organ och fysiska personer att lämna inform</w:t>
      </w:r>
      <w:r>
        <w:softHyphen/>
        <w:t>ation och ge in handlingar till den myndighet som delegerat uppgiften. Bemyndigandet kompletterar de skyldigheter som följer av artikel 32 i den nya kontrollförordningen.</w:t>
      </w:r>
    </w:p>
    <w:p w14:paraId="20F15720" w14:textId="77777777" w:rsidR="00F71CC6" w:rsidRPr="00431F00" w:rsidRDefault="00AB307F" w:rsidP="00F71CC6">
      <w:pPr>
        <w:pStyle w:val="Rubrik4utannumrering"/>
        <w:rPr>
          <w:sz w:val="18"/>
          <w:szCs w:val="18"/>
        </w:rPr>
      </w:pPr>
      <w:r w:rsidRPr="00431F00">
        <w:rPr>
          <w:sz w:val="18"/>
          <w:szCs w:val="18"/>
        </w:rPr>
        <w:t>Rätt till upplysningar och tillträde</w:t>
      </w:r>
    </w:p>
    <w:p w14:paraId="65A82484" w14:textId="77777777" w:rsidR="00F71CC6" w:rsidRPr="00431F00" w:rsidRDefault="00AB307F" w:rsidP="00F71CC6">
      <w:pPr>
        <w:pStyle w:val="Brdtext"/>
        <w:rPr>
          <w:sz w:val="18"/>
          <w:szCs w:val="18"/>
        </w:rPr>
      </w:pPr>
      <w:r w:rsidRPr="00431F00">
        <w:rPr>
          <w:b/>
          <w:sz w:val="18"/>
          <w:szCs w:val="18"/>
        </w:rPr>
        <w:t>13 §</w:t>
      </w:r>
      <w:r w:rsidRPr="00431F00">
        <w:rPr>
          <w:sz w:val="18"/>
          <w:szCs w:val="18"/>
        </w:rPr>
        <w:t xml:space="preserve"> En kontrollmyndighet</w:t>
      </w:r>
      <w:r w:rsidRPr="00431F00">
        <w:rPr>
          <w:i/>
          <w:sz w:val="18"/>
          <w:szCs w:val="18"/>
        </w:rPr>
        <w:t>, en officiell veterinär som har förordnats enligt lagen (2009:1254) om officiella veterinärer</w:t>
      </w:r>
      <w:r>
        <w:rPr>
          <w:i/>
          <w:sz w:val="18"/>
          <w:szCs w:val="18"/>
        </w:rPr>
        <w:t>,</w:t>
      </w:r>
      <w:r w:rsidRPr="00431F00">
        <w:rPr>
          <w:i/>
          <w:sz w:val="18"/>
          <w:szCs w:val="18"/>
        </w:rPr>
        <w:t xml:space="preserve"> ett organ med delegerade uppgifter eller en fysisk person som har delegerats vissa uppgifter</w:t>
      </w:r>
      <w:r w:rsidRPr="00431F00">
        <w:rPr>
          <w:sz w:val="18"/>
          <w:szCs w:val="18"/>
        </w:rPr>
        <w:t xml:space="preserve"> har</w:t>
      </w:r>
      <w:r w:rsidRPr="00F11065">
        <w:rPr>
          <w:i/>
          <w:iCs/>
          <w:sz w:val="18"/>
          <w:szCs w:val="18"/>
        </w:rPr>
        <w:t>,</w:t>
      </w:r>
      <w:r w:rsidRPr="00431F00">
        <w:rPr>
          <w:sz w:val="18"/>
          <w:szCs w:val="18"/>
        </w:rPr>
        <w:t xml:space="preserve"> i den utsträckning </w:t>
      </w:r>
      <w:r w:rsidRPr="00CF3325">
        <w:rPr>
          <w:i/>
          <w:sz w:val="18"/>
          <w:szCs w:val="18"/>
        </w:rPr>
        <w:t xml:space="preserve">det </w:t>
      </w:r>
      <w:r w:rsidRPr="00431F00">
        <w:rPr>
          <w:sz w:val="18"/>
          <w:szCs w:val="18"/>
        </w:rPr>
        <w:t xml:space="preserve">behövs för </w:t>
      </w:r>
      <w:r w:rsidRPr="00431F00">
        <w:rPr>
          <w:i/>
          <w:sz w:val="18"/>
          <w:szCs w:val="18"/>
        </w:rPr>
        <w:t>den offentliga</w:t>
      </w:r>
      <w:r w:rsidRPr="00431F00">
        <w:rPr>
          <w:sz w:val="18"/>
          <w:szCs w:val="18"/>
        </w:rPr>
        <w:t xml:space="preserve"> kontrollen</w:t>
      </w:r>
      <w:r w:rsidRPr="00F11065">
        <w:rPr>
          <w:i/>
          <w:iCs/>
          <w:sz w:val="18"/>
          <w:szCs w:val="18"/>
        </w:rPr>
        <w:t>,</w:t>
      </w:r>
      <w:r w:rsidRPr="00F11065">
        <w:rPr>
          <w:i/>
          <w:sz w:val="18"/>
          <w:szCs w:val="18"/>
        </w:rPr>
        <w:t xml:space="preserve"> </w:t>
      </w:r>
      <w:r w:rsidRPr="00431F00">
        <w:rPr>
          <w:sz w:val="18"/>
          <w:szCs w:val="18"/>
        </w:rPr>
        <w:t>rätt att</w:t>
      </w:r>
    </w:p>
    <w:p w14:paraId="7E8DB723" w14:textId="77777777" w:rsidR="00F71CC6" w:rsidRPr="00431F00" w:rsidRDefault="00AB307F" w:rsidP="00F71CC6">
      <w:pPr>
        <w:pStyle w:val="Brdtextmedindrag"/>
        <w:rPr>
          <w:sz w:val="18"/>
          <w:szCs w:val="18"/>
        </w:rPr>
      </w:pPr>
      <w:r w:rsidRPr="00431F00">
        <w:rPr>
          <w:sz w:val="18"/>
          <w:szCs w:val="18"/>
        </w:rPr>
        <w:t>1. på begäran få upplysningar och ta del av handlingar, och</w:t>
      </w:r>
    </w:p>
    <w:p w14:paraId="1DB7BC18" w14:textId="77777777" w:rsidR="00F71CC6" w:rsidRPr="00431F00" w:rsidRDefault="00AB307F" w:rsidP="00F71CC6">
      <w:pPr>
        <w:pStyle w:val="Brdtextmedindrag"/>
        <w:rPr>
          <w:sz w:val="18"/>
          <w:szCs w:val="18"/>
        </w:rPr>
      </w:pPr>
      <w:r w:rsidRPr="00431F00">
        <w:rPr>
          <w:sz w:val="18"/>
          <w:szCs w:val="18"/>
        </w:rPr>
        <w:t>2. få tillträde till områden, anläggningar, byggnader, lokaler och andra utrymmen där djur hålls eller där djurprodukter, foder eller material i övrigt förvaras eller annars hanteras och där göra undersökningar och ta prover.</w:t>
      </w:r>
    </w:p>
    <w:p w14:paraId="2CB79A4B" w14:textId="77777777" w:rsidR="00F71CC6" w:rsidRPr="00431F00" w:rsidRDefault="00AB307F" w:rsidP="00F71CC6">
      <w:pPr>
        <w:pStyle w:val="Brdtextmedindrag"/>
        <w:rPr>
          <w:sz w:val="18"/>
          <w:szCs w:val="18"/>
        </w:rPr>
      </w:pPr>
      <w:r w:rsidRPr="00431F00">
        <w:rPr>
          <w:sz w:val="18"/>
          <w:szCs w:val="18"/>
        </w:rPr>
        <w:t xml:space="preserve">Det som sägs i första stycket gäller också den som </w:t>
      </w:r>
      <w:r w:rsidRPr="00431F00">
        <w:rPr>
          <w:i/>
          <w:sz w:val="18"/>
          <w:szCs w:val="18"/>
        </w:rPr>
        <w:t>utför annan offentlig verk</w:t>
      </w:r>
      <w:r>
        <w:rPr>
          <w:i/>
          <w:sz w:val="18"/>
          <w:szCs w:val="18"/>
        </w:rPr>
        <w:softHyphen/>
      </w:r>
      <w:r w:rsidRPr="00431F00">
        <w:rPr>
          <w:i/>
          <w:sz w:val="18"/>
          <w:szCs w:val="18"/>
        </w:rPr>
        <w:t>samhet</w:t>
      </w:r>
      <w:r w:rsidRPr="00431F00">
        <w:rPr>
          <w:sz w:val="18"/>
          <w:szCs w:val="18"/>
        </w:rPr>
        <w:t>.</w:t>
      </w:r>
    </w:p>
    <w:p w14:paraId="1AA70438" w14:textId="77777777" w:rsidR="00F71CC6" w:rsidRDefault="00F71CC6" w:rsidP="00F71CC6">
      <w:pPr>
        <w:pStyle w:val="Brdtext"/>
      </w:pPr>
    </w:p>
    <w:p w14:paraId="14598B13" w14:textId="77777777" w:rsidR="00F71CC6" w:rsidRDefault="00AB307F" w:rsidP="00F71CC6">
      <w:pPr>
        <w:pStyle w:val="Brdtext"/>
      </w:pPr>
      <w:r>
        <w:t>Paragrafen innehåller bestämmelser om bl.a. kontrollmyndigheters rätt till upplysningar och rätt till tillträde till områden och andra utrymmen. Över</w:t>
      </w:r>
      <w:r>
        <w:softHyphen/>
        <w:t>vägandena finns i avsnitt 11.6.</w:t>
      </w:r>
    </w:p>
    <w:p w14:paraId="4A390A41" w14:textId="77777777" w:rsidR="00F71CC6" w:rsidRDefault="00AB307F" w:rsidP="00F71CC6">
      <w:pPr>
        <w:pStyle w:val="Brdtextmedindrag"/>
      </w:pPr>
      <w:r>
        <w:t xml:space="preserve">Ändringen i </w:t>
      </w:r>
      <w:r w:rsidRPr="006F645E">
        <w:rPr>
          <w:i/>
          <w:iCs/>
        </w:rPr>
        <w:t>första stycket</w:t>
      </w:r>
      <w:r>
        <w:t xml:space="preserve"> innebär att rätten även gäller för en privatpraktiserande veterinär som har förordnats som officiell veterinär enligt lagen om officiella veterinärer. Vidare ersätts uttrycket ”kontroll</w:t>
      </w:r>
      <w:r>
        <w:softHyphen/>
        <w:t xml:space="preserve">organ” med ”ett organ med delegerade uppgifter eller en fysisk person som har delegerats vissa uppgifter”. </w:t>
      </w:r>
    </w:p>
    <w:p w14:paraId="094B3BDB" w14:textId="77777777" w:rsidR="00F71CC6" w:rsidRDefault="00AB307F" w:rsidP="00F71CC6">
      <w:pPr>
        <w:pStyle w:val="Brdtextmedindrag"/>
      </w:pPr>
      <w:r>
        <w:t xml:space="preserve">Ändringen i </w:t>
      </w:r>
      <w:r w:rsidRPr="006F645E">
        <w:rPr>
          <w:i/>
          <w:iCs/>
        </w:rPr>
        <w:t>andra stycket</w:t>
      </w:r>
      <w:r>
        <w:t xml:space="preserve"> innebär att uttrycket ”vidtar åtgärder” bytts ut till ”utför annan offentlig verksamhet”. En myndighet som utför annan offentlig verksamhet kan vara en annan myndighet än en kontrollmyndig</w:t>
      </w:r>
      <w:r>
        <w:softHyphen/>
        <w:t>het. Vidare stryks uppräkningen av vilka föreskrifter och beslut som avses. Detta framgår av definitionen i 2 a §.</w:t>
      </w:r>
    </w:p>
    <w:p w14:paraId="2643E4AD" w14:textId="77777777" w:rsidR="00F71CC6" w:rsidRDefault="00AB307F" w:rsidP="00F71CC6">
      <w:pPr>
        <w:pStyle w:val="Brdtextmedindrag"/>
      </w:pPr>
      <w:r>
        <w:t>Bestämmelser om skyldighet för aktörer att ge de behöriga myndighet</w:t>
      </w:r>
      <w:r>
        <w:softHyphen/>
        <w:t>ernas personal m.fl. tillträde och upplysningar finns i artikel 15.1 i den nya kontrollförordningen. Bestämmelserna i första och andra styckena om rätt för kontrollmyndigheter och andra som utför kontroll att få upplysningar och tillträde till utrymmen kompletterar denna artikel.</w:t>
      </w:r>
    </w:p>
    <w:p w14:paraId="15A88975" w14:textId="77777777" w:rsidR="00F71CC6" w:rsidRDefault="00AB307F" w:rsidP="00F71CC6">
      <w:pPr>
        <w:pStyle w:val="Brdtextmedindrag"/>
      </w:pPr>
      <w:r>
        <w:t xml:space="preserve">Övriga ändringar är språkliga.  </w:t>
      </w:r>
    </w:p>
    <w:p w14:paraId="7DAE015A" w14:textId="77777777" w:rsidR="00F71CC6" w:rsidRDefault="00F71CC6" w:rsidP="00F71CC6">
      <w:pPr>
        <w:pStyle w:val="Brdtext"/>
      </w:pPr>
    </w:p>
    <w:p w14:paraId="1776CE36" w14:textId="63AD7ED5" w:rsidR="00F71CC6" w:rsidRPr="00211CB2" w:rsidRDefault="00AB307F" w:rsidP="00F71CC6">
      <w:pPr>
        <w:pStyle w:val="Brdtextmedindrag"/>
        <w:ind w:firstLine="0"/>
        <w:rPr>
          <w:i/>
          <w:sz w:val="18"/>
          <w:szCs w:val="18"/>
        </w:rPr>
      </w:pPr>
      <w:r w:rsidRPr="00211CB2">
        <w:rPr>
          <w:b/>
          <w:sz w:val="18"/>
          <w:szCs w:val="18"/>
        </w:rPr>
        <w:t>14 §</w:t>
      </w:r>
      <w:r w:rsidRPr="00211CB2">
        <w:rPr>
          <w:sz w:val="18"/>
          <w:szCs w:val="18"/>
        </w:rPr>
        <w:t xml:space="preserve"> Bestämmelserna i 13 § gäller också för </w:t>
      </w:r>
      <w:r w:rsidRPr="00211CB2">
        <w:rPr>
          <w:i/>
          <w:sz w:val="18"/>
          <w:szCs w:val="18"/>
        </w:rPr>
        <w:t>Europeiska kommissionen</w:t>
      </w:r>
      <w:r>
        <w:rPr>
          <w:i/>
          <w:sz w:val="18"/>
          <w:szCs w:val="18"/>
        </w:rPr>
        <w:t xml:space="preserve"> och</w:t>
      </w:r>
      <w:r w:rsidRPr="00211CB2">
        <w:rPr>
          <w:i/>
          <w:sz w:val="18"/>
          <w:szCs w:val="18"/>
        </w:rPr>
        <w:t xml:space="preserve"> Europe</w:t>
      </w:r>
      <w:r>
        <w:rPr>
          <w:i/>
          <w:sz w:val="18"/>
          <w:szCs w:val="18"/>
        </w:rPr>
        <w:softHyphen/>
      </w:r>
      <w:r w:rsidRPr="00211CB2">
        <w:rPr>
          <w:i/>
          <w:sz w:val="18"/>
          <w:szCs w:val="18"/>
        </w:rPr>
        <w:t>iska revisionsrätten</w:t>
      </w:r>
      <w:r w:rsidRPr="00211CB2">
        <w:rPr>
          <w:sz w:val="18"/>
          <w:szCs w:val="18"/>
        </w:rPr>
        <w:t xml:space="preserve"> och för inspektörer och experter som utsetts av </w:t>
      </w:r>
      <w:r w:rsidRPr="00211CB2">
        <w:rPr>
          <w:i/>
          <w:sz w:val="18"/>
          <w:szCs w:val="18"/>
        </w:rPr>
        <w:t>dessa institut</w:t>
      </w:r>
      <w:r>
        <w:rPr>
          <w:i/>
          <w:sz w:val="18"/>
          <w:szCs w:val="18"/>
        </w:rPr>
        <w:softHyphen/>
      </w:r>
      <w:r w:rsidRPr="00211CB2">
        <w:rPr>
          <w:i/>
          <w:sz w:val="18"/>
          <w:szCs w:val="18"/>
        </w:rPr>
        <w:t xml:space="preserve">ioner i den utsträckning det behövs för att kontrollera </w:t>
      </w:r>
      <w:r>
        <w:rPr>
          <w:i/>
          <w:sz w:val="18"/>
          <w:szCs w:val="18"/>
        </w:rPr>
        <w:t>att Sverige följer</w:t>
      </w:r>
    </w:p>
    <w:p w14:paraId="43D1B27A" w14:textId="77777777" w:rsidR="00F71CC6" w:rsidRPr="00BB7F6E" w:rsidRDefault="00AB307F" w:rsidP="00F71CC6">
      <w:pPr>
        <w:pStyle w:val="Brdtextmedindrag"/>
        <w:rPr>
          <w:sz w:val="18"/>
          <w:szCs w:val="18"/>
        </w:rPr>
      </w:pPr>
      <w:r w:rsidRPr="00BB7F6E">
        <w:rPr>
          <w:i/>
          <w:sz w:val="18"/>
          <w:szCs w:val="18"/>
        </w:rPr>
        <w:t>1.</w:t>
      </w:r>
      <w:r>
        <w:rPr>
          <w:i/>
          <w:sz w:val="18"/>
          <w:szCs w:val="18"/>
        </w:rPr>
        <w:t> </w:t>
      </w:r>
      <w:r w:rsidRPr="00BB7F6E">
        <w:rPr>
          <w:i/>
          <w:sz w:val="18"/>
          <w:szCs w:val="18"/>
        </w:rPr>
        <w:t>de EU-bestämmelser som lagen kompletterar, och</w:t>
      </w:r>
      <w:r w:rsidRPr="00BB7F6E">
        <w:rPr>
          <w:sz w:val="18"/>
          <w:szCs w:val="18"/>
        </w:rPr>
        <w:t xml:space="preserve"> </w:t>
      </w:r>
    </w:p>
    <w:p w14:paraId="5EB8C963" w14:textId="77777777" w:rsidR="00F71CC6" w:rsidRPr="00211CB2" w:rsidRDefault="00AB307F" w:rsidP="00F71CC6">
      <w:pPr>
        <w:pStyle w:val="Brdtextmedindrag"/>
        <w:rPr>
          <w:sz w:val="18"/>
          <w:szCs w:val="18"/>
        </w:rPr>
      </w:pPr>
      <w:r w:rsidRPr="00BB7F6E">
        <w:rPr>
          <w:i/>
          <w:iCs/>
          <w:sz w:val="18"/>
          <w:szCs w:val="18"/>
        </w:rPr>
        <w:t>2.</w:t>
      </w:r>
      <w:r>
        <w:rPr>
          <w:i/>
          <w:iCs/>
          <w:sz w:val="18"/>
          <w:szCs w:val="18"/>
        </w:rPr>
        <w:t> </w:t>
      </w:r>
      <w:r w:rsidRPr="00BB7F6E">
        <w:rPr>
          <w:i/>
          <w:iCs/>
          <w:sz w:val="18"/>
          <w:szCs w:val="18"/>
        </w:rPr>
        <w:t>EU-</w:t>
      </w:r>
      <w:r w:rsidRPr="00211CB2">
        <w:rPr>
          <w:i/>
          <w:sz w:val="18"/>
          <w:szCs w:val="18"/>
        </w:rPr>
        <w:t>bestämmelser om unionens medfinansiering av åtgärder inom lagens tillämpningsområde</w:t>
      </w:r>
      <w:r w:rsidRPr="00211CB2">
        <w:rPr>
          <w:sz w:val="18"/>
          <w:szCs w:val="18"/>
        </w:rPr>
        <w:t>.</w:t>
      </w:r>
    </w:p>
    <w:p w14:paraId="7212B759" w14:textId="77777777" w:rsidR="00F71CC6" w:rsidRPr="00FF64AC" w:rsidRDefault="00F71CC6" w:rsidP="00F71CC6">
      <w:pPr>
        <w:pStyle w:val="Brdtext"/>
      </w:pPr>
    </w:p>
    <w:p w14:paraId="5310D01C" w14:textId="77777777" w:rsidR="00F71CC6" w:rsidRPr="00FF64AC" w:rsidRDefault="00AB307F" w:rsidP="00F71CC6">
      <w:pPr>
        <w:pStyle w:val="Brdtext"/>
      </w:pPr>
      <w:r w:rsidRPr="00FF64AC">
        <w:t xml:space="preserve">I bestämmelsen anges att bestämmelserna i 13 § också gäller för vissa EU-institutioner. Genom ändringen tydliggörs vilka institutioner som avses, nämligen Europeiska kommissionen och Europeiska revisionsrätten samt inspektörer och experter som utsetts av dessa institutioner. Det läggs till att deras rätt gäller i den utsträckning det behövs för att kontrollera </w:t>
      </w:r>
      <w:r>
        <w:t>att Sverige följer</w:t>
      </w:r>
      <w:r w:rsidRPr="00FF64AC">
        <w:t xml:space="preserve"> dels de EU-bestämmelser som lagen kompletterar, dels de </w:t>
      </w:r>
      <w:r w:rsidRPr="00FF64AC">
        <w:rPr>
          <w:iCs/>
        </w:rPr>
        <w:t>EU-bestämmelser om unionens medfinansiering av åtgärder inom lagens tillämpningsområde.</w:t>
      </w:r>
    </w:p>
    <w:p w14:paraId="470CA8E6" w14:textId="77777777" w:rsidR="00F71CC6" w:rsidRPr="00FF64AC" w:rsidRDefault="00AB307F" w:rsidP="00F71CC6">
      <w:pPr>
        <w:pStyle w:val="Brdtextmedindrag"/>
      </w:pPr>
      <w:r w:rsidRPr="00FF64AC">
        <w:t>Den bestämmelse om rätt till tillträde för företrädare för behöriga myndigheter i andra medlemsstater som tidigare fanns i andra punkten tas bort.</w:t>
      </w:r>
    </w:p>
    <w:p w14:paraId="4BB85A84" w14:textId="77777777" w:rsidR="00F71CC6" w:rsidRPr="00FF64AC" w:rsidRDefault="00AB307F" w:rsidP="00F71CC6">
      <w:pPr>
        <w:pStyle w:val="Brdtextmedindrag"/>
      </w:pPr>
      <w:r w:rsidRPr="00FF64AC">
        <w:t xml:space="preserve">Övervägandena finns i avsnitt </w:t>
      </w:r>
      <w:r>
        <w:t>11</w:t>
      </w:r>
      <w:r w:rsidRPr="00FF64AC">
        <w:t>.</w:t>
      </w:r>
      <w:r>
        <w:t>6</w:t>
      </w:r>
      <w:r w:rsidRPr="00FF64AC">
        <w:t>.</w:t>
      </w:r>
    </w:p>
    <w:p w14:paraId="7A75676C" w14:textId="77777777" w:rsidR="00F71CC6" w:rsidRPr="006441A5" w:rsidRDefault="00F71CC6" w:rsidP="00F71CC6">
      <w:pPr>
        <w:pStyle w:val="Brdtext"/>
      </w:pPr>
    </w:p>
    <w:p w14:paraId="050D828A" w14:textId="77777777" w:rsidR="00F71CC6" w:rsidRPr="00211A43" w:rsidRDefault="00AB307F" w:rsidP="00F71CC6">
      <w:pPr>
        <w:pStyle w:val="Brdtext"/>
        <w:rPr>
          <w:i/>
          <w:sz w:val="18"/>
          <w:szCs w:val="18"/>
        </w:rPr>
      </w:pPr>
      <w:r w:rsidRPr="00211A43">
        <w:rPr>
          <w:b/>
          <w:i/>
          <w:sz w:val="18"/>
          <w:szCs w:val="18"/>
        </w:rPr>
        <w:t>14</w:t>
      </w:r>
      <w:r>
        <w:rPr>
          <w:b/>
          <w:i/>
          <w:sz w:val="18"/>
          <w:szCs w:val="18"/>
        </w:rPr>
        <w:t> </w:t>
      </w:r>
      <w:r w:rsidRPr="00211A43">
        <w:rPr>
          <w:b/>
          <w:i/>
          <w:sz w:val="18"/>
          <w:szCs w:val="18"/>
        </w:rPr>
        <w:t>a</w:t>
      </w:r>
      <w:r>
        <w:rPr>
          <w:b/>
          <w:i/>
          <w:sz w:val="18"/>
          <w:szCs w:val="18"/>
        </w:rPr>
        <w:t> </w:t>
      </w:r>
      <w:r w:rsidRPr="00211A43">
        <w:rPr>
          <w:b/>
          <w:i/>
          <w:sz w:val="18"/>
          <w:szCs w:val="18"/>
        </w:rPr>
        <w:t>§</w:t>
      </w:r>
      <w:r>
        <w:rPr>
          <w:b/>
          <w:i/>
          <w:sz w:val="18"/>
          <w:szCs w:val="18"/>
        </w:rPr>
        <w:t> </w:t>
      </w:r>
      <w:r w:rsidRPr="00211A43">
        <w:rPr>
          <w:i/>
          <w:sz w:val="18"/>
          <w:szCs w:val="18"/>
        </w:rPr>
        <w:t>Bestämmelserna i 13 och 14 §§ ska inte tillämpas vid kontroller och inspektioner på plats som utförs enligt lagen (2017:244) om kontroller och in</w:t>
      </w:r>
      <w:r w:rsidRPr="00211A43">
        <w:rPr>
          <w:i/>
          <w:sz w:val="18"/>
          <w:szCs w:val="18"/>
        </w:rPr>
        <w:softHyphen/>
        <w:t>spekt</w:t>
      </w:r>
      <w:r>
        <w:rPr>
          <w:i/>
          <w:sz w:val="18"/>
          <w:szCs w:val="18"/>
        </w:rPr>
        <w:softHyphen/>
      </w:r>
      <w:r w:rsidRPr="00211A43">
        <w:rPr>
          <w:i/>
          <w:sz w:val="18"/>
          <w:szCs w:val="18"/>
        </w:rPr>
        <w:t>ioner på plats av Europeiska byrån för bedrägeribekämpning.</w:t>
      </w:r>
    </w:p>
    <w:p w14:paraId="7255959D" w14:textId="77777777" w:rsidR="00F71CC6" w:rsidRDefault="00F71CC6" w:rsidP="00F71CC6">
      <w:pPr>
        <w:pStyle w:val="Brdtext"/>
      </w:pPr>
    </w:p>
    <w:p w14:paraId="58598BB0" w14:textId="77777777" w:rsidR="00F71CC6" w:rsidRDefault="00AB307F" w:rsidP="00F71CC6">
      <w:pPr>
        <w:pStyle w:val="Brdtext"/>
      </w:pPr>
      <w:r>
        <w:t>Paragrafen är ny. I bestämmelsen upplyses om att bestämmelserna i lagen om rätt till upplysningar och tillträde inte gäller när kontroller och inspekt</w:t>
      </w:r>
      <w:r>
        <w:softHyphen/>
        <w:t>ioner på plats utförs enligt lagen (2017:244) om kontroller och inspekt</w:t>
      </w:r>
      <w:r>
        <w:softHyphen/>
        <w:t>ioner på plats av Europeiska byrån för bedrägeribekämpning. Övervägan</w:t>
      </w:r>
      <w:r>
        <w:softHyphen/>
        <w:t>dena finns i avsnitt 11.6.</w:t>
      </w:r>
    </w:p>
    <w:p w14:paraId="7E50CF40" w14:textId="77777777" w:rsidR="00F71CC6" w:rsidRPr="001D438E" w:rsidRDefault="00AB307F" w:rsidP="00F71CC6">
      <w:pPr>
        <w:pStyle w:val="Rubrik4utannumrering"/>
        <w:rPr>
          <w:sz w:val="18"/>
          <w:szCs w:val="18"/>
        </w:rPr>
      </w:pPr>
      <w:r w:rsidRPr="001D438E">
        <w:rPr>
          <w:sz w:val="18"/>
          <w:szCs w:val="18"/>
        </w:rPr>
        <w:t xml:space="preserve">Skyldighet att </w:t>
      </w:r>
      <w:r w:rsidRPr="00777694">
        <w:rPr>
          <w:i/>
          <w:sz w:val="18"/>
          <w:szCs w:val="18"/>
        </w:rPr>
        <w:t>lämna</w:t>
      </w:r>
      <w:r w:rsidRPr="001D438E">
        <w:rPr>
          <w:sz w:val="18"/>
          <w:szCs w:val="18"/>
        </w:rPr>
        <w:t xml:space="preserve"> hjälp</w:t>
      </w:r>
    </w:p>
    <w:p w14:paraId="7D2BD52A" w14:textId="4713D80C" w:rsidR="00F71CC6" w:rsidRPr="001D438E" w:rsidRDefault="00AB307F" w:rsidP="00F71CC6">
      <w:pPr>
        <w:pStyle w:val="Brdtext"/>
        <w:rPr>
          <w:sz w:val="18"/>
          <w:szCs w:val="18"/>
        </w:rPr>
      </w:pPr>
      <w:r w:rsidRPr="001D438E">
        <w:rPr>
          <w:b/>
          <w:sz w:val="18"/>
          <w:szCs w:val="18"/>
        </w:rPr>
        <w:t>15 §</w:t>
      </w:r>
      <w:r w:rsidRPr="001D438E">
        <w:rPr>
          <w:sz w:val="18"/>
          <w:szCs w:val="18"/>
        </w:rPr>
        <w:t xml:space="preserve"> </w:t>
      </w:r>
      <w:r w:rsidRPr="001D438E">
        <w:rPr>
          <w:i/>
          <w:sz w:val="18"/>
          <w:szCs w:val="18"/>
        </w:rPr>
        <w:t>Bestämmelser om skyldighet för den</w:t>
      </w:r>
      <w:r w:rsidRPr="001D438E">
        <w:rPr>
          <w:sz w:val="18"/>
          <w:szCs w:val="18"/>
        </w:rPr>
        <w:t xml:space="preserve"> som är föremål för offentlig kontroll eller </w:t>
      </w:r>
      <w:r w:rsidRPr="001D438E">
        <w:rPr>
          <w:i/>
          <w:sz w:val="18"/>
          <w:szCs w:val="18"/>
        </w:rPr>
        <w:t>annan offentlig verksamhet</w:t>
      </w:r>
      <w:r w:rsidRPr="001D438E">
        <w:rPr>
          <w:sz w:val="18"/>
          <w:szCs w:val="18"/>
        </w:rPr>
        <w:t xml:space="preserve"> </w:t>
      </w:r>
      <w:r w:rsidRPr="001D438E">
        <w:rPr>
          <w:i/>
          <w:sz w:val="18"/>
          <w:szCs w:val="18"/>
        </w:rPr>
        <w:t>att lämna</w:t>
      </w:r>
      <w:r w:rsidRPr="001D438E">
        <w:rPr>
          <w:sz w:val="18"/>
          <w:szCs w:val="18"/>
        </w:rPr>
        <w:t xml:space="preserve"> den hjälp som behövs för att kon</w:t>
      </w:r>
      <w:r w:rsidRPr="001D438E">
        <w:rPr>
          <w:sz w:val="18"/>
          <w:szCs w:val="18"/>
        </w:rPr>
        <w:softHyphen/>
        <w:t xml:space="preserve">trollen eller </w:t>
      </w:r>
      <w:r w:rsidRPr="001D438E">
        <w:rPr>
          <w:i/>
          <w:sz w:val="18"/>
          <w:szCs w:val="18"/>
        </w:rPr>
        <w:t xml:space="preserve">verksamheten ska </w:t>
      </w:r>
      <w:r w:rsidRPr="001D438E">
        <w:rPr>
          <w:sz w:val="18"/>
          <w:szCs w:val="18"/>
        </w:rPr>
        <w:t xml:space="preserve">kunna </w:t>
      </w:r>
      <w:r w:rsidRPr="001D438E">
        <w:rPr>
          <w:i/>
          <w:sz w:val="18"/>
          <w:szCs w:val="18"/>
        </w:rPr>
        <w:t>utföras finns i artik</w:t>
      </w:r>
      <w:r w:rsidR="00753E74">
        <w:rPr>
          <w:i/>
          <w:sz w:val="18"/>
          <w:szCs w:val="18"/>
        </w:rPr>
        <w:t>el</w:t>
      </w:r>
      <w:r w:rsidRPr="001D438E">
        <w:rPr>
          <w:i/>
          <w:sz w:val="18"/>
          <w:szCs w:val="18"/>
        </w:rPr>
        <w:t xml:space="preserve"> 15.2 och 15.6 i förordning (EU) 2017/625</w:t>
      </w:r>
      <w:r w:rsidRPr="001D438E">
        <w:rPr>
          <w:sz w:val="18"/>
          <w:szCs w:val="18"/>
        </w:rPr>
        <w:t>.</w:t>
      </w:r>
    </w:p>
    <w:p w14:paraId="159DA379" w14:textId="77777777" w:rsidR="00F71CC6" w:rsidRDefault="00F71CC6" w:rsidP="00F71CC6">
      <w:pPr>
        <w:pStyle w:val="Brdtext"/>
      </w:pPr>
    </w:p>
    <w:p w14:paraId="5B950C22" w14:textId="77777777" w:rsidR="00F71CC6" w:rsidRDefault="00AB307F" w:rsidP="00F71CC6">
      <w:pPr>
        <w:pStyle w:val="Brdtext"/>
      </w:pPr>
      <w:r>
        <w:t>Paragrafen innehåller en bestämmelse om skyldighet för den som är före</w:t>
      </w:r>
      <w:r>
        <w:softHyphen/>
        <w:t>mål för offentlig kontroll att tillhandahålla den hjälp som behövs för att kontrollen ska kunna genomföras. Övervägandena finns i avsnitt 11.7.</w:t>
      </w:r>
    </w:p>
    <w:p w14:paraId="7FFF5083" w14:textId="77777777" w:rsidR="00F71CC6" w:rsidRDefault="00AB307F" w:rsidP="00F71CC6">
      <w:pPr>
        <w:pStyle w:val="Brdtextmedindrag"/>
      </w:pPr>
      <w:r>
        <w:t>Ändringen innebär att det i stället upplyses om att skyldighet för den som är föremål för offentlig kontroll eller annan offentlig verksamhet att lämna den hjälp som behövs för att kontrollen eller verksamheten ska kunna utföras regleras i artikel 15.2 och 15.6 i den nya kontrollförord</w:t>
      </w:r>
      <w:r>
        <w:softHyphen/>
        <w:t>ningen. Genom den föreslagna bestämmelsen i 2 b § har kontrollförord</w:t>
      </w:r>
      <w:r>
        <w:softHyphen/>
        <w:t>ningen gjorts tillämplig på all offentlig kontroll och annan offentlig verk</w:t>
      </w:r>
      <w:r>
        <w:softHyphen/>
        <w:t xml:space="preserve">samhet inom lagens tillämpningsområde. </w:t>
      </w:r>
      <w:r w:rsidRPr="007C11EE">
        <w:t>Hänvisningen till den nya kontrollförordningen är dynamisk dvs. avser förordni</w:t>
      </w:r>
      <w:r w:rsidRPr="006441A5">
        <w:t>ngen i den vid varje tidpunkt gällande lydelsen.</w:t>
      </w:r>
    </w:p>
    <w:p w14:paraId="00C09B78" w14:textId="77777777" w:rsidR="00F71CC6" w:rsidRPr="001D438E" w:rsidRDefault="00AB307F" w:rsidP="00F71CC6">
      <w:pPr>
        <w:pStyle w:val="Rubrik4utannumrering"/>
        <w:rPr>
          <w:sz w:val="18"/>
          <w:szCs w:val="18"/>
        </w:rPr>
      </w:pPr>
      <w:r w:rsidRPr="001D438E">
        <w:rPr>
          <w:sz w:val="18"/>
          <w:szCs w:val="18"/>
        </w:rPr>
        <w:t xml:space="preserve">Förelägganden </w:t>
      </w:r>
    </w:p>
    <w:p w14:paraId="7818F107" w14:textId="77777777" w:rsidR="00F71CC6" w:rsidRPr="001D438E" w:rsidRDefault="00AB307F" w:rsidP="00F71CC6">
      <w:pPr>
        <w:pStyle w:val="Brdtext"/>
        <w:rPr>
          <w:sz w:val="18"/>
          <w:szCs w:val="18"/>
        </w:rPr>
      </w:pPr>
      <w:r w:rsidRPr="001D438E">
        <w:rPr>
          <w:b/>
          <w:sz w:val="18"/>
          <w:szCs w:val="18"/>
        </w:rPr>
        <w:t>16 §</w:t>
      </w:r>
      <w:r w:rsidRPr="001D438E">
        <w:rPr>
          <w:sz w:val="18"/>
          <w:szCs w:val="18"/>
        </w:rPr>
        <w:t xml:space="preserve"> Utöver vad som följer av </w:t>
      </w:r>
      <w:r w:rsidRPr="00EE2CC4">
        <w:rPr>
          <w:sz w:val="18"/>
          <w:szCs w:val="18"/>
        </w:rPr>
        <w:t>de</w:t>
      </w:r>
      <w:r w:rsidRPr="001D438E">
        <w:rPr>
          <w:i/>
          <w:sz w:val="18"/>
          <w:szCs w:val="18"/>
        </w:rPr>
        <w:t xml:space="preserve"> EU-bestämmelser </w:t>
      </w:r>
      <w:r w:rsidRPr="00EE2CC4">
        <w:rPr>
          <w:sz w:val="18"/>
          <w:szCs w:val="18"/>
        </w:rPr>
        <w:t xml:space="preserve">som lagen </w:t>
      </w:r>
      <w:r w:rsidRPr="00FB5531">
        <w:rPr>
          <w:i/>
          <w:iCs/>
          <w:sz w:val="18"/>
          <w:szCs w:val="18"/>
        </w:rPr>
        <w:t>kompletterar</w:t>
      </w:r>
      <w:r w:rsidRPr="00FB5531">
        <w:rPr>
          <w:i/>
          <w:sz w:val="18"/>
          <w:szCs w:val="18"/>
        </w:rPr>
        <w:t xml:space="preserve"> </w:t>
      </w:r>
      <w:r w:rsidRPr="00EE2CC4">
        <w:rPr>
          <w:sz w:val="18"/>
          <w:szCs w:val="18"/>
        </w:rPr>
        <w:t>får en ko</w:t>
      </w:r>
      <w:r w:rsidRPr="001D438E">
        <w:rPr>
          <w:sz w:val="18"/>
          <w:szCs w:val="18"/>
        </w:rPr>
        <w:t xml:space="preserve">ntrollmyndighet </w:t>
      </w:r>
      <w:r w:rsidRPr="001D438E">
        <w:rPr>
          <w:i/>
          <w:iCs/>
          <w:sz w:val="18"/>
          <w:szCs w:val="18"/>
        </w:rPr>
        <w:t>besluta</w:t>
      </w:r>
      <w:r w:rsidRPr="001D438E">
        <w:rPr>
          <w:sz w:val="18"/>
          <w:szCs w:val="18"/>
        </w:rPr>
        <w:t xml:space="preserve"> de förelägganden som behövs för att lagen, de före</w:t>
      </w:r>
      <w:r>
        <w:rPr>
          <w:sz w:val="18"/>
          <w:szCs w:val="18"/>
        </w:rPr>
        <w:softHyphen/>
      </w:r>
      <w:r w:rsidRPr="001D438E">
        <w:rPr>
          <w:sz w:val="18"/>
          <w:szCs w:val="18"/>
        </w:rPr>
        <w:t xml:space="preserve">skrifter och beslut som har meddelats med stöd av lagen, de </w:t>
      </w:r>
      <w:r w:rsidRPr="001D438E">
        <w:rPr>
          <w:i/>
          <w:sz w:val="18"/>
          <w:szCs w:val="18"/>
        </w:rPr>
        <w:t>EU-bestämmelser</w:t>
      </w:r>
      <w:r w:rsidRPr="001D438E">
        <w:rPr>
          <w:sz w:val="18"/>
          <w:szCs w:val="18"/>
        </w:rPr>
        <w:t xml:space="preserve"> som lagen </w:t>
      </w:r>
      <w:r w:rsidRPr="001D438E">
        <w:rPr>
          <w:i/>
          <w:sz w:val="18"/>
          <w:szCs w:val="18"/>
        </w:rPr>
        <w:t xml:space="preserve">kompletterar </w:t>
      </w:r>
      <w:r w:rsidRPr="001D438E">
        <w:rPr>
          <w:sz w:val="18"/>
          <w:szCs w:val="18"/>
        </w:rPr>
        <w:t xml:space="preserve">och de beslut som har meddelats med stöd av </w:t>
      </w:r>
      <w:r w:rsidRPr="001D438E">
        <w:rPr>
          <w:i/>
          <w:sz w:val="18"/>
          <w:szCs w:val="18"/>
        </w:rPr>
        <w:t>EU-bestämmel</w:t>
      </w:r>
      <w:r>
        <w:rPr>
          <w:i/>
          <w:sz w:val="18"/>
          <w:szCs w:val="18"/>
        </w:rPr>
        <w:softHyphen/>
      </w:r>
      <w:r w:rsidRPr="001D438E">
        <w:rPr>
          <w:i/>
          <w:sz w:val="18"/>
          <w:szCs w:val="18"/>
        </w:rPr>
        <w:t>serna</w:t>
      </w:r>
      <w:r w:rsidRPr="001D438E">
        <w:rPr>
          <w:sz w:val="18"/>
          <w:szCs w:val="18"/>
        </w:rPr>
        <w:t xml:space="preserve"> </w:t>
      </w:r>
      <w:r w:rsidRPr="00EE2CC4">
        <w:rPr>
          <w:i/>
          <w:sz w:val="18"/>
          <w:szCs w:val="18"/>
        </w:rPr>
        <w:t>ska</w:t>
      </w:r>
      <w:r w:rsidRPr="001D438E">
        <w:rPr>
          <w:sz w:val="18"/>
          <w:szCs w:val="18"/>
        </w:rPr>
        <w:t xml:space="preserve"> följas.</w:t>
      </w:r>
    </w:p>
    <w:p w14:paraId="6FE3A0B6" w14:textId="77777777" w:rsidR="00F71CC6" w:rsidRDefault="00F71CC6" w:rsidP="00F71CC6">
      <w:pPr>
        <w:pStyle w:val="Brdtext"/>
      </w:pPr>
    </w:p>
    <w:p w14:paraId="0A996593" w14:textId="77777777" w:rsidR="00F71CC6" w:rsidRDefault="00AB307F" w:rsidP="00F71CC6">
      <w:pPr>
        <w:pStyle w:val="Brdtext"/>
      </w:pPr>
      <w:r>
        <w:t xml:space="preserve">I paragrafen ändras EG-bestämmelser till EU-bestämmelser. Den ändras också på så sätt att det endast anges att kontrollmyndigheten får besluta förelägganden istället för förelägganden och förbud. Rätten att besluta om förelägganden innefattar en möjlighet att besluta om förbud, jfr 8 kap. 9 § djurskyddslagen och prop. 2017/18:147 s. 333. Det görs även en språklig ändring. </w:t>
      </w:r>
    </w:p>
    <w:p w14:paraId="39DA6AD4" w14:textId="77777777" w:rsidR="00F71CC6" w:rsidRPr="00FA6E60" w:rsidRDefault="00AB307F" w:rsidP="00F71CC6">
      <w:pPr>
        <w:pStyle w:val="Rubrik4utannumrering"/>
        <w:rPr>
          <w:sz w:val="18"/>
          <w:szCs w:val="18"/>
        </w:rPr>
      </w:pPr>
      <w:r w:rsidRPr="00FA6E60">
        <w:rPr>
          <w:sz w:val="18"/>
          <w:szCs w:val="18"/>
        </w:rPr>
        <w:t>Vite</w:t>
      </w:r>
    </w:p>
    <w:p w14:paraId="0B412A39" w14:textId="77777777" w:rsidR="00F71CC6" w:rsidRPr="00FA6E60" w:rsidRDefault="00AB307F" w:rsidP="00F71CC6">
      <w:pPr>
        <w:pStyle w:val="Brdtext"/>
        <w:rPr>
          <w:i/>
          <w:sz w:val="18"/>
          <w:szCs w:val="18"/>
        </w:rPr>
      </w:pPr>
      <w:r w:rsidRPr="00FA6E60">
        <w:rPr>
          <w:b/>
          <w:sz w:val="18"/>
          <w:szCs w:val="18"/>
        </w:rPr>
        <w:t>17 §</w:t>
      </w:r>
      <w:r w:rsidRPr="00FA6E60">
        <w:rPr>
          <w:sz w:val="18"/>
          <w:szCs w:val="18"/>
        </w:rPr>
        <w:t xml:space="preserve"> Förelägganden enligt denna lag eller enligt de</w:t>
      </w:r>
      <w:r w:rsidRPr="00FA6E60">
        <w:rPr>
          <w:i/>
          <w:sz w:val="18"/>
          <w:szCs w:val="18"/>
        </w:rPr>
        <w:t xml:space="preserve"> EU-bestämmelser</w:t>
      </w:r>
      <w:r w:rsidRPr="00FA6E60">
        <w:rPr>
          <w:sz w:val="18"/>
          <w:szCs w:val="18"/>
        </w:rPr>
        <w:t xml:space="preserve"> som lagen </w:t>
      </w:r>
      <w:r w:rsidRPr="00FA6E60">
        <w:rPr>
          <w:i/>
          <w:sz w:val="18"/>
          <w:szCs w:val="18"/>
        </w:rPr>
        <w:t>kompletterar</w:t>
      </w:r>
      <w:r w:rsidRPr="00FA6E60">
        <w:rPr>
          <w:sz w:val="18"/>
          <w:szCs w:val="18"/>
        </w:rPr>
        <w:t xml:space="preserve"> får förenas med vite.</w:t>
      </w:r>
    </w:p>
    <w:p w14:paraId="5DFD9310" w14:textId="77777777" w:rsidR="00F71CC6" w:rsidRDefault="00F71CC6" w:rsidP="00F71CC6">
      <w:pPr>
        <w:pStyle w:val="Brdtext"/>
      </w:pPr>
    </w:p>
    <w:p w14:paraId="63FFBC27" w14:textId="77777777" w:rsidR="00F71CC6" w:rsidRDefault="00AB307F" w:rsidP="00F71CC6">
      <w:pPr>
        <w:pStyle w:val="Brdtext"/>
      </w:pPr>
      <w:r>
        <w:t>I paragrafen ändras EG-bestämmelser till EU-bestämmelser. Liksom i 16 § ändras också ändras också uttrycket ”förelägganden och förbud” till endast förelägganden.</w:t>
      </w:r>
      <w:r w:rsidRPr="002D171F">
        <w:t xml:space="preserve"> </w:t>
      </w:r>
      <w:r>
        <w:t>Det görs även en språklig ändring.</w:t>
      </w:r>
      <w:r w:rsidRPr="004E475F">
        <w:t xml:space="preserve"> </w:t>
      </w:r>
      <w:r>
        <w:t xml:space="preserve">Allmänna bestämmelser om vite finns i viteslagen. </w:t>
      </w:r>
    </w:p>
    <w:p w14:paraId="64E22139" w14:textId="77777777" w:rsidR="00F71CC6" w:rsidRPr="00682789" w:rsidRDefault="00AB307F" w:rsidP="00F71CC6">
      <w:pPr>
        <w:pStyle w:val="Rubrik4utannumrering"/>
        <w:rPr>
          <w:sz w:val="18"/>
          <w:szCs w:val="18"/>
        </w:rPr>
      </w:pPr>
      <w:r w:rsidRPr="00682789">
        <w:rPr>
          <w:sz w:val="18"/>
          <w:szCs w:val="18"/>
        </w:rPr>
        <w:t>Rättelse</w:t>
      </w:r>
    </w:p>
    <w:p w14:paraId="5221679D" w14:textId="77777777" w:rsidR="00F71CC6" w:rsidRPr="00682789" w:rsidRDefault="00AB307F" w:rsidP="00F71CC6">
      <w:pPr>
        <w:pStyle w:val="Brdtext"/>
        <w:rPr>
          <w:sz w:val="18"/>
          <w:szCs w:val="18"/>
        </w:rPr>
      </w:pPr>
      <w:r w:rsidRPr="00682789">
        <w:rPr>
          <w:b/>
          <w:sz w:val="18"/>
          <w:szCs w:val="18"/>
        </w:rPr>
        <w:t>18 §</w:t>
      </w:r>
      <w:r w:rsidRPr="00682789">
        <w:rPr>
          <w:sz w:val="18"/>
          <w:szCs w:val="18"/>
        </w:rPr>
        <w:t xml:space="preserve"> Om någon inte fullgör sina skyldigheter enligt lagen, de föreskrifter eller beslut som har meddelats med stöd av lagen, de </w:t>
      </w:r>
      <w:r w:rsidRPr="00682789">
        <w:rPr>
          <w:i/>
          <w:sz w:val="18"/>
          <w:szCs w:val="18"/>
        </w:rPr>
        <w:t>EU-bestämmelser</w:t>
      </w:r>
      <w:r w:rsidRPr="00682789">
        <w:rPr>
          <w:sz w:val="18"/>
          <w:szCs w:val="18"/>
        </w:rPr>
        <w:t xml:space="preserve"> som lagen </w:t>
      </w:r>
      <w:r w:rsidRPr="00682789">
        <w:rPr>
          <w:i/>
          <w:sz w:val="18"/>
          <w:szCs w:val="18"/>
        </w:rPr>
        <w:t>kompletterar</w:t>
      </w:r>
      <w:r w:rsidRPr="00682789">
        <w:rPr>
          <w:sz w:val="18"/>
          <w:szCs w:val="18"/>
        </w:rPr>
        <w:t xml:space="preserve"> eller de beslut som har meddelats med stöd av </w:t>
      </w:r>
      <w:r w:rsidRPr="00682789">
        <w:rPr>
          <w:i/>
          <w:sz w:val="18"/>
          <w:szCs w:val="18"/>
        </w:rPr>
        <w:t>EU-bestämmelserna</w:t>
      </w:r>
      <w:r w:rsidRPr="00682789">
        <w:rPr>
          <w:sz w:val="18"/>
          <w:szCs w:val="18"/>
        </w:rPr>
        <w:t>, får kontrollmyndigheten besluta om rättelse på hans eller hennes bekostnad.</w:t>
      </w:r>
    </w:p>
    <w:p w14:paraId="6690DF0E" w14:textId="77777777" w:rsidR="00F71CC6" w:rsidRPr="00682789" w:rsidRDefault="00F71CC6" w:rsidP="00F71CC6">
      <w:pPr>
        <w:pStyle w:val="Brdtext"/>
        <w:rPr>
          <w:sz w:val="18"/>
          <w:szCs w:val="18"/>
        </w:rPr>
      </w:pPr>
    </w:p>
    <w:p w14:paraId="5ECA00F0" w14:textId="77777777" w:rsidR="00F71CC6" w:rsidRDefault="00AB307F" w:rsidP="00F71CC6">
      <w:pPr>
        <w:pStyle w:val="Brdtext"/>
      </w:pPr>
      <w:r>
        <w:t>I paragrafen ändras EG-bestämmelser till EU-bestämmelser. Det görs även en språklig ändring.</w:t>
      </w:r>
    </w:p>
    <w:p w14:paraId="0692E3C3" w14:textId="77777777" w:rsidR="00F71CC6" w:rsidRPr="00682789" w:rsidRDefault="00AB307F" w:rsidP="00F71CC6">
      <w:pPr>
        <w:pStyle w:val="Rubrik4utannumrering"/>
        <w:rPr>
          <w:i/>
          <w:sz w:val="18"/>
          <w:szCs w:val="18"/>
        </w:rPr>
      </w:pPr>
      <w:r w:rsidRPr="00682789">
        <w:rPr>
          <w:i/>
          <w:sz w:val="18"/>
          <w:szCs w:val="18"/>
        </w:rPr>
        <w:t>Rapporteringssystem för överträdelser</w:t>
      </w:r>
    </w:p>
    <w:p w14:paraId="4C386AE2" w14:textId="77777777" w:rsidR="00F71CC6" w:rsidRDefault="00AB307F" w:rsidP="00F71CC6">
      <w:pPr>
        <w:pStyle w:val="Brdtext"/>
        <w:rPr>
          <w:sz w:val="18"/>
          <w:szCs w:val="18"/>
        </w:rPr>
      </w:pPr>
      <w:r w:rsidRPr="00D91522">
        <w:rPr>
          <w:b/>
          <w:i/>
          <w:sz w:val="18"/>
          <w:szCs w:val="18"/>
        </w:rPr>
        <w:t>18 a §</w:t>
      </w:r>
      <w:r w:rsidRPr="00682789">
        <w:rPr>
          <w:i/>
          <w:sz w:val="18"/>
          <w:szCs w:val="18"/>
        </w:rPr>
        <w:t xml:space="preserve"> En kontrollmyndighet ska ha ett ändamålsenligt rapporterings</w:t>
      </w:r>
      <w:r w:rsidRPr="00682789">
        <w:rPr>
          <w:i/>
          <w:sz w:val="18"/>
          <w:szCs w:val="18"/>
        </w:rPr>
        <w:softHyphen/>
        <w:t>system för den som vill anmäla misstänkta överträdelser av för</w:t>
      </w:r>
      <w:r w:rsidRPr="00682789">
        <w:rPr>
          <w:i/>
          <w:sz w:val="18"/>
          <w:szCs w:val="18"/>
        </w:rPr>
        <w:softHyphen/>
        <w:t>ordning (EU) 2017/625.</w:t>
      </w:r>
    </w:p>
    <w:p w14:paraId="2B693F0A" w14:textId="77777777" w:rsidR="00F71CC6" w:rsidRPr="00682789" w:rsidRDefault="00F71CC6" w:rsidP="00F71CC6">
      <w:pPr>
        <w:pStyle w:val="Brdtextmedindrag"/>
      </w:pPr>
    </w:p>
    <w:p w14:paraId="7FA41B6D" w14:textId="77777777" w:rsidR="00F71CC6" w:rsidRDefault="00AB307F" w:rsidP="00F71CC6">
      <w:pPr>
        <w:pStyle w:val="Brdtext"/>
      </w:pPr>
      <w:r>
        <w:t>Paragrafen är ny. Övervägandena finns i avsnitten 6.8 och 11.10.</w:t>
      </w:r>
    </w:p>
    <w:p w14:paraId="55BD18A9" w14:textId="77777777" w:rsidR="00F71CC6" w:rsidDel="006968BB" w:rsidRDefault="00AB307F" w:rsidP="00F71CC6">
      <w:pPr>
        <w:pStyle w:val="Brdtextmedindrag"/>
      </w:pPr>
      <w:r>
        <w:t>Bestämmelsen</w:t>
      </w:r>
      <w:r w:rsidDel="003150A2">
        <w:t xml:space="preserve"> </w:t>
      </w:r>
      <w:r>
        <w:t>innebär att kontrollmyndigheterna är skyldiga att ha rapporteringssystem för den som vill anmäla misstänkta överträdelser av den nya kontrollförordningen. Bestämmelsen kompletterar artikel 140 i den nya kontrollförordningen.</w:t>
      </w:r>
    </w:p>
    <w:p w14:paraId="5267F32B" w14:textId="77777777" w:rsidR="00F71CC6" w:rsidRPr="00682789" w:rsidRDefault="00AB307F" w:rsidP="00F71CC6">
      <w:pPr>
        <w:pStyle w:val="Rubrik4utannumrering"/>
        <w:rPr>
          <w:sz w:val="18"/>
          <w:szCs w:val="18"/>
        </w:rPr>
      </w:pPr>
      <w:r w:rsidRPr="00682789">
        <w:rPr>
          <w:sz w:val="18"/>
          <w:szCs w:val="18"/>
        </w:rPr>
        <w:t>Avgifter</w:t>
      </w:r>
    </w:p>
    <w:p w14:paraId="78E8A869" w14:textId="77777777" w:rsidR="00F71CC6" w:rsidRPr="00682789" w:rsidRDefault="00AB307F" w:rsidP="00F71CC6">
      <w:pPr>
        <w:pStyle w:val="Brdtext"/>
        <w:rPr>
          <w:sz w:val="18"/>
          <w:szCs w:val="18"/>
        </w:rPr>
      </w:pPr>
      <w:r w:rsidRPr="00682789">
        <w:rPr>
          <w:b/>
          <w:sz w:val="18"/>
          <w:szCs w:val="18"/>
        </w:rPr>
        <w:t>20 §</w:t>
      </w:r>
      <w:r w:rsidRPr="00682789">
        <w:rPr>
          <w:sz w:val="18"/>
          <w:szCs w:val="18"/>
        </w:rPr>
        <w:t xml:space="preserve"> Regeringen eller den myn</w:t>
      </w:r>
      <w:r w:rsidRPr="00682789">
        <w:rPr>
          <w:sz w:val="18"/>
          <w:szCs w:val="18"/>
        </w:rPr>
        <w:softHyphen/>
        <w:t>dighet som regeringen bestäm</w:t>
      </w:r>
      <w:r w:rsidRPr="00682789">
        <w:rPr>
          <w:sz w:val="18"/>
          <w:szCs w:val="18"/>
        </w:rPr>
        <w:softHyphen/>
        <w:t xml:space="preserve">mer får meddela föreskrifter om skyldighet att betala </w:t>
      </w:r>
      <w:r w:rsidRPr="00682789">
        <w:rPr>
          <w:i/>
          <w:sz w:val="18"/>
          <w:szCs w:val="18"/>
        </w:rPr>
        <w:t>avgifter</w:t>
      </w:r>
      <w:r w:rsidRPr="00682789">
        <w:rPr>
          <w:sz w:val="18"/>
          <w:szCs w:val="18"/>
        </w:rPr>
        <w:t xml:space="preserve"> för </w:t>
      </w:r>
      <w:r w:rsidRPr="00682789">
        <w:rPr>
          <w:i/>
          <w:sz w:val="18"/>
          <w:szCs w:val="18"/>
        </w:rPr>
        <w:t>offentlig kontroll och annan offentlig verksamhet</w:t>
      </w:r>
      <w:r w:rsidRPr="00682789">
        <w:rPr>
          <w:sz w:val="18"/>
          <w:szCs w:val="18"/>
        </w:rPr>
        <w:t xml:space="preserve">. </w:t>
      </w:r>
    </w:p>
    <w:p w14:paraId="1091C4A6" w14:textId="77777777" w:rsidR="00F71CC6" w:rsidRPr="00682789" w:rsidRDefault="00AB307F" w:rsidP="00F71CC6">
      <w:pPr>
        <w:pStyle w:val="Brdtextmedindrag"/>
        <w:rPr>
          <w:sz w:val="18"/>
          <w:szCs w:val="18"/>
        </w:rPr>
      </w:pPr>
      <w:r w:rsidRPr="00682789">
        <w:rPr>
          <w:i/>
          <w:sz w:val="18"/>
          <w:szCs w:val="18"/>
        </w:rPr>
        <w:t>Bemyndigandena</w:t>
      </w:r>
      <w:r w:rsidRPr="00682789">
        <w:rPr>
          <w:sz w:val="18"/>
          <w:szCs w:val="18"/>
        </w:rPr>
        <w:t xml:space="preserve"> enligt första stycket innefattar rätt att meddela föreskrifter om skyldighet för kommuner att ta ut sådana avgifter.</w:t>
      </w:r>
    </w:p>
    <w:p w14:paraId="4331DB90" w14:textId="77777777" w:rsidR="00F71CC6" w:rsidRPr="00682789" w:rsidRDefault="00AB307F" w:rsidP="00F71CC6">
      <w:pPr>
        <w:pStyle w:val="Brdtextmedindrag"/>
        <w:rPr>
          <w:sz w:val="18"/>
          <w:szCs w:val="18"/>
        </w:rPr>
      </w:pPr>
      <w:r w:rsidRPr="00682789">
        <w:rPr>
          <w:sz w:val="18"/>
          <w:szCs w:val="18"/>
        </w:rPr>
        <w:t>Regeringen eller den myndighet som regeringen bestämmer får meddela före</w:t>
      </w:r>
      <w:r>
        <w:rPr>
          <w:sz w:val="18"/>
          <w:szCs w:val="18"/>
        </w:rPr>
        <w:softHyphen/>
      </w:r>
      <w:r w:rsidRPr="00682789">
        <w:rPr>
          <w:sz w:val="18"/>
          <w:szCs w:val="18"/>
        </w:rPr>
        <w:t>skrifter om beräkningen av</w:t>
      </w:r>
      <w:r w:rsidRPr="00682789">
        <w:rPr>
          <w:i/>
          <w:sz w:val="18"/>
          <w:szCs w:val="18"/>
        </w:rPr>
        <w:t xml:space="preserve"> </w:t>
      </w:r>
      <w:r w:rsidRPr="00682789">
        <w:rPr>
          <w:sz w:val="18"/>
          <w:szCs w:val="18"/>
        </w:rPr>
        <w:t xml:space="preserve">avgifter som tas ut av statliga myndigheter, </w:t>
      </w:r>
      <w:r w:rsidRPr="00682789">
        <w:rPr>
          <w:i/>
          <w:sz w:val="18"/>
          <w:szCs w:val="18"/>
        </w:rPr>
        <w:t>ett organ med delegerade uppgifter eller en fysisk person</w:t>
      </w:r>
      <w:r w:rsidRPr="00682789">
        <w:rPr>
          <w:sz w:val="18"/>
          <w:szCs w:val="18"/>
        </w:rPr>
        <w:t xml:space="preserve"> </w:t>
      </w:r>
      <w:r w:rsidRPr="00436744">
        <w:rPr>
          <w:i/>
          <w:sz w:val="18"/>
          <w:szCs w:val="18"/>
        </w:rPr>
        <w:t>som har delege</w:t>
      </w:r>
      <w:r w:rsidRPr="00436744">
        <w:rPr>
          <w:i/>
          <w:sz w:val="18"/>
          <w:szCs w:val="18"/>
        </w:rPr>
        <w:softHyphen/>
        <w:t>rats vissa uppgifter</w:t>
      </w:r>
      <w:r w:rsidRPr="00682789">
        <w:rPr>
          <w:sz w:val="18"/>
          <w:szCs w:val="18"/>
        </w:rPr>
        <w:t xml:space="preserve"> och sådana organisationer som avses i 9 § andra stycket.</w:t>
      </w:r>
    </w:p>
    <w:p w14:paraId="6AC0F32F" w14:textId="77777777" w:rsidR="00F71CC6" w:rsidRDefault="00F71CC6" w:rsidP="00F71CC6">
      <w:pPr>
        <w:pStyle w:val="Brdtext"/>
      </w:pPr>
    </w:p>
    <w:p w14:paraId="073E440B" w14:textId="77777777" w:rsidR="00F71CC6" w:rsidRDefault="00AB307F" w:rsidP="00F71CC6">
      <w:pPr>
        <w:pStyle w:val="Brdtext"/>
      </w:pPr>
      <w:r>
        <w:t>Paragrafen innehåller bestämmelser om rätt för regeringen eller den myndighet som regeringen bestämmer att meddela föreskrifter om avgif</w:t>
      </w:r>
      <w:r>
        <w:softHyphen/>
        <w:t>ter. Övervägandena finns i avsnitt 11.8.</w:t>
      </w:r>
    </w:p>
    <w:p w14:paraId="7AC51809" w14:textId="77777777" w:rsidR="00F71CC6" w:rsidRDefault="00AB307F" w:rsidP="00F71CC6">
      <w:pPr>
        <w:pStyle w:val="Brdtextmedindrag"/>
      </w:pPr>
      <w:r>
        <w:t xml:space="preserve">I </w:t>
      </w:r>
      <w:r w:rsidRPr="00EC0CAB">
        <w:rPr>
          <w:i/>
          <w:iCs/>
        </w:rPr>
        <w:t>första stycket</w:t>
      </w:r>
      <w:r>
        <w:t xml:space="preserve"> tas punktuppställningen bort. Preciseringen av vilken kontroll som avses stryks. Vidare ändras bestämmelsen så att föreskrifts</w:t>
      </w:r>
      <w:r>
        <w:softHyphen/>
        <w:t>rätten gäller avgifter för annan offentlig verksamhet i stället för som hittills vissa uppräknade åtgärder. Utöver de åtgärder som hittills omfattats av bemyndigandet rymmer uttrycket annan offentlig verksamhet bl.a. åtgär</w:t>
      </w:r>
      <w:r>
        <w:softHyphen/>
        <w:t>der som syftar till att säkerställa att en aktör åtgärdar bristande efterlevnad och åtgärder som syftar till att förebygga och främja regelefterlevnad.</w:t>
      </w:r>
    </w:p>
    <w:p w14:paraId="7637FA64" w14:textId="77777777" w:rsidR="00F71CC6" w:rsidRDefault="00AB307F" w:rsidP="00F71CC6">
      <w:pPr>
        <w:pStyle w:val="Brdtextmedindrag"/>
      </w:pPr>
      <w:r>
        <w:t xml:space="preserve">I </w:t>
      </w:r>
      <w:r w:rsidRPr="00EC0CAB">
        <w:rPr>
          <w:i/>
          <w:iCs/>
        </w:rPr>
        <w:t>andra stycket</w:t>
      </w:r>
      <w:r>
        <w:t xml:space="preserve"> tas hänvisningen till punkt 1 i första stycket bort. Det innebär att regeringen eller den myndighet som regeringen bestämmer får meddela föreskrifter om skyldighet för kommuner att ta ut avgifter även för annan offentlig verksamhet. </w:t>
      </w:r>
    </w:p>
    <w:p w14:paraId="5C8DC889" w14:textId="77777777" w:rsidR="00F71CC6" w:rsidRDefault="00AB307F" w:rsidP="00F71CC6">
      <w:pPr>
        <w:pStyle w:val="Brdtextmedindrag"/>
      </w:pPr>
      <w:r>
        <w:t xml:space="preserve">Ändringen i </w:t>
      </w:r>
      <w:r w:rsidRPr="00FD66A6">
        <w:rPr>
          <w:i/>
          <w:iCs/>
        </w:rPr>
        <w:t>tredje stycket</w:t>
      </w:r>
      <w:r>
        <w:t xml:space="preserve"> innebär att uttrycket ”kontrollorgan” ersätts med ”ett organ med delegerade uppgifter eller en fysisk person som har delegerats vissa uppgifter”. </w:t>
      </w:r>
    </w:p>
    <w:p w14:paraId="46531380" w14:textId="77777777" w:rsidR="00F71CC6" w:rsidRDefault="00AB307F" w:rsidP="00F71CC6">
      <w:pPr>
        <w:pStyle w:val="Brdtextmedindrag"/>
      </w:pPr>
      <w:r>
        <w:t xml:space="preserve">Övriga ändringar är språkliga. </w:t>
      </w:r>
    </w:p>
    <w:p w14:paraId="7C1FE645" w14:textId="77777777" w:rsidR="00F71CC6" w:rsidRPr="00B72F67" w:rsidRDefault="00AB307F" w:rsidP="00F71CC6">
      <w:pPr>
        <w:pStyle w:val="Rubrik4utannumrering"/>
        <w:rPr>
          <w:sz w:val="18"/>
          <w:szCs w:val="18"/>
        </w:rPr>
      </w:pPr>
      <w:r w:rsidRPr="00B72F67">
        <w:rPr>
          <w:sz w:val="18"/>
          <w:szCs w:val="18"/>
        </w:rPr>
        <w:t>Straffbestämmelser</w:t>
      </w:r>
    </w:p>
    <w:p w14:paraId="6ED1DDEC" w14:textId="77777777" w:rsidR="00F71CC6" w:rsidRPr="00B72F67" w:rsidRDefault="00AB307F" w:rsidP="00F71CC6">
      <w:pPr>
        <w:pStyle w:val="Brdtext"/>
        <w:rPr>
          <w:sz w:val="18"/>
          <w:szCs w:val="18"/>
        </w:rPr>
      </w:pPr>
      <w:r w:rsidRPr="00B72F67">
        <w:rPr>
          <w:b/>
          <w:bCs/>
          <w:sz w:val="18"/>
          <w:szCs w:val="18"/>
        </w:rPr>
        <w:t>21 §</w:t>
      </w:r>
      <w:r w:rsidRPr="00B72F67">
        <w:rPr>
          <w:sz w:val="18"/>
          <w:szCs w:val="18"/>
        </w:rPr>
        <w:t xml:space="preserve"> Till böter döms den som med uppsåt eller av grov oaktsamhet</w:t>
      </w:r>
    </w:p>
    <w:p w14:paraId="043BA67E" w14:textId="55897775" w:rsidR="00F71CC6" w:rsidRPr="00B72F67" w:rsidRDefault="00AB307F" w:rsidP="00F71CC6">
      <w:pPr>
        <w:pStyle w:val="Brdtextmedindrag"/>
        <w:rPr>
          <w:sz w:val="18"/>
          <w:szCs w:val="18"/>
        </w:rPr>
      </w:pPr>
      <w:r w:rsidRPr="00B72F67">
        <w:rPr>
          <w:sz w:val="18"/>
          <w:szCs w:val="18"/>
        </w:rPr>
        <w:t>1. bryter mot en föreskrift eller ett beslut som har meddelats med stöd av 6</w:t>
      </w:r>
      <w:r>
        <w:rPr>
          <w:sz w:val="18"/>
          <w:szCs w:val="18"/>
        </w:rPr>
        <w:t> </w:t>
      </w:r>
      <w:r w:rsidRPr="00B72F67">
        <w:rPr>
          <w:sz w:val="18"/>
          <w:szCs w:val="18"/>
        </w:rPr>
        <w:t>§, 7 § första stycket, 8 § eller 9 § första stycket, eller</w:t>
      </w:r>
    </w:p>
    <w:p w14:paraId="7F6ED7B5" w14:textId="77777777" w:rsidR="00F71CC6" w:rsidRPr="00B72F67" w:rsidRDefault="00AB307F" w:rsidP="00F71CC6">
      <w:pPr>
        <w:pStyle w:val="Brdtextmedindrag"/>
        <w:rPr>
          <w:sz w:val="18"/>
          <w:szCs w:val="18"/>
        </w:rPr>
      </w:pPr>
      <w:r w:rsidRPr="00B72F67">
        <w:rPr>
          <w:sz w:val="18"/>
          <w:szCs w:val="18"/>
        </w:rPr>
        <w:t>2. inte fullgör sina skyldigheter enligt 15 §.</w:t>
      </w:r>
    </w:p>
    <w:p w14:paraId="5A5633D6" w14:textId="77777777" w:rsidR="00F71CC6" w:rsidRPr="00B72F67" w:rsidRDefault="00AB307F" w:rsidP="00F71CC6">
      <w:pPr>
        <w:pStyle w:val="Brdtextmedindrag"/>
        <w:rPr>
          <w:sz w:val="18"/>
          <w:szCs w:val="18"/>
        </w:rPr>
      </w:pPr>
      <w:r w:rsidRPr="00B72F67">
        <w:rPr>
          <w:sz w:val="18"/>
          <w:szCs w:val="18"/>
        </w:rPr>
        <w:t>Till böter döms även den som med uppsåt eller av grov oakt</w:t>
      </w:r>
      <w:r w:rsidRPr="00B72F67">
        <w:rPr>
          <w:sz w:val="18"/>
          <w:szCs w:val="18"/>
        </w:rPr>
        <w:softHyphen/>
        <w:t xml:space="preserve">samhet bryter mot skyldigheter, villkor eller förbud som finns i de </w:t>
      </w:r>
      <w:r w:rsidRPr="00B72F67">
        <w:rPr>
          <w:i/>
          <w:iCs/>
          <w:sz w:val="18"/>
          <w:szCs w:val="18"/>
        </w:rPr>
        <w:t>EU-bestämmelser</w:t>
      </w:r>
      <w:r w:rsidRPr="00B72F67">
        <w:rPr>
          <w:sz w:val="18"/>
          <w:szCs w:val="18"/>
        </w:rPr>
        <w:t xml:space="preserve"> som lagen </w:t>
      </w:r>
      <w:r w:rsidRPr="00B72F67">
        <w:rPr>
          <w:i/>
          <w:iCs/>
          <w:sz w:val="18"/>
          <w:szCs w:val="18"/>
        </w:rPr>
        <w:t>kompletterar</w:t>
      </w:r>
      <w:r w:rsidRPr="00B72F67">
        <w:rPr>
          <w:sz w:val="18"/>
          <w:szCs w:val="18"/>
        </w:rPr>
        <w:t>. Detta gäller dock inte om överträdelsen avser bestämmelser om myndighetsutövning</w:t>
      </w:r>
      <w:r w:rsidRPr="00B72F67">
        <w:rPr>
          <w:i/>
          <w:iCs/>
          <w:sz w:val="18"/>
          <w:szCs w:val="18"/>
        </w:rPr>
        <w:t xml:space="preserve"> eller andra bestämmelser i</w:t>
      </w:r>
      <w:r w:rsidRPr="00B72F67">
        <w:rPr>
          <w:sz w:val="18"/>
          <w:szCs w:val="18"/>
        </w:rPr>
        <w:t xml:space="preserve"> </w:t>
      </w:r>
      <w:r w:rsidRPr="00B72F67">
        <w:rPr>
          <w:i/>
          <w:sz w:val="18"/>
          <w:szCs w:val="18"/>
        </w:rPr>
        <w:t>förordning (EU) 2017/625</w:t>
      </w:r>
      <w:r w:rsidRPr="00B72F67">
        <w:rPr>
          <w:sz w:val="18"/>
          <w:szCs w:val="18"/>
        </w:rPr>
        <w:t>.</w:t>
      </w:r>
    </w:p>
    <w:p w14:paraId="380F86F6" w14:textId="77777777" w:rsidR="00F71CC6" w:rsidRDefault="00F71CC6" w:rsidP="00F71CC6">
      <w:pPr>
        <w:pStyle w:val="Brdtext"/>
      </w:pPr>
    </w:p>
    <w:p w14:paraId="46B96CA0" w14:textId="77777777" w:rsidR="00F71CC6" w:rsidRDefault="00AB307F" w:rsidP="00F71CC6">
      <w:pPr>
        <w:pStyle w:val="Brdtext"/>
      </w:pPr>
      <w:r>
        <w:t xml:space="preserve">Paragrafen innehåller straffbestämmelser. </w:t>
      </w:r>
    </w:p>
    <w:p w14:paraId="5289071F" w14:textId="77777777" w:rsidR="00F71CC6" w:rsidRDefault="00AB307F" w:rsidP="00F71CC6">
      <w:pPr>
        <w:pStyle w:val="Brdtextmedindrag"/>
      </w:pPr>
      <w:r>
        <w:t xml:space="preserve">I </w:t>
      </w:r>
      <w:r w:rsidRPr="00DF44F8">
        <w:rPr>
          <w:i/>
          <w:iCs/>
        </w:rPr>
        <w:t>andra stycket</w:t>
      </w:r>
      <w:r>
        <w:t xml:space="preserve"> ändras EG-bestämmelser till EU-bestämmelser. Det läggs också till att även sådana överträdelser av den nya kontrollförord</w:t>
      </w:r>
      <w:r>
        <w:softHyphen/>
        <w:t>ningen som inte avser myndighetsutövning ska undantas från straffansvar. Övervägandena finns i avsnitten 6.9 och 11.13. Det görs också en språklig ändring.</w:t>
      </w:r>
    </w:p>
    <w:p w14:paraId="6DE317A9" w14:textId="77777777" w:rsidR="00F71CC6" w:rsidRDefault="00F71CC6" w:rsidP="00F71CC6">
      <w:pPr>
        <w:pStyle w:val="Brdtext"/>
      </w:pPr>
    </w:p>
    <w:p w14:paraId="3C0FA1B6" w14:textId="77777777" w:rsidR="00F71CC6" w:rsidRPr="00B80D4E" w:rsidRDefault="00AB307F" w:rsidP="00F71CC6">
      <w:pPr>
        <w:pStyle w:val="Brdtext"/>
        <w:rPr>
          <w:sz w:val="18"/>
          <w:szCs w:val="18"/>
        </w:rPr>
      </w:pPr>
      <w:r w:rsidRPr="00B80D4E">
        <w:rPr>
          <w:b/>
          <w:sz w:val="18"/>
          <w:szCs w:val="18"/>
        </w:rPr>
        <w:t>22 §</w:t>
      </w:r>
      <w:r w:rsidRPr="00B80D4E">
        <w:rPr>
          <w:sz w:val="18"/>
          <w:szCs w:val="18"/>
        </w:rPr>
        <w:t xml:space="preserve"> Om en gärning som avses i 21 § är att anse som ringa, döms inte till ansvar.</w:t>
      </w:r>
    </w:p>
    <w:p w14:paraId="3EBB8B93" w14:textId="77777777" w:rsidR="00F71CC6" w:rsidRPr="00B80D4E" w:rsidRDefault="00AB307F" w:rsidP="00F71CC6">
      <w:pPr>
        <w:pStyle w:val="Brdtextmedindrag"/>
        <w:rPr>
          <w:i/>
          <w:sz w:val="18"/>
          <w:szCs w:val="18"/>
        </w:rPr>
      </w:pPr>
      <w:r w:rsidRPr="00B80D4E">
        <w:rPr>
          <w:i/>
          <w:sz w:val="18"/>
          <w:szCs w:val="18"/>
        </w:rPr>
        <w:t>Det ska inte dömas</w:t>
      </w:r>
      <w:r w:rsidRPr="00B80D4E">
        <w:rPr>
          <w:sz w:val="18"/>
          <w:szCs w:val="18"/>
        </w:rPr>
        <w:t xml:space="preserve"> till ansvar enligt denna lag för en gärning som omfattas av </w:t>
      </w:r>
      <w:r w:rsidRPr="00B80D4E">
        <w:rPr>
          <w:i/>
          <w:sz w:val="18"/>
          <w:szCs w:val="18"/>
        </w:rPr>
        <w:t>ett föreläg</w:t>
      </w:r>
      <w:r w:rsidRPr="00B80D4E">
        <w:rPr>
          <w:i/>
          <w:sz w:val="18"/>
          <w:szCs w:val="18"/>
        </w:rPr>
        <w:softHyphen/>
        <w:t>gande om vite om gärningen ligger till grund för en ansökan om utdömande av vitet</w:t>
      </w:r>
      <w:r w:rsidRPr="00B80D4E">
        <w:rPr>
          <w:sz w:val="18"/>
          <w:szCs w:val="18"/>
        </w:rPr>
        <w:t>.</w:t>
      </w:r>
    </w:p>
    <w:p w14:paraId="3BE652AE" w14:textId="77777777" w:rsidR="00F71CC6" w:rsidRPr="00B80D4E" w:rsidRDefault="00F71CC6" w:rsidP="00F71CC6">
      <w:pPr>
        <w:pStyle w:val="Brdtext"/>
        <w:rPr>
          <w:sz w:val="18"/>
          <w:szCs w:val="18"/>
        </w:rPr>
      </w:pPr>
    </w:p>
    <w:p w14:paraId="0DFEB39B" w14:textId="77777777" w:rsidR="00F71CC6" w:rsidRDefault="00AB307F" w:rsidP="00F71CC6">
      <w:pPr>
        <w:pStyle w:val="Brdtext"/>
        <w:rPr>
          <w:i/>
          <w:iCs/>
        </w:rPr>
      </w:pPr>
      <w:r w:rsidRPr="00D46F0B">
        <w:t>Paragrafen reglerar i vilka situationer det inte ska dömas till ansvar för en gärning</w:t>
      </w:r>
      <w:r>
        <w:rPr>
          <w:i/>
          <w:iCs/>
        </w:rPr>
        <w:t>.</w:t>
      </w:r>
    </w:p>
    <w:p w14:paraId="7F3D0557" w14:textId="77777777" w:rsidR="00F71CC6" w:rsidRDefault="00AB307F" w:rsidP="00F71CC6">
      <w:pPr>
        <w:pStyle w:val="Brdtextmedindrag"/>
      </w:pPr>
      <w:r w:rsidRPr="008C27C9">
        <w:rPr>
          <w:i/>
          <w:iCs/>
        </w:rPr>
        <w:t>Andra stycket</w:t>
      </w:r>
      <w:r>
        <w:t xml:space="preserve"> ändras. Det som ska avgöra när ett hinder mot att döma till straffansvar för samma gärning uppkommer är den tidpunkt då det inleds en domstolsprocess om utdömande av vite, inte som idag när ett vitesföreläggande eller vitesförbud har överträtts. Övervägandena finns i avsnitt 11.13.  </w:t>
      </w:r>
    </w:p>
    <w:p w14:paraId="6302D81C" w14:textId="77777777" w:rsidR="00F71CC6" w:rsidRDefault="00F71CC6" w:rsidP="00F71CC6">
      <w:pPr>
        <w:pStyle w:val="Brdtext"/>
      </w:pPr>
    </w:p>
    <w:p w14:paraId="7F298D99" w14:textId="77777777" w:rsidR="00F71CC6" w:rsidRPr="00E861C8" w:rsidRDefault="00AB307F" w:rsidP="00F71CC6">
      <w:pPr>
        <w:pStyle w:val="Brdtext"/>
        <w:rPr>
          <w:sz w:val="18"/>
          <w:szCs w:val="18"/>
        </w:rPr>
      </w:pPr>
      <w:r w:rsidRPr="00E861C8">
        <w:rPr>
          <w:b/>
          <w:sz w:val="18"/>
          <w:szCs w:val="18"/>
        </w:rPr>
        <w:t>23 §</w:t>
      </w:r>
      <w:r w:rsidRPr="00E861C8">
        <w:rPr>
          <w:sz w:val="18"/>
          <w:szCs w:val="18"/>
        </w:rPr>
        <w:t xml:space="preserve"> Beslut av en kommunal nämnd enligt denna lag, enligt de föreskrifter som meddelats med stöd av lagen eller enligt de </w:t>
      </w:r>
      <w:r w:rsidRPr="00E861C8">
        <w:rPr>
          <w:i/>
          <w:sz w:val="18"/>
          <w:szCs w:val="18"/>
        </w:rPr>
        <w:t>EU-bestämmelser</w:t>
      </w:r>
      <w:r w:rsidRPr="00E861C8">
        <w:rPr>
          <w:sz w:val="18"/>
          <w:szCs w:val="18"/>
        </w:rPr>
        <w:t xml:space="preserve"> som lagen </w:t>
      </w:r>
      <w:r w:rsidRPr="00E861C8">
        <w:rPr>
          <w:i/>
          <w:sz w:val="18"/>
          <w:szCs w:val="18"/>
        </w:rPr>
        <w:t>komplet</w:t>
      </w:r>
      <w:r>
        <w:rPr>
          <w:i/>
          <w:sz w:val="18"/>
          <w:szCs w:val="18"/>
        </w:rPr>
        <w:softHyphen/>
      </w:r>
      <w:r w:rsidRPr="00E861C8">
        <w:rPr>
          <w:i/>
          <w:sz w:val="18"/>
          <w:szCs w:val="18"/>
        </w:rPr>
        <w:t>terar</w:t>
      </w:r>
      <w:r w:rsidRPr="00E861C8">
        <w:rPr>
          <w:sz w:val="18"/>
          <w:szCs w:val="18"/>
        </w:rPr>
        <w:t xml:space="preserve"> får överklagas </w:t>
      </w:r>
      <w:r w:rsidRPr="00E861C8">
        <w:rPr>
          <w:i/>
          <w:sz w:val="18"/>
          <w:szCs w:val="18"/>
        </w:rPr>
        <w:t>till</w:t>
      </w:r>
      <w:r w:rsidRPr="00E861C8">
        <w:rPr>
          <w:sz w:val="18"/>
          <w:szCs w:val="18"/>
        </w:rPr>
        <w:t xml:space="preserve"> länsstyrelsen.</w:t>
      </w:r>
    </w:p>
    <w:p w14:paraId="782A2834" w14:textId="77777777" w:rsidR="00F71CC6" w:rsidRDefault="00F71CC6" w:rsidP="00F71CC6">
      <w:pPr>
        <w:pStyle w:val="Brdtext"/>
      </w:pPr>
    </w:p>
    <w:p w14:paraId="04555C63" w14:textId="77777777" w:rsidR="00F71CC6" w:rsidRDefault="00AB307F" w:rsidP="00F71CC6">
      <w:pPr>
        <w:pStyle w:val="Brdtext"/>
      </w:pPr>
      <w:r>
        <w:t>I bestämmelsen ändras EG-bestämmelser till EU-bestämmelser. Det görs också språkliga ändringar.</w:t>
      </w:r>
    </w:p>
    <w:p w14:paraId="59C6016E" w14:textId="77777777" w:rsidR="00F71CC6" w:rsidRDefault="00F71CC6" w:rsidP="00F71CC6">
      <w:pPr>
        <w:pStyle w:val="Brdtext"/>
      </w:pPr>
    </w:p>
    <w:p w14:paraId="1C31AD08" w14:textId="77777777" w:rsidR="00F71CC6" w:rsidRPr="00E861C8" w:rsidRDefault="00AB307F" w:rsidP="00F71CC6">
      <w:pPr>
        <w:pStyle w:val="Brdtext"/>
        <w:rPr>
          <w:sz w:val="18"/>
          <w:szCs w:val="18"/>
        </w:rPr>
      </w:pPr>
      <w:r w:rsidRPr="00E861C8">
        <w:rPr>
          <w:b/>
          <w:sz w:val="18"/>
          <w:szCs w:val="18"/>
        </w:rPr>
        <w:t>24</w:t>
      </w:r>
      <w:r>
        <w:rPr>
          <w:b/>
          <w:sz w:val="18"/>
          <w:szCs w:val="18"/>
        </w:rPr>
        <w:t> </w:t>
      </w:r>
      <w:r w:rsidRPr="00E861C8">
        <w:rPr>
          <w:b/>
          <w:sz w:val="18"/>
          <w:szCs w:val="18"/>
        </w:rPr>
        <w:t>§</w:t>
      </w:r>
      <w:r>
        <w:rPr>
          <w:b/>
          <w:sz w:val="18"/>
          <w:szCs w:val="18"/>
        </w:rPr>
        <w:t> </w:t>
      </w:r>
      <w:r w:rsidRPr="00E861C8">
        <w:rPr>
          <w:sz w:val="18"/>
          <w:szCs w:val="18"/>
        </w:rPr>
        <w:t>En statlig förvaltnings</w:t>
      </w:r>
      <w:r w:rsidRPr="00E861C8">
        <w:rPr>
          <w:sz w:val="18"/>
          <w:szCs w:val="18"/>
        </w:rPr>
        <w:softHyphen/>
        <w:t xml:space="preserve">myndighets beslut får överklagas </w:t>
      </w:r>
      <w:r w:rsidRPr="00E861C8">
        <w:rPr>
          <w:i/>
          <w:sz w:val="18"/>
          <w:szCs w:val="18"/>
        </w:rPr>
        <w:t xml:space="preserve">till </w:t>
      </w:r>
      <w:r w:rsidRPr="00E861C8">
        <w:rPr>
          <w:sz w:val="18"/>
          <w:szCs w:val="18"/>
        </w:rPr>
        <w:t>allmän förvalt</w:t>
      </w:r>
      <w:r>
        <w:rPr>
          <w:sz w:val="18"/>
          <w:szCs w:val="18"/>
        </w:rPr>
        <w:softHyphen/>
      </w:r>
      <w:r w:rsidRPr="00E861C8">
        <w:rPr>
          <w:sz w:val="18"/>
          <w:szCs w:val="18"/>
        </w:rPr>
        <w:t>ningsdomstol, om det har meddelats</w:t>
      </w:r>
    </w:p>
    <w:p w14:paraId="38C7DE1A" w14:textId="77777777" w:rsidR="00F71CC6" w:rsidRPr="00E861C8" w:rsidRDefault="00AB307F" w:rsidP="00F71CC6">
      <w:pPr>
        <w:pStyle w:val="Brdtextmedindrag"/>
        <w:rPr>
          <w:sz w:val="18"/>
          <w:szCs w:val="18"/>
        </w:rPr>
      </w:pPr>
      <w:r w:rsidRPr="00E861C8">
        <w:rPr>
          <w:sz w:val="18"/>
          <w:szCs w:val="18"/>
        </w:rPr>
        <w:t>1. enligt denna lag,</w:t>
      </w:r>
    </w:p>
    <w:p w14:paraId="66A06F3F" w14:textId="77777777" w:rsidR="00F71CC6" w:rsidRPr="00E861C8" w:rsidRDefault="00AB307F" w:rsidP="00F71CC6">
      <w:pPr>
        <w:pStyle w:val="Brdtextmedindrag"/>
        <w:rPr>
          <w:sz w:val="18"/>
          <w:szCs w:val="18"/>
        </w:rPr>
      </w:pPr>
      <w:r w:rsidRPr="00E861C8">
        <w:rPr>
          <w:sz w:val="18"/>
          <w:szCs w:val="18"/>
        </w:rPr>
        <w:t>2. enligt de föreskrifter som meddelats med stöd av lagen, eller</w:t>
      </w:r>
    </w:p>
    <w:p w14:paraId="33D8C1FE" w14:textId="77777777" w:rsidR="00F71CC6" w:rsidRPr="00E861C8" w:rsidRDefault="00AB307F" w:rsidP="00F71CC6">
      <w:pPr>
        <w:pStyle w:val="Brdtextmedindrag"/>
        <w:rPr>
          <w:sz w:val="18"/>
          <w:szCs w:val="18"/>
        </w:rPr>
      </w:pPr>
      <w:r w:rsidRPr="00E861C8">
        <w:rPr>
          <w:sz w:val="18"/>
          <w:szCs w:val="18"/>
        </w:rPr>
        <w:t xml:space="preserve">3. enligt de </w:t>
      </w:r>
      <w:r w:rsidRPr="00E861C8">
        <w:rPr>
          <w:i/>
          <w:sz w:val="18"/>
          <w:szCs w:val="18"/>
        </w:rPr>
        <w:t>EU-bestämmelser</w:t>
      </w:r>
      <w:r w:rsidRPr="00E861C8">
        <w:rPr>
          <w:sz w:val="18"/>
          <w:szCs w:val="18"/>
        </w:rPr>
        <w:t xml:space="preserve"> som lagen </w:t>
      </w:r>
      <w:r w:rsidRPr="00E861C8">
        <w:rPr>
          <w:i/>
          <w:sz w:val="18"/>
          <w:szCs w:val="18"/>
        </w:rPr>
        <w:t>kompletterar</w:t>
      </w:r>
      <w:r w:rsidRPr="00E861C8">
        <w:rPr>
          <w:sz w:val="18"/>
          <w:szCs w:val="18"/>
        </w:rPr>
        <w:t>.</w:t>
      </w:r>
    </w:p>
    <w:p w14:paraId="1D96FBA7" w14:textId="77777777" w:rsidR="00F71CC6" w:rsidRPr="00E861C8" w:rsidRDefault="00AB307F" w:rsidP="00F71CC6">
      <w:pPr>
        <w:pStyle w:val="Brdtextmedindrag"/>
        <w:rPr>
          <w:sz w:val="18"/>
          <w:szCs w:val="18"/>
        </w:rPr>
      </w:pPr>
      <w:r w:rsidRPr="00E861C8">
        <w:rPr>
          <w:sz w:val="18"/>
          <w:szCs w:val="18"/>
        </w:rPr>
        <w:t xml:space="preserve">Detsamma gäller beslut som har meddelats av </w:t>
      </w:r>
      <w:r w:rsidRPr="00E861C8">
        <w:rPr>
          <w:i/>
          <w:sz w:val="18"/>
          <w:szCs w:val="18"/>
        </w:rPr>
        <w:t xml:space="preserve">en officiell veterinär som </w:t>
      </w:r>
      <w:r>
        <w:rPr>
          <w:i/>
          <w:iCs/>
          <w:sz w:val="18"/>
          <w:szCs w:val="18"/>
        </w:rPr>
        <w:t xml:space="preserve">har </w:t>
      </w:r>
      <w:r w:rsidRPr="00E861C8">
        <w:rPr>
          <w:i/>
          <w:sz w:val="18"/>
          <w:szCs w:val="18"/>
        </w:rPr>
        <w:t>förordnats enligt lagen (2009:1254) om officiella veterinärer</w:t>
      </w:r>
      <w:r w:rsidRPr="00E861C8">
        <w:rPr>
          <w:sz w:val="18"/>
          <w:szCs w:val="18"/>
        </w:rPr>
        <w:t xml:space="preserve">, </w:t>
      </w:r>
      <w:r w:rsidRPr="00E861C8">
        <w:rPr>
          <w:i/>
          <w:sz w:val="18"/>
          <w:szCs w:val="18"/>
        </w:rPr>
        <w:t>av en sådan organisation som avses i 9 § andra stycket, av ett annat organ med delegerade uppgifter eller av en fysisk person som har delegerats vissa uppgifter.</w:t>
      </w:r>
    </w:p>
    <w:p w14:paraId="4440E8FE" w14:textId="77777777" w:rsidR="00F71CC6" w:rsidRPr="00E861C8" w:rsidRDefault="00AB307F" w:rsidP="00F71CC6">
      <w:pPr>
        <w:pStyle w:val="Brdtextmedindrag"/>
        <w:rPr>
          <w:sz w:val="18"/>
          <w:szCs w:val="18"/>
        </w:rPr>
      </w:pPr>
      <w:r w:rsidRPr="00E861C8">
        <w:rPr>
          <w:sz w:val="18"/>
          <w:szCs w:val="18"/>
        </w:rPr>
        <w:t>Prövningstillstånd krävs vid överklagande till kammarrätten.</w:t>
      </w:r>
    </w:p>
    <w:p w14:paraId="09374260" w14:textId="77777777" w:rsidR="00F71CC6" w:rsidRDefault="00F71CC6" w:rsidP="00F71CC6">
      <w:pPr>
        <w:pStyle w:val="Brdtext"/>
      </w:pPr>
    </w:p>
    <w:p w14:paraId="27FA1825" w14:textId="77777777" w:rsidR="00F71CC6" w:rsidRDefault="00AB307F" w:rsidP="00F71CC6">
      <w:pPr>
        <w:pStyle w:val="Brdtext"/>
      </w:pPr>
      <w:r>
        <w:t xml:space="preserve">Paragrafen innehåller bestämmelser om överklagande. </w:t>
      </w:r>
    </w:p>
    <w:p w14:paraId="407D10EB" w14:textId="77777777" w:rsidR="00F71CC6" w:rsidRDefault="00AB307F" w:rsidP="00F71CC6">
      <w:pPr>
        <w:pStyle w:val="Brdtextmedindrag"/>
      </w:pPr>
      <w:r>
        <w:t xml:space="preserve">I </w:t>
      </w:r>
      <w:r w:rsidRPr="00F91446">
        <w:rPr>
          <w:i/>
          <w:iCs/>
        </w:rPr>
        <w:t>första stycket</w:t>
      </w:r>
      <w:r>
        <w:t xml:space="preserve"> ändras EG-bestämmelser till EU-bestämmelser. Det görs också språkliga ändringar.</w:t>
      </w:r>
    </w:p>
    <w:p w14:paraId="18FEDA2B" w14:textId="77777777" w:rsidR="00F71CC6" w:rsidRDefault="00AB307F" w:rsidP="00F71CC6">
      <w:pPr>
        <w:pStyle w:val="Brdtextmedindrag"/>
      </w:pPr>
      <w:r>
        <w:t xml:space="preserve">I </w:t>
      </w:r>
      <w:r w:rsidRPr="00004FD3">
        <w:rPr>
          <w:i/>
          <w:iCs/>
        </w:rPr>
        <w:t>andra stycket</w:t>
      </w:r>
      <w:r>
        <w:t xml:space="preserve"> görs ett tillägg av vilket det framgår att även beslut av ett organ med delegerade uppgifter eller av en fysisk person som har delege</w:t>
      </w:r>
      <w:r>
        <w:softHyphen/>
        <w:t xml:space="preserve">rats vissa uppgifter får överklagas till allmän förvaltningsdomstol. </w:t>
      </w:r>
    </w:p>
    <w:p w14:paraId="04047273" w14:textId="77777777" w:rsidR="00F71CC6" w:rsidRDefault="00AB307F" w:rsidP="00F71CC6">
      <w:pPr>
        <w:pStyle w:val="Brdtextmedindrag"/>
      </w:pPr>
      <w:r w:rsidRPr="00A45E0E">
        <w:rPr>
          <w:i/>
          <w:iCs/>
        </w:rPr>
        <w:t>Tredje stycket</w:t>
      </w:r>
      <w:r>
        <w:t xml:space="preserve"> motsvaras av det hittillsvarande fjärde stycket. Bestäm</w:t>
      </w:r>
      <w:r>
        <w:softHyphen/>
        <w:t>melsen i det hittillsvarande tredje stycket om vem som ska föra det allmän</w:t>
      </w:r>
      <w:r>
        <w:softHyphen/>
        <w:t xml:space="preserve">nas talan i förvaltningsdomstol flyttas till en ny 24 a §. </w:t>
      </w:r>
    </w:p>
    <w:p w14:paraId="39A75C8D" w14:textId="77777777" w:rsidR="00F71CC6" w:rsidRDefault="00AB307F" w:rsidP="00F71CC6">
      <w:pPr>
        <w:pStyle w:val="Brdtextmedindrag"/>
      </w:pPr>
      <w:r>
        <w:t xml:space="preserve">Övervägandena finns i avsnitten </w:t>
      </w:r>
      <w:r w:rsidRPr="00C33951">
        <w:t>6.3</w:t>
      </w:r>
      <w:r w:rsidRPr="00C33951" w:rsidDel="007233CE">
        <w:t xml:space="preserve"> </w:t>
      </w:r>
      <w:r>
        <w:t>och</w:t>
      </w:r>
      <w:r w:rsidRPr="00C33951" w:rsidDel="007233CE">
        <w:t xml:space="preserve"> </w:t>
      </w:r>
      <w:r w:rsidRPr="00C33951">
        <w:t>11.11</w:t>
      </w:r>
      <w:r>
        <w:t>.</w:t>
      </w:r>
    </w:p>
    <w:p w14:paraId="64965E98" w14:textId="77777777" w:rsidR="00F71CC6" w:rsidRDefault="00F71CC6" w:rsidP="00F71CC6">
      <w:pPr>
        <w:pStyle w:val="Brdtext"/>
      </w:pPr>
    </w:p>
    <w:p w14:paraId="77B7D118" w14:textId="77777777" w:rsidR="00F71CC6" w:rsidRPr="00402D1F" w:rsidRDefault="00AB307F" w:rsidP="00F71CC6">
      <w:pPr>
        <w:pStyle w:val="Brdtext"/>
        <w:rPr>
          <w:i/>
          <w:sz w:val="18"/>
          <w:szCs w:val="18"/>
        </w:rPr>
      </w:pPr>
      <w:r w:rsidRPr="00402D1F">
        <w:rPr>
          <w:b/>
          <w:i/>
          <w:sz w:val="18"/>
          <w:szCs w:val="18"/>
        </w:rPr>
        <w:t>24 a §</w:t>
      </w:r>
      <w:r w:rsidRPr="00402D1F">
        <w:rPr>
          <w:i/>
          <w:sz w:val="18"/>
          <w:szCs w:val="18"/>
        </w:rPr>
        <w:t xml:space="preserve"> Det allmännas talan i förvaltningsdomstol ska föras av</w:t>
      </w:r>
    </w:p>
    <w:p w14:paraId="61DD8ACA" w14:textId="77777777" w:rsidR="00F71CC6" w:rsidRPr="00402D1F" w:rsidRDefault="00AB307F" w:rsidP="00F71CC6">
      <w:pPr>
        <w:pStyle w:val="Brdtextmedindrag"/>
        <w:rPr>
          <w:i/>
          <w:sz w:val="18"/>
          <w:szCs w:val="18"/>
        </w:rPr>
      </w:pPr>
      <w:r w:rsidRPr="00402D1F">
        <w:rPr>
          <w:i/>
          <w:sz w:val="18"/>
          <w:szCs w:val="18"/>
        </w:rPr>
        <w:t xml:space="preserve">1. den myndighet som utövar offentlig kontroll om det överklagade beslutet har meddelats av en organisation, </w:t>
      </w:r>
    </w:p>
    <w:p w14:paraId="0B225801" w14:textId="77777777" w:rsidR="00F71CC6" w:rsidRPr="00402D1F" w:rsidRDefault="00AB307F" w:rsidP="00F71CC6">
      <w:pPr>
        <w:pStyle w:val="Brdtextmedindrag"/>
        <w:rPr>
          <w:i/>
          <w:sz w:val="18"/>
          <w:szCs w:val="18"/>
        </w:rPr>
      </w:pPr>
      <w:r w:rsidRPr="00402D1F">
        <w:rPr>
          <w:i/>
          <w:sz w:val="18"/>
          <w:szCs w:val="18"/>
        </w:rPr>
        <w:t>2. den myndighet som har förordnat den officiella veterinären, eller</w:t>
      </w:r>
    </w:p>
    <w:p w14:paraId="3F96D210" w14:textId="77777777" w:rsidR="00F71CC6" w:rsidRPr="00402D1F" w:rsidRDefault="00AB307F" w:rsidP="00F71CC6">
      <w:pPr>
        <w:pStyle w:val="Brdtextmedindrag"/>
        <w:rPr>
          <w:i/>
          <w:sz w:val="18"/>
          <w:szCs w:val="18"/>
        </w:rPr>
      </w:pPr>
      <w:r w:rsidRPr="00402D1F">
        <w:rPr>
          <w:i/>
          <w:sz w:val="18"/>
          <w:szCs w:val="18"/>
        </w:rPr>
        <w:t>3. den myndighet som har delegerat uppgiften att utöva offentlig kontroll eller annan offentlig verksamhet till ett organ eller till en fysisk person om det överkla</w:t>
      </w:r>
      <w:r>
        <w:rPr>
          <w:i/>
          <w:sz w:val="18"/>
          <w:szCs w:val="18"/>
        </w:rPr>
        <w:softHyphen/>
      </w:r>
      <w:r w:rsidRPr="00402D1F">
        <w:rPr>
          <w:i/>
          <w:sz w:val="18"/>
          <w:szCs w:val="18"/>
        </w:rPr>
        <w:t>gade beslutet har meddelats av ett sådant organ eller en sådan fysisk person.</w:t>
      </w:r>
    </w:p>
    <w:p w14:paraId="18059664" w14:textId="77777777" w:rsidR="00F71CC6" w:rsidRPr="00402D1F" w:rsidRDefault="00AB307F" w:rsidP="00F71CC6">
      <w:pPr>
        <w:pStyle w:val="Brdtextmedindrag"/>
        <w:rPr>
          <w:i/>
          <w:sz w:val="18"/>
          <w:szCs w:val="18"/>
        </w:rPr>
      </w:pPr>
      <w:r>
        <w:rPr>
          <w:i/>
          <w:iCs/>
          <w:sz w:val="18"/>
          <w:szCs w:val="18"/>
        </w:rPr>
        <w:t>L</w:t>
      </w:r>
      <w:r w:rsidRPr="00402D1F">
        <w:rPr>
          <w:i/>
          <w:iCs/>
          <w:sz w:val="18"/>
          <w:szCs w:val="18"/>
        </w:rPr>
        <w:t>agen</w:t>
      </w:r>
      <w:r w:rsidRPr="00402D1F">
        <w:rPr>
          <w:i/>
          <w:sz w:val="18"/>
          <w:szCs w:val="18"/>
        </w:rPr>
        <w:t xml:space="preserve"> (1986:1142) om överklagande av beslut av enskilda organ med offentliga förvaltningsuppgifter ska gälla även för överklagande av beslut som har meddelats av en fysisk person</w:t>
      </w:r>
      <w:r>
        <w:rPr>
          <w:i/>
          <w:sz w:val="18"/>
          <w:szCs w:val="18"/>
        </w:rPr>
        <w:t xml:space="preserve"> </w:t>
      </w:r>
      <w:r w:rsidRPr="00930128">
        <w:rPr>
          <w:i/>
          <w:sz w:val="18"/>
          <w:szCs w:val="18"/>
        </w:rPr>
        <w:t>som har delegerats vissa uppgifter</w:t>
      </w:r>
      <w:r w:rsidRPr="00402D1F">
        <w:rPr>
          <w:i/>
          <w:sz w:val="18"/>
          <w:szCs w:val="18"/>
        </w:rPr>
        <w:t>.</w:t>
      </w:r>
    </w:p>
    <w:p w14:paraId="2967475B" w14:textId="77777777" w:rsidR="00F71CC6" w:rsidRDefault="00F71CC6" w:rsidP="00F71CC6">
      <w:pPr>
        <w:pStyle w:val="Brdtext"/>
      </w:pPr>
    </w:p>
    <w:p w14:paraId="7A293D68" w14:textId="77777777" w:rsidR="00F71CC6" w:rsidRDefault="00AB307F" w:rsidP="00F71CC6">
      <w:pPr>
        <w:pStyle w:val="Brdtext"/>
      </w:pPr>
      <w:r>
        <w:t xml:space="preserve">Paragrafen är ny. Övervägandena finns i avsnitten </w:t>
      </w:r>
      <w:r w:rsidRPr="006E38EB">
        <w:t>6.3 och 11.11</w:t>
      </w:r>
      <w:r>
        <w:t>.</w:t>
      </w:r>
    </w:p>
    <w:p w14:paraId="1B25A656" w14:textId="77777777" w:rsidR="00F71CC6" w:rsidRDefault="00AB307F" w:rsidP="00F71CC6">
      <w:pPr>
        <w:pStyle w:val="Brdtextmedindrag"/>
      </w:pPr>
      <w:r>
        <w:t xml:space="preserve">Av </w:t>
      </w:r>
      <w:r w:rsidRPr="003A4D2D">
        <w:rPr>
          <w:i/>
          <w:iCs/>
        </w:rPr>
        <w:t>första stycket</w:t>
      </w:r>
      <w:r>
        <w:t xml:space="preserve"> framgår vilken myndighet som ska föra det allmännas talan i förvaltningsdomstol. Bestämmelserna i </w:t>
      </w:r>
      <w:r w:rsidRPr="003A4D2D">
        <w:rPr>
          <w:i/>
          <w:iCs/>
        </w:rPr>
        <w:t>punkterna</w:t>
      </w:r>
      <w:r>
        <w:t xml:space="preserve"> </w:t>
      </w:r>
      <w:r w:rsidRPr="00283878">
        <w:rPr>
          <w:i/>
        </w:rPr>
        <w:t xml:space="preserve">1 </w:t>
      </w:r>
      <w:r w:rsidRPr="00E22E86">
        <w:rPr>
          <w:iCs/>
        </w:rPr>
        <w:t>och</w:t>
      </w:r>
      <w:r w:rsidRPr="00283878">
        <w:rPr>
          <w:i/>
        </w:rPr>
        <w:t xml:space="preserve"> 2</w:t>
      </w:r>
      <w:r>
        <w:t xml:space="preserve"> mot</w:t>
      </w:r>
      <w:r>
        <w:softHyphen/>
        <w:t>svarar hittillsvarande 24 § tredje stycket. Det läggs, i en ny</w:t>
      </w:r>
      <w:r w:rsidRPr="003A4D2D">
        <w:rPr>
          <w:i/>
          <w:iCs/>
        </w:rPr>
        <w:t xml:space="preserve"> punkt</w:t>
      </w:r>
      <w:r>
        <w:t xml:space="preserve"> </w:t>
      </w:r>
      <w:r w:rsidRPr="00182294">
        <w:rPr>
          <w:i/>
        </w:rPr>
        <w:t>3</w:t>
      </w:r>
      <w:r>
        <w:t>, till att det är den delegerande myndigheten som ska föra det allmännas talan när det gäller överklagade beslut som har meddelats av ett organ med delege</w:t>
      </w:r>
      <w:r>
        <w:softHyphen/>
        <w:t xml:space="preserve">rade uppgifter eller av fysiska personer som har delegerats vissa uppgifter i offentlig kontroll eller annan offentlig verksamhet. </w:t>
      </w:r>
    </w:p>
    <w:p w14:paraId="0E6AE5EC" w14:textId="77777777" w:rsidR="00F71CC6" w:rsidRDefault="00AB307F" w:rsidP="00F71CC6">
      <w:pPr>
        <w:pStyle w:val="Brdtextmedindrag"/>
      </w:pPr>
      <w:r>
        <w:t xml:space="preserve">I </w:t>
      </w:r>
      <w:r w:rsidRPr="003A4D2D">
        <w:rPr>
          <w:i/>
          <w:iCs/>
        </w:rPr>
        <w:t>andra stycket</w:t>
      </w:r>
      <w:r>
        <w:t xml:space="preserve"> anges att</w:t>
      </w:r>
      <w:r w:rsidDel="00B768A3">
        <w:t xml:space="preserve"> </w:t>
      </w:r>
      <w:r>
        <w:t>lagen om överklagande av beslut av enskilda organ med offentliga förvaltningsuppgifter ska gälla även för över</w:t>
      </w:r>
      <w:r>
        <w:softHyphen/>
        <w:t>klagande av beslut som har meddelats av en fysisk person som har delege</w:t>
      </w:r>
      <w:r>
        <w:softHyphen/>
        <w:t xml:space="preserve">rats vissa uppgifter i offentlig kontroll eller annan offentlig verksamhet. </w:t>
      </w:r>
    </w:p>
    <w:p w14:paraId="36033673" w14:textId="77777777" w:rsidR="00F71CC6" w:rsidRDefault="00AB307F" w:rsidP="00F71CC6">
      <w:pPr>
        <w:pStyle w:val="Brdtextmedindrag"/>
      </w:pPr>
      <w:r>
        <w:t>I den lagen finns bestämmelser bl.a. om hur och inom vilken tid ett beslut ska överklagas.</w:t>
      </w:r>
    </w:p>
    <w:p w14:paraId="344C9798" w14:textId="77777777" w:rsidR="00F71CC6" w:rsidRDefault="00AB307F" w:rsidP="00F71CC6">
      <w:pPr>
        <w:pStyle w:val="Brdtextmedindrag"/>
      </w:pPr>
      <w:r w:rsidRPr="003910FB">
        <w:t xml:space="preserve">Bestämmelsen har utformats i enlighet med </w:t>
      </w:r>
      <w:r w:rsidRPr="003910FB">
        <w:rPr>
          <w:i/>
          <w:iCs/>
        </w:rPr>
        <w:t xml:space="preserve">Lagrådets </w:t>
      </w:r>
      <w:r w:rsidRPr="003910FB">
        <w:t>synpunkter</w:t>
      </w:r>
      <w:r>
        <w:t>.</w:t>
      </w:r>
    </w:p>
    <w:p w14:paraId="7960766F" w14:textId="77777777" w:rsidR="00F71CC6" w:rsidRDefault="00F71CC6" w:rsidP="00F71CC6">
      <w:pPr>
        <w:pStyle w:val="Brdtext"/>
      </w:pPr>
    </w:p>
    <w:p w14:paraId="04AC86D3" w14:textId="77777777" w:rsidR="00F71CC6" w:rsidRPr="005A0E69" w:rsidRDefault="00AB307F" w:rsidP="00F71CC6">
      <w:pPr>
        <w:pStyle w:val="Brdtext"/>
        <w:rPr>
          <w:sz w:val="18"/>
          <w:szCs w:val="18"/>
        </w:rPr>
      </w:pPr>
      <w:r w:rsidRPr="005A0E69">
        <w:rPr>
          <w:b/>
          <w:sz w:val="18"/>
          <w:szCs w:val="18"/>
        </w:rPr>
        <w:t>25 §</w:t>
      </w:r>
      <w:r w:rsidRPr="005A0E69">
        <w:rPr>
          <w:sz w:val="18"/>
          <w:szCs w:val="18"/>
        </w:rPr>
        <w:t xml:space="preserve"> Beslut enligt denna lag, enligt de föreskrifter som har med</w:t>
      </w:r>
      <w:r w:rsidRPr="005A0E69">
        <w:rPr>
          <w:sz w:val="18"/>
          <w:szCs w:val="18"/>
        </w:rPr>
        <w:softHyphen/>
        <w:t xml:space="preserve">delats med stöd av lagen eller enligt de </w:t>
      </w:r>
      <w:r w:rsidRPr="005A0E69">
        <w:rPr>
          <w:i/>
          <w:sz w:val="18"/>
          <w:szCs w:val="18"/>
        </w:rPr>
        <w:t>EU-bestämmelser</w:t>
      </w:r>
      <w:r w:rsidRPr="005A0E69">
        <w:rPr>
          <w:sz w:val="18"/>
          <w:szCs w:val="18"/>
        </w:rPr>
        <w:t xml:space="preserve"> som lagen </w:t>
      </w:r>
      <w:r w:rsidRPr="005A0E69">
        <w:rPr>
          <w:i/>
          <w:sz w:val="18"/>
          <w:szCs w:val="18"/>
        </w:rPr>
        <w:t>kompletterar</w:t>
      </w:r>
      <w:r w:rsidRPr="005A0E69">
        <w:rPr>
          <w:sz w:val="18"/>
          <w:szCs w:val="18"/>
        </w:rPr>
        <w:t xml:space="preserve"> </w:t>
      </w:r>
      <w:r w:rsidRPr="005A0E69">
        <w:rPr>
          <w:i/>
          <w:sz w:val="18"/>
          <w:szCs w:val="18"/>
        </w:rPr>
        <w:t>ska</w:t>
      </w:r>
      <w:r w:rsidRPr="005A0E69">
        <w:rPr>
          <w:sz w:val="18"/>
          <w:szCs w:val="18"/>
        </w:rPr>
        <w:t xml:space="preserve"> gälla omedel</w:t>
      </w:r>
      <w:r>
        <w:rPr>
          <w:sz w:val="18"/>
          <w:szCs w:val="18"/>
        </w:rPr>
        <w:softHyphen/>
      </w:r>
      <w:r w:rsidRPr="005A0E69">
        <w:rPr>
          <w:sz w:val="18"/>
          <w:szCs w:val="18"/>
        </w:rPr>
        <w:t>bart om inte något annat beslutas.</w:t>
      </w:r>
    </w:p>
    <w:p w14:paraId="69BD01ED" w14:textId="77777777" w:rsidR="00F71CC6" w:rsidRDefault="00F71CC6" w:rsidP="00F71CC6">
      <w:pPr>
        <w:pStyle w:val="Brdtext"/>
      </w:pPr>
    </w:p>
    <w:p w14:paraId="12FFC08F" w14:textId="77777777" w:rsidR="00F71CC6" w:rsidRPr="00BC0F79" w:rsidRDefault="00AB307F" w:rsidP="00F71CC6">
      <w:pPr>
        <w:pStyle w:val="Brdtextmedindrag"/>
        <w:ind w:firstLine="0"/>
      </w:pPr>
      <w:r>
        <w:t>I paragrafen ändras EG-bestämmelser till EU-bestämmelser. Det görs även en språkliga ändringar.</w:t>
      </w:r>
    </w:p>
    <w:p w14:paraId="788AF128" w14:textId="77777777" w:rsidR="00F71CC6" w:rsidRDefault="00AB307F" w:rsidP="00F71CC6">
      <w:pPr>
        <w:pStyle w:val="Rubrik2"/>
      </w:pPr>
      <w:bookmarkStart w:id="671" w:name="_Toc44537369"/>
      <w:bookmarkStart w:id="672" w:name="_Toc54265564"/>
      <w:r w:rsidRPr="00967054">
        <w:t>Förslag</w:t>
      </w:r>
      <w:r>
        <w:t>et</w:t>
      </w:r>
      <w:r w:rsidRPr="00967054">
        <w:t xml:space="preserve"> till lag om ändring i lagen (2006:807) om kontroll av husdjur, m.m.</w:t>
      </w:r>
      <w:bookmarkEnd w:id="671"/>
      <w:bookmarkEnd w:id="672"/>
    </w:p>
    <w:p w14:paraId="0552891D" w14:textId="77777777" w:rsidR="00F71CC6" w:rsidRPr="00134914" w:rsidRDefault="00AB307F" w:rsidP="00F71CC6">
      <w:pPr>
        <w:pStyle w:val="Rubrik4utannumrering"/>
        <w:rPr>
          <w:sz w:val="18"/>
          <w:szCs w:val="18"/>
        </w:rPr>
      </w:pPr>
      <w:r w:rsidRPr="00134914">
        <w:rPr>
          <w:i/>
          <w:iCs/>
          <w:sz w:val="18"/>
          <w:szCs w:val="18"/>
        </w:rPr>
        <w:t>EU-bestämmelser</w:t>
      </w:r>
      <w:r w:rsidRPr="00134914">
        <w:rPr>
          <w:sz w:val="18"/>
          <w:szCs w:val="18"/>
        </w:rPr>
        <w:t xml:space="preserve"> som lagen </w:t>
      </w:r>
      <w:r w:rsidRPr="00134914">
        <w:rPr>
          <w:i/>
          <w:iCs/>
          <w:sz w:val="18"/>
          <w:szCs w:val="18"/>
        </w:rPr>
        <w:t>kompletterar</w:t>
      </w:r>
    </w:p>
    <w:p w14:paraId="4A62E17F" w14:textId="77777777" w:rsidR="00F71CC6" w:rsidRPr="00134914" w:rsidRDefault="00AB307F" w:rsidP="00F71CC6">
      <w:pPr>
        <w:pStyle w:val="Brdtext"/>
        <w:rPr>
          <w:sz w:val="18"/>
          <w:szCs w:val="18"/>
        </w:rPr>
      </w:pPr>
      <w:r w:rsidRPr="00134914">
        <w:rPr>
          <w:b/>
          <w:bCs/>
          <w:sz w:val="18"/>
          <w:szCs w:val="18"/>
        </w:rPr>
        <w:t>2</w:t>
      </w:r>
      <w:r>
        <w:rPr>
          <w:b/>
          <w:bCs/>
          <w:sz w:val="18"/>
          <w:szCs w:val="18"/>
        </w:rPr>
        <w:t> </w:t>
      </w:r>
      <w:r w:rsidRPr="00134914">
        <w:rPr>
          <w:b/>
          <w:bCs/>
          <w:sz w:val="18"/>
          <w:szCs w:val="18"/>
        </w:rPr>
        <w:t>§</w:t>
      </w:r>
      <w:r>
        <w:rPr>
          <w:b/>
          <w:bCs/>
          <w:sz w:val="18"/>
          <w:szCs w:val="18"/>
        </w:rPr>
        <w:t> </w:t>
      </w:r>
      <w:r w:rsidRPr="00134914">
        <w:rPr>
          <w:sz w:val="18"/>
          <w:szCs w:val="18"/>
        </w:rPr>
        <w:t xml:space="preserve">Lagen kompletterar sådana bestämmelser i </w:t>
      </w:r>
      <w:r w:rsidRPr="00134914">
        <w:rPr>
          <w:i/>
          <w:iCs/>
          <w:sz w:val="18"/>
          <w:szCs w:val="18"/>
        </w:rPr>
        <w:t>EU-förordningar (EU-bestämmel</w:t>
      </w:r>
      <w:r>
        <w:rPr>
          <w:i/>
          <w:iCs/>
          <w:sz w:val="18"/>
          <w:szCs w:val="18"/>
        </w:rPr>
        <w:softHyphen/>
      </w:r>
      <w:r w:rsidRPr="00134914">
        <w:rPr>
          <w:i/>
          <w:iCs/>
          <w:sz w:val="18"/>
          <w:szCs w:val="18"/>
        </w:rPr>
        <w:t>ser)</w:t>
      </w:r>
      <w:r w:rsidRPr="00134914">
        <w:rPr>
          <w:sz w:val="18"/>
          <w:szCs w:val="18"/>
        </w:rPr>
        <w:t xml:space="preserve"> som har samma syfte som lagen. Regeringen </w:t>
      </w:r>
      <w:r w:rsidRPr="00134914">
        <w:rPr>
          <w:i/>
          <w:iCs/>
          <w:sz w:val="18"/>
          <w:szCs w:val="18"/>
        </w:rPr>
        <w:t>ska</w:t>
      </w:r>
      <w:r w:rsidRPr="00134914">
        <w:rPr>
          <w:sz w:val="18"/>
          <w:szCs w:val="18"/>
        </w:rPr>
        <w:t xml:space="preserve"> i Svensk författningssamling </w:t>
      </w:r>
      <w:r w:rsidRPr="00134914">
        <w:rPr>
          <w:i/>
          <w:iCs/>
          <w:sz w:val="18"/>
          <w:szCs w:val="18"/>
        </w:rPr>
        <w:t>tillkännage</w:t>
      </w:r>
      <w:r w:rsidRPr="00134914">
        <w:rPr>
          <w:sz w:val="18"/>
          <w:szCs w:val="18"/>
        </w:rPr>
        <w:t xml:space="preserve"> vilka grundförordningar som avses.</w:t>
      </w:r>
    </w:p>
    <w:p w14:paraId="4E71954F" w14:textId="77777777" w:rsidR="00F71CC6" w:rsidRPr="00134914" w:rsidRDefault="00AB307F" w:rsidP="00F71CC6">
      <w:pPr>
        <w:pStyle w:val="Brdtextmedindrag"/>
        <w:rPr>
          <w:sz w:val="18"/>
          <w:szCs w:val="18"/>
        </w:rPr>
      </w:pPr>
      <w:r w:rsidRPr="00134914">
        <w:rPr>
          <w:sz w:val="18"/>
          <w:szCs w:val="18"/>
        </w:rPr>
        <w:t xml:space="preserve">I fråga om </w:t>
      </w:r>
      <w:r w:rsidRPr="00134914">
        <w:rPr>
          <w:i/>
          <w:iCs/>
          <w:sz w:val="18"/>
          <w:szCs w:val="18"/>
        </w:rPr>
        <w:t>EU-bestämmelser</w:t>
      </w:r>
      <w:r w:rsidRPr="00134914">
        <w:rPr>
          <w:sz w:val="18"/>
          <w:szCs w:val="18"/>
        </w:rPr>
        <w:t xml:space="preserve"> som faller inom flera lagars tillämpningsområde </w:t>
      </w:r>
      <w:r w:rsidRPr="00E22DBF">
        <w:rPr>
          <w:i/>
          <w:sz w:val="18"/>
          <w:szCs w:val="18"/>
        </w:rPr>
        <w:t xml:space="preserve">ska </w:t>
      </w:r>
      <w:r w:rsidRPr="00134914">
        <w:rPr>
          <w:sz w:val="18"/>
          <w:szCs w:val="18"/>
        </w:rPr>
        <w:t xml:space="preserve">regeringen på samma sätt som i första stycket </w:t>
      </w:r>
      <w:r w:rsidRPr="00E22DBF">
        <w:rPr>
          <w:i/>
          <w:sz w:val="18"/>
          <w:szCs w:val="18"/>
        </w:rPr>
        <w:t>tillkännage</w:t>
      </w:r>
      <w:r>
        <w:rPr>
          <w:sz w:val="18"/>
          <w:szCs w:val="18"/>
        </w:rPr>
        <w:t xml:space="preserve"> </w:t>
      </w:r>
      <w:r w:rsidRPr="00134914">
        <w:rPr>
          <w:sz w:val="18"/>
          <w:szCs w:val="18"/>
        </w:rPr>
        <w:t>vilka bestäm</w:t>
      </w:r>
      <w:r w:rsidRPr="00134914">
        <w:rPr>
          <w:sz w:val="18"/>
          <w:szCs w:val="18"/>
        </w:rPr>
        <w:softHyphen/>
        <w:t xml:space="preserve">melser som denna lag </w:t>
      </w:r>
      <w:r w:rsidRPr="00134914">
        <w:rPr>
          <w:i/>
          <w:iCs/>
          <w:sz w:val="18"/>
          <w:szCs w:val="18"/>
        </w:rPr>
        <w:t>kompletterar</w:t>
      </w:r>
      <w:r w:rsidRPr="00134914">
        <w:rPr>
          <w:sz w:val="18"/>
          <w:szCs w:val="18"/>
        </w:rPr>
        <w:t>.</w:t>
      </w:r>
    </w:p>
    <w:p w14:paraId="7679DF2C" w14:textId="77777777" w:rsidR="00F71CC6" w:rsidRPr="00134914" w:rsidRDefault="00AB307F" w:rsidP="00F71CC6">
      <w:pPr>
        <w:pStyle w:val="Brdtextmedindrag"/>
        <w:rPr>
          <w:sz w:val="18"/>
          <w:szCs w:val="18"/>
        </w:rPr>
      </w:pPr>
      <w:r w:rsidRPr="00134914">
        <w:rPr>
          <w:sz w:val="18"/>
          <w:szCs w:val="18"/>
        </w:rPr>
        <w:t>Regeringen eller den myndighet som regeringen bestämmer får meddela före</w:t>
      </w:r>
      <w:r>
        <w:rPr>
          <w:sz w:val="18"/>
          <w:szCs w:val="18"/>
        </w:rPr>
        <w:softHyphen/>
      </w:r>
      <w:r w:rsidRPr="00134914">
        <w:rPr>
          <w:sz w:val="18"/>
          <w:szCs w:val="18"/>
        </w:rPr>
        <w:t xml:space="preserve">skrifter eller i det enskilda fallet fatta </w:t>
      </w:r>
      <w:r w:rsidRPr="00E22DBF">
        <w:rPr>
          <w:i/>
          <w:sz w:val="18"/>
          <w:szCs w:val="18"/>
        </w:rPr>
        <w:t>de</w:t>
      </w:r>
      <w:r>
        <w:rPr>
          <w:sz w:val="18"/>
          <w:szCs w:val="18"/>
        </w:rPr>
        <w:t xml:space="preserve"> </w:t>
      </w:r>
      <w:r w:rsidRPr="00134914">
        <w:rPr>
          <w:sz w:val="18"/>
          <w:szCs w:val="18"/>
        </w:rPr>
        <w:t xml:space="preserve">beslut som behövs </w:t>
      </w:r>
      <w:r w:rsidRPr="00134914">
        <w:rPr>
          <w:i/>
          <w:iCs/>
          <w:sz w:val="18"/>
          <w:szCs w:val="18"/>
        </w:rPr>
        <w:t>för att komplettera EU-bestämmelserna</w:t>
      </w:r>
      <w:r w:rsidRPr="00134914">
        <w:rPr>
          <w:sz w:val="18"/>
          <w:szCs w:val="18"/>
        </w:rPr>
        <w:t>.</w:t>
      </w:r>
    </w:p>
    <w:p w14:paraId="3C739545" w14:textId="77777777" w:rsidR="00F71CC6" w:rsidRPr="00134914" w:rsidRDefault="00F71CC6" w:rsidP="00F71CC6">
      <w:pPr>
        <w:pStyle w:val="Brdtext"/>
        <w:rPr>
          <w:sz w:val="18"/>
          <w:szCs w:val="18"/>
        </w:rPr>
      </w:pPr>
    </w:p>
    <w:p w14:paraId="39323C54" w14:textId="77777777" w:rsidR="00F71CC6" w:rsidRDefault="00AB307F" w:rsidP="00F71CC6">
      <w:pPr>
        <w:pStyle w:val="Brdtext"/>
      </w:pPr>
      <w:r>
        <w:t>I paragrafen ändras EG-förordningar till EU-förordningar och EG-bestäm</w:t>
      </w:r>
      <w:r>
        <w:softHyphen/>
        <w:t xml:space="preserve">melser till EU-bestämmelser. Övriga ändringar är språkliga. </w:t>
      </w:r>
    </w:p>
    <w:p w14:paraId="57412833" w14:textId="77777777" w:rsidR="00F71CC6" w:rsidRPr="005A3D92" w:rsidRDefault="00AB307F" w:rsidP="00F71CC6">
      <w:pPr>
        <w:pStyle w:val="Rubrik4utannumrering"/>
        <w:rPr>
          <w:i/>
          <w:iCs/>
          <w:sz w:val="18"/>
          <w:szCs w:val="18"/>
        </w:rPr>
      </w:pPr>
      <w:r w:rsidRPr="005A3D92">
        <w:rPr>
          <w:i/>
          <w:iCs/>
          <w:sz w:val="18"/>
          <w:szCs w:val="18"/>
        </w:rPr>
        <w:t>Ord och uttryck</w:t>
      </w:r>
    </w:p>
    <w:p w14:paraId="79B00384" w14:textId="77777777" w:rsidR="00F71CC6" w:rsidRPr="00E22DBF" w:rsidRDefault="00AB307F" w:rsidP="00F71CC6">
      <w:pPr>
        <w:pStyle w:val="Brdtext"/>
        <w:rPr>
          <w:i/>
          <w:sz w:val="18"/>
          <w:szCs w:val="18"/>
        </w:rPr>
      </w:pPr>
      <w:r w:rsidRPr="00E22DBF">
        <w:rPr>
          <w:b/>
          <w:i/>
          <w:sz w:val="18"/>
          <w:szCs w:val="18"/>
        </w:rPr>
        <w:t>2 a §</w:t>
      </w:r>
      <w:r w:rsidRPr="00E22DBF">
        <w:rPr>
          <w:i/>
          <w:sz w:val="18"/>
          <w:szCs w:val="18"/>
        </w:rPr>
        <w:t xml:space="preserve"> I denna lag betyder</w:t>
      </w:r>
    </w:p>
    <w:p w14:paraId="7083DABB" w14:textId="77777777" w:rsidR="00F71CC6" w:rsidRPr="00E22DBF" w:rsidRDefault="00AB307F" w:rsidP="00F71CC6">
      <w:pPr>
        <w:pStyle w:val="Brdtextmedindrag"/>
        <w:rPr>
          <w:i/>
          <w:sz w:val="18"/>
          <w:szCs w:val="18"/>
        </w:rPr>
      </w:pPr>
      <w:r w:rsidRPr="00E22DBF">
        <w:rPr>
          <w:i/>
          <w:sz w:val="18"/>
          <w:szCs w:val="18"/>
        </w:rPr>
        <w:t>1. uttrycket offentlig kontroll</w:t>
      </w:r>
    </w:p>
    <w:p w14:paraId="0D6B3AD6" w14:textId="77777777" w:rsidR="00F71CC6" w:rsidRPr="00E22DBF" w:rsidRDefault="00AB307F" w:rsidP="00F71CC6">
      <w:pPr>
        <w:pStyle w:val="Brdtextmedindrag"/>
        <w:rPr>
          <w:i/>
          <w:sz w:val="18"/>
          <w:szCs w:val="18"/>
        </w:rPr>
      </w:pPr>
      <w:r w:rsidRPr="00E22DBF">
        <w:rPr>
          <w:i/>
          <w:sz w:val="18"/>
          <w:szCs w:val="18"/>
        </w:rPr>
        <w:t>a) offentlig kontroll enligt Europaparlamentets och rådets förordning (EU) 2017/625 av den 15 mars 2017 om offentlig kontroll och annan offentlig verksam</w:t>
      </w:r>
      <w:r>
        <w:rPr>
          <w:i/>
          <w:sz w:val="18"/>
          <w:szCs w:val="18"/>
        </w:rPr>
        <w:softHyphen/>
      </w:r>
      <w:r w:rsidRPr="00E22DBF">
        <w:rPr>
          <w:i/>
          <w:sz w:val="18"/>
          <w:szCs w:val="18"/>
        </w:rPr>
        <w:t>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w:t>
      </w:r>
      <w:r>
        <w:rPr>
          <w:i/>
          <w:sz w:val="18"/>
          <w:szCs w:val="18"/>
        </w:rPr>
        <w:softHyphen/>
      </w:r>
      <w:r w:rsidRPr="00E22DBF">
        <w:rPr>
          <w:i/>
          <w:sz w:val="18"/>
          <w:szCs w:val="18"/>
        </w:rPr>
        <w:t>parlamentets och rådets förordningar (EG) nr 854/2004 och (EG) nr 882/2004, rådets direktiv 89/608/EEG, 89/662/EEG, 90/425/EEG, 91/496/EEG, 96/23/EG, 96/93/EG och 97/78/EG samt rådets beslut 92/438/EEG (förordningen om offent</w:t>
      </w:r>
      <w:r>
        <w:rPr>
          <w:i/>
          <w:sz w:val="18"/>
          <w:szCs w:val="18"/>
        </w:rPr>
        <w:softHyphen/>
      </w:r>
      <w:r w:rsidRPr="00E22DBF">
        <w:rPr>
          <w:i/>
          <w:sz w:val="18"/>
          <w:szCs w:val="18"/>
        </w:rPr>
        <w:t xml:space="preserve">lig kontroll), </w:t>
      </w:r>
    </w:p>
    <w:p w14:paraId="65BCE3CE" w14:textId="77777777" w:rsidR="00F71CC6" w:rsidRPr="00E22DBF" w:rsidRDefault="00AB307F" w:rsidP="00F71CC6">
      <w:pPr>
        <w:pStyle w:val="Brdtextmedindrag"/>
        <w:rPr>
          <w:i/>
          <w:sz w:val="18"/>
          <w:szCs w:val="18"/>
        </w:rPr>
      </w:pPr>
      <w:r w:rsidRPr="00E22DBF">
        <w:rPr>
          <w:i/>
          <w:sz w:val="18"/>
          <w:szCs w:val="18"/>
        </w:rPr>
        <w:t>b) offentlig kontroll enligt Europaparlamentets och rådets förordning (EU) 2016/1012 av den 8 juni 2016 om avelstekniska och genealogiska villkor för avel, handel med och införsel till unionen av renrasiga avelsdjur, hybridavelssvin och avelsmaterial från dem och om ändring av förordning (EU) nr 652/2014, rådets direktiv 89/608/EEG och 90/425/EEG och om upphävande av vissa akter med avseende på djuravel (förordningen om djuravel), och</w:t>
      </w:r>
    </w:p>
    <w:p w14:paraId="1A7C3B4B" w14:textId="77777777" w:rsidR="00F71CC6" w:rsidRPr="00E22DBF" w:rsidRDefault="00AB307F" w:rsidP="00F71CC6">
      <w:pPr>
        <w:pStyle w:val="Brdtextmedindrag"/>
        <w:rPr>
          <w:i/>
          <w:sz w:val="18"/>
          <w:szCs w:val="18"/>
        </w:rPr>
      </w:pPr>
      <w:r w:rsidRPr="00E22DBF">
        <w:rPr>
          <w:i/>
          <w:sz w:val="18"/>
          <w:szCs w:val="18"/>
        </w:rPr>
        <w:t xml:space="preserve">c) kontroll i övrigt av att denna lag och föreskrifter </w:t>
      </w:r>
      <w:r>
        <w:rPr>
          <w:i/>
          <w:sz w:val="18"/>
          <w:szCs w:val="18"/>
        </w:rPr>
        <w:t xml:space="preserve">och beslut </w:t>
      </w:r>
      <w:r w:rsidRPr="00E22DBF">
        <w:rPr>
          <w:i/>
          <w:sz w:val="18"/>
          <w:szCs w:val="18"/>
        </w:rPr>
        <w:t>som har meddelats med stöd av lagen följs,</w:t>
      </w:r>
    </w:p>
    <w:p w14:paraId="2AFB5D7A" w14:textId="77777777" w:rsidR="00F71CC6" w:rsidRPr="00E22DBF" w:rsidRDefault="00AB307F" w:rsidP="00F71CC6">
      <w:pPr>
        <w:pStyle w:val="Brdtextmedindrag"/>
        <w:rPr>
          <w:i/>
          <w:sz w:val="18"/>
          <w:szCs w:val="18"/>
        </w:rPr>
      </w:pPr>
      <w:r w:rsidRPr="00E22DBF">
        <w:rPr>
          <w:i/>
          <w:sz w:val="18"/>
          <w:szCs w:val="18"/>
        </w:rPr>
        <w:t>2. uttrycket annan offentlig verksamhet</w:t>
      </w:r>
    </w:p>
    <w:p w14:paraId="083DD1C3" w14:textId="77777777" w:rsidR="00F71CC6" w:rsidRPr="00E22DBF" w:rsidRDefault="00AB307F" w:rsidP="00F71CC6">
      <w:pPr>
        <w:pStyle w:val="Brdtextmedindrag"/>
        <w:rPr>
          <w:i/>
          <w:sz w:val="18"/>
          <w:szCs w:val="18"/>
        </w:rPr>
      </w:pPr>
      <w:r w:rsidRPr="00E22DBF">
        <w:rPr>
          <w:i/>
          <w:sz w:val="18"/>
          <w:szCs w:val="18"/>
        </w:rPr>
        <w:t xml:space="preserve">a) annan offentlig verksamhet enligt förordning (EU) 2017/625, </w:t>
      </w:r>
    </w:p>
    <w:p w14:paraId="46A4E168" w14:textId="49741299" w:rsidR="00F71CC6" w:rsidRPr="00E22DBF" w:rsidRDefault="00AB307F" w:rsidP="00F71CC6">
      <w:pPr>
        <w:pStyle w:val="Brdtextmedindrag"/>
        <w:rPr>
          <w:i/>
          <w:sz w:val="18"/>
          <w:szCs w:val="18"/>
        </w:rPr>
      </w:pPr>
      <w:r w:rsidRPr="00E22DBF">
        <w:rPr>
          <w:i/>
          <w:sz w:val="18"/>
          <w:szCs w:val="18"/>
        </w:rPr>
        <w:t>b) annan offentlig verksamhet enligt förordning (EU) 2016/</w:t>
      </w:r>
      <w:r>
        <w:rPr>
          <w:i/>
          <w:sz w:val="18"/>
          <w:szCs w:val="18"/>
        </w:rPr>
        <w:t>1</w:t>
      </w:r>
      <w:r w:rsidRPr="00E22DBF">
        <w:rPr>
          <w:i/>
          <w:sz w:val="18"/>
          <w:szCs w:val="18"/>
        </w:rPr>
        <w:t>012, och</w:t>
      </w:r>
    </w:p>
    <w:p w14:paraId="3E683C21" w14:textId="77777777" w:rsidR="00F71CC6" w:rsidRPr="00E22DBF" w:rsidRDefault="00AB307F" w:rsidP="00F71CC6">
      <w:pPr>
        <w:pStyle w:val="Brdtextmedindrag"/>
        <w:rPr>
          <w:i/>
          <w:sz w:val="18"/>
          <w:szCs w:val="18"/>
        </w:rPr>
      </w:pPr>
      <w:r w:rsidRPr="00E22DBF">
        <w:rPr>
          <w:i/>
          <w:sz w:val="18"/>
          <w:szCs w:val="18"/>
        </w:rPr>
        <w:t>c) sådan offentlig verksamhet som i övrigt utförs med stöd av lagen eller före</w:t>
      </w:r>
      <w:r>
        <w:rPr>
          <w:i/>
          <w:sz w:val="18"/>
          <w:szCs w:val="18"/>
        </w:rPr>
        <w:softHyphen/>
      </w:r>
      <w:r w:rsidRPr="00E22DBF">
        <w:rPr>
          <w:i/>
          <w:sz w:val="18"/>
          <w:szCs w:val="18"/>
        </w:rPr>
        <w:t xml:space="preserve">skrifter </w:t>
      </w:r>
      <w:r>
        <w:rPr>
          <w:i/>
          <w:sz w:val="18"/>
          <w:szCs w:val="18"/>
        </w:rPr>
        <w:t xml:space="preserve">eller beslut </w:t>
      </w:r>
      <w:r w:rsidRPr="00E22DBF">
        <w:rPr>
          <w:i/>
          <w:sz w:val="18"/>
          <w:szCs w:val="18"/>
        </w:rPr>
        <w:t>som har meddelats med stöd av lagen,</w:t>
      </w:r>
      <w:r>
        <w:rPr>
          <w:i/>
          <w:sz w:val="18"/>
          <w:szCs w:val="18"/>
        </w:rPr>
        <w:t xml:space="preserve"> och</w:t>
      </w:r>
    </w:p>
    <w:p w14:paraId="3FD7A6AA" w14:textId="77777777" w:rsidR="00F71CC6" w:rsidRPr="00E22DBF" w:rsidRDefault="00AB307F" w:rsidP="00F71CC6">
      <w:pPr>
        <w:pStyle w:val="Brdtextmedindrag"/>
        <w:rPr>
          <w:i/>
          <w:sz w:val="18"/>
          <w:szCs w:val="18"/>
        </w:rPr>
      </w:pPr>
      <w:r w:rsidRPr="00E22DBF">
        <w:rPr>
          <w:i/>
          <w:sz w:val="18"/>
          <w:szCs w:val="18"/>
        </w:rPr>
        <w:t>3. uttrycket organ med delege</w:t>
      </w:r>
      <w:r w:rsidRPr="00E22DBF">
        <w:rPr>
          <w:i/>
          <w:sz w:val="18"/>
          <w:szCs w:val="18"/>
        </w:rPr>
        <w:softHyphen/>
        <w:t>rade uppgifter samma sak som i förordning (EU) 2017/625.</w:t>
      </w:r>
    </w:p>
    <w:p w14:paraId="4F219815" w14:textId="77777777" w:rsidR="00F71CC6" w:rsidRDefault="00F71CC6" w:rsidP="00F71CC6">
      <w:pPr>
        <w:pStyle w:val="Brdtext"/>
      </w:pPr>
    </w:p>
    <w:p w14:paraId="56D42CAD" w14:textId="77777777" w:rsidR="00F71CC6" w:rsidRDefault="00AB307F" w:rsidP="00F71CC6">
      <w:pPr>
        <w:pStyle w:val="Brdtext"/>
      </w:pPr>
      <w:r>
        <w:t xml:space="preserve">Paragrafen är ny och övervägandena finns i avsnitt 12.1. </w:t>
      </w:r>
    </w:p>
    <w:p w14:paraId="24C2DAE4" w14:textId="77777777" w:rsidR="00F71CC6" w:rsidRDefault="00AB307F" w:rsidP="00F71CC6">
      <w:pPr>
        <w:pStyle w:val="Brdtextmedindrag"/>
      </w:pPr>
      <w:r>
        <w:t xml:space="preserve">I </w:t>
      </w:r>
      <w:r w:rsidRPr="0055112C">
        <w:rPr>
          <w:i/>
          <w:iCs/>
        </w:rPr>
        <w:t xml:space="preserve">punkt 1 </w:t>
      </w:r>
      <w:r w:rsidRPr="0055112C">
        <w:t>respektive</w:t>
      </w:r>
      <w:r w:rsidRPr="00A64A66">
        <w:rPr>
          <w:i/>
          <w:iCs/>
        </w:rPr>
        <w:t xml:space="preserve"> </w:t>
      </w:r>
      <w:r>
        <w:rPr>
          <w:i/>
          <w:iCs/>
        </w:rPr>
        <w:t xml:space="preserve">2 </w:t>
      </w:r>
      <w:r>
        <w:t>införs definitioner av uttrycken offentlig kontroll och annan offentlig verksamhet. Definitionerna innebär att med uttrycken ska förstås dels offentlig kontroll och annan offentlig verksamhet såsom denna definieras i artikel 2 i den nya kontrollförordningen</w:t>
      </w:r>
      <w:r w:rsidRPr="002E1181">
        <w:t xml:space="preserve"> </w:t>
      </w:r>
      <w:r>
        <w:t>och artikel 2.18 och 2.19 i förordningen om djuravel, dels sådan kontroll och annan offent</w:t>
      </w:r>
      <w:r>
        <w:softHyphen/>
        <w:t>lig verksamhet som inte omfattas av den nya kontrollförordningen utan enbart har stöd i lagen, t.ex. avseende sjukdomar som inte regleras i EU-lagstiftningen.</w:t>
      </w:r>
    </w:p>
    <w:p w14:paraId="625421D6" w14:textId="77777777" w:rsidR="00F71CC6" w:rsidRDefault="00AB307F" w:rsidP="00F71CC6">
      <w:pPr>
        <w:pStyle w:val="Brdtextmedindrag"/>
      </w:pPr>
      <w:r>
        <w:t xml:space="preserve">I </w:t>
      </w:r>
      <w:r w:rsidRPr="00A64A66">
        <w:rPr>
          <w:i/>
          <w:iCs/>
        </w:rPr>
        <w:t>punkt</w:t>
      </w:r>
      <w:r>
        <w:t xml:space="preserve"> </w:t>
      </w:r>
      <w:r w:rsidRPr="00C90955">
        <w:rPr>
          <w:i/>
          <w:iCs/>
        </w:rPr>
        <w:t xml:space="preserve">3 </w:t>
      </w:r>
      <w:r>
        <w:t>anges att uttrycket organ med delegerade uppgifter betyder samma sak i lagen som i den nya kontrollförordningen. Definitionen av uttrycket som finns i artikel 3 gäller alltså vid tillämpningen av lagen.</w:t>
      </w:r>
    </w:p>
    <w:p w14:paraId="50A2F3BF" w14:textId="77777777" w:rsidR="00F71CC6" w:rsidRDefault="00AB307F" w:rsidP="00F71CC6">
      <w:pPr>
        <w:pStyle w:val="Brdtextmedindrag"/>
      </w:pPr>
      <w:r>
        <w:t>Hänvisningarna till den nya kontrollförordningen och förordningen om djuravel är dynamiska, dvs. avser förordningarna i de vid varje tidpunkt gällande lydelserna.</w:t>
      </w:r>
    </w:p>
    <w:p w14:paraId="166DBA89" w14:textId="77777777" w:rsidR="00F71CC6" w:rsidRPr="00BD4CA7" w:rsidRDefault="00AB307F" w:rsidP="00F71CC6">
      <w:pPr>
        <w:pStyle w:val="Rubrik4utannumrering"/>
        <w:rPr>
          <w:i/>
          <w:sz w:val="18"/>
          <w:szCs w:val="18"/>
        </w:rPr>
      </w:pPr>
      <w:r w:rsidRPr="00BD4CA7">
        <w:rPr>
          <w:i/>
          <w:sz w:val="18"/>
          <w:szCs w:val="18"/>
        </w:rPr>
        <w:t>Tillämpning av förordning (EU) 2017/625</w:t>
      </w:r>
    </w:p>
    <w:p w14:paraId="0A99CC93" w14:textId="77777777" w:rsidR="00F71CC6" w:rsidRPr="00BD4CA7" w:rsidRDefault="00AB307F" w:rsidP="00F71CC6">
      <w:pPr>
        <w:pStyle w:val="Brdtext"/>
        <w:rPr>
          <w:i/>
          <w:sz w:val="18"/>
          <w:szCs w:val="18"/>
        </w:rPr>
      </w:pPr>
      <w:r w:rsidRPr="00BD4CA7">
        <w:rPr>
          <w:b/>
          <w:i/>
          <w:sz w:val="18"/>
          <w:szCs w:val="18"/>
        </w:rPr>
        <w:t>2 b §</w:t>
      </w:r>
      <w:r w:rsidRPr="00BD4CA7">
        <w:rPr>
          <w:i/>
          <w:sz w:val="18"/>
          <w:szCs w:val="18"/>
        </w:rPr>
        <w:t xml:space="preserve"> Regeringen får meddela föreskrifter om att förordning (EU) 2017/625 ska tillämpas helt eller delvis vid offentlig kontroll och annan offentlig verksamhet som avser bestämmelser om djurhälsa och som faller utanför förordningens tillämp</w:t>
      </w:r>
      <w:r>
        <w:rPr>
          <w:i/>
          <w:sz w:val="18"/>
          <w:szCs w:val="18"/>
        </w:rPr>
        <w:softHyphen/>
      </w:r>
      <w:r w:rsidRPr="00BD4CA7">
        <w:rPr>
          <w:i/>
          <w:sz w:val="18"/>
          <w:szCs w:val="18"/>
        </w:rPr>
        <w:t>ningsområde.</w:t>
      </w:r>
    </w:p>
    <w:p w14:paraId="4949DCB9" w14:textId="77777777" w:rsidR="00F71CC6" w:rsidRDefault="00F71CC6" w:rsidP="00F71CC6">
      <w:pPr>
        <w:pStyle w:val="Brdtextmedindrag"/>
      </w:pPr>
    </w:p>
    <w:p w14:paraId="31A57D53" w14:textId="77777777" w:rsidR="00F71CC6" w:rsidRDefault="00AB307F" w:rsidP="00F71CC6">
      <w:pPr>
        <w:pStyle w:val="Brdtext"/>
      </w:pPr>
      <w:r>
        <w:t xml:space="preserve">Paragrafen är </w:t>
      </w:r>
      <w:r w:rsidRPr="00241065">
        <w:t>ny</w:t>
      </w:r>
      <w:r>
        <w:t xml:space="preserve"> och övervägandena finns i avsnitt 12.1.</w:t>
      </w:r>
    </w:p>
    <w:p w14:paraId="34C5A402" w14:textId="77777777" w:rsidR="00F71CC6" w:rsidRPr="00B63B64" w:rsidRDefault="00AB307F" w:rsidP="00F71CC6">
      <w:pPr>
        <w:pStyle w:val="Brdtextmedindrag"/>
      </w:pPr>
      <w:r>
        <w:t>Genom bemyndigandet införs en möjlighet för regeringen att föreskriva att den nya kontrollförordningen ska vara tillämplig även vid offentlig kontroll och annan offentlig verksamhet som kan anses falla utanför förordningens tillämpnings</w:t>
      </w:r>
      <w:r>
        <w:softHyphen/>
        <w:t>område, t.ex. även avseende sjukdomar som inte omfattas av krav på åtgärder enligt EU-lagstiftningen.</w:t>
      </w:r>
    </w:p>
    <w:p w14:paraId="1D31A5D0" w14:textId="77777777" w:rsidR="00F71CC6" w:rsidRPr="00BD4CA7" w:rsidRDefault="00AB307F" w:rsidP="00F71CC6">
      <w:pPr>
        <w:pStyle w:val="Rubrik4utannumrering"/>
        <w:rPr>
          <w:i/>
          <w:sz w:val="18"/>
          <w:szCs w:val="18"/>
        </w:rPr>
      </w:pPr>
      <w:r w:rsidRPr="00BD4CA7">
        <w:rPr>
          <w:i/>
          <w:sz w:val="18"/>
          <w:szCs w:val="18"/>
        </w:rPr>
        <w:t xml:space="preserve">Offentlig </w:t>
      </w:r>
      <w:r w:rsidRPr="00177392">
        <w:rPr>
          <w:sz w:val="18"/>
          <w:szCs w:val="18"/>
        </w:rPr>
        <w:t xml:space="preserve">kontroll </w:t>
      </w:r>
      <w:r w:rsidRPr="00BD4CA7">
        <w:rPr>
          <w:i/>
          <w:sz w:val="18"/>
          <w:szCs w:val="18"/>
        </w:rPr>
        <w:t>och annan offentlig verksamhet</w:t>
      </w:r>
    </w:p>
    <w:p w14:paraId="14B2E22D" w14:textId="77777777" w:rsidR="00F71CC6" w:rsidRPr="00BD4CA7" w:rsidRDefault="00AB307F" w:rsidP="00F71CC6">
      <w:pPr>
        <w:pStyle w:val="Brdtext"/>
        <w:rPr>
          <w:sz w:val="18"/>
          <w:szCs w:val="18"/>
        </w:rPr>
      </w:pPr>
      <w:r w:rsidRPr="00BD4CA7">
        <w:rPr>
          <w:b/>
          <w:sz w:val="18"/>
          <w:szCs w:val="18"/>
        </w:rPr>
        <w:t>8</w:t>
      </w:r>
      <w:r>
        <w:rPr>
          <w:b/>
          <w:sz w:val="18"/>
          <w:szCs w:val="18"/>
        </w:rPr>
        <w:t> </w:t>
      </w:r>
      <w:r w:rsidRPr="00BD4CA7">
        <w:rPr>
          <w:b/>
          <w:sz w:val="18"/>
          <w:szCs w:val="18"/>
        </w:rPr>
        <w:t>§</w:t>
      </w:r>
      <w:r>
        <w:rPr>
          <w:b/>
          <w:sz w:val="18"/>
          <w:szCs w:val="18"/>
        </w:rPr>
        <w:t> </w:t>
      </w:r>
      <w:r w:rsidRPr="00BD4CA7">
        <w:rPr>
          <w:sz w:val="18"/>
          <w:szCs w:val="18"/>
        </w:rPr>
        <w:t xml:space="preserve">Offentlig kontroll utövas av Jordbruksverket och länsstyrelserna </w:t>
      </w:r>
      <w:r w:rsidRPr="00BD4CA7">
        <w:rPr>
          <w:i/>
          <w:sz w:val="18"/>
          <w:szCs w:val="18"/>
        </w:rPr>
        <w:t>(kontroll</w:t>
      </w:r>
      <w:r>
        <w:rPr>
          <w:i/>
          <w:sz w:val="18"/>
          <w:szCs w:val="18"/>
        </w:rPr>
        <w:softHyphen/>
      </w:r>
      <w:r w:rsidRPr="00BD4CA7">
        <w:rPr>
          <w:i/>
          <w:sz w:val="18"/>
          <w:szCs w:val="18"/>
        </w:rPr>
        <w:t>myndigheterna)</w:t>
      </w:r>
      <w:r w:rsidRPr="00BD4CA7">
        <w:rPr>
          <w:sz w:val="18"/>
          <w:szCs w:val="18"/>
        </w:rPr>
        <w:t xml:space="preserve"> </w:t>
      </w:r>
      <w:r w:rsidRPr="00BD4CA7">
        <w:rPr>
          <w:i/>
          <w:sz w:val="18"/>
          <w:szCs w:val="18"/>
        </w:rPr>
        <w:t>enligt föreskrifter som regeringen meddelar</w:t>
      </w:r>
      <w:r w:rsidRPr="00BD4CA7">
        <w:rPr>
          <w:sz w:val="18"/>
          <w:szCs w:val="18"/>
        </w:rPr>
        <w:t>.</w:t>
      </w:r>
    </w:p>
    <w:p w14:paraId="2D9B8202" w14:textId="77777777" w:rsidR="00F71CC6" w:rsidRPr="00BD4CA7" w:rsidRDefault="00AB307F" w:rsidP="00F71CC6">
      <w:pPr>
        <w:pStyle w:val="Brdtextmedindrag"/>
        <w:rPr>
          <w:i/>
          <w:sz w:val="18"/>
          <w:szCs w:val="18"/>
        </w:rPr>
      </w:pPr>
      <w:r w:rsidRPr="00BD4CA7">
        <w:rPr>
          <w:i/>
          <w:sz w:val="18"/>
          <w:szCs w:val="18"/>
        </w:rPr>
        <w:t xml:space="preserve">Annan offentlig verksamhet utförs av kontrollmyndigheterna och andra statliga myndigheter enligt vad som anges i </w:t>
      </w:r>
      <w:r>
        <w:rPr>
          <w:i/>
          <w:sz w:val="18"/>
          <w:szCs w:val="18"/>
        </w:rPr>
        <w:t xml:space="preserve">denna </w:t>
      </w:r>
      <w:r w:rsidRPr="00BD4CA7">
        <w:rPr>
          <w:i/>
          <w:sz w:val="18"/>
          <w:szCs w:val="18"/>
        </w:rPr>
        <w:t>lag och i föreskrifter som regeringen meddelar.</w:t>
      </w:r>
    </w:p>
    <w:p w14:paraId="41D76044" w14:textId="77777777" w:rsidR="00F71CC6" w:rsidRDefault="00F71CC6" w:rsidP="00F71CC6">
      <w:pPr>
        <w:pStyle w:val="Brdtext"/>
      </w:pPr>
    </w:p>
    <w:p w14:paraId="7E94ECDD" w14:textId="77777777" w:rsidR="00F71CC6" w:rsidRDefault="00AB307F" w:rsidP="00F71CC6">
      <w:pPr>
        <w:pStyle w:val="Brdtext"/>
      </w:pPr>
      <w:r>
        <w:t>Paragrafen reglerar vilka myndigheter som utövar offentlig kontroll och utför annan offentlig verksamhet. Övervägandena finns i avsnitt 12.2.</w:t>
      </w:r>
    </w:p>
    <w:p w14:paraId="324FC429" w14:textId="629D5268" w:rsidR="00F71CC6" w:rsidRDefault="00AB307F" w:rsidP="00F71CC6">
      <w:pPr>
        <w:pStyle w:val="Brdtextmedindrag"/>
      </w:pPr>
      <w:r>
        <w:t xml:space="preserve">I </w:t>
      </w:r>
      <w:r w:rsidRPr="005F434D">
        <w:rPr>
          <w:i/>
          <w:iCs/>
        </w:rPr>
        <w:t>första stycket</w:t>
      </w:r>
      <w:r>
        <w:t xml:space="preserve"> stryks uppräkningen av vilka föreskrifter och beslut som den offentliga kontrollen avser. Innebörden av uttrycket offentlig kontroll framgår av 2 a §.</w:t>
      </w:r>
    </w:p>
    <w:p w14:paraId="392525B2" w14:textId="4F1DB60B" w:rsidR="00F71CC6" w:rsidRDefault="00AB307F" w:rsidP="00F71CC6">
      <w:pPr>
        <w:pStyle w:val="Brdtextmedindrag"/>
      </w:pPr>
      <w:r>
        <w:t xml:space="preserve">I ett nytt </w:t>
      </w:r>
      <w:r w:rsidRPr="005F434D">
        <w:rPr>
          <w:i/>
          <w:iCs/>
        </w:rPr>
        <w:t>andra stycke</w:t>
      </w:r>
      <w:r>
        <w:t xml:space="preserve"> framgår vilka myndigheter som utför annan offentlig verksamhet. Annan offentlig verksamhet definieras i artikel 2.2 i den nya kontrollförordningen som annan verksamhet än offentlig kontroll som utförs av de behöriga myndigheterna, däribland verksamhet för att kontrollera om det förekommer djursjukdomar, förebygga eller begränsa spridningen av sådana djursjukdomar, utrota dessa djursjukdomar, bevilja tillstånd eller godkännanden och utfärda officiella intyg eller officiella attesteringar. Men annan offentlig verksamhet avses också enligt artikel 2.19 i förordningen om djuravel all annan verksamhet än offentlig kontroll som behöriga myndigheter utför i enlighet med förordningen i syfte att säkerställa att bestämmelserna i förordningen tillämpas. I vissa fall regle</w:t>
      </w:r>
      <w:r>
        <w:softHyphen/>
        <w:t>ras i lagen att åtgärder som är att anse som annan offentlig verksamhet ska utföras av kontrollmyndigheterna, se t.ex. 12 §. Regeringen fördelar i övrigt uppgifterna mellan myndigheterna genom bestämmelser i förord</w:t>
      </w:r>
      <w:r>
        <w:softHyphen/>
        <w:t>ning. Uppgifter som innebär annan offentlig verksamhet kan utföras av andra statliga myndigheter än kontrollmyndigheterna.</w:t>
      </w:r>
    </w:p>
    <w:p w14:paraId="6123FE78" w14:textId="77777777" w:rsidR="00F71CC6" w:rsidRDefault="00AB307F" w:rsidP="00F71CC6">
      <w:pPr>
        <w:pStyle w:val="Brdtextmedindrag"/>
      </w:pPr>
      <w:r>
        <w:t xml:space="preserve">Övriga ändringar är språkliga. </w:t>
      </w:r>
    </w:p>
    <w:p w14:paraId="3CE63582" w14:textId="77777777" w:rsidR="00F71CC6" w:rsidRDefault="00F71CC6" w:rsidP="00F71CC6">
      <w:pPr>
        <w:pStyle w:val="Brdtext"/>
        <w:rPr>
          <w:b/>
          <w:bCs/>
          <w:sz w:val="18"/>
          <w:szCs w:val="18"/>
        </w:rPr>
      </w:pPr>
    </w:p>
    <w:p w14:paraId="669F95FD" w14:textId="77777777" w:rsidR="00F71CC6" w:rsidRPr="00295C56" w:rsidRDefault="00AB307F" w:rsidP="00F71CC6">
      <w:pPr>
        <w:pStyle w:val="Brdtext"/>
        <w:rPr>
          <w:sz w:val="18"/>
          <w:szCs w:val="18"/>
        </w:rPr>
      </w:pPr>
      <w:r w:rsidRPr="00295C56">
        <w:rPr>
          <w:b/>
          <w:sz w:val="18"/>
          <w:szCs w:val="18"/>
        </w:rPr>
        <w:t>9</w:t>
      </w:r>
      <w:r>
        <w:rPr>
          <w:b/>
          <w:sz w:val="18"/>
          <w:szCs w:val="18"/>
        </w:rPr>
        <w:t> </w:t>
      </w:r>
      <w:r w:rsidRPr="00295C56">
        <w:rPr>
          <w:b/>
          <w:sz w:val="18"/>
          <w:szCs w:val="18"/>
        </w:rPr>
        <w:t>§</w:t>
      </w:r>
      <w:r>
        <w:rPr>
          <w:b/>
          <w:sz w:val="18"/>
          <w:szCs w:val="18"/>
        </w:rPr>
        <w:t> </w:t>
      </w:r>
      <w:r w:rsidRPr="00295C56">
        <w:rPr>
          <w:sz w:val="18"/>
          <w:szCs w:val="18"/>
        </w:rPr>
        <w:t>Jordbruksverket samordnar övriga kontrollmyndigheters verksamhet och lämnar råd och hjälp i denna verksamhet.</w:t>
      </w:r>
    </w:p>
    <w:p w14:paraId="1349FBFB" w14:textId="77777777" w:rsidR="00F71CC6" w:rsidRPr="00295C56" w:rsidRDefault="00AB307F" w:rsidP="00F71CC6">
      <w:pPr>
        <w:pStyle w:val="Brdtextmedindrag"/>
        <w:rPr>
          <w:sz w:val="18"/>
          <w:szCs w:val="18"/>
        </w:rPr>
      </w:pPr>
      <w:r w:rsidRPr="00295C56">
        <w:rPr>
          <w:sz w:val="18"/>
          <w:szCs w:val="18"/>
        </w:rPr>
        <w:t xml:space="preserve">Den myndighet som utövar offentlig kontroll </w:t>
      </w:r>
      <w:r w:rsidRPr="00295C56">
        <w:rPr>
          <w:i/>
          <w:sz w:val="18"/>
          <w:szCs w:val="18"/>
        </w:rPr>
        <w:t>ska</w:t>
      </w:r>
      <w:r w:rsidRPr="00295C56">
        <w:rPr>
          <w:sz w:val="18"/>
          <w:szCs w:val="18"/>
        </w:rPr>
        <w:t xml:space="preserve"> genom rådgivning, inform</w:t>
      </w:r>
      <w:r>
        <w:rPr>
          <w:sz w:val="18"/>
          <w:szCs w:val="18"/>
        </w:rPr>
        <w:softHyphen/>
      </w:r>
      <w:r w:rsidRPr="00295C56">
        <w:rPr>
          <w:sz w:val="18"/>
          <w:szCs w:val="18"/>
        </w:rPr>
        <w:t xml:space="preserve">ation och på annat sätt underlätta för den enskilde att fullgöra sina skyldigheter enligt lagen, de föreskrifter och beslut som har meddelats med stöd av lagen, </w:t>
      </w:r>
      <w:r w:rsidRPr="00ED4A4A">
        <w:rPr>
          <w:iCs/>
          <w:sz w:val="18"/>
          <w:szCs w:val="18"/>
        </w:rPr>
        <w:t>de</w:t>
      </w:r>
      <w:r w:rsidRPr="00295C56">
        <w:rPr>
          <w:i/>
          <w:sz w:val="18"/>
          <w:szCs w:val="18"/>
        </w:rPr>
        <w:t xml:space="preserve"> EU-bestämmelser</w:t>
      </w:r>
      <w:r w:rsidRPr="00295C56">
        <w:rPr>
          <w:sz w:val="18"/>
          <w:szCs w:val="18"/>
        </w:rPr>
        <w:t xml:space="preserve"> som lagen </w:t>
      </w:r>
      <w:r w:rsidRPr="00295C56">
        <w:rPr>
          <w:i/>
          <w:sz w:val="18"/>
          <w:szCs w:val="18"/>
        </w:rPr>
        <w:t>kompletterar</w:t>
      </w:r>
      <w:r w:rsidRPr="00295C56">
        <w:rPr>
          <w:sz w:val="18"/>
          <w:szCs w:val="18"/>
        </w:rPr>
        <w:t xml:space="preserve"> och de beslut som har meddelats med stöd av </w:t>
      </w:r>
      <w:r w:rsidRPr="00295C56">
        <w:rPr>
          <w:i/>
          <w:sz w:val="18"/>
          <w:szCs w:val="18"/>
        </w:rPr>
        <w:t>EU-bestämmelserna</w:t>
      </w:r>
      <w:r w:rsidRPr="00295C56">
        <w:rPr>
          <w:sz w:val="18"/>
          <w:szCs w:val="18"/>
        </w:rPr>
        <w:t>.</w:t>
      </w:r>
    </w:p>
    <w:p w14:paraId="18548355" w14:textId="77777777" w:rsidR="00F71CC6" w:rsidRDefault="00F71CC6" w:rsidP="00F71CC6">
      <w:pPr>
        <w:pStyle w:val="Brdtext"/>
      </w:pPr>
    </w:p>
    <w:p w14:paraId="7D3F21BA" w14:textId="77777777" w:rsidR="00F71CC6" w:rsidRDefault="00AB307F" w:rsidP="00F71CC6">
      <w:pPr>
        <w:pStyle w:val="Brdtext"/>
      </w:pPr>
      <w:r>
        <w:t xml:space="preserve">I </w:t>
      </w:r>
      <w:r w:rsidRPr="00627967">
        <w:rPr>
          <w:i/>
          <w:iCs/>
        </w:rPr>
        <w:t>andra stycket</w:t>
      </w:r>
      <w:r>
        <w:t xml:space="preserve"> ändras EG-bestämmelser till EU-bestämmelser.</w:t>
      </w:r>
      <w:r w:rsidRPr="00627967">
        <w:t xml:space="preserve"> </w:t>
      </w:r>
      <w:r>
        <w:t>Övriga ändringar är språkliga.</w:t>
      </w:r>
    </w:p>
    <w:p w14:paraId="79FDD234" w14:textId="77777777" w:rsidR="00F71CC6" w:rsidRPr="00295C56" w:rsidRDefault="00AB307F" w:rsidP="00F71CC6">
      <w:pPr>
        <w:pStyle w:val="Rubrik4utannumrering"/>
        <w:rPr>
          <w:i/>
          <w:sz w:val="18"/>
          <w:szCs w:val="18"/>
        </w:rPr>
      </w:pPr>
      <w:r w:rsidRPr="00295C56">
        <w:rPr>
          <w:i/>
          <w:sz w:val="18"/>
          <w:szCs w:val="18"/>
        </w:rPr>
        <w:t>Delegering av vissa uppgifter</w:t>
      </w:r>
    </w:p>
    <w:p w14:paraId="19761BFD" w14:textId="77777777" w:rsidR="00F71CC6" w:rsidRPr="00295C56" w:rsidRDefault="00AB307F" w:rsidP="00F71CC6">
      <w:pPr>
        <w:pStyle w:val="Brdtext"/>
        <w:rPr>
          <w:sz w:val="18"/>
          <w:szCs w:val="18"/>
        </w:rPr>
      </w:pPr>
      <w:r w:rsidRPr="00295C56">
        <w:rPr>
          <w:b/>
          <w:i/>
          <w:sz w:val="18"/>
          <w:szCs w:val="18"/>
        </w:rPr>
        <w:t>9 a §</w:t>
      </w:r>
      <w:r w:rsidRPr="00295C56">
        <w:rPr>
          <w:i/>
          <w:sz w:val="18"/>
          <w:szCs w:val="18"/>
        </w:rPr>
        <w:t xml:space="preserve"> I förordning (EU) 2017/625 finns bestämmelser om att vissa uppgifter som ingår i den offentliga kontrollen och vissa uppgifter i samband med annan offentlig verksamhet får delegeras till ett organ eller till en fysisk person.</w:t>
      </w:r>
    </w:p>
    <w:p w14:paraId="631C7F91" w14:textId="77777777" w:rsidR="00F71CC6" w:rsidRPr="00295C56" w:rsidRDefault="00F71CC6" w:rsidP="00F71CC6">
      <w:pPr>
        <w:pStyle w:val="Brdtextmedindrag"/>
        <w:rPr>
          <w:sz w:val="18"/>
          <w:szCs w:val="18"/>
        </w:rPr>
      </w:pPr>
    </w:p>
    <w:p w14:paraId="5756C287" w14:textId="77777777" w:rsidR="00F71CC6" w:rsidRDefault="00AB307F" w:rsidP="00F71CC6">
      <w:pPr>
        <w:pStyle w:val="Brdtext"/>
      </w:pPr>
      <w:r>
        <w:t>Paragrafen är ny och övervägandena finns i avsnitt 12.3.</w:t>
      </w:r>
    </w:p>
    <w:p w14:paraId="3671A19D" w14:textId="77777777" w:rsidR="00F71CC6" w:rsidRDefault="00AB307F" w:rsidP="00F71CC6">
      <w:pPr>
        <w:pStyle w:val="Brdtextmedindrag"/>
      </w:pPr>
      <w:r>
        <w:t>I paragrafen finns en upplysning om de bestämmelser om delegering av offentlig kontroll och annan offentlig verksamhet till organ eller fysiska personer som finns i artiklarna 28–31 i den nya kontrollförordningen. Bestämmelserna i kontrollförordningen kan tillämpas direkt av de behö</w:t>
      </w:r>
      <w:r>
        <w:softHyphen/>
        <w:t>riga myndigheterna.</w:t>
      </w:r>
    </w:p>
    <w:p w14:paraId="4051E571" w14:textId="77777777" w:rsidR="00F71CC6" w:rsidRPr="00295C56" w:rsidRDefault="00AB307F" w:rsidP="00F71CC6">
      <w:pPr>
        <w:pStyle w:val="Rubrik4utannumrering"/>
        <w:rPr>
          <w:i/>
          <w:sz w:val="18"/>
          <w:szCs w:val="18"/>
        </w:rPr>
      </w:pPr>
      <w:r w:rsidRPr="00295C56">
        <w:rPr>
          <w:i/>
          <w:sz w:val="18"/>
          <w:szCs w:val="18"/>
        </w:rPr>
        <w:t>Förvaltningslagens tillämpning</w:t>
      </w:r>
    </w:p>
    <w:p w14:paraId="20DBFEFD" w14:textId="7440B4FD" w:rsidR="00F71CC6" w:rsidRPr="00295C56" w:rsidRDefault="00AB307F" w:rsidP="00F71CC6">
      <w:pPr>
        <w:pStyle w:val="Brdtext"/>
        <w:rPr>
          <w:i/>
          <w:sz w:val="18"/>
          <w:szCs w:val="18"/>
        </w:rPr>
      </w:pPr>
      <w:r w:rsidRPr="00295C56">
        <w:rPr>
          <w:b/>
          <w:i/>
          <w:sz w:val="18"/>
          <w:szCs w:val="18"/>
        </w:rPr>
        <w:t>9 b §</w:t>
      </w:r>
      <w:r w:rsidRPr="00295C56">
        <w:rPr>
          <w:i/>
          <w:sz w:val="18"/>
          <w:szCs w:val="18"/>
        </w:rPr>
        <w:t xml:space="preserve"> Vid offentlig kontroll eller annan offentlig verksamhet som utförs av ett organ med delege</w:t>
      </w:r>
      <w:r w:rsidRPr="00295C56">
        <w:rPr>
          <w:i/>
          <w:sz w:val="18"/>
          <w:szCs w:val="18"/>
        </w:rPr>
        <w:softHyphen/>
        <w:t>rade uppgifter eller av en fysisk person som har delegerats vissa upp</w:t>
      </w:r>
      <w:r>
        <w:rPr>
          <w:i/>
          <w:sz w:val="18"/>
          <w:szCs w:val="18"/>
        </w:rPr>
        <w:softHyphen/>
      </w:r>
      <w:r w:rsidRPr="00295C56">
        <w:rPr>
          <w:i/>
          <w:sz w:val="18"/>
          <w:szCs w:val="18"/>
        </w:rPr>
        <w:t xml:space="preserve">gifter </w:t>
      </w:r>
      <w:r w:rsidRPr="00295C56">
        <w:rPr>
          <w:i/>
          <w:iCs/>
          <w:sz w:val="18"/>
          <w:szCs w:val="18"/>
        </w:rPr>
        <w:t>ska</w:t>
      </w:r>
      <w:r w:rsidRPr="00295C56">
        <w:rPr>
          <w:i/>
          <w:sz w:val="18"/>
          <w:szCs w:val="18"/>
        </w:rPr>
        <w:t xml:space="preserve"> följande bestäm</w:t>
      </w:r>
      <w:r w:rsidRPr="00295C56">
        <w:rPr>
          <w:i/>
          <w:sz w:val="18"/>
          <w:szCs w:val="18"/>
        </w:rPr>
        <w:softHyphen/>
        <w:t>melser i förvaltningslagen (2017:900) tillämpas:</w:t>
      </w:r>
    </w:p>
    <w:p w14:paraId="32D1E8B5" w14:textId="77777777" w:rsidR="00F71CC6" w:rsidRPr="00295C56" w:rsidRDefault="00AB307F" w:rsidP="00F71CC6">
      <w:pPr>
        <w:pStyle w:val="Brdtextmedindrag"/>
        <w:rPr>
          <w:i/>
          <w:sz w:val="18"/>
          <w:szCs w:val="18"/>
        </w:rPr>
      </w:pPr>
      <w:r w:rsidRPr="00295C56">
        <w:rPr>
          <w:i/>
          <w:sz w:val="18"/>
          <w:szCs w:val="18"/>
        </w:rPr>
        <w:t>– 5 § om legalitet, objektivitet och proportionalitet,</w:t>
      </w:r>
    </w:p>
    <w:p w14:paraId="39D93575" w14:textId="77777777" w:rsidR="00F71CC6" w:rsidRPr="00295C56" w:rsidRDefault="00AB307F" w:rsidP="00F71CC6">
      <w:pPr>
        <w:pStyle w:val="Brdtextmedindrag"/>
        <w:rPr>
          <w:i/>
          <w:sz w:val="18"/>
          <w:szCs w:val="18"/>
        </w:rPr>
      </w:pPr>
      <w:r w:rsidRPr="00295C56">
        <w:rPr>
          <w:i/>
          <w:sz w:val="18"/>
          <w:szCs w:val="18"/>
        </w:rPr>
        <w:t>– 10 § om partsinsyn,</w:t>
      </w:r>
    </w:p>
    <w:p w14:paraId="5CE48AD7" w14:textId="77777777" w:rsidR="00F71CC6" w:rsidRPr="00295C56" w:rsidRDefault="00AB307F" w:rsidP="00F71CC6">
      <w:pPr>
        <w:pStyle w:val="Brdtextmedindrag"/>
        <w:rPr>
          <w:i/>
          <w:sz w:val="18"/>
          <w:szCs w:val="18"/>
        </w:rPr>
      </w:pPr>
      <w:r w:rsidRPr="00295C56">
        <w:rPr>
          <w:i/>
          <w:sz w:val="18"/>
          <w:szCs w:val="18"/>
        </w:rPr>
        <w:t>– 16–18 §§ om jäv,</w:t>
      </w:r>
    </w:p>
    <w:p w14:paraId="46AF42EE" w14:textId="77777777" w:rsidR="00F71CC6" w:rsidRPr="00295C56" w:rsidRDefault="00AB307F" w:rsidP="00F71CC6">
      <w:pPr>
        <w:pStyle w:val="Brdtextmedindrag"/>
        <w:rPr>
          <w:i/>
          <w:sz w:val="18"/>
          <w:szCs w:val="18"/>
        </w:rPr>
      </w:pPr>
      <w:r w:rsidRPr="00295C56">
        <w:rPr>
          <w:i/>
          <w:sz w:val="18"/>
          <w:szCs w:val="18"/>
        </w:rPr>
        <w:t>– 23 § om utredningsansvaret,</w:t>
      </w:r>
    </w:p>
    <w:p w14:paraId="4CA782B8" w14:textId="77777777" w:rsidR="00F71CC6" w:rsidRPr="00295C56" w:rsidRDefault="00AB307F" w:rsidP="00F71CC6">
      <w:pPr>
        <w:pStyle w:val="Brdtextmedindrag"/>
        <w:rPr>
          <w:i/>
          <w:sz w:val="18"/>
          <w:szCs w:val="18"/>
        </w:rPr>
      </w:pPr>
      <w:r w:rsidRPr="00295C56">
        <w:rPr>
          <w:i/>
          <w:sz w:val="18"/>
          <w:szCs w:val="18"/>
        </w:rPr>
        <w:t>– 24 § om när man får lämna uppgifter muntligt,</w:t>
      </w:r>
    </w:p>
    <w:p w14:paraId="514EBA03" w14:textId="77777777" w:rsidR="00F71CC6" w:rsidRPr="00295C56" w:rsidRDefault="00AB307F" w:rsidP="00F71CC6">
      <w:pPr>
        <w:pStyle w:val="Brdtextmedindrag"/>
        <w:rPr>
          <w:i/>
          <w:sz w:val="18"/>
          <w:szCs w:val="18"/>
        </w:rPr>
      </w:pPr>
      <w:r w:rsidRPr="00295C56">
        <w:rPr>
          <w:i/>
          <w:sz w:val="18"/>
          <w:szCs w:val="18"/>
        </w:rPr>
        <w:t>– 25 § om kommunikation,</w:t>
      </w:r>
    </w:p>
    <w:p w14:paraId="5442F7E1" w14:textId="77777777" w:rsidR="00F71CC6" w:rsidRPr="00295C56" w:rsidRDefault="00AB307F" w:rsidP="00F71CC6">
      <w:pPr>
        <w:pStyle w:val="Brdtextmedindrag"/>
        <w:rPr>
          <w:i/>
          <w:sz w:val="18"/>
          <w:szCs w:val="18"/>
        </w:rPr>
      </w:pPr>
      <w:r w:rsidRPr="00295C56">
        <w:rPr>
          <w:i/>
          <w:sz w:val="18"/>
          <w:szCs w:val="18"/>
        </w:rPr>
        <w:t>– 27 § om dokumentation av uppgifter,</w:t>
      </w:r>
    </w:p>
    <w:p w14:paraId="282C5712" w14:textId="77777777" w:rsidR="00F71CC6" w:rsidRPr="00295C56" w:rsidRDefault="00AB307F" w:rsidP="00F71CC6">
      <w:pPr>
        <w:pStyle w:val="Brdtextmedindrag"/>
        <w:rPr>
          <w:i/>
          <w:sz w:val="18"/>
          <w:szCs w:val="18"/>
        </w:rPr>
      </w:pPr>
      <w:r w:rsidRPr="00295C56">
        <w:rPr>
          <w:i/>
          <w:sz w:val="18"/>
          <w:szCs w:val="18"/>
        </w:rPr>
        <w:t>– 31 § om dokumentation av beslut,</w:t>
      </w:r>
    </w:p>
    <w:p w14:paraId="48150955" w14:textId="2F59D5BD" w:rsidR="00F71CC6" w:rsidRDefault="00AB307F" w:rsidP="00F71CC6">
      <w:pPr>
        <w:pStyle w:val="Brdtextmedindrag"/>
        <w:rPr>
          <w:i/>
          <w:sz w:val="18"/>
          <w:szCs w:val="18"/>
        </w:rPr>
      </w:pPr>
      <w:r w:rsidRPr="00295C56">
        <w:rPr>
          <w:i/>
          <w:sz w:val="18"/>
          <w:szCs w:val="18"/>
        </w:rPr>
        <w:t>– 32 § om motivering av beslut,</w:t>
      </w:r>
    </w:p>
    <w:p w14:paraId="2DC7458E" w14:textId="77777777" w:rsidR="00F71CC6" w:rsidRPr="004856A0" w:rsidRDefault="00AB307F" w:rsidP="00F71CC6">
      <w:pPr>
        <w:pStyle w:val="Brdtextmedindrag"/>
        <w:rPr>
          <w:i/>
          <w:iCs/>
          <w:sz w:val="18"/>
          <w:szCs w:val="18"/>
        </w:rPr>
      </w:pPr>
      <w:r w:rsidRPr="0021337D">
        <w:rPr>
          <w:i/>
          <w:iCs/>
          <w:sz w:val="18"/>
          <w:szCs w:val="18"/>
        </w:rPr>
        <w:t>– 33 och 34 §§ om underrättelse om innehållet i beslut och hur ett överklagande går till,</w:t>
      </w:r>
    </w:p>
    <w:p w14:paraId="6A13D9C4" w14:textId="77777777" w:rsidR="00F71CC6" w:rsidRPr="00295C56" w:rsidRDefault="00AB307F" w:rsidP="00F71CC6">
      <w:pPr>
        <w:pStyle w:val="Brdtextmedindrag"/>
        <w:rPr>
          <w:i/>
          <w:sz w:val="18"/>
          <w:szCs w:val="18"/>
        </w:rPr>
      </w:pPr>
      <w:r w:rsidRPr="00295C56">
        <w:rPr>
          <w:i/>
          <w:sz w:val="18"/>
          <w:szCs w:val="18"/>
        </w:rPr>
        <w:t>– 36 § om rättelse av skrivfel och liknande, och</w:t>
      </w:r>
    </w:p>
    <w:p w14:paraId="169636E2" w14:textId="77777777" w:rsidR="00F71CC6" w:rsidRPr="00295C56" w:rsidRDefault="00AB307F" w:rsidP="00F71CC6">
      <w:pPr>
        <w:pStyle w:val="Brdtextmedindrag"/>
      </w:pPr>
      <w:r w:rsidRPr="00295C56">
        <w:rPr>
          <w:i/>
          <w:sz w:val="18"/>
          <w:szCs w:val="18"/>
        </w:rPr>
        <w:t>– 42 §</w:t>
      </w:r>
      <w:r w:rsidRPr="000353BE">
        <w:rPr>
          <w:i/>
          <w:sz w:val="18"/>
          <w:szCs w:val="18"/>
        </w:rPr>
        <w:t xml:space="preserve"> </w:t>
      </w:r>
      <w:r w:rsidRPr="00295C56">
        <w:rPr>
          <w:i/>
          <w:sz w:val="18"/>
          <w:szCs w:val="18"/>
        </w:rPr>
        <w:t>om vem som får överklaga ett beslut.</w:t>
      </w:r>
    </w:p>
    <w:p w14:paraId="1BC42730" w14:textId="77777777" w:rsidR="00F71CC6" w:rsidRDefault="00F71CC6" w:rsidP="00F71CC6">
      <w:pPr>
        <w:pStyle w:val="Brdtext"/>
      </w:pPr>
    </w:p>
    <w:p w14:paraId="4F2020EC" w14:textId="77777777" w:rsidR="00F71CC6" w:rsidRDefault="00AB307F" w:rsidP="00F71CC6">
      <w:pPr>
        <w:pStyle w:val="Brdtext"/>
      </w:pPr>
      <w:r>
        <w:t>Paragrafen är ny. Övervägandena finns i avsnitten 6.4 och 12.11.</w:t>
      </w:r>
    </w:p>
    <w:p w14:paraId="1E9BD853" w14:textId="77777777" w:rsidR="00F71CC6" w:rsidRDefault="00AB307F" w:rsidP="00F71CC6">
      <w:pPr>
        <w:pStyle w:val="Brdtextmedindrag"/>
      </w:pPr>
      <w:r>
        <w:t>Bestämmelsen reglerar vilka bestämmelser i förvaltningslagen som ska tillämpas vid offentlig kontroll eller annan offentlig verksamhet som utförs av ett organ med delegerade uppgifter eller av en fysisk person som har delegerats vissa uppgifter. Det gäller bestämmelserna om legalitet, objek</w:t>
      </w:r>
      <w:r>
        <w:softHyphen/>
        <w:t>tivitet och proportionalitet, partsinsyn, jäv, utredningsansvaret, när man får lämna uppgifter muntligt, kommunikation, dokumentation av upp</w:t>
      </w:r>
      <w:r>
        <w:softHyphen/>
        <w:t>gifter, dokumentation av beslut, motivering av beslut, underrättelse om innehållet i beslut och hur ett överklagande går till,</w:t>
      </w:r>
      <w:r w:rsidDel="00EA3ED4">
        <w:t xml:space="preserve"> </w:t>
      </w:r>
      <w:r>
        <w:t xml:space="preserve">rättelse av skrivfel och liknande och om vem som får överklaga ett beslut.  </w:t>
      </w:r>
    </w:p>
    <w:p w14:paraId="5BC6B2C8" w14:textId="77777777" w:rsidR="00F71CC6" w:rsidRPr="007D2356" w:rsidRDefault="00AB307F" w:rsidP="00F71CC6">
      <w:pPr>
        <w:pStyle w:val="Rubrik4utannumrering"/>
        <w:rPr>
          <w:i/>
          <w:sz w:val="18"/>
          <w:szCs w:val="18"/>
        </w:rPr>
      </w:pPr>
      <w:r w:rsidRPr="007D2356">
        <w:rPr>
          <w:i/>
          <w:sz w:val="18"/>
          <w:szCs w:val="18"/>
        </w:rPr>
        <w:t>Tystnadsplikt</w:t>
      </w:r>
    </w:p>
    <w:p w14:paraId="70C57932" w14:textId="77777777" w:rsidR="00F71CC6" w:rsidRPr="00302F5C" w:rsidRDefault="00AB307F" w:rsidP="00F71CC6">
      <w:pPr>
        <w:pStyle w:val="Brdtext"/>
        <w:rPr>
          <w:i/>
          <w:sz w:val="18"/>
          <w:szCs w:val="18"/>
        </w:rPr>
      </w:pPr>
      <w:r w:rsidRPr="007D2356">
        <w:rPr>
          <w:b/>
          <w:i/>
          <w:sz w:val="18"/>
          <w:szCs w:val="18"/>
        </w:rPr>
        <w:t>9 c §</w:t>
      </w:r>
      <w:r w:rsidRPr="007D2356">
        <w:rPr>
          <w:i/>
          <w:sz w:val="18"/>
          <w:szCs w:val="18"/>
        </w:rPr>
        <w:t xml:space="preserve"> Den som </w:t>
      </w:r>
      <w:r>
        <w:rPr>
          <w:i/>
          <w:sz w:val="18"/>
          <w:szCs w:val="18"/>
        </w:rPr>
        <w:t xml:space="preserve">i enskild verksamhet </w:t>
      </w:r>
      <w:r w:rsidRPr="007D2356">
        <w:rPr>
          <w:i/>
          <w:sz w:val="18"/>
          <w:szCs w:val="18"/>
        </w:rPr>
        <w:t xml:space="preserve">utför </w:t>
      </w:r>
      <w:r w:rsidRPr="006D2D11">
        <w:rPr>
          <w:i/>
          <w:sz w:val="18"/>
          <w:szCs w:val="18"/>
        </w:rPr>
        <w:t>eller har utfört</w:t>
      </w:r>
      <w:r>
        <w:rPr>
          <w:i/>
        </w:rPr>
        <w:t xml:space="preserve"> </w:t>
      </w:r>
      <w:r w:rsidRPr="007D2356">
        <w:rPr>
          <w:i/>
          <w:sz w:val="18"/>
          <w:szCs w:val="18"/>
        </w:rPr>
        <w:t>offentlig kon</w:t>
      </w:r>
      <w:r w:rsidRPr="007D2356">
        <w:rPr>
          <w:i/>
          <w:sz w:val="18"/>
          <w:szCs w:val="18"/>
        </w:rPr>
        <w:softHyphen/>
        <w:t>troll eller annan offentlig verk</w:t>
      </w:r>
      <w:r w:rsidRPr="007D2356">
        <w:rPr>
          <w:i/>
          <w:sz w:val="18"/>
          <w:szCs w:val="18"/>
        </w:rPr>
        <w:softHyphen/>
        <w:t xml:space="preserve">samhet får inte obehörigen röja eller utnyttja det som han eller hon har fått </w:t>
      </w:r>
      <w:r w:rsidRPr="00302F5C">
        <w:rPr>
          <w:i/>
          <w:sz w:val="18"/>
          <w:szCs w:val="18"/>
        </w:rPr>
        <w:t>känne</w:t>
      </w:r>
      <w:r w:rsidRPr="00302F5C">
        <w:rPr>
          <w:i/>
          <w:sz w:val="18"/>
          <w:szCs w:val="18"/>
        </w:rPr>
        <w:softHyphen/>
        <w:t xml:space="preserve">dom om </w:t>
      </w:r>
      <w:r>
        <w:rPr>
          <w:i/>
          <w:iCs/>
          <w:sz w:val="18"/>
          <w:szCs w:val="18"/>
        </w:rPr>
        <w:t>medan</w:t>
      </w:r>
      <w:r w:rsidRPr="00302F5C">
        <w:rPr>
          <w:i/>
          <w:sz w:val="18"/>
          <w:szCs w:val="18"/>
        </w:rPr>
        <w:t xml:space="preserve"> uppgifterna utfördes. </w:t>
      </w:r>
      <w:r w:rsidRPr="00B94839">
        <w:rPr>
          <w:i/>
          <w:sz w:val="18"/>
          <w:szCs w:val="18"/>
        </w:rPr>
        <w:t xml:space="preserve">Detsamma ska gälla den som i enskild verksamhet utför </w:t>
      </w:r>
      <w:r w:rsidRPr="00DD76AC">
        <w:rPr>
          <w:i/>
          <w:sz w:val="18"/>
          <w:szCs w:val="18"/>
        </w:rPr>
        <w:t>eller har utfört</w:t>
      </w:r>
      <w:r>
        <w:rPr>
          <w:i/>
        </w:rPr>
        <w:t xml:space="preserve"> </w:t>
      </w:r>
      <w:r w:rsidRPr="00B94839">
        <w:rPr>
          <w:i/>
          <w:sz w:val="18"/>
          <w:szCs w:val="18"/>
        </w:rPr>
        <w:t>laboratorieanalyser, laboratorietester eller laboratoriediagnostik på prover som tas vid offentlig kontroll och annan offentlig verksamhet</w:t>
      </w:r>
      <w:r>
        <w:rPr>
          <w:i/>
          <w:sz w:val="18"/>
          <w:szCs w:val="18"/>
        </w:rPr>
        <w:t>.</w:t>
      </w:r>
      <w:r w:rsidRPr="00302F5C">
        <w:rPr>
          <w:i/>
          <w:sz w:val="18"/>
          <w:szCs w:val="18"/>
        </w:rPr>
        <w:t xml:space="preserve"> </w:t>
      </w:r>
    </w:p>
    <w:p w14:paraId="62C76B7F" w14:textId="77777777" w:rsidR="00F71CC6" w:rsidRPr="00302F5C" w:rsidRDefault="00AB307F" w:rsidP="00F71CC6">
      <w:pPr>
        <w:pStyle w:val="Brdtextmedindrag"/>
        <w:rPr>
          <w:i/>
          <w:sz w:val="18"/>
          <w:szCs w:val="18"/>
        </w:rPr>
      </w:pPr>
      <w:r w:rsidRPr="00302F5C">
        <w:rPr>
          <w:i/>
          <w:sz w:val="18"/>
          <w:szCs w:val="18"/>
        </w:rPr>
        <w:t>I det allmännas verksamhet tillämpas offentlighets- och sekretesslagen (2009:400) i stället för första stycket.</w:t>
      </w:r>
    </w:p>
    <w:p w14:paraId="1773DC8D" w14:textId="77777777" w:rsidR="00F71CC6" w:rsidRPr="007D2356" w:rsidRDefault="00F71CC6" w:rsidP="00F71CC6">
      <w:pPr>
        <w:pStyle w:val="Brdtext"/>
        <w:rPr>
          <w:sz w:val="18"/>
          <w:szCs w:val="18"/>
        </w:rPr>
      </w:pPr>
    </w:p>
    <w:p w14:paraId="52E0D8E6" w14:textId="77777777" w:rsidR="00F71CC6" w:rsidRDefault="00AB307F" w:rsidP="00F71CC6">
      <w:pPr>
        <w:pStyle w:val="Brdtext"/>
      </w:pPr>
      <w:r>
        <w:t xml:space="preserve">Paragrafen är ny. Övervägandena finns i avsnitten 6.6 och 12.9. </w:t>
      </w:r>
    </w:p>
    <w:p w14:paraId="16EDDAEE" w14:textId="5B55A920" w:rsidR="00F71CC6" w:rsidRDefault="00AB307F" w:rsidP="00F71CC6">
      <w:pPr>
        <w:pStyle w:val="Brdtextmedindrag"/>
      </w:pPr>
      <w:r>
        <w:t xml:space="preserve">I </w:t>
      </w:r>
      <w:r w:rsidRPr="00514B0A">
        <w:rPr>
          <w:i/>
          <w:iCs/>
        </w:rPr>
        <w:t>första stycket</w:t>
      </w:r>
      <w:r>
        <w:t xml:space="preserve"> föreskrivs att den som i enskild verksamhet </w:t>
      </w:r>
      <w:r w:rsidRPr="00DD76AC">
        <w:t xml:space="preserve">utför eller har utfört </w:t>
      </w:r>
      <w:r>
        <w:t xml:space="preserve">offentlig kontroll eller annan offentlig verksamhet enligt lagen eller de EU-bestämmelser som lagen kompletterar inte obehörigen får röja eller utnyttja det som han eller hon har fått kännedom om under utförandet av sina uppgifter. Tystnadsplikt gäller även för den som i enskild verksamhet utför </w:t>
      </w:r>
      <w:r w:rsidRPr="00DD76AC">
        <w:rPr>
          <w:iCs/>
        </w:rPr>
        <w:t>eller har utfört</w:t>
      </w:r>
      <w:r>
        <w:rPr>
          <w:i/>
        </w:rPr>
        <w:t xml:space="preserve"> </w:t>
      </w:r>
      <w:r>
        <w:t>laboratorieanalyser, laboratorietester eller laboratoriediagnostik på prover som tas vid offentlig kontroll och annan offentlig verksamhet. Innebörden av obehörighetsrekvisitet ska tolkas med ledning av de skaderekvisit som finns i motsvarande bestämmelser i offentlighets- och sekretesslagen, jfr avsnitt 6.6.</w:t>
      </w:r>
    </w:p>
    <w:p w14:paraId="3DF49B1A" w14:textId="77777777" w:rsidR="00F71CC6" w:rsidRDefault="00AB307F" w:rsidP="00F71CC6">
      <w:pPr>
        <w:pStyle w:val="Brdtextmedindrag"/>
      </w:pPr>
      <w:r>
        <w:t xml:space="preserve">Vid tillämpningen av bestämmelsen bör även artikel 8 i den nya kontrollförordningen beaktas. Artikeln gäller inte bara myndigheter utan även organ med delegerade uppgifter och fysiska personer som har delegerats vissa uppgifter samt officiella laboratorier.  </w:t>
      </w:r>
    </w:p>
    <w:p w14:paraId="6BEF0896" w14:textId="77777777" w:rsidR="00F71CC6" w:rsidRDefault="00AB307F" w:rsidP="00F71CC6">
      <w:pPr>
        <w:pStyle w:val="Brdtextmedindrag"/>
      </w:pPr>
      <w:r>
        <w:t>F</w:t>
      </w:r>
      <w:r w:rsidRPr="00D55420">
        <w:t xml:space="preserve">örsta stycket har fått sin utformning efter synpunkter från </w:t>
      </w:r>
      <w:r w:rsidRPr="00D55420">
        <w:rPr>
          <w:i/>
          <w:iCs/>
        </w:rPr>
        <w:t>Lagrådet</w:t>
      </w:r>
      <w:r>
        <w:t>.</w:t>
      </w:r>
    </w:p>
    <w:p w14:paraId="4C296205" w14:textId="77777777" w:rsidR="00F71CC6" w:rsidRDefault="00AB307F" w:rsidP="00F71CC6">
      <w:pPr>
        <w:pStyle w:val="Brdtextmedindrag"/>
      </w:pPr>
      <w:r>
        <w:t xml:space="preserve">I </w:t>
      </w:r>
      <w:r w:rsidRPr="00514B0A">
        <w:rPr>
          <w:i/>
          <w:iCs/>
        </w:rPr>
        <w:t>andra stycket</w:t>
      </w:r>
      <w:r>
        <w:t xml:space="preserve"> upplyses om att bestämmelserna i offentlighets- och sekretesslagen tillämpas för myndigheterna. </w:t>
      </w:r>
    </w:p>
    <w:p w14:paraId="6AA239A6" w14:textId="77777777" w:rsidR="00F71CC6" w:rsidRPr="00212F6B" w:rsidRDefault="00AB307F" w:rsidP="00F71CC6">
      <w:pPr>
        <w:pStyle w:val="Rubrik4utannumrering"/>
        <w:rPr>
          <w:i/>
          <w:sz w:val="18"/>
          <w:szCs w:val="18"/>
        </w:rPr>
      </w:pPr>
      <w:r w:rsidRPr="00212F6B">
        <w:rPr>
          <w:i/>
          <w:sz w:val="18"/>
          <w:szCs w:val="18"/>
        </w:rPr>
        <w:t>Föreskrifter om offentlig kontroll och annan offentlig verksamhet</w:t>
      </w:r>
    </w:p>
    <w:p w14:paraId="6C8A7B5B" w14:textId="77777777" w:rsidR="00F71CC6" w:rsidRPr="00212F6B" w:rsidRDefault="00AB307F" w:rsidP="00F71CC6">
      <w:pPr>
        <w:pStyle w:val="Brdtext"/>
        <w:rPr>
          <w:i/>
          <w:sz w:val="18"/>
          <w:szCs w:val="18"/>
        </w:rPr>
      </w:pPr>
      <w:r w:rsidRPr="00212F6B">
        <w:rPr>
          <w:b/>
          <w:i/>
          <w:sz w:val="18"/>
          <w:szCs w:val="18"/>
        </w:rPr>
        <w:t>9 d §</w:t>
      </w:r>
      <w:r w:rsidRPr="00212F6B">
        <w:rPr>
          <w:i/>
          <w:sz w:val="18"/>
          <w:szCs w:val="18"/>
        </w:rPr>
        <w:t xml:space="preserve"> Regeringen eller den myndig</w:t>
      </w:r>
      <w:r w:rsidRPr="00212F6B">
        <w:rPr>
          <w:i/>
          <w:sz w:val="18"/>
          <w:szCs w:val="18"/>
        </w:rPr>
        <w:softHyphen/>
        <w:t>het som regeringen bestämmer får meddela föreskrifter om</w:t>
      </w:r>
    </w:p>
    <w:p w14:paraId="17AB3B09" w14:textId="77777777" w:rsidR="00F71CC6" w:rsidRPr="00212F6B" w:rsidRDefault="00AB307F" w:rsidP="00F71CC6">
      <w:pPr>
        <w:pStyle w:val="Brdtextmedindrag"/>
        <w:rPr>
          <w:sz w:val="18"/>
          <w:szCs w:val="18"/>
        </w:rPr>
      </w:pPr>
      <w:r w:rsidRPr="00212F6B">
        <w:rPr>
          <w:i/>
          <w:sz w:val="18"/>
          <w:szCs w:val="18"/>
        </w:rPr>
        <w:t xml:space="preserve">1. hur ett organ med delegerade uppgifter eller en fysisk person som </w:t>
      </w:r>
      <w:r>
        <w:rPr>
          <w:i/>
          <w:sz w:val="18"/>
          <w:szCs w:val="18"/>
        </w:rPr>
        <w:t xml:space="preserve">har </w:t>
      </w:r>
      <w:r w:rsidRPr="00212F6B">
        <w:rPr>
          <w:i/>
          <w:sz w:val="18"/>
          <w:szCs w:val="18"/>
        </w:rPr>
        <w:t>delegerats vissa uppgifter ska bedriva offentlig kontroll och annan offentlig verk</w:t>
      </w:r>
      <w:r>
        <w:rPr>
          <w:i/>
          <w:sz w:val="18"/>
          <w:szCs w:val="18"/>
        </w:rPr>
        <w:softHyphen/>
      </w:r>
      <w:r w:rsidRPr="00212F6B">
        <w:rPr>
          <w:i/>
          <w:sz w:val="18"/>
          <w:szCs w:val="18"/>
        </w:rPr>
        <w:t>samhet</w:t>
      </w:r>
      <w:r w:rsidRPr="00212F6B">
        <w:rPr>
          <w:sz w:val="18"/>
          <w:szCs w:val="18"/>
        </w:rPr>
        <w:t xml:space="preserve">, </w:t>
      </w:r>
    </w:p>
    <w:p w14:paraId="1F048E2E" w14:textId="77777777" w:rsidR="00F71CC6" w:rsidRPr="00212F6B" w:rsidRDefault="00AB307F" w:rsidP="00F71CC6">
      <w:pPr>
        <w:pStyle w:val="Brdtextmedindrag"/>
        <w:rPr>
          <w:i/>
          <w:sz w:val="18"/>
          <w:szCs w:val="18"/>
        </w:rPr>
      </w:pPr>
      <w:r w:rsidRPr="00212F6B">
        <w:rPr>
          <w:i/>
          <w:sz w:val="18"/>
          <w:szCs w:val="18"/>
        </w:rPr>
        <w:t>2. skyldighet för ett organ med delegerade uppgifter eller en fysisk person som har delegerats vissa uppgifter att lämna information till Jordbruksverket, och</w:t>
      </w:r>
    </w:p>
    <w:p w14:paraId="0CCF403F" w14:textId="77777777" w:rsidR="00F71CC6" w:rsidRPr="00212F6B" w:rsidRDefault="00AB307F" w:rsidP="00F71CC6">
      <w:pPr>
        <w:pStyle w:val="Brdtextmedindrag"/>
        <w:rPr>
          <w:sz w:val="18"/>
          <w:szCs w:val="18"/>
        </w:rPr>
      </w:pPr>
      <w:r w:rsidRPr="00212F6B">
        <w:rPr>
          <w:i/>
          <w:sz w:val="18"/>
          <w:szCs w:val="18"/>
        </w:rPr>
        <w:t>3. skyldighet för ett organ med delegerade uppgifter eller en fysisk person som har delegerats vissa uppgifter att lämna information och ge in handlingar till den myndighet som har delegerat uppgiften</w:t>
      </w:r>
      <w:r w:rsidRPr="00212F6B">
        <w:rPr>
          <w:sz w:val="18"/>
          <w:szCs w:val="18"/>
        </w:rPr>
        <w:t>.</w:t>
      </w:r>
    </w:p>
    <w:p w14:paraId="05E079F2" w14:textId="77777777" w:rsidR="00F71CC6" w:rsidRDefault="00F71CC6" w:rsidP="00F71CC6">
      <w:pPr>
        <w:pStyle w:val="Brdtext"/>
      </w:pPr>
    </w:p>
    <w:p w14:paraId="0FB2F037" w14:textId="77777777" w:rsidR="00F71CC6" w:rsidRDefault="00AB307F" w:rsidP="00F71CC6">
      <w:pPr>
        <w:pStyle w:val="Brdtext"/>
      </w:pPr>
      <w:r>
        <w:t>Paragrafen är ny. Bestämmelsen innehåller bemyndiganden för regeringen eller den myndighet som regeringen bestämmer att meddela föreskrifter. Övervägandena finns i avsnitt 12.4.</w:t>
      </w:r>
    </w:p>
    <w:p w14:paraId="5EB62367" w14:textId="76BC2B4B" w:rsidR="00F71CC6" w:rsidRDefault="00AB307F" w:rsidP="00F71CC6">
      <w:pPr>
        <w:pStyle w:val="Brdtextmedindrag"/>
      </w:pPr>
      <w:r>
        <w:t xml:space="preserve">Bemyndigandet i </w:t>
      </w:r>
      <w:r w:rsidRPr="000203EF">
        <w:rPr>
          <w:i/>
        </w:rPr>
        <w:t xml:space="preserve">punkt </w:t>
      </w:r>
      <w:r>
        <w:rPr>
          <w:i/>
        </w:rPr>
        <w:t xml:space="preserve">1 </w:t>
      </w:r>
      <w:r>
        <w:t>avser föreskrifter riktade till organ med dele</w:t>
      </w:r>
      <w:r>
        <w:softHyphen/>
        <w:t xml:space="preserve">gerade uppgifter och fysiska personer som delegerats vissa uppgifter inom offentlig kontroll eller annan offentlig verksamhet. </w:t>
      </w:r>
    </w:p>
    <w:p w14:paraId="0C7913D1" w14:textId="77777777" w:rsidR="00F71CC6" w:rsidRDefault="00AB307F" w:rsidP="00F71CC6">
      <w:pPr>
        <w:pStyle w:val="Brdtextmedindrag"/>
      </w:pPr>
      <w:r>
        <w:t xml:space="preserve">Bemyndigandet i </w:t>
      </w:r>
      <w:r w:rsidRPr="00C87132">
        <w:rPr>
          <w:i/>
          <w:iCs/>
        </w:rPr>
        <w:t>punkt</w:t>
      </w:r>
      <w:r>
        <w:rPr>
          <w:i/>
          <w:iCs/>
        </w:rPr>
        <w:t xml:space="preserve"> </w:t>
      </w:r>
      <w:r w:rsidRPr="00CB0E5C">
        <w:rPr>
          <w:i/>
        </w:rPr>
        <w:t xml:space="preserve">2 </w:t>
      </w:r>
      <w:r>
        <w:t xml:space="preserve">gäller föreskrifter om skyldighet för ett organ med delegerade uppgifter eller en fysisk person som har delegerats vissa uppgifter att lämna information till </w:t>
      </w:r>
      <w:r w:rsidRPr="00135DE2">
        <w:t>Jordbruksverket</w:t>
      </w:r>
      <w:r>
        <w:t xml:space="preserve"> i egenskap av samord</w:t>
      </w:r>
      <w:r>
        <w:softHyphen/>
        <w:t>nande myndighet för offentlig kontroll</w:t>
      </w:r>
      <w:r w:rsidRPr="00135DE2">
        <w:t xml:space="preserve">. </w:t>
      </w:r>
    </w:p>
    <w:p w14:paraId="1BF9F3E6" w14:textId="77777777" w:rsidR="00F71CC6" w:rsidRDefault="00AB307F" w:rsidP="00F71CC6">
      <w:pPr>
        <w:pStyle w:val="Brdtextmedindrag"/>
      </w:pPr>
      <w:r>
        <w:t xml:space="preserve">Bemyndigandet i </w:t>
      </w:r>
      <w:r w:rsidRPr="00C87132">
        <w:rPr>
          <w:i/>
          <w:iCs/>
        </w:rPr>
        <w:t>punkt</w:t>
      </w:r>
      <w:r>
        <w:t xml:space="preserve"> </w:t>
      </w:r>
      <w:r w:rsidRPr="00CB0E5C">
        <w:rPr>
          <w:i/>
        </w:rPr>
        <w:t>3</w:t>
      </w:r>
      <w:r>
        <w:t xml:space="preserve"> avser föreskrifter om skyldighet att lämna information och ge in handlingar till den myndighet som delegerat upp</w:t>
      </w:r>
      <w:r>
        <w:softHyphen/>
        <w:t xml:space="preserve">giften. I den delen kompletterar bemyndigandet de skyldigheter som följer av artikel 32 i den nya kontrollförordningen. </w:t>
      </w:r>
    </w:p>
    <w:p w14:paraId="5F0E7028" w14:textId="77777777" w:rsidR="00F71CC6" w:rsidRPr="00212F6B" w:rsidRDefault="00AB307F" w:rsidP="00F71CC6">
      <w:pPr>
        <w:pStyle w:val="Rubrik4utannumrering"/>
        <w:rPr>
          <w:sz w:val="18"/>
          <w:szCs w:val="18"/>
        </w:rPr>
      </w:pPr>
      <w:r w:rsidRPr="00212F6B">
        <w:rPr>
          <w:sz w:val="18"/>
          <w:szCs w:val="18"/>
        </w:rPr>
        <w:t>Rätt till upplysningar och tillträde</w:t>
      </w:r>
    </w:p>
    <w:p w14:paraId="47F191D0" w14:textId="77777777" w:rsidR="00F71CC6" w:rsidRPr="00212F6B" w:rsidRDefault="00AB307F" w:rsidP="00F71CC6">
      <w:pPr>
        <w:pStyle w:val="Brdtext"/>
        <w:rPr>
          <w:sz w:val="18"/>
          <w:szCs w:val="18"/>
        </w:rPr>
      </w:pPr>
      <w:r w:rsidRPr="00212F6B">
        <w:rPr>
          <w:b/>
          <w:sz w:val="18"/>
          <w:szCs w:val="18"/>
        </w:rPr>
        <w:t>10 §</w:t>
      </w:r>
      <w:r w:rsidRPr="00212F6B">
        <w:rPr>
          <w:sz w:val="18"/>
          <w:szCs w:val="18"/>
        </w:rPr>
        <w:t xml:space="preserve"> En kontrollmyndighet, </w:t>
      </w:r>
      <w:r w:rsidRPr="00212F6B">
        <w:rPr>
          <w:i/>
          <w:sz w:val="18"/>
          <w:szCs w:val="18"/>
        </w:rPr>
        <w:t xml:space="preserve">en officiell veterinär som </w:t>
      </w:r>
      <w:r>
        <w:rPr>
          <w:i/>
          <w:iCs/>
          <w:sz w:val="18"/>
          <w:szCs w:val="18"/>
        </w:rPr>
        <w:t xml:space="preserve">har </w:t>
      </w:r>
      <w:r w:rsidRPr="00212F6B">
        <w:rPr>
          <w:i/>
          <w:sz w:val="18"/>
          <w:szCs w:val="18"/>
        </w:rPr>
        <w:t>förordnats enligt lagen (2009:1254) om officiella veterinärer</w:t>
      </w:r>
      <w:r>
        <w:rPr>
          <w:i/>
          <w:iCs/>
          <w:sz w:val="18"/>
          <w:szCs w:val="18"/>
        </w:rPr>
        <w:t>,</w:t>
      </w:r>
      <w:r w:rsidRPr="00212F6B">
        <w:rPr>
          <w:i/>
          <w:sz w:val="18"/>
          <w:szCs w:val="18"/>
        </w:rPr>
        <w:t xml:space="preserve"> ett organ med delegerade uppgifter eller en fysisk person som har delege</w:t>
      </w:r>
      <w:r w:rsidRPr="00212F6B">
        <w:rPr>
          <w:i/>
          <w:sz w:val="18"/>
          <w:szCs w:val="18"/>
        </w:rPr>
        <w:softHyphen/>
        <w:t>rats vissa uppgifter</w:t>
      </w:r>
      <w:r w:rsidRPr="00212F6B">
        <w:rPr>
          <w:sz w:val="18"/>
          <w:szCs w:val="18"/>
        </w:rPr>
        <w:t xml:space="preserve"> har</w:t>
      </w:r>
      <w:r w:rsidRPr="00212F6B">
        <w:rPr>
          <w:i/>
          <w:sz w:val="18"/>
          <w:szCs w:val="18"/>
        </w:rPr>
        <w:t>,</w:t>
      </w:r>
      <w:r w:rsidRPr="00212F6B">
        <w:rPr>
          <w:sz w:val="18"/>
          <w:szCs w:val="18"/>
        </w:rPr>
        <w:t xml:space="preserve"> i den utsträckning </w:t>
      </w:r>
      <w:r w:rsidRPr="000B53F5">
        <w:rPr>
          <w:i/>
          <w:iCs/>
          <w:sz w:val="18"/>
          <w:szCs w:val="18"/>
        </w:rPr>
        <w:t>det</w:t>
      </w:r>
      <w:r w:rsidRPr="00212F6B">
        <w:rPr>
          <w:sz w:val="18"/>
          <w:szCs w:val="18"/>
        </w:rPr>
        <w:t xml:space="preserve"> behövs för </w:t>
      </w:r>
      <w:r w:rsidRPr="00212F6B">
        <w:rPr>
          <w:i/>
          <w:sz w:val="18"/>
          <w:szCs w:val="18"/>
        </w:rPr>
        <w:t>offentlig kontroll och annan offentlig verksamhet</w:t>
      </w:r>
      <w:r>
        <w:rPr>
          <w:i/>
          <w:iCs/>
          <w:sz w:val="18"/>
          <w:szCs w:val="18"/>
        </w:rPr>
        <w:t>,</w:t>
      </w:r>
      <w:r w:rsidRPr="00212F6B">
        <w:rPr>
          <w:sz w:val="18"/>
          <w:szCs w:val="18"/>
        </w:rPr>
        <w:t xml:space="preserve"> rätt att</w:t>
      </w:r>
    </w:p>
    <w:p w14:paraId="1973A5E4" w14:textId="77777777" w:rsidR="00F71CC6" w:rsidRPr="00212F6B" w:rsidRDefault="00AB307F" w:rsidP="00F71CC6">
      <w:pPr>
        <w:pStyle w:val="Brdtextmedindrag"/>
        <w:rPr>
          <w:sz w:val="18"/>
          <w:szCs w:val="18"/>
        </w:rPr>
      </w:pPr>
      <w:r w:rsidRPr="00212F6B">
        <w:rPr>
          <w:sz w:val="18"/>
          <w:szCs w:val="18"/>
        </w:rPr>
        <w:t>1. på begäran få upplysningar och ta del av handlingar, och</w:t>
      </w:r>
    </w:p>
    <w:p w14:paraId="04AFE0B1" w14:textId="77777777" w:rsidR="00F71CC6" w:rsidRPr="00212F6B" w:rsidRDefault="00AB307F" w:rsidP="00F71CC6">
      <w:pPr>
        <w:pStyle w:val="Brdtextmedindrag"/>
        <w:rPr>
          <w:sz w:val="18"/>
          <w:szCs w:val="18"/>
        </w:rPr>
      </w:pPr>
      <w:r w:rsidRPr="00212F6B">
        <w:rPr>
          <w:sz w:val="18"/>
          <w:szCs w:val="18"/>
        </w:rPr>
        <w:t>2. få tillträde till områden, lokaler och andra utrymmen och där göra undersök</w:t>
      </w:r>
      <w:r>
        <w:rPr>
          <w:sz w:val="18"/>
          <w:szCs w:val="18"/>
        </w:rPr>
        <w:softHyphen/>
      </w:r>
      <w:r w:rsidRPr="00212F6B">
        <w:rPr>
          <w:sz w:val="18"/>
          <w:szCs w:val="18"/>
        </w:rPr>
        <w:t>ningar och ta prover.</w:t>
      </w:r>
    </w:p>
    <w:p w14:paraId="6A4B9700" w14:textId="77777777" w:rsidR="00F71CC6" w:rsidRPr="00212F6B" w:rsidRDefault="00AB307F" w:rsidP="00F71CC6">
      <w:pPr>
        <w:pStyle w:val="Brdtextmedindrag"/>
        <w:rPr>
          <w:sz w:val="18"/>
          <w:szCs w:val="18"/>
        </w:rPr>
      </w:pPr>
      <w:r w:rsidRPr="00212F6B">
        <w:rPr>
          <w:i/>
          <w:iCs/>
          <w:sz w:val="18"/>
          <w:szCs w:val="18"/>
        </w:rPr>
        <w:t>Första</w:t>
      </w:r>
      <w:r w:rsidRPr="00212F6B">
        <w:rPr>
          <w:sz w:val="18"/>
          <w:szCs w:val="18"/>
        </w:rPr>
        <w:t xml:space="preserve"> stycket gäller också för </w:t>
      </w:r>
      <w:r w:rsidRPr="00212F6B">
        <w:rPr>
          <w:i/>
          <w:sz w:val="18"/>
          <w:szCs w:val="18"/>
        </w:rPr>
        <w:t>Europeiska kommissionen</w:t>
      </w:r>
      <w:r w:rsidRPr="00212F6B">
        <w:rPr>
          <w:sz w:val="18"/>
          <w:szCs w:val="18"/>
        </w:rPr>
        <w:t xml:space="preserve"> och för inspektörer och experter som utsetts av </w:t>
      </w:r>
      <w:r w:rsidRPr="00212F6B">
        <w:rPr>
          <w:i/>
          <w:sz w:val="18"/>
          <w:szCs w:val="18"/>
        </w:rPr>
        <w:t>kommissionen</w:t>
      </w:r>
      <w:r w:rsidRPr="00212F6B">
        <w:rPr>
          <w:sz w:val="18"/>
          <w:szCs w:val="18"/>
        </w:rPr>
        <w:t>.</w:t>
      </w:r>
    </w:p>
    <w:p w14:paraId="70ECDDBF" w14:textId="77777777" w:rsidR="00F71CC6" w:rsidRPr="006C2AD7" w:rsidRDefault="00F71CC6" w:rsidP="00F71CC6">
      <w:pPr>
        <w:pStyle w:val="Brdtext"/>
        <w:rPr>
          <w:sz w:val="18"/>
          <w:szCs w:val="18"/>
        </w:rPr>
      </w:pPr>
    </w:p>
    <w:p w14:paraId="4A03E72A" w14:textId="77777777" w:rsidR="00F71CC6" w:rsidRDefault="00AB307F" w:rsidP="00F71CC6">
      <w:pPr>
        <w:pStyle w:val="Brdtext"/>
      </w:pPr>
      <w:r>
        <w:t>Paragrafen innehåller bestämmelser om rätt till bl.a. upplysningar och till</w:t>
      </w:r>
      <w:r>
        <w:softHyphen/>
        <w:t>träde till områden. Övervägandena finns i avsnitt 12.6.</w:t>
      </w:r>
    </w:p>
    <w:p w14:paraId="12C81CFD" w14:textId="77777777" w:rsidR="00F71CC6" w:rsidRDefault="00AB307F" w:rsidP="00F71CC6">
      <w:pPr>
        <w:pStyle w:val="Brdtextmedindrag"/>
      </w:pPr>
      <w:r>
        <w:t xml:space="preserve">Ändringen i </w:t>
      </w:r>
      <w:r w:rsidRPr="001673F2">
        <w:rPr>
          <w:i/>
          <w:iCs/>
        </w:rPr>
        <w:t>första stycket</w:t>
      </w:r>
      <w:r>
        <w:t xml:space="preserve"> innebär att det görs ett tillägg om att rätten till tillträde och rätten att få ta del av handlingar m.m. även gäller för en privatpraktiserande veterinär som har förordnats enligt lagen om officiella veterinärer. Uttrycket ”kontrollorgan” ersätts med ”ett organ med delege</w:t>
      </w:r>
      <w:r>
        <w:softHyphen/>
        <w:t>rade uppgifter eller en fysisk person som har delegerats vissa uppgifter”. Ändringen i första stycket innebär också att rätten till upplysningar och tillträde även gäller i den utsträckning det behövs för utförandet av annan offentlig verksamhet. Bestämmelser om skyldighet för aktörer att ge de behöriga myndigheternas personal m.fl. tillträde och upplysningar finns i artikel 15.1 i den nya kontrollförordningen. På ett liknande sätt regleras i artikel 46.1 i förordningen om djuravel aktörernas skyldighet att, i den utsträckning det är nödvändigt för utövande av offentlig kontroll eller annan offentlig verksamhet, lämna de behöriga myndigheterna tillträde till utrustning, lokaler, andra platser, avelsdjur och avelsmaterial samt tillgång till elektroniska informations</w:t>
      </w:r>
      <w:r>
        <w:softHyphen/>
        <w:t>hanteringssystem, dokument och andra rele</w:t>
      </w:r>
      <w:r>
        <w:softHyphen/>
        <w:t>vanta uppgifter. Bestämmelsen i lagen om kontroll av husdjur, m.m. om rätt till upplysningar och tillträde kompletterar dessa artiklar.</w:t>
      </w:r>
    </w:p>
    <w:p w14:paraId="220CCA83" w14:textId="77777777" w:rsidR="00F71CC6" w:rsidRDefault="00AB307F" w:rsidP="00F71CC6">
      <w:pPr>
        <w:pStyle w:val="Brdtextmedindrag"/>
      </w:pPr>
      <w:r>
        <w:t xml:space="preserve">I </w:t>
      </w:r>
      <w:r w:rsidRPr="001673F2">
        <w:rPr>
          <w:i/>
          <w:iCs/>
        </w:rPr>
        <w:t>andra stycket</w:t>
      </w:r>
      <w:r>
        <w:t xml:space="preserve"> tydliggörs vilken institution i EU som avses, nämligen Europeiska kommissionen samt inspektörer och experter som utsetts av kommissionen.</w:t>
      </w:r>
    </w:p>
    <w:p w14:paraId="5FC1CAB2" w14:textId="77777777" w:rsidR="00F71CC6" w:rsidRPr="006C2AD7" w:rsidRDefault="00AB307F" w:rsidP="00F71CC6">
      <w:pPr>
        <w:pStyle w:val="Rubrik4utannumrering"/>
        <w:rPr>
          <w:sz w:val="18"/>
          <w:szCs w:val="18"/>
        </w:rPr>
      </w:pPr>
      <w:r w:rsidRPr="006C2AD7">
        <w:rPr>
          <w:sz w:val="18"/>
          <w:szCs w:val="18"/>
        </w:rPr>
        <w:t xml:space="preserve">Skyldighet att </w:t>
      </w:r>
      <w:r w:rsidRPr="006C2AD7">
        <w:rPr>
          <w:i/>
          <w:sz w:val="18"/>
          <w:szCs w:val="18"/>
        </w:rPr>
        <w:t>lämna</w:t>
      </w:r>
      <w:r w:rsidRPr="006C2AD7">
        <w:rPr>
          <w:sz w:val="18"/>
          <w:szCs w:val="18"/>
        </w:rPr>
        <w:t xml:space="preserve"> hjälp</w:t>
      </w:r>
    </w:p>
    <w:p w14:paraId="2889F6F7" w14:textId="77777777" w:rsidR="00F71CC6" w:rsidRPr="006C2AD7" w:rsidRDefault="00AB307F" w:rsidP="00F71CC6">
      <w:pPr>
        <w:pStyle w:val="Brdtext"/>
        <w:rPr>
          <w:sz w:val="18"/>
          <w:szCs w:val="18"/>
        </w:rPr>
      </w:pPr>
      <w:r w:rsidRPr="006C2AD7">
        <w:rPr>
          <w:b/>
          <w:bCs/>
          <w:sz w:val="18"/>
          <w:szCs w:val="18"/>
        </w:rPr>
        <w:t>11 §</w:t>
      </w:r>
      <w:r w:rsidRPr="006C2AD7" w:rsidDel="009C04B5">
        <w:rPr>
          <w:sz w:val="18"/>
          <w:szCs w:val="18"/>
        </w:rPr>
        <w:t xml:space="preserve"> </w:t>
      </w:r>
      <w:r>
        <w:rPr>
          <w:sz w:val="18"/>
          <w:szCs w:val="18"/>
        </w:rPr>
        <w:t xml:space="preserve">Den </w:t>
      </w:r>
      <w:r w:rsidRPr="006C2AD7">
        <w:rPr>
          <w:sz w:val="18"/>
          <w:szCs w:val="18"/>
        </w:rPr>
        <w:t xml:space="preserve">som är föremål för offentlig kontroll </w:t>
      </w:r>
      <w:r w:rsidRPr="006C2AD7">
        <w:rPr>
          <w:i/>
          <w:sz w:val="18"/>
          <w:szCs w:val="18"/>
        </w:rPr>
        <w:t>eller annan offentlig verksamhet</w:t>
      </w:r>
      <w:r w:rsidRPr="006C2AD7">
        <w:rPr>
          <w:sz w:val="18"/>
          <w:szCs w:val="18"/>
        </w:rPr>
        <w:t xml:space="preserve"> </w:t>
      </w:r>
      <w:r w:rsidRPr="006C2AD7">
        <w:rPr>
          <w:i/>
          <w:sz w:val="18"/>
          <w:szCs w:val="18"/>
        </w:rPr>
        <w:t>ska,</w:t>
      </w:r>
      <w:r>
        <w:rPr>
          <w:sz w:val="18"/>
          <w:szCs w:val="18"/>
        </w:rPr>
        <w:t xml:space="preserve"> </w:t>
      </w:r>
      <w:r>
        <w:rPr>
          <w:i/>
          <w:iCs/>
          <w:sz w:val="18"/>
          <w:szCs w:val="18"/>
        </w:rPr>
        <w:t>u</w:t>
      </w:r>
      <w:r w:rsidRPr="006462A5">
        <w:rPr>
          <w:i/>
          <w:sz w:val="18"/>
          <w:szCs w:val="18"/>
        </w:rPr>
        <w:t>töver vad som följer av artik</w:t>
      </w:r>
      <w:r>
        <w:rPr>
          <w:i/>
          <w:sz w:val="18"/>
          <w:szCs w:val="18"/>
        </w:rPr>
        <w:t>el</w:t>
      </w:r>
      <w:r w:rsidRPr="006462A5">
        <w:rPr>
          <w:i/>
          <w:sz w:val="18"/>
          <w:szCs w:val="18"/>
        </w:rPr>
        <w:t xml:space="preserve"> 15.2 och 15.6 i förordning (EU) 2017/625 och artikel 46.2 i förordning (EU) 2016/1012</w:t>
      </w:r>
      <w:r>
        <w:rPr>
          <w:i/>
          <w:sz w:val="18"/>
          <w:szCs w:val="18"/>
        </w:rPr>
        <w:t>,</w:t>
      </w:r>
      <w:r w:rsidRPr="006462A5">
        <w:rPr>
          <w:i/>
          <w:sz w:val="18"/>
          <w:szCs w:val="18"/>
        </w:rPr>
        <w:t xml:space="preserve"> </w:t>
      </w:r>
      <w:r w:rsidRPr="006C2AD7">
        <w:rPr>
          <w:i/>
          <w:sz w:val="18"/>
          <w:szCs w:val="18"/>
        </w:rPr>
        <w:t>lämna</w:t>
      </w:r>
      <w:r w:rsidRPr="006C2AD7">
        <w:rPr>
          <w:sz w:val="18"/>
          <w:szCs w:val="18"/>
        </w:rPr>
        <w:t xml:space="preserve"> den hjälp som behövs för att kontrollen </w:t>
      </w:r>
      <w:r w:rsidRPr="006C2AD7">
        <w:rPr>
          <w:i/>
          <w:sz w:val="18"/>
          <w:szCs w:val="18"/>
        </w:rPr>
        <w:t>eller verksamheten</w:t>
      </w:r>
      <w:r w:rsidRPr="006C2AD7">
        <w:rPr>
          <w:sz w:val="18"/>
          <w:szCs w:val="18"/>
        </w:rPr>
        <w:t xml:space="preserve"> </w:t>
      </w:r>
      <w:r w:rsidRPr="008B5523">
        <w:rPr>
          <w:i/>
          <w:sz w:val="18"/>
          <w:szCs w:val="18"/>
        </w:rPr>
        <w:t>ska</w:t>
      </w:r>
      <w:r w:rsidRPr="006C2AD7">
        <w:rPr>
          <w:sz w:val="18"/>
          <w:szCs w:val="18"/>
        </w:rPr>
        <w:t xml:space="preserve"> kunna </w:t>
      </w:r>
      <w:r w:rsidRPr="006C2AD7">
        <w:rPr>
          <w:i/>
          <w:sz w:val="18"/>
          <w:szCs w:val="18"/>
        </w:rPr>
        <w:t>utföras</w:t>
      </w:r>
      <w:r w:rsidRPr="006C2AD7">
        <w:rPr>
          <w:sz w:val="18"/>
          <w:szCs w:val="18"/>
        </w:rPr>
        <w:t>.</w:t>
      </w:r>
    </w:p>
    <w:p w14:paraId="4FD43593" w14:textId="77777777" w:rsidR="00F71CC6" w:rsidRDefault="00F71CC6" w:rsidP="00F71CC6">
      <w:pPr>
        <w:pStyle w:val="Brdtext"/>
      </w:pPr>
    </w:p>
    <w:p w14:paraId="1B182C0F" w14:textId="77777777" w:rsidR="00F71CC6" w:rsidRDefault="00AB307F" w:rsidP="00F71CC6">
      <w:pPr>
        <w:pStyle w:val="Brdtext"/>
      </w:pPr>
      <w:r>
        <w:t>Paragrafen innehåller en bestämmelse om skyldighet för den som är före</w:t>
      </w:r>
      <w:r>
        <w:softHyphen/>
        <w:t>mål för offentlig kontroll att tillhandahålla den hjälp som behövs för att kontrollen ska kunna genomföras. Övervägandena finns i avsnitt 12.7.</w:t>
      </w:r>
    </w:p>
    <w:p w14:paraId="095F0542" w14:textId="77777777" w:rsidR="00F71CC6" w:rsidRDefault="00AB307F" w:rsidP="00F71CC6">
      <w:pPr>
        <w:pStyle w:val="Brdtextmedindrag"/>
      </w:pPr>
      <w:r>
        <w:t>Ändringen innebär att det upplyses om att bestämmelsen gäller utöver vad som följer om skyldighet för den som är föremål för offentlig kontroll eller annan offentlig verksamhet att lämna hjälp enligt artikel 15.2 och 15.6 i den nya kontrollförordningen och artikel 46.2 i förordningen om djuravel. Skyldigheten att lämna hjälp ska också gälla vid annan offentlig verksamhet.</w:t>
      </w:r>
    </w:p>
    <w:p w14:paraId="1D59653C" w14:textId="77777777" w:rsidR="00F71CC6" w:rsidRPr="007C1E0C" w:rsidRDefault="00AB307F" w:rsidP="00F71CC6">
      <w:pPr>
        <w:pStyle w:val="Rubrik4utannumrering"/>
        <w:rPr>
          <w:sz w:val="18"/>
          <w:szCs w:val="18"/>
        </w:rPr>
      </w:pPr>
      <w:r w:rsidRPr="007C1E0C">
        <w:rPr>
          <w:sz w:val="18"/>
          <w:szCs w:val="18"/>
        </w:rPr>
        <w:t xml:space="preserve">Förelägganden </w:t>
      </w:r>
    </w:p>
    <w:p w14:paraId="098D6161" w14:textId="77777777" w:rsidR="00F71CC6" w:rsidRPr="007C1E0C" w:rsidRDefault="00AB307F" w:rsidP="00F71CC6">
      <w:pPr>
        <w:pStyle w:val="Brdtext"/>
        <w:rPr>
          <w:sz w:val="18"/>
          <w:szCs w:val="18"/>
        </w:rPr>
      </w:pPr>
      <w:r w:rsidRPr="007C1E0C">
        <w:rPr>
          <w:b/>
          <w:sz w:val="18"/>
          <w:szCs w:val="18"/>
        </w:rPr>
        <w:t>12 §</w:t>
      </w:r>
      <w:r w:rsidRPr="007C1E0C">
        <w:rPr>
          <w:sz w:val="18"/>
          <w:szCs w:val="18"/>
        </w:rPr>
        <w:t xml:space="preserve"> Utöver vad som följer av de </w:t>
      </w:r>
      <w:r w:rsidRPr="007C1E0C">
        <w:rPr>
          <w:i/>
          <w:sz w:val="18"/>
          <w:szCs w:val="18"/>
        </w:rPr>
        <w:t>EU-bestämmelser</w:t>
      </w:r>
      <w:r w:rsidRPr="007C1E0C">
        <w:rPr>
          <w:sz w:val="18"/>
          <w:szCs w:val="18"/>
        </w:rPr>
        <w:t xml:space="preserve"> som lagen </w:t>
      </w:r>
      <w:r w:rsidRPr="007C1E0C">
        <w:rPr>
          <w:i/>
          <w:sz w:val="18"/>
          <w:szCs w:val="18"/>
        </w:rPr>
        <w:t>kompletterar</w:t>
      </w:r>
      <w:r w:rsidRPr="007C1E0C">
        <w:rPr>
          <w:sz w:val="18"/>
          <w:szCs w:val="18"/>
        </w:rPr>
        <w:t xml:space="preserve"> får en kontrollmyndighet </w:t>
      </w:r>
      <w:r w:rsidRPr="007C1E0C">
        <w:rPr>
          <w:i/>
          <w:iCs/>
          <w:sz w:val="18"/>
          <w:szCs w:val="18"/>
        </w:rPr>
        <w:t>besluta</w:t>
      </w:r>
      <w:r w:rsidRPr="007C1E0C">
        <w:rPr>
          <w:sz w:val="18"/>
          <w:szCs w:val="18"/>
        </w:rPr>
        <w:t xml:space="preserve"> de förelägganden som behövs för att lagen, de föreskrif</w:t>
      </w:r>
      <w:r>
        <w:rPr>
          <w:sz w:val="18"/>
          <w:szCs w:val="18"/>
        </w:rPr>
        <w:softHyphen/>
      </w:r>
      <w:r w:rsidRPr="007C1E0C">
        <w:rPr>
          <w:sz w:val="18"/>
          <w:szCs w:val="18"/>
        </w:rPr>
        <w:t xml:space="preserve">ter och beslut som har meddelats med stöd av lagen, de </w:t>
      </w:r>
      <w:r w:rsidRPr="007C1E0C">
        <w:rPr>
          <w:i/>
          <w:sz w:val="18"/>
          <w:szCs w:val="18"/>
        </w:rPr>
        <w:t>EU-bestämmelser</w:t>
      </w:r>
      <w:r w:rsidRPr="007C1E0C">
        <w:rPr>
          <w:sz w:val="18"/>
          <w:szCs w:val="18"/>
        </w:rPr>
        <w:t xml:space="preserve"> som lagen </w:t>
      </w:r>
      <w:r w:rsidRPr="007C1E0C">
        <w:rPr>
          <w:i/>
          <w:sz w:val="18"/>
          <w:szCs w:val="18"/>
        </w:rPr>
        <w:t>kompletterar</w:t>
      </w:r>
      <w:r w:rsidRPr="007C1E0C">
        <w:rPr>
          <w:sz w:val="18"/>
          <w:szCs w:val="18"/>
        </w:rPr>
        <w:t xml:space="preserve"> och de beslut som har meddelats med stöd av </w:t>
      </w:r>
      <w:r w:rsidRPr="007C1E0C">
        <w:rPr>
          <w:i/>
          <w:sz w:val="18"/>
          <w:szCs w:val="18"/>
        </w:rPr>
        <w:t>EU-bestämmel</w:t>
      </w:r>
      <w:r>
        <w:rPr>
          <w:i/>
          <w:sz w:val="18"/>
          <w:szCs w:val="18"/>
        </w:rPr>
        <w:softHyphen/>
      </w:r>
      <w:r w:rsidRPr="007C1E0C">
        <w:rPr>
          <w:i/>
          <w:sz w:val="18"/>
          <w:szCs w:val="18"/>
        </w:rPr>
        <w:t>serna</w:t>
      </w:r>
      <w:r w:rsidRPr="007C1E0C">
        <w:rPr>
          <w:sz w:val="18"/>
          <w:szCs w:val="18"/>
        </w:rPr>
        <w:t xml:space="preserve"> </w:t>
      </w:r>
      <w:r w:rsidRPr="00E11ECB">
        <w:rPr>
          <w:i/>
          <w:sz w:val="18"/>
          <w:szCs w:val="18"/>
        </w:rPr>
        <w:t>ska</w:t>
      </w:r>
      <w:r w:rsidRPr="007C1E0C">
        <w:rPr>
          <w:sz w:val="18"/>
          <w:szCs w:val="18"/>
        </w:rPr>
        <w:t xml:space="preserve"> följas.</w:t>
      </w:r>
    </w:p>
    <w:p w14:paraId="0FDD6AA8" w14:textId="77777777" w:rsidR="00F71CC6" w:rsidRDefault="00F71CC6" w:rsidP="00F71CC6">
      <w:pPr>
        <w:pStyle w:val="Brdtext"/>
      </w:pPr>
    </w:p>
    <w:p w14:paraId="3C516D26" w14:textId="77777777" w:rsidR="00F71CC6" w:rsidRDefault="00AB307F" w:rsidP="00F71CC6">
      <w:pPr>
        <w:pStyle w:val="Brdtext"/>
      </w:pPr>
      <w:r>
        <w:t>I paragrafen finns bestämmelser om kontrollmyndigheternas rätt att meddela förelägganden.</w:t>
      </w:r>
    </w:p>
    <w:p w14:paraId="1AD51489" w14:textId="77777777" w:rsidR="00F71CC6" w:rsidRDefault="00AB307F" w:rsidP="00F71CC6">
      <w:pPr>
        <w:pStyle w:val="Brdtextmedindrag"/>
      </w:pPr>
      <w:r>
        <w:t>Bestämmelsen ändras på så sätt att det i paragrafen anges att kontroll</w:t>
      </w:r>
      <w:r>
        <w:softHyphen/>
        <w:t xml:space="preserve">myndigheten får besluta förelägganden istället för förelägganden och förbud. Rätten att besluta om förelägganden innefattar en möjlighet att besluta om förbud, jfr 8 kap. 9 § djurskyddslagen och prop. 2017/18:147, s. 333. Därutöver </w:t>
      </w:r>
      <w:r w:rsidRPr="00E3654A">
        <w:t>ändras EG-bestämmelser till EU-bestämmelser</w:t>
      </w:r>
      <w:r>
        <w:t xml:space="preserve">. Det görs även en språklig ändring. </w:t>
      </w:r>
    </w:p>
    <w:p w14:paraId="7B819B6A" w14:textId="77777777" w:rsidR="00F71CC6" w:rsidRPr="009C3CC1" w:rsidRDefault="00AB307F" w:rsidP="00F71CC6">
      <w:pPr>
        <w:pStyle w:val="Rubrik4utannumrering"/>
        <w:rPr>
          <w:sz w:val="18"/>
          <w:szCs w:val="18"/>
        </w:rPr>
      </w:pPr>
      <w:r w:rsidRPr="009C3CC1">
        <w:rPr>
          <w:sz w:val="18"/>
          <w:szCs w:val="18"/>
        </w:rPr>
        <w:t xml:space="preserve">Vite </w:t>
      </w:r>
      <w:r w:rsidRPr="009C3CC1">
        <w:rPr>
          <w:sz w:val="18"/>
          <w:szCs w:val="18"/>
        </w:rPr>
        <w:tab/>
      </w:r>
    </w:p>
    <w:p w14:paraId="363434EF" w14:textId="77777777" w:rsidR="00F71CC6" w:rsidRPr="009C3CC1" w:rsidRDefault="00AB307F" w:rsidP="00F71CC6">
      <w:pPr>
        <w:pStyle w:val="Brdtext"/>
        <w:rPr>
          <w:sz w:val="18"/>
          <w:szCs w:val="18"/>
        </w:rPr>
      </w:pPr>
      <w:r w:rsidRPr="009C3CC1">
        <w:rPr>
          <w:b/>
          <w:sz w:val="18"/>
          <w:szCs w:val="18"/>
        </w:rPr>
        <w:t>13 §</w:t>
      </w:r>
      <w:r w:rsidRPr="009C3CC1">
        <w:rPr>
          <w:sz w:val="18"/>
          <w:szCs w:val="18"/>
        </w:rPr>
        <w:t xml:space="preserve"> Förelägganden enligt denna lag eller enligt de </w:t>
      </w:r>
      <w:r w:rsidRPr="009C3CC1">
        <w:rPr>
          <w:i/>
          <w:sz w:val="18"/>
          <w:szCs w:val="18"/>
        </w:rPr>
        <w:t>EU-bestämmelser</w:t>
      </w:r>
      <w:r w:rsidRPr="009C3CC1">
        <w:rPr>
          <w:sz w:val="18"/>
          <w:szCs w:val="18"/>
        </w:rPr>
        <w:t xml:space="preserve"> som lagen </w:t>
      </w:r>
      <w:r w:rsidRPr="009C3CC1">
        <w:rPr>
          <w:i/>
          <w:sz w:val="18"/>
          <w:szCs w:val="18"/>
        </w:rPr>
        <w:t xml:space="preserve">kompletterar </w:t>
      </w:r>
      <w:r w:rsidRPr="009C3CC1">
        <w:rPr>
          <w:sz w:val="18"/>
          <w:szCs w:val="18"/>
        </w:rPr>
        <w:t>får förenas med vite.</w:t>
      </w:r>
    </w:p>
    <w:p w14:paraId="0BDF7F62" w14:textId="77777777" w:rsidR="00F71CC6" w:rsidRDefault="00F71CC6" w:rsidP="00F71CC6">
      <w:pPr>
        <w:pStyle w:val="Brdtext"/>
      </w:pPr>
    </w:p>
    <w:p w14:paraId="18267BD1" w14:textId="77777777" w:rsidR="00F71CC6" w:rsidRDefault="00AB307F" w:rsidP="00F71CC6">
      <w:pPr>
        <w:pStyle w:val="Brdtext"/>
      </w:pPr>
      <w:r>
        <w:t>Paragrafen reglerar möjligheten att förena förelägganden med vite. Liksom i 12 § ändras uttrycket ”förelägganden och förbud” till endast förelägganden. Därutöver</w:t>
      </w:r>
      <w:r w:rsidRPr="000A7833">
        <w:t xml:space="preserve"> ändras EG-bestämmelser till EU-bestämmelser</w:t>
      </w:r>
      <w:r>
        <w:t>.</w:t>
      </w:r>
      <w:r w:rsidRPr="000A7833">
        <w:t xml:space="preserve"> </w:t>
      </w:r>
      <w:r>
        <w:t xml:space="preserve">Det görs även en språklig ändring. Allmänna bestämmelser om vite finns i viteslagen. </w:t>
      </w:r>
    </w:p>
    <w:p w14:paraId="1768B0A8" w14:textId="77777777" w:rsidR="00F71CC6" w:rsidRPr="00AE2C78" w:rsidRDefault="00AB307F" w:rsidP="00F71CC6">
      <w:pPr>
        <w:pStyle w:val="Rubrik4utannumrering"/>
        <w:rPr>
          <w:sz w:val="18"/>
          <w:szCs w:val="18"/>
        </w:rPr>
      </w:pPr>
      <w:r w:rsidRPr="00AE2C78">
        <w:rPr>
          <w:sz w:val="18"/>
          <w:szCs w:val="18"/>
        </w:rPr>
        <w:t>Rättelse</w:t>
      </w:r>
    </w:p>
    <w:p w14:paraId="264DEB8F" w14:textId="77777777" w:rsidR="00F71CC6" w:rsidRPr="00AE2C78" w:rsidRDefault="00AB307F" w:rsidP="00F71CC6">
      <w:pPr>
        <w:pStyle w:val="Brdtext"/>
        <w:rPr>
          <w:sz w:val="18"/>
          <w:szCs w:val="18"/>
        </w:rPr>
      </w:pPr>
      <w:r w:rsidRPr="00AE2C78">
        <w:rPr>
          <w:b/>
          <w:sz w:val="18"/>
          <w:szCs w:val="18"/>
        </w:rPr>
        <w:t>14 §</w:t>
      </w:r>
      <w:r w:rsidRPr="00AE2C78">
        <w:rPr>
          <w:sz w:val="18"/>
          <w:szCs w:val="18"/>
        </w:rPr>
        <w:t xml:space="preserve"> Om någon inte fullgör sina skyldigheter enligt lagen, de föreskrifter eller beslut som har meddelats med stöd av lagen, de </w:t>
      </w:r>
      <w:r w:rsidRPr="00AE2C78">
        <w:rPr>
          <w:i/>
          <w:sz w:val="18"/>
          <w:szCs w:val="18"/>
        </w:rPr>
        <w:t>EU-bestämmelser</w:t>
      </w:r>
      <w:r w:rsidRPr="00AE2C78">
        <w:rPr>
          <w:sz w:val="18"/>
          <w:szCs w:val="18"/>
        </w:rPr>
        <w:t xml:space="preserve"> som lagen </w:t>
      </w:r>
      <w:r w:rsidRPr="00AE2C78">
        <w:rPr>
          <w:i/>
          <w:sz w:val="18"/>
          <w:szCs w:val="18"/>
        </w:rPr>
        <w:t>kompletterar</w:t>
      </w:r>
      <w:r w:rsidRPr="00AE2C78">
        <w:rPr>
          <w:sz w:val="18"/>
          <w:szCs w:val="18"/>
        </w:rPr>
        <w:t xml:space="preserve"> eller de beslut som har meddelats med stöd av </w:t>
      </w:r>
      <w:r w:rsidRPr="00AE2C78">
        <w:rPr>
          <w:i/>
          <w:sz w:val="18"/>
          <w:szCs w:val="18"/>
        </w:rPr>
        <w:t>EU-bestämmelserna</w:t>
      </w:r>
      <w:r w:rsidRPr="00AE2C78">
        <w:rPr>
          <w:sz w:val="18"/>
          <w:szCs w:val="18"/>
        </w:rPr>
        <w:t>, får kontrollmyndigheten besluta om rättelse på hans eller hennes bekostnad.</w:t>
      </w:r>
    </w:p>
    <w:p w14:paraId="16528E37" w14:textId="77777777" w:rsidR="00F71CC6" w:rsidRDefault="00F71CC6" w:rsidP="00F71CC6">
      <w:pPr>
        <w:pStyle w:val="Brdtext"/>
      </w:pPr>
    </w:p>
    <w:p w14:paraId="78268F78" w14:textId="77777777" w:rsidR="00F71CC6" w:rsidRDefault="00AB307F" w:rsidP="00F71CC6">
      <w:pPr>
        <w:pStyle w:val="Brdtext"/>
      </w:pPr>
      <w:r>
        <w:t xml:space="preserve">I paragrafen ändras EG-bestämmelser till EU-bestämmelser. Det görs även en språklig ändring. </w:t>
      </w:r>
    </w:p>
    <w:p w14:paraId="7A5AF756" w14:textId="77777777" w:rsidR="00F71CC6" w:rsidRPr="00AE2C78" w:rsidRDefault="00AB307F" w:rsidP="00F71CC6">
      <w:pPr>
        <w:pStyle w:val="Rubrik4utannumrering"/>
        <w:rPr>
          <w:sz w:val="18"/>
          <w:szCs w:val="18"/>
        </w:rPr>
      </w:pPr>
      <w:r w:rsidRPr="00AE2C78">
        <w:rPr>
          <w:sz w:val="18"/>
          <w:szCs w:val="18"/>
        </w:rPr>
        <w:t>Hjälp av Polismyndigheten</w:t>
      </w:r>
    </w:p>
    <w:p w14:paraId="0ECF8B1E" w14:textId="77777777" w:rsidR="00F71CC6" w:rsidRPr="00AE2C78" w:rsidRDefault="00AB307F" w:rsidP="00F71CC6">
      <w:pPr>
        <w:pStyle w:val="Brdtext"/>
        <w:rPr>
          <w:sz w:val="18"/>
          <w:szCs w:val="18"/>
        </w:rPr>
      </w:pPr>
      <w:r w:rsidRPr="00AE2C78">
        <w:rPr>
          <w:b/>
          <w:sz w:val="18"/>
          <w:szCs w:val="18"/>
        </w:rPr>
        <w:t>15 §</w:t>
      </w:r>
      <w:r w:rsidRPr="00AE2C78">
        <w:rPr>
          <w:sz w:val="18"/>
          <w:szCs w:val="18"/>
        </w:rPr>
        <w:t xml:space="preserve"> Polismyndigheten ska lämna den hjälp som behövs för utövande av offentlig kontroll eller verkställighet av beslut enligt denna lag, de föreskrifter eller beslut som har meddelats med stöd av lagen, de EU-bestämmelser som lagen </w:t>
      </w:r>
      <w:r w:rsidRPr="00AE2C78">
        <w:rPr>
          <w:i/>
          <w:sz w:val="18"/>
          <w:szCs w:val="18"/>
        </w:rPr>
        <w:t>komplette</w:t>
      </w:r>
      <w:r>
        <w:rPr>
          <w:i/>
          <w:sz w:val="18"/>
          <w:szCs w:val="18"/>
        </w:rPr>
        <w:softHyphen/>
      </w:r>
      <w:r w:rsidRPr="00AE2C78">
        <w:rPr>
          <w:i/>
          <w:sz w:val="18"/>
          <w:szCs w:val="18"/>
        </w:rPr>
        <w:t>rar</w:t>
      </w:r>
      <w:r w:rsidRPr="00AE2C78">
        <w:rPr>
          <w:sz w:val="18"/>
          <w:szCs w:val="18"/>
        </w:rPr>
        <w:t xml:space="preserve"> eller de beslut som har meddelats med stöd av EU-bestämmelserna.</w:t>
      </w:r>
    </w:p>
    <w:p w14:paraId="4B18AE87" w14:textId="77777777" w:rsidR="00F71CC6" w:rsidRPr="00AE2C78" w:rsidRDefault="00AB307F" w:rsidP="00F71CC6">
      <w:pPr>
        <w:pStyle w:val="Brdtextmedindrag"/>
        <w:rPr>
          <w:sz w:val="18"/>
          <w:szCs w:val="18"/>
        </w:rPr>
      </w:pPr>
      <w:r w:rsidRPr="00AE2C78">
        <w:rPr>
          <w:sz w:val="18"/>
          <w:szCs w:val="18"/>
        </w:rPr>
        <w:t>Hjälp enligt första stycket får begäras endast om</w:t>
      </w:r>
    </w:p>
    <w:p w14:paraId="0CEC4677" w14:textId="77777777" w:rsidR="00F71CC6" w:rsidRPr="00AE2C78" w:rsidRDefault="00AB307F" w:rsidP="00F71CC6">
      <w:pPr>
        <w:pStyle w:val="Brdtextmedindrag"/>
        <w:rPr>
          <w:sz w:val="18"/>
          <w:szCs w:val="18"/>
        </w:rPr>
      </w:pPr>
      <w:r w:rsidRPr="00AE2C78">
        <w:rPr>
          <w:sz w:val="18"/>
          <w:szCs w:val="18"/>
        </w:rPr>
        <w:t>1. det på grund av särskilda omständigheter kan befaras att åtgärden inte kan utföras utan att en polismans särskilda befogenheter enligt 10 § polislagen (1984:387) behöver tillgripas, eller</w:t>
      </w:r>
    </w:p>
    <w:p w14:paraId="5F57F967" w14:textId="77777777" w:rsidR="00F71CC6" w:rsidRPr="00AE2C78" w:rsidRDefault="00AB307F" w:rsidP="00F71CC6">
      <w:pPr>
        <w:pStyle w:val="Brdtextmedindrag"/>
        <w:rPr>
          <w:sz w:val="18"/>
          <w:szCs w:val="18"/>
        </w:rPr>
      </w:pPr>
      <w:r w:rsidRPr="00AE2C78">
        <w:rPr>
          <w:sz w:val="18"/>
          <w:szCs w:val="18"/>
        </w:rPr>
        <w:t>2. det annars finns synnerliga skäl.</w:t>
      </w:r>
    </w:p>
    <w:p w14:paraId="4D07CAC5" w14:textId="77777777" w:rsidR="00F71CC6" w:rsidRDefault="00F71CC6" w:rsidP="00F71CC6">
      <w:pPr>
        <w:pStyle w:val="Brdtextmedindrag"/>
        <w:ind w:firstLine="0"/>
      </w:pPr>
    </w:p>
    <w:p w14:paraId="3EFAC60D" w14:textId="77777777" w:rsidR="00F71CC6" w:rsidRDefault="00AB307F" w:rsidP="00F71CC6">
      <w:pPr>
        <w:pStyle w:val="Brdtextmedindrag"/>
        <w:ind w:firstLine="0"/>
      </w:pPr>
      <w:r>
        <w:t xml:space="preserve">I paragrafen görs en språklig ändring i </w:t>
      </w:r>
      <w:r w:rsidRPr="00BD5593">
        <w:rPr>
          <w:i/>
          <w:iCs/>
        </w:rPr>
        <w:t>första stycket</w:t>
      </w:r>
      <w:r>
        <w:t>.</w:t>
      </w:r>
    </w:p>
    <w:p w14:paraId="358CBC70" w14:textId="77777777" w:rsidR="00F71CC6" w:rsidRPr="00AE2C78" w:rsidRDefault="00AB307F" w:rsidP="00F71CC6">
      <w:pPr>
        <w:pStyle w:val="Rubrik4utannumrering"/>
        <w:rPr>
          <w:sz w:val="18"/>
          <w:szCs w:val="18"/>
        </w:rPr>
      </w:pPr>
      <w:r w:rsidRPr="00AE2C78">
        <w:rPr>
          <w:sz w:val="18"/>
          <w:szCs w:val="18"/>
        </w:rPr>
        <w:t>Avgifter</w:t>
      </w:r>
    </w:p>
    <w:p w14:paraId="7325D4C0" w14:textId="77777777" w:rsidR="00F71CC6" w:rsidRPr="00AE2C78" w:rsidRDefault="00AB307F" w:rsidP="00F71CC6">
      <w:pPr>
        <w:pStyle w:val="Brdtext"/>
        <w:rPr>
          <w:sz w:val="18"/>
          <w:szCs w:val="18"/>
        </w:rPr>
      </w:pPr>
      <w:r w:rsidRPr="00AE2C78">
        <w:rPr>
          <w:b/>
          <w:sz w:val="18"/>
          <w:szCs w:val="18"/>
        </w:rPr>
        <w:t>16 §</w:t>
      </w:r>
      <w:r w:rsidRPr="00AE2C78">
        <w:rPr>
          <w:sz w:val="18"/>
          <w:szCs w:val="18"/>
        </w:rPr>
        <w:t xml:space="preserve"> Regeringen eller </w:t>
      </w:r>
      <w:r w:rsidRPr="00AE2C78">
        <w:rPr>
          <w:i/>
          <w:sz w:val="18"/>
          <w:szCs w:val="18"/>
        </w:rPr>
        <w:t xml:space="preserve">den myndighet som regeringen bestämmer </w:t>
      </w:r>
      <w:r w:rsidRPr="00AE2C78">
        <w:rPr>
          <w:sz w:val="18"/>
          <w:szCs w:val="18"/>
        </w:rPr>
        <w:t>får meddela föreskrifter om skyldighet att betala</w:t>
      </w:r>
      <w:r w:rsidRPr="00AE2C78" w:rsidDel="00EC4702">
        <w:rPr>
          <w:sz w:val="18"/>
          <w:szCs w:val="18"/>
        </w:rPr>
        <w:t xml:space="preserve"> </w:t>
      </w:r>
      <w:r w:rsidRPr="00AE2C78">
        <w:rPr>
          <w:i/>
          <w:sz w:val="18"/>
          <w:szCs w:val="18"/>
        </w:rPr>
        <w:t xml:space="preserve">avgifter </w:t>
      </w:r>
      <w:r w:rsidRPr="00AE2C78">
        <w:rPr>
          <w:sz w:val="18"/>
          <w:szCs w:val="18"/>
        </w:rPr>
        <w:t xml:space="preserve">för offentlig kontroll </w:t>
      </w:r>
      <w:r w:rsidRPr="00AE2C78">
        <w:rPr>
          <w:i/>
          <w:sz w:val="18"/>
          <w:szCs w:val="18"/>
        </w:rPr>
        <w:t>och annan offentlig verksamhet</w:t>
      </w:r>
      <w:r w:rsidRPr="00AE2C78">
        <w:rPr>
          <w:sz w:val="18"/>
          <w:szCs w:val="18"/>
        </w:rPr>
        <w:t>.</w:t>
      </w:r>
    </w:p>
    <w:p w14:paraId="0D5FAF35" w14:textId="77777777" w:rsidR="00F71CC6" w:rsidRPr="00AE2C78" w:rsidRDefault="00AB307F" w:rsidP="00F71CC6">
      <w:pPr>
        <w:pStyle w:val="Brdtextmedindrag"/>
        <w:rPr>
          <w:sz w:val="18"/>
          <w:szCs w:val="18"/>
        </w:rPr>
      </w:pPr>
      <w:r w:rsidRPr="00AE2C78">
        <w:rPr>
          <w:sz w:val="18"/>
          <w:szCs w:val="18"/>
        </w:rPr>
        <w:t xml:space="preserve">Regeringen </w:t>
      </w:r>
      <w:r w:rsidRPr="00325C9A">
        <w:rPr>
          <w:iCs/>
          <w:sz w:val="18"/>
          <w:szCs w:val="18"/>
        </w:rPr>
        <w:t>eller</w:t>
      </w:r>
      <w:r w:rsidRPr="00AE2C78">
        <w:rPr>
          <w:i/>
          <w:sz w:val="18"/>
          <w:szCs w:val="18"/>
        </w:rPr>
        <w:t xml:space="preserve"> den myndighet som regeringen bestämmer</w:t>
      </w:r>
      <w:r w:rsidRPr="00AE2C78">
        <w:rPr>
          <w:sz w:val="18"/>
          <w:szCs w:val="18"/>
        </w:rPr>
        <w:t xml:space="preserve"> får meddela före</w:t>
      </w:r>
      <w:r>
        <w:rPr>
          <w:sz w:val="18"/>
          <w:szCs w:val="18"/>
        </w:rPr>
        <w:softHyphen/>
      </w:r>
      <w:r w:rsidRPr="00AE2C78">
        <w:rPr>
          <w:sz w:val="18"/>
          <w:szCs w:val="18"/>
        </w:rPr>
        <w:t xml:space="preserve">skrifter om hur avgifterna </w:t>
      </w:r>
      <w:r w:rsidRPr="00AE2C78">
        <w:rPr>
          <w:i/>
          <w:sz w:val="18"/>
          <w:szCs w:val="18"/>
        </w:rPr>
        <w:t xml:space="preserve">ska </w:t>
      </w:r>
      <w:r w:rsidRPr="00AE2C78">
        <w:rPr>
          <w:sz w:val="18"/>
          <w:szCs w:val="18"/>
        </w:rPr>
        <w:t>beräknas.</w:t>
      </w:r>
    </w:p>
    <w:p w14:paraId="2AD135A2" w14:textId="77777777" w:rsidR="00F71CC6" w:rsidRDefault="00F71CC6" w:rsidP="00F71CC6">
      <w:pPr>
        <w:pStyle w:val="Brdtext"/>
      </w:pPr>
    </w:p>
    <w:p w14:paraId="3703563A" w14:textId="77777777" w:rsidR="00F71CC6" w:rsidRDefault="00AB307F" w:rsidP="00F71CC6">
      <w:pPr>
        <w:pStyle w:val="Brdtext"/>
      </w:pPr>
      <w:r>
        <w:t>Paragrafen innehåller bestämmelser om rätt för regeringen eller den myndighet som regeringen bestämmer att meddela föreskrifter om avgifter. Övervägandena finns i avsnitt 12.8.</w:t>
      </w:r>
    </w:p>
    <w:p w14:paraId="160FC8C3" w14:textId="77777777" w:rsidR="00F71CC6" w:rsidRDefault="00AB307F" w:rsidP="00F71CC6">
      <w:pPr>
        <w:pStyle w:val="Brdtextmedindrag"/>
      </w:pPr>
      <w:r>
        <w:t xml:space="preserve">Ändringen i </w:t>
      </w:r>
      <w:r w:rsidRPr="00150F9E">
        <w:rPr>
          <w:i/>
          <w:iCs/>
        </w:rPr>
        <w:t>första styck</w:t>
      </w:r>
      <w:r w:rsidRPr="00150F9E">
        <w:t>et</w:t>
      </w:r>
      <w:r>
        <w:t xml:space="preserve"> innebär att föreskrifter får meddelas om skyldighet att betala avgift även för annan offentlig verksamhet. Enligt den nya kontrollförordningen ska medlemsstaterna säkerställa att det finns till</w:t>
      </w:r>
      <w:r>
        <w:softHyphen/>
        <w:t>räckliga finansiella resurser för att de behöriga myndigheterna ska kunna utföra annan offentlig verksamhet (artikel 78) och medlemsstaterna får ta ut avgifter för att täcka kostnaderna för denna verksamhet (artikel 80). I förordningen om djuravel anges att medlemsstaterna ska se till att tillräck</w:t>
      </w:r>
      <w:r>
        <w:softHyphen/>
        <w:t>liga finansiella resurser finns tillgängliga för att säkerställa att de behöriga myndigheterna har den personal och andra resurser som krävs för att genomföra offentlig kontroll och annan offentlig verksamhet (artikel 51). Uttrycket annan offentlig verksamhet rymmer bl.a. åtgärder som syftar till att säkerställa att en aktör åtgärdar bristande efterlevnad samt åtgärder som syftar till att förebygga och främja regelefterlevnad.</w:t>
      </w:r>
    </w:p>
    <w:p w14:paraId="7695A492" w14:textId="77777777" w:rsidR="00F71CC6" w:rsidRDefault="00AB307F" w:rsidP="00F71CC6">
      <w:pPr>
        <w:pStyle w:val="Brdtextmedindrag"/>
      </w:pPr>
      <w:r>
        <w:t xml:space="preserve">I både </w:t>
      </w:r>
      <w:r w:rsidRPr="00263B90">
        <w:rPr>
          <w:i/>
          <w:iCs/>
        </w:rPr>
        <w:t xml:space="preserve">första </w:t>
      </w:r>
      <w:r w:rsidRPr="003E5AC9">
        <w:t xml:space="preserve">och </w:t>
      </w:r>
      <w:r w:rsidRPr="00263B90">
        <w:rPr>
          <w:i/>
          <w:iCs/>
        </w:rPr>
        <w:t>andra styckena</w:t>
      </w:r>
      <w:r>
        <w:t xml:space="preserve"> ändras också bemyndigandet så att det anges att föreskriftsrätten kan subdelegeras till den myndighet som rege</w:t>
      </w:r>
      <w:r>
        <w:softHyphen/>
        <w:t xml:space="preserve">ringen bestämmer i stället för som i dag till Jordbruksverket. </w:t>
      </w:r>
    </w:p>
    <w:p w14:paraId="65D77D08" w14:textId="77777777" w:rsidR="00F71CC6" w:rsidRDefault="00F71CC6" w:rsidP="00F71CC6">
      <w:pPr>
        <w:pStyle w:val="Brdtext"/>
      </w:pPr>
    </w:p>
    <w:p w14:paraId="16E48FD3" w14:textId="77777777" w:rsidR="00F71CC6" w:rsidRPr="004536F3" w:rsidRDefault="00AB307F" w:rsidP="00F71CC6">
      <w:pPr>
        <w:pStyle w:val="Brdtext"/>
        <w:rPr>
          <w:sz w:val="18"/>
          <w:szCs w:val="18"/>
        </w:rPr>
      </w:pPr>
      <w:r w:rsidRPr="004536F3">
        <w:rPr>
          <w:b/>
          <w:sz w:val="18"/>
          <w:szCs w:val="18"/>
        </w:rPr>
        <w:t>18 §</w:t>
      </w:r>
      <w:r w:rsidRPr="004536F3">
        <w:rPr>
          <w:sz w:val="18"/>
          <w:szCs w:val="18"/>
        </w:rPr>
        <w:t xml:space="preserve"> </w:t>
      </w:r>
      <w:r w:rsidRPr="004536F3">
        <w:rPr>
          <w:i/>
          <w:sz w:val="18"/>
          <w:szCs w:val="18"/>
        </w:rPr>
        <w:t xml:space="preserve">Det ska inte dömas </w:t>
      </w:r>
      <w:r w:rsidRPr="004536F3">
        <w:rPr>
          <w:i/>
          <w:iCs/>
          <w:sz w:val="18"/>
          <w:szCs w:val="18"/>
        </w:rPr>
        <w:t>till</w:t>
      </w:r>
      <w:r w:rsidRPr="004536F3">
        <w:rPr>
          <w:i/>
          <w:sz w:val="18"/>
          <w:szCs w:val="18"/>
        </w:rPr>
        <w:t xml:space="preserve"> </w:t>
      </w:r>
      <w:r w:rsidRPr="004536F3">
        <w:rPr>
          <w:sz w:val="18"/>
          <w:szCs w:val="18"/>
        </w:rPr>
        <w:t>ansvar enligt denna lag</w:t>
      </w:r>
      <w:r>
        <w:rPr>
          <w:sz w:val="18"/>
          <w:szCs w:val="18"/>
        </w:rPr>
        <w:t>,</w:t>
      </w:r>
      <w:r w:rsidRPr="004536F3">
        <w:rPr>
          <w:sz w:val="18"/>
          <w:szCs w:val="18"/>
        </w:rPr>
        <w:t xml:space="preserve"> om gärningen är belagd med straff i brottsbalken.</w:t>
      </w:r>
    </w:p>
    <w:p w14:paraId="596E450D" w14:textId="77777777" w:rsidR="00F71CC6" w:rsidRPr="004536F3" w:rsidRDefault="00AB307F" w:rsidP="00F71CC6">
      <w:pPr>
        <w:pStyle w:val="Brdtextmedindrag"/>
        <w:rPr>
          <w:sz w:val="18"/>
          <w:szCs w:val="18"/>
        </w:rPr>
      </w:pPr>
      <w:r w:rsidRPr="004536F3">
        <w:rPr>
          <w:i/>
          <w:sz w:val="18"/>
          <w:szCs w:val="18"/>
        </w:rPr>
        <w:t xml:space="preserve">Det ska inte </w:t>
      </w:r>
      <w:r>
        <w:rPr>
          <w:i/>
          <w:iCs/>
          <w:sz w:val="18"/>
          <w:szCs w:val="18"/>
        </w:rPr>
        <w:t xml:space="preserve">heller </w:t>
      </w:r>
      <w:r w:rsidRPr="004536F3">
        <w:rPr>
          <w:i/>
          <w:sz w:val="18"/>
          <w:szCs w:val="18"/>
        </w:rPr>
        <w:t>dömas</w:t>
      </w:r>
      <w:r w:rsidRPr="004536F3">
        <w:rPr>
          <w:sz w:val="18"/>
          <w:szCs w:val="18"/>
        </w:rPr>
        <w:t xml:space="preserve"> till ansvar enligt denna lag för </w:t>
      </w:r>
      <w:r w:rsidRPr="004536F3">
        <w:rPr>
          <w:i/>
          <w:sz w:val="18"/>
          <w:szCs w:val="18"/>
        </w:rPr>
        <w:t>en</w:t>
      </w:r>
      <w:r w:rsidRPr="004536F3">
        <w:rPr>
          <w:sz w:val="18"/>
          <w:szCs w:val="18"/>
        </w:rPr>
        <w:t xml:space="preserve"> gärning som omfattas av </w:t>
      </w:r>
      <w:r w:rsidRPr="004536F3">
        <w:rPr>
          <w:i/>
          <w:sz w:val="18"/>
          <w:szCs w:val="18"/>
        </w:rPr>
        <w:t>ett föreläggande om vite om gärningen ligger till grund för en ansökan om utdömande av vitet</w:t>
      </w:r>
      <w:r w:rsidRPr="004536F3">
        <w:rPr>
          <w:sz w:val="18"/>
          <w:szCs w:val="18"/>
        </w:rPr>
        <w:t>.</w:t>
      </w:r>
    </w:p>
    <w:p w14:paraId="765BF4C9" w14:textId="77777777" w:rsidR="00F71CC6" w:rsidRDefault="00F71CC6" w:rsidP="00F71CC6">
      <w:pPr>
        <w:pStyle w:val="Brdtext"/>
      </w:pPr>
    </w:p>
    <w:p w14:paraId="40CAC6E5" w14:textId="77777777" w:rsidR="00F71CC6" w:rsidRDefault="00AB307F" w:rsidP="00F71CC6">
      <w:pPr>
        <w:pStyle w:val="Brdtext"/>
      </w:pPr>
      <w:r w:rsidRPr="006A058D">
        <w:t>Paragrafen anger när det inte ska dömas till ansvar för en g</w:t>
      </w:r>
      <w:r>
        <w:t>ä</w:t>
      </w:r>
      <w:r w:rsidRPr="006A058D">
        <w:t>rning</w:t>
      </w:r>
      <w:r>
        <w:rPr>
          <w:i/>
          <w:iCs/>
        </w:rPr>
        <w:t xml:space="preserve">. </w:t>
      </w:r>
      <w:r w:rsidRPr="006A058D">
        <w:t>Över</w:t>
      </w:r>
      <w:r>
        <w:softHyphen/>
      </w:r>
      <w:r w:rsidRPr="006A058D">
        <w:t xml:space="preserve">vägandena finns i avsnitt </w:t>
      </w:r>
      <w:r>
        <w:t>12.12</w:t>
      </w:r>
      <w:r w:rsidRPr="006A058D">
        <w:t xml:space="preserve">.   </w:t>
      </w:r>
    </w:p>
    <w:p w14:paraId="3E3D0D0B" w14:textId="77777777" w:rsidR="00F71CC6" w:rsidRDefault="00AB307F" w:rsidP="00F71CC6">
      <w:pPr>
        <w:pStyle w:val="Brdtextmedindrag"/>
      </w:pPr>
      <w:r>
        <w:t xml:space="preserve">Ändringen i </w:t>
      </w:r>
      <w:r w:rsidRPr="006462A5">
        <w:rPr>
          <w:i/>
          <w:iCs/>
        </w:rPr>
        <w:t>första stycket</w:t>
      </w:r>
      <w:r>
        <w:t xml:space="preserve"> är språklig.</w:t>
      </w:r>
    </w:p>
    <w:p w14:paraId="472A2E45" w14:textId="77777777" w:rsidR="00F71CC6" w:rsidRDefault="00AB307F" w:rsidP="00F71CC6">
      <w:pPr>
        <w:pStyle w:val="Brdtextmedindrag"/>
      </w:pPr>
      <w:r w:rsidRPr="00263B90">
        <w:rPr>
          <w:i/>
          <w:iCs/>
        </w:rPr>
        <w:t>Andra stycket</w:t>
      </w:r>
      <w:r>
        <w:t xml:space="preserve"> ändras. Det som ska avgöra när ett hinder mot att döma till straffansvar för samma gärning uppkommer är den tidpunkt då det inleds en domstolsprocess om utdömande av vite, inte som idag när ett vitesföreläggande eller vitesförbud har överträtts.</w:t>
      </w:r>
    </w:p>
    <w:p w14:paraId="383DEDA6" w14:textId="77777777" w:rsidR="00F71CC6" w:rsidRDefault="00AB307F" w:rsidP="00F71CC6">
      <w:pPr>
        <w:pStyle w:val="Brdtext"/>
      </w:pPr>
      <w:r>
        <w:t xml:space="preserve"> </w:t>
      </w:r>
    </w:p>
    <w:p w14:paraId="3AD2D850" w14:textId="77777777" w:rsidR="00F71CC6" w:rsidRPr="00206C14" w:rsidRDefault="00AB307F" w:rsidP="00F71CC6">
      <w:pPr>
        <w:pStyle w:val="Brdtext"/>
        <w:rPr>
          <w:sz w:val="18"/>
          <w:szCs w:val="18"/>
        </w:rPr>
      </w:pPr>
      <w:r w:rsidRPr="00206C14">
        <w:rPr>
          <w:b/>
          <w:bCs/>
          <w:sz w:val="18"/>
          <w:szCs w:val="18"/>
        </w:rPr>
        <w:t>20 §</w:t>
      </w:r>
      <w:r w:rsidRPr="00206C14">
        <w:rPr>
          <w:sz w:val="18"/>
          <w:szCs w:val="18"/>
        </w:rPr>
        <w:t xml:space="preserve"> Jordbruksverkets beslut får överklagas </w:t>
      </w:r>
      <w:r w:rsidRPr="00206C14">
        <w:rPr>
          <w:i/>
          <w:iCs/>
          <w:sz w:val="18"/>
          <w:szCs w:val="18"/>
        </w:rPr>
        <w:t>till</w:t>
      </w:r>
      <w:r w:rsidRPr="00206C14">
        <w:rPr>
          <w:sz w:val="18"/>
          <w:szCs w:val="18"/>
        </w:rPr>
        <w:t xml:space="preserve"> allmän förvaltningsdomstol, om det har meddelats</w:t>
      </w:r>
    </w:p>
    <w:p w14:paraId="45C15B31" w14:textId="77777777" w:rsidR="00F71CC6" w:rsidRPr="00206C14" w:rsidRDefault="00AB307F" w:rsidP="00F71CC6">
      <w:pPr>
        <w:pStyle w:val="Brdtextmedindrag"/>
        <w:rPr>
          <w:sz w:val="18"/>
          <w:szCs w:val="18"/>
        </w:rPr>
      </w:pPr>
      <w:r w:rsidRPr="00206C14">
        <w:rPr>
          <w:sz w:val="18"/>
          <w:szCs w:val="18"/>
        </w:rPr>
        <w:t>1. enligt denna lag,</w:t>
      </w:r>
    </w:p>
    <w:p w14:paraId="25D43062" w14:textId="77777777" w:rsidR="00F71CC6" w:rsidRPr="00206C14" w:rsidRDefault="00AB307F" w:rsidP="00F71CC6">
      <w:pPr>
        <w:pStyle w:val="Brdtextmedindrag"/>
        <w:rPr>
          <w:sz w:val="18"/>
          <w:szCs w:val="18"/>
        </w:rPr>
      </w:pPr>
      <w:r w:rsidRPr="00206C14">
        <w:rPr>
          <w:sz w:val="18"/>
          <w:szCs w:val="18"/>
        </w:rPr>
        <w:t>2. enligt de föreskrifter som har meddelats med stöd av</w:t>
      </w:r>
      <w:r>
        <w:rPr>
          <w:sz w:val="18"/>
          <w:szCs w:val="18"/>
        </w:rPr>
        <w:t xml:space="preserve"> </w:t>
      </w:r>
      <w:r w:rsidRPr="00206C14">
        <w:rPr>
          <w:sz w:val="18"/>
          <w:szCs w:val="18"/>
        </w:rPr>
        <w:t>lagen, eller</w:t>
      </w:r>
    </w:p>
    <w:p w14:paraId="5850E150" w14:textId="77777777" w:rsidR="00F71CC6" w:rsidRPr="00206C14" w:rsidRDefault="00AB307F" w:rsidP="00F71CC6">
      <w:pPr>
        <w:pStyle w:val="Brdtextmedindrag"/>
        <w:rPr>
          <w:sz w:val="18"/>
          <w:szCs w:val="18"/>
        </w:rPr>
      </w:pPr>
      <w:r w:rsidRPr="00206C14">
        <w:rPr>
          <w:sz w:val="18"/>
          <w:szCs w:val="18"/>
        </w:rPr>
        <w:t xml:space="preserve">3. enligt de </w:t>
      </w:r>
      <w:r w:rsidRPr="00206C14">
        <w:rPr>
          <w:i/>
          <w:iCs/>
          <w:sz w:val="18"/>
          <w:szCs w:val="18"/>
        </w:rPr>
        <w:t>EU-bestämmelser</w:t>
      </w:r>
      <w:r w:rsidRPr="00206C14">
        <w:rPr>
          <w:sz w:val="18"/>
          <w:szCs w:val="18"/>
        </w:rPr>
        <w:t xml:space="preserve"> som lagen </w:t>
      </w:r>
      <w:r w:rsidRPr="00206C14">
        <w:rPr>
          <w:i/>
          <w:iCs/>
          <w:sz w:val="18"/>
          <w:szCs w:val="18"/>
        </w:rPr>
        <w:t>kompletterar</w:t>
      </w:r>
      <w:r w:rsidRPr="00206C14">
        <w:rPr>
          <w:sz w:val="18"/>
          <w:szCs w:val="18"/>
        </w:rPr>
        <w:t>.</w:t>
      </w:r>
    </w:p>
    <w:p w14:paraId="31E09F5E" w14:textId="77777777" w:rsidR="00F71CC6" w:rsidRPr="00206C14" w:rsidRDefault="00AB307F" w:rsidP="00F71CC6">
      <w:pPr>
        <w:pStyle w:val="Brdtextmedindrag"/>
        <w:rPr>
          <w:sz w:val="18"/>
          <w:szCs w:val="18"/>
        </w:rPr>
      </w:pPr>
      <w:r w:rsidRPr="00206C14">
        <w:rPr>
          <w:sz w:val="18"/>
          <w:szCs w:val="18"/>
        </w:rPr>
        <w:t>Detsamma gäller beslut som har meddelats av en annan statlig förvaltnings</w:t>
      </w:r>
      <w:r>
        <w:rPr>
          <w:sz w:val="18"/>
          <w:szCs w:val="18"/>
        </w:rPr>
        <w:softHyphen/>
      </w:r>
      <w:r w:rsidRPr="00206C14">
        <w:rPr>
          <w:sz w:val="18"/>
          <w:szCs w:val="18"/>
        </w:rPr>
        <w:t>myndighet</w:t>
      </w:r>
      <w:r w:rsidRPr="00325C9A">
        <w:rPr>
          <w:sz w:val="18"/>
          <w:szCs w:val="18"/>
        </w:rPr>
        <w:t>,</w:t>
      </w:r>
      <w:r w:rsidRPr="00206C14">
        <w:rPr>
          <w:i/>
          <w:iCs/>
          <w:sz w:val="18"/>
          <w:szCs w:val="18"/>
        </w:rPr>
        <w:t xml:space="preserve"> av</w:t>
      </w:r>
      <w:r w:rsidRPr="00206C14">
        <w:rPr>
          <w:sz w:val="18"/>
          <w:szCs w:val="18"/>
        </w:rPr>
        <w:t xml:space="preserve"> en officiell veterinär som </w:t>
      </w:r>
      <w:r w:rsidRPr="008E3352">
        <w:rPr>
          <w:i/>
          <w:iCs/>
          <w:sz w:val="18"/>
          <w:szCs w:val="18"/>
        </w:rPr>
        <w:t xml:space="preserve">har </w:t>
      </w:r>
      <w:r w:rsidRPr="00206C14">
        <w:rPr>
          <w:sz w:val="18"/>
          <w:szCs w:val="18"/>
        </w:rPr>
        <w:t xml:space="preserve">förordnats enligt lagen (2009:1254) om officiella veterinärer, </w:t>
      </w:r>
      <w:r w:rsidRPr="00206C14">
        <w:rPr>
          <w:i/>
          <w:iCs/>
          <w:sz w:val="18"/>
          <w:szCs w:val="18"/>
        </w:rPr>
        <w:t>av ett organ med delegerade uppgifter, i andra fall än vad som anges i 19 §, eller av en fysisk person som har delegerats vissa uppgifter.</w:t>
      </w:r>
    </w:p>
    <w:p w14:paraId="114EA2CE" w14:textId="77777777" w:rsidR="00F71CC6" w:rsidRPr="00206C14" w:rsidRDefault="00AB307F" w:rsidP="00F71CC6">
      <w:pPr>
        <w:pStyle w:val="Brdtextmedindrag"/>
        <w:rPr>
          <w:sz w:val="18"/>
          <w:szCs w:val="18"/>
        </w:rPr>
      </w:pPr>
      <w:r w:rsidRPr="00206C14">
        <w:rPr>
          <w:sz w:val="18"/>
          <w:szCs w:val="18"/>
        </w:rPr>
        <w:t>Prövningstillstånd krävs vid överklagande till kammarrätten.</w:t>
      </w:r>
    </w:p>
    <w:p w14:paraId="10C88185" w14:textId="77777777" w:rsidR="00F71CC6" w:rsidRDefault="00F71CC6" w:rsidP="00F71CC6">
      <w:pPr>
        <w:pStyle w:val="Brdtextmedindrag"/>
      </w:pPr>
    </w:p>
    <w:p w14:paraId="771D8622" w14:textId="77777777" w:rsidR="00F71CC6" w:rsidRPr="00B777F3" w:rsidRDefault="00AB307F" w:rsidP="00F71CC6">
      <w:pPr>
        <w:pStyle w:val="Brdtext"/>
      </w:pPr>
      <w:r>
        <w:t xml:space="preserve">Paragrafen innehåller bestämmelser om överklagande. </w:t>
      </w:r>
      <w:r w:rsidRPr="00B777F3">
        <w:t>Övervägandena finns i avsnitten 6.3</w:t>
      </w:r>
      <w:r>
        <w:t xml:space="preserve"> och</w:t>
      </w:r>
      <w:r w:rsidRPr="00B777F3">
        <w:t xml:space="preserve"> 12.10.</w:t>
      </w:r>
    </w:p>
    <w:p w14:paraId="42AFB6BF" w14:textId="77777777" w:rsidR="00F71CC6" w:rsidRDefault="00AB307F" w:rsidP="00F71CC6">
      <w:pPr>
        <w:pStyle w:val="Brdtextmedindrag"/>
      </w:pPr>
      <w:r>
        <w:t xml:space="preserve">I </w:t>
      </w:r>
      <w:r w:rsidRPr="00E32453">
        <w:rPr>
          <w:i/>
          <w:iCs/>
        </w:rPr>
        <w:t>första stycket</w:t>
      </w:r>
      <w:r>
        <w:t xml:space="preserve"> ändras EG-bestämmelser till EU-bestämmelser. Det görs också språkliga ändringar.</w:t>
      </w:r>
    </w:p>
    <w:p w14:paraId="6A02828B" w14:textId="77777777" w:rsidR="00F71CC6" w:rsidRDefault="00AB307F" w:rsidP="00F71CC6">
      <w:pPr>
        <w:pStyle w:val="Brdtextmedindrag"/>
      </w:pPr>
      <w:r>
        <w:t xml:space="preserve">I </w:t>
      </w:r>
      <w:r w:rsidRPr="00E32453">
        <w:rPr>
          <w:i/>
          <w:iCs/>
        </w:rPr>
        <w:t>andra stycket</w:t>
      </w:r>
      <w:r>
        <w:t xml:space="preserve"> görs ett tillägg av vilket det framgår att även beslut av ett organ med delegerade uppgifter i andra fall än vad som anges i 19 § eller av en fysisk person som har delegerats vissa uppgifter får överklagas till allmän förvaltningsdomstol. </w:t>
      </w:r>
    </w:p>
    <w:p w14:paraId="7D57016F" w14:textId="77777777" w:rsidR="00F71CC6" w:rsidRDefault="00AB307F" w:rsidP="00F71CC6">
      <w:pPr>
        <w:pStyle w:val="Brdtextmedindrag"/>
      </w:pPr>
      <w:r w:rsidRPr="00987A6E">
        <w:rPr>
          <w:i/>
          <w:iCs/>
        </w:rPr>
        <w:t>Tredje stycket</w:t>
      </w:r>
      <w:r>
        <w:t xml:space="preserve"> motsvaras av det hittillsvarande fjärde stycket. Bestäm</w:t>
      </w:r>
      <w:r>
        <w:softHyphen/>
        <w:t>melsen i det hittillsvarande tredje stycket om vem som ska föra det allmän</w:t>
      </w:r>
      <w:r>
        <w:softHyphen/>
        <w:t xml:space="preserve">nas talan hos förvaltningsdomstol flyttas oförändrad till en ny 20 a §. </w:t>
      </w:r>
    </w:p>
    <w:p w14:paraId="0DDEF198" w14:textId="77777777" w:rsidR="00F71CC6" w:rsidRPr="008E3352" w:rsidRDefault="00F71CC6" w:rsidP="00F71CC6">
      <w:pPr>
        <w:pStyle w:val="Brdtext"/>
        <w:rPr>
          <w:sz w:val="18"/>
          <w:szCs w:val="18"/>
        </w:rPr>
      </w:pPr>
    </w:p>
    <w:p w14:paraId="3CE707D8" w14:textId="77777777" w:rsidR="00F71CC6" w:rsidRPr="008E3352" w:rsidRDefault="00AB307F" w:rsidP="00F71CC6">
      <w:pPr>
        <w:pStyle w:val="Brdtext"/>
        <w:rPr>
          <w:i/>
          <w:iCs/>
          <w:sz w:val="18"/>
          <w:szCs w:val="18"/>
        </w:rPr>
      </w:pPr>
      <w:r w:rsidRPr="008E3352">
        <w:rPr>
          <w:b/>
          <w:bCs/>
          <w:i/>
          <w:iCs/>
          <w:sz w:val="18"/>
          <w:szCs w:val="18"/>
        </w:rPr>
        <w:t>20 a §</w:t>
      </w:r>
      <w:r w:rsidRPr="008E3352">
        <w:rPr>
          <w:i/>
          <w:iCs/>
          <w:sz w:val="18"/>
          <w:szCs w:val="18"/>
        </w:rPr>
        <w:t xml:space="preserve"> Jordbruksverket ska föra det allmännas talan i förvaltningsdomstol, om en organisation, en sammanslutning eller ett slakteri först har beslutat i saken. Detsamma gäller om det överklagade beslutet har meddelats av en officiell veteri</w:t>
      </w:r>
      <w:r>
        <w:rPr>
          <w:i/>
          <w:iCs/>
          <w:sz w:val="18"/>
          <w:szCs w:val="18"/>
        </w:rPr>
        <w:softHyphen/>
      </w:r>
      <w:r w:rsidRPr="008E3352">
        <w:rPr>
          <w:i/>
          <w:iCs/>
          <w:sz w:val="18"/>
          <w:szCs w:val="18"/>
        </w:rPr>
        <w:t>när.</w:t>
      </w:r>
    </w:p>
    <w:p w14:paraId="0624C915" w14:textId="79EE88B9" w:rsidR="00F71CC6" w:rsidRPr="008E3352" w:rsidRDefault="00AB307F" w:rsidP="00F71CC6">
      <w:pPr>
        <w:pStyle w:val="Brdtextmedindrag"/>
        <w:rPr>
          <w:i/>
          <w:iCs/>
          <w:sz w:val="18"/>
          <w:szCs w:val="18"/>
        </w:rPr>
      </w:pPr>
      <w:r w:rsidRPr="008E3352">
        <w:rPr>
          <w:i/>
          <w:iCs/>
          <w:sz w:val="18"/>
          <w:szCs w:val="18"/>
        </w:rPr>
        <w:t xml:space="preserve">Den myndighet som har delegerat uppgiften att utöva offentlig kontroll eller annan offentlig verksamhet till ett organ eller till en fysisk person ska föra det allmännas talan </w:t>
      </w:r>
      <w:r w:rsidR="00FB1C1B">
        <w:rPr>
          <w:i/>
          <w:iCs/>
          <w:sz w:val="18"/>
          <w:szCs w:val="18"/>
        </w:rPr>
        <w:t>i</w:t>
      </w:r>
      <w:r w:rsidRPr="008E3352">
        <w:rPr>
          <w:i/>
          <w:iCs/>
          <w:sz w:val="18"/>
          <w:szCs w:val="18"/>
        </w:rPr>
        <w:t xml:space="preserve"> allmän förvaltningsdomstol, om det överklagade beslutet har meddelats av ett sådant organ eller en sådan fysisk person.</w:t>
      </w:r>
    </w:p>
    <w:p w14:paraId="4C42D56A" w14:textId="77777777" w:rsidR="00F71CC6" w:rsidRPr="008E3352" w:rsidRDefault="00AB307F" w:rsidP="00F71CC6">
      <w:pPr>
        <w:pStyle w:val="Brdtextmedindrag"/>
        <w:rPr>
          <w:i/>
          <w:iCs/>
          <w:sz w:val="18"/>
          <w:szCs w:val="18"/>
        </w:rPr>
      </w:pPr>
      <w:r w:rsidRPr="008E3352">
        <w:rPr>
          <w:i/>
          <w:iCs/>
          <w:sz w:val="18"/>
          <w:szCs w:val="18"/>
        </w:rPr>
        <w:t>Lagen (1986:1142) om överklagande av beslut av enskilda organ med offentliga förvaltningsuppgifter ska gälla även för överklagande av beslut som har meddelats av en fysisk person</w:t>
      </w:r>
      <w:r>
        <w:rPr>
          <w:i/>
          <w:iCs/>
          <w:sz w:val="18"/>
          <w:szCs w:val="18"/>
        </w:rPr>
        <w:t xml:space="preserve"> </w:t>
      </w:r>
      <w:r w:rsidRPr="00930128">
        <w:rPr>
          <w:i/>
          <w:iCs/>
          <w:sz w:val="18"/>
          <w:szCs w:val="18"/>
        </w:rPr>
        <w:t>som har delegerats vissa uppgifter</w:t>
      </w:r>
      <w:r w:rsidRPr="008E3352">
        <w:rPr>
          <w:i/>
          <w:iCs/>
          <w:sz w:val="18"/>
          <w:szCs w:val="18"/>
        </w:rPr>
        <w:t>.</w:t>
      </w:r>
    </w:p>
    <w:p w14:paraId="3B02127C" w14:textId="77777777" w:rsidR="00F71CC6" w:rsidRDefault="00F71CC6" w:rsidP="00F71CC6">
      <w:pPr>
        <w:pStyle w:val="Brdtext"/>
      </w:pPr>
    </w:p>
    <w:p w14:paraId="598BE3C1" w14:textId="77777777" w:rsidR="00F71CC6" w:rsidRDefault="00AB307F" w:rsidP="00F71CC6">
      <w:pPr>
        <w:pStyle w:val="Brdtext"/>
      </w:pPr>
      <w:r>
        <w:t>Paragrafen är ny. Övervägandena finns i avsnitten 6.3 och 12.10.</w:t>
      </w:r>
    </w:p>
    <w:p w14:paraId="66AD529B" w14:textId="3F7FDF86" w:rsidR="00F71CC6" w:rsidRDefault="00AB307F" w:rsidP="00F71CC6">
      <w:pPr>
        <w:pStyle w:val="Brdtextmedindrag"/>
      </w:pPr>
      <w:r>
        <w:t xml:space="preserve">Av </w:t>
      </w:r>
      <w:r w:rsidRPr="00E93D43">
        <w:rPr>
          <w:i/>
          <w:iCs/>
        </w:rPr>
        <w:t>första stycket</w:t>
      </w:r>
      <w:r>
        <w:t xml:space="preserve"> framgår vilken myndighet som ska föra det allmännas talan i förvaltningsdomstol. Bestämmelsen motsvarar hittillsvarande 20 § tredje stycket. </w:t>
      </w:r>
    </w:p>
    <w:p w14:paraId="2246E8F0" w14:textId="77777777" w:rsidR="00F71CC6" w:rsidRDefault="00AB307F" w:rsidP="00F71CC6">
      <w:pPr>
        <w:pStyle w:val="Brdtextmedindrag"/>
      </w:pPr>
      <w:r>
        <w:t xml:space="preserve">I </w:t>
      </w:r>
      <w:r w:rsidRPr="00E93D43">
        <w:rPr>
          <w:i/>
          <w:iCs/>
        </w:rPr>
        <w:t>andra stycket</w:t>
      </w:r>
      <w:r>
        <w:t xml:space="preserve"> framgår att det är den delegerande myndigheten som ska föra det allmännas talan när det gäller överklagade beslut som har medde</w:t>
      </w:r>
      <w:r>
        <w:softHyphen/>
        <w:t>lats av ett organ med delegerade uppgifter eller av fysiska personer som har delegerats vissa uppgifter i offentlig kontroll eller annan offentlig verk</w:t>
      </w:r>
      <w:r>
        <w:softHyphen/>
        <w:t xml:space="preserve">samhet. </w:t>
      </w:r>
    </w:p>
    <w:p w14:paraId="156316DB" w14:textId="77777777" w:rsidR="00F71CC6" w:rsidRPr="00967054" w:rsidRDefault="00AB307F" w:rsidP="00F71CC6">
      <w:pPr>
        <w:pStyle w:val="Brdtextmedindrag"/>
      </w:pPr>
      <w:bookmarkStart w:id="673" w:name="_Hlk50732782"/>
      <w:r>
        <w:t xml:space="preserve">I </w:t>
      </w:r>
      <w:r w:rsidRPr="00E93D43">
        <w:rPr>
          <w:i/>
          <w:iCs/>
        </w:rPr>
        <w:t>tredje stycket</w:t>
      </w:r>
      <w:r>
        <w:t xml:space="preserve"> anges att</w:t>
      </w:r>
      <w:r w:rsidDel="008E3352">
        <w:t xml:space="preserve"> </w:t>
      </w:r>
      <w:r>
        <w:t>lagen</w:t>
      </w:r>
      <w:r w:rsidDel="00F61BAB">
        <w:t xml:space="preserve"> </w:t>
      </w:r>
      <w:r>
        <w:t>om överklagande av beslut av enskilda organ med offentliga förvaltningsuppgifter ska gälla även för överkla</w:t>
      </w:r>
      <w:r>
        <w:softHyphen/>
        <w:t>gande av beslut som har meddelats av en fysisk person som har delegerats vissa uppgifter i offentlig kontroll eller annan offentlig verksamhet. I den lagen finns bestämmelser bl.a. om hur och inom vilken tid ett beslut ska överklagas.</w:t>
      </w:r>
      <w:r w:rsidRPr="003910FB">
        <w:t xml:space="preserve"> Bestämmelsen har utformats i enlighet med </w:t>
      </w:r>
      <w:r w:rsidRPr="003910FB">
        <w:rPr>
          <w:i/>
          <w:iCs/>
        </w:rPr>
        <w:t xml:space="preserve">Lagrådets </w:t>
      </w:r>
      <w:r w:rsidRPr="003910FB">
        <w:t>synpunkter</w:t>
      </w:r>
      <w:bookmarkEnd w:id="673"/>
      <w:r>
        <w:t>.</w:t>
      </w:r>
    </w:p>
    <w:p w14:paraId="157096F8" w14:textId="77777777" w:rsidR="00F71CC6" w:rsidRDefault="00AB307F" w:rsidP="00F71CC6">
      <w:pPr>
        <w:pStyle w:val="Rubrik2"/>
      </w:pPr>
      <w:bookmarkStart w:id="674" w:name="_Toc44537370"/>
      <w:bookmarkStart w:id="675" w:name="_Toc54265565"/>
      <w:r w:rsidRPr="00F1695B">
        <w:t>Förslag</w:t>
      </w:r>
      <w:r>
        <w:t>et</w:t>
      </w:r>
      <w:r w:rsidRPr="00F1695B">
        <w:t xml:space="preserve"> till lag om ändring i lagen (2009:1424) om kontroll av skyddade beteckningar på jordbruksprodukter och livsmedel</w:t>
      </w:r>
      <w:bookmarkEnd w:id="674"/>
      <w:bookmarkEnd w:id="675"/>
    </w:p>
    <w:p w14:paraId="1B5C5F8B" w14:textId="77777777" w:rsidR="00F71CC6" w:rsidRPr="00204C4A" w:rsidRDefault="00AB307F" w:rsidP="00F71CC6">
      <w:pPr>
        <w:pStyle w:val="Rubrik4utannumrering"/>
        <w:rPr>
          <w:sz w:val="18"/>
          <w:szCs w:val="18"/>
        </w:rPr>
      </w:pPr>
      <w:r w:rsidRPr="00204C4A">
        <w:rPr>
          <w:sz w:val="18"/>
          <w:szCs w:val="18"/>
        </w:rPr>
        <w:t>Lagens tillämpningsområde</w:t>
      </w:r>
    </w:p>
    <w:p w14:paraId="41CA1ADB" w14:textId="77777777" w:rsidR="00F71CC6" w:rsidRPr="00204C4A" w:rsidRDefault="00AB307F" w:rsidP="00F71CC6">
      <w:pPr>
        <w:pStyle w:val="Brdtext"/>
        <w:rPr>
          <w:sz w:val="18"/>
          <w:szCs w:val="18"/>
        </w:rPr>
      </w:pPr>
      <w:r w:rsidRPr="00204C4A">
        <w:rPr>
          <w:b/>
          <w:sz w:val="18"/>
          <w:szCs w:val="18"/>
        </w:rPr>
        <w:t>2 §</w:t>
      </w:r>
      <w:r w:rsidRPr="00204C4A">
        <w:rPr>
          <w:sz w:val="18"/>
          <w:szCs w:val="18"/>
        </w:rPr>
        <w:t xml:space="preserve"> Lagen kompletterar även</w:t>
      </w:r>
      <w:r>
        <w:rPr>
          <w:sz w:val="18"/>
          <w:szCs w:val="18"/>
        </w:rPr>
        <w:t xml:space="preserve"> </w:t>
      </w:r>
      <w:r w:rsidRPr="00204C4A">
        <w:rPr>
          <w:i/>
          <w:iCs/>
          <w:sz w:val="18"/>
          <w:szCs w:val="18"/>
        </w:rPr>
        <w:t>följande förordningar</w:t>
      </w:r>
      <w:r w:rsidRPr="00204C4A">
        <w:rPr>
          <w:sz w:val="18"/>
          <w:szCs w:val="18"/>
        </w:rPr>
        <w:t>, i de delar de innehåller bestämmelser som rör skydd för beteckningar på jordbruksprodukter och livs</w:t>
      </w:r>
      <w:r w:rsidRPr="00204C4A">
        <w:rPr>
          <w:sz w:val="18"/>
          <w:szCs w:val="18"/>
        </w:rPr>
        <w:softHyphen/>
        <w:t>medel</w:t>
      </w:r>
      <w:r w:rsidRPr="00204C4A">
        <w:rPr>
          <w:i/>
          <w:sz w:val="18"/>
          <w:szCs w:val="18"/>
        </w:rPr>
        <w:t>:</w:t>
      </w:r>
      <w:r w:rsidRPr="00204C4A">
        <w:rPr>
          <w:sz w:val="18"/>
          <w:szCs w:val="18"/>
        </w:rPr>
        <w:t xml:space="preserve"> </w:t>
      </w:r>
    </w:p>
    <w:p w14:paraId="017528B7" w14:textId="77777777" w:rsidR="00F71CC6" w:rsidRPr="00204C4A" w:rsidRDefault="00AB307F" w:rsidP="00F71CC6">
      <w:pPr>
        <w:pStyle w:val="Brdtextmedindrag"/>
        <w:rPr>
          <w:sz w:val="18"/>
          <w:szCs w:val="18"/>
        </w:rPr>
      </w:pPr>
      <w:r w:rsidRPr="00204C4A">
        <w:rPr>
          <w:sz w:val="18"/>
          <w:szCs w:val="18"/>
        </w:rPr>
        <w:t>1. Europaparlamentets och rådets förordning (EG) nr 110/2008 av den 15 januari 2008 om definition, beskrivning, presentation och märkning av, samt skydd av geografiska beteckningar för, sprit</w:t>
      </w:r>
      <w:r w:rsidRPr="00204C4A">
        <w:rPr>
          <w:sz w:val="18"/>
          <w:szCs w:val="18"/>
        </w:rPr>
        <w:softHyphen/>
        <w:t>drycker, samt om upphävande av rådets förord</w:t>
      </w:r>
      <w:r>
        <w:rPr>
          <w:sz w:val="18"/>
          <w:szCs w:val="18"/>
        </w:rPr>
        <w:softHyphen/>
      </w:r>
      <w:r w:rsidRPr="00204C4A">
        <w:rPr>
          <w:sz w:val="18"/>
          <w:szCs w:val="18"/>
        </w:rPr>
        <w:t>ning (EEG) nr 1576/89,</w:t>
      </w:r>
    </w:p>
    <w:p w14:paraId="06A7B034" w14:textId="77777777" w:rsidR="00F71CC6" w:rsidRPr="00204C4A" w:rsidRDefault="00AB307F" w:rsidP="00F71CC6">
      <w:pPr>
        <w:pStyle w:val="Brdtextmedindrag"/>
        <w:rPr>
          <w:sz w:val="18"/>
          <w:szCs w:val="18"/>
        </w:rPr>
      </w:pPr>
      <w:r w:rsidRPr="00204C4A">
        <w:rPr>
          <w:sz w:val="18"/>
          <w:szCs w:val="18"/>
        </w:rPr>
        <w:t>2. Europaparlamentets och rådets förordning (EU) nr 1308/2013 av den 17 december 2013 om upprättande av en samlad marknadsordning för jordbrukspro</w:t>
      </w:r>
      <w:r>
        <w:rPr>
          <w:sz w:val="18"/>
          <w:szCs w:val="18"/>
        </w:rPr>
        <w:softHyphen/>
      </w:r>
      <w:r w:rsidRPr="00204C4A">
        <w:rPr>
          <w:sz w:val="18"/>
          <w:szCs w:val="18"/>
        </w:rPr>
        <w:t>dukter och om upphävande av rådets förordningar (EEG) nr 922/72, (EEG) nr 234/79, (EG) nr 1037/2001 och (EG) nr 1234/2007,</w:t>
      </w:r>
    </w:p>
    <w:p w14:paraId="6A1F6573" w14:textId="77777777" w:rsidR="00F71CC6" w:rsidRDefault="00AB307F" w:rsidP="00F71CC6">
      <w:pPr>
        <w:pStyle w:val="Brdtextmedindrag"/>
      </w:pPr>
      <w:r w:rsidRPr="00204C4A">
        <w:rPr>
          <w:sz w:val="18"/>
          <w:szCs w:val="18"/>
        </w:rPr>
        <w:t>3. Europaparlamentets och rådets förordning (EU) nr 1306/2013 av den 17 december 2013 om finansiering, förvaltning och övervakning av den gemensamma jordbrukspolitiken och om upphävande av rådets förordningar (EEG) nr 352/78, (EG) nr 165/94, (EG) nr 2799/98, (EG) nr 814/2000, (EG) nr 1290/2005 och (EG) nr 485/2008,</w:t>
      </w:r>
    </w:p>
    <w:p w14:paraId="5183D8B5" w14:textId="77777777" w:rsidR="00F71CC6" w:rsidRPr="00204C4A" w:rsidRDefault="00AB307F" w:rsidP="00F71CC6">
      <w:pPr>
        <w:pStyle w:val="Brdtextmedindrag"/>
        <w:rPr>
          <w:sz w:val="18"/>
          <w:szCs w:val="18"/>
        </w:rPr>
      </w:pPr>
      <w:r w:rsidRPr="00204C4A">
        <w:rPr>
          <w:sz w:val="18"/>
          <w:szCs w:val="18"/>
        </w:rPr>
        <w:t>4. Europaparlamentets och rådets förordning (EU) nr 251/2014 av den 26 februari 2014 om definition, beskrivning, presentation och märkning av, samt skydd av geografiska beteckningar för, aro</w:t>
      </w:r>
      <w:r w:rsidRPr="00204C4A">
        <w:rPr>
          <w:sz w:val="18"/>
          <w:szCs w:val="18"/>
        </w:rPr>
        <w:softHyphen/>
        <w:t>matiserade vinprodukter och om upp</w:t>
      </w:r>
      <w:r>
        <w:rPr>
          <w:sz w:val="18"/>
          <w:szCs w:val="18"/>
        </w:rPr>
        <w:softHyphen/>
      </w:r>
      <w:r w:rsidRPr="00204C4A">
        <w:rPr>
          <w:sz w:val="18"/>
          <w:szCs w:val="18"/>
        </w:rPr>
        <w:t>hävande av rådets förord</w:t>
      </w:r>
      <w:r w:rsidRPr="00204C4A">
        <w:rPr>
          <w:sz w:val="18"/>
          <w:szCs w:val="18"/>
        </w:rPr>
        <w:softHyphen/>
        <w:t>ning (EEG) nr 1601/91, och</w:t>
      </w:r>
    </w:p>
    <w:p w14:paraId="4A1D6FDF" w14:textId="77777777" w:rsidR="00F71CC6" w:rsidRPr="00204C4A" w:rsidRDefault="00AB307F" w:rsidP="00F71CC6">
      <w:pPr>
        <w:pStyle w:val="Brdtextmedindrag"/>
        <w:rPr>
          <w:i/>
          <w:sz w:val="18"/>
          <w:szCs w:val="18"/>
        </w:rPr>
      </w:pPr>
      <w:r w:rsidRPr="00D714CF">
        <w:rPr>
          <w:iCs/>
          <w:sz w:val="18"/>
          <w:szCs w:val="18"/>
        </w:rPr>
        <w:t>5.</w:t>
      </w:r>
      <w:r w:rsidRPr="00204C4A">
        <w:rPr>
          <w:i/>
          <w:sz w:val="18"/>
          <w:szCs w:val="18"/>
        </w:rPr>
        <w:t> Europaparlamentets och rådets förordning (EU) 2017/625 av den 15 mars 2017 om offentlig kontroll och annan offentlig verksamhet för att säkerställa tillämpningen av livsmedels</w:t>
      </w:r>
      <w:r>
        <w:rPr>
          <w:i/>
          <w:sz w:val="18"/>
          <w:szCs w:val="18"/>
        </w:rPr>
        <w:t>-</w:t>
      </w:r>
      <w:r w:rsidRPr="00204C4A">
        <w:rPr>
          <w:i/>
          <w:sz w:val="18"/>
          <w:szCs w:val="18"/>
        </w:rPr>
        <w:t xml:space="preserve">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Europaparlamentets och rådets förord</w:t>
      </w:r>
      <w:r>
        <w:rPr>
          <w:i/>
          <w:sz w:val="18"/>
          <w:szCs w:val="18"/>
        </w:rPr>
        <w:softHyphen/>
      </w:r>
      <w:r w:rsidRPr="00204C4A">
        <w:rPr>
          <w:i/>
          <w:sz w:val="18"/>
          <w:szCs w:val="18"/>
        </w:rPr>
        <w:t>ningar (EG) nr 854/2004 och (EG) nr 882/2004, rådets direk</w:t>
      </w:r>
      <w:r w:rsidRPr="00204C4A">
        <w:rPr>
          <w:i/>
          <w:sz w:val="18"/>
          <w:szCs w:val="18"/>
        </w:rPr>
        <w:softHyphen/>
        <w:t>tiv 89/608/EEG, 89/662/EEG, 90/425/EEG, 91/496/EEG, 96/23/EG, 96/93/EG och 97/78/EG samt rådets beslut 92/438/EEG (förordningen om offentlig kontroll) och delegerade akter och genomförandeakter till denna förordning.</w:t>
      </w:r>
    </w:p>
    <w:p w14:paraId="665988DD" w14:textId="77777777" w:rsidR="00F71CC6" w:rsidRDefault="00F71CC6" w:rsidP="00F71CC6">
      <w:pPr>
        <w:pStyle w:val="Brdtextmedindrag"/>
        <w:ind w:firstLine="0"/>
      </w:pPr>
    </w:p>
    <w:p w14:paraId="13E471BC" w14:textId="77777777" w:rsidR="00F71CC6" w:rsidRDefault="00AB307F" w:rsidP="00F71CC6">
      <w:pPr>
        <w:pStyle w:val="Brdtextmedindrag"/>
        <w:ind w:firstLine="0"/>
      </w:pPr>
      <w:r>
        <w:t xml:space="preserve">I paragrafen anges de EU-förordningar som lagen kompletterar. Övervägandena finns </w:t>
      </w:r>
      <w:r w:rsidRPr="001E1048">
        <w:t>i avsnitt</w:t>
      </w:r>
      <w:r>
        <w:t xml:space="preserve"> 13.1.</w:t>
      </w:r>
    </w:p>
    <w:p w14:paraId="3DEBFEE8" w14:textId="5FBEAD1A" w:rsidR="00F71CC6" w:rsidRDefault="00AB307F" w:rsidP="00F71CC6">
      <w:pPr>
        <w:pStyle w:val="Brdtextmedindrag"/>
      </w:pPr>
      <w:r>
        <w:t xml:space="preserve">Ändringen i </w:t>
      </w:r>
      <w:r w:rsidRPr="005012C6">
        <w:rPr>
          <w:i/>
        </w:rPr>
        <w:t>punkt 5</w:t>
      </w:r>
      <w:r>
        <w:t xml:space="preserve"> innebär att hänvisningen till den tidigare kontroll</w:t>
      </w:r>
      <w:r>
        <w:softHyphen/>
        <w:t xml:space="preserve">förordningen bytts ut till en hänvisning till den nya kontrollförordningen </w:t>
      </w:r>
      <w:r w:rsidRPr="006F5686">
        <w:t>och tillhörande genomförandeakter och delegerade akter</w:t>
      </w:r>
      <w:r>
        <w:t>.</w:t>
      </w:r>
    </w:p>
    <w:p w14:paraId="219EDA4F" w14:textId="77777777" w:rsidR="00F71CC6" w:rsidRDefault="00AB307F" w:rsidP="00F71CC6">
      <w:pPr>
        <w:pStyle w:val="Brdtextmedindrag"/>
      </w:pPr>
      <w:r>
        <w:t>Hänvisningen till den nya kontrollförordningen är dynamisk dvs. avser förordningen i den vid varje tidpunkt gällande lydelsen.</w:t>
      </w:r>
    </w:p>
    <w:p w14:paraId="6629BBE0" w14:textId="77777777" w:rsidR="00F71CC6" w:rsidRPr="00AC0484" w:rsidRDefault="00AB307F" w:rsidP="00F71CC6">
      <w:pPr>
        <w:pStyle w:val="Rubrik4utannumrering"/>
        <w:rPr>
          <w:i/>
          <w:iCs/>
          <w:sz w:val="18"/>
          <w:szCs w:val="18"/>
        </w:rPr>
      </w:pPr>
      <w:r w:rsidRPr="00AC0484">
        <w:rPr>
          <w:i/>
          <w:iCs/>
          <w:sz w:val="18"/>
          <w:szCs w:val="18"/>
        </w:rPr>
        <w:t>Ord och uttryck</w:t>
      </w:r>
    </w:p>
    <w:p w14:paraId="6A195C89" w14:textId="77777777" w:rsidR="00F71CC6" w:rsidRPr="00AC0484" w:rsidRDefault="00AB307F" w:rsidP="00F71CC6">
      <w:pPr>
        <w:pStyle w:val="Brdtext"/>
        <w:rPr>
          <w:i/>
          <w:sz w:val="18"/>
          <w:szCs w:val="18"/>
        </w:rPr>
      </w:pPr>
      <w:r w:rsidRPr="00E5233C">
        <w:rPr>
          <w:b/>
          <w:i/>
          <w:sz w:val="18"/>
          <w:szCs w:val="18"/>
        </w:rPr>
        <w:t>2 a §</w:t>
      </w:r>
      <w:r w:rsidRPr="00AC0484">
        <w:rPr>
          <w:sz w:val="18"/>
          <w:szCs w:val="18"/>
        </w:rPr>
        <w:t xml:space="preserve"> </w:t>
      </w:r>
      <w:r w:rsidRPr="00AC0484">
        <w:rPr>
          <w:i/>
          <w:sz w:val="18"/>
          <w:szCs w:val="18"/>
        </w:rPr>
        <w:t xml:space="preserve">I denna lag betyder </w:t>
      </w:r>
    </w:p>
    <w:p w14:paraId="69FFDDA4" w14:textId="77777777" w:rsidR="00F71CC6" w:rsidRPr="00AC0484" w:rsidRDefault="00AB307F" w:rsidP="00F71CC6">
      <w:pPr>
        <w:pStyle w:val="Brdtextmedindrag"/>
        <w:rPr>
          <w:i/>
          <w:sz w:val="18"/>
          <w:szCs w:val="18"/>
        </w:rPr>
      </w:pPr>
      <w:r w:rsidRPr="00AC0484">
        <w:rPr>
          <w:i/>
          <w:sz w:val="18"/>
          <w:szCs w:val="18"/>
        </w:rPr>
        <w:t>1. </w:t>
      </w:r>
      <w:r>
        <w:rPr>
          <w:i/>
          <w:sz w:val="18"/>
          <w:szCs w:val="18"/>
        </w:rPr>
        <w:t>u</w:t>
      </w:r>
      <w:r w:rsidRPr="00AC0484">
        <w:rPr>
          <w:i/>
          <w:sz w:val="18"/>
          <w:szCs w:val="18"/>
        </w:rPr>
        <w:t>ttrycket offentlig kontroll</w:t>
      </w:r>
    </w:p>
    <w:p w14:paraId="17E6CFAC" w14:textId="77777777" w:rsidR="00F71CC6" w:rsidRPr="00AC0484" w:rsidRDefault="00AB307F" w:rsidP="00F71CC6">
      <w:pPr>
        <w:pStyle w:val="Brdtextmedindrag"/>
        <w:rPr>
          <w:i/>
          <w:sz w:val="18"/>
          <w:szCs w:val="18"/>
        </w:rPr>
      </w:pPr>
      <w:r w:rsidRPr="00AC0484">
        <w:rPr>
          <w:i/>
          <w:sz w:val="18"/>
          <w:szCs w:val="18"/>
        </w:rPr>
        <w:t>a) offentlig kontroll enligt förordning (EU) 2017/625,</w:t>
      </w:r>
      <w:r>
        <w:rPr>
          <w:i/>
          <w:sz w:val="18"/>
          <w:szCs w:val="18"/>
        </w:rPr>
        <w:t xml:space="preserve"> och</w:t>
      </w:r>
      <w:r w:rsidRPr="00AC0484">
        <w:rPr>
          <w:i/>
          <w:sz w:val="18"/>
          <w:szCs w:val="18"/>
        </w:rPr>
        <w:t xml:space="preserve">  </w:t>
      </w:r>
    </w:p>
    <w:p w14:paraId="0CB9ACF7" w14:textId="77777777" w:rsidR="00F71CC6" w:rsidRPr="00AC0484" w:rsidRDefault="00AB307F" w:rsidP="00F71CC6">
      <w:pPr>
        <w:pStyle w:val="Brdtextmedindrag"/>
        <w:rPr>
          <w:i/>
          <w:sz w:val="18"/>
          <w:szCs w:val="18"/>
        </w:rPr>
      </w:pPr>
      <w:r w:rsidRPr="00AC0484">
        <w:rPr>
          <w:i/>
          <w:sz w:val="18"/>
          <w:szCs w:val="18"/>
        </w:rPr>
        <w:t>b) kontroll i övrigt av att denna lag och föreskrif</w:t>
      </w:r>
      <w:r w:rsidRPr="00AC0484">
        <w:rPr>
          <w:i/>
          <w:sz w:val="18"/>
          <w:szCs w:val="18"/>
        </w:rPr>
        <w:softHyphen/>
        <w:t xml:space="preserve">ter </w:t>
      </w:r>
      <w:r>
        <w:rPr>
          <w:i/>
          <w:sz w:val="18"/>
          <w:szCs w:val="18"/>
        </w:rPr>
        <w:t xml:space="preserve">och beslut </w:t>
      </w:r>
      <w:r w:rsidRPr="00AC0484">
        <w:rPr>
          <w:i/>
          <w:sz w:val="18"/>
          <w:szCs w:val="18"/>
        </w:rPr>
        <w:t xml:space="preserve">som </w:t>
      </w:r>
      <w:r>
        <w:rPr>
          <w:i/>
          <w:sz w:val="18"/>
          <w:szCs w:val="18"/>
        </w:rPr>
        <w:t xml:space="preserve">har </w:t>
      </w:r>
      <w:r w:rsidRPr="00AC0484">
        <w:rPr>
          <w:i/>
          <w:sz w:val="18"/>
          <w:szCs w:val="18"/>
        </w:rPr>
        <w:t>meddelats med stöd av lagen följs,</w:t>
      </w:r>
    </w:p>
    <w:p w14:paraId="4A2D2B0A" w14:textId="77777777" w:rsidR="00F71CC6" w:rsidRPr="00AC0484" w:rsidRDefault="00AB307F" w:rsidP="00F71CC6">
      <w:pPr>
        <w:pStyle w:val="Brdtextmedindrag"/>
        <w:rPr>
          <w:i/>
          <w:sz w:val="18"/>
          <w:szCs w:val="18"/>
        </w:rPr>
      </w:pPr>
      <w:r w:rsidRPr="00AC0484">
        <w:rPr>
          <w:i/>
          <w:sz w:val="18"/>
          <w:szCs w:val="18"/>
        </w:rPr>
        <w:t xml:space="preserve">2. uttrycket annan offentlig verksamhet </w:t>
      </w:r>
    </w:p>
    <w:p w14:paraId="41D8F806" w14:textId="77777777" w:rsidR="00F71CC6" w:rsidRPr="00AC0484" w:rsidRDefault="00AB307F" w:rsidP="00F71CC6">
      <w:pPr>
        <w:pStyle w:val="Brdtextmedindrag"/>
        <w:rPr>
          <w:i/>
          <w:sz w:val="18"/>
          <w:szCs w:val="18"/>
        </w:rPr>
      </w:pPr>
      <w:r w:rsidRPr="00AC0484">
        <w:rPr>
          <w:i/>
          <w:sz w:val="18"/>
          <w:szCs w:val="18"/>
        </w:rPr>
        <w:t>a) annan offentlig verksamhet enligt förordning (EU) 2017/625, och</w:t>
      </w:r>
    </w:p>
    <w:p w14:paraId="3BAFCC68" w14:textId="77777777" w:rsidR="00F71CC6" w:rsidRPr="00AC0484" w:rsidRDefault="00AB307F" w:rsidP="00F71CC6">
      <w:pPr>
        <w:pStyle w:val="Brdtextmedindrag"/>
        <w:rPr>
          <w:i/>
          <w:sz w:val="18"/>
          <w:szCs w:val="18"/>
        </w:rPr>
      </w:pPr>
      <w:r w:rsidRPr="00AC0484">
        <w:rPr>
          <w:i/>
          <w:sz w:val="18"/>
          <w:szCs w:val="18"/>
        </w:rPr>
        <w:t>b) sådan offentlig verksamhet som i övrigt utförs med stöd av lagen eller före</w:t>
      </w:r>
      <w:r>
        <w:rPr>
          <w:i/>
          <w:sz w:val="18"/>
          <w:szCs w:val="18"/>
        </w:rPr>
        <w:softHyphen/>
      </w:r>
      <w:r w:rsidRPr="00AC0484">
        <w:rPr>
          <w:i/>
          <w:sz w:val="18"/>
          <w:szCs w:val="18"/>
        </w:rPr>
        <w:t xml:space="preserve">skrifter </w:t>
      </w:r>
      <w:r>
        <w:rPr>
          <w:i/>
          <w:sz w:val="18"/>
          <w:szCs w:val="18"/>
        </w:rPr>
        <w:t xml:space="preserve">eller beslut </w:t>
      </w:r>
      <w:r w:rsidRPr="00AC0484">
        <w:rPr>
          <w:i/>
          <w:sz w:val="18"/>
          <w:szCs w:val="18"/>
        </w:rPr>
        <w:t>som</w:t>
      </w:r>
      <w:r>
        <w:rPr>
          <w:i/>
          <w:sz w:val="18"/>
          <w:szCs w:val="18"/>
        </w:rPr>
        <w:t xml:space="preserve"> har</w:t>
      </w:r>
      <w:r w:rsidRPr="00AC0484">
        <w:rPr>
          <w:i/>
          <w:sz w:val="18"/>
          <w:szCs w:val="18"/>
        </w:rPr>
        <w:t xml:space="preserve"> meddelats med stöd av lagen,</w:t>
      </w:r>
      <w:r>
        <w:rPr>
          <w:i/>
          <w:sz w:val="18"/>
          <w:szCs w:val="18"/>
        </w:rPr>
        <w:t xml:space="preserve"> och</w:t>
      </w:r>
      <w:r w:rsidRPr="00AC0484">
        <w:rPr>
          <w:i/>
          <w:sz w:val="18"/>
          <w:szCs w:val="18"/>
        </w:rPr>
        <w:t xml:space="preserve"> </w:t>
      </w:r>
    </w:p>
    <w:p w14:paraId="62417D88" w14:textId="77777777" w:rsidR="00F71CC6" w:rsidRPr="00AC0484" w:rsidRDefault="00AB307F" w:rsidP="00F71CC6">
      <w:pPr>
        <w:pStyle w:val="Brdtextmedindrag"/>
        <w:rPr>
          <w:i/>
          <w:sz w:val="18"/>
          <w:szCs w:val="18"/>
        </w:rPr>
      </w:pPr>
      <w:r w:rsidRPr="00AC0484">
        <w:rPr>
          <w:i/>
          <w:sz w:val="18"/>
          <w:szCs w:val="18"/>
        </w:rPr>
        <w:t>3. uttrycket organ med delegerade uppgifter samma sak som i förordning (EU) 2017/625.</w:t>
      </w:r>
    </w:p>
    <w:p w14:paraId="0579BCC0" w14:textId="77777777" w:rsidR="00F71CC6" w:rsidRDefault="00F71CC6" w:rsidP="00F71CC6">
      <w:pPr>
        <w:pStyle w:val="Brdtextmedindrag"/>
        <w:ind w:firstLine="0"/>
        <w:rPr>
          <w:i/>
        </w:rPr>
      </w:pPr>
    </w:p>
    <w:p w14:paraId="2A4ACC45" w14:textId="77777777" w:rsidR="00F71CC6" w:rsidRDefault="00AB307F" w:rsidP="00F71CC6">
      <w:pPr>
        <w:pStyle w:val="Brdtextmedindrag"/>
        <w:ind w:firstLine="0"/>
      </w:pPr>
      <w:r w:rsidRPr="005012C6">
        <w:t>Paragrafen är ny</w:t>
      </w:r>
      <w:r>
        <w:t xml:space="preserve"> och</w:t>
      </w:r>
      <w:r w:rsidRPr="00574F66">
        <w:t xml:space="preserve"> </w:t>
      </w:r>
      <w:r>
        <w:t>ö</w:t>
      </w:r>
      <w:r w:rsidRPr="005012C6">
        <w:t xml:space="preserve">vervägandena finns i </w:t>
      </w:r>
      <w:r w:rsidRPr="001E1048">
        <w:t>avsnitt</w:t>
      </w:r>
      <w:r>
        <w:t>en</w:t>
      </w:r>
      <w:r w:rsidRPr="001E1048">
        <w:t xml:space="preserve"> </w:t>
      </w:r>
      <w:r>
        <w:t>6.2 och 13.1</w:t>
      </w:r>
      <w:r w:rsidRPr="001E1048">
        <w:t>.</w:t>
      </w:r>
      <w:r w:rsidRPr="005012C6">
        <w:t xml:space="preserve"> </w:t>
      </w:r>
    </w:p>
    <w:p w14:paraId="128B4797" w14:textId="2644202E" w:rsidR="00F71CC6" w:rsidRPr="005012C6" w:rsidRDefault="00AB307F" w:rsidP="00F71CC6">
      <w:pPr>
        <w:pStyle w:val="Brdtextmedindrag"/>
      </w:pPr>
      <w:r w:rsidRPr="005012C6">
        <w:t>I</w:t>
      </w:r>
      <w:r>
        <w:t xml:space="preserve"> </w:t>
      </w:r>
      <w:r w:rsidRPr="005012C6">
        <w:rPr>
          <w:i/>
        </w:rPr>
        <w:t>punkterna</w:t>
      </w:r>
      <w:r w:rsidRPr="005012C6">
        <w:t xml:space="preserve"> </w:t>
      </w:r>
      <w:r w:rsidRPr="001E1048">
        <w:rPr>
          <w:i/>
          <w:iCs/>
        </w:rPr>
        <w:t xml:space="preserve">1 </w:t>
      </w:r>
      <w:r>
        <w:t xml:space="preserve">respektive </w:t>
      </w:r>
      <w:r w:rsidRPr="001E1048">
        <w:rPr>
          <w:i/>
          <w:iCs/>
        </w:rPr>
        <w:t>2</w:t>
      </w:r>
      <w:r w:rsidRPr="005012C6">
        <w:t xml:space="preserve"> införs definitioner av uttrycken offentlig kontroll </w:t>
      </w:r>
      <w:r>
        <w:t>och</w:t>
      </w:r>
      <w:r w:rsidRPr="005012C6">
        <w:t xml:space="preserve"> annan offentlig verksamhet</w:t>
      </w:r>
      <w:r>
        <w:t xml:space="preserve">. </w:t>
      </w:r>
      <w:r w:rsidRPr="005012C6">
        <w:t>Definitionerna innebär att med uttrycken ska förstås dels offentlig kontroll och annan offentlig verk</w:t>
      </w:r>
      <w:r>
        <w:softHyphen/>
      </w:r>
      <w:r w:rsidRPr="005012C6">
        <w:t xml:space="preserve">samhet såsom denna definieras i artikel 2 i den nya kontrollförordningen, dels sådan kontroll och annan offentlig verksamhet som inte omfattas av den nya kontrollförordningen utan enbart har stöd i lagen om kontroll av skyddade beteckningar på jordbruksprodukter och livsmedel, dvs. kontroll </w:t>
      </w:r>
      <w:r>
        <w:t xml:space="preserve">och annan verksamhet </w:t>
      </w:r>
      <w:r w:rsidRPr="005012C6">
        <w:t>av</w:t>
      </w:r>
      <w:r>
        <w:t>seende</w:t>
      </w:r>
      <w:r w:rsidRPr="005012C6">
        <w:t xml:space="preserve"> vinprodukter.</w:t>
      </w:r>
    </w:p>
    <w:p w14:paraId="04461B24" w14:textId="42D99EC9" w:rsidR="00F71CC6" w:rsidRPr="005012C6" w:rsidRDefault="00AB307F" w:rsidP="00F71CC6">
      <w:pPr>
        <w:pStyle w:val="Brdtextmedindrag"/>
      </w:pPr>
      <w:r w:rsidRPr="005012C6">
        <w:t>I</w:t>
      </w:r>
      <w:r>
        <w:rPr>
          <w:i/>
          <w:iCs/>
        </w:rPr>
        <w:t xml:space="preserve"> </w:t>
      </w:r>
      <w:r w:rsidRPr="005012C6">
        <w:rPr>
          <w:i/>
        </w:rPr>
        <w:t>punkt</w:t>
      </w:r>
      <w:r w:rsidRPr="005012C6">
        <w:t xml:space="preserve"> </w:t>
      </w:r>
      <w:r w:rsidRPr="001E1048">
        <w:rPr>
          <w:i/>
          <w:iCs/>
        </w:rPr>
        <w:t>3</w:t>
      </w:r>
      <w:r w:rsidRPr="005012C6">
        <w:t xml:space="preserve"> anges att uttrycket organ med delegerade uppgifter betyder samma sak i lagen som i den nya kontrollförordningen. </w:t>
      </w:r>
      <w:r>
        <w:t xml:space="preserve">Definitionen av uttrycket som finns i artikel 3.5 i kontrollförordningen gäller alltså vid tillämpningen av lagen. </w:t>
      </w:r>
      <w:r w:rsidRPr="005012C6">
        <w:t>Uttrycket har samma betydelse oavsett om den offentliga kontrollen eller verksamheten utförs enligt den nya kontrollför</w:t>
      </w:r>
      <w:r>
        <w:softHyphen/>
      </w:r>
      <w:r w:rsidRPr="005012C6">
        <w:t>ordningen eller med stöd av lagen om kontroll av skyddade beteckningar på jordbruksprodukter och livsmedel.</w:t>
      </w:r>
    </w:p>
    <w:p w14:paraId="108BD8CC" w14:textId="77777777" w:rsidR="00F71CC6" w:rsidRDefault="00AB307F" w:rsidP="00F71CC6">
      <w:pPr>
        <w:pStyle w:val="Brdtextmedindrag"/>
      </w:pPr>
      <w:r w:rsidRPr="005012C6">
        <w:t>Hänvisningen till den nya kontrollförordningen är dynamisk dvs. avser förordningen i den vid varje tidpunkt gällande lydelsen.</w:t>
      </w:r>
    </w:p>
    <w:p w14:paraId="6008BDBC" w14:textId="77777777" w:rsidR="00F71CC6" w:rsidRPr="008035FD" w:rsidRDefault="00AB307F" w:rsidP="00F71CC6">
      <w:pPr>
        <w:pStyle w:val="Rubrik4utannumrering"/>
        <w:rPr>
          <w:sz w:val="18"/>
          <w:szCs w:val="18"/>
        </w:rPr>
      </w:pPr>
      <w:r w:rsidRPr="008035FD">
        <w:rPr>
          <w:i/>
          <w:iCs/>
          <w:sz w:val="18"/>
          <w:szCs w:val="18"/>
        </w:rPr>
        <w:t xml:space="preserve">Offentlig </w:t>
      </w:r>
      <w:r w:rsidRPr="008035FD">
        <w:rPr>
          <w:sz w:val="18"/>
          <w:szCs w:val="18"/>
        </w:rPr>
        <w:t xml:space="preserve">kontroll </w:t>
      </w:r>
      <w:r w:rsidRPr="008035FD">
        <w:rPr>
          <w:i/>
          <w:iCs/>
          <w:sz w:val="18"/>
          <w:szCs w:val="18"/>
        </w:rPr>
        <w:t>och annan offentlig verksamhet</w:t>
      </w:r>
    </w:p>
    <w:p w14:paraId="4A63B4E8" w14:textId="77777777" w:rsidR="00F71CC6" w:rsidRPr="008035FD" w:rsidRDefault="00AB307F" w:rsidP="00F71CC6">
      <w:pPr>
        <w:pStyle w:val="Brdtextmedindrag"/>
        <w:ind w:firstLine="0"/>
        <w:rPr>
          <w:sz w:val="18"/>
          <w:szCs w:val="18"/>
        </w:rPr>
      </w:pPr>
      <w:r w:rsidRPr="008035FD">
        <w:rPr>
          <w:b/>
          <w:sz w:val="18"/>
          <w:szCs w:val="18"/>
        </w:rPr>
        <w:t>4 §</w:t>
      </w:r>
      <w:r w:rsidRPr="008035FD">
        <w:rPr>
          <w:sz w:val="18"/>
          <w:szCs w:val="18"/>
        </w:rPr>
        <w:t xml:space="preserve"> </w:t>
      </w:r>
      <w:r w:rsidRPr="008035FD">
        <w:rPr>
          <w:i/>
          <w:sz w:val="18"/>
          <w:szCs w:val="18"/>
        </w:rPr>
        <w:t xml:space="preserve">Offentlig </w:t>
      </w:r>
      <w:r w:rsidRPr="008035FD">
        <w:rPr>
          <w:iCs/>
          <w:sz w:val="18"/>
          <w:szCs w:val="18"/>
        </w:rPr>
        <w:t xml:space="preserve">kontroll </w:t>
      </w:r>
      <w:r w:rsidRPr="008035FD">
        <w:rPr>
          <w:sz w:val="18"/>
          <w:szCs w:val="18"/>
        </w:rPr>
        <w:t>utövas av Livsmedelsverket, läns</w:t>
      </w:r>
      <w:r w:rsidRPr="008035FD">
        <w:rPr>
          <w:sz w:val="18"/>
          <w:szCs w:val="18"/>
        </w:rPr>
        <w:softHyphen/>
        <w:t>styrel</w:t>
      </w:r>
      <w:r w:rsidRPr="008035FD">
        <w:rPr>
          <w:sz w:val="18"/>
          <w:szCs w:val="18"/>
        </w:rPr>
        <w:softHyphen/>
        <w:t xml:space="preserve">serna och kommunerna </w:t>
      </w:r>
      <w:r w:rsidRPr="008035FD">
        <w:rPr>
          <w:i/>
          <w:iCs/>
          <w:sz w:val="18"/>
          <w:szCs w:val="18"/>
        </w:rPr>
        <w:t>(kontrollmyndigheterna) enligt</w:t>
      </w:r>
      <w:r w:rsidRPr="008035FD">
        <w:rPr>
          <w:sz w:val="18"/>
          <w:szCs w:val="18"/>
        </w:rPr>
        <w:t xml:space="preserve"> föreskrifter som regeringen meddelar.</w:t>
      </w:r>
    </w:p>
    <w:p w14:paraId="6E1FF96D" w14:textId="77777777" w:rsidR="00F71CC6" w:rsidRPr="008035FD" w:rsidRDefault="00AB307F" w:rsidP="00F71CC6">
      <w:pPr>
        <w:pStyle w:val="Brdtextmedindrag"/>
        <w:rPr>
          <w:sz w:val="18"/>
          <w:szCs w:val="18"/>
        </w:rPr>
      </w:pPr>
      <w:r w:rsidRPr="008035FD">
        <w:rPr>
          <w:i/>
          <w:sz w:val="18"/>
          <w:szCs w:val="18"/>
        </w:rPr>
        <w:t xml:space="preserve">Annan offentlig verksamhet utförs av kontrollmyndigheterna och andra statliga myndigheter </w:t>
      </w:r>
      <w:bookmarkStart w:id="676" w:name="_Hlk41512356"/>
      <w:r w:rsidRPr="008035FD">
        <w:rPr>
          <w:i/>
          <w:sz w:val="18"/>
          <w:szCs w:val="18"/>
        </w:rPr>
        <w:t>enligt vad som anges i denna lag och i föreskrifter som regeringen meddelar</w:t>
      </w:r>
      <w:bookmarkEnd w:id="676"/>
      <w:r w:rsidRPr="008035FD">
        <w:rPr>
          <w:i/>
          <w:sz w:val="18"/>
          <w:szCs w:val="18"/>
        </w:rPr>
        <w:t>.</w:t>
      </w:r>
      <w:r w:rsidRPr="008035FD">
        <w:rPr>
          <w:sz w:val="18"/>
          <w:szCs w:val="18"/>
        </w:rPr>
        <w:t xml:space="preserve"> </w:t>
      </w:r>
    </w:p>
    <w:p w14:paraId="5BB0BFEF" w14:textId="77777777" w:rsidR="00F71CC6" w:rsidRPr="008035FD" w:rsidRDefault="00AB307F" w:rsidP="00F71CC6">
      <w:pPr>
        <w:pStyle w:val="Brdtextmedindrag"/>
        <w:rPr>
          <w:sz w:val="18"/>
          <w:szCs w:val="18"/>
        </w:rPr>
      </w:pPr>
      <w:r w:rsidRPr="008035FD">
        <w:rPr>
          <w:sz w:val="18"/>
          <w:szCs w:val="18"/>
        </w:rPr>
        <w:t>En kommuns uppgift ska fullgöras av den eller de kom</w:t>
      </w:r>
      <w:r w:rsidRPr="008035FD">
        <w:rPr>
          <w:sz w:val="18"/>
          <w:szCs w:val="18"/>
        </w:rPr>
        <w:softHyphen/>
        <w:t>munala nämnder som fullgör uppgifter inom miljö- eller hälsoskyddsområdet.</w:t>
      </w:r>
    </w:p>
    <w:p w14:paraId="26C01F0C" w14:textId="77777777" w:rsidR="00F71CC6" w:rsidRDefault="00F71CC6" w:rsidP="00F71CC6">
      <w:pPr>
        <w:pStyle w:val="Brdtextmedindrag"/>
      </w:pPr>
    </w:p>
    <w:p w14:paraId="3373E66D" w14:textId="77777777" w:rsidR="00F71CC6" w:rsidRDefault="00AB307F" w:rsidP="00F71CC6">
      <w:pPr>
        <w:pStyle w:val="Brdtextmedindrag"/>
        <w:ind w:firstLine="0"/>
      </w:pPr>
      <w:r>
        <w:t xml:space="preserve">Paragrafen reglerar vilka myndigheter som utövar offentlig kontroll och annan offentlig verksamhet. Övervägandena finns i </w:t>
      </w:r>
      <w:r w:rsidRPr="001E1048">
        <w:t xml:space="preserve">avsnitt </w:t>
      </w:r>
      <w:r>
        <w:t>13</w:t>
      </w:r>
      <w:r w:rsidRPr="001E1048">
        <w:t>.</w:t>
      </w:r>
      <w:r>
        <w:t>2.</w:t>
      </w:r>
    </w:p>
    <w:p w14:paraId="005BBFFD" w14:textId="77777777" w:rsidR="00F71CC6" w:rsidRDefault="00AB307F" w:rsidP="00F71CC6">
      <w:pPr>
        <w:pStyle w:val="Brdtextmedindrag"/>
      </w:pPr>
      <w:r>
        <w:t xml:space="preserve">I </w:t>
      </w:r>
      <w:r w:rsidRPr="005012C6">
        <w:rPr>
          <w:i/>
        </w:rPr>
        <w:t>första stycket</w:t>
      </w:r>
      <w:r>
        <w:t xml:space="preserve"> ersätts uttrycket ”kontroll” med ”offentlig kontroll”. Vidare stryks uppräkningen av vilka föreskrifter och beslut som kontrollen avser. Innebörden av uttrycket offentlig kontroll framgår numera av definitionen i 2 a §.</w:t>
      </w:r>
    </w:p>
    <w:p w14:paraId="5AE0FEF6" w14:textId="77777777" w:rsidR="00F71CC6" w:rsidRDefault="00AB307F" w:rsidP="00F71CC6">
      <w:pPr>
        <w:pStyle w:val="Brdtextmedindrag"/>
      </w:pPr>
      <w:r>
        <w:t xml:space="preserve">Bestämmelsen i det hittillsvarande </w:t>
      </w:r>
      <w:r w:rsidRPr="005012C6">
        <w:rPr>
          <w:i/>
        </w:rPr>
        <w:t>andra stycket</w:t>
      </w:r>
      <w:r>
        <w:t xml:space="preserve"> om att en kommuns uppgift ska fullgöras av den eller de kommunala nämnder som fullgör upp</w:t>
      </w:r>
      <w:r>
        <w:softHyphen/>
        <w:t xml:space="preserve">gifter inom miljö- och hälsoskyddsområdet flyttas oförändrad till ett nytt </w:t>
      </w:r>
      <w:r w:rsidRPr="005012C6">
        <w:rPr>
          <w:i/>
        </w:rPr>
        <w:t>tredje stycke</w:t>
      </w:r>
      <w:r>
        <w:t>.</w:t>
      </w:r>
    </w:p>
    <w:p w14:paraId="04A20A19" w14:textId="77777777" w:rsidR="00F71CC6" w:rsidRDefault="00AB307F" w:rsidP="00F71CC6">
      <w:pPr>
        <w:pStyle w:val="Brdtextmedindrag"/>
      </w:pPr>
      <w:r>
        <w:t xml:space="preserve">I ett nytt </w:t>
      </w:r>
      <w:r w:rsidRPr="00A14C6A">
        <w:rPr>
          <w:i/>
        </w:rPr>
        <w:t>andra stycke</w:t>
      </w:r>
      <w:r>
        <w:t xml:space="preserve"> framgår vilka myndigheter som utför annan offentlig verksamhet. Annan offentlig verksamhet definieras i artikel 2.2 i den nya kontrollförordningen som annan verksamhet än offentlig kontroll som utförs av de behöriga myndigheterna, däribland </w:t>
      </w:r>
      <w:r w:rsidRPr="00DD47DF">
        <w:t>verksamhet för att bevilja tillstånd eller godkännanden och utfärda officiella intyg eller offi</w:t>
      </w:r>
      <w:r>
        <w:softHyphen/>
      </w:r>
      <w:r w:rsidRPr="00DD47DF">
        <w:t>ciella attesteringar</w:t>
      </w:r>
      <w:r>
        <w:t xml:space="preserve">. </w:t>
      </w:r>
      <w:r w:rsidRPr="002F4C11">
        <w:t>I vissa fall regleras i lagen att åtgärder som är att anse som annan offentlig verksamhet ska utföras av kontrollmyndigheterna, se t.ex.</w:t>
      </w:r>
      <w:r>
        <w:t xml:space="preserve"> 13</w:t>
      </w:r>
      <w:r w:rsidRPr="002F4C11">
        <w:t xml:space="preserve"> §</w:t>
      </w:r>
      <w:r>
        <w:t xml:space="preserve"> om förelägganden och förbud</w:t>
      </w:r>
      <w:r w:rsidRPr="002F4C11">
        <w:t>. Regeringen fördelar i övrigt upp</w:t>
      </w:r>
      <w:r>
        <w:softHyphen/>
      </w:r>
      <w:r w:rsidRPr="002F4C11">
        <w:t xml:space="preserve">gifterna mellan myndigheterna genom bestämmelser i förordning. </w:t>
      </w:r>
      <w:r>
        <w:t>I de flesta fall kommer den myndighet som utövar offentlig kontroll också vara den myndighet som utför sådana uppgifter som är annan offentlig verk</w:t>
      </w:r>
      <w:r>
        <w:softHyphen/>
        <w:t xml:space="preserve">samhet. </w:t>
      </w:r>
      <w:r w:rsidRPr="002F4C11">
        <w:t xml:space="preserve">Uppgifter som innebär annan offentlig verksamhet kan </w:t>
      </w:r>
      <w:r>
        <w:t xml:space="preserve">även </w:t>
      </w:r>
      <w:r w:rsidRPr="002F4C11">
        <w:t>utföras av andra statliga myndigheter än kontrollmyndigheterna</w:t>
      </w:r>
      <w:r>
        <w:t xml:space="preserve">. </w:t>
      </w:r>
    </w:p>
    <w:p w14:paraId="576A2411" w14:textId="77777777" w:rsidR="00F71CC6" w:rsidRDefault="00AB307F" w:rsidP="00F71CC6">
      <w:pPr>
        <w:pStyle w:val="Brdtextmedindrag"/>
      </w:pPr>
      <w:r w:rsidRPr="00155761">
        <w:rPr>
          <w:i/>
          <w:iCs/>
        </w:rPr>
        <w:t>Tredje stycket</w:t>
      </w:r>
      <w:r>
        <w:t xml:space="preserve"> motsvarar hittillsvarande andra stycket. </w:t>
      </w:r>
    </w:p>
    <w:p w14:paraId="1DF688DA" w14:textId="77777777" w:rsidR="00F71CC6" w:rsidRDefault="00AB307F" w:rsidP="00F71CC6">
      <w:pPr>
        <w:pStyle w:val="Brdtextmedindrag"/>
      </w:pPr>
      <w:r>
        <w:t>Det görs även vissa språkliga ändringar i paragrafen.</w:t>
      </w:r>
    </w:p>
    <w:p w14:paraId="15ECE385" w14:textId="77777777" w:rsidR="00F71CC6" w:rsidRPr="008035FD" w:rsidRDefault="00AB307F" w:rsidP="00F71CC6">
      <w:pPr>
        <w:pStyle w:val="Rubrik4utannumrering"/>
        <w:rPr>
          <w:i/>
          <w:iCs/>
          <w:sz w:val="18"/>
          <w:szCs w:val="18"/>
        </w:rPr>
      </w:pPr>
      <w:r w:rsidRPr="008035FD">
        <w:rPr>
          <w:i/>
          <w:iCs/>
          <w:sz w:val="18"/>
          <w:szCs w:val="18"/>
        </w:rPr>
        <w:t>Delegering av vissa uppgifter</w:t>
      </w:r>
    </w:p>
    <w:p w14:paraId="3BE1345E" w14:textId="77777777" w:rsidR="00F71CC6" w:rsidRPr="008035FD" w:rsidRDefault="00AB307F" w:rsidP="00F71CC6">
      <w:pPr>
        <w:pStyle w:val="Brdtextmedindrag"/>
        <w:ind w:firstLine="0"/>
        <w:rPr>
          <w:i/>
          <w:sz w:val="18"/>
          <w:szCs w:val="18"/>
        </w:rPr>
      </w:pPr>
      <w:r w:rsidRPr="00856B88">
        <w:rPr>
          <w:b/>
          <w:sz w:val="18"/>
          <w:szCs w:val="18"/>
        </w:rPr>
        <w:t>5 §</w:t>
      </w:r>
      <w:r w:rsidRPr="008035FD">
        <w:rPr>
          <w:sz w:val="18"/>
          <w:szCs w:val="18"/>
        </w:rPr>
        <w:t xml:space="preserve"> </w:t>
      </w:r>
      <w:bookmarkStart w:id="677" w:name="_Hlk41599535"/>
      <w:r w:rsidRPr="008035FD">
        <w:rPr>
          <w:i/>
          <w:sz w:val="18"/>
          <w:szCs w:val="18"/>
        </w:rPr>
        <w:t>I förordning (EU) 2017/625 finns bestämmelser om att vissa uppgifter som ingår i den offentliga kontrollen och vissa uppgifter i samband med annan offentlig verksamhet får delegeras till ett organ eller till en fysisk person.</w:t>
      </w:r>
      <w:bookmarkEnd w:id="677"/>
    </w:p>
    <w:p w14:paraId="49A2C5D3" w14:textId="77777777" w:rsidR="00F71CC6" w:rsidRDefault="00F71CC6" w:rsidP="00F71CC6">
      <w:pPr>
        <w:pStyle w:val="Brdtextmedindrag"/>
        <w:ind w:firstLine="0"/>
        <w:rPr>
          <w:i/>
        </w:rPr>
      </w:pPr>
    </w:p>
    <w:p w14:paraId="048C1B07" w14:textId="77777777" w:rsidR="00F71CC6" w:rsidRDefault="00AB307F" w:rsidP="00F71CC6">
      <w:pPr>
        <w:pStyle w:val="Brdtextmedindrag"/>
        <w:ind w:firstLine="0"/>
      </w:pPr>
      <w:r>
        <w:t>Paragrafen ändras på så sätt att den nuvarande bestämmelsen om att rege</w:t>
      </w:r>
      <w:r>
        <w:softHyphen/>
        <w:t>ringen eller Livsmedelsverket får delegera kontrolluppgifter till kontroll</w:t>
      </w:r>
      <w:r>
        <w:softHyphen/>
        <w:t>organ ersätts av en upplysning om de bestämmelser om delegering av offentlig kontroll och annan offentlig ve</w:t>
      </w:r>
      <w:r>
        <w:softHyphen/>
        <w:t>rksamhet till organ eller fysiska personer som finns i artiklarna 26 och 28–31 i den nya kontrollförord</w:t>
      </w:r>
      <w:r>
        <w:softHyphen/>
        <w:t>ningen. Lagen om kontroll av skyddade beteckningar på jordbruksproduk</w:t>
      </w:r>
      <w:r>
        <w:softHyphen/>
        <w:t>ter och livsmedel är även tillämplig på vissa vinprodukter som inte omfattas av den nya kontrollförordningens tillämpningsområde. Någon möjlighet att med stöd av lagen delegera uppgifter till organ eller fysiska personer för kontroller inom vinsektorn finns inte. Övervägandena finns i avsnitt 13.3.</w:t>
      </w:r>
    </w:p>
    <w:p w14:paraId="0DF59A30" w14:textId="77777777" w:rsidR="00F71CC6" w:rsidRPr="008035FD" w:rsidRDefault="00AB307F" w:rsidP="00F71CC6">
      <w:pPr>
        <w:pStyle w:val="Rubrik4utannumrering"/>
        <w:rPr>
          <w:i/>
          <w:iCs/>
          <w:sz w:val="18"/>
          <w:szCs w:val="18"/>
        </w:rPr>
      </w:pPr>
      <w:r w:rsidRPr="008035FD">
        <w:rPr>
          <w:i/>
          <w:iCs/>
          <w:sz w:val="18"/>
          <w:szCs w:val="18"/>
        </w:rPr>
        <w:t>Förvaltningslagens tillämpning</w:t>
      </w:r>
    </w:p>
    <w:p w14:paraId="2228D139" w14:textId="77777777" w:rsidR="00F71CC6" w:rsidRPr="008035FD" w:rsidRDefault="00AB307F" w:rsidP="00F71CC6">
      <w:pPr>
        <w:pStyle w:val="Brdtextmedindrag"/>
        <w:ind w:firstLine="0"/>
        <w:rPr>
          <w:i/>
          <w:sz w:val="18"/>
          <w:szCs w:val="18"/>
        </w:rPr>
      </w:pPr>
      <w:r w:rsidRPr="006E3009">
        <w:rPr>
          <w:b/>
          <w:i/>
          <w:iCs/>
          <w:sz w:val="18"/>
          <w:szCs w:val="18"/>
        </w:rPr>
        <w:t>5 a §</w:t>
      </w:r>
      <w:r w:rsidRPr="008035FD">
        <w:rPr>
          <w:sz w:val="18"/>
          <w:szCs w:val="18"/>
        </w:rPr>
        <w:t xml:space="preserve"> </w:t>
      </w:r>
      <w:r w:rsidRPr="008035FD">
        <w:rPr>
          <w:i/>
          <w:sz w:val="18"/>
          <w:szCs w:val="18"/>
        </w:rPr>
        <w:t>Vid offentlig kontroll eller annan offentlig verksamhet som utförs av ett organ med delegerade uppgifter eller av en fysisk person som har delegerats vissa upp</w:t>
      </w:r>
      <w:r>
        <w:rPr>
          <w:i/>
          <w:sz w:val="18"/>
          <w:szCs w:val="18"/>
        </w:rPr>
        <w:softHyphen/>
      </w:r>
      <w:r w:rsidRPr="008035FD">
        <w:rPr>
          <w:i/>
          <w:sz w:val="18"/>
          <w:szCs w:val="18"/>
        </w:rPr>
        <w:t>gif</w:t>
      </w:r>
      <w:r w:rsidRPr="008035FD">
        <w:rPr>
          <w:i/>
          <w:sz w:val="18"/>
          <w:szCs w:val="18"/>
        </w:rPr>
        <w:softHyphen/>
        <w:t>ter ska följande bestämmelser i förvaltningslagen (2017:900) tillämpas:</w:t>
      </w:r>
    </w:p>
    <w:p w14:paraId="12EF2A83"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xml:space="preserve"> – 5 § om legalitet, objektivitet och proportionalitet,</w:t>
      </w:r>
    </w:p>
    <w:p w14:paraId="7C3E9CE8"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10 § om partsinsyn,</w:t>
      </w:r>
    </w:p>
    <w:p w14:paraId="09166EC4"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16–18 §§ om jäv,</w:t>
      </w:r>
    </w:p>
    <w:p w14:paraId="3CA3F9B2"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23 § om utredningsansvaret,</w:t>
      </w:r>
    </w:p>
    <w:p w14:paraId="79AEE6BF"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24 § om när man får lämna uppgifter muntligt,</w:t>
      </w:r>
    </w:p>
    <w:p w14:paraId="45D7195C"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25 § om kommunikation,</w:t>
      </w:r>
    </w:p>
    <w:p w14:paraId="67F4AE85"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27 § om dokumentation av uppgifter,</w:t>
      </w:r>
    </w:p>
    <w:p w14:paraId="30D804D3"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31 § om dokumentation av beslut,</w:t>
      </w:r>
    </w:p>
    <w:p w14:paraId="6A3DEAB1"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32 § om motivering av beslut,</w:t>
      </w:r>
    </w:p>
    <w:p w14:paraId="6461728C" w14:textId="77777777" w:rsidR="00F71CC6" w:rsidRPr="008035FD"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8035FD">
        <w:rPr>
          <w:rFonts w:ascii="Times New Roman" w:hAnsi="Times New Roman"/>
          <w:i/>
          <w:sz w:val="18"/>
          <w:szCs w:val="18"/>
        </w:rPr>
        <w:t>– 33 och 34 §§ om underrättelse om innehållet i beslut och hur ett överklagande går till,</w:t>
      </w:r>
    </w:p>
    <w:p w14:paraId="0974546E" w14:textId="77777777" w:rsidR="00F71CC6" w:rsidRPr="008035FD" w:rsidRDefault="00AB307F" w:rsidP="00F71CC6">
      <w:pPr>
        <w:pStyle w:val="Brdtextmedindrag"/>
        <w:rPr>
          <w:i/>
          <w:sz w:val="18"/>
          <w:szCs w:val="18"/>
        </w:rPr>
      </w:pPr>
      <w:r w:rsidRPr="008035FD">
        <w:rPr>
          <w:i/>
          <w:sz w:val="18"/>
          <w:szCs w:val="18"/>
        </w:rPr>
        <w:t>– 36 § om rättelse av skrivfel och liknande, och</w:t>
      </w:r>
    </w:p>
    <w:p w14:paraId="4ED7C532" w14:textId="77777777" w:rsidR="00F71CC6" w:rsidRPr="008035FD" w:rsidRDefault="00AB307F" w:rsidP="00F71CC6">
      <w:pPr>
        <w:pStyle w:val="Brdtextmedindrag"/>
        <w:rPr>
          <w:i/>
          <w:sz w:val="18"/>
          <w:szCs w:val="18"/>
        </w:rPr>
      </w:pPr>
      <w:r w:rsidRPr="008035FD">
        <w:rPr>
          <w:i/>
          <w:sz w:val="18"/>
          <w:szCs w:val="18"/>
        </w:rPr>
        <w:t>– </w:t>
      </w:r>
      <w:r w:rsidRPr="008035FD">
        <w:rPr>
          <w:i/>
          <w:iCs/>
          <w:sz w:val="18"/>
          <w:szCs w:val="18"/>
        </w:rPr>
        <w:t>42 §</w:t>
      </w:r>
      <w:r w:rsidRPr="008035FD">
        <w:rPr>
          <w:sz w:val="18"/>
          <w:szCs w:val="18"/>
        </w:rPr>
        <w:t xml:space="preserve"> </w:t>
      </w:r>
      <w:r w:rsidRPr="008035FD">
        <w:rPr>
          <w:i/>
          <w:iCs/>
          <w:sz w:val="18"/>
          <w:szCs w:val="18"/>
        </w:rPr>
        <w:t>om vem som får överklaga ett beslut.</w:t>
      </w:r>
    </w:p>
    <w:p w14:paraId="46B4E2B6" w14:textId="77777777" w:rsidR="00F71CC6" w:rsidRDefault="00F71CC6" w:rsidP="00F71CC6">
      <w:pPr>
        <w:pStyle w:val="Brdtextmedindrag"/>
        <w:rPr>
          <w:i/>
        </w:rPr>
      </w:pPr>
    </w:p>
    <w:p w14:paraId="246A27E7" w14:textId="77777777" w:rsidR="00F71CC6" w:rsidRPr="00E60FA6" w:rsidRDefault="00AB307F" w:rsidP="00F71CC6">
      <w:pPr>
        <w:pStyle w:val="Brdtextmedindrag"/>
        <w:ind w:firstLine="0"/>
      </w:pPr>
      <w:r w:rsidRPr="00E60FA6">
        <w:t>Paragrafen är ny. Övervägandena finns i avsnitten</w:t>
      </w:r>
      <w:r>
        <w:t xml:space="preserve"> 6.4 och 13.14.</w:t>
      </w:r>
    </w:p>
    <w:p w14:paraId="17897CD9" w14:textId="77777777" w:rsidR="00F71CC6" w:rsidRDefault="00AB307F" w:rsidP="00F71CC6">
      <w:pPr>
        <w:pStyle w:val="Brdtextmedindrag"/>
      </w:pPr>
      <w:r w:rsidRPr="00E60FA6">
        <w:t>Bestämmelsen reglerar vilka bestämmelser i förvaltningslagen som ska tillämpas vid offentlig kontroll eller annan offentlig verksamhet som utförs av ett organ med delegerade uppgifter eller av en fysisk person som har delegerats vissa uppgifter. Det gäller bestämmelserna om legalitet, objektivitet och proportiona</w:t>
      </w:r>
      <w:r>
        <w:softHyphen/>
      </w:r>
      <w:r w:rsidRPr="00E60FA6">
        <w:t>litet, partsinsyn, jäv, utredningsansvaret, när man får lämna uppgifter muntligt, kommunikation, dokumentation av upp</w:t>
      </w:r>
      <w:r>
        <w:softHyphen/>
      </w:r>
      <w:r w:rsidRPr="00E60FA6">
        <w:t>gifter, dokumentation av beslut, motivering av beslut, underrättelse om innehållet i beslut och hur ett överklagande går till, rättelse av skrivfel och liknande</w:t>
      </w:r>
      <w:r>
        <w:t xml:space="preserve"> och om vem som får överklaga ett beslut.</w:t>
      </w:r>
    </w:p>
    <w:p w14:paraId="10873F97" w14:textId="77777777" w:rsidR="00F71CC6" w:rsidRPr="008035FD" w:rsidRDefault="00AB307F" w:rsidP="00F71CC6">
      <w:pPr>
        <w:pStyle w:val="Rubrik4utannumrering"/>
        <w:rPr>
          <w:i/>
          <w:iCs/>
          <w:sz w:val="18"/>
          <w:szCs w:val="18"/>
        </w:rPr>
      </w:pPr>
      <w:r w:rsidRPr="008035FD">
        <w:rPr>
          <w:i/>
          <w:iCs/>
          <w:sz w:val="18"/>
          <w:szCs w:val="18"/>
        </w:rPr>
        <w:t>Tystnadsplikt</w:t>
      </w:r>
    </w:p>
    <w:p w14:paraId="2F9F4485" w14:textId="77777777" w:rsidR="00F71CC6" w:rsidRPr="008035FD" w:rsidRDefault="00AB307F" w:rsidP="00F71CC6">
      <w:pPr>
        <w:pStyle w:val="Brdtext"/>
        <w:rPr>
          <w:i/>
          <w:sz w:val="18"/>
          <w:szCs w:val="18"/>
        </w:rPr>
      </w:pPr>
      <w:r w:rsidRPr="006E3009">
        <w:rPr>
          <w:b/>
          <w:i/>
          <w:iCs/>
          <w:sz w:val="18"/>
          <w:szCs w:val="18"/>
        </w:rPr>
        <w:t>8</w:t>
      </w:r>
      <w:r>
        <w:rPr>
          <w:b/>
          <w:i/>
          <w:iCs/>
          <w:sz w:val="18"/>
          <w:szCs w:val="18"/>
        </w:rPr>
        <w:t> </w:t>
      </w:r>
      <w:r w:rsidRPr="006E3009">
        <w:rPr>
          <w:b/>
          <w:i/>
          <w:iCs/>
          <w:sz w:val="18"/>
          <w:szCs w:val="18"/>
        </w:rPr>
        <w:t>§</w:t>
      </w:r>
      <w:r w:rsidRPr="008035FD">
        <w:rPr>
          <w:sz w:val="18"/>
          <w:szCs w:val="18"/>
        </w:rPr>
        <w:t xml:space="preserve"> </w:t>
      </w:r>
      <w:r w:rsidRPr="008035FD">
        <w:rPr>
          <w:i/>
          <w:sz w:val="18"/>
          <w:szCs w:val="18"/>
        </w:rPr>
        <w:t xml:space="preserve">Den som </w:t>
      </w:r>
      <w:r>
        <w:rPr>
          <w:i/>
          <w:sz w:val="18"/>
          <w:szCs w:val="18"/>
        </w:rPr>
        <w:t xml:space="preserve">i enskild verksamhet </w:t>
      </w:r>
      <w:r w:rsidRPr="008035FD">
        <w:rPr>
          <w:i/>
          <w:sz w:val="18"/>
          <w:szCs w:val="18"/>
        </w:rPr>
        <w:t xml:space="preserve">utför </w:t>
      </w:r>
      <w:r w:rsidRPr="00562E50">
        <w:rPr>
          <w:i/>
          <w:sz w:val="18"/>
          <w:szCs w:val="18"/>
        </w:rPr>
        <w:t>eller har utfört</w:t>
      </w:r>
      <w:r>
        <w:rPr>
          <w:i/>
        </w:rPr>
        <w:t xml:space="preserve"> </w:t>
      </w:r>
      <w:r w:rsidRPr="008035FD">
        <w:rPr>
          <w:i/>
          <w:sz w:val="18"/>
          <w:szCs w:val="18"/>
        </w:rPr>
        <w:t>offentlig kontroll eller annan offentlig verksamhet får inte obehörigen röja eller utnyttja det som han eller hon har fått känne</w:t>
      </w:r>
      <w:r w:rsidRPr="008035FD">
        <w:rPr>
          <w:i/>
          <w:sz w:val="18"/>
          <w:szCs w:val="18"/>
        </w:rPr>
        <w:softHyphen/>
        <w:t>dom om</w:t>
      </w:r>
      <w:r>
        <w:rPr>
          <w:i/>
          <w:sz w:val="18"/>
          <w:szCs w:val="18"/>
        </w:rPr>
        <w:t xml:space="preserve"> medan </w:t>
      </w:r>
      <w:r w:rsidRPr="008035FD">
        <w:rPr>
          <w:i/>
          <w:sz w:val="18"/>
          <w:szCs w:val="18"/>
        </w:rPr>
        <w:t>uppgifterna utfördes.</w:t>
      </w:r>
      <w:r>
        <w:rPr>
          <w:i/>
          <w:sz w:val="18"/>
          <w:szCs w:val="18"/>
        </w:rPr>
        <w:t xml:space="preserve"> </w:t>
      </w:r>
      <w:r w:rsidRPr="00B94839">
        <w:rPr>
          <w:i/>
          <w:sz w:val="18"/>
          <w:szCs w:val="18"/>
        </w:rPr>
        <w:t xml:space="preserve">Detsamma ska gälla den som i enskild verksamhet utför </w:t>
      </w:r>
      <w:r w:rsidRPr="00562E50">
        <w:rPr>
          <w:i/>
          <w:sz w:val="18"/>
          <w:szCs w:val="18"/>
        </w:rPr>
        <w:t>eller har utfört</w:t>
      </w:r>
      <w:r>
        <w:rPr>
          <w:i/>
        </w:rPr>
        <w:t xml:space="preserve"> </w:t>
      </w:r>
      <w:r w:rsidRPr="00B94839">
        <w:rPr>
          <w:i/>
          <w:sz w:val="18"/>
          <w:szCs w:val="18"/>
        </w:rPr>
        <w:t>laboratorieanalyser, laboratorietester eller laboratoriediagnostik på prover som tas vid offentlig kontroll och annan offentlig verksamhet</w:t>
      </w:r>
      <w:r>
        <w:rPr>
          <w:i/>
          <w:sz w:val="18"/>
          <w:szCs w:val="18"/>
        </w:rPr>
        <w:t>.</w:t>
      </w:r>
    </w:p>
    <w:p w14:paraId="0C1472CB" w14:textId="77777777" w:rsidR="00F71CC6" w:rsidRDefault="00AB307F" w:rsidP="00F71CC6">
      <w:pPr>
        <w:pStyle w:val="Brdtextmedindrag"/>
        <w:rPr>
          <w:i/>
        </w:rPr>
      </w:pPr>
      <w:r w:rsidRPr="008035FD">
        <w:rPr>
          <w:i/>
          <w:sz w:val="18"/>
          <w:szCs w:val="18"/>
        </w:rPr>
        <w:t>I det allmännas verksamhet tillämpas offentlighets- och sekretesslagen (2009:400) i stället för första stycket.</w:t>
      </w:r>
    </w:p>
    <w:p w14:paraId="07848C5F" w14:textId="77777777" w:rsidR="00F71CC6" w:rsidRDefault="00F71CC6" w:rsidP="00F71CC6">
      <w:pPr>
        <w:pStyle w:val="Brdtextmedindrag"/>
        <w:ind w:firstLine="0"/>
        <w:rPr>
          <w:i/>
        </w:rPr>
      </w:pPr>
    </w:p>
    <w:p w14:paraId="0309DBF4" w14:textId="77777777" w:rsidR="00F71CC6" w:rsidRDefault="00AB307F" w:rsidP="00F71CC6">
      <w:pPr>
        <w:pStyle w:val="Brdtextmedindrag"/>
        <w:ind w:firstLine="0"/>
      </w:pPr>
      <w:r w:rsidRPr="00854E4C">
        <w:t xml:space="preserve">Paragrafen är ny. Övervägandena finns i </w:t>
      </w:r>
      <w:r w:rsidRPr="001E1048">
        <w:t xml:space="preserve">avsnitten </w:t>
      </w:r>
      <w:r>
        <w:t>6.6 och 13.10</w:t>
      </w:r>
      <w:r w:rsidRPr="001E1048">
        <w:t>.</w:t>
      </w:r>
    </w:p>
    <w:p w14:paraId="2C47BF0A" w14:textId="179B7D93" w:rsidR="00F71CC6" w:rsidRDefault="00AB307F" w:rsidP="00F71CC6">
      <w:pPr>
        <w:pStyle w:val="Brdtextmedindrag"/>
      </w:pPr>
      <w:r>
        <w:t xml:space="preserve">I </w:t>
      </w:r>
      <w:r w:rsidRPr="00854E4C">
        <w:rPr>
          <w:i/>
        </w:rPr>
        <w:t>första stycket</w:t>
      </w:r>
      <w:r>
        <w:t xml:space="preserve"> föreskrivs att den som i enskild verksamhet utför </w:t>
      </w:r>
      <w:r w:rsidRPr="005248B1">
        <w:rPr>
          <w:iCs/>
        </w:rPr>
        <w:t xml:space="preserve">eller har utfört </w:t>
      </w:r>
      <w:r>
        <w:t xml:space="preserve">offentlig kontroll eller annan offentlig verksamhet enligt lagen eller de EU-bestämmelser som lagen kompletterar inte obehörigen får röja eller utnyttja det som han eller hon har fått kännedom om under utförandet av sina uppgifter. Tystnadsplikt gäller även för den som i enskild verksamhet utför </w:t>
      </w:r>
      <w:r w:rsidRPr="005248B1">
        <w:rPr>
          <w:iCs/>
        </w:rPr>
        <w:t>eller har utfört</w:t>
      </w:r>
      <w:r>
        <w:rPr>
          <w:i/>
        </w:rPr>
        <w:t xml:space="preserve"> </w:t>
      </w:r>
      <w:r>
        <w:t>laboratorieanalyser, laboratorietester eller laboratoriediagnostik på prover som tas vid offentlig kontroll och annan offentlig verksamhet. Innebörden av obehörighetsrekvisitet ska tolkas med ledning av de skaderekvisit som finns i motsvarande bestämmelser i offentlighets- och sekretesslagen, jfr avsnitt 6.6.</w:t>
      </w:r>
    </w:p>
    <w:p w14:paraId="57789A3B" w14:textId="77777777" w:rsidR="00F71CC6" w:rsidRDefault="00AB307F" w:rsidP="00F71CC6">
      <w:pPr>
        <w:pStyle w:val="Brdtextmedindrag"/>
      </w:pPr>
      <w:r>
        <w:t>Vid tillämpningen av bestämmelsen bör även artikel 8 i den nya kontrollförordningen beaktas. Artikeln gäller inte bara myndigheter utan även organ med delegerade uppgifter och fysiska personer som har delegerats vissa upp</w:t>
      </w:r>
      <w:r>
        <w:softHyphen/>
        <w:t>gifter samt officiella laboratorier.</w:t>
      </w:r>
      <w:r w:rsidRPr="00D55420">
        <w:t xml:space="preserve"> </w:t>
      </w:r>
    </w:p>
    <w:p w14:paraId="48C1B1BC" w14:textId="77777777" w:rsidR="00F71CC6" w:rsidRDefault="00AB307F" w:rsidP="00F71CC6">
      <w:pPr>
        <w:pStyle w:val="Brdtextmedindrag"/>
      </w:pPr>
      <w:r>
        <w:t>F</w:t>
      </w:r>
      <w:r w:rsidRPr="00D55420">
        <w:t xml:space="preserve">örsta stycket har fått sin utformning efter synpunkter från </w:t>
      </w:r>
      <w:r w:rsidRPr="00D55420">
        <w:rPr>
          <w:i/>
          <w:iCs/>
        </w:rPr>
        <w:t>Lagrådet</w:t>
      </w:r>
      <w:r>
        <w:t>.</w:t>
      </w:r>
    </w:p>
    <w:p w14:paraId="49CC4D24" w14:textId="77777777" w:rsidR="00F71CC6" w:rsidRDefault="00AB307F" w:rsidP="00F71CC6">
      <w:pPr>
        <w:pStyle w:val="Brdtextmedindrag"/>
      </w:pPr>
      <w:r>
        <w:t xml:space="preserve">I </w:t>
      </w:r>
      <w:r w:rsidRPr="00854E4C">
        <w:rPr>
          <w:i/>
        </w:rPr>
        <w:t>andra stycket</w:t>
      </w:r>
      <w:r>
        <w:t xml:space="preserve"> upplyses om att bestämmelserna i offentlighets- och sekretess</w:t>
      </w:r>
      <w:r>
        <w:softHyphen/>
        <w:t>lagen gäller för statliga och kommunala myndigheter.</w:t>
      </w:r>
    </w:p>
    <w:p w14:paraId="3DB841BC" w14:textId="77777777" w:rsidR="00F71CC6" w:rsidRPr="00F5491B" w:rsidRDefault="00AB307F" w:rsidP="00F71CC6">
      <w:pPr>
        <w:pStyle w:val="Rubrik4utannumrering"/>
        <w:rPr>
          <w:sz w:val="18"/>
          <w:szCs w:val="18"/>
        </w:rPr>
      </w:pPr>
      <w:r w:rsidRPr="00F5491B">
        <w:rPr>
          <w:sz w:val="18"/>
          <w:szCs w:val="18"/>
        </w:rPr>
        <w:t>Förelägganden riktade till kommuner</w:t>
      </w:r>
    </w:p>
    <w:p w14:paraId="60BE9319" w14:textId="77777777" w:rsidR="00F71CC6" w:rsidRPr="00F5491B" w:rsidRDefault="00AB307F" w:rsidP="00F71CC6">
      <w:pPr>
        <w:pStyle w:val="Brdtextmedindrag"/>
        <w:ind w:firstLine="0"/>
        <w:rPr>
          <w:sz w:val="18"/>
          <w:szCs w:val="18"/>
        </w:rPr>
      </w:pPr>
      <w:r w:rsidRPr="00F5491B">
        <w:rPr>
          <w:b/>
          <w:sz w:val="18"/>
          <w:szCs w:val="18"/>
        </w:rPr>
        <w:t>9 §</w:t>
      </w:r>
      <w:r w:rsidRPr="00F5491B">
        <w:rPr>
          <w:sz w:val="18"/>
          <w:szCs w:val="18"/>
        </w:rPr>
        <w:t xml:space="preserve"> Om en kommun inte fullgör sin skyldighet att </w:t>
      </w:r>
      <w:r w:rsidRPr="00F5491B">
        <w:rPr>
          <w:i/>
          <w:sz w:val="18"/>
          <w:szCs w:val="18"/>
        </w:rPr>
        <w:t>utföra offentlig</w:t>
      </w:r>
      <w:r w:rsidRPr="00F5491B">
        <w:rPr>
          <w:sz w:val="18"/>
          <w:szCs w:val="18"/>
        </w:rPr>
        <w:t xml:space="preserve"> kontroll </w:t>
      </w:r>
      <w:r w:rsidRPr="00F5491B">
        <w:rPr>
          <w:i/>
          <w:sz w:val="18"/>
          <w:szCs w:val="18"/>
        </w:rPr>
        <w:t>eller annan offentlig verksamhet</w:t>
      </w:r>
      <w:r w:rsidRPr="00F5491B">
        <w:rPr>
          <w:sz w:val="18"/>
          <w:szCs w:val="18"/>
        </w:rPr>
        <w:t xml:space="preserve"> enligt denna lag, får Livsmedelsverket förelägga kom</w:t>
      </w:r>
      <w:r w:rsidRPr="00F5491B">
        <w:rPr>
          <w:sz w:val="18"/>
          <w:szCs w:val="18"/>
        </w:rPr>
        <w:softHyphen/>
        <w:t>munen att göra detta. Ett så</w:t>
      </w:r>
      <w:r w:rsidRPr="00F5491B">
        <w:rPr>
          <w:sz w:val="18"/>
          <w:szCs w:val="18"/>
        </w:rPr>
        <w:softHyphen/>
        <w:t>dant föreläggande ska innehålla uppgifter om de åtgär</w:t>
      </w:r>
      <w:r>
        <w:rPr>
          <w:sz w:val="18"/>
          <w:szCs w:val="18"/>
        </w:rPr>
        <w:softHyphen/>
      </w:r>
      <w:r w:rsidRPr="00F5491B">
        <w:rPr>
          <w:sz w:val="18"/>
          <w:szCs w:val="18"/>
        </w:rPr>
        <w:t>der som verket anser nödvändiga för att skyldigheten ska uppfyllas.</w:t>
      </w:r>
    </w:p>
    <w:p w14:paraId="0A1E2311" w14:textId="77777777" w:rsidR="00F71CC6" w:rsidRDefault="00F71CC6" w:rsidP="00F71CC6">
      <w:pPr>
        <w:pStyle w:val="Brdtextmedindrag"/>
        <w:ind w:firstLine="0"/>
      </w:pPr>
    </w:p>
    <w:p w14:paraId="4133F5C1" w14:textId="73C34BDD" w:rsidR="00F71CC6" w:rsidRDefault="00AB307F" w:rsidP="00F71CC6">
      <w:pPr>
        <w:pStyle w:val="Brdtextmedindrag"/>
        <w:ind w:firstLine="0"/>
      </w:pPr>
      <w:r>
        <w:t>Paragrafen innehåller bestämmelser om att Livsmedelsverket får förelägga en kommun, som inte fullgör sin skyldighet att utöva kontroll, att göra detta. Ett tillägg görs om att Livsmedelsverket får förelägga kommunen att fullgöra sina skyldigheter även i fråga om annan offentlig verksa</w:t>
      </w:r>
      <w:r w:rsidRPr="001E1048">
        <w:t>mhet. Uttrycket ”kontroll” ersätts av ”offentlig kontroll”. Övervägandena finns i avsnitt</w:t>
      </w:r>
      <w:r w:rsidR="000F214D">
        <w:t>en 13.1 och</w:t>
      </w:r>
      <w:r>
        <w:t xml:space="preserve"> 13.4</w:t>
      </w:r>
      <w:r w:rsidRPr="001E1048">
        <w:t>.</w:t>
      </w:r>
    </w:p>
    <w:p w14:paraId="0167B7E5" w14:textId="77777777" w:rsidR="00F71CC6" w:rsidRDefault="00AB307F" w:rsidP="00F71CC6">
      <w:pPr>
        <w:pStyle w:val="Brdtextmedindrag"/>
      </w:pPr>
      <w:r>
        <w:t>Övriga ändringar är språkliga.</w:t>
      </w:r>
    </w:p>
    <w:p w14:paraId="03068A50" w14:textId="77777777" w:rsidR="00F71CC6" w:rsidRPr="006E3009" w:rsidRDefault="00AB307F" w:rsidP="00F71CC6">
      <w:pPr>
        <w:pStyle w:val="Rubrik4utannumrering"/>
        <w:rPr>
          <w:i/>
          <w:iCs/>
          <w:sz w:val="18"/>
          <w:szCs w:val="18"/>
        </w:rPr>
      </w:pPr>
      <w:r w:rsidRPr="006E3009">
        <w:rPr>
          <w:sz w:val="18"/>
          <w:szCs w:val="18"/>
        </w:rPr>
        <w:t>Föreskrifter om</w:t>
      </w:r>
      <w:r w:rsidRPr="006E3009">
        <w:rPr>
          <w:i/>
          <w:iCs/>
          <w:sz w:val="18"/>
          <w:szCs w:val="18"/>
        </w:rPr>
        <w:t xml:space="preserve"> offentlig </w:t>
      </w:r>
      <w:r w:rsidRPr="006E3009">
        <w:rPr>
          <w:sz w:val="18"/>
          <w:szCs w:val="18"/>
        </w:rPr>
        <w:t xml:space="preserve">kontroll </w:t>
      </w:r>
      <w:r w:rsidRPr="006E3009">
        <w:rPr>
          <w:i/>
          <w:iCs/>
          <w:sz w:val="18"/>
          <w:szCs w:val="18"/>
        </w:rPr>
        <w:t>och annan offentlig verksamhet</w:t>
      </w:r>
    </w:p>
    <w:p w14:paraId="2CF4C26E" w14:textId="77777777" w:rsidR="00F71CC6" w:rsidRPr="00F5491B" w:rsidRDefault="00AB307F" w:rsidP="00F71CC6">
      <w:pPr>
        <w:pStyle w:val="Brdtext"/>
        <w:rPr>
          <w:sz w:val="18"/>
          <w:szCs w:val="18"/>
        </w:rPr>
      </w:pPr>
      <w:r w:rsidRPr="00F5491B">
        <w:rPr>
          <w:b/>
          <w:sz w:val="18"/>
          <w:szCs w:val="18"/>
        </w:rPr>
        <w:t xml:space="preserve">10 § </w:t>
      </w:r>
      <w:r w:rsidRPr="00F5491B">
        <w:rPr>
          <w:sz w:val="18"/>
          <w:szCs w:val="18"/>
        </w:rPr>
        <w:t xml:space="preserve">Regeringen eller den myndighet som regeringen bestämmer får meddela föreskrifter om </w:t>
      </w:r>
    </w:p>
    <w:p w14:paraId="44D3D11C" w14:textId="77777777" w:rsidR="00F71CC6" w:rsidRPr="00F5491B" w:rsidRDefault="00AB307F" w:rsidP="00F71CC6">
      <w:pPr>
        <w:pStyle w:val="Brdtextmedindrag"/>
        <w:rPr>
          <w:sz w:val="18"/>
          <w:szCs w:val="18"/>
        </w:rPr>
      </w:pPr>
      <w:r w:rsidRPr="00F5491B">
        <w:rPr>
          <w:i/>
          <w:iCs/>
          <w:sz w:val="18"/>
          <w:szCs w:val="18"/>
        </w:rPr>
        <w:t>1</w:t>
      </w:r>
      <w:r w:rsidRPr="00F5491B">
        <w:rPr>
          <w:sz w:val="18"/>
          <w:szCs w:val="18"/>
        </w:rPr>
        <w:t xml:space="preserve">. hur </w:t>
      </w:r>
      <w:r w:rsidRPr="00F5491B">
        <w:rPr>
          <w:i/>
          <w:iCs/>
          <w:sz w:val="18"/>
          <w:szCs w:val="18"/>
        </w:rPr>
        <w:t>offentlig</w:t>
      </w:r>
      <w:r w:rsidRPr="00F5491B">
        <w:rPr>
          <w:sz w:val="18"/>
          <w:szCs w:val="18"/>
        </w:rPr>
        <w:t xml:space="preserve"> kontroll </w:t>
      </w:r>
      <w:r w:rsidRPr="00F5491B">
        <w:rPr>
          <w:i/>
          <w:iCs/>
          <w:sz w:val="18"/>
          <w:szCs w:val="18"/>
        </w:rPr>
        <w:t>och annan offentlig verksamhet</w:t>
      </w:r>
      <w:r w:rsidRPr="00F5491B">
        <w:rPr>
          <w:sz w:val="18"/>
          <w:szCs w:val="18"/>
        </w:rPr>
        <w:t xml:space="preserve"> ska bedrivas, </w:t>
      </w:r>
    </w:p>
    <w:p w14:paraId="0D09F3E2" w14:textId="77777777" w:rsidR="00F71CC6" w:rsidRPr="00F5491B" w:rsidRDefault="00AB307F" w:rsidP="00F71CC6">
      <w:pPr>
        <w:pStyle w:val="Brdtextmedindrag"/>
        <w:rPr>
          <w:i/>
          <w:iCs/>
          <w:sz w:val="18"/>
          <w:szCs w:val="18"/>
        </w:rPr>
      </w:pPr>
      <w:r w:rsidRPr="00F5491B">
        <w:rPr>
          <w:i/>
          <w:iCs/>
          <w:sz w:val="18"/>
          <w:szCs w:val="18"/>
        </w:rPr>
        <w:t>2</w:t>
      </w:r>
      <w:r w:rsidRPr="00F5491B">
        <w:rPr>
          <w:sz w:val="18"/>
          <w:szCs w:val="18"/>
        </w:rPr>
        <w:t>. skyldighet för en kontrollmyndighet</w:t>
      </w:r>
      <w:r>
        <w:rPr>
          <w:sz w:val="18"/>
          <w:szCs w:val="18"/>
        </w:rPr>
        <w:t>,</w:t>
      </w:r>
      <w:r w:rsidRPr="00F5491B">
        <w:rPr>
          <w:sz w:val="18"/>
          <w:szCs w:val="18"/>
        </w:rPr>
        <w:t xml:space="preserve"> ett </w:t>
      </w:r>
      <w:r w:rsidRPr="00F5491B">
        <w:rPr>
          <w:i/>
          <w:sz w:val="18"/>
          <w:szCs w:val="18"/>
        </w:rPr>
        <w:t>organ med delegerade uppgifter eller en fysisk person som har delegerats vissa uppgifter</w:t>
      </w:r>
      <w:r w:rsidRPr="00F5491B">
        <w:rPr>
          <w:sz w:val="18"/>
          <w:szCs w:val="18"/>
        </w:rPr>
        <w:t xml:space="preserve"> att lämna information till en sådan samordnande myn</w:t>
      </w:r>
      <w:r w:rsidRPr="00F5491B">
        <w:rPr>
          <w:sz w:val="18"/>
          <w:szCs w:val="18"/>
        </w:rPr>
        <w:softHyphen/>
        <w:t xml:space="preserve">dighet som avses i 6 § första stycket, </w:t>
      </w:r>
      <w:r w:rsidRPr="00F5491B">
        <w:rPr>
          <w:i/>
          <w:iCs/>
          <w:sz w:val="18"/>
          <w:szCs w:val="18"/>
        </w:rPr>
        <w:t>och</w:t>
      </w:r>
    </w:p>
    <w:p w14:paraId="51DDD2A8" w14:textId="77777777" w:rsidR="00F71CC6" w:rsidRPr="00F5491B" w:rsidRDefault="00AB307F" w:rsidP="00F71CC6">
      <w:pPr>
        <w:pStyle w:val="Brdtextmedindrag"/>
        <w:rPr>
          <w:sz w:val="18"/>
          <w:szCs w:val="18"/>
        </w:rPr>
      </w:pPr>
      <w:r w:rsidRPr="00F5491B">
        <w:rPr>
          <w:i/>
          <w:iCs/>
          <w:sz w:val="18"/>
          <w:szCs w:val="18"/>
        </w:rPr>
        <w:t>3. skyldighet för ett organ med delegerade uppgifter eller en fysisk person som har delegerats vissa uppgifter att lämna information och ge in handlingar till den myndighet som har delegerat uppgiften.</w:t>
      </w:r>
    </w:p>
    <w:p w14:paraId="45E761A7" w14:textId="77777777" w:rsidR="00F71CC6" w:rsidRDefault="00F71CC6" w:rsidP="00F71CC6">
      <w:pPr>
        <w:pStyle w:val="Brdtextmedindrag"/>
        <w:ind w:firstLine="0"/>
      </w:pPr>
    </w:p>
    <w:p w14:paraId="589A2FB7" w14:textId="77777777" w:rsidR="00F71CC6" w:rsidRDefault="00AB307F" w:rsidP="00F71CC6">
      <w:pPr>
        <w:pStyle w:val="Brdtextmedindrag"/>
        <w:ind w:firstLine="0"/>
      </w:pPr>
      <w:r>
        <w:t xml:space="preserve">I paragrafen införs en punktuppställning. I bemyndigandet i </w:t>
      </w:r>
      <w:r w:rsidRPr="00A72549">
        <w:rPr>
          <w:i/>
        </w:rPr>
        <w:t xml:space="preserve">punkt </w:t>
      </w:r>
      <w:r>
        <w:rPr>
          <w:i/>
        </w:rPr>
        <w:t>1</w:t>
      </w:r>
      <w:r w:rsidRPr="00A72549">
        <w:rPr>
          <w:i/>
        </w:rPr>
        <w:t xml:space="preserve"> </w:t>
      </w:r>
      <w:r>
        <w:t>ersätts uttrycket ”kontroll” med ”offentlig kontroll”. Där görs även ett tillägg om att regeringen eller den myndighet som regeringen bestämmer får meddela föreskrifter om hur annan offentlig verksamhet ska bedrivas.</w:t>
      </w:r>
    </w:p>
    <w:p w14:paraId="2E255679" w14:textId="77777777" w:rsidR="00F71CC6" w:rsidRDefault="00AB307F" w:rsidP="00F71CC6">
      <w:pPr>
        <w:pStyle w:val="Brdtextmedindrag"/>
      </w:pPr>
      <w:r>
        <w:t xml:space="preserve">I </w:t>
      </w:r>
      <w:r>
        <w:rPr>
          <w:i/>
        </w:rPr>
        <w:t>punkt</w:t>
      </w:r>
      <w:r>
        <w:t xml:space="preserve"> </w:t>
      </w:r>
      <w:r w:rsidRPr="001E1048">
        <w:rPr>
          <w:i/>
          <w:iCs/>
        </w:rPr>
        <w:t>2</w:t>
      </w:r>
      <w:r>
        <w:t xml:space="preserve"> ersätts uttrycket ”kontrollorgan” med ”ett organ med delege</w:t>
      </w:r>
      <w:r>
        <w:softHyphen/>
        <w:t>rade uppgifter eller en fysisk person som har delegerats vissa uppgifter”.</w:t>
      </w:r>
    </w:p>
    <w:p w14:paraId="69733560" w14:textId="77777777" w:rsidR="00F71CC6" w:rsidRDefault="00AB307F" w:rsidP="00F71CC6">
      <w:pPr>
        <w:pStyle w:val="Brdtextmedindrag"/>
      </w:pPr>
      <w:r>
        <w:t xml:space="preserve">Bemyndigandet i </w:t>
      </w:r>
      <w:r w:rsidRPr="00892A0A">
        <w:rPr>
          <w:i/>
          <w:iCs/>
        </w:rPr>
        <w:t>punkt</w:t>
      </w:r>
      <w:r>
        <w:t xml:space="preserve"> </w:t>
      </w:r>
      <w:r w:rsidRPr="001E1048">
        <w:rPr>
          <w:i/>
          <w:iCs/>
        </w:rPr>
        <w:t xml:space="preserve">3 </w:t>
      </w:r>
      <w:r>
        <w:t>är nytt och avser föreskrifter om skyldighet att lämna information och ge in handlingar till den myndighet som har dele</w:t>
      </w:r>
      <w:r>
        <w:softHyphen/>
        <w:t>gerat uppgiften. I den delen kompletterar bemyndigandet de skyldigheter som följer av artikel 32 i den nya kontrollförordningen.</w:t>
      </w:r>
      <w:r w:rsidRPr="00C8735D">
        <w:t xml:space="preserve"> </w:t>
      </w:r>
    </w:p>
    <w:p w14:paraId="03D3806A" w14:textId="4C4A40FC" w:rsidR="00F71CC6" w:rsidRDefault="00AB307F" w:rsidP="00F71CC6">
      <w:pPr>
        <w:pStyle w:val="Brdtextmedindrag"/>
      </w:pPr>
      <w:r>
        <w:t xml:space="preserve">Övervägandena </w:t>
      </w:r>
      <w:r w:rsidRPr="005B6C9A">
        <w:t>finns i avsnitt</w:t>
      </w:r>
      <w:r w:rsidR="00E92857">
        <w:t>en 13.1 och</w:t>
      </w:r>
      <w:r w:rsidRPr="005B6C9A">
        <w:t xml:space="preserve"> </w:t>
      </w:r>
      <w:r>
        <w:t>13</w:t>
      </w:r>
      <w:r w:rsidRPr="005B6C9A">
        <w:t>.</w:t>
      </w:r>
      <w:r>
        <w:t>5</w:t>
      </w:r>
      <w:r w:rsidR="00E92857">
        <w:t>.</w:t>
      </w:r>
    </w:p>
    <w:p w14:paraId="63F2227F" w14:textId="77777777" w:rsidR="00F71CC6" w:rsidRPr="00F5491B" w:rsidRDefault="00AB307F" w:rsidP="00F71CC6">
      <w:pPr>
        <w:pStyle w:val="Rubrik4utannumrering"/>
        <w:rPr>
          <w:i/>
          <w:iCs/>
          <w:sz w:val="18"/>
          <w:szCs w:val="18"/>
        </w:rPr>
      </w:pPr>
      <w:r w:rsidRPr="00F5491B">
        <w:rPr>
          <w:i/>
          <w:iCs/>
          <w:sz w:val="18"/>
          <w:szCs w:val="18"/>
        </w:rPr>
        <w:t>Föreskrifter om uppgiftslämnande</w:t>
      </w:r>
    </w:p>
    <w:p w14:paraId="5B22409F" w14:textId="77777777" w:rsidR="00F71CC6" w:rsidRPr="00F5491B" w:rsidRDefault="00AB307F" w:rsidP="00F71CC6">
      <w:pPr>
        <w:pStyle w:val="Brdtext"/>
        <w:rPr>
          <w:sz w:val="18"/>
          <w:szCs w:val="18"/>
        </w:rPr>
      </w:pPr>
      <w:r w:rsidRPr="00F5491B">
        <w:rPr>
          <w:b/>
          <w:i/>
          <w:iCs/>
          <w:sz w:val="18"/>
          <w:szCs w:val="18"/>
        </w:rPr>
        <w:t>10 a §</w:t>
      </w:r>
      <w:r w:rsidRPr="00F5491B">
        <w:rPr>
          <w:sz w:val="18"/>
          <w:szCs w:val="18"/>
        </w:rPr>
        <w:t xml:space="preserve"> </w:t>
      </w:r>
      <w:r w:rsidRPr="00F5491B">
        <w:rPr>
          <w:i/>
          <w:sz w:val="18"/>
          <w:szCs w:val="18"/>
        </w:rPr>
        <w:t>Regeringen eller den myndighet som regeringen bestämmer får meddela föreskrifter om skyldig</w:t>
      </w:r>
      <w:r w:rsidRPr="00F5491B">
        <w:rPr>
          <w:i/>
          <w:sz w:val="18"/>
          <w:szCs w:val="18"/>
        </w:rPr>
        <w:softHyphen/>
        <w:t>het för den som använder sig av skyddade beteckningar på jordbruks</w:t>
      </w:r>
      <w:r w:rsidRPr="00F5491B">
        <w:rPr>
          <w:i/>
          <w:sz w:val="18"/>
          <w:szCs w:val="18"/>
        </w:rPr>
        <w:softHyphen/>
      </w:r>
      <w:r w:rsidRPr="00F5491B">
        <w:rPr>
          <w:i/>
          <w:sz w:val="18"/>
          <w:szCs w:val="18"/>
        </w:rPr>
        <w:softHyphen/>
        <w:t>produkter och livsmedel att lämna uppgifter om sin verksamhet till en kontrollmyndighet, ett organ med delegerade upp</w:t>
      </w:r>
      <w:r w:rsidRPr="00F5491B">
        <w:rPr>
          <w:i/>
          <w:sz w:val="18"/>
          <w:szCs w:val="18"/>
        </w:rPr>
        <w:softHyphen/>
        <w:t>gifter eller en fysisk person som har delegerats vissa uppgif</w:t>
      </w:r>
      <w:r w:rsidRPr="00F5491B">
        <w:rPr>
          <w:i/>
          <w:sz w:val="18"/>
          <w:szCs w:val="18"/>
        </w:rPr>
        <w:softHyphen/>
        <w:t>ter.</w:t>
      </w:r>
    </w:p>
    <w:p w14:paraId="4C15EF79" w14:textId="77777777" w:rsidR="00F71CC6" w:rsidRDefault="00F71CC6" w:rsidP="00F71CC6">
      <w:pPr>
        <w:pStyle w:val="Brdtextmedindrag"/>
      </w:pPr>
    </w:p>
    <w:p w14:paraId="0090DB63" w14:textId="77777777" w:rsidR="00F71CC6" w:rsidRDefault="00AB307F" w:rsidP="00F71CC6">
      <w:pPr>
        <w:pStyle w:val="Brdtextmedindrag"/>
        <w:ind w:firstLine="0"/>
      </w:pPr>
      <w:r w:rsidRPr="00102AA7">
        <w:t xml:space="preserve">Paragrafen är ny. </w:t>
      </w:r>
      <w:r w:rsidRPr="00B777F3">
        <w:t>Övervägandena finns i avsnitt 13.6</w:t>
      </w:r>
      <w:r>
        <w:t xml:space="preserve">. </w:t>
      </w:r>
    </w:p>
    <w:p w14:paraId="503D240E" w14:textId="77777777" w:rsidR="00F71CC6" w:rsidRDefault="00AB307F" w:rsidP="00F71CC6">
      <w:pPr>
        <w:pStyle w:val="Brdtextmedindrag"/>
        <w:ind w:firstLine="0"/>
      </w:pPr>
      <w:r>
        <w:t xml:space="preserve">     </w:t>
      </w:r>
      <w:r w:rsidRPr="00102AA7">
        <w:t>Bestämmelsen innehåller ett bemyndigande för regeringen eller den myndighet som regeringen bestämmer att meddela föreskrifter om skyl</w:t>
      </w:r>
      <w:r>
        <w:softHyphen/>
      </w:r>
      <w:r w:rsidRPr="00102AA7">
        <w:t>dighet för den som använder sig av skyddade beteckningar på jordbruks</w:t>
      </w:r>
      <w:r>
        <w:softHyphen/>
      </w:r>
      <w:r w:rsidRPr="00102AA7">
        <w:t>produkter och livsmedel att lämna uppgifter om sin verksamhet till en kontrollmyndighet, ett organ med delegerade uppgifter eller en fysisk person som har delegerats vissa uppgifter</w:t>
      </w:r>
      <w:r>
        <w:t>.</w:t>
      </w:r>
    </w:p>
    <w:p w14:paraId="549D04AD" w14:textId="77777777" w:rsidR="00F71CC6" w:rsidRPr="00F5491B" w:rsidRDefault="00AB307F" w:rsidP="00F71CC6">
      <w:pPr>
        <w:pStyle w:val="Rubrik4utannumrering"/>
        <w:rPr>
          <w:sz w:val="18"/>
          <w:szCs w:val="18"/>
        </w:rPr>
      </w:pPr>
      <w:r w:rsidRPr="00F5491B">
        <w:rPr>
          <w:sz w:val="18"/>
          <w:szCs w:val="18"/>
        </w:rPr>
        <w:t>Rätt till upplysningar och tillträde</w:t>
      </w:r>
    </w:p>
    <w:p w14:paraId="26C9531D" w14:textId="77777777" w:rsidR="00F71CC6" w:rsidRPr="00F5491B" w:rsidRDefault="00AB307F" w:rsidP="00F71CC6">
      <w:pPr>
        <w:pStyle w:val="Brdtextmedindrag"/>
        <w:ind w:firstLine="0"/>
        <w:rPr>
          <w:sz w:val="18"/>
          <w:szCs w:val="18"/>
        </w:rPr>
      </w:pPr>
      <w:r w:rsidRPr="00F5491B">
        <w:rPr>
          <w:b/>
          <w:sz w:val="18"/>
          <w:szCs w:val="18"/>
        </w:rPr>
        <w:t>11 §</w:t>
      </w:r>
      <w:r w:rsidRPr="00F5491B">
        <w:rPr>
          <w:sz w:val="18"/>
          <w:szCs w:val="18"/>
        </w:rPr>
        <w:t xml:space="preserve"> En kontrollmyndighet och ett </w:t>
      </w:r>
      <w:r w:rsidRPr="00F5491B">
        <w:rPr>
          <w:i/>
          <w:sz w:val="18"/>
          <w:szCs w:val="18"/>
        </w:rPr>
        <w:t>organ med delegerade uppgifter eller en fysisk person som har delegerats vissa uppgifter</w:t>
      </w:r>
      <w:r w:rsidRPr="00F5491B">
        <w:rPr>
          <w:sz w:val="18"/>
          <w:szCs w:val="18"/>
        </w:rPr>
        <w:t xml:space="preserve"> har, i den utsträckning </w:t>
      </w:r>
      <w:r w:rsidRPr="00F5491B">
        <w:rPr>
          <w:i/>
          <w:sz w:val="18"/>
          <w:szCs w:val="18"/>
        </w:rPr>
        <w:t>det</w:t>
      </w:r>
      <w:r w:rsidRPr="00F5491B">
        <w:rPr>
          <w:sz w:val="18"/>
          <w:szCs w:val="18"/>
        </w:rPr>
        <w:t xml:space="preserve"> behövs för </w:t>
      </w:r>
      <w:r w:rsidRPr="00F5491B">
        <w:rPr>
          <w:i/>
          <w:sz w:val="18"/>
          <w:szCs w:val="18"/>
        </w:rPr>
        <w:t>offentlig kontroll och annan offentlig verksamhet</w:t>
      </w:r>
      <w:r w:rsidRPr="00F5491B">
        <w:rPr>
          <w:sz w:val="18"/>
          <w:szCs w:val="18"/>
        </w:rPr>
        <w:t>, rätt att på begäran få</w:t>
      </w:r>
    </w:p>
    <w:p w14:paraId="14865974" w14:textId="77777777" w:rsidR="00F71CC6" w:rsidRPr="00F5491B"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5491B">
        <w:rPr>
          <w:rFonts w:ascii="Times New Roman" w:hAnsi="Times New Roman"/>
          <w:sz w:val="18"/>
          <w:szCs w:val="18"/>
        </w:rPr>
        <w:t>1. upplysningar och ta del av handlingar, och</w:t>
      </w:r>
    </w:p>
    <w:p w14:paraId="0122696C" w14:textId="77777777" w:rsidR="00F71CC6" w:rsidRPr="00F5491B" w:rsidRDefault="00AB307F" w:rsidP="00F71CC6">
      <w:pPr>
        <w:pStyle w:val="Brdtextmedindrag"/>
        <w:rPr>
          <w:sz w:val="18"/>
          <w:szCs w:val="18"/>
        </w:rPr>
      </w:pPr>
      <w:r w:rsidRPr="00F5491B">
        <w:rPr>
          <w:sz w:val="18"/>
          <w:szCs w:val="18"/>
        </w:rPr>
        <w:t>2. tillträde till områden, lokaler och andra utrymmen som har anknytning till verksamheten och där göra undersökningar och ta prover.</w:t>
      </w:r>
    </w:p>
    <w:p w14:paraId="20330324" w14:textId="77777777" w:rsidR="00F71CC6" w:rsidRPr="00F5491B" w:rsidRDefault="00AB307F" w:rsidP="00F71CC6">
      <w:pPr>
        <w:pStyle w:val="Brdtextmedindrag"/>
        <w:rPr>
          <w:sz w:val="18"/>
          <w:szCs w:val="18"/>
        </w:rPr>
      </w:pPr>
      <w:r w:rsidRPr="00F5491B">
        <w:rPr>
          <w:sz w:val="18"/>
          <w:szCs w:val="18"/>
        </w:rPr>
        <w:t>Första stycket gäller också för Europeiska kommissionen och för inspektörer och experter som utsetts av kommissionen.</w:t>
      </w:r>
    </w:p>
    <w:p w14:paraId="600C4AAD" w14:textId="77777777" w:rsidR="00F71CC6" w:rsidRDefault="00F71CC6" w:rsidP="00F71CC6">
      <w:pPr>
        <w:pStyle w:val="Brdtextmedindrag"/>
        <w:ind w:firstLine="0"/>
      </w:pPr>
    </w:p>
    <w:p w14:paraId="5299C8F1" w14:textId="2298A52B" w:rsidR="00F71CC6" w:rsidRDefault="00AB307F" w:rsidP="00F71CC6">
      <w:pPr>
        <w:pStyle w:val="Brdtextmedindrag"/>
        <w:ind w:firstLine="0"/>
      </w:pPr>
      <w:r>
        <w:t>Paragrafen innehåller bestämmelser om rätt till upplysningar, att ta del av handlingar och få tillträde till områden m.m. Övervägandena finns i avsnitt</w:t>
      </w:r>
      <w:r w:rsidR="00B35E83">
        <w:t>en 13.1 och</w:t>
      </w:r>
      <w:r>
        <w:t xml:space="preserve"> 13.7.</w:t>
      </w:r>
    </w:p>
    <w:p w14:paraId="70BEB1E5" w14:textId="32C9A35A" w:rsidR="00F71CC6" w:rsidRDefault="00AB307F" w:rsidP="00F71CC6">
      <w:pPr>
        <w:pStyle w:val="Brdtextmedindrag"/>
      </w:pPr>
      <w:r>
        <w:t xml:space="preserve">I </w:t>
      </w:r>
      <w:r w:rsidRPr="00102AA7">
        <w:rPr>
          <w:i/>
        </w:rPr>
        <w:t>första stycket</w:t>
      </w:r>
      <w:r>
        <w:t xml:space="preserve"> ersätts uttrycket ”kontroll” med ”offentlig kontroll” samt uttrycket ”kontrollorgan” med ”ett organ med delegerade uppgifter eller en fysisk person som har delegerats vissa uppgifter”. Ändringen i första stycket innebär också att rätten till upplysningar och tillträde även gäller i den utsträckning det behövs för att utföra uppgifter som utgör annan offentlig verksamhet. Bestämmelser om skyldighet för aktörer att ge de behöriga myndigheter</w:t>
      </w:r>
      <w:r>
        <w:softHyphen/>
        <w:t>nas personal m.fl. tillträde och upplysningar finns i artikel 15.1 i den nya kontrollförordningen. Bestämmelsen i lagen om kontroll av skyddade beteckningar på jordbruksprodukter och livsmedel om rätt till upplys</w:t>
      </w:r>
      <w:r>
        <w:softHyphen/>
        <w:t xml:space="preserve">ningar och tillträde kompletterar denna artikel. </w:t>
      </w:r>
    </w:p>
    <w:p w14:paraId="5EBB910E" w14:textId="77777777" w:rsidR="00F71CC6" w:rsidRPr="00F5491B" w:rsidRDefault="00AB307F" w:rsidP="00F71CC6">
      <w:pPr>
        <w:pStyle w:val="Rubrik4utannumrering"/>
        <w:rPr>
          <w:sz w:val="18"/>
          <w:szCs w:val="18"/>
        </w:rPr>
      </w:pPr>
      <w:r w:rsidRPr="00F5491B">
        <w:rPr>
          <w:sz w:val="18"/>
          <w:szCs w:val="18"/>
        </w:rPr>
        <w:t>Skyldighet att</w:t>
      </w:r>
      <w:r w:rsidRPr="00F5491B">
        <w:rPr>
          <w:i/>
          <w:iCs/>
          <w:sz w:val="18"/>
          <w:szCs w:val="18"/>
        </w:rPr>
        <w:t xml:space="preserve"> lämna</w:t>
      </w:r>
      <w:r w:rsidRPr="00F5491B">
        <w:rPr>
          <w:sz w:val="18"/>
          <w:szCs w:val="18"/>
        </w:rPr>
        <w:t xml:space="preserve"> hjälp</w:t>
      </w:r>
    </w:p>
    <w:p w14:paraId="5CB8B175" w14:textId="77777777" w:rsidR="00F71CC6" w:rsidRPr="00823ACA" w:rsidRDefault="00AB307F" w:rsidP="00F71CC6">
      <w:pPr>
        <w:pStyle w:val="Brdtextmedindrag"/>
        <w:ind w:firstLine="0"/>
      </w:pPr>
      <w:r w:rsidRPr="00F5491B">
        <w:rPr>
          <w:b/>
          <w:sz w:val="18"/>
          <w:szCs w:val="18"/>
        </w:rPr>
        <w:t>12 §</w:t>
      </w:r>
      <w:r w:rsidRPr="00F5491B">
        <w:rPr>
          <w:sz w:val="18"/>
          <w:szCs w:val="18"/>
        </w:rPr>
        <w:t xml:space="preserve"> </w:t>
      </w:r>
      <w:r>
        <w:rPr>
          <w:sz w:val="18"/>
          <w:szCs w:val="18"/>
        </w:rPr>
        <w:t>D</w:t>
      </w:r>
      <w:r w:rsidRPr="00F5491B">
        <w:rPr>
          <w:sz w:val="18"/>
          <w:szCs w:val="18"/>
        </w:rPr>
        <w:t xml:space="preserve">en som är föremål för </w:t>
      </w:r>
      <w:r w:rsidRPr="00F5491B">
        <w:rPr>
          <w:i/>
          <w:sz w:val="18"/>
          <w:szCs w:val="18"/>
        </w:rPr>
        <w:t>offentlig</w:t>
      </w:r>
      <w:r w:rsidRPr="00F5491B">
        <w:rPr>
          <w:sz w:val="18"/>
          <w:szCs w:val="18"/>
        </w:rPr>
        <w:t xml:space="preserve"> kontroll </w:t>
      </w:r>
      <w:r w:rsidRPr="00F5491B">
        <w:rPr>
          <w:i/>
          <w:sz w:val="18"/>
          <w:szCs w:val="18"/>
        </w:rPr>
        <w:t>eller annan offentlig verksamhet</w:t>
      </w:r>
      <w:r w:rsidRPr="00F5491B">
        <w:rPr>
          <w:sz w:val="18"/>
          <w:szCs w:val="18"/>
        </w:rPr>
        <w:t xml:space="preserve"> </w:t>
      </w:r>
      <w:r>
        <w:rPr>
          <w:sz w:val="18"/>
          <w:szCs w:val="18"/>
        </w:rPr>
        <w:t xml:space="preserve">ska, </w:t>
      </w:r>
      <w:r w:rsidRPr="00823ACA">
        <w:rPr>
          <w:i/>
          <w:iCs/>
          <w:sz w:val="18"/>
          <w:szCs w:val="18"/>
        </w:rPr>
        <w:t xml:space="preserve">utöver </w:t>
      </w:r>
      <w:r w:rsidRPr="00F5491B">
        <w:rPr>
          <w:i/>
          <w:sz w:val="18"/>
          <w:szCs w:val="18"/>
        </w:rPr>
        <w:t>vad som följer av artikel 15.2 och 15.6 i förordning (EU) 2017/625</w:t>
      </w:r>
      <w:r>
        <w:rPr>
          <w:sz w:val="18"/>
          <w:szCs w:val="18"/>
        </w:rPr>
        <w:t xml:space="preserve">, </w:t>
      </w:r>
      <w:r w:rsidRPr="00F5491B">
        <w:rPr>
          <w:i/>
          <w:sz w:val="18"/>
          <w:szCs w:val="18"/>
        </w:rPr>
        <w:t xml:space="preserve">lämna </w:t>
      </w:r>
      <w:r w:rsidRPr="00F5491B">
        <w:rPr>
          <w:sz w:val="18"/>
          <w:szCs w:val="18"/>
        </w:rPr>
        <w:t xml:space="preserve">den hjälp som behövs för att kontrollen </w:t>
      </w:r>
      <w:r w:rsidRPr="00F5491B">
        <w:rPr>
          <w:i/>
          <w:sz w:val="18"/>
          <w:szCs w:val="18"/>
        </w:rPr>
        <w:t>eller verksam</w:t>
      </w:r>
      <w:r w:rsidRPr="00F5491B">
        <w:rPr>
          <w:i/>
          <w:sz w:val="18"/>
          <w:szCs w:val="18"/>
        </w:rPr>
        <w:softHyphen/>
        <w:t xml:space="preserve">heten </w:t>
      </w:r>
      <w:r w:rsidRPr="00F5491B">
        <w:rPr>
          <w:sz w:val="18"/>
          <w:szCs w:val="18"/>
        </w:rPr>
        <w:t xml:space="preserve">ska kunna </w:t>
      </w:r>
      <w:r w:rsidRPr="00F5491B">
        <w:rPr>
          <w:i/>
          <w:sz w:val="18"/>
          <w:szCs w:val="18"/>
        </w:rPr>
        <w:t>utföras.</w:t>
      </w:r>
    </w:p>
    <w:p w14:paraId="347CBA82" w14:textId="77777777" w:rsidR="00F71CC6" w:rsidRDefault="00F71CC6" w:rsidP="00F71CC6">
      <w:pPr>
        <w:pStyle w:val="Brdtext"/>
      </w:pPr>
    </w:p>
    <w:p w14:paraId="300BE15F" w14:textId="77777777" w:rsidR="00F71CC6" w:rsidRDefault="00AB307F" w:rsidP="00F71CC6">
      <w:pPr>
        <w:pStyle w:val="Brdtext"/>
      </w:pPr>
      <w:r>
        <w:t xml:space="preserve">Paragrafen innehåller en bestämmelse om enskildas skyldighet att lämna den hjälp som behövs för att kontrollen ska kunna genomföras. Övervägandena finns i </w:t>
      </w:r>
      <w:r w:rsidRPr="00C8735D">
        <w:t xml:space="preserve">avsnitt </w:t>
      </w:r>
      <w:r>
        <w:t>13</w:t>
      </w:r>
      <w:r w:rsidRPr="00C8735D">
        <w:t>.</w:t>
      </w:r>
      <w:r>
        <w:t>8.</w:t>
      </w:r>
    </w:p>
    <w:p w14:paraId="52D1D2AD" w14:textId="6250E910" w:rsidR="00F71CC6" w:rsidRDefault="00AB307F" w:rsidP="00F71CC6">
      <w:pPr>
        <w:pStyle w:val="Brdtextmedindrag"/>
      </w:pPr>
      <w:r>
        <w:t xml:space="preserve">Ändringen innebär att det upplyses om att bestämmelsen gäller utöver vad som följer om skyldighet för den som är föremål för offentlig kontroll eller annan offentlig verksamhet att lämna hjälp enligt artikel 15.2 och 15.6 i den nya kontrollförordningen. Skyldigheten att lämna hjälp ska också gälla vid annan offentlig verksamhet. Hänvisningen till den nya kontrollförordningen är dynamisk dvs. avser förordningen i den vid varje tidpunkt gällande lydelsen. </w:t>
      </w:r>
    </w:p>
    <w:p w14:paraId="568C1688" w14:textId="77777777" w:rsidR="00F71CC6" w:rsidRDefault="00AB307F" w:rsidP="00F71CC6">
      <w:pPr>
        <w:pStyle w:val="Brdtextmedindrag"/>
      </w:pPr>
      <w:r>
        <w:t>Övriga ändringar är språkliga.</w:t>
      </w:r>
    </w:p>
    <w:p w14:paraId="57493785" w14:textId="77777777" w:rsidR="00F71CC6" w:rsidRPr="009E35A9" w:rsidRDefault="00AB307F" w:rsidP="00F71CC6">
      <w:pPr>
        <w:pStyle w:val="Rubrik4utannumrering"/>
        <w:rPr>
          <w:sz w:val="18"/>
          <w:szCs w:val="18"/>
        </w:rPr>
      </w:pPr>
      <w:r w:rsidRPr="009E35A9">
        <w:rPr>
          <w:sz w:val="18"/>
          <w:szCs w:val="18"/>
        </w:rPr>
        <w:t>Förelägganden</w:t>
      </w:r>
    </w:p>
    <w:p w14:paraId="2EE3DA89" w14:textId="77777777" w:rsidR="00F71CC6" w:rsidRPr="009E35A9" w:rsidRDefault="00AB307F" w:rsidP="00F71CC6">
      <w:pPr>
        <w:pStyle w:val="Brdtext"/>
        <w:rPr>
          <w:sz w:val="18"/>
          <w:szCs w:val="18"/>
        </w:rPr>
      </w:pPr>
      <w:r w:rsidRPr="009E35A9">
        <w:rPr>
          <w:b/>
          <w:sz w:val="18"/>
          <w:szCs w:val="18"/>
        </w:rPr>
        <w:t xml:space="preserve">13 § </w:t>
      </w:r>
      <w:r w:rsidRPr="009E35A9">
        <w:rPr>
          <w:sz w:val="18"/>
          <w:szCs w:val="18"/>
        </w:rPr>
        <w:t xml:space="preserve">Utöver vad som följer av de EU-bestämmelser som lagen </w:t>
      </w:r>
      <w:r w:rsidRPr="009E35A9">
        <w:rPr>
          <w:i/>
          <w:sz w:val="18"/>
          <w:szCs w:val="18"/>
        </w:rPr>
        <w:t>kompletterar</w:t>
      </w:r>
      <w:r w:rsidRPr="009E35A9">
        <w:rPr>
          <w:sz w:val="18"/>
          <w:szCs w:val="18"/>
        </w:rPr>
        <w:t xml:space="preserve"> eller vad som särskilt anges i 9 § får en kontrollmyndighet </w:t>
      </w:r>
      <w:r w:rsidRPr="001E0C75">
        <w:rPr>
          <w:i/>
          <w:sz w:val="18"/>
          <w:szCs w:val="18"/>
        </w:rPr>
        <w:t>besluta</w:t>
      </w:r>
      <w:r w:rsidRPr="009E35A9">
        <w:rPr>
          <w:sz w:val="18"/>
          <w:szCs w:val="18"/>
        </w:rPr>
        <w:t xml:space="preserve"> de förelägganden som behövs för att lagen, de föreskrifter och beslut som har meddelats med stöd av lagen, de EU-bestämmelser som lagen </w:t>
      </w:r>
      <w:r w:rsidRPr="009E35A9">
        <w:rPr>
          <w:i/>
          <w:sz w:val="18"/>
          <w:szCs w:val="18"/>
        </w:rPr>
        <w:t>kompletterar</w:t>
      </w:r>
      <w:r w:rsidRPr="009E35A9">
        <w:rPr>
          <w:sz w:val="18"/>
          <w:szCs w:val="18"/>
        </w:rPr>
        <w:t xml:space="preserve"> och de beslut som har meddelats med stöd av EU-bestämmelserna ska följas.</w:t>
      </w:r>
    </w:p>
    <w:p w14:paraId="76437EDA" w14:textId="77777777" w:rsidR="00F71CC6" w:rsidRDefault="00F71CC6" w:rsidP="00F71CC6">
      <w:pPr>
        <w:pStyle w:val="Brdtextmedindrag"/>
      </w:pPr>
    </w:p>
    <w:p w14:paraId="16665D2B" w14:textId="77777777" w:rsidR="00F71CC6" w:rsidRDefault="00AB307F" w:rsidP="00F71CC6">
      <w:pPr>
        <w:pStyle w:val="Brdtextmedindrag"/>
        <w:ind w:firstLine="0"/>
      </w:pPr>
      <w:r>
        <w:t xml:space="preserve">Paragrafen ändras </w:t>
      </w:r>
      <w:r w:rsidRPr="00006E06">
        <w:t>på så sätt att de</w:t>
      </w:r>
      <w:r>
        <w:t>n</w:t>
      </w:r>
      <w:r w:rsidRPr="00006E06">
        <w:t xml:space="preserve"> endast anger</w:t>
      </w:r>
      <w:r>
        <w:t xml:space="preserve"> att en kontrollmyndighet får besluta </w:t>
      </w:r>
      <w:r w:rsidRPr="00006E06">
        <w:t>”förelägganden” istället för ”förelägganden och förbud”. Rätten att besluta om förelägganden innefattar en möjlighet att besluta om förbud, jfr 8</w:t>
      </w:r>
      <w:r>
        <w:t> </w:t>
      </w:r>
      <w:r w:rsidRPr="00006E06">
        <w:t>kap. 9 § djurskyddslagen och prop.</w:t>
      </w:r>
      <w:r>
        <w:t xml:space="preserve"> </w:t>
      </w:r>
      <w:r w:rsidRPr="00006E06">
        <w:t>2017/18:147, s. 333.</w:t>
      </w:r>
      <w:r>
        <w:t xml:space="preserve"> </w:t>
      </w:r>
    </w:p>
    <w:p w14:paraId="70110AB8" w14:textId="77777777" w:rsidR="00F71CC6" w:rsidRDefault="00AB307F" w:rsidP="00F71CC6">
      <w:pPr>
        <w:pStyle w:val="Brdtextmedindrag"/>
      </w:pPr>
      <w:r w:rsidRPr="00C96BC8">
        <w:t>Det görs även språklig</w:t>
      </w:r>
      <w:r>
        <w:t>a</w:t>
      </w:r>
      <w:r w:rsidRPr="00C96BC8">
        <w:t xml:space="preserve"> ändring</w:t>
      </w:r>
      <w:r>
        <w:t>ar.</w:t>
      </w:r>
    </w:p>
    <w:p w14:paraId="58D5155A" w14:textId="77777777" w:rsidR="00F71CC6" w:rsidRPr="009E35A9" w:rsidRDefault="00AB307F" w:rsidP="00F71CC6">
      <w:pPr>
        <w:pStyle w:val="Rubrik4utannumrering"/>
        <w:rPr>
          <w:sz w:val="18"/>
          <w:szCs w:val="18"/>
        </w:rPr>
      </w:pPr>
      <w:r w:rsidRPr="009E35A9">
        <w:rPr>
          <w:sz w:val="18"/>
          <w:szCs w:val="18"/>
        </w:rPr>
        <w:t>Vite</w:t>
      </w:r>
    </w:p>
    <w:p w14:paraId="01A0F5BD" w14:textId="77777777" w:rsidR="00F71CC6" w:rsidRPr="009E35A9" w:rsidRDefault="00AB307F" w:rsidP="00F71CC6">
      <w:pPr>
        <w:pStyle w:val="Brdtext"/>
        <w:rPr>
          <w:sz w:val="18"/>
          <w:szCs w:val="18"/>
        </w:rPr>
      </w:pPr>
      <w:r w:rsidRPr="009E35A9">
        <w:rPr>
          <w:b/>
          <w:sz w:val="18"/>
          <w:szCs w:val="18"/>
        </w:rPr>
        <w:t>14 §</w:t>
      </w:r>
      <w:r w:rsidRPr="009E35A9">
        <w:rPr>
          <w:sz w:val="18"/>
          <w:szCs w:val="18"/>
        </w:rPr>
        <w:t xml:space="preserve"> Förelägganden enligt 13 § eller enligt de EU-bestämmelser som lagen </w:t>
      </w:r>
      <w:r w:rsidRPr="009E35A9">
        <w:rPr>
          <w:i/>
          <w:sz w:val="18"/>
          <w:szCs w:val="18"/>
        </w:rPr>
        <w:t xml:space="preserve">kompletterar </w:t>
      </w:r>
      <w:r w:rsidRPr="009E35A9">
        <w:rPr>
          <w:sz w:val="18"/>
          <w:szCs w:val="18"/>
        </w:rPr>
        <w:t>får förenas med vite.</w:t>
      </w:r>
    </w:p>
    <w:p w14:paraId="1700178C" w14:textId="77777777" w:rsidR="00F71CC6" w:rsidRPr="009E35A9" w:rsidRDefault="00AB307F" w:rsidP="00F71CC6">
      <w:pPr>
        <w:pStyle w:val="Brdtextmedindrag"/>
        <w:rPr>
          <w:sz w:val="18"/>
          <w:szCs w:val="18"/>
        </w:rPr>
      </w:pPr>
      <w:r w:rsidRPr="009E35A9">
        <w:rPr>
          <w:sz w:val="18"/>
          <w:szCs w:val="18"/>
        </w:rPr>
        <w:t xml:space="preserve">Om kontrollmyndigheten har anledning att misstänka att någon har begått en gärning som kan </w:t>
      </w:r>
      <w:r w:rsidRPr="00974717">
        <w:rPr>
          <w:i/>
          <w:iCs/>
          <w:sz w:val="18"/>
          <w:szCs w:val="18"/>
        </w:rPr>
        <w:t>leda till</w:t>
      </w:r>
      <w:r>
        <w:rPr>
          <w:sz w:val="18"/>
          <w:szCs w:val="18"/>
        </w:rPr>
        <w:t xml:space="preserve"> </w:t>
      </w:r>
      <w:r w:rsidRPr="009E35A9">
        <w:rPr>
          <w:sz w:val="18"/>
          <w:szCs w:val="18"/>
        </w:rPr>
        <w:t>straff, får dock myndigheten inte vid vite förelägga den misstänkte att medverka i utredningen.</w:t>
      </w:r>
    </w:p>
    <w:p w14:paraId="79941F10" w14:textId="77777777" w:rsidR="00F71CC6" w:rsidRDefault="00F71CC6" w:rsidP="00F71CC6">
      <w:pPr>
        <w:pStyle w:val="Brdtextmedindrag"/>
        <w:ind w:firstLine="0"/>
      </w:pPr>
    </w:p>
    <w:p w14:paraId="42789FE9" w14:textId="77777777" w:rsidR="00F71CC6" w:rsidRDefault="00AB307F" w:rsidP="00F71CC6">
      <w:pPr>
        <w:pStyle w:val="Brdtextmedindrag"/>
        <w:ind w:firstLine="0"/>
      </w:pPr>
      <w:r>
        <w:t>Paragrafen reglerar vite. Allmänna bestämmelser om vite finns i viteslag</w:t>
      </w:r>
      <w:r>
        <w:softHyphen/>
        <w:t xml:space="preserve">en. </w:t>
      </w:r>
    </w:p>
    <w:p w14:paraId="289B8FE1" w14:textId="77777777" w:rsidR="00F71CC6" w:rsidRDefault="00AB307F" w:rsidP="00F71CC6">
      <w:pPr>
        <w:pStyle w:val="Brdtextmedindrag"/>
      </w:pPr>
      <w:r>
        <w:t xml:space="preserve">Ändringen i </w:t>
      </w:r>
      <w:r w:rsidRPr="00974717">
        <w:rPr>
          <w:i/>
          <w:iCs/>
        </w:rPr>
        <w:t>första stycket</w:t>
      </w:r>
      <w:r>
        <w:t xml:space="preserve"> är en följdändring av att 13 § föreslås reglera möjligheten att meddela ”förelägganden” istället för ”förelägganden och förbud”. </w:t>
      </w:r>
    </w:p>
    <w:p w14:paraId="72EB633B" w14:textId="77777777" w:rsidR="00F71CC6" w:rsidRPr="0008471A" w:rsidRDefault="00AB307F" w:rsidP="00F71CC6">
      <w:pPr>
        <w:pStyle w:val="Brdtextmedindrag"/>
      </w:pPr>
      <w:r>
        <w:t>Det görs även språkliga ändringar.</w:t>
      </w:r>
    </w:p>
    <w:p w14:paraId="4B4ACCFD" w14:textId="77777777" w:rsidR="00F71CC6" w:rsidRPr="00974717" w:rsidRDefault="00AB307F" w:rsidP="00F71CC6">
      <w:pPr>
        <w:pStyle w:val="Rubrik4utannumrering"/>
        <w:rPr>
          <w:i/>
          <w:sz w:val="18"/>
          <w:szCs w:val="18"/>
        </w:rPr>
      </w:pPr>
      <w:r w:rsidRPr="00974717">
        <w:rPr>
          <w:i/>
          <w:sz w:val="18"/>
          <w:szCs w:val="18"/>
        </w:rPr>
        <w:t>Rapporteringssystem för överträdelser</w:t>
      </w:r>
    </w:p>
    <w:p w14:paraId="0FA6D7CF" w14:textId="77777777" w:rsidR="00F71CC6" w:rsidRDefault="00AB307F" w:rsidP="00F71CC6">
      <w:pPr>
        <w:pStyle w:val="Brdtext"/>
        <w:rPr>
          <w:i/>
        </w:rPr>
      </w:pPr>
      <w:r w:rsidRPr="00974717">
        <w:rPr>
          <w:b/>
          <w:i/>
          <w:sz w:val="18"/>
          <w:szCs w:val="18"/>
        </w:rPr>
        <w:t>14 a §</w:t>
      </w:r>
      <w:r w:rsidRPr="00974717">
        <w:rPr>
          <w:sz w:val="18"/>
          <w:szCs w:val="18"/>
        </w:rPr>
        <w:t xml:space="preserve"> </w:t>
      </w:r>
      <w:r w:rsidRPr="00974717">
        <w:rPr>
          <w:i/>
          <w:sz w:val="18"/>
          <w:szCs w:val="18"/>
        </w:rPr>
        <w:t>En kontrollmyndighet ska ha ett ändamålsenligt rapporteringssystem för den som vill anmäla misstänkta överträdelser av förordning (EU) 2017/625.</w:t>
      </w:r>
    </w:p>
    <w:p w14:paraId="0EB1E822" w14:textId="77777777" w:rsidR="00F71CC6" w:rsidRDefault="00F71CC6" w:rsidP="00F71CC6">
      <w:pPr>
        <w:pStyle w:val="Brdtextmedindrag"/>
        <w:rPr>
          <w:i/>
        </w:rPr>
      </w:pPr>
    </w:p>
    <w:p w14:paraId="5A232236" w14:textId="77777777" w:rsidR="00F71CC6" w:rsidRDefault="00AB307F" w:rsidP="00F71CC6">
      <w:pPr>
        <w:pStyle w:val="Brdtextmedindrag"/>
        <w:ind w:firstLine="0"/>
      </w:pPr>
      <w:r>
        <w:t xml:space="preserve">Paragrafen är ny. Övervägandena finns i avsnitten 6.8 och 13.12. </w:t>
      </w:r>
    </w:p>
    <w:p w14:paraId="10E464DC" w14:textId="77777777" w:rsidR="00F71CC6" w:rsidRDefault="00AB307F" w:rsidP="00F71CC6">
      <w:pPr>
        <w:pStyle w:val="Brdtextmedindrag"/>
      </w:pPr>
      <w:r>
        <w:t xml:space="preserve">Bestämmelsen i </w:t>
      </w:r>
      <w:r w:rsidRPr="00102AA7">
        <w:rPr>
          <w:i/>
        </w:rPr>
        <w:t>första stycket</w:t>
      </w:r>
      <w:r>
        <w:t xml:space="preserve"> innebär att kontrollmyndigheterna är skyl</w:t>
      </w:r>
      <w:r>
        <w:softHyphen/>
        <w:t>diga att ha rapporteringssystem för den som vill anmäla misstänkta över</w:t>
      </w:r>
      <w:r>
        <w:softHyphen/>
        <w:t>trädelser av den nya kontrollförordningen. Bestämmelsen kompletterar artikel 140 i den nya kontrollförordningen.</w:t>
      </w:r>
    </w:p>
    <w:p w14:paraId="24FE0D56" w14:textId="77777777" w:rsidR="00F71CC6" w:rsidRPr="00913721" w:rsidRDefault="00AB307F" w:rsidP="00F71CC6">
      <w:pPr>
        <w:pStyle w:val="Rubrik4utannumrering"/>
        <w:rPr>
          <w:i/>
          <w:sz w:val="18"/>
          <w:szCs w:val="18"/>
        </w:rPr>
      </w:pPr>
      <w:r w:rsidRPr="00913721">
        <w:rPr>
          <w:i/>
          <w:sz w:val="18"/>
          <w:szCs w:val="18"/>
        </w:rPr>
        <w:t>Inköp under dold identitet</w:t>
      </w:r>
    </w:p>
    <w:p w14:paraId="415265AC" w14:textId="77777777" w:rsidR="00F71CC6" w:rsidRPr="00974717" w:rsidRDefault="00AB307F" w:rsidP="00F71CC6">
      <w:pPr>
        <w:pStyle w:val="Brdtextmedindrag"/>
        <w:ind w:firstLine="0"/>
        <w:rPr>
          <w:i/>
          <w:sz w:val="18"/>
          <w:szCs w:val="18"/>
        </w:rPr>
      </w:pPr>
      <w:r w:rsidRPr="006E3009">
        <w:rPr>
          <w:b/>
          <w:i/>
          <w:iCs/>
          <w:sz w:val="18"/>
          <w:szCs w:val="18"/>
        </w:rPr>
        <w:t>17 a §</w:t>
      </w:r>
      <w:r w:rsidRPr="00974717">
        <w:rPr>
          <w:sz w:val="18"/>
          <w:szCs w:val="18"/>
        </w:rPr>
        <w:t xml:space="preserve"> </w:t>
      </w:r>
      <w:r w:rsidRPr="00974717">
        <w:rPr>
          <w:i/>
          <w:sz w:val="18"/>
          <w:szCs w:val="18"/>
        </w:rPr>
        <w:t>En kontrollmyndighet får köpa in jordbruksprodukter och livsmedel under dold identitet om det är nödvändigt för att kontrollera att produkten eller livsmed</w:t>
      </w:r>
      <w:r>
        <w:rPr>
          <w:i/>
          <w:sz w:val="18"/>
          <w:szCs w:val="18"/>
        </w:rPr>
        <w:softHyphen/>
      </w:r>
      <w:r w:rsidRPr="00974717">
        <w:rPr>
          <w:i/>
          <w:sz w:val="18"/>
          <w:szCs w:val="18"/>
        </w:rPr>
        <w:t>let uppfyller kraven i</w:t>
      </w:r>
    </w:p>
    <w:p w14:paraId="111351A0" w14:textId="77777777" w:rsidR="00F71CC6" w:rsidRPr="00974717" w:rsidRDefault="00AB307F" w:rsidP="00F71CC6">
      <w:pPr>
        <w:pStyle w:val="Brdtextmedindrag"/>
        <w:rPr>
          <w:i/>
          <w:sz w:val="18"/>
          <w:szCs w:val="18"/>
        </w:rPr>
      </w:pPr>
      <w:r w:rsidRPr="00974717">
        <w:rPr>
          <w:i/>
          <w:sz w:val="18"/>
          <w:szCs w:val="18"/>
        </w:rPr>
        <w:t xml:space="preserve">1. föreskrifter som har meddelats med stöd av lagen, och </w:t>
      </w:r>
    </w:p>
    <w:p w14:paraId="2D2F2E4F" w14:textId="77777777" w:rsidR="00F71CC6" w:rsidRPr="00974717" w:rsidRDefault="00AB307F" w:rsidP="00F71CC6">
      <w:pPr>
        <w:pStyle w:val="Brdtextmedindrag"/>
        <w:rPr>
          <w:i/>
          <w:sz w:val="18"/>
          <w:szCs w:val="18"/>
        </w:rPr>
      </w:pPr>
      <w:r w:rsidRPr="00974717">
        <w:rPr>
          <w:i/>
          <w:sz w:val="18"/>
          <w:szCs w:val="18"/>
        </w:rPr>
        <w:t>2. EU-förordningar som lagen kompletterar.</w:t>
      </w:r>
    </w:p>
    <w:p w14:paraId="0610559C" w14:textId="77777777" w:rsidR="00F71CC6" w:rsidRPr="00974717" w:rsidRDefault="00AB307F" w:rsidP="00F71CC6">
      <w:pPr>
        <w:pStyle w:val="Brdtextmedindrag"/>
        <w:rPr>
          <w:i/>
          <w:sz w:val="18"/>
          <w:szCs w:val="18"/>
        </w:rPr>
      </w:pPr>
      <w:r w:rsidRPr="00974717">
        <w:rPr>
          <w:i/>
          <w:sz w:val="18"/>
          <w:szCs w:val="18"/>
        </w:rPr>
        <w:t>Verksamhetsutövaren ska underrättas om det inköp som har skett under dold identitet och om resultatet av det så snart det kan ske utan att åtgärden förlorar sin betydelse.</w:t>
      </w:r>
    </w:p>
    <w:p w14:paraId="3BB0EB08" w14:textId="77777777" w:rsidR="00F71CC6" w:rsidRDefault="00F71CC6" w:rsidP="00F71CC6">
      <w:pPr>
        <w:pStyle w:val="Brdtextmedindrag"/>
        <w:ind w:firstLine="0"/>
      </w:pPr>
    </w:p>
    <w:p w14:paraId="0D3575F0" w14:textId="77777777" w:rsidR="00F71CC6" w:rsidRDefault="00AB307F" w:rsidP="00F71CC6">
      <w:pPr>
        <w:pStyle w:val="Brdtextmedindrag"/>
        <w:ind w:firstLine="0"/>
      </w:pPr>
      <w:r>
        <w:t>Paragrafen är ny. Övervägandena finns i avsnitten 6.7 och 13.11.</w:t>
      </w:r>
    </w:p>
    <w:p w14:paraId="56FA3E78" w14:textId="77777777" w:rsidR="00F71CC6" w:rsidRDefault="00AB307F" w:rsidP="00F71CC6">
      <w:pPr>
        <w:pStyle w:val="Brdtextmedindrag"/>
      </w:pPr>
      <w:r>
        <w:t xml:space="preserve">I </w:t>
      </w:r>
      <w:r w:rsidRPr="001B2FF6">
        <w:rPr>
          <w:i/>
          <w:iCs/>
        </w:rPr>
        <w:t>första stycket</w:t>
      </w:r>
      <w:r>
        <w:t xml:space="preserve"> ges </w:t>
      </w:r>
      <w:r w:rsidRPr="008751D5">
        <w:t xml:space="preserve">kontrollmyndigheterna ett uttryckligt lagstöd för att köpa in </w:t>
      </w:r>
      <w:r>
        <w:t xml:space="preserve">jordbruksprodukter och livsmedel under dold identitet </w:t>
      </w:r>
      <w:r w:rsidRPr="008751D5">
        <w:t>för att kontrollera att de uppfyller gällande krav.</w:t>
      </w:r>
      <w:r>
        <w:t xml:space="preserve"> Med att identiteten är dold avses att det vid tillfället för köpet inte framgår att detta genomförs av en kontrollmyndighet. Bestämmelsen är tillämplig både vid inköp som kontrollmyndigheten gör via distanskommunikation och vid kontroller på plats. Bestämmelsen är inte tillämplig på organ eller fysiska personer som har delegerats kontrolluppgifter.</w:t>
      </w:r>
    </w:p>
    <w:p w14:paraId="593B69F8" w14:textId="77777777" w:rsidR="00F71CC6" w:rsidRDefault="00AB307F" w:rsidP="00F71CC6">
      <w:pPr>
        <w:pStyle w:val="Brdtextmedindrag"/>
      </w:pPr>
      <w:r>
        <w:t>En förutsättning för att kontrollmyndigheten ska få genomföra köp under dold identitet är att det är nödvändigt för att kunna kontrollera att en jordbruksprodukt eller ett livsmedel uppfyller gällande krav.</w:t>
      </w:r>
    </w:p>
    <w:p w14:paraId="575D29E8" w14:textId="77777777" w:rsidR="00F71CC6" w:rsidRDefault="00AB307F" w:rsidP="00F71CC6">
      <w:pPr>
        <w:pStyle w:val="Brdtextmedindrag"/>
        <w:rPr>
          <w:u w:val="single"/>
        </w:rPr>
      </w:pPr>
      <w:r>
        <w:t>Om en produkt eller ett livsmedel som har köpts under dold identitet inte uppfyller gällande krav kan ingripanden eller sanktioner från myndighet</w:t>
      </w:r>
      <w:r>
        <w:softHyphen/>
        <w:t>ens sida aktualiseras. Om det finns anledning att tro att ett brott har begåtts kan också en förundersökning inledas.</w:t>
      </w:r>
      <w:r w:rsidRPr="008751D5">
        <w:t xml:space="preserve"> </w:t>
      </w:r>
    </w:p>
    <w:p w14:paraId="2C1D88D1" w14:textId="77777777" w:rsidR="00F71CC6" w:rsidRDefault="00AB307F" w:rsidP="00F71CC6">
      <w:pPr>
        <w:pStyle w:val="Brdtextmedindrag"/>
      </w:pPr>
      <w:r>
        <w:rPr>
          <w:rFonts w:eastAsiaTheme="minorHAnsi"/>
        </w:rPr>
        <w:t xml:space="preserve">Enligt </w:t>
      </w:r>
      <w:r>
        <w:rPr>
          <w:rFonts w:ascii="TimesNewRomanPS-ItalicMT" w:eastAsiaTheme="minorHAnsi" w:hAnsi="TimesNewRomanPS-ItalicMT" w:cs="TimesNewRomanPS-ItalicMT"/>
          <w:i/>
          <w:iCs/>
        </w:rPr>
        <w:t xml:space="preserve">andra stycket </w:t>
      </w:r>
      <w:r>
        <w:rPr>
          <w:rFonts w:eastAsiaTheme="minorHAnsi"/>
        </w:rPr>
        <w:t xml:space="preserve">ska verksamhetsutövaren underrättas om det inköp som skett under dold identitet och om resultatet av kontrollen så snart det kan ske utan att åtgärden </w:t>
      </w:r>
      <w:r>
        <w:rPr>
          <w:rFonts w:ascii="TimesNewRomanPSMT" w:eastAsiaTheme="minorHAnsi" w:hAnsi="TimesNewRomanPSMT" w:cs="TimesNewRomanPSMT"/>
        </w:rPr>
        <w:t>förlorar sin betydelse. Underrättelse ska ske oberoende av om myndigheten har uppmärksammat brister i efterlevnaden av regelverket eller inte.</w:t>
      </w:r>
      <w:r w:rsidRPr="00CC0ECB">
        <w:t xml:space="preserve"> </w:t>
      </w:r>
      <w:r w:rsidRPr="00CC0ECB">
        <w:rPr>
          <w:rFonts w:ascii="TimesNewRomanPSMT" w:eastAsiaTheme="minorHAnsi" w:hAnsi="TimesNewRomanPSMT" w:cs="TimesNewRomanPSMT"/>
        </w:rPr>
        <w:t>I artikel 36 i den nya kontrollförordningen finns särskilda regler som ska följas när offentlig kontroll utförs på varor som köpts in under dold identitet</w:t>
      </w:r>
      <w:r>
        <w:t>.</w:t>
      </w:r>
    </w:p>
    <w:p w14:paraId="0416841C" w14:textId="77777777" w:rsidR="00F71CC6" w:rsidRPr="00974717" w:rsidRDefault="00AB307F" w:rsidP="00F71CC6">
      <w:pPr>
        <w:pStyle w:val="Rubrik4utannumrering"/>
        <w:rPr>
          <w:sz w:val="18"/>
          <w:szCs w:val="18"/>
        </w:rPr>
      </w:pPr>
      <w:r w:rsidRPr="00974717">
        <w:rPr>
          <w:sz w:val="18"/>
          <w:szCs w:val="18"/>
        </w:rPr>
        <w:t>Avgifter</w:t>
      </w:r>
    </w:p>
    <w:p w14:paraId="6ED6D2E7" w14:textId="77777777" w:rsidR="00F71CC6" w:rsidRPr="00974717" w:rsidRDefault="00AB307F" w:rsidP="00F71CC6">
      <w:pPr>
        <w:pStyle w:val="Brdtext"/>
        <w:rPr>
          <w:sz w:val="18"/>
          <w:szCs w:val="18"/>
        </w:rPr>
      </w:pPr>
      <w:r w:rsidRPr="00974717">
        <w:rPr>
          <w:b/>
          <w:sz w:val="18"/>
          <w:szCs w:val="18"/>
        </w:rPr>
        <w:t xml:space="preserve">18 § </w:t>
      </w:r>
      <w:r w:rsidRPr="00974717">
        <w:rPr>
          <w:sz w:val="18"/>
          <w:szCs w:val="18"/>
        </w:rPr>
        <w:t xml:space="preserve">Regeringen eller den myndighet som regeringen bestämmer får meddela föreskrifter om skyldighet att betala </w:t>
      </w:r>
      <w:r w:rsidRPr="00974717">
        <w:rPr>
          <w:i/>
          <w:sz w:val="18"/>
          <w:szCs w:val="18"/>
        </w:rPr>
        <w:t xml:space="preserve">avgifter </w:t>
      </w:r>
      <w:r w:rsidRPr="00974717">
        <w:rPr>
          <w:sz w:val="18"/>
          <w:szCs w:val="18"/>
        </w:rPr>
        <w:t xml:space="preserve">för </w:t>
      </w:r>
      <w:r w:rsidRPr="00974717">
        <w:rPr>
          <w:i/>
          <w:sz w:val="18"/>
          <w:szCs w:val="18"/>
        </w:rPr>
        <w:t>offentlig kontroll och annan offentlig verksamhet</w:t>
      </w:r>
      <w:r w:rsidRPr="00974717">
        <w:rPr>
          <w:sz w:val="18"/>
          <w:szCs w:val="18"/>
        </w:rPr>
        <w:t>.</w:t>
      </w:r>
    </w:p>
    <w:p w14:paraId="4265D29E" w14:textId="77777777" w:rsidR="00F71CC6" w:rsidRPr="00974717" w:rsidRDefault="00AB307F" w:rsidP="00F71CC6">
      <w:pPr>
        <w:pStyle w:val="Brdtextmedindrag"/>
        <w:rPr>
          <w:sz w:val="18"/>
          <w:szCs w:val="18"/>
        </w:rPr>
      </w:pPr>
      <w:r w:rsidRPr="00974717">
        <w:rPr>
          <w:sz w:val="18"/>
          <w:szCs w:val="18"/>
        </w:rPr>
        <w:t xml:space="preserve">Regeringen får meddela föreskrifter om skyldighet för kommunerna att ta ut </w:t>
      </w:r>
      <w:r w:rsidRPr="00974717">
        <w:rPr>
          <w:i/>
          <w:sz w:val="18"/>
          <w:szCs w:val="18"/>
        </w:rPr>
        <w:t>sådana avgifter</w:t>
      </w:r>
      <w:r w:rsidRPr="00974717">
        <w:rPr>
          <w:sz w:val="18"/>
          <w:szCs w:val="18"/>
        </w:rPr>
        <w:t xml:space="preserve"> som avses i första stycket.</w:t>
      </w:r>
    </w:p>
    <w:p w14:paraId="574DC40D" w14:textId="77777777" w:rsidR="00F71CC6" w:rsidRDefault="00AB307F" w:rsidP="00F71CC6">
      <w:pPr>
        <w:pStyle w:val="Brdtextmedindrag"/>
        <w:rPr>
          <w:iCs/>
        </w:rPr>
      </w:pPr>
      <w:r w:rsidRPr="00974717">
        <w:rPr>
          <w:sz w:val="18"/>
          <w:szCs w:val="18"/>
        </w:rPr>
        <w:t>Regeringen eller den myndighet som regeringen bestämmer får meddela före</w:t>
      </w:r>
      <w:r>
        <w:rPr>
          <w:sz w:val="18"/>
          <w:szCs w:val="18"/>
        </w:rPr>
        <w:softHyphen/>
      </w:r>
      <w:r w:rsidRPr="00974717">
        <w:rPr>
          <w:sz w:val="18"/>
          <w:szCs w:val="18"/>
        </w:rPr>
        <w:t xml:space="preserve">skrifter om beräkningen av </w:t>
      </w:r>
      <w:r w:rsidRPr="008D7093">
        <w:rPr>
          <w:i/>
          <w:iCs/>
          <w:sz w:val="18"/>
          <w:szCs w:val="18"/>
        </w:rPr>
        <w:t xml:space="preserve">de </w:t>
      </w:r>
      <w:r w:rsidRPr="008D7093">
        <w:rPr>
          <w:iCs/>
          <w:sz w:val="18"/>
          <w:szCs w:val="18"/>
        </w:rPr>
        <w:t>avgifter som</w:t>
      </w:r>
      <w:r w:rsidRPr="00974717">
        <w:rPr>
          <w:i/>
          <w:sz w:val="18"/>
          <w:szCs w:val="18"/>
        </w:rPr>
        <w:t xml:space="preserve"> tas </w:t>
      </w:r>
      <w:r w:rsidRPr="008D7093">
        <w:rPr>
          <w:iCs/>
          <w:sz w:val="18"/>
          <w:szCs w:val="18"/>
        </w:rPr>
        <w:t>ut</w:t>
      </w:r>
      <w:r w:rsidRPr="00974717">
        <w:rPr>
          <w:i/>
          <w:sz w:val="18"/>
          <w:szCs w:val="18"/>
        </w:rPr>
        <w:t xml:space="preserve"> av en stat</w:t>
      </w:r>
      <w:r w:rsidRPr="00974717">
        <w:rPr>
          <w:i/>
          <w:sz w:val="18"/>
          <w:szCs w:val="18"/>
        </w:rPr>
        <w:softHyphen/>
        <w:t>lig myndighet</w:t>
      </w:r>
      <w:r>
        <w:rPr>
          <w:i/>
          <w:sz w:val="18"/>
          <w:szCs w:val="18"/>
        </w:rPr>
        <w:t>,</w:t>
      </w:r>
      <w:r w:rsidRPr="00974717">
        <w:rPr>
          <w:i/>
          <w:sz w:val="18"/>
          <w:szCs w:val="18"/>
        </w:rPr>
        <w:t xml:space="preserve"> ett organ med delegerade uppgifter eller en fysisk person som har delege</w:t>
      </w:r>
      <w:r w:rsidRPr="00974717">
        <w:rPr>
          <w:i/>
          <w:sz w:val="18"/>
          <w:szCs w:val="18"/>
        </w:rPr>
        <w:softHyphen/>
        <w:t>rats vissa uppgifter</w:t>
      </w:r>
      <w:r>
        <w:rPr>
          <w:i/>
        </w:rPr>
        <w:t>.</w:t>
      </w:r>
    </w:p>
    <w:p w14:paraId="5D66F998" w14:textId="77777777" w:rsidR="00F71CC6" w:rsidRDefault="00F71CC6" w:rsidP="00F71CC6">
      <w:pPr>
        <w:pStyle w:val="Brdtextmedindrag"/>
        <w:ind w:firstLine="0"/>
        <w:rPr>
          <w:iCs/>
        </w:rPr>
      </w:pPr>
    </w:p>
    <w:p w14:paraId="52821203" w14:textId="77777777" w:rsidR="00F71CC6" w:rsidRDefault="00AB307F" w:rsidP="00F71CC6">
      <w:pPr>
        <w:pStyle w:val="Brdtextmedindrag"/>
        <w:ind w:firstLine="0"/>
      </w:pPr>
      <w:r w:rsidRPr="000C080A">
        <w:t>Paragrafen innehåller bestämmelser om rätt för regeringen eller den myndighet som regeringen bestämmer att meddela föreskrifter om avgif</w:t>
      </w:r>
      <w:r>
        <w:softHyphen/>
      </w:r>
      <w:r w:rsidRPr="000C080A">
        <w:t>ter. Övervägandena finns i avsnitt</w:t>
      </w:r>
      <w:r>
        <w:t xml:space="preserve"> 13.9.</w:t>
      </w:r>
    </w:p>
    <w:p w14:paraId="62F9D61A" w14:textId="77777777" w:rsidR="00F71CC6" w:rsidRDefault="00AB307F" w:rsidP="00F71CC6">
      <w:pPr>
        <w:pStyle w:val="Brdtextmedindrag"/>
      </w:pPr>
      <w:r w:rsidRPr="000C080A">
        <w:t xml:space="preserve">I </w:t>
      </w:r>
      <w:r w:rsidRPr="000C080A">
        <w:rPr>
          <w:i/>
        </w:rPr>
        <w:t>första stycket</w:t>
      </w:r>
      <w:r w:rsidRPr="000C080A">
        <w:t xml:space="preserve"> </w:t>
      </w:r>
      <w:r>
        <w:t>tas p</w:t>
      </w:r>
      <w:r w:rsidRPr="000C080A">
        <w:t>unktuppställningen bort. Preciseringen av vilken kontroll som avses str</w:t>
      </w:r>
      <w:r>
        <w:t>yks då definitionen av offentlig kontroll nu framgår av den nya 2 a §</w:t>
      </w:r>
      <w:r w:rsidRPr="000C080A">
        <w:t>.</w:t>
      </w:r>
      <w:r>
        <w:t xml:space="preserve"> </w:t>
      </w:r>
      <w:r w:rsidRPr="000C080A">
        <w:t xml:space="preserve">Vidare </w:t>
      </w:r>
      <w:r>
        <w:t xml:space="preserve">ändras bestämmelsen på så sätt att </w:t>
      </w:r>
      <w:r w:rsidRPr="000C080A">
        <w:t>föreskriftsrätt</w:t>
      </w:r>
      <w:r>
        <w:softHyphen/>
      </w:r>
      <w:r w:rsidRPr="000C080A">
        <w:t>en gäller avgifter för annan offentlig verksamhet i stället för som hittills prövning och handläggning. Utöver prövning och handläggning rymmer uttrycket annan offentlig verksamhet bl.a. åtgärder som syftar till att säkerställa att en aktör åtgärdar bristande efterlevnad</w:t>
      </w:r>
      <w:r>
        <w:t>.</w:t>
      </w:r>
      <w:r w:rsidRPr="00902512">
        <w:t xml:space="preserve"> Bemyndigandet gäller föreskrifter om offentlig kontroll och annan offentlig verksamhet som riktar sig till kommuner, organ eller fysiska personer. Föreskrifter om de statliga myndigheternas uppgifter kan meddelas med stöd av 8 kap. 7 § regeringsformen</w:t>
      </w:r>
      <w:r>
        <w:t>.</w:t>
      </w:r>
    </w:p>
    <w:p w14:paraId="25979B8F" w14:textId="1F1F69B1" w:rsidR="00F71CC6" w:rsidRPr="000C080A" w:rsidRDefault="00AB307F" w:rsidP="00F71CC6">
      <w:pPr>
        <w:pStyle w:val="Brdtextmedindrag"/>
      </w:pPr>
      <w:r w:rsidRPr="000C080A">
        <w:t xml:space="preserve">I </w:t>
      </w:r>
      <w:r w:rsidRPr="000C080A">
        <w:rPr>
          <w:i/>
        </w:rPr>
        <w:t>tredje stycket</w:t>
      </w:r>
      <w:r w:rsidRPr="000C080A">
        <w:t xml:space="preserve"> ersätts uttrycket ”kontrollorgan” med ”ett organ med delegerade uppgifter eller en fysisk person som har delegerats vissa upp</w:t>
      </w:r>
      <w:r>
        <w:softHyphen/>
      </w:r>
      <w:r w:rsidRPr="000C080A">
        <w:t xml:space="preserve">gifter”. </w:t>
      </w:r>
    </w:p>
    <w:p w14:paraId="443776F2" w14:textId="77777777" w:rsidR="00F71CC6" w:rsidRDefault="00AB307F" w:rsidP="00F71CC6">
      <w:pPr>
        <w:pStyle w:val="Brdtextmedindrag"/>
      </w:pPr>
      <w:r w:rsidRPr="000C080A">
        <w:t>Övriga ändringar är språkliga</w:t>
      </w:r>
      <w:r>
        <w:t>.</w:t>
      </w:r>
    </w:p>
    <w:p w14:paraId="1EDAEC05" w14:textId="77777777" w:rsidR="00F71CC6" w:rsidRDefault="00F71CC6" w:rsidP="00F71CC6">
      <w:pPr>
        <w:pStyle w:val="Brdtextmedindrag"/>
      </w:pPr>
    </w:p>
    <w:p w14:paraId="4F9D47F1" w14:textId="77777777" w:rsidR="00F71CC6" w:rsidRPr="00CF1D14" w:rsidRDefault="00AB307F" w:rsidP="00F71CC6">
      <w:pPr>
        <w:pStyle w:val="Brdtextmedindrag"/>
        <w:ind w:firstLine="0"/>
        <w:rPr>
          <w:sz w:val="18"/>
          <w:szCs w:val="18"/>
        </w:rPr>
      </w:pPr>
      <w:r w:rsidRPr="00CF1D14">
        <w:rPr>
          <w:b/>
          <w:sz w:val="18"/>
          <w:szCs w:val="18"/>
        </w:rPr>
        <w:t xml:space="preserve">20 § </w:t>
      </w:r>
      <w:r w:rsidRPr="00CF1D14">
        <w:rPr>
          <w:sz w:val="18"/>
          <w:szCs w:val="18"/>
        </w:rPr>
        <w:t>Beslut av en statlig förvaltningsmyndighet enligt denna lag, enligt de före</w:t>
      </w:r>
      <w:r>
        <w:rPr>
          <w:sz w:val="18"/>
          <w:szCs w:val="18"/>
        </w:rPr>
        <w:softHyphen/>
      </w:r>
      <w:r w:rsidRPr="00CF1D14">
        <w:rPr>
          <w:sz w:val="18"/>
          <w:szCs w:val="18"/>
        </w:rPr>
        <w:t xml:space="preserve">skrifter som har meddelats med stöd av lagen eller enligt de EU-bestämmelser som lagen </w:t>
      </w:r>
      <w:r w:rsidRPr="00CF1D14">
        <w:rPr>
          <w:i/>
          <w:sz w:val="18"/>
          <w:szCs w:val="18"/>
        </w:rPr>
        <w:t>kompletterar</w:t>
      </w:r>
      <w:r w:rsidRPr="00CF1D14">
        <w:rPr>
          <w:sz w:val="18"/>
          <w:szCs w:val="18"/>
        </w:rPr>
        <w:t xml:space="preserve"> får överklagas </w:t>
      </w:r>
      <w:r w:rsidRPr="000A3CDC">
        <w:rPr>
          <w:i/>
          <w:sz w:val="18"/>
          <w:szCs w:val="18"/>
        </w:rPr>
        <w:t>till</w:t>
      </w:r>
      <w:r w:rsidRPr="00CF1D14">
        <w:rPr>
          <w:sz w:val="18"/>
          <w:szCs w:val="18"/>
        </w:rPr>
        <w:t xml:space="preserve"> allmän förvaltningsdomstol.</w:t>
      </w:r>
    </w:p>
    <w:p w14:paraId="5FDDD75E" w14:textId="77777777" w:rsidR="00F71CC6" w:rsidRPr="00CF1D14" w:rsidRDefault="00AB307F" w:rsidP="00F71CC6">
      <w:pPr>
        <w:pStyle w:val="Brdtextmedindrag"/>
        <w:rPr>
          <w:i/>
          <w:sz w:val="18"/>
          <w:szCs w:val="18"/>
        </w:rPr>
      </w:pPr>
      <w:r w:rsidRPr="00CF1D14">
        <w:rPr>
          <w:i/>
          <w:sz w:val="18"/>
          <w:szCs w:val="18"/>
        </w:rPr>
        <w:t>Detsamma gäller beslut som har meddelats av ett organ med delegerade upp</w:t>
      </w:r>
      <w:r>
        <w:rPr>
          <w:i/>
          <w:sz w:val="18"/>
          <w:szCs w:val="18"/>
        </w:rPr>
        <w:softHyphen/>
      </w:r>
      <w:r w:rsidRPr="00CF1D14">
        <w:rPr>
          <w:i/>
          <w:sz w:val="18"/>
          <w:szCs w:val="18"/>
        </w:rPr>
        <w:t>gifter eller av en fysisk person som har delegerats vissa uppgifter.</w:t>
      </w:r>
    </w:p>
    <w:p w14:paraId="5C9C23CA" w14:textId="77777777" w:rsidR="00F71CC6" w:rsidRPr="00CF1D14" w:rsidRDefault="00AB307F" w:rsidP="00F71CC6">
      <w:pPr>
        <w:pStyle w:val="Brdtextmedindrag"/>
        <w:rPr>
          <w:sz w:val="18"/>
          <w:szCs w:val="18"/>
        </w:rPr>
      </w:pPr>
      <w:r w:rsidRPr="00CF1D14">
        <w:rPr>
          <w:sz w:val="18"/>
          <w:szCs w:val="18"/>
        </w:rPr>
        <w:t>Prövningstillstånd krävs vid överklagande till kammarrätten.</w:t>
      </w:r>
    </w:p>
    <w:p w14:paraId="6D15D2C6" w14:textId="77777777" w:rsidR="00F71CC6" w:rsidRDefault="00F71CC6" w:rsidP="00F71CC6">
      <w:pPr>
        <w:pStyle w:val="Brdtextmedindrag"/>
      </w:pPr>
    </w:p>
    <w:p w14:paraId="7943E053" w14:textId="77777777" w:rsidR="00F71CC6" w:rsidRPr="00790C8D" w:rsidRDefault="00AB307F" w:rsidP="00F71CC6">
      <w:pPr>
        <w:pStyle w:val="Brdtextmedindrag"/>
        <w:ind w:firstLine="0"/>
      </w:pPr>
      <w:r w:rsidRPr="00790C8D">
        <w:t xml:space="preserve">Paragrafen innehåller bestämmelser om överklagande. Övervägandena finns i avsnitten </w:t>
      </w:r>
      <w:r>
        <w:t xml:space="preserve">6.3 </w:t>
      </w:r>
      <w:r w:rsidRPr="00790C8D">
        <w:t xml:space="preserve">och </w:t>
      </w:r>
      <w:r>
        <w:t>13.13.</w:t>
      </w:r>
    </w:p>
    <w:p w14:paraId="3C01CDA8" w14:textId="77777777" w:rsidR="00F71CC6" w:rsidRPr="00790C8D" w:rsidRDefault="00AB307F" w:rsidP="00F71CC6">
      <w:pPr>
        <w:pStyle w:val="Brdtextmedindrag"/>
      </w:pPr>
      <w:r w:rsidRPr="001E5022">
        <w:rPr>
          <w:i/>
        </w:rPr>
        <w:t>A</w:t>
      </w:r>
      <w:r w:rsidRPr="00790C8D">
        <w:rPr>
          <w:i/>
        </w:rPr>
        <w:t>ndra stycke</w:t>
      </w:r>
      <w:r w:rsidRPr="00F1691C">
        <w:rPr>
          <w:iCs/>
        </w:rPr>
        <w:t>t</w:t>
      </w:r>
      <w:r>
        <w:rPr>
          <w:i/>
        </w:rPr>
        <w:t xml:space="preserve"> </w:t>
      </w:r>
      <w:r w:rsidRPr="00F1691C">
        <w:rPr>
          <w:iCs/>
        </w:rPr>
        <w:t>har ett nytt innehåll och där</w:t>
      </w:r>
      <w:r w:rsidRPr="00790C8D">
        <w:t xml:space="preserve"> framgår </w:t>
      </w:r>
      <w:r>
        <w:t>nu</w:t>
      </w:r>
      <w:r w:rsidRPr="00790C8D">
        <w:t xml:space="preserve"> att även beslut av ett organ med delegerade uppgifter eller av en fysisk person som har dele</w:t>
      </w:r>
      <w:r>
        <w:softHyphen/>
      </w:r>
      <w:r w:rsidRPr="00790C8D">
        <w:t xml:space="preserve">gerats vissa uppgifter får överklagas </w:t>
      </w:r>
      <w:r>
        <w:t>till</w:t>
      </w:r>
      <w:r w:rsidRPr="00790C8D">
        <w:t xml:space="preserve"> allmän förvaltningsdomstol. </w:t>
      </w:r>
    </w:p>
    <w:p w14:paraId="2C3B8976" w14:textId="77777777" w:rsidR="00F71CC6" w:rsidRDefault="00AB307F" w:rsidP="00F71CC6">
      <w:pPr>
        <w:pStyle w:val="Brdtextmedindrag"/>
      </w:pPr>
      <w:r>
        <w:rPr>
          <w:i/>
        </w:rPr>
        <w:t>Tredje</w:t>
      </w:r>
      <w:r w:rsidRPr="00790C8D">
        <w:rPr>
          <w:i/>
        </w:rPr>
        <w:t xml:space="preserve"> stycket</w:t>
      </w:r>
      <w:r w:rsidRPr="00790C8D">
        <w:t xml:space="preserve"> motsvarar </w:t>
      </w:r>
      <w:r>
        <w:t xml:space="preserve">hittillsvarande </w:t>
      </w:r>
      <w:r w:rsidRPr="00790C8D">
        <w:t xml:space="preserve">andra stycket. </w:t>
      </w:r>
    </w:p>
    <w:p w14:paraId="03154F22" w14:textId="77777777" w:rsidR="00F71CC6" w:rsidRDefault="00AB307F" w:rsidP="00F71CC6">
      <w:pPr>
        <w:pStyle w:val="Brdtextmedindrag"/>
      </w:pPr>
      <w:r>
        <w:t xml:space="preserve">Det görs även en språklig ändring. </w:t>
      </w:r>
    </w:p>
    <w:p w14:paraId="638987F7" w14:textId="77777777" w:rsidR="00F71CC6" w:rsidRDefault="00F71CC6" w:rsidP="00F71CC6">
      <w:pPr>
        <w:pStyle w:val="Brdtextmedindrag"/>
        <w:ind w:firstLine="0"/>
      </w:pPr>
    </w:p>
    <w:p w14:paraId="2E320CEA" w14:textId="77777777" w:rsidR="00F71CC6" w:rsidRPr="00CF1D14" w:rsidRDefault="00AB307F" w:rsidP="00F71CC6">
      <w:pPr>
        <w:pStyle w:val="Brdtextmedindrag"/>
        <w:ind w:firstLine="0"/>
        <w:rPr>
          <w:i/>
          <w:sz w:val="18"/>
          <w:szCs w:val="18"/>
        </w:rPr>
      </w:pPr>
      <w:r w:rsidRPr="006E3009">
        <w:rPr>
          <w:b/>
          <w:i/>
          <w:iCs/>
          <w:sz w:val="18"/>
          <w:szCs w:val="18"/>
        </w:rPr>
        <w:t>20 a §</w:t>
      </w:r>
      <w:r w:rsidRPr="00CF1D14">
        <w:rPr>
          <w:b/>
          <w:sz w:val="18"/>
          <w:szCs w:val="18"/>
        </w:rPr>
        <w:t xml:space="preserve"> </w:t>
      </w:r>
      <w:r w:rsidRPr="00CF1D14">
        <w:rPr>
          <w:i/>
          <w:sz w:val="18"/>
          <w:szCs w:val="18"/>
        </w:rPr>
        <w:t>Den myndighet som har delegerat uppgiften att utöva offentlig kontroll eller annan offentlig verksamhet till ett organ eller till en fysisk person ska föra det allmännas talan i allmän förvaltningsdomstol, om det</w:t>
      </w:r>
      <w:r w:rsidRPr="00CF1D14">
        <w:rPr>
          <w:sz w:val="18"/>
          <w:szCs w:val="18"/>
        </w:rPr>
        <w:t xml:space="preserve"> </w:t>
      </w:r>
      <w:r w:rsidRPr="00CF1D14">
        <w:rPr>
          <w:i/>
          <w:sz w:val="18"/>
          <w:szCs w:val="18"/>
        </w:rPr>
        <w:t>överklagade beslutet har meddelats av ett sådant organ eller en sådan fysisk person.</w:t>
      </w:r>
    </w:p>
    <w:p w14:paraId="512632FD" w14:textId="77777777" w:rsidR="00F71CC6" w:rsidRPr="00CF1D14" w:rsidRDefault="00AB307F" w:rsidP="00F71CC6">
      <w:pPr>
        <w:pStyle w:val="Brdtextmedindrag"/>
        <w:rPr>
          <w:i/>
          <w:sz w:val="18"/>
          <w:szCs w:val="18"/>
        </w:rPr>
      </w:pPr>
      <w:r>
        <w:rPr>
          <w:i/>
          <w:sz w:val="18"/>
          <w:szCs w:val="18"/>
        </w:rPr>
        <w:t>L</w:t>
      </w:r>
      <w:r w:rsidRPr="00CF1D14">
        <w:rPr>
          <w:i/>
          <w:sz w:val="18"/>
          <w:szCs w:val="18"/>
        </w:rPr>
        <w:t>agen (1986:1142) om överklagande av beslut av enskilda organ med</w:t>
      </w:r>
      <w:r w:rsidRPr="00CF1D14">
        <w:rPr>
          <w:sz w:val="18"/>
          <w:szCs w:val="18"/>
        </w:rPr>
        <w:t xml:space="preserve"> </w:t>
      </w:r>
      <w:r w:rsidRPr="00CF1D14">
        <w:rPr>
          <w:i/>
          <w:sz w:val="18"/>
          <w:szCs w:val="18"/>
        </w:rPr>
        <w:t>offentliga förvaltningsuppgifter ska gälla även för överklagande av beslut som har meddelats av en fysisk person</w:t>
      </w:r>
      <w:r>
        <w:rPr>
          <w:i/>
          <w:sz w:val="18"/>
          <w:szCs w:val="18"/>
        </w:rPr>
        <w:t xml:space="preserve"> </w:t>
      </w:r>
      <w:r w:rsidRPr="00930128">
        <w:rPr>
          <w:i/>
          <w:sz w:val="18"/>
          <w:szCs w:val="18"/>
        </w:rPr>
        <w:t>som har delegerats vissa uppgifter</w:t>
      </w:r>
      <w:r w:rsidRPr="00CF1D14">
        <w:rPr>
          <w:i/>
          <w:sz w:val="18"/>
          <w:szCs w:val="18"/>
        </w:rPr>
        <w:t>.</w:t>
      </w:r>
    </w:p>
    <w:p w14:paraId="417F06C7" w14:textId="77777777" w:rsidR="00F71CC6" w:rsidRDefault="00F71CC6" w:rsidP="00F71CC6">
      <w:pPr>
        <w:pStyle w:val="Brdtextmedindrag"/>
        <w:rPr>
          <w:i/>
        </w:rPr>
      </w:pPr>
    </w:p>
    <w:p w14:paraId="4133C53A" w14:textId="77777777" w:rsidR="00F71CC6" w:rsidRPr="008D4C15" w:rsidRDefault="00AB307F" w:rsidP="00F71CC6">
      <w:pPr>
        <w:pStyle w:val="Brdtextmedindrag"/>
        <w:ind w:firstLine="0"/>
      </w:pPr>
      <w:r w:rsidRPr="008D4C15">
        <w:t>Paragrafen är ny. Övervägandena finns i avsnitten</w:t>
      </w:r>
      <w:r>
        <w:t xml:space="preserve"> 6.3</w:t>
      </w:r>
      <w:r w:rsidRPr="008D4C15">
        <w:t xml:space="preserve"> och </w:t>
      </w:r>
      <w:r>
        <w:t>13.13.</w:t>
      </w:r>
    </w:p>
    <w:p w14:paraId="7A22201A" w14:textId="77777777" w:rsidR="00F71CC6" w:rsidRPr="008D4C15" w:rsidRDefault="00AB307F" w:rsidP="00F71CC6">
      <w:pPr>
        <w:pStyle w:val="Brdtextmedindrag"/>
      </w:pPr>
      <w:r w:rsidRPr="008D4C15">
        <w:t xml:space="preserve">I </w:t>
      </w:r>
      <w:r w:rsidRPr="008D4C15">
        <w:rPr>
          <w:i/>
        </w:rPr>
        <w:t>första stycket</w:t>
      </w:r>
      <w:r w:rsidRPr="008D4C15">
        <w:t xml:space="preserve"> framgår att det är den delegerande myndigheten som ska föra det allmännas talan när det gäller överklagade beslut som har medde</w:t>
      </w:r>
      <w:r>
        <w:softHyphen/>
      </w:r>
      <w:r w:rsidRPr="008D4C15">
        <w:t>lats av ett organ med delegerade uppgifter eller av fysiska personer som har delegerats vissa uppgifter i offentlig kontroll eller annan offentlig verk</w:t>
      </w:r>
      <w:r>
        <w:softHyphen/>
      </w:r>
      <w:r w:rsidRPr="008D4C15">
        <w:t xml:space="preserve">samhet. </w:t>
      </w:r>
    </w:p>
    <w:p w14:paraId="0A368414" w14:textId="77777777" w:rsidR="00F71CC6" w:rsidRPr="008D4C15" w:rsidRDefault="00AB307F" w:rsidP="00F71CC6">
      <w:pPr>
        <w:pStyle w:val="Brdtextmedindrag"/>
      </w:pPr>
      <w:r w:rsidRPr="008D4C15">
        <w:t xml:space="preserve">I </w:t>
      </w:r>
      <w:r w:rsidRPr="008D4C15">
        <w:rPr>
          <w:i/>
        </w:rPr>
        <w:t xml:space="preserve">andra stycket </w:t>
      </w:r>
      <w:r w:rsidRPr="008D4C15">
        <w:t>anges att bestämmelserna i lagen om överklagande av beslut av enskilda organ med offentliga</w:t>
      </w:r>
      <w:r w:rsidRPr="003910FB">
        <w:t xml:space="preserve"> förvaltningsuppgifter ska gälla även för överklagande av beslut som har meddelats av en fysisk person som har delegerats vissa uppgifter i offentlig kontroll eller annan offentlig verksamhet. I den lagen finns bestämmelser bl.a. om hur och inom vilken tid ett beslut ska överklagas. Bestämmelsen har utformats i enlighet med </w:t>
      </w:r>
      <w:r w:rsidRPr="003910FB">
        <w:rPr>
          <w:i/>
          <w:iCs/>
        </w:rPr>
        <w:t>Lagrådets</w:t>
      </w:r>
      <w:r w:rsidRPr="003910FB">
        <w:t xml:space="preserve"> synpunkter</w:t>
      </w:r>
      <w:r>
        <w:t>.</w:t>
      </w:r>
    </w:p>
    <w:p w14:paraId="6875A5D7" w14:textId="77777777" w:rsidR="00F71CC6" w:rsidRDefault="00AB307F" w:rsidP="00F71CC6">
      <w:pPr>
        <w:pStyle w:val="Rubrik2"/>
      </w:pPr>
      <w:bookmarkStart w:id="678" w:name="_Toc44537371"/>
      <w:bookmarkStart w:id="679" w:name="_Toc54265566"/>
      <w:r>
        <w:t>Förslaget till lag om ändring i lagen (2013:363) om kontroll av ekologisk produktion</w:t>
      </w:r>
      <w:bookmarkEnd w:id="678"/>
      <w:bookmarkEnd w:id="679"/>
    </w:p>
    <w:p w14:paraId="04681A40" w14:textId="77777777" w:rsidR="00F71CC6" w:rsidRPr="00CF1D14" w:rsidRDefault="00AB307F" w:rsidP="00F71CC6">
      <w:pPr>
        <w:pStyle w:val="Rubrik4utannumrering"/>
        <w:rPr>
          <w:sz w:val="18"/>
          <w:szCs w:val="18"/>
        </w:rPr>
      </w:pPr>
      <w:r w:rsidRPr="00CF1D14">
        <w:rPr>
          <w:sz w:val="18"/>
          <w:szCs w:val="18"/>
        </w:rPr>
        <w:t>Lagens tillämpningsområde</w:t>
      </w:r>
    </w:p>
    <w:p w14:paraId="28C3C75E" w14:textId="77777777" w:rsidR="00F71CC6" w:rsidRPr="00CF1D14" w:rsidRDefault="00AB307F" w:rsidP="00F71CC6">
      <w:pPr>
        <w:pStyle w:val="Brdtext"/>
        <w:rPr>
          <w:sz w:val="18"/>
          <w:szCs w:val="18"/>
        </w:rPr>
      </w:pPr>
      <w:r w:rsidRPr="00CF1D14">
        <w:rPr>
          <w:b/>
          <w:color w:val="000000" w:themeColor="text1"/>
          <w:sz w:val="18"/>
          <w:szCs w:val="18"/>
        </w:rPr>
        <w:t>1 §</w:t>
      </w:r>
      <w:r w:rsidRPr="00CF1D14">
        <w:rPr>
          <w:sz w:val="18"/>
          <w:szCs w:val="18"/>
        </w:rPr>
        <w:t xml:space="preserve"> Denna lag kompletterar</w:t>
      </w:r>
    </w:p>
    <w:p w14:paraId="79C42AE0" w14:textId="77777777" w:rsidR="00F71CC6" w:rsidRPr="00CF1D14" w:rsidRDefault="00AB307F" w:rsidP="00F71CC6">
      <w:pPr>
        <w:pStyle w:val="Brdtextmedindrag"/>
        <w:rPr>
          <w:sz w:val="18"/>
          <w:szCs w:val="18"/>
        </w:rPr>
      </w:pPr>
      <w:r w:rsidRPr="00CF1D14">
        <w:rPr>
          <w:sz w:val="18"/>
          <w:szCs w:val="18"/>
        </w:rPr>
        <w:t>1. rådets förordning (EG) nr 834/2007 av den 28 juni 2007 om ekologisk produktion och märkning av ekologiska produkter och om upphävande av förord</w:t>
      </w:r>
      <w:r>
        <w:rPr>
          <w:sz w:val="18"/>
          <w:szCs w:val="18"/>
        </w:rPr>
        <w:softHyphen/>
      </w:r>
      <w:r w:rsidRPr="00CF1D14">
        <w:rPr>
          <w:sz w:val="18"/>
          <w:szCs w:val="18"/>
        </w:rPr>
        <w:t>ning (EEG) nr 2092/91, och</w:t>
      </w:r>
    </w:p>
    <w:p w14:paraId="75ADC962" w14:textId="77777777" w:rsidR="00F71CC6" w:rsidRPr="00CF1D14" w:rsidRDefault="00AB307F" w:rsidP="00F71CC6">
      <w:pPr>
        <w:pStyle w:val="Brdtextmedindrag"/>
        <w:rPr>
          <w:sz w:val="18"/>
          <w:szCs w:val="18"/>
        </w:rPr>
      </w:pPr>
      <w:r w:rsidRPr="00CF1D14">
        <w:rPr>
          <w:sz w:val="18"/>
          <w:szCs w:val="18"/>
        </w:rPr>
        <w:t>2. tillämpningsförordningar till rådets förordning (EG) nr 834/2007.</w:t>
      </w:r>
    </w:p>
    <w:p w14:paraId="2713B81A" w14:textId="77777777" w:rsidR="00F71CC6" w:rsidRPr="00CF1D14" w:rsidRDefault="00AB307F" w:rsidP="00F71CC6">
      <w:pPr>
        <w:pStyle w:val="Brdtextmedindrag"/>
        <w:rPr>
          <w:sz w:val="18"/>
          <w:szCs w:val="18"/>
        </w:rPr>
      </w:pPr>
      <w:r w:rsidRPr="00CF1D14">
        <w:rPr>
          <w:sz w:val="18"/>
          <w:szCs w:val="18"/>
        </w:rPr>
        <w:t xml:space="preserve">Lagen kompletterar även, i de delar de innehåller bestämmelser som rör ekologisk produktion, </w:t>
      </w:r>
    </w:p>
    <w:p w14:paraId="3A8A8EE5" w14:textId="77777777" w:rsidR="00F71CC6" w:rsidRPr="00CF1D14" w:rsidRDefault="00AB307F" w:rsidP="00F71CC6">
      <w:pPr>
        <w:pStyle w:val="Brdtextmedindrag"/>
        <w:rPr>
          <w:sz w:val="18"/>
          <w:szCs w:val="18"/>
        </w:rPr>
      </w:pPr>
      <w:r w:rsidRPr="00CF1D14">
        <w:rPr>
          <w:sz w:val="18"/>
          <w:szCs w:val="18"/>
        </w:rPr>
        <w:t xml:space="preserve">1. </w:t>
      </w:r>
      <w:r w:rsidRPr="009D41D5">
        <w:rPr>
          <w:i/>
          <w:iCs/>
          <w:sz w:val="18"/>
          <w:szCs w:val="18"/>
        </w:rPr>
        <w:t xml:space="preserve">Europaparlamentets och rådets förordning </w:t>
      </w:r>
      <w:r w:rsidRPr="00CF1D14">
        <w:rPr>
          <w:i/>
          <w:sz w:val="18"/>
          <w:szCs w:val="18"/>
        </w:rPr>
        <w:t>(EU) 2017/625 av den 15 mars 2017 om offentlig kontroll och annan offentlig verksamhet för att säkerställa til</w:t>
      </w:r>
      <w:r>
        <w:rPr>
          <w:i/>
          <w:sz w:val="18"/>
          <w:szCs w:val="18"/>
        </w:rPr>
        <w:softHyphen/>
      </w:r>
      <w:r w:rsidRPr="00CF1D14">
        <w:rPr>
          <w:i/>
          <w:sz w:val="18"/>
          <w:szCs w:val="18"/>
        </w:rPr>
        <w:t>lämpningen av livsmedels- och foderlagstiftningen och av bestämmelser om djurs hälsa och djurskydd, växtskydd och växtskyddsmedel samt om ändring av Europa</w:t>
      </w:r>
      <w:r>
        <w:rPr>
          <w:i/>
          <w:sz w:val="18"/>
          <w:szCs w:val="18"/>
        </w:rPr>
        <w:softHyphen/>
      </w:r>
      <w:r w:rsidRPr="00CF1D14">
        <w:rPr>
          <w:i/>
          <w:sz w:val="18"/>
          <w:szCs w:val="18"/>
        </w:rPr>
        <w:t>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w:t>
      </w:r>
      <w:r w:rsidRPr="00CF1D14">
        <w:rPr>
          <w:i/>
          <w:sz w:val="18"/>
          <w:szCs w:val="18"/>
        </w:rPr>
        <w:softHyphen/>
        <w:t>hävande av Europaparlamentets och rådets förord</w:t>
      </w:r>
      <w:r>
        <w:rPr>
          <w:i/>
          <w:sz w:val="18"/>
          <w:szCs w:val="18"/>
        </w:rPr>
        <w:softHyphen/>
      </w:r>
      <w:r w:rsidRPr="00CF1D14">
        <w:rPr>
          <w:i/>
          <w:sz w:val="18"/>
          <w:szCs w:val="18"/>
        </w:rPr>
        <w:t xml:space="preserve">ningar (EG) nr 854/2004 och (EG) nr 882/2004, rådets direktiv 89/608/EEG, 89/662/EEG, 90/425/EEG, 91/496/EEG, 96/23/EG, 96/93/EG och 97/78/EG samt rådets beslut 92/438/EEG (förordningen om offentlig kontroll), </w:t>
      </w:r>
      <w:r w:rsidRPr="00CF1D14">
        <w:rPr>
          <w:sz w:val="18"/>
          <w:szCs w:val="18"/>
        </w:rPr>
        <w:t xml:space="preserve">och </w:t>
      </w:r>
    </w:p>
    <w:p w14:paraId="7098ABAC" w14:textId="77777777" w:rsidR="00F71CC6" w:rsidRPr="00CF1D14" w:rsidRDefault="00AB307F" w:rsidP="00F71CC6">
      <w:pPr>
        <w:pStyle w:val="Brdtextmedindrag"/>
        <w:rPr>
          <w:i/>
          <w:sz w:val="18"/>
          <w:szCs w:val="18"/>
        </w:rPr>
      </w:pPr>
      <w:r w:rsidRPr="00CF1D14">
        <w:rPr>
          <w:sz w:val="18"/>
          <w:szCs w:val="18"/>
        </w:rPr>
        <w:t>2. </w:t>
      </w:r>
      <w:r w:rsidRPr="00CF1D14">
        <w:rPr>
          <w:i/>
          <w:sz w:val="18"/>
          <w:szCs w:val="18"/>
        </w:rPr>
        <w:t xml:space="preserve">genomförandeakter och delegerade akter </w:t>
      </w:r>
      <w:r w:rsidRPr="00CF1D14">
        <w:rPr>
          <w:sz w:val="18"/>
          <w:szCs w:val="18"/>
        </w:rPr>
        <w:t>till</w:t>
      </w:r>
      <w:r w:rsidRPr="00CF1D14">
        <w:rPr>
          <w:i/>
          <w:sz w:val="18"/>
          <w:szCs w:val="18"/>
        </w:rPr>
        <w:t xml:space="preserve"> förordning (EU) 2017/625</w:t>
      </w:r>
      <w:r w:rsidRPr="00CF1D14">
        <w:rPr>
          <w:sz w:val="18"/>
          <w:szCs w:val="18"/>
        </w:rPr>
        <w:t>.</w:t>
      </w:r>
    </w:p>
    <w:p w14:paraId="2BFEE670" w14:textId="77777777" w:rsidR="00F71CC6" w:rsidRDefault="00F71CC6" w:rsidP="00F71CC6">
      <w:pPr>
        <w:pStyle w:val="Brdtextmedindrag"/>
        <w:ind w:firstLine="0"/>
      </w:pPr>
    </w:p>
    <w:p w14:paraId="6CDB2163" w14:textId="77777777" w:rsidR="00F71CC6" w:rsidRPr="0082521A" w:rsidRDefault="00AB307F" w:rsidP="00F71CC6">
      <w:pPr>
        <w:pStyle w:val="Brdtextmedindrag"/>
        <w:ind w:firstLine="0"/>
      </w:pPr>
      <w:r w:rsidRPr="0082521A">
        <w:t>I paragrafen anges de EU-förordningar som lagen kompletterar. Övervägandena finns i avsnitt</w:t>
      </w:r>
      <w:r>
        <w:t xml:space="preserve"> 14.1.</w:t>
      </w:r>
    </w:p>
    <w:p w14:paraId="2D9CD6D7" w14:textId="2C11CDA9" w:rsidR="00F71CC6" w:rsidRPr="0082521A" w:rsidRDefault="00AB307F" w:rsidP="00F71CC6">
      <w:pPr>
        <w:pStyle w:val="Brdtextmedindrag"/>
      </w:pPr>
      <w:r w:rsidRPr="0082521A">
        <w:t xml:space="preserve">Ändringen i </w:t>
      </w:r>
      <w:r w:rsidRPr="0082521A">
        <w:rPr>
          <w:i/>
        </w:rPr>
        <w:t>andra stycket</w:t>
      </w:r>
      <w:r w:rsidRPr="0082521A">
        <w:t xml:space="preserve"> </w:t>
      </w:r>
      <w:r w:rsidRPr="005322E3">
        <w:rPr>
          <w:i/>
        </w:rPr>
        <w:t>punkt 1</w:t>
      </w:r>
      <w:r w:rsidRPr="0082521A">
        <w:t xml:space="preserve"> innebär att hänvisningen till den tidigare kontrollförordningen har bytts ut till en hänvisning till den nya kontroll</w:t>
      </w:r>
      <w:r>
        <w:softHyphen/>
      </w:r>
      <w:r w:rsidRPr="0082521A">
        <w:t>förordningen.</w:t>
      </w:r>
      <w:r>
        <w:t xml:space="preserve"> </w:t>
      </w:r>
      <w:r w:rsidRPr="0082521A">
        <w:t>I</w:t>
      </w:r>
      <w:r>
        <w:t xml:space="preserve"> </w:t>
      </w:r>
      <w:r w:rsidRPr="00737F91">
        <w:rPr>
          <w:i/>
          <w:iCs/>
        </w:rPr>
        <w:t>punkt 2</w:t>
      </w:r>
      <w:r w:rsidRPr="0082521A">
        <w:t xml:space="preserve"> anges att lagen kompletterar</w:t>
      </w:r>
      <w:r>
        <w:t xml:space="preserve"> </w:t>
      </w:r>
      <w:r w:rsidRPr="0082521A">
        <w:t>de genomförandeakter och delegerade akter som kommissionen antar med stöd av den nya kontroll</w:t>
      </w:r>
      <w:r>
        <w:softHyphen/>
      </w:r>
      <w:r w:rsidRPr="0082521A">
        <w:t>förordningen. Hänvisningen till den nya kontroll</w:t>
      </w:r>
      <w:r>
        <w:softHyphen/>
      </w:r>
      <w:r w:rsidRPr="0082521A">
        <w:t>förordningen är dynamisk</w:t>
      </w:r>
      <w:r>
        <w:t>,</w:t>
      </w:r>
      <w:r w:rsidRPr="0082521A">
        <w:t xml:space="preserve"> dvs. avser förordningen i den vid varje tidpunkt gällande lydelsen. </w:t>
      </w:r>
    </w:p>
    <w:p w14:paraId="74EAC3F4" w14:textId="77777777" w:rsidR="00F71CC6" w:rsidRPr="002C6EB5" w:rsidRDefault="00AB307F" w:rsidP="00F71CC6">
      <w:pPr>
        <w:pStyle w:val="Rubrik4utannumrering"/>
        <w:rPr>
          <w:i/>
          <w:sz w:val="18"/>
          <w:szCs w:val="18"/>
        </w:rPr>
      </w:pPr>
      <w:r w:rsidRPr="002C6EB5">
        <w:rPr>
          <w:i/>
          <w:sz w:val="18"/>
          <w:szCs w:val="18"/>
        </w:rPr>
        <w:t>Ord och uttryck</w:t>
      </w:r>
    </w:p>
    <w:p w14:paraId="6D6C5D47" w14:textId="77777777" w:rsidR="00F71CC6" w:rsidRPr="002C6EB5" w:rsidRDefault="00AB307F" w:rsidP="00F71CC6">
      <w:pPr>
        <w:pStyle w:val="Brdtextmedindrag"/>
        <w:ind w:firstLine="0"/>
        <w:rPr>
          <w:i/>
          <w:sz w:val="18"/>
          <w:szCs w:val="18"/>
        </w:rPr>
      </w:pPr>
      <w:r w:rsidRPr="006E3009">
        <w:rPr>
          <w:b/>
          <w:i/>
          <w:iCs/>
          <w:sz w:val="18"/>
          <w:szCs w:val="18"/>
        </w:rPr>
        <w:t>1 a §</w:t>
      </w:r>
      <w:r w:rsidRPr="002C6EB5">
        <w:rPr>
          <w:sz w:val="18"/>
          <w:szCs w:val="18"/>
        </w:rPr>
        <w:t xml:space="preserve"> </w:t>
      </w:r>
      <w:r w:rsidRPr="002C6EB5">
        <w:rPr>
          <w:i/>
          <w:sz w:val="18"/>
          <w:szCs w:val="18"/>
        </w:rPr>
        <w:t>Uttrycken offentlig kontroll och annan offentlig verksamhet betyder i denna lag samma sak som i förordning (EU) 2017/625.</w:t>
      </w:r>
    </w:p>
    <w:p w14:paraId="71434D86" w14:textId="77777777" w:rsidR="00F71CC6" w:rsidRPr="0082521A" w:rsidRDefault="00F71CC6" w:rsidP="00F71CC6">
      <w:pPr>
        <w:pStyle w:val="Brdtextmedindrag"/>
        <w:ind w:firstLine="0"/>
        <w:rPr>
          <w:i/>
        </w:rPr>
      </w:pPr>
    </w:p>
    <w:p w14:paraId="3E01FAB3" w14:textId="77777777" w:rsidR="00F71CC6" w:rsidRDefault="00AB307F" w:rsidP="00F71CC6">
      <w:pPr>
        <w:pStyle w:val="Brdtextmedindrag"/>
        <w:ind w:firstLine="0"/>
      </w:pPr>
      <w:r w:rsidRPr="0082521A">
        <w:t>Paragrafen är ny. Övervägandena finns i avsnitten</w:t>
      </w:r>
      <w:r>
        <w:t xml:space="preserve"> 6.2 och 14.1</w:t>
      </w:r>
      <w:r w:rsidRPr="0082521A">
        <w:t>.</w:t>
      </w:r>
      <w:r>
        <w:t xml:space="preserve"> </w:t>
      </w:r>
    </w:p>
    <w:p w14:paraId="6CFB89F4" w14:textId="658E4918" w:rsidR="00F71CC6" w:rsidRDefault="00AB307F" w:rsidP="00F71CC6">
      <w:pPr>
        <w:pStyle w:val="Brdtextmedindrag"/>
      </w:pPr>
      <w:r w:rsidRPr="0082521A">
        <w:t>Av bestämmelsen framgår att uttrycken offentlig kontroll</w:t>
      </w:r>
      <w:r>
        <w:t xml:space="preserve"> och</w:t>
      </w:r>
      <w:r w:rsidRPr="0082521A">
        <w:t xml:space="preserve"> annan offent</w:t>
      </w:r>
      <w:r>
        <w:softHyphen/>
      </w:r>
      <w:r w:rsidRPr="0082521A">
        <w:t>lig verksamhet ska förstås på samma sätt som i den nya kontroll</w:t>
      </w:r>
      <w:r w:rsidR="008A4A11">
        <w:softHyphen/>
      </w:r>
      <w:r w:rsidRPr="0082521A">
        <w:t>förordningen.</w:t>
      </w:r>
      <w:r>
        <w:t xml:space="preserve"> </w:t>
      </w:r>
      <w:r w:rsidRPr="0082521A">
        <w:t>Det innebär att definitionerna av uttrycken i artik</w:t>
      </w:r>
      <w:r>
        <w:t>el</w:t>
      </w:r>
      <w:r w:rsidR="008A4A11">
        <w:t> </w:t>
      </w:r>
      <w:r w:rsidRPr="0082521A">
        <w:t xml:space="preserve">2 </w:t>
      </w:r>
      <w:r>
        <w:t xml:space="preserve">i den nya kontrollförordningen </w:t>
      </w:r>
      <w:r w:rsidRPr="0082521A">
        <w:t xml:space="preserve">gäller vid tillämpningen av lagen. </w:t>
      </w:r>
    </w:p>
    <w:p w14:paraId="08E8492F" w14:textId="77777777" w:rsidR="00F71CC6" w:rsidRPr="002C6EB5" w:rsidRDefault="00AB307F" w:rsidP="00F71CC6">
      <w:pPr>
        <w:pStyle w:val="Rubrik4utannumrering"/>
        <w:rPr>
          <w:i/>
          <w:sz w:val="18"/>
          <w:szCs w:val="18"/>
        </w:rPr>
      </w:pPr>
      <w:r w:rsidRPr="002C6EB5">
        <w:rPr>
          <w:i/>
          <w:sz w:val="18"/>
          <w:szCs w:val="18"/>
        </w:rPr>
        <w:t xml:space="preserve">Offentlig kontroll </w:t>
      </w:r>
      <w:r w:rsidRPr="003E6E43">
        <w:rPr>
          <w:iCs/>
          <w:sz w:val="18"/>
          <w:szCs w:val="18"/>
        </w:rPr>
        <w:t>och</w:t>
      </w:r>
      <w:r w:rsidRPr="002C6EB5">
        <w:rPr>
          <w:i/>
          <w:sz w:val="18"/>
          <w:szCs w:val="18"/>
        </w:rPr>
        <w:t xml:space="preserve"> annan offentlig verksamhet</w:t>
      </w:r>
    </w:p>
    <w:p w14:paraId="524C4725" w14:textId="77777777" w:rsidR="00F71CC6" w:rsidRPr="002C6EB5" w:rsidRDefault="00AB307F" w:rsidP="00F71CC6">
      <w:pPr>
        <w:pStyle w:val="Brdtext"/>
        <w:rPr>
          <w:sz w:val="18"/>
          <w:szCs w:val="18"/>
        </w:rPr>
      </w:pPr>
      <w:r w:rsidRPr="002C6EB5">
        <w:rPr>
          <w:b/>
          <w:sz w:val="18"/>
          <w:szCs w:val="18"/>
        </w:rPr>
        <w:t>2 §</w:t>
      </w:r>
      <w:r w:rsidRPr="002C6EB5">
        <w:rPr>
          <w:sz w:val="18"/>
          <w:szCs w:val="18"/>
        </w:rPr>
        <w:t xml:space="preserve"> </w:t>
      </w:r>
      <w:bookmarkStart w:id="680" w:name="_Hlk27661495"/>
      <w:r w:rsidRPr="002C6EB5">
        <w:rPr>
          <w:i/>
          <w:sz w:val="18"/>
          <w:szCs w:val="18"/>
        </w:rPr>
        <w:t>Offentlig kontroll utövas</w:t>
      </w:r>
      <w:r w:rsidRPr="002C6EB5">
        <w:rPr>
          <w:sz w:val="18"/>
          <w:szCs w:val="18"/>
        </w:rPr>
        <w:t xml:space="preserve"> </w:t>
      </w:r>
      <w:r w:rsidRPr="00FA764D">
        <w:rPr>
          <w:i/>
          <w:iCs/>
          <w:sz w:val="18"/>
          <w:szCs w:val="18"/>
        </w:rPr>
        <w:t>av</w:t>
      </w:r>
      <w:r w:rsidRPr="002C6EB5">
        <w:rPr>
          <w:sz w:val="18"/>
          <w:szCs w:val="18"/>
        </w:rPr>
        <w:t xml:space="preserve"> Livsmedelsverket, Statens jordbruksverk, andra statliga </w:t>
      </w:r>
      <w:r w:rsidRPr="002C6EB5">
        <w:rPr>
          <w:i/>
          <w:sz w:val="18"/>
          <w:szCs w:val="18"/>
        </w:rPr>
        <w:t>myndigheter</w:t>
      </w:r>
      <w:r w:rsidRPr="002C6EB5">
        <w:rPr>
          <w:sz w:val="18"/>
          <w:szCs w:val="18"/>
        </w:rPr>
        <w:t xml:space="preserve"> och kommunerna </w:t>
      </w:r>
      <w:r w:rsidRPr="002C6EB5">
        <w:rPr>
          <w:i/>
          <w:sz w:val="18"/>
          <w:szCs w:val="18"/>
        </w:rPr>
        <w:t>(kontrollmyndigheterna)</w:t>
      </w:r>
      <w:r w:rsidRPr="002C6EB5">
        <w:rPr>
          <w:sz w:val="18"/>
          <w:szCs w:val="18"/>
        </w:rPr>
        <w:t xml:space="preserve"> </w:t>
      </w:r>
      <w:r w:rsidRPr="002C6EB5">
        <w:rPr>
          <w:i/>
          <w:sz w:val="18"/>
          <w:szCs w:val="18"/>
        </w:rPr>
        <w:t>enligt föreskrifter som regeringen meddelar</w:t>
      </w:r>
      <w:bookmarkEnd w:id="680"/>
      <w:r w:rsidRPr="002C6EB5">
        <w:rPr>
          <w:sz w:val="18"/>
          <w:szCs w:val="18"/>
        </w:rPr>
        <w:t xml:space="preserve">. </w:t>
      </w:r>
    </w:p>
    <w:p w14:paraId="535243B0" w14:textId="77777777" w:rsidR="00F71CC6" w:rsidRPr="002C6EB5" w:rsidRDefault="00AB307F" w:rsidP="00F71CC6">
      <w:pPr>
        <w:pStyle w:val="Brdtextmedindrag"/>
        <w:rPr>
          <w:i/>
          <w:sz w:val="18"/>
          <w:szCs w:val="18"/>
        </w:rPr>
      </w:pPr>
      <w:r w:rsidRPr="002C6EB5">
        <w:rPr>
          <w:i/>
          <w:sz w:val="18"/>
          <w:szCs w:val="18"/>
        </w:rPr>
        <w:t>Annan offentlig verksamhet utförs av kontrollmyndigheterna och andra statliga myndigheter enligt vad som anges i denna lag och i föreskrifter som regeringen meddelar.</w:t>
      </w:r>
    </w:p>
    <w:p w14:paraId="15FB8A56" w14:textId="77777777" w:rsidR="00F71CC6" w:rsidRPr="002C6EB5" w:rsidRDefault="00AB307F" w:rsidP="00F71CC6">
      <w:pPr>
        <w:pStyle w:val="Brdtextmedindrag"/>
        <w:rPr>
          <w:sz w:val="18"/>
          <w:szCs w:val="18"/>
        </w:rPr>
      </w:pPr>
      <w:r w:rsidRPr="002C6EB5">
        <w:rPr>
          <w:sz w:val="18"/>
          <w:szCs w:val="18"/>
        </w:rPr>
        <w:t>En kommuns uppgifter ska fullgöras av den eller de kommunala nämnder som fullgör uppgifter inom miljö- och hälsoskydds</w:t>
      </w:r>
      <w:r w:rsidRPr="002C6EB5">
        <w:rPr>
          <w:sz w:val="18"/>
          <w:szCs w:val="18"/>
        </w:rPr>
        <w:softHyphen/>
        <w:t>området.</w:t>
      </w:r>
    </w:p>
    <w:p w14:paraId="6DF6BF16" w14:textId="77777777" w:rsidR="00F71CC6" w:rsidRDefault="00F71CC6" w:rsidP="00F71CC6">
      <w:pPr>
        <w:pStyle w:val="Brdtextmedindrag"/>
      </w:pPr>
    </w:p>
    <w:p w14:paraId="2E0D9186" w14:textId="4FC17387" w:rsidR="00F71CC6" w:rsidRDefault="00AB307F" w:rsidP="00F71CC6">
      <w:pPr>
        <w:pStyle w:val="Brdtextmedindrag"/>
        <w:ind w:firstLine="0"/>
      </w:pPr>
      <w:r>
        <w:t xml:space="preserve">I paragrafen regleras vilka myndigheter som är kontrollmyndigheter. Övervägandena finns i </w:t>
      </w:r>
      <w:r w:rsidRPr="0082521A">
        <w:t>avsnitt</w:t>
      </w:r>
      <w:r w:rsidR="00D17FCF">
        <w:t>en 14.1 och</w:t>
      </w:r>
      <w:r w:rsidRPr="0082521A">
        <w:t xml:space="preserve"> </w:t>
      </w:r>
      <w:r>
        <w:t>14</w:t>
      </w:r>
      <w:r w:rsidRPr="0082521A">
        <w:t>.</w:t>
      </w:r>
      <w:r>
        <w:t xml:space="preserve">2. </w:t>
      </w:r>
    </w:p>
    <w:p w14:paraId="5994961F" w14:textId="15FCB353" w:rsidR="00F71CC6" w:rsidRDefault="00AB307F" w:rsidP="00F71CC6">
      <w:pPr>
        <w:pStyle w:val="Brdtextmedindrag"/>
      </w:pPr>
      <w:r>
        <w:t xml:space="preserve">I </w:t>
      </w:r>
      <w:r w:rsidRPr="00BE3519">
        <w:rPr>
          <w:i/>
        </w:rPr>
        <w:t>första stycket</w:t>
      </w:r>
      <w:r>
        <w:t xml:space="preserve"> ersätts uttrycket ”kontroll” med ”offentlig kontroll”. Vidare stryks uppräkningen av vilka föreskrifter och beslut som den offentliga kontrollen avser. Innebörden av uttrycket offentlig kontroll framgår av definitionen av uttrycket offentlig kontroll i artikel 2.1 i förordning (EU) 2017/625. En hänvisning till den definitionen finns i 1 a §. Den närmare ansvarsfördelningen mellan kontrollmyndigheterna meddelas av regeringen i förordning.</w:t>
      </w:r>
    </w:p>
    <w:p w14:paraId="018D1771" w14:textId="5265BC1E" w:rsidR="00F71CC6" w:rsidRDefault="00AB307F" w:rsidP="00F71CC6">
      <w:pPr>
        <w:pStyle w:val="Brdtextmedindrag"/>
      </w:pPr>
      <w:r w:rsidRPr="00E4293D">
        <w:t xml:space="preserve">I ett nytt </w:t>
      </w:r>
      <w:r w:rsidRPr="00E4293D">
        <w:rPr>
          <w:i/>
          <w:iCs/>
        </w:rPr>
        <w:t>andra stycke</w:t>
      </w:r>
      <w:r w:rsidRPr="00E4293D">
        <w:t xml:space="preserve"> framgår vilka myndigheter som utför annan offentlig verksamhet.</w:t>
      </w:r>
      <w:r>
        <w:t xml:space="preserve"> Annan offentlig verksamhet definieras i artikel 2.2 i den nya kontrollförordningen som annan verksamhet än offentlig kontroll som utförs av de behöriga myndigheterna, däribland </w:t>
      </w:r>
      <w:r w:rsidRPr="00DD47DF">
        <w:t>verksamhet för att bevilja tillstånd eller godkännanden och utfärda officiella intyg eller offi</w:t>
      </w:r>
      <w:r>
        <w:softHyphen/>
      </w:r>
      <w:r w:rsidRPr="00DD47DF">
        <w:t>ciella attesteringar</w:t>
      </w:r>
      <w:r>
        <w:t xml:space="preserve">. </w:t>
      </w:r>
      <w:r w:rsidRPr="002F4C11">
        <w:t>I vissa fall regleras i lagen att åtgärder som är att anse som annan offentlig verksamhet ska utföras av kontrollmyndigheterna, se t.ex.</w:t>
      </w:r>
      <w:r>
        <w:t xml:space="preserve"> 11</w:t>
      </w:r>
      <w:r w:rsidRPr="002F4C11">
        <w:t xml:space="preserve"> §</w:t>
      </w:r>
      <w:r>
        <w:t xml:space="preserve"> om förelägganden och förbud</w:t>
      </w:r>
      <w:r w:rsidRPr="002F4C11">
        <w:t>. Regeringen fördelar i övrigt upp</w:t>
      </w:r>
      <w:r>
        <w:softHyphen/>
      </w:r>
      <w:r w:rsidRPr="002F4C11">
        <w:t>gifterna mellan myndigheterna genom bestämmelser i förordning. Uppgifter som innebär annan offentlig verksamhet kan</w:t>
      </w:r>
      <w:r>
        <w:t xml:space="preserve"> </w:t>
      </w:r>
      <w:r w:rsidRPr="002F4C11">
        <w:t>utföras av andra statliga myndigheter än kontrollmyndigheterna</w:t>
      </w:r>
      <w:r>
        <w:t xml:space="preserve">. </w:t>
      </w:r>
    </w:p>
    <w:p w14:paraId="3450184D" w14:textId="050DE815" w:rsidR="00F71CC6" w:rsidRDefault="00AB307F" w:rsidP="00F71CC6">
      <w:pPr>
        <w:pStyle w:val="Brdtextmedindrag"/>
      </w:pPr>
      <w:r>
        <w:t>Övriga ändringar är språk</w:t>
      </w:r>
      <w:r>
        <w:softHyphen/>
        <w:t>liga.</w:t>
      </w:r>
    </w:p>
    <w:p w14:paraId="7FC1112B" w14:textId="77777777" w:rsidR="00F71CC6" w:rsidRDefault="00F71CC6" w:rsidP="00F71CC6">
      <w:pPr>
        <w:pStyle w:val="Brdtextmedindrag"/>
        <w:ind w:firstLine="0"/>
      </w:pPr>
    </w:p>
    <w:p w14:paraId="2CBC9E9A" w14:textId="77777777" w:rsidR="00F71CC6" w:rsidRPr="002C6EB5" w:rsidRDefault="00AB307F" w:rsidP="00F71CC6">
      <w:pPr>
        <w:pStyle w:val="Brdtextmedindrag"/>
        <w:ind w:firstLine="0"/>
        <w:rPr>
          <w:sz w:val="18"/>
          <w:szCs w:val="18"/>
        </w:rPr>
      </w:pPr>
      <w:r w:rsidRPr="002C6EB5">
        <w:rPr>
          <w:b/>
          <w:sz w:val="18"/>
          <w:szCs w:val="18"/>
        </w:rPr>
        <w:t>3 §</w:t>
      </w:r>
      <w:r>
        <w:rPr>
          <w:sz w:val="18"/>
          <w:szCs w:val="18"/>
        </w:rPr>
        <w:t> </w:t>
      </w:r>
      <w:r w:rsidRPr="002C6EB5">
        <w:rPr>
          <w:sz w:val="18"/>
          <w:szCs w:val="18"/>
        </w:rPr>
        <w:t xml:space="preserve">Livsmedelsverket och Jordbruksverket får inom sina respektive ansvarsområden besluta att överlämna uppgiften att </w:t>
      </w:r>
      <w:r w:rsidRPr="002C6EB5">
        <w:rPr>
          <w:i/>
          <w:sz w:val="18"/>
          <w:szCs w:val="18"/>
        </w:rPr>
        <w:t xml:space="preserve">utföra offentlig </w:t>
      </w:r>
      <w:r w:rsidRPr="00F16DA0">
        <w:rPr>
          <w:iCs/>
          <w:sz w:val="18"/>
          <w:szCs w:val="18"/>
        </w:rPr>
        <w:t>kontroll</w:t>
      </w:r>
      <w:r w:rsidRPr="002C6EB5">
        <w:rPr>
          <w:i/>
          <w:sz w:val="18"/>
          <w:szCs w:val="18"/>
        </w:rPr>
        <w:t xml:space="preserve"> och annan offentlig verksamhet</w:t>
      </w:r>
      <w:r w:rsidRPr="002C6EB5">
        <w:rPr>
          <w:sz w:val="18"/>
          <w:szCs w:val="18"/>
        </w:rPr>
        <w:t xml:space="preserve"> till ett sådant kontrollorgan som avses i artikel 2 i rådets förordning (EG) nr 834/2007 och som är en juridisk person.</w:t>
      </w:r>
    </w:p>
    <w:p w14:paraId="5B1D36B6" w14:textId="77777777" w:rsidR="00F71CC6" w:rsidRPr="002C6EB5" w:rsidRDefault="00AB307F" w:rsidP="00F71CC6">
      <w:pPr>
        <w:pStyle w:val="Brdtextmedindrag"/>
        <w:rPr>
          <w:sz w:val="18"/>
          <w:szCs w:val="18"/>
        </w:rPr>
      </w:pPr>
      <w:r w:rsidRPr="002C6EB5">
        <w:rPr>
          <w:sz w:val="18"/>
          <w:szCs w:val="18"/>
        </w:rPr>
        <w:t xml:space="preserve">I fråga om åtgärder </w:t>
      </w:r>
      <w:r w:rsidRPr="002C6EB5">
        <w:rPr>
          <w:i/>
          <w:sz w:val="18"/>
          <w:szCs w:val="18"/>
        </w:rPr>
        <w:t xml:space="preserve">då </w:t>
      </w:r>
      <w:r w:rsidRPr="00C21689">
        <w:rPr>
          <w:iCs/>
          <w:sz w:val="18"/>
          <w:szCs w:val="18"/>
        </w:rPr>
        <w:t xml:space="preserve">regelverket </w:t>
      </w:r>
      <w:r w:rsidRPr="002C6EB5">
        <w:rPr>
          <w:i/>
          <w:sz w:val="18"/>
          <w:szCs w:val="18"/>
        </w:rPr>
        <w:t>inte följs</w:t>
      </w:r>
      <w:r w:rsidRPr="002C6EB5">
        <w:rPr>
          <w:sz w:val="18"/>
          <w:szCs w:val="18"/>
        </w:rPr>
        <w:t xml:space="preserve"> </w:t>
      </w:r>
      <w:r w:rsidRPr="00C21689">
        <w:rPr>
          <w:iCs/>
          <w:sz w:val="18"/>
          <w:szCs w:val="18"/>
        </w:rPr>
        <w:t>eller vid</w:t>
      </w:r>
      <w:r w:rsidRPr="002C6EB5">
        <w:rPr>
          <w:i/>
          <w:sz w:val="18"/>
          <w:szCs w:val="18"/>
        </w:rPr>
        <w:t xml:space="preserve"> sådan </w:t>
      </w:r>
      <w:r w:rsidRPr="00C21689">
        <w:rPr>
          <w:iCs/>
          <w:sz w:val="18"/>
          <w:szCs w:val="18"/>
        </w:rPr>
        <w:t xml:space="preserve">misstanke </w:t>
      </w:r>
      <w:r w:rsidRPr="002C6EB5">
        <w:rPr>
          <w:sz w:val="18"/>
          <w:szCs w:val="18"/>
        </w:rPr>
        <w:t>får ett sådant överlämnande endast innefatta en rätt att</w:t>
      </w:r>
    </w:p>
    <w:p w14:paraId="0AC8C9E0" w14:textId="77777777" w:rsidR="00F71CC6" w:rsidRPr="002C6EB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2C6EB5">
        <w:rPr>
          <w:rFonts w:ascii="Times New Roman" w:hAnsi="Times New Roman"/>
          <w:sz w:val="18"/>
          <w:szCs w:val="18"/>
        </w:rPr>
        <w:t>1. återkalla ett utfärdat certifikat,</w:t>
      </w:r>
    </w:p>
    <w:p w14:paraId="53F53D1D" w14:textId="77777777" w:rsidR="00F71CC6" w:rsidRPr="002C6EB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2C6EB5">
        <w:rPr>
          <w:rFonts w:ascii="Times New Roman" w:hAnsi="Times New Roman"/>
          <w:sz w:val="18"/>
          <w:szCs w:val="18"/>
        </w:rPr>
        <w:t>2. besluta om att avlägsna märkning eller förbjuda mark</w:t>
      </w:r>
      <w:r w:rsidRPr="002C6EB5">
        <w:rPr>
          <w:rFonts w:ascii="Times New Roman" w:hAnsi="Times New Roman"/>
          <w:sz w:val="18"/>
          <w:szCs w:val="18"/>
        </w:rPr>
        <w:softHyphen/>
        <w:t xml:space="preserve">nadsföring av ett parti eller en produktionsomgång </w:t>
      </w:r>
      <w:r w:rsidRPr="002C6EB5">
        <w:rPr>
          <w:rFonts w:ascii="Times New Roman" w:hAnsi="Times New Roman"/>
          <w:i/>
          <w:iCs/>
          <w:sz w:val="18"/>
          <w:szCs w:val="18"/>
        </w:rPr>
        <w:t>enligt artikel 30.1 första stycket i rådets förordning (EG) nr 834/2007</w:t>
      </w:r>
      <w:r w:rsidRPr="002C6EB5">
        <w:rPr>
          <w:rFonts w:ascii="Times New Roman" w:hAnsi="Times New Roman"/>
          <w:sz w:val="18"/>
          <w:szCs w:val="18"/>
        </w:rPr>
        <w:t xml:space="preserve">, eller </w:t>
      </w:r>
    </w:p>
    <w:p w14:paraId="023657DB" w14:textId="77777777" w:rsidR="00F71CC6" w:rsidRPr="002C6EB5" w:rsidRDefault="00AB307F" w:rsidP="00F71CC6">
      <w:pPr>
        <w:pStyle w:val="Brdtextmedindrag"/>
        <w:rPr>
          <w:sz w:val="18"/>
          <w:szCs w:val="18"/>
        </w:rPr>
      </w:pPr>
      <w:r w:rsidRPr="002C6EB5">
        <w:rPr>
          <w:sz w:val="18"/>
          <w:szCs w:val="18"/>
        </w:rPr>
        <w:t xml:space="preserve">3. besluta om att avlägsna märkning eller förbjuda saluföring </w:t>
      </w:r>
      <w:r w:rsidRPr="002C6EB5">
        <w:rPr>
          <w:i/>
          <w:iCs/>
          <w:sz w:val="18"/>
          <w:szCs w:val="18"/>
        </w:rPr>
        <w:t>enligt artikel 91 i kommissionens förordning (EG) nr 889/2008</w:t>
      </w:r>
      <w:r>
        <w:rPr>
          <w:i/>
          <w:iCs/>
          <w:sz w:val="18"/>
          <w:szCs w:val="18"/>
        </w:rPr>
        <w:t>.</w:t>
      </w:r>
    </w:p>
    <w:p w14:paraId="79D5299F" w14:textId="77777777" w:rsidR="00F71CC6" w:rsidRDefault="00F71CC6" w:rsidP="00F71CC6">
      <w:pPr>
        <w:pStyle w:val="Brdtextmedindrag"/>
        <w:ind w:firstLine="0"/>
      </w:pPr>
    </w:p>
    <w:p w14:paraId="01AABA65" w14:textId="77777777" w:rsidR="00F71CC6" w:rsidRDefault="00AB307F" w:rsidP="00F71CC6">
      <w:pPr>
        <w:pStyle w:val="Brdtextmedindrag"/>
        <w:ind w:firstLine="0"/>
      </w:pPr>
      <w:r>
        <w:t>I paragrafen regleras möjligheten att delegera uppgifter till ett kontrollorgan. Övervägandena finns i avsnitt 14.3.</w:t>
      </w:r>
    </w:p>
    <w:p w14:paraId="0DBD6207" w14:textId="77777777" w:rsidR="00F71CC6" w:rsidRDefault="00AB307F" w:rsidP="00F71CC6">
      <w:pPr>
        <w:pStyle w:val="Brdtextmedindrag"/>
      </w:pPr>
      <w:r w:rsidRPr="00EE4696">
        <w:rPr>
          <w:iCs/>
        </w:rPr>
        <w:t xml:space="preserve">I </w:t>
      </w:r>
      <w:r w:rsidRPr="00990F35">
        <w:rPr>
          <w:i/>
        </w:rPr>
        <w:t>första stycket</w:t>
      </w:r>
      <w:r>
        <w:t xml:space="preserve"> finns en bestämmelse som ger Livsmedelsverket och Jordbruksverket rätt att, inom sina respektive ansvarsområden, överlämna kontroll till sådant kontrollorgan som avses i artikel 2 i rådets förordning (EG) nr 834/2007 och som är en juridisk person. Bestämmelsen ändras så att uttrycket ”kontroll” ersätts med ”offentlig kontroll”. Vidare läggs det till att även uppgifter i annan offentlig verksamhet får överlämnas. Bestämmelser om delegering finns i både den nya kontrollförordningen och i förordning (EG) nr 834/2007. Bestämmelserna i förordning (EG) nr 834/2007 har företräde och kompletteras av de allmänna delegeringsreg</w:t>
      </w:r>
      <w:r>
        <w:softHyphen/>
        <w:t xml:space="preserve">lerna i den nya kontrollförordningen. Överlämnande ska därför även fortsättningsvis kunna ske till sådant kontrollorgan som avses i artikel 2 i rådets förordning (EG) nr 834/2007 och som är en juridisk person. </w:t>
      </w:r>
    </w:p>
    <w:p w14:paraId="356655E7" w14:textId="77777777" w:rsidR="00F71CC6" w:rsidRDefault="00AB307F" w:rsidP="00F71CC6">
      <w:pPr>
        <w:pStyle w:val="Brdtextmedindrag"/>
      </w:pPr>
      <w:r>
        <w:t>Övriga ändringar är språkliga.</w:t>
      </w:r>
    </w:p>
    <w:p w14:paraId="31FA419B" w14:textId="77777777" w:rsidR="00F71CC6" w:rsidRPr="002C6EB5" w:rsidRDefault="00AB307F" w:rsidP="00F71CC6">
      <w:pPr>
        <w:pStyle w:val="Rubrik4utannumrering"/>
        <w:rPr>
          <w:i/>
          <w:sz w:val="18"/>
          <w:szCs w:val="18"/>
        </w:rPr>
      </w:pPr>
      <w:r w:rsidRPr="002C6EB5">
        <w:rPr>
          <w:i/>
          <w:sz w:val="18"/>
          <w:szCs w:val="18"/>
        </w:rPr>
        <w:t>Tystnadsplikt</w:t>
      </w:r>
    </w:p>
    <w:p w14:paraId="68B3A41C" w14:textId="77777777" w:rsidR="00F71CC6" w:rsidRPr="002C6EB5" w:rsidRDefault="00AB307F" w:rsidP="00F71CC6">
      <w:pPr>
        <w:pStyle w:val="Brdtext"/>
        <w:rPr>
          <w:i/>
          <w:sz w:val="18"/>
          <w:szCs w:val="18"/>
        </w:rPr>
      </w:pPr>
      <w:r w:rsidRPr="00393B66">
        <w:rPr>
          <w:b/>
          <w:i/>
          <w:iCs/>
          <w:sz w:val="18"/>
          <w:szCs w:val="18"/>
        </w:rPr>
        <w:t>6 §</w:t>
      </w:r>
      <w:r w:rsidRPr="002C6EB5">
        <w:rPr>
          <w:sz w:val="18"/>
          <w:szCs w:val="18"/>
        </w:rPr>
        <w:t xml:space="preserve"> </w:t>
      </w:r>
      <w:r w:rsidRPr="002C6EB5">
        <w:rPr>
          <w:i/>
          <w:sz w:val="18"/>
          <w:szCs w:val="18"/>
        </w:rPr>
        <w:t xml:space="preserve">Den som </w:t>
      </w:r>
      <w:r>
        <w:rPr>
          <w:i/>
          <w:sz w:val="18"/>
          <w:szCs w:val="18"/>
        </w:rPr>
        <w:t xml:space="preserve">i enskild verksamhet </w:t>
      </w:r>
      <w:r w:rsidRPr="002C6EB5">
        <w:rPr>
          <w:i/>
          <w:sz w:val="18"/>
          <w:szCs w:val="18"/>
        </w:rPr>
        <w:t xml:space="preserve">utför </w:t>
      </w:r>
      <w:r w:rsidRPr="005F5385">
        <w:rPr>
          <w:i/>
          <w:sz w:val="18"/>
          <w:szCs w:val="18"/>
        </w:rPr>
        <w:t>eller har utfört</w:t>
      </w:r>
      <w:r>
        <w:rPr>
          <w:i/>
        </w:rPr>
        <w:t xml:space="preserve"> </w:t>
      </w:r>
      <w:r w:rsidRPr="002C6EB5">
        <w:rPr>
          <w:i/>
          <w:sz w:val="18"/>
          <w:szCs w:val="18"/>
        </w:rPr>
        <w:t xml:space="preserve">offentlig kontroll eller annan offentlig verksamhet får inte obehörigen röja eller </w:t>
      </w:r>
      <w:r w:rsidRPr="00733519">
        <w:rPr>
          <w:i/>
          <w:sz w:val="18"/>
          <w:szCs w:val="18"/>
        </w:rPr>
        <w:t>utnyttj</w:t>
      </w:r>
      <w:r w:rsidRPr="002C6EB5">
        <w:rPr>
          <w:i/>
          <w:sz w:val="18"/>
          <w:szCs w:val="18"/>
        </w:rPr>
        <w:t>a det som han eller hon har fått känne</w:t>
      </w:r>
      <w:r w:rsidRPr="002C6EB5">
        <w:rPr>
          <w:i/>
          <w:sz w:val="18"/>
          <w:szCs w:val="18"/>
        </w:rPr>
        <w:softHyphen/>
        <w:t xml:space="preserve">dom </w:t>
      </w:r>
      <w:r>
        <w:rPr>
          <w:i/>
          <w:sz w:val="18"/>
          <w:szCs w:val="18"/>
        </w:rPr>
        <w:t xml:space="preserve">medan </w:t>
      </w:r>
      <w:r w:rsidRPr="002C6EB5">
        <w:rPr>
          <w:i/>
          <w:sz w:val="18"/>
          <w:szCs w:val="18"/>
        </w:rPr>
        <w:t>uppgifterna utfördes.</w:t>
      </w:r>
      <w:r>
        <w:rPr>
          <w:i/>
          <w:sz w:val="18"/>
          <w:szCs w:val="18"/>
        </w:rPr>
        <w:t xml:space="preserve"> </w:t>
      </w:r>
      <w:r w:rsidRPr="00B94839">
        <w:rPr>
          <w:i/>
          <w:sz w:val="18"/>
          <w:szCs w:val="18"/>
        </w:rPr>
        <w:t xml:space="preserve">Detsamma ska gälla den som i enskild verksamhet utför </w:t>
      </w:r>
      <w:r w:rsidRPr="00F46CB8">
        <w:rPr>
          <w:i/>
          <w:sz w:val="18"/>
          <w:szCs w:val="18"/>
        </w:rPr>
        <w:t>eller har utfört</w:t>
      </w:r>
      <w:r>
        <w:rPr>
          <w:i/>
        </w:rPr>
        <w:t xml:space="preserve"> </w:t>
      </w:r>
      <w:r w:rsidRPr="00B94839">
        <w:rPr>
          <w:i/>
          <w:sz w:val="18"/>
          <w:szCs w:val="18"/>
        </w:rPr>
        <w:t>laboratorieanalyser, laboratorietester eller laboratoriediagnostik på prover som tas vid offentlig kontroll och annan offentlig verksamhet</w:t>
      </w:r>
      <w:r>
        <w:rPr>
          <w:i/>
          <w:sz w:val="18"/>
          <w:szCs w:val="18"/>
        </w:rPr>
        <w:t xml:space="preserve">. </w:t>
      </w:r>
    </w:p>
    <w:p w14:paraId="4EABA6FB" w14:textId="77777777" w:rsidR="00F71CC6" w:rsidRDefault="00AB307F" w:rsidP="00F71CC6">
      <w:pPr>
        <w:pStyle w:val="Brdtextmedindrag"/>
        <w:rPr>
          <w:i/>
        </w:rPr>
      </w:pPr>
      <w:r w:rsidRPr="002C6EB5">
        <w:rPr>
          <w:i/>
          <w:sz w:val="18"/>
          <w:szCs w:val="18"/>
        </w:rPr>
        <w:t>I det allmännas verksamhet tillämpas offentlighets- och sekretesslagen (2009:400) i stället för första stycket.</w:t>
      </w:r>
    </w:p>
    <w:p w14:paraId="2A31B8BC" w14:textId="77777777" w:rsidR="00F71CC6" w:rsidRDefault="00F71CC6" w:rsidP="00F71CC6">
      <w:pPr>
        <w:pStyle w:val="Brdtextmedindrag"/>
        <w:rPr>
          <w:i/>
        </w:rPr>
      </w:pPr>
    </w:p>
    <w:p w14:paraId="5088DE0F" w14:textId="77777777" w:rsidR="00F71CC6" w:rsidRDefault="00AB307F" w:rsidP="00F71CC6">
      <w:pPr>
        <w:pStyle w:val="Brdtextmedindrag"/>
        <w:ind w:firstLine="0"/>
      </w:pPr>
      <w:r>
        <w:t xml:space="preserve">Paragrafen är ny. Övervägandena finns i avsnitten 6.6 och 14.10. </w:t>
      </w:r>
    </w:p>
    <w:p w14:paraId="2DBBD684" w14:textId="6DBC1AA2" w:rsidR="00F71CC6" w:rsidRDefault="00AB307F" w:rsidP="00F71CC6">
      <w:pPr>
        <w:pStyle w:val="Brdtextmedindrag"/>
      </w:pPr>
      <w:r>
        <w:t xml:space="preserve">I </w:t>
      </w:r>
      <w:r w:rsidRPr="00990F35">
        <w:rPr>
          <w:i/>
        </w:rPr>
        <w:t>första stycket</w:t>
      </w:r>
      <w:r>
        <w:t xml:space="preserve"> föreskrivs att den som i enskild verksamhet utför </w:t>
      </w:r>
      <w:r w:rsidRPr="00F46CB8">
        <w:rPr>
          <w:iCs/>
        </w:rPr>
        <w:t>eller har utfört</w:t>
      </w:r>
      <w:r>
        <w:rPr>
          <w:i/>
        </w:rPr>
        <w:t xml:space="preserve"> </w:t>
      </w:r>
      <w:r>
        <w:t xml:space="preserve">offentlig kontroll eller annan offentlig verksamhet enligt lagen eller de EU-bestämmelser som lagen kompletterar inte obehörigen får röja eller utnyttja det som han eller hon har fått kännedom om under utförandet av sina uppgifter. Tystnadsplikt gäller även för den som i enskild verksamhet utför </w:t>
      </w:r>
      <w:r w:rsidRPr="00F46CB8">
        <w:rPr>
          <w:iCs/>
        </w:rPr>
        <w:t>eller har utfört</w:t>
      </w:r>
      <w:r>
        <w:rPr>
          <w:i/>
        </w:rPr>
        <w:t xml:space="preserve"> </w:t>
      </w:r>
      <w:r>
        <w:t>laboratorieanalyser, laboratorietester eller laboratoriediagnostik på prover som tas vid offentlig kontroll och annan offentlig verksamhet. Innebörden av obehörighetsrekvisitet ska tolkas med ledning av de skaderekvisit som finns i motsvarande bestämmelser i offentlighets- och sekretesslagen, jfr avsnitt 6.6.</w:t>
      </w:r>
    </w:p>
    <w:p w14:paraId="1A216377" w14:textId="77777777" w:rsidR="00F71CC6" w:rsidRDefault="00AB307F" w:rsidP="00F71CC6">
      <w:pPr>
        <w:pStyle w:val="Brdtextmedindrag"/>
      </w:pPr>
      <w:r>
        <w:t>Vid tillämpningen av bestämmelsen bör även artikel 8 i den nya kontrollförordningen beaktas. Artikeln gäller inte bara myndigheter utan även organ med delegerade uppgifter och fysiska personer som har delegerats vissa upp</w:t>
      </w:r>
      <w:r>
        <w:softHyphen/>
        <w:t>gifter samt officiella laboratorier.</w:t>
      </w:r>
      <w:r w:rsidRPr="00D55420">
        <w:t xml:space="preserve"> </w:t>
      </w:r>
    </w:p>
    <w:p w14:paraId="0DF19A16" w14:textId="77777777" w:rsidR="00F71CC6" w:rsidRDefault="00AB307F" w:rsidP="00F71CC6">
      <w:pPr>
        <w:pStyle w:val="Brdtextmedindrag"/>
      </w:pPr>
      <w:r>
        <w:t>F</w:t>
      </w:r>
      <w:r w:rsidRPr="00D55420">
        <w:t xml:space="preserve">örsta stycket har fått sin utformning efter synpunkter från </w:t>
      </w:r>
      <w:r w:rsidRPr="00D55420">
        <w:rPr>
          <w:i/>
          <w:iCs/>
        </w:rPr>
        <w:t>Lagrådet</w:t>
      </w:r>
      <w:r>
        <w:t>.</w:t>
      </w:r>
    </w:p>
    <w:p w14:paraId="08B0E6E8" w14:textId="77777777" w:rsidR="00F71CC6" w:rsidRDefault="00AB307F" w:rsidP="00F71CC6">
      <w:pPr>
        <w:pStyle w:val="Brdtextmedindrag"/>
      </w:pPr>
      <w:r>
        <w:t xml:space="preserve">I </w:t>
      </w:r>
      <w:r w:rsidRPr="00990F35">
        <w:rPr>
          <w:i/>
        </w:rPr>
        <w:t>andra stycket</w:t>
      </w:r>
      <w:r>
        <w:t xml:space="preserve"> upplyses om att bestämmelserna i offentlighets- och sekretesslagen gäller för statliga och kommunala myndigheter.</w:t>
      </w:r>
    </w:p>
    <w:p w14:paraId="05970C81" w14:textId="77777777" w:rsidR="00F71CC6" w:rsidRDefault="00F71CC6" w:rsidP="00F71CC6">
      <w:pPr>
        <w:pStyle w:val="Brdtextmedindrag"/>
        <w:ind w:firstLine="0"/>
      </w:pPr>
    </w:p>
    <w:p w14:paraId="0EC76983" w14:textId="77777777" w:rsidR="00F71CC6" w:rsidRPr="00374755" w:rsidRDefault="00AB307F" w:rsidP="00F71CC6">
      <w:pPr>
        <w:pStyle w:val="Brdtextmedindrag"/>
        <w:ind w:firstLine="0"/>
        <w:rPr>
          <w:i/>
          <w:sz w:val="18"/>
          <w:szCs w:val="18"/>
        </w:rPr>
      </w:pPr>
      <w:r w:rsidRPr="00374755">
        <w:rPr>
          <w:b/>
          <w:sz w:val="18"/>
          <w:szCs w:val="18"/>
        </w:rPr>
        <w:t>7 § </w:t>
      </w:r>
      <w:r w:rsidRPr="00374755">
        <w:rPr>
          <w:sz w:val="18"/>
          <w:szCs w:val="18"/>
        </w:rPr>
        <w:t xml:space="preserve">Vid kontroll som utförs av ett kontrollorgan som avses i 3 § första stycket </w:t>
      </w:r>
      <w:r w:rsidRPr="00374755">
        <w:rPr>
          <w:i/>
          <w:sz w:val="18"/>
          <w:szCs w:val="18"/>
        </w:rPr>
        <w:t>ska</w:t>
      </w:r>
      <w:r w:rsidRPr="00374755">
        <w:rPr>
          <w:sz w:val="18"/>
          <w:szCs w:val="18"/>
        </w:rPr>
        <w:t xml:space="preserve"> följande bestämmelser i förvaltningslagen (2017:900) </w:t>
      </w:r>
      <w:r w:rsidRPr="00D30DF3">
        <w:rPr>
          <w:i/>
          <w:iCs/>
          <w:sz w:val="18"/>
          <w:szCs w:val="18"/>
        </w:rPr>
        <w:t>tillämpas</w:t>
      </w:r>
      <w:r w:rsidRPr="00D30DF3">
        <w:rPr>
          <w:iCs/>
          <w:sz w:val="18"/>
          <w:szCs w:val="18"/>
        </w:rPr>
        <w:t>:</w:t>
      </w:r>
    </w:p>
    <w:p w14:paraId="1327865B"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5 § om legalitet, objektivitet och proportionalitet,</w:t>
      </w:r>
    </w:p>
    <w:p w14:paraId="6E5A1AA3"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10 § om partsinsyn,</w:t>
      </w:r>
    </w:p>
    <w:p w14:paraId="11BCC74B"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16–18 §§ om jäv,</w:t>
      </w:r>
    </w:p>
    <w:p w14:paraId="12364744"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23 § om utredningsansvaret,</w:t>
      </w:r>
    </w:p>
    <w:p w14:paraId="4758A5F6"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24 § om när man får lämna uppgifter muntligt,</w:t>
      </w:r>
    </w:p>
    <w:p w14:paraId="2EE3B94B"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25 § om kommunikation,</w:t>
      </w:r>
    </w:p>
    <w:p w14:paraId="71482D70"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27 § om dokumentation av uppgifter,</w:t>
      </w:r>
    </w:p>
    <w:p w14:paraId="79040E8E"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bookmarkStart w:id="681" w:name="_Hlk43329391"/>
      <w:r w:rsidRPr="00374755">
        <w:rPr>
          <w:rFonts w:ascii="Times New Roman" w:hAnsi="Times New Roman"/>
          <w:sz w:val="18"/>
          <w:szCs w:val="18"/>
        </w:rPr>
        <w:t>– 31 § om dokumentation av beslut</w:t>
      </w:r>
      <w:bookmarkEnd w:id="681"/>
      <w:r w:rsidRPr="00374755">
        <w:rPr>
          <w:rFonts w:ascii="Times New Roman" w:hAnsi="Times New Roman"/>
          <w:sz w:val="18"/>
          <w:szCs w:val="18"/>
        </w:rPr>
        <w:t>,</w:t>
      </w:r>
    </w:p>
    <w:p w14:paraId="2BAF5AF1"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xml:space="preserve">– 32 § om motivering av beslut, </w:t>
      </w:r>
    </w:p>
    <w:p w14:paraId="0140A50C"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33 och 34 §§ om underrättelse om innehållet i beslut och hur ett överklagande går till,</w:t>
      </w:r>
    </w:p>
    <w:p w14:paraId="28087A81"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374755">
        <w:rPr>
          <w:rFonts w:ascii="Times New Roman" w:hAnsi="Times New Roman"/>
          <w:sz w:val="18"/>
          <w:szCs w:val="18"/>
        </w:rPr>
        <w:t>– 36 § om rättelse av skrivfel och liknande</w:t>
      </w:r>
      <w:r w:rsidRPr="00374755">
        <w:rPr>
          <w:rFonts w:ascii="Times New Roman" w:hAnsi="Times New Roman"/>
          <w:i/>
          <w:sz w:val="18"/>
          <w:szCs w:val="18"/>
        </w:rPr>
        <w:t>, och</w:t>
      </w:r>
    </w:p>
    <w:p w14:paraId="685062BB"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374755">
        <w:rPr>
          <w:rFonts w:ascii="Times New Roman" w:hAnsi="Times New Roman"/>
          <w:i/>
          <w:sz w:val="18"/>
          <w:szCs w:val="18"/>
        </w:rPr>
        <w:t>– 42 §</w:t>
      </w:r>
      <w:r w:rsidRPr="00374755">
        <w:rPr>
          <w:rFonts w:ascii="Times New Roman" w:hAnsi="Times New Roman"/>
          <w:sz w:val="18"/>
          <w:szCs w:val="18"/>
        </w:rPr>
        <w:t xml:space="preserve"> </w:t>
      </w:r>
      <w:r w:rsidRPr="00374755">
        <w:rPr>
          <w:rFonts w:ascii="Times New Roman" w:hAnsi="Times New Roman"/>
          <w:i/>
          <w:sz w:val="18"/>
          <w:szCs w:val="18"/>
        </w:rPr>
        <w:t>om vem som får överklaga ett beslut.</w:t>
      </w:r>
    </w:p>
    <w:p w14:paraId="6EE88A4B" w14:textId="77777777" w:rsidR="00F71CC6"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p>
    <w:p w14:paraId="6A0E460C" w14:textId="77777777" w:rsidR="00F71CC6" w:rsidRPr="005F6D37"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Paragrafen ändras på så sätt att 42 § om vem som får överklaga ett beslut görs tillämplig på beslut som fattas av ett kontrollorgan. Övervägandena finns i avsnitt 14.12.</w:t>
      </w:r>
    </w:p>
    <w:p w14:paraId="40A21C4A" w14:textId="77777777" w:rsidR="00F71CC6" w:rsidRPr="00374755" w:rsidRDefault="00AB307F" w:rsidP="00F71CC6">
      <w:pPr>
        <w:pStyle w:val="Rubrik4utannumrering"/>
        <w:rPr>
          <w:sz w:val="18"/>
          <w:szCs w:val="18"/>
        </w:rPr>
      </w:pPr>
      <w:r w:rsidRPr="00374755">
        <w:rPr>
          <w:sz w:val="18"/>
          <w:szCs w:val="18"/>
        </w:rPr>
        <w:t>Rätt till upplysningar och tillträde</w:t>
      </w:r>
    </w:p>
    <w:p w14:paraId="26242C3C" w14:textId="77777777" w:rsidR="00F71CC6" w:rsidRPr="00374755" w:rsidRDefault="00AB307F" w:rsidP="00F71CC6">
      <w:pPr>
        <w:pStyle w:val="Brdtextmedindrag"/>
        <w:ind w:firstLine="0"/>
        <w:rPr>
          <w:sz w:val="18"/>
          <w:szCs w:val="18"/>
        </w:rPr>
      </w:pPr>
      <w:r w:rsidRPr="00374755">
        <w:rPr>
          <w:b/>
          <w:sz w:val="18"/>
          <w:szCs w:val="18"/>
        </w:rPr>
        <w:t>8 §</w:t>
      </w:r>
      <w:r w:rsidRPr="00374755">
        <w:rPr>
          <w:sz w:val="18"/>
          <w:szCs w:val="18"/>
        </w:rPr>
        <w:t xml:space="preserve"> </w:t>
      </w:r>
      <w:r w:rsidRPr="00374755">
        <w:rPr>
          <w:i/>
          <w:sz w:val="18"/>
          <w:szCs w:val="18"/>
        </w:rPr>
        <w:t>En kontrollmyndighet</w:t>
      </w:r>
      <w:r w:rsidRPr="00374755">
        <w:rPr>
          <w:sz w:val="18"/>
          <w:szCs w:val="18"/>
        </w:rPr>
        <w:t xml:space="preserve"> och ett kontrollorgan har rätt att, i den utsträckning </w:t>
      </w:r>
      <w:r w:rsidRPr="00C7038C">
        <w:rPr>
          <w:i/>
          <w:iCs/>
          <w:sz w:val="18"/>
          <w:szCs w:val="18"/>
        </w:rPr>
        <w:t>det</w:t>
      </w:r>
      <w:r w:rsidRPr="00374755">
        <w:rPr>
          <w:sz w:val="18"/>
          <w:szCs w:val="18"/>
        </w:rPr>
        <w:t xml:space="preserve"> behövs för </w:t>
      </w:r>
      <w:r w:rsidRPr="00374755">
        <w:rPr>
          <w:i/>
          <w:sz w:val="18"/>
          <w:szCs w:val="18"/>
        </w:rPr>
        <w:t>offentlig kontroll</w:t>
      </w:r>
      <w:r w:rsidRPr="00374755">
        <w:rPr>
          <w:sz w:val="18"/>
          <w:szCs w:val="18"/>
        </w:rPr>
        <w:t xml:space="preserve"> </w:t>
      </w:r>
      <w:r w:rsidRPr="00374755">
        <w:rPr>
          <w:i/>
          <w:sz w:val="18"/>
          <w:szCs w:val="18"/>
        </w:rPr>
        <w:t>och annan offentlig verksamhet</w:t>
      </w:r>
      <w:r w:rsidRPr="00374755">
        <w:rPr>
          <w:sz w:val="18"/>
          <w:szCs w:val="18"/>
        </w:rPr>
        <w:t>, på begäran få</w:t>
      </w:r>
    </w:p>
    <w:p w14:paraId="54C1BC1C"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1. upplysningar,</w:t>
      </w:r>
    </w:p>
    <w:p w14:paraId="275A4E7F"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2. </w:t>
      </w:r>
      <w:r w:rsidRPr="00374755">
        <w:rPr>
          <w:rFonts w:ascii="Times New Roman" w:hAnsi="Times New Roman"/>
          <w:i/>
          <w:iCs/>
          <w:sz w:val="18"/>
          <w:szCs w:val="18"/>
        </w:rPr>
        <w:t xml:space="preserve">ta </w:t>
      </w:r>
      <w:r w:rsidRPr="00374755">
        <w:rPr>
          <w:rFonts w:ascii="Times New Roman" w:hAnsi="Times New Roman"/>
          <w:sz w:val="18"/>
          <w:szCs w:val="18"/>
        </w:rPr>
        <w:t>del av handlingar,</w:t>
      </w:r>
    </w:p>
    <w:p w14:paraId="4E822D2F"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 xml:space="preserve">3. tillträde till områden, lokaler och andra utrymmen som har anknytning till </w:t>
      </w:r>
      <w:r w:rsidRPr="00374755">
        <w:rPr>
          <w:rFonts w:ascii="Times New Roman" w:hAnsi="Times New Roman"/>
          <w:i/>
          <w:sz w:val="18"/>
          <w:szCs w:val="18"/>
        </w:rPr>
        <w:t>verksamheten</w:t>
      </w:r>
      <w:r w:rsidRPr="00374755">
        <w:rPr>
          <w:rFonts w:ascii="Times New Roman" w:hAnsi="Times New Roman"/>
          <w:sz w:val="18"/>
          <w:szCs w:val="18"/>
        </w:rPr>
        <w:t xml:space="preserve">, och </w:t>
      </w:r>
    </w:p>
    <w:p w14:paraId="730C561D"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374755">
        <w:rPr>
          <w:rFonts w:ascii="Times New Roman" w:hAnsi="Times New Roman"/>
          <w:sz w:val="18"/>
          <w:szCs w:val="18"/>
        </w:rPr>
        <w:t>4. </w:t>
      </w:r>
      <w:r>
        <w:rPr>
          <w:rFonts w:ascii="Times New Roman" w:hAnsi="Times New Roman"/>
          <w:sz w:val="18"/>
          <w:szCs w:val="18"/>
        </w:rPr>
        <w:t xml:space="preserve">göra undersökningar och ta prover </w:t>
      </w:r>
      <w:r w:rsidRPr="00733519">
        <w:rPr>
          <w:rFonts w:ascii="Times New Roman" w:hAnsi="Times New Roman"/>
          <w:i/>
          <w:iCs/>
          <w:sz w:val="18"/>
          <w:szCs w:val="18"/>
        </w:rPr>
        <w:t>i</w:t>
      </w:r>
      <w:r>
        <w:rPr>
          <w:rFonts w:ascii="Times New Roman" w:hAnsi="Times New Roman"/>
          <w:sz w:val="18"/>
          <w:szCs w:val="18"/>
        </w:rPr>
        <w:t xml:space="preserve"> områden, </w:t>
      </w:r>
      <w:r w:rsidRPr="00733519">
        <w:rPr>
          <w:rFonts w:ascii="Times New Roman" w:hAnsi="Times New Roman"/>
          <w:i/>
          <w:iCs/>
          <w:sz w:val="18"/>
          <w:szCs w:val="18"/>
        </w:rPr>
        <w:t xml:space="preserve">lokaler </w:t>
      </w:r>
      <w:r w:rsidRPr="00886611">
        <w:rPr>
          <w:rFonts w:ascii="Times New Roman" w:hAnsi="Times New Roman"/>
          <w:i/>
          <w:iCs/>
          <w:sz w:val="18"/>
          <w:szCs w:val="18"/>
        </w:rPr>
        <w:t>och</w:t>
      </w:r>
      <w:r w:rsidRPr="00733519">
        <w:rPr>
          <w:rFonts w:ascii="Times New Roman" w:hAnsi="Times New Roman"/>
          <w:i/>
          <w:sz w:val="18"/>
          <w:szCs w:val="18"/>
        </w:rPr>
        <w:t xml:space="preserve"> </w:t>
      </w:r>
      <w:r w:rsidRPr="00733519">
        <w:rPr>
          <w:rFonts w:ascii="Times New Roman" w:hAnsi="Times New Roman"/>
          <w:i/>
          <w:iCs/>
          <w:sz w:val="18"/>
          <w:szCs w:val="18"/>
        </w:rPr>
        <w:t>andra</w:t>
      </w:r>
      <w:r>
        <w:rPr>
          <w:rFonts w:ascii="Times New Roman" w:hAnsi="Times New Roman"/>
          <w:sz w:val="18"/>
          <w:szCs w:val="18"/>
        </w:rPr>
        <w:t xml:space="preserve"> </w:t>
      </w:r>
      <w:r w:rsidRPr="00374755">
        <w:rPr>
          <w:rFonts w:ascii="Times New Roman" w:hAnsi="Times New Roman"/>
          <w:sz w:val="18"/>
          <w:szCs w:val="18"/>
        </w:rPr>
        <w:t>utrymmen som</w:t>
      </w:r>
      <w:r>
        <w:rPr>
          <w:rFonts w:ascii="Times New Roman" w:hAnsi="Times New Roman"/>
          <w:sz w:val="18"/>
          <w:szCs w:val="18"/>
        </w:rPr>
        <w:t xml:space="preserve"> </w:t>
      </w:r>
      <w:r w:rsidRPr="00886611">
        <w:rPr>
          <w:rFonts w:ascii="Times New Roman" w:hAnsi="Times New Roman"/>
          <w:i/>
          <w:iCs/>
          <w:sz w:val="18"/>
          <w:szCs w:val="18"/>
        </w:rPr>
        <w:t>har anknytning till verksamheten</w:t>
      </w:r>
      <w:r>
        <w:rPr>
          <w:rFonts w:ascii="Times New Roman" w:hAnsi="Times New Roman"/>
          <w:sz w:val="18"/>
          <w:szCs w:val="18"/>
        </w:rPr>
        <w:t>.</w:t>
      </w:r>
    </w:p>
    <w:p w14:paraId="3B5081E8" w14:textId="77777777" w:rsidR="00F71CC6" w:rsidRPr="00374755"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Pr>
          <w:rFonts w:ascii="Times New Roman" w:hAnsi="Times New Roman"/>
          <w:i/>
          <w:sz w:val="18"/>
          <w:szCs w:val="18"/>
        </w:rPr>
        <w:t>F</w:t>
      </w:r>
      <w:r w:rsidRPr="00374755">
        <w:rPr>
          <w:rFonts w:ascii="Times New Roman" w:hAnsi="Times New Roman"/>
          <w:i/>
          <w:sz w:val="18"/>
          <w:szCs w:val="18"/>
        </w:rPr>
        <w:t>örsta stycket gäller även för Europeiska kommissionen och för inspektörer och experter som utsetts av kommissionen.</w:t>
      </w:r>
    </w:p>
    <w:p w14:paraId="1A94865D" w14:textId="77777777" w:rsidR="00F71CC6"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EF35289" w14:textId="77777777" w:rsidR="00F71CC6" w:rsidRPr="00534DFE"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34DFE">
        <w:rPr>
          <w:rFonts w:ascii="Times New Roman" w:hAnsi="Times New Roman"/>
          <w:sz w:val="20"/>
        </w:rPr>
        <w:t xml:space="preserve">Paragrafen innehåller bestämmelser om rätt till bl.a. upplysningar och tillträde. Övervägandena finns </w:t>
      </w:r>
      <w:r w:rsidRPr="00F56254">
        <w:rPr>
          <w:rFonts w:ascii="Times New Roman" w:hAnsi="Times New Roman"/>
          <w:sz w:val="20"/>
        </w:rPr>
        <w:t xml:space="preserve">i avsnitt </w:t>
      </w:r>
      <w:r>
        <w:rPr>
          <w:rFonts w:ascii="Times New Roman" w:hAnsi="Times New Roman"/>
          <w:sz w:val="20"/>
        </w:rPr>
        <w:t>14</w:t>
      </w:r>
      <w:r w:rsidRPr="00F56254">
        <w:rPr>
          <w:rFonts w:ascii="Times New Roman" w:hAnsi="Times New Roman"/>
          <w:sz w:val="20"/>
        </w:rPr>
        <w:t>.</w:t>
      </w:r>
      <w:r>
        <w:rPr>
          <w:rFonts w:ascii="Times New Roman" w:hAnsi="Times New Roman"/>
          <w:sz w:val="20"/>
        </w:rPr>
        <w:t>7.</w:t>
      </w:r>
    </w:p>
    <w:p w14:paraId="67B226D0" w14:textId="643348CF" w:rsidR="00F71CC6" w:rsidRPr="00534DFE"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34DFE">
        <w:rPr>
          <w:rFonts w:ascii="Times New Roman" w:hAnsi="Times New Roman"/>
          <w:sz w:val="20"/>
        </w:rPr>
        <w:t xml:space="preserve">I den hittillsvarande lydelsen regleras enbart Europeiska kommissionens och kontrollorganens rätt till upplysningar och tillträde m.m. medan det </w:t>
      </w:r>
      <w:r>
        <w:rPr>
          <w:rFonts w:ascii="Times New Roman" w:hAnsi="Times New Roman"/>
          <w:sz w:val="20"/>
        </w:rPr>
        <w:t xml:space="preserve">för </w:t>
      </w:r>
      <w:r w:rsidRPr="00534DFE">
        <w:rPr>
          <w:rFonts w:ascii="Times New Roman" w:hAnsi="Times New Roman"/>
          <w:sz w:val="20"/>
        </w:rPr>
        <w:t>kontrollmyndigheterna</w:t>
      </w:r>
      <w:r>
        <w:rPr>
          <w:rFonts w:ascii="Times New Roman" w:hAnsi="Times New Roman"/>
          <w:sz w:val="20"/>
        </w:rPr>
        <w:t xml:space="preserve">s del </w:t>
      </w:r>
      <w:r w:rsidRPr="00534DFE">
        <w:rPr>
          <w:rFonts w:ascii="Times New Roman" w:hAnsi="Times New Roman"/>
          <w:sz w:val="20"/>
        </w:rPr>
        <w:t xml:space="preserve">hänvisas till den rätt dessa har enligt EU-rätten. Ändringen innebär att det i bestämmelsens </w:t>
      </w:r>
      <w:r w:rsidRPr="00534DFE">
        <w:rPr>
          <w:rFonts w:ascii="Times New Roman" w:hAnsi="Times New Roman"/>
          <w:i/>
          <w:sz w:val="20"/>
        </w:rPr>
        <w:t>första stycke</w:t>
      </w:r>
      <w:r w:rsidRPr="00534DFE">
        <w:rPr>
          <w:rFonts w:ascii="Times New Roman" w:hAnsi="Times New Roman"/>
          <w:sz w:val="20"/>
        </w:rPr>
        <w:t xml:space="preserve"> anges att också kontrollmyndigheterna har rätt att få upplysningar och rätt att få tillträde m.m. enligt vad som föreskrivs i paragrafen.</w:t>
      </w:r>
      <w:r>
        <w:rPr>
          <w:rFonts w:ascii="Times New Roman" w:hAnsi="Times New Roman"/>
          <w:sz w:val="20"/>
        </w:rPr>
        <w:t xml:space="preserve"> </w:t>
      </w:r>
      <w:r w:rsidRPr="00534DFE">
        <w:rPr>
          <w:rFonts w:ascii="Times New Roman" w:hAnsi="Times New Roman"/>
          <w:sz w:val="20"/>
        </w:rPr>
        <w:t>Regleringen om Europeiska kommissionens rätt flyttas med vissa modifieringar till en nytt andra stycke. Vidare ersätts uttrycket ”kontroll” med ”offentlig kontroll”.</w:t>
      </w:r>
      <w:r>
        <w:rPr>
          <w:rFonts w:ascii="Times New Roman" w:hAnsi="Times New Roman"/>
          <w:sz w:val="20"/>
        </w:rPr>
        <w:t xml:space="preserve"> Det görs även språkliga ändringar.</w:t>
      </w:r>
    </w:p>
    <w:p w14:paraId="3887D99F" w14:textId="206E853D"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34DFE">
        <w:rPr>
          <w:rFonts w:ascii="Times New Roman" w:hAnsi="Times New Roman"/>
          <w:sz w:val="20"/>
        </w:rPr>
        <w:t xml:space="preserve">I ett nytt </w:t>
      </w:r>
      <w:r w:rsidRPr="00534DFE">
        <w:rPr>
          <w:rFonts w:ascii="Times New Roman" w:hAnsi="Times New Roman"/>
          <w:i/>
          <w:sz w:val="20"/>
        </w:rPr>
        <w:t>andra stycke</w:t>
      </w:r>
      <w:r w:rsidRPr="00534DFE">
        <w:rPr>
          <w:rFonts w:ascii="Times New Roman" w:hAnsi="Times New Roman"/>
          <w:sz w:val="20"/>
        </w:rPr>
        <w:t xml:space="preserve"> regleras rätten för Europeiska kommissionen att få handlingar m.m. och rätt till tillträde. Bestämmelsen innebär att rätt</w:t>
      </w:r>
      <w:r>
        <w:rPr>
          <w:rFonts w:ascii="Times New Roman" w:hAnsi="Times New Roman"/>
          <w:sz w:val="20"/>
        </w:rPr>
        <w:t>en</w:t>
      </w:r>
      <w:r w:rsidRPr="00534DFE">
        <w:rPr>
          <w:rFonts w:ascii="Times New Roman" w:hAnsi="Times New Roman"/>
          <w:sz w:val="20"/>
        </w:rPr>
        <w:t xml:space="preserve"> till upplysningar och tillträde</w:t>
      </w:r>
      <w:r>
        <w:rPr>
          <w:rFonts w:ascii="Times New Roman" w:hAnsi="Times New Roman"/>
          <w:sz w:val="20"/>
        </w:rPr>
        <w:t xml:space="preserve"> gäller</w:t>
      </w:r>
      <w:r w:rsidRPr="00534DFE">
        <w:rPr>
          <w:rFonts w:ascii="Times New Roman" w:hAnsi="Times New Roman"/>
          <w:sz w:val="20"/>
        </w:rPr>
        <w:t xml:space="preserve"> för Europeiska kommissionen</w:t>
      </w:r>
      <w:r>
        <w:rPr>
          <w:rFonts w:ascii="Times New Roman" w:hAnsi="Times New Roman"/>
          <w:sz w:val="20"/>
        </w:rPr>
        <w:t xml:space="preserve"> och </w:t>
      </w:r>
      <w:r w:rsidRPr="00534DFE">
        <w:rPr>
          <w:rFonts w:ascii="Times New Roman" w:hAnsi="Times New Roman"/>
          <w:sz w:val="20"/>
        </w:rPr>
        <w:t xml:space="preserve">för inspektörer och experter som utsett av kommissionen. </w:t>
      </w:r>
    </w:p>
    <w:p w14:paraId="4EB47D5B" w14:textId="3827F19C"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34DFE">
        <w:rPr>
          <w:rFonts w:ascii="Times New Roman" w:hAnsi="Times New Roman"/>
          <w:sz w:val="20"/>
        </w:rPr>
        <w:t>Bestämmelser om skyldighet för aktörer att ge de behöriga myndighet</w:t>
      </w:r>
      <w:r>
        <w:rPr>
          <w:rFonts w:ascii="Times New Roman" w:hAnsi="Times New Roman"/>
          <w:sz w:val="20"/>
        </w:rPr>
        <w:softHyphen/>
      </w:r>
      <w:r w:rsidRPr="00534DFE">
        <w:rPr>
          <w:rFonts w:ascii="Times New Roman" w:hAnsi="Times New Roman"/>
          <w:sz w:val="20"/>
        </w:rPr>
        <w:t>ernas personal m.fl.</w:t>
      </w:r>
      <w:r>
        <w:rPr>
          <w:rFonts w:ascii="Times New Roman" w:hAnsi="Times New Roman"/>
          <w:sz w:val="20"/>
        </w:rPr>
        <w:t xml:space="preserve"> </w:t>
      </w:r>
      <w:r w:rsidRPr="00534DFE">
        <w:rPr>
          <w:rFonts w:ascii="Times New Roman" w:hAnsi="Times New Roman"/>
          <w:sz w:val="20"/>
        </w:rPr>
        <w:t xml:space="preserve">tillträde och upplysningar finns i artikel 15.1 i den nya kontrollförordningen och </w:t>
      </w:r>
      <w:r>
        <w:rPr>
          <w:rFonts w:ascii="Times New Roman" w:hAnsi="Times New Roman"/>
          <w:sz w:val="20"/>
        </w:rPr>
        <w:t xml:space="preserve">i </w:t>
      </w:r>
      <w:r w:rsidRPr="00534DFE">
        <w:rPr>
          <w:rFonts w:ascii="Times New Roman" w:hAnsi="Times New Roman"/>
          <w:sz w:val="20"/>
        </w:rPr>
        <w:t>artikel 67</w:t>
      </w:r>
      <w:r>
        <w:rPr>
          <w:rFonts w:ascii="Times New Roman" w:hAnsi="Times New Roman"/>
          <w:sz w:val="20"/>
        </w:rPr>
        <w:t xml:space="preserve"> i </w:t>
      </w:r>
      <w:r w:rsidRPr="00534DFE">
        <w:rPr>
          <w:rFonts w:ascii="Times New Roman" w:hAnsi="Times New Roman"/>
          <w:sz w:val="20"/>
        </w:rPr>
        <w:t>förordning (EG) nr 889/2008. Bestäm</w:t>
      </w:r>
      <w:r>
        <w:rPr>
          <w:rFonts w:ascii="Times New Roman" w:hAnsi="Times New Roman"/>
          <w:sz w:val="20"/>
        </w:rPr>
        <w:softHyphen/>
      </w:r>
      <w:r w:rsidRPr="00534DFE">
        <w:rPr>
          <w:rFonts w:ascii="Times New Roman" w:hAnsi="Times New Roman"/>
          <w:sz w:val="20"/>
        </w:rPr>
        <w:t>melsen i lagen om kontroll av ekologisk produktion om rätt till upplys</w:t>
      </w:r>
      <w:r>
        <w:rPr>
          <w:rFonts w:ascii="Times New Roman" w:hAnsi="Times New Roman"/>
          <w:sz w:val="20"/>
        </w:rPr>
        <w:softHyphen/>
      </w:r>
      <w:r w:rsidRPr="00534DFE">
        <w:rPr>
          <w:rFonts w:ascii="Times New Roman" w:hAnsi="Times New Roman"/>
          <w:sz w:val="20"/>
        </w:rPr>
        <w:t>ningar och tillträde kompletterar dessa artiklar</w:t>
      </w:r>
      <w:r>
        <w:rPr>
          <w:rFonts w:ascii="Times New Roman" w:hAnsi="Times New Roman"/>
          <w:sz w:val="20"/>
        </w:rPr>
        <w:t>.</w:t>
      </w:r>
    </w:p>
    <w:p w14:paraId="7D39E8AB" w14:textId="77777777" w:rsidR="00F71CC6" w:rsidRPr="00191C11" w:rsidRDefault="00AB307F" w:rsidP="00F71CC6">
      <w:pPr>
        <w:pStyle w:val="Rubrik4utannumrering"/>
        <w:rPr>
          <w:sz w:val="18"/>
          <w:szCs w:val="18"/>
        </w:rPr>
      </w:pPr>
      <w:r w:rsidRPr="00191C11">
        <w:rPr>
          <w:sz w:val="18"/>
          <w:szCs w:val="18"/>
        </w:rPr>
        <w:t>Skyldighet att lämna hjälp</w:t>
      </w:r>
    </w:p>
    <w:p w14:paraId="319FD571" w14:textId="77777777" w:rsidR="00F71CC6" w:rsidRPr="00191C11"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191C11">
        <w:rPr>
          <w:rFonts w:ascii="Times New Roman" w:hAnsi="Times New Roman"/>
          <w:b/>
          <w:sz w:val="18"/>
          <w:szCs w:val="18"/>
        </w:rPr>
        <w:t>9 §</w:t>
      </w:r>
      <w:r w:rsidRPr="00191C11">
        <w:rPr>
          <w:rFonts w:ascii="Times New Roman" w:hAnsi="Times New Roman"/>
          <w:sz w:val="18"/>
          <w:szCs w:val="18"/>
        </w:rPr>
        <w:t xml:space="preserve"> </w:t>
      </w:r>
      <w:r w:rsidRPr="00191C11">
        <w:rPr>
          <w:rFonts w:ascii="Times New Roman" w:hAnsi="Times New Roman"/>
          <w:i/>
          <w:sz w:val="18"/>
          <w:szCs w:val="18"/>
        </w:rPr>
        <w:t>Bestämmelser om skyldighet</w:t>
      </w:r>
      <w:r w:rsidRPr="00191C11">
        <w:rPr>
          <w:rFonts w:ascii="Times New Roman" w:hAnsi="Times New Roman"/>
          <w:sz w:val="18"/>
          <w:szCs w:val="18"/>
        </w:rPr>
        <w:t xml:space="preserve"> </w:t>
      </w:r>
      <w:r w:rsidRPr="00191C11">
        <w:rPr>
          <w:rFonts w:ascii="Times New Roman" w:hAnsi="Times New Roman"/>
          <w:i/>
          <w:sz w:val="18"/>
          <w:szCs w:val="18"/>
        </w:rPr>
        <w:t>för den</w:t>
      </w:r>
      <w:r w:rsidRPr="00191C11">
        <w:rPr>
          <w:rFonts w:ascii="Times New Roman" w:hAnsi="Times New Roman"/>
          <w:sz w:val="18"/>
          <w:szCs w:val="18"/>
        </w:rPr>
        <w:t xml:space="preserve"> som är föremål för </w:t>
      </w:r>
      <w:r w:rsidRPr="00FF0C4C">
        <w:rPr>
          <w:rFonts w:ascii="Times New Roman" w:hAnsi="Times New Roman"/>
          <w:i/>
          <w:iCs/>
          <w:sz w:val="18"/>
          <w:szCs w:val="18"/>
        </w:rPr>
        <w:t xml:space="preserve">offentlig </w:t>
      </w:r>
      <w:r w:rsidRPr="00191C11">
        <w:rPr>
          <w:rFonts w:ascii="Times New Roman" w:hAnsi="Times New Roman"/>
          <w:sz w:val="18"/>
          <w:szCs w:val="18"/>
        </w:rPr>
        <w:t xml:space="preserve">kontroll </w:t>
      </w:r>
      <w:r w:rsidRPr="00191C11">
        <w:rPr>
          <w:rFonts w:ascii="Times New Roman" w:hAnsi="Times New Roman"/>
          <w:i/>
          <w:sz w:val="18"/>
          <w:szCs w:val="18"/>
        </w:rPr>
        <w:t>eller annan offentlig verksamhet att</w:t>
      </w:r>
      <w:r w:rsidRPr="00191C11">
        <w:rPr>
          <w:rFonts w:ascii="Times New Roman" w:hAnsi="Times New Roman"/>
          <w:sz w:val="18"/>
          <w:szCs w:val="18"/>
        </w:rPr>
        <w:t xml:space="preserve"> lämna den hjälp som behövs för att kontrollen </w:t>
      </w:r>
      <w:r w:rsidRPr="00191C11">
        <w:rPr>
          <w:rFonts w:ascii="Times New Roman" w:hAnsi="Times New Roman"/>
          <w:i/>
          <w:sz w:val="18"/>
          <w:szCs w:val="18"/>
        </w:rPr>
        <w:t>eller verksam</w:t>
      </w:r>
      <w:r w:rsidRPr="00191C11">
        <w:rPr>
          <w:rFonts w:ascii="Times New Roman" w:hAnsi="Times New Roman"/>
          <w:i/>
          <w:sz w:val="18"/>
          <w:szCs w:val="18"/>
        </w:rPr>
        <w:softHyphen/>
        <w:t>heten</w:t>
      </w:r>
      <w:r w:rsidRPr="00191C11">
        <w:rPr>
          <w:rFonts w:ascii="Times New Roman" w:hAnsi="Times New Roman"/>
          <w:sz w:val="18"/>
          <w:szCs w:val="18"/>
        </w:rPr>
        <w:t xml:space="preserve"> ska kunna </w:t>
      </w:r>
      <w:r w:rsidRPr="00191C11">
        <w:rPr>
          <w:rFonts w:ascii="Times New Roman" w:hAnsi="Times New Roman"/>
          <w:i/>
          <w:sz w:val="18"/>
          <w:szCs w:val="18"/>
        </w:rPr>
        <w:t>utföras</w:t>
      </w:r>
      <w:r w:rsidRPr="00191C11">
        <w:rPr>
          <w:rFonts w:ascii="Times New Roman" w:hAnsi="Times New Roman"/>
          <w:sz w:val="18"/>
          <w:szCs w:val="18"/>
        </w:rPr>
        <w:t xml:space="preserve">, </w:t>
      </w:r>
      <w:r w:rsidRPr="00191C11">
        <w:rPr>
          <w:rFonts w:ascii="Times New Roman" w:hAnsi="Times New Roman"/>
          <w:i/>
          <w:sz w:val="18"/>
          <w:szCs w:val="18"/>
        </w:rPr>
        <w:t>finns i artikel 15.2 och 15.6 i förordning (EU) 2017/625</w:t>
      </w:r>
      <w:r w:rsidRPr="00191C11">
        <w:rPr>
          <w:rFonts w:ascii="Times New Roman" w:hAnsi="Times New Roman"/>
          <w:sz w:val="18"/>
          <w:szCs w:val="18"/>
        </w:rPr>
        <w:t>.</w:t>
      </w:r>
    </w:p>
    <w:p w14:paraId="5BCC2A7D" w14:textId="77777777" w:rsidR="00F71CC6" w:rsidRDefault="00F71CC6"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286E077" w14:textId="77777777" w:rsidR="00F71CC6" w:rsidRPr="00534DFE"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34DFE">
        <w:rPr>
          <w:rFonts w:ascii="Times New Roman" w:hAnsi="Times New Roman"/>
          <w:sz w:val="20"/>
        </w:rPr>
        <w:t>Paragrafen innehåller en bestämmelse om skyldighet för den som är före</w:t>
      </w:r>
      <w:r>
        <w:rPr>
          <w:rFonts w:ascii="Times New Roman" w:hAnsi="Times New Roman"/>
          <w:sz w:val="20"/>
        </w:rPr>
        <w:softHyphen/>
      </w:r>
      <w:r w:rsidRPr="00534DFE">
        <w:rPr>
          <w:rFonts w:ascii="Times New Roman" w:hAnsi="Times New Roman"/>
          <w:sz w:val="20"/>
        </w:rPr>
        <w:t xml:space="preserve">mål för offentlig kontroll att lämna den hjälp som behövs för att kontrollen ska kunna genomföras. Övervägandena finns i </w:t>
      </w:r>
      <w:r w:rsidRPr="00F56254">
        <w:rPr>
          <w:rFonts w:ascii="Times New Roman" w:hAnsi="Times New Roman"/>
          <w:sz w:val="20"/>
        </w:rPr>
        <w:t xml:space="preserve">avsnitt </w:t>
      </w:r>
      <w:r>
        <w:rPr>
          <w:rFonts w:ascii="Times New Roman" w:hAnsi="Times New Roman"/>
          <w:sz w:val="20"/>
        </w:rPr>
        <w:t>14</w:t>
      </w:r>
      <w:r w:rsidRPr="00534DFE">
        <w:rPr>
          <w:rFonts w:ascii="Times New Roman" w:hAnsi="Times New Roman"/>
          <w:sz w:val="20"/>
        </w:rPr>
        <w:t>.</w:t>
      </w:r>
      <w:r>
        <w:rPr>
          <w:rFonts w:ascii="Times New Roman" w:hAnsi="Times New Roman"/>
          <w:sz w:val="20"/>
        </w:rPr>
        <w:t>8.</w:t>
      </w:r>
    </w:p>
    <w:p w14:paraId="4B5E1404" w14:textId="77777777" w:rsidR="00F71CC6" w:rsidRDefault="00AB307F" w:rsidP="00F71CC6">
      <w:pPr>
        <w:pStyle w:val="Brdtextmedindrag"/>
      </w:pPr>
      <w:r w:rsidRPr="00534DFE">
        <w:t>Ändringen innebär att det i stället upplyses om att skyldighet för den som är föremål för offentlig kontroll eller annan offentlig verksamhet att lämna den hjälp som behövs för att kontrollen eller verksamheten ska kunna utföras regleras i artikel 15.2 och 15.6 i den nya kontrollförord</w:t>
      </w:r>
      <w:r>
        <w:softHyphen/>
      </w:r>
      <w:r w:rsidRPr="00534DFE">
        <w:t>ningen. Hänvisningen till den nya kontrollförordningen är dynamisk dvs. avser förordningen i den vid varje tidpunkt gällande lydelsen</w:t>
      </w:r>
      <w:r>
        <w:t>.</w:t>
      </w:r>
    </w:p>
    <w:p w14:paraId="7332AEAC" w14:textId="77777777" w:rsidR="00F71CC6" w:rsidRPr="00FF0C4C" w:rsidRDefault="00AB307F" w:rsidP="00F71CC6">
      <w:pPr>
        <w:pStyle w:val="Rubrik4utannumrering"/>
        <w:rPr>
          <w:iCs/>
          <w:sz w:val="18"/>
          <w:szCs w:val="18"/>
        </w:rPr>
      </w:pPr>
      <w:r w:rsidRPr="00FF0C4C">
        <w:rPr>
          <w:iCs/>
          <w:sz w:val="18"/>
          <w:szCs w:val="18"/>
        </w:rPr>
        <w:t>Förelägganden</w:t>
      </w:r>
    </w:p>
    <w:p w14:paraId="7A63F8CA" w14:textId="77777777" w:rsidR="00F71CC6" w:rsidRPr="00191C11" w:rsidRDefault="00AB307F" w:rsidP="00F71CC6">
      <w:pPr>
        <w:pStyle w:val="Brdtextmedindrag"/>
        <w:ind w:firstLine="0"/>
        <w:rPr>
          <w:sz w:val="18"/>
          <w:szCs w:val="18"/>
        </w:rPr>
      </w:pPr>
      <w:r w:rsidRPr="00191C11">
        <w:rPr>
          <w:b/>
          <w:sz w:val="18"/>
          <w:szCs w:val="18"/>
        </w:rPr>
        <w:t>10 §</w:t>
      </w:r>
      <w:r w:rsidRPr="00191C11">
        <w:rPr>
          <w:sz w:val="18"/>
          <w:szCs w:val="18"/>
        </w:rPr>
        <w:t xml:space="preserve"> Om en kommun inte fullgör de skyldigheter som följer av dess </w:t>
      </w:r>
      <w:r w:rsidRPr="00191C11">
        <w:rPr>
          <w:i/>
          <w:sz w:val="18"/>
          <w:szCs w:val="18"/>
        </w:rPr>
        <w:t>uppdrag att utföra offentlig kontroll eller annan offentlig verksamhet</w:t>
      </w:r>
      <w:r w:rsidRPr="00191C11">
        <w:rPr>
          <w:sz w:val="18"/>
          <w:szCs w:val="18"/>
        </w:rPr>
        <w:t xml:space="preserve"> får Livsmedelsverket förelägga kommunen att avhjälpa bristen. Ett sådant föreläggande ska innehålla uppgifter om de åtgärder som Livsmedelsverket anser nödvändiga för att bristen ska kunna avhjälpas.</w:t>
      </w:r>
    </w:p>
    <w:p w14:paraId="684C4468" w14:textId="77777777" w:rsidR="00F71CC6" w:rsidRDefault="00F71CC6" w:rsidP="00F71CC6">
      <w:pPr>
        <w:pStyle w:val="Brdtextmedindrag"/>
        <w:ind w:firstLine="0"/>
      </w:pPr>
    </w:p>
    <w:p w14:paraId="50E940B1" w14:textId="77777777" w:rsidR="00F71CC6" w:rsidRPr="008F22AD" w:rsidRDefault="00AB307F" w:rsidP="00F71CC6">
      <w:pPr>
        <w:pStyle w:val="Brdtextmedindrag"/>
        <w:ind w:firstLine="0"/>
      </w:pPr>
      <w:r w:rsidRPr="008F22AD">
        <w:t>Paragrafen innehåller bestämmelser om att Livsmedelsverket får förelägga en kommun, som inte fullgör de skyldigheter som följer av dess kontroll</w:t>
      </w:r>
      <w:r>
        <w:softHyphen/>
      </w:r>
      <w:r w:rsidRPr="008F22AD">
        <w:t xml:space="preserve">uppdrag, att avhjälpa bristen. Övervägandena finns i </w:t>
      </w:r>
      <w:r w:rsidRPr="006349E4">
        <w:t>avsnitt</w:t>
      </w:r>
      <w:r>
        <w:t xml:space="preserve"> 14</w:t>
      </w:r>
      <w:r w:rsidRPr="006349E4">
        <w:t>.</w:t>
      </w:r>
      <w:r>
        <w:t>4.</w:t>
      </w:r>
    </w:p>
    <w:p w14:paraId="1F63AA42" w14:textId="77777777" w:rsidR="00F71CC6" w:rsidRDefault="00AB307F" w:rsidP="00F71CC6">
      <w:pPr>
        <w:pStyle w:val="Brdtextmedindrag"/>
      </w:pPr>
      <w:r w:rsidRPr="008F22AD">
        <w:t>Paragrafen ändras på så sätt att ett tillägg görs om att Livsmedelsverket får förelägga kommunen att avhjälpa bristen även när kommunen inte full</w:t>
      </w:r>
      <w:r>
        <w:softHyphen/>
      </w:r>
      <w:r w:rsidRPr="008F22AD">
        <w:t>gör de skyldigheter som följer av dess uppdrag att utföra annan offentlig verksamhet. Uttrycket ”kontrolluppdrag” ersätts vidare med ”uppdrag att utföra offentlig kontroll”</w:t>
      </w:r>
      <w:r>
        <w:t>.</w:t>
      </w:r>
    </w:p>
    <w:p w14:paraId="4D87654A" w14:textId="77777777" w:rsidR="00F71CC6" w:rsidRDefault="00F71CC6" w:rsidP="00F71CC6">
      <w:pPr>
        <w:pStyle w:val="Brdtextmedindrag"/>
        <w:ind w:firstLine="0"/>
      </w:pPr>
    </w:p>
    <w:p w14:paraId="5E45B461" w14:textId="77777777" w:rsidR="00F71CC6" w:rsidRPr="00191C11" w:rsidRDefault="00AB307F" w:rsidP="00F71CC6">
      <w:pPr>
        <w:pStyle w:val="Brdtextmedindrag"/>
        <w:ind w:firstLine="0"/>
        <w:rPr>
          <w:sz w:val="18"/>
          <w:szCs w:val="18"/>
        </w:rPr>
      </w:pPr>
      <w:r w:rsidRPr="00191C11">
        <w:rPr>
          <w:b/>
          <w:sz w:val="18"/>
          <w:szCs w:val="18"/>
        </w:rPr>
        <w:t xml:space="preserve">11 § </w:t>
      </w:r>
      <w:r w:rsidRPr="00191C11">
        <w:rPr>
          <w:sz w:val="18"/>
          <w:szCs w:val="18"/>
        </w:rPr>
        <w:t xml:space="preserve">Utöver vad som följer av de EU-förordningar som anges i 1 § eller vad som särskilt anges i 10 § får en kontrollmyndighet </w:t>
      </w:r>
      <w:r w:rsidRPr="00FF0C4C">
        <w:rPr>
          <w:i/>
          <w:iCs/>
          <w:sz w:val="18"/>
          <w:szCs w:val="18"/>
        </w:rPr>
        <w:t>besluta</w:t>
      </w:r>
      <w:r w:rsidRPr="00191C11">
        <w:rPr>
          <w:sz w:val="18"/>
          <w:szCs w:val="18"/>
        </w:rPr>
        <w:t xml:space="preserve"> de förelägganden som behövs för att EU-förordningarna, de beslut som har meddelats med stöd av EU-förord</w:t>
      </w:r>
      <w:r>
        <w:rPr>
          <w:sz w:val="18"/>
          <w:szCs w:val="18"/>
        </w:rPr>
        <w:softHyphen/>
      </w:r>
      <w:r w:rsidRPr="00191C11">
        <w:rPr>
          <w:sz w:val="18"/>
          <w:szCs w:val="18"/>
        </w:rPr>
        <w:t>ningarna, denna lag, de föreskrifter som har meddelats i anslutning till lagen eller de beslut som har meddelats med stöd av lagen ska följas.</w:t>
      </w:r>
    </w:p>
    <w:p w14:paraId="3325C7AE" w14:textId="77777777" w:rsidR="00F71CC6" w:rsidRDefault="00F71CC6" w:rsidP="00F71CC6">
      <w:pPr>
        <w:pStyle w:val="Brdtextmedindrag"/>
        <w:ind w:firstLine="0"/>
      </w:pPr>
    </w:p>
    <w:p w14:paraId="4B6A1AE7" w14:textId="77777777" w:rsidR="00F71CC6" w:rsidRDefault="00AB307F" w:rsidP="00F71CC6">
      <w:pPr>
        <w:pStyle w:val="Brdtextmedindrag"/>
        <w:ind w:firstLine="0"/>
      </w:pPr>
      <w:r w:rsidRPr="008921F0">
        <w:t xml:space="preserve">Paragrafen ändras på så sätt att den endast anger att en kontrollmyndighet får </w:t>
      </w:r>
      <w:r>
        <w:t>besluta</w:t>
      </w:r>
      <w:r w:rsidRPr="008921F0">
        <w:t xml:space="preserve"> ”förelägganden” istället för ”förelägganden och förbud”. Rätten att besluta om förelägganden innefattar en möjlighet att besluta om förbud, jfr 8</w:t>
      </w:r>
      <w:r>
        <w:t> </w:t>
      </w:r>
      <w:r w:rsidRPr="008921F0">
        <w:t>kap. 9 § djurskyddslagen och prop.</w:t>
      </w:r>
      <w:r>
        <w:t xml:space="preserve"> </w:t>
      </w:r>
      <w:r w:rsidRPr="008921F0">
        <w:t>2017/18:147, s. 333.</w:t>
      </w:r>
      <w:r>
        <w:t xml:space="preserve"> Det görs även en språklig ändring.</w:t>
      </w:r>
    </w:p>
    <w:p w14:paraId="4096EEB4" w14:textId="77777777" w:rsidR="00F71CC6" w:rsidRPr="00191C11" w:rsidRDefault="00AB307F" w:rsidP="00F71CC6">
      <w:pPr>
        <w:pStyle w:val="Rubrik4utannumrering"/>
        <w:rPr>
          <w:sz w:val="18"/>
          <w:szCs w:val="18"/>
        </w:rPr>
      </w:pPr>
      <w:r w:rsidRPr="00191C11">
        <w:rPr>
          <w:sz w:val="18"/>
          <w:szCs w:val="18"/>
        </w:rPr>
        <w:t>Vite</w:t>
      </w:r>
    </w:p>
    <w:p w14:paraId="7950409C" w14:textId="77777777" w:rsidR="00F71CC6" w:rsidRPr="00191C11" w:rsidRDefault="00AB307F" w:rsidP="00F71CC6">
      <w:pPr>
        <w:pStyle w:val="Brdtext"/>
        <w:rPr>
          <w:sz w:val="18"/>
          <w:szCs w:val="18"/>
        </w:rPr>
      </w:pPr>
      <w:r w:rsidRPr="00191C11">
        <w:rPr>
          <w:b/>
          <w:sz w:val="18"/>
          <w:szCs w:val="18"/>
        </w:rPr>
        <w:t xml:space="preserve">12 § </w:t>
      </w:r>
      <w:r w:rsidRPr="00191C11">
        <w:rPr>
          <w:sz w:val="18"/>
          <w:szCs w:val="18"/>
        </w:rPr>
        <w:t>En kontrollmyndighet får besluta att förena ett föreläggande enligt någon av de EU-förordningar som anges i 1 § eller ett föreläggande enligt 11 § med vite.</w:t>
      </w:r>
    </w:p>
    <w:p w14:paraId="16CB9CFB" w14:textId="77777777" w:rsidR="00F71CC6" w:rsidRPr="00191C11" w:rsidRDefault="00AB307F" w:rsidP="00F71CC6">
      <w:pPr>
        <w:pStyle w:val="Brdtextmedindrag"/>
        <w:rPr>
          <w:sz w:val="18"/>
          <w:szCs w:val="18"/>
        </w:rPr>
      </w:pPr>
      <w:r w:rsidRPr="00191C11">
        <w:rPr>
          <w:sz w:val="18"/>
          <w:szCs w:val="18"/>
        </w:rPr>
        <w:t>Kontrollmyndigheten får dock inte förelägga någon vid vite att medverka i en utredning av en gärning som kan leda till straff eller sanktionsavgift för honom eller henne.</w:t>
      </w:r>
    </w:p>
    <w:p w14:paraId="1C5209D9" w14:textId="77777777" w:rsidR="00F71CC6" w:rsidRDefault="00F71CC6" w:rsidP="00F71CC6">
      <w:pPr>
        <w:pStyle w:val="Brdtextmedindrag"/>
        <w:ind w:firstLine="0"/>
      </w:pPr>
    </w:p>
    <w:p w14:paraId="12509A4F" w14:textId="2CB445E8" w:rsidR="00F71CC6" w:rsidRDefault="00AB307F" w:rsidP="00F71CC6">
      <w:pPr>
        <w:pStyle w:val="Brdtextmedindrag"/>
        <w:ind w:firstLine="0"/>
      </w:pPr>
      <w:r>
        <w:t>Ändringen är en följdändring av att 11 § föreslås reglera möjligheten att meddela ”förelägganden” i</w:t>
      </w:r>
      <w:r w:rsidR="00B02BFD">
        <w:t xml:space="preserve"> </w:t>
      </w:r>
      <w:r>
        <w:t xml:space="preserve">stället för ”förelägganden och förbud”. Allmänna bestämmelser om vite finns i viteslagen. </w:t>
      </w:r>
    </w:p>
    <w:p w14:paraId="393C7F53" w14:textId="77777777" w:rsidR="00F71CC6" w:rsidRPr="00191C11" w:rsidRDefault="00AB307F" w:rsidP="00F71CC6">
      <w:pPr>
        <w:pStyle w:val="Rubrik4utannumrering"/>
        <w:rPr>
          <w:i/>
          <w:sz w:val="18"/>
          <w:szCs w:val="18"/>
        </w:rPr>
      </w:pPr>
      <w:r w:rsidRPr="00191C11">
        <w:rPr>
          <w:i/>
          <w:sz w:val="18"/>
          <w:szCs w:val="18"/>
        </w:rPr>
        <w:t>Rapporteringssystem för överträdelser</w:t>
      </w:r>
    </w:p>
    <w:p w14:paraId="60ED5696" w14:textId="77777777" w:rsidR="00F71CC6" w:rsidRDefault="00AB307F" w:rsidP="00F71CC6">
      <w:pPr>
        <w:pStyle w:val="Brdtextmedindrag"/>
        <w:ind w:firstLine="0"/>
        <w:rPr>
          <w:i/>
          <w:sz w:val="18"/>
          <w:szCs w:val="18"/>
        </w:rPr>
      </w:pPr>
      <w:r w:rsidRPr="002357CC">
        <w:rPr>
          <w:b/>
          <w:i/>
          <w:iCs/>
          <w:sz w:val="18"/>
          <w:szCs w:val="18"/>
        </w:rPr>
        <w:t>12 a §</w:t>
      </w:r>
      <w:r w:rsidRPr="00191C11">
        <w:rPr>
          <w:sz w:val="18"/>
          <w:szCs w:val="18"/>
        </w:rPr>
        <w:t xml:space="preserve"> </w:t>
      </w:r>
      <w:r w:rsidRPr="00191C11">
        <w:rPr>
          <w:i/>
          <w:sz w:val="18"/>
          <w:szCs w:val="18"/>
        </w:rPr>
        <w:t>En kontrollmyndighet ska ha ett ändamålsenligt rapporteringssystem för den som vill anmäla misstänkta överträdelser av förordning (EU) 2017/625.</w:t>
      </w:r>
    </w:p>
    <w:p w14:paraId="0C1FA49E" w14:textId="77777777" w:rsidR="00F71CC6" w:rsidRDefault="00F71CC6" w:rsidP="00F71CC6">
      <w:pPr>
        <w:pStyle w:val="Brdtextmedindrag"/>
      </w:pPr>
    </w:p>
    <w:p w14:paraId="34FAF8FF" w14:textId="2D82710C" w:rsidR="00F71CC6" w:rsidRPr="00B0600C" w:rsidRDefault="00AB307F" w:rsidP="00F71CC6">
      <w:pPr>
        <w:pStyle w:val="Brdtextmedindrag"/>
        <w:ind w:firstLine="0"/>
        <w:rPr>
          <w:i/>
        </w:rPr>
      </w:pPr>
      <w:r w:rsidRPr="004B5472">
        <w:t xml:space="preserve">Paragrafen är ny. Bestämmelsen i </w:t>
      </w:r>
      <w:r w:rsidRPr="004B5472">
        <w:rPr>
          <w:i/>
        </w:rPr>
        <w:t>första stycket</w:t>
      </w:r>
      <w:r w:rsidRPr="004B5472">
        <w:t xml:space="preserve"> ålägger kontrollmyndig</w:t>
      </w:r>
      <w:r>
        <w:softHyphen/>
      </w:r>
      <w:r w:rsidRPr="004B5472">
        <w:t>heterna att ha rapporteringssystem för den som vill anmäla misstänkta överträdelser av den nya kontrollförordningen.</w:t>
      </w:r>
      <w:r>
        <w:t xml:space="preserve"> </w:t>
      </w:r>
      <w:r w:rsidRPr="004B5472">
        <w:t xml:space="preserve">Bestämmelsen </w:t>
      </w:r>
      <w:r>
        <w:t>komplette</w:t>
      </w:r>
      <w:r>
        <w:softHyphen/>
        <w:t xml:space="preserve">rar </w:t>
      </w:r>
      <w:r w:rsidRPr="004B5472">
        <w:t>artikel 140 i den nya kontroll</w:t>
      </w:r>
      <w:r>
        <w:softHyphen/>
      </w:r>
      <w:r w:rsidRPr="004B5472">
        <w:t xml:space="preserve">förordningen. Övervägandena finns i </w:t>
      </w:r>
      <w:r w:rsidRPr="00C72863">
        <w:t>avsnitten</w:t>
      </w:r>
      <w:r>
        <w:t xml:space="preserve"> 6.8 och 14.11</w:t>
      </w:r>
      <w:r w:rsidRPr="00C72863">
        <w:t>.</w:t>
      </w:r>
    </w:p>
    <w:p w14:paraId="1B2F1FF0" w14:textId="77777777" w:rsidR="00F71CC6" w:rsidRPr="00191C11" w:rsidRDefault="00AB307F" w:rsidP="00F71CC6">
      <w:pPr>
        <w:pStyle w:val="Rubrik4utannumrering"/>
        <w:rPr>
          <w:sz w:val="18"/>
          <w:szCs w:val="18"/>
        </w:rPr>
      </w:pPr>
      <w:r w:rsidRPr="00191C11">
        <w:rPr>
          <w:sz w:val="18"/>
          <w:szCs w:val="18"/>
        </w:rPr>
        <w:t>Avgifter</w:t>
      </w:r>
    </w:p>
    <w:p w14:paraId="79E8F0BB" w14:textId="77777777" w:rsidR="00F71CC6" w:rsidRPr="00191C11" w:rsidRDefault="00AB307F" w:rsidP="00F71CC6">
      <w:pPr>
        <w:pStyle w:val="Brdtextmedindrag"/>
        <w:ind w:firstLine="0"/>
        <w:rPr>
          <w:i/>
          <w:sz w:val="18"/>
          <w:szCs w:val="18"/>
        </w:rPr>
      </w:pPr>
      <w:r w:rsidRPr="00191C11">
        <w:rPr>
          <w:b/>
          <w:sz w:val="18"/>
          <w:szCs w:val="18"/>
        </w:rPr>
        <w:t>16 §</w:t>
      </w:r>
      <w:r w:rsidRPr="00191C11">
        <w:rPr>
          <w:sz w:val="18"/>
          <w:szCs w:val="18"/>
        </w:rPr>
        <w:t xml:space="preserve"> Regeringen eller den myndighet som regeringen bestämmer får meddela föreskrifter om skyldighet att betala </w:t>
      </w:r>
      <w:r w:rsidRPr="00191C11">
        <w:rPr>
          <w:i/>
          <w:sz w:val="18"/>
          <w:szCs w:val="18"/>
        </w:rPr>
        <w:t>avgifter</w:t>
      </w:r>
      <w:r w:rsidRPr="00191C11">
        <w:rPr>
          <w:sz w:val="18"/>
          <w:szCs w:val="18"/>
        </w:rPr>
        <w:t xml:space="preserve"> för </w:t>
      </w:r>
      <w:r w:rsidRPr="00191C11">
        <w:rPr>
          <w:i/>
          <w:sz w:val="18"/>
          <w:szCs w:val="18"/>
        </w:rPr>
        <w:t>offentlig kontroll och annan offentlig verksamhet.</w:t>
      </w:r>
    </w:p>
    <w:p w14:paraId="78683F20" w14:textId="77777777" w:rsidR="00F71CC6" w:rsidRPr="00191C11" w:rsidRDefault="00AB307F" w:rsidP="00F71CC6">
      <w:pPr>
        <w:pStyle w:val="Brdtextmedindrag"/>
        <w:rPr>
          <w:sz w:val="18"/>
          <w:szCs w:val="18"/>
        </w:rPr>
      </w:pPr>
      <w:r w:rsidRPr="00191C11">
        <w:rPr>
          <w:sz w:val="18"/>
          <w:szCs w:val="18"/>
        </w:rPr>
        <w:t>Regeringen meddelar föreskrifter om de avgifter som tas ut av statliga förvaltningsmyndigheter.</w:t>
      </w:r>
    </w:p>
    <w:p w14:paraId="524A9EF1" w14:textId="77777777" w:rsidR="00F71CC6" w:rsidRDefault="00F71CC6" w:rsidP="00F71CC6">
      <w:pPr>
        <w:pStyle w:val="Brdtextmedindrag"/>
      </w:pPr>
    </w:p>
    <w:p w14:paraId="13C0682F" w14:textId="77777777" w:rsidR="00F71CC6" w:rsidRDefault="00AB307F" w:rsidP="00F71CC6">
      <w:pPr>
        <w:pStyle w:val="Brdtextmedindrag"/>
        <w:ind w:firstLine="0"/>
      </w:pPr>
      <w:r>
        <w:t>Paragrafen innehåller bestämmelser om rätt för regeringen eller den myndighet som regeringen bestämmer att meddela föreskrifter om avgif</w:t>
      </w:r>
      <w:r>
        <w:softHyphen/>
        <w:t>ter. Övervägandena finns i avsnitt 14.9.</w:t>
      </w:r>
    </w:p>
    <w:p w14:paraId="57698460" w14:textId="77777777" w:rsidR="00F71CC6" w:rsidRDefault="00AB307F" w:rsidP="00F71CC6">
      <w:pPr>
        <w:pStyle w:val="Brdtextmedindrag"/>
      </w:pPr>
      <w:r>
        <w:t xml:space="preserve">I </w:t>
      </w:r>
      <w:r w:rsidRPr="004B5472">
        <w:rPr>
          <w:i/>
        </w:rPr>
        <w:t>första stycket</w:t>
      </w:r>
      <w:r>
        <w:t xml:space="preserve"> ersätts uttrycket ”kontroll” med ”offentlig kontroll”.</w:t>
      </w:r>
    </w:p>
    <w:p w14:paraId="060844A6" w14:textId="322C7B20" w:rsidR="00F71CC6" w:rsidRDefault="00AB307F" w:rsidP="00F71CC6">
      <w:pPr>
        <w:pStyle w:val="Brdtextmedindrag"/>
      </w:pPr>
      <w:r>
        <w:t>Vidare görs det tillägget att föreskrifter får meddelas om skyldighet att betala avgift även för annan offentlig verksamhet. Enligt den nya kontroll</w:t>
      </w:r>
      <w:r>
        <w:softHyphen/>
        <w:t>förordningen ska medlemsstaterna säkerställa att det finns tillräckliga finansiella resurser för att de behöriga myndigheterna ska kunna utföra annan offentlig verksamhet (artikel 78) och medlemsstaterna får ta ut avgifter för att täcka kostnaderna för denna verksamhet (artikel 80). Uttrycket annan offentlig verksamhet rymmer bl.a. åtgärder som syftar till att säkerställa att bristande efterlevnad åtgärdas.</w:t>
      </w:r>
      <w:r w:rsidRPr="00902512">
        <w:t xml:space="preserve"> Bemyndigandet </w:t>
      </w:r>
      <w:r>
        <w:t xml:space="preserve">i första stycket gäller </w:t>
      </w:r>
      <w:r w:rsidRPr="00902512">
        <w:t>föreskrifter om offentlig kontroll och annan offentlig verksamhet som riktar sig till kommuner, organ eller fysiska personer. Föreskrifter om de statliga myndigheternas uppgifter kan meddelas med stöd av 8</w:t>
      </w:r>
      <w:r>
        <w:t> </w:t>
      </w:r>
      <w:r w:rsidRPr="00902512">
        <w:t>kap. 7 § regeringsformen</w:t>
      </w:r>
      <w:r>
        <w:t>.</w:t>
      </w:r>
    </w:p>
    <w:p w14:paraId="063E4BC1" w14:textId="77777777" w:rsidR="00F71CC6" w:rsidRDefault="00F71CC6" w:rsidP="00F71CC6">
      <w:pPr>
        <w:pStyle w:val="Brdtextmedindrag"/>
        <w:ind w:firstLine="0"/>
      </w:pPr>
    </w:p>
    <w:p w14:paraId="1EECEE7A" w14:textId="77777777" w:rsidR="00F71CC6" w:rsidRPr="00191C11" w:rsidRDefault="00AB307F" w:rsidP="00F71CC6">
      <w:pPr>
        <w:pStyle w:val="Brdtextmedindrag"/>
        <w:ind w:firstLine="0"/>
        <w:rPr>
          <w:sz w:val="18"/>
          <w:szCs w:val="18"/>
        </w:rPr>
      </w:pPr>
      <w:r w:rsidRPr="00191C11">
        <w:rPr>
          <w:b/>
          <w:sz w:val="18"/>
          <w:szCs w:val="18"/>
        </w:rPr>
        <w:t>17 §</w:t>
      </w:r>
      <w:r w:rsidRPr="00191C11">
        <w:rPr>
          <w:sz w:val="18"/>
          <w:szCs w:val="18"/>
        </w:rPr>
        <w:t xml:space="preserve"> Regeringen eller den myndighet som regeringen bestämmer får meddela föreskrifter om</w:t>
      </w:r>
    </w:p>
    <w:p w14:paraId="02857D1D" w14:textId="77777777" w:rsidR="00F71CC6" w:rsidRPr="00191C1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191C11">
        <w:rPr>
          <w:rFonts w:ascii="Times New Roman" w:hAnsi="Times New Roman"/>
          <w:i/>
          <w:sz w:val="18"/>
          <w:szCs w:val="18"/>
        </w:rPr>
        <w:t>1.</w:t>
      </w:r>
      <w:r w:rsidRPr="00191C11">
        <w:rPr>
          <w:rFonts w:ascii="Times New Roman" w:hAnsi="Times New Roman"/>
          <w:sz w:val="18"/>
          <w:szCs w:val="18"/>
        </w:rPr>
        <w:t xml:space="preserve"> skyldighet för ett kontrollorgan att ta ut avgifter för </w:t>
      </w:r>
      <w:r w:rsidRPr="00191C11">
        <w:rPr>
          <w:rFonts w:ascii="Times New Roman" w:hAnsi="Times New Roman"/>
          <w:i/>
          <w:sz w:val="18"/>
          <w:szCs w:val="18"/>
        </w:rPr>
        <w:t>offentlig</w:t>
      </w:r>
      <w:r w:rsidRPr="00191C11">
        <w:rPr>
          <w:rFonts w:ascii="Times New Roman" w:hAnsi="Times New Roman"/>
          <w:sz w:val="18"/>
          <w:szCs w:val="18"/>
        </w:rPr>
        <w:t xml:space="preserve"> kontroll </w:t>
      </w:r>
      <w:r w:rsidRPr="00755F64">
        <w:rPr>
          <w:rFonts w:ascii="Times New Roman" w:hAnsi="Times New Roman"/>
          <w:iCs/>
          <w:sz w:val="18"/>
          <w:szCs w:val="18"/>
        </w:rPr>
        <w:t>och</w:t>
      </w:r>
      <w:r w:rsidRPr="00191C11">
        <w:rPr>
          <w:rFonts w:ascii="Times New Roman" w:hAnsi="Times New Roman"/>
          <w:i/>
          <w:sz w:val="18"/>
          <w:szCs w:val="18"/>
        </w:rPr>
        <w:t xml:space="preserve"> annan offentlig verksamhet</w:t>
      </w:r>
      <w:r w:rsidRPr="00191C11">
        <w:rPr>
          <w:rFonts w:ascii="Times New Roman" w:hAnsi="Times New Roman"/>
          <w:sz w:val="18"/>
          <w:szCs w:val="18"/>
        </w:rPr>
        <w:t xml:space="preserve">, </w:t>
      </w:r>
      <w:r w:rsidRPr="00191C11">
        <w:rPr>
          <w:rFonts w:ascii="Times New Roman" w:hAnsi="Times New Roman"/>
          <w:i/>
          <w:sz w:val="18"/>
          <w:szCs w:val="18"/>
        </w:rPr>
        <w:t>och</w:t>
      </w:r>
    </w:p>
    <w:p w14:paraId="561D7D41" w14:textId="77777777" w:rsidR="00F71CC6" w:rsidRPr="00191C1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191C11">
        <w:rPr>
          <w:rFonts w:ascii="Times New Roman" w:hAnsi="Times New Roman"/>
          <w:i/>
          <w:sz w:val="18"/>
          <w:szCs w:val="18"/>
        </w:rPr>
        <w:t>2.</w:t>
      </w:r>
      <w:r w:rsidRPr="00191C11">
        <w:rPr>
          <w:rFonts w:ascii="Times New Roman" w:hAnsi="Times New Roman"/>
          <w:sz w:val="18"/>
          <w:szCs w:val="18"/>
        </w:rPr>
        <w:t xml:space="preserve"> grunderna för </w:t>
      </w:r>
      <w:r w:rsidRPr="00191C11">
        <w:rPr>
          <w:rFonts w:ascii="Times New Roman" w:hAnsi="Times New Roman"/>
          <w:i/>
          <w:sz w:val="18"/>
          <w:szCs w:val="18"/>
        </w:rPr>
        <w:t>hur avgifterna ska beräknas.</w:t>
      </w:r>
    </w:p>
    <w:p w14:paraId="445AF78A" w14:textId="77777777" w:rsidR="00F71CC6"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0D73A34" w14:textId="77777777" w:rsidR="00F71CC6" w:rsidRPr="00C35BE4"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35BE4">
        <w:rPr>
          <w:rFonts w:ascii="Times New Roman" w:hAnsi="Times New Roman"/>
          <w:sz w:val="20"/>
        </w:rPr>
        <w:t xml:space="preserve">Paragrafen innehåller bestämmelser om rätt för regeringen eller den myndighet som regeringen bestämmer att meddela föreskrifter om kontrollorganens avgifter. Övervägandena finns </w:t>
      </w:r>
      <w:r w:rsidRPr="006779FE">
        <w:rPr>
          <w:rFonts w:ascii="Times New Roman" w:hAnsi="Times New Roman"/>
          <w:sz w:val="20"/>
        </w:rPr>
        <w:t xml:space="preserve">i avsnitt </w:t>
      </w:r>
      <w:r>
        <w:rPr>
          <w:rFonts w:ascii="Times New Roman" w:hAnsi="Times New Roman"/>
          <w:sz w:val="20"/>
        </w:rPr>
        <w:t>14</w:t>
      </w:r>
      <w:r w:rsidRPr="006779FE">
        <w:rPr>
          <w:rFonts w:ascii="Times New Roman" w:hAnsi="Times New Roman"/>
          <w:sz w:val="20"/>
        </w:rPr>
        <w:t>.</w:t>
      </w:r>
      <w:r>
        <w:rPr>
          <w:rFonts w:ascii="Times New Roman" w:hAnsi="Times New Roman"/>
          <w:sz w:val="20"/>
        </w:rPr>
        <w:t>9.</w:t>
      </w:r>
    </w:p>
    <w:p w14:paraId="0BE0CB43"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5BE4">
        <w:rPr>
          <w:rFonts w:ascii="Times New Roman" w:hAnsi="Times New Roman"/>
          <w:sz w:val="20"/>
        </w:rPr>
        <w:t xml:space="preserve">I paragrafen införs en punktuppställning där bemyndigandena framgår. </w:t>
      </w:r>
      <w:r>
        <w:rPr>
          <w:rFonts w:ascii="Times New Roman" w:hAnsi="Times New Roman"/>
          <w:sz w:val="20"/>
        </w:rPr>
        <w:t>I</w:t>
      </w:r>
      <w:r w:rsidRPr="00B0600C">
        <w:rPr>
          <w:rFonts w:ascii="Times New Roman" w:hAnsi="Times New Roman"/>
          <w:i/>
          <w:iCs/>
          <w:sz w:val="20"/>
        </w:rPr>
        <w:t xml:space="preserve"> punkt</w:t>
      </w:r>
      <w:r>
        <w:rPr>
          <w:rFonts w:ascii="Times New Roman" w:hAnsi="Times New Roman"/>
          <w:i/>
          <w:iCs/>
          <w:sz w:val="20"/>
        </w:rPr>
        <w:t> 1</w:t>
      </w:r>
      <w:r w:rsidRPr="00C35BE4">
        <w:rPr>
          <w:rFonts w:ascii="Times New Roman" w:hAnsi="Times New Roman"/>
          <w:sz w:val="20"/>
        </w:rPr>
        <w:t xml:space="preserve"> </w:t>
      </w:r>
      <w:r>
        <w:rPr>
          <w:rFonts w:ascii="Times New Roman" w:hAnsi="Times New Roman"/>
          <w:sz w:val="20"/>
        </w:rPr>
        <w:t>görs ett tillägg om att regeringen eller den myndighet som rege</w:t>
      </w:r>
      <w:r>
        <w:rPr>
          <w:rFonts w:ascii="Times New Roman" w:hAnsi="Times New Roman"/>
          <w:sz w:val="20"/>
        </w:rPr>
        <w:softHyphen/>
        <w:t>ringen bestämmer får meddela föreskrifter om skyldighet för ett kontroll</w:t>
      </w:r>
      <w:r>
        <w:rPr>
          <w:rFonts w:ascii="Times New Roman" w:hAnsi="Times New Roman"/>
          <w:sz w:val="20"/>
        </w:rPr>
        <w:softHyphen/>
        <w:t>organ att ta ut avgift även för annan offentlig verksamhet. U</w:t>
      </w:r>
      <w:r w:rsidRPr="00C35BE4">
        <w:rPr>
          <w:rFonts w:ascii="Times New Roman" w:hAnsi="Times New Roman"/>
          <w:sz w:val="20"/>
        </w:rPr>
        <w:t>ttrycket ”kontroll” ersätts med ”offentlig kontroll”.</w:t>
      </w:r>
    </w:p>
    <w:p w14:paraId="49E2923F"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Övriga ändringar är språkliga.</w:t>
      </w:r>
    </w:p>
    <w:p w14:paraId="14114A9D" w14:textId="77777777" w:rsidR="00F71CC6" w:rsidRDefault="00F71CC6"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66826B3" w14:textId="77777777" w:rsidR="00F71CC6" w:rsidRPr="00191C11"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191C11">
        <w:rPr>
          <w:rFonts w:ascii="Times New Roman" w:hAnsi="Times New Roman"/>
          <w:b/>
          <w:sz w:val="18"/>
          <w:szCs w:val="18"/>
        </w:rPr>
        <w:t>18 §</w:t>
      </w:r>
      <w:r w:rsidRPr="00191C11">
        <w:rPr>
          <w:rFonts w:ascii="Times New Roman" w:hAnsi="Times New Roman"/>
          <w:sz w:val="18"/>
          <w:szCs w:val="18"/>
        </w:rPr>
        <w:t xml:space="preserve"> Regeringen får meddela föreskrifter om skyldighet för en kommun att ta ut avgifter för </w:t>
      </w:r>
      <w:r w:rsidRPr="00191C11">
        <w:rPr>
          <w:rFonts w:ascii="Times New Roman" w:hAnsi="Times New Roman"/>
          <w:i/>
          <w:sz w:val="18"/>
          <w:szCs w:val="18"/>
        </w:rPr>
        <w:t>offentlig</w:t>
      </w:r>
      <w:r w:rsidRPr="00191C11">
        <w:rPr>
          <w:rFonts w:ascii="Times New Roman" w:hAnsi="Times New Roman"/>
          <w:sz w:val="18"/>
          <w:szCs w:val="18"/>
        </w:rPr>
        <w:t xml:space="preserve"> kontroll och </w:t>
      </w:r>
      <w:r w:rsidRPr="00191C11">
        <w:rPr>
          <w:rFonts w:ascii="Times New Roman" w:hAnsi="Times New Roman"/>
          <w:i/>
          <w:sz w:val="18"/>
          <w:szCs w:val="18"/>
        </w:rPr>
        <w:t>annan offentlig verksamhet</w:t>
      </w:r>
      <w:r w:rsidRPr="00191C11">
        <w:rPr>
          <w:rFonts w:ascii="Times New Roman" w:hAnsi="Times New Roman"/>
          <w:sz w:val="18"/>
          <w:szCs w:val="18"/>
        </w:rPr>
        <w:t>.</w:t>
      </w:r>
    </w:p>
    <w:p w14:paraId="14A18DAD" w14:textId="77777777" w:rsidR="00F71CC6" w:rsidRDefault="00F71CC6"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4C4E803" w14:textId="77777777" w:rsidR="00F71CC6"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35BE4">
        <w:rPr>
          <w:rFonts w:ascii="Times New Roman" w:hAnsi="Times New Roman"/>
          <w:sz w:val="20"/>
        </w:rPr>
        <w:t xml:space="preserve">Paragrafen innehåller bestämmelser om rätt för regeringen att meddela föreskrifter om skyldighet för en kommun att ta ut avgifter. </w:t>
      </w:r>
      <w:r w:rsidRPr="001F0D87">
        <w:rPr>
          <w:rFonts w:ascii="Times New Roman" w:hAnsi="Times New Roman"/>
          <w:sz w:val="20"/>
        </w:rPr>
        <w:t xml:space="preserve">Övervägandena finns </w:t>
      </w:r>
      <w:r w:rsidRPr="006779FE">
        <w:rPr>
          <w:rFonts w:ascii="Times New Roman" w:hAnsi="Times New Roman"/>
          <w:sz w:val="20"/>
        </w:rPr>
        <w:t xml:space="preserve">i avsnitt </w:t>
      </w:r>
      <w:r>
        <w:rPr>
          <w:rFonts w:ascii="Times New Roman" w:hAnsi="Times New Roman"/>
          <w:sz w:val="20"/>
        </w:rPr>
        <w:t>14</w:t>
      </w:r>
      <w:r w:rsidRPr="006779FE">
        <w:rPr>
          <w:rFonts w:ascii="Times New Roman" w:hAnsi="Times New Roman"/>
          <w:sz w:val="20"/>
        </w:rPr>
        <w:t>.</w:t>
      </w:r>
      <w:r>
        <w:rPr>
          <w:rFonts w:ascii="Times New Roman" w:hAnsi="Times New Roman"/>
          <w:sz w:val="20"/>
        </w:rPr>
        <w:t>9.</w:t>
      </w:r>
    </w:p>
    <w:p w14:paraId="61057D7A" w14:textId="77777777" w:rsidR="00F71CC6" w:rsidRDefault="00AB307F" w:rsidP="00F71CC6">
      <w:pPr>
        <w:pStyle w:val="Brdtextmedindrag"/>
      </w:pPr>
      <w:r w:rsidRPr="00C35BE4">
        <w:t xml:space="preserve">Uttrycket ”kontroll” ersätts med ”offentlig kontroll”. Ändringen innebär vidare att regeringen får meddela föreskrifter om skyldighet för kommuner att ta ut avgift även för annan offentlig verksamhet. </w:t>
      </w:r>
    </w:p>
    <w:p w14:paraId="2AAB889D" w14:textId="77777777" w:rsidR="00F71CC6" w:rsidRDefault="00F71CC6"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1A4B9F7" w14:textId="77777777" w:rsidR="00F71CC6" w:rsidRPr="00191C11"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191C11">
        <w:rPr>
          <w:rFonts w:ascii="Times New Roman" w:hAnsi="Times New Roman"/>
          <w:b/>
          <w:sz w:val="18"/>
          <w:szCs w:val="18"/>
        </w:rPr>
        <w:t>21 §</w:t>
      </w:r>
      <w:r w:rsidRPr="00191C11">
        <w:rPr>
          <w:rFonts w:ascii="Times New Roman" w:hAnsi="Times New Roman"/>
          <w:sz w:val="18"/>
          <w:szCs w:val="18"/>
        </w:rPr>
        <w:t xml:space="preserve"> </w:t>
      </w:r>
      <w:r w:rsidRPr="00191C11">
        <w:rPr>
          <w:rFonts w:ascii="Times New Roman" w:hAnsi="Times New Roman"/>
          <w:i/>
          <w:sz w:val="18"/>
          <w:szCs w:val="18"/>
        </w:rPr>
        <w:t>Det ska</w:t>
      </w:r>
      <w:r w:rsidRPr="00191C11">
        <w:rPr>
          <w:rFonts w:ascii="Times New Roman" w:hAnsi="Times New Roman"/>
          <w:sz w:val="18"/>
          <w:szCs w:val="18"/>
        </w:rPr>
        <w:t xml:space="preserve"> inte beslutas </w:t>
      </w:r>
      <w:r w:rsidRPr="00191C11">
        <w:rPr>
          <w:rFonts w:ascii="Times New Roman" w:hAnsi="Times New Roman"/>
          <w:i/>
          <w:sz w:val="18"/>
          <w:szCs w:val="18"/>
        </w:rPr>
        <w:t>om</w:t>
      </w:r>
      <w:r w:rsidRPr="00191C11">
        <w:rPr>
          <w:rFonts w:ascii="Times New Roman" w:hAnsi="Times New Roman"/>
          <w:sz w:val="18"/>
          <w:szCs w:val="18"/>
        </w:rPr>
        <w:t xml:space="preserve"> sanktionsavgift för en </w:t>
      </w:r>
      <w:r w:rsidRPr="00191C11">
        <w:rPr>
          <w:rFonts w:ascii="Times New Roman" w:hAnsi="Times New Roman"/>
          <w:i/>
          <w:sz w:val="18"/>
          <w:szCs w:val="18"/>
        </w:rPr>
        <w:t>överträdelse</w:t>
      </w:r>
      <w:r w:rsidRPr="00191C11">
        <w:rPr>
          <w:rFonts w:ascii="Times New Roman" w:hAnsi="Times New Roman"/>
          <w:sz w:val="18"/>
          <w:szCs w:val="18"/>
        </w:rPr>
        <w:t xml:space="preserve"> som omfattas av ett </w:t>
      </w:r>
      <w:r w:rsidRPr="00191C11">
        <w:rPr>
          <w:rFonts w:ascii="Times New Roman" w:hAnsi="Times New Roman"/>
          <w:i/>
          <w:sz w:val="18"/>
          <w:szCs w:val="18"/>
        </w:rPr>
        <w:t>föreläggande</w:t>
      </w:r>
      <w:r w:rsidRPr="00191C11">
        <w:rPr>
          <w:rFonts w:ascii="Times New Roman" w:hAnsi="Times New Roman"/>
          <w:sz w:val="18"/>
          <w:szCs w:val="18"/>
        </w:rPr>
        <w:t xml:space="preserve"> </w:t>
      </w:r>
      <w:r w:rsidRPr="00191C11">
        <w:rPr>
          <w:rFonts w:ascii="Times New Roman" w:hAnsi="Times New Roman"/>
          <w:i/>
          <w:sz w:val="18"/>
          <w:szCs w:val="18"/>
        </w:rPr>
        <w:t>om vite</w:t>
      </w:r>
      <w:r>
        <w:rPr>
          <w:rFonts w:ascii="Times New Roman" w:hAnsi="Times New Roman"/>
          <w:i/>
          <w:sz w:val="18"/>
          <w:szCs w:val="18"/>
        </w:rPr>
        <w:t>,</w:t>
      </w:r>
      <w:r w:rsidRPr="00191C11">
        <w:rPr>
          <w:rFonts w:ascii="Times New Roman" w:hAnsi="Times New Roman"/>
          <w:sz w:val="18"/>
          <w:szCs w:val="18"/>
        </w:rPr>
        <w:t xml:space="preserve"> </w:t>
      </w:r>
      <w:r w:rsidRPr="00191C11">
        <w:rPr>
          <w:rFonts w:ascii="Times New Roman" w:hAnsi="Times New Roman"/>
          <w:i/>
          <w:sz w:val="18"/>
          <w:szCs w:val="18"/>
        </w:rPr>
        <w:t>om överträdelsen ligger till grund för en ansökan om utdömande av vitet</w:t>
      </w:r>
      <w:r w:rsidRPr="00191C11">
        <w:rPr>
          <w:rFonts w:ascii="Times New Roman" w:hAnsi="Times New Roman"/>
          <w:sz w:val="18"/>
          <w:szCs w:val="18"/>
        </w:rPr>
        <w:t>.</w:t>
      </w:r>
    </w:p>
    <w:p w14:paraId="777F04C8" w14:textId="77777777" w:rsidR="00F71CC6" w:rsidRDefault="00F71CC6"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EE75481" w14:textId="77777777" w:rsidR="00F71CC6"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I paragrafen föreskrivs att det inte får beslutas om en sanktionsavgift för en överträdelse som omfattas av ett föreläggande om vite om överträdelsen ligger till grund för en ansökan om utdömande av vitet. </w:t>
      </w:r>
      <w:r w:rsidRPr="00C43BDF">
        <w:rPr>
          <w:rFonts w:ascii="Times New Roman" w:hAnsi="Times New Roman"/>
          <w:sz w:val="20"/>
        </w:rPr>
        <w:t>Övervägandena finns i avsnitt 14.13.</w:t>
      </w:r>
    </w:p>
    <w:p w14:paraId="6BA1CFC6" w14:textId="62178B7E" w:rsidR="00F71CC6" w:rsidRDefault="00AB307F" w:rsidP="00F71CC6">
      <w:pPr>
        <w:pStyle w:val="Brdtextmedindrag"/>
      </w:pPr>
      <w:r w:rsidRPr="00C35BE4">
        <w:t>Paragrafen ändras på så sätt att det som avgör när ett hinder mot att besluta om sanktionsavgift för samma gärning uppkommer är den tidpunkt då det inleds en domstolsprocess om utdömande av vite, inte som i</w:t>
      </w:r>
      <w:r>
        <w:t xml:space="preserve"> </w:t>
      </w:r>
      <w:r w:rsidRPr="00C35BE4">
        <w:t xml:space="preserve">dag när ett vitesföreläggande eller vitesförbud har överträtts. </w:t>
      </w:r>
    </w:p>
    <w:p w14:paraId="39ACC2E2" w14:textId="77777777" w:rsidR="00F71CC6" w:rsidRPr="00191C11" w:rsidRDefault="00AB307F" w:rsidP="00F71CC6">
      <w:pPr>
        <w:pStyle w:val="Rubrik4utannumrering"/>
        <w:rPr>
          <w:sz w:val="18"/>
          <w:szCs w:val="18"/>
        </w:rPr>
      </w:pPr>
      <w:r w:rsidRPr="00191C11">
        <w:rPr>
          <w:sz w:val="18"/>
          <w:szCs w:val="18"/>
        </w:rPr>
        <w:t>Bemyndiganden</w:t>
      </w:r>
    </w:p>
    <w:p w14:paraId="33BD3DEE" w14:textId="77777777" w:rsidR="00F71CC6" w:rsidRPr="00191C11"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191C11">
        <w:rPr>
          <w:rFonts w:ascii="Times New Roman" w:hAnsi="Times New Roman"/>
          <w:b/>
          <w:sz w:val="18"/>
          <w:szCs w:val="18"/>
        </w:rPr>
        <w:t>26 §</w:t>
      </w:r>
      <w:r w:rsidRPr="00191C11">
        <w:rPr>
          <w:rFonts w:ascii="Times New Roman" w:hAnsi="Times New Roman"/>
          <w:sz w:val="18"/>
          <w:szCs w:val="18"/>
        </w:rPr>
        <w:t xml:space="preserve"> Regeringen eller den myndighet som regeringen bestämmer får meddela föreskrifter om</w:t>
      </w:r>
    </w:p>
    <w:p w14:paraId="7DFDA787" w14:textId="77777777" w:rsidR="00F71CC6" w:rsidRPr="00191C11" w:rsidRDefault="00AB307F" w:rsidP="00F71CC6">
      <w:pPr>
        <w:pStyle w:val="Brdtextmedindrag"/>
        <w:rPr>
          <w:sz w:val="18"/>
          <w:szCs w:val="18"/>
        </w:rPr>
      </w:pPr>
      <w:r w:rsidRPr="00191C11">
        <w:rPr>
          <w:sz w:val="18"/>
          <w:szCs w:val="18"/>
        </w:rPr>
        <w:t>1. undantag från de EU-förordningar som anges i 1 §,</w:t>
      </w:r>
    </w:p>
    <w:p w14:paraId="0710DE9B" w14:textId="77777777" w:rsidR="00F71CC6" w:rsidRPr="00191C11" w:rsidRDefault="00AB307F" w:rsidP="00F71CC6">
      <w:pPr>
        <w:pStyle w:val="Brdtextmedindrag"/>
        <w:rPr>
          <w:sz w:val="18"/>
          <w:szCs w:val="18"/>
        </w:rPr>
      </w:pPr>
      <w:r w:rsidRPr="00191C11">
        <w:rPr>
          <w:sz w:val="18"/>
          <w:szCs w:val="18"/>
        </w:rPr>
        <w:t>2. särskilda ekologiska produktionsregler,</w:t>
      </w:r>
    </w:p>
    <w:p w14:paraId="2D389DD4" w14:textId="77777777" w:rsidR="00F71CC6" w:rsidRPr="00191C1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191C11">
        <w:rPr>
          <w:rFonts w:ascii="Times New Roman" w:hAnsi="Times New Roman"/>
          <w:sz w:val="18"/>
          <w:szCs w:val="18"/>
        </w:rPr>
        <w:t>3</w:t>
      </w:r>
      <w:r w:rsidRPr="00191C11">
        <w:rPr>
          <w:rFonts w:ascii="Times New Roman" w:hAnsi="Times New Roman"/>
          <w:i/>
          <w:sz w:val="18"/>
          <w:szCs w:val="18"/>
        </w:rPr>
        <w:t>. </w:t>
      </w:r>
      <w:r w:rsidRPr="00191C11">
        <w:rPr>
          <w:rFonts w:ascii="Times New Roman" w:hAnsi="Times New Roman"/>
          <w:sz w:val="18"/>
          <w:szCs w:val="18"/>
        </w:rPr>
        <w:t>hur</w:t>
      </w:r>
      <w:r w:rsidRPr="00191C11">
        <w:rPr>
          <w:rFonts w:ascii="Times New Roman" w:hAnsi="Times New Roman"/>
          <w:i/>
          <w:sz w:val="18"/>
          <w:szCs w:val="18"/>
        </w:rPr>
        <w:t xml:space="preserve"> offentlig </w:t>
      </w:r>
      <w:r w:rsidRPr="00191C11">
        <w:rPr>
          <w:rFonts w:ascii="Times New Roman" w:hAnsi="Times New Roman"/>
          <w:sz w:val="18"/>
          <w:szCs w:val="18"/>
        </w:rPr>
        <w:t>kontroll</w:t>
      </w:r>
      <w:r w:rsidRPr="00191C11">
        <w:rPr>
          <w:rFonts w:ascii="Times New Roman" w:hAnsi="Times New Roman"/>
          <w:i/>
          <w:sz w:val="18"/>
          <w:szCs w:val="18"/>
        </w:rPr>
        <w:t xml:space="preserve"> och annan offentlig verksamhet </w:t>
      </w:r>
      <w:r w:rsidRPr="00191C11">
        <w:rPr>
          <w:rFonts w:ascii="Times New Roman" w:hAnsi="Times New Roman"/>
          <w:sz w:val="18"/>
          <w:szCs w:val="18"/>
        </w:rPr>
        <w:t>ska bedrivas,</w:t>
      </w:r>
    </w:p>
    <w:p w14:paraId="700B865C" w14:textId="77777777" w:rsidR="00F71CC6" w:rsidRPr="00191C1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191C11">
        <w:rPr>
          <w:rFonts w:ascii="Times New Roman" w:hAnsi="Times New Roman"/>
          <w:sz w:val="18"/>
          <w:szCs w:val="18"/>
        </w:rPr>
        <w:t>4. skyldighet för en kommun eller ett kontrollorgan att lämna uppgifter till en kontrollmyndighet</w:t>
      </w:r>
      <w:r w:rsidRPr="006A6F8B">
        <w:rPr>
          <w:rFonts w:ascii="Times New Roman" w:hAnsi="Times New Roman"/>
          <w:i/>
          <w:iCs/>
          <w:sz w:val="18"/>
          <w:szCs w:val="18"/>
        </w:rPr>
        <w:t>,</w:t>
      </w:r>
      <w:r w:rsidRPr="00191C11">
        <w:rPr>
          <w:rFonts w:ascii="Times New Roman" w:hAnsi="Times New Roman"/>
          <w:sz w:val="18"/>
          <w:szCs w:val="18"/>
        </w:rPr>
        <w:t xml:space="preserve"> </w:t>
      </w:r>
    </w:p>
    <w:p w14:paraId="052E680B" w14:textId="77777777" w:rsidR="00F71CC6" w:rsidRPr="00191C1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191C11">
        <w:rPr>
          <w:rFonts w:ascii="Times New Roman" w:hAnsi="Times New Roman"/>
          <w:i/>
          <w:sz w:val="18"/>
          <w:szCs w:val="18"/>
        </w:rPr>
        <w:t>5</w:t>
      </w:r>
      <w:r w:rsidRPr="00191C11">
        <w:rPr>
          <w:rFonts w:ascii="Times New Roman" w:hAnsi="Times New Roman"/>
          <w:sz w:val="18"/>
          <w:szCs w:val="18"/>
        </w:rPr>
        <w:t>. </w:t>
      </w:r>
      <w:r w:rsidRPr="00191C11">
        <w:rPr>
          <w:rFonts w:ascii="Times New Roman" w:hAnsi="Times New Roman"/>
          <w:i/>
          <w:sz w:val="18"/>
          <w:szCs w:val="18"/>
        </w:rPr>
        <w:t xml:space="preserve">skyldighet för ett kontrollorgan att ge in handlingar till den myndighet som har delegerat uppgiften, och </w:t>
      </w:r>
    </w:p>
    <w:p w14:paraId="605A21C5" w14:textId="77777777" w:rsidR="00F71CC6" w:rsidRPr="00191C1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191C11">
        <w:rPr>
          <w:rFonts w:ascii="Times New Roman" w:hAnsi="Times New Roman"/>
          <w:i/>
          <w:sz w:val="18"/>
          <w:szCs w:val="18"/>
        </w:rPr>
        <w:t>6. skyldighet för ekologiska aktörer att lämna uppgifter om sin verksamhet till en kontrollmyndighet eller ett kontroll</w:t>
      </w:r>
      <w:r w:rsidRPr="00191C11">
        <w:rPr>
          <w:rFonts w:ascii="Times New Roman" w:hAnsi="Times New Roman"/>
          <w:i/>
          <w:sz w:val="18"/>
          <w:szCs w:val="18"/>
        </w:rPr>
        <w:softHyphen/>
        <w:t>organ.</w:t>
      </w:r>
    </w:p>
    <w:p w14:paraId="7CCE701C" w14:textId="77777777" w:rsidR="00F71CC6" w:rsidRPr="00191C11"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191C11">
        <w:rPr>
          <w:rFonts w:ascii="Times New Roman" w:hAnsi="Times New Roman"/>
          <w:sz w:val="18"/>
          <w:szCs w:val="18"/>
        </w:rPr>
        <w:t>Regeringen får meddela föreskrifter om skyldighet för ett kontrollorgan att offentliggöra uppgifter om ekologiska aktörer.</w:t>
      </w:r>
    </w:p>
    <w:p w14:paraId="16AFD171" w14:textId="77777777" w:rsidR="00F71CC6" w:rsidRDefault="00F71CC6"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202ABD9" w14:textId="4053A4B1" w:rsidR="00F71CC6" w:rsidRPr="00C35BE4"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05417">
        <w:rPr>
          <w:rFonts w:ascii="Times New Roman" w:hAnsi="Times New Roman"/>
          <w:sz w:val="20"/>
        </w:rPr>
        <w:t xml:space="preserve">Paragrafen innehåller bemyndiganden för regeringen eller den myndighet som regeringen bestämmer att meddela föreskrifter. Övervägandena finns i avsnitten </w:t>
      </w:r>
      <w:r>
        <w:rPr>
          <w:rFonts w:ascii="Times New Roman" w:hAnsi="Times New Roman"/>
          <w:sz w:val="20"/>
        </w:rPr>
        <w:t>14</w:t>
      </w:r>
      <w:r w:rsidRPr="00B05417">
        <w:rPr>
          <w:rFonts w:ascii="Times New Roman" w:hAnsi="Times New Roman"/>
          <w:sz w:val="20"/>
        </w:rPr>
        <w:t>.</w:t>
      </w:r>
      <w:r w:rsidR="00876999">
        <w:rPr>
          <w:rFonts w:ascii="Times New Roman" w:hAnsi="Times New Roman"/>
          <w:sz w:val="20"/>
        </w:rPr>
        <w:t xml:space="preserve">1, </w:t>
      </w:r>
      <w:r>
        <w:rPr>
          <w:rFonts w:ascii="Times New Roman" w:hAnsi="Times New Roman"/>
          <w:sz w:val="20"/>
        </w:rPr>
        <w:t>14</w:t>
      </w:r>
      <w:r w:rsidRPr="00B05417">
        <w:rPr>
          <w:rFonts w:ascii="Times New Roman" w:hAnsi="Times New Roman"/>
          <w:sz w:val="20"/>
        </w:rPr>
        <w:t>.</w:t>
      </w:r>
      <w:r>
        <w:rPr>
          <w:rFonts w:ascii="Times New Roman" w:hAnsi="Times New Roman"/>
          <w:sz w:val="20"/>
        </w:rPr>
        <w:t>5 och 14.6.</w:t>
      </w:r>
    </w:p>
    <w:p w14:paraId="6B878ED4" w14:textId="77777777" w:rsidR="00F71CC6" w:rsidRPr="00C35BE4"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5BE4">
        <w:rPr>
          <w:rFonts w:ascii="Times New Roman" w:hAnsi="Times New Roman"/>
          <w:sz w:val="20"/>
        </w:rPr>
        <w:t xml:space="preserve">I </w:t>
      </w:r>
      <w:r w:rsidRPr="004026B1">
        <w:rPr>
          <w:rFonts w:ascii="Times New Roman" w:hAnsi="Times New Roman"/>
          <w:i/>
          <w:sz w:val="20"/>
        </w:rPr>
        <w:t>första stycket</w:t>
      </w:r>
      <w:r w:rsidRPr="00C35BE4">
        <w:rPr>
          <w:rFonts w:ascii="Times New Roman" w:hAnsi="Times New Roman"/>
          <w:sz w:val="20"/>
        </w:rPr>
        <w:t xml:space="preserve"> </w:t>
      </w:r>
      <w:r w:rsidRPr="00635A3F">
        <w:rPr>
          <w:rFonts w:ascii="Times New Roman" w:hAnsi="Times New Roman"/>
          <w:i/>
          <w:sz w:val="20"/>
        </w:rPr>
        <w:t>punkt</w:t>
      </w:r>
      <w:r>
        <w:rPr>
          <w:rFonts w:ascii="Times New Roman" w:hAnsi="Times New Roman"/>
          <w:sz w:val="20"/>
        </w:rPr>
        <w:t xml:space="preserve"> </w:t>
      </w:r>
      <w:r w:rsidRPr="004026B1">
        <w:rPr>
          <w:rFonts w:ascii="Times New Roman" w:hAnsi="Times New Roman"/>
          <w:i/>
          <w:sz w:val="20"/>
        </w:rPr>
        <w:t>3</w:t>
      </w:r>
      <w:r w:rsidRPr="00C35BE4">
        <w:rPr>
          <w:rFonts w:ascii="Times New Roman" w:hAnsi="Times New Roman"/>
          <w:sz w:val="20"/>
        </w:rPr>
        <w:t xml:space="preserve"> ersätts uttrycket ”kontroll” med ”offentlig kontroll”. </w:t>
      </w:r>
      <w:r>
        <w:rPr>
          <w:rFonts w:ascii="Times New Roman" w:hAnsi="Times New Roman"/>
          <w:i/>
          <w:iCs/>
          <w:sz w:val="20"/>
        </w:rPr>
        <w:t>P</w:t>
      </w:r>
      <w:r w:rsidRPr="004632BC">
        <w:rPr>
          <w:rFonts w:ascii="Times New Roman" w:hAnsi="Times New Roman"/>
          <w:i/>
          <w:iCs/>
          <w:sz w:val="20"/>
        </w:rPr>
        <w:t>unkt</w:t>
      </w:r>
      <w:r w:rsidRPr="00C35BE4">
        <w:rPr>
          <w:rFonts w:ascii="Times New Roman" w:hAnsi="Times New Roman"/>
          <w:sz w:val="20"/>
        </w:rPr>
        <w:t xml:space="preserve"> </w:t>
      </w:r>
      <w:r>
        <w:rPr>
          <w:rFonts w:ascii="Times New Roman" w:hAnsi="Times New Roman"/>
          <w:sz w:val="20"/>
        </w:rPr>
        <w:t>3</w:t>
      </w:r>
      <w:r w:rsidRPr="00C35BE4">
        <w:rPr>
          <w:rFonts w:ascii="Times New Roman" w:hAnsi="Times New Roman"/>
          <w:sz w:val="20"/>
        </w:rPr>
        <w:t xml:space="preserve"> kompletteras även med en rätt för regeringen eller den myndighet som regeringen bestämmer meddela föreskrifter om hur annan offentlig verksamhet ska bedrivas.</w:t>
      </w:r>
    </w:p>
    <w:p w14:paraId="4A7F438A"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632BC">
        <w:rPr>
          <w:rFonts w:ascii="Times New Roman" w:hAnsi="Times New Roman"/>
          <w:sz w:val="20"/>
        </w:rPr>
        <w:t xml:space="preserve">Bemyndigandet i </w:t>
      </w:r>
      <w:r w:rsidRPr="004632BC">
        <w:rPr>
          <w:rFonts w:ascii="Times New Roman" w:hAnsi="Times New Roman"/>
          <w:i/>
          <w:iCs/>
          <w:sz w:val="20"/>
        </w:rPr>
        <w:t>punkt</w:t>
      </w:r>
      <w:r>
        <w:rPr>
          <w:rFonts w:ascii="Times New Roman" w:hAnsi="Times New Roman"/>
          <w:i/>
          <w:iCs/>
          <w:sz w:val="20"/>
        </w:rPr>
        <w:t xml:space="preserve"> 5 </w:t>
      </w:r>
      <w:r w:rsidRPr="00B05417">
        <w:rPr>
          <w:rFonts w:ascii="Times New Roman" w:hAnsi="Times New Roman"/>
          <w:sz w:val="20"/>
        </w:rPr>
        <w:t xml:space="preserve">är </w:t>
      </w:r>
      <w:r w:rsidRPr="002357CC">
        <w:rPr>
          <w:rFonts w:ascii="Times New Roman" w:hAnsi="Times New Roman"/>
          <w:sz w:val="20"/>
        </w:rPr>
        <w:t xml:space="preserve">nytt </w:t>
      </w:r>
      <w:r w:rsidRPr="00B05417">
        <w:rPr>
          <w:rFonts w:ascii="Times New Roman" w:hAnsi="Times New Roman"/>
          <w:sz w:val="20"/>
        </w:rPr>
        <w:t xml:space="preserve">och </w:t>
      </w:r>
      <w:r w:rsidRPr="004632BC">
        <w:rPr>
          <w:rFonts w:ascii="Times New Roman" w:hAnsi="Times New Roman"/>
          <w:sz w:val="20"/>
        </w:rPr>
        <w:t xml:space="preserve">avser föreskrifter om skyldighet för ett </w:t>
      </w:r>
      <w:r>
        <w:rPr>
          <w:rFonts w:ascii="Times New Roman" w:hAnsi="Times New Roman"/>
          <w:sz w:val="20"/>
        </w:rPr>
        <w:t>kontrollorgan</w:t>
      </w:r>
      <w:r w:rsidRPr="004632BC">
        <w:rPr>
          <w:rFonts w:ascii="Times New Roman" w:hAnsi="Times New Roman"/>
          <w:sz w:val="20"/>
        </w:rPr>
        <w:t xml:space="preserve"> att </w:t>
      </w:r>
      <w:r>
        <w:rPr>
          <w:rFonts w:ascii="Times New Roman" w:hAnsi="Times New Roman"/>
          <w:sz w:val="20"/>
        </w:rPr>
        <w:t xml:space="preserve">ge </w:t>
      </w:r>
      <w:r w:rsidRPr="004632BC">
        <w:rPr>
          <w:rFonts w:ascii="Times New Roman" w:hAnsi="Times New Roman"/>
          <w:sz w:val="20"/>
        </w:rPr>
        <w:t>in handlingar till den myndighet som delegerat uppgiften. I den delen kompletterar bemyndigandet de skyldigheter som följer av artikel 32 i den nya kontrollförordningen</w:t>
      </w:r>
      <w:r>
        <w:rPr>
          <w:rFonts w:ascii="Times New Roman" w:hAnsi="Times New Roman"/>
          <w:sz w:val="20"/>
        </w:rPr>
        <w:t xml:space="preserve">. </w:t>
      </w:r>
    </w:p>
    <w:p w14:paraId="0F4EEDF6" w14:textId="77777777" w:rsidR="00F71CC6" w:rsidRPr="00C35BE4"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5BE4">
        <w:rPr>
          <w:rFonts w:ascii="Times New Roman" w:hAnsi="Times New Roman"/>
          <w:sz w:val="20"/>
        </w:rPr>
        <w:t xml:space="preserve">Det införs en </w:t>
      </w:r>
      <w:r w:rsidRPr="005322E3">
        <w:rPr>
          <w:rFonts w:ascii="Times New Roman" w:hAnsi="Times New Roman"/>
          <w:sz w:val="20"/>
        </w:rPr>
        <w:t>ny</w:t>
      </w:r>
      <w:r w:rsidRPr="004026B1">
        <w:rPr>
          <w:rFonts w:ascii="Times New Roman" w:hAnsi="Times New Roman"/>
          <w:i/>
          <w:sz w:val="20"/>
        </w:rPr>
        <w:t xml:space="preserve"> punkt</w:t>
      </w:r>
      <w:r>
        <w:rPr>
          <w:rFonts w:ascii="Times New Roman" w:hAnsi="Times New Roman"/>
          <w:i/>
          <w:sz w:val="20"/>
        </w:rPr>
        <w:t xml:space="preserve"> 6 </w:t>
      </w:r>
      <w:r w:rsidRPr="00C35BE4">
        <w:rPr>
          <w:rFonts w:ascii="Times New Roman" w:hAnsi="Times New Roman"/>
          <w:sz w:val="20"/>
        </w:rPr>
        <w:t>med bemyndigande för regeringen eller den myndighet som regeringen bestämmer att meddela föreskrifter om skyl</w:t>
      </w:r>
      <w:r>
        <w:rPr>
          <w:rFonts w:ascii="Times New Roman" w:hAnsi="Times New Roman"/>
          <w:sz w:val="20"/>
        </w:rPr>
        <w:softHyphen/>
      </w:r>
      <w:r w:rsidRPr="00C35BE4">
        <w:rPr>
          <w:rFonts w:ascii="Times New Roman" w:hAnsi="Times New Roman"/>
          <w:sz w:val="20"/>
        </w:rPr>
        <w:t>dighet för ekologiska aktörer att lämna uppgifter om sin verksamhet till en kontrollmyndighet eller ett kontrollorgan.</w:t>
      </w:r>
      <w:r>
        <w:rPr>
          <w:rFonts w:ascii="Times New Roman" w:hAnsi="Times New Roman"/>
          <w:sz w:val="20"/>
        </w:rPr>
        <w:t xml:space="preserve"> Med ekologiska aktörer avses </w:t>
      </w:r>
      <w:r w:rsidRPr="00755E1D">
        <w:rPr>
          <w:rFonts w:ascii="Times New Roman" w:hAnsi="Times New Roman"/>
          <w:sz w:val="20"/>
        </w:rPr>
        <w:t xml:space="preserve">detsamma som </w:t>
      </w:r>
      <w:r>
        <w:rPr>
          <w:rFonts w:ascii="Times New Roman" w:hAnsi="Times New Roman"/>
          <w:sz w:val="20"/>
        </w:rPr>
        <w:t xml:space="preserve">begreppet </w:t>
      </w:r>
      <w:r w:rsidRPr="00755E1D">
        <w:rPr>
          <w:rFonts w:ascii="Times New Roman" w:hAnsi="Times New Roman"/>
          <w:sz w:val="20"/>
        </w:rPr>
        <w:t xml:space="preserve">aktör enligt definitionen i </w:t>
      </w:r>
      <w:r>
        <w:rPr>
          <w:rFonts w:ascii="Times New Roman" w:hAnsi="Times New Roman"/>
          <w:sz w:val="20"/>
        </w:rPr>
        <w:t xml:space="preserve">artikel 2 i </w:t>
      </w:r>
      <w:r w:rsidRPr="00755E1D">
        <w:rPr>
          <w:rFonts w:ascii="Times New Roman" w:hAnsi="Times New Roman"/>
          <w:sz w:val="20"/>
        </w:rPr>
        <w:t>förordning (EG) nr 834/2007</w:t>
      </w:r>
      <w:r>
        <w:rPr>
          <w:rFonts w:ascii="Times New Roman" w:hAnsi="Times New Roman"/>
          <w:sz w:val="20"/>
        </w:rPr>
        <w:t>.</w:t>
      </w:r>
    </w:p>
    <w:p w14:paraId="620BAE43" w14:textId="77777777" w:rsidR="00F71CC6" w:rsidRDefault="00AB307F" w:rsidP="00F71CC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5BE4">
        <w:rPr>
          <w:rFonts w:ascii="Times New Roman" w:hAnsi="Times New Roman"/>
          <w:sz w:val="20"/>
        </w:rPr>
        <w:t>Övriga ändringar är språkliga</w:t>
      </w:r>
      <w:r>
        <w:rPr>
          <w:rFonts w:ascii="Times New Roman" w:hAnsi="Times New Roman"/>
          <w:sz w:val="20"/>
        </w:rPr>
        <w:t>.</w:t>
      </w:r>
    </w:p>
    <w:p w14:paraId="75292D82" w14:textId="77777777" w:rsidR="00F71CC6" w:rsidRDefault="00F71CC6"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7C3C704" w14:textId="77777777" w:rsidR="00F71CC6" w:rsidRPr="00191C11" w:rsidRDefault="00AB307F" w:rsidP="00F71CC6">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191C11">
        <w:rPr>
          <w:rFonts w:ascii="Times New Roman" w:hAnsi="Times New Roman"/>
          <w:b/>
          <w:sz w:val="18"/>
          <w:szCs w:val="18"/>
        </w:rPr>
        <w:t>28 §</w:t>
      </w:r>
      <w:r w:rsidRPr="00191C11">
        <w:rPr>
          <w:rFonts w:ascii="Times New Roman" w:hAnsi="Times New Roman"/>
          <w:sz w:val="18"/>
          <w:szCs w:val="18"/>
        </w:rPr>
        <w:t xml:space="preserve"> Beslut av ett kontrollorgan enligt de EU-förordningar som anges i 1 § och</w:t>
      </w:r>
      <w:r>
        <w:rPr>
          <w:rFonts w:ascii="Times New Roman" w:hAnsi="Times New Roman"/>
          <w:sz w:val="18"/>
          <w:szCs w:val="18"/>
        </w:rPr>
        <w:t xml:space="preserve"> </w:t>
      </w:r>
      <w:r w:rsidRPr="00166B9B">
        <w:rPr>
          <w:rFonts w:ascii="Times New Roman" w:hAnsi="Times New Roman"/>
          <w:i/>
          <w:iCs/>
          <w:sz w:val="18"/>
          <w:szCs w:val="18"/>
        </w:rPr>
        <w:t xml:space="preserve">enligt </w:t>
      </w:r>
      <w:r w:rsidRPr="00191C11">
        <w:rPr>
          <w:rFonts w:ascii="Times New Roman" w:hAnsi="Times New Roman"/>
          <w:sz w:val="18"/>
          <w:szCs w:val="18"/>
        </w:rPr>
        <w:t>denna lag får överklagas till länsstyrelsen i det län där kontrollorganet har sitt säte.</w:t>
      </w:r>
    </w:p>
    <w:p w14:paraId="3CB6C8C8" w14:textId="77777777" w:rsidR="00F71CC6" w:rsidRDefault="00F71CC6" w:rsidP="00F71CC6">
      <w:pPr>
        <w:pStyle w:val="Brdtextmedindrag"/>
      </w:pPr>
    </w:p>
    <w:p w14:paraId="4B4182D0" w14:textId="7881BC42" w:rsidR="00F71CC6" w:rsidRDefault="00AB307F" w:rsidP="00F71CC6">
      <w:pPr>
        <w:pStyle w:val="Brdtextmedindrag"/>
        <w:ind w:firstLine="0"/>
      </w:pPr>
      <w:r>
        <w:t xml:space="preserve">I bestämmelsen regleras överklagande av beslut som har fattats av ett kontrollorgan. </w:t>
      </w:r>
      <w:r w:rsidR="0095584F">
        <w:t>Paragrafen ändras endast språkligt.</w:t>
      </w:r>
    </w:p>
    <w:p w14:paraId="2B443D74" w14:textId="77777777" w:rsidR="00F71CC6" w:rsidRDefault="00AB307F" w:rsidP="00F71CC6">
      <w:pPr>
        <w:pStyle w:val="Rubrik2"/>
      </w:pPr>
      <w:bookmarkStart w:id="682" w:name="_Toc44537372"/>
      <w:bookmarkStart w:id="683" w:name="_Toc54265567"/>
      <w:r w:rsidRPr="00967054">
        <w:t>Förslag</w:t>
      </w:r>
      <w:r>
        <w:t>et</w:t>
      </w:r>
      <w:r w:rsidRPr="00967054">
        <w:t xml:space="preserve"> till lag om ändring i djurskyddslagen (2018:1192)</w:t>
      </w:r>
      <w:bookmarkEnd w:id="682"/>
      <w:bookmarkEnd w:id="683"/>
    </w:p>
    <w:p w14:paraId="73F66773" w14:textId="77777777" w:rsidR="00F71CC6" w:rsidRPr="005A0E69" w:rsidRDefault="00AB307F" w:rsidP="00F71CC6">
      <w:pPr>
        <w:pStyle w:val="Rubrik3utannumrering"/>
        <w:rPr>
          <w:sz w:val="18"/>
          <w:szCs w:val="18"/>
        </w:rPr>
      </w:pPr>
      <w:r w:rsidRPr="005A0E69">
        <w:rPr>
          <w:sz w:val="18"/>
          <w:szCs w:val="18"/>
        </w:rPr>
        <w:t>1 kap. Inledande bestämmelser</w:t>
      </w:r>
    </w:p>
    <w:p w14:paraId="4EEB9E96" w14:textId="77777777" w:rsidR="00F71CC6" w:rsidRPr="005A0E69" w:rsidRDefault="00AB307F" w:rsidP="00F71CC6">
      <w:pPr>
        <w:pStyle w:val="Rubrik5utannumrering"/>
        <w:rPr>
          <w:sz w:val="18"/>
          <w:szCs w:val="18"/>
          <w:u w:val="single"/>
        </w:rPr>
      </w:pPr>
      <w:r w:rsidRPr="005A0E69">
        <w:rPr>
          <w:sz w:val="18"/>
          <w:szCs w:val="18"/>
          <w:u w:val="single"/>
        </w:rPr>
        <w:t>Offentlig kontroll och annan offentlig verksamhet</w:t>
      </w:r>
    </w:p>
    <w:p w14:paraId="402FCB6A" w14:textId="77777777" w:rsidR="00F71CC6" w:rsidRPr="005A0E69" w:rsidRDefault="00AB307F" w:rsidP="00F71CC6">
      <w:pPr>
        <w:pStyle w:val="Brdtext"/>
        <w:rPr>
          <w:i/>
          <w:sz w:val="18"/>
          <w:szCs w:val="18"/>
        </w:rPr>
      </w:pPr>
      <w:r w:rsidRPr="005A0E69">
        <w:rPr>
          <w:b/>
          <w:i/>
          <w:sz w:val="18"/>
          <w:szCs w:val="18"/>
        </w:rPr>
        <w:t>4 a §</w:t>
      </w:r>
      <w:r w:rsidRPr="005A0E69">
        <w:rPr>
          <w:i/>
          <w:sz w:val="18"/>
          <w:szCs w:val="18"/>
        </w:rPr>
        <w:t xml:space="preserve"> I denna lag betyder</w:t>
      </w:r>
    </w:p>
    <w:p w14:paraId="049B8312" w14:textId="77777777" w:rsidR="00F71CC6" w:rsidRPr="005A0E69" w:rsidRDefault="00AB307F" w:rsidP="00F71CC6">
      <w:pPr>
        <w:pStyle w:val="Brdtextmedindrag"/>
        <w:rPr>
          <w:i/>
          <w:sz w:val="18"/>
          <w:szCs w:val="18"/>
        </w:rPr>
      </w:pPr>
      <w:r w:rsidRPr="005A0E69">
        <w:rPr>
          <w:i/>
          <w:sz w:val="18"/>
          <w:szCs w:val="18"/>
        </w:rPr>
        <w:t>1. uttrycket offentlig kontroll</w:t>
      </w:r>
    </w:p>
    <w:p w14:paraId="5CFFE9AF" w14:textId="77777777" w:rsidR="00F71CC6" w:rsidRPr="005A0E69" w:rsidRDefault="00AB307F" w:rsidP="00F71CC6">
      <w:pPr>
        <w:pStyle w:val="Brdtextmedindrag"/>
        <w:rPr>
          <w:i/>
          <w:sz w:val="18"/>
          <w:szCs w:val="18"/>
        </w:rPr>
      </w:pPr>
      <w:r w:rsidRPr="005A0E69">
        <w:rPr>
          <w:i/>
          <w:sz w:val="18"/>
          <w:szCs w:val="18"/>
        </w:rPr>
        <w:t>a) offentlig kontroll enligt Europaparlamentets och rådets förordning (EU) 2017/625 av den 15 mars 2017 om offentlig kontroll och annan offentlig verksam</w:t>
      </w:r>
      <w:r>
        <w:rPr>
          <w:i/>
          <w:sz w:val="18"/>
          <w:szCs w:val="18"/>
        </w:rPr>
        <w:softHyphen/>
      </w:r>
      <w:r w:rsidRPr="005A0E69">
        <w:rPr>
          <w:i/>
          <w:sz w:val="18"/>
          <w:szCs w:val="18"/>
        </w:rPr>
        <w:t>het för att säkerställa tillämp</w:t>
      </w:r>
      <w:r w:rsidRPr="005A0E69">
        <w:rPr>
          <w:i/>
          <w:sz w:val="18"/>
          <w:szCs w:val="18"/>
        </w:rPr>
        <w:softHyphen/>
        <w:t>ningen av livsmedels- och foderlagstiftningen och av bestäm</w:t>
      </w:r>
      <w:r w:rsidRPr="005A0E69">
        <w:rPr>
          <w:i/>
          <w:sz w:val="18"/>
          <w:szCs w:val="18"/>
        </w:rPr>
        <w:softHyphen/>
        <w:t>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w:t>
      </w:r>
      <w:r w:rsidRPr="005A0E69">
        <w:rPr>
          <w:i/>
          <w:sz w:val="18"/>
          <w:szCs w:val="18"/>
        </w:rPr>
        <w:softHyphen/>
        <w:t>vande av Europa</w:t>
      </w:r>
      <w:r w:rsidRPr="005A0E69">
        <w:rPr>
          <w:i/>
          <w:sz w:val="18"/>
          <w:szCs w:val="18"/>
        </w:rPr>
        <w:softHyphen/>
        <w:t>parlamentets och rådets förord</w:t>
      </w:r>
      <w:r w:rsidRPr="005A0E69">
        <w:rPr>
          <w:i/>
          <w:sz w:val="18"/>
          <w:szCs w:val="18"/>
        </w:rPr>
        <w:softHyphen/>
        <w:t>ningar (EG) nr 854/2004 och (EG) nr 882/2004, rådets direktiv 89/608/EEG, 89/662/EEG, 90/425/EEG, 91/496/EEG, 96/23/EG, 96/93/EG och 97/78/EG samt rådets beslut 92/438/EEG (förordningen om offent</w:t>
      </w:r>
      <w:r>
        <w:rPr>
          <w:i/>
          <w:sz w:val="18"/>
          <w:szCs w:val="18"/>
        </w:rPr>
        <w:softHyphen/>
      </w:r>
      <w:r w:rsidRPr="005A0E69">
        <w:rPr>
          <w:i/>
          <w:sz w:val="18"/>
          <w:szCs w:val="18"/>
        </w:rPr>
        <w:t xml:space="preserve">lig kontroll), och </w:t>
      </w:r>
    </w:p>
    <w:p w14:paraId="60B4B57D" w14:textId="77777777" w:rsidR="00F71CC6" w:rsidRPr="005A0E69" w:rsidRDefault="00AB307F" w:rsidP="00F71CC6">
      <w:pPr>
        <w:pStyle w:val="Brdtextmedindrag"/>
        <w:rPr>
          <w:i/>
          <w:sz w:val="18"/>
          <w:szCs w:val="18"/>
        </w:rPr>
      </w:pPr>
      <w:r w:rsidRPr="005A0E69">
        <w:rPr>
          <w:i/>
          <w:sz w:val="18"/>
          <w:szCs w:val="18"/>
        </w:rPr>
        <w:t xml:space="preserve">b) kontroll i övrigt av att denna lag och föreskrifter </w:t>
      </w:r>
      <w:r>
        <w:rPr>
          <w:i/>
          <w:sz w:val="18"/>
          <w:szCs w:val="18"/>
        </w:rPr>
        <w:t>och beslut</w:t>
      </w:r>
      <w:r w:rsidRPr="005A0E69">
        <w:rPr>
          <w:i/>
          <w:sz w:val="18"/>
          <w:szCs w:val="18"/>
        </w:rPr>
        <w:t xml:space="preserve"> som har meddelats med stöd av lagen följs,</w:t>
      </w:r>
    </w:p>
    <w:p w14:paraId="0FA3713A" w14:textId="77777777" w:rsidR="00F71CC6" w:rsidRPr="005A0E69" w:rsidRDefault="00AB307F" w:rsidP="00F71CC6">
      <w:pPr>
        <w:pStyle w:val="Brdtextmedindrag"/>
        <w:rPr>
          <w:i/>
          <w:sz w:val="18"/>
          <w:szCs w:val="18"/>
        </w:rPr>
      </w:pPr>
      <w:r w:rsidRPr="005A0E69">
        <w:rPr>
          <w:i/>
          <w:sz w:val="18"/>
          <w:szCs w:val="18"/>
        </w:rPr>
        <w:t xml:space="preserve">2. uttrycket annan offentlig verksamhet </w:t>
      </w:r>
    </w:p>
    <w:p w14:paraId="0C3B785E" w14:textId="77777777" w:rsidR="00F71CC6" w:rsidRPr="005A0E69" w:rsidRDefault="00AB307F" w:rsidP="00F71CC6">
      <w:pPr>
        <w:pStyle w:val="Brdtextmedindrag"/>
        <w:rPr>
          <w:i/>
          <w:sz w:val="18"/>
          <w:szCs w:val="18"/>
        </w:rPr>
      </w:pPr>
      <w:r w:rsidRPr="005A0E69">
        <w:rPr>
          <w:i/>
          <w:sz w:val="18"/>
          <w:szCs w:val="18"/>
        </w:rPr>
        <w:t>a) annan offentlig verksamhet enligt förordning (EU) 2017/625, och</w:t>
      </w:r>
    </w:p>
    <w:p w14:paraId="60856DC3" w14:textId="77777777" w:rsidR="00F71CC6" w:rsidRPr="005A0E69" w:rsidRDefault="00AB307F" w:rsidP="00F71CC6">
      <w:pPr>
        <w:pStyle w:val="Brdtextmedindrag"/>
        <w:rPr>
          <w:i/>
          <w:sz w:val="18"/>
          <w:szCs w:val="18"/>
        </w:rPr>
      </w:pPr>
      <w:r w:rsidRPr="005A0E69">
        <w:rPr>
          <w:i/>
          <w:sz w:val="18"/>
          <w:szCs w:val="18"/>
        </w:rPr>
        <w:t>b) sådan offentlig verksamhet som i övrigt utförs med stöd av lagen eller före</w:t>
      </w:r>
      <w:r>
        <w:rPr>
          <w:i/>
          <w:sz w:val="18"/>
          <w:szCs w:val="18"/>
        </w:rPr>
        <w:softHyphen/>
      </w:r>
      <w:r w:rsidRPr="005A0E69">
        <w:rPr>
          <w:i/>
          <w:sz w:val="18"/>
          <w:szCs w:val="18"/>
        </w:rPr>
        <w:t xml:space="preserve">skrifter </w:t>
      </w:r>
      <w:r>
        <w:rPr>
          <w:i/>
          <w:sz w:val="18"/>
          <w:szCs w:val="18"/>
        </w:rPr>
        <w:t xml:space="preserve">eller beslut </w:t>
      </w:r>
      <w:r w:rsidRPr="005A0E69">
        <w:rPr>
          <w:i/>
          <w:sz w:val="18"/>
          <w:szCs w:val="18"/>
        </w:rPr>
        <w:t>som har meddelats med stöd av lagen, och</w:t>
      </w:r>
    </w:p>
    <w:p w14:paraId="79D0B3D8" w14:textId="77777777" w:rsidR="00F71CC6" w:rsidRPr="005A0E69" w:rsidRDefault="00AB307F" w:rsidP="00F71CC6">
      <w:pPr>
        <w:pStyle w:val="Brdtextmedindrag"/>
        <w:rPr>
          <w:sz w:val="18"/>
          <w:szCs w:val="18"/>
        </w:rPr>
      </w:pPr>
      <w:r w:rsidRPr="005A0E69">
        <w:rPr>
          <w:i/>
          <w:sz w:val="18"/>
          <w:szCs w:val="18"/>
        </w:rPr>
        <w:t>3. uttrycket organ med delegerade uppgifter samma sak som i förordning (EU) 2017/625.</w:t>
      </w:r>
    </w:p>
    <w:p w14:paraId="569055C9" w14:textId="77777777" w:rsidR="00F71CC6" w:rsidRDefault="00F71CC6" w:rsidP="00F71CC6">
      <w:pPr>
        <w:pStyle w:val="Brdtext"/>
      </w:pPr>
    </w:p>
    <w:p w14:paraId="7A37E4A5" w14:textId="77777777" w:rsidR="00F71CC6" w:rsidRDefault="00AB307F" w:rsidP="00F71CC6">
      <w:pPr>
        <w:pStyle w:val="Brdtext"/>
      </w:pPr>
      <w:r>
        <w:t xml:space="preserve">Paragrafen är ny. Övervägandena finns i avsnitten 6.2 och 15.1. </w:t>
      </w:r>
    </w:p>
    <w:p w14:paraId="4D4B8BF8" w14:textId="77777777" w:rsidR="00F71CC6" w:rsidRDefault="00AB307F" w:rsidP="00F71CC6">
      <w:pPr>
        <w:pStyle w:val="Brdtextmedindrag"/>
      </w:pPr>
      <w:r>
        <w:t xml:space="preserve">I </w:t>
      </w:r>
      <w:r w:rsidRPr="00216ED4">
        <w:rPr>
          <w:i/>
          <w:iCs/>
        </w:rPr>
        <w:t>punkt</w:t>
      </w:r>
      <w:r>
        <w:t xml:space="preserve"> </w:t>
      </w:r>
      <w:r w:rsidRPr="00216ED4">
        <w:rPr>
          <w:i/>
          <w:iCs/>
        </w:rPr>
        <w:t>1</w:t>
      </w:r>
      <w:r w:rsidRPr="007D5ADB">
        <w:rPr>
          <w:i/>
          <w:iCs/>
        </w:rPr>
        <w:t xml:space="preserve"> </w:t>
      </w:r>
      <w:r w:rsidRPr="00C43BDF">
        <w:t>respektive</w:t>
      </w:r>
      <w:r w:rsidRPr="007D5ADB">
        <w:rPr>
          <w:i/>
          <w:iCs/>
        </w:rPr>
        <w:t xml:space="preserve"> </w:t>
      </w:r>
      <w:r>
        <w:rPr>
          <w:i/>
          <w:iCs/>
        </w:rPr>
        <w:t>2</w:t>
      </w:r>
      <w:r>
        <w:t xml:space="preserve"> införs definitioner av uttrycken offentlig kontroll och annan offentlig verksamhet. Definitionerna innebär att med uttrycken ska förstås dels offentlig kontroll och annan offentlig verksamhet såsom denna definieras i artikel 2 i den nya kontrollförordningen, dels sådan kontroll och annan offentlig verksamhet som inte omfattas av den nya kontrollförordningen utan enbart har stöd i djurskyddslagen, t.ex. kontroll av sällskapsdjur.</w:t>
      </w:r>
    </w:p>
    <w:p w14:paraId="66459703" w14:textId="77777777" w:rsidR="00F71CC6" w:rsidRDefault="00AB307F" w:rsidP="00F71CC6">
      <w:pPr>
        <w:pStyle w:val="Brdtextmedindrag"/>
      </w:pPr>
      <w:r>
        <w:t xml:space="preserve">I </w:t>
      </w:r>
      <w:r w:rsidRPr="007D5ADB">
        <w:rPr>
          <w:i/>
          <w:iCs/>
        </w:rPr>
        <w:t>punkt</w:t>
      </w:r>
      <w:r>
        <w:t xml:space="preserve"> </w:t>
      </w:r>
      <w:r w:rsidRPr="00216ED4">
        <w:rPr>
          <w:i/>
          <w:iCs/>
        </w:rPr>
        <w:t>3</w:t>
      </w:r>
      <w:r>
        <w:t xml:space="preserve"> anges att uttrycket organ med delegerade uppgifter betyder samma sak i djurskyddslagen som i den nya kontrollförordningen. Defi</w:t>
      </w:r>
      <w:r>
        <w:softHyphen/>
        <w:t>nitionen av uttrycket som finns i artikel 3 gäller alltså vid tillämpningen av lagen.</w:t>
      </w:r>
    </w:p>
    <w:p w14:paraId="16BF39D7" w14:textId="77777777" w:rsidR="00F71CC6" w:rsidRPr="00F352A6" w:rsidRDefault="00AB307F" w:rsidP="00F71CC6">
      <w:pPr>
        <w:pStyle w:val="Rubrik3utannumrering"/>
        <w:rPr>
          <w:sz w:val="18"/>
          <w:szCs w:val="18"/>
        </w:rPr>
      </w:pPr>
      <w:r w:rsidRPr="00F352A6">
        <w:rPr>
          <w:sz w:val="18"/>
          <w:szCs w:val="18"/>
        </w:rPr>
        <w:t>8 kap. Offentlig kontroll och myndigheternas uppgifter</w:t>
      </w:r>
    </w:p>
    <w:p w14:paraId="411AA839" w14:textId="77777777" w:rsidR="00F71CC6" w:rsidRPr="00F352A6" w:rsidRDefault="00AB307F" w:rsidP="00F71CC6">
      <w:pPr>
        <w:pStyle w:val="Rubrik4utannumrering"/>
        <w:rPr>
          <w:sz w:val="18"/>
          <w:szCs w:val="18"/>
        </w:rPr>
      </w:pPr>
      <w:r w:rsidRPr="00F352A6">
        <w:rPr>
          <w:sz w:val="18"/>
          <w:szCs w:val="18"/>
        </w:rPr>
        <w:t xml:space="preserve">Behörig myndighet för offentlig kontroll </w:t>
      </w:r>
      <w:r w:rsidRPr="00F352A6">
        <w:rPr>
          <w:i/>
          <w:sz w:val="18"/>
          <w:szCs w:val="18"/>
        </w:rPr>
        <w:t>och annan offentlig verksamhet</w:t>
      </w:r>
    </w:p>
    <w:p w14:paraId="36B4789C" w14:textId="77777777" w:rsidR="00F71CC6" w:rsidRPr="00F352A6" w:rsidRDefault="00AB307F" w:rsidP="00F71CC6">
      <w:pPr>
        <w:pStyle w:val="Brdtext"/>
        <w:rPr>
          <w:sz w:val="18"/>
          <w:szCs w:val="18"/>
        </w:rPr>
      </w:pPr>
      <w:r w:rsidRPr="00F352A6">
        <w:rPr>
          <w:b/>
          <w:sz w:val="18"/>
          <w:szCs w:val="18"/>
        </w:rPr>
        <w:t>1 §</w:t>
      </w:r>
      <w:r w:rsidRPr="00F352A6">
        <w:rPr>
          <w:sz w:val="18"/>
          <w:szCs w:val="18"/>
        </w:rPr>
        <w:t xml:space="preserve"> Länsstyrelserna och de andra </w:t>
      </w:r>
      <w:r w:rsidRPr="00F352A6">
        <w:rPr>
          <w:i/>
          <w:sz w:val="18"/>
          <w:szCs w:val="18"/>
        </w:rPr>
        <w:t xml:space="preserve">statliga </w:t>
      </w:r>
      <w:r w:rsidRPr="00F352A6">
        <w:rPr>
          <w:sz w:val="18"/>
          <w:szCs w:val="18"/>
        </w:rPr>
        <w:t>myndigheter som regeringen bestämmer (kontrollmyndigheterna) utövar offentlig kontroll.</w:t>
      </w:r>
    </w:p>
    <w:p w14:paraId="4483D3B6" w14:textId="77777777" w:rsidR="00F71CC6" w:rsidRPr="00F352A6" w:rsidRDefault="00AB307F" w:rsidP="00F71CC6">
      <w:pPr>
        <w:pStyle w:val="Brdtextmedindrag"/>
        <w:rPr>
          <w:i/>
          <w:sz w:val="18"/>
          <w:szCs w:val="18"/>
        </w:rPr>
      </w:pPr>
      <w:r w:rsidRPr="00F352A6">
        <w:rPr>
          <w:i/>
          <w:sz w:val="18"/>
          <w:szCs w:val="18"/>
        </w:rPr>
        <w:t>Annan offentlig verksamhet utförs av kontrollmyndigheterna och andra statliga myndigheter enligt vad som anges i denna lag och i föreskrifter som regeringen meddelar.</w:t>
      </w:r>
    </w:p>
    <w:p w14:paraId="105DBB32" w14:textId="77777777" w:rsidR="00F71CC6" w:rsidRDefault="00F71CC6" w:rsidP="00F71CC6">
      <w:pPr>
        <w:pStyle w:val="Brdtext"/>
      </w:pPr>
    </w:p>
    <w:p w14:paraId="76E32AFA" w14:textId="77777777" w:rsidR="00F71CC6" w:rsidRDefault="00AB307F" w:rsidP="00F71CC6">
      <w:pPr>
        <w:pStyle w:val="Brdtext"/>
      </w:pPr>
      <w:r>
        <w:t>I paragrafen regeras vilka myndigheter som utövar offentlig kontroll och utför annan offentlig verksamhet. Övervägandena finns i avsnitt 15.2.</w:t>
      </w:r>
    </w:p>
    <w:p w14:paraId="03F4B368" w14:textId="77777777" w:rsidR="00F71CC6" w:rsidRDefault="00AB307F" w:rsidP="00F71CC6">
      <w:pPr>
        <w:pStyle w:val="Brdtextmedindrag"/>
      </w:pPr>
      <w:r>
        <w:t xml:space="preserve">I </w:t>
      </w:r>
      <w:r w:rsidRPr="007D5ADB">
        <w:rPr>
          <w:i/>
          <w:iCs/>
        </w:rPr>
        <w:t>första stycket</w:t>
      </w:r>
      <w:r>
        <w:t xml:space="preserve"> stryks uppräkningen av vilka föreskrifter och beslut som den offentliga kontrollen avser. Innebörden av uttrycket offentlig kontroll framgår numera av definitionen av uttrycket offentlig kontroll i 1 kap. 4 a §.</w:t>
      </w:r>
    </w:p>
    <w:p w14:paraId="5D93568D" w14:textId="77777777" w:rsidR="00F71CC6" w:rsidRDefault="00AB307F" w:rsidP="00F71CC6">
      <w:pPr>
        <w:pStyle w:val="Brdtextmedindrag"/>
      </w:pPr>
      <w:r>
        <w:t xml:space="preserve">Ett nytt </w:t>
      </w:r>
      <w:r w:rsidRPr="007D5ADB">
        <w:rPr>
          <w:i/>
          <w:iCs/>
        </w:rPr>
        <w:t>andra stycke</w:t>
      </w:r>
      <w:r>
        <w:t xml:space="preserve"> införs där det regleras att myndigheterna även utför </w:t>
      </w:r>
      <w:r w:rsidRPr="007D5ADB">
        <w:t>annan offentlig verksamhet</w:t>
      </w:r>
      <w:r>
        <w:t>. Vad som avses med annan offentlig verksam</w:t>
      </w:r>
      <w:r>
        <w:softHyphen/>
        <w:t>het framgår av artikel 2.2 i den nya kontrollförordningen. I artikeln nämns bl.a. verksamhet för att bevilja tillstånd eller godkännanden och utfärda officiella intyg eller officiella attesteringar.</w:t>
      </w:r>
    </w:p>
    <w:p w14:paraId="786C3AC8" w14:textId="77777777" w:rsidR="00F71CC6" w:rsidRPr="00FE13DA" w:rsidRDefault="00AB307F" w:rsidP="00F71CC6">
      <w:pPr>
        <w:pStyle w:val="Rubrik4utannumrering"/>
        <w:rPr>
          <w:i/>
          <w:sz w:val="18"/>
          <w:szCs w:val="18"/>
        </w:rPr>
      </w:pPr>
      <w:r w:rsidRPr="00FE13DA">
        <w:rPr>
          <w:i/>
          <w:sz w:val="18"/>
          <w:szCs w:val="18"/>
        </w:rPr>
        <w:t>Delegering av vissa uppgifter</w:t>
      </w:r>
    </w:p>
    <w:p w14:paraId="6B180982" w14:textId="77777777" w:rsidR="00F71CC6" w:rsidRPr="00FE13DA" w:rsidRDefault="00AB307F" w:rsidP="00F71CC6">
      <w:pPr>
        <w:pStyle w:val="Brdtext"/>
        <w:rPr>
          <w:sz w:val="18"/>
          <w:szCs w:val="18"/>
        </w:rPr>
      </w:pPr>
      <w:r w:rsidRPr="00FE13DA">
        <w:rPr>
          <w:b/>
          <w:i/>
          <w:sz w:val="18"/>
          <w:szCs w:val="18"/>
        </w:rPr>
        <w:t>1 a §</w:t>
      </w:r>
      <w:r w:rsidRPr="00FE13DA">
        <w:rPr>
          <w:i/>
          <w:sz w:val="18"/>
          <w:szCs w:val="18"/>
        </w:rPr>
        <w:t xml:space="preserve"> I förordning (EU) 2017/625 finns bestämmelser om att vissa uppgifter som ingår i den offentliga kontrollen och vissa uppgifter i samband med annan offentlig verksamhet får delegeras till ett organ eller till en fysisk person.</w:t>
      </w:r>
    </w:p>
    <w:p w14:paraId="1431AE00" w14:textId="77777777" w:rsidR="00F71CC6" w:rsidRPr="00FE13DA" w:rsidRDefault="00F71CC6" w:rsidP="00F71CC6">
      <w:pPr>
        <w:pStyle w:val="Brdtextmedindrag"/>
        <w:rPr>
          <w:sz w:val="18"/>
          <w:szCs w:val="18"/>
        </w:rPr>
      </w:pPr>
    </w:p>
    <w:p w14:paraId="50ECED85" w14:textId="77777777" w:rsidR="00F71CC6" w:rsidRDefault="00AB307F" w:rsidP="00F71CC6">
      <w:pPr>
        <w:pStyle w:val="Brdtext"/>
      </w:pPr>
      <w:r>
        <w:t>Paragrafen är ny och övervägandena finns i avsnitt 15.3.</w:t>
      </w:r>
    </w:p>
    <w:p w14:paraId="2C60F803" w14:textId="77777777" w:rsidR="00F71CC6" w:rsidRPr="007A76D8" w:rsidRDefault="00AB307F" w:rsidP="00F71CC6">
      <w:pPr>
        <w:pStyle w:val="Brdtextmedindrag"/>
      </w:pPr>
      <w:r>
        <w:t>I paragrafen finns en upplysning om de bestämmelser om delegering av offentlig kontroll och annan offentlig verksamhet till organ eller fysiska personer som finns i artiklarna 28–31 i den nya kontrollförordningen. Bestämmelserna i kontrollförordningen kan tillämpas direkt av de behö</w:t>
      </w:r>
      <w:r>
        <w:softHyphen/>
        <w:t>riga myndigheterna.</w:t>
      </w:r>
    </w:p>
    <w:p w14:paraId="1F1745C3" w14:textId="77777777" w:rsidR="00F71CC6" w:rsidRPr="00FC0B18" w:rsidRDefault="00AB307F" w:rsidP="00F71CC6">
      <w:pPr>
        <w:pStyle w:val="Rubrik4utannumrering"/>
        <w:rPr>
          <w:i/>
          <w:sz w:val="18"/>
          <w:szCs w:val="18"/>
        </w:rPr>
      </w:pPr>
      <w:r w:rsidRPr="00FC0B18">
        <w:rPr>
          <w:i/>
          <w:sz w:val="18"/>
          <w:szCs w:val="18"/>
        </w:rPr>
        <w:t>Förvaltningslagens tillämpning</w:t>
      </w:r>
    </w:p>
    <w:p w14:paraId="5ADC05EE" w14:textId="77777777" w:rsidR="00F71CC6" w:rsidRPr="00FC0B18" w:rsidRDefault="00AB307F" w:rsidP="00F71CC6">
      <w:pPr>
        <w:pStyle w:val="Brdtext"/>
        <w:rPr>
          <w:i/>
          <w:sz w:val="18"/>
          <w:szCs w:val="18"/>
        </w:rPr>
      </w:pPr>
      <w:r w:rsidRPr="00FC0B18">
        <w:rPr>
          <w:b/>
          <w:i/>
          <w:sz w:val="18"/>
          <w:szCs w:val="18"/>
        </w:rPr>
        <w:t>1 b §</w:t>
      </w:r>
      <w:r w:rsidRPr="00FC0B18">
        <w:rPr>
          <w:i/>
          <w:sz w:val="18"/>
          <w:szCs w:val="18"/>
        </w:rPr>
        <w:t xml:space="preserve"> Vid offentlig kontroll eller annan offentlig verksamhet som utförs av ett organ med delegerade uppgifter eller av en fysisk person som har delegerats vissa upp</w:t>
      </w:r>
      <w:r>
        <w:rPr>
          <w:i/>
          <w:sz w:val="18"/>
          <w:szCs w:val="18"/>
        </w:rPr>
        <w:softHyphen/>
      </w:r>
      <w:r w:rsidRPr="00FC0B18">
        <w:rPr>
          <w:i/>
          <w:sz w:val="18"/>
          <w:szCs w:val="18"/>
        </w:rPr>
        <w:t>gif</w:t>
      </w:r>
      <w:r w:rsidRPr="00FC0B18">
        <w:rPr>
          <w:i/>
          <w:sz w:val="18"/>
          <w:szCs w:val="18"/>
        </w:rPr>
        <w:softHyphen/>
        <w:t xml:space="preserve">ter </w:t>
      </w:r>
      <w:r w:rsidRPr="00FC0B18">
        <w:rPr>
          <w:i/>
          <w:iCs/>
          <w:sz w:val="18"/>
          <w:szCs w:val="18"/>
        </w:rPr>
        <w:t>ska</w:t>
      </w:r>
      <w:r w:rsidRPr="00FC0B18">
        <w:rPr>
          <w:i/>
          <w:sz w:val="18"/>
          <w:szCs w:val="18"/>
        </w:rPr>
        <w:t xml:space="preserve"> följande bestämmelser i förvaltningslagen (2017:900) tillämpas:</w:t>
      </w:r>
    </w:p>
    <w:p w14:paraId="45DC6F3A" w14:textId="77777777" w:rsidR="00F71CC6" w:rsidRPr="00FC0B18" w:rsidRDefault="00AB307F" w:rsidP="00F71CC6">
      <w:pPr>
        <w:pStyle w:val="Brdtextmedindrag"/>
        <w:rPr>
          <w:i/>
          <w:sz w:val="18"/>
          <w:szCs w:val="18"/>
        </w:rPr>
      </w:pPr>
      <w:r w:rsidRPr="00FC0B18">
        <w:rPr>
          <w:i/>
          <w:sz w:val="18"/>
          <w:szCs w:val="18"/>
        </w:rPr>
        <w:t xml:space="preserve"> – 5 § om legalitet, objektivitet och proportionalitet,</w:t>
      </w:r>
    </w:p>
    <w:p w14:paraId="34A3CFE6" w14:textId="77777777" w:rsidR="00F71CC6" w:rsidRPr="00FC0B18" w:rsidRDefault="00AB307F" w:rsidP="00F71CC6">
      <w:pPr>
        <w:pStyle w:val="Brdtextmedindrag"/>
        <w:rPr>
          <w:i/>
          <w:sz w:val="18"/>
          <w:szCs w:val="18"/>
        </w:rPr>
      </w:pPr>
      <w:r w:rsidRPr="00FC0B18">
        <w:rPr>
          <w:i/>
          <w:sz w:val="18"/>
          <w:szCs w:val="18"/>
        </w:rPr>
        <w:t>– 10 § om partsinsyn,</w:t>
      </w:r>
    </w:p>
    <w:p w14:paraId="0B6B7D81" w14:textId="77777777" w:rsidR="00F71CC6" w:rsidRPr="00FC0B18" w:rsidRDefault="00AB307F" w:rsidP="00F71CC6">
      <w:pPr>
        <w:pStyle w:val="Brdtextmedindrag"/>
        <w:rPr>
          <w:i/>
          <w:sz w:val="18"/>
          <w:szCs w:val="18"/>
        </w:rPr>
      </w:pPr>
      <w:r w:rsidRPr="00FC0B18">
        <w:rPr>
          <w:i/>
          <w:sz w:val="18"/>
          <w:szCs w:val="18"/>
        </w:rPr>
        <w:t>– 16–18 §§ om jäv,</w:t>
      </w:r>
    </w:p>
    <w:p w14:paraId="35BA7443" w14:textId="77777777" w:rsidR="00F71CC6" w:rsidRPr="00FC0B18" w:rsidRDefault="00AB307F" w:rsidP="00F71CC6">
      <w:pPr>
        <w:pStyle w:val="Brdtextmedindrag"/>
        <w:rPr>
          <w:i/>
          <w:sz w:val="18"/>
          <w:szCs w:val="18"/>
        </w:rPr>
      </w:pPr>
      <w:r w:rsidRPr="00FC0B18">
        <w:rPr>
          <w:i/>
          <w:sz w:val="18"/>
          <w:szCs w:val="18"/>
        </w:rPr>
        <w:t>– 23 § om utredningsansvaret,</w:t>
      </w:r>
    </w:p>
    <w:p w14:paraId="4D0B033C" w14:textId="77777777" w:rsidR="00F71CC6" w:rsidRPr="00FC0B18" w:rsidRDefault="00AB307F" w:rsidP="00F71CC6">
      <w:pPr>
        <w:pStyle w:val="Brdtextmedindrag"/>
        <w:rPr>
          <w:i/>
          <w:sz w:val="18"/>
          <w:szCs w:val="18"/>
        </w:rPr>
      </w:pPr>
      <w:r w:rsidRPr="00FC0B18">
        <w:rPr>
          <w:i/>
          <w:sz w:val="18"/>
          <w:szCs w:val="18"/>
        </w:rPr>
        <w:t>– 24 § om när man får lämna uppgifter muntligt,</w:t>
      </w:r>
    </w:p>
    <w:p w14:paraId="3A87E6EB" w14:textId="77777777" w:rsidR="00F71CC6" w:rsidRPr="00FC0B18" w:rsidRDefault="00AB307F" w:rsidP="00F71CC6">
      <w:pPr>
        <w:pStyle w:val="Brdtextmedindrag"/>
        <w:rPr>
          <w:i/>
          <w:sz w:val="18"/>
          <w:szCs w:val="18"/>
        </w:rPr>
      </w:pPr>
      <w:r w:rsidRPr="00FC0B18">
        <w:rPr>
          <w:i/>
          <w:sz w:val="18"/>
          <w:szCs w:val="18"/>
        </w:rPr>
        <w:t>– 25 § om kommunikation,</w:t>
      </w:r>
    </w:p>
    <w:p w14:paraId="0AB2A236" w14:textId="77777777" w:rsidR="00F71CC6" w:rsidRPr="00FC0B18" w:rsidRDefault="00AB307F" w:rsidP="00F71CC6">
      <w:pPr>
        <w:pStyle w:val="Brdtextmedindrag"/>
        <w:rPr>
          <w:i/>
          <w:sz w:val="18"/>
          <w:szCs w:val="18"/>
        </w:rPr>
      </w:pPr>
      <w:r w:rsidRPr="00FC0B18">
        <w:rPr>
          <w:i/>
          <w:sz w:val="18"/>
          <w:szCs w:val="18"/>
        </w:rPr>
        <w:t>– 27 § om dokumentation av uppgifter,</w:t>
      </w:r>
    </w:p>
    <w:p w14:paraId="0205A71F" w14:textId="77777777" w:rsidR="00F71CC6" w:rsidRPr="00FC0B18" w:rsidRDefault="00AB307F" w:rsidP="00F71CC6">
      <w:pPr>
        <w:pStyle w:val="Brdtextmedindrag"/>
        <w:rPr>
          <w:i/>
          <w:sz w:val="18"/>
          <w:szCs w:val="18"/>
        </w:rPr>
      </w:pPr>
      <w:r w:rsidRPr="00FC0B18">
        <w:rPr>
          <w:i/>
          <w:sz w:val="18"/>
          <w:szCs w:val="18"/>
        </w:rPr>
        <w:t>– 31 § om dokumentation av beslut,</w:t>
      </w:r>
    </w:p>
    <w:p w14:paraId="2DE8F7E6" w14:textId="77777777" w:rsidR="00F71CC6" w:rsidRPr="00FC0B18" w:rsidRDefault="00AB307F" w:rsidP="00F71CC6">
      <w:pPr>
        <w:pStyle w:val="Brdtextmedindrag"/>
        <w:rPr>
          <w:i/>
          <w:sz w:val="18"/>
          <w:szCs w:val="18"/>
        </w:rPr>
      </w:pPr>
      <w:r w:rsidRPr="00FC0B18">
        <w:rPr>
          <w:i/>
          <w:sz w:val="18"/>
          <w:szCs w:val="18"/>
        </w:rPr>
        <w:t>– 32 § om motivering av beslut,</w:t>
      </w:r>
    </w:p>
    <w:p w14:paraId="5D7B0FC4" w14:textId="77777777" w:rsidR="00F71CC6" w:rsidRPr="00FC0B18" w:rsidRDefault="00AB307F" w:rsidP="00F71CC6">
      <w:pPr>
        <w:pStyle w:val="Brdtextmedindrag"/>
        <w:rPr>
          <w:i/>
          <w:sz w:val="18"/>
          <w:szCs w:val="18"/>
        </w:rPr>
      </w:pPr>
      <w:r w:rsidRPr="00FC0B18">
        <w:rPr>
          <w:i/>
          <w:sz w:val="18"/>
          <w:szCs w:val="18"/>
        </w:rPr>
        <w:t>– 33 och 34 §§ om underrättelse om innehållet i beslut och hur ett överklagande går till,</w:t>
      </w:r>
      <w:r w:rsidRPr="00FC0B18" w:rsidDel="00A40E5E">
        <w:rPr>
          <w:i/>
          <w:sz w:val="18"/>
          <w:szCs w:val="18"/>
        </w:rPr>
        <w:t xml:space="preserve"> </w:t>
      </w:r>
    </w:p>
    <w:p w14:paraId="5518C18C" w14:textId="77777777" w:rsidR="00F71CC6" w:rsidRPr="00FC0B18" w:rsidRDefault="00AB307F" w:rsidP="00F71CC6">
      <w:pPr>
        <w:pStyle w:val="Brdtextmedindrag"/>
        <w:rPr>
          <w:i/>
          <w:sz w:val="18"/>
          <w:szCs w:val="18"/>
        </w:rPr>
      </w:pPr>
      <w:r w:rsidRPr="00FC0B18">
        <w:rPr>
          <w:i/>
          <w:sz w:val="18"/>
          <w:szCs w:val="18"/>
        </w:rPr>
        <w:t xml:space="preserve">– 36 § om rättelse av skrivfel och liknande, och </w:t>
      </w:r>
    </w:p>
    <w:p w14:paraId="31C5EE8D" w14:textId="77777777" w:rsidR="00F71CC6" w:rsidRPr="00FC0B18" w:rsidRDefault="00AB307F" w:rsidP="00F71CC6">
      <w:pPr>
        <w:pStyle w:val="Brdtextmedindrag"/>
        <w:rPr>
          <w:i/>
          <w:sz w:val="18"/>
          <w:szCs w:val="18"/>
        </w:rPr>
      </w:pPr>
      <w:r w:rsidRPr="00FC0B18">
        <w:rPr>
          <w:i/>
          <w:sz w:val="18"/>
          <w:szCs w:val="18"/>
        </w:rPr>
        <w:t>– 42 §</w:t>
      </w:r>
      <w:r w:rsidRPr="00FC0B18">
        <w:rPr>
          <w:sz w:val="18"/>
          <w:szCs w:val="18"/>
        </w:rPr>
        <w:t xml:space="preserve"> </w:t>
      </w:r>
      <w:r w:rsidRPr="00FC0B18">
        <w:rPr>
          <w:i/>
          <w:sz w:val="18"/>
          <w:szCs w:val="18"/>
        </w:rPr>
        <w:t>om vem som får överklaga ett beslut.</w:t>
      </w:r>
    </w:p>
    <w:p w14:paraId="115D7722" w14:textId="77777777" w:rsidR="00F71CC6" w:rsidRPr="00FC0B18" w:rsidRDefault="00F71CC6" w:rsidP="00F71CC6">
      <w:pPr>
        <w:pStyle w:val="Brdtext"/>
        <w:rPr>
          <w:sz w:val="18"/>
          <w:szCs w:val="18"/>
        </w:rPr>
      </w:pPr>
    </w:p>
    <w:p w14:paraId="49B01A02" w14:textId="77777777" w:rsidR="00F71CC6" w:rsidRDefault="00AB307F" w:rsidP="00F71CC6">
      <w:pPr>
        <w:pStyle w:val="Brdtext"/>
      </w:pPr>
      <w:r>
        <w:t xml:space="preserve">Paragrafen är ny. Övervägandena finns i avsnitten </w:t>
      </w:r>
      <w:r w:rsidRPr="00904402">
        <w:t>6.4 och 15.13</w:t>
      </w:r>
      <w:r>
        <w:t>.</w:t>
      </w:r>
    </w:p>
    <w:p w14:paraId="03E2A396" w14:textId="77777777" w:rsidR="00F71CC6" w:rsidRDefault="00AB307F" w:rsidP="00F71CC6">
      <w:pPr>
        <w:pStyle w:val="Brdtextmedindrag"/>
      </w:pPr>
      <w:r>
        <w:t>Bestämmelsen reglerar vilka bestämmelser i förvaltningslagen som ska tillämpas vid offentlig kontroll eller annan offentlig verksamhet som utförs av ett organ med delegerade uppgifter eller av en fysisk person som har delegerats vissa uppgifter. Det gäller bestämmelserna i förvaltningslagen om legalitet, objektivitet och proportionalitet, partsinsyn, jäv, utrednings</w:t>
      </w:r>
      <w:r>
        <w:softHyphen/>
        <w:t>ansvaret, när man får lämna uppgifter muntligt, kommunikation, doku</w:t>
      </w:r>
      <w:r>
        <w:softHyphen/>
        <w:t xml:space="preserve">mentation av uppgifter, dokumentation av beslut, motivering av beslut, underrättelse om innehållet i beslut och hur ett överklagande går till, rättelse av skrivfel och liknande och om vem som får överklaga ett beslut.  </w:t>
      </w:r>
    </w:p>
    <w:p w14:paraId="28AA5157" w14:textId="77777777" w:rsidR="00F71CC6" w:rsidRPr="00201AEE" w:rsidRDefault="00AB307F" w:rsidP="00F71CC6">
      <w:pPr>
        <w:pStyle w:val="Rubrik4utannumrering"/>
        <w:rPr>
          <w:i/>
          <w:sz w:val="18"/>
          <w:szCs w:val="18"/>
        </w:rPr>
      </w:pPr>
      <w:r w:rsidRPr="00201AEE">
        <w:rPr>
          <w:i/>
          <w:sz w:val="18"/>
          <w:szCs w:val="18"/>
        </w:rPr>
        <w:t>Tystnadsplikt</w:t>
      </w:r>
    </w:p>
    <w:p w14:paraId="28FF31A7" w14:textId="77777777" w:rsidR="00F71CC6" w:rsidRPr="00C17051" w:rsidRDefault="00AB307F" w:rsidP="00F71CC6">
      <w:pPr>
        <w:pStyle w:val="Brdtext"/>
        <w:rPr>
          <w:i/>
          <w:sz w:val="18"/>
          <w:szCs w:val="18"/>
        </w:rPr>
      </w:pPr>
      <w:r w:rsidRPr="00201AEE">
        <w:rPr>
          <w:b/>
          <w:i/>
          <w:sz w:val="18"/>
          <w:szCs w:val="18"/>
        </w:rPr>
        <w:t>1 c §</w:t>
      </w:r>
      <w:r w:rsidRPr="00201AEE">
        <w:rPr>
          <w:i/>
          <w:sz w:val="18"/>
          <w:szCs w:val="18"/>
        </w:rPr>
        <w:t xml:space="preserve"> Den som </w:t>
      </w:r>
      <w:r>
        <w:rPr>
          <w:i/>
          <w:sz w:val="18"/>
          <w:szCs w:val="18"/>
        </w:rPr>
        <w:t xml:space="preserve">i enskild verksamhet </w:t>
      </w:r>
      <w:r w:rsidRPr="00201AEE">
        <w:rPr>
          <w:i/>
          <w:sz w:val="18"/>
          <w:szCs w:val="18"/>
        </w:rPr>
        <w:t xml:space="preserve">utför </w:t>
      </w:r>
      <w:r w:rsidRPr="00847AD1">
        <w:rPr>
          <w:i/>
          <w:sz w:val="18"/>
          <w:szCs w:val="18"/>
        </w:rPr>
        <w:t>eller har utfört</w:t>
      </w:r>
      <w:r>
        <w:rPr>
          <w:i/>
        </w:rPr>
        <w:t xml:space="preserve"> </w:t>
      </w:r>
      <w:r w:rsidRPr="00201AEE">
        <w:rPr>
          <w:i/>
          <w:sz w:val="18"/>
          <w:szCs w:val="18"/>
        </w:rPr>
        <w:t xml:space="preserve">offentlig kontroll eller </w:t>
      </w:r>
      <w:r w:rsidRPr="00C17051">
        <w:rPr>
          <w:i/>
          <w:sz w:val="18"/>
          <w:szCs w:val="18"/>
        </w:rPr>
        <w:t>annan offentlig verksamhet får inte obehörigen röja eller utnyttja det som han eller hon har fått känne</w:t>
      </w:r>
      <w:r w:rsidRPr="00C17051">
        <w:rPr>
          <w:i/>
          <w:sz w:val="18"/>
          <w:szCs w:val="18"/>
        </w:rPr>
        <w:softHyphen/>
        <w:t xml:space="preserve">dom om </w:t>
      </w:r>
      <w:r w:rsidRPr="00C17051">
        <w:rPr>
          <w:i/>
          <w:iCs/>
          <w:sz w:val="18"/>
          <w:szCs w:val="18"/>
        </w:rPr>
        <w:t>medan</w:t>
      </w:r>
      <w:r w:rsidRPr="00C17051">
        <w:rPr>
          <w:i/>
          <w:sz w:val="18"/>
          <w:szCs w:val="18"/>
        </w:rPr>
        <w:t xml:space="preserve"> uppgifterna utfördes.</w:t>
      </w:r>
      <w:r>
        <w:rPr>
          <w:i/>
          <w:sz w:val="18"/>
          <w:szCs w:val="18"/>
        </w:rPr>
        <w:t xml:space="preserve"> </w:t>
      </w:r>
      <w:r w:rsidRPr="00B94839">
        <w:rPr>
          <w:i/>
          <w:sz w:val="18"/>
          <w:szCs w:val="18"/>
        </w:rPr>
        <w:t xml:space="preserve">Detsamma ska gälla den som i enskild verksamhet utför </w:t>
      </w:r>
      <w:r w:rsidRPr="00847AD1">
        <w:rPr>
          <w:i/>
          <w:sz w:val="18"/>
          <w:szCs w:val="18"/>
        </w:rPr>
        <w:t>eller har utfört</w:t>
      </w:r>
      <w:r>
        <w:rPr>
          <w:i/>
        </w:rPr>
        <w:t xml:space="preserve"> </w:t>
      </w:r>
      <w:r w:rsidRPr="00B94839">
        <w:rPr>
          <w:i/>
          <w:sz w:val="18"/>
          <w:szCs w:val="18"/>
        </w:rPr>
        <w:t>laboratorieanalyser, laboratorietester eller laboratoriediagnostik på prover som tas vid offentlig kontroll och annan offentlig verksamhet</w:t>
      </w:r>
      <w:r>
        <w:rPr>
          <w:i/>
          <w:sz w:val="18"/>
          <w:szCs w:val="18"/>
        </w:rPr>
        <w:t>.</w:t>
      </w:r>
    </w:p>
    <w:p w14:paraId="61208C3D" w14:textId="77777777" w:rsidR="00F71CC6" w:rsidRPr="00C17051" w:rsidRDefault="00AB307F" w:rsidP="00F71CC6">
      <w:pPr>
        <w:pStyle w:val="Brdtextmedindrag"/>
        <w:rPr>
          <w:i/>
          <w:sz w:val="18"/>
          <w:szCs w:val="18"/>
        </w:rPr>
      </w:pPr>
      <w:r w:rsidRPr="00C17051">
        <w:rPr>
          <w:i/>
          <w:sz w:val="18"/>
          <w:szCs w:val="18"/>
        </w:rPr>
        <w:t>I det allmännas verksamhet tillämpas offentlighets- och sekretesslagen (2009:400) i stället för första stycket.</w:t>
      </w:r>
    </w:p>
    <w:p w14:paraId="38B0DF52" w14:textId="77777777" w:rsidR="00F71CC6" w:rsidRDefault="00F71CC6" w:rsidP="00F71CC6">
      <w:pPr>
        <w:pStyle w:val="Brdtext"/>
      </w:pPr>
    </w:p>
    <w:p w14:paraId="74741A7D" w14:textId="77777777" w:rsidR="00F71CC6" w:rsidRDefault="00AB307F" w:rsidP="00F71CC6">
      <w:pPr>
        <w:pStyle w:val="Brdtext"/>
      </w:pPr>
      <w:r>
        <w:t xml:space="preserve">Paragrafen är ny. Övervägandena finns i avsnitten </w:t>
      </w:r>
      <w:r w:rsidRPr="00904402">
        <w:t>6.6 och 15.11.</w:t>
      </w:r>
    </w:p>
    <w:p w14:paraId="2529151D" w14:textId="5E6A0796" w:rsidR="00F71CC6" w:rsidRDefault="00AB307F" w:rsidP="00F71CC6">
      <w:pPr>
        <w:pStyle w:val="Brdtextmedindrag"/>
      </w:pPr>
      <w:r>
        <w:t xml:space="preserve">I första stycket föreskrivs att den som i enskild verksamhet utför </w:t>
      </w:r>
      <w:r w:rsidRPr="00847AD1">
        <w:rPr>
          <w:iCs/>
        </w:rPr>
        <w:t xml:space="preserve">eller har utfört </w:t>
      </w:r>
      <w:r>
        <w:t xml:space="preserve">offentlig kontroll eller annan offentlig verksamhet inte obehörigen får röja eller utnyttja det som han eller hon har fått kännedom om under utförandet av sina uppgifter. Tystnadsplikt gäller även för den som i enskild verksamhet utför </w:t>
      </w:r>
      <w:r w:rsidRPr="00847AD1">
        <w:rPr>
          <w:iCs/>
        </w:rPr>
        <w:t>eller har utfört</w:t>
      </w:r>
      <w:r>
        <w:rPr>
          <w:i/>
        </w:rPr>
        <w:t xml:space="preserve"> </w:t>
      </w:r>
      <w:r>
        <w:t>laboratorieanalyser, laboratorietester eller laboratoriediagnostik på prover som tas vid offentlig kontroll och annan offentlig verksamhet. Innebörden av obehörighetsrekvisitet ska tolkas med ledning av de skaderekvisit som finns i motsvarande bestämmelser i offentlighets- och sekretesslagen, jfr avsnitt 6.6.</w:t>
      </w:r>
    </w:p>
    <w:p w14:paraId="341BBBFF" w14:textId="77777777" w:rsidR="00F71CC6" w:rsidRDefault="00AB307F" w:rsidP="00F71CC6">
      <w:pPr>
        <w:pStyle w:val="Brdtextmedindrag"/>
      </w:pPr>
      <w:r>
        <w:t>Vid tillämpningen av bestämmelsen bör även artikel 8 i den nya kontrollförordningen beaktas. Artikeln gäller inte bara myndigheter utan även officiella veterinärer, organ med delegerade uppgifter och fysiska personer som har delegerats vissa uppgifter samt officiella laboratorier.</w:t>
      </w:r>
      <w:r w:rsidRPr="00D55420">
        <w:t xml:space="preserve"> </w:t>
      </w:r>
    </w:p>
    <w:p w14:paraId="270803E6" w14:textId="77777777" w:rsidR="00F71CC6" w:rsidRDefault="00AB307F" w:rsidP="00F71CC6">
      <w:pPr>
        <w:pStyle w:val="Brdtextmedindrag"/>
      </w:pPr>
      <w:r w:rsidRPr="00D55420">
        <w:t xml:space="preserve">Bestämmelsen har fått sin utformning efter synpunkter från </w:t>
      </w:r>
      <w:r w:rsidRPr="00D55420">
        <w:rPr>
          <w:i/>
          <w:iCs/>
        </w:rPr>
        <w:t>Lagrådet.</w:t>
      </w:r>
    </w:p>
    <w:p w14:paraId="798A555C" w14:textId="77777777" w:rsidR="00F71CC6" w:rsidRDefault="00AB307F" w:rsidP="00F71CC6">
      <w:pPr>
        <w:pStyle w:val="Brdtextmedindrag"/>
      </w:pPr>
      <w:r>
        <w:t>I andra stycket upplyses om att bestämmelserna i offentlighets- och sekretess</w:t>
      </w:r>
      <w:r>
        <w:softHyphen/>
        <w:t xml:space="preserve">lagen gäller för myndigheterna. </w:t>
      </w:r>
    </w:p>
    <w:p w14:paraId="4AF99D36" w14:textId="77777777" w:rsidR="00F71CC6" w:rsidRPr="00200A77" w:rsidRDefault="00AB307F" w:rsidP="00F71CC6">
      <w:pPr>
        <w:pStyle w:val="Rubrik4utannumrering"/>
        <w:rPr>
          <w:sz w:val="18"/>
          <w:szCs w:val="18"/>
        </w:rPr>
      </w:pPr>
      <w:r w:rsidRPr="00200A77">
        <w:rPr>
          <w:sz w:val="18"/>
          <w:szCs w:val="18"/>
        </w:rPr>
        <w:t xml:space="preserve">Föreskrifter om offentlig kontroll </w:t>
      </w:r>
      <w:r w:rsidRPr="00200A77">
        <w:rPr>
          <w:i/>
          <w:sz w:val="18"/>
          <w:szCs w:val="18"/>
        </w:rPr>
        <w:t>och annan offentlig verksamhet</w:t>
      </w:r>
    </w:p>
    <w:p w14:paraId="651104F2" w14:textId="77777777" w:rsidR="00F71CC6" w:rsidRPr="00200A77" w:rsidRDefault="00AB307F" w:rsidP="00F71CC6">
      <w:pPr>
        <w:pStyle w:val="Brdtext"/>
        <w:rPr>
          <w:sz w:val="18"/>
          <w:szCs w:val="18"/>
        </w:rPr>
      </w:pPr>
      <w:r w:rsidRPr="00200A77">
        <w:rPr>
          <w:b/>
          <w:sz w:val="18"/>
          <w:szCs w:val="18"/>
        </w:rPr>
        <w:t>6 §</w:t>
      </w:r>
      <w:r w:rsidRPr="00200A77">
        <w:rPr>
          <w:sz w:val="18"/>
          <w:szCs w:val="18"/>
        </w:rPr>
        <w:t xml:space="preserve"> Regeringen eller den myndighet som regeringen bestämmer får meddela före</w:t>
      </w:r>
      <w:r>
        <w:rPr>
          <w:sz w:val="18"/>
          <w:szCs w:val="18"/>
        </w:rPr>
        <w:softHyphen/>
      </w:r>
      <w:r w:rsidRPr="00200A77">
        <w:rPr>
          <w:sz w:val="18"/>
          <w:szCs w:val="18"/>
        </w:rPr>
        <w:t>skrifter om</w:t>
      </w:r>
    </w:p>
    <w:p w14:paraId="58F79A12" w14:textId="77777777" w:rsidR="00F71CC6" w:rsidRPr="00200A77" w:rsidRDefault="00AB307F" w:rsidP="00F71CC6">
      <w:pPr>
        <w:pStyle w:val="Brdtextmedindrag"/>
        <w:rPr>
          <w:sz w:val="18"/>
          <w:szCs w:val="18"/>
        </w:rPr>
      </w:pPr>
      <w:r w:rsidRPr="00200A77">
        <w:rPr>
          <w:sz w:val="18"/>
          <w:szCs w:val="18"/>
        </w:rPr>
        <w:t xml:space="preserve">1. </w:t>
      </w:r>
      <w:r w:rsidRPr="00200A77">
        <w:rPr>
          <w:i/>
          <w:sz w:val="18"/>
          <w:szCs w:val="18"/>
        </w:rPr>
        <w:t xml:space="preserve">hur ett organ med delegerade uppgifter eller en fysisk person som </w:t>
      </w:r>
      <w:r>
        <w:rPr>
          <w:i/>
          <w:sz w:val="18"/>
          <w:szCs w:val="18"/>
        </w:rPr>
        <w:t xml:space="preserve">har </w:t>
      </w:r>
      <w:r w:rsidRPr="00200A77">
        <w:rPr>
          <w:i/>
          <w:sz w:val="18"/>
          <w:szCs w:val="18"/>
        </w:rPr>
        <w:t>dele</w:t>
      </w:r>
      <w:r>
        <w:rPr>
          <w:i/>
          <w:sz w:val="18"/>
          <w:szCs w:val="18"/>
        </w:rPr>
        <w:softHyphen/>
      </w:r>
      <w:r w:rsidRPr="00200A77">
        <w:rPr>
          <w:i/>
          <w:sz w:val="18"/>
          <w:szCs w:val="18"/>
        </w:rPr>
        <w:t>gerats vissa uppgifter ska bedriva offentlig kontroll och annan offentlig verksam</w:t>
      </w:r>
      <w:r>
        <w:rPr>
          <w:i/>
          <w:sz w:val="18"/>
          <w:szCs w:val="18"/>
        </w:rPr>
        <w:softHyphen/>
      </w:r>
      <w:r w:rsidRPr="00200A77">
        <w:rPr>
          <w:i/>
          <w:sz w:val="18"/>
          <w:szCs w:val="18"/>
        </w:rPr>
        <w:t>het</w:t>
      </w:r>
      <w:r w:rsidRPr="00200A77">
        <w:rPr>
          <w:sz w:val="18"/>
          <w:szCs w:val="18"/>
        </w:rPr>
        <w:t xml:space="preserve">, </w:t>
      </w:r>
    </w:p>
    <w:p w14:paraId="2DDE7C6E" w14:textId="77777777" w:rsidR="00F71CC6" w:rsidRPr="00200A77" w:rsidRDefault="00AB307F" w:rsidP="00F71CC6">
      <w:pPr>
        <w:pStyle w:val="Brdtextmedindrag"/>
        <w:rPr>
          <w:sz w:val="18"/>
          <w:szCs w:val="18"/>
        </w:rPr>
      </w:pPr>
      <w:r w:rsidRPr="00200A77">
        <w:rPr>
          <w:sz w:val="18"/>
          <w:szCs w:val="18"/>
        </w:rPr>
        <w:t xml:space="preserve">2. skyldighet för </w:t>
      </w:r>
      <w:r w:rsidRPr="00521A5D">
        <w:rPr>
          <w:sz w:val="18"/>
          <w:szCs w:val="18"/>
        </w:rPr>
        <w:t xml:space="preserve">ett </w:t>
      </w:r>
      <w:r w:rsidRPr="00200A77">
        <w:rPr>
          <w:i/>
          <w:sz w:val="18"/>
          <w:szCs w:val="18"/>
        </w:rPr>
        <w:t>organ med delegerade uppgifter, eller en fysisk person som har delegerats vissa uppgifter,</w:t>
      </w:r>
      <w:r w:rsidRPr="00200A77">
        <w:rPr>
          <w:sz w:val="18"/>
          <w:szCs w:val="18"/>
        </w:rPr>
        <w:t xml:space="preserve"> att lämna information till den samordnande kontrollmyndighet som avses i 3 §, </w:t>
      </w:r>
      <w:r w:rsidRPr="00200A77">
        <w:rPr>
          <w:i/>
          <w:sz w:val="18"/>
          <w:szCs w:val="18"/>
        </w:rPr>
        <w:t>och</w:t>
      </w:r>
    </w:p>
    <w:p w14:paraId="4B586446" w14:textId="77777777" w:rsidR="00F71CC6" w:rsidRPr="00200A77" w:rsidRDefault="00AB307F" w:rsidP="00F71CC6">
      <w:pPr>
        <w:pStyle w:val="Brdtextmedindrag"/>
        <w:rPr>
          <w:sz w:val="18"/>
          <w:szCs w:val="18"/>
        </w:rPr>
      </w:pPr>
      <w:r w:rsidRPr="00200A77">
        <w:rPr>
          <w:i/>
          <w:sz w:val="18"/>
          <w:szCs w:val="18"/>
        </w:rPr>
        <w:t>3. skyldighet för ett organ med delegerade uppgifter eller en fysisk person som har delegerats vissa uppgifter att lämna information och ge in handlingar till den myndighet som har delegerat uppgiften</w:t>
      </w:r>
      <w:r w:rsidRPr="00200A77">
        <w:rPr>
          <w:sz w:val="18"/>
          <w:szCs w:val="18"/>
        </w:rPr>
        <w:t>.</w:t>
      </w:r>
    </w:p>
    <w:p w14:paraId="190BA2E1" w14:textId="77777777" w:rsidR="00F71CC6" w:rsidRPr="00200A77" w:rsidRDefault="00F71CC6" w:rsidP="00F71CC6">
      <w:pPr>
        <w:pStyle w:val="Brdtext"/>
        <w:rPr>
          <w:sz w:val="18"/>
          <w:szCs w:val="18"/>
        </w:rPr>
      </w:pPr>
    </w:p>
    <w:p w14:paraId="6E745638" w14:textId="77777777" w:rsidR="00F71CC6" w:rsidRDefault="00AB307F" w:rsidP="00F71CC6">
      <w:pPr>
        <w:pStyle w:val="Brdtext"/>
      </w:pPr>
      <w:r>
        <w:t>Paragrafen innehåller bestämmelser om rätt för regeringen eller den myndighet som regeringen bestämmer att meddela föreskrifter om offent</w:t>
      </w:r>
      <w:r>
        <w:softHyphen/>
        <w:t>lig kontroll. Övervägandena finns i avsnitt 15.4.</w:t>
      </w:r>
    </w:p>
    <w:p w14:paraId="001CA34D" w14:textId="77777777" w:rsidR="00F71CC6" w:rsidRDefault="00AB307F" w:rsidP="00F71CC6">
      <w:pPr>
        <w:pStyle w:val="Brdtextmedindrag"/>
      </w:pPr>
      <w:r>
        <w:t xml:space="preserve">Bemyndigandet i </w:t>
      </w:r>
      <w:r w:rsidRPr="002674E6">
        <w:rPr>
          <w:i/>
          <w:iCs/>
        </w:rPr>
        <w:t>punk</w:t>
      </w:r>
      <w:r>
        <w:rPr>
          <w:i/>
          <w:iCs/>
        </w:rPr>
        <w:t>t</w:t>
      </w:r>
      <w:r>
        <w:t xml:space="preserve"> </w:t>
      </w:r>
      <w:r w:rsidRPr="00216ED4">
        <w:rPr>
          <w:i/>
          <w:iCs/>
        </w:rPr>
        <w:t>1</w:t>
      </w:r>
      <w:r>
        <w:t xml:space="preserve"> ändras så att det begränsas till föreskrifter riktade till organ med delegerade uppgifter och fysiska personer som delegerats vissa uppgifter. Det utökas dock till att också möjliggöra före</w:t>
      </w:r>
      <w:r>
        <w:softHyphen/>
        <w:t>skrifter om annan offentlig verksamhet. Föreskrifter om hur statliga myndigheter ska bedriva offentlig kontroll eller annan offentlig verksam</w:t>
      </w:r>
      <w:r>
        <w:softHyphen/>
        <w:t>het kan meddelas utan bemyndigande i lag.</w:t>
      </w:r>
    </w:p>
    <w:p w14:paraId="65B16550" w14:textId="77777777" w:rsidR="00F71CC6" w:rsidRDefault="00AB307F" w:rsidP="00F71CC6">
      <w:pPr>
        <w:pStyle w:val="Brdtextmedindrag"/>
      </w:pPr>
      <w:r>
        <w:t xml:space="preserve">I </w:t>
      </w:r>
      <w:r w:rsidRPr="001F1257">
        <w:rPr>
          <w:i/>
          <w:iCs/>
        </w:rPr>
        <w:t>punkt</w:t>
      </w:r>
      <w:r>
        <w:t xml:space="preserve"> </w:t>
      </w:r>
      <w:r w:rsidRPr="00216ED4">
        <w:rPr>
          <w:i/>
          <w:iCs/>
        </w:rPr>
        <w:t>2</w:t>
      </w:r>
      <w:r>
        <w:t xml:space="preserve"> ersätts uttrycket ”kontrollorgan” med ”ett organ med delege</w:t>
      </w:r>
      <w:r>
        <w:softHyphen/>
        <w:t xml:space="preserve">rade uppgifter eller en fysisk person som har delegerats vissa uppgifter”. </w:t>
      </w:r>
    </w:p>
    <w:p w14:paraId="61888B93" w14:textId="77777777" w:rsidR="00F71CC6" w:rsidRDefault="00AB307F" w:rsidP="00F71CC6">
      <w:pPr>
        <w:pStyle w:val="Brdtextmedindrag"/>
      </w:pPr>
      <w:r>
        <w:t xml:space="preserve">Bemyndigandet i </w:t>
      </w:r>
      <w:r w:rsidRPr="00A6475F">
        <w:rPr>
          <w:i/>
          <w:iCs/>
        </w:rPr>
        <w:t>punkt</w:t>
      </w:r>
      <w:r>
        <w:t xml:space="preserve"> </w:t>
      </w:r>
      <w:r w:rsidRPr="00216ED4">
        <w:rPr>
          <w:i/>
          <w:iCs/>
        </w:rPr>
        <w:t>3</w:t>
      </w:r>
      <w:r>
        <w:t xml:space="preserve"> är nytt och avser föreskrifter om skyldighet att lämna information och ge in handlingar till den myndighet som delegerat uppgiften. I den delen kompletterar bemyndigandet de skyldigheter som följer av artikel 32 i den nya kontrollförordningen.</w:t>
      </w:r>
    </w:p>
    <w:p w14:paraId="4E5F62A3" w14:textId="77777777" w:rsidR="00F71CC6" w:rsidRPr="00A45E19" w:rsidRDefault="00AB307F" w:rsidP="00F71CC6">
      <w:pPr>
        <w:pStyle w:val="Rubrik4utannumrering"/>
        <w:rPr>
          <w:i/>
          <w:sz w:val="18"/>
          <w:szCs w:val="18"/>
        </w:rPr>
      </w:pPr>
      <w:r w:rsidRPr="00A45E19">
        <w:rPr>
          <w:i/>
          <w:sz w:val="18"/>
          <w:szCs w:val="18"/>
        </w:rPr>
        <w:t>Föreskrifter om uppgiftslämnande</w:t>
      </w:r>
    </w:p>
    <w:p w14:paraId="3C57F80F" w14:textId="77777777" w:rsidR="00F71CC6" w:rsidRPr="00A45E19" w:rsidRDefault="00AB307F" w:rsidP="00F71CC6">
      <w:pPr>
        <w:pStyle w:val="Brdtext"/>
        <w:rPr>
          <w:i/>
          <w:sz w:val="18"/>
          <w:szCs w:val="18"/>
        </w:rPr>
      </w:pPr>
      <w:r w:rsidRPr="00A45E19">
        <w:rPr>
          <w:b/>
          <w:i/>
          <w:sz w:val="18"/>
          <w:szCs w:val="18"/>
        </w:rPr>
        <w:t>6 a §</w:t>
      </w:r>
      <w:r w:rsidRPr="00A45E19">
        <w:rPr>
          <w:i/>
          <w:sz w:val="18"/>
          <w:szCs w:val="18"/>
        </w:rPr>
        <w:t xml:space="preserve"> Regeringen eller den myndighet som regeringen bestämmer får meddela föreskrifter om skyldighet för djurhållare att lämna uppgifter om sin djurhållning till en kontrollmyndighet, ett organ med delegerade uppgifter eller en fysisk person som har delegerats vissa uppgifter.</w:t>
      </w:r>
    </w:p>
    <w:p w14:paraId="15D4200F" w14:textId="77777777" w:rsidR="00F71CC6" w:rsidRDefault="00F71CC6" w:rsidP="00F71CC6">
      <w:pPr>
        <w:pStyle w:val="Brdtext"/>
      </w:pPr>
    </w:p>
    <w:p w14:paraId="05DE934E" w14:textId="77777777" w:rsidR="00F71CC6" w:rsidRPr="00CA6893" w:rsidRDefault="00AB307F" w:rsidP="00F71CC6">
      <w:pPr>
        <w:pStyle w:val="Brdtext"/>
      </w:pPr>
      <w:r>
        <w:t>Paragrafen är ny.</w:t>
      </w:r>
      <w:r w:rsidRPr="00CA6893">
        <w:t xml:space="preserve"> Övervägandena finns i avsnitt 15.5.</w:t>
      </w:r>
    </w:p>
    <w:p w14:paraId="46C5BF1F" w14:textId="77777777" w:rsidR="00F71CC6" w:rsidRDefault="00AB307F" w:rsidP="00F71CC6">
      <w:pPr>
        <w:pStyle w:val="Brdtextmedindrag"/>
      </w:pPr>
      <w:r>
        <w:t xml:space="preserve">Bestämmelsen innehåller ett bemyndigande för regeringen eller den myndighet som regeringen bestämmer att meddela föreskrifter om skyldighet för djurhållare att lämna uppgifter om sin djurhållning till en kontrollmyndighet, ett organ med delegerade uppgifter eller en fysisk person som har delegerats vissa uppgifter. </w:t>
      </w:r>
    </w:p>
    <w:p w14:paraId="2B41F369" w14:textId="77777777" w:rsidR="00F71CC6" w:rsidRPr="00A45E19" w:rsidRDefault="00AB307F" w:rsidP="00F71CC6">
      <w:pPr>
        <w:pStyle w:val="Rubrik4utannumrering"/>
        <w:rPr>
          <w:sz w:val="18"/>
          <w:szCs w:val="18"/>
        </w:rPr>
      </w:pPr>
      <w:r w:rsidRPr="00A45E19">
        <w:rPr>
          <w:sz w:val="18"/>
          <w:szCs w:val="18"/>
        </w:rPr>
        <w:t xml:space="preserve">Offentlig kontroll </w:t>
      </w:r>
      <w:r w:rsidRPr="00A45E19">
        <w:rPr>
          <w:i/>
          <w:sz w:val="18"/>
          <w:szCs w:val="18"/>
        </w:rPr>
        <w:t>och annan offentlig verksamhet</w:t>
      </w:r>
      <w:r w:rsidRPr="00A45E19">
        <w:rPr>
          <w:sz w:val="18"/>
          <w:szCs w:val="18"/>
        </w:rPr>
        <w:t xml:space="preserve"> som </w:t>
      </w:r>
      <w:r w:rsidRPr="00A45E19">
        <w:rPr>
          <w:i/>
          <w:sz w:val="18"/>
          <w:szCs w:val="18"/>
        </w:rPr>
        <w:t>inte omfattas av förordning (EU) 2017/625</w:t>
      </w:r>
    </w:p>
    <w:p w14:paraId="1C23D33F" w14:textId="77777777" w:rsidR="00F71CC6" w:rsidRPr="00A45E19" w:rsidRDefault="00AB307F" w:rsidP="00F71CC6">
      <w:pPr>
        <w:pStyle w:val="Brdtext"/>
        <w:rPr>
          <w:sz w:val="18"/>
          <w:szCs w:val="18"/>
        </w:rPr>
      </w:pPr>
      <w:r w:rsidRPr="00A45E19">
        <w:rPr>
          <w:b/>
          <w:sz w:val="18"/>
          <w:szCs w:val="18"/>
        </w:rPr>
        <w:t>7 §</w:t>
      </w:r>
      <w:r w:rsidRPr="00A45E19">
        <w:rPr>
          <w:sz w:val="18"/>
          <w:szCs w:val="18"/>
        </w:rPr>
        <w:t xml:space="preserve"> </w:t>
      </w:r>
      <w:r w:rsidRPr="00A45E19">
        <w:rPr>
          <w:i/>
          <w:iCs/>
          <w:sz w:val="18"/>
          <w:szCs w:val="18"/>
        </w:rPr>
        <w:t>Vid</w:t>
      </w:r>
      <w:r w:rsidRPr="00A45E19">
        <w:rPr>
          <w:sz w:val="18"/>
          <w:szCs w:val="18"/>
        </w:rPr>
        <w:t xml:space="preserve"> offentlig kontroll </w:t>
      </w:r>
      <w:r w:rsidRPr="00A45E19">
        <w:rPr>
          <w:i/>
          <w:sz w:val="18"/>
          <w:szCs w:val="18"/>
        </w:rPr>
        <w:t>och annan offentlig verksamhet</w:t>
      </w:r>
      <w:r w:rsidRPr="00A45E19">
        <w:rPr>
          <w:sz w:val="18"/>
          <w:szCs w:val="18"/>
        </w:rPr>
        <w:t xml:space="preserve"> </w:t>
      </w:r>
      <w:r w:rsidRPr="00A45E19">
        <w:rPr>
          <w:i/>
          <w:sz w:val="18"/>
          <w:szCs w:val="18"/>
        </w:rPr>
        <w:t>tillämpas förordning (EU) 2017/625</w:t>
      </w:r>
      <w:r>
        <w:rPr>
          <w:sz w:val="18"/>
          <w:szCs w:val="18"/>
        </w:rPr>
        <w:t xml:space="preserve"> </w:t>
      </w:r>
      <w:r w:rsidRPr="00A45E19">
        <w:rPr>
          <w:i/>
          <w:sz w:val="18"/>
          <w:szCs w:val="18"/>
        </w:rPr>
        <w:t>i fråga om</w:t>
      </w:r>
      <w:r w:rsidRPr="00A45E19">
        <w:rPr>
          <w:sz w:val="18"/>
          <w:szCs w:val="18"/>
        </w:rPr>
        <w:t xml:space="preserve"> djurhållare som håller </w:t>
      </w:r>
      <w:r w:rsidRPr="00A45E19">
        <w:rPr>
          <w:i/>
          <w:sz w:val="18"/>
          <w:szCs w:val="18"/>
        </w:rPr>
        <w:t xml:space="preserve">animalieproducerande djur och </w:t>
      </w:r>
      <w:r>
        <w:rPr>
          <w:i/>
          <w:iCs/>
          <w:sz w:val="18"/>
          <w:szCs w:val="18"/>
        </w:rPr>
        <w:t xml:space="preserve">i fråga om </w:t>
      </w:r>
      <w:r w:rsidRPr="00A45E19">
        <w:rPr>
          <w:i/>
          <w:sz w:val="18"/>
          <w:szCs w:val="18"/>
        </w:rPr>
        <w:t>sådana som ansvarar för levande ryggradsdjur vid transport i samband med ekonomisk verksamhet</w:t>
      </w:r>
      <w:r w:rsidRPr="00A45E19">
        <w:rPr>
          <w:sz w:val="18"/>
          <w:szCs w:val="18"/>
        </w:rPr>
        <w:t>.</w:t>
      </w:r>
    </w:p>
    <w:p w14:paraId="256BD208" w14:textId="77777777" w:rsidR="00F71CC6" w:rsidRPr="00A45E19" w:rsidRDefault="00AB307F" w:rsidP="00F71CC6">
      <w:pPr>
        <w:pStyle w:val="Brdtextmedindrag"/>
        <w:rPr>
          <w:sz w:val="18"/>
          <w:szCs w:val="18"/>
        </w:rPr>
      </w:pPr>
      <w:r w:rsidRPr="00A45E19">
        <w:rPr>
          <w:sz w:val="18"/>
          <w:szCs w:val="18"/>
        </w:rPr>
        <w:t xml:space="preserve">Regeringen får meddela föreskrifter om att förordning </w:t>
      </w:r>
      <w:r w:rsidRPr="00A45E19">
        <w:rPr>
          <w:i/>
          <w:sz w:val="18"/>
          <w:szCs w:val="18"/>
        </w:rPr>
        <w:t>(EU) 2017/625</w:t>
      </w:r>
      <w:r w:rsidRPr="00A45E19">
        <w:rPr>
          <w:sz w:val="18"/>
          <w:szCs w:val="18"/>
        </w:rPr>
        <w:t xml:space="preserve"> ska tillämpas helt eller delvis vid offentlig kontroll </w:t>
      </w:r>
      <w:r w:rsidRPr="00A45E19">
        <w:rPr>
          <w:i/>
          <w:sz w:val="18"/>
          <w:szCs w:val="18"/>
        </w:rPr>
        <w:t>och annan offentlig verksamhet</w:t>
      </w:r>
      <w:r w:rsidRPr="00A45E19">
        <w:rPr>
          <w:sz w:val="18"/>
          <w:szCs w:val="18"/>
        </w:rPr>
        <w:t xml:space="preserve"> </w:t>
      </w:r>
      <w:r w:rsidRPr="00A45E19">
        <w:rPr>
          <w:i/>
          <w:sz w:val="18"/>
          <w:szCs w:val="18"/>
        </w:rPr>
        <w:t>i fråga om</w:t>
      </w:r>
      <w:r w:rsidRPr="00A45E19">
        <w:rPr>
          <w:sz w:val="18"/>
          <w:szCs w:val="18"/>
        </w:rPr>
        <w:t xml:space="preserve"> andra djurhållare än sådana som </w:t>
      </w:r>
      <w:r w:rsidRPr="00A45E19">
        <w:rPr>
          <w:i/>
          <w:sz w:val="18"/>
          <w:szCs w:val="18"/>
        </w:rPr>
        <w:t>avses i första stycket</w:t>
      </w:r>
      <w:r w:rsidRPr="00A45E19">
        <w:rPr>
          <w:sz w:val="18"/>
          <w:szCs w:val="18"/>
        </w:rPr>
        <w:t>.</w:t>
      </w:r>
    </w:p>
    <w:p w14:paraId="346554F3" w14:textId="77777777" w:rsidR="00F71CC6" w:rsidRPr="00EA3B51" w:rsidRDefault="00F71CC6" w:rsidP="00F71CC6">
      <w:pPr>
        <w:pStyle w:val="Brdtext"/>
        <w:rPr>
          <w:sz w:val="18"/>
          <w:szCs w:val="18"/>
        </w:rPr>
      </w:pPr>
    </w:p>
    <w:p w14:paraId="2E78B22A" w14:textId="77777777" w:rsidR="00F71CC6" w:rsidRDefault="00AB307F" w:rsidP="00F71CC6">
      <w:pPr>
        <w:pStyle w:val="Brdtext"/>
      </w:pPr>
      <w:r>
        <w:t xml:space="preserve">I </w:t>
      </w:r>
      <w:r w:rsidRPr="001A133D">
        <w:t xml:space="preserve">paragrafen </w:t>
      </w:r>
      <w:r>
        <w:t>upplyses om vilket tillämpningsområde den gällande kontrollför</w:t>
      </w:r>
      <w:r>
        <w:softHyphen/>
        <w:t>ordningen har när det gäller kontroll av djurskyddsregler. Regeringen ges också rätt att meddela föreskrifter om att kontrollförord</w:t>
      </w:r>
      <w:r>
        <w:softHyphen/>
        <w:t>ningen ska tillämpas helt eller delvis vid offentlig kontroll av andra djur</w:t>
      </w:r>
      <w:r>
        <w:softHyphen/>
        <w:t xml:space="preserve">hållare än sådana som omfattas av kontrollförordningen. </w:t>
      </w:r>
    </w:p>
    <w:p w14:paraId="6757BE76" w14:textId="18D0843C" w:rsidR="00F71CC6" w:rsidRDefault="00AB307F" w:rsidP="00F71CC6">
      <w:pPr>
        <w:pStyle w:val="Brdtextmedindrag"/>
      </w:pPr>
      <w:r>
        <w:t>Ändringarna i paragrafen innebär att bestämmelsen anpassas till den nya kontrollförordningens tillämpningsområde. Övervägandena finns i av</w:t>
      </w:r>
      <w:r>
        <w:softHyphen/>
        <w:t xml:space="preserve">snitten </w:t>
      </w:r>
      <w:r w:rsidRPr="00E31A07">
        <w:t>6.</w:t>
      </w:r>
      <w:r>
        <w:t>1</w:t>
      </w:r>
      <w:r w:rsidRPr="00E31A07">
        <w:t xml:space="preserve"> och 15.6</w:t>
      </w:r>
      <w:r>
        <w:t>.</w:t>
      </w:r>
    </w:p>
    <w:p w14:paraId="2C32A077" w14:textId="1706061B" w:rsidR="00F71CC6" w:rsidRDefault="00AB307F" w:rsidP="00F71CC6">
      <w:pPr>
        <w:pStyle w:val="Brdtextmedindrag"/>
      </w:pPr>
      <w:r>
        <w:t xml:space="preserve">I upplysningsbestämmelsen i </w:t>
      </w:r>
      <w:r w:rsidRPr="001A133D">
        <w:rPr>
          <w:i/>
          <w:iCs/>
        </w:rPr>
        <w:t>första stycket</w:t>
      </w:r>
      <w:r>
        <w:t xml:space="preserve"> anges således att den nya kontrollförordningen innehåller bestämmelser som tillämpas vid offentlig kontroll och annan offentlig verksamhet i fråga om djurhållare som håller animalieproducerande djur och i fråga om sådana som ansvarar för levande ryggradsdjur vid transport i samband med ekonomisk verksamhet. Med ”animalieproducerande djur” avses detsamma som i artikel 2.1 i rådets direktiv 98/58/EG av den 20 juli 1998 om skydd av animalieproduktionens djur, dvs. djur (inklusive fiskar, reptiler och amfibier) som föds upp eller hålls för produktion av livsmedel, ull, skinn eller pälsar eller för annan typ av animalieproduktion. Uttrycket ”transport i samband med ekonomisk verksamhet” har samma innebörd som motsvarande uttryck i artikel 1.5 i </w:t>
      </w:r>
      <w:r w:rsidRPr="00D33C8A">
        <w:t>rådets förordning (EG) nr 1/2005 av den 22 december 2004 om skydd av djur under transport och därmed sammanhängande förfaranden och om ändring av direktiven 64/432/EEG och 93/119/EG och förordning (EG) nr 1255/97</w:t>
      </w:r>
      <w:r>
        <w:t>. Det kan t.ex. vara fråga om transport av djur för uppvisning på cirkus eller i djurpark.</w:t>
      </w:r>
    </w:p>
    <w:p w14:paraId="2D42C8C7" w14:textId="77777777" w:rsidR="00F71CC6" w:rsidRDefault="00AB307F" w:rsidP="00F71CC6">
      <w:pPr>
        <w:pStyle w:val="Brdtextmedindrag"/>
      </w:pPr>
      <w:r>
        <w:t xml:space="preserve">Bemyndigandet i </w:t>
      </w:r>
      <w:r w:rsidRPr="00600649">
        <w:rPr>
          <w:i/>
          <w:iCs/>
        </w:rPr>
        <w:t>andra stycket</w:t>
      </w:r>
      <w:r>
        <w:t xml:space="preserve"> ändras så att regeringen ges rätt att med</w:t>
      </w:r>
      <w:r>
        <w:softHyphen/>
        <w:t xml:space="preserve">dela föreskrifter om att den nya kontrollförordningen ska tillämpas i fråga om andra djurhållare än de som avses i första stycket. </w:t>
      </w:r>
    </w:p>
    <w:p w14:paraId="761D4212" w14:textId="77777777" w:rsidR="00F71CC6" w:rsidRPr="00EA3B51" w:rsidRDefault="00AB307F" w:rsidP="00F71CC6">
      <w:pPr>
        <w:pStyle w:val="Rubrik4utannumrering"/>
        <w:rPr>
          <w:sz w:val="18"/>
          <w:szCs w:val="18"/>
        </w:rPr>
      </w:pPr>
      <w:r w:rsidRPr="00EA3B51">
        <w:rPr>
          <w:sz w:val="18"/>
          <w:szCs w:val="18"/>
        </w:rPr>
        <w:t xml:space="preserve">Avgifter för offentlig kontroll och </w:t>
      </w:r>
      <w:r w:rsidRPr="00EA3B51">
        <w:rPr>
          <w:i/>
          <w:sz w:val="18"/>
          <w:szCs w:val="18"/>
        </w:rPr>
        <w:t>annan offentlig verksamhet</w:t>
      </w:r>
    </w:p>
    <w:p w14:paraId="5B7CAD31" w14:textId="77777777" w:rsidR="00F71CC6" w:rsidRPr="00EA3B51" w:rsidRDefault="00AB307F" w:rsidP="00F71CC6">
      <w:pPr>
        <w:pStyle w:val="Brdtext"/>
        <w:rPr>
          <w:sz w:val="18"/>
          <w:szCs w:val="18"/>
        </w:rPr>
      </w:pPr>
      <w:r w:rsidRPr="00EA3B51">
        <w:rPr>
          <w:b/>
          <w:sz w:val="18"/>
          <w:szCs w:val="18"/>
        </w:rPr>
        <w:t>8 §</w:t>
      </w:r>
      <w:r w:rsidRPr="00EA3B51">
        <w:rPr>
          <w:sz w:val="18"/>
          <w:szCs w:val="18"/>
        </w:rPr>
        <w:t xml:space="preserve"> Regeringen eller den myn</w:t>
      </w:r>
      <w:r w:rsidRPr="00EA3B51">
        <w:rPr>
          <w:sz w:val="18"/>
          <w:szCs w:val="18"/>
        </w:rPr>
        <w:softHyphen/>
        <w:t>dighet som regeringen bestäm</w:t>
      </w:r>
      <w:r w:rsidRPr="00EA3B51">
        <w:rPr>
          <w:sz w:val="18"/>
          <w:szCs w:val="18"/>
        </w:rPr>
        <w:softHyphen/>
        <w:t>mer får meddela före</w:t>
      </w:r>
      <w:r>
        <w:rPr>
          <w:sz w:val="18"/>
          <w:szCs w:val="18"/>
        </w:rPr>
        <w:softHyphen/>
      </w:r>
      <w:r w:rsidRPr="00EA3B51">
        <w:rPr>
          <w:sz w:val="18"/>
          <w:szCs w:val="18"/>
        </w:rPr>
        <w:t>skrifter om skyldighet att betala</w:t>
      </w:r>
      <w:r w:rsidRPr="00EA3B51" w:rsidDel="00B430A0">
        <w:rPr>
          <w:sz w:val="18"/>
          <w:szCs w:val="18"/>
        </w:rPr>
        <w:t xml:space="preserve"> </w:t>
      </w:r>
      <w:r w:rsidRPr="00EA3B51">
        <w:rPr>
          <w:i/>
          <w:sz w:val="18"/>
          <w:szCs w:val="18"/>
        </w:rPr>
        <w:t>avgifter</w:t>
      </w:r>
      <w:r w:rsidRPr="00EA3B51">
        <w:rPr>
          <w:sz w:val="18"/>
          <w:szCs w:val="18"/>
        </w:rPr>
        <w:t xml:space="preserve"> </w:t>
      </w:r>
      <w:r w:rsidRPr="00EA3B51">
        <w:rPr>
          <w:i/>
          <w:sz w:val="18"/>
          <w:szCs w:val="18"/>
        </w:rPr>
        <w:t>för offentlig kontroll och annan offentlig verksamhet</w:t>
      </w:r>
      <w:r w:rsidRPr="00EA3B51">
        <w:rPr>
          <w:sz w:val="18"/>
          <w:szCs w:val="18"/>
        </w:rPr>
        <w:t>.</w:t>
      </w:r>
    </w:p>
    <w:p w14:paraId="590D05FE" w14:textId="77777777" w:rsidR="00F71CC6" w:rsidRPr="00EA3B51" w:rsidRDefault="00AB307F" w:rsidP="00F71CC6">
      <w:pPr>
        <w:pStyle w:val="Brdtextmedindrag"/>
        <w:rPr>
          <w:sz w:val="18"/>
          <w:szCs w:val="18"/>
        </w:rPr>
      </w:pPr>
      <w:r w:rsidRPr="00EA3B51">
        <w:rPr>
          <w:sz w:val="18"/>
          <w:szCs w:val="18"/>
        </w:rPr>
        <w:t>Regeringen eller den myn</w:t>
      </w:r>
      <w:r w:rsidRPr="00EA3B51">
        <w:rPr>
          <w:sz w:val="18"/>
          <w:szCs w:val="18"/>
        </w:rPr>
        <w:softHyphen/>
        <w:t>dighet som regeringen bestäm</w:t>
      </w:r>
      <w:r w:rsidRPr="00EA3B51">
        <w:rPr>
          <w:sz w:val="18"/>
          <w:szCs w:val="18"/>
        </w:rPr>
        <w:softHyphen/>
        <w:t xml:space="preserve">mer får meddela </w:t>
      </w:r>
      <w:r w:rsidRPr="00B46986">
        <w:rPr>
          <w:sz w:val="18"/>
          <w:szCs w:val="18"/>
        </w:rPr>
        <w:t>före</w:t>
      </w:r>
      <w:r>
        <w:rPr>
          <w:sz w:val="18"/>
          <w:szCs w:val="18"/>
        </w:rPr>
        <w:softHyphen/>
      </w:r>
      <w:r w:rsidRPr="00B46986">
        <w:rPr>
          <w:sz w:val="18"/>
          <w:szCs w:val="18"/>
        </w:rPr>
        <w:t>skrifter</w:t>
      </w:r>
      <w:r w:rsidRPr="00EA3B51">
        <w:rPr>
          <w:sz w:val="18"/>
          <w:szCs w:val="18"/>
        </w:rPr>
        <w:t xml:space="preserve"> </w:t>
      </w:r>
      <w:r w:rsidRPr="00B46986">
        <w:rPr>
          <w:sz w:val="18"/>
          <w:szCs w:val="18"/>
        </w:rPr>
        <w:t>om</w:t>
      </w:r>
      <w:r w:rsidRPr="00EA3B51">
        <w:rPr>
          <w:i/>
          <w:sz w:val="18"/>
          <w:szCs w:val="18"/>
        </w:rPr>
        <w:t xml:space="preserve"> beräkning</w:t>
      </w:r>
      <w:r>
        <w:rPr>
          <w:i/>
          <w:sz w:val="18"/>
          <w:szCs w:val="18"/>
        </w:rPr>
        <w:t>en</w:t>
      </w:r>
      <w:r w:rsidRPr="00EA3B51">
        <w:rPr>
          <w:i/>
          <w:sz w:val="18"/>
          <w:szCs w:val="18"/>
        </w:rPr>
        <w:t xml:space="preserve"> av</w:t>
      </w:r>
      <w:r w:rsidRPr="00EA3B51">
        <w:rPr>
          <w:sz w:val="18"/>
          <w:szCs w:val="18"/>
        </w:rPr>
        <w:t xml:space="preserve"> de avgifter som tas ut av </w:t>
      </w:r>
      <w:r w:rsidRPr="00EA3B51">
        <w:rPr>
          <w:i/>
          <w:sz w:val="18"/>
          <w:szCs w:val="18"/>
        </w:rPr>
        <w:t>en</w:t>
      </w:r>
      <w:r w:rsidRPr="00EA3B51">
        <w:rPr>
          <w:sz w:val="18"/>
          <w:szCs w:val="18"/>
        </w:rPr>
        <w:t xml:space="preserve"> </w:t>
      </w:r>
      <w:r w:rsidRPr="00EA3B51">
        <w:rPr>
          <w:i/>
          <w:sz w:val="18"/>
          <w:szCs w:val="18"/>
        </w:rPr>
        <w:t>myndighet</w:t>
      </w:r>
      <w:r w:rsidRPr="00EA3B51">
        <w:rPr>
          <w:sz w:val="18"/>
          <w:szCs w:val="18"/>
        </w:rPr>
        <w:t xml:space="preserve">, </w:t>
      </w:r>
      <w:r w:rsidRPr="00EA3B51">
        <w:rPr>
          <w:i/>
          <w:sz w:val="18"/>
          <w:szCs w:val="18"/>
        </w:rPr>
        <w:t>ett organ med delegerade uppgifter eller en fysisk person som har delegerats vissa uppgifter</w:t>
      </w:r>
      <w:r w:rsidRPr="00EA3B51">
        <w:rPr>
          <w:sz w:val="18"/>
          <w:szCs w:val="18"/>
        </w:rPr>
        <w:t>.</w:t>
      </w:r>
    </w:p>
    <w:p w14:paraId="63ABCF44" w14:textId="77777777" w:rsidR="00F71CC6" w:rsidRDefault="00F71CC6" w:rsidP="00F71CC6">
      <w:pPr>
        <w:pStyle w:val="Brdtext"/>
      </w:pPr>
    </w:p>
    <w:p w14:paraId="513B566B" w14:textId="77777777" w:rsidR="00F71CC6" w:rsidRDefault="00AB307F" w:rsidP="00F71CC6">
      <w:pPr>
        <w:pStyle w:val="Brdtext"/>
      </w:pPr>
      <w:r>
        <w:t>Paragrafen innehåller bestämmelser om rätt för regeringen eller den myndighet som regeringen bestämmer att meddela föreskrifter om avgif</w:t>
      </w:r>
      <w:r>
        <w:softHyphen/>
        <w:t>ter. Övervägandena finns i avsnitt 15.10.</w:t>
      </w:r>
    </w:p>
    <w:p w14:paraId="6C6F243B" w14:textId="77777777" w:rsidR="00F71CC6" w:rsidRDefault="00AB307F" w:rsidP="00F71CC6">
      <w:pPr>
        <w:pStyle w:val="Brdtextmedindrag"/>
      </w:pPr>
      <w:r>
        <w:t xml:space="preserve">Ändringen i </w:t>
      </w:r>
      <w:r w:rsidRPr="00600649">
        <w:rPr>
          <w:i/>
          <w:iCs/>
        </w:rPr>
        <w:t>första stycket</w:t>
      </w:r>
      <w:r>
        <w:t xml:space="preserve"> innebär att preciseringen av vilken kontroll som avses i bemyndigandet stryks och att föreskrifter får meddelas om skyldighet att betala avgift inte bara för ärenden utan för all annan offentlig verksamhet. Det framgår av den nya bestämmelsen i 1 kap. 4 a § vad som avses med offentlig kontroll och annan offentlig verksamhet. Uttrycket annan offentlig verksamhet omfattar bl.a. ärenden, men rymmer också bl.a. åtgärder som syftar till att säkerställa att en aktör åtgärdar bristande efterlevnad samt åtgärder som syftar till att förebygga och främja regel</w:t>
      </w:r>
      <w:r>
        <w:softHyphen/>
        <w:t>efterlevnad.</w:t>
      </w:r>
    </w:p>
    <w:p w14:paraId="7ECDD1B5" w14:textId="77777777" w:rsidR="00F71CC6" w:rsidRDefault="00AB307F" w:rsidP="00F71CC6">
      <w:pPr>
        <w:pStyle w:val="Brdtextmedindrag"/>
      </w:pPr>
      <w:r>
        <w:t xml:space="preserve">I </w:t>
      </w:r>
      <w:r w:rsidRPr="00600649">
        <w:rPr>
          <w:i/>
          <w:iCs/>
        </w:rPr>
        <w:t>andra stycket</w:t>
      </w:r>
      <w:r>
        <w:t xml:space="preserve"> ersätts uttrycket ”kontrollorgan” med ”ett organ med delegerade uppgifter eller en fysisk person som har delegerats vissa upp</w:t>
      </w:r>
      <w:r>
        <w:softHyphen/>
        <w:t>gifter”.</w:t>
      </w:r>
    </w:p>
    <w:p w14:paraId="38F30AB6" w14:textId="77777777" w:rsidR="00F71CC6" w:rsidRPr="0013308D" w:rsidRDefault="00AB307F" w:rsidP="00F71CC6">
      <w:pPr>
        <w:pStyle w:val="Rubrik4utannumrering"/>
        <w:rPr>
          <w:i/>
          <w:sz w:val="18"/>
          <w:szCs w:val="18"/>
        </w:rPr>
      </w:pPr>
      <w:r w:rsidRPr="0013308D">
        <w:rPr>
          <w:i/>
          <w:sz w:val="18"/>
          <w:szCs w:val="18"/>
        </w:rPr>
        <w:t>Återkallelse av kompetensbevis för personal som deltar i avlivning</w:t>
      </w:r>
    </w:p>
    <w:p w14:paraId="5EEEA8A1" w14:textId="77777777" w:rsidR="00F71CC6" w:rsidRPr="0013308D" w:rsidRDefault="00AB307F" w:rsidP="00F71CC6">
      <w:pPr>
        <w:pStyle w:val="Brdtext"/>
        <w:rPr>
          <w:i/>
          <w:sz w:val="18"/>
          <w:szCs w:val="18"/>
        </w:rPr>
      </w:pPr>
      <w:r w:rsidRPr="0013308D">
        <w:rPr>
          <w:b/>
          <w:i/>
          <w:sz w:val="18"/>
          <w:szCs w:val="18"/>
        </w:rPr>
        <w:t>9 a §</w:t>
      </w:r>
      <w:r w:rsidRPr="0013308D">
        <w:rPr>
          <w:i/>
          <w:sz w:val="18"/>
          <w:szCs w:val="18"/>
        </w:rPr>
        <w:t xml:space="preserve"> </w:t>
      </w:r>
      <w:r>
        <w:rPr>
          <w:i/>
          <w:sz w:val="18"/>
          <w:szCs w:val="18"/>
        </w:rPr>
        <w:t>V</w:t>
      </w:r>
      <w:r w:rsidRPr="0013308D">
        <w:rPr>
          <w:i/>
          <w:sz w:val="18"/>
          <w:szCs w:val="18"/>
        </w:rPr>
        <w:t>id överträdelser av denna lag, de föreskrifter eller beslut som har meddelats med stöd av lagen, de EU-bestämmelser som lagen kom</w:t>
      </w:r>
      <w:r w:rsidRPr="0013308D">
        <w:rPr>
          <w:i/>
          <w:sz w:val="18"/>
          <w:szCs w:val="18"/>
        </w:rPr>
        <w:softHyphen/>
        <w:t>pletterar eller de beslut som har meddelats med stöd av EU-bestämmelserna</w:t>
      </w:r>
      <w:r>
        <w:rPr>
          <w:i/>
          <w:sz w:val="18"/>
          <w:szCs w:val="18"/>
        </w:rPr>
        <w:t xml:space="preserve"> får en kontrollmyndighet</w:t>
      </w:r>
      <w:r w:rsidRPr="0013308D">
        <w:rPr>
          <w:i/>
          <w:sz w:val="18"/>
          <w:szCs w:val="18"/>
        </w:rPr>
        <w:t xml:space="preserve"> till</w:t>
      </w:r>
      <w:r>
        <w:rPr>
          <w:i/>
          <w:sz w:val="18"/>
          <w:szCs w:val="18"/>
        </w:rPr>
        <w:softHyphen/>
      </w:r>
      <w:r w:rsidRPr="0013308D">
        <w:rPr>
          <w:i/>
          <w:sz w:val="18"/>
          <w:szCs w:val="18"/>
        </w:rPr>
        <w:t>fälligt eller slutligt återkalla kompetensbevis som utfär</w:t>
      </w:r>
      <w:r w:rsidRPr="0013308D">
        <w:rPr>
          <w:i/>
          <w:sz w:val="18"/>
          <w:szCs w:val="18"/>
        </w:rPr>
        <w:softHyphen/>
        <w:t>dats enligt artikel 21 i rådets för</w:t>
      </w:r>
      <w:r w:rsidRPr="0013308D">
        <w:rPr>
          <w:i/>
          <w:sz w:val="18"/>
          <w:szCs w:val="18"/>
        </w:rPr>
        <w:softHyphen/>
        <w:t>ordning (EG) nr 1099/2009 av den 24 septem</w:t>
      </w:r>
      <w:r w:rsidRPr="0013308D">
        <w:rPr>
          <w:i/>
          <w:sz w:val="18"/>
          <w:szCs w:val="18"/>
        </w:rPr>
        <w:softHyphen/>
        <w:t>ber 2009 om skydd av djur vid tidpunkten för avliv</w:t>
      </w:r>
      <w:r w:rsidRPr="0013308D">
        <w:rPr>
          <w:i/>
          <w:sz w:val="18"/>
          <w:szCs w:val="18"/>
        </w:rPr>
        <w:softHyphen/>
        <w:t xml:space="preserve">ning. </w:t>
      </w:r>
    </w:p>
    <w:p w14:paraId="04C81164" w14:textId="77777777" w:rsidR="00F71CC6" w:rsidRPr="0013308D" w:rsidRDefault="00F71CC6" w:rsidP="00F71CC6">
      <w:pPr>
        <w:pStyle w:val="Brdtext"/>
        <w:rPr>
          <w:sz w:val="18"/>
          <w:szCs w:val="18"/>
        </w:rPr>
      </w:pPr>
    </w:p>
    <w:p w14:paraId="0A4FE832" w14:textId="77777777" w:rsidR="00F71CC6" w:rsidRDefault="00AB307F" w:rsidP="00F71CC6">
      <w:pPr>
        <w:pStyle w:val="Brdtext"/>
      </w:pPr>
      <w:r>
        <w:t>Paragrafen är ny. Bestämmelsen innebär ett uttryckligt lagstöd för kontroll</w:t>
      </w:r>
      <w:r>
        <w:softHyphen/>
        <w:t xml:space="preserve">myndigheterna att, vid överträdelser av regelverket, återkalla kompetensbevis som har utfärdats enligt artikel 21 i förordning (EG) nr 1099/2009. Bestämmelser om åtgärder vid bristande efterlevnad finns i artikel 138 i den nya kontrollförordningen. De behöriga myndigheterna ska vid bristande efterlevnad vidta åtgärder inklusive men inte begränsat till bl.a. att beordra att en förares kompetensbevis återkallas (artikel 138.2 j). Sådana kompetensbevis som avses i förordning (EG) nr 1099/2009 anges inte uttryckligen i artikel 138. Övervägandena finns i avsnitt </w:t>
      </w:r>
      <w:r w:rsidRPr="00475633">
        <w:t>15.7</w:t>
      </w:r>
      <w:r>
        <w:t>.</w:t>
      </w:r>
    </w:p>
    <w:p w14:paraId="368B88DA" w14:textId="77777777" w:rsidR="00F71CC6" w:rsidRPr="0013308D" w:rsidRDefault="00AB307F" w:rsidP="00F71CC6">
      <w:pPr>
        <w:pStyle w:val="Rubrik4utannumrering"/>
        <w:rPr>
          <w:i/>
          <w:sz w:val="18"/>
          <w:szCs w:val="18"/>
        </w:rPr>
      </w:pPr>
      <w:r w:rsidRPr="0013308D">
        <w:rPr>
          <w:i/>
          <w:sz w:val="18"/>
          <w:szCs w:val="18"/>
        </w:rPr>
        <w:t>Återkallelse av kompetensbevis för skötare</w:t>
      </w:r>
    </w:p>
    <w:p w14:paraId="220DE000" w14:textId="77777777" w:rsidR="00F71CC6" w:rsidRPr="0013308D" w:rsidRDefault="00AB307F" w:rsidP="00F71CC6">
      <w:pPr>
        <w:pStyle w:val="Brdtext"/>
        <w:rPr>
          <w:i/>
          <w:sz w:val="18"/>
          <w:szCs w:val="18"/>
        </w:rPr>
      </w:pPr>
      <w:r w:rsidRPr="0013308D">
        <w:rPr>
          <w:b/>
          <w:i/>
          <w:sz w:val="18"/>
          <w:szCs w:val="18"/>
        </w:rPr>
        <w:t>9 b §</w:t>
      </w:r>
      <w:r w:rsidRPr="0013308D">
        <w:rPr>
          <w:i/>
          <w:sz w:val="18"/>
          <w:szCs w:val="18"/>
        </w:rPr>
        <w:t xml:space="preserve"> </w:t>
      </w:r>
      <w:r>
        <w:rPr>
          <w:i/>
          <w:sz w:val="18"/>
          <w:szCs w:val="18"/>
        </w:rPr>
        <w:t>V</w:t>
      </w:r>
      <w:r w:rsidRPr="0013308D">
        <w:rPr>
          <w:i/>
          <w:sz w:val="18"/>
          <w:szCs w:val="18"/>
        </w:rPr>
        <w:t>id överträdelser av denna lag, de föreskrifter eller beslut som har meddelats med stöd av lagen, de EU-bestämmelser som lagen kom</w:t>
      </w:r>
      <w:r w:rsidRPr="0013308D">
        <w:rPr>
          <w:i/>
          <w:sz w:val="18"/>
          <w:szCs w:val="18"/>
        </w:rPr>
        <w:softHyphen/>
        <w:t>pletterar eller de beslut som har meddelats med stöd av EU-be</w:t>
      </w:r>
      <w:r w:rsidRPr="0013308D">
        <w:rPr>
          <w:i/>
          <w:sz w:val="18"/>
          <w:szCs w:val="18"/>
        </w:rPr>
        <w:softHyphen/>
        <w:t>stämmelserna</w:t>
      </w:r>
      <w:r>
        <w:rPr>
          <w:i/>
          <w:sz w:val="18"/>
          <w:szCs w:val="18"/>
        </w:rPr>
        <w:t xml:space="preserve"> får en kontrollmyndighet</w:t>
      </w:r>
      <w:r w:rsidRPr="0013308D">
        <w:rPr>
          <w:i/>
          <w:sz w:val="18"/>
          <w:szCs w:val="18"/>
        </w:rPr>
        <w:t xml:space="preserve"> till</w:t>
      </w:r>
      <w:r>
        <w:rPr>
          <w:i/>
          <w:sz w:val="18"/>
          <w:szCs w:val="18"/>
        </w:rPr>
        <w:softHyphen/>
      </w:r>
      <w:r w:rsidRPr="0013308D">
        <w:rPr>
          <w:i/>
          <w:sz w:val="18"/>
          <w:szCs w:val="18"/>
        </w:rPr>
        <w:t>fälligt eller slut</w:t>
      </w:r>
      <w:r w:rsidRPr="0013308D">
        <w:rPr>
          <w:i/>
          <w:sz w:val="18"/>
          <w:szCs w:val="18"/>
        </w:rPr>
        <w:softHyphen/>
        <w:t>ligt återkalla kompetensbevis för skötare som utfärdats enligt arti</w:t>
      </w:r>
      <w:r>
        <w:rPr>
          <w:i/>
          <w:sz w:val="18"/>
          <w:szCs w:val="18"/>
        </w:rPr>
        <w:softHyphen/>
      </w:r>
      <w:r w:rsidRPr="0013308D">
        <w:rPr>
          <w:i/>
          <w:sz w:val="18"/>
          <w:szCs w:val="18"/>
        </w:rPr>
        <w:t>kel 17.2 i rådets förordning (EG) nr 1/2005 av den 22 december 2004 om skydd av djur under transport och därmed sammanhängande förfaranden och om ändring av direktiven 64/432/EEG och 93/119/EG och förordning (EG) nr 1255/97.</w:t>
      </w:r>
    </w:p>
    <w:p w14:paraId="09571A73" w14:textId="77777777" w:rsidR="00F71CC6" w:rsidRDefault="00F71CC6" w:rsidP="00F71CC6">
      <w:pPr>
        <w:pStyle w:val="Brdtextmedindrag"/>
      </w:pPr>
    </w:p>
    <w:p w14:paraId="6D9E54F6" w14:textId="77777777" w:rsidR="00F71CC6" w:rsidRDefault="00AB307F" w:rsidP="00F71CC6">
      <w:pPr>
        <w:pStyle w:val="Brdtext"/>
      </w:pPr>
      <w:r>
        <w:t>Paragrafen är ny. Bestämmelsen innebär ett uttryckligt lagstöd för kontroll</w:t>
      </w:r>
      <w:r>
        <w:softHyphen/>
        <w:t>myndigheterna att, vid överträdelser av regelverket, återkalla kompetensbevis för skötare som har utfärdats enligt artikel 17.2 i förord</w:t>
      </w:r>
      <w:r>
        <w:softHyphen/>
        <w:t>ning (EG) nr 1/2005. Bestämmelser om åtgärder vid bristande efterlevnad finns i artikel 138 i den nya kontrollförordningen. De behöriga myndig</w:t>
      </w:r>
      <w:r>
        <w:softHyphen/>
        <w:t>heterna ska vid bristande efterlevnad vidta åtgärder inklusive men inte begränsat till bl.a. att beordra att en förares kompetensbevis återkallas (artikel 138.2 j). Kompetensbevis för skötare som utfärdats enligt förord</w:t>
      </w:r>
      <w:r>
        <w:softHyphen/>
        <w:t xml:space="preserve">ning (EG) nr 1/2005 anges inte uttryckligen i artikel 138. Övervägandena finns i avsnitt </w:t>
      </w:r>
      <w:r w:rsidRPr="00475633">
        <w:t>15.7</w:t>
      </w:r>
      <w:r>
        <w:t>.</w:t>
      </w:r>
    </w:p>
    <w:p w14:paraId="6E2E617E" w14:textId="77777777" w:rsidR="00F71CC6" w:rsidRPr="0013308D" w:rsidRDefault="00AB307F" w:rsidP="00F71CC6">
      <w:pPr>
        <w:pStyle w:val="Rubrik4utannumrering"/>
        <w:rPr>
          <w:sz w:val="18"/>
          <w:szCs w:val="18"/>
        </w:rPr>
      </w:pPr>
      <w:r w:rsidRPr="0013308D">
        <w:rPr>
          <w:sz w:val="18"/>
          <w:szCs w:val="18"/>
        </w:rPr>
        <w:t>Rätt till upplysningar och att ta del av handlingar</w:t>
      </w:r>
    </w:p>
    <w:p w14:paraId="045F0FFE" w14:textId="77777777" w:rsidR="00F71CC6" w:rsidRPr="0013308D" w:rsidRDefault="00AB307F" w:rsidP="00F71CC6">
      <w:pPr>
        <w:pStyle w:val="Brdtext"/>
        <w:rPr>
          <w:sz w:val="18"/>
          <w:szCs w:val="18"/>
        </w:rPr>
      </w:pPr>
      <w:r w:rsidRPr="0013308D">
        <w:rPr>
          <w:b/>
          <w:sz w:val="18"/>
          <w:szCs w:val="18"/>
        </w:rPr>
        <w:t>11 §</w:t>
      </w:r>
      <w:r w:rsidRPr="0013308D">
        <w:rPr>
          <w:sz w:val="18"/>
          <w:szCs w:val="18"/>
        </w:rPr>
        <w:t xml:space="preserve"> En kontrollmyndighet</w:t>
      </w:r>
      <w:r w:rsidRPr="00DE04C1">
        <w:rPr>
          <w:i/>
          <w:iCs/>
          <w:sz w:val="18"/>
          <w:szCs w:val="18"/>
        </w:rPr>
        <w:t xml:space="preserve">, </w:t>
      </w:r>
      <w:r w:rsidRPr="0013308D">
        <w:rPr>
          <w:i/>
          <w:sz w:val="18"/>
          <w:szCs w:val="18"/>
        </w:rPr>
        <w:t>en officiell veterinär som har förord</w:t>
      </w:r>
      <w:r w:rsidRPr="0013308D">
        <w:rPr>
          <w:i/>
          <w:sz w:val="18"/>
          <w:szCs w:val="18"/>
        </w:rPr>
        <w:softHyphen/>
        <w:t>nats enligt lagen (2009:1254) om officiella veterinärer</w:t>
      </w:r>
      <w:r>
        <w:rPr>
          <w:i/>
          <w:iCs/>
          <w:sz w:val="18"/>
          <w:szCs w:val="18"/>
        </w:rPr>
        <w:t>,</w:t>
      </w:r>
      <w:r w:rsidRPr="0013308D">
        <w:rPr>
          <w:i/>
          <w:sz w:val="18"/>
          <w:szCs w:val="18"/>
        </w:rPr>
        <w:t xml:space="preserve"> ett organ med delegerade uppgifter eller en fysisk person som har delegerats vissa uppgifter</w:t>
      </w:r>
      <w:r w:rsidRPr="0013308D">
        <w:rPr>
          <w:sz w:val="18"/>
          <w:szCs w:val="18"/>
        </w:rPr>
        <w:t xml:space="preserve"> har</w:t>
      </w:r>
      <w:r w:rsidRPr="0013308D">
        <w:rPr>
          <w:i/>
          <w:sz w:val="18"/>
          <w:szCs w:val="18"/>
        </w:rPr>
        <w:t>,</w:t>
      </w:r>
      <w:r w:rsidRPr="0013308D">
        <w:rPr>
          <w:sz w:val="18"/>
          <w:szCs w:val="18"/>
        </w:rPr>
        <w:t xml:space="preserve"> i den utsträckning </w:t>
      </w:r>
      <w:r w:rsidRPr="0013308D">
        <w:rPr>
          <w:i/>
          <w:sz w:val="18"/>
          <w:szCs w:val="18"/>
        </w:rPr>
        <w:t xml:space="preserve">det </w:t>
      </w:r>
      <w:r w:rsidRPr="0013308D">
        <w:rPr>
          <w:sz w:val="18"/>
          <w:szCs w:val="18"/>
        </w:rPr>
        <w:t>behövs för</w:t>
      </w:r>
      <w:r w:rsidRPr="0013308D">
        <w:rPr>
          <w:i/>
          <w:sz w:val="18"/>
          <w:szCs w:val="18"/>
        </w:rPr>
        <w:t xml:space="preserve"> offentlig kontroll</w:t>
      </w:r>
      <w:r w:rsidRPr="0013308D">
        <w:rPr>
          <w:sz w:val="18"/>
          <w:szCs w:val="18"/>
        </w:rPr>
        <w:t xml:space="preserve"> </w:t>
      </w:r>
      <w:r w:rsidRPr="0013308D">
        <w:rPr>
          <w:i/>
          <w:sz w:val="18"/>
          <w:szCs w:val="18"/>
        </w:rPr>
        <w:t>eller annan offentlig verksamhet</w:t>
      </w:r>
      <w:r>
        <w:rPr>
          <w:i/>
          <w:sz w:val="18"/>
          <w:szCs w:val="18"/>
        </w:rPr>
        <w:t>,</w:t>
      </w:r>
      <w:r w:rsidRPr="0013308D">
        <w:rPr>
          <w:sz w:val="18"/>
          <w:szCs w:val="18"/>
        </w:rPr>
        <w:t xml:space="preserve"> rätt att på begäran få upplys</w:t>
      </w:r>
      <w:r w:rsidRPr="0013308D">
        <w:rPr>
          <w:sz w:val="18"/>
          <w:szCs w:val="18"/>
        </w:rPr>
        <w:softHyphen/>
        <w:t>ningar och ta del av handlingar.</w:t>
      </w:r>
    </w:p>
    <w:p w14:paraId="4DF5486F" w14:textId="77777777" w:rsidR="00F71CC6" w:rsidRPr="0013308D" w:rsidRDefault="00F71CC6" w:rsidP="00F71CC6">
      <w:pPr>
        <w:pStyle w:val="Brdtext"/>
        <w:rPr>
          <w:sz w:val="18"/>
          <w:szCs w:val="18"/>
        </w:rPr>
      </w:pPr>
    </w:p>
    <w:p w14:paraId="55E896E6" w14:textId="77777777" w:rsidR="00F71CC6" w:rsidRDefault="00AB307F" w:rsidP="00F71CC6">
      <w:pPr>
        <w:pStyle w:val="Brdtext"/>
      </w:pPr>
      <w:r>
        <w:t xml:space="preserve">Paragrafen reglerar kontrollmyndigheters och vissa andra organs rätt att på begäran få upplysningar och ta del av handlingar. Övervägandena finns i avsnitt </w:t>
      </w:r>
      <w:r w:rsidRPr="00475633">
        <w:t>15.8</w:t>
      </w:r>
      <w:r>
        <w:t>.</w:t>
      </w:r>
    </w:p>
    <w:p w14:paraId="56F1E7D2" w14:textId="77777777" w:rsidR="00F71CC6" w:rsidRDefault="00AB307F" w:rsidP="00F71CC6">
      <w:pPr>
        <w:pStyle w:val="Brdtextmedindrag"/>
      </w:pPr>
      <w:r>
        <w:t>Ändringen innebär att rätten till upplysningar och att få ta del av hand</w:t>
      </w:r>
      <w:r>
        <w:softHyphen/>
        <w:t>lingar även gäller för en privatpraktiserande veterinär som har förordnats som officiell veterinär enligt lagen om officiella veterinärer. Vidare ersätts uttrycket ”kontrollorgan” med ”ett organ med delegerade uppgifter eller en fysisk person som har delegerats vissa uppgifter”. Ändringen innebär också att rätten till upplysningar och att få ta del av handlingar även gäller i den utsträckning det behövs för utförandet av annan offentlig verksam</w:t>
      </w:r>
      <w:r>
        <w:softHyphen/>
        <w:t>het. Bestämmelser om skyldighet för aktörer att ge de behöriga myndig</w:t>
      </w:r>
      <w:r>
        <w:softHyphen/>
        <w:t>heternas personal m.fl. tillträde och upplysningar finns i artikel 15.1 i den nya kontrollförordningen. Bestämmelsen om rätt till upplysningar och att ta del av handlingar kompletterar denna artikel.</w:t>
      </w:r>
    </w:p>
    <w:p w14:paraId="19573D35" w14:textId="77777777" w:rsidR="00F71CC6" w:rsidRPr="00E862D7" w:rsidRDefault="00AB307F" w:rsidP="00F71CC6">
      <w:pPr>
        <w:pStyle w:val="Rubrik4utannumrering"/>
        <w:rPr>
          <w:sz w:val="18"/>
          <w:szCs w:val="18"/>
        </w:rPr>
      </w:pPr>
      <w:r w:rsidRPr="00E862D7">
        <w:rPr>
          <w:sz w:val="18"/>
          <w:szCs w:val="18"/>
        </w:rPr>
        <w:t>Rätt till tillträde</w:t>
      </w:r>
    </w:p>
    <w:p w14:paraId="42D3CC88" w14:textId="77777777" w:rsidR="00F71CC6" w:rsidRPr="00E862D7" w:rsidRDefault="00AB307F" w:rsidP="00F71CC6">
      <w:pPr>
        <w:pStyle w:val="Brdtext"/>
        <w:rPr>
          <w:sz w:val="18"/>
          <w:szCs w:val="18"/>
        </w:rPr>
      </w:pPr>
      <w:r w:rsidRPr="00E862D7">
        <w:rPr>
          <w:b/>
          <w:sz w:val="18"/>
          <w:szCs w:val="18"/>
        </w:rPr>
        <w:t>12 §</w:t>
      </w:r>
      <w:r w:rsidRPr="00E862D7">
        <w:rPr>
          <w:sz w:val="18"/>
          <w:szCs w:val="18"/>
        </w:rPr>
        <w:t xml:space="preserve"> En kontrollmyndighet</w:t>
      </w:r>
      <w:r w:rsidRPr="00E862D7">
        <w:rPr>
          <w:i/>
          <w:sz w:val="18"/>
          <w:szCs w:val="18"/>
        </w:rPr>
        <w:t>, en officiell veterinär som har förordnats enligt lagen (2009:1254) om officiella veterinärer</w:t>
      </w:r>
      <w:r>
        <w:rPr>
          <w:i/>
          <w:iCs/>
          <w:sz w:val="18"/>
          <w:szCs w:val="18"/>
        </w:rPr>
        <w:t>,</w:t>
      </w:r>
      <w:r w:rsidRPr="00E862D7">
        <w:rPr>
          <w:i/>
          <w:sz w:val="18"/>
          <w:szCs w:val="18"/>
        </w:rPr>
        <w:t xml:space="preserve"> ett organ med delegerade uppgifter eller en fysisk person som har delege</w:t>
      </w:r>
      <w:r w:rsidRPr="00E862D7">
        <w:rPr>
          <w:i/>
          <w:sz w:val="18"/>
          <w:szCs w:val="18"/>
        </w:rPr>
        <w:softHyphen/>
        <w:t xml:space="preserve">rats vissa uppgifter </w:t>
      </w:r>
      <w:r w:rsidRPr="00E862D7">
        <w:rPr>
          <w:sz w:val="18"/>
          <w:szCs w:val="18"/>
        </w:rPr>
        <w:t>har</w:t>
      </w:r>
      <w:r w:rsidRPr="00E862D7">
        <w:rPr>
          <w:i/>
          <w:sz w:val="18"/>
          <w:szCs w:val="18"/>
        </w:rPr>
        <w:t xml:space="preserve">, </w:t>
      </w:r>
      <w:r w:rsidRPr="00E862D7">
        <w:rPr>
          <w:sz w:val="18"/>
          <w:szCs w:val="18"/>
        </w:rPr>
        <w:t xml:space="preserve">i den utsträckning </w:t>
      </w:r>
      <w:r w:rsidRPr="00A51A05">
        <w:rPr>
          <w:i/>
          <w:iCs/>
          <w:sz w:val="18"/>
          <w:szCs w:val="18"/>
        </w:rPr>
        <w:t xml:space="preserve">det </w:t>
      </w:r>
      <w:r w:rsidRPr="00E862D7">
        <w:rPr>
          <w:sz w:val="18"/>
          <w:szCs w:val="18"/>
        </w:rPr>
        <w:t xml:space="preserve">behövs för </w:t>
      </w:r>
      <w:r w:rsidRPr="00E862D7">
        <w:rPr>
          <w:i/>
          <w:sz w:val="18"/>
          <w:szCs w:val="18"/>
        </w:rPr>
        <w:t>offentlig kontroll eller annan offentlig verksamhet</w:t>
      </w:r>
      <w:r>
        <w:rPr>
          <w:i/>
          <w:iCs/>
          <w:sz w:val="18"/>
          <w:szCs w:val="18"/>
        </w:rPr>
        <w:t>,</w:t>
      </w:r>
      <w:r w:rsidRPr="00E862D7">
        <w:rPr>
          <w:sz w:val="18"/>
          <w:szCs w:val="18"/>
        </w:rPr>
        <w:t xml:space="preserve"> rätt att få tillträde till områ</w:t>
      </w:r>
      <w:r>
        <w:rPr>
          <w:sz w:val="18"/>
          <w:szCs w:val="18"/>
        </w:rPr>
        <w:softHyphen/>
      </w:r>
      <w:r w:rsidRPr="00E862D7">
        <w:rPr>
          <w:sz w:val="18"/>
          <w:szCs w:val="18"/>
        </w:rPr>
        <w:t>den, anlägg</w:t>
      </w:r>
      <w:r w:rsidRPr="00E862D7">
        <w:rPr>
          <w:sz w:val="18"/>
          <w:szCs w:val="18"/>
        </w:rPr>
        <w:softHyphen/>
        <w:t>ningar, byggnader, lokaler och andra utrymmen där det kan antas att djur hålls eller som be</w:t>
      </w:r>
      <w:r w:rsidRPr="00E862D7">
        <w:rPr>
          <w:sz w:val="18"/>
          <w:szCs w:val="18"/>
        </w:rPr>
        <w:softHyphen/>
        <w:t xml:space="preserve">rör djurhållningen, och </w:t>
      </w:r>
      <w:r w:rsidRPr="008356B5">
        <w:rPr>
          <w:i/>
          <w:iCs/>
          <w:sz w:val="18"/>
          <w:szCs w:val="18"/>
        </w:rPr>
        <w:t xml:space="preserve">att </w:t>
      </w:r>
      <w:r w:rsidRPr="00E862D7">
        <w:rPr>
          <w:sz w:val="18"/>
          <w:szCs w:val="18"/>
        </w:rPr>
        <w:t>där be</w:t>
      </w:r>
      <w:r w:rsidRPr="00E862D7">
        <w:rPr>
          <w:sz w:val="18"/>
          <w:szCs w:val="18"/>
        </w:rPr>
        <w:softHyphen/>
        <w:t>siktiga djuren, göra under</w:t>
      </w:r>
      <w:r>
        <w:rPr>
          <w:sz w:val="18"/>
          <w:szCs w:val="18"/>
        </w:rPr>
        <w:softHyphen/>
      </w:r>
      <w:r w:rsidRPr="00E862D7">
        <w:rPr>
          <w:sz w:val="18"/>
          <w:szCs w:val="18"/>
        </w:rPr>
        <w:t>sök</w:t>
      </w:r>
      <w:r w:rsidRPr="00E862D7">
        <w:rPr>
          <w:sz w:val="18"/>
          <w:szCs w:val="18"/>
        </w:rPr>
        <w:softHyphen/>
        <w:t>ningar och ta prover.</w:t>
      </w:r>
    </w:p>
    <w:p w14:paraId="525A52AD" w14:textId="77777777" w:rsidR="00F71CC6" w:rsidRPr="00E862D7" w:rsidRDefault="00AB307F" w:rsidP="00F71CC6">
      <w:pPr>
        <w:pStyle w:val="Brdtextmedindrag"/>
        <w:rPr>
          <w:sz w:val="18"/>
          <w:szCs w:val="18"/>
        </w:rPr>
      </w:pPr>
      <w:r w:rsidRPr="00E862D7">
        <w:rPr>
          <w:sz w:val="18"/>
          <w:szCs w:val="18"/>
        </w:rPr>
        <w:t>Tillträde till bostäder får endast ske när det kan antas att djur hålls där och</w:t>
      </w:r>
    </w:p>
    <w:p w14:paraId="6E228572" w14:textId="77777777" w:rsidR="00F71CC6" w:rsidRPr="00E862D7" w:rsidRDefault="00AB307F" w:rsidP="00F71CC6">
      <w:pPr>
        <w:pStyle w:val="Brdtextmedindrag"/>
        <w:rPr>
          <w:sz w:val="18"/>
          <w:szCs w:val="18"/>
        </w:rPr>
      </w:pPr>
      <w:r w:rsidRPr="00E862D7">
        <w:rPr>
          <w:sz w:val="18"/>
          <w:szCs w:val="18"/>
        </w:rPr>
        <w:t>1. det kan antas att djurhållningen inte uppfyller bestämmel</w:t>
      </w:r>
      <w:r w:rsidRPr="00E862D7">
        <w:rPr>
          <w:sz w:val="18"/>
          <w:szCs w:val="18"/>
        </w:rPr>
        <w:softHyphen/>
        <w:t>serna i denna lag eller i föreskrifter eller beslut som har meddelats med stöd av lagen,</w:t>
      </w:r>
    </w:p>
    <w:p w14:paraId="3D665502" w14:textId="77777777" w:rsidR="00F71CC6" w:rsidRPr="00E862D7" w:rsidRDefault="00AB307F" w:rsidP="00F71CC6">
      <w:pPr>
        <w:pStyle w:val="Brdtextmedindrag"/>
        <w:rPr>
          <w:sz w:val="18"/>
          <w:szCs w:val="18"/>
        </w:rPr>
      </w:pPr>
      <w:r w:rsidRPr="00E862D7">
        <w:rPr>
          <w:sz w:val="18"/>
          <w:szCs w:val="18"/>
        </w:rPr>
        <w:t xml:space="preserve">2. syftet är att kontrollera att tidigare konstaterade brister i djurhållningen har åtgärdats, eller </w:t>
      </w:r>
    </w:p>
    <w:p w14:paraId="19D80B77" w14:textId="77777777" w:rsidR="00F71CC6" w:rsidRPr="00E862D7" w:rsidRDefault="00AB307F" w:rsidP="00F71CC6">
      <w:pPr>
        <w:pStyle w:val="Brdtextmedindrag"/>
        <w:rPr>
          <w:sz w:val="18"/>
          <w:szCs w:val="18"/>
        </w:rPr>
      </w:pPr>
      <w:r w:rsidRPr="00E862D7">
        <w:rPr>
          <w:sz w:val="18"/>
          <w:szCs w:val="18"/>
        </w:rPr>
        <w:t>3. syftet är att kontrollera en djurhållning som kräver tillstånd enligt denna lag eller föreskrifter som har meddelats med stöd av lagen.</w:t>
      </w:r>
    </w:p>
    <w:p w14:paraId="103C90A0" w14:textId="77777777" w:rsidR="00F71CC6" w:rsidRPr="00E862D7" w:rsidRDefault="00AB307F" w:rsidP="00F71CC6">
      <w:pPr>
        <w:pStyle w:val="Brdtextmedindrag"/>
        <w:rPr>
          <w:sz w:val="18"/>
          <w:szCs w:val="18"/>
        </w:rPr>
      </w:pPr>
      <w:r w:rsidRPr="00E862D7">
        <w:rPr>
          <w:sz w:val="18"/>
          <w:szCs w:val="18"/>
        </w:rPr>
        <w:t>En kontrollmyndighet</w:t>
      </w:r>
      <w:r w:rsidRPr="00E862D7">
        <w:rPr>
          <w:i/>
          <w:sz w:val="18"/>
          <w:szCs w:val="18"/>
        </w:rPr>
        <w:t>, en officiell veterinär som har för</w:t>
      </w:r>
      <w:r w:rsidRPr="00E862D7">
        <w:rPr>
          <w:i/>
          <w:sz w:val="18"/>
          <w:szCs w:val="18"/>
        </w:rPr>
        <w:softHyphen/>
        <w:t>ordnats enligt lagen (2009:1254) om officiella veterinärer</w:t>
      </w:r>
      <w:r>
        <w:rPr>
          <w:i/>
          <w:iCs/>
          <w:sz w:val="18"/>
          <w:szCs w:val="18"/>
        </w:rPr>
        <w:t>,</w:t>
      </w:r>
      <w:r w:rsidRPr="00E862D7">
        <w:rPr>
          <w:i/>
          <w:sz w:val="18"/>
          <w:szCs w:val="18"/>
        </w:rPr>
        <w:t xml:space="preserve"> ett organ med delegerade uppgifter eller en fysisk person som har delege</w:t>
      </w:r>
      <w:r w:rsidRPr="00E862D7">
        <w:rPr>
          <w:i/>
          <w:sz w:val="18"/>
          <w:szCs w:val="18"/>
        </w:rPr>
        <w:softHyphen/>
        <w:t>rats vissa uppgifter</w:t>
      </w:r>
      <w:r w:rsidRPr="00E862D7">
        <w:rPr>
          <w:sz w:val="18"/>
          <w:szCs w:val="18"/>
        </w:rPr>
        <w:t xml:space="preserve"> har även rätt att få tillträde till områden, anläggningar, byggnader, lokaler, andra utrym</w:t>
      </w:r>
      <w:r w:rsidRPr="00E862D7">
        <w:rPr>
          <w:sz w:val="18"/>
          <w:szCs w:val="18"/>
        </w:rPr>
        <w:softHyphen/>
        <w:t>men och bostäder, när det behövs för att kontrollera att beslut om djurförbud enligt 9 kap. 1 § följs.</w:t>
      </w:r>
    </w:p>
    <w:p w14:paraId="7E850D08" w14:textId="77777777" w:rsidR="00F71CC6" w:rsidRDefault="00F71CC6" w:rsidP="00F71CC6">
      <w:pPr>
        <w:pStyle w:val="Brdtext"/>
      </w:pPr>
    </w:p>
    <w:p w14:paraId="5151F3FA" w14:textId="77777777" w:rsidR="00F71CC6" w:rsidRDefault="00AB307F" w:rsidP="00F71CC6">
      <w:pPr>
        <w:pStyle w:val="Brdtext"/>
      </w:pPr>
      <w:r>
        <w:t xml:space="preserve">Paragrafen innehåller bestämmelser om bl.a. kontrollmyndigheters rätt att få tillträde till områden m.m. där det kan antas att djur hålls eller som berör djurhållningen. Övervägandena finns i avsnitt </w:t>
      </w:r>
      <w:r w:rsidRPr="00475633">
        <w:t>15.8</w:t>
      </w:r>
      <w:r>
        <w:t>.</w:t>
      </w:r>
    </w:p>
    <w:p w14:paraId="50099244" w14:textId="77777777" w:rsidR="00F71CC6" w:rsidRDefault="00AB307F" w:rsidP="00F71CC6">
      <w:pPr>
        <w:pStyle w:val="Brdtextmedindrag"/>
      </w:pPr>
      <w:r>
        <w:t xml:space="preserve">Ändringen i </w:t>
      </w:r>
      <w:r w:rsidRPr="00AF155E">
        <w:rPr>
          <w:i/>
          <w:iCs/>
        </w:rPr>
        <w:t>första stycket</w:t>
      </w:r>
      <w:r>
        <w:t xml:space="preserve"> innebär att rätten till tillträde för att besiktiga djur, göra undersökningar och ta prover även gäller för en privatpraktise</w:t>
      </w:r>
      <w:r>
        <w:softHyphen/>
        <w:t>rande veterinär som har förordnats enligt lagen om officiella veterinärer. Ändringen i första stycket innebär också att rätten till tillträde även gäller i den utsträckning det behövs för utförandet av annan offentlig verksam</w:t>
      </w:r>
      <w:r>
        <w:softHyphen/>
        <w:t>het. Vidare ersätts uttrycket ”kontrollorgan” med ”ett organ med delege</w:t>
      </w:r>
      <w:r>
        <w:softHyphen/>
        <w:t>rade uppgifter eller en fysisk person som har delegerats vissa uppgifter”.</w:t>
      </w:r>
    </w:p>
    <w:p w14:paraId="1A3D0961" w14:textId="77777777" w:rsidR="00F71CC6" w:rsidRDefault="00AB307F" w:rsidP="00F71CC6">
      <w:pPr>
        <w:pStyle w:val="Brdtextmedindrag"/>
      </w:pPr>
      <w:r>
        <w:t xml:space="preserve">Ändringen i </w:t>
      </w:r>
      <w:r w:rsidRPr="00AF155E">
        <w:rPr>
          <w:i/>
          <w:iCs/>
        </w:rPr>
        <w:t>tredje stycket</w:t>
      </w:r>
      <w:r>
        <w:t>, som reglerar rätten till tillträde för att kontrollera att beslut om djurförbud följs, innebär att även en privatprak</w:t>
      </w:r>
      <w:r>
        <w:softHyphen/>
        <w:t>tiserande veterinär som har förordnats enligt lagen om officiella veterinä</w:t>
      </w:r>
      <w:r>
        <w:softHyphen/>
        <w:t xml:space="preserve">rer har rätt till sådant tillträde. Vidare ersätts uttrycket ”kontrollorgan” med ”ett organ med delegerade uppgifter eller en fysisk person som har delegerats vissa uppgifter”. </w:t>
      </w:r>
    </w:p>
    <w:p w14:paraId="329D9D70" w14:textId="77777777" w:rsidR="00F71CC6" w:rsidRDefault="00AB307F" w:rsidP="00F71CC6">
      <w:pPr>
        <w:pStyle w:val="Brdtextmedindrag"/>
      </w:pPr>
      <w:r>
        <w:t>Bestämmelser om skyldighet för aktörer att ge de behöriga myndighet</w:t>
      </w:r>
      <w:r>
        <w:softHyphen/>
        <w:t>ernas personal m.fl. tillträde och upplysningar finns i artikel 15.1 i den nya kontroll</w:t>
      </w:r>
      <w:r>
        <w:softHyphen/>
        <w:t>förordningen. Bestämmelserna i djurskyddslagen om rätt till till</w:t>
      </w:r>
      <w:r>
        <w:softHyphen/>
        <w:t>träde kompletterar denna artikel.</w:t>
      </w:r>
    </w:p>
    <w:p w14:paraId="63ADAB4D" w14:textId="77777777" w:rsidR="00F71CC6" w:rsidRPr="00E83DD4" w:rsidRDefault="00AB307F" w:rsidP="00F71CC6">
      <w:pPr>
        <w:pStyle w:val="Rubrik4utannumrering"/>
        <w:rPr>
          <w:sz w:val="18"/>
          <w:szCs w:val="18"/>
        </w:rPr>
      </w:pPr>
      <w:r w:rsidRPr="00E83DD4">
        <w:rPr>
          <w:sz w:val="18"/>
          <w:szCs w:val="18"/>
        </w:rPr>
        <w:t>Skyldighet för den som är föremål för offentlig kontroll</w:t>
      </w:r>
      <w:r w:rsidRPr="00E83DD4">
        <w:rPr>
          <w:i/>
          <w:sz w:val="18"/>
          <w:szCs w:val="18"/>
        </w:rPr>
        <w:t xml:space="preserve"> och </w:t>
      </w:r>
      <w:r>
        <w:rPr>
          <w:i/>
          <w:sz w:val="18"/>
          <w:szCs w:val="18"/>
        </w:rPr>
        <w:t xml:space="preserve">för </w:t>
      </w:r>
      <w:r w:rsidRPr="00E83DD4">
        <w:rPr>
          <w:i/>
          <w:sz w:val="18"/>
          <w:szCs w:val="18"/>
        </w:rPr>
        <w:t>annan offentlig verksamhet</w:t>
      </w:r>
    </w:p>
    <w:p w14:paraId="18918C1B" w14:textId="77777777" w:rsidR="00F71CC6" w:rsidRPr="00E83DD4" w:rsidRDefault="00AB307F" w:rsidP="00F71CC6">
      <w:pPr>
        <w:pStyle w:val="Brdtext"/>
        <w:rPr>
          <w:sz w:val="18"/>
          <w:szCs w:val="18"/>
        </w:rPr>
      </w:pPr>
      <w:r w:rsidRPr="00E83DD4">
        <w:rPr>
          <w:b/>
          <w:sz w:val="18"/>
          <w:szCs w:val="18"/>
        </w:rPr>
        <w:t>15 §</w:t>
      </w:r>
      <w:r w:rsidRPr="00E83DD4">
        <w:rPr>
          <w:sz w:val="18"/>
          <w:szCs w:val="18"/>
        </w:rPr>
        <w:t xml:space="preserve"> Den som är föremål för offentlig kontroll </w:t>
      </w:r>
      <w:r w:rsidRPr="00E83DD4">
        <w:rPr>
          <w:i/>
          <w:sz w:val="18"/>
          <w:szCs w:val="18"/>
        </w:rPr>
        <w:t>eller annan offentlig verksamhet</w:t>
      </w:r>
      <w:r w:rsidRPr="00AC766C">
        <w:rPr>
          <w:i/>
          <w:iCs/>
          <w:sz w:val="18"/>
          <w:szCs w:val="18"/>
        </w:rPr>
        <w:t xml:space="preserve"> </w:t>
      </w:r>
      <w:r w:rsidRPr="007C5CAF">
        <w:rPr>
          <w:sz w:val="18"/>
          <w:szCs w:val="18"/>
        </w:rPr>
        <w:t>ska</w:t>
      </w:r>
      <w:r>
        <w:rPr>
          <w:i/>
          <w:iCs/>
          <w:sz w:val="18"/>
          <w:szCs w:val="18"/>
        </w:rPr>
        <w:t>, u</w:t>
      </w:r>
      <w:r w:rsidRPr="006462A5">
        <w:rPr>
          <w:i/>
          <w:iCs/>
          <w:sz w:val="18"/>
          <w:szCs w:val="18"/>
        </w:rPr>
        <w:t>töver vad som följer av artikel 15.2 och 15.6 i förordning (EU) 2017/625</w:t>
      </w:r>
      <w:r>
        <w:rPr>
          <w:i/>
          <w:iCs/>
          <w:sz w:val="18"/>
          <w:szCs w:val="18"/>
        </w:rPr>
        <w:t>,</w:t>
      </w:r>
      <w:r w:rsidRPr="006462A5">
        <w:rPr>
          <w:i/>
          <w:iCs/>
          <w:sz w:val="18"/>
          <w:szCs w:val="18"/>
        </w:rPr>
        <w:t xml:space="preserve"> </w:t>
      </w:r>
      <w:r w:rsidRPr="00E83DD4">
        <w:rPr>
          <w:sz w:val="18"/>
          <w:szCs w:val="18"/>
        </w:rPr>
        <w:t xml:space="preserve">lämna den hjälp som behövs för att kontrollen </w:t>
      </w:r>
      <w:r w:rsidRPr="00E83DD4">
        <w:rPr>
          <w:i/>
          <w:sz w:val="18"/>
          <w:szCs w:val="18"/>
        </w:rPr>
        <w:t>eller verksam</w:t>
      </w:r>
      <w:r w:rsidRPr="00E83DD4">
        <w:rPr>
          <w:i/>
          <w:sz w:val="18"/>
          <w:szCs w:val="18"/>
        </w:rPr>
        <w:softHyphen/>
        <w:t>heten</w:t>
      </w:r>
      <w:r w:rsidRPr="00E83DD4">
        <w:rPr>
          <w:sz w:val="18"/>
          <w:szCs w:val="18"/>
        </w:rPr>
        <w:t xml:space="preserve"> ska kunna </w:t>
      </w:r>
      <w:r w:rsidRPr="00E83DD4">
        <w:rPr>
          <w:i/>
          <w:sz w:val="18"/>
          <w:szCs w:val="18"/>
        </w:rPr>
        <w:t>utföras</w:t>
      </w:r>
      <w:r w:rsidRPr="00E83DD4">
        <w:rPr>
          <w:sz w:val="18"/>
          <w:szCs w:val="18"/>
        </w:rPr>
        <w:t>.</w:t>
      </w:r>
    </w:p>
    <w:p w14:paraId="22B8A733" w14:textId="77777777" w:rsidR="00F71CC6" w:rsidRPr="00E83DD4" w:rsidRDefault="00F71CC6" w:rsidP="00F71CC6">
      <w:pPr>
        <w:pStyle w:val="Brdtext"/>
        <w:rPr>
          <w:sz w:val="18"/>
          <w:szCs w:val="18"/>
        </w:rPr>
      </w:pPr>
    </w:p>
    <w:p w14:paraId="20F31CA1" w14:textId="77777777" w:rsidR="00F71CC6" w:rsidRDefault="00AB307F" w:rsidP="00F71CC6">
      <w:pPr>
        <w:pStyle w:val="Brdtext"/>
      </w:pPr>
      <w:r>
        <w:t>Paragrafen innehåller en bestämmelse om skyldighet för den som är före</w:t>
      </w:r>
      <w:r>
        <w:softHyphen/>
        <w:t>mål för offentlig kontroll att lämna den hjälp som behövs för att kontrollen ska kunna genomföras. Bestämmelsen motsvaras i princip av artikel 15.2 och 15.6 i den nya kontrollförordningen, som ska tillämpas när det gäller offentlig kontroll och annan offentlig verksamhet som omfattas av den nya kontroll</w:t>
      </w:r>
      <w:r>
        <w:softHyphen/>
        <w:t>förordningen. Ändringen innebär därför att det tydliggörs att bestämmelsen ska tillämpas utöver vad som följer av den artikeln. Ett tillägg görs vidare om att skyldigheten även gäller för den som är föremål för annan offentlig verksamhet samt att skyldigheten också gäller i den utsträckning det behövs för att sådan verksamhet ska kunna utföras. Över</w:t>
      </w:r>
      <w:r>
        <w:softHyphen/>
        <w:t xml:space="preserve">vägandena finns i avsnitt </w:t>
      </w:r>
      <w:r w:rsidRPr="00597635">
        <w:t>15.9</w:t>
      </w:r>
      <w:r>
        <w:t>.</w:t>
      </w:r>
    </w:p>
    <w:p w14:paraId="299E22CF" w14:textId="77777777" w:rsidR="00F71CC6" w:rsidRPr="00166A72" w:rsidRDefault="00AB307F" w:rsidP="00F71CC6">
      <w:pPr>
        <w:pStyle w:val="Rubrik4utannumrering"/>
        <w:rPr>
          <w:sz w:val="18"/>
          <w:szCs w:val="18"/>
        </w:rPr>
      </w:pPr>
      <w:r w:rsidRPr="00166A72">
        <w:rPr>
          <w:sz w:val="18"/>
          <w:szCs w:val="18"/>
        </w:rPr>
        <w:t>Undantag för djur som används inom Försvarsmakten</w:t>
      </w:r>
    </w:p>
    <w:p w14:paraId="32AA1C44" w14:textId="77777777" w:rsidR="00F71CC6" w:rsidRPr="00166A72" w:rsidRDefault="00AB307F" w:rsidP="00F71CC6">
      <w:pPr>
        <w:pStyle w:val="Brdtext"/>
        <w:rPr>
          <w:sz w:val="18"/>
          <w:szCs w:val="18"/>
        </w:rPr>
      </w:pPr>
      <w:r w:rsidRPr="00166A72">
        <w:rPr>
          <w:b/>
          <w:sz w:val="18"/>
          <w:szCs w:val="18"/>
        </w:rPr>
        <w:t>17 §</w:t>
      </w:r>
      <w:r w:rsidRPr="00166A72">
        <w:rPr>
          <w:sz w:val="18"/>
          <w:szCs w:val="18"/>
        </w:rPr>
        <w:t xml:space="preserve"> Bestämmelserna i 2–</w:t>
      </w:r>
      <w:r w:rsidRPr="00166A72">
        <w:rPr>
          <w:i/>
          <w:sz w:val="18"/>
          <w:szCs w:val="18"/>
        </w:rPr>
        <w:t>6 a §§</w:t>
      </w:r>
      <w:r w:rsidRPr="00166A72">
        <w:rPr>
          <w:sz w:val="18"/>
          <w:szCs w:val="18"/>
        </w:rPr>
        <w:t>, 9 § tredje stycket, 10, 13 och 16 §§ tillämpas inte i fråga om djur som används inom Försvarsmakten.</w:t>
      </w:r>
    </w:p>
    <w:p w14:paraId="430B37F7" w14:textId="77777777" w:rsidR="00F71CC6" w:rsidRPr="00166A72" w:rsidRDefault="00F71CC6" w:rsidP="00F71CC6">
      <w:pPr>
        <w:pStyle w:val="Brdtext"/>
        <w:rPr>
          <w:sz w:val="18"/>
          <w:szCs w:val="18"/>
        </w:rPr>
      </w:pPr>
    </w:p>
    <w:p w14:paraId="206EE1B7" w14:textId="77777777" w:rsidR="00F71CC6" w:rsidRDefault="00AB307F" w:rsidP="00F71CC6">
      <w:pPr>
        <w:pStyle w:val="Brdtext"/>
      </w:pPr>
      <w:r>
        <w:t>Paragrafen ändras i sak i två avseenden. För det första undantas djurhåll</w:t>
      </w:r>
      <w:r>
        <w:softHyphen/>
        <w:t>ning inom Försvarsmakten också från det nya bemyndigandet i 8 kap. 6 a § att föreskriva om skyldighet för djurhållaren att lämna uppgifter till kontrollmyndigheten. För det andra tas undantaget från bemyndigandet att meddela föreskrifter om avgifter för offentlig kontroll enligt 8 kap. 8 § bort. Motsva</w:t>
      </w:r>
      <w:r>
        <w:softHyphen/>
        <w:t xml:space="preserve">rande undantag kan i stället regleras på förordningsnivå. Övervägandena finns i avsnitten </w:t>
      </w:r>
      <w:r w:rsidRPr="00382479">
        <w:t>15.5 och 15.10</w:t>
      </w:r>
      <w:r>
        <w:t>.</w:t>
      </w:r>
    </w:p>
    <w:p w14:paraId="58D5DAEF" w14:textId="77777777" w:rsidR="00F71CC6" w:rsidRPr="002D58F6" w:rsidRDefault="00AB307F" w:rsidP="00F71CC6">
      <w:pPr>
        <w:pStyle w:val="Rubrik3utannumrering"/>
        <w:rPr>
          <w:sz w:val="18"/>
          <w:szCs w:val="18"/>
        </w:rPr>
      </w:pPr>
      <w:r w:rsidRPr="002D58F6">
        <w:rPr>
          <w:sz w:val="18"/>
          <w:szCs w:val="18"/>
        </w:rPr>
        <w:t>10 kap. Straff och andra sanktioner</w:t>
      </w:r>
    </w:p>
    <w:p w14:paraId="1F3CD82B" w14:textId="77777777" w:rsidR="00F71CC6" w:rsidRPr="002D58F6" w:rsidRDefault="00AB307F" w:rsidP="00F71CC6">
      <w:pPr>
        <w:pStyle w:val="Rubrik4utannumrering"/>
        <w:rPr>
          <w:sz w:val="18"/>
          <w:szCs w:val="18"/>
        </w:rPr>
      </w:pPr>
      <w:r w:rsidRPr="002D58F6">
        <w:rPr>
          <w:sz w:val="18"/>
          <w:szCs w:val="18"/>
        </w:rPr>
        <w:t>Brott mot övriga EU-bestämmelser som lagen kompletterar</w:t>
      </w:r>
    </w:p>
    <w:p w14:paraId="7C3DBF30" w14:textId="77777777" w:rsidR="00F71CC6" w:rsidRPr="002D58F6" w:rsidRDefault="00AB307F" w:rsidP="00F71CC6">
      <w:pPr>
        <w:pStyle w:val="Brdtext"/>
        <w:rPr>
          <w:i/>
          <w:sz w:val="18"/>
          <w:szCs w:val="18"/>
        </w:rPr>
      </w:pPr>
      <w:r w:rsidRPr="002D58F6">
        <w:rPr>
          <w:b/>
          <w:sz w:val="18"/>
          <w:szCs w:val="18"/>
        </w:rPr>
        <w:t>4 §</w:t>
      </w:r>
      <w:r w:rsidRPr="002D58F6">
        <w:rPr>
          <w:sz w:val="18"/>
          <w:szCs w:val="18"/>
        </w:rPr>
        <w:t xml:space="preserve"> Till böter döms den som med uppsåt eller av oaktsamhet i annat fall än enligt 3 § bryter mot skyldigheter, krav eller förbud som finns i de EU-bestämmelser som lagen kompletterar. Detta gäller inte om överträdelsen avser bestämmelser om myndighetsutövning</w:t>
      </w:r>
      <w:r w:rsidRPr="002D58F6">
        <w:rPr>
          <w:i/>
          <w:sz w:val="18"/>
          <w:szCs w:val="18"/>
        </w:rPr>
        <w:t xml:space="preserve"> eller andra bestämmelser i</w:t>
      </w:r>
      <w:r w:rsidRPr="002D58F6">
        <w:rPr>
          <w:sz w:val="18"/>
          <w:szCs w:val="18"/>
        </w:rPr>
        <w:t xml:space="preserve"> </w:t>
      </w:r>
      <w:r w:rsidRPr="002D58F6">
        <w:rPr>
          <w:i/>
          <w:sz w:val="18"/>
          <w:szCs w:val="18"/>
        </w:rPr>
        <w:t>förordning (EU) 2017/625.</w:t>
      </w:r>
    </w:p>
    <w:p w14:paraId="67DC7EE9" w14:textId="77777777" w:rsidR="00F71CC6" w:rsidRPr="002D58F6" w:rsidRDefault="00F71CC6" w:rsidP="00F71CC6">
      <w:pPr>
        <w:pStyle w:val="Brdtextmedindrag"/>
        <w:rPr>
          <w:sz w:val="18"/>
          <w:szCs w:val="18"/>
        </w:rPr>
      </w:pPr>
    </w:p>
    <w:p w14:paraId="10FD8ED5" w14:textId="77777777" w:rsidR="00F71CC6" w:rsidRDefault="00AB307F" w:rsidP="00F71CC6">
      <w:pPr>
        <w:pStyle w:val="Brdtext"/>
      </w:pPr>
      <w:r>
        <w:t xml:space="preserve">Paragrafen innehåller bestämmelser om straff. </w:t>
      </w:r>
    </w:p>
    <w:p w14:paraId="6A5D4137" w14:textId="77777777" w:rsidR="00F71CC6" w:rsidRPr="00E65900" w:rsidRDefault="00AB307F" w:rsidP="00F71CC6">
      <w:pPr>
        <w:pStyle w:val="Brdtextmedindrag"/>
      </w:pPr>
      <w:r>
        <w:t>Undantaget i sista meningen utökas till att avse överträdelser av samtliga bestämmelser den nya kontrollförordningen, dvs. även sådana som inte avser myndighetsutövning. Överväganden finns i avsnitten 6.9 och 15.14.</w:t>
      </w:r>
    </w:p>
    <w:p w14:paraId="169BD1E5" w14:textId="77777777" w:rsidR="00F71CC6" w:rsidRPr="00C44A6B" w:rsidRDefault="00AB307F" w:rsidP="00F71CC6">
      <w:pPr>
        <w:pStyle w:val="Rubrik3utannumrering"/>
        <w:rPr>
          <w:sz w:val="18"/>
          <w:szCs w:val="18"/>
        </w:rPr>
      </w:pPr>
      <w:r w:rsidRPr="00C44A6B">
        <w:rPr>
          <w:sz w:val="18"/>
          <w:szCs w:val="18"/>
        </w:rPr>
        <w:t>11 kap. Överklagande</w:t>
      </w:r>
    </w:p>
    <w:p w14:paraId="72CFFBC8" w14:textId="77777777" w:rsidR="00F71CC6" w:rsidRPr="00C44A6B" w:rsidRDefault="00AB307F" w:rsidP="00F71CC6">
      <w:pPr>
        <w:pStyle w:val="Rubrik4utannumrering"/>
        <w:rPr>
          <w:sz w:val="18"/>
          <w:szCs w:val="18"/>
        </w:rPr>
      </w:pPr>
      <w:r w:rsidRPr="00C44A6B">
        <w:rPr>
          <w:sz w:val="18"/>
          <w:szCs w:val="18"/>
        </w:rPr>
        <w:t xml:space="preserve">Motpart vid överklagande av </w:t>
      </w:r>
      <w:r w:rsidRPr="00C44A6B">
        <w:rPr>
          <w:i/>
          <w:sz w:val="18"/>
          <w:szCs w:val="18"/>
        </w:rPr>
        <w:t>vissa</w:t>
      </w:r>
      <w:r w:rsidRPr="00C44A6B">
        <w:rPr>
          <w:sz w:val="18"/>
          <w:szCs w:val="18"/>
        </w:rPr>
        <w:t xml:space="preserve"> beslut</w:t>
      </w:r>
    </w:p>
    <w:p w14:paraId="2FFB0D56" w14:textId="77777777" w:rsidR="00F71CC6" w:rsidRPr="00C44A6B" w:rsidRDefault="00AB307F" w:rsidP="00F71CC6">
      <w:pPr>
        <w:pStyle w:val="Brdtextmedindrag"/>
        <w:ind w:firstLine="0"/>
        <w:rPr>
          <w:sz w:val="18"/>
          <w:szCs w:val="18"/>
        </w:rPr>
      </w:pPr>
      <w:r w:rsidRPr="00C44A6B">
        <w:rPr>
          <w:b/>
          <w:sz w:val="18"/>
          <w:szCs w:val="18"/>
        </w:rPr>
        <w:t>3 §</w:t>
      </w:r>
      <w:r w:rsidRPr="00C44A6B">
        <w:rPr>
          <w:sz w:val="18"/>
          <w:szCs w:val="18"/>
        </w:rPr>
        <w:t xml:space="preserve"> Om ett beslut som har meddelats av en officiell veterinär som har förordnats enligt lagen (2009:1254) om officiella veterinärer överklagas, ska den myndighet som har förordnat den officiella veterinären föra det allmännas talan i allmän förvaltningsdomstol.</w:t>
      </w:r>
    </w:p>
    <w:p w14:paraId="4D3B6273" w14:textId="77777777" w:rsidR="00F71CC6" w:rsidRPr="00C44A6B" w:rsidRDefault="00AB307F" w:rsidP="00F71CC6">
      <w:pPr>
        <w:pStyle w:val="Brdtextmedindrag"/>
        <w:rPr>
          <w:sz w:val="18"/>
          <w:szCs w:val="18"/>
        </w:rPr>
      </w:pPr>
      <w:r w:rsidRPr="00C44A6B">
        <w:rPr>
          <w:i/>
          <w:sz w:val="18"/>
          <w:szCs w:val="18"/>
        </w:rPr>
        <w:t xml:space="preserve">Den myndighet som har delegerat en uppgift att utöva offentlig kontroll eller annan offentlig verksamhet till ett organ eller till en fysisk person ska föra det allmännas talan </w:t>
      </w:r>
      <w:r>
        <w:rPr>
          <w:i/>
          <w:sz w:val="18"/>
          <w:szCs w:val="18"/>
        </w:rPr>
        <w:t>i</w:t>
      </w:r>
      <w:r w:rsidRPr="00C44A6B">
        <w:rPr>
          <w:i/>
          <w:sz w:val="18"/>
          <w:szCs w:val="18"/>
        </w:rPr>
        <w:t xml:space="preserve"> allmän förvaltningsdomstol, om det överklagade beslutet har meddelats av ett sådant organ eller en sådan fysisk person</w:t>
      </w:r>
      <w:r w:rsidRPr="00C44A6B">
        <w:rPr>
          <w:sz w:val="18"/>
          <w:szCs w:val="18"/>
        </w:rPr>
        <w:t>.</w:t>
      </w:r>
    </w:p>
    <w:p w14:paraId="7A3CB72E" w14:textId="77777777" w:rsidR="00F71CC6" w:rsidRPr="00C44A6B" w:rsidRDefault="00AB307F" w:rsidP="00F71CC6">
      <w:pPr>
        <w:pStyle w:val="Brdtextmedindrag"/>
        <w:rPr>
          <w:sz w:val="18"/>
          <w:szCs w:val="18"/>
        </w:rPr>
      </w:pPr>
      <w:r>
        <w:rPr>
          <w:i/>
          <w:iCs/>
          <w:sz w:val="18"/>
          <w:szCs w:val="18"/>
        </w:rPr>
        <w:t>L</w:t>
      </w:r>
      <w:r w:rsidRPr="00C44A6B">
        <w:rPr>
          <w:i/>
          <w:iCs/>
          <w:sz w:val="18"/>
          <w:szCs w:val="18"/>
        </w:rPr>
        <w:t>agen</w:t>
      </w:r>
      <w:r w:rsidRPr="00C44A6B">
        <w:rPr>
          <w:i/>
          <w:sz w:val="18"/>
          <w:szCs w:val="18"/>
        </w:rPr>
        <w:t xml:space="preserve"> (1986:1142) om överklagande av beslut av enskilda organ med offentliga förvaltningsuppgifter ska gälla även för överklagande av beslut som har meddelats av en fysisk person</w:t>
      </w:r>
      <w:r>
        <w:rPr>
          <w:i/>
          <w:sz w:val="18"/>
          <w:szCs w:val="18"/>
        </w:rPr>
        <w:t xml:space="preserve"> </w:t>
      </w:r>
      <w:r w:rsidRPr="00930128">
        <w:rPr>
          <w:i/>
          <w:sz w:val="18"/>
          <w:szCs w:val="18"/>
        </w:rPr>
        <w:t>som har delegerats vissa uppgifter</w:t>
      </w:r>
      <w:r w:rsidRPr="00C44A6B">
        <w:rPr>
          <w:sz w:val="18"/>
          <w:szCs w:val="18"/>
        </w:rPr>
        <w:t>.</w:t>
      </w:r>
    </w:p>
    <w:p w14:paraId="064C6503" w14:textId="77777777" w:rsidR="00F71CC6" w:rsidRDefault="00F71CC6" w:rsidP="00F71CC6">
      <w:pPr>
        <w:pStyle w:val="Brdtext"/>
      </w:pPr>
    </w:p>
    <w:p w14:paraId="3BCBDCF6" w14:textId="77777777" w:rsidR="00F71CC6" w:rsidRDefault="00AB307F" w:rsidP="00F71CC6">
      <w:pPr>
        <w:pStyle w:val="Brdtext"/>
      </w:pPr>
      <w:r>
        <w:t xml:space="preserve">Paragrafen innehåller bestämmelser om vem som för det allmännas talan i allmän förvaltningsdomstol. </w:t>
      </w:r>
      <w:r w:rsidRPr="00C44A6B">
        <w:t>Övervägandena finns i 15.12.</w:t>
      </w:r>
    </w:p>
    <w:p w14:paraId="16E89E0A" w14:textId="77777777" w:rsidR="00F71CC6" w:rsidRDefault="00AB307F" w:rsidP="00F71CC6">
      <w:pPr>
        <w:pStyle w:val="Brdtextmedindrag"/>
      </w:pPr>
      <w:r>
        <w:t xml:space="preserve">I ett nytt </w:t>
      </w:r>
      <w:r w:rsidRPr="00057D49">
        <w:rPr>
          <w:i/>
          <w:iCs/>
        </w:rPr>
        <w:t>andra stycke</w:t>
      </w:r>
      <w:r>
        <w:t xml:space="preserve"> framgår att det är den delegerande myndigheten som ska föra det allmännas talan när det gäller överklagade beslut som har meddelats av ett organ med delegerade uppgifter eller av fysiska personer som har delegerats vissa uppgifter i offentlig kontroll eller annan offentlig verksamhet. </w:t>
      </w:r>
    </w:p>
    <w:p w14:paraId="7503A2D9" w14:textId="77777777" w:rsidR="00920097" w:rsidRPr="00B937F4" w:rsidRDefault="00AB307F" w:rsidP="00F71CC6">
      <w:pPr>
        <w:pStyle w:val="Brdtextmedindrag"/>
        <w:sectPr w:rsidR="00920097" w:rsidRPr="00B937F4" w:rsidSect="00155500">
          <w:headerReference w:type="even" r:id="rId74"/>
          <w:headerReference w:type="default" r:id="rId75"/>
          <w:footerReference w:type="even" r:id="rId76"/>
          <w:footerReference w:type="default" r:id="rId77"/>
          <w:footerReference w:type="first" r:id="rId78"/>
          <w:type w:val="continuous"/>
          <w:pgSz w:w="9356" w:h="13721" w:code="9"/>
          <w:pgMar w:top="794" w:right="2438" w:bottom="1191" w:left="1021" w:header="0" w:footer="709" w:gutter="0"/>
          <w:cols w:space="708"/>
          <w:docGrid w:linePitch="360"/>
        </w:sectPr>
      </w:pPr>
      <w:r>
        <w:t xml:space="preserve">I ett nytt </w:t>
      </w:r>
      <w:r w:rsidRPr="00057D49">
        <w:rPr>
          <w:i/>
          <w:iCs/>
        </w:rPr>
        <w:t>tredje stycke</w:t>
      </w:r>
      <w:r>
        <w:t xml:space="preserve"> anges att bestämmelserna i lagen om överklagande av beslut av enskilda organ med offentliga förvaltningsuppgifter ska gälla även för överklagande av beslut som har meddelats av en fysisk person som har delegerats vissa uppgifter i offentlig kontroll eller annan offentlig verksamhet. I den lagen finns bestämmelser bl.a. om hur och inom vilken tid ett beslut ska överklagas.</w:t>
      </w:r>
      <w:r w:rsidRPr="003910FB">
        <w:t xml:space="preserve"> Bestämmelsen har utformats i enlighet med </w:t>
      </w:r>
      <w:r w:rsidRPr="003910FB">
        <w:rPr>
          <w:i/>
          <w:iCs/>
        </w:rPr>
        <w:t>Lagrådets</w:t>
      </w:r>
      <w:r w:rsidRPr="003910FB">
        <w:t xml:space="preserve"> synpunkter</w:t>
      </w:r>
      <w:r>
        <w:t>.</w:t>
      </w:r>
    </w:p>
    <w:p w14:paraId="3170D97A" w14:textId="6CC142AF" w:rsidR="00920097" w:rsidRDefault="00AB307F" w:rsidP="00F71CC6">
      <w:pPr>
        <w:pStyle w:val="Bilagarubrik"/>
      </w:pPr>
      <w:bookmarkStart w:id="684" w:name="_Toc54265568"/>
      <w:r w:rsidRPr="00F86822">
        <w:t>Europaparlamentets och rådets förordning (EU) 2017/625</w:t>
      </w:r>
      <w:bookmarkEnd w:id="684"/>
    </w:p>
    <w:p w14:paraId="7CB169F5" w14:textId="77777777" w:rsidR="00F71CC6" w:rsidRDefault="00AB307F" w:rsidP="00F71CC6">
      <w:pPr>
        <w:pStyle w:val="Brdtext"/>
      </w:pPr>
      <w:r>
        <w:br w:type="page"/>
      </w:r>
    </w:p>
    <w:p w14:paraId="126AD209" w14:textId="77777777" w:rsidR="00F71CC6" w:rsidRDefault="00AB307F" w:rsidP="00F71CC6">
      <w:pPr>
        <w:pStyle w:val="Brdtext"/>
      </w:pPr>
      <w:r>
        <w:br w:type="page"/>
      </w:r>
    </w:p>
    <w:p w14:paraId="445EC0CE" w14:textId="77777777" w:rsidR="00F71CC6" w:rsidRDefault="00AB307F" w:rsidP="00F71CC6">
      <w:pPr>
        <w:pStyle w:val="Brdtext"/>
      </w:pPr>
      <w:r>
        <w:br w:type="page"/>
      </w:r>
    </w:p>
    <w:p w14:paraId="63D91980" w14:textId="77777777" w:rsidR="00F71CC6" w:rsidRDefault="00AB307F" w:rsidP="00F71CC6">
      <w:pPr>
        <w:pStyle w:val="Brdtext"/>
      </w:pPr>
      <w:r>
        <w:br w:type="page"/>
      </w:r>
    </w:p>
    <w:p w14:paraId="3D90DB8F" w14:textId="77777777" w:rsidR="00F71CC6" w:rsidRDefault="00AB307F" w:rsidP="00F71CC6">
      <w:pPr>
        <w:pStyle w:val="Brdtext"/>
      </w:pPr>
      <w:r>
        <w:br w:type="page"/>
      </w:r>
    </w:p>
    <w:p w14:paraId="3B2B4A5E" w14:textId="77777777" w:rsidR="00F71CC6" w:rsidRDefault="00AB307F" w:rsidP="00F71CC6">
      <w:pPr>
        <w:pStyle w:val="Brdtext"/>
      </w:pPr>
      <w:r>
        <w:br w:type="page"/>
      </w:r>
    </w:p>
    <w:p w14:paraId="6DB469E0" w14:textId="77777777" w:rsidR="00F71CC6" w:rsidRDefault="00AB307F" w:rsidP="00F71CC6">
      <w:pPr>
        <w:pStyle w:val="Brdtext"/>
      </w:pPr>
      <w:r>
        <w:br w:type="page"/>
      </w:r>
    </w:p>
    <w:p w14:paraId="3BDAF3B2" w14:textId="77777777" w:rsidR="00F71CC6" w:rsidRDefault="00AB307F" w:rsidP="00F71CC6">
      <w:pPr>
        <w:pStyle w:val="Brdtext"/>
      </w:pPr>
      <w:r>
        <w:br w:type="page"/>
      </w:r>
    </w:p>
    <w:p w14:paraId="00939AE1" w14:textId="77777777" w:rsidR="00F71CC6" w:rsidRDefault="00AB307F" w:rsidP="00F71CC6">
      <w:pPr>
        <w:pStyle w:val="Brdtext"/>
      </w:pPr>
      <w:r>
        <w:br w:type="page"/>
      </w:r>
    </w:p>
    <w:p w14:paraId="7A14600F" w14:textId="77777777" w:rsidR="00F71CC6" w:rsidRDefault="00AB307F" w:rsidP="00F71CC6">
      <w:pPr>
        <w:pStyle w:val="Brdtext"/>
      </w:pPr>
      <w:r>
        <w:br w:type="page"/>
      </w:r>
    </w:p>
    <w:p w14:paraId="4D78D177" w14:textId="77777777" w:rsidR="00F71CC6" w:rsidRDefault="00AB307F" w:rsidP="00F71CC6">
      <w:pPr>
        <w:pStyle w:val="Brdtext"/>
      </w:pPr>
      <w:r>
        <w:br w:type="page"/>
      </w:r>
    </w:p>
    <w:p w14:paraId="13C390BE" w14:textId="77777777" w:rsidR="00F71CC6" w:rsidRDefault="00AB307F" w:rsidP="00F71CC6">
      <w:pPr>
        <w:pStyle w:val="Brdtext"/>
      </w:pPr>
      <w:r>
        <w:br w:type="page"/>
      </w:r>
    </w:p>
    <w:p w14:paraId="35A066FF" w14:textId="77777777" w:rsidR="00F71CC6" w:rsidRDefault="00AB307F" w:rsidP="00F71CC6">
      <w:pPr>
        <w:pStyle w:val="Brdtext"/>
      </w:pPr>
      <w:r>
        <w:br w:type="page"/>
      </w:r>
    </w:p>
    <w:p w14:paraId="3E1A37BD" w14:textId="77777777" w:rsidR="00F71CC6" w:rsidRDefault="00AB307F" w:rsidP="00F71CC6">
      <w:pPr>
        <w:pStyle w:val="Brdtext"/>
      </w:pPr>
      <w:r>
        <w:br w:type="page"/>
      </w:r>
    </w:p>
    <w:p w14:paraId="4D0A12B7" w14:textId="77777777" w:rsidR="00F71CC6" w:rsidRDefault="00AB307F" w:rsidP="00F71CC6">
      <w:pPr>
        <w:pStyle w:val="Brdtext"/>
      </w:pPr>
      <w:r>
        <w:br w:type="page"/>
      </w:r>
    </w:p>
    <w:p w14:paraId="073C5DEF" w14:textId="77777777" w:rsidR="00F71CC6" w:rsidRDefault="00AB307F" w:rsidP="00F71CC6">
      <w:pPr>
        <w:pStyle w:val="Brdtext"/>
      </w:pPr>
      <w:r>
        <w:br w:type="page"/>
      </w:r>
    </w:p>
    <w:p w14:paraId="34648BA7" w14:textId="77777777" w:rsidR="00F71CC6" w:rsidRDefault="00AB307F" w:rsidP="00F71CC6">
      <w:pPr>
        <w:pStyle w:val="Brdtext"/>
      </w:pPr>
      <w:r>
        <w:br w:type="page"/>
      </w:r>
    </w:p>
    <w:p w14:paraId="1D211C74" w14:textId="77777777" w:rsidR="00F71CC6" w:rsidRDefault="00AB307F" w:rsidP="00F71CC6">
      <w:pPr>
        <w:pStyle w:val="Brdtext"/>
      </w:pPr>
      <w:r>
        <w:br w:type="page"/>
      </w:r>
    </w:p>
    <w:p w14:paraId="08F6ED77" w14:textId="77777777" w:rsidR="00F71CC6" w:rsidRDefault="00AB307F" w:rsidP="00F71CC6">
      <w:pPr>
        <w:pStyle w:val="Brdtext"/>
      </w:pPr>
      <w:r>
        <w:br w:type="page"/>
      </w:r>
    </w:p>
    <w:p w14:paraId="34DE1397" w14:textId="77777777" w:rsidR="00F71CC6" w:rsidRDefault="00AB307F" w:rsidP="00F71CC6">
      <w:pPr>
        <w:pStyle w:val="Brdtext"/>
      </w:pPr>
      <w:r>
        <w:br w:type="page"/>
      </w:r>
    </w:p>
    <w:p w14:paraId="44D7C79F" w14:textId="77777777" w:rsidR="00F71CC6" w:rsidRDefault="00AB307F" w:rsidP="00F71CC6">
      <w:pPr>
        <w:pStyle w:val="Brdtext"/>
      </w:pPr>
      <w:r>
        <w:br w:type="page"/>
      </w:r>
    </w:p>
    <w:p w14:paraId="342836BF" w14:textId="77777777" w:rsidR="00F71CC6" w:rsidRDefault="00AB307F" w:rsidP="00F71CC6">
      <w:pPr>
        <w:pStyle w:val="Brdtext"/>
      </w:pPr>
      <w:r>
        <w:br w:type="page"/>
      </w:r>
    </w:p>
    <w:p w14:paraId="04949921" w14:textId="77777777" w:rsidR="00F71CC6" w:rsidRDefault="00AB307F" w:rsidP="00F71CC6">
      <w:pPr>
        <w:pStyle w:val="Brdtext"/>
      </w:pPr>
      <w:r>
        <w:br w:type="page"/>
      </w:r>
    </w:p>
    <w:p w14:paraId="184AB6DC" w14:textId="77777777" w:rsidR="00F71CC6" w:rsidRDefault="00AB307F" w:rsidP="00F71CC6">
      <w:pPr>
        <w:pStyle w:val="Brdtext"/>
      </w:pPr>
      <w:r>
        <w:br w:type="page"/>
      </w:r>
    </w:p>
    <w:p w14:paraId="6B7BE4A6" w14:textId="77777777" w:rsidR="00F71CC6" w:rsidRDefault="00AB307F" w:rsidP="00F71CC6">
      <w:pPr>
        <w:pStyle w:val="Brdtext"/>
      </w:pPr>
      <w:r>
        <w:br w:type="page"/>
      </w:r>
    </w:p>
    <w:p w14:paraId="2EEEE756" w14:textId="77777777" w:rsidR="00F71CC6" w:rsidRDefault="00AB307F" w:rsidP="00F71CC6">
      <w:pPr>
        <w:pStyle w:val="Brdtext"/>
      </w:pPr>
      <w:r>
        <w:br w:type="page"/>
      </w:r>
    </w:p>
    <w:p w14:paraId="5C302944" w14:textId="77777777" w:rsidR="00F71CC6" w:rsidRDefault="00AB307F" w:rsidP="00F71CC6">
      <w:pPr>
        <w:pStyle w:val="Brdtext"/>
      </w:pPr>
      <w:r>
        <w:br w:type="page"/>
      </w:r>
    </w:p>
    <w:p w14:paraId="3C549983" w14:textId="77777777" w:rsidR="00F71CC6" w:rsidRDefault="00AB307F" w:rsidP="00F71CC6">
      <w:pPr>
        <w:pStyle w:val="Brdtext"/>
      </w:pPr>
      <w:r>
        <w:br w:type="page"/>
      </w:r>
    </w:p>
    <w:p w14:paraId="5C812B9C" w14:textId="77777777" w:rsidR="00F71CC6" w:rsidRDefault="00AB307F" w:rsidP="00F71CC6">
      <w:pPr>
        <w:pStyle w:val="Brdtext"/>
      </w:pPr>
      <w:r>
        <w:br w:type="page"/>
      </w:r>
    </w:p>
    <w:p w14:paraId="424E0A8F" w14:textId="77777777" w:rsidR="00F71CC6" w:rsidRDefault="00AB307F" w:rsidP="00F71CC6">
      <w:pPr>
        <w:pStyle w:val="Brdtext"/>
      </w:pPr>
      <w:r>
        <w:br w:type="page"/>
      </w:r>
    </w:p>
    <w:p w14:paraId="0397EF5B" w14:textId="77777777" w:rsidR="00F71CC6" w:rsidRDefault="00AB307F" w:rsidP="00F71CC6">
      <w:pPr>
        <w:pStyle w:val="Brdtext"/>
      </w:pPr>
      <w:r>
        <w:br w:type="page"/>
      </w:r>
    </w:p>
    <w:p w14:paraId="0EA9A5D7" w14:textId="77777777" w:rsidR="00F71CC6" w:rsidRDefault="00AB307F" w:rsidP="00F71CC6">
      <w:pPr>
        <w:pStyle w:val="Brdtext"/>
      </w:pPr>
      <w:r>
        <w:br w:type="page"/>
      </w:r>
    </w:p>
    <w:p w14:paraId="3AD65E49" w14:textId="77777777" w:rsidR="00F71CC6" w:rsidRDefault="00AB307F" w:rsidP="00F71CC6">
      <w:pPr>
        <w:pStyle w:val="Brdtext"/>
      </w:pPr>
      <w:r>
        <w:br w:type="page"/>
      </w:r>
    </w:p>
    <w:p w14:paraId="4B1BA975" w14:textId="77777777" w:rsidR="00F71CC6" w:rsidRDefault="00AB307F" w:rsidP="00F71CC6">
      <w:pPr>
        <w:pStyle w:val="Brdtext"/>
      </w:pPr>
      <w:r>
        <w:br w:type="page"/>
      </w:r>
    </w:p>
    <w:p w14:paraId="4DD5D131" w14:textId="77777777" w:rsidR="00F71CC6" w:rsidRDefault="00AB307F" w:rsidP="00F71CC6">
      <w:pPr>
        <w:pStyle w:val="Brdtext"/>
      </w:pPr>
      <w:r>
        <w:br w:type="page"/>
      </w:r>
    </w:p>
    <w:p w14:paraId="1E0C7C74" w14:textId="77777777" w:rsidR="00F71CC6" w:rsidRDefault="00AB307F" w:rsidP="00F71CC6">
      <w:pPr>
        <w:pStyle w:val="Brdtext"/>
      </w:pPr>
      <w:r>
        <w:br w:type="page"/>
      </w:r>
    </w:p>
    <w:p w14:paraId="1C1842F4" w14:textId="77777777" w:rsidR="00F71CC6" w:rsidRDefault="00AB307F" w:rsidP="00F71CC6">
      <w:pPr>
        <w:pStyle w:val="Brdtext"/>
      </w:pPr>
      <w:r>
        <w:br w:type="page"/>
      </w:r>
    </w:p>
    <w:p w14:paraId="1E2BEA76" w14:textId="77777777" w:rsidR="00F71CC6" w:rsidRDefault="00AB307F" w:rsidP="00F71CC6">
      <w:pPr>
        <w:pStyle w:val="Brdtext"/>
      </w:pPr>
      <w:r>
        <w:br w:type="page"/>
      </w:r>
    </w:p>
    <w:p w14:paraId="7B03AB63" w14:textId="77777777" w:rsidR="00F71CC6" w:rsidRDefault="00AB307F" w:rsidP="00F71CC6">
      <w:pPr>
        <w:pStyle w:val="Brdtext"/>
      </w:pPr>
      <w:r>
        <w:br w:type="page"/>
      </w:r>
    </w:p>
    <w:p w14:paraId="086653AE" w14:textId="77777777" w:rsidR="00F71CC6" w:rsidRDefault="00AB307F" w:rsidP="00F71CC6">
      <w:pPr>
        <w:pStyle w:val="Brdtext"/>
      </w:pPr>
      <w:r>
        <w:br w:type="page"/>
      </w:r>
    </w:p>
    <w:p w14:paraId="4BEA414F" w14:textId="77777777" w:rsidR="00F71CC6" w:rsidRDefault="00AB307F" w:rsidP="00F71CC6">
      <w:pPr>
        <w:pStyle w:val="Brdtext"/>
      </w:pPr>
      <w:r>
        <w:br w:type="page"/>
      </w:r>
    </w:p>
    <w:p w14:paraId="370CB582" w14:textId="77777777" w:rsidR="00F71CC6" w:rsidRDefault="00AB307F" w:rsidP="00F71CC6">
      <w:pPr>
        <w:pStyle w:val="Brdtext"/>
      </w:pPr>
      <w:r>
        <w:br w:type="page"/>
      </w:r>
    </w:p>
    <w:p w14:paraId="3A61FA18" w14:textId="77777777" w:rsidR="00F71CC6" w:rsidRDefault="00AB307F" w:rsidP="00F71CC6">
      <w:pPr>
        <w:pStyle w:val="Brdtext"/>
      </w:pPr>
      <w:r>
        <w:br w:type="page"/>
      </w:r>
    </w:p>
    <w:p w14:paraId="37500EEB" w14:textId="77777777" w:rsidR="00F71CC6" w:rsidRDefault="00AB307F" w:rsidP="00F71CC6">
      <w:pPr>
        <w:pStyle w:val="Brdtext"/>
      </w:pPr>
      <w:r>
        <w:br w:type="page"/>
      </w:r>
    </w:p>
    <w:p w14:paraId="61CE9D0B" w14:textId="77777777" w:rsidR="00F71CC6" w:rsidRDefault="00AB307F" w:rsidP="00F71CC6">
      <w:pPr>
        <w:pStyle w:val="Brdtext"/>
      </w:pPr>
      <w:r>
        <w:br w:type="page"/>
      </w:r>
    </w:p>
    <w:p w14:paraId="3A7F41C6" w14:textId="77777777" w:rsidR="00F71CC6" w:rsidRDefault="00AB307F" w:rsidP="00F71CC6">
      <w:pPr>
        <w:pStyle w:val="Brdtext"/>
      </w:pPr>
      <w:r>
        <w:br w:type="page"/>
      </w:r>
    </w:p>
    <w:p w14:paraId="2B056FCD" w14:textId="77777777" w:rsidR="00F71CC6" w:rsidRDefault="00AB307F" w:rsidP="00F71CC6">
      <w:pPr>
        <w:pStyle w:val="Brdtext"/>
      </w:pPr>
      <w:r>
        <w:br w:type="page"/>
      </w:r>
    </w:p>
    <w:p w14:paraId="7BED45DF" w14:textId="77777777" w:rsidR="00F71CC6" w:rsidRDefault="00AB307F" w:rsidP="00F71CC6">
      <w:pPr>
        <w:pStyle w:val="Brdtext"/>
      </w:pPr>
      <w:r>
        <w:br w:type="page"/>
      </w:r>
    </w:p>
    <w:p w14:paraId="5976A3E4" w14:textId="77777777" w:rsidR="00F71CC6" w:rsidRDefault="00AB307F" w:rsidP="00F71CC6">
      <w:pPr>
        <w:pStyle w:val="Brdtext"/>
      </w:pPr>
      <w:r>
        <w:br w:type="page"/>
      </w:r>
    </w:p>
    <w:p w14:paraId="058EC0F8" w14:textId="77777777" w:rsidR="00F71CC6" w:rsidRDefault="00AB307F" w:rsidP="00F71CC6">
      <w:pPr>
        <w:pStyle w:val="Brdtext"/>
      </w:pPr>
      <w:r>
        <w:br w:type="page"/>
      </w:r>
    </w:p>
    <w:p w14:paraId="2638C668" w14:textId="77777777" w:rsidR="00F71CC6" w:rsidRDefault="00AB307F" w:rsidP="00F71CC6">
      <w:pPr>
        <w:pStyle w:val="Brdtext"/>
      </w:pPr>
      <w:r>
        <w:br w:type="page"/>
      </w:r>
    </w:p>
    <w:p w14:paraId="22B67C46" w14:textId="77777777" w:rsidR="00F71CC6" w:rsidRDefault="00AB307F" w:rsidP="00F71CC6">
      <w:pPr>
        <w:pStyle w:val="Brdtext"/>
      </w:pPr>
      <w:r>
        <w:br w:type="page"/>
      </w:r>
    </w:p>
    <w:p w14:paraId="3B10FE3E" w14:textId="77777777" w:rsidR="00F71CC6" w:rsidRDefault="00AB307F" w:rsidP="00F71CC6">
      <w:pPr>
        <w:pStyle w:val="Brdtext"/>
      </w:pPr>
      <w:r>
        <w:br w:type="page"/>
      </w:r>
    </w:p>
    <w:p w14:paraId="7DDEBFDC" w14:textId="77777777" w:rsidR="00F71CC6" w:rsidRDefault="00AB307F" w:rsidP="00F71CC6">
      <w:pPr>
        <w:pStyle w:val="Brdtext"/>
      </w:pPr>
      <w:r>
        <w:br w:type="page"/>
      </w:r>
    </w:p>
    <w:p w14:paraId="13347E8B" w14:textId="77777777" w:rsidR="00F71CC6" w:rsidRDefault="00AB307F" w:rsidP="00F71CC6">
      <w:pPr>
        <w:pStyle w:val="Brdtext"/>
      </w:pPr>
      <w:r>
        <w:br w:type="page"/>
      </w:r>
    </w:p>
    <w:p w14:paraId="530A1A5A" w14:textId="77777777" w:rsidR="00F71CC6" w:rsidRDefault="00AB307F" w:rsidP="00F71CC6">
      <w:pPr>
        <w:pStyle w:val="Brdtext"/>
      </w:pPr>
      <w:r>
        <w:br w:type="page"/>
      </w:r>
    </w:p>
    <w:p w14:paraId="57F0C03B" w14:textId="77777777" w:rsidR="00F71CC6" w:rsidRDefault="00AB307F" w:rsidP="00F71CC6">
      <w:pPr>
        <w:pStyle w:val="Brdtext"/>
      </w:pPr>
      <w:r>
        <w:br w:type="page"/>
      </w:r>
    </w:p>
    <w:p w14:paraId="22C8A3C9" w14:textId="77777777" w:rsidR="00F71CC6" w:rsidRDefault="00AB307F" w:rsidP="00F71CC6">
      <w:pPr>
        <w:pStyle w:val="Brdtext"/>
      </w:pPr>
      <w:r>
        <w:br w:type="page"/>
      </w:r>
    </w:p>
    <w:p w14:paraId="6629743D" w14:textId="77777777" w:rsidR="00F71CC6" w:rsidRDefault="00AB307F" w:rsidP="00F71CC6">
      <w:pPr>
        <w:pStyle w:val="Brdtext"/>
      </w:pPr>
      <w:r>
        <w:br w:type="page"/>
      </w:r>
    </w:p>
    <w:p w14:paraId="09350009" w14:textId="77777777" w:rsidR="00F71CC6" w:rsidRDefault="00AB307F" w:rsidP="00F71CC6">
      <w:pPr>
        <w:pStyle w:val="Brdtext"/>
      </w:pPr>
      <w:r>
        <w:br w:type="page"/>
      </w:r>
    </w:p>
    <w:p w14:paraId="01EF3A94" w14:textId="77777777" w:rsidR="00F71CC6" w:rsidRDefault="00AB307F" w:rsidP="00F71CC6">
      <w:pPr>
        <w:pStyle w:val="Brdtext"/>
      </w:pPr>
      <w:r>
        <w:br w:type="page"/>
      </w:r>
    </w:p>
    <w:p w14:paraId="47BC942C" w14:textId="77777777" w:rsidR="00F71CC6" w:rsidRDefault="00AB307F" w:rsidP="00F71CC6">
      <w:pPr>
        <w:pStyle w:val="Brdtext"/>
      </w:pPr>
      <w:r>
        <w:br w:type="page"/>
      </w:r>
    </w:p>
    <w:p w14:paraId="665BADD9" w14:textId="77777777" w:rsidR="00F71CC6" w:rsidRDefault="00AB307F" w:rsidP="00F71CC6">
      <w:pPr>
        <w:pStyle w:val="Brdtext"/>
      </w:pPr>
      <w:r>
        <w:br w:type="page"/>
      </w:r>
    </w:p>
    <w:p w14:paraId="2C1B2672" w14:textId="77777777" w:rsidR="00F71CC6" w:rsidRDefault="00AB307F" w:rsidP="00F71CC6">
      <w:pPr>
        <w:pStyle w:val="Brdtext"/>
      </w:pPr>
      <w:r>
        <w:br w:type="page"/>
      </w:r>
    </w:p>
    <w:p w14:paraId="04D0FA6E" w14:textId="77777777" w:rsidR="00F71CC6" w:rsidRDefault="00AB307F" w:rsidP="00F71CC6">
      <w:pPr>
        <w:pStyle w:val="Brdtext"/>
      </w:pPr>
      <w:r>
        <w:br w:type="page"/>
      </w:r>
    </w:p>
    <w:p w14:paraId="390F9B6E" w14:textId="77777777" w:rsidR="00F71CC6" w:rsidRDefault="00AB307F" w:rsidP="00F71CC6">
      <w:pPr>
        <w:pStyle w:val="Brdtext"/>
      </w:pPr>
      <w:r>
        <w:br w:type="page"/>
      </w:r>
    </w:p>
    <w:p w14:paraId="4AF3D1D4" w14:textId="77777777" w:rsidR="00F71CC6" w:rsidRDefault="00AB307F" w:rsidP="00F71CC6">
      <w:pPr>
        <w:pStyle w:val="Brdtext"/>
      </w:pPr>
      <w:r>
        <w:br w:type="page"/>
      </w:r>
    </w:p>
    <w:p w14:paraId="0EC258C8" w14:textId="77777777" w:rsidR="00F71CC6" w:rsidRDefault="00AB307F" w:rsidP="00F71CC6">
      <w:pPr>
        <w:pStyle w:val="Brdtext"/>
      </w:pPr>
      <w:r>
        <w:br w:type="page"/>
      </w:r>
    </w:p>
    <w:p w14:paraId="5594EE4A" w14:textId="77777777" w:rsidR="00F71CC6" w:rsidRDefault="00AB307F" w:rsidP="00F71CC6">
      <w:pPr>
        <w:pStyle w:val="Brdtext"/>
      </w:pPr>
      <w:r>
        <w:br w:type="page"/>
      </w:r>
    </w:p>
    <w:p w14:paraId="07D8B7AE" w14:textId="77777777" w:rsidR="00F71CC6" w:rsidRDefault="00AB307F" w:rsidP="00F71CC6">
      <w:pPr>
        <w:pStyle w:val="Brdtext"/>
      </w:pPr>
      <w:r>
        <w:br w:type="page"/>
      </w:r>
    </w:p>
    <w:p w14:paraId="36F79BBE" w14:textId="77777777" w:rsidR="00F71CC6" w:rsidRDefault="00AB307F" w:rsidP="00F71CC6">
      <w:pPr>
        <w:pStyle w:val="Brdtext"/>
      </w:pPr>
      <w:r>
        <w:br w:type="page"/>
      </w:r>
    </w:p>
    <w:p w14:paraId="39BDF9C9" w14:textId="77777777" w:rsidR="00F71CC6" w:rsidRDefault="00AB307F" w:rsidP="00F71CC6">
      <w:pPr>
        <w:pStyle w:val="Brdtext"/>
      </w:pPr>
      <w:r>
        <w:br w:type="page"/>
      </w:r>
    </w:p>
    <w:p w14:paraId="196A0081" w14:textId="77777777" w:rsidR="00F71CC6" w:rsidRDefault="00AB307F" w:rsidP="00F71CC6">
      <w:pPr>
        <w:pStyle w:val="Brdtext"/>
      </w:pPr>
      <w:r>
        <w:br w:type="page"/>
      </w:r>
    </w:p>
    <w:p w14:paraId="437634AE" w14:textId="77777777" w:rsidR="00F71CC6" w:rsidRDefault="00AB307F" w:rsidP="00F71CC6">
      <w:pPr>
        <w:pStyle w:val="Brdtext"/>
      </w:pPr>
      <w:r>
        <w:br w:type="page"/>
      </w:r>
    </w:p>
    <w:p w14:paraId="5EA33675" w14:textId="77777777" w:rsidR="00F71CC6" w:rsidRDefault="00AB307F" w:rsidP="00F71CC6">
      <w:pPr>
        <w:pStyle w:val="Brdtext"/>
      </w:pPr>
      <w:r>
        <w:br w:type="page"/>
      </w:r>
    </w:p>
    <w:p w14:paraId="70B24FCB" w14:textId="77777777" w:rsidR="00F71CC6" w:rsidRDefault="00AB307F" w:rsidP="00F71CC6">
      <w:pPr>
        <w:pStyle w:val="Brdtext"/>
      </w:pPr>
      <w:r>
        <w:br w:type="page"/>
      </w:r>
    </w:p>
    <w:p w14:paraId="0D5EE4C2" w14:textId="77777777" w:rsidR="00F71CC6" w:rsidRDefault="00AB307F" w:rsidP="00F71CC6">
      <w:pPr>
        <w:pStyle w:val="Brdtext"/>
      </w:pPr>
      <w:r>
        <w:br w:type="page"/>
      </w:r>
    </w:p>
    <w:p w14:paraId="7C378DFE" w14:textId="77777777" w:rsidR="00F71CC6" w:rsidRDefault="00AB307F" w:rsidP="00F71CC6">
      <w:pPr>
        <w:pStyle w:val="Brdtext"/>
      </w:pPr>
      <w:r>
        <w:br w:type="page"/>
      </w:r>
    </w:p>
    <w:p w14:paraId="6EA5C948" w14:textId="77777777" w:rsidR="00F71CC6" w:rsidRDefault="00AB307F" w:rsidP="00F71CC6">
      <w:pPr>
        <w:pStyle w:val="Brdtext"/>
      </w:pPr>
      <w:r>
        <w:br w:type="page"/>
      </w:r>
    </w:p>
    <w:p w14:paraId="2C8EFB15" w14:textId="77777777" w:rsidR="00F71CC6" w:rsidRDefault="00AB307F" w:rsidP="00F71CC6">
      <w:pPr>
        <w:pStyle w:val="Brdtext"/>
      </w:pPr>
      <w:r>
        <w:br w:type="page"/>
      </w:r>
    </w:p>
    <w:p w14:paraId="14F28C3D" w14:textId="77777777" w:rsidR="00F71CC6" w:rsidRDefault="00AB307F" w:rsidP="00F71CC6">
      <w:pPr>
        <w:pStyle w:val="Brdtext"/>
      </w:pPr>
      <w:r>
        <w:br w:type="page"/>
      </w:r>
    </w:p>
    <w:p w14:paraId="743C8997" w14:textId="77777777" w:rsidR="00F71CC6" w:rsidRDefault="00AB307F" w:rsidP="00F71CC6">
      <w:pPr>
        <w:pStyle w:val="Brdtext"/>
      </w:pPr>
      <w:r>
        <w:br w:type="page"/>
      </w:r>
    </w:p>
    <w:p w14:paraId="6951C224" w14:textId="77777777" w:rsidR="00F71CC6" w:rsidRDefault="00AB307F" w:rsidP="00F71CC6">
      <w:pPr>
        <w:pStyle w:val="Brdtext"/>
      </w:pPr>
      <w:r>
        <w:br w:type="page"/>
      </w:r>
    </w:p>
    <w:p w14:paraId="0B806644" w14:textId="77777777" w:rsidR="00F71CC6" w:rsidRDefault="00AB307F" w:rsidP="00F71CC6">
      <w:pPr>
        <w:pStyle w:val="Brdtext"/>
      </w:pPr>
      <w:r>
        <w:br w:type="page"/>
      </w:r>
    </w:p>
    <w:p w14:paraId="5DCB7A60" w14:textId="77777777" w:rsidR="00F71CC6" w:rsidRDefault="00AB307F" w:rsidP="00F71CC6">
      <w:pPr>
        <w:pStyle w:val="Brdtext"/>
      </w:pPr>
      <w:r>
        <w:br w:type="page"/>
      </w:r>
    </w:p>
    <w:p w14:paraId="26A61F65" w14:textId="77777777" w:rsidR="00F71CC6" w:rsidRDefault="00AB307F" w:rsidP="00F71CC6">
      <w:pPr>
        <w:pStyle w:val="Brdtext"/>
      </w:pPr>
      <w:r>
        <w:br w:type="page"/>
      </w:r>
    </w:p>
    <w:p w14:paraId="0FD23AC0" w14:textId="77777777" w:rsidR="00F71CC6" w:rsidRDefault="00AB307F" w:rsidP="00F71CC6">
      <w:pPr>
        <w:pStyle w:val="Brdtext"/>
      </w:pPr>
      <w:r>
        <w:br w:type="page"/>
      </w:r>
    </w:p>
    <w:p w14:paraId="1D024ED6" w14:textId="77777777" w:rsidR="00F71CC6" w:rsidRDefault="00AB307F" w:rsidP="00F71CC6">
      <w:pPr>
        <w:pStyle w:val="Brdtext"/>
      </w:pPr>
      <w:r>
        <w:br w:type="page"/>
      </w:r>
    </w:p>
    <w:p w14:paraId="66AA0C10" w14:textId="77777777" w:rsidR="00F71CC6" w:rsidRDefault="00AB307F" w:rsidP="00F71CC6">
      <w:pPr>
        <w:pStyle w:val="Brdtext"/>
      </w:pPr>
      <w:r>
        <w:br w:type="page"/>
      </w:r>
    </w:p>
    <w:p w14:paraId="008A38F0" w14:textId="77777777" w:rsidR="00F71CC6" w:rsidRDefault="00AB307F" w:rsidP="00F71CC6">
      <w:pPr>
        <w:pStyle w:val="Brdtext"/>
      </w:pPr>
      <w:r>
        <w:br w:type="page"/>
      </w:r>
    </w:p>
    <w:p w14:paraId="46A1CB62" w14:textId="77777777" w:rsidR="00F71CC6" w:rsidRDefault="00AB307F" w:rsidP="00F71CC6">
      <w:pPr>
        <w:pStyle w:val="Brdtext"/>
      </w:pPr>
      <w:r>
        <w:br w:type="page"/>
      </w:r>
    </w:p>
    <w:p w14:paraId="0D2D86D8" w14:textId="77777777" w:rsidR="00F71CC6" w:rsidRDefault="00AB307F" w:rsidP="00F71CC6">
      <w:pPr>
        <w:pStyle w:val="Brdtext"/>
      </w:pPr>
      <w:r>
        <w:br w:type="page"/>
      </w:r>
    </w:p>
    <w:p w14:paraId="6F96BC18" w14:textId="77777777" w:rsidR="00F71CC6" w:rsidRDefault="00AB307F" w:rsidP="00F71CC6">
      <w:pPr>
        <w:pStyle w:val="Brdtext"/>
      </w:pPr>
      <w:r>
        <w:br w:type="page"/>
      </w:r>
    </w:p>
    <w:p w14:paraId="0B830202" w14:textId="77777777" w:rsidR="00F71CC6" w:rsidRDefault="00AB307F" w:rsidP="00F71CC6">
      <w:pPr>
        <w:pStyle w:val="Brdtext"/>
      </w:pPr>
      <w:r>
        <w:br w:type="page"/>
      </w:r>
    </w:p>
    <w:p w14:paraId="3F35E285" w14:textId="77777777" w:rsidR="00F71CC6" w:rsidRDefault="00AB307F" w:rsidP="00F71CC6">
      <w:pPr>
        <w:pStyle w:val="Brdtext"/>
      </w:pPr>
      <w:r>
        <w:br w:type="page"/>
      </w:r>
    </w:p>
    <w:p w14:paraId="28DC7B4A" w14:textId="77777777" w:rsidR="00F71CC6" w:rsidRDefault="00AB307F" w:rsidP="00F71CC6">
      <w:pPr>
        <w:pStyle w:val="Brdtext"/>
      </w:pPr>
      <w:r>
        <w:br w:type="page"/>
      </w:r>
    </w:p>
    <w:p w14:paraId="441B2625" w14:textId="77777777" w:rsidR="00F71CC6" w:rsidRDefault="00AB307F" w:rsidP="00F71CC6">
      <w:pPr>
        <w:pStyle w:val="Brdtext"/>
      </w:pPr>
      <w:r>
        <w:br w:type="page"/>
      </w:r>
    </w:p>
    <w:p w14:paraId="24500785" w14:textId="77777777" w:rsidR="00F71CC6" w:rsidRDefault="00AB307F" w:rsidP="00F71CC6">
      <w:pPr>
        <w:pStyle w:val="Brdtext"/>
      </w:pPr>
      <w:r>
        <w:br w:type="page"/>
      </w:r>
    </w:p>
    <w:p w14:paraId="5365C5C4" w14:textId="77777777" w:rsidR="00F71CC6" w:rsidRDefault="00AB307F" w:rsidP="00F71CC6">
      <w:pPr>
        <w:pStyle w:val="Brdtext"/>
      </w:pPr>
      <w:r>
        <w:br w:type="page"/>
      </w:r>
    </w:p>
    <w:p w14:paraId="68C751F8" w14:textId="77777777" w:rsidR="00F71CC6" w:rsidRDefault="00AB307F" w:rsidP="00F71CC6">
      <w:pPr>
        <w:pStyle w:val="Brdtext"/>
      </w:pPr>
      <w:r>
        <w:br w:type="page"/>
      </w:r>
    </w:p>
    <w:p w14:paraId="1F62D42E" w14:textId="77777777" w:rsidR="00F71CC6" w:rsidRDefault="00AB307F" w:rsidP="00F71CC6">
      <w:pPr>
        <w:pStyle w:val="Brdtext"/>
      </w:pPr>
      <w:r>
        <w:br w:type="page"/>
      </w:r>
    </w:p>
    <w:p w14:paraId="251BBCBC" w14:textId="77777777" w:rsidR="00F71CC6" w:rsidRDefault="00AB307F" w:rsidP="00F71CC6">
      <w:pPr>
        <w:pStyle w:val="Brdtext"/>
      </w:pPr>
      <w:r>
        <w:br w:type="page"/>
      </w:r>
    </w:p>
    <w:p w14:paraId="4E003B12" w14:textId="77777777" w:rsidR="00F71CC6" w:rsidRDefault="00AB307F" w:rsidP="00F71CC6">
      <w:pPr>
        <w:pStyle w:val="Brdtext"/>
      </w:pPr>
      <w:r>
        <w:br w:type="page"/>
      </w:r>
    </w:p>
    <w:p w14:paraId="412614D0" w14:textId="77777777" w:rsidR="00F71CC6" w:rsidRDefault="00AB307F" w:rsidP="00F71CC6">
      <w:pPr>
        <w:pStyle w:val="Brdtext"/>
      </w:pPr>
      <w:r>
        <w:br w:type="page"/>
      </w:r>
    </w:p>
    <w:p w14:paraId="2C4EFE8C" w14:textId="77777777" w:rsidR="00F71CC6" w:rsidRDefault="00AB307F" w:rsidP="00F71CC6">
      <w:pPr>
        <w:pStyle w:val="Brdtext"/>
      </w:pPr>
      <w:r>
        <w:br w:type="page"/>
      </w:r>
    </w:p>
    <w:p w14:paraId="681B6CED" w14:textId="77777777" w:rsidR="00F71CC6" w:rsidRDefault="00AB307F" w:rsidP="00F71CC6">
      <w:pPr>
        <w:pStyle w:val="Brdtext"/>
      </w:pPr>
      <w:r>
        <w:br w:type="page"/>
      </w:r>
    </w:p>
    <w:p w14:paraId="0AF8A973" w14:textId="77777777" w:rsidR="00F71CC6" w:rsidRDefault="00AB307F" w:rsidP="00F71CC6">
      <w:pPr>
        <w:pStyle w:val="Brdtext"/>
      </w:pPr>
      <w:r>
        <w:br w:type="page"/>
      </w:r>
    </w:p>
    <w:p w14:paraId="7204FEEB" w14:textId="77777777" w:rsidR="00F71CC6" w:rsidRDefault="00AB307F" w:rsidP="00F71CC6">
      <w:pPr>
        <w:pStyle w:val="Brdtext"/>
      </w:pPr>
      <w:r>
        <w:br w:type="page"/>
      </w:r>
    </w:p>
    <w:p w14:paraId="59AFAB53" w14:textId="77777777" w:rsidR="00F71CC6" w:rsidRDefault="00AB307F" w:rsidP="00F71CC6">
      <w:pPr>
        <w:pStyle w:val="Brdtext"/>
      </w:pPr>
      <w:r>
        <w:br w:type="page"/>
      </w:r>
    </w:p>
    <w:p w14:paraId="55F2B57E" w14:textId="77777777" w:rsidR="00F71CC6" w:rsidRDefault="00AB307F" w:rsidP="00F71CC6">
      <w:pPr>
        <w:pStyle w:val="Brdtext"/>
      </w:pPr>
      <w:r>
        <w:br w:type="page"/>
      </w:r>
    </w:p>
    <w:p w14:paraId="146B300A" w14:textId="77777777" w:rsidR="00F71CC6" w:rsidRDefault="00AB307F" w:rsidP="00F71CC6">
      <w:pPr>
        <w:pStyle w:val="Brdtext"/>
      </w:pPr>
      <w:r>
        <w:br w:type="page"/>
      </w:r>
    </w:p>
    <w:p w14:paraId="2BF49B46" w14:textId="77777777" w:rsidR="00F71CC6" w:rsidRDefault="00AB307F" w:rsidP="00F71CC6">
      <w:pPr>
        <w:pStyle w:val="Brdtext"/>
      </w:pPr>
      <w:r>
        <w:br w:type="page"/>
      </w:r>
    </w:p>
    <w:p w14:paraId="4971F405" w14:textId="77777777" w:rsidR="00F71CC6" w:rsidRDefault="00AB307F" w:rsidP="00F71CC6">
      <w:pPr>
        <w:pStyle w:val="Brdtext"/>
      </w:pPr>
      <w:r>
        <w:br w:type="page"/>
      </w:r>
    </w:p>
    <w:p w14:paraId="705B92A9" w14:textId="77777777" w:rsidR="00F71CC6" w:rsidRDefault="00AB307F" w:rsidP="00F71CC6">
      <w:pPr>
        <w:pStyle w:val="Brdtext"/>
      </w:pPr>
      <w:r>
        <w:br w:type="page"/>
      </w:r>
    </w:p>
    <w:p w14:paraId="276C3A56" w14:textId="77777777" w:rsidR="00F71CC6" w:rsidRDefault="00AB307F" w:rsidP="00F71CC6">
      <w:pPr>
        <w:pStyle w:val="Brdtext"/>
      </w:pPr>
      <w:r>
        <w:br w:type="page"/>
      </w:r>
    </w:p>
    <w:p w14:paraId="4A28E8F1" w14:textId="77777777" w:rsidR="00F71CC6" w:rsidRDefault="00AB307F" w:rsidP="00F71CC6">
      <w:pPr>
        <w:pStyle w:val="Brdtext"/>
      </w:pPr>
      <w:r>
        <w:br w:type="page"/>
      </w:r>
    </w:p>
    <w:p w14:paraId="3E687B51" w14:textId="77777777" w:rsidR="00F71CC6" w:rsidRDefault="00AB307F" w:rsidP="00F71CC6">
      <w:pPr>
        <w:pStyle w:val="Brdtext"/>
      </w:pPr>
      <w:r>
        <w:br w:type="page"/>
      </w:r>
    </w:p>
    <w:p w14:paraId="04FCC5D2" w14:textId="77777777" w:rsidR="00F71CC6" w:rsidRDefault="00AB307F" w:rsidP="00F71CC6">
      <w:pPr>
        <w:pStyle w:val="Brdtext"/>
      </w:pPr>
      <w:r>
        <w:br w:type="page"/>
      </w:r>
    </w:p>
    <w:p w14:paraId="542E839C" w14:textId="77777777" w:rsidR="00F71CC6" w:rsidRDefault="00AB307F" w:rsidP="00F71CC6">
      <w:pPr>
        <w:pStyle w:val="Brdtext"/>
      </w:pPr>
      <w:r>
        <w:br w:type="page"/>
      </w:r>
    </w:p>
    <w:p w14:paraId="69FD9656" w14:textId="77777777" w:rsidR="00F71CC6" w:rsidRDefault="00AB307F" w:rsidP="00F71CC6">
      <w:pPr>
        <w:pStyle w:val="Brdtext"/>
      </w:pPr>
      <w:r>
        <w:br w:type="page"/>
      </w:r>
    </w:p>
    <w:p w14:paraId="77453961" w14:textId="77777777" w:rsidR="00F71CC6" w:rsidRDefault="00AB307F" w:rsidP="00F71CC6">
      <w:pPr>
        <w:pStyle w:val="Brdtext"/>
      </w:pPr>
      <w:r>
        <w:br w:type="page"/>
      </w:r>
    </w:p>
    <w:p w14:paraId="527AE38B" w14:textId="77777777" w:rsidR="00F71CC6" w:rsidRDefault="00AB307F" w:rsidP="00F71CC6">
      <w:pPr>
        <w:pStyle w:val="Brdtext"/>
      </w:pPr>
      <w:r>
        <w:br w:type="page"/>
      </w:r>
    </w:p>
    <w:p w14:paraId="75BF3D1E" w14:textId="77777777" w:rsidR="00F71CC6" w:rsidRDefault="00AB307F" w:rsidP="00F71CC6">
      <w:pPr>
        <w:pStyle w:val="Brdtext"/>
      </w:pPr>
      <w:r>
        <w:br w:type="page"/>
      </w:r>
    </w:p>
    <w:p w14:paraId="7707FE91" w14:textId="77777777" w:rsidR="00F71CC6" w:rsidRDefault="00AB307F" w:rsidP="00F71CC6">
      <w:pPr>
        <w:pStyle w:val="Brdtext"/>
      </w:pPr>
      <w:r>
        <w:br w:type="page"/>
      </w:r>
    </w:p>
    <w:p w14:paraId="2C61BF1E" w14:textId="77777777" w:rsidR="00F71CC6" w:rsidRDefault="00AB307F" w:rsidP="00F71CC6">
      <w:pPr>
        <w:pStyle w:val="Brdtext"/>
      </w:pPr>
      <w:r>
        <w:br w:type="page"/>
      </w:r>
    </w:p>
    <w:p w14:paraId="542FC7D1" w14:textId="77777777" w:rsidR="00F71CC6" w:rsidRDefault="00AB307F" w:rsidP="00F71CC6">
      <w:pPr>
        <w:pStyle w:val="Brdtext"/>
      </w:pPr>
      <w:r>
        <w:br w:type="page"/>
      </w:r>
    </w:p>
    <w:p w14:paraId="148CF88C" w14:textId="77777777" w:rsidR="00F71CC6" w:rsidRDefault="00AB307F" w:rsidP="00F71CC6">
      <w:pPr>
        <w:pStyle w:val="Brdtext"/>
      </w:pPr>
      <w:r>
        <w:br w:type="page"/>
      </w:r>
    </w:p>
    <w:p w14:paraId="6AFEA62C" w14:textId="77777777" w:rsidR="00F71CC6" w:rsidRDefault="00AB307F" w:rsidP="00F71CC6">
      <w:pPr>
        <w:pStyle w:val="Brdtext"/>
      </w:pPr>
      <w:r>
        <w:br w:type="page"/>
      </w:r>
    </w:p>
    <w:p w14:paraId="4CFA8C27" w14:textId="77777777" w:rsidR="00F71CC6" w:rsidRDefault="00AB307F" w:rsidP="00F71CC6">
      <w:pPr>
        <w:pStyle w:val="Brdtext"/>
      </w:pPr>
      <w:r>
        <w:br w:type="page"/>
      </w:r>
    </w:p>
    <w:p w14:paraId="62D5A4B8" w14:textId="77777777" w:rsidR="00F71CC6" w:rsidRDefault="00AB307F" w:rsidP="00F71CC6">
      <w:pPr>
        <w:pStyle w:val="Brdtext"/>
      </w:pPr>
      <w:r>
        <w:br w:type="page"/>
      </w:r>
    </w:p>
    <w:p w14:paraId="646B53A6" w14:textId="77777777" w:rsidR="00F71CC6" w:rsidRDefault="00AB307F" w:rsidP="00F71CC6">
      <w:pPr>
        <w:pStyle w:val="Brdtext"/>
      </w:pPr>
      <w:r>
        <w:br w:type="page"/>
      </w:r>
    </w:p>
    <w:p w14:paraId="470A62B0" w14:textId="77777777" w:rsidR="00F71CC6" w:rsidRDefault="00AB307F" w:rsidP="00F71CC6">
      <w:pPr>
        <w:pStyle w:val="Brdtext"/>
      </w:pPr>
      <w:r>
        <w:br w:type="page"/>
      </w:r>
    </w:p>
    <w:p w14:paraId="387D03E4" w14:textId="77777777" w:rsidR="00F71CC6" w:rsidRDefault="00AB307F" w:rsidP="00F71CC6">
      <w:pPr>
        <w:pStyle w:val="Brdtext"/>
      </w:pPr>
      <w:r>
        <w:br w:type="page"/>
      </w:r>
    </w:p>
    <w:p w14:paraId="0BFDC771" w14:textId="77777777" w:rsidR="00F71CC6" w:rsidRDefault="00AB307F" w:rsidP="00F71CC6">
      <w:pPr>
        <w:pStyle w:val="Brdtext"/>
      </w:pPr>
      <w:r>
        <w:br w:type="page"/>
      </w:r>
    </w:p>
    <w:p w14:paraId="0EEE1D4E" w14:textId="77777777" w:rsidR="00F71CC6" w:rsidRDefault="00AB307F" w:rsidP="00F71CC6">
      <w:pPr>
        <w:pStyle w:val="Brdtext"/>
      </w:pPr>
      <w:r>
        <w:br w:type="page"/>
      </w:r>
    </w:p>
    <w:p w14:paraId="65A67F55" w14:textId="77777777" w:rsidR="00F71CC6" w:rsidRDefault="00AB307F" w:rsidP="00F71CC6">
      <w:pPr>
        <w:pStyle w:val="Brdtext"/>
      </w:pPr>
      <w:r>
        <w:br w:type="page"/>
      </w:r>
    </w:p>
    <w:p w14:paraId="1CEA9104" w14:textId="77777777" w:rsidR="00F71CC6" w:rsidRDefault="00AB307F" w:rsidP="00F71CC6">
      <w:pPr>
        <w:pStyle w:val="Brdtext"/>
      </w:pPr>
      <w:r>
        <w:br w:type="page"/>
      </w:r>
    </w:p>
    <w:p w14:paraId="7E3CCF0E" w14:textId="77777777" w:rsidR="00F71CC6" w:rsidRDefault="00AB307F" w:rsidP="00F71CC6">
      <w:pPr>
        <w:pStyle w:val="Brdtext"/>
      </w:pPr>
      <w:r>
        <w:br w:type="page"/>
      </w:r>
    </w:p>
    <w:p w14:paraId="5BBABAC3" w14:textId="77777777" w:rsidR="00F71CC6" w:rsidRDefault="00AB307F" w:rsidP="00F71CC6">
      <w:pPr>
        <w:pStyle w:val="Brdtext"/>
      </w:pPr>
      <w:r>
        <w:br w:type="page"/>
      </w:r>
    </w:p>
    <w:p w14:paraId="584E8F81" w14:textId="77777777" w:rsidR="00F71CC6" w:rsidRDefault="00AB307F" w:rsidP="00F71CC6">
      <w:pPr>
        <w:pStyle w:val="Brdtext"/>
      </w:pPr>
      <w:r>
        <w:br w:type="page"/>
      </w:r>
    </w:p>
    <w:p w14:paraId="09AED23D" w14:textId="77777777" w:rsidR="00F71CC6" w:rsidRDefault="00AB307F" w:rsidP="00F71CC6">
      <w:pPr>
        <w:pStyle w:val="Brdtext"/>
      </w:pPr>
      <w:r>
        <w:br w:type="page"/>
      </w:r>
    </w:p>
    <w:p w14:paraId="7E68C6F8" w14:textId="77777777" w:rsidR="00F71CC6" w:rsidRDefault="00AB307F" w:rsidP="00F71CC6">
      <w:pPr>
        <w:pStyle w:val="Brdtext"/>
      </w:pPr>
      <w:r>
        <w:br w:type="page"/>
      </w:r>
    </w:p>
    <w:p w14:paraId="4D281608" w14:textId="0C283AE9" w:rsidR="00F71CC6" w:rsidRPr="006E4F23" w:rsidRDefault="00F71CC6" w:rsidP="00F71CC6">
      <w:pPr>
        <w:pStyle w:val="Brdtext"/>
        <w:sectPr w:rsidR="00F71CC6" w:rsidRPr="006E4F23" w:rsidSect="00155500">
          <w:headerReference w:type="even" r:id="rId79"/>
          <w:headerReference w:type="default" r:id="rId80"/>
          <w:footerReference w:type="even" r:id="rId81"/>
          <w:footerReference w:type="default" r:id="rId82"/>
          <w:headerReference w:type="first" r:id="rId83"/>
          <w:footerReference w:type="first" r:id="rId84"/>
          <w:pgSz w:w="9356" w:h="13721" w:code="9"/>
          <w:pgMar w:top="794" w:right="2438" w:bottom="1191" w:left="1021" w:header="0" w:footer="709" w:gutter="0"/>
          <w:cols w:space="708"/>
          <w:docGrid w:linePitch="360"/>
        </w:sectPr>
      </w:pPr>
    </w:p>
    <w:p w14:paraId="10716F4A" w14:textId="618A08EF" w:rsidR="00920097" w:rsidRDefault="00AB307F" w:rsidP="00F71CC6">
      <w:pPr>
        <w:pStyle w:val="Bilagarubrik"/>
      </w:pPr>
      <w:bookmarkStart w:id="685" w:name="_Toc54265569"/>
      <w:r w:rsidRPr="00392774">
        <w:t xml:space="preserve">Sammanfattning av promemorian En anpassning av bestämmelser om kontroll i livsmedelskedjan till EU:s </w:t>
      </w:r>
      <w:r w:rsidR="009D6A6E">
        <w:t xml:space="preserve">nya </w:t>
      </w:r>
      <w:r w:rsidRPr="00392774">
        <w:t>kontrollförordning (Ds 2018:41)</w:t>
      </w:r>
      <w:bookmarkEnd w:id="685"/>
    </w:p>
    <w:p w14:paraId="6AC71A22" w14:textId="77777777" w:rsidR="00F71CC6" w:rsidRDefault="00AB307F" w:rsidP="00F71CC6">
      <w:pPr>
        <w:pStyle w:val="Brdtext"/>
      </w:pPr>
      <w:r>
        <w:t>I promemorian föreslås ändringar som syftar till att anpassa svensk lagstiftning till Europaparlamentets och rådets förordning (EU) 2017/625 av den 15 mars 2017 om offentlig kontroll och annan offentlig verksamhet för att säkerställa tillämpningen av livsmedels- och foderlagstiftningen och av bestämmelser om djurs hälsa och djurskydd, växtskydd och växt</w:t>
      </w:r>
      <w:r>
        <w:softHyphen/>
        <w:t>skyddsmedel samt om ändring av Europaparlamentets och rådets förord</w:t>
      </w:r>
      <w:r>
        <w:softHyphen/>
        <w:t>ningar (EG) nr 999/2001, (EG) nr 396/2005, (EG) nr 1069/2009, (EG) nr 1107/2009, (EU) nr 1151/2012, (EU) nr 652/2014, (EU) 2016/429 och (EU) 2016/2031, rådets förordningar (EG) nr 1/2005 och (EG) nr 1099/2009 och rådets direktiv 98/58/EG, 1999/74/EG, 2007/43/EG, 2008/119/EG och 2008/120/EG och om upphävande av Europaparla</w:t>
      </w:r>
      <w:r>
        <w:softHyphen/>
        <w:t>mentets och rådets förordningar (EG) nr 854/2004 och (EG) nr 882/2004, rådets direktiv 89/608/EEG, 89/662/EEG, 90/425/EEG, 91/496/EEG, 96/23/EG, 96/93/EG och 97/78/EG samt rådets beslut 92/438/EEG (förordningen om offentlig kontroll), här kallad den nya kontrollförord</w:t>
      </w:r>
      <w:r>
        <w:softHyphen/>
        <w:t>ningen.</w:t>
      </w:r>
    </w:p>
    <w:p w14:paraId="734289A7" w14:textId="77777777" w:rsidR="00F71CC6" w:rsidRDefault="00AB307F" w:rsidP="00F71CC6">
      <w:pPr>
        <w:pStyle w:val="Brdtextmedindrag"/>
      </w:pPr>
      <w:r>
        <w:t>Den nya kontrollförordningen ska tillämpas vid offentlig kontroll som utförs för att säkerställa att unionslagstiftningen inom en rad olika sak-områden följs, oavsett om de närmare tillämpningsbestämmelserna har fastställts på unionsnivå eller i medlemsstaternas nationella lagstiftning. De berörda sakområdena är livsmedel och livsmedelssäkerhet, inklusive bestämmelser om tillverkning och användning av material och produkter avsedda att komma i kontakt med livsmedel, avsiktlig utsättning av gene</w:t>
      </w:r>
      <w:r>
        <w:softHyphen/>
        <w:t>tiskt modifierade organismer i miljön för livsmedels- och foderproduktion, foder och fodersäkerhet, djurhälsokrav, animaliska biprodukter, djur</w:t>
      </w:r>
      <w:r>
        <w:softHyphen/>
        <w:t>skyddskrav, skyddsåtgärder mot växtskadegörare, krav för utsläppande på marknaden och användning av växtskyddsmedel, ekologisk produktion och märkning av ekologiska produkter samt användning och märkning av skyddade ursprungsbeteckningar, skyddade geografiska beteckningar och garanterade traditionella specialiteter.</w:t>
      </w:r>
    </w:p>
    <w:p w14:paraId="5AA7BCE2" w14:textId="77777777" w:rsidR="00F71CC6" w:rsidRDefault="00AB307F" w:rsidP="00F71CC6">
      <w:pPr>
        <w:pStyle w:val="Brdtextmedindrag"/>
      </w:pPr>
      <w:r>
        <w:t>Kontrollförordningen reglerar hur den offentliga kontrollen i medlems-staterna ska organiseras, finansieras och genomföras. Vissa bestämmelser i förordningen gäller även för annan offentlig verksamhet än offentlig kontroll. Förordningen ska i huvudsak börja tillämpas från och med den 14 december 2019.</w:t>
      </w:r>
    </w:p>
    <w:p w14:paraId="7006159F" w14:textId="77777777" w:rsidR="00F71CC6" w:rsidRDefault="00AB307F" w:rsidP="00F71CC6">
      <w:pPr>
        <w:pStyle w:val="Brdtextmedindrag"/>
      </w:pPr>
      <w:r>
        <w:t>I promemorian föreslås ändringar i epizootilagen (1999:657), zoonos-lagen (1999:658), livsmedelslagen (2006:804), lagen (2006:805) om foder och animaliska biprodukter, lagen (2006:806) om provtagning på djur, m.m., lagen (2006:807) om kontroll av husdjur, m.m., lagen (2009:1424) om kontroll av skyddade beteckningar på jordbruksprodukter och livs</w:t>
      </w:r>
      <w:r>
        <w:softHyphen/>
        <w:t>medel, lagen (2013:363) om kontroll av ekologisk produktion, djur-skyddslagen (2018:1192) och miljöbalken.</w:t>
      </w:r>
    </w:p>
    <w:p w14:paraId="347867B4" w14:textId="60E5D1CF" w:rsidR="00F71CC6" w:rsidRDefault="00AB307F" w:rsidP="00F71CC6">
      <w:pPr>
        <w:pStyle w:val="Brdtextmedindrag"/>
      </w:pPr>
      <w:r>
        <w:t xml:space="preserve">Ändringarna innebär i huvudsak följande. Uttrycken offentlig kontroll och annan offentlig verksamhet ska används i berörda lagar. I miljöbalken används dessa uttryck parallellt med uttrycket tillsyn. Vissa bestämmelser om tillsyn i miljöbalken ska även gälla för offentlig kontroll och annan offentlig verksamhet. Det tydliggörs att de myndigheter som ansvarar för att utföra offentlig kontroll även ska utföra annan offentlig verksamhet. </w:t>
      </w:r>
    </w:p>
    <w:p w14:paraId="0A2F3072" w14:textId="77777777" w:rsidR="00F71CC6" w:rsidRDefault="00AB307F" w:rsidP="00F71CC6">
      <w:pPr>
        <w:pStyle w:val="Brdtextmedindrag"/>
      </w:pPr>
      <w:r>
        <w:t>Bestämmelser om rätt för den som utför offentlig kontroll att få tillträde till områden och lokaler m.m. samt åtkomst till upplysningar och hand</w:t>
      </w:r>
      <w:r>
        <w:softHyphen/>
        <w:t>lingar vid kontrollen samt om aktörernas skyldighet att lämna hjälp, utvid</w:t>
      </w:r>
      <w:r>
        <w:softHyphen/>
        <w:t xml:space="preserve">gas till att gälla även den som utför annan offentlig verksamhet. </w:t>
      </w:r>
    </w:p>
    <w:p w14:paraId="4F6246E7" w14:textId="77777777" w:rsidR="00F71CC6" w:rsidRDefault="00AB307F" w:rsidP="00F71CC6">
      <w:pPr>
        <w:pStyle w:val="Brdtextmedindrag"/>
      </w:pPr>
      <w:r>
        <w:t xml:space="preserve">De bemyndiganden som finns i de olika lagarna om offentlig kontroll utvidgas till att även omfatta annan offentlig verksamhet. Det gäller även bemyndiganden om rätt att meddela föreskrifter om avgifter. </w:t>
      </w:r>
    </w:p>
    <w:p w14:paraId="0846DC52" w14:textId="77777777" w:rsidR="00F71CC6" w:rsidRDefault="00AB307F" w:rsidP="00F71CC6">
      <w:pPr>
        <w:pStyle w:val="Brdtextmedindrag"/>
      </w:pPr>
      <w:r>
        <w:t xml:space="preserve">Nya bemyndiganden införs som ger regeringen eller den myndighet som regeringen bestämmer rätt att meddela föreskrifter om skyldighet för aktörer att lämna uppgifter om sin verksamhet. </w:t>
      </w:r>
    </w:p>
    <w:p w14:paraId="217EE572" w14:textId="77777777" w:rsidR="00F71CC6" w:rsidRDefault="00AB307F" w:rsidP="00F71CC6">
      <w:pPr>
        <w:pStyle w:val="Brdtextmedindrag"/>
      </w:pPr>
      <w:r>
        <w:t>Vidare införs bestämmelser om tystnadsplikt för dem som utövar offentlig kontroll eller annan offentlig verksamhet. Därutöver ges myndig</w:t>
      </w:r>
      <w:r>
        <w:softHyphen/>
        <w:t>heter som utövar offentlig kontroll i vissa fall rätt att köpa in produkter utan att identifiera sig, i syfte att kontrollera att produkterna uppfyller gällande krav (s.k. mystery shopping). Det införs även en skyldighet för kontrollmyndigheterna att ha ett ändamålsenligt rapporteringssystem för den som vill anmäla misstänkta överträdelser av den nya kontrollförord</w:t>
      </w:r>
      <w:r>
        <w:softHyphen/>
        <w:t xml:space="preserve">ningen. </w:t>
      </w:r>
    </w:p>
    <w:p w14:paraId="1C350DF9" w14:textId="6BAED327" w:rsidR="00F71CC6" w:rsidRDefault="00AB307F" w:rsidP="00F71CC6">
      <w:pPr>
        <w:pStyle w:val="Brdtextmedindrag"/>
      </w:pPr>
      <w:r>
        <w:t>Bestämmelser införs även om överklagande av beslut meddelade av organ med delegerade uppgifter och av fysiska personer som har delege-rats vissa uppgifter.</w:t>
      </w:r>
    </w:p>
    <w:p w14:paraId="3A65CED7" w14:textId="6A1CF186" w:rsidR="00F71CC6" w:rsidRDefault="00AB307F" w:rsidP="00F71CC6">
      <w:pPr>
        <w:pStyle w:val="Brdtextmedindrag"/>
      </w:pPr>
      <w:r>
        <w:t>När det gäller skyddsåtgärder mot växtskadegörare antog Europaparla</w:t>
      </w:r>
      <w:r>
        <w:softHyphen/>
        <w:t>mentet och rådet den 26 oktober 2016 förordning (EU) 2016/2031 om skyddsåtgärder mot växtskadegörare, ändring av Europaparlamentets och rådets förordningar (EU) nr 228/2013, (EU) nr 652/2014 och (EU) nr 1143/2014 samt om upphävande av rådets direktiv 69/464/EEG, 74/647/EEG, 93/85/EEG, 98/57/EG, 2000/29/EG, 2006/91/EG och 2007/33/EG (växtskyddsförordningen). Växtskyddsförordningen trädde i kraft den 13 december 2016 och ska i allt väsentligt tillämpas från den 14 december 2019.</w:t>
      </w:r>
    </w:p>
    <w:p w14:paraId="6EBCEF96" w14:textId="77777777" w:rsidR="00F71CC6" w:rsidRDefault="00AB307F" w:rsidP="00F71CC6">
      <w:pPr>
        <w:pStyle w:val="Brdtextmedindrag"/>
      </w:pPr>
      <w:r>
        <w:t>Växtskyddsförordningen och den nya kontrollförordningen ersätter ett antal direktiv på området, främst rådets direktiv 2000/29/EG av den 8 maj 2000 om skyddsåtgärder mot att skadegörare på växter eller växtprodukter förs in till gemenskapen och mot att de sprids inom gemenskapen. Detta innebär att materiella bestämmelser och bestämmelser om offentlig kontroll när det gäller skyddsåtgärder mot växtskadegörare kommer att finnas i direkt tillämpliga EU-förordningar och inte som nu i medlems</w:t>
      </w:r>
      <w:r>
        <w:softHyphen/>
        <w:t>staternas nationella lagstiftning. Det krävs därför en fullständig översyn av växtskyddslagen (1972:318). En sådan översyn pågår för närvarande inom Regeringskansliet. I den här promemorian lämnas därför inte några förslag i det avseendet.</w:t>
      </w:r>
    </w:p>
    <w:p w14:paraId="61403365" w14:textId="77777777" w:rsidR="00F71CC6" w:rsidRPr="00392774" w:rsidRDefault="00AB307F" w:rsidP="00F71CC6">
      <w:pPr>
        <w:pStyle w:val="Brdtextmedindrag"/>
        <w:sectPr w:rsidR="00F71CC6" w:rsidRPr="00392774" w:rsidSect="00155500">
          <w:headerReference w:type="even" r:id="rId85"/>
          <w:headerReference w:type="default" r:id="rId86"/>
          <w:footerReference w:type="even" r:id="rId87"/>
          <w:footerReference w:type="default" r:id="rId88"/>
          <w:headerReference w:type="first" r:id="rId89"/>
          <w:footerReference w:type="first" r:id="rId90"/>
          <w:pgSz w:w="9356" w:h="13721" w:code="9"/>
          <w:pgMar w:top="794" w:right="2438" w:bottom="1191" w:left="1021" w:header="0" w:footer="709" w:gutter="0"/>
          <w:cols w:space="708"/>
          <w:docGrid w:linePitch="360"/>
        </w:sectPr>
      </w:pPr>
      <w:r>
        <w:t>Förslagen till lagändringar föreslås träda i kraft den 14 december 2019.</w:t>
      </w:r>
    </w:p>
    <w:p w14:paraId="1B0BB717" w14:textId="2C946145" w:rsidR="00920097" w:rsidRDefault="00AB307F" w:rsidP="00F71CC6">
      <w:pPr>
        <w:pStyle w:val="Bilagarubrik"/>
      </w:pPr>
      <w:bookmarkStart w:id="686" w:name="_Toc54265570"/>
      <w:r w:rsidRPr="00F77150">
        <w:t xml:space="preserve">Lagförslag i promemorian En anpassning av bestämmelser om kontroll i livsmedelskedjan till EU:s </w:t>
      </w:r>
      <w:r w:rsidR="00283269">
        <w:t xml:space="preserve">nya </w:t>
      </w:r>
      <w:r w:rsidRPr="00F77150">
        <w:t>kontrollförordning (Ds 2018:41)</w:t>
      </w:r>
      <w:bookmarkEnd w:id="686"/>
    </w:p>
    <w:p w14:paraId="2B7BB36A" w14:textId="77777777" w:rsidR="00F71CC6" w:rsidRDefault="00AB307F" w:rsidP="00F71CC6">
      <w:pPr>
        <w:pStyle w:val="Rubrik2utannumrering"/>
      </w:pPr>
      <w:r>
        <w:t>Förslag till lag om ändring i epizootilagen (1999:657)</w:t>
      </w:r>
    </w:p>
    <w:p w14:paraId="439EBCFA" w14:textId="77777777" w:rsidR="00F71CC6" w:rsidRDefault="00AB307F" w:rsidP="00F71CC6">
      <w:pPr>
        <w:pStyle w:val="Brdtext"/>
      </w:pPr>
      <w:r>
        <w:t>Härigenom föreskrivs i fråga om epizootilagen (1999:657)</w:t>
      </w:r>
      <w:r>
        <w:rPr>
          <w:rStyle w:val="Fotnotsreferens"/>
        </w:rPr>
        <w:footnoteReference w:id="60"/>
      </w:r>
    </w:p>
    <w:p w14:paraId="3BC4A9FF" w14:textId="77777777" w:rsidR="00F71CC6" w:rsidRDefault="00AB307F" w:rsidP="00F71CC6">
      <w:pPr>
        <w:pStyle w:val="Brdtextmedindrag"/>
      </w:pPr>
      <w:r w:rsidRPr="00340C98">
        <w:rPr>
          <w:i/>
          <w:iCs/>
        </w:rPr>
        <w:t>del</w:t>
      </w:r>
      <w:r>
        <w:rPr>
          <w:i/>
          <w:iCs/>
        </w:rPr>
        <w:t xml:space="preserve">s </w:t>
      </w:r>
      <w:r w:rsidRPr="003C5A6D">
        <w:t>att</w:t>
      </w:r>
      <w:r>
        <w:rPr>
          <w:i/>
          <w:iCs/>
        </w:rPr>
        <w:t xml:space="preserve"> </w:t>
      </w:r>
      <w:r>
        <w:t xml:space="preserve">dels att rubriken närmast före 11 a § ska utgå, </w:t>
      </w:r>
    </w:p>
    <w:p w14:paraId="02BA7A0D" w14:textId="77777777" w:rsidR="00F71CC6" w:rsidRDefault="00AB307F" w:rsidP="00F71CC6">
      <w:pPr>
        <w:pStyle w:val="Brdtextmedindrag"/>
      </w:pPr>
      <w:r w:rsidRPr="000700BD">
        <w:rPr>
          <w:i/>
          <w:iCs/>
        </w:rPr>
        <w:t xml:space="preserve">dels </w:t>
      </w:r>
      <w:r>
        <w:t xml:space="preserve">att 1 a, 11, 11 a, 12–13 a, 15–18, 20, 21 och 22 §§ och rubrikerna närmast före 1 a, 11 och 12 a §§ ska ha följande lydelse, </w:t>
      </w:r>
    </w:p>
    <w:p w14:paraId="46E8F31A" w14:textId="77777777" w:rsidR="00F71CC6" w:rsidRDefault="00AB307F" w:rsidP="00F71CC6">
      <w:pPr>
        <w:pStyle w:val="Brdtextmedindrag"/>
      </w:pPr>
      <w:r w:rsidRPr="000700BD">
        <w:rPr>
          <w:i/>
          <w:iCs/>
        </w:rPr>
        <w:t>dels</w:t>
      </w:r>
      <w:r>
        <w:t xml:space="preserve"> att det ska införas fem nya paragrafer, 1 b, 11 b–11 d och 21 b §§, och närmast före 1 b, 11 b,11 c och 11 d §§ nya rubriker av följande lydelse.</w:t>
      </w:r>
    </w:p>
    <w:p w14:paraId="71C316FE" w14:textId="77777777" w:rsidR="00F71CC6" w:rsidRPr="00CE5F1A"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3FB3CAE" w14:textId="77777777" w:rsidTr="00F71CC6">
        <w:tc>
          <w:tcPr>
            <w:tcW w:w="2500" w:type="pct"/>
            <w:shd w:val="clear" w:color="auto" w:fill="auto"/>
            <w:tcMar>
              <w:left w:w="0" w:type="dxa"/>
            </w:tcMar>
          </w:tcPr>
          <w:p w14:paraId="64560A5A"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53D8171B" w14:textId="77777777" w:rsidR="00F71CC6" w:rsidRPr="000E6F0B" w:rsidRDefault="00AB307F" w:rsidP="00F71CC6">
            <w:pPr>
              <w:pStyle w:val="Brdtext"/>
              <w:rPr>
                <w:i/>
              </w:rPr>
            </w:pPr>
            <w:r w:rsidRPr="000E6F0B">
              <w:rPr>
                <w:i/>
              </w:rPr>
              <w:t>Föreslagen lydelse</w:t>
            </w:r>
          </w:p>
        </w:tc>
      </w:tr>
      <w:tr w:rsidR="00F71CC6" w14:paraId="369C9419" w14:textId="77777777" w:rsidTr="00F71CC6">
        <w:tc>
          <w:tcPr>
            <w:tcW w:w="2500" w:type="pct"/>
            <w:shd w:val="clear" w:color="auto" w:fill="auto"/>
            <w:tcMar>
              <w:left w:w="0" w:type="dxa"/>
            </w:tcMar>
          </w:tcPr>
          <w:p w14:paraId="785398D4" w14:textId="77777777" w:rsidR="00F71CC6" w:rsidRPr="000E6F0B" w:rsidRDefault="00AB307F" w:rsidP="00F71CC6">
            <w:pPr>
              <w:pStyle w:val="Rubrik4utannumrering"/>
              <w:rPr>
                <w:i/>
              </w:rPr>
            </w:pPr>
            <w:r w:rsidRPr="0029088F">
              <w:t>EG-bestämmelser som kompletteras av lagen</w:t>
            </w:r>
          </w:p>
        </w:tc>
        <w:tc>
          <w:tcPr>
            <w:tcW w:w="2500" w:type="pct"/>
            <w:shd w:val="clear" w:color="auto" w:fill="auto"/>
            <w:tcMar>
              <w:right w:w="0" w:type="dxa"/>
            </w:tcMar>
          </w:tcPr>
          <w:p w14:paraId="3A1AF101" w14:textId="77777777" w:rsidR="00F71CC6" w:rsidRPr="000E6F0B" w:rsidRDefault="00AB307F" w:rsidP="00F71CC6">
            <w:pPr>
              <w:pStyle w:val="Rubrik4utannumrering"/>
              <w:rPr>
                <w:i/>
              </w:rPr>
            </w:pPr>
            <w:r w:rsidRPr="0029088F">
              <w:t>EU-bestämmelser som kompletteras av lagen</w:t>
            </w:r>
          </w:p>
        </w:tc>
      </w:tr>
    </w:tbl>
    <w:p w14:paraId="2FEA49AA" w14:textId="77777777" w:rsidR="00F71CC6" w:rsidRPr="00C57856" w:rsidRDefault="00F71CC6" w:rsidP="00F71CC6">
      <w:pPr>
        <w:pStyle w:val="Brdtextmedindrag"/>
      </w:pPr>
    </w:p>
    <w:p w14:paraId="4A18DCA5" w14:textId="77777777" w:rsidR="00F71CC6" w:rsidRDefault="00AB307F" w:rsidP="00F71CC6">
      <w:pPr>
        <w:pStyle w:val="Brdtextmedindrag"/>
        <w:jc w:val="center"/>
      </w:pPr>
      <w:r>
        <w:rPr>
          <w:b/>
        </w:rPr>
        <w:t>1 a</w:t>
      </w:r>
      <w:r w:rsidRPr="00640C08">
        <w:rPr>
          <w:b/>
        </w:rPr>
        <w:t> §</w:t>
      </w:r>
      <w:r w:rsidRPr="00C61826">
        <w:rPr>
          <w:rStyle w:val="Fotnotsreferens"/>
          <w:bCs/>
        </w:rPr>
        <w:footnoteReference w:id="61"/>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6358DBB" w14:textId="77777777" w:rsidTr="00F71CC6">
        <w:tc>
          <w:tcPr>
            <w:tcW w:w="2500" w:type="pct"/>
            <w:shd w:val="clear" w:color="auto" w:fill="auto"/>
            <w:tcMar>
              <w:left w:w="0" w:type="dxa"/>
            </w:tcMar>
          </w:tcPr>
          <w:p w14:paraId="36D57045" w14:textId="77777777" w:rsidR="00F71CC6" w:rsidRDefault="00AB307F" w:rsidP="00F71CC6">
            <w:pPr>
              <w:pStyle w:val="Brdtextmedindrag"/>
            </w:pPr>
            <w:r>
              <w:t xml:space="preserve">Lagen kompletterar sådana bestämmelser i </w:t>
            </w:r>
            <w:r w:rsidRPr="0068227B">
              <w:rPr>
                <w:i/>
              </w:rPr>
              <w:t>EG-förordningar</w:t>
            </w:r>
            <w:r>
              <w:rPr>
                <w:i/>
              </w:rPr>
              <w:t xml:space="preserve"> </w:t>
            </w:r>
            <w:r w:rsidRPr="0068227B">
              <w:rPr>
                <w:i/>
              </w:rPr>
              <w:t>(EG-bestämmelser)</w:t>
            </w:r>
            <w:r>
              <w:t xml:space="preserve"> som faller inom lagens tillämpningsområde. Regeringen </w:t>
            </w:r>
            <w:r w:rsidRPr="00195245">
              <w:rPr>
                <w:i/>
              </w:rPr>
              <w:t>skall</w:t>
            </w:r>
            <w:r>
              <w:t xml:space="preserve"> i Svensk författ</w:t>
            </w:r>
            <w:r>
              <w:softHyphen/>
              <w:t xml:space="preserve">ningssamling </w:t>
            </w:r>
            <w:r w:rsidRPr="00D07DD8">
              <w:rPr>
                <w:i/>
              </w:rPr>
              <w:t>ge till känna</w:t>
            </w:r>
            <w:r>
              <w:t xml:space="preserve"> vilka grundförordningar som avses.</w:t>
            </w:r>
          </w:p>
          <w:p w14:paraId="3540E819" w14:textId="77777777" w:rsidR="00F71CC6" w:rsidRDefault="00AB307F" w:rsidP="00F71CC6">
            <w:pPr>
              <w:pStyle w:val="Brdtextmedindrag"/>
            </w:pPr>
            <w:r>
              <w:t xml:space="preserve">I fråga om </w:t>
            </w:r>
            <w:r w:rsidRPr="00195245">
              <w:rPr>
                <w:i/>
              </w:rPr>
              <w:t>EG-bestämmelser</w:t>
            </w:r>
            <w:r>
              <w:t xml:space="preserve"> som faller inom flera lagars tillämp</w:t>
            </w:r>
            <w:r>
              <w:softHyphen/>
              <w:t xml:space="preserve">ningsområde </w:t>
            </w:r>
            <w:r w:rsidRPr="00E77309">
              <w:rPr>
                <w:i/>
              </w:rPr>
              <w:t xml:space="preserve">tillkännager </w:t>
            </w:r>
            <w:r>
              <w:t>rege</w:t>
            </w:r>
            <w:r>
              <w:softHyphen/>
              <w:t>ringen på samma sätt som i första stycket vilka bestämmelser som kompletteras av denna lag.</w:t>
            </w:r>
          </w:p>
          <w:p w14:paraId="1614E98A" w14:textId="77777777" w:rsidR="00F71CC6" w:rsidRDefault="00AB307F" w:rsidP="00F71CC6">
            <w:pPr>
              <w:pStyle w:val="Brdtextmedindrag"/>
            </w:pPr>
            <w:r>
              <w:t xml:space="preserve">Regeringen eller den myndighet som regeringen bestämmer får meddela föreskrifter eller i det enskilda fallet fatta beslut som behövs </w:t>
            </w:r>
            <w:r w:rsidRPr="00E77309">
              <w:rPr>
                <w:i/>
              </w:rPr>
              <w:t>som komplettering av</w:t>
            </w:r>
            <w:r>
              <w:t xml:space="preserve"> </w:t>
            </w:r>
            <w:r w:rsidRPr="00195245">
              <w:rPr>
                <w:i/>
              </w:rPr>
              <w:t>EG-bestäm</w:t>
            </w:r>
            <w:r>
              <w:rPr>
                <w:i/>
              </w:rPr>
              <w:softHyphen/>
            </w:r>
            <w:r w:rsidRPr="00195245">
              <w:rPr>
                <w:i/>
              </w:rPr>
              <w:t>melserna.</w:t>
            </w:r>
          </w:p>
        </w:tc>
        <w:tc>
          <w:tcPr>
            <w:tcW w:w="2500" w:type="pct"/>
            <w:shd w:val="clear" w:color="auto" w:fill="auto"/>
            <w:tcMar>
              <w:right w:w="0" w:type="dxa"/>
            </w:tcMar>
          </w:tcPr>
          <w:p w14:paraId="3B502089" w14:textId="77777777" w:rsidR="00F71CC6" w:rsidRDefault="00AB307F" w:rsidP="00F71CC6">
            <w:pPr>
              <w:pStyle w:val="Brdtextmedindrag"/>
            </w:pPr>
            <w:r w:rsidRPr="007B7B53">
              <w:t>Lagen</w:t>
            </w:r>
            <w:r>
              <w:t xml:space="preserve"> kompletterar sådana bestämmelser i </w:t>
            </w:r>
            <w:r w:rsidRPr="0068227B">
              <w:rPr>
                <w:i/>
              </w:rPr>
              <w:t>E</w:t>
            </w:r>
            <w:r>
              <w:rPr>
                <w:i/>
              </w:rPr>
              <w:t>U</w:t>
            </w:r>
            <w:r w:rsidRPr="0068227B">
              <w:rPr>
                <w:i/>
              </w:rPr>
              <w:t>-förordningar</w:t>
            </w:r>
            <w:r>
              <w:rPr>
                <w:i/>
              </w:rPr>
              <w:t xml:space="preserve"> </w:t>
            </w:r>
            <w:r w:rsidRPr="0068227B">
              <w:rPr>
                <w:i/>
              </w:rPr>
              <w:t>(E</w:t>
            </w:r>
            <w:r>
              <w:rPr>
                <w:i/>
              </w:rPr>
              <w:t>U</w:t>
            </w:r>
            <w:r w:rsidRPr="0068227B">
              <w:rPr>
                <w:i/>
              </w:rPr>
              <w:t>-bestämmelser)</w:t>
            </w:r>
            <w:r>
              <w:t xml:space="preserve"> som faller inom lagens tillämpningsområde. Regeringen </w:t>
            </w:r>
            <w:r w:rsidRPr="00195245">
              <w:rPr>
                <w:i/>
              </w:rPr>
              <w:t xml:space="preserve">ska </w:t>
            </w:r>
            <w:r>
              <w:t>i Svensk författ</w:t>
            </w:r>
            <w:r>
              <w:softHyphen/>
              <w:t xml:space="preserve">ningssamling </w:t>
            </w:r>
            <w:r w:rsidRPr="00016CC0">
              <w:rPr>
                <w:i/>
              </w:rPr>
              <w:t>tillkännage</w:t>
            </w:r>
            <w:r>
              <w:t xml:space="preserve"> vilka grundförordningar som avses.</w:t>
            </w:r>
          </w:p>
          <w:p w14:paraId="0BFCF39A" w14:textId="77777777" w:rsidR="00F71CC6" w:rsidRDefault="00AB307F" w:rsidP="00F71CC6">
            <w:pPr>
              <w:pStyle w:val="Brdtextmedindrag"/>
            </w:pPr>
            <w:r>
              <w:t xml:space="preserve">I fråga om </w:t>
            </w:r>
            <w:r w:rsidRPr="00195245">
              <w:rPr>
                <w:i/>
              </w:rPr>
              <w:t>E</w:t>
            </w:r>
            <w:r>
              <w:rPr>
                <w:i/>
              </w:rPr>
              <w:t>U</w:t>
            </w:r>
            <w:r w:rsidRPr="00195245">
              <w:rPr>
                <w:i/>
              </w:rPr>
              <w:t>-bestämmelser</w:t>
            </w:r>
            <w:r>
              <w:t xml:space="preserve"> som faller inom flera lagars tillämp</w:t>
            </w:r>
            <w:r>
              <w:softHyphen/>
              <w:t xml:space="preserve">ningsområde </w:t>
            </w:r>
            <w:r w:rsidRPr="00FC4668">
              <w:rPr>
                <w:i/>
              </w:rPr>
              <w:t>ska</w:t>
            </w:r>
            <w:r>
              <w:t xml:space="preserve"> regeringen på samma sätt som i första stycket </w:t>
            </w:r>
            <w:r w:rsidRPr="00FC4668">
              <w:rPr>
                <w:i/>
              </w:rPr>
              <w:t xml:space="preserve">tillkännage </w:t>
            </w:r>
            <w:r>
              <w:t>vilka bestämmelser som kompletteras av denna lag.</w:t>
            </w:r>
          </w:p>
          <w:p w14:paraId="021A0788" w14:textId="77777777" w:rsidR="00F71CC6" w:rsidRPr="00195245" w:rsidRDefault="00AB307F" w:rsidP="00F71CC6">
            <w:pPr>
              <w:pStyle w:val="Brdtextmedindrag"/>
              <w:rPr>
                <w:i/>
              </w:rPr>
            </w:pPr>
            <w:r>
              <w:t xml:space="preserve">Regeringen eller den myndighet som regeringen bestämmer får meddela föreskrifter eller i det enskilda fallet fatta beslut som behövs </w:t>
            </w:r>
            <w:r w:rsidRPr="00E77309">
              <w:rPr>
                <w:i/>
              </w:rPr>
              <w:t>för att komplettera</w:t>
            </w:r>
            <w:r>
              <w:t xml:space="preserve"> </w:t>
            </w:r>
            <w:r w:rsidRPr="00195245">
              <w:rPr>
                <w:i/>
              </w:rPr>
              <w:t>EU-bestämmelserna.</w:t>
            </w:r>
          </w:p>
          <w:p w14:paraId="3B9FA2CE" w14:textId="77777777" w:rsidR="00F71CC6" w:rsidRDefault="00F71CC6" w:rsidP="00F71CC6">
            <w:pPr>
              <w:pStyle w:val="Brdtextmedindrag"/>
            </w:pPr>
          </w:p>
        </w:tc>
      </w:tr>
      <w:tr w:rsidR="00F71CC6" w14:paraId="1B1B6306" w14:textId="77777777" w:rsidTr="00F71CC6">
        <w:tc>
          <w:tcPr>
            <w:tcW w:w="2500" w:type="pct"/>
            <w:shd w:val="clear" w:color="auto" w:fill="auto"/>
            <w:tcMar>
              <w:left w:w="0" w:type="dxa"/>
            </w:tcMar>
          </w:tcPr>
          <w:p w14:paraId="0FFC2915" w14:textId="77777777" w:rsidR="00F71CC6" w:rsidRPr="00640C08" w:rsidRDefault="00F71CC6" w:rsidP="00F71CC6">
            <w:pPr>
              <w:pStyle w:val="Brdtextmedindrag"/>
            </w:pPr>
          </w:p>
        </w:tc>
        <w:tc>
          <w:tcPr>
            <w:tcW w:w="2500" w:type="pct"/>
            <w:shd w:val="clear" w:color="auto" w:fill="auto"/>
            <w:tcMar>
              <w:right w:w="0" w:type="dxa"/>
            </w:tcMar>
          </w:tcPr>
          <w:p w14:paraId="57C0D0E9" w14:textId="77777777" w:rsidR="00F71CC6" w:rsidRPr="00B31AE0" w:rsidRDefault="00F71CC6" w:rsidP="00F71CC6">
            <w:pPr>
              <w:pStyle w:val="Rubrik4utannumrering"/>
              <w:rPr>
                <w:i/>
                <w:iCs/>
              </w:rPr>
            </w:pPr>
          </w:p>
        </w:tc>
      </w:tr>
      <w:tr w:rsidR="00F71CC6" w14:paraId="652E6FF9" w14:textId="77777777" w:rsidTr="00F71CC6">
        <w:tc>
          <w:tcPr>
            <w:tcW w:w="2500" w:type="pct"/>
            <w:shd w:val="clear" w:color="auto" w:fill="auto"/>
            <w:tcMar>
              <w:left w:w="0" w:type="dxa"/>
            </w:tcMar>
          </w:tcPr>
          <w:p w14:paraId="7F8B280E" w14:textId="77777777" w:rsidR="00F71CC6" w:rsidRPr="00640C08" w:rsidRDefault="00F71CC6" w:rsidP="00F71CC6">
            <w:pPr>
              <w:pStyle w:val="Brdtextmedindrag"/>
            </w:pPr>
          </w:p>
        </w:tc>
        <w:tc>
          <w:tcPr>
            <w:tcW w:w="2500" w:type="pct"/>
            <w:shd w:val="clear" w:color="auto" w:fill="auto"/>
            <w:tcMar>
              <w:right w:w="0" w:type="dxa"/>
            </w:tcMar>
          </w:tcPr>
          <w:p w14:paraId="188C9B4C" w14:textId="77777777" w:rsidR="00F71CC6" w:rsidRPr="00B31AE0" w:rsidRDefault="00AB307F" w:rsidP="00F71CC6">
            <w:pPr>
              <w:pStyle w:val="Rubrik4utannumrering"/>
              <w:rPr>
                <w:i/>
                <w:iCs/>
              </w:rPr>
            </w:pPr>
            <w:r w:rsidRPr="00B31AE0">
              <w:rPr>
                <w:i/>
                <w:iCs/>
              </w:rPr>
              <w:t>Ord och uttryck</w:t>
            </w:r>
          </w:p>
        </w:tc>
      </w:tr>
      <w:tr w:rsidR="00F71CC6" w14:paraId="69F71F18" w14:textId="77777777" w:rsidTr="00F71CC6">
        <w:tc>
          <w:tcPr>
            <w:tcW w:w="2500" w:type="pct"/>
            <w:shd w:val="clear" w:color="auto" w:fill="auto"/>
            <w:tcMar>
              <w:left w:w="0" w:type="dxa"/>
            </w:tcMar>
          </w:tcPr>
          <w:p w14:paraId="418A9A98" w14:textId="77777777" w:rsidR="00F71CC6" w:rsidRPr="00640C08" w:rsidRDefault="00F71CC6" w:rsidP="00F71CC6">
            <w:pPr>
              <w:pStyle w:val="Brdtextmedindrag"/>
            </w:pPr>
          </w:p>
        </w:tc>
        <w:tc>
          <w:tcPr>
            <w:tcW w:w="2500" w:type="pct"/>
            <w:shd w:val="clear" w:color="auto" w:fill="auto"/>
            <w:tcMar>
              <w:right w:w="0" w:type="dxa"/>
            </w:tcMar>
          </w:tcPr>
          <w:p w14:paraId="7D598BB6" w14:textId="77777777" w:rsidR="00F71CC6" w:rsidRDefault="00F71CC6" w:rsidP="00F71CC6">
            <w:pPr>
              <w:pStyle w:val="Brdtextmedindrag"/>
              <w:rPr>
                <w:i/>
                <w:iCs/>
              </w:rPr>
            </w:pPr>
          </w:p>
          <w:p w14:paraId="6F51C4CB" w14:textId="77777777" w:rsidR="00F71CC6" w:rsidRPr="00EA5BC6" w:rsidRDefault="00AB307F" w:rsidP="00F71CC6">
            <w:pPr>
              <w:pStyle w:val="Brdtextmedindrag"/>
              <w:rPr>
                <w:i/>
                <w:iCs/>
              </w:rPr>
            </w:pPr>
            <w:r w:rsidRPr="00EA5BC6">
              <w:rPr>
                <w:i/>
                <w:iCs/>
              </w:rPr>
              <w:t xml:space="preserve">1 b § </w:t>
            </w:r>
          </w:p>
          <w:p w14:paraId="2EF78D5E" w14:textId="77777777" w:rsidR="00F71CC6" w:rsidRPr="00023938" w:rsidRDefault="00AB307F" w:rsidP="00F71CC6">
            <w:pPr>
              <w:pStyle w:val="Brdtext"/>
              <w:rPr>
                <w:i/>
                <w:iCs/>
              </w:rPr>
            </w:pPr>
            <w:r w:rsidRPr="00EA5BC6">
              <w:rPr>
                <w:i/>
                <w:iCs/>
              </w:rPr>
              <w:t>Uttrycken offentlig kontroll, annan offentlig verksamhet och organ med delegerade uppgifter betyder i denna lag samma sak som i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w:t>
            </w:r>
            <w:r>
              <w:rPr>
                <w:i/>
                <w:iCs/>
              </w:rPr>
              <w:t xml:space="preserve"> </w:t>
            </w:r>
            <w:r w:rsidRPr="00EA5BC6">
              <w:rPr>
                <w:i/>
                <w:iCs/>
              </w:rPr>
              <w:t>2007/43/EG, 2008/119/EG och 2008/120/EG och om upphävande av Europaparlamentets och rådets förordningar (EG) nr 854/2004 och (EG) nr 882/2004, rådets direktiv 89/608/EEG, 89/662/ EEG, 90/425/EEG, 91/496/ EEG, 96/23/EG, 96/93/EG och 97/78/EG samt rådets beslut 92/438/EEG</w:t>
            </w:r>
          </w:p>
        </w:tc>
      </w:tr>
      <w:tr w:rsidR="00F71CC6" w14:paraId="713455C6" w14:textId="77777777" w:rsidTr="00F71CC6">
        <w:tc>
          <w:tcPr>
            <w:tcW w:w="2500" w:type="pct"/>
            <w:shd w:val="clear" w:color="auto" w:fill="auto"/>
            <w:tcMar>
              <w:left w:w="0" w:type="dxa"/>
            </w:tcMar>
          </w:tcPr>
          <w:p w14:paraId="4870D4A7" w14:textId="77777777" w:rsidR="00F71CC6" w:rsidRPr="00023938" w:rsidRDefault="00AB307F" w:rsidP="00F71CC6">
            <w:pPr>
              <w:pStyle w:val="Rubrik4utannumrering"/>
              <w:rPr>
                <w:i/>
                <w:iCs/>
              </w:rPr>
            </w:pPr>
            <w:r w:rsidRPr="00023938">
              <w:rPr>
                <w:i/>
                <w:iCs/>
              </w:rPr>
              <w:t>Kontrollmyndigheternas offentliga kontroll</w:t>
            </w:r>
            <w:r w:rsidRPr="00D35117">
              <w:rPr>
                <w:rStyle w:val="Fotnotsreferens"/>
                <w:b w:val="0"/>
                <w:bCs/>
                <w:i/>
                <w:iCs/>
              </w:rPr>
              <w:footnoteReference w:id="62"/>
            </w:r>
          </w:p>
        </w:tc>
        <w:tc>
          <w:tcPr>
            <w:tcW w:w="2500" w:type="pct"/>
            <w:shd w:val="clear" w:color="auto" w:fill="auto"/>
            <w:tcMar>
              <w:right w:w="0" w:type="dxa"/>
            </w:tcMar>
          </w:tcPr>
          <w:p w14:paraId="2B9AEAF4" w14:textId="77777777" w:rsidR="00F71CC6" w:rsidRPr="00023938" w:rsidRDefault="00AB307F" w:rsidP="00F71CC6">
            <w:pPr>
              <w:pStyle w:val="Rubrik4utannumrering"/>
              <w:rPr>
                <w:i/>
                <w:iCs/>
              </w:rPr>
            </w:pPr>
            <w:r w:rsidRPr="00023938">
              <w:rPr>
                <w:i/>
                <w:iCs/>
              </w:rPr>
              <w:t>Offentlig kontroll och annan offentlig verksamhet</w:t>
            </w:r>
          </w:p>
        </w:tc>
      </w:tr>
    </w:tbl>
    <w:p w14:paraId="7FCB838A" w14:textId="77777777" w:rsidR="00F71CC6" w:rsidRPr="00C57856" w:rsidRDefault="00F71CC6" w:rsidP="00F71CC6">
      <w:pPr>
        <w:pStyle w:val="Brdtextmedindrag"/>
      </w:pPr>
    </w:p>
    <w:p w14:paraId="3D8233A7" w14:textId="77777777" w:rsidR="00F71CC6" w:rsidRDefault="00AB307F" w:rsidP="00F71CC6">
      <w:pPr>
        <w:pStyle w:val="Brdtextmedindrag"/>
        <w:jc w:val="center"/>
      </w:pPr>
      <w:r>
        <w:t>11 §</w:t>
      </w:r>
      <w:r>
        <w:rPr>
          <w:rStyle w:val="Fotnotsreferens"/>
        </w:rPr>
        <w:footnoteReference w:id="63"/>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1B24051" w14:textId="77777777" w:rsidTr="00F71CC6">
        <w:tc>
          <w:tcPr>
            <w:tcW w:w="2500" w:type="pct"/>
            <w:shd w:val="clear" w:color="auto" w:fill="auto"/>
            <w:tcMar>
              <w:left w:w="0" w:type="dxa"/>
            </w:tcMar>
          </w:tcPr>
          <w:p w14:paraId="47046482" w14:textId="77777777" w:rsidR="00F71CC6" w:rsidRDefault="00AB307F" w:rsidP="00F71CC6">
            <w:pPr>
              <w:pStyle w:val="Brdtextmedindrag"/>
            </w:pPr>
            <w:r w:rsidRPr="0072630C">
              <w:t xml:space="preserve">Offentlig kontroll </w:t>
            </w:r>
            <w:r w:rsidRPr="0072630C">
              <w:rPr>
                <w:i/>
              </w:rPr>
              <w:t>av efterlev</w:t>
            </w:r>
            <w:r w:rsidRPr="0072630C">
              <w:rPr>
                <w:i/>
              </w:rPr>
              <w:softHyphen/>
              <w:t>naden av denna lag, de föreskrifter och beslut som har meddelats med stöd av lagen, de EG-bestämmelser som kompletteras av lagen och de</w:t>
            </w:r>
            <w:r w:rsidRPr="003C5FCA">
              <w:rPr>
                <w:rFonts w:ascii="OrigGarmnd BT" w:hAnsi="OrigGarmnd BT"/>
                <w:i/>
              </w:rPr>
              <w:t xml:space="preserve"> </w:t>
            </w:r>
            <w:r w:rsidRPr="0072630C">
              <w:rPr>
                <w:i/>
              </w:rPr>
              <w:t xml:space="preserve">beslut som har meddelats med stöd av EG-bestämmelserna </w:t>
            </w:r>
            <w:r w:rsidRPr="0072630C">
              <w:t>utövas av Jord</w:t>
            </w:r>
            <w:r w:rsidRPr="0072630C">
              <w:softHyphen/>
              <w:t>bruksverket och länsstyrel</w:t>
            </w:r>
            <w:r w:rsidRPr="0072630C">
              <w:softHyphen/>
              <w:t xml:space="preserve">serna </w:t>
            </w:r>
            <w:r w:rsidRPr="0072630C">
              <w:rPr>
                <w:i/>
              </w:rPr>
              <w:t>i enlighet med vad regeringen bestämmer</w:t>
            </w:r>
            <w:r>
              <w:rPr>
                <w:rFonts w:ascii="OrigGarmnd BT" w:hAnsi="OrigGarmnd BT"/>
                <w:i/>
              </w:rPr>
              <w:t>.</w:t>
            </w:r>
          </w:p>
        </w:tc>
        <w:tc>
          <w:tcPr>
            <w:tcW w:w="2500" w:type="pct"/>
            <w:shd w:val="clear" w:color="auto" w:fill="auto"/>
            <w:tcMar>
              <w:right w:w="0" w:type="dxa"/>
            </w:tcMar>
          </w:tcPr>
          <w:p w14:paraId="0E90BD13" w14:textId="77777777" w:rsidR="00F71CC6" w:rsidRPr="0072630C" w:rsidRDefault="00AB307F" w:rsidP="00F71CC6">
            <w:pPr>
              <w:pStyle w:val="Brdtextmedindrag"/>
            </w:pPr>
            <w:bookmarkStart w:id="687" w:name="_Hlk529869682"/>
            <w:r w:rsidRPr="0072630C">
              <w:t>Offentlig kontroll</w:t>
            </w:r>
            <w:r w:rsidRPr="0072630C">
              <w:rPr>
                <w:i/>
              </w:rPr>
              <w:t xml:space="preserve"> </w:t>
            </w:r>
            <w:r w:rsidRPr="0072630C">
              <w:t>utövas av Jordbruksverket och länsstyrel</w:t>
            </w:r>
            <w:r w:rsidRPr="0072630C">
              <w:softHyphen/>
              <w:t>serna.</w:t>
            </w:r>
            <w:bookmarkEnd w:id="687"/>
          </w:p>
        </w:tc>
      </w:tr>
      <w:tr w:rsidR="00F71CC6" w14:paraId="64D4CC19" w14:textId="77777777" w:rsidTr="00F71CC6">
        <w:tc>
          <w:tcPr>
            <w:tcW w:w="2500" w:type="pct"/>
            <w:shd w:val="clear" w:color="auto" w:fill="auto"/>
            <w:tcMar>
              <w:left w:w="0" w:type="dxa"/>
            </w:tcMar>
          </w:tcPr>
          <w:p w14:paraId="0E5A4908" w14:textId="77777777" w:rsidR="00F71CC6" w:rsidRPr="003C5FCA" w:rsidRDefault="00F71CC6" w:rsidP="00F71CC6">
            <w:pPr>
              <w:pStyle w:val="Brdtextmedindrag"/>
              <w:rPr>
                <w:rFonts w:ascii="OrigGarmnd BT" w:hAnsi="OrigGarmnd BT"/>
              </w:rPr>
            </w:pPr>
          </w:p>
        </w:tc>
        <w:tc>
          <w:tcPr>
            <w:tcW w:w="2500" w:type="pct"/>
            <w:shd w:val="clear" w:color="auto" w:fill="auto"/>
            <w:tcMar>
              <w:right w:w="0" w:type="dxa"/>
            </w:tcMar>
          </w:tcPr>
          <w:p w14:paraId="38B07712" w14:textId="77777777" w:rsidR="00F71CC6" w:rsidRPr="0072630C" w:rsidRDefault="00AB307F" w:rsidP="00F71CC6">
            <w:pPr>
              <w:pStyle w:val="Brdtextmedindrag"/>
            </w:pPr>
            <w:r w:rsidRPr="0072630C">
              <w:rPr>
                <w:i/>
              </w:rPr>
              <w:t>Om inte något annat följer av denna lag utför kontrollmyndig</w:t>
            </w:r>
            <w:r w:rsidRPr="0072630C">
              <w:rPr>
                <w:i/>
              </w:rPr>
              <w:softHyphen/>
              <w:t>heterna även annan offentlig verksamhet.</w:t>
            </w:r>
          </w:p>
        </w:tc>
      </w:tr>
    </w:tbl>
    <w:p w14:paraId="52A6BDC3" w14:textId="77777777" w:rsidR="00F71CC6" w:rsidRDefault="00F71CC6" w:rsidP="00F71CC6">
      <w:pPr>
        <w:pStyle w:val="Brdtextmedindrag"/>
        <w:jc w:val="center"/>
      </w:pPr>
    </w:p>
    <w:p w14:paraId="61CAC425" w14:textId="77777777" w:rsidR="00F71CC6" w:rsidRPr="00C57856" w:rsidRDefault="00AB307F" w:rsidP="00F71CC6">
      <w:pPr>
        <w:pStyle w:val="Brdtextmedindrag"/>
        <w:jc w:val="center"/>
      </w:pPr>
      <w:r>
        <w:t>11 a §</w:t>
      </w:r>
      <w:r>
        <w:rPr>
          <w:rStyle w:val="Fotnotsreferens"/>
        </w:rPr>
        <w:footnoteReference w:id="64"/>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4781C22" w14:textId="77777777" w:rsidTr="00F71CC6">
        <w:tc>
          <w:tcPr>
            <w:tcW w:w="5000" w:type="pct"/>
            <w:gridSpan w:val="2"/>
            <w:shd w:val="clear" w:color="auto" w:fill="auto"/>
            <w:tcMar>
              <w:left w:w="0" w:type="dxa"/>
            </w:tcMar>
          </w:tcPr>
          <w:p w14:paraId="3AD3A545" w14:textId="77777777" w:rsidR="00F71CC6" w:rsidRDefault="00AB307F" w:rsidP="00F71CC6">
            <w:pPr>
              <w:pStyle w:val="Brdtextmedindrag"/>
            </w:pPr>
            <w:r w:rsidRPr="00B31AE0">
              <w:t>Jordbruksverket samordnar övriga kontrollmyndigheters verksamhet och lämnar råd och hjälp i denna verksamhet.</w:t>
            </w:r>
          </w:p>
        </w:tc>
      </w:tr>
      <w:tr w:rsidR="00F71CC6" w14:paraId="7B470584" w14:textId="77777777" w:rsidTr="00F71CC6">
        <w:tc>
          <w:tcPr>
            <w:tcW w:w="2500" w:type="pct"/>
            <w:shd w:val="clear" w:color="auto" w:fill="auto"/>
            <w:tcMar>
              <w:left w:w="0" w:type="dxa"/>
            </w:tcMar>
          </w:tcPr>
          <w:p w14:paraId="6EDC3CE9" w14:textId="77777777" w:rsidR="00F71CC6" w:rsidRDefault="00AB307F" w:rsidP="00F71CC6">
            <w:pPr>
              <w:pStyle w:val="Brdtextmedindrag"/>
            </w:pPr>
            <w:r>
              <w:t xml:space="preserve">Den myndighet som utövar offentlig kontroll </w:t>
            </w:r>
            <w:r w:rsidRPr="005C0091">
              <w:rPr>
                <w:i/>
              </w:rPr>
              <w:t>skall</w:t>
            </w:r>
            <w:r>
              <w:t xml:space="preserve"> genom råd</w:t>
            </w:r>
            <w:r>
              <w:softHyphen/>
              <w:t xml:space="preserve">givning, information och på annat sätt underlätta för den enskilde att fullgöra sina skyldigheter enligt lagen, de föreskrifter och beslut som har meddelats med stöd av lagen, de </w:t>
            </w:r>
            <w:r w:rsidRPr="00195245">
              <w:rPr>
                <w:i/>
              </w:rPr>
              <w:t>EG-bestämmelser</w:t>
            </w:r>
            <w:r>
              <w:t xml:space="preserve"> som kompletteras av lagen och de beslut som har meddelats med stöd av </w:t>
            </w:r>
            <w:r w:rsidRPr="00195245">
              <w:rPr>
                <w:i/>
              </w:rPr>
              <w:t>EG-bestämmelserna.</w:t>
            </w:r>
          </w:p>
        </w:tc>
        <w:tc>
          <w:tcPr>
            <w:tcW w:w="2500" w:type="pct"/>
            <w:shd w:val="clear" w:color="auto" w:fill="auto"/>
            <w:tcMar>
              <w:right w:w="0" w:type="dxa"/>
            </w:tcMar>
          </w:tcPr>
          <w:p w14:paraId="12199A74" w14:textId="77777777" w:rsidR="00F71CC6" w:rsidRDefault="00AB307F" w:rsidP="00F71CC6">
            <w:pPr>
              <w:pStyle w:val="Brdtextmedindrag"/>
            </w:pPr>
            <w:r>
              <w:t xml:space="preserve">Den myndighet som utövar offentlig kontroll </w:t>
            </w:r>
            <w:r w:rsidRPr="005C0091">
              <w:rPr>
                <w:i/>
              </w:rPr>
              <w:t>ska</w:t>
            </w:r>
            <w:r>
              <w:t xml:space="preserve"> genom råd</w:t>
            </w:r>
            <w:r>
              <w:softHyphen/>
              <w:t xml:space="preserve">givning, information och på annat sätt underlätta för den enskilde att fullgöra sina skyldigheter enligt lagen, de föreskrifter och beslut som har meddelats med stöd av lagen, de </w:t>
            </w:r>
            <w:r w:rsidRPr="00195245">
              <w:rPr>
                <w:i/>
              </w:rPr>
              <w:t>EU-bestämmelser</w:t>
            </w:r>
            <w:r>
              <w:t xml:space="preserve"> som kompletteras av lagen och de beslut som har meddelats med stöd av </w:t>
            </w:r>
            <w:r w:rsidRPr="00195245">
              <w:rPr>
                <w:i/>
              </w:rPr>
              <w:t>EU-bestämmelserna.</w:t>
            </w:r>
          </w:p>
        </w:tc>
      </w:tr>
      <w:tr w:rsidR="00F71CC6" w14:paraId="0F6ACBD4" w14:textId="77777777" w:rsidTr="00F71CC6">
        <w:tc>
          <w:tcPr>
            <w:tcW w:w="2500" w:type="pct"/>
            <w:shd w:val="clear" w:color="auto" w:fill="auto"/>
            <w:tcMar>
              <w:left w:w="0" w:type="dxa"/>
            </w:tcMar>
          </w:tcPr>
          <w:p w14:paraId="6EAB8DB0" w14:textId="77777777" w:rsidR="00F71CC6" w:rsidRDefault="00F71CC6" w:rsidP="00F71CC6">
            <w:pPr>
              <w:pStyle w:val="Brdtextmedindrag"/>
            </w:pPr>
          </w:p>
        </w:tc>
        <w:tc>
          <w:tcPr>
            <w:tcW w:w="2500" w:type="pct"/>
            <w:shd w:val="clear" w:color="auto" w:fill="auto"/>
            <w:tcMar>
              <w:right w:w="0" w:type="dxa"/>
            </w:tcMar>
          </w:tcPr>
          <w:p w14:paraId="46679924" w14:textId="77777777" w:rsidR="00F71CC6" w:rsidRDefault="00F71CC6" w:rsidP="00F71CC6">
            <w:pPr>
              <w:pStyle w:val="Brdtextmedindrag"/>
            </w:pPr>
          </w:p>
        </w:tc>
      </w:tr>
      <w:tr w:rsidR="00F71CC6" w14:paraId="6352214A" w14:textId="77777777" w:rsidTr="00F71CC6">
        <w:tc>
          <w:tcPr>
            <w:tcW w:w="2500" w:type="pct"/>
            <w:shd w:val="clear" w:color="auto" w:fill="auto"/>
            <w:tcMar>
              <w:left w:w="0" w:type="dxa"/>
            </w:tcMar>
          </w:tcPr>
          <w:p w14:paraId="0F1A3E03" w14:textId="77777777" w:rsidR="00F71CC6" w:rsidRDefault="00F71CC6" w:rsidP="00F71CC6">
            <w:pPr>
              <w:pStyle w:val="Brdtextmedindrag"/>
            </w:pPr>
          </w:p>
        </w:tc>
        <w:tc>
          <w:tcPr>
            <w:tcW w:w="2500" w:type="pct"/>
            <w:shd w:val="clear" w:color="auto" w:fill="auto"/>
            <w:tcMar>
              <w:right w:w="0" w:type="dxa"/>
            </w:tcMar>
          </w:tcPr>
          <w:p w14:paraId="7CC9C331" w14:textId="77777777" w:rsidR="00F71CC6" w:rsidRPr="00023938" w:rsidRDefault="00AB307F" w:rsidP="00F71CC6">
            <w:pPr>
              <w:pStyle w:val="Rubrik4utannumrering"/>
              <w:rPr>
                <w:i/>
                <w:iCs/>
              </w:rPr>
            </w:pPr>
            <w:r w:rsidRPr="00023938">
              <w:rPr>
                <w:i/>
                <w:iCs/>
              </w:rPr>
              <w:t>Förvaltningslagens tillämpning</w:t>
            </w:r>
          </w:p>
        </w:tc>
      </w:tr>
      <w:tr w:rsidR="00F71CC6" w14:paraId="69C69983" w14:textId="77777777" w:rsidTr="00F71CC6">
        <w:tc>
          <w:tcPr>
            <w:tcW w:w="2500" w:type="pct"/>
            <w:shd w:val="clear" w:color="auto" w:fill="auto"/>
            <w:tcMar>
              <w:left w:w="0" w:type="dxa"/>
            </w:tcMar>
          </w:tcPr>
          <w:p w14:paraId="60D402B3" w14:textId="77777777" w:rsidR="00F71CC6" w:rsidRDefault="00F71CC6" w:rsidP="00F71CC6">
            <w:pPr>
              <w:pStyle w:val="Brdtextmedindrag"/>
            </w:pPr>
          </w:p>
        </w:tc>
        <w:tc>
          <w:tcPr>
            <w:tcW w:w="2500" w:type="pct"/>
            <w:shd w:val="clear" w:color="auto" w:fill="auto"/>
            <w:tcMar>
              <w:right w:w="0" w:type="dxa"/>
            </w:tcMar>
          </w:tcPr>
          <w:p w14:paraId="40787FAB" w14:textId="77777777" w:rsidR="00F71CC6" w:rsidRPr="00226F8F" w:rsidRDefault="00F71CC6" w:rsidP="00F71CC6">
            <w:pPr>
              <w:pStyle w:val="Brdtextmedindrag"/>
              <w:rPr>
                <w:i/>
              </w:rPr>
            </w:pPr>
          </w:p>
        </w:tc>
      </w:tr>
      <w:tr w:rsidR="00F71CC6" w14:paraId="154E6E16" w14:textId="77777777" w:rsidTr="00F71CC6">
        <w:tc>
          <w:tcPr>
            <w:tcW w:w="2500" w:type="pct"/>
            <w:shd w:val="clear" w:color="auto" w:fill="auto"/>
            <w:tcMar>
              <w:left w:w="0" w:type="dxa"/>
            </w:tcMar>
          </w:tcPr>
          <w:p w14:paraId="02FC20FE" w14:textId="77777777" w:rsidR="00F71CC6" w:rsidRDefault="00F71CC6" w:rsidP="00F71CC6">
            <w:pPr>
              <w:pStyle w:val="Brdtextmedindrag"/>
            </w:pPr>
          </w:p>
        </w:tc>
        <w:tc>
          <w:tcPr>
            <w:tcW w:w="2500" w:type="pct"/>
            <w:shd w:val="clear" w:color="auto" w:fill="auto"/>
            <w:tcMar>
              <w:right w:w="0" w:type="dxa"/>
            </w:tcMar>
          </w:tcPr>
          <w:p w14:paraId="1D8A610E" w14:textId="77777777" w:rsidR="00F71CC6" w:rsidRPr="000D17EB" w:rsidRDefault="00AB307F" w:rsidP="00F71CC6">
            <w:pPr>
              <w:pStyle w:val="Brdtext"/>
              <w:rPr>
                <w:i/>
              </w:rPr>
            </w:pPr>
            <w:r w:rsidRPr="000D17EB">
              <w:rPr>
                <w:i/>
              </w:rPr>
              <w:t xml:space="preserve">11 b § </w:t>
            </w:r>
          </w:p>
          <w:p w14:paraId="60BA1314" w14:textId="77777777" w:rsidR="00F71CC6" w:rsidRPr="00AB4907" w:rsidRDefault="00AB307F" w:rsidP="00F71CC6">
            <w:pPr>
              <w:pStyle w:val="Brdtextmedindrag"/>
              <w:rPr>
                <w:i/>
              </w:rPr>
            </w:pPr>
            <w:r w:rsidRPr="00AB4907">
              <w:rPr>
                <w:i/>
              </w:rPr>
              <w:t>Vid offentlig kontroll eller annan offentlig verksamhet som utförs av ett organ med delegerade uppgifter eller av en fysisk person som har delegerats vissa uppgifter tillämpas följande bestämmelser i förvalt</w:t>
            </w:r>
            <w:r>
              <w:rPr>
                <w:i/>
              </w:rPr>
              <w:softHyphen/>
            </w:r>
            <w:r w:rsidRPr="00AB4907">
              <w:rPr>
                <w:i/>
              </w:rPr>
              <w:t>ningslagen (2017:900):</w:t>
            </w:r>
          </w:p>
          <w:p w14:paraId="5D7AD190" w14:textId="77777777" w:rsidR="00F71CC6" w:rsidRPr="00AB4907" w:rsidRDefault="00AB307F" w:rsidP="00F71CC6">
            <w:pPr>
              <w:pStyle w:val="Brdtext"/>
              <w:rPr>
                <w:i/>
              </w:rPr>
            </w:pPr>
            <w:r w:rsidRPr="00AB4907">
              <w:rPr>
                <w:i/>
              </w:rPr>
              <w:t>–</w:t>
            </w:r>
            <w:r>
              <w:rPr>
                <w:i/>
              </w:rPr>
              <w:t> </w:t>
            </w:r>
            <w:r w:rsidRPr="00AB4907">
              <w:rPr>
                <w:i/>
              </w:rPr>
              <w:t>5</w:t>
            </w:r>
            <w:r>
              <w:rPr>
                <w:i/>
              </w:rPr>
              <w:t> </w:t>
            </w:r>
            <w:r w:rsidRPr="00AB4907">
              <w:rPr>
                <w:i/>
              </w:rPr>
              <w:t>§ om legalitet, objektivitet och proportionalitet,</w:t>
            </w:r>
          </w:p>
          <w:p w14:paraId="4BC65F59" w14:textId="77777777" w:rsidR="00F71CC6" w:rsidRPr="00AB4907" w:rsidRDefault="00AB307F" w:rsidP="00F71CC6">
            <w:pPr>
              <w:pStyle w:val="Brdtext"/>
              <w:rPr>
                <w:i/>
              </w:rPr>
            </w:pPr>
            <w:r w:rsidRPr="00AB4907">
              <w:rPr>
                <w:i/>
              </w:rPr>
              <w:t>–</w:t>
            </w:r>
            <w:r>
              <w:rPr>
                <w:i/>
              </w:rPr>
              <w:t> </w:t>
            </w:r>
            <w:r w:rsidRPr="00AB4907">
              <w:rPr>
                <w:i/>
              </w:rPr>
              <w:t>10 § om partsinsyn,</w:t>
            </w:r>
          </w:p>
          <w:p w14:paraId="1444B19A" w14:textId="77777777" w:rsidR="00F71CC6" w:rsidRPr="00AB4907" w:rsidRDefault="00AB307F" w:rsidP="00F71CC6">
            <w:pPr>
              <w:pStyle w:val="Brdtext"/>
              <w:rPr>
                <w:i/>
              </w:rPr>
            </w:pPr>
            <w:r w:rsidRPr="00AB4907">
              <w:rPr>
                <w:i/>
              </w:rPr>
              <w:t>–</w:t>
            </w:r>
            <w:r>
              <w:rPr>
                <w:i/>
              </w:rPr>
              <w:t> </w:t>
            </w:r>
            <w:r w:rsidRPr="00AB4907">
              <w:rPr>
                <w:i/>
              </w:rPr>
              <w:t>16–18 §§ om jäv,</w:t>
            </w:r>
          </w:p>
          <w:p w14:paraId="2A5E1360" w14:textId="77777777" w:rsidR="00F71CC6" w:rsidRPr="00AB4907" w:rsidRDefault="00AB307F" w:rsidP="00F71CC6">
            <w:pPr>
              <w:pStyle w:val="Brdtext"/>
              <w:rPr>
                <w:i/>
              </w:rPr>
            </w:pPr>
            <w:r w:rsidRPr="00AB4907">
              <w:rPr>
                <w:i/>
              </w:rPr>
              <w:t>–</w:t>
            </w:r>
            <w:r>
              <w:rPr>
                <w:i/>
              </w:rPr>
              <w:t> </w:t>
            </w:r>
            <w:r w:rsidRPr="00AB4907">
              <w:rPr>
                <w:i/>
              </w:rPr>
              <w:t>23 § om utredningsansvaret,</w:t>
            </w:r>
          </w:p>
          <w:p w14:paraId="761A06B7" w14:textId="77777777" w:rsidR="00F71CC6" w:rsidRPr="00AB4907" w:rsidRDefault="00AB307F" w:rsidP="00F71CC6">
            <w:pPr>
              <w:pStyle w:val="Brdtext"/>
              <w:rPr>
                <w:i/>
              </w:rPr>
            </w:pPr>
            <w:r w:rsidRPr="00AB4907">
              <w:rPr>
                <w:i/>
              </w:rPr>
              <w:t>–</w:t>
            </w:r>
            <w:r>
              <w:rPr>
                <w:i/>
              </w:rPr>
              <w:t> </w:t>
            </w:r>
            <w:r w:rsidRPr="00AB4907">
              <w:rPr>
                <w:i/>
              </w:rPr>
              <w:t>24</w:t>
            </w:r>
            <w:r>
              <w:rPr>
                <w:i/>
              </w:rPr>
              <w:t> </w:t>
            </w:r>
            <w:r w:rsidRPr="00AB4907">
              <w:rPr>
                <w:i/>
              </w:rPr>
              <w:t>§ om när man får lämna upp</w:t>
            </w:r>
            <w:r>
              <w:rPr>
                <w:i/>
              </w:rPr>
              <w:softHyphen/>
            </w:r>
            <w:r w:rsidRPr="00AB4907">
              <w:rPr>
                <w:i/>
              </w:rPr>
              <w:t>gifter muntligt,</w:t>
            </w:r>
          </w:p>
          <w:p w14:paraId="5F808733" w14:textId="77777777" w:rsidR="00F71CC6" w:rsidRPr="00AB4907" w:rsidRDefault="00AB307F" w:rsidP="00F71CC6">
            <w:pPr>
              <w:pStyle w:val="Brdtext"/>
              <w:rPr>
                <w:i/>
              </w:rPr>
            </w:pPr>
            <w:r w:rsidRPr="00AB4907">
              <w:rPr>
                <w:i/>
              </w:rPr>
              <w:t>–</w:t>
            </w:r>
            <w:r>
              <w:rPr>
                <w:i/>
              </w:rPr>
              <w:t> </w:t>
            </w:r>
            <w:r w:rsidRPr="00AB4907">
              <w:rPr>
                <w:i/>
              </w:rPr>
              <w:t>25</w:t>
            </w:r>
            <w:r>
              <w:rPr>
                <w:i/>
              </w:rPr>
              <w:t> </w:t>
            </w:r>
            <w:r w:rsidRPr="00AB4907">
              <w:rPr>
                <w:i/>
              </w:rPr>
              <w:t>§ om kommunikation,</w:t>
            </w:r>
          </w:p>
          <w:p w14:paraId="60CF9EF2" w14:textId="77777777" w:rsidR="00F71CC6" w:rsidRPr="00AB4907" w:rsidRDefault="00AB307F" w:rsidP="00F71CC6">
            <w:pPr>
              <w:pStyle w:val="Brdtext"/>
              <w:rPr>
                <w:i/>
              </w:rPr>
            </w:pPr>
            <w:r w:rsidRPr="00AB4907">
              <w:rPr>
                <w:i/>
              </w:rPr>
              <w:t>–</w:t>
            </w:r>
            <w:r>
              <w:rPr>
                <w:i/>
              </w:rPr>
              <w:t> </w:t>
            </w:r>
            <w:r w:rsidRPr="00AB4907">
              <w:rPr>
                <w:i/>
              </w:rPr>
              <w:t>27</w:t>
            </w:r>
            <w:r>
              <w:rPr>
                <w:i/>
              </w:rPr>
              <w:t> </w:t>
            </w:r>
            <w:r w:rsidRPr="00AB4907">
              <w:rPr>
                <w:i/>
              </w:rPr>
              <w:t>§ om dokumentation av upp</w:t>
            </w:r>
            <w:r>
              <w:rPr>
                <w:i/>
              </w:rPr>
              <w:softHyphen/>
            </w:r>
            <w:r w:rsidRPr="00AB4907">
              <w:rPr>
                <w:i/>
              </w:rPr>
              <w:t>gifter,</w:t>
            </w:r>
          </w:p>
          <w:p w14:paraId="18118794" w14:textId="77777777" w:rsidR="00F71CC6" w:rsidRPr="00AB4907" w:rsidRDefault="00AB307F" w:rsidP="00F71CC6">
            <w:pPr>
              <w:pStyle w:val="Brdtext"/>
              <w:rPr>
                <w:i/>
              </w:rPr>
            </w:pPr>
            <w:r w:rsidRPr="00AB4907">
              <w:rPr>
                <w:i/>
              </w:rPr>
              <w:t>–</w:t>
            </w:r>
            <w:r>
              <w:rPr>
                <w:i/>
              </w:rPr>
              <w:t> </w:t>
            </w:r>
            <w:r w:rsidRPr="00AB4907">
              <w:rPr>
                <w:i/>
              </w:rPr>
              <w:t>31</w:t>
            </w:r>
            <w:r>
              <w:rPr>
                <w:i/>
              </w:rPr>
              <w:t> </w:t>
            </w:r>
            <w:r w:rsidRPr="00AB4907">
              <w:rPr>
                <w:i/>
              </w:rPr>
              <w:t>§ om dokumentation av beslut,</w:t>
            </w:r>
          </w:p>
          <w:p w14:paraId="738AEE30" w14:textId="77777777" w:rsidR="00F71CC6" w:rsidRPr="00AB4907" w:rsidRDefault="00AB307F" w:rsidP="00F71CC6">
            <w:pPr>
              <w:pStyle w:val="Brdtext"/>
              <w:rPr>
                <w:i/>
              </w:rPr>
            </w:pPr>
            <w:r w:rsidRPr="00AB4907">
              <w:rPr>
                <w:i/>
              </w:rPr>
              <w:t>–</w:t>
            </w:r>
            <w:r>
              <w:rPr>
                <w:i/>
              </w:rPr>
              <w:t> </w:t>
            </w:r>
            <w:r w:rsidRPr="00AB4907">
              <w:rPr>
                <w:i/>
              </w:rPr>
              <w:t>32</w:t>
            </w:r>
            <w:r>
              <w:rPr>
                <w:i/>
              </w:rPr>
              <w:t> </w:t>
            </w:r>
            <w:r w:rsidRPr="00AB4907">
              <w:rPr>
                <w:i/>
              </w:rPr>
              <w:t>§ om motivering av beslut,</w:t>
            </w:r>
          </w:p>
          <w:p w14:paraId="33E094D5" w14:textId="77777777" w:rsidR="00F71CC6" w:rsidRPr="00AB4907" w:rsidRDefault="00AB307F" w:rsidP="00F71CC6">
            <w:pPr>
              <w:pStyle w:val="Brdtext"/>
              <w:rPr>
                <w:i/>
              </w:rPr>
            </w:pPr>
            <w:r w:rsidRPr="00AB4907">
              <w:rPr>
                <w:i/>
              </w:rPr>
              <w:t>–</w:t>
            </w:r>
            <w:r>
              <w:rPr>
                <w:i/>
              </w:rPr>
              <w:t> </w:t>
            </w:r>
            <w:r w:rsidRPr="00AB4907">
              <w:rPr>
                <w:i/>
              </w:rPr>
              <w:t>33 och 34 §§ om underrättelse om innehållet i beslut och hur ett överklagande går till, och</w:t>
            </w:r>
          </w:p>
          <w:p w14:paraId="49BA90B6" w14:textId="77777777" w:rsidR="00F71CC6" w:rsidRPr="00D35117" w:rsidRDefault="00AB307F" w:rsidP="00F71CC6">
            <w:pPr>
              <w:pStyle w:val="Brdtext"/>
              <w:rPr>
                <w:i/>
                <w:iCs/>
              </w:rPr>
            </w:pPr>
            <w:r w:rsidRPr="00D35117">
              <w:rPr>
                <w:i/>
                <w:iCs/>
              </w:rPr>
              <w:t>– 36</w:t>
            </w:r>
            <w:r>
              <w:rPr>
                <w:i/>
                <w:iCs/>
              </w:rPr>
              <w:t> </w:t>
            </w:r>
            <w:r w:rsidRPr="00D35117">
              <w:rPr>
                <w:i/>
                <w:iCs/>
              </w:rPr>
              <w:t>§ om rättelse av skrivfel och liknande.</w:t>
            </w:r>
          </w:p>
        </w:tc>
      </w:tr>
      <w:tr w:rsidR="00F71CC6" w14:paraId="78A7FE50" w14:textId="77777777" w:rsidTr="00F71CC6">
        <w:tc>
          <w:tcPr>
            <w:tcW w:w="2500" w:type="pct"/>
            <w:shd w:val="clear" w:color="auto" w:fill="auto"/>
            <w:tcMar>
              <w:left w:w="0" w:type="dxa"/>
            </w:tcMar>
          </w:tcPr>
          <w:p w14:paraId="7CE1FEE8" w14:textId="77777777" w:rsidR="00F71CC6" w:rsidRDefault="00F71CC6" w:rsidP="00F71CC6">
            <w:pPr>
              <w:pStyle w:val="Brdtextmedindrag"/>
            </w:pPr>
          </w:p>
        </w:tc>
        <w:tc>
          <w:tcPr>
            <w:tcW w:w="2500" w:type="pct"/>
            <w:shd w:val="clear" w:color="auto" w:fill="auto"/>
            <w:tcMar>
              <w:right w:w="0" w:type="dxa"/>
            </w:tcMar>
          </w:tcPr>
          <w:p w14:paraId="04FCFDF9" w14:textId="77777777" w:rsidR="00F71CC6" w:rsidRPr="000D17EB" w:rsidRDefault="00F71CC6" w:rsidP="00F71CC6">
            <w:pPr>
              <w:pStyle w:val="Brdtext"/>
              <w:rPr>
                <w:i/>
              </w:rPr>
            </w:pPr>
          </w:p>
        </w:tc>
      </w:tr>
      <w:tr w:rsidR="00F71CC6" w14:paraId="5CBB030D" w14:textId="77777777" w:rsidTr="00F71CC6">
        <w:tc>
          <w:tcPr>
            <w:tcW w:w="2500" w:type="pct"/>
            <w:shd w:val="clear" w:color="auto" w:fill="auto"/>
            <w:tcMar>
              <w:left w:w="0" w:type="dxa"/>
            </w:tcMar>
          </w:tcPr>
          <w:p w14:paraId="5FD4407E" w14:textId="77777777" w:rsidR="00F71CC6" w:rsidRDefault="00F71CC6" w:rsidP="00F71CC6">
            <w:pPr>
              <w:pStyle w:val="Brdtextmedindrag"/>
            </w:pPr>
          </w:p>
        </w:tc>
        <w:tc>
          <w:tcPr>
            <w:tcW w:w="2500" w:type="pct"/>
            <w:shd w:val="clear" w:color="auto" w:fill="auto"/>
            <w:tcMar>
              <w:right w:w="0" w:type="dxa"/>
            </w:tcMar>
          </w:tcPr>
          <w:p w14:paraId="6CBAFE4F" w14:textId="77777777" w:rsidR="00F71CC6" w:rsidRPr="00023938" w:rsidRDefault="00AB307F" w:rsidP="00F71CC6">
            <w:pPr>
              <w:pStyle w:val="Brdtext"/>
              <w:rPr>
                <w:b/>
                <w:bCs/>
                <w:i/>
              </w:rPr>
            </w:pPr>
            <w:r w:rsidRPr="00023938">
              <w:rPr>
                <w:b/>
                <w:bCs/>
                <w:i/>
              </w:rPr>
              <w:t>Tystnadsplikt</w:t>
            </w:r>
          </w:p>
        </w:tc>
      </w:tr>
      <w:tr w:rsidR="00F71CC6" w14:paraId="658301F0" w14:textId="77777777" w:rsidTr="00F71CC6">
        <w:tc>
          <w:tcPr>
            <w:tcW w:w="2500" w:type="pct"/>
            <w:shd w:val="clear" w:color="auto" w:fill="auto"/>
            <w:tcMar>
              <w:left w:w="0" w:type="dxa"/>
            </w:tcMar>
          </w:tcPr>
          <w:p w14:paraId="0D70E85C" w14:textId="77777777" w:rsidR="00F71CC6" w:rsidRDefault="00F71CC6" w:rsidP="00F71CC6">
            <w:pPr>
              <w:pStyle w:val="Brdtextmedindrag"/>
            </w:pPr>
          </w:p>
        </w:tc>
        <w:tc>
          <w:tcPr>
            <w:tcW w:w="2500" w:type="pct"/>
            <w:shd w:val="clear" w:color="auto" w:fill="auto"/>
            <w:tcMar>
              <w:right w:w="0" w:type="dxa"/>
            </w:tcMar>
          </w:tcPr>
          <w:p w14:paraId="3F8ED4B5" w14:textId="77777777" w:rsidR="00F71CC6" w:rsidRPr="000D17EB" w:rsidRDefault="00F71CC6" w:rsidP="00F71CC6">
            <w:pPr>
              <w:pStyle w:val="Brdtext"/>
              <w:rPr>
                <w:i/>
              </w:rPr>
            </w:pPr>
          </w:p>
        </w:tc>
      </w:tr>
      <w:tr w:rsidR="00F71CC6" w14:paraId="549DED30" w14:textId="77777777" w:rsidTr="00F71CC6">
        <w:tc>
          <w:tcPr>
            <w:tcW w:w="2500" w:type="pct"/>
            <w:shd w:val="clear" w:color="auto" w:fill="auto"/>
            <w:tcMar>
              <w:left w:w="0" w:type="dxa"/>
            </w:tcMar>
          </w:tcPr>
          <w:p w14:paraId="6DEE3A63" w14:textId="77777777" w:rsidR="00F71CC6" w:rsidRDefault="00F71CC6" w:rsidP="00F71CC6">
            <w:pPr>
              <w:pStyle w:val="Brdtextmedindrag"/>
            </w:pPr>
          </w:p>
        </w:tc>
        <w:tc>
          <w:tcPr>
            <w:tcW w:w="2500" w:type="pct"/>
            <w:shd w:val="clear" w:color="auto" w:fill="auto"/>
            <w:tcMar>
              <w:right w:w="0" w:type="dxa"/>
            </w:tcMar>
          </w:tcPr>
          <w:p w14:paraId="6742DEE0" w14:textId="77777777" w:rsidR="00F71CC6" w:rsidRPr="00EE3BFC" w:rsidRDefault="00AB307F" w:rsidP="00F71CC6">
            <w:pPr>
              <w:pStyle w:val="Brdtext"/>
              <w:rPr>
                <w:i/>
              </w:rPr>
            </w:pPr>
            <w:bookmarkStart w:id="688" w:name="_Hlk525810496"/>
            <w:r w:rsidRPr="00EE3BFC">
              <w:rPr>
                <w:i/>
              </w:rPr>
              <w:t xml:space="preserve">11 c § </w:t>
            </w:r>
          </w:p>
          <w:p w14:paraId="0B6D1B68" w14:textId="77777777" w:rsidR="00F71CC6" w:rsidRPr="003C316A" w:rsidRDefault="00AB307F" w:rsidP="00F71CC6">
            <w:pPr>
              <w:pStyle w:val="Brdtextmedindrag"/>
              <w:rPr>
                <w:i/>
                <w:spacing w:val="-2"/>
              </w:rPr>
            </w:pPr>
            <w:r w:rsidRPr="000D17EB">
              <w:rPr>
                <w:i/>
              </w:rPr>
              <w:t>De</w:t>
            </w:r>
            <w:r>
              <w:rPr>
                <w:i/>
                <w:spacing w:val="-2"/>
              </w:rPr>
              <w:t xml:space="preserve">n </w:t>
            </w:r>
            <w:r w:rsidRPr="003C316A">
              <w:rPr>
                <w:i/>
                <w:spacing w:val="-2"/>
              </w:rPr>
              <w:t xml:space="preserve">som utför offentlig kontroll eller annan offentlig verksamhet får inte obehörigen röja eller utnyttja det som </w:t>
            </w:r>
            <w:r>
              <w:rPr>
                <w:i/>
                <w:spacing w:val="-2"/>
              </w:rPr>
              <w:t>han eller hon</w:t>
            </w:r>
            <w:r w:rsidRPr="003C316A">
              <w:rPr>
                <w:i/>
                <w:spacing w:val="-2"/>
              </w:rPr>
              <w:t xml:space="preserve"> har fått känne</w:t>
            </w:r>
            <w:r w:rsidRPr="003C316A">
              <w:rPr>
                <w:i/>
                <w:spacing w:val="-2"/>
              </w:rPr>
              <w:softHyphen/>
              <w:t xml:space="preserve">dom om under </w:t>
            </w:r>
            <w:r>
              <w:rPr>
                <w:i/>
                <w:spacing w:val="-2"/>
              </w:rPr>
              <w:t xml:space="preserve">det att uppgifterna </w:t>
            </w:r>
            <w:r w:rsidRPr="003C316A">
              <w:rPr>
                <w:i/>
                <w:spacing w:val="-2"/>
              </w:rPr>
              <w:t>utför</w:t>
            </w:r>
            <w:r>
              <w:rPr>
                <w:i/>
                <w:spacing w:val="-2"/>
              </w:rPr>
              <w:t>des.</w:t>
            </w:r>
          </w:p>
          <w:p w14:paraId="73C12B10" w14:textId="77777777" w:rsidR="00F71CC6" w:rsidRPr="0072630C" w:rsidRDefault="00AB307F" w:rsidP="00F71CC6">
            <w:pPr>
              <w:pStyle w:val="Brdtextmedindrag"/>
              <w:rPr>
                <w:i/>
                <w:iCs/>
              </w:rPr>
            </w:pPr>
            <w:r w:rsidRPr="0072630C">
              <w:rPr>
                <w:i/>
                <w:iCs/>
              </w:rPr>
              <w:t>I det allmännas verksamhet tillämpas i stället för första stycket bestämmelserna i offentlighets- och sekretesslagen (2009:400).</w:t>
            </w:r>
            <w:bookmarkEnd w:id="688"/>
          </w:p>
        </w:tc>
      </w:tr>
      <w:tr w:rsidR="00F71CC6" w14:paraId="18F53E18" w14:textId="77777777" w:rsidTr="00F71CC6">
        <w:tc>
          <w:tcPr>
            <w:tcW w:w="2500" w:type="pct"/>
            <w:shd w:val="clear" w:color="auto" w:fill="auto"/>
            <w:tcMar>
              <w:left w:w="0" w:type="dxa"/>
            </w:tcMar>
          </w:tcPr>
          <w:p w14:paraId="49A12553" w14:textId="77777777" w:rsidR="00F71CC6" w:rsidRDefault="00F71CC6" w:rsidP="00F71CC6">
            <w:pPr>
              <w:pStyle w:val="Brdtextmedindrag"/>
            </w:pPr>
          </w:p>
        </w:tc>
        <w:tc>
          <w:tcPr>
            <w:tcW w:w="2500" w:type="pct"/>
            <w:shd w:val="clear" w:color="auto" w:fill="auto"/>
            <w:tcMar>
              <w:right w:w="0" w:type="dxa"/>
            </w:tcMar>
          </w:tcPr>
          <w:p w14:paraId="4621C7A7" w14:textId="77777777" w:rsidR="00F71CC6" w:rsidRPr="00301DA8" w:rsidRDefault="00AB307F" w:rsidP="00F71CC6">
            <w:pPr>
              <w:pStyle w:val="Rubrik4utannumrering"/>
              <w:rPr>
                <w:i/>
              </w:rPr>
            </w:pPr>
            <w:r w:rsidRPr="00301DA8">
              <w:rPr>
                <w:i/>
              </w:rPr>
              <w:t>Föreskrifter om offentlig kontroll och annan offentlig verksamhet</w:t>
            </w:r>
          </w:p>
        </w:tc>
      </w:tr>
      <w:tr w:rsidR="00F71CC6" w14:paraId="0308576E" w14:textId="77777777" w:rsidTr="00F71CC6">
        <w:tc>
          <w:tcPr>
            <w:tcW w:w="2500" w:type="pct"/>
            <w:shd w:val="clear" w:color="auto" w:fill="auto"/>
            <w:tcMar>
              <w:left w:w="0" w:type="dxa"/>
            </w:tcMar>
          </w:tcPr>
          <w:p w14:paraId="135BCBD4" w14:textId="77777777" w:rsidR="00F71CC6" w:rsidRDefault="00F71CC6" w:rsidP="00F71CC6">
            <w:pPr>
              <w:pStyle w:val="Brdtextmedindrag"/>
            </w:pPr>
          </w:p>
        </w:tc>
        <w:tc>
          <w:tcPr>
            <w:tcW w:w="2500" w:type="pct"/>
            <w:shd w:val="clear" w:color="auto" w:fill="auto"/>
            <w:tcMar>
              <w:right w:w="0" w:type="dxa"/>
            </w:tcMar>
          </w:tcPr>
          <w:p w14:paraId="43A744D4" w14:textId="77777777" w:rsidR="00F71CC6" w:rsidRPr="00EE3BFC" w:rsidRDefault="00F71CC6" w:rsidP="00F71CC6">
            <w:pPr>
              <w:pStyle w:val="Brdtext"/>
              <w:rPr>
                <w:i/>
              </w:rPr>
            </w:pPr>
          </w:p>
        </w:tc>
      </w:tr>
      <w:tr w:rsidR="00F71CC6" w14:paraId="07EFE056" w14:textId="77777777" w:rsidTr="00F71CC6">
        <w:tc>
          <w:tcPr>
            <w:tcW w:w="2500" w:type="pct"/>
            <w:shd w:val="clear" w:color="auto" w:fill="auto"/>
            <w:tcMar>
              <w:left w:w="0" w:type="dxa"/>
            </w:tcMar>
          </w:tcPr>
          <w:p w14:paraId="720EC557" w14:textId="77777777" w:rsidR="00F71CC6" w:rsidRDefault="00F71CC6" w:rsidP="00F71CC6">
            <w:pPr>
              <w:pStyle w:val="Brdtextmedindrag"/>
            </w:pPr>
          </w:p>
        </w:tc>
        <w:tc>
          <w:tcPr>
            <w:tcW w:w="2500" w:type="pct"/>
            <w:shd w:val="clear" w:color="auto" w:fill="auto"/>
            <w:tcMar>
              <w:right w:w="0" w:type="dxa"/>
            </w:tcMar>
          </w:tcPr>
          <w:p w14:paraId="3BB58528" w14:textId="77777777" w:rsidR="00F71CC6" w:rsidRPr="00EE3BFC" w:rsidRDefault="00AB307F" w:rsidP="00F71CC6">
            <w:pPr>
              <w:pStyle w:val="Brdtext"/>
              <w:rPr>
                <w:i/>
              </w:rPr>
            </w:pPr>
            <w:r w:rsidRPr="00EE3BFC">
              <w:rPr>
                <w:i/>
              </w:rPr>
              <w:t>11 d §</w:t>
            </w:r>
          </w:p>
          <w:p w14:paraId="3DC22553" w14:textId="77777777" w:rsidR="00F71CC6" w:rsidRPr="0072630C" w:rsidRDefault="00AB307F" w:rsidP="00F71CC6">
            <w:pPr>
              <w:pStyle w:val="Brdtextmedindrag"/>
              <w:rPr>
                <w:i/>
                <w:iCs/>
              </w:rPr>
            </w:pPr>
            <w:r w:rsidRPr="0072630C">
              <w:rPr>
                <w:i/>
                <w:iCs/>
              </w:rPr>
              <w:t>Regeringen eller den myndighet som regeringen bestämmer får meddela föreskrifter om</w:t>
            </w:r>
          </w:p>
          <w:p w14:paraId="5C1EBA2A" w14:textId="78EE6FDB" w:rsidR="00F71CC6" w:rsidRPr="0072630C" w:rsidRDefault="00AB307F" w:rsidP="00F71CC6">
            <w:pPr>
              <w:pStyle w:val="Brdtextmedindrag"/>
              <w:rPr>
                <w:i/>
                <w:iCs/>
              </w:rPr>
            </w:pPr>
            <w:r w:rsidRPr="0072630C">
              <w:rPr>
                <w:i/>
                <w:iCs/>
              </w:rPr>
              <w:t>1. hur offentlig kontroll ska bedrivas,</w:t>
            </w:r>
          </w:p>
          <w:p w14:paraId="21D8D55F" w14:textId="19906C81" w:rsidR="00F71CC6" w:rsidRPr="0072630C" w:rsidRDefault="00AB307F" w:rsidP="00F71CC6">
            <w:pPr>
              <w:pStyle w:val="Brdtextmedindrag"/>
              <w:rPr>
                <w:i/>
                <w:iCs/>
              </w:rPr>
            </w:pPr>
            <w:r w:rsidRPr="0072630C">
              <w:rPr>
                <w:i/>
                <w:iCs/>
              </w:rPr>
              <w:t>2. hur annan offentlig verksam</w:t>
            </w:r>
            <w:r>
              <w:rPr>
                <w:i/>
                <w:iCs/>
              </w:rPr>
              <w:softHyphen/>
            </w:r>
            <w:r w:rsidRPr="0072630C">
              <w:rPr>
                <w:i/>
                <w:iCs/>
              </w:rPr>
              <w:t>het, utöver sådan verksamhet som i övrigt utförs enligt lagen eller enligt föreskrifter som har medde</w:t>
            </w:r>
            <w:r>
              <w:rPr>
                <w:i/>
                <w:iCs/>
              </w:rPr>
              <w:softHyphen/>
            </w:r>
            <w:r w:rsidRPr="0072630C">
              <w:rPr>
                <w:i/>
                <w:iCs/>
              </w:rPr>
              <w:t>lats med stöd av lagen, ska bedrivas, och</w:t>
            </w:r>
          </w:p>
          <w:p w14:paraId="167E5782" w14:textId="77777777" w:rsidR="00F71CC6" w:rsidRPr="00EE3BFC" w:rsidRDefault="00AB307F" w:rsidP="00F71CC6">
            <w:pPr>
              <w:pStyle w:val="Brdtextmedindrag"/>
            </w:pPr>
            <w:r w:rsidRPr="0072630C">
              <w:rPr>
                <w:i/>
                <w:iCs/>
              </w:rPr>
              <w:t>3. skyldighet för ett organ med delegerade uppgifter eller en fysisk person som har delegerats vissa uppgifter att lämna information till Jordbruksverket.</w:t>
            </w:r>
          </w:p>
        </w:tc>
      </w:tr>
    </w:tbl>
    <w:p w14:paraId="187DE902" w14:textId="77777777" w:rsidR="00F71CC6" w:rsidRPr="00C57856" w:rsidRDefault="00F71CC6" w:rsidP="00F71CC6">
      <w:pPr>
        <w:pStyle w:val="Brdtextmedindrag"/>
      </w:pPr>
    </w:p>
    <w:p w14:paraId="3160BA2F" w14:textId="77777777" w:rsidR="00F71CC6" w:rsidRDefault="00AB307F" w:rsidP="00F71CC6">
      <w:pPr>
        <w:pStyle w:val="Brdtextmedindrag"/>
        <w:jc w:val="center"/>
      </w:pPr>
      <w:r>
        <w:br w:type="page"/>
      </w:r>
    </w:p>
    <w:p w14:paraId="66D36959" w14:textId="77777777" w:rsidR="00F71CC6" w:rsidRDefault="00AB307F" w:rsidP="00F71CC6">
      <w:pPr>
        <w:pStyle w:val="Brdtextmedindrag"/>
        <w:jc w:val="center"/>
      </w:pPr>
      <w:r>
        <w:t>12 §</w:t>
      </w:r>
      <w:r>
        <w:rPr>
          <w:rStyle w:val="Fotnotsreferens"/>
        </w:rPr>
        <w:footnoteReference w:id="65"/>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31EA979" w14:textId="77777777" w:rsidTr="00F71CC6">
        <w:tc>
          <w:tcPr>
            <w:tcW w:w="2500" w:type="pct"/>
            <w:shd w:val="clear" w:color="auto" w:fill="auto"/>
            <w:tcMar>
              <w:left w:w="0" w:type="dxa"/>
            </w:tcMar>
          </w:tcPr>
          <w:p w14:paraId="577D7816" w14:textId="77777777" w:rsidR="00F71CC6" w:rsidRDefault="00AB307F" w:rsidP="00F71CC6">
            <w:pPr>
              <w:pStyle w:val="Brdtextmedindrag"/>
            </w:pPr>
            <w:r w:rsidRPr="003C5FCA">
              <w:t xml:space="preserve">En kontrollmyndighet </w:t>
            </w:r>
            <w:r w:rsidRPr="003C5FCA">
              <w:rPr>
                <w:i/>
              </w:rPr>
              <w:t>och ett kontrollorgan som anlitas i den offentliga kontrollen</w:t>
            </w:r>
            <w:r w:rsidRPr="003C5FCA">
              <w:t xml:space="preserve"> har i den utsträckning som behövs för </w:t>
            </w:r>
            <w:r w:rsidRPr="003C5FCA">
              <w:rPr>
                <w:i/>
              </w:rPr>
              <w:t>kontrollen</w:t>
            </w:r>
            <w:r w:rsidRPr="003C5FCA">
              <w:t xml:space="preserve"> rätt att</w:t>
            </w:r>
          </w:p>
        </w:tc>
        <w:tc>
          <w:tcPr>
            <w:tcW w:w="2500" w:type="pct"/>
            <w:shd w:val="clear" w:color="auto" w:fill="auto"/>
            <w:tcMar>
              <w:right w:w="0" w:type="dxa"/>
            </w:tcMar>
          </w:tcPr>
          <w:p w14:paraId="0374CE65" w14:textId="77777777" w:rsidR="00F71CC6" w:rsidRDefault="00AB307F" w:rsidP="00F71CC6">
            <w:pPr>
              <w:pStyle w:val="Brdtextmedindrag"/>
            </w:pPr>
            <w:r w:rsidRPr="003C5FCA">
              <w:t>En kontrollmyndighet</w:t>
            </w:r>
            <w:r w:rsidRPr="003C5FCA">
              <w:rPr>
                <w:i/>
              </w:rPr>
              <w:t>, en officiell veterinär som förord</w:t>
            </w:r>
            <w:r>
              <w:rPr>
                <w:i/>
              </w:rPr>
              <w:softHyphen/>
            </w:r>
            <w:r w:rsidRPr="003C5FCA">
              <w:rPr>
                <w:i/>
              </w:rPr>
              <w:t>nats enligt lagen (2009:1254) om officiella veterinärer</w:t>
            </w:r>
            <w:r>
              <w:rPr>
                <w:i/>
              </w:rPr>
              <w:t>,</w:t>
            </w:r>
            <w:r w:rsidRPr="003C5FCA">
              <w:rPr>
                <w:i/>
              </w:rPr>
              <w:t xml:space="preserve"> ett organ med delegerade uppgifter eller en fysisk person som</w:t>
            </w:r>
            <w:r>
              <w:rPr>
                <w:i/>
              </w:rPr>
              <w:t xml:space="preserve"> har</w:t>
            </w:r>
            <w:r w:rsidRPr="003C5FCA">
              <w:rPr>
                <w:i/>
              </w:rPr>
              <w:t xml:space="preserve"> delege</w:t>
            </w:r>
            <w:r w:rsidRPr="003C5FCA">
              <w:rPr>
                <w:i/>
              </w:rPr>
              <w:softHyphen/>
              <w:t>rats vissa uppgifter</w:t>
            </w:r>
            <w:r>
              <w:t xml:space="preserve"> har i den ut</w:t>
            </w:r>
            <w:r>
              <w:softHyphen/>
              <w:t xml:space="preserve">sträckning </w:t>
            </w:r>
            <w:r w:rsidRPr="00E77309">
              <w:rPr>
                <w:i/>
              </w:rPr>
              <w:t>det</w:t>
            </w:r>
            <w:r>
              <w:t xml:space="preserve"> </w:t>
            </w:r>
            <w:r w:rsidRPr="003C5FCA">
              <w:t xml:space="preserve">behövs för </w:t>
            </w:r>
            <w:r w:rsidRPr="003C5FCA">
              <w:rPr>
                <w:i/>
              </w:rPr>
              <w:t xml:space="preserve">den </w:t>
            </w:r>
            <w:r w:rsidRPr="00EC3CEA">
              <w:rPr>
                <w:i/>
              </w:rPr>
              <w:t>offentliga</w:t>
            </w:r>
            <w:r w:rsidRPr="006D34B2">
              <w:rPr>
                <w:i/>
                <w:color w:val="FF0000"/>
              </w:rPr>
              <w:t xml:space="preserve"> </w:t>
            </w:r>
            <w:r w:rsidRPr="006D34B2">
              <w:rPr>
                <w:i/>
              </w:rPr>
              <w:t>kontrollen</w:t>
            </w:r>
            <w:r w:rsidRPr="003C5FCA">
              <w:t xml:space="preserve"> rätt att</w:t>
            </w:r>
          </w:p>
        </w:tc>
      </w:tr>
      <w:tr w:rsidR="00F71CC6" w14:paraId="40FDE924" w14:textId="77777777" w:rsidTr="00F71CC6">
        <w:tc>
          <w:tcPr>
            <w:tcW w:w="5000" w:type="pct"/>
            <w:gridSpan w:val="2"/>
            <w:shd w:val="clear" w:color="auto" w:fill="auto"/>
            <w:tcMar>
              <w:left w:w="0" w:type="dxa"/>
            </w:tcMar>
          </w:tcPr>
          <w:p w14:paraId="3A5843F3" w14:textId="77777777" w:rsidR="00F71CC6" w:rsidRDefault="00AB307F" w:rsidP="00F71CC6">
            <w:pPr>
              <w:pStyle w:val="Brdtextmedindrag"/>
            </w:pPr>
            <w:r>
              <w:t>1. på begäran få upplysningar och ta del av handlingar, och</w:t>
            </w:r>
          </w:p>
          <w:p w14:paraId="67339592" w14:textId="77777777" w:rsidR="00F71CC6" w:rsidRPr="003C5FCA" w:rsidRDefault="00AB307F" w:rsidP="00F71CC6">
            <w:pPr>
              <w:pStyle w:val="Brdtextmedindrag"/>
            </w:pPr>
            <w:r>
              <w:t>2. få tillträde till områden, anläggningar, byggnader, lokaler och andra utrymmen för att där besiktiga djuren, göra undersökningar och ta prover.</w:t>
            </w:r>
          </w:p>
        </w:tc>
      </w:tr>
      <w:tr w:rsidR="00F71CC6" w14:paraId="7D20C2E2" w14:textId="77777777" w:rsidTr="00F71CC6">
        <w:tc>
          <w:tcPr>
            <w:tcW w:w="2500" w:type="pct"/>
            <w:shd w:val="clear" w:color="auto" w:fill="auto"/>
            <w:tcMar>
              <w:left w:w="0" w:type="dxa"/>
            </w:tcMar>
          </w:tcPr>
          <w:p w14:paraId="67E5E184" w14:textId="77777777" w:rsidR="00F71CC6" w:rsidRDefault="00AB307F" w:rsidP="00F71CC6">
            <w:pPr>
              <w:overflowPunct w:val="0"/>
              <w:autoSpaceDE w:val="0"/>
              <w:autoSpaceDN w:val="0"/>
              <w:adjustRightInd w:val="0"/>
              <w:spacing w:after="0" w:line="240" w:lineRule="auto"/>
              <w:ind w:firstLine="284"/>
              <w:jc w:val="both"/>
              <w:textAlignment w:val="baseline"/>
            </w:pPr>
            <w:r w:rsidRPr="0016060C">
              <w:rPr>
                <w:rFonts w:ascii="Times New Roman" w:hAnsi="Times New Roman"/>
                <w:sz w:val="20"/>
              </w:rPr>
              <w:t xml:space="preserve">Det som sägs i första stycket gäller också den som </w:t>
            </w:r>
            <w:r w:rsidRPr="0016060C">
              <w:rPr>
                <w:rFonts w:ascii="Times New Roman" w:hAnsi="Times New Roman"/>
                <w:i/>
                <w:sz w:val="20"/>
              </w:rPr>
              <w:t>vidtar åt</w:t>
            </w:r>
            <w:r w:rsidRPr="0016060C">
              <w:rPr>
                <w:rFonts w:ascii="Times New Roman" w:hAnsi="Times New Roman"/>
                <w:i/>
                <w:sz w:val="20"/>
              </w:rPr>
              <w:softHyphen/>
              <w:t>gärder</w:t>
            </w:r>
            <w:r w:rsidRPr="0016060C">
              <w:rPr>
                <w:rFonts w:ascii="Times New Roman" w:hAnsi="Times New Roman"/>
                <w:sz w:val="20"/>
              </w:rPr>
              <w:t xml:space="preserve"> </w:t>
            </w:r>
            <w:r w:rsidRPr="0016060C">
              <w:rPr>
                <w:rFonts w:ascii="Times New Roman" w:hAnsi="Times New Roman"/>
                <w:i/>
                <w:sz w:val="20"/>
              </w:rPr>
              <w:t>enligt denna lag, de föreskrifter eller beslut som har med</w:t>
            </w:r>
            <w:r w:rsidRPr="0016060C">
              <w:rPr>
                <w:rFonts w:ascii="Times New Roman" w:hAnsi="Times New Roman"/>
                <w:i/>
                <w:sz w:val="20"/>
              </w:rPr>
              <w:softHyphen/>
              <w:t>delats med stöd av lagen, de EG-bestämmelser som kom</w:t>
            </w:r>
            <w:r w:rsidRPr="0016060C">
              <w:rPr>
                <w:rFonts w:ascii="Times New Roman" w:hAnsi="Times New Roman"/>
                <w:i/>
                <w:sz w:val="20"/>
              </w:rPr>
              <w:softHyphen/>
              <w:t>pletteras av lagen eller de beslut som har meddelats med stöd av EG-be</w:t>
            </w:r>
            <w:r w:rsidRPr="0016060C">
              <w:rPr>
                <w:rFonts w:ascii="Times New Roman" w:hAnsi="Times New Roman"/>
                <w:i/>
                <w:sz w:val="20"/>
              </w:rPr>
              <w:softHyphen/>
              <w:t>stämmelserna</w:t>
            </w:r>
            <w:r w:rsidRPr="0016060C">
              <w:t>.</w:t>
            </w:r>
          </w:p>
        </w:tc>
        <w:tc>
          <w:tcPr>
            <w:tcW w:w="2500" w:type="pct"/>
            <w:shd w:val="clear" w:color="auto" w:fill="auto"/>
          </w:tcPr>
          <w:p w14:paraId="7909842E" w14:textId="77777777" w:rsidR="00F71CC6" w:rsidRPr="0016060C" w:rsidRDefault="00AB307F" w:rsidP="00F71CC6">
            <w:pPr>
              <w:pStyle w:val="Brdtextmedindrag"/>
            </w:pPr>
            <w:r w:rsidRPr="0016060C">
              <w:t xml:space="preserve">Det som sägs i första stycket gäller också den som </w:t>
            </w:r>
            <w:r w:rsidRPr="0016060C">
              <w:rPr>
                <w:i/>
              </w:rPr>
              <w:t>utför an</w:t>
            </w:r>
            <w:r w:rsidRPr="0016060C">
              <w:rPr>
                <w:i/>
              </w:rPr>
              <w:softHyphen/>
              <w:t>nan offentlig verk</w:t>
            </w:r>
            <w:r w:rsidRPr="0016060C">
              <w:rPr>
                <w:i/>
              </w:rPr>
              <w:softHyphen/>
              <w:t>samhet</w:t>
            </w:r>
            <w:r w:rsidRPr="0016060C">
              <w:t>.</w:t>
            </w:r>
          </w:p>
        </w:tc>
      </w:tr>
      <w:tr w:rsidR="00F71CC6" w14:paraId="56CB7664" w14:textId="77777777" w:rsidTr="00F71CC6">
        <w:tc>
          <w:tcPr>
            <w:tcW w:w="2500" w:type="pct"/>
            <w:shd w:val="clear" w:color="auto" w:fill="auto"/>
            <w:tcMar>
              <w:left w:w="0" w:type="dxa"/>
            </w:tcMar>
          </w:tcPr>
          <w:p w14:paraId="6CE140C6" w14:textId="77777777" w:rsidR="00F71CC6" w:rsidRPr="0016060C"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sz w:val="20"/>
              </w:rPr>
            </w:pPr>
            <w:r w:rsidRPr="0016060C">
              <w:rPr>
                <w:rFonts w:ascii="Times New Roman" w:hAnsi="Times New Roman"/>
                <w:sz w:val="20"/>
              </w:rPr>
              <w:t xml:space="preserve">Bestämmelserna i första stycket gäller också för </w:t>
            </w:r>
            <w:r w:rsidRPr="0016060C">
              <w:rPr>
                <w:rFonts w:ascii="Times New Roman" w:hAnsi="Times New Roman"/>
                <w:i/>
                <w:iCs/>
                <w:sz w:val="20"/>
              </w:rPr>
              <w:t>EG:s institutioner</w:t>
            </w:r>
            <w:r w:rsidRPr="0016060C">
              <w:rPr>
                <w:rFonts w:ascii="Times New Roman" w:hAnsi="Times New Roman"/>
                <w:sz w:val="20"/>
              </w:rPr>
              <w:t xml:space="preserve"> och för inspektörer och experter som utsetts av </w:t>
            </w:r>
            <w:r w:rsidRPr="0016060C">
              <w:rPr>
                <w:rFonts w:ascii="Times New Roman" w:hAnsi="Times New Roman"/>
                <w:i/>
                <w:iCs/>
                <w:sz w:val="20"/>
              </w:rPr>
              <w:t>institutionerna</w:t>
            </w:r>
            <w:r w:rsidRPr="0016060C">
              <w:rPr>
                <w:rFonts w:ascii="Times New Roman" w:hAnsi="Times New Roman"/>
                <w:sz w:val="20"/>
              </w:rPr>
              <w:t>.</w:t>
            </w:r>
          </w:p>
        </w:tc>
        <w:tc>
          <w:tcPr>
            <w:tcW w:w="2500" w:type="pct"/>
            <w:shd w:val="clear" w:color="auto" w:fill="auto"/>
          </w:tcPr>
          <w:p w14:paraId="187EE2B2" w14:textId="77777777" w:rsidR="00F71CC6" w:rsidRPr="0016060C" w:rsidRDefault="00AB307F" w:rsidP="00F71CC6">
            <w:pPr>
              <w:pStyle w:val="Brdtextmedindrag"/>
            </w:pPr>
            <w:bookmarkStart w:id="689" w:name="_Hlk518549570"/>
            <w:r w:rsidRPr="0016060C">
              <w:rPr>
                <w:spacing w:val="-8"/>
              </w:rPr>
              <w:t xml:space="preserve">Bestämmelserna i första stycket gäller också för </w:t>
            </w:r>
            <w:r w:rsidRPr="0016060C">
              <w:rPr>
                <w:i/>
                <w:spacing w:val="-8"/>
              </w:rPr>
              <w:t>Europe</w:t>
            </w:r>
            <w:r w:rsidRPr="0016060C">
              <w:rPr>
                <w:i/>
                <w:spacing w:val="-8"/>
              </w:rPr>
              <w:softHyphen/>
              <w:t>iska kom</w:t>
            </w:r>
            <w:r>
              <w:rPr>
                <w:i/>
                <w:spacing w:val="-8"/>
              </w:rPr>
              <w:softHyphen/>
            </w:r>
            <w:r w:rsidRPr="0016060C">
              <w:rPr>
                <w:i/>
                <w:spacing w:val="-8"/>
              </w:rPr>
              <w:t xml:space="preserve">missionen, Europeiska </w:t>
            </w:r>
            <w:r w:rsidRPr="0016060C">
              <w:rPr>
                <w:i/>
              </w:rPr>
              <w:t>revis</w:t>
            </w:r>
            <w:r w:rsidRPr="0016060C">
              <w:rPr>
                <w:i/>
              </w:rPr>
              <w:softHyphen/>
              <w:t>ions</w:t>
            </w:r>
            <w:r>
              <w:rPr>
                <w:i/>
              </w:rPr>
              <w:softHyphen/>
            </w:r>
            <w:r w:rsidRPr="0016060C">
              <w:rPr>
                <w:i/>
              </w:rPr>
              <w:t>rätten</w:t>
            </w:r>
            <w:r w:rsidRPr="0016060C">
              <w:t xml:space="preserve"> och för inspek</w:t>
            </w:r>
            <w:r w:rsidRPr="0016060C">
              <w:softHyphen/>
              <w:t>törer och experter som utsetts</w:t>
            </w:r>
            <w:r w:rsidRPr="0016060C">
              <w:rPr>
                <w:i/>
              </w:rPr>
              <w:t xml:space="preserve"> </w:t>
            </w:r>
            <w:r w:rsidRPr="0016060C">
              <w:t>av</w:t>
            </w:r>
            <w:r w:rsidRPr="0016060C">
              <w:rPr>
                <w:i/>
              </w:rPr>
              <w:t xml:space="preserve"> dessa institutioner i den ut</w:t>
            </w:r>
            <w:r w:rsidRPr="0016060C">
              <w:rPr>
                <w:i/>
              </w:rPr>
              <w:softHyphen/>
              <w:t>sträck</w:t>
            </w:r>
            <w:r w:rsidRPr="0016060C">
              <w:rPr>
                <w:i/>
              </w:rPr>
              <w:softHyphen/>
              <w:t>ning det behövs för att kontrol</w:t>
            </w:r>
            <w:r w:rsidRPr="0016060C">
              <w:rPr>
                <w:i/>
              </w:rPr>
              <w:softHyphen/>
              <w:t>lera att Sverige följer de EU-be</w:t>
            </w:r>
            <w:r w:rsidRPr="0016060C">
              <w:rPr>
                <w:i/>
              </w:rPr>
              <w:softHyphen/>
              <w:t>stäm</w:t>
            </w:r>
            <w:r>
              <w:rPr>
                <w:i/>
              </w:rPr>
              <w:softHyphen/>
            </w:r>
            <w:r w:rsidRPr="0016060C">
              <w:rPr>
                <w:i/>
              </w:rPr>
              <w:t>melser som lagen komplette</w:t>
            </w:r>
            <w:r w:rsidRPr="0016060C">
              <w:rPr>
                <w:i/>
              </w:rPr>
              <w:softHyphen/>
              <w:t>rar. Rätten gäller även i den utsträck</w:t>
            </w:r>
            <w:r>
              <w:rPr>
                <w:i/>
              </w:rPr>
              <w:softHyphen/>
            </w:r>
            <w:r w:rsidRPr="0016060C">
              <w:rPr>
                <w:i/>
              </w:rPr>
              <w:t>ning det be</w:t>
            </w:r>
            <w:r w:rsidRPr="0016060C">
              <w:rPr>
                <w:i/>
              </w:rPr>
              <w:softHyphen/>
              <w:t>hövs för att kon</w:t>
            </w:r>
            <w:r w:rsidRPr="0016060C">
              <w:rPr>
                <w:i/>
              </w:rPr>
              <w:softHyphen/>
              <w:t>trollera att  bestäm</w:t>
            </w:r>
            <w:r w:rsidRPr="0016060C">
              <w:rPr>
                <w:i/>
              </w:rPr>
              <w:softHyphen/>
              <w:t>melserna i Euro</w:t>
            </w:r>
            <w:r>
              <w:rPr>
                <w:i/>
              </w:rPr>
              <w:t>pa</w:t>
            </w:r>
            <w:r w:rsidRPr="0016060C">
              <w:rPr>
                <w:i/>
              </w:rPr>
              <w:softHyphen/>
              <w:t>parlamentets och rådets förord</w:t>
            </w:r>
            <w:r w:rsidRPr="0016060C">
              <w:rPr>
                <w:i/>
              </w:rPr>
              <w:softHyphen/>
              <w:t>ning (EU) nr 652/2014 av den 15 maj 2014 om fastställande av bestämmelser för förvalt</w:t>
            </w:r>
            <w:r w:rsidRPr="0016060C">
              <w:rPr>
                <w:i/>
              </w:rPr>
              <w:softHyphen/>
              <w:t>ningen av utgifter för livsme</w:t>
            </w:r>
            <w:r w:rsidRPr="0016060C">
              <w:rPr>
                <w:i/>
              </w:rPr>
              <w:softHyphen/>
              <w:t>dels</w:t>
            </w:r>
            <w:r w:rsidRPr="0016060C">
              <w:rPr>
                <w:i/>
              </w:rPr>
              <w:softHyphen/>
              <w:t>kedjan, djurhälsa, djur</w:t>
            </w:r>
            <w:r w:rsidRPr="0016060C">
              <w:rPr>
                <w:i/>
              </w:rPr>
              <w:softHyphen/>
              <w:t>skydd, växtskydd och växt</w:t>
            </w:r>
            <w:r w:rsidRPr="0016060C">
              <w:rPr>
                <w:i/>
              </w:rPr>
              <w:softHyphen/>
              <w:t xml:space="preserve">förökningsmaterial, och om ändring av rådets direktiv 98/56/EG, 2000/29/EG och 2008/90/EG, </w:t>
            </w:r>
            <w:r w:rsidRPr="0016060C">
              <w:rPr>
                <w:i/>
                <w:spacing w:val="-2"/>
              </w:rPr>
              <w:t>Europaparla</w:t>
            </w:r>
            <w:r w:rsidRPr="0016060C">
              <w:rPr>
                <w:i/>
                <w:spacing w:val="-2"/>
              </w:rPr>
              <w:softHyphen/>
              <w:t>men</w:t>
            </w:r>
            <w:r w:rsidRPr="0016060C">
              <w:rPr>
                <w:i/>
                <w:spacing w:val="-2"/>
              </w:rPr>
              <w:softHyphen/>
              <w:t xml:space="preserve">tets och rådets förordningar (EG) nr </w:t>
            </w:r>
            <w:r w:rsidRPr="0016060C">
              <w:rPr>
                <w:i/>
              </w:rPr>
              <w:t>178/2002, (EG) nr 882/2004 och (EG) nr 396/2005, Europa</w:t>
            </w:r>
            <w:r>
              <w:rPr>
                <w:i/>
              </w:rPr>
              <w:softHyphen/>
            </w:r>
            <w:r w:rsidRPr="0016060C">
              <w:rPr>
                <w:i/>
              </w:rPr>
              <w:t>parlamen</w:t>
            </w:r>
            <w:r w:rsidRPr="0016060C">
              <w:rPr>
                <w:i/>
              </w:rPr>
              <w:softHyphen/>
              <w:t>tets och rådets direktiv 2009/128 /EG samt Europa</w:t>
            </w:r>
            <w:r w:rsidRPr="0016060C">
              <w:rPr>
                <w:i/>
              </w:rPr>
              <w:softHyphen/>
              <w:t>par</w:t>
            </w:r>
            <w:r w:rsidRPr="0016060C">
              <w:rPr>
                <w:i/>
              </w:rPr>
              <w:softHyphen/>
              <w:t>lamentets och rådets förord</w:t>
            </w:r>
            <w:r w:rsidRPr="0016060C">
              <w:rPr>
                <w:i/>
              </w:rPr>
              <w:softHyphen/>
              <w:t xml:space="preserve">ning </w:t>
            </w:r>
            <w:r w:rsidRPr="0016060C">
              <w:rPr>
                <w:i/>
                <w:spacing w:val="-2"/>
              </w:rPr>
              <w:t>(EG) nr 1107/2009, och om upp</w:t>
            </w:r>
            <w:r w:rsidRPr="0016060C">
              <w:rPr>
                <w:i/>
              </w:rPr>
              <w:t>häv</w:t>
            </w:r>
            <w:r w:rsidRPr="0016060C">
              <w:rPr>
                <w:i/>
              </w:rPr>
              <w:softHyphen/>
              <w:t>ande av rådets be</w:t>
            </w:r>
            <w:r w:rsidRPr="0016060C">
              <w:rPr>
                <w:i/>
              </w:rPr>
              <w:softHyphen/>
              <w:t>slut 66/399/EEG, 76/894/EEG och 2009/470/EG följs.</w:t>
            </w:r>
            <w:bookmarkEnd w:id="689"/>
          </w:p>
        </w:tc>
      </w:tr>
      <w:tr w:rsidR="00F71CC6" w14:paraId="3657142A" w14:textId="77777777" w:rsidTr="00F71CC6">
        <w:tc>
          <w:tcPr>
            <w:tcW w:w="2500" w:type="pct"/>
            <w:shd w:val="clear" w:color="auto" w:fill="auto"/>
            <w:tcMar>
              <w:left w:w="0" w:type="dxa"/>
            </w:tcMar>
          </w:tcPr>
          <w:p w14:paraId="5689CF37" w14:textId="77777777" w:rsidR="00F71CC6" w:rsidRPr="0016060C" w:rsidRDefault="00F71CC6" w:rsidP="00F71CC6">
            <w:pPr>
              <w:overflowPunct w:val="0"/>
              <w:autoSpaceDE w:val="0"/>
              <w:autoSpaceDN w:val="0"/>
              <w:adjustRightInd w:val="0"/>
              <w:spacing w:after="0" w:line="240" w:lineRule="auto"/>
              <w:ind w:firstLine="284"/>
              <w:jc w:val="both"/>
              <w:textAlignment w:val="baseline"/>
              <w:rPr>
                <w:rFonts w:ascii="Times New Roman" w:hAnsi="Times New Roman"/>
                <w:sz w:val="20"/>
              </w:rPr>
            </w:pPr>
          </w:p>
        </w:tc>
        <w:tc>
          <w:tcPr>
            <w:tcW w:w="2500" w:type="pct"/>
            <w:shd w:val="clear" w:color="auto" w:fill="auto"/>
          </w:tcPr>
          <w:p w14:paraId="7FDF589A" w14:textId="77777777" w:rsidR="00F71CC6" w:rsidRPr="0016060C" w:rsidRDefault="00AB307F" w:rsidP="00F71CC6">
            <w:pPr>
              <w:pStyle w:val="Brdtextmedindrag"/>
              <w:rPr>
                <w:spacing w:val="-8"/>
              </w:rPr>
            </w:pPr>
            <w:r w:rsidRPr="003C5FCA">
              <w:rPr>
                <w:rFonts w:ascii="OrigGarmnd BT" w:hAnsi="OrigGarmnd BT"/>
                <w:i/>
              </w:rPr>
              <w:t xml:space="preserve">Bestämmelserna i första stycket ska inte tillämpas vid kontroller och inspektioner på plats som utförs enligt lagen (2017:244) om kontroller och </w:t>
            </w:r>
            <w:r w:rsidRPr="00A232AD">
              <w:rPr>
                <w:rFonts w:ascii="OrigGarmnd BT" w:hAnsi="OrigGarmnd BT"/>
                <w:i/>
                <w:spacing w:val="-6"/>
              </w:rPr>
              <w:t>inspektioner på plats av Europe</w:t>
            </w:r>
            <w:r w:rsidRPr="00A232AD">
              <w:rPr>
                <w:rFonts w:ascii="OrigGarmnd BT" w:hAnsi="OrigGarmnd BT"/>
                <w:i/>
                <w:spacing w:val="-6"/>
              </w:rPr>
              <w:softHyphen/>
              <w:t>iska</w:t>
            </w:r>
            <w:r w:rsidRPr="003C5FCA">
              <w:rPr>
                <w:rFonts w:ascii="OrigGarmnd BT" w:hAnsi="OrigGarmnd BT"/>
                <w:i/>
              </w:rPr>
              <w:t xml:space="preserve"> byrån för bedrägeri</w:t>
            </w:r>
            <w:r>
              <w:rPr>
                <w:rFonts w:ascii="OrigGarmnd BT" w:hAnsi="OrigGarmnd BT"/>
                <w:i/>
              </w:rPr>
              <w:softHyphen/>
            </w:r>
            <w:r w:rsidRPr="003C5FCA">
              <w:rPr>
                <w:rFonts w:ascii="OrigGarmnd BT" w:hAnsi="OrigGarmnd BT"/>
                <w:i/>
              </w:rPr>
              <w:t>bekämp</w:t>
            </w:r>
            <w:r w:rsidRPr="003C5FCA">
              <w:rPr>
                <w:rFonts w:ascii="OrigGarmnd BT" w:hAnsi="OrigGarmnd BT"/>
                <w:i/>
              </w:rPr>
              <w:softHyphen/>
              <w:t>ning</w:t>
            </w:r>
            <w:r>
              <w:rPr>
                <w:i/>
              </w:rPr>
              <w:t>.</w:t>
            </w:r>
          </w:p>
        </w:tc>
      </w:tr>
      <w:tr w:rsidR="00F71CC6" w14:paraId="702281D1" w14:textId="77777777" w:rsidTr="00F71CC6">
        <w:tc>
          <w:tcPr>
            <w:tcW w:w="2500" w:type="pct"/>
            <w:shd w:val="clear" w:color="auto" w:fill="auto"/>
            <w:tcMar>
              <w:left w:w="0" w:type="dxa"/>
            </w:tcMar>
          </w:tcPr>
          <w:p w14:paraId="45AD71CA" w14:textId="77777777" w:rsidR="00F71CC6" w:rsidRPr="00023938" w:rsidRDefault="00AB307F" w:rsidP="00F71CC6">
            <w:pPr>
              <w:pStyle w:val="Rubrik4utannumrering"/>
            </w:pPr>
            <w:r w:rsidRPr="00023938">
              <w:t>Skyldighet att t</w:t>
            </w:r>
            <w:r w:rsidRPr="00301DA8">
              <w:rPr>
                <w:i/>
              </w:rPr>
              <w:t>illhandahålla</w:t>
            </w:r>
            <w:r w:rsidRPr="00023938">
              <w:t xml:space="preserve"> hjälp</w:t>
            </w:r>
          </w:p>
        </w:tc>
        <w:tc>
          <w:tcPr>
            <w:tcW w:w="2500" w:type="pct"/>
            <w:shd w:val="clear" w:color="auto" w:fill="auto"/>
          </w:tcPr>
          <w:p w14:paraId="29F326C1" w14:textId="77777777" w:rsidR="00F71CC6" w:rsidRPr="00023938" w:rsidRDefault="00AB307F" w:rsidP="00F71CC6">
            <w:pPr>
              <w:pStyle w:val="Rubrik4utannumrering"/>
              <w:rPr>
                <w:rFonts w:cs="Times New Roman"/>
              </w:rPr>
            </w:pPr>
            <w:r w:rsidRPr="00023938">
              <w:rPr>
                <w:rFonts w:cs="Times New Roman"/>
              </w:rPr>
              <w:t xml:space="preserve">Skyldighet att </w:t>
            </w:r>
            <w:r w:rsidRPr="00301DA8">
              <w:rPr>
                <w:rFonts w:cs="Times New Roman"/>
                <w:i/>
              </w:rPr>
              <w:t>lämna</w:t>
            </w:r>
            <w:r w:rsidRPr="00023938">
              <w:rPr>
                <w:rFonts w:cs="Times New Roman"/>
              </w:rPr>
              <w:t xml:space="preserve"> hjälp</w:t>
            </w:r>
            <w:r w:rsidRPr="00023938">
              <w:rPr>
                <w:rStyle w:val="Fotnotsreferens"/>
                <w:b w:val="0"/>
                <w:bCs/>
                <w:i/>
                <w:iCs/>
              </w:rPr>
              <w:footnoteReference w:id="66"/>
            </w:r>
          </w:p>
        </w:tc>
      </w:tr>
    </w:tbl>
    <w:p w14:paraId="76DB289B" w14:textId="77777777" w:rsidR="00F71CC6" w:rsidRDefault="00F71CC6" w:rsidP="00F71CC6">
      <w:pPr>
        <w:pStyle w:val="Brdtextmedindrag"/>
        <w:jc w:val="center"/>
      </w:pPr>
    </w:p>
    <w:p w14:paraId="50B1C1E9" w14:textId="77777777" w:rsidR="00F71CC6" w:rsidRPr="00C57856" w:rsidRDefault="00AB307F" w:rsidP="00F71CC6">
      <w:pPr>
        <w:pStyle w:val="Brdtextmedindrag"/>
        <w:jc w:val="center"/>
      </w:pPr>
      <w:r>
        <w:t>12 a §</w:t>
      </w:r>
      <w:r>
        <w:rPr>
          <w:rStyle w:val="Fotnotsreferens"/>
        </w:rPr>
        <w:footnoteReference w:id="67"/>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379486E" w14:textId="77777777" w:rsidTr="00F71CC6">
        <w:tc>
          <w:tcPr>
            <w:tcW w:w="2500" w:type="pct"/>
            <w:shd w:val="clear" w:color="auto" w:fill="auto"/>
            <w:tcMar>
              <w:left w:w="0" w:type="dxa"/>
            </w:tcMar>
          </w:tcPr>
          <w:p w14:paraId="4E68EE5F" w14:textId="77777777" w:rsidR="00F71CC6" w:rsidRPr="00540A31" w:rsidRDefault="00AB307F" w:rsidP="00F71CC6">
            <w:pPr>
              <w:pStyle w:val="Brdtextmedindrag"/>
            </w:pPr>
            <w:r w:rsidRPr="00540A31">
              <w:t>Den som är föremål för offentlig kontroll eller</w:t>
            </w:r>
            <w:r w:rsidRPr="00540A31">
              <w:rPr>
                <w:i/>
              </w:rPr>
              <w:t xml:space="preserve"> andra åt</w:t>
            </w:r>
            <w:r w:rsidRPr="00540A31">
              <w:rPr>
                <w:i/>
              </w:rPr>
              <w:softHyphen/>
              <w:t>gärder enligt denna lag, de före</w:t>
            </w:r>
            <w:r w:rsidRPr="00540A31">
              <w:rPr>
                <w:i/>
              </w:rPr>
              <w:softHyphen/>
              <w:t>skrifter eller beslut som har med</w:t>
            </w:r>
            <w:r w:rsidRPr="00540A31">
              <w:rPr>
                <w:i/>
              </w:rPr>
              <w:softHyphen/>
              <w:t>delats med stöd av lagen, de EG-bestämmelser som kompletteras av lagen eller de beslut som har med</w:t>
            </w:r>
            <w:r w:rsidRPr="00540A31">
              <w:rPr>
                <w:i/>
              </w:rPr>
              <w:softHyphen/>
              <w:t>delats med stöd av EG-bestäm</w:t>
            </w:r>
            <w:r w:rsidRPr="00540A31">
              <w:rPr>
                <w:i/>
              </w:rPr>
              <w:softHyphen/>
              <w:t>melserna skall till</w:t>
            </w:r>
            <w:r>
              <w:rPr>
                <w:i/>
              </w:rPr>
              <w:softHyphen/>
            </w:r>
            <w:r w:rsidRPr="00540A31">
              <w:rPr>
                <w:i/>
              </w:rPr>
              <w:t xml:space="preserve">handahålla </w:t>
            </w:r>
            <w:r w:rsidRPr="00540A31">
              <w:t>den hjälp som behövs för att kontrol</w:t>
            </w:r>
            <w:r w:rsidRPr="00540A31">
              <w:softHyphen/>
              <w:t>len</w:t>
            </w:r>
            <w:r w:rsidRPr="00540A31">
              <w:rPr>
                <w:i/>
              </w:rPr>
              <w:t xml:space="preserve"> </w:t>
            </w:r>
            <w:r w:rsidRPr="00540A31">
              <w:t>eller</w:t>
            </w:r>
            <w:r w:rsidRPr="00540A31">
              <w:rPr>
                <w:i/>
              </w:rPr>
              <w:t xml:space="preserve"> åtgärderna skall </w:t>
            </w:r>
            <w:r w:rsidRPr="00540A31">
              <w:t xml:space="preserve">kunna </w:t>
            </w:r>
            <w:r w:rsidRPr="00540A31">
              <w:rPr>
                <w:i/>
              </w:rPr>
              <w:t>genom</w:t>
            </w:r>
            <w:r>
              <w:rPr>
                <w:i/>
              </w:rPr>
              <w:softHyphen/>
            </w:r>
            <w:r w:rsidRPr="00540A31">
              <w:rPr>
                <w:i/>
              </w:rPr>
              <w:t>föras.</w:t>
            </w:r>
          </w:p>
        </w:tc>
        <w:tc>
          <w:tcPr>
            <w:tcW w:w="2500" w:type="pct"/>
            <w:shd w:val="clear" w:color="auto" w:fill="auto"/>
            <w:tcMar>
              <w:right w:w="0" w:type="dxa"/>
            </w:tcMar>
          </w:tcPr>
          <w:p w14:paraId="2A8D8D7A" w14:textId="77777777" w:rsidR="00F71CC6" w:rsidRPr="00540A31" w:rsidRDefault="00AB307F" w:rsidP="00F71CC6">
            <w:pPr>
              <w:pStyle w:val="Brdtextmedindrag"/>
            </w:pPr>
            <w:r w:rsidRPr="00540A31">
              <w:rPr>
                <w:i/>
              </w:rPr>
              <w:t xml:space="preserve">Bestämmelser om skyldighet för </w:t>
            </w:r>
            <w:r w:rsidRPr="00540A31">
              <w:t>den som är före</w:t>
            </w:r>
            <w:r w:rsidRPr="00540A31">
              <w:softHyphen/>
              <w:t xml:space="preserve">mål för offentlig kontroll eller </w:t>
            </w:r>
            <w:r w:rsidRPr="00540A31">
              <w:rPr>
                <w:i/>
              </w:rPr>
              <w:t xml:space="preserve">annan offentlig verksamhet att </w:t>
            </w:r>
            <w:r w:rsidRPr="00540A31">
              <w:t>lämna den hjälp som behövs för att kontrol</w:t>
            </w:r>
            <w:r w:rsidRPr="00540A31">
              <w:softHyphen/>
              <w:t>len eller</w:t>
            </w:r>
            <w:r w:rsidRPr="00540A31">
              <w:rPr>
                <w:i/>
              </w:rPr>
              <w:t xml:space="preserve"> verksamheten ska </w:t>
            </w:r>
            <w:r w:rsidRPr="00540A31">
              <w:t>kunna</w:t>
            </w:r>
            <w:r w:rsidRPr="00540A31">
              <w:rPr>
                <w:i/>
              </w:rPr>
              <w:t xml:space="preserve"> utföras, finns i artiklarna 15.2 och 15.6 i för</w:t>
            </w:r>
            <w:r w:rsidRPr="00540A31">
              <w:rPr>
                <w:i/>
              </w:rPr>
              <w:softHyphen/>
              <w:t>ordning (EU) 2017/625.</w:t>
            </w:r>
          </w:p>
        </w:tc>
      </w:tr>
    </w:tbl>
    <w:p w14:paraId="2EDC65E6" w14:textId="77777777" w:rsidR="00F71CC6" w:rsidRDefault="00F71CC6" w:rsidP="00F71CC6">
      <w:pPr>
        <w:pStyle w:val="Brdtextmedindrag"/>
        <w:jc w:val="center"/>
      </w:pPr>
    </w:p>
    <w:p w14:paraId="583DFC66" w14:textId="77777777" w:rsidR="00F71CC6" w:rsidRPr="00C57856" w:rsidRDefault="00AB307F" w:rsidP="00F71CC6">
      <w:pPr>
        <w:pStyle w:val="Brdtextmedindrag"/>
        <w:jc w:val="center"/>
      </w:pPr>
      <w:r>
        <w:t>13 §</w:t>
      </w:r>
      <w:r>
        <w:rPr>
          <w:rStyle w:val="Fotnotsreferens"/>
        </w:rPr>
        <w:footnoteReference w:id="68"/>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E376FFE" w14:textId="77777777" w:rsidTr="00F71CC6">
        <w:tc>
          <w:tcPr>
            <w:tcW w:w="2500" w:type="pct"/>
            <w:shd w:val="clear" w:color="auto" w:fill="auto"/>
            <w:tcMar>
              <w:left w:w="0" w:type="dxa"/>
            </w:tcMar>
          </w:tcPr>
          <w:p w14:paraId="5D08B8B5" w14:textId="77777777" w:rsidR="00F71CC6" w:rsidRDefault="00AB307F" w:rsidP="00F71CC6">
            <w:pPr>
              <w:pStyle w:val="Brdtextmedindrag"/>
            </w:pPr>
            <w:r w:rsidRPr="00836E89">
              <w:t xml:space="preserve">Utöver vad som följer av de </w:t>
            </w:r>
            <w:r w:rsidRPr="00195245">
              <w:rPr>
                <w:i/>
              </w:rPr>
              <w:t>EG-bestämmelser</w:t>
            </w:r>
            <w:r w:rsidRPr="00836E89">
              <w:t xml:space="preserve"> som</w:t>
            </w:r>
            <w:r>
              <w:t xml:space="preserve"> </w:t>
            </w:r>
            <w:r w:rsidRPr="00836E89">
              <w:t>komplet</w:t>
            </w:r>
            <w:r>
              <w:softHyphen/>
            </w:r>
            <w:r w:rsidRPr="00836E89">
              <w:t>teras av lagen får en kontroll</w:t>
            </w:r>
            <w:r>
              <w:softHyphen/>
            </w:r>
            <w:r w:rsidRPr="00836E89">
              <w:t>myndighet meddela de</w:t>
            </w:r>
            <w:r>
              <w:t xml:space="preserve"> </w:t>
            </w:r>
            <w:r w:rsidRPr="00836E89">
              <w:t>före</w:t>
            </w:r>
            <w:r>
              <w:softHyphen/>
            </w:r>
            <w:r w:rsidRPr="00836E89">
              <w:t>lägganden och förbud som behövs för att denna lag, de</w:t>
            </w:r>
            <w:r>
              <w:t xml:space="preserve"> f</w:t>
            </w:r>
            <w:r w:rsidRPr="00836E89">
              <w:t>öreskrifter och beslut som har meddelats med stöd av lagen, de</w:t>
            </w:r>
            <w:r>
              <w:t xml:space="preserve"> </w:t>
            </w:r>
            <w:r w:rsidRPr="00195245">
              <w:rPr>
                <w:i/>
              </w:rPr>
              <w:t>EG-bestämmelser</w:t>
            </w:r>
            <w:r w:rsidRPr="00836E89">
              <w:t xml:space="preserve"> som komplet</w:t>
            </w:r>
            <w:r>
              <w:softHyphen/>
            </w:r>
            <w:r w:rsidRPr="00836E89">
              <w:t>teras av lagen och de beslut som har</w:t>
            </w:r>
            <w:r>
              <w:t xml:space="preserve"> </w:t>
            </w:r>
            <w:r w:rsidRPr="00836E89">
              <w:t xml:space="preserve">meddelats med stöd av </w:t>
            </w:r>
            <w:r w:rsidRPr="00195245">
              <w:rPr>
                <w:i/>
              </w:rPr>
              <w:t>EG-bestämmelserna</w:t>
            </w:r>
            <w:r w:rsidRPr="005C0091">
              <w:rPr>
                <w:i/>
              </w:rPr>
              <w:t xml:space="preserve"> skall</w:t>
            </w:r>
            <w:r w:rsidRPr="00836E89">
              <w:t xml:space="preserve"> följas.</w:t>
            </w:r>
          </w:p>
          <w:p w14:paraId="32A2E7EC" w14:textId="77777777" w:rsidR="00F71CC6" w:rsidRDefault="00AB307F" w:rsidP="00F71CC6">
            <w:pPr>
              <w:pStyle w:val="Brdtextmedindrag"/>
            </w:pPr>
            <w:r w:rsidRPr="00836E89">
              <w:t xml:space="preserve">Förelägganden och förbud enligt denna lag eller enligt de </w:t>
            </w:r>
            <w:r w:rsidRPr="00195245">
              <w:rPr>
                <w:i/>
              </w:rPr>
              <w:t>EG-bestämmelser</w:t>
            </w:r>
            <w:r w:rsidRPr="00836E89">
              <w:t xml:space="preserve"> som komplet</w:t>
            </w:r>
            <w:r>
              <w:softHyphen/>
            </w:r>
            <w:r w:rsidRPr="00836E89">
              <w:t>teras av lagen får förenas med vite.</w:t>
            </w:r>
          </w:p>
        </w:tc>
        <w:tc>
          <w:tcPr>
            <w:tcW w:w="2500" w:type="pct"/>
            <w:shd w:val="clear" w:color="auto" w:fill="auto"/>
            <w:tcMar>
              <w:right w:w="0" w:type="dxa"/>
            </w:tcMar>
          </w:tcPr>
          <w:p w14:paraId="2EA81F5A" w14:textId="77777777" w:rsidR="00F71CC6" w:rsidRDefault="00AB307F" w:rsidP="00F71CC6">
            <w:pPr>
              <w:pStyle w:val="Brdtextmedindrag"/>
            </w:pPr>
            <w:r w:rsidRPr="00836E89">
              <w:t xml:space="preserve">Utöver vad som följer av de </w:t>
            </w:r>
            <w:r w:rsidRPr="00195245">
              <w:rPr>
                <w:i/>
              </w:rPr>
              <w:t>E</w:t>
            </w:r>
            <w:r>
              <w:rPr>
                <w:i/>
              </w:rPr>
              <w:t>U</w:t>
            </w:r>
            <w:r w:rsidRPr="00195245">
              <w:rPr>
                <w:i/>
              </w:rPr>
              <w:t>-bestämmelser</w:t>
            </w:r>
            <w:r w:rsidRPr="00836E89">
              <w:t xml:space="preserve"> som</w:t>
            </w:r>
            <w:r>
              <w:t xml:space="preserve"> </w:t>
            </w:r>
            <w:r w:rsidRPr="00836E89">
              <w:t>komplet</w:t>
            </w:r>
            <w:r>
              <w:softHyphen/>
            </w:r>
            <w:r w:rsidRPr="00836E89">
              <w:t>teras av lagen får en kontroll</w:t>
            </w:r>
            <w:r>
              <w:softHyphen/>
            </w:r>
            <w:r w:rsidRPr="00836E89">
              <w:t>myndighet meddela de</w:t>
            </w:r>
            <w:r>
              <w:t xml:space="preserve"> </w:t>
            </w:r>
            <w:r w:rsidRPr="00836E89">
              <w:t>före</w:t>
            </w:r>
            <w:r>
              <w:softHyphen/>
            </w:r>
            <w:r w:rsidRPr="00836E89">
              <w:t>lägganden och förbud som behövs för att denna lag, de</w:t>
            </w:r>
            <w:r>
              <w:t xml:space="preserve"> f</w:t>
            </w:r>
            <w:r w:rsidRPr="00836E89">
              <w:t>öreskrifter och beslut som har meddelats med stöd av lagen, de</w:t>
            </w:r>
            <w:r>
              <w:t xml:space="preserve"> </w:t>
            </w:r>
            <w:r w:rsidRPr="00195245">
              <w:rPr>
                <w:i/>
              </w:rPr>
              <w:t>EU-bestämmelser</w:t>
            </w:r>
            <w:r w:rsidRPr="00836E89">
              <w:t xml:space="preserve"> som komplet</w:t>
            </w:r>
            <w:r>
              <w:softHyphen/>
            </w:r>
            <w:r w:rsidRPr="00836E89">
              <w:t>teras av lagen och de beslut som har</w:t>
            </w:r>
            <w:r>
              <w:t xml:space="preserve"> </w:t>
            </w:r>
            <w:r w:rsidRPr="00836E89">
              <w:t xml:space="preserve">meddelats med stöd av </w:t>
            </w:r>
            <w:r w:rsidRPr="00195245">
              <w:rPr>
                <w:i/>
              </w:rPr>
              <w:t>E</w:t>
            </w:r>
            <w:r>
              <w:rPr>
                <w:i/>
              </w:rPr>
              <w:t>U</w:t>
            </w:r>
            <w:r w:rsidRPr="00195245">
              <w:rPr>
                <w:i/>
              </w:rPr>
              <w:t>-bestämmelserna</w:t>
            </w:r>
            <w:r w:rsidRPr="005C0091">
              <w:rPr>
                <w:i/>
              </w:rPr>
              <w:t xml:space="preserve"> ska</w:t>
            </w:r>
            <w:r w:rsidRPr="00836E89">
              <w:t xml:space="preserve"> följas.</w:t>
            </w:r>
          </w:p>
          <w:p w14:paraId="02C798A4" w14:textId="77777777" w:rsidR="00F71CC6" w:rsidRDefault="00AB307F" w:rsidP="00F71CC6">
            <w:pPr>
              <w:pStyle w:val="Brdtextmedindrag"/>
            </w:pPr>
            <w:r w:rsidRPr="00836E89">
              <w:t xml:space="preserve">Förelägganden och förbud enligt denna lag eller enligt de </w:t>
            </w:r>
            <w:r w:rsidRPr="00195245">
              <w:rPr>
                <w:i/>
              </w:rPr>
              <w:t>EU-bestämmelser</w:t>
            </w:r>
            <w:r w:rsidRPr="00836E89">
              <w:t xml:space="preserve"> som komplet</w:t>
            </w:r>
            <w:r>
              <w:softHyphen/>
            </w:r>
            <w:r w:rsidRPr="00836E89">
              <w:t>teras av lagen får förenas med vite.</w:t>
            </w:r>
          </w:p>
        </w:tc>
      </w:tr>
    </w:tbl>
    <w:p w14:paraId="6FD047C1" w14:textId="77777777" w:rsidR="00F71CC6" w:rsidRDefault="00F71CC6" w:rsidP="00F71CC6">
      <w:pPr>
        <w:pStyle w:val="Brdtextmedindrag"/>
      </w:pPr>
    </w:p>
    <w:p w14:paraId="245D97D9" w14:textId="77777777" w:rsidR="00F71CC6" w:rsidRPr="00C57856" w:rsidRDefault="00AB307F" w:rsidP="00F71CC6">
      <w:pPr>
        <w:pStyle w:val="Brdtextmedindrag"/>
        <w:jc w:val="center"/>
      </w:pPr>
      <w:r>
        <w:t>13 a §</w:t>
      </w:r>
      <w:r>
        <w:rPr>
          <w:rStyle w:val="Fotnotsreferens"/>
        </w:rPr>
        <w:footnoteReference w:id="69"/>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6803EEF" w14:textId="77777777" w:rsidTr="00F71CC6">
        <w:tc>
          <w:tcPr>
            <w:tcW w:w="2500" w:type="pct"/>
            <w:shd w:val="clear" w:color="auto" w:fill="auto"/>
            <w:tcMar>
              <w:left w:w="0" w:type="dxa"/>
            </w:tcMar>
          </w:tcPr>
          <w:p w14:paraId="2C0EECEA" w14:textId="1C34E17F" w:rsidR="00F71CC6" w:rsidRDefault="00AB307F" w:rsidP="00F71CC6">
            <w:pPr>
              <w:pStyle w:val="Brdtextmedindrag"/>
            </w:pPr>
            <w:r>
              <w:t xml:space="preserve">Om någon inte fullgör sina skyldigheter enligt lagen, de föreskrifter och beslut som har meddelats med stöd av lagen, de </w:t>
            </w:r>
            <w:r w:rsidRPr="00195245">
              <w:rPr>
                <w:i/>
              </w:rPr>
              <w:t>EG-bestämmelser</w:t>
            </w:r>
            <w:r>
              <w:t xml:space="preserve"> som komplet</w:t>
            </w:r>
            <w:r>
              <w:softHyphen/>
              <w:t xml:space="preserve">teras av lagen eller de beslut som har meddelats med stöd av </w:t>
            </w:r>
            <w:r w:rsidRPr="00195245">
              <w:rPr>
                <w:i/>
              </w:rPr>
              <w:t>EG-bestämmelserna</w:t>
            </w:r>
            <w:r>
              <w:t>, får kontroll</w:t>
            </w:r>
            <w:r>
              <w:softHyphen/>
              <w:t>myndigheten besluta om rättelse på hans eller hennes bekostnad.</w:t>
            </w:r>
          </w:p>
        </w:tc>
        <w:tc>
          <w:tcPr>
            <w:tcW w:w="2500" w:type="pct"/>
            <w:shd w:val="clear" w:color="auto" w:fill="auto"/>
            <w:tcMar>
              <w:right w:w="0" w:type="dxa"/>
            </w:tcMar>
          </w:tcPr>
          <w:p w14:paraId="04CE397E" w14:textId="1C4D696F" w:rsidR="00F71CC6" w:rsidRDefault="00AB307F" w:rsidP="00F71CC6">
            <w:pPr>
              <w:pStyle w:val="Brdtextmedindrag"/>
            </w:pPr>
            <w:r>
              <w:t xml:space="preserve">Om någon inte fullgör sina skyldigheter enligt lagen, de föreskrifter och beslut som har meddelats med stöd av lagen, de </w:t>
            </w:r>
            <w:r>
              <w:rPr>
                <w:i/>
              </w:rPr>
              <w:t>EU</w:t>
            </w:r>
            <w:r w:rsidRPr="00195245">
              <w:rPr>
                <w:i/>
              </w:rPr>
              <w:t>-bestämmelser</w:t>
            </w:r>
            <w:r>
              <w:t xml:space="preserve"> som komplet</w:t>
            </w:r>
            <w:r>
              <w:softHyphen/>
              <w:t xml:space="preserve">teras av lagen eller de beslut som har meddelats med stöd av </w:t>
            </w:r>
            <w:r>
              <w:rPr>
                <w:i/>
              </w:rPr>
              <w:t>EU</w:t>
            </w:r>
            <w:r w:rsidRPr="00195245">
              <w:rPr>
                <w:i/>
              </w:rPr>
              <w:t>-bestämmelserna</w:t>
            </w:r>
            <w:r>
              <w:t>, får kontroll</w:t>
            </w:r>
            <w:r>
              <w:softHyphen/>
              <w:t>myndigheten besluta om rättelse på hans eller hennes bekostnad.</w:t>
            </w:r>
          </w:p>
        </w:tc>
      </w:tr>
    </w:tbl>
    <w:p w14:paraId="30FB3E74" w14:textId="77777777" w:rsidR="00F71CC6" w:rsidRPr="00C57856" w:rsidRDefault="00F71CC6" w:rsidP="00F71CC6">
      <w:pPr>
        <w:pStyle w:val="Brdtextmedindrag"/>
      </w:pPr>
    </w:p>
    <w:p w14:paraId="3197A3B6" w14:textId="77777777" w:rsidR="00F71CC6" w:rsidRDefault="00AB307F" w:rsidP="00F71CC6">
      <w:pPr>
        <w:pStyle w:val="Brdtextmedindrag"/>
        <w:jc w:val="center"/>
      </w:pPr>
      <w:r>
        <w:t>15 §</w:t>
      </w:r>
      <w:r>
        <w:rPr>
          <w:rStyle w:val="Fotnotsreferens"/>
        </w:rPr>
        <w:footnoteReference w:id="70"/>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F228B96" w14:textId="77777777" w:rsidTr="00F71CC6">
        <w:tc>
          <w:tcPr>
            <w:tcW w:w="2500" w:type="pct"/>
            <w:shd w:val="clear" w:color="auto" w:fill="auto"/>
            <w:tcMar>
              <w:left w:w="0" w:type="dxa"/>
            </w:tcMar>
          </w:tcPr>
          <w:p w14:paraId="2170401B" w14:textId="77777777" w:rsidR="00F71CC6" w:rsidRDefault="00AB307F" w:rsidP="00F71CC6">
            <w:pPr>
              <w:pStyle w:val="Brdtextmedindrag"/>
            </w:pPr>
            <w:r>
              <w:t xml:space="preserve">Staten </w:t>
            </w:r>
            <w:r w:rsidRPr="005C0091">
              <w:rPr>
                <w:i/>
              </w:rPr>
              <w:t xml:space="preserve">skall </w:t>
            </w:r>
            <w:r>
              <w:t xml:space="preserve">ersätta den som på grund av föreskrifter eller beslut som har meddelats med stöd av lagen eller på grund av beslut som har meddelats med stöd av de </w:t>
            </w:r>
            <w:r w:rsidRPr="00195245">
              <w:rPr>
                <w:i/>
              </w:rPr>
              <w:t>EG-bestämmelser</w:t>
            </w:r>
            <w:r>
              <w:t xml:space="preserve"> som kompletteras av lagen drabbas av</w:t>
            </w:r>
          </w:p>
        </w:tc>
        <w:tc>
          <w:tcPr>
            <w:tcW w:w="2500" w:type="pct"/>
            <w:shd w:val="clear" w:color="auto" w:fill="auto"/>
            <w:tcMar>
              <w:right w:w="0" w:type="dxa"/>
            </w:tcMar>
          </w:tcPr>
          <w:p w14:paraId="6A580E1E" w14:textId="77777777" w:rsidR="00F71CC6" w:rsidRDefault="00AB307F" w:rsidP="00F71CC6">
            <w:pPr>
              <w:pStyle w:val="Brdtextmedindrag"/>
            </w:pPr>
            <w:r w:rsidRPr="00093537">
              <w:t xml:space="preserve">Staten </w:t>
            </w:r>
            <w:r w:rsidRPr="00093537">
              <w:rPr>
                <w:i/>
              </w:rPr>
              <w:t>ska</w:t>
            </w:r>
            <w:r w:rsidRPr="00093537">
              <w:t xml:space="preserve"> ersätta den som på grund av föreskrifter eller beslut som har meddelats med stöd av lagen eller på grund av beslut som har meddelats med stöd av de </w:t>
            </w:r>
            <w:r w:rsidRPr="00093537">
              <w:rPr>
                <w:i/>
              </w:rPr>
              <w:t>EU-bestämmelser</w:t>
            </w:r>
            <w:r w:rsidRPr="00093537">
              <w:t xml:space="preserve"> som kompletteras av lagen</w:t>
            </w:r>
            <w:r>
              <w:t>,</w:t>
            </w:r>
            <w:r w:rsidRPr="00093537">
              <w:t xml:space="preserve"> drabbas av</w:t>
            </w:r>
          </w:p>
        </w:tc>
      </w:tr>
      <w:tr w:rsidR="00F71CC6" w14:paraId="0B4733EB" w14:textId="77777777" w:rsidTr="00F71CC6">
        <w:tc>
          <w:tcPr>
            <w:tcW w:w="5000" w:type="pct"/>
            <w:gridSpan w:val="2"/>
            <w:shd w:val="clear" w:color="auto" w:fill="auto"/>
            <w:tcMar>
              <w:left w:w="0" w:type="dxa"/>
            </w:tcMar>
          </w:tcPr>
          <w:p w14:paraId="7B51C88A" w14:textId="77777777" w:rsidR="00F71CC6" w:rsidRDefault="00AB307F" w:rsidP="00F71CC6">
            <w:pPr>
              <w:pStyle w:val="Brdtextmedindrag"/>
            </w:pPr>
            <w:r>
              <w:t>1. förlust på grund av att husdjur eller andra än vilt levande djur avlivas eller dör till följd av biverkning av vaccination eller av annan behandling,</w:t>
            </w:r>
          </w:p>
          <w:p w14:paraId="0B87482D" w14:textId="77777777" w:rsidR="00F71CC6" w:rsidRDefault="00AB307F" w:rsidP="00F71CC6">
            <w:pPr>
              <w:pStyle w:val="Brdtextmedindrag"/>
            </w:pPr>
            <w:r>
              <w:t>2. kostnader på grund av saneringsåtgärder,</w:t>
            </w:r>
          </w:p>
          <w:p w14:paraId="5FE8AB81" w14:textId="77777777" w:rsidR="00F71CC6" w:rsidRDefault="00AB307F" w:rsidP="00F71CC6">
            <w:pPr>
              <w:pStyle w:val="Brdtextmedindrag"/>
            </w:pPr>
            <w:r>
              <w:t>3. produktionsbortfall,</w:t>
            </w:r>
          </w:p>
          <w:p w14:paraId="7C0866CD" w14:textId="77777777" w:rsidR="00F71CC6" w:rsidRDefault="00AB307F" w:rsidP="00F71CC6">
            <w:pPr>
              <w:pStyle w:val="Brdtextmedindrag"/>
            </w:pPr>
            <w:r>
              <w:t>4. annan inkomstförlust än som avses i 3.</w:t>
            </w:r>
          </w:p>
          <w:p w14:paraId="695CB8BC" w14:textId="77777777" w:rsidR="00F71CC6" w:rsidRDefault="00AB307F" w:rsidP="00F71CC6">
            <w:pPr>
              <w:pStyle w:val="Brdtextmedindrag"/>
            </w:pPr>
            <w:r>
              <w:t>Ersättning för produktions</w:t>
            </w:r>
            <w:r>
              <w:softHyphen/>
              <w:t>bort</w:t>
            </w:r>
            <w:r>
              <w:softHyphen/>
              <w:t>fall lämnas med femtio procent av den kostnad eller förlust som bortfallet medför. I övrigt lämnas full ersättning.</w:t>
            </w:r>
          </w:p>
          <w:p w14:paraId="252804A7" w14:textId="77777777" w:rsidR="00F71CC6" w:rsidRPr="00093537" w:rsidRDefault="00AB307F" w:rsidP="00F71CC6">
            <w:pPr>
              <w:pStyle w:val="Brdtextmedindrag"/>
            </w:pPr>
            <w:r>
              <w:t>Full ersättning för produk</w:t>
            </w:r>
            <w:r>
              <w:softHyphen/>
              <w:t>tions</w:t>
            </w:r>
            <w:r>
              <w:softHyphen/>
            </w:r>
            <w:r>
              <w:softHyphen/>
              <w:t>bortfall lämnas vid utbrott eller vid misstanke om utbrott av sådana särskilt allvarliga epizootiska sjukdomar som anges i föreskrifter meddelade av regeringen.</w:t>
            </w:r>
          </w:p>
        </w:tc>
      </w:tr>
    </w:tbl>
    <w:p w14:paraId="459F6928" w14:textId="77777777" w:rsidR="00F71CC6" w:rsidRPr="00C57856" w:rsidRDefault="00F71CC6" w:rsidP="00F71CC6">
      <w:pPr>
        <w:pStyle w:val="Brdtextmedindrag"/>
      </w:pPr>
    </w:p>
    <w:p w14:paraId="0F91F282" w14:textId="77777777" w:rsidR="00F71CC6" w:rsidRDefault="00AB307F" w:rsidP="00F71CC6">
      <w:pPr>
        <w:pStyle w:val="Brdtextmedindrag"/>
        <w:jc w:val="center"/>
      </w:pPr>
      <w:r>
        <w:t>16 §</w:t>
      </w:r>
      <w:r>
        <w:rPr>
          <w:rStyle w:val="Fotnotsreferens"/>
        </w:rPr>
        <w:footnoteReference w:id="71"/>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D0CF90F" w14:textId="77777777" w:rsidTr="00F71CC6">
        <w:tc>
          <w:tcPr>
            <w:tcW w:w="2500" w:type="pct"/>
            <w:shd w:val="clear" w:color="auto" w:fill="auto"/>
            <w:tcMar>
              <w:left w:w="0" w:type="dxa"/>
            </w:tcMar>
          </w:tcPr>
          <w:p w14:paraId="6D1129EF" w14:textId="77777777" w:rsidR="00F71CC6" w:rsidRDefault="00AB307F" w:rsidP="00F71CC6">
            <w:pPr>
              <w:pStyle w:val="Brdtextmedindrag"/>
            </w:pPr>
            <w:r>
              <w:t>Ersättning enligt denna lag kan jämkas om den ersättnings</w:t>
            </w:r>
            <w:r>
              <w:softHyphen/>
              <w:t>berättigade uppsåtligen eller genom vårdslöshet själv har medverkat till kostnaden eller förlusten. Det</w:t>
            </w:r>
            <w:r>
              <w:softHyphen/>
              <w:t>samma gäller om den ersättnings</w:t>
            </w:r>
            <w:r>
              <w:softHyphen/>
              <w:t xml:space="preserve">berättigade vägrar att rätta sig efter en föreskrift eller ett beslut som har meddelats med stöd av lagen eller ett beslut som har meddelats med stöd av de </w:t>
            </w:r>
            <w:r w:rsidRPr="00195245">
              <w:rPr>
                <w:i/>
              </w:rPr>
              <w:t xml:space="preserve">EG-bestämmelser </w:t>
            </w:r>
            <w:r>
              <w:t>som kompletteras av lagen.</w:t>
            </w:r>
          </w:p>
        </w:tc>
        <w:tc>
          <w:tcPr>
            <w:tcW w:w="2500" w:type="pct"/>
            <w:shd w:val="clear" w:color="auto" w:fill="auto"/>
            <w:tcMar>
              <w:right w:w="0" w:type="dxa"/>
            </w:tcMar>
          </w:tcPr>
          <w:p w14:paraId="4682A551" w14:textId="77777777" w:rsidR="00F71CC6" w:rsidRDefault="00AB307F" w:rsidP="00F71CC6">
            <w:pPr>
              <w:pStyle w:val="Brdtextmedindrag"/>
            </w:pPr>
            <w:r w:rsidRPr="0040003E">
              <w:t>Ersättning enligt denna lag kan jämkas om den ersättnings-berättigade uppsåtligen eller genom vårdslöshet själv har medverkat till kostnaden eller förlusten. Det</w:t>
            </w:r>
            <w:r>
              <w:softHyphen/>
            </w:r>
            <w:r w:rsidRPr="0040003E">
              <w:t>samma gäller om den ersättnings</w:t>
            </w:r>
            <w:r>
              <w:softHyphen/>
            </w:r>
            <w:r w:rsidRPr="0040003E">
              <w:t>berättigade vägrar att rätta sig efter en föreskrift eller ett beslut som har meddelats med stöd av lagen</w:t>
            </w:r>
            <w:r>
              <w:t>,</w:t>
            </w:r>
            <w:r w:rsidRPr="0040003E">
              <w:t xml:space="preserve"> eller ett beslut som</w:t>
            </w:r>
            <w:r>
              <w:t xml:space="preserve"> har meddelats med stöd av de </w:t>
            </w:r>
            <w:r w:rsidRPr="00195245">
              <w:rPr>
                <w:i/>
              </w:rPr>
              <w:t xml:space="preserve">EU-bestämmelser </w:t>
            </w:r>
            <w:r w:rsidRPr="0040003E">
              <w:t>som kompletteras av lagen.</w:t>
            </w:r>
          </w:p>
        </w:tc>
      </w:tr>
    </w:tbl>
    <w:p w14:paraId="15BB65C1" w14:textId="77777777" w:rsidR="00F71CC6" w:rsidRPr="00C57856" w:rsidRDefault="00F71CC6" w:rsidP="00F71CC6">
      <w:pPr>
        <w:pStyle w:val="Brdtextmedindrag"/>
      </w:pPr>
    </w:p>
    <w:p w14:paraId="513B6485" w14:textId="77777777" w:rsidR="00F71CC6" w:rsidRDefault="00AB307F" w:rsidP="00F71CC6">
      <w:pPr>
        <w:pStyle w:val="Brdtextmedindrag"/>
        <w:jc w:val="center"/>
      </w:pPr>
      <w:r>
        <w:t>17 §</w:t>
      </w:r>
      <w:r>
        <w:rPr>
          <w:rStyle w:val="Fotnotsreferens"/>
        </w:rPr>
        <w:footnoteReference w:id="72"/>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10C1C90" w14:textId="77777777" w:rsidTr="00F71CC6">
        <w:tc>
          <w:tcPr>
            <w:tcW w:w="2500" w:type="pct"/>
            <w:shd w:val="clear" w:color="auto" w:fill="auto"/>
            <w:tcMar>
              <w:left w:w="0" w:type="dxa"/>
            </w:tcMar>
          </w:tcPr>
          <w:p w14:paraId="6E8C2020" w14:textId="77777777" w:rsidR="00F71CC6" w:rsidRDefault="00AB307F" w:rsidP="00F71CC6">
            <w:pPr>
              <w:pStyle w:val="Brdtextmedindrag"/>
            </w:pPr>
            <w:r>
              <w:t xml:space="preserve">Regeringen eller den myndighet som regeringen bestämmer får </w:t>
            </w:r>
            <w:r w:rsidRPr="00CA0CC5">
              <w:rPr>
                <w:i/>
              </w:rPr>
              <w:t xml:space="preserve">föreskriva </w:t>
            </w:r>
            <w:r w:rsidRPr="00CA0CC5">
              <w:t>att</w:t>
            </w:r>
          </w:p>
        </w:tc>
        <w:tc>
          <w:tcPr>
            <w:tcW w:w="2500" w:type="pct"/>
            <w:shd w:val="clear" w:color="auto" w:fill="auto"/>
            <w:tcMar>
              <w:right w:w="0" w:type="dxa"/>
            </w:tcMar>
          </w:tcPr>
          <w:p w14:paraId="10B9555A" w14:textId="77777777" w:rsidR="00F71CC6" w:rsidRDefault="00AB307F" w:rsidP="00F71CC6">
            <w:pPr>
              <w:pStyle w:val="Brdtextmedindrag"/>
            </w:pPr>
            <w:r>
              <w:t xml:space="preserve">Regeringen eller den myndighet som regeringen bestämmer får </w:t>
            </w:r>
            <w:r w:rsidRPr="00CA0CC5">
              <w:rPr>
                <w:i/>
              </w:rPr>
              <w:t xml:space="preserve">meddela föreskrifter om </w:t>
            </w:r>
            <w:r>
              <w:t>att</w:t>
            </w:r>
          </w:p>
        </w:tc>
      </w:tr>
      <w:tr w:rsidR="00F71CC6" w14:paraId="76C3E484" w14:textId="77777777" w:rsidTr="00F71CC6">
        <w:tc>
          <w:tcPr>
            <w:tcW w:w="2500" w:type="pct"/>
            <w:shd w:val="clear" w:color="auto" w:fill="auto"/>
            <w:tcMar>
              <w:left w:w="0" w:type="dxa"/>
            </w:tcMar>
          </w:tcPr>
          <w:p w14:paraId="38B08300" w14:textId="77777777" w:rsidR="00F71CC6" w:rsidRDefault="00AB307F" w:rsidP="00F71CC6">
            <w:pPr>
              <w:pStyle w:val="Brdtextmedindrag"/>
            </w:pPr>
            <w:r>
              <w:t>1. ersättning inte lämnas för kontrollåtgärder eller förebyg</w:t>
            </w:r>
            <w:r>
              <w:softHyphen/>
              <w:t xml:space="preserve">gande åtgärder som vidtas enligt lagen eller med stöd av lagen </w:t>
            </w:r>
            <w:r w:rsidRPr="00CA0CC5">
              <w:rPr>
                <w:i/>
              </w:rPr>
              <w:t>meddelade föreskrifter eller enligt de EG-bestämmelser</w:t>
            </w:r>
            <w:r>
              <w:t xml:space="preserve"> som kompletteras av lagen,</w:t>
            </w:r>
          </w:p>
          <w:p w14:paraId="669E63CD" w14:textId="77777777" w:rsidR="00F71CC6" w:rsidRDefault="00AB307F" w:rsidP="00F71CC6">
            <w:pPr>
              <w:pStyle w:val="Brdtextmedindrag"/>
            </w:pPr>
            <w:r>
              <w:t xml:space="preserve">2. till grund för ersättning för sådan förlust eller kostnad som anges i 15 § första stycket 1 eller 2 </w:t>
            </w:r>
            <w:r w:rsidRPr="005C0091">
              <w:rPr>
                <w:i/>
              </w:rPr>
              <w:t>skall</w:t>
            </w:r>
            <w:r>
              <w:t xml:space="preserve"> läggas ett visst högsta värde på djur eller annan egendom som </w:t>
            </w:r>
            <w:r w:rsidRPr="005C0091">
              <w:rPr>
                <w:i/>
              </w:rPr>
              <w:t>skall</w:t>
            </w:r>
            <w:r>
              <w:t xml:space="preserve"> ersättas,</w:t>
            </w:r>
          </w:p>
        </w:tc>
        <w:tc>
          <w:tcPr>
            <w:tcW w:w="2500" w:type="pct"/>
            <w:shd w:val="clear" w:color="auto" w:fill="auto"/>
            <w:tcMar>
              <w:right w:w="0" w:type="dxa"/>
            </w:tcMar>
          </w:tcPr>
          <w:p w14:paraId="65679047" w14:textId="77777777" w:rsidR="00F71CC6" w:rsidRDefault="00AB307F" w:rsidP="00F71CC6">
            <w:pPr>
              <w:pStyle w:val="Brdtextmedindrag"/>
            </w:pPr>
            <w:r>
              <w:t>1. ersättning inte lämnas för kontrollåtgärder eller förebyg</w:t>
            </w:r>
            <w:r>
              <w:softHyphen/>
              <w:t xml:space="preserve">gande åtgärder som vidtas enligt lagen eller </w:t>
            </w:r>
            <w:r w:rsidRPr="00CA0CC5">
              <w:rPr>
                <w:i/>
              </w:rPr>
              <w:t>enligt föreskrifter som meddelats</w:t>
            </w:r>
            <w:r>
              <w:t xml:space="preserve"> med stöd av lagen eller enligt de </w:t>
            </w:r>
            <w:r w:rsidRPr="00195245">
              <w:rPr>
                <w:i/>
              </w:rPr>
              <w:t>E</w:t>
            </w:r>
            <w:r>
              <w:rPr>
                <w:i/>
              </w:rPr>
              <w:t>U</w:t>
            </w:r>
            <w:r w:rsidRPr="00195245">
              <w:rPr>
                <w:i/>
              </w:rPr>
              <w:t>-bestämmelser</w:t>
            </w:r>
            <w:r>
              <w:t xml:space="preserve"> som kompletteras av lagen,</w:t>
            </w:r>
          </w:p>
          <w:p w14:paraId="5116E7B5" w14:textId="77777777" w:rsidR="00F71CC6" w:rsidRDefault="00AB307F" w:rsidP="00F71CC6">
            <w:pPr>
              <w:pStyle w:val="Brdtextmedindrag"/>
            </w:pPr>
            <w:r>
              <w:t xml:space="preserve">2. </w:t>
            </w:r>
            <w:r w:rsidRPr="00CA0CC5">
              <w:rPr>
                <w:i/>
              </w:rPr>
              <w:t>det</w:t>
            </w:r>
            <w:r>
              <w:t xml:space="preserve"> till grund för </w:t>
            </w:r>
            <w:r w:rsidRPr="00CA0CC5">
              <w:rPr>
                <w:i/>
              </w:rPr>
              <w:t>ersättningen</w:t>
            </w:r>
            <w:r>
              <w:t xml:space="preserve"> för </w:t>
            </w:r>
            <w:r w:rsidRPr="00CA0CC5">
              <w:rPr>
                <w:i/>
              </w:rPr>
              <w:t xml:space="preserve">en </w:t>
            </w:r>
            <w:r>
              <w:t xml:space="preserve">sådan förlust eller kostnad som anges i 15 § första stycket 1 eller 2 </w:t>
            </w:r>
            <w:r w:rsidRPr="005C0091">
              <w:rPr>
                <w:i/>
              </w:rPr>
              <w:t>ska</w:t>
            </w:r>
            <w:r>
              <w:t xml:space="preserve"> läggas ett visst högsta värde på djur eller annan egendom som </w:t>
            </w:r>
            <w:r w:rsidRPr="005C0091">
              <w:rPr>
                <w:i/>
              </w:rPr>
              <w:t>sk</w:t>
            </w:r>
            <w:r>
              <w:rPr>
                <w:i/>
              </w:rPr>
              <w:t>a</w:t>
            </w:r>
            <w:r>
              <w:t xml:space="preserve"> ersättas,</w:t>
            </w:r>
          </w:p>
        </w:tc>
      </w:tr>
      <w:tr w:rsidR="00F71CC6" w14:paraId="4C88D667" w14:textId="77777777" w:rsidTr="00F71CC6">
        <w:tc>
          <w:tcPr>
            <w:tcW w:w="5000" w:type="pct"/>
            <w:gridSpan w:val="2"/>
            <w:shd w:val="clear" w:color="auto" w:fill="auto"/>
            <w:tcMar>
              <w:left w:w="0" w:type="dxa"/>
            </w:tcMar>
          </w:tcPr>
          <w:p w14:paraId="54228D05" w14:textId="77777777" w:rsidR="00F71CC6" w:rsidRDefault="00AB307F" w:rsidP="00F71CC6">
            <w:pPr>
              <w:pStyle w:val="Brdtextmedindrag"/>
            </w:pPr>
            <w:r>
              <w:t>3. ersättning enligt 15 § får lämnas enligt viss angiven schablon.</w:t>
            </w:r>
          </w:p>
        </w:tc>
      </w:tr>
    </w:tbl>
    <w:p w14:paraId="3896023D" w14:textId="77777777" w:rsidR="00F71CC6" w:rsidRPr="00C57856" w:rsidRDefault="00F71CC6" w:rsidP="00F71CC6">
      <w:pPr>
        <w:pStyle w:val="Brdtextmedindrag"/>
      </w:pPr>
    </w:p>
    <w:p w14:paraId="6DE0A950" w14:textId="77777777" w:rsidR="00F71CC6" w:rsidRDefault="00AB307F" w:rsidP="00F71CC6">
      <w:pPr>
        <w:pStyle w:val="Brdtextmedindrag"/>
        <w:jc w:val="center"/>
      </w:pPr>
      <w:r>
        <w:t>18 §</w:t>
      </w:r>
      <w:r>
        <w:rPr>
          <w:rStyle w:val="Fotnotsreferens"/>
        </w:rPr>
        <w:footnoteReference w:id="73"/>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CE92B9A" w14:textId="77777777" w:rsidTr="00F71CC6">
        <w:tc>
          <w:tcPr>
            <w:tcW w:w="2500" w:type="pct"/>
            <w:shd w:val="clear" w:color="auto" w:fill="auto"/>
            <w:tcMar>
              <w:left w:w="0" w:type="dxa"/>
            </w:tcMar>
          </w:tcPr>
          <w:p w14:paraId="5ECC4305" w14:textId="77777777" w:rsidR="00F71CC6" w:rsidRDefault="00AB307F" w:rsidP="00F71CC6">
            <w:pPr>
              <w:pStyle w:val="Brdtextmedindrag"/>
            </w:pPr>
            <w:r>
              <w:t>Den som har deltagit i före</w:t>
            </w:r>
            <w:r>
              <w:softHyphen/>
              <w:t>byggande åtgärder eller bekämp</w:t>
            </w:r>
            <w:r>
              <w:softHyphen/>
              <w:t xml:space="preserve">ning enligt denna lag eller enligt de </w:t>
            </w:r>
            <w:r w:rsidRPr="00195245">
              <w:rPr>
                <w:i/>
              </w:rPr>
              <w:t>EG-bestämmelser</w:t>
            </w:r>
            <w:r>
              <w:t xml:space="preserve"> som komplet</w:t>
            </w:r>
            <w:r>
              <w:softHyphen/>
              <w:t>teras av lagen har rätt till ersättning av staten för arbete och tidsspillan samt för resa och uppehälle.</w:t>
            </w:r>
          </w:p>
        </w:tc>
        <w:tc>
          <w:tcPr>
            <w:tcW w:w="2500" w:type="pct"/>
            <w:shd w:val="clear" w:color="auto" w:fill="auto"/>
            <w:tcMar>
              <w:right w:w="0" w:type="dxa"/>
            </w:tcMar>
          </w:tcPr>
          <w:p w14:paraId="5D33F274" w14:textId="77777777" w:rsidR="00F71CC6" w:rsidRDefault="00AB307F" w:rsidP="00F71CC6">
            <w:pPr>
              <w:pStyle w:val="Brdtextmedindrag"/>
            </w:pPr>
            <w:r>
              <w:t>Den som har deltagit i före</w:t>
            </w:r>
            <w:r>
              <w:softHyphen/>
              <w:t>byggande åtgärder eller bekämp</w:t>
            </w:r>
            <w:r>
              <w:softHyphen/>
              <w:t xml:space="preserve">ning enligt denna lag eller enligt de </w:t>
            </w:r>
            <w:r w:rsidRPr="00195245">
              <w:rPr>
                <w:i/>
              </w:rPr>
              <w:t>E</w:t>
            </w:r>
            <w:r>
              <w:rPr>
                <w:i/>
              </w:rPr>
              <w:t>U</w:t>
            </w:r>
            <w:r w:rsidRPr="00195245">
              <w:rPr>
                <w:i/>
              </w:rPr>
              <w:t>-bestämmelser</w:t>
            </w:r>
            <w:r>
              <w:t xml:space="preserve"> som komplet</w:t>
            </w:r>
            <w:r>
              <w:softHyphen/>
              <w:t>teras av lagen har rätt till ersättning av staten för arbete och tidsspillan samt för resa och uppehälle.</w:t>
            </w:r>
          </w:p>
        </w:tc>
      </w:tr>
      <w:tr w:rsidR="00F71CC6" w14:paraId="45D3B3BF" w14:textId="77777777" w:rsidTr="00F71CC6">
        <w:tc>
          <w:tcPr>
            <w:tcW w:w="5000" w:type="pct"/>
            <w:gridSpan w:val="2"/>
            <w:shd w:val="clear" w:color="auto" w:fill="auto"/>
            <w:tcMar>
              <w:left w:w="0" w:type="dxa"/>
            </w:tcMar>
          </w:tcPr>
          <w:p w14:paraId="083A7629" w14:textId="77777777" w:rsidR="00F71CC6" w:rsidRDefault="00AB307F" w:rsidP="00F71CC6">
            <w:pPr>
              <w:pStyle w:val="Brdtextmedindrag"/>
            </w:pPr>
            <w:r>
              <w:t>Den som har ställt lokal eller utrustning till förfogande för de ändamål som anges i första stycket har rätt till ersättning av staten för sina kostnader och för förlorad avkastning eller nytta.</w:t>
            </w:r>
          </w:p>
        </w:tc>
      </w:tr>
    </w:tbl>
    <w:p w14:paraId="65A390B5" w14:textId="77777777" w:rsidR="00F71CC6" w:rsidRPr="00C57856" w:rsidRDefault="00F71CC6" w:rsidP="00F71CC6">
      <w:pPr>
        <w:pStyle w:val="Brdtextmedindrag"/>
      </w:pPr>
    </w:p>
    <w:p w14:paraId="4EF3664A" w14:textId="77777777" w:rsidR="00F71CC6" w:rsidRDefault="00AB307F" w:rsidP="00F71CC6">
      <w:pPr>
        <w:pStyle w:val="Brdtextmedindrag"/>
        <w:jc w:val="center"/>
      </w:pPr>
      <w:r>
        <w:t>20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D643340" w14:textId="77777777" w:rsidTr="00F71CC6">
        <w:tc>
          <w:tcPr>
            <w:tcW w:w="5000" w:type="pct"/>
            <w:gridSpan w:val="2"/>
            <w:shd w:val="clear" w:color="auto" w:fill="auto"/>
            <w:tcMar>
              <w:left w:w="0" w:type="dxa"/>
            </w:tcMar>
          </w:tcPr>
          <w:p w14:paraId="6AA80C5B" w14:textId="77777777" w:rsidR="00F71CC6" w:rsidRDefault="00AB307F" w:rsidP="00F71CC6">
            <w:pPr>
              <w:pStyle w:val="Brdtextmedindrag"/>
            </w:pPr>
            <w:r>
              <w:t>Till böter eller fängelse i högst ett år döms den som med uppsåt eller av oaktsamhet</w:t>
            </w:r>
          </w:p>
          <w:p w14:paraId="4BEEF957" w14:textId="58778840" w:rsidR="00F71CC6" w:rsidRPr="0066798F" w:rsidRDefault="00AB307F" w:rsidP="00F71CC6">
            <w:pPr>
              <w:pStyle w:val="Brdtextmedindrag"/>
            </w:pPr>
            <w:r>
              <w:t xml:space="preserve">1. </w:t>
            </w:r>
            <w:r w:rsidRPr="0066798F">
              <w:t>underlåter att göra anmälan enligt 2 § eller bryter mot en föreskrift som har meddelats med stöd av 2 §,</w:t>
            </w:r>
          </w:p>
          <w:p w14:paraId="29E0693B" w14:textId="71D9C62B" w:rsidR="00F71CC6" w:rsidRPr="0066798F" w:rsidRDefault="00AB307F" w:rsidP="00F71CC6">
            <w:pPr>
              <w:pStyle w:val="Brdtextmedindrag"/>
            </w:pPr>
            <w:r>
              <w:t xml:space="preserve">2. </w:t>
            </w:r>
            <w:r w:rsidRPr="0066798F">
              <w:t>bryter mot ett beslut enligt 4 §, 4 a § eller mot föreskrift eller beslut som har meddelats med stöd av 5 eller 8 §,</w:t>
            </w:r>
          </w:p>
          <w:p w14:paraId="2131C21E" w14:textId="07997730" w:rsidR="00F71CC6" w:rsidRPr="0066798F" w:rsidRDefault="00AB307F" w:rsidP="00F71CC6">
            <w:pPr>
              <w:pStyle w:val="Brdtextmedindrag"/>
            </w:pPr>
            <w:r>
              <w:t xml:space="preserve">3. </w:t>
            </w:r>
            <w:r w:rsidRPr="0066798F">
              <w:t>bryter mot sådana bestämmelser om hantering av specificerat riskmaterial, om framställning eller användning av animaliska produkter eller om överlåtelse av djur eller andra produkter än livsmedel, som finns i Europaparlamentets och rådets förordning (EG) nr 999/2001.</w:t>
            </w:r>
          </w:p>
          <w:p w14:paraId="0CF0CFE5" w14:textId="77777777" w:rsidR="00F71CC6" w:rsidRDefault="00AB307F" w:rsidP="00F71CC6">
            <w:pPr>
              <w:pStyle w:val="Brdtextmedindrag"/>
            </w:pPr>
            <w:r>
              <w:t>I ringa fall skall inte dömas till ansvar.</w:t>
            </w:r>
          </w:p>
        </w:tc>
      </w:tr>
      <w:tr w:rsidR="00F71CC6" w14:paraId="07FA6DFB" w14:textId="77777777" w:rsidTr="00F71CC6">
        <w:trPr>
          <w:trHeight w:val="178"/>
        </w:trPr>
        <w:tc>
          <w:tcPr>
            <w:tcW w:w="2500" w:type="pct"/>
            <w:shd w:val="clear" w:color="auto" w:fill="auto"/>
            <w:tcMar>
              <w:left w:w="0" w:type="dxa"/>
            </w:tcMar>
          </w:tcPr>
          <w:p w14:paraId="580ED46C" w14:textId="77777777" w:rsidR="00F71CC6" w:rsidRDefault="00AB307F" w:rsidP="00F71CC6">
            <w:pPr>
              <w:pStyle w:val="Brdtextmedindrag"/>
            </w:pPr>
            <w:r w:rsidRPr="00CA0CC5">
              <w:rPr>
                <w:i/>
              </w:rPr>
              <w:t>Den som har överträtt ett vitesföreläggande eller vites</w:t>
            </w:r>
            <w:r w:rsidRPr="00CA0CC5">
              <w:rPr>
                <w:i/>
              </w:rPr>
              <w:softHyphen/>
              <w:t>förbud enligt 13 § döms inte</w:t>
            </w:r>
            <w:r w:rsidRPr="00B7283A">
              <w:t xml:space="preserve"> till ansvar enligt denna lag för en gärning </w:t>
            </w:r>
            <w:r w:rsidRPr="00CA0CC5">
              <w:rPr>
                <w:i/>
              </w:rPr>
              <w:t>som omfattas av föreläggandet eller förbudet.</w:t>
            </w:r>
          </w:p>
        </w:tc>
        <w:tc>
          <w:tcPr>
            <w:tcW w:w="2500" w:type="pct"/>
            <w:shd w:val="clear" w:color="auto" w:fill="auto"/>
          </w:tcPr>
          <w:p w14:paraId="4BF81996" w14:textId="77777777" w:rsidR="00F71CC6" w:rsidRPr="00F432DA" w:rsidRDefault="00AB307F" w:rsidP="00F71CC6">
            <w:pPr>
              <w:pStyle w:val="Brdtextmedindrag"/>
              <w:rPr>
                <w:i/>
              </w:rPr>
            </w:pPr>
            <w:r w:rsidRPr="00CA0CC5">
              <w:rPr>
                <w:i/>
              </w:rPr>
              <w:t xml:space="preserve">Det ska inte dömas </w:t>
            </w:r>
            <w:r w:rsidRPr="00CA0CC5">
              <w:t xml:space="preserve">till ansvar enligt denna lag för en gärning som omfattas av </w:t>
            </w:r>
            <w:r w:rsidRPr="00CA0CC5">
              <w:rPr>
                <w:i/>
              </w:rPr>
              <w:t>ett föreläggande om vite om gärningen ligger till grund för en ansökan om utdömande av vitet.</w:t>
            </w:r>
          </w:p>
        </w:tc>
      </w:tr>
    </w:tbl>
    <w:p w14:paraId="2D59EB89" w14:textId="77777777" w:rsidR="00F71CC6" w:rsidRDefault="00F71CC6" w:rsidP="00F71CC6">
      <w:pPr>
        <w:pStyle w:val="Brdtextmedindrag"/>
      </w:pPr>
    </w:p>
    <w:p w14:paraId="6DADA6D5" w14:textId="77777777" w:rsidR="00F71CC6" w:rsidRPr="00C57856" w:rsidRDefault="00AB307F" w:rsidP="00F71CC6">
      <w:pPr>
        <w:pStyle w:val="Brdtextmedindrag"/>
        <w:jc w:val="center"/>
      </w:pPr>
      <w:r>
        <w:t>21 §</w:t>
      </w:r>
      <w:r>
        <w:rPr>
          <w:rStyle w:val="Fotnotsreferens"/>
        </w:rPr>
        <w:footnoteReference w:id="74"/>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B19D8A3" w14:textId="77777777" w:rsidTr="00F71CC6">
        <w:tc>
          <w:tcPr>
            <w:tcW w:w="2500" w:type="pct"/>
            <w:shd w:val="clear" w:color="auto" w:fill="auto"/>
            <w:tcMar>
              <w:left w:w="0" w:type="dxa"/>
            </w:tcMar>
          </w:tcPr>
          <w:p w14:paraId="39E61ED5" w14:textId="77777777" w:rsidR="00F71CC6" w:rsidRDefault="00AB307F" w:rsidP="00F71CC6">
            <w:pPr>
              <w:pStyle w:val="Brdtextmedindrag"/>
            </w:pPr>
            <w:r>
              <w:t xml:space="preserve">Beslut enligt denna lag, </w:t>
            </w:r>
            <w:r w:rsidRPr="00693D27">
              <w:t>enligt de föreskrifter som har meddelats med stöd av lagen eller enligt de</w:t>
            </w:r>
            <w:r w:rsidRPr="00C22D32">
              <w:rPr>
                <w:i/>
              </w:rPr>
              <w:t xml:space="preserve"> EG-bestämmelser</w:t>
            </w:r>
            <w:r>
              <w:rPr>
                <w:i/>
              </w:rPr>
              <w:t xml:space="preserve"> </w:t>
            </w:r>
            <w:r w:rsidRPr="00693D27">
              <w:t>som kompletteras av lagen</w:t>
            </w:r>
            <w:r>
              <w:t xml:space="preserve"> får överklagas hos allmän förvaltningsdomstol. En veterinärs beslut enligt 4 § får dock inte överklagas.</w:t>
            </w:r>
          </w:p>
        </w:tc>
        <w:tc>
          <w:tcPr>
            <w:tcW w:w="2500" w:type="pct"/>
            <w:shd w:val="clear" w:color="auto" w:fill="auto"/>
            <w:tcMar>
              <w:right w:w="0" w:type="dxa"/>
            </w:tcMar>
          </w:tcPr>
          <w:p w14:paraId="4C39A91F" w14:textId="77777777" w:rsidR="00F71CC6" w:rsidRDefault="00AB307F" w:rsidP="00F71CC6">
            <w:pPr>
              <w:pStyle w:val="Brdtextmedindrag"/>
            </w:pPr>
            <w:r>
              <w:t xml:space="preserve">Beslut enligt denna lag, enligt de föreskrifter som har meddelats med stöd av lagen eller enligt de </w:t>
            </w:r>
            <w:r w:rsidRPr="00195245">
              <w:rPr>
                <w:i/>
              </w:rPr>
              <w:t>E</w:t>
            </w:r>
            <w:r>
              <w:rPr>
                <w:i/>
              </w:rPr>
              <w:t>U</w:t>
            </w:r>
            <w:r w:rsidRPr="00195245">
              <w:rPr>
                <w:i/>
              </w:rPr>
              <w:t>-bestämmelser</w:t>
            </w:r>
            <w:r>
              <w:t xml:space="preserve"> som kompletteras av lagen får överklagas hos allmän förvaltningsdomstol. En veterinärs beslut enligt 4 § får dock inte överklagas.</w:t>
            </w:r>
          </w:p>
        </w:tc>
      </w:tr>
      <w:tr w:rsidR="00F71CC6" w14:paraId="43E08E04" w14:textId="77777777" w:rsidTr="00F71CC6">
        <w:tc>
          <w:tcPr>
            <w:tcW w:w="5000" w:type="pct"/>
            <w:gridSpan w:val="2"/>
            <w:shd w:val="clear" w:color="auto" w:fill="auto"/>
            <w:tcMar>
              <w:left w:w="0" w:type="dxa"/>
            </w:tcMar>
          </w:tcPr>
          <w:p w14:paraId="0998BEE8" w14:textId="77777777" w:rsidR="00F71CC6" w:rsidRDefault="00AB307F" w:rsidP="00F71CC6">
            <w:pPr>
              <w:pStyle w:val="Brdtextmedindrag"/>
            </w:pPr>
            <w:r>
              <w:t>Jordbruksverket ska föra det allmännas talan hos allmän förvaltningsdomstol, om det överklagade beslutet har med</w:t>
            </w:r>
            <w:r>
              <w:softHyphen/>
              <w:t>delats av en officiell veteri</w:t>
            </w:r>
            <w:r>
              <w:softHyphen/>
              <w:t>när som förordnats enligt lagen (2009:1254) om officiella veteri</w:t>
            </w:r>
            <w:r>
              <w:softHyphen/>
              <w:t>närer.</w:t>
            </w:r>
          </w:p>
        </w:tc>
      </w:tr>
      <w:tr w:rsidR="00F71CC6" w14:paraId="16653C64" w14:textId="77777777" w:rsidTr="00F71CC6">
        <w:tc>
          <w:tcPr>
            <w:tcW w:w="2500" w:type="pct"/>
            <w:shd w:val="clear" w:color="auto" w:fill="auto"/>
            <w:tcMar>
              <w:left w:w="0" w:type="dxa"/>
            </w:tcMar>
          </w:tcPr>
          <w:p w14:paraId="18B51116" w14:textId="77777777" w:rsidR="00F71CC6" w:rsidRDefault="00F71CC6" w:rsidP="00F71CC6">
            <w:pPr>
              <w:pStyle w:val="Brdtextmedindrag"/>
            </w:pPr>
          </w:p>
        </w:tc>
        <w:tc>
          <w:tcPr>
            <w:tcW w:w="2500" w:type="pct"/>
            <w:shd w:val="clear" w:color="auto" w:fill="auto"/>
          </w:tcPr>
          <w:p w14:paraId="755D4677" w14:textId="77777777" w:rsidR="00F71CC6" w:rsidRDefault="00AB307F" w:rsidP="00F71CC6">
            <w:pPr>
              <w:pStyle w:val="Brdtextmedindrag"/>
            </w:pPr>
            <w:r>
              <w:rPr>
                <w:i/>
              </w:rPr>
              <w:t>Beträffande vem som får över</w:t>
            </w:r>
            <w:r>
              <w:rPr>
                <w:i/>
              </w:rPr>
              <w:softHyphen/>
              <w:t>klaga beslut av organ eller fysiska personer gäller 42 § förvaltnings</w:t>
            </w:r>
            <w:r>
              <w:rPr>
                <w:i/>
              </w:rPr>
              <w:softHyphen/>
              <w:t>lagen.</w:t>
            </w:r>
          </w:p>
        </w:tc>
      </w:tr>
      <w:tr w:rsidR="00F71CC6" w14:paraId="63943B99" w14:textId="77777777" w:rsidTr="00F71CC6">
        <w:tc>
          <w:tcPr>
            <w:tcW w:w="5000" w:type="pct"/>
            <w:gridSpan w:val="2"/>
            <w:shd w:val="clear" w:color="auto" w:fill="auto"/>
            <w:tcMar>
              <w:left w:w="0" w:type="dxa"/>
            </w:tcMar>
          </w:tcPr>
          <w:p w14:paraId="44CA973A" w14:textId="77777777" w:rsidR="00F71CC6" w:rsidRDefault="00AB307F" w:rsidP="00F71CC6">
            <w:pPr>
              <w:pStyle w:val="Brdtextmedindrag"/>
            </w:pPr>
            <w:r>
              <w:t>Prövningstillstånd krävs vid överklagande till kammarrätten.</w:t>
            </w:r>
          </w:p>
          <w:p w14:paraId="2B18702D" w14:textId="77777777" w:rsidR="00F71CC6" w:rsidRDefault="00F71CC6" w:rsidP="00F71CC6">
            <w:pPr>
              <w:pStyle w:val="Brdtextmedindrag"/>
            </w:pPr>
          </w:p>
        </w:tc>
      </w:tr>
      <w:tr w:rsidR="00F71CC6" w14:paraId="302A2129" w14:textId="77777777" w:rsidTr="00F71CC6">
        <w:tc>
          <w:tcPr>
            <w:tcW w:w="2500" w:type="pct"/>
            <w:shd w:val="clear" w:color="auto" w:fill="auto"/>
            <w:tcMar>
              <w:left w:w="0" w:type="dxa"/>
            </w:tcMar>
          </w:tcPr>
          <w:p w14:paraId="48BF40D6" w14:textId="77777777" w:rsidR="00F71CC6" w:rsidRDefault="00F71CC6" w:rsidP="00F71CC6">
            <w:pPr>
              <w:pStyle w:val="Brdtextmedindrag"/>
            </w:pPr>
          </w:p>
        </w:tc>
        <w:tc>
          <w:tcPr>
            <w:tcW w:w="2500" w:type="pct"/>
            <w:shd w:val="clear" w:color="auto" w:fill="auto"/>
          </w:tcPr>
          <w:p w14:paraId="6C272CED" w14:textId="77777777" w:rsidR="00F71CC6" w:rsidRDefault="00AB307F" w:rsidP="00F71CC6">
            <w:pPr>
              <w:pStyle w:val="Brdtext"/>
              <w:rPr>
                <w:i/>
              </w:rPr>
            </w:pPr>
            <w:r>
              <w:rPr>
                <w:i/>
              </w:rPr>
              <w:t>21 b §</w:t>
            </w:r>
          </w:p>
          <w:p w14:paraId="35F38279" w14:textId="77777777" w:rsidR="00F71CC6" w:rsidRPr="00C618CC" w:rsidRDefault="00AB307F" w:rsidP="00F71CC6">
            <w:pPr>
              <w:pStyle w:val="Brdtextmedindrag"/>
              <w:rPr>
                <w:i/>
              </w:rPr>
            </w:pPr>
            <w:r w:rsidRPr="00C618CC">
              <w:rPr>
                <w:i/>
              </w:rPr>
              <w:t>Den myndighet som har delegerat uppgiften att utöva offentlig kontroll eller annan offentlig verksamhet till ett organ eller till en fysisk person ska föra det allmännas talan hos allmän förvaltningsdomstol, om det över</w:t>
            </w:r>
            <w:r>
              <w:rPr>
                <w:i/>
              </w:rPr>
              <w:softHyphen/>
            </w:r>
            <w:r w:rsidRPr="00C618CC">
              <w:rPr>
                <w:i/>
              </w:rPr>
              <w:t>klagade beslutet har meddelats av ett sådant organ eller en sådan fysisk person.</w:t>
            </w:r>
          </w:p>
          <w:p w14:paraId="59E137E5" w14:textId="77777777" w:rsidR="00F71CC6" w:rsidRDefault="00AB307F" w:rsidP="00F71CC6">
            <w:pPr>
              <w:pStyle w:val="Brdtextmedindrag"/>
            </w:pPr>
            <w:r w:rsidRPr="00C618CC">
              <w:rPr>
                <w:i/>
              </w:rPr>
              <w:t>Bestämmelserna i lag</w:t>
            </w:r>
            <w:r>
              <w:rPr>
                <w:i/>
              </w:rPr>
              <w:t>en</w:t>
            </w:r>
            <w:r w:rsidRPr="00C618CC">
              <w:rPr>
                <w:i/>
              </w:rPr>
              <w:t xml:space="preserve"> (1986:1142) om överklagande av beslut av enskilda organ med offentliga förvaltningsuppgifter ska gälla även för överklagande av beslut som har meddelats av en fysisk person.</w:t>
            </w:r>
          </w:p>
        </w:tc>
      </w:tr>
    </w:tbl>
    <w:p w14:paraId="5B46FAFC" w14:textId="77777777" w:rsidR="00F71CC6" w:rsidRPr="00C57856" w:rsidRDefault="00F71CC6" w:rsidP="00F71CC6">
      <w:pPr>
        <w:pStyle w:val="Brdtextmedindrag"/>
      </w:pPr>
    </w:p>
    <w:p w14:paraId="4D176E43" w14:textId="77777777" w:rsidR="00F71CC6" w:rsidRDefault="00AB307F" w:rsidP="00F71CC6">
      <w:pPr>
        <w:pStyle w:val="Brdtextmedindrag"/>
        <w:jc w:val="center"/>
      </w:pPr>
      <w:r>
        <w:br w:type="page"/>
      </w:r>
    </w:p>
    <w:p w14:paraId="16EDDC94" w14:textId="77777777" w:rsidR="00F71CC6" w:rsidRDefault="00AB307F" w:rsidP="00F71CC6">
      <w:pPr>
        <w:pStyle w:val="Brdtextmedindrag"/>
        <w:jc w:val="center"/>
      </w:pPr>
      <w:r>
        <w:t>22 §</w:t>
      </w:r>
      <w:r>
        <w:rPr>
          <w:rStyle w:val="Fotnotsreferens"/>
        </w:rPr>
        <w:footnoteReference w:id="75"/>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0BA74FE" w14:textId="77777777" w:rsidTr="00F71CC6">
        <w:tc>
          <w:tcPr>
            <w:tcW w:w="2500" w:type="pct"/>
            <w:shd w:val="clear" w:color="auto" w:fill="auto"/>
            <w:tcMar>
              <w:left w:w="0" w:type="dxa"/>
            </w:tcMar>
          </w:tcPr>
          <w:p w14:paraId="3E33E43F" w14:textId="77777777" w:rsidR="00F71CC6" w:rsidRDefault="00AB307F" w:rsidP="00F71CC6">
            <w:pPr>
              <w:pStyle w:val="Brdtextmedindrag"/>
            </w:pPr>
            <w:r>
              <w:t>Beslut enligt denna lag, enligt de föreskrifter som har med</w:t>
            </w:r>
            <w:r>
              <w:softHyphen/>
              <w:t xml:space="preserve">delats med stöd av lagen eller enligt de </w:t>
            </w:r>
            <w:r w:rsidRPr="00195245">
              <w:rPr>
                <w:i/>
              </w:rPr>
              <w:t>EG-bestämmelser</w:t>
            </w:r>
            <w:r>
              <w:t xml:space="preserve"> som kompletteras av lagen </w:t>
            </w:r>
            <w:r w:rsidRPr="005C0091">
              <w:rPr>
                <w:i/>
              </w:rPr>
              <w:t>skall</w:t>
            </w:r>
            <w:r>
              <w:t xml:space="preserve"> gälla omedelbart, om inte något annat beslutas.</w:t>
            </w:r>
          </w:p>
        </w:tc>
        <w:tc>
          <w:tcPr>
            <w:tcW w:w="2500" w:type="pct"/>
            <w:shd w:val="clear" w:color="auto" w:fill="auto"/>
            <w:tcMar>
              <w:right w:w="0" w:type="dxa"/>
            </w:tcMar>
          </w:tcPr>
          <w:p w14:paraId="67C80D7D" w14:textId="77777777" w:rsidR="00F71CC6" w:rsidRDefault="00AB307F" w:rsidP="00F71CC6">
            <w:pPr>
              <w:pStyle w:val="Brdtextmedindrag"/>
            </w:pPr>
            <w:r>
              <w:t>Beslut enligt denna lag, enligt de föreskrifter som har med</w:t>
            </w:r>
            <w:r>
              <w:softHyphen/>
              <w:t xml:space="preserve">delats med stöd av lagen eller enligt de </w:t>
            </w:r>
            <w:r w:rsidRPr="00195245">
              <w:rPr>
                <w:i/>
              </w:rPr>
              <w:t>E</w:t>
            </w:r>
            <w:r>
              <w:rPr>
                <w:i/>
              </w:rPr>
              <w:t>U</w:t>
            </w:r>
            <w:r w:rsidRPr="00195245">
              <w:rPr>
                <w:i/>
              </w:rPr>
              <w:t>-bestämmelser</w:t>
            </w:r>
            <w:r>
              <w:t xml:space="preserve"> som kompletteras av lagen, </w:t>
            </w:r>
            <w:r w:rsidRPr="005C0091">
              <w:rPr>
                <w:i/>
              </w:rPr>
              <w:t>ska</w:t>
            </w:r>
            <w:r>
              <w:t xml:space="preserve"> gälla omedelbart, om inte något annat beslutas.</w:t>
            </w:r>
          </w:p>
        </w:tc>
      </w:tr>
    </w:tbl>
    <w:p w14:paraId="0C26DC10" w14:textId="77777777" w:rsidR="00F71CC6" w:rsidRPr="00811E52" w:rsidRDefault="00AB307F" w:rsidP="00F71CC6">
      <w:pPr>
        <w:pStyle w:val="Slutstreck"/>
      </w:pPr>
      <w:r w:rsidRPr="00811E52">
        <w:t>                      </w:t>
      </w:r>
    </w:p>
    <w:p w14:paraId="49D51699" w14:textId="77777777" w:rsidR="00F71CC6" w:rsidRDefault="00AB307F" w:rsidP="00F71CC6">
      <w:pPr>
        <w:pStyle w:val="Brdtextmedindrag"/>
      </w:pPr>
      <w:r w:rsidRPr="00060A48">
        <w:t>Denna lag träder i kraft den 14 december 2019.</w:t>
      </w:r>
    </w:p>
    <w:p w14:paraId="0ED0C72F" w14:textId="77777777" w:rsidR="00F71CC6" w:rsidRDefault="00F71CC6" w:rsidP="00F71CC6">
      <w:pPr>
        <w:pStyle w:val="Brdtextmedindrag"/>
        <w:sectPr w:rsidR="00F71CC6" w:rsidSect="00F71CC6">
          <w:headerReference w:type="even" r:id="rId91"/>
          <w:headerReference w:type="default" r:id="rId92"/>
          <w:footerReference w:type="even" r:id="rId93"/>
          <w:footerReference w:type="default" r:id="rId94"/>
          <w:headerReference w:type="first" r:id="rId95"/>
          <w:footerReference w:type="first" r:id="rId96"/>
          <w:footnotePr>
            <w:numRestart w:val="eachSect"/>
          </w:footnotePr>
          <w:pgSz w:w="9356" w:h="13721" w:code="9"/>
          <w:pgMar w:top="794" w:right="2438" w:bottom="1191" w:left="1021" w:header="0" w:footer="709" w:gutter="0"/>
          <w:cols w:space="708"/>
          <w:docGrid w:linePitch="360"/>
        </w:sectPr>
      </w:pPr>
    </w:p>
    <w:p w14:paraId="7A761EE7" w14:textId="77777777" w:rsidR="00F71CC6" w:rsidRDefault="00AB307F" w:rsidP="00F71CC6">
      <w:pPr>
        <w:pStyle w:val="Rubrik2utannumrering"/>
      </w:pPr>
      <w:r w:rsidRPr="00AC2F20">
        <w:t>Förslag till lag om ändring i zoonoslagen (1999:658)</w:t>
      </w:r>
    </w:p>
    <w:p w14:paraId="208C730A" w14:textId="77777777" w:rsidR="00F71CC6" w:rsidRDefault="00AB307F" w:rsidP="00F71CC6">
      <w:pPr>
        <w:pStyle w:val="Brdtext"/>
      </w:pPr>
      <w:r>
        <w:t>Härigenom föreskrivs i fråga om zoonoslagen (1999:658)</w:t>
      </w:r>
      <w:r>
        <w:rPr>
          <w:rStyle w:val="Fotnotsreferens"/>
        </w:rPr>
        <w:footnoteReference w:id="76"/>
      </w:r>
      <w:r>
        <w:t xml:space="preserve"> </w:t>
      </w:r>
    </w:p>
    <w:p w14:paraId="4726087F" w14:textId="77777777" w:rsidR="00F71CC6" w:rsidRDefault="00AB307F" w:rsidP="00F71CC6">
      <w:pPr>
        <w:pStyle w:val="Brdtextmedindrag"/>
      </w:pPr>
      <w:r w:rsidRPr="00AC2F20">
        <w:rPr>
          <w:i/>
          <w:iCs/>
        </w:rPr>
        <w:t xml:space="preserve">dels </w:t>
      </w:r>
      <w:r>
        <w:t>att rubriken närmast före 8 a § ska utgå,</w:t>
      </w:r>
    </w:p>
    <w:p w14:paraId="1920BD04" w14:textId="0EF6C4A6" w:rsidR="00F71CC6" w:rsidRDefault="00AB307F" w:rsidP="00F71CC6">
      <w:pPr>
        <w:pStyle w:val="Brdtextmedindrag"/>
      </w:pPr>
      <w:r w:rsidRPr="00AC2F20">
        <w:rPr>
          <w:i/>
          <w:iCs/>
        </w:rPr>
        <w:t>dels</w:t>
      </w:r>
      <w:r>
        <w:t xml:space="preserve"> att 1 a, 8, 8 a, 9–10 a och 12 a–14 §§ och rubrikerna närmast före 1 a, 8 och 9 a §§ ska ha följande lydelse,</w:t>
      </w:r>
    </w:p>
    <w:p w14:paraId="53A12514" w14:textId="2E1D9C7B" w:rsidR="00F71CC6" w:rsidRPr="00AC2F20" w:rsidRDefault="00AB307F" w:rsidP="00F71CC6">
      <w:pPr>
        <w:pStyle w:val="Brdtextmedindrag"/>
      </w:pPr>
      <w:r w:rsidRPr="00AC2F20">
        <w:rPr>
          <w:i/>
          <w:iCs/>
        </w:rPr>
        <w:t xml:space="preserve">dels </w:t>
      </w:r>
      <w:r>
        <w:t>att det ska införas fem nya paragrafer, 1 b, 8 b–8 d och 13 a §§, och närmast före 1 b, 8 b, 8 c och 8 d §§ nya rubriker av följande lydelse</w:t>
      </w:r>
    </w:p>
    <w:p w14:paraId="68184A67"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DFE06F0" w14:textId="77777777" w:rsidTr="00F71CC6">
        <w:tc>
          <w:tcPr>
            <w:tcW w:w="2500" w:type="pct"/>
            <w:shd w:val="clear" w:color="auto" w:fill="auto"/>
            <w:tcMar>
              <w:left w:w="0" w:type="dxa"/>
            </w:tcMar>
          </w:tcPr>
          <w:p w14:paraId="06EB3EF8"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09DB52A4" w14:textId="77777777" w:rsidR="00F71CC6" w:rsidRPr="000E6F0B" w:rsidRDefault="00AB307F" w:rsidP="00F71CC6">
            <w:pPr>
              <w:pStyle w:val="Brdtext"/>
              <w:rPr>
                <w:i/>
              </w:rPr>
            </w:pPr>
            <w:r w:rsidRPr="000E6F0B">
              <w:rPr>
                <w:i/>
              </w:rPr>
              <w:t>Föreslagen lydelse</w:t>
            </w:r>
          </w:p>
        </w:tc>
      </w:tr>
      <w:tr w:rsidR="00F71CC6" w14:paraId="02C23581" w14:textId="77777777" w:rsidTr="00F71CC6">
        <w:tc>
          <w:tcPr>
            <w:tcW w:w="2500" w:type="pct"/>
            <w:shd w:val="clear" w:color="auto" w:fill="auto"/>
            <w:tcMar>
              <w:left w:w="0" w:type="dxa"/>
            </w:tcMar>
          </w:tcPr>
          <w:p w14:paraId="555D0937" w14:textId="77777777" w:rsidR="00F71CC6" w:rsidRPr="000E6F0B" w:rsidRDefault="00AB307F" w:rsidP="00F71CC6">
            <w:pPr>
              <w:pStyle w:val="Rubrik4utannumrering"/>
              <w:rPr>
                <w:i/>
              </w:rPr>
            </w:pPr>
            <w:r w:rsidRPr="006F0004">
              <w:rPr>
                <w:i/>
              </w:rPr>
              <w:t>EG-bestämmelser</w:t>
            </w:r>
            <w:r>
              <w:t xml:space="preserve"> som kompletteras av lagen</w:t>
            </w:r>
          </w:p>
        </w:tc>
        <w:tc>
          <w:tcPr>
            <w:tcW w:w="2500" w:type="pct"/>
            <w:shd w:val="clear" w:color="auto" w:fill="auto"/>
            <w:tcMar>
              <w:right w:w="0" w:type="dxa"/>
            </w:tcMar>
          </w:tcPr>
          <w:p w14:paraId="6D376FA0" w14:textId="77777777" w:rsidR="00F71CC6" w:rsidRPr="000E6F0B" w:rsidRDefault="00AB307F" w:rsidP="00F71CC6">
            <w:pPr>
              <w:pStyle w:val="Rubrik4utannumrering"/>
              <w:rPr>
                <w:i/>
              </w:rPr>
            </w:pPr>
            <w:r w:rsidRPr="006F0004">
              <w:rPr>
                <w:i/>
              </w:rPr>
              <w:t>EU-bestämmelser</w:t>
            </w:r>
            <w:r>
              <w:t xml:space="preserve"> som kompletteras av lagen</w:t>
            </w:r>
          </w:p>
        </w:tc>
      </w:tr>
    </w:tbl>
    <w:p w14:paraId="6F8B4A63" w14:textId="77777777" w:rsidR="00F71CC6" w:rsidRDefault="00AB307F" w:rsidP="00F71CC6">
      <w:pPr>
        <w:pStyle w:val="Brdtext"/>
        <w:spacing w:before="230"/>
        <w:jc w:val="center"/>
      </w:pPr>
      <w:r>
        <w:t>1 a §</w:t>
      </w:r>
      <w:r>
        <w:rPr>
          <w:rStyle w:val="Fotnotsreferens"/>
        </w:rPr>
        <w:footnoteReference w:id="77"/>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49D4C57" w14:textId="77777777" w:rsidTr="00F71CC6">
        <w:tc>
          <w:tcPr>
            <w:tcW w:w="2500" w:type="pct"/>
            <w:shd w:val="clear" w:color="auto" w:fill="auto"/>
            <w:tcMar>
              <w:left w:w="0" w:type="dxa"/>
            </w:tcMar>
          </w:tcPr>
          <w:p w14:paraId="4DB19E78" w14:textId="77777777" w:rsidR="00F71CC6" w:rsidRDefault="00AB307F" w:rsidP="00F71CC6">
            <w:pPr>
              <w:pStyle w:val="Brdtextmedindrag"/>
            </w:pPr>
            <w:r>
              <w:t xml:space="preserve">Lagen kompletterar sådana bestämmelser i </w:t>
            </w:r>
            <w:r w:rsidRPr="00195245">
              <w:rPr>
                <w:i/>
              </w:rPr>
              <w:t>EG-förordningar</w:t>
            </w:r>
          </w:p>
          <w:p w14:paraId="32193EBB" w14:textId="77777777" w:rsidR="00F71CC6" w:rsidRDefault="00AB307F" w:rsidP="00F71CC6">
            <w:pPr>
              <w:pStyle w:val="Brdtextmedindrag"/>
              <w:ind w:firstLine="0"/>
            </w:pPr>
            <w:r>
              <w:t>(</w:t>
            </w:r>
            <w:r w:rsidRPr="00195245">
              <w:rPr>
                <w:i/>
              </w:rPr>
              <w:t>EG-bestämmelser</w:t>
            </w:r>
            <w:r>
              <w:t>) som faller inom lagens tillämpnings</w:t>
            </w:r>
            <w:r>
              <w:softHyphen/>
              <w:t xml:space="preserve">område. Regeringen </w:t>
            </w:r>
            <w:r w:rsidRPr="008517AA">
              <w:rPr>
                <w:i/>
              </w:rPr>
              <w:t>skall</w:t>
            </w:r>
            <w:r>
              <w:t xml:space="preserve"> i Svensk författningssamling </w:t>
            </w:r>
            <w:r w:rsidRPr="00FC23B5">
              <w:rPr>
                <w:i/>
              </w:rPr>
              <w:t xml:space="preserve">ge till känna </w:t>
            </w:r>
            <w:r>
              <w:t>vilka grundförord</w:t>
            </w:r>
            <w:r>
              <w:softHyphen/>
              <w:t>ningar som avses.</w:t>
            </w:r>
          </w:p>
          <w:p w14:paraId="0D885D4F" w14:textId="77777777" w:rsidR="00F71CC6" w:rsidRDefault="00AB307F" w:rsidP="00F71CC6">
            <w:pPr>
              <w:pStyle w:val="Brdtextmedindrag"/>
            </w:pPr>
            <w:r>
              <w:t xml:space="preserve">I fråga om </w:t>
            </w:r>
            <w:r w:rsidRPr="00195245">
              <w:rPr>
                <w:i/>
              </w:rPr>
              <w:t>EG-bestämmelser</w:t>
            </w:r>
            <w:r>
              <w:t xml:space="preserve"> som faller inom flera lagars tillämpningsområde </w:t>
            </w:r>
            <w:r w:rsidRPr="00FC23B5">
              <w:rPr>
                <w:i/>
              </w:rPr>
              <w:t xml:space="preserve">tillkännager </w:t>
            </w:r>
            <w:r>
              <w:t>rege</w:t>
            </w:r>
            <w:r>
              <w:softHyphen/>
              <w:t>r</w:t>
            </w:r>
            <w:r>
              <w:softHyphen/>
              <w:t>ingen på samma sätt som i</w:t>
            </w:r>
          </w:p>
          <w:p w14:paraId="43705D37" w14:textId="77777777" w:rsidR="00F71CC6" w:rsidRDefault="00AB307F" w:rsidP="00F71CC6">
            <w:pPr>
              <w:pStyle w:val="Brdtext"/>
            </w:pPr>
            <w:r>
              <w:t>första stycket vilka bestäm</w:t>
            </w:r>
            <w:r>
              <w:softHyphen/>
              <w:t>melser som kompletteras av denna lag.</w:t>
            </w:r>
          </w:p>
          <w:p w14:paraId="48B4E5B1" w14:textId="77777777" w:rsidR="00F71CC6" w:rsidRDefault="00AB307F" w:rsidP="00F71CC6">
            <w:pPr>
              <w:pStyle w:val="Brdtextmedindrag"/>
            </w:pPr>
            <w:r>
              <w:t>Regeringen eller den myn</w:t>
            </w:r>
            <w:r>
              <w:softHyphen/>
              <w:t>dig</w:t>
            </w:r>
            <w:r>
              <w:softHyphen/>
              <w:t>het som regeringen bestäm</w:t>
            </w:r>
            <w:r>
              <w:softHyphen/>
              <w:t>mer får meddela före</w:t>
            </w:r>
            <w:r>
              <w:softHyphen/>
              <w:t xml:space="preserve">skrifter eller i det enskilda fallet fatta beslut som behövs </w:t>
            </w:r>
            <w:r w:rsidRPr="00FC23B5">
              <w:rPr>
                <w:i/>
              </w:rPr>
              <w:t xml:space="preserve">som komplettering av </w:t>
            </w:r>
            <w:r w:rsidRPr="00195245">
              <w:rPr>
                <w:i/>
              </w:rPr>
              <w:t>EG-bestäm</w:t>
            </w:r>
            <w:r w:rsidRPr="00195245">
              <w:rPr>
                <w:i/>
              </w:rPr>
              <w:softHyphen/>
              <w:t>melserna.</w:t>
            </w:r>
          </w:p>
        </w:tc>
        <w:tc>
          <w:tcPr>
            <w:tcW w:w="2500" w:type="pct"/>
            <w:shd w:val="clear" w:color="auto" w:fill="auto"/>
            <w:tcMar>
              <w:right w:w="0" w:type="dxa"/>
            </w:tcMar>
          </w:tcPr>
          <w:p w14:paraId="5EDC818E" w14:textId="77777777" w:rsidR="00F71CC6" w:rsidRDefault="00AB307F" w:rsidP="00F71CC6">
            <w:pPr>
              <w:pStyle w:val="Brdtextmedindrag"/>
            </w:pPr>
            <w:r>
              <w:t xml:space="preserve">Lagen kompletterar sådana bestämmelser i </w:t>
            </w:r>
            <w:r w:rsidRPr="00195245">
              <w:rPr>
                <w:i/>
              </w:rPr>
              <w:t>E</w:t>
            </w:r>
            <w:r>
              <w:rPr>
                <w:i/>
              </w:rPr>
              <w:t>U</w:t>
            </w:r>
            <w:r w:rsidRPr="00195245">
              <w:rPr>
                <w:i/>
              </w:rPr>
              <w:t>-förordningar</w:t>
            </w:r>
          </w:p>
          <w:p w14:paraId="4C62FEA6" w14:textId="77777777" w:rsidR="00F71CC6" w:rsidRDefault="00AB307F" w:rsidP="00F71CC6">
            <w:pPr>
              <w:pStyle w:val="Brdtextmedindrag"/>
              <w:ind w:firstLine="0"/>
            </w:pPr>
            <w:r>
              <w:t>(</w:t>
            </w:r>
            <w:r w:rsidRPr="00195245">
              <w:rPr>
                <w:i/>
              </w:rPr>
              <w:t>E</w:t>
            </w:r>
            <w:r>
              <w:rPr>
                <w:i/>
              </w:rPr>
              <w:t>U</w:t>
            </w:r>
            <w:r w:rsidRPr="00195245">
              <w:rPr>
                <w:i/>
              </w:rPr>
              <w:t>-bestämmelser</w:t>
            </w:r>
            <w:r>
              <w:t>) som faller inom lagens tillämpnings</w:t>
            </w:r>
            <w:r>
              <w:softHyphen/>
              <w:t xml:space="preserve">område. Regeringen </w:t>
            </w:r>
            <w:r w:rsidRPr="008517AA">
              <w:rPr>
                <w:i/>
              </w:rPr>
              <w:t>sk</w:t>
            </w:r>
            <w:r>
              <w:rPr>
                <w:i/>
              </w:rPr>
              <w:t>a</w:t>
            </w:r>
            <w:r>
              <w:t xml:space="preserve"> i Svensk författningssamling </w:t>
            </w:r>
            <w:r w:rsidRPr="00FC23B5">
              <w:rPr>
                <w:i/>
              </w:rPr>
              <w:t>tillkännage</w:t>
            </w:r>
            <w:r>
              <w:t xml:space="preserve"> vilka grundförord</w:t>
            </w:r>
            <w:r>
              <w:softHyphen/>
              <w:t>ningar som avses.</w:t>
            </w:r>
          </w:p>
          <w:p w14:paraId="0CD00CE3" w14:textId="77777777" w:rsidR="00F71CC6" w:rsidRDefault="00AB307F" w:rsidP="00F71CC6">
            <w:pPr>
              <w:pStyle w:val="Brdtextmedindrag"/>
            </w:pPr>
            <w:r>
              <w:t xml:space="preserve">I fråga om </w:t>
            </w:r>
            <w:r w:rsidRPr="00195245">
              <w:rPr>
                <w:i/>
              </w:rPr>
              <w:t>E</w:t>
            </w:r>
            <w:r>
              <w:rPr>
                <w:i/>
              </w:rPr>
              <w:t>U</w:t>
            </w:r>
            <w:r w:rsidRPr="00195245">
              <w:rPr>
                <w:i/>
              </w:rPr>
              <w:t>-bestämmelser</w:t>
            </w:r>
            <w:r>
              <w:t xml:space="preserve"> som faller inom flera lagars tillämpningsområde </w:t>
            </w:r>
            <w:r w:rsidRPr="00016CC0">
              <w:rPr>
                <w:i/>
              </w:rPr>
              <w:t>ska</w:t>
            </w:r>
            <w:r>
              <w:t xml:space="preserve"> reger</w:t>
            </w:r>
            <w:r>
              <w:softHyphen/>
              <w:t xml:space="preserve">ingen på samma sätt som i första stycket </w:t>
            </w:r>
            <w:r w:rsidRPr="00016CC0">
              <w:rPr>
                <w:i/>
              </w:rPr>
              <w:t xml:space="preserve">tillkännage </w:t>
            </w:r>
            <w:r>
              <w:t>vilka bestäm</w:t>
            </w:r>
            <w:r>
              <w:softHyphen/>
              <w:t>melser som kompletteras av denna lag.</w:t>
            </w:r>
          </w:p>
          <w:p w14:paraId="248B0721" w14:textId="77777777" w:rsidR="00F71CC6" w:rsidRDefault="00AB307F" w:rsidP="00F71CC6">
            <w:pPr>
              <w:pStyle w:val="Brdtextmedindrag"/>
            </w:pPr>
            <w:r>
              <w:t>Regeringen eller den myn</w:t>
            </w:r>
            <w:r>
              <w:softHyphen/>
              <w:t>dig</w:t>
            </w:r>
            <w:r>
              <w:softHyphen/>
              <w:t>het som regeringen bestäm</w:t>
            </w:r>
            <w:r>
              <w:softHyphen/>
              <w:t>mer får meddela före</w:t>
            </w:r>
            <w:r>
              <w:softHyphen/>
              <w:t xml:space="preserve">skrifter eller i det enskilda fallet fatta beslut som behövs </w:t>
            </w:r>
            <w:r w:rsidRPr="00FC23B5">
              <w:rPr>
                <w:i/>
              </w:rPr>
              <w:t>för att komplettera</w:t>
            </w:r>
            <w:r>
              <w:t xml:space="preserve"> </w:t>
            </w:r>
            <w:r>
              <w:rPr>
                <w:i/>
              </w:rPr>
              <w:t>EU</w:t>
            </w:r>
            <w:r w:rsidRPr="00195245">
              <w:rPr>
                <w:i/>
              </w:rPr>
              <w:t>-bestäm</w:t>
            </w:r>
            <w:r w:rsidRPr="00195245">
              <w:rPr>
                <w:i/>
              </w:rPr>
              <w:softHyphen/>
              <w:t>melserna.</w:t>
            </w:r>
          </w:p>
        </w:tc>
      </w:tr>
      <w:tr w:rsidR="00F71CC6" w14:paraId="3741B61E" w14:textId="77777777" w:rsidTr="00F71CC6">
        <w:tc>
          <w:tcPr>
            <w:tcW w:w="2500" w:type="pct"/>
            <w:shd w:val="clear" w:color="auto" w:fill="auto"/>
            <w:tcMar>
              <w:left w:w="0" w:type="dxa"/>
            </w:tcMar>
          </w:tcPr>
          <w:p w14:paraId="218666CC" w14:textId="77777777" w:rsidR="00F71CC6" w:rsidRDefault="00F71CC6" w:rsidP="00F71CC6">
            <w:pPr>
              <w:pStyle w:val="Brdtextmedindrag"/>
            </w:pPr>
          </w:p>
        </w:tc>
        <w:tc>
          <w:tcPr>
            <w:tcW w:w="2500" w:type="pct"/>
            <w:shd w:val="clear" w:color="auto" w:fill="auto"/>
            <w:tcMar>
              <w:right w:w="0" w:type="dxa"/>
            </w:tcMar>
          </w:tcPr>
          <w:p w14:paraId="3C2254A2" w14:textId="77777777" w:rsidR="00F71CC6" w:rsidRDefault="00AB307F" w:rsidP="00F71CC6">
            <w:pPr>
              <w:pStyle w:val="Rubrik4utannumrering"/>
              <w:rPr>
                <w:i/>
                <w:iCs/>
              </w:rPr>
            </w:pPr>
            <w:r w:rsidRPr="008C1B74">
              <w:rPr>
                <w:i/>
                <w:iCs/>
              </w:rPr>
              <w:t>Ord och uttryck</w:t>
            </w:r>
          </w:p>
          <w:p w14:paraId="0C15B15B" w14:textId="77777777" w:rsidR="00F71CC6" w:rsidRPr="00FD022C" w:rsidRDefault="00F71CC6" w:rsidP="00F71CC6">
            <w:pPr>
              <w:pStyle w:val="Brdtext"/>
            </w:pPr>
          </w:p>
        </w:tc>
      </w:tr>
      <w:tr w:rsidR="00F71CC6" w14:paraId="1F2A73EE" w14:textId="77777777" w:rsidTr="00F71CC6">
        <w:tc>
          <w:tcPr>
            <w:tcW w:w="2500" w:type="pct"/>
            <w:shd w:val="clear" w:color="auto" w:fill="auto"/>
            <w:tcMar>
              <w:left w:w="0" w:type="dxa"/>
            </w:tcMar>
          </w:tcPr>
          <w:p w14:paraId="6EF4705E" w14:textId="77777777" w:rsidR="00F71CC6" w:rsidRDefault="00F71CC6" w:rsidP="00F71CC6">
            <w:pPr>
              <w:pStyle w:val="Brdtextmedindrag"/>
            </w:pPr>
          </w:p>
        </w:tc>
        <w:tc>
          <w:tcPr>
            <w:tcW w:w="2500" w:type="pct"/>
            <w:shd w:val="clear" w:color="auto" w:fill="auto"/>
            <w:tcMar>
              <w:right w:w="0" w:type="dxa"/>
            </w:tcMar>
          </w:tcPr>
          <w:p w14:paraId="3287AD53" w14:textId="77777777" w:rsidR="00F71CC6" w:rsidRPr="000D17EB" w:rsidRDefault="00AB307F" w:rsidP="00F71CC6">
            <w:pPr>
              <w:pStyle w:val="Brdtext"/>
              <w:rPr>
                <w:i/>
              </w:rPr>
            </w:pPr>
            <w:r w:rsidRPr="000D17EB">
              <w:rPr>
                <w:i/>
              </w:rPr>
              <w:t>1 b §</w:t>
            </w:r>
          </w:p>
          <w:p w14:paraId="1A1127A4" w14:textId="77777777" w:rsidR="00F71CC6" w:rsidRDefault="00AB307F" w:rsidP="00F71CC6">
            <w:pPr>
              <w:pStyle w:val="Brdtextmedindrag"/>
            </w:pPr>
            <w:r w:rsidRPr="000D17EB">
              <w:rPr>
                <w:i/>
              </w:rPr>
              <w:t>Uttrycken offentlig kontroll, annan offentlig verksamhet och organ med delegerade uppgifter betyder i denna lag samma sak som i Europaparlamentets och rådets förordning (EU) 2017/625 av den 15 mars 2017 om offentlig kontroll och annan offentlig verk</w:t>
            </w:r>
            <w:r w:rsidRPr="000D17EB">
              <w:rPr>
                <w:i/>
              </w:rPr>
              <w:softHyphen/>
              <w:t>samhet för att säkerställa tillämp</w:t>
            </w:r>
            <w:r w:rsidRPr="000D17EB">
              <w:rPr>
                <w:i/>
              </w:rPr>
              <w:softHyphen/>
              <w:t>ningen av livsmedels- och foderlagstift</w:t>
            </w:r>
            <w:r>
              <w:rPr>
                <w:i/>
              </w:rPr>
              <w:softHyphen/>
            </w:r>
            <w:r w:rsidRPr="000D17EB">
              <w:rPr>
                <w:i/>
              </w:rPr>
              <w:t>ningen och av bestäm</w:t>
            </w:r>
            <w:r>
              <w:rPr>
                <w:i/>
              </w:rPr>
              <w:softHyphen/>
            </w:r>
            <w:r w:rsidRPr="000D17EB">
              <w:rPr>
                <w:i/>
              </w:rPr>
              <w:t>melser om djurs hälsa och djurskydd, växtskydd och växts</w:t>
            </w:r>
            <w:r>
              <w:rPr>
                <w:i/>
              </w:rPr>
              <w:softHyphen/>
            </w:r>
            <w:r w:rsidRPr="000D17EB">
              <w:rPr>
                <w:i/>
              </w:rPr>
              <w:t>kyddsmedel samt om ändring av Europa</w:t>
            </w:r>
            <w:r>
              <w:rPr>
                <w:i/>
              </w:rPr>
              <w:softHyphen/>
            </w:r>
            <w:r w:rsidRPr="000D17EB">
              <w:rPr>
                <w:i/>
              </w:rPr>
              <w:t>parla</w:t>
            </w:r>
            <w:r w:rsidRPr="000D17EB">
              <w:rPr>
                <w:i/>
              </w:rPr>
              <w:softHyphen/>
              <w:t>mentets och rådets förord</w:t>
            </w:r>
            <w:r>
              <w:rPr>
                <w:i/>
              </w:rPr>
              <w:softHyphen/>
            </w:r>
            <w:r w:rsidRPr="000D17EB">
              <w:rPr>
                <w:i/>
              </w:rPr>
              <w:t>ningar (EG) nr 999/2001, (EG) nr 396/2005, (EG) nr 1069/2009, (EG) nr 1107/2009, (EU) nr 1151/2012, (EU) nr 652/2014, (EU) 2016/429 och (EU) 2016/2031, rådets förord</w:t>
            </w:r>
            <w:r>
              <w:rPr>
                <w:i/>
              </w:rPr>
              <w:softHyphen/>
            </w:r>
            <w:r w:rsidRPr="000D17EB">
              <w:rPr>
                <w:i/>
              </w:rPr>
              <w:t>ningar (EG) nr 1/2005 och (EG) nr 1099/200</w:t>
            </w:r>
            <w:r>
              <w:rPr>
                <w:i/>
              </w:rPr>
              <w:t xml:space="preserve">9 och rådets direktiv 98/58/EG, </w:t>
            </w:r>
            <w:r w:rsidRPr="000D17EB">
              <w:rPr>
                <w:i/>
              </w:rPr>
              <w:t>1999/74/</w:t>
            </w:r>
            <w:r>
              <w:rPr>
                <w:i/>
              </w:rPr>
              <w:t xml:space="preserve"> </w:t>
            </w:r>
            <w:r w:rsidRPr="000D17EB">
              <w:rPr>
                <w:i/>
              </w:rPr>
              <w:t>EG, 2007/43/EG, 2008/119/</w:t>
            </w:r>
            <w:r>
              <w:rPr>
                <w:i/>
              </w:rPr>
              <w:t xml:space="preserve"> </w:t>
            </w:r>
            <w:r w:rsidRPr="000D17EB">
              <w:rPr>
                <w:i/>
              </w:rPr>
              <w:t>EG och 2008/120/EG och om upphä</w:t>
            </w:r>
            <w:r w:rsidRPr="000D17EB">
              <w:rPr>
                <w:i/>
              </w:rPr>
              <w:softHyphen/>
              <w:t>vande av Europaparla</w:t>
            </w:r>
            <w:r>
              <w:rPr>
                <w:i/>
              </w:rPr>
              <w:softHyphen/>
            </w:r>
            <w:r w:rsidRPr="000D17EB">
              <w:rPr>
                <w:i/>
              </w:rPr>
              <w:t>mentets och rådets förordningar (EG) nr 854/2004 och (EG) nr 882/2004, rådets direktiv 89/608/EEG, 89/662</w:t>
            </w:r>
            <w:r>
              <w:rPr>
                <w:i/>
              </w:rPr>
              <w:softHyphen/>
            </w:r>
            <w:r w:rsidRPr="000D17EB">
              <w:rPr>
                <w:i/>
              </w:rPr>
              <w:t>/EEG, 90/425/EEG, 91/496</w:t>
            </w:r>
            <w:r>
              <w:rPr>
                <w:i/>
              </w:rPr>
              <w:softHyphen/>
            </w:r>
            <w:r w:rsidRPr="000D17EB">
              <w:rPr>
                <w:i/>
              </w:rPr>
              <w:t>/EEG, 96/23/EG, 96/93/EG och 97/78/EG samt rådets beslut 92/438/EEG.</w:t>
            </w:r>
          </w:p>
        </w:tc>
      </w:tr>
      <w:tr w:rsidR="00F71CC6" w14:paraId="171A3AF2" w14:textId="77777777" w:rsidTr="00F71CC6">
        <w:tc>
          <w:tcPr>
            <w:tcW w:w="2500" w:type="pct"/>
            <w:shd w:val="clear" w:color="auto" w:fill="auto"/>
            <w:tcMar>
              <w:left w:w="0" w:type="dxa"/>
            </w:tcMar>
          </w:tcPr>
          <w:p w14:paraId="3AAE3186" w14:textId="77777777" w:rsidR="00F71CC6" w:rsidRPr="008C1B74" w:rsidRDefault="00AB307F" w:rsidP="00F71CC6">
            <w:pPr>
              <w:pStyle w:val="Rubrik4utannumrering"/>
              <w:rPr>
                <w:bCs/>
                <w:i/>
                <w:iCs/>
              </w:rPr>
            </w:pPr>
            <w:r w:rsidRPr="008C1B74">
              <w:rPr>
                <w:i/>
                <w:iCs/>
              </w:rPr>
              <w:t>Kontrollmyndigheternas offentliga kontroll</w:t>
            </w:r>
            <w:r w:rsidRPr="003A3A97">
              <w:rPr>
                <w:b w:val="0"/>
                <w:i/>
                <w:iCs/>
                <w:vertAlign w:val="superscript"/>
              </w:rPr>
              <w:footnoteReference w:id="78"/>
            </w:r>
          </w:p>
        </w:tc>
        <w:tc>
          <w:tcPr>
            <w:tcW w:w="2500" w:type="pct"/>
            <w:shd w:val="clear" w:color="auto" w:fill="auto"/>
            <w:tcMar>
              <w:right w:w="0" w:type="dxa"/>
            </w:tcMar>
          </w:tcPr>
          <w:p w14:paraId="47AEC722" w14:textId="77777777" w:rsidR="00F71CC6" w:rsidRPr="008C1B74" w:rsidRDefault="00AB307F" w:rsidP="00F71CC6">
            <w:pPr>
              <w:pStyle w:val="Rubrik4utannumrering"/>
              <w:rPr>
                <w:i/>
                <w:iCs/>
              </w:rPr>
            </w:pPr>
            <w:r w:rsidRPr="008C1B74">
              <w:rPr>
                <w:i/>
                <w:iCs/>
              </w:rPr>
              <w:t>Offentlig kontroll och annan offentlig verksamhet</w:t>
            </w:r>
          </w:p>
        </w:tc>
      </w:tr>
      <w:tr w:rsidR="00F71CC6" w14:paraId="21F04F7A" w14:textId="77777777" w:rsidTr="00F71CC6">
        <w:tc>
          <w:tcPr>
            <w:tcW w:w="2500" w:type="pct"/>
            <w:shd w:val="clear" w:color="auto" w:fill="auto"/>
            <w:tcMar>
              <w:left w:w="0" w:type="dxa"/>
            </w:tcMar>
          </w:tcPr>
          <w:p w14:paraId="6454165A" w14:textId="77777777" w:rsidR="00F71CC6" w:rsidRDefault="00F71CC6" w:rsidP="00F71CC6">
            <w:pPr>
              <w:pStyle w:val="Brdtextmedindrag"/>
            </w:pPr>
          </w:p>
        </w:tc>
        <w:tc>
          <w:tcPr>
            <w:tcW w:w="2500" w:type="pct"/>
            <w:shd w:val="clear" w:color="auto" w:fill="auto"/>
            <w:tcMar>
              <w:right w:w="0" w:type="dxa"/>
            </w:tcMar>
          </w:tcPr>
          <w:p w14:paraId="08EA5CA1" w14:textId="77777777" w:rsidR="00F71CC6" w:rsidRPr="000D17EB" w:rsidRDefault="00F71CC6" w:rsidP="00F71CC6">
            <w:pPr>
              <w:pStyle w:val="Brdtext"/>
              <w:rPr>
                <w:i/>
              </w:rPr>
            </w:pPr>
          </w:p>
        </w:tc>
      </w:tr>
      <w:tr w:rsidR="00F71CC6" w14:paraId="11E8C02E" w14:textId="77777777" w:rsidTr="00F71CC6">
        <w:tc>
          <w:tcPr>
            <w:tcW w:w="5000" w:type="pct"/>
            <w:gridSpan w:val="2"/>
            <w:shd w:val="clear" w:color="auto" w:fill="auto"/>
            <w:tcMar>
              <w:left w:w="0" w:type="dxa"/>
            </w:tcMar>
          </w:tcPr>
          <w:p w14:paraId="1B25BDA2" w14:textId="77777777" w:rsidR="00F71CC6" w:rsidRPr="00FD022C" w:rsidRDefault="00AB307F" w:rsidP="00F71CC6">
            <w:pPr>
              <w:pStyle w:val="Brdtext"/>
              <w:jc w:val="center"/>
            </w:pPr>
            <w:r>
              <w:t>8 §</w:t>
            </w:r>
            <w:r>
              <w:rPr>
                <w:rStyle w:val="Fotnotsreferens"/>
              </w:rPr>
              <w:footnoteReference w:id="79"/>
            </w:r>
          </w:p>
        </w:tc>
      </w:tr>
      <w:tr w:rsidR="00F71CC6" w14:paraId="7352AA4E" w14:textId="77777777" w:rsidTr="00F71CC6">
        <w:tc>
          <w:tcPr>
            <w:tcW w:w="2500" w:type="pct"/>
            <w:shd w:val="clear" w:color="auto" w:fill="auto"/>
            <w:tcMar>
              <w:left w:w="0" w:type="dxa"/>
            </w:tcMar>
          </w:tcPr>
          <w:p w14:paraId="29214D66" w14:textId="77777777" w:rsidR="00F71CC6" w:rsidRDefault="00AB307F" w:rsidP="00F71CC6">
            <w:pPr>
              <w:pStyle w:val="Brdtextmedindrag"/>
            </w:pPr>
            <w:r w:rsidRPr="003C5FCA">
              <w:t xml:space="preserve">Offentlig kontroll </w:t>
            </w:r>
            <w:r w:rsidRPr="003C5FCA">
              <w:rPr>
                <w:i/>
              </w:rPr>
              <w:t>av efter</w:t>
            </w:r>
            <w:r w:rsidRPr="003C5FCA">
              <w:rPr>
                <w:i/>
              </w:rPr>
              <w:softHyphen/>
              <w:t>levnaden av denna lag, de före</w:t>
            </w:r>
            <w:r w:rsidRPr="003C5FCA">
              <w:rPr>
                <w:i/>
              </w:rPr>
              <w:softHyphen/>
              <w:t>skrifter och beslut som har med</w:t>
            </w:r>
            <w:r>
              <w:rPr>
                <w:i/>
              </w:rPr>
              <w:softHyphen/>
            </w:r>
            <w:r w:rsidRPr="003C5FCA">
              <w:rPr>
                <w:i/>
              </w:rPr>
              <w:t>delats med stöd av lagen, de EG-bestämmelser som kom</w:t>
            </w:r>
            <w:r w:rsidRPr="003C5FCA">
              <w:rPr>
                <w:i/>
              </w:rPr>
              <w:softHyphen/>
              <w:t>pletteras av lagen och de beslut som har meddelats med stöd av EG-be</w:t>
            </w:r>
            <w:r>
              <w:rPr>
                <w:i/>
              </w:rPr>
              <w:softHyphen/>
            </w:r>
            <w:r w:rsidRPr="003C5FCA">
              <w:rPr>
                <w:i/>
              </w:rPr>
              <w:t>stämmelserna</w:t>
            </w:r>
            <w:r w:rsidRPr="003C5FCA">
              <w:t xml:space="preserve"> utövas av Jord</w:t>
            </w:r>
            <w:r>
              <w:softHyphen/>
            </w:r>
            <w:r w:rsidRPr="003C5FCA">
              <w:t xml:space="preserve">bruksverket och </w:t>
            </w:r>
            <w:r w:rsidRPr="003C5FCA">
              <w:rPr>
                <w:i/>
              </w:rPr>
              <w:t>länsstyrel</w:t>
            </w:r>
            <w:r w:rsidRPr="003C5FCA">
              <w:rPr>
                <w:i/>
              </w:rPr>
              <w:softHyphen/>
              <w:t>sen</w:t>
            </w:r>
            <w:r>
              <w:rPr>
                <w:i/>
              </w:rPr>
              <w:t xml:space="preserve"> i enlighet med vad regeringen bestämmer.</w:t>
            </w:r>
          </w:p>
        </w:tc>
        <w:tc>
          <w:tcPr>
            <w:tcW w:w="2500" w:type="pct"/>
            <w:shd w:val="clear" w:color="auto" w:fill="auto"/>
            <w:tcMar>
              <w:right w:w="0" w:type="dxa"/>
            </w:tcMar>
          </w:tcPr>
          <w:p w14:paraId="7DA30DBB" w14:textId="77777777" w:rsidR="00F71CC6" w:rsidRPr="000D17EB" w:rsidRDefault="00AB307F" w:rsidP="00F71CC6">
            <w:pPr>
              <w:pStyle w:val="Brdtext"/>
              <w:rPr>
                <w:i/>
              </w:rPr>
            </w:pPr>
            <w:r w:rsidRPr="003C5FCA">
              <w:t xml:space="preserve">Offentlig kontroll </w:t>
            </w:r>
            <w:r w:rsidRPr="00B02C13">
              <w:t>utövas</w:t>
            </w:r>
            <w:r w:rsidRPr="003C5FCA">
              <w:t xml:space="preserve"> av Jordbruksverket och </w:t>
            </w:r>
            <w:r w:rsidRPr="00093537">
              <w:rPr>
                <w:i/>
              </w:rPr>
              <w:t>länsstyrel</w:t>
            </w:r>
            <w:r>
              <w:rPr>
                <w:i/>
              </w:rPr>
              <w:softHyphen/>
            </w:r>
            <w:r w:rsidRPr="00093537">
              <w:rPr>
                <w:i/>
              </w:rPr>
              <w:t>serna</w:t>
            </w:r>
            <w:r>
              <w:rPr>
                <w:i/>
              </w:rPr>
              <w:t>.</w:t>
            </w:r>
          </w:p>
        </w:tc>
      </w:tr>
      <w:tr w:rsidR="00F71CC6" w14:paraId="436180AD" w14:textId="77777777" w:rsidTr="00F71CC6">
        <w:tc>
          <w:tcPr>
            <w:tcW w:w="2500" w:type="pct"/>
            <w:shd w:val="clear" w:color="auto" w:fill="auto"/>
            <w:tcMar>
              <w:left w:w="0" w:type="dxa"/>
            </w:tcMar>
          </w:tcPr>
          <w:p w14:paraId="455C576A" w14:textId="77777777" w:rsidR="00F71CC6" w:rsidRPr="003C5FCA" w:rsidRDefault="00AB307F" w:rsidP="00F71CC6">
            <w:pPr>
              <w:pStyle w:val="Brdtextmedindrag"/>
            </w:pPr>
            <w:r w:rsidRPr="003C5FCA" w:rsidDel="00FD3CFE">
              <w:t xml:space="preserve">Offentlig kontroll av </w:t>
            </w:r>
            <w:r w:rsidRPr="00FC23B5">
              <w:rPr>
                <w:i/>
              </w:rPr>
              <w:t>efter</w:t>
            </w:r>
            <w:r>
              <w:rPr>
                <w:i/>
              </w:rPr>
              <w:softHyphen/>
            </w:r>
            <w:r w:rsidRPr="00FC23B5">
              <w:rPr>
                <w:i/>
              </w:rPr>
              <w:t xml:space="preserve">levnaden av beslut i enskilda fall </w:t>
            </w:r>
            <w:r w:rsidDel="00FD3CFE">
              <w:t>en</w:t>
            </w:r>
            <w:r w:rsidDel="00FD3CFE">
              <w:softHyphen/>
              <w:t>ligt 4 eller 5 </w:t>
            </w:r>
            <w:r w:rsidRPr="003C5FCA" w:rsidDel="00FD3CFE">
              <w:t>§ får också utövas av en veterinär som utses av Jord</w:t>
            </w:r>
            <w:r w:rsidRPr="003C5FCA" w:rsidDel="00FD3CFE">
              <w:softHyphen/>
              <w:t>b</w:t>
            </w:r>
            <w:r w:rsidDel="00FD3CFE">
              <w:t>ruksverket eller läns</w:t>
            </w:r>
            <w:r>
              <w:softHyphen/>
            </w:r>
            <w:r w:rsidDel="00FD3CFE">
              <w:t>styrelsen.</w:t>
            </w:r>
          </w:p>
        </w:tc>
        <w:tc>
          <w:tcPr>
            <w:tcW w:w="2500" w:type="pct"/>
            <w:shd w:val="clear" w:color="auto" w:fill="auto"/>
            <w:tcMar>
              <w:right w:w="0" w:type="dxa"/>
            </w:tcMar>
          </w:tcPr>
          <w:p w14:paraId="029258B3" w14:textId="77777777" w:rsidR="00F71CC6" w:rsidRPr="003C5FCA" w:rsidRDefault="00AB307F" w:rsidP="00F71CC6">
            <w:pPr>
              <w:pStyle w:val="Brdtextmedindrag"/>
            </w:pPr>
            <w:r w:rsidRPr="003C5FCA" w:rsidDel="00FD3CFE">
              <w:t xml:space="preserve">Offentlig kontroll av </w:t>
            </w:r>
            <w:r w:rsidRPr="00FC23B5">
              <w:rPr>
                <w:i/>
              </w:rPr>
              <w:t xml:space="preserve">att beslut i det enskilda fallet </w:t>
            </w:r>
            <w:r w:rsidRPr="00FC23B5" w:rsidDel="00FD3CFE">
              <w:t>en</w:t>
            </w:r>
            <w:r w:rsidRPr="00FC23B5" w:rsidDel="00FD3CFE">
              <w:softHyphen/>
              <w:t>ligt 4 eller 5 §</w:t>
            </w:r>
            <w:r w:rsidRPr="00FC23B5" w:rsidDel="00FD3CFE">
              <w:rPr>
                <w:i/>
              </w:rPr>
              <w:t xml:space="preserve"> </w:t>
            </w:r>
            <w:r w:rsidRPr="00FC23B5">
              <w:rPr>
                <w:i/>
              </w:rPr>
              <w:t xml:space="preserve">följs </w:t>
            </w:r>
            <w:r w:rsidRPr="003C5FCA" w:rsidDel="00FD3CFE">
              <w:t xml:space="preserve">får också </w:t>
            </w:r>
            <w:r w:rsidRPr="00B02C13">
              <w:t>utö</w:t>
            </w:r>
            <w:r>
              <w:t>vas</w:t>
            </w:r>
            <w:r w:rsidRPr="003C5FCA" w:rsidDel="00FD3CFE">
              <w:t xml:space="preserve"> av en veterinär som utses av Jord</w:t>
            </w:r>
            <w:r w:rsidRPr="003C5FCA" w:rsidDel="00FD3CFE">
              <w:softHyphen/>
              <w:t>b</w:t>
            </w:r>
            <w:r w:rsidDel="00FD3CFE">
              <w:t>ruksverket</w:t>
            </w:r>
            <w:r>
              <w:t xml:space="preserve"> eller länsstyrelsen.</w:t>
            </w:r>
          </w:p>
        </w:tc>
      </w:tr>
      <w:tr w:rsidR="00F71CC6" w14:paraId="05540A4D" w14:textId="77777777" w:rsidTr="00F71CC6">
        <w:tc>
          <w:tcPr>
            <w:tcW w:w="2500" w:type="pct"/>
            <w:shd w:val="clear" w:color="auto" w:fill="auto"/>
            <w:tcMar>
              <w:left w:w="0" w:type="dxa"/>
            </w:tcMar>
          </w:tcPr>
          <w:p w14:paraId="0E9248CA" w14:textId="77777777" w:rsidR="00F71CC6" w:rsidRPr="003C5FCA" w:rsidDel="00FD3CFE" w:rsidRDefault="00F71CC6" w:rsidP="00F71CC6">
            <w:pPr>
              <w:pStyle w:val="Brdtextmedindrag"/>
            </w:pPr>
          </w:p>
        </w:tc>
        <w:tc>
          <w:tcPr>
            <w:tcW w:w="2500" w:type="pct"/>
            <w:shd w:val="clear" w:color="auto" w:fill="auto"/>
            <w:tcMar>
              <w:right w:w="0" w:type="dxa"/>
            </w:tcMar>
          </w:tcPr>
          <w:p w14:paraId="1CFF32FE" w14:textId="77777777" w:rsidR="00F71CC6" w:rsidRPr="003D1347" w:rsidDel="00FD3CFE" w:rsidRDefault="00AB307F" w:rsidP="00F71CC6">
            <w:pPr>
              <w:pStyle w:val="Brdtextmedindrag"/>
              <w:rPr>
                <w:i/>
                <w:iCs/>
              </w:rPr>
            </w:pPr>
            <w:r w:rsidRPr="003D1347">
              <w:rPr>
                <w:i/>
                <w:iCs/>
              </w:rPr>
              <w:t>Om inte något annat följer av denna lag utför kontroll</w:t>
            </w:r>
            <w:r w:rsidRPr="003D1347">
              <w:rPr>
                <w:i/>
                <w:iCs/>
              </w:rPr>
              <w:softHyphen/>
              <w:t>myn</w:t>
            </w:r>
            <w:r w:rsidRPr="003D1347">
              <w:rPr>
                <w:i/>
                <w:iCs/>
              </w:rPr>
              <w:softHyphen/>
              <w:t>digheterna även annan offentlig verksamhet.</w:t>
            </w:r>
          </w:p>
        </w:tc>
      </w:tr>
    </w:tbl>
    <w:p w14:paraId="041BDF27" w14:textId="77777777" w:rsidR="00F71CC6" w:rsidRPr="00C57856" w:rsidRDefault="00F71CC6" w:rsidP="00F71CC6">
      <w:pPr>
        <w:pStyle w:val="Brdtextmedindrag"/>
      </w:pPr>
    </w:p>
    <w:p w14:paraId="3C4C90F8" w14:textId="77777777" w:rsidR="00F71CC6" w:rsidRDefault="00AB307F" w:rsidP="00F71CC6">
      <w:pPr>
        <w:pStyle w:val="Brdtextmedindrag"/>
        <w:jc w:val="center"/>
      </w:pPr>
      <w:r>
        <w:t>8 a §</w:t>
      </w:r>
      <w:r>
        <w:rPr>
          <w:rStyle w:val="Fotnotsreferens"/>
        </w:rPr>
        <w:footnoteReference w:id="80"/>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3E23009" w14:textId="77777777" w:rsidTr="00F71CC6">
        <w:tc>
          <w:tcPr>
            <w:tcW w:w="5000" w:type="pct"/>
            <w:gridSpan w:val="2"/>
            <w:shd w:val="clear" w:color="auto" w:fill="auto"/>
            <w:tcMar>
              <w:left w:w="0" w:type="dxa"/>
            </w:tcMar>
          </w:tcPr>
          <w:p w14:paraId="60623D9A" w14:textId="77777777" w:rsidR="00F71CC6" w:rsidRDefault="00AB307F" w:rsidP="00F71CC6">
            <w:pPr>
              <w:pStyle w:val="Brdtextmedindrag"/>
            </w:pPr>
            <w:r>
              <w:t>Jordbruksverket samordnar övriga kontrollmyndigheters verksamhet och lämnar råd och hjälp i denna verksamhet.</w:t>
            </w:r>
          </w:p>
        </w:tc>
      </w:tr>
      <w:tr w:rsidR="00F71CC6" w14:paraId="068549DD" w14:textId="77777777" w:rsidTr="00F71CC6">
        <w:tc>
          <w:tcPr>
            <w:tcW w:w="2500" w:type="pct"/>
            <w:shd w:val="clear" w:color="auto" w:fill="auto"/>
            <w:tcMar>
              <w:left w:w="0" w:type="dxa"/>
            </w:tcMar>
          </w:tcPr>
          <w:p w14:paraId="0759A31D" w14:textId="77777777" w:rsidR="00F71CC6" w:rsidRDefault="00AB307F" w:rsidP="00F71CC6">
            <w:pPr>
              <w:pStyle w:val="Brdtextmedindrag"/>
            </w:pPr>
            <w:r>
              <w:t xml:space="preserve">Den myndighet som utövar offentlig kontroll </w:t>
            </w:r>
            <w:r w:rsidRPr="008517AA">
              <w:rPr>
                <w:i/>
              </w:rPr>
              <w:t>skall</w:t>
            </w:r>
            <w:r>
              <w:t xml:space="preserve"> genom rådgivning, information och på annat sätt underlätta för den enskilde att fullgöra sina skyldigheter enligt lagen, de föreskrifter och beslut som har meddelats med stöd av lagen, de </w:t>
            </w:r>
            <w:r w:rsidRPr="00195245">
              <w:rPr>
                <w:i/>
              </w:rPr>
              <w:t>EG-bestämmelser</w:t>
            </w:r>
            <w:r>
              <w:t xml:space="preserve"> som komplet</w:t>
            </w:r>
            <w:r>
              <w:softHyphen/>
              <w:t xml:space="preserve">teras av lagen och de beslut som har meddelats med stöd av </w:t>
            </w:r>
            <w:r w:rsidRPr="00195245">
              <w:rPr>
                <w:i/>
              </w:rPr>
              <w:t>EG-bestämmelserna.</w:t>
            </w:r>
          </w:p>
        </w:tc>
        <w:tc>
          <w:tcPr>
            <w:tcW w:w="2500" w:type="pct"/>
            <w:shd w:val="clear" w:color="auto" w:fill="auto"/>
          </w:tcPr>
          <w:p w14:paraId="14D33AD9" w14:textId="77777777" w:rsidR="00F71CC6" w:rsidRDefault="00AB307F" w:rsidP="00F71CC6">
            <w:pPr>
              <w:pStyle w:val="Brdtextmedindrag"/>
            </w:pPr>
            <w:r>
              <w:t xml:space="preserve">Den myndighet som utövar offentlig kontroll </w:t>
            </w:r>
            <w:r w:rsidRPr="008517AA">
              <w:rPr>
                <w:i/>
              </w:rPr>
              <w:t>ska</w:t>
            </w:r>
            <w:r>
              <w:t xml:space="preserve"> genom rådgivning, information och på annat sätt underlätta för den enskilde att fullgöra sina skyldigheter enligt lagen, </w:t>
            </w:r>
            <w:r w:rsidRPr="00E06630">
              <w:rPr>
                <w:i/>
              </w:rPr>
              <w:t>enligt</w:t>
            </w:r>
            <w:r>
              <w:t xml:space="preserve"> de föreskrifter och beslut som har meddelats med stöd av lagen, de </w:t>
            </w:r>
            <w:r w:rsidRPr="00195245">
              <w:rPr>
                <w:i/>
              </w:rPr>
              <w:t>E</w:t>
            </w:r>
            <w:r>
              <w:rPr>
                <w:i/>
              </w:rPr>
              <w:t>U</w:t>
            </w:r>
            <w:r w:rsidRPr="00195245">
              <w:rPr>
                <w:i/>
              </w:rPr>
              <w:t>-bestämmelser</w:t>
            </w:r>
            <w:r>
              <w:t xml:space="preserve"> som komplet</w:t>
            </w:r>
            <w:r>
              <w:softHyphen/>
              <w:t xml:space="preserve">teras av lagen och </w:t>
            </w:r>
            <w:r w:rsidRPr="00E06630">
              <w:rPr>
                <w:i/>
              </w:rPr>
              <w:t>enlig</w:t>
            </w:r>
            <w:r>
              <w:rPr>
                <w:i/>
              </w:rPr>
              <w:t>t</w:t>
            </w:r>
            <w:r>
              <w:t xml:space="preserve"> de beslut som har meddelats med stöd av </w:t>
            </w:r>
            <w:r w:rsidRPr="00195245">
              <w:rPr>
                <w:i/>
              </w:rPr>
              <w:t>E</w:t>
            </w:r>
            <w:r>
              <w:rPr>
                <w:i/>
              </w:rPr>
              <w:t>U</w:t>
            </w:r>
            <w:r w:rsidRPr="00195245">
              <w:rPr>
                <w:i/>
              </w:rPr>
              <w:t>-bestäm</w:t>
            </w:r>
            <w:r>
              <w:rPr>
                <w:i/>
              </w:rPr>
              <w:softHyphen/>
            </w:r>
            <w:r w:rsidRPr="00195245">
              <w:rPr>
                <w:i/>
              </w:rPr>
              <w:t>melserna.</w:t>
            </w:r>
          </w:p>
        </w:tc>
      </w:tr>
      <w:tr w:rsidR="00F71CC6" w14:paraId="782885EC" w14:textId="77777777" w:rsidTr="00F71CC6">
        <w:tc>
          <w:tcPr>
            <w:tcW w:w="2500" w:type="pct"/>
            <w:shd w:val="clear" w:color="auto" w:fill="auto"/>
            <w:tcMar>
              <w:left w:w="0" w:type="dxa"/>
            </w:tcMar>
          </w:tcPr>
          <w:p w14:paraId="426F4B26" w14:textId="77777777" w:rsidR="00F71CC6" w:rsidRDefault="00F71CC6" w:rsidP="00F71CC6">
            <w:pPr>
              <w:pStyle w:val="Brdtextmedindrag"/>
            </w:pPr>
          </w:p>
        </w:tc>
        <w:tc>
          <w:tcPr>
            <w:tcW w:w="2500" w:type="pct"/>
            <w:shd w:val="clear" w:color="auto" w:fill="auto"/>
          </w:tcPr>
          <w:p w14:paraId="42A2BC8F" w14:textId="77777777" w:rsidR="00F71CC6" w:rsidRDefault="00AB307F" w:rsidP="00F71CC6">
            <w:pPr>
              <w:pStyle w:val="Rubrik4utannumrering"/>
            </w:pPr>
            <w:r w:rsidRPr="006E24EE">
              <w:rPr>
                <w:i/>
              </w:rPr>
              <w:t>Förvaltningslagens tillämpning</w:t>
            </w:r>
          </w:p>
        </w:tc>
      </w:tr>
      <w:tr w:rsidR="00F71CC6" w14:paraId="1DB8EFD5" w14:textId="77777777" w:rsidTr="00F71CC6">
        <w:tc>
          <w:tcPr>
            <w:tcW w:w="2500" w:type="pct"/>
            <w:shd w:val="clear" w:color="auto" w:fill="auto"/>
            <w:tcMar>
              <w:left w:w="0" w:type="dxa"/>
            </w:tcMar>
          </w:tcPr>
          <w:p w14:paraId="45A6B5FB" w14:textId="77777777" w:rsidR="00F71CC6" w:rsidRDefault="00F71CC6" w:rsidP="00F71CC6">
            <w:pPr>
              <w:pStyle w:val="Brdtextmedindrag"/>
            </w:pPr>
          </w:p>
        </w:tc>
        <w:tc>
          <w:tcPr>
            <w:tcW w:w="2500" w:type="pct"/>
            <w:shd w:val="clear" w:color="auto" w:fill="auto"/>
          </w:tcPr>
          <w:p w14:paraId="27A032C8" w14:textId="77777777" w:rsidR="00F71CC6" w:rsidRPr="00EE3BFC" w:rsidRDefault="00AB307F" w:rsidP="00F71CC6">
            <w:pPr>
              <w:pStyle w:val="Brdtext"/>
              <w:rPr>
                <w:i/>
              </w:rPr>
            </w:pPr>
            <w:r w:rsidRPr="00EE3BFC">
              <w:rPr>
                <w:i/>
              </w:rPr>
              <w:t xml:space="preserve">8 b § </w:t>
            </w:r>
          </w:p>
          <w:p w14:paraId="47C8D8E7" w14:textId="77777777" w:rsidR="00F71CC6" w:rsidRPr="00E77309" w:rsidRDefault="00AB307F" w:rsidP="00F71CC6">
            <w:pPr>
              <w:pStyle w:val="Brdtextmedindrag"/>
              <w:rPr>
                <w:i/>
              </w:rPr>
            </w:pPr>
            <w:r w:rsidRPr="003254E6">
              <w:rPr>
                <w:i/>
              </w:rPr>
              <w:t>Vid</w:t>
            </w:r>
            <w:r>
              <w:rPr>
                <w:i/>
              </w:rPr>
              <w:t xml:space="preserve"> offentlig kontroll eller annan offentlig verksamhet som utförs </w:t>
            </w:r>
            <w:r w:rsidRPr="00E77309">
              <w:rPr>
                <w:i/>
              </w:rPr>
              <w:t>av ett organ med delegerade uppgifter eller</w:t>
            </w:r>
            <w:r>
              <w:rPr>
                <w:i/>
              </w:rPr>
              <w:t xml:space="preserve"> av</w:t>
            </w:r>
            <w:r w:rsidRPr="00E77309">
              <w:rPr>
                <w:i/>
              </w:rPr>
              <w:t xml:space="preserve"> en fysisk person som har delegerats vissa uppgif</w:t>
            </w:r>
            <w:r w:rsidRPr="00E77309">
              <w:rPr>
                <w:i/>
              </w:rPr>
              <w:softHyphen/>
              <w:t>ter tillämpas följande bestämmelser i förvaltningslagen (2017:900):</w:t>
            </w:r>
          </w:p>
          <w:p w14:paraId="7F36033C" w14:textId="77777777" w:rsidR="00F71CC6" w:rsidRPr="0004049B" w:rsidRDefault="00AB307F" w:rsidP="00F71CC6">
            <w:pPr>
              <w:pStyle w:val="Brdtext"/>
              <w:rPr>
                <w:i/>
              </w:rPr>
            </w:pPr>
            <w:r w:rsidRPr="0004049B">
              <w:rPr>
                <w:i/>
              </w:rPr>
              <w:t xml:space="preserve"> –</w:t>
            </w:r>
            <w:r>
              <w:rPr>
                <w:i/>
              </w:rPr>
              <w:t> </w:t>
            </w:r>
            <w:r w:rsidRPr="0004049B">
              <w:rPr>
                <w:i/>
              </w:rPr>
              <w:t>5</w:t>
            </w:r>
            <w:r>
              <w:rPr>
                <w:i/>
              </w:rPr>
              <w:t> </w:t>
            </w:r>
            <w:r w:rsidRPr="0004049B">
              <w:rPr>
                <w:i/>
              </w:rPr>
              <w:t>§ om legalitet, objektivitet och proportionalitet,</w:t>
            </w:r>
          </w:p>
          <w:p w14:paraId="56271586" w14:textId="77777777" w:rsidR="00F71CC6" w:rsidRPr="0004049B" w:rsidRDefault="00AB307F" w:rsidP="00F71CC6">
            <w:pPr>
              <w:pStyle w:val="Brdtext"/>
              <w:rPr>
                <w:i/>
              </w:rPr>
            </w:pPr>
            <w:r w:rsidRPr="0004049B">
              <w:rPr>
                <w:i/>
              </w:rPr>
              <w:t>–</w:t>
            </w:r>
            <w:r>
              <w:rPr>
                <w:i/>
              </w:rPr>
              <w:t> </w:t>
            </w:r>
            <w:r w:rsidRPr="0004049B">
              <w:rPr>
                <w:i/>
              </w:rPr>
              <w:t>10</w:t>
            </w:r>
            <w:r>
              <w:rPr>
                <w:i/>
              </w:rPr>
              <w:t> </w:t>
            </w:r>
            <w:r w:rsidRPr="0004049B">
              <w:rPr>
                <w:i/>
              </w:rPr>
              <w:t>§ om partsinsyn,</w:t>
            </w:r>
          </w:p>
          <w:p w14:paraId="347191EB" w14:textId="77777777" w:rsidR="00F71CC6" w:rsidRPr="0004049B" w:rsidRDefault="00AB307F" w:rsidP="00F71CC6">
            <w:pPr>
              <w:pStyle w:val="Brdtext"/>
              <w:rPr>
                <w:i/>
              </w:rPr>
            </w:pPr>
            <w:r w:rsidRPr="0004049B">
              <w:rPr>
                <w:i/>
              </w:rPr>
              <w:t>–</w:t>
            </w:r>
            <w:r>
              <w:rPr>
                <w:i/>
              </w:rPr>
              <w:t> </w:t>
            </w:r>
            <w:r w:rsidRPr="0004049B">
              <w:rPr>
                <w:i/>
              </w:rPr>
              <w:t>16–18 §§ om jäv,</w:t>
            </w:r>
          </w:p>
          <w:p w14:paraId="03F7AEDB" w14:textId="77777777" w:rsidR="00F71CC6" w:rsidRPr="0004049B" w:rsidRDefault="00AB307F" w:rsidP="00F71CC6">
            <w:pPr>
              <w:pStyle w:val="Brdtext"/>
              <w:rPr>
                <w:i/>
              </w:rPr>
            </w:pPr>
            <w:r w:rsidRPr="0004049B">
              <w:rPr>
                <w:i/>
              </w:rPr>
              <w:t>–</w:t>
            </w:r>
            <w:r>
              <w:rPr>
                <w:i/>
              </w:rPr>
              <w:t> </w:t>
            </w:r>
            <w:r w:rsidRPr="0004049B">
              <w:rPr>
                <w:i/>
              </w:rPr>
              <w:t>23</w:t>
            </w:r>
            <w:r>
              <w:rPr>
                <w:i/>
              </w:rPr>
              <w:t> </w:t>
            </w:r>
            <w:r w:rsidRPr="0004049B">
              <w:rPr>
                <w:i/>
              </w:rPr>
              <w:t>§ om utredningsansvaret,</w:t>
            </w:r>
          </w:p>
          <w:p w14:paraId="4FFBA9CD" w14:textId="77777777" w:rsidR="00F71CC6" w:rsidRPr="0004049B" w:rsidRDefault="00AB307F" w:rsidP="00F71CC6">
            <w:pPr>
              <w:pStyle w:val="Brdtext"/>
              <w:rPr>
                <w:i/>
              </w:rPr>
            </w:pPr>
            <w:r w:rsidRPr="0004049B">
              <w:rPr>
                <w:i/>
              </w:rPr>
              <w:t>–</w:t>
            </w:r>
            <w:r>
              <w:rPr>
                <w:i/>
              </w:rPr>
              <w:t> </w:t>
            </w:r>
            <w:r w:rsidRPr="0004049B">
              <w:rPr>
                <w:i/>
              </w:rPr>
              <w:t>24</w:t>
            </w:r>
            <w:r>
              <w:rPr>
                <w:i/>
              </w:rPr>
              <w:t> </w:t>
            </w:r>
            <w:r w:rsidRPr="0004049B">
              <w:rPr>
                <w:i/>
              </w:rPr>
              <w:t>§ om när man får lämna uppgifter muntligt,</w:t>
            </w:r>
          </w:p>
          <w:p w14:paraId="04ADF7B1" w14:textId="77777777" w:rsidR="00F71CC6" w:rsidRPr="0004049B" w:rsidRDefault="00AB307F" w:rsidP="00F71CC6">
            <w:pPr>
              <w:pStyle w:val="Brdtext"/>
              <w:rPr>
                <w:i/>
              </w:rPr>
            </w:pPr>
            <w:r w:rsidRPr="0004049B">
              <w:rPr>
                <w:i/>
              </w:rPr>
              <w:t>–</w:t>
            </w:r>
            <w:r>
              <w:rPr>
                <w:i/>
              </w:rPr>
              <w:t> </w:t>
            </w:r>
            <w:r w:rsidRPr="0004049B">
              <w:rPr>
                <w:i/>
              </w:rPr>
              <w:t>25</w:t>
            </w:r>
            <w:r>
              <w:rPr>
                <w:i/>
              </w:rPr>
              <w:t> </w:t>
            </w:r>
            <w:r w:rsidRPr="0004049B">
              <w:rPr>
                <w:i/>
              </w:rPr>
              <w:t>§ om kommunikation,</w:t>
            </w:r>
          </w:p>
          <w:p w14:paraId="2103E917" w14:textId="77777777" w:rsidR="00F71CC6" w:rsidRPr="0004049B" w:rsidRDefault="00AB307F" w:rsidP="00F71CC6">
            <w:pPr>
              <w:pStyle w:val="Brdtext"/>
              <w:rPr>
                <w:i/>
              </w:rPr>
            </w:pPr>
            <w:r w:rsidRPr="0004049B">
              <w:rPr>
                <w:i/>
              </w:rPr>
              <w:t>–</w:t>
            </w:r>
            <w:r>
              <w:rPr>
                <w:i/>
              </w:rPr>
              <w:t> </w:t>
            </w:r>
            <w:r w:rsidRPr="0004049B">
              <w:rPr>
                <w:i/>
              </w:rPr>
              <w:t>27</w:t>
            </w:r>
            <w:r>
              <w:rPr>
                <w:i/>
              </w:rPr>
              <w:t> </w:t>
            </w:r>
            <w:r w:rsidRPr="0004049B">
              <w:rPr>
                <w:i/>
              </w:rPr>
              <w:t>§ om dokumentation av uppgifter,</w:t>
            </w:r>
          </w:p>
          <w:p w14:paraId="2E11DC24" w14:textId="77777777" w:rsidR="00F71CC6" w:rsidRPr="0004049B" w:rsidRDefault="00AB307F" w:rsidP="00F71CC6">
            <w:pPr>
              <w:pStyle w:val="Brdtext"/>
              <w:rPr>
                <w:i/>
              </w:rPr>
            </w:pPr>
            <w:r w:rsidRPr="0004049B">
              <w:rPr>
                <w:i/>
              </w:rPr>
              <w:t>–</w:t>
            </w:r>
            <w:r>
              <w:rPr>
                <w:i/>
              </w:rPr>
              <w:t> </w:t>
            </w:r>
            <w:r w:rsidRPr="0004049B">
              <w:rPr>
                <w:i/>
              </w:rPr>
              <w:t>31</w:t>
            </w:r>
            <w:r>
              <w:rPr>
                <w:i/>
              </w:rPr>
              <w:t> </w:t>
            </w:r>
            <w:r w:rsidRPr="0004049B">
              <w:rPr>
                <w:i/>
              </w:rPr>
              <w:t>§ om dokumentation av beslut,</w:t>
            </w:r>
          </w:p>
          <w:p w14:paraId="7E37212C" w14:textId="77777777" w:rsidR="00F71CC6" w:rsidRPr="0004049B" w:rsidRDefault="00AB307F" w:rsidP="00F71CC6">
            <w:pPr>
              <w:pStyle w:val="Brdtext"/>
              <w:rPr>
                <w:i/>
              </w:rPr>
            </w:pPr>
            <w:r w:rsidRPr="0004049B">
              <w:rPr>
                <w:i/>
              </w:rPr>
              <w:t>–</w:t>
            </w:r>
            <w:r>
              <w:rPr>
                <w:i/>
              </w:rPr>
              <w:t> </w:t>
            </w:r>
            <w:r w:rsidRPr="0004049B">
              <w:rPr>
                <w:i/>
              </w:rPr>
              <w:t>32</w:t>
            </w:r>
            <w:r>
              <w:rPr>
                <w:i/>
              </w:rPr>
              <w:t> </w:t>
            </w:r>
            <w:r w:rsidRPr="0004049B">
              <w:rPr>
                <w:i/>
              </w:rPr>
              <w:t>§ om motivering av beslut,</w:t>
            </w:r>
          </w:p>
          <w:p w14:paraId="24009BDB" w14:textId="77777777" w:rsidR="00F71CC6" w:rsidRPr="0004049B" w:rsidRDefault="00AB307F" w:rsidP="00F71CC6">
            <w:pPr>
              <w:pStyle w:val="Brdtext"/>
              <w:rPr>
                <w:i/>
              </w:rPr>
            </w:pPr>
            <w:r w:rsidRPr="0004049B">
              <w:rPr>
                <w:i/>
              </w:rPr>
              <w:t>–</w:t>
            </w:r>
            <w:r>
              <w:rPr>
                <w:i/>
              </w:rPr>
              <w:t> </w:t>
            </w:r>
            <w:r w:rsidRPr="0004049B">
              <w:rPr>
                <w:i/>
              </w:rPr>
              <w:t>33 och 34 §§ om underrättelse om innehållet i beslut och hu</w:t>
            </w:r>
            <w:r>
              <w:rPr>
                <w:i/>
              </w:rPr>
              <w:t>r ett överklagande går till, och</w:t>
            </w:r>
          </w:p>
          <w:p w14:paraId="4667F899" w14:textId="77777777" w:rsidR="00F71CC6" w:rsidRPr="006E24EE" w:rsidRDefault="00AB307F" w:rsidP="00F71CC6">
            <w:pPr>
              <w:pStyle w:val="Brdtext"/>
            </w:pPr>
            <w:r w:rsidRPr="00047C86">
              <w:rPr>
                <w:i/>
              </w:rPr>
              <w:t>–</w:t>
            </w:r>
            <w:r>
              <w:rPr>
                <w:i/>
              </w:rPr>
              <w:t> </w:t>
            </w:r>
            <w:r w:rsidRPr="00047C86">
              <w:rPr>
                <w:i/>
              </w:rPr>
              <w:t>36</w:t>
            </w:r>
            <w:r>
              <w:rPr>
                <w:i/>
              </w:rPr>
              <w:t> </w:t>
            </w:r>
            <w:r w:rsidRPr="00047C86">
              <w:rPr>
                <w:i/>
              </w:rPr>
              <w:t>§ om rättelse av skrivfel och liknande</w:t>
            </w:r>
            <w:r>
              <w:rPr>
                <w:i/>
              </w:rPr>
              <w:t>.</w:t>
            </w:r>
          </w:p>
        </w:tc>
      </w:tr>
      <w:tr w:rsidR="00F71CC6" w14:paraId="61A2951D" w14:textId="77777777" w:rsidTr="00F71CC6">
        <w:tc>
          <w:tcPr>
            <w:tcW w:w="2500" w:type="pct"/>
            <w:shd w:val="clear" w:color="auto" w:fill="auto"/>
            <w:tcMar>
              <w:left w:w="0" w:type="dxa"/>
            </w:tcMar>
          </w:tcPr>
          <w:p w14:paraId="5AD58795" w14:textId="77777777" w:rsidR="00F71CC6" w:rsidRDefault="00F71CC6" w:rsidP="00F71CC6">
            <w:pPr>
              <w:pStyle w:val="Brdtextmedindrag"/>
            </w:pPr>
          </w:p>
        </w:tc>
        <w:tc>
          <w:tcPr>
            <w:tcW w:w="2500" w:type="pct"/>
            <w:shd w:val="clear" w:color="auto" w:fill="auto"/>
          </w:tcPr>
          <w:p w14:paraId="4CBF4ABA" w14:textId="77777777" w:rsidR="00F71CC6" w:rsidRPr="003D1347" w:rsidRDefault="00AB307F" w:rsidP="00F71CC6">
            <w:pPr>
              <w:pStyle w:val="Rubrik4utannumrering"/>
              <w:rPr>
                <w:i/>
                <w:iCs/>
              </w:rPr>
            </w:pPr>
            <w:r w:rsidRPr="003D1347">
              <w:rPr>
                <w:i/>
                <w:iCs/>
              </w:rPr>
              <w:t>Tystnadsplikt</w:t>
            </w:r>
          </w:p>
        </w:tc>
      </w:tr>
    </w:tbl>
    <w:p w14:paraId="353F67AE"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9B77886" w14:textId="77777777" w:rsidTr="00F71CC6">
        <w:tc>
          <w:tcPr>
            <w:tcW w:w="2500" w:type="pct"/>
            <w:shd w:val="clear" w:color="auto" w:fill="auto"/>
            <w:tcMar>
              <w:left w:w="0" w:type="dxa"/>
            </w:tcMar>
          </w:tcPr>
          <w:p w14:paraId="5C795880" w14:textId="77777777" w:rsidR="00F71CC6" w:rsidRDefault="00F71CC6" w:rsidP="00F71CC6">
            <w:pPr>
              <w:pStyle w:val="Brdtextmedindrag"/>
            </w:pPr>
          </w:p>
        </w:tc>
        <w:tc>
          <w:tcPr>
            <w:tcW w:w="2500" w:type="pct"/>
            <w:shd w:val="clear" w:color="auto" w:fill="auto"/>
            <w:tcMar>
              <w:right w:w="0" w:type="dxa"/>
            </w:tcMar>
          </w:tcPr>
          <w:p w14:paraId="3644FB9F" w14:textId="77777777" w:rsidR="00F71CC6" w:rsidRPr="00D23AF6" w:rsidRDefault="00AB307F" w:rsidP="00F71CC6">
            <w:pPr>
              <w:pStyle w:val="Brdtext"/>
              <w:rPr>
                <w:i/>
                <w:iCs/>
              </w:rPr>
            </w:pPr>
            <w:r w:rsidRPr="00D23AF6">
              <w:rPr>
                <w:i/>
                <w:iCs/>
              </w:rPr>
              <w:t>8 c §</w:t>
            </w:r>
          </w:p>
          <w:p w14:paraId="0F75C36E" w14:textId="77777777" w:rsidR="00F71CC6" w:rsidRPr="008427CC" w:rsidRDefault="00AB307F" w:rsidP="00F71CC6">
            <w:pPr>
              <w:pStyle w:val="Brdtextmedindrag"/>
              <w:rPr>
                <w:i/>
                <w:spacing w:val="-2"/>
              </w:rPr>
            </w:pPr>
            <w:r w:rsidRPr="000D17EB">
              <w:rPr>
                <w:i/>
              </w:rPr>
              <w:t>De</w:t>
            </w:r>
            <w:r>
              <w:rPr>
                <w:i/>
                <w:spacing w:val="-2"/>
              </w:rPr>
              <w:t>n</w:t>
            </w:r>
            <w:r w:rsidRPr="008427CC">
              <w:rPr>
                <w:i/>
                <w:spacing w:val="-2"/>
              </w:rPr>
              <w:t xml:space="preserve"> som utför offentlig kontroll eller annan offentlig verksamhet får inte obehörigen röja eller ut</w:t>
            </w:r>
            <w:r w:rsidRPr="008427CC">
              <w:rPr>
                <w:i/>
                <w:spacing w:val="-2"/>
              </w:rPr>
              <w:softHyphen/>
              <w:t xml:space="preserve">nyttja det som </w:t>
            </w:r>
            <w:r>
              <w:rPr>
                <w:i/>
                <w:spacing w:val="-2"/>
              </w:rPr>
              <w:t xml:space="preserve">han eller hon </w:t>
            </w:r>
            <w:r w:rsidRPr="008427CC">
              <w:rPr>
                <w:i/>
                <w:spacing w:val="-2"/>
              </w:rPr>
              <w:t>har fått känne</w:t>
            </w:r>
            <w:r w:rsidRPr="008427CC">
              <w:rPr>
                <w:i/>
                <w:spacing w:val="-2"/>
              </w:rPr>
              <w:softHyphen/>
              <w:t xml:space="preserve">dom om under </w:t>
            </w:r>
            <w:r>
              <w:rPr>
                <w:i/>
                <w:spacing w:val="-2"/>
              </w:rPr>
              <w:t xml:space="preserve">det att uppgifterna utfördes. </w:t>
            </w:r>
          </w:p>
          <w:p w14:paraId="33D6FD12" w14:textId="77777777" w:rsidR="00F71CC6" w:rsidRDefault="00AB307F" w:rsidP="00F71CC6">
            <w:pPr>
              <w:pStyle w:val="Brdtextmedindrag"/>
            </w:pPr>
            <w:r w:rsidRPr="000D17EB">
              <w:rPr>
                <w:rFonts w:ascii="OrigGarmnd BT" w:hAnsi="OrigGarmnd BT"/>
                <w:i/>
                <w:spacing w:val="-2"/>
              </w:rPr>
              <w:t>I det allmännas verksamhet tillämpas i stället för första stycket bestämmelserna i offentlighets- och sekretesslagen (2009:400).</w:t>
            </w:r>
          </w:p>
        </w:tc>
      </w:tr>
      <w:tr w:rsidR="00F71CC6" w14:paraId="3FEE7716" w14:textId="77777777" w:rsidTr="00F71CC6">
        <w:tc>
          <w:tcPr>
            <w:tcW w:w="2500" w:type="pct"/>
            <w:shd w:val="clear" w:color="auto" w:fill="auto"/>
            <w:tcMar>
              <w:left w:w="0" w:type="dxa"/>
            </w:tcMar>
          </w:tcPr>
          <w:p w14:paraId="6E97967A" w14:textId="77777777" w:rsidR="00F71CC6" w:rsidRDefault="00F71CC6" w:rsidP="00F71CC6">
            <w:pPr>
              <w:pStyle w:val="Brdtextmedindrag"/>
            </w:pPr>
          </w:p>
        </w:tc>
        <w:tc>
          <w:tcPr>
            <w:tcW w:w="2500" w:type="pct"/>
            <w:shd w:val="clear" w:color="auto" w:fill="auto"/>
            <w:tcMar>
              <w:right w:w="0" w:type="dxa"/>
            </w:tcMar>
          </w:tcPr>
          <w:p w14:paraId="4874B271" w14:textId="77777777" w:rsidR="00F71CC6" w:rsidRPr="005E286B" w:rsidRDefault="00AB307F" w:rsidP="00F71CC6">
            <w:pPr>
              <w:pStyle w:val="Rubrik4utannumrering"/>
              <w:rPr>
                <w:b w:val="0"/>
                <w:bCs/>
              </w:rPr>
            </w:pPr>
            <w:r w:rsidRPr="005E286B">
              <w:rPr>
                <w:i/>
                <w:iCs/>
              </w:rPr>
              <w:t>Föreskrifter om offentlig kontroll och annan offentlig verksamhet</w:t>
            </w:r>
          </w:p>
        </w:tc>
      </w:tr>
      <w:tr w:rsidR="00F71CC6" w14:paraId="38D9BA83" w14:textId="77777777" w:rsidTr="00F71CC6">
        <w:tc>
          <w:tcPr>
            <w:tcW w:w="2500" w:type="pct"/>
            <w:shd w:val="clear" w:color="auto" w:fill="auto"/>
            <w:tcMar>
              <w:left w:w="0" w:type="dxa"/>
            </w:tcMar>
          </w:tcPr>
          <w:p w14:paraId="3A5B5F42" w14:textId="77777777" w:rsidR="00F71CC6" w:rsidRDefault="00F71CC6" w:rsidP="00F71CC6">
            <w:pPr>
              <w:pStyle w:val="Brdtextmedindrag"/>
            </w:pPr>
          </w:p>
        </w:tc>
        <w:tc>
          <w:tcPr>
            <w:tcW w:w="2500" w:type="pct"/>
            <w:shd w:val="clear" w:color="auto" w:fill="auto"/>
            <w:tcMar>
              <w:right w:w="0" w:type="dxa"/>
            </w:tcMar>
          </w:tcPr>
          <w:p w14:paraId="5E623FC4" w14:textId="77777777" w:rsidR="00F71CC6" w:rsidRDefault="00F71CC6" w:rsidP="00F71CC6">
            <w:pPr>
              <w:pStyle w:val="Brdtext"/>
              <w:rPr>
                <w:i/>
              </w:rPr>
            </w:pPr>
          </w:p>
          <w:p w14:paraId="7A352568" w14:textId="77777777" w:rsidR="00F71CC6" w:rsidRPr="00EE3BFC" w:rsidRDefault="00AB307F" w:rsidP="00F71CC6">
            <w:pPr>
              <w:pStyle w:val="Brdtext"/>
              <w:rPr>
                <w:i/>
              </w:rPr>
            </w:pPr>
            <w:r w:rsidRPr="00EE3BFC">
              <w:rPr>
                <w:i/>
              </w:rPr>
              <w:t xml:space="preserve">8 d § </w:t>
            </w:r>
          </w:p>
          <w:p w14:paraId="63E8F380" w14:textId="77777777" w:rsidR="00F71CC6" w:rsidRPr="003D1347" w:rsidRDefault="00AB307F" w:rsidP="00F71CC6">
            <w:pPr>
              <w:pStyle w:val="Brdtextmedindrag"/>
              <w:rPr>
                <w:i/>
                <w:iCs/>
              </w:rPr>
            </w:pPr>
            <w:r w:rsidRPr="003D1347">
              <w:rPr>
                <w:i/>
                <w:iCs/>
              </w:rPr>
              <w:t>Regeringen eller den myndighet som regeringen bestämmer får meddela föreskrifter om</w:t>
            </w:r>
          </w:p>
          <w:p w14:paraId="7AD264EA" w14:textId="77777777" w:rsidR="00F71CC6" w:rsidRPr="003D1347" w:rsidRDefault="00AB307F" w:rsidP="00F71CC6">
            <w:pPr>
              <w:pStyle w:val="Brdtextmedindrag"/>
              <w:rPr>
                <w:i/>
                <w:iCs/>
              </w:rPr>
            </w:pPr>
            <w:r w:rsidRPr="003D1347">
              <w:rPr>
                <w:i/>
                <w:iCs/>
              </w:rPr>
              <w:t>1. hur offentlig kontroll ska be</w:t>
            </w:r>
            <w:r>
              <w:rPr>
                <w:i/>
                <w:iCs/>
              </w:rPr>
              <w:softHyphen/>
            </w:r>
            <w:r w:rsidRPr="003D1347">
              <w:rPr>
                <w:i/>
                <w:iCs/>
              </w:rPr>
              <w:t xml:space="preserve">drivas, </w:t>
            </w:r>
          </w:p>
          <w:p w14:paraId="74766907" w14:textId="77777777" w:rsidR="00F71CC6" w:rsidRPr="003D1347" w:rsidRDefault="00AB307F" w:rsidP="00F71CC6">
            <w:pPr>
              <w:pStyle w:val="Brdtextmedindrag"/>
              <w:rPr>
                <w:i/>
                <w:iCs/>
              </w:rPr>
            </w:pPr>
            <w:r w:rsidRPr="003D1347">
              <w:rPr>
                <w:i/>
                <w:iCs/>
              </w:rPr>
              <w:t>2. </w:t>
            </w:r>
            <w:bookmarkStart w:id="691" w:name="_Hlk524942529"/>
            <w:r w:rsidRPr="003D1347">
              <w:rPr>
                <w:i/>
                <w:iCs/>
              </w:rPr>
              <w:t>hur annan offentlig verksam</w:t>
            </w:r>
            <w:r>
              <w:rPr>
                <w:i/>
                <w:iCs/>
              </w:rPr>
              <w:softHyphen/>
            </w:r>
            <w:r w:rsidRPr="003D1347">
              <w:rPr>
                <w:i/>
                <w:iCs/>
              </w:rPr>
              <w:t>het, utöver sådan verksamhet som i övrigt utförs enligt lagen eller enligt föreskrifter som har med</w:t>
            </w:r>
            <w:r>
              <w:rPr>
                <w:i/>
                <w:iCs/>
              </w:rPr>
              <w:softHyphen/>
            </w:r>
            <w:r w:rsidRPr="003D1347">
              <w:rPr>
                <w:i/>
                <w:iCs/>
              </w:rPr>
              <w:t>delats med stöd av lagen, ska bedrivas, och</w:t>
            </w:r>
            <w:bookmarkEnd w:id="691"/>
          </w:p>
          <w:p w14:paraId="7DA833D7" w14:textId="77777777" w:rsidR="00F71CC6" w:rsidRPr="005E286B" w:rsidRDefault="00AB307F" w:rsidP="00F71CC6">
            <w:pPr>
              <w:pStyle w:val="Brdtextmedindrag"/>
            </w:pPr>
            <w:r w:rsidRPr="003D1347">
              <w:rPr>
                <w:i/>
                <w:iCs/>
              </w:rPr>
              <w:t>3. skyldighet för ett organ med delegerade uppgifter eller en fysisk person som har delegerats vissa uppgifter att lämna information till Jordbruksverket</w:t>
            </w:r>
            <w:r>
              <w:rPr>
                <w:i/>
                <w:iCs/>
              </w:rPr>
              <w:t>.</w:t>
            </w:r>
          </w:p>
        </w:tc>
      </w:tr>
    </w:tbl>
    <w:p w14:paraId="13D513BA" w14:textId="77777777" w:rsidR="00F71CC6" w:rsidRPr="00C57856" w:rsidRDefault="00F71CC6" w:rsidP="00F71CC6">
      <w:pPr>
        <w:pStyle w:val="Brdtextmedindrag"/>
      </w:pPr>
    </w:p>
    <w:p w14:paraId="70627BC4" w14:textId="77777777" w:rsidR="00F71CC6" w:rsidRDefault="00AB307F" w:rsidP="00F71CC6">
      <w:pPr>
        <w:pStyle w:val="Brdtextmedindrag"/>
        <w:jc w:val="center"/>
      </w:pPr>
      <w:r>
        <w:t>9 §</w:t>
      </w:r>
      <w:r>
        <w:rPr>
          <w:rStyle w:val="Fotnotsreferens"/>
        </w:rPr>
        <w:footnoteReference w:id="81"/>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B35125E" w14:textId="77777777" w:rsidTr="00F71CC6">
        <w:tc>
          <w:tcPr>
            <w:tcW w:w="2500" w:type="pct"/>
            <w:shd w:val="clear" w:color="auto" w:fill="auto"/>
            <w:tcMar>
              <w:left w:w="0" w:type="dxa"/>
            </w:tcMar>
          </w:tcPr>
          <w:p w14:paraId="0D330D0F" w14:textId="77777777" w:rsidR="00F71CC6" w:rsidRDefault="00AB307F" w:rsidP="00F71CC6">
            <w:pPr>
              <w:pStyle w:val="Brdtextmedindrag"/>
            </w:pPr>
            <w:r w:rsidRPr="003C5FCA">
              <w:t xml:space="preserve">En kontrollmyndighet </w:t>
            </w:r>
            <w:r w:rsidRPr="003C5FCA">
              <w:rPr>
                <w:i/>
              </w:rPr>
              <w:t>och ett kontrollorgan som anlitas i den offentliga kontrollen</w:t>
            </w:r>
            <w:r w:rsidRPr="003C5FCA">
              <w:t xml:space="preserve"> har i den utsträckning som behövs för </w:t>
            </w:r>
            <w:r w:rsidRPr="003C5FCA">
              <w:rPr>
                <w:i/>
              </w:rPr>
              <w:t>kon</w:t>
            </w:r>
            <w:r>
              <w:rPr>
                <w:i/>
              </w:rPr>
              <w:softHyphen/>
            </w:r>
            <w:r w:rsidRPr="003C5FCA">
              <w:rPr>
                <w:i/>
              </w:rPr>
              <w:t>trollen</w:t>
            </w:r>
            <w:r w:rsidRPr="003C5FCA">
              <w:t xml:space="preserve"> rätt att</w:t>
            </w:r>
          </w:p>
        </w:tc>
        <w:tc>
          <w:tcPr>
            <w:tcW w:w="2500" w:type="pct"/>
            <w:shd w:val="clear" w:color="auto" w:fill="auto"/>
            <w:tcMar>
              <w:right w:w="0" w:type="dxa"/>
            </w:tcMar>
          </w:tcPr>
          <w:p w14:paraId="7A88BFDA" w14:textId="77777777" w:rsidR="00F71CC6" w:rsidRDefault="00AB307F" w:rsidP="00F71CC6">
            <w:pPr>
              <w:pStyle w:val="Brdtextmedindrag"/>
            </w:pPr>
            <w:r w:rsidRPr="003C5FCA">
              <w:t>En kontrollmyndighet</w:t>
            </w:r>
            <w:r w:rsidRPr="003C5FCA">
              <w:rPr>
                <w:i/>
              </w:rPr>
              <w:t>, en offi</w:t>
            </w:r>
            <w:r>
              <w:rPr>
                <w:i/>
              </w:rPr>
              <w:softHyphen/>
            </w:r>
            <w:r w:rsidRPr="003C5FCA">
              <w:rPr>
                <w:i/>
              </w:rPr>
              <w:t>ciell veterinär som förordnats enligt lagen (2009:1254) om offi</w:t>
            </w:r>
            <w:r>
              <w:rPr>
                <w:i/>
              </w:rPr>
              <w:softHyphen/>
            </w:r>
            <w:r w:rsidRPr="003C5FCA">
              <w:rPr>
                <w:i/>
              </w:rPr>
              <w:t>ciella veterinärer</w:t>
            </w:r>
            <w:r>
              <w:rPr>
                <w:i/>
              </w:rPr>
              <w:t xml:space="preserve">, </w:t>
            </w:r>
            <w:r w:rsidRPr="003C5FCA">
              <w:rPr>
                <w:i/>
              </w:rPr>
              <w:t xml:space="preserve">ett organ med delegerade uppgifter eller en fysisk person som </w:t>
            </w:r>
            <w:r>
              <w:rPr>
                <w:i/>
              </w:rPr>
              <w:t xml:space="preserve">har </w:t>
            </w:r>
            <w:r w:rsidRPr="003C5FCA">
              <w:rPr>
                <w:i/>
              </w:rPr>
              <w:t>delegerats vissa uppgifter</w:t>
            </w:r>
            <w:r>
              <w:t xml:space="preserve"> har i den ut</w:t>
            </w:r>
            <w:r>
              <w:softHyphen/>
              <w:t xml:space="preserve">sträckning </w:t>
            </w:r>
            <w:r w:rsidRPr="00E06630">
              <w:rPr>
                <w:i/>
              </w:rPr>
              <w:t xml:space="preserve">det </w:t>
            </w:r>
            <w:r w:rsidRPr="003C5FCA">
              <w:t xml:space="preserve">behövs för </w:t>
            </w:r>
            <w:r w:rsidRPr="003C5FCA">
              <w:rPr>
                <w:i/>
              </w:rPr>
              <w:t>den offentliga</w:t>
            </w:r>
            <w:r w:rsidRPr="00A33B06">
              <w:rPr>
                <w:i/>
                <w:color w:val="FF0000"/>
              </w:rPr>
              <w:t xml:space="preserve"> </w:t>
            </w:r>
            <w:r w:rsidRPr="00827657">
              <w:t>kon</w:t>
            </w:r>
            <w:r>
              <w:softHyphen/>
            </w:r>
            <w:r w:rsidRPr="00827657">
              <w:t xml:space="preserve">trollen </w:t>
            </w:r>
            <w:r w:rsidRPr="003C5FCA">
              <w:t>rätt att</w:t>
            </w:r>
          </w:p>
        </w:tc>
      </w:tr>
      <w:tr w:rsidR="00F71CC6" w14:paraId="3657AE49" w14:textId="77777777" w:rsidTr="00F71CC6">
        <w:tc>
          <w:tcPr>
            <w:tcW w:w="5000" w:type="pct"/>
            <w:gridSpan w:val="2"/>
            <w:shd w:val="clear" w:color="auto" w:fill="auto"/>
            <w:tcMar>
              <w:left w:w="0" w:type="dxa"/>
            </w:tcMar>
          </w:tcPr>
          <w:p w14:paraId="6E0E89DF" w14:textId="77777777" w:rsidR="00F71CC6" w:rsidRPr="003C5FCA" w:rsidRDefault="00AB307F" w:rsidP="00F71CC6">
            <w:pPr>
              <w:pStyle w:val="Brdtextmedindrag"/>
            </w:pPr>
            <w:r w:rsidRPr="003C5FCA">
              <w:t>1. på begäran få upplysningar och ta del av handlingar, och</w:t>
            </w:r>
          </w:p>
          <w:p w14:paraId="3ECC153E" w14:textId="77777777" w:rsidR="00F71CC6" w:rsidRPr="003C5FCA" w:rsidRDefault="00AB307F" w:rsidP="00F71CC6">
            <w:pPr>
              <w:pStyle w:val="Brdtextmedindrag"/>
            </w:pPr>
            <w:r w:rsidRPr="003C5FCA">
              <w:t>2. få tillträde till områden, anläggningar, byggnader, lokaler och andra utrymmen för att där besiktiga djuren, göra undersök</w:t>
            </w:r>
            <w:r w:rsidRPr="003C5FCA">
              <w:softHyphen/>
              <w:t>ningar och ta prover.</w:t>
            </w:r>
          </w:p>
        </w:tc>
      </w:tr>
      <w:tr w:rsidR="00F71CC6" w14:paraId="07EB3FF8" w14:textId="77777777" w:rsidTr="00F71CC6">
        <w:tc>
          <w:tcPr>
            <w:tcW w:w="2500" w:type="pct"/>
            <w:shd w:val="clear" w:color="auto" w:fill="auto"/>
            <w:tcMar>
              <w:left w:w="0" w:type="dxa"/>
            </w:tcMar>
          </w:tcPr>
          <w:p w14:paraId="5CC5FA4A" w14:textId="77777777" w:rsidR="00F71CC6" w:rsidRPr="003C2D70" w:rsidRDefault="00AB307F" w:rsidP="00F71CC6">
            <w:pPr>
              <w:pStyle w:val="Brdtextmedindrag"/>
            </w:pPr>
            <w:r w:rsidRPr="003C2D70">
              <w:t xml:space="preserve">Det som sägs i första stycket gäller också den som </w:t>
            </w:r>
            <w:r w:rsidRPr="003C2D70">
              <w:rPr>
                <w:i/>
              </w:rPr>
              <w:t>vidtar åt</w:t>
            </w:r>
            <w:r w:rsidRPr="003C2D70">
              <w:rPr>
                <w:i/>
              </w:rPr>
              <w:softHyphen/>
              <w:t>gärder enligt denna lag, de före</w:t>
            </w:r>
            <w:r w:rsidRPr="003C2D70">
              <w:rPr>
                <w:i/>
              </w:rPr>
              <w:softHyphen/>
              <w:t>skrifter eller beslut som har med</w:t>
            </w:r>
            <w:r w:rsidRPr="003C2D70">
              <w:rPr>
                <w:i/>
              </w:rPr>
              <w:softHyphen/>
              <w:t>delats med stöd av lagen, de EG-bestämmelser som kompletteras av lagen eller de beslut som har meddelats med stöd av EG-be</w:t>
            </w:r>
            <w:r w:rsidRPr="003C2D70">
              <w:rPr>
                <w:i/>
              </w:rPr>
              <w:softHyphen/>
              <w:t>stämmelserna.</w:t>
            </w:r>
          </w:p>
        </w:tc>
        <w:tc>
          <w:tcPr>
            <w:tcW w:w="2500" w:type="pct"/>
            <w:shd w:val="clear" w:color="auto" w:fill="auto"/>
          </w:tcPr>
          <w:p w14:paraId="321FC592" w14:textId="77777777" w:rsidR="00F71CC6" w:rsidRPr="003C2D70" w:rsidRDefault="00AB307F" w:rsidP="00F71CC6">
            <w:pPr>
              <w:pStyle w:val="Brdtextmedindrag"/>
            </w:pPr>
            <w:r w:rsidRPr="003C2D70">
              <w:t xml:space="preserve">Det som sägs i första stycket gäller också den som </w:t>
            </w:r>
            <w:r w:rsidRPr="003C2D70">
              <w:rPr>
                <w:i/>
              </w:rPr>
              <w:t>utför an</w:t>
            </w:r>
            <w:r w:rsidRPr="003C2D70">
              <w:rPr>
                <w:i/>
              </w:rPr>
              <w:softHyphen/>
              <w:t>nan offentlig verksam</w:t>
            </w:r>
            <w:r w:rsidRPr="003C2D70">
              <w:rPr>
                <w:i/>
              </w:rPr>
              <w:softHyphen/>
              <w:t>het</w:t>
            </w:r>
            <w:r w:rsidRPr="003C2D70">
              <w:t>.</w:t>
            </w:r>
          </w:p>
        </w:tc>
      </w:tr>
      <w:tr w:rsidR="00F71CC6" w14:paraId="29AF04B8" w14:textId="77777777" w:rsidTr="00F71CC6">
        <w:tc>
          <w:tcPr>
            <w:tcW w:w="2500" w:type="pct"/>
            <w:shd w:val="clear" w:color="auto" w:fill="auto"/>
            <w:tcMar>
              <w:left w:w="0" w:type="dxa"/>
            </w:tcMar>
          </w:tcPr>
          <w:p w14:paraId="6701BCF9" w14:textId="77777777" w:rsidR="00F71CC6" w:rsidRPr="003C2D70" w:rsidRDefault="00AB307F" w:rsidP="00F71CC6">
            <w:pPr>
              <w:pStyle w:val="Brdtextmedindrag"/>
            </w:pPr>
            <w:r w:rsidRPr="00E56E93">
              <w:t xml:space="preserve">Bestämmelserna i första stycket gäller också för </w:t>
            </w:r>
            <w:r w:rsidRPr="00E56E93">
              <w:rPr>
                <w:i/>
              </w:rPr>
              <w:t xml:space="preserve">EG:s institutioner </w:t>
            </w:r>
            <w:r w:rsidRPr="00E56E93">
              <w:t>och för inspek</w:t>
            </w:r>
            <w:r w:rsidRPr="00E56E93">
              <w:softHyphen/>
              <w:t>törer och experter som utsetts av</w:t>
            </w:r>
            <w:r w:rsidRPr="00E56E93">
              <w:rPr>
                <w:i/>
              </w:rPr>
              <w:t xml:space="preserve"> in</w:t>
            </w:r>
            <w:r w:rsidRPr="00E56E93">
              <w:rPr>
                <w:i/>
              </w:rPr>
              <w:softHyphen/>
              <w:t>stitutionerna</w:t>
            </w:r>
            <w:r w:rsidRPr="003C5FCA">
              <w:rPr>
                <w:rFonts w:ascii="OrigGarmnd BT" w:hAnsi="OrigGarmnd BT"/>
                <w:i/>
              </w:rPr>
              <w:t>.</w:t>
            </w:r>
          </w:p>
        </w:tc>
        <w:tc>
          <w:tcPr>
            <w:tcW w:w="2500" w:type="pct"/>
            <w:shd w:val="clear" w:color="auto" w:fill="auto"/>
          </w:tcPr>
          <w:p w14:paraId="48BB78EB" w14:textId="77777777" w:rsidR="00F71CC6" w:rsidRPr="00E56E93" w:rsidRDefault="00AB307F" w:rsidP="00F71CC6">
            <w:pPr>
              <w:pStyle w:val="Brdtextmedindrag"/>
              <w:rPr>
                <w:i/>
              </w:rPr>
            </w:pPr>
            <w:r w:rsidRPr="00E56E93">
              <w:rPr>
                <w:spacing w:val="-8"/>
              </w:rPr>
              <w:t xml:space="preserve">Bestämmelserna i första stycket gäller också för </w:t>
            </w:r>
            <w:r w:rsidRPr="00E56E93">
              <w:rPr>
                <w:i/>
                <w:spacing w:val="-8"/>
              </w:rPr>
              <w:t>Europe</w:t>
            </w:r>
            <w:r w:rsidRPr="00E56E93">
              <w:rPr>
                <w:i/>
                <w:spacing w:val="-8"/>
              </w:rPr>
              <w:softHyphen/>
              <w:t>iska kom</w:t>
            </w:r>
            <w:r>
              <w:rPr>
                <w:i/>
                <w:spacing w:val="-8"/>
              </w:rPr>
              <w:softHyphen/>
            </w:r>
            <w:r w:rsidRPr="00E56E93">
              <w:rPr>
                <w:i/>
                <w:spacing w:val="-8"/>
              </w:rPr>
              <w:t>missionen, Europeiska revis</w:t>
            </w:r>
            <w:r w:rsidRPr="00E56E93">
              <w:rPr>
                <w:i/>
              </w:rPr>
              <w:t>ions</w:t>
            </w:r>
            <w:r>
              <w:rPr>
                <w:i/>
              </w:rPr>
              <w:softHyphen/>
            </w:r>
            <w:r w:rsidRPr="00E56E93">
              <w:rPr>
                <w:i/>
              </w:rPr>
              <w:t xml:space="preserve">rätten </w:t>
            </w:r>
            <w:r w:rsidRPr="00E56E93">
              <w:t>och för inspek</w:t>
            </w:r>
            <w:r w:rsidRPr="00E56E93">
              <w:softHyphen/>
              <w:t>törer och experter som utsetts av</w:t>
            </w:r>
            <w:r w:rsidRPr="00E56E93">
              <w:rPr>
                <w:i/>
              </w:rPr>
              <w:t xml:space="preserve"> dessa institutioner i den ut</w:t>
            </w:r>
            <w:r w:rsidRPr="00E56E93">
              <w:rPr>
                <w:i/>
              </w:rPr>
              <w:softHyphen/>
              <w:t>sträck</w:t>
            </w:r>
            <w:r w:rsidRPr="00E56E93">
              <w:rPr>
                <w:i/>
              </w:rPr>
              <w:softHyphen/>
              <w:t>ning det behövs för att kontrol</w:t>
            </w:r>
            <w:r w:rsidRPr="00E56E93">
              <w:rPr>
                <w:i/>
              </w:rPr>
              <w:softHyphen/>
              <w:t>lera att Sverige följer de EU-bestäm</w:t>
            </w:r>
            <w:r>
              <w:rPr>
                <w:i/>
              </w:rPr>
              <w:softHyphen/>
            </w:r>
            <w:r w:rsidRPr="00E56E93">
              <w:rPr>
                <w:i/>
              </w:rPr>
              <w:t>melser som lagen komplette</w:t>
            </w:r>
            <w:r w:rsidRPr="00E56E93">
              <w:rPr>
                <w:i/>
              </w:rPr>
              <w:softHyphen/>
              <w:t>rar. Rätten gäller även i den utsträck</w:t>
            </w:r>
            <w:r>
              <w:rPr>
                <w:i/>
              </w:rPr>
              <w:softHyphen/>
            </w:r>
            <w:r w:rsidRPr="00E56E93">
              <w:rPr>
                <w:i/>
              </w:rPr>
              <w:t>ning det be</w:t>
            </w:r>
            <w:r w:rsidRPr="00E56E93">
              <w:rPr>
                <w:i/>
              </w:rPr>
              <w:softHyphen/>
              <w:t>hövs för att kon</w:t>
            </w:r>
            <w:r w:rsidRPr="00E56E93">
              <w:rPr>
                <w:i/>
              </w:rPr>
              <w:softHyphen/>
              <w:t>trollera att bestäm</w:t>
            </w:r>
            <w:r w:rsidRPr="00E56E93">
              <w:rPr>
                <w:i/>
              </w:rPr>
              <w:softHyphen/>
              <w:t>melserna i Euro</w:t>
            </w:r>
            <w:r>
              <w:rPr>
                <w:i/>
              </w:rPr>
              <w:t>pa</w:t>
            </w:r>
            <w:r>
              <w:rPr>
                <w:i/>
              </w:rPr>
              <w:softHyphen/>
            </w:r>
            <w:r w:rsidRPr="00E56E93">
              <w:rPr>
                <w:i/>
              </w:rPr>
              <w:t>parlamentets och rådets förord</w:t>
            </w:r>
            <w:r w:rsidRPr="00E56E93">
              <w:rPr>
                <w:i/>
              </w:rPr>
              <w:softHyphen/>
              <w:t>ning (EU) nr 652/2014 av den 15 maj 2014 om fastställande av bestäm</w:t>
            </w:r>
            <w:r w:rsidRPr="00E56E93">
              <w:rPr>
                <w:i/>
              </w:rPr>
              <w:softHyphen/>
              <w:t>melser för förvaltningen av utgifter för livsmedelskedjan, djurhälsa, djur</w:t>
            </w:r>
            <w:r w:rsidRPr="00E56E93">
              <w:rPr>
                <w:i/>
              </w:rPr>
              <w:softHyphen/>
              <w:t>skydd, växtskydd och växt</w:t>
            </w:r>
            <w:r w:rsidRPr="00E56E93">
              <w:rPr>
                <w:i/>
              </w:rPr>
              <w:softHyphen/>
              <w:t>förökningsmaterial, och om änd</w:t>
            </w:r>
            <w:r w:rsidRPr="00E56E93">
              <w:rPr>
                <w:i/>
              </w:rPr>
              <w:softHyphen/>
              <w:t>ring av rådets direktiv 98/56/EG, 2000/29/EG och 2008/90/EG, Europaparlamen</w:t>
            </w:r>
            <w:r w:rsidRPr="00E56E93">
              <w:rPr>
                <w:i/>
              </w:rPr>
              <w:softHyphen/>
              <w:t>tets och rådets förordningar (EG) nr 178/2002, (EG) nr 882/2004 och (EG) nr 396/2005, Europaparlamentets och rådets direktiv 2009/128/EG samt Europapar</w:t>
            </w:r>
            <w:r w:rsidRPr="00E56E93">
              <w:rPr>
                <w:i/>
              </w:rPr>
              <w:softHyphen/>
              <w:t>lamentets och rådets förordning (EG) nr 1107/2009, och om upphävande av rådets beslut 66/399/EEG, 76/894/EEG och 2009/470/EG följs.</w:t>
            </w:r>
          </w:p>
          <w:p w14:paraId="5B1AAEC1" w14:textId="77777777" w:rsidR="00F71CC6" w:rsidRPr="00E56E93" w:rsidRDefault="00AB307F" w:rsidP="00F71CC6">
            <w:pPr>
              <w:pStyle w:val="Brdtextmedindrag"/>
            </w:pPr>
            <w:r w:rsidRPr="00E56E93">
              <w:rPr>
                <w:i/>
              </w:rPr>
              <w:t>Bestämmelserna i första stycket ska inte tillämpas vid kontroller och inspektioner på plats som utförs enligt lagen (2017:244) om kontroller och inspek</w:t>
            </w:r>
            <w:r w:rsidRPr="00E56E93">
              <w:rPr>
                <w:i/>
              </w:rPr>
              <w:softHyphen/>
            </w:r>
            <w:r w:rsidRPr="00E56E93">
              <w:rPr>
                <w:i/>
              </w:rPr>
              <w:softHyphen/>
              <w:t>tioner på plats av Europeiska byrån för bedrägeri</w:t>
            </w:r>
            <w:r w:rsidRPr="00E56E93">
              <w:rPr>
                <w:i/>
              </w:rPr>
              <w:softHyphen/>
              <w:t>bekämpning.</w:t>
            </w:r>
          </w:p>
        </w:tc>
      </w:tr>
      <w:tr w:rsidR="00F71CC6" w14:paraId="776B6F16" w14:textId="77777777" w:rsidTr="00F71CC6">
        <w:tc>
          <w:tcPr>
            <w:tcW w:w="2500" w:type="pct"/>
            <w:shd w:val="clear" w:color="auto" w:fill="auto"/>
            <w:tcMar>
              <w:left w:w="0" w:type="dxa"/>
            </w:tcMar>
          </w:tcPr>
          <w:p w14:paraId="3A54E22F" w14:textId="77777777" w:rsidR="00F71CC6" w:rsidRPr="0038015B" w:rsidRDefault="00AB307F" w:rsidP="00F71CC6">
            <w:pPr>
              <w:pStyle w:val="Rubrik4utannumrering"/>
              <w:rPr>
                <w:rFonts w:ascii="OrigGarmnd BT" w:hAnsi="OrigGarmnd BT"/>
              </w:rPr>
            </w:pPr>
            <w:r w:rsidRPr="0038015B">
              <w:t xml:space="preserve">Skyldighet att </w:t>
            </w:r>
            <w:r w:rsidRPr="0038015B">
              <w:rPr>
                <w:i/>
              </w:rPr>
              <w:t>tillhandahålla</w:t>
            </w:r>
            <w:r w:rsidRPr="0038015B">
              <w:t xml:space="preserve"> hjälp</w:t>
            </w:r>
            <w:r w:rsidRPr="0038015B">
              <w:rPr>
                <w:rStyle w:val="Fotnotsreferens"/>
                <w:rFonts w:ascii="OrigGarmnd BT" w:hAnsi="OrigGarmnd BT"/>
              </w:rPr>
              <w:footnoteReference w:id="82"/>
            </w:r>
          </w:p>
        </w:tc>
        <w:tc>
          <w:tcPr>
            <w:tcW w:w="2500" w:type="pct"/>
            <w:shd w:val="clear" w:color="auto" w:fill="auto"/>
          </w:tcPr>
          <w:p w14:paraId="6575E8A8" w14:textId="77777777" w:rsidR="00F71CC6" w:rsidRPr="0038015B" w:rsidRDefault="00AB307F" w:rsidP="00F71CC6">
            <w:pPr>
              <w:pStyle w:val="Rubrik4utannumrering"/>
              <w:rPr>
                <w:spacing w:val="-8"/>
              </w:rPr>
            </w:pPr>
            <w:r w:rsidRPr="0038015B">
              <w:t xml:space="preserve">Skyldighet att </w:t>
            </w:r>
            <w:r w:rsidRPr="0038015B">
              <w:rPr>
                <w:i/>
              </w:rPr>
              <w:t>lämna</w:t>
            </w:r>
            <w:r w:rsidRPr="0038015B">
              <w:t xml:space="preserve"> hjälp</w:t>
            </w:r>
          </w:p>
        </w:tc>
      </w:tr>
    </w:tbl>
    <w:p w14:paraId="7924672C" w14:textId="77777777" w:rsidR="00F71CC6" w:rsidRDefault="00F71CC6" w:rsidP="00F71CC6">
      <w:pPr>
        <w:pStyle w:val="Brdtextmedindrag"/>
        <w:jc w:val="center"/>
      </w:pPr>
    </w:p>
    <w:p w14:paraId="6F919B12" w14:textId="67711AF7" w:rsidR="00F71CC6" w:rsidRDefault="00AB307F" w:rsidP="00F71CC6">
      <w:pPr>
        <w:pStyle w:val="Brdtextmedindrag"/>
        <w:jc w:val="center"/>
      </w:pPr>
      <w:r>
        <w:t>9 a §</w:t>
      </w:r>
      <w:r>
        <w:rPr>
          <w:rStyle w:val="Fotnotsreferens"/>
        </w:rPr>
        <w:footnoteReference w:id="83"/>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1380C4C" w14:textId="77777777" w:rsidTr="00F71CC6">
        <w:tc>
          <w:tcPr>
            <w:tcW w:w="2500" w:type="pct"/>
            <w:shd w:val="clear" w:color="auto" w:fill="auto"/>
            <w:tcMar>
              <w:left w:w="0" w:type="dxa"/>
            </w:tcMar>
          </w:tcPr>
          <w:p w14:paraId="3FF6F9F3" w14:textId="77777777" w:rsidR="00F71CC6" w:rsidRPr="00E56E93" w:rsidRDefault="00AB307F" w:rsidP="00F71CC6">
            <w:pPr>
              <w:pStyle w:val="Brdtextmedindrag"/>
            </w:pPr>
            <w:r w:rsidRPr="00E56E93">
              <w:rPr>
                <w:i/>
              </w:rPr>
              <w:t xml:space="preserve">Den </w:t>
            </w:r>
            <w:r w:rsidRPr="00E56E93">
              <w:t>som är föremål för offentlig kontroll</w:t>
            </w:r>
            <w:r w:rsidRPr="00E56E93">
              <w:rPr>
                <w:i/>
              </w:rPr>
              <w:t xml:space="preserve"> </w:t>
            </w:r>
            <w:r w:rsidRPr="00E56E93">
              <w:t>eller</w:t>
            </w:r>
            <w:r w:rsidRPr="00E56E93">
              <w:rPr>
                <w:i/>
              </w:rPr>
              <w:t xml:space="preserve"> åtgärder enligt denna lag, de föreskrifter eller beslut som har meddelats med stöd av lagen, de EG-bestämmelser som kom</w:t>
            </w:r>
            <w:r>
              <w:rPr>
                <w:i/>
              </w:rPr>
              <w:softHyphen/>
            </w:r>
            <w:r w:rsidRPr="00E56E93">
              <w:rPr>
                <w:i/>
              </w:rPr>
              <w:t>pletteras av lagen eller de beslut som har meddelats med stöd av EG-bestämmelserna skall till</w:t>
            </w:r>
            <w:r>
              <w:rPr>
                <w:i/>
              </w:rPr>
              <w:softHyphen/>
            </w:r>
            <w:r w:rsidRPr="00E56E93">
              <w:rPr>
                <w:i/>
              </w:rPr>
              <w:t>handa</w:t>
            </w:r>
            <w:r w:rsidRPr="00E56E93">
              <w:rPr>
                <w:i/>
              </w:rPr>
              <w:softHyphen/>
              <w:t xml:space="preserve">hålla </w:t>
            </w:r>
            <w:r w:rsidRPr="00E56E93">
              <w:t>den hjälp som behövs för att kontrollen</w:t>
            </w:r>
            <w:r w:rsidRPr="00E56E93">
              <w:rPr>
                <w:i/>
              </w:rPr>
              <w:t xml:space="preserve"> </w:t>
            </w:r>
            <w:r w:rsidRPr="00E56E93">
              <w:t>eller</w:t>
            </w:r>
            <w:r w:rsidRPr="00E56E93">
              <w:rPr>
                <w:i/>
              </w:rPr>
              <w:t xml:space="preserve"> åtgärderna skall </w:t>
            </w:r>
            <w:r w:rsidRPr="00E56E93">
              <w:t xml:space="preserve">kunna </w:t>
            </w:r>
            <w:r w:rsidRPr="00E56E93">
              <w:rPr>
                <w:i/>
              </w:rPr>
              <w:t>genomföras</w:t>
            </w:r>
            <w:r w:rsidRPr="00E56E93">
              <w:t>.</w:t>
            </w:r>
          </w:p>
        </w:tc>
        <w:tc>
          <w:tcPr>
            <w:tcW w:w="2500" w:type="pct"/>
            <w:shd w:val="clear" w:color="auto" w:fill="auto"/>
            <w:tcMar>
              <w:right w:w="0" w:type="dxa"/>
            </w:tcMar>
          </w:tcPr>
          <w:p w14:paraId="00DFB539" w14:textId="77777777" w:rsidR="00F71CC6" w:rsidRPr="00E56E93" w:rsidRDefault="00AB307F" w:rsidP="00F71CC6">
            <w:pPr>
              <w:pStyle w:val="Brdtextmedindrag"/>
            </w:pPr>
            <w:r w:rsidRPr="00E56E93">
              <w:rPr>
                <w:i/>
              </w:rPr>
              <w:t xml:space="preserve">Bestämmelser om skyldighet för </w:t>
            </w:r>
            <w:r w:rsidRPr="00E56E93">
              <w:t>den som är föremål för offentlig kontroll eller</w:t>
            </w:r>
            <w:r w:rsidRPr="00E56E93">
              <w:rPr>
                <w:i/>
              </w:rPr>
              <w:t xml:space="preserve"> annan offentlig verksamhet att lämna </w:t>
            </w:r>
            <w:r w:rsidRPr="00E56E93">
              <w:t xml:space="preserve">den hjälp som behövs för att kontrollen eller </w:t>
            </w:r>
            <w:r w:rsidRPr="00E56E93">
              <w:rPr>
                <w:i/>
              </w:rPr>
              <w:t xml:space="preserve">verksamheten ska </w:t>
            </w:r>
            <w:r w:rsidRPr="00E56E93">
              <w:t>kunna</w:t>
            </w:r>
            <w:r w:rsidRPr="00E56E93">
              <w:rPr>
                <w:i/>
              </w:rPr>
              <w:t xml:space="preserve"> utföras finns i artiklarna 15.2 och 15.6 i förordning (EU) 2017/625.</w:t>
            </w:r>
          </w:p>
        </w:tc>
      </w:tr>
    </w:tbl>
    <w:p w14:paraId="7E3C891D" w14:textId="77777777" w:rsidR="00F71CC6" w:rsidRPr="00C57856" w:rsidRDefault="00F71CC6" w:rsidP="00F71CC6">
      <w:pPr>
        <w:pStyle w:val="Brdtextmedindrag"/>
      </w:pPr>
    </w:p>
    <w:p w14:paraId="73650A24" w14:textId="77777777" w:rsidR="00F71CC6" w:rsidRDefault="00AB307F" w:rsidP="00F71CC6">
      <w:pPr>
        <w:pStyle w:val="Brdtextmedindrag"/>
        <w:jc w:val="center"/>
      </w:pPr>
      <w:r>
        <w:t>10 §</w:t>
      </w:r>
      <w:r>
        <w:rPr>
          <w:rStyle w:val="Fotnotsreferens"/>
        </w:rPr>
        <w:footnoteReference w:id="84"/>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96CACD5" w14:textId="77777777" w:rsidTr="00F71CC6">
        <w:tc>
          <w:tcPr>
            <w:tcW w:w="2500" w:type="pct"/>
            <w:shd w:val="clear" w:color="auto" w:fill="auto"/>
            <w:tcMar>
              <w:left w:w="0" w:type="dxa"/>
            </w:tcMar>
          </w:tcPr>
          <w:p w14:paraId="0642FF31" w14:textId="77777777" w:rsidR="00F71CC6" w:rsidRDefault="00AB307F" w:rsidP="00F71CC6">
            <w:pPr>
              <w:pStyle w:val="Brdtextmedindrag"/>
            </w:pPr>
            <w:r>
              <w:t xml:space="preserve">Utöver vad som följer av de </w:t>
            </w:r>
            <w:r w:rsidRPr="00007FF0">
              <w:rPr>
                <w:i/>
              </w:rPr>
              <w:t>EG-bestämmelser</w:t>
            </w:r>
            <w:r>
              <w:t xml:space="preserve"> som komplet</w:t>
            </w:r>
            <w:r>
              <w:softHyphen/>
              <w:t>teras av lagen får en kontroll</w:t>
            </w:r>
            <w:r>
              <w:softHyphen/>
              <w:t>myndighet meddela de före</w:t>
            </w:r>
            <w:r>
              <w:softHyphen/>
              <w:t>läg</w:t>
            </w:r>
            <w:r>
              <w:softHyphen/>
              <w:t xml:space="preserve">ganden och förbud som behövs för att denna lag, de föreskrifter och beslut som har meddelats med stöd av lagen, de </w:t>
            </w:r>
            <w:r w:rsidRPr="00007FF0">
              <w:rPr>
                <w:i/>
              </w:rPr>
              <w:t>EG-bestämmelser</w:t>
            </w:r>
            <w:r>
              <w:t xml:space="preserve"> som komplet</w:t>
            </w:r>
            <w:r>
              <w:softHyphen/>
              <w:t xml:space="preserve">teras av lagen och de beslut som har meddelats med stöd av </w:t>
            </w:r>
            <w:r w:rsidRPr="00007FF0">
              <w:rPr>
                <w:i/>
              </w:rPr>
              <w:t>EG-bestämmelserna</w:t>
            </w:r>
            <w:r w:rsidRPr="008517AA">
              <w:rPr>
                <w:i/>
              </w:rPr>
              <w:t xml:space="preserve"> skall</w:t>
            </w:r>
            <w:r>
              <w:t xml:space="preserve"> följas.</w:t>
            </w:r>
          </w:p>
          <w:p w14:paraId="5344B4DF" w14:textId="77777777" w:rsidR="00F71CC6" w:rsidRDefault="00AB307F" w:rsidP="00F71CC6">
            <w:pPr>
              <w:pStyle w:val="Brdtextmedindrag"/>
            </w:pPr>
            <w:r>
              <w:t xml:space="preserve">Förelägganden och förbud enligt denna lag eller enligt de </w:t>
            </w:r>
            <w:r w:rsidRPr="00007FF0">
              <w:rPr>
                <w:i/>
              </w:rPr>
              <w:t>EG-bestämmelser</w:t>
            </w:r>
            <w:r>
              <w:t xml:space="preserve"> som kompletteras av lagen får förenas med vite.</w:t>
            </w:r>
          </w:p>
        </w:tc>
        <w:tc>
          <w:tcPr>
            <w:tcW w:w="2500" w:type="pct"/>
            <w:shd w:val="clear" w:color="auto" w:fill="auto"/>
            <w:tcMar>
              <w:right w:w="0" w:type="dxa"/>
            </w:tcMar>
          </w:tcPr>
          <w:p w14:paraId="0DDBA016" w14:textId="77777777" w:rsidR="00F71CC6" w:rsidRDefault="00AB307F" w:rsidP="00F71CC6">
            <w:pPr>
              <w:pStyle w:val="Brdtextmedindrag"/>
            </w:pPr>
            <w:r>
              <w:t xml:space="preserve">Utöver vad som följer av de </w:t>
            </w:r>
            <w:r w:rsidRPr="00007FF0">
              <w:rPr>
                <w:i/>
              </w:rPr>
              <w:t>E</w:t>
            </w:r>
            <w:r>
              <w:rPr>
                <w:i/>
              </w:rPr>
              <w:t>U</w:t>
            </w:r>
            <w:r w:rsidRPr="00007FF0">
              <w:rPr>
                <w:i/>
              </w:rPr>
              <w:t>-bestämmelser</w:t>
            </w:r>
            <w:r>
              <w:t xml:space="preserve"> som komplet</w:t>
            </w:r>
            <w:r>
              <w:softHyphen/>
              <w:t>teras av lagen får en kontroll</w:t>
            </w:r>
            <w:r>
              <w:softHyphen/>
              <w:t>myndighet meddela de före</w:t>
            </w:r>
            <w:r>
              <w:softHyphen/>
              <w:t>läg</w:t>
            </w:r>
            <w:r>
              <w:softHyphen/>
              <w:t xml:space="preserve">ganden och förbud som behövs för att denna lag, de föreskrifter och beslut som har meddelats med stöd av lagen, de </w:t>
            </w:r>
            <w:r w:rsidRPr="00007FF0">
              <w:rPr>
                <w:i/>
              </w:rPr>
              <w:t>E</w:t>
            </w:r>
            <w:r>
              <w:rPr>
                <w:i/>
              </w:rPr>
              <w:t>U</w:t>
            </w:r>
            <w:r w:rsidRPr="00007FF0">
              <w:rPr>
                <w:i/>
              </w:rPr>
              <w:t>-bestämmelser</w:t>
            </w:r>
            <w:r>
              <w:t xml:space="preserve"> som komplet</w:t>
            </w:r>
            <w:r>
              <w:softHyphen/>
              <w:t xml:space="preserve">teras av lagen och de beslut som har meddelats med stöd av </w:t>
            </w:r>
            <w:r w:rsidRPr="00007FF0">
              <w:rPr>
                <w:i/>
              </w:rPr>
              <w:t>E</w:t>
            </w:r>
            <w:r>
              <w:rPr>
                <w:i/>
              </w:rPr>
              <w:t>U</w:t>
            </w:r>
            <w:r w:rsidRPr="00007FF0">
              <w:rPr>
                <w:i/>
              </w:rPr>
              <w:t>-bestämmelserna</w:t>
            </w:r>
            <w:r>
              <w:t xml:space="preserve"> </w:t>
            </w:r>
            <w:r w:rsidRPr="008517AA">
              <w:rPr>
                <w:i/>
              </w:rPr>
              <w:t>ska</w:t>
            </w:r>
            <w:r>
              <w:t xml:space="preserve"> följas.</w:t>
            </w:r>
          </w:p>
          <w:p w14:paraId="3D993400" w14:textId="77777777" w:rsidR="00F71CC6" w:rsidRDefault="00AB307F" w:rsidP="00F71CC6">
            <w:pPr>
              <w:pStyle w:val="Brdtextmedindrag"/>
            </w:pPr>
            <w:r>
              <w:t xml:space="preserve">Förelägganden och förbud enligt denna lag eller enligt de </w:t>
            </w:r>
            <w:r w:rsidRPr="00007FF0">
              <w:rPr>
                <w:i/>
              </w:rPr>
              <w:t>E</w:t>
            </w:r>
            <w:r>
              <w:rPr>
                <w:i/>
              </w:rPr>
              <w:t>U</w:t>
            </w:r>
            <w:r w:rsidRPr="00007FF0">
              <w:rPr>
                <w:i/>
              </w:rPr>
              <w:t>-bestämmelser</w:t>
            </w:r>
            <w:r>
              <w:t xml:space="preserve"> som komplet</w:t>
            </w:r>
            <w:r>
              <w:softHyphen/>
              <w:t>teras av lagen får förenas med vite.</w:t>
            </w:r>
          </w:p>
        </w:tc>
      </w:tr>
    </w:tbl>
    <w:p w14:paraId="42567081" w14:textId="77777777" w:rsidR="00F71CC6" w:rsidRPr="00C57856" w:rsidRDefault="00F71CC6" w:rsidP="00F71CC6">
      <w:pPr>
        <w:pStyle w:val="Brdtextmedindrag"/>
      </w:pPr>
    </w:p>
    <w:p w14:paraId="0926CAC6" w14:textId="77777777" w:rsidR="00F71CC6" w:rsidRDefault="00AB307F" w:rsidP="00F71CC6">
      <w:pPr>
        <w:pStyle w:val="Brdtextmedindrag"/>
        <w:jc w:val="center"/>
      </w:pPr>
      <w:r>
        <w:t>10 a §</w:t>
      </w:r>
      <w:r>
        <w:rPr>
          <w:rStyle w:val="Fotnotsreferens"/>
        </w:rPr>
        <w:footnoteReference w:id="85"/>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6D6BA84" w14:textId="77777777" w:rsidTr="00F71CC6">
        <w:tc>
          <w:tcPr>
            <w:tcW w:w="2500" w:type="pct"/>
            <w:shd w:val="clear" w:color="auto" w:fill="auto"/>
            <w:tcMar>
              <w:left w:w="0" w:type="dxa"/>
            </w:tcMar>
          </w:tcPr>
          <w:p w14:paraId="72FCDF2D" w14:textId="1133AAC2" w:rsidR="00F71CC6" w:rsidRDefault="00AB307F" w:rsidP="00F71CC6">
            <w:pPr>
              <w:pStyle w:val="Brdtextmedindrag"/>
            </w:pPr>
            <w:r>
              <w:t xml:space="preserve">Om någon inte fullgör sina skyldigheter enligt lagen, de föreskrifter och beslut som har meddelats med stöd av lagen, de </w:t>
            </w:r>
            <w:r w:rsidRPr="00007FF0">
              <w:rPr>
                <w:i/>
              </w:rPr>
              <w:t>EG-bestämmelser</w:t>
            </w:r>
            <w:r>
              <w:t xml:space="preserve"> som komplet</w:t>
            </w:r>
            <w:r>
              <w:softHyphen/>
              <w:t xml:space="preserve">teras av lagen eller de beslut som har meddelats med stöd av </w:t>
            </w:r>
            <w:r w:rsidRPr="00007FF0">
              <w:rPr>
                <w:i/>
              </w:rPr>
              <w:t>EG-bestämmelserna</w:t>
            </w:r>
            <w:r>
              <w:t>, får kontrollmyn</w:t>
            </w:r>
            <w:r>
              <w:softHyphen/>
              <w:t>digheten besluta om rättelse på hans eller hennes bekostnad.</w:t>
            </w:r>
          </w:p>
        </w:tc>
        <w:tc>
          <w:tcPr>
            <w:tcW w:w="2500" w:type="pct"/>
            <w:shd w:val="clear" w:color="auto" w:fill="auto"/>
            <w:tcMar>
              <w:right w:w="0" w:type="dxa"/>
            </w:tcMar>
          </w:tcPr>
          <w:p w14:paraId="65883E9B" w14:textId="7177C8A8" w:rsidR="00F71CC6" w:rsidRDefault="00AB307F" w:rsidP="00F71CC6">
            <w:pPr>
              <w:pStyle w:val="Brdtextmedindrag"/>
            </w:pPr>
            <w:r>
              <w:t xml:space="preserve">Om någon inte fullgör sina skyldigheter enligt lagen, de föreskrifter och beslut som har meddelats med stöd av lagen, de </w:t>
            </w:r>
            <w:r w:rsidRPr="00007FF0">
              <w:rPr>
                <w:i/>
              </w:rPr>
              <w:t>E</w:t>
            </w:r>
            <w:r>
              <w:rPr>
                <w:i/>
              </w:rPr>
              <w:t>U</w:t>
            </w:r>
            <w:r w:rsidRPr="00007FF0">
              <w:rPr>
                <w:i/>
              </w:rPr>
              <w:t>-bestämmelser</w:t>
            </w:r>
            <w:r>
              <w:rPr>
                <w:i/>
              </w:rPr>
              <w:t>,</w:t>
            </w:r>
            <w:r>
              <w:t xml:space="preserve"> som komplet</w:t>
            </w:r>
            <w:r>
              <w:softHyphen/>
              <w:t xml:space="preserve">teras av lagen eller de beslut som har meddelats med stöd av </w:t>
            </w:r>
            <w:r w:rsidRPr="00007FF0">
              <w:rPr>
                <w:i/>
              </w:rPr>
              <w:t>E</w:t>
            </w:r>
            <w:r>
              <w:rPr>
                <w:i/>
              </w:rPr>
              <w:t>U</w:t>
            </w:r>
            <w:r w:rsidRPr="00007FF0">
              <w:rPr>
                <w:i/>
              </w:rPr>
              <w:t>-bestämmelserna</w:t>
            </w:r>
            <w:r>
              <w:t>, får kontrollmyn</w:t>
            </w:r>
            <w:r>
              <w:softHyphen/>
              <w:t>digheten besluta om rättelse på hans eller hennes bekostnad.</w:t>
            </w:r>
          </w:p>
        </w:tc>
      </w:tr>
    </w:tbl>
    <w:p w14:paraId="66BE3D9B" w14:textId="77777777" w:rsidR="00F71CC6" w:rsidRPr="00C57856" w:rsidRDefault="00F71CC6" w:rsidP="00F71CC6">
      <w:pPr>
        <w:pStyle w:val="Brdtextmedindrag"/>
      </w:pPr>
    </w:p>
    <w:p w14:paraId="2B4E537A" w14:textId="77777777" w:rsidR="00F71CC6" w:rsidRDefault="00AB307F" w:rsidP="00F71CC6">
      <w:pPr>
        <w:pStyle w:val="Brdtextmedindrag"/>
        <w:jc w:val="center"/>
      </w:pPr>
      <w:r>
        <w:t>12 a §</w:t>
      </w:r>
      <w:r>
        <w:rPr>
          <w:rStyle w:val="Fotnotsreferens"/>
        </w:rPr>
        <w:footnoteReference w:id="86"/>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4D6C532" w14:textId="77777777" w:rsidTr="00F71CC6">
        <w:tc>
          <w:tcPr>
            <w:tcW w:w="2500" w:type="pct"/>
            <w:shd w:val="clear" w:color="auto" w:fill="auto"/>
            <w:tcMar>
              <w:left w:w="0" w:type="dxa"/>
            </w:tcMar>
          </w:tcPr>
          <w:p w14:paraId="76E545EF" w14:textId="77777777" w:rsidR="00F71CC6" w:rsidRDefault="00AB307F" w:rsidP="00F71CC6">
            <w:pPr>
              <w:pStyle w:val="Brdtextmedindrag"/>
            </w:pPr>
            <w:r>
              <w:t>Till böter eller fängelse i högst ett år döms den som med uppsåt eller av oaktsamhet åsidosätter skyldig</w:t>
            </w:r>
            <w:r>
              <w:softHyphen/>
              <w:t xml:space="preserve">heter, villkor eller förbud som finns i de </w:t>
            </w:r>
            <w:r w:rsidRPr="00007FF0">
              <w:rPr>
                <w:i/>
              </w:rPr>
              <w:t>EG-bestämmelser</w:t>
            </w:r>
            <w:r>
              <w:t xml:space="preserve"> som kom</w:t>
            </w:r>
            <w:r>
              <w:softHyphen/>
              <w:t>pletteras av lagen. Detta gäller dock inte, om överträdelsen avser bestäm</w:t>
            </w:r>
            <w:r>
              <w:softHyphen/>
              <w:t>melser om myndighets</w:t>
            </w:r>
            <w:r>
              <w:softHyphen/>
              <w:t>utövning.</w:t>
            </w:r>
          </w:p>
          <w:p w14:paraId="54B8E120" w14:textId="77777777" w:rsidR="00F71CC6" w:rsidRDefault="00AB307F" w:rsidP="00F71CC6">
            <w:pPr>
              <w:pStyle w:val="Brdtextmedindrag"/>
            </w:pPr>
            <w:r>
              <w:t xml:space="preserve">I ringa fall </w:t>
            </w:r>
            <w:r w:rsidRPr="008517AA">
              <w:rPr>
                <w:i/>
              </w:rPr>
              <w:t>skall</w:t>
            </w:r>
            <w:r>
              <w:t xml:space="preserve"> inte dömas till ansvar.</w:t>
            </w:r>
          </w:p>
        </w:tc>
        <w:tc>
          <w:tcPr>
            <w:tcW w:w="2500" w:type="pct"/>
            <w:shd w:val="clear" w:color="auto" w:fill="auto"/>
            <w:tcMar>
              <w:right w:w="0" w:type="dxa"/>
            </w:tcMar>
          </w:tcPr>
          <w:p w14:paraId="53A179D7" w14:textId="77777777" w:rsidR="00F71CC6" w:rsidRDefault="00AB307F" w:rsidP="00F71CC6">
            <w:pPr>
              <w:pStyle w:val="Brdtextmedindrag"/>
            </w:pPr>
            <w:r>
              <w:t>Till böter eller fängelse i högst ett år döms den som med uppsåt eller av oaktsamhet åsidosätter skyldig</w:t>
            </w:r>
            <w:r>
              <w:softHyphen/>
              <w:t xml:space="preserve">heter, villkor eller förbud som finns i de </w:t>
            </w:r>
            <w:r w:rsidRPr="00007FF0">
              <w:rPr>
                <w:i/>
              </w:rPr>
              <w:t>E</w:t>
            </w:r>
            <w:r>
              <w:rPr>
                <w:i/>
              </w:rPr>
              <w:t>U</w:t>
            </w:r>
            <w:r w:rsidRPr="00007FF0">
              <w:rPr>
                <w:i/>
              </w:rPr>
              <w:t>-bestämmelser</w:t>
            </w:r>
            <w:r>
              <w:t xml:space="preserve"> som kom</w:t>
            </w:r>
            <w:r>
              <w:softHyphen/>
              <w:t>pletteras av lagen. Detta gäller dock inte, om överträdelsen avser bestäm</w:t>
            </w:r>
            <w:r>
              <w:softHyphen/>
              <w:t>melser om myndighets</w:t>
            </w:r>
            <w:r>
              <w:softHyphen/>
              <w:t>utövning.</w:t>
            </w:r>
          </w:p>
          <w:p w14:paraId="74CC188D" w14:textId="77777777" w:rsidR="00F71CC6" w:rsidRDefault="00AB307F" w:rsidP="00F71CC6">
            <w:pPr>
              <w:pStyle w:val="Brdtextmedindrag"/>
            </w:pPr>
            <w:r>
              <w:t xml:space="preserve">I ringa fall </w:t>
            </w:r>
            <w:r w:rsidRPr="008517AA">
              <w:rPr>
                <w:i/>
              </w:rPr>
              <w:t>ska</w:t>
            </w:r>
            <w:r>
              <w:t xml:space="preserve"> inte dömas till ansvar.</w:t>
            </w:r>
          </w:p>
        </w:tc>
      </w:tr>
      <w:tr w:rsidR="00F71CC6" w14:paraId="1CDD75E0" w14:textId="77777777" w:rsidTr="00F71CC6">
        <w:tc>
          <w:tcPr>
            <w:tcW w:w="2500" w:type="pct"/>
            <w:shd w:val="clear" w:color="auto" w:fill="auto"/>
            <w:tcMar>
              <w:left w:w="0" w:type="dxa"/>
            </w:tcMar>
          </w:tcPr>
          <w:p w14:paraId="4E57DF43" w14:textId="77777777" w:rsidR="00F71CC6" w:rsidRDefault="00AB307F" w:rsidP="00F71CC6">
            <w:pPr>
              <w:pStyle w:val="Brdtextmedindrag"/>
            </w:pPr>
            <w:r w:rsidRPr="00827657">
              <w:rPr>
                <w:i/>
              </w:rPr>
              <w:t>Den som har överträtt ett vitesföreläggande eller vites</w:t>
            </w:r>
            <w:r w:rsidRPr="00827657">
              <w:rPr>
                <w:i/>
              </w:rPr>
              <w:softHyphen/>
              <w:t xml:space="preserve">förbud enligt 10 § döms inte till ansvar enligt första stycket </w:t>
            </w:r>
            <w:r>
              <w:t xml:space="preserve">för en gärning som omfattas av </w:t>
            </w:r>
            <w:r w:rsidRPr="00827657">
              <w:rPr>
                <w:i/>
              </w:rPr>
              <w:t>föreläggandet eller förbudet.</w:t>
            </w:r>
          </w:p>
        </w:tc>
        <w:tc>
          <w:tcPr>
            <w:tcW w:w="2500" w:type="pct"/>
            <w:shd w:val="clear" w:color="auto" w:fill="auto"/>
            <w:tcMar>
              <w:right w:w="0" w:type="dxa"/>
            </w:tcMar>
          </w:tcPr>
          <w:p w14:paraId="1C1CEDDA" w14:textId="77777777" w:rsidR="00F71CC6" w:rsidRDefault="00AB307F" w:rsidP="00F71CC6">
            <w:pPr>
              <w:pStyle w:val="Brdtextmedindrag"/>
            </w:pPr>
            <w:r w:rsidRPr="00827657">
              <w:rPr>
                <w:i/>
              </w:rPr>
              <w:t>Det ska inte dömas till ansvar enligt denna lag</w:t>
            </w:r>
            <w:r w:rsidRPr="0017177B">
              <w:t xml:space="preserve"> för en gärning som omfattas av </w:t>
            </w:r>
            <w:r w:rsidRPr="00827657">
              <w:rPr>
                <w:i/>
              </w:rPr>
              <w:t>ett föreläg</w:t>
            </w:r>
            <w:r w:rsidRPr="00827657">
              <w:rPr>
                <w:i/>
              </w:rPr>
              <w:softHyphen/>
              <w:t>gande om vite om gärningen ligger till grund för en ansökan om utdömande av vitet.</w:t>
            </w:r>
          </w:p>
        </w:tc>
      </w:tr>
    </w:tbl>
    <w:p w14:paraId="76FFD642" w14:textId="77777777" w:rsidR="00F71CC6" w:rsidRPr="00C57856" w:rsidRDefault="00F71CC6" w:rsidP="00F71CC6">
      <w:pPr>
        <w:pStyle w:val="Brdtextmedindrag"/>
      </w:pPr>
    </w:p>
    <w:p w14:paraId="4FCB918B" w14:textId="77777777" w:rsidR="00F71CC6" w:rsidRDefault="00AB307F" w:rsidP="00F71CC6">
      <w:pPr>
        <w:pStyle w:val="Brdtextmedindrag"/>
        <w:jc w:val="center"/>
      </w:pPr>
      <w:r>
        <w:t>13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8B7E523" w14:textId="77777777" w:rsidTr="00F71CC6">
        <w:tc>
          <w:tcPr>
            <w:tcW w:w="5000" w:type="pct"/>
            <w:gridSpan w:val="2"/>
            <w:shd w:val="clear" w:color="auto" w:fill="auto"/>
            <w:tcMar>
              <w:left w:w="0" w:type="dxa"/>
            </w:tcMar>
          </w:tcPr>
          <w:p w14:paraId="4F9B6D2B" w14:textId="77777777" w:rsidR="00F71CC6" w:rsidRDefault="00AB307F" w:rsidP="00F71CC6">
            <w:pPr>
              <w:pStyle w:val="Brdtextmedindrag"/>
            </w:pPr>
            <w:r>
              <w:t>Beslut av en enskild veterinär får överklagas hos Jordbruks</w:t>
            </w:r>
            <w:r>
              <w:softHyphen/>
              <w:t>verket.</w:t>
            </w:r>
          </w:p>
        </w:tc>
      </w:tr>
      <w:tr w:rsidR="00F71CC6" w14:paraId="6F31B3BA" w14:textId="77777777" w:rsidTr="00F71CC6">
        <w:tc>
          <w:tcPr>
            <w:tcW w:w="2500" w:type="pct"/>
            <w:shd w:val="clear" w:color="auto" w:fill="auto"/>
            <w:tcMar>
              <w:left w:w="0" w:type="dxa"/>
            </w:tcMar>
          </w:tcPr>
          <w:p w14:paraId="61DE3360" w14:textId="77777777" w:rsidR="00F71CC6" w:rsidRDefault="00AB307F" w:rsidP="00F71CC6">
            <w:pPr>
              <w:pStyle w:val="Brdtextmedindrag"/>
            </w:pPr>
            <w:r>
              <w:t xml:space="preserve">Andra beslut enligt denna lag, </w:t>
            </w:r>
            <w:r w:rsidRPr="00693D27">
              <w:t xml:space="preserve">enligt de föreskrifter som har meddelats med stöd av lagen eller enligt de </w:t>
            </w:r>
            <w:r w:rsidRPr="00C22D32">
              <w:rPr>
                <w:i/>
              </w:rPr>
              <w:t xml:space="preserve">EG-bestämmelser </w:t>
            </w:r>
            <w:r w:rsidRPr="00693D27">
              <w:t>som kompletteras av lagen får</w:t>
            </w:r>
            <w:r>
              <w:t xml:space="preserve"> överklagas hos allmän förvalt</w:t>
            </w:r>
            <w:r>
              <w:softHyphen/>
              <w:t>nings</w:t>
            </w:r>
            <w:r>
              <w:softHyphen/>
            </w:r>
            <w:r>
              <w:softHyphen/>
              <w:t>domstol.</w:t>
            </w:r>
          </w:p>
        </w:tc>
        <w:tc>
          <w:tcPr>
            <w:tcW w:w="2500" w:type="pct"/>
            <w:shd w:val="clear" w:color="auto" w:fill="auto"/>
          </w:tcPr>
          <w:p w14:paraId="2465C48A" w14:textId="77777777" w:rsidR="00F71CC6" w:rsidRDefault="00AB307F" w:rsidP="00F71CC6">
            <w:pPr>
              <w:pStyle w:val="Brdtextmedindrag"/>
            </w:pPr>
            <w:r>
              <w:t xml:space="preserve">Andra beslut enligt denna lag, enligt de föreskrifter som har meddelats med stöd av lagen eller enligt de </w:t>
            </w:r>
            <w:r w:rsidRPr="00007FF0">
              <w:rPr>
                <w:i/>
              </w:rPr>
              <w:t>E</w:t>
            </w:r>
            <w:r>
              <w:rPr>
                <w:i/>
              </w:rPr>
              <w:t>U</w:t>
            </w:r>
            <w:r w:rsidRPr="00007FF0">
              <w:rPr>
                <w:i/>
              </w:rPr>
              <w:t>-bestämmelser</w:t>
            </w:r>
            <w:r>
              <w:t xml:space="preserve"> som kompletteras av lagen får överklagas hos allmän förvalt</w:t>
            </w:r>
            <w:r>
              <w:softHyphen/>
              <w:t>nings</w:t>
            </w:r>
            <w:r>
              <w:softHyphen/>
            </w:r>
            <w:r>
              <w:softHyphen/>
              <w:t>domstol.</w:t>
            </w:r>
          </w:p>
        </w:tc>
      </w:tr>
      <w:tr w:rsidR="00F71CC6" w14:paraId="0C70F92A" w14:textId="77777777" w:rsidTr="00F71CC6">
        <w:tc>
          <w:tcPr>
            <w:tcW w:w="2500" w:type="pct"/>
            <w:shd w:val="clear" w:color="auto" w:fill="auto"/>
            <w:tcMar>
              <w:left w:w="0" w:type="dxa"/>
            </w:tcMar>
          </w:tcPr>
          <w:p w14:paraId="60C8DF5A" w14:textId="77777777" w:rsidR="00F71CC6" w:rsidRDefault="00F71CC6" w:rsidP="00F71CC6">
            <w:pPr>
              <w:pStyle w:val="Brdtextmedindrag"/>
            </w:pPr>
          </w:p>
        </w:tc>
        <w:tc>
          <w:tcPr>
            <w:tcW w:w="2500" w:type="pct"/>
            <w:shd w:val="clear" w:color="auto" w:fill="auto"/>
          </w:tcPr>
          <w:p w14:paraId="152D7868" w14:textId="77777777" w:rsidR="00F71CC6" w:rsidRDefault="00AB307F" w:rsidP="00F71CC6">
            <w:pPr>
              <w:pStyle w:val="Brdtextmedindrag"/>
            </w:pPr>
            <w:r>
              <w:rPr>
                <w:i/>
              </w:rPr>
              <w:t>Beträffande vem som får överklaga beslut av organ eller fysiska personer gäller 42 § förvaltningslagen</w:t>
            </w:r>
          </w:p>
        </w:tc>
      </w:tr>
      <w:tr w:rsidR="00F71CC6" w14:paraId="21DB2293" w14:textId="77777777" w:rsidTr="00F71CC6">
        <w:tc>
          <w:tcPr>
            <w:tcW w:w="5000" w:type="pct"/>
            <w:gridSpan w:val="2"/>
            <w:shd w:val="clear" w:color="auto" w:fill="auto"/>
            <w:tcMar>
              <w:left w:w="0" w:type="dxa"/>
            </w:tcMar>
          </w:tcPr>
          <w:p w14:paraId="65136964" w14:textId="77777777" w:rsidR="00F71CC6" w:rsidRDefault="00AB307F" w:rsidP="00F71CC6">
            <w:pPr>
              <w:pStyle w:val="Brdtextmedindrag"/>
            </w:pPr>
            <w:r>
              <w:t>Prövningstillstånd krävs vid överklagande till kammarrätten.</w:t>
            </w:r>
          </w:p>
          <w:p w14:paraId="34BF16D1" w14:textId="77777777" w:rsidR="00F71CC6" w:rsidRDefault="00F71CC6" w:rsidP="00F71CC6">
            <w:pPr>
              <w:pStyle w:val="Brdtextmedindrag"/>
              <w:rPr>
                <w:i/>
              </w:rPr>
            </w:pPr>
          </w:p>
        </w:tc>
      </w:tr>
      <w:tr w:rsidR="00F71CC6" w14:paraId="1712E255" w14:textId="77777777" w:rsidTr="00F71CC6">
        <w:tc>
          <w:tcPr>
            <w:tcW w:w="2500" w:type="pct"/>
            <w:shd w:val="clear" w:color="auto" w:fill="auto"/>
            <w:tcMar>
              <w:left w:w="0" w:type="dxa"/>
            </w:tcMar>
          </w:tcPr>
          <w:p w14:paraId="6ECA224A" w14:textId="77777777" w:rsidR="00F71CC6" w:rsidRDefault="00F71CC6" w:rsidP="00F71CC6">
            <w:pPr>
              <w:pStyle w:val="Brdtextmedindrag"/>
            </w:pPr>
          </w:p>
        </w:tc>
        <w:tc>
          <w:tcPr>
            <w:tcW w:w="2500" w:type="pct"/>
            <w:shd w:val="clear" w:color="auto" w:fill="auto"/>
          </w:tcPr>
          <w:p w14:paraId="5B925642" w14:textId="77777777" w:rsidR="00F71CC6" w:rsidRDefault="00AB307F" w:rsidP="00F71CC6">
            <w:pPr>
              <w:pStyle w:val="Brdtext"/>
              <w:rPr>
                <w:i/>
              </w:rPr>
            </w:pPr>
            <w:r>
              <w:rPr>
                <w:i/>
              </w:rPr>
              <w:t>13 a §</w:t>
            </w:r>
          </w:p>
          <w:p w14:paraId="1804190A" w14:textId="77777777" w:rsidR="00F71CC6" w:rsidRPr="00352DAE" w:rsidRDefault="00AB307F" w:rsidP="00F71CC6">
            <w:pPr>
              <w:pStyle w:val="Brdtextmedindrag"/>
              <w:rPr>
                <w:i/>
              </w:rPr>
            </w:pPr>
            <w:r w:rsidRPr="00352DAE">
              <w:rPr>
                <w:i/>
              </w:rPr>
              <w:t>Den myndighet som har delegerat uppgiften att utöva offentlig kontroll eller annan offentlig verksamhet till ett organ eller till en fysisk person ska föra det allmännas talan hos allmän förvaltningsdomstol, om det över</w:t>
            </w:r>
            <w:r>
              <w:rPr>
                <w:i/>
              </w:rPr>
              <w:softHyphen/>
            </w:r>
            <w:r w:rsidRPr="00352DAE">
              <w:rPr>
                <w:i/>
              </w:rPr>
              <w:t>klagade beslutet har med</w:t>
            </w:r>
            <w:r>
              <w:rPr>
                <w:i/>
              </w:rPr>
              <w:softHyphen/>
            </w:r>
            <w:r w:rsidRPr="00352DAE">
              <w:rPr>
                <w:i/>
              </w:rPr>
              <w:t>delats av ett sådant organ eller en sådan fysisk person.</w:t>
            </w:r>
          </w:p>
          <w:p w14:paraId="70416028" w14:textId="77777777" w:rsidR="00F71CC6" w:rsidRDefault="00AB307F" w:rsidP="00F71CC6">
            <w:pPr>
              <w:pStyle w:val="Brdtextmedindrag"/>
            </w:pPr>
            <w:r w:rsidRPr="00352DAE">
              <w:rPr>
                <w:i/>
              </w:rPr>
              <w:t>Bestämmelserna i lag</w:t>
            </w:r>
            <w:r>
              <w:rPr>
                <w:i/>
              </w:rPr>
              <w:t>en</w:t>
            </w:r>
            <w:r w:rsidRPr="00352DAE">
              <w:rPr>
                <w:i/>
              </w:rPr>
              <w:t xml:space="preserve"> (1986:1142) om överklagande av beslut av enskilda organ med o</w:t>
            </w:r>
            <w:r>
              <w:rPr>
                <w:i/>
              </w:rPr>
              <w:t xml:space="preserve">ffentliga förvaltningsuppgifter </w:t>
            </w:r>
            <w:r w:rsidRPr="00352DAE">
              <w:rPr>
                <w:i/>
              </w:rPr>
              <w:t>ska gälla även för överklagande av beslut som har meddelats av en fysisk person.</w:t>
            </w:r>
          </w:p>
        </w:tc>
      </w:tr>
    </w:tbl>
    <w:p w14:paraId="4A819DD6" w14:textId="77777777" w:rsidR="00F71CC6" w:rsidRDefault="00F71CC6" w:rsidP="00F71CC6">
      <w:pPr>
        <w:pStyle w:val="Brdtextmedindrag"/>
      </w:pPr>
    </w:p>
    <w:p w14:paraId="6990F51A" w14:textId="77777777" w:rsidR="00F71CC6" w:rsidRPr="00C57856" w:rsidRDefault="00AB307F" w:rsidP="00F71CC6">
      <w:pPr>
        <w:pStyle w:val="Brdtextmedindrag"/>
        <w:jc w:val="center"/>
      </w:pPr>
      <w:r>
        <w:t>14 §</w:t>
      </w:r>
      <w:r>
        <w:rPr>
          <w:rStyle w:val="Fotnotsreferens"/>
        </w:rPr>
        <w:footnoteReference w:id="87"/>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EFB9BEE" w14:textId="77777777" w:rsidTr="00F71CC6">
        <w:tc>
          <w:tcPr>
            <w:tcW w:w="2500" w:type="pct"/>
            <w:shd w:val="clear" w:color="auto" w:fill="auto"/>
            <w:tcMar>
              <w:left w:w="0" w:type="dxa"/>
            </w:tcMar>
          </w:tcPr>
          <w:p w14:paraId="7917E8E4" w14:textId="77777777" w:rsidR="00F71CC6" w:rsidRDefault="00AB307F" w:rsidP="00F71CC6">
            <w:pPr>
              <w:pStyle w:val="Brdtextmedindrag"/>
            </w:pPr>
            <w:r>
              <w:t xml:space="preserve">Beslut enligt denna lag, enligt de föreskrifter som har meddelats med stöd av lagen eller enligt de </w:t>
            </w:r>
            <w:r w:rsidRPr="00007FF0">
              <w:rPr>
                <w:i/>
              </w:rPr>
              <w:t>EG-bestämmelser</w:t>
            </w:r>
            <w:r>
              <w:t xml:space="preserve"> som kompletteras av lagen </w:t>
            </w:r>
            <w:r w:rsidRPr="008517AA">
              <w:rPr>
                <w:i/>
              </w:rPr>
              <w:t>skall</w:t>
            </w:r>
            <w:r>
              <w:t xml:space="preserve"> gälla omedelbart, om inte något annat beslutas.</w:t>
            </w:r>
          </w:p>
        </w:tc>
        <w:tc>
          <w:tcPr>
            <w:tcW w:w="2500" w:type="pct"/>
            <w:shd w:val="clear" w:color="auto" w:fill="auto"/>
            <w:tcMar>
              <w:right w:w="0" w:type="dxa"/>
            </w:tcMar>
          </w:tcPr>
          <w:p w14:paraId="254E7C19" w14:textId="77777777" w:rsidR="00F71CC6" w:rsidRDefault="00AB307F" w:rsidP="00F71CC6">
            <w:pPr>
              <w:pStyle w:val="Brdtextmedindrag"/>
            </w:pPr>
            <w:r>
              <w:t xml:space="preserve">Beslut enligt denna lag, enligt de föreskrifter som har meddelats med stöd av lagen eller enligt de </w:t>
            </w:r>
            <w:r w:rsidRPr="00007FF0">
              <w:rPr>
                <w:i/>
              </w:rPr>
              <w:t>EU-bestämmelser</w:t>
            </w:r>
            <w:r>
              <w:t xml:space="preserve"> som kompletteras av lagen </w:t>
            </w:r>
            <w:r w:rsidRPr="008517AA">
              <w:rPr>
                <w:i/>
              </w:rPr>
              <w:t>ska</w:t>
            </w:r>
            <w:r>
              <w:t xml:space="preserve"> gälla omedelbart, om inte något annat beslutas.</w:t>
            </w:r>
          </w:p>
        </w:tc>
      </w:tr>
    </w:tbl>
    <w:p w14:paraId="2599D2ED" w14:textId="77777777" w:rsidR="00F71CC6" w:rsidRPr="00811E52" w:rsidRDefault="00AB307F" w:rsidP="00F71CC6">
      <w:pPr>
        <w:pStyle w:val="Slutstreck"/>
      </w:pPr>
      <w:r w:rsidRPr="00811E52">
        <w:t>                      </w:t>
      </w:r>
    </w:p>
    <w:p w14:paraId="193DA34B" w14:textId="77777777" w:rsidR="00F71CC6" w:rsidRPr="00830602" w:rsidRDefault="00AB307F" w:rsidP="00F71CC6">
      <w:pPr>
        <w:pStyle w:val="Brdtextmedindrag"/>
      </w:pPr>
      <w:r>
        <w:t>Denna lag träder i kraft den 14 december 2019.</w:t>
      </w:r>
    </w:p>
    <w:p w14:paraId="6CAE3BE0" w14:textId="77777777" w:rsidR="00F71CC6" w:rsidRDefault="00F71CC6" w:rsidP="00F71CC6">
      <w:pPr>
        <w:pStyle w:val="Brdtextmedindrag"/>
        <w:sectPr w:rsidR="00F71CC6" w:rsidSect="00F71CC6">
          <w:headerReference w:type="even" r:id="rId97"/>
          <w:headerReference w:type="default" r:id="rId98"/>
          <w:footerReference w:type="even" r:id="rId99"/>
          <w:footerReference w:type="default" r:id="rId100"/>
          <w:footerReference w:type="first" r:id="rId101"/>
          <w:footnotePr>
            <w:numRestart w:val="eachSect"/>
          </w:footnotePr>
          <w:pgSz w:w="9356" w:h="13721" w:code="9"/>
          <w:pgMar w:top="794" w:right="2438" w:bottom="1191" w:left="1021" w:header="0" w:footer="709" w:gutter="0"/>
          <w:cols w:space="708"/>
          <w:docGrid w:linePitch="360"/>
        </w:sectPr>
      </w:pPr>
    </w:p>
    <w:p w14:paraId="733BF316" w14:textId="77777777" w:rsidR="00F71CC6" w:rsidRDefault="00AB307F" w:rsidP="00F71CC6">
      <w:pPr>
        <w:pStyle w:val="Rubrik2utannumrering"/>
      </w:pPr>
      <w:r w:rsidRPr="003A3A97">
        <w:t>Förslag till lag om ändring i livsmedelsl</w:t>
      </w:r>
      <w:r>
        <w:t>a</w:t>
      </w:r>
      <w:r w:rsidRPr="003A3A97">
        <w:t>gen (2006:804)</w:t>
      </w:r>
    </w:p>
    <w:p w14:paraId="5DE996CA" w14:textId="77777777" w:rsidR="00F71CC6" w:rsidRPr="003A3A97" w:rsidRDefault="00AB307F" w:rsidP="00F71CC6">
      <w:pPr>
        <w:pStyle w:val="Brdtextmedindrag"/>
      </w:pPr>
      <w:r w:rsidRPr="00B342C4">
        <w:rPr>
          <w:rStyle w:val="BrdtextChar"/>
        </w:rPr>
        <w:t>Härigenom föreskrivs i fråga om livsmedelslagen (2006:804</w:t>
      </w:r>
      <w:r w:rsidRPr="003A3A97">
        <w:t>)</w:t>
      </w:r>
    </w:p>
    <w:p w14:paraId="654AB0B4" w14:textId="77777777" w:rsidR="00F71CC6" w:rsidRPr="003A3A97" w:rsidRDefault="00AB307F" w:rsidP="00F71CC6">
      <w:pPr>
        <w:pStyle w:val="Brdtextmedindrag"/>
      </w:pPr>
      <w:r w:rsidRPr="003A3A97">
        <w:rPr>
          <w:i/>
        </w:rPr>
        <w:t>dels</w:t>
      </w:r>
      <w:r w:rsidRPr="003A3A97">
        <w:t xml:space="preserve"> att rubriken närmast före 12 § ska utgå,</w:t>
      </w:r>
    </w:p>
    <w:p w14:paraId="7D69C3C0" w14:textId="77777777" w:rsidR="00F71CC6" w:rsidRPr="003A3A97" w:rsidRDefault="00AB307F" w:rsidP="00F71CC6">
      <w:pPr>
        <w:pStyle w:val="Brdtextmedindrag"/>
      </w:pPr>
      <w:r w:rsidRPr="003A3A97">
        <w:rPr>
          <w:i/>
        </w:rPr>
        <w:t>dels</w:t>
      </w:r>
      <w:r w:rsidRPr="003A3A97">
        <w:t xml:space="preserve"> att 2, 5, </w:t>
      </w:r>
      <w:r w:rsidRPr="003A3A97">
        <w:rPr>
          <w:rStyle w:val="BrdtextChar"/>
          <w:rFonts w:eastAsiaTheme="minorHAnsi"/>
        </w:rPr>
        <w:t>7, 8, 10–13, 15–19, 20, 21, 24, 26</w:t>
      </w:r>
      <w:r w:rsidRPr="003A3A97">
        <w:t>, 28 och 32 §§ och rubrikerna närmast före 5, 11, 15, 19, 21</w:t>
      </w:r>
      <w:r w:rsidRPr="003A3A97">
        <w:rPr>
          <w:rStyle w:val="BrdtextChar"/>
          <w:rFonts w:eastAsiaTheme="minorHAnsi"/>
        </w:rPr>
        <w:t>–23</w:t>
      </w:r>
      <w:r w:rsidRPr="003A3A97">
        <w:t> §§ ska ha följande lydelse,</w:t>
      </w:r>
    </w:p>
    <w:p w14:paraId="5D879F33" w14:textId="77777777" w:rsidR="00F71CC6" w:rsidRDefault="00AB307F" w:rsidP="00F71CC6">
      <w:pPr>
        <w:pStyle w:val="Brdtextmedindrag"/>
      </w:pPr>
      <w:r w:rsidRPr="003A3A97">
        <w:rPr>
          <w:i/>
        </w:rPr>
        <w:t>dels</w:t>
      </w:r>
      <w:r w:rsidRPr="003A3A97">
        <w:t xml:space="preserve"> att det ska införas sex nya paragrafer, 13 a, 14, 19 a, 23 a, 23</w:t>
      </w:r>
      <w:r>
        <w:t> </w:t>
      </w:r>
      <w:r w:rsidRPr="003A3A97">
        <w:t>b och 32</w:t>
      </w:r>
      <w:r>
        <w:t> </w:t>
      </w:r>
      <w:r w:rsidRPr="003A3A97">
        <w:t>a §§, och närmast före 2, 13 a, 14, 19 a, 23 a och 23 b §§ nya rubriker av följande lydelse.</w:t>
      </w:r>
    </w:p>
    <w:p w14:paraId="36F34A82" w14:textId="77777777" w:rsidR="00F71CC6" w:rsidRPr="003A3A97"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ED72B2C" w14:textId="77777777" w:rsidTr="00F71CC6">
        <w:tc>
          <w:tcPr>
            <w:tcW w:w="2500" w:type="pct"/>
            <w:shd w:val="clear" w:color="auto" w:fill="auto"/>
            <w:tcMar>
              <w:left w:w="0" w:type="dxa"/>
            </w:tcMar>
          </w:tcPr>
          <w:p w14:paraId="2E7E350B"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3AC5BC57" w14:textId="77777777" w:rsidR="00F71CC6" w:rsidRPr="000E6F0B" w:rsidRDefault="00AB307F" w:rsidP="00F71CC6">
            <w:pPr>
              <w:pStyle w:val="Brdtext"/>
              <w:rPr>
                <w:i/>
              </w:rPr>
            </w:pPr>
            <w:r w:rsidRPr="000E6F0B">
              <w:rPr>
                <w:i/>
              </w:rPr>
              <w:t>Föreslagen lydelse</w:t>
            </w:r>
          </w:p>
        </w:tc>
      </w:tr>
      <w:tr w:rsidR="00F71CC6" w14:paraId="346A5D45" w14:textId="77777777" w:rsidTr="00F71CC6">
        <w:tc>
          <w:tcPr>
            <w:tcW w:w="2500" w:type="pct"/>
            <w:shd w:val="clear" w:color="auto" w:fill="auto"/>
            <w:tcMar>
              <w:left w:w="0" w:type="dxa"/>
            </w:tcMar>
          </w:tcPr>
          <w:p w14:paraId="2FA02175" w14:textId="77777777" w:rsidR="00F71CC6" w:rsidRPr="000E6F0B" w:rsidRDefault="00F71CC6" w:rsidP="00F71CC6">
            <w:pPr>
              <w:pStyle w:val="Brdtext"/>
              <w:rPr>
                <w:i/>
              </w:rPr>
            </w:pPr>
          </w:p>
        </w:tc>
        <w:tc>
          <w:tcPr>
            <w:tcW w:w="2500" w:type="pct"/>
            <w:shd w:val="clear" w:color="auto" w:fill="auto"/>
            <w:tcMar>
              <w:right w:w="0" w:type="dxa"/>
            </w:tcMar>
          </w:tcPr>
          <w:p w14:paraId="2D30639E" w14:textId="77777777" w:rsidR="00F71CC6" w:rsidRPr="00B95783" w:rsidRDefault="00AB307F" w:rsidP="00F71CC6">
            <w:pPr>
              <w:pStyle w:val="Rubrik4utannumrering"/>
              <w:rPr>
                <w:bCs/>
                <w:i/>
                <w:iCs/>
              </w:rPr>
            </w:pPr>
            <w:r w:rsidRPr="00B95783">
              <w:rPr>
                <w:i/>
                <w:iCs/>
              </w:rPr>
              <w:t>Ord och uttryck</w:t>
            </w:r>
          </w:p>
        </w:tc>
      </w:tr>
    </w:tbl>
    <w:p w14:paraId="6F88F4BC" w14:textId="77777777" w:rsidR="00F71CC6" w:rsidRPr="00D477A5" w:rsidRDefault="00F71CC6" w:rsidP="00F71CC6">
      <w:pPr>
        <w:pStyle w:val="Brdtextmedindrag"/>
      </w:pPr>
    </w:p>
    <w:p w14:paraId="7421B3E0" w14:textId="77777777" w:rsidR="00F71CC6" w:rsidRDefault="00AB307F" w:rsidP="00F71CC6">
      <w:pPr>
        <w:pStyle w:val="Brdtextmedindrag"/>
        <w:ind w:firstLine="0"/>
        <w:jc w:val="center"/>
      </w:pPr>
      <w:r>
        <w:t>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CB213B6" w14:textId="77777777" w:rsidTr="00F71CC6">
        <w:tc>
          <w:tcPr>
            <w:tcW w:w="2500" w:type="pct"/>
            <w:shd w:val="clear" w:color="auto" w:fill="auto"/>
            <w:tcMar>
              <w:left w:w="0" w:type="dxa"/>
            </w:tcMar>
          </w:tcPr>
          <w:p w14:paraId="4BFE81A6" w14:textId="77777777" w:rsidR="00F71CC6" w:rsidRPr="003A3A97" w:rsidRDefault="00AB307F" w:rsidP="00F71CC6">
            <w:pPr>
              <w:pStyle w:val="Brdtextmedindrag"/>
            </w:pPr>
            <w:r w:rsidRPr="003A3A97">
              <w:rPr>
                <w:i/>
              </w:rPr>
              <w:t>Begreppen</w:t>
            </w:r>
            <w:r w:rsidRPr="003A3A97">
              <w:t xml:space="preserve"> livsmedel, stadier i produktions-, bearbetnings- och distributionskedjan, primärpro</w:t>
            </w:r>
            <w:r w:rsidRPr="003A3A97">
              <w:softHyphen/>
              <w:t>duk</w:t>
            </w:r>
            <w:r>
              <w:softHyphen/>
            </w:r>
            <w:r w:rsidRPr="003A3A97">
              <w:t>tion, utsläppande på mark</w:t>
            </w:r>
            <w:r w:rsidRPr="003A3A97">
              <w:softHyphen/>
              <w:t xml:space="preserve">naden och livsmedelsföretagare </w:t>
            </w:r>
            <w:r w:rsidRPr="003A3A97">
              <w:rPr>
                <w:i/>
              </w:rPr>
              <w:t>har</w:t>
            </w:r>
            <w:r w:rsidRPr="003A3A97">
              <w:t xml:space="preserve"> i denna lag </w:t>
            </w:r>
            <w:r w:rsidRPr="003A3A97">
              <w:rPr>
                <w:i/>
              </w:rPr>
              <w:t>samma betydelse</w:t>
            </w:r>
            <w:r w:rsidRPr="003A3A97">
              <w:t xml:space="preserve"> som i Europaparlamentets och rådets förordning (EG) nr 178/2002 av den 28 januari 2002 om allmänna principer och krav för livsmedels</w:t>
            </w:r>
            <w:r>
              <w:softHyphen/>
            </w:r>
            <w:r w:rsidRPr="003A3A97">
              <w:t>lagstiftning, om inrättande av Europeiska myndigheten för livs</w:t>
            </w:r>
            <w:r>
              <w:softHyphen/>
            </w:r>
            <w:r w:rsidRPr="003A3A97">
              <w:t>medelssäkerhet och om förfaranden i frågor som gäller livsmedels</w:t>
            </w:r>
            <w:r>
              <w:softHyphen/>
            </w:r>
            <w:r w:rsidRPr="003A3A97">
              <w:t>säkerhet.</w:t>
            </w:r>
          </w:p>
          <w:p w14:paraId="7DC09F15" w14:textId="77777777" w:rsidR="00F71CC6" w:rsidRPr="003A3A97" w:rsidRDefault="00AB307F" w:rsidP="00F71CC6">
            <w:pPr>
              <w:pStyle w:val="Brdtextmedindrag"/>
            </w:pPr>
            <w:r w:rsidRPr="003A3A97">
              <w:rPr>
                <w:i/>
              </w:rPr>
              <w:t>Begreppet</w:t>
            </w:r>
            <w:r w:rsidRPr="003A3A97">
              <w:t xml:space="preserve"> anläggning </w:t>
            </w:r>
            <w:r w:rsidRPr="003A3A97">
              <w:rPr>
                <w:i/>
              </w:rPr>
              <w:t>har sam</w:t>
            </w:r>
            <w:r>
              <w:rPr>
                <w:i/>
              </w:rPr>
              <w:softHyphen/>
            </w:r>
            <w:r w:rsidRPr="003A3A97">
              <w:rPr>
                <w:i/>
              </w:rPr>
              <w:t>ma betydelse</w:t>
            </w:r>
            <w:r w:rsidRPr="003A3A97">
              <w:t xml:space="preserve"> som i Europa</w:t>
            </w:r>
            <w:r w:rsidRPr="003A3A97">
              <w:softHyphen/>
              <w:t>parlamentets och rådets förord</w:t>
            </w:r>
            <w:r w:rsidRPr="003A3A97">
              <w:softHyphen/>
              <w:t>ning (EG) nr 852/2004 av den 29 april 2004 om livsmedels</w:t>
            </w:r>
            <w:r w:rsidRPr="003A3A97">
              <w:softHyphen/>
              <w:t>hygien.</w:t>
            </w:r>
          </w:p>
        </w:tc>
        <w:tc>
          <w:tcPr>
            <w:tcW w:w="2500" w:type="pct"/>
            <w:shd w:val="clear" w:color="auto" w:fill="auto"/>
            <w:tcMar>
              <w:right w:w="0" w:type="dxa"/>
            </w:tcMar>
          </w:tcPr>
          <w:p w14:paraId="61A3EA67" w14:textId="77777777" w:rsidR="00F71CC6" w:rsidRPr="00756C8A" w:rsidRDefault="00AB307F" w:rsidP="00F71CC6">
            <w:pPr>
              <w:pStyle w:val="Brdtextmedindrag"/>
              <w:rPr>
                <w:i/>
                <w:iCs/>
              </w:rPr>
            </w:pPr>
            <w:r w:rsidRPr="00756C8A">
              <w:rPr>
                <w:i/>
                <w:iCs/>
              </w:rPr>
              <w:t xml:space="preserve">I denna lag betyder </w:t>
            </w:r>
          </w:p>
          <w:p w14:paraId="68646255" w14:textId="77777777" w:rsidR="00F71CC6" w:rsidRPr="003C1199" w:rsidRDefault="00AB307F" w:rsidP="00F71CC6">
            <w:pPr>
              <w:pStyle w:val="Brdtextmedindrag"/>
              <w:rPr>
                <w:i/>
                <w:iCs/>
              </w:rPr>
            </w:pPr>
            <w:r w:rsidRPr="003C1199">
              <w:rPr>
                <w:i/>
                <w:iCs/>
              </w:rPr>
              <w:t xml:space="preserve">1. uttrycken </w:t>
            </w:r>
          </w:p>
          <w:p w14:paraId="6E1D4CD0" w14:textId="77777777" w:rsidR="00F71CC6" w:rsidRPr="003A3A97" w:rsidRDefault="00AB307F" w:rsidP="00F71CC6">
            <w:pPr>
              <w:pStyle w:val="Brdtextmedindrag"/>
            </w:pPr>
            <w:r w:rsidRPr="003A3A97">
              <w:t>-</w:t>
            </w:r>
            <w:r>
              <w:t> </w:t>
            </w:r>
            <w:r w:rsidRPr="003A3A97">
              <w:t xml:space="preserve">livsmedel, </w:t>
            </w:r>
          </w:p>
          <w:p w14:paraId="7518C404" w14:textId="77777777" w:rsidR="00F71CC6" w:rsidRPr="003A3A97" w:rsidRDefault="00AB307F" w:rsidP="00F71CC6">
            <w:pPr>
              <w:pStyle w:val="Brdtextmedindrag"/>
            </w:pPr>
            <w:r w:rsidRPr="003A3A97">
              <w:t xml:space="preserve">- </w:t>
            </w:r>
            <w:r w:rsidRPr="003A3A97">
              <w:rPr>
                <w:spacing w:val="-2"/>
              </w:rPr>
              <w:t>stadier i produktions-</w:t>
            </w:r>
            <w:r w:rsidRPr="003A3A97">
              <w:t>, bearbet</w:t>
            </w:r>
            <w:r w:rsidRPr="003A3A97">
              <w:softHyphen/>
              <w:t xml:space="preserve">nings- och distributionskedjan, </w:t>
            </w:r>
          </w:p>
          <w:p w14:paraId="5224C26A" w14:textId="77777777" w:rsidR="00F71CC6" w:rsidRPr="003A3A97" w:rsidRDefault="00AB307F" w:rsidP="00F71CC6">
            <w:pPr>
              <w:pStyle w:val="Brdtextmedindrag"/>
            </w:pPr>
            <w:r w:rsidRPr="003A3A97">
              <w:t>-</w:t>
            </w:r>
            <w:r>
              <w:t> </w:t>
            </w:r>
            <w:r w:rsidRPr="003A3A97">
              <w:t xml:space="preserve">primärproduktion, </w:t>
            </w:r>
          </w:p>
          <w:p w14:paraId="67434B2D" w14:textId="77777777" w:rsidR="00F71CC6" w:rsidRPr="003A3A97" w:rsidRDefault="00AB307F" w:rsidP="00F71CC6">
            <w:pPr>
              <w:pStyle w:val="Brdtextmedindrag"/>
            </w:pPr>
            <w:r w:rsidRPr="003A3A97">
              <w:t>-</w:t>
            </w:r>
            <w:r>
              <w:t> </w:t>
            </w:r>
            <w:r w:rsidRPr="003A3A97">
              <w:t>utsläppande på marknaden och,</w:t>
            </w:r>
          </w:p>
          <w:p w14:paraId="1BA7E20E" w14:textId="77777777" w:rsidR="00F71CC6" w:rsidRPr="003A3A97" w:rsidRDefault="00AB307F" w:rsidP="00F71CC6">
            <w:pPr>
              <w:pStyle w:val="Brdtextmedindrag"/>
            </w:pPr>
            <w:r w:rsidRPr="003A3A97">
              <w:t xml:space="preserve">livsmedelsföretagare </w:t>
            </w:r>
            <w:r w:rsidRPr="003A3A97">
              <w:rPr>
                <w:i/>
              </w:rPr>
              <w:t>samma sak</w:t>
            </w:r>
            <w:r w:rsidRPr="003A3A97">
              <w:t xml:space="preserve"> som i Europaparlamentets och rådets förordning (EG) nr 178/2002 av den 28 januari 2002 om allmänna principer och krav för livsmedelslagstiftning, om inrät</w:t>
            </w:r>
            <w:r>
              <w:softHyphen/>
            </w:r>
            <w:r w:rsidRPr="003A3A97">
              <w:t>tande av Europeiska myndigheten för livsmedelssäkerhet och om förfaranden i frågor som gäller livsmedelssäkerhet,</w:t>
            </w:r>
          </w:p>
          <w:p w14:paraId="1297EB5C" w14:textId="77777777" w:rsidR="00F71CC6" w:rsidRPr="003A3A97" w:rsidRDefault="00AB307F" w:rsidP="00F71CC6">
            <w:pPr>
              <w:pStyle w:val="Brdtextmedindrag"/>
            </w:pPr>
            <w:r w:rsidRPr="003A3A97">
              <w:rPr>
                <w:i/>
              </w:rPr>
              <w:t>2.</w:t>
            </w:r>
            <w:r>
              <w:rPr>
                <w:i/>
              </w:rPr>
              <w:t> </w:t>
            </w:r>
            <w:r w:rsidRPr="003A3A97">
              <w:rPr>
                <w:i/>
              </w:rPr>
              <w:t>uttrycket</w:t>
            </w:r>
            <w:r w:rsidRPr="003A3A97">
              <w:t xml:space="preserve"> anläggning </w:t>
            </w:r>
            <w:r w:rsidRPr="003A3A97">
              <w:rPr>
                <w:i/>
              </w:rPr>
              <w:t xml:space="preserve">samma sak </w:t>
            </w:r>
            <w:r w:rsidRPr="003A3A97">
              <w:t>som i Europaparla</w:t>
            </w:r>
            <w:r w:rsidRPr="003A3A97">
              <w:softHyphen/>
              <w:t>men</w:t>
            </w:r>
            <w:r w:rsidRPr="003A3A97">
              <w:softHyphen/>
              <w:t>tets och rådets förordning (EG) nr 852/2004 av den 29 april 2004 om livsmedelshygien,</w:t>
            </w:r>
          </w:p>
          <w:p w14:paraId="692CEBB5" w14:textId="77777777" w:rsidR="00F71CC6" w:rsidRPr="003C1199" w:rsidRDefault="00AB307F" w:rsidP="00F71CC6">
            <w:pPr>
              <w:pStyle w:val="Brdtextmedindrag"/>
              <w:rPr>
                <w:i/>
                <w:iCs/>
              </w:rPr>
            </w:pPr>
            <w:r w:rsidRPr="003C1199">
              <w:rPr>
                <w:i/>
                <w:iCs/>
              </w:rPr>
              <w:t>3. uttrycket offentlig kontroll</w:t>
            </w:r>
          </w:p>
          <w:p w14:paraId="7B5B5CEF" w14:textId="77777777" w:rsidR="00F71CC6" w:rsidRPr="003C1199" w:rsidRDefault="00AB307F" w:rsidP="00F71CC6">
            <w:pPr>
              <w:pStyle w:val="Brdtextmedindrag"/>
              <w:rPr>
                <w:i/>
                <w:iCs/>
              </w:rPr>
            </w:pPr>
            <w:r w:rsidRPr="003C1199">
              <w:rPr>
                <w:i/>
                <w:iCs/>
              </w:rPr>
              <w:t>a) offentlig kontroll enligt Europaparlamentets och rådets förordning (EU) 2017/625 av den 15 mars 2017 om offentlig kontroll och annan offentlig verk</w:t>
            </w:r>
            <w:r w:rsidRPr="003C1199">
              <w:rPr>
                <w:i/>
                <w:iCs/>
              </w:rPr>
              <w:softHyphen/>
              <w:t>samhet för att säkerställa tillämp</w:t>
            </w:r>
            <w:r w:rsidRPr="003C1199">
              <w:rPr>
                <w:i/>
                <w:iCs/>
              </w:rPr>
              <w:softHyphen/>
              <w:t>ningen av livsmedels- och foder</w:t>
            </w:r>
            <w:r w:rsidRPr="003C1199">
              <w:rPr>
                <w:i/>
                <w:iCs/>
              </w:rPr>
              <w:softHyphen/>
              <w:t>lagstiftningen och av bestäm</w:t>
            </w:r>
            <w:r w:rsidRPr="003C1199">
              <w:rPr>
                <w:i/>
                <w:iCs/>
              </w:rPr>
              <w:softHyphen/>
              <w:t>melser om djurs hälsa och djurskydd, växtskydd och växtskyddsmedel samt om ändring</w:t>
            </w:r>
            <w:r w:rsidRPr="003A3A97">
              <w:t xml:space="preserve"> </w:t>
            </w:r>
            <w:r w:rsidRPr="003C1199">
              <w:rPr>
                <w:i/>
                <w:iCs/>
              </w:rPr>
              <w:t>av Europaparla</w:t>
            </w:r>
            <w:r w:rsidRPr="003C1199">
              <w:rPr>
                <w:i/>
                <w:iCs/>
              </w:rPr>
              <w:softHyphen/>
              <w:t>mentets och rådets förordningar (EG) nr 999/2001, (EG) nr 396/2005, (EG) nr 1069/2009, (EG) nr 1107/2009, (EU) nr 1151/2012, (EU) nr 652/2014, (EU) 2016/429 och (EU) 2016/2031, rådets förord</w:t>
            </w:r>
            <w:r w:rsidRPr="003C1199">
              <w:rPr>
                <w:i/>
                <w:iCs/>
              </w:rPr>
              <w:softHyphen/>
              <w:t>ningar (EG) nr 1/2005 och (EG) nr 1099/2009 och rådets direktiv 98/58/EG, 1999/74/ EG, 2007/43/EG, 2008/119/EG och 2008/120/EG och om upphä</w:t>
            </w:r>
            <w:r w:rsidRPr="003C1199">
              <w:rPr>
                <w:i/>
                <w:iCs/>
              </w:rPr>
              <w:softHyphen/>
              <w:t>vande av Europaparlamentets och rådets förordningar (EG) nr 854/2004 och (EG) nr 882/2004, rådets direktiv 89/608/EEG, 89/662</w:t>
            </w:r>
            <w:r w:rsidRPr="003C1199">
              <w:rPr>
                <w:i/>
                <w:iCs/>
              </w:rPr>
              <w:softHyphen/>
              <w:t>/EEG, 90/425/EEG, 91/496</w:t>
            </w:r>
            <w:r w:rsidRPr="003C1199">
              <w:rPr>
                <w:i/>
                <w:iCs/>
              </w:rPr>
              <w:softHyphen/>
              <w:t>/EEG, 96/23/EG, 96/93/EG och 97/78/EG samt rådets beslut 92/438/EEG, och</w:t>
            </w:r>
          </w:p>
          <w:p w14:paraId="7B094963" w14:textId="77777777" w:rsidR="00F71CC6" w:rsidRPr="003A3A97" w:rsidRDefault="00AB307F" w:rsidP="00F71CC6">
            <w:pPr>
              <w:pStyle w:val="Brdtextmedindrag"/>
            </w:pPr>
            <w:r w:rsidRPr="003C1199">
              <w:rPr>
                <w:i/>
                <w:iCs/>
              </w:rPr>
              <w:t>b) kontroll i övrigt av att denna lag och föreskrif</w:t>
            </w:r>
            <w:r w:rsidRPr="003C1199">
              <w:rPr>
                <w:i/>
                <w:iCs/>
              </w:rPr>
              <w:softHyphen/>
              <w:t>ter som meddelats med stöd av lagen följs,</w:t>
            </w:r>
          </w:p>
          <w:p w14:paraId="2E5151E1" w14:textId="77777777" w:rsidR="00F71CC6" w:rsidRPr="003C1199" w:rsidRDefault="00AB307F" w:rsidP="00F71CC6">
            <w:pPr>
              <w:pStyle w:val="Brdtextmedindrag"/>
              <w:rPr>
                <w:i/>
                <w:iCs/>
              </w:rPr>
            </w:pPr>
            <w:r w:rsidRPr="003C1199">
              <w:rPr>
                <w:i/>
                <w:iCs/>
              </w:rPr>
              <w:t>4.</w:t>
            </w:r>
            <w:r>
              <w:rPr>
                <w:i/>
                <w:iCs/>
              </w:rPr>
              <w:t> </w:t>
            </w:r>
            <w:r w:rsidRPr="003C1199">
              <w:rPr>
                <w:i/>
                <w:iCs/>
              </w:rPr>
              <w:t xml:space="preserve">uttrycket annan offentlig verksamhet </w:t>
            </w:r>
          </w:p>
          <w:p w14:paraId="00BEE269" w14:textId="77777777" w:rsidR="00F71CC6" w:rsidRPr="003C1199" w:rsidRDefault="00AB307F" w:rsidP="00F71CC6">
            <w:pPr>
              <w:pStyle w:val="Brdtextmedindrag"/>
              <w:rPr>
                <w:i/>
                <w:iCs/>
              </w:rPr>
            </w:pPr>
            <w:r w:rsidRPr="003C1199">
              <w:rPr>
                <w:i/>
                <w:iCs/>
              </w:rPr>
              <w:t>a) annan offentlig verksamhet enligt förordning (EU) 2017/ 625, och</w:t>
            </w:r>
          </w:p>
          <w:p w14:paraId="36007611" w14:textId="77777777" w:rsidR="00F71CC6" w:rsidRPr="003C1199" w:rsidRDefault="00AB307F" w:rsidP="00F71CC6">
            <w:pPr>
              <w:pStyle w:val="Brdtextmedindrag"/>
              <w:rPr>
                <w:i/>
                <w:iCs/>
              </w:rPr>
            </w:pPr>
            <w:r w:rsidRPr="003C1199">
              <w:rPr>
                <w:i/>
                <w:iCs/>
              </w:rPr>
              <w:t>b) sådan verksamhet som i övrigt utförs med stöd av lagen eller föreskrifter som meddelats med stöd av lagen, och</w:t>
            </w:r>
          </w:p>
          <w:p w14:paraId="4ABE2C30" w14:textId="4B6C485F" w:rsidR="00F71CC6" w:rsidRPr="003C1199" w:rsidRDefault="00AB307F" w:rsidP="00F71CC6">
            <w:pPr>
              <w:pStyle w:val="Brdtextmedindrag"/>
              <w:rPr>
                <w:i/>
                <w:iCs/>
              </w:rPr>
            </w:pPr>
            <w:r w:rsidRPr="003C1199">
              <w:rPr>
                <w:i/>
                <w:iCs/>
              </w:rPr>
              <w:t>5</w:t>
            </w:r>
            <w:r>
              <w:rPr>
                <w:i/>
                <w:iCs/>
              </w:rPr>
              <w:t>. </w:t>
            </w:r>
            <w:r w:rsidRPr="003C1199">
              <w:rPr>
                <w:i/>
                <w:iCs/>
              </w:rPr>
              <w:t>uttrycket organ med delege</w:t>
            </w:r>
            <w:r w:rsidRPr="003C1199">
              <w:rPr>
                <w:i/>
                <w:iCs/>
              </w:rPr>
              <w:softHyphen/>
              <w:t>rade uppgifter samma sak som i förordning (EU) 2017/625.</w:t>
            </w:r>
          </w:p>
        </w:tc>
      </w:tr>
      <w:tr w:rsidR="00F71CC6" w14:paraId="5257D9A5" w14:textId="77777777" w:rsidTr="00F71CC6">
        <w:tc>
          <w:tcPr>
            <w:tcW w:w="2500" w:type="pct"/>
            <w:shd w:val="clear" w:color="auto" w:fill="auto"/>
            <w:tcMar>
              <w:left w:w="0" w:type="dxa"/>
            </w:tcMar>
          </w:tcPr>
          <w:p w14:paraId="56AB2AFF" w14:textId="77777777" w:rsidR="00F71CC6" w:rsidRPr="00EF3F90" w:rsidRDefault="00AB307F" w:rsidP="00F71CC6">
            <w:pPr>
              <w:pStyle w:val="Rubrik4utannumrering"/>
            </w:pPr>
            <w:r w:rsidRPr="003C1199">
              <w:rPr>
                <w:i/>
                <w:iCs/>
              </w:rPr>
              <w:t>EG-bestämmelser</w:t>
            </w:r>
            <w:r w:rsidRPr="00EF3F90">
              <w:t xml:space="preserve"> som kompletteras av lagen</w:t>
            </w:r>
          </w:p>
        </w:tc>
        <w:tc>
          <w:tcPr>
            <w:tcW w:w="2500" w:type="pct"/>
            <w:shd w:val="clear" w:color="auto" w:fill="auto"/>
            <w:tcMar>
              <w:right w:w="0" w:type="dxa"/>
            </w:tcMar>
          </w:tcPr>
          <w:p w14:paraId="7F9D5877" w14:textId="77777777" w:rsidR="00F71CC6" w:rsidRPr="00EF3F90" w:rsidRDefault="00AB307F" w:rsidP="00F71CC6">
            <w:pPr>
              <w:pStyle w:val="Rubrik4utannumrering"/>
            </w:pPr>
            <w:r w:rsidRPr="003C1199">
              <w:rPr>
                <w:i/>
              </w:rPr>
              <w:t>EU-bestämmelser</w:t>
            </w:r>
            <w:r w:rsidRPr="00EF3F90">
              <w:t xml:space="preserve"> som kompletteras av lagen</w:t>
            </w:r>
          </w:p>
        </w:tc>
      </w:tr>
    </w:tbl>
    <w:p w14:paraId="0F457812" w14:textId="77777777" w:rsidR="00F71CC6" w:rsidRPr="00C57856" w:rsidRDefault="00F71CC6" w:rsidP="00F71CC6">
      <w:pPr>
        <w:pStyle w:val="Brdtextmedindrag"/>
      </w:pPr>
    </w:p>
    <w:p w14:paraId="771BF7F1" w14:textId="77777777" w:rsidR="00F71CC6" w:rsidRDefault="00AB307F" w:rsidP="00F71CC6">
      <w:pPr>
        <w:pStyle w:val="Brdtextmedindrag"/>
        <w:ind w:firstLine="0"/>
        <w:jc w:val="center"/>
      </w:pPr>
      <w:r>
        <w:t>5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79220F0" w14:textId="77777777" w:rsidTr="00F71CC6">
        <w:tc>
          <w:tcPr>
            <w:tcW w:w="2500" w:type="pct"/>
            <w:shd w:val="clear" w:color="auto" w:fill="auto"/>
            <w:tcMar>
              <w:left w:w="0" w:type="dxa"/>
            </w:tcMar>
          </w:tcPr>
          <w:p w14:paraId="3A0C70F2" w14:textId="5610DAD4" w:rsidR="00F71CC6" w:rsidRDefault="00AB307F" w:rsidP="00F71CC6">
            <w:pPr>
              <w:pStyle w:val="Brdtextmedindrag"/>
            </w:pPr>
            <w:r>
              <w:t xml:space="preserve">Lagen kompletterar sådana bestämmelser i </w:t>
            </w:r>
            <w:r w:rsidRPr="00007FF0">
              <w:rPr>
                <w:i/>
              </w:rPr>
              <w:t>EG-förordningar</w:t>
            </w:r>
            <w:r>
              <w:rPr>
                <w:i/>
              </w:rPr>
              <w:t xml:space="preserve"> </w:t>
            </w:r>
            <w:r w:rsidRPr="00007FF0">
              <w:rPr>
                <w:i/>
              </w:rPr>
              <w:t>(EG-bestämmelser)</w:t>
            </w:r>
            <w:r>
              <w:t xml:space="preserve"> som har sam</w:t>
            </w:r>
            <w:r>
              <w:softHyphen/>
              <w:t>ma syfte som lagen och som faller inom lagens tillämpnings</w:t>
            </w:r>
            <w:r>
              <w:softHyphen/>
              <w:t xml:space="preserve">område. Regeringen </w:t>
            </w:r>
            <w:r w:rsidRPr="008517AA">
              <w:rPr>
                <w:i/>
              </w:rPr>
              <w:t>skall</w:t>
            </w:r>
            <w:r>
              <w:t xml:space="preserve"> i Svensk författ</w:t>
            </w:r>
            <w:r>
              <w:softHyphen/>
              <w:t xml:space="preserve">ningssamling </w:t>
            </w:r>
            <w:r w:rsidRPr="00352DAE">
              <w:rPr>
                <w:i/>
              </w:rPr>
              <w:t>ge till känna</w:t>
            </w:r>
            <w:r>
              <w:t xml:space="preserve"> vilka grundför</w:t>
            </w:r>
            <w:r>
              <w:softHyphen/>
              <w:t>ordningar som avses.</w:t>
            </w:r>
          </w:p>
          <w:p w14:paraId="0A55D121" w14:textId="77777777" w:rsidR="00F71CC6" w:rsidRDefault="00AB307F" w:rsidP="00F71CC6">
            <w:pPr>
              <w:pStyle w:val="Brdtextmedindrag"/>
            </w:pPr>
            <w:r>
              <w:t xml:space="preserve">I fråga om </w:t>
            </w:r>
            <w:r w:rsidRPr="00007FF0">
              <w:rPr>
                <w:i/>
              </w:rPr>
              <w:t>EG-bestämmelser</w:t>
            </w:r>
            <w:r>
              <w:t xml:space="preserve"> som faller inom flera lagars tillämp</w:t>
            </w:r>
            <w:r>
              <w:softHyphen/>
              <w:t>ningsområde tillkännager rege</w:t>
            </w:r>
            <w:r>
              <w:softHyphen/>
              <w:t>ringen på samma sätt som i första stycket vilka bestäm</w:t>
            </w:r>
            <w:r>
              <w:softHyphen/>
              <w:t>melser som kompletteras av denna lag.</w:t>
            </w:r>
          </w:p>
          <w:p w14:paraId="194490F8" w14:textId="77777777" w:rsidR="00F71CC6" w:rsidRDefault="00AB307F" w:rsidP="00F71CC6">
            <w:pPr>
              <w:pStyle w:val="Brdtextmedindrag"/>
            </w:pPr>
            <w:r>
              <w:t>Regeringen eller den myndighet som regeringen bestäm</w:t>
            </w:r>
            <w:r>
              <w:softHyphen/>
              <w:t>mer får meddela före</w:t>
            </w:r>
            <w:r>
              <w:softHyphen/>
              <w:t xml:space="preserve">skrifter eller i det enskilda fallet fatta beslut som behövs </w:t>
            </w:r>
            <w:r w:rsidRPr="00352DAE">
              <w:rPr>
                <w:i/>
              </w:rPr>
              <w:t>som komplet</w:t>
            </w:r>
            <w:r w:rsidRPr="00352DAE">
              <w:rPr>
                <w:i/>
              </w:rPr>
              <w:softHyphen/>
              <w:t xml:space="preserve">tering av </w:t>
            </w:r>
            <w:r w:rsidRPr="00007FF0">
              <w:rPr>
                <w:i/>
              </w:rPr>
              <w:t>EG-bestäm</w:t>
            </w:r>
            <w:r w:rsidRPr="00007FF0">
              <w:rPr>
                <w:i/>
              </w:rPr>
              <w:softHyphen/>
              <w:t>melserna</w:t>
            </w:r>
            <w:r>
              <w:t>.</w:t>
            </w:r>
          </w:p>
        </w:tc>
        <w:tc>
          <w:tcPr>
            <w:tcW w:w="2500" w:type="pct"/>
            <w:shd w:val="clear" w:color="auto" w:fill="auto"/>
            <w:tcMar>
              <w:right w:w="0" w:type="dxa"/>
            </w:tcMar>
          </w:tcPr>
          <w:p w14:paraId="4916217E" w14:textId="2F46AF1A" w:rsidR="00F71CC6" w:rsidRDefault="00AB307F" w:rsidP="00F71CC6">
            <w:pPr>
              <w:pStyle w:val="Brdtextmedindrag"/>
            </w:pPr>
            <w:r>
              <w:t xml:space="preserve">Lagen kompletterar sådana bestämmelser i </w:t>
            </w:r>
            <w:r w:rsidRPr="00007FF0">
              <w:rPr>
                <w:i/>
              </w:rPr>
              <w:t>E</w:t>
            </w:r>
            <w:r>
              <w:rPr>
                <w:i/>
              </w:rPr>
              <w:t>U</w:t>
            </w:r>
            <w:r w:rsidRPr="00007FF0">
              <w:rPr>
                <w:i/>
              </w:rPr>
              <w:t>-förordningar</w:t>
            </w:r>
            <w:r>
              <w:rPr>
                <w:i/>
              </w:rPr>
              <w:t xml:space="preserve"> </w:t>
            </w:r>
            <w:r w:rsidRPr="00007FF0">
              <w:rPr>
                <w:i/>
              </w:rPr>
              <w:t>(E</w:t>
            </w:r>
            <w:r>
              <w:rPr>
                <w:i/>
              </w:rPr>
              <w:t>U</w:t>
            </w:r>
            <w:r w:rsidRPr="00007FF0">
              <w:rPr>
                <w:i/>
              </w:rPr>
              <w:t>-bestämmelser)</w:t>
            </w:r>
            <w:r>
              <w:t xml:space="preserve"> som har sam</w:t>
            </w:r>
            <w:r>
              <w:softHyphen/>
              <w:t>ma syfte som lagen och som faller inom lagens tillämpnings</w:t>
            </w:r>
            <w:r>
              <w:softHyphen/>
              <w:t xml:space="preserve">område. Regeringen </w:t>
            </w:r>
            <w:r w:rsidRPr="008517AA">
              <w:rPr>
                <w:i/>
              </w:rPr>
              <w:t>ska</w:t>
            </w:r>
            <w:r>
              <w:t xml:space="preserve"> i Svensk författ</w:t>
            </w:r>
            <w:r>
              <w:softHyphen/>
              <w:t xml:space="preserve">ningssamling </w:t>
            </w:r>
            <w:r w:rsidRPr="00352DAE">
              <w:rPr>
                <w:i/>
              </w:rPr>
              <w:t>tillkännage</w:t>
            </w:r>
            <w:r>
              <w:t xml:space="preserve"> vilka grundför</w:t>
            </w:r>
            <w:r>
              <w:softHyphen/>
              <w:t>ordningar som avses.</w:t>
            </w:r>
          </w:p>
          <w:p w14:paraId="710FCBF1" w14:textId="77777777" w:rsidR="00F71CC6" w:rsidRDefault="00AB307F" w:rsidP="00F71CC6">
            <w:pPr>
              <w:pStyle w:val="Brdtextmedindrag"/>
            </w:pPr>
            <w:r>
              <w:t xml:space="preserve">I fråga om </w:t>
            </w:r>
            <w:r w:rsidRPr="00007FF0">
              <w:rPr>
                <w:i/>
              </w:rPr>
              <w:t>E</w:t>
            </w:r>
            <w:r>
              <w:rPr>
                <w:i/>
              </w:rPr>
              <w:t>U</w:t>
            </w:r>
            <w:r w:rsidRPr="00007FF0">
              <w:rPr>
                <w:i/>
              </w:rPr>
              <w:t>-bestämmelser</w:t>
            </w:r>
            <w:r>
              <w:t xml:space="preserve"> som faller inom flera lagars tillämp</w:t>
            </w:r>
            <w:r>
              <w:softHyphen/>
              <w:t>ningsområde tillkännager rege</w:t>
            </w:r>
            <w:r>
              <w:softHyphen/>
              <w:t>ringen på samma sätt som i första stycket vilka bestäm</w:t>
            </w:r>
            <w:r>
              <w:softHyphen/>
              <w:t>melser som kompletteras av denna lag.</w:t>
            </w:r>
          </w:p>
          <w:p w14:paraId="060FCF58" w14:textId="77777777" w:rsidR="00F71CC6" w:rsidRDefault="00AB307F" w:rsidP="00F71CC6">
            <w:pPr>
              <w:pStyle w:val="Brdtextmedindrag"/>
            </w:pPr>
            <w:r>
              <w:t>Regeringen eller den myndighet som regeringen bestäm</w:t>
            </w:r>
            <w:r>
              <w:softHyphen/>
              <w:t>mer får meddela före</w:t>
            </w:r>
            <w:r>
              <w:softHyphen/>
              <w:t xml:space="preserve">skrifter eller i det enskilda fallet fatta beslut som behövs </w:t>
            </w:r>
            <w:r>
              <w:rPr>
                <w:i/>
              </w:rPr>
              <w:t xml:space="preserve">för att komplettera </w:t>
            </w:r>
            <w:r w:rsidRPr="00352DAE">
              <w:rPr>
                <w:i/>
              </w:rPr>
              <w:t>EU-bestäm</w:t>
            </w:r>
            <w:r w:rsidRPr="00352DAE">
              <w:rPr>
                <w:i/>
              </w:rPr>
              <w:softHyphen/>
              <w:t>melserna.</w:t>
            </w:r>
          </w:p>
        </w:tc>
      </w:tr>
    </w:tbl>
    <w:p w14:paraId="2C0652FB" w14:textId="77777777" w:rsidR="00F71CC6" w:rsidRPr="00C57856" w:rsidRDefault="00F71CC6" w:rsidP="00F71CC6">
      <w:pPr>
        <w:pStyle w:val="Brdtextmedindrag"/>
      </w:pPr>
    </w:p>
    <w:p w14:paraId="09AA3F14" w14:textId="77777777" w:rsidR="00F71CC6" w:rsidRDefault="00AB307F" w:rsidP="00F71CC6">
      <w:pPr>
        <w:pStyle w:val="Brdtextmedindrag"/>
        <w:ind w:firstLine="0"/>
        <w:jc w:val="center"/>
      </w:pPr>
      <w:r>
        <w:t>7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CD6476E" w14:textId="77777777" w:rsidTr="00F71CC6">
        <w:tc>
          <w:tcPr>
            <w:tcW w:w="5000" w:type="pct"/>
            <w:gridSpan w:val="2"/>
            <w:shd w:val="clear" w:color="auto" w:fill="auto"/>
            <w:tcMar>
              <w:left w:w="0" w:type="dxa"/>
            </w:tcMar>
          </w:tcPr>
          <w:p w14:paraId="63429836" w14:textId="77777777" w:rsidR="00F71CC6" w:rsidRDefault="00AB307F" w:rsidP="00F71CC6">
            <w:pPr>
              <w:pStyle w:val="Brdtextmedindrag"/>
            </w:pPr>
            <w:r w:rsidRPr="003C5FCA">
              <w:t>Regeringen eller den myndighet som regeringen bestämmer får meddela föreskrifter om</w:t>
            </w:r>
          </w:p>
        </w:tc>
      </w:tr>
      <w:tr w:rsidR="00F71CC6" w14:paraId="356BC3FE" w14:textId="77777777" w:rsidTr="00F71CC6">
        <w:tc>
          <w:tcPr>
            <w:tcW w:w="2500" w:type="pct"/>
            <w:shd w:val="clear" w:color="auto" w:fill="auto"/>
            <w:tcMar>
              <w:left w:w="0" w:type="dxa"/>
            </w:tcMar>
          </w:tcPr>
          <w:p w14:paraId="137F0B73" w14:textId="77777777" w:rsidR="00F71CC6" w:rsidRDefault="00AB307F" w:rsidP="00F71CC6">
            <w:pPr>
              <w:pStyle w:val="Brdtextmedindrag"/>
            </w:pPr>
            <w:r w:rsidRPr="003C5FCA">
              <w:t>1. att livsmedel får handhas eller släppas ut på marknaden endast i anläggningar som god</w:t>
            </w:r>
            <w:r w:rsidRPr="003C5FCA">
              <w:softHyphen/>
              <w:t>känts av kontrollmyndigheten,</w:t>
            </w:r>
          </w:p>
        </w:tc>
        <w:tc>
          <w:tcPr>
            <w:tcW w:w="2500" w:type="pct"/>
            <w:shd w:val="clear" w:color="auto" w:fill="auto"/>
            <w:tcMar>
              <w:right w:w="0" w:type="dxa"/>
            </w:tcMar>
          </w:tcPr>
          <w:p w14:paraId="0BE6EF02" w14:textId="77777777" w:rsidR="00F71CC6" w:rsidRDefault="00AB307F" w:rsidP="00F71CC6">
            <w:pPr>
              <w:pStyle w:val="Brdtextmedindrag"/>
            </w:pPr>
            <w:r w:rsidRPr="003C5FCA">
              <w:t>1. att livsmedel får handhas eller släppas ut på marknaden endast i anläggningar som god</w:t>
            </w:r>
            <w:r w:rsidRPr="003C5FCA">
              <w:softHyphen/>
              <w:t xml:space="preserve">känts av kontrollmyndigheten, </w:t>
            </w:r>
            <w:r w:rsidRPr="003C5FCA">
              <w:rPr>
                <w:i/>
              </w:rPr>
              <w:t>och</w:t>
            </w:r>
          </w:p>
        </w:tc>
      </w:tr>
      <w:tr w:rsidR="00F71CC6" w14:paraId="04A16276" w14:textId="77777777" w:rsidTr="00F71CC6">
        <w:tc>
          <w:tcPr>
            <w:tcW w:w="2500" w:type="pct"/>
            <w:shd w:val="clear" w:color="auto" w:fill="auto"/>
            <w:tcMar>
              <w:left w:w="0" w:type="dxa"/>
            </w:tcMar>
          </w:tcPr>
          <w:p w14:paraId="024ABDD2" w14:textId="77777777" w:rsidR="00F71CC6" w:rsidRPr="003C5FCA" w:rsidRDefault="00AB307F" w:rsidP="00F71CC6">
            <w:pPr>
              <w:pStyle w:val="Brdtextmedindrag"/>
            </w:pPr>
            <w:r w:rsidRPr="003C5FCA">
              <w:t xml:space="preserve">2. vilka krav som </w:t>
            </w:r>
            <w:r w:rsidRPr="003C5FCA">
              <w:rPr>
                <w:i/>
              </w:rPr>
              <w:t>skall</w:t>
            </w:r>
            <w:r w:rsidRPr="003C5FCA">
              <w:t xml:space="preserve"> vara uppfyllda för att ett sådant god</w:t>
            </w:r>
            <w:r w:rsidRPr="003C5FCA">
              <w:softHyphen/>
              <w:t xml:space="preserve">kännande </w:t>
            </w:r>
            <w:r w:rsidRPr="00223B8A">
              <w:t xml:space="preserve">ska </w:t>
            </w:r>
            <w:r w:rsidRPr="003C5FCA">
              <w:t>meddelas</w:t>
            </w:r>
            <w:r w:rsidRPr="003C5FCA">
              <w:rPr>
                <w:i/>
              </w:rPr>
              <w:t>, och</w:t>
            </w:r>
          </w:p>
        </w:tc>
        <w:tc>
          <w:tcPr>
            <w:tcW w:w="2500" w:type="pct"/>
            <w:shd w:val="clear" w:color="auto" w:fill="auto"/>
            <w:tcMar>
              <w:right w:w="0" w:type="dxa"/>
            </w:tcMar>
          </w:tcPr>
          <w:p w14:paraId="0860CCE7" w14:textId="77777777" w:rsidR="00F71CC6" w:rsidRPr="003C5FCA" w:rsidRDefault="00AB307F" w:rsidP="00F71CC6">
            <w:pPr>
              <w:pStyle w:val="Brdtextmedindrag"/>
            </w:pPr>
            <w:r w:rsidRPr="003C5FCA">
              <w:t xml:space="preserve">2. vilka krav som </w:t>
            </w:r>
            <w:r w:rsidRPr="003C5FCA">
              <w:rPr>
                <w:i/>
              </w:rPr>
              <w:t xml:space="preserve">ska </w:t>
            </w:r>
            <w:r w:rsidRPr="003C5FCA">
              <w:t>vara uppfyllda för att ett sådant god</w:t>
            </w:r>
            <w:r w:rsidRPr="003C5FCA">
              <w:softHyphen/>
              <w:t>kännande ska meddelas.</w:t>
            </w:r>
          </w:p>
        </w:tc>
      </w:tr>
      <w:tr w:rsidR="00F71CC6" w14:paraId="402CB82D" w14:textId="77777777" w:rsidTr="00F71CC6">
        <w:tc>
          <w:tcPr>
            <w:tcW w:w="2500" w:type="pct"/>
            <w:shd w:val="clear" w:color="auto" w:fill="auto"/>
            <w:tcMar>
              <w:left w:w="0" w:type="dxa"/>
            </w:tcMar>
          </w:tcPr>
          <w:p w14:paraId="3E4AF73D" w14:textId="77777777" w:rsidR="00F71CC6" w:rsidRPr="003C5FCA" w:rsidRDefault="00AB307F" w:rsidP="00F71CC6">
            <w:pPr>
              <w:pStyle w:val="Brdtextmedindrag"/>
            </w:pPr>
            <w:r w:rsidRPr="003C5FCA">
              <w:rPr>
                <w:i/>
                <w:spacing w:val="-4"/>
              </w:rPr>
              <w:t>3. registrering av anläggningar.</w:t>
            </w:r>
          </w:p>
        </w:tc>
        <w:tc>
          <w:tcPr>
            <w:tcW w:w="2500" w:type="pct"/>
            <w:shd w:val="clear" w:color="auto" w:fill="auto"/>
            <w:tcMar>
              <w:right w:w="0" w:type="dxa"/>
            </w:tcMar>
          </w:tcPr>
          <w:p w14:paraId="5CFBBA73" w14:textId="77777777" w:rsidR="00F71CC6" w:rsidRPr="003C5FCA" w:rsidRDefault="00F71CC6" w:rsidP="00F71CC6">
            <w:pPr>
              <w:pStyle w:val="Brdtextmedindrag"/>
            </w:pPr>
          </w:p>
        </w:tc>
      </w:tr>
    </w:tbl>
    <w:p w14:paraId="0EA26D7E" w14:textId="77777777" w:rsidR="00F71CC6" w:rsidRPr="00C57856" w:rsidRDefault="00F71CC6" w:rsidP="00F71CC6">
      <w:pPr>
        <w:pStyle w:val="Brdtextmedindrag"/>
      </w:pPr>
    </w:p>
    <w:p w14:paraId="084F37C5" w14:textId="77777777" w:rsidR="00F71CC6" w:rsidRDefault="00AB307F" w:rsidP="00F71CC6">
      <w:pPr>
        <w:pStyle w:val="Brdtextmedindrag"/>
        <w:ind w:firstLine="0"/>
        <w:jc w:val="center"/>
      </w:pPr>
      <w:r>
        <w:t>8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D76EC9B" w14:textId="77777777" w:rsidTr="00F71CC6">
        <w:tc>
          <w:tcPr>
            <w:tcW w:w="2500" w:type="pct"/>
            <w:shd w:val="clear" w:color="auto" w:fill="auto"/>
            <w:tcMar>
              <w:left w:w="0" w:type="dxa"/>
            </w:tcMar>
          </w:tcPr>
          <w:p w14:paraId="621B2E7F" w14:textId="77777777" w:rsidR="00F71CC6" w:rsidRDefault="00AB307F" w:rsidP="00F71CC6">
            <w:pPr>
              <w:pStyle w:val="Brdtextmedindrag"/>
            </w:pPr>
            <w:r>
              <w:t xml:space="preserve">Regeringen eller den myndighet som regeringen bestämmer får efter </w:t>
            </w:r>
            <w:r w:rsidRPr="00210E98">
              <w:rPr>
                <w:i/>
              </w:rPr>
              <w:t xml:space="preserve">iakttagande av </w:t>
            </w:r>
            <w:r>
              <w:t>anmälningsför</w:t>
            </w:r>
            <w:r>
              <w:softHyphen/>
              <w:t>farandet i Europaparlamentets och rådets förordning (EG) nr 852/2004 och Europa</w:t>
            </w:r>
            <w:r>
              <w:softHyphen/>
              <w:t>parla</w:t>
            </w:r>
            <w:r>
              <w:softHyphen/>
              <w:t>mentets och rådets förordning (EG) nr 853/2004 av den 29 april 2004 om fastställande av särskilda hygienregler för livs</w:t>
            </w:r>
            <w:r>
              <w:softHyphen/>
              <w:t>medel av animaliskt ursprung meddela föreskrifter om anpass</w:t>
            </w:r>
            <w:r>
              <w:softHyphen/>
              <w:t xml:space="preserve">ning av och undantag från kraven i </w:t>
            </w:r>
            <w:r w:rsidRPr="00007FF0">
              <w:rPr>
                <w:i/>
              </w:rPr>
              <w:t>EG-förordningarna.</w:t>
            </w:r>
          </w:p>
        </w:tc>
        <w:tc>
          <w:tcPr>
            <w:tcW w:w="2500" w:type="pct"/>
            <w:shd w:val="clear" w:color="auto" w:fill="auto"/>
            <w:tcMar>
              <w:right w:w="0" w:type="dxa"/>
            </w:tcMar>
          </w:tcPr>
          <w:p w14:paraId="47D3A53D" w14:textId="77777777" w:rsidR="00F71CC6" w:rsidRDefault="00AB307F" w:rsidP="00F71CC6">
            <w:pPr>
              <w:pStyle w:val="Brdtextmedindrag"/>
            </w:pPr>
            <w:r>
              <w:t xml:space="preserve">Regeringen eller den myndighet som regeringen bestämmer får efter </w:t>
            </w:r>
            <w:r w:rsidRPr="00210E98">
              <w:rPr>
                <w:i/>
              </w:rPr>
              <w:t xml:space="preserve">att ha iakttagit </w:t>
            </w:r>
            <w:r>
              <w:t>anmälnings</w:t>
            </w:r>
            <w:r>
              <w:softHyphen/>
              <w:t>för</w:t>
            </w:r>
            <w:r>
              <w:softHyphen/>
              <w:t>farandet i Europaparlamentets och rådets förordning (EG) nr 852/2004 och Europa</w:t>
            </w:r>
            <w:r>
              <w:softHyphen/>
              <w:t>parla</w:t>
            </w:r>
            <w:r>
              <w:softHyphen/>
              <w:t>mentets och rådets förordning (EG) nr 853/2004 av den 29 april 2004 om fastställande av särskilda hygienregler för livs</w:t>
            </w:r>
            <w:r>
              <w:softHyphen/>
              <w:t>medel av animaliskt ursprung meddela föreskrifter om anpass</w:t>
            </w:r>
            <w:r>
              <w:softHyphen/>
              <w:t xml:space="preserve">ning av och undantag från kraven i </w:t>
            </w:r>
            <w:r w:rsidRPr="00007FF0">
              <w:rPr>
                <w:i/>
              </w:rPr>
              <w:t>EU-förordningarna</w:t>
            </w:r>
            <w:r>
              <w:t>.</w:t>
            </w:r>
          </w:p>
        </w:tc>
      </w:tr>
    </w:tbl>
    <w:p w14:paraId="765FA8CF" w14:textId="77777777" w:rsidR="00F71CC6" w:rsidRPr="00C57856" w:rsidRDefault="00F71CC6" w:rsidP="00F71CC6">
      <w:pPr>
        <w:pStyle w:val="Brdtextmedindrag"/>
      </w:pPr>
    </w:p>
    <w:p w14:paraId="4EDBF75F" w14:textId="77777777" w:rsidR="00F71CC6" w:rsidRDefault="00AB307F" w:rsidP="00F71CC6">
      <w:pPr>
        <w:pStyle w:val="Brdtextmedindrag"/>
        <w:ind w:firstLine="0"/>
        <w:jc w:val="center"/>
      </w:pPr>
      <w:r>
        <w:t>10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F7944E3" w14:textId="77777777" w:rsidTr="00F71CC6">
        <w:tc>
          <w:tcPr>
            <w:tcW w:w="2500" w:type="pct"/>
            <w:shd w:val="clear" w:color="auto" w:fill="auto"/>
            <w:tcMar>
              <w:left w:w="0" w:type="dxa"/>
            </w:tcMar>
          </w:tcPr>
          <w:p w14:paraId="67ADE02F" w14:textId="77777777" w:rsidR="00F71CC6" w:rsidRDefault="00AB307F" w:rsidP="00F71CC6">
            <w:pPr>
              <w:pStyle w:val="Brdtextmedindrag"/>
            </w:pPr>
            <w:r>
              <w:t xml:space="preserve">Utöver vad som följer av de </w:t>
            </w:r>
            <w:r w:rsidRPr="00007FF0">
              <w:rPr>
                <w:i/>
              </w:rPr>
              <w:t>EG-bestämmelser</w:t>
            </w:r>
            <w:r>
              <w:t xml:space="preserve"> som komplet</w:t>
            </w:r>
            <w:r>
              <w:softHyphen/>
              <w:t>teras av lagen är det förbjudet att på marknaden släppa ut livs</w:t>
            </w:r>
            <w:r>
              <w:softHyphen/>
              <w:t>medel som</w:t>
            </w:r>
          </w:p>
        </w:tc>
        <w:tc>
          <w:tcPr>
            <w:tcW w:w="2500" w:type="pct"/>
            <w:shd w:val="clear" w:color="auto" w:fill="auto"/>
            <w:tcMar>
              <w:right w:w="0" w:type="dxa"/>
            </w:tcMar>
          </w:tcPr>
          <w:p w14:paraId="147E61C3" w14:textId="77777777" w:rsidR="00F71CC6" w:rsidRDefault="00AB307F" w:rsidP="00F71CC6">
            <w:pPr>
              <w:pStyle w:val="Brdtextmedindrag"/>
            </w:pPr>
            <w:r>
              <w:t xml:space="preserve">Utöver vad som följer av de </w:t>
            </w:r>
            <w:r w:rsidRPr="00007FF0">
              <w:rPr>
                <w:i/>
              </w:rPr>
              <w:t>E</w:t>
            </w:r>
            <w:r>
              <w:rPr>
                <w:i/>
              </w:rPr>
              <w:t>U</w:t>
            </w:r>
            <w:r w:rsidRPr="00007FF0">
              <w:rPr>
                <w:i/>
              </w:rPr>
              <w:t>-bestämmelser</w:t>
            </w:r>
            <w:r>
              <w:t xml:space="preserve"> som komplet</w:t>
            </w:r>
            <w:r>
              <w:softHyphen/>
              <w:t>teras av lagen är det förbjudet att på marknaden släppa ut livs</w:t>
            </w:r>
            <w:r>
              <w:softHyphen/>
              <w:t>medel som</w:t>
            </w:r>
          </w:p>
        </w:tc>
      </w:tr>
      <w:tr w:rsidR="00F71CC6" w14:paraId="1D1E023D" w14:textId="77777777" w:rsidTr="00F71CC6">
        <w:tc>
          <w:tcPr>
            <w:tcW w:w="5000" w:type="pct"/>
            <w:gridSpan w:val="2"/>
            <w:shd w:val="clear" w:color="auto" w:fill="auto"/>
            <w:tcMar>
              <w:left w:w="0" w:type="dxa"/>
            </w:tcMar>
          </w:tcPr>
          <w:p w14:paraId="7A54AA81" w14:textId="77777777" w:rsidR="00F71CC6" w:rsidRDefault="00AB307F" w:rsidP="00F71CC6">
            <w:pPr>
              <w:pStyle w:val="Brdtextmedindrag"/>
            </w:pPr>
            <w:r>
              <w:t>1. inte uppfyller krav och villkor som har föreskrivits eller beslutats med stöd av 6 § 2 och 3 och 8 §,</w:t>
            </w:r>
          </w:p>
        </w:tc>
      </w:tr>
      <w:tr w:rsidR="00F71CC6" w14:paraId="7EA9899B" w14:textId="77777777" w:rsidTr="00F71CC6">
        <w:tc>
          <w:tcPr>
            <w:tcW w:w="2500" w:type="pct"/>
            <w:shd w:val="clear" w:color="auto" w:fill="auto"/>
            <w:tcMar>
              <w:left w:w="0" w:type="dxa"/>
            </w:tcMar>
          </w:tcPr>
          <w:p w14:paraId="23489CE1" w14:textId="77777777" w:rsidR="00F71CC6" w:rsidRPr="009C5C87" w:rsidRDefault="00AB307F" w:rsidP="00F71CC6">
            <w:pPr>
              <w:pStyle w:val="Brdtextmedindrag"/>
              <w:rPr>
                <w:i/>
              </w:rPr>
            </w:pPr>
            <w:r>
              <w:t xml:space="preserve">2. har handhafts eller tidigare släppts ut på marknaden i en anläggning som inte har godkänts enligt de föreskrifter som har meddelats med stöd av 7 § eller registrerats enligt de </w:t>
            </w:r>
            <w:r w:rsidRPr="00007FF0">
              <w:rPr>
                <w:i/>
              </w:rPr>
              <w:t>EG-bestämmelser</w:t>
            </w:r>
            <w:r>
              <w:t xml:space="preserve"> som komplet</w:t>
            </w:r>
            <w:r>
              <w:softHyphen/>
              <w:t>teras av lagen,</w:t>
            </w:r>
          </w:p>
          <w:p w14:paraId="33B7187D" w14:textId="77777777" w:rsidR="00F71CC6" w:rsidRDefault="00AB307F" w:rsidP="00F71CC6">
            <w:pPr>
              <w:pStyle w:val="Brdtextmedindrag"/>
            </w:pPr>
            <w:r>
              <w:t xml:space="preserve">3. inte har godkänts eller anmälts i enlighet med de föreskrifter som har meddelats med stöd av lagen eller i enlighet med de </w:t>
            </w:r>
            <w:r w:rsidRPr="00007FF0">
              <w:rPr>
                <w:i/>
              </w:rPr>
              <w:t>EG-bestämmelser</w:t>
            </w:r>
            <w:r>
              <w:t xml:space="preserve"> som kompletteras av lagen eller inte uppfyller villkor i ett god</w:t>
            </w:r>
            <w:r>
              <w:softHyphen/>
              <w:t>kännande eller tillstånd,</w:t>
            </w:r>
          </w:p>
          <w:p w14:paraId="12334875" w14:textId="77777777" w:rsidR="00F71CC6" w:rsidRDefault="00AB307F" w:rsidP="00F71CC6">
            <w:pPr>
              <w:pStyle w:val="Brdtextmedindrag"/>
            </w:pPr>
            <w:r>
              <w:t xml:space="preserve">4. innehåller ämnen som inte har godkänts eller som har förbjudits i enlighet med de föreskrifter som har meddelats med stöd av lagen eller i enlighet med de </w:t>
            </w:r>
            <w:r w:rsidRPr="00007FF0">
              <w:rPr>
                <w:i/>
              </w:rPr>
              <w:t>EG-bestämmelser</w:t>
            </w:r>
            <w:r>
              <w:t xml:space="preserve"> som kompletteras av lagen,</w:t>
            </w:r>
          </w:p>
          <w:p w14:paraId="546F6A33" w14:textId="77777777" w:rsidR="00F71CC6" w:rsidRDefault="00AB307F" w:rsidP="00F71CC6">
            <w:pPr>
              <w:pStyle w:val="Brdtextmedindrag"/>
            </w:pPr>
            <w:r>
              <w:t xml:space="preserve">5. innehåller ämnen i en halt som överskrider gränsvärden som har föreskrivits med stöd av lagen eller i de </w:t>
            </w:r>
            <w:r w:rsidRPr="00007FF0">
              <w:rPr>
                <w:i/>
              </w:rPr>
              <w:t>EG-bestämmelser</w:t>
            </w:r>
            <w:r>
              <w:t xml:space="preserve"> som kompletteras av lagen.</w:t>
            </w:r>
          </w:p>
        </w:tc>
        <w:tc>
          <w:tcPr>
            <w:tcW w:w="2500" w:type="pct"/>
            <w:shd w:val="clear" w:color="auto" w:fill="auto"/>
            <w:tcMar>
              <w:right w:w="0" w:type="dxa"/>
            </w:tcMar>
          </w:tcPr>
          <w:p w14:paraId="5149FB1F" w14:textId="77777777" w:rsidR="00F71CC6" w:rsidRDefault="00AB307F" w:rsidP="00F71CC6">
            <w:pPr>
              <w:pStyle w:val="Brdtextmedindrag"/>
            </w:pPr>
            <w:r>
              <w:t xml:space="preserve">2. har handhafts eller tidigare släppts ut på marknaden i en anläggning som inte har godkänts enligt de föreskrifter som har meddelats med stöd av 7 § eller registrerats enligt de </w:t>
            </w:r>
            <w:r w:rsidRPr="00007FF0">
              <w:rPr>
                <w:i/>
              </w:rPr>
              <w:t>E</w:t>
            </w:r>
            <w:r>
              <w:rPr>
                <w:i/>
              </w:rPr>
              <w:t>U</w:t>
            </w:r>
            <w:r w:rsidRPr="00007FF0">
              <w:rPr>
                <w:i/>
              </w:rPr>
              <w:t>-bestämmelser</w:t>
            </w:r>
            <w:r>
              <w:t xml:space="preserve"> som komplet</w:t>
            </w:r>
            <w:r>
              <w:softHyphen/>
              <w:t>teras av lagen,</w:t>
            </w:r>
          </w:p>
          <w:p w14:paraId="1E33B0E0" w14:textId="77777777" w:rsidR="00F71CC6" w:rsidRDefault="00AB307F" w:rsidP="00F71CC6">
            <w:pPr>
              <w:pStyle w:val="Brdtextmedindrag"/>
            </w:pPr>
            <w:r>
              <w:t xml:space="preserve">3. inte har godkänts eller anmälts i enlighet med de föreskrifter som har meddelats med stöd av lagen eller i enlighet med de </w:t>
            </w:r>
            <w:r w:rsidRPr="00007FF0">
              <w:rPr>
                <w:i/>
              </w:rPr>
              <w:t>E</w:t>
            </w:r>
            <w:r>
              <w:rPr>
                <w:i/>
              </w:rPr>
              <w:t>U</w:t>
            </w:r>
            <w:r w:rsidRPr="00007FF0">
              <w:rPr>
                <w:i/>
              </w:rPr>
              <w:t>-bestämmelser</w:t>
            </w:r>
            <w:r>
              <w:t xml:space="preserve"> som kompletteras av lagen eller inte uppfyller villkor i ett god</w:t>
            </w:r>
            <w:r>
              <w:softHyphen/>
              <w:t>kännande eller tillstånd,</w:t>
            </w:r>
          </w:p>
          <w:p w14:paraId="40154855" w14:textId="77777777" w:rsidR="00F71CC6" w:rsidRDefault="00AB307F" w:rsidP="00F71CC6">
            <w:pPr>
              <w:pStyle w:val="Brdtextmedindrag"/>
            </w:pPr>
            <w:r>
              <w:t xml:space="preserve">4. innehåller ämnen som inte har godkänts eller som har förbjudits i enlighet med de föreskrifter som har meddelats med stöd av lagen eller i enlighet med de </w:t>
            </w:r>
            <w:r w:rsidRPr="00007FF0">
              <w:rPr>
                <w:i/>
              </w:rPr>
              <w:t>E</w:t>
            </w:r>
            <w:r>
              <w:rPr>
                <w:i/>
              </w:rPr>
              <w:t>U</w:t>
            </w:r>
            <w:r w:rsidRPr="00007FF0">
              <w:rPr>
                <w:i/>
              </w:rPr>
              <w:t>-bestämmelser</w:t>
            </w:r>
            <w:r>
              <w:t xml:space="preserve"> som kompletteras av lagen,</w:t>
            </w:r>
          </w:p>
          <w:p w14:paraId="0B84BF3F" w14:textId="77777777" w:rsidR="00F71CC6" w:rsidRDefault="00AB307F" w:rsidP="00F71CC6">
            <w:pPr>
              <w:pStyle w:val="Brdtextmedindrag"/>
            </w:pPr>
            <w:r>
              <w:t xml:space="preserve">5. innehåller ämnen i en halt som överskrider gränsvärden som har föreskrivits med stöd av lagen eller i de </w:t>
            </w:r>
            <w:r w:rsidRPr="00007FF0">
              <w:rPr>
                <w:i/>
              </w:rPr>
              <w:t>E</w:t>
            </w:r>
            <w:r>
              <w:rPr>
                <w:i/>
              </w:rPr>
              <w:t>U</w:t>
            </w:r>
            <w:r w:rsidRPr="00007FF0">
              <w:rPr>
                <w:i/>
              </w:rPr>
              <w:t>-bestämmelser</w:t>
            </w:r>
            <w:r>
              <w:rPr>
                <w:i/>
              </w:rPr>
              <w:t xml:space="preserve"> </w:t>
            </w:r>
            <w:r>
              <w:t>som kompletteras av lagen.</w:t>
            </w:r>
          </w:p>
        </w:tc>
      </w:tr>
      <w:tr w:rsidR="00F71CC6" w14:paraId="2D82E69D" w14:textId="77777777" w:rsidTr="00F71CC6">
        <w:tc>
          <w:tcPr>
            <w:tcW w:w="5000" w:type="pct"/>
            <w:gridSpan w:val="2"/>
            <w:shd w:val="clear" w:color="auto" w:fill="auto"/>
            <w:tcMar>
              <w:left w:w="0" w:type="dxa"/>
            </w:tcMar>
          </w:tcPr>
          <w:p w14:paraId="49110894" w14:textId="77777777" w:rsidR="00F71CC6" w:rsidRDefault="00AB307F" w:rsidP="00F71CC6">
            <w:pPr>
              <w:pStyle w:val="Brdtextmedindrag"/>
            </w:pPr>
            <w:r>
              <w:t>Det som sägs i första stycket gäller inte om regeringen eller den myndighet som regeringen bestämmer har föreskrivit något annat.</w:t>
            </w:r>
          </w:p>
        </w:tc>
      </w:tr>
      <w:tr w:rsidR="00F71CC6" w14:paraId="39E8694C" w14:textId="77777777" w:rsidTr="00F71CC6">
        <w:tc>
          <w:tcPr>
            <w:tcW w:w="2500" w:type="pct"/>
            <w:shd w:val="clear" w:color="auto" w:fill="auto"/>
            <w:tcMar>
              <w:left w:w="0" w:type="dxa"/>
            </w:tcMar>
          </w:tcPr>
          <w:p w14:paraId="11D5EE81" w14:textId="77777777" w:rsidR="00F71CC6" w:rsidRPr="00B920E6" w:rsidRDefault="00AB307F" w:rsidP="00F71CC6">
            <w:pPr>
              <w:pStyle w:val="Rubrik4utannumrering"/>
              <w:rPr>
                <w:i/>
              </w:rPr>
            </w:pPr>
            <w:r w:rsidRPr="00B920E6">
              <w:rPr>
                <w:i/>
              </w:rPr>
              <w:t>Kontrollmyndigheternas offentliga kontroll</w:t>
            </w:r>
          </w:p>
        </w:tc>
        <w:tc>
          <w:tcPr>
            <w:tcW w:w="2500" w:type="pct"/>
            <w:shd w:val="clear" w:color="auto" w:fill="auto"/>
          </w:tcPr>
          <w:p w14:paraId="572B79B1" w14:textId="77777777" w:rsidR="00F71CC6" w:rsidRPr="00B920E6" w:rsidRDefault="00AB307F" w:rsidP="00F71CC6">
            <w:pPr>
              <w:pStyle w:val="Rubrik4utannumrering"/>
              <w:rPr>
                <w:i/>
              </w:rPr>
            </w:pPr>
            <w:r w:rsidRPr="00B920E6">
              <w:rPr>
                <w:i/>
              </w:rPr>
              <w:t>Offentlig kontroll och annan offentlig verksamhet</w:t>
            </w:r>
          </w:p>
        </w:tc>
      </w:tr>
    </w:tbl>
    <w:p w14:paraId="241C54F7" w14:textId="77777777" w:rsidR="00F71CC6" w:rsidRPr="00C57856" w:rsidRDefault="00F71CC6" w:rsidP="00F71CC6">
      <w:pPr>
        <w:pStyle w:val="Brdtextmedindrag"/>
      </w:pPr>
    </w:p>
    <w:p w14:paraId="6DF43EBA" w14:textId="77777777" w:rsidR="00F71CC6" w:rsidRDefault="00AB307F" w:rsidP="00F71CC6">
      <w:pPr>
        <w:pStyle w:val="Brdtextmedindrag"/>
        <w:ind w:firstLine="0"/>
        <w:jc w:val="center"/>
      </w:pPr>
      <w:r>
        <w:t>11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DE8650A" w14:textId="77777777" w:rsidTr="00F71CC6">
        <w:tc>
          <w:tcPr>
            <w:tcW w:w="2500" w:type="pct"/>
            <w:shd w:val="clear" w:color="auto" w:fill="auto"/>
            <w:tcMar>
              <w:left w:w="0" w:type="dxa"/>
            </w:tcMar>
          </w:tcPr>
          <w:p w14:paraId="4E174BD9" w14:textId="77777777" w:rsidR="00F71CC6" w:rsidRDefault="00AB307F" w:rsidP="00F71CC6">
            <w:pPr>
              <w:pStyle w:val="Brdtextmedindrag"/>
            </w:pPr>
            <w:r w:rsidRPr="003C5FCA">
              <w:t xml:space="preserve">Offentlig kontroll </w:t>
            </w:r>
            <w:r w:rsidRPr="003C5FCA">
              <w:rPr>
                <w:i/>
              </w:rPr>
              <w:t>av efter</w:t>
            </w:r>
            <w:r w:rsidRPr="003C5FCA">
              <w:rPr>
                <w:i/>
              </w:rPr>
              <w:softHyphen/>
              <w:t>levnaden av denna lag, de före</w:t>
            </w:r>
            <w:r w:rsidRPr="003C5FCA">
              <w:rPr>
                <w:i/>
              </w:rPr>
              <w:softHyphen/>
              <w:t>skrifter och beslut som har med</w:t>
            </w:r>
            <w:r>
              <w:rPr>
                <w:i/>
              </w:rPr>
              <w:softHyphen/>
            </w:r>
            <w:r w:rsidRPr="003C5FCA">
              <w:rPr>
                <w:i/>
              </w:rPr>
              <w:t>delats med stöd av lagen, de EG-bestämmelser som kom</w:t>
            </w:r>
            <w:r w:rsidRPr="003C5FCA">
              <w:rPr>
                <w:i/>
              </w:rPr>
              <w:softHyphen/>
              <w:t>pletteras av lagen och de beslut som har meddelats med stöd av EG-be</w:t>
            </w:r>
            <w:r>
              <w:rPr>
                <w:i/>
              </w:rPr>
              <w:softHyphen/>
            </w:r>
            <w:r w:rsidRPr="003C5FCA">
              <w:rPr>
                <w:i/>
              </w:rPr>
              <w:t>stämmelserna</w:t>
            </w:r>
            <w:r w:rsidRPr="003C5FCA">
              <w:t xml:space="preserve"> utövas av Livsme</w:t>
            </w:r>
            <w:r>
              <w:softHyphen/>
            </w:r>
            <w:r w:rsidRPr="003C5FCA">
              <w:t>delsverket, länsstyrel</w:t>
            </w:r>
            <w:r w:rsidRPr="003C5FCA">
              <w:softHyphen/>
              <w:t>serna, andra statliga myndig</w:t>
            </w:r>
            <w:r w:rsidRPr="003C5FCA">
              <w:softHyphen/>
              <w:t>heter och kom</w:t>
            </w:r>
            <w:r>
              <w:softHyphen/>
            </w:r>
            <w:r w:rsidRPr="003C5FCA">
              <w:t xml:space="preserve">munerna </w:t>
            </w:r>
            <w:r w:rsidRPr="003C5FCA">
              <w:rPr>
                <w:i/>
              </w:rPr>
              <w:t>i enlig</w:t>
            </w:r>
            <w:r w:rsidRPr="003C5FCA">
              <w:rPr>
                <w:i/>
              </w:rPr>
              <w:softHyphen/>
              <w:t>het med vad regeringen bestäm</w:t>
            </w:r>
            <w:r w:rsidRPr="003C5FCA">
              <w:rPr>
                <w:i/>
              </w:rPr>
              <w:softHyphen/>
              <w:t>mer</w:t>
            </w:r>
            <w:r w:rsidRPr="003C5FCA">
              <w:t>.</w:t>
            </w:r>
          </w:p>
        </w:tc>
        <w:tc>
          <w:tcPr>
            <w:tcW w:w="2500" w:type="pct"/>
            <w:shd w:val="clear" w:color="auto" w:fill="auto"/>
            <w:tcMar>
              <w:right w:w="0" w:type="dxa"/>
            </w:tcMar>
          </w:tcPr>
          <w:p w14:paraId="6EC59B6C" w14:textId="77777777" w:rsidR="00F71CC6" w:rsidRDefault="00AB307F" w:rsidP="00F71CC6">
            <w:pPr>
              <w:pStyle w:val="Brdtextmedindrag"/>
            </w:pPr>
            <w:r w:rsidRPr="003C5FCA">
              <w:t xml:space="preserve">Offentlig kontroll </w:t>
            </w:r>
            <w:r w:rsidRPr="00270C1B">
              <w:rPr>
                <w:i/>
              </w:rPr>
              <w:t>ska</w:t>
            </w:r>
            <w:r>
              <w:t xml:space="preserve"> </w:t>
            </w:r>
            <w:r w:rsidRPr="008A7EBE">
              <w:t>ut</w:t>
            </w:r>
            <w:r w:rsidRPr="008A7EBE">
              <w:softHyphen/>
              <w:t>övas</w:t>
            </w:r>
            <w:r w:rsidRPr="003C5FCA">
              <w:t xml:space="preserve"> av Livsmedelsverket, läns</w:t>
            </w:r>
            <w:r>
              <w:softHyphen/>
            </w:r>
            <w:r w:rsidRPr="003C5FCA">
              <w:t>styrel</w:t>
            </w:r>
            <w:r w:rsidRPr="003C5FCA">
              <w:softHyphen/>
              <w:t>serna, andra statliga myn</w:t>
            </w:r>
            <w:r>
              <w:softHyphen/>
            </w:r>
            <w:r w:rsidRPr="003C5FCA">
              <w:t>dig</w:t>
            </w:r>
            <w:r w:rsidRPr="003C5FCA">
              <w:softHyphen/>
              <w:t>heter och kommunerna</w:t>
            </w:r>
            <w:r>
              <w:t>.</w:t>
            </w:r>
          </w:p>
        </w:tc>
      </w:tr>
      <w:tr w:rsidR="00F71CC6" w14:paraId="76C0FF0C" w14:textId="77777777" w:rsidTr="00F71CC6">
        <w:tc>
          <w:tcPr>
            <w:tcW w:w="2500" w:type="pct"/>
            <w:shd w:val="clear" w:color="auto" w:fill="auto"/>
            <w:tcMar>
              <w:left w:w="0" w:type="dxa"/>
            </w:tcMar>
          </w:tcPr>
          <w:p w14:paraId="4778EC33" w14:textId="77777777" w:rsidR="00F71CC6" w:rsidRPr="003C5FCA" w:rsidRDefault="00F71CC6" w:rsidP="00F71CC6">
            <w:pPr>
              <w:pStyle w:val="Brdtextmedindrag"/>
            </w:pPr>
          </w:p>
        </w:tc>
        <w:tc>
          <w:tcPr>
            <w:tcW w:w="2500" w:type="pct"/>
            <w:shd w:val="clear" w:color="auto" w:fill="auto"/>
            <w:tcMar>
              <w:right w:w="0" w:type="dxa"/>
            </w:tcMar>
          </w:tcPr>
          <w:p w14:paraId="050A49E1" w14:textId="77777777" w:rsidR="00F71CC6" w:rsidRPr="003C5FCA" w:rsidRDefault="00AB307F" w:rsidP="00F71CC6">
            <w:pPr>
              <w:pStyle w:val="Brdtextmedindrag"/>
            </w:pPr>
            <w:r w:rsidRPr="003C5FCA">
              <w:rPr>
                <w:i/>
              </w:rPr>
              <w:t xml:space="preserve">Kontrollmyndigheterna ska även </w:t>
            </w:r>
            <w:r w:rsidRPr="008A7EBE">
              <w:rPr>
                <w:i/>
              </w:rPr>
              <w:t>utföra annan</w:t>
            </w:r>
            <w:r w:rsidRPr="003C5FCA">
              <w:rPr>
                <w:i/>
              </w:rPr>
              <w:t xml:space="preserve"> offentlig verk</w:t>
            </w:r>
            <w:r w:rsidRPr="003C5FCA">
              <w:rPr>
                <w:i/>
              </w:rPr>
              <w:softHyphen/>
              <w:t>samhet</w:t>
            </w:r>
            <w:r>
              <w:rPr>
                <w:i/>
              </w:rPr>
              <w:t>.</w:t>
            </w:r>
          </w:p>
        </w:tc>
      </w:tr>
      <w:tr w:rsidR="00F71CC6" w14:paraId="01F7ECD4" w14:textId="77777777" w:rsidTr="00F71CC6">
        <w:tc>
          <w:tcPr>
            <w:tcW w:w="2500" w:type="pct"/>
            <w:shd w:val="clear" w:color="auto" w:fill="auto"/>
            <w:tcMar>
              <w:left w:w="0" w:type="dxa"/>
            </w:tcMar>
          </w:tcPr>
          <w:p w14:paraId="6505660B" w14:textId="77777777" w:rsidR="00F71CC6" w:rsidRPr="003C5FCA" w:rsidRDefault="00AB307F" w:rsidP="00F71CC6">
            <w:pPr>
              <w:pStyle w:val="Brdtextmedindrag"/>
            </w:pPr>
            <w:r w:rsidRPr="003C5FCA">
              <w:t xml:space="preserve">En kommuns uppgift </w:t>
            </w:r>
            <w:r w:rsidRPr="003C5FCA">
              <w:rPr>
                <w:i/>
              </w:rPr>
              <w:t>skall</w:t>
            </w:r>
            <w:r w:rsidRPr="003C5FCA">
              <w:t xml:space="preserve"> full</w:t>
            </w:r>
            <w:r>
              <w:softHyphen/>
            </w:r>
            <w:r w:rsidRPr="003C5FCA">
              <w:t>göras av den eller de kom</w:t>
            </w:r>
            <w:r>
              <w:softHyphen/>
            </w:r>
            <w:r w:rsidRPr="003C5FCA">
              <w:t>mu</w:t>
            </w:r>
            <w:r>
              <w:softHyphen/>
            </w:r>
            <w:r w:rsidRPr="003C5FCA">
              <w:t>nala nämnder som fullgör upp</w:t>
            </w:r>
            <w:r>
              <w:softHyphen/>
            </w:r>
            <w:r w:rsidRPr="003C5FCA">
              <w:t>gifter inom miljö- och hälso</w:t>
            </w:r>
            <w:r>
              <w:softHyphen/>
            </w:r>
            <w:r>
              <w:softHyphen/>
            </w:r>
            <w:r w:rsidRPr="003C5FCA">
              <w:t>skyddsområdet.</w:t>
            </w:r>
          </w:p>
        </w:tc>
        <w:tc>
          <w:tcPr>
            <w:tcW w:w="2500" w:type="pct"/>
            <w:shd w:val="clear" w:color="auto" w:fill="auto"/>
            <w:tcMar>
              <w:right w:w="0" w:type="dxa"/>
            </w:tcMar>
          </w:tcPr>
          <w:p w14:paraId="1B28A969" w14:textId="77777777" w:rsidR="00F71CC6" w:rsidRPr="003C5FCA" w:rsidRDefault="00AB307F" w:rsidP="00F71CC6">
            <w:pPr>
              <w:pStyle w:val="Brdtextmedindrag"/>
            </w:pPr>
            <w:r w:rsidRPr="003C5FCA">
              <w:t xml:space="preserve">En kommuns uppgift </w:t>
            </w:r>
            <w:r w:rsidRPr="003C5FCA">
              <w:rPr>
                <w:i/>
              </w:rPr>
              <w:t>ska</w:t>
            </w:r>
            <w:r w:rsidRPr="003C5FCA">
              <w:t xml:space="preserve"> fullgöras av den eller de kom</w:t>
            </w:r>
            <w:r>
              <w:softHyphen/>
            </w:r>
            <w:r w:rsidRPr="003C5FCA">
              <w:t>munala nämnder som fullgör uppgifter inom miljö- och hälsoskyddsområdet.</w:t>
            </w:r>
          </w:p>
        </w:tc>
      </w:tr>
    </w:tbl>
    <w:p w14:paraId="1F451FAA" w14:textId="77777777" w:rsidR="00F71CC6" w:rsidRPr="00C57856" w:rsidRDefault="00F71CC6" w:rsidP="00F71CC6">
      <w:pPr>
        <w:pStyle w:val="Brdtextmedindrag"/>
      </w:pPr>
    </w:p>
    <w:p w14:paraId="39DC7B67" w14:textId="77777777" w:rsidR="00F71CC6" w:rsidRDefault="00AB307F" w:rsidP="00F71CC6">
      <w:pPr>
        <w:pStyle w:val="Brdtextmedindrag"/>
        <w:ind w:firstLine="0"/>
        <w:jc w:val="center"/>
      </w:pPr>
      <w:r>
        <w:br w:type="page"/>
      </w:r>
    </w:p>
    <w:p w14:paraId="5A76E333" w14:textId="77777777" w:rsidR="00F71CC6" w:rsidRDefault="00AB307F" w:rsidP="00F71CC6">
      <w:pPr>
        <w:pStyle w:val="Brdtextmedindrag"/>
        <w:ind w:firstLine="0"/>
        <w:jc w:val="center"/>
      </w:pPr>
      <w:r>
        <w:t>12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A79F76B" w14:textId="77777777" w:rsidTr="00F71CC6">
        <w:tc>
          <w:tcPr>
            <w:tcW w:w="5000" w:type="pct"/>
            <w:gridSpan w:val="2"/>
            <w:shd w:val="clear" w:color="auto" w:fill="auto"/>
            <w:tcMar>
              <w:left w:w="0" w:type="dxa"/>
            </w:tcMar>
          </w:tcPr>
          <w:p w14:paraId="1DF711FE" w14:textId="77777777" w:rsidR="00F71CC6" w:rsidRDefault="00AB307F" w:rsidP="00F71CC6">
            <w:pPr>
              <w:pStyle w:val="Brdtextmedindrag"/>
            </w:pPr>
            <w:r w:rsidRPr="00D062F5">
              <w:t>Livsmedelsverket och, i fråga om länet, länsstyrelsen sam</w:t>
            </w:r>
            <w:r w:rsidRPr="00D062F5">
              <w:softHyphen/>
              <w:t>ordnar övriga kontroll</w:t>
            </w:r>
            <w:r w:rsidRPr="00D062F5">
              <w:softHyphen/>
              <w:t>myndig</w:t>
            </w:r>
            <w:r w:rsidRPr="00D062F5">
              <w:softHyphen/>
              <w:t>heters verksamhet och lämnar råd och hjälp i denna verk</w:t>
            </w:r>
            <w:r w:rsidRPr="00D062F5">
              <w:softHyphen/>
              <w:t>samhet, om inte regeringen föreskriver något annat.</w:t>
            </w:r>
          </w:p>
        </w:tc>
      </w:tr>
      <w:tr w:rsidR="00F71CC6" w14:paraId="026CD167" w14:textId="77777777" w:rsidTr="00F71CC6">
        <w:tc>
          <w:tcPr>
            <w:tcW w:w="2500" w:type="pct"/>
            <w:shd w:val="clear" w:color="auto" w:fill="auto"/>
            <w:tcMar>
              <w:left w:w="0" w:type="dxa"/>
            </w:tcMar>
          </w:tcPr>
          <w:p w14:paraId="24159BEA" w14:textId="77777777" w:rsidR="00F71CC6" w:rsidRPr="00D062F5" w:rsidRDefault="00AB307F" w:rsidP="00F71CC6">
            <w:pPr>
              <w:pStyle w:val="Brdtextmedindrag"/>
            </w:pPr>
            <w:r>
              <w:t xml:space="preserve">Den myndighet som </w:t>
            </w:r>
            <w:r w:rsidRPr="008A7EBE">
              <w:t>utövar</w:t>
            </w:r>
            <w:r>
              <w:t xml:space="preserve"> offentlig kontroll </w:t>
            </w:r>
            <w:r w:rsidRPr="008517AA">
              <w:rPr>
                <w:i/>
              </w:rPr>
              <w:t>skall</w:t>
            </w:r>
            <w:r>
              <w:t xml:space="preserve"> genom rådgivning, information och på annat sätt underlätta för den enskilde att fullgöra sina skyldigheter enligt lagen, de föreskrifter och beslut som har meddelats med stöd av lagen, de </w:t>
            </w:r>
            <w:r w:rsidRPr="00007FF0">
              <w:rPr>
                <w:i/>
              </w:rPr>
              <w:t>EG-bestämmelser</w:t>
            </w:r>
            <w:r>
              <w:t xml:space="preserve"> som komplet</w:t>
            </w:r>
            <w:r>
              <w:softHyphen/>
              <w:t xml:space="preserve">teras av lagen och de beslut som har meddelats med stöd av </w:t>
            </w:r>
            <w:r w:rsidRPr="00DD54D9">
              <w:rPr>
                <w:i/>
              </w:rPr>
              <w:t>EG-bestämmelserna.</w:t>
            </w:r>
          </w:p>
        </w:tc>
        <w:tc>
          <w:tcPr>
            <w:tcW w:w="2500" w:type="pct"/>
            <w:shd w:val="clear" w:color="auto" w:fill="auto"/>
            <w:tcMar>
              <w:right w:w="0" w:type="dxa"/>
            </w:tcMar>
          </w:tcPr>
          <w:p w14:paraId="6C0B23E4" w14:textId="77777777" w:rsidR="00F71CC6" w:rsidRPr="00D062F5" w:rsidRDefault="00AB307F" w:rsidP="00F71CC6">
            <w:pPr>
              <w:pStyle w:val="Brdtextmedindrag"/>
            </w:pPr>
            <w:r>
              <w:t xml:space="preserve">Den myndighet som utövar offentlig kontroll </w:t>
            </w:r>
            <w:r w:rsidRPr="008517AA">
              <w:rPr>
                <w:i/>
              </w:rPr>
              <w:t>ska</w:t>
            </w:r>
            <w:r>
              <w:t xml:space="preserve"> genom rådgivning, information och på annat sätt underlätta för den enskilde att fullgöra sina skyldigheter enligt lagen, de föreskrifter och beslut som har meddelats med stöd av lagen, de </w:t>
            </w:r>
            <w:r w:rsidRPr="00007FF0">
              <w:rPr>
                <w:i/>
              </w:rPr>
              <w:t>EU-bestämmelser</w:t>
            </w:r>
            <w:r>
              <w:t xml:space="preserve"> som komplet</w:t>
            </w:r>
            <w:r>
              <w:softHyphen/>
              <w:t xml:space="preserve">teras av lagen och de beslut som har meddelats med stöd av </w:t>
            </w:r>
            <w:r w:rsidRPr="00007FF0">
              <w:rPr>
                <w:i/>
              </w:rPr>
              <w:t>E</w:t>
            </w:r>
            <w:r>
              <w:rPr>
                <w:i/>
              </w:rPr>
              <w:t>U</w:t>
            </w:r>
            <w:r w:rsidRPr="00007FF0">
              <w:rPr>
                <w:i/>
              </w:rPr>
              <w:t>-bestämmelserna.</w:t>
            </w:r>
          </w:p>
        </w:tc>
      </w:tr>
    </w:tbl>
    <w:p w14:paraId="23A9FB5E" w14:textId="77777777" w:rsidR="00F71CC6" w:rsidRDefault="00F71CC6" w:rsidP="00F71CC6">
      <w:pPr>
        <w:pStyle w:val="Brdtextmedindrag"/>
        <w:ind w:firstLine="0"/>
        <w:jc w:val="center"/>
      </w:pPr>
    </w:p>
    <w:p w14:paraId="4B1CF94D" w14:textId="77777777" w:rsidR="00F71CC6" w:rsidRDefault="00AB307F" w:rsidP="00F71CC6">
      <w:pPr>
        <w:pStyle w:val="Brdtextmedindrag"/>
        <w:ind w:firstLine="0"/>
        <w:jc w:val="center"/>
      </w:pPr>
      <w:r>
        <w:t>13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7FAE4FC" w14:textId="77777777" w:rsidTr="00F71CC6">
        <w:tc>
          <w:tcPr>
            <w:tcW w:w="2500" w:type="pct"/>
            <w:shd w:val="clear" w:color="auto" w:fill="auto"/>
            <w:tcMar>
              <w:left w:w="0" w:type="dxa"/>
            </w:tcMar>
          </w:tcPr>
          <w:p w14:paraId="3194D9A3" w14:textId="77777777" w:rsidR="00F71CC6" w:rsidRDefault="00AB307F" w:rsidP="00F71CC6">
            <w:pPr>
              <w:pStyle w:val="Brdtextmedindrag"/>
            </w:pPr>
            <w:r>
              <w:t xml:space="preserve">Den myndighet som utövar offentlig kontroll </w:t>
            </w:r>
            <w:r w:rsidRPr="008517AA">
              <w:rPr>
                <w:i/>
              </w:rPr>
              <w:t>skall</w:t>
            </w:r>
            <w:r>
              <w:t xml:space="preserve"> verka för att överträdelser av lagen, av de föreskrifter eller beslut som har meddelats med stöd av lagen eller av de </w:t>
            </w:r>
            <w:r w:rsidRPr="00007FF0">
              <w:rPr>
                <w:i/>
              </w:rPr>
              <w:t>EG-bestämmelser</w:t>
            </w:r>
            <w:r>
              <w:t xml:space="preserve"> som kompletteras av lagen, beivras.</w:t>
            </w:r>
          </w:p>
        </w:tc>
        <w:tc>
          <w:tcPr>
            <w:tcW w:w="2500" w:type="pct"/>
            <w:shd w:val="clear" w:color="auto" w:fill="auto"/>
            <w:tcMar>
              <w:right w:w="0" w:type="dxa"/>
            </w:tcMar>
          </w:tcPr>
          <w:p w14:paraId="366E13D0" w14:textId="77777777" w:rsidR="00F71CC6" w:rsidRDefault="00AB307F" w:rsidP="00F71CC6">
            <w:pPr>
              <w:pStyle w:val="Brdtextmedindrag"/>
            </w:pPr>
            <w:r>
              <w:t xml:space="preserve">Den myndighet som utövar offentlig kontroll </w:t>
            </w:r>
            <w:r w:rsidRPr="008517AA">
              <w:rPr>
                <w:i/>
              </w:rPr>
              <w:t>ska</w:t>
            </w:r>
            <w:r>
              <w:t xml:space="preserve"> verka för att överträdelser av lagen, av de föreskrifter eller beslut som har meddelats med stöd av lagen eller av de </w:t>
            </w:r>
            <w:r w:rsidRPr="00007FF0">
              <w:rPr>
                <w:i/>
              </w:rPr>
              <w:t>E</w:t>
            </w:r>
            <w:r>
              <w:rPr>
                <w:i/>
              </w:rPr>
              <w:t>U</w:t>
            </w:r>
            <w:r w:rsidRPr="00007FF0">
              <w:rPr>
                <w:i/>
              </w:rPr>
              <w:t>-bestämmelser</w:t>
            </w:r>
            <w:r>
              <w:t xml:space="preserve"> som kompletteras av lagen, beivras.</w:t>
            </w:r>
          </w:p>
        </w:tc>
      </w:tr>
      <w:tr w:rsidR="00F71CC6" w14:paraId="5D264D89" w14:textId="77777777" w:rsidTr="00F71CC6">
        <w:tc>
          <w:tcPr>
            <w:tcW w:w="2500" w:type="pct"/>
            <w:shd w:val="clear" w:color="auto" w:fill="auto"/>
            <w:tcMar>
              <w:left w:w="0" w:type="dxa"/>
            </w:tcMar>
          </w:tcPr>
          <w:p w14:paraId="2F2F69E5" w14:textId="77777777" w:rsidR="00F71CC6" w:rsidRDefault="00F71CC6" w:rsidP="00F71CC6">
            <w:pPr>
              <w:pStyle w:val="Brdtextmedindrag"/>
            </w:pPr>
          </w:p>
        </w:tc>
        <w:tc>
          <w:tcPr>
            <w:tcW w:w="2500" w:type="pct"/>
            <w:shd w:val="clear" w:color="auto" w:fill="auto"/>
            <w:tcMar>
              <w:right w:w="0" w:type="dxa"/>
            </w:tcMar>
          </w:tcPr>
          <w:p w14:paraId="48FE4192" w14:textId="77777777" w:rsidR="00F71CC6" w:rsidRPr="00322668" w:rsidRDefault="00AB307F" w:rsidP="00F71CC6">
            <w:pPr>
              <w:pStyle w:val="Rubrik4utannumrering"/>
              <w:rPr>
                <w:bCs/>
                <w:i/>
                <w:iCs/>
              </w:rPr>
            </w:pPr>
            <w:r w:rsidRPr="00322668">
              <w:rPr>
                <w:i/>
                <w:iCs/>
              </w:rPr>
              <w:t>Förvaltningslagens tillämpning</w:t>
            </w:r>
          </w:p>
        </w:tc>
      </w:tr>
    </w:tbl>
    <w:p w14:paraId="4BBA949F" w14:textId="44974ADD" w:rsidR="00F71CC6" w:rsidRDefault="00F71CC6" w:rsidP="00F71CC6">
      <w:pPr>
        <w:pStyle w:val="Brdtextmedindrag"/>
        <w:ind w:firstLine="0"/>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D8CE779" w14:textId="77777777" w:rsidTr="00F71CC6">
        <w:tc>
          <w:tcPr>
            <w:tcW w:w="2500" w:type="pct"/>
            <w:shd w:val="clear" w:color="auto" w:fill="auto"/>
            <w:tcMar>
              <w:left w:w="0" w:type="dxa"/>
            </w:tcMar>
          </w:tcPr>
          <w:p w14:paraId="4FE47F03" w14:textId="77777777" w:rsidR="00F71CC6" w:rsidRDefault="00F71CC6" w:rsidP="00F71CC6">
            <w:pPr>
              <w:pStyle w:val="Brdtextmedindrag"/>
            </w:pPr>
          </w:p>
        </w:tc>
        <w:tc>
          <w:tcPr>
            <w:tcW w:w="2500" w:type="pct"/>
            <w:shd w:val="clear" w:color="auto" w:fill="auto"/>
            <w:tcMar>
              <w:right w:w="0" w:type="dxa"/>
            </w:tcMar>
          </w:tcPr>
          <w:p w14:paraId="0BE97B79" w14:textId="77777777" w:rsidR="00F71CC6" w:rsidRDefault="00AB307F" w:rsidP="00F71CC6">
            <w:pPr>
              <w:pStyle w:val="Brdtext"/>
              <w:rPr>
                <w:i/>
              </w:rPr>
            </w:pPr>
            <w:r>
              <w:rPr>
                <w:i/>
              </w:rPr>
              <w:t>13 a §</w:t>
            </w:r>
          </w:p>
          <w:p w14:paraId="17327B38" w14:textId="77777777" w:rsidR="00F71CC6" w:rsidRPr="00E77309" w:rsidRDefault="00AB307F" w:rsidP="00F71CC6">
            <w:pPr>
              <w:pStyle w:val="Brdtextmedindrag"/>
              <w:rPr>
                <w:i/>
              </w:rPr>
            </w:pPr>
            <w:r>
              <w:rPr>
                <w:i/>
              </w:rPr>
              <w:t xml:space="preserve">Vid offentlig kontroll eller annan offentlig verksamhet som utförs </w:t>
            </w:r>
            <w:r w:rsidRPr="00E77309">
              <w:rPr>
                <w:i/>
              </w:rPr>
              <w:t>av ett organ med delegerade uppgifter eller</w:t>
            </w:r>
            <w:r>
              <w:rPr>
                <w:i/>
              </w:rPr>
              <w:t xml:space="preserve"> av</w:t>
            </w:r>
            <w:r w:rsidRPr="00E77309">
              <w:rPr>
                <w:i/>
              </w:rPr>
              <w:t xml:space="preserve"> en fysisk person som har delegerats vissa uppgif</w:t>
            </w:r>
            <w:r w:rsidRPr="00E77309">
              <w:rPr>
                <w:i/>
              </w:rPr>
              <w:softHyphen/>
              <w:t>ter tillämpas följande bestämmelser i förvalt</w:t>
            </w:r>
            <w:r>
              <w:rPr>
                <w:i/>
              </w:rPr>
              <w:softHyphen/>
            </w:r>
            <w:r w:rsidRPr="00E77309">
              <w:rPr>
                <w:i/>
              </w:rPr>
              <w:t>ningslagen (2017:900):</w:t>
            </w:r>
          </w:p>
          <w:p w14:paraId="06ADD7E8" w14:textId="77777777" w:rsidR="00F71CC6" w:rsidRPr="0004049B" w:rsidRDefault="00AB307F" w:rsidP="00F71CC6">
            <w:pPr>
              <w:pStyle w:val="Brdtext"/>
              <w:rPr>
                <w:i/>
              </w:rPr>
            </w:pPr>
            <w:r w:rsidRPr="0004049B">
              <w:rPr>
                <w:i/>
              </w:rPr>
              <w:t>–</w:t>
            </w:r>
            <w:r>
              <w:rPr>
                <w:i/>
              </w:rPr>
              <w:t> </w:t>
            </w:r>
            <w:r w:rsidRPr="0004049B">
              <w:rPr>
                <w:i/>
              </w:rPr>
              <w:t>5 § om legalitet, objektivitet och proportionalitet,</w:t>
            </w:r>
          </w:p>
          <w:p w14:paraId="56409A79" w14:textId="77777777" w:rsidR="00F71CC6" w:rsidRPr="0004049B" w:rsidRDefault="00AB307F" w:rsidP="00F71CC6">
            <w:pPr>
              <w:pStyle w:val="Brdtext"/>
              <w:rPr>
                <w:i/>
              </w:rPr>
            </w:pPr>
            <w:r w:rsidRPr="0004049B">
              <w:rPr>
                <w:i/>
              </w:rPr>
              <w:t>–</w:t>
            </w:r>
            <w:r>
              <w:rPr>
                <w:i/>
              </w:rPr>
              <w:t> </w:t>
            </w:r>
            <w:r w:rsidRPr="0004049B">
              <w:rPr>
                <w:i/>
              </w:rPr>
              <w:t>10 § om partsinsyn,</w:t>
            </w:r>
          </w:p>
          <w:p w14:paraId="077300D5" w14:textId="77777777" w:rsidR="00F71CC6" w:rsidRPr="0004049B" w:rsidRDefault="00AB307F" w:rsidP="00F71CC6">
            <w:pPr>
              <w:pStyle w:val="Brdtext"/>
              <w:rPr>
                <w:i/>
              </w:rPr>
            </w:pPr>
            <w:r w:rsidRPr="0004049B">
              <w:rPr>
                <w:i/>
              </w:rPr>
              <w:t>–</w:t>
            </w:r>
            <w:r>
              <w:rPr>
                <w:i/>
              </w:rPr>
              <w:t> </w:t>
            </w:r>
            <w:r w:rsidRPr="0004049B">
              <w:rPr>
                <w:i/>
              </w:rPr>
              <w:t>16–18 §§ om jäv,</w:t>
            </w:r>
          </w:p>
          <w:p w14:paraId="61F39BEE" w14:textId="77777777" w:rsidR="00F71CC6" w:rsidRPr="0004049B" w:rsidRDefault="00AB307F" w:rsidP="00F71CC6">
            <w:pPr>
              <w:pStyle w:val="Brdtext"/>
              <w:rPr>
                <w:i/>
              </w:rPr>
            </w:pPr>
            <w:r w:rsidRPr="0004049B">
              <w:rPr>
                <w:i/>
              </w:rPr>
              <w:t>–</w:t>
            </w:r>
            <w:r>
              <w:rPr>
                <w:i/>
              </w:rPr>
              <w:t> </w:t>
            </w:r>
            <w:r w:rsidRPr="0004049B">
              <w:rPr>
                <w:i/>
              </w:rPr>
              <w:t>23 § om utredningsansvaret,</w:t>
            </w:r>
          </w:p>
          <w:p w14:paraId="59B1EE46" w14:textId="77777777" w:rsidR="00F71CC6" w:rsidRPr="0004049B" w:rsidRDefault="00AB307F" w:rsidP="00F71CC6">
            <w:pPr>
              <w:pStyle w:val="Brdtext"/>
              <w:rPr>
                <w:i/>
              </w:rPr>
            </w:pPr>
            <w:r w:rsidRPr="0004049B">
              <w:rPr>
                <w:i/>
              </w:rPr>
              <w:t>–</w:t>
            </w:r>
            <w:r>
              <w:rPr>
                <w:i/>
              </w:rPr>
              <w:t> </w:t>
            </w:r>
            <w:r w:rsidRPr="0004049B">
              <w:rPr>
                <w:i/>
              </w:rPr>
              <w:t>24 § om när man får lämna upp</w:t>
            </w:r>
            <w:r>
              <w:rPr>
                <w:i/>
              </w:rPr>
              <w:softHyphen/>
            </w:r>
            <w:r w:rsidRPr="0004049B">
              <w:rPr>
                <w:i/>
              </w:rPr>
              <w:t>gifter muntligt,</w:t>
            </w:r>
          </w:p>
          <w:p w14:paraId="1A0ED417" w14:textId="77777777" w:rsidR="00F71CC6" w:rsidRPr="0004049B" w:rsidRDefault="00AB307F" w:rsidP="00F71CC6">
            <w:pPr>
              <w:pStyle w:val="Brdtext"/>
              <w:rPr>
                <w:i/>
              </w:rPr>
            </w:pPr>
            <w:r w:rsidRPr="0004049B">
              <w:rPr>
                <w:i/>
              </w:rPr>
              <w:t>–</w:t>
            </w:r>
            <w:r>
              <w:rPr>
                <w:i/>
              </w:rPr>
              <w:t> </w:t>
            </w:r>
            <w:r w:rsidRPr="0004049B">
              <w:rPr>
                <w:i/>
              </w:rPr>
              <w:t>25 § om kommunikation,</w:t>
            </w:r>
          </w:p>
          <w:p w14:paraId="45EB35F8" w14:textId="77777777" w:rsidR="00F71CC6" w:rsidRPr="0004049B" w:rsidRDefault="00AB307F" w:rsidP="00F71CC6">
            <w:pPr>
              <w:pStyle w:val="Brdtext"/>
              <w:rPr>
                <w:i/>
              </w:rPr>
            </w:pPr>
            <w:r w:rsidRPr="0004049B">
              <w:rPr>
                <w:i/>
              </w:rPr>
              <w:t>–</w:t>
            </w:r>
            <w:r>
              <w:rPr>
                <w:i/>
              </w:rPr>
              <w:t> </w:t>
            </w:r>
            <w:r w:rsidRPr="0004049B">
              <w:rPr>
                <w:i/>
              </w:rPr>
              <w:t>27</w:t>
            </w:r>
            <w:r>
              <w:rPr>
                <w:i/>
              </w:rPr>
              <w:t> </w:t>
            </w:r>
            <w:r w:rsidRPr="0004049B">
              <w:rPr>
                <w:i/>
              </w:rPr>
              <w:t>§ om dokumentation av upp</w:t>
            </w:r>
            <w:r>
              <w:rPr>
                <w:i/>
              </w:rPr>
              <w:softHyphen/>
            </w:r>
            <w:r w:rsidRPr="0004049B">
              <w:rPr>
                <w:i/>
              </w:rPr>
              <w:t>gifter,</w:t>
            </w:r>
          </w:p>
          <w:p w14:paraId="6B824D19" w14:textId="77777777" w:rsidR="00F71CC6" w:rsidRPr="0004049B" w:rsidRDefault="00AB307F" w:rsidP="00F71CC6">
            <w:pPr>
              <w:pStyle w:val="Brdtext"/>
              <w:rPr>
                <w:i/>
              </w:rPr>
            </w:pPr>
            <w:r w:rsidRPr="0004049B">
              <w:rPr>
                <w:i/>
              </w:rPr>
              <w:t>–</w:t>
            </w:r>
            <w:r>
              <w:rPr>
                <w:i/>
              </w:rPr>
              <w:t> </w:t>
            </w:r>
            <w:r w:rsidRPr="0004049B">
              <w:rPr>
                <w:i/>
              </w:rPr>
              <w:t>31 § om dokumentation av beslut,</w:t>
            </w:r>
          </w:p>
          <w:p w14:paraId="00D4A867" w14:textId="77777777" w:rsidR="00F71CC6" w:rsidRPr="0004049B" w:rsidRDefault="00AB307F" w:rsidP="00F71CC6">
            <w:pPr>
              <w:pStyle w:val="Brdtext"/>
              <w:rPr>
                <w:i/>
              </w:rPr>
            </w:pPr>
            <w:r w:rsidRPr="0004049B">
              <w:rPr>
                <w:i/>
              </w:rPr>
              <w:t>–</w:t>
            </w:r>
            <w:r>
              <w:rPr>
                <w:i/>
              </w:rPr>
              <w:t> </w:t>
            </w:r>
            <w:r w:rsidRPr="0004049B">
              <w:rPr>
                <w:i/>
              </w:rPr>
              <w:t>32 § om motivering av beslut,</w:t>
            </w:r>
          </w:p>
          <w:p w14:paraId="794D35AE" w14:textId="77777777" w:rsidR="00F71CC6" w:rsidRPr="0004049B" w:rsidRDefault="00AB307F" w:rsidP="00F71CC6">
            <w:pPr>
              <w:pStyle w:val="Brdtext"/>
              <w:rPr>
                <w:i/>
              </w:rPr>
            </w:pPr>
            <w:r w:rsidRPr="0004049B">
              <w:rPr>
                <w:i/>
              </w:rPr>
              <w:t>–</w:t>
            </w:r>
            <w:r>
              <w:rPr>
                <w:i/>
              </w:rPr>
              <w:t> </w:t>
            </w:r>
            <w:r w:rsidRPr="0004049B">
              <w:rPr>
                <w:i/>
              </w:rPr>
              <w:t>33 och 34 §§ om underrättelse om innehållet i beslut och hu</w:t>
            </w:r>
            <w:r>
              <w:rPr>
                <w:i/>
              </w:rPr>
              <w:t>r ett överklagande går till, och</w:t>
            </w:r>
          </w:p>
          <w:p w14:paraId="2211523E" w14:textId="77777777" w:rsidR="00F71CC6" w:rsidRPr="00C21D17" w:rsidRDefault="00AB307F" w:rsidP="00F71CC6">
            <w:pPr>
              <w:pStyle w:val="Brdtext"/>
              <w:rPr>
                <w:i/>
                <w:iCs/>
              </w:rPr>
            </w:pPr>
            <w:r w:rsidRPr="00C21D17">
              <w:rPr>
                <w:i/>
                <w:iCs/>
              </w:rPr>
              <w:t>– 36 § om rättelse av skrivfel och liknande.</w:t>
            </w:r>
          </w:p>
        </w:tc>
      </w:tr>
      <w:tr w:rsidR="00F71CC6" w14:paraId="5760B8D6" w14:textId="77777777" w:rsidTr="00F71CC6">
        <w:tc>
          <w:tcPr>
            <w:tcW w:w="2500" w:type="pct"/>
            <w:shd w:val="clear" w:color="auto" w:fill="auto"/>
            <w:tcMar>
              <w:left w:w="0" w:type="dxa"/>
            </w:tcMar>
          </w:tcPr>
          <w:p w14:paraId="7198C35A" w14:textId="77777777" w:rsidR="00F71CC6" w:rsidRDefault="00F71CC6" w:rsidP="00F71CC6">
            <w:pPr>
              <w:pStyle w:val="Brdtextmedindrag"/>
            </w:pPr>
          </w:p>
        </w:tc>
        <w:tc>
          <w:tcPr>
            <w:tcW w:w="2500" w:type="pct"/>
            <w:shd w:val="clear" w:color="auto" w:fill="auto"/>
            <w:tcMar>
              <w:right w:w="0" w:type="dxa"/>
            </w:tcMar>
          </w:tcPr>
          <w:p w14:paraId="0C8B4EF5" w14:textId="77777777" w:rsidR="00F71CC6" w:rsidRPr="00322668" w:rsidRDefault="00AB307F" w:rsidP="00F71CC6">
            <w:pPr>
              <w:pStyle w:val="Rubrik4utannumrering"/>
              <w:rPr>
                <w:i/>
                <w:iCs/>
              </w:rPr>
            </w:pPr>
            <w:r w:rsidRPr="00322668">
              <w:rPr>
                <w:i/>
                <w:iCs/>
              </w:rPr>
              <w:t>Tystnadsplikt</w:t>
            </w:r>
          </w:p>
        </w:tc>
      </w:tr>
    </w:tbl>
    <w:p w14:paraId="349FCD8C"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6D90849" w14:textId="77777777" w:rsidTr="00F71CC6">
        <w:tc>
          <w:tcPr>
            <w:tcW w:w="2500" w:type="pct"/>
            <w:shd w:val="clear" w:color="auto" w:fill="auto"/>
            <w:tcMar>
              <w:left w:w="0" w:type="dxa"/>
            </w:tcMar>
          </w:tcPr>
          <w:p w14:paraId="3A6A2152" w14:textId="77777777" w:rsidR="00F71CC6" w:rsidRDefault="00F71CC6" w:rsidP="00F71CC6">
            <w:pPr>
              <w:pStyle w:val="Brdtextmedindrag"/>
            </w:pPr>
          </w:p>
        </w:tc>
        <w:tc>
          <w:tcPr>
            <w:tcW w:w="2500" w:type="pct"/>
            <w:shd w:val="clear" w:color="auto" w:fill="auto"/>
            <w:tcMar>
              <w:right w:w="0" w:type="dxa"/>
            </w:tcMar>
          </w:tcPr>
          <w:p w14:paraId="603806AD" w14:textId="77777777" w:rsidR="00F71CC6" w:rsidRPr="008235C5" w:rsidRDefault="00AB307F" w:rsidP="00F71CC6">
            <w:pPr>
              <w:pStyle w:val="Brdtextmedindrag"/>
              <w:ind w:firstLine="0"/>
              <w:jc w:val="left"/>
              <w:rPr>
                <w:i/>
              </w:rPr>
            </w:pPr>
            <w:r w:rsidRPr="008235C5">
              <w:rPr>
                <w:i/>
              </w:rPr>
              <w:t>14 a §</w:t>
            </w:r>
            <w:r w:rsidRPr="008235C5">
              <w:rPr>
                <w:rStyle w:val="Fotnotsreferens"/>
                <w:i/>
              </w:rPr>
              <w:footnoteReference w:id="88"/>
            </w:r>
          </w:p>
          <w:p w14:paraId="148D20A2" w14:textId="10FF0CE0" w:rsidR="00F71CC6" w:rsidRPr="00D02115" w:rsidRDefault="00AB307F" w:rsidP="00F71CC6">
            <w:pPr>
              <w:pStyle w:val="Brdtextmedindrag"/>
              <w:rPr>
                <w:i/>
                <w:iCs/>
              </w:rPr>
            </w:pPr>
            <w:r w:rsidRPr="00D02115">
              <w:rPr>
                <w:i/>
                <w:iCs/>
              </w:rPr>
              <w:t>Den som utför offentlig kontroll eller annan offentlig verksamhet får inte obehörigen röja eller ut</w:t>
            </w:r>
            <w:r w:rsidRPr="00D02115">
              <w:rPr>
                <w:i/>
                <w:iCs/>
              </w:rPr>
              <w:softHyphen/>
              <w:t>nyttja det som han eller hon har fått känne</w:t>
            </w:r>
            <w:r w:rsidRPr="00D02115">
              <w:rPr>
                <w:i/>
                <w:iCs/>
              </w:rPr>
              <w:softHyphen/>
              <w:t xml:space="preserve">dom om under det att uppgifterna utfördes. </w:t>
            </w:r>
          </w:p>
          <w:p w14:paraId="0529922A" w14:textId="77777777" w:rsidR="00F71CC6" w:rsidRPr="00C21D17" w:rsidRDefault="00AB307F" w:rsidP="00F71CC6">
            <w:pPr>
              <w:pStyle w:val="Brdtextmedindrag"/>
            </w:pPr>
            <w:r w:rsidRPr="00C21D17">
              <w:rPr>
                <w:i/>
                <w:spacing w:val="-2"/>
              </w:rPr>
              <w:t>I det allmännas verksamhet tillämpas i stället för första stycket bestämmelserna i offentlighets- och sekretesslagen (2009:400).</w:t>
            </w:r>
          </w:p>
        </w:tc>
      </w:tr>
      <w:tr w:rsidR="00F71CC6" w14:paraId="16676622" w14:textId="77777777" w:rsidTr="00F71CC6">
        <w:tc>
          <w:tcPr>
            <w:tcW w:w="2500" w:type="pct"/>
            <w:shd w:val="clear" w:color="auto" w:fill="auto"/>
            <w:tcMar>
              <w:left w:w="0" w:type="dxa"/>
            </w:tcMar>
          </w:tcPr>
          <w:p w14:paraId="6F1FA6BE" w14:textId="77777777" w:rsidR="00F71CC6" w:rsidRDefault="00F71CC6" w:rsidP="00F71CC6">
            <w:pPr>
              <w:pStyle w:val="Brdtextmedindrag"/>
            </w:pPr>
          </w:p>
        </w:tc>
        <w:tc>
          <w:tcPr>
            <w:tcW w:w="2500" w:type="pct"/>
            <w:shd w:val="clear" w:color="auto" w:fill="auto"/>
            <w:tcMar>
              <w:right w:w="0" w:type="dxa"/>
            </w:tcMar>
          </w:tcPr>
          <w:p w14:paraId="2C4CB924" w14:textId="77777777" w:rsidR="00F71CC6" w:rsidRPr="00F66878" w:rsidRDefault="00F71CC6" w:rsidP="00F71CC6">
            <w:pPr>
              <w:overflowPunct w:val="0"/>
              <w:autoSpaceDE w:val="0"/>
              <w:autoSpaceDN w:val="0"/>
              <w:adjustRightInd w:val="0"/>
              <w:spacing w:after="0" w:line="240" w:lineRule="auto"/>
              <w:ind w:firstLine="284"/>
              <w:jc w:val="both"/>
              <w:textAlignment w:val="baseline"/>
              <w:rPr>
                <w:rFonts w:ascii="OrigGarmnd BT" w:hAnsi="OrigGarmnd BT"/>
                <w:i/>
                <w:spacing w:val="-2"/>
              </w:rPr>
            </w:pPr>
          </w:p>
        </w:tc>
      </w:tr>
      <w:tr w:rsidR="00F71CC6" w14:paraId="489971E1" w14:textId="77777777" w:rsidTr="00F71CC6">
        <w:tc>
          <w:tcPr>
            <w:tcW w:w="2500" w:type="pct"/>
            <w:shd w:val="clear" w:color="auto" w:fill="auto"/>
            <w:tcMar>
              <w:left w:w="0" w:type="dxa"/>
            </w:tcMar>
          </w:tcPr>
          <w:p w14:paraId="17C5E7D7" w14:textId="77777777" w:rsidR="00F71CC6" w:rsidRPr="00203380" w:rsidRDefault="00AB307F" w:rsidP="00F71CC6">
            <w:pPr>
              <w:pStyle w:val="Rubrik4utannumrering"/>
            </w:pPr>
            <w:r w:rsidRPr="00203380">
              <w:t>Överflyttning av offentlig kontroll</w:t>
            </w:r>
          </w:p>
        </w:tc>
        <w:tc>
          <w:tcPr>
            <w:tcW w:w="2500" w:type="pct"/>
            <w:shd w:val="clear" w:color="auto" w:fill="auto"/>
            <w:tcMar>
              <w:right w:w="0" w:type="dxa"/>
            </w:tcMar>
          </w:tcPr>
          <w:p w14:paraId="1E5BF382" w14:textId="77777777" w:rsidR="00F71CC6" w:rsidRPr="00203380" w:rsidRDefault="00AB307F" w:rsidP="00F71CC6">
            <w:pPr>
              <w:pStyle w:val="Rubrik4utannumrering"/>
              <w:rPr>
                <w:spacing w:val="-2"/>
              </w:rPr>
            </w:pPr>
            <w:r w:rsidRPr="00203380">
              <w:t xml:space="preserve">Överflyttning av offentlig kontroll och </w:t>
            </w:r>
            <w:r w:rsidRPr="00C21D17">
              <w:rPr>
                <w:i/>
                <w:iCs/>
              </w:rPr>
              <w:t>annan offentlig verksamhet</w:t>
            </w:r>
          </w:p>
        </w:tc>
      </w:tr>
    </w:tbl>
    <w:p w14:paraId="41B2B2A9" w14:textId="77777777" w:rsidR="00F71CC6" w:rsidRPr="00C57856" w:rsidRDefault="00F71CC6" w:rsidP="00F71CC6">
      <w:pPr>
        <w:pStyle w:val="Brdtextmedindrag"/>
      </w:pPr>
    </w:p>
    <w:p w14:paraId="7F7CC2C6" w14:textId="77777777" w:rsidR="00F71CC6" w:rsidRDefault="00AB307F" w:rsidP="00F71CC6">
      <w:pPr>
        <w:pStyle w:val="Brdtextmedindrag"/>
        <w:ind w:firstLine="0"/>
        <w:jc w:val="center"/>
      </w:pPr>
      <w:r>
        <w:t>15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DD9A85E" w14:textId="77777777" w:rsidTr="00F71CC6">
        <w:tc>
          <w:tcPr>
            <w:tcW w:w="2500" w:type="pct"/>
            <w:shd w:val="clear" w:color="auto" w:fill="auto"/>
            <w:tcMar>
              <w:left w:w="0" w:type="dxa"/>
            </w:tcMar>
          </w:tcPr>
          <w:p w14:paraId="70492DC6" w14:textId="77777777" w:rsidR="00F71CC6" w:rsidRDefault="00AB307F" w:rsidP="00F71CC6">
            <w:pPr>
              <w:pStyle w:val="Brdtextmedindrag"/>
            </w:pPr>
            <w:r w:rsidRPr="003C5FCA">
              <w:t>Livsmedelsverket får, i sam</w:t>
            </w:r>
            <w:r w:rsidRPr="003C5FCA">
              <w:softHyphen/>
              <w:t xml:space="preserve">råd med en kommun, besluta att </w:t>
            </w:r>
            <w:r w:rsidRPr="003C5FCA">
              <w:rPr>
                <w:i/>
              </w:rPr>
              <w:t>den</w:t>
            </w:r>
            <w:r w:rsidRPr="003C5FCA">
              <w:t xml:space="preserve"> offentliga kontroll </w:t>
            </w:r>
            <w:r w:rsidRPr="003C5FCA">
              <w:rPr>
                <w:i/>
              </w:rPr>
              <w:t>av</w:t>
            </w:r>
            <w:r w:rsidRPr="003C5FCA">
              <w:t xml:space="preserve"> en viss anläggning </w:t>
            </w:r>
            <w:r w:rsidRPr="003C5FCA">
              <w:rPr>
                <w:i/>
              </w:rPr>
              <w:t>som kommunen annars har skall</w:t>
            </w:r>
            <w:r w:rsidRPr="003C5FCA">
              <w:t xml:space="preserve"> flyttas över till verket. Ett sådant beslut får fattas, om verksamheten har stor omfat</w:t>
            </w:r>
            <w:r>
              <w:softHyphen/>
            </w:r>
            <w:r w:rsidRPr="003C5FCA">
              <w:t>tning, är särskilt komp</w:t>
            </w:r>
            <w:r>
              <w:softHyphen/>
            </w:r>
            <w:r w:rsidRPr="003C5FCA">
              <w:t>licerad eller om det finns andra särskilda skäl.</w:t>
            </w:r>
          </w:p>
        </w:tc>
        <w:tc>
          <w:tcPr>
            <w:tcW w:w="2500" w:type="pct"/>
            <w:shd w:val="clear" w:color="auto" w:fill="auto"/>
            <w:tcMar>
              <w:right w:w="0" w:type="dxa"/>
            </w:tcMar>
          </w:tcPr>
          <w:p w14:paraId="426DEAE8" w14:textId="77777777" w:rsidR="00F71CC6" w:rsidRDefault="00AB307F" w:rsidP="00F71CC6">
            <w:pPr>
              <w:pStyle w:val="Brdtextmedindrag"/>
            </w:pPr>
            <w:r w:rsidRPr="003C5FCA">
              <w:t>Livsmedelsverket får, i sam</w:t>
            </w:r>
            <w:r w:rsidRPr="003C5FCA">
              <w:softHyphen/>
              <w:t xml:space="preserve">råd med en kommun, besluta att </w:t>
            </w:r>
            <w:r w:rsidRPr="003C5FCA">
              <w:rPr>
                <w:i/>
              </w:rPr>
              <w:t>sådan</w:t>
            </w:r>
            <w:r w:rsidRPr="003C5FCA">
              <w:t xml:space="preserve"> offentlig kontroll </w:t>
            </w:r>
            <w:r w:rsidRPr="003C5FCA">
              <w:rPr>
                <w:i/>
              </w:rPr>
              <w:t>och annan offentlig verksamhet i fråga om</w:t>
            </w:r>
            <w:r w:rsidRPr="003C5FCA">
              <w:t xml:space="preserve"> en viss anläggning </w:t>
            </w:r>
            <w:r w:rsidRPr="003C5FCA">
              <w:rPr>
                <w:i/>
              </w:rPr>
              <w:t>som annars skulle skötas av kommu</w:t>
            </w:r>
            <w:r w:rsidRPr="003C5FCA">
              <w:rPr>
                <w:i/>
              </w:rPr>
              <w:softHyphen/>
              <w:t>nen</w:t>
            </w:r>
            <w:r w:rsidRPr="003C5FCA">
              <w:t xml:space="preserve"> ska flyttas över till verket. Ett sådant beslut får fattas, om verksamheten har stor omfatt</w:t>
            </w:r>
            <w:r w:rsidRPr="003C5FCA">
              <w:softHyphen/>
              <w:t>ning, är särskilt komp</w:t>
            </w:r>
            <w:r>
              <w:softHyphen/>
            </w:r>
            <w:r w:rsidRPr="003C5FCA">
              <w:t>licerad eller om det finns andra sär</w:t>
            </w:r>
            <w:r w:rsidRPr="003C5FCA">
              <w:softHyphen/>
              <w:t>skilda skäl.</w:t>
            </w:r>
          </w:p>
        </w:tc>
      </w:tr>
      <w:tr w:rsidR="00F71CC6" w14:paraId="78DD0A95" w14:textId="77777777" w:rsidTr="00F71CC6">
        <w:tc>
          <w:tcPr>
            <w:tcW w:w="2500" w:type="pct"/>
            <w:shd w:val="clear" w:color="auto" w:fill="auto"/>
            <w:tcMar>
              <w:left w:w="0" w:type="dxa"/>
            </w:tcMar>
          </w:tcPr>
          <w:p w14:paraId="721CC8B4" w14:textId="77777777" w:rsidR="00F71CC6" w:rsidRPr="003C5FCA" w:rsidRDefault="00AB307F" w:rsidP="00F71CC6">
            <w:pPr>
              <w:pStyle w:val="Brdtextmedindrag"/>
            </w:pPr>
            <w:r w:rsidRPr="003C5FCA">
              <w:t xml:space="preserve">Livsmedelsverket får besluta att </w:t>
            </w:r>
            <w:r w:rsidRPr="003C5FCA">
              <w:rPr>
                <w:i/>
              </w:rPr>
              <w:t>kontrollen skall</w:t>
            </w:r>
            <w:r w:rsidRPr="003C5FCA">
              <w:t xml:space="preserve"> lämnas till</w:t>
            </w:r>
            <w:r w:rsidRPr="003C5FCA">
              <w:softHyphen/>
              <w:t>baka till kommunen, om verket och kommunen är överens om det.</w:t>
            </w:r>
          </w:p>
        </w:tc>
        <w:tc>
          <w:tcPr>
            <w:tcW w:w="2500" w:type="pct"/>
            <w:shd w:val="clear" w:color="auto" w:fill="auto"/>
            <w:tcMar>
              <w:right w:w="0" w:type="dxa"/>
            </w:tcMar>
          </w:tcPr>
          <w:p w14:paraId="554CA830" w14:textId="77777777" w:rsidR="00F71CC6" w:rsidRPr="003C5FCA" w:rsidRDefault="00AB307F" w:rsidP="00F71CC6">
            <w:pPr>
              <w:pStyle w:val="Brdtextmedindrag"/>
            </w:pPr>
            <w:r w:rsidRPr="00F66878">
              <w:t xml:space="preserve">Livsmedelsverket </w:t>
            </w:r>
            <w:r>
              <w:t xml:space="preserve">får </w:t>
            </w:r>
            <w:r w:rsidRPr="00F66878">
              <w:t>be</w:t>
            </w:r>
            <w:r>
              <w:softHyphen/>
            </w:r>
            <w:r w:rsidRPr="00F66878">
              <w:t xml:space="preserve">sluta att </w:t>
            </w:r>
            <w:r w:rsidRPr="00F66878">
              <w:rPr>
                <w:i/>
              </w:rPr>
              <w:t>ansvaret</w:t>
            </w:r>
            <w:r w:rsidRPr="00F66878">
              <w:t xml:space="preserve"> </w:t>
            </w:r>
            <w:r w:rsidRPr="00F66878">
              <w:rPr>
                <w:i/>
              </w:rPr>
              <w:t>ska</w:t>
            </w:r>
            <w:r w:rsidRPr="00F66878">
              <w:t xml:space="preserve"> lämnas till</w:t>
            </w:r>
            <w:r w:rsidRPr="00F66878">
              <w:softHyphen/>
              <w:t>baka till kommunen, om ver</w:t>
            </w:r>
            <w:r w:rsidRPr="00F66878">
              <w:softHyphen/>
              <w:t>ket och kommunen är överens om det.</w:t>
            </w:r>
          </w:p>
        </w:tc>
      </w:tr>
    </w:tbl>
    <w:p w14:paraId="52EBEB77" w14:textId="77777777" w:rsidR="00F71CC6" w:rsidRPr="00C57856" w:rsidRDefault="00F71CC6" w:rsidP="00F71CC6">
      <w:pPr>
        <w:pStyle w:val="Brdtextmedindrag"/>
      </w:pPr>
    </w:p>
    <w:p w14:paraId="3FB51F74" w14:textId="77777777" w:rsidR="00F71CC6" w:rsidRDefault="00AB307F" w:rsidP="00F71CC6">
      <w:pPr>
        <w:pStyle w:val="Brdtextmedindrag"/>
        <w:ind w:firstLine="0"/>
        <w:jc w:val="center"/>
      </w:pPr>
      <w:r>
        <w:t>16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5B340FE" w14:textId="77777777" w:rsidTr="00F71CC6">
        <w:tc>
          <w:tcPr>
            <w:tcW w:w="2500" w:type="pct"/>
            <w:shd w:val="clear" w:color="auto" w:fill="auto"/>
            <w:tcMar>
              <w:left w:w="0" w:type="dxa"/>
            </w:tcMar>
          </w:tcPr>
          <w:p w14:paraId="22847C36" w14:textId="77777777" w:rsidR="00F71CC6" w:rsidRDefault="00AB307F" w:rsidP="00F71CC6">
            <w:pPr>
              <w:pStyle w:val="Brdtextmedindrag"/>
            </w:pPr>
            <w:r w:rsidRPr="003C5FCA">
              <w:t>Livsmedelsverket får, i sam</w:t>
            </w:r>
            <w:r w:rsidRPr="003C5FCA">
              <w:softHyphen/>
              <w:t xml:space="preserve">råd med en kommun, besluta att </w:t>
            </w:r>
            <w:r w:rsidRPr="003C5FCA">
              <w:rPr>
                <w:i/>
              </w:rPr>
              <w:t>den</w:t>
            </w:r>
            <w:r w:rsidRPr="003C5FCA">
              <w:t xml:space="preserve"> offentliga kontroll </w:t>
            </w:r>
            <w:r w:rsidRPr="003C5FCA">
              <w:rPr>
                <w:i/>
              </w:rPr>
              <w:t>av</w:t>
            </w:r>
            <w:r w:rsidRPr="003C5FCA">
              <w:t xml:space="preserve"> en viss anläggning </w:t>
            </w:r>
            <w:r w:rsidRPr="003C5FCA">
              <w:rPr>
                <w:i/>
              </w:rPr>
              <w:t>som Livs</w:t>
            </w:r>
            <w:r>
              <w:rPr>
                <w:i/>
              </w:rPr>
              <w:softHyphen/>
            </w:r>
            <w:r w:rsidRPr="003C5FCA">
              <w:rPr>
                <w:i/>
              </w:rPr>
              <w:t>medels</w:t>
            </w:r>
            <w:r w:rsidRPr="003C5FCA">
              <w:rPr>
                <w:i/>
              </w:rPr>
              <w:softHyphen/>
              <w:t>verket annars har</w:t>
            </w:r>
            <w:r w:rsidRPr="003C5FCA">
              <w:t xml:space="preserve"> </w:t>
            </w:r>
            <w:r w:rsidRPr="003C5FCA">
              <w:rPr>
                <w:i/>
              </w:rPr>
              <w:t>skall</w:t>
            </w:r>
            <w:r w:rsidRPr="003C5FCA">
              <w:t xml:space="preserve"> fly</w:t>
            </w:r>
            <w:r>
              <w:t>ttas från verket till en kommun.</w:t>
            </w:r>
          </w:p>
        </w:tc>
        <w:tc>
          <w:tcPr>
            <w:tcW w:w="2500" w:type="pct"/>
            <w:shd w:val="clear" w:color="auto" w:fill="auto"/>
            <w:tcMar>
              <w:right w:w="0" w:type="dxa"/>
            </w:tcMar>
          </w:tcPr>
          <w:p w14:paraId="4F9DD9A4" w14:textId="77777777" w:rsidR="00F71CC6" w:rsidRDefault="00AB307F" w:rsidP="00F71CC6">
            <w:pPr>
              <w:pStyle w:val="Brdtextmedindrag"/>
            </w:pPr>
            <w:r w:rsidRPr="003C5FCA">
              <w:t>Livsmedelsverket får, i sam</w:t>
            </w:r>
            <w:r w:rsidRPr="003C5FCA">
              <w:softHyphen/>
              <w:t xml:space="preserve">råd med en kommun, besluta att </w:t>
            </w:r>
            <w:r w:rsidRPr="003C5FCA">
              <w:rPr>
                <w:i/>
              </w:rPr>
              <w:t xml:space="preserve">sådan </w:t>
            </w:r>
            <w:r w:rsidRPr="003C5FCA">
              <w:t xml:space="preserve">offentlig kontroll </w:t>
            </w:r>
            <w:r w:rsidRPr="003C5FCA">
              <w:rPr>
                <w:i/>
              </w:rPr>
              <w:t>och annan offentlig verksamhet i fråga</w:t>
            </w:r>
            <w:r w:rsidRPr="003C5FCA">
              <w:t xml:space="preserve"> om en viss anläggning</w:t>
            </w:r>
            <w:r>
              <w:t>,</w:t>
            </w:r>
            <w:r w:rsidRPr="003C5FCA">
              <w:t xml:space="preserve"> </w:t>
            </w:r>
            <w:r w:rsidRPr="003C5FCA">
              <w:rPr>
                <w:i/>
              </w:rPr>
              <w:t>som annars skulle skötas av Livsme</w:t>
            </w:r>
            <w:r w:rsidRPr="003C5FCA">
              <w:rPr>
                <w:i/>
              </w:rPr>
              <w:softHyphen/>
              <w:t>delsverket</w:t>
            </w:r>
            <w:r>
              <w:rPr>
                <w:i/>
              </w:rPr>
              <w:t>,</w:t>
            </w:r>
            <w:r w:rsidRPr="003C5FCA">
              <w:rPr>
                <w:i/>
              </w:rPr>
              <w:t xml:space="preserve"> ska</w:t>
            </w:r>
            <w:r w:rsidRPr="003C5FCA">
              <w:t xml:space="preserve"> flyttas från verket till en kommun.</w:t>
            </w:r>
          </w:p>
        </w:tc>
      </w:tr>
    </w:tbl>
    <w:p w14:paraId="78D136FF" w14:textId="77777777" w:rsidR="00F71CC6" w:rsidRPr="00C57856" w:rsidRDefault="00F71CC6" w:rsidP="00F71CC6">
      <w:pPr>
        <w:pStyle w:val="Brdtextmedindrag"/>
      </w:pPr>
    </w:p>
    <w:p w14:paraId="0D37D60B" w14:textId="77777777" w:rsidR="00F71CC6" w:rsidRDefault="00AB307F" w:rsidP="00F71CC6">
      <w:pPr>
        <w:pStyle w:val="Brdtextmedindrag"/>
        <w:ind w:firstLine="0"/>
        <w:jc w:val="center"/>
      </w:pPr>
      <w:r>
        <w:t>17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ACCC8EF" w14:textId="77777777" w:rsidTr="00F71CC6">
        <w:tc>
          <w:tcPr>
            <w:tcW w:w="2500" w:type="pct"/>
            <w:shd w:val="clear" w:color="auto" w:fill="auto"/>
            <w:tcMar>
              <w:left w:w="0" w:type="dxa"/>
            </w:tcMar>
          </w:tcPr>
          <w:p w14:paraId="321B0BC9" w14:textId="77777777" w:rsidR="00F71CC6" w:rsidRPr="00543689" w:rsidRDefault="00AB307F" w:rsidP="00F71CC6">
            <w:pPr>
              <w:pStyle w:val="Brdtextmedindrag"/>
            </w:pPr>
            <w:r w:rsidRPr="00543689">
              <w:t xml:space="preserve">Om en kommun grovt eller under längre tid har åsidosatt sin </w:t>
            </w:r>
            <w:r w:rsidRPr="00543689">
              <w:rPr>
                <w:i/>
              </w:rPr>
              <w:t>kontrollskyldighet</w:t>
            </w:r>
            <w:r w:rsidRPr="00543689">
              <w:t xml:space="preserve"> när det gäller en viss anläggning, får regeringen på ansökan av Livs</w:t>
            </w:r>
            <w:r w:rsidRPr="00543689">
              <w:softHyphen/>
              <w:t>medelsverket besluta att ansva</w:t>
            </w:r>
            <w:r w:rsidRPr="00543689">
              <w:softHyphen/>
              <w:t>ret för den offentliga kontrol</w:t>
            </w:r>
            <w:r w:rsidRPr="00543689">
              <w:softHyphen/>
              <w:t xml:space="preserve">len </w:t>
            </w:r>
            <w:r w:rsidRPr="00543689">
              <w:rPr>
                <w:i/>
              </w:rPr>
              <w:t>av</w:t>
            </w:r>
            <w:r w:rsidRPr="00543689">
              <w:t xml:space="preserve"> den anläggningen </w:t>
            </w:r>
            <w:r w:rsidRPr="00543689">
              <w:rPr>
                <w:i/>
              </w:rPr>
              <w:t>skall</w:t>
            </w:r>
            <w:r w:rsidRPr="00543689">
              <w:t xml:space="preserve"> flyttas över till Livsmedels</w:t>
            </w:r>
            <w:r w:rsidRPr="00543689">
              <w:softHyphen/>
              <w:t>verket.</w:t>
            </w:r>
          </w:p>
        </w:tc>
        <w:tc>
          <w:tcPr>
            <w:tcW w:w="2500" w:type="pct"/>
            <w:shd w:val="clear" w:color="auto" w:fill="auto"/>
            <w:tcMar>
              <w:right w:w="0" w:type="dxa"/>
            </w:tcMar>
          </w:tcPr>
          <w:p w14:paraId="529FE2CE" w14:textId="77777777" w:rsidR="00F71CC6" w:rsidRPr="00543689" w:rsidRDefault="00AB307F" w:rsidP="00F71CC6">
            <w:pPr>
              <w:pStyle w:val="Brdtextmedindrag"/>
            </w:pPr>
            <w:r w:rsidRPr="00543689">
              <w:t xml:space="preserve">Om en kommun grovt eller under längre tid har åsidosatt sin </w:t>
            </w:r>
            <w:r w:rsidRPr="00543689">
              <w:rPr>
                <w:i/>
              </w:rPr>
              <w:t>skyldighet att utföra offentlig kontroll eller annan offentlig verksamhet</w:t>
            </w:r>
            <w:r w:rsidRPr="00543689">
              <w:t xml:space="preserve"> när det gäller en viss anläggning, får regeringen på ansökan av Livsmedelsverket besluta att ansvaret för den offentliga kontrollen</w:t>
            </w:r>
            <w:r w:rsidRPr="00543689">
              <w:rPr>
                <w:color w:val="FF0000"/>
              </w:rPr>
              <w:t xml:space="preserve"> </w:t>
            </w:r>
            <w:r w:rsidRPr="00543689">
              <w:rPr>
                <w:i/>
              </w:rPr>
              <w:t>och för den offentliga verksamheten i fråga om</w:t>
            </w:r>
            <w:r w:rsidRPr="00543689">
              <w:t xml:space="preserve"> den anläggningen</w:t>
            </w:r>
            <w:r w:rsidRPr="00543689">
              <w:rPr>
                <w:i/>
              </w:rPr>
              <w:t xml:space="preserve"> ska</w:t>
            </w:r>
            <w:r w:rsidRPr="00543689">
              <w:t xml:space="preserve"> flyttas över till Livsmedelsverket.</w:t>
            </w:r>
          </w:p>
        </w:tc>
      </w:tr>
      <w:tr w:rsidR="00F71CC6" w14:paraId="349AC6B2" w14:textId="77777777" w:rsidTr="00F71CC6">
        <w:tc>
          <w:tcPr>
            <w:tcW w:w="2500" w:type="pct"/>
            <w:shd w:val="clear" w:color="auto" w:fill="auto"/>
            <w:tcMar>
              <w:left w:w="0" w:type="dxa"/>
            </w:tcMar>
          </w:tcPr>
          <w:p w14:paraId="7D455954" w14:textId="77777777" w:rsidR="00F71CC6" w:rsidRPr="00543689" w:rsidRDefault="00AB307F" w:rsidP="00F71CC6">
            <w:pPr>
              <w:pStyle w:val="Brdtextmedindrag"/>
            </w:pPr>
            <w:r w:rsidRPr="00543689">
              <w:t xml:space="preserve">Regeringen får besluta att </w:t>
            </w:r>
            <w:r w:rsidRPr="00543689">
              <w:rPr>
                <w:i/>
              </w:rPr>
              <w:t>kontrollen skall</w:t>
            </w:r>
            <w:r w:rsidRPr="00543689">
              <w:t xml:space="preserve"> lämnas tillbaka till kommunen.</w:t>
            </w:r>
          </w:p>
        </w:tc>
        <w:tc>
          <w:tcPr>
            <w:tcW w:w="2500" w:type="pct"/>
            <w:shd w:val="clear" w:color="auto" w:fill="auto"/>
            <w:tcMar>
              <w:right w:w="0" w:type="dxa"/>
            </w:tcMar>
          </w:tcPr>
          <w:p w14:paraId="6880E9EB" w14:textId="77777777" w:rsidR="00F71CC6" w:rsidRPr="00543689" w:rsidRDefault="00AB307F" w:rsidP="00F71CC6">
            <w:pPr>
              <w:pStyle w:val="Brdtextmedindrag"/>
            </w:pPr>
            <w:bookmarkStart w:id="694" w:name="_Hlk525820026"/>
            <w:r w:rsidRPr="00543689">
              <w:t xml:space="preserve">Regeringen får besluta att </w:t>
            </w:r>
            <w:r w:rsidRPr="00543689">
              <w:rPr>
                <w:i/>
              </w:rPr>
              <w:t xml:space="preserve">ansvaret </w:t>
            </w:r>
            <w:r w:rsidRPr="00543689">
              <w:t>ska läm</w:t>
            </w:r>
            <w:r w:rsidRPr="00543689">
              <w:softHyphen/>
              <w:t>nas tillbaka till kommunen.</w:t>
            </w:r>
            <w:bookmarkEnd w:id="694"/>
          </w:p>
        </w:tc>
      </w:tr>
    </w:tbl>
    <w:p w14:paraId="30C56AD7" w14:textId="77777777" w:rsidR="00F71CC6" w:rsidRPr="00C57856" w:rsidRDefault="00F71CC6" w:rsidP="00F71CC6">
      <w:pPr>
        <w:pStyle w:val="Brdtextmedindrag"/>
      </w:pPr>
    </w:p>
    <w:p w14:paraId="20A07B38" w14:textId="77777777" w:rsidR="00F71CC6" w:rsidRDefault="00AB307F" w:rsidP="00F71CC6">
      <w:pPr>
        <w:pStyle w:val="Brdtextmedindrag"/>
        <w:ind w:firstLine="0"/>
        <w:jc w:val="center"/>
      </w:pPr>
      <w:r>
        <w:t>18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4FBCC69" w14:textId="77777777" w:rsidTr="00F71CC6">
        <w:tc>
          <w:tcPr>
            <w:tcW w:w="2500" w:type="pct"/>
            <w:shd w:val="clear" w:color="auto" w:fill="auto"/>
            <w:tcMar>
              <w:left w:w="0" w:type="dxa"/>
            </w:tcMar>
          </w:tcPr>
          <w:p w14:paraId="47A3E743" w14:textId="77777777" w:rsidR="00F71CC6" w:rsidRPr="00543689" w:rsidRDefault="00AB307F" w:rsidP="00F71CC6">
            <w:pPr>
              <w:pStyle w:val="Brdtextmedindrag"/>
            </w:pPr>
            <w:r w:rsidRPr="00543689">
              <w:t xml:space="preserve">Om en kommun inte fullgör de skyldigheter som följer av dess </w:t>
            </w:r>
            <w:r w:rsidRPr="00543689">
              <w:rPr>
                <w:i/>
              </w:rPr>
              <w:t>kontrolluppdrag</w:t>
            </w:r>
            <w:r w:rsidRPr="00543689">
              <w:t>, får Livs</w:t>
            </w:r>
            <w:r w:rsidRPr="00543689">
              <w:softHyphen/>
              <w:t>medels</w:t>
            </w:r>
            <w:r>
              <w:softHyphen/>
            </w:r>
            <w:r w:rsidRPr="00543689">
              <w:t>verket förelägga kom</w:t>
            </w:r>
            <w:r w:rsidRPr="00543689">
              <w:softHyphen/>
              <w:t>munen att avhjälpa bristen. Ett sådant före</w:t>
            </w:r>
            <w:r>
              <w:softHyphen/>
            </w:r>
            <w:r w:rsidRPr="00543689">
              <w:t xml:space="preserve">läggande </w:t>
            </w:r>
            <w:r w:rsidRPr="00543689">
              <w:rPr>
                <w:i/>
              </w:rPr>
              <w:t>skall</w:t>
            </w:r>
            <w:r w:rsidRPr="00543689">
              <w:t xml:space="preserve"> in</w:t>
            </w:r>
            <w:r w:rsidRPr="00543689">
              <w:softHyphen/>
              <w:t>ne</w:t>
            </w:r>
            <w:r w:rsidRPr="00543689">
              <w:softHyphen/>
              <w:t>hålla uppgifter om de åt</w:t>
            </w:r>
            <w:r w:rsidRPr="00543689">
              <w:softHyphen/>
              <w:t>gär</w:t>
            </w:r>
            <w:r w:rsidRPr="00543689">
              <w:softHyphen/>
              <w:t>der som Livsmedels</w:t>
            </w:r>
            <w:r>
              <w:softHyphen/>
            </w:r>
            <w:r w:rsidRPr="00543689">
              <w:t xml:space="preserve">verket anser nödvändiga för att bristen </w:t>
            </w:r>
            <w:r w:rsidRPr="00543689">
              <w:rPr>
                <w:i/>
              </w:rPr>
              <w:t>skall</w:t>
            </w:r>
            <w:r w:rsidRPr="00543689">
              <w:t xml:space="preserve"> kunna avhjälpas.</w:t>
            </w:r>
          </w:p>
        </w:tc>
        <w:tc>
          <w:tcPr>
            <w:tcW w:w="2500" w:type="pct"/>
            <w:shd w:val="clear" w:color="auto" w:fill="auto"/>
            <w:tcMar>
              <w:right w:w="0" w:type="dxa"/>
            </w:tcMar>
          </w:tcPr>
          <w:p w14:paraId="75EBDFF6" w14:textId="77777777" w:rsidR="00F71CC6" w:rsidRPr="00543689" w:rsidRDefault="00AB307F" w:rsidP="00F71CC6">
            <w:pPr>
              <w:pStyle w:val="Brdtextmedindrag"/>
            </w:pPr>
            <w:bookmarkStart w:id="695" w:name="_Hlk508708300"/>
            <w:r w:rsidRPr="00543689">
              <w:t xml:space="preserve">Om en kommun inte fullgör de skyldigheter som följer av dess </w:t>
            </w:r>
            <w:r w:rsidRPr="00543689">
              <w:rPr>
                <w:i/>
              </w:rPr>
              <w:t>uppdrag att utföra offentlig kon</w:t>
            </w:r>
            <w:r>
              <w:rPr>
                <w:i/>
              </w:rPr>
              <w:softHyphen/>
            </w:r>
            <w:r w:rsidRPr="00543689">
              <w:rPr>
                <w:i/>
              </w:rPr>
              <w:t>troll eller annan offentlig verksam</w:t>
            </w:r>
            <w:r>
              <w:rPr>
                <w:i/>
              </w:rPr>
              <w:softHyphen/>
            </w:r>
            <w:r w:rsidRPr="00543689">
              <w:rPr>
                <w:i/>
              </w:rPr>
              <w:t>het,</w:t>
            </w:r>
            <w:r w:rsidRPr="00543689">
              <w:t xml:space="preserve"> får Livsmedels</w:t>
            </w:r>
            <w:r w:rsidRPr="00543689">
              <w:softHyphen/>
              <w:t xml:space="preserve">verket förelägga kommunen att avhjälpa bristen. </w:t>
            </w:r>
            <w:bookmarkEnd w:id="695"/>
            <w:r w:rsidRPr="00543689">
              <w:t xml:space="preserve">Ett sådant föreläggande </w:t>
            </w:r>
            <w:r w:rsidRPr="00543689">
              <w:rPr>
                <w:i/>
              </w:rPr>
              <w:t>ska</w:t>
            </w:r>
            <w:r w:rsidRPr="00543689">
              <w:t xml:space="preserve"> in</w:t>
            </w:r>
            <w:r w:rsidRPr="00543689">
              <w:softHyphen/>
              <w:t>nehålla upp</w:t>
            </w:r>
            <w:r w:rsidRPr="00543689">
              <w:softHyphen/>
              <w:t>gifter om de åtgär</w:t>
            </w:r>
            <w:r w:rsidRPr="00543689">
              <w:softHyphen/>
              <w:t>der som Livs</w:t>
            </w:r>
            <w:r w:rsidRPr="00543689">
              <w:softHyphen/>
              <w:t xml:space="preserve">medelsverket anser nödvändiga för att bristen </w:t>
            </w:r>
            <w:r w:rsidRPr="00543689">
              <w:rPr>
                <w:i/>
              </w:rPr>
              <w:t>ska</w:t>
            </w:r>
            <w:r w:rsidRPr="00543689">
              <w:t xml:space="preserve"> kunna av</w:t>
            </w:r>
            <w:r w:rsidRPr="00543689">
              <w:softHyphen/>
              <w:t>hjälpas.</w:t>
            </w:r>
          </w:p>
        </w:tc>
      </w:tr>
      <w:tr w:rsidR="00F71CC6" w14:paraId="3C401BA3" w14:textId="77777777" w:rsidTr="00F71CC6">
        <w:tc>
          <w:tcPr>
            <w:tcW w:w="2500" w:type="pct"/>
            <w:shd w:val="clear" w:color="auto" w:fill="auto"/>
            <w:tcMar>
              <w:left w:w="0" w:type="dxa"/>
            </w:tcMar>
          </w:tcPr>
          <w:p w14:paraId="7ADDD5A5" w14:textId="77777777" w:rsidR="00F71CC6" w:rsidRPr="003C5FCA" w:rsidRDefault="00AB307F" w:rsidP="00F71CC6">
            <w:pPr>
              <w:pStyle w:val="Rubrik4utannumrering"/>
              <w:rPr>
                <w:rFonts w:ascii="OrigGarmnd BT" w:hAnsi="OrigGarmnd BT"/>
              </w:rPr>
            </w:pPr>
            <w:r w:rsidRPr="007027E7">
              <w:t>Föreskrifter om kontroll</w:t>
            </w:r>
          </w:p>
        </w:tc>
        <w:tc>
          <w:tcPr>
            <w:tcW w:w="2500" w:type="pct"/>
            <w:shd w:val="clear" w:color="auto" w:fill="auto"/>
            <w:tcMar>
              <w:right w:w="0" w:type="dxa"/>
            </w:tcMar>
          </w:tcPr>
          <w:p w14:paraId="2B5A24BC" w14:textId="77777777" w:rsidR="00F71CC6" w:rsidRPr="003C5FCA" w:rsidRDefault="00AB307F" w:rsidP="00F71CC6">
            <w:pPr>
              <w:pStyle w:val="Rubrik4utannumrering"/>
              <w:rPr>
                <w:rFonts w:ascii="OrigGarmnd BT" w:hAnsi="OrigGarmnd BT"/>
              </w:rPr>
            </w:pPr>
            <w:r w:rsidRPr="007027E7">
              <w:t xml:space="preserve">Föreskrifter om </w:t>
            </w:r>
            <w:r w:rsidRPr="00935BF1">
              <w:rPr>
                <w:i/>
                <w:iCs/>
              </w:rPr>
              <w:t>offentlig</w:t>
            </w:r>
            <w:r w:rsidRPr="007027E7">
              <w:t xml:space="preserve"> kontroll </w:t>
            </w:r>
            <w:r w:rsidRPr="00935BF1">
              <w:rPr>
                <w:i/>
                <w:iCs/>
              </w:rPr>
              <w:t>och annan offentlig verksamhet</w:t>
            </w:r>
          </w:p>
        </w:tc>
      </w:tr>
    </w:tbl>
    <w:p w14:paraId="0270FFCE" w14:textId="77777777" w:rsidR="00F71CC6" w:rsidRPr="00C57856" w:rsidRDefault="00F71CC6" w:rsidP="00F71CC6">
      <w:pPr>
        <w:pStyle w:val="Brdtextmedindrag"/>
      </w:pPr>
    </w:p>
    <w:p w14:paraId="44122F2B" w14:textId="77777777" w:rsidR="00F71CC6" w:rsidRDefault="00AB307F" w:rsidP="00F71CC6">
      <w:pPr>
        <w:pStyle w:val="Brdtextmedindrag"/>
        <w:ind w:firstLine="0"/>
        <w:jc w:val="center"/>
      </w:pPr>
      <w:r>
        <w:t>19 §</w:t>
      </w:r>
      <w:r>
        <w:rPr>
          <w:rStyle w:val="Fotnotsreferens"/>
        </w:rPr>
        <w:footnoteReference w:id="89"/>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D9EA4A8" w14:textId="77777777" w:rsidTr="00F71CC6">
        <w:tc>
          <w:tcPr>
            <w:tcW w:w="5000" w:type="pct"/>
            <w:gridSpan w:val="2"/>
            <w:shd w:val="clear" w:color="auto" w:fill="auto"/>
            <w:tcMar>
              <w:left w:w="0" w:type="dxa"/>
            </w:tcMar>
          </w:tcPr>
          <w:p w14:paraId="08A85A58" w14:textId="77777777" w:rsidR="00F71CC6" w:rsidRDefault="00AB307F" w:rsidP="00F71CC6">
            <w:pPr>
              <w:pStyle w:val="Brdtextmedindrag"/>
            </w:pPr>
            <w:r w:rsidRPr="003C5FCA">
              <w:t>Regeringen eller den myndighet som regeringen bestämmer får meddela föreskrifter om</w:t>
            </w:r>
          </w:p>
        </w:tc>
      </w:tr>
      <w:tr w:rsidR="00F71CC6" w14:paraId="1180CFFE" w14:textId="77777777" w:rsidTr="00F71CC6">
        <w:tc>
          <w:tcPr>
            <w:tcW w:w="2500" w:type="pct"/>
            <w:shd w:val="clear" w:color="auto" w:fill="auto"/>
            <w:tcMar>
              <w:left w:w="0" w:type="dxa"/>
            </w:tcMar>
          </w:tcPr>
          <w:p w14:paraId="0A1F8DD6" w14:textId="77777777" w:rsidR="00F71CC6" w:rsidRDefault="00AB307F" w:rsidP="00F71CC6">
            <w:pPr>
              <w:pStyle w:val="Brdtextmedindrag"/>
            </w:pPr>
            <w:r w:rsidRPr="003C5FCA">
              <w:t xml:space="preserve">1. hur offentlig kontroll </w:t>
            </w:r>
            <w:r w:rsidRPr="008517AA">
              <w:rPr>
                <w:i/>
              </w:rPr>
              <w:t xml:space="preserve">skall </w:t>
            </w:r>
            <w:r w:rsidRPr="003C5FCA">
              <w:t>bedrivas,</w:t>
            </w:r>
          </w:p>
        </w:tc>
        <w:tc>
          <w:tcPr>
            <w:tcW w:w="2500" w:type="pct"/>
            <w:shd w:val="clear" w:color="auto" w:fill="auto"/>
            <w:tcMar>
              <w:right w:w="0" w:type="dxa"/>
            </w:tcMar>
          </w:tcPr>
          <w:p w14:paraId="7791052F" w14:textId="77777777" w:rsidR="00F71CC6" w:rsidRDefault="00AB307F" w:rsidP="00F71CC6">
            <w:pPr>
              <w:pStyle w:val="Brdtextmedindrag"/>
            </w:pPr>
            <w:r w:rsidRPr="003C5FCA">
              <w:t xml:space="preserve">1. hur offentlig kontroll </w:t>
            </w:r>
            <w:r w:rsidRPr="003C5FCA">
              <w:rPr>
                <w:i/>
              </w:rPr>
              <w:t xml:space="preserve">och annan offentlig verksamhet </w:t>
            </w:r>
            <w:r w:rsidRPr="008517AA">
              <w:rPr>
                <w:i/>
              </w:rPr>
              <w:t>ska</w:t>
            </w:r>
            <w:r w:rsidRPr="003C5FCA">
              <w:t xml:space="preserve"> bedrivas,</w:t>
            </w:r>
          </w:p>
        </w:tc>
      </w:tr>
      <w:tr w:rsidR="00F71CC6" w14:paraId="0DB109A1" w14:textId="77777777" w:rsidTr="00F71CC6">
        <w:tc>
          <w:tcPr>
            <w:tcW w:w="2500" w:type="pct"/>
            <w:shd w:val="clear" w:color="auto" w:fill="auto"/>
            <w:tcMar>
              <w:left w:w="0" w:type="dxa"/>
            </w:tcMar>
          </w:tcPr>
          <w:p w14:paraId="15B7F6C1" w14:textId="77777777" w:rsidR="00F71CC6" w:rsidRPr="003C5FCA" w:rsidRDefault="00AB307F" w:rsidP="00F71CC6">
            <w:pPr>
              <w:pStyle w:val="Brdtextmedindrag"/>
            </w:pPr>
            <w:r w:rsidRPr="003C5FCA">
              <w:t>2. skyldighet för en kontroll</w:t>
            </w:r>
            <w:r>
              <w:softHyphen/>
            </w:r>
            <w:r w:rsidRPr="003C5FCA">
              <w:t xml:space="preserve">myndighet </w:t>
            </w:r>
            <w:r w:rsidRPr="003C5FCA">
              <w:rPr>
                <w:i/>
              </w:rPr>
              <w:t>eller ett kon</w:t>
            </w:r>
            <w:r w:rsidRPr="003C5FCA">
              <w:rPr>
                <w:i/>
              </w:rPr>
              <w:softHyphen/>
              <w:t>trollorgan som anlitas i den offentliga kon</w:t>
            </w:r>
            <w:r>
              <w:rPr>
                <w:i/>
              </w:rPr>
              <w:softHyphen/>
            </w:r>
            <w:r w:rsidRPr="003C5FCA">
              <w:rPr>
                <w:i/>
              </w:rPr>
              <w:t>trollen</w:t>
            </w:r>
            <w:r w:rsidRPr="003C5FCA">
              <w:t xml:space="preserve"> att lämna information till en sådan sam</w:t>
            </w:r>
            <w:r w:rsidRPr="003C5FCA">
              <w:softHyphen/>
              <w:t>ordnande kontroll</w:t>
            </w:r>
            <w:r>
              <w:softHyphen/>
            </w:r>
            <w:r w:rsidRPr="003C5FCA">
              <w:t>myn</w:t>
            </w:r>
            <w:r>
              <w:softHyphen/>
            </w:r>
            <w:r w:rsidRPr="003C5FCA">
              <w:t>dighet som avses i 12 § första stycket,</w:t>
            </w:r>
          </w:p>
        </w:tc>
        <w:tc>
          <w:tcPr>
            <w:tcW w:w="2500" w:type="pct"/>
            <w:shd w:val="clear" w:color="auto" w:fill="auto"/>
            <w:tcMar>
              <w:right w:w="0" w:type="dxa"/>
            </w:tcMar>
          </w:tcPr>
          <w:p w14:paraId="4D81F56C" w14:textId="77777777" w:rsidR="00F71CC6" w:rsidRPr="003C5FCA" w:rsidRDefault="00AB307F" w:rsidP="00F71CC6">
            <w:pPr>
              <w:pStyle w:val="Brdtextmedindrag"/>
            </w:pPr>
            <w:r w:rsidRPr="003C5FCA">
              <w:t>2. skyldighet för en kontroll</w:t>
            </w:r>
            <w:r>
              <w:softHyphen/>
            </w:r>
            <w:r w:rsidRPr="003C5FCA">
              <w:t xml:space="preserve">myndighet, </w:t>
            </w:r>
            <w:r w:rsidRPr="003C5FCA">
              <w:rPr>
                <w:i/>
              </w:rPr>
              <w:t>ett organ med dele</w:t>
            </w:r>
            <w:r>
              <w:rPr>
                <w:i/>
              </w:rPr>
              <w:softHyphen/>
            </w:r>
            <w:r w:rsidRPr="003C5FCA">
              <w:rPr>
                <w:i/>
              </w:rPr>
              <w:t>gerade uppgifter eller en fy</w:t>
            </w:r>
            <w:r w:rsidRPr="003C5FCA">
              <w:rPr>
                <w:i/>
              </w:rPr>
              <w:softHyphen/>
              <w:t>sisk person som</w:t>
            </w:r>
            <w:r>
              <w:rPr>
                <w:i/>
              </w:rPr>
              <w:t xml:space="preserve"> har</w:t>
            </w:r>
            <w:r w:rsidRPr="003C5FCA">
              <w:rPr>
                <w:i/>
              </w:rPr>
              <w:t xml:space="preserve"> delegerats vissa uppgifter</w:t>
            </w:r>
            <w:r>
              <w:rPr>
                <w:i/>
              </w:rPr>
              <w:t>,</w:t>
            </w:r>
            <w:r w:rsidRPr="003C5FCA">
              <w:t xml:space="preserve"> att lämna inform</w:t>
            </w:r>
            <w:r>
              <w:softHyphen/>
            </w:r>
            <w:r w:rsidRPr="003C5FCA">
              <w:t>ation till en sådan samordnande kon</w:t>
            </w:r>
            <w:r w:rsidRPr="003C5FCA">
              <w:softHyphen/>
              <w:t>trollmyndighet som avses i 12 § första stycket,</w:t>
            </w:r>
          </w:p>
        </w:tc>
      </w:tr>
      <w:tr w:rsidR="00F71CC6" w14:paraId="086064C2" w14:textId="77777777" w:rsidTr="00F71CC6">
        <w:tc>
          <w:tcPr>
            <w:tcW w:w="2500" w:type="pct"/>
            <w:shd w:val="clear" w:color="auto" w:fill="auto"/>
            <w:tcMar>
              <w:left w:w="0" w:type="dxa"/>
            </w:tcMar>
          </w:tcPr>
          <w:p w14:paraId="5BCB0D59" w14:textId="77777777" w:rsidR="00F71CC6" w:rsidRPr="003C5FCA" w:rsidRDefault="00AB307F" w:rsidP="00F71CC6">
            <w:pPr>
              <w:pStyle w:val="Brdtextmedindrag"/>
            </w:pPr>
            <w:r w:rsidRPr="003C5FCA">
              <w:t xml:space="preserve">3. skyldighet för </w:t>
            </w:r>
            <w:r w:rsidRPr="003C5FCA">
              <w:rPr>
                <w:i/>
              </w:rPr>
              <w:t>en</w:t>
            </w:r>
            <w:r w:rsidRPr="003C5FCA">
              <w:t xml:space="preserve"> livs</w:t>
            </w:r>
            <w:r>
              <w:softHyphen/>
            </w:r>
            <w:r w:rsidRPr="003C5FCA">
              <w:t>medels</w:t>
            </w:r>
            <w:r>
              <w:softHyphen/>
            </w:r>
            <w:r w:rsidRPr="003C5FCA">
              <w:t>företagare att utöva en efter verk</w:t>
            </w:r>
            <w:r>
              <w:softHyphen/>
            </w:r>
            <w:r w:rsidRPr="003C5FCA">
              <w:t>samhetens art lämpad egenkontroll av verksamheten,</w:t>
            </w:r>
          </w:p>
        </w:tc>
        <w:tc>
          <w:tcPr>
            <w:tcW w:w="2500" w:type="pct"/>
            <w:shd w:val="clear" w:color="auto" w:fill="auto"/>
            <w:tcMar>
              <w:right w:w="0" w:type="dxa"/>
            </w:tcMar>
          </w:tcPr>
          <w:p w14:paraId="17CC0173" w14:textId="77777777" w:rsidR="00F71CC6" w:rsidRPr="003C5FCA" w:rsidRDefault="00AB307F" w:rsidP="00F71CC6">
            <w:pPr>
              <w:pStyle w:val="Brdtextmedindrag"/>
            </w:pPr>
            <w:r w:rsidRPr="003C5FCA">
              <w:t>3. skyldighet för livsmedels</w:t>
            </w:r>
            <w:r w:rsidRPr="003C5FCA">
              <w:softHyphen/>
              <w:t xml:space="preserve">företagare </w:t>
            </w:r>
            <w:r w:rsidRPr="003C5FCA">
              <w:rPr>
                <w:i/>
              </w:rPr>
              <w:t>och andra aktörer</w:t>
            </w:r>
            <w:r w:rsidRPr="003C5FCA">
              <w:t xml:space="preserve"> att utöva en </w:t>
            </w:r>
            <w:r>
              <w:t>egenkontroll av verk</w:t>
            </w:r>
            <w:r>
              <w:softHyphen/>
              <w:t xml:space="preserve">samheten </w:t>
            </w:r>
            <w:r w:rsidRPr="00092E72">
              <w:rPr>
                <w:i/>
              </w:rPr>
              <w:t>som är lämplig utifrån</w:t>
            </w:r>
            <w:r>
              <w:t xml:space="preserve"> verksamhetens art</w:t>
            </w:r>
            <w:r w:rsidRPr="003C5FCA">
              <w:t xml:space="preserve">, </w:t>
            </w:r>
            <w:r w:rsidRPr="003C5FCA">
              <w:rPr>
                <w:i/>
              </w:rPr>
              <w:t>och</w:t>
            </w:r>
          </w:p>
        </w:tc>
      </w:tr>
      <w:tr w:rsidR="00F71CC6" w14:paraId="57AEF32C" w14:textId="77777777" w:rsidTr="00F71CC6">
        <w:tc>
          <w:tcPr>
            <w:tcW w:w="2500" w:type="pct"/>
            <w:shd w:val="clear" w:color="auto" w:fill="auto"/>
            <w:tcMar>
              <w:left w:w="0" w:type="dxa"/>
            </w:tcMar>
          </w:tcPr>
          <w:p w14:paraId="750620FE" w14:textId="77777777" w:rsidR="00F71CC6" w:rsidRPr="003C5FCA" w:rsidRDefault="00AB307F" w:rsidP="00F71CC6">
            <w:pPr>
              <w:pStyle w:val="Brdtextmedindrag"/>
            </w:pPr>
            <w:r w:rsidRPr="003C5FCA">
              <w:t>4. skyldighet för den som producerar eller tillhandahåller dricksvatten att inhämta kon</w:t>
            </w:r>
            <w:r w:rsidRPr="003C5FCA">
              <w:softHyphen/>
              <w:t>trollmyndighetens godkän</w:t>
            </w:r>
            <w:r w:rsidRPr="003C5FCA">
              <w:softHyphen/>
              <w:t>nande av faroanalyser och för</w:t>
            </w:r>
            <w:r w:rsidRPr="003C5FCA">
              <w:softHyphen/>
              <w:t xml:space="preserve">slag till egenkontrollprogram, </w:t>
            </w:r>
            <w:r w:rsidRPr="003C5FCA">
              <w:rPr>
                <w:i/>
              </w:rPr>
              <w:t>och</w:t>
            </w:r>
          </w:p>
        </w:tc>
        <w:tc>
          <w:tcPr>
            <w:tcW w:w="2500" w:type="pct"/>
            <w:shd w:val="clear" w:color="auto" w:fill="auto"/>
            <w:tcMar>
              <w:right w:w="0" w:type="dxa"/>
            </w:tcMar>
          </w:tcPr>
          <w:p w14:paraId="072CAB29" w14:textId="77777777" w:rsidR="00F71CC6" w:rsidRPr="003C5FCA" w:rsidRDefault="00AB307F" w:rsidP="00F71CC6">
            <w:pPr>
              <w:pStyle w:val="Brdtextmedindrag"/>
            </w:pPr>
            <w:r w:rsidRPr="003C5FCA">
              <w:t>4. skyldighet för den som producerar eller tillhandahåller dricksvatten att inhämta kon</w:t>
            </w:r>
            <w:r w:rsidRPr="003C5FCA">
              <w:softHyphen/>
              <w:t>trollmyndighetens godkän</w:t>
            </w:r>
            <w:r w:rsidRPr="003C5FCA">
              <w:softHyphen/>
              <w:t>nande av faroanalyser och för</w:t>
            </w:r>
            <w:r w:rsidRPr="003C5FCA">
              <w:softHyphen/>
              <w:t>slag till egenkontrollprogram.</w:t>
            </w:r>
          </w:p>
        </w:tc>
      </w:tr>
      <w:tr w:rsidR="00F71CC6" w14:paraId="5C75BD2D" w14:textId="77777777" w:rsidTr="00F71CC6">
        <w:tc>
          <w:tcPr>
            <w:tcW w:w="2500" w:type="pct"/>
            <w:shd w:val="clear" w:color="auto" w:fill="auto"/>
            <w:tcMar>
              <w:left w:w="0" w:type="dxa"/>
            </w:tcMar>
          </w:tcPr>
          <w:p w14:paraId="6DB3D06C" w14:textId="77777777" w:rsidR="00F71CC6" w:rsidRPr="003C5FCA" w:rsidRDefault="00AB307F" w:rsidP="00F71CC6">
            <w:pPr>
              <w:pStyle w:val="Brdtextmedindrag"/>
            </w:pPr>
            <w:r w:rsidRPr="003C5FCA">
              <w:rPr>
                <w:i/>
              </w:rPr>
              <w:t>5. uppgiftsskyldighet för den som lämnar djur till slakt.</w:t>
            </w:r>
          </w:p>
        </w:tc>
        <w:tc>
          <w:tcPr>
            <w:tcW w:w="2500" w:type="pct"/>
            <w:shd w:val="clear" w:color="auto" w:fill="auto"/>
            <w:tcMar>
              <w:right w:w="0" w:type="dxa"/>
            </w:tcMar>
          </w:tcPr>
          <w:p w14:paraId="264FBF97" w14:textId="77777777" w:rsidR="00F71CC6" w:rsidRPr="003C5FCA" w:rsidRDefault="00F71CC6" w:rsidP="00F71CC6">
            <w:pPr>
              <w:pStyle w:val="Brdtextmedindrag"/>
            </w:pPr>
          </w:p>
        </w:tc>
      </w:tr>
      <w:tr w:rsidR="00F71CC6" w14:paraId="3403A814" w14:textId="77777777" w:rsidTr="00F71CC6">
        <w:tc>
          <w:tcPr>
            <w:tcW w:w="2500" w:type="pct"/>
            <w:shd w:val="clear" w:color="auto" w:fill="auto"/>
            <w:tcMar>
              <w:left w:w="0" w:type="dxa"/>
            </w:tcMar>
          </w:tcPr>
          <w:p w14:paraId="2BE73F77" w14:textId="77777777" w:rsidR="00F71CC6" w:rsidRPr="003C5FCA" w:rsidRDefault="00F71CC6" w:rsidP="00F71CC6">
            <w:pPr>
              <w:pStyle w:val="Brdtextmedindrag"/>
              <w:rPr>
                <w:i/>
              </w:rPr>
            </w:pPr>
          </w:p>
        </w:tc>
        <w:tc>
          <w:tcPr>
            <w:tcW w:w="2500" w:type="pct"/>
            <w:shd w:val="clear" w:color="auto" w:fill="auto"/>
            <w:tcMar>
              <w:right w:w="0" w:type="dxa"/>
            </w:tcMar>
          </w:tcPr>
          <w:p w14:paraId="617A8315" w14:textId="77777777" w:rsidR="00F71CC6" w:rsidRPr="0032244F" w:rsidRDefault="00AB307F" w:rsidP="00F71CC6">
            <w:pPr>
              <w:pStyle w:val="Rubrik4utannumrering"/>
              <w:rPr>
                <w:i/>
                <w:iCs/>
              </w:rPr>
            </w:pPr>
            <w:r w:rsidRPr="0032244F">
              <w:rPr>
                <w:i/>
                <w:iCs/>
              </w:rPr>
              <w:t>Föreskrifter om uppgiftslämnande</w:t>
            </w:r>
          </w:p>
        </w:tc>
      </w:tr>
    </w:tbl>
    <w:p w14:paraId="0B53CCE1"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0409875" w14:textId="77777777" w:rsidTr="00F71CC6">
        <w:tc>
          <w:tcPr>
            <w:tcW w:w="2500" w:type="pct"/>
            <w:shd w:val="clear" w:color="auto" w:fill="auto"/>
            <w:tcMar>
              <w:left w:w="0" w:type="dxa"/>
            </w:tcMar>
          </w:tcPr>
          <w:p w14:paraId="53C28B98" w14:textId="77777777" w:rsidR="00F71CC6" w:rsidRDefault="00F71CC6" w:rsidP="00F71CC6">
            <w:pPr>
              <w:pStyle w:val="Brdtextmedindrag"/>
            </w:pPr>
          </w:p>
        </w:tc>
        <w:tc>
          <w:tcPr>
            <w:tcW w:w="2500" w:type="pct"/>
            <w:shd w:val="clear" w:color="auto" w:fill="auto"/>
            <w:tcMar>
              <w:right w:w="0" w:type="dxa"/>
            </w:tcMar>
          </w:tcPr>
          <w:p w14:paraId="69722261" w14:textId="77777777" w:rsidR="00F71CC6" w:rsidRPr="00543689" w:rsidRDefault="00AB307F" w:rsidP="00F71CC6">
            <w:pPr>
              <w:pStyle w:val="Brdtext"/>
              <w:rPr>
                <w:i/>
              </w:rPr>
            </w:pPr>
            <w:r w:rsidRPr="00543689">
              <w:rPr>
                <w:i/>
              </w:rPr>
              <w:t>19 a §</w:t>
            </w:r>
          </w:p>
          <w:p w14:paraId="5A9DCD1C" w14:textId="77777777" w:rsidR="00F71CC6" w:rsidRPr="008E2F53" w:rsidRDefault="00AB307F" w:rsidP="00F71CC6">
            <w:pPr>
              <w:pStyle w:val="Brdtextmedindrag"/>
              <w:rPr>
                <w:i/>
                <w:iCs/>
              </w:rPr>
            </w:pPr>
            <w:r w:rsidRPr="008E2F53">
              <w:rPr>
                <w:i/>
                <w:iCs/>
              </w:rPr>
              <w:t>Regeringen eller den myndighet som regeringen bestämmer får meddela föreskrifter om</w:t>
            </w:r>
          </w:p>
          <w:p w14:paraId="72D29E42" w14:textId="77777777" w:rsidR="00F71CC6" w:rsidRPr="008E2F53" w:rsidRDefault="00AB307F" w:rsidP="00F71CC6">
            <w:pPr>
              <w:pStyle w:val="Brdtextmedindrag"/>
              <w:rPr>
                <w:i/>
                <w:iCs/>
              </w:rPr>
            </w:pPr>
            <w:r w:rsidRPr="008E2F53">
              <w:rPr>
                <w:i/>
                <w:iCs/>
              </w:rPr>
              <w:t>1. uppgiftsskyldighet för den som lämnar djur till slakt, och</w:t>
            </w:r>
          </w:p>
          <w:p w14:paraId="150E4A2F" w14:textId="77777777" w:rsidR="00F71CC6" w:rsidRDefault="00AB307F" w:rsidP="00F71CC6">
            <w:pPr>
              <w:pStyle w:val="Brdtextmedindrag"/>
            </w:pPr>
            <w:r w:rsidRPr="008E2F53">
              <w:rPr>
                <w:i/>
                <w:iCs/>
              </w:rPr>
              <w:t>2. skyldighet för livsmedelsföre</w:t>
            </w:r>
            <w:r w:rsidRPr="008E2F53">
              <w:rPr>
                <w:i/>
                <w:iCs/>
              </w:rPr>
              <w:softHyphen/>
              <w:t>tagare och andra aktörer att lämna uppgifter om sina anlägg</w:t>
            </w:r>
            <w:r w:rsidRPr="008E2F53">
              <w:rPr>
                <w:i/>
                <w:iCs/>
              </w:rPr>
              <w:softHyphen/>
              <w:t>ningar eller verksamheten i öv</w:t>
            </w:r>
            <w:r w:rsidRPr="008E2F53">
              <w:rPr>
                <w:i/>
                <w:iCs/>
              </w:rPr>
              <w:softHyphen/>
              <w:t>rigt till en kontrollmyndighet, ett organ med delegerade uppgifter eller en fysisk person som har delege</w:t>
            </w:r>
            <w:r w:rsidRPr="008E2F53">
              <w:rPr>
                <w:i/>
                <w:iCs/>
              </w:rPr>
              <w:softHyphen/>
              <w:t>rats vissa uppgifter.</w:t>
            </w:r>
          </w:p>
        </w:tc>
      </w:tr>
    </w:tbl>
    <w:p w14:paraId="2925A0DD" w14:textId="77777777" w:rsidR="00F71CC6" w:rsidRPr="00C57856" w:rsidRDefault="00F71CC6" w:rsidP="00F71CC6">
      <w:pPr>
        <w:pStyle w:val="Brdtextmedindrag"/>
      </w:pPr>
    </w:p>
    <w:p w14:paraId="23990864" w14:textId="77777777" w:rsidR="00F71CC6" w:rsidRDefault="00AB307F" w:rsidP="00F71CC6">
      <w:pPr>
        <w:pStyle w:val="Brdtextmedindrag"/>
        <w:ind w:firstLine="0"/>
        <w:jc w:val="center"/>
      </w:pPr>
      <w:r>
        <w:t>20 §</w:t>
      </w:r>
    </w:p>
    <w:tbl>
      <w:tblPr>
        <w:tblW w:w="5000" w:type="pct"/>
        <w:tblCellMar>
          <w:left w:w="125" w:type="dxa"/>
          <w:right w:w="125" w:type="dxa"/>
        </w:tblCellMar>
        <w:tblLook w:val="0600" w:firstRow="0" w:lastRow="0" w:firstColumn="0" w:lastColumn="0" w:noHBand="1" w:noVBand="1"/>
      </w:tblPr>
      <w:tblGrid>
        <w:gridCol w:w="2948"/>
        <w:gridCol w:w="2949"/>
      </w:tblGrid>
      <w:tr w:rsidR="00F71CC6" w:rsidRPr="008E2F53" w14:paraId="50C9E9A5" w14:textId="77777777" w:rsidTr="00F71CC6">
        <w:tc>
          <w:tcPr>
            <w:tcW w:w="2500" w:type="pct"/>
            <w:shd w:val="clear" w:color="auto" w:fill="auto"/>
            <w:tcMar>
              <w:left w:w="0" w:type="dxa"/>
            </w:tcMar>
          </w:tcPr>
          <w:p w14:paraId="40E3B075" w14:textId="77777777" w:rsidR="00F71CC6" w:rsidRPr="008E2F53" w:rsidRDefault="00AB307F" w:rsidP="00F71CC6">
            <w:pPr>
              <w:pStyle w:val="Brdtextmedindrag"/>
            </w:pPr>
            <w:bookmarkStart w:id="696" w:name="_Hlk498674597"/>
            <w:r w:rsidRPr="008E2F53">
              <w:t xml:space="preserve">En kontrollmyndighet </w:t>
            </w:r>
            <w:r w:rsidRPr="008E2F53">
              <w:rPr>
                <w:i/>
              </w:rPr>
              <w:t>och ett kontrollorgan som anlitas i den offentliga kontrollen</w:t>
            </w:r>
            <w:r w:rsidRPr="008E2F53">
              <w:t xml:space="preserve"> har i den utsträckning som behövs för </w:t>
            </w:r>
            <w:r w:rsidRPr="008E2F53">
              <w:rPr>
                <w:i/>
              </w:rPr>
              <w:t>kontrollen</w:t>
            </w:r>
            <w:r w:rsidRPr="008E2F53">
              <w:t xml:space="preserve"> rätt att</w:t>
            </w:r>
            <w:bookmarkEnd w:id="696"/>
          </w:p>
        </w:tc>
        <w:tc>
          <w:tcPr>
            <w:tcW w:w="2500" w:type="pct"/>
            <w:shd w:val="clear" w:color="auto" w:fill="auto"/>
            <w:tcMar>
              <w:right w:w="0" w:type="dxa"/>
            </w:tcMar>
          </w:tcPr>
          <w:p w14:paraId="79F540F5" w14:textId="77777777" w:rsidR="00F71CC6" w:rsidRPr="008E2F53" w:rsidRDefault="00AB307F" w:rsidP="00F71CC6">
            <w:pPr>
              <w:pStyle w:val="Brdtextmedindrag"/>
            </w:pPr>
            <w:r w:rsidRPr="008E2F53">
              <w:t>En kontrollmyndighet</w:t>
            </w:r>
            <w:r w:rsidRPr="008E2F53">
              <w:rPr>
                <w:i/>
              </w:rPr>
              <w:t>, en officiell veterinär som har för</w:t>
            </w:r>
            <w:r w:rsidRPr="008E2F53">
              <w:rPr>
                <w:i/>
              </w:rPr>
              <w:softHyphen/>
              <w:t>ordnats enligt lagen (2009:1254)</w:t>
            </w:r>
            <w:r w:rsidRPr="008E2F53">
              <w:t xml:space="preserve"> </w:t>
            </w:r>
            <w:r w:rsidRPr="008E2F53">
              <w:rPr>
                <w:i/>
              </w:rPr>
              <w:t>om officiella veterinärer, ett organ med delegerade uppgifter eller en fysisk person som har delege</w:t>
            </w:r>
            <w:r w:rsidRPr="008E2F53">
              <w:rPr>
                <w:i/>
              </w:rPr>
              <w:softHyphen/>
              <w:t xml:space="preserve">rats vissa uppgifter, </w:t>
            </w:r>
            <w:r w:rsidRPr="008E2F53">
              <w:t>har i den ut</w:t>
            </w:r>
            <w:r w:rsidRPr="008E2F53">
              <w:softHyphen/>
              <w:t xml:space="preserve">sträckning </w:t>
            </w:r>
            <w:r w:rsidRPr="008E2F53">
              <w:rPr>
                <w:i/>
              </w:rPr>
              <w:t xml:space="preserve">det </w:t>
            </w:r>
            <w:r w:rsidRPr="008E2F53">
              <w:t>behövs för</w:t>
            </w:r>
            <w:r w:rsidRPr="008E2F53">
              <w:rPr>
                <w:i/>
              </w:rPr>
              <w:t xml:space="preserve"> offentlig</w:t>
            </w:r>
            <w:r w:rsidRPr="008E2F53">
              <w:t xml:space="preserve"> </w:t>
            </w:r>
            <w:r w:rsidRPr="008E2F53">
              <w:rPr>
                <w:i/>
              </w:rPr>
              <w:t>kontroll</w:t>
            </w:r>
            <w:r w:rsidRPr="008E2F53">
              <w:t xml:space="preserve"> </w:t>
            </w:r>
            <w:r w:rsidRPr="008E2F53">
              <w:rPr>
                <w:i/>
              </w:rPr>
              <w:t>och annan offentlig verksamhet</w:t>
            </w:r>
            <w:r w:rsidRPr="008E2F53">
              <w:t xml:space="preserve"> rätt att</w:t>
            </w:r>
          </w:p>
        </w:tc>
      </w:tr>
      <w:tr w:rsidR="00F71CC6" w14:paraId="778796DD" w14:textId="77777777" w:rsidTr="00F71CC6">
        <w:tc>
          <w:tcPr>
            <w:tcW w:w="5000" w:type="pct"/>
            <w:gridSpan w:val="2"/>
            <w:shd w:val="clear" w:color="auto" w:fill="auto"/>
            <w:tcMar>
              <w:left w:w="0" w:type="dxa"/>
            </w:tcMar>
          </w:tcPr>
          <w:p w14:paraId="6D15357B" w14:textId="77777777" w:rsidR="00F71CC6" w:rsidRPr="00EE1839" w:rsidRDefault="00AB307F" w:rsidP="00F71CC6">
            <w:pPr>
              <w:pStyle w:val="Brdtextmedindrag"/>
            </w:pPr>
            <w:bookmarkStart w:id="697" w:name="_Hlk508708794"/>
            <w:r w:rsidRPr="00EE1839">
              <w:t>1. på begäran få upplysningar och ta del av handlingar, och</w:t>
            </w:r>
          </w:p>
          <w:p w14:paraId="61B1A804" w14:textId="77777777" w:rsidR="00F71CC6" w:rsidRPr="003C5FCA" w:rsidRDefault="00AB307F" w:rsidP="00F71CC6">
            <w:pPr>
              <w:pStyle w:val="Brdtextmedindrag"/>
              <w:rPr>
                <w:rFonts w:ascii="OrigGarmnd BT" w:hAnsi="OrigGarmnd BT"/>
              </w:rPr>
            </w:pPr>
            <w:r w:rsidRPr="00EE1839">
              <w:t>2. få tillträde till områden, lokaler och andra utrymmen som har anknytning till verksamheten och där göra undersökningar och ta prover.</w:t>
            </w:r>
            <w:bookmarkEnd w:id="697"/>
          </w:p>
        </w:tc>
      </w:tr>
      <w:tr w:rsidR="00F71CC6" w14:paraId="64AF466C" w14:textId="77777777" w:rsidTr="00F71CC6">
        <w:tc>
          <w:tcPr>
            <w:tcW w:w="2500" w:type="pct"/>
            <w:shd w:val="clear" w:color="auto" w:fill="auto"/>
            <w:tcMar>
              <w:left w:w="0" w:type="dxa"/>
            </w:tcMar>
          </w:tcPr>
          <w:p w14:paraId="27B38E54" w14:textId="77777777" w:rsidR="00F71CC6" w:rsidRPr="00543689" w:rsidRDefault="00AB307F" w:rsidP="00F71CC6">
            <w:pPr>
              <w:pStyle w:val="Brdtextmedindrag"/>
            </w:pPr>
            <w:r w:rsidRPr="00543689">
              <w:t xml:space="preserve">Bestämmelserna i första stycket gäller också för </w:t>
            </w:r>
            <w:r w:rsidRPr="00543689">
              <w:rPr>
                <w:i/>
              </w:rPr>
              <w:t xml:space="preserve">EG:s institutioner </w:t>
            </w:r>
            <w:r w:rsidRPr="00543689">
              <w:t>och för inspektö</w:t>
            </w:r>
            <w:r w:rsidRPr="00543689">
              <w:softHyphen/>
              <w:t>rer och experter som utsetts av</w:t>
            </w:r>
            <w:r w:rsidRPr="00543689">
              <w:rPr>
                <w:i/>
              </w:rPr>
              <w:t xml:space="preserve"> institutionerna.</w:t>
            </w:r>
          </w:p>
        </w:tc>
        <w:tc>
          <w:tcPr>
            <w:tcW w:w="2500" w:type="pct"/>
            <w:shd w:val="clear" w:color="auto" w:fill="auto"/>
            <w:tcMar>
              <w:right w:w="0" w:type="dxa"/>
            </w:tcMar>
          </w:tcPr>
          <w:p w14:paraId="2E67F1AD" w14:textId="77777777" w:rsidR="00F71CC6" w:rsidRPr="00543689" w:rsidRDefault="00AB307F" w:rsidP="00F71CC6">
            <w:pPr>
              <w:pStyle w:val="Brdtextmedindrag"/>
            </w:pPr>
            <w:bookmarkStart w:id="698" w:name="_Hlk508708806"/>
            <w:r w:rsidRPr="00543689">
              <w:rPr>
                <w:spacing w:val="-8"/>
              </w:rPr>
              <w:t xml:space="preserve">Bestämmelserna i första stycket gäller också för </w:t>
            </w:r>
            <w:r w:rsidRPr="00543689">
              <w:rPr>
                <w:i/>
                <w:spacing w:val="-8"/>
              </w:rPr>
              <w:t>Euro</w:t>
            </w:r>
            <w:r w:rsidRPr="00543689">
              <w:rPr>
                <w:i/>
                <w:spacing w:val="-8"/>
              </w:rPr>
              <w:softHyphen/>
              <w:t>peiska</w:t>
            </w:r>
            <w:r w:rsidRPr="00543689">
              <w:rPr>
                <w:i/>
              </w:rPr>
              <w:t xml:space="preserve"> kommissionen </w:t>
            </w:r>
            <w:r w:rsidRPr="00543689">
              <w:t>och för in</w:t>
            </w:r>
            <w:r w:rsidRPr="00543689">
              <w:softHyphen/>
              <w:t>spektö</w:t>
            </w:r>
            <w:r w:rsidRPr="00543689">
              <w:softHyphen/>
              <w:t>rer och experter som ut</w:t>
            </w:r>
            <w:r w:rsidRPr="00543689">
              <w:softHyphen/>
              <w:t xml:space="preserve">setts av </w:t>
            </w:r>
            <w:r w:rsidRPr="00543689">
              <w:rPr>
                <w:i/>
              </w:rPr>
              <w:t>kommissionen.</w:t>
            </w:r>
            <w:bookmarkEnd w:id="698"/>
          </w:p>
        </w:tc>
      </w:tr>
      <w:tr w:rsidR="00F71CC6" w14:paraId="3947EA26" w14:textId="77777777" w:rsidTr="00F71CC6">
        <w:tc>
          <w:tcPr>
            <w:tcW w:w="2500" w:type="pct"/>
            <w:shd w:val="clear" w:color="auto" w:fill="auto"/>
            <w:tcMar>
              <w:left w:w="0" w:type="dxa"/>
            </w:tcMar>
          </w:tcPr>
          <w:p w14:paraId="332D8F80" w14:textId="77777777" w:rsidR="00F71CC6" w:rsidRPr="00EE1839" w:rsidRDefault="00AB307F" w:rsidP="00F71CC6">
            <w:pPr>
              <w:pStyle w:val="Rubrik4utannumrering"/>
              <w:rPr>
                <w:rFonts w:ascii="OrigGarmnd BT" w:hAnsi="OrigGarmnd BT"/>
              </w:rPr>
            </w:pPr>
            <w:r w:rsidRPr="00EE1839">
              <w:t xml:space="preserve">Skyldighet att </w:t>
            </w:r>
            <w:r w:rsidRPr="00EE1839">
              <w:rPr>
                <w:i/>
                <w:iCs/>
              </w:rPr>
              <w:t>tillhandahålla</w:t>
            </w:r>
            <w:r w:rsidRPr="00EE1839">
              <w:t xml:space="preserve"> hjälp</w:t>
            </w:r>
          </w:p>
        </w:tc>
        <w:tc>
          <w:tcPr>
            <w:tcW w:w="2500" w:type="pct"/>
            <w:shd w:val="clear" w:color="auto" w:fill="auto"/>
            <w:tcMar>
              <w:right w:w="0" w:type="dxa"/>
            </w:tcMar>
          </w:tcPr>
          <w:p w14:paraId="75E6FB69" w14:textId="77777777" w:rsidR="00F71CC6" w:rsidRPr="00EE1839" w:rsidRDefault="00AB307F" w:rsidP="00F71CC6">
            <w:pPr>
              <w:pStyle w:val="Rubrik4utannumrering"/>
              <w:rPr>
                <w:rFonts w:ascii="OrigGarmnd BT" w:hAnsi="OrigGarmnd BT"/>
                <w:spacing w:val="-8"/>
              </w:rPr>
            </w:pPr>
            <w:r w:rsidRPr="00EE1839">
              <w:t xml:space="preserve">Skyldighet att </w:t>
            </w:r>
            <w:r w:rsidRPr="00EE1839">
              <w:rPr>
                <w:i/>
                <w:iCs/>
              </w:rPr>
              <w:t>lämna</w:t>
            </w:r>
            <w:r w:rsidRPr="00EE1839">
              <w:t xml:space="preserve"> hjälp</w:t>
            </w:r>
          </w:p>
        </w:tc>
      </w:tr>
    </w:tbl>
    <w:p w14:paraId="16EE8927" w14:textId="77777777" w:rsidR="00F71CC6" w:rsidRPr="00C57856" w:rsidRDefault="00F71CC6" w:rsidP="00F71CC6">
      <w:pPr>
        <w:pStyle w:val="Brdtextmedindrag"/>
      </w:pPr>
    </w:p>
    <w:p w14:paraId="58104C5F" w14:textId="77777777" w:rsidR="00F71CC6" w:rsidRDefault="00AB307F" w:rsidP="00F71CC6">
      <w:pPr>
        <w:pStyle w:val="Brdtextmedindrag"/>
        <w:ind w:firstLine="0"/>
        <w:jc w:val="center"/>
      </w:pPr>
      <w:r>
        <w:t>21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580DB44" w14:textId="77777777" w:rsidTr="00F71CC6">
        <w:tc>
          <w:tcPr>
            <w:tcW w:w="2500" w:type="pct"/>
            <w:shd w:val="clear" w:color="auto" w:fill="auto"/>
            <w:tcMar>
              <w:left w:w="0" w:type="dxa"/>
            </w:tcMar>
          </w:tcPr>
          <w:p w14:paraId="044EC2FD" w14:textId="77777777" w:rsidR="00F71CC6" w:rsidRPr="00543689" w:rsidRDefault="00AB307F" w:rsidP="00F71CC6">
            <w:pPr>
              <w:pStyle w:val="Brdtextmedindrag"/>
            </w:pPr>
            <w:r w:rsidRPr="00543689">
              <w:rPr>
                <w:i/>
              </w:rPr>
              <w:t xml:space="preserve">Den </w:t>
            </w:r>
            <w:r w:rsidRPr="00543689">
              <w:t>som är</w:t>
            </w:r>
            <w:r w:rsidRPr="00543689">
              <w:rPr>
                <w:i/>
              </w:rPr>
              <w:t xml:space="preserve"> </w:t>
            </w:r>
            <w:r w:rsidRPr="00543689">
              <w:t>föremål för offentlig kontroll</w:t>
            </w:r>
            <w:r w:rsidRPr="00543689">
              <w:rPr>
                <w:i/>
              </w:rPr>
              <w:t xml:space="preserve"> skall tillhan</w:t>
            </w:r>
            <w:r w:rsidRPr="00543689">
              <w:rPr>
                <w:i/>
              </w:rPr>
              <w:softHyphen/>
              <w:t xml:space="preserve">dahålla </w:t>
            </w:r>
            <w:r w:rsidRPr="00543689">
              <w:t>den hjälp som behövs för att kontrollen</w:t>
            </w:r>
            <w:r w:rsidRPr="00543689">
              <w:rPr>
                <w:i/>
              </w:rPr>
              <w:t xml:space="preserve"> skall </w:t>
            </w:r>
            <w:r w:rsidRPr="00543689">
              <w:t xml:space="preserve">kunna </w:t>
            </w:r>
            <w:r w:rsidRPr="00543689">
              <w:rPr>
                <w:i/>
              </w:rPr>
              <w:t>genomföras</w:t>
            </w:r>
            <w:r w:rsidRPr="00543689">
              <w:t>.</w:t>
            </w:r>
          </w:p>
        </w:tc>
        <w:tc>
          <w:tcPr>
            <w:tcW w:w="2500" w:type="pct"/>
            <w:shd w:val="clear" w:color="auto" w:fill="auto"/>
            <w:tcMar>
              <w:right w:w="0" w:type="dxa"/>
            </w:tcMar>
          </w:tcPr>
          <w:p w14:paraId="5C9B1BA8" w14:textId="77777777" w:rsidR="00F71CC6" w:rsidRPr="00543689" w:rsidRDefault="00AB307F" w:rsidP="00F71CC6">
            <w:pPr>
              <w:pStyle w:val="Brdtextmedindrag"/>
            </w:pPr>
            <w:bookmarkStart w:id="699" w:name="_Hlk508709213"/>
            <w:r w:rsidRPr="00543689">
              <w:rPr>
                <w:i/>
              </w:rPr>
              <w:t>Utöver vad som följer av artiklarna 15.2 och 15.6 i förord</w:t>
            </w:r>
            <w:r w:rsidRPr="00543689">
              <w:rPr>
                <w:i/>
              </w:rPr>
              <w:softHyphen/>
              <w:t xml:space="preserve">ning (EU) 2017/625 ska den </w:t>
            </w:r>
            <w:r w:rsidRPr="00543689">
              <w:t>som är föremål för offentlig kontroll</w:t>
            </w:r>
            <w:r w:rsidRPr="00543689">
              <w:rPr>
                <w:i/>
              </w:rPr>
              <w:t xml:space="preserve"> eller annan offentlig verksamhet lämna </w:t>
            </w:r>
            <w:r w:rsidRPr="00543689">
              <w:t>den</w:t>
            </w:r>
            <w:r w:rsidRPr="00543689">
              <w:rPr>
                <w:i/>
              </w:rPr>
              <w:t xml:space="preserve"> </w:t>
            </w:r>
            <w:r w:rsidRPr="00543689">
              <w:t>hjälp som</w:t>
            </w:r>
            <w:bookmarkEnd w:id="699"/>
            <w:r w:rsidRPr="00543689">
              <w:t xml:space="preserve"> </w:t>
            </w:r>
            <w:r w:rsidRPr="00543689">
              <w:rPr>
                <w:rStyle w:val="BrdtextChar"/>
                <w:rFonts w:eastAsiaTheme="minorHAnsi"/>
              </w:rPr>
              <w:t xml:space="preserve">behövs för att kontrollen </w:t>
            </w:r>
            <w:r w:rsidRPr="00543689">
              <w:rPr>
                <w:rStyle w:val="BrdtextChar"/>
                <w:rFonts w:eastAsiaTheme="minorHAnsi"/>
                <w:i/>
              </w:rPr>
              <w:t>eller verksam</w:t>
            </w:r>
            <w:r w:rsidRPr="00543689">
              <w:rPr>
                <w:rStyle w:val="BrdtextChar"/>
                <w:rFonts w:eastAsiaTheme="minorHAnsi"/>
                <w:i/>
              </w:rPr>
              <w:softHyphen/>
              <w:t>heten</w:t>
            </w:r>
            <w:r w:rsidRPr="00543689">
              <w:rPr>
                <w:rStyle w:val="BrdtextChar"/>
                <w:rFonts w:eastAsiaTheme="minorHAnsi"/>
              </w:rPr>
              <w:t xml:space="preserve"> </w:t>
            </w:r>
            <w:r w:rsidRPr="00543689">
              <w:rPr>
                <w:rStyle w:val="BrdtextChar"/>
                <w:rFonts w:eastAsiaTheme="minorHAnsi"/>
                <w:i/>
              </w:rPr>
              <w:t>ska</w:t>
            </w:r>
            <w:r w:rsidRPr="00543689">
              <w:rPr>
                <w:rStyle w:val="BrdtextChar"/>
                <w:rFonts w:eastAsiaTheme="minorHAnsi"/>
              </w:rPr>
              <w:t xml:space="preserve"> kunna </w:t>
            </w:r>
            <w:r w:rsidRPr="00543689">
              <w:rPr>
                <w:rStyle w:val="BrdtextChar"/>
                <w:rFonts w:eastAsiaTheme="minorHAnsi"/>
                <w:i/>
              </w:rPr>
              <w:t>ut</w:t>
            </w:r>
            <w:r w:rsidRPr="00543689">
              <w:rPr>
                <w:rStyle w:val="BrdtextChar"/>
                <w:rFonts w:eastAsiaTheme="minorHAnsi"/>
                <w:i/>
              </w:rPr>
              <w:softHyphen/>
              <w:t>föras</w:t>
            </w:r>
            <w:r w:rsidRPr="00543689">
              <w:rPr>
                <w:rStyle w:val="BrdtextChar"/>
                <w:rFonts w:eastAsiaTheme="minorHAnsi"/>
              </w:rPr>
              <w:t>.</w:t>
            </w:r>
          </w:p>
        </w:tc>
      </w:tr>
    </w:tbl>
    <w:p w14:paraId="7B68945E" w14:textId="77777777" w:rsidR="00F71CC6" w:rsidRPr="00C57856" w:rsidRDefault="00F71CC6" w:rsidP="00F71CC6">
      <w:pPr>
        <w:pStyle w:val="Brdtextmedindrag"/>
      </w:pPr>
    </w:p>
    <w:p w14:paraId="7610E417" w14:textId="77777777" w:rsidR="00F71CC6" w:rsidRDefault="00AB307F" w:rsidP="00F71CC6">
      <w:pPr>
        <w:pStyle w:val="Brdtextmedindrag"/>
        <w:ind w:firstLine="0"/>
        <w:jc w:val="center"/>
      </w:pPr>
      <w:r>
        <w:t>22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A4FD37C" w14:textId="77777777" w:rsidTr="00F71CC6">
        <w:tc>
          <w:tcPr>
            <w:tcW w:w="2500" w:type="pct"/>
            <w:shd w:val="clear" w:color="auto" w:fill="auto"/>
            <w:tcMar>
              <w:left w:w="0" w:type="dxa"/>
            </w:tcMar>
          </w:tcPr>
          <w:p w14:paraId="010B2FA2" w14:textId="77777777" w:rsidR="00F71CC6" w:rsidRDefault="00AB307F" w:rsidP="00F71CC6">
            <w:pPr>
              <w:pStyle w:val="Brdtextmedindrag"/>
            </w:pPr>
            <w:r>
              <w:t xml:space="preserve">Utöver vad som följer av de </w:t>
            </w:r>
            <w:r w:rsidRPr="00007FF0">
              <w:rPr>
                <w:i/>
              </w:rPr>
              <w:t>EG-bestämmelser</w:t>
            </w:r>
            <w:r>
              <w:t xml:space="preserve"> som komplet</w:t>
            </w:r>
            <w:r>
              <w:softHyphen/>
              <w:t>teras av lagen eller vad som särskilt anges i 18 § får en kontroll</w:t>
            </w:r>
            <w:r>
              <w:softHyphen/>
              <w:t>myndighet meddela de föreläg</w:t>
            </w:r>
            <w:r>
              <w:softHyphen/>
              <w:t xml:space="preserve">ganden och förbud som behövs för att lagen, de föreskrifter och beslut som har meddelats med stöd av lagen, de </w:t>
            </w:r>
            <w:r w:rsidRPr="00007FF0">
              <w:rPr>
                <w:i/>
              </w:rPr>
              <w:t>EG-bestämmelser</w:t>
            </w:r>
            <w:r>
              <w:t xml:space="preserve"> som komplet</w:t>
            </w:r>
            <w:r>
              <w:softHyphen/>
              <w:t xml:space="preserve">teras av lagen och de beslut som har meddelats med stöd av </w:t>
            </w:r>
            <w:r w:rsidRPr="00007FF0">
              <w:rPr>
                <w:i/>
              </w:rPr>
              <w:t>EG-bestämmelserna</w:t>
            </w:r>
            <w:r w:rsidRPr="008517AA">
              <w:rPr>
                <w:i/>
              </w:rPr>
              <w:t xml:space="preserve"> skall</w:t>
            </w:r>
            <w:r>
              <w:t xml:space="preserve"> följas.</w:t>
            </w:r>
          </w:p>
        </w:tc>
        <w:tc>
          <w:tcPr>
            <w:tcW w:w="2500" w:type="pct"/>
            <w:shd w:val="clear" w:color="auto" w:fill="auto"/>
            <w:tcMar>
              <w:right w:w="0" w:type="dxa"/>
            </w:tcMar>
          </w:tcPr>
          <w:p w14:paraId="252F1546" w14:textId="77777777" w:rsidR="00F71CC6" w:rsidRDefault="00AB307F" w:rsidP="00F71CC6">
            <w:pPr>
              <w:pStyle w:val="Brdtextmedindrag"/>
            </w:pPr>
            <w:r>
              <w:t xml:space="preserve">Utöver vad som följer av de </w:t>
            </w:r>
            <w:r w:rsidRPr="00007FF0">
              <w:rPr>
                <w:i/>
              </w:rPr>
              <w:t>E</w:t>
            </w:r>
            <w:r>
              <w:rPr>
                <w:i/>
              </w:rPr>
              <w:t>U</w:t>
            </w:r>
            <w:r w:rsidRPr="00007FF0">
              <w:rPr>
                <w:i/>
              </w:rPr>
              <w:t>-bestämmelser</w:t>
            </w:r>
            <w:r>
              <w:t xml:space="preserve"> som komplet</w:t>
            </w:r>
            <w:r>
              <w:softHyphen/>
              <w:t>teras av lagen eller vad som särskilt anges i 18 § får en kontroll</w:t>
            </w:r>
            <w:r>
              <w:softHyphen/>
              <w:t>myndighet meddela de föreläg</w:t>
            </w:r>
            <w:r>
              <w:softHyphen/>
              <w:t xml:space="preserve">ganden och förbud som behövs för att lagen, de föreskrifter och beslut som har meddelats med stöd av lagen, de </w:t>
            </w:r>
            <w:r w:rsidRPr="00007FF0">
              <w:rPr>
                <w:i/>
              </w:rPr>
              <w:t>E</w:t>
            </w:r>
            <w:r>
              <w:rPr>
                <w:i/>
              </w:rPr>
              <w:t>U</w:t>
            </w:r>
            <w:r w:rsidRPr="00007FF0">
              <w:rPr>
                <w:i/>
              </w:rPr>
              <w:t>-bestämmelser</w:t>
            </w:r>
            <w:r>
              <w:t xml:space="preserve"> som komplet</w:t>
            </w:r>
            <w:r>
              <w:softHyphen/>
              <w:t xml:space="preserve">teras av lagen och de beslut som har meddelats med stöd av </w:t>
            </w:r>
            <w:r w:rsidRPr="00007FF0">
              <w:rPr>
                <w:i/>
              </w:rPr>
              <w:t>E</w:t>
            </w:r>
            <w:r>
              <w:rPr>
                <w:i/>
              </w:rPr>
              <w:t>U</w:t>
            </w:r>
            <w:r w:rsidRPr="00007FF0">
              <w:rPr>
                <w:i/>
              </w:rPr>
              <w:t xml:space="preserve">-bestämmelserna </w:t>
            </w:r>
            <w:r w:rsidRPr="008517AA">
              <w:rPr>
                <w:i/>
              </w:rPr>
              <w:t>ska</w:t>
            </w:r>
            <w:r>
              <w:t xml:space="preserve"> följas.</w:t>
            </w:r>
          </w:p>
        </w:tc>
      </w:tr>
    </w:tbl>
    <w:p w14:paraId="0370EBBE" w14:textId="77777777" w:rsidR="00F71CC6" w:rsidRPr="00C57856" w:rsidRDefault="00F71CC6" w:rsidP="00F71CC6">
      <w:pPr>
        <w:pStyle w:val="Brdtextmedindrag"/>
      </w:pPr>
    </w:p>
    <w:p w14:paraId="1E108FE3" w14:textId="77777777" w:rsidR="00F71CC6" w:rsidRDefault="00AB307F" w:rsidP="00F71CC6">
      <w:pPr>
        <w:pStyle w:val="Brdtextmedindrag"/>
        <w:ind w:firstLine="0"/>
        <w:jc w:val="center"/>
      </w:pPr>
      <w:r>
        <w:t>23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4EC4900" w14:textId="77777777" w:rsidTr="00F71CC6">
        <w:tc>
          <w:tcPr>
            <w:tcW w:w="2500" w:type="pct"/>
            <w:shd w:val="clear" w:color="auto" w:fill="auto"/>
            <w:tcMar>
              <w:left w:w="0" w:type="dxa"/>
            </w:tcMar>
          </w:tcPr>
          <w:p w14:paraId="7C6CA79A" w14:textId="77777777" w:rsidR="00F71CC6" w:rsidRDefault="00AB307F" w:rsidP="00F71CC6">
            <w:pPr>
              <w:pStyle w:val="Brdtextmedindrag"/>
            </w:pPr>
            <w:r>
              <w:t xml:space="preserve">Förelägganden och förbud enligt 22 § eller enligt de </w:t>
            </w:r>
            <w:r w:rsidRPr="00007FF0">
              <w:rPr>
                <w:i/>
              </w:rPr>
              <w:t>EG-bestäm</w:t>
            </w:r>
            <w:r>
              <w:rPr>
                <w:i/>
              </w:rPr>
              <w:softHyphen/>
            </w:r>
            <w:r w:rsidRPr="00007FF0">
              <w:rPr>
                <w:i/>
              </w:rPr>
              <w:t xml:space="preserve">melser </w:t>
            </w:r>
            <w:r>
              <w:t>som kompletteras av lagen får förenas med vite.</w:t>
            </w:r>
          </w:p>
        </w:tc>
        <w:tc>
          <w:tcPr>
            <w:tcW w:w="2500" w:type="pct"/>
            <w:shd w:val="clear" w:color="auto" w:fill="auto"/>
            <w:tcMar>
              <w:right w:w="0" w:type="dxa"/>
            </w:tcMar>
          </w:tcPr>
          <w:p w14:paraId="6F66C6FA" w14:textId="77777777" w:rsidR="00F71CC6" w:rsidRDefault="00AB307F" w:rsidP="00F71CC6">
            <w:pPr>
              <w:pStyle w:val="Brdtextmedindrag"/>
            </w:pPr>
            <w:r>
              <w:t xml:space="preserve">Förelägganden och förbud enligt 22 § eller enligt de </w:t>
            </w:r>
            <w:r w:rsidRPr="00007FF0">
              <w:rPr>
                <w:i/>
              </w:rPr>
              <w:t>E</w:t>
            </w:r>
            <w:r>
              <w:rPr>
                <w:i/>
              </w:rPr>
              <w:t>U</w:t>
            </w:r>
            <w:r w:rsidRPr="00007FF0">
              <w:rPr>
                <w:i/>
              </w:rPr>
              <w:t>-bestäm</w:t>
            </w:r>
            <w:r>
              <w:rPr>
                <w:i/>
              </w:rPr>
              <w:softHyphen/>
            </w:r>
            <w:r w:rsidRPr="00007FF0">
              <w:rPr>
                <w:i/>
              </w:rPr>
              <w:t>melser</w:t>
            </w:r>
            <w:r>
              <w:t xml:space="preserve"> som kompletteras av lagen får förenas med vite.</w:t>
            </w:r>
          </w:p>
        </w:tc>
      </w:tr>
      <w:tr w:rsidR="00F71CC6" w14:paraId="567322C6" w14:textId="77777777" w:rsidTr="00F71CC6">
        <w:tc>
          <w:tcPr>
            <w:tcW w:w="2500" w:type="pct"/>
            <w:shd w:val="clear" w:color="auto" w:fill="auto"/>
            <w:tcMar>
              <w:left w:w="0" w:type="dxa"/>
            </w:tcMar>
          </w:tcPr>
          <w:p w14:paraId="07B9594C" w14:textId="77777777" w:rsidR="00F71CC6" w:rsidRDefault="00F71CC6" w:rsidP="00F71CC6">
            <w:pPr>
              <w:pStyle w:val="Brdtextmedindrag"/>
            </w:pPr>
          </w:p>
        </w:tc>
        <w:tc>
          <w:tcPr>
            <w:tcW w:w="2500" w:type="pct"/>
            <w:shd w:val="clear" w:color="auto" w:fill="auto"/>
            <w:tcMar>
              <w:right w:w="0" w:type="dxa"/>
            </w:tcMar>
          </w:tcPr>
          <w:p w14:paraId="6CA37958" w14:textId="77777777" w:rsidR="00F71CC6" w:rsidRPr="00EE1839" w:rsidRDefault="00AB307F" w:rsidP="00F71CC6">
            <w:pPr>
              <w:pStyle w:val="Rubrik4utannumrering"/>
              <w:rPr>
                <w:i/>
                <w:iCs/>
              </w:rPr>
            </w:pPr>
            <w:r w:rsidRPr="00EE1839">
              <w:rPr>
                <w:i/>
                <w:iCs/>
              </w:rPr>
              <w:t>Anonyma inköp</w:t>
            </w:r>
          </w:p>
        </w:tc>
      </w:tr>
    </w:tbl>
    <w:p w14:paraId="1A09DEDF" w14:textId="77777777" w:rsidR="00F71CC6" w:rsidRDefault="00F71CC6" w:rsidP="00F71CC6">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F02291A" w14:textId="77777777" w:rsidTr="00F71CC6">
        <w:tc>
          <w:tcPr>
            <w:tcW w:w="2500" w:type="pct"/>
            <w:shd w:val="clear" w:color="auto" w:fill="auto"/>
            <w:tcMar>
              <w:left w:w="0" w:type="dxa"/>
            </w:tcMar>
          </w:tcPr>
          <w:p w14:paraId="07B7DBCB" w14:textId="77777777" w:rsidR="00F71CC6" w:rsidRDefault="00F71CC6" w:rsidP="00F71CC6">
            <w:pPr>
              <w:pStyle w:val="Brdtextmedindrag"/>
            </w:pPr>
          </w:p>
        </w:tc>
        <w:tc>
          <w:tcPr>
            <w:tcW w:w="2500" w:type="pct"/>
            <w:shd w:val="clear" w:color="auto" w:fill="auto"/>
            <w:tcMar>
              <w:right w:w="0" w:type="dxa"/>
            </w:tcMar>
          </w:tcPr>
          <w:p w14:paraId="3377B8DD" w14:textId="77777777" w:rsidR="00F71CC6" w:rsidRDefault="00AB307F" w:rsidP="00F71CC6">
            <w:pPr>
              <w:pStyle w:val="Brdtext"/>
              <w:rPr>
                <w:i/>
              </w:rPr>
            </w:pPr>
            <w:r>
              <w:rPr>
                <w:i/>
              </w:rPr>
              <w:t>23 a §</w:t>
            </w:r>
          </w:p>
          <w:p w14:paraId="12FBC005" w14:textId="77777777" w:rsidR="00F71CC6" w:rsidRDefault="00AB307F" w:rsidP="00F71CC6">
            <w:pPr>
              <w:pStyle w:val="Brdtextmedindrag"/>
            </w:pPr>
            <w:r w:rsidRPr="00991C02">
              <w:rPr>
                <w:i/>
                <w:spacing w:val="-2"/>
              </w:rPr>
              <w:t>En kontrollmyndighet får</w:t>
            </w:r>
            <w:r>
              <w:rPr>
                <w:i/>
                <w:spacing w:val="-2"/>
              </w:rPr>
              <w:t>,</w:t>
            </w:r>
            <w:r w:rsidRPr="00991C02">
              <w:rPr>
                <w:i/>
                <w:spacing w:val="-2"/>
              </w:rPr>
              <w:t xml:space="preserve"> </w:t>
            </w:r>
            <w:r>
              <w:rPr>
                <w:i/>
                <w:spacing w:val="-2"/>
              </w:rPr>
              <w:t>om det är nödvändigt för att skydda</w:t>
            </w:r>
            <w:r w:rsidRPr="008A41EB">
              <w:rPr>
                <w:i/>
                <w:spacing w:val="-2"/>
              </w:rPr>
              <w:t xml:space="preserve"> människors eller djurs liv </w:t>
            </w:r>
            <w:r>
              <w:rPr>
                <w:i/>
                <w:spacing w:val="-2"/>
              </w:rPr>
              <w:t>eller</w:t>
            </w:r>
            <w:r w:rsidRPr="008A41EB">
              <w:rPr>
                <w:i/>
                <w:spacing w:val="-2"/>
              </w:rPr>
              <w:t xml:space="preserve"> hälsa eller miljön</w:t>
            </w:r>
            <w:r>
              <w:rPr>
                <w:i/>
                <w:spacing w:val="-2"/>
              </w:rPr>
              <w:t xml:space="preserve">, </w:t>
            </w:r>
            <w:r w:rsidRPr="00991C02">
              <w:rPr>
                <w:i/>
                <w:spacing w:val="-2"/>
              </w:rPr>
              <w:t>un</w:t>
            </w:r>
            <w:r w:rsidRPr="00991C02">
              <w:rPr>
                <w:i/>
                <w:spacing w:val="-2"/>
              </w:rPr>
              <w:softHyphen/>
              <w:t>der annan identitet och utan att ange avsikten med inköpet köpa in livsmedel i syfte att kon</w:t>
            </w:r>
            <w:r w:rsidRPr="00991C02">
              <w:rPr>
                <w:i/>
                <w:spacing w:val="-2"/>
              </w:rPr>
              <w:softHyphen/>
              <w:t>trollera att de uppfyller gällande krav.</w:t>
            </w:r>
          </w:p>
        </w:tc>
      </w:tr>
      <w:tr w:rsidR="00F71CC6" w14:paraId="73913890" w14:textId="77777777" w:rsidTr="00F71CC6">
        <w:tc>
          <w:tcPr>
            <w:tcW w:w="2500" w:type="pct"/>
            <w:shd w:val="clear" w:color="auto" w:fill="auto"/>
            <w:tcMar>
              <w:left w:w="0" w:type="dxa"/>
            </w:tcMar>
          </w:tcPr>
          <w:p w14:paraId="70EFA781" w14:textId="77777777" w:rsidR="00F71CC6" w:rsidRDefault="00F71CC6" w:rsidP="00F71CC6">
            <w:pPr>
              <w:pStyle w:val="Brdtextmedindrag"/>
            </w:pPr>
          </w:p>
        </w:tc>
        <w:tc>
          <w:tcPr>
            <w:tcW w:w="2500" w:type="pct"/>
            <w:shd w:val="clear" w:color="auto" w:fill="auto"/>
            <w:tcMar>
              <w:right w:w="0" w:type="dxa"/>
            </w:tcMar>
          </w:tcPr>
          <w:p w14:paraId="34F9F0A2" w14:textId="77777777" w:rsidR="00F71CC6" w:rsidRPr="00EE1839" w:rsidRDefault="00AB307F" w:rsidP="00F71CC6">
            <w:pPr>
              <w:pStyle w:val="Rubrik4utannumrering"/>
              <w:rPr>
                <w:i/>
                <w:iCs/>
              </w:rPr>
            </w:pPr>
            <w:r w:rsidRPr="00EE1839">
              <w:rPr>
                <w:i/>
                <w:iCs/>
              </w:rPr>
              <w:t>Rapporteringssystem för överträdelser</w:t>
            </w:r>
          </w:p>
        </w:tc>
      </w:tr>
      <w:tr w:rsidR="00F71CC6" w14:paraId="2E6F07CC" w14:textId="77777777" w:rsidTr="00F71CC6">
        <w:tc>
          <w:tcPr>
            <w:tcW w:w="2500" w:type="pct"/>
            <w:shd w:val="clear" w:color="auto" w:fill="auto"/>
            <w:tcMar>
              <w:left w:w="0" w:type="dxa"/>
            </w:tcMar>
          </w:tcPr>
          <w:p w14:paraId="2533D19E" w14:textId="77777777" w:rsidR="00F71CC6" w:rsidRDefault="00F71CC6" w:rsidP="00F71CC6">
            <w:pPr>
              <w:pStyle w:val="Brdtextmedindrag"/>
            </w:pPr>
          </w:p>
        </w:tc>
        <w:tc>
          <w:tcPr>
            <w:tcW w:w="2500" w:type="pct"/>
            <w:shd w:val="clear" w:color="auto" w:fill="auto"/>
            <w:tcMar>
              <w:right w:w="0" w:type="dxa"/>
            </w:tcMar>
          </w:tcPr>
          <w:p w14:paraId="4FFD640D" w14:textId="77777777" w:rsidR="00F71CC6" w:rsidRDefault="00F71CC6" w:rsidP="00F71CC6">
            <w:pPr>
              <w:pStyle w:val="Brdtext"/>
              <w:rPr>
                <w:i/>
              </w:rPr>
            </w:pPr>
          </w:p>
          <w:p w14:paraId="46F435C4" w14:textId="77777777" w:rsidR="00F71CC6" w:rsidRPr="002D26AA" w:rsidRDefault="00AB307F" w:rsidP="00F71CC6">
            <w:pPr>
              <w:pStyle w:val="Brdtext"/>
              <w:rPr>
                <w:i/>
              </w:rPr>
            </w:pPr>
            <w:r w:rsidRPr="002D26AA">
              <w:rPr>
                <w:i/>
              </w:rPr>
              <w:t>23 b §</w:t>
            </w:r>
          </w:p>
          <w:p w14:paraId="21BF8163" w14:textId="77777777" w:rsidR="00F71CC6" w:rsidRPr="00EA1B8F" w:rsidRDefault="00AB307F" w:rsidP="00F71CC6">
            <w:pPr>
              <w:pStyle w:val="Brdtextmedindrag"/>
              <w:rPr>
                <w:i/>
                <w:iCs/>
              </w:rPr>
            </w:pPr>
            <w:r w:rsidRPr="00EA1B8F">
              <w:rPr>
                <w:i/>
                <w:iCs/>
              </w:rPr>
              <w:t>En kontrollmyndighet ska ha ett ändamålsenligt rapporterings</w:t>
            </w:r>
            <w:r>
              <w:rPr>
                <w:i/>
                <w:iCs/>
              </w:rPr>
              <w:softHyphen/>
            </w:r>
            <w:r w:rsidRPr="00EA1B8F">
              <w:rPr>
                <w:i/>
                <w:iCs/>
              </w:rPr>
              <w:t>system för den som vill anmäla misstänkta överträdelser av förord</w:t>
            </w:r>
            <w:r w:rsidRPr="00EA1B8F">
              <w:rPr>
                <w:i/>
                <w:iCs/>
              </w:rPr>
              <w:softHyphen/>
              <w:t>ning (EU) 2017/625.</w:t>
            </w:r>
          </w:p>
          <w:p w14:paraId="4AD37CFE" w14:textId="77777777" w:rsidR="00F71CC6" w:rsidRPr="008E2F53" w:rsidRDefault="00AB307F" w:rsidP="00F71CC6">
            <w:pPr>
              <w:pStyle w:val="Brdtextmedindrag"/>
              <w:rPr>
                <w:i/>
                <w:iCs/>
              </w:rPr>
            </w:pPr>
            <w:r w:rsidRPr="008E2F53">
              <w:rPr>
                <w:i/>
                <w:iCs/>
              </w:rPr>
              <w:t>Regeringen eller den myndighet som regeringen bestämmer får meddela föreskrifter om sådana rapporteringssystem.</w:t>
            </w:r>
          </w:p>
        </w:tc>
      </w:tr>
    </w:tbl>
    <w:p w14:paraId="748AE9AF" w14:textId="77777777" w:rsidR="00F71CC6" w:rsidRPr="00C57856" w:rsidRDefault="00F71CC6" w:rsidP="00F71CC6">
      <w:pPr>
        <w:pStyle w:val="Brdtextmedindrag"/>
      </w:pPr>
    </w:p>
    <w:p w14:paraId="1033D0D8" w14:textId="77777777" w:rsidR="00F71CC6" w:rsidRDefault="00AB307F" w:rsidP="00F71CC6">
      <w:pPr>
        <w:pStyle w:val="Brdtextmedindrag"/>
        <w:ind w:firstLine="0"/>
        <w:jc w:val="center"/>
      </w:pPr>
      <w:r>
        <w:t>24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3919201" w14:textId="77777777" w:rsidTr="00F71CC6">
        <w:tc>
          <w:tcPr>
            <w:tcW w:w="2500" w:type="pct"/>
            <w:shd w:val="clear" w:color="auto" w:fill="auto"/>
            <w:tcMar>
              <w:left w:w="0" w:type="dxa"/>
            </w:tcMar>
          </w:tcPr>
          <w:p w14:paraId="2EDFA219" w14:textId="77777777" w:rsidR="00F71CC6" w:rsidRDefault="00AB307F" w:rsidP="00F71CC6">
            <w:pPr>
              <w:pStyle w:val="Brdtextmedindrag"/>
            </w:pPr>
            <w:r>
              <w:t xml:space="preserve">Utöver vad som följer av de </w:t>
            </w:r>
            <w:r w:rsidRPr="00007FF0">
              <w:rPr>
                <w:i/>
              </w:rPr>
              <w:t>EG-bestämmelser</w:t>
            </w:r>
            <w:r>
              <w:t xml:space="preserve"> som komplet</w:t>
            </w:r>
            <w:r>
              <w:softHyphen/>
              <w:t>teras av lagen får en kontroll</w:t>
            </w:r>
            <w:r>
              <w:softHyphen/>
              <w:t>myndighet ta hand om en vara som</w:t>
            </w:r>
          </w:p>
          <w:p w14:paraId="545A5254" w14:textId="77777777" w:rsidR="00F71CC6" w:rsidRDefault="00AB307F" w:rsidP="00F71CC6">
            <w:pPr>
              <w:pStyle w:val="Brdtextmedindrag"/>
            </w:pPr>
            <w:r>
              <w:t>1. har släppts ut på mark</w:t>
            </w:r>
            <w:r>
              <w:softHyphen/>
              <w:t xml:space="preserve">naden, eller som uppenbart är avsedd att släppas ut på marknaden, i strid med 10 § eller de </w:t>
            </w:r>
            <w:r w:rsidRPr="00007FF0">
              <w:rPr>
                <w:i/>
              </w:rPr>
              <w:t>EG-bestämmelser</w:t>
            </w:r>
            <w:r>
              <w:t xml:space="preserve"> som kompletteras av lagen, eller</w:t>
            </w:r>
          </w:p>
        </w:tc>
        <w:tc>
          <w:tcPr>
            <w:tcW w:w="2500" w:type="pct"/>
            <w:shd w:val="clear" w:color="auto" w:fill="auto"/>
            <w:tcMar>
              <w:right w:w="0" w:type="dxa"/>
            </w:tcMar>
          </w:tcPr>
          <w:p w14:paraId="281531AA" w14:textId="77777777" w:rsidR="00F71CC6" w:rsidRDefault="00AB307F" w:rsidP="00F71CC6">
            <w:pPr>
              <w:pStyle w:val="Brdtextmedindrag"/>
            </w:pPr>
            <w:r>
              <w:t xml:space="preserve">Utöver vad som följer av de </w:t>
            </w:r>
            <w:r w:rsidRPr="00007FF0">
              <w:rPr>
                <w:i/>
              </w:rPr>
              <w:t>E</w:t>
            </w:r>
            <w:r>
              <w:rPr>
                <w:i/>
              </w:rPr>
              <w:t>U</w:t>
            </w:r>
            <w:r w:rsidRPr="00007FF0">
              <w:rPr>
                <w:i/>
              </w:rPr>
              <w:t>-bestämmelser</w:t>
            </w:r>
            <w:r>
              <w:t xml:space="preserve"> som komplet</w:t>
            </w:r>
            <w:r>
              <w:softHyphen/>
              <w:t>teras av lagen får en kontroll</w:t>
            </w:r>
            <w:r>
              <w:softHyphen/>
              <w:t>myndighet ta hand om en vara som</w:t>
            </w:r>
          </w:p>
          <w:p w14:paraId="501F15BB" w14:textId="77777777" w:rsidR="00F71CC6" w:rsidRDefault="00AB307F" w:rsidP="00F71CC6">
            <w:pPr>
              <w:pStyle w:val="Brdtextmedindrag"/>
            </w:pPr>
            <w:r>
              <w:t>1. har släppts ut på mark</w:t>
            </w:r>
            <w:r>
              <w:softHyphen/>
              <w:t xml:space="preserve">naden, eller som uppenbart är avsedd att släppas ut på marknaden, i strid med 10 § eller de </w:t>
            </w:r>
            <w:r w:rsidRPr="00007FF0">
              <w:rPr>
                <w:i/>
              </w:rPr>
              <w:t>E</w:t>
            </w:r>
            <w:r>
              <w:rPr>
                <w:i/>
              </w:rPr>
              <w:t>U</w:t>
            </w:r>
            <w:r w:rsidRPr="00007FF0">
              <w:rPr>
                <w:i/>
              </w:rPr>
              <w:t>-bestämmelser</w:t>
            </w:r>
            <w:r>
              <w:t xml:space="preserve"> som kompletteras av lagen, eller</w:t>
            </w:r>
          </w:p>
        </w:tc>
      </w:tr>
      <w:tr w:rsidR="00F71CC6" w14:paraId="6421F92F" w14:textId="77777777" w:rsidTr="00F71CC6">
        <w:tc>
          <w:tcPr>
            <w:tcW w:w="5000" w:type="pct"/>
            <w:gridSpan w:val="2"/>
            <w:shd w:val="clear" w:color="auto" w:fill="auto"/>
            <w:tcMar>
              <w:left w:w="0" w:type="dxa"/>
            </w:tcMar>
          </w:tcPr>
          <w:p w14:paraId="129B1FDC" w14:textId="77777777" w:rsidR="00F71CC6" w:rsidRDefault="00AB307F" w:rsidP="00F71CC6">
            <w:pPr>
              <w:pStyle w:val="Brdtextmedindrag"/>
            </w:pPr>
            <w:r>
              <w:t>2. avses med ett föreläggande eller ett förbud enligt 22 §, om föreläggandet eller förbudet inte följs.</w:t>
            </w:r>
          </w:p>
        </w:tc>
      </w:tr>
      <w:tr w:rsidR="00F71CC6" w14:paraId="24B2340A" w14:textId="77777777" w:rsidTr="00F71CC6">
        <w:tc>
          <w:tcPr>
            <w:tcW w:w="2500" w:type="pct"/>
            <w:shd w:val="clear" w:color="auto" w:fill="auto"/>
            <w:tcMar>
              <w:left w:w="0" w:type="dxa"/>
            </w:tcMar>
          </w:tcPr>
          <w:p w14:paraId="06617E1C" w14:textId="77777777" w:rsidR="00F71CC6" w:rsidRDefault="00AB307F" w:rsidP="00F71CC6">
            <w:pPr>
              <w:pStyle w:val="Brdtextmedindrag"/>
            </w:pPr>
            <w:r>
              <w:t>Om en vara har tagits om hand, får ägaren under över</w:t>
            </w:r>
            <w:r>
              <w:softHyphen/>
              <w:t>inseende av kontrollmyndig</w:t>
            </w:r>
            <w:r>
              <w:softHyphen/>
              <w:t xml:space="preserve">heten göra varan duglig till livsmedel eller använda den för något annat ändamål. Annars </w:t>
            </w:r>
            <w:r w:rsidRPr="008517AA">
              <w:rPr>
                <w:i/>
              </w:rPr>
              <w:t>skall</w:t>
            </w:r>
            <w:r>
              <w:t xml:space="preserve"> kontrollmyndig</w:t>
            </w:r>
            <w:r>
              <w:softHyphen/>
              <w:t>heten låta förstöra varan på ägarens bekostnad.</w:t>
            </w:r>
          </w:p>
          <w:p w14:paraId="652F9937" w14:textId="77777777" w:rsidR="00F71CC6" w:rsidRDefault="00AB307F" w:rsidP="00F71CC6">
            <w:pPr>
              <w:pStyle w:val="Brdtextmedindrag"/>
            </w:pPr>
            <w:r>
              <w:t xml:space="preserve">Kontrollmyndigheten </w:t>
            </w:r>
            <w:r w:rsidRPr="008517AA">
              <w:rPr>
                <w:i/>
              </w:rPr>
              <w:t>skall</w:t>
            </w:r>
            <w:r>
              <w:t>, på ägarens bekostnad, låta förstöra också sådana varor som omfattas av ett förbud enligt föreskrifter meddelade med stöd av 6 § 6, om det inte finns särskilda skäl för något annat.</w:t>
            </w:r>
          </w:p>
        </w:tc>
        <w:tc>
          <w:tcPr>
            <w:tcW w:w="2500" w:type="pct"/>
            <w:shd w:val="clear" w:color="auto" w:fill="auto"/>
          </w:tcPr>
          <w:p w14:paraId="6E15B0CA" w14:textId="77777777" w:rsidR="00F71CC6" w:rsidRDefault="00AB307F" w:rsidP="00F71CC6">
            <w:pPr>
              <w:pStyle w:val="Brdtextmedindrag"/>
            </w:pPr>
            <w:r>
              <w:t>Om en vara har tagits om hand, får ägaren under över</w:t>
            </w:r>
            <w:r>
              <w:softHyphen/>
              <w:t>inseende av kontrollmyndig</w:t>
            </w:r>
            <w:r>
              <w:softHyphen/>
              <w:t xml:space="preserve">heten göra varan duglig till livsmedel eller använda den för något annat ändamål. Annars </w:t>
            </w:r>
            <w:r>
              <w:rPr>
                <w:i/>
              </w:rPr>
              <w:t>ska</w:t>
            </w:r>
            <w:r>
              <w:t xml:space="preserve"> kontrollmyndig</w:t>
            </w:r>
            <w:r>
              <w:softHyphen/>
              <w:t>heten låta förstöra varan på ägarens bekostnad.</w:t>
            </w:r>
          </w:p>
          <w:p w14:paraId="512C1F1B" w14:textId="77777777" w:rsidR="00F71CC6" w:rsidRDefault="00AB307F" w:rsidP="00F71CC6">
            <w:pPr>
              <w:pStyle w:val="Brdtextmedindrag"/>
            </w:pPr>
            <w:r>
              <w:t xml:space="preserve">Kontrollmyndigheten </w:t>
            </w:r>
            <w:r w:rsidRPr="008517AA">
              <w:rPr>
                <w:i/>
              </w:rPr>
              <w:t>ska</w:t>
            </w:r>
            <w:r>
              <w:t>, på ägarens bekostnad, låta förstöra också sådana varor som omfattas av ett förbud enligt föreskrifter meddelade med stöd av 6 § 6, om det inte finns särskilda skäl för något annat.</w:t>
            </w:r>
          </w:p>
        </w:tc>
      </w:tr>
    </w:tbl>
    <w:p w14:paraId="63832651" w14:textId="77777777" w:rsidR="00F71CC6" w:rsidRPr="00C57856" w:rsidRDefault="00F71CC6" w:rsidP="00F71CC6">
      <w:pPr>
        <w:pStyle w:val="Brdtextmedindrag"/>
      </w:pPr>
    </w:p>
    <w:p w14:paraId="3961E497" w14:textId="77777777" w:rsidR="00F71CC6" w:rsidRDefault="00AB307F" w:rsidP="00F71CC6">
      <w:pPr>
        <w:pStyle w:val="Brdtextmedindrag"/>
        <w:ind w:firstLine="0"/>
        <w:jc w:val="center"/>
      </w:pPr>
      <w:r>
        <w:t>26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092B104" w14:textId="77777777" w:rsidTr="00F71CC6">
        <w:tc>
          <w:tcPr>
            <w:tcW w:w="2500" w:type="pct"/>
            <w:shd w:val="clear" w:color="auto" w:fill="auto"/>
            <w:tcMar>
              <w:left w:w="0" w:type="dxa"/>
            </w:tcMar>
          </w:tcPr>
          <w:p w14:paraId="6FB13889" w14:textId="6B30F4A5" w:rsidR="00F71CC6" w:rsidRDefault="00AB307F" w:rsidP="00F71CC6">
            <w:pPr>
              <w:pStyle w:val="Brdtextmedindrag"/>
            </w:pPr>
            <w:r>
              <w:t xml:space="preserve">Om någon inte fullgör sina skyldigheter enligt lagen, de föreskrifter och beslut som har meddelats med stöd av lagen, de </w:t>
            </w:r>
            <w:r w:rsidRPr="00007FF0">
              <w:rPr>
                <w:i/>
              </w:rPr>
              <w:t>EG-bestämmelser</w:t>
            </w:r>
            <w:r>
              <w:t xml:space="preserve"> som komplet</w:t>
            </w:r>
            <w:r>
              <w:softHyphen/>
              <w:t xml:space="preserve">teras av lagen eller de beslut som har meddelats med stöd av </w:t>
            </w:r>
            <w:r w:rsidRPr="00007FF0">
              <w:rPr>
                <w:i/>
              </w:rPr>
              <w:t>EG-bestämmelserna</w:t>
            </w:r>
            <w:r>
              <w:t>, får kontroll</w:t>
            </w:r>
            <w:r>
              <w:softHyphen/>
              <w:t>myndigheten besluta om rättelse på hans eller hennes bekostnad.</w:t>
            </w:r>
          </w:p>
        </w:tc>
        <w:tc>
          <w:tcPr>
            <w:tcW w:w="2500" w:type="pct"/>
            <w:shd w:val="clear" w:color="auto" w:fill="auto"/>
            <w:tcMar>
              <w:right w:w="0" w:type="dxa"/>
            </w:tcMar>
          </w:tcPr>
          <w:p w14:paraId="0A92E61E" w14:textId="70337668" w:rsidR="00F71CC6" w:rsidRDefault="00AB307F" w:rsidP="00F71CC6">
            <w:pPr>
              <w:pStyle w:val="Brdtextmedindrag"/>
            </w:pPr>
            <w:r>
              <w:t xml:space="preserve">Om någon inte fullgör sina skyldigheter enligt lagen, de föreskrifter och beslut som har meddelats med stöd av lagen, de </w:t>
            </w:r>
            <w:r w:rsidRPr="00007FF0">
              <w:rPr>
                <w:i/>
              </w:rPr>
              <w:t>E</w:t>
            </w:r>
            <w:r>
              <w:rPr>
                <w:i/>
              </w:rPr>
              <w:t>U</w:t>
            </w:r>
            <w:r w:rsidRPr="00007FF0">
              <w:rPr>
                <w:i/>
              </w:rPr>
              <w:t>-bestämmelser</w:t>
            </w:r>
            <w:r>
              <w:t xml:space="preserve"> som komplet</w:t>
            </w:r>
            <w:r>
              <w:softHyphen/>
              <w:t xml:space="preserve">teras av lagen eller de beslut som har meddelats med stöd av </w:t>
            </w:r>
            <w:r w:rsidRPr="00007FF0">
              <w:rPr>
                <w:i/>
              </w:rPr>
              <w:t>E</w:t>
            </w:r>
            <w:r>
              <w:rPr>
                <w:i/>
              </w:rPr>
              <w:t>U</w:t>
            </w:r>
            <w:r w:rsidRPr="00007FF0">
              <w:rPr>
                <w:i/>
              </w:rPr>
              <w:t>-bestämmelserna</w:t>
            </w:r>
            <w:r>
              <w:t>, får kontroll</w:t>
            </w:r>
            <w:r>
              <w:softHyphen/>
              <w:t>myndigheten besluta om rättelse på hans eller hennes bekostnad.</w:t>
            </w:r>
          </w:p>
        </w:tc>
      </w:tr>
    </w:tbl>
    <w:p w14:paraId="569DAF0F" w14:textId="77777777" w:rsidR="00F71CC6" w:rsidRPr="00C57856" w:rsidRDefault="00F71CC6" w:rsidP="00F71CC6">
      <w:pPr>
        <w:pStyle w:val="Brdtextmedindrag"/>
      </w:pPr>
    </w:p>
    <w:p w14:paraId="7A51ACA9" w14:textId="77777777" w:rsidR="00F71CC6" w:rsidRDefault="00AB307F" w:rsidP="00F71CC6">
      <w:pPr>
        <w:pStyle w:val="Brdtextmedindrag"/>
        <w:ind w:firstLine="0"/>
        <w:jc w:val="center"/>
      </w:pPr>
      <w:r>
        <w:t>28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7166C3F" w14:textId="77777777" w:rsidTr="00F71CC6">
        <w:tc>
          <w:tcPr>
            <w:tcW w:w="2500" w:type="pct"/>
            <w:shd w:val="clear" w:color="auto" w:fill="auto"/>
            <w:tcMar>
              <w:left w:w="0" w:type="dxa"/>
            </w:tcMar>
          </w:tcPr>
          <w:p w14:paraId="2A59C3E9" w14:textId="77777777" w:rsidR="00F71CC6" w:rsidRDefault="00AB307F" w:rsidP="00F71CC6">
            <w:pPr>
              <w:pStyle w:val="Brdtextmedindrag"/>
            </w:pPr>
            <w:r>
              <w:t>Regeringen eller den myndighet som regeringen bestäm</w:t>
            </w:r>
            <w:r>
              <w:softHyphen/>
              <w:t>mer får meddela före</w:t>
            </w:r>
            <w:r>
              <w:softHyphen/>
              <w:t>skrifter om skyldighet att betala avgift för</w:t>
            </w:r>
          </w:p>
          <w:p w14:paraId="50BD8681" w14:textId="77777777" w:rsidR="00F71CC6" w:rsidRPr="006A7852" w:rsidRDefault="00AB307F" w:rsidP="00F71CC6">
            <w:pPr>
              <w:pStyle w:val="Brdtextmedindrag"/>
              <w:rPr>
                <w:i/>
              </w:rPr>
            </w:pPr>
            <w:r w:rsidRPr="006A7852">
              <w:rPr>
                <w:i/>
              </w:rPr>
              <w:t>1. offentlig kontroll enligt denna lag, de föreskrifter som</w:t>
            </w:r>
            <w:r>
              <w:rPr>
                <w:i/>
              </w:rPr>
              <w:t xml:space="preserve"> </w:t>
            </w:r>
            <w:r w:rsidRPr="006A7852">
              <w:rPr>
                <w:i/>
              </w:rPr>
              <w:t>har meddelats med stöd av lagen eller de EG-bestämmelser som komp</w:t>
            </w:r>
            <w:r>
              <w:rPr>
                <w:i/>
              </w:rPr>
              <w:softHyphen/>
            </w:r>
            <w:r w:rsidRPr="006A7852">
              <w:rPr>
                <w:i/>
              </w:rPr>
              <w:t>let</w:t>
            </w:r>
            <w:r>
              <w:rPr>
                <w:i/>
              </w:rPr>
              <w:softHyphen/>
            </w:r>
            <w:r w:rsidRPr="006A7852">
              <w:rPr>
                <w:i/>
              </w:rPr>
              <w:t>teras av lagen,</w:t>
            </w:r>
          </w:p>
          <w:p w14:paraId="11DDD9EF" w14:textId="77777777" w:rsidR="00F71CC6" w:rsidRDefault="00AB307F" w:rsidP="00F71CC6">
            <w:pPr>
              <w:pStyle w:val="Brdtextmedindrag"/>
            </w:pPr>
            <w:r w:rsidRPr="006A7852">
              <w:rPr>
                <w:i/>
              </w:rPr>
              <w:t>2. prövning eller registrering enligt denna lag, de föreskrifter som har meddelats med stöd av</w:t>
            </w:r>
            <w:r>
              <w:t xml:space="preserve"> </w:t>
            </w:r>
            <w:r w:rsidRPr="006A7852">
              <w:rPr>
                <w:i/>
              </w:rPr>
              <w:t>lagen eller de EG-bestämmelser som kompletteras av lagen.</w:t>
            </w:r>
          </w:p>
        </w:tc>
        <w:tc>
          <w:tcPr>
            <w:tcW w:w="2500" w:type="pct"/>
            <w:shd w:val="clear" w:color="auto" w:fill="auto"/>
            <w:tcMar>
              <w:right w:w="0" w:type="dxa"/>
            </w:tcMar>
          </w:tcPr>
          <w:p w14:paraId="06FE5BDA" w14:textId="77777777" w:rsidR="00F71CC6" w:rsidRDefault="00AB307F" w:rsidP="00F71CC6">
            <w:pPr>
              <w:pStyle w:val="Brdtextmedindrag"/>
            </w:pPr>
            <w:r>
              <w:t>Regeringen eller den myndig</w:t>
            </w:r>
            <w:r>
              <w:softHyphen/>
              <w:t>het som regeringen bestäm</w:t>
            </w:r>
            <w:r w:rsidRPr="00CA5EA0">
              <w:t>mer får meddela före</w:t>
            </w:r>
            <w:r>
              <w:softHyphen/>
            </w:r>
            <w:r w:rsidRPr="00CA5EA0">
              <w:t xml:space="preserve">skrifter om skyldighet att betala </w:t>
            </w:r>
            <w:r>
              <w:t xml:space="preserve">en </w:t>
            </w:r>
            <w:r w:rsidRPr="00CA5EA0">
              <w:t xml:space="preserve">avgift för </w:t>
            </w:r>
            <w:r w:rsidRPr="006A7852">
              <w:rPr>
                <w:i/>
              </w:rPr>
              <w:t>offentlig kontroll och annan offentlig verksamhet.</w:t>
            </w:r>
          </w:p>
        </w:tc>
      </w:tr>
      <w:tr w:rsidR="00F71CC6" w14:paraId="1565CC1C" w14:textId="77777777" w:rsidTr="00F71CC6">
        <w:tc>
          <w:tcPr>
            <w:tcW w:w="2500" w:type="pct"/>
            <w:shd w:val="clear" w:color="auto" w:fill="auto"/>
            <w:tcMar>
              <w:left w:w="0" w:type="dxa"/>
            </w:tcMar>
          </w:tcPr>
          <w:p w14:paraId="6243939D" w14:textId="77777777" w:rsidR="00F71CC6" w:rsidRDefault="00AB307F" w:rsidP="00F71CC6">
            <w:pPr>
              <w:pStyle w:val="Brdtextmedindrag"/>
            </w:pPr>
            <w:r w:rsidRPr="003C5FCA">
              <w:t>Bemyndigandet enligt första stycket innefattar rätt att meddela föreskrifter om skyl</w:t>
            </w:r>
            <w:r>
              <w:softHyphen/>
            </w:r>
            <w:r w:rsidRPr="003C5FCA">
              <w:t>dighet för kommunerna att ta ut sådan avgift.</w:t>
            </w:r>
          </w:p>
        </w:tc>
        <w:tc>
          <w:tcPr>
            <w:tcW w:w="2500" w:type="pct"/>
            <w:shd w:val="clear" w:color="auto" w:fill="auto"/>
            <w:tcMar>
              <w:right w:w="0" w:type="dxa"/>
            </w:tcMar>
          </w:tcPr>
          <w:p w14:paraId="5582C8FF" w14:textId="77777777" w:rsidR="00F71CC6" w:rsidRDefault="00AB307F" w:rsidP="00F71CC6">
            <w:pPr>
              <w:pStyle w:val="Brdtextmedindrag"/>
            </w:pPr>
            <w:r w:rsidRPr="003C5FCA">
              <w:t>Bemyndigandet enligt första stycket innefattar rätt att meddela föreskrifter om skyl</w:t>
            </w:r>
            <w:r>
              <w:softHyphen/>
            </w:r>
            <w:r w:rsidRPr="003C5FCA">
              <w:t>dig</w:t>
            </w:r>
            <w:r>
              <w:softHyphen/>
            </w:r>
            <w:r w:rsidRPr="003C5FCA">
              <w:t>het för kommunerna att ta ut</w:t>
            </w:r>
            <w:r>
              <w:t xml:space="preserve"> </w:t>
            </w:r>
            <w:r w:rsidRPr="00F8199C">
              <w:rPr>
                <w:i/>
              </w:rPr>
              <w:t xml:space="preserve">en </w:t>
            </w:r>
            <w:r w:rsidRPr="003C5FCA">
              <w:t>sådan avgift.</w:t>
            </w:r>
          </w:p>
        </w:tc>
      </w:tr>
      <w:tr w:rsidR="00F71CC6" w14:paraId="5DF13B2E" w14:textId="77777777" w:rsidTr="00F71CC6">
        <w:tc>
          <w:tcPr>
            <w:tcW w:w="2500" w:type="pct"/>
            <w:shd w:val="clear" w:color="auto" w:fill="auto"/>
            <w:tcMar>
              <w:left w:w="0" w:type="dxa"/>
            </w:tcMar>
          </w:tcPr>
          <w:p w14:paraId="7D54101B" w14:textId="77777777" w:rsidR="00F71CC6" w:rsidRDefault="00AB307F" w:rsidP="00F71CC6">
            <w:pPr>
              <w:overflowPunct w:val="0"/>
              <w:autoSpaceDE w:val="0"/>
              <w:autoSpaceDN w:val="0"/>
              <w:adjustRightInd w:val="0"/>
              <w:spacing w:after="0" w:line="240" w:lineRule="auto"/>
              <w:ind w:firstLine="284"/>
              <w:jc w:val="both"/>
              <w:textAlignment w:val="baseline"/>
            </w:pPr>
            <w:r w:rsidRPr="003F070D">
              <w:rPr>
                <w:rFonts w:ascii="Times New Roman" w:hAnsi="Times New Roman"/>
                <w:sz w:val="20"/>
              </w:rPr>
              <w:t>Regeringen eller den myn</w:t>
            </w:r>
            <w:r w:rsidRPr="003F070D">
              <w:rPr>
                <w:rFonts w:ascii="Times New Roman" w:hAnsi="Times New Roman"/>
                <w:sz w:val="20"/>
              </w:rPr>
              <w:softHyphen/>
              <w:t>dighet som regeringen bestäm</w:t>
            </w:r>
            <w:r w:rsidRPr="003F070D">
              <w:rPr>
                <w:rFonts w:ascii="Times New Roman" w:hAnsi="Times New Roman"/>
                <w:sz w:val="20"/>
              </w:rPr>
              <w:softHyphen/>
              <w:t xml:space="preserve">mer får meddela föreskrifter om </w:t>
            </w:r>
            <w:r w:rsidRPr="003F070D">
              <w:rPr>
                <w:rFonts w:ascii="Times New Roman" w:hAnsi="Times New Roman"/>
                <w:i/>
                <w:sz w:val="20"/>
              </w:rPr>
              <w:t>beräk</w:t>
            </w:r>
            <w:r>
              <w:rPr>
                <w:rFonts w:ascii="Times New Roman" w:hAnsi="Times New Roman"/>
                <w:i/>
                <w:sz w:val="20"/>
              </w:rPr>
              <w:softHyphen/>
            </w:r>
            <w:r w:rsidRPr="003F070D">
              <w:rPr>
                <w:rFonts w:ascii="Times New Roman" w:hAnsi="Times New Roman"/>
                <w:i/>
                <w:sz w:val="20"/>
              </w:rPr>
              <w:t>ningen av de avgifter som tas ut av statliga myndig</w:t>
            </w:r>
            <w:r w:rsidRPr="003F070D">
              <w:rPr>
                <w:rFonts w:ascii="Times New Roman" w:hAnsi="Times New Roman"/>
                <w:i/>
                <w:sz w:val="20"/>
              </w:rPr>
              <w:softHyphen/>
              <w:t>heter och av</w:t>
            </w:r>
            <w:r w:rsidRPr="003F070D">
              <w:rPr>
                <w:rFonts w:ascii="Times New Roman" w:hAnsi="Times New Roman"/>
                <w:sz w:val="20"/>
              </w:rPr>
              <w:t xml:space="preserve"> </w:t>
            </w:r>
            <w:r w:rsidRPr="003F070D">
              <w:rPr>
                <w:rFonts w:ascii="Times New Roman" w:hAnsi="Times New Roman"/>
                <w:i/>
                <w:sz w:val="20"/>
              </w:rPr>
              <w:t>kontrollorgan</w:t>
            </w:r>
            <w:r w:rsidRPr="003F070D">
              <w:rPr>
                <w:rFonts w:ascii="Times New Roman" w:hAnsi="Times New Roman"/>
                <w:sz w:val="20"/>
              </w:rPr>
              <w:t>.</w:t>
            </w:r>
          </w:p>
        </w:tc>
        <w:tc>
          <w:tcPr>
            <w:tcW w:w="2500" w:type="pct"/>
            <w:shd w:val="clear" w:color="auto" w:fill="auto"/>
            <w:tcMar>
              <w:right w:w="0" w:type="dxa"/>
            </w:tcMar>
          </w:tcPr>
          <w:p w14:paraId="1CFAD605" w14:textId="77777777" w:rsidR="00F71CC6" w:rsidRDefault="00AB307F" w:rsidP="00F71CC6">
            <w:pPr>
              <w:pStyle w:val="Brdtextmedindrag"/>
            </w:pPr>
            <w:r w:rsidRPr="003C5FCA">
              <w:t>Regeringen eller den myn</w:t>
            </w:r>
            <w:r w:rsidRPr="003C5FCA">
              <w:softHyphen/>
              <w:t>dighet som regeringen bestäm</w:t>
            </w:r>
            <w:r w:rsidRPr="003C5FCA">
              <w:softHyphen/>
              <w:t xml:space="preserve">mer får meddela föreskrifter om </w:t>
            </w:r>
            <w:r w:rsidRPr="00223D20">
              <w:rPr>
                <w:i/>
              </w:rPr>
              <w:t>betal</w:t>
            </w:r>
            <w:r>
              <w:rPr>
                <w:i/>
              </w:rPr>
              <w:softHyphen/>
            </w:r>
            <w:r w:rsidRPr="00223D20">
              <w:rPr>
                <w:i/>
              </w:rPr>
              <w:t>ningen och, när det gäl</w:t>
            </w:r>
            <w:r w:rsidRPr="00223D20">
              <w:rPr>
                <w:i/>
              </w:rPr>
              <w:softHyphen/>
              <w:t>ler de avgifter som tas ut av en stat</w:t>
            </w:r>
            <w:r w:rsidRPr="00223D20">
              <w:rPr>
                <w:i/>
              </w:rPr>
              <w:softHyphen/>
              <w:t>lig myndighet och av ett organ med delegerade uppgifter eller en fysisk person som har delege</w:t>
            </w:r>
            <w:r w:rsidRPr="00223D20">
              <w:rPr>
                <w:i/>
              </w:rPr>
              <w:softHyphen/>
              <w:t xml:space="preserve">rats vissa uppgifter, </w:t>
            </w:r>
            <w:r>
              <w:rPr>
                <w:i/>
              </w:rPr>
              <w:t>hur avgifterna ska beräknas.</w:t>
            </w:r>
          </w:p>
        </w:tc>
      </w:tr>
    </w:tbl>
    <w:p w14:paraId="0A784ADA" w14:textId="77777777" w:rsidR="00F71CC6" w:rsidRPr="00C57856" w:rsidRDefault="00F71CC6" w:rsidP="00F71CC6">
      <w:pPr>
        <w:pStyle w:val="Brdtextmedindrag"/>
      </w:pPr>
    </w:p>
    <w:p w14:paraId="43DC3954" w14:textId="77777777" w:rsidR="00F71CC6" w:rsidRDefault="00AB307F" w:rsidP="00F71CC6">
      <w:pPr>
        <w:pStyle w:val="Brdtextmedindrag"/>
        <w:ind w:firstLine="0"/>
        <w:jc w:val="center"/>
      </w:pPr>
      <w:r>
        <w:t>32 §</w:t>
      </w:r>
      <w:r>
        <w:rPr>
          <w:rStyle w:val="Fotnotsreferens"/>
        </w:rPr>
        <w:footnoteReference w:id="90"/>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71ABCD5" w14:textId="77777777" w:rsidTr="00F71CC6">
        <w:tc>
          <w:tcPr>
            <w:tcW w:w="5000" w:type="pct"/>
            <w:gridSpan w:val="2"/>
            <w:shd w:val="clear" w:color="auto" w:fill="auto"/>
            <w:tcMar>
              <w:left w:w="0" w:type="dxa"/>
            </w:tcMar>
          </w:tcPr>
          <w:p w14:paraId="729024D4" w14:textId="77777777" w:rsidR="00F71CC6" w:rsidRDefault="00AB307F" w:rsidP="00F71CC6">
            <w:pPr>
              <w:pStyle w:val="Brdtextmedindrag"/>
            </w:pPr>
            <w:r w:rsidRPr="00F85F33">
              <w:t>Livsmedelsverkets beslut i ett</w:t>
            </w:r>
            <w:r w:rsidRPr="002B64A5">
              <w:t xml:space="preserve"> enskilt fall</w:t>
            </w:r>
            <w:r>
              <w:t xml:space="preserve"> får överklagas hos allmän </w:t>
            </w:r>
            <w:r w:rsidRPr="00F85F33">
              <w:t>förvaltningsdomstol om det har meddelats</w:t>
            </w:r>
          </w:p>
          <w:p w14:paraId="1EE1C6A3" w14:textId="77777777" w:rsidR="00F71CC6" w:rsidRPr="00F85F33" w:rsidRDefault="00AB307F" w:rsidP="00F71CC6">
            <w:pPr>
              <w:pStyle w:val="Brdtextmedindrag"/>
            </w:pPr>
            <w:r w:rsidRPr="002B64A5">
              <w:rPr>
                <w:i/>
              </w:rPr>
              <w:t>1</w:t>
            </w:r>
            <w:r w:rsidRPr="00F85F33">
              <w:t>. enligt denna lag,</w:t>
            </w:r>
          </w:p>
          <w:p w14:paraId="568E2B2A" w14:textId="77777777" w:rsidR="00F71CC6" w:rsidRDefault="00AB307F" w:rsidP="00F71CC6">
            <w:pPr>
              <w:pStyle w:val="Brdtextmedindrag"/>
            </w:pPr>
            <w:r w:rsidRPr="00F85F33">
              <w:t>2. enligt de föreskrifter som har meddelats med stöd av lagen, eller</w:t>
            </w:r>
          </w:p>
        </w:tc>
      </w:tr>
      <w:tr w:rsidR="00F71CC6" w14:paraId="0F97346C" w14:textId="77777777" w:rsidTr="00F71CC6">
        <w:tc>
          <w:tcPr>
            <w:tcW w:w="2500" w:type="pct"/>
            <w:shd w:val="clear" w:color="auto" w:fill="auto"/>
            <w:tcMar>
              <w:left w:w="0" w:type="dxa"/>
            </w:tcMar>
          </w:tcPr>
          <w:p w14:paraId="47CAF14C" w14:textId="77777777" w:rsidR="00F71CC6" w:rsidRDefault="00AB307F" w:rsidP="00F71CC6">
            <w:pPr>
              <w:pStyle w:val="Brdtextmedindrag"/>
            </w:pPr>
            <w:r w:rsidRPr="002B64A5">
              <w:rPr>
                <w:i/>
              </w:rPr>
              <w:t>3.</w:t>
            </w:r>
            <w:r>
              <w:rPr>
                <w:i/>
              </w:rPr>
              <w:t> </w:t>
            </w:r>
            <w:r w:rsidRPr="000F11DE">
              <w:t>enligt de</w:t>
            </w:r>
            <w:r w:rsidRPr="002B64A5">
              <w:rPr>
                <w:i/>
              </w:rPr>
              <w:t xml:space="preserve"> EG-bestämmelser </w:t>
            </w:r>
            <w:r w:rsidRPr="000F11DE">
              <w:t>som kompletteras av lagen.</w:t>
            </w:r>
          </w:p>
        </w:tc>
        <w:tc>
          <w:tcPr>
            <w:tcW w:w="2500" w:type="pct"/>
            <w:shd w:val="clear" w:color="auto" w:fill="auto"/>
            <w:tcMar>
              <w:right w:w="0" w:type="dxa"/>
            </w:tcMar>
          </w:tcPr>
          <w:p w14:paraId="4F97DA1C" w14:textId="77777777" w:rsidR="00F71CC6" w:rsidRDefault="00AB307F" w:rsidP="00F71CC6">
            <w:pPr>
              <w:pStyle w:val="Brdtextmedindrag"/>
            </w:pPr>
            <w:r w:rsidRPr="002B64A5">
              <w:rPr>
                <w:i/>
              </w:rPr>
              <w:t>3</w:t>
            </w:r>
            <w:r>
              <w:rPr>
                <w:i/>
              </w:rPr>
              <w:t>. </w:t>
            </w:r>
            <w:r w:rsidRPr="000F11DE">
              <w:t>enligt de</w:t>
            </w:r>
            <w:r>
              <w:rPr>
                <w:i/>
              </w:rPr>
              <w:t xml:space="preserve"> EU</w:t>
            </w:r>
            <w:r w:rsidRPr="002B64A5">
              <w:rPr>
                <w:i/>
              </w:rPr>
              <w:t xml:space="preserve">-bestämmelser </w:t>
            </w:r>
            <w:r w:rsidRPr="000F11DE">
              <w:t>som kompletteras av lagen.</w:t>
            </w:r>
          </w:p>
        </w:tc>
      </w:tr>
      <w:tr w:rsidR="00F71CC6" w14:paraId="6E3574EA" w14:textId="77777777" w:rsidTr="00F71CC6">
        <w:tc>
          <w:tcPr>
            <w:tcW w:w="2500" w:type="pct"/>
            <w:shd w:val="clear" w:color="auto" w:fill="auto"/>
            <w:tcMar>
              <w:left w:w="0" w:type="dxa"/>
            </w:tcMar>
          </w:tcPr>
          <w:p w14:paraId="36C2DB51" w14:textId="77777777" w:rsidR="00F71CC6" w:rsidRDefault="00AB307F" w:rsidP="00F71CC6">
            <w:pPr>
              <w:pStyle w:val="Brdtextmedindrag"/>
            </w:pPr>
            <w:r>
              <w:t xml:space="preserve">Detsamma gäller beslut som har meddelats av någon annan statlig förvaltningsmyndighet </w:t>
            </w:r>
            <w:r w:rsidRPr="00F8199C">
              <w:rPr>
                <w:i/>
              </w:rPr>
              <w:t>eller</w:t>
            </w:r>
            <w:r>
              <w:t xml:space="preserve"> av en officiell veterinär som förordnats enligt lagen (2009:1254) om officiella veterinärer.</w:t>
            </w:r>
          </w:p>
          <w:p w14:paraId="6C648239" w14:textId="77777777" w:rsidR="00F71CC6" w:rsidRDefault="00F71CC6" w:rsidP="00F71CC6">
            <w:pPr>
              <w:pStyle w:val="Brdtextmedindrag"/>
            </w:pPr>
          </w:p>
        </w:tc>
        <w:tc>
          <w:tcPr>
            <w:tcW w:w="2500" w:type="pct"/>
            <w:shd w:val="clear" w:color="auto" w:fill="auto"/>
            <w:tcMar>
              <w:right w:w="0" w:type="dxa"/>
            </w:tcMar>
          </w:tcPr>
          <w:p w14:paraId="66E4AFB4" w14:textId="77777777" w:rsidR="00F71CC6" w:rsidRDefault="00AB307F" w:rsidP="00F71CC6">
            <w:pPr>
              <w:pStyle w:val="Brdtextmedindrag"/>
            </w:pPr>
            <w:r>
              <w:t>Detsamma gäller beslut som har meddelats av någon annan statlig förvaltningsmyndighet, av en offi</w:t>
            </w:r>
            <w:r>
              <w:softHyphen/>
              <w:t>ciell veterinär som förordnats enligt lagen (2009:1254) om officiella veterinärer</w:t>
            </w:r>
            <w:r w:rsidRPr="00F8199C">
              <w:rPr>
                <w:i/>
              </w:rPr>
              <w:t>, av ett organ med delegerade uppgifter eller av en fysisk person som har delegerats vissa uppgifter.</w:t>
            </w:r>
          </w:p>
        </w:tc>
      </w:tr>
      <w:tr w:rsidR="00F71CC6" w14:paraId="422A7A3C" w14:textId="77777777" w:rsidTr="00F71CC6">
        <w:tc>
          <w:tcPr>
            <w:tcW w:w="2500" w:type="pct"/>
            <w:shd w:val="clear" w:color="auto" w:fill="auto"/>
            <w:tcMar>
              <w:left w:w="0" w:type="dxa"/>
            </w:tcMar>
          </w:tcPr>
          <w:p w14:paraId="13D31DC3" w14:textId="77777777" w:rsidR="00F71CC6" w:rsidRDefault="00AB307F" w:rsidP="00F71CC6">
            <w:pPr>
              <w:pStyle w:val="Brdtextmedindrag"/>
            </w:pPr>
            <w:r w:rsidRPr="00104968">
              <w:rPr>
                <w:i/>
              </w:rPr>
              <w:t>Livsmedelsverket ska föra det allmännas talan hos allmän förvaltningsdomstol, om det över</w:t>
            </w:r>
            <w:r>
              <w:rPr>
                <w:i/>
              </w:rPr>
              <w:softHyphen/>
            </w:r>
            <w:r w:rsidRPr="00104968">
              <w:rPr>
                <w:i/>
              </w:rPr>
              <w:t>klagade beslutet har med</w:t>
            </w:r>
            <w:r>
              <w:rPr>
                <w:i/>
              </w:rPr>
              <w:softHyphen/>
            </w:r>
            <w:r w:rsidRPr="00104968">
              <w:rPr>
                <w:i/>
              </w:rPr>
              <w:t>delats av en officiell veterinär.</w:t>
            </w:r>
          </w:p>
        </w:tc>
        <w:tc>
          <w:tcPr>
            <w:tcW w:w="2500" w:type="pct"/>
            <w:shd w:val="clear" w:color="auto" w:fill="auto"/>
            <w:tcMar>
              <w:right w:w="0" w:type="dxa"/>
            </w:tcMar>
          </w:tcPr>
          <w:p w14:paraId="252972EB" w14:textId="77777777" w:rsidR="00F71CC6" w:rsidRDefault="00AB307F" w:rsidP="00F71CC6">
            <w:pPr>
              <w:pStyle w:val="Brdtextmedindrag"/>
            </w:pPr>
            <w:r>
              <w:rPr>
                <w:i/>
              </w:rPr>
              <w:t>Beträffande vem som får över</w:t>
            </w:r>
            <w:r>
              <w:rPr>
                <w:i/>
              </w:rPr>
              <w:softHyphen/>
              <w:t>klaga beslut av organ eller fysiska personer gäller 42 § förvaltnings</w:t>
            </w:r>
            <w:r>
              <w:rPr>
                <w:i/>
              </w:rPr>
              <w:softHyphen/>
              <w:t>lagen.</w:t>
            </w:r>
          </w:p>
        </w:tc>
      </w:tr>
      <w:tr w:rsidR="00F71CC6" w14:paraId="3BE5C105" w14:textId="77777777" w:rsidTr="00F71CC6">
        <w:tc>
          <w:tcPr>
            <w:tcW w:w="5000" w:type="pct"/>
            <w:gridSpan w:val="2"/>
            <w:shd w:val="clear" w:color="auto" w:fill="auto"/>
            <w:tcMar>
              <w:left w:w="0" w:type="dxa"/>
            </w:tcMar>
          </w:tcPr>
          <w:p w14:paraId="72A039F8" w14:textId="77777777" w:rsidR="00F71CC6" w:rsidRDefault="00AB307F" w:rsidP="00F71CC6">
            <w:pPr>
              <w:pStyle w:val="Brdtextmedindrag"/>
            </w:pPr>
            <w:r>
              <w:t>Prövningstillstånd krävs vid överklagande till kammarrätten.</w:t>
            </w:r>
          </w:p>
          <w:p w14:paraId="07DCC7B3" w14:textId="77777777" w:rsidR="00F71CC6" w:rsidRDefault="00AB307F" w:rsidP="00F71CC6">
            <w:pPr>
              <w:pStyle w:val="Brdtextmedindrag"/>
              <w:rPr>
                <w:i/>
              </w:rPr>
            </w:pPr>
            <w:r>
              <w:t>Andra beslut av Livsmedels</w:t>
            </w:r>
            <w:r>
              <w:softHyphen/>
              <w:t>verket eller någon annan statlig förvaltnings</w:t>
            </w:r>
            <w:r>
              <w:softHyphen/>
              <w:t>myndighet får över</w:t>
            </w:r>
            <w:r>
              <w:softHyphen/>
              <w:t>klagas hos regeringen. För att kon</w:t>
            </w:r>
            <w:r>
              <w:softHyphen/>
              <w:t>sumenternas intresse ska kunna tillvaratas inom livsmedels</w:t>
            </w:r>
            <w:r>
              <w:softHyphen/>
              <w:t>området får ett sådant beslut överklagas av en organisation som är att anse som central arbetstagarorganisation enligt lagen (1976:580) om med</w:t>
            </w:r>
            <w:r>
              <w:softHyphen/>
              <w:t>bestämmande i arbetslivet eller en motsvarande samman</w:t>
            </w:r>
            <w:r>
              <w:softHyphen/>
              <w:t>slutning på arbetsgivarsidan.</w:t>
            </w:r>
          </w:p>
        </w:tc>
      </w:tr>
      <w:tr w:rsidR="00F71CC6" w14:paraId="66843C21" w14:textId="77777777" w:rsidTr="00F71CC6">
        <w:tc>
          <w:tcPr>
            <w:tcW w:w="5000" w:type="pct"/>
            <w:gridSpan w:val="2"/>
            <w:shd w:val="clear" w:color="auto" w:fill="auto"/>
            <w:tcMar>
              <w:left w:w="0" w:type="dxa"/>
            </w:tcMar>
          </w:tcPr>
          <w:p w14:paraId="32183A60" w14:textId="77777777" w:rsidR="00F71CC6" w:rsidRDefault="00F71CC6" w:rsidP="00F71CC6">
            <w:pPr>
              <w:pStyle w:val="Brdtextmedindrag"/>
            </w:pPr>
          </w:p>
        </w:tc>
      </w:tr>
      <w:tr w:rsidR="00F71CC6" w14:paraId="20F97C11" w14:textId="77777777" w:rsidTr="00F71CC6">
        <w:tc>
          <w:tcPr>
            <w:tcW w:w="2500" w:type="pct"/>
            <w:shd w:val="clear" w:color="auto" w:fill="auto"/>
            <w:tcMar>
              <w:left w:w="0" w:type="dxa"/>
            </w:tcMar>
          </w:tcPr>
          <w:p w14:paraId="782AAFFC" w14:textId="77777777" w:rsidR="00F71CC6" w:rsidRDefault="00F71CC6" w:rsidP="00F71CC6">
            <w:pPr>
              <w:pStyle w:val="Brdtextmedindrag"/>
            </w:pPr>
          </w:p>
        </w:tc>
        <w:tc>
          <w:tcPr>
            <w:tcW w:w="2500" w:type="pct"/>
            <w:shd w:val="clear" w:color="auto" w:fill="auto"/>
          </w:tcPr>
          <w:p w14:paraId="18AE4837" w14:textId="77777777" w:rsidR="00F71CC6" w:rsidRDefault="00AB307F" w:rsidP="00F71CC6">
            <w:pPr>
              <w:pStyle w:val="Brdtext"/>
              <w:rPr>
                <w:i/>
              </w:rPr>
            </w:pPr>
            <w:r>
              <w:rPr>
                <w:i/>
              </w:rPr>
              <w:t>32 a §</w:t>
            </w:r>
          </w:p>
          <w:p w14:paraId="71152E95" w14:textId="77777777" w:rsidR="00F71CC6" w:rsidRPr="00104968" w:rsidRDefault="00AB307F" w:rsidP="00F71CC6">
            <w:pPr>
              <w:pStyle w:val="Brdtextmedindrag"/>
              <w:rPr>
                <w:i/>
              </w:rPr>
            </w:pPr>
            <w:r w:rsidRPr="00104968">
              <w:rPr>
                <w:i/>
              </w:rPr>
              <w:t>Livsmedelsverket ska föra det allmännas talan hos allmän förvaltningsdomstol, om det över</w:t>
            </w:r>
            <w:r>
              <w:rPr>
                <w:i/>
              </w:rPr>
              <w:softHyphen/>
            </w:r>
            <w:r w:rsidRPr="00104968">
              <w:rPr>
                <w:i/>
              </w:rPr>
              <w:t>klagade beslutet har med</w:t>
            </w:r>
            <w:r>
              <w:rPr>
                <w:i/>
              </w:rPr>
              <w:softHyphen/>
            </w:r>
            <w:r w:rsidRPr="00104968">
              <w:rPr>
                <w:i/>
              </w:rPr>
              <w:t>delats av en officiell veterinär.</w:t>
            </w:r>
          </w:p>
          <w:p w14:paraId="54A90AB4" w14:textId="77777777" w:rsidR="00F71CC6" w:rsidRPr="00F8199C" w:rsidRDefault="00AB307F" w:rsidP="00F71CC6">
            <w:pPr>
              <w:pStyle w:val="Brdtextmedindrag"/>
              <w:rPr>
                <w:i/>
              </w:rPr>
            </w:pPr>
            <w:r w:rsidRPr="00F8199C">
              <w:rPr>
                <w:i/>
              </w:rPr>
              <w:t>Den myndighet som har dele</w:t>
            </w:r>
            <w:r>
              <w:rPr>
                <w:i/>
              </w:rPr>
              <w:softHyphen/>
            </w:r>
            <w:r w:rsidRPr="00F8199C">
              <w:rPr>
                <w:i/>
              </w:rPr>
              <w:t>gerat uppgiften att utöva offentlig kontroll eller annan offentlig verksamhet till ett organ eller till en fysisk person ska föra det allmännas talan hos allmän förvaltningsdomstol, om det över</w:t>
            </w:r>
            <w:r>
              <w:rPr>
                <w:i/>
              </w:rPr>
              <w:softHyphen/>
            </w:r>
            <w:r w:rsidRPr="00F8199C">
              <w:rPr>
                <w:i/>
              </w:rPr>
              <w:t>klagade beslutet har med</w:t>
            </w:r>
            <w:r>
              <w:rPr>
                <w:i/>
              </w:rPr>
              <w:softHyphen/>
            </w:r>
            <w:r w:rsidRPr="00F8199C">
              <w:rPr>
                <w:i/>
              </w:rPr>
              <w:t>delats av ett sådant organ eller en sådan fysisk person.</w:t>
            </w:r>
          </w:p>
          <w:p w14:paraId="740C8FE7" w14:textId="77777777" w:rsidR="00F71CC6" w:rsidRDefault="00AB307F" w:rsidP="00F71CC6">
            <w:pPr>
              <w:pStyle w:val="Brdtextmedindrag"/>
            </w:pPr>
            <w:r w:rsidRPr="00F8199C">
              <w:rPr>
                <w:i/>
              </w:rPr>
              <w:t>Bestämmelserna i lag</w:t>
            </w:r>
            <w:r>
              <w:rPr>
                <w:i/>
              </w:rPr>
              <w:t>en</w:t>
            </w:r>
            <w:r w:rsidRPr="00F8199C">
              <w:rPr>
                <w:i/>
              </w:rPr>
              <w:t xml:space="preserve"> (1986:1142) om överklagande av beslut av enskilda organ med offentliga förvaltningsuppgifter ska gälla även för överklagande av beslut som har meddelats av en fysisk person.</w:t>
            </w:r>
          </w:p>
        </w:tc>
      </w:tr>
    </w:tbl>
    <w:p w14:paraId="1E19686D" w14:textId="77777777" w:rsidR="00F71CC6" w:rsidRPr="00811E52" w:rsidRDefault="00AB307F" w:rsidP="00F71CC6">
      <w:pPr>
        <w:pStyle w:val="Slutstreck"/>
      </w:pPr>
      <w:r w:rsidRPr="00811E52">
        <w:t>                      </w:t>
      </w:r>
    </w:p>
    <w:p w14:paraId="4FC7E5AE" w14:textId="77777777" w:rsidR="00F71CC6" w:rsidRPr="00830602" w:rsidRDefault="00AB307F" w:rsidP="00F71CC6">
      <w:pPr>
        <w:pStyle w:val="Brdtextmedindrag"/>
      </w:pPr>
      <w:r w:rsidRPr="000248E8">
        <w:t>Denna lag träder i kraft den 14 december 2019</w:t>
      </w:r>
      <w:r>
        <w:t>.</w:t>
      </w:r>
    </w:p>
    <w:p w14:paraId="42C31402" w14:textId="77777777" w:rsidR="00F71CC6" w:rsidRPr="00C57856" w:rsidRDefault="00F71CC6" w:rsidP="00F71CC6">
      <w:pPr>
        <w:pStyle w:val="Brdtextmedindrag"/>
      </w:pPr>
    </w:p>
    <w:p w14:paraId="50E37BB9" w14:textId="77777777" w:rsidR="00F71CC6" w:rsidRDefault="00F71CC6" w:rsidP="00F71CC6">
      <w:pPr>
        <w:pStyle w:val="Brdtextmedindrag"/>
        <w:ind w:firstLine="0"/>
        <w:jc w:val="left"/>
        <w:sectPr w:rsidR="00F71CC6" w:rsidSect="00F71CC6">
          <w:headerReference w:type="even" r:id="rId102"/>
          <w:headerReference w:type="default" r:id="rId103"/>
          <w:footerReference w:type="even" r:id="rId104"/>
          <w:footerReference w:type="default" r:id="rId105"/>
          <w:footerReference w:type="first" r:id="rId106"/>
          <w:footnotePr>
            <w:numRestart w:val="eachSect"/>
          </w:footnotePr>
          <w:pgSz w:w="9356" w:h="13721" w:code="9"/>
          <w:pgMar w:top="794" w:right="2438" w:bottom="1191" w:left="1021" w:header="0" w:footer="709" w:gutter="0"/>
          <w:cols w:space="708"/>
          <w:docGrid w:linePitch="360"/>
        </w:sectPr>
      </w:pPr>
    </w:p>
    <w:p w14:paraId="420E50BB" w14:textId="77777777" w:rsidR="00F71CC6" w:rsidRDefault="00AB307F" w:rsidP="00F71CC6">
      <w:pPr>
        <w:pStyle w:val="Rubrik2utannumrering"/>
      </w:pPr>
      <w:r w:rsidRPr="002240AE">
        <w:t>Förslag till lag om ändring i lagen (2006:805) om foder och animaliska biprodukter</w:t>
      </w:r>
    </w:p>
    <w:p w14:paraId="3A3BFEAF" w14:textId="77777777" w:rsidR="00F71CC6" w:rsidRPr="002240AE" w:rsidRDefault="00AB307F" w:rsidP="00F71CC6">
      <w:pPr>
        <w:pStyle w:val="Brdtext"/>
        <w:rPr>
          <w:i/>
        </w:rPr>
      </w:pPr>
      <w:r w:rsidRPr="002240AE">
        <w:t>Härigenom föreskrivs i fråga om lagen (2006:805) om foder och animaliska biprodukter</w:t>
      </w:r>
    </w:p>
    <w:p w14:paraId="2AA656DE" w14:textId="77777777" w:rsidR="00F71CC6" w:rsidRPr="002240AE" w:rsidRDefault="00AB307F" w:rsidP="00F71CC6">
      <w:pPr>
        <w:pStyle w:val="Brdtextmedindrag"/>
      </w:pPr>
      <w:r w:rsidRPr="002240AE">
        <w:rPr>
          <w:i/>
        </w:rPr>
        <w:t>dels</w:t>
      </w:r>
      <w:r w:rsidRPr="002240AE">
        <w:t xml:space="preserve"> att rubriken närmast före 13 § ska utgå,</w:t>
      </w:r>
    </w:p>
    <w:p w14:paraId="4A5F4D94" w14:textId="77777777" w:rsidR="00F71CC6" w:rsidRPr="002240AE" w:rsidRDefault="00AB307F" w:rsidP="00F71CC6">
      <w:pPr>
        <w:pStyle w:val="Brdtextmedindrag"/>
      </w:pPr>
      <w:r w:rsidRPr="002240AE">
        <w:rPr>
          <w:i/>
        </w:rPr>
        <w:t>dels</w:t>
      </w:r>
      <w:r w:rsidRPr="002240AE">
        <w:t xml:space="preserve"> att 2, </w:t>
      </w:r>
      <w:r w:rsidRPr="002240AE">
        <w:rPr>
          <w:rStyle w:val="BrdtextChar"/>
          <w:rFonts w:eastAsiaTheme="minorHAnsi"/>
        </w:rPr>
        <w:t xml:space="preserve">12, 16–20, 21, 22, </w:t>
      </w:r>
      <w:r w:rsidRPr="002240AE">
        <w:t>28 och 32 §§ och rubrikerna närmast före 12, 16, 20 och 22 §§ ska ha följande lydelse,</w:t>
      </w:r>
    </w:p>
    <w:p w14:paraId="452FF2D1" w14:textId="1D41DBDA" w:rsidR="00F71CC6" w:rsidRDefault="00AB307F" w:rsidP="00F71CC6">
      <w:pPr>
        <w:pStyle w:val="Brdtextmedindrag"/>
      </w:pPr>
      <w:r w:rsidRPr="002240AE">
        <w:rPr>
          <w:i/>
        </w:rPr>
        <w:t>dels</w:t>
      </w:r>
      <w:r w:rsidRPr="002240AE">
        <w:t xml:space="preserve"> att det ska införas sex nya paragrafer, 12 a, 15, 20 a, 24 a, 24 b och 32</w:t>
      </w:r>
      <w:r>
        <w:t> </w:t>
      </w:r>
      <w:r w:rsidRPr="002240AE">
        <w:t>a §§, och närmast före 12 a, 15, 20 a, 24 a och 24 b §§ nya rubriker av följande lydelse</w:t>
      </w:r>
      <w:r>
        <w:t>.</w:t>
      </w:r>
    </w:p>
    <w:p w14:paraId="5B8323C6" w14:textId="77777777" w:rsidR="00F71CC6" w:rsidRPr="002240AE"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2085E59" w14:textId="77777777" w:rsidTr="00F71CC6">
        <w:tc>
          <w:tcPr>
            <w:tcW w:w="2500" w:type="pct"/>
            <w:shd w:val="clear" w:color="auto" w:fill="auto"/>
            <w:tcMar>
              <w:left w:w="0" w:type="dxa"/>
            </w:tcMar>
          </w:tcPr>
          <w:p w14:paraId="510059B1"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157DB152" w14:textId="77777777" w:rsidR="00F71CC6" w:rsidRPr="000E6F0B" w:rsidRDefault="00AB307F" w:rsidP="00F71CC6">
            <w:pPr>
              <w:pStyle w:val="Brdtext"/>
              <w:rPr>
                <w:i/>
              </w:rPr>
            </w:pPr>
            <w:r w:rsidRPr="000E6F0B">
              <w:rPr>
                <w:i/>
              </w:rPr>
              <w:t>Föreslagen lydelse</w:t>
            </w:r>
          </w:p>
        </w:tc>
      </w:tr>
    </w:tbl>
    <w:p w14:paraId="661841B7" w14:textId="77777777" w:rsidR="00F71CC6" w:rsidRPr="00D477A5" w:rsidRDefault="00F71CC6" w:rsidP="00F71CC6">
      <w:pPr>
        <w:pStyle w:val="Brdtextmedindrag"/>
      </w:pPr>
    </w:p>
    <w:p w14:paraId="4B9DEAF6" w14:textId="77777777" w:rsidR="00F71CC6" w:rsidRDefault="00AB307F" w:rsidP="00F71CC6">
      <w:pPr>
        <w:pStyle w:val="Brdtext"/>
        <w:jc w:val="center"/>
      </w:pPr>
      <w:r>
        <w:t>2 §</w:t>
      </w:r>
      <w:r>
        <w:rPr>
          <w:rStyle w:val="Fotnotsreferens"/>
        </w:rPr>
        <w:footnoteReference w:id="91"/>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A06B248" w14:textId="77777777" w:rsidTr="00F71CC6">
        <w:tc>
          <w:tcPr>
            <w:tcW w:w="2500" w:type="pct"/>
            <w:shd w:val="clear" w:color="auto" w:fill="auto"/>
            <w:tcMar>
              <w:left w:w="0" w:type="dxa"/>
            </w:tcMar>
          </w:tcPr>
          <w:p w14:paraId="044BC546" w14:textId="77777777" w:rsidR="00F71CC6" w:rsidRDefault="00AB307F" w:rsidP="00F71CC6">
            <w:pPr>
              <w:pStyle w:val="Brdtextmedindrag"/>
            </w:pPr>
            <w:r w:rsidRPr="00D504B5">
              <w:rPr>
                <w:i/>
              </w:rPr>
              <w:t>Uttrycken</w:t>
            </w:r>
            <w:r w:rsidRPr="00D504B5">
              <w:t xml:space="preserve"> foder och utsläpp</w:t>
            </w:r>
            <w:r>
              <w:softHyphen/>
            </w:r>
            <w:r w:rsidRPr="00D504B5">
              <w:t>ande på mark</w:t>
            </w:r>
            <w:r w:rsidRPr="00D504B5">
              <w:softHyphen/>
              <w:t xml:space="preserve">naden av foder </w:t>
            </w:r>
            <w:r>
              <w:rPr>
                <w:i/>
              </w:rPr>
              <w:t xml:space="preserve">har i denna lag </w:t>
            </w:r>
            <w:r w:rsidRPr="00D504B5">
              <w:t xml:space="preserve">samma </w:t>
            </w:r>
            <w:r>
              <w:t xml:space="preserve">betydelse </w:t>
            </w:r>
            <w:r w:rsidRPr="00D504B5">
              <w:t>som i Europaparlamentets och rådets förordning (EG) nr 178/2002 av den 28 januari 2002 om allmänna principer och krav för livsme</w:t>
            </w:r>
            <w:r>
              <w:softHyphen/>
            </w:r>
            <w:r w:rsidRPr="00D504B5">
              <w:t>delslagstiftning, om inrättande av Europeiska myn</w:t>
            </w:r>
            <w:r>
              <w:softHyphen/>
            </w:r>
            <w:r w:rsidRPr="00D504B5">
              <w:t>dig</w:t>
            </w:r>
            <w:r>
              <w:softHyphen/>
            </w:r>
            <w:r w:rsidRPr="00D504B5">
              <w:t>heten för livsmedels</w:t>
            </w:r>
            <w:r>
              <w:softHyphen/>
            </w:r>
            <w:r w:rsidRPr="00D504B5">
              <w:t>säkerhet och om för</w:t>
            </w:r>
            <w:r>
              <w:softHyphen/>
            </w:r>
            <w:r w:rsidRPr="00D504B5">
              <w:t>faran</w:t>
            </w:r>
            <w:r w:rsidRPr="00D504B5">
              <w:softHyphen/>
              <w:t>den i frågor som gäller livs</w:t>
            </w:r>
            <w:r>
              <w:softHyphen/>
            </w:r>
            <w:r w:rsidRPr="00D504B5">
              <w:t>medelssäkerhet.</w:t>
            </w:r>
          </w:p>
        </w:tc>
        <w:tc>
          <w:tcPr>
            <w:tcW w:w="2500" w:type="pct"/>
            <w:shd w:val="clear" w:color="auto" w:fill="auto"/>
            <w:tcMar>
              <w:right w:w="0" w:type="dxa"/>
            </w:tcMar>
          </w:tcPr>
          <w:p w14:paraId="69DBC31A" w14:textId="77777777" w:rsidR="00F71CC6" w:rsidRDefault="00AB307F" w:rsidP="00F71CC6">
            <w:pPr>
              <w:pStyle w:val="Brdtextmedindrag"/>
              <w:rPr>
                <w:i/>
              </w:rPr>
            </w:pPr>
            <w:r>
              <w:rPr>
                <w:i/>
              </w:rPr>
              <w:t xml:space="preserve">I denna lag betyder </w:t>
            </w:r>
          </w:p>
          <w:p w14:paraId="2ED8B0E3" w14:textId="77777777" w:rsidR="00F71CC6" w:rsidRDefault="00AB307F" w:rsidP="00F71CC6">
            <w:pPr>
              <w:pStyle w:val="Brdtextmedindrag"/>
            </w:pPr>
            <w:r>
              <w:rPr>
                <w:i/>
              </w:rPr>
              <w:t>1. u</w:t>
            </w:r>
            <w:r w:rsidRPr="00D504B5">
              <w:rPr>
                <w:i/>
              </w:rPr>
              <w:t>ttrycken</w:t>
            </w:r>
            <w:r w:rsidRPr="00D504B5">
              <w:t xml:space="preserve"> foder och utsläp</w:t>
            </w:r>
            <w:r>
              <w:softHyphen/>
            </w:r>
            <w:r w:rsidRPr="00D504B5">
              <w:t xml:space="preserve">pande på marknaden av foder samma </w:t>
            </w:r>
            <w:r w:rsidRPr="00BE05E8">
              <w:rPr>
                <w:i/>
              </w:rPr>
              <w:t>sak</w:t>
            </w:r>
            <w:r w:rsidRPr="00D504B5">
              <w:t xml:space="preserve"> som i Europa</w:t>
            </w:r>
            <w:r>
              <w:softHyphen/>
            </w:r>
            <w:r w:rsidRPr="00D504B5">
              <w:t>parlamentets och rådets förordning (EG) nr 178/2002 av den 28 januari 2002 om allmänna principer och krav för livsme</w:t>
            </w:r>
            <w:r>
              <w:softHyphen/>
            </w:r>
            <w:r w:rsidRPr="00D504B5">
              <w:t>delslagstiftning, om inrät</w:t>
            </w:r>
            <w:r>
              <w:softHyphen/>
            </w:r>
            <w:r w:rsidRPr="00D504B5">
              <w:t>tande av Europeiska myndig</w:t>
            </w:r>
            <w:r>
              <w:softHyphen/>
            </w:r>
            <w:r w:rsidRPr="00D504B5">
              <w:t>heten för livsmedels</w:t>
            </w:r>
            <w:r>
              <w:softHyphen/>
            </w:r>
            <w:r w:rsidRPr="00D504B5">
              <w:t>säkerhet och om för</w:t>
            </w:r>
            <w:r>
              <w:softHyphen/>
            </w:r>
            <w:r w:rsidRPr="00D504B5">
              <w:t>faran</w:t>
            </w:r>
            <w:r w:rsidRPr="00D504B5">
              <w:softHyphen/>
              <w:t>den i frågor som gäller livs</w:t>
            </w:r>
            <w:r>
              <w:softHyphen/>
            </w:r>
            <w:r w:rsidRPr="00D504B5">
              <w:t>medelssäkerhet</w:t>
            </w:r>
            <w:r>
              <w:t xml:space="preserve">, </w:t>
            </w:r>
          </w:p>
        </w:tc>
      </w:tr>
      <w:tr w:rsidR="00F71CC6" w14:paraId="7A49075C" w14:textId="77777777" w:rsidTr="00F71CC6">
        <w:tc>
          <w:tcPr>
            <w:tcW w:w="2500" w:type="pct"/>
            <w:shd w:val="clear" w:color="auto" w:fill="auto"/>
            <w:tcMar>
              <w:left w:w="0" w:type="dxa"/>
            </w:tcMar>
          </w:tcPr>
          <w:p w14:paraId="7DF2485F" w14:textId="77777777" w:rsidR="00F71CC6" w:rsidRPr="00F41CA5" w:rsidRDefault="00AB307F" w:rsidP="00F71CC6">
            <w:pPr>
              <w:pStyle w:val="Brdtextmedindrag"/>
            </w:pPr>
            <w:r w:rsidRPr="00F41CA5">
              <w:t xml:space="preserve">Uttrycket primärproduktion av foder </w:t>
            </w:r>
            <w:r w:rsidRPr="00F41CA5">
              <w:rPr>
                <w:i/>
              </w:rPr>
              <w:t>har i lagen</w:t>
            </w:r>
            <w:r w:rsidRPr="00F41CA5">
              <w:t xml:space="preserve"> samma </w:t>
            </w:r>
            <w:r w:rsidRPr="00F41CA5">
              <w:rPr>
                <w:i/>
              </w:rPr>
              <w:t>bety</w:t>
            </w:r>
            <w:r w:rsidRPr="00F41CA5">
              <w:rPr>
                <w:i/>
              </w:rPr>
              <w:softHyphen/>
              <w:t>delse</w:t>
            </w:r>
            <w:r w:rsidRPr="00F41CA5">
              <w:t xml:space="preserve"> som i Europaparlamentets och rådets förordning (EG) nr 183/2005 av den 12 januari 2005 om fast</w:t>
            </w:r>
            <w:r>
              <w:softHyphen/>
            </w:r>
            <w:r w:rsidRPr="00F41CA5">
              <w:t>ställande av krav för foderhygien.</w:t>
            </w:r>
          </w:p>
        </w:tc>
        <w:tc>
          <w:tcPr>
            <w:tcW w:w="2500" w:type="pct"/>
            <w:shd w:val="clear" w:color="auto" w:fill="auto"/>
            <w:tcMar>
              <w:right w:w="0" w:type="dxa"/>
            </w:tcMar>
          </w:tcPr>
          <w:p w14:paraId="52CF6B02" w14:textId="77777777" w:rsidR="00F71CC6" w:rsidRPr="00F41CA5" w:rsidRDefault="00AB307F" w:rsidP="00F71CC6">
            <w:pPr>
              <w:pStyle w:val="Brdtextmedindrag"/>
            </w:pPr>
            <w:r w:rsidRPr="00F41CA5">
              <w:rPr>
                <w:i/>
              </w:rPr>
              <w:t>2</w:t>
            </w:r>
            <w:r w:rsidRPr="00F41CA5">
              <w:t>. uttrycket primärproduk</w:t>
            </w:r>
            <w:r w:rsidRPr="00F41CA5">
              <w:softHyphen/>
              <w:t>tion av foder</w:t>
            </w:r>
            <w:r w:rsidRPr="00F41CA5">
              <w:rPr>
                <w:i/>
              </w:rPr>
              <w:t xml:space="preserve"> </w:t>
            </w:r>
            <w:r w:rsidRPr="00F41CA5">
              <w:t>samma</w:t>
            </w:r>
            <w:r w:rsidRPr="00F41CA5">
              <w:rPr>
                <w:i/>
              </w:rPr>
              <w:t xml:space="preserve"> sak</w:t>
            </w:r>
            <w:r w:rsidRPr="00F41CA5">
              <w:t xml:space="preserve"> som i Europa</w:t>
            </w:r>
            <w:r>
              <w:softHyphen/>
            </w:r>
            <w:r w:rsidRPr="00F41CA5">
              <w:t>parlamentets och rådets förordning (EG) nr 183/2005 av den 12 januari 2005 om fast</w:t>
            </w:r>
            <w:r w:rsidRPr="00F41CA5">
              <w:softHyphen/>
              <w:t>ställande av krav för foder</w:t>
            </w:r>
            <w:r w:rsidRPr="00F41CA5">
              <w:softHyphen/>
              <w:t>hygien,</w:t>
            </w:r>
          </w:p>
        </w:tc>
      </w:tr>
      <w:tr w:rsidR="00F71CC6" w14:paraId="77A3E409" w14:textId="77777777" w:rsidTr="00F71CC6">
        <w:tc>
          <w:tcPr>
            <w:tcW w:w="2500" w:type="pct"/>
            <w:shd w:val="clear" w:color="auto" w:fill="auto"/>
            <w:tcMar>
              <w:left w:w="0" w:type="dxa"/>
            </w:tcMar>
          </w:tcPr>
          <w:p w14:paraId="5EAC5A3E" w14:textId="77777777" w:rsidR="00F71CC6" w:rsidRDefault="00AB307F" w:rsidP="00F71CC6">
            <w:pPr>
              <w:pStyle w:val="Brdtextmedindrag"/>
            </w:pPr>
            <w:r w:rsidRPr="003C5FCA">
              <w:t>Uttrycken animaliska bi</w:t>
            </w:r>
            <w:r>
              <w:softHyphen/>
            </w:r>
            <w:r w:rsidRPr="003C5FCA">
              <w:t>produkter och därav framställda pro</w:t>
            </w:r>
            <w:r w:rsidRPr="003C5FCA">
              <w:softHyphen/>
              <w:t xml:space="preserve">dukter samt utsläppande på marknaden av dessa produkter </w:t>
            </w:r>
            <w:r>
              <w:rPr>
                <w:i/>
              </w:rPr>
              <w:t>har i lagen</w:t>
            </w:r>
            <w:r w:rsidRPr="003C5FCA">
              <w:t xml:space="preserve"> samma </w:t>
            </w:r>
            <w:r>
              <w:rPr>
                <w:i/>
              </w:rPr>
              <w:t>betydelse</w:t>
            </w:r>
            <w:r w:rsidRPr="003C5FCA">
              <w:t xml:space="preserve"> som i Europaparlamentets och rådets förordning (EG) nr 1069/2009 av den 21 oktober 2009 om hälso</w:t>
            </w:r>
            <w:r>
              <w:softHyphen/>
            </w:r>
            <w:r w:rsidRPr="003C5FCA">
              <w:t>bestämmelser för animaliska bi</w:t>
            </w:r>
            <w:r>
              <w:softHyphen/>
            </w:r>
            <w:r w:rsidRPr="003C5FCA">
              <w:t>produkter och därav framställda produkter som inte är avsedda att användas som livs</w:t>
            </w:r>
            <w:r>
              <w:softHyphen/>
            </w:r>
            <w:r w:rsidRPr="003C5FCA">
              <w:t>medel och om upphävande av för</w:t>
            </w:r>
            <w:r w:rsidRPr="003C5FCA">
              <w:softHyphen/>
              <w:t>ordning (EG) nr 1774/2002 (förordning om ani</w:t>
            </w:r>
            <w:r>
              <w:softHyphen/>
            </w:r>
            <w:r w:rsidRPr="003C5FCA">
              <w:t>maliska bi</w:t>
            </w:r>
            <w:r>
              <w:softHyphen/>
            </w:r>
            <w:r w:rsidRPr="003C5FCA">
              <w:t>produk</w:t>
            </w:r>
            <w:r w:rsidRPr="003C5FCA">
              <w:softHyphen/>
              <w:t>ter).</w:t>
            </w:r>
          </w:p>
        </w:tc>
        <w:tc>
          <w:tcPr>
            <w:tcW w:w="2500" w:type="pct"/>
            <w:shd w:val="clear" w:color="auto" w:fill="auto"/>
            <w:tcMar>
              <w:right w:w="0" w:type="dxa"/>
            </w:tcMar>
          </w:tcPr>
          <w:p w14:paraId="150EE640" w14:textId="77777777" w:rsidR="00F71CC6" w:rsidRDefault="00AB307F" w:rsidP="00F71CC6">
            <w:pPr>
              <w:pStyle w:val="Brdtextmedindrag"/>
            </w:pPr>
            <w:r w:rsidRPr="00F8199C">
              <w:rPr>
                <w:i/>
              </w:rPr>
              <w:t>3.</w:t>
            </w:r>
            <w:r>
              <w:t> u</w:t>
            </w:r>
            <w:r w:rsidRPr="003C5FCA">
              <w:t>ttrycken animaliska bi</w:t>
            </w:r>
            <w:r>
              <w:softHyphen/>
            </w:r>
            <w:r w:rsidRPr="003C5FCA">
              <w:t>produkter och därav framställda pro</w:t>
            </w:r>
            <w:r w:rsidRPr="003C5FCA">
              <w:softHyphen/>
              <w:t xml:space="preserve">dukter samt utsläppande på marknaden av dessa produkter samma </w:t>
            </w:r>
            <w:r w:rsidRPr="000012EA">
              <w:rPr>
                <w:i/>
              </w:rPr>
              <w:t>sak</w:t>
            </w:r>
            <w:r w:rsidRPr="003C5FCA">
              <w:t xml:space="preserve"> som i Europa</w:t>
            </w:r>
            <w:r>
              <w:softHyphen/>
            </w:r>
            <w:r w:rsidRPr="003C5FCA">
              <w:t>parlamentets och rådets förord</w:t>
            </w:r>
            <w:r>
              <w:softHyphen/>
            </w:r>
            <w:r w:rsidRPr="003C5FCA">
              <w:t>ning (EG) nr 1069/2009 av den 21 oktober 2009 om hälsobestäm</w:t>
            </w:r>
            <w:r>
              <w:softHyphen/>
            </w:r>
            <w:r w:rsidRPr="003C5FCA">
              <w:t>melser för animaliska biprodukter och därav framställda produkter som inte är avsedda att användas som livsmedel och om upphävande av för</w:t>
            </w:r>
            <w:r w:rsidRPr="003C5FCA">
              <w:softHyphen/>
              <w:t>ordning (EG) nr 1774/2002 (förordning om animaliska bipro</w:t>
            </w:r>
            <w:r>
              <w:softHyphen/>
            </w:r>
            <w:r w:rsidRPr="003C5FCA">
              <w:t>duk</w:t>
            </w:r>
            <w:r w:rsidRPr="003C5FCA">
              <w:softHyphen/>
              <w:t>ter)</w:t>
            </w:r>
            <w:r>
              <w:t xml:space="preserve">, och </w:t>
            </w:r>
          </w:p>
        </w:tc>
      </w:tr>
      <w:tr w:rsidR="00F71CC6" w14:paraId="6B6D610B" w14:textId="77777777" w:rsidTr="00F71CC6">
        <w:tc>
          <w:tcPr>
            <w:tcW w:w="2500" w:type="pct"/>
            <w:shd w:val="clear" w:color="auto" w:fill="auto"/>
            <w:tcMar>
              <w:left w:w="0" w:type="dxa"/>
            </w:tcMar>
          </w:tcPr>
          <w:p w14:paraId="657035B6" w14:textId="77777777" w:rsidR="00F71CC6" w:rsidRPr="003C5FCA" w:rsidRDefault="00F71CC6" w:rsidP="00F71CC6">
            <w:pPr>
              <w:pStyle w:val="Brdtextmedindrag"/>
            </w:pPr>
          </w:p>
        </w:tc>
        <w:tc>
          <w:tcPr>
            <w:tcW w:w="2500" w:type="pct"/>
            <w:shd w:val="clear" w:color="auto" w:fill="auto"/>
            <w:tcMar>
              <w:right w:w="0" w:type="dxa"/>
            </w:tcMar>
          </w:tcPr>
          <w:p w14:paraId="1CC97E7B" w14:textId="77777777" w:rsidR="00F71CC6" w:rsidRPr="00D13D62" w:rsidRDefault="00AB307F" w:rsidP="00F71CC6">
            <w:pPr>
              <w:pStyle w:val="Brdtextmedindrag"/>
              <w:rPr>
                <w:i/>
              </w:rPr>
            </w:pPr>
            <w:bookmarkStart w:id="700" w:name="_Hlk518385312"/>
            <w:r w:rsidRPr="00D13D62">
              <w:rPr>
                <w:i/>
              </w:rPr>
              <w:t xml:space="preserve">4. uttrycken </w:t>
            </w:r>
          </w:p>
          <w:p w14:paraId="7905F5B8" w14:textId="77777777" w:rsidR="00F71CC6" w:rsidRDefault="00AB307F" w:rsidP="00F71CC6">
            <w:pPr>
              <w:pStyle w:val="Brdtextmedindrag"/>
              <w:rPr>
                <w:i/>
              </w:rPr>
            </w:pPr>
            <w:r>
              <w:rPr>
                <w:i/>
              </w:rPr>
              <w:t xml:space="preserve">- </w:t>
            </w:r>
            <w:r w:rsidRPr="003C5FCA">
              <w:rPr>
                <w:i/>
              </w:rPr>
              <w:t xml:space="preserve">offentlig kontroll, </w:t>
            </w:r>
          </w:p>
          <w:p w14:paraId="74B08728" w14:textId="77777777" w:rsidR="00F71CC6" w:rsidRDefault="00AB307F" w:rsidP="00F71CC6">
            <w:pPr>
              <w:pStyle w:val="Brdtextmedindrag"/>
              <w:rPr>
                <w:i/>
              </w:rPr>
            </w:pPr>
            <w:r>
              <w:rPr>
                <w:i/>
              </w:rPr>
              <w:t xml:space="preserve">- </w:t>
            </w:r>
            <w:r w:rsidRPr="003C5FCA">
              <w:rPr>
                <w:i/>
              </w:rPr>
              <w:t>annan offentlig verksamhet</w:t>
            </w:r>
            <w:r>
              <w:rPr>
                <w:i/>
              </w:rPr>
              <w:t>, och</w:t>
            </w:r>
            <w:r w:rsidRPr="003C5FCA">
              <w:rPr>
                <w:i/>
              </w:rPr>
              <w:t xml:space="preserve"> </w:t>
            </w:r>
          </w:p>
          <w:p w14:paraId="333DF85A" w14:textId="77777777" w:rsidR="00F71CC6" w:rsidRPr="00F8199C" w:rsidRDefault="00AB307F" w:rsidP="00F71CC6">
            <w:pPr>
              <w:pStyle w:val="Brdtextmedindrag"/>
              <w:rPr>
                <w:i/>
              </w:rPr>
            </w:pPr>
            <w:r>
              <w:rPr>
                <w:i/>
              </w:rPr>
              <w:t xml:space="preserve">- </w:t>
            </w:r>
            <w:r w:rsidRPr="003C5FCA">
              <w:rPr>
                <w:i/>
              </w:rPr>
              <w:t>organ med delegerade uppgifter samma sak som i Euro</w:t>
            </w:r>
            <w:r w:rsidRPr="003C5FCA">
              <w:rPr>
                <w:i/>
              </w:rPr>
              <w:softHyphen/>
              <w:t>pa</w:t>
            </w:r>
            <w:r>
              <w:rPr>
                <w:i/>
              </w:rPr>
              <w:softHyphen/>
            </w:r>
            <w:r w:rsidRPr="003C5FCA">
              <w:rPr>
                <w:i/>
              </w:rPr>
              <w:t>parlamentets och rådets för</w:t>
            </w:r>
            <w:r w:rsidRPr="003C5FCA">
              <w:rPr>
                <w:i/>
              </w:rPr>
              <w:softHyphen/>
              <w:t>ord</w:t>
            </w:r>
            <w:r>
              <w:rPr>
                <w:i/>
              </w:rPr>
              <w:softHyphen/>
            </w:r>
            <w:r w:rsidRPr="003C5FCA">
              <w:rPr>
                <w:i/>
              </w:rPr>
              <w:t>ning (EU) 2017/625 av den 15 mars 2017 om offentlig kon</w:t>
            </w:r>
            <w:r w:rsidRPr="003C5FCA">
              <w:rPr>
                <w:i/>
              </w:rPr>
              <w:softHyphen/>
              <w:t>troll och annan offentlig verk</w:t>
            </w:r>
            <w:r w:rsidRPr="003C5FCA">
              <w:rPr>
                <w:i/>
              </w:rPr>
              <w:softHyphen/>
              <w:t>samhet för att säkerställa tillämp</w:t>
            </w:r>
            <w:r w:rsidRPr="003C5FCA">
              <w:rPr>
                <w:i/>
              </w:rPr>
              <w:softHyphen/>
              <w:t>ningen av livsmedels- och foder</w:t>
            </w:r>
            <w:r w:rsidRPr="003C5FCA">
              <w:rPr>
                <w:i/>
              </w:rPr>
              <w:softHyphen/>
              <w:t>lagstift</w:t>
            </w:r>
            <w:r>
              <w:rPr>
                <w:i/>
              </w:rPr>
              <w:softHyphen/>
            </w:r>
            <w:r w:rsidRPr="003C5FCA">
              <w:rPr>
                <w:i/>
              </w:rPr>
              <w:t>ningen och av bestämmel</w:t>
            </w:r>
            <w:r w:rsidRPr="003C5FCA">
              <w:rPr>
                <w:i/>
              </w:rPr>
              <w:softHyphen/>
              <w:t>ser om djurs hälsa och djurskydd, växt</w:t>
            </w:r>
            <w:r>
              <w:rPr>
                <w:i/>
              </w:rPr>
              <w:softHyphen/>
            </w:r>
            <w:r w:rsidRPr="003C5FCA">
              <w:rPr>
                <w:i/>
              </w:rPr>
              <w:t>skydd och växtskyddsmedel samt om ändring av Europapar</w:t>
            </w:r>
            <w:r w:rsidRPr="003C5FCA">
              <w:rPr>
                <w:i/>
              </w:rPr>
              <w:softHyphen/>
              <w:t>lamen</w:t>
            </w:r>
            <w:r>
              <w:rPr>
                <w:i/>
              </w:rPr>
              <w:softHyphen/>
            </w:r>
            <w:r w:rsidRPr="003C5FCA">
              <w:rPr>
                <w:i/>
              </w:rPr>
              <w:t>tets och rådets förord</w:t>
            </w:r>
            <w:r w:rsidRPr="003C5FCA">
              <w:rPr>
                <w:i/>
              </w:rPr>
              <w:softHyphen/>
              <w:t>ningar (EG) nr</w:t>
            </w:r>
            <w:r>
              <w:rPr>
                <w:i/>
              </w:rPr>
              <w:t xml:space="preserve"> </w:t>
            </w:r>
            <w:r w:rsidRPr="003C5FCA">
              <w:rPr>
                <w:i/>
              </w:rPr>
              <w:t>999/2001, (EG) nr 396/2005, (EG) nr 1069/2009, (EG) nr 1107/2009, (EU) nr 1151/2012, (EU) nr 652/2014, (EU) 2016/429 och (EU) 2016/2031, rådets förord</w:t>
            </w:r>
            <w:r w:rsidRPr="003C5FCA">
              <w:rPr>
                <w:i/>
              </w:rPr>
              <w:softHyphen/>
              <w:t xml:space="preserve">ningar (EG) nr 1/2005 och (EG) nr 1099/2009 och rådets </w:t>
            </w:r>
            <w:r w:rsidRPr="003C5FCA">
              <w:rPr>
                <w:i/>
                <w:spacing w:val="-4"/>
              </w:rPr>
              <w:t>direktiv 98/58/EG, 1999/74/EG,2007/43/EG, 2008/119/EG</w:t>
            </w:r>
            <w:r w:rsidRPr="003C5FCA">
              <w:rPr>
                <w:i/>
              </w:rPr>
              <w:t xml:space="preserve"> och 2008/120/EG och om upphä</w:t>
            </w:r>
            <w:r w:rsidRPr="003C5FCA">
              <w:rPr>
                <w:i/>
              </w:rPr>
              <w:softHyphen/>
              <w:t>vande av Europa</w:t>
            </w:r>
            <w:r>
              <w:rPr>
                <w:i/>
              </w:rPr>
              <w:softHyphen/>
            </w:r>
            <w:r w:rsidRPr="003C5FCA">
              <w:rPr>
                <w:i/>
              </w:rPr>
              <w:t>parlamentets och rådets förord</w:t>
            </w:r>
            <w:r>
              <w:rPr>
                <w:i/>
              </w:rPr>
              <w:softHyphen/>
            </w:r>
            <w:r w:rsidRPr="003C5FCA">
              <w:rPr>
                <w:i/>
              </w:rPr>
              <w:t xml:space="preserve">ningar (EG) nr </w:t>
            </w:r>
            <w:r w:rsidRPr="003C5FCA">
              <w:rPr>
                <w:i/>
                <w:spacing w:val="-4"/>
              </w:rPr>
              <w:t xml:space="preserve">854/2004 och (EG) nr 882/2004, rådets direktiv 89/608/EEG, </w:t>
            </w:r>
            <w:r w:rsidRPr="003C5FCA">
              <w:rPr>
                <w:i/>
                <w:spacing w:val="-2"/>
              </w:rPr>
              <w:t>89/662/EEG, 90/425/EEG, 91/496/EEG, 96/23</w:t>
            </w:r>
            <w:r>
              <w:rPr>
                <w:i/>
                <w:spacing w:val="-2"/>
              </w:rPr>
              <w:t xml:space="preserve">/EG, </w:t>
            </w:r>
            <w:r w:rsidRPr="003C5FCA">
              <w:rPr>
                <w:i/>
                <w:spacing w:val="-2"/>
              </w:rPr>
              <w:t>96/93/EG och 97/78/EG</w:t>
            </w:r>
            <w:r w:rsidRPr="003C5FCA">
              <w:rPr>
                <w:i/>
              </w:rPr>
              <w:t xml:space="preserve"> samt rådets beslut 92/438/EEG.</w:t>
            </w:r>
            <w:bookmarkEnd w:id="700"/>
          </w:p>
        </w:tc>
      </w:tr>
      <w:tr w:rsidR="00F71CC6" w14:paraId="22F3C785" w14:textId="77777777" w:rsidTr="00F71CC6">
        <w:tc>
          <w:tcPr>
            <w:tcW w:w="2500" w:type="pct"/>
            <w:shd w:val="clear" w:color="auto" w:fill="auto"/>
            <w:tcMar>
              <w:left w:w="0" w:type="dxa"/>
            </w:tcMar>
          </w:tcPr>
          <w:p w14:paraId="5E30E6B8" w14:textId="77777777" w:rsidR="00F71CC6" w:rsidRPr="002240AE" w:rsidRDefault="00AB307F" w:rsidP="00F71CC6">
            <w:pPr>
              <w:pStyle w:val="Rubrik4utannumrering"/>
            </w:pPr>
            <w:r w:rsidRPr="002240AE">
              <w:t>Kontrollmyndigheternas offentliga kontroll</w:t>
            </w:r>
          </w:p>
        </w:tc>
        <w:tc>
          <w:tcPr>
            <w:tcW w:w="2500" w:type="pct"/>
            <w:shd w:val="clear" w:color="auto" w:fill="auto"/>
            <w:tcMar>
              <w:right w:w="0" w:type="dxa"/>
            </w:tcMar>
          </w:tcPr>
          <w:p w14:paraId="15100746" w14:textId="77777777" w:rsidR="00F71CC6" w:rsidRPr="002240AE" w:rsidRDefault="00AB307F" w:rsidP="00F71CC6">
            <w:pPr>
              <w:pStyle w:val="Rubrik4utannumrering"/>
            </w:pPr>
            <w:r w:rsidRPr="002240AE">
              <w:t>Offentlig kontroll och annan offentlig verksamhet</w:t>
            </w:r>
          </w:p>
        </w:tc>
      </w:tr>
    </w:tbl>
    <w:p w14:paraId="7D3A10E7" w14:textId="77777777" w:rsidR="00F71CC6" w:rsidRPr="00C57856" w:rsidRDefault="00F71CC6" w:rsidP="00F71CC6">
      <w:pPr>
        <w:pStyle w:val="Brdtextmedindrag"/>
      </w:pPr>
    </w:p>
    <w:p w14:paraId="37A77B15" w14:textId="77777777" w:rsidR="00F71CC6" w:rsidRDefault="00AB307F" w:rsidP="00F71CC6">
      <w:pPr>
        <w:pStyle w:val="Brdtext"/>
        <w:jc w:val="center"/>
      </w:pPr>
      <w:r>
        <w:t>12 §</w:t>
      </w:r>
      <w:r>
        <w:rPr>
          <w:rStyle w:val="Fotnotsreferens"/>
        </w:rPr>
        <w:footnoteReference w:id="92"/>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C99CD49" w14:textId="77777777" w:rsidTr="00F71CC6">
        <w:tc>
          <w:tcPr>
            <w:tcW w:w="2500" w:type="pct"/>
            <w:shd w:val="clear" w:color="auto" w:fill="auto"/>
            <w:tcMar>
              <w:left w:w="0" w:type="dxa"/>
            </w:tcMar>
          </w:tcPr>
          <w:p w14:paraId="2F29B690" w14:textId="77777777" w:rsidR="00F71CC6" w:rsidRDefault="00AB307F" w:rsidP="00F71CC6">
            <w:pPr>
              <w:pStyle w:val="Brdtextmedindrag"/>
            </w:pPr>
            <w:r w:rsidRPr="003C5FCA">
              <w:t xml:space="preserve">Offentlig kontroll </w:t>
            </w:r>
            <w:r w:rsidRPr="003C5FCA">
              <w:rPr>
                <w:i/>
              </w:rPr>
              <w:t>av efter</w:t>
            </w:r>
            <w:r w:rsidRPr="003C5FCA">
              <w:rPr>
                <w:i/>
              </w:rPr>
              <w:softHyphen/>
              <w:t>levnaden av denna lag, de före</w:t>
            </w:r>
            <w:r w:rsidRPr="003C5FCA">
              <w:rPr>
                <w:i/>
              </w:rPr>
              <w:softHyphen/>
              <w:t>skrifter eller beslut som har med</w:t>
            </w:r>
            <w:r>
              <w:rPr>
                <w:i/>
              </w:rPr>
              <w:softHyphen/>
            </w:r>
            <w:r w:rsidRPr="003C5FCA">
              <w:rPr>
                <w:i/>
              </w:rPr>
              <w:t>delats med stöd av lagen, de EU-bestämmelser som kom</w:t>
            </w:r>
            <w:r w:rsidRPr="003C5FCA">
              <w:rPr>
                <w:i/>
              </w:rPr>
              <w:softHyphen/>
              <w:t>pletteras av lagen samt de beslut som har meddelats med stöd av EU-be</w:t>
            </w:r>
            <w:r>
              <w:rPr>
                <w:i/>
              </w:rPr>
              <w:softHyphen/>
            </w:r>
            <w:r w:rsidRPr="003C5FCA">
              <w:rPr>
                <w:i/>
              </w:rPr>
              <w:t>stämmelserna</w:t>
            </w:r>
            <w:r w:rsidRPr="003C5FCA">
              <w:t xml:space="preserve"> utövas av Statens jordbruksverk, länssty</w:t>
            </w:r>
            <w:r w:rsidRPr="003C5FCA">
              <w:softHyphen/>
              <w:t>relserna, andra statliga myndig</w:t>
            </w:r>
            <w:r w:rsidRPr="003C5FCA">
              <w:softHyphen/>
              <w:t xml:space="preserve">heter och kommunerna </w:t>
            </w:r>
            <w:r w:rsidRPr="003C5FCA">
              <w:rPr>
                <w:i/>
              </w:rPr>
              <w:t>i enlig</w:t>
            </w:r>
            <w:r w:rsidRPr="003C5FCA">
              <w:rPr>
                <w:i/>
              </w:rPr>
              <w:softHyphen/>
              <w:t>het med vad regeringen bestäm</w:t>
            </w:r>
            <w:r w:rsidRPr="003C5FCA">
              <w:rPr>
                <w:i/>
              </w:rPr>
              <w:softHyphen/>
              <w:t>mer</w:t>
            </w:r>
            <w:r w:rsidRPr="003C5FCA">
              <w:t>.</w:t>
            </w:r>
          </w:p>
        </w:tc>
        <w:tc>
          <w:tcPr>
            <w:tcW w:w="2500" w:type="pct"/>
            <w:shd w:val="clear" w:color="auto" w:fill="auto"/>
            <w:tcMar>
              <w:right w:w="0" w:type="dxa"/>
            </w:tcMar>
          </w:tcPr>
          <w:p w14:paraId="6E4D754C" w14:textId="77777777" w:rsidR="00F71CC6" w:rsidRDefault="00AB307F" w:rsidP="00F71CC6">
            <w:pPr>
              <w:pStyle w:val="Brdtextmedindrag"/>
            </w:pPr>
            <w:r w:rsidRPr="008A7EBE">
              <w:t xml:space="preserve">Offentlig kontroll </w:t>
            </w:r>
            <w:r w:rsidRPr="008A7EBE">
              <w:rPr>
                <w:i/>
              </w:rPr>
              <w:t>ska</w:t>
            </w:r>
            <w:r w:rsidRPr="008A7EBE">
              <w:t xml:space="preserve"> ut</w:t>
            </w:r>
            <w:r w:rsidRPr="008A7EBE">
              <w:softHyphen/>
              <w:t>övas av Statens jordbruks</w:t>
            </w:r>
            <w:r w:rsidRPr="008A7EBE">
              <w:softHyphen/>
              <w:t>verk, läns</w:t>
            </w:r>
            <w:r w:rsidRPr="008A7EBE">
              <w:softHyphen/>
              <w:t>sty</w:t>
            </w:r>
            <w:r w:rsidRPr="008A7EBE">
              <w:softHyphen/>
              <w:t>relserna, andra statliga myndig</w:t>
            </w:r>
            <w:r w:rsidRPr="008A7EBE">
              <w:softHyphen/>
            </w:r>
            <w:r w:rsidRPr="008A7EBE">
              <w:softHyphen/>
              <w:t>heter och kommunerna.</w:t>
            </w:r>
          </w:p>
        </w:tc>
      </w:tr>
      <w:tr w:rsidR="00F71CC6" w14:paraId="2A0D3DE3" w14:textId="77777777" w:rsidTr="00F71CC6">
        <w:tc>
          <w:tcPr>
            <w:tcW w:w="2500" w:type="pct"/>
            <w:shd w:val="clear" w:color="auto" w:fill="auto"/>
            <w:tcMar>
              <w:left w:w="0" w:type="dxa"/>
            </w:tcMar>
          </w:tcPr>
          <w:p w14:paraId="236539EB" w14:textId="77777777" w:rsidR="00F71CC6" w:rsidRDefault="00F71CC6" w:rsidP="00F71CC6">
            <w:pPr>
              <w:pStyle w:val="Brdtextmedindrag"/>
            </w:pPr>
          </w:p>
        </w:tc>
        <w:tc>
          <w:tcPr>
            <w:tcW w:w="2500" w:type="pct"/>
            <w:shd w:val="clear" w:color="auto" w:fill="auto"/>
            <w:tcMar>
              <w:right w:w="0" w:type="dxa"/>
            </w:tcMar>
          </w:tcPr>
          <w:p w14:paraId="7D6BC263" w14:textId="77777777" w:rsidR="00F71CC6" w:rsidRDefault="00AB307F" w:rsidP="00F71CC6">
            <w:pPr>
              <w:pStyle w:val="Brdtextmedindrag"/>
            </w:pPr>
            <w:r w:rsidRPr="003C5FCA">
              <w:rPr>
                <w:i/>
              </w:rPr>
              <w:t>Kontrollmyndigheterna ska även utföra annan offentlig verk</w:t>
            </w:r>
            <w:r w:rsidRPr="003C5FCA">
              <w:rPr>
                <w:i/>
              </w:rPr>
              <w:softHyphen/>
              <w:t>samhet</w:t>
            </w:r>
            <w:r>
              <w:rPr>
                <w:i/>
              </w:rPr>
              <w:t>.</w:t>
            </w:r>
          </w:p>
        </w:tc>
      </w:tr>
      <w:tr w:rsidR="00F71CC6" w14:paraId="3A73302F" w14:textId="77777777" w:rsidTr="00F71CC6">
        <w:tc>
          <w:tcPr>
            <w:tcW w:w="5000" w:type="pct"/>
            <w:gridSpan w:val="2"/>
            <w:shd w:val="clear" w:color="auto" w:fill="auto"/>
            <w:tcMar>
              <w:left w:w="0" w:type="dxa"/>
            </w:tcMar>
          </w:tcPr>
          <w:p w14:paraId="590BF2EC" w14:textId="77777777" w:rsidR="00F71CC6" w:rsidRPr="003C5FCA" w:rsidRDefault="00AB307F" w:rsidP="00F71CC6">
            <w:pPr>
              <w:pStyle w:val="Brdtextmedindrag"/>
              <w:rPr>
                <w:i/>
              </w:rPr>
            </w:pPr>
            <w:r w:rsidRPr="003C5FCA">
              <w:t>En kommuns uppgift ska fullgöras av den eller de kom</w:t>
            </w:r>
            <w:r w:rsidRPr="003C5FCA">
              <w:softHyphen/>
              <w:t>munala nämnder som fullgör uppgifter inom miljö- och hälsoskydds</w:t>
            </w:r>
            <w:r>
              <w:softHyphen/>
            </w:r>
            <w:r w:rsidRPr="003C5FCA">
              <w:t>området.</w:t>
            </w:r>
          </w:p>
        </w:tc>
      </w:tr>
      <w:tr w:rsidR="00F71CC6" w14:paraId="7FF1D302" w14:textId="77777777" w:rsidTr="00F71CC6">
        <w:tc>
          <w:tcPr>
            <w:tcW w:w="2500" w:type="pct"/>
            <w:shd w:val="clear" w:color="auto" w:fill="auto"/>
            <w:tcMar>
              <w:left w:w="0" w:type="dxa"/>
            </w:tcMar>
          </w:tcPr>
          <w:p w14:paraId="700C5CDA" w14:textId="77777777" w:rsidR="00F71CC6" w:rsidRDefault="00AB307F" w:rsidP="00F71CC6">
            <w:pPr>
              <w:pStyle w:val="Brdtextmedindrag"/>
            </w:pPr>
            <w:r w:rsidRPr="003C5FCA">
              <w:t>Regeringen får meddela före</w:t>
            </w:r>
            <w:r>
              <w:softHyphen/>
            </w:r>
            <w:r w:rsidRPr="003C5FCA">
              <w:t xml:space="preserve">skrifter om att </w:t>
            </w:r>
            <w:bookmarkStart w:id="701" w:name="_Hlk508710281"/>
            <w:r w:rsidRPr="003C5FCA">
              <w:rPr>
                <w:i/>
              </w:rPr>
              <w:t>kontrollupp</w:t>
            </w:r>
            <w:r w:rsidRPr="003C5FCA">
              <w:rPr>
                <w:i/>
              </w:rPr>
              <w:softHyphen/>
              <w:t>gifter</w:t>
            </w:r>
            <w:r w:rsidRPr="003C5FCA">
              <w:t xml:space="preserve"> får överlämnas från en statlig myndig</w:t>
            </w:r>
            <w:r>
              <w:softHyphen/>
            </w:r>
            <w:r w:rsidRPr="003C5FCA">
              <w:t>het till en annan statlig myndighet.</w:t>
            </w:r>
            <w:bookmarkEnd w:id="701"/>
          </w:p>
        </w:tc>
        <w:tc>
          <w:tcPr>
            <w:tcW w:w="2500" w:type="pct"/>
            <w:shd w:val="clear" w:color="auto" w:fill="auto"/>
            <w:tcMar>
              <w:right w:w="0" w:type="dxa"/>
            </w:tcMar>
          </w:tcPr>
          <w:p w14:paraId="255318F9" w14:textId="77777777" w:rsidR="00F71CC6" w:rsidRPr="000776D8" w:rsidRDefault="00AB307F" w:rsidP="00F71CC6">
            <w:pPr>
              <w:pStyle w:val="Brdtextmedindrag"/>
            </w:pPr>
            <w:r w:rsidRPr="003C5FCA">
              <w:t>Regeringen får meddela före</w:t>
            </w:r>
            <w:r>
              <w:softHyphen/>
            </w:r>
            <w:r w:rsidRPr="003C5FCA">
              <w:t xml:space="preserve">skrifter om att </w:t>
            </w:r>
            <w:r w:rsidRPr="003C5FCA">
              <w:rPr>
                <w:i/>
              </w:rPr>
              <w:t>uppgifter i offentlig kontroll eller annan offentlig verk</w:t>
            </w:r>
            <w:r>
              <w:rPr>
                <w:i/>
              </w:rPr>
              <w:softHyphen/>
            </w:r>
            <w:r w:rsidRPr="003C5FCA">
              <w:rPr>
                <w:i/>
              </w:rPr>
              <w:t>samhet</w:t>
            </w:r>
            <w:r w:rsidRPr="003C5FCA">
              <w:t xml:space="preserve"> får över</w:t>
            </w:r>
            <w:r w:rsidRPr="003C5FCA">
              <w:softHyphen/>
              <w:t>lämnas från en statlig myndig</w:t>
            </w:r>
            <w:r w:rsidRPr="003C5FCA">
              <w:softHyphen/>
              <w:t>het till en annan statlig myndig</w:t>
            </w:r>
            <w:r w:rsidRPr="003C5FCA">
              <w:softHyphen/>
              <w:t>het.</w:t>
            </w:r>
          </w:p>
        </w:tc>
      </w:tr>
      <w:tr w:rsidR="00F71CC6" w14:paraId="428BDD89" w14:textId="77777777" w:rsidTr="00F71CC6">
        <w:tc>
          <w:tcPr>
            <w:tcW w:w="2500" w:type="pct"/>
            <w:shd w:val="clear" w:color="auto" w:fill="auto"/>
            <w:tcMar>
              <w:left w:w="0" w:type="dxa"/>
            </w:tcMar>
          </w:tcPr>
          <w:p w14:paraId="7B38E9A9" w14:textId="77777777" w:rsidR="00F71CC6" w:rsidRPr="003C5FCA" w:rsidRDefault="00F71CC6" w:rsidP="00F71CC6">
            <w:pPr>
              <w:pStyle w:val="Brdtextmedindrag"/>
            </w:pPr>
          </w:p>
        </w:tc>
        <w:tc>
          <w:tcPr>
            <w:tcW w:w="2500" w:type="pct"/>
            <w:shd w:val="clear" w:color="auto" w:fill="auto"/>
            <w:tcMar>
              <w:right w:w="0" w:type="dxa"/>
            </w:tcMar>
          </w:tcPr>
          <w:p w14:paraId="5168F500" w14:textId="77777777" w:rsidR="00F71CC6" w:rsidRPr="000776D8" w:rsidRDefault="00AB307F" w:rsidP="00F71CC6">
            <w:pPr>
              <w:pStyle w:val="Rubrik4utannumrering"/>
              <w:rPr>
                <w:i/>
                <w:iCs/>
              </w:rPr>
            </w:pPr>
            <w:r w:rsidRPr="000776D8">
              <w:rPr>
                <w:i/>
                <w:iCs/>
              </w:rPr>
              <w:t>Förvaltningslagens tillämpning</w:t>
            </w:r>
          </w:p>
        </w:tc>
      </w:tr>
      <w:tr w:rsidR="00F71CC6" w14:paraId="4FD0C119" w14:textId="77777777" w:rsidTr="00F71CC6">
        <w:tc>
          <w:tcPr>
            <w:tcW w:w="2500" w:type="pct"/>
            <w:shd w:val="clear" w:color="auto" w:fill="auto"/>
            <w:tcMar>
              <w:left w:w="0" w:type="dxa"/>
            </w:tcMar>
          </w:tcPr>
          <w:p w14:paraId="0ABEB720" w14:textId="77777777" w:rsidR="00F71CC6" w:rsidRPr="003C5FCA" w:rsidRDefault="00F71CC6" w:rsidP="00F71CC6">
            <w:pPr>
              <w:pStyle w:val="Brdtext"/>
            </w:pPr>
          </w:p>
        </w:tc>
        <w:tc>
          <w:tcPr>
            <w:tcW w:w="2500" w:type="pct"/>
            <w:shd w:val="clear" w:color="auto" w:fill="auto"/>
            <w:tcMar>
              <w:right w:w="0" w:type="dxa"/>
            </w:tcMar>
          </w:tcPr>
          <w:p w14:paraId="5183FEBF" w14:textId="77777777" w:rsidR="00F71CC6" w:rsidRPr="000776D8" w:rsidRDefault="00F71CC6" w:rsidP="00F71CC6">
            <w:pPr>
              <w:pStyle w:val="Brdtext"/>
              <w:rPr>
                <w:i/>
                <w:iCs/>
              </w:rPr>
            </w:pPr>
          </w:p>
        </w:tc>
      </w:tr>
      <w:tr w:rsidR="00F71CC6" w14:paraId="5E0578CD" w14:textId="77777777" w:rsidTr="00F71CC6">
        <w:tc>
          <w:tcPr>
            <w:tcW w:w="2500" w:type="pct"/>
            <w:shd w:val="clear" w:color="auto" w:fill="auto"/>
            <w:tcMar>
              <w:left w:w="0" w:type="dxa"/>
            </w:tcMar>
          </w:tcPr>
          <w:p w14:paraId="168CC283" w14:textId="77777777" w:rsidR="00F71CC6" w:rsidRPr="003C5FCA" w:rsidRDefault="00F71CC6" w:rsidP="00F71CC6">
            <w:pPr>
              <w:pStyle w:val="Brdtext"/>
            </w:pPr>
          </w:p>
        </w:tc>
        <w:tc>
          <w:tcPr>
            <w:tcW w:w="2500" w:type="pct"/>
            <w:shd w:val="clear" w:color="auto" w:fill="auto"/>
            <w:tcMar>
              <w:right w:w="0" w:type="dxa"/>
            </w:tcMar>
          </w:tcPr>
          <w:p w14:paraId="310EDAAE" w14:textId="77777777" w:rsidR="00F71CC6" w:rsidRDefault="00AB307F" w:rsidP="00F71CC6">
            <w:pPr>
              <w:pStyle w:val="Brdtext"/>
              <w:rPr>
                <w:i/>
              </w:rPr>
            </w:pPr>
            <w:r>
              <w:rPr>
                <w:i/>
              </w:rPr>
              <w:t>12 a §</w:t>
            </w:r>
          </w:p>
          <w:p w14:paraId="21E81CCE" w14:textId="77777777" w:rsidR="00F71CC6" w:rsidRPr="00E77309" w:rsidRDefault="00AB307F" w:rsidP="00F71CC6">
            <w:pPr>
              <w:pStyle w:val="Brdtextmedindrag"/>
              <w:rPr>
                <w:i/>
              </w:rPr>
            </w:pPr>
            <w:r>
              <w:rPr>
                <w:i/>
              </w:rPr>
              <w:t xml:space="preserve">Vid offentlig kontroll eller annan offentlig verksamhet som utförs </w:t>
            </w:r>
            <w:r w:rsidRPr="00E77309">
              <w:rPr>
                <w:i/>
              </w:rPr>
              <w:t>av ett organ med delegerade uppgifter eller</w:t>
            </w:r>
            <w:r>
              <w:rPr>
                <w:i/>
              </w:rPr>
              <w:t xml:space="preserve"> av</w:t>
            </w:r>
            <w:r w:rsidRPr="00E77309">
              <w:rPr>
                <w:i/>
              </w:rPr>
              <w:t xml:space="preserve"> en fysisk person som har delegerats vissa uppgif</w:t>
            </w:r>
            <w:r w:rsidRPr="00E77309">
              <w:rPr>
                <w:i/>
              </w:rPr>
              <w:softHyphen/>
              <w:t>ter tillämpas följande bestämmelser i förvalt</w:t>
            </w:r>
            <w:r>
              <w:rPr>
                <w:i/>
              </w:rPr>
              <w:softHyphen/>
            </w:r>
            <w:r w:rsidRPr="00E77309">
              <w:rPr>
                <w:i/>
              </w:rPr>
              <w:t>ningslagen (2017:900):</w:t>
            </w:r>
          </w:p>
          <w:p w14:paraId="60A5CB46" w14:textId="77777777" w:rsidR="00F71CC6" w:rsidRPr="00D13D62" w:rsidRDefault="00AB307F" w:rsidP="00F71CC6">
            <w:pPr>
              <w:pStyle w:val="Brdtext"/>
              <w:rPr>
                <w:i/>
              </w:rPr>
            </w:pPr>
            <w:r w:rsidRPr="00D13D62">
              <w:rPr>
                <w:i/>
              </w:rPr>
              <w:t>– 5 § om legalitet, objektivitet och proportionalitet,</w:t>
            </w:r>
          </w:p>
          <w:p w14:paraId="53741E5C" w14:textId="77777777" w:rsidR="00F71CC6" w:rsidRPr="0004049B" w:rsidRDefault="00AB307F" w:rsidP="00F71CC6">
            <w:pPr>
              <w:pStyle w:val="Brdtext"/>
              <w:rPr>
                <w:i/>
              </w:rPr>
            </w:pPr>
            <w:r w:rsidRPr="0004049B">
              <w:rPr>
                <w:i/>
              </w:rPr>
              <w:t>– 10 § om partsinsyn,</w:t>
            </w:r>
          </w:p>
          <w:p w14:paraId="28BD98C6" w14:textId="77777777" w:rsidR="00F71CC6" w:rsidRPr="0004049B" w:rsidRDefault="00AB307F" w:rsidP="00F71CC6">
            <w:pPr>
              <w:pStyle w:val="Brdtext"/>
              <w:rPr>
                <w:i/>
              </w:rPr>
            </w:pPr>
            <w:r w:rsidRPr="0004049B">
              <w:rPr>
                <w:i/>
              </w:rPr>
              <w:t>– 16–18 §§ om jäv,</w:t>
            </w:r>
          </w:p>
          <w:p w14:paraId="0C9AA63F" w14:textId="77777777" w:rsidR="00F71CC6" w:rsidRPr="0004049B" w:rsidRDefault="00AB307F" w:rsidP="00F71CC6">
            <w:pPr>
              <w:pStyle w:val="Brdtext"/>
              <w:rPr>
                <w:i/>
              </w:rPr>
            </w:pPr>
            <w:r w:rsidRPr="0004049B">
              <w:rPr>
                <w:i/>
              </w:rPr>
              <w:t>– 23 § om utredningsansvaret,</w:t>
            </w:r>
          </w:p>
          <w:p w14:paraId="23E868D9" w14:textId="77777777" w:rsidR="00F71CC6" w:rsidRPr="0004049B" w:rsidRDefault="00AB307F" w:rsidP="00F71CC6">
            <w:pPr>
              <w:pStyle w:val="Brdtext"/>
              <w:rPr>
                <w:i/>
              </w:rPr>
            </w:pPr>
            <w:r w:rsidRPr="0004049B">
              <w:rPr>
                <w:i/>
              </w:rPr>
              <w:t>–</w:t>
            </w:r>
            <w:r>
              <w:rPr>
                <w:i/>
              </w:rPr>
              <w:t> </w:t>
            </w:r>
            <w:r w:rsidRPr="0004049B">
              <w:rPr>
                <w:i/>
              </w:rPr>
              <w:t>24</w:t>
            </w:r>
            <w:r>
              <w:rPr>
                <w:i/>
              </w:rPr>
              <w:t> </w:t>
            </w:r>
            <w:r w:rsidRPr="0004049B">
              <w:rPr>
                <w:i/>
              </w:rPr>
              <w:t>§ om när man får lämna upp</w:t>
            </w:r>
            <w:r>
              <w:rPr>
                <w:i/>
              </w:rPr>
              <w:softHyphen/>
            </w:r>
            <w:r w:rsidRPr="0004049B">
              <w:rPr>
                <w:i/>
              </w:rPr>
              <w:t>gifter muntligt,</w:t>
            </w:r>
          </w:p>
          <w:p w14:paraId="260B1BE2" w14:textId="77777777" w:rsidR="00F71CC6" w:rsidRPr="0004049B" w:rsidRDefault="00AB307F" w:rsidP="00F71CC6">
            <w:pPr>
              <w:pStyle w:val="Brdtext"/>
              <w:rPr>
                <w:i/>
              </w:rPr>
            </w:pPr>
            <w:r w:rsidRPr="0004049B">
              <w:rPr>
                <w:i/>
              </w:rPr>
              <w:t>– 25 § om kommunikation,</w:t>
            </w:r>
          </w:p>
          <w:p w14:paraId="133978C8" w14:textId="77777777" w:rsidR="00F71CC6" w:rsidRPr="0004049B" w:rsidRDefault="00AB307F" w:rsidP="00F71CC6">
            <w:pPr>
              <w:pStyle w:val="Brdtext"/>
              <w:rPr>
                <w:i/>
              </w:rPr>
            </w:pPr>
            <w:r w:rsidRPr="0004049B">
              <w:rPr>
                <w:i/>
              </w:rPr>
              <w:t>–</w:t>
            </w:r>
            <w:r>
              <w:rPr>
                <w:i/>
              </w:rPr>
              <w:t> </w:t>
            </w:r>
            <w:r w:rsidRPr="0004049B">
              <w:rPr>
                <w:i/>
              </w:rPr>
              <w:t>27</w:t>
            </w:r>
            <w:r>
              <w:rPr>
                <w:i/>
              </w:rPr>
              <w:t> </w:t>
            </w:r>
            <w:r w:rsidRPr="0004049B">
              <w:rPr>
                <w:i/>
              </w:rPr>
              <w:t>§ om dokumentation av upp</w:t>
            </w:r>
            <w:r>
              <w:rPr>
                <w:i/>
              </w:rPr>
              <w:softHyphen/>
            </w:r>
            <w:r w:rsidRPr="0004049B">
              <w:rPr>
                <w:i/>
              </w:rPr>
              <w:t>gifter,</w:t>
            </w:r>
          </w:p>
          <w:p w14:paraId="1EDB55AB" w14:textId="77777777" w:rsidR="00F71CC6" w:rsidRPr="0004049B" w:rsidRDefault="00AB307F" w:rsidP="00F71CC6">
            <w:pPr>
              <w:pStyle w:val="Brdtext"/>
              <w:rPr>
                <w:i/>
              </w:rPr>
            </w:pPr>
            <w:r w:rsidRPr="0004049B">
              <w:rPr>
                <w:i/>
              </w:rPr>
              <w:t>– 31 § om dokumentation av beslut,</w:t>
            </w:r>
          </w:p>
          <w:p w14:paraId="5F723FC2" w14:textId="77777777" w:rsidR="00F71CC6" w:rsidRPr="0004049B" w:rsidRDefault="00AB307F" w:rsidP="00F71CC6">
            <w:pPr>
              <w:pStyle w:val="Brdtext"/>
              <w:rPr>
                <w:i/>
              </w:rPr>
            </w:pPr>
            <w:r w:rsidRPr="0004049B">
              <w:rPr>
                <w:i/>
              </w:rPr>
              <w:t>– 32 § om motivering av beslut,</w:t>
            </w:r>
          </w:p>
          <w:p w14:paraId="3D04EFFC" w14:textId="77777777" w:rsidR="00F71CC6" w:rsidRPr="0004049B" w:rsidRDefault="00AB307F" w:rsidP="00F71CC6">
            <w:pPr>
              <w:pStyle w:val="Brdtext"/>
              <w:rPr>
                <w:i/>
              </w:rPr>
            </w:pPr>
            <w:r w:rsidRPr="0004049B">
              <w:rPr>
                <w:i/>
              </w:rPr>
              <w:t>– 33 och 34 §§ om underrättelse om innehållet i beslut och hu</w:t>
            </w:r>
            <w:r>
              <w:rPr>
                <w:i/>
              </w:rPr>
              <w:t>r ett överklagande går till, och</w:t>
            </w:r>
          </w:p>
          <w:p w14:paraId="01776FB7" w14:textId="77777777" w:rsidR="00F71CC6" w:rsidRPr="000776D8" w:rsidRDefault="00AB307F" w:rsidP="00F71CC6">
            <w:pPr>
              <w:pStyle w:val="Brdtext"/>
              <w:rPr>
                <w:i/>
                <w:iCs/>
              </w:rPr>
            </w:pPr>
            <w:r w:rsidRPr="00611FF6">
              <w:rPr>
                <w:i/>
              </w:rPr>
              <w:t>– 36 § om rättelse av skrivfel och liknande.</w:t>
            </w:r>
          </w:p>
        </w:tc>
      </w:tr>
    </w:tbl>
    <w:p w14:paraId="12F82898" w14:textId="77777777" w:rsidR="00F71CC6" w:rsidRDefault="00AB307F" w:rsidP="00F71CC6">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23EA3C5" w14:textId="77777777" w:rsidTr="00F71CC6">
        <w:tc>
          <w:tcPr>
            <w:tcW w:w="2500" w:type="pct"/>
            <w:shd w:val="clear" w:color="auto" w:fill="auto"/>
            <w:tcMar>
              <w:left w:w="0" w:type="dxa"/>
            </w:tcMar>
          </w:tcPr>
          <w:p w14:paraId="5539FF2C" w14:textId="77777777" w:rsidR="00F71CC6" w:rsidRPr="003C5FCA" w:rsidRDefault="00F71CC6" w:rsidP="00F71CC6">
            <w:pPr>
              <w:pStyle w:val="Brdtext"/>
            </w:pPr>
          </w:p>
        </w:tc>
        <w:tc>
          <w:tcPr>
            <w:tcW w:w="2500" w:type="pct"/>
            <w:shd w:val="clear" w:color="auto" w:fill="auto"/>
            <w:tcMar>
              <w:right w:w="0" w:type="dxa"/>
            </w:tcMar>
          </w:tcPr>
          <w:p w14:paraId="2CFF1E6A" w14:textId="77777777" w:rsidR="00F71CC6" w:rsidRPr="000776D8" w:rsidRDefault="00AB307F" w:rsidP="00F71CC6">
            <w:pPr>
              <w:pStyle w:val="Rubrik4utannumrering"/>
              <w:rPr>
                <w:i/>
                <w:iCs/>
              </w:rPr>
            </w:pPr>
            <w:r w:rsidRPr="000776D8">
              <w:rPr>
                <w:i/>
                <w:iCs/>
              </w:rPr>
              <w:t>Tystnadsplikt</w:t>
            </w:r>
          </w:p>
        </w:tc>
      </w:tr>
      <w:tr w:rsidR="00F71CC6" w14:paraId="1A40E332" w14:textId="77777777" w:rsidTr="00F71CC6">
        <w:tc>
          <w:tcPr>
            <w:tcW w:w="2500" w:type="pct"/>
            <w:shd w:val="clear" w:color="auto" w:fill="auto"/>
            <w:tcMar>
              <w:left w:w="0" w:type="dxa"/>
            </w:tcMar>
          </w:tcPr>
          <w:p w14:paraId="481D9F8C" w14:textId="77777777" w:rsidR="00F71CC6" w:rsidRPr="003C5FCA" w:rsidRDefault="00F71CC6" w:rsidP="00F71CC6">
            <w:pPr>
              <w:pStyle w:val="Brdtext"/>
            </w:pPr>
          </w:p>
        </w:tc>
        <w:tc>
          <w:tcPr>
            <w:tcW w:w="2500" w:type="pct"/>
            <w:shd w:val="clear" w:color="auto" w:fill="auto"/>
            <w:tcMar>
              <w:right w:w="0" w:type="dxa"/>
            </w:tcMar>
          </w:tcPr>
          <w:p w14:paraId="337E95AD" w14:textId="77777777" w:rsidR="00F71CC6" w:rsidRDefault="00F71CC6" w:rsidP="00F71CC6">
            <w:pPr>
              <w:pStyle w:val="Brdtext"/>
              <w:rPr>
                <w:i/>
              </w:rPr>
            </w:pPr>
          </w:p>
        </w:tc>
      </w:tr>
      <w:tr w:rsidR="00F71CC6" w14:paraId="074004A2" w14:textId="77777777" w:rsidTr="00F71CC6">
        <w:tc>
          <w:tcPr>
            <w:tcW w:w="2500" w:type="pct"/>
            <w:shd w:val="clear" w:color="auto" w:fill="auto"/>
            <w:tcMar>
              <w:left w:w="0" w:type="dxa"/>
            </w:tcMar>
          </w:tcPr>
          <w:p w14:paraId="4658A45E" w14:textId="77777777" w:rsidR="00F71CC6" w:rsidRPr="003C5FCA" w:rsidRDefault="00F71CC6" w:rsidP="00F71CC6">
            <w:pPr>
              <w:pStyle w:val="Brdtext"/>
            </w:pPr>
          </w:p>
        </w:tc>
        <w:tc>
          <w:tcPr>
            <w:tcW w:w="2500" w:type="pct"/>
            <w:shd w:val="clear" w:color="auto" w:fill="auto"/>
            <w:tcMar>
              <w:right w:w="0" w:type="dxa"/>
            </w:tcMar>
          </w:tcPr>
          <w:p w14:paraId="51A6949F" w14:textId="77777777" w:rsidR="00F71CC6" w:rsidRDefault="00AB307F" w:rsidP="00F71CC6">
            <w:pPr>
              <w:pStyle w:val="Brdtext"/>
              <w:rPr>
                <w:i/>
              </w:rPr>
            </w:pPr>
            <w:r>
              <w:rPr>
                <w:i/>
              </w:rPr>
              <w:t>15 §</w:t>
            </w:r>
            <w:r>
              <w:rPr>
                <w:rStyle w:val="Fotnotsreferens"/>
                <w:i/>
              </w:rPr>
              <w:footnoteReference w:id="93"/>
            </w:r>
          </w:p>
          <w:p w14:paraId="7EA075DE" w14:textId="77777777" w:rsidR="00F71CC6" w:rsidRPr="001060D9" w:rsidRDefault="00AB307F" w:rsidP="00F71CC6">
            <w:pPr>
              <w:pStyle w:val="Brdtextmedindrag"/>
              <w:rPr>
                <w:i/>
                <w:iCs/>
              </w:rPr>
            </w:pPr>
            <w:r w:rsidRPr="001060D9">
              <w:rPr>
                <w:i/>
                <w:iCs/>
              </w:rPr>
              <w:t>Den som utför offentlig kon</w:t>
            </w:r>
            <w:r w:rsidRPr="001060D9">
              <w:rPr>
                <w:i/>
                <w:iCs/>
              </w:rPr>
              <w:softHyphen/>
              <w:t>troll eller annan offentlig verk</w:t>
            </w:r>
            <w:r w:rsidRPr="001060D9">
              <w:rPr>
                <w:i/>
                <w:iCs/>
              </w:rPr>
              <w:softHyphen/>
              <w:t xml:space="preserve">samhet får inte obehörigen röja eller utnyttja det som han eller hon har fått kännedom om under det att uppgifterna utfördes. </w:t>
            </w:r>
          </w:p>
          <w:p w14:paraId="6CD6CB3E" w14:textId="77777777" w:rsidR="00F71CC6" w:rsidRDefault="00AB307F" w:rsidP="00F71CC6">
            <w:pPr>
              <w:pStyle w:val="Brdtextmedindrag"/>
            </w:pPr>
            <w:r w:rsidRPr="001060D9">
              <w:rPr>
                <w:i/>
                <w:iCs/>
              </w:rPr>
              <w:t>I det allmännas verksamhet tillämpas i stället för första stycket bestäm</w:t>
            </w:r>
            <w:r w:rsidRPr="001060D9">
              <w:rPr>
                <w:i/>
                <w:iCs/>
              </w:rPr>
              <w:softHyphen/>
              <w:t>melserna i offentlighets- och sekretesslagen (2009:400).</w:t>
            </w:r>
          </w:p>
        </w:tc>
      </w:tr>
      <w:tr w:rsidR="00F71CC6" w14:paraId="4C55D856" w14:textId="77777777" w:rsidTr="00F71CC6">
        <w:tc>
          <w:tcPr>
            <w:tcW w:w="2500" w:type="pct"/>
            <w:shd w:val="clear" w:color="auto" w:fill="auto"/>
            <w:tcMar>
              <w:left w:w="0" w:type="dxa"/>
            </w:tcMar>
          </w:tcPr>
          <w:p w14:paraId="3DFE7F1D" w14:textId="77777777" w:rsidR="00F71CC6" w:rsidRPr="003C5FCA" w:rsidRDefault="00F71CC6" w:rsidP="00F71CC6">
            <w:pPr>
              <w:pStyle w:val="Brdtext"/>
            </w:pPr>
          </w:p>
        </w:tc>
        <w:tc>
          <w:tcPr>
            <w:tcW w:w="2500" w:type="pct"/>
            <w:shd w:val="clear" w:color="auto" w:fill="auto"/>
            <w:tcMar>
              <w:right w:w="0" w:type="dxa"/>
            </w:tcMar>
          </w:tcPr>
          <w:p w14:paraId="675F4137" w14:textId="77777777" w:rsidR="00F71CC6" w:rsidRDefault="00F71CC6" w:rsidP="00F71CC6">
            <w:pPr>
              <w:pStyle w:val="Brdtext"/>
              <w:rPr>
                <w:i/>
              </w:rPr>
            </w:pPr>
          </w:p>
        </w:tc>
      </w:tr>
      <w:tr w:rsidR="00F71CC6" w14:paraId="458053D0" w14:textId="77777777" w:rsidTr="00F71CC6">
        <w:tc>
          <w:tcPr>
            <w:tcW w:w="2500" w:type="pct"/>
            <w:shd w:val="clear" w:color="auto" w:fill="auto"/>
            <w:tcMar>
              <w:left w:w="0" w:type="dxa"/>
            </w:tcMar>
          </w:tcPr>
          <w:p w14:paraId="145930AA" w14:textId="77777777" w:rsidR="00F71CC6" w:rsidRPr="001060D9" w:rsidRDefault="00AB307F" w:rsidP="00F71CC6">
            <w:pPr>
              <w:pStyle w:val="Rubrik4utannumrering"/>
            </w:pPr>
            <w:r w:rsidRPr="001060D9">
              <w:t>Överflyttning av offentlig kontroll</w:t>
            </w:r>
          </w:p>
        </w:tc>
        <w:tc>
          <w:tcPr>
            <w:tcW w:w="2500" w:type="pct"/>
            <w:shd w:val="clear" w:color="auto" w:fill="auto"/>
            <w:tcMar>
              <w:right w:w="0" w:type="dxa"/>
            </w:tcMar>
          </w:tcPr>
          <w:p w14:paraId="3CAC9FEE" w14:textId="77777777" w:rsidR="00F71CC6" w:rsidRPr="000776D8" w:rsidRDefault="00AB307F" w:rsidP="00F71CC6">
            <w:pPr>
              <w:pStyle w:val="Rubrik4utannumrering"/>
              <w:rPr>
                <w:i/>
                <w:iCs/>
              </w:rPr>
            </w:pPr>
            <w:r w:rsidRPr="001060D9">
              <w:t>Överflyttning av offentlig kontroll</w:t>
            </w:r>
            <w:r w:rsidRPr="000776D8">
              <w:rPr>
                <w:i/>
                <w:iCs/>
              </w:rPr>
              <w:t xml:space="preserve"> och annan offentlig verksamhet</w:t>
            </w:r>
          </w:p>
        </w:tc>
      </w:tr>
      <w:tr w:rsidR="00F71CC6" w14:paraId="70A219F7" w14:textId="77777777" w:rsidTr="00F71CC6">
        <w:tc>
          <w:tcPr>
            <w:tcW w:w="2500" w:type="pct"/>
            <w:shd w:val="clear" w:color="auto" w:fill="auto"/>
            <w:tcMar>
              <w:left w:w="0" w:type="dxa"/>
            </w:tcMar>
          </w:tcPr>
          <w:p w14:paraId="671C310C" w14:textId="77777777" w:rsidR="00F71CC6" w:rsidRPr="003C5FCA" w:rsidRDefault="00F71CC6" w:rsidP="00F71CC6">
            <w:pPr>
              <w:pStyle w:val="Brdtext"/>
            </w:pPr>
          </w:p>
        </w:tc>
        <w:tc>
          <w:tcPr>
            <w:tcW w:w="2500" w:type="pct"/>
            <w:shd w:val="clear" w:color="auto" w:fill="auto"/>
            <w:tcMar>
              <w:right w:w="0" w:type="dxa"/>
            </w:tcMar>
          </w:tcPr>
          <w:p w14:paraId="3F927512" w14:textId="77777777" w:rsidR="00F71CC6" w:rsidRDefault="00F71CC6" w:rsidP="00F71CC6">
            <w:pPr>
              <w:pStyle w:val="Brdtext"/>
              <w:rPr>
                <w:i/>
              </w:rPr>
            </w:pPr>
          </w:p>
        </w:tc>
      </w:tr>
    </w:tbl>
    <w:p w14:paraId="15CAFE30" w14:textId="77777777" w:rsidR="00F71CC6" w:rsidRDefault="00AB307F" w:rsidP="00F71CC6">
      <w:pPr>
        <w:pStyle w:val="Brdtextmedindrag"/>
        <w:jc w:val="center"/>
      </w:pPr>
      <w:r>
        <w:t>16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2BD6BA9" w14:textId="77777777" w:rsidTr="00F71CC6">
        <w:tc>
          <w:tcPr>
            <w:tcW w:w="2500" w:type="pct"/>
            <w:shd w:val="clear" w:color="auto" w:fill="auto"/>
            <w:tcMar>
              <w:left w:w="0" w:type="dxa"/>
            </w:tcMar>
          </w:tcPr>
          <w:p w14:paraId="278628D1" w14:textId="77777777" w:rsidR="00F71CC6" w:rsidRDefault="00AB307F" w:rsidP="00F71CC6">
            <w:pPr>
              <w:pStyle w:val="Brdtextmedindrag"/>
            </w:pPr>
            <w:r w:rsidRPr="003B60DD">
              <w:t xml:space="preserve">Jordbruksverket eller en annan statlig kontrollmyndighet som regeringen bestämt enligt denna lag får, i samråd med en kommun, besluta att </w:t>
            </w:r>
            <w:r w:rsidRPr="003B60DD">
              <w:rPr>
                <w:i/>
              </w:rPr>
              <w:t>den</w:t>
            </w:r>
            <w:r w:rsidRPr="003B60DD">
              <w:t xml:space="preserve"> offent</w:t>
            </w:r>
            <w:r w:rsidRPr="003B60DD">
              <w:softHyphen/>
              <w:t xml:space="preserve">liga kontroll </w:t>
            </w:r>
            <w:r w:rsidRPr="003B60DD">
              <w:rPr>
                <w:i/>
              </w:rPr>
              <w:t>över</w:t>
            </w:r>
            <w:r w:rsidRPr="003B60DD">
              <w:t xml:space="preserve"> en viss </w:t>
            </w:r>
            <w:r w:rsidRPr="003B60DD">
              <w:rPr>
                <w:i/>
              </w:rPr>
              <w:t>verk</w:t>
            </w:r>
            <w:r w:rsidRPr="003B60DD">
              <w:rPr>
                <w:i/>
              </w:rPr>
              <w:softHyphen/>
              <w:t>samhet</w:t>
            </w:r>
            <w:r w:rsidRPr="003B60DD">
              <w:t xml:space="preserve"> </w:t>
            </w:r>
            <w:r w:rsidRPr="003B60DD">
              <w:rPr>
                <w:i/>
              </w:rPr>
              <w:t>som kommunen annars har skall</w:t>
            </w:r>
            <w:r w:rsidRPr="003B60DD">
              <w:t xml:space="preserve"> flyttas över till verket eller myndigheten. Ett sådant beslut får fattas, om verksam</w:t>
            </w:r>
            <w:r w:rsidRPr="003B60DD">
              <w:softHyphen/>
              <w:t>heten har stor omfattning, är sär</w:t>
            </w:r>
            <w:r w:rsidRPr="003B60DD">
              <w:softHyphen/>
              <w:t>skilt komplicerad eller om det finns andra särskilda skäl</w:t>
            </w:r>
            <w:r w:rsidRPr="003C5FCA">
              <w:rPr>
                <w:rFonts w:ascii="OrigGarmnd BT" w:hAnsi="OrigGarmnd BT"/>
              </w:rPr>
              <w:t>.</w:t>
            </w:r>
          </w:p>
        </w:tc>
        <w:tc>
          <w:tcPr>
            <w:tcW w:w="2500" w:type="pct"/>
            <w:shd w:val="clear" w:color="auto" w:fill="auto"/>
            <w:tcMar>
              <w:right w:w="0" w:type="dxa"/>
            </w:tcMar>
          </w:tcPr>
          <w:p w14:paraId="60D8A84D" w14:textId="77777777" w:rsidR="00F71CC6" w:rsidRPr="003B60DD" w:rsidRDefault="00AB307F" w:rsidP="00F71CC6">
            <w:pPr>
              <w:pStyle w:val="Brdtextmedindrag"/>
            </w:pPr>
            <w:bookmarkStart w:id="702" w:name="_Hlk508710782"/>
            <w:r w:rsidRPr="003B60DD">
              <w:t xml:space="preserve">Jordbruksverket eller en annan statlig kontrollmyndighet som regeringen bestämt enligt denna lag får, i samråd med en kommun, besluta att </w:t>
            </w:r>
            <w:r w:rsidRPr="003B60DD">
              <w:rPr>
                <w:i/>
              </w:rPr>
              <w:t>sådan</w:t>
            </w:r>
            <w:r w:rsidRPr="003B60DD">
              <w:t xml:space="preserve"> offentlig kontroll </w:t>
            </w:r>
            <w:r w:rsidRPr="003B60DD">
              <w:rPr>
                <w:i/>
              </w:rPr>
              <w:t>och annan offentlig verksamhet i fråga om</w:t>
            </w:r>
            <w:r w:rsidRPr="003B60DD">
              <w:t xml:space="preserve"> en viss </w:t>
            </w:r>
            <w:r w:rsidRPr="003B60DD">
              <w:rPr>
                <w:i/>
              </w:rPr>
              <w:t>anläggning,</w:t>
            </w:r>
            <w:r w:rsidRPr="003B60DD">
              <w:t xml:space="preserve"> </w:t>
            </w:r>
            <w:r w:rsidRPr="003B60DD">
              <w:rPr>
                <w:i/>
              </w:rPr>
              <w:t xml:space="preserve">som annars skulle skötas av kommunen, ska </w:t>
            </w:r>
            <w:r w:rsidRPr="003B60DD">
              <w:t>flyttas över till verket eller myndig</w:t>
            </w:r>
            <w:r w:rsidRPr="003B60DD">
              <w:softHyphen/>
              <w:t>heten. Ett sådant beslut får fattas, om verksamheten har stor omfattning, är särskilt komplice</w:t>
            </w:r>
            <w:r w:rsidRPr="003B60DD">
              <w:softHyphen/>
              <w:t>rad eller om det finns andra sär</w:t>
            </w:r>
            <w:r w:rsidRPr="003B60DD">
              <w:softHyphen/>
              <w:t>skilda skäl.</w:t>
            </w:r>
            <w:bookmarkEnd w:id="702"/>
          </w:p>
        </w:tc>
      </w:tr>
      <w:tr w:rsidR="00F71CC6" w14:paraId="25F23642" w14:textId="77777777" w:rsidTr="00F71CC6">
        <w:tc>
          <w:tcPr>
            <w:tcW w:w="2500" w:type="pct"/>
            <w:shd w:val="clear" w:color="auto" w:fill="auto"/>
            <w:tcMar>
              <w:left w:w="0" w:type="dxa"/>
            </w:tcMar>
          </w:tcPr>
          <w:p w14:paraId="67D81C7E" w14:textId="77777777" w:rsidR="00F71CC6" w:rsidRPr="003B60DD" w:rsidRDefault="00AB307F" w:rsidP="00F71CC6">
            <w:pPr>
              <w:pStyle w:val="Brdtextmedindrag"/>
            </w:pPr>
            <w:r w:rsidRPr="003B60DD">
              <w:t>Jordbruksverket eller myndig</w:t>
            </w:r>
            <w:r>
              <w:softHyphen/>
            </w:r>
            <w:r w:rsidRPr="003B60DD">
              <w:t xml:space="preserve">heten får besluta att </w:t>
            </w:r>
            <w:r w:rsidRPr="003B60DD">
              <w:rPr>
                <w:i/>
              </w:rPr>
              <w:t>kontrol</w:t>
            </w:r>
            <w:r w:rsidRPr="003B60DD">
              <w:rPr>
                <w:i/>
              </w:rPr>
              <w:softHyphen/>
              <w:t>len skall</w:t>
            </w:r>
            <w:r w:rsidRPr="003B60DD">
              <w:t xml:space="preserve"> lämnas tillbaka till kom</w:t>
            </w:r>
            <w:r w:rsidRPr="003B60DD">
              <w:softHyphen/>
              <w:t>munen, om verket eller myndig</w:t>
            </w:r>
            <w:r w:rsidRPr="003B60DD">
              <w:softHyphen/>
              <w:t>heten och kommunen är överens om det.</w:t>
            </w:r>
          </w:p>
        </w:tc>
        <w:tc>
          <w:tcPr>
            <w:tcW w:w="2500" w:type="pct"/>
            <w:shd w:val="clear" w:color="auto" w:fill="auto"/>
            <w:tcMar>
              <w:right w:w="0" w:type="dxa"/>
            </w:tcMar>
          </w:tcPr>
          <w:p w14:paraId="68C9EF67" w14:textId="77777777" w:rsidR="00F71CC6" w:rsidRPr="003B60DD" w:rsidRDefault="00AB307F" w:rsidP="00F71CC6">
            <w:pPr>
              <w:pStyle w:val="Brdtextmedindrag"/>
            </w:pPr>
            <w:bookmarkStart w:id="703" w:name="_Hlk525820685"/>
            <w:r w:rsidRPr="003B60DD">
              <w:t>Jordbruksverket eller myndig</w:t>
            </w:r>
            <w:r>
              <w:softHyphen/>
            </w:r>
            <w:r w:rsidRPr="003B60DD">
              <w:t xml:space="preserve">heten får besluta att </w:t>
            </w:r>
            <w:r w:rsidRPr="003B60DD">
              <w:rPr>
                <w:i/>
              </w:rPr>
              <w:t>ansvaret</w:t>
            </w:r>
            <w:r w:rsidRPr="003B60DD">
              <w:t xml:space="preserve"> </w:t>
            </w:r>
            <w:r w:rsidRPr="003B60DD">
              <w:rPr>
                <w:i/>
              </w:rPr>
              <w:t>ska</w:t>
            </w:r>
            <w:r w:rsidRPr="003B60DD">
              <w:t xml:space="preserve"> lämnas tillbaka till kom</w:t>
            </w:r>
            <w:r w:rsidRPr="003B60DD">
              <w:softHyphen/>
              <w:t>munen, om verket eller myndig</w:t>
            </w:r>
            <w:r w:rsidRPr="003B60DD">
              <w:softHyphen/>
              <w:t>heten och kommunen är överens om det.</w:t>
            </w:r>
            <w:bookmarkEnd w:id="703"/>
          </w:p>
        </w:tc>
      </w:tr>
    </w:tbl>
    <w:p w14:paraId="581854C5" w14:textId="77777777" w:rsidR="00F71CC6" w:rsidRPr="00C57856" w:rsidRDefault="00F71CC6" w:rsidP="00F71CC6">
      <w:pPr>
        <w:pStyle w:val="Brdtextmedindrag"/>
      </w:pPr>
    </w:p>
    <w:p w14:paraId="3878FEC1" w14:textId="77777777" w:rsidR="00F71CC6" w:rsidRDefault="00AB307F" w:rsidP="00F71CC6">
      <w:pPr>
        <w:pStyle w:val="Brdtextmedindrag"/>
        <w:jc w:val="center"/>
      </w:pPr>
      <w:r>
        <w:t>17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4B946A4" w14:textId="77777777" w:rsidTr="00F71CC6">
        <w:tc>
          <w:tcPr>
            <w:tcW w:w="2500" w:type="pct"/>
            <w:shd w:val="clear" w:color="auto" w:fill="auto"/>
            <w:tcMar>
              <w:left w:w="0" w:type="dxa"/>
            </w:tcMar>
          </w:tcPr>
          <w:p w14:paraId="14D20F41" w14:textId="77777777" w:rsidR="00F71CC6" w:rsidRDefault="00AB307F" w:rsidP="00F71CC6">
            <w:pPr>
              <w:pStyle w:val="Brdtextmedindrag"/>
            </w:pPr>
            <w:r w:rsidRPr="003C5FCA">
              <w:t>Jordbruksverket eller en annan statlig kontrollmyndig</w:t>
            </w:r>
            <w:r w:rsidRPr="003C5FCA">
              <w:softHyphen/>
              <w:t>het som regeringen bestämt en</w:t>
            </w:r>
            <w:r w:rsidRPr="003C5FCA">
              <w:softHyphen/>
              <w:t xml:space="preserve">ligt denna lag får, i samråd med en kommun, besluta att </w:t>
            </w:r>
            <w:r w:rsidRPr="003C5FCA">
              <w:rPr>
                <w:i/>
              </w:rPr>
              <w:t>den</w:t>
            </w:r>
            <w:r w:rsidRPr="003C5FCA">
              <w:t xml:space="preserve"> offentliga kontroll </w:t>
            </w:r>
            <w:r w:rsidRPr="003C5FCA">
              <w:rPr>
                <w:i/>
              </w:rPr>
              <w:t>av</w:t>
            </w:r>
            <w:r w:rsidRPr="003C5FCA">
              <w:t xml:space="preserve"> en viss anläggning som </w:t>
            </w:r>
            <w:r w:rsidRPr="003C5FCA">
              <w:rPr>
                <w:i/>
              </w:rPr>
              <w:t>Jordbruksverket eller myndig</w:t>
            </w:r>
            <w:r>
              <w:rPr>
                <w:i/>
              </w:rPr>
              <w:softHyphen/>
            </w:r>
            <w:r w:rsidRPr="003C5FCA">
              <w:rPr>
                <w:i/>
              </w:rPr>
              <w:t>heten annars har</w:t>
            </w:r>
            <w:r w:rsidRPr="003C5FCA">
              <w:t xml:space="preserve"> </w:t>
            </w:r>
            <w:r w:rsidRPr="003C5FCA">
              <w:rPr>
                <w:i/>
              </w:rPr>
              <w:t>skall</w:t>
            </w:r>
            <w:r w:rsidRPr="003C5FCA">
              <w:t xml:space="preserve"> flyttas från verket eller myndigheten till en kommun.</w:t>
            </w:r>
          </w:p>
        </w:tc>
        <w:tc>
          <w:tcPr>
            <w:tcW w:w="2500" w:type="pct"/>
            <w:shd w:val="clear" w:color="auto" w:fill="auto"/>
            <w:tcMar>
              <w:right w:w="0" w:type="dxa"/>
            </w:tcMar>
          </w:tcPr>
          <w:p w14:paraId="599FDB9F" w14:textId="77777777" w:rsidR="00F71CC6" w:rsidRDefault="00AB307F" w:rsidP="00F71CC6">
            <w:pPr>
              <w:pStyle w:val="Brdtextmedindrag"/>
            </w:pPr>
            <w:r w:rsidRPr="003C5FCA">
              <w:t>Jordbruksverket eller en annan statlig kontrollmyndig</w:t>
            </w:r>
            <w:r w:rsidRPr="003C5FCA">
              <w:softHyphen/>
              <w:t>het som regeringen bestämt en</w:t>
            </w:r>
            <w:r w:rsidRPr="003C5FCA">
              <w:softHyphen/>
              <w:t xml:space="preserve">ligt denna lag får, i samråd med en kommun, besluta att </w:t>
            </w:r>
            <w:r w:rsidRPr="003C5FCA">
              <w:rPr>
                <w:i/>
              </w:rPr>
              <w:t>sådan</w:t>
            </w:r>
            <w:r w:rsidRPr="003C5FCA">
              <w:t xml:space="preserve"> offentlig kontroll </w:t>
            </w:r>
            <w:r w:rsidRPr="003C5FCA">
              <w:rPr>
                <w:i/>
              </w:rPr>
              <w:t>och annan offentlig verksamhet i fråga om</w:t>
            </w:r>
            <w:r w:rsidRPr="003C5FCA">
              <w:t xml:space="preserve"> en viss anläggning</w:t>
            </w:r>
            <w:r>
              <w:t>,</w:t>
            </w:r>
            <w:r w:rsidRPr="003C5FCA">
              <w:t xml:space="preserve"> som </w:t>
            </w:r>
            <w:r w:rsidRPr="003C5FCA">
              <w:rPr>
                <w:i/>
              </w:rPr>
              <w:t xml:space="preserve">annars skulle skötas av </w:t>
            </w:r>
            <w:r w:rsidRPr="003C5FCA">
              <w:t>Jordbruksverket eller myndig</w:t>
            </w:r>
            <w:r>
              <w:softHyphen/>
            </w:r>
            <w:r w:rsidRPr="003C5FCA">
              <w:t>heten</w:t>
            </w:r>
            <w:r>
              <w:t>,</w:t>
            </w:r>
            <w:r w:rsidRPr="003C5FCA">
              <w:t xml:space="preserve"> </w:t>
            </w:r>
            <w:r w:rsidRPr="003C5FCA">
              <w:rPr>
                <w:i/>
              </w:rPr>
              <w:t>ska</w:t>
            </w:r>
            <w:r w:rsidRPr="003C5FCA">
              <w:t xml:space="preserve"> flyttas från verket eller myndigheten till en kommun.</w:t>
            </w:r>
          </w:p>
        </w:tc>
      </w:tr>
    </w:tbl>
    <w:p w14:paraId="32D7E04A" w14:textId="77777777" w:rsidR="00F71CC6" w:rsidRPr="00C57856" w:rsidRDefault="00F71CC6" w:rsidP="00F71CC6">
      <w:pPr>
        <w:pStyle w:val="Brdtextmedindrag"/>
      </w:pPr>
    </w:p>
    <w:p w14:paraId="1EC44124" w14:textId="77777777" w:rsidR="00F71CC6" w:rsidRDefault="00AB307F" w:rsidP="00F71CC6">
      <w:pPr>
        <w:pStyle w:val="Brdtextmedindrag"/>
        <w:jc w:val="center"/>
      </w:pPr>
      <w:r>
        <w:t>18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58D2D09" w14:textId="77777777" w:rsidTr="00F71CC6">
        <w:tc>
          <w:tcPr>
            <w:tcW w:w="2500" w:type="pct"/>
            <w:shd w:val="clear" w:color="auto" w:fill="auto"/>
            <w:tcMar>
              <w:left w:w="0" w:type="dxa"/>
            </w:tcMar>
          </w:tcPr>
          <w:p w14:paraId="6A03B5C7" w14:textId="77777777" w:rsidR="00F71CC6" w:rsidRDefault="00AB307F" w:rsidP="00F71CC6">
            <w:pPr>
              <w:pStyle w:val="Brdtextmedindrag"/>
            </w:pPr>
            <w:r w:rsidRPr="00301780">
              <w:t xml:space="preserve">Om en kommun grovt eller under längre tid har åsidosatt sin </w:t>
            </w:r>
            <w:r w:rsidRPr="00301780">
              <w:rPr>
                <w:i/>
              </w:rPr>
              <w:t xml:space="preserve">kontrollskyldighet </w:t>
            </w:r>
            <w:r w:rsidRPr="00301780">
              <w:t>när det gäller</w:t>
            </w:r>
            <w:r>
              <w:t xml:space="preserve"> </w:t>
            </w:r>
            <w:r w:rsidRPr="00301780">
              <w:rPr>
                <w:i/>
              </w:rPr>
              <w:t>viss verksamhet,</w:t>
            </w:r>
            <w:r w:rsidRPr="00301780">
              <w:rPr>
                <w:b/>
              </w:rPr>
              <w:t xml:space="preserve"> </w:t>
            </w:r>
            <w:r>
              <w:t>får regeringen, på ansökan av Jord</w:t>
            </w:r>
            <w:r w:rsidRPr="00301780">
              <w:t>bruksverket eller en anna</w:t>
            </w:r>
            <w:r>
              <w:t>n stat</w:t>
            </w:r>
            <w:r w:rsidRPr="00301780">
              <w:t>lig kontr</w:t>
            </w:r>
            <w:r>
              <w:t>oll-myndighet som regeringen be</w:t>
            </w:r>
            <w:r w:rsidRPr="00301780">
              <w:t xml:space="preserve">stämt enligt denna lag, besluta att </w:t>
            </w:r>
            <w:r>
              <w:t xml:space="preserve">ansvaret för </w:t>
            </w:r>
            <w:r w:rsidRPr="00301780">
              <w:rPr>
                <w:i/>
              </w:rPr>
              <w:t xml:space="preserve">kontrollen av den verksamheten skall </w:t>
            </w:r>
            <w:r w:rsidRPr="00301780">
              <w:t xml:space="preserve">flyttas över </w:t>
            </w:r>
            <w:r>
              <w:t>till Jord</w:t>
            </w:r>
            <w:r w:rsidRPr="00301780">
              <w:t>bruksverket eller myn</w:t>
            </w:r>
            <w:r>
              <w:softHyphen/>
            </w:r>
            <w:r w:rsidRPr="00301780">
              <w:t>dig</w:t>
            </w:r>
            <w:r>
              <w:softHyphen/>
            </w:r>
            <w:r w:rsidRPr="00301780">
              <w:t>heten.</w:t>
            </w:r>
          </w:p>
        </w:tc>
        <w:tc>
          <w:tcPr>
            <w:tcW w:w="2500" w:type="pct"/>
            <w:shd w:val="clear" w:color="auto" w:fill="auto"/>
            <w:tcMar>
              <w:right w:w="0" w:type="dxa"/>
            </w:tcMar>
          </w:tcPr>
          <w:p w14:paraId="2B6179DF" w14:textId="77777777" w:rsidR="00F71CC6" w:rsidRDefault="00AB307F" w:rsidP="00F71CC6">
            <w:pPr>
              <w:pStyle w:val="Brdtextmedindrag"/>
            </w:pPr>
            <w:r w:rsidRPr="00301780">
              <w:t xml:space="preserve">Om en kommun grovt eller under längre tid har åsidosatt sin </w:t>
            </w:r>
            <w:r w:rsidRPr="00301780">
              <w:rPr>
                <w:i/>
              </w:rPr>
              <w:t xml:space="preserve">skyldighet att utföra offentlig kontroll eller annan offentlig verksamhet </w:t>
            </w:r>
            <w:r w:rsidRPr="00301780">
              <w:t>när det gäller</w:t>
            </w:r>
            <w:r w:rsidRPr="00301780">
              <w:rPr>
                <w:i/>
              </w:rPr>
              <w:t xml:space="preserve"> en viss anläggning,</w:t>
            </w:r>
            <w:r w:rsidRPr="00301780">
              <w:t xml:space="preserve"> får regeringen, på ansökan av Jordbruksverket </w:t>
            </w:r>
            <w:r>
              <w:t>eller en annan statlig kontroll</w:t>
            </w:r>
            <w:r>
              <w:softHyphen/>
              <w:t>myndighet som regeringen bestämt enligt denna lag, be</w:t>
            </w:r>
            <w:r w:rsidRPr="00301780">
              <w:t xml:space="preserve">sluta att ansvaret för </w:t>
            </w:r>
            <w:r w:rsidRPr="00301780">
              <w:rPr>
                <w:i/>
              </w:rPr>
              <w:t xml:space="preserve">den offentliga kontrollen och den offentliga verksamheten i fråga om den anläggningen ska </w:t>
            </w:r>
            <w:r w:rsidRPr="00301780">
              <w:t>flyttas över till Jordbruksverket eller myndig</w:t>
            </w:r>
            <w:r w:rsidRPr="00301780">
              <w:softHyphen/>
              <w:t>heten.</w:t>
            </w:r>
          </w:p>
        </w:tc>
      </w:tr>
      <w:tr w:rsidR="00F71CC6" w14:paraId="09D61A30" w14:textId="77777777" w:rsidTr="00F71CC6">
        <w:tc>
          <w:tcPr>
            <w:tcW w:w="2500" w:type="pct"/>
            <w:shd w:val="clear" w:color="auto" w:fill="auto"/>
            <w:tcMar>
              <w:left w:w="0" w:type="dxa"/>
            </w:tcMar>
          </w:tcPr>
          <w:p w14:paraId="2405A7FC" w14:textId="77777777" w:rsidR="00F71CC6" w:rsidRPr="00804581" w:rsidRDefault="00AB307F" w:rsidP="00F71CC6">
            <w:pPr>
              <w:pStyle w:val="Brdtextmedindrag"/>
            </w:pPr>
            <w:r w:rsidRPr="00804581">
              <w:t xml:space="preserve">Regeringen får besluta att </w:t>
            </w:r>
            <w:r w:rsidRPr="00804581">
              <w:rPr>
                <w:i/>
              </w:rPr>
              <w:t>kontrollen skall</w:t>
            </w:r>
            <w:r w:rsidRPr="00804581">
              <w:t xml:space="preserve"> lämnas tillbaka till kommunen.</w:t>
            </w:r>
          </w:p>
        </w:tc>
        <w:tc>
          <w:tcPr>
            <w:tcW w:w="2500" w:type="pct"/>
            <w:shd w:val="clear" w:color="auto" w:fill="auto"/>
            <w:tcMar>
              <w:right w:w="0" w:type="dxa"/>
            </w:tcMar>
          </w:tcPr>
          <w:p w14:paraId="080A2FBD" w14:textId="77777777" w:rsidR="00F71CC6" w:rsidRPr="00804581" w:rsidRDefault="00AB307F" w:rsidP="00F71CC6">
            <w:pPr>
              <w:pStyle w:val="Brdtextmedindrag"/>
            </w:pPr>
            <w:r w:rsidRPr="00804581">
              <w:t xml:space="preserve">Regeringen får besluta att </w:t>
            </w:r>
            <w:r w:rsidRPr="00804581">
              <w:rPr>
                <w:i/>
              </w:rPr>
              <w:t xml:space="preserve">ansvaret ska </w:t>
            </w:r>
            <w:r w:rsidRPr="00804581">
              <w:t>lämnas tillbaka till kommu</w:t>
            </w:r>
            <w:r w:rsidRPr="00804581">
              <w:softHyphen/>
              <w:t>nen.</w:t>
            </w:r>
          </w:p>
        </w:tc>
      </w:tr>
    </w:tbl>
    <w:p w14:paraId="75B76393" w14:textId="77777777" w:rsidR="00F71CC6" w:rsidRPr="00C57856" w:rsidRDefault="00F71CC6" w:rsidP="00F71CC6">
      <w:pPr>
        <w:pStyle w:val="Brdtextmedindrag"/>
      </w:pPr>
    </w:p>
    <w:p w14:paraId="1773EAD4" w14:textId="77777777" w:rsidR="00F71CC6" w:rsidRDefault="00AB307F" w:rsidP="00F71CC6">
      <w:pPr>
        <w:pStyle w:val="Brdtextmedindrag"/>
        <w:jc w:val="center"/>
      </w:pPr>
      <w:r>
        <w:t>19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FAF00FE" w14:textId="77777777" w:rsidTr="00F71CC6">
        <w:tc>
          <w:tcPr>
            <w:tcW w:w="2500" w:type="pct"/>
            <w:shd w:val="clear" w:color="auto" w:fill="auto"/>
            <w:tcMar>
              <w:left w:w="0" w:type="dxa"/>
            </w:tcMar>
          </w:tcPr>
          <w:p w14:paraId="55047432" w14:textId="77777777" w:rsidR="00F71CC6" w:rsidRDefault="00AB307F" w:rsidP="00F71CC6">
            <w:pPr>
              <w:pStyle w:val="Brdtextmedindrag"/>
            </w:pPr>
            <w:r w:rsidRPr="003C5FCA">
              <w:t xml:space="preserve">Om en kommun inte fullgör de skyldigheter som följer av dess </w:t>
            </w:r>
            <w:r w:rsidRPr="003C5FCA">
              <w:rPr>
                <w:i/>
              </w:rPr>
              <w:t>kontrolluppdrag</w:t>
            </w:r>
            <w:r w:rsidRPr="003C5FCA">
              <w:t>, får Jordbruks</w:t>
            </w:r>
            <w:r>
              <w:softHyphen/>
            </w:r>
            <w:r w:rsidRPr="003C5FCA">
              <w:t>verket eller en annan stat</w:t>
            </w:r>
            <w:r w:rsidRPr="003C5FCA">
              <w:softHyphen/>
              <w:t xml:space="preserve">lig kontrollmyndighet som regeringen bestämt enligt denna lag förelägga kommunen att avhjälpa bristen. Ett sådant föreläggande </w:t>
            </w:r>
            <w:r w:rsidRPr="003C5FCA">
              <w:rPr>
                <w:i/>
              </w:rPr>
              <w:t>skall</w:t>
            </w:r>
            <w:r w:rsidRPr="003C5FCA">
              <w:t xml:space="preserve"> innehålla uppgifter om de åtgärder som Jordbruksverket eller myndig</w:t>
            </w:r>
            <w:r w:rsidRPr="003C5FCA">
              <w:softHyphen/>
              <w:t xml:space="preserve">heten anser nödvändiga för att bristen </w:t>
            </w:r>
            <w:r w:rsidRPr="003C5FCA">
              <w:rPr>
                <w:i/>
              </w:rPr>
              <w:t>skall</w:t>
            </w:r>
            <w:r w:rsidRPr="003C5FCA">
              <w:t xml:space="preserve"> kunna avhjälpas.</w:t>
            </w:r>
          </w:p>
        </w:tc>
        <w:tc>
          <w:tcPr>
            <w:tcW w:w="2500" w:type="pct"/>
            <w:shd w:val="clear" w:color="auto" w:fill="auto"/>
            <w:tcMar>
              <w:right w:w="0" w:type="dxa"/>
            </w:tcMar>
          </w:tcPr>
          <w:p w14:paraId="26EA904F" w14:textId="77777777" w:rsidR="00F71CC6" w:rsidRDefault="00AB307F" w:rsidP="00F71CC6">
            <w:pPr>
              <w:pStyle w:val="Brdtextmedindrag"/>
            </w:pPr>
            <w:r w:rsidRPr="003C5FCA">
              <w:t>Om en kommun inte full</w:t>
            </w:r>
            <w:r w:rsidRPr="003C5FCA">
              <w:softHyphen/>
              <w:t xml:space="preserve">gör de skyldigheter som följer av dess </w:t>
            </w:r>
            <w:r w:rsidRPr="003C5FCA">
              <w:rPr>
                <w:i/>
              </w:rPr>
              <w:t>uppdrag att utföra offent</w:t>
            </w:r>
            <w:r w:rsidRPr="003C5FCA">
              <w:rPr>
                <w:i/>
              </w:rPr>
              <w:softHyphen/>
              <w:t>lig kontroll eller annan offentlig verksamhet</w:t>
            </w:r>
            <w:r w:rsidRPr="003C5FCA">
              <w:t>, får Jordbruks</w:t>
            </w:r>
            <w:r>
              <w:softHyphen/>
            </w:r>
            <w:r w:rsidRPr="003C5FCA">
              <w:t>verket eller en annan statlig kontroll</w:t>
            </w:r>
            <w:r>
              <w:softHyphen/>
            </w:r>
            <w:r w:rsidRPr="003C5FCA">
              <w:t>myndighet som rege</w:t>
            </w:r>
            <w:r>
              <w:t>r</w:t>
            </w:r>
            <w:r w:rsidRPr="003C5FCA">
              <w:t>ingen bestämt enligt denna lag förelägga kommunen att av</w:t>
            </w:r>
            <w:r w:rsidRPr="003C5FCA">
              <w:softHyphen/>
              <w:t>hjälpa bristen. Ett sådant före</w:t>
            </w:r>
            <w:r w:rsidRPr="003C5FCA">
              <w:softHyphen/>
              <w:t xml:space="preserve">läggande </w:t>
            </w:r>
            <w:r w:rsidRPr="003C5FCA">
              <w:rPr>
                <w:i/>
              </w:rPr>
              <w:t>ska</w:t>
            </w:r>
            <w:r w:rsidRPr="003C5FCA">
              <w:t xml:space="preserve"> innehålla uppgifter om de åtgärder so</w:t>
            </w:r>
            <w:r>
              <w:t>m Jordbruks</w:t>
            </w:r>
            <w:r>
              <w:softHyphen/>
              <w:t xml:space="preserve">verket eller </w:t>
            </w:r>
            <w:r w:rsidRPr="003C5FCA">
              <w:t>myndig</w:t>
            </w:r>
            <w:r>
              <w:softHyphen/>
              <w:t xml:space="preserve">heten anser </w:t>
            </w:r>
            <w:r w:rsidRPr="003C5FCA">
              <w:t>nödvän</w:t>
            </w:r>
            <w:r>
              <w:softHyphen/>
            </w:r>
            <w:r w:rsidRPr="003C5FCA">
              <w:t xml:space="preserve">diga för att bristen </w:t>
            </w:r>
            <w:r w:rsidRPr="003C5FCA">
              <w:rPr>
                <w:i/>
              </w:rPr>
              <w:t>ska</w:t>
            </w:r>
            <w:r w:rsidRPr="003C5FCA">
              <w:t xml:space="preserve"> kunna avhjälpas.</w:t>
            </w:r>
          </w:p>
        </w:tc>
      </w:tr>
      <w:tr w:rsidR="00F71CC6" w14:paraId="5A8BEF83" w14:textId="77777777" w:rsidTr="00F71CC6">
        <w:tc>
          <w:tcPr>
            <w:tcW w:w="2500" w:type="pct"/>
            <w:shd w:val="clear" w:color="auto" w:fill="auto"/>
            <w:tcMar>
              <w:left w:w="0" w:type="dxa"/>
            </w:tcMar>
          </w:tcPr>
          <w:p w14:paraId="47C5BF07" w14:textId="77777777" w:rsidR="00F71CC6" w:rsidRPr="00FF244E" w:rsidRDefault="00AB307F" w:rsidP="00F71CC6">
            <w:pPr>
              <w:pStyle w:val="Rubrik4utannumrering"/>
            </w:pPr>
            <w:r w:rsidRPr="00FF244E">
              <w:t>Föreskrifter om kontroll</w:t>
            </w:r>
          </w:p>
        </w:tc>
        <w:tc>
          <w:tcPr>
            <w:tcW w:w="2500" w:type="pct"/>
            <w:shd w:val="clear" w:color="auto" w:fill="auto"/>
            <w:tcMar>
              <w:right w:w="0" w:type="dxa"/>
            </w:tcMar>
          </w:tcPr>
          <w:p w14:paraId="083E5693" w14:textId="77777777" w:rsidR="00F71CC6" w:rsidRPr="00FF244E" w:rsidRDefault="00AB307F" w:rsidP="00F71CC6">
            <w:pPr>
              <w:pStyle w:val="Rubrik4utannumrering"/>
            </w:pPr>
            <w:r w:rsidRPr="00FF244E">
              <w:t xml:space="preserve">Föreskrifter om </w:t>
            </w:r>
            <w:r w:rsidRPr="00FF244E">
              <w:rPr>
                <w:i/>
                <w:iCs/>
              </w:rPr>
              <w:t xml:space="preserve">offentlig </w:t>
            </w:r>
            <w:r w:rsidRPr="00FF244E">
              <w:t xml:space="preserve">kontroll </w:t>
            </w:r>
            <w:r w:rsidRPr="00FF244E">
              <w:rPr>
                <w:i/>
                <w:iCs/>
              </w:rPr>
              <w:t>och annan offentlig verksamhet</w:t>
            </w:r>
          </w:p>
        </w:tc>
      </w:tr>
    </w:tbl>
    <w:p w14:paraId="45705193" w14:textId="77777777" w:rsidR="00F71CC6" w:rsidRPr="00C57856" w:rsidRDefault="00F71CC6" w:rsidP="00F71CC6">
      <w:pPr>
        <w:pStyle w:val="Brdtextmedindrag"/>
      </w:pPr>
    </w:p>
    <w:p w14:paraId="00F65E35" w14:textId="77777777" w:rsidR="00F71CC6" w:rsidRDefault="00AB307F" w:rsidP="00F71CC6">
      <w:pPr>
        <w:pStyle w:val="Brdtextmedindrag"/>
        <w:jc w:val="center"/>
      </w:pPr>
      <w:r>
        <w:t>20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5D3DC44" w14:textId="77777777" w:rsidTr="00F71CC6">
        <w:tc>
          <w:tcPr>
            <w:tcW w:w="5000" w:type="pct"/>
            <w:gridSpan w:val="2"/>
            <w:shd w:val="clear" w:color="auto" w:fill="auto"/>
            <w:tcMar>
              <w:left w:w="0" w:type="dxa"/>
            </w:tcMar>
          </w:tcPr>
          <w:p w14:paraId="0688B6A7" w14:textId="77777777" w:rsidR="00F71CC6" w:rsidRPr="00FF244E" w:rsidRDefault="00AB307F" w:rsidP="00F71CC6">
            <w:pPr>
              <w:overflowPunct w:val="0"/>
              <w:autoSpaceDE w:val="0"/>
              <w:autoSpaceDN w:val="0"/>
              <w:adjustRightInd w:val="0"/>
              <w:spacing w:after="0" w:line="240" w:lineRule="auto"/>
              <w:ind w:firstLine="177"/>
              <w:jc w:val="both"/>
              <w:textAlignment w:val="baseline"/>
              <w:rPr>
                <w:rFonts w:ascii="Times New Roman" w:hAnsi="Times New Roman"/>
                <w:sz w:val="20"/>
              </w:rPr>
            </w:pPr>
            <w:bookmarkStart w:id="704" w:name="_Hlk522803555"/>
            <w:r w:rsidRPr="00FF244E">
              <w:rPr>
                <w:rFonts w:ascii="Times New Roman" w:hAnsi="Times New Roman"/>
                <w:sz w:val="20"/>
              </w:rPr>
              <w:t>Regeringen eller den myndighet som regeringen bestämmer får meddela föreskrifter om</w:t>
            </w:r>
            <w:bookmarkEnd w:id="704"/>
          </w:p>
        </w:tc>
      </w:tr>
      <w:tr w:rsidR="00F71CC6" w14:paraId="6466952E" w14:textId="77777777" w:rsidTr="00F71CC6">
        <w:tc>
          <w:tcPr>
            <w:tcW w:w="2500" w:type="pct"/>
            <w:shd w:val="clear" w:color="auto" w:fill="auto"/>
            <w:tcMar>
              <w:left w:w="0" w:type="dxa"/>
            </w:tcMar>
          </w:tcPr>
          <w:p w14:paraId="6BB5F97F" w14:textId="77777777" w:rsidR="00F71CC6" w:rsidRPr="00FF244E" w:rsidRDefault="00AB307F" w:rsidP="00F71CC6">
            <w:pPr>
              <w:overflowPunct w:val="0"/>
              <w:autoSpaceDE w:val="0"/>
              <w:autoSpaceDN w:val="0"/>
              <w:adjustRightInd w:val="0"/>
              <w:spacing w:after="0" w:line="240" w:lineRule="auto"/>
              <w:ind w:firstLine="177"/>
              <w:jc w:val="both"/>
              <w:textAlignment w:val="baseline"/>
              <w:rPr>
                <w:rFonts w:ascii="Times New Roman" w:hAnsi="Times New Roman"/>
                <w:sz w:val="20"/>
              </w:rPr>
            </w:pPr>
            <w:r w:rsidRPr="00FF244E">
              <w:rPr>
                <w:rFonts w:ascii="Times New Roman" w:hAnsi="Times New Roman"/>
                <w:sz w:val="20"/>
              </w:rPr>
              <w:t xml:space="preserve">1. hur offentlig kontroll </w:t>
            </w:r>
            <w:r w:rsidRPr="00FF244E">
              <w:rPr>
                <w:rFonts w:ascii="Times New Roman" w:hAnsi="Times New Roman"/>
                <w:i/>
                <w:sz w:val="20"/>
              </w:rPr>
              <w:t>skall</w:t>
            </w:r>
            <w:r w:rsidRPr="00FF244E">
              <w:rPr>
                <w:rFonts w:ascii="Times New Roman" w:hAnsi="Times New Roman"/>
                <w:sz w:val="20"/>
              </w:rPr>
              <w:t xml:space="preserve"> bedrivas,</w:t>
            </w:r>
          </w:p>
        </w:tc>
        <w:tc>
          <w:tcPr>
            <w:tcW w:w="2500" w:type="pct"/>
            <w:shd w:val="clear" w:color="auto" w:fill="auto"/>
          </w:tcPr>
          <w:p w14:paraId="3F316117" w14:textId="77777777" w:rsidR="00F71CC6" w:rsidRPr="00FF244E" w:rsidRDefault="00AB307F" w:rsidP="00F71CC6">
            <w:pPr>
              <w:overflowPunct w:val="0"/>
              <w:autoSpaceDE w:val="0"/>
              <w:autoSpaceDN w:val="0"/>
              <w:adjustRightInd w:val="0"/>
              <w:spacing w:after="0" w:line="240" w:lineRule="auto"/>
              <w:ind w:firstLine="177"/>
              <w:jc w:val="both"/>
              <w:textAlignment w:val="baseline"/>
              <w:rPr>
                <w:rFonts w:ascii="Times New Roman" w:hAnsi="Times New Roman"/>
                <w:sz w:val="20"/>
              </w:rPr>
            </w:pPr>
            <w:r w:rsidRPr="00FF244E">
              <w:rPr>
                <w:rFonts w:ascii="Times New Roman" w:hAnsi="Times New Roman"/>
                <w:sz w:val="20"/>
              </w:rPr>
              <w:t xml:space="preserve">1. hur offentlig kontroll </w:t>
            </w:r>
            <w:r w:rsidRPr="00FF244E">
              <w:rPr>
                <w:rFonts w:ascii="Times New Roman" w:hAnsi="Times New Roman"/>
                <w:i/>
                <w:sz w:val="20"/>
              </w:rPr>
              <w:t xml:space="preserve">och annan offentlig verksamhet </w:t>
            </w:r>
            <w:r w:rsidRPr="00FF244E">
              <w:rPr>
                <w:rFonts w:ascii="Times New Roman" w:hAnsi="Times New Roman"/>
                <w:sz w:val="20"/>
              </w:rPr>
              <w:t>ska bedrivas,</w:t>
            </w:r>
          </w:p>
        </w:tc>
      </w:tr>
      <w:tr w:rsidR="00F71CC6" w14:paraId="63451A04" w14:textId="77777777" w:rsidTr="00F71CC6">
        <w:tc>
          <w:tcPr>
            <w:tcW w:w="2500" w:type="pct"/>
            <w:shd w:val="clear" w:color="auto" w:fill="auto"/>
            <w:tcMar>
              <w:left w:w="0" w:type="dxa"/>
            </w:tcMar>
          </w:tcPr>
          <w:p w14:paraId="4E760025" w14:textId="77777777" w:rsidR="00F71CC6" w:rsidRPr="00FF244E" w:rsidRDefault="00AB307F" w:rsidP="00F71CC6">
            <w:pPr>
              <w:overflowPunct w:val="0"/>
              <w:autoSpaceDE w:val="0"/>
              <w:autoSpaceDN w:val="0"/>
              <w:adjustRightInd w:val="0"/>
              <w:spacing w:after="0" w:line="240" w:lineRule="auto"/>
              <w:ind w:firstLine="177"/>
              <w:jc w:val="both"/>
              <w:textAlignment w:val="baseline"/>
              <w:rPr>
                <w:rFonts w:ascii="Times New Roman" w:hAnsi="Times New Roman"/>
                <w:sz w:val="20"/>
              </w:rPr>
            </w:pPr>
            <w:r w:rsidRPr="00FF244E">
              <w:rPr>
                <w:rFonts w:ascii="Times New Roman" w:hAnsi="Times New Roman"/>
                <w:sz w:val="20"/>
              </w:rPr>
              <w:t>2. skyldighet för en kon</w:t>
            </w:r>
            <w:r w:rsidRPr="00FF244E">
              <w:rPr>
                <w:rFonts w:ascii="Times New Roman" w:hAnsi="Times New Roman"/>
                <w:sz w:val="20"/>
              </w:rPr>
              <w:softHyphen/>
              <w:t>troll</w:t>
            </w:r>
            <w:r w:rsidRPr="00FF244E">
              <w:rPr>
                <w:rFonts w:ascii="Times New Roman" w:hAnsi="Times New Roman"/>
                <w:sz w:val="20"/>
              </w:rPr>
              <w:softHyphen/>
              <w:t xml:space="preserve">myndighet </w:t>
            </w:r>
            <w:r w:rsidRPr="00FF244E">
              <w:rPr>
                <w:rFonts w:ascii="Times New Roman" w:hAnsi="Times New Roman"/>
                <w:i/>
                <w:sz w:val="20"/>
              </w:rPr>
              <w:t>eller ett kon</w:t>
            </w:r>
            <w:r w:rsidRPr="00FF244E">
              <w:rPr>
                <w:rFonts w:ascii="Times New Roman" w:hAnsi="Times New Roman"/>
                <w:i/>
                <w:sz w:val="20"/>
              </w:rPr>
              <w:softHyphen/>
              <w:t>trollorgan som anlitas i den offentliga kon</w:t>
            </w:r>
            <w:r w:rsidRPr="00FF244E">
              <w:rPr>
                <w:rFonts w:ascii="Times New Roman" w:hAnsi="Times New Roman"/>
                <w:i/>
                <w:sz w:val="20"/>
              </w:rPr>
              <w:softHyphen/>
              <w:t>trollen</w:t>
            </w:r>
            <w:r w:rsidRPr="00FF244E">
              <w:rPr>
                <w:rFonts w:ascii="Times New Roman" w:hAnsi="Times New Roman"/>
                <w:sz w:val="20"/>
              </w:rPr>
              <w:t xml:space="preserve"> att lämna information till en sådan sam</w:t>
            </w:r>
            <w:r w:rsidRPr="00FF244E">
              <w:rPr>
                <w:rFonts w:ascii="Times New Roman" w:hAnsi="Times New Roman"/>
                <w:sz w:val="20"/>
              </w:rPr>
              <w:softHyphen/>
              <w:t>ordnande kontroll</w:t>
            </w:r>
            <w:r w:rsidRPr="00FF244E">
              <w:rPr>
                <w:rFonts w:ascii="Times New Roman" w:hAnsi="Times New Roman"/>
                <w:sz w:val="20"/>
              </w:rPr>
              <w:softHyphen/>
              <w:t>myndighet som avses i 13 § första stycket,</w:t>
            </w:r>
          </w:p>
        </w:tc>
        <w:tc>
          <w:tcPr>
            <w:tcW w:w="2500" w:type="pct"/>
            <w:shd w:val="clear" w:color="auto" w:fill="auto"/>
          </w:tcPr>
          <w:p w14:paraId="1FF05DA4" w14:textId="77777777" w:rsidR="00F71CC6" w:rsidRPr="00FF244E" w:rsidRDefault="00AB307F" w:rsidP="00F71CC6">
            <w:pPr>
              <w:overflowPunct w:val="0"/>
              <w:autoSpaceDE w:val="0"/>
              <w:autoSpaceDN w:val="0"/>
              <w:adjustRightInd w:val="0"/>
              <w:spacing w:after="0" w:line="240" w:lineRule="auto"/>
              <w:ind w:firstLine="177"/>
              <w:jc w:val="both"/>
              <w:textAlignment w:val="baseline"/>
              <w:rPr>
                <w:rFonts w:ascii="Times New Roman" w:hAnsi="Times New Roman"/>
                <w:sz w:val="20"/>
              </w:rPr>
            </w:pPr>
            <w:r w:rsidRPr="00FF244E">
              <w:rPr>
                <w:rFonts w:ascii="Times New Roman" w:hAnsi="Times New Roman"/>
                <w:sz w:val="20"/>
              </w:rPr>
              <w:t>2. skyldighet för en kontroll</w:t>
            </w:r>
            <w:r w:rsidRPr="00FF244E">
              <w:rPr>
                <w:rFonts w:ascii="Times New Roman" w:hAnsi="Times New Roman"/>
                <w:sz w:val="20"/>
              </w:rPr>
              <w:softHyphen/>
              <w:t xml:space="preserve">myndighet eller ett </w:t>
            </w:r>
            <w:r w:rsidRPr="00FF244E">
              <w:rPr>
                <w:rFonts w:ascii="Times New Roman" w:hAnsi="Times New Roman"/>
                <w:i/>
                <w:sz w:val="20"/>
              </w:rPr>
              <w:t>organ med delegerade uppgifter eller en fysisk person som har delegerats vissa upp</w:t>
            </w:r>
            <w:r w:rsidRPr="00FF244E">
              <w:rPr>
                <w:rFonts w:ascii="Times New Roman" w:hAnsi="Times New Roman"/>
                <w:i/>
                <w:sz w:val="20"/>
              </w:rPr>
              <w:softHyphen/>
              <w:t>gif</w:t>
            </w:r>
            <w:r w:rsidRPr="00FF244E">
              <w:rPr>
                <w:rFonts w:ascii="Times New Roman" w:hAnsi="Times New Roman"/>
                <w:i/>
                <w:sz w:val="20"/>
              </w:rPr>
              <w:softHyphen/>
              <w:t>ter</w:t>
            </w:r>
            <w:r w:rsidRPr="00FF244E">
              <w:rPr>
                <w:rFonts w:ascii="Times New Roman" w:hAnsi="Times New Roman"/>
                <w:sz w:val="20"/>
              </w:rPr>
              <w:t xml:space="preserve"> att lämna information till en sådan samordnande kon</w:t>
            </w:r>
            <w:r w:rsidRPr="00FF244E">
              <w:rPr>
                <w:rFonts w:ascii="Times New Roman" w:hAnsi="Times New Roman"/>
                <w:sz w:val="20"/>
              </w:rPr>
              <w:softHyphen/>
              <w:t>troll</w:t>
            </w:r>
            <w:r w:rsidRPr="00FF244E">
              <w:rPr>
                <w:rFonts w:ascii="Times New Roman" w:hAnsi="Times New Roman"/>
                <w:sz w:val="20"/>
              </w:rPr>
              <w:softHyphen/>
              <w:t>myndighet som avses i 13 § första stycket,</w:t>
            </w:r>
          </w:p>
        </w:tc>
      </w:tr>
      <w:tr w:rsidR="00F71CC6" w14:paraId="554126FE" w14:textId="77777777" w:rsidTr="00F71CC6">
        <w:tc>
          <w:tcPr>
            <w:tcW w:w="2500" w:type="pct"/>
            <w:shd w:val="clear" w:color="auto" w:fill="auto"/>
            <w:tcMar>
              <w:left w:w="0" w:type="dxa"/>
            </w:tcMar>
          </w:tcPr>
          <w:p w14:paraId="6D04098E" w14:textId="77777777" w:rsidR="00F71CC6" w:rsidRPr="00FF244E" w:rsidRDefault="00AB307F" w:rsidP="00F71CC6">
            <w:pPr>
              <w:overflowPunct w:val="0"/>
              <w:autoSpaceDE w:val="0"/>
              <w:autoSpaceDN w:val="0"/>
              <w:adjustRightInd w:val="0"/>
              <w:spacing w:after="0" w:line="240" w:lineRule="auto"/>
              <w:ind w:firstLine="177"/>
              <w:jc w:val="both"/>
              <w:textAlignment w:val="baseline"/>
              <w:rPr>
                <w:rFonts w:ascii="Times New Roman" w:hAnsi="Times New Roman"/>
                <w:sz w:val="20"/>
              </w:rPr>
            </w:pPr>
            <w:r w:rsidRPr="00FF244E">
              <w:rPr>
                <w:rFonts w:ascii="Times New Roman" w:hAnsi="Times New Roman"/>
                <w:sz w:val="20"/>
              </w:rPr>
              <w:t xml:space="preserve">3. skyldighet för </w:t>
            </w:r>
            <w:r w:rsidRPr="00FF244E">
              <w:rPr>
                <w:rFonts w:ascii="Times New Roman" w:hAnsi="Times New Roman"/>
                <w:i/>
                <w:sz w:val="20"/>
              </w:rPr>
              <w:t>en</w:t>
            </w:r>
            <w:r w:rsidRPr="00FF244E">
              <w:rPr>
                <w:rFonts w:ascii="Times New Roman" w:hAnsi="Times New Roman"/>
                <w:sz w:val="20"/>
              </w:rPr>
              <w:t xml:space="preserve"> foder</w:t>
            </w:r>
            <w:r w:rsidRPr="00FF244E">
              <w:rPr>
                <w:rFonts w:ascii="Times New Roman" w:hAnsi="Times New Roman"/>
                <w:sz w:val="20"/>
              </w:rPr>
              <w:softHyphen/>
              <w:t xml:space="preserve">företagare eller för </w:t>
            </w:r>
            <w:r w:rsidRPr="00FF244E">
              <w:rPr>
                <w:rFonts w:ascii="Times New Roman" w:hAnsi="Times New Roman"/>
                <w:i/>
                <w:sz w:val="20"/>
              </w:rPr>
              <w:t>en annan företagare</w:t>
            </w:r>
            <w:r w:rsidRPr="00FF244E">
              <w:rPr>
                <w:rFonts w:ascii="Times New Roman" w:hAnsi="Times New Roman"/>
                <w:sz w:val="20"/>
              </w:rPr>
              <w:t xml:space="preserve"> som befattar sig med animaliska biprodukter att ut</w:t>
            </w:r>
            <w:r w:rsidRPr="00FF244E">
              <w:rPr>
                <w:rFonts w:ascii="Times New Roman" w:hAnsi="Times New Roman"/>
                <w:sz w:val="20"/>
              </w:rPr>
              <w:softHyphen/>
              <w:t>öva en efter verksamhet</w:t>
            </w:r>
            <w:r w:rsidRPr="00FF244E">
              <w:rPr>
                <w:rFonts w:ascii="Times New Roman" w:hAnsi="Times New Roman"/>
                <w:sz w:val="20"/>
              </w:rPr>
              <w:softHyphen/>
              <w:t>ens art lämpad egenkontroll av verk</w:t>
            </w:r>
            <w:r w:rsidRPr="00FF244E">
              <w:rPr>
                <w:rFonts w:ascii="Times New Roman" w:hAnsi="Times New Roman"/>
                <w:sz w:val="20"/>
              </w:rPr>
              <w:softHyphen/>
              <w:t>samheten.</w:t>
            </w:r>
          </w:p>
        </w:tc>
        <w:tc>
          <w:tcPr>
            <w:tcW w:w="2500" w:type="pct"/>
            <w:shd w:val="clear" w:color="auto" w:fill="auto"/>
          </w:tcPr>
          <w:p w14:paraId="4EEF8153" w14:textId="77777777" w:rsidR="00F71CC6" w:rsidRPr="00FF244E" w:rsidRDefault="00AB307F" w:rsidP="00F71CC6">
            <w:pPr>
              <w:overflowPunct w:val="0"/>
              <w:autoSpaceDE w:val="0"/>
              <w:autoSpaceDN w:val="0"/>
              <w:adjustRightInd w:val="0"/>
              <w:spacing w:after="0" w:line="240" w:lineRule="auto"/>
              <w:ind w:firstLine="177"/>
              <w:jc w:val="both"/>
              <w:textAlignment w:val="baseline"/>
              <w:rPr>
                <w:rFonts w:ascii="Times New Roman" w:hAnsi="Times New Roman"/>
                <w:sz w:val="20"/>
              </w:rPr>
            </w:pPr>
            <w:r w:rsidRPr="00FF244E">
              <w:rPr>
                <w:rFonts w:ascii="Times New Roman" w:hAnsi="Times New Roman"/>
                <w:sz w:val="20"/>
              </w:rPr>
              <w:t>3. skyldighet för foderföre</w:t>
            </w:r>
            <w:r w:rsidRPr="00FF244E">
              <w:rPr>
                <w:rFonts w:ascii="Times New Roman" w:hAnsi="Times New Roman"/>
                <w:sz w:val="20"/>
              </w:rPr>
              <w:softHyphen/>
              <w:t>ta</w:t>
            </w:r>
            <w:r w:rsidRPr="00FF244E">
              <w:rPr>
                <w:rFonts w:ascii="Times New Roman" w:hAnsi="Times New Roman"/>
                <w:sz w:val="20"/>
              </w:rPr>
              <w:softHyphen/>
              <w:t xml:space="preserve">gare eller för </w:t>
            </w:r>
            <w:r w:rsidRPr="00FF244E">
              <w:rPr>
                <w:rFonts w:ascii="Times New Roman" w:hAnsi="Times New Roman"/>
                <w:i/>
                <w:sz w:val="20"/>
              </w:rPr>
              <w:t>den</w:t>
            </w:r>
            <w:r w:rsidRPr="00FF244E">
              <w:rPr>
                <w:rFonts w:ascii="Times New Roman" w:hAnsi="Times New Roman"/>
                <w:sz w:val="20"/>
              </w:rPr>
              <w:t xml:space="preserve"> som befattar sig med animaliska biprodukter </w:t>
            </w:r>
            <w:r w:rsidRPr="00FF244E">
              <w:rPr>
                <w:rFonts w:ascii="Times New Roman" w:hAnsi="Times New Roman"/>
                <w:i/>
                <w:sz w:val="20"/>
              </w:rPr>
              <w:t>eller därav framställda produk</w:t>
            </w:r>
            <w:r w:rsidRPr="00FF244E">
              <w:rPr>
                <w:rFonts w:ascii="Times New Roman" w:hAnsi="Times New Roman"/>
                <w:i/>
                <w:sz w:val="20"/>
              </w:rPr>
              <w:softHyphen/>
              <w:t>ter</w:t>
            </w:r>
            <w:r w:rsidRPr="00FF244E">
              <w:rPr>
                <w:rFonts w:ascii="Times New Roman" w:hAnsi="Times New Roman"/>
                <w:sz w:val="20"/>
              </w:rPr>
              <w:t xml:space="preserve"> att utöva en egenkontroll av verksamheten </w:t>
            </w:r>
            <w:r w:rsidRPr="00FF244E">
              <w:rPr>
                <w:rFonts w:ascii="Times New Roman" w:hAnsi="Times New Roman"/>
                <w:i/>
                <w:sz w:val="20"/>
              </w:rPr>
              <w:t>som är lämplig utifrån</w:t>
            </w:r>
            <w:r w:rsidRPr="00FF244E">
              <w:rPr>
                <w:rFonts w:ascii="Times New Roman" w:hAnsi="Times New Roman"/>
                <w:sz w:val="20"/>
              </w:rPr>
              <w:t xml:space="preserve"> verksamhetens art. </w:t>
            </w:r>
          </w:p>
        </w:tc>
      </w:tr>
      <w:tr w:rsidR="00F71CC6" w14:paraId="72436E8F" w14:textId="77777777" w:rsidTr="00F71CC6">
        <w:tc>
          <w:tcPr>
            <w:tcW w:w="2500" w:type="pct"/>
            <w:shd w:val="clear" w:color="auto" w:fill="auto"/>
            <w:tcMar>
              <w:left w:w="0" w:type="dxa"/>
            </w:tcMar>
          </w:tcPr>
          <w:p w14:paraId="3F81AFF2" w14:textId="77777777" w:rsidR="00F71CC6" w:rsidRPr="00FF244E" w:rsidRDefault="00F71CC6" w:rsidP="00F71CC6">
            <w:pPr>
              <w:overflowPunct w:val="0"/>
              <w:autoSpaceDE w:val="0"/>
              <w:autoSpaceDN w:val="0"/>
              <w:adjustRightInd w:val="0"/>
              <w:spacing w:after="0" w:line="240" w:lineRule="auto"/>
              <w:ind w:firstLine="177"/>
              <w:jc w:val="both"/>
              <w:textAlignment w:val="baseline"/>
              <w:rPr>
                <w:rFonts w:ascii="Times New Roman" w:hAnsi="Times New Roman"/>
                <w:sz w:val="20"/>
              </w:rPr>
            </w:pPr>
          </w:p>
        </w:tc>
        <w:tc>
          <w:tcPr>
            <w:tcW w:w="2500" w:type="pct"/>
            <w:shd w:val="clear" w:color="auto" w:fill="auto"/>
          </w:tcPr>
          <w:p w14:paraId="6D47B04D" w14:textId="77777777" w:rsidR="00F71CC6" w:rsidRPr="00FF244E" w:rsidRDefault="00AB307F" w:rsidP="00F71CC6">
            <w:pPr>
              <w:pStyle w:val="Rubrik4utannumrering"/>
            </w:pPr>
            <w:r w:rsidRPr="00FF244E">
              <w:t>Föreskrifter om uppgiftslämnande</w:t>
            </w:r>
          </w:p>
        </w:tc>
      </w:tr>
      <w:tr w:rsidR="00F71CC6" w14:paraId="0E972C23" w14:textId="77777777" w:rsidTr="00F71CC6">
        <w:tc>
          <w:tcPr>
            <w:tcW w:w="2500" w:type="pct"/>
            <w:shd w:val="clear" w:color="auto" w:fill="auto"/>
            <w:tcMar>
              <w:left w:w="0" w:type="dxa"/>
            </w:tcMar>
          </w:tcPr>
          <w:p w14:paraId="1FF55611" w14:textId="77777777" w:rsidR="00F71CC6" w:rsidRPr="00FF244E" w:rsidRDefault="00F71CC6" w:rsidP="00F71CC6">
            <w:pPr>
              <w:pStyle w:val="Brdtext"/>
            </w:pPr>
          </w:p>
        </w:tc>
        <w:tc>
          <w:tcPr>
            <w:tcW w:w="2500" w:type="pct"/>
            <w:shd w:val="clear" w:color="auto" w:fill="auto"/>
          </w:tcPr>
          <w:p w14:paraId="4CB4EBFA" w14:textId="77777777" w:rsidR="00F71CC6" w:rsidRDefault="00F71CC6" w:rsidP="00F71CC6">
            <w:pPr>
              <w:pStyle w:val="Brdtext"/>
              <w:rPr>
                <w:i/>
              </w:rPr>
            </w:pPr>
            <w:bookmarkStart w:id="705" w:name="_Hlk518386469"/>
          </w:p>
          <w:p w14:paraId="21F3963B" w14:textId="34A58390" w:rsidR="00F71CC6" w:rsidRPr="007D38DB" w:rsidRDefault="00AB307F" w:rsidP="00F71CC6">
            <w:pPr>
              <w:pStyle w:val="Brdtext"/>
              <w:rPr>
                <w:i/>
              </w:rPr>
            </w:pPr>
            <w:r w:rsidRPr="007D38DB">
              <w:rPr>
                <w:i/>
              </w:rPr>
              <w:t xml:space="preserve">20 a § </w:t>
            </w:r>
          </w:p>
          <w:p w14:paraId="18D716EC" w14:textId="77777777" w:rsidR="00F71CC6" w:rsidRPr="00AA5E33" w:rsidRDefault="00AB307F" w:rsidP="00F71CC6">
            <w:pPr>
              <w:pStyle w:val="Brdtextmedindrag"/>
              <w:rPr>
                <w:i/>
                <w:iCs/>
              </w:rPr>
            </w:pPr>
            <w:r w:rsidRPr="00AA5E33">
              <w:rPr>
                <w:i/>
                <w:iCs/>
              </w:rPr>
              <w:t>Regeringen eller den myndig</w:t>
            </w:r>
            <w:r w:rsidRPr="00AA5E33">
              <w:rPr>
                <w:i/>
                <w:iCs/>
              </w:rPr>
              <w:softHyphen/>
              <w:t>het som regeringen bestämmer får meddela föreskrifter om skyldig</w:t>
            </w:r>
            <w:r w:rsidRPr="00AA5E33">
              <w:rPr>
                <w:i/>
                <w:iCs/>
              </w:rPr>
              <w:softHyphen/>
              <w:t>het för foderföretagare och för den som befattar sig med animaliska bipro</w:t>
            </w:r>
            <w:r w:rsidRPr="00AA5E33">
              <w:rPr>
                <w:i/>
                <w:iCs/>
              </w:rPr>
              <w:softHyphen/>
              <w:t>dukter eller därav fram</w:t>
            </w:r>
            <w:r w:rsidRPr="00AA5E33">
              <w:rPr>
                <w:i/>
                <w:iCs/>
              </w:rPr>
              <w:softHyphen/>
              <w:t>ställda produkter att lämna uppgifter om sina anläggningar till en kontroll</w:t>
            </w:r>
            <w:r w:rsidRPr="00AA5E33">
              <w:rPr>
                <w:i/>
                <w:iCs/>
              </w:rPr>
              <w:softHyphen/>
              <w:t>myndighet, ett organ med delege</w:t>
            </w:r>
            <w:r w:rsidRPr="00AA5E33">
              <w:rPr>
                <w:i/>
                <w:iCs/>
              </w:rPr>
              <w:softHyphen/>
              <w:t>rade uppgifter eller en fysisk per</w:t>
            </w:r>
            <w:r w:rsidRPr="00AA5E33">
              <w:rPr>
                <w:i/>
                <w:iCs/>
              </w:rPr>
              <w:softHyphen/>
              <w:t>son som har delegerats vissa upp</w:t>
            </w:r>
            <w:r w:rsidRPr="00AA5E33">
              <w:rPr>
                <w:i/>
                <w:iCs/>
              </w:rPr>
              <w:softHyphen/>
              <w:t>gifter.</w:t>
            </w:r>
            <w:bookmarkEnd w:id="705"/>
          </w:p>
        </w:tc>
      </w:tr>
    </w:tbl>
    <w:p w14:paraId="5884EA5E" w14:textId="77777777" w:rsidR="00F71CC6" w:rsidRDefault="00F71CC6" w:rsidP="00F71CC6">
      <w:pPr>
        <w:pStyle w:val="Brdtextmedindrag"/>
        <w:jc w:val="center"/>
      </w:pPr>
    </w:p>
    <w:p w14:paraId="7E200611" w14:textId="77777777" w:rsidR="00F71CC6" w:rsidRPr="00C57856" w:rsidRDefault="00AB307F" w:rsidP="00F71CC6">
      <w:pPr>
        <w:pStyle w:val="Brdtextmedindrag"/>
        <w:jc w:val="center"/>
      </w:pPr>
      <w:r>
        <w:t>21 §</w:t>
      </w:r>
      <w:r>
        <w:rPr>
          <w:rStyle w:val="Fotnotsreferens"/>
        </w:rPr>
        <w:footnoteReference w:id="94"/>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54B53A1" w14:textId="77777777" w:rsidTr="00F71CC6">
        <w:tc>
          <w:tcPr>
            <w:tcW w:w="2500" w:type="pct"/>
            <w:shd w:val="clear" w:color="auto" w:fill="auto"/>
            <w:tcMar>
              <w:left w:w="0" w:type="dxa"/>
            </w:tcMar>
          </w:tcPr>
          <w:p w14:paraId="2D95A5ED" w14:textId="77777777" w:rsidR="00F71CC6" w:rsidRPr="00E24E3E" w:rsidRDefault="00AB307F" w:rsidP="00F71CC6">
            <w:pPr>
              <w:pStyle w:val="Brdtextmedindrag"/>
            </w:pPr>
            <w:r w:rsidRPr="00E24E3E">
              <w:t>En kontrollmyndighet och</w:t>
            </w:r>
            <w:r w:rsidRPr="00E24E3E">
              <w:rPr>
                <w:i/>
              </w:rPr>
              <w:t xml:space="preserve"> ett kontrollorgan som anlitas i den offentliga kontrollen</w:t>
            </w:r>
            <w:r w:rsidRPr="00E24E3E">
              <w:t xml:space="preserve"> har rätt att i den utsträckning det behövs för </w:t>
            </w:r>
            <w:r w:rsidRPr="00E24E3E">
              <w:rPr>
                <w:i/>
              </w:rPr>
              <w:t>kontrollen</w:t>
            </w:r>
          </w:p>
        </w:tc>
        <w:tc>
          <w:tcPr>
            <w:tcW w:w="2500" w:type="pct"/>
            <w:shd w:val="clear" w:color="auto" w:fill="auto"/>
            <w:tcMar>
              <w:right w:w="0" w:type="dxa"/>
            </w:tcMar>
          </w:tcPr>
          <w:p w14:paraId="610B305D" w14:textId="77777777" w:rsidR="00F71CC6" w:rsidRPr="00E24E3E" w:rsidRDefault="00AB307F" w:rsidP="00F71CC6">
            <w:pPr>
              <w:pStyle w:val="Brdtextmedindrag"/>
            </w:pPr>
            <w:r w:rsidRPr="00E24E3E">
              <w:t>En kontrollmyndighet</w:t>
            </w:r>
            <w:r w:rsidRPr="00E24E3E">
              <w:rPr>
                <w:i/>
              </w:rPr>
              <w:t xml:space="preserve"> </w:t>
            </w:r>
            <w:r w:rsidRPr="00E24E3E">
              <w:t>och</w:t>
            </w:r>
            <w:r w:rsidRPr="00E24E3E">
              <w:rPr>
                <w:i/>
              </w:rPr>
              <w:t xml:space="preserve"> ett organ med delegerade uppgifter eller en fysisk person som har dele</w:t>
            </w:r>
            <w:r w:rsidRPr="00E24E3E">
              <w:rPr>
                <w:i/>
              </w:rPr>
              <w:softHyphen/>
              <w:t>ge</w:t>
            </w:r>
            <w:r w:rsidRPr="00E24E3E">
              <w:rPr>
                <w:i/>
              </w:rPr>
              <w:softHyphen/>
              <w:t>rats vissa uppgifter</w:t>
            </w:r>
            <w:r w:rsidRPr="00E24E3E">
              <w:t xml:space="preserve"> har rätt att i den utsträckning det behövs för </w:t>
            </w:r>
            <w:r w:rsidRPr="00E24E3E">
              <w:rPr>
                <w:i/>
              </w:rPr>
              <w:t>offentlig</w:t>
            </w:r>
            <w:r w:rsidRPr="00E24E3E">
              <w:t xml:space="preserve"> </w:t>
            </w:r>
            <w:r w:rsidRPr="00E24E3E">
              <w:rPr>
                <w:i/>
              </w:rPr>
              <w:t>kontroll och annan offentlig verksamhet</w:t>
            </w:r>
          </w:p>
        </w:tc>
      </w:tr>
      <w:tr w:rsidR="00F71CC6" w14:paraId="36F1A75D" w14:textId="77777777" w:rsidTr="00F71CC6">
        <w:tc>
          <w:tcPr>
            <w:tcW w:w="5000" w:type="pct"/>
            <w:gridSpan w:val="2"/>
            <w:shd w:val="clear" w:color="auto" w:fill="auto"/>
            <w:tcMar>
              <w:left w:w="0" w:type="dxa"/>
            </w:tcMar>
          </w:tcPr>
          <w:p w14:paraId="35D3F3EC" w14:textId="77777777" w:rsidR="00F71CC6" w:rsidRPr="007D38DB"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sz w:val="20"/>
              </w:rPr>
            </w:pPr>
            <w:r w:rsidRPr="007D38DB">
              <w:rPr>
                <w:rFonts w:ascii="Times New Roman" w:hAnsi="Times New Roman"/>
                <w:sz w:val="20"/>
              </w:rPr>
              <w:t>1. på begäran få upplysningar och ta del av handlingar, samt</w:t>
            </w:r>
          </w:p>
          <w:p w14:paraId="1F417390" w14:textId="77777777" w:rsidR="00F71CC6" w:rsidRPr="007D38DB"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sz w:val="20"/>
              </w:rPr>
            </w:pPr>
            <w:r w:rsidRPr="007D38DB">
              <w:rPr>
                <w:rFonts w:ascii="Times New Roman" w:hAnsi="Times New Roman"/>
                <w:sz w:val="20"/>
              </w:rPr>
              <w:t>2. få tillträde till områden, lokaler och andra utrymmen som har anknytning till verksamheten och där göra undersökningar och ta prover.</w:t>
            </w:r>
          </w:p>
          <w:p w14:paraId="2CFB1216" w14:textId="77777777" w:rsidR="00F71CC6" w:rsidRPr="007D38DB" w:rsidRDefault="00AB307F" w:rsidP="00F71CC6">
            <w:pPr>
              <w:pStyle w:val="Brdtextmedindrag"/>
            </w:pPr>
            <w:r w:rsidRPr="007D38DB">
              <w:t>Bestämmelserna i första stycket gäller också för Europeiska kommissionen och för inspektörer och experter som utsetts av kommissionen.</w:t>
            </w:r>
          </w:p>
        </w:tc>
      </w:tr>
      <w:tr w:rsidR="00F71CC6" w14:paraId="2E23ABD9" w14:textId="77777777" w:rsidTr="00F71CC6">
        <w:tc>
          <w:tcPr>
            <w:tcW w:w="2500" w:type="pct"/>
            <w:shd w:val="clear" w:color="auto" w:fill="auto"/>
            <w:tcMar>
              <w:left w:w="0" w:type="dxa"/>
            </w:tcMar>
          </w:tcPr>
          <w:p w14:paraId="6FAE7EA9" w14:textId="77777777" w:rsidR="00F71CC6" w:rsidRDefault="00AB307F" w:rsidP="00F71CC6">
            <w:pPr>
              <w:pStyle w:val="Rubrik4utannumrering"/>
            </w:pPr>
            <w:r w:rsidRPr="003C5FCA">
              <w:t xml:space="preserve">Skyldighet att </w:t>
            </w:r>
            <w:r w:rsidRPr="003C5FCA">
              <w:rPr>
                <w:i/>
              </w:rPr>
              <w:t>tillhandahålla</w:t>
            </w:r>
            <w:r w:rsidRPr="003C5FCA">
              <w:t xml:space="preserve"> hjälp</w:t>
            </w:r>
          </w:p>
        </w:tc>
        <w:tc>
          <w:tcPr>
            <w:tcW w:w="2500" w:type="pct"/>
            <w:shd w:val="clear" w:color="auto" w:fill="auto"/>
            <w:tcMar>
              <w:right w:w="0" w:type="dxa"/>
            </w:tcMar>
          </w:tcPr>
          <w:p w14:paraId="143E1E78" w14:textId="77777777" w:rsidR="00F71CC6" w:rsidRDefault="00AB307F" w:rsidP="00F71CC6">
            <w:pPr>
              <w:pStyle w:val="Rubrik4utannumrering"/>
            </w:pPr>
            <w:r w:rsidRPr="003C5FCA">
              <w:t xml:space="preserve">Skyldighet att </w:t>
            </w:r>
            <w:r w:rsidRPr="003C5FCA">
              <w:rPr>
                <w:i/>
              </w:rPr>
              <w:t>lämna</w:t>
            </w:r>
            <w:r w:rsidRPr="003C5FCA">
              <w:t xml:space="preserve"> hjälp</w:t>
            </w:r>
          </w:p>
        </w:tc>
      </w:tr>
    </w:tbl>
    <w:p w14:paraId="29847DE6" w14:textId="77777777" w:rsidR="00F71CC6" w:rsidRPr="00C57856" w:rsidRDefault="00F71CC6" w:rsidP="00F71CC6">
      <w:pPr>
        <w:pStyle w:val="Brdtextmedindrag"/>
      </w:pPr>
    </w:p>
    <w:p w14:paraId="5ADEA0C4" w14:textId="77777777" w:rsidR="00F71CC6" w:rsidRDefault="00AB307F" w:rsidP="00F71CC6">
      <w:pPr>
        <w:pStyle w:val="Brdtextmedindrag"/>
        <w:jc w:val="center"/>
      </w:pPr>
      <w:r>
        <w:t>22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371A23B" w14:textId="77777777" w:rsidTr="00F71CC6">
        <w:tc>
          <w:tcPr>
            <w:tcW w:w="2500" w:type="pct"/>
            <w:shd w:val="clear" w:color="auto" w:fill="auto"/>
            <w:tcMar>
              <w:left w:w="0" w:type="dxa"/>
            </w:tcMar>
          </w:tcPr>
          <w:p w14:paraId="29CA7298" w14:textId="77777777" w:rsidR="00F71CC6" w:rsidRPr="00337D7B" w:rsidRDefault="00AB307F" w:rsidP="00F71CC6">
            <w:pPr>
              <w:pStyle w:val="Brdtextmedindrag"/>
            </w:pPr>
            <w:r w:rsidRPr="00337D7B">
              <w:rPr>
                <w:i/>
              </w:rPr>
              <w:t xml:space="preserve">Den </w:t>
            </w:r>
            <w:r w:rsidRPr="00337D7B">
              <w:t>som är föremål för offentlig kontroll</w:t>
            </w:r>
            <w:r w:rsidRPr="00337D7B">
              <w:rPr>
                <w:i/>
              </w:rPr>
              <w:t xml:space="preserve"> skall tillhanda</w:t>
            </w:r>
            <w:r w:rsidRPr="00337D7B">
              <w:rPr>
                <w:i/>
              </w:rPr>
              <w:softHyphen/>
              <w:t xml:space="preserve">hålla </w:t>
            </w:r>
            <w:r w:rsidRPr="00337D7B">
              <w:t>den hjälp som behövs för att kontrollen</w:t>
            </w:r>
            <w:r w:rsidRPr="00337D7B">
              <w:rPr>
                <w:i/>
              </w:rPr>
              <w:t xml:space="preserve"> skall kunna genomföras.</w:t>
            </w:r>
          </w:p>
        </w:tc>
        <w:tc>
          <w:tcPr>
            <w:tcW w:w="2500" w:type="pct"/>
            <w:shd w:val="clear" w:color="auto" w:fill="auto"/>
            <w:tcMar>
              <w:right w:w="0" w:type="dxa"/>
            </w:tcMar>
          </w:tcPr>
          <w:p w14:paraId="569B0091" w14:textId="77777777" w:rsidR="00F71CC6" w:rsidRPr="00337D7B" w:rsidRDefault="00AB307F" w:rsidP="00F71CC6">
            <w:pPr>
              <w:pStyle w:val="Brdtextmedindrag"/>
            </w:pPr>
            <w:r w:rsidRPr="00337D7B">
              <w:rPr>
                <w:i/>
              </w:rPr>
              <w:t xml:space="preserve">Bestämmelser om skyldighet för den </w:t>
            </w:r>
            <w:r w:rsidRPr="00337D7B">
              <w:t>som är föremål för offentlig kontroll</w:t>
            </w:r>
            <w:r w:rsidRPr="00337D7B">
              <w:rPr>
                <w:i/>
              </w:rPr>
              <w:t xml:space="preserve"> eller annan offentlig verksamhet att lämna </w:t>
            </w:r>
            <w:r w:rsidRPr="00337D7B">
              <w:t>den hjälp som behövs för att kontrollen</w:t>
            </w:r>
            <w:r w:rsidRPr="00337D7B">
              <w:rPr>
                <w:i/>
              </w:rPr>
              <w:t xml:space="preserve"> eller verksam</w:t>
            </w:r>
            <w:r w:rsidRPr="00337D7B">
              <w:rPr>
                <w:i/>
              </w:rPr>
              <w:softHyphen/>
              <w:t>heten ska kunna</w:t>
            </w:r>
            <w:r w:rsidRPr="00337D7B">
              <w:t xml:space="preserve"> </w:t>
            </w:r>
            <w:r w:rsidRPr="00337D7B">
              <w:rPr>
                <w:i/>
              </w:rPr>
              <w:t>utföras finns i artiklarna 15.2 och 15.6 i förord</w:t>
            </w:r>
            <w:r w:rsidRPr="00337D7B">
              <w:rPr>
                <w:i/>
              </w:rPr>
              <w:softHyphen/>
              <w:t>ning (EU) 2017/625.</w:t>
            </w:r>
          </w:p>
        </w:tc>
      </w:tr>
      <w:tr w:rsidR="00F71CC6" w14:paraId="67C59748" w14:textId="77777777" w:rsidTr="00F71CC6">
        <w:tc>
          <w:tcPr>
            <w:tcW w:w="2500" w:type="pct"/>
            <w:shd w:val="clear" w:color="auto" w:fill="auto"/>
            <w:tcMar>
              <w:left w:w="0" w:type="dxa"/>
            </w:tcMar>
          </w:tcPr>
          <w:p w14:paraId="096965F6" w14:textId="77777777" w:rsidR="00F71CC6" w:rsidRPr="00337D7B" w:rsidRDefault="00F71CC6" w:rsidP="00F71CC6">
            <w:pPr>
              <w:pStyle w:val="Brdtextmedindrag"/>
              <w:rPr>
                <w:i/>
              </w:rPr>
            </w:pPr>
          </w:p>
        </w:tc>
        <w:tc>
          <w:tcPr>
            <w:tcW w:w="2500" w:type="pct"/>
            <w:shd w:val="clear" w:color="auto" w:fill="auto"/>
            <w:tcMar>
              <w:right w:w="0" w:type="dxa"/>
            </w:tcMar>
          </w:tcPr>
          <w:p w14:paraId="2B794E82" w14:textId="77777777" w:rsidR="00F71CC6" w:rsidRPr="00337D7B" w:rsidRDefault="00AB307F" w:rsidP="00F71CC6">
            <w:pPr>
              <w:pStyle w:val="Rubrik4utannumrering"/>
              <w:rPr>
                <w:i/>
                <w:iCs/>
              </w:rPr>
            </w:pPr>
            <w:r w:rsidRPr="00337D7B">
              <w:rPr>
                <w:i/>
                <w:iCs/>
              </w:rPr>
              <w:t>Anonyma inköp</w:t>
            </w:r>
          </w:p>
        </w:tc>
      </w:tr>
      <w:tr w:rsidR="00F71CC6" w14:paraId="0D4AB52A" w14:textId="77777777" w:rsidTr="00F71CC6">
        <w:tc>
          <w:tcPr>
            <w:tcW w:w="2500" w:type="pct"/>
            <w:shd w:val="clear" w:color="auto" w:fill="auto"/>
            <w:tcMar>
              <w:left w:w="0" w:type="dxa"/>
            </w:tcMar>
          </w:tcPr>
          <w:p w14:paraId="22499EFE" w14:textId="77777777" w:rsidR="00F71CC6" w:rsidRPr="00337D7B" w:rsidRDefault="00F71CC6" w:rsidP="00F71CC6">
            <w:pPr>
              <w:pStyle w:val="Brdtext"/>
            </w:pPr>
          </w:p>
        </w:tc>
        <w:tc>
          <w:tcPr>
            <w:tcW w:w="2500" w:type="pct"/>
            <w:shd w:val="clear" w:color="auto" w:fill="auto"/>
            <w:tcMar>
              <w:right w:w="0" w:type="dxa"/>
            </w:tcMar>
          </w:tcPr>
          <w:p w14:paraId="2F7EAFD5" w14:textId="77777777" w:rsidR="00F71CC6" w:rsidRDefault="00F71CC6" w:rsidP="00F71CC6">
            <w:pPr>
              <w:pStyle w:val="Brdtext"/>
              <w:rPr>
                <w:i/>
              </w:rPr>
            </w:pPr>
          </w:p>
          <w:p w14:paraId="7D653715" w14:textId="42075CC4" w:rsidR="00F71CC6" w:rsidRPr="00337D7B" w:rsidRDefault="00AB307F" w:rsidP="00F71CC6">
            <w:pPr>
              <w:pStyle w:val="Brdtext"/>
              <w:rPr>
                <w:i/>
              </w:rPr>
            </w:pPr>
            <w:r w:rsidRPr="00337D7B">
              <w:rPr>
                <w:i/>
              </w:rPr>
              <w:t xml:space="preserve">24 a § </w:t>
            </w:r>
          </w:p>
          <w:p w14:paraId="2EFF2567" w14:textId="77777777" w:rsidR="00F71CC6" w:rsidRPr="00183A85" w:rsidRDefault="00AB307F" w:rsidP="00F71CC6">
            <w:pPr>
              <w:pStyle w:val="Brdtextmedindrag"/>
              <w:rPr>
                <w:i/>
                <w:iCs/>
              </w:rPr>
            </w:pPr>
            <w:r w:rsidRPr="00183A85">
              <w:rPr>
                <w:i/>
                <w:iCs/>
              </w:rPr>
              <w:t>En kontrollmyndighet får</w:t>
            </w:r>
            <w:r w:rsidRPr="00183A85">
              <w:rPr>
                <w:i/>
                <w:iCs/>
                <w:spacing w:val="-2"/>
              </w:rPr>
              <w:t>, om det är nödvändigt för att skydda män</w:t>
            </w:r>
            <w:r w:rsidRPr="00183A85">
              <w:rPr>
                <w:i/>
                <w:iCs/>
                <w:spacing w:val="-2"/>
              </w:rPr>
              <w:softHyphen/>
              <w:t xml:space="preserve">niskors eller djurs liv eller hälsa eller miljön, </w:t>
            </w:r>
            <w:r w:rsidRPr="00183A85">
              <w:rPr>
                <w:i/>
                <w:iCs/>
              </w:rPr>
              <w:t>under annan identitet och utan att ange avsikten med inköpet köpa in produkter i syfte att kontrollera att de uppfyller gäl</w:t>
            </w:r>
            <w:r w:rsidRPr="00183A85">
              <w:rPr>
                <w:i/>
                <w:iCs/>
              </w:rPr>
              <w:softHyphen/>
              <w:t>lande krav.</w:t>
            </w:r>
          </w:p>
        </w:tc>
      </w:tr>
      <w:tr w:rsidR="00F71CC6" w14:paraId="3647211A" w14:textId="77777777" w:rsidTr="00F71CC6">
        <w:tc>
          <w:tcPr>
            <w:tcW w:w="2500" w:type="pct"/>
            <w:shd w:val="clear" w:color="auto" w:fill="auto"/>
            <w:tcMar>
              <w:left w:w="0" w:type="dxa"/>
            </w:tcMar>
          </w:tcPr>
          <w:p w14:paraId="0614D072" w14:textId="77777777" w:rsidR="00F71CC6" w:rsidRPr="00337D7B" w:rsidRDefault="00F71CC6" w:rsidP="00F71CC6">
            <w:pPr>
              <w:pStyle w:val="Brdtext"/>
            </w:pPr>
          </w:p>
        </w:tc>
        <w:tc>
          <w:tcPr>
            <w:tcW w:w="2500" w:type="pct"/>
            <w:shd w:val="clear" w:color="auto" w:fill="auto"/>
            <w:tcMar>
              <w:right w:w="0" w:type="dxa"/>
            </w:tcMar>
          </w:tcPr>
          <w:p w14:paraId="678D6421" w14:textId="77777777" w:rsidR="00F71CC6" w:rsidRPr="00337D7B" w:rsidRDefault="00AB307F" w:rsidP="00F71CC6">
            <w:pPr>
              <w:pStyle w:val="Rubrik4utannumrering"/>
              <w:rPr>
                <w:i/>
                <w:iCs/>
              </w:rPr>
            </w:pPr>
            <w:r w:rsidRPr="00337D7B">
              <w:rPr>
                <w:i/>
                <w:iCs/>
              </w:rPr>
              <w:t>Rapporteringssystem för överträdelser</w:t>
            </w:r>
          </w:p>
        </w:tc>
      </w:tr>
      <w:tr w:rsidR="00F71CC6" w14:paraId="1D768DAF" w14:textId="77777777" w:rsidTr="00F71CC6">
        <w:tc>
          <w:tcPr>
            <w:tcW w:w="2500" w:type="pct"/>
            <w:shd w:val="clear" w:color="auto" w:fill="auto"/>
            <w:tcMar>
              <w:left w:w="0" w:type="dxa"/>
            </w:tcMar>
          </w:tcPr>
          <w:p w14:paraId="61CDB77D" w14:textId="77777777" w:rsidR="00F71CC6" w:rsidRPr="00337D7B" w:rsidRDefault="00F71CC6" w:rsidP="00F71CC6">
            <w:pPr>
              <w:pStyle w:val="Brdtext"/>
            </w:pPr>
          </w:p>
        </w:tc>
        <w:tc>
          <w:tcPr>
            <w:tcW w:w="2500" w:type="pct"/>
            <w:shd w:val="clear" w:color="auto" w:fill="auto"/>
            <w:tcMar>
              <w:right w:w="0" w:type="dxa"/>
            </w:tcMar>
          </w:tcPr>
          <w:p w14:paraId="46194549" w14:textId="77777777" w:rsidR="00F71CC6" w:rsidRDefault="00F71CC6" w:rsidP="00F71CC6">
            <w:pPr>
              <w:pStyle w:val="Brdtext"/>
              <w:rPr>
                <w:i/>
              </w:rPr>
            </w:pPr>
          </w:p>
          <w:p w14:paraId="2C051678" w14:textId="35FD00ED" w:rsidR="00F71CC6" w:rsidRPr="00337D7B" w:rsidRDefault="00AB307F" w:rsidP="00F71CC6">
            <w:pPr>
              <w:pStyle w:val="Brdtext"/>
              <w:rPr>
                <w:i/>
              </w:rPr>
            </w:pPr>
            <w:r w:rsidRPr="00337D7B">
              <w:rPr>
                <w:i/>
              </w:rPr>
              <w:t xml:space="preserve">24 b § </w:t>
            </w:r>
          </w:p>
          <w:p w14:paraId="5A3BCE30" w14:textId="77777777" w:rsidR="00F71CC6" w:rsidRPr="00804581" w:rsidRDefault="00AB307F" w:rsidP="00F71CC6">
            <w:pPr>
              <w:pStyle w:val="Brdtextmedindrag"/>
              <w:rPr>
                <w:i/>
                <w:iCs/>
              </w:rPr>
            </w:pPr>
            <w:r w:rsidRPr="00804581">
              <w:rPr>
                <w:i/>
                <w:iCs/>
              </w:rPr>
              <w:t>En kontrollmyndighet ska ha ett ändamålsenligt rapporterings</w:t>
            </w:r>
            <w:r w:rsidRPr="00804581">
              <w:rPr>
                <w:i/>
                <w:iCs/>
              </w:rPr>
              <w:softHyphen/>
              <w:t>system för den som vill anmäla misstänkta överträdelser av för</w:t>
            </w:r>
            <w:r w:rsidRPr="00804581">
              <w:rPr>
                <w:i/>
                <w:iCs/>
              </w:rPr>
              <w:softHyphen/>
              <w:t>ordning (EU) 2017/625.</w:t>
            </w:r>
          </w:p>
          <w:p w14:paraId="4361E40D" w14:textId="77777777" w:rsidR="00F71CC6" w:rsidRPr="00337D7B" w:rsidRDefault="00AB307F" w:rsidP="00F71CC6">
            <w:pPr>
              <w:pStyle w:val="Brdtextmedindrag"/>
              <w:rPr>
                <w:iCs/>
              </w:rPr>
            </w:pPr>
            <w:r w:rsidRPr="00804581">
              <w:rPr>
                <w:i/>
                <w:iCs/>
              </w:rPr>
              <w:t>Regeringen eller den myndig</w:t>
            </w:r>
            <w:r w:rsidRPr="00804581">
              <w:rPr>
                <w:i/>
                <w:iCs/>
              </w:rPr>
              <w:softHyphen/>
              <w:t>het som regeringen bestämmer får meddela föreskrifter om sådana rapporteringssystem.</w:t>
            </w:r>
          </w:p>
        </w:tc>
      </w:tr>
    </w:tbl>
    <w:p w14:paraId="68262693" w14:textId="77777777" w:rsidR="00F71CC6" w:rsidRPr="00C57856" w:rsidRDefault="00F71CC6" w:rsidP="00F71CC6">
      <w:pPr>
        <w:pStyle w:val="Brdtextmedindrag"/>
      </w:pPr>
    </w:p>
    <w:p w14:paraId="1AA2B17E" w14:textId="77777777" w:rsidR="00F71CC6" w:rsidRDefault="00AB307F" w:rsidP="00F71CC6">
      <w:pPr>
        <w:pStyle w:val="Brdtextmedindrag"/>
        <w:jc w:val="center"/>
      </w:pPr>
      <w:r>
        <w:t>28 §</w:t>
      </w:r>
      <w:r>
        <w:rPr>
          <w:rStyle w:val="Fotnotsreferens"/>
        </w:rPr>
        <w:footnoteReference w:id="95"/>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30FFA7D" w14:textId="77777777" w:rsidTr="00F71CC6">
        <w:tc>
          <w:tcPr>
            <w:tcW w:w="2500" w:type="pct"/>
            <w:shd w:val="clear" w:color="auto" w:fill="auto"/>
            <w:tcMar>
              <w:left w:w="0" w:type="dxa"/>
            </w:tcMar>
          </w:tcPr>
          <w:p w14:paraId="6E7FEB50" w14:textId="77777777" w:rsidR="00F71CC6" w:rsidRPr="00337D7B"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sz w:val="20"/>
              </w:rPr>
            </w:pPr>
            <w:r w:rsidRPr="00337D7B">
              <w:rPr>
                <w:rFonts w:ascii="Times New Roman" w:hAnsi="Times New Roman"/>
                <w:sz w:val="20"/>
              </w:rPr>
              <w:t>Regeringen eller den myn</w:t>
            </w:r>
            <w:r w:rsidRPr="00337D7B">
              <w:rPr>
                <w:rFonts w:ascii="Times New Roman" w:hAnsi="Times New Roman"/>
                <w:sz w:val="20"/>
              </w:rPr>
              <w:softHyphen/>
              <w:t>dighet som regeringen bestäm</w:t>
            </w:r>
            <w:r w:rsidRPr="00337D7B">
              <w:rPr>
                <w:rFonts w:ascii="Times New Roman" w:hAnsi="Times New Roman"/>
                <w:sz w:val="20"/>
              </w:rPr>
              <w:softHyphen/>
              <w:t>mer får meddela föreskrifter om skyldighet att betala avgift</w:t>
            </w:r>
          </w:p>
          <w:p w14:paraId="3C735346" w14:textId="77777777" w:rsidR="00F71CC6" w:rsidRPr="00804581" w:rsidRDefault="00AB307F" w:rsidP="00F71CC6">
            <w:pPr>
              <w:pStyle w:val="Brdtextmedindrag"/>
              <w:rPr>
                <w:i/>
                <w:iCs/>
              </w:rPr>
            </w:pPr>
            <w:r w:rsidRPr="00337D7B">
              <w:t>1</w:t>
            </w:r>
            <w:r w:rsidRPr="00804581">
              <w:rPr>
                <w:i/>
                <w:iCs/>
              </w:rPr>
              <w:t>. för offentlig kontroll enligt denna lag, de föreskrifter som har meddelats med stöd av lagen eller de EU-bestämmelser som kom</w:t>
            </w:r>
            <w:r w:rsidRPr="00804581">
              <w:rPr>
                <w:i/>
                <w:iCs/>
              </w:rPr>
              <w:softHyphen/>
              <w:t>pletteras av lagen, och</w:t>
            </w:r>
          </w:p>
          <w:p w14:paraId="2F4E7DF8" w14:textId="77777777" w:rsidR="00F71CC6" w:rsidRPr="00337D7B" w:rsidRDefault="00AB307F" w:rsidP="00F71CC6">
            <w:pPr>
              <w:pStyle w:val="Brdtextmedindrag"/>
            </w:pPr>
            <w:r w:rsidRPr="00804581">
              <w:rPr>
                <w:i/>
                <w:iCs/>
              </w:rPr>
              <w:t>2. i ärenden enligt denna lag, de föreskrifter som har medde</w:t>
            </w:r>
            <w:r w:rsidRPr="00804581">
              <w:rPr>
                <w:i/>
                <w:iCs/>
              </w:rPr>
              <w:softHyphen/>
              <w:t>lats med stöd av lagen eller de EU-bestämmelser som kom</w:t>
            </w:r>
            <w:r w:rsidRPr="00804581">
              <w:rPr>
                <w:i/>
                <w:iCs/>
              </w:rPr>
              <w:softHyphen/>
              <w:t>pletteras av lagen.</w:t>
            </w:r>
          </w:p>
        </w:tc>
        <w:tc>
          <w:tcPr>
            <w:tcW w:w="2500" w:type="pct"/>
            <w:shd w:val="clear" w:color="auto" w:fill="auto"/>
            <w:tcMar>
              <w:right w:w="0" w:type="dxa"/>
            </w:tcMar>
          </w:tcPr>
          <w:p w14:paraId="71436F41" w14:textId="77777777" w:rsidR="00F71CC6" w:rsidRPr="00337D7B" w:rsidRDefault="00AB307F" w:rsidP="00F71CC6">
            <w:pPr>
              <w:pStyle w:val="Brdtextmedindrag"/>
            </w:pPr>
            <w:r w:rsidRPr="00337D7B">
              <w:t>Regeringen eller den myn</w:t>
            </w:r>
            <w:r w:rsidRPr="00337D7B">
              <w:softHyphen/>
              <w:t>dighet som regeringen bestäm</w:t>
            </w:r>
            <w:r w:rsidRPr="00337D7B">
              <w:softHyphen/>
              <w:t xml:space="preserve">mer får meddela föreskrifter om skyldighet att betala avgift </w:t>
            </w:r>
            <w:r w:rsidRPr="00337D7B">
              <w:rPr>
                <w:i/>
              </w:rPr>
              <w:t>för offentlig kontroll och annan offentlig verk</w:t>
            </w:r>
            <w:r w:rsidRPr="00337D7B">
              <w:rPr>
                <w:i/>
              </w:rPr>
              <w:softHyphen/>
              <w:t>samhet.</w:t>
            </w:r>
          </w:p>
        </w:tc>
      </w:tr>
      <w:tr w:rsidR="00F71CC6" w14:paraId="7254E525" w14:textId="77777777" w:rsidTr="00F71CC6">
        <w:tc>
          <w:tcPr>
            <w:tcW w:w="2500" w:type="pct"/>
            <w:shd w:val="clear" w:color="auto" w:fill="auto"/>
            <w:tcMar>
              <w:left w:w="0" w:type="dxa"/>
            </w:tcMar>
          </w:tcPr>
          <w:p w14:paraId="57095A36" w14:textId="77777777" w:rsidR="00F71CC6" w:rsidRPr="00337D7B" w:rsidRDefault="00AB307F" w:rsidP="00F71CC6">
            <w:pPr>
              <w:pStyle w:val="Brdtextmedindrag"/>
            </w:pPr>
            <w:r w:rsidRPr="00337D7B">
              <w:t>Bemyndigandet enligt första stycket innefattar rätt att meddela föreskrifter om skyldighet för kommunerna att ta ut sådan avgift.</w:t>
            </w:r>
          </w:p>
        </w:tc>
        <w:tc>
          <w:tcPr>
            <w:tcW w:w="2500" w:type="pct"/>
            <w:shd w:val="clear" w:color="auto" w:fill="auto"/>
            <w:tcMar>
              <w:right w:w="0" w:type="dxa"/>
            </w:tcMar>
          </w:tcPr>
          <w:p w14:paraId="1CD6AA6D" w14:textId="77777777" w:rsidR="00F71CC6" w:rsidRPr="00337D7B" w:rsidRDefault="00AB307F" w:rsidP="00F71CC6">
            <w:pPr>
              <w:pStyle w:val="Brdtextmedindrag"/>
            </w:pPr>
            <w:r w:rsidRPr="00337D7B">
              <w:t xml:space="preserve">Bemyndigandet enligt första stycket innefattar </w:t>
            </w:r>
            <w:r w:rsidRPr="00804581">
              <w:t>rätt</w:t>
            </w:r>
            <w:r w:rsidRPr="00337D7B">
              <w:t xml:space="preserve"> att meddela föreskrifter om skyldighet för kommunerna att ta ut </w:t>
            </w:r>
            <w:r w:rsidRPr="00337D7B">
              <w:rPr>
                <w:i/>
              </w:rPr>
              <w:t>en</w:t>
            </w:r>
            <w:r w:rsidRPr="00337D7B">
              <w:t xml:space="preserve"> sådan avgift.</w:t>
            </w:r>
          </w:p>
        </w:tc>
      </w:tr>
      <w:tr w:rsidR="00F71CC6" w14:paraId="10E7D147" w14:textId="77777777" w:rsidTr="00F71CC6">
        <w:tc>
          <w:tcPr>
            <w:tcW w:w="2500" w:type="pct"/>
            <w:shd w:val="clear" w:color="auto" w:fill="auto"/>
            <w:tcMar>
              <w:left w:w="0" w:type="dxa"/>
            </w:tcMar>
          </w:tcPr>
          <w:p w14:paraId="3DE7BC92" w14:textId="77777777" w:rsidR="00F71CC6" w:rsidRPr="00337D7B" w:rsidRDefault="00AB307F" w:rsidP="00F71CC6">
            <w:pPr>
              <w:pStyle w:val="Brdtextmedindrag"/>
            </w:pPr>
            <w:r w:rsidRPr="00337D7B">
              <w:t>Regeringen eller den myn</w:t>
            </w:r>
            <w:r w:rsidRPr="00337D7B">
              <w:softHyphen/>
              <w:t>dighet som regeringen bestäm</w:t>
            </w:r>
            <w:r w:rsidRPr="00337D7B">
              <w:softHyphen/>
              <w:t>mer får meddela föreskrifter om beräk</w:t>
            </w:r>
            <w:r>
              <w:softHyphen/>
            </w:r>
            <w:r w:rsidRPr="00337D7B">
              <w:t xml:space="preserve">ningen av avgifter som tas ut av statliga myndigheter och av </w:t>
            </w:r>
            <w:r w:rsidRPr="00337D7B">
              <w:rPr>
                <w:i/>
              </w:rPr>
              <w:t>kontrollorgan</w:t>
            </w:r>
            <w:r w:rsidRPr="00337D7B">
              <w:t>.</w:t>
            </w:r>
          </w:p>
        </w:tc>
        <w:tc>
          <w:tcPr>
            <w:tcW w:w="2500" w:type="pct"/>
            <w:shd w:val="clear" w:color="auto" w:fill="auto"/>
            <w:tcMar>
              <w:right w:w="0" w:type="dxa"/>
            </w:tcMar>
          </w:tcPr>
          <w:p w14:paraId="7E39F7E4" w14:textId="77777777" w:rsidR="00F71CC6" w:rsidRPr="00337D7B" w:rsidRDefault="00AB307F" w:rsidP="00F71CC6">
            <w:pPr>
              <w:pStyle w:val="Brdtextmedindrag"/>
            </w:pPr>
            <w:r w:rsidRPr="00337D7B">
              <w:t>Regeringen eller den myn</w:t>
            </w:r>
            <w:r w:rsidRPr="00337D7B">
              <w:softHyphen/>
              <w:t>dighet som regeringen bestäm</w:t>
            </w:r>
            <w:r w:rsidRPr="00337D7B">
              <w:softHyphen/>
              <w:t xml:space="preserve">mer får meddela föreskrifter om hur avgifterna som tas ut av statliga myndigheter och av </w:t>
            </w:r>
            <w:r w:rsidRPr="00337D7B">
              <w:rPr>
                <w:i/>
              </w:rPr>
              <w:t>ett organ med delegerade uppgifter eller en fysisk person som har delegerats vissa uppgif</w:t>
            </w:r>
            <w:r w:rsidRPr="00337D7B">
              <w:rPr>
                <w:i/>
              </w:rPr>
              <w:softHyphen/>
              <w:t xml:space="preserve">ter </w:t>
            </w:r>
            <w:r w:rsidRPr="00337D7B">
              <w:t>ska beräknas</w:t>
            </w:r>
            <w:r w:rsidRPr="00337D7B">
              <w:rPr>
                <w:i/>
              </w:rPr>
              <w:t>.</w:t>
            </w:r>
          </w:p>
        </w:tc>
      </w:tr>
    </w:tbl>
    <w:p w14:paraId="2854568E" w14:textId="77777777" w:rsidR="00F71CC6" w:rsidRPr="00C57856" w:rsidRDefault="00F71CC6" w:rsidP="00F71CC6">
      <w:pPr>
        <w:pStyle w:val="Brdtextmedindrag"/>
      </w:pPr>
    </w:p>
    <w:p w14:paraId="46893D2F" w14:textId="77777777" w:rsidR="00F71CC6" w:rsidRDefault="00AB307F" w:rsidP="00F71CC6">
      <w:pPr>
        <w:pStyle w:val="Brdtextmedindrag"/>
        <w:jc w:val="center"/>
      </w:pPr>
      <w:r>
        <w:t>32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AC3EA6D" w14:textId="77777777" w:rsidTr="00F71CC6">
        <w:tc>
          <w:tcPr>
            <w:tcW w:w="5000" w:type="pct"/>
            <w:gridSpan w:val="2"/>
            <w:shd w:val="clear" w:color="auto" w:fill="auto"/>
            <w:tcMar>
              <w:left w:w="0" w:type="dxa"/>
            </w:tcMar>
          </w:tcPr>
          <w:p w14:paraId="19FD0560" w14:textId="77777777" w:rsidR="00F71CC6" w:rsidRPr="00337D7B" w:rsidRDefault="00AB307F" w:rsidP="00F71CC6">
            <w:pPr>
              <w:pStyle w:val="Brdtextmedindrag"/>
            </w:pPr>
            <w:r w:rsidRPr="00337D7B">
              <w:t>Beslut av Jordbruksverket eller av en annan statlig förvaltnings</w:t>
            </w:r>
            <w:r>
              <w:softHyphen/>
            </w:r>
            <w:r w:rsidRPr="00337D7B">
              <w:t>myndighet enligt denna lag, enligt de föreskrifter som har meddelats med stöd av lagen eller enligt de EU-bestämmelser som kompletteras av lagen, får överklagas till allmän förvaltningsdomstol.</w:t>
            </w:r>
          </w:p>
        </w:tc>
      </w:tr>
      <w:tr w:rsidR="00F71CC6" w14:paraId="5725E8AC" w14:textId="77777777" w:rsidTr="00F71CC6">
        <w:tc>
          <w:tcPr>
            <w:tcW w:w="2500" w:type="pct"/>
            <w:shd w:val="clear" w:color="auto" w:fill="auto"/>
            <w:tcMar>
              <w:left w:w="0" w:type="dxa"/>
            </w:tcMar>
          </w:tcPr>
          <w:p w14:paraId="69051410" w14:textId="77777777" w:rsidR="00F71CC6" w:rsidRPr="00337D7B" w:rsidRDefault="00F71CC6" w:rsidP="00F71CC6">
            <w:pPr>
              <w:pStyle w:val="Brdtextmedindrag"/>
            </w:pPr>
          </w:p>
        </w:tc>
        <w:tc>
          <w:tcPr>
            <w:tcW w:w="2500" w:type="pct"/>
            <w:shd w:val="clear" w:color="auto" w:fill="auto"/>
          </w:tcPr>
          <w:p w14:paraId="02DF9A0F" w14:textId="77777777" w:rsidR="00F71CC6" w:rsidRPr="00337D7B" w:rsidRDefault="00AB307F" w:rsidP="00F71CC6">
            <w:pPr>
              <w:pStyle w:val="Brdtextmedindrag"/>
            </w:pPr>
            <w:r w:rsidRPr="0020074E">
              <w:rPr>
                <w:i/>
              </w:rPr>
              <w:t>Detsamma gäller beslut som har meddelats av ett organ med delegerade uppgifter eller av en fysisk person som har delegerats vissa uppgifter.</w:t>
            </w:r>
          </w:p>
        </w:tc>
      </w:tr>
      <w:tr w:rsidR="00F71CC6" w14:paraId="1874FEAB" w14:textId="77777777" w:rsidTr="00F71CC6">
        <w:tc>
          <w:tcPr>
            <w:tcW w:w="2500" w:type="pct"/>
            <w:shd w:val="clear" w:color="auto" w:fill="auto"/>
            <w:tcMar>
              <w:left w:w="0" w:type="dxa"/>
            </w:tcMar>
          </w:tcPr>
          <w:p w14:paraId="645BE34E" w14:textId="77777777" w:rsidR="00F71CC6" w:rsidRPr="00337D7B" w:rsidRDefault="00F71CC6" w:rsidP="00F71CC6">
            <w:pPr>
              <w:pStyle w:val="Brdtextmedindrag"/>
            </w:pPr>
          </w:p>
        </w:tc>
        <w:tc>
          <w:tcPr>
            <w:tcW w:w="2500" w:type="pct"/>
            <w:shd w:val="clear" w:color="auto" w:fill="auto"/>
          </w:tcPr>
          <w:p w14:paraId="342C097E" w14:textId="77777777" w:rsidR="00F71CC6" w:rsidRPr="0020074E" w:rsidRDefault="00AB307F" w:rsidP="00F71CC6">
            <w:pPr>
              <w:pStyle w:val="Brdtextmedindrag"/>
              <w:rPr>
                <w:i/>
              </w:rPr>
            </w:pPr>
            <w:r>
              <w:rPr>
                <w:i/>
              </w:rPr>
              <w:t>Beträffande vem som får över</w:t>
            </w:r>
            <w:r>
              <w:rPr>
                <w:i/>
              </w:rPr>
              <w:softHyphen/>
              <w:t>klaga beslut av organ eller fysiska personer gäller 42 § förvaltnings</w:t>
            </w:r>
            <w:r>
              <w:rPr>
                <w:i/>
              </w:rPr>
              <w:softHyphen/>
              <w:t>lagen.</w:t>
            </w:r>
          </w:p>
        </w:tc>
      </w:tr>
      <w:tr w:rsidR="00F71CC6" w14:paraId="3E222FFD" w14:textId="77777777" w:rsidTr="00F71CC6">
        <w:tc>
          <w:tcPr>
            <w:tcW w:w="5000" w:type="pct"/>
            <w:gridSpan w:val="2"/>
            <w:shd w:val="clear" w:color="auto" w:fill="auto"/>
            <w:tcMar>
              <w:left w:w="0" w:type="dxa"/>
            </w:tcMar>
          </w:tcPr>
          <w:p w14:paraId="5B5A9C11" w14:textId="77777777" w:rsidR="00F71CC6" w:rsidRDefault="00AB307F" w:rsidP="00F71CC6">
            <w:pPr>
              <w:pStyle w:val="Brdtextmedindrag"/>
              <w:rPr>
                <w:i/>
              </w:rPr>
            </w:pPr>
            <w:r w:rsidRPr="00DA7F33">
              <w:t>Prövningstillstånd krävs vid överklagande till kammarrätten</w:t>
            </w:r>
            <w:r>
              <w:t>.</w:t>
            </w:r>
          </w:p>
        </w:tc>
      </w:tr>
      <w:tr w:rsidR="00F71CC6" w14:paraId="18E31A48" w14:textId="77777777" w:rsidTr="00F71CC6">
        <w:tc>
          <w:tcPr>
            <w:tcW w:w="5000" w:type="pct"/>
            <w:gridSpan w:val="2"/>
            <w:shd w:val="clear" w:color="auto" w:fill="auto"/>
            <w:tcMar>
              <w:left w:w="0" w:type="dxa"/>
            </w:tcMar>
          </w:tcPr>
          <w:p w14:paraId="4097C165" w14:textId="77777777" w:rsidR="00F71CC6" w:rsidRPr="00DA7F33" w:rsidRDefault="00AB307F" w:rsidP="00F71CC6">
            <w:pPr>
              <w:pStyle w:val="Brdtextmedindrag"/>
            </w:pPr>
            <w:r w:rsidRPr="00DA7F33">
              <w:t>Beslut som gäller Försvars</w:t>
            </w:r>
            <w:r w:rsidRPr="00DA7F33">
              <w:softHyphen/>
              <w:t>makten eller Försvarets materiel</w:t>
            </w:r>
            <w:r w:rsidRPr="00DA7F33">
              <w:softHyphen/>
              <w:t>verk överklagas dock till regeringen.</w:t>
            </w:r>
          </w:p>
        </w:tc>
      </w:tr>
      <w:tr w:rsidR="00F71CC6" w14:paraId="64C914F9" w14:textId="77777777" w:rsidTr="00F71CC6">
        <w:tc>
          <w:tcPr>
            <w:tcW w:w="2500" w:type="pct"/>
            <w:shd w:val="clear" w:color="auto" w:fill="auto"/>
            <w:tcMar>
              <w:left w:w="0" w:type="dxa"/>
            </w:tcMar>
          </w:tcPr>
          <w:p w14:paraId="5B7406C9" w14:textId="77777777" w:rsidR="00F71CC6" w:rsidRPr="00DA7F33" w:rsidRDefault="00F71CC6" w:rsidP="00F71CC6">
            <w:pPr>
              <w:pStyle w:val="Brdtextmedindrag"/>
            </w:pPr>
          </w:p>
        </w:tc>
        <w:tc>
          <w:tcPr>
            <w:tcW w:w="2500" w:type="pct"/>
            <w:shd w:val="clear" w:color="auto" w:fill="auto"/>
          </w:tcPr>
          <w:p w14:paraId="40CBB02D" w14:textId="77777777" w:rsidR="00F71CC6" w:rsidRDefault="00F71CC6" w:rsidP="00F71CC6">
            <w:pPr>
              <w:pStyle w:val="Brdtext"/>
              <w:rPr>
                <w:i/>
              </w:rPr>
            </w:pPr>
          </w:p>
          <w:p w14:paraId="0D352391" w14:textId="1B4BAA29" w:rsidR="00F71CC6" w:rsidRDefault="00AB307F" w:rsidP="00F71CC6">
            <w:pPr>
              <w:pStyle w:val="Brdtext"/>
              <w:rPr>
                <w:i/>
              </w:rPr>
            </w:pPr>
            <w:r>
              <w:rPr>
                <w:i/>
              </w:rPr>
              <w:t>32 a §</w:t>
            </w:r>
          </w:p>
          <w:p w14:paraId="4AA21D49" w14:textId="77777777" w:rsidR="00F71CC6" w:rsidRPr="0020074E" w:rsidRDefault="00AB307F" w:rsidP="00F71CC6">
            <w:pPr>
              <w:pStyle w:val="Brdtextmedindrag"/>
              <w:rPr>
                <w:i/>
              </w:rPr>
            </w:pPr>
            <w:r w:rsidRPr="0020074E">
              <w:rPr>
                <w:i/>
              </w:rPr>
              <w:t>Den myndighet som har delegerat uppgiften att utöva offentlig kontroll eller annan offentlig verksamhet till ett organ eller till en fysisk person ska föra det allmännas talan hos allmän förvaltningsdomstol, om det över</w:t>
            </w:r>
            <w:r>
              <w:rPr>
                <w:i/>
              </w:rPr>
              <w:softHyphen/>
            </w:r>
            <w:r w:rsidRPr="0020074E">
              <w:rPr>
                <w:i/>
              </w:rPr>
              <w:t>klagade beslutet har meddelats av ett sådant organ eller en sådan fysisk person.</w:t>
            </w:r>
          </w:p>
          <w:p w14:paraId="484A486B" w14:textId="77777777" w:rsidR="00F71CC6" w:rsidRPr="00DA7F33" w:rsidRDefault="00AB307F" w:rsidP="00F71CC6">
            <w:pPr>
              <w:pStyle w:val="Brdtextmedindrag"/>
            </w:pPr>
            <w:r w:rsidRPr="0020074E">
              <w:rPr>
                <w:i/>
              </w:rPr>
              <w:t>Bestämmelserna i lag</w:t>
            </w:r>
            <w:r>
              <w:rPr>
                <w:i/>
              </w:rPr>
              <w:t>en</w:t>
            </w:r>
            <w:r w:rsidRPr="0020074E">
              <w:rPr>
                <w:i/>
              </w:rPr>
              <w:t xml:space="preserve"> (1986:1142) om överklagande av beslut av enskilda organ med offentliga förvaltningsuppgifter ska gälla även för överklagande av beslut som har meddelats av en fysisk person.</w:t>
            </w:r>
          </w:p>
        </w:tc>
      </w:tr>
    </w:tbl>
    <w:p w14:paraId="11368813" w14:textId="77777777" w:rsidR="00F71CC6" w:rsidRPr="00811E52" w:rsidRDefault="00AB307F" w:rsidP="00F71CC6">
      <w:pPr>
        <w:pStyle w:val="Slutstreck"/>
      </w:pPr>
      <w:r w:rsidRPr="00811E52">
        <w:t>                      </w:t>
      </w:r>
    </w:p>
    <w:p w14:paraId="740EFECA" w14:textId="77777777" w:rsidR="00F71CC6" w:rsidRPr="00830602" w:rsidRDefault="00AB307F" w:rsidP="00F71CC6">
      <w:pPr>
        <w:pStyle w:val="Brdtextmedindrag"/>
      </w:pPr>
      <w:r>
        <w:t>Denna lag träder i kraft den 14 december 2019.</w:t>
      </w:r>
    </w:p>
    <w:p w14:paraId="7E518CEE" w14:textId="77777777" w:rsidR="00F71CC6" w:rsidRDefault="00F71CC6" w:rsidP="00F71CC6">
      <w:pPr>
        <w:pStyle w:val="Brdtextmedindrag"/>
        <w:sectPr w:rsidR="00F71CC6" w:rsidSect="00F71CC6">
          <w:headerReference w:type="even" r:id="rId107"/>
          <w:headerReference w:type="default" r:id="rId108"/>
          <w:footerReference w:type="even" r:id="rId109"/>
          <w:footerReference w:type="default" r:id="rId110"/>
          <w:footerReference w:type="first" r:id="rId111"/>
          <w:footnotePr>
            <w:numRestart w:val="eachSect"/>
          </w:footnotePr>
          <w:pgSz w:w="9356" w:h="13721" w:code="9"/>
          <w:pgMar w:top="794" w:right="2438" w:bottom="1191" w:left="1021" w:header="0" w:footer="709" w:gutter="0"/>
          <w:cols w:space="708"/>
          <w:docGrid w:linePitch="360"/>
        </w:sectPr>
      </w:pPr>
    </w:p>
    <w:p w14:paraId="199888EA" w14:textId="77777777" w:rsidR="00F71CC6" w:rsidRPr="00C57856" w:rsidRDefault="00AB307F" w:rsidP="00F71CC6">
      <w:pPr>
        <w:pStyle w:val="Rubrik2utannumrering"/>
      </w:pPr>
      <w:r w:rsidRPr="004D5012">
        <w:t>Förslag till lag om ändring i lagen (2006:806) om provtagning på djur, m.m.</w:t>
      </w:r>
    </w:p>
    <w:p w14:paraId="0BC935A1" w14:textId="77777777" w:rsidR="00F71CC6" w:rsidRDefault="00AB307F" w:rsidP="00F71CC6">
      <w:pPr>
        <w:pStyle w:val="Brdtextmedindrag"/>
        <w:ind w:firstLine="0"/>
      </w:pPr>
      <w:r>
        <w:t>Härigenom föreskrivs i fråga om lagen (2006:806) om provtag¬ning på djur, m.m.</w:t>
      </w:r>
    </w:p>
    <w:p w14:paraId="411B12F1" w14:textId="77777777" w:rsidR="00F71CC6" w:rsidRDefault="00AB307F" w:rsidP="00F71CC6">
      <w:pPr>
        <w:pStyle w:val="Brdtextmedindrag"/>
      </w:pPr>
      <w:r w:rsidRPr="00AA31CD">
        <w:rPr>
          <w:i/>
          <w:iCs/>
        </w:rPr>
        <w:t>dels</w:t>
      </w:r>
      <w:r>
        <w:t xml:space="preserve"> att rubriken närmast före 11 § ska utgå,</w:t>
      </w:r>
    </w:p>
    <w:p w14:paraId="46B27CE5" w14:textId="77777777" w:rsidR="00F71CC6" w:rsidRDefault="00AB307F" w:rsidP="00F71CC6">
      <w:pPr>
        <w:pStyle w:val="Brdtextmedindrag"/>
      </w:pPr>
      <w:r w:rsidRPr="00AA31CD">
        <w:rPr>
          <w:i/>
          <w:iCs/>
        </w:rPr>
        <w:t>dels</w:t>
      </w:r>
      <w:r>
        <w:t xml:space="preserve"> att 2, 10 11, 12–14, 15–18, 20–24 och 25 §§ och rubrikerna närmast före 2, 10, 12 och 15 §§ ska ha följande lydelse,</w:t>
      </w:r>
    </w:p>
    <w:p w14:paraId="486E32C2" w14:textId="77777777" w:rsidR="00F71CC6" w:rsidRDefault="00AB307F" w:rsidP="00F71CC6">
      <w:pPr>
        <w:pStyle w:val="Brdtextmedindrag"/>
      </w:pPr>
      <w:r w:rsidRPr="00AA31CD">
        <w:rPr>
          <w:i/>
          <w:iCs/>
        </w:rPr>
        <w:t>dels</w:t>
      </w:r>
      <w:r>
        <w:t xml:space="preserve"> att det ska införas sex nya paragrafer, 2 a, 11 a, 11 b, 14 a, 18 a och 24 a §§, och närmast före 2 a, 11 a, 11 b och 18 a §§ nya rubriker av följande lydelse.</w:t>
      </w:r>
    </w:p>
    <w:p w14:paraId="469E26F3"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5A38032" w14:textId="77777777" w:rsidTr="00F71CC6">
        <w:tc>
          <w:tcPr>
            <w:tcW w:w="2500" w:type="pct"/>
            <w:shd w:val="clear" w:color="auto" w:fill="auto"/>
            <w:tcMar>
              <w:left w:w="0" w:type="dxa"/>
            </w:tcMar>
          </w:tcPr>
          <w:p w14:paraId="3C491663"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5AECB333" w14:textId="77777777" w:rsidR="00F71CC6" w:rsidRPr="004D5012" w:rsidRDefault="00AB307F" w:rsidP="00F71CC6">
            <w:pPr>
              <w:pStyle w:val="Brdtext"/>
              <w:rPr>
                <w:i/>
              </w:rPr>
            </w:pPr>
            <w:r w:rsidRPr="000E6F0B">
              <w:rPr>
                <w:i/>
              </w:rPr>
              <w:t>Föreslagen lydelse</w:t>
            </w:r>
          </w:p>
        </w:tc>
      </w:tr>
      <w:tr w:rsidR="00F71CC6" w14:paraId="6378A871" w14:textId="77777777" w:rsidTr="00F71CC6">
        <w:tc>
          <w:tcPr>
            <w:tcW w:w="2500" w:type="pct"/>
            <w:shd w:val="clear" w:color="auto" w:fill="auto"/>
            <w:tcMar>
              <w:left w:w="0" w:type="dxa"/>
            </w:tcMar>
          </w:tcPr>
          <w:p w14:paraId="2C79E1BF" w14:textId="77777777" w:rsidR="00F71CC6" w:rsidRPr="000E6F0B" w:rsidRDefault="00AB307F" w:rsidP="00F71CC6">
            <w:pPr>
              <w:pStyle w:val="Rubrik4utannumrering"/>
              <w:rPr>
                <w:i/>
              </w:rPr>
            </w:pPr>
            <w:r w:rsidRPr="00070F1B">
              <w:rPr>
                <w:i/>
              </w:rPr>
              <w:t>EG-bestämmelser</w:t>
            </w:r>
            <w:r>
              <w:t xml:space="preserve"> som kompletteras av lagen</w:t>
            </w:r>
          </w:p>
        </w:tc>
        <w:tc>
          <w:tcPr>
            <w:tcW w:w="2500" w:type="pct"/>
            <w:shd w:val="clear" w:color="auto" w:fill="auto"/>
            <w:tcMar>
              <w:right w:w="0" w:type="dxa"/>
            </w:tcMar>
          </w:tcPr>
          <w:p w14:paraId="5AD61F39" w14:textId="77777777" w:rsidR="00F71CC6" w:rsidRPr="000E6F0B" w:rsidRDefault="00AB307F" w:rsidP="00F71CC6">
            <w:pPr>
              <w:pStyle w:val="Rubrik4utannumrering"/>
              <w:rPr>
                <w:i/>
              </w:rPr>
            </w:pPr>
            <w:r>
              <w:rPr>
                <w:i/>
              </w:rPr>
              <w:t>EU</w:t>
            </w:r>
            <w:r w:rsidRPr="00070F1B">
              <w:rPr>
                <w:i/>
              </w:rPr>
              <w:t>-bestämmelser</w:t>
            </w:r>
            <w:r>
              <w:t xml:space="preserve"> som kompletteras av lagen</w:t>
            </w:r>
          </w:p>
        </w:tc>
      </w:tr>
    </w:tbl>
    <w:p w14:paraId="26E2F5FB" w14:textId="77777777" w:rsidR="00F71CC6" w:rsidRPr="00D477A5" w:rsidRDefault="00F71CC6" w:rsidP="00F71CC6">
      <w:pPr>
        <w:pStyle w:val="Brdtextmedindrag"/>
      </w:pPr>
    </w:p>
    <w:p w14:paraId="6C036C7B" w14:textId="77777777" w:rsidR="00F71CC6" w:rsidRDefault="00AB307F" w:rsidP="00F71CC6">
      <w:pPr>
        <w:pStyle w:val="Brdtextmedindrag"/>
        <w:jc w:val="center"/>
      </w:pPr>
      <w:r>
        <w:t>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9D4D9D1" w14:textId="77777777" w:rsidTr="00F71CC6">
        <w:tc>
          <w:tcPr>
            <w:tcW w:w="2500" w:type="pct"/>
            <w:shd w:val="clear" w:color="auto" w:fill="auto"/>
            <w:tcMar>
              <w:left w:w="0" w:type="dxa"/>
            </w:tcMar>
          </w:tcPr>
          <w:p w14:paraId="5A65A3C4" w14:textId="77777777" w:rsidR="00F71CC6" w:rsidRDefault="00AB307F" w:rsidP="00F71CC6">
            <w:pPr>
              <w:pStyle w:val="Brdtextmedindrag"/>
            </w:pPr>
            <w:r>
              <w:t xml:space="preserve">Lagen kompletterar sådana bestämmelser i </w:t>
            </w:r>
            <w:r w:rsidRPr="00070F1B">
              <w:rPr>
                <w:i/>
              </w:rPr>
              <w:t>EG-förordningar</w:t>
            </w:r>
            <w:r>
              <w:t xml:space="preserve"> (</w:t>
            </w:r>
            <w:r w:rsidRPr="00070F1B">
              <w:rPr>
                <w:i/>
              </w:rPr>
              <w:t>EG-bestämmelser</w:t>
            </w:r>
            <w:r>
              <w:t>) som faller inom lagens tillämpnings</w:t>
            </w:r>
            <w:r>
              <w:softHyphen/>
              <w:t xml:space="preserve">område. Regeringen </w:t>
            </w:r>
            <w:r w:rsidRPr="008517AA">
              <w:rPr>
                <w:i/>
              </w:rPr>
              <w:t>skall</w:t>
            </w:r>
            <w:r>
              <w:t xml:space="preserve"> i Svensk författningssamling </w:t>
            </w:r>
            <w:r w:rsidRPr="000E18D8">
              <w:rPr>
                <w:i/>
              </w:rPr>
              <w:t xml:space="preserve">ge till känna </w:t>
            </w:r>
            <w:r>
              <w:t>vilka grundförord</w:t>
            </w:r>
            <w:r>
              <w:softHyphen/>
              <w:t>ningar som avses.</w:t>
            </w:r>
          </w:p>
          <w:p w14:paraId="0848846D" w14:textId="77777777" w:rsidR="00F71CC6" w:rsidRDefault="00AB307F" w:rsidP="00F71CC6">
            <w:pPr>
              <w:pStyle w:val="Brdtextmedindrag"/>
            </w:pPr>
            <w:r>
              <w:t xml:space="preserve">I fråga om </w:t>
            </w:r>
            <w:r w:rsidRPr="00070F1B">
              <w:rPr>
                <w:i/>
              </w:rPr>
              <w:t>EG-bestämmelser</w:t>
            </w:r>
            <w:r>
              <w:t xml:space="preserve"> som faller inom flera lagars tillämpningsområde tillkännager regeringen på samma sätt som i första stycket vilka bestäm</w:t>
            </w:r>
            <w:r>
              <w:softHyphen/>
              <w:t>melser som kompletteras av denna lag.</w:t>
            </w:r>
          </w:p>
          <w:p w14:paraId="610D047D" w14:textId="77777777" w:rsidR="00F71CC6" w:rsidRDefault="00AB307F" w:rsidP="00F71CC6">
            <w:pPr>
              <w:pStyle w:val="Brdtextmedindrag"/>
            </w:pPr>
            <w:r>
              <w:t>Regeringen eller den myndighet som regeringen bestäm</w:t>
            </w:r>
            <w:r>
              <w:softHyphen/>
              <w:t>mer får meddela före</w:t>
            </w:r>
            <w:r>
              <w:softHyphen/>
              <w:t xml:space="preserve">skrifter eller i det enskilda fallet fatta beslut som behövs </w:t>
            </w:r>
            <w:r w:rsidRPr="000E18D8">
              <w:rPr>
                <w:i/>
              </w:rPr>
              <w:t>som komplettering av EG</w:t>
            </w:r>
            <w:r w:rsidRPr="00070F1B">
              <w:rPr>
                <w:i/>
              </w:rPr>
              <w:t>-bestämmelserna</w:t>
            </w:r>
            <w:r>
              <w:t>.</w:t>
            </w:r>
          </w:p>
        </w:tc>
        <w:tc>
          <w:tcPr>
            <w:tcW w:w="2500" w:type="pct"/>
            <w:shd w:val="clear" w:color="auto" w:fill="auto"/>
            <w:tcMar>
              <w:right w:w="0" w:type="dxa"/>
            </w:tcMar>
          </w:tcPr>
          <w:p w14:paraId="4B7226C5" w14:textId="77777777" w:rsidR="00F71CC6" w:rsidRDefault="00AB307F" w:rsidP="00F71CC6">
            <w:pPr>
              <w:pStyle w:val="Brdtextmedindrag"/>
            </w:pPr>
            <w:r>
              <w:t xml:space="preserve">Lagen kompletterar sådana bestämmelser i </w:t>
            </w:r>
            <w:r w:rsidRPr="00070F1B">
              <w:rPr>
                <w:i/>
              </w:rPr>
              <w:t>E</w:t>
            </w:r>
            <w:r>
              <w:rPr>
                <w:i/>
              </w:rPr>
              <w:t>U</w:t>
            </w:r>
            <w:r w:rsidRPr="00070F1B">
              <w:rPr>
                <w:i/>
              </w:rPr>
              <w:t>-förordningar</w:t>
            </w:r>
            <w:r>
              <w:t xml:space="preserve"> (</w:t>
            </w:r>
            <w:r w:rsidRPr="00070F1B">
              <w:rPr>
                <w:i/>
              </w:rPr>
              <w:t>E</w:t>
            </w:r>
            <w:r>
              <w:rPr>
                <w:i/>
              </w:rPr>
              <w:t>U</w:t>
            </w:r>
            <w:r w:rsidRPr="00070F1B">
              <w:rPr>
                <w:i/>
              </w:rPr>
              <w:t>-bestämmelser</w:t>
            </w:r>
            <w:r>
              <w:t>) som faller inom lagens tillämpnings</w:t>
            </w:r>
            <w:r>
              <w:softHyphen/>
              <w:t xml:space="preserve">område. Regeringen </w:t>
            </w:r>
            <w:r w:rsidRPr="008517AA">
              <w:rPr>
                <w:i/>
              </w:rPr>
              <w:t>ska</w:t>
            </w:r>
            <w:r>
              <w:t xml:space="preserve"> i Svensk författningssamling </w:t>
            </w:r>
            <w:r w:rsidRPr="000E18D8">
              <w:rPr>
                <w:i/>
              </w:rPr>
              <w:t>tillkännage</w:t>
            </w:r>
            <w:r>
              <w:t xml:space="preserve"> vilka grundförord</w:t>
            </w:r>
            <w:r>
              <w:softHyphen/>
              <w:t>ningar som avses.</w:t>
            </w:r>
          </w:p>
          <w:p w14:paraId="75463AF7" w14:textId="77777777" w:rsidR="00F71CC6" w:rsidRDefault="00AB307F" w:rsidP="00F71CC6">
            <w:pPr>
              <w:pStyle w:val="Brdtextmedindrag"/>
            </w:pPr>
            <w:r>
              <w:t xml:space="preserve">I fråga om </w:t>
            </w:r>
            <w:r w:rsidRPr="00070F1B">
              <w:rPr>
                <w:i/>
              </w:rPr>
              <w:t>E</w:t>
            </w:r>
            <w:r>
              <w:rPr>
                <w:i/>
              </w:rPr>
              <w:t>U</w:t>
            </w:r>
            <w:r w:rsidRPr="00070F1B">
              <w:rPr>
                <w:i/>
              </w:rPr>
              <w:t>-bestämmelser</w:t>
            </w:r>
            <w:r>
              <w:t xml:space="preserve"> som faller inom flera lagars tillämpningsområde tillkännager regeringen på samma sätt som i första stycket vilka bestäm</w:t>
            </w:r>
            <w:r>
              <w:softHyphen/>
              <w:t>melser som kompletteras av denna lag.</w:t>
            </w:r>
          </w:p>
          <w:p w14:paraId="2251090C" w14:textId="77777777" w:rsidR="00F71CC6" w:rsidRDefault="00AB307F" w:rsidP="00F71CC6">
            <w:pPr>
              <w:pStyle w:val="Brdtextmedindrag"/>
            </w:pPr>
            <w:r>
              <w:t>Regeringen eller den mynd</w:t>
            </w:r>
            <w:r>
              <w:softHyphen/>
              <w:t>ighet som regeringen bestäm</w:t>
            </w:r>
            <w:r>
              <w:softHyphen/>
              <w:t>mer får meddela före</w:t>
            </w:r>
            <w:r>
              <w:softHyphen/>
              <w:t xml:space="preserve">skrifter eller i det enskilda fallet fatta beslut som behövs </w:t>
            </w:r>
            <w:r w:rsidRPr="000E18D8">
              <w:rPr>
                <w:i/>
              </w:rPr>
              <w:t>för att komplettera EU-bestämmelserna</w:t>
            </w:r>
            <w:r>
              <w:rPr>
                <w:i/>
              </w:rPr>
              <w:t>.</w:t>
            </w:r>
          </w:p>
        </w:tc>
      </w:tr>
      <w:tr w:rsidR="00F71CC6" w14:paraId="70F5FC8D" w14:textId="77777777" w:rsidTr="00F71CC6">
        <w:tc>
          <w:tcPr>
            <w:tcW w:w="2500" w:type="pct"/>
            <w:shd w:val="clear" w:color="auto" w:fill="auto"/>
            <w:tcMar>
              <w:left w:w="0" w:type="dxa"/>
            </w:tcMar>
          </w:tcPr>
          <w:p w14:paraId="15B4F335" w14:textId="77777777" w:rsidR="00F71CC6" w:rsidRDefault="00F71CC6" w:rsidP="00F71CC6">
            <w:pPr>
              <w:pStyle w:val="Brdtextmedindrag"/>
            </w:pPr>
          </w:p>
        </w:tc>
        <w:tc>
          <w:tcPr>
            <w:tcW w:w="2500" w:type="pct"/>
            <w:shd w:val="clear" w:color="auto" w:fill="auto"/>
            <w:tcMar>
              <w:right w:w="0" w:type="dxa"/>
            </w:tcMar>
          </w:tcPr>
          <w:p w14:paraId="59E2E848" w14:textId="77777777" w:rsidR="00F71CC6" w:rsidRPr="00487C67" w:rsidRDefault="00AB307F" w:rsidP="00F71CC6">
            <w:pPr>
              <w:pStyle w:val="Rubrik4utannumrering"/>
              <w:rPr>
                <w:i/>
                <w:iCs/>
              </w:rPr>
            </w:pPr>
            <w:r w:rsidRPr="00487C67">
              <w:rPr>
                <w:i/>
                <w:iCs/>
              </w:rPr>
              <w:t>Ord och uttryck</w:t>
            </w:r>
          </w:p>
        </w:tc>
      </w:tr>
      <w:tr w:rsidR="00F71CC6" w14:paraId="598DE952" w14:textId="77777777" w:rsidTr="00F71CC6">
        <w:tc>
          <w:tcPr>
            <w:tcW w:w="2500" w:type="pct"/>
            <w:shd w:val="clear" w:color="auto" w:fill="auto"/>
            <w:tcMar>
              <w:left w:w="0" w:type="dxa"/>
            </w:tcMar>
          </w:tcPr>
          <w:p w14:paraId="27E6AABB" w14:textId="77777777" w:rsidR="00F71CC6" w:rsidRDefault="00F71CC6" w:rsidP="00F71CC6">
            <w:pPr>
              <w:pStyle w:val="Brdtext"/>
            </w:pPr>
          </w:p>
        </w:tc>
        <w:tc>
          <w:tcPr>
            <w:tcW w:w="2500" w:type="pct"/>
            <w:shd w:val="clear" w:color="auto" w:fill="auto"/>
            <w:tcMar>
              <w:right w:w="0" w:type="dxa"/>
            </w:tcMar>
          </w:tcPr>
          <w:p w14:paraId="71DC3435" w14:textId="77777777" w:rsidR="00F71CC6" w:rsidRDefault="00F71CC6" w:rsidP="00F71CC6">
            <w:pPr>
              <w:pStyle w:val="Brdtext"/>
              <w:rPr>
                <w:i/>
              </w:rPr>
            </w:pPr>
          </w:p>
          <w:p w14:paraId="57308500" w14:textId="41F1BC93" w:rsidR="00F71CC6" w:rsidRPr="005C0553" w:rsidRDefault="00AB307F" w:rsidP="00F71CC6">
            <w:pPr>
              <w:pStyle w:val="Brdtext"/>
              <w:rPr>
                <w:i/>
              </w:rPr>
            </w:pPr>
            <w:r w:rsidRPr="005C0553">
              <w:rPr>
                <w:i/>
              </w:rPr>
              <w:t xml:space="preserve">2 a § </w:t>
            </w:r>
          </w:p>
          <w:p w14:paraId="7B6B2C42" w14:textId="77777777" w:rsidR="00F71CC6" w:rsidRPr="005C0553" w:rsidRDefault="00AB307F" w:rsidP="00F71CC6">
            <w:pPr>
              <w:pStyle w:val="Brdtextmedindrag"/>
              <w:rPr>
                <w:i/>
              </w:rPr>
            </w:pPr>
            <w:r w:rsidRPr="005C0553">
              <w:rPr>
                <w:i/>
              </w:rPr>
              <w:t>Uttrycken offentlig kontroll, annan offentlig verksamhet och  organ med delegerade uppgifter betyder i denna lag samma sak som i Europaparlamentets och rådets förordning (EU) 2017/625 av den 15 mars 2017 om offentlig kontroll och annan offentlig verk</w:t>
            </w:r>
            <w:r w:rsidRPr="005C0553">
              <w:rPr>
                <w:i/>
              </w:rPr>
              <w:softHyphen/>
              <w:t>samhet för att säkerställa tillämp</w:t>
            </w:r>
            <w:r w:rsidRPr="005C0553">
              <w:rPr>
                <w:i/>
              </w:rPr>
              <w:softHyphen/>
              <w:t>ningen av livsmedels- och foder</w:t>
            </w:r>
            <w:r w:rsidRPr="005C0553">
              <w:rPr>
                <w:i/>
              </w:rPr>
              <w:softHyphen/>
              <w:t>lagstiftningen och av bestäm</w:t>
            </w:r>
            <w:r w:rsidRPr="005C0553">
              <w:rPr>
                <w:i/>
              </w:rPr>
              <w:softHyphen/>
              <w:t>melser om djurs hälsa och djurskydd, växtskydd och växt</w:t>
            </w:r>
            <w:r w:rsidRPr="005C0553">
              <w:rPr>
                <w:i/>
              </w:rPr>
              <w:softHyphen/>
              <w:t>skyddsmedel samt om ändring av Europaparla</w:t>
            </w:r>
            <w:r w:rsidRPr="005C0553">
              <w:rPr>
                <w:i/>
              </w:rPr>
              <w:softHyphen/>
              <w:t>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w:t>
            </w:r>
            <w:r w:rsidRPr="005C0553">
              <w:rPr>
                <w:i/>
              </w:rPr>
              <w:softHyphen/>
              <w:t>vande av Europaparla</w:t>
            </w:r>
            <w:r w:rsidRPr="005C0553">
              <w:rPr>
                <w:i/>
              </w:rPr>
              <w:softHyphen/>
              <w:t>mentets och rådets förordningar (EG) nr 854/2004 och (EG) nr 882/2004, rådets direktiv 89/608/EEG, 89/662/EEG, 90/425/EEG, 91/496/EEG, 96/23/EG, 96/93 /EG och 97/78/EG samt rådets beslut 92/438/EEG.</w:t>
            </w:r>
          </w:p>
        </w:tc>
      </w:tr>
      <w:tr w:rsidR="00F71CC6" w14:paraId="5BA52F20" w14:textId="77777777" w:rsidTr="00F71CC6">
        <w:tc>
          <w:tcPr>
            <w:tcW w:w="2500" w:type="pct"/>
            <w:shd w:val="clear" w:color="auto" w:fill="auto"/>
            <w:tcMar>
              <w:left w:w="0" w:type="dxa"/>
            </w:tcMar>
          </w:tcPr>
          <w:p w14:paraId="343CC6AE" w14:textId="77777777" w:rsidR="00F71CC6" w:rsidRPr="00487C67" w:rsidRDefault="00AB307F" w:rsidP="00F71CC6">
            <w:pPr>
              <w:pStyle w:val="Rubrik4utannumrering"/>
              <w:rPr>
                <w:i/>
                <w:iCs/>
              </w:rPr>
            </w:pPr>
            <w:r w:rsidRPr="00487C67">
              <w:rPr>
                <w:i/>
                <w:iCs/>
              </w:rPr>
              <w:t>Kontrollmyndigheternas offentliga kontroll</w:t>
            </w:r>
          </w:p>
        </w:tc>
        <w:tc>
          <w:tcPr>
            <w:tcW w:w="2500" w:type="pct"/>
            <w:shd w:val="clear" w:color="auto" w:fill="auto"/>
            <w:tcMar>
              <w:right w:w="0" w:type="dxa"/>
            </w:tcMar>
          </w:tcPr>
          <w:p w14:paraId="1A9EDD86" w14:textId="77777777" w:rsidR="00F71CC6" w:rsidRPr="00487C67" w:rsidRDefault="00AB307F" w:rsidP="00F71CC6">
            <w:pPr>
              <w:pStyle w:val="Rubrik4utannumrering"/>
              <w:rPr>
                <w:i/>
                <w:iCs/>
              </w:rPr>
            </w:pPr>
            <w:r w:rsidRPr="00487C67">
              <w:rPr>
                <w:i/>
                <w:iCs/>
              </w:rPr>
              <w:t>Offentlig kontroll och annan offentlig verksamhet</w:t>
            </w:r>
          </w:p>
        </w:tc>
      </w:tr>
      <w:tr w:rsidR="00F71CC6" w14:paraId="597295EC" w14:textId="77777777" w:rsidTr="00F71CC6">
        <w:tc>
          <w:tcPr>
            <w:tcW w:w="5000" w:type="pct"/>
            <w:gridSpan w:val="2"/>
            <w:shd w:val="clear" w:color="auto" w:fill="auto"/>
            <w:tcMar>
              <w:left w:w="0" w:type="dxa"/>
            </w:tcMar>
          </w:tcPr>
          <w:p w14:paraId="74DC0A47" w14:textId="77777777" w:rsidR="00F71CC6" w:rsidRDefault="00F71CC6" w:rsidP="00F71CC6">
            <w:pPr>
              <w:pStyle w:val="Brdtext"/>
            </w:pPr>
          </w:p>
          <w:p w14:paraId="427D3BF9" w14:textId="5B9A5898" w:rsidR="00F71CC6" w:rsidRPr="00384B1C" w:rsidRDefault="00AB307F" w:rsidP="00F71CC6">
            <w:pPr>
              <w:pStyle w:val="Brdtextmedindrag"/>
              <w:jc w:val="center"/>
            </w:pPr>
            <w:r>
              <w:t>10 §</w:t>
            </w:r>
          </w:p>
        </w:tc>
      </w:tr>
      <w:tr w:rsidR="00F71CC6" w14:paraId="5A62C323" w14:textId="77777777" w:rsidTr="00F71CC6">
        <w:tc>
          <w:tcPr>
            <w:tcW w:w="2500" w:type="pct"/>
            <w:shd w:val="clear" w:color="auto" w:fill="auto"/>
            <w:tcMar>
              <w:left w:w="0" w:type="dxa"/>
            </w:tcMar>
          </w:tcPr>
          <w:p w14:paraId="3051CBD3" w14:textId="77777777" w:rsidR="00F71CC6" w:rsidRPr="00487C67" w:rsidRDefault="00AB307F" w:rsidP="00F71CC6">
            <w:pPr>
              <w:pStyle w:val="Brdtext"/>
            </w:pPr>
            <w:r w:rsidRPr="003C5FCA">
              <w:t xml:space="preserve">Offentlig kontroll </w:t>
            </w:r>
            <w:r w:rsidRPr="003C5FCA">
              <w:rPr>
                <w:i/>
              </w:rPr>
              <w:t>av efter</w:t>
            </w:r>
            <w:r w:rsidRPr="003C5FCA">
              <w:rPr>
                <w:i/>
              </w:rPr>
              <w:softHyphen/>
              <w:t>levnaden av denna lag, de före</w:t>
            </w:r>
            <w:r w:rsidRPr="003C5FCA">
              <w:rPr>
                <w:i/>
              </w:rPr>
              <w:softHyphen/>
              <w:t>skrifter och beslut som har med</w:t>
            </w:r>
            <w:r>
              <w:rPr>
                <w:i/>
              </w:rPr>
              <w:softHyphen/>
            </w:r>
            <w:r w:rsidRPr="003C5FCA">
              <w:rPr>
                <w:i/>
              </w:rPr>
              <w:t>delats med stöd av lagen, de EG-bestämmelser som kom</w:t>
            </w:r>
            <w:r w:rsidRPr="003C5FCA">
              <w:rPr>
                <w:i/>
              </w:rPr>
              <w:softHyphen/>
              <w:t>pletteras av lagen samt de beslut som har meddelats med stöd av EG-be</w:t>
            </w:r>
            <w:r>
              <w:rPr>
                <w:i/>
              </w:rPr>
              <w:softHyphen/>
            </w:r>
            <w:r w:rsidRPr="003C5FCA">
              <w:rPr>
                <w:i/>
              </w:rPr>
              <w:t>stämmelserna</w:t>
            </w:r>
            <w:r w:rsidRPr="003C5FCA">
              <w:t xml:space="preserve"> utövas av Statens jordbruksverk eller andra stat</w:t>
            </w:r>
            <w:r>
              <w:softHyphen/>
            </w:r>
            <w:r w:rsidRPr="003C5FCA">
              <w:t xml:space="preserve">liga myndigheter </w:t>
            </w:r>
            <w:r w:rsidRPr="003C5FCA">
              <w:rPr>
                <w:i/>
              </w:rPr>
              <w:t>i en</w:t>
            </w:r>
            <w:r w:rsidRPr="003C5FCA">
              <w:rPr>
                <w:i/>
              </w:rPr>
              <w:softHyphen/>
              <w:t>lighet med vad regeringen be</w:t>
            </w:r>
            <w:r w:rsidRPr="003C5FCA">
              <w:rPr>
                <w:i/>
              </w:rPr>
              <w:softHyphen/>
              <w:t>stämmer</w:t>
            </w:r>
            <w:r w:rsidRPr="003C5FCA">
              <w:t>.</w:t>
            </w:r>
          </w:p>
        </w:tc>
        <w:tc>
          <w:tcPr>
            <w:tcW w:w="2500" w:type="pct"/>
            <w:shd w:val="clear" w:color="auto" w:fill="auto"/>
            <w:tcMar>
              <w:right w:w="0" w:type="dxa"/>
            </w:tcMar>
          </w:tcPr>
          <w:p w14:paraId="4D052B81" w14:textId="77777777" w:rsidR="00F71CC6" w:rsidRPr="00487C67" w:rsidRDefault="00AB307F" w:rsidP="00F71CC6">
            <w:pPr>
              <w:pStyle w:val="Brdtext"/>
              <w:rPr>
                <w:i/>
                <w:iCs/>
              </w:rPr>
            </w:pPr>
            <w:r w:rsidRPr="003C5FCA">
              <w:t xml:space="preserve">Offentlig kontroll </w:t>
            </w:r>
            <w:r w:rsidRPr="008A7EBE">
              <w:t>ut</w:t>
            </w:r>
            <w:r w:rsidRPr="008A7EBE">
              <w:softHyphen/>
              <w:t>övas</w:t>
            </w:r>
            <w:r w:rsidRPr="003C5FCA">
              <w:t xml:space="preserve"> av Statens jordbruksverk eller andra statliga myndig</w:t>
            </w:r>
            <w:r>
              <w:softHyphen/>
            </w:r>
            <w:r w:rsidRPr="003C5FCA">
              <w:t>heter</w:t>
            </w:r>
            <w:r>
              <w:t>.</w:t>
            </w:r>
          </w:p>
        </w:tc>
      </w:tr>
      <w:tr w:rsidR="00F71CC6" w14:paraId="7523B386" w14:textId="77777777" w:rsidTr="00F71CC6">
        <w:tc>
          <w:tcPr>
            <w:tcW w:w="2500" w:type="pct"/>
            <w:shd w:val="clear" w:color="auto" w:fill="auto"/>
            <w:tcMar>
              <w:left w:w="0" w:type="dxa"/>
            </w:tcMar>
          </w:tcPr>
          <w:p w14:paraId="19E4F64D" w14:textId="77777777" w:rsidR="00F71CC6" w:rsidRPr="003C5FCA" w:rsidRDefault="00F71CC6" w:rsidP="00F71CC6">
            <w:pPr>
              <w:pStyle w:val="Brdtext"/>
            </w:pPr>
          </w:p>
        </w:tc>
        <w:tc>
          <w:tcPr>
            <w:tcW w:w="2500" w:type="pct"/>
            <w:shd w:val="clear" w:color="auto" w:fill="auto"/>
            <w:tcMar>
              <w:right w:w="0" w:type="dxa"/>
            </w:tcMar>
          </w:tcPr>
          <w:p w14:paraId="7FC9A09D" w14:textId="77777777" w:rsidR="00F71CC6" w:rsidRPr="00487C67" w:rsidRDefault="00AB307F" w:rsidP="00F71CC6">
            <w:pPr>
              <w:pStyle w:val="Brdtext"/>
              <w:rPr>
                <w:i/>
                <w:iCs/>
              </w:rPr>
            </w:pPr>
            <w:r>
              <w:rPr>
                <w:i/>
              </w:rPr>
              <w:t xml:space="preserve">Om inte något annat följer av denna lag </w:t>
            </w:r>
            <w:r w:rsidRPr="008A7EBE">
              <w:rPr>
                <w:i/>
              </w:rPr>
              <w:t>utför kontrollmyndig</w:t>
            </w:r>
            <w:r w:rsidRPr="008A7EBE">
              <w:rPr>
                <w:i/>
              </w:rPr>
              <w:softHyphen/>
              <w:t>heterna</w:t>
            </w:r>
            <w:r w:rsidRPr="008C5F7F">
              <w:rPr>
                <w:i/>
              </w:rPr>
              <w:t xml:space="preserve"> även annan offentlig verk</w:t>
            </w:r>
            <w:r w:rsidRPr="008C5F7F">
              <w:rPr>
                <w:i/>
              </w:rPr>
              <w:softHyphen/>
              <w:t>samhet</w:t>
            </w:r>
            <w:r>
              <w:rPr>
                <w:i/>
              </w:rPr>
              <w:t>.</w:t>
            </w:r>
          </w:p>
        </w:tc>
      </w:tr>
      <w:tr w:rsidR="00F71CC6" w14:paraId="38FAD2E2" w14:textId="77777777" w:rsidTr="00F71CC6">
        <w:tc>
          <w:tcPr>
            <w:tcW w:w="2500" w:type="pct"/>
            <w:shd w:val="clear" w:color="auto" w:fill="auto"/>
            <w:tcMar>
              <w:left w:w="0" w:type="dxa"/>
            </w:tcMar>
          </w:tcPr>
          <w:p w14:paraId="75AB0BB2" w14:textId="77777777" w:rsidR="00F71CC6" w:rsidRPr="003C5FCA" w:rsidRDefault="00AB307F" w:rsidP="00F71CC6">
            <w:pPr>
              <w:pStyle w:val="Brdtext"/>
            </w:pPr>
            <w:r w:rsidRPr="003C5FCA">
              <w:t>Regeringen får meddela före</w:t>
            </w:r>
            <w:r>
              <w:softHyphen/>
            </w:r>
            <w:r w:rsidRPr="003C5FCA">
              <w:t>skrifter om att Jordbruksverket får överlämna åt länsstyrelserna eller kommunerna att utöva offentlig kontroll</w:t>
            </w:r>
            <w:r>
              <w:t xml:space="preserve">. </w:t>
            </w:r>
            <w:r w:rsidRPr="003C5FCA">
              <w:t>En kom</w:t>
            </w:r>
            <w:r>
              <w:softHyphen/>
            </w:r>
            <w:r w:rsidRPr="003C5FCA">
              <w:t xml:space="preserve">muns uppgift </w:t>
            </w:r>
            <w:r w:rsidRPr="003C5FCA">
              <w:rPr>
                <w:i/>
              </w:rPr>
              <w:t>ska</w:t>
            </w:r>
            <w:r>
              <w:rPr>
                <w:i/>
              </w:rPr>
              <w:t>ll</w:t>
            </w:r>
            <w:r w:rsidRPr="003C5FCA">
              <w:t xml:space="preserve"> fullgöras av den eller de kom</w:t>
            </w:r>
            <w:r w:rsidRPr="003C5FCA">
              <w:softHyphen/>
              <w:t>munala nämn</w:t>
            </w:r>
            <w:r>
              <w:softHyphen/>
            </w:r>
            <w:r w:rsidRPr="003C5FCA">
              <w:t>der som fullgör upp</w:t>
            </w:r>
            <w:r>
              <w:softHyphen/>
            </w:r>
            <w:r w:rsidRPr="003C5FCA">
              <w:t>gifter inom miljö- och hälsoskydds</w:t>
            </w:r>
            <w:r>
              <w:softHyphen/>
            </w:r>
            <w:r w:rsidRPr="003C5FCA">
              <w:t>området</w:t>
            </w:r>
            <w:r>
              <w:t>.</w:t>
            </w:r>
          </w:p>
        </w:tc>
        <w:tc>
          <w:tcPr>
            <w:tcW w:w="2500" w:type="pct"/>
            <w:shd w:val="clear" w:color="auto" w:fill="auto"/>
            <w:tcMar>
              <w:right w:w="0" w:type="dxa"/>
            </w:tcMar>
          </w:tcPr>
          <w:p w14:paraId="3DEC9AC8" w14:textId="77777777" w:rsidR="00F71CC6" w:rsidRPr="00487C67" w:rsidRDefault="00AB307F" w:rsidP="00F71CC6">
            <w:pPr>
              <w:pStyle w:val="Brdtext"/>
              <w:rPr>
                <w:i/>
                <w:iCs/>
              </w:rPr>
            </w:pPr>
            <w:r w:rsidRPr="003C5FCA">
              <w:t>Regeringen får meddela före</w:t>
            </w:r>
            <w:r>
              <w:softHyphen/>
            </w:r>
            <w:r w:rsidRPr="003C5FCA">
              <w:t xml:space="preserve">skrifter om att Jordbruksverket får överlämna åt länsstyrelserna eller kommunerna att utöva offentlig kontroll </w:t>
            </w:r>
            <w:r w:rsidRPr="003C5FCA">
              <w:rPr>
                <w:i/>
              </w:rPr>
              <w:t>och annan offentlig verksamhet</w:t>
            </w:r>
            <w:r w:rsidRPr="003C5FCA">
              <w:t>. En kom</w:t>
            </w:r>
            <w:r>
              <w:softHyphen/>
            </w:r>
            <w:r w:rsidRPr="003C5FCA">
              <w:t xml:space="preserve">muns uppgift </w:t>
            </w:r>
            <w:r w:rsidRPr="003C5FCA">
              <w:rPr>
                <w:i/>
              </w:rPr>
              <w:t>ska</w:t>
            </w:r>
            <w:r w:rsidRPr="003C5FCA">
              <w:t xml:space="preserve"> fullgöras av den eller de kom</w:t>
            </w:r>
            <w:r w:rsidRPr="003C5FCA">
              <w:softHyphen/>
              <w:t>munala nämn</w:t>
            </w:r>
            <w:r>
              <w:softHyphen/>
            </w:r>
            <w:r w:rsidRPr="003C5FCA">
              <w:t>der som fullgör upp</w:t>
            </w:r>
            <w:r>
              <w:softHyphen/>
            </w:r>
            <w:r w:rsidRPr="003C5FCA">
              <w:t>gifter inom miljö- och hälsoskydds</w:t>
            </w:r>
            <w:r>
              <w:softHyphen/>
            </w:r>
            <w:r w:rsidRPr="003C5FCA">
              <w:t>området.</w:t>
            </w:r>
          </w:p>
        </w:tc>
      </w:tr>
    </w:tbl>
    <w:p w14:paraId="0978F4FB" w14:textId="77777777" w:rsidR="00F71CC6" w:rsidRPr="00C57856" w:rsidRDefault="00F71CC6" w:rsidP="00F71CC6">
      <w:pPr>
        <w:pStyle w:val="Brdtextmedindrag"/>
        <w:ind w:firstLine="0"/>
      </w:pPr>
    </w:p>
    <w:p w14:paraId="005B029A" w14:textId="77777777" w:rsidR="00F71CC6" w:rsidRDefault="00AB307F" w:rsidP="00F71CC6">
      <w:pPr>
        <w:pStyle w:val="Brdtext"/>
        <w:jc w:val="center"/>
      </w:pPr>
      <w:r>
        <w:t>11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A1F5A3B" w14:textId="77777777" w:rsidTr="00F71CC6">
        <w:tc>
          <w:tcPr>
            <w:tcW w:w="5000" w:type="pct"/>
            <w:gridSpan w:val="2"/>
            <w:shd w:val="clear" w:color="auto" w:fill="auto"/>
            <w:tcMar>
              <w:left w:w="0" w:type="dxa"/>
            </w:tcMar>
          </w:tcPr>
          <w:p w14:paraId="3E7F7103" w14:textId="77777777" w:rsidR="00F71CC6" w:rsidRDefault="00AB307F" w:rsidP="00F71CC6">
            <w:pPr>
              <w:pStyle w:val="Brdtextmedindrag"/>
            </w:pPr>
            <w:r>
              <w:t>Jordbruksverket samordnar den kontrollverksamhet som verket har överlämnat till läns</w:t>
            </w:r>
            <w:r>
              <w:softHyphen/>
              <w:t>styrelserna eller kommunerna samt lämnar råd och hjälp i kontrollverksamheten.</w:t>
            </w:r>
          </w:p>
        </w:tc>
      </w:tr>
      <w:tr w:rsidR="00F71CC6" w14:paraId="5A6B90D0" w14:textId="77777777" w:rsidTr="00F71CC6">
        <w:tc>
          <w:tcPr>
            <w:tcW w:w="2500" w:type="pct"/>
            <w:shd w:val="clear" w:color="auto" w:fill="auto"/>
            <w:tcMar>
              <w:left w:w="0" w:type="dxa"/>
            </w:tcMar>
          </w:tcPr>
          <w:p w14:paraId="17AA6D7A" w14:textId="7C12A33D" w:rsidR="00F71CC6" w:rsidRDefault="00AB307F" w:rsidP="00F71CC6">
            <w:pPr>
              <w:pStyle w:val="Brdtextmedindrag"/>
            </w:pPr>
            <w:r>
              <w:t xml:space="preserve">Den myndighet som utövar offentlig kontroll </w:t>
            </w:r>
            <w:r w:rsidRPr="008517AA">
              <w:rPr>
                <w:i/>
              </w:rPr>
              <w:t>skall</w:t>
            </w:r>
            <w:r>
              <w:t xml:space="preserve"> genom rådgivning, information och på annat sätt underlätta för den enskilde att fullgöra sina skyldig</w:t>
            </w:r>
            <w:r>
              <w:softHyphen/>
              <w:t xml:space="preserve">heter enligt lagen, de föreskrifter och beslut som har meddelats med stöd av lagen, de </w:t>
            </w:r>
            <w:r w:rsidRPr="00070F1B">
              <w:rPr>
                <w:i/>
              </w:rPr>
              <w:t>EG-bestämmelser</w:t>
            </w:r>
            <w:r>
              <w:t xml:space="preserve"> som komplet</w:t>
            </w:r>
            <w:r>
              <w:softHyphen/>
              <w:t xml:space="preserve">teras av lagen och de beslut som har meddelats med stöd av </w:t>
            </w:r>
            <w:r w:rsidRPr="00070F1B">
              <w:rPr>
                <w:i/>
              </w:rPr>
              <w:t>EG-bestämmelserna</w:t>
            </w:r>
            <w:r>
              <w:t>.</w:t>
            </w:r>
          </w:p>
        </w:tc>
        <w:tc>
          <w:tcPr>
            <w:tcW w:w="2500" w:type="pct"/>
            <w:shd w:val="clear" w:color="auto" w:fill="auto"/>
            <w:tcMar>
              <w:right w:w="0" w:type="dxa"/>
            </w:tcMar>
          </w:tcPr>
          <w:p w14:paraId="499B0069" w14:textId="1305A0E7" w:rsidR="00F71CC6" w:rsidRDefault="00AB307F" w:rsidP="00F71CC6">
            <w:pPr>
              <w:pStyle w:val="Brdtextmedindrag"/>
            </w:pPr>
            <w:r>
              <w:t xml:space="preserve">Den myndighet som utövar offentlig kontroll </w:t>
            </w:r>
            <w:r w:rsidRPr="008517AA">
              <w:rPr>
                <w:i/>
              </w:rPr>
              <w:t>ska</w:t>
            </w:r>
            <w:r>
              <w:t xml:space="preserve"> genom rådgivning, information och på annat sätt underlätta för den enskilde att fullgöra sina skyldig</w:t>
            </w:r>
            <w:r>
              <w:softHyphen/>
              <w:t xml:space="preserve">heter enligt lagen, de föreskrifter och beslut som har meddelats med stöd av lagen, de </w:t>
            </w:r>
            <w:r w:rsidRPr="00070F1B">
              <w:rPr>
                <w:i/>
              </w:rPr>
              <w:t>E</w:t>
            </w:r>
            <w:r>
              <w:rPr>
                <w:i/>
              </w:rPr>
              <w:t>U</w:t>
            </w:r>
            <w:r w:rsidRPr="00070F1B">
              <w:rPr>
                <w:i/>
              </w:rPr>
              <w:t>-bestämmelser</w:t>
            </w:r>
            <w:r>
              <w:t xml:space="preserve"> som komplet</w:t>
            </w:r>
            <w:r>
              <w:softHyphen/>
              <w:t xml:space="preserve">teras av lagen och de beslut som har meddelats med stöd av </w:t>
            </w:r>
            <w:r w:rsidRPr="00070F1B">
              <w:rPr>
                <w:i/>
              </w:rPr>
              <w:t>E</w:t>
            </w:r>
            <w:r>
              <w:rPr>
                <w:i/>
              </w:rPr>
              <w:t>U</w:t>
            </w:r>
            <w:r w:rsidRPr="00070F1B">
              <w:rPr>
                <w:i/>
              </w:rPr>
              <w:t>-bestämmelserna</w:t>
            </w:r>
            <w:r>
              <w:t>.</w:t>
            </w:r>
          </w:p>
        </w:tc>
      </w:tr>
      <w:tr w:rsidR="00F71CC6" w14:paraId="6765D689" w14:textId="77777777" w:rsidTr="00F71CC6">
        <w:tc>
          <w:tcPr>
            <w:tcW w:w="2500" w:type="pct"/>
            <w:shd w:val="clear" w:color="auto" w:fill="auto"/>
            <w:tcMar>
              <w:left w:w="0" w:type="dxa"/>
            </w:tcMar>
          </w:tcPr>
          <w:p w14:paraId="6B9F6D87" w14:textId="77777777" w:rsidR="00F71CC6" w:rsidRDefault="00F71CC6" w:rsidP="00F71CC6">
            <w:pPr>
              <w:pStyle w:val="Brdtextmedindrag"/>
            </w:pPr>
          </w:p>
        </w:tc>
        <w:tc>
          <w:tcPr>
            <w:tcW w:w="2500" w:type="pct"/>
            <w:shd w:val="clear" w:color="auto" w:fill="auto"/>
            <w:tcMar>
              <w:right w:w="0" w:type="dxa"/>
            </w:tcMar>
          </w:tcPr>
          <w:p w14:paraId="5E39B872" w14:textId="77777777" w:rsidR="00F71CC6" w:rsidRDefault="00F71CC6" w:rsidP="00F71CC6">
            <w:pPr>
              <w:pStyle w:val="Brdtextmedindrag"/>
            </w:pPr>
          </w:p>
        </w:tc>
      </w:tr>
      <w:tr w:rsidR="00F71CC6" w14:paraId="4637D13C" w14:textId="77777777" w:rsidTr="00F71CC6">
        <w:tc>
          <w:tcPr>
            <w:tcW w:w="2500" w:type="pct"/>
            <w:shd w:val="clear" w:color="auto" w:fill="auto"/>
            <w:tcMar>
              <w:left w:w="0" w:type="dxa"/>
            </w:tcMar>
          </w:tcPr>
          <w:p w14:paraId="48E43FE7" w14:textId="77777777" w:rsidR="00F71CC6" w:rsidRDefault="00F71CC6" w:rsidP="00F71CC6">
            <w:pPr>
              <w:pStyle w:val="Brdtextmedindrag"/>
            </w:pPr>
          </w:p>
        </w:tc>
        <w:tc>
          <w:tcPr>
            <w:tcW w:w="2500" w:type="pct"/>
            <w:shd w:val="clear" w:color="auto" w:fill="auto"/>
            <w:tcMar>
              <w:right w:w="0" w:type="dxa"/>
            </w:tcMar>
          </w:tcPr>
          <w:p w14:paraId="77745D9A" w14:textId="77777777" w:rsidR="00F71CC6" w:rsidRPr="00FF7721" w:rsidRDefault="00AB307F" w:rsidP="00F71CC6">
            <w:pPr>
              <w:pStyle w:val="Rubrik4utannumrering"/>
              <w:rPr>
                <w:i/>
                <w:iCs/>
              </w:rPr>
            </w:pPr>
            <w:r w:rsidRPr="00FF7721">
              <w:rPr>
                <w:i/>
                <w:iCs/>
              </w:rPr>
              <w:t>Förvaltningslagens tillämpning</w:t>
            </w:r>
          </w:p>
        </w:tc>
      </w:tr>
      <w:tr w:rsidR="00F71CC6" w14:paraId="2B4822B5" w14:textId="77777777" w:rsidTr="00F71CC6">
        <w:tc>
          <w:tcPr>
            <w:tcW w:w="2500" w:type="pct"/>
            <w:shd w:val="clear" w:color="auto" w:fill="auto"/>
            <w:tcMar>
              <w:left w:w="0" w:type="dxa"/>
            </w:tcMar>
          </w:tcPr>
          <w:p w14:paraId="6662C10A" w14:textId="77777777" w:rsidR="00F71CC6" w:rsidRDefault="00F71CC6" w:rsidP="00F71CC6">
            <w:pPr>
              <w:pStyle w:val="Brdtext"/>
            </w:pPr>
          </w:p>
        </w:tc>
        <w:tc>
          <w:tcPr>
            <w:tcW w:w="2500" w:type="pct"/>
            <w:shd w:val="clear" w:color="auto" w:fill="auto"/>
            <w:tcMar>
              <w:right w:w="0" w:type="dxa"/>
            </w:tcMar>
          </w:tcPr>
          <w:p w14:paraId="2403F719" w14:textId="77777777" w:rsidR="00F71CC6" w:rsidRDefault="00F71CC6" w:rsidP="00F71CC6">
            <w:pPr>
              <w:pStyle w:val="Brdtext"/>
              <w:rPr>
                <w:i/>
              </w:rPr>
            </w:pPr>
          </w:p>
          <w:p w14:paraId="75947917" w14:textId="726B936F" w:rsidR="00F71CC6" w:rsidRPr="00345E1D" w:rsidRDefault="00AB307F" w:rsidP="00F71CC6">
            <w:pPr>
              <w:pStyle w:val="Brdtext"/>
              <w:rPr>
                <w:i/>
              </w:rPr>
            </w:pPr>
            <w:r w:rsidRPr="00345E1D">
              <w:rPr>
                <w:i/>
              </w:rPr>
              <w:t xml:space="preserve">11 a § </w:t>
            </w:r>
          </w:p>
          <w:p w14:paraId="5BF66D1A" w14:textId="77777777" w:rsidR="00F71CC6" w:rsidRPr="00E77309" w:rsidRDefault="00AB307F" w:rsidP="00F71CC6">
            <w:pPr>
              <w:pStyle w:val="Brdtextmedindrag"/>
              <w:rPr>
                <w:i/>
              </w:rPr>
            </w:pPr>
            <w:r>
              <w:rPr>
                <w:i/>
              </w:rPr>
              <w:t xml:space="preserve">Vid offentlig kontroll eller annan offentlig verksamhet som utförs </w:t>
            </w:r>
            <w:r w:rsidRPr="00E77309">
              <w:rPr>
                <w:i/>
              </w:rPr>
              <w:t>av ett organ med delegerade uppgifter eller</w:t>
            </w:r>
            <w:r>
              <w:rPr>
                <w:i/>
              </w:rPr>
              <w:t xml:space="preserve"> av</w:t>
            </w:r>
            <w:r w:rsidRPr="00E77309">
              <w:rPr>
                <w:i/>
              </w:rPr>
              <w:t xml:space="preserve"> en fysisk person som har delegerats vissa uppgif</w:t>
            </w:r>
            <w:r w:rsidRPr="00E77309">
              <w:rPr>
                <w:i/>
              </w:rPr>
              <w:softHyphen/>
              <w:t>ter tillämpas följande bestämmelser i förvalt</w:t>
            </w:r>
            <w:r>
              <w:rPr>
                <w:i/>
              </w:rPr>
              <w:softHyphen/>
            </w:r>
            <w:r w:rsidRPr="00E77309">
              <w:rPr>
                <w:i/>
              </w:rPr>
              <w:t>ningslagen (2017:900):</w:t>
            </w:r>
          </w:p>
          <w:p w14:paraId="17C46121" w14:textId="01C66AF9" w:rsidR="00F71CC6" w:rsidRPr="0004049B" w:rsidRDefault="00AB307F" w:rsidP="00F71CC6">
            <w:pPr>
              <w:pStyle w:val="Brdtext"/>
              <w:rPr>
                <w:i/>
              </w:rPr>
            </w:pPr>
            <w:r w:rsidRPr="0004049B">
              <w:rPr>
                <w:i/>
              </w:rPr>
              <w:t>– 5 § om legalitet, objektivitet och proportionalitet,</w:t>
            </w:r>
          </w:p>
          <w:p w14:paraId="63CEEAEE" w14:textId="77777777" w:rsidR="00F71CC6" w:rsidRPr="0004049B" w:rsidRDefault="00AB307F" w:rsidP="00F71CC6">
            <w:pPr>
              <w:pStyle w:val="Brdtext"/>
              <w:rPr>
                <w:i/>
              </w:rPr>
            </w:pPr>
            <w:r w:rsidRPr="0004049B">
              <w:rPr>
                <w:i/>
              </w:rPr>
              <w:t>– 10 § om partsinsyn,</w:t>
            </w:r>
          </w:p>
          <w:p w14:paraId="1417924B" w14:textId="77777777" w:rsidR="00F71CC6" w:rsidRPr="0004049B" w:rsidRDefault="00AB307F" w:rsidP="00F71CC6">
            <w:pPr>
              <w:pStyle w:val="Brdtext"/>
              <w:rPr>
                <w:i/>
              </w:rPr>
            </w:pPr>
            <w:r w:rsidRPr="0004049B">
              <w:rPr>
                <w:i/>
              </w:rPr>
              <w:t>– 16–18 §§ om jäv,</w:t>
            </w:r>
          </w:p>
          <w:p w14:paraId="6753F4F3" w14:textId="77777777" w:rsidR="00F71CC6" w:rsidRPr="0004049B" w:rsidRDefault="00AB307F" w:rsidP="00F71CC6">
            <w:pPr>
              <w:pStyle w:val="Brdtext"/>
              <w:rPr>
                <w:i/>
              </w:rPr>
            </w:pPr>
            <w:r w:rsidRPr="0004049B">
              <w:rPr>
                <w:i/>
              </w:rPr>
              <w:t>– 23 § om utredningsansvaret,</w:t>
            </w:r>
          </w:p>
          <w:p w14:paraId="1AE906D7" w14:textId="77777777" w:rsidR="00F71CC6" w:rsidRPr="0004049B" w:rsidRDefault="00AB307F" w:rsidP="00F71CC6">
            <w:pPr>
              <w:pStyle w:val="Brdtext"/>
              <w:rPr>
                <w:i/>
              </w:rPr>
            </w:pPr>
            <w:r w:rsidRPr="0004049B">
              <w:rPr>
                <w:i/>
              </w:rPr>
              <w:t>–</w:t>
            </w:r>
            <w:r>
              <w:rPr>
                <w:i/>
              </w:rPr>
              <w:t> </w:t>
            </w:r>
            <w:r w:rsidRPr="0004049B">
              <w:rPr>
                <w:i/>
              </w:rPr>
              <w:t>24 § om när man får lämna upp</w:t>
            </w:r>
            <w:r>
              <w:rPr>
                <w:i/>
              </w:rPr>
              <w:softHyphen/>
            </w:r>
            <w:r w:rsidRPr="0004049B">
              <w:rPr>
                <w:i/>
              </w:rPr>
              <w:t>gifter muntligt,</w:t>
            </w:r>
          </w:p>
          <w:p w14:paraId="78B8238B" w14:textId="77777777" w:rsidR="00F71CC6" w:rsidRPr="0004049B" w:rsidRDefault="00AB307F" w:rsidP="00F71CC6">
            <w:pPr>
              <w:pStyle w:val="Brdtext"/>
              <w:rPr>
                <w:i/>
              </w:rPr>
            </w:pPr>
            <w:r w:rsidRPr="0004049B">
              <w:rPr>
                <w:i/>
              </w:rPr>
              <w:t>– 25 § om kommunikation,</w:t>
            </w:r>
          </w:p>
          <w:p w14:paraId="4B38899A" w14:textId="77777777" w:rsidR="00F71CC6" w:rsidRPr="0004049B" w:rsidRDefault="00AB307F" w:rsidP="00F71CC6">
            <w:pPr>
              <w:pStyle w:val="Brdtext"/>
              <w:rPr>
                <w:i/>
              </w:rPr>
            </w:pPr>
            <w:r w:rsidRPr="0004049B">
              <w:rPr>
                <w:i/>
              </w:rPr>
              <w:t>–</w:t>
            </w:r>
            <w:r>
              <w:rPr>
                <w:i/>
              </w:rPr>
              <w:t> </w:t>
            </w:r>
            <w:r w:rsidRPr="0004049B">
              <w:rPr>
                <w:i/>
              </w:rPr>
              <w:t>27 § om dokumentation av upp</w:t>
            </w:r>
            <w:r>
              <w:rPr>
                <w:i/>
              </w:rPr>
              <w:softHyphen/>
            </w:r>
            <w:r w:rsidRPr="0004049B">
              <w:rPr>
                <w:i/>
              </w:rPr>
              <w:t>gifter,</w:t>
            </w:r>
          </w:p>
          <w:p w14:paraId="5303A765" w14:textId="77777777" w:rsidR="00F71CC6" w:rsidRPr="0004049B" w:rsidRDefault="00AB307F" w:rsidP="00F71CC6">
            <w:pPr>
              <w:pStyle w:val="Brdtext"/>
              <w:rPr>
                <w:i/>
              </w:rPr>
            </w:pPr>
            <w:r w:rsidRPr="0004049B">
              <w:rPr>
                <w:i/>
              </w:rPr>
              <w:t>– 31 § om dokumentation av beslut,</w:t>
            </w:r>
          </w:p>
          <w:p w14:paraId="4E39AE59" w14:textId="77777777" w:rsidR="00F71CC6" w:rsidRDefault="00AB307F" w:rsidP="00F71CC6">
            <w:pPr>
              <w:pStyle w:val="Brdtext"/>
              <w:rPr>
                <w:i/>
              </w:rPr>
            </w:pPr>
            <w:r w:rsidRPr="0004049B">
              <w:rPr>
                <w:i/>
              </w:rPr>
              <w:t>– 32 § om motivering av beslut</w:t>
            </w:r>
            <w:r>
              <w:rPr>
                <w:i/>
              </w:rPr>
              <w:t xml:space="preserve">, och </w:t>
            </w:r>
          </w:p>
          <w:p w14:paraId="15E27250" w14:textId="77777777" w:rsidR="00F71CC6" w:rsidRPr="00FF7721" w:rsidRDefault="00AB307F" w:rsidP="00F71CC6">
            <w:pPr>
              <w:pStyle w:val="Brdtext"/>
              <w:rPr>
                <w:i/>
                <w:iCs/>
              </w:rPr>
            </w:pPr>
            <w:r w:rsidRPr="00E40F84">
              <w:rPr>
                <w:i/>
              </w:rPr>
              <w:t>–</w:t>
            </w:r>
            <w:r>
              <w:rPr>
                <w:i/>
              </w:rPr>
              <w:t> </w:t>
            </w:r>
            <w:r w:rsidRPr="00E40F84">
              <w:rPr>
                <w:i/>
              </w:rPr>
              <w:t>36</w:t>
            </w:r>
            <w:r>
              <w:rPr>
                <w:i/>
              </w:rPr>
              <w:t> </w:t>
            </w:r>
            <w:r w:rsidRPr="00E40F84">
              <w:rPr>
                <w:i/>
              </w:rPr>
              <w:t>§ om rättelse av skrivfel och liknande</w:t>
            </w:r>
            <w:r>
              <w:rPr>
                <w:i/>
              </w:rPr>
              <w:t>.</w:t>
            </w:r>
          </w:p>
        </w:tc>
      </w:tr>
    </w:tbl>
    <w:p w14:paraId="096843B6" w14:textId="77777777" w:rsidR="00F71CC6" w:rsidRDefault="00AB307F" w:rsidP="00F71CC6">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19B32A8" w14:textId="77777777" w:rsidTr="00F71CC6">
        <w:tc>
          <w:tcPr>
            <w:tcW w:w="2500" w:type="pct"/>
            <w:shd w:val="clear" w:color="auto" w:fill="auto"/>
            <w:tcMar>
              <w:left w:w="0" w:type="dxa"/>
            </w:tcMar>
          </w:tcPr>
          <w:p w14:paraId="7FFA5B4E" w14:textId="77777777" w:rsidR="00F71CC6" w:rsidRDefault="00F71CC6" w:rsidP="00F71CC6">
            <w:pPr>
              <w:pStyle w:val="Brdtext"/>
            </w:pPr>
          </w:p>
        </w:tc>
        <w:tc>
          <w:tcPr>
            <w:tcW w:w="2500" w:type="pct"/>
            <w:shd w:val="clear" w:color="auto" w:fill="auto"/>
            <w:tcMar>
              <w:right w:w="0" w:type="dxa"/>
            </w:tcMar>
          </w:tcPr>
          <w:p w14:paraId="428DB666" w14:textId="77777777" w:rsidR="00F71CC6" w:rsidRPr="00FF7721" w:rsidRDefault="00AB307F" w:rsidP="00F71CC6">
            <w:pPr>
              <w:pStyle w:val="Rubrik4utannumrering"/>
              <w:rPr>
                <w:i/>
                <w:iCs/>
              </w:rPr>
            </w:pPr>
            <w:r w:rsidRPr="00FF7721">
              <w:rPr>
                <w:i/>
                <w:iCs/>
              </w:rPr>
              <w:t>Tystnadsplikt</w:t>
            </w:r>
          </w:p>
        </w:tc>
      </w:tr>
      <w:tr w:rsidR="00F71CC6" w14:paraId="7F03E18B" w14:textId="77777777" w:rsidTr="00F71CC6">
        <w:tc>
          <w:tcPr>
            <w:tcW w:w="2500" w:type="pct"/>
            <w:shd w:val="clear" w:color="auto" w:fill="auto"/>
            <w:tcMar>
              <w:left w:w="0" w:type="dxa"/>
            </w:tcMar>
          </w:tcPr>
          <w:p w14:paraId="49F33B6F" w14:textId="77777777" w:rsidR="00F71CC6" w:rsidRDefault="00F71CC6" w:rsidP="00F71CC6">
            <w:pPr>
              <w:pStyle w:val="Brdtext"/>
            </w:pPr>
          </w:p>
        </w:tc>
        <w:tc>
          <w:tcPr>
            <w:tcW w:w="2500" w:type="pct"/>
            <w:shd w:val="clear" w:color="auto" w:fill="auto"/>
            <w:tcMar>
              <w:right w:w="0" w:type="dxa"/>
            </w:tcMar>
          </w:tcPr>
          <w:p w14:paraId="133BFA74" w14:textId="77777777" w:rsidR="00F71CC6" w:rsidRPr="00345E1D" w:rsidRDefault="00F71CC6" w:rsidP="00F71CC6">
            <w:pPr>
              <w:pStyle w:val="Brdtext"/>
              <w:rPr>
                <w:i/>
              </w:rPr>
            </w:pPr>
          </w:p>
        </w:tc>
      </w:tr>
      <w:tr w:rsidR="00F71CC6" w14:paraId="78668F0E" w14:textId="77777777" w:rsidTr="00F71CC6">
        <w:tc>
          <w:tcPr>
            <w:tcW w:w="2500" w:type="pct"/>
            <w:shd w:val="clear" w:color="auto" w:fill="auto"/>
            <w:tcMar>
              <w:left w:w="0" w:type="dxa"/>
            </w:tcMar>
          </w:tcPr>
          <w:p w14:paraId="52F0948B" w14:textId="77777777" w:rsidR="00F71CC6" w:rsidRDefault="00F71CC6" w:rsidP="00F71CC6">
            <w:pPr>
              <w:pStyle w:val="Brdtext"/>
            </w:pPr>
          </w:p>
        </w:tc>
        <w:tc>
          <w:tcPr>
            <w:tcW w:w="2500" w:type="pct"/>
            <w:shd w:val="clear" w:color="auto" w:fill="auto"/>
            <w:tcMar>
              <w:right w:w="0" w:type="dxa"/>
            </w:tcMar>
          </w:tcPr>
          <w:p w14:paraId="727F8CDB" w14:textId="77777777" w:rsidR="00F71CC6" w:rsidRPr="005C0553" w:rsidRDefault="00AB307F" w:rsidP="00F71CC6">
            <w:pPr>
              <w:pStyle w:val="Brdtext"/>
              <w:rPr>
                <w:i/>
              </w:rPr>
            </w:pPr>
            <w:bookmarkStart w:id="706" w:name="_Hlk525821358"/>
            <w:r w:rsidRPr="005C0553">
              <w:rPr>
                <w:i/>
              </w:rPr>
              <w:t xml:space="preserve">11 b § </w:t>
            </w:r>
          </w:p>
          <w:p w14:paraId="224BB123" w14:textId="77777777" w:rsidR="00F71CC6" w:rsidRPr="005C0553" w:rsidRDefault="00AB307F" w:rsidP="00F71CC6">
            <w:pPr>
              <w:pStyle w:val="Brdtextmedindrag"/>
              <w:rPr>
                <w:i/>
                <w:iCs/>
              </w:rPr>
            </w:pPr>
            <w:r w:rsidRPr="005C0553">
              <w:rPr>
                <w:i/>
                <w:iCs/>
              </w:rPr>
              <w:t>Den som utför offentlig kontroll eller annan offentlig verksamhet får inte obehörigen röja eller ut</w:t>
            </w:r>
            <w:r w:rsidRPr="005C0553">
              <w:rPr>
                <w:i/>
                <w:iCs/>
              </w:rPr>
              <w:softHyphen/>
              <w:t>nyttja det som han eller hon har fått känne</w:t>
            </w:r>
            <w:r w:rsidRPr="005C0553">
              <w:rPr>
                <w:i/>
                <w:iCs/>
              </w:rPr>
              <w:softHyphen/>
              <w:t xml:space="preserve">dom om under det att uppgifterna utfördes. </w:t>
            </w:r>
          </w:p>
          <w:p w14:paraId="4CD73DB1" w14:textId="77777777" w:rsidR="00F71CC6" w:rsidRPr="00416CE5" w:rsidRDefault="00AB307F" w:rsidP="00F71CC6">
            <w:pPr>
              <w:pStyle w:val="Brdtextmedindrag"/>
              <w:rPr>
                <w:i/>
                <w:iCs/>
              </w:rPr>
            </w:pPr>
            <w:r w:rsidRPr="00416CE5">
              <w:rPr>
                <w:i/>
                <w:iCs/>
              </w:rPr>
              <w:t>I det allmännas verksamhet tillämpas i stället för första stycket bestämmelserna i offentlighets- och sekretesslagen (2009:400).</w:t>
            </w:r>
            <w:bookmarkEnd w:id="706"/>
          </w:p>
        </w:tc>
      </w:tr>
      <w:tr w:rsidR="00F71CC6" w14:paraId="088DA932" w14:textId="77777777" w:rsidTr="00F71CC6">
        <w:tc>
          <w:tcPr>
            <w:tcW w:w="2500" w:type="pct"/>
            <w:shd w:val="clear" w:color="auto" w:fill="auto"/>
            <w:tcMar>
              <w:left w:w="0" w:type="dxa"/>
            </w:tcMar>
          </w:tcPr>
          <w:p w14:paraId="118B1189" w14:textId="77777777" w:rsidR="00F71CC6" w:rsidRPr="002306F0" w:rsidRDefault="00AB307F" w:rsidP="00F71CC6">
            <w:pPr>
              <w:pStyle w:val="Rubrik4utannumrering"/>
            </w:pPr>
            <w:r w:rsidRPr="002306F0">
              <w:t>Föreskrifter om offentlig kontroll</w:t>
            </w:r>
          </w:p>
        </w:tc>
        <w:tc>
          <w:tcPr>
            <w:tcW w:w="2500" w:type="pct"/>
            <w:shd w:val="clear" w:color="auto" w:fill="auto"/>
            <w:tcMar>
              <w:right w:w="0" w:type="dxa"/>
            </w:tcMar>
          </w:tcPr>
          <w:p w14:paraId="1F2C7B94" w14:textId="77777777" w:rsidR="00F71CC6" w:rsidRPr="00345E1D" w:rsidRDefault="00AB307F" w:rsidP="00F71CC6">
            <w:pPr>
              <w:pStyle w:val="Rubrik4utannumrering"/>
              <w:rPr>
                <w:i/>
              </w:rPr>
            </w:pPr>
            <w:r>
              <w:t xml:space="preserve">Föreskrifter om offentlig kontroll </w:t>
            </w:r>
            <w:r>
              <w:rPr>
                <w:i/>
              </w:rPr>
              <w:t>och annan offentlig verksamhet</w:t>
            </w:r>
          </w:p>
        </w:tc>
      </w:tr>
    </w:tbl>
    <w:p w14:paraId="3DA0A121" w14:textId="77777777" w:rsidR="00F71CC6" w:rsidRPr="00C57856" w:rsidRDefault="00F71CC6" w:rsidP="00F71CC6">
      <w:pPr>
        <w:pStyle w:val="Brdtextmedindrag"/>
      </w:pPr>
    </w:p>
    <w:p w14:paraId="56525125" w14:textId="77777777" w:rsidR="00F71CC6" w:rsidRDefault="00AB307F" w:rsidP="00F71CC6">
      <w:pPr>
        <w:pStyle w:val="Brdtextmedindrag"/>
        <w:jc w:val="center"/>
      </w:pPr>
      <w:r>
        <w:t>12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6E82931" w14:textId="77777777" w:rsidTr="00F71CC6">
        <w:tc>
          <w:tcPr>
            <w:tcW w:w="5000" w:type="pct"/>
            <w:gridSpan w:val="2"/>
            <w:shd w:val="clear" w:color="auto" w:fill="auto"/>
            <w:tcMar>
              <w:left w:w="0" w:type="dxa"/>
            </w:tcMar>
          </w:tcPr>
          <w:p w14:paraId="2EFFD055" w14:textId="77777777" w:rsidR="00F71CC6" w:rsidRDefault="00AB307F" w:rsidP="00F71CC6">
            <w:pPr>
              <w:pStyle w:val="Brdtextmedindrag"/>
            </w:pPr>
            <w:r>
              <w:t>Regeringen eller den myndighet som regeringen bestämmer får meddela föreskrifter om</w:t>
            </w:r>
          </w:p>
        </w:tc>
      </w:tr>
      <w:tr w:rsidR="00F71CC6" w14:paraId="6D7413E2" w14:textId="77777777" w:rsidTr="00F71CC6">
        <w:tc>
          <w:tcPr>
            <w:tcW w:w="2500" w:type="pct"/>
            <w:shd w:val="clear" w:color="auto" w:fill="auto"/>
            <w:tcMar>
              <w:left w:w="0" w:type="dxa"/>
            </w:tcMar>
          </w:tcPr>
          <w:p w14:paraId="33810E40" w14:textId="77777777" w:rsidR="00F71CC6" w:rsidRDefault="00AB307F" w:rsidP="00F71CC6">
            <w:pPr>
              <w:pStyle w:val="Brdtextmedindrag"/>
            </w:pPr>
            <w:r>
              <w:t xml:space="preserve">1. hur offentlig kontroll </w:t>
            </w:r>
            <w:r>
              <w:rPr>
                <w:i/>
              </w:rPr>
              <w:t xml:space="preserve">skall </w:t>
            </w:r>
            <w:r>
              <w:t xml:space="preserve">bedrivas, </w:t>
            </w:r>
            <w:r>
              <w:rPr>
                <w:i/>
              </w:rPr>
              <w:t>samt</w:t>
            </w:r>
          </w:p>
        </w:tc>
        <w:tc>
          <w:tcPr>
            <w:tcW w:w="2500" w:type="pct"/>
            <w:shd w:val="clear" w:color="auto" w:fill="auto"/>
          </w:tcPr>
          <w:p w14:paraId="790C71BB" w14:textId="77777777" w:rsidR="00F71CC6" w:rsidRDefault="00AB307F" w:rsidP="00F71CC6">
            <w:pPr>
              <w:pStyle w:val="Brdtextmedindrag"/>
            </w:pPr>
            <w:r>
              <w:t xml:space="preserve">1. hur offentlig kontroll </w:t>
            </w:r>
            <w:r>
              <w:rPr>
                <w:i/>
              </w:rPr>
              <w:t xml:space="preserve">skall </w:t>
            </w:r>
            <w:r>
              <w:t>bedrivas,</w:t>
            </w:r>
          </w:p>
        </w:tc>
      </w:tr>
      <w:tr w:rsidR="00F71CC6" w14:paraId="21825F13" w14:textId="77777777" w:rsidTr="00F71CC6">
        <w:tc>
          <w:tcPr>
            <w:tcW w:w="2500" w:type="pct"/>
            <w:shd w:val="clear" w:color="auto" w:fill="auto"/>
            <w:tcMar>
              <w:left w:w="0" w:type="dxa"/>
            </w:tcMar>
          </w:tcPr>
          <w:p w14:paraId="192BB62C" w14:textId="77777777" w:rsidR="00F71CC6" w:rsidRDefault="00F71CC6" w:rsidP="00F71CC6">
            <w:pPr>
              <w:pStyle w:val="Brdtextmedindrag"/>
            </w:pPr>
          </w:p>
        </w:tc>
        <w:tc>
          <w:tcPr>
            <w:tcW w:w="2500" w:type="pct"/>
            <w:shd w:val="clear" w:color="auto" w:fill="auto"/>
          </w:tcPr>
          <w:p w14:paraId="3CF86D35" w14:textId="77777777" w:rsidR="00F71CC6" w:rsidRPr="002306F0" w:rsidRDefault="00AB307F" w:rsidP="00F71CC6">
            <w:pPr>
              <w:pStyle w:val="Brdtextmedindrag"/>
            </w:pPr>
            <w:r w:rsidRPr="002306F0">
              <w:t>2. </w:t>
            </w:r>
            <w:r w:rsidRPr="002306F0">
              <w:rPr>
                <w:i/>
              </w:rPr>
              <w:t>hur annan offentlig verk</w:t>
            </w:r>
            <w:r>
              <w:rPr>
                <w:i/>
              </w:rPr>
              <w:softHyphen/>
            </w:r>
            <w:r w:rsidRPr="002306F0">
              <w:rPr>
                <w:i/>
              </w:rPr>
              <w:t>samhet, utöver sådan verksamhet som i övrigt utförs enligt lagen eller enligt före</w:t>
            </w:r>
            <w:r w:rsidRPr="002306F0">
              <w:rPr>
                <w:i/>
              </w:rPr>
              <w:softHyphen/>
              <w:t>skrifter som har meddelats med stöd av lagen, ska bedrivas, och</w:t>
            </w:r>
          </w:p>
        </w:tc>
      </w:tr>
      <w:tr w:rsidR="00F71CC6" w14:paraId="1EBAF27C" w14:textId="77777777" w:rsidTr="00F71CC6">
        <w:tc>
          <w:tcPr>
            <w:tcW w:w="2500" w:type="pct"/>
            <w:shd w:val="clear" w:color="auto" w:fill="auto"/>
            <w:tcMar>
              <w:left w:w="0" w:type="dxa"/>
            </w:tcMar>
          </w:tcPr>
          <w:p w14:paraId="2186270F" w14:textId="77777777" w:rsidR="00F71CC6" w:rsidRPr="002306F0" w:rsidRDefault="00AB307F" w:rsidP="00F71CC6">
            <w:pPr>
              <w:pStyle w:val="Brdtextmedindrag"/>
            </w:pPr>
            <w:r w:rsidRPr="002306F0">
              <w:rPr>
                <w:i/>
              </w:rPr>
              <w:t>2.</w:t>
            </w:r>
            <w:r w:rsidRPr="002306F0">
              <w:t> skyldighet för en kontroll</w:t>
            </w:r>
            <w:r>
              <w:softHyphen/>
            </w:r>
            <w:r w:rsidRPr="002306F0">
              <w:t>myndighet eller ett</w:t>
            </w:r>
            <w:r w:rsidRPr="002306F0">
              <w:rPr>
                <w:i/>
              </w:rPr>
              <w:t xml:space="preserve"> kon</w:t>
            </w:r>
            <w:r w:rsidRPr="002306F0">
              <w:rPr>
                <w:i/>
              </w:rPr>
              <w:softHyphen/>
              <w:t>trollorgan som anlitas i den offentliga kontrollen</w:t>
            </w:r>
            <w:r w:rsidRPr="002306F0">
              <w:t xml:space="preserve"> att lämna information till Jordbruks-verket.</w:t>
            </w:r>
          </w:p>
        </w:tc>
        <w:tc>
          <w:tcPr>
            <w:tcW w:w="2500" w:type="pct"/>
            <w:shd w:val="clear" w:color="auto" w:fill="auto"/>
          </w:tcPr>
          <w:p w14:paraId="3295250B" w14:textId="77777777" w:rsidR="00F71CC6" w:rsidRPr="002306F0" w:rsidRDefault="00AB307F" w:rsidP="00F71CC6">
            <w:pPr>
              <w:pStyle w:val="Brdtextmedindrag"/>
            </w:pPr>
            <w:r w:rsidRPr="002306F0">
              <w:rPr>
                <w:i/>
              </w:rPr>
              <w:t>3</w:t>
            </w:r>
            <w:r w:rsidRPr="002306F0">
              <w:t>. skyldighet för en kontroll</w:t>
            </w:r>
            <w:r>
              <w:softHyphen/>
            </w:r>
            <w:r w:rsidRPr="002306F0">
              <w:t xml:space="preserve">myndighet eller ett </w:t>
            </w:r>
            <w:r w:rsidRPr="002306F0">
              <w:rPr>
                <w:i/>
              </w:rPr>
              <w:t>organ med delegerade uppgifter eller en fysisk person som har delegerats vissa uppgifter</w:t>
            </w:r>
            <w:r w:rsidRPr="002306F0">
              <w:t xml:space="preserve"> att lämna inform</w:t>
            </w:r>
            <w:r w:rsidRPr="002306F0">
              <w:softHyphen/>
              <w:t>ation till Jordbruks</w:t>
            </w:r>
            <w:r w:rsidRPr="002306F0">
              <w:softHyphen/>
              <w:t>verket.</w:t>
            </w:r>
          </w:p>
        </w:tc>
      </w:tr>
    </w:tbl>
    <w:p w14:paraId="04F55093" w14:textId="77777777" w:rsidR="00F71CC6" w:rsidRDefault="00F71CC6" w:rsidP="00F71CC6">
      <w:pPr>
        <w:pStyle w:val="Brdtextmedindrag"/>
        <w:jc w:val="center"/>
      </w:pPr>
    </w:p>
    <w:p w14:paraId="5220BC7E" w14:textId="77777777" w:rsidR="00F71CC6" w:rsidRDefault="00AB307F" w:rsidP="00F71CC6">
      <w:pPr>
        <w:pStyle w:val="Brdtextmedindrag"/>
        <w:jc w:val="center"/>
      </w:pPr>
      <w:r>
        <w:t>13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987D310" w14:textId="77777777" w:rsidTr="00F71CC6">
        <w:tc>
          <w:tcPr>
            <w:tcW w:w="2500" w:type="pct"/>
            <w:shd w:val="clear" w:color="auto" w:fill="auto"/>
            <w:tcMar>
              <w:left w:w="0" w:type="dxa"/>
            </w:tcMar>
          </w:tcPr>
          <w:p w14:paraId="4CEC043D" w14:textId="77777777" w:rsidR="00F71CC6" w:rsidRPr="00AC3918" w:rsidRDefault="00AB307F" w:rsidP="00F71CC6">
            <w:pPr>
              <w:pStyle w:val="Brdtextmedindrag"/>
            </w:pPr>
            <w:r w:rsidRPr="00AC3918">
              <w:t xml:space="preserve">En kontrollmyndighet </w:t>
            </w:r>
            <w:r w:rsidRPr="00AC3918">
              <w:rPr>
                <w:i/>
              </w:rPr>
              <w:t>och ett kontrollorgan som anlitas i den offentliga kontrollen</w:t>
            </w:r>
            <w:r w:rsidRPr="00AC3918">
              <w:t xml:space="preserve"> har i den utsträckning som behövs för </w:t>
            </w:r>
            <w:r w:rsidRPr="00AC3918">
              <w:rPr>
                <w:i/>
              </w:rPr>
              <w:t>kontrollen</w:t>
            </w:r>
            <w:r w:rsidRPr="00AC3918">
              <w:t xml:space="preserve"> rätt att</w:t>
            </w:r>
          </w:p>
        </w:tc>
        <w:tc>
          <w:tcPr>
            <w:tcW w:w="2500" w:type="pct"/>
            <w:shd w:val="clear" w:color="auto" w:fill="auto"/>
            <w:tcMar>
              <w:right w:w="0" w:type="dxa"/>
            </w:tcMar>
          </w:tcPr>
          <w:p w14:paraId="156B8988" w14:textId="77777777" w:rsidR="00F71CC6" w:rsidRDefault="00AB307F" w:rsidP="00F71CC6">
            <w:pPr>
              <w:pStyle w:val="Brdtextmedindrag"/>
            </w:pPr>
            <w:r>
              <w:rPr>
                <w:rFonts w:ascii="OrigGarmnd BT" w:hAnsi="OrigGarmnd BT"/>
              </w:rPr>
              <w:t xml:space="preserve">En </w:t>
            </w:r>
            <w:r w:rsidRPr="00AC3918">
              <w:t>kontrollmyndighet</w:t>
            </w:r>
            <w:r w:rsidRPr="00AC3918">
              <w:rPr>
                <w:i/>
              </w:rPr>
              <w:t>, en officiell veterinär som har för</w:t>
            </w:r>
            <w:r w:rsidRPr="00AC3918">
              <w:rPr>
                <w:i/>
              </w:rPr>
              <w:softHyphen/>
              <w:t>ordnats enligt lagen (2009:1254) om officiella vete</w:t>
            </w:r>
            <w:r w:rsidRPr="00AC3918">
              <w:rPr>
                <w:i/>
              </w:rPr>
              <w:softHyphen/>
              <w:t>ri</w:t>
            </w:r>
            <w:r w:rsidRPr="00AC3918">
              <w:rPr>
                <w:i/>
              </w:rPr>
              <w:softHyphen/>
              <w:t>närer och ett organ med delegerade uppgifter eller en fysisk person som har delege</w:t>
            </w:r>
            <w:r w:rsidRPr="00AC3918">
              <w:rPr>
                <w:i/>
              </w:rPr>
              <w:softHyphen/>
              <w:t>rats vissa uppgifter,</w:t>
            </w:r>
            <w:r w:rsidRPr="00AC3918">
              <w:t xml:space="preserve"> har i den ut</w:t>
            </w:r>
            <w:r w:rsidRPr="00AC3918">
              <w:softHyphen/>
              <w:t>sträckning</w:t>
            </w:r>
            <w:r w:rsidRPr="00AC3918">
              <w:rPr>
                <w:i/>
              </w:rPr>
              <w:t xml:space="preserve"> det</w:t>
            </w:r>
            <w:r w:rsidRPr="00AC3918">
              <w:t xml:space="preserve"> behövs för </w:t>
            </w:r>
            <w:r w:rsidRPr="00AC3918">
              <w:rPr>
                <w:i/>
              </w:rPr>
              <w:t>den offentliga</w:t>
            </w:r>
            <w:r w:rsidRPr="00AC3918">
              <w:t xml:space="preserve"> </w:t>
            </w:r>
            <w:r w:rsidRPr="00AC3918">
              <w:rPr>
                <w:i/>
              </w:rPr>
              <w:t>kontrollen</w:t>
            </w:r>
            <w:r w:rsidRPr="00AC3918">
              <w:t xml:space="preserve"> rätt att</w:t>
            </w:r>
          </w:p>
        </w:tc>
      </w:tr>
      <w:tr w:rsidR="00F71CC6" w14:paraId="39328A90" w14:textId="77777777" w:rsidTr="00F71CC6">
        <w:tc>
          <w:tcPr>
            <w:tcW w:w="5000" w:type="pct"/>
            <w:gridSpan w:val="2"/>
            <w:shd w:val="clear" w:color="auto" w:fill="auto"/>
            <w:tcMar>
              <w:left w:w="0" w:type="dxa"/>
            </w:tcMar>
          </w:tcPr>
          <w:p w14:paraId="4AB8F08B" w14:textId="77777777" w:rsidR="00F71CC6" w:rsidRPr="00AC3918" w:rsidRDefault="00AB307F" w:rsidP="00F71CC6">
            <w:pPr>
              <w:pStyle w:val="Brdtextmedindrag"/>
            </w:pPr>
            <w:r w:rsidRPr="00AC3918">
              <w:t>1. på begäran få upplysningar och ta del av handlingar, och</w:t>
            </w:r>
          </w:p>
          <w:p w14:paraId="33F0D545" w14:textId="77777777" w:rsidR="00F71CC6" w:rsidRDefault="00AB307F" w:rsidP="00F71CC6">
            <w:pPr>
              <w:pStyle w:val="Brdtextmedindrag"/>
              <w:rPr>
                <w:rFonts w:ascii="OrigGarmnd BT" w:hAnsi="OrigGarmnd BT"/>
              </w:rPr>
            </w:pPr>
            <w:r w:rsidRPr="00AC3918">
              <w:t>2. få tillträde till områden, anläggningar, byggnader, lokaler och andra utrymmen där djur hålls eller där djurprodukter, foder eller material i övrigt förvaras eller annars hanteras och där göra undersökningar och ta prover.</w:t>
            </w:r>
          </w:p>
        </w:tc>
      </w:tr>
      <w:tr w:rsidR="00F71CC6" w14:paraId="5528A142" w14:textId="77777777" w:rsidTr="00F71CC6">
        <w:tc>
          <w:tcPr>
            <w:tcW w:w="2500" w:type="pct"/>
            <w:shd w:val="clear" w:color="auto" w:fill="auto"/>
            <w:tcMar>
              <w:left w:w="0" w:type="dxa"/>
            </w:tcMar>
          </w:tcPr>
          <w:p w14:paraId="62FA8FA0" w14:textId="77777777" w:rsidR="00F71CC6" w:rsidRPr="00AC3918" w:rsidRDefault="00AB307F" w:rsidP="00F71CC6">
            <w:pPr>
              <w:pStyle w:val="Brdtextmedindrag"/>
            </w:pPr>
            <w:r w:rsidRPr="00AC3918">
              <w:t xml:space="preserve">Det som sägs i första stycket gäller också den som </w:t>
            </w:r>
            <w:r w:rsidRPr="00416CE5">
              <w:rPr>
                <w:i/>
                <w:iCs/>
              </w:rPr>
              <w:t>vidtar åt</w:t>
            </w:r>
            <w:r w:rsidRPr="00416CE5">
              <w:rPr>
                <w:i/>
                <w:iCs/>
              </w:rPr>
              <w:softHyphen/>
              <w:t>gärder enligt denna lag, de före</w:t>
            </w:r>
            <w:r w:rsidRPr="00416CE5">
              <w:rPr>
                <w:i/>
                <w:iCs/>
              </w:rPr>
              <w:softHyphen/>
              <w:t>skrifter eller beslut som har med</w:t>
            </w:r>
            <w:r w:rsidRPr="00416CE5">
              <w:rPr>
                <w:i/>
                <w:iCs/>
              </w:rPr>
              <w:softHyphen/>
              <w:t>delats med stöd av lagen, de EG-bestämmelser som kom</w:t>
            </w:r>
            <w:r w:rsidRPr="00416CE5">
              <w:rPr>
                <w:i/>
                <w:iCs/>
              </w:rPr>
              <w:softHyphen/>
              <w:t>pletteras av lagen eller de beslut som har meddelats med stöd av EG-be</w:t>
            </w:r>
            <w:r w:rsidRPr="00416CE5">
              <w:rPr>
                <w:i/>
                <w:iCs/>
              </w:rPr>
              <w:softHyphen/>
              <w:t>stämmelserna.</w:t>
            </w:r>
          </w:p>
        </w:tc>
        <w:tc>
          <w:tcPr>
            <w:tcW w:w="2500" w:type="pct"/>
            <w:shd w:val="clear" w:color="auto" w:fill="auto"/>
            <w:tcMar>
              <w:right w:w="0" w:type="dxa"/>
            </w:tcMar>
          </w:tcPr>
          <w:p w14:paraId="4164DABF" w14:textId="77777777" w:rsidR="00F71CC6" w:rsidRPr="00AC3918" w:rsidRDefault="00AB307F" w:rsidP="00F71CC6">
            <w:pPr>
              <w:pStyle w:val="Brdtextmedindrag"/>
            </w:pPr>
            <w:r w:rsidRPr="00AC3918">
              <w:t xml:space="preserve">Det som sägs i första stycket gäller också den som </w:t>
            </w:r>
            <w:r w:rsidRPr="00AC3918">
              <w:rPr>
                <w:i/>
              </w:rPr>
              <w:t>utför annan offentlig verk</w:t>
            </w:r>
            <w:r w:rsidRPr="00AC3918">
              <w:rPr>
                <w:i/>
              </w:rPr>
              <w:softHyphen/>
              <w:t>samhet</w:t>
            </w:r>
            <w:r w:rsidRPr="00AC3918">
              <w:t>.</w:t>
            </w:r>
          </w:p>
        </w:tc>
      </w:tr>
    </w:tbl>
    <w:p w14:paraId="12BF52F2" w14:textId="77777777" w:rsidR="00F71CC6" w:rsidRPr="00C57856" w:rsidRDefault="00F71CC6" w:rsidP="00F71CC6">
      <w:pPr>
        <w:pStyle w:val="Brdtextmedindrag"/>
      </w:pPr>
    </w:p>
    <w:p w14:paraId="50DDCBF4" w14:textId="77777777" w:rsidR="00F71CC6" w:rsidRDefault="00AB307F" w:rsidP="00F71CC6">
      <w:pPr>
        <w:pStyle w:val="Brdtextmedindrag"/>
        <w:jc w:val="center"/>
      </w:pPr>
      <w:r>
        <w:t>14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61C8AFA" w14:textId="77777777" w:rsidTr="00F71CC6">
        <w:tc>
          <w:tcPr>
            <w:tcW w:w="5000" w:type="pct"/>
            <w:gridSpan w:val="2"/>
            <w:shd w:val="clear" w:color="auto" w:fill="auto"/>
            <w:tcMar>
              <w:left w:w="0" w:type="dxa"/>
            </w:tcMar>
          </w:tcPr>
          <w:p w14:paraId="67E638C3" w14:textId="77777777" w:rsidR="00F71CC6" w:rsidRPr="00AC3918" w:rsidRDefault="00AB307F" w:rsidP="00F71CC6">
            <w:pPr>
              <w:pStyle w:val="Brdtextmedindrag"/>
            </w:pPr>
            <w:r w:rsidRPr="00AC3918">
              <w:t>Bestämmelserna i 13 § gäller också för</w:t>
            </w:r>
          </w:p>
        </w:tc>
      </w:tr>
      <w:tr w:rsidR="00F71CC6" w14:paraId="4AF84864" w14:textId="77777777" w:rsidTr="00F71CC6">
        <w:tc>
          <w:tcPr>
            <w:tcW w:w="2500" w:type="pct"/>
            <w:shd w:val="clear" w:color="auto" w:fill="auto"/>
            <w:tcMar>
              <w:left w:w="0" w:type="dxa"/>
            </w:tcMar>
          </w:tcPr>
          <w:p w14:paraId="100C4F26" w14:textId="77777777" w:rsidR="00F71CC6" w:rsidRPr="00AC3918" w:rsidRDefault="00AB307F" w:rsidP="00F71CC6">
            <w:pPr>
              <w:pStyle w:val="Brdtextmedindrag"/>
            </w:pPr>
            <w:r w:rsidRPr="00AC3918">
              <w:t>1. </w:t>
            </w:r>
            <w:r w:rsidRPr="00AC3918">
              <w:rPr>
                <w:i/>
              </w:rPr>
              <w:t xml:space="preserve">EG:s institutioner </w:t>
            </w:r>
            <w:r w:rsidRPr="00AC3918">
              <w:t>och för inspektörer och experter som utsetts av</w:t>
            </w:r>
            <w:r w:rsidRPr="00AC3918">
              <w:rPr>
                <w:i/>
              </w:rPr>
              <w:t xml:space="preserve"> institutionerna</w:t>
            </w:r>
            <w:r w:rsidRPr="00AC3918">
              <w:t>, samt</w:t>
            </w:r>
          </w:p>
        </w:tc>
        <w:tc>
          <w:tcPr>
            <w:tcW w:w="2500" w:type="pct"/>
            <w:shd w:val="clear" w:color="auto" w:fill="auto"/>
            <w:tcMar>
              <w:right w:w="0" w:type="dxa"/>
            </w:tcMar>
          </w:tcPr>
          <w:p w14:paraId="43450C5E" w14:textId="77777777" w:rsidR="00F71CC6" w:rsidRPr="00AC3918"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i/>
                <w:sz w:val="20"/>
              </w:rPr>
            </w:pPr>
            <w:r w:rsidRPr="00AC3918">
              <w:rPr>
                <w:rFonts w:ascii="Times New Roman" w:hAnsi="Times New Roman"/>
                <w:sz w:val="20"/>
              </w:rPr>
              <w:t>1.</w:t>
            </w:r>
            <w:r w:rsidRPr="00AC3918">
              <w:rPr>
                <w:rFonts w:ascii="Times New Roman" w:hAnsi="Times New Roman"/>
                <w:i/>
                <w:sz w:val="20"/>
              </w:rPr>
              <w:t> </w:t>
            </w:r>
            <w:bookmarkStart w:id="707" w:name="_Hlk518476071"/>
            <w:r w:rsidRPr="00AC3918">
              <w:rPr>
                <w:rFonts w:ascii="Times New Roman" w:hAnsi="Times New Roman"/>
                <w:i/>
                <w:sz w:val="20"/>
              </w:rPr>
              <w:t xml:space="preserve">Europeiska kommissionen, Europeiska revisionsrätten </w:t>
            </w:r>
            <w:r w:rsidRPr="00AC3918">
              <w:rPr>
                <w:rFonts w:ascii="Times New Roman" w:hAnsi="Times New Roman"/>
                <w:sz w:val="20"/>
              </w:rPr>
              <w:t>och för inspektörer och experter som utsetts av</w:t>
            </w:r>
            <w:r w:rsidRPr="00AC3918">
              <w:rPr>
                <w:rFonts w:ascii="Times New Roman" w:hAnsi="Times New Roman"/>
                <w:i/>
                <w:sz w:val="20"/>
              </w:rPr>
              <w:t xml:space="preserve"> dessa institut</w:t>
            </w:r>
            <w:r w:rsidRPr="00AC3918">
              <w:rPr>
                <w:rFonts w:ascii="Times New Roman" w:hAnsi="Times New Roman"/>
                <w:i/>
                <w:sz w:val="20"/>
              </w:rPr>
              <w:softHyphen/>
              <w:t>ioner i den utsträckning det be</w:t>
            </w:r>
            <w:r w:rsidRPr="00AC3918">
              <w:rPr>
                <w:rFonts w:ascii="Times New Roman" w:hAnsi="Times New Roman"/>
                <w:i/>
                <w:sz w:val="20"/>
              </w:rPr>
              <w:softHyphen/>
              <w:t>hövs för att kontrollera att Sverige följer de EU-bestämmel</w:t>
            </w:r>
            <w:r w:rsidRPr="00AC3918">
              <w:rPr>
                <w:rFonts w:ascii="Times New Roman" w:hAnsi="Times New Roman"/>
                <w:i/>
                <w:sz w:val="20"/>
              </w:rPr>
              <w:softHyphen/>
              <w:t>ser som lagen kompletterar. Rätten gäller även i den ut</w:t>
            </w:r>
            <w:r w:rsidRPr="00AC3918">
              <w:rPr>
                <w:rFonts w:ascii="Times New Roman" w:hAnsi="Times New Roman"/>
                <w:i/>
                <w:sz w:val="20"/>
              </w:rPr>
              <w:softHyphen/>
              <w:t>sträckning det behövs för att kontrollera att bestämmel</w:t>
            </w:r>
            <w:r w:rsidRPr="00AC3918">
              <w:rPr>
                <w:rFonts w:ascii="Times New Roman" w:hAnsi="Times New Roman"/>
                <w:i/>
                <w:sz w:val="20"/>
              </w:rPr>
              <w:softHyphen/>
              <w:t>serna i Europarlamentets och rådets förordning (EU) nr 652/2014 av den 15 maj 2014 om fastställande av bestämmelser för förvaltningen av utgifter för livsmedelskedjan, djurhälsa, djur</w:t>
            </w:r>
            <w:r w:rsidRPr="00AC3918">
              <w:rPr>
                <w:rFonts w:ascii="Times New Roman" w:hAnsi="Times New Roman"/>
                <w:i/>
                <w:sz w:val="20"/>
              </w:rPr>
              <w:softHyphen/>
              <w:t>skydd, växtskydd och växt</w:t>
            </w:r>
            <w:r w:rsidRPr="00AC3918">
              <w:rPr>
                <w:rFonts w:ascii="Times New Roman" w:hAnsi="Times New Roman"/>
                <w:i/>
                <w:sz w:val="20"/>
              </w:rPr>
              <w:softHyphen/>
              <w:t>förökningsmaterial, och om änd</w:t>
            </w:r>
            <w:r w:rsidRPr="00AC3918">
              <w:rPr>
                <w:rFonts w:ascii="Times New Roman" w:hAnsi="Times New Roman"/>
                <w:i/>
                <w:sz w:val="20"/>
              </w:rPr>
              <w:softHyphen/>
              <w:t>ring av rådets direktiv 98/56/EG, 2000/29/EG och 2008/90/EG, Europaparlamen</w:t>
            </w:r>
            <w:r w:rsidRPr="00AC3918">
              <w:rPr>
                <w:rFonts w:ascii="Times New Roman" w:hAnsi="Times New Roman"/>
                <w:i/>
                <w:sz w:val="20"/>
              </w:rPr>
              <w:softHyphen/>
              <w:t>tets och rådets förordningar (EG) nr 178/2002, (EG) nr 882/2004 och (EG) nr 396/2005, Europa</w:t>
            </w:r>
            <w:r>
              <w:rPr>
                <w:rFonts w:ascii="Times New Roman" w:hAnsi="Times New Roman"/>
                <w:i/>
                <w:sz w:val="20"/>
              </w:rPr>
              <w:softHyphen/>
            </w:r>
            <w:r w:rsidRPr="00AC3918">
              <w:rPr>
                <w:rFonts w:ascii="Times New Roman" w:hAnsi="Times New Roman"/>
                <w:i/>
                <w:sz w:val="20"/>
              </w:rPr>
              <w:t>parlamentets och rådets direktiv 2009/128/EG samt Europapar</w:t>
            </w:r>
            <w:r w:rsidRPr="00AC3918">
              <w:rPr>
                <w:rFonts w:ascii="Times New Roman" w:hAnsi="Times New Roman"/>
                <w:i/>
                <w:sz w:val="20"/>
              </w:rPr>
              <w:softHyphen/>
              <w:t xml:space="preserve">lamentets och rådets förordning (EG) nr 1107/2009, och om upphävande av rådets beslut 66/399/EEG, 76/894/EEG och 2009/470/EG följs, </w:t>
            </w:r>
            <w:r w:rsidRPr="00AC3918">
              <w:rPr>
                <w:rFonts w:ascii="Times New Roman" w:hAnsi="Times New Roman"/>
                <w:sz w:val="20"/>
              </w:rPr>
              <w:t xml:space="preserve">och </w:t>
            </w:r>
            <w:bookmarkEnd w:id="707"/>
          </w:p>
        </w:tc>
      </w:tr>
      <w:tr w:rsidR="00F71CC6" w14:paraId="787124C3" w14:textId="77777777" w:rsidTr="00F71CC6">
        <w:tc>
          <w:tcPr>
            <w:tcW w:w="5000" w:type="pct"/>
            <w:gridSpan w:val="2"/>
            <w:shd w:val="clear" w:color="auto" w:fill="auto"/>
            <w:tcMar>
              <w:left w:w="0" w:type="dxa"/>
            </w:tcMar>
          </w:tcPr>
          <w:p w14:paraId="31FE00CA" w14:textId="77777777" w:rsidR="00F71CC6" w:rsidRPr="00AC3918"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sz w:val="20"/>
              </w:rPr>
            </w:pPr>
            <w:r w:rsidRPr="00AC3918">
              <w:rPr>
                <w:rFonts w:ascii="Times New Roman" w:hAnsi="Times New Roman"/>
                <w:sz w:val="20"/>
              </w:rPr>
              <w:t>2. företrädare för behöriga myndigheter i andra medlemsstater inom Europeiska unionen, om kontrollen utövas eller åtgärderna utförs tillsammans med företrädare för en svensk myndighet.</w:t>
            </w:r>
          </w:p>
        </w:tc>
      </w:tr>
    </w:tbl>
    <w:p w14:paraId="279C55D0" w14:textId="77777777" w:rsidR="00F71CC6" w:rsidRDefault="00AB307F" w:rsidP="00F71CC6">
      <w:pPr>
        <w:pStyle w:val="Brdtextmedindrag"/>
        <w:ind w:firstLine="0"/>
      </w:pPr>
      <w:r>
        <w:br w:type="page"/>
      </w:r>
    </w:p>
    <w:p w14:paraId="3394C18A" w14:textId="77777777" w:rsidR="00F71CC6" w:rsidRDefault="00F71CC6" w:rsidP="00F71CC6">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0DCD01E" w14:textId="77777777" w:rsidTr="00F71CC6">
        <w:tc>
          <w:tcPr>
            <w:tcW w:w="2500" w:type="pct"/>
            <w:shd w:val="clear" w:color="auto" w:fill="auto"/>
            <w:tcMar>
              <w:left w:w="0" w:type="dxa"/>
            </w:tcMar>
          </w:tcPr>
          <w:p w14:paraId="6CD18EB7" w14:textId="77777777" w:rsidR="00F71CC6" w:rsidRDefault="00F71CC6" w:rsidP="00F71CC6">
            <w:pPr>
              <w:pStyle w:val="Brdtextmedindrag"/>
            </w:pPr>
          </w:p>
        </w:tc>
        <w:tc>
          <w:tcPr>
            <w:tcW w:w="2500" w:type="pct"/>
            <w:shd w:val="clear" w:color="auto" w:fill="auto"/>
            <w:tcMar>
              <w:right w:w="0" w:type="dxa"/>
            </w:tcMar>
          </w:tcPr>
          <w:p w14:paraId="3E5CFC8A" w14:textId="77777777" w:rsidR="00F71CC6" w:rsidRPr="00E41C6D" w:rsidRDefault="00AB307F" w:rsidP="00F71CC6">
            <w:pPr>
              <w:pStyle w:val="Brdtext"/>
              <w:rPr>
                <w:i/>
              </w:rPr>
            </w:pPr>
            <w:r w:rsidRPr="00E41C6D">
              <w:rPr>
                <w:i/>
              </w:rPr>
              <w:t xml:space="preserve">14 a § </w:t>
            </w:r>
          </w:p>
          <w:p w14:paraId="10510FEE" w14:textId="77777777" w:rsidR="00F71CC6" w:rsidRDefault="00AB307F" w:rsidP="00F71CC6">
            <w:pPr>
              <w:pStyle w:val="Brdtextmedindrag"/>
            </w:pPr>
            <w:r w:rsidRPr="00E41C6D">
              <w:rPr>
                <w:i/>
              </w:rPr>
              <w:t>Bestämmelserna i 13 och 14 §§ denna lag ska inte tillämpas vid kontroller och inspektioner på plats som utförs enligt lagen (2017:244) om kontroller och in</w:t>
            </w:r>
            <w:r w:rsidRPr="00E41C6D">
              <w:rPr>
                <w:i/>
              </w:rPr>
              <w:softHyphen/>
              <w:t>spektioner på plats av Europeiska byrån för bedrägeribekämpning.</w:t>
            </w:r>
          </w:p>
        </w:tc>
      </w:tr>
      <w:tr w:rsidR="00F71CC6" w14:paraId="7F415E0E" w14:textId="77777777" w:rsidTr="00F71CC6">
        <w:tc>
          <w:tcPr>
            <w:tcW w:w="2500" w:type="pct"/>
            <w:shd w:val="clear" w:color="auto" w:fill="auto"/>
            <w:tcMar>
              <w:left w:w="0" w:type="dxa"/>
            </w:tcMar>
          </w:tcPr>
          <w:p w14:paraId="0228BA49" w14:textId="77777777" w:rsidR="00F71CC6" w:rsidRPr="00E41C6D" w:rsidRDefault="00AB307F" w:rsidP="00F71CC6">
            <w:pPr>
              <w:pStyle w:val="Rubrik4utannumrering"/>
            </w:pPr>
            <w:r w:rsidRPr="00E41C6D">
              <w:t>Skyldighet att tillhandahålla hjälp</w:t>
            </w:r>
          </w:p>
        </w:tc>
        <w:tc>
          <w:tcPr>
            <w:tcW w:w="2500" w:type="pct"/>
            <w:shd w:val="clear" w:color="auto" w:fill="auto"/>
            <w:tcMar>
              <w:right w:w="0" w:type="dxa"/>
            </w:tcMar>
          </w:tcPr>
          <w:p w14:paraId="6F7F3C83" w14:textId="77777777" w:rsidR="00F71CC6" w:rsidRPr="00E41C6D" w:rsidRDefault="00AB307F" w:rsidP="00F71CC6">
            <w:pPr>
              <w:pStyle w:val="Rubrik4utannumrering"/>
              <w:rPr>
                <w:i/>
              </w:rPr>
            </w:pPr>
            <w:r w:rsidRPr="00E41C6D">
              <w:t xml:space="preserve">Skyldighet att </w:t>
            </w:r>
            <w:r w:rsidRPr="00E41C6D">
              <w:rPr>
                <w:i/>
              </w:rPr>
              <w:t>lämna</w:t>
            </w:r>
            <w:r w:rsidRPr="00E41C6D">
              <w:t xml:space="preserve"> hjälp</w:t>
            </w:r>
          </w:p>
        </w:tc>
      </w:tr>
    </w:tbl>
    <w:p w14:paraId="09C24895" w14:textId="77777777" w:rsidR="00F71CC6" w:rsidRPr="00C57856" w:rsidRDefault="00F71CC6" w:rsidP="00F71CC6">
      <w:pPr>
        <w:pStyle w:val="Brdtextmedindrag"/>
      </w:pPr>
    </w:p>
    <w:p w14:paraId="7D673B97" w14:textId="77777777" w:rsidR="00F71CC6" w:rsidRDefault="00AB307F" w:rsidP="00F71CC6">
      <w:pPr>
        <w:pStyle w:val="Brdtextmedindrag"/>
        <w:jc w:val="center"/>
      </w:pPr>
      <w:r>
        <w:t>15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6DB21E2" w14:textId="77777777" w:rsidTr="00F71CC6">
        <w:tc>
          <w:tcPr>
            <w:tcW w:w="2500" w:type="pct"/>
            <w:shd w:val="clear" w:color="auto" w:fill="auto"/>
            <w:tcMar>
              <w:left w:w="0" w:type="dxa"/>
            </w:tcMar>
          </w:tcPr>
          <w:p w14:paraId="7C660A49" w14:textId="77777777" w:rsidR="00F71CC6" w:rsidRDefault="00AB307F" w:rsidP="00F71CC6">
            <w:pPr>
              <w:pStyle w:val="Brdtextmedindrag"/>
            </w:pPr>
            <w:r>
              <w:rPr>
                <w:i/>
              </w:rPr>
              <w:t xml:space="preserve">Den </w:t>
            </w:r>
            <w:r>
              <w:t>som är föremål för offentlig kontroll</w:t>
            </w:r>
            <w:r>
              <w:rPr>
                <w:i/>
              </w:rPr>
              <w:t xml:space="preserve"> </w:t>
            </w:r>
            <w:r>
              <w:t>eller</w:t>
            </w:r>
            <w:r>
              <w:rPr>
                <w:i/>
              </w:rPr>
              <w:t xml:space="preserve"> andra åt</w:t>
            </w:r>
            <w:r>
              <w:rPr>
                <w:i/>
              </w:rPr>
              <w:softHyphen/>
              <w:t>gärder enligt denna lag, de före</w:t>
            </w:r>
            <w:r>
              <w:rPr>
                <w:i/>
              </w:rPr>
              <w:softHyphen/>
              <w:t>skrifter eller beslut som har med</w:t>
            </w:r>
            <w:r>
              <w:rPr>
                <w:i/>
              </w:rPr>
              <w:softHyphen/>
              <w:t>delats med stöd av lagen, de EG-bestämmelser som komplet</w:t>
            </w:r>
            <w:r>
              <w:rPr>
                <w:i/>
              </w:rPr>
              <w:softHyphen/>
              <w:t>teras av lagen eller de beslut som har meddelats med stöd av EG-be</w:t>
            </w:r>
            <w:r>
              <w:rPr>
                <w:i/>
              </w:rPr>
              <w:softHyphen/>
              <w:t>stämmelserna skall tillhanda</w:t>
            </w:r>
            <w:r>
              <w:rPr>
                <w:i/>
              </w:rPr>
              <w:softHyphen/>
              <w:t xml:space="preserve">hålla </w:t>
            </w:r>
            <w:r>
              <w:t>den hjälp som behövs för att kontrollen</w:t>
            </w:r>
            <w:r>
              <w:rPr>
                <w:i/>
              </w:rPr>
              <w:t xml:space="preserve"> </w:t>
            </w:r>
            <w:r>
              <w:t>eller</w:t>
            </w:r>
            <w:r>
              <w:rPr>
                <w:i/>
              </w:rPr>
              <w:t xml:space="preserve"> åtgärderna skall </w:t>
            </w:r>
            <w:r>
              <w:t>kunna genom</w:t>
            </w:r>
            <w:r>
              <w:softHyphen/>
              <w:t>föras.</w:t>
            </w:r>
          </w:p>
        </w:tc>
        <w:tc>
          <w:tcPr>
            <w:tcW w:w="2500" w:type="pct"/>
            <w:shd w:val="clear" w:color="auto" w:fill="auto"/>
            <w:tcMar>
              <w:right w:w="0" w:type="dxa"/>
            </w:tcMar>
          </w:tcPr>
          <w:p w14:paraId="71A58B3A" w14:textId="77777777" w:rsidR="00F71CC6" w:rsidRDefault="00AB307F" w:rsidP="00F71CC6">
            <w:pPr>
              <w:pStyle w:val="Brdtextmedindrag"/>
            </w:pPr>
            <w:r>
              <w:rPr>
                <w:i/>
              </w:rPr>
              <w:t>Bestämmelser om skyldig</w:t>
            </w:r>
            <w:r>
              <w:rPr>
                <w:i/>
              </w:rPr>
              <w:softHyphen/>
              <w:t xml:space="preserve">het för den </w:t>
            </w:r>
            <w:r>
              <w:t>som är före</w:t>
            </w:r>
            <w:r>
              <w:softHyphen/>
              <w:t>mål för offentlig kontroll eller</w:t>
            </w:r>
            <w:r>
              <w:rPr>
                <w:i/>
              </w:rPr>
              <w:t xml:space="preserve"> annan offentlig verksamhet att lämna </w:t>
            </w:r>
            <w:r>
              <w:t>den hjälp som behövs för att kon</w:t>
            </w:r>
            <w:r>
              <w:softHyphen/>
              <w:t>trollen eller</w:t>
            </w:r>
            <w:r>
              <w:rPr>
                <w:i/>
              </w:rPr>
              <w:t xml:space="preserve"> verksamheten ska kunna utföras finns i artiklarna 15.2 och 15.6 i förordning (EU) 2017/625.</w:t>
            </w:r>
          </w:p>
        </w:tc>
      </w:tr>
    </w:tbl>
    <w:p w14:paraId="4FAFD802" w14:textId="77777777" w:rsidR="00F71CC6" w:rsidRPr="00C57856" w:rsidRDefault="00F71CC6" w:rsidP="00F71CC6">
      <w:pPr>
        <w:pStyle w:val="Brdtextmedindrag"/>
      </w:pPr>
    </w:p>
    <w:p w14:paraId="27FE96C6" w14:textId="77777777" w:rsidR="00F71CC6" w:rsidRDefault="00AB307F" w:rsidP="00F71CC6">
      <w:pPr>
        <w:pStyle w:val="Brdtextmedindrag"/>
        <w:jc w:val="center"/>
      </w:pPr>
      <w:r>
        <w:t>16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08A076C" w14:textId="77777777" w:rsidTr="00F71CC6">
        <w:tc>
          <w:tcPr>
            <w:tcW w:w="2500" w:type="pct"/>
            <w:shd w:val="clear" w:color="auto" w:fill="auto"/>
            <w:tcMar>
              <w:left w:w="0" w:type="dxa"/>
            </w:tcMar>
          </w:tcPr>
          <w:p w14:paraId="6CEAFFCC" w14:textId="77777777" w:rsidR="00F71CC6" w:rsidRDefault="00AB307F" w:rsidP="00F71CC6">
            <w:pPr>
              <w:pStyle w:val="Brdtextmedindrag"/>
            </w:pPr>
            <w:r>
              <w:t xml:space="preserve">Utöver vad som följer av de </w:t>
            </w:r>
            <w:r>
              <w:rPr>
                <w:i/>
              </w:rPr>
              <w:t>EG-bestämmelser</w:t>
            </w:r>
            <w:r>
              <w:t xml:space="preserve"> som komplet</w:t>
            </w:r>
            <w:r>
              <w:softHyphen/>
              <w:t>teras av lagen får en kontrollmyndighet meddela de före</w:t>
            </w:r>
            <w:r>
              <w:softHyphen/>
              <w:t>lägganden och förbud som behövs för att lagen, de före</w:t>
            </w:r>
            <w:r>
              <w:softHyphen/>
              <w:t xml:space="preserve">skrifter och beslut som har meddelats med stöd av lagen, de </w:t>
            </w:r>
            <w:r>
              <w:rPr>
                <w:i/>
              </w:rPr>
              <w:t>EG-bestämmelser</w:t>
            </w:r>
            <w:r>
              <w:t xml:space="preserve"> som komplet</w:t>
            </w:r>
            <w:r>
              <w:softHyphen/>
              <w:t xml:space="preserve">teras av lagen och de beslut som har meddelats med stöd av </w:t>
            </w:r>
            <w:r>
              <w:rPr>
                <w:i/>
              </w:rPr>
              <w:t>EG-bestämmelserna skall</w:t>
            </w:r>
            <w:r>
              <w:t xml:space="preserve"> följas.</w:t>
            </w:r>
          </w:p>
        </w:tc>
        <w:tc>
          <w:tcPr>
            <w:tcW w:w="2500" w:type="pct"/>
            <w:shd w:val="clear" w:color="auto" w:fill="auto"/>
            <w:tcMar>
              <w:right w:w="0" w:type="dxa"/>
            </w:tcMar>
          </w:tcPr>
          <w:p w14:paraId="0E641519" w14:textId="77777777" w:rsidR="00F71CC6" w:rsidRDefault="00AB307F" w:rsidP="00F71CC6">
            <w:pPr>
              <w:pStyle w:val="Brdtextmedindrag"/>
            </w:pPr>
            <w:r>
              <w:t xml:space="preserve">Utöver vad som följer av de </w:t>
            </w:r>
            <w:r>
              <w:rPr>
                <w:i/>
              </w:rPr>
              <w:t>EU-bestämmelser</w:t>
            </w:r>
            <w:r>
              <w:t xml:space="preserve"> som komplet</w:t>
            </w:r>
            <w:r>
              <w:softHyphen/>
              <w:t>teras av lagen får en kontroll</w:t>
            </w:r>
            <w:r>
              <w:softHyphen/>
              <w:t>myndighet meddela de före</w:t>
            </w:r>
            <w:r>
              <w:softHyphen/>
              <w:t xml:space="preserve">lägganden och förbud som behövs för att lagen, de föreskrifter och beslut som har meddelats med stöd av lagen, de </w:t>
            </w:r>
            <w:r>
              <w:rPr>
                <w:i/>
              </w:rPr>
              <w:t>EU-bestämmelser</w:t>
            </w:r>
            <w:r>
              <w:t xml:space="preserve"> som komplet</w:t>
            </w:r>
            <w:r>
              <w:softHyphen/>
              <w:t xml:space="preserve">teras av lagen och de beslut som har meddelats med stöd av </w:t>
            </w:r>
            <w:r>
              <w:rPr>
                <w:i/>
              </w:rPr>
              <w:t>EU-bestämmelserna</w:t>
            </w:r>
            <w:r>
              <w:t xml:space="preserve"> </w:t>
            </w:r>
            <w:r>
              <w:rPr>
                <w:i/>
              </w:rPr>
              <w:t>ska</w:t>
            </w:r>
            <w:r>
              <w:t xml:space="preserve"> följas.</w:t>
            </w:r>
          </w:p>
        </w:tc>
      </w:tr>
    </w:tbl>
    <w:p w14:paraId="3A4B7B93" w14:textId="77777777" w:rsidR="00F71CC6" w:rsidRPr="00C57856" w:rsidRDefault="00F71CC6" w:rsidP="00F71CC6">
      <w:pPr>
        <w:pStyle w:val="Brdtextmedindrag"/>
      </w:pPr>
    </w:p>
    <w:p w14:paraId="7CD078DC" w14:textId="77777777" w:rsidR="00F71CC6" w:rsidRDefault="00AB307F" w:rsidP="00F71CC6">
      <w:pPr>
        <w:pStyle w:val="Brdtextmedindrag"/>
        <w:jc w:val="center"/>
      </w:pPr>
      <w:r>
        <w:t>17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D0E7D49" w14:textId="77777777" w:rsidTr="00F71CC6">
        <w:tc>
          <w:tcPr>
            <w:tcW w:w="2500" w:type="pct"/>
            <w:shd w:val="clear" w:color="auto" w:fill="auto"/>
            <w:tcMar>
              <w:left w:w="0" w:type="dxa"/>
            </w:tcMar>
          </w:tcPr>
          <w:p w14:paraId="64B9948B" w14:textId="77777777" w:rsidR="00F71CC6" w:rsidRDefault="00AB307F" w:rsidP="00F71CC6">
            <w:pPr>
              <w:pStyle w:val="Brdtextmedindrag"/>
            </w:pPr>
            <w:r>
              <w:t xml:space="preserve">Förelägganden och förbud enligt denna lag eller enligt de </w:t>
            </w:r>
            <w:r>
              <w:rPr>
                <w:i/>
              </w:rPr>
              <w:t>EG-bestämmelser</w:t>
            </w:r>
            <w:r>
              <w:t xml:space="preserve"> som komplet</w:t>
            </w:r>
            <w:r>
              <w:softHyphen/>
              <w:t>teras av lagen får förenas med vite.</w:t>
            </w:r>
          </w:p>
        </w:tc>
        <w:tc>
          <w:tcPr>
            <w:tcW w:w="2500" w:type="pct"/>
            <w:shd w:val="clear" w:color="auto" w:fill="auto"/>
            <w:tcMar>
              <w:right w:w="0" w:type="dxa"/>
            </w:tcMar>
          </w:tcPr>
          <w:p w14:paraId="3E8485D1" w14:textId="77777777" w:rsidR="00F71CC6" w:rsidRDefault="00AB307F" w:rsidP="00F71CC6">
            <w:pPr>
              <w:pStyle w:val="Brdtextmedindrag"/>
            </w:pPr>
            <w:r>
              <w:t xml:space="preserve">Förelägganden och förbud enligt denna lag eller enligt de </w:t>
            </w:r>
            <w:r>
              <w:rPr>
                <w:i/>
              </w:rPr>
              <w:t>EU-bestämmelser</w:t>
            </w:r>
            <w:r>
              <w:t xml:space="preserve"> som komplet</w:t>
            </w:r>
            <w:r>
              <w:softHyphen/>
              <w:t>teras av lagen får förenas med vite.</w:t>
            </w:r>
          </w:p>
        </w:tc>
      </w:tr>
    </w:tbl>
    <w:p w14:paraId="2FE95BF9" w14:textId="77777777" w:rsidR="00F71CC6" w:rsidRPr="00C57856" w:rsidRDefault="00F71CC6" w:rsidP="00F71CC6">
      <w:pPr>
        <w:pStyle w:val="Brdtextmedindrag"/>
      </w:pPr>
    </w:p>
    <w:p w14:paraId="267A1C13" w14:textId="77777777" w:rsidR="00F71CC6" w:rsidRDefault="00AB307F" w:rsidP="00F71CC6">
      <w:pPr>
        <w:pStyle w:val="Brdtextmedindrag"/>
        <w:jc w:val="center"/>
      </w:pPr>
      <w:r>
        <w:t>18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6B58B01" w14:textId="77777777" w:rsidTr="00F71CC6">
        <w:tc>
          <w:tcPr>
            <w:tcW w:w="2500" w:type="pct"/>
            <w:shd w:val="clear" w:color="auto" w:fill="auto"/>
            <w:tcMar>
              <w:left w:w="0" w:type="dxa"/>
            </w:tcMar>
          </w:tcPr>
          <w:p w14:paraId="3593DCB8" w14:textId="77777777" w:rsidR="00F71CC6" w:rsidRDefault="00AB307F" w:rsidP="00F71CC6">
            <w:pPr>
              <w:pStyle w:val="Brdtextmedindrag"/>
            </w:pPr>
            <w:r>
              <w:t xml:space="preserve">Om någon inte fullgör sina skyldigheter enligt lagen, de föreskrifter eller beslut som har meddelats med stöd av lagen, de </w:t>
            </w:r>
            <w:r>
              <w:rPr>
                <w:i/>
              </w:rPr>
              <w:t>EG-bestämmelser</w:t>
            </w:r>
            <w:r>
              <w:t xml:space="preserve"> som komplet</w:t>
            </w:r>
            <w:r>
              <w:softHyphen/>
              <w:t xml:space="preserve">teras av lagen eller de beslut som har meddelats med stöd av </w:t>
            </w:r>
            <w:r>
              <w:rPr>
                <w:i/>
              </w:rPr>
              <w:t>EG-bestämmelserna</w:t>
            </w:r>
            <w:r>
              <w:t>, får kontroll</w:t>
            </w:r>
            <w:r>
              <w:softHyphen/>
              <w:t>myndigheten besluta om rättelse på hans eller hennes bekostnad.</w:t>
            </w:r>
          </w:p>
        </w:tc>
        <w:tc>
          <w:tcPr>
            <w:tcW w:w="2500" w:type="pct"/>
            <w:shd w:val="clear" w:color="auto" w:fill="auto"/>
            <w:tcMar>
              <w:right w:w="0" w:type="dxa"/>
            </w:tcMar>
          </w:tcPr>
          <w:p w14:paraId="04875431" w14:textId="77777777" w:rsidR="00F71CC6" w:rsidRDefault="00AB307F" w:rsidP="00F71CC6">
            <w:pPr>
              <w:pStyle w:val="Brdtextmedindrag"/>
            </w:pPr>
            <w:r>
              <w:t xml:space="preserve">Om någon inte fullgör sina skyldigheter enligt lagen, de föreskrifter eller beslut som har meddelats med stöd av lagen, de </w:t>
            </w:r>
            <w:r>
              <w:rPr>
                <w:i/>
              </w:rPr>
              <w:t>EU-bestämmelser</w:t>
            </w:r>
            <w:r>
              <w:t xml:space="preserve"> som komplet</w:t>
            </w:r>
            <w:r>
              <w:softHyphen/>
              <w:t xml:space="preserve">teras av lagen eller de beslut som har meddelats med stöd av </w:t>
            </w:r>
            <w:r>
              <w:rPr>
                <w:i/>
              </w:rPr>
              <w:t>EU-bestämmelserna</w:t>
            </w:r>
            <w:r>
              <w:t>, får kontroll</w:t>
            </w:r>
            <w:r>
              <w:softHyphen/>
              <w:t>myndigheten besluta om rättelse på hans eller hennes bekostnad.</w:t>
            </w:r>
          </w:p>
        </w:tc>
      </w:tr>
      <w:tr w:rsidR="00F71CC6" w14:paraId="0F2FA46F" w14:textId="77777777" w:rsidTr="00F71CC6">
        <w:tc>
          <w:tcPr>
            <w:tcW w:w="2500" w:type="pct"/>
            <w:shd w:val="clear" w:color="auto" w:fill="auto"/>
            <w:tcMar>
              <w:left w:w="0" w:type="dxa"/>
            </w:tcMar>
          </w:tcPr>
          <w:p w14:paraId="0DA28FD7" w14:textId="77777777" w:rsidR="00F71CC6" w:rsidRDefault="00F71CC6" w:rsidP="00F71CC6">
            <w:pPr>
              <w:pStyle w:val="Brdtextmedindrag"/>
            </w:pPr>
          </w:p>
        </w:tc>
        <w:tc>
          <w:tcPr>
            <w:tcW w:w="2500" w:type="pct"/>
            <w:shd w:val="clear" w:color="auto" w:fill="auto"/>
            <w:tcMar>
              <w:right w:w="0" w:type="dxa"/>
            </w:tcMar>
          </w:tcPr>
          <w:p w14:paraId="3074E2DA" w14:textId="77777777" w:rsidR="00F71CC6" w:rsidRDefault="00F71CC6" w:rsidP="00F71CC6">
            <w:pPr>
              <w:pStyle w:val="Brdtextmedindrag"/>
            </w:pPr>
          </w:p>
        </w:tc>
      </w:tr>
      <w:tr w:rsidR="00F71CC6" w14:paraId="443BED60" w14:textId="77777777" w:rsidTr="00F71CC6">
        <w:tc>
          <w:tcPr>
            <w:tcW w:w="2500" w:type="pct"/>
            <w:shd w:val="clear" w:color="auto" w:fill="auto"/>
            <w:tcMar>
              <w:left w:w="0" w:type="dxa"/>
            </w:tcMar>
          </w:tcPr>
          <w:p w14:paraId="31C3E4A2" w14:textId="77777777" w:rsidR="00F71CC6" w:rsidRDefault="00F71CC6" w:rsidP="00F71CC6">
            <w:pPr>
              <w:pStyle w:val="Brdtextmedindrag"/>
            </w:pPr>
          </w:p>
        </w:tc>
        <w:tc>
          <w:tcPr>
            <w:tcW w:w="2500" w:type="pct"/>
            <w:shd w:val="clear" w:color="auto" w:fill="auto"/>
            <w:tcMar>
              <w:right w:w="0" w:type="dxa"/>
            </w:tcMar>
          </w:tcPr>
          <w:p w14:paraId="4326D811" w14:textId="77777777" w:rsidR="00F71CC6" w:rsidRPr="00AE31CB" w:rsidRDefault="00AB307F" w:rsidP="00F71CC6">
            <w:pPr>
              <w:pStyle w:val="Rubrik4utannumrering"/>
              <w:rPr>
                <w:i/>
                <w:iCs/>
              </w:rPr>
            </w:pPr>
            <w:r w:rsidRPr="00AE31CB">
              <w:rPr>
                <w:i/>
                <w:iCs/>
              </w:rPr>
              <w:t>Rapporteringssystem för överträdelser</w:t>
            </w:r>
          </w:p>
        </w:tc>
      </w:tr>
      <w:tr w:rsidR="00F71CC6" w14:paraId="646F0287" w14:textId="77777777" w:rsidTr="00F71CC6">
        <w:tc>
          <w:tcPr>
            <w:tcW w:w="2500" w:type="pct"/>
            <w:shd w:val="clear" w:color="auto" w:fill="auto"/>
            <w:tcMar>
              <w:left w:w="0" w:type="dxa"/>
            </w:tcMar>
          </w:tcPr>
          <w:p w14:paraId="4A0E569D" w14:textId="77777777" w:rsidR="00F71CC6" w:rsidRDefault="00F71CC6" w:rsidP="00F71CC6">
            <w:pPr>
              <w:pStyle w:val="Brdtext"/>
            </w:pPr>
          </w:p>
        </w:tc>
        <w:tc>
          <w:tcPr>
            <w:tcW w:w="2500" w:type="pct"/>
            <w:shd w:val="clear" w:color="auto" w:fill="auto"/>
            <w:tcMar>
              <w:right w:w="0" w:type="dxa"/>
            </w:tcMar>
          </w:tcPr>
          <w:p w14:paraId="5B3AB8EC" w14:textId="77777777" w:rsidR="00F71CC6" w:rsidRDefault="00F71CC6" w:rsidP="00F71CC6">
            <w:pPr>
              <w:pStyle w:val="Brdtext"/>
              <w:rPr>
                <w:i/>
              </w:rPr>
            </w:pPr>
          </w:p>
          <w:p w14:paraId="231D9D9A" w14:textId="77ED0737" w:rsidR="00F71CC6" w:rsidRPr="00AE31CB" w:rsidRDefault="00AB307F" w:rsidP="00F71CC6">
            <w:pPr>
              <w:pStyle w:val="Brdtext"/>
              <w:rPr>
                <w:i/>
              </w:rPr>
            </w:pPr>
            <w:r w:rsidRPr="00AE31CB">
              <w:rPr>
                <w:i/>
              </w:rPr>
              <w:t xml:space="preserve">18 a § </w:t>
            </w:r>
          </w:p>
          <w:p w14:paraId="4233EB3F" w14:textId="77777777" w:rsidR="00F71CC6" w:rsidRPr="002E6946" w:rsidRDefault="00AB307F" w:rsidP="00F71CC6">
            <w:pPr>
              <w:pStyle w:val="Brdtextmedindrag"/>
              <w:rPr>
                <w:i/>
                <w:iCs/>
              </w:rPr>
            </w:pPr>
            <w:r w:rsidRPr="002E6946">
              <w:rPr>
                <w:i/>
                <w:iCs/>
              </w:rPr>
              <w:t>En kontrollmyndighet ska ha ett ändamålsenligt rapporterings</w:t>
            </w:r>
            <w:r w:rsidRPr="002E6946">
              <w:rPr>
                <w:i/>
                <w:iCs/>
              </w:rPr>
              <w:softHyphen/>
              <w:t>system för den som vill anmäla misstänkta överträdelser av för</w:t>
            </w:r>
            <w:r w:rsidRPr="002E6946">
              <w:rPr>
                <w:i/>
                <w:iCs/>
              </w:rPr>
              <w:softHyphen/>
              <w:t>ordning (EU) 2017/625.</w:t>
            </w:r>
          </w:p>
          <w:p w14:paraId="5CD4A29B" w14:textId="77777777" w:rsidR="00F71CC6" w:rsidRPr="00AE31CB" w:rsidRDefault="00AB307F" w:rsidP="00F71CC6">
            <w:pPr>
              <w:pStyle w:val="Brdtextmedindrag"/>
              <w:rPr>
                <w:iCs/>
              </w:rPr>
            </w:pPr>
            <w:r w:rsidRPr="002E6946">
              <w:rPr>
                <w:i/>
                <w:iCs/>
              </w:rPr>
              <w:t>Regeringen eller den myndig</w:t>
            </w:r>
            <w:r w:rsidRPr="002E6946">
              <w:rPr>
                <w:i/>
                <w:iCs/>
              </w:rPr>
              <w:softHyphen/>
              <w:t>het som regeringen bestämmer får meddela föreskrifter om sådana rapporteringssystem.</w:t>
            </w:r>
          </w:p>
        </w:tc>
      </w:tr>
    </w:tbl>
    <w:p w14:paraId="11C0D64E" w14:textId="77777777" w:rsidR="00F71CC6" w:rsidRPr="00C57856" w:rsidRDefault="00F71CC6" w:rsidP="00F71CC6">
      <w:pPr>
        <w:pStyle w:val="Brdtextmedindrag"/>
      </w:pPr>
    </w:p>
    <w:p w14:paraId="2DEA18F9" w14:textId="77777777" w:rsidR="00F71CC6" w:rsidRDefault="00AB307F" w:rsidP="00F71CC6">
      <w:pPr>
        <w:pStyle w:val="Brdtextmedindrag"/>
        <w:jc w:val="center"/>
      </w:pPr>
      <w:r>
        <w:t>20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C2F2B9C" w14:textId="77777777" w:rsidTr="00F71CC6">
        <w:tc>
          <w:tcPr>
            <w:tcW w:w="2500" w:type="pct"/>
            <w:shd w:val="clear" w:color="auto" w:fill="auto"/>
            <w:tcMar>
              <w:left w:w="0" w:type="dxa"/>
            </w:tcMar>
          </w:tcPr>
          <w:p w14:paraId="08CCC980" w14:textId="77777777" w:rsidR="00F71CC6" w:rsidRPr="00AE31CB"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spacing w:val="-2"/>
                <w:sz w:val="20"/>
              </w:rPr>
            </w:pPr>
            <w:r w:rsidRPr="00AE31CB">
              <w:rPr>
                <w:rFonts w:ascii="Times New Roman" w:hAnsi="Times New Roman"/>
                <w:sz w:val="20"/>
              </w:rPr>
              <w:t>Regeringen eller den myn</w:t>
            </w:r>
            <w:r w:rsidRPr="00AE31CB">
              <w:rPr>
                <w:rFonts w:ascii="Times New Roman" w:hAnsi="Times New Roman"/>
                <w:sz w:val="20"/>
              </w:rPr>
              <w:softHyphen/>
              <w:t>dighet som regeringen bestäm</w:t>
            </w:r>
            <w:r w:rsidRPr="00AE31CB">
              <w:rPr>
                <w:rFonts w:ascii="Times New Roman" w:hAnsi="Times New Roman"/>
                <w:sz w:val="20"/>
              </w:rPr>
              <w:softHyphen/>
              <w:t>mer får meddela föreskrifter om skyldighet att betala avgift för</w:t>
            </w:r>
          </w:p>
          <w:p w14:paraId="335ADA17" w14:textId="77777777" w:rsidR="00F71CC6" w:rsidRPr="005252B0" w:rsidRDefault="00AB307F" w:rsidP="00F71CC6">
            <w:pPr>
              <w:pStyle w:val="Brdtextmedindrag"/>
              <w:rPr>
                <w:i/>
                <w:iCs/>
              </w:rPr>
            </w:pPr>
            <w:r w:rsidRPr="005252B0">
              <w:rPr>
                <w:i/>
                <w:iCs/>
              </w:rPr>
              <w:t>1. offentlig kontroll enligt denna lag, föreskrifter som har meddelats med stöd av lagen och de EG-bestämmelser som kom</w:t>
            </w:r>
            <w:r w:rsidRPr="005252B0">
              <w:rPr>
                <w:i/>
                <w:iCs/>
              </w:rPr>
              <w:softHyphen/>
              <w:t>pletteras av lagen,</w:t>
            </w:r>
          </w:p>
          <w:p w14:paraId="3F6D6CBD" w14:textId="77777777" w:rsidR="00F71CC6" w:rsidRDefault="00AB307F" w:rsidP="00F71CC6">
            <w:pPr>
              <w:pStyle w:val="Brdtextmedindrag"/>
            </w:pPr>
            <w:r w:rsidRPr="005252B0">
              <w:rPr>
                <w:i/>
                <w:iCs/>
              </w:rPr>
              <w:t>2. provtagning, undersökning, märkning, godkännande och re</w:t>
            </w:r>
            <w:r w:rsidRPr="005252B0">
              <w:rPr>
                <w:i/>
                <w:iCs/>
              </w:rPr>
              <w:softHyphen/>
              <w:t>gi</w:t>
            </w:r>
            <w:r w:rsidRPr="005252B0">
              <w:rPr>
                <w:i/>
                <w:iCs/>
              </w:rPr>
              <w:softHyphen/>
              <w:t>strering samt för utfärdande av identitetshandlingar enligt lagen, de föreskrifter eller beslut som har meddelats med stöd av lagen, de EG-bestämmelser som komplett</w:t>
            </w:r>
            <w:r w:rsidRPr="005252B0">
              <w:rPr>
                <w:i/>
                <w:iCs/>
              </w:rPr>
              <w:softHyphen/>
              <w:t>eras av lagen eller de beslut som har meddelats med stöd av EG-bestämmelserna.</w:t>
            </w:r>
          </w:p>
        </w:tc>
        <w:tc>
          <w:tcPr>
            <w:tcW w:w="2500" w:type="pct"/>
            <w:shd w:val="clear" w:color="auto" w:fill="auto"/>
            <w:tcMar>
              <w:right w:w="0" w:type="dxa"/>
            </w:tcMar>
          </w:tcPr>
          <w:p w14:paraId="63F153F8" w14:textId="77777777" w:rsidR="00F71CC6" w:rsidRPr="00AE31CB" w:rsidRDefault="00AB307F" w:rsidP="00F71CC6">
            <w:pPr>
              <w:pStyle w:val="Brdtextmedindrag"/>
            </w:pPr>
            <w:r w:rsidRPr="00AE31CB">
              <w:t>Regeringen eller den myn</w:t>
            </w:r>
            <w:r w:rsidRPr="00AE31CB">
              <w:softHyphen/>
              <w:t>dighet som regeringen bestäm</w:t>
            </w:r>
            <w:r w:rsidRPr="00AE31CB">
              <w:softHyphen/>
              <w:t>mer får meddela föreskrifter om skyldighet att betala avgift för</w:t>
            </w:r>
            <w:r w:rsidRPr="00AE31CB">
              <w:rPr>
                <w:spacing w:val="-2"/>
              </w:rPr>
              <w:t xml:space="preserve"> </w:t>
            </w:r>
            <w:r w:rsidRPr="00AE31CB">
              <w:rPr>
                <w:i/>
                <w:spacing w:val="-2"/>
              </w:rPr>
              <w:t>offentlig kontroll och annan offentlig verksamhet.</w:t>
            </w:r>
          </w:p>
        </w:tc>
      </w:tr>
      <w:tr w:rsidR="00F71CC6" w14:paraId="114F9C3F" w14:textId="77777777" w:rsidTr="00F71CC6">
        <w:tc>
          <w:tcPr>
            <w:tcW w:w="2500" w:type="pct"/>
            <w:shd w:val="clear" w:color="auto" w:fill="auto"/>
            <w:tcMar>
              <w:left w:w="0" w:type="dxa"/>
            </w:tcMar>
          </w:tcPr>
          <w:p w14:paraId="78A8C354" w14:textId="77777777" w:rsidR="00F71CC6" w:rsidRPr="00AE31CB" w:rsidRDefault="00AB307F" w:rsidP="00F71CC6">
            <w:pPr>
              <w:pStyle w:val="Brdtextmedindrag"/>
            </w:pPr>
            <w:r w:rsidRPr="00AE31CB">
              <w:rPr>
                <w:i/>
              </w:rPr>
              <w:t>Bemyndigandet</w:t>
            </w:r>
            <w:r w:rsidRPr="00AE31CB">
              <w:t xml:space="preserve"> enligt första stycket </w:t>
            </w:r>
            <w:r w:rsidRPr="00AE31CB">
              <w:rPr>
                <w:i/>
              </w:rPr>
              <w:t>1</w:t>
            </w:r>
            <w:r w:rsidRPr="00AE31CB">
              <w:t xml:space="preserve"> innefattar rätt att med</w:t>
            </w:r>
            <w:r w:rsidRPr="00AE31CB">
              <w:softHyphen/>
              <w:t>dela föreskrifter om skyldighet för kommuner att ta ut sådana avgifter.</w:t>
            </w:r>
          </w:p>
        </w:tc>
        <w:tc>
          <w:tcPr>
            <w:tcW w:w="2500" w:type="pct"/>
            <w:shd w:val="clear" w:color="auto" w:fill="auto"/>
            <w:tcMar>
              <w:right w:w="0" w:type="dxa"/>
            </w:tcMar>
          </w:tcPr>
          <w:p w14:paraId="7D5A6E8A" w14:textId="77777777" w:rsidR="00F71CC6" w:rsidRPr="00AE31CB" w:rsidRDefault="00AB307F" w:rsidP="00F71CC6">
            <w:pPr>
              <w:pStyle w:val="Brdtextmedindrag"/>
            </w:pPr>
            <w:r>
              <w:rPr>
                <w:i/>
                <w:spacing w:val="-2"/>
              </w:rPr>
              <w:t>Bemyndigandena</w:t>
            </w:r>
            <w:r>
              <w:rPr>
                <w:spacing w:val="-2"/>
              </w:rPr>
              <w:t xml:space="preserve"> enligt första stycket innefattar rätt att meddela föreskrifter om skyl</w:t>
            </w:r>
            <w:r>
              <w:rPr>
                <w:spacing w:val="-2"/>
              </w:rPr>
              <w:softHyphen/>
              <w:t>dighet för kommuner att ta ut sådana avgifter.</w:t>
            </w:r>
          </w:p>
        </w:tc>
      </w:tr>
      <w:tr w:rsidR="00F71CC6" w14:paraId="6A153545" w14:textId="77777777" w:rsidTr="00F71CC6">
        <w:tc>
          <w:tcPr>
            <w:tcW w:w="2500" w:type="pct"/>
            <w:shd w:val="clear" w:color="auto" w:fill="auto"/>
            <w:tcMar>
              <w:left w:w="0" w:type="dxa"/>
            </w:tcMar>
          </w:tcPr>
          <w:p w14:paraId="3629D6F5" w14:textId="0CD0424A" w:rsidR="00F71CC6" w:rsidRPr="00AE31CB" w:rsidRDefault="00AB307F" w:rsidP="00F71CC6">
            <w:pPr>
              <w:pStyle w:val="Brdtextmedindrag"/>
              <w:rPr>
                <w:i/>
              </w:rPr>
            </w:pPr>
            <w:r w:rsidRPr="00AE31CB">
              <w:t>Regeringen eller den myn</w:t>
            </w:r>
            <w:r w:rsidRPr="00AE31CB">
              <w:softHyphen/>
              <w:t>dighet som regeringen bestäm</w:t>
            </w:r>
            <w:r w:rsidRPr="00AE31CB">
              <w:softHyphen/>
              <w:t xml:space="preserve">mer får meddela föreskrifter om </w:t>
            </w:r>
            <w:r w:rsidRPr="00AE31CB">
              <w:rPr>
                <w:i/>
              </w:rPr>
              <w:t>beräk</w:t>
            </w:r>
            <w:r>
              <w:rPr>
                <w:i/>
              </w:rPr>
              <w:softHyphen/>
            </w:r>
            <w:r w:rsidRPr="00AE31CB">
              <w:rPr>
                <w:i/>
              </w:rPr>
              <w:t xml:space="preserve">ningen av avgifter </w:t>
            </w:r>
            <w:r w:rsidRPr="00AE31CB">
              <w:t xml:space="preserve">som tas ut av statliga myndigheter, </w:t>
            </w:r>
            <w:r w:rsidRPr="00AE31CB">
              <w:rPr>
                <w:i/>
              </w:rPr>
              <w:t>kon</w:t>
            </w:r>
            <w:r w:rsidRPr="00AE31CB">
              <w:rPr>
                <w:i/>
              </w:rPr>
              <w:softHyphen/>
              <w:t>troll</w:t>
            </w:r>
            <w:r>
              <w:rPr>
                <w:i/>
              </w:rPr>
              <w:softHyphen/>
            </w:r>
            <w:r w:rsidRPr="00AE31CB">
              <w:rPr>
                <w:i/>
              </w:rPr>
              <w:t>organ</w:t>
            </w:r>
            <w:r w:rsidRPr="00AE31CB">
              <w:t xml:space="preserve"> och sådana organisat</w:t>
            </w:r>
            <w:r w:rsidRPr="00AE31CB">
              <w:softHyphen/>
              <w:t>ioner som avses i 9 § andra stycket.</w:t>
            </w:r>
          </w:p>
        </w:tc>
        <w:tc>
          <w:tcPr>
            <w:tcW w:w="2500" w:type="pct"/>
            <w:shd w:val="clear" w:color="auto" w:fill="auto"/>
            <w:tcMar>
              <w:right w:w="0" w:type="dxa"/>
            </w:tcMar>
          </w:tcPr>
          <w:p w14:paraId="7E284613" w14:textId="77777777" w:rsidR="00F71CC6" w:rsidRDefault="00AB307F" w:rsidP="00F71CC6">
            <w:pPr>
              <w:pStyle w:val="Brdtextmedindrag"/>
              <w:rPr>
                <w:i/>
                <w:spacing w:val="-2"/>
              </w:rPr>
            </w:pPr>
            <w:r>
              <w:rPr>
                <w:spacing w:val="-2"/>
              </w:rPr>
              <w:t>Regeringen eller den myn</w:t>
            </w:r>
            <w:r>
              <w:rPr>
                <w:spacing w:val="-2"/>
              </w:rPr>
              <w:softHyphen/>
              <w:t>dig</w:t>
            </w:r>
            <w:r>
              <w:rPr>
                <w:spacing w:val="-2"/>
              </w:rPr>
              <w:softHyphen/>
              <w:t>het som regeringen bestäm</w:t>
            </w:r>
            <w:r>
              <w:rPr>
                <w:spacing w:val="-2"/>
              </w:rPr>
              <w:softHyphen/>
              <w:t xml:space="preserve">mer får meddela föreskrifter om </w:t>
            </w:r>
            <w:r>
              <w:rPr>
                <w:i/>
                <w:spacing w:val="-2"/>
              </w:rPr>
              <w:t>hur</w:t>
            </w:r>
            <w:r>
              <w:rPr>
                <w:spacing w:val="-2"/>
              </w:rPr>
              <w:t xml:space="preserve"> avgifter som tas ut av statliga myndigheter, </w:t>
            </w:r>
            <w:r>
              <w:rPr>
                <w:i/>
                <w:spacing w:val="-2"/>
              </w:rPr>
              <w:t>ett organ med delegerade uppgifter eller en fysisk person som har delege</w:t>
            </w:r>
            <w:r>
              <w:rPr>
                <w:i/>
                <w:spacing w:val="-2"/>
              </w:rPr>
              <w:softHyphen/>
              <w:t>rats vissa uppgifter</w:t>
            </w:r>
            <w:r>
              <w:rPr>
                <w:spacing w:val="-2"/>
              </w:rPr>
              <w:t xml:space="preserve"> och sådana organi</w:t>
            </w:r>
            <w:r>
              <w:rPr>
                <w:spacing w:val="-2"/>
              </w:rPr>
              <w:softHyphen/>
              <w:t>sat</w:t>
            </w:r>
            <w:r>
              <w:rPr>
                <w:spacing w:val="-2"/>
              </w:rPr>
              <w:softHyphen/>
              <w:t xml:space="preserve">ioner som avses i 9 § andra stycket </w:t>
            </w:r>
            <w:r>
              <w:rPr>
                <w:i/>
                <w:spacing w:val="-2"/>
              </w:rPr>
              <w:t>ska beräknas</w:t>
            </w:r>
            <w:r>
              <w:rPr>
                <w:spacing w:val="-2"/>
              </w:rPr>
              <w:t>.</w:t>
            </w:r>
          </w:p>
        </w:tc>
      </w:tr>
    </w:tbl>
    <w:p w14:paraId="4AA98756" w14:textId="77777777" w:rsidR="00F71CC6" w:rsidRPr="00C57856" w:rsidRDefault="00F71CC6" w:rsidP="00F71CC6">
      <w:pPr>
        <w:pStyle w:val="Brdtextmedindrag"/>
      </w:pPr>
    </w:p>
    <w:p w14:paraId="64B9BDF7" w14:textId="77777777" w:rsidR="00F71CC6" w:rsidRDefault="00AB307F" w:rsidP="00F71CC6">
      <w:pPr>
        <w:pStyle w:val="Brdtextmedindrag"/>
        <w:jc w:val="center"/>
      </w:pPr>
      <w:r>
        <w:t>21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31A25414" w14:textId="77777777" w:rsidTr="00F71CC6">
        <w:tc>
          <w:tcPr>
            <w:tcW w:w="5000" w:type="pct"/>
            <w:gridSpan w:val="2"/>
            <w:shd w:val="clear" w:color="auto" w:fill="auto"/>
            <w:tcMar>
              <w:left w:w="0" w:type="dxa"/>
            </w:tcMar>
          </w:tcPr>
          <w:p w14:paraId="44B990C3" w14:textId="77777777" w:rsidR="00F71CC6" w:rsidRDefault="00AB307F" w:rsidP="00F71CC6">
            <w:pPr>
              <w:pStyle w:val="Brdtextmedindrag"/>
            </w:pPr>
            <w:r>
              <w:t>Till böter döms den som med uppsåt eller av grov oaktsamhet</w:t>
            </w:r>
          </w:p>
          <w:p w14:paraId="1DF34F20" w14:textId="77777777" w:rsidR="00F71CC6" w:rsidRDefault="00AB307F" w:rsidP="00F71CC6">
            <w:pPr>
              <w:pStyle w:val="Brdtextmedindrag"/>
            </w:pPr>
            <w:r>
              <w:t>1. bryter mot en föreskrift eller ett beslut som har meddelats med stöd av 6 §, 7 § första stycket, 8 § eller 9 § första</w:t>
            </w:r>
          </w:p>
          <w:p w14:paraId="1A2F40A4" w14:textId="77777777" w:rsidR="00F71CC6" w:rsidRDefault="00AB307F" w:rsidP="00F71CC6">
            <w:pPr>
              <w:pStyle w:val="Brdtextmedindrag"/>
              <w:ind w:firstLine="0"/>
            </w:pPr>
            <w:r>
              <w:t>stycket, eller</w:t>
            </w:r>
          </w:p>
          <w:p w14:paraId="21CF8808" w14:textId="77777777" w:rsidR="00F71CC6" w:rsidRDefault="00AB307F" w:rsidP="00F71CC6">
            <w:pPr>
              <w:pStyle w:val="Brdtextmedindrag"/>
            </w:pPr>
            <w:r>
              <w:t>2. inte fullgör sina skyldigheter enligt 15 §.</w:t>
            </w:r>
          </w:p>
        </w:tc>
      </w:tr>
      <w:tr w:rsidR="00F71CC6" w14:paraId="490322ED" w14:textId="77777777" w:rsidTr="00F71CC6">
        <w:tc>
          <w:tcPr>
            <w:tcW w:w="2500" w:type="pct"/>
            <w:shd w:val="clear" w:color="auto" w:fill="auto"/>
            <w:tcMar>
              <w:left w:w="0" w:type="dxa"/>
            </w:tcMar>
          </w:tcPr>
          <w:p w14:paraId="3B804D72" w14:textId="77777777" w:rsidR="00F71CC6" w:rsidRDefault="00AB307F" w:rsidP="00F71CC6">
            <w:pPr>
              <w:pStyle w:val="Brdtextmedindrag"/>
            </w:pPr>
            <w:r>
              <w:t>Till böter döms även den som med uppsåt eller av grov oakt</w:t>
            </w:r>
            <w:r>
              <w:softHyphen/>
              <w:t>sam</w:t>
            </w:r>
            <w:r>
              <w:softHyphen/>
              <w:t xml:space="preserve">het bryter mot skyldigheter, villkor eller förbud som finns i de </w:t>
            </w:r>
            <w:r>
              <w:rPr>
                <w:i/>
              </w:rPr>
              <w:t>EG-bestämmelser</w:t>
            </w:r>
            <w:r>
              <w:t xml:space="preserve"> som komp</w:t>
            </w:r>
            <w:r>
              <w:softHyphen/>
              <w:t>let</w:t>
            </w:r>
            <w:r>
              <w:softHyphen/>
              <w:t>teras av lagen. Detta gäller dock inte, om överträdelsen avser bestäm</w:t>
            </w:r>
            <w:r>
              <w:softHyphen/>
              <w:t>melser om myndig</w:t>
            </w:r>
            <w:r>
              <w:softHyphen/>
              <w:t>hets</w:t>
            </w:r>
            <w:r>
              <w:softHyphen/>
              <w:t>utövning.</w:t>
            </w:r>
          </w:p>
        </w:tc>
        <w:tc>
          <w:tcPr>
            <w:tcW w:w="2500" w:type="pct"/>
            <w:shd w:val="clear" w:color="auto" w:fill="auto"/>
            <w:tcMar>
              <w:right w:w="0" w:type="dxa"/>
            </w:tcMar>
          </w:tcPr>
          <w:p w14:paraId="4427E182" w14:textId="77777777" w:rsidR="00F71CC6" w:rsidRDefault="00AB307F" w:rsidP="00F71CC6">
            <w:pPr>
              <w:pStyle w:val="Brdtextmedindrag"/>
            </w:pPr>
            <w:r>
              <w:t>Till böter döms även den som med uppsåt eller av grov oakt</w:t>
            </w:r>
            <w:r>
              <w:softHyphen/>
              <w:t xml:space="preserve">samhet bryter mot skyldigheter, villkor eller förbud som finns i de </w:t>
            </w:r>
            <w:r>
              <w:rPr>
                <w:i/>
              </w:rPr>
              <w:t>EU-bestämmelser</w:t>
            </w:r>
            <w:r>
              <w:t xml:space="preserve"> som komp</w:t>
            </w:r>
            <w:r>
              <w:softHyphen/>
              <w:t>letteras av lagen. Detta gäller dock inte om överträdelsen avser bestäm</w:t>
            </w:r>
            <w:r>
              <w:softHyphen/>
              <w:t>melser om myndighets</w:t>
            </w:r>
            <w:r>
              <w:softHyphen/>
              <w:t>utövning.</w:t>
            </w:r>
          </w:p>
        </w:tc>
      </w:tr>
    </w:tbl>
    <w:p w14:paraId="185FAAC1" w14:textId="77777777" w:rsidR="00F71CC6" w:rsidRPr="00C57856" w:rsidRDefault="00F71CC6" w:rsidP="00F71CC6">
      <w:pPr>
        <w:pStyle w:val="Brdtextmedindrag"/>
      </w:pPr>
    </w:p>
    <w:p w14:paraId="29265A9F" w14:textId="77777777" w:rsidR="00F71CC6" w:rsidRDefault="00AB307F" w:rsidP="00F71CC6">
      <w:pPr>
        <w:pStyle w:val="Brdtextmedindrag"/>
        <w:jc w:val="center"/>
      </w:pPr>
      <w:r>
        <w:t>22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E182F9A" w14:textId="77777777" w:rsidTr="00F71CC6">
        <w:tc>
          <w:tcPr>
            <w:tcW w:w="5000" w:type="pct"/>
            <w:gridSpan w:val="2"/>
            <w:shd w:val="clear" w:color="auto" w:fill="auto"/>
            <w:tcMar>
              <w:left w:w="0" w:type="dxa"/>
            </w:tcMar>
          </w:tcPr>
          <w:p w14:paraId="3F6F5B8E" w14:textId="77777777" w:rsidR="00F71CC6" w:rsidRDefault="00AB307F" w:rsidP="00F71CC6">
            <w:pPr>
              <w:pStyle w:val="Brdtextmedindrag"/>
            </w:pPr>
            <w:r>
              <w:t>Om en gärning som avses i 21 § är att anse som ringa, döms inte till ansvar.</w:t>
            </w:r>
          </w:p>
        </w:tc>
      </w:tr>
      <w:tr w:rsidR="00F71CC6" w14:paraId="30CC315F" w14:textId="77777777" w:rsidTr="00F71CC6">
        <w:tc>
          <w:tcPr>
            <w:tcW w:w="2500" w:type="pct"/>
            <w:shd w:val="clear" w:color="auto" w:fill="auto"/>
            <w:tcMar>
              <w:left w:w="0" w:type="dxa"/>
            </w:tcMar>
          </w:tcPr>
          <w:p w14:paraId="70E6F8B0" w14:textId="77777777" w:rsidR="00F71CC6" w:rsidRDefault="00AB307F" w:rsidP="00F71CC6">
            <w:pPr>
              <w:pStyle w:val="Brdtextmedindrag"/>
            </w:pPr>
            <w:r>
              <w:rPr>
                <w:i/>
              </w:rPr>
              <w:t>Om ett vitesföreläggande eller ett vitesförbud har över</w:t>
            </w:r>
            <w:r>
              <w:rPr>
                <w:i/>
              </w:rPr>
              <w:softHyphen/>
              <w:t>trätts, döms inte till ansvar enligt denna lag</w:t>
            </w:r>
            <w:r>
              <w:t xml:space="preserve"> för en gärning som omfattas av </w:t>
            </w:r>
            <w:r>
              <w:rPr>
                <w:i/>
              </w:rPr>
              <w:t>föreläggandet eller förbudet.</w:t>
            </w:r>
          </w:p>
        </w:tc>
        <w:tc>
          <w:tcPr>
            <w:tcW w:w="2500" w:type="pct"/>
            <w:shd w:val="clear" w:color="auto" w:fill="auto"/>
            <w:tcMar>
              <w:right w:w="0" w:type="dxa"/>
            </w:tcMar>
          </w:tcPr>
          <w:p w14:paraId="040AE3A7" w14:textId="5E83AEBE" w:rsidR="00F71CC6" w:rsidRDefault="00AB307F" w:rsidP="00F71CC6">
            <w:pPr>
              <w:pStyle w:val="Brdtextmedindrag"/>
            </w:pPr>
            <w:r>
              <w:rPr>
                <w:i/>
              </w:rPr>
              <w:t>Det ska inte dömas till ansvar enligt denna lag</w:t>
            </w:r>
            <w:r>
              <w:t xml:space="preserve"> för en gärning som omfattas av </w:t>
            </w:r>
            <w:r>
              <w:rPr>
                <w:i/>
              </w:rPr>
              <w:t>ett föreläg</w:t>
            </w:r>
            <w:r>
              <w:rPr>
                <w:i/>
              </w:rPr>
              <w:softHyphen/>
              <w:t>gande om vite om gärningen ligger till grund för en ansökan om utdömande av vitet.</w:t>
            </w:r>
          </w:p>
        </w:tc>
      </w:tr>
    </w:tbl>
    <w:p w14:paraId="248EC9BA" w14:textId="77777777" w:rsidR="00F71CC6" w:rsidRDefault="00F71CC6" w:rsidP="00F71CC6">
      <w:pPr>
        <w:pStyle w:val="Brdtextmedindrag"/>
        <w:ind w:firstLine="0"/>
      </w:pPr>
    </w:p>
    <w:p w14:paraId="14DDB199" w14:textId="77777777" w:rsidR="00F71CC6" w:rsidRDefault="00AB307F" w:rsidP="00F71CC6">
      <w:pPr>
        <w:pStyle w:val="Brdtextmedindrag"/>
        <w:ind w:firstLine="0"/>
        <w:jc w:val="center"/>
      </w:pPr>
      <w:r>
        <w:t>23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3D568FB" w14:textId="77777777" w:rsidTr="00F71CC6">
        <w:tc>
          <w:tcPr>
            <w:tcW w:w="2500" w:type="pct"/>
            <w:shd w:val="clear" w:color="auto" w:fill="auto"/>
            <w:tcMar>
              <w:left w:w="0" w:type="dxa"/>
            </w:tcMar>
          </w:tcPr>
          <w:p w14:paraId="17F309EF" w14:textId="77777777" w:rsidR="00F71CC6" w:rsidRDefault="00AB307F" w:rsidP="00F71CC6">
            <w:pPr>
              <w:pStyle w:val="Brdtextmedindrag"/>
            </w:pPr>
            <w:r>
              <w:t>Beslut av en kommunal nämnd enligt denna lag, enligt de föreskrifter som meddelats med stöd av lagen eller enligt de</w:t>
            </w:r>
            <w:r>
              <w:rPr>
                <w:i/>
              </w:rPr>
              <w:t xml:space="preserve"> EG-bestämmelser </w:t>
            </w:r>
            <w:r>
              <w:t>som komplet</w:t>
            </w:r>
            <w:r>
              <w:softHyphen/>
              <w:t>teras av lagen får överklagas hos länsstyrelsen.</w:t>
            </w:r>
          </w:p>
        </w:tc>
        <w:tc>
          <w:tcPr>
            <w:tcW w:w="2500" w:type="pct"/>
            <w:shd w:val="clear" w:color="auto" w:fill="auto"/>
            <w:tcMar>
              <w:right w:w="0" w:type="dxa"/>
            </w:tcMar>
          </w:tcPr>
          <w:p w14:paraId="61D0D703" w14:textId="77777777" w:rsidR="00F71CC6" w:rsidRDefault="00AB307F" w:rsidP="00F71CC6">
            <w:pPr>
              <w:pStyle w:val="Brdtextmedindrag"/>
            </w:pPr>
            <w:r>
              <w:t>Beslut av en kommunal nämnd enligt denna lag, enligt de föreskrifter som meddelats med stöd av lagen eller enligt de</w:t>
            </w:r>
            <w:r>
              <w:rPr>
                <w:i/>
              </w:rPr>
              <w:t xml:space="preserve"> EU-bestämmelser </w:t>
            </w:r>
            <w:r>
              <w:t>som komplet</w:t>
            </w:r>
            <w:r>
              <w:softHyphen/>
              <w:t>teras av lagen får överklagas hos länsstyrelsen.</w:t>
            </w:r>
          </w:p>
        </w:tc>
      </w:tr>
    </w:tbl>
    <w:p w14:paraId="4D292552" w14:textId="77777777" w:rsidR="00F71CC6" w:rsidRPr="00C57856" w:rsidRDefault="00F71CC6" w:rsidP="00F71CC6">
      <w:pPr>
        <w:pStyle w:val="Brdtextmedindrag"/>
      </w:pPr>
    </w:p>
    <w:p w14:paraId="3E89A736" w14:textId="77777777" w:rsidR="00F71CC6" w:rsidRDefault="00AB307F" w:rsidP="00F71CC6">
      <w:pPr>
        <w:pStyle w:val="Brdtextmedindrag"/>
        <w:ind w:firstLine="0"/>
        <w:jc w:val="center"/>
      </w:pPr>
      <w:r>
        <w:t>24 §</w:t>
      </w:r>
      <w:r>
        <w:rPr>
          <w:rStyle w:val="Fotnotsreferens"/>
        </w:rPr>
        <w:footnoteReference w:id="96"/>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1E410A6" w14:textId="77777777" w:rsidTr="00F71CC6">
        <w:tc>
          <w:tcPr>
            <w:tcW w:w="5000" w:type="pct"/>
            <w:gridSpan w:val="2"/>
            <w:shd w:val="clear" w:color="auto" w:fill="auto"/>
            <w:tcMar>
              <w:left w:w="0" w:type="dxa"/>
            </w:tcMar>
          </w:tcPr>
          <w:p w14:paraId="41E09616" w14:textId="77777777" w:rsidR="00F71CC6" w:rsidRDefault="00AB307F" w:rsidP="00F71CC6">
            <w:pPr>
              <w:pStyle w:val="Brdtextmedindrag"/>
            </w:pPr>
            <w:r>
              <w:t>En statlig förvaltnings</w:t>
            </w:r>
            <w:r>
              <w:softHyphen/>
              <w:t>myndighets beslut får överklagas hos all</w:t>
            </w:r>
            <w:r>
              <w:softHyphen/>
              <w:t>män förvaltningsdomstol, om det har meddelats</w:t>
            </w:r>
          </w:p>
          <w:p w14:paraId="5FEAB12B" w14:textId="77777777" w:rsidR="00F71CC6" w:rsidRDefault="00AB307F" w:rsidP="00F71CC6">
            <w:pPr>
              <w:pStyle w:val="Brdtextmedindrag"/>
            </w:pPr>
            <w:r>
              <w:t>1. enligt denna lag,</w:t>
            </w:r>
          </w:p>
          <w:p w14:paraId="499B9D08" w14:textId="77777777" w:rsidR="00F71CC6" w:rsidRDefault="00AB307F" w:rsidP="00F71CC6">
            <w:pPr>
              <w:pStyle w:val="Brdtextmedindrag"/>
            </w:pPr>
            <w:r>
              <w:t>2. enligt de föreskrifter som meddelats med stöd av lagen, eller</w:t>
            </w:r>
          </w:p>
        </w:tc>
      </w:tr>
      <w:tr w:rsidR="00F71CC6" w14:paraId="40CC5249" w14:textId="77777777" w:rsidTr="00F71CC6">
        <w:tc>
          <w:tcPr>
            <w:tcW w:w="2500" w:type="pct"/>
            <w:shd w:val="clear" w:color="auto" w:fill="auto"/>
            <w:tcMar>
              <w:left w:w="0" w:type="dxa"/>
            </w:tcMar>
          </w:tcPr>
          <w:p w14:paraId="555F9ADA" w14:textId="77777777" w:rsidR="00F71CC6" w:rsidRDefault="00AB307F" w:rsidP="00F71CC6">
            <w:pPr>
              <w:pStyle w:val="Brdtextmedindrag"/>
            </w:pPr>
            <w:r>
              <w:t>3. enligt de</w:t>
            </w:r>
            <w:r>
              <w:rPr>
                <w:i/>
              </w:rPr>
              <w:t xml:space="preserve"> EG-bestämmelser </w:t>
            </w:r>
            <w:r>
              <w:t>som kompletteras av lagen.</w:t>
            </w:r>
          </w:p>
        </w:tc>
        <w:tc>
          <w:tcPr>
            <w:tcW w:w="2500" w:type="pct"/>
            <w:shd w:val="clear" w:color="auto" w:fill="auto"/>
            <w:tcMar>
              <w:right w:w="0" w:type="dxa"/>
            </w:tcMar>
          </w:tcPr>
          <w:p w14:paraId="4FC4826C" w14:textId="77777777" w:rsidR="00F71CC6" w:rsidRDefault="00AB307F" w:rsidP="00F71CC6">
            <w:pPr>
              <w:pStyle w:val="Brdtextmedindrag"/>
            </w:pPr>
            <w:r>
              <w:t xml:space="preserve">3. enligt de </w:t>
            </w:r>
            <w:r>
              <w:rPr>
                <w:i/>
              </w:rPr>
              <w:t>EU-bestämmelser</w:t>
            </w:r>
            <w:r>
              <w:t xml:space="preserve"> som kompletteras av lagen.</w:t>
            </w:r>
          </w:p>
        </w:tc>
      </w:tr>
      <w:tr w:rsidR="00F71CC6" w14:paraId="78BDFC21" w14:textId="77777777" w:rsidTr="00F71CC6">
        <w:tc>
          <w:tcPr>
            <w:tcW w:w="2500" w:type="pct"/>
            <w:shd w:val="clear" w:color="auto" w:fill="auto"/>
            <w:tcMar>
              <w:left w:w="0" w:type="dxa"/>
            </w:tcMar>
          </w:tcPr>
          <w:p w14:paraId="797D8751" w14:textId="1EE6A709" w:rsidR="00F71CC6" w:rsidRDefault="00AB307F" w:rsidP="00F71CC6">
            <w:pPr>
              <w:pStyle w:val="Brdtextmedindrag"/>
            </w:pPr>
            <w:r>
              <w:t xml:space="preserve">Detsamma gäller beslut som har meddelats av en </w:t>
            </w:r>
            <w:r>
              <w:rPr>
                <w:i/>
              </w:rPr>
              <w:t>sådan organisation som avses i 9 § andra stycket eller av en officiell veterinär som förordnats enligt lagen (2009:1254) om officiella veterinä</w:t>
            </w:r>
            <w:r>
              <w:rPr>
                <w:i/>
              </w:rPr>
              <w:softHyphen/>
              <w:t>rer.</w:t>
            </w:r>
          </w:p>
        </w:tc>
        <w:tc>
          <w:tcPr>
            <w:tcW w:w="2500" w:type="pct"/>
            <w:shd w:val="clear" w:color="auto" w:fill="auto"/>
            <w:tcMar>
              <w:right w:w="0" w:type="dxa"/>
            </w:tcMar>
          </w:tcPr>
          <w:p w14:paraId="5FBD3598" w14:textId="77777777" w:rsidR="00F71CC6" w:rsidRDefault="00AB307F" w:rsidP="00F71CC6">
            <w:pPr>
              <w:pStyle w:val="Brdtextmedindrag"/>
            </w:pPr>
            <w:r>
              <w:t xml:space="preserve">Detsamma gäller beslut som har meddelats av en </w:t>
            </w:r>
            <w:r>
              <w:rPr>
                <w:i/>
              </w:rPr>
              <w:t>officiell veterinär som förordnats enligt lagen (2009:1254) om officiella veterinärer, av en sådan organi</w:t>
            </w:r>
            <w:r>
              <w:rPr>
                <w:i/>
              </w:rPr>
              <w:softHyphen/>
              <w:t>sation som avses i 9 § andra stycket, av ett annat organ med delegerade uppgifter eller av en fysisk person som har delegerats vissa uppgifter.</w:t>
            </w:r>
          </w:p>
        </w:tc>
      </w:tr>
      <w:tr w:rsidR="00F71CC6" w14:paraId="7DF6D4BC" w14:textId="77777777" w:rsidTr="00F71CC6">
        <w:tc>
          <w:tcPr>
            <w:tcW w:w="2500" w:type="pct"/>
            <w:shd w:val="clear" w:color="auto" w:fill="auto"/>
            <w:tcMar>
              <w:left w:w="0" w:type="dxa"/>
            </w:tcMar>
          </w:tcPr>
          <w:p w14:paraId="2B7E7E1E" w14:textId="77777777" w:rsidR="00F71CC6" w:rsidRDefault="00AB307F" w:rsidP="00F71CC6">
            <w:pPr>
              <w:pStyle w:val="Brdtextmedindrag"/>
              <w:rPr>
                <w:i/>
              </w:rPr>
            </w:pPr>
            <w:r>
              <w:rPr>
                <w:i/>
              </w:rPr>
              <w:t>Det allmännas talan hos förvaltningsdomstol ska föras av</w:t>
            </w:r>
          </w:p>
          <w:p w14:paraId="2EB90FC1" w14:textId="77777777" w:rsidR="00F71CC6" w:rsidRDefault="00AB307F" w:rsidP="00F71CC6">
            <w:pPr>
              <w:pStyle w:val="Brdtextmedindrag"/>
              <w:rPr>
                <w:i/>
              </w:rPr>
            </w:pPr>
            <w:r>
              <w:rPr>
                <w:i/>
              </w:rPr>
              <w:t>1. den myndighet som utövar offentlig kontroll om det över</w:t>
            </w:r>
            <w:r>
              <w:rPr>
                <w:i/>
              </w:rPr>
              <w:softHyphen/>
              <w:t>klagade beslutet har med</w:t>
            </w:r>
            <w:r>
              <w:rPr>
                <w:i/>
              </w:rPr>
              <w:softHyphen/>
              <w:t>delats av en organisation, eller</w:t>
            </w:r>
          </w:p>
          <w:p w14:paraId="0C9E2433" w14:textId="77777777" w:rsidR="00F71CC6" w:rsidRDefault="00AB307F" w:rsidP="00F71CC6">
            <w:pPr>
              <w:pStyle w:val="Brdtextmedindrag"/>
            </w:pPr>
            <w:r>
              <w:rPr>
                <w:i/>
              </w:rPr>
              <w:t>2. den myndighet som har förordnat den officiella veteri</w:t>
            </w:r>
            <w:r>
              <w:rPr>
                <w:i/>
              </w:rPr>
              <w:softHyphen/>
              <w:t>nären.</w:t>
            </w:r>
          </w:p>
        </w:tc>
        <w:tc>
          <w:tcPr>
            <w:tcW w:w="2500" w:type="pct"/>
            <w:shd w:val="clear" w:color="auto" w:fill="auto"/>
            <w:tcMar>
              <w:right w:w="0" w:type="dxa"/>
            </w:tcMar>
          </w:tcPr>
          <w:p w14:paraId="29DF7E23" w14:textId="77777777" w:rsidR="00F71CC6" w:rsidRDefault="00AB307F" w:rsidP="00F71CC6">
            <w:pPr>
              <w:pStyle w:val="Brdtextmedindrag"/>
            </w:pPr>
            <w:r>
              <w:rPr>
                <w:i/>
              </w:rPr>
              <w:t>Beträffande vem som får överklaga beslut av organ eller fysiska personer gäller 42 § förvaltningslagen.</w:t>
            </w:r>
          </w:p>
        </w:tc>
      </w:tr>
      <w:tr w:rsidR="00F71CC6" w14:paraId="62E1F0C3" w14:textId="77777777" w:rsidTr="00F71CC6">
        <w:tc>
          <w:tcPr>
            <w:tcW w:w="5000" w:type="pct"/>
            <w:gridSpan w:val="2"/>
            <w:shd w:val="clear" w:color="auto" w:fill="auto"/>
            <w:tcMar>
              <w:left w:w="0" w:type="dxa"/>
            </w:tcMar>
          </w:tcPr>
          <w:p w14:paraId="014C3034" w14:textId="77777777" w:rsidR="00F71CC6" w:rsidRDefault="00AB307F" w:rsidP="00F71CC6">
            <w:pPr>
              <w:pStyle w:val="Brdtextmedindrag"/>
              <w:rPr>
                <w:i/>
              </w:rPr>
            </w:pPr>
            <w:r>
              <w:t>Prövningstillstånd krävs vid överklagande till kammarrätten.</w:t>
            </w:r>
          </w:p>
        </w:tc>
      </w:tr>
    </w:tbl>
    <w:p w14:paraId="10DE59B0"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65C50E4" w14:textId="77777777" w:rsidTr="00F71CC6">
        <w:tc>
          <w:tcPr>
            <w:tcW w:w="2500" w:type="pct"/>
            <w:shd w:val="clear" w:color="auto" w:fill="auto"/>
            <w:tcMar>
              <w:left w:w="0" w:type="dxa"/>
            </w:tcMar>
          </w:tcPr>
          <w:p w14:paraId="3D2362A5" w14:textId="77777777" w:rsidR="00F71CC6" w:rsidRDefault="00F71CC6" w:rsidP="00F71CC6">
            <w:pPr>
              <w:pStyle w:val="Brdtextmedindrag"/>
            </w:pPr>
          </w:p>
        </w:tc>
        <w:tc>
          <w:tcPr>
            <w:tcW w:w="2500" w:type="pct"/>
            <w:shd w:val="clear" w:color="auto" w:fill="auto"/>
            <w:tcMar>
              <w:right w:w="0" w:type="dxa"/>
            </w:tcMar>
          </w:tcPr>
          <w:p w14:paraId="118C2624" w14:textId="77777777" w:rsidR="00F71CC6" w:rsidRDefault="00AB307F" w:rsidP="00F71CC6">
            <w:pPr>
              <w:pStyle w:val="Brdtext"/>
              <w:rPr>
                <w:i/>
              </w:rPr>
            </w:pPr>
            <w:r>
              <w:rPr>
                <w:i/>
              </w:rPr>
              <w:t>24 a §</w:t>
            </w:r>
          </w:p>
          <w:p w14:paraId="489FF085" w14:textId="77777777" w:rsidR="00F71CC6" w:rsidRDefault="00AB307F" w:rsidP="00F71CC6">
            <w:pPr>
              <w:pStyle w:val="Brdtextmedindrag"/>
              <w:rPr>
                <w:i/>
              </w:rPr>
            </w:pPr>
            <w:r>
              <w:rPr>
                <w:i/>
              </w:rPr>
              <w:t>Det allmännas talan hos förvaltningsdomstol ska föras av</w:t>
            </w:r>
          </w:p>
          <w:p w14:paraId="3ADAF60F" w14:textId="77777777" w:rsidR="00F71CC6" w:rsidRDefault="00AB307F" w:rsidP="00F71CC6">
            <w:pPr>
              <w:pStyle w:val="Brdtextmedindrag"/>
              <w:rPr>
                <w:i/>
              </w:rPr>
            </w:pPr>
            <w:r>
              <w:rPr>
                <w:i/>
              </w:rPr>
              <w:t>1. den myndighet som utövar offentlig kontroll om det över</w:t>
            </w:r>
            <w:r>
              <w:rPr>
                <w:i/>
              </w:rPr>
              <w:softHyphen/>
              <w:t xml:space="preserve">klagade beslutet har meddelats av en organisation, </w:t>
            </w:r>
          </w:p>
          <w:p w14:paraId="7D1E6BD2" w14:textId="77777777" w:rsidR="00F71CC6" w:rsidRDefault="00AB307F" w:rsidP="00F71CC6">
            <w:pPr>
              <w:pStyle w:val="Brdtextmedindrag"/>
              <w:rPr>
                <w:i/>
              </w:rPr>
            </w:pPr>
            <w:r>
              <w:rPr>
                <w:i/>
              </w:rPr>
              <w:t>2. den myndighet som har förordnat den officiella veteri</w:t>
            </w:r>
            <w:r>
              <w:rPr>
                <w:i/>
              </w:rPr>
              <w:softHyphen/>
              <w:t>nären, eller</w:t>
            </w:r>
          </w:p>
          <w:p w14:paraId="131B5758" w14:textId="500E3FFB" w:rsidR="00F71CC6" w:rsidRDefault="00AB307F" w:rsidP="00F71CC6">
            <w:pPr>
              <w:pStyle w:val="Brdtextmedindrag"/>
              <w:rPr>
                <w:i/>
              </w:rPr>
            </w:pPr>
            <w:r>
              <w:rPr>
                <w:i/>
              </w:rPr>
              <w:t>3. den myndighet som har delegerat uppgiften att utöva offentlig kontroll eller annan offentlig verksamhet till ett organ eller till en fysisk person om det överklagade beslutet har med</w:t>
            </w:r>
            <w:r>
              <w:rPr>
                <w:i/>
              </w:rPr>
              <w:softHyphen/>
              <w:t>delats av ett sådant organ eller en sådan fysisk person.</w:t>
            </w:r>
          </w:p>
          <w:p w14:paraId="1AF28EC8" w14:textId="77777777" w:rsidR="00F71CC6" w:rsidRDefault="00AB307F" w:rsidP="00F71CC6">
            <w:pPr>
              <w:pStyle w:val="Brdtextmedindrag"/>
            </w:pPr>
            <w:r>
              <w:rPr>
                <w:i/>
              </w:rPr>
              <w:t>Bestämmelserna i lagen (1986:1142) om överklagande av beslut av enskilda organ med offentliga förvaltningsuppgifter ska gälla även för överklagande av beslut som har meddelats av en fysisk person.</w:t>
            </w:r>
          </w:p>
        </w:tc>
      </w:tr>
    </w:tbl>
    <w:p w14:paraId="7C533C22" w14:textId="77777777" w:rsidR="00F71CC6" w:rsidRDefault="00AB307F" w:rsidP="00F71CC6">
      <w:pPr>
        <w:pStyle w:val="Brdtextmedindrag"/>
      </w:pPr>
      <w:r>
        <w:br w:type="page"/>
      </w:r>
    </w:p>
    <w:p w14:paraId="6FC330E8" w14:textId="66E8640D" w:rsidR="00F71CC6" w:rsidRDefault="00F71CC6" w:rsidP="00F71CC6">
      <w:pPr>
        <w:pStyle w:val="Brdtextmedindrag"/>
      </w:pPr>
    </w:p>
    <w:p w14:paraId="2EA51008" w14:textId="77777777" w:rsidR="00F71CC6" w:rsidRDefault="00AB307F" w:rsidP="00F71CC6">
      <w:pPr>
        <w:pStyle w:val="Brdtextmedindrag"/>
        <w:ind w:firstLine="0"/>
        <w:jc w:val="center"/>
      </w:pPr>
      <w:r>
        <w:t>25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9B076D6" w14:textId="77777777" w:rsidTr="00F71CC6">
        <w:tc>
          <w:tcPr>
            <w:tcW w:w="2500" w:type="pct"/>
            <w:shd w:val="clear" w:color="auto" w:fill="auto"/>
            <w:tcMar>
              <w:left w:w="0" w:type="dxa"/>
            </w:tcMar>
          </w:tcPr>
          <w:p w14:paraId="0D64CE5D" w14:textId="77777777" w:rsidR="00F71CC6" w:rsidRDefault="00AB307F" w:rsidP="00F71CC6">
            <w:pPr>
              <w:pStyle w:val="Brdtextmedindrag"/>
            </w:pPr>
            <w:r>
              <w:t>Beslut enligt denna lag, enligt de föreskrifter som har med</w:t>
            </w:r>
            <w:r>
              <w:softHyphen/>
              <w:t xml:space="preserve">delats med stöd av lagen eller enligt de </w:t>
            </w:r>
            <w:r>
              <w:rPr>
                <w:i/>
              </w:rPr>
              <w:t>EG-bestämmelser</w:t>
            </w:r>
            <w:r>
              <w:t xml:space="preserve"> som kompletteras av lagen </w:t>
            </w:r>
            <w:r>
              <w:rPr>
                <w:i/>
              </w:rPr>
              <w:t>skall</w:t>
            </w:r>
            <w:r>
              <w:t xml:space="preserve"> gälla omedelbart, om inte något annat beslutas.</w:t>
            </w:r>
          </w:p>
        </w:tc>
        <w:tc>
          <w:tcPr>
            <w:tcW w:w="2500" w:type="pct"/>
            <w:shd w:val="clear" w:color="auto" w:fill="auto"/>
            <w:tcMar>
              <w:right w:w="0" w:type="dxa"/>
            </w:tcMar>
          </w:tcPr>
          <w:p w14:paraId="6F4D75E3" w14:textId="77777777" w:rsidR="00F71CC6" w:rsidRDefault="00AB307F" w:rsidP="00F71CC6">
            <w:pPr>
              <w:pStyle w:val="Brdtextmedindrag"/>
            </w:pPr>
            <w:r>
              <w:t>Beslut enligt denna lag, enligt de föreskrifter som har med</w:t>
            </w:r>
            <w:r>
              <w:softHyphen/>
              <w:t xml:space="preserve">delats med stöd av lagen eller enligt de </w:t>
            </w:r>
            <w:r>
              <w:rPr>
                <w:i/>
              </w:rPr>
              <w:t>EU-bestämmelser</w:t>
            </w:r>
            <w:r>
              <w:t xml:space="preserve"> som kompletteras av lagen, </w:t>
            </w:r>
            <w:r>
              <w:rPr>
                <w:i/>
              </w:rPr>
              <w:t>ska</w:t>
            </w:r>
            <w:r>
              <w:t xml:space="preserve"> gälla omedelbart om inte något annat beslutas.</w:t>
            </w:r>
          </w:p>
        </w:tc>
      </w:tr>
    </w:tbl>
    <w:p w14:paraId="51CB9C79" w14:textId="77777777" w:rsidR="00F71CC6" w:rsidRPr="00811E52" w:rsidRDefault="00AB307F" w:rsidP="00F71CC6">
      <w:pPr>
        <w:pStyle w:val="Slutstreck"/>
      </w:pPr>
      <w:r w:rsidRPr="00811E52">
        <w:t>                      </w:t>
      </w:r>
    </w:p>
    <w:p w14:paraId="0B3EB8A9" w14:textId="77777777" w:rsidR="00F71CC6" w:rsidRPr="006C495F" w:rsidRDefault="00AB307F" w:rsidP="00F71CC6">
      <w:pPr>
        <w:pStyle w:val="Brdtextmedindrag"/>
      </w:pPr>
      <w:r w:rsidRPr="006C495F">
        <w:t>Denna lag träder i kraft den 14 december 2019.</w:t>
      </w:r>
    </w:p>
    <w:p w14:paraId="003ED1B0" w14:textId="77777777" w:rsidR="00F71CC6" w:rsidRDefault="00F71CC6" w:rsidP="00F71CC6">
      <w:pPr>
        <w:pStyle w:val="Brdtextmedindrag"/>
        <w:sectPr w:rsidR="00F71CC6" w:rsidSect="00F71CC6">
          <w:headerReference w:type="even" r:id="rId112"/>
          <w:headerReference w:type="default" r:id="rId113"/>
          <w:footerReference w:type="even" r:id="rId114"/>
          <w:footerReference w:type="default" r:id="rId115"/>
          <w:footerReference w:type="first" r:id="rId116"/>
          <w:footnotePr>
            <w:numRestart w:val="eachSect"/>
          </w:footnotePr>
          <w:pgSz w:w="9356" w:h="13721" w:code="9"/>
          <w:pgMar w:top="794" w:right="2438" w:bottom="1191" w:left="1021" w:header="0" w:footer="709" w:gutter="0"/>
          <w:cols w:space="708"/>
          <w:docGrid w:linePitch="360"/>
        </w:sectPr>
      </w:pPr>
    </w:p>
    <w:p w14:paraId="04FEF973" w14:textId="77777777" w:rsidR="00F71CC6" w:rsidRDefault="00AB307F" w:rsidP="00F71CC6">
      <w:pPr>
        <w:pStyle w:val="Rubrik2utannumrering"/>
      </w:pPr>
      <w:r>
        <w:t>Förslag till lag om ändring i lagen (2006:807) om kontroll av husdjur, m.m.</w:t>
      </w:r>
    </w:p>
    <w:p w14:paraId="44B46035" w14:textId="77777777" w:rsidR="00F71CC6" w:rsidRPr="006C495F" w:rsidRDefault="00AB307F" w:rsidP="00F71CC6">
      <w:pPr>
        <w:overflowPunct w:val="0"/>
        <w:autoSpaceDE w:val="0"/>
        <w:autoSpaceDN w:val="0"/>
        <w:adjustRightInd w:val="0"/>
        <w:spacing w:after="0" w:line="240" w:lineRule="auto"/>
        <w:jc w:val="both"/>
        <w:textAlignment w:val="baseline"/>
        <w:rPr>
          <w:rFonts w:ascii="Times New Roman" w:hAnsi="Times New Roman"/>
          <w:sz w:val="20"/>
        </w:rPr>
      </w:pPr>
      <w:r w:rsidRPr="006C495F">
        <w:rPr>
          <w:rFonts w:ascii="Times New Roman" w:hAnsi="Times New Roman"/>
          <w:sz w:val="20"/>
        </w:rPr>
        <w:t>Härigenom föreskrivs i fråga om lagen (2006:807) om kontroll av husdjur, m.m.</w:t>
      </w:r>
    </w:p>
    <w:p w14:paraId="56DBB8A4" w14:textId="77777777" w:rsidR="00F71CC6" w:rsidRPr="006C495F" w:rsidRDefault="00AB307F" w:rsidP="00F71CC6">
      <w:pPr>
        <w:pStyle w:val="Brdtextmedindrag"/>
      </w:pPr>
      <w:r w:rsidRPr="006C495F">
        <w:rPr>
          <w:i/>
        </w:rPr>
        <w:t>dels</w:t>
      </w:r>
      <w:r w:rsidRPr="006C495F">
        <w:t xml:space="preserve"> att rubriken närmast före 9 § ska utgå,</w:t>
      </w:r>
    </w:p>
    <w:p w14:paraId="4647480A" w14:textId="77777777" w:rsidR="00F71CC6" w:rsidRPr="006C495F" w:rsidRDefault="00AB307F" w:rsidP="00F71CC6">
      <w:pPr>
        <w:pStyle w:val="Brdtextmedindrag"/>
      </w:pPr>
      <w:r w:rsidRPr="006C495F">
        <w:rPr>
          <w:i/>
        </w:rPr>
        <w:t>dels</w:t>
      </w:r>
      <w:r w:rsidRPr="006C495F">
        <w:t xml:space="preserve"> att 2, 8, 9, 10, 11</w:t>
      </w:r>
      <w:r w:rsidRPr="006C495F">
        <w:rPr>
          <w:rStyle w:val="BrdtextChar"/>
          <w:rFonts w:eastAsiaTheme="minorHAnsi"/>
        </w:rPr>
        <w:t>–</w:t>
      </w:r>
      <w:r w:rsidRPr="006C495F">
        <w:t>14, 16, 18 och 20 §§ och rubrikerna närmast före 2, 8 och 11 §§ ska ha följande lydelse,</w:t>
      </w:r>
    </w:p>
    <w:p w14:paraId="37A38704" w14:textId="3BFC5614" w:rsidR="00F71CC6" w:rsidRDefault="00AB307F" w:rsidP="00F71CC6">
      <w:pPr>
        <w:pStyle w:val="Brdtextmedindrag"/>
      </w:pPr>
      <w:r w:rsidRPr="006C495F">
        <w:rPr>
          <w:i/>
        </w:rPr>
        <w:t>dels</w:t>
      </w:r>
      <w:r w:rsidRPr="006C495F">
        <w:t xml:space="preserve"> att det ska införas fem nya paragrafer, 2 a</w:t>
      </w:r>
      <w:r>
        <w:t>,</w:t>
      </w:r>
      <w:r w:rsidRPr="006C495F">
        <w:t xml:space="preserve"> 9 a</w:t>
      </w:r>
      <w:r w:rsidRPr="006C495F">
        <w:rPr>
          <w:i/>
        </w:rPr>
        <w:t>–</w:t>
      </w:r>
      <w:r w:rsidRPr="006C495F">
        <w:t>9 c och 20 a §§, och närmast före 2 a, 9 a, 9 b och 9 c §§ nya rubriker av följande lydelse.</w:t>
      </w:r>
    </w:p>
    <w:p w14:paraId="5A7F0F3C"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01841F03" w14:textId="77777777" w:rsidTr="002603EF">
        <w:tc>
          <w:tcPr>
            <w:tcW w:w="2500" w:type="pct"/>
            <w:shd w:val="clear" w:color="auto" w:fill="auto"/>
            <w:tcMar>
              <w:left w:w="0" w:type="dxa"/>
            </w:tcMar>
          </w:tcPr>
          <w:p w14:paraId="4B360691"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72A6BBEB" w14:textId="77777777" w:rsidR="00F71CC6" w:rsidRPr="000E6F0B" w:rsidRDefault="00AB307F" w:rsidP="00F71CC6">
            <w:pPr>
              <w:pStyle w:val="Brdtext"/>
              <w:rPr>
                <w:i/>
              </w:rPr>
            </w:pPr>
            <w:r w:rsidRPr="000E6F0B">
              <w:rPr>
                <w:i/>
              </w:rPr>
              <w:t>Föreslagen lydelse</w:t>
            </w:r>
          </w:p>
        </w:tc>
      </w:tr>
      <w:tr w:rsidR="00F71CC6" w14:paraId="37D996DD" w14:textId="77777777" w:rsidTr="00F71CC6">
        <w:tc>
          <w:tcPr>
            <w:tcW w:w="2500" w:type="pct"/>
            <w:shd w:val="clear" w:color="auto" w:fill="auto"/>
            <w:tcMar>
              <w:left w:w="0" w:type="dxa"/>
            </w:tcMar>
          </w:tcPr>
          <w:p w14:paraId="0406F2CB" w14:textId="77777777" w:rsidR="00F71CC6" w:rsidRDefault="00AB307F" w:rsidP="00F71CC6">
            <w:pPr>
              <w:pStyle w:val="Rubrik4utannumrering"/>
            </w:pPr>
            <w:r>
              <w:rPr>
                <w:i/>
              </w:rPr>
              <w:t>EG-bestämmelser</w:t>
            </w:r>
            <w:r>
              <w:t xml:space="preserve"> som kompletteras av lagen</w:t>
            </w:r>
          </w:p>
        </w:tc>
        <w:tc>
          <w:tcPr>
            <w:tcW w:w="2500" w:type="pct"/>
            <w:shd w:val="clear" w:color="auto" w:fill="auto"/>
            <w:tcMar>
              <w:right w:w="0" w:type="dxa"/>
            </w:tcMar>
          </w:tcPr>
          <w:p w14:paraId="199D051B" w14:textId="77777777" w:rsidR="00F71CC6" w:rsidRDefault="00AB307F" w:rsidP="00F71CC6">
            <w:pPr>
              <w:pStyle w:val="Rubrik4utannumrering"/>
            </w:pPr>
            <w:r>
              <w:rPr>
                <w:i/>
              </w:rPr>
              <w:t>EU-bestämmelser</w:t>
            </w:r>
            <w:r>
              <w:t xml:space="preserve"> som kompletteras av lagen</w:t>
            </w:r>
          </w:p>
        </w:tc>
      </w:tr>
    </w:tbl>
    <w:p w14:paraId="317D7CD5" w14:textId="77777777" w:rsidR="00F71CC6" w:rsidRDefault="00F71CC6" w:rsidP="00F71CC6">
      <w:pPr>
        <w:pStyle w:val="Brdtextmedindrag"/>
        <w:jc w:val="center"/>
      </w:pPr>
    </w:p>
    <w:p w14:paraId="362ABFC3" w14:textId="77777777" w:rsidR="00F71CC6" w:rsidRPr="00C57856" w:rsidRDefault="00AB307F" w:rsidP="00F71CC6">
      <w:pPr>
        <w:pStyle w:val="Brdtextmedindrag"/>
        <w:jc w:val="center"/>
      </w:pPr>
      <w:r>
        <w:t>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99AA240" w14:textId="77777777" w:rsidTr="00F71CC6">
        <w:tc>
          <w:tcPr>
            <w:tcW w:w="2500" w:type="pct"/>
            <w:shd w:val="clear" w:color="auto" w:fill="auto"/>
            <w:tcMar>
              <w:left w:w="0" w:type="dxa"/>
            </w:tcMar>
          </w:tcPr>
          <w:p w14:paraId="210B6127" w14:textId="77777777" w:rsidR="00F71CC6" w:rsidRDefault="00AB307F" w:rsidP="00F71CC6">
            <w:pPr>
              <w:pStyle w:val="Brdtextmedindrag"/>
            </w:pPr>
            <w:r>
              <w:t xml:space="preserve">Lagen kompletterar sådana bestämmelser i </w:t>
            </w:r>
            <w:r>
              <w:rPr>
                <w:i/>
              </w:rPr>
              <w:t>EG-förordningar</w:t>
            </w:r>
          </w:p>
          <w:p w14:paraId="4C9AC951" w14:textId="77777777" w:rsidR="00F71CC6" w:rsidRDefault="00AB307F" w:rsidP="00F71CC6">
            <w:pPr>
              <w:pStyle w:val="Brdtextmedindrag"/>
              <w:ind w:firstLine="0"/>
            </w:pPr>
            <w:r>
              <w:t>(</w:t>
            </w:r>
            <w:r>
              <w:rPr>
                <w:i/>
              </w:rPr>
              <w:t>EG-bestämmelser</w:t>
            </w:r>
            <w:r>
              <w:t xml:space="preserve">) som har samma syfte som lagen. Regeringen </w:t>
            </w:r>
            <w:r>
              <w:rPr>
                <w:i/>
              </w:rPr>
              <w:t>skall</w:t>
            </w:r>
            <w:r>
              <w:t xml:space="preserve"> i Svensk författningssamling </w:t>
            </w:r>
            <w:r>
              <w:rPr>
                <w:i/>
              </w:rPr>
              <w:t>ge till känna</w:t>
            </w:r>
            <w:r>
              <w:t xml:space="preserve"> vilka grundförordningar som avses.</w:t>
            </w:r>
          </w:p>
          <w:p w14:paraId="692A1272" w14:textId="77777777" w:rsidR="00F71CC6" w:rsidRDefault="00AB307F" w:rsidP="00F71CC6">
            <w:pPr>
              <w:pStyle w:val="Brdtextmedindrag"/>
            </w:pPr>
            <w:r>
              <w:t xml:space="preserve">I fråga om </w:t>
            </w:r>
            <w:r>
              <w:rPr>
                <w:i/>
              </w:rPr>
              <w:t>EG-bestämmelser</w:t>
            </w:r>
            <w:r>
              <w:t xml:space="preserve"> som faller inom flera lagars tillämpningsområde tillkännager regeringen på samma sätt som i första stycket vilka bestäm</w:t>
            </w:r>
            <w:r>
              <w:softHyphen/>
              <w:t>melser som kompletteras av denna lag.</w:t>
            </w:r>
          </w:p>
          <w:p w14:paraId="0E12A072" w14:textId="77777777" w:rsidR="00F71CC6" w:rsidRDefault="00AB307F" w:rsidP="00F71CC6">
            <w:pPr>
              <w:pStyle w:val="Brdtextmedindrag"/>
            </w:pPr>
            <w:r>
              <w:t>Regeringen eller den mynd</w:t>
            </w:r>
            <w:r>
              <w:softHyphen/>
              <w:t>ig</w:t>
            </w:r>
            <w:r>
              <w:softHyphen/>
            </w:r>
            <w:r>
              <w:softHyphen/>
              <w:t>het som regeringen bestäm</w:t>
            </w:r>
            <w:r>
              <w:softHyphen/>
              <w:t>mer får meddela före</w:t>
            </w:r>
            <w:r>
              <w:softHyphen/>
              <w:t xml:space="preserve">skrifter eller i det enskilda fallet fatta beslut som behövs </w:t>
            </w:r>
            <w:r>
              <w:rPr>
                <w:i/>
              </w:rPr>
              <w:t>som komplettering av</w:t>
            </w:r>
            <w:r>
              <w:t xml:space="preserve"> </w:t>
            </w:r>
            <w:r>
              <w:rPr>
                <w:i/>
              </w:rPr>
              <w:t>EG-bestäm</w:t>
            </w:r>
            <w:r>
              <w:rPr>
                <w:i/>
              </w:rPr>
              <w:softHyphen/>
              <w:t>melserna</w:t>
            </w:r>
            <w:r>
              <w:t>.</w:t>
            </w:r>
          </w:p>
        </w:tc>
        <w:tc>
          <w:tcPr>
            <w:tcW w:w="2500" w:type="pct"/>
            <w:shd w:val="clear" w:color="auto" w:fill="auto"/>
            <w:tcMar>
              <w:right w:w="0" w:type="dxa"/>
            </w:tcMar>
          </w:tcPr>
          <w:p w14:paraId="7BA1E0A5" w14:textId="77777777" w:rsidR="00F71CC6" w:rsidRDefault="00AB307F" w:rsidP="00F71CC6">
            <w:pPr>
              <w:pStyle w:val="Brdtextmedindrag"/>
            </w:pPr>
            <w:r>
              <w:t xml:space="preserve">Lagen kompletterar sådana bestämmelser i </w:t>
            </w:r>
            <w:r>
              <w:rPr>
                <w:i/>
              </w:rPr>
              <w:t>EU-förordningar</w:t>
            </w:r>
          </w:p>
          <w:p w14:paraId="0C3412BB" w14:textId="77777777" w:rsidR="00F71CC6" w:rsidRDefault="00AB307F" w:rsidP="00F71CC6">
            <w:pPr>
              <w:pStyle w:val="Brdtextmedindrag"/>
              <w:ind w:firstLine="0"/>
            </w:pPr>
            <w:r>
              <w:t>(</w:t>
            </w:r>
            <w:r>
              <w:rPr>
                <w:i/>
              </w:rPr>
              <w:t>EU-bestämmelser</w:t>
            </w:r>
            <w:r>
              <w:t xml:space="preserve">) som har samma syfte som lagen. Regeringen </w:t>
            </w:r>
            <w:r>
              <w:rPr>
                <w:i/>
              </w:rPr>
              <w:t>ska</w:t>
            </w:r>
            <w:r>
              <w:t xml:space="preserve"> i Svensk författningssamling </w:t>
            </w:r>
            <w:r>
              <w:rPr>
                <w:i/>
              </w:rPr>
              <w:t>tillkännage</w:t>
            </w:r>
            <w:r>
              <w:t xml:space="preserve"> vilka grundförordningar som avses.</w:t>
            </w:r>
          </w:p>
          <w:p w14:paraId="44BF3BEB" w14:textId="77777777" w:rsidR="00F71CC6" w:rsidRDefault="00AB307F" w:rsidP="00F71CC6">
            <w:pPr>
              <w:pStyle w:val="Brdtextmedindrag"/>
            </w:pPr>
            <w:r>
              <w:t xml:space="preserve">I fråga om </w:t>
            </w:r>
            <w:r>
              <w:rPr>
                <w:i/>
              </w:rPr>
              <w:t>EU-bestämmelser</w:t>
            </w:r>
            <w:r>
              <w:t xml:space="preserve"> som faller inom flera lagars tillämpningsområde tillkännager regeringen på samma sätt som i första stycket vilka bestäm</w:t>
            </w:r>
            <w:r>
              <w:softHyphen/>
              <w:t>melser som kompletteras av denna lag.</w:t>
            </w:r>
          </w:p>
          <w:p w14:paraId="776A71BF" w14:textId="77777777" w:rsidR="00F71CC6" w:rsidRDefault="00AB307F" w:rsidP="00F71CC6">
            <w:pPr>
              <w:pStyle w:val="Brdtextmedindrag"/>
            </w:pPr>
            <w:r>
              <w:t>Regeringen eller den mynd</w:t>
            </w:r>
            <w:r>
              <w:softHyphen/>
              <w:t>ig</w:t>
            </w:r>
            <w:r>
              <w:softHyphen/>
              <w:t>het som regeringen bestäm</w:t>
            </w:r>
            <w:r>
              <w:softHyphen/>
              <w:t>mer får meddela före</w:t>
            </w:r>
            <w:r>
              <w:softHyphen/>
              <w:t xml:space="preserve">skrifter eller i det enskilda fallet fatta beslut som behövs </w:t>
            </w:r>
            <w:r>
              <w:rPr>
                <w:i/>
              </w:rPr>
              <w:t>för att komplettera</w:t>
            </w:r>
            <w:r>
              <w:t xml:space="preserve"> </w:t>
            </w:r>
            <w:r>
              <w:rPr>
                <w:i/>
              </w:rPr>
              <w:t>EU-bestämmelserna.</w:t>
            </w:r>
          </w:p>
        </w:tc>
      </w:tr>
      <w:tr w:rsidR="00F71CC6" w14:paraId="18A0C076" w14:textId="77777777" w:rsidTr="00F71CC6">
        <w:tc>
          <w:tcPr>
            <w:tcW w:w="2500" w:type="pct"/>
            <w:shd w:val="clear" w:color="auto" w:fill="auto"/>
            <w:tcMar>
              <w:left w:w="0" w:type="dxa"/>
            </w:tcMar>
          </w:tcPr>
          <w:p w14:paraId="4C4F4073" w14:textId="77777777" w:rsidR="00F71CC6" w:rsidRDefault="00F71CC6" w:rsidP="00F71CC6">
            <w:pPr>
              <w:pStyle w:val="Brdtextmedindrag"/>
            </w:pPr>
          </w:p>
        </w:tc>
        <w:tc>
          <w:tcPr>
            <w:tcW w:w="2500" w:type="pct"/>
            <w:shd w:val="clear" w:color="auto" w:fill="auto"/>
            <w:tcMar>
              <w:right w:w="0" w:type="dxa"/>
            </w:tcMar>
          </w:tcPr>
          <w:p w14:paraId="17685565" w14:textId="77777777" w:rsidR="00F71CC6" w:rsidRDefault="00F71CC6" w:rsidP="00F71CC6">
            <w:pPr>
              <w:pStyle w:val="Brdtextmedindrag"/>
            </w:pPr>
          </w:p>
        </w:tc>
      </w:tr>
      <w:tr w:rsidR="00F71CC6" w14:paraId="75D24094" w14:textId="77777777" w:rsidTr="00F71CC6">
        <w:tc>
          <w:tcPr>
            <w:tcW w:w="2500" w:type="pct"/>
            <w:shd w:val="clear" w:color="auto" w:fill="auto"/>
            <w:tcMar>
              <w:left w:w="0" w:type="dxa"/>
            </w:tcMar>
          </w:tcPr>
          <w:p w14:paraId="6A042E41" w14:textId="77777777" w:rsidR="00F71CC6" w:rsidRDefault="00F71CC6" w:rsidP="00F71CC6">
            <w:pPr>
              <w:pStyle w:val="Brdtextmedindrag"/>
            </w:pPr>
          </w:p>
        </w:tc>
        <w:tc>
          <w:tcPr>
            <w:tcW w:w="2500" w:type="pct"/>
            <w:shd w:val="clear" w:color="auto" w:fill="auto"/>
            <w:tcMar>
              <w:right w:w="0" w:type="dxa"/>
            </w:tcMar>
          </w:tcPr>
          <w:p w14:paraId="3D6F6714" w14:textId="77777777" w:rsidR="00F71CC6" w:rsidRPr="00485D97" w:rsidRDefault="00AB307F" w:rsidP="00F71CC6">
            <w:pPr>
              <w:pStyle w:val="Rubrik4utannumrering"/>
              <w:rPr>
                <w:i/>
                <w:iCs/>
              </w:rPr>
            </w:pPr>
            <w:r w:rsidRPr="00485D97">
              <w:rPr>
                <w:i/>
                <w:iCs/>
              </w:rPr>
              <w:t>Ord och uttryck</w:t>
            </w:r>
          </w:p>
        </w:tc>
      </w:tr>
      <w:tr w:rsidR="00F71CC6" w14:paraId="3FD4A1D0" w14:textId="77777777" w:rsidTr="00F71CC6">
        <w:tc>
          <w:tcPr>
            <w:tcW w:w="2500" w:type="pct"/>
            <w:shd w:val="clear" w:color="auto" w:fill="auto"/>
            <w:tcMar>
              <w:left w:w="0" w:type="dxa"/>
            </w:tcMar>
          </w:tcPr>
          <w:p w14:paraId="1E047790" w14:textId="77777777" w:rsidR="00F71CC6" w:rsidRDefault="00F71CC6" w:rsidP="00F71CC6">
            <w:pPr>
              <w:pStyle w:val="Brdtext"/>
            </w:pPr>
          </w:p>
        </w:tc>
        <w:tc>
          <w:tcPr>
            <w:tcW w:w="2500" w:type="pct"/>
            <w:shd w:val="clear" w:color="auto" w:fill="auto"/>
            <w:tcMar>
              <w:right w:w="0" w:type="dxa"/>
            </w:tcMar>
          </w:tcPr>
          <w:p w14:paraId="40C11371" w14:textId="77777777" w:rsidR="00F71CC6" w:rsidRDefault="00F71CC6" w:rsidP="00F71CC6">
            <w:pPr>
              <w:pStyle w:val="Brdtext"/>
              <w:rPr>
                <w:i/>
              </w:rPr>
            </w:pPr>
          </w:p>
          <w:p w14:paraId="2C6B844A" w14:textId="381CB7B9" w:rsidR="00F71CC6" w:rsidRPr="00FE0FBA" w:rsidRDefault="00AB307F" w:rsidP="00F71CC6">
            <w:pPr>
              <w:pStyle w:val="Brdtext"/>
              <w:rPr>
                <w:i/>
              </w:rPr>
            </w:pPr>
            <w:r w:rsidRPr="00FE0FBA">
              <w:rPr>
                <w:i/>
              </w:rPr>
              <w:t xml:space="preserve">2 a § </w:t>
            </w:r>
          </w:p>
          <w:p w14:paraId="33BECE78" w14:textId="77777777" w:rsidR="00F71CC6" w:rsidRPr="00FE0FBA" w:rsidRDefault="00AB307F" w:rsidP="00F71CC6">
            <w:pPr>
              <w:pStyle w:val="Brdtextmedindrag"/>
              <w:rPr>
                <w:i/>
                <w:iCs/>
              </w:rPr>
            </w:pPr>
            <w:r w:rsidRPr="00FE0FBA">
              <w:rPr>
                <w:i/>
                <w:iCs/>
              </w:rPr>
              <w:t>I denna lag betyder</w:t>
            </w:r>
          </w:p>
          <w:p w14:paraId="3A03A54A" w14:textId="77777777" w:rsidR="00F71CC6" w:rsidRPr="00FE0FBA" w:rsidRDefault="00AB307F" w:rsidP="00F71CC6">
            <w:pPr>
              <w:pStyle w:val="Brdtextmedindrag"/>
              <w:rPr>
                <w:i/>
                <w:iCs/>
              </w:rPr>
            </w:pPr>
            <w:r w:rsidRPr="00FE0FBA">
              <w:rPr>
                <w:i/>
                <w:iCs/>
              </w:rPr>
              <w:t>1. uttrycket offentlig kontroll</w:t>
            </w:r>
          </w:p>
          <w:p w14:paraId="38E8DD9A" w14:textId="77777777" w:rsidR="00F71CC6" w:rsidRPr="00FE0FBA" w:rsidRDefault="00AB307F" w:rsidP="00F71CC6">
            <w:pPr>
              <w:pStyle w:val="Brdtextmedindrag"/>
            </w:pPr>
            <w:r w:rsidRPr="00FE0FBA">
              <w:rPr>
                <w:i/>
                <w:iCs/>
              </w:rPr>
              <w:t>a) offentlig kontroll enligt   Europaparla</w:t>
            </w:r>
            <w:r w:rsidRPr="00FE0FBA">
              <w:rPr>
                <w:i/>
                <w:iCs/>
              </w:rPr>
              <w:softHyphen/>
              <w:t>mentets och rådets förordning (EU) 2017/625 av den 15 mars 2017 om offentlig kontroll och annan offentlig</w:t>
            </w:r>
            <w:r w:rsidRPr="00FE0FBA">
              <w:rPr>
                <w:rFonts w:ascii="OrigGarmnd BT" w:hAnsi="OrigGarmnd BT"/>
                <w:i/>
                <w:iCs/>
              </w:rPr>
              <w:t xml:space="preserve"> </w:t>
            </w:r>
            <w:r w:rsidRPr="00FE0FBA">
              <w:rPr>
                <w:i/>
                <w:iCs/>
              </w:rPr>
              <w:t>verk</w:t>
            </w:r>
            <w:r w:rsidRPr="00FE0FBA">
              <w:rPr>
                <w:i/>
                <w:iCs/>
              </w:rPr>
              <w:softHyphen/>
              <w:t>samhet för att säkerställa tillämp</w:t>
            </w:r>
            <w:r w:rsidRPr="00FE0FBA">
              <w:rPr>
                <w:i/>
                <w:iCs/>
              </w:rPr>
              <w:softHyphen/>
              <w:t>ningen av livsmedels- och foder</w:t>
            </w:r>
            <w:r w:rsidRPr="00FE0FBA">
              <w:rPr>
                <w:i/>
                <w:iCs/>
              </w:rPr>
              <w:softHyphen/>
              <w:t>lagstiftningen och av bestäm</w:t>
            </w:r>
            <w:r w:rsidRPr="00FE0FBA">
              <w:rPr>
                <w:i/>
                <w:iCs/>
              </w:rPr>
              <w:softHyphen/>
              <w:t>melser om djurs hälsa och djurskydd, växtskydd och växt</w:t>
            </w:r>
            <w:r w:rsidRPr="00FE0FBA">
              <w:rPr>
                <w:i/>
                <w:iCs/>
              </w:rPr>
              <w:softHyphen/>
              <w:t>skyddsmedel samt om ändring av Europaparla</w:t>
            </w:r>
            <w:r w:rsidRPr="00FE0FBA">
              <w:rPr>
                <w:i/>
                <w:iCs/>
              </w:rPr>
              <w:softHyphen/>
              <w:t>mentets och rådets förordningar (EG) nr 999/2001, (EG) nr 396/2005, (EG) nr 1069/2009, (EG) nr 1107/2009, (EU) nr 1151/2012, (EU) nr 652/2014, (EU) 2016/429 och (EU) 2016/2031, rådets förord</w:t>
            </w:r>
            <w:r w:rsidRPr="00FE0FBA">
              <w:rPr>
                <w:i/>
                <w:iCs/>
              </w:rPr>
              <w:softHyphen/>
              <w:t>ningar (EG) nr 1/2005 och (EG) nr 1099/2009 och rådets direktiv 98/58/EG, 1999/74/EG, 2007/43/EG,</w:t>
            </w:r>
            <w:r>
              <w:rPr>
                <w:i/>
                <w:iCs/>
              </w:rPr>
              <w:t xml:space="preserve"> </w:t>
            </w:r>
            <w:r w:rsidRPr="00FE0FBA">
              <w:rPr>
                <w:i/>
                <w:iCs/>
              </w:rPr>
              <w:t>2008/119/EG och 2008/120/EG och om upphä</w:t>
            </w:r>
            <w:r w:rsidRPr="00FE0FBA">
              <w:rPr>
                <w:i/>
                <w:iCs/>
              </w:rPr>
              <w:softHyphen/>
              <w:t>vande av Europaparla</w:t>
            </w:r>
            <w:r w:rsidRPr="00FE0FBA">
              <w:rPr>
                <w:i/>
                <w:iCs/>
              </w:rPr>
              <w:softHyphen/>
              <w:t>mentets och rådets förordningar (EG) nr 854/2004 och (EG) nr 882/2004, rådets direktiv89/608/EEG, 89/662/EEG, 90/425/EEG, 91/496/EEG, 96/23/EG, 96/93/EG och 97/78/EG samt rådets beslut 92/438/EEG, och</w:t>
            </w:r>
          </w:p>
          <w:p w14:paraId="588A2EFE" w14:textId="7E46706E" w:rsidR="00F71CC6" w:rsidRPr="00BD6DD0" w:rsidRDefault="00AB307F" w:rsidP="00F71CC6">
            <w:pPr>
              <w:pStyle w:val="Brdtextmedindrag"/>
              <w:rPr>
                <w:i/>
                <w:iCs/>
              </w:rPr>
            </w:pPr>
            <w:r w:rsidRPr="00BD6DD0">
              <w:rPr>
                <w:i/>
                <w:iCs/>
              </w:rPr>
              <w:t>b) offentlig kontroll enligt Europaparlamentets och rådets förordning (EU) 2016/1012 av den 8</w:t>
            </w:r>
            <w:r>
              <w:rPr>
                <w:i/>
                <w:iCs/>
              </w:rPr>
              <w:t> </w:t>
            </w:r>
            <w:r w:rsidRPr="00BD6DD0">
              <w:rPr>
                <w:i/>
                <w:iCs/>
              </w:rPr>
              <w:t>juni 2016 om avelstekniska och genealogiska villkor för avel, handel med och införsel till unionen av renrasiga avelsdjur, hybridavelssvin och avelsmaterial från dem och om ändring av förordning (EU) nr 652/2014, rådets direktiv 89/608/EEG och 90/425/EEG och om upp</w:t>
            </w:r>
            <w:r w:rsidRPr="00BD6DD0">
              <w:rPr>
                <w:i/>
                <w:iCs/>
              </w:rPr>
              <w:softHyphen/>
              <w:t>hävande av vissa akter med avseende på djuravel (förordningen om djuravel,</w:t>
            </w:r>
          </w:p>
          <w:p w14:paraId="48399C24" w14:textId="77777777" w:rsidR="00F71CC6" w:rsidRPr="00812904" w:rsidRDefault="00AB307F" w:rsidP="00F71CC6">
            <w:pPr>
              <w:pStyle w:val="Brdtextmedindrag"/>
              <w:rPr>
                <w:i/>
                <w:iCs/>
              </w:rPr>
            </w:pPr>
            <w:r w:rsidRPr="00812904">
              <w:rPr>
                <w:i/>
                <w:iCs/>
              </w:rPr>
              <w:t>2. uttrycket annan offentlig verksamhet</w:t>
            </w:r>
          </w:p>
          <w:p w14:paraId="6527F10F" w14:textId="363DC745" w:rsidR="00F71CC6" w:rsidRPr="00812904" w:rsidRDefault="00AB307F" w:rsidP="00F71CC6">
            <w:pPr>
              <w:pStyle w:val="Brdtextmedindrag"/>
              <w:rPr>
                <w:i/>
                <w:iCs/>
              </w:rPr>
            </w:pPr>
            <w:r w:rsidRPr="00812904">
              <w:rPr>
                <w:i/>
                <w:iCs/>
              </w:rPr>
              <w:t>a) annan offentlig verksamhet enligt förordning (EU) 2017/625, och</w:t>
            </w:r>
          </w:p>
          <w:p w14:paraId="4857C070" w14:textId="77777777" w:rsidR="00F71CC6" w:rsidRPr="00812904" w:rsidRDefault="00AB307F" w:rsidP="00F71CC6">
            <w:pPr>
              <w:pStyle w:val="Brdtextmedindrag"/>
              <w:rPr>
                <w:i/>
                <w:iCs/>
              </w:rPr>
            </w:pPr>
            <w:r w:rsidRPr="00812904">
              <w:rPr>
                <w:i/>
                <w:iCs/>
              </w:rPr>
              <w:t xml:space="preserve">b) annan offentlig verksamhet enligt förordning (EU) 2016/2012, </w:t>
            </w:r>
          </w:p>
          <w:p w14:paraId="697E696B" w14:textId="3F7C1511" w:rsidR="00F71CC6" w:rsidRDefault="00AB307F" w:rsidP="00F71CC6">
            <w:pPr>
              <w:pStyle w:val="Brdtextmedindrag"/>
            </w:pPr>
            <w:r w:rsidRPr="00812904">
              <w:rPr>
                <w:i/>
                <w:iCs/>
              </w:rPr>
              <w:t>3.</w:t>
            </w:r>
            <w:r>
              <w:rPr>
                <w:i/>
                <w:iCs/>
              </w:rPr>
              <w:t> </w:t>
            </w:r>
            <w:r w:rsidRPr="00812904">
              <w:rPr>
                <w:i/>
                <w:iCs/>
              </w:rPr>
              <w:t>uttrycket organ med delege</w:t>
            </w:r>
            <w:r w:rsidRPr="00812904">
              <w:rPr>
                <w:i/>
                <w:iCs/>
              </w:rPr>
              <w:softHyphen/>
              <w:t>rade uppgifter samma sak som i förordning (EU) 2017/625.</w:t>
            </w:r>
          </w:p>
          <w:p w14:paraId="319F1AD1" w14:textId="1640FC27" w:rsidR="00F71CC6" w:rsidRPr="00485D97" w:rsidRDefault="00F71CC6" w:rsidP="00F71CC6">
            <w:pPr>
              <w:overflowPunct w:val="0"/>
              <w:autoSpaceDE w:val="0"/>
              <w:autoSpaceDN w:val="0"/>
              <w:adjustRightInd w:val="0"/>
              <w:spacing w:after="0" w:line="240" w:lineRule="auto"/>
              <w:ind w:firstLine="321"/>
              <w:jc w:val="both"/>
              <w:textAlignment w:val="baseline"/>
              <w:rPr>
                <w:rFonts w:ascii="OrigGarmnd BT" w:hAnsi="OrigGarmnd BT"/>
                <w:i/>
              </w:rPr>
            </w:pPr>
          </w:p>
        </w:tc>
      </w:tr>
      <w:tr w:rsidR="00F71CC6" w14:paraId="44FA38BA" w14:textId="77777777" w:rsidTr="00F71CC6">
        <w:tc>
          <w:tcPr>
            <w:tcW w:w="2500" w:type="pct"/>
            <w:shd w:val="clear" w:color="auto" w:fill="auto"/>
            <w:tcMar>
              <w:left w:w="0" w:type="dxa"/>
            </w:tcMar>
          </w:tcPr>
          <w:p w14:paraId="28D065A4" w14:textId="77777777" w:rsidR="00F71CC6" w:rsidRDefault="00AB307F" w:rsidP="00F71CC6">
            <w:pPr>
              <w:pStyle w:val="Rubrik4utannumrering"/>
            </w:pPr>
            <w:r>
              <w:t>Kontrollmyndigheternas offentliga kontroll</w:t>
            </w:r>
          </w:p>
        </w:tc>
        <w:tc>
          <w:tcPr>
            <w:tcW w:w="2500" w:type="pct"/>
            <w:shd w:val="clear" w:color="auto" w:fill="auto"/>
            <w:tcMar>
              <w:right w:w="0" w:type="dxa"/>
            </w:tcMar>
          </w:tcPr>
          <w:p w14:paraId="5DD81067" w14:textId="77777777" w:rsidR="00F71CC6" w:rsidRPr="00FE0FBA" w:rsidRDefault="00AB307F" w:rsidP="00F71CC6">
            <w:pPr>
              <w:pStyle w:val="Rubrik4utannumrering"/>
              <w:rPr>
                <w:i/>
              </w:rPr>
            </w:pPr>
            <w:r>
              <w:t>Offentlig kontroll och annan offentlig verksamhet</w:t>
            </w:r>
          </w:p>
        </w:tc>
      </w:tr>
    </w:tbl>
    <w:p w14:paraId="0E596461" w14:textId="77777777" w:rsidR="00F71CC6" w:rsidRDefault="00F71CC6" w:rsidP="00F71CC6">
      <w:pPr>
        <w:pStyle w:val="Brdtextmedindrag"/>
        <w:jc w:val="center"/>
      </w:pPr>
    </w:p>
    <w:p w14:paraId="4E5F1455" w14:textId="17896E4E" w:rsidR="00F71CC6" w:rsidRDefault="00AB307F" w:rsidP="00F71CC6">
      <w:pPr>
        <w:pStyle w:val="Brdtextmedindrag"/>
        <w:jc w:val="center"/>
      </w:pPr>
      <w:r>
        <w:t>8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81393D0" w14:textId="77777777" w:rsidTr="00F71CC6">
        <w:tc>
          <w:tcPr>
            <w:tcW w:w="2500" w:type="pct"/>
            <w:shd w:val="clear" w:color="auto" w:fill="auto"/>
            <w:tcMar>
              <w:left w:w="0" w:type="dxa"/>
            </w:tcMar>
          </w:tcPr>
          <w:p w14:paraId="6564DF0D" w14:textId="77777777" w:rsidR="00F71CC6" w:rsidRDefault="00AB307F" w:rsidP="00F71CC6">
            <w:pPr>
              <w:pStyle w:val="Brdtextmedindrag"/>
            </w:pPr>
            <w:r w:rsidRPr="00FC533F">
              <w:t xml:space="preserve">Offentlig kontroll </w:t>
            </w:r>
            <w:r w:rsidRPr="00FC533F">
              <w:rPr>
                <w:i/>
              </w:rPr>
              <w:t>av efter</w:t>
            </w:r>
            <w:r w:rsidRPr="00FC533F">
              <w:rPr>
                <w:i/>
              </w:rPr>
              <w:softHyphen/>
              <w:t>levnaden av denna lag, de före</w:t>
            </w:r>
            <w:r w:rsidRPr="00FC533F">
              <w:rPr>
                <w:i/>
              </w:rPr>
              <w:softHyphen/>
              <w:t>skrifter och beslut som har med</w:t>
            </w:r>
            <w:r w:rsidRPr="00FC533F">
              <w:rPr>
                <w:i/>
              </w:rPr>
              <w:softHyphen/>
              <w:t>de</w:t>
            </w:r>
            <w:r w:rsidRPr="00FC533F">
              <w:rPr>
                <w:i/>
              </w:rPr>
              <w:softHyphen/>
              <w:t>lats med stöd av lagen, de EG-be</w:t>
            </w:r>
            <w:r w:rsidRPr="00FC533F">
              <w:rPr>
                <w:i/>
              </w:rPr>
              <w:softHyphen/>
              <w:t>stämmelser som kompletteras av lagen och de beslut som har med</w:t>
            </w:r>
            <w:r w:rsidRPr="00FC533F">
              <w:rPr>
                <w:i/>
              </w:rPr>
              <w:softHyphen/>
              <w:t>delats med stöd av EG-be</w:t>
            </w:r>
            <w:r w:rsidRPr="00FC533F">
              <w:rPr>
                <w:i/>
              </w:rPr>
              <w:softHyphen/>
              <w:t>stäm</w:t>
            </w:r>
            <w:r w:rsidRPr="00FC533F">
              <w:rPr>
                <w:i/>
              </w:rPr>
              <w:softHyphen/>
              <w:t xml:space="preserve">melserna </w:t>
            </w:r>
            <w:r w:rsidRPr="00FC533F">
              <w:t>utövas av Jord</w:t>
            </w:r>
            <w:r w:rsidRPr="00FC533F">
              <w:softHyphen/>
              <w:t>bruks</w:t>
            </w:r>
            <w:r w:rsidRPr="00FC533F">
              <w:softHyphen/>
              <w:t xml:space="preserve">verket och länsstyrelserna </w:t>
            </w:r>
            <w:r w:rsidRPr="00FC533F">
              <w:rPr>
                <w:i/>
              </w:rPr>
              <w:t>i en</w:t>
            </w:r>
            <w:r w:rsidRPr="00FC533F">
              <w:rPr>
                <w:i/>
              </w:rPr>
              <w:softHyphen/>
              <w:t>lighet med vad regeringen be</w:t>
            </w:r>
            <w:r w:rsidRPr="00FC533F">
              <w:rPr>
                <w:i/>
              </w:rPr>
              <w:softHyphen/>
              <w:t>stäm</w:t>
            </w:r>
            <w:r w:rsidRPr="00FC533F">
              <w:rPr>
                <w:i/>
              </w:rPr>
              <w:softHyphen/>
              <w:t>mer</w:t>
            </w:r>
            <w:r>
              <w:rPr>
                <w:rFonts w:ascii="OrigGarmnd BT" w:hAnsi="OrigGarmnd BT"/>
                <w:i/>
              </w:rPr>
              <w:t>.</w:t>
            </w:r>
          </w:p>
        </w:tc>
        <w:tc>
          <w:tcPr>
            <w:tcW w:w="2500" w:type="pct"/>
            <w:shd w:val="clear" w:color="auto" w:fill="auto"/>
            <w:tcMar>
              <w:right w:w="0" w:type="dxa"/>
            </w:tcMar>
          </w:tcPr>
          <w:p w14:paraId="69CDD28E" w14:textId="77777777" w:rsidR="00F71CC6" w:rsidRPr="00FC533F" w:rsidRDefault="00AB307F" w:rsidP="00F71CC6">
            <w:pPr>
              <w:pStyle w:val="Brdtextmedindrag"/>
            </w:pPr>
            <w:r w:rsidRPr="00FC533F">
              <w:t>Offentlig kontroll utövas av Jord</w:t>
            </w:r>
            <w:r w:rsidRPr="00FC533F">
              <w:softHyphen/>
              <w:t>bruksverket och länssty</w:t>
            </w:r>
            <w:r w:rsidRPr="00FC533F">
              <w:softHyphen/>
              <w:t>relserna.</w:t>
            </w:r>
          </w:p>
        </w:tc>
      </w:tr>
      <w:tr w:rsidR="00F71CC6" w14:paraId="12FF5A06" w14:textId="77777777" w:rsidTr="00F71CC6">
        <w:tc>
          <w:tcPr>
            <w:tcW w:w="2500" w:type="pct"/>
            <w:shd w:val="clear" w:color="auto" w:fill="auto"/>
            <w:tcMar>
              <w:left w:w="0" w:type="dxa"/>
            </w:tcMar>
          </w:tcPr>
          <w:p w14:paraId="421A6090" w14:textId="77777777" w:rsidR="00F71CC6" w:rsidRPr="00FC533F" w:rsidRDefault="00F71CC6" w:rsidP="00F71CC6">
            <w:pPr>
              <w:pStyle w:val="Brdtextmedindrag"/>
            </w:pPr>
          </w:p>
        </w:tc>
        <w:tc>
          <w:tcPr>
            <w:tcW w:w="2500" w:type="pct"/>
            <w:shd w:val="clear" w:color="auto" w:fill="auto"/>
            <w:tcMar>
              <w:right w:w="0" w:type="dxa"/>
            </w:tcMar>
          </w:tcPr>
          <w:p w14:paraId="08F75187" w14:textId="77777777" w:rsidR="00F71CC6" w:rsidRPr="00FC533F" w:rsidRDefault="00AB307F" w:rsidP="00F71CC6">
            <w:pPr>
              <w:pStyle w:val="Brdtextmedindrag"/>
            </w:pPr>
            <w:r w:rsidRPr="00FC533F">
              <w:rPr>
                <w:i/>
              </w:rPr>
              <w:t>Kontrollmyndigheterna utför även annan offentlig verk</w:t>
            </w:r>
            <w:r w:rsidRPr="00FC533F">
              <w:rPr>
                <w:i/>
              </w:rPr>
              <w:softHyphen/>
              <w:t>samhet</w:t>
            </w:r>
            <w:r>
              <w:rPr>
                <w:rFonts w:ascii="OrigGarmnd BT" w:hAnsi="OrigGarmnd BT"/>
                <w:i/>
              </w:rPr>
              <w:t>.</w:t>
            </w:r>
          </w:p>
        </w:tc>
      </w:tr>
    </w:tbl>
    <w:p w14:paraId="64130C5E" w14:textId="53C3544D" w:rsidR="00F71CC6" w:rsidRDefault="00AB307F" w:rsidP="00F71CC6">
      <w:pPr>
        <w:pStyle w:val="Brdtext"/>
        <w:spacing w:before="230"/>
        <w:jc w:val="center"/>
      </w:pPr>
      <w:r>
        <w:t>9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72FB5E7" w14:textId="77777777" w:rsidTr="00F71CC6">
        <w:tc>
          <w:tcPr>
            <w:tcW w:w="5000" w:type="pct"/>
            <w:gridSpan w:val="2"/>
            <w:shd w:val="clear" w:color="auto" w:fill="auto"/>
            <w:tcMar>
              <w:left w:w="0" w:type="dxa"/>
            </w:tcMar>
          </w:tcPr>
          <w:p w14:paraId="1D52A925" w14:textId="77777777" w:rsidR="00F71CC6" w:rsidRDefault="00AB307F" w:rsidP="00F71CC6">
            <w:pPr>
              <w:pStyle w:val="Brdtextmedindrag"/>
            </w:pPr>
            <w:r>
              <w:t>Jordbruksverket samordnar övriga kontrollmyndigheters verksamhet och lämnar råd och hjälp i denna verksamhet</w:t>
            </w:r>
          </w:p>
        </w:tc>
      </w:tr>
      <w:tr w:rsidR="00F71CC6" w14:paraId="686737DA" w14:textId="77777777" w:rsidTr="00F71CC6">
        <w:tc>
          <w:tcPr>
            <w:tcW w:w="2500" w:type="pct"/>
            <w:shd w:val="clear" w:color="auto" w:fill="auto"/>
            <w:tcMar>
              <w:left w:w="0" w:type="dxa"/>
            </w:tcMar>
          </w:tcPr>
          <w:p w14:paraId="4C622101" w14:textId="77777777" w:rsidR="00F71CC6" w:rsidRDefault="00AB307F" w:rsidP="00F71CC6">
            <w:pPr>
              <w:pStyle w:val="Brdtextmedindrag"/>
            </w:pPr>
            <w:r>
              <w:t xml:space="preserve">Den myndighet som utövar offentlig kontroll </w:t>
            </w:r>
            <w:r>
              <w:rPr>
                <w:i/>
              </w:rPr>
              <w:t>skall</w:t>
            </w:r>
            <w:r>
              <w:t xml:space="preserve"> genom rådgivning, information och på annat sätt underlätta för den enskilde att fullgöra sina skyldig</w:t>
            </w:r>
            <w:r>
              <w:softHyphen/>
              <w:t xml:space="preserve">heter enligt lagen, de föreskrifter och beslut som har meddelats med stöd av lagen, de </w:t>
            </w:r>
            <w:r>
              <w:rPr>
                <w:i/>
              </w:rPr>
              <w:t>EG-bestämmelser</w:t>
            </w:r>
            <w:r>
              <w:t xml:space="preserve"> som komplet</w:t>
            </w:r>
            <w:r>
              <w:softHyphen/>
              <w:t xml:space="preserve">teras av lagen och de beslut som har meddelats med stöd av </w:t>
            </w:r>
            <w:r>
              <w:rPr>
                <w:i/>
              </w:rPr>
              <w:t>EG-bestämmelserna.</w:t>
            </w:r>
          </w:p>
        </w:tc>
        <w:tc>
          <w:tcPr>
            <w:tcW w:w="2500" w:type="pct"/>
            <w:shd w:val="clear" w:color="auto" w:fill="auto"/>
          </w:tcPr>
          <w:p w14:paraId="6B990524" w14:textId="77777777" w:rsidR="00F71CC6" w:rsidRDefault="00AB307F" w:rsidP="00F71CC6">
            <w:pPr>
              <w:pStyle w:val="Brdtextmedindrag"/>
            </w:pPr>
            <w:r>
              <w:t xml:space="preserve">Den myndighet som utövar offentlig kontroll </w:t>
            </w:r>
            <w:r>
              <w:rPr>
                <w:i/>
              </w:rPr>
              <w:t>ska</w:t>
            </w:r>
            <w:r>
              <w:t xml:space="preserve"> genom rådgivning, information och på annat sätt underlätta för den enskilde att fullgöra sina skyldig</w:t>
            </w:r>
            <w:r>
              <w:softHyphen/>
              <w:t xml:space="preserve">heter enligt lagen, de föreskrifter och beslut som har meddelats med stöd av lagen, de </w:t>
            </w:r>
            <w:r>
              <w:rPr>
                <w:i/>
              </w:rPr>
              <w:t>EU-bestämmelser</w:t>
            </w:r>
            <w:r>
              <w:t xml:space="preserve"> som komplet</w:t>
            </w:r>
            <w:r>
              <w:softHyphen/>
              <w:t xml:space="preserve">teras av lagen och de beslut som har meddelats med stöd av </w:t>
            </w:r>
            <w:r>
              <w:rPr>
                <w:i/>
              </w:rPr>
              <w:t>EU-bestämmelserna</w:t>
            </w:r>
            <w:r>
              <w:t>.</w:t>
            </w:r>
          </w:p>
        </w:tc>
      </w:tr>
      <w:tr w:rsidR="00F71CC6" w14:paraId="65341F43" w14:textId="77777777" w:rsidTr="00F71CC6">
        <w:tc>
          <w:tcPr>
            <w:tcW w:w="2500" w:type="pct"/>
            <w:shd w:val="clear" w:color="auto" w:fill="auto"/>
            <w:tcMar>
              <w:left w:w="0" w:type="dxa"/>
            </w:tcMar>
          </w:tcPr>
          <w:p w14:paraId="5AD6971C" w14:textId="77777777" w:rsidR="00F71CC6" w:rsidRDefault="00F71CC6" w:rsidP="00F71CC6">
            <w:pPr>
              <w:pStyle w:val="Brdtextmedindrag"/>
            </w:pPr>
          </w:p>
        </w:tc>
        <w:tc>
          <w:tcPr>
            <w:tcW w:w="2500" w:type="pct"/>
            <w:shd w:val="clear" w:color="auto" w:fill="auto"/>
          </w:tcPr>
          <w:p w14:paraId="7570031B" w14:textId="77777777" w:rsidR="00F71CC6" w:rsidRDefault="00F71CC6" w:rsidP="00F71CC6">
            <w:pPr>
              <w:pStyle w:val="Brdtextmedindrag"/>
            </w:pPr>
          </w:p>
        </w:tc>
      </w:tr>
      <w:tr w:rsidR="00F71CC6" w14:paraId="54640269" w14:textId="77777777" w:rsidTr="00F71CC6">
        <w:tc>
          <w:tcPr>
            <w:tcW w:w="2500" w:type="pct"/>
            <w:shd w:val="clear" w:color="auto" w:fill="auto"/>
            <w:tcMar>
              <w:left w:w="0" w:type="dxa"/>
            </w:tcMar>
          </w:tcPr>
          <w:p w14:paraId="1BA0424E" w14:textId="77777777" w:rsidR="00F71CC6" w:rsidRDefault="00F71CC6" w:rsidP="00F71CC6">
            <w:pPr>
              <w:pStyle w:val="Brdtextmedindrag"/>
            </w:pPr>
          </w:p>
        </w:tc>
        <w:tc>
          <w:tcPr>
            <w:tcW w:w="2500" w:type="pct"/>
            <w:shd w:val="clear" w:color="auto" w:fill="auto"/>
          </w:tcPr>
          <w:p w14:paraId="6E1C7290" w14:textId="77777777" w:rsidR="00F71CC6" w:rsidRPr="003E704C" w:rsidRDefault="00AB307F" w:rsidP="00F71CC6">
            <w:pPr>
              <w:pStyle w:val="Rubrik4utannumrering"/>
              <w:rPr>
                <w:i/>
                <w:iCs/>
              </w:rPr>
            </w:pPr>
            <w:r w:rsidRPr="003E704C">
              <w:rPr>
                <w:i/>
                <w:iCs/>
              </w:rPr>
              <w:t>Förvaltningslagens tillämpning</w:t>
            </w:r>
          </w:p>
        </w:tc>
      </w:tr>
      <w:tr w:rsidR="00F71CC6" w14:paraId="2B8B089D" w14:textId="77777777" w:rsidTr="00F71CC6">
        <w:tc>
          <w:tcPr>
            <w:tcW w:w="2500" w:type="pct"/>
            <w:shd w:val="clear" w:color="auto" w:fill="auto"/>
            <w:tcMar>
              <w:left w:w="0" w:type="dxa"/>
            </w:tcMar>
          </w:tcPr>
          <w:p w14:paraId="1BBD58FA" w14:textId="77777777" w:rsidR="00F71CC6" w:rsidRDefault="00F71CC6" w:rsidP="00F71CC6">
            <w:pPr>
              <w:pStyle w:val="Brdtextmedindrag"/>
            </w:pPr>
          </w:p>
        </w:tc>
        <w:tc>
          <w:tcPr>
            <w:tcW w:w="2500" w:type="pct"/>
            <w:shd w:val="clear" w:color="auto" w:fill="auto"/>
          </w:tcPr>
          <w:p w14:paraId="4A0B38B3" w14:textId="77777777" w:rsidR="00F71CC6" w:rsidRPr="00FC533F" w:rsidRDefault="00F71CC6" w:rsidP="00F71CC6">
            <w:pPr>
              <w:pStyle w:val="Brdtext"/>
              <w:rPr>
                <w:i/>
                <w:iCs/>
              </w:rPr>
            </w:pPr>
          </w:p>
        </w:tc>
      </w:tr>
      <w:tr w:rsidR="00F71CC6" w14:paraId="6F979B2D" w14:textId="77777777" w:rsidTr="00F71CC6">
        <w:tc>
          <w:tcPr>
            <w:tcW w:w="2500" w:type="pct"/>
            <w:shd w:val="clear" w:color="auto" w:fill="auto"/>
            <w:tcMar>
              <w:left w:w="0" w:type="dxa"/>
            </w:tcMar>
          </w:tcPr>
          <w:p w14:paraId="0FD643DB" w14:textId="77777777" w:rsidR="00F71CC6" w:rsidRDefault="00F71CC6" w:rsidP="00F71CC6">
            <w:pPr>
              <w:pStyle w:val="Brdtextmedindrag"/>
            </w:pPr>
          </w:p>
        </w:tc>
        <w:tc>
          <w:tcPr>
            <w:tcW w:w="2500" w:type="pct"/>
            <w:shd w:val="clear" w:color="auto" w:fill="auto"/>
          </w:tcPr>
          <w:p w14:paraId="29F5F3B7" w14:textId="77777777" w:rsidR="00F71CC6" w:rsidRDefault="00AB307F" w:rsidP="00F71CC6">
            <w:pPr>
              <w:pStyle w:val="Brdtext"/>
              <w:rPr>
                <w:i/>
              </w:rPr>
            </w:pPr>
            <w:r>
              <w:rPr>
                <w:i/>
              </w:rPr>
              <w:t>9 a §</w:t>
            </w:r>
          </w:p>
          <w:p w14:paraId="5B936E13" w14:textId="77777777" w:rsidR="00F71CC6" w:rsidRDefault="00AB307F" w:rsidP="00F71CC6">
            <w:pPr>
              <w:pStyle w:val="Brdtextmedindrag"/>
              <w:rPr>
                <w:i/>
              </w:rPr>
            </w:pPr>
            <w:r>
              <w:rPr>
                <w:i/>
              </w:rPr>
              <w:t>Vid offentlig kontroll eller annan offentlig verksamhet som utförs av ett organ med delege</w:t>
            </w:r>
            <w:r>
              <w:rPr>
                <w:i/>
              </w:rPr>
              <w:softHyphen/>
              <w:t>rade uppgifter eller av en fysisk person som har delegerats vissa uppgif</w:t>
            </w:r>
            <w:r>
              <w:rPr>
                <w:i/>
              </w:rPr>
              <w:softHyphen/>
              <w:t>ter tillämpas följande bestäm</w:t>
            </w:r>
            <w:r>
              <w:rPr>
                <w:i/>
              </w:rPr>
              <w:softHyphen/>
            </w:r>
            <w:r>
              <w:rPr>
                <w:i/>
              </w:rPr>
              <w:softHyphen/>
              <w:t>melser i förvaltningslagen (2017:900):</w:t>
            </w:r>
          </w:p>
          <w:p w14:paraId="41F2AA64" w14:textId="5EB9D7DF" w:rsidR="00F71CC6" w:rsidRDefault="00AB307F" w:rsidP="00F71CC6">
            <w:pPr>
              <w:pStyle w:val="Brdtext"/>
              <w:rPr>
                <w:i/>
              </w:rPr>
            </w:pPr>
            <w:r>
              <w:rPr>
                <w:i/>
              </w:rPr>
              <w:t>– 5 § om legalitet, objektivitet och proportionalitet,</w:t>
            </w:r>
          </w:p>
          <w:p w14:paraId="157F8FDA" w14:textId="77777777" w:rsidR="00F71CC6" w:rsidRDefault="00AB307F" w:rsidP="00F71CC6">
            <w:pPr>
              <w:pStyle w:val="Brdtext"/>
              <w:rPr>
                <w:i/>
              </w:rPr>
            </w:pPr>
            <w:r>
              <w:rPr>
                <w:i/>
              </w:rPr>
              <w:t>– 10 § om partsinsyn,</w:t>
            </w:r>
          </w:p>
          <w:p w14:paraId="59BE69A6" w14:textId="77777777" w:rsidR="00F71CC6" w:rsidRDefault="00AB307F" w:rsidP="00F71CC6">
            <w:pPr>
              <w:pStyle w:val="Brdtext"/>
              <w:rPr>
                <w:i/>
              </w:rPr>
            </w:pPr>
            <w:r>
              <w:rPr>
                <w:i/>
              </w:rPr>
              <w:t>– 16–18 §§ om jäv,</w:t>
            </w:r>
          </w:p>
          <w:p w14:paraId="78E7DBC5" w14:textId="77777777" w:rsidR="00F71CC6" w:rsidRDefault="00AB307F" w:rsidP="00F71CC6">
            <w:pPr>
              <w:pStyle w:val="Brdtext"/>
              <w:rPr>
                <w:i/>
              </w:rPr>
            </w:pPr>
            <w:r>
              <w:rPr>
                <w:i/>
              </w:rPr>
              <w:t>– 23 § om utredningsansvaret,</w:t>
            </w:r>
          </w:p>
          <w:p w14:paraId="71E705EE" w14:textId="77777777" w:rsidR="00F71CC6" w:rsidRDefault="00AB307F" w:rsidP="00F71CC6">
            <w:pPr>
              <w:pStyle w:val="Brdtext"/>
              <w:rPr>
                <w:i/>
              </w:rPr>
            </w:pPr>
            <w:r>
              <w:rPr>
                <w:i/>
              </w:rPr>
              <w:t>– 24 § om när man får lämna uppgifter muntligt,</w:t>
            </w:r>
          </w:p>
          <w:p w14:paraId="46DB74EB" w14:textId="77777777" w:rsidR="00F71CC6" w:rsidRDefault="00AB307F" w:rsidP="00F71CC6">
            <w:pPr>
              <w:pStyle w:val="Brdtext"/>
              <w:rPr>
                <w:i/>
              </w:rPr>
            </w:pPr>
            <w:r>
              <w:rPr>
                <w:i/>
              </w:rPr>
              <w:t>– 25 § om kommunikation,</w:t>
            </w:r>
          </w:p>
          <w:p w14:paraId="6C214624" w14:textId="77777777" w:rsidR="00F71CC6" w:rsidRDefault="00AB307F" w:rsidP="00F71CC6">
            <w:pPr>
              <w:pStyle w:val="Brdtext"/>
              <w:rPr>
                <w:i/>
              </w:rPr>
            </w:pPr>
            <w:r>
              <w:rPr>
                <w:i/>
              </w:rPr>
              <w:t>– 27 § om dokumentation av uppgifter,</w:t>
            </w:r>
          </w:p>
          <w:p w14:paraId="538CCD0F" w14:textId="77777777" w:rsidR="00F71CC6" w:rsidRDefault="00AB307F" w:rsidP="00F71CC6">
            <w:pPr>
              <w:pStyle w:val="Brdtext"/>
              <w:rPr>
                <w:i/>
              </w:rPr>
            </w:pPr>
            <w:r>
              <w:rPr>
                <w:i/>
              </w:rPr>
              <w:t>– 31 § om dokumentation av beslut,</w:t>
            </w:r>
          </w:p>
          <w:p w14:paraId="5BA3AD90" w14:textId="77777777" w:rsidR="00F71CC6" w:rsidRDefault="00AB307F" w:rsidP="00F71CC6">
            <w:pPr>
              <w:pStyle w:val="Brdtext"/>
              <w:rPr>
                <w:i/>
              </w:rPr>
            </w:pPr>
            <w:r>
              <w:rPr>
                <w:i/>
              </w:rPr>
              <w:t>– 32 § om motivering av beslut, och</w:t>
            </w:r>
          </w:p>
          <w:p w14:paraId="3146437B" w14:textId="77777777" w:rsidR="00F71CC6" w:rsidRPr="00FC533F" w:rsidRDefault="00AB307F" w:rsidP="00F71CC6">
            <w:pPr>
              <w:pStyle w:val="Brdtext"/>
              <w:rPr>
                <w:i/>
                <w:iCs/>
              </w:rPr>
            </w:pPr>
            <w:r>
              <w:rPr>
                <w:i/>
              </w:rPr>
              <w:t>– 36 § om rättelse av skrivfel och liknande.</w:t>
            </w:r>
          </w:p>
        </w:tc>
      </w:tr>
      <w:tr w:rsidR="00F71CC6" w14:paraId="7CEBDD74" w14:textId="77777777" w:rsidTr="00F71CC6">
        <w:tc>
          <w:tcPr>
            <w:tcW w:w="2500" w:type="pct"/>
            <w:shd w:val="clear" w:color="auto" w:fill="auto"/>
            <w:tcMar>
              <w:left w:w="0" w:type="dxa"/>
            </w:tcMar>
          </w:tcPr>
          <w:p w14:paraId="2628F0DB" w14:textId="77777777" w:rsidR="00F71CC6" w:rsidRDefault="00F71CC6" w:rsidP="00F71CC6">
            <w:pPr>
              <w:pStyle w:val="Brdtextmedindrag"/>
            </w:pPr>
          </w:p>
        </w:tc>
        <w:tc>
          <w:tcPr>
            <w:tcW w:w="2500" w:type="pct"/>
            <w:shd w:val="clear" w:color="auto" w:fill="auto"/>
          </w:tcPr>
          <w:p w14:paraId="0BACBD6E" w14:textId="77777777" w:rsidR="00F71CC6" w:rsidRPr="00FC533F" w:rsidRDefault="00F71CC6" w:rsidP="00F71CC6">
            <w:pPr>
              <w:pStyle w:val="Brdtext"/>
              <w:rPr>
                <w:i/>
                <w:iCs/>
              </w:rPr>
            </w:pPr>
          </w:p>
        </w:tc>
      </w:tr>
      <w:tr w:rsidR="00F71CC6" w14:paraId="092BD352" w14:textId="77777777" w:rsidTr="00F71CC6">
        <w:tc>
          <w:tcPr>
            <w:tcW w:w="2500" w:type="pct"/>
            <w:shd w:val="clear" w:color="auto" w:fill="auto"/>
            <w:tcMar>
              <w:left w:w="0" w:type="dxa"/>
            </w:tcMar>
          </w:tcPr>
          <w:p w14:paraId="7F9BA9B1" w14:textId="77777777" w:rsidR="00F71CC6" w:rsidRDefault="00F71CC6" w:rsidP="00F71CC6">
            <w:pPr>
              <w:pStyle w:val="Brdtextmedindrag"/>
            </w:pPr>
          </w:p>
        </w:tc>
        <w:tc>
          <w:tcPr>
            <w:tcW w:w="2500" w:type="pct"/>
            <w:shd w:val="clear" w:color="auto" w:fill="auto"/>
          </w:tcPr>
          <w:p w14:paraId="11C9E390" w14:textId="77777777" w:rsidR="00F71CC6" w:rsidRPr="00D8183A" w:rsidRDefault="00AB307F" w:rsidP="00F71CC6">
            <w:pPr>
              <w:pStyle w:val="Rubrik4utannumrering"/>
              <w:rPr>
                <w:i/>
                <w:iCs/>
              </w:rPr>
            </w:pPr>
            <w:r w:rsidRPr="00D8183A">
              <w:rPr>
                <w:i/>
                <w:iCs/>
              </w:rPr>
              <w:t>Tystnadsplikt</w:t>
            </w:r>
          </w:p>
        </w:tc>
      </w:tr>
      <w:tr w:rsidR="00F71CC6" w14:paraId="5DFDF46B" w14:textId="77777777" w:rsidTr="00F71CC6">
        <w:tc>
          <w:tcPr>
            <w:tcW w:w="2500" w:type="pct"/>
            <w:shd w:val="clear" w:color="auto" w:fill="auto"/>
            <w:tcMar>
              <w:left w:w="0" w:type="dxa"/>
            </w:tcMar>
          </w:tcPr>
          <w:p w14:paraId="7156B99E" w14:textId="77777777" w:rsidR="00F71CC6" w:rsidRDefault="00F71CC6" w:rsidP="00F71CC6">
            <w:pPr>
              <w:pStyle w:val="Brdtextmedindrag"/>
            </w:pPr>
          </w:p>
        </w:tc>
        <w:tc>
          <w:tcPr>
            <w:tcW w:w="2500" w:type="pct"/>
            <w:shd w:val="clear" w:color="auto" w:fill="auto"/>
          </w:tcPr>
          <w:p w14:paraId="271BD185" w14:textId="77777777" w:rsidR="00F71CC6" w:rsidRDefault="00AB307F" w:rsidP="00F71CC6">
            <w:pPr>
              <w:pStyle w:val="Brdtext"/>
              <w:spacing w:line="0" w:lineRule="auto"/>
              <w:rPr>
                <w:i/>
              </w:rPr>
            </w:pPr>
            <w:r>
              <w:rPr>
                <w:i/>
              </w:rPr>
              <w:t xml:space="preserve">9 b § </w:t>
            </w:r>
          </w:p>
          <w:p w14:paraId="46632896" w14:textId="77777777" w:rsidR="00F71CC6" w:rsidRDefault="00F71CC6" w:rsidP="00F71CC6">
            <w:pPr>
              <w:pStyle w:val="Brdtext"/>
              <w:rPr>
                <w:i/>
                <w:iCs/>
              </w:rPr>
            </w:pPr>
          </w:p>
          <w:p w14:paraId="67CC67BA" w14:textId="28364E36" w:rsidR="00F71CC6" w:rsidRPr="00D8183A" w:rsidRDefault="00AB307F" w:rsidP="00F71CC6">
            <w:pPr>
              <w:pStyle w:val="Brdtext"/>
              <w:rPr>
                <w:i/>
                <w:iCs/>
              </w:rPr>
            </w:pPr>
            <w:r w:rsidRPr="00D8183A">
              <w:rPr>
                <w:i/>
                <w:iCs/>
              </w:rPr>
              <w:t>9 a §</w:t>
            </w:r>
          </w:p>
          <w:p w14:paraId="71419D2D" w14:textId="3A1236C8" w:rsidR="00F71CC6" w:rsidRPr="00D8183A" w:rsidRDefault="00AB307F" w:rsidP="00F71CC6">
            <w:pPr>
              <w:pStyle w:val="Brdtextmedindrag"/>
              <w:rPr>
                <w:i/>
                <w:iCs/>
              </w:rPr>
            </w:pPr>
            <w:r w:rsidRPr="00D8183A">
              <w:rPr>
                <w:i/>
                <w:iCs/>
              </w:rPr>
              <w:t>Den som utför offentlig kon</w:t>
            </w:r>
            <w:r w:rsidRPr="00D8183A">
              <w:rPr>
                <w:i/>
                <w:iCs/>
              </w:rPr>
              <w:softHyphen/>
              <w:t>troll eller annan offentlig verk</w:t>
            </w:r>
            <w:r w:rsidRPr="00D8183A">
              <w:rPr>
                <w:i/>
                <w:iCs/>
              </w:rPr>
              <w:softHyphen/>
              <w:t>samhet får inte obehörigen röja eller ut</w:t>
            </w:r>
            <w:r w:rsidRPr="00D8183A">
              <w:rPr>
                <w:i/>
                <w:iCs/>
              </w:rPr>
              <w:softHyphen/>
              <w:t>nyttja det som han eller hon har fått känne</w:t>
            </w:r>
            <w:r w:rsidRPr="00D8183A">
              <w:rPr>
                <w:i/>
                <w:iCs/>
              </w:rPr>
              <w:softHyphen/>
              <w:t xml:space="preserve">dom om under det att uppgifterna utfördes.  </w:t>
            </w:r>
          </w:p>
          <w:p w14:paraId="7D37BA95" w14:textId="77777777" w:rsidR="00F71CC6" w:rsidRPr="00E844F3" w:rsidRDefault="00AB307F" w:rsidP="00F71CC6">
            <w:pPr>
              <w:pStyle w:val="Brdtextmedindrag"/>
              <w:rPr>
                <w:b/>
                <w:iCs/>
              </w:rPr>
            </w:pPr>
            <w:r w:rsidRPr="00D8183A">
              <w:rPr>
                <w:i/>
                <w:iCs/>
              </w:rPr>
              <w:t>I det allmännas verksamhet tillämpas i stället för första stycket bestämmelserna i offentlighets- och sekretesslagen (2009:400).</w:t>
            </w:r>
          </w:p>
        </w:tc>
      </w:tr>
      <w:tr w:rsidR="00F71CC6" w14:paraId="3675736C" w14:textId="77777777" w:rsidTr="00F71CC6">
        <w:tc>
          <w:tcPr>
            <w:tcW w:w="2500" w:type="pct"/>
            <w:shd w:val="clear" w:color="auto" w:fill="auto"/>
            <w:tcMar>
              <w:left w:w="0" w:type="dxa"/>
            </w:tcMar>
          </w:tcPr>
          <w:p w14:paraId="7296844F" w14:textId="77777777" w:rsidR="00F71CC6" w:rsidRDefault="00F71CC6" w:rsidP="00F71CC6">
            <w:pPr>
              <w:pStyle w:val="Brdtextmedindrag"/>
            </w:pPr>
          </w:p>
        </w:tc>
        <w:tc>
          <w:tcPr>
            <w:tcW w:w="2500" w:type="pct"/>
            <w:shd w:val="clear" w:color="auto" w:fill="auto"/>
            <w:tcMar>
              <w:right w:w="0" w:type="dxa"/>
            </w:tcMar>
          </w:tcPr>
          <w:p w14:paraId="135EC9EE" w14:textId="77777777" w:rsidR="00F71CC6" w:rsidRDefault="00F71CC6" w:rsidP="00F71CC6">
            <w:pPr>
              <w:pStyle w:val="Brdtextmedindrag"/>
            </w:pPr>
          </w:p>
        </w:tc>
      </w:tr>
      <w:tr w:rsidR="00F71CC6" w14:paraId="3D2896E6" w14:textId="77777777" w:rsidTr="00F71CC6">
        <w:tc>
          <w:tcPr>
            <w:tcW w:w="2500" w:type="pct"/>
            <w:shd w:val="clear" w:color="auto" w:fill="auto"/>
            <w:tcMar>
              <w:left w:w="0" w:type="dxa"/>
            </w:tcMar>
          </w:tcPr>
          <w:p w14:paraId="52D9C668" w14:textId="77777777" w:rsidR="00F71CC6" w:rsidRDefault="00F71CC6" w:rsidP="00F71CC6">
            <w:pPr>
              <w:pStyle w:val="Brdtextmedindrag"/>
            </w:pPr>
          </w:p>
        </w:tc>
        <w:tc>
          <w:tcPr>
            <w:tcW w:w="2500" w:type="pct"/>
            <w:shd w:val="clear" w:color="auto" w:fill="auto"/>
            <w:tcMar>
              <w:right w:w="0" w:type="dxa"/>
            </w:tcMar>
          </w:tcPr>
          <w:p w14:paraId="079D6B43" w14:textId="77777777" w:rsidR="00F71CC6" w:rsidRPr="00E844F3" w:rsidRDefault="00AB307F" w:rsidP="00F71CC6">
            <w:pPr>
              <w:pStyle w:val="Rubrik4utannumrering"/>
              <w:rPr>
                <w:i/>
                <w:iCs/>
              </w:rPr>
            </w:pPr>
            <w:r w:rsidRPr="00E844F3">
              <w:rPr>
                <w:i/>
                <w:iCs/>
              </w:rPr>
              <w:t>Föreskrifter om offentlig kontroll och annan offentlig verksamhet</w:t>
            </w:r>
          </w:p>
        </w:tc>
      </w:tr>
      <w:tr w:rsidR="00F71CC6" w14:paraId="4A31D3AA" w14:textId="77777777" w:rsidTr="00F71CC6">
        <w:tc>
          <w:tcPr>
            <w:tcW w:w="2500" w:type="pct"/>
            <w:shd w:val="clear" w:color="auto" w:fill="auto"/>
            <w:tcMar>
              <w:left w:w="0" w:type="dxa"/>
            </w:tcMar>
          </w:tcPr>
          <w:p w14:paraId="5931B9D0" w14:textId="77777777" w:rsidR="00F71CC6" w:rsidRDefault="00F71CC6" w:rsidP="00F71CC6">
            <w:pPr>
              <w:pStyle w:val="Brdtextmedindrag"/>
            </w:pPr>
          </w:p>
        </w:tc>
        <w:tc>
          <w:tcPr>
            <w:tcW w:w="2500" w:type="pct"/>
            <w:shd w:val="clear" w:color="auto" w:fill="auto"/>
            <w:tcMar>
              <w:right w:w="0" w:type="dxa"/>
            </w:tcMar>
          </w:tcPr>
          <w:p w14:paraId="63B24C9B" w14:textId="77777777" w:rsidR="00F71CC6" w:rsidRDefault="00F71CC6" w:rsidP="00F71CC6">
            <w:pPr>
              <w:pStyle w:val="Brdtextmedindrag"/>
            </w:pPr>
          </w:p>
        </w:tc>
      </w:tr>
      <w:tr w:rsidR="00F71CC6" w14:paraId="7D42355E" w14:textId="77777777" w:rsidTr="00F71CC6">
        <w:tc>
          <w:tcPr>
            <w:tcW w:w="2500" w:type="pct"/>
            <w:shd w:val="clear" w:color="auto" w:fill="auto"/>
            <w:tcMar>
              <w:left w:w="0" w:type="dxa"/>
            </w:tcMar>
          </w:tcPr>
          <w:p w14:paraId="7491F62C" w14:textId="77777777" w:rsidR="00F71CC6" w:rsidRDefault="00F71CC6" w:rsidP="00F71CC6">
            <w:pPr>
              <w:pStyle w:val="Brdtextmedindrag"/>
            </w:pPr>
          </w:p>
        </w:tc>
        <w:tc>
          <w:tcPr>
            <w:tcW w:w="2500" w:type="pct"/>
            <w:shd w:val="clear" w:color="auto" w:fill="auto"/>
            <w:tcMar>
              <w:right w:w="0" w:type="dxa"/>
            </w:tcMar>
          </w:tcPr>
          <w:p w14:paraId="1E9DF8E3" w14:textId="77777777" w:rsidR="00F71CC6" w:rsidRDefault="00AB307F" w:rsidP="00F71CC6">
            <w:pPr>
              <w:pStyle w:val="Brdtext"/>
              <w:rPr>
                <w:i/>
              </w:rPr>
            </w:pPr>
            <w:r>
              <w:rPr>
                <w:i/>
              </w:rPr>
              <w:t xml:space="preserve">9 c § </w:t>
            </w:r>
          </w:p>
          <w:p w14:paraId="2D61DC88" w14:textId="77777777" w:rsidR="00F71CC6" w:rsidRPr="000174B4" w:rsidRDefault="00AB307F" w:rsidP="00F71CC6">
            <w:pPr>
              <w:pStyle w:val="Brdtextmedindrag"/>
              <w:rPr>
                <w:i/>
                <w:iCs/>
              </w:rPr>
            </w:pPr>
            <w:r w:rsidRPr="000174B4">
              <w:rPr>
                <w:i/>
                <w:iCs/>
              </w:rPr>
              <w:t>Regeringen eller den myndig</w:t>
            </w:r>
            <w:r w:rsidRPr="000174B4">
              <w:rPr>
                <w:i/>
                <w:iCs/>
              </w:rPr>
              <w:softHyphen/>
              <w:t>het som regeringen bestämmer får meddela föreskrifter om</w:t>
            </w:r>
          </w:p>
          <w:p w14:paraId="1E560C80" w14:textId="77777777" w:rsidR="00F71CC6" w:rsidRPr="000174B4" w:rsidRDefault="00AB307F" w:rsidP="00F71CC6">
            <w:pPr>
              <w:pStyle w:val="Brdtextmedindrag"/>
              <w:rPr>
                <w:i/>
                <w:iCs/>
              </w:rPr>
            </w:pPr>
            <w:r w:rsidRPr="000174B4">
              <w:rPr>
                <w:i/>
                <w:iCs/>
              </w:rPr>
              <w:t>1. hur offentlig kontroll och annan offentlig verksamhet ska bedrivas, och</w:t>
            </w:r>
          </w:p>
          <w:p w14:paraId="662A3BBA" w14:textId="77777777" w:rsidR="00F71CC6" w:rsidRDefault="00AB307F" w:rsidP="00F71CC6">
            <w:pPr>
              <w:pStyle w:val="Brdtextmedindrag"/>
            </w:pPr>
            <w:r w:rsidRPr="000174B4">
              <w:rPr>
                <w:i/>
                <w:iCs/>
              </w:rPr>
              <w:t>2. skyldighet för ett organ med delegerade uppgifter eller en fysisk person som har delegerats vissa uppgif</w:t>
            </w:r>
            <w:r w:rsidRPr="000174B4">
              <w:rPr>
                <w:i/>
                <w:iCs/>
              </w:rPr>
              <w:softHyphen/>
              <w:t>ter att lämna information till Jordbruksverket</w:t>
            </w:r>
            <w:r>
              <w:t>.</w:t>
            </w:r>
          </w:p>
        </w:tc>
      </w:tr>
    </w:tbl>
    <w:p w14:paraId="70065F71" w14:textId="77777777" w:rsidR="00F71CC6" w:rsidRDefault="00F71CC6" w:rsidP="00F71CC6">
      <w:pPr>
        <w:pStyle w:val="Brdtextmedindrag"/>
      </w:pPr>
    </w:p>
    <w:p w14:paraId="3F885B7A" w14:textId="77777777" w:rsidR="00F71CC6" w:rsidRPr="00C57856" w:rsidRDefault="00AB307F" w:rsidP="00F71CC6">
      <w:pPr>
        <w:pStyle w:val="Brdtextmedindrag"/>
        <w:jc w:val="center"/>
      </w:pPr>
      <w:r>
        <w:t>10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8546B44" w14:textId="77777777" w:rsidTr="00F71CC6">
        <w:tc>
          <w:tcPr>
            <w:tcW w:w="2500" w:type="pct"/>
            <w:shd w:val="clear" w:color="auto" w:fill="auto"/>
            <w:tcMar>
              <w:left w:w="0" w:type="dxa"/>
            </w:tcMar>
          </w:tcPr>
          <w:p w14:paraId="6D2A20AC" w14:textId="77777777" w:rsidR="00F71CC6" w:rsidRDefault="00AB307F" w:rsidP="00F71CC6">
            <w:pPr>
              <w:pStyle w:val="Brdtextmedindrag"/>
            </w:pPr>
            <w:r>
              <w:t xml:space="preserve">En kontrollmyndighet </w:t>
            </w:r>
            <w:r>
              <w:rPr>
                <w:i/>
              </w:rPr>
              <w:t>och ett kontrollorgan som anlitas i den offentliga kontrollen</w:t>
            </w:r>
            <w:r>
              <w:t xml:space="preserve"> har i den utsträckning som behövs för </w:t>
            </w:r>
            <w:r>
              <w:rPr>
                <w:i/>
              </w:rPr>
              <w:t>kontrollen</w:t>
            </w:r>
            <w:r>
              <w:t xml:space="preserve"> rätt att</w:t>
            </w:r>
          </w:p>
        </w:tc>
        <w:tc>
          <w:tcPr>
            <w:tcW w:w="2500" w:type="pct"/>
            <w:shd w:val="clear" w:color="auto" w:fill="auto"/>
            <w:tcMar>
              <w:right w:w="0" w:type="dxa"/>
            </w:tcMar>
          </w:tcPr>
          <w:p w14:paraId="04346006" w14:textId="77777777" w:rsidR="00F71CC6" w:rsidRDefault="00AB307F" w:rsidP="00F71CC6">
            <w:pPr>
              <w:pStyle w:val="Brdtextmedindrag"/>
            </w:pPr>
            <w:r>
              <w:t>En kontrollmyndighet</w:t>
            </w:r>
            <w:r>
              <w:rPr>
                <w:i/>
              </w:rPr>
              <w:t>, en officiell veterinär som förordnats enligt lagen (2009:1254) om officiella veterinärer och ett organ med delegerade uppgifter eller en fysisk person som har delege</w:t>
            </w:r>
            <w:r>
              <w:rPr>
                <w:i/>
              </w:rPr>
              <w:softHyphen/>
              <w:t>rats vissa uppgifter</w:t>
            </w:r>
            <w:r>
              <w:t xml:space="preserve"> har i den ut</w:t>
            </w:r>
            <w:r>
              <w:softHyphen/>
              <w:t xml:space="preserve">sträckning </w:t>
            </w:r>
            <w:r>
              <w:rPr>
                <w:i/>
              </w:rPr>
              <w:t xml:space="preserve">det </w:t>
            </w:r>
            <w:r>
              <w:t>behövs för</w:t>
            </w:r>
            <w:r>
              <w:rPr>
                <w:i/>
              </w:rPr>
              <w:t xml:space="preserve"> offentlig kontroll</w:t>
            </w:r>
            <w:r>
              <w:t xml:space="preserve"> </w:t>
            </w:r>
            <w:r>
              <w:rPr>
                <w:i/>
              </w:rPr>
              <w:t>och annan offentlig verksamhet</w:t>
            </w:r>
            <w:r>
              <w:t xml:space="preserve"> rätt att</w:t>
            </w:r>
          </w:p>
        </w:tc>
      </w:tr>
      <w:tr w:rsidR="00F71CC6" w14:paraId="0B1AB4F4" w14:textId="77777777" w:rsidTr="00F71CC6">
        <w:tc>
          <w:tcPr>
            <w:tcW w:w="5000" w:type="pct"/>
            <w:gridSpan w:val="2"/>
            <w:shd w:val="clear" w:color="auto" w:fill="auto"/>
            <w:tcMar>
              <w:left w:w="0" w:type="dxa"/>
            </w:tcMar>
          </w:tcPr>
          <w:p w14:paraId="09A40C8A" w14:textId="77777777" w:rsidR="00F71CC6" w:rsidRDefault="00AB307F" w:rsidP="00F71CC6">
            <w:pPr>
              <w:pStyle w:val="Brdtextmedindrag"/>
            </w:pPr>
            <w:r>
              <w:t>1. på begäran få upplysningar och ta del av handlingar, och</w:t>
            </w:r>
          </w:p>
          <w:p w14:paraId="7581AEC5" w14:textId="77777777" w:rsidR="00F71CC6" w:rsidRDefault="00AB307F" w:rsidP="00F71CC6">
            <w:pPr>
              <w:pStyle w:val="Brdtextmedindrag"/>
            </w:pPr>
            <w:r>
              <w:t>2. få tillträde till områden, lokaler och andra utrymmen och där göra undersökningar och ta prover.</w:t>
            </w:r>
          </w:p>
        </w:tc>
      </w:tr>
      <w:tr w:rsidR="00F71CC6" w14:paraId="43A34BFF" w14:textId="77777777" w:rsidTr="00F71CC6">
        <w:tc>
          <w:tcPr>
            <w:tcW w:w="2500" w:type="pct"/>
            <w:shd w:val="clear" w:color="auto" w:fill="auto"/>
            <w:tcMar>
              <w:left w:w="0" w:type="dxa"/>
            </w:tcMar>
          </w:tcPr>
          <w:p w14:paraId="1A9CB202" w14:textId="77777777" w:rsidR="00F71CC6" w:rsidRDefault="00AB307F" w:rsidP="00F71CC6">
            <w:pPr>
              <w:pStyle w:val="Brdtextmedindrag"/>
            </w:pPr>
            <w:r>
              <w:t xml:space="preserve">Bestämmelserna i första stycket gäller också för </w:t>
            </w:r>
            <w:r>
              <w:rPr>
                <w:i/>
              </w:rPr>
              <w:t xml:space="preserve">EG:s institutioner </w:t>
            </w:r>
            <w:r>
              <w:t>och för inspek</w:t>
            </w:r>
            <w:r>
              <w:softHyphen/>
              <w:t>törer och experter som utsetts av</w:t>
            </w:r>
            <w:r>
              <w:rPr>
                <w:i/>
              </w:rPr>
              <w:t xml:space="preserve"> in</w:t>
            </w:r>
            <w:r>
              <w:rPr>
                <w:i/>
              </w:rPr>
              <w:softHyphen/>
              <w:t>stitutionerna.</w:t>
            </w:r>
          </w:p>
        </w:tc>
        <w:tc>
          <w:tcPr>
            <w:tcW w:w="2500" w:type="pct"/>
            <w:shd w:val="clear" w:color="auto" w:fill="auto"/>
            <w:tcMar>
              <w:right w:w="0" w:type="dxa"/>
            </w:tcMar>
          </w:tcPr>
          <w:p w14:paraId="0865C781" w14:textId="77777777" w:rsidR="00F71CC6" w:rsidRDefault="00AB307F" w:rsidP="00F71CC6">
            <w:pPr>
              <w:pStyle w:val="Brdtextmedindrag"/>
            </w:pPr>
            <w:r>
              <w:t xml:space="preserve">Bestämmelserna i första stycket gäller också för </w:t>
            </w:r>
            <w:r>
              <w:rPr>
                <w:i/>
              </w:rPr>
              <w:t xml:space="preserve">Europeiska kommissionen </w:t>
            </w:r>
            <w:r>
              <w:t xml:space="preserve">och för inspektörer och experter som utsetts av </w:t>
            </w:r>
            <w:r>
              <w:rPr>
                <w:i/>
              </w:rPr>
              <w:t>kommissionen.</w:t>
            </w:r>
          </w:p>
        </w:tc>
      </w:tr>
      <w:tr w:rsidR="00F71CC6" w14:paraId="42F8206E" w14:textId="77777777" w:rsidTr="00F71CC6">
        <w:tc>
          <w:tcPr>
            <w:tcW w:w="2500" w:type="pct"/>
            <w:shd w:val="clear" w:color="auto" w:fill="auto"/>
            <w:tcMar>
              <w:left w:w="0" w:type="dxa"/>
            </w:tcMar>
          </w:tcPr>
          <w:p w14:paraId="6AA74EF3" w14:textId="77777777" w:rsidR="00F71CC6" w:rsidRDefault="00F71CC6" w:rsidP="00F71CC6">
            <w:pPr>
              <w:pStyle w:val="Brdtextmedindrag"/>
            </w:pPr>
          </w:p>
        </w:tc>
        <w:tc>
          <w:tcPr>
            <w:tcW w:w="2500" w:type="pct"/>
            <w:shd w:val="clear" w:color="auto" w:fill="auto"/>
            <w:tcMar>
              <w:right w:w="0" w:type="dxa"/>
            </w:tcMar>
          </w:tcPr>
          <w:p w14:paraId="2F8CADE6" w14:textId="77777777" w:rsidR="00F71CC6" w:rsidRDefault="00F71CC6" w:rsidP="00F71CC6">
            <w:pPr>
              <w:pStyle w:val="Brdtextmedindrag"/>
            </w:pPr>
          </w:p>
        </w:tc>
      </w:tr>
      <w:tr w:rsidR="00F71CC6" w14:paraId="7CBE4C9A" w14:textId="77777777" w:rsidTr="00F71CC6">
        <w:trPr>
          <w:trHeight w:val="179"/>
        </w:trPr>
        <w:tc>
          <w:tcPr>
            <w:tcW w:w="2500" w:type="pct"/>
            <w:shd w:val="clear" w:color="auto" w:fill="auto"/>
            <w:tcMar>
              <w:left w:w="0" w:type="dxa"/>
            </w:tcMar>
          </w:tcPr>
          <w:p w14:paraId="4400E790" w14:textId="77777777" w:rsidR="00F71CC6" w:rsidRDefault="00AB307F" w:rsidP="00F71CC6">
            <w:pPr>
              <w:pStyle w:val="Rubrik4utannumrering"/>
            </w:pPr>
            <w:r>
              <w:t xml:space="preserve">Skyldighet att </w:t>
            </w:r>
            <w:r>
              <w:rPr>
                <w:i/>
              </w:rPr>
              <w:t>tillhandahålla</w:t>
            </w:r>
            <w:r>
              <w:t xml:space="preserve"> hjälp</w:t>
            </w:r>
          </w:p>
        </w:tc>
        <w:tc>
          <w:tcPr>
            <w:tcW w:w="2500" w:type="pct"/>
            <w:shd w:val="clear" w:color="auto" w:fill="auto"/>
          </w:tcPr>
          <w:p w14:paraId="71C063B7" w14:textId="77777777" w:rsidR="00F71CC6" w:rsidRDefault="00AB307F" w:rsidP="00F71CC6">
            <w:pPr>
              <w:pStyle w:val="Rubrik4utannumrering"/>
            </w:pPr>
            <w:r>
              <w:t xml:space="preserve">Skyldighet att </w:t>
            </w:r>
            <w:r>
              <w:rPr>
                <w:i/>
              </w:rPr>
              <w:t>lämna</w:t>
            </w:r>
            <w:r>
              <w:t xml:space="preserve"> hjälp</w:t>
            </w:r>
          </w:p>
        </w:tc>
      </w:tr>
    </w:tbl>
    <w:p w14:paraId="2B8DAA28" w14:textId="77777777" w:rsidR="00F71CC6" w:rsidRPr="00C57856" w:rsidRDefault="00F71CC6" w:rsidP="00F71CC6">
      <w:pPr>
        <w:pStyle w:val="Brdtextmedindrag"/>
      </w:pPr>
    </w:p>
    <w:p w14:paraId="74C57DE5" w14:textId="77777777" w:rsidR="00F71CC6" w:rsidRDefault="00AB307F" w:rsidP="00F71CC6">
      <w:pPr>
        <w:pStyle w:val="Brdtextmedindrag"/>
        <w:ind w:firstLine="0"/>
        <w:jc w:val="center"/>
      </w:pPr>
      <w:r>
        <w:t>11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9AF2A25" w14:textId="77777777" w:rsidTr="00F71CC6">
        <w:tc>
          <w:tcPr>
            <w:tcW w:w="2500" w:type="pct"/>
            <w:shd w:val="clear" w:color="auto" w:fill="auto"/>
            <w:tcMar>
              <w:left w:w="0" w:type="dxa"/>
            </w:tcMar>
          </w:tcPr>
          <w:p w14:paraId="577BB154" w14:textId="77777777" w:rsidR="00F71CC6" w:rsidRPr="00F468B0" w:rsidRDefault="00AB307F" w:rsidP="00F71CC6">
            <w:pPr>
              <w:pStyle w:val="Brdtextmedindrag"/>
            </w:pPr>
            <w:r w:rsidRPr="00F468B0">
              <w:rPr>
                <w:i/>
              </w:rPr>
              <w:t xml:space="preserve">Den </w:t>
            </w:r>
            <w:r w:rsidRPr="00F468B0">
              <w:t>som är föremål för offentlig kontroll</w:t>
            </w:r>
            <w:r w:rsidRPr="00F468B0">
              <w:rPr>
                <w:i/>
              </w:rPr>
              <w:t xml:space="preserve"> skall tillhan</w:t>
            </w:r>
            <w:r w:rsidRPr="00F468B0">
              <w:rPr>
                <w:i/>
              </w:rPr>
              <w:softHyphen/>
              <w:t xml:space="preserve">dahålla </w:t>
            </w:r>
            <w:r w:rsidRPr="00F468B0">
              <w:t>den hjälp som behövs för att kontrollen</w:t>
            </w:r>
            <w:r w:rsidRPr="00F468B0">
              <w:rPr>
                <w:i/>
              </w:rPr>
              <w:t xml:space="preserve"> skall </w:t>
            </w:r>
            <w:r w:rsidRPr="00F468B0">
              <w:t>kunna</w:t>
            </w:r>
            <w:r w:rsidRPr="00F468B0">
              <w:rPr>
                <w:i/>
              </w:rPr>
              <w:t xml:space="preserve"> genomföras.</w:t>
            </w:r>
          </w:p>
        </w:tc>
        <w:tc>
          <w:tcPr>
            <w:tcW w:w="2500" w:type="pct"/>
            <w:shd w:val="clear" w:color="auto" w:fill="auto"/>
            <w:tcMar>
              <w:right w:w="0" w:type="dxa"/>
            </w:tcMar>
          </w:tcPr>
          <w:p w14:paraId="3F4EB629" w14:textId="77777777" w:rsidR="00F71CC6" w:rsidRDefault="00AB307F" w:rsidP="00F71CC6">
            <w:pPr>
              <w:pStyle w:val="Brdtextmedindrag"/>
            </w:pPr>
            <w:r>
              <w:rPr>
                <w:i/>
              </w:rPr>
              <w:t xml:space="preserve">Bestämmelser om skyldighet för den </w:t>
            </w:r>
            <w:r>
              <w:t xml:space="preserve">som är föremål för offentlig kontroll </w:t>
            </w:r>
            <w:r>
              <w:rPr>
                <w:i/>
              </w:rPr>
              <w:t>eller annan offentlig verksamhet att lämna</w:t>
            </w:r>
            <w:r>
              <w:t xml:space="preserve"> den hjälp som behövs för att kontrollen</w:t>
            </w:r>
            <w:r>
              <w:rPr>
                <w:i/>
              </w:rPr>
              <w:t xml:space="preserve"> eller verksam</w:t>
            </w:r>
            <w:r>
              <w:rPr>
                <w:i/>
              </w:rPr>
              <w:softHyphen/>
              <w:t xml:space="preserve">heten ska </w:t>
            </w:r>
            <w:r>
              <w:t xml:space="preserve">kunna </w:t>
            </w:r>
            <w:r>
              <w:rPr>
                <w:i/>
              </w:rPr>
              <w:t>utföras finns i artiklarna 15.2 och 15.6 i förordning (EU) 2017/625 och i artikel 46.2 i förordning (EU) 2016/1012.</w:t>
            </w:r>
          </w:p>
        </w:tc>
      </w:tr>
    </w:tbl>
    <w:p w14:paraId="5FF0B2D1" w14:textId="77777777" w:rsidR="00F71CC6" w:rsidRPr="00C57856" w:rsidRDefault="00F71CC6" w:rsidP="00F71CC6">
      <w:pPr>
        <w:pStyle w:val="Brdtextmedindrag"/>
      </w:pPr>
    </w:p>
    <w:p w14:paraId="3008F2EA" w14:textId="77777777" w:rsidR="00F71CC6" w:rsidRDefault="00AB307F" w:rsidP="00F71CC6">
      <w:pPr>
        <w:pStyle w:val="Brdtextmedindrag"/>
        <w:ind w:firstLine="0"/>
        <w:jc w:val="center"/>
      </w:pPr>
      <w:r>
        <w:t>12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52455EF" w14:textId="77777777" w:rsidTr="00F71CC6">
        <w:tc>
          <w:tcPr>
            <w:tcW w:w="2500" w:type="pct"/>
            <w:shd w:val="clear" w:color="auto" w:fill="auto"/>
            <w:tcMar>
              <w:left w:w="0" w:type="dxa"/>
            </w:tcMar>
          </w:tcPr>
          <w:p w14:paraId="625BBF91" w14:textId="77777777" w:rsidR="00F71CC6" w:rsidRDefault="00AB307F" w:rsidP="00F71CC6">
            <w:pPr>
              <w:pStyle w:val="Brdtextmedindrag"/>
            </w:pPr>
            <w:r>
              <w:t xml:space="preserve">Utöver vad som följer av de </w:t>
            </w:r>
            <w:r>
              <w:rPr>
                <w:i/>
              </w:rPr>
              <w:t>EG-bestämmelser</w:t>
            </w:r>
            <w:r>
              <w:t xml:space="preserve"> som komplet</w:t>
            </w:r>
            <w:r>
              <w:softHyphen/>
              <w:t>teras av lagen får en kontrollmyndighet meddela de förelägganden och förbud som behövs för att lagen, de föreskrifter och beslut som har meddelats med stöd av lagen, de</w:t>
            </w:r>
          </w:p>
          <w:p w14:paraId="74D0FF3B" w14:textId="77777777" w:rsidR="00F71CC6" w:rsidRDefault="00AB307F" w:rsidP="00F71CC6">
            <w:pPr>
              <w:pStyle w:val="Brdtextmedindrag"/>
            </w:pPr>
            <w:r>
              <w:rPr>
                <w:i/>
              </w:rPr>
              <w:t>EG-bestämmelser</w:t>
            </w:r>
            <w:r>
              <w:t xml:space="preserve"> som komplet</w:t>
            </w:r>
            <w:r>
              <w:softHyphen/>
              <w:t xml:space="preserve">teras av lagen och de beslut som har meddelats med stöd av </w:t>
            </w:r>
            <w:r>
              <w:rPr>
                <w:i/>
              </w:rPr>
              <w:t>EG-bestämmelserna skall</w:t>
            </w:r>
            <w:r>
              <w:t xml:space="preserve"> följas.</w:t>
            </w:r>
          </w:p>
        </w:tc>
        <w:tc>
          <w:tcPr>
            <w:tcW w:w="2500" w:type="pct"/>
            <w:shd w:val="clear" w:color="auto" w:fill="auto"/>
            <w:tcMar>
              <w:right w:w="0" w:type="dxa"/>
            </w:tcMar>
          </w:tcPr>
          <w:p w14:paraId="10DC674F" w14:textId="77777777" w:rsidR="00F71CC6" w:rsidRDefault="00AB307F" w:rsidP="00F71CC6">
            <w:pPr>
              <w:pStyle w:val="Brdtextmedindrag"/>
            </w:pPr>
            <w:r>
              <w:t xml:space="preserve">Utöver vad som följer av de </w:t>
            </w:r>
            <w:r>
              <w:rPr>
                <w:i/>
              </w:rPr>
              <w:t>EU-bestämmelser</w:t>
            </w:r>
            <w:r>
              <w:t xml:space="preserve"> som komplet</w:t>
            </w:r>
            <w:r>
              <w:softHyphen/>
              <w:t>teras av lagen får en kontrollmyndighet meddela de förelägganden och förbud som behövs för att lagen, de föreskrifter och beslut som har meddelats med stöd av lagen, de</w:t>
            </w:r>
          </w:p>
          <w:p w14:paraId="7273F253" w14:textId="77777777" w:rsidR="00F71CC6" w:rsidRDefault="00AB307F" w:rsidP="00F71CC6">
            <w:pPr>
              <w:pStyle w:val="Brdtextmedindrag"/>
            </w:pPr>
            <w:r>
              <w:rPr>
                <w:i/>
              </w:rPr>
              <w:t>EU-bestämmelser</w:t>
            </w:r>
            <w:r>
              <w:t xml:space="preserve"> som komplet</w:t>
            </w:r>
            <w:r>
              <w:softHyphen/>
              <w:t xml:space="preserve">teras av lagen och de beslut som har meddelats med stöd av </w:t>
            </w:r>
            <w:r>
              <w:rPr>
                <w:i/>
              </w:rPr>
              <w:t>EU-bestämmelserna ska</w:t>
            </w:r>
            <w:r>
              <w:t xml:space="preserve"> följas.</w:t>
            </w:r>
          </w:p>
        </w:tc>
      </w:tr>
    </w:tbl>
    <w:p w14:paraId="3E018E5C" w14:textId="77777777" w:rsidR="00F71CC6" w:rsidRPr="00C57856" w:rsidRDefault="00F71CC6" w:rsidP="00F71CC6">
      <w:pPr>
        <w:pStyle w:val="Brdtextmedindrag"/>
      </w:pPr>
    </w:p>
    <w:p w14:paraId="5CBF45C6" w14:textId="77777777" w:rsidR="00F71CC6" w:rsidRDefault="00AB307F" w:rsidP="00F71CC6">
      <w:pPr>
        <w:pStyle w:val="Brdtextmedindrag"/>
        <w:ind w:firstLine="0"/>
        <w:jc w:val="center"/>
      </w:pPr>
      <w:r>
        <w:t>13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7A703C6" w14:textId="77777777" w:rsidTr="00F71CC6">
        <w:tc>
          <w:tcPr>
            <w:tcW w:w="2500" w:type="pct"/>
            <w:shd w:val="clear" w:color="auto" w:fill="auto"/>
            <w:tcMar>
              <w:left w:w="0" w:type="dxa"/>
            </w:tcMar>
          </w:tcPr>
          <w:p w14:paraId="30E49B6A" w14:textId="77777777" w:rsidR="00F71CC6" w:rsidRDefault="00AB307F" w:rsidP="00F71CC6">
            <w:pPr>
              <w:pStyle w:val="Brdtextmedindrag"/>
            </w:pPr>
            <w:r>
              <w:t xml:space="preserve">Förelägganden och förbud enligt denna lag eller enligt de </w:t>
            </w:r>
            <w:r>
              <w:rPr>
                <w:i/>
              </w:rPr>
              <w:t>EG-bestämmelser</w:t>
            </w:r>
            <w:r>
              <w:t xml:space="preserve"> som komplet</w:t>
            </w:r>
            <w:r>
              <w:softHyphen/>
              <w:t>teras av lagen får förenas med vite.</w:t>
            </w:r>
          </w:p>
        </w:tc>
        <w:tc>
          <w:tcPr>
            <w:tcW w:w="2500" w:type="pct"/>
            <w:shd w:val="clear" w:color="auto" w:fill="auto"/>
            <w:tcMar>
              <w:right w:w="0" w:type="dxa"/>
            </w:tcMar>
          </w:tcPr>
          <w:p w14:paraId="4D2B0D38" w14:textId="77777777" w:rsidR="00F71CC6" w:rsidRDefault="00AB307F" w:rsidP="00F71CC6">
            <w:pPr>
              <w:pStyle w:val="Brdtextmedindrag"/>
            </w:pPr>
            <w:r>
              <w:t xml:space="preserve">Förelägganden och förbud enligt denna lag eller enligt de </w:t>
            </w:r>
            <w:r>
              <w:rPr>
                <w:i/>
              </w:rPr>
              <w:t>EU-bestämmelser</w:t>
            </w:r>
            <w:r>
              <w:t xml:space="preserve"> som komplet</w:t>
            </w:r>
            <w:r>
              <w:softHyphen/>
              <w:t>teras av lagen får förenas med vite.</w:t>
            </w:r>
          </w:p>
        </w:tc>
      </w:tr>
    </w:tbl>
    <w:p w14:paraId="2D488205" w14:textId="77777777" w:rsidR="00F71CC6" w:rsidRPr="00C57856" w:rsidRDefault="00F71CC6" w:rsidP="00F71CC6">
      <w:pPr>
        <w:pStyle w:val="Brdtextmedindrag"/>
      </w:pPr>
    </w:p>
    <w:p w14:paraId="51B0D168" w14:textId="77777777" w:rsidR="00F71CC6" w:rsidRDefault="00AB307F" w:rsidP="00F71CC6">
      <w:pPr>
        <w:pStyle w:val="Brdtextmedindrag"/>
        <w:ind w:firstLine="0"/>
        <w:jc w:val="center"/>
      </w:pPr>
      <w:r>
        <w:t>14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48337CD" w14:textId="77777777" w:rsidTr="00F71CC6">
        <w:tc>
          <w:tcPr>
            <w:tcW w:w="2500" w:type="pct"/>
            <w:shd w:val="clear" w:color="auto" w:fill="auto"/>
            <w:tcMar>
              <w:left w:w="0" w:type="dxa"/>
            </w:tcMar>
          </w:tcPr>
          <w:p w14:paraId="075E6996" w14:textId="77777777" w:rsidR="00F71CC6" w:rsidRDefault="00AB307F" w:rsidP="00F71CC6">
            <w:pPr>
              <w:pStyle w:val="Brdtextmedindrag"/>
            </w:pPr>
            <w:r>
              <w:t xml:space="preserve">Om någon inte fullgör sina skyldigheter enligt lagen, de föreskrifter eller beslut som har meddelats med stöd av lagen, de </w:t>
            </w:r>
            <w:r>
              <w:rPr>
                <w:i/>
              </w:rPr>
              <w:t>EG-bestämmelser</w:t>
            </w:r>
            <w:r>
              <w:t xml:space="preserve"> som komplet</w:t>
            </w:r>
            <w:r>
              <w:softHyphen/>
              <w:t xml:space="preserve">teras av lagen eller de beslut som har meddelats med stöd av </w:t>
            </w:r>
            <w:r>
              <w:rPr>
                <w:i/>
              </w:rPr>
              <w:t>EG-bestämmelserna</w:t>
            </w:r>
            <w:r>
              <w:t>, får kontroll</w:t>
            </w:r>
            <w:r>
              <w:softHyphen/>
              <w:t>myndigheten besluta om rättelse på hans eller hennes bekostnad.</w:t>
            </w:r>
          </w:p>
        </w:tc>
        <w:tc>
          <w:tcPr>
            <w:tcW w:w="2500" w:type="pct"/>
            <w:shd w:val="clear" w:color="auto" w:fill="auto"/>
            <w:tcMar>
              <w:right w:w="0" w:type="dxa"/>
            </w:tcMar>
          </w:tcPr>
          <w:p w14:paraId="4C055B0F" w14:textId="77777777" w:rsidR="00F71CC6" w:rsidRDefault="00AB307F" w:rsidP="00F71CC6">
            <w:pPr>
              <w:pStyle w:val="Brdtextmedindrag"/>
            </w:pPr>
            <w:r>
              <w:t xml:space="preserve">Om någon inte fullgör sina skyldigheter enligt lagen, de föreskrifter eller beslut som har meddelats med stöd av lagen, de </w:t>
            </w:r>
            <w:r>
              <w:rPr>
                <w:i/>
              </w:rPr>
              <w:t>EU-bestämmelser</w:t>
            </w:r>
            <w:r>
              <w:t xml:space="preserve"> som komplet</w:t>
            </w:r>
            <w:r>
              <w:softHyphen/>
              <w:t xml:space="preserve">teras av lagen eller de beslut som har meddelats med stöd av </w:t>
            </w:r>
            <w:r>
              <w:rPr>
                <w:i/>
              </w:rPr>
              <w:t>EU-bestämmelserna</w:t>
            </w:r>
            <w:r>
              <w:t>, får kontroll</w:t>
            </w:r>
            <w:r>
              <w:softHyphen/>
              <w:t>myndigheten besluta om rättelse på hans eller hennes bekostnad.</w:t>
            </w:r>
          </w:p>
        </w:tc>
      </w:tr>
    </w:tbl>
    <w:p w14:paraId="390075C9" w14:textId="77777777" w:rsidR="00F71CC6" w:rsidRPr="00C57856" w:rsidRDefault="00F71CC6" w:rsidP="00F71CC6">
      <w:pPr>
        <w:pStyle w:val="Brdtextmedindrag"/>
      </w:pPr>
    </w:p>
    <w:p w14:paraId="61B37057" w14:textId="77777777" w:rsidR="00F71CC6" w:rsidRDefault="00AB307F" w:rsidP="00F71CC6">
      <w:pPr>
        <w:pStyle w:val="Brdtextmedindrag"/>
        <w:ind w:firstLine="0"/>
        <w:jc w:val="center"/>
      </w:pPr>
      <w:r>
        <w:t>16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35AB326" w14:textId="77777777" w:rsidTr="00F71CC6">
        <w:tc>
          <w:tcPr>
            <w:tcW w:w="2500" w:type="pct"/>
            <w:shd w:val="clear" w:color="auto" w:fill="auto"/>
            <w:tcMar>
              <w:left w:w="0" w:type="dxa"/>
            </w:tcMar>
          </w:tcPr>
          <w:p w14:paraId="3BE9AF05" w14:textId="77777777" w:rsidR="00F71CC6" w:rsidRDefault="00AB307F" w:rsidP="00F71CC6">
            <w:pPr>
              <w:pStyle w:val="Brdtextmedindrag"/>
            </w:pPr>
            <w:r>
              <w:t>Regeringen eller</w:t>
            </w:r>
            <w:r>
              <w:rPr>
                <w:i/>
              </w:rPr>
              <w:t>, efter rege</w:t>
            </w:r>
            <w:r>
              <w:rPr>
                <w:i/>
              </w:rPr>
              <w:softHyphen/>
              <w:t>ringens bemyndigande, Jord</w:t>
            </w:r>
            <w:r>
              <w:rPr>
                <w:i/>
              </w:rPr>
              <w:softHyphen/>
              <w:t xml:space="preserve">bruksverket </w:t>
            </w:r>
            <w:r>
              <w:t>får meddela före</w:t>
            </w:r>
            <w:r>
              <w:softHyphen/>
              <w:t xml:space="preserve">skrifter om skyldighet att betala avgift för offentlig kontroll </w:t>
            </w:r>
            <w:r>
              <w:rPr>
                <w:i/>
              </w:rPr>
              <w:t>en</w:t>
            </w:r>
            <w:r>
              <w:rPr>
                <w:i/>
              </w:rPr>
              <w:softHyphen/>
              <w:t>ligt denna lag, de föreskrifter som har meddelats med stöd av lagen eller de EG-bestämmelser som kompletteras av lagen.</w:t>
            </w:r>
          </w:p>
        </w:tc>
        <w:tc>
          <w:tcPr>
            <w:tcW w:w="2500" w:type="pct"/>
            <w:shd w:val="clear" w:color="auto" w:fill="auto"/>
            <w:tcMar>
              <w:right w:w="0" w:type="dxa"/>
            </w:tcMar>
          </w:tcPr>
          <w:p w14:paraId="0EEC1E7F" w14:textId="77777777" w:rsidR="00F71CC6" w:rsidRDefault="00AB307F" w:rsidP="00F71CC6">
            <w:pPr>
              <w:pStyle w:val="Brdtextmedindrag"/>
            </w:pPr>
            <w:r>
              <w:t xml:space="preserve">Regeringen eller </w:t>
            </w:r>
            <w:r>
              <w:rPr>
                <w:i/>
              </w:rPr>
              <w:t>den myn</w:t>
            </w:r>
            <w:r>
              <w:rPr>
                <w:i/>
              </w:rPr>
              <w:softHyphen/>
              <w:t xml:space="preserve">dighet som regeringen bestämmer </w:t>
            </w:r>
            <w:r>
              <w:t>får meddela före</w:t>
            </w:r>
            <w:r>
              <w:softHyphen/>
              <w:t xml:space="preserve">skrifter om skyldighet att betala en avgift för offentlig kontroll </w:t>
            </w:r>
            <w:r>
              <w:rPr>
                <w:i/>
              </w:rPr>
              <w:t>och annan offentlig verksamhet.</w:t>
            </w:r>
          </w:p>
        </w:tc>
      </w:tr>
      <w:tr w:rsidR="00F71CC6" w14:paraId="195D5B1E" w14:textId="77777777" w:rsidTr="00F71CC6">
        <w:tc>
          <w:tcPr>
            <w:tcW w:w="2500" w:type="pct"/>
            <w:shd w:val="clear" w:color="auto" w:fill="auto"/>
            <w:tcMar>
              <w:left w:w="0" w:type="dxa"/>
            </w:tcMar>
          </w:tcPr>
          <w:p w14:paraId="19977773" w14:textId="77777777" w:rsidR="00F71CC6" w:rsidRDefault="00AB307F" w:rsidP="00F71CC6">
            <w:pPr>
              <w:pStyle w:val="Brdtextmedindrag"/>
            </w:pPr>
            <w:r>
              <w:t>Regeringen eller</w:t>
            </w:r>
            <w:r>
              <w:rPr>
                <w:i/>
              </w:rPr>
              <w:t>, efter rege</w:t>
            </w:r>
            <w:r>
              <w:rPr>
                <w:i/>
              </w:rPr>
              <w:softHyphen/>
              <w:t>ringens bemyndigande, Jord</w:t>
            </w:r>
            <w:r>
              <w:rPr>
                <w:i/>
              </w:rPr>
              <w:softHyphen/>
              <w:t xml:space="preserve">bruksverket </w:t>
            </w:r>
            <w:r>
              <w:t>får meddela före</w:t>
            </w:r>
            <w:r>
              <w:softHyphen/>
              <w:t xml:space="preserve">skrifter om hur avgifterna </w:t>
            </w:r>
            <w:r>
              <w:rPr>
                <w:i/>
              </w:rPr>
              <w:t>skall</w:t>
            </w:r>
            <w:r>
              <w:t xml:space="preserve"> beräknas.</w:t>
            </w:r>
          </w:p>
        </w:tc>
        <w:tc>
          <w:tcPr>
            <w:tcW w:w="2500" w:type="pct"/>
            <w:shd w:val="clear" w:color="auto" w:fill="auto"/>
            <w:tcMar>
              <w:right w:w="0" w:type="dxa"/>
            </w:tcMar>
          </w:tcPr>
          <w:p w14:paraId="62CE248F" w14:textId="77777777" w:rsidR="00F71CC6" w:rsidRDefault="00AB307F" w:rsidP="00F71CC6">
            <w:pPr>
              <w:pStyle w:val="Brdtextmedindrag"/>
            </w:pPr>
            <w:r>
              <w:t xml:space="preserve">Regeringen eller </w:t>
            </w:r>
            <w:r>
              <w:rPr>
                <w:i/>
              </w:rPr>
              <w:t>den myn</w:t>
            </w:r>
            <w:r>
              <w:rPr>
                <w:i/>
              </w:rPr>
              <w:softHyphen/>
              <w:t>dighet som regeringen bestämmer</w:t>
            </w:r>
            <w:r>
              <w:t xml:space="preserve"> får meddela före</w:t>
            </w:r>
            <w:r>
              <w:softHyphen/>
              <w:t xml:space="preserve">skrifter om hur avgifterna </w:t>
            </w:r>
            <w:r>
              <w:rPr>
                <w:i/>
              </w:rPr>
              <w:t>ska</w:t>
            </w:r>
            <w:r>
              <w:t xml:space="preserve"> beräknas</w:t>
            </w:r>
          </w:p>
        </w:tc>
      </w:tr>
    </w:tbl>
    <w:p w14:paraId="2D7D4738" w14:textId="77777777" w:rsidR="00F71CC6" w:rsidRPr="00C57856" w:rsidRDefault="00F71CC6" w:rsidP="00F71CC6">
      <w:pPr>
        <w:pStyle w:val="Brdtextmedindrag"/>
      </w:pPr>
    </w:p>
    <w:p w14:paraId="3A220776" w14:textId="77777777" w:rsidR="00F71CC6" w:rsidRDefault="00AB307F" w:rsidP="00F71CC6">
      <w:pPr>
        <w:pStyle w:val="Brdtextmedindrag"/>
        <w:ind w:firstLine="0"/>
        <w:jc w:val="center"/>
      </w:pPr>
      <w:r>
        <w:t>18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812F24A" w14:textId="77777777" w:rsidTr="00F71CC6">
        <w:tc>
          <w:tcPr>
            <w:tcW w:w="5000" w:type="pct"/>
            <w:gridSpan w:val="2"/>
            <w:shd w:val="clear" w:color="auto" w:fill="auto"/>
            <w:tcMar>
              <w:left w:w="0" w:type="dxa"/>
            </w:tcMar>
          </w:tcPr>
          <w:p w14:paraId="468504B8" w14:textId="77777777" w:rsidR="00F71CC6" w:rsidRDefault="00AB307F" w:rsidP="00F71CC6">
            <w:pPr>
              <w:pStyle w:val="Brdtextmedindrag"/>
            </w:pPr>
            <w:r>
              <w:t>Till ansvar enligt denna lag döms inte, om gärningen är belagd med straff i brottsbalken.</w:t>
            </w:r>
          </w:p>
        </w:tc>
      </w:tr>
      <w:tr w:rsidR="00F71CC6" w14:paraId="02F4363D" w14:textId="77777777" w:rsidTr="00F71CC6">
        <w:tc>
          <w:tcPr>
            <w:tcW w:w="2500" w:type="pct"/>
            <w:shd w:val="clear" w:color="auto" w:fill="auto"/>
            <w:tcMar>
              <w:left w:w="0" w:type="dxa"/>
            </w:tcMar>
          </w:tcPr>
          <w:p w14:paraId="09E5ECDC" w14:textId="77777777" w:rsidR="00F71CC6" w:rsidRDefault="00AB307F" w:rsidP="00F71CC6">
            <w:pPr>
              <w:pStyle w:val="Brdtextmedindrag"/>
            </w:pPr>
            <w:r>
              <w:rPr>
                <w:i/>
              </w:rPr>
              <w:t>Om ett vitesföreläggande eller ett vitesförbud har överträtts, döms inte</w:t>
            </w:r>
            <w:r>
              <w:t xml:space="preserve"> till ansvar enligt denna lag för gärning som omfattas av </w:t>
            </w:r>
            <w:r>
              <w:rPr>
                <w:i/>
              </w:rPr>
              <w:t>föreläggandet eller förbudet.</w:t>
            </w:r>
          </w:p>
        </w:tc>
        <w:tc>
          <w:tcPr>
            <w:tcW w:w="2500" w:type="pct"/>
            <w:shd w:val="clear" w:color="auto" w:fill="auto"/>
            <w:tcMar>
              <w:right w:w="0" w:type="dxa"/>
            </w:tcMar>
          </w:tcPr>
          <w:p w14:paraId="1970442D" w14:textId="5E09F0BA" w:rsidR="00F71CC6" w:rsidRDefault="00AB307F" w:rsidP="00F71CC6">
            <w:pPr>
              <w:pStyle w:val="Brdtextmedindrag"/>
            </w:pPr>
            <w:r>
              <w:rPr>
                <w:i/>
              </w:rPr>
              <w:t xml:space="preserve">Det ska inte </w:t>
            </w:r>
            <w:r>
              <w:t xml:space="preserve">dömas till ansvar enligt denna lag för en gärning som omfattas av </w:t>
            </w:r>
            <w:r>
              <w:rPr>
                <w:i/>
              </w:rPr>
              <w:t>ett föreläg</w:t>
            </w:r>
            <w:r>
              <w:rPr>
                <w:i/>
              </w:rPr>
              <w:softHyphen/>
              <w:t>gande om vite om gärningen ligger till grund för en ansökan om utdömande av vitet.</w:t>
            </w:r>
          </w:p>
        </w:tc>
      </w:tr>
    </w:tbl>
    <w:p w14:paraId="6DD16500" w14:textId="77777777" w:rsidR="00F71CC6" w:rsidRPr="00C57856" w:rsidRDefault="00F71CC6" w:rsidP="00F71CC6">
      <w:pPr>
        <w:pStyle w:val="Brdtextmedindrag"/>
      </w:pPr>
    </w:p>
    <w:p w14:paraId="151C9C9A" w14:textId="77777777" w:rsidR="00F71CC6" w:rsidRDefault="00AB307F" w:rsidP="00F71CC6">
      <w:pPr>
        <w:pStyle w:val="Brdtextmedindrag"/>
        <w:ind w:firstLine="0"/>
        <w:jc w:val="center"/>
      </w:pPr>
      <w:r>
        <w:t>20 §</w:t>
      </w:r>
      <w:r>
        <w:rPr>
          <w:rStyle w:val="Fotnotsreferens"/>
        </w:rPr>
        <w:footnoteReference w:id="97"/>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F5CAB07" w14:textId="77777777" w:rsidTr="00F71CC6">
        <w:tc>
          <w:tcPr>
            <w:tcW w:w="5000" w:type="pct"/>
            <w:gridSpan w:val="2"/>
            <w:shd w:val="clear" w:color="auto" w:fill="auto"/>
            <w:tcMar>
              <w:left w:w="0" w:type="dxa"/>
            </w:tcMar>
          </w:tcPr>
          <w:p w14:paraId="5FCCAAF0" w14:textId="77777777" w:rsidR="00F71CC6" w:rsidRDefault="00AB307F" w:rsidP="00F71CC6">
            <w:pPr>
              <w:pStyle w:val="Brdtextmedindrag"/>
            </w:pPr>
            <w:r>
              <w:t>Jordbruksverkets beslut får överklagas hos allmän förvaltnings</w:t>
            </w:r>
            <w:r>
              <w:softHyphen/>
              <w:t>domstol, om det har meddelats</w:t>
            </w:r>
          </w:p>
          <w:p w14:paraId="49C6902E" w14:textId="77777777" w:rsidR="00F71CC6" w:rsidRDefault="00AB307F" w:rsidP="00F71CC6">
            <w:pPr>
              <w:pStyle w:val="Brdtextmedindrag"/>
            </w:pPr>
            <w:r>
              <w:t>1. enligt denna lag,</w:t>
            </w:r>
          </w:p>
          <w:p w14:paraId="540F7086" w14:textId="60F1B74D" w:rsidR="00F71CC6" w:rsidRDefault="00AB307F" w:rsidP="00F71CC6">
            <w:pPr>
              <w:pStyle w:val="Brdtextmedindrag"/>
            </w:pPr>
            <w:r>
              <w:t>2. enligt de föreskrifter som har meddelats med stöd av lagen, eller</w:t>
            </w:r>
          </w:p>
        </w:tc>
      </w:tr>
      <w:tr w:rsidR="00F71CC6" w14:paraId="3BEC57B6" w14:textId="77777777" w:rsidTr="00F71CC6">
        <w:tc>
          <w:tcPr>
            <w:tcW w:w="2500" w:type="pct"/>
            <w:shd w:val="clear" w:color="auto" w:fill="auto"/>
            <w:tcMar>
              <w:left w:w="0" w:type="dxa"/>
            </w:tcMar>
          </w:tcPr>
          <w:p w14:paraId="511A3064" w14:textId="77777777" w:rsidR="00F71CC6" w:rsidRDefault="00AB307F" w:rsidP="00F71CC6">
            <w:pPr>
              <w:pStyle w:val="Brdtextmedindrag"/>
            </w:pPr>
            <w:r>
              <w:t>3. enligt de</w:t>
            </w:r>
            <w:r>
              <w:rPr>
                <w:i/>
              </w:rPr>
              <w:t xml:space="preserve"> EG-bestämmelser </w:t>
            </w:r>
            <w:r>
              <w:t>som kompletteras av lagen.</w:t>
            </w:r>
          </w:p>
          <w:p w14:paraId="74BF481D" w14:textId="77777777" w:rsidR="00F71CC6" w:rsidRDefault="00AB307F" w:rsidP="00F71CC6">
            <w:pPr>
              <w:pStyle w:val="Brdtextmedindrag"/>
            </w:pPr>
            <w:r>
              <w:t xml:space="preserve">Detsamma gäller beslut som har meddelats av en annan statlig förvaltningsmyndighet </w:t>
            </w:r>
            <w:r>
              <w:rPr>
                <w:i/>
              </w:rPr>
              <w:t xml:space="preserve">eller </w:t>
            </w:r>
            <w:r>
              <w:t>en officiell veterinär som förordnats enligt lagen (2009:1254) om officiella veteri</w:t>
            </w:r>
            <w:r>
              <w:softHyphen/>
              <w:t>närer.</w:t>
            </w:r>
          </w:p>
        </w:tc>
        <w:tc>
          <w:tcPr>
            <w:tcW w:w="2500" w:type="pct"/>
            <w:shd w:val="clear" w:color="auto" w:fill="auto"/>
            <w:tcMar>
              <w:right w:w="0" w:type="dxa"/>
            </w:tcMar>
          </w:tcPr>
          <w:p w14:paraId="693E6DEE" w14:textId="77777777" w:rsidR="00F71CC6" w:rsidRDefault="00AB307F" w:rsidP="00F71CC6">
            <w:pPr>
              <w:pStyle w:val="Brdtextmedindrag"/>
            </w:pPr>
            <w:r>
              <w:t>3. enligt de</w:t>
            </w:r>
            <w:r>
              <w:rPr>
                <w:i/>
              </w:rPr>
              <w:t xml:space="preserve"> EU-bestämmelser </w:t>
            </w:r>
            <w:r>
              <w:t>som kompletteras av lagen.</w:t>
            </w:r>
          </w:p>
          <w:p w14:paraId="1B0C24CC" w14:textId="77777777" w:rsidR="00F71CC6" w:rsidRDefault="00AB307F" w:rsidP="00F71CC6">
            <w:pPr>
              <w:pStyle w:val="Brdtextmedindrag"/>
            </w:pPr>
            <w:r>
              <w:t xml:space="preserve">Detsamma gäller beslut som har meddelats av en annan statlig förvaltningsmyndighet, </w:t>
            </w:r>
            <w:r>
              <w:rPr>
                <w:i/>
              </w:rPr>
              <w:t>av</w:t>
            </w:r>
            <w:r>
              <w:t xml:space="preserve"> en officiell veterinär som förordnats enligt lagen (2009:1254) om officiella veterinärer, </w:t>
            </w:r>
            <w:r>
              <w:rPr>
                <w:i/>
              </w:rPr>
              <w:t>av ett organ med delegerade uppgifter, i andra fall än vad som anges i 19 §, eller av en fysisk person som har delegerats vissa uppgifter.</w:t>
            </w:r>
          </w:p>
        </w:tc>
      </w:tr>
      <w:tr w:rsidR="00F71CC6" w14:paraId="33F65676" w14:textId="77777777" w:rsidTr="00F71CC6">
        <w:tc>
          <w:tcPr>
            <w:tcW w:w="2500" w:type="pct"/>
            <w:shd w:val="clear" w:color="auto" w:fill="auto"/>
            <w:tcMar>
              <w:left w:w="0" w:type="dxa"/>
            </w:tcMar>
          </w:tcPr>
          <w:p w14:paraId="74EDC465" w14:textId="77777777" w:rsidR="00F71CC6" w:rsidRDefault="00AB307F" w:rsidP="00F71CC6">
            <w:pPr>
              <w:pStyle w:val="Brdtextmedindrag"/>
            </w:pPr>
            <w:r>
              <w:rPr>
                <w:i/>
              </w:rPr>
              <w:t>Jordbruksverket ska föra det allmännas talan hos förvaltnings</w:t>
            </w:r>
            <w:r>
              <w:rPr>
                <w:i/>
              </w:rPr>
              <w:softHyphen/>
              <w:t>domstol, om en organisation, en samman</w:t>
            </w:r>
            <w:r>
              <w:rPr>
                <w:i/>
              </w:rPr>
              <w:softHyphen/>
              <w:t>slutning eller ett slakteri först har beslutat i saken. Detsamma gäller om det överklagade beslutet har</w:t>
            </w:r>
            <w:r>
              <w:rPr>
                <w:rFonts w:ascii="Trebuchet MS" w:hAnsi="Trebuchet MS"/>
                <w:i/>
                <w:color w:val="0D0D0D"/>
                <w:sz w:val="21"/>
                <w:szCs w:val="21"/>
              </w:rPr>
              <w:t xml:space="preserve"> </w:t>
            </w:r>
            <w:r>
              <w:rPr>
                <w:i/>
              </w:rPr>
              <w:t>med</w:t>
            </w:r>
            <w:r>
              <w:rPr>
                <w:i/>
              </w:rPr>
              <w:softHyphen/>
              <w:t>delats av en officiell veterinär.</w:t>
            </w:r>
          </w:p>
        </w:tc>
        <w:tc>
          <w:tcPr>
            <w:tcW w:w="2500" w:type="pct"/>
            <w:shd w:val="clear" w:color="auto" w:fill="auto"/>
            <w:tcMar>
              <w:right w:w="0" w:type="dxa"/>
            </w:tcMar>
          </w:tcPr>
          <w:p w14:paraId="60944A61" w14:textId="77777777" w:rsidR="00F71CC6" w:rsidRDefault="00AB307F" w:rsidP="00F71CC6">
            <w:pPr>
              <w:pStyle w:val="Brdtextmedindrag"/>
            </w:pPr>
            <w:r>
              <w:rPr>
                <w:i/>
              </w:rPr>
              <w:t>Beträffande vem som får överklaga beslut av organ eller fysiska personer gäller 42 § förvaltningslagen.</w:t>
            </w:r>
          </w:p>
        </w:tc>
      </w:tr>
      <w:tr w:rsidR="00F71CC6" w14:paraId="50EC8436" w14:textId="77777777" w:rsidTr="00F71CC6">
        <w:tc>
          <w:tcPr>
            <w:tcW w:w="5000" w:type="pct"/>
            <w:gridSpan w:val="2"/>
            <w:shd w:val="clear" w:color="auto" w:fill="auto"/>
            <w:tcMar>
              <w:left w:w="0" w:type="dxa"/>
            </w:tcMar>
          </w:tcPr>
          <w:p w14:paraId="0C5FC3F0" w14:textId="77777777" w:rsidR="00F71CC6" w:rsidRDefault="00AB307F" w:rsidP="00F71CC6">
            <w:pPr>
              <w:pStyle w:val="Brdtextmedindrag"/>
              <w:rPr>
                <w:i/>
              </w:rPr>
            </w:pPr>
            <w:r>
              <w:t>Prövningstillstånd krävs vid överklagande till kammarrätten.</w:t>
            </w:r>
          </w:p>
        </w:tc>
      </w:tr>
      <w:tr w:rsidR="00F71CC6" w14:paraId="3070EDA2" w14:textId="77777777" w:rsidTr="00F71CC6">
        <w:tc>
          <w:tcPr>
            <w:tcW w:w="5000" w:type="pct"/>
            <w:gridSpan w:val="2"/>
            <w:shd w:val="clear" w:color="auto" w:fill="auto"/>
            <w:tcMar>
              <w:left w:w="0" w:type="dxa"/>
            </w:tcMar>
          </w:tcPr>
          <w:p w14:paraId="1C98E409" w14:textId="77777777" w:rsidR="00F71CC6" w:rsidRDefault="00F71CC6" w:rsidP="00F71CC6">
            <w:pPr>
              <w:pStyle w:val="Brdtextmedindrag"/>
            </w:pPr>
          </w:p>
        </w:tc>
      </w:tr>
      <w:tr w:rsidR="00F71CC6" w14:paraId="49EC95AB" w14:textId="77777777" w:rsidTr="00F71CC6">
        <w:tc>
          <w:tcPr>
            <w:tcW w:w="2500" w:type="pct"/>
            <w:shd w:val="clear" w:color="auto" w:fill="auto"/>
            <w:tcMar>
              <w:left w:w="0" w:type="dxa"/>
            </w:tcMar>
          </w:tcPr>
          <w:p w14:paraId="77593AD0" w14:textId="77777777" w:rsidR="00F71CC6" w:rsidRDefault="00F71CC6" w:rsidP="00F71CC6">
            <w:pPr>
              <w:pStyle w:val="Brdtextmedindrag"/>
            </w:pPr>
          </w:p>
        </w:tc>
        <w:tc>
          <w:tcPr>
            <w:tcW w:w="2500" w:type="pct"/>
            <w:shd w:val="clear" w:color="auto" w:fill="auto"/>
          </w:tcPr>
          <w:p w14:paraId="35322B09" w14:textId="77777777" w:rsidR="00F71CC6" w:rsidRDefault="00AB307F" w:rsidP="00F71CC6">
            <w:pPr>
              <w:pStyle w:val="Brdtext"/>
              <w:rPr>
                <w:i/>
              </w:rPr>
            </w:pPr>
            <w:r>
              <w:rPr>
                <w:i/>
              </w:rPr>
              <w:t>20 a §</w:t>
            </w:r>
          </w:p>
          <w:p w14:paraId="60A9BA48" w14:textId="77777777" w:rsidR="00F71CC6" w:rsidRDefault="00AB307F" w:rsidP="00F71CC6">
            <w:pPr>
              <w:pStyle w:val="Brdtextmedindrag"/>
            </w:pPr>
            <w:r>
              <w:t>Jordbruksverket ska föra det allmännas talan hos förvaltningsdomstol, om en orga</w:t>
            </w:r>
            <w:r>
              <w:softHyphen/>
              <w:t>nisation, en sammanslut</w:t>
            </w:r>
            <w:r>
              <w:softHyphen/>
              <w:t>ning eller ett slakteri först har beslutat i saken. Detsamma gäller om det överklagade beslutet har meddelats av en officiell veterinär.</w:t>
            </w:r>
          </w:p>
          <w:p w14:paraId="6A5C36F8" w14:textId="77777777" w:rsidR="00F71CC6" w:rsidRDefault="00AB307F" w:rsidP="00F71CC6">
            <w:pPr>
              <w:pStyle w:val="Brdtextmedindrag"/>
              <w:rPr>
                <w:i/>
              </w:rPr>
            </w:pPr>
            <w:r>
              <w:rPr>
                <w:i/>
              </w:rPr>
              <w:t>Den myndighet som har delegerat uppgiften att utöva offentlig kontroll eller annan offentlig verksamhet till ett organ eller till en fysisk person ska föra det allmännas talan hos allmän förvaltningsdomstol, om det överklagade beslutet har med</w:t>
            </w:r>
            <w:r>
              <w:rPr>
                <w:i/>
              </w:rPr>
              <w:softHyphen/>
              <w:t>delats av ett sådant organ eller en sådan fysisk person.</w:t>
            </w:r>
          </w:p>
          <w:p w14:paraId="6EB5A7A0" w14:textId="77777777" w:rsidR="00F71CC6" w:rsidRDefault="00AB307F" w:rsidP="00F71CC6">
            <w:pPr>
              <w:pStyle w:val="Brdtextmedindrag"/>
            </w:pPr>
            <w:r>
              <w:rPr>
                <w:i/>
              </w:rPr>
              <w:t>Bestämmelserna i lagen (1986:1142) om överklagande av beslut av enskilda organ med offentliga förvaltningsuppgifter ska gälla även för överklagande av beslut som har meddelats av en fysisk person.</w:t>
            </w:r>
          </w:p>
        </w:tc>
      </w:tr>
    </w:tbl>
    <w:p w14:paraId="1436945F" w14:textId="77777777" w:rsidR="00F71CC6" w:rsidRPr="00811E52" w:rsidRDefault="00AB307F" w:rsidP="00F71CC6">
      <w:pPr>
        <w:pStyle w:val="Slutstreck"/>
      </w:pPr>
      <w:r w:rsidRPr="00811E52">
        <w:t>                      </w:t>
      </w:r>
    </w:p>
    <w:p w14:paraId="0CE6AC6C" w14:textId="77777777" w:rsidR="00F71CC6" w:rsidRPr="00830602" w:rsidRDefault="00AB307F" w:rsidP="00F71CC6">
      <w:pPr>
        <w:pStyle w:val="Brdtextmedindrag"/>
      </w:pPr>
      <w:r w:rsidRPr="00A81919">
        <w:t>Denna lag träder i kraft den 14 december 2019</w:t>
      </w:r>
      <w:r>
        <w:rPr>
          <w:rFonts w:ascii="OrigGarmnd BT" w:hAnsi="OrigGarmnd BT"/>
        </w:rPr>
        <w:t>.</w:t>
      </w:r>
    </w:p>
    <w:p w14:paraId="08716FA6" w14:textId="77777777" w:rsidR="00F71CC6" w:rsidRDefault="00F71CC6" w:rsidP="00F71CC6">
      <w:pPr>
        <w:pStyle w:val="Brdtextmedindrag"/>
        <w:sectPr w:rsidR="00F71CC6" w:rsidSect="00F71CC6">
          <w:headerReference w:type="even" r:id="rId117"/>
          <w:headerReference w:type="default" r:id="rId118"/>
          <w:footerReference w:type="even" r:id="rId119"/>
          <w:footerReference w:type="default" r:id="rId120"/>
          <w:footerReference w:type="first" r:id="rId121"/>
          <w:footnotePr>
            <w:numRestart w:val="eachSect"/>
          </w:footnotePr>
          <w:pgSz w:w="9356" w:h="13721" w:code="9"/>
          <w:pgMar w:top="794" w:right="2438" w:bottom="1191" w:left="1021" w:header="0" w:footer="709" w:gutter="0"/>
          <w:cols w:space="708"/>
          <w:docGrid w:linePitch="360"/>
        </w:sectPr>
      </w:pPr>
    </w:p>
    <w:p w14:paraId="02D4E091" w14:textId="77777777" w:rsidR="00F71CC6" w:rsidRPr="00C57856" w:rsidRDefault="00AB307F" w:rsidP="00F71CC6">
      <w:pPr>
        <w:pStyle w:val="Rubrik2utannumrering"/>
      </w:pPr>
      <w:r w:rsidRPr="007D45C7">
        <w:t>Förslag till lag om ändring i lagen (2009:1424) om</w:t>
      </w:r>
      <w:r>
        <w:t> </w:t>
      </w:r>
      <w:r w:rsidRPr="007D45C7">
        <w:t>kontroll av skyddade beteckningar på jordbruksprodukter och livsmedel</w:t>
      </w:r>
    </w:p>
    <w:p w14:paraId="3BB7C310" w14:textId="77777777" w:rsidR="00F71CC6" w:rsidRPr="007D45C7" w:rsidRDefault="00AB307F" w:rsidP="00F71CC6">
      <w:pPr>
        <w:overflowPunct w:val="0"/>
        <w:autoSpaceDE w:val="0"/>
        <w:autoSpaceDN w:val="0"/>
        <w:adjustRightInd w:val="0"/>
        <w:spacing w:after="0" w:line="240" w:lineRule="auto"/>
        <w:jc w:val="both"/>
        <w:textAlignment w:val="baseline"/>
        <w:rPr>
          <w:rFonts w:ascii="Times New Roman" w:hAnsi="Times New Roman"/>
          <w:sz w:val="20"/>
        </w:rPr>
      </w:pPr>
      <w:r w:rsidRPr="007D45C7">
        <w:rPr>
          <w:rFonts w:ascii="Times New Roman" w:hAnsi="Times New Roman"/>
          <w:sz w:val="20"/>
        </w:rPr>
        <w:t>Härigenom föreskrivs i fråga om lagen (2009:1424) om kontroll av skyddade beteckningar på jordbruksprodukter och livsmedel</w:t>
      </w:r>
    </w:p>
    <w:p w14:paraId="13C312FC" w14:textId="77777777" w:rsidR="00F71CC6" w:rsidRPr="007D45C7" w:rsidRDefault="00AB307F" w:rsidP="00F71CC6">
      <w:pPr>
        <w:pStyle w:val="Brdtextmedindrag"/>
      </w:pPr>
      <w:r w:rsidRPr="007D45C7">
        <w:rPr>
          <w:i/>
        </w:rPr>
        <w:t>dels</w:t>
      </w:r>
      <w:r w:rsidRPr="007D45C7">
        <w:t xml:space="preserve"> att rubriken närmast före 6 § ska utgå,</w:t>
      </w:r>
    </w:p>
    <w:p w14:paraId="3DBC13AE" w14:textId="77777777" w:rsidR="00F71CC6" w:rsidRPr="007D45C7" w:rsidRDefault="00AB307F" w:rsidP="00F71CC6">
      <w:pPr>
        <w:pStyle w:val="Brdtextmedindrag"/>
      </w:pPr>
      <w:r w:rsidRPr="007D45C7">
        <w:rPr>
          <w:i/>
        </w:rPr>
        <w:t>dels</w:t>
      </w:r>
      <w:r w:rsidRPr="007D45C7">
        <w:t xml:space="preserve"> att 2, 4, 5, 9–12, 18 och 20 §§ och rubrikerna närmast före 4, 10 och 12 §§ ska ha följande lydelse,</w:t>
      </w:r>
    </w:p>
    <w:p w14:paraId="734BD4A6" w14:textId="77777777" w:rsidR="00F71CC6" w:rsidRDefault="00AB307F" w:rsidP="00F71CC6">
      <w:pPr>
        <w:pStyle w:val="Brdtextmedindrag"/>
      </w:pPr>
      <w:r w:rsidRPr="007D45C7">
        <w:rPr>
          <w:i/>
        </w:rPr>
        <w:t>dels</w:t>
      </w:r>
      <w:r w:rsidRPr="007D45C7">
        <w:t xml:space="preserve"> att det ska införas sex nya paragrafer, 2 a, 5 a, 8, 10 a, 14 a, och 20</w:t>
      </w:r>
      <w:r>
        <w:t> </w:t>
      </w:r>
      <w:r w:rsidRPr="007D45C7">
        <w:t>a §§, och närmast före 2 a, 5 a, 8, 10 a och 14 a §§ nya rubriker av följande lydelse</w:t>
      </w:r>
      <w:r>
        <w:t>.</w:t>
      </w:r>
    </w:p>
    <w:p w14:paraId="3F29C75C" w14:textId="77777777" w:rsidR="00F71CC6" w:rsidRDefault="00F71CC6" w:rsidP="00F71CC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541370C" w14:textId="77777777" w:rsidTr="00F71CC6">
        <w:tc>
          <w:tcPr>
            <w:tcW w:w="2500" w:type="pct"/>
            <w:shd w:val="clear" w:color="auto" w:fill="auto"/>
            <w:tcMar>
              <w:left w:w="0" w:type="dxa"/>
            </w:tcMar>
          </w:tcPr>
          <w:p w14:paraId="40D1F35B" w14:textId="77777777" w:rsidR="00F71CC6" w:rsidRPr="005B0E77" w:rsidRDefault="00AB307F" w:rsidP="00F71CC6">
            <w:pPr>
              <w:pStyle w:val="Brdtext"/>
              <w:rPr>
                <w:i/>
              </w:rPr>
            </w:pPr>
            <w:r w:rsidRPr="005B0E77">
              <w:rPr>
                <w:i/>
              </w:rPr>
              <w:t>Nuvarande lydelse</w:t>
            </w:r>
          </w:p>
        </w:tc>
        <w:tc>
          <w:tcPr>
            <w:tcW w:w="2500" w:type="pct"/>
            <w:shd w:val="clear" w:color="auto" w:fill="auto"/>
            <w:tcMar>
              <w:right w:w="0" w:type="dxa"/>
            </w:tcMar>
          </w:tcPr>
          <w:p w14:paraId="5171C937" w14:textId="77777777" w:rsidR="00F71CC6" w:rsidRPr="005B0E77" w:rsidRDefault="00AB307F" w:rsidP="00F71CC6">
            <w:pPr>
              <w:pStyle w:val="Brdtext"/>
              <w:rPr>
                <w:i/>
              </w:rPr>
            </w:pPr>
            <w:r w:rsidRPr="005B0E77">
              <w:rPr>
                <w:i/>
              </w:rPr>
              <w:t>Föreslagen lydelse</w:t>
            </w:r>
          </w:p>
        </w:tc>
      </w:tr>
    </w:tbl>
    <w:p w14:paraId="01E988B3" w14:textId="77777777" w:rsidR="00F71CC6" w:rsidRDefault="00F71CC6" w:rsidP="00F71CC6">
      <w:pPr>
        <w:pStyle w:val="Brdtext"/>
        <w:jc w:val="center"/>
      </w:pPr>
    </w:p>
    <w:p w14:paraId="772DFD7C" w14:textId="77777777" w:rsidR="00F71CC6" w:rsidRDefault="00AB307F" w:rsidP="00F71CC6">
      <w:pPr>
        <w:pStyle w:val="Brdtext"/>
        <w:jc w:val="center"/>
      </w:pPr>
      <w:r>
        <w:t>2 §</w:t>
      </w:r>
      <w:r>
        <w:rPr>
          <w:rStyle w:val="Fotnotsreferens"/>
        </w:rPr>
        <w:footnoteReference w:id="9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3CEACD7" w14:textId="77777777" w:rsidTr="00F71CC6">
        <w:tc>
          <w:tcPr>
            <w:tcW w:w="2500" w:type="pct"/>
            <w:shd w:val="clear" w:color="auto" w:fill="auto"/>
            <w:tcMar>
              <w:left w:w="0" w:type="dxa"/>
            </w:tcMar>
          </w:tcPr>
          <w:p w14:paraId="3A6282AC" w14:textId="3411F823" w:rsidR="00F71CC6" w:rsidRPr="008E74A3" w:rsidRDefault="00AB307F" w:rsidP="00F71CC6">
            <w:pPr>
              <w:pStyle w:val="Brdtextmedindrag"/>
            </w:pPr>
            <w:r w:rsidRPr="008E74A3">
              <w:t>Lagen kompletterar även, i de delar de innehåller bestäm</w:t>
            </w:r>
            <w:r w:rsidRPr="008E74A3">
              <w:softHyphen/>
              <w:t>melser som rör skydd för beteckningar på jordbruks</w:t>
            </w:r>
            <w:r w:rsidRPr="008E74A3">
              <w:softHyphen/>
              <w:t>produkter och livs</w:t>
            </w:r>
            <w:r w:rsidRPr="008E74A3">
              <w:softHyphen/>
              <w:t>medel</w:t>
            </w:r>
          </w:p>
        </w:tc>
        <w:tc>
          <w:tcPr>
            <w:tcW w:w="2500" w:type="pct"/>
            <w:shd w:val="clear" w:color="auto" w:fill="auto"/>
            <w:tcMar>
              <w:right w:w="0" w:type="dxa"/>
            </w:tcMar>
          </w:tcPr>
          <w:p w14:paraId="703BDE5E" w14:textId="77777777" w:rsidR="00F71CC6" w:rsidRPr="008E74A3" w:rsidRDefault="00AB307F" w:rsidP="00F71CC6">
            <w:pPr>
              <w:pStyle w:val="Brdtextmedindrag"/>
            </w:pPr>
            <w:r w:rsidRPr="008E74A3">
              <w:t>Lagen kompletterar även, i de delar de innehåller bestäm</w:t>
            </w:r>
            <w:r w:rsidRPr="008E74A3">
              <w:softHyphen/>
              <w:t>melser som rör skydd för beteckningar på jordbruks</w:t>
            </w:r>
            <w:r w:rsidRPr="008E74A3">
              <w:softHyphen/>
              <w:t>produkter och livs</w:t>
            </w:r>
            <w:r w:rsidRPr="008E74A3">
              <w:softHyphen/>
              <w:t>medel</w:t>
            </w:r>
            <w:r w:rsidRPr="008E74A3">
              <w:rPr>
                <w:i/>
              </w:rPr>
              <w:t>, följande förordningar:</w:t>
            </w:r>
          </w:p>
        </w:tc>
      </w:tr>
      <w:tr w:rsidR="00F71CC6" w14:paraId="271B26A0" w14:textId="77777777" w:rsidTr="00F71CC6">
        <w:tc>
          <w:tcPr>
            <w:tcW w:w="5000" w:type="pct"/>
            <w:gridSpan w:val="2"/>
            <w:shd w:val="clear" w:color="auto" w:fill="auto"/>
            <w:tcMar>
              <w:left w:w="0" w:type="dxa"/>
            </w:tcMar>
          </w:tcPr>
          <w:p w14:paraId="6AC99523" w14:textId="77777777" w:rsidR="00F71CC6" w:rsidRPr="008E74A3" w:rsidRDefault="00AB307F" w:rsidP="00F71CC6">
            <w:pPr>
              <w:pStyle w:val="Brdtextmedindrag"/>
            </w:pPr>
            <w:r w:rsidRPr="008E74A3">
              <w:t>1. Europaparlamentets och rådets förordning (EG) nr 110/2008 av den 15 januari 2008 om definition, beskrivning, presentation och märkning av, samt skydd av geografiska beteckningar för, sprit</w:t>
            </w:r>
            <w:r w:rsidRPr="008E74A3">
              <w:softHyphen/>
              <w:t>drycker, samt om upphävande av rådets förordning (EEG) nr 1576/89,</w:t>
            </w:r>
          </w:p>
          <w:p w14:paraId="526B422B" w14:textId="77777777" w:rsidR="00F71CC6" w:rsidRPr="008E74A3" w:rsidRDefault="00AB307F" w:rsidP="00F71CC6">
            <w:pPr>
              <w:pStyle w:val="Brdtextmedindrag"/>
            </w:pPr>
            <w:r w:rsidRPr="008E74A3">
              <w:t>2. Europaparlamentets och rådets förordning (EU) nr 1308/2013 av den 17 december 2013 om upprättande av en samlad marknadsordning för jordbruksprodukter och om upphävande av rådets förordningar (EEG) nr 922/72, (EEG) nr 234/79, (EG) nr 1037/2001 och (EG) nr 1234/2007,</w:t>
            </w:r>
          </w:p>
          <w:p w14:paraId="77D65F88" w14:textId="77777777" w:rsidR="00F71CC6" w:rsidRPr="008E74A3" w:rsidRDefault="00AB307F" w:rsidP="00F71CC6">
            <w:pPr>
              <w:pStyle w:val="Brdtextmedindrag"/>
            </w:pPr>
            <w:r w:rsidRPr="008E74A3">
              <w:t>3. Europaparlamentets och rådets förordning (EU) nr 1306/2013 av den 17 december 2013 om finansiering, förvaltning och övervakning av den gemensamma jordbrukspolitiken och om upphävande av rådets förordningar (EEG) nr 352/78, (EG) nr 165/94, (EG) nr 2799/98, (EG) nr 814/2000, (EG) nr 1290/2005 och (EG) nr 485/2008,</w:t>
            </w:r>
          </w:p>
          <w:p w14:paraId="761BE488" w14:textId="77777777" w:rsidR="00F71CC6" w:rsidRPr="003C5FCA" w:rsidRDefault="00AB307F" w:rsidP="00F71CC6">
            <w:pPr>
              <w:pStyle w:val="Brdtextmedindrag"/>
              <w:rPr>
                <w:rFonts w:ascii="OrigGarmnd BT" w:hAnsi="OrigGarmnd BT"/>
              </w:rPr>
            </w:pPr>
            <w:r w:rsidRPr="008E74A3">
              <w:t>4. Europaparlamentets och rådets förordning (EU) nr 251/2014 av den 26 februari 2014 om definition, beskrivning, presentation och märkning av, samt skydd av geografiska beteckningar för, aro</w:t>
            </w:r>
            <w:r w:rsidRPr="008E74A3">
              <w:softHyphen/>
              <w:t>matiserade vinprodukter och om upphävande av rådets förord</w:t>
            </w:r>
            <w:r w:rsidRPr="008E74A3">
              <w:softHyphen/>
              <w:t>ning (EEG) nr 1601/91, och</w:t>
            </w:r>
          </w:p>
        </w:tc>
      </w:tr>
      <w:tr w:rsidR="00F71CC6" w14:paraId="35D2E8FC" w14:textId="77777777" w:rsidTr="00F71CC6">
        <w:tc>
          <w:tcPr>
            <w:tcW w:w="2500" w:type="pct"/>
            <w:shd w:val="clear" w:color="auto" w:fill="auto"/>
            <w:tcMar>
              <w:left w:w="0" w:type="dxa"/>
            </w:tcMar>
          </w:tcPr>
          <w:p w14:paraId="57A58D48" w14:textId="77777777" w:rsidR="00F71CC6" w:rsidRPr="008E74A3" w:rsidRDefault="00AB307F" w:rsidP="00F71CC6">
            <w:pPr>
              <w:pStyle w:val="Brdtextmedindrag"/>
            </w:pPr>
            <w:r w:rsidRPr="008E74A3">
              <w:t>5. Europaparlamentets och rådets förordning (</w:t>
            </w:r>
            <w:r w:rsidRPr="008E74A3">
              <w:rPr>
                <w:i/>
              </w:rPr>
              <w:t>EG) nr 882/2004 av den 29 april 2004 om offentlig kontroll för att säkerställa kontrollen av efterlevnaden av foder- och livsmedelslagstift</w:t>
            </w:r>
            <w:r w:rsidRPr="008E74A3">
              <w:rPr>
                <w:i/>
              </w:rPr>
              <w:softHyphen/>
              <w:t>ningen samt bestämmelserna om djurhälsa och djurskydd.</w:t>
            </w:r>
          </w:p>
        </w:tc>
        <w:tc>
          <w:tcPr>
            <w:tcW w:w="2500" w:type="pct"/>
            <w:shd w:val="clear" w:color="auto" w:fill="auto"/>
          </w:tcPr>
          <w:p w14:paraId="0529F61A" w14:textId="77777777" w:rsidR="00F71CC6" w:rsidRPr="008E74A3" w:rsidRDefault="00AB307F" w:rsidP="00F71CC6">
            <w:pPr>
              <w:pStyle w:val="Brdtextmedindrag"/>
            </w:pPr>
            <w:r w:rsidRPr="008E74A3">
              <w:t xml:space="preserve">5. Europaparlamentets och rådets förordning </w:t>
            </w:r>
            <w:r w:rsidRPr="008E74A3">
              <w:rPr>
                <w:i/>
              </w:rPr>
              <w:t>(EU) 2017/625 av den 15 mars 2017 om offentlig kontroll och annan offentlig verksamhet för att säker</w:t>
            </w:r>
            <w:r w:rsidRPr="008E74A3">
              <w:rPr>
                <w:i/>
              </w:rPr>
              <w:softHyphen/>
              <w:t>ställa tillämpningen av livs</w:t>
            </w:r>
            <w:r w:rsidRPr="008E74A3">
              <w:rPr>
                <w:i/>
              </w:rPr>
              <w:softHyphen/>
              <w:t>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w:t>
            </w:r>
            <w:r w:rsidRPr="008E74A3">
              <w:rPr>
                <w:i/>
              </w:rPr>
              <w:softHyphen/>
              <w:t>parlamentets och rådets förord</w:t>
            </w:r>
            <w:r w:rsidRPr="008E74A3">
              <w:rPr>
                <w:i/>
              </w:rPr>
              <w:softHyphen/>
              <w:t>ningar (EG) nr 854/2004 och (EG) nr 882/2004, rådets direk</w:t>
            </w:r>
            <w:r w:rsidRPr="008E74A3">
              <w:rPr>
                <w:i/>
              </w:rPr>
              <w:softHyphen/>
              <w:t>tiv 89/608/EEG, 89/662/EEG, 90/425/EEG, 91/496/EEG, 96/23/EG, 96/93/EG och 97/78/EG samt rådets beslut 92/438/EEG.</w:t>
            </w:r>
          </w:p>
        </w:tc>
      </w:tr>
      <w:tr w:rsidR="00F71CC6" w14:paraId="63462891" w14:textId="77777777" w:rsidTr="00F71CC6">
        <w:tc>
          <w:tcPr>
            <w:tcW w:w="2500" w:type="pct"/>
            <w:shd w:val="clear" w:color="auto" w:fill="auto"/>
            <w:tcMar>
              <w:left w:w="0" w:type="dxa"/>
            </w:tcMar>
          </w:tcPr>
          <w:p w14:paraId="7740E575" w14:textId="77777777" w:rsidR="00F71CC6" w:rsidRPr="008E74A3" w:rsidRDefault="00F71CC6" w:rsidP="00F71CC6">
            <w:pPr>
              <w:pStyle w:val="Brdtextmedindrag"/>
            </w:pPr>
          </w:p>
        </w:tc>
        <w:tc>
          <w:tcPr>
            <w:tcW w:w="2500" w:type="pct"/>
            <w:shd w:val="clear" w:color="auto" w:fill="auto"/>
          </w:tcPr>
          <w:p w14:paraId="0FAFB883" w14:textId="77777777" w:rsidR="00F71CC6" w:rsidRPr="008E74A3" w:rsidRDefault="00F71CC6" w:rsidP="00F71CC6">
            <w:pPr>
              <w:pStyle w:val="Brdtextmedindrag"/>
            </w:pPr>
          </w:p>
        </w:tc>
      </w:tr>
      <w:tr w:rsidR="00F71CC6" w14:paraId="44E198C4" w14:textId="77777777" w:rsidTr="00F71CC6">
        <w:tc>
          <w:tcPr>
            <w:tcW w:w="2500" w:type="pct"/>
            <w:shd w:val="clear" w:color="auto" w:fill="auto"/>
            <w:tcMar>
              <w:left w:w="0" w:type="dxa"/>
            </w:tcMar>
          </w:tcPr>
          <w:p w14:paraId="158F3E9C" w14:textId="77777777" w:rsidR="00F71CC6" w:rsidRPr="008E74A3" w:rsidRDefault="00F71CC6" w:rsidP="00F71CC6">
            <w:pPr>
              <w:pStyle w:val="Brdtextmedindrag"/>
            </w:pPr>
          </w:p>
        </w:tc>
        <w:tc>
          <w:tcPr>
            <w:tcW w:w="2500" w:type="pct"/>
            <w:shd w:val="clear" w:color="auto" w:fill="auto"/>
          </w:tcPr>
          <w:p w14:paraId="3361AAC8" w14:textId="77777777" w:rsidR="00F71CC6" w:rsidRPr="000670A2" w:rsidRDefault="00AB307F" w:rsidP="00F71CC6">
            <w:pPr>
              <w:pStyle w:val="Rubrik4utannumrering"/>
              <w:rPr>
                <w:i/>
                <w:iCs/>
              </w:rPr>
            </w:pPr>
            <w:r w:rsidRPr="000670A2">
              <w:rPr>
                <w:i/>
                <w:iCs/>
              </w:rPr>
              <w:t>Ord och uttryck</w:t>
            </w:r>
          </w:p>
        </w:tc>
      </w:tr>
      <w:tr w:rsidR="00F71CC6" w14:paraId="790E7972" w14:textId="77777777" w:rsidTr="00F71CC6">
        <w:tc>
          <w:tcPr>
            <w:tcW w:w="2500" w:type="pct"/>
            <w:shd w:val="clear" w:color="auto" w:fill="auto"/>
            <w:tcMar>
              <w:left w:w="0" w:type="dxa"/>
            </w:tcMar>
          </w:tcPr>
          <w:p w14:paraId="1DAE7670" w14:textId="77777777" w:rsidR="00F71CC6" w:rsidRPr="008E74A3" w:rsidRDefault="00F71CC6" w:rsidP="00F71CC6">
            <w:pPr>
              <w:pStyle w:val="Brdtextmedindrag"/>
            </w:pPr>
          </w:p>
        </w:tc>
        <w:tc>
          <w:tcPr>
            <w:tcW w:w="2500" w:type="pct"/>
            <w:shd w:val="clear" w:color="auto" w:fill="auto"/>
          </w:tcPr>
          <w:p w14:paraId="49027B5B" w14:textId="77777777" w:rsidR="00F71CC6" w:rsidRDefault="00F71CC6" w:rsidP="00F71CC6">
            <w:pPr>
              <w:pStyle w:val="Brdtext"/>
              <w:rPr>
                <w:i/>
              </w:rPr>
            </w:pPr>
          </w:p>
          <w:p w14:paraId="7F4335A2" w14:textId="77777777" w:rsidR="00F71CC6" w:rsidRPr="00345E1D" w:rsidRDefault="00AB307F" w:rsidP="00F71CC6">
            <w:pPr>
              <w:pStyle w:val="Brdtext"/>
              <w:rPr>
                <w:i/>
              </w:rPr>
            </w:pPr>
            <w:r w:rsidRPr="00345E1D">
              <w:rPr>
                <w:i/>
              </w:rPr>
              <w:t xml:space="preserve">2 a § </w:t>
            </w:r>
          </w:p>
          <w:p w14:paraId="506D976A" w14:textId="77777777" w:rsidR="00F71CC6" w:rsidRPr="00C7700E" w:rsidRDefault="00AB307F" w:rsidP="00F71CC6">
            <w:pPr>
              <w:pStyle w:val="Brdtextmedindrag"/>
              <w:rPr>
                <w:i/>
                <w:iCs/>
              </w:rPr>
            </w:pPr>
            <w:r w:rsidRPr="00C7700E">
              <w:rPr>
                <w:i/>
                <w:iCs/>
              </w:rPr>
              <w:t xml:space="preserve">I denna lag betyder </w:t>
            </w:r>
          </w:p>
          <w:p w14:paraId="17569840" w14:textId="77777777" w:rsidR="00F71CC6" w:rsidRPr="00C7700E" w:rsidRDefault="00AB307F" w:rsidP="00F71CC6">
            <w:pPr>
              <w:pStyle w:val="Brdtextmedindrag"/>
              <w:rPr>
                <w:i/>
                <w:iCs/>
              </w:rPr>
            </w:pPr>
            <w:r w:rsidRPr="00C7700E">
              <w:rPr>
                <w:i/>
                <w:iCs/>
              </w:rPr>
              <w:t>1. Uttrycket offentlig kontroll</w:t>
            </w:r>
          </w:p>
          <w:p w14:paraId="701B8173" w14:textId="77777777" w:rsidR="00F71CC6" w:rsidRPr="00C7700E" w:rsidRDefault="00AB307F" w:rsidP="00F71CC6">
            <w:pPr>
              <w:pStyle w:val="Brdtextmedindrag"/>
              <w:rPr>
                <w:i/>
                <w:iCs/>
              </w:rPr>
            </w:pPr>
            <w:r w:rsidRPr="00C7700E">
              <w:rPr>
                <w:i/>
                <w:iCs/>
              </w:rPr>
              <w:t xml:space="preserve">a) offentlig kontroll enligt förordning (EU) 2017/625,  </w:t>
            </w:r>
          </w:p>
          <w:p w14:paraId="6A420D70" w14:textId="77777777" w:rsidR="00F71CC6" w:rsidRPr="00C7700E" w:rsidRDefault="00AB307F" w:rsidP="00F71CC6">
            <w:pPr>
              <w:pStyle w:val="Brdtextmedindrag"/>
              <w:rPr>
                <w:i/>
                <w:iCs/>
              </w:rPr>
            </w:pPr>
            <w:r w:rsidRPr="00C7700E">
              <w:rPr>
                <w:i/>
                <w:iCs/>
              </w:rPr>
              <w:t>b) kontroll i övrigt av att denna lag och föreskrif</w:t>
            </w:r>
            <w:r w:rsidRPr="00C7700E">
              <w:rPr>
                <w:i/>
                <w:iCs/>
              </w:rPr>
              <w:softHyphen/>
              <w:t>ter som meddelats med stöd av lagen följs,</w:t>
            </w:r>
          </w:p>
          <w:p w14:paraId="030A7ADA" w14:textId="77777777" w:rsidR="00F71CC6" w:rsidRPr="00C7700E" w:rsidRDefault="00AB307F" w:rsidP="00F71CC6">
            <w:pPr>
              <w:pStyle w:val="Brdtextmedindrag"/>
              <w:rPr>
                <w:i/>
                <w:iCs/>
              </w:rPr>
            </w:pPr>
            <w:r w:rsidRPr="00C7700E">
              <w:rPr>
                <w:i/>
                <w:iCs/>
              </w:rPr>
              <w:t xml:space="preserve">2. uttrycket annan offentlig verksamhet </w:t>
            </w:r>
          </w:p>
          <w:p w14:paraId="4417A5A8" w14:textId="77777777" w:rsidR="00F71CC6" w:rsidRPr="00C7700E" w:rsidRDefault="00AB307F" w:rsidP="00F71CC6">
            <w:pPr>
              <w:pStyle w:val="Brdtextmedindrag"/>
              <w:rPr>
                <w:i/>
                <w:iCs/>
              </w:rPr>
            </w:pPr>
            <w:r w:rsidRPr="00C7700E">
              <w:rPr>
                <w:i/>
                <w:iCs/>
              </w:rPr>
              <w:t>a) annan offentlig verksamhet enligt förordning (EU) 2017/625, och</w:t>
            </w:r>
          </w:p>
          <w:p w14:paraId="5A3AFB2B" w14:textId="77777777" w:rsidR="00F71CC6" w:rsidRPr="00C7700E" w:rsidRDefault="00AB307F" w:rsidP="00F71CC6">
            <w:pPr>
              <w:pStyle w:val="Brdtextmedindrag"/>
              <w:rPr>
                <w:i/>
                <w:iCs/>
              </w:rPr>
            </w:pPr>
            <w:r w:rsidRPr="00C7700E">
              <w:rPr>
                <w:i/>
                <w:iCs/>
              </w:rPr>
              <w:t>b) sådan verksamhet som i övrigt utförs med stöd av lagen eller föreskrifter som meddelats med stöd av lagen,</w:t>
            </w:r>
          </w:p>
          <w:p w14:paraId="23C28900" w14:textId="77777777" w:rsidR="00F71CC6" w:rsidRPr="000670A2" w:rsidRDefault="00AB307F" w:rsidP="00F71CC6">
            <w:pPr>
              <w:pStyle w:val="Brdtextmedindrag"/>
              <w:rPr>
                <w:b/>
              </w:rPr>
            </w:pPr>
            <w:r w:rsidRPr="00C7700E">
              <w:rPr>
                <w:i/>
                <w:iCs/>
              </w:rPr>
              <w:t>3. uttrycket organ med delege</w:t>
            </w:r>
            <w:r w:rsidRPr="00C7700E">
              <w:rPr>
                <w:i/>
                <w:iCs/>
              </w:rPr>
              <w:softHyphen/>
              <w:t>rade uppgifter samma sak som i förordning (EU) 2017/625.</w:t>
            </w:r>
          </w:p>
        </w:tc>
      </w:tr>
      <w:tr w:rsidR="00F71CC6" w14:paraId="3105D87E" w14:textId="77777777" w:rsidTr="00F71CC6">
        <w:tc>
          <w:tcPr>
            <w:tcW w:w="2500" w:type="pct"/>
            <w:shd w:val="clear" w:color="auto" w:fill="auto"/>
            <w:tcMar>
              <w:left w:w="0" w:type="dxa"/>
            </w:tcMar>
          </w:tcPr>
          <w:p w14:paraId="3B561050" w14:textId="77777777" w:rsidR="00F71CC6" w:rsidRPr="008E74A3" w:rsidRDefault="00F71CC6" w:rsidP="00F71CC6">
            <w:pPr>
              <w:pStyle w:val="Brdtextmedindrag"/>
            </w:pPr>
          </w:p>
        </w:tc>
        <w:tc>
          <w:tcPr>
            <w:tcW w:w="2500" w:type="pct"/>
            <w:shd w:val="clear" w:color="auto" w:fill="auto"/>
          </w:tcPr>
          <w:p w14:paraId="6FBC9750" w14:textId="77777777" w:rsidR="00F71CC6" w:rsidRPr="00345E1D" w:rsidRDefault="00F71CC6" w:rsidP="00F71CC6">
            <w:pPr>
              <w:pStyle w:val="Brdtext"/>
              <w:rPr>
                <w:i/>
              </w:rPr>
            </w:pPr>
          </w:p>
        </w:tc>
      </w:tr>
      <w:tr w:rsidR="00F71CC6" w14:paraId="32BD5952" w14:textId="77777777" w:rsidTr="00F71CC6">
        <w:tc>
          <w:tcPr>
            <w:tcW w:w="2500" w:type="pct"/>
            <w:shd w:val="clear" w:color="auto" w:fill="auto"/>
            <w:tcMar>
              <w:left w:w="0" w:type="dxa"/>
            </w:tcMar>
          </w:tcPr>
          <w:p w14:paraId="484F1A23" w14:textId="77777777" w:rsidR="00F71CC6" w:rsidRPr="000670A2" w:rsidRDefault="00AB307F" w:rsidP="00F71CC6">
            <w:pPr>
              <w:pStyle w:val="Rubrik4utannumrering"/>
              <w:rPr>
                <w:i/>
                <w:iCs/>
              </w:rPr>
            </w:pPr>
            <w:r w:rsidRPr="000670A2">
              <w:rPr>
                <w:i/>
                <w:iCs/>
              </w:rPr>
              <w:t>Kontroll</w:t>
            </w:r>
          </w:p>
        </w:tc>
        <w:tc>
          <w:tcPr>
            <w:tcW w:w="2500" w:type="pct"/>
            <w:shd w:val="clear" w:color="auto" w:fill="auto"/>
          </w:tcPr>
          <w:p w14:paraId="1DAA8BAE" w14:textId="77777777" w:rsidR="00F71CC6" w:rsidRPr="000670A2" w:rsidRDefault="00AB307F" w:rsidP="00F71CC6">
            <w:pPr>
              <w:pStyle w:val="Rubrik4utannumrering"/>
              <w:rPr>
                <w:i/>
                <w:iCs/>
              </w:rPr>
            </w:pPr>
            <w:r w:rsidRPr="000670A2">
              <w:rPr>
                <w:i/>
                <w:iCs/>
              </w:rPr>
              <w:t>Offentlig kontroll och annan offentlig verksamhet</w:t>
            </w:r>
          </w:p>
        </w:tc>
      </w:tr>
      <w:tr w:rsidR="00F71CC6" w14:paraId="427B2D2A" w14:textId="77777777" w:rsidTr="00F71CC6">
        <w:tc>
          <w:tcPr>
            <w:tcW w:w="2500" w:type="pct"/>
            <w:shd w:val="clear" w:color="auto" w:fill="auto"/>
            <w:tcMar>
              <w:left w:w="0" w:type="dxa"/>
            </w:tcMar>
          </w:tcPr>
          <w:p w14:paraId="251860BA" w14:textId="77777777" w:rsidR="00F71CC6" w:rsidRPr="000670A2" w:rsidRDefault="00F71CC6" w:rsidP="00F71CC6">
            <w:pPr>
              <w:pStyle w:val="Brdtext"/>
            </w:pPr>
          </w:p>
        </w:tc>
        <w:tc>
          <w:tcPr>
            <w:tcW w:w="2500" w:type="pct"/>
            <w:shd w:val="clear" w:color="auto" w:fill="auto"/>
          </w:tcPr>
          <w:p w14:paraId="3343936B" w14:textId="77777777" w:rsidR="00F71CC6" w:rsidRPr="000670A2" w:rsidRDefault="00F71CC6" w:rsidP="00F71CC6">
            <w:pPr>
              <w:pStyle w:val="Brdtext"/>
            </w:pPr>
          </w:p>
        </w:tc>
      </w:tr>
    </w:tbl>
    <w:p w14:paraId="0A806E11" w14:textId="77777777" w:rsidR="00F71CC6" w:rsidRDefault="00AB307F" w:rsidP="00F71CC6">
      <w:pPr>
        <w:pStyle w:val="Brdtextmedindrag"/>
        <w:jc w:val="center"/>
      </w:pPr>
      <w:r>
        <w:t>4 §</w:t>
      </w:r>
      <w:r>
        <w:rPr>
          <w:rStyle w:val="Fotnotsreferens"/>
        </w:rPr>
        <w:footnoteReference w:id="99"/>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6032EC5" w14:textId="77777777" w:rsidTr="00F71CC6">
        <w:tc>
          <w:tcPr>
            <w:tcW w:w="2500" w:type="pct"/>
            <w:shd w:val="clear" w:color="auto" w:fill="auto"/>
            <w:tcMar>
              <w:left w:w="0" w:type="dxa"/>
            </w:tcMar>
          </w:tcPr>
          <w:p w14:paraId="7C0B326D" w14:textId="77777777" w:rsidR="00F71CC6" w:rsidRDefault="00AB307F" w:rsidP="00F71CC6">
            <w:pPr>
              <w:pStyle w:val="Brdtextmedindrag"/>
            </w:pPr>
            <w:r w:rsidRPr="003C5FCA">
              <w:rPr>
                <w:i/>
              </w:rPr>
              <w:t>Kontroll</w:t>
            </w:r>
            <w:r w:rsidRPr="003C5FCA">
              <w:t xml:space="preserve"> </w:t>
            </w:r>
            <w:r w:rsidRPr="003C5FCA">
              <w:rPr>
                <w:i/>
              </w:rPr>
              <w:t>av efterlevnaden av denna lag, de föreskrifter och be</w:t>
            </w:r>
            <w:r>
              <w:rPr>
                <w:i/>
              </w:rPr>
              <w:softHyphen/>
            </w:r>
            <w:r w:rsidRPr="003C5FCA">
              <w:rPr>
                <w:i/>
              </w:rPr>
              <w:t>slut som har meddelats med stöd av lagen, de EU-bestäm</w:t>
            </w:r>
            <w:r w:rsidRPr="003C5FCA">
              <w:rPr>
                <w:i/>
              </w:rPr>
              <w:softHyphen/>
              <w:t>melser som kompletteras av lagen och de beslut som har meddelats med stöd av EU-be</w:t>
            </w:r>
            <w:r w:rsidRPr="003C5FCA">
              <w:rPr>
                <w:i/>
              </w:rPr>
              <w:softHyphen/>
              <w:t xml:space="preserve">stämmelserna </w:t>
            </w:r>
            <w:r w:rsidRPr="003C5FCA">
              <w:t>ska utövas av Livsmedelsverket, länsstyrel</w:t>
            </w:r>
            <w:r w:rsidRPr="003C5FCA">
              <w:softHyphen/>
              <w:t>serna och kommu</w:t>
            </w:r>
            <w:r>
              <w:softHyphen/>
            </w:r>
            <w:r w:rsidRPr="003C5FCA">
              <w:t xml:space="preserve">nerna </w:t>
            </w:r>
            <w:r w:rsidRPr="00727E30">
              <w:rPr>
                <w:i/>
              </w:rPr>
              <w:t>i enlig</w:t>
            </w:r>
            <w:r w:rsidRPr="00727E30">
              <w:rPr>
                <w:i/>
              </w:rPr>
              <w:softHyphen/>
              <w:t>het med de</w:t>
            </w:r>
            <w:r w:rsidRPr="003C5FCA">
              <w:t xml:space="preserve"> </w:t>
            </w:r>
            <w:r w:rsidRPr="0088413E">
              <w:rPr>
                <w:i/>
              </w:rPr>
              <w:t>före</w:t>
            </w:r>
            <w:r w:rsidRPr="0088413E">
              <w:rPr>
                <w:i/>
              </w:rPr>
              <w:softHyphen/>
              <w:t>skrifter som regeringen medde</w:t>
            </w:r>
            <w:r w:rsidRPr="0088413E">
              <w:rPr>
                <w:i/>
              </w:rPr>
              <w:softHyphen/>
              <w:t>lar</w:t>
            </w:r>
            <w:r>
              <w:rPr>
                <w:i/>
              </w:rPr>
              <w:t>.</w:t>
            </w:r>
          </w:p>
        </w:tc>
        <w:tc>
          <w:tcPr>
            <w:tcW w:w="2500" w:type="pct"/>
            <w:shd w:val="clear" w:color="auto" w:fill="auto"/>
            <w:tcMar>
              <w:right w:w="0" w:type="dxa"/>
            </w:tcMar>
          </w:tcPr>
          <w:p w14:paraId="549A7EE6" w14:textId="77777777" w:rsidR="00F71CC6" w:rsidRDefault="00AB307F" w:rsidP="00F71CC6">
            <w:pPr>
              <w:pStyle w:val="Brdtextmedindrag"/>
            </w:pPr>
            <w:r w:rsidRPr="003C5FCA">
              <w:rPr>
                <w:i/>
              </w:rPr>
              <w:t>Offentlig</w:t>
            </w:r>
            <w:r w:rsidRPr="003C5FCA">
              <w:t xml:space="preserve"> </w:t>
            </w:r>
            <w:r w:rsidRPr="003C5FCA">
              <w:rPr>
                <w:i/>
              </w:rPr>
              <w:t>kontroll</w:t>
            </w:r>
            <w:r w:rsidRPr="003C5FCA">
              <w:t xml:space="preserve"> </w:t>
            </w:r>
            <w:r w:rsidRPr="00B02C13">
              <w:rPr>
                <w:i/>
              </w:rPr>
              <w:t xml:space="preserve">ska </w:t>
            </w:r>
            <w:r w:rsidRPr="00B02C13">
              <w:t>utövas</w:t>
            </w:r>
            <w:r w:rsidRPr="003C5FCA">
              <w:t xml:space="preserve"> av Livsmedelsverket, läns</w:t>
            </w:r>
            <w:r>
              <w:softHyphen/>
            </w:r>
            <w:r w:rsidRPr="003C5FCA">
              <w:t>styrel</w:t>
            </w:r>
            <w:r>
              <w:softHyphen/>
            </w:r>
            <w:r w:rsidRPr="003C5FCA">
              <w:softHyphen/>
              <w:t>serna och kommunerna</w:t>
            </w:r>
            <w:r>
              <w:t>.</w:t>
            </w:r>
          </w:p>
        </w:tc>
      </w:tr>
      <w:tr w:rsidR="00F71CC6" w14:paraId="27C457D7" w14:textId="77777777" w:rsidTr="00F71CC6">
        <w:tc>
          <w:tcPr>
            <w:tcW w:w="2500" w:type="pct"/>
            <w:shd w:val="clear" w:color="auto" w:fill="auto"/>
            <w:tcMar>
              <w:left w:w="0" w:type="dxa"/>
            </w:tcMar>
          </w:tcPr>
          <w:p w14:paraId="03262705" w14:textId="77777777" w:rsidR="00F71CC6" w:rsidRPr="003C5FCA" w:rsidRDefault="00F71CC6" w:rsidP="00F71CC6">
            <w:pPr>
              <w:pStyle w:val="Brdtextmedindrag"/>
              <w:rPr>
                <w:i/>
              </w:rPr>
            </w:pPr>
          </w:p>
        </w:tc>
        <w:tc>
          <w:tcPr>
            <w:tcW w:w="2500" w:type="pct"/>
            <w:shd w:val="clear" w:color="auto" w:fill="auto"/>
            <w:tcMar>
              <w:right w:w="0" w:type="dxa"/>
            </w:tcMar>
          </w:tcPr>
          <w:p w14:paraId="69B38A0F" w14:textId="77777777" w:rsidR="00F71CC6" w:rsidRPr="003C5FCA" w:rsidRDefault="00AB307F" w:rsidP="00F71CC6">
            <w:pPr>
              <w:pStyle w:val="Brdtextmedindrag"/>
              <w:rPr>
                <w:i/>
              </w:rPr>
            </w:pPr>
            <w:r w:rsidRPr="003C5FCA">
              <w:rPr>
                <w:i/>
              </w:rPr>
              <w:t xml:space="preserve">Kontrollmyndigheterna ska även </w:t>
            </w:r>
            <w:r w:rsidRPr="00BD435D">
              <w:rPr>
                <w:i/>
              </w:rPr>
              <w:t>utföra</w:t>
            </w:r>
            <w:r w:rsidRPr="003C5FCA">
              <w:rPr>
                <w:i/>
              </w:rPr>
              <w:t xml:space="preserve"> annan offentlig verksamhet</w:t>
            </w:r>
            <w:r>
              <w:rPr>
                <w:i/>
              </w:rPr>
              <w:t>.</w:t>
            </w:r>
          </w:p>
        </w:tc>
      </w:tr>
      <w:tr w:rsidR="00F71CC6" w14:paraId="3F20CC9E" w14:textId="77777777" w:rsidTr="00F71CC6">
        <w:tc>
          <w:tcPr>
            <w:tcW w:w="5000" w:type="pct"/>
            <w:gridSpan w:val="2"/>
            <w:shd w:val="clear" w:color="auto" w:fill="auto"/>
            <w:tcMar>
              <w:left w:w="0" w:type="dxa"/>
            </w:tcMar>
          </w:tcPr>
          <w:p w14:paraId="326A9D49" w14:textId="77777777" w:rsidR="00F71CC6" w:rsidRPr="003C5FCA" w:rsidRDefault="00AB307F" w:rsidP="00F71CC6">
            <w:pPr>
              <w:pStyle w:val="Brdtextmedindrag"/>
              <w:rPr>
                <w:i/>
              </w:rPr>
            </w:pPr>
            <w:r w:rsidRPr="00BC3B4D">
              <w:t>En kommuns uppgift ska fullgöras av den eller de kom</w:t>
            </w:r>
            <w:r w:rsidRPr="00BC3B4D">
              <w:softHyphen/>
              <w:t>munala nämnder som fullgör uppgifter inom miljö- eller hälsoskydds</w:t>
            </w:r>
            <w:r w:rsidRPr="00BC3B4D">
              <w:softHyphen/>
              <w:t>området.</w:t>
            </w:r>
          </w:p>
        </w:tc>
      </w:tr>
    </w:tbl>
    <w:p w14:paraId="68568DBB" w14:textId="77777777" w:rsidR="00F71CC6" w:rsidRPr="00C57856" w:rsidRDefault="00F71CC6" w:rsidP="00F71CC6">
      <w:pPr>
        <w:pStyle w:val="Brdtextmedindrag"/>
      </w:pPr>
    </w:p>
    <w:p w14:paraId="5B8831F2" w14:textId="77777777" w:rsidR="00F71CC6" w:rsidRDefault="00AB307F" w:rsidP="00F71CC6">
      <w:pPr>
        <w:pStyle w:val="Brdtextmedindrag"/>
        <w:jc w:val="center"/>
      </w:pPr>
      <w:r>
        <w:t>5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A8BAB98" w14:textId="77777777" w:rsidTr="00F71CC6">
        <w:tc>
          <w:tcPr>
            <w:tcW w:w="2500" w:type="pct"/>
            <w:shd w:val="clear" w:color="auto" w:fill="auto"/>
            <w:tcMar>
              <w:left w:w="0" w:type="dxa"/>
            </w:tcMar>
          </w:tcPr>
          <w:p w14:paraId="12F10A27" w14:textId="77777777" w:rsidR="00F71CC6" w:rsidRPr="00B84348" w:rsidRDefault="00AB307F" w:rsidP="00F71CC6">
            <w:pPr>
              <w:pStyle w:val="Brdtextmedindrag"/>
            </w:pPr>
            <w:r w:rsidRPr="00B84348">
              <w:t>Regeringen eller Livsmedels</w:t>
            </w:r>
            <w:r w:rsidRPr="00B84348">
              <w:softHyphen/>
              <w:t>verket</w:t>
            </w:r>
            <w:r w:rsidRPr="00B84348">
              <w:rPr>
                <w:i/>
              </w:rPr>
              <w:t xml:space="preserve"> får </w:t>
            </w:r>
            <w:r w:rsidRPr="00B84348">
              <w:t>överlämna</w:t>
            </w:r>
            <w:r w:rsidRPr="00B84348">
              <w:rPr>
                <w:i/>
              </w:rPr>
              <w:t xml:space="preserve"> till ett så</w:t>
            </w:r>
            <w:r w:rsidRPr="00B84348">
              <w:rPr>
                <w:i/>
              </w:rPr>
              <w:softHyphen/>
              <w:t>dant kontrollorgan som avses i artikel 2 andra stycket 5 i Europa</w:t>
            </w:r>
            <w:r w:rsidRPr="00B84348">
              <w:rPr>
                <w:i/>
              </w:rPr>
              <w:softHyphen/>
              <w:t>parlamentets och rådets förord</w:t>
            </w:r>
            <w:r w:rsidRPr="00B84348">
              <w:rPr>
                <w:i/>
              </w:rPr>
              <w:softHyphen/>
              <w:t>ning (EG) nr 882/2004 att utöva sådan kontroll som avses i 4 §.</w:t>
            </w:r>
          </w:p>
        </w:tc>
        <w:tc>
          <w:tcPr>
            <w:tcW w:w="2500" w:type="pct"/>
            <w:shd w:val="clear" w:color="auto" w:fill="auto"/>
            <w:tcMar>
              <w:right w:w="0" w:type="dxa"/>
            </w:tcMar>
          </w:tcPr>
          <w:p w14:paraId="441F2999" w14:textId="77777777" w:rsidR="00F71CC6" w:rsidRPr="00B84348" w:rsidRDefault="00AB307F" w:rsidP="00F71CC6">
            <w:pPr>
              <w:pStyle w:val="Brdtextmedindrag"/>
            </w:pPr>
            <w:r w:rsidRPr="00B84348">
              <w:rPr>
                <w:i/>
                <w:spacing w:val="-4"/>
              </w:rPr>
              <w:t>Utöver vad som följer av de EU-bestämmelser som lagen kom</w:t>
            </w:r>
            <w:r w:rsidRPr="00B84348">
              <w:rPr>
                <w:i/>
                <w:spacing w:val="-4"/>
              </w:rPr>
              <w:softHyphen/>
              <w:t>pletterar får</w:t>
            </w:r>
            <w:r w:rsidRPr="00B84348">
              <w:rPr>
                <w:i/>
                <w:color w:val="FF0000"/>
                <w:spacing w:val="-4"/>
              </w:rPr>
              <w:t xml:space="preserve"> </w:t>
            </w:r>
            <w:r w:rsidRPr="00B84348">
              <w:rPr>
                <w:spacing w:val="-4"/>
              </w:rPr>
              <w:t>regeringen eller Livs</w:t>
            </w:r>
            <w:r w:rsidRPr="00B84348">
              <w:rPr>
                <w:spacing w:val="-4"/>
              </w:rPr>
              <w:softHyphen/>
              <w:t>medelsverket</w:t>
            </w:r>
            <w:r w:rsidRPr="00B84348">
              <w:rPr>
                <w:i/>
                <w:spacing w:val="-4"/>
              </w:rPr>
              <w:t xml:space="preserve"> </w:t>
            </w:r>
            <w:r w:rsidRPr="00B84348">
              <w:rPr>
                <w:spacing w:val="-4"/>
              </w:rPr>
              <w:t>överlämna</w:t>
            </w:r>
            <w:r w:rsidRPr="00B84348">
              <w:rPr>
                <w:i/>
                <w:spacing w:val="-4"/>
              </w:rPr>
              <w:t xml:space="preserve"> uppgiften att utföra sådan offentlig kontroll och annan offentlig uppgift som avses i 4</w:t>
            </w:r>
            <w:r>
              <w:rPr>
                <w:i/>
                <w:spacing w:val="-4"/>
              </w:rPr>
              <w:t> </w:t>
            </w:r>
            <w:r w:rsidRPr="00B84348">
              <w:rPr>
                <w:i/>
                <w:spacing w:val="-4"/>
              </w:rPr>
              <w:t>§ till organ med delegerade uppgifter eller till fysiska personer.</w:t>
            </w:r>
          </w:p>
        </w:tc>
      </w:tr>
      <w:tr w:rsidR="00F71CC6" w14:paraId="00673477" w14:textId="77777777" w:rsidTr="00F71CC6">
        <w:tc>
          <w:tcPr>
            <w:tcW w:w="2500" w:type="pct"/>
            <w:shd w:val="clear" w:color="auto" w:fill="auto"/>
            <w:tcMar>
              <w:left w:w="0" w:type="dxa"/>
            </w:tcMar>
          </w:tcPr>
          <w:p w14:paraId="5B42DE54" w14:textId="77777777" w:rsidR="00F71CC6" w:rsidRPr="00B84348" w:rsidRDefault="00AB307F" w:rsidP="00F71CC6">
            <w:pPr>
              <w:pStyle w:val="Brdtextmedindrag"/>
            </w:pPr>
            <w:r w:rsidRPr="00B84348">
              <w:rPr>
                <w:i/>
              </w:rPr>
              <w:t>Ett överlämnande får inte avse rätten att besluta om åtgärder vid bristande efterlevnad av regelver</w:t>
            </w:r>
            <w:r w:rsidRPr="00B84348">
              <w:rPr>
                <w:i/>
              </w:rPr>
              <w:softHyphen/>
              <w:t>ket.</w:t>
            </w:r>
          </w:p>
        </w:tc>
        <w:tc>
          <w:tcPr>
            <w:tcW w:w="2500" w:type="pct"/>
            <w:shd w:val="clear" w:color="auto" w:fill="auto"/>
            <w:tcMar>
              <w:right w:w="0" w:type="dxa"/>
            </w:tcMar>
          </w:tcPr>
          <w:p w14:paraId="2F581CF3" w14:textId="77777777" w:rsidR="00F71CC6" w:rsidRPr="00B84348" w:rsidRDefault="00AB307F" w:rsidP="00F71CC6">
            <w:pPr>
              <w:pStyle w:val="Brdtextmedindrag"/>
              <w:rPr>
                <w:i/>
                <w:iCs/>
              </w:rPr>
            </w:pPr>
            <w:r w:rsidRPr="00B84348">
              <w:rPr>
                <w:i/>
                <w:iCs/>
              </w:rPr>
              <w:t>I fråga om åtgärder då regelverket inte följs eller vid sådan misstanke får ett överläm</w:t>
            </w:r>
            <w:r w:rsidRPr="00B84348">
              <w:rPr>
                <w:i/>
                <w:iCs/>
              </w:rPr>
              <w:softHyphen/>
              <w:t>nande endast innefatta en rätt att besluta att</w:t>
            </w:r>
          </w:p>
          <w:p w14:paraId="625B6759" w14:textId="77777777" w:rsidR="00F71CC6" w:rsidRPr="00B84348" w:rsidRDefault="00AB307F" w:rsidP="00F71CC6">
            <w:pPr>
              <w:pStyle w:val="Brdtextmedindrag"/>
              <w:rPr>
                <w:i/>
                <w:iCs/>
              </w:rPr>
            </w:pPr>
            <w:r w:rsidRPr="00B84348">
              <w:rPr>
                <w:i/>
                <w:iCs/>
              </w:rPr>
              <w:t>1. vissa av aktörens verksamheter blir föremål för sys</w:t>
            </w:r>
            <w:r w:rsidRPr="00B84348">
              <w:rPr>
                <w:i/>
                <w:iCs/>
              </w:rPr>
              <w:softHyphen/>
              <w:t>tematisk eller ökad offentlig kon</w:t>
            </w:r>
            <w:r w:rsidRPr="00B84348">
              <w:rPr>
                <w:i/>
                <w:iCs/>
              </w:rPr>
              <w:softHyphen/>
              <w:t>troll,</w:t>
            </w:r>
          </w:p>
          <w:p w14:paraId="6798AFB3" w14:textId="77777777" w:rsidR="00F71CC6" w:rsidRPr="00B84348" w:rsidRDefault="00AB307F" w:rsidP="00F71CC6">
            <w:pPr>
              <w:pStyle w:val="Brdtextmedindrag"/>
              <w:rPr>
                <w:i/>
                <w:iCs/>
              </w:rPr>
            </w:pPr>
            <w:r w:rsidRPr="00B84348">
              <w:rPr>
                <w:i/>
                <w:iCs/>
              </w:rPr>
              <w:t>2. aktören ökar egenkontrol</w:t>
            </w:r>
            <w:r w:rsidRPr="00B84348">
              <w:rPr>
                <w:i/>
                <w:iCs/>
              </w:rPr>
              <w:softHyphen/>
              <w:t>lernas frekvens, eller</w:t>
            </w:r>
          </w:p>
          <w:p w14:paraId="67995538" w14:textId="77777777" w:rsidR="00F71CC6" w:rsidRPr="00B84348" w:rsidRDefault="00AB307F" w:rsidP="00F71CC6">
            <w:pPr>
              <w:pStyle w:val="Brdtextmedindrag"/>
              <w:rPr>
                <w:spacing w:val="-4"/>
              </w:rPr>
            </w:pPr>
            <w:r w:rsidRPr="00B84348">
              <w:rPr>
                <w:i/>
                <w:iCs/>
              </w:rPr>
              <w:t>3. märkningen ändras för att stämma överens med produkt</w:t>
            </w:r>
            <w:r w:rsidRPr="00B84348">
              <w:rPr>
                <w:i/>
                <w:iCs/>
              </w:rPr>
              <w:softHyphen/>
              <w:t>specifikationerna, denna lag eller de EU-bestämmel</w:t>
            </w:r>
            <w:r w:rsidRPr="00B84348">
              <w:rPr>
                <w:i/>
                <w:iCs/>
              </w:rPr>
              <w:softHyphen/>
              <w:t>ser som lagen kompletterar</w:t>
            </w:r>
            <w:r>
              <w:rPr>
                <w:i/>
                <w:iCs/>
              </w:rPr>
              <w:t>.</w:t>
            </w:r>
          </w:p>
        </w:tc>
      </w:tr>
      <w:tr w:rsidR="00F71CC6" w14:paraId="78F39778" w14:textId="77777777" w:rsidTr="00F71CC6">
        <w:tc>
          <w:tcPr>
            <w:tcW w:w="2500" w:type="pct"/>
            <w:shd w:val="clear" w:color="auto" w:fill="auto"/>
            <w:tcMar>
              <w:left w:w="0" w:type="dxa"/>
            </w:tcMar>
          </w:tcPr>
          <w:p w14:paraId="12547B05" w14:textId="77777777" w:rsidR="00F71CC6" w:rsidRPr="00B84348" w:rsidRDefault="00F71CC6" w:rsidP="00F71CC6">
            <w:pPr>
              <w:pStyle w:val="Brdtextmedindrag"/>
              <w:rPr>
                <w:i/>
              </w:rPr>
            </w:pPr>
          </w:p>
        </w:tc>
        <w:tc>
          <w:tcPr>
            <w:tcW w:w="2500" w:type="pct"/>
            <w:shd w:val="clear" w:color="auto" w:fill="auto"/>
            <w:tcMar>
              <w:right w:w="0" w:type="dxa"/>
            </w:tcMar>
          </w:tcPr>
          <w:p w14:paraId="4E0034BA" w14:textId="77777777" w:rsidR="00F71CC6" w:rsidRPr="00B84348" w:rsidRDefault="00F71CC6" w:rsidP="00F71CC6">
            <w:pPr>
              <w:pStyle w:val="Brdtextmedindrag"/>
              <w:rPr>
                <w:i/>
                <w:iCs/>
              </w:rPr>
            </w:pPr>
          </w:p>
        </w:tc>
      </w:tr>
      <w:tr w:rsidR="00F71CC6" w14:paraId="25A61D0E" w14:textId="77777777" w:rsidTr="00F71CC6">
        <w:tc>
          <w:tcPr>
            <w:tcW w:w="2500" w:type="pct"/>
            <w:shd w:val="clear" w:color="auto" w:fill="auto"/>
            <w:tcMar>
              <w:left w:w="0" w:type="dxa"/>
            </w:tcMar>
          </w:tcPr>
          <w:p w14:paraId="3406C916" w14:textId="77777777" w:rsidR="00F71CC6" w:rsidRPr="00B84348" w:rsidRDefault="00F71CC6" w:rsidP="00F71CC6">
            <w:pPr>
              <w:pStyle w:val="Brdtextmedindrag"/>
              <w:rPr>
                <w:i/>
              </w:rPr>
            </w:pPr>
          </w:p>
        </w:tc>
        <w:tc>
          <w:tcPr>
            <w:tcW w:w="2500" w:type="pct"/>
            <w:shd w:val="clear" w:color="auto" w:fill="auto"/>
            <w:tcMar>
              <w:right w:w="0" w:type="dxa"/>
            </w:tcMar>
          </w:tcPr>
          <w:p w14:paraId="035D1974" w14:textId="77777777" w:rsidR="00F71CC6" w:rsidRPr="002D4CBE" w:rsidRDefault="00AB307F" w:rsidP="00F71CC6">
            <w:pPr>
              <w:pStyle w:val="Rubrik4utannumrering"/>
              <w:rPr>
                <w:i/>
                <w:iCs/>
              </w:rPr>
            </w:pPr>
            <w:r w:rsidRPr="002D4CBE">
              <w:rPr>
                <w:i/>
                <w:iCs/>
              </w:rPr>
              <w:t>Förvaltningslagens tillämpning</w:t>
            </w:r>
          </w:p>
        </w:tc>
      </w:tr>
      <w:tr w:rsidR="00F71CC6" w14:paraId="31059839" w14:textId="77777777" w:rsidTr="00F71CC6">
        <w:tc>
          <w:tcPr>
            <w:tcW w:w="2500" w:type="pct"/>
            <w:shd w:val="clear" w:color="auto" w:fill="auto"/>
            <w:tcMar>
              <w:left w:w="0" w:type="dxa"/>
            </w:tcMar>
          </w:tcPr>
          <w:p w14:paraId="70B5787A" w14:textId="77777777" w:rsidR="00F71CC6" w:rsidRPr="00B84348" w:rsidRDefault="00F71CC6" w:rsidP="00F71CC6">
            <w:pPr>
              <w:pStyle w:val="Brdtext"/>
            </w:pPr>
          </w:p>
        </w:tc>
        <w:tc>
          <w:tcPr>
            <w:tcW w:w="2500" w:type="pct"/>
            <w:shd w:val="clear" w:color="auto" w:fill="auto"/>
            <w:tcMar>
              <w:right w:w="0" w:type="dxa"/>
            </w:tcMar>
          </w:tcPr>
          <w:p w14:paraId="2C5F47AB" w14:textId="77777777" w:rsidR="00F71CC6" w:rsidRDefault="00F71CC6" w:rsidP="00F71CC6">
            <w:pPr>
              <w:pStyle w:val="Brdtext"/>
              <w:rPr>
                <w:i/>
              </w:rPr>
            </w:pPr>
          </w:p>
          <w:p w14:paraId="7CDBCAB7" w14:textId="1956A75D" w:rsidR="00F71CC6" w:rsidRDefault="00AB307F" w:rsidP="00F71CC6">
            <w:pPr>
              <w:pStyle w:val="Brdtext"/>
              <w:rPr>
                <w:i/>
              </w:rPr>
            </w:pPr>
            <w:r>
              <w:rPr>
                <w:i/>
              </w:rPr>
              <w:t>5 a §</w:t>
            </w:r>
          </w:p>
          <w:p w14:paraId="16FCCBFD" w14:textId="77777777" w:rsidR="00F71CC6" w:rsidRPr="00E77309" w:rsidRDefault="00AB307F" w:rsidP="00F71CC6">
            <w:pPr>
              <w:pStyle w:val="Brdtextmedindrag"/>
              <w:rPr>
                <w:i/>
              </w:rPr>
            </w:pPr>
            <w:r>
              <w:rPr>
                <w:i/>
              </w:rPr>
              <w:t xml:space="preserve">Vid offentlig kontroll eller annan offentlig verksamhet som utförs </w:t>
            </w:r>
            <w:r w:rsidRPr="00E77309">
              <w:rPr>
                <w:i/>
              </w:rPr>
              <w:t>av ett organ med delegerade uppgifter eller</w:t>
            </w:r>
            <w:r>
              <w:rPr>
                <w:i/>
              </w:rPr>
              <w:t xml:space="preserve"> av</w:t>
            </w:r>
            <w:r w:rsidRPr="00E77309">
              <w:rPr>
                <w:i/>
              </w:rPr>
              <w:t xml:space="preserve"> en fysisk person som har delegerats vissa uppgif</w:t>
            </w:r>
            <w:r w:rsidRPr="00E77309">
              <w:rPr>
                <w:i/>
              </w:rPr>
              <w:softHyphen/>
              <w:t>ter tillämpas följande bestämmelser i förvaltningslagen (2017:900):</w:t>
            </w:r>
          </w:p>
          <w:p w14:paraId="7B2A65F9" w14:textId="77777777" w:rsidR="00F71CC6" w:rsidRPr="00F447D4" w:rsidRDefault="00AB307F" w:rsidP="00F71CC6">
            <w:pPr>
              <w:pStyle w:val="Brdtext"/>
              <w:rPr>
                <w:i/>
              </w:rPr>
            </w:pPr>
            <w:r w:rsidRPr="00F447D4">
              <w:rPr>
                <w:i/>
              </w:rPr>
              <w:t>–</w:t>
            </w:r>
            <w:r>
              <w:rPr>
                <w:i/>
              </w:rPr>
              <w:t> </w:t>
            </w:r>
            <w:r w:rsidRPr="00F447D4">
              <w:rPr>
                <w:i/>
              </w:rPr>
              <w:t>5</w:t>
            </w:r>
            <w:r>
              <w:rPr>
                <w:i/>
              </w:rPr>
              <w:t> </w:t>
            </w:r>
            <w:r w:rsidRPr="00F447D4">
              <w:rPr>
                <w:i/>
              </w:rPr>
              <w:t>§ om legalitet, objektivitet och proportionalitet,</w:t>
            </w:r>
          </w:p>
          <w:p w14:paraId="24970316" w14:textId="77777777" w:rsidR="00F71CC6" w:rsidRPr="00F447D4" w:rsidRDefault="00AB307F" w:rsidP="00F71CC6">
            <w:pPr>
              <w:pStyle w:val="Brdtext"/>
              <w:rPr>
                <w:i/>
              </w:rPr>
            </w:pPr>
            <w:r w:rsidRPr="00F447D4">
              <w:rPr>
                <w:i/>
              </w:rPr>
              <w:t>–</w:t>
            </w:r>
            <w:r>
              <w:t> </w:t>
            </w:r>
            <w:r w:rsidRPr="00F447D4">
              <w:rPr>
                <w:i/>
              </w:rPr>
              <w:t>10</w:t>
            </w:r>
            <w:r>
              <w:rPr>
                <w:i/>
              </w:rPr>
              <w:t> </w:t>
            </w:r>
            <w:r w:rsidRPr="00F447D4">
              <w:rPr>
                <w:i/>
              </w:rPr>
              <w:t>§ om partsinsyn,</w:t>
            </w:r>
          </w:p>
          <w:p w14:paraId="505E1FC2" w14:textId="77777777" w:rsidR="00F71CC6" w:rsidRPr="00F447D4" w:rsidRDefault="00AB307F" w:rsidP="00F71CC6">
            <w:pPr>
              <w:pStyle w:val="Brdtext"/>
              <w:rPr>
                <w:i/>
              </w:rPr>
            </w:pPr>
            <w:r w:rsidRPr="00F447D4">
              <w:rPr>
                <w:i/>
              </w:rPr>
              <w:t>–</w:t>
            </w:r>
            <w:r>
              <w:rPr>
                <w:i/>
              </w:rPr>
              <w:t> </w:t>
            </w:r>
            <w:r w:rsidRPr="00F447D4">
              <w:rPr>
                <w:i/>
              </w:rPr>
              <w:t>16–18</w:t>
            </w:r>
            <w:r>
              <w:rPr>
                <w:i/>
              </w:rPr>
              <w:t> </w:t>
            </w:r>
            <w:r w:rsidRPr="00F447D4">
              <w:rPr>
                <w:i/>
              </w:rPr>
              <w:t>§§ om jäv,</w:t>
            </w:r>
          </w:p>
          <w:p w14:paraId="45F53B3B" w14:textId="77777777" w:rsidR="00F71CC6" w:rsidRPr="00F447D4" w:rsidRDefault="00AB307F" w:rsidP="00F71CC6">
            <w:pPr>
              <w:pStyle w:val="Brdtext"/>
              <w:rPr>
                <w:i/>
              </w:rPr>
            </w:pPr>
            <w:r w:rsidRPr="00F447D4">
              <w:rPr>
                <w:i/>
              </w:rPr>
              <w:t>–</w:t>
            </w:r>
            <w:r>
              <w:rPr>
                <w:i/>
              </w:rPr>
              <w:t> </w:t>
            </w:r>
            <w:r w:rsidRPr="00F447D4">
              <w:rPr>
                <w:i/>
              </w:rPr>
              <w:t>23</w:t>
            </w:r>
            <w:r>
              <w:rPr>
                <w:i/>
              </w:rPr>
              <w:t> </w:t>
            </w:r>
            <w:r w:rsidRPr="00F447D4">
              <w:rPr>
                <w:i/>
              </w:rPr>
              <w:t>§ om utredningsansvaret,</w:t>
            </w:r>
          </w:p>
          <w:p w14:paraId="6BEE1388" w14:textId="77777777" w:rsidR="00F71CC6" w:rsidRPr="00F447D4" w:rsidRDefault="00AB307F" w:rsidP="00F71CC6">
            <w:pPr>
              <w:pStyle w:val="Brdtext"/>
              <w:rPr>
                <w:i/>
              </w:rPr>
            </w:pPr>
            <w:r w:rsidRPr="00F447D4">
              <w:rPr>
                <w:i/>
              </w:rPr>
              <w:t>–</w:t>
            </w:r>
            <w:r>
              <w:rPr>
                <w:i/>
              </w:rPr>
              <w:t> </w:t>
            </w:r>
            <w:r w:rsidRPr="00F447D4">
              <w:rPr>
                <w:i/>
              </w:rPr>
              <w:t>24</w:t>
            </w:r>
            <w:r>
              <w:rPr>
                <w:i/>
              </w:rPr>
              <w:t> </w:t>
            </w:r>
            <w:r w:rsidRPr="00F447D4">
              <w:rPr>
                <w:i/>
              </w:rPr>
              <w:t>§ om när man får lämna uppgifter muntligt,</w:t>
            </w:r>
          </w:p>
          <w:p w14:paraId="27704517" w14:textId="77777777" w:rsidR="00F71CC6" w:rsidRPr="00F447D4" w:rsidRDefault="00AB307F" w:rsidP="00F71CC6">
            <w:pPr>
              <w:pStyle w:val="Brdtext"/>
              <w:rPr>
                <w:i/>
              </w:rPr>
            </w:pPr>
            <w:r w:rsidRPr="00F447D4">
              <w:rPr>
                <w:i/>
              </w:rPr>
              <w:t>–</w:t>
            </w:r>
            <w:r>
              <w:rPr>
                <w:i/>
              </w:rPr>
              <w:t> </w:t>
            </w:r>
            <w:r w:rsidRPr="00F447D4">
              <w:rPr>
                <w:i/>
              </w:rPr>
              <w:t>25</w:t>
            </w:r>
            <w:r>
              <w:rPr>
                <w:i/>
              </w:rPr>
              <w:t> </w:t>
            </w:r>
            <w:r w:rsidRPr="00F447D4">
              <w:rPr>
                <w:i/>
              </w:rPr>
              <w:t>§ om kommunikation,</w:t>
            </w:r>
          </w:p>
          <w:p w14:paraId="1917406D" w14:textId="77777777" w:rsidR="00F71CC6" w:rsidRPr="00F447D4" w:rsidRDefault="00AB307F" w:rsidP="00F71CC6">
            <w:pPr>
              <w:pStyle w:val="Brdtext"/>
              <w:rPr>
                <w:i/>
              </w:rPr>
            </w:pPr>
            <w:r w:rsidRPr="00F447D4">
              <w:rPr>
                <w:i/>
              </w:rPr>
              <w:t>–</w:t>
            </w:r>
            <w:r>
              <w:rPr>
                <w:i/>
              </w:rPr>
              <w:t> </w:t>
            </w:r>
            <w:r w:rsidRPr="00F447D4">
              <w:rPr>
                <w:i/>
              </w:rPr>
              <w:t>27</w:t>
            </w:r>
            <w:r>
              <w:rPr>
                <w:i/>
              </w:rPr>
              <w:t> </w:t>
            </w:r>
            <w:r w:rsidRPr="00F447D4">
              <w:rPr>
                <w:i/>
              </w:rPr>
              <w:t>§ om dokumentation av uppgifter,</w:t>
            </w:r>
          </w:p>
          <w:p w14:paraId="2C0F4A80" w14:textId="77777777" w:rsidR="00F71CC6" w:rsidRPr="00F447D4" w:rsidRDefault="00AB307F" w:rsidP="00F71CC6">
            <w:pPr>
              <w:pStyle w:val="Brdtext"/>
              <w:rPr>
                <w:i/>
              </w:rPr>
            </w:pPr>
            <w:r w:rsidRPr="00F447D4">
              <w:rPr>
                <w:i/>
              </w:rPr>
              <w:t>–</w:t>
            </w:r>
            <w:r>
              <w:rPr>
                <w:i/>
              </w:rPr>
              <w:t> </w:t>
            </w:r>
            <w:r w:rsidRPr="00F447D4">
              <w:rPr>
                <w:i/>
              </w:rPr>
              <w:t>31</w:t>
            </w:r>
            <w:r>
              <w:rPr>
                <w:i/>
              </w:rPr>
              <w:t> </w:t>
            </w:r>
            <w:r w:rsidRPr="00F447D4">
              <w:rPr>
                <w:i/>
              </w:rPr>
              <w:t>§ om dokumentation av beslut,</w:t>
            </w:r>
          </w:p>
          <w:p w14:paraId="61A9CD1E" w14:textId="77777777" w:rsidR="00F71CC6" w:rsidRPr="00F447D4" w:rsidRDefault="00AB307F" w:rsidP="00F71CC6">
            <w:pPr>
              <w:pStyle w:val="Brdtext"/>
              <w:rPr>
                <w:i/>
              </w:rPr>
            </w:pPr>
            <w:r w:rsidRPr="00F447D4">
              <w:rPr>
                <w:i/>
              </w:rPr>
              <w:t>–</w:t>
            </w:r>
            <w:r>
              <w:rPr>
                <w:i/>
              </w:rPr>
              <w:t> </w:t>
            </w:r>
            <w:r w:rsidRPr="00F447D4">
              <w:rPr>
                <w:i/>
              </w:rPr>
              <w:t>32</w:t>
            </w:r>
            <w:r>
              <w:rPr>
                <w:i/>
              </w:rPr>
              <w:t> </w:t>
            </w:r>
            <w:r w:rsidRPr="00F447D4">
              <w:rPr>
                <w:i/>
              </w:rPr>
              <w:t>§ om motivering av beslut,</w:t>
            </w:r>
          </w:p>
          <w:p w14:paraId="4A2ECFB7" w14:textId="77777777" w:rsidR="00F71CC6" w:rsidRPr="00F447D4" w:rsidRDefault="00AB307F" w:rsidP="00F71CC6">
            <w:pPr>
              <w:pStyle w:val="Brdtext"/>
              <w:rPr>
                <w:i/>
              </w:rPr>
            </w:pPr>
            <w:r w:rsidRPr="00F447D4">
              <w:rPr>
                <w:i/>
              </w:rPr>
              <w:t>–</w:t>
            </w:r>
            <w:r>
              <w:rPr>
                <w:i/>
              </w:rPr>
              <w:t> </w:t>
            </w:r>
            <w:r w:rsidRPr="00F447D4">
              <w:rPr>
                <w:i/>
              </w:rPr>
              <w:t>33 och 34</w:t>
            </w:r>
            <w:r>
              <w:rPr>
                <w:i/>
              </w:rPr>
              <w:t> </w:t>
            </w:r>
            <w:r w:rsidRPr="00F447D4">
              <w:rPr>
                <w:i/>
              </w:rPr>
              <w:t xml:space="preserve">§§ om underrättelse om innehållet i beslut och hur ett överklagande går till, </w:t>
            </w:r>
            <w:r>
              <w:rPr>
                <w:i/>
              </w:rPr>
              <w:t>och</w:t>
            </w:r>
          </w:p>
          <w:p w14:paraId="00E374D4" w14:textId="77777777" w:rsidR="00F71CC6" w:rsidRPr="002D4CBE" w:rsidRDefault="00AB307F" w:rsidP="00F71CC6">
            <w:pPr>
              <w:pStyle w:val="Brdtext"/>
              <w:rPr>
                <w:iCs/>
              </w:rPr>
            </w:pPr>
            <w:r w:rsidRPr="00F447D4">
              <w:rPr>
                <w:i/>
              </w:rPr>
              <w:t>–</w:t>
            </w:r>
            <w:r>
              <w:rPr>
                <w:i/>
              </w:rPr>
              <w:t> </w:t>
            </w:r>
            <w:r w:rsidRPr="00F447D4">
              <w:rPr>
                <w:i/>
              </w:rPr>
              <w:t>36</w:t>
            </w:r>
            <w:r>
              <w:rPr>
                <w:i/>
              </w:rPr>
              <w:t> </w:t>
            </w:r>
            <w:r w:rsidRPr="00F447D4">
              <w:rPr>
                <w:i/>
              </w:rPr>
              <w:t>§ om rättelse av skrivfel, och liknande</w:t>
            </w:r>
            <w:r>
              <w:rPr>
                <w:i/>
              </w:rPr>
              <w:t>.</w:t>
            </w:r>
          </w:p>
        </w:tc>
      </w:tr>
      <w:tr w:rsidR="00F71CC6" w14:paraId="57211A9D" w14:textId="77777777" w:rsidTr="00F71CC6">
        <w:tc>
          <w:tcPr>
            <w:tcW w:w="2500" w:type="pct"/>
            <w:shd w:val="clear" w:color="auto" w:fill="auto"/>
            <w:tcMar>
              <w:left w:w="0" w:type="dxa"/>
            </w:tcMar>
          </w:tcPr>
          <w:p w14:paraId="3EAD86D2" w14:textId="77777777" w:rsidR="00F71CC6" w:rsidRPr="00B84348" w:rsidRDefault="00F71CC6" w:rsidP="00F71CC6">
            <w:pPr>
              <w:pStyle w:val="Brdtext"/>
            </w:pPr>
          </w:p>
        </w:tc>
        <w:tc>
          <w:tcPr>
            <w:tcW w:w="2500" w:type="pct"/>
            <w:shd w:val="clear" w:color="auto" w:fill="auto"/>
            <w:tcMar>
              <w:right w:w="0" w:type="dxa"/>
            </w:tcMar>
          </w:tcPr>
          <w:p w14:paraId="2219E98A" w14:textId="77777777" w:rsidR="00F71CC6" w:rsidRDefault="00F71CC6" w:rsidP="00F71CC6">
            <w:pPr>
              <w:pStyle w:val="Brdtext"/>
              <w:rPr>
                <w:i/>
              </w:rPr>
            </w:pPr>
          </w:p>
        </w:tc>
      </w:tr>
      <w:tr w:rsidR="00F71CC6" w14:paraId="0A27E2CA" w14:textId="77777777" w:rsidTr="00F71CC6">
        <w:tc>
          <w:tcPr>
            <w:tcW w:w="2500" w:type="pct"/>
            <w:shd w:val="clear" w:color="auto" w:fill="auto"/>
            <w:tcMar>
              <w:left w:w="0" w:type="dxa"/>
            </w:tcMar>
          </w:tcPr>
          <w:p w14:paraId="2C06DDD1" w14:textId="77777777" w:rsidR="00F71CC6" w:rsidRPr="00B84348" w:rsidRDefault="00F71CC6" w:rsidP="00F71CC6">
            <w:pPr>
              <w:pStyle w:val="Brdtext"/>
            </w:pPr>
          </w:p>
        </w:tc>
        <w:tc>
          <w:tcPr>
            <w:tcW w:w="2500" w:type="pct"/>
            <w:shd w:val="clear" w:color="auto" w:fill="auto"/>
            <w:tcMar>
              <w:right w:w="0" w:type="dxa"/>
            </w:tcMar>
          </w:tcPr>
          <w:p w14:paraId="1E785A2B" w14:textId="77777777" w:rsidR="00F71CC6" w:rsidRDefault="00AB307F" w:rsidP="00F71CC6">
            <w:pPr>
              <w:pStyle w:val="Rubrik4utannumrering"/>
              <w:rPr>
                <w:i/>
              </w:rPr>
            </w:pPr>
            <w:r w:rsidRPr="002E7F3E">
              <w:rPr>
                <w:i/>
              </w:rPr>
              <w:t>Tystnadsplikt</w:t>
            </w:r>
          </w:p>
        </w:tc>
      </w:tr>
      <w:tr w:rsidR="00F71CC6" w14:paraId="3083388E" w14:textId="77777777" w:rsidTr="00F71CC6">
        <w:tc>
          <w:tcPr>
            <w:tcW w:w="2500" w:type="pct"/>
            <w:shd w:val="clear" w:color="auto" w:fill="auto"/>
            <w:tcMar>
              <w:left w:w="0" w:type="dxa"/>
            </w:tcMar>
          </w:tcPr>
          <w:p w14:paraId="37341794" w14:textId="77777777" w:rsidR="00F71CC6" w:rsidRPr="00B84348" w:rsidRDefault="00F71CC6" w:rsidP="00F71CC6">
            <w:pPr>
              <w:pStyle w:val="Brdtext"/>
            </w:pPr>
          </w:p>
        </w:tc>
        <w:tc>
          <w:tcPr>
            <w:tcW w:w="2500" w:type="pct"/>
            <w:shd w:val="clear" w:color="auto" w:fill="auto"/>
            <w:tcMar>
              <w:right w:w="0" w:type="dxa"/>
            </w:tcMar>
          </w:tcPr>
          <w:p w14:paraId="1D361FEE" w14:textId="77777777" w:rsidR="00F71CC6" w:rsidRDefault="00F71CC6" w:rsidP="00F71CC6">
            <w:pPr>
              <w:pStyle w:val="Brdtext"/>
              <w:rPr>
                <w:i/>
              </w:rPr>
            </w:pPr>
            <w:bookmarkStart w:id="708" w:name="_Hlk525821919"/>
          </w:p>
          <w:p w14:paraId="64796B72" w14:textId="2C2B8911" w:rsidR="00F71CC6" w:rsidRPr="002C1B86" w:rsidRDefault="00AB307F" w:rsidP="00F71CC6">
            <w:pPr>
              <w:pStyle w:val="Brdtext"/>
              <w:rPr>
                <w:i/>
              </w:rPr>
            </w:pPr>
            <w:r w:rsidRPr="002C1B86">
              <w:rPr>
                <w:i/>
              </w:rPr>
              <w:t>8 §</w:t>
            </w:r>
            <w:r w:rsidRPr="002C1B86">
              <w:rPr>
                <w:rStyle w:val="Fotnotsreferens"/>
                <w:i/>
              </w:rPr>
              <w:footnoteReference w:id="100"/>
            </w:r>
            <w:r w:rsidRPr="002C1B86">
              <w:rPr>
                <w:i/>
              </w:rPr>
              <w:t xml:space="preserve"> </w:t>
            </w:r>
          </w:p>
          <w:p w14:paraId="211BD6B9" w14:textId="77777777" w:rsidR="00F71CC6" w:rsidRPr="002C1B86" w:rsidRDefault="00AB307F" w:rsidP="00F71CC6">
            <w:pPr>
              <w:pStyle w:val="Brdtextmedindrag"/>
              <w:rPr>
                <w:i/>
                <w:iCs/>
              </w:rPr>
            </w:pPr>
            <w:r w:rsidRPr="002C1B86">
              <w:rPr>
                <w:i/>
                <w:iCs/>
              </w:rPr>
              <w:t>Den som utför offentlig kontroll eller annan offentlig verksamhet får inte obehörigen röja eller ut</w:t>
            </w:r>
            <w:r w:rsidRPr="002C1B86">
              <w:rPr>
                <w:i/>
                <w:iCs/>
              </w:rPr>
              <w:softHyphen/>
              <w:t>nyttja det som han eller hon har fått känne</w:t>
            </w:r>
            <w:r w:rsidRPr="002C1B86">
              <w:rPr>
                <w:i/>
                <w:iCs/>
              </w:rPr>
              <w:softHyphen/>
              <w:t xml:space="preserve">dom om under det att uppgifterna utfördes.  </w:t>
            </w:r>
          </w:p>
          <w:p w14:paraId="440936AC" w14:textId="77777777" w:rsidR="00F71CC6" w:rsidRPr="003C5FCA" w:rsidRDefault="00AB307F" w:rsidP="00F71CC6">
            <w:pPr>
              <w:pStyle w:val="Brdtextmedindrag"/>
            </w:pPr>
            <w:r w:rsidRPr="002C1B86">
              <w:rPr>
                <w:i/>
                <w:iCs/>
              </w:rPr>
              <w:t>I det allmännas verksamhet tillämpas i stället för första stycket bestämmelserna i offentlighets- och sekretesslagen (2009:400).</w:t>
            </w:r>
            <w:bookmarkEnd w:id="708"/>
          </w:p>
        </w:tc>
      </w:tr>
    </w:tbl>
    <w:p w14:paraId="351D71C9" w14:textId="77777777" w:rsidR="00F71CC6" w:rsidRPr="00C57856" w:rsidRDefault="00F71CC6" w:rsidP="00F71CC6">
      <w:pPr>
        <w:pStyle w:val="Brdtextmedindrag"/>
      </w:pPr>
    </w:p>
    <w:p w14:paraId="45A2E976" w14:textId="77777777" w:rsidR="00F71CC6" w:rsidRDefault="00AB307F" w:rsidP="00F71CC6">
      <w:pPr>
        <w:pStyle w:val="Brdtextmedindrag"/>
        <w:jc w:val="center"/>
      </w:pPr>
      <w:r>
        <w:t>9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1497C0C" w14:textId="77777777" w:rsidTr="00F71CC6">
        <w:tc>
          <w:tcPr>
            <w:tcW w:w="2500" w:type="pct"/>
            <w:shd w:val="clear" w:color="auto" w:fill="auto"/>
            <w:tcMar>
              <w:left w:w="0" w:type="dxa"/>
            </w:tcMar>
          </w:tcPr>
          <w:p w14:paraId="15E32B9C" w14:textId="77777777" w:rsidR="00F71CC6" w:rsidRPr="002C1B86" w:rsidRDefault="00AB307F" w:rsidP="00F71CC6">
            <w:pPr>
              <w:pStyle w:val="Brdtextmedindrag"/>
            </w:pPr>
            <w:r w:rsidRPr="002C1B86">
              <w:t xml:space="preserve">Om en kommun inte fullgör sin skyldighet att </w:t>
            </w:r>
            <w:r w:rsidRPr="002C1B86">
              <w:rPr>
                <w:i/>
              </w:rPr>
              <w:t>utöva</w:t>
            </w:r>
            <w:r w:rsidRPr="002C1B86">
              <w:t xml:space="preserve"> </w:t>
            </w:r>
            <w:r w:rsidRPr="002C1B86">
              <w:rPr>
                <w:i/>
              </w:rPr>
              <w:t>kontroll</w:t>
            </w:r>
            <w:r w:rsidRPr="002C1B86">
              <w:t xml:space="preserve"> enligt denna lag, får Livsmedels</w:t>
            </w:r>
            <w:r w:rsidRPr="002C1B86">
              <w:softHyphen/>
              <w:t>verket förelägga kommunen att göra detta. Ett sådant före</w:t>
            </w:r>
            <w:r w:rsidRPr="002C1B86">
              <w:softHyphen/>
              <w:t>läggande ska innehålla uppgifter om de åtgärder som verket anser nödvändiga för att skyldigheten ska uppfyllas.</w:t>
            </w:r>
          </w:p>
        </w:tc>
        <w:tc>
          <w:tcPr>
            <w:tcW w:w="2500" w:type="pct"/>
            <w:shd w:val="clear" w:color="auto" w:fill="auto"/>
            <w:tcMar>
              <w:right w:w="0" w:type="dxa"/>
            </w:tcMar>
          </w:tcPr>
          <w:p w14:paraId="470CCE0C" w14:textId="77777777" w:rsidR="00F71CC6" w:rsidRPr="002C1B86" w:rsidRDefault="00AB307F" w:rsidP="00F71CC6">
            <w:pPr>
              <w:pStyle w:val="Brdtextmedindrag"/>
            </w:pPr>
            <w:r w:rsidRPr="002C1B86">
              <w:t xml:space="preserve">Om en kommun inte fullgör sin skyldighet att </w:t>
            </w:r>
            <w:r w:rsidRPr="002C1B86">
              <w:rPr>
                <w:i/>
              </w:rPr>
              <w:t>utföra</w:t>
            </w:r>
            <w:r w:rsidRPr="002C1B86">
              <w:t xml:space="preserve"> </w:t>
            </w:r>
            <w:r w:rsidRPr="002C1B86">
              <w:rPr>
                <w:i/>
              </w:rPr>
              <w:t>offentlig</w:t>
            </w:r>
            <w:r w:rsidRPr="002C1B86">
              <w:t xml:space="preserve"> </w:t>
            </w:r>
            <w:r w:rsidRPr="002C1B86">
              <w:rPr>
                <w:i/>
              </w:rPr>
              <w:t>kontroll eller annan offentlig verksamhet</w:t>
            </w:r>
            <w:r w:rsidRPr="002C1B86">
              <w:t xml:space="preserve"> enligt denna lag, får Livsmedelsverket förelägga kom</w:t>
            </w:r>
            <w:r w:rsidRPr="002C1B86">
              <w:softHyphen/>
              <w:t>munen att göra detta. Ett så</w:t>
            </w:r>
            <w:r w:rsidRPr="002C1B86">
              <w:softHyphen/>
              <w:t>dant föreläggande ska inne</w:t>
            </w:r>
            <w:r w:rsidRPr="002C1B86">
              <w:softHyphen/>
              <w:t>hålla uppgifter om de åtgärder som verket anser nödvändiga för att skyldigheten ska uppfyllas.</w:t>
            </w:r>
          </w:p>
        </w:tc>
      </w:tr>
      <w:tr w:rsidR="00F71CC6" w14:paraId="1114E032" w14:textId="77777777" w:rsidTr="00F71CC6">
        <w:tc>
          <w:tcPr>
            <w:tcW w:w="2500" w:type="pct"/>
            <w:shd w:val="clear" w:color="auto" w:fill="auto"/>
            <w:tcMar>
              <w:left w:w="0" w:type="dxa"/>
            </w:tcMar>
          </w:tcPr>
          <w:p w14:paraId="0B28C276" w14:textId="77777777" w:rsidR="00F71CC6" w:rsidRPr="002C1B86" w:rsidRDefault="00F71CC6" w:rsidP="00F71CC6">
            <w:pPr>
              <w:pStyle w:val="Brdtextmedindrag"/>
            </w:pPr>
          </w:p>
        </w:tc>
        <w:tc>
          <w:tcPr>
            <w:tcW w:w="2500" w:type="pct"/>
            <w:shd w:val="clear" w:color="auto" w:fill="auto"/>
            <w:tcMar>
              <w:right w:w="0" w:type="dxa"/>
            </w:tcMar>
          </w:tcPr>
          <w:p w14:paraId="35B8E423" w14:textId="77777777" w:rsidR="00F71CC6" w:rsidRPr="002C1B86" w:rsidRDefault="00F71CC6" w:rsidP="00F71CC6">
            <w:pPr>
              <w:pStyle w:val="Brdtextmedindrag"/>
            </w:pPr>
          </w:p>
        </w:tc>
      </w:tr>
      <w:tr w:rsidR="00F71CC6" w14:paraId="053F18EC" w14:textId="77777777" w:rsidTr="00F71CC6">
        <w:tc>
          <w:tcPr>
            <w:tcW w:w="2500" w:type="pct"/>
            <w:shd w:val="clear" w:color="auto" w:fill="auto"/>
            <w:tcMar>
              <w:left w:w="0" w:type="dxa"/>
            </w:tcMar>
          </w:tcPr>
          <w:p w14:paraId="68E98A98" w14:textId="77777777" w:rsidR="00F71CC6" w:rsidRPr="002C1B86" w:rsidRDefault="00AB307F" w:rsidP="00F71CC6">
            <w:pPr>
              <w:pStyle w:val="Rubrik4utannumrering"/>
            </w:pPr>
            <w:r w:rsidRPr="002C1B86">
              <w:t>Föreskrifter om kontroll</w:t>
            </w:r>
          </w:p>
        </w:tc>
        <w:tc>
          <w:tcPr>
            <w:tcW w:w="2500" w:type="pct"/>
            <w:shd w:val="clear" w:color="auto" w:fill="auto"/>
            <w:tcMar>
              <w:right w:w="0" w:type="dxa"/>
            </w:tcMar>
          </w:tcPr>
          <w:p w14:paraId="6276DE68" w14:textId="77777777" w:rsidR="00F71CC6" w:rsidRPr="002C1B86" w:rsidRDefault="00AB307F" w:rsidP="00F71CC6">
            <w:pPr>
              <w:pStyle w:val="Rubrik4utannumrering"/>
            </w:pPr>
            <w:r w:rsidRPr="003C5FCA">
              <w:t xml:space="preserve">Föreskrifter om kontroll </w:t>
            </w:r>
            <w:r w:rsidRPr="002C1B86">
              <w:rPr>
                <w:i/>
                <w:iCs/>
              </w:rPr>
              <w:t>och annan offentlig verksamhet</w:t>
            </w:r>
          </w:p>
        </w:tc>
      </w:tr>
    </w:tbl>
    <w:p w14:paraId="60ABC0BE" w14:textId="77777777" w:rsidR="00F71CC6" w:rsidRPr="00C57856" w:rsidRDefault="00F71CC6" w:rsidP="00F71CC6">
      <w:pPr>
        <w:pStyle w:val="Brdtextmedindrag"/>
      </w:pPr>
    </w:p>
    <w:p w14:paraId="380E1CE7" w14:textId="77777777" w:rsidR="00F71CC6" w:rsidRDefault="00AB307F" w:rsidP="00F71CC6">
      <w:pPr>
        <w:pStyle w:val="Brdtextmedindrag"/>
        <w:jc w:val="center"/>
      </w:pPr>
      <w:r>
        <w:t>10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F493D17" w14:textId="77777777" w:rsidTr="00F71CC6">
        <w:tc>
          <w:tcPr>
            <w:tcW w:w="2500" w:type="pct"/>
            <w:shd w:val="clear" w:color="auto" w:fill="auto"/>
            <w:tcMar>
              <w:left w:w="0" w:type="dxa"/>
            </w:tcMar>
          </w:tcPr>
          <w:p w14:paraId="1077A8A1" w14:textId="77777777" w:rsidR="00F71CC6" w:rsidRDefault="00AB307F" w:rsidP="00F71CC6">
            <w:pPr>
              <w:pStyle w:val="Brdtextmedindrag"/>
            </w:pPr>
            <w:r w:rsidRPr="003C5FCA">
              <w:t>Regeringen eller den myn</w:t>
            </w:r>
            <w:r w:rsidRPr="003C5FCA">
              <w:softHyphen/>
              <w:t>dighet som regeringen bestäm</w:t>
            </w:r>
            <w:r w:rsidRPr="003C5FCA">
              <w:softHyphen/>
              <w:t>mer får meddela föreskrifter om hur kontroll ska bedrivas</w:t>
            </w:r>
            <w:r>
              <w:t>.</w:t>
            </w:r>
          </w:p>
        </w:tc>
        <w:tc>
          <w:tcPr>
            <w:tcW w:w="2500" w:type="pct"/>
            <w:shd w:val="clear" w:color="auto" w:fill="auto"/>
            <w:tcMar>
              <w:right w:w="0" w:type="dxa"/>
            </w:tcMar>
          </w:tcPr>
          <w:p w14:paraId="598CF2BE" w14:textId="77777777" w:rsidR="00F71CC6" w:rsidRDefault="00AB307F" w:rsidP="00F71CC6">
            <w:pPr>
              <w:pStyle w:val="Brdtextmedindrag"/>
            </w:pPr>
            <w:r w:rsidRPr="003C5FCA">
              <w:t>Regeringen eller den myn</w:t>
            </w:r>
            <w:r w:rsidRPr="003C5FCA">
              <w:softHyphen/>
              <w:t>dighet som regeringen bestäm</w:t>
            </w:r>
            <w:r w:rsidRPr="003C5FCA">
              <w:softHyphen/>
              <w:t xml:space="preserve">mer får meddela föreskrifter om hur </w:t>
            </w:r>
            <w:r w:rsidRPr="003C5FCA">
              <w:rPr>
                <w:i/>
              </w:rPr>
              <w:t>offentlig</w:t>
            </w:r>
            <w:r w:rsidRPr="003C5FCA">
              <w:t xml:space="preserve"> kontroll </w:t>
            </w:r>
            <w:r w:rsidRPr="003C5FCA">
              <w:rPr>
                <w:i/>
              </w:rPr>
              <w:t xml:space="preserve">och annan offentlig verksamhet </w:t>
            </w:r>
            <w:r w:rsidRPr="003C5FCA">
              <w:t>ska bedrivas</w:t>
            </w:r>
            <w:r>
              <w:t>.</w:t>
            </w:r>
          </w:p>
        </w:tc>
      </w:tr>
      <w:tr w:rsidR="00F71CC6" w14:paraId="6A340486" w14:textId="77777777" w:rsidTr="00F71CC6">
        <w:tc>
          <w:tcPr>
            <w:tcW w:w="2500" w:type="pct"/>
            <w:shd w:val="clear" w:color="auto" w:fill="auto"/>
            <w:tcMar>
              <w:left w:w="0" w:type="dxa"/>
            </w:tcMar>
          </w:tcPr>
          <w:p w14:paraId="07B95B93" w14:textId="77777777" w:rsidR="00F71CC6" w:rsidRPr="003C5FCA" w:rsidRDefault="00AB307F" w:rsidP="00F71CC6">
            <w:pPr>
              <w:pStyle w:val="Brdtextmedindrag"/>
            </w:pPr>
            <w:r w:rsidRPr="003C5FCA">
              <w:t>Regeringen eller den myn</w:t>
            </w:r>
            <w:r w:rsidRPr="003C5FCA">
              <w:softHyphen/>
              <w:t>dighet som regeringen bestäm</w:t>
            </w:r>
            <w:r w:rsidRPr="003C5FCA">
              <w:softHyphen/>
              <w:t>mer får meddela föreskrifter om skyldighet för en kontroll</w:t>
            </w:r>
            <w:r w:rsidRPr="003C5FCA">
              <w:softHyphen/>
              <w:t xml:space="preserve">myndighet eller ett </w:t>
            </w:r>
            <w:r w:rsidRPr="003C5FCA">
              <w:rPr>
                <w:i/>
              </w:rPr>
              <w:t>kontroll</w:t>
            </w:r>
            <w:r>
              <w:rPr>
                <w:i/>
              </w:rPr>
              <w:softHyphen/>
            </w:r>
            <w:r w:rsidRPr="003C5FCA">
              <w:rPr>
                <w:i/>
              </w:rPr>
              <w:t>organ</w:t>
            </w:r>
            <w:r w:rsidRPr="003C5FCA">
              <w:t xml:space="preserve"> att lämna information till en sådan samor</w:t>
            </w:r>
            <w:r>
              <w:t>dnande myndig</w:t>
            </w:r>
            <w:r>
              <w:softHyphen/>
              <w:t>het som avses i 6 </w:t>
            </w:r>
            <w:r w:rsidRPr="003C5FCA">
              <w:t>§ första stycket.</w:t>
            </w:r>
          </w:p>
        </w:tc>
        <w:tc>
          <w:tcPr>
            <w:tcW w:w="2500" w:type="pct"/>
            <w:shd w:val="clear" w:color="auto" w:fill="auto"/>
            <w:tcMar>
              <w:right w:w="0" w:type="dxa"/>
            </w:tcMar>
          </w:tcPr>
          <w:p w14:paraId="6CFABD10" w14:textId="77777777" w:rsidR="00F71CC6" w:rsidRPr="003C5FCA" w:rsidRDefault="00AB307F" w:rsidP="00F71CC6">
            <w:pPr>
              <w:pStyle w:val="Brdtextmedindrag"/>
            </w:pPr>
            <w:r w:rsidRPr="003C5FCA">
              <w:t>Regeringen eller den myn</w:t>
            </w:r>
            <w:r w:rsidRPr="003C5FCA">
              <w:softHyphen/>
              <w:t>dighet som regeringen bestäm</w:t>
            </w:r>
            <w:r w:rsidRPr="003C5FCA">
              <w:softHyphen/>
              <w:t>mer får meddela föreskrifter om skyldighet för en kontroll</w:t>
            </w:r>
            <w:r w:rsidRPr="003C5FCA">
              <w:softHyphen/>
              <w:t xml:space="preserve">myndighet eller ett </w:t>
            </w:r>
            <w:r w:rsidRPr="003C5FCA">
              <w:rPr>
                <w:i/>
              </w:rPr>
              <w:t>organ med delegerade uppgifter eller en fy</w:t>
            </w:r>
            <w:r>
              <w:rPr>
                <w:i/>
              </w:rPr>
              <w:softHyphen/>
            </w:r>
            <w:r w:rsidRPr="003C5FCA">
              <w:rPr>
                <w:i/>
              </w:rPr>
              <w:t xml:space="preserve">sisk person som </w:t>
            </w:r>
            <w:r>
              <w:rPr>
                <w:i/>
              </w:rPr>
              <w:t xml:space="preserve">har </w:t>
            </w:r>
            <w:r w:rsidRPr="003C5FCA">
              <w:rPr>
                <w:i/>
              </w:rPr>
              <w:t>delegerats vissa uppgifter</w:t>
            </w:r>
            <w:r w:rsidRPr="003C5FCA">
              <w:t xml:space="preserve"> att lämna information till en sådan samor</w:t>
            </w:r>
            <w:r>
              <w:t>dnande myn</w:t>
            </w:r>
            <w:r>
              <w:softHyphen/>
              <w:t>dighet som avses i 6 </w:t>
            </w:r>
            <w:r w:rsidRPr="003C5FCA">
              <w:t>§ första stycket.</w:t>
            </w:r>
          </w:p>
        </w:tc>
      </w:tr>
      <w:tr w:rsidR="00F71CC6" w14:paraId="45C3342E" w14:textId="77777777" w:rsidTr="00F71CC6">
        <w:tc>
          <w:tcPr>
            <w:tcW w:w="2500" w:type="pct"/>
            <w:shd w:val="clear" w:color="auto" w:fill="auto"/>
            <w:tcMar>
              <w:left w:w="0" w:type="dxa"/>
            </w:tcMar>
          </w:tcPr>
          <w:p w14:paraId="689E704E" w14:textId="77777777" w:rsidR="00F71CC6" w:rsidRPr="003C5FCA" w:rsidRDefault="00F71CC6" w:rsidP="00F71CC6">
            <w:pPr>
              <w:pStyle w:val="Brdtextmedindrag"/>
            </w:pPr>
          </w:p>
        </w:tc>
        <w:tc>
          <w:tcPr>
            <w:tcW w:w="2500" w:type="pct"/>
            <w:shd w:val="clear" w:color="auto" w:fill="auto"/>
            <w:tcMar>
              <w:right w:w="0" w:type="dxa"/>
            </w:tcMar>
          </w:tcPr>
          <w:p w14:paraId="21474232" w14:textId="77777777" w:rsidR="00F71CC6" w:rsidRPr="003C5FCA" w:rsidRDefault="00F71CC6" w:rsidP="00F71CC6">
            <w:pPr>
              <w:pStyle w:val="Brdtextmedindrag"/>
            </w:pPr>
          </w:p>
        </w:tc>
      </w:tr>
      <w:tr w:rsidR="00F71CC6" w14:paraId="4D3CECFE" w14:textId="77777777" w:rsidTr="00F71CC6">
        <w:tc>
          <w:tcPr>
            <w:tcW w:w="2500" w:type="pct"/>
            <w:shd w:val="clear" w:color="auto" w:fill="auto"/>
            <w:tcMar>
              <w:left w:w="0" w:type="dxa"/>
            </w:tcMar>
          </w:tcPr>
          <w:p w14:paraId="6CB5B581" w14:textId="77777777" w:rsidR="00F71CC6" w:rsidRPr="003C5FCA" w:rsidRDefault="00F71CC6" w:rsidP="00F71CC6">
            <w:pPr>
              <w:pStyle w:val="Brdtextmedindrag"/>
            </w:pPr>
          </w:p>
        </w:tc>
        <w:tc>
          <w:tcPr>
            <w:tcW w:w="2500" w:type="pct"/>
            <w:shd w:val="clear" w:color="auto" w:fill="auto"/>
            <w:tcMar>
              <w:right w:w="0" w:type="dxa"/>
            </w:tcMar>
          </w:tcPr>
          <w:p w14:paraId="12010C2E" w14:textId="77777777" w:rsidR="00F71CC6" w:rsidRPr="0052254A" w:rsidRDefault="00AB307F" w:rsidP="00F71CC6">
            <w:pPr>
              <w:pStyle w:val="Rubrik4utannumrering"/>
              <w:rPr>
                <w:i/>
                <w:iCs/>
              </w:rPr>
            </w:pPr>
            <w:r w:rsidRPr="0052254A">
              <w:rPr>
                <w:i/>
                <w:iCs/>
              </w:rPr>
              <w:t>Föreskrifter om uppgiftslämnande</w:t>
            </w:r>
          </w:p>
        </w:tc>
      </w:tr>
      <w:tr w:rsidR="00F71CC6" w14:paraId="57063676" w14:textId="77777777" w:rsidTr="00F71CC6">
        <w:tc>
          <w:tcPr>
            <w:tcW w:w="2500" w:type="pct"/>
            <w:shd w:val="clear" w:color="auto" w:fill="auto"/>
            <w:tcMar>
              <w:left w:w="0" w:type="dxa"/>
            </w:tcMar>
          </w:tcPr>
          <w:p w14:paraId="355CB387" w14:textId="77777777" w:rsidR="00F71CC6" w:rsidRPr="003C5FCA" w:rsidRDefault="00F71CC6" w:rsidP="00F71CC6">
            <w:pPr>
              <w:pStyle w:val="Brdtextmedindrag"/>
            </w:pPr>
          </w:p>
        </w:tc>
        <w:tc>
          <w:tcPr>
            <w:tcW w:w="2500" w:type="pct"/>
            <w:shd w:val="clear" w:color="auto" w:fill="auto"/>
            <w:tcMar>
              <w:right w:w="0" w:type="dxa"/>
            </w:tcMar>
          </w:tcPr>
          <w:p w14:paraId="325F865A" w14:textId="77777777" w:rsidR="00F71CC6" w:rsidRDefault="00F71CC6" w:rsidP="00F71CC6">
            <w:pPr>
              <w:pStyle w:val="Brdtext"/>
              <w:rPr>
                <w:i/>
              </w:rPr>
            </w:pPr>
          </w:p>
          <w:p w14:paraId="4060010F" w14:textId="7604D4AA" w:rsidR="00F71CC6" w:rsidRPr="0052254A" w:rsidRDefault="00AB307F" w:rsidP="00F71CC6">
            <w:pPr>
              <w:pStyle w:val="Brdtext"/>
              <w:rPr>
                <w:i/>
              </w:rPr>
            </w:pPr>
            <w:r w:rsidRPr="0052254A">
              <w:rPr>
                <w:i/>
              </w:rPr>
              <w:t>10 a §</w:t>
            </w:r>
          </w:p>
          <w:p w14:paraId="3E156D13" w14:textId="77777777" w:rsidR="00F71CC6" w:rsidRPr="003C5FCA" w:rsidRDefault="00AB307F" w:rsidP="00F71CC6">
            <w:pPr>
              <w:pStyle w:val="Brdtextmedindrag"/>
            </w:pPr>
            <w:r w:rsidRPr="0052254A">
              <w:rPr>
                <w:i/>
              </w:rPr>
              <w:t>Regeringen eller den myndig</w:t>
            </w:r>
            <w:r w:rsidRPr="0052254A">
              <w:rPr>
                <w:i/>
              </w:rPr>
              <w:softHyphen/>
              <w:t>het som regeringen bestämmer får meddela föreskrifter om skyldig</w:t>
            </w:r>
            <w:r w:rsidRPr="0052254A">
              <w:rPr>
                <w:i/>
              </w:rPr>
              <w:softHyphen/>
              <w:t>het för den som använder sig av skyd</w:t>
            </w:r>
            <w:r w:rsidRPr="0052254A">
              <w:rPr>
                <w:i/>
              </w:rPr>
              <w:softHyphen/>
              <w:t>dade beteckningar på jord</w:t>
            </w:r>
            <w:r w:rsidRPr="0052254A">
              <w:rPr>
                <w:i/>
              </w:rPr>
              <w:softHyphen/>
              <w:t>bruks</w:t>
            </w:r>
            <w:r w:rsidRPr="0052254A">
              <w:rPr>
                <w:i/>
              </w:rPr>
              <w:softHyphen/>
            </w:r>
            <w:r w:rsidRPr="0052254A">
              <w:rPr>
                <w:i/>
              </w:rPr>
              <w:softHyphen/>
              <w:t>produkter och livsmedel att lämna uppgifter om sin verk</w:t>
            </w:r>
            <w:r w:rsidRPr="0052254A">
              <w:rPr>
                <w:i/>
              </w:rPr>
              <w:softHyphen/>
              <w:t>samhet till en kontrollmyndighet, ett organ med delegerade upp</w:t>
            </w:r>
            <w:r w:rsidRPr="0052254A">
              <w:rPr>
                <w:i/>
              </w:rPr>
              <w:softHyphen/>
              <w:t>gifter eller en fysisk person som har delegerats vissa uppgif</w:t>
            </w:r>
            <w:r w:rsidRPr="0052254A">
              <w:rPr>
                <w:i/>
              </w:rPr>
              <w:softHyphen/>
              <w:t>ter.</w:t>
            </w:r>
          </w:p>
        </w:tc>
      </w:tr>
    </w:tbl>
    <w:p w14:paraId="24642E6D" w14:textId="77777777" w:rsidR="00F71CC6" w:rsidRPr="00C57856" w:rsidRDefault="00F71CC6" w:rsidP="00F71CC6">
      <w:pPr>
        <w:pStyle w:val="Brdtextmedindrag"/>
      </w:pPr>
    </w:p>
    <w:p w14:paraId="3255D21B" w14:textId="77777777" w:rsidR="00F71CC6" w:rsidRDefault="00AB307F" w:rsidP="00F71CC6">
      <w:pPr>
        <w:pStyle w:val="Brdtextmedindrag"/>
        <w:jc w:val="center"/>
      </w:pPr>
      <w:r>
        <w:t>11 §</w:t>
      </w:r>
      <w:r>
        <w:rPr>
          <w:rStyle w:val="Fotnotsreferens"/>
        </w:rPr>
        <w:footnoteReference w:id="101"/>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5816279" w14:textId="77777777" w:rsidTr="00F71CC6">
        <w:tc>
          <w:tcPr>
            <w:tcW w:w="2500" w:type="pct"/>
            <w:shd w:val="clear" w:color="auto" w:fill="auto"/>
            <w:tcMar>
              <w:left w:w="0" w:type="dxa"/>
            </w:tcMar>
          </w:tcPr>
          <w:p w14:paraId="216A2CBA" w14:textId="77777777" w:rsidR="00F71CC6" w:rsidRPr="0052254A" w:rsidRDefault="00AB307F" w:rsidP="00F71CC6">
            <w:pPr>
              <w:pStyle w:val="Brdtextmedindrag"/>
            </w:pPr>
            <w:r w:rsidRPr="0052254A">
              <w:t xml:space="preserve">En kontrollmyndighet och ett </w:t>
            </w:r>
            <w:r w:rsidRPr="0052254A">
              <w:rPr>
                <w:i/>
              </w:rPr>
              <w:t>kontrollorgan</w:t>
            </w:r>
            <w:r w:rsidRPr="0052254A">
              <w:t xml:space="preserve"> har, i den ut</w:t>
            </w:r>
            <w:r w:rsidRPr="0052254A">
              <w:softHyphen/>
              <w:t xml:space="preserve">sträckning som behövs för </w:t>
            </w:r>
            <w:r w:rsidRPr="0052254A">
              <w:rPr>
                <w:i/>
              </w:rPr>
              <w:t>kon</w:t>
            </w:r>
            <w:r w:rsidRPr="0052254A">
              <w:rPr>
                <w:i/>
              </w:rPr>
              <w:softHyphen/>
              <w:t>trollen</w:t>
            </w:r>
            <w:r w:rsidRPr="0052254A">
              <w:t>, rätt att på begäran få</w:t>
            </w:r>
          </w:p>
        </w:tc>
        <w:tc>
          <w:tcPr>
            <w:tcW w:w="2500" w:type="pct"/>
            <w:shd w:val="clear" w:color="auto" w:fill="auto"/>
            <w:tcMar>
              <w:right w:w="0" w:type="dxa"/>
            </w:tcMar>
          </w:tcPr>
          <w:p w14:paraId="0142AA06" w14:textId="77777777" w:rsidR="00F71CC6" w:rsidRDefault="00AB307F" w:rsidP="00F71CC6">
            <w:pPr>
              <w:pStyle w:val="Brdtextmedindrag"/>
            </w:pPr>
            <w:r w:rsidRPr="003C5FCA">
              <w:t xml:space="preserve">En kontrollmyndighet och ett </w:t>
            </w:r>
            <w:r w:rsidRPr="003C5FCA">
              <w:rPr>
                <w:i/>
              </w:rPr>
              <w:t>organ med delegerade uppgif</w:t>
            </w:r>
            <w:r>
              <w:rPr>
                <w:i/>
              </w:rPr>
              <w:softHyphen/>
            </w:r>
            <w:r w:rsidRPr="003C5FCA">
              <w:rPr>
                <w:i/>
              </w:rPr>
              <w:t xml:space="preserve">ter eller en fysisk person som </w:t>
            </w:r>
            <w:r>
              <w:rPr>
                <w:i/>
              </w:rPr>
              <w:t xml:space="preserve">har </w:t>
            </w:r>
            <w:r w:rsidRPr="003C5FCA">
              <w:rPr>
                <w:i/>
              </w:rPr>
              <w:t>de</w:t>
            </w:r>
            <w:r>
              <w:rPr>
                <w:i/>
              </w:rPr>
              <w:softHyphen/>
            </w:r>
            <w:r w:rsidRPr="003C5FCA">
              <w:rPr>
                <w:i/>
              </w:rPr>
              <w:t>legerats vissa uppgifter</w:t>
            </w:r>
            <w:r w:rsidRPr="003C5FCA">
              <w:t xml:space="preserve"> har, i den</w:t>
            </w:r>
            <w:r>
              <w:t xml:space="preserve"> </w:t>
            </w:r>
            <w:r w:rsidRPr="003C5FCA">
              <w:t xml:space="preserve">utsträckning </w:t>
            </w:r>
            <w:r w:rsidRPr="00E06630">
              <w:rPr>
                <w:i/>
              </w:rPr>
              <w:t xml:space="preserve">det </w:t>
            </w:r>
            <w:r w:rsidRPr="003C5FCA">
              <w:t xml:space="preserve">behövs för </w:t>
            </w:r>
            <w:r w:rsidRPr="003C5FCA">
              <w:rPr>
                <w:i/>
              </w:rPr>
              <w:t>offentlig kontroll och annan offentlig verksamhet</w:t>
            </w:r>
            <w:r w:rsidRPr="003C5FCA">
              <w:t>, rätt att på begäran få</w:t>
            </w:r>
          </w:p>
        </w:tc>
      </w:tr>
      <w:tr w:rsidR="00F71CC6" w14:paraId="43A2466E" w14:textId="77777777" w:rsidTr="00F71CC6">
        <w:tc>
          <w:tcPr>
            <w:tcW w:w="5000" w:type="pct"/>
            <w:gridSpan w:val="2"/>
            <w:shd w:val="clear" w:color="auto" w:fill="auto"/>
            <w:tcMar>
              <w:left w:w="0" w:type="dxa"/>
            </w:tcMar>
          </w:tcPr>
          <w:p w14:paraId="7FABA1EF" w14:textId="77777777" w:rsidR="00F71CC6" w:rsidRPr="0052254A" w:rsidRDefault="00AB307F" w:rsidP="00F71CC6">
            <w:pPr>
              <w:pStyle w:val="Brdtextmedindrag"/>
            </w:pPr>
            <w:r w:rsidRPr="0052254A">
              <w:t>1. upplysningar och ta del av handlingar, och</w:t>
            </w:r>
          </w:p>
          <w:p w14:paraId="76703B71" w14:textId="77777777" w:rsidR="00F71CC6" w:rsidRPr="0052254A" w:rsidRDefault="00AB307F" w:rsidP="00F71CC6">
            <w:pPr>
              <w:pStyle w:val="Brdtextmedindrag"/>
            </w:pPr>
            <w:r w:rsidRPr="0052254A">
              <w:t>2. tillträde till områden, lokaler och andra utrymmen som har anknytning till verksamheten och där göra undersökningar och ta prover.</w:t>
            </w:r>
          </w:p>
          <w:p w14:paraId="4AA5545D" w14:textId="77777777" w:rsidR="00F71CC6" w:rsidRPr="003C5FCA" w:rsidRDefault="00AB307F" w:rsidP="00F71CC6">
            <w:pPr>
              <w:pStyle w:val="Brdtextmedindrag"/>
            </w:pPr>
            <w:r w:rsidRPr="0052254A">
              <w:t>Första stycket gäller också för Europeiska kommissionen och för inspektörer och experter som utsetts av kommissionen.</w:t>
            </w:r>
          </w:p>
        </w:tc>
      </w:tr>
      <w:tr w:rsidR="00F71CC6" w14:paraId="333FAC43" w14:textId="77777777" w:rsidTr="00F71CC6">
        <w:trPr>
          <w:trHeight w:val="194"/>
        </w:trPr>
        <w:tc>
          <w:tcPr>
            <w:tcW w:w="2500" w:type="pct"/>
            <w:shd w:val="clear" w:color="auto" w:fill="auto"/>
            <w:tcMar>
              <w:left w:w="0" w:type="dxa"/>
            </w:tcMar>
          </w:tcPr>
          <w:p w14:paraId="4374D136" w14:textId="77777777" w:rsidR="00F71CC6" w:rsidRPr="0052254A" w:rsidRDefault="00F71CC6" w:rsidP="00F71CC6">
            <w:pPr>
              <w:pStyle w:val="Brdtextmedindrag"/>
            </w:pPr>
          </w:p>
        </w:tc>
        <w:tc>
          <w:tcPr>
            <w:tcW w:w="2500" w:type="pct"/>
            <w:shd w:val="clear" w:color="auto" w:fill="auto"/>
          </w:tcPr>
          <w:p w14:paraId="738AE9FE" w14:textId="77777777" w:rsidR="00F71CC6" w:rsidRPr="0052254A" w:rsidRDefault="00F71CC6" w:rsidP="00F71CC6">
            <w:pPr>
              <w:pStyle w:val="Brdtextmedindrag"/>
            </w:pPr>
          </w:p>
        </w:tc>
      </w:tr>
      <w:tr w:rsidR="00F71CC6" w14:paraId="52168E0B" w14:textId="77777777" w:rsidTr="00F71CC6">
        <w:trPr>
          <w:trHeight w:val="194"/>
        </w:trPr>
        <w:tc>
          <w:tcPr>
            <w:tcW w:w="2500" w:type="pct"/>
            <w:shd w:val="clear" w:color="auto" w:fill="auto"/>
            <w:tcMar>
              <w:left w:w="0" w:type="dxa"/>
            </w:tcMar>
          </w:tcPr>
          <w:p w14:paraId="2CC04AE7" w14:textId="77777777" w:rsidR="00F71CC6" w:rsidRDefault="00AB307F" w:rsidP="00F71CC6">
            <w:pPr>
              <w:pStyle w:val="Rubrik4utannumrering"/>
            </w:pPr>
            <w:r w:rsidRPr="003C5FCA">
              <w:t xml:space="preserve">Skyldighet att </w:t>
            </w:r>
            <w:r w:rsidRPr="003C5FCA">
              <w:rPr>
                <w:i/>
              </w:rPr>
              <w:t>tillhandahålla</w:t>
            </w:r>
            <w:r w:rsidRPr="003C5FCA">
              <w:t xml:space="preserve"> hjälp</w:t>
            </w:r>
          </w:p>
        </w:tc>
        <w:tc>
          <w:tcPr>
            <w:tcW w:w="2500" w:type="pct"/>
            <w:shd w:val="clear" w:color="auto" w:fill="auto"/>
          </w:tcPr>
          <w:p w14:paraId="68063B1C" w14:textId="77777777" w:rsidR="00F71CC6" w:rsidRDefault="00AB307F" w:rsidP="00F71CC6">
            <w:pPr>
              <w:pStyle w:val="Rubrik4utannumrering"/>
            </w:pPr>
            <w:r w:rsidRPr="003C5FCA">
              <w:t xml:space="preserve">Skyldighet att </w:t>
            </w:r>
            <w:r w:rsidRPr="003C5FCA">
              <w:rPr>
                <w:i/>
              </w:rPr>
              <w:t>lämna</w:t>
            </w:r>
            <w:r w:rsidRPr="003C5FCA">
              <w:t xml:space="preserve"> hjälp</w:t>
            </w:r>
          </w:p>
        </w:tc>
      </w:tr>
    </w:tbl>
    <w:p w14:paraId="465412EA" w14:textId="77777777" w:rsidR="00F71CC6" w:rsidRPr="00C57856" w:rsidRDefault="00F71CC6" w:rsidP="00F71CC6">
      <w:pPr>
        <w:pStyle w:val="Brdtextmedindrag"/>
      </w:pPr>
    </w:p>
    <w:p w14:paraId="22666976" w14:textId="77777777" w:rsidR="00F71CC6" w:rsidRDefault="00AB307F" w:rsidP="00F71CC6">
      <w:pPr>
        <w:pStyle w:val="Brdtextmedindrag"/>
        <w:jc w:val="center"/>
      </w:pPr>
      <w:r>
        <w:t>12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3026D05" w14:textId="77777777" w:rsidTr="00F71CC6">
        <w:tc>
          <w:tcPr>
            <w:tcW w:w="2500" w:type="pct"/>
            <w:shd w:val="clear" w:color="auto" w:fill="auto"/>
            <w:tcMar>
              <w:left w:w="0" w:type="dxa"/>
            </w:tcMar>
          </w:tcPr>
          <w:p w14:paraId="4DE88E29" w14:textId="450F315E" w:rsidR="00F71CC6" w:rsidRDefault="00AB307F" w:rsidP="00F71CC6">
            <w:pPr>
              <w:pStyle w:val="Brdtextmedindrag"/>
            </w:pPr>
            <w:r w:rsidRPr="003C5FCA">
              <w:rPr>
                <w:i/>
              </w:rPr>
              <w:t xml:space="preserve">Den </w:t>
            </w:r>
            <w:r w:rsidRPr="003C5FCA">
              <w:t>som är föremål för kontroll ska</w:t>
            </w:r>
            <w:r w:rsidRPr="003C5FCA">
              <w:rPr>
                <w:i/>
              </w:rPr>
              <w:t xml:space="preserve"> tillhandahålla </w:t>
            </w:r>
            <w:r w:rsidRPr="003C5FCA">
              <w:t>den hjälp som behövs för att kon</w:t>
            </w:r>
            <w:r w:rsidRPr="003C5FCA">
              <w:softHyphen/>
              <w:t xml:space="preserve">trollen ska kunna </w:t>
            </w:r>
            <w:r w:rsidRPr="003C5FCA">
              <w:rPr>
                <w:i/>
              </w:rPr>
              <w:t>genomföras</w:t>
            </w:r>
            <w:r>
              <w:rPr>
                <w:i/>
              </w:rPr>
              <w:t>.</w:t>
            </w:r>
          </w:p>
        </w:tc>
        <w:tc>
          <w:tcPr>
            <w:tcW w:w="2500" w:type="pct"/>
            <w:shd w:val="clear" w:color="auto" w:fill="auto"/>
            <w:tcMar>
              <w:right w:w="0" w:type="dxa"/>
            </w:tcMar>
          </w:tcPr>
          <w:p w14:paraId="6DA2A0DF" w14:textId="77777777" w:rsidR="00F71CC6" w:rsidRDefault="00AB307F" w:rsidP="00F71CC6">
            <w:pPr>
              <w:pStyle w:val="Brdtextmedindrag"/>
            </w:pPr>
            <w:r w:rsidRPr="003C5FCA">
              <w:rPr>
                <w:i/>
              </w:rPr>
              <w:t>Utöver vad som följer av artik</w:t>
            </w:r>
            <w:r>
              <w:rPr>
                <w:i/>
              </w:rPr>
              <w:t>larna</w:t>
            </w:r>
            <w:r w:rsidRPr="003C5FCA">
              <w:rPr>
                <w:i/>
              </w:rPr>
              <w:t xml:space="preserve"> 15.2 </w:t>
            </w:r>
            <w:r>
              <w:rPr>
                <w:i/>
              </w:rPr>
              <w:t xml:space="preserve">och 15.6 </w:t>
            </w:r>
            <w:r w:rsidRPr="003C5FCA">
              <w:rPr>
                <w:i/>
              </w:rPr>
              <w:t xml:space="preserve">i förordning (EU) 2017/625 ska den </w:t>
            </w:r>
            <w:r w:rsidRPr="003C5FCA">
              <w:t>som är föremål för offentlig kontroll</w:t>
            </w:r>
            <w:r w:rsidRPr="003C5FCA">
              <w:rPr>
                <w:i/>
              </w:rPr>
              <w:t xml:space="preserve"> eller annan offentlig verksamhet lämna </w:t>
            </w:r>
            <w:r w:rsidRPr="003C5FCA">
              <w:t>den hjälp som behövs för att kontrollen</w:t>
            </w:r>
            <w:r w:rsidRPr="003C5FCA">
              <w:rPr>
                <w:i/>
              </w:rPr>
              <w:t xml:space="preserve"> eller verksam</w:t>
            </w:r>
            <w:r w:rsidRPr="003C5FCA">
              <w:rPr>
                <w:i/>
              </w:rPr>
              <w:softHyphen/>
              <w:t xml:space="preserve">heten </w:t>
            </w:r>
            <w:r w:rsidRPr="003C5FCA">
              <w:t xml:space="preserve">ska kunna </w:t>
            </w:r>
            <w:r w:rsidRPr="003C5FCA">
              <w:rPr>
                <w:i/>
              </w:rPr>
              <w:t>utföras</w:t>
            </w:r>
            <w:r>
              <w:rPr>
                <w:i/>
              </w:rPr>
              <w:t>.</w:t>
            </w:r>
          </w:p>
        </w:tc>
      </w:tr>
      <w:tr w:rsidR="00F71CC6" w14:paraId="532FA9F5" w14:textId="77777777" w:rsidTr="00F71CC6">
        <w:tc>
          <w:tcPr>
            <w:tcW w:w="2500" w:type="pct"/>
            <w:shd w:val="clear" w:color="auto" w:fill="auto"/>
            <w:tcMar>
              <w:left w:w="0" w:type="dxa"/>
            </w:tcMar>
          </w:tcPr>
          <w:p w14:paraId="5F1D22C5" w14:textId="77777777" w:rsidR="00F71CC6" w:rsidRPr="003C5FCA" w:rsidRDefault="00F71CC6" w:rsidP="00F71CC6">
            <w:pPr>
              <w:pStyle w:val="Brdtextmedindrag"/>
              <w:rPr>
                <w:i/>
              </w:rPr>
            </w:pPr>
          </w:p>
        </w:tc>
        <w:tc>
          <w:tcPr>
            <w:tcW w:w="2500" w:type="pct"/>
            <w:shd w:val="clear" w:color="auto" w:fill="auto"/>
            <w:tcMar>
              <w:right w:w="0" w:type="dxa"/>
            </w:tcMar>
          </w:tcPr>
          <w:p w14:paraId="7BCBC41E" w14:textId="77777777" w:rsidR="00F71CC6" w:rsidRPr="003C5FCA" w:rsidRDefault="00F71CC6" w:rsidP="00F71CC6">
            <w:pPr>
              <w:pStyle w:val="Brdtextmedindrag"/>
              <w:rPr>
                <w:i/>
              </w:rPr>
            </w:pPr>
          </w:p>
        </w:tc>
      </w:tr>
      <w:tr w:rsidR="00F71CC6" w14:paraId="6C5E3C42" w14:textId="77777777" w:rsidTr="00F71CC6">
        <w:tc>
          <w:tcPr>
            <w:tcW w:w="2500" w:type="pct"/>
            <w:shd w:val="clear" w:color="auto" w:fill="auto"/>
            <w:tcMar>
              <w:left w:w="0" w:type="dxa"/>
            </w:tcMar>
          </w:tcPr>
          <w:p w14:paraId="66980DF8" w14:textId="77777777" w:rsidR="00F71CC6" w:rsidRPr="003C5FCA" w:rsidRDefault="00F71CC6" w:rsidP="00F71CC6">
            <w:pPr>
              <w:pStyle w:val="Brdtextmedindrag"/>
              <w:rPr>
                <w:i/>
              </w:rPr>
            </w:pPr>
          </w:p>
        </w:tc>
        <w:tc>
          <w:tcPr>
            <w:tcW w:w="2500" w:type="pct"/>
            <w:shd w:val="clear" w:color="auto" w:fill="auto"/>
            <w:tcMar>
              <w:right w:w="0" w:type="dxa"/>
            </w:tcMar>
          </w:tcPr>
          <w:p w14:paraId="725CC77F" w14:textId="77777777" w:rsidR="00F71CC6" w:rsidRPr="0094159D" w:rsidRDefault="00AB307F" w:rsidP="00F71CC6">
            <w:pPr>
              <w:pStyle w:val="Rubrik4utannumrering"/>
              <w:rPr>
                <w:i/>
                <w:iCs/>
              </w:rPr>
            </w:pPr>
            <w:r w:rsidRPr="0094159D">
              <w:rPr>
                <w:i/>
                <w:iCs/>
              </w:rPr>
              <w:t>Rapporteringssystem för överträdelser</w:t>
            </w:r>
          </w:p>
        </w:tc>
      </w:tr>
      <w:tr w:rsidR="00F71CC6" w14:paraId="604E9FAF" w14:textId="77777777" w:rsidTr="00F71CC6">
        <w:tc>
          <w:tcPr>
            <w:tcW w:w="2500" w:type="pct"/>
            <w:shd w:val="clear" w:color="auto" w:fill="auto"/>
            <w:tcMar>
              <w:left w:w="0" w:type="dxa"/>
            </w:tcMar>
          </w:tcPr>
          <w:p w14:paraId="763AAA2E" w14:textId="77777777" w:rsidR="00F71CC6" w:rsidRPr="003C5FCA" w:rsidRDefault="00F71CC6" w:rsidP="00F71CC6">
            <w:pPr>
              <w:pStyle w:val="Brdtextmedindrag"/>
              <w:rPr>
                <w:i/>
              </w:rPr>
            </w:pPr>
          </w:p>
        </w:tc>
        <w:tc>
          <w:tcPr>
            <w:tcW w:w="2500" w:type="pct"/>
            <w:shd w:val="clear" w:color="auto" w:fill="auto"/>
            <w:tcMar>
              <w:right w:w="0" w:type="dxa"/>
            </w:tcMar>
          </w:tcPr>
          <w:p w14:paraId="439FB0CE" w14:textId="77777777" w:rsidR="00F71CC6" w:rsidRPr="00FC1FA8" w:rsidRDefault="00F71CC6" w:rsidP="00F71CC6">
            <w:pPr>
              <w:pStyle w:val="Brdtext"/>
              <w:jc w:val="left"/>
              <w:rPr>
                <w:b/>
                <w:bCs/>
                <w:i/>
                <w:iCs/>
              </w:rPr>
            </w:pPr>
          </w:p>
        </w:tc>
      </w:tr>
      <w:tr w:rsidR="00F71CC6" w14:paraId="6CB3CC64" w14:textId="77777777" w:rsidTr="00F71CC6">
        <w:tc>
          <w:tcPr>
            <w:tcW w:w="2500" w:type="pct"/>
            <w:shd w:val="clear" w:color="auto" w:fill="auto"/>
            <w:tcMar>
              <w:left w:w="0" w:type="dxa"/>
            </w:tcMar>
          </w:tcPr>
          <w:p w14:paraId="4350D60A" w14:textId="77777777" w:rsidR="00F71CC6" w:rsidRPr="003C5FCA" w:rsidRDefault="00F71CC6" w:rsidP="00F71CC6">
            <w:pPr>
              <w:pStyle w:val="Brdtextmedindrag"/>
              <w:rPr>
                <w:i/>
              </w:rPr>
            </w:pPr>
          </w:p>
        </w:tc>
        <w:tc>
          <w:tcPr>
            <w:tcW w:w="2500" w:type="pct"/>
            <w:shd w:val="clear" w:color="auto" w:fill="auto"/>
            <w:tcMar>
              <w:right w:w="0" w:type="dxa"/>
            </w:tcMar>
          </w:tcPr>
          <w:p w14:paraId="0F3012D4" w14:textId="77777777" w:rsidR="00F71CC6" w:rsidRPr="00155678" w:rsidRDefault="00AB307F" w:rsidP="00F71CC6">
            <w:pPr>
              <w:pStyle w:val="Brdtext"/>
              <w:rPr>
                <w:i/>
              </w:rPr>
            </w:pPr>
            <w:r w:rsidRPr="00155678">
              <w:rPr>
                <w:i/>
              </w:rPr>
              <w:t xml:space="preserve">14 </w:t>
            </w:r>
            <w:r>
              <w:rPr>
                <w:i/>
              </w:rPr>
              <w:t xml:space="preserve">a </w:t>
            </w:r>
            <w:r w:rsidRPr="00155678">
              <w:rPr>
                <w:i/>
              </w:rPr>
              <w:t xml:space="preserve">§ </w:t>
            </w:r>
          </w:p>
          <w:p w14:paraId="424F16A6" w14:textId="77777777" w:rsidR="00F71CC6" w:rsidRPr="00FC1FA8" w:rsidRDefault="00AB307F" w:rsidP="00F71CC6">
            <w:pPr>
              <w:pStyle w:val="Brdtextmedindrag"/>
              <w:rPr>
                <w:i/>
                <w:iCs/>
              </w:rPr>
            </w:pPr>
            <w:r w:rsidRPr="00FC1FA8">
              <w:rPr>
                <w:i/>
                <w:iCs/>
              </w:rPr>
              <w:t>En kontrollmyndighet ska ha ett ändamålsenligt rapporterings</w:t>
            </w:r>
            <w:r w:rsidRPr="00FC1FA8">
              <w:rPr>
                <w:i/>
                <w:iCs/>
              </w:rPr>
              <w:softHyphen/>
              <w:t>system för den som vill anmäla misstänkta överträdelser av för</w:t>
            </w:r>
            <w:r w:rsidRPr="00FC1FA8">
              <w:rPr>
                <w:i/>
                <w:iCs/>
              </w:rPr>
              <w:softHyphen/>
              <w:t>ordning (EU) 2017/625.</w:t>
            </w:r>
          </w:p>
          <w:p w14:paraId="6F24AAA7" w14:textId="77777777" w:rsidR="00F71CC6" w:rsidRPr="00FC1FA8" w:rsidRDefault="00AB307F" w:rsidP="00F71CC6">
            <w:pPr>
              <w:pStyle w:val="Brdtextmedindrag"/>
              <w:rPr>
                <w:b/>
                <w:bCs/>
                <w:iCs/>
              </w:rPr>
            </w:pPr>
            <w:r w:rsidRPr="00FC1FA8">
              <w:rPr>
                <w:i/>
                <w:iCs/>
              </w:rPr>
              <w:t>Regeringen eller den myndig</w:t>
            </w:r>
            <w:r w:rsidRPr="00FC1FA8">
              <w:rPr>
                <w:i/>
                <w:iCs/>
              </w:rPr>
              <w:softHyphen/>
              <w:t>het som regeringen bestämmer får meddela föreskrifter om sådana rapporteringssystem.</w:t>
            </w:r>
          </w:p>
        </w:tc>
      </w:tr>
      <w:tr w:rsidR="00F71CC6" w14:paraId="65FDCD23" w14:textId="77777777" w:rsidTr="00F71CC6">
        <w:tc>
          <w:tcPr>
            <w:tcW w:w="2500" w:type="pct"/>
            <w:shd w:val="clear" w:color="auto" w:fill="auto"/>
            <w:tcMar>
              <w:left w:w="0" w:type="dxa"/>
            </w:tcMar>
          </w:tcPr>
          <w:p w14:paraId="48B4FEC1" w14:textId="77777777" w:rsidR="00F71CC6" w:rsidRPr="003C5FCA" w:rsidRDefault="00F71CC6" w:rsidP="00F71CC6">
            <w:pPr>
              <w:pStyle w:val="Brdtextmedindrag"/>
              <w:rPr>
                <w:i/>
              </w:rPr>
            </w:pPr>
          </w:p>
        </w:tc>
        <w:tc>
          <w:tcPr>
            <w:tcW w:w="2500" w:type="pct"/>
            <w:shd w:val="clear" w:color="auto" w:fill="auto"/>
            <w:tcMar>
              <w:right w:w="0" w:type="dxa"/>
            </w:tcMar>
          </w:tcPr>
          <w:p w14:paraId="629E17A4" w14:textId="77777777" w:rsidR="00F71CC6" w:rsidRPr="00155678" w:rsidRDefault="00F71CC6" w:rsidP="00F71CC6">
            <w:pPr>
              <w:pStyle w:val="Brdtext"/>
              <w:rPr>
                <w:i/>
              </w:rPr>
            </w:pPr>
          </w:p>
        </w:tc>
      </w:tr>
    </w:tbl>
    <w:p w14:paraId="54B39A65" w14:textId="2E69CE08" w:rsidR="00F71CC6" w:rsidRDefault="00AB307F" w:rsidP="00F71CC6">
      <w:pPr>
        <w:pStyle w:val="Brdtextmedindrag"/>
      </w:pPr>
      <w:r>
        <w:br w:type="page"/>
      </w:r>
    </w:p>
    <w:p w14:paraId="2C11E3A5" w14:textId="77777777" w:rsidR="00F71CC6" w:rsidRPr="00C57856" w:rsidRDefault="00F71CC6" w:rsidP="00F71CC6">
      <w:pPr>
        <w:pStyle w:val="Brdtextmedindrag"/>
      </w:pPr>
    </w:p>
    <w:p w14:paraId="0936F700" w14:textId="77777777" w:rsidR="00F71CC6" w:rsidRDefault="00AB307F" w:rsidP="00F71CC6">
      <w:pPr>
        <w:pStyle w:val="Brdtextmedindrag"/>
        <w:jc w:val="center"/>
      </w:pPr>
      <w:r>
        <w:t>18 §</w:t>
      </w:r>
      <w:r>
        <w:rPr>
          <w:rStyle w:val="Fotnotsreferens"/>
        </w:rPr>
        <w:footnoteReference w:id="102"/>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9F91135" w14:textId="77777777" w:rsidTr="00F71CC6">
        <w:tc>
          <w:tcPr>
            <w:tcW w:w="2500" w:type="pct"/>
            <w:shd w:val="clear" w:color="auto" w:fill="auto"/>
            <w:tcMar>
              <w:left w:w="0" w:type="dxa"/>
            </w:tcMar>
          </w:tcPr>
          <w:p w14:paraId="1CAE7A77" w14:textId="77777777" w:rsidR="00F71CC6" w:rsidRPr="00675B99" w:rsidRDefault="00AB307F" w:rsidP="00F71CC6">
            <w:pPr>
              <w:pStyle w:val="Brdtextmedindrag"/>
            </w:pPr>
            <w:r w:rsidRPr="00675B99">
              <w:t xml:space="preserve">Regeringen eller den myndighet som regeringen bestämmer får meddela föreskrifter om skyldighet att betala avgift för </w:t>
            </w:r>
          </w:p>
          <w:p w14:paraId="6C9CFB4C" w14:textId="77777777" w:rsidR="00F71CC6" w:rsidRPr="00675B99" w:rsidRDefault="00AB307F" w:rsidP="00F71CC6">
            <w:pPr>
              <w:pStyle w:val="Brdtextmedindrag"/>
              <w:rPr>
                <w:i/>
              </w:rPr>
            </w:pPr>
            <w:r w:rsidRPr="007406AF">
              <w:rPr>
                <w:rFonts w:ascii="OrigGarmnd BT" w:hAnsi="OrigGarmnd BT"/>
                <w:i/>
              </w:rPr>
              <w:t>1</w:t>
            </w:r>
            <w:r w:rsidRPr="00F5438E">
              <w:rPr>
                <w:i/>
                <w:iCs/>
              </w:rPr>
              <w:t>. kontroll enligt denna lag, de föreskrifter som har medde</w:t>
            </w:r>
            <w:r w:rsidRPr="00F5438E">
              <w:rPr>
                <w:i/>
                <w:iCs/>
              </w:rPr>
              <w:softHyphen/>
              <w:t>lats med stöd av lagen eller de</w:t>
            </w:r>
            <w:r w:rsidRPr="003C5FCA">
              <w:rPr>
                <w:rFonts w:ascii="OrigGarmnd BT" w:hAnsi="OrigGarmnd BT"/>
              </w:rPr>
              <w:t xml:space="preserve"> </w:t>
            </w:r>
            <w:r w:rsidRPr="00675B99">
              <w:rPr>
                <w:i/>
              </w:rPr>
              <w:t>EU-bestämmelser som kom</w:t>
            </w:r>
            <w:r w:rsidRPr="00675B99">
              <w:rPr>
                <w:i/>
              </w:rPr>
              <w:softHyphen/>
              <w:t>pletteras av lagen, och</w:t>
            </w:r>
          </w:p>
          <w:p w14:paraId="5D618B2B" w14:textId="77777777" w:rsidR="00F71CC6" w:rsidRDefault="00AB307F" w:rsidP="00F71CC6">
            <w:pPr>
              <w:pStyle w:val="Brdtextmedindrag"/>
            </w:pPr>
            <w:r w:rsidRPr="00675B99">
              <w:rPr>
                <w:i/>
              </w:rPr>
              <w:t>2. prövning eller handlägg</w:t>
            </w:r>
            <w:r w:rsidRPr="00675B99">
              <w:rPr>
                <w:i/>
              </w:rPr>
              <w:softHyphen/>
              <w:t>ning enligt denna lag, de före</w:t>
            </w:r>
            <w:r w:rsidRPr="00675B99">
              <w:rPr>
                <w:i/>
              </w:rPr>
              <w:softHyphen/>
              <w:t>skrifter som har meddelats med stöd av lagen eller de EU-be</w:t>
            </w:r>
            <w:r w:rsidRPr="00675B99">
              <w:rPr>
                <w:i/>
              </w:rPr>
              <w:softHyphen/>
              <w:t>stämmelser som kompletteras av lagen.</w:t>
            </w:r>
          </w:p>
        </w:tc>
        <w:tc>
          <w:tcPr>
            <w:tcW w:w="2500" w:type="pct"/>
            <w:shd w:val="clear" w:color="auto" w:fill="auto"/>
            <w:tcMar>
              <w:right w:w="0" w:type="dxa"/>
            </w:tcMar>
          </w:tcPr>
          <w:p w14:paraId="0224D481" w14:textId="311EDD38" w:rsidR="00F71CC6" w:rsidRPr="00675B99" w:rsidRDefault="00AB307F" w:rsidP="00F71CC6">
            <w:pPr>
              <w:pStyle w:val="Brdtextmedindrag"/>
              <w:rPr>
                <w:i/>
              </w:rPr>
            </w:pPr>
            <w:r w:rsidRPr="003C5FCA">
              <w:t>Regeringen eller den myndighet som regeringen bestämmer får meddela före</w:t>
            </w:r>
            <w:r>
              <w:softHyphen/>
            </w:r>
            <w:r w:rsidRPr="003C5FCA">
              <w:t xml:space="preserve">skrifter om skyldighet att betala </w:t>
            </w:r>
            <w:r w:rsidRPr="0088413E">
              <w:rPr>
                <w:i/>
              </w:rPr>
              <w:t>en</w:t>
            </w:r>
            <w:r>
              <w:t xml:space="preserve"> </w:t>
            </w:r>
            <w:r w:rsidRPr="003C5FCA">
              <w:t>avgift för</w:t>
            </w:r>
            <w:r>
              <w:t xml:space="preserve"> </w:t>
            </w:r>
            <w:r w:rsidRPr="003C5FCA">
              <w:rPr>
                <w:i/>
              </w:rPr>
              <w:t>offentlig</w:t>
            </w:r>
            <w:r w:rsidRPr="003C5FCA">
              <w:t xml:space="preserve"> </w:t>
            </w:r>
            <w:r w:rsidRPr="007406AF">
              <w:rPr>
                <w:i/>
              </w:rPr>
              <w:t>kontroll</w:t>
            </w:r>
            <w:r w:rsidRPr="003C5FCA">
              <w:t xml:space="preserve"> </w:t>
            </w:r>
            <w:r w:rsidRPr="007406AF">
              <w:rPr>
                <w:i/>
              </w:rPr>
              <w:t>och</w:t>
            </w:r>
            <w:r>
              <w:rPr>
                <w:i/>
              </w:rPr>
              <w:t xml:space="preserve"> </w:t>
            </w:r>
            <w:r w:rsidRPr="003C5FCA">
              <w:rPr>
                <w:i/>
              </w:rPr>
              <w:t>annan offentlig verksamhet</w:t>
            </w:r>
            <w:r>
              <w:rPr>
                <w:i/>
              </w:rPr>
              <w:t>.</w:t>
            </w:r>
          </w:p>
        </w:tc>
      </w:tr>
      <w:tr w:rsidR="00F71CC6" w14:paraId="433646C7" w14:textId="77777777" w:rsidTr="00F71CC6">
        <w:tc>
          <w:tcPr>
            <w:tcW w:w="2500" w:type="pct"/>
            <w:shd w:val="clear" w:color="auto" w:fill="auto"/>
            <w:tcMar>
              <w:left w:w="0" w:type="dxa"/>
            </w:tcMar>
          </w:tcPr>
          <w:p w14:paraId="43160EE0" w14:textId="77777777" w:rsidR="00F71CC6" w:rsidRPr="00675B99" w:rsidRDefault="00AB307F" w:rsidP="00F71CC6">
            <w:pPr>
              <w:pStyle w:val="Brdtextmedindrag"/>
            </w:pPr>
            <w:r w:rsidRPr="00675B99">
              <w:t>Regeringen får meddela föreskrifter om skyldighet för kom</w:t>
            </w:r>
            <w:r w:rsidRPr="00675B99">
              <w:softHyphen/>
              <w:t>munerna att ta ut sådan avgift som avses i första stycket.</w:t>
            </w:r>
          </w:p>
        </w:tc>
        <w:tc>
          <w:tcPr>
            <w:tcW w:w="2500" w:type="pct"/>
            <w:shd w:val="clear" w:color="auto" w:fill="auto"/>
            <w:tcMar>
              <w:right w:w="0" w:type="dxa"/>
            </w:tcMar>
          </w:tcPr>
          <w:p w14:paraId="40457214" w14:textId="77777777" w:rsidR="00F71CC6" w:rsidRPr="003C5FCA" w:rsidRDefault="00AB307F" w:rsidP="00F71CC6">
            <w:pPr>
              <w:pStyle w:val="Brdtextmedindrag"/>
            </w:pPr>
            <w:r w:rsidRPr="003C5FCA">
              <w:t>Regeringen får meddela föreskrifter om skyldighet för kom</w:t>
            </w:r>
            <w:r w:rsidRPr="003C5FCA">
              <w:softHyphen/>
              <w:t xml:space="preserve">munerna att ta ut </w:t>
            </w:r>
            <w:r w:rsidRPr="00F3019F">
              <w:rPr>
                <w:i/>
              </w:rPr>
              <w:t xml:space="preserve">en </w:t>
            </w:r>
            <w:r w:rsidRPr="003C5FCA">
              <w:t>sådan avgift som avses i första stycket</w:t>
            </w:r>
            <w:r>
              <w:t>.</w:t>
            </w:r>
          </w:p>
        </w:tc>
      </w:tr>
      <w:tr w:rsidR="00F71CC6" w14:paraId="3F85FD10" w14:textId="77777777" w:rsidTr="00F71CC6">
        <w:tc>
          <w:tcPr>
            <w:tcW w:w="2500" w:type="pct"/>
            <w:shd w:val="clear" w:color="auto" w:fill="auto"/>
            <w:tcMar>
              <w:left w:w="0" w:type="dxa"/>
            </w:tcMar>
          </w:tcPr>
          <w:p w14:paraId="14460E25" w14:textId="21393554" w:rsidR="00F71CC6" w:rsidRPr="00675B99" w:rsidRDefault="00AB307F" w:rsidP="00F71CC6">
            <w:pPr>
              <w:pStyle w:val="Brdtextmedindrag"/>
            </w:pPr>
            <w:r w:rsidRPr="00675B99">
              <w:t>Regeringen eller den myn</w:t>
            </w:r>
            <w:r w:rsidRPr="00675B99">
              <w:softHyphen/>
              <w:t>dighet som regeringen bestäm</w:t>
            </w:r>
            <w:r w:rsidRPr="00675B99">
              <w:softHyphen/>
              <w:t xml:space="preserve">mer får meddela föreskrifter om </w:t>
            </w:r>
            <w:r w:rsidRPr="00675B99">
              <w:rPr>
                <w:i/>
              </w:rPr>
              <w:t>beräk</w:t>
            </w:r>
            <w:r>
              <w:rPr>
                <w:i/>
              </w:rPr>
              <w:softHyphen/>
            </w:r>
            <w:r w:rsidRPr="00675B99">
              <w:rPr>
                <w:i/>
              </w:rPr>
              <w:t>ningen av avgifter som statliga myndigheter och kon</w:t>
            </w:r>
            <w:r w:rsidRPr="00675B99">
              <w:rPr>
                <w:i/>
              </w:rPr>
              <w:softHyphen/>
              <w:t>trollorgan tar ut.</w:t>
            </w:r>
          </w:p>
        </w:tc>
        <w:tc>
          <w:tcPr>
            <w:tcW w:w="2500" w:type="pct"/>
            <w:shd w:val="clear" w:color="auto" w:fill="auto"/>
            <w:tcMar>
              <w:right w:w="0" w:type="dxa"/>
            </w:tcMar>
          </w:tcPr>
          <w:p w14:paraId="5E9970B7" w14:textId="14BB274E" w:rsidR="00F71CC6" w:rsidRPr="003C5FCA" w:rsidRDefault="00AB307F" w:rsidP="00F71CC6">
            <w:pPr>
              <w:pStyle w:val="Brdtextmedindrag"/>
            </w:pPr>
            <w:r w:rsidRPr="003C5FCA">
              <w:t>Regeringen eller den myn</w:t>
            </w:r>
            <w:r w:rsidRPr="003C5FCA">
              <w:softHyphen/>
              <w:t>dighet som regeringen bestäm</w:t>
            </w:r>
            <w:r w:rsidRPr="003C5FCA">
              <w:softHyphen/>
              <w:t xml:space="preserve">mer får meddela föreskrifter om </w:t>
            </w:r>
            <w:r w:rsidRPr="00223D20">
              <w:rPr>
                <w:i/>
              </w:rPr>
              <w:t>betal</w:t>
            </w:r>
            <w:r>
              <w:rPr>
                <w:i/>
              </w:rPr>
              <w:softHyphen/>
            </w:r>
            <w:r w:rsidRPr="00223D20">
              <w:rPr>
                <w:i/>
              </w:rPr>
              <w:t>ningen och, när det gäl</w:t>
            </w:r>
            <w:r w:rsidRPr="00223D20">
              <w:rPr>
                <w:i/>
              </w:rPr>
              <w:softHyphen/>
              <w:t>ler de av</w:t>
            </w:r>
            <w:r>
              <w:rPr>
                <w:i/>
              </w:rPr>
              <w:softHyphen/>
            </w:r>
            <w:r w:rsidRPr="00223D20">
              <w:rPr>
                <w:i/>
              </w:rPr>
              <w:t>gifter som tas ut av en stat</w:t>
            </w:r>
            <w:r w:rsidRPr="00223D20">
              <w:rPr>
                <w:i/>
              </w:rPr>
              <w:softHyphen/>
              <w:t>lig myn</w:t>
            </w:r>
            <w:r>
              <w:rPr>
                <w:i/>
              </w:rPr>
              <w:softHyphen/>
            </w:r>
            <w:r w:rsidRPr="00223D20">
              <w:rPr>
                <w:i/>
              </w:rPr>
              <w:t>dighet och av ett organ med delege</w:t>
            </w:r>
            <w:r>
              <w:rPr>
                <w:i/>
              </w:rPr>
              <w:softHyphen/>
            </w:r>
            <w:r w:rsidRPr="00223D20">
              <w:rPr>
                <w:i/>
              </w:rPr>
              <w:t>rade uppgifter eller en fysisk per</w:t>
            </w:r>
            <w:r>
              <w:rPr>
                <w:i/>
              </w:rPr>
              <w:softHyphen/>
            </w:r>
            <w:r w:rsidRPr="00223D20">
              <w:rPr>
                <w:i/>
              </w:rPr>
              <w:t>son som har delege</w:t>
            </w:r>
            <w:r w:rsidRPr="00223D20">
              <w:rPr>
                <w:i/>
              </w:rPr>
              <w:softHyphen/>
              <w:t>rats vissa upp</w:t>
            </w:r>
            <w:r>
              <w:rPr>
                <w:i/>
              </w:rPr>
              <w:softHyphen/>
            </w:r>
            <w:r w:rsidRPr="00223D20">
              <w:rPr>
                <w:i/>
              </w:rPr>
              <w:t xml:space="preserve">gifter, </w:t>
            </w:r>
            <w:r>
              <w:rPr>
                <w:i/>
              </w:rPr>
              <w:t>hur avgifterna ska beräknas.</w:t>
            </w:r>
          </w:p>
        </w:tc>
      </w:tr>
    </w:tbl>
    <w:p w14:paraId="124A2DD3" w14:textId="77777777" w:rsidR="00F71CC6" w:rsidRPr="00C57856" w:rsidRDefault="00F71CC6" w:rsidP="00F71CC6">
      <w:pPr>
        <w:pStyle w:val="Brdtextmedindrag"/>
      </w:pPr>
    </w:p>
    <w:p w14:paraId="42CCB76B" w14:textId="77777777" w:rsidR="00F71CC6" w:rsidRDefault="00AB307F" w:rsidP="00F71CC6">
      <w:pPr>
        <w:pStyle w:val="Brdtextmedindrag"/>
        <w:jc w:val="center"/>
      </w:pPr>
      <w:r>
        <w:t>20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A991CDA" w14:textId="77777777" w:rsidTr="00F71CC6">
        <w:tc>
          <w:tcPr>
            <w:tcW w:w="5000" w:type="pct"/>
            <w:gridSpan w:val="2"/>
            <w:shd w:val="clear" w:color="auto" w:fill="auto"/>
            <w:tcMar>
              <w:left w:w="0" w:type="dxa"/>
            </w:tcMar>
          </w:tcPr>
          <w:p w14:paraId="42A54D73" w14:textId="4969EE41" w:rsidR="00F71CC6" w:rsidRDefault="00AB307F" w:rsidP="00F71CC6">
            <w:pPr>
              <w:pStyle w:val="Brdtextmedindrag"/>
            </w:pPr>
            <w:r w:rsidRPr="00CF6C95">
              <w:t>Beslut av en statlig förvaltningsmyndighet enligt denna lag, enligt de föreskrifter som har meddelats med stöd av lagen eller enligt de EU-bestämmelser som kompletteras av lagen får överklagas hos allmän förvaltningsdomstol</w:t>
            </w:r>
            <w:r>
              <w:t>.</w:t>
            </w:r>
          </w:p>
        </w:tc>
      </w:tr>
      <w:tr w:rsidR="00F71CC6" w14:paraId="0A4AA7CE" w14:textId="77777777" w:rsidTr="00F71CC6">
        <w:tc>
          <w:tcPr>
            <w:tcW w:w="2500" w:type="pct"/>
            <w:shd w:val="clear" w:color="auto" w:fill="auto"/>
            <w:tcMar>
              <w:left w:w="0" w:type="dxa"/>
            </w:tcMar>
          </w:tcPr>
          <w:p w14:paraId="3EF4BC80" w14:textId="77777777" w:rsidR="00F71CC6" w:rsidRPr="00CF6C95" w:rsidRDefault="00F71CC6" w:rsidP="00F71CC6">
            <w:pPr>
              <w:pStyle w:val="Brdtextmedindrag"/>
            </w:pPr>
          </w:p>
        </w:tc>
        <w:tc>
          <w:tcPr>
            <w:tcW w:w="2500" w:type="pct"/>
            <w:shd w:val="clear" w:color="auto" w:fill="auto"/>
          </w:tcPr>
          <w:p w14:paraId="4DF04427" w14:textId="77777777" w:rsidR="00F71CC6" w:rsidRDefault="00AB307F" w:rsidP="00F71CC6">
            <w:pPr>
              <w:pStyle w:val="Brdtextmedindrag"/>
              <w:rPr>
                <w:i/>
              </w:rPr>
            </w:pPr>
            <w:r w:rsidRPr="00D40FE7">
              <w:rPr>
                <w:i/>
              </w:rPr>
              <w:t>Detsamma gäller beslut som har meddelats av ett organ med delegerade uppgifter eller av en fysisk person som har delegerats vissa uppgifter.</w:t>
            </w:r>
          </w:p>
          <w:p w14:paraId="15737B37" w14:textId="77777777" w:rsidR="00F71CC6" w:rsidRPr="00CF6C95" w:rsidRDefault="00AB307F" w:rsidP="00F71CC6">
            <w:pPr>
              <w:pStyle w:val="Brdtextmedindrag"/>
            </w:pPr>
            <w:r>
              <w:rPr>
                <w:i/>
              </w:rPr>
              <w:t>Beträffande vem som får överklaga beslut av organ eller fysiska personer gäller 42 § förvaltningslagen</w:t>
            </w:r>
          </w:p>
        </w:tc>
      </w:tr>
      <w:tr w:rsidR="00F71CC6" w14:paraId="3A227306" w14:textId="77777777" w:rsidTr="00F71CC6">
        <w:tc>
          <w:tcPr>
            <w:tcW w:w="5000" w:type="pct"/>
            <w:gridSpan w:val="2"/>
            <w:shd w:val="clear" w:color="auto" w:fill="auto"/>
            <w:tcMar>
              <w:left w:w="0" w:type="dxa"/>
            </w:tcMar>
          </w:tcPr>
          <w:p w14:paraId="6D142D80" w14:textId="77777777" w:rsidR="00F71CC6" w:rsidRPr="00D40FE7" w:rsidRDefault="00AB307F" w:rsidP="00F71CC6">
            <w:pPr>
              <w:pStyle w:val="Brdtextmedindrag"/>
              <w:rPr>
                <w:i/>
              </w:rPr>
            </w:pPr>
            <w:r w:rsidRPr="00CF6C95">
              <w:t>Prövningstillstånd krävs vid överklagande till kammarrätten</w:t>
            </w:r>
            <w:r>
              <w:t>.</w:t>
            </w:r>
          </w:p>
        </w:tc>
      </w:tr>
    </w:tbl>
    <w:p w14:paraId="2E0E6CED" w14:textId="77777777" w:rsidR="00F71CC6" w:rsidRDefault="00AB307F">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0C3A92B" w14:textId="77777777" w:rsidTr="00F71CC6">
        <w:tc>
          <w:tcPr>
            <w:tcW w:w="2500" w:type="pct"/>
            <w:shd w:val="clear" w:color="auto" w:fill="auto"/>
            <w:tcMar>
              <w:left w:w="0" w:type="dxa"/>
            </w:tcMar>
          </w:tcPr>
          <w:p w14:paraId="0982A304" w14:textId="77777777" w:rsidR="00F71CC6" w:rsidRPr="00CF6C95" w:rsidRDefault="00F71CC6" w:rsidP="00F71CC6">
            <w:pPr>
              <w:pStyle w:val="Brdtextmedindrag"/>
            </w:pPr>
          </w:p>
        </w:tc>
        <w:tc>
          <w:tcPr>
            <w:tcW w:w="2500" w:type="pct"/>
            <w:shd w:val="clear" w:color="auto" w:fill="auto"/>
          </w:tcPr>
          <w:p w14:paraId="73B47BD5" w14:textId="77777777" w:rsidR="00F71CC6" w:rsidRDefault="00AB307F" w:rsidP="00F71CC6">
            <w:pPr>
              <w:pStyle w:val="Brdtext"/>
              <w:rPr>
                <w:i/>
              </w:rPr>
            </w:pPr>
            <w:r>
              <w:rPr>
                <w:i/>
              </w:rPr>
              <w:t>20 a §</w:t>
            </w:r>
          </w:p>
          <w:p w14:paraId="6DFFA119" w14:textId="77777777" w:rsidR="00F71CC6" w:rsidRPr="00D40FE7" w:rsidRDefault="00AB307F" w:rsidP="00F71CC6">
            <w:pPr>
              <w:pStyle w:val="Brdtextmedindrag"/>
              <w:rPr>
                <w:i/>
              </w:rPr>
            </w:pPr>
            <w:r w:rsidRPr="00D40FE7">
              <w:rPr>
                <w:i/>
              </w:rPr>
              <w:t>Den myndighet som har delegerat uppgiften att utöva offentlig kontroll eller annan offentlig verksamhet till ett organ eller till en fysisk person ska föra det allmännas talan hos allmän förvaltningsdomstol, om det överklagade beslutet har med</w:t>
            </w:r>
            <w:r>
              <w:rPr>
                <w:i/>
              </w:rPr>
              <w:softHyphen/>
            </w:r>
            <w:r w:rsidRPr="00D40FE7">
              <w:rPr>
                <w:i/>
              </w:rPr>
              <w:t>delats av ett sådant organ eller en sådan fysisk person.</w:t>
            </w:r>
          </w:p>
          <w:p w14:paraId="02D42CB4" w14:textId="77777777" w:rsidR="00F71CC6" w:rsidRPr="00CF6C95" w:rsidRDefault="00AB307F" w:rsidP="00F71CC6">
            <w:pPr>
              <w:pStyle w:val="Brdtextmedindrag"/>
            </w:pPr>
            <w:r w:rsidRPr="00D40FE7">
              <w:rPr>
                <w:i/>
              </w:rPr>
              <w:t>Bestämmelserna i lag</w:t>
            </w:r>
            <w:r>
              <w:rPr>
                <w:i/>
              </w:rPr>
              <w:t>en</w:t>
            </w:r>
            <w:r w:rsidRPr="00D40FE7">
              <w:rPr>
                <w:i/>
              </w:rPr>
              <w:t xml:space="preserve"> (1986:1142) om överklagande av beslut av enskilda organ med offentliga förvaltningsuppgifter ska gälla även för överklagande av beslut som har meddelats av en fysisk person</w:t>
            </w:r>
            <w:r>
              <w:rPr>
                <w:i/>
              </w:rPr>
              <w:t>.</w:t>
            </w:r>
          </w:p>
        </w:tc>
      </w:tr>
    </w:tbl>
    <w:p w14:paraId="0D3D9DCF" w14:textId="77777777" w:rsidR="00F71CC6" w:rsidRPr="00C57856" w:rsidRDefault="00F71CC6" w:rsidP="00F71CC6">
      <w:pPr>
        <w:pStyle w:val="Brdtextmedindrag"/>
      </w:pPr>
    </w:p>
    <w:p w14:paraId="0FDBC7BF" w14:textId="77777777" w:rsidR="00F71CC6" w:rsidRPr="00811E52" w:rsidRDefault="00AB307F" w:rsidP="00F71CC6">
      <w:pPr>
        <w:pStyle w:val="Slutstreck"/>
      </w:pPr>
      <w:r w:rsidRPr="00811E52">
        <w:t>                      </w:t>
      </w:r>
    </w:p>
    <w:p w14:paraId="7D8AB10A" w14:textId="77777777" w:rsidR="00F71CC6" w:rsidRPr="000F6FFB" w:rsidRDefault="00AB307F" w:rsidP="00F71CC6">
      <w:pPr>
        <w:pStyle w:val="Brdtextmedindrag"/>
      </w:pPr>
      <w:r w:rsidRPr="000F6FFB">
        <w:t>Denna lag träder i kraft den 14 december 2019.</w:t>
      </w:r>
    </w:p>
    <w:p w14:paraId="4CB6D7D9" w14:textId="77777777" w:rsidR="00F71CC6" w:rsidRDefault="00F71CC6" w:rsidP="00F71CC6">
      <w:pPr>
        <w:pStyle w:val="Brdtextmedindrag"/>
        <w:jc w:val="center"/>
        <w:sectPr w:rsidR="00F71CC6" w:rsidSect="00F71CC6">
          <w:headerReference w:type="even" r:id="rId122"/>
          <w:headerReference w:type="default" r:id="rId123"/>
          <w:footerReference w:type="even" r:id="rId124"/>
          <w:footerReference w:type="default" r:id="rId125"/>
          <w:footerReference w:type="first" r:id="rId126"/>
          <w:footnotePr>
            <w:numRestart w:val="eachSect"/>
          </w:footnotePr>
          <w:pgSz w:w="9356" w:h="13721" w:code="9"/>
          <w:pgMar w:top="794" w:right="2438" w:bottom="1191" w:left="1021" w:header="0" w:footer="709" w:gutter="0"/>
          <w:cols w:space="708"/>
          <w:docGrid w:linePitch="360"/>
        </w:sectPr>
      </w:pPr>
    </w:p>
    <w:p w14:paraId="1D838C8E" w14:textId="77777777" w:rsidR="00F71CC6" w:rsidRPr="003C5FCA" w:rsidRDefault="00AB307F" w:rsidP="00F71CC6">
      <w:pPr>
        <w:pStyle w:val="Rubrik2utannumrering"/>
      </w:pPr>
      <w:r w:rsidRPr="003C5FCA">
        <w:t>Förslag till lag om ändring i lagen (2013:363) om kontroll av ekologisk produktion</w:t>
      </w:r>
    </w:p>
    <w:p w14:paraId="5AB3EC91" w14:textId="77777777" w:rsidR="00F71CC6" w:rsidRPr="003C5FCA" w:rsidRDefault="00AB307F" w:rsidP="00901AA8">
      <w:pPr>
        <w:pStyle w:val="Brdtextmedindrag"/>
        <w:ind w:firstLine="0"/>
      </w:pPr>
      <w:r w:rsidRPr="003C5FCA">
        <w:t>Härigenom föreskrivs i fråga om lagen (2013:363) om kontroll av ekologisk produktion</w:t>
      </w:r>
    </w:p>
    <w:p w14:paraId="43874D5E" w14:textId="77777777" w:rsidR="00F71CC6" w:rsidRPr="003C5FCA" w:rsidRDefault="00AB307F" w:rsidP="00F71CC6">
      <w:pPr>
        <w:pStyle w:val="Brdtextmedindrag"/>
      </w:pPr>
      <w:r w:rsidRPr="003C5FCA">
        <w:rPr>
          <w:i/>
        </w:rPr>
        <w:t>dels</w:t>
      </w:r>
      <w:r>
        <w:t xml:space="preserve"> att rubriken närmast före 4 </w:t>
      </w:r>
      <w:r w:rsidRPr="003C5FCA">
        <w:t>§ ska utgå,</w:t>
      </w:r>
    </w:p>
    <w:p w14:paraId="38AFEF0F" w14:textId="77777777" w:rsidR="00F71CC6" w:rsidRPr="003C5FCA" w:rsidRDefault="00AB307F" w:rsidP="00F71CC6">
      <w:pPr>
        <w:pStyle w:val="Brdtextmedindrag"/>
      </w:pPr>
      <w:r w:rsidRPr="003C5FCA">
        <w:rPr>
          <w:i/>
        </w:rPr>
        <w:t>dels</w:t>
      </w:r>
      <w:r>
        <w:t xml:space="preserve"> att 1–3, 8–10, 16–18, 21, 26 och 28 </w:t>
      </w:r>
      <w:r w:rsidRPr="003C5FCA">
        <w:t xml:space="preserve">§§ </w:t>
      </w:r>
      <w:r>
        <w:t xml:space="preserve">och </w:t>
      </w:r>
      <w:r w:rsidRPr="003C5FCA">
        <w:t>ru</w:t>
      </w:r>
      <w:r>
        <w:t>briken närmast före 2 </w:t>
      </w:r>
      <w:r w:rsidRPr="003C5FCA">
        <w:t>§ ska ha följande lydelse,</w:t>
      </w:r>
    </w:p>
    <w:p w14:paraId="5072D91B" w14:textId="77777777" w:rsidR="00F71CC6" w:rsidRDefault="00AB307F" w:rsidP="00F71CC6">
      <w:pPr>
        <w:pStyle w:val="Brdtextmedindrag"/>
      </w:pPr>
      <w:r w:rsidRPr="003C5FCA">
        <w:rPr>
          <w:i/>
        </w:rPr>
        <w:t>dels</w:t>
      </w:r>
      <w:r w:rsidRPr="003C5FCA">
        <w:t xml:space="preserve"> att det ska</w:t>
      </w:r>
      <w:r>
        <w:t xml:space="preserve"> införas tre nya paragrafer, 1 a, 6 och 12 </w:t>
      </w:r>
      <w:r w:rsidRPr="003C5FCA">
        <w:t>a </w:t>
      </w:r>
      <w:r>
        <w:t xml:space="preserve">§§, och närmast före 1 a, 6 </w:t>
      </w:r>
      <w:r w:rsidRPr="003C5FCA">
        <w:t>och 12</w:t>
      </w:r>
      <w:r>
        <w:t> a</w:t>
      </w:r>
      <w:r w:rsidRPr="003C5FCA">
        <w:t xml:space="preserve"> §§ nya rubriker av följande lydelse</w:t>
      </w:r>
      <w:r>
        <w:t>.</w:t>
      </w:r>
    </w:p>
    <w:p w14:paraId="60FFC5A9" w14:textId="77777777" w:rsidR="00F71CC6" w:rsidRDefault="00F71CC6" w:rsidP="00F71CC6">
      <w:pPr>
        <w:pStyle w:val="Brdtextmedindrag"/>
        <w:rPr>
          <w:rFonts w:ascii="OrigGarmnd BT" w:hAnsi="OrigGarmnd BT"/>
        </w:rPr>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8A19EA7" w14:textId="77777777" w:rsidTr="00F71CC6">
        <w:tc>
          <w:tcPr>
            <w:tcW w:w="2500" w:type="pct"/>
            <w:shd w:val="clear" w:color="auto" w:fill="auto"/>
            <w:tcMar>
              <w:left w:w="0" w:type="dxa"/>
            </w:tcMar>
          </w:tcPr>
          <w:p w14:paraId="4F4ED0F7"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1DB37524" w14:textId="77777777" w:rsidR="00F71CC6" w:rsidRPr="000E6F0B" w:rsidRDefault="00AB307F" w:rsidP="00F71CC6">
            <w:pPr>
              <w:pStyle w:val="Brdtext"/>
              <w:rPr>
                <w:i/>
              </w:rPr>
            </w:pPr>
            <w:r w:rsidRPr="000E6F0B">
              <w:rPr>
                <w:i/>
              </w:rPr>
              <w:t>Föreslagen lydelse</w:t>
            </w:r>
          </w:p>
        </w:tc>
      </w:tr>
    </w:tbl>
    <w:p w14:paraId="3B502577" w14:textId="77777777" w:rsidR="00F71CC6" w:rsidRPr="00D477A5" w:rsidRDefault="00F71CC6" w:rsidP="00F71CC6">
      <w:pPr>
        <w:pStyle w:val="Brdtextmedindrag"/>
      </w:pPr>
    </w:p>
    <w:p w14:paraId="0CBA13EF" w14:textId="77777777" w:rsidR="00F71CC6" w:rsidRDefault="00AB307F" w:rsidP="00F71CC6">
      <w:pPr>
        <w:pStyle w:val="Brdtextmedindrag"/>
        <w:jc w:val="center"/>
      </w:pPr>
      <w:r>
        <w:t>1 §</w:t>
      </w:r>
    </w:p>
    <w:tbl>
      <w:tblPr>
        <w:tblW w:w="0" w:type="auto"/>
        <w:tblLook w:val="04A0" w:firstRow="1" w:lastRow="0" w:firstColumn="1" w:lastColumn="0" w:noHBand="0" w:noVBand="1"/>
      </w:tblPr>
      <w:tblGrid>
        <w:gridCol w:w="2943"/>
        <w:gridCol w:w="2944"/>
      </w:tblGrid>
      <w:tr w:rsidR="00F71CC6" w14:paraId="70A7719D" w14:textId="77777777" w:rsidTr="00F71CC6">
        <w:tc>
          <w:tcPr>
            <w:tcW w:w="5887" w:type="dxa"/>
            <w:gridSpan w:val="2"/>
          </w:tcPr>
          <w:p w14:paraId="599B7929" w14:textId="77777777" w:rsidR="00F71CC6" w:rsidRPr="002056F7" w:rsidRDefault="00AB307F" w:rsidP="00F71CC6">
            <w:pPr>
              <w:pStyle w:val="Brdtextmedindrag"/>
            </w:pPr>
            <w:r w:rsidRPr="002056F7">
              <w:t>Denna lag kompletterar</w:t>
            </w:r>
          </w:p>
          <w:p w14:paraId="3C8402B8" w14:textId="77777777" w:rsidR="00F71CC6" w:rsidRPr="002056F7" w:rsidRDefault="00AB307F" w:rsidP="00F71CC6">
            <w:pPr>
              <w:pStyle w:val="Brdtextmedindrag"/>
            </w:pPr>
            <w:r w:rsidRPr="002056F7">
              <w:t>1. rådets förordning (EG) nr 834/2007 av den 28 juni 2007 om ekologisk produktion och märkning av ekologiska produkter och om upphävande av förordning (EEG) nr 2092/91, och</w:t>
            </w:r>
          </w:p>
          <w:p w14:paraId="2F692B1B" w14:textId="77777777" w:rsidR="00F71CC6" w:rsidRDefault="00AB307F" w:rsidP="00F71CC6">
            <w:pPr>
              <w:pStyle w:val="Brdtextmedindrag"/>
            </w:pPr>
            <w:r w:rsidRPr="003C5FCA">
              <w:t>2. tillämpningsförordningar till rådets förordning (EG) nr 834/2007</w:t>
            </w:r>
            <w:r>
              <w:t>.</w:t>
            </w:r>
          </w:p>
        </w:tc>
      </w:tr>
      <w:tr w:rsidR="00F71CC6" w14:paraId="5B9D3539" w14:textId="77777777" w:rsidTr="00F71CC6">
        <w:tc>
          <w:tcPr>
            <w:tcW w:w="2943" w:type="dxa"/>
          </w:tcPr>
          <w:p w14:paraId="62BE86D3" w14:textId="77777777" w:rsidR="00F71CC6" w:rsidRPr="002056F7" w:rsidRDefault="00AB307F" w:rsidP="00F71CC6">
            <w:pPr>
              <w:pStyle w:val="Brdtextmedindrag"/>
              <w:rPr>
                <w:i/>
              </w:rPr>
            </w:pPr>
            <w:r w:rsidRPr="002056F7">
              <w:t>Lagen kompletterar även, i de delar de innehåller bestämmelser som rör ekologisk produktion,</w:t>
            </w:r>
          </w:p>
          <w:p w14:paraId="424730FB" w14:textId="77777777" w:rsidR="00F71CC6" w:rsidRPr="002056F7" w:rsidRDefault="00AB307F" w:rsidP="00F71CC6">
            <w:pPr>
              <w:pStyle w:val="Brdtextmedindrag"/>
            </w:pPr>
            <w:r w:rsidRPr="002056F7">
              <w:rPr>
                <w:i/>
              </w:rPr>
              <w:t>1.</w:t>
            </w:r>
            <w:r w:rsidRPr="002056F7">
              <w:t xml:space="preserve"> Europaparlamentets och rådets förordning </w:t>
            </w:r>
            <w:r w:rsidRPr="002056F7">
              <w:rPr>
                <w:i/>
              </w:rPr>
              <w:t>(EG) nr 882/2004 av den 29 april 2004 om offentlig kontroll för att säkerställa kontrollen av efter</w:t>
            </w:r>
            <w:r w:rsidRPr="002056F7">
              <w:rPr>
                <w:i/>
              </w:rPr>
              <w:softHyphen/>
              <w:t>levnaden av foder- och livsmedelslagstift</w:t>
            </w:r>
            <w:r w:rsidRPr="002056F7">
              <w:rPr>
                <w:i/>
              </w:rPr>
              <w:softHyphen/>
              <w:t>ningen samt bestäm</w:t>
            </w:r>
            <w:r w:rsidRPr="002056F7">
              <w:rPr>
                <w:i/>
              </w:rPr>
              <w:softHyphen/>
              <w:t>melserna om djurhälsa och djurskydd, och</w:t>
            </w:r>
          </w:p>
          <w:p w14:paraId="402EEF57" w14:textId="77777777" w:rsidR="00F71CC6" w:rsidRDefault="00AB307F" w:rsidP="00F71CC6">
            <w:pPr>
              <w:pStyle w:val="Brdtextmedindrag"/>
            </w:pPr>
            <w:r w:rsidRPr="002056F7">
              <w:rPr>
                <w:i/>
              </w:rPr>
              <w:t>2. tillämpningsförordningar till Europaparlamentets och rådets förordning (EG) nr 882/2004</w:t>
            </w:r>
            <w:r>
              <w:rPr>
                <w:i/>
              </w:rPr>
              <w:t>.</w:t>
            </w:r>
          </w:p>
        </w:tc>
        <w:tc>
          <w:tcPr>
            <w:tcW w:w="2944" w:type="dxa"/>
          </w:tcPr>
          <w:p w14:paraId="63A0B47F" w14:textId="77777777" w:rsidR="00F71CC6" w:rsidRPr="002056F7" w:rsidRDefault="00AB307F" w:rsidP="00F71CC6">
            <w:pPr>
              <w:pStyle w:val="Brdtextmedindrag"/>
              <w:ind w:firstLine="0"/>
              <w:rPr>
                <w:i/>
              </w:rPr>
            </w:pPr>
            <w:r w:rsidRPr="002056F7">
              <w:t>Lagen kompletterar även, i de delar de innehåller bestämmelser som rör ekologisk produktion, Europaparlamentets och rådets förordning</w:t>
            </w:r>
            <w:r w:rsidRPr="002056F7">
              <w:rPr>
                <w:i/>
              </w:rPr>
              <w:t xml:space="preserve"> (EU) 2017/625 av den 15 mars 2017 om offentlig kontroll och annan offentlig verk</w:t>
            </w:r>
            <w:r w:rsidRPr="002056F7">
              <w:rPr>
                <w:i/>
              </w:rPr>
              <w:softHyphen/>
              <w:t>samhet för att säkerställa tillämp</w:t>
            </w:r>
            <w:r w:rsidRPr="002056F7">
              <w:rPr>
                <w:i/>
              </w:rPr>
              <w:softHyphen/>
              <w:t>ningen av livsmedels- och foder</w:t>
            </w:r>
            <w:r w:rsidRPr="002056F7">
              <w:rPr>
                <w:i/>
              </w:rPr>
              <w:softHyphen/>
              <w:t>lagstiftningen och av bestämmelser om djurs hälsa och djurskydd, växtskydd och växtskyddsmedel samt om ändring av Europaparla</w:t>
            </w:r>
            <w:r w:rsidRPr="002056F7">
              <w:rPr>
                <w:i/>
              </w:rPr>
              <w:softHyphen/>
              <w:t>mentets och rådets förordningar (EG) nr 999/2001, (EG) nr 396/2005, (EG) nr 1069/2009, (EG) nr 1107/2009, (EU) nr 1151/2012, (EU) nr 652/2014,</w:t>
            </w:r>
          </w:p>
          <w:p w14:paraId="27394873" w14:textId="77777777" w:rsidR="00F71CC6" w:rsidRDefault="00AB307F" w:rsidP="00F71CC6">
            <w:pPr>
              <w:pStyle w:val="Brdtextmedindrag"/>
              <w:ind w:firstLine="0"/>
            </w:pPr>
            <w:r w:rsidRPr="002056F7">
              <w:t>(EU) 2016/429 och (EU) 2016/2031, rådets förordningar (EG) nr 1/2005 och (EG) nr 1099/2009 och rådets direktiv 98/58/EG, 1999/74/EG, 2007/43/EG, 2008/119/EG och 2008/120/EG och om upp</w:t>
            </w:r>
            <w:r w:rsidRPr="002056F7">
              <w:softHyphen/>
              <w:t>hävande av Europaparlamentets och rådets förordningar (EG) nr 854/2004 och (EG) nr 882/2004, rådets direktiv 89/608/EEG, 89/662/EEG, 90/425/EEG, 91/496/EEG, 96/23/EG, 96/93/EG och 97/78/EG samt rådets beslut 92/438/EEG</w:t>
            </w:r>
            <w:r w:rsidRPr="003C5FCA">
              <w:t>.</w:t>
            </w:r>
          </w:p>
        </w:tc>
      </w:tr>
    </w:tbl>
    <w:p w14:paraId="390FB68E" w14:textId="77777777" w:rsidR="00F71CC6" w:rsidRDefault="00F71CC6" w:rsidP="00F71CC6">
      <w:pPr>
        <w:pStyle w:val="Brdtextmedindrag"/>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BDFF55D" w14:textId="77777777" w:rsidTr="00F71CC6">
        <w:tc>
          <w:tcPr>
            <w:tcW w:w="2500" w:type="pct"/>
            <w:shd w:val="clear" w:color="auto" w:fill="auto"/>
            <w:tcMar>
              <w:left w:w="0" w:type="dxa"/>
            </w:tcMar>
          </w:tcPr>
          <w:p w14:paraId="2ADB402D" w14:textId="77777777" w:rsidR="00F71CC6" w:rsidRDefault="00F71CC6" w:rsidP="00F71CC6">
            <w:pPr>
              <w:pStyle w:val="Brdtextmedindrag"/>
            </w:pPr>
          </w:p>
        </w:tc>
        <w:tc>
          <w:tcPr>
            <w:tcW w:w="2500" w:type="pct"/>
            <w:shd w:val="clear" w:color="auto" w:fill="auto"/>
            <w:tcMar>
              <w:right w:w="0" w:type="dxa"/>
            </w:tcMar>
          </w:tcPr>
          <w:p w14:paraId="3839C8FA" w14:textId="77777777" w:rsidR="00F71CC6" w:rsidRPr="0041761A" w:rsidRDefault="00AB307F" w:rsidP="00F71CC6">
            <w:pPr>
              <w:pStyle w:val="Rubrik4utannumrering"/>
            </w:pPr>
            <w:r w:rsidRPr="004E6439">
              <w:rPr>
                <w:i/>
              </w:rPr>
              <w:t>Ord och uttryck</w:t>
            </w:r>
          </w:p>
        </w:tc>
      </w:tr>
      <w:tr w:rsidR="00F71CC6" w14:paraId="0EE50F58" w14:textId="77777777" w:rsidTr="00F71CC6">
        <w:tc>
          <w:tcPr>
            <w:tcW w:w="2500" w:type="pct"/>
            <w:shd w:val="clear" w:color="auto" w:fill="auto"/>
            <w:tcMar>
              <w:left w:w="0" w:type="dxa"/>
            </w:tcMar>
          </w:tcPr>
          <w:p w14:paraId="79D4C2C1" w14:textId="77777777" w:rsidR="00F71CC6" w:rsidRDefault="00F71CC6" w:rsidP="00F71CC6">
            <w:pPr>
              <w:pStyle w:val="Brdtextmedindrag"/>
            </w:pPr>
          </w:p>
        </w:tc>
        <w:tc>
          <w:tcPr>
            <w:tcW w:w="2500" w:type="pct"/>
            <w:shd w:val="clear" w:color="auto" w:fill="auto"/>
            <w:tcMar>
              <w:right w:w="0" w:type="dxa"/>
            </w:tcMar>
          </w:tcPr>
          <w:p w14:paraId="72405B60" w14:textId="77777777" w:rsidR="00F71CC6" w:rsidRDefault="00F71CC6" w:rsidP="00F71CC6">
            <w:pPr>
              <w:pStyle w:val="Brdtext"/>
              <w:rPr>
                <w:i/>
                <w:iCs/>
              </w:rPr>
            </w:pPr>
          </w:p>
          <w:p w14:paraId="29FE560E" w14:textId="77777777" w:rsidR="00F71CC6" w:rsidRPr="0041761A" w:rsidRDefault="00AB307F" w:rsidP="00F71CC6">
            <w:pPr>
              <w:pStyle w:val="Brdtext"/>
              <w:rPr>
                <w:i/>
                <w:iCs/>
              </w:rPr>
            </w:pPr>
            <w:r w:rsidRPr="0041761A">
              <w:rPr>
                <w:i/>
                <w:iCs/>
              </w:rPr>
              <w:t xml:space="preserve">1 a § </w:t>
            </w:r>
          </w:p>
          <w:p w14:paraId="1D382B62" w14:textId="77777777" w:rsidR="00F71CC6" w:rsidRPr="004A0F47" w:rsidRDefault="00AB307F" w:rsidP="00F71CC6">
            <w:pPr>
              <w:pStyle w:val="Brdtextmedindrag"/>
              <w:rPr>
                <w:b/>
                <w:bCs/>
                <w:i/>
                <w:iCs/>
              </w:rPr>
            </w:pPr>
            <w:r w:rsidRPr="004A0F47">
              <w:rPr>
                <w:i/>
                <w:iCs/>
              </w:rPr>
              <w:t>Uttrycken offentlig kontroll och annan offentlig verksamhet betyder i denna lag samma sak som i förordning (EU) 2017/625.</w:t>
            </w:r>
          </w:p>
        </w:tc>
      </w:tr>
    </w:tbl>
    <w:p w14:paraId="048A540D"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ED5F557" w14:textId="77777777" w:rsidTr="00F71CC6">
        <w:tc>
          <w:tcPr>
            <w:tcW w:w="2500" w:type="pct"/>
            <w:shd w:val="clear" w:color="auto" w:fill="auto"/>
            <w:tcMar>
              <w:left w:w="0" w:type="dxa"/>
            </w:tcMar>
          </w:tcPr>
          <w:p w14:paraId="49C72939" w14:textId="77777777" w:rsidR="00F71CC6" w:rsidRPr="002B1DA9" w:rsidRDefault="00AB307F" w:rsidP="002B1DA9">
            <w:pPr>
              <w:pStyle w:val="Rubrik4utannumrering"/>
              <w:rPr>
                <w:i/>
              </w:rPr>
            </w:pPr>
            <w:r w:rsidRPr="002B1DA9">
              <w:rPr>
                <w:i/>
              </w:rPr>
              <w:t xml:space="preserve">Kontrollmyndigheter och </w:t>
            </w:r>
            <w:r w:rsidRPr="003C5FCA">
              <w:rPr>
                <w:rFonts w:ascii="OrigGarmnd BT" w:hAnsi="OrigGarmnd BT"/>
                <w:b w:val="0"/>
                <w:i/>
              </w:rPr>
              <w:t>kontrollorgan</w:t>
            </w:r>
          </w:p>
        </w:tc>
        <w:tc>
          <w:tcPr>
            <w:tcW w:w="2500" w:type="pct"/>
            <w:shd w:val="clear" w:color="auto" w:fill="auto"/>
            <w:tcMar>
              <w:right w:w="0" w:type="dxa"/>
            </w:tcMar>
          </w:tcPr>
          <w:p w14:paraId="788559E1" w14:textId="77777777" w:rsidR="00F71CC6" w:rsidRPr="002B1DA9" w:rsidRDefault="00AB307F" w:rsidP="002B1DA9">
            <w:pPr>
              <w:pStyle w:val="Rubrik4utannumrering"/>
              <w:rPr>
                <w:i/>
              </w:rPr>
            </w:pPr>
            <w:r w:rsidRPr="002B1DA9">
              <w:rPr>
                <w:i/>
              </w:rPr>
              <w:t xml:space="preserve">Offentlig kontroll och annan offentlig </w:t>
            </w:r>
            <w:r w:rsidRPr="003C5FCA">
              <w:rPr>
                <w:rFonts w:ascii="OrigGarmnd BT" w:hAnsi="OrigGarmnd BT"/>
                <w:b w:val="0"/>
                <w:i/>
              </w:rPr>
              <w:t>verksamhet</w:t>
            </w:r>
          </w:p>
        </w:tc>
      </w:tr>
    </w:tbl>
    <w:p w14:paraId="6131D3F5" w14:textId="77777777" w:rsidR="00F71CC6" w:rsidRPr="00C57856" w:rsidRDefault="00F71CC6" w:rsidP="00F71CC6">
      <w:pPr>
        <w:pStyle w:val="Brdtextmedindrag"/>
      </w:pPr>
    </w:p>
    <w:p w14:paraId="4F9D5789" w14:textId="77777777" w:rsidR="00F71CC6" w:rsidRDefault="00AB307F" w:rsidP="00F71CC6">
      <w:pPr>
        <w:pStyle w:val="Brdtextmedindrag"/>
        <w:jc w:val="center"/>
      </w:pPr>
      <w:r>
        <w:t>2 §</w:t>
      </w:r>
      <w:r>
        <w:rPr>
          <w:rStyle w:val="Fotnotsreferens"/>
        </w:rPr>
        <w:footnoteReference w:id="103"/>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4B3EC66" w14:textId="77777777" w:rsidTr="00F71CC6">
        <w:tc>
          <w:tcPr>
            <w:tcW w:w="2500" w:type="pct"/>
            <w:shd w:val="clear" w:color="auto" w:fill="auto"/>
            <w:tcMar>
              <w:left w:w="0" w:type="dxa"/>
            </w:tcMar>
          </w:tcPr>
          <w:p w14:paraId="6234146F" w14:textId="77777777" w:rsidR="00F71CC6" w:rsidRPr="0041761A" w:rsidRDefault="00AB307F" w:rsidP="00F71CC6">
            <w:pPr>
              <w:pStyle w:val="Brdtextmedindrag"/>
              <w:rPr>
                <w:i/>
              </w:rPr>
            </w:pPr>
            <w:r w:rsidRPr="0041761A">
              <w:t xml:space="preserve">Livsmedelsverket, Statens jordbruksverk, </w:t>
            </w:r>
            <w:r w:rsidRPr="0041761A">
              <w:rPr>
                <w:i/>
              </w:rPr>
              <w:t>de</w:t>
            </w:r>
            <w:r w:rsidRPr="0041761A">
              <w:t xml:space="preserve"> andra statliga </w:t>
            </w:r>
            <w:r w:rsidRPr="0041761A">
              <w:rPr>
                <w:i/>
              </w:rPr>
              <w:t>förvaltningsmyndigheter</w:t>
            </w:r>
            <w:r w:rsidRPr="0041761A">
              <w:t xml:space="preserve"> </w:t>
            </w:r>
            <w:r w:rsidRPr="0041761A">
              <w:rPr>
                <w:i/>
              </w:rPr>
              <w:t>som regeringen bestämmer</w:t>
            </w:r>
            <w:r w:rsidRPr="0041761A">
              <w:t xml:space="preserve"> och kom</w:t>
            </w:r>
            <w:r w:rsidRPr="0041761A">
              <w:softHyphen/>
              <w:t xml:space="preserve">munerna </w:t>
            </w:r>
            <w:r w:rsidRPr="0041761A">
              <w:rPr>
                <w:i/>
              </w:rPr>
              <w:t>utövar</w:t>
            </w:r>
            <w:r w:rsidRPr="0041761A">
              <w:t xml:space="preserve"> </w:t>
            </w:r>
            <w:r w:rsidRPr="0041761A">
              <w:rPr>
                <w:i/>
              </w:rPr>
              <w:t>kontroll</w:t>
            </w:r>
            <w:r w:rsidRPr="0041761A">
              <w:t xml:space="preserve"> </w:t>
            </w:r>
            <w:r w:rsidRPr="0041761A">
              <w:rPr>
                <w:i/>
              </w:rPr>
              <w:t>av att</w:t>
            </w:r>
          </w:p>
          <w:p w14:paraId="0300D539" w14:textId="77777777" w:rsidR="00F71CC6" w:rsidRPr="0041761A" w:rsidRDefault="00AB307F" w:rsidP="00F71CC6">
            <w:pPr>
              <w:pStyle w:val="Brdtextmedindrag"/>
              <w:rPr>
                <w:i/>
              </w:rPr>
            </w:pPr>
            <w:r w:rsidRPr="0041761A">
              <w:rPr>
                <w:i/>
              </w:rPr>
              <w:t>1. de EU-förordningar som anges i 1 § och de beslut som har meddelats med stöd av EU-för</w:t>
            </w:r>
            <w:r w:rsidRPr="0041761A">
              <w:rPr>
                <w:i/>
              </w:rPr>
              <w:softHyphen/>
              <w:t>ordningarna följs, och</w:t>
            </w:r>
          </w:p>
          <w:p w14:paraId="52009897" w14:textId="77777777" w:rsidR="00F71CC6" w:rsidRDefault="00AB307F" w:rsidP="00F71CC6">
            <w:pPr>
              <w:pStyle w:val="Brdtextmedindrag"/>
            </w:pPr>
            <w:r w:rsidRPr="0041761A">
              <w:rPr>
                <w:i/>
              </w:rPr>
              <w:t>2. denna lag, de föreskrifter som har meddelats i anslutning till lagen, och de beslut som har meddelats med stöd av lagen följs</w:t>
            </w:r>
            <w:r>
              <w:rPr>
                <w:i/>
              </w:rPr>
              <w:t>.</w:t>
            </w:r>
          </w:p>
        </w:tc>
        <w:tc>
          <w:tcPr>
            <w:tcW w:w="2500" w:type="pct"/>
            <w:shd w:val="clear" w:color="auto" w:fill="auto"/>
            <w:tcMar>
              <w:right w:w="0" w:type="dxa"/>
            </w:tcMar>
          </w:tcPr>
          <w:p w14:paraId="7BEAAB20" w14:textId="4F336B14" w:rsidR="00F71CC6" w:rsidRDefault="00AB307F" w:rsidP="00F71CC6">
            <w:pPr>
              <w:pStyle w:val="Brdtextmedindrag"/>
            </w:pPr>
            <w:r w:rsidRPr="003C5FCA">
              <w:t>Livsmedelsverket, Statens jord</w:t>
            </w:r>
            <w:r>
              <w:softHyphen/>
            </w:r>
            <w:r w:rsidRPr="003C5FCA">
              <w:t xml:space="preserve">bruksverk, andra statliga </w:t>
            </w:r>
            <w:r w:rsidRPr="003C5FCA">
              <w:rPr>
                <w:i/>
              </w:rPr>
              <w:t>myndigheter</w:t>
            </w:r>
            <w:r w:rsidRPr="003C5FCA">
              <w:t xml:space="preserve"> och kommunerna</w:t>
            </w:r>
            <w:r>
              <w:rPr>
                <w:i/>
              </w:rPr>
              <w:t xml:space="preserve"> </w:t>
            </w:r>
            <w:r w:rsidRPr="00BD435D">
              <w:rPr>
                <w:i/>
              </w:rPr>
              <w:t>ska</w:t>
            </w:r>
            <w:r w:rsidRPr="00BD435D">
              <w:t xml:space="preserve"> </w:t>
            </w:r>
            <w:r w:rsidRPr="00BD435D">
              <w:rPr>
                <w:i/>
              </w:rPr>
              <w:t>utöva</w:t>
            </w:r>
            <w:r w:rsidRPr="00BD435D">
              <w:t xml:space="preserve"> </w:t>
            </w:r>
            <w:r w:rsidRPr="00BD435D">
              <w:rPr>
                <w:i/>
              </w:rPr>
              <w:t>offentlig</w:t>
            </w:r>
            <w:r w:rsidRPr="00BE432C">
              <w:rPr>
                <w:i/>
              </w:rPr>
              <w:t xml:space="preserve"> kontroll</w:t>
            </w:r>
            <w:r>
              <w:rPr>
                <w:i/>
              </w:rPr>
              <w:t>.</w:t>
            </w:r>
          </w:p>
        </w:tc>
      </w:tr>
      <w:tr w:rsidR="00F71CC6" w14:paraId="2F69211B" w14:textId="77777777" w:rsidTr="00F71CC6">
        <w:tc>
          <w:tcPr>
            <w:tcW w:w="5000" w:type="pct"/>
            <w:gridSpan w:val="2"/>
            <w:shd w:val="clear" w:color="auto" w:fill="auto"/>
            <w:tcMar>
              <w:left w:w="0" w:type="dxa"/>
            </w:tcMar>
          </w:tcPr>
          <w:p w14:paraId="3580F5F9" w14:textId="77777777" w:rsidR="00F71CC6" w:rsidRPr="003C5FCA" w:rsidRDefault="00AB307F" w:rsidP="00F71CC6">
            <w:pPr>
              <w:pStyle w:val="Brdtextmedindrag"/>
            </w:pPr>
            <w:r w:rsidRPr="00CF772C">
              <w:t>Regeringen får meddela före</w:t>
            </w:r>
            <w:r w:rsidRPr="00CF772C">
              <w:softHyphen/>
              <w:t>skrifter om fördelningen mellan kommunerna och de statliga för</w:t>
            </w:r>
            <w:r w:rsidRPr="00CF772C">
              <w:softHyphen/>
              <w:t>valtningsmyndig</w:t>
            </w:r>
            <w:r w:rsidRPr="00CF772C">
              <w:softHyphen/>
              <w:t>heterna av kon</w:t>
            </w:r>
            <w:r w:rsidRPr="00CF772C">
              <w:softHyphen/>
              <w:t>trolluppgifter en</w:t>
            </w:r>
            <w:r w:rsidRPr="00CF772C">
              <w:softHyphen/>
              <w:t>ligt första stycket</w:t>
            </w:r>
            <w:r>
              <w:t>.</w:t>
            </w:r>
          </w:p>
        </w:tc>
      </w:tr>
      <w:tr w:rsidR="00F71CC6" w14:paraId="6C27D895" w14:textId="77777777" w:rsidTr="00F71CC6">
        <w:tc>
          <w:tcPr>
            <w:tcW w:w="2500" w:type="pct"/>
            <w:shd w:val="clear" w:color="auto" w:fill="auto"/>
            <w:tcMar>
              <w:left w:w="0" w:type="dxa"/>
            </w:tcMar>
          </w:tcPr>
          <w:p w14:paraId="6F27E5DE" w14:textId="77777777" w:rsidR="00F71CC6" w:rsidRPr="00CF772C" w:rsidRDefault="00F71CC6" w:rsidP="00F71CC6">
            <w:pPr>
              <w:pStyle w:val="Brdtextmedindrag"/>
            </w:pPr>
          </w:p>
        </w:tc>
        <w:tc>
          <w:tcPr>
            <w:tcW w:w="2500" w:type="pct"/>
            <w:shd w:val="clear" w:color="auto" w:fill="auto"/>
          </w:tcPr>
          <w:p w14:paraId="68AA666A" w14:textId="77777777" w:rsidR="00F71CC6" w:rsidRPr="00CF772C" w:rsidRDefault="00AB307F" w:rsidP="00F71CC6">
            <w:pPr>
              <w:pStyle w:val="Brdtextmedindrag"/>
            </w:pPr>
            <w:r w:rsidRPr="003C5FCA">
              <w:rPr>
                <w:i/>
              </w:rPr>
              <w:t xml:space="preserve">Kontrollmyndigheterna ska även </w:t>
            </w:r>
            <w:r w:rsidRPr="00BD435D">
              <w:rPr>
                <w:i/>
              </w:rPr>
              <w:t>utföra annan</w:t>
            </w:r>
            <w:r w:rsidRPr="003C5FCA">
              <w:rPr>
                <w:i/>
              </w:rPr>
              <w:t xml:space="preserve"> offentlig verk</w:t>
            </w:r>
            <w:r>
              <w:rPr>
                <w:i/>
              </w:rPr>
              <w:softHyphen/>
            </w:r>
            <w:r w:rsidRPr="003C5FCA">
              <w:rPr>
                <w:i/>
              </w:rPr>
              <w:t>samhet</w:t>
            </w:r>
            <w:r>
              <w:rPr>
                <w:i/>
              </w:rPr>
              <w:t>.</w:t>
            </w:r>
          </w:p>
        </w:tc>
      </w:tr>
      <w:tr w:rsidR="00F71CC6" w14:paraId="2F1FB8FB" w14:textId="77777777" w:rsidTr="00F71CC6">
        <w:tc>
          <w:tcPr>
            <w:tcW w:w="5000" w:type="pct"/>
            <w:gridSpan w:val="2"/>
            <w:shd w:val="clear" w:color="auto" w:fill="auto"/>
            <w:tcMar>
              <w:left w:w="0" w:type="dxa"/>
            </w:tcMar>
          </w:tcPr>
          <w:p w14:paraId="4FACB16E" w14:textId="77777777" w:rsidR="00F71CC6" w:rsidRPr="00CF772C" w:rsidRDefault="00AB307F" w:rsidP="00F71CC6">
            <w:pPr>
              <w:pStyle w:val="Brdtextmedindrag"/>
            </w:pPr>
            <w:r w:rsidRPr="00BC3B4D">
              <w:t>En kommuns uppgifter ska fullgöras av den eller de kommu</w:t>
            </w:r>
            <w:r w:rsidRPr="00BC3B4D">
              <w:softHyphen/>
              <w:t>nala nämnder som fullgör uppgifter inom miljö- och hälsoskydds</w:t>
            </w:r>
            <w:r w:rsidRPr="00BC3B4D">
              <w:softHyphen/>
              <w:t>området</w:t>
            </w:r>
            <w:r>
              <w:t>.</w:t>
            </w:r>
          </w:p>
        </w:tc>
      </w:tr>
    </w:tbl>
    <w:p w14:paraId="6F083DDD" w14:textId="77777777" w:rsidR="00F71CC6" w:rsidRPr="00C57856" w:rsidRDefault="00F71CC6" w:rsidP="00F71CC6">
      <w:pPr>
        <w:pStyle w:val="Brdtextmedindrag"/>
      </w:pPr>
    </w:p>
    <w:p w14:paraId="2A3A2878" w14:textId="77777777" w:rsidR="00F71CC6" w:rsidRDefault="00AB307F" w:rsidP="00F71CC6">
      <w:pPr>
        <w:pStyle w:val="Brdtextmedindrag"/>
        <w:jc w:val="center"/>
      </w:pPr>
      <w:r>
        <w:t>3 §</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70973B4" w14:textId="77777777" w:rsidTr="00F71CC6">
        <w:tc>
          <w:tcPr>
            <w:tcW w:w="2500" w:type="pct"/>
            <w:shd w:val="clear" w:color="auto" w:fill="auto"/>
            <w:tcMar>
              <w:left w:w="0" w:type="dxa"/>
            </w:tcMar>
          </w:tcPr>
          <w:p w14:paraId="142F4DB3" w14:textId="77777777" w:rsidR="00F71CC6" w:rsidRPr="00945446" w:rsidRDefault="00AB307F" w:rsidP="00F71CC6">
            <w:pPr>
              <w:pStyle w:val="Brdtextmedindrag"/>
            </w:pPr>
            <w:r w:rsidRPr="00945446">
              <w:t>Livsmedelsverket och Jord</w:t>
            </w:r>
            <w:r w:rsidRPr="00945446">
              <w:softHyphen/>
              <w:t>bruksverket får inom sina respektive ansvarsområden be</w:t>
            </w:r>
            <w:r w:rsidRPr="00945446">
              <w:softHyphen/>
              <w:t xml:space="preserve">sluta att överlämna uppgiften att </w:t>
            </w:r>
            <w:r w:rsidRPr="00945446">
              <w:rPr>
                <w:i/>
              </w:rPr>
              <w:t>utöva</w:t>
            </w:r>
            <w:r w:rsidRPr="00945446">
              <w:t xml:space="preserve"> </w:t>
            </w:r>
            <w:r w:rsidRPr="00945446">
              <w:rPr>
                <w:i/>
              </w:rPr>
              <w:t>sådan kontroll som av</w:t>
            </w:r>
            <w:r w:rsidRPr="00945446">
              <w:rPr>
                <w:i/>
              </w:rPr>
              <w:softHyphen/>
              <w:t>ses i 2 § första stycket</w:t>
            </w:r>
            <w:r w:rsidRPr="00945446">
              <w:t xml:space="preserve"> till ett så</w:t>
            </w:r>
            <w:r w:rsidRPr="00945446">
              <w:softHyphen/>
              <w:t>dant kontrollorgan som avses i artikel 2 i rådets förordning (EG) nr 834/2007 och som är en juridisk person.</w:t>
            </w:r>
          </w:p>
          <w:p w14:paraId="75C49827" w14:textId="77777777" w:rsidR="00F71CC6" w:rsidRPr="00945446" w:rsidRDefault="00AB307F" w:rsidP="00F71CC6">
            <w:pPr>
              <w:pStyle w:val="Brdtextmedindrag"/>
            </w:pPr>
            <w:r w:rsidRPr="00945446">
              <w:t xml:space="preserve">I fråga om åtgärder </w:t>
            </w:r>
            <w:r w:rsidRPr="00945446">
              <w:rPr>
                <w:i/>
              </w:rPr>
              <w:t xml:space="preserve">vid bristande efterlevnad </w:t>
            </w:r>
            <w:r w:rsidRPr="00945446">
              <w:t xml:space="preserve">eller </w:t>
            </w:r>
            <w:r w:rsidRPr="00945446">
              <w:rPr>
                <w:i/>
              </w:rPr>
              <w:t>vid misstanke om bristande efter</w:t>
            </w:r>
            <w:r w:rsidRPr="00945446">
              <w:rPr>
                <w:i/>
              </w:rPr>
              <w:softHyphen/>
              <w:t>levnad av regelverket</w:t>
            </w:r>
            <w:r w:rsidRPr="00945446">
              <w:t xml:space="preserve"> får ett sådant överlämnande endast innefatta en rätt att</w:t>
            </w:r>
          </w:p>
        </w:tc>
        <w:tc>
          <w:tcPr>
            <w:tcW w:w="2500" w:type="pct"/>
            <w:shd w:val="clear" w:color="auto" w:fill="auto"/>
            <w:tcMar>
              <w:right w:w="0" w:type="dxa"/>
            </w:tcMar>
          </w:tcPr>
          <w:p w14:paraId="120DFEFD" w14:textId="77777777" w:rsidR="00F71CC6" w:rsidRPr="00945446" w:rsidRDefault="00AB307F" w:rsidP="00F71CC6">
            <w:pPr>
              <w:pStyle w:val="Brdtextmedindrag"/>
            </w:pPr>
            <w:r w:rsidRPr="00945446">
              <w:t>Livsmedelsverket och Jord</w:t>
            </w:r>
            <w:r w:rsidRPr="00945446">
              <w:softHyphen/>
              <w:t>bruksverket får inom sina respektive ansvarsområden be</w:t>
            </w:r>
            <w:r w:rsidRPr="00945446">
              <w:softHyphen/>
              <w:t xml:space="preserve">sluta att överlämna uppgiften att </w:t>
            </w:r>
            <w:r w:rsidRPr="00945446">
              <w:rPr>
                <w:i/>
              </w:rPr>
              <w:t>utföra</w:t>
            </w:r>
            <w:r w:rsidRPr="00945446">
              <w:t xml:space="preserve"> </w:t>
            </w:r>
            <w:r w:rsidRPr="00945446">
              <w:rPr>
                <w:i/>
              </w:rPr>
              <w:t>offentlig kontroll och annan offentlig verksamhet</w:t>
            </w:r>
            <w:r w:rsidRPr="00945446">
              <w:t xml:space="preserve"> till ett sådant kontrollorgan som avses i artikel 2 i rådets förord</w:t>
            </w:r>
            <w:r w:rsidRPr="00945446">
              <w:softHyphen/>
              <w:t>ning (EG) nr 834/2007 och som är en juridisk person.</w:t>
            </w:r>
          </w:p>
          <w:p w14:paraId="3DFBFC43" w14:textId="77777777" w:rsidR="00F71CC6" w:rsidRPr="00945446" w:rsidRDefault="00AB307F" w:rsidP="00F71CC6">
            <w:pPr>
              <w:pStyle w:val="Brdtextmedindrag"/>
            </w:pPr>
            <w:r w:rsidRPr="003C5FCA">
              <w:t xml:space="preserve">I fråga om åtgärder </w:t>
            </w:r>
            <w:r>
              <w:rPr>
                <w:i/>
              </w:rPr>
              <w:t xml:space="preserve">då regelverket inte följs eller vid sådan misstanke </w:t>
            </w:r>
            <w:r w:rsidRPr="003C5FCA">
              <w:t>får ett sådant överläm</w:t>
            </w:r>
            <w:r w:rsidRPr="003C5FCA">
              <w:softHyphen/>
              <w:t>nande endast innefatta en rätt att</w:t>
            </w:r>
          </w:p>
        </w:tc>
      </w:tr>
      <w:tr w:rsidR="00F71CC6" w14:paraId="4F72F098" w14:textId="77777777" w:rsidTr="00F71CC6">
        <w:tc>
          <w:tcPr>
            <w:tcW w:w="5000" w:type="pct"/>
            <w:gridSpan w:val="2"/>
            <w:shd w:val="clear" w:color="auto" w:fill="auto"/>
            <w:tcMar>
              <w:left w:w="0" w:type="dxa"/>
            </w:tcMar>
          </w:tcPr>
          <w:p w14:paraId="10A8804F" w14:textId="77777777" w:rsidR="00F71CC6" w:rsidRPr="001741ED"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sz w:val="20"/>
              </w:rPr>
            </w:pPr>
            <w:r w:rsidRPr="001741ED">
              <w:rPr>
                <w:rFonts w:ascii="Times New Roman" w:hAnsi="Times New Roman"/>
                <w:sz w:val="20"/>
              </w:rPr>
              <w:t>1. återkalla ett utfärdat certifikat,</w:t>
            </w:r>
          </w:p>
          <w:p w14:paraId="2B4F07DB" w14:textId="77777777" w:rsidR="00F71CC6" w:rsidRPr="001741ED" w:rsidRDefault="00AB307F" w:rsidP="00F71CC6">
            <w:pPr>
              <w:overflowPunct w:val="0"/>
              <w:autoSpaceDE w:val="0"/>
              <w:autoSpaceDN w:val="0"/>
              <w:adjustRightInd w:val="0"/>
              <w:spacing w:after="0" w:line="240" w:lineRule="auto"/>
              <w:ind w:firstLine="284"/>
              <w:jc w:val="both"/>
              <w:textAlignment w:val="baseline"/>
              <w:rPr>
                <w:rFonts w:ascii="Times New Roman" w:hAnsi="Times New Roman"/>
                <w:sz w:val="20"/>
              </w:rPr>
            </w:pPr>
            <w:r w:rsidRPr="001741ED">
              <w:rPr>
                <w:rFonts w:ascii="Times New Roman" w:hAnsi="Times New Roman"/>
                <w:sz w:val="20"/>
              </w:rPr>
              <w:t>2. enligt artikel 30.1 första stycket i rådets förordning (EG) nr 834/2007 besluta om att avlägsna märkning eller förbjuda mark</w:t>
            </w:r>
            <w:r w:rsidRPr="001741ED">
              <w:rPr>
                <w:rFonts w:ascii="Times New Roman" w:hAnsi="Times New Roman"/>
                <w:sz w:val="20"/>
              </w:rPr>
              <w:softHyphen/>
              <w:t>nadsföring av ett parti eller en produktionsomgång, eller</w:t>
            </w:r>
          </w:p>
          <w:p w14:paraId="11ED1608" w14:textId="77777777" w:rsidR="00F71CC6" w:rsidRPr="00945446" w:rsidRDefault="00AB307F" w:rsidP="00F71CC6">
            <w:pPr>
              <w:overflowPunct w:val="0"/>
              <w:autoSpaceDE w:val="0"/>
              <w:autoSpaceDN w:val="0"/>
              <w:adjustRightInd w:val="0"/>
              <w:spacing w:after="0" w:line="240" w:lineRule="auto"/>
              <w:ind w:firstLine="319"/>
              <w:jc w:val="both"/>
              <w:textAlignment w:val="baseline"/>
              <w:rPr>
                <w:rFonts w:ascii="Times New Roman" w:hAnsi="Times New Roman"/>
                <w:sz w:val="20"/>
              </w:rPr>
            </w:pPr>
            <w:r w:rsidRPr="001741ED">
              <w:rPr>
                <w:rFonts w:ascii="Times New Roman" w:hAnsi="Times New Roman"/>
                <w:sz w:val="20"/>
              </w:rPr>
              <w:t>3. enligt artikel 91 i kommissionens förordning (EG) nr 889/2008 besluta om att avlägsna märkning eller förbjuda salu</w:t>
            </w:r>
            <w:r w:rsidRPr="001741ED">
              <w:rPr>
                <w:rFonts w:ascii="Times New Roman" w:hAnsi="Times New Roman"/>
                <w:sz w:val="20"/>
              </w:rPr>
              <w:softHyphen/>
              <w:t>föring.</w:t>
            </w:r>
          </w:p>
        </w:tc>
      </w:tr>
    </w:tbl>
    <w:p w14:paraId="0784E032" w14:textId="77777777" w:rsidR="00F71CC6" w:rsidRPr="0094544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CAD51DA" w14:textId="77777777" w:rsidTr="00F71CC6">
        <w:tc>
          <w:tcPr>
            <w:tcW w:w="2500" w:type="pct"/>
            <w:shd w:val="clear" w:color="auto" w:fill="auto"/>
            <w:tcMar>
              <w:left w:w="0" w:type="dxa"/>
            </w:tcMar>
          </w:tcPr>
          <w:p w14:paraId="0F99A400" w14:textId="77777777" w:rsidR="00F71CC6" w:rsidRDefault="00F71CC6" w:rsidP="00F71CC6">
            <w:pPr>
              <w:pStyle w:val="Brdtextmedindrag"/>
            </w:pPr>
          </w:p>
        </w:tc>
        <w:tc>
          <w:tcPr>
            <w:tcW w:w="2500" w:type="pct"/>
            <w:shd w:val="clear" w:color="auto" w:fill="auto"/>
            <w:tcMar>
              <w:right w:w="0" w:type="dxa"/>
            </w:tcMar>
          </w:tcPr>
          <w:p w14:paraId="14355291" w14:textId="77777777" w:rsidR="00F71CC6" w:rsidRPr="00614FA4" w:rsidRDefault="00AB307F" w:rsidP="00F71CC6">
            <w:pPr>
              <w:pStyle w:val="Rubrik4utannumrering"/>
              <w:rPr>
                <w:i/>
                <w:iCs/>
              </w:rPr>
            </w:pPr>
            <w:r w:rsidRPr="00614FA4">
              <w:rPr>
                <w:i/>
                <w:iCs/>
              </w:rPr>
              <w:t>Tystnadsplikt</w:t>
            </w:r>
          </w:p>
        </w:tc>
      </w:tr>
      <w:tr w:rsidR="00F71CC6" w14:paraId="543D1F8A" w14:textId="77777777" w:rsidTr="00F71CC6">
        <w:tc>
          <w:tcPr>
            <w:tcW w:w="2500" w:type="pct"/>
            <w:shd w:val="clear" w:color="auto" w:fill="auto"/>
            <w:tcMar>
              <w:left w:w="0" w:type="dxa"/>
            </w:tcMar>
          </w:tcPr>
          <w:p w14:paraId="0029F57C" w14:textId="77777777" w:rsidR="00F71CC6" w:rsidRDefault="00F71CC6" w:rsidP="00F71CC6">
            <w:pPr>
              <w:pStyle w:val="Brdtextmedindrag"/>
            </w:pPr>
          </w:p>
        </w:tc>
        <w:tc>
          <w:tcPr>
            <w:tcW w:w="2500" w:type="pct"/>
            <w:shd w:val="clear" w:color="auto" w:fill="auto"/>
            <w:tcMar>
              <w:right w:w="0" w:type="dxa"/>
            </w:tcMar>
          </w:tcPr>
          <w:p w14:paraId="64BB4EFE" w14:textId="77777777" w:rsidR="00F71CC6" w:rsidRDefault="00F71CC6" w:rsidP="00F71CC6">
            <w:pPr>
              <w:pStyle w:val="Brdtext"/>
              <w:rPr>
                <w:i/>
              </w:rPr>
            </w:pPr>
          </w:p>
          <w:p w14:paraId="00D241EB" w14:textId="77777777" w:rsidR="00F71CC6" w:rsidRPr="00614FA4" w:rsidRDefault="00AB307F" w:rsidP="00F71CC6">
            <w:pPr>
              <w:pStyle w:val="Brdtext"/>
              <w:rPr>
                <w:i/>
              </w:rPr>
            </w:pPr>
            <w:r w:rsidRPr="00614FA4">
              <w:rPr>
                <w:i/>
              </w:rPr>
              <w:t>6 §</w:t>
            </w:r>
            <w:r w:rsidRPr="00614FA4">
              <w:rPr>
                <w:rStyle w:val="Fotnotsreferens"/>
                <w:i/>
              </w:rPr>
              <w:footnoteReference w:id="104"/>
            </w:r>
            <w:r w:rsidRPr="00614FA4">
              <w:rPr>
                <w:i/>
              </w:rPr>
              <w:t xml:space="preserve"> </w:t>
            </w:r>
          </w:p>
          <w:p w14:paraId="1D37757E" w14:textId="77777777" w:rsidR="00F71CC6" w:rsidRPr="00457BEB" w:rsidRDefault="00AB307F" w:rsidP="00F71CC6">
            <w:pPr>
              <w:pStyle w:val="Brdtextmedindrag"/>
              <w:rPr>
                <w:i/>
                <w:iCs/>
              </w:rPr>
            </w:pPr>
            <w:r w:rsidRPr="00457BEB">
              <w:rPr>
                <w:i/>
                <w:iCs/>
              </w:rPr>
              <w:t>Den som utför offentlig kontroll eller annan offentlig verksamhet får inte obehörigen röja eller ut</w:t>
            </w:r>
            <w:r w:rsidRPr="00457BEB">
              <w:rPr>
                <w:i/>
                <w:iCs/>
              </w:rPr>
              <w:softHyphen/>
              <w:t>nyttja det som han eller hon har fått känne</w:t>
            </w:r>
            <w:r w:rsidRPr="00457BEB">
              <w:rPr>
                <w:i/>
                <w:iCs/>
              </w:rPr>
              <w:softHyphen/>
              <w:t xml:space="preserve">dom om under det att uppgifterna utfördes.  </w:t>
            </w:r>
          </w:p>
          <w:p w14:paraId="73A32130" w14:textId="77777777" w:rsidR="00F71CC6" w:rsidRPr="00614FA4" w:rsidRDefault="00AB307F" w:rsidP="00F71CC6">
            <w:pPr>
              <w:pStyle w:val="Brdtextmedindrag"/>
            </w:pPr>
            <w:r w:rsidRPr="00457BEB">
              <w:rPr>
                <w:i/>
                <w:iCs/>
              </w:rPr>
              <w:t>I det allmännas verksamhet tillämpas i stället för första stycket bestämmelserna i offentlighets- och sekretesslagen (2009:400).</w:t>
            </w:r>
          </w:p>
        </w:tc>
      </w:tr>
    </w:tbl>
    <w:p w14:paraId="47EFE559" w14:textId="77777777" w:rsidR="00F71CC6" w:rsidRDefault="00AB307F" w:rsidP="00F71CC6">
      <w:pPr>
        <w:pStyle w:val="Brdtext"/>
        <w:spacing w:before="230"/>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49801D7" w14:textId="77777777" w:rsidTr="00F71CC6">
        <w:tc>
          <w:tcPr>
            <w:tcW w:w="2500" w:type="pct"/>
            <w:shd w:val="clear" w:color="auto" w:fill="auto"/>
            <w:tcMar>
              <w:left w:w="0" w:type="dxa"/>
            </w:tcMar>
          </w:tcPr>
          <w:p w14:paraId="593E569B" w14:textId="77777777" w:rsidR="00F71CC6" w:rsidRPr="00614FA4" w:rsidRDefault="00AB307F" w:rsidP="00F71CC6">
            <w:pPr>
              <w:pStyle w:val="Brdtextmedindrag"/>
            </w:pPr>
            <w:r w:rsidRPr="00614FA4">
              <w:rPr>
                <w:i/>
              </w:rPr>
              <w:t xml:space="preserve">Europeiska kommissionen och ett kontrollorgan har samma rätt som en kontrollmyndighet har enligt de EU-förordningar som anges i 1 § att, </w:t>
            </w:r>
            <w:r w:rsidRPr="00614FA4">
              <w:t>i den ut</w:t>
            </w:r>
            <w:r w:rsidRPr="00614FA4">
              <w:softHyphen/>
              <w:t>sträckning som behövs för</w:t>
            </w:r>
            <w:r w:rsidRPr="00614FA4">
              <w:rPr>
                <w:i/>
              </w:rPr>
              <w:t xml:space="preserve"> kon</w:t>
            </w:r>
            <w:r w:rsidRPr="00614FA4">
              <w:rPr>
                <w:i/>
              </w:rPr>
              <w:softHyphen/>
              <w:t xml:space="preserve">trollen, </w:t>
            </w:r>
            <w:r w:rsidRPr="00614FA4">
              <w:t>på begäran få</w:t>
            </w:r>
          </w:p>
        </w:tc>
        <w:tc>
          <w:tcPr>
            <w:tcW w:w="2500" w:type="pct"/>
            <w:shd w:val="clear" w:color="auto" w:fill="auto"/>
            <w:tcMar>
              <w:right w:w="0" w:type="dxa"/>
            </w:tcMar>
          </w:tcPr>
          <w:p w14:paraId="478D58E4" w14:textId="77777777" w:rsidR="00F71CC6" w:rsidRPr="00614FA4" w:rsidRDefault="00AB307F" w:rsidP="00F71CC6">
            <w:pPr>
              <w:pStyle w:val="Brdtextmedindrag"/>
            </w:pPr>
            <w:r w:rsidRPr="00614FA4">
              <w:rPr>
                <w:i/>
              </w:rPr>
              <w:t>En kontrollmyndighet och ett kontrollorgan har rätt att,</w:t>
            </w:r>
            <w:r w:rsidRPr="00614FA4">
              <w:t xml:space="preserve"> i den utsträckning </w:t>
            </w:r>
            <w:r w:rsidRPr="00614FA4">
              <w:rPr>
                <w:i/>
              </w:rPr>
              <w:t>det</w:t>
            </w:r>
            <w:r w:rsidRPr="00614FA4">
              <w:t xml:space="preserve"> behövs för </w:t>
            </w:r>
            <w:r w:rsidRPr="00614FA4">
              <w:rPr>
                <w:i/>
              </w:rPr>
              <w:t>offentlig</w:t>
            </w:r>
            <w:r w:rsidRPr="00614FA4">
              <w:rPr>
                <w:color w:val="FF0000"/>
              </w:rPr>
              <w:t xml:space="preserve"> </w:t>
            </w:r>
            <w:r w:rsidRPr="00614FA4">
              <w:rPr>
                <w:i/>
              </w:rPr>
              <w:t>kontroll och annan offentlig verksamhet</w:t>
            </w:r>
            <w:r w:rsidRPr="00614FA4">
              <w:t>, på begäran få</w:t>
            </w:r>
          </w:p>
        </w:tc>
      </w:tr>
      <w:tr w:rsidR="00F71CC6" w14:paraId="230D60EF" w14:textId="77777777" w:rsidTr="00F71CC6">
        <w:tc>
          <w:tcPr>
            <w:tcW w:w="5000" w:type="pct"/>
            <w:gridSpan w:val="2"/>
            <w:shd w:val="clear" w:color="auto" w:fill="auto"/>
            <w:tcMar>
              <w:left w:w="0" w:type="dxa"/>
            </w:tcMar>
          </w:tcPr>
          <w:p w14:paraId="268B54DF" w14:textId="77777777" w:rsidR="00F71CC6" w:rsidRPr="00614FA4" w:rsidRDefault="00AB307F" w:rsidP="00F71CC6">
            <w:pPr>
              <w:pStyle w:val="Brdtextmedindrag"/>
            </w:pPr>
            <w:r w:rsidRPr="00614FA4">
              <w:t>1. upplysningar,</w:t>
            </w:r>
          </w:p>
          <w:p w14:paraId="4A43B897" w14:textId="77777777" w:rsidR="00F71CC6" w:rsidRPr="003C5FCA" w:rsidRDefault="00AB307F" w:rsidP="00F71CC6">
            <w:pPr>
              <w:pStyle w:val="Brdtextmedindrag"/>
              <w:rPr>
                <w:rFonts w:ascii="OrigGarmnd BT" w:hAnsi="OrigGarmnd BT"/>
                <w:i/>
              </w:rPr>
            </w:pPr>
            <w:r w:rsidRPr="00614FA4">
              <w:t>2. del av handlingar,</w:t>
            </w:r>
          </w:p>
        </w:tc>
      </w:tr>
      <w:tr w:rsidR="00F71CC6" w14:paraId="61646F9A" w14:textId="77777777" w:rsidTr="00F71CC6">
        <w:tc>
          <w:tcPr>
            <w:tcW w:w="2500" w:type="pct"/>
            <w:shd w:val="clear" w:color="auto" w:fill="auto"/>
            <w:tcMar>
              <w:left w:w="0" w:type="dxa"/>
            </w:tcMar>
          </w:tcPr>
          <w:p w14:paraId="534C6FC3" w14:textId="77777777" w:rsidR="00F71CC6" w:rsidRPr="00457BEB" w:rsidRDefault="00AB307F" w:rsidP="00F71CC6">
            <w:pPr>
              <w:pStyle w:val="Brdtextmedindrag"/>
            </w:pPr>
            <w:r w:rsidRPr="00457BEB">
              <w:t>3. tillträde till områden, lokaler och andra utrymmen som har anknytning t</w:t>
            </w:r>
            <w:r w:rsidRPr="00457BEB">
              <w:rPr>
                <w:i/>
              </w:rPr>
              <w:t>ill den verksamhet som kontrollen av</w:t>
            </w:r>
            <w:r w:rsidRPr="00457BEB">
              <w:rPr>
                <w:i/>
              </w:rPr>
              <w:softHyphen/>
              <w:t>ser</w:t>
            </w:r>
            <w:r w:rsidRPr="00457BEB">
              <w:t>, och</w:t>
            </w:r>
          </w:p>
        </w:tc>
        <w:tc>
          <w:tcPr>
            <w:tcW w:w="2500" w:type="pct"/>
            <w:shd w:val="clear" w:color="auto" w:fill="auto"/>
          </w:tcPr>
          <w:p w14:paraId="36687BDC" w14:textId="77777777" w:rsidR="00F71CC6" w:rsidRPr="00614FA4" w:rsidRDefault="00AB307F" w:rsidP="00F71CC6">
            <w:pPr>
              <w:pStyle w:val="Brdtextmedindrag"/>
            </w:pPr>
            <w:r>
              <w:t>3</w:t>
            </w:r>
            <w:r w:rsidRPr="003C5FCA">
              <w:t xml:space="preserve">. tillträde till områden, lokaler och andra utrymmen som har anknytning till </w:t>
            </w:r>
            <w:r w:rsidRPr="003C5FCA">
              <w:rPr>
                <w:i/>
              </w:rPr>
              <w:t>verk</w:t>
            </w:r>
            <w:r w:rsidRPr="003C5FCA">
              <w:rPr>
                <w:i/>
              </w:rPr>
              <w:softHyphen/>
              <w:t>samheten</w:t>
            </w:r>
            <w:r w:rsidRPr="003C5FCA">
              <w:t>, och</w:t>
            </w:r>
          </w:p>
        </w:tc>
      </w:tr>
      <w:tr w:rsidR="00F71CC6" w14:paraId="672F3B65" w14:textId="77777777" w:rsidTr="00F71CC6">
        <w:tc>
          <w:tcPr>
            <w:tcW w:w="2500" w:type="pct"/>
            <w:shd w:val="clear" w:color="auto" w:fill="auto"/>
            <w:tcMar>
              <w:left w:w="0" w:type="dxa"/>
            </w:tcMar>
          </w:tcPr>
          <w:p w14:paraId="651A4820" w14:textId="3FCE013E" w:rsidR="00F71CC6" w:rsidRPr="00457BEB" w:rsidRDefault="00AB307F" w:rsidP="00F71CC6">
            <w:pPr>
              <w:pStyle w:val="Brdtextmedindrag"/>
            </w:pPr>
            <w:r w:rsidRPr="00457BEB">
              <w:t>4</w:t>
            </w:r>
            <w:r>
              <w:t>.</w:t>
            </w:r>
            <w:r w:rsidRPr="00457BEB">
              <w:t> på sådana områden och i sådana utrymmen som avses i 3, göra undersökningar och ta prover.</w:t>
            </w:r>
          </w:p>
        </w:tc>
        <w:tc>
          <w:tcPr>
            <w:tcW w:w="2500" w:type="pct"/>
            <w:shd w:val="clear" w:color="auto" w:fill="auto"/>
          </w:tcPr>
          <w:p w14:paraId="3C4DE405" w14:textId="2C7DA345" w:rsidR="00F71CC6" w:rsidRPr="00457BEB" w:rsidRDefault="00AB307F" w:rsidP="00F71CC6">
            <w:pPr>
              <w:pStyle w:val="Brdtextmedindrag"/>
            </w:pPr>
            <w:r w:rsidRPr="00457BEB">
              <w:t>4</w:t>
            </w:r>
            <w:r>
              <w:t>.</w:t>
            </w:r>
            <w:r w:rsidRPr="00457BEB">
              <w:t xml:space="preserve"> på sådana områden och i sådana utrymmen som avses i 3, </w:t>
            </w:r>
            <w:r w:rsidRPr="001C3700">
              <w:rPr>
                <w:i/>
                <w:iCs/>
              </w:rPr>
              <w:t xml:space="preserve">få </w:t>
            </w:r>
            <w:r w:rsidRPr="00457BEB">
              <w:t>göra undersökningar och ta prover.</w:t>
            </w:r>
          </w:p>
          <w:p w14:paraId="133158FA" w14:textId="77777777" w:rsidR="00F71CC6" w:rsidRDefault="00AB307F" w:rsidP="00F71CC6">
            <w:pPr>
              <w:pStyle w:val="Brdtextmedindrag"/>
            </w:pPr>
            <w:r w:rsidRPr="00457BEB">
              <w:rPr>
                <w:i/>
              </w:rPr>
              <w:t>Bestämmelserna i första stycket gäller även för Europeiska kommissionen och för inspektö</w:t>
            </w:r>
            <w:r w:rsidRPr="00457BEB">
              <w:rPr>
                <w:i/>
              </w:rPr>
              <w:softHyphen/>
              <w:t>rer och experter som utsetts av kommissionen.</w:t>
            </w:r>
          </w:p>
        </w:tc>
      </w:tr>
    </w:tbl>
    <w:p w14:paraId="1A0683F6" w14:textId="77777777" w:rsidR="00F71CC6" w:rsidRDefault="00F71CC6" w:rsidP="00F71CC6">
      <w:pPr>
        <w:pStyle w:val="Brdtextmedindrag"/>
      </w:pPr>
    </w:p>
    <w:p w14:paraId="070127EC" w14:textId="77777777" w:rsidR="00F71CC6" w:rsidRDefault="00AB307F" w:rsidP="00F71CC6">
      <w:pPr>
        <w:pStyle w:val="Brdtext"/>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AA81305" w14:textId="77777777" w:rsidTr="00F71CC6">
        <w:tc>
          <w:tcPr>
            <w:tcW w:w="2500" w:type="pct"/>
            <w:shd w:val="clear" w:color="auto" w:fill="auto"/>
            <w:tcMar>
              <w:left w:w="0" w:type="dxa"/>
            </w:tcMar>
          </w:tcPr>
          <w:p w14:paraId="52653B03" w14:textId="77777777" w:rsidR="00F71CC6" w:rsidRPr="001C4F6B" w:rsidRDefault="00AB307F" w:rsidP="00F71CC6">
            <w:pPr>
              <w:pStyle w:val="Brdtextmedindrag"/>
            </w:pPr>
            <w:r w:rsidRPr="001C4F6B">
              <w:rPr>
                <w:i/>
              </w:rPr>
              <w:t xml:space="preserve">Den </w:t>
            </w:r>
            <w:r w:rsidRPr="001C4F6B">
              <w:t xml:space="preserve">som är föremål för </w:t>
            </w:r>
            <w:r w:rsidRPr="001C4F6B">
              <w:rPr>
                <w:i/>
              </w:rPr>
              <w:t>kontroll</w:t>
            </w:r>
            <w:r w:rsidRPr="001C4F6B">
              <w:t xml:space="preserve"> </w:t>
            </w:r>
            <w:r w:rsidRPr="001C4F6B">
              <w:rPr>
                <w:i/>
              </w:rPr>
              <w:t>ska</w:t>
            </w:r>
            <w:r w:rsidRPr="001C4F6B">
              <w:t xml:space="preserve"> lämna den hjälp som behövs för att kontrollen ska kunna </w:t>
            </w:r>
            <w:r w:rsidRPr="001C4F6B">
              <w:rPr>
                <w:i/>
              </w:rPr>
              <w:t>genomföras.</w:t>
            </w:r>
          </w:p>
        </w:tc>
        <w:tc>
          <w:tcPr>
            <w:tcW w:w="2500" w:type="pct"/>
            <w:shd w:val="clear" w:color="auto" w:fill="auto"/>
            <w:tcMar>
              <w:right w:w="0" w:type="dxa"/>
            </w:tcMar>
          </w:tcPr>
          <w:p w14:paraId="1095B75D" w14:textId="77777777" w:rsidR="00F71CC6" w:rsidRPr="001C4F6B" w:rsidRDefault="00AB307F" w:rsidP="00F71CC6">
            <w:pPr>
              <w:pStyle w:val="Brdtextmedindrag"/>
            </w:pPr>
            <w:r w:rsidRPr="001C4F6B">
              <w:rPr>
                <w:i/>
              </w:rPr>
              <w:t>Bestämmelser om skyldighet för den</w:t>
            </w:r>
            <w:r w:rsidRPr="001C4F6B">
              <w:t xml:space="preserve"> som är föremål för </w:t>
            </w:r>
            <w:r w:rsidRPr="001C4F6B">
              <w:rPr>
                <w:i/>
              </w:rPr>
              <w:t>offentlig</w:t>
            </w:r>
            <w:r w:rsidRPr="001C4F6B">
              <w:t xml:space="preserve"> kontroll </w:t>
            </w:r>
            <w:r w:rsidRPr="001C4F6B">
              <w:rPr>
                <w:i/>
              </w:rPr>
              <w:t xml:space="preserve">eller annan offentlig verksamhet att </w:t>
            </w:r>
            <w:r w:rsidRPr="001C4F6B">
              <w:t>lämna den hjälp som behövs för att kontrollen</w:t>
            </w:r>
            <w:r w:rsidRPr="001C4F6B">
              <w:rPr>
                <w:i/>
              </w:rPr>
              <w:t xml:space="preserve"> eller verksam</w:t>
            </w:r>
            <w:r w:rsidRPr="001C4F6B">
              <w:rPr>
                <w:i/>
              </w:rPr>
              <w:softHyphen/>
              <w:t xml:space="preserve">heten </w:t>
            </w:r>
            <w:r w:rsidRPr="001C4F6B">
              <w:t xml:space="preserve">ska kunna </w:t>
            </w:r>
            <w:r w:rsidRPr="001C4F6B">
              <w:rPr>
                <w:i/>
              </w:rPr>
              <w:t>utföras, finns i artiklarna 15.2 och 15.6 i förordning (EU) 2017/625.</w:t>
            </w:r>
          </w:p>
        </w:tc>
      </w:tr>
    </w:tbl>
    <w:p w14:paraId="7CEE9568" w14:textId="77777777" w:rsidR="00F71CC6" w:rsidRDefault="00F71CC6" w:rsidP="00F71CC6">
      <w:pPr>
        <w:pStyle w:val="Brdtextmedindrag"/>
      </w:pPr>
    </w:p>
    <w:p w14:paraId="67E6BAE1" w14:textId="77777777" w:rsidR="00F71CC6" w:rsidRDefault="00AB307F" w:rsidP="00F71CC6">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81E62F5" w14:textId="77777777" w:rsidTr="00F71CC6">
        <w:tc>
          <w:tcPr>
            <w:tcW w:w="2500" w:type="pct"/>
            <w:shd w:val="clear" w:color="auto" w:fill="auto"/>
            <w:tcMar>
              <w:left w:w="0" w:type="dxa"/>
            </w:tcMar>
          </w:tcPr>
          <w:p w14:paraId="199C2C92" w14:textId="54C85925" w:rsidR="00F71CC6" w:rsidRDefault="00AB307F" w:rsidP="00F71CC6">
            <w:pPr>
              <w:pStyle w:val="Brdtextmedindrag"/>
            </w:pPr>
            <w:r w:rsidRPr="003C5FCA">
              <w:t>Om en kommun inte full</w:t>
            </w:r>
            <w:r w:rsidRPr="003C5FCA">
              <w:softHyphen/>
              <w:t xml:space="preserve">gör de skyldigheter som följer av dess </w:t>
            </w:r>
            <w:r w:rsidRPr="003C5FCA">
              <w:rPr>
                <w:i/>
              </w:rPr>
              <w:t>kontrolluppdrag</w:t>
            </w:r>
            <w:r w:rsidRPr="003C5FCA">
              <w:t xml:space="preserve"> får Livsmedels</w:t>
            </w:r>
            <w:r>
              <w:softHyphen/>
            </w:r>
            <w:r w:rsidRPr="003C5FCA">
              <w:t>verket förelägga kommunen att avhjälpa bristen. Ett sådant före</w:t>
            </w:r>
            <w:r>
              <w:softHyphen/>
            </w:r>
            <w:r w:rsidRPr="003C5FCA">
              <w:t>läggande ska in</w:t>
            </w:r>
            <w:r w:rsidRPr="003C5FCA">
              <w:softHyphen/>
              <w:t>nehålla uppgifter om de åtgär</w:t>
            </w:r>
            <w:r w:rsidRPr="003C5FCA">
              <w:softHyphen/>
              <w:t>der som Livsmedels</w:t>
            </w:r>
            <w:r>
              <w:softHyphen/>
            </w:r>
            <w:r w:rsidRPr="003C5FCA">
              <w:t>verket an</w:t>
            </w:r>
            <w:r w:rsidRPr="003C5FCA">
              <w:softHyphen/>
              <w:t>ser nödvändiga för att bristen ska kunna avhjälpas.</w:t>
            </w:r>
          </w:p>
        </w:tc>
        <w:tc>
          <w:tcPr>
            <w:tcW w:w="2500" w:type="pct"/>
            <w:shd w:val="clear" w:color="auto" w:fill="auto"/>
            <w:tcMar>
              <w:right w:w="0" w:type="dxa"/>
            </w:tcMar>
          </w:tcPr>
          <w:p w14:paraId="1766A6EC" w14:textId="77777777" w:rsidR="00F71CC6" w:rsidRDefault="00AB307F" w:rsidP="00F71CC6">
            <w:pPr>
              <w:pStyle w:val="Brdtextmedindrag"/>
            </w:pPr>
            <w:r w:rsidRPr="003C5FCA">
              <w:t xml:space="preserve">Om en kommun inte fullgör de skyldigheter som följer av dess </w:t>
            </w:r>
            <w:r w:rsidRPr="003C5FCA">
              <w:rPr>
                <w:i/>
              </w:rPr>
              <w:t>uppdrag att utföra offentlig kontroll eller annan offentlig verksamhet</w:t>
            </w:r>
            <w:r w:rsidRPr="003C5FCA">
              <w:rPr>
                <w:color w:val="FF0000"/>
              </w:rPr>
              <w:t xml:space="preserve"> </w:t>
            </w:r>
            <w:r w:rsidRPr="003C5FCA">
              <w:t>får Livsmedels</w:t>
            </w:r>
            <w:r>
              <w:softHyphen/>
            </w:r>
            <w:r w:rsidRPr="003C5FCA">
              <w:t>verket förelägga kommunen att avhjälpa bristen. Ett sådant föreläggande ska innehålla upp</w:t>
            </w:r>
            <w:r w:rsidRPr="003C5FCA">
              <w:softHyphen/>
              <w:t>gifter om de åtgärder som Livs</w:t>
            </w:r>
            <w:r w:rsidRPr="003C5FCA">
              <w:softHyphen/>
              <w:t>medelsverket anser nödvändiga för att bristen ska kunna avhjäl</w:t>
            </w:r>
            <w:r w:rsidRPr="003C5FCA">
              <w:softHyphen/>
              <w:t>pas</w:t>
            </w:r>
            <w:r>
              <w:t>.</w:t>
            </w:r>
          </w:p>
        </w:tc>
      </w:tr>
    </w:tbl>
    <w:p w14:paraId="20C725D3"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698D43C" w14:textId="77777777" w:rsidTr="00F71CC6">
        <w:tc>
          <w:tcPr>
            <w:tcW w:w="2500" w:type="pct"/>
            <w:shd w:val="clear" w:color="auto" w:fill="auto"/>
            <w:tcMar>
              <w:left w:w="0" w:type="dxa"/>
            </w:tcMar>
          </w:tcPr>
          <w:p w14:paraId="1302DACF" w14:textId="77777777" w:rsidR="00F71CC6" w:rsidRDefault="00F71CC6" w:rsidP="00F71CC6">
            <w:pPr>
              <w:pStyle w:val="Brdtextmedindrag"/>
            </w:pPr>
          </w:p>
        </w:tc>
        <w:tc>
          <w:tcPr>
            <w:tcW w:w="2500" w:type="pct"/>
            <w:shd w:val="clear" w:color="auto" w:fill="auto"/>
            <w:tcMar>
              <w:right w:w="0" w:type="dxa"/>
            </w:tcMar>
          </w:tcPr>
          <w:p w14:paraId="6F90F1CA" w14:textId="77777777" w:rsidR="00F71CC6" w:rsidRPr="00154F6A" w:rsidRDefault="00AB307F" w:rsidP="00F71CC6">
            <w:pPr>
              <w:pStyle w:val="Rubrik5utannumrering"/>
              <w:rPr>
                <w:b/>
                <w:bCs/>
              </w:rPr>
            </w:pPr>
            <w:r w:rsidRPr="00154F6A">
              <w:rPr>
                <w:b/>
                <w:bCs/>
              </w:rPr>
              <w:t>Rapporteringssystem för överträdelser</w:t>
            </w:r>
          </w:p>
        </w:tc>
      </w:tr>
      <w:tr w:rsidR="00F71CC6" w14:paraId="563CA917" w14:textId="77777777" w:rsidTr="00F71CC6">
        <w:tblPrEx>
          <w:tblLook w:val="0000" w:firstRow="0" w:lastRow="0" w:firstColumn="0" w:lastColumn="0" w:noHBand="0" w:noVBand="0"/>
        </w:tblPrEx>
        <w:tc>
          <w:tcPr>
            <w:tcW w:w="2500" w:type="pct"/>
            <w:shd w:val="clear" w:color="auto" w:fill="auto"/>
            <w:tcMar>
              <w:left w:w="0" w:type="dxa"/>
            </w:tcMar>
          </w:tcPr>
          <w:p w14:paraId="5012D365" w14:textId="77777777" w:rsidR="00F71CC6" w:rsidRDefault="00F71CC6" w:rsidP="00F71CC6">
            <w:pPr>
              <w:pStyle w:val="Brdtextmedindrag"/>
            </w:pPr>
          </w:p>
        </w:tc>
        <w:tc>
          <w:tcPr>
            <w:tcW w:w="2500" w:type="pct"/>
            <w:shd w:val="clear" w:color="auto" w:fill="auto"/>
            <w:tcMar>
              <w:right w:w="0" w:type="dxa"/>
            </w:tcMar>
          </w:tcPr>
          <w:p w14:paraId="7D449C1C" w14:textId="77777777" w:rsidR="00F71CC6" w:rsidRDefault="00F71CC6" w:rsidP="00F71CC6">
            <w:pPr>
              <w:pStyle w:val="Brdtext"/>
              <w:rPr>
                <w:i/>
              </w:rPr>
            </w:pPr>
          </w:p>
          <w:p w14:paraId="4C25D6E2" w14:textId="77777777" w:rsidR="00F71CC6" w:rsidRDefault="00AB307F" w:rsidP="00F71CC6">
            <w:pPr>
              <w:pStyle w:val="Brdtext"/>
              <w:rPr>
                <w:i/>
              </w:rPr>
            </w:pPr>
            <w:r>
              <w:rPr>
                <w:i/>
              </w:rPr>
              <w:t xml:space="preserve">12 a </w:t>
            </w:r>
            <w:r w:rsidRPr="00574282">
              <w:rPr>
                <w:i/>
              </w:rPr>
              <w:t>§</w:t>
            </w:r>
          </w:p>
          <w:p w14:paraId="62B1678D" w14:textId="77777777" w:rsidR="00F71CC6" w:rsidRPr="003A77D0" w:rsidRDefault="00AB307F" w:rsidP="00F71CC6">
            <w:pPr>
              <w:pStyle w:val="Brdtextmedindrag"/>
              <w:rPr>
                <w:i/>
                <w:iCs/>
              </w:rPr>
            </w:pPr>
            <w:r w:rsidRPr="003A77D0">
              <w:rPr>
                <w:i/>
                <w:iCs/>
              </w:rPr>
              <w:t>En kontrollmyndighet ska ha ett ändamålsenligt rapporterings</w:t>
            </w:r>
            <w:r w:rsidRPr="003A77D0">
              <w:rPr>
                <w:i/>
                <w:iCs/>
              </w:rPr>
              <w:softHyphen/>
              <w:t>system för den som vill anmäla misstänkta överträdelser av för</w:t>
            </w:r>
            <w:r w:rsidRPr="003A77D0">
              <w:rPr>
                <w:i/>
                <w:iCs/>
              </w:rPr>
              <w:softHyphen/>
              <w:t>ordning (EU) 2017/625.</w:t>
            </w:r>
          </w:p>
          <w:p w14:paraId="4ADE890E" w14:textId="77777777" w:rsidR="00F71CC6" w:rsidRPr="00574282" w:rsidRDefault="00AB307F" w:rsidP="00F71CC6">
            <w:pPr>
              <w:pStyle w:val="Brdtextmedindrag"/>
            </w:pPr>
            <w:r w:rsidRPr="003A77D0">
              <w:rPr>
                <w:i/>
                <w:iCs/>
              </w:rPr>
              <w:t>Regeringen eller den myndig</w:t>
            </w:r>
            <w:r w:rsidRPr="003A77D0">
              <w:rPr>
                <w:i/>
                <w:iCs/>
              </w:rPr>
              <w:softHyphen/>
              <w:t>het som regeringen bestämmer får meddela föreskrifter om sådana rapporteringssystem.</w:t>
            </w:r>
          </w:p>
        </w:tc>
      </w:tr>
    </w:tbl>
    <w:p w14:paraId="702FAA60" w14:textId="0B0C6448" w:rsidR="00F71CC6" w:rsidRDefault="00AB307F" w:rsidP="00F71CC6">
      <w:pPr>
        <w:pStyle w:val="Brdtextmedindrag"/>
      </w:pPr>
      <w:r>
        <w:br w:type="page"/>
      </w:r>
    </w:p>
    <w:p w14:paraId="756FD3CD" w14:textId="77777777" w:rsidR="00F71CC6" w:rsidRDefault="00F71CC6" w:rsidP="00F71CC6">
      <w:pPr>
        <w:pStyle w:val="Brdtextmedindrag"/>
      </w:pPr>
    </w:p>
    <w:p w14:paraId="6FA8089A" w14:textId="77777777" w:rsidR="00F71CC6" w:rsidRDefault="00AB307F" w:rsidP="00F71CC6">
      <w:pPr>
        <w:pStyle w:val="Brdtext"/>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0FADB1D" w14:textId="77777777" w:rsidTr="00F71CC6">
        <w:tc>
          <w:tcPr>
            <w:tcW w:w="2500" w:type="pct"/>
            <w:shd w:val="clear" w:color="auto" w:fill="auto"/>
            <w:tcMar>
              <w:left w:w="0" w:type="dxa"/>
            </w:tcMar>
          </w:tcPr>
          <w:p w14:paraId="1C5EF329" w14:textId="77777777" w:rsidR="00F71CC6" w:rsidRPr="00DD3EC3" w:rsidRDefault="00AB307F" w:rsidP="00F71CC6">
            <w:pPr>
              <w:pStyle w:val="Brdtextmedindrag"/>
            </w:pPr>
            <w:r w:rsidRPr="00DD3EC3">
              <w:t>Regeringen eller den myn</w:t>
            </w:r>
            <w:r w:rsidRPr="00DD3EC3">
              <w:softHyphen/>
              <w:t>dighet som regeringen bestäm</w:t>
            </w:r>
            <w:r w:rsidRPr="00DD3EC3">
              <w:softHyphen/>
              <w:t>mer får meddela föreskrifter om skyldighet att betala avgift för</w:t>
            </w:r>
          </w:p>
          <w:p w14:paraId="01A31F13" w14:textId="77777777" w:rsidR="00F71CC6" w:rsidRPr="00DD3EC3" w:rsidRDefault="00AB307F" w:rsidP="00F71CC6">
            <w:pPr>
              <w:pStyle w:val="Brdtextmedindrag"/>
              <w:rPr>
                <w:i/>
                <w:iCs/>
              </w:rPr>
            </w:pPr>
            <w:r w:rsidRPr="00DD3EC3">
              <w:rPr>
                <w:i/>
                <w:iCs/>
              </w:rPr>
              <w:t>1. kontroll som avses i 2 §, och</w:t>
            </w:r>
          </w:p>
          <w:p w14:paraId="69EBD1B3" w14:textId="77777777" w:rsidR="00F71CC6" w:rsidRDefault="00AB307F" w:rsidP="00F71CC6">
            <w:pPr>
              <w:pStyle w:val="Brdtextmedindrag"/>
            </w:pPr>
            <w:r w:rsidRPr="00DD3EC3">
              <w:rPr>
                <w:i/>
                <w:iCs/>
              </w:rPr>
              <w:t>2. prövning av ärenden en</w:t>
            </w:r>
            <w:r w:rsidRPr="00DD3EC3">
              <w:rPr>
                <w:i/>
                <w:iCs/>
              </w:rPr>
              <w:softHyphen/>
              <w:t>ligt de EU-förordningar som anges i 1 §, denna lag eller de föreskrifter som har meddelats med stöd av lagen</w:t>
            </w:r>
            <w:r w:rsidRPr="00DD3EC3">
              <w:t>.</w:t>
            </w:r>
          </w:p>
        </w:tc>
        <w:tc>
          <w:tcPr>
            <w:tcW w:w="2500" w:type="pct"/>
            <w:shd w:val="clear" w:color="auto" w:fill="auto"/>
            <w:tcMar>
              <w:right w:w="0" w:type="dxa"/>
            </w:tcMar>
          </w:tcPr>
          <w:p w14:paraId="16D8A9E8" w14:textId="2E57DF2B" w:rsidR="00F71CC6" w:rsidRPr="00D25EC6" w:rsidRDefault="00AB307F" w:rsidP="00F71CC6">
            <w:pPr>
              <w:pStyle w:val="Brdtextmedindrag"/>
            </w:pPr>
            <w:r w:rsidRPr="00D25EC6">
              <w:t>Regeringen eller den myn</w:t>
            </w:r>
            <w:r w:rsidRPr="00D25EC6">
              <w:softHyphen/>
              <w:t>dighet som regeringen bestäm</w:t>
            </w:r>
            <w:r w:rsidRPr="00D25EC6">
              <w:softHyphen/>
              <w:t xml:space="preserve">mer får meddela föreskrifter om skyldighet att betala avgift för </w:t>
            </w:r>
            <w:r w:rsidRPr="00D25EC6">
              <w:rPr>
                <w:i/>
              </w:rPr>
              <w:t>offentlig kontroll och annan offentlig verksamhet</w:t>
            </w:r>
            <w:r>
              <w:rPr>
                <w:i/>
              </w:rPr>
              <w:t>.</w:t>
            </w:r>
          </w:p>
        </w:tc>
      </w:tr>
      <w:tr w:rsidR="00F71CC6" w14:paraId="64780199" w14:textId="77777777" w:rsidTr="00F71CC6">
        <w:tc>
          <w:tcPr>
            <w:tcW w:w="5000" w:type="pct"/>
            <w:gridSpan w:val="2"/>
            <w:shd w:val="clear" w:color="auto" w:fill="auto"/>
            <w:tcMar>
              <w:left w:w="0" w:type="dxa"/>
            </w:tcMar>
          </w:tcPr>
          <w:p w14:paraId="02B492FF" w14:textId="77777777" w:rsidR="00F71CC6" w:rsidRPr="002D2A48" w:rsidRDefault="00AB307F" w:rsidP="00F71CC6">
            <w:pPr>
              <w:pStyle w:val="Brdtextmedindrag"/>
            </w:pPr>
            <w:r w:rsidRPr="002D2A48">
              <w:t>Regeringen meddelar föreskrifter om de avgifter som tas ut av statliga förvaltningsmyndigheter.</w:t>
            </w:r>
          </w:p>
        </w:tc>
      </w:tr>
    </w:tbl>
    <w:p w14:paraId="6AE236EE" w14:textId="77777777" w:rsidR="00F71CC6" w:rsidRDefault="00F71CC6" w:rsidP="00F71CC6">
      <w:pPr>
        <w:pStyle w:val="Brdtextmedindrag"/>
      </w:pPr>
    </w:p>
    <w:p w14:paraId="03622BF8" w14:textId="77777777" w:rsidR="00F71CC6" w:rsidRDefault="00AB307F" w:rsidP="00F71CC6">
      <w:pPr>
        <w:pStyle w:val="Brdtext"/>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FBCC5B0" w14:textId="77777777" w:rsidTr="00F71CC6">
        <w:tc>
          <w:tcPr>
            <w:tcW w:w="2500" w:type="pct"/>
            <w:shd w:val="clear" w:color="auto" w:fill="auto"/>
            <w:tcMar>
              <w:left w:w="0" w:type="dxa"/>
            </w:tcMar>
          </w:tcPr>
          <w:p w14:paraId="683D84F6" w14:textId="68C01BD9" w:rsidR="00F71CC6" w:rsidRPr="002D2A48" w:rsidRDefault="00AB307F" w:rsidP="00F71CC6">
            <w:pPr>
              <w:pStyle w:val="Brdtextmedindrag"/>
            </w:pPr>
            <w:r w:rsidRPr="002D2A48">
              <w:t>Regeringen eller den myn</w:t>
            </w:r>
            <w:r w:rsidRPr="002D2A48">
              <w:softHyphen/>
              <w:t>dighet som regeringen bestäm</w:t>
            </w:r>
            <w:r w:rsidRPr="002D2A48">
              <w:softHyphen/>
              <w:t>mer får meddela föreskrifter om skyldighet för ett kontroll</w:t>
            </w:r>
            <w:r w:rsidRPr="002D2A48">
              <w:softHyphen/>
              <w:t xml:space="preserve">organ att ta ut avgifter för </w:t>
            </w:r>
            <w:r w:rsidRPr="002D2A48">
              <w:rPr>
                <w:i/>
              </w:rPr>
              <w:t xml:space="preserve">sådan </w:t>
            </w:r>
            <w:r w:rsidRPr="002D2A48">
              <w:t>kontroll och</w:t>
            </w:r>
            <w:r w:rsidRPr="002D2A48">
              <w:rPr>
                <w:i/>
              </w:rPr>
              <w:t xml:space="preserve"> </w:t>
            </w:r>
            <w:r w:rsidRPr="002D2A48">
              <w:t>prövning</w:t>
            </w:r>
            <w:r w:rsidRPr="002D2A48">
              <w:rPr>
                <w:i/>
              </w:rPr>
              <w:t xml:space="preserve"> som av</w:t>
            </w:r>
            <w:r w:rsidRPr="002D2A48">
              <w:rPr>
                <w:i/>
              </w:rPr>
              <w:softHyphen/>
              <w:t>ses i 16 § första stycket</w:t>
            </w:r>
            <w:r w:rsidRPr="002D2A48">
              <w:t xml:space="preserve"> samt föreskrifter om </w:t>
            </w:r>
            <w:r w:rsidRPr="002D2A48">
              <w:rPr>
                <w:i/>
              </w:rPr>
              <w:t>grunderna för beräkning av avgifternas stor</w:t>
            </w:r>
            <w:r w:rsidRPr="002D2A48">
              <w:rPr>
                <w:i/>
              </w:rPr>
              <w:softHyphen/>
              <w:t>lek</w:t>
            </w:r>
            <w:r>
              <w:rPr>
                <w:i/>
              </w:rPr>
              <w:t>.</w:t>
            </w:r>
          </w:p>
        </w:tc>
        <w:tc>
          <w:tcPr>
            <w:tcW w:w="2500" w:type="pct"/>
            <w:shd w:val="clear" w:color="auto" w:fill="auto"/>
            <w:tcMar>
              <w:right w:w="0" w:type="dxa"/>
            </w:tcMar>
          </w:tcPr>
          <w:p w14:paraId="1B22B03B" w14:textId="6C63387A" w:rsidR="00F71CC6" w:rsidRPr="002D2A48" w:rsidRDefault="00AB307F" w:rsidP="00F71CC6">
            <w:pPr>
              <w:overflowPunct w:val="0"/>
              <w:autoSpaceDE w:val="0"/>
              <w:autoSpaceDN w:val="0"/>
              <w:adjustRightInd w:val="0"/>
              <w:spacing w:after="0" w:line="240" w:lineRule="auto"/>
              <w:ind w:firstLine="331"/>
              <w:jc w:val="both"/>
              <w:textAlignment w:val="baseline"/>
              <w:rPr>
                <w:rFonts w:ascii="Times New Roman" w:hAnsi="Times New Roman"/>
                <w:sz w:val="20"/>
              </w:rPr>
            </w:pPr>
            <w:r w:rsidRPr="002D2A48">
              <w:rPr>
                <w:rFonts w:ascii="Times New Roman" w:hAnsi="Times New Roman"/>
                <w:sz w:val="20"/>
              </w:rPr>
              <w:t>Regeringen eller den myn</w:t>
            </w:r>
            <w:r w:rsidRPr="002D2A48">
              <w:rPr>
                <w:rFonts w:ascii="Times New Roman" w:hAnsi="Times New Roman"/>
                <w:sz w:val="20"/>
              </w:rPr>
              <w:softHyphen/>
              <w:t>dig</w:t>
            </w:r>
            <w:r>
              <w:rPr>
                <w:rFonts w:ascii="Times New Roman" w:hAnsi="Times New Roman"/>
                <w:sz w:val="20"/>
              </w:rPr>
              <w:softHyphen/>
            </w:r>
            <w:r w:rsidRPr="002D2A48">
              <w:rPr>
                <w:rFonts w:ascii="Times New Roman" w:hAnsi="Times New Roman"/>
                <w:sz w:val="20"/>
              </w:rPr>
              <w:t>het som regeringen bestäm</w:t>
            </w:r>
            <w:r w:rsidRPr="002D2A48">
              <w:rPr>
                <w:rFonts w:ascii="Times New Roman" w:hAnsi="Times New Roman"/>
                <w:sz w:val="20"/>
              </w:rPr>
              <w:softHyphen/>
              <w:t>mer får meddela föreskrifter om</w:t>
            </w:r>
          </w:p>
          <w:p w14:paraId="1CCF7943" w14:textId="289B427B" w:rsidR="00F71CC6" w:rsidRPr="002D2A48" w:rsidRDefault="00AB307F" w:rsidP="00F71CC6">
            <w:pPr>
              <w:pStyle w:val="Brdtextmedindrag"/>
              <w:rPr>
                <w:i/>
              </w:rPr>
            </w:pPr>
            <w:r w:rsidRPr="002D2A48">
              <w:rPr>
                <w:i/>
              </w:rPr>
              <w:t>1.</w:t>
            </w:r>
            <w:r>
              <w:rPr>
                <w:i/>
              </w:rPr>
              <w:t> </w:t>
            </w:r>
            <w:r w:rsidRPr="002D2A48">
              <w:t>skyldighet för ett kontroll</w:t>
            </w:r>
            <w:r>
              <w:softHyphen/>
            </w:r>
            <w:r w:rsidRPr="002D2A48">
              <w:t xml:space="preserve">organ att ta ut avgifter för </w:t>
            </w:r>
            <w:r w:rsidRPr="002D2A48">
              <w:rPr>
                <w:i/>
              </w:rPr>
              <w:t>offentlig</w:t>
            </w:r>
            <w:r w:rsidRPr="002D2A48">
              <w:t xml:space="preserve"> kontroll och </w:t>
            </w:r>
            <w:r w:rsidRPr="002D2A48">
              <w:rPr>
                <w:i/>
              </w:rPr>
              <w:t>annan offentlig verk</w:t>
            </w:r>
            <w:r>
              <w:rPr>
                <w:i/>
              </w:rPr>
              <w:softHyphen/>
            </w:r>
            <w:r w:rsidRPr="002D2A48">
              <w:rPr>
                <w:i/>
              </w:rPr>
              <w:t xml:space="preserve">samhet, </w:t>
            </w:r>
          </w:p>
          <w:p w14:paraId="5E6BD129" w14:textId="77777777" w:rsidR="00F71CC6" w:rsidRPr="002D2A48" w:rsidRDefault="00AB307F" w:rsidP="00F71CC6">
            <w:pPr>
              <w:pStyle w:val="Brdtextmedindrag"/>
              <w:rPr>
                <w:i/>
                <w:iCs/>
              </w:rPr>
            </w:pPr>
            <w:r w:rsidRPr="002D2A48">
              <w:rPr>
                <w:i/>
                <w:iCs/>
              </w:rPr>
              <w:t xml:space="preserve">2. betalningen av avgifterna, och </w:t>
            </w:r>
          </w:p>
          <w:p w14:paraId="6943F938" w14:textId="77777777" w:rsidR="00F71CC6" w:rsidRPr="002D2A48" w:rsidRDefault="00AB307F" w:rsidP="00F71CC6">
            <w:pPr>
              <w:pStyle w:val="Brdtextmedindrag"/>
            </w:pPr>
            <w:r w:rsidRPr="002D2A48">
              <w:rPr>
                <w:i/>
                <w:iCs/>
              </w:rPr>
              <w:t>3. grunderna för hur avgift</w:t>
            </w:r>
            <w:r w:rsidRPr="002D2A48">
              <w:rPr>
                <w:i/>
                <w:iCs/>
              </w:rPr>
              <w:softHyphen/>
              <w:t>erna ska beräknas</w:t>
            </w:r>
            <w:r w:rsidRPr="002D2A48">
              <w:t>.</w:t>
            </w:r>
          </w:p>
        </w:tc>
      </w:tr>
    </w:tbl>
    <w:p w14:paraId="37F8E3CE" w14:textId="77777777" w:rsidR="00F71CC6" w:rsidRDefault="00F71CC6" w:rsidP="00F71CC6">
      <w:pPr>
        <w:pStyle w:val="Brdtextmedindrag"/>
      </w:pPr>
    </w:p>
    <w:p w14:paraId="62481AD8" w14:textId="77777777" w:rsidR="00F71CC6" w:rsidRDefault="00AB307F" w:rsidP="00F71CC6">
      <w:pPr>
        <w:pStyle w:val="Brdtext"/>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98D399C" w14:textId="77777777" w:rsidTr="00F71CC6">
        <w:tc>
          <w:tcPr>
            <w:tcW w:w="2500" w:type="pct"/>
            <w:shd w:val="clear" w:color="auto" w:fill="auto"/>
            <w:tcMar>
              <w:left w:w="0" w:type="dxa"/>
            </w:tcMar>
          </w:tcPr>
          <w:p w14:paraId="033AB57A" w14:textId="591F883D" w:rsidR="00F71CC6" w:rsidRPr="002D2A48" w:rsidRDefault="00AB307F" w:rsidP="00F71CC6">
            <w:pPr>
              <w:pStyle w:val="Brdtextmedindrag"/>
            </w:pPr>
            <w:r w:rsidRPr="002D2A48">
              <w:t xml:space="preserve">Regeringen får meddela föreskrifter om skyldighet för en kommun att ta ut avgifter för </w:t>
            </w:r>
            <w:r w:rsidRPr="002D2A48">
              <w:rPr>
                <w:i/>
              </w:rPr>
              <w:t xml:space="preserve">sådan kontroll </w:t>
            </w:r>
            <w:r w:rsidRPr="002D2A48">
              <w:t>och</w:t>
            </w:r>
            <w:r w:rsidRPr="002D2A48">
              <w:rPr>
                <w:i/>
              </w:rPr>
              <w:t xml:space="preserve"> </w:t>
            </w:r>
            <w:r w:rsidRPr="002D2A48">
              <w:t>prövning</w:t>
            </w:r>
            <w:r w:rsidRPr="002D2A48">
              <w:rPr>
                <w:i/>
              </w:rPr>
              <w:t xml:space="preserve"> som avses i 16 § första stycket.</w:t>
            </w:r>
          </w:p>
        </w:tc>
        <w:tc>
          <w:tcPr>
            <w:tcW w:w="2500" w:type="pct"/>
            <w:shd w:val="clear" w:color="auto" w:fill="auto"/>
            <w:tcMar>
              <w:right w:w="0" w:type="dxa"/>
            </w:tcMar>
          </w:tcPr>
          <w:p w14:paraId="7E50B719" w14:textId="77777777" w:rsidR="00F71CC6" w:rsidRPr="002D2A48" w:rsidRDefault="00AB307F" w:rsidP="00F71CC6">
            <w:pPr>
              <w:pStyle w:val="Brdtextmedindrag"/>
            </w:pPr>
            <w:r w:rsidRPr="002D2A48">
              <w:t xml:space="preserve">Regeringen får meddela föreskrifter om skyldighet för en kommun att ta ut avgifter för </w:t>
            </w:r>
            <w:r w:rsidRPr="002D2A48">
              <w:rPr>
                <w:i/>
              </w:rPr>
              <w:t>offentlig</w:t>
            </w:r>
            <w:r w:rsidRPr="002D2A48">
              <w:t xml:space="preserve"> kontroll och</w:t>
            </w:r>
            <w:r w:rsidRPr="002D2A48">
              <w:rPr>
                <w:i/>
              </w:rPr>
              <w:t xml:space="preserve"> annan offentlig verksamhet</w:t>
            </w:r>
            <w:r>
              <w:rPr>
                <w:i/>
              </w:rPr>
              <w:t>.</w:t>
            </w:r>
          </w:p>
        </w:tc>
      </w:tr>
    </w:tbl>
    <w:p w14:paraId="39E80C6F" w14:textId="77777777" w:rsidR="00F71CC6" w:rsidRDefault="00F71CC6" w:rsidP="00F71CC6">
      <w:pPr>
        <w:pStyle w:val="Brdtextmedindrag"/>
      </w:pPr>
    </w:p>
    <w:p w14:paraId="1631D46B" w14:textId="77777777" w:rsidR="00F71CC6" w:rsidRDefault="00AB307F" w:rsidP="00F71CC6">
      <w:pPr>
        <w:pStyle w:val="Brdtext"/>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3BD9A49" w14:textId="77777777" w:rsidTr="00F71CC6">
        <w:tc>
          <w:tcPr>
            <w:tcW w:w="2500" w:type="pct"/>
            <w:shd w:val="clear" w:color="auto" w:fill="auto"/>
            <w:tcMar>
              <w:left w:w="0" w:type="dxa"/>
            </w:tcMar>
          </w:tcPr>
          <w:p w14:paraId="10AEDB66" w14:textId="77777777" w:rsidR="00F71CC6" w:rsidRDefault="00AB307F" w:rsidP="00F71CC6">
            <w:pPr>
              <w:pStyle w:val="Brdtextmedindrag"/>
            </w:pPr>
            <w:r w:rsidRPr="002A69F0">
              <w:rPr>
                <w:i/>
              </w:rPr>
              <w:t>Någon sanktionsavgift får inte beslutas</w:t>
            </w:r>
            <w:r w:rsidRPr="005E69C6">
              <w:t xml:space="preserve"> för en </w:t>
            </w:r>
            <w:r w:rsidRPr="002A69F0">
              <w:rPr>
                <w:i/>
              </w:rPr>
              <w:t>gärning som omfattas av ett vitesföre</w:t>
            </w:r>
            <w:r w:rsidRPr="002A69F0">
              <w:rPr>
                <w:i/>
              </w:rPr>
              <w:softHyphen/>
              <w:t>läggande</w:t>
            </w:r>
            <w:r>
              <w:rPr>
                <w:i/>
              </w:rPr>
              <w:t>.</w:t>
            </w:r>
          </w:p>
        </w:tc>
        <w:tc>
          <w:tcPr>
            <w:tcW w:w="2500" w:type="pct"/>
            <w:shd w:val="clear" w:color="auto" w:fill="auto"/>
            <w:tcMar>
              <w:right w:w="0" w:type="dxa"/>
            </w:tcMar>
          </w:tcPr>
          <w:p w14:paraId="1F239952" w14:textId="77777777" w:rsidR="00F71CC6" w:rsidRDefault="00AB307F" w:rsidP="00F71CC6">
            <w:pPr>
              <w:pStyle w:val="Brdtextmedindrag"/>
            </w:pPr>
            <w:r w:rsidRPr="002A69F0">
              <w:rPr>
                <w:i/>
              </w:rPr>
              <w:t>Det ska inte beslutas om sanktionsavgift</w:t>
            </w:r>
            <w:r>
              <w:t xml:space="preserve"> för en </w:t>
            </w:r>
            <w:r w:rsidRPr="002A69F0">
              <w:rPr>
                <w:i/>
              </w:rPr>
              <w:t>över</w:t>
            </w:r>
            <w:r w:rsidRPr="002A69F0">
              <w:rPr>
                <w:i/>
              </w:rPr>
              <w:softHyphen/>
              <w:t>trädelse som omfattas av ett föreläggande om vite om över</w:t>
            </w:r>
            <w:r>
              <w:rPr>
                <w:i/>
              </w:rPr>
              <w:softHyphen/>
            </w:r>
            <w:r w:rsidRPr="002A69F0">
              <w:rPr>
                <w:i/>
              </w:rPr>
              <w:t>trädelsen ligger till grund för en ansökan om utdömande av vitet</w:t>
            </w:r>
            <w:r>
              <w:rPr>
                <w:i/>
              </w:rPr>
              <w:t>.</w:t>
            </w:r>
          </w:p>
        </w:tc>
      </w:tr>
    </w:tbl>
    <w:p w14:paraId="0BD49E8A" w14:textId="77777777" w:rsidR="00F71CC6" w:rsidRDefault="00F71CC6" w:rsidP="00F71CC6">
      <w:pPr>
        <w:pStyle w:val="Brdtextmedindrag"/>
      </w:pPr>
    </w:p>
    <w:p w14:paraId="76D2DA90" w14:textId="77777777" w:rsidR="00F71CC6" w:rsidRDefault="00AB307F" w:rsidP="00F71CC6">
      <w:pPr>
        <w:pStyle w:val="Brdtext"/>
        <w:jc w:val="center"/>
      </w:pPr>
      <w:r>
        <w:t>26 §</w:t>
      </w:r>
      <w:r>
        <w:rPr>
          <w:rStyle w:val="Fotnotsreferens"/>
        </w:rPr>
        <w:footnoteReference w:id="105"/>
      </w:r>
    </w:p>
    <w:tbl>
      <w:tblPr>
        <w:tblW w:w="5000" w:type="pct"/>
        <w:tblCellMar>
          <w:left w:w="125" w:type="dxa"/>
          <w:right w:w="125" w:type="dxa"/>
        </w:tblCellMar>
        <w:tblLook w:val="0000" w:firstRow="0" w:lastRow="0" w:firstColumn="0" w:lastColumn="0" w:noHBand="0" w:noVBand="0"/>
      </w:tblPr>
      <w:tblGrid>
        <w:gridCol w:w="5897"/>
      </w:tblGrid>
      <w:tr w:rsidR="00F71CC6" w14:paraId="4D744B4E" w14:textId="77777777" w:rsidTr="00F71CC6">
        <w:tc>
          <w:tcPr>
            <w:tcW w:w="5000" w:type="pct"/>
            <w:shd w:val="clear" w:color="auto" w:fill="auto"/>
            <w:tcMar>
              <w:left w:w="0" w:type="dxa"/>
            </w:tcMar>
          </w:tcPr>
          <w:p w14:paraId="1217BCA1" w14:textId="77777777" w:rsidR="00F71CC6" w:rsidRPr="002D2A48" w:rsidRDefault="00AB307F" w:rsidP="00F71CC6">
            <w:pPr>
              <w:pStyle w:val="Brdtextmedindrag"/>
            </w:pPr>
            <w:r w:rsidRPr="002D2A48">
              <w:t>Regeringen eller den myndighet som regeringen bestämmer får meddela föreskrifter om</w:t>
            </w:r>
          </w:p>
          <w:p w14:paraId="33AC18C6" w14:textId="77777777" w:rsidR="00F71CC6" w:rsidRPr="002D2A48" w:rsidRDefault="00AB307F" w:rsidP="00F71CC6">
            <w:pPr>
              <w:pStyle w:val="Brdtextmedindrag"/>
            </w:pPr>
            <w:r w:rsidRPr="002D2A48">
              <w:t>1. undantag från de EU-förordningar som anges i 1 §,</w:t>
            </w:r>
          </w:p>
          <w:p w14:paraId="6C3F24D1" w14:textId="77777777" w:rsidR="00F71CC6" w:rsidRDefault="00AB307F" w:rsidP="00F71CC6">
            <w:pPr>
              <w:pStyle w:val="Brdtextmedindrag"/>
            </w:pPr>
            <w:r w:rsidRPr="002D2A48">
              <w:t>2. särskilda ekologiska produktionsregler</w:t>
            </w:r>
            <w:r>
              <w:t>,</w:t>
            </w:r>
          </w:p>
        </w:tc>
      </w:tr>
    </w:tbl>
    <w:p w14:paraId="0179C00A" w14:textId="77777777" w:rsidR="00F71CC6" w:rsidRDefault="00F71CC6" w:rsidP="00F71CC6">
      <w:pPr>
        <w:pStyle w:val="Brdtextmedindrag"/>
        <w:sectPr w:rsidR="00F71CC6" w:rsidSect="00F71CC6">
          <w:headerReference w:type="even" r:id="rId127"/>
          <w:headerReference w:type="default" r:id="rId128"/>
          <w:footerReference w:type="even" r:id="rId129"/>
          <w:footerReference w:type="default" r:id="rId130"/>
          <w:footerReference w:type="first" r:id="rId131"/>
          <w:footnotePr>
            <w:numRestart w:val="eachSect"/>
          </w:footnotePr>
          <w:pgSz w:w="9356" w:h="13721" w:code="9"/>
          <w:pgMar w:top="794" w:right="2438" w:bottom="1191" w:left="1021" w:header="0" w:footer="709" w:gutter="0"/>
          <w:cols w:space="708"/>
          <w:docGrid w:linePitch="360"/>
        </w:sectPr>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C722434" w14:textId="77777777" w:rsidTr="00F71CC6">
        <w:tc>
          <w:tcPr>
            <w:tcW w:w="2500" w:type="pct"/>
            <w:shd w:val="clear" w:color="auto" w:fill="auto"/>
            <w:tcMar>
              <w:left w:w="0" w:type="dxa"/>
            </w:tcMar>
          </w:tcPr>
          <w:p w14:paraId="36C8E4CC" w14:textId="77777777" w:rsidR="00F71CC6" w:rsidRPr="002D2A48" w:rsidRDefault="00AB307F" w:rsidP="00F71CC6">
            <w:pPr>
              <w:pStyle w:val="Brdtextmedindrag"/>
            </w:pPr>
            <w:r w:rsidRPr="003C5FCA">
              <w:t xml:space="preserve">3. hur </w:t>
            </w:r>
            <w:r w:rsidRPr="003C5FCA">
              <w:rPr>
                <w:i/>
              </w:rPr>
              <w:t xml:space="preserve">sådan </w:t>
            </w:r>
            <w:r w:rsidRPr="003C5FCA">
              <w:t>kontroll</w:t>
            </w:r>
            <w:r>
              <w:rPr>
                <w:i/>
              </w:rPr>
              <w:t xml:space="preserve"> som avses i 2 </w:t>
            </w:r>
            <w:r w:rsidRPr="003C5FCA">
              <w:rPr>
                <w:i/>
              </w:rPr>
              <w:t>§ första stycket</w:t>
            </w:r>
            <w:r w:rsidRPr="003C5FCA">
              <w:t xml:space="preserve"> ska bed</w:t>
            </w:r>
            <w:r w:rsidRPr="003C5FCA">
              <w:softHyphen/>
              <w:t xml:space="preserve">rivas, </w:t>
            </w:r>
            <w:r w:rsidRPr="003C5FCA">
              <w:rPr>
                <w:i/>
              </w:rPr>
              <w:t>och</w:t>
            </w:r>
          </w:p>
        </w:tc>
        <w:tc>
          <w:tcPr>
            <w:tcW w:w="2500" w:type="pct"/>
            <w:shd w:val="clear" w:color="auto" w:fill="auto"/>
          </w:tcPr>
          <w:p w14:paraId="53FE438C" w14:textId="77777777" w:rsidR="00F71CC6" w:rsidRPr="002D2A48" w:rsidRDefault="00AB307F" w:rsidP="00F71CC6">
            <w:pPr>
              <w:pStyle w:val="Brdtextmedindrag"/>
            </w:pPr>
            <w:r w:rsidRPr="003C5FCA">
              <w:t xml:space="preserve">3. hur </w:t>
            </w:r>
            <w:r w:rsidRPr="003C5FCA">
              <w:rPr>
                <w:i/>
              </w:rPr>
              <w:t>offentlig</w:t>
            </w:r>
            <w:r w:rsidRPr="003C5FCA">
              <w:t xml:space="preserve"> kontroll </w:t>
            </w:r>
            <w:r w:rsidRPr="003C5FCA">
              <w:rPr>
                <w:i/>
              </w:rPr>
              <w:t xml:space="preserve">och annan offentlig verksamhet </w:t>
            </w:r>
            <w:r w:rsidRPr="003C5FCA">
              <w:t>ska bedrivas,</w:t>
            </w:r>
          </w:p>
        </w:tc>
      </w:tr>
      <w:tr w:rsidR="00F71CC6" w14:paraId="754599D1" w14:textId="77777777" w:rsidTr="00F71CC6">
        <w:tc>
          <w:tcPr>
            <w:tcW w:w="2500" w:type="pct"/>
            <w:shd w:val="clear" w:color="auto" w:fill="auto"/>
            <w:tcMar>
              <w:left w:w="0" w:type="dxa"/>
            </w:tcMar>
          </w:tcPr>
          <w:p w14:paraId="21E3D0A2" w14:textId="77777777" w:rsidR="00F71CC6" w:rsidRPr="003C5FCA" w:rsidRDefault="00AB307F" w:rsidP="00F71CC6">
            <w:pPr>
              <w:pStyle w:val="Brdtextmedindrag"/>
            </w:pPr>
            <w:r w:rsidRPr="003C5FCA">
              <w:t>4. skyldighet för en kom</w:t>
            </w:r>
            <w:r w:rsidRPr="003C5FCA">
              <w:softHyphen/>
              <w:t>mun eller ett kontrollorgan att lämna uppgifter till en kontroll</w:t>
            </w:r>
            <w:r w:rsidRPr="003C5FCA">
              <w:softHyphen/>
              <w:t>myndighet</w:t>
            </w:r>
            <w:r>
              <w:t>.</w:t>
            </w:r>
          </w:p>
        </w:tc>
        <w:tc>
          <w:tcPr>
            <w:tcW w:w="2500" w:type="pct"/>
            <w:shd w:val="clear" w:color="auto" w:fill="auto"/>
          </w:tcPr>
          <w:p w14:paraId="3BC7A65A" w14:textId="77777777" w:rsidR="00F71CC6" w:rsidRPr="003C5FCA" w:rsidRDefault="00AB307F" w:rsidP="00F71CC6">
            <w:pPr>
              <w:pStyle w:val="Brdtextmedindrag"/>
            </w:pPr>
            <w:r>
              <w:t>4</w:t>
            </w:r>
            <w:r w:rsidRPr="003C5FCA">
              <w:t>. skyldighet för en kom</w:t>
            </w:r>
            <w:r>
              <w:softHyphen/>
            </w:r>
            <w:r w:rsidRPr="003C5FCA">
              <w:t>mun eller ett kontrollorgan att lämna uppgifter till en kontroll</w:t>
            </w:r>
            <w:r>
              <w:softHyphen/>
            </w:r>
            <w:r w:rsidRPr="003C5FCA">
              <w:t>myndighet uppgifter till en kontroll</w:t>
            </w:r>
            <w:r>
              <w:softHyphen/>
            </w:r>
            <w:r w:rsidRPr="003C5FCA">
              <w:t>myndighet</w:t>
            </w:r>
            <w:r w:rsidRPr="003C5FCA">
              <w:rPr>
                <w:i/>
              </w:rPr>
              <w:t>, och</w:t>
            </w:r>
          </w:p>
        </w:tc>
      </w:tr>
      <w:tr w:rsidR="00F71CC6" w14:paraId="3A618D27" w14:textId="77777777" w:rsidTr="00F71CC6">
        <w:tc>
          <w:tcPr>
            <w:tcW w:w="2500" w:type="pct"/>
            <w:shd w:val="clear" w:color="auto" w:fill="auto"/>
            <w:tcMar>
              <w:left w:w="0" w:type="dxa"/>
            </w:tcMar>
          </w:tcPr>
          <w:p w14:paraId="0A2ADFF0" w14:textId="77777777" w:rsidR="00F71CC6" w:rsidRPr="003C5FCA" w:rsidRDefault="00F71CC6" w:rsidP="00F71CC6">
            <w:pPr>
              <w:pStyle w:val="Brdtextmedindrag"/>
            </w:pPr>
          </w:p>
        </w:tc>
        <w:tc>
          <w:tcPr>
            <w:tcW w:w="2500" w:type="pct"/>
            <w:shd w:val="clear" w:color="auto" w:fill="auto"/>
          </w:tcPr>
          <w:p w14:paraId="29DDBB27" w14:textId="77777777" w:rsidR="00F71CC6" w:rsidRDefault="00AB307F" w:rsidP="00F71CC6">
            <w:pPr>
              <w:pStyle w:val="Brdtextmedindrag"/>
            </w:pPr>
            <w:r w:rsidRPr="003C5FCA">
              <w:rPr>
                <w:i/>
              </w:rPr>
              <w:t>5. skyldighet för ekologiska aktörer att lämna uppgifter om sin verksamhet till en kontroll</w:t>
            </w:r>
            <w:r>
              <w:rPr>
                <w:i/>
              </w:rPr>
              <w:softHyphen/>
            </w:r>
            <w:r w:rsidRPr="003C5FCA">
              <w:rPr>
                <w:i/>
              </w:rPr>
              <w:t>myndighet eller ett kontroll</w:t>
            </w:r>
            <w:r>
              <w:rPr>
                <w:i/>
              </w:rPr>
              <w:softHyphen/>
            </w:r>
            <w:r w:rsidRPr="003C5FCA">
              <w:rPr>
                <w:i/>
              </w:rPr>
              <w:t>organ</w:t>
            </w:r>
            <w:r>
              <w:rPr>
                <w:i/>
              </w:rPr>
              <w:t>.</w:t>
            </w:r>
          </w:p>
        </w:tc>
      </w:tr>
      <w:tr w:rsidR="00F71CC6" w14:paraId="43F4D46B" w14:textId="77777777" w:rsidTr="00F71CC6">
        <w:tc>
          <w:tcPr>
            <w:tcW w:w="5000" w:type="pct"/>
            <w:gridSpan w:val="2"/>
            <w:shd w:val="clear" w:color="auto" w:fill="auto"/>
            <w:tcMar>
              <w:left w:w="0" w:type="dxa"/>
            </w:tcMar>
          </w:tcPr>
          <w:p w14:paraId="4B70DDAB" w14:textId="77777777" w:rsidR="00F71CC6" w:rsidRPr="003C5FCA" w:rsidRDefault="00AB307F" w:rsidP="00F71CC6">
            <w:pPr>
              <w:pStyle w:val="Brdtextmedindrag"/>
              <w:rPr>
                <w:i/>
              </w:rPr>
            </w:pPr>
            <w:r w:rsidRPr="003C5FCA">
              <w:t>Regeringen får meddela föreskrifter om skyldighet för ett kon</w:t>
            </w:r>
            <w:r>
              <w:softHyphen/>
            </w:r>
            <w:r w:rsidRPr="003C5FCA">
              <w:t>trollorgan att offentliggöra uppgifter om ekologiska aktörer</w:t>
            </w:r>
            <w:r>
              <w:t>.</w:t>
            </w:r>
          </w:p>
        </w:tc>
      </w:tr>
    </w:tbl>
    <w:p w14:paraId="2285EAE9" w14:textId="77777777" w:rsidR="00F71CC6" w:rsidRDefault="00F71CC6" w:rsidP="00F71CC6">
      <w:pPr>
        <w:pStyle w:val="Brdtextmedindrag"/>
      </w:pPr>
    </w:p>
    <w:p w14:paraId="06919E8D" w14:textId="77777777" w:rsidR="00F71CC6" w:rsidRDefault="00AB307F" w:rsidP="00F71CC6">
      <w:pPr>
        <w:pStyle w:val="Brdtext"/>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7BC7883" w14:textId="77777777" w:rsidTr="00F71CC6">
        <w:tc>
          <w:tcPr>
            <w:tcW w:w="5000" w:type="pct"/>
            <w:gridSpan w:val="2"/>
            <w:shd w:val="clear" w:color="auto" w:fill="auto"/>
            <w:tcMar>
              <w:left w:w="0" w:type="dxa"/>
            </w:tcMar>
          </w:tcPr>
          <w:p w14:paraId="1B7C39A7" w14:textId="77777777" w:rsidR="00F71CC6" w:rsidRDefault="00AB307F" w:rsidP="00F71CC6">
            <w:pPr>
              <w:pStyle w:val="Brdtextmedindrag"/>
            </w:pPr>
            <w:r w:rsidRPr="00B11A57">
              <w:t>Beslut av ett kontrollorgan enligt de EU-förordningar som anges i 1 § och denna lag får överklagas till länsstyrelsen i det län där kontrollorganet har sitt säte</w:t>
            </w:r>
            <w:r>
              <w:t>.</w:t>
            </w:r>
          </w:p>
        </w:tc>
      </w:tr>
      <w:tr w:rsidR="00F71CC6" w14:paraId="277278AC" w14:textId="77777777" w:rsidTr="00F71CC6">
        <w:tc>
          <w:tcPr>
            <w:tcW w:w="2500" w:type="pct"/>
            <w:shd w:val="clear" w:color="auto" w:fill="auto"/>
            <w:tcMar>
              <w:left w:w="0" w:type="dxa"/>
            </w:tcMar>
          </w:tcPr>
          <w:p w14:paraId="6467FFF2" w14:textId="77777777" w:rsidR="00F71CC6" w:rsidRPr="00B11A57" w:rsidRDefault="00F71CC6" w:rsidP="00F71CC6">
            <w:pPr>
              <w:pStyle w:val="Brdtextmedindrag"/>
            </w:pPr>
          </w:p>
        </w:tc>
        <w:tc>
          <w:tcPr>
            <w:tcW w:w="2500" w:type="pct"/>
            <w:shd w:val="clear" w:color="auto" w:fill="auto"/>
          </w:tcPr>
          <w:p w14:paraId="04D2D643" w14:textId="22E80C7F" w:rsidR="00F71CC6" w:rsidRPr="00B11A57" w:rsidRDefault="00AB307F" w:rsidP="00F71CC6">
            <w:pPr>
              <w:pStyle w:val="Brdtextmedindrag"/>
            </w:pPr>
            <w:r>
              <w:rPr>
                <w:i/>
              </w:rPr>
              <w:t>Beträffande vem som får överklaga beslut av kontrollorgan gäller 42 § förvaltningslagen.</w:t>
            </w:r>
          </w:p>
        </w:tc>
      </w:tr>
    </w:tbl>
    <w:p w14:paraId="6D8C1807" w14:textId="77777777" w:rsidR="00F71CC6" w:rsidRPr="00811E52" w:rsidRDefault="00AB307F" w:rsidP="00F71CC6">
      <w:pPr>
        <w:pStyle w:val="Slutstreck"/>
      </w:pPr>
      <w:r w:rsidRPr="00811E52">
        <w:t>                      </w:t>
      </w:r>
    </w:p>
    <w:p w14:paraId="3AA9AD4A" w14:textId="77777777" w:rsidR="00F71CC6" w:rsidRDefault="00AB307F" w:rsidP="00F71CC6">
      <w:pPr>
        <w:pStyle w:val="Brdtextmedindrag"/>
        <w:sectPr w:rsidR="00F71CC6" w:rsidSect="00155500">
          <w:headerReference w:type="even" r:id="rId132"/>
          <w:headerReference w:type="default" r:id="rId133"/>
          <w:footerReference w:type="even" r:id="rId134"/>
          <w:footerReference w:type="default" r:id="rId135"/>
          <w:footerReference w:type="first" r:id="rId136"/>
          <w:type w:val="continuous"/>
          <w:pgSz w:w="9356" w:h="13721" w:code="9"/>
          <w:pgMar w:top="794" w:right="2438" w:bottom="1191" w:left="1021" w:header="0" w:footer="709" w:gutter="0"/>
          <w:cols w:space="708"/>
          <w:docGrid w:linePitch="360"/>
        </w:sectPr>
      </w:pPr>
      <w:r>
        <w:t>Denna lag träder i kraft den 14 december 2019.</w:t>
      </w:r>
    </w:p>
    <w:p w14:paraId="3BD38150" w14:textId="77777777" w:rsidR="00F71CC6" w:rsidRDefault="00AB307F" w:rsidP="00F71CC6">
      <w:pPr>
        <w:pStyle w:val="Rubrik2utannumrering"/>
      </w:pPr>
      <w:r w:rsidRPr="003C5FCA">
        <w:t>Förslag till lag om ändring i djurskyddslagen (2018:1192</w:t>
      </w:r>
      <w:r>
        <w:t>)</w:t>
      </w:r>
    </w:p>
    <w:p w14:paraId="3C14B95F" w14:textId="77777777" w:rsidR="00F71CC6" w:rsidRPr="00F5787F" w:rsidRDefault="00AB307F" w:rsidP="00F71CC6">
      <w:pPr>
        <w:overflowPunct w:val="0"/>
        <w:autoSpaceDE w:val="0"/>
        <w:autoSpaceDN w:val="0"/>
        <w:adjustRightInd w:val="0"/>
        <w:spacing w:after="0" w:line="240" w:lineRule="auto"/>
        <w:jc w:val="both"/>
        <w:textAlignment w:val="baseline"/>
        <w:rPr>
          <w:rFonts w:ascii="Times New Roman" w:hAnsi="Times New Roman"/>
          <w:sz w:val="20"/>
        </w:rPr>
      </w:pPr>
      <w:r w:rsidRPr="00F5787F">
        <w:rPr>
          <w:rFonts w:ascii="Times New Roman" w:hAnsi="Times New Roman"/>
          <w:sz w:val="20"/>
        </w:rPr>
        <w:t>Härigenom föreskrivs i fråga om djurskyddslagen (2018:1192)</w:t>
      </w:r>
    </w:p>
    <w:p w14:paraId="02184D27" w14:textId="7097D909" w:rsidR="00F71CC6" w:rsidRPr="00F5787F" w:rsidRDefault="00AB307F" w:rsidP="00F71CC6">
      <w:pPr>
        <w:pStyle w:val="Brdtextmedindrag"/>
      </w:pPr>
      <w:r w:rsidRPr="00F5787F">
        <w:rPr>
          <w:i/>
        </w:rPr>
        <w:t>dels</w:t>
      </w:r>
      <w:r w:rsidRPr="00F5787F">
        <w:t xml:space="preserve"> att 8 kap. 1, 6–8, 11, 12, 15 och 17 §§, 11 kap</w:t>
      </w:r>
      <w:r>
        <w:t>.</w:t>
      </w:r>
      <w:r w:rsidRPr="00F5787F">
        <w:t xml:space="preserve"> 2 och 3 §§ och rubrikerna närmast före 8 kap. 1, 6–8 och 15 §§ ska ha följande lydelse,</w:t>
      </w:r>
    </w:p>
    <w:p w14:paraId="79548A43" w14:textId="77777777" w:rsidR="00F71CC6" w:rsidRDefault="00AB307F" w:rsidP="00F71CC6">
      <w:pPr>
        <w:pStyle w:val="Brdtextmedindrag"/>
      </w:pPr>
      <w:r w:rsidRPr="00F5787F">
        <w:rPr>
          <w:i/>
        </w:rPr>
        <w:t>dels</w:t>
      </w:r>
      <w:r w:rsidRPr="00F5787F">
        <w:t xml:space="preserve"> att det ska införas fem nya paragrafer, 1 kap. 4 a, 8 kap. 1 a, 5 a, 6 a, och 9 a §§ och närmast före 1 kap. 4 a, 8 kap. 1 a, 5 a, 6 a och 9 a §§ nya rubriker av följande lydelse.</w:t>
      </w:r>
    </w:p>
    <w:p w14:paraId="3B4915EB" w14:textId="7777777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E6311AA" w14:textId="77777777" w:rsidTr="00F71CC6">
        <w:tc>
          <w:tcPr>
            <w:tcW w:w="2500" w:type="pct"/>
            <w:shd w:val="clear" w:color="auto" w:fill="auto"/>
            <w:tcMar>
              <w:left w:w="0" w:type="dxa"/>
            </w:tcMar>
          </w:tcPr>
          <w:p w14:paraId="7DDAA039" w14:textId="77777777" w:rsidR="00F71CC6" w:rsidRPr="005B0E77" w:rsidRDefault="00AB307F" w:rsidP="00F71CC6">
            <w:pPr>
              <w:pStyle w:val="Brdtext"/>
              <w:rPr>
                <w:i/>
              </w:rPr>
            </w:pPr>
            <w:r w:rsidRPr="005B0E77">
              <w:rPr>
                <w:i/>
              </w:rPr>
              <w:t>Nuvarande lydelse</w:t>
            </w:r>
          </w:p>
        </w:tc>
        <w:tc>
          <w:tcPr>
            <w:tcW w:w="2500" w:type="pct"/>
            <w:shd w:val="clear" w:color="auto" w:fill="auto"/>
            <w:tcMar>
              <w:right w:w="0" w:type="dxa"/>
            </w:tcMar>
          </w:tcPr>
          <w:p w14:paraId="4741B254" w14:textId="77777777" w:rsidR="00F71CC6" w:rsidRPr="005B0E77" w:rsidRDefault="00AB307F" w:rsidP="00F71CC6">
            <w:pPr>
              <w:pStyle w:val="Brdtext"/>
              <w:rPr>
                <w:i/>
              </w:rPr>
            </w:pPr>
            <w:r w:rsidRPr="005B0E77">
              <w:rPr>
                <w:i/>
              </w:rPr>
              <w:t>Föreslagen lydelse</w:t>
            </w:r>
          </w:p>
        </w:tc>
      </w:tr>
    </w:tbl>
    <w:p w14:paraId="79A975BB" w14:textId="77777777" w:rsidR="00F71CC6" w:rsidRDefault="00AB307F" w:rsidP="00F71CC6">
      <w:pPr>
        <w:pStyle w:val="Brdtext"/>
        <w:spacing w:before="230"/>
        <w:jc w:val="center"/>
        <w:rPr>
          <w:b/>
        </w:rPr>
      </w:pPr>
      <w:r>
        <w:rPr>
          <w:b/>
        </w:rPr>
        <w:t>1 kap.</w:t>
      </w:r>
    </w:p>
    <w:p w14:paraId="75167201" w14:textId="77777777" w:rsidR="00F71CC6" w:rsidRDefault="00F71CC6" w:rsidP="00F71CC6">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B4327F2" w14:textId="77777777" w:rsidTr="00F71CC6">
        <w:tc>
          <w:tcPr>
            <w:tcW w:w="2500" w:type="pct"/>
            <w:shd w:val="clear" w:color="auto" w:fill="auto"/>
            <w:tcMar>
              <w:left w:w="0" w:type="dxa"/>
            </w:tcMar>
          </w:tcPr>
          <w:p w14:paraId="79207FEE" w14:textId="77777777" w:rsidR="00F71CC6" w:rsidRDefault="00F71CC6" w:rsidP="00F71CC6">
            <w:pPr>
              <w:pStyle w:val="Brdtextmedindrag"/>
            </w:pPr>
          </w:p>
        </w:tc>
        <w:tc>
          <w:tcPr>
            <w:tcW w:w="2500" w:type="pct"/>
            <w:shd w:val="clear" w:color="auto" w:fill="auto"/>
            <w:tcMar>
              <w:right w:w="0" w:type="dxa"/>
            </w:tcMar>
          </w:tcPr>
          <w:p w14:paraId="6ED8B921" w14:textId="77777777" w:rsidR="00F71CC6" w:rsidRPr="00F5787F" w:rsidRDefault="00AB307F" w:rsidP="00F71CC6">
            <w:pPr>
              <w:pStyle w:val="Rubrik4utannumrering"/>
              <w:rPr>
                <w:i/>
                <w:iCs/>
              </w:rPr>
            </w:pPr>
            <w:r w:rsidRPr="00F5787F">
              <w:rPr>
                <w:i/>
                <w:iCs/>
              </w:rPr>
              <w:t>Offentlig kontroll och annan offentlig verksamhet</w:t>
            </w:r>
          </w:p>
        </w:tc>
      </w:tr>
    </w:tbl>
    <w:p w14:paraId="2A601342"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8C0B79C" w14:textId="77777777" w:rsidTr="00F71CC6">
        <w:tc>
          <w:tcPr>
            <w:tcW w:w="2500" w:type="pct"/>
            <w:shd w:val="clear" w:color="auto" w:fill="auto"/>
            <w:tcMar>
              <w:left w:w="0" w:type="dxa"/>
            </w:tcMar>
          </w:tcPr>
          <w:p w14:paraId="42CF8220" w14:textId="77777777" w:rsidR="00F71CC6" w:rsidRPr="00F5787F" w:rsidRDefault="00F71CC6" w:rsidP="00F71CC6">
            <w:pPr>
              <w:pStyle w:val="Brdtextmedindrag"/>
            </w:pPr>
          </w:p>
        </w:tc>
        <w:tc>
          <w:tcPr>
            <w:tcW w:w="2500" w:type="pct"/>
            <w:shd w:val="clear" w:color="auto" w:fill="auto"/>
            <w:tcMar>
              <w:right w:w="0" w:type="dxa"/>
            </w:tcMar>
          </w:tcPr>
          <w:p w14:paraId="2DBFD37A" w14:textId="77777777" w:rsidR="00F71CC6" w:rsidRPr="00F5787F" w:rsidRDefault="00AB307F" w:rsidP="00F71CC6">
            <w:pPr>
              <w:pStyle w:val="Brdtext"/>
              <w:rPr>
                <w:i/>
              </w:rPr>
            </w:pPr>
            <w:r w:rsidRPr="00F5787F">
              <w:rPr>
                <w:i/>
              </w:rPr>
              <w:t xml:space="preserve">4 a § </w:t>
            </w:r>
          </w:p>
          <w:p w14:paraId="3320BE98" w14:textId="77777777" w:rsidR="00F71CC6" w:rsidRPr="00F5787F" w:rsidRDefault="00AB307F" w:rsidP="00F71CC6">
            <w:pPr>
              <w:pStyle w:val="Brdtextmedindrag"/>
              <w:rPr>
                <w:i/>
              </w:rPr>
            </w:pPr>
            <w:r w:rsidRPr="00F5787F">
              <w:rPr>
                <w:i/>
              </w:rPr>
              <w:t>I denna lag betyder:</w:t>
            </w:r>
          </w:p>
          <w:p w14:paraId="0A3CADCE" w14:textId="77777777" w:rsidR="00F71CC6" w:rsidRPr="00F5787F" w:rsidRDefault="00AB307F" w:rsidP="00F71CC6">
            <w:pPr>
              <w:pStyle w:val="Brdtextmedindrag"/>
              <w:rPr>
                <w:i/>
              </w:rPr>
            </w:pPr>
            <w:r w:rsidRPr="00F5787F">
              <w:rPr>
                <w:i/>
              </w:rPr>
              <w:t>1. uttrycket offentlig kontroll</w:t>
            </w:r>
          </w:p>
          <w:p w14:paraId="54E4707B" w14:textId="39D5A8EE" w:rsidR="00F71CC6" w:rsidRPr="00F5787F" w:rsidRDefault="00AB307F" w:rsidP="00F71CC6">
            <w:pPr>
              <w:pStyle w:val="Brdtextmedindrag"/>
              <w:rPr>
                <w:i/>
              </w:rPr>
            </w:pPr>
            <w:r w:rsidRPr="00F5787F">
              <w:rPr>
                <w:i/>
              </w:rPr>
              <w:t>a) offentlig kontroll enligt Europaparlamentets och rådets förordning (EU) 2017/625 av den 15 mars 2017 om offentlig kontroll och annan offentlig verk</w:t>
            </w:r>
            <w:r w:rsidRPr="00F5787F">
              <w:rPr>
                <w:i/>
              </w:rPr>
              <w:softHyphen/>
              <w:t>samhet för att säkerställa tillämp</w:t>
            </w:r>
            <w:r w:rsidRPr="00F5787F">
              <w:rPr>
                <w:i/>
              </w:rPr>
              <w:softHyphen/>
              <w:t>ningen av livsmedels- och foder</w:t>
            </w:r>
            <w:r w:rsidRPr="00F5787F">
              <w:rPr>
                <w:i/>
              </w:rPr>
              <w:softHyphen/>
              <w:t>lagstiftningen och av bestäm</w:t>
            </w:r>
            <w:r w:rsidRPr="00F5787F">
              <w:rPr>
                <w:i/>
              </w:rPr>
              <w:softHyphen/>
              <w:t>melser om djurs hälsa och djurskydd, växtskydd och växts</w:t>
            </w:r>
            <w:r w:rsidRPr="00F5787F">
              <w:rPr>
                <w:i/>
              </w:rPr>
              <w:softHyphen/>
              <w:t>kyddsmedel samt om ändring av Europaparla</w:t>
            </w:r>
            <w:r w:rsidRPr="00F5787F">
              <w:rPr>
                <w:i/>
              </w:rPr>
              <w:softHyphen/>
              <w:t>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w:t>
            </w:r>
            <w:r w:rsidRPr="00F5787F">
              <w:rPr>
                <w:i/>
              </w:rPr>
              <w:softHyphen/>
              <w:t>vande av Europa</w:t>
            </w:r>
            <w:r w:rsidRPr="00F5787F">
              <w:rPr>
                <w:i/>
              </w:rPr>
              <w:softHyphen/>
              <w:t>parlamentets och rådets förord</w:t>
            </w:r>
            <w:r w:rsidRPr="00F5787F">
              <w:rPr>
                <w:i/>
              </w:rPr>
              <w:softHyphen/>
              <w:t xml:space="preserve">ningar (EG) nr 854/2004 och (EG) nr 882/2004, rådets direktiv 89/608/EEG, 89/662/EEG, 90/425/EEG, 91/496/EEG, 96/23/EG, 96/93/EG och 97/78/EG samt rådets beslut 92/438/EEG, och </w:t>
            </w:r>
          </w:p>
          <w:p w14:paraId="5ABC04CF" w14:textId="77777777" w:rsidR="00F71CC6" w:rsidRPr="00F5787F" w:rsidRDefault="00AB307F" w:rsidP="00F71CC6">
            <w:pPr>
              <w:pStyle w:val="Brdtextmedindrag"/>
              <w:rPr>
                <w:i/>
              </w:rPr>
            </w:pPr>
            <w:r w:rsidRPr="00F5787F">
              <w:rPr>
                <w:i/>
              </w:rPr>
              <w:t>b) kontroll i övrigt av att denna lag och före</w:t>
            </w:r>
            <w:r w:rsidRPr="00F5787F">
              <w:rPr>
                <w:i/>
              </w:rPr>
              <w:softHyphen/>
              <w:t>skrif</w:t>
            </w:r>
            <w:r w:rsidRPr="00F5787F">
              <w:rPr>
                <w:i/>
              </w:rPr>
              <w:softHyphen/>
              <w:t>ter som har meddelats med stöd av lagen följs,</w:t>
            </w:r>
          </w:p>
          <w:p w14:paraId="7A116924" w14:textId="77777777" w:rsidR="00F71CC6" w:rsidRPr="00F5787F" w:rsidRDefault="00AB307F" w:rsidP="00F71CC6">
            <w:pPr>
              <w:pStyle w:val="Brdtextmedindrag"/>
              <w:rPr>
                <w:i/>
              </w:rPr>
            </w:pPr>
            <w:r w:rsidRPr="00F5787F">
              <w:rPr>
                <w:i/>
              </w:rPr>
              <w:t xml:space="preserve">2. uttrycket annan offentlig verksamhet </w:t>
            </w:r>
          </w:p>
          <w:p w14:paraId="08FB7228" w14:textId="77777777" w:rsidR="00F71CC6" w:rsidRPr="00F5787F" w:rsidRDefault="00AB307F" w:rsidP="00F71CC6">
            <w:pPr>
              <w:pStyle w:val="Brdtextmedindrag"/>
              <w:rPr>
                <w:i/>
              </w:rPr>
            </w:pPr>
            <w:r w:rsidRPr="00F5787F">
              <w:rPr>
                <w:i/>
              </w:rPr>
              <w:t>a) annan offentlig verksamhet enligt förordning (EU) 2017/625, och</w:t>
            </w:r>
          </w:p>
          <w:p w14:paraId="3157278C" w14:textId="77777777" w:rsidR="00F71CC6" w:rsidRPr="00F5787F" w:rsidRDefault="00AB307F" w:rsidP="00F71CC6">
            <w:pPr>
              <w:pStyle w:val="Brdtextmedindrag"/>
              <w:rPr>
                <w:i/>
              </w:rPr>
            </w:pPr>
            <w:r w:rsidRPr="00F5787F">
              <w:rPr>
                <w:i/>
              </w:rPr>
              <w:t>b) sådan verksamhet som i övrigt utförs med stöd av lagen eller föreskrifter som har medde</w:t>
            </w:r>
            <w:r w:rsidRPr="00F5787F">
              <w:rPr>
                <w:i/>
              </w:rPr>
              <w:softHyphen/>
              <w:t>lats med stöd av lagen,</w:t>
            </w:r>
          </w:p>
          <w:p w14:paraId="7794F67B" w14:textId="77777777" w:rsidR="00F71CC6" w:rsidRPr="00F5787F" w:rsidRDefault="00AB307F" w:rsidP="00F71CC6">
            <w:pPr>
              <w:pStyle w:val="Brdtextmedindrag"/>
              <w:rPr>
                <w:i/>
              </w:rPr>
            </w:pPr>
            <w:r w:rsidRPr="00F5787F">
              <w:rPr>
                <w:i/>
                <w:spacing w:val="-4"/>
              </w:rPr>
              <w:t>3 </w:t>
            </w:r>
            <w:r w:rsidRPr="00F5787F">
              <w:rPr>
                <w:i/>
              </w:rPr>
              <w:t>uttrycket organ med delege</w:t>
            </w:r>
            <w:r w:rsidRPr="00F5787F">
              <w:rPr>
                <w:i/>
              </w:rPr>
              <w:softHyphen/>
              <w:t>rade uppgifter samma sak som i förordning (EU) 2017/625.</w:t>
            </w:r>
          </w:p>
        </w:tc>
      </w:tr>
    </w:tbl>
    <w:p w14:paraId="045096F2" w14:textId="77777777" w:rsidR="00F71CC6" w:rsidRPr="00F5787F" w:rsidRDefault="00F71CC6" w:rsidP="00F71CC6">
      <w:pPr>
        <w:pStyle w:val="Brdtextmedindrag"/>
      </w:pPr>
    </w:p>
    <w:p w14:paraId="22BB6907" w14:textId="77777777" w:rsidR="00F71CC6" w:rsidRDefault="00AB307F" w:rsidP="00F71CC6">
      <w:pPr>
        <w:pStyle w:val="Brdtext"/>
        <w:spacing w:before="230"/>
        <w:jc w:val="center"/>
        <w:rPr>
          <w:b/>
        </w:rPr>
      </w:pPr>
      <w:r>
        <w:rPr>
          <w:b/>
        </w:rPr>
        <w:t>8 kap.</w:t>
      </w:r>
    </w:p>
    <w:p w14:paraId="0AB90458" w14:textId="77777777" w:rsidR="00F71CC6" w:rsidRDefault="00F71CC6" w:rsidP="00F71CC6">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06F9187" w14:textId="77777777" w:rsidTr="00F71CC6">
        <w:tc>
          <w:tcPr>
            <w:tcW w:w="2500" w:type="pct"/>
            <w:shd w:val="clear" w:color="auto" w:fill="auto"/>
            <w:tcMar>
              <w:left w:w="0" w:type="dxa"/>
            </w:tcMar>
          </w:tcPr>
          <w:p w14:paraId="76E84C6D" w14:textId="77777777" w:rsidR="00F71CC6" w:rsidRDefault="00AB307F" w:rsidP="00F71CC6">
            <w:pPr>
              <w:pStyle w:val="Rubrik4utannumrering"/>
            </w:pPr>
            <w:r w:rsidRPr="003C5FCA">
              <w:t>Behörig myndighet för offentlig kontroll</w:t>
            </w:r>
          </w:p>
        </w:tc>
        <w:tc>
          <w:tcPr>
            <w:tcW w:w="2500" w:type="pct"/>
            <w:shd w:val="clear" w:color="auto" w:fill="auto"/>
            <w:tcMar>
              <w:right w:w="0" w:type="dxa"/>
            </w:tcMar>
          </w:tcPr>
          <w:p w14:paraId="48C8F519" w14:textId="77777777" w:rsidR="00F71CC6" w:rsidRDefault="00AB307F" w:rsidP="00F71CC6">
            <w:pPr>
              <w:pStyle w:val="Rubrik4utannumrering"/>
            </w:pPr>
            <w:r w:rsidRPr="003C5FCA">
              <w:t xml:space="preserve">Behörig myndighet för offentlig kontroll </w:t>
            </w:r>
            <w:r w:rsidRPr="003C5FCA">
              <w:rPr>
                <w:i/>
              </w:rPr>
              <w:t>och annan offentlig verksamhet</w:t>
            </w:r>
          </w:p>
        </w:tc>
      </w:tr>
    </w:tbl>
    <w:p w14:paraId="332ED2E4" w14:textId="77777777" w:rsidR="00F71CC6" w:rsidRDefault="00F71CC6" w:rsidP="00F71CC6">
      <w:pPr>
        <w:pStyle w:val="Brdtextmedindrag"/>
      </w:pPr>
    </w:p>
    <w:p w14:paraId="265D4F6B" w14:textId="77777777" w:rsidR="00F71CC6" w:rsidRDefault="00AB307F" w:rsidP="00F71CC6">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7617EF7" w14:textId="77777777" w:rsidTr="00F71CC6">
        <w:tc>
          <w:tcPr>
            <w:tcW w:w="2500" w:type="pct"/>
            <w:shd w:val="clear" w:color="auto" w:fill="auto"/>
            <w:tcMar>
              <w:left w:w="0" w:type="dxa"/>
            </w:tcMar>
          </w:tcPr>
          <w:p w14:paraId="64BC867F" w14:textId="77777777" w:rsidR="00F71CC6" w:rsidRDefault="00AB307F" w:rsidP="00F71CC6">
            <w:pPr>
              <w:pStyle w:val="Brdtextmedindrag"/>
            </w:pPr>
            <w:r w:rsidRPr="003C5FCA">
              <w:t>Länsstyrelserna och de andra myndigheter som rege</w:t>
            </w:r>
            <w:r w:rsidRPr="003C5FCA">
              <w:softHyphen/>
              <w:t xml:space="preserve">ringen bestämmer </w:t>
            </w:r>
            <w:r w:rsidRPr="00DE2EF0">
              <w:rPr>
                <w:i/>
              </w:rPr>
              <w:t>(kontroll</w:t>
            </w:r>
            <w:r w:rsidRPr="00DE2EF0">
              <w:rPr>
                <w:i/>
              </w:rPr>
              <w:softHyphen/>
              <w:t>myndig</w:t>
            </w:r>
            <w:r>
              <w:rPr>
                <w:i/>
              </w:rPr>
              <w:softHyphen/>
            </w:r>
            <w:r w:rsidRPr="00DE2EF0">
              <w:rPr>
                <w:i/>
              </w:rPr>
              <w:t>heterna)</w:t>
            </w:r>
            <w:r w:rsidRPr="003C5FCA">
              <w:t xml:space="preserve"> utövar offent</w:t>
            </w:r>
            <w:r w:rsidRPr="003C5FCA">
              <w:softHyphen/>
              <w:t xml:space="preserve">lig kontroll </w:t>
            </w:r>
            <w:r w:rsidRPr="003C5FCA">
              <w:rPr>
                <w:i/>
              </w:rPr>
              <w:t>av efterlevnaden av denna lag, föreskrifter och be</w:t>
            </w:r>
            <w:r w:rsidRPr="003C5FCA">
              <w:rPr>
                <w:i/>
              </w:rPr>
              <w:softHyphen/>
              <w:t>slut som har meddelats med stöd av lagen, de EU-bestäm</w:t>
            </w:r>
            <w:r w:rsidRPr="003C5FCA">
              <w:rPr>
                <w:i/>
              </w:rPr>
              <w:softHyphen/>
              <w:t>melser som lagen kompletterar och de beslut som har medde</w:t>
            </w:r>
            <w:r w:rsidRPr="003C5FCA">
              <w:rPr>
                <w:i/>
              </w:rPr>
              <w:softHyphen/>
              <w:t>lats med stöd av EU-bestäm</w:t>
            </w:r>
            <w:r w:rsidRPr="003C5FCA">
              <w:rPr>
                <w:i/>
              </w:rPr>
              <w:softHyphen/>
              <w:t>melserna</w:t>
            </w:r>
            <w:r w:rsidRPr="003C5FCA">
              <w:t>.</w:t>
            </w:r>
          </w:p>
        </w:tc>
        <w:tc>
          <w:tcPr>
            <w:tcW w:w="2500" w:type="pct"/>
            <w:shd w:val="clear" w:color="auto" w:fill="auto"/>
            <w:tcMar>
              <w:right w:w="0" w:type="dxa"/>
            </w:tcMar>
          </w:tcPr>
          <w:p w14:paraId="2F80B30B" w14:textId="77777777" w:rsidR="00F71CC6" w:rsidRDefault="00AB307F" w:rsidP="00F71CC6">
            <w:pPr>
              <w:pStyle w:val="Brdtextmedindrag"/>
            </w:pPr>
            <w:r w:rsidRPr="003C5FCA">
              <w:t>Länsstyrelserna och de andra myndigheter som rege</w:t>
            </w:r>
            <w:r>
              <w:t>r</w:t>
            </w:r>
            <w:r w:rsidRPr="003C5FCA">
              <w:softHyphen/>
              <w:t xml:space="preserve">ingen bestämmer </w:t>
            </w:r>
            <w:r w:rsidRPr="00BD435D">
              <w:t>utövar</w:t>
            </w:r>
            <w:r w:rsidRPr="003C5FCA">
              <w:t xml:space="preserve"> offent</w:t>
            </w:r>
            <w:r w:rsidRPr="003C5FCA">
              <w:softHyphen/>
              <w:t>lig kontroll</w:t>
            </w:r>
            <w:r>
              <w:t>.</w:t>
            </w:r>
          </w:p>
        </w:tc>
      </w:tr>
      <w:tr w:rsidR="00F71CC6" w14:paraId="2C840870" w14:textId="77777777" w:rsidTr="00F71CC6">
        <w:tc>
          <w:tcPr>
            <w:tcW w:w="2500" w:type="pct"/>
            <w:shd w:val="clear" w:color="auto" w:fill="auto"/>
            <w:tcMar>
              <w:left w:w="0" w:type="dxa"/>
            </w:tcMar>
          </w:tcPr>
          <w:p w14:paraId="7250BEFE" w14:textId="77777777" w:rsidR="00F71CC6" w:rsidRPr="003C5FCA" w:rsidRDefault="00F71CC6" w:rsidP="00F71CC6">
            <w:pPr>
              <w:pStyle w:val="Brdtextmedindrag"/>
            </w:pPr>
          </w:p>
        </w:tc>
        <w:tc>
          <w:tcPr>
            <w:tcW w:w="2500" w:type="pct"/>
            <w:shd w:val="clear" w:color="auto" w:fill="auto"/>
            <w:tcMar>
              <w:right w:w="0" w:type="dxa"/>
            </w:tcMar>
          </w:tcPr>
          <w:p w14:paraId="1EBBFA74" w14:textId="77777777" w:rsidR="00F71CC6" w:rsidRPr="001D074B" w:rsidRDefault="00AB307F" w:rsidP="00F71CC6">
            <w:pPr>
              <w:pStyle w:val="Brdtextmedindrag"/>
              <w:rPr>
                <w:i/>
                <w:iCs/>
              </w:rPr>
            </w:pPr>
            <w:r w:rsidRPr="001D074B">
              <w:rPr>
                <w:i/>
                <w:iCs/>
              </w:rPr>
              <w:t>Kontrollmyndigheterna utför även annan offentlig verk</w:t>
            </w:r>
            <w:r w:rsidRPr="001D074B">
              <w:rPr>
                <w:i/>
                <w:iCs/>
              </w:rPr>
              <w:softHyphen/>
              <w:t>samhet.</w:t>
            </w:r>
          </w:p>
        </w:tc>
      </w:tr>
    </w:tbl>
    <w:p w14:paraId="6044716D"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425744F" w14:textId="77777777" w:rsidTr="00F71CC6">
        <w:tc>
          <w:tcPr>
            <w:tcW w:w="2500" w:type="pct"/>
            <w:shd w:val="clear" w:color="auto" w:fill="auto"/>
            <w:tcMar>
              <w:left w:w="0" w:type="dxa"/>
            </w:tcMar>
          </w:tcPr>
          <w:p w14:paraId="3CC03A0A" w14:textId="77777777" w:rsidR="00F71CC6" w:rsidRDefault="00F71CC6" w:rsidP="00F71CC6">
            <w:pPr>
              <w:pStyle w:val="Brdtextmedindrag"/>
            </w:pPr>
          </w:p>
        </w:tc>
        <w:tc>
          <w:tcPr>
            <w:tcW w:w="2500" w:type="pct"/>
            <w:shd w:val="clear" w:color="auto" w:fill="auto"/>
            <w:tcMar>
              <w:right w:w="0" w:type="dxa"/>
            </w:tcMar>
          </w:tcPr>
          <w:p w14:paraId="357F6A80" w14:textId="77777777" w:rsidR="00F71CC6" w:rsidRPr="00591D1C" w:rsidRDefault="00AB307F" w:rsidP="00F71CC6">
            <w:pPr>
              <w:pStyle w:val="Rubrik4utannumrering"/>
              <w:rPr>
                <w:i/>
              </w:rPr>
            </w:pPr>
            <w:r w:rsidRPr="00591D1C">
              <w:rPr>
                <w:i/>
              </w:rPr>
              <w:t>Förvaltningslagens tillämpning</w:t>
            </w:r>
          </w:p>
        </w:tc>
      </w:tr>
    </w:tbl>
    <w:p w14:paraId="5BEBE34C"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3ADDCAF" w14:textId="77777777" w:rsidTr="00F71CC6">
        <w:tc>
          <w:tcPr>
            <w:tcW w:w="2500" w:type="pct"/>
            <w:shd w:val="clear" w:color="auto" w:fill="auto"/>
            <w:tcMar>
              <w:left w:w="0" w:type="dxa"/>
            </w:tcMar>
          </w:tcPr>
          <w:p w14:paraId="037BCA55" w14:textId="77777777" w:rsidR="00F71CC6" w:rsidRDefault="00F71CC6" w:rsidP="00F71CC6">
            <w:pPr>
              <w:pStyle w:val="Brdtextmedindrag"/>
            </w:pPr>
          </w:p>
        </w:tc>
        <w:tc>
          <w:tcPr>
            <w:tcW w:w="2500" w:type="pct"/>
            <w:shd w:val="clear" w:color="auto" w:fill="auto"/>
            <w:tcMar>
              <w:right w:w="0" w:type="dxa"/>
            </w:tcMar>
          </w:tcPr>
          <w:p w14:paraId="3F0DCBB0" w14:textId="77777777" w:rsidR="00F71CC6" w:rsidRDefault="00AB307F" w:rsidP="00F71CC6">
            <w:pPr>
              <w:pStyle w:val="Brdtext"/>
              <w:rPr>
                <w:i/>
              </w:rPr>
            </w:pPr>
            <w:r>
              <w:rPr>
                <w:i/>
              </w:rPr>
              <w:t>1 a §</w:t>
            </w:r>
          </w:p>
          <w:p w14:paraId="0F4BEA3E" w14:textId="77777777" w:rsidR="00F71CC6" w:rsidRPr="007264AA" w:rsidRDefault="00AB307F" w:rsidP="00F71CC6">
            <w:pPr>
              <w:pStyle w:val="Brdtextmedindrag"/>
              <w:rPr>
                <w:i/>
              </w:rPr>
            </w:pPr>
            <w:r>
              <w:rPr>
                <w:i/>
              </w:rPr>
              <w:t xml:space="preserve">Vid offentlig kontroll eller annan offentlig verksamhet som utförs </w:t>
            </w:r>
            <w:r w:rsidRPr="00E77309">
              <w:rPr>
                <w:i/>
              </w:rPr>
              <w:t>av ett organ med delegerade uppgifter eller</w:t>
            </w:r>
            <w:r>
              <w:rPr>
                <w:i/>
              </w:rPr>
              <w:t xml:space="preserve"> av</w:t>
            </w:r>
            <w:r w:rsidRPr="00E77309">
              <w:rPr>
                <w:i/>
              </w:rPr>
              <w:t xml:space="preserve"> en fysisk person som har delegerats vissa uppgif</w:t>
            </w:r>
            <w:r w:rsidRPr="00E77309">
              <w:rPr>
                <w:i/>
              </w:rPr>
              <w:softHyphen/>
              <w:t>ter tillämpas följande bestämmelser i förvaltningslagen (2017:900):</w:t>
            </w:r>
          </w:p>
          <w:p w14:paraId="0F608A5D" w14:textId="77777777" w:rsidR="00F71CC6" w:rsidRDefault="00AB307F" w:rsidP="00F71CC6">
            <w:pPr>
              <w:pStyle w:val="Brdtext"/>
              <w:rPr>
                <w:i/>
              </w:rPr>
            </w:pPr>
            <w:r w:rsidRPr="007264AA">
              <w:rPr>
                <w:i/>
              </w:rPr>
              <w:t>– 5 § om legalitet, objektivitet och proportionalite</w:t>
            </w:r>
            <w:r>
              <w:rPr>
                <w:i/>
              </w:rPr>
              <w:t xml:space="preserve">t, </w:t>
            </w:r>
          </w:p>
          <w:p w14:paraId="6E66150D" w14:textId="6AB72703" w:rsidR="00F71CC6" w:rsidRPr="007264AA" w:rsidRDefault="00AB307F" w:rsidP="00F71CC6">
            <w:pPr>
              <w:pStyle w:val="Brdtext"/>
              <w:rPr>
                <w:i/>
              </w:rPr>
            </w:pPr>
            <w:r w:rsidRPr="007264AA">
              <w:rPr>
                <w:i/>
              </w:rPr>
              <w:t>– 10 § om partsinsyn,</w:t>
            </w:r>
          </w:p>
          <w:p w14:paraId="5D428D54" w14:textId="77777777" w:rsidR="00F71CC6" w:rsidRPr="007264AA" w:rsidRDefault="00AB307F" w:rsidP="00F71CC6">
            <w:pPr>
              <w:pStyle w:val="Brdtext"/>
              <w:rPr>
                <w:i/>
              </w:rPr>
            </w:pPr>
            <w:r w:rsidRPr="007264AA">
              <w:rPr>
                <w:i/>
              </w:rPr>
              <w:t>– 16–18 §§ om jäv,</w:t>
            </w:r>
          </w:p>
          <w:p w14:paraId="5D34C839" w14:textId="77777777" w:rsidR="00F71CC6" w:rsidRPr="007264AA" w:rsidRDefault="00AB307F" w:rsidP="00F71CC6">
            <w:pPr>
              <w:pStyle w:val="Brdtext"/>
              <w:rPr>
                <w:i/>
              </w:rPr>
            </w:pPr>
            <w:r w:rsidRPr="007264AA">
              <w:rPr>
                <w:i/>
              </w:rPr>
              <w:t>– 23 § om utredningsansvaret,</w:t>
            </w:r>
          </w:p>
          <w:p w14:paraId="4CF22473" w14:textId="77777777" w:rsidR="00F71CC6" w:rsidRPr="007264AA" w:rsidRDefault="00AB307F" w:rsidP="00F71CC6">
            <w:pPr>
              <w:pStyle w:val="Brdtext"/>
              <w:rPr>
                <w:i/>
              </w:rPr>
            </w:pPr>
            <w:r w:rsidRPr="007264AA">
              <w:rPr>
                <w:i/>
              </w:rPr>
              <w:t>– 24 § om när man får lämna uppgifter muntligt,</w:t>
            </w:r>
          </w:p>
          <w:p w14:paraId="006D1F48" w14:textId="77777777" w:rsidR="00F71CC6" w:rsidRPr="007264AA" w:rsidRDefault="00AB307F" w:rsidP="00F71CC6">
            <w:pPr>
              <w:pStyle w:val="Brdtext"/>
              <w:rPr>
                <w:i/>
              </w:rPr>
            </w:pPr>
            <w:r w:rsidRPr="007264AA">
              <w:rPr>
                <w:i/>
              </w:rPr>
              <w:t>– 25 § om kommunikation,</w:t>
            </w:r>
          </w:p>
          <w:p w14:paraId="7555B5EA" w14:textId="77777777" w:rsidR="00F71CC6" w:rsidRPr="007264AA" w:rsidRDefault="00AB307F" w:rsidP="00F71CC6">
            <w:pPr>
              <w:pStyle w:val="Brdtext"/>
              <w:rPr>
                <w:i/>
              </w:rPr>
            </w:pPr>
            <w:r w:rsidRPr="007264AA">
              <w:rPr>
                <w:i/>
              </w:rPr>
              <w:t>– 27 § om dokumentation av uppgifter,</w:t>
            </w:r>
          </w:p>
          <w:p w14:paraId="7430CB04" w14:textId="77777777" w:rsidR="00F71CC6" w:rsidRPr="007264AA" w:rsidRDefault="00AB307F" w:rsidP="00F71CC6">
            <w:pPr>
              <w:pStyle w:val="Brdtext"/>
              <w:rPr>
                <w:i/>
              </w:rPr>
            </w:pPr>
            <w:r w:rsidRPr="007264AA">
              <w:rPr>
                <w:i/>
              </w:rPr>
              <w:t>– 31 § om dokumentation av beslut,</w:t>
            </w:r>
          </w:p>
          <w:p w14:paraId="0EE94B52" w14:textId="77777777" w:rsidR="00F71CC6" w:rsidRPr="007264AA" w:rsidRDefault="00AB307F" w:rsidP="00F71CC6">
            <w:pPr>
              <w:pStyle w:val="Brdtext"/>
              <w:rPr>
                <w:i/>
              </w:rPr>
            </w:pPr>
            <w:r w:rsidRPr="007264AA">
              <w:rPr>
                <w:i/>
              </w:rPr>
              <w:t>– 32 § om motivering av beslut,</w:t>
            </w:r>
          </w:p>
          <w:p w14:paraId="26FB4DCD" w14:textId="77777777" w:rsidR="00F71CC6" w:rsidRPr="007264AA" w:rsidRDefault="00AB307F" w:rsidP="00F71CC6">
            <w:pPr>
              <w:pStyle w:val="Brdtext"/>
              <w:rPr>
                <w:i/>
              </w:rPr>
            </w:pPr>
            <w:r w:rsidRPr="007264AA">
              <w:rPr>
                <w:i/>
              </w:rPr>
              <w:t xml:space="preserve">– 33 och 34 §§ om underrättelse om innehållet i beslut och hur ett överklagande går till, och </w:t>
            </w:r>
          </w:p>
          <w:p w14:paraId="11E4701E" w14:textId="77777777" w:rsidR="00F71CC6" w:rsidRDefault="00AB307F" w:rsidP="00F71CC6">
            <w:pPr>
              <w:pStyle w:val="Brdtextmedindrag"/>
            </w:pPr>
            <w:r w:rsidRPr="007264AA">
              <w:rPr>
                <w:i/>
              </w:rPr>
              <w:t>– 36 § om rättelse av skrivfel och liknande</w:t>
            </w:r>
          </w:p>
        </w:tc>
      </w:tr>
    </w:tbl>
    <w:p w14:paraId="3FF7D860"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B9ECF08" w14:textId="77777777" w:rsidTr="00F71CC6">
        <w:tc>
          <w:tcPr>
            <w:tcW w:w="2500" w:type="pct"/>
            <w:shd w:val="clear" w:color="auto" w:fill="auto"/>
            <w:tcMar>
              <w:left w:w="0" w:type="dxa"/>
            </w:tcMar>
          </w:tcPr>
          <w:p w14:paraId="2234BA90" w14:textId="77777777" w:rsidR="00F71CC6" w:rsidRDefault="00F71CC6" w:rsidP="00F71CC6">
            <w:pPr>
              <w:pStyle w:val="Brdtextmedindrag"/>
            </w:pPr>
          </w:p>
        </w:tc>
        <w:tc>
          <w:tcPr>
            <w:tcW w:w="2500" w:type="pct"/>
            <w:shd w:val="clear" w:color="auto" w:fill="auto"/>
            <w:tcMar>
              <w:right w:w="0" w:type="dxa"/>
            </w:tcMar>
          </w:tcPr>
          <w:p w14:paraId="5BE5D810" w14:textId="77777777" w:rsidR="00F71CC6" w:rsidRPr="00895D4D" w:rsidRDefault="00AB307F" w:rsidP="00F71CC6">
            <w:pPr>
              <w:pStyle w:val="Rubrik4utannumrering"/>
              <w:rPr>
                <w:i/>
                <w:iCs/>
              </w:rPr>
            </w:pPr>
            <w:r w:rsidRPr="00895D4D">
              <w:rPr>
                <w:i/>
                <w:iCs/>
              </w:rPr>
              <w:t>Tystnadsplikt</w:t>
            </w:r>
          </w:p>
        </w:tc>
      </w:tr>
    </w:tbl>
    <w:p w14:paraId="36792AFE"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297D7BE" w14:textId="77777777" w:rsidTr="00F71CC6">
        <w:tc>
          <w:tcPr>
            <w:tcW w:w="2500" w:type="pct"/>
            <w:shd w:val="clear" w:color="auto" w:fill="auto"/>
            <w:tcMar>
              <w:left w:w="0" w:type="dxa"/>
            </w:tcMar>
          </w:tcPr>
          <w:p w14:paraId="617317E1" w14:textId="77777777" w:rsidR="00F71CC6" w:rsidRDefault="00F71CC6" w:rsidP="00F71CC6">
            <w:pPr>
              <w:pStyle w:val="Brdtextmedindrag"/>
            </w:pPr>
          </w:p>
        </w:tc>
        <w:tc>
          <w:tcPr>
            <w:tcW w:w="2500" w:type="pct"/>
            <w:shd w:val="clear" w:color="auto" w:fill="auto"/>
            <w:tcMar>
              <w:right w:w="0" w:type="dxa"/>
            </w:tcMar>
          </w:tcPr>
          <w:p w14:paraId="17680921" w14:textId="77777777" w:rsidR="00F71CC6" w:rsidRPr="00155678" w:rsidRDefault="00AB307F" w:rsidP="00F71CC6">
            <w:pPr>
              <w:pStyle w:val="Brdtext"/>
              <w:rPr>
                <w:i/>
              </w:rPr>
            </w:pPr>
            <w:r w:rsidRPr="00155678">
              <w:rPr>
                <w:i/>
              </w:rPr>
              <w:t xml:space="preserve">5 a § </w:t>
            </w:r>
          </w:p>
          <w:p w14:paraId="0D32EA2B" w14:textId="77777777" w:rsidR="00F71CC6" w:rsidRPr="00895D4D" w:rsidRDefault="00AB307F" w:rsidP="00F71CC6">
            <w:pPr>
              <w:pStyle w:val="Brdtextmedindrag"/>
              <w:rPr>
                <w:i/>
                <w:iCs/>
              </w:rPr>
            </w:pPr>
            <w:r w:rsidRPr="00895D4D">
              <w:rPr>
                <w:i/>
                <w:iCs/>
              </w:rPr>
              <w:t>Den som utför offentlig kontroll eller annan offentlig verksamhet får inte obehörigen röja eller ut</w:t>
            </w:r>
            <w:r w:rsidRPr="00895D4D">
              <w:rPr>
                <w:i/>
                <w:iCs/>
              </w:rPr>
              <w:softHyphen/>
              <w:t>nyttja det som han eller hon har fått känne</w:t>
            </w:r>
            <w:r w:rsidRPr="00895D4D">
              <w:rPr>
                <w:i/>
                <w:iCs/>
              </w:rPr>
              <w:softHyphen/>
              <w:t>dom om under det att uppgifterna utfördes.</w:t>
            </w:r>
          </w:p>
          <w:p w14:paraId="754E296B" w14:textId="77777777" w:rsidR="00F71CC6" w:rsidRPr="002E78FB" w:rsidRDefault="00AB307F" w:rsidP="00F71CC6">
            <w:pPr>
              <w:pStyle w:val="Brdtextmedindrag"/>
            </w:pPr>
            <w:r w:rsidRPr="002E78FB">
              <w:rPr>
                <w:i/>
                <w:spacing w:val="-2"/>
              </w:rPr>
              <w:t>I det allmännas verksamhet tillämpas i stället för första stycket bestämmelserna i offentlighets- och sekretesslagen (2009:400).</w:t>
            </w:r>
          </w:p>
        </w:tc>
      </w:tr>
    </w:tbl>
    <w:p w14:paraId="263C8731"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F18ED88" w14:textId="77777777" w:rsidTr="00F71CC6">
        <w:tc>
          <w:tcPr>
            <w:tcW w:w="2500" w:type="pct"/>
            <w:shd w:val="clear" w:color="auto" w:fill="auto"/>
            <w:tcMar>
              <w:left w:w="0" w:type="dxa"/>
            </w:tcMar>
          </w:tcPr>
          <w:p w14:paraId="7B1B1D3E" w14:textId="77777777" w:rsidR="00F71CC6" w:rsidRPr="0089420B" w:rsidRDefault="00AB307F" w:rsidP="00F71CC6">
            <w:pPr>
              <w:pStyle w:val="Rubrik4utannumrering"/>
            </w:pPr>
            <w:r w:rsidRPr="0089420B">
              <w:t>Föreskrifter om offentlig kontroll</w:t>
            </w:r>
          </w:p>
        </w:tc>
        <w:tc>
          <w:tcPr>
            <w:tcW w:w="2500" w:type="pct"/>
            <w:shd w:val="clear" w:color="auto" w:fill="auto"/>
            <w:tcMar>
              <w:right w:w="0" w:type="dxa"/>
            </w:tcMar>
          </w:tcPr>
          <w:p w14:paraId="5A3DC770" w14:textId="77777777" w:rsidR="00F71CC6" w:rsidRPr="0089420B" w:rsidRDefault="00AB307F" w:rsidP="00F71CC6">
            <w:pPr>
              <w:pStyle w:val="Rubrik4utannumrering"/>
            </w:pPr>
            <w:r w:rsidRPr="0089420B">
              <w:t xml:space="preserve">Föreskrifter om offentlig kontroll </w:t>
            </w:r>
            <w:r w:rsidRPr="0089420B">
              <w:rPr>
                <w:i/>
              </w:rPr>
              <w:t>och annan offentlig verksamhet</w:t>
            </w:r>
          </w:p>
        </w:tc>
      </w:tr>
    </w:tbl>
    <w:p w14:paraId="4A5D25B7" w14:textId="77777777" w:rsidR="00F71CC6" w:rsidRDefault="00AB307F" w:rsidP="00F71CC6">
      <w:pPr>
        <w:pStyle w:val="Brdtext"/>
        <w:spacing w:before="230"/>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580573D" w14:textId="77777777" w:rsidTr="00F71CC6">
        <w:tc>
          <w:tcPr>
            <w:tcW w:w="5000" w:type="pct"/>
            <w:gridSpan w:val="2"/>
            <w:shd w:val="clear" w:color="auto" w:fill="auto"/>
            <w:tcMar>
              <w:left w:w="0" w:type="dxa"/>
            </w:tcMar>
          </w:tcPr>
          <w:p w14:paraId="727CB6DE" w14:textId="77777777" w:rsidR="00F71CC6" w:rsidRDefault="00AB307F" w:rsidP="00F71CC6">
            <w:pPr>
              <w:pStyle w:val="Brdtextmedindrag"/>
            </w:pPr>
            <w:r w:rsidRPr="003C5FCA">
              <w:t>Regeringen eller den myndighet som regeringen bestämmer får meddela föreskrifter om</w:t>
            </w:r>
          </w:p>
        </w:tc>
      </w:tr>
      <w:tr w:rsidR="00F71CC6" w14:paraId="6162EA6D" w14:textId="77777777" w:rsidTr="00F71CC6">
        <w:tc>
          <w:tcPr>
            <w:tcW w:w="2500" w:type="pct"/>
            <w:shd w:val="clear" w:color="auto" w:fill="auto"/>
            <w:tcMar>
              <w:left w:w="0" w:type="dxa"/>
            </w:tcMar>
          </w:tcPr>
          <w:p w14:paraId="179F8AEA" w14:textId="77777777" w:rsidR="00F71CC6" w:rsidRPr="003C5FCA" w:rsidRDefault="00AB307F" w:rsidP="00F71CC6">
            <w:pPr>
              <w:pStyle w:val="Brdtextmedindrag"/>
            </w:pPr>
            <w:r w:rsidRPr="003C5FCA">
              <w:t>1. den offentliga kontrollen, och</w:t>
            </w:r>
          </w:p>
        </w:tc>
        <w:tc>
          <w:tcPr>
            <w:tcW w:w="2500" w:type="pct"/>
            <w:shd w:val="clear" w:color="auto" w:fill="auto"/>
          </w:tcPr>
          <w:p w14:paraId="5EA0FEFC" w14:textId="77777777" w:rsidR="00F71CC6" w:rsidRPr="003C5FCA" w:rsidRDefault="00AB307F" w:rsidP="00F71CC6">
            <w:pPr>
              <w:pStyle w:val="Brdtextmedindrag"/>
            </w:pPr>
            <w:r w:rsidRPr="003C5FCA">
              <w:t xml:space="preserve">1. den offentliga kontrollen </w:t>
            </w:r>
            <w:r w:rsidRPr="003C5FCA">
              <w:rPr>
                <w:i/>
              </w:rPr>
              <w:t>och annan offentlig verksamhet</w:t>
            </w:r>
            <w:r w:rsidRPr="003C5FCA">
              <w:t>, och</w:t>
            </w:r>
          </w:p>
        </w:tc>
      </w:tr>
      <w:tr w:rsidR="00F71CC6" w14:paraId="435F7798" w14:textId="77777777" w:rsidTr="00F71CC6">
        <w:tc>
          <w:tcPr>
            <w:tcW w:w="2500" w:type="pct"/>
            <w:shd w:val="clear" w:color="auto" w:fill="auto"/>
            <w:tcMar>
              <w:left w:w="0" w:type="dxa"/>
            </w:tcMar>
          </w:tcPr>
          <w:p w14:paraId="2AC8527B" w14:textId="77777777" w:rsidR="00F71CC6" w:rsidRPr="003C5FCA" w:rsidRDefault="00AB307F" w:rsidP="00F71CC6">
            <w:pPr>
              <w:pStyle w:val="Brdtextmedindrag"/>
            </w:pPr>
            <w:r w:rsidRPr="003C5FCA">
              <w:t xml:space="preserve">2. skyldighet för ett </w:t>
            </w:r>
            <w:r w:rsidRPr="003C5FCA">
              <w:rPr>
                <w:i/>
              </w:rPr>
              <w:t>kon</w:t>
            </w:r>
            <w:r>
              <w:rPr>
                <w:i/>
              </w:rPr>
              <w:softHyphen/>
            </w:r>
            <w:r w:rsidRPr="003C5FCA">
              <w:rPr>
                <w:i/>
              </w:rPr>
              <w:t>trollorgan som anlitas i den offentliga kontrollen</w:t>
            </w:r>
            <w:r w:rsidRPr="003C5FCA">
              <w:t xml:space="preserve"> att lämna information till den samord</w:t>
            </w:r>
            <w:r>
              <w:softHyphen/>
            </w:r>
            <w:r w:rsidRPr="003C5FCA">
              <w:t>nande k</w:t>
            </w:r>
            <w:r>
              <w:t>ontrollmyndighet som avses i 3 </w:t>
            </w:r>
            <w:r w:rsidRPr="003C5FCA">
              <w:t>§</w:t>
            </w:r>
            <w:r w:rsidRPr="003C5FCA">
              <w:rPr>
                <w:i/>
              </w:rPr>
              <w:t>.</w:t>
            </w:r>
          </w:p>
        </w:tc>
        <w:tc>
          <w:tcPr>
            <w:tcW w:w="2500" w:type="pct"/>
            <w:shd w:val="clear" w:color="auto" w:fill="auto"/>
          </w:tcPr>
          <w:p w14:paraId="62110E53" w14:textId="77777777" w:rsidR="00F71CC6" w:rsidRPr="003C5FCA" w:rsidRDefault="00AB307F" w:rsidP="00F71CC6">
            <w:pPr>
              <w:pStyle w:val="Brdtextmedindrag"/>
            </w:pPr>
            <w:r w:rsidRPr="003C5FCA">
              <w:t xml:space="preserve">2. skyldighet för ett </w:t>
            </w:r>
            <w:r w:rsidRPr="003C5FCA">
              <w:rPr>
                <w:i/>
              </w:rPr>
              <w:t>organ med delegerade uppgifter</w:t>
            </w:r>
            <w:r>
              <w:rPr>
                <w:i/>
              </w:rPr>
              <w:t>,</w:t>
            </w:r>
            <w:r w:rsidRPr="003C5FCA">
              <w:rPr>
                <w:i/>
              </w:rPr>
              <w:t xml:space="preserve"> eller en fysisk person som </w:t>
            </w:r>
            <w:r>
              <w:rPr>
                <w:i/>
              </w:rPr>
              <w:t xml:space="preserve">har </w:t>
            </w:r>
            <w:r w:rsidRPr="003C5FCA">
              <w:rPr>
                <w:i/>
              </w:rPr>
              <w:t>delegerats vissa uppgifter</w:t>
            </w:r>
            <w:r>
              <w:rPr>
                <w:i/>
              </w:rPr>
              <w:t>,</w:t>
            </w:r>
            <w:r w:rsidRPr="003C5FCA">
              <w:t xml:space="preserve"> att lämna information till den samordnande k</w:t>
            </w:r>
            <w:r>
              <w:t>ontrollmyndig</w:t>
            </w:r>
            <w:r>
              <w:softHyphen/>
              <w:t>het som avses i 3 </w:t>
            </w:r>
            <w:r w:rsidRPr="003C5FCA">
              <w:t>§</w:t>
            </w:r>
            <w:r w:rsidRPr="003C5FCA">
              <w:rPr>
                <w:i/>
              </w:rPr>
              <w:t>.</w:t>
            </w:r>
          </w:p>
        </w:tc>
      </w:tr>
    </w:tbl>
    <w:p w14:paraId="407BDC35"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779E04C" w14:textId="77777777" w:rsidTr="00F71CC6">
        <w:tc>
          <w:tcPr>
            <w:tcW w:w="2500" w:type="pct"/>
            <w:shd w:val="clear" w:color="auto" w:fill="auto"/>
            <w:tcMar>
              <w:left w:w="0" w:type="dxa"/>
            </w:tcMar>
          </w:tcPr>
          <w:p w14:paraId="6ABBBCDC" w14:textId="77777777" w:rsidR="00F71CC6" w:rsidRDefault="00F71CC6" w:rsidP="00F71CC6">
            <w:pPr>
              <w:pStyle w:val="Brdtextmedindrag"/>
            </w:pPr>
          </w:p>
        </w:tc>
        <w:tc>
          <w:tcPr>
            <w:tcW w:w="2500" w:type="pct"/>
            <w:shd w:val="clear" w:color="auto" w:fill="auto"/>
            <w:tcMar>
              <w:right w:w="0" w:type="dxa"/>
            </w:tcMar>
          </w:tcPr>
          <w:p w14:paraId="3F493B6F" w14:textId="77777777" w:rsidR="00F71CC6" w:rsidRPr="0089420B" w:rsidRDefault="00AB307F" w:rsidP="00F71CC6">
            <w:pPr>
              <w:pStyle w:val="Rubrik4utannumrering"/>
              <w:rPr>
                <w:i/>
                <w:iCs/>
              </w:rPr>
            </w:pPr>
            <w:r w:rsidRPr="0089420B">
              <w:rPr>
                <w:i/>
                <w:iCs/>
              </w:rPr>
              <w:t>Föreskrifter om uppgiftslämnande</w:t>
            </w:r>
          </w:p>
        </w:tc>
      </w:tr>
    </w:tbl>
    <w:p w14:paraId="199EAEAF"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3D9EDA9" w14:textId="77777777" w:rsidTr="00F71CC6">
        <w:tc>
          <w:tcPr>
            <w:tcW w:w="2500" w:type="pct"/>
            <w:shd w:val="clear" w:color="auto" w:fill="auto"/>
            <w:tcMar>
              <w:left w:w="0" w:type="dxa"/>
            </w:tcMar>
          </w:tcPr>
          <w:p w14:paraId="77A038C7" w14:textId="77777777" w:rsidR="00F71CC6" w:rsidRDefault="00F71CC6" w:rsidP="00F71CC6">
            <w:pPr>
              <w:pStyle w:val="Brdtextmedindrag"/>
            </w:pPr>
          </w:p>
        </w:tc>
        <w:tc>
          <w:tcPr>
            <w:tcW w:w="2500" w:type="pct"/>
            <w:shd w:val="clear" w:color="auto" w:fill="auto"/>
            <w:tcMar>
              <w:right w:w="0" w:type="dxa"/>
            </w:tcMar>
          </w:tcPr>
          <w:p w14:paraId="58AF15E4" w14:textId="77777777" w:rsidR="00F71CC6" w:rsidRPr="002E78FB" w:rsidRDefault="00AB307F" w:rsidP="00F71CC6">
            <w:pPr>
              <w:pStyle w:val="Brdtextmedindrag"/>
              <w:ind w:firstLine="0"/>
              <w:rPr>
                <w:i/>
                <w:iCs/>
              </w:rPr>
            </w:pPr>
            <w:r w:rsidRPr="002E78FB">
              <w:rPr>
                <w:i/>
                <w:iCs/>
              </w:rPr>
              <w:t xml:space="preserve">6 a § </w:t>
            </w:r>
          </w:p>
          <w:p w14:paraId="4FE79F5F" w14:textId="79417D2A" w:rsidR="00F71CC6" w:rsidRDefault="00AB307F" w:rsidP="00F71CC6">
            <w:pPr>
              <w:pStyle w:val="Brdtextmedindrag"/>
            </w:pPr>
            <w:r w:rsidRPr="002E78FB">
              <w:rPr>
                <w:i/>
                <w:iCs/>
              </w:rPr>
              <w:t>Regeringen eller den myndig</w:t>
            </w:r>
            <w:r w:rsidRPr="002E78FB">
              <w:rPr>
                <w:i/>
                <w:iCs/>
              </w:rPr>
              <w:softHyphen/>
              <w:t>het som regeringen bestämmer får meddela föreskrifter om skyldighet för djurhållare att lämna uppgifter om sin djurhållning till en kon</w:t>
            </w:r>
            <w:r w:rsidRPr="002E78FB">
              <w:rPr>
                <w:i/>
                <w:iCs/>
              </w:rPr>
              <w:softHyphen/>
              <w:t>trollmyndighet, ett organ med de</w:t>
            </w:r>
            <w:r w:rsidRPr="002E78FB">
              <w:rPr>
                <w:i/>
                <w:iCs/>
              </w:rPr>
              <w:softHyphen/>
              <w:t>legerade uppgifter eller en fysisk person som har delegerats vissa uppgifter</w:t>
            </w:r>
            <w:r>
              <w:rPr>
                <w:i/>
                <w:iCs/>
              </w:rPr>
              <w:t>.</w:t>
            </w:r>
          </w:p>
        </w:tc>
      </w:tr>
    </w:tbl>
    <w:p w14:paraId="5A7F2052"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825F42C" w14:textId="77777777" w:rsidTr="00F71CC6">
        <w:tc>
          <w:tcPr>
            <w:tcW w:w="2500" w:type="pct"/>
            <w:shd w:val="clear" w:color="auto" w:fill="auto"/>
            <w:tcMar>
              <w:left w:w="0" w:type="dxa"/>
            </w:tcMar>
          </w:tcPr>
          <w:p w14:paraId="5A07BEE8" w14:textId="77777777" w:rsidR="00F71CC6" w:rsidRDefault="00AB307F" w:rsidP="00F71CC6">
            <w:pPr>
              <w:pStyle w:val="Rubrik4utannumrering"/>
            </w:pPr>
            <w:r w:rsidRPr="003C5FCA">
              <w:t xml:space="preserve">Offentlig kontroll som avser andra än </w:t>
            </w:r>
            <w:r w:rsidRPr="003C5FCA">
              <w:rPr>
                <w:i/>
              </w:rPr>
              <w:t>livsmedelsproducerande</w:t>
            </w:r>
            <w:r w:rsidRPr="003C5FCA">
              <w:t xml:space="preserve"> djur</w:t>
            </w:r>
          </w:p>
        </w:tc>
        <w:tc>
          <w:tcPr>
            <w:tcW w:w="2500" w:type="pct"/>
            <w:shd w:val="clear" w:color="auto" w:fill="auto"/>
            <w:tcMar>
              <w:right w:w="0" w:type="dxa"/>
            </w:tcMar>
          </w:tcPr>
          <w:p w14:paraId="7633B14E" w14:textId="77777777" w:rsidR="00F71CC6" w:rsidRDefault="00AB307F" w:rsidP="00F71CC6">
            <w:pPr>
              <w:pStyle w:val="Rubrik4utannumrering"/>
            </w:pPr>
            <w:r w:rsidRPr="003C5FCA">
              <w:t xml:space="preserve">Offentlig kontroll </w:t>
            </w:r>
            <w:r w:rsidRPr="0089420B">
              <w:rPr>
                <w:i/>
                <w:iCs/>
              </w:rPr>
              <w:t>och annan offentlig verksamhe</w:t>
            </w:r>
            <w:r w:rsidRPr="003C5FCA">
              <w:t>t som avser</w:t>
            </w:r>
            <w:r>
              <w:t xml:space="preserve"> </w:t>
            </w:r>
            <w:r w:rsidRPr="0089420B">
              <w:rPr>
                <w:i/>
                <w:iCs/>
              </w:rPr>
              <w:t>vissa djur vid transport i samband med ekonomisk verksamhet</w:t>
            </w:r>
          </w:p>
        </w:tc>
      </w:tr>
    </w:tbl>
    <w:p w14:paraId="2315191F" w14:textId="77777777" w:rsidR="00F71CC6" w:rsidRDefault="00F71CC6" w:rsidP="00F71CC6">
      <w:pPr>
        <w:pStyle w:val="Brdtextmedindrag"/>
      </w:pPr>
    </w:p>
    <w:p w14:paraId="7B718BA1" w14:textId="77777777" w:rsidR="00F71CC6" w:rsidRDefault="00AB307F" w:rsidP="00F71CC6">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FDAE911" w14:textId="77777777" w:rsidTr="00F71CC6">
        <w:tc>
          <w:tcPr>
            <w:tcW w:w="2500" w:type="pct"/>
            <w:shd w:val="clear" w:color="auto" w:fill="auto"/>
            <w:tcMar>
              <w:left w:w="0" w:type="dxa"/>
            </w:tcMar>
          </w:tcPr>
          <w:p w14:paraId="4E06A9BB" w14:textId="66B7B9BB" w:rsidR="00F71CC6" w:rsidRDefault="00AB307F" w:rsidP="00F71CC6">
            <w:pPr>
              <w:pStyle w:val="Brdtextmedindrag"/>
            </w:pPr>
            <w:r w:rsidRPr="003C5FCA">
              <w:t>I</w:t>
            </w:r>
            <w:r w:rsidRPr="003C5FCA">
              <w:rPr>
                <w:i/>
              </w:rPr>
              <w:t xml:space="preserve"> Europapar</w:t>
            </w:r>
            <w:r w:rsidRPr="003C5FCA">
              <w:rPr>
                <w:i/>
              </w:rPr>
              <w:softHyphen/>
              <w:t xml:space="preserve">lamentets och rådets </w:t>
            </w:r>
            <w:r w:rsidRPr="003C5FCA">
              <w:t xml:space="preserve">förordning </w:t>
            </w:r>
            <w:r w:rsidRPr="003C5FCA">
              <w:rPr>
                <w:i/>
              </w:rPr>
              <w:t>(EG) nr 882/2004 av den 29 april 2004 om offentlig kontroll för att säkerställa kontrollen av efterlevnaden av foder- och livs</w:t>
            </w:r>
            <w:r>
              <w:rPr>
                <w:i/>
              </w:rPr>
              <w:softHyphen/>
            </w:r>
            <w:r w:rsidRPr="003C5FCA">
              <w:rPr>
                <w:i/>
              </w:rPr>
              <w:t>medelslagstiftningen samt be</w:t>
            </w:r>
            <w:r w:rsidRPr="003C5FCA">
              <w:rPr>
                <w:i/>
              </w:rPr>
              <w:softHyphen/>
              <w:t>stämmelserna om djurhälsa och djurskydd</w:t>
            </w:r>
            <w:r w:rsidRPr="003C5FCA">
              <w:t xml:space="preserve"> finns bestämmelser som ska tillämpas vid offentlig kontroll </w:t>
            </w:r>
            <w:r w:rsidRPr="003C5FCA">
              <w:rPr>
                <w:i/>
              </w:rPr>
              <w:t>av</w:t>
            </w:r>
            <w:r w:rsidRPr="003C5FCA">
              <w:t xml:space="preserve"> djurhållare som håller </w:t>
            </w:r>
            <w:r w:rsidRPr="003C5FCA">
              <w:rPr>
                <w:i/>
              </w:rPr>
              <w:t>livsmedelsproducerande</w:t>
            </w:r>
            <w:r w:rsidRPr="003C5FCA">
              <w:t xml:space="preserve"> djur</w:t>
            </w:r>
            <w:r>
              <w:rPr>
                <w:i/>
              </w:rPr>
              <w:t>.</w:t>
            </w:r>
          </w:p>
        </w:tc>
        <w:tc>
          <w:tcPr>
            <w:tcW w:w="2500" w:type="pct"/>
            <w:shd w:val="clear" w:color="auto" w:fill="auto"/>
            <w:tcMar>
              <w:right w:w="0" w:type="dxa"/>
            </w:tcMar>
          </w:tcPr>
          <w:p w14:paraId="70AA49B7" w14:textId="77777777" w:rsidR="00F71CC6" w:rsidRDefault="00AB307F" w:rsidP="00F71CC6">
            <w:pPr>
              <w:pStyle w:val="Brdtextmedindrag"/>
            </w:pPr>
            <w:r w:rsidRPr="003C5FCA">
              <w:t xml:space="preserve">I förordning </w:t>
            </w:r>
            <w:r w:rsidRPr="003C5FCA">
              <w:rPr>
                <w:i/>
              </w:rPr>
              <w:t>(EU) 2017/625</w:t>
            </w:r>
            <w:r w:rsidRPr="003C5FCA">
              <w:t xml:space="preserve"> finns bestämmelser som ska tillämpas vid offentlig kontroll </w:t>
            </w:r>
            <w:r w:rsidRPr="003C5FCA">
              <w:rPr>
                <w:i/>
              </w:rPr>
              <w:t>och annan offentlig verksamhet</w:t>
            </w:r>
            <w:r w:rsidRPr="003C5FCA">
              <w:t xml:space="preserve"> </w:t>
            </w:r>
            <w:r w:rsidRPr="003C5FCA">
              <w:rPr>
                <w:i/>
              </w:rPr>
              <w:t>i fråga om</w:t>
            </w:r>
            <w:r w:rsidRPr="003C5FCA">
              <w:t xml:space="preserve"> djur</w:t>
            </w:r>
            <w:r>
              <w:softHyphen/>
            </w:r>
            <w:r w:rsidRPr="003C5FCA">
              <w:t xml:space="preserve">hållare som håller </w:t>
            </w:r>
            <w:r w:rsidRPr="003C5FCA">
              <w:rPr>
                <w:i/>
              </w:rPr>
              <w:t>animaliepro</w:t>
            </w:r>
            <w:r w:rsidRPr="003C5FCA">
              <w:rPr>
                <w:i/>
              </w:rPr>
              <w:softHyphen/>
              <w:t>ducerande</w:t>
            </w:r>
            <w:r w:rsidRPr="003C5FCA">
              <w:t xml:space="preserve"> djur </w:t>
            </w:r>
            <w:r w:rsidRPr="003C5FCA">
              <w:rPr>
                <w:i/>
              </w:rPr>
              <w:t>och sådana som ansvarar för levande ryggrads</w:t>
            </w:r>
            <w:r w:rsidRPr="003C5FCA">
              <w:rPr>
                <w:i/>
              </w:rPr>
              <w:softHyphen/>
              <w:t>djur vid transport i samband med ekonomisk verk</w:t>
            </w:r>
            <w:r>
              <w:rPr>
                <w:i/>
              </w:rPr>
              <w:softHyphen/>
            </w:r>
            <w:r w:rsidRPr="003C5FCA">
              <w:rPr>
                <w:i/>
              </w:rPr>
              <w:t>samhet</w:t>
            </w:r>
            <w:r>
              <w:rPr>
                <w:i/>
              </w:rPr>
              <w:t>.</w:t>
            </w:r>
          </w:p>
        </w:tc>
      </w:tr>
      <w:tr w:rsidR="00F71CC6" w14:paraId="5E39A4B3" w14:textId="77777777" w:rsidTr="00F71CC6">
        <w:tc>
          <w:tcPr>
            <w:tcW w:w="2500" w:type="pct"/>
            <w:shd w:val="clear" w:color="auto" w:fill="auto"/>
            <w:tcMar>
              <w:left w:w="0" w:type="dxa"/>
            </w:tcMar>
          </w:tcPr>
          <w:p w14:paraId="1C2C071F" w14:textId="77777777" w:rsidR="00F71CC6" w:rsidRPr="003C5FCA" w:rsidRDefault="00AB307F" w:rsidP="00F71CC6">
            <w:pPr>
              <w:pStyle w:val="Brdtextmedindrag"/>
            </w:pPr>
            <w:r w:rsidRPr="003C5FCA">
              <w:t xml:space="preserve">Regeringen får meddela föreskrifter om att förordning </w:t>
            </w:r>
            <w:r w:rsidRPr="003C5FCA">
              <w:rPr>
                <w:i/>
              </w:rPr>
              <w:t>(EG) nr 882/2004</w:t>
            </w:r>
            <w:r w:rsidRPr="003C5FCA">
              <w:t xml:space="preserve"> ska tillämpas helt eller delvis vid offentlig kontroll </w:t>
            </w:r>
            <w:r w:rsidRPr="003C5FCA">
              <w:rPr>
                <w:i/>
              </w:rPr>
              <w:t>av</w:t>
            </w:r>
            <w:r w:rsidRPr="003C5FCA">
              <w:t xml:space="preserve"> andra djurhållare än sådana som </w:t>
            </w:r>
            <w:r w:rsidRPr="003C5FCA">
              <w:rPr>
                <w:i/>
              </w:rPr>
              <w:t>håller livsmedels</w:t>
            </w:r>
            <w:r w:rsidRPr="003C5FCA">
              <w:rPr>
                <w:i/>
              </w:rPr>
              <w:softHyphen/>
              <w:t>produce</w:t>
            </w:r>
            <w:r w:rsidRPr="003C5FCA">
              <w:rPr>
                <w:i/>
              </w:rPr>
              <w:softHyphen/>
              <w:t>rande djur</w:t>
            </w:r>
            <w:r>
              <w:rPr>
                <w:i/>
              </w:rPr>
              <w:t>.</w:t>
            </w:r>
          </w:p>
        </w:tc>
        <w:tc>
          <w:tcPr>
            <w:tcW w:w="2500" w:type="pct"/>
            <w:shd w:val="clear" w:color="auto" w:fill="auto"/>
            <w:tcMar>
              <w:right w:w="0" w:type="dxa"/>
            </w:tcMar>
          </w:tcPr>
          <w:p w14:paraId="6019F0D9" w14:textId="77777777" w:rsidR="00F71CC6" w:rsidRPr="003C5FCA" w:rsidRDefault="00AB307F" w:rsidP="00F71CC6">
            <w:pPr>
              <w:pStyle w:val="Brdtextmedindrag"/>
            </w:pPr>
            <w:r w:rsidRPr="003C5FCA">
              <w:t xml:space="preserve">Regeringen får meddela föreskrifter om att förordning </w:t>
            </w:r>
            <w:r w:rsidRPr="003C5FCA">
              <w:rPr>
                <w:i/>
              </w:rPr>
              <w:t>(EU) 2017/625</w:t>
            </w:r>
            <w:r w:rsidRPr="003C5FCA">
              <w:t xml:space="preserve"> ska tillämpas helt eller delvis vid offentlig kontroll </w:t>
            </w:r>
            <w:r w:rsidRPr="003C5FCA">
              <w:rPr>
                <w:i/>
              </w:rPr>
              <w:t>och annan offentlig verksamhet</w:t>
            </w:r>
            <w:r w:rsidRPr="003C5FCA">
              <w:t xml:space="preserve"> </w:t>
            </w:r>
            <w:r w:rsidRPr="003C5FCA">
              <w:rPr>
                <w:i/>
              </w:rPr>
              <w:t>i fråga om</w:t>
            </w:r>
            <w:r w:rsidRPr="003C5FCA">
              <w:t xml:space="preserve"> andra djurhållare än sådana som </w:t>
            </w:r>
            <w:r w:rsidRPr="003C5FCA">
              <w:rPr>
                <w:i/>
              </w:rPr>
              <w:t>avses i första stycket</w:t>
            </w:r>
            <w:r>
              <w:rPr>
                <w:i/>
              </w:rPr>
              <w:t>.</w:t>
            </w:r>
          </w:p>
        </w:tc>
      </w:tr>
    </w:tbl>
    <w:p w14:paraId="64704822"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DF0539B" w14:textId="77777777" w:rsidTr="00F71CC6">
        <w:tc>
          <w:tcPr>
            <w:tcW w:w="2500" w:type="pct"/>
            <w:shd w:val="clear" w:color="auto" w:fill="auto"/>
            <w:tcMar>
              <w:left w:w="0" w:type="dxa"/>
            </w:tcMar>
          </w:tcPr>
          <w:p w14:paraId="428C29C7" w14:textId="77777777" w:rsidR="00F71CC6" w:rsidRDefault="00AB307F" w:rsidP="00F71CC6">
            <w:pPr>
              <w:pStyle w:val="Rubrik4utannumrering"/>
            </w:pPr>
            <w:r w:rsidRPr="003C5FCA">
              <w:t xml:space="preserve">Avgifter för offentlig kontroll och </w:t>
            </w:r>
            <w:r w:rsidRPr="003C5FCA">
              <w:rPr>
                <w:i/>
              </w:rPr>
              <w:t>ärenden enligt lagen</w:t>
            </w:r>
          </w:p>
        </w:tc>
        <w:tc>
          <w:tcPr>
            <w:tcW w:w="2500" w:type="pct"/>
            <w:shd w:val="clear" w:color="auto" w:fill="auto"/>
            <w:tcMar>
              <w:right w:w="0" w:type="dxa"/>
            </w:tcMar>
          </w:tcPr>
          <w:p w14:paraId="162B8093" w14:textId="77777777" w:rsidR="00F71CC6" w:rsidRDefault="00AB307F" w:rsidP="00F71CC6">
            <w:pPr>
              <w:pStyle w:val="Rubrik4utannumrering"/>
            </w:pPr>
            <w:r w:rsidRPr="003C5FCA">
              <w:t xml:space="preserve">Avgifter för offentlig kontroll och </w:t>
            </w:r>
            <w:r w:rsidRPr="003C5FCA">
              <w:rPr>
                <w:i/>
              </w:rPr>
              <w:t>annan offentlig verksamhet</w:t>
            </w:r>
          </w:p>
        </w:tc>
      </w:tr>
    </w:tbl>
    <w:p w14:paraId="27C430BC" w14:textId="77777777" w:rsidR="00F71CC6" w:rsidRDefault="00AB307F" w:rsidP="00F71CC6">
      <w:pPr>
        <w:pStyle w:val="Brdtext"/>
        <w:spacing w:before="230"/>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3C72B0F" w14:textId="77777777" w:rsidTr="00F71CC6">
        <w:tc>
          <w:tcPr>
            <w:tcW w:w="2500" w:type="pct"/>
            <w:shd w:val="clear" w:color="auto" w:fill="auto"/>
            <w:tcMar>
              <w:left w:w="0" w:type="dxa"/>
            </w:tcMar>
          </w:tcPr>
          <w:p w14:paraId="2C8E6474" w14:textId="77777777" w:rsidR="00F71CC6" w:rsidRPr="00EB3621" w:rsidRDefault="00AB307F" w:rsidP="00F71CC6">
            <w:pPr>
              <w:pStyle w:val="Brdtextmedindrag"/>
            </w:pPr>
            <w:r w:rsidRPr="00EB3621">
              <w:t>Regeringen eller den myn</w:t>
            </w:r>
            <w:r w:rsidRPr="00EB3621">
              <w:softHyphen/>
              <w:t>dighet som regeringen bestäm</w:t>
            </w:r>
            <w:r w:rsidRPr="00EB3621">
              <w:softHyphen/>
              <w:t>mer får meddela föreskrifter om skyldighet att betala avgift</w:t>
            </w:r>
          </w:p>
          <w:p w14:paraId="6DB08CE8" w14:textId="77777777" w:rsidR="00F71CC6" w:rsidRPr="00EB3621" w:rsidRDefault="00AB307F" w:rsidP="00F71CC6">
            <w:pPr>
              <w:pStyle w:val="Brdtextmedindrag"/>
              <w:rPr>
                <w:i/>
              </w:rPr>
            </w:pPr>
            <w:r w:rsidRPr="00EB3621">
              <w:rPr>
                <w:i/>
              </w:rPr>
              <w:t>1. för offentlig kontroll enligt lagen, föreskrifter som har med</w:t>
            </w:r>
            <w:r w:rsidRPr="00EB3621">
              <w:rPr>
                <w:i/>
              </w:rPr>
              <w:softHyphen/>
              <w:t>delats med stöd av lagen eller de EU-bestämmelser som lagen kompletterar, och</w:t>
            </w:r>
          </w:p>
          <w:p w14:paraId="291A8729" w14:textId="77777777" w:rsidR="00F71CC6" w:rsidRDefault="00AB307F" w:rsidP="00F71CC6">
            <w:pPr>
              <w:pStyle w:val="Brdtextmedindrag"/>
            </w:pPr>
            <w:r w:rsidRPr="00EB3621">
              <w:rPr>
                <w:i/>
              </w:rPr>
              <w:t>2. i ärenden enligt lagen, före</w:t>
            </w:r>
            <w:r w:rsidRPr="00EB3621">
              <w:rPr>
                <w:i/>
              </w:rPr>
              <w:softHyphen/>
              <w:t>skrifter som har meddelats med stöd av lagen eller de EU-be</w:t>
            </w:r>
            <w:r w:rsidRPr="00EB3621">
              <w:rPr>
                <w:i/>
              </w:rPr>
              <w:softHyphen/>
              <w:t>stämmelser som lagen komplette</w:t>
            </w:r>
            <w:r w:rsidRPr="00EB3621">
              <w:rPr>
                <w:i/>
              </w:rPr>
              <w:softHyphen/>
              <w:t>rar.</w:t>
            </w:r>
          </w:p>
        </w:tc>
        <w:tc>
          <w:tcPr>
            <w:tcW w:w="2500" w:type="pct"/>
            <w:shd w:val="clear" w:color="auto" w:fill="auto"/>
            <w:tcMar>
              <w:right w:w="0" w:type="dxa"/>
            </w:tcMar>
          </w:tcPr>
          <w:p w14:paraId="79BFF281" w14:textId="77777777" w:rsidR="00F71CC6" w:rsidRDefault="00AB307F" w:rsidP="00F71CC6">
            <w:pPr>
              <w:pStyle w:val="Brdtextmedindrag"/>
            </w:pPr>
            <w:r w:rsidRPr="003C5FCA">
              <w:t>Regeringen eller den myn</w:t>
            </w:r>
            <w:r>
              <w:softHyphen/>
            </w:r>
            <w:r w:rsidRPr="003C5FCA">
              <w:t>dighet som regeringen bestäm</w:t>
            </w:r>
            <w:r>
              <w:softHyphen/>
            </w:r>
            <w:r w:rsidRPr="003C5FCA">
              <w:t xml:space="preserve">mer får meddela föreskrifter om skyldighet att betala </w:t>
            </w:r>
            <w:r>
              <w:t xml:space="preserve">en </w:t>
            </w:r>
            <w:r w:rsidRPr="003C5FCA">
              <w:t>avgift</w:t>
            </w:r>
            <w:r>
              <w:t xml:space="preserve"> </w:t>
            </w:r>
            <w:r w:rsidRPr="009D37C8">
              <w:rPr>
                <w:i/>
              </w:rPr>
              <w:t>för offentlig kontroll och annan offentlig verksamhet</w:t>
            </w:r>
            <w:r>
              <w:rPr>
                <w:i/>
              </w:rPr>
              <w:t>.</w:t>
            </w:r>
          </w:p>
        </w:tc>
      </w:tr>
      <w:tr w:rsidR="00F71CC6" w14:paraId="78C218CA" w14:textId="77777777" w:rsidTr="00F71CC6">
        <w:tc>
          <w:tcPr>
            <w:tcW w:w="2500" w:type="pct"/>
            <w:shd w:val="clear" w:color="auto" w:fill="auto"/>
            <w:tcMar>
              <w:left w:w="0" w:type="dxa"/>
            </w:tcMar>
          </w:tcPr>
          <w:p w14:paraId="1ACBC361" w14:textId="77777777" w:rsidR="00F71CC6" w:rsidRPr="00EB3621" w:rsidRDefault="00AB307F" w:rsidP="00F71CC6">
            <w:pPr>
              <w:overflowPunct w:val="0"/>
              <w:autoSpaceDE w:val="0"/>
              <w:autoSpaceDN w:val="0"/>
              <w:adjustRightInd w:val="0"/>
              <w:spacing w:after="0" w:line="240" w:lineRule="auto"/>
              <w:ind w:firstLine="319"/>
              <w:jc w:val="both"/>
              <w:textAlignment w:val="baseline"/>
              <w:rPr>
                <w:rFonts w:ascii="Times New Roman" w:hAnsi="Times New Roman"/>
                <w:sz w:val="20"/>
              </w:rPr>
            </w:pPr>
            <w:r w:rsidRPr="00EB3621">
              <w:rPr>
                <w:rFonts w:ascii="Times New Roman" w:hAnsi="Times New Roman"/>
                <w:sz w:val="20"/>
              </w:rPr>
              <w:t>Regeringen eller den myn</w:t>
            </w:r>
            <w:r w:rsidRPr="00EB3621">
              <w:rPr>
                <w:rFonts w:ascii="Times New Roman" w:hAnsi="Times New Roman"/>
                <w:sz w:val="20"/>
              </w:rPr>
              <w:softHyphen/>
              <w:t>dighet som regeringen bestäm</w:t>
            </w:r>
            <w:r w:rsidRPr="00EB3621">
              <w:rPr>
                <w:rFonts w:ascii="Times New Roman" w:hAnsi="Times New Roman"/>
                <w:sz w:val="20"/>
              </w:rPr>
              <w:softHyphen/>
              <w:t xml:space="preserve">mer får meddela föreskrifter om hur de avgifter som tas ut av myndigheter och av </w:t>
            </w:r>
            <w:r w:rsidRPr="00EB3621">
              <w:rPr>
                <w:rFonts w:ascii="Times New Roman" w:hAnsi="Times New Roman"/>
                <w:i/>
                <w:sz w:val="20"/>
              </w:rPr>
              <w:t>kontroll</w:t>
            </w:r>
            <w:r w:rsidRPr="00EB3621">
              <w:rPr>
                <w:rFonts w:ascii="Times New Roman" w:hAnsi="Times New Roman"/>
                <w:i/>
                <w:sz w:val="20"/>
              </w:rPr>
              <w:softHyphen/>
              <w:t>organ</w:t>
            </w:r>
            <w:r w:rsidRPr="00EB3621">
              <w:rPr>
                <w:rFonts w:ascii="Times New Roman" w:hAnsi="Times New Roman"/>
                <w:sz w:val="20"/>
              </w:rPr>
              <w:t xml:space="preserve"> ska beräknas</w:t>
            </w:r>
            <w:r>
              <w:rPr>
                <w:rFonts w:ascii="Times New Roman" w:hAnsi="Times New Roman"/>
                <w:sz w:val="20"/>
              </w:rPr>
              <w:t>.</w:t>
            </w:r>
          </w:p>
        </w:tc>
        <w:tc>
          <w:tcPr>
            <w:tcW w:w="2500" w:type="pct"/>
            <w:shd w:val="clear" w:color="auto" w:fill="auto"/>
            <w:tcMar>
              <w:right w:w="0" w:type="dxa"/>
            </w:tcMar>
          </w:tcPr>
          <w:p w14:paraId="16132D6B" w14:textId="77777777" w:rsidR="00F71CC6" w:rsidRPr="003C5FCA" w:rsidRDefault="00AB307F" w:rsidP="00F71CC6">
            <w:pPr>
              <w:pStyle w:val="Brdtextmedindrag"/>
            </w:pPr>
            <w:r w:rsidRPr="003C5FCA">
              <w:t>Regeringen eller den myn</w:t>
            </w:r>
            <w:r>
              <w:softHyphen/>
            </w:r>
            <w:r w:rsidRPr="003C5FCA">
              <w:t>dighet som regeringen bestäm</w:t>
            </w:r>
            <w:r>
              <w:softHyphen/>
            </w:r>
            <w:r w:rsidRPr="003C5FCA">
              <w:t xml:space="preserve">mer får meddela föreskrifter om hur de avgifter som tas ut av myndigheter och av </w:t>
            </w:r>
            <w:r w:rsidRPr="003C5FCA">
              <w:rPr>
                <w:i/>
              </w:rPr>
              <w:t xml:space="preserve">ett organ med delegerade uppgifter eller </w:t>
            </w:r>
            <w:r>
              <w:rPr>
                <w:i/>
              </w:rPr>
              <w:t xml:space="preserve">av </w:t>
            </w:r>
            <w:r w:rsidRPr="003C5FCA">
              <w:rPr>
                <w:i/>
              </w:rPr>
              <w:t xml:space="preserve">en fysisk person som </w:t>
            </w:r>
            <w:r>
              <w:rPr>
                <w:i/>
              </w:rPr>
              <w:t xml:space="preserve">har </w:t>
            </w:r>
            <w:r w:rsidRPr="003C5FCA">
              <w:rPr>
                <w:i/>
              </w:rPr>
              <w:t>delegerats vissa uppgifter</w:t>
            </w:r>
            <w:r w:rsidRPr="003C5FCA">
              <w:t xml:space="preserve"> ska beräknas</w:t>
            </w:r>
            <w:r>
              <w:t>.</w:t>
            </w:r>
          </w:p>
        </w:tc>
      </w:tr>
    </w:tbl>
    <w:p w14:paraId="493E030E" w14:textId="77777777" w:rsidR="00F71CC6" w:rsidRDefault="00F71CC6" w:rsidP="00F71CC6">
      <w:pPr>
        <w:pStyle w:val="Brdtext"/>
        <w:spacing w:before="230"/>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30142D6" w14:textId="77777777" w:rsidTr="002319AF">
        <w:tc>
          <w:tcPr>
            <w:tcW w:w="2500" w:type="pct"/>
            <w:shd w:val="clear" w:color="auto" w:fill="auto"/>
            <w:tcMar>
              <w:left w:w="0" w:type="dxa"/>
            </w:tcMar>
          </w:tcPr>
          <w:p w14:paraId="6B080BB9" w14:textId="77777777" w:rsidR="00F71CC6" w:rsidRDefault="00F71CC6" w:rsidP="00F71CC6">
            <w:pPr>
              <w:pStyle w:val="Brdtextmedindrag"/>
            </w:pPr>
          </w:p>
        </w:tc>
        <w:tc>
          <w:tcPr>
            <w:tcW w:w="2500" w:type="pct"/>
          </w:tcPr>
          <w:p w14:paraId="2EB697AB" w14:textId="77777777" w:rsidR="00F71CC6" w:rsidRPr="00155678" w:rsidRDefault="00AB307F" w:rsidP="00F71CC6">
            <w:pPr>
              <w:pStyle w:val="Brdtext"/>
              <w:rPr>
                <w:i/>
              </w:rPr>
            </w:pPr>
            <w:r w:rsidRPr="00155678">
              <w:rPr>
                <w:i/>
              </w:rPr>
              <w:t xml:space="preserve">9 a § </w:t>
            </w:r>
          </w:p>
          <w:p w14:paraId="2DE53E7C" w14:textId="77777777" w:rsidR="00F71CC6" w:rsidRPr="002E78FB" w:rsidRDefault="00AB307F" w:rsidP="00F71CC6">
            <w:pPr>
              <w:pStyle w:val="Brdtextmedindrag"/>
              <w:rPr>
                <w:i/>
                <w:iCs/>
              </w:rPr>
            </w:pPr>
            <w:r w:rsidRPr="002E78FB">
              <w:rPr>
                <w:i/>
                <w:iCs/>
              </w:rPr>
              <w:t>En kontrollmyndighet får, vid överträdelser av denna lag, de föreskrifter eller beslut som har meddelats med stöd av lagen, de EU-bestämmelser som lagen kom</w:t>
            </w:r>
            <w:r w:rsidRPr="002E78FB">
              <w:rPr>
                <w:i/>
                <w:iCs/>
              </w:rPr>
              <w:softHyphen/>
              <w:t>pletterar eller de beslut som har meddelats med stöd av EU-be</w:t>
            </w:r>
            <w:r w:rsidRPr="002E78FB">
              <w:rPr>
                <w:i/>
                <w:iCs/>
              </w:rPr>
              <w:softHyphen/>
              <w:t>stämmelserna, tillfälligt eller slut</w:t>
            </w:r>
            <w:r w:rsidRPr="002E78FB">
              <w:rPr>
                <w:i/>
                <w:iCs/>
              </w:rPr>
              <w:softHyphen/>
              <w:t>ligt återkalla</w:t>
            </w:r>
          </w:p>
          <w:p w14:paraId="4E9AD9D6" w14:textId="77777777" w:rsidR="00F71CC6" w:rsidRPr="002E78FB" w:rsidRDefault="00AB307F" w:rsidP="00F71CC6">
            <w:pPr>
              <w:pStyle w:val="Brdtextmedindrag"/>
              <w:rPr>
                <w:i/>
                <w:iCs/>
              </w:rPr>
            </w:pPr>
            <w:r w:rsidRPr="002E78FB">
              <w:rPr>
                <w:i/>
                <w:iCs/>
              </w:rPr>
              <w:t>1. kompetensbevis som utfär</w:t>
            </w:r>
            <w:r w:rsidRPr="002E78FB">
              <w:rPr>
                <w:i/>
                <w:iCs/>
              </w:rPr>
              <w:softHyphen/>
              <w:t>dats enligt artikel 21 i rådets för</w:t>
            </w:r>
            <w:r w:rsidRPr="002E78FB">
              <w:rPr>
                <w:i/>
                <w:iCs/>
              </w:rPr>
              <w:softHyphen/>
              <w:t>ordning (EG) nr 1099/2009 av den 24 septem</w:t>
            </w:r>
            <w:r w:rsidRPr="002E78FB">
              <w:rPr>
                <w:i/>
                <w:iCs/>
              </w:rPr>
              <w:softHyphen/>
              <w:t>ber 2009 om skydd av djur vid tidpunkten för avliv</w:t>
            </w:r>
            <w:r w:rsidRPr="002E78FB">
              <w:rPr>
                <w:i/>
                <w:iCs/>
              </w:rPr>
              <w:softHyphen/>
              <w:t>ning, och</w:t>
            </w:r>
          </w:p>
          <w:p w14:paraId="25A3C8D3" w14:textId="77777777" w:rsidR="00F71CC6" w:rsidRDefault="00AB307F" w:rsidP="00F71CC6">
            <w:pPr>
              <w:pStyle w:val="Brdtextmedindrag"/>
            </w:pPr>
            <w:r w:rsidRPr="002E78FB">
              <w:rPr>
                <w:i/>
                <w:iCs/>
              </w:rPr>
              <w:t>2. kompetensbevis för skötare som utfärdats enligt artikel 17.2 i rådets förord</w:t>
            </w:r>
            <w:r w:rsidRPr="002E78FB">
              <w:rPr>
                <w:i/>
                <w:iCs/>
              </w:rPr>
              <w:softHyphen/>
              <w:t>ning (EG) nr 1/2005 av den 22 december 2004 om skydd av djur under transport och därmed sam</w:t>
            </w:r>
            <w:r w:rsidRPr="002E78FB">
              <w:rPr>
                <w:i/>
                <w:iCs/>
              </w:rPr>
              <w:softHyphen/>
              <w:t>manhängande för</w:t>
            </w:r>
            <w:r w:rsidRPr="002E78FB">
              <w:rPr>
                <w:i/>
                <w:iCs/>
              </w:rPr>
              <w:softHyphen/>
              <w:t>faranden och om ändring av direktiven 64/432/EEG och 93/119/EG och förordning (EG) nr 1255/97.</w:t>
            </w:r>
          </w:p>
        </w:tc>
      </w:tr>
    </w:tbl>
    <w:p w14:paraId="226DDCD1" w14:textId="77777777" w:rsidR="00F71CC6" w:rsidRDefault="00F71CC6" w:rsidP="00F71CC6">
      <w:pPr>
        <w:pStyle w:val="Brdtextmedindrag"/>
      </w:pPr>
    </w:p>
    <w:p w14:paraId="6BBD05EE" w14:textId="77777777" w:rsidR="00F71CC6" w:rsidRDefault="00AB307F" w:rsidP="00F71CC6">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109422B" w14:textId="77777777" w:rsidTr="00F71CC6">
        <w:tc>
          <w:tcPr>
            <w:tcW w:w="2500" w:type="pct"/>
            <w:shd w:val="clear" w:color="auto" w:fill="auto"/>
            <w:tcMar>
              <w:left w:w="0" w:type="dxa"/>
            </w:tcMar>
          </w:tcPr>
          <w:p w14:paraId="4D996AA7" w14:textId="091439A5" w:rsidR="00F71CC6" w:rsidRPr="002E78FB" w:rsidRDefault="00AB307F" w:rsidP="00F71CC6">
            <w:pPr>
              <w:pStyle w:val="Brdtextmedindrag"/>
            </w:pPr>
            <w:r w:rsidRPr="002E78FB">
              <w:t xml:space="preserve">En kontrollmyndighet och </w:t>
            </w:r>
            <w:r w:rsidRPr="002E78FB">
              <w:rPr>
                <w:i/>
              </w:rPr>
              <w:t>ett kontrollorgan som anlitas i den offentliga kontrollen</w:t>
            </w:r>
            <w:r w:rsidRPr="002E78FB">
              <w:t xml:space="preserve"> har i den ut</w:t>
            </w:r>
            <w:r w:rsidRPr="002E78FB">
              <w:softHyphen/>
              <w:t xml:space="preserve">sträckning som behövs för </w:t>
            </w:r>
            <w:r w:rsidRPr="002E78FB">
              <w:rPr>
                <w:i/>
              </w:rPr>
              <w:t>kon</w:t>
            </w:r>
            <w:r w:rsidRPr="002E78FB">
              <w:rPr>
                <w:i/>
              </w:rPr>
              <w:softHyphen/>
              <w:t>trollen</w:t>
            </w:r>
            <w:r w:rsidRPr="002E78FB">
              <w:t xml:space="preserve"> rätt att på begäran få upp</w:t>
            </w:r>
            <w:r w:rsidRPr="002E78FB">
              <w:softHyphen/>
              <w:t>lysningar och ta del av handlingar.</w:t>
            </w:r>
          </w:p>
        </w:tc>
        <w:tc>
          <w:tcPr>
            <w:tcW w:w="2500" w:type="pct"/>
            <w:shd w:val="clear" w:color="auto" w:fill="auto"/>
            <w:tcMar>
              <w:right w:w="0" w:type="dxa"/>
            </w:tcMar>
          </w:tcPr>
          <w:p w14:paraId="119D77CA" w14:textId="29B1836B" w:rsidR="00F71CC6" w:rsidRPr="002E78FB" w:rsidRDefault="00AB307F" w:rsidP="00F71CC6">
            <w:pPr>
              <w:pStyle w:val="Brdtextmedindrag"/>
            </w:pPr>
            <w:r w:rsidRPr="002E78FB">
              <w:t>En kontrollmyndighet</w:t>
            </w:r>
            <w:r w:rsidRPr="002E78FB">
              <w:rPr>
                <w:i/>
              </w:rPr>
              <w:t>, en officiell veterinär som har förord</w:t>
            </w:r>
            <w:r w:rsidRPr="002E78FB">
              <w:rPr>
                <w:i/>
              </w:rPr>
              <w:softHyphen/>
              <w:t>nats enligt lagen (2009:1254) om officiella veterinärer och ett organ med delegerade uppgifter eller en fysisk person som har delegerats vissa uppgifter</w:t>
            </w:r>
            <w:r w:rsidRPr="002E78FB">
              <w:rPr>
                <w:color w:val="FF0000"/>
              </w:rPr>
              <w:t xml:space="preserve"> </w:t>
            </w:r>
            <w:r w:rsidRPr="002E78FB">
              <w:t xml:space="preserve">har i den utsträckning </w:t>
            </w:r>
            <w:r w:rsidRPr="002E78FB">
              <w:rPr>
                <w:i/>
              </w:rPr>
              <w:t xml:space="preserve">det </w:t>
            </w:r>
            <w:r w:rsidRPr="002E78FB">
              <w:t>behövs för</w:t>
            </w:r>
            <w:r w:rsidRPr="002E78FB">
              <w:rPr>
                <w:i/>
              </w:rPr>
              <w:t xml:space="preserve"> offentlig</w:t>
            </w:r>
            <w:r w:rsidRPr="002E78FB">
              <w:t xml:space="preserve"> kontroll </w:t>
            </w:r>
            <w:r w:rsidRPr="002E78FB">
              <w:rPr>
                <w:i/>
              </w:rPr>
              <w:t xml:space="preserve">eller annan offentlig verksamhet </w:t>
            </w:r>
            <w:r w:rsidRPr="002E78FB">
              <w:t>rätt att på begäran få upplys</w:t>
            </w:r>
            <w:r w:rsidRPr="002E78FB">
              <w:softHyphen/>
              <w:t>ningar och ta del av handlingar</w:t>
            </w:r>
            <w:r>
              <w:t>.</w:t>
            </w:r>
          </w:p>
        </w:tc>
      </w:tr>
    </w:tbl>
    <w:p w14:paraId="3B3C57E5" w14:textId="77777777" w:rsidR="00F71CC6" w:rsidRDefault="00F71CC6" w:rsidP="00F71CC6">
      <w:pPr>
        <w:pStyle w:val="Brdtextmedindrag"/>
      </w:pPr>
    </w:p>
    <w:p w14:paraId="1504B1BA" w14:textId="77777777" w:rsidR="00F71CC6" w:rsidRDefault="00AB307F" w:rsidP="00F71CC6">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4CA72F6" w14:textId="77777777" w:rsidTr="00F71CC6">
        <w:tc>
          <w:tcPr>
            <w:tcW w:w="2500" w:type="pct"/>
            <w:shd w:val="clear" w:color="auto" w:fill="auto"/>
            <w:tcMar>
              <w:left w:w="0" w:type="dxa"/>
            </w:tcMar>
          </w:tcPr>
          <w:p w14:paraId="7022F59F" w14:textId="77777777" w:rsidR="00F71CC6" w:rsidRDefault="00AB307F" w:rsidP="00F71CC6">
            <w:pPr>
              <w:pStyle w:val="Brdtextmedindrag"/>
            </w:pPr>
            <w:r w:rsidRPr="003C5FCA">
              <w:t xml:space="preserve">En kontrollmyndighet </w:t>
            </w:r>
            <w:r w:rsidRPr="003C5FCA">
              <w:rPr>
                <w:i/>
              </w:rPr>
              <w:t>och</w:t>
            </w:r>
            <w:r w:rsidRPr="003C5FCA">
              <w:t xml:space="preserve"> </w:t>
            </w:r>
            <w:r w:rsidRPr="003C5FCA">
              <w:rPr>
                <w:i/>
              </w:rPr>
              <w:t>ett kontrollorgan som anlitas i den offentliga kontrollen</w:t>
            </w:r>
            <w:r w:rsidRPr="003C5FCA">
              <w:t xml:space="preserve"> har i den utsträckning som behövs för </w:t>
            </w:r>
            <w:r w:rsidRPr="003C5FCA">
              <w:rPr>
                <w:i/>
              </w:rPr>
              <w:t>kon</w:t>
            </w:r>
            <w:r w:rsidRPr="003C5FCA">
              <w:rPr>
                <w:i/>
              </w:rPr>
              <w:softHyphen/>
              <w:t>trollen</w:t>
            </w:r>
            <w:r w:rsidRPr="003C5FCA">
              <w:t xml:space="preserve"> rätt att få tillträde till områden, anläggningar, byggnader, lokaler och andra utrymmen där det kan antas att djur hålls eller som berör djur</w:t>
            </w:r>
            <w:r w:rsidRPr="003C5FCA">
              <w:softHyphen/>
              <w:t>hållningen, och där besiktiga djuren, göra undersökningar och ta prover</w:t>
            </w:r>
            <w:r>
              <w:t>.</w:t>
            </w:r>
          </w:p>
        </w:tc>
        <w:tc>
          <w:tcPr>
            <w:tcW w:w="2500" w:type="pct"/>
            <w:shd w:val="clear" w:color="auto" w:fill="auto"/>
            <w:tcMar>
              <w:right w:w="0" w:type="dxa"/>
            </w:tcMar>
          </w:tcPr>
          <w:p w14:paraId="0835D8CA" w14:textId="77777777" w:rsidR="00F71CC6" w:rsidRDefault="00AB307F" w:rsidP="00F71CC6">
            <w:pPr>
              <w:pStyle w:val="Brdtextmedindrag"/>
            </w:pPr>
            <w:r w:rsidRPr="003C5FCA">
              <w:t xml:space="preserve">En kontrollmyndighet, </w:t>
            </w:r>
            <w:r w:rsidRPr="003C5FCA">
              <w:rPr>
                <w:i/>
              </w:rPr>
              <w:t>en officiell veterinär som har för</w:t>
            </w:r>
            <w:r w:rsidRPr="003C5FCA">
              <w:rPr>
                <w:i/>
              </w:rPr>
              <w:softHyphen/>
              <w:t xml:space="preserve">ordnats enligt lagen (2009:1254) om officiella veterinärer och ett organ med delegerade uppgifter eller en fysisk person som </w:t>
            </w:r>
            <w:r>
              <w:rPr>
                <w:i/>
              </w:rPr>
              <w:t xml:space="preserve">har </w:t>
            </w:r>
            <w:r w:rsidRPr="003C5FCA">
              <w:rPr>
                <w:i/>
              </w:rPr>
              <w:t>delege</w:t>
            </w:r>
            <w:r w:rsidRPr="003C5FCA">
              <w:rPr>
                <w:i/>
              </w:rPr>
              <w:softHyphen/>
              <w:t>rats vissa uppgifter</w:t>
            </w:r>
            <w:r>
              <w:t xml:space="preserve"> har i den ut</w:t>
            </w:r>
            <w:r>
              <w:softHyphen/>
              <w:t xml:space="preserve">sträckning </w:t>
            </w:r>
            <w:r w:rsidRPr="00E06630">
              <w:rPr>
                <w:i/>
              </w:rPr>
              <w:t xml:space="preserve">det </w:t>
            </w:r>
            <w:r w:rsidRPr="003C5FCA">
              <w:t xml:space="preserve">behövs för </w:t>
            </w:r>
            <w:r w:rsidRPr="003C5FCA">
              <w:rPr>
                <w:i/>
              </w:rPr>
              <w:t xml:space="preserve"> offentlig kon</w:t>
            </w:r>
            <w:r w:rsidRPr="003C5FCA">
              <w:rPr>
                <w:i/>
              </w:rPr>
              <w:softHyphen/>
              <w:t>troll eller annan offentlig verksamhet</w:t>
            </w:r>
            <w:r w:rsidRPr="003C5FCA">
              <w:t xml:space="preserve"> rätt att få tillträde till områden, anlägg</w:t>
            </w:r>
            <w:r w:rsidRPr="003C5FCA">
              <w:softHyphen/>
              <w:t>ningar, byggnader, lokaler och andra utrymmen där det kan antas att djur hålls eller som be</w:t>
            </w:r>
            <w:r w:rsidRPr="003C5FCA">
              <w:softHyphen/>
              <w:t xml:space="preserve">rör djurhållningen, och </w:t>
            </w:r>
            <w:r>
              <w:t xml:space="preserve">att </w:t>
            </w:r>
            <w:r w:rsidRPr="003C5FCA">
              <w:t>där be</w:t>
            </w:r>
            <w:r w:rsidRPr="003C5FCA">
              <w:softHyphen/>
              <w:t>siktiga djuren, göra undersök</w:t>
            </w:r>
            <w:r w:rsidRPr="003C5FCA">
              <w:softHyphen/>
              <w:t>ningar och ta prover</w:t>
            </w:r>
            <w:r>
              <w:t>.</w:t>
            </w:r>
          </w:p>
        </w:tc>
      </w:tr>
      <w:tr w:rsidR="00F71CC6" w14:paraId="445F520F" w14:textId="77777777" w:rsidTr="00F71CC6">
        <w:tc>
          <w:tcPr>
            <w:tcW w:w="5000" w:type="pct"/>
            <w:gridSpan w:val="2"/>
            <w:shd w:val="clear" w:color="auto" w:fill="auto"/>
            <w:tcMar>
              <w:left w:w="0" w:type="dxa"/>
            </w:tcMar>
          </w:tcPr>
          <w:p w14:paraId="35A8F5F9" w14:textId="77777777" w:rsidR="00F71CC6" w:rsidRPr="00286B54" w:rsidRDefault="00AB307F" w:rsidP="00F71CC6">
            <w:pPr>
              <w:pStyle w:val="Brdtextmedindrag"/>
            </w:pPr>
            <w:r w:rsidRPr="00286B54">
              <w:t>Tillträde till bostäder får endast ske när det kan antas att djur hålls där och</w:t>
            </w:r>
          </w:p>
          <w:p w14:paraId="2DF12A8C" w14:textId="77777777" w:rsidR="00F71CC6" w:rsidRPr="00286B54" w:rsidRDefault="00AB307F" w:rsidP="00F71CC6">
            <w:pPr>
              <w:pStyle w:val="Brdtextmedindrag"/>
            </w:pPr>
            <w:r w:rsidRPr="00286B54">
              <w:t>1. det kan antas att djurhållningen inte uppfyller bestämmel</w:t>
            </w:r>
            <w:r w:rsidRPr="00286B54">
              <w:softHyphen/>
              <w:t>serna i denna lag eller i föreskrifter eller beslut som har meddelats med stöd av lagen,</w:t>
            </w:r>
          </w:p>
          <w:p w14:paraId="17FA1594" w14:textId="77777777" w:rsidR="00F71CC6" w:rsidRPr="00286B54" w:rsidRDefault="00AB307F" w:rsidP="00F71CC6">
            <w:pPr>
              <w:pStyle w:val="Brdtextmedindrag"/>
            </w:pPr>
            <w:r w:rsidRPr="00286B54">
              <w:t xml:space="preserve">2. syftet är att kontrollera att tidigare konstaterade brister i djurhållningen har åtgärdats, eller </w:t>
            </w:r>
          </w:p>
          <w:p w14:paraId="701A84A3" w14:textId="77777777" w:rsidR="00F71CC6" w:rsidRPr="003C5FCA" w:rsidRDefault="00AB307F" w:rsidP="00F71CC6">
            <w:pPr>
              <w:pStyle w:val="Brdtextmedindrag"/>
            </w:pPr>
            <w:r w:rsidRPr="00286B54">
              <w:t>3. syftet är att kontrollera en djurhållning som kräver tillstånd enligt denna lag eller föreskrifter som har meddelats med stöd av lagen.</w:t>
            </w:r>
          </w:p>
        </w:tc>
      </w:tr>
      <w:tr w:rsidR="00F71CC6" w14:paraId="37C754E8" w14:textId="77777777" w:rsidTr="00F71CC6">
        <w:tc>
          <w:tcPr>
            <w:tcW w:w="2500" w:type="pct"/>
            <w:shd w:val="clear" w:color="auto" w:fill="auto"/>
            <w:tcMar>
              <w:left w:w="0" w:type="dxa"/>
            </w:tcMar>
          </w:tcPr>
          <w:p w14:paraId="17DBD235" w14:textId="77777777" w:rsidR="00F71CC6" w:rsidRPr="00286B54" w:rsidRDefault="00AB307F" w:rsidP="00F71CC6">
            <w:pPr>
              <w:pStyle w:val="Brdtextmedindrag"/>
            </w:pPr>
            <w:r w:rsidRPr="00286B54">
              <w:t xml:space="preserve">En kontrollmyndighet </w:t>
            </w:r>
            <w:r w:rsidRPr="00286B54">
              <w:rPr>
                <w:i/>
              </w:rPr>
              <w:t>och</w:t>
            </w:r>
            <w:r w:rsidRPr="00286B54">
              <w:t xml:space="preserve"> </w:t>
            </w:r>
            <w:r w:rsidRPr="00286B54">
              <w:rPr>
                <w:i/>
              </w:rPr>
              <w:t>ett kontrollorgan</w:t>
            </w:r>
            <w:r w:rsidRPr="00286B54">
              <w:t xml:space="preserve"> har även rätt att få tillträde till områden, an</w:t>
            </w:r>
            <w:r w:rsidRPr="00286B54">
              <w:softHyphen/>
              <w:t>läggningar, byggnader, lokaler, andra utrymmen och bostäder, när det behövs för att kontrol</w:t>
            </w:r>
            <w:r w:rsidRPr="00286B54">
              <w:softHyphen/>
              <w:t>lera att beslut om djurförbud enligt 9 kap. 1 § följs.</w:t>
            </w:r>
          </w:p>
        </w:tc>
        <w:tc>
          <w:tcPr>
            <w:tcW w:w="2500" w:type="pct"/>
            <w:shd w:val="clear" w:color="auto" w:fill="auto"/>
          </w:tcPr>
          <w:p w14:paraId="671BFD0A" w14:textId="77777777" w:rsidR="00F71CC6" w:rsidRPr="00286B54" w:rsidRDefault="00AB307F" w:rsidP="00F71CC6">
            <w:pPr>
              <w:pStyle w:val="Brdtextmedindrag"/>
            </w:pPr>
            <w:r w:rsidRPr="00286B54">
              <w:t xml:space="preserve">En kontrollmyndighet, </w:t>
            </w:r>
            <w:r w:rsidRPr="002E78FB">
              <w:rPr>
                <w:i/>
                <w:iCs/>
              </w:rPr>
              <w:t>en officiell veterinär som har för</w:t>
            </w:r>
            <w:r w:rsidRPr="002E78FB">
              <w:rPr>
                <w:i/>
                <w:iCs/>
              </w:rPr>
              <w:softHyphen/>
              <w:t>ordnats enligt lagen (2009:1254) om officiella veterinärer och ett organ med delegerade uppgifter eller en fysisk person som har delege</w:t>
            </w:r>
            <w:r w:rsidRPr="002E78FB">
              <w:rPr>
                <w:i/>
                <w:iCs/>
              </w:rPr>
              <w:softHyphen/>
              <w:t>rats vissa uppgifter</w:t>
            </w:r>
            <w:r w:rsidRPr="00286B54">
              <w:t xml:space="preserve"> har även rätt att få tillträde till områden, an</w:t>
            </w:r>
            <w:r w:rsidRPr="00286B54">
              <w:softHyphen/>
              <w:t>läggningar, byg</w:t>
            </w:r>
            <w:r w:rsidRPr="00286B54">
              <w:softHyphen/>
              <w:t>gnader, lok</w:t>
            </w:r>
            <w:r w:rsidRPr="00286B54">
              <w:softHyphen/>
              <w:t>aler, andra utrym</w:t>
            </w:r>
            <w:r w:rsidRPr="00286B54">
              <w:softHyphen/>
              <w:t>men och bostäder, när det behövs för att kontrol</w:t>
            </w:r>
            <w:r w:rsidRPr="00286B54">
              <w:softHyphen/>
              <w:t>lera att beslut om djurförbud enligt 9 kap. 1 § följs.</w:t>
            </w:r>
          </w:p>
        </w:tc>
      </w:tr>
    </w:tbl>
    <w:p w14:paraId="75110DD0"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7F21721" w14:textId="77777777" w:rsidTr="00F71CC6">
        <w:tc>
          <w:tcPr>
            <w:tcW w:w="2500" w:type="pct"/>
            <w:shd w:val="clear" w:color="auto" w:fill="auto"/>
            <w:tcMar>
              <w:left w:w="0" w:type="dxa"/>
            </w:tcMar>
          </w:tcPr>
          <w:p w14:paraId="2A4BD3FC" w14:textId="77777777" w:rsidR="00F71CC6" w:rsidRDefault="00AB307F" w:rsidP="00F71CC6">
            <w:pPr>
              <w:pStyle w:val="Rubrik4utannumrering"/>
            </w:pPr>
            <w:r w:rsidRPr="003C5FCA">
              <w:t>Skyldighet för den som är föremål för offentlig kontroll</w:t>
            </w:r>
          </w:p>
        </w:tc>
        <w:tc>
          <w:tcPr>
            <w:tcW w:w="2500" w:type="pct"/>
            <w:shd w:val="clear" w:color="auto" w:fill="auto"/>
            <w:tcMar>
              <w:right w:w="0" w:type="dxa"/>
            </w:tcMar>
          </w:tcPr>
          <w:p w14:paraId="3A1021EB" w14:textId="77777777" w:rsidR="00F71CC6" w:rsidRDefault="00AB307F" w:rsidP="00F71CC6">
            <w:pPr>
              <w:pStyle w:val="Rubrik4utannumrering"/>
            </w:pPr>
            <w:r w:rsidRPr="003C5FCA">
              <w:t xml:space="preserve">Skyldighet för den som är föremål för offentlig kontroll </w:t>
            </w:r>
            <w:r w:rsidRPr="003C5FCA">
              <w:rPr>
                <w:i/>
              </w:rPr>
              <w:t xml:space="preserve">och </w:t>
            </w:r>
            <w:r>
              <w:rPr>
                <w:i/>
              </w:rPr>
              <w:t xml:space="preserve">för </w:t>
            </w:r>
            <w:r w:rsidRPr="003C5FCA">
              <w:rPr>
                <w:i/>
              </w:rPr>
              <w:t>annan offentlig verksamhet</w:t>
            </w:r>
          </w:p>
        </w:tc>
      </w:tr>
    </w:tbl>
    <w:p w14:paraId="3D6E0FE6" w14:textId="77777777" w:rsidR="00F71CC6" w:rsidRDefault="00AB307F" w:rsidP="00F71CC6">
      <w:pPr>
        <w:pStyle w:val="Brdt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72DBFB2" w14:textId="77777777" w:rsidTr="00F71CC6">
        <w:tc>
          <w:tcPr>
            <w:tcW w:w="2500" w:type="pct"/>
            <w:shd w:val="clear" w:color="auto" w:fill="auto"/>
            <w:tcMar>
              <w:left w:w="0" w:type="dxa"/>
            </w:tcMar>
          </w:tcPr>
          <w:p w14:paraId="4264CC43" w14:textId="77777777" w:rsidR="00F71CC6" w:rsidRDefault="00AB307F" w:rsidP="00F71CC6">
            <w:pPr>
              <w:pStyle w:val="Brdtextmedindrag"/>
            </w:pPr>
            <w:r w:rsidRPr="003C5FCA">
              <w:rPr>
                <w:i/>
              </w:rPr>
              <w:t xml:space="preserve">Den </w:t>
            </w:r>
            <w:r w:rsidRPr="003C5FCA">
              <w:t xml:space="preserve">som är föremål för offentlig kontroll </w:t>
            </w:r>
            <w:r w:rsidRPr="003C5FCA">
              <w:rPr>
                <w:i/>
              </w:rPr>
              <w:t>ska</w:t>
            </w:r>
            <w:r w:rsidRPr="003C5FCA">
              <w:t xml:space="preserve"> lämna den hjälp som behövs för att kon</w:t>
            </w:r>
            <w:r w:rsidRPr="003C5FCA">
              <w:softHyphen/>
              <w:t>trollen ska kunna genomföras</w:t>
            </w:r>
            <w:r>
              <w:t>.</w:t>
            </w:r>
          </w:p>
        </w:tc>
        <w:tc>
          <w:tcPr>
            <w:tcW w:w="2500" w:type="pct"/>
            <w:shd w:val="clear" w:color="auto" w:fill="auto"/>
            <w:tcMar>
              <w:right w:w="0" w:type="dxa"/>
            </w:tcMar>
          </w:tcPr>
          <w:p w14:paraId="2FFCFAC9" w14:textId="77777777" w:rsidR="00F71CC6" w:rsidRDefault="00AB307F" w:rsidP="00F71CC6">
            <w:pPr>
              <w:pStyle w:val="Brdtextmedindrag"/>
            </w:pPr>
            <w:r w:rsidRPr="003C5FCA">
              <w:rPr>
                <w:i/>
              </w:rPr>
              <w:t>Utöver vad som följer av artik</w:t>
            </w:r>
            <w:r>
              <w:rPr>
                <w:i/>
              </w:rPr>
              <w:t>larna</w:t>
            </w:r>
            <w:r w:rsidRPr="003C5FCA">
              <w:rPr>
                <w:i/>
              </w:rPr>
              <w:t xml:space="preserve"> 15.2 </w:t>
            </w:r>
            <w:r>
              <w:rPr>
                <w:i/>
              </w:rPr>
              <w:t xml:space="preserve">och 15.6 </w:t>
            </w:r>
            <w:r w:rsidRPr="003C5FCA">
              <w:rPr>
                <w:i/>
              </w:rPr>
              <w:t xml:space="preserve">i förordning (EU) nr 2017/625 ska den </w:t>
            </w:r>
            <w:r w:rsidRPr="003C5FCA">
              <w:t>som är föremål för offentlig kontroll</w:t>
            </w:r>
            <w:r w:rsidRPr="003C5FCA">
              <w:rPr>
                <w:i/>
              </w:rPr>
              <w:t xml:space="preserve"> eller</w:t>
            </w:r>
            <w:r>
              <w:rPr>
                <w:i/>
              </w:rPr>
              <w:t xml:space="preserve"> för</w:t>
            </w:r>
            <w:r w:rsidRPr="003C5FCA">
              <w:rPr>
                <w:i/>
              </w:rPr>
              <w:t xml:space="preserve"> annan offentlig verksamhet </w:t>
            </w:r>
            <w:r w:rsidRPr="003C5FCA">
              <w:t>lämna den hjälp som behövs för att kontrollen</w:t>
            </w:r>
            <w:r w:rsidRPr="003C5FCA">
              <w:rPr>
                <w:i/>
              </w:rPr>
              <w:t xml:space="preserve"> eller verksam</w:t>
            </w:r>
            <w:r w:rsidRPr="003C5FCA">
              <w:rPr>
                <w:i/>
              </w:rPr>
              <w:softHyphen/>
              <w:t xml:space="preserve">heten </w:t>
            </w:r>
            <w:r w:rsidRPr="003C5FCA">
              <w:t xml:space="preserve">ska kunna </w:t>
            </w:r>
            <w:r w:rsidRPr="003C5FCA">
              <w:rPr>
                <w:i/>
              </w:rPr>
              <w:t>utföras</w:t>
            </w:r>
            <w:r>
              <w:rPr>
                <w:i/>
              </w:rPr>
              <w:t>.</w:t>
            </w:r>
          </w:p>
        </w:tc>
      </w:tr>
    </w:tbl>
    <w:p w14:paraId="511FDEDD" w14:textId="77777777" w:rsidR="00F71CC6" w:rsidRDefault="00F71CC6" w:rsidP="00F71CC6">
      <w:pPr>
        <w:pStyle w:val="Brdtextmedindrag"/>
      </w:pPr>
    </w:p>
    <w:p w14:paraId="4EB59DE6" w14:textId="77777777" w:rsidR="00F71CC6" w:rsidRDefault="00AB307F" w:rsidP="00F71CC6">
      <w:pPr>
        <w:pStyle w:val="Brdtext"/>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DBD619F" w14:textId="77777777" w:rsidTr="00F71CC6">
        <w:tc>
          <w:tcPr>
            <w:tcW w:w="2500" w:type="pct"/>
            <w:shd w:val="clear" w:color="auto" w:fill="auto"/>
            <w:tcMar>
              <w:left w:w="0" w:type="dxa"/>
            </w:tcMar>
          </w:tcPr>
          <w:p w14:paraId="287763B0" w14:textId="77777777" w:rsidR="00F71CC6" w:rsidRDefault="00AB307F" w:rsidP="00F71CC6">
            <w:pPr>
              <w:pStyle w:val="Brdtextmedindrag"/>
            </w:pPr>
            <w:r>
              <w:t xml:space="preserve">Bestämmelserna i </w:t>
            </w:r>
            <w:r w:rsidRPr="00A25EAB">
              <w:rPr>
                <w:i/>
              </w:rPr>
              <w:t>2–6</w:t>
            </w:r>
            <w:r>
              <w:t xml:space="preserve"> </w:t>
            </w:r>
            <w:r w:rsidRPr="00353486">
              <w:rPr>
                <w:i/>
              </w:rPr>
              <w:t>§§</w:t>
            </w:r>
            <w:r>
              <w:t xml:space="preserve">, </w:t>
            </w:r>
            <w:r w:rsidRPr="00353486">
              <w:rPr>
                <w:i/>
              </w:rPr>
              <w:t>8</w:t>
            </w:r>
            <w:r>
              <w:rPr>
                <w:i/>
              </w:rPr>
              <w:t> </w:t>
            </w:r>
            <w:r w:rsidRPr="00353486">
              <w:rPr>
                <w:i/>
              </w:rPr>
              <w:t>§ första stycket 1</w:t>
            </w:r>
            <w:r>
              <w:t>, 9 § tredje stycket, 10, 13 och 16 §§ tillämpas inte i fråga om djur som används inom Försvarsmakten.</w:t>
            </w:r>
          </w:p>
        </w:tc>
        <w:tc>
          <w:tcPr>
            <w:tcW w:w="2500" w:type="pct"/>
            <w:shd w:val="clear" w:color="auto" w:fill="auto"/>
            <w:tcMar>
              <w:right w:w="0" w:type="dxa"/>
            </w:tcMar>
          </w:tcPr>
          <w:p w14:paraId="07381655" w14:textId="77777777" w:rsidR="00F71CC6" w:rsidRDefault="00AB307F" w:rsidP="00F71CC6">
            <w:pPr>
              <w:pStyle w:val="Brdtextmedindrag"/>
            </w:pPr>
            <w:r>
              <w:t xml:space="preserve">Bestämmelserna i </w:t>
            </w:r>
            <w:r w:rsidRPr="00A25EAB">
              <w:rPr>
                <w:i/>
              </w:rPr>
              <w:t>2–</w:t>
            </w:r>
            <w:r>
              <w:rPr>
                <w:i/>
              </w:rPr>
              <w:t>5 §§, 6–</w:t>
            </w:r>
            <w:r w:rsidRPr="00A25EAB">
              <w:rPr>
                <w:i/>
              </w:rPr>
              <w:t>6</w:t>
            </w:r>
            <w:r>
              <w:rPr>
                <w:i/>
              </w:rPr>
              <w:t> </w:t>
            </w:r>
            <w:r w:rsidRPr="00A25EAB">
              <w:rPr>
                <w:i/>
              </w:rPr>
              <w:t>a</w:t>
            </w:r>
            <w:r>
              <w:rPr>
                <w:i/>
              </w:rPr>
              <w:t> </w:t>
            </w:r>
            <w:r>
              <w:t>§§, 9 § tredje stycket, 10, 13 och 16 §§ tillämpas inte i fråga om djur som används inom Försvarsmakten.</w:t>
            </w:r>
          </w:p>
        </w:tc>
      </w:tr>
    </w:tbl>
    <w:p w14:paraId="3556C0B8" w14:textId="77777777" w:rsidR="00F71CC6" w:rsidRDefault="00AB307F" w:rsidP="00F71CC6">
      <w:pPr>
        <w:pStyle w:val="Brdtext"/>
        <w:spacing w:before="230"/>
        <w:jc w:val="center"/>
        <w:rPr>
          <w:b/>
        </w:rPr>
      </w:pPr>
      <w:r>
        <w:rPr>
          <w:b/>
        </w:rPr>
        <w:t>11 kap.</w:t>
      </w:r>
    </w:p>
    <w:p w14:paraId="5C2C0FE9" w14:textId="77777777" w:rsidR="00F71CC6" w:rsidRDefault="00AB307F" w:rsidP="00F71CC6">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972FF43" w14:textId="77777777" w:rsidTr="00F71CC6">
        <w:tc>
          <w:tcPr>
            <w:tcW w:w="5000" w:type="pct"/>
            <w:gridSpan w:val="2"/>
            <w:shd w:val="clear" w:color="auto" w:fill="auto"/>
            <w:tcMar>
              <w:left w:w="0" w:type="dxa"/>
            </w:tcMar>
          </w:tcPr>
          <w:p w14:paraId="216B38E9" w14:textId="77777777" w:rsidR="00F71CC6" w:rsidRDefault="00AB307F" w:rsidP="00F71CC6">
            <w:pPr>
              <w:pStyle w:val="Brdtextmedindrag"/>
            </w:pPr>
            <w:r w:rsidRPr="00AB48B8">
              <w:t>Andra beslut enligt denna lag får överklagas till allmän förvaltningsdomstol. Beslut som avser Försvarsmakten överklagas dock till regeringen</w:t>
            </w:r>
            <w:r>
              <w:t>.</w:t>
            </w:r>
          </w:p>
        </w:tc>
      </w:tr>
      <w:tr w:rsidR="00F71CC6" w14:paraId="579F7AF1" w14:textId="77777777" w:rsidTr="00F71CC6">
        <w:tc>
          <w:tcPr>
            <w:tcW w:w="2500" w:type="pct"/>
            <w:shd w:val="clear" w:color="auto" w:fill="auto"/>
            <w:tcMar>
              <w:left w:w="0" w:type="dxa"/>
            </w:tcMar>
          </w:tcPr>
          <w:p w14:paraId="3BB78528" w14:textId="77777777" w:rsidR="00F71CC6" w:rsidRPr="00AB48B8" w:rsidRDefault="00F71CC6" w:rsidP="00F71CC6">
            <w:pPr>
              <w:pStyle w:val="Brdtextmedindrag"/>
            </w:pPr>
          </w:p>
        </w:tc>
        <w:tc>
          <w:tcPr>
            <w:tcW w:w="2500" w:type="pct"/>
            <w:shd w:val="clear" w:color="auto" w:fill="auto"/>
          </w:tcPr>
          <w:p w14:paraId="0A7C24E1" w14:textId="77777777" w:rsidR="00F71CC6" w:rsidRPr="00AB48B8" w:rsidRDefault="00AB307F" w:rsidP="00F71CC6">
            <w:pPr>
              <w:pStyle w:val="Brdtextmedindrag"/>
            </w:pPr>
            <w:r>
              <w:rPr>
                <w:i/>
              </w:rPr>
              <w:t>Beträffande vem som får överklaga beslut av organ eller fysiska personer gäller 42 § förvaltningslagen.</w:t>
            </w:r>
          </w:p>
        </w:tc>
      </w:tr>
      <w:tr w:rsidR="00F71CC6" w14:paraId="5256764A" w14:textId="77777777" w:rsidTr="00F71CC6">
        <w:tc>
          <w:tcPr>
            <w:tcW w:w="5000" w:type="pct"/>
            <w:gridSpan w:val="2"/>
            <w:shd w:val="clear" w:color="auto" w:fill="auto"/>
            <w:tcMar>
              <w:left w:w="0" w:type="dxa"/>
            </w:tcMar>
          </w:tcPr>
          <w:p w14:paraId="1C3C5A07" w14:textId="77777777" w:rsidR="00F71CC6" w:rsidRDefault="00AB307F" w:rsidP="00F71CC6">
            <w:pPr>
              <w:pStyle w:val="Brdtextmedindrag"/>
              <w:rPr>
                <w:i/>
              </w:rPr>
            </w:pPr>
            <w:r w:rsidRPr="00AB48B8">
              <w:t>Prövningstillstånd krävs vid överklagande till kammarrätten</w:t>
            </w:r>
            <w:r>
              <w:t>.</w:t>
            </w:r>
          </w:p>
        </w:tc>
      </w:tr>
    </w:tbl>
    <w:p w14:paraId="5A04D41E" w14:textId="77777777" w:rsidR="00F71CC6" w:rsidRDefault="00F71CC6" w:rsidP="00F71CC6">
      <w:pPr>
        <w:pStyle w:val="Brdtext"/>
        <w:jc w:val="center"/>
        <w:rPr>
          <w:b/>
        </w:rPr>
      </w:pPr>
    </w:p>
    <w:p w14:paraId="064A5792" w14:textId="77777777" w:rsidR="00F71CC6" w:rsidRDefault="00AB307F" w:rsidP="00F71CC6">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5B75BD0" w14:textId="77777777" w:rsidTr="00F71CC6">
        <w:tc>
          <w:tcPr>
            <w:tcW w:w="5000" w:type="pct"/>
            <w:gridSpan w:val="2"/>
            <w:shd w:val="clear" w:color="auto" w:fill="auto"/>
            <w:tcMar>
              <w:left w:w="0" w:type="dxa"/>
            </w:tcMar>
          </w:tcPr>
          <w:p w14:paraId="6D0E3941" w14:textId="77777777" w:rsidR="00F71CC6" w:rsidRDefault="00AB307F" w:rsidP="00F71CC6">
            <w:pPr>
              <w:pStyle w:val="Brdtextmedindrag"/>
            </w:pPr>
            <w:r w:rsidRPr="00331C20">
              <w:t>Om ett beslut som har meddelats av en officiell veterinär som har förordnats enligt lagen (2009:1254) om officiella veterinärer överklagas, ska den myndighet som har förordnat den officiella veterinären föra det allmännas talan i allmän förvaltningsdomstol</w:t>
            </w:r>
            <w:r>
              <w:t>.</w:t>
            </w:r>
          </w:p>
        </w:tc>
      </w:tr>
      <w:tr w:rsidR="00F71CC6" w14:paraId="520E9BC9" w14:textId="77777777" w:rsidTr="00F71CC6">
        <w:tc>
          <w:tcPr>
            <w:tcW w:w="2500" w:type="pct"/>
            <w:shd w:val="clear" w:color="auto" w:fill="auto"/>
            <w:tcMar>
              <w:left w:w="0" w:type="dxa"/>
            </w:tcMar>
          </w:tcPr>
          <w:p w14:paraId="764A154C" w14:textId="77777777" w:rsidR="00F71CC6" w:rsidRPr="00331C20" w:rsidRDefault="00F71CC6" w:rsidP="00F71CC6">
            <w:pPr>
              <w:pStyle w:val="Brdtextmedindrag"/>
            </w:pPr>
          </w:p>
        </w:tc>
        <w:tc>
          <w:tcPr>
            <w:tcW w:w="2500" w:type="pct"/>
            <w:shd w:val="clear" w:color="auto" w:fill="auto"/>
          </w:tcPr>
          <w:p w14:paraId="1320038A" w14:textId="77777777" w:rsidR="00F71CC6" w:rsidRPr="0020074E" w:rsidRDefault="00AB307F" w:rsidP="00F71CC6">
            <w:pPr>
              <w:pStyle w:val="Brdtextmedindrag"/>
              <w:rPr>
                <w:i/>
              </w:rPr>
            </w:pPr>
            <w:r w:rsidRPr="0020074E">
              <w:rPr>
                <w:i/>
              </w:rPr>
              <w:t xml:space="preserve">Den myndighet som har delegerat </w:t>
            </w:r>
            <w:r>
              <w:rPr>
                <w:i/>
              </w:rPr>
              <w:t xml:space="preserve">en </w:t>
            </w:r>
            <w:r w:rsidRPr="0020074E">
              <w:rPr>
                <w:i/>
              </w:rPr>
              <w:t>uppgift att utöva offentlig kontroll eller annan offentlig verksamhet till ett organ eller till en fysisk person ska föra det allmännas talan hos allmän förvaltningsdomstol, om det överklagade beslutet har med</w:t>
            </w:r>
            <w:r>
              <w:rPr>
                <w:i/>
              </w:rPr>
              <w:softHyphen/>
            </w:r>
            <w:r w:rsidRPr="0020074E">
              <w:rPr>
                <w:i/>
              </w:rPr>
              <w:t>delats av ett sådant organ eller en sådan fysisk person.</w:t>
            </w:r>
          </w:p>
          <w:p w14:paraId="4E349395" w14:textId="77777777" w:rsidR="00F71CC6" w:rsidRPr="00331C20" w:rsidRDefault="00AB307F" w:rsidP="00F71CC6">
            <w:pPr>
              <w:pStyle w:val="Brdtextmedindrag"/>
            </w:pPr>
            <w:r w:rsidRPr="0020074E">
              <w:rPr>
                <w:i/>
              </w:rPr>
              <w:t>Bestämmelserna i lag</w:t>
            </w:r>
            <w:r>
              <w:rPr>
                <w:i/>
              </w:rPr>
              <w:t>en</w:t>
            </w:r>
            <w:r w:rsidRPr="0020074E">
              <w:rPr>
                <w:i/>
              </w:rPr>
              <w:t xml:space="preserve"> (1986:1142) om överklagande av beslut av enskilda organ med offentliga förvaltningsuppgifter ska gälla även för överklagande av beslut som har meddelats av en fysisk person</w:t>
            </w:r>
            <w:r>
              <w:rPr>
                <w:i/>
              </w:rPr>
              <w:t>.</w:t>
            </w:r>
          </w:p>
        </w:tc>
      </w:tr>
    </w:tbl>
    <w:p w14:paraId="157B5400" w14:textId="77777777" w:rsidR="00F71CC6" w:rsidRPr="00811E52" w:rsidRDefault="00AB307F" w:rsidP="00F71CC6">
      <w:pPr>
        <w:pStyle w:val="Slutstreck"/>
      </w:pPr>
      <w:r w:rsidRPr="00811E52">
        <w:t>                      </w:t>
      </w:r>
    </w:p>
    <w:p w14:paraId="37523FA5" w14:textId="77777777" w:rsidR="00F71CC6" w:rsidRPr="002859A9" w:rsidRDefault="00AB307F" w:rsidP="00F71CC6">
      <w:pPr>
        <w:pStyle w:val="Brdtext"/>
        <w:sectPr w:rsidR="00F71CC6" w:rsidRPr="002859A9" w:rsidSect="00F71CC6">
          <w:headerReference w:type="even" r:id="rId137"/>
          <w:headerReference w:type="default" r:id="rId138"/>
          <w:footerReference w:type="even" r:id="rId139"/>
          <w:footerReference w:type="default" r:id="rId140"/>
          <w:footerReference w:type="first" r:id="rId141"/>
          <w:pgSz w:w="9356" w:h="13721" w:code="9"/>
          <w:pgMar w:top="794" w:right="2438" w:bottom="1191" w:left="1021" w:header="0" w:footer="709" w:gutter="0"/>
          <w:cols w:space="708"/>
          <w:docGrid w:linePitch="360"/>
        </w:sectPr>
      </w:pPr>
      <w:r w:rsidRPr="002859A9">
        <w:t>Denna lag träder i kraft den 14 december 2019.</w:t>
      </w:r>
    </w:p>
    <w:p w14:paraId="2EFA79D9" w14:textId="77777777" w:rsidR="00920097" w:rsidRDefault="00AB307F" w:rsidP="00F71CC6">
      <w:pPr>
        <w:pStyle w:val="Bilagarubrik"/>
      </w:pPr>
      <w:bookmarkStart w:id="709" w:name="_Toc54265571"/>
      <w:r w:rsidRPr="0023757C">
        <w:t>Förteckning över remissinstanserna</w:t>
      </w:r>
      <w:bookmarkEnd w:id="709"/>
    </w:p>
    <w:p w14:paraId="5A21383F" w14:textId="50565974" w:rsidR="00F71CC6" w:rsidRDefault="00AB307F" w:rsidP="00F71CC6">
      <w:pPr>
        <w:pStyle w:val="Brdtext"/>
      </w:pPr>
      <w:r>
        <w:t xml:space="preserve">Efter remiss har yttranden över departementspromemorian En anpassning av bestämmelser om kontroll i livsmedelskedjan </w:t>
      </w:r>
      <w:r w:rsidR="008700B1">
        <w:t xml:space="preserve">till EU:s nya kontrollförordning </w:t>
      </w:r>
      <w:r>
        <w:t>(Ds 2018:41) inkommit från Askersunds kommun, Borås kommun, Danderyds kommun, Domstolsverket, Ekonomistyrningsverket, Folkhälsomyndigheten, Fortifikationsverket, Försvarets materielverk, Försvarsmakten, Förvaltningsrätten i Uppsala, Förvaltningsrätten i Umeå, Gård och djurhälsan AB, Göteborgs kommun, Havs- och vattenmyndigheten, Hofors kommun, Hörby kommun, Justitiekanslern, Kalmar kommun, Kammarrätten i Göteborg, Kemikalieinspektionen, Kommerskollegium, Konsumentverket, Kronofogdemyndigheten, Kungsbacka kommun, Lantbrukarnas riksförbund (LRF), Livsmedelsföretagen, Livsmedelsverket, Ljungby kommun, Lysekils kommun, Läkemedelsverket, Länsstyrelsen i Dalarnas län, Länsstyrelsen i Hallands län, Länsstyrelsen i Kronobergs län, Länsstyrelsen i Norrbottens län, Länsstyrelsen i Skåne län, Länsstyrelsen i Stockholms län, Länsstyrelsen i Östergötlands län, Malmö kommun, Mora kommun, Nacka tingsrätt (mark- och miljödomstolen), Naturvårdsverket, Nora kommun, Näringslivets regelnämnd, Orsa kommun, Piteå kommun, Regelrådet, Riksdagens ombudsmän, Sametinget, Skatteverket, Statens jordbruksverk, Statens veterinärmedicinska anstalt, Stockholms kommun, Sundsvalls kommun, Svea hovrätt (Mark- och miljööverdomstolen), Svensk dagligvaruhandel, Svenskt näringsliv, Sveriges Kommuner och Landsting, Sveriges lantbruksuniversitet, Sveriges veterinärförbund, SWEDAC, Tillväxtverket, Tullverket, Umeå kommun, Upplands Väsby kommun, Uppsala kommun, Visita – Svensk besöksnäring, Växjö kommun och Växjö tingsrätt (mark- och miljödomstolen).</w:t>
      </w:r>
    </w:p>
    <w:p w14:paraId="4777AE7D" w14:textId="77777777" w:rsidR="00F71CC6" w:rsidRDefault="00AB307F" w:rsidP="00F71CC6">
      <w:pPr>
        <w:pStyle w:val="Brdtextmedindrag"/>
      </w:pPr>
      <w:r>
        <w:t>Yttranden har även inkommit från Företagarna, Kommunala Miljöchefer, Svensk Handel och Länsstyrelsen i Västerbottens län.</w:t>
      </w:r>
    </w:p>
    <w:p w14:paraId="556DD6F0" w14:textId="77777777" w:rsidR="00F71CC6" w:rsidRDefault="00AB307F" w:rsidP="00F71CC6">
      <w:pPr>
        <w:pStyle w:val="Brdtextmedindrag"/>
      </w:pPr>
      <w:r>
        <w:t>Fagersta kommun, Strömsunds kommun och Ystads kommun har avstått från att yttra sig.</w:t>
      </w:r>
    </w:p>
    <w:p w14:paraId="71DB93BF" w14:textId="77777777" w:rsidR="00F71CC6" w:rsidRPr="0023757C" w:rsidRDefault="00AB307F" w:rsidP="00F71CC6">
      <w:pPr>
        <w:pStyle w:val="Brdtextmedindrag"/>
        <w:sectPr w:rsidR="00F71CC6" w:rsidRPr="0023757C" w:rsidSect="00155500">
          <w:headerReference w:type="even" r:id="rId142"/>
          <w:headerReference w:type="default" r:id="rId143"/>
          <w:footerReference w:type="even" r:id="rId144"/>
          <w:footerReference w:type="default" r:id="rId145"/>
          <w:headerReference w:type="first" r:id="rId146"/>
          <w:footerReference w:type="first" r:id="rId147"/>
          <w:pgSz w:w="9356" w:h="13721" w:code="9"/>
          <w:pgMar w:top="794" w:right="2438" w:bottom="1191" w:left="1021" w:header="0" w:footer="709" w:gutter="0"/>
          <w:cols w:space="708"/>
          <w:docGrid w:linePitch="360"/>
        </w:sectPr>
      </w:pPr>
      <w:r>
        <w:t>ControlCert Scandinavia AB, De recirkulerande vattenbrukarna Sverige, ek. för., Ekologiska Lantbrukarna, Fiskbranschens Riksförbund, Gislaveds kommun, HS Certifiering, Hällefors kommun, Intertek Certification AB, Kiwa Sverige AB, Konsumentföreningen Stockholm, KRAV Ekonomisk förening, Lantmännen, Olofströms kommun, ProSanitas Certifiering AB/BMG TRADA Certifiering AB, Rättviks kommun, SMAK Certifiering AB, Smittskyddsläkarföreningen, Sunne kommun, Svensk egenvård, Svenska samernas riksförbund, Svensk skaldjursodling producentorganisation ek. för. (SSPO), Svenskt växtskydd, Sveriges konsumenter, Sveriges spannmålsodlare, Sveriges vin- och spritleverantörer, Ulricehamns kommun, Valiguard AB, Växa Sverige och Älvdalens kommun har inte hörts av.</w:t>
      </w:r>
    </w:p>
    <w:p w14:paraId="50ADE0E3" w14:textId="5152E9D5" w:rsidR="00920097" w:rsidRDefault="00AB307F" w:rsidP="00F71CC6">
      <w:pPr>
        <w:pStyle w:val="Bilagarubrik"/>
      </w:pPr>
      <w:bookmarkStart w:id="710" w:name="_Toc54265572"/>
      <w:r>
        <w:t>Lagrådsremissens lagförslag</w:t>
      </w:r>
      <w:bookmarkEnd w:id="710"/>
    </w:p>
    <w:p w14:paraId="11D4F623" w14:textId="77777777" w:rsidR="00F71CC6" w:rsidRDefault="00AB307F" w:rsidP="00F71CC6">
      <w:pPr>
        <w:pStyle w:val="Rubrik2utannumrering"/>
        <w:rPr>
          <w:rStyle w:val="Rubrik2Char"/>
        </w:rPr>
      </w:pPr>
      <w:r>
        <w:t xml:space="preserve">Förslag till </w:t>
      </w:r>
      <w:r w:rsidRPr="00317057">
        <w:rPr>
          <w:rStyle w:val="Rubrik2Char"/>
        </w:rPr>
        <w:t>lag om ändring i epizootilagen (1999:657)</w:t>
      </w:r>
    </w:p>
    <w:p w14:paraId="31F360FA" w14:textId="77777777" w:rsidR="00F71CC6" w:rsidRDefault="00AB307F" w:rsidP="00F71CC6">
      <w:pPr>
        <w:pStyle w:val="Brdtext"/>
      </w:pPr>
      <w:r>
        <w:t xml:space="preserve">Härigenom föreskrivs </w:t>
      </w:r>
      <w:r w:rsidRPr="00317057">
        <w:t>i fråga om epizootilagen (1999:657)</w:t>
      </w:r>
      <w:r>
        <w:rPr>
          <w:rStyle w:val="Fotnotsreferens"/>
        </w:rPr>
        <w:footnoteReference w:id="106"/>
      </w:r>
    </w:p>
    <w:p w14:paraId="60DC1C80" w14:textId="77777777" w:rsidR="00F71CC6" w:rsidRDefault="00AB307F" w:rsidP="00F71CC6">
      <w:pPr>
        <w:pStyle w:val="Brdtextmedindrag"/>
      </w:pPr>
      <w:r w:rsidRPr="00340C98">
        <w:rPr>
          <w:i/>
          <w:iCs/>
        </w:rPr>
        <w:t>del</w:t>
      </w:r>
      <w:r>
        <w:rPr>
          <w:i/>
          <w:iCs/>
        </w:rPr>
        <w:t xml:space="preserve">s </w:t>
      </w:r>
      <w:r w:rsidRPr="003C5A6D">
        <w:t>att</w:t>
      </w:r>
      <w:r>
        <w:rPr>
          <w:i/>
          <w:iCs/>
        </w:rPr>
        <w:t xml:space="preserve"> </w:t>
      </w:r>
      <w:r>
        <w:t>rubrikerna närmast före 11 a och 12 a §§ ska utgå,</w:t>
      </w:r>
    </w:p>
    <w:p w14:paraId="773E57DA" w14:textId="77777777" w:rsidR="00F71CC6" w:rsidRDefault="00AB307F" w:rsidP="00F71CC6">
      <w:pPr>
        <w:pStyle w:val="Brdtextmedindrag"/>
      </w:pPr>
      <w:r w:rsidRPr="00317057">
        <w:rPr>
          <w:i/>
          <w:iCs/>
        </w:rPr>
        <w:t>dels</w:t>
      </w:r>
      <w:r>
        <w:t xml:space="preserve"> att nuvarande 12 a § ska betecknas 12 b §,</w:t>
      </w:r>
    </w:p>
    <w:p w14:paraId="2DBD41FA" w14:textId="77777777" w:rsidR="00F71CC6" w:rsidRDefault="00AB307F" w:rsidP="00F71CC6">
      <w:pPr>
        <w:pStyle w:val="Brdtextmedindrag"/>
      </w:pPr>
      <w:r w:rsidRPr="00317057">
        <w:rPr>
          <w:i/>
          <w:iCs/>
        </w:rPr>
        <w:t>dels</w:t>
      </w:r>
      <w:r>
        <w:t xml:space="preserve"> att 1 a, 11, 11 a, 12, den nya 12 b, 13, 13 a, 15–18, 20, 21 och 22 §§ och rubrikerna närmast före 1 a, 11 och 13 §§ ska ha följande lydelse,</w:t>
      </w:r>
    </w:p>
    <w:p w14:paraId="5098F05B" w14:textId="77777777" w:rsidR="00F71CC6" w:rsidRPr="00CE5F1A" w:rsidRDefault="00AB307F" w:rsidP="00F71CC6">
      <w:pPr>
        <w:pStyle w:val="Brdtextmedindrag"/>
      </w:pPr>
      <w:r w:rsidRPr="00317057">
        <w:rPr>
          <w:i/>
          <w:iCs/>
        </w:rPr>
        <w:t>dels</w:t>
      </w:r>
      <w:r>
        <w:t xml:space="preserve"> att det ska införas åtta nya paragrafer, 1 b, 1 c, 11 b–11 e, 12 a och 21 b §§, och närmast före 1 b, 1 c, 11 b–11 e, 12 a och 12 b §§ nya rubriker av följande lydelse.</w:t>
      </w:r>
    </w:p>
    <w:p w14:paraId="1649B96A"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450B9DF4" w14:textId="77777777" w:rsidTr="00F71CC6">
        <w:tc>
          <w:tcPr>
            <w:tcW w:w="2500" w:type="pct"/>
            <w:shd w:val="clear" w:color="auto" w:fill="auto"/>
            <w:tcMar>
              <w:left w:w="0" w:type="dxa"/>
            </w:tcMar>
          </w:tcPr>
          <w:p w14:paraId="255ACFA2"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27DC2F34" w14:textId="77777777" w:rsidR="00F71CC6" w:rsidRPr="000E6F0B" w:rsidRDefault="00AB307F" w:rsidP="00F71CC6">
            <w:pPr>
              <w:pStyle w:val="Brdtext"/>
              <w:rPr>
                <w:i/>
              </w:rPr>
            </w:pPr>
            <w:r w:rsidRPr="000E6F0B">
              <w:rPr>
                <w:i/>
              </w:rPr>
              <w:t>Föreslagen lydelse</w:t>
            </w:r>
          </w:p>
        </w:tc>
      </w:tr>
    </w:tbl>
    <w:p w14:paraId="69B77F17" w14:textId="77777777" w:rsidR="00F71CC6" w:rsidRPr="00D477A5"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A90246F" w14:textId="77777777" w:rsidTr="00F71CC6">
        <w:tc>
          <w:tcPr>
            <w:tcW w:w="2500" w:type="pct"/>
            <w:shd w:val="clear" w:color="auto" w:fill="auto"/>
            <w:tcMar>
              <w:left w:w="0" w:type="dxa"/>
            </w:tcMar>
          </w:tcPr>
          <w:p w14:paraId="3F93934F" w14:textId="77777777" w:rsidR="00F71CC6" w:rsidRDefault="00AB307F" w:rsidP="00F71CC6">
            <w:pPr>
              <w:pStyle w:val="Rubrik4utannumrering"/>
            </w:pPr>
            <w:r w:rsidRPr="00317057">
              <w:rPr>
                <w:i/>
                <w:iCs/>
              </w:rPr>
              <w:t>EG-bestämmelser</w:t>
            </w:r>
            <w:r w:rsidRPr="00DB69C4">
              <w:t xml:space="preserve"> som </w:t>
            </w:r>
            <w:r w:rsidRPr="00317057">
              <w:rPr>
                <w:i/>
                <w:iCs/>
              </w:rPr>
              <w:t>kompletteras av</w:t>
            </w:r>
            <w:r w:rsidRPr="00DB69C4">
              <w:t xml:space="preserve"> lagen</w:t>
            </w:r>
            <w:r>
              <w:rPr>
                <w:rStyle w:val="Fotnotsreferens"/>
              </w:rPr>
              <w:footnoteReference w:id="107"/>
            </w:r>
          </w:p>
        </w:tc>
        <w:tc>
          <w:tcPr>
            <w:tcW w:w="2500" w:type="pct"/>
            <w:shd w:val="clear" w:color="auto" w:fill="auto"/>
            <w:tcMar>
              <w:right w:w="0" w:type="dxa"/>
            </w:tcMar>
          </w:tcPr>
          <w:p w14:paraId="1B872481" w14:textId="77777777" w:rsidR="00F71CC6" w:rsidRDefault="00AB307F" w:rsidP="00F71CC6">
            <w:pPr>
              <w:pStyle w:val="Rubrik4utannumrering"/>
            </w:pPr>
            <w:r w:rsidRPr="00317057">
              <w:rPr>
                <w:i/>
                <w:iCs/>
              </w:rPr>
              <w:t>EU-bestämmelser</w:t>
            </w:r>
            <w:r w:rsidRPr="00C27860">
              <w:t xml:space="preserve"> som lagen</w:t>
            </w:r>
            <w:r>
              <w:t xml:space="preserve"> </w:t>
            </w:r>
            <w:r w:rsidRPr="00317057">
              <w:rPr>
                <w:i/>
                <w:iCs/>
              </w:rPr>
              <w:t>kompletterar</w:t>
            </w:r>
          </w:p>
        </w:tc>
      </w:tr>
    </w:tbl>
    <w:p w14:paraId="76D2794F" w14:textId="77777777" w:rsidR="00F71CC6" w:rsidRPr="00C57856" w:rsidRDefault="00F71CC6" w:rsidP="00F71CC6">
      <w:pPr>
        <w:pStyle w:val="Brdtextmedindrag"/>
      </w:pPr>
    </w:p>
    <w:p w14:paraId="0384B461" w14:textId="77777777" w:rsidR="00F71CC6" w:rsidRDefault="00AB307F" w:rsidP="00F71CC6">
      <w:pPr>
        <w:pStyle w:val="Brdtext"/>
        <w:jc w:val="center"/>
      </w:pPr>
      <w:r>
        <w:t>1 a §</w:t>
      </w:r>
      <w:r>
        <w:rPr>
          <w:rStyle w:val="Fotnotsreferens"/>
        </w:rPr>
        <w:footnoteReference w:id="10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D22B955" w14:textId="77777777" w:rsidTr="00F71CC6">
        <w:tc>
          <w:tcPr>
            <w:tcW w:w="2500" w:type="pct"/>
            <w:shd w:val="clear" w:color="auto" w:fill="auto"/>
            <w:tcMar>
              <w:left w:w="0" w:type="dxa"/>
            </w:tcMar>
          </w:tcPr>
          <w:p w14:paraId="15089747" w14:textId="77777777" w:rsidR="00F71CC6" w:rsidRDefault="00AB307F" w:rsidP="00F71CC6">
            <w:pPr>
              <w:pStyle w:val="Brdtextmedindrag"/>
            </w:pPr>
            <w:r>
              <w:t xml:space="preserve">Lagen kompletterar sådana bestämmelser i </w:t>
            </w:r>
            <w:r w:rsidRPr="00C27860">
              <w:rPr>
                <w:i/>
              </w:rPr>
              <w:t>EG-förordningar</w:t>
            </w:r>
            <w:r>
              <w:rPr>
                <w:i/>
              </w:rPr>
              <w:t xml:space="preserve"> (EG-bestämmelser) </w:t>
            </w:r>
            <w:r w:rsidRPr="00C27860">
              <w:t>som faller inom lagens tillämpningsområde.</w:t>
            </w:r>
            <w:r>
              <w:t xml:space="preserve"> Regeringen </w:t>
            </w:r>
            <w:r w:rsidRPr="00DB69C4">
              <w:rPr>
                <w:i/>
              </w:rPr>
              <w:t>skall</w:t>
            </w:r>
            <w:r>
              <w:t xml:space="preserve"> i Svensk för</w:t>
            </w:r>
            <w:r>
              <w:softHyphen/>
              <w:t xml:space="preserve">fattningssamling </w:t>
            </w:r>
            <w:r w:rsidRPr="00DB69C4">
              <w:rPr>
                <w:i/>
              </w:rPr>
              <w:t>ge till känna</w:t>
            </w:r>
            <w:r>
              <w:t xml:space="preserve"> vilka grundförfattningar som avses.</w:t>
            </w:r>
          </w:p>
        </w:tc>
        <w:tc>
          <w:tcPr>
            <w:tcW w:w="2500" w:type="pct"/>
            <w:shd w:val="clear" w:color="auto" w:fill="auto"/>
            <w:tcMar>
              <w:right w:w="0" w:type="dxa"/>
            </w:tcMar>
          </w:tcPr>
          <w:p w14:paraId="05A02E74" w14:textId="77777777" w:rsidR="00F71CC6" w:rsidRDefault="00AB307F" w:rsidP="00F71CC6">
            <w:pPr>
              <w:pStyle w:val="Brdtextmedindrag"/>
            </w:pPr>
            <w:r w:rsidRPr="00DB69C4">
              <w:t>Lagen kompl</w:t>
            </w:r>
            <w:r>
              <w:t xml:space="preserve">etterar sådana bestämmelser i </w:t>
            </w:r>
            <w:r w:rsidRPr="00DB69C4">
              <w:rPr>
                <w:i/>
              </w:rPr>
              <w:t>EU-förordningar</w:t>
            </w:r>
            <w:r>
              <w:t xml:space="preserve"> </w:t>
            </w:r>
            <w:r w:rsidRPr="00DB69C4">
              <w:rPr>
                <w:i/>
              </w:rPr>
              <w:t>(EU-bestämmelser)</w:t>
            </w:r>
            <w:r w:rsidRPr="00DB69C4">
              <w:t xml:space="preserve"> som faller inom lagens tillämpningsområde. Regeringen</w:t>
            </w:r>
            <w:r>
              <w:t xml:space="preserve"> </w:t>
            </w:r>
            <w:r w:rsidRPr="00DB69C4">
              <w:rPr>
                <w:i/>
              </w:rPr>
              <w:t>ska</w:t>
            </w:r>
            <w:r w:rsidRPr="00DB69C4">
              <w:t xml:space="preserve"> i Svensk för</w:t>
            </w:r>
            <w:r>
              <w:softHyphen/>
            </w:r>
            <w:r w:rsidRPr="00DB69C4">
              <w:t xml:space="preserve">fattningssamling </w:t>
            </w:r>
            <w:r w:rsidRPr="00DB69C4">
              <w:rPr>
                <w:i/>
              </w:rPr>
              <w:t>tillkännage</w:t>
            </w:r>
            <w:r w:rsidRPr="00DB69C4">
              <w:t xml:space="preserve"> vilka grundförfattningar som avses.</w:t>
            </w:r>
          </w:p>
        </w:tc>
      </w:tr>
      <w:tr w:rsidR="00F71CC6" w14:paraId="3D71F3F4" w14:textId="77777777" w:rsidTr="00F71CC6">
        <w:tblPrEx>
          <w:tblLook w:val="0600" w:firstRow="0" w:lastRow="0" w:firstColumn="0" w:lastColumn="0" w:noHBand="1" w:noVBand="1"/>
        </w:tblPrEx>
        <w:tc>
          <w:tcPr>
            <w:tcW w:w="2500" w:type="pct"/>
            <w:shd w:val="clear" w:color="auto" w:fill="auto"/>
            <w:tcMar>
              <w:left w:w="0" w:type="dxa"/>
            </w:tcMar>
          </w:tcPr>
          <w:p w14:paraId="682CDDA0" w14:textId="77777777" w:rsidR="00F71CC6" w:rsidRDefault="00AB307F" w:rsidP="00F71CC6">
            <w:pPr>
              <w:pStyle w:val="Brdtextmedindrag"/>
            </w:pPr>
            <w:r>
              <w:t xml:space="preserve">I fråga om </w:t>
            </w:r>
            <w:r w:rsidRPr="001A5A93">
              <w:rPr>
                <w:i/>
              </w:rPr>
              <w:t>EG-bestämmelser</w:t>
            </w:r>
            <w:r>
              <w:t xml:space="preserve"> som faller inom flera lagars tillämp</w:t>
            </w:r>
            <w:r>
              <w:softHyphen/>
              <w:t xml:space="preserve">ningsområde </w:t>
            </w:r>
            <w:r w:rsidRPr="000A5B55">
              <w:rPr>
                <w:i/>
              </w:rPr>
              <w:t>tillkännager</w:t>
            </w:r>
            <w:r>
              <w:t xml:space="preserve"> rege</w:t>
            </w:r>
            <w:r>
              <w:softHyphen/>
              <w:t xml:space="preserve">ringen på samma sätt som i första stycket vilka bestämmelser som </w:t>
            </w:r>
            <w:r w:rsidRPr="00F8539D">
              <w:rPr>
                <w:i/>
              </w:rPr>
              <w:t>kompletteras av</w:t>
            </w:r>
            <w:r>
              <w:t xml:space="preserve"> denna lag.</w:t>
            </w:r>
          </w:p>
        </w:tc>
        <w:tc>
          <w:tcPr>
            <w:tcW w:w="2500" w:type="pct"/>
            <w:shd w:val="clear" w:color="auto" w:fill="auto"/>
            <w:tcMar>
              <w:right w:w="0" w:type="dxa"/>
            </w:tcMar>
          </w:tcPr>
          <w:p w14:paraId="1C3F24C2" w14:textId="77777777" w:rsidR="00F71CC6" w:rsidRDefault="00AB307F" w:rsidP="00F71CC6">
            <w:pPr>
              <w:pStyle w:val="Brdtextmedindrag"/>
            </w:pPr>
            <w:r>
              <w:t xml:space="preserve">I fråga om </w:t>
            </w:r>
            <w:r w:rsidRPr="00DB69C4">
              <w:rPr>
                <w:i/>
              </w:rPr>
              <w:t>EU-bestämmelser</w:t>
            </w:r>
            <w:r w:rsidRPr="00DB69C4">
              <w:t xml:space="preserve"> som faller inom flera lagars tillämp</w:t>
            </w:r>
            <w:r>
              <w:softHyphen/>
            </w:r>
            <w:r w:rsidRPr="00DB69C4">
              <w:t>ningsområde</w:t>
            </w:r>
            <w:r>
              <w:t xml:space="preserve"> </w:t>
            </w:r>
            <w:r>
              <w:rPr>
                <w:i/>
              </w:rPr>
              <w:t>ska</w:t>
            </w:r>
            <w:r>
              <w:t xml:space="preserve"> regeringen </w:t>
            </w:r>
            <w:r w:rsidRPr="00DB69C4">
              <w:t>på samma sätt som i första stycket</w:t>
            </w:r>
            <w:r w:rsidRPr="00DB69C4">
              <w:rPr>
                <w:i/>
              </w:rPr>
              <w:t xml:space="preserve"> tillkännage</w:t>
            </w:r>
            <w:r>
              <w:t xml:space="preserve"> </w:t>
            </w:r>
            <w:r w:rsidRPr="00DB69C4">
              <w:t>vilka bestämmelser som denna lag</w:t>
            </w:r>
            <w:r>
              <w:t xml:space="preserve"> </w:t>
            </w:r>
            <w:r w:rsidRPr="00F8539D">
              <w:rPr>
                <w:i/>
              </w:rPr>
              <w:t>kompletterar</w:t>
            </w:r>
            <w:r w:rsidRPr="00DB69C4">
              <w:t>.</w:t>
            </w:r>
          </w:p>
        </w:tc>
      </w:tr>
      <w:tr w:rsidR="00F71CC6" w14:paraId="0839D3BB" w14:textId="77777777" w:rsidTr="00F71CC6">
        <w:tblPrEx>
          <w:tblLook w:val="0600" w:firstRow="0" w:lastRow="0" w:firstColumn="0" w:lastColumn="0" w:noHBand="1" w:noVBand="1"/>
        </w:tblPrEx>
        <w:tc>
          <w:tcPr>
            <w:tcW w:w="2500" w:type="pct"/>
            <w:shd w:val="clear" w:color="auto" w:fill="auto"/>
            <w:tcMar>
              <w:left w:w="0" w:type="dxa"/>
            </w:tcMar>
          </w:tcPr>
          <w:p w14:paraId="57A8AA6F" w14:textId="77777777" w:rsidR="00F71CC6" w:rsidRDefault="00AB307F" w:rsidP="00F71CC6">
            <w:pPr>
              <w:pStyle w:val="Brdtextmedindrag"/>
            </w:pPr>
            <w:r w:rsidRPr="00FA463E">
              <w:t xml:space="preserve">Regeringen eller den myndighet som regeringen bestämmer får meddela föreskrifter eller i det enskilda fallet fatta beslut som behövs </w:t>
            </w:r>
            <w:r w:rsidRPr="00FA463E">
              <w:rPr>
                <w:i/>
              </w:rPr>
              <w:t>som komplettering av EG-bestämmelserna</w:t>
            </w:r>
            <w:r w:rsidRPr="00FA463E">
              <w:t>.</w:t>
            </w:r>
          </w:p>
        </w:tc>
        <w:tc>
          <w:tcPr>
            <w:tcW w:w="2500" w:type="pct"/>
            <w:shd w:val="clear" w:color="auto" w:fill="auto"/>
            <w:tcMar>
              <w:right w:w="0" w:type="dxa"/>
            </w:tcMar>
          </w:tcPr>
          <w:p w14:paraId="7C9F5982" w14:textId="77777777" w:rsidR="00F71CC6" w:rsidRDefault="00AB307F" w:rsidP="00F71CC6">
            <w:pPr>
              <w:pStyle w:val="Brdtextmedindrag"/>
            </w:pPr>
            <w:r w:rsidRPr="00FA463E">
              <w:t>Regeringen eller den myndighet som regeringen bestämmer får meddela föreskrifter eller i det</w:t>
            </w:r>
            <w:r>
              <w:t xml:space="preserve"> </w:t>
            </w:r>
            <w:r w:rsidRPr="00FA463E">
              <w:t xml:space="preserve">enskilda fallet fatta </w:t>
            </w:r>
            <w:r w:rsidRPr="00AD067C">
              <w:rPr>
                <w:i/>
                <w:iCs/>
              </w:rPr>
              <w:t>de</w:t>
            </w:r>
            <w:r>
              <w:t xml:space="preserve"> </w:t>
            </w:r>
            <w:r w:rsidRPr="00FA463E">
              <w:t xml:space="preserve">beslut som behövs </w:t>
            </w:r>
            <w:r w:rsidRPr="00FA463E">
              <w:rPr>
                <w:i/>
              </w:rPr>
              <w:t>för att komplettera EU-bestämmelserna</w:t>
            </w:r>
            <w:r w:rsidRPr="00FA463E">
              <w:t>.</w:t>
            </w:r>
          </w:p>
        </w:tc>
      </w:tr>
    </w:tbl>
    <w:p w14:paraId="2D7C5805" w14:textId="2BD74CB2" w:rsidR="00F71CC6" w:rsidRDefault="00AB307F" w:rsidP="00F71CC6">
      <w:pPr>
        <w:pStyle w:val="Brdtextmedindrag"/>
      </w:pPr>
      <w:r>
        <w:br w:type="page"/>
      </w:r>
    </w:p>
    <w:p w14:paraId="7DA6159D"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6150EF1" w14:textId="77777777" w:rsidTr="00F71CC6">
        <w:tc>
          <w:tcPr>
            <w:tcW w:w="2500" w:type="pct"/>
            <w:shd w:val="clear" w:color="auto" w:fill="auto"/>
            <w:tcMar>
              <w:left w:w="0" w:type="dxa"/>
            </w:tcMar>
          </w:tcPr>
          <w:p w14:paraId="16497C4E" w14:textId="77777777" w:rsidR="00F71CC6" w:rsidRDefault="00F71CC6" w:rsidP="00F71CC6">
            <w:pPr>
              <w:pStyle w:val="Brdtextmedindrag"/>
            </w:pPr>
          </w:p>
        </w:tc>
        <w:tc>
          <w:tcPr>
            <w:tcW w:w="2500" w:type="pct"/>
            <w:shd w:val="clear" w:color="auto" w:fill="auto"/>
            <w:tcMar>
              <w:right w:w="0" w:type="dxa"/>
            </w:tcMar>
          </w:tcPr>
          <w:p w14:paraId="1C327090" w14:textId="77777777" w:rsidR="00F71CC6" w:rsidRPr="00323537" w:rsidRDefault="00AB307F" w:rsidP="00F71CC6">
            <w:pPr>
              <w:pStyle w:val="Rubrik4utannumrering"/>
              <w:rPr>
                <w:i/>
                <w:iCs/>
              </w:rPr>
            </w:pPr>
            <w:r w:rsidRPr="00323537">
              <w:rPr>
                <w:i/>
                <w:iCs/>
              </w:rPr>
              <w:t>Ord och uttryck</w:t>
            </w:r>
          </w:p>
        </w:tc>
      </w:tr>
    </w:tbl>
    <w:p w14:paraId="00EB0A19"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3944C10" w14:textId="77777777" w:rsidTr="00F71CC6">
        <w:tc>
          <w:tcPr>
            <w:tcW w:w="2500" w:type="pct"/>
            <w:shd w:val="clear" w:color="auto" w:fill="auto"/>
            <w:tcMar>
              <w:left w:w="0" w:type="dxa"/>
            </w:tcMar>
          </w:tcPr>
          <w:p w14:paraId="53EF0CB0" w14:textId="77777777" w:rsidR="00F71CC6" w:rsidRDefault="00F71CC6" w:rsidP="00F71CC6">
            <w:pPr>
              <w:pStyle w:val="Brdtextmedindrag"/>
            </w:pPr>
          </w:p>
        </w:tc>
        <w:tc>
          <w:tcPr>
            <w:tcW w:w="2500" w:type="pct"/>
            <w:shd w:val="clear" w:color="auto" w:fill="auto"/>
            <w:tcMar>
              <w:right w:w="0" w:type="dxa"/>
            </w:tcMar>
          </w:tcPr>
          <w:p w14:paraId="14C6B134" w14:textId="77777777" w:rsidR="00F71CC6" w:rsidRDefault="00AB307F" w:rsidP="00F71CC6">
            <w:pPr>
              <w:pStyle w:val="Brdtext"/>
              <w:rPr>
                <w:i/>
              </w:rPr>
            </w:pPr>
            <w:r>
              <w:rPr>
                <w:i/>
              </w:rPr>
              <w:t xml:space="preserve">1 b </w:t>
            </w:r>
            <w:r w:rsidRPr="00574282">
              <w:rPr>
                <w:i/>
              </w:rPr>
              <w:t>§</w:t>
            </w:r>
          </w:p>
          <w:p w14:paraId="2588E119" w14:textId="77777777" w:rsidR="00F71CC6" w:rsidRPr="000F766A" w:rsidRDefault="00AB307F" w:rsidP="00F71CC6">
            <w:pPr>
              <w:pStyle w:val="Brdtextmedindrag"/>
              <w:rPr>
                <w:i/>
              </w:rPr>
            </w:pPr>
            <w:r w:rsidRPr="000F766A">
              <w:rPr>
                <w:i/>
              </w:rPr>
              <w:t>I denna lag betyder</w:t>
            </w:r>
          </w:p>
          <w:p w14:paraId="0F304152" w14:textId="77777777" w:rsidR="00F71CC6" w:rsidRPr="000F766A" w:rsidRDefault="00AB307F" w:rsidP="00F71CC6">
            <w:pPr>
              <w:pStyle w:val="Brdtextmedindrag"/>
              <w:rPr>
                <w:i/>
              </w:rPr>
            </w:pPr>
            <w:r w:rsidRPr="000F766A">
              <w:rPr>
                <w:i/>
              </w:rPr>
              <w:t>1.</w:t>
            </w:r>
            <w:r>
              <w:rPr>
                <w:i/>
              </w:rPr>
              <w:t> </w:t>
            </w:r>
            <w:r w:rsidRPr="000F766A">
              <w:rPr>
                <w:i/>
              </w:rPr>
              <w:t>uttrycket offentlig kontroll</w:t>
            </w:r>
          </w:p>
          <w:p w14:paraId="494693F8" w14:textId="77777777" w:rsidR="00F71CC6" w:rsidRPr="000F766A" w:rsidRDefault="00AB307F" w:rsidP="00F71CC6">
            <w:pPr>
              <w:pStyle w:val="Brdtextmedindrag"/>
              <w:rPr>
                <w:i/>
              </w:rPr>
            </w:pPr>
            <w:r w:rsidRPr="000F766A">
              <w:rPr>
                <w:i/>
              </w:rPr>
              <w:t>a)</w:t>
            </w:r>
            <w:r>
              <w:rPr>
                <w:i/>
              </w:rPr>
              <w:t> </w:t>
            </w:r>
            <w:r w:rsidRPr="000F766A">
              <w:rPr>
                <w:i/>
              </w:rPr>
              <w:t>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w:t>
            </w:r>
            <w:r>
              <w:rPr>
                <w:i/>
              </w:rPr>
              <w:t> </w:t>
            </w:r>
            <w:r w:rsidRPr="000F766A">
              <w:rPr>
                <w:i/>
              </w:rPr>
              <w:t>2016/2031, rådets förord</w:t>
            </w:r>
            <w:r>
              <w:rPr>
                <w:i/>
              </w:rPr>
              <w:softHyphen/>
            </w:r>
            <w:r w:rsidRPr="000F766A">
              <w:rPr>
                <w:i/>
              </w:rPr>
              <w:t>ningar (EG) nr 1/2005 och (EG) nr</w:t>
            </w:r>
            <w:r>
              <w:rPr>
                <w:i/>
              </w:rPr>
              <w:t> </w:t>
            </w:r>
            <w:r w:rsidRPr="000F766A">
              <w:rPr>
                <w:i/>
              </w:rPr>
              <w:t>1099/2009 och rådets direktiv</w:t>
            </w:r>
            <w:r>
              <w:rPr>
                <w:i/>
              </w:rPr>
              <w:t> </w:t>
            </w:r>
            <w:r w:rsidRPr="000F766A">
              <w:rPr>
                <w:i/>
              </w:rPr>
              <w:t>98/58/EG, 1999/74/EG, 2007/43/EG, 2008/119/EG och 2008/120/EG och om upphävande av Europaparlamentets och rådets förordningar (EG) nr 854/2004 och</w:t>
            </w:r>
            <w:r>
              <w:rPr>
                <w:i/>
              </w:rPr>
              <w:t> </w:t>
            </w:r>
            <w:r w:rsidRPr="000F766A">
              <w:rPr>
                <w:i/>
              </w:rPr>
              <w:t xml:space="preserve">(EG) nr 882/2004, rådets direktiv 89/608/EEG, 89/662/EEG, </w:t>
            </w:r>
            <w:r w:rsidRPr="00F77539">
              <w:rPr>
                <w:i/>
                <w:spacing w:val="4"/>
              </w:rPr>
              <w:t>90/425/EEG, 91/496/EEG</w:t>
            </w:r>
            <w:r w:rsidRPr="000F766A">
              <w:rPr>
                <w:i/>
              </w:rPr>
              <w:t>, 96/23/EG, 96/93/EG och 97/78/EG samt rådets beslut 92/438/EEG</w:t>
            </w:r>
            <w:r>
              <w:rPr>
                <w:i/>
              </w:rPr>
              <w:t xml:space="preserve"> (förordningen om offentlig kon</w:t>
            </w:r>
            <w:r>
              <w:rPr>
                <w:i/>
              </w:rPr>
              <w:softHyphen/>
              <w:t>troll)</w:t>
            </w:r>
            <w:r w:rsidRPr="000F766A">
              <w:rPr>
                <w:i/>
              </w:rPr>
              <w:t xml:space="preserve">, och </w:t>
            </w:r>
          </w:p>
          <w:p w14:paraId="33A77F3D" w14:textId="77777777" w:rsidR="00F71CC6" w:rsidRPr="000F766A" w:rsidRDefault="00AB307F" w:rsidP="00F71CC6">
            <w:pPr>
              <w:pStyle w:val="Brdtextmedindrag"/>
              <w:rPr>
                <w:i/>
              </w:rPr>
            </w:pPr>
            <w:r w:rsidRPr="000F766A">
              <w:rPr>
                <w:i/>
              </w:rPr>
              <w:t>b)</w:t>
            </w:r>
            <w:r>
              <w:rPr>
                <w:i/>
              </w:rPr>
              <w:t> </w:t>
            </w:r>
            <w:r w:rsidRPr="000F766A">
              <w:rPr>
                <w:i/>
              </w:rPr>
              <w:t>kontroll i övrigt av att denna lag och föreskrifter som har med</w:t>
            </w:r>
            <w:r>
              <w:rPr>
                <w:i/>
              </w:rPr>
              <w:softHyphen/>
            </w:r>
            <w:r w:rsidRPr="000F766A">
              <w:rPr>
                <w:i/>
              </w:rPr>
              <w:t>delats med stöd av lagen följs,</w:t>
            </w:r>
          </w:p>
          <w:p w14:paraId="3BC92173" w14:textId="77777777" w:rsidR="00F71CC6" w:rsidRDefault="00AB307F" w:rsidP="00F71CC6">
            <w:pPr>
              <w:pStyle w:val="Brdtextmedindrag"/>
              <w:rPr>
                <w:i/>
              </w:rPr>
            </w:pPr>
            <w:r w:rsidRPr="000F766A">
              <w:rPr>
                <w:i/>
              </w:rPr>
              <w:t>2.</w:t>
            </w:r>
            <w:r>
              <w:rPr>
                <w:i/>
              </w:rPr>
              <w:t> </w:t>
            </w:r>
            <w:r w:rsidRPr="000F766A">
              <w:rPr>
                <w:i/>
              </w:rPr>
              <w:t>uttrycket annan offentlig verk</w:t>
            </w:r>
            <w:r>
              <w:rPr>
                <w:i/>
              </w:rPr>
              <w:softHyphen/>
            </w:r>
            <w:r w:rsidRPr="000F766A">
              <w:rPr>
                <w:i/>
              </w:rPr>
              <w:t>samhet</w:t>
            </w:r>
          </w:p>
          <w:p w14:paraId="2E150DE6" w14:textId="77777777" w:rsidR="00F71CC6" w:rsidRPr="000F766A" w:rsidRDefault="00AB307F" w:rsidP="00F71CC6">
            <w:pPr>
              <w:pStyle w:val="Brdtextmedindrag"/>
              <w:rPr>
                <w:i/>
              </w:rPr>
            </w:pPr>
            <w:r w:rsidRPr="000F766A">
              <w:rPr>
                <w:i/>
              </w:rPr>
              <w:t>a)</w:t>
            </w:r>
            <w:r>
              <w:rPr>
                <w:i/>
              </w:rPr>
              <w:t> </w:t>
            </w:r>
            <w:r w:rsidRPr="000F766A">
              <w:rPr>
                <w:i/>
              </w:rPr>
              <w:t>annan offentlig verksamhet enligt förordning (EU) 2017/625, och</w:t>
            </w:r>
          </w:p>
          <w:p w14:paraId="78C2F137" w14:textId="77777777" w:rsidR="00F71CC6" w:rsidRPr="000F766A" w:rsidRDefault="00AB307F" w:rsidP="00F71CC6">
            <w:pPr>
              <w:pStyle w:val="Brdtextmedindrag"/>
              <w:rPr>
                <w:i/>
              </w:rPr>
            </w:pPr>
            <w:r w:rsidRPr="000F766A">
              <w:rPr>
                <w:i/>
              </w:rPr>
              <w:t>b)</w:t>
            </w:r>
            <w:r>
              <w:rPr>
                <w:i/>
              </w:rPr>
              <w:t> </w:t>
            </w:r>
            <w:r w:rsidRPr="000F766A">
              <w:rPr>
                <w:i/>
              </w:rPr>
              <w:t xml:space="preserve">sådan </w:t>
            </w:r>
            <w:r>
              <w:rPr>
                <w:i/>
              </w:rPr>
              <w:t xml:space="preserve">offentlig </w:t>
            </w:r>
            <w:r w:rsidRPr="000F766A">
              <w:rPr>
                <w:i/>
              </w:rPr>
              <w:t>verksamhet som i övrigt utförs med stöd av lagen eller föreskrifter som har meddelats med stöd av lagen,</w:t>
            </w:r>
            <w:r>
              <w:rPr>
                <w:i/>
              </w:rPr>
              <w:t xml:space="preserve"> och</w:t>
            </w:r>
          </w:p>
          <w:p w14:paraId="69ACC1D1" w14:textId="77777777" w:rsidR="00F71CC6" w:rsidRPr="00574282" w:rsidRDefault="00AB307F" w:rsidP="00F71CC6">
            <w:pPr>
              <w:pStyle w:val="Brdtextmedindrag"/>
              <w:rPr>
                <w:i/>
              </w:rPr>
            </w:pPr>
            <w:r w:rsidRPr="000F766A">
              <w:rPr>
                <w:i/>
              </w:rPr>
              <w:t>3.</w:t>
            </w:r>
            <w:r>
              <w:rPr>
                <w:i/>
              </w:rPr>
              <w:t> </w:t>
            </w:r>
            <w:r w:rsidRPr="000F766A">
              <w:rPr>
                <w:i/>
              </w:rPr>
              <w:t>uttrycket organ med delege</w:t>
            </w:r>
            <w:r>
              <w:rPr>
                <w:i/>
              </w:rPr>
              <w:softHyphen/>
            </w:r>
            <w:r w:rsidRPr="000F766A">
              <w:rPr>
                <w:i/>
              </w:rPr>
              <w:t>rade uppgifter samma sak som i förordning (EU) 2017/625</w:t>
            </w:r>
            <w:r w:rsidRPr="00CF2D1B" w:rsidDel="00606E93">
              <w:rPr>
                <w:i/>
              </w:rPr>
              <w:t>.</w:t>
            </w:r>
          </w:p>
        </w:tc>
      </w:tr>
    </w:tbl>
    <w:p w14:paraId="0B36D330"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3CF96F3" w14:textId="77777777" w:rsidTr="00F71CC6">
        <w:tc>
          <w:tcPr>
            <w:tcW w:w="2500" w:type="pct"/>
            <w:shd w:val="clear" w:color="auto" w:fill="auto"/>
            <w:tcMar>
              <w:left w:w="0" w:type="dxa"/>
            </w:tcMar>
          </w:tcPr>
          <w:p w14:paraId="515095F4" w14:textId="77777777" w:rsidR="00F71CC6" w:rsidRDefault="00F71CC6" w:rsidP="00F71CC6">
            <w:pPr>
              <w:pStyle w:val="Brdtextmedindrag"/>
            </w:pPr>
          </w:p>
        </w:tc>
        <w:tc>
          <w:tcPr>
            <w:tcW w:w="2500" w:type="pct"/>
            <w:shd w:val="clear" w:color="auto" w:fill="auto"/>
            <w:tcMar>
              <w:right w:w="0" w:type="dxa"/>
            </w:tcMar>
          </w:tcPr>
          <w:p w14:paraId="1B95905A" w14:textId="77777777" w:rsidR="00F71CC6" w:rsidRPr="002C4B95" w:rsidRDefault="00AB307F" w:rsidP="00F71CC6">
            <w:pPr>
              <w:pStyle w:val="Rubrik4utannumrering"/>
              <w:rPr>
                <w:i/>
                <w:iCs/>
              </w:rPr>
            </w:pPr>
            <w:bookmarkStart w:id="711" w:name="_Hlk40790070"/>
            <w:r w:rsidRPr="002C4B95">
              <w:rPr>
                <w:i/>
                <w:iCs/>
              </w:rPr>
              <w:t>Tillämpning av förordning (EU) 2017/625</w:t>
            </w:r>
            <w:bookmarkEnd w:id="711"/>
          </w:p>
        </w:tc>
      </w:tr>
    </w:tbl>
    <w:p w14:paraId="5DDEC257"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9ED614D" w14:textId="77777777" w:rsidTr="00F71CC6">
        <w:tc>
          <w:tcPr>
            <w:tcW w:w="2500" w:type="pct"/>
            <w:shd w:val="clear" w:color="auto" w:fill="auto"/>
            <w:tcMar>
              <w:left w:w="0" w:type="dxa"/>
            </w:tcMar>
          </w:tcPr>
          <w:p w14:paraId="45D26A2F" w14:textId="77777777" w:rsidR="00F71CC6" w:rsidRDefault="00F71CC6" w:rsidP="00F71CC6">
            <w:pPr>
              <w:pStyle w:val="Brdtextmedindrag"/>
            </w:pPr>
          </w:p>
        </w:tc>
        <w:tc>
          <w:tcPr>
            <w:tcW w:w="2500" w:type="pct"/>
            <w:shd w:val="clear" w:color="auto" w:fill="auto"/>
            <w:tcMar>
              <w:right w:w="0" w:type="dxa"/>
            </w:tcMar>
          </w:tcPr>
          <w:p w14:paraId="34405A1A" w14:textId="77777777" w:rsidR="00F71CC6" w:rsidRDefault="00AB307F" w:rsidP="00F71CC6">
            <w:pPr>
              <w:pStyle w:val="Brdtext"/>
              <w:rPr>
                <w:i/>
              </w:rPr>
            </w:pPr>
            <w:r>
              <w:rPr>
                <w:i/>
              </w:rPr>
              <w:t xml:space="preserve">1 c </w:t>
            </w:r>
            <w:r w:rsidRPr="00574282">
              <w:rPr>
                <w:i/>
              </w:rPr>
              <w:t>§</w:t>
            </w:r>
          </w:p>
          <w:p w14:paraId="23CD66CC" w14:textId="77777777" w:rsidR="00F71CC6" w:rsidRPr="00574282" w:rsidRDefault="00AB307F" w:rsidP="00F71CC6">
            <w:pPr>
              <w:pStyle w:val="Brdtextmedindrag"/>
              <w:rPr>
                <w:i/>
              </w:rPr>
            </w:pPr>
            <w:bookmarkStart w:id="712" w:name="_Hlk43748989"/>
            <w:r>
              <w:rPr>
                <w:i/>
              </w:rPr>
              <w:t xml:space="preserve">Förordning (EU) 2017/625 ska tillämpas även i fråga om offentlig kontroll och annan offentlig </w:t>
            </w:r>
            <w:r w:rsidRPr="0098170B">
              <w:rPr>
                <w:i/>
              </w:rPr>
              <w:t>verk</w:t>
            </w:r>
            <w:r>
              <w:rPr>
                <w:i/>
              </w:rPr>
              <w:softHyphen/>
            </w:r>
            <w:r w:rsidRPr="0098170B">
              <w:rPr>
                <w:i/>
              </w:rPr>
              <w:t xml:space="preserve">samhet </w:t>
            </w:r>
            <w:r>
              <w:rPr>
                <w:i/>
              </w:rPr>
              <w:t>som faller utanför för</w:t>
            </w:r>
            <w:r>
              <w:rPr>
                <w:i/>
              </w:rPr>
              <w:softHyphen/>
              <w:t>ordningens tillämpningsområde</w:t>
            </w:r>
            <w:bookmarkEnd w:id="712"/>
            <w:r>
              <w:rPr>
                <w:i/>
              </w:rPr>
              <w:t>.</w:t>
            </w:r>
          </w:p>
        </w:tc>
      </w:tr>
    </w:tbl>
    <w:p w14:paraId="42BA7B7F"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270DAAF" w14:textId="77777777" w:rsidTr="00F71CC6">
        <w:tc>
          <w:tcPr>
            <w:tcW w:w="2500" w:type="pct"/>
            <w:shd w:val="clear" w:color="auto" w:fill="auto"/>
            <w:tcMar>
              <w:left w:w="0" w:type="dxa"/>
            </w:tcMar>
          </w:tcPr>
          <w:p w14:paraId="07209DA4" w14:textId="77777777" w:rsidR="00F71CC6" w:rsidRDefault="00AB307F" w:rsidP="00F71CC6">
            <w:pPr>
              <w:pStyle w:val="Rubrik4utannumrering"/>
            </w:pPr>
            <w:r w:rsidRPr="00176A03">
              <w:rPr>
                <w:i/>
                <w:iCs/>
              </w:rPr>
              <w:t>Kontrollmyndigheternas offentliga</w:t>
            </w:r>
            <w:r>
              <w:t xml:space="preserve"> kontroll</w:t>
            </w:r>
            <w:r>
              <w:rPr>
                <w:rStyle w:val="Fotnotsreferens"/>
              </w:rPr>
              <w:footnoteReference w:id="109"/>
            </w:r>
          </w:p>
        </w:tc>
        <w:tc>
          <w:tcPr>
            <w:tcW w:w="2500" w:type="pct"/>
            <w:shd w:val="clear" w:color="auto" w:fill="auto"/>
            <w:tcMar>
              <w:right w:w="0" w:type="dxa"/>
            </w:tcMar>
          </w:tcPr>
          <w:p w14:paraId="094C62A4" w14:textId="77777777" w:rsidR="00F71CC6" w:rsidRDefault="00AB307F" w:rsidP="00F71CC6">
            <w:pPr>
              <w:pStyle w:val="Rubrik4utannumrering"/>
            </w:pPr>
            <w:r w:rsidRPr="00176A03">
              <w:rPr>
                <w:i/>
                <w:iCs/>
              </w:rPr>
              <w:t xml:space="preserve">Offentlig </w:t>
            </w:r>
            <w:r>
              <w:t xml:space="preserve">kontroll </w:t>
            </w:r>
            <w:r w:rsidRPr="00176A03">
              <w:rPr>
                <w:i/>
                <w:iCs/>
              </w:rPr>
              <w:t>och annan offentlig verksamhet</w:t>
            </w:r>
          </w:p>
        </w:tc>
      </w:tr>
    </w:tbl>
    <w:p w14:paraId="4E8252C0" w14:textId="77777777" w:rsidR="00F71CC6" w:rsidRPr="00176A03" w:rsidRDefault="00F71CC6" w:rsidP="00F71CC6">
      <w:pPr>
        <w:pStyle w:val="Brdtextmedindrag"/>
      </w:pPr>
    </w:p>
    <w:p w14:paraId="78AD6E28" w14:textId="77777777" w:rsidR="00F71CC6" w:rsidRDefault="00AB307F" w:rsidP="00F71CC6">
      <w:pPr>
        <w:pStyle w:val="Brdtext"/>
        <w:jc w:val="center"/>
      </w:pPr>
      <w:r>
        <w:t>11 §</w:t>
      </w:r>
      <w:r>
        <w:rPr>
          <w:rStyle w:val="Fotnotsreferens"/>
        </w:rPr>
        <w:footnoteReference w:id="110"/>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0B53FCB" w14:textId="77777777" w:rsidTr="00F71CC6">
        <w:tc>
          <w:tcPr>
            <w:tcW w:w="2500" w:type="pct"/>
            <w:shd w:val="clear" w:color="auto" w:fill="auto"/>
            <w:tcMar>
              <w:left w:w="0" w:type="dxa"/>
            </w:tcMar>
          </w:tcPr>
          <w:p w14:paraId="3067EFA4" w14:textId="77777777" w:rsidR="00F71CC6" w:rsidRDefault="00AB307F" w:rsidP="00F71CC6">
            <w:pPr>
              <w:pStyle w:val="Brdtextmedindrag"/>
            </w:pPr>
            <w:r w:rsidRPr="00825474">
              <w:t xml:space="preserve">Offentlig kontroll </w:t>
            </w:r>
            <w:r w:rsidRPr="00825474">
              <w:rPr>
                <w:i/>
              </w:rPr>
              <w:t>av efterlevna</w:t>
            </w:r>
            <w:r>
              <w:rPr>
                <w:i/>
              </w:rPr>
              <w:softHyphen/>
            </w:r>
            <w:r w:rsidRPr="00825474">
              <w:rPr>
                <w:i/>
              </w:rPr>
              <w:t>den av denna lag, de föreskrifter och beslut som har meddelats med stöd av lagen, de EG-bestämmelser som kompletteras av lagen och de beslut som har meddelats med stöd av EG-bestämmelserna</w:t>
            </w:r>
            <w:r>
              <w:t xml:space="preserve"> utövas av Jord</w:t>
            </w:r>
            <w:r w:rsidRPr="00825474">
              <w:t>bruksverket och</w:t>
            </w:r>
            <w:r>
              <w:t xml:space="preserve"> </w:t>
            </w:r>
            <w:r w:rsidRPr="009020CE">
              <w:t>länsstyrel</w:t>
            </w:r>
            <w:r>
              <w:softHyphen/>
            </w:r>
            <w:r w:rsidRPr="009020CE">
              <w:t xml:space="preserve">serna </w:t>
            </w:r>
            <w:r w:rsidRPr="003F36D4">
              <w:rPr>
                <w:i/>
                <w:iCs/>
              </w:rPr>
              <w:t>i enlighet med vad regeringen bestämmer.</w:t>
            </w:r>
          </w:p>
        </w:tc>
        <w:tc>
          <w:tcPr>
            <w:tcW w:w="2500" w:type="pct"/>
            <w:shd w:val="clear" w:color="auto" w:fill="auto"/>
            <w:tcMar>
              <w:right w:w="0" w:type="dxa"/>
            </w:tcMar>
          </w:tcPr>
          <w:p w14:paraId="1E612AD7" w14:textId="77777777" w:rsidR="00F71CC6" w:rsidRDefault="00AB307F" w:rsidP="00F71CC6">
            <w:pPr>
              <w:pStyle w:val="Brdtextmedindrag"/>
            </w:pPr>
            <w:r>
              <w:t>Offentlig kontroll utövas av Jord</w:t>
            </w:r>
            <w:r>
              <w:softHyphen/>
              <w:t xml:space="preserve">bruksverket och länsstyrelserna </w:t>
            </w:r>
            <w:r w:rsidRPr="003F36D4">
              <w:rPr>
                <w:i/>
                <w:iCs/>
              </w:rPr>
              <w:t>(kontrollmyndigheterna)</w:t>
            </w:r>
            <w:r>
              <w:t xml:space="preserve"> </w:t>
            </w:r>
            <w:r w:rsidRPr="003F36D4">
              <w:rPr>
                <w:i/>
                <w:iCs/>
              </w:rPr>
              <w:t>enligt föreskrifter som regeringen med</w:t>
            </w:r>
            <w:r>
              <w:rPr>
                <w:i/>
                <w:iCs/>
              </w:rPr>
              <w:softHyphen/>
            </w:r>
            <w:r w:rsidRPr="003F36D4">
              <w:rPr>
                <w:i/>
                <w:iCs/>
              </w:rPr>
              <w:t>delar</w:t>
            </w:r>
            <w:r>
              <w:t>.</w:t>
            </w:r>
          </w:p>
        </w:tc>
      </w:tr>
      <w:tr w:rsidR="00F71CC6" w14:paraId="6492A8C8" w14:textId="77777777" w:rsidTr="00F71CC6">
        <w:tblPrEx>
          <w:tblLook w:val="0600" w:firstRow="0" w:lastRow="0" w:firstColumn="0" w:lastColumn="0" w:noHBand="1" w:noVBand="1"/>
        </w:tblPrEx>
        <w:tc>
          <w:tcPr>
            <w:tcW w:w="2500" w:type="pct"/>
            <w:shd w:val="clear" w:color="auto" w:fill="auto"/>
            <w:tcMar>
              <w:left w:w="0" w:type="dxa"/>
            </w:tcMar>
          </w:tcPr>
          <w:p w14:paraId="145CFF61" w14:textId="77777777" w:rsidR="00F71CC6" w:rsidRDefault="00F71CC6" w:rsidP="00F71CC6">
            <w:pPr>
              <w:pStyle w:val="Brdtextmedindrag"/>
            </w:pPr>
          </w:p>
        </w:tc>
        <w:tc>
          <w:tcPr>
            <w:tcW w:w="2500" w:type="pct"/>
            <w:shd w:val="clear" w:color="auto" w:fill="auto"/>
            <w:tcMar>
              <w:right w:w="0" w:type="dxa"/>
            </w:tcMar>
          </w:tcPr>
          <w:p w14:paraId="4EBDDB4B" w14:textId="77777777" w:rsidR="00F71CC6" w:rsidRDefault="00AB307F" w:rsidP="00F71CC6">
            <w:pPr>
              <w:pStyle w:val="Brdtextmedindrag"/>
            </w:pPr>
            <w:bookmarkStart w:id="713" w:name="_Hlk40791519"/>
            <w:r>
              <w:rPr>
                <w:i/>
              </w:rPr>
              <w:t>Annan offentlig verksamhet ut</w:t>
            </w:r>
            <w:r>
              <w:rPr>
                <w:i/>
              </w:rPr>
              <w:softHyphen/>
              <w:t>förs av kontrollmyndigheterna och andra statliga myndigheter enligt vad som anges i denna lag och i föreskrifter som regeringen med</w:t>
            </w:r>
            <w:r>
              <w:rPr>
                <w:i/>
              </w:rPr>
              <w:softHyphen/>
              <w:t>delar.</w:t>
            </w:r>
            <w:bookmarkEnd w:id="713"/>
          </w:p>
        </w:tc>
      </w:tr>
    </w:tbl>
    <w:p w14:paraId="6961E702" w14:textId="77777777" w:rsidR="00F71CC6" w:rsidRPr="00267A64" w:rsidRDefault="00F71CC6" w:rsidP="00F71CC6">
      <w:pPr>
        <w:pStyle w:val="Brdtextmedindrag"/>
      </w:pPr>
    </w:p>
    <w:p w14:paraId="6BE81635" w14:textId="77777777" w:rsidR="00F71CC6" w:rsidRDefault="00AB307F" w:rsidP="00F71CC6">
      <w:pPr>
        <w:pStyle w:val="Brdtext"/>
        <w:jc w:val="center"/>
      </w:pPr>
      <w:r>
        <w:t>11 a §</w:t>
      </w:r>
      <w:r>
        <w:rPr>
          <w:rStyle w:val="Fotnotsreferens"/>
        </w:rPr>
        <w:footnoteReference w:id="111"/>
      </w:r>
    </w:p>
    <w:p w14:paraId="41A8F154" w14:textId="77777777" w:rsidR="00F71CC6" w:rsidRPr="000B47AB" w:rsidRDefault="00AB307F" w:rsidP="00F71CC6">
      <w:pPr>
        <w:pStyle w:val="Brdtextmedindrag"/>
      </w:pPr>
      <w:r w:rsidRPr="00DC3222">
        <w:t>Jordbruksverket samordnar övriga kontrollmyndigheters verksamhet och lämnar råd och hjälp i denna verksamhet.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57025F4" w14:textId="77777777" w:rsidTr="00F71CC6">
        <w:tc>
          <w:tcPr>
            <w:tcW w:w="2500" w:type="pct"/>
            <w:shd w:val="clear" w:color="auto" w:fill="auto"/>
            <w:tcMar>
              <w:left w:w="0" w:type="dxa"/>
            </w:tcMar>
          </w:tcPr>
          <w:p w14:paraId="093F09F2" w14:textId="77777777" w:rsidR="00F71CC6" w:rsidRDefault="00AB307F" w:rsidP="00F71CC6">
            <w:pPr>
              <w:pStyle w:val="Brdtextmedindrag"/>
            </w:pPr>
            <w:r>
              <w:t xml:space="preserve">Den myndighet som utövar offentlig kontroll </w:t>
            </w:r>
            <w:r w:rsidRPr="00DC3222">
              <w:rPr>
                <w:i/>
              </w:rPr>
              <w:t>skall</w:t>
            </w:r>
            <w:r>
              <w:t xml:space="preserve"> genom råd</w:t>
            </w:r>
            <w:r>
              <w:softHyphen/>
              <w:t xml:space="preserve">givning, information och på annat sätt underlätta för den enskilde att fullgöra sina skyldigheter enligt lagen, de föreskrifter och beslut som har meddelats med stöd av lagen, de </w:t>
            </w:r>
            <w:r w:rsidRPr="00DC3222">
              <w:rPr>
                <w:i/>
              </w:rPr>
              <w:t>EG-bestämmelser</w:t>
            </w:r>
            <w:r>
              <w:t xml:space="preserve"> som </w:t>
            </w:r>
            <w:r w:rsidRPr="009C16C2">
              <w:rPr>
                <w:i/>
              </w:rPr>
              <w:t>kompletteras av</w:t>
            </w:r>
            <w:r>
              <w:t xml:space="preserve"> lagen och de beslut som har meddelats med stöd av </w:t>
            </w:r>
            <w:r w:rsidRPr="00DC3222">
              <w:rPr>
                <w:i/>
              </w:rPr>
              <w:t>EG-bestämmelserna</w:t>
            </w:r>
            <w:r>
              <w:t>.</w:t>
            </w:r>
          </w:p>
        </w:tc>
        <w:tc>
          <w:tcPr>
            <w:tcW w:w="2500" w:type="pct"/>
            <w:shd w:val="clear" w:color="auto" w:fill="auto"/>
            <w:tcMar>
              <w:right w:w="0" w:type="dxa"/>
            </w:tcMar>
          </w:tcPr>
          <w:p w14:paraId="526D4801" w14:textId="77777777" w:rsidR="00F71CC6" w:rsidRDefault="00AB307F" w:rsidP="00F71CC6">
            <w:pPr>
              <w:pStyle w:val="Brdtextmedindrag"/>
            </w:pPr>
            <w:bookmarkStart w:id="714" w:name="_Hlk40793475"/>
            <w:r w:rsidRPr="00DC3222">
              <w:t>Den myndighet som</w:t>
            </w:r>
            <w:r>
              <w:t xml:space="preserve"> utövar offentlig kontroll </w:t>
            </w:r>
            <w:r w:rsidRPr="00DC3222">
              <w:rPr>
                <w:i/>
              </w:rPr>
              <w:t>ska</w:t>
            </w:r>
            <w:r w:rsidRPr="00DC3222">
              <w:t xml:space="preserve"> genom råd</w:t>
            </w:r>
            <w:r>
              <w:softHyphen/>
            </w:r>
            <w:r w:rsidRPr="00DC3222">
              <w:t>givning, information och på annat sätt underlätta för den enskilde att fullgöra sina skyldigheter enligt lagen, de föreskrifter och beslut som har meddelats med stöd av lagen,</w:t>
            </w:r>
            <w:r>
              <w:t xml:space="preserve"> de </w:t>
            </w:r>
            <w:r w:rsidRPr="00DC3222">
              <w:rPr>
                <w:i/>
              </w:rPr>
              <w:t>EU-bestämmelser</w:t>
            </w:r>
            <w:r>
              <w:t xml:space="preserve"> som </w:t>
            </w:r>
            <w:r w:rsidRPr="00DC3222">
              <w:t xml:space="preserve">lagen </w:t>
            </w:r>
            <w:r w:rsidRPr="009C16C2">
              <w:rPr>
                <w:i/>
              </w:rPr>
              <w:t xml:space="preserve">kompletterar </w:t>
            </w:r>
            <w:r w:rsidRPr="00DC3222">
              <w:t xml:space="preserve">och de beslut som har meddelats med stöd av </w:t>
            </w:r>
            <w:r w:rsidRPr="00DC3222">
              <w:rPr>
                <w:i/>
              </w:rPr>
              <w:t>E</w:t>
            </w:r>
            <w:r>
              <w:rPr>
                <w:i/>
              </w:rPr>
              <w:t>U</w:t>
            </w:r>
            <w:r w:rsidRPr="00DC3222">
              <w:rPr>
                <w:i/>
              </w:rPr>
              <w:t>-bestämmelserna</w:t>
            </w:r>
            <w:r w:rsidRPr="00DC3222">
              <w:t>.</w:t>
            </w:r>
            <w:bookmarkEnd w:id="714"/>
          </w:p>
        </w:tc>
      </w:tr>
    </w:tbl>
    <w:p w14:paraId="7A6CE870"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ABBAFF4" w14:textId="77777777" w:rsidTr="00F71CC6">
        <w:tc>
          <w:tcPr>
            <w:tcW w:w="2500" w:type="pct"/>
            <w:shd w:val="clear" w:color="auto" w:fill="auto"/>
            <w:tcMar>
              <w:left w:w="0" w:type="dxa"/>
            </w:tcMar>
          </w:tcPr>
          <w:p w14:paraId="3F1E18FC" w14:textId="77777777" w:rsidR="00F71CC6" w:rsidRDefault="00F71CC6" w:rsidP="00F71CC6">
            <w:pPr>
              <w:pStyle w:val="Brdtextmedindrag"/>
            </w:pPr>
          </w:p>
        </w:tc>
        <w:tc>
          <w:tcPr>
            <w:tcW w:w="2500" w:type="pct"/>
            <w:shd w:val="clear" w:color="auto" w:fill="auto"/>
            <w:tcMar>
              <w:right w:w="0" w:type="dxa"/>
            </w:tcMar>
          </w:tcPr>
          <w:p w14:paraId="00B13E9D" w14:textId="77777777" w:rsidR="00F71CC6" w:rsidRPr="00A06563" w:rsidRDefault="00AB307F" w:rsidP="00F71CC6">
            <w:pPr>
              <w:pStyle w:val="Rubrik4utannumrering"/>
              <w:rPr>
                <w:i/>
                <w:iCs/>
              </w:rPr>
            </w:pPr>
            <w:bookmarkStart w:id="715" w:name="_Hlk40793604"/>
            <w:r w:rsidRPr="00A06563">
              <w:rPr>
                <w:i/>
                <w:iCs/>
              </w:rPr>
              <w:t>Delegering av vissa uppgifter</w:t>
            </w:r>
            <w:bookmarkEnd w:id="715"/>
          </w:p>
        </w:tc>
      </w:tr>
    </w:tbl>
    <w:p w14:paraId="7D59EFD7"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BB7CBE6" w14:textId="77777777" w:rsidTr="00F71CC6">
        <w:tc>
          <w:tcPr>
            <w:tcW w:w="2500" w:type="pct"/>
            <w:shd w:val="clear" w:color="auto" w:fill="auto"/>
            <w:tcMar>
              <w:left w:w="0" w:type="dxa"/>
            </w:tcMar>
          </w:tcPr>
          <w:p w14:paraId="7E530C64" w14:textId="77777777" w:rsidR="00F71CC6" w:rsidRDefault="00F71CC6" w:rsidP="00F71CC6">
            <w:pPr>
              <w:pStyle w:val="Brdtextmedindrag"/>
            </w:pPr>
          </w:p>
        </w:tc>
        <w:tc>
          <w:tcPr>
            <w:tcW w:w="2500" w:type="pct"/>
            <w:shd w:val="clear" w:color="auto" w:fill="auto"/>
            <w:tcMar>
              <w:right w:w="0" w:type="dxa"/>
            </w:tcMar>
          </w:tcPr>
          <w:p w14:paraId="530F5588" w14:textId="77777777" w:rsidR="00F71CC6" w:rsidRDefault="00AB307F" w:rsidP="00F71CC6">
            <w:pPr>
              <w:pStyle w:val="Brdtext"/>
              <w:rPr>
                <w:i/>
              </w:rPr>
            </w:pPr>
            <w:r>
              <w:rPr>
                <w:i/>
              </w:rPr>
              <w:t xml:space="preserve">11 b </w:t>
            </w:r>
            <w:r w:rsidRPr="00574282">
              <w:rPr>
                <w:i/>
              </w:rPr>
              <w:t>§</w:t>
            </w:r>
          </w:p>
          <w:p w14:paraId="0E513054" w14:textId="77777777" w:rsidR="00F71CC6" w:rsidRPr="00574282" w:rsidRDefault="00AB307F" w:rsidP="00F71CC6">
            <w:pPr>
              <w:pStyle w:val="Brdtextmedindrag"/>
              <w:rPr>
                <w:i/>
              </w:rPr>
            </w:pPr>
            <w:bookmarkStart w:id="716" w:name="_Hlk40793696"/>
            <w:r w:rsidRPr="00D433E0">
              <w:rPr>
                <w:i/>
              </w:rPr>
              <w:t>I förordning (EU) 2017/625 finns bestämmelser om att vissa upp</w:t>
            </w:r>
            <w:r>
              <w:rPr>
                <w:i/>
              </w:rPr>
              <w:softHyphen/>
            </w:r>
            <w:r w:rsidRPr="00D433E0">
              <w:rPr>
                <w:i/>
              </w:rPr>
              <w:t>gifter som ingår i den offentliga kontrollen och vissa uppgifter i samband med annan offentlig verksamhet får delegeras till ett organ eller till en fysisk person.</w:t>
            </w:r>
            <w:bookmarkEnd w:id="716"/>
          </w:p>
        </w:tc>
      </w:tr>
    </w:tbl>
    <w:p w14:paraId="3516180A"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C116A42" w14:textId="77777777" w:rsidTr="00F71CC6">
        <w:tc>
          <w:tcPr>
            <w:tcW w:w="2500" w:type="pct"/>
            <w:shd w:val="clear" w:color="auto" w:fill="auto"/>
            <w:tcMar>
              <w:left w:w="0" w:type="dxa"/>
            </w:tcMar>
          </w:tcPr>
          <w:p w14:paraId="2BA4F72C" w14:textId="77777777" w:rsidR="00F71CC6" w:rsidRDefault="00F71CC6" w:rsidP="00F71CC6">
            <w:pPr>
              <w:pStyle w:val="Brdtextmedindrag"/>
            </w:pPr>
          </w:p>
        </w:tc>
        <w:tc>
          <w:tcPr>
            <w:tcW w:w="2500" w:type="pct"/>
            <w:shd w:val="clear" w:color="auto" w:fill="auto"/>
            <w:tcMar>
              <w:right w:w="0" w:type="dxa"/>
            </w:tcMar>
          </w:tcPr>
          <w:p w14:paraId="72AB2E05" w14:textId="77777777" w:rsidR="00F71CC6" w:rsidRPr="00A06563" w:rsidRDefault="00AB307F" w:rsidP="00F71CC6">
            <w:pPr>
              <w:pStyle w:val="Rubrik4utannumrering"/>
              <w:rPr>
                <w:i/>
                <w:iCs/>
              </w:rPr>
            </w:pPr>
            <w:r w:rsidRPr="00A06563">
              <w:rPr>
                <w:i/>
                <w:iCs/>
              </w:rPr>
              <w:t>Förvaltningslagens tillämpning</w:t>
            </w:r>
          </w:p>
        </w:tc>
      </w:tr>
    </w:tbl>
    <w:p w14:paraId="332623F2"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0DF4D1C" w14:textId="77777777" w:rsidTr="00F71CC6">
        <w:tc>
          <w:tcPr>
            <w:tcW w:w="2500" w:type="pct"/>
            <w:shd w:val="clear" w:color="auto" w:fill="auto"/>
            <w:tcMar>
              <w:left w:w="0" w:type="dxa"/>
            </w:tcMar>
          </w:tcPr>
          <w:p w14:paraId="593DB6B5" w14:textId="77777777" w:rsidR="00F71CC6" w:rsidRDefault="00F71CC6" w:rsidP="00F71CC6">
            <w:pPr>
              <w:pStyle w:val="Brdtextmedindrag"/>
            </w:pPr>
          </w:p>
        </w:tc>
        <w:tc>
          <w:tcPr>
            <w:tcW w:w="2500" w:type="pct"/>
            <w:shd w:val="clear" w:color="auto" w:fill="auto"/>
            <w:tcMar>
              <w:right w:w="0" w:type="dxa"/>
            </w:tcMar>
          </w:tcPr>
          <w:p w14:paraId="2F9715A5" w14:textId="77777777" w:rsidR="00F71CC6" w:rsidRDefault="00AB307F" w:rsidP="00F71CC6">
            <w:pPr>
              <w:pStyle w:val="Brdtext"/>
              <w:rPr>
                <w:i/>
              </w:rPr>
            </w:pPr>
            <w:r>
              <w:rPr>
                <w:i/>
              </w:rPr>
              <w:t xml:space="preserve">11 c </w:t>
            </w:r>
            <w:r w:rsidRPr="00574282">
              <w:rPr>
                <w:i/>
              </w:rPr>
              <w:t>§</w:t>
            </w:r>
          </w:p>
          <w:p w14:paraId="52263741" w14:textId="77777777" w:rsidR="00F71CC6" w:rsidRPr="00A35DF5" w:rsidRDefault="00AB307F" w:rsidP="00F71CC6">
            <w:pPr>
              <w:pStyle w:val="Brdtextmedindrag"/>
              <w:rPr>
                <w:i/>
              </w:rPr>
            </w:pPr>
            <w:bookmarkStart w:id="717" w:name="_Hlk40794552"/>
            <w:r w:rsidRPr="00A35DF5">
              <w:rPr>
                <w:i/>
              </w:rPr>
              <w:t xml:space="preserve">Vid offentlig kontroll eller annan offentlig verksamhet som utförs av ett organ med delegerade uppgifter eller av en fysisk person som har delegerats vissa uppgifter </w:t>
            </w:r>
            <w:r>
              <w:rPr>
                <w:i/>
              </w:rPr>
              <w:t>ska</w:t>
            </w:r>
            <w:r w:rsidRPr="00A35DF5" w:rsidDel="00727632">
              <w:rPr>
                <w:i/>
              </w:rPr>
              <w:t xml:space="preserve"> </w:t>
            </w:r>
            <w:r w:rsidRPr="00A35DF5">
              <w:rPr>
                <w:i/>
              </w:rPr>
              <w:t>följande bestämmelser i förvalt</w:t>
            </w:r>
            <w:r>
              <w:rPr>
                <w:i/>
              </w:rPr>
              <w:softHyphen/>
            </w:r>
            <w:r w:rsidRPr="00A35DF5">
              <w:rPr>
                <w:i/>
              </w:rPr>
              <w:t>ningslagen (2017:900)</w:t>
            </w:r>
            <w:r>
              <w:rPr>
                <w:i/>
              </w:rPr>
              <w:t xml:space="preserve"> tillämpas</w:t>
            </w:r>
            <w:r w:rsidRPr="00A35DF5">
              <w:rPr>
                <w:i/>
              </w:rPr>
              <w:t>:</w:t>
            </w:r>
          </w:p>
          <w:bookmarkEnd w:id="717"/>
          <w:p w14:paraId="1F228A10" w14:textId="77777777" w:rsidR="00F71CC6" w:rsidRPr="00415EC2" w:rsidRDefault="00AB307F" w:rsidP="00F71CC6">
            <w:pPr>
              <w:pStyle w:val="Brdtextmedindrag"/>
              <w:rPr>
                <w:i/>
              </w:rPr>
            </w:pPr>
            <w:r>
              <w:rPr>
                <w:i/>
              </w:rPr>
              <w:t>– 5 </w:t>
            </w:r>
            <w:r w:rsidRPr="00415EC2">
              <w:rPr>
                <w:i/>
              </w:rPr>
              <w:t>§ om legalitet, objektivitet och proportionalitet,</w:t>
            </w:r>
          </w:p>
          <w:p w14:paraId="0B174C4D" w14:textId="77777777" w:rsidR="00F71CC6" w:rsidRPr="00415EC2" w:rsidRDefault="00AB307F" w:rsidP="00F71CC6">
            <w:pPr>
              <w:pStyle w:val="Brdtextmedindrag"/>
              <w:rPr>
                <w:i/>
              </w:rPr>
            </w:pPr>
            <w:r>
              <w:rPr>
                <w:i/>
              </w:rPr>
              <w:t>– 10 </w:t>
            </w:r>
            <w:r w:rsidRPr="00415EC2">
              <w:rPr>
                <w:i/>
              </w:rPr>
              <w:t>§ om partsinsyn,</w:t>
            </w:r>
          </w:p>
          <w:p w14:paraId="17D6DA33" w14:textId="77777777" w:rsidR="00F71CC6" w:rsidRPr="00415EC2" w:rsidRDefault="00AB307F" w:rsidP="00F71CC6">
            <w:pPr>
              <w:pStyle w:val="Brdtextmedindrag"/>
              <w:rPr>
                <w:i/>
              </w:rPr>
            </w:pPr>
            <w:r>
              <w:rPr>
                <w:i/>
              </w:rPr>
              <w:t>– </w:t>
            </w:r>
            <w:r w:rsidRPr="00415EC2">
              <w:rPr>
                <w:i/>
              </w:rPr>
              <w:t>16</w:t>
            </w:r>
            <w:r>
              <w:rPr>
                <w:i/>
              </w:rPr>
              <w:t>–18 </w:t>
            </w:r>
            <w:r w:rsidRPr="00415EC2">
              <w:rPr>
                <w:i/>
              </w:rPr>
              <w:t>§§ om jäv,</w:t>
            </w:r>
          </w:p>
          <w:p w14:paraId="287DA128" w14:textId="77777777" w:rsidR="00F71CC6" w:rsidRPr="00415EC2" w:rsidRDefault="00AB307F" w:rsidP="00F71CC6">
            <w:pPr>
              <w:pStyle w:val="Brdtextmedindrag"/>
              <w:rPr>
                <w:i/>
              </w:rPr>
            </w:pPr>
            <w:r>
              <w:rPr>
                <w:i/>
              </w:rPr>
              <w:t>– 23 </w:t>
            </w:r>
            <w:r w:rsidRPr="00415EC2">
              <w:rPr>
                <w:i/>
              </w:rPr>
              <w:t>§ om utredningsansvaret,</w:t>
            </w:r>
          </w:p>
          <w:p w14:paraId="769C5212" w14:textId="77777777" w:rsidR="00F71CC6" w:rsidRDefault="00AB307F" w:rsidP="00F71CC6">
            <w:pPr>
              <w:pStyle w:val="Brdtextmedindrag"/>
              <w:rPr>
                <w:i/>
              </w:rPr>
            </w:pPr>
            <w:r>
              <w:rPr>
                <w:i/>
              </w:rPr>
              <w:t>– 24 </w:t>
            </w:r>
            <w:r w:rsidRPr="00415EC2">
              <w:rPr>
                <w:i/>
              </w:rPr>
              <w:t>§ om när man får lämna uppgifter muntligt</w:t>
            </w:r>
            <w:r>
              <w:rPr>
                <w:i/>
              </w:rPr>
              <w:t>,</w:t>
            </w:r>
          </w:p>
          <w:p w14:paraId="660574DF" w14:textId="77777777" w:rsidR="00F71CC6" w:rsidRPr="00415EC2" w:rsidRDefault="00AB307F" w:rsidP="00F71CC6">
            <w:pPr>
              <w:pStyle w:val="Brdtextmedindrag"/>
              <w:rPr>
                <w:i/>
              </w:rPr>
            </w:pPr>
            <w:r>
              <w:rPr>
                <w:i/>
              </w:rPr>
              <w:t>– 25 </w:t>
            </w:r>
            <w:r w:rsidRPr="00415EC2">
              <w:rPr>
                <w:i/>
              </w:rPr>
              <w:t>§ om kommunikation,</w:t>
            </w:r>
          </w:p>
          <w:p w14:paraId="7A61846C" w14:textId="77777777" w:rsidR="00F71CC6" w:rsidRPr="00415EC2" w:rsidRDefault="00AB307F" w:rsidP="00F71CC6">
            <w:pPr>
              <w:pStyle w:val="Brdtextmedindrag"/>
              <w:rPr>
                <w:i/>
              </w:rPr>
            </w:pPr>
            <w:r>
              <w:rPr>
                <w:i/>
              </w:rPr>
              <w:t>– 27 </w:t>
            </w:r>
            <w:r w:rsidRPr="00415EC2">
              <w:rPr>
                <w:i/>
              </w:rPr>
              <w:t>§ om dokumentation av upp</w:t>
            </w:r>
            <w:r>
              <w:rPr>
                <w:i/>
              </w:rPr>
              <w:softHyphen/>
            </w:r>
            <w:r w:rsidRPr="00415EC2">
              <w:rPr>
                <w:i/>
              </w:rPr>
              <w:t>gifter,</w:t>
            </w:r>
          </w:p>
          <w:p w14:paraId="0A221547" w14:textId="77777777" w:rsidR="00F71CC6" w:rsidRPr="00415EC2" w:rsidRDefault="00AB307F" w:rsidP="00F71CC6">
            <w:pPr>
              <w:pStyle w:val="Brdtextmedindrag"/>
              <w:rPr>
                <w:i/>
              </w:rPr>
            </w:pPr>
            <w:r>
              <w:rPr>
                <w:i/>
              </w:rPr>
              <w:t>– 31 </w:t>
            </w:r>
            <w:r w:rsidRPr="00415EC2">
              <w:rPr>
                <w:i/>
              </w:rPr>
              <w:t>§ om dokumentation av be</w:t>
            </w:r>
            <w:r>
              <w:rPr>
                <w:i/>
              </w:rPr>
              <w:softHyphen/>
            </w:r>
            <w:r w:rsidRPr="00415EC2">
              <w:rPr>
                <w:i/>
              </w:rPr>
              <w:t>slut,</w:t>
            </w:r>
          </w:p>
          <w:p w14:paraId="589709F3" w14:textId="77777777" w:rsidR="00F71CC6" w:rsidRPr="00415EC2" w:rsidRDefault="00AB307F" w:rsidP="00F71CC6">
            <w:pPr>
              <w:pStyle w:val="Brdtextmedindrag"/>
              <w:rPr>
                <w:i/>
              </w:rPr>
            </w:pPr>
            <w:r>
              <w:rPr>
                <w:i/>
              </w:rPr>
              <w:t>– 32 </w:t>
            </w:r>
            <w:r w:rsidRPr="00415EC2">
              <w:rPr>
                <w:i/>
              </w:rPr>
              <w:t>§ om motivering av beslut,</w:t>
            </w:r>
          </w:p>
          <w:p w14:paraId="3565A238" w14:textId="77777777" w:rsidR="00F71CC6" w:rsidRPr="00415EC2" w:rsidRDefault="00AB307F" w:rsidP="00F71CC6">
            <w:pPr>
              <w:pStyle w:val="Brdtextmedindrag"/>
              <w:rPr>
                <w:i/>
              </w:rPr>
            </w:pPr>
            <w:r>
              <w:rPr>
                <w:i/>
              </w:rPr>
              <w:t>– 33 och 34 </w:t>
            </w:r>
            <w:r w:rsidRPr="00415EC2">
              <w:rPr>
                <w:i/>
              </w:rPr>
              <w:t>§§ om underrättelse om innehållet i beslut och hur ett överklagande går till,</w:t>
            </w:r>
          </w:p>
          <w:p w14:paraId="170D0A40" w14:textId="77777777" w:rsidR="00F71CC6" w:rsidRDefault="00AB307F" w:rsidP="00F71CC6">
            <w:pPr>
              <w:pStyle w:val="Brdtextmedindrag"/>
              <w:rPr>
                <w:i/>
              </w:rPr>
            </w:pPr>
            <w:r>
              <w:rPr>
                <w:i/>
              </w:rPr>
              <w:t>– 36 </w:t>
            </w:r>
            <w:r w:rsidRPr="00415EC2">
              <w:rPr>
                <w:i/>
              </w:rPr>
              <w:t>§ om rättelse av skrivfel och liknande</w:t>
            </w:r>
            <w:r>
              <w:rPr>
                <w:i/>
              </w:rPr>
              <w:t>, och</w:t>
            </w:r>
          </w:p>
          <w:p w14:paraId="6A4EECCC" w14:textId="77777777"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415EC2">
              <w:rPr>
                <w:i/>
              </w:rPr>
              <w:t>.</w:t>
            </w:r>
          </w:p>
        </w:tc>
      </w:tr>
    </w:tbl>
    <w:p w14:paraId="419E26CE"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3A4CC0B" w14:textId="77777777" w:rsidTr="00F71CC6">
        <w:tc>
          <w:tcPr>
            <w:tcW w:w="2500" w:type="pct"/>
            <w:shd w:val="clear" w:color="auto" w:fill="auto"/>
            <w:tcMar>
              <w:left w:w="0" w:type="dxa"/>
            </w:tcMar>
          </w:tcPr>
          <w:p w14:paraId="6B437B95" w14:textId="77777777" w:rsidR="00F71CC6" w:rsidRDefault="00F71CC6" w:rsidP="00F71CC6">
            <w:pPr>
              <w:pStyle w:val="Brdtextmedindrag"/>
            </w:pPr>
          </w:p>
        </w:tc>
        <w:tc>
          <w:tcPr>
            <w:tcW w:w="2500" w:type="pct"/>
            <w:shd w:val="clear" w:color="auto" w:fill="auto"/>
            <w:tcMar>
              <w:right w:w="0" w:type="dxa"/>
            </w:tcMar>
          </w:tcPr>
          <w:p w14:paraId="16E8FFAA" w14:textId="77777777" w:rsidR="00F71CC6" w:rsidRPr="000D78FA" w:rsidRDefault="00AB307F" w:rsidP="00F71CC6">
            <w:pPr>
              <w:pStyle w:val="Rubrik4utannumrering"/>
              <w:rPr>
                <w:i/>
                <w:iCs/>
              </w:rPr>
            </w:pPr>
            <w:r w:rsidRPr="000D78FA">
              <w:rPr>
                <w:i/>
                <w:iCs/>
              </w:rPr>
              <w:t>Tystnadsplikt</w:t>
            </w:r>
          </w:p>
        </w:tc>
      </w:tr>
    </w:tbl>
    <w:p w14:paraId="643466B6"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44629CB" w14:textId="77777777" w:rsidTr="00F71CC6">
        <w:tc>
          <w:tcPr>
            <w:tcW w:w="2500" w:type="pct"/>
            <w:shd w:val="clear" w:color="auto" w:fill="auto"/>
            <w:tcMar>
              <w:left w:w="0" w:type="dxa"/>
            </w:tcMar>
          </w:tcPr>
          <w:p w14:paraId="49552E1B" w14:textId="77777777" w:rsidR="00F71CC6" w:rsidRDefault="00F71CC6" w:rsidP="00F71CC6">
            <w:pPr>
              <w:pStyle w:val="Brdtextmedindrag"/>
            </w:pPr>
          </w:p>
        </w:tc>
        <w:tc>
          <w:tcPr>
            <w:tcW w:w="2500" w:type="pct"/>
            <w:shd w:val="clear" w:color="auto" w:fill="auto"/>
            <w:tcMar>
              <w:right w:w="0" w:type="dxa"/>
            </w:tcMar>
          </w:tcPr>
          <w:p w14:paraId="63D6A16A" w14:textId="77777777" w:rsidR="00F71CC6" w:rsidRDefault="00AB307F" w:rsidP="00F71CC6">
            <w:pPr>
              <w:pStyle w:val="Brdtext"/>
              <w:rPr>
                <w:i/>
              </w:rPr>
            </w:pPr>
            <w:r>
              <w:rPr>
                <w:i/>
              </w:rPr>
              <w:t xml:space="preserve">11 d </w:t>
            </w:r>
            <w:r w:rsidRPr="00574282">
              <w:rPr>
                <w:i/>
              </w:rPr>
              <w:t>§</w:t>
            </w:r>
          </w:p>
          <w:p w14:paraId="3BFB5705" w14:textId="77777777" w:rsidR="00F71CC6" w:rsidRPr="00574282" w:rsidRDefault="00AB307F" w:rsidP="00F71CC6">
            <w:pPr>
              <w:pStyle w:val="Brdtextmedindrag"/>
              <w:rPr>
                <w:i/>
              </w:rPr>
            </w:pPr>
            <w:bookmarkStart w:id="718" w:name="_Hlk40794742"/>
            <w:r w:rsidRPr="00415EC2">
              <w:rPr>
                <w:i/>
              </w:rPr>
              <w:t>Den som utför offentlig kontroll eller annan offentlig verksamhet får inte obehörigen röja eller ut</w:t>
            </w:r>
            <w:r w:rsidRPr="00415EC2">
              <w:rPr>
                <w:i/>
              </w:rPr>
              <w:softHyphen/>
              <w:t xml:space="preserve">nyttja det som han eller hon har fått kännedom om </w:t>
            </w:r>
            <w:r>
              <w:rPr>
                <w:i/>
              </w:rPr>
              <w:t>medan</w:t>
            </w:r>
            <w:r w:rsidRPr="00415EC2">
              <w:rPr>
                <w:i/>
              </w:rPr>
              <w:t xml:space="preserve"> uppgifterna utfördes</w:t>
            </w:r>
            <w:bookmarkEnd w:id="718"/>
            <w:r>
              <w:rPr>
                <w:i/>
              </w:rPr>
              <w:t>.</w:t>
            </w:r>
          </w:p>
        </w:tc>
      </w:tr>
      <w:tr w:rsidR="00F71CC6" w14:paraId="1CEE157C" w14:textId="77777777" w:rsidTr="00F71CC6">
        <w:tblPrEx>
          <w:tblLook w:val="0600" w:firstRow="0" w:lastRow="0" w:firstColumn="0" w:lastColumn="0" w:noHBand="1" w:noVBand="1"/>
        </w:tblPrEx>
        <w:tc>
          <w:tcPr>
            <w:tcW w:w="2500" w:type="pct"/>
            <w:shd w:val="clear" w:color="auto" w:fill="auto"/>
            <w:tcMar>
              <w:left w:w="0" w:type="dxa"/>
            </w:tcMar>
          </w:tcPr>
          <w:p w14:paraId="02BE1576" w14:textId="77777777" w:rsidR="00F71CC6" w:rsidRDefault="00F71CC6" w:rsidP="00F71CC6">
            <w:pPr>
              <w:pStyle w:val="Brdtextmedindrag"/>
            </w:pPr>
          </w:p>
        </w:tc>
        <w:tc>
          <w:tcPr>
            <w:tcW w:w="2500" w:type="pct"/>
            <w:shd w:val="clear" w:color="auto" w:fill="auto"/>
            <w:tcMar>
              <w:right w:w="0" w:type="dxa"/>
            </w:tcMar>
          </w:tcPr>
          <w:p w14:paraId="5149F2A2" w14:textId="77777777" w:rsidR="00F71CC6" w:rsidRDefault="00AB307F" w:rsidP="00F71CC6">
            <w:pPr>
              <w:pStyle w:val="Brdtextmedindrag"/>
            </w:pPr>
            <w:bookmarkStart w:id="719" w:name="_Hlk40794759"/>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bookmarkEnd w:id="719"/>
          </w:p>
        </w:tc>
      </w:tr>
    </w:tbl>
    <w:p w14:paraId="74BAFE5A"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A959395" w14:textId="77777777" w:rsidTr="00F71CC6">
        <w:tc>
          <w:tcPr>
            <w:tcW w:w="2500" w:type="pct"/>
            <w:shd w:val="clear" w:color="auto" w:fill="auto"/>
            <w:tcMar>
              <w:left w:w="0" w:type="dxa"/>
            </w:tcMar>
          </w:tcPr>
          <w:p w14:paraId="44BCA766" w14:textId="77777777" w:rsidR="00F71CC6" w:rsidRDefault="00F71CC6" w:rsidP="00F71CC6">
            <w:pPr>
              <w:pStyle w:val="Brdtextmedindrag"/>
            </w:pPr>
          </w:p>
        </w:tc>
        <w:tc>
          <w:tcPr>
            <w:tcW w:w="2500" w:type="pct"/>
            <w:shd w:val="clear" w:color="auto" w:fill="auto"/>
            <w:tcMar>
              <w:right w:w="0" w:type="dxa"/>
            </w:tcMar>
          </w:tcPr>
          <w:p w14:paraId="146ED2B1" w14:textId="77777777" w:rsidR="00F71CC6" w:rsidRPr="00066D49" w:rsidRDefault="00AB307F" w:rsidP="00F71CC6">
            <w:pPr>
              <w:pStyle w:val="Rubrik4utannumrering"/>
              <w:rPr>
                <w:i/>
                <w:iCs/>
              </w:rPr>
            </w:pPr>
            <w:r w:rsidRPr="00066D49">
              <w:rPr>
                <w:i/>
                <w:iCs/>
              </w:rPr>
              <w:t>Föreskrifter om offentlig kontroll och annan offentlig verksamhet</w:t>
            </w:r>
          </w:p>
        </w:tc>
      </w:tr>
    </w:tbl>
    <w:p w14:paraId="574BBFAD"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61A93F2" w14:textId="77777777" w:rsidTr="00F71CC6">
        <w:tc>
          <w:tcPr>
            <w:tcW w:w="2500" w:type="pct"/>
            <w:shd w:val="clear" w:color="auto" w:fill="auto"/>
            <w:tcMar>
              <w:left w:w="0" w:type="dxa"/>
            </w:tcMar>
          </w:tcPr>
          <w:p w14:paraId="10053621" w14:textId="77777777" w:rsidR="00F71CC6" w:rsidRDefault="00F71CC6" w:rsidP="00F71CC6">
            <w:pPr>
              <w:pStyle w:val="Brdtextmedindrag"/>
            </w:pPr>
          </w:p>
        </w:tc>
        <w:tc>
          <w:tcPr>
            <w:tcW w:w="2500" w:type="pct"/>
            <w:shd w:val="clear" w:color="auto" w:fill="auto"/>
            <w:tcMar>
              <w:right w:w="0" w:type="dxa"/>
            </w:tcMar>
          </w:tcPr>
          <w:p w14:paraId="32FA4124" w14:textId="77777777" w:rsidR="00F71CC6" w:rsidRDefault="00AB307F" w:rsidP="00F71CC6">
            <w:pPr>
              <w:pStyle w:val="Brdtext"/>
              <w:rPr>
                <w:i/>
              </w:rPr>
            </w:pPr>
            <w:r>
              <w:rPr>
                <w:i/>
              </w:rPr>
              <w:t xml:space="preserve">11 e </w:t>
            </w:r>
            <w:r w:rsidRPr="00574282">
              <w:rPr>
                <w:i/>
              </w:rPr>
              <w:t>§</w:t>
            </w:r>
          </w:p>
          <w:p w14:paraId="45A1E1E9" w14:textId="77777777" w:rsidR="00F71CC6" w:rsidRPr="00FE5E56" w:rsidRDefault="00AB307F" w:rsidP="00F71CC6">
            <w:pPr>
              <w:pStyle w:val="Brdtextmedindrag"/>
              <w:rPr>
                <w:i/>
              </w:rPr>
            </w:pPr>
            <w:bookmarkStart w:id="720" w:name="_Hlk40794870"/>
            <w:r w:rsidRPr="00FE5E56">
              <w:rPr>
                <w:i/>
              </w:rPr>
              <w:t>Regeringen eller den myndighet som regeringen bestämmer får meddela föreskrifter om</w:t>
            </w:r>
          </w:p>
          <w:p w14:paraId="6E648DB2" w14:textId="77777777" w:rsidR="00F71CC6" w:rsidRPr="00FE5E56" w:rsidRDefault="00AB307F" w:rsidP="00F71CC6">
            <w:pPr>
              <w:pStyle w:val="Brdtextmedindrag"/>
              <w:rPr>
                <w:i/>
              </w:rPr>
            </w:pPr>
            <w:bookmarkStart w:id="721" w:name="_Hlk40794891"/>
            <w:bookmarkEnd w:id="720"/>
            <w:r>
              <w:rPr>
                <w:i/>
              </w:rPr>
              <w:t>1. </w:t>
            </w:r>
            <w:r w:rsidRPr="00FE5E56">
              <w:rPr>
                <w:i/>
              </w:rPr>
              <w:t xml:space="preserve">hur </w:t>
            </w:r>
            <w:r>
              <w:rPr>
                <w:i/>
              </w:rPr>
              <w:t xml:space="preserve">ett organ med delegerade uppgifter eller en fysisk person som har delegerats vissa uppgifter ska bedriva </w:t>
            </w:r>
            <w:r w:rsidRPr="00FE5E56">
              <w:rPr>
                <w:i/>
              </w:rPr>
              <w:t>offentlig kontroll</w:t>
            </w:r>
            <w:r w:rsidRPr="00FE5E56" w:rsidDel="00FD0947">
              <w:rPr>
                <w:i/>
              </w:rPr>
              <w:t xml:space="preserve"> </w:t>
            </w:r>
            <w:r>
              <w:rPr>
                <w:i/>
              </w:rPr>
              <w:t>och annan offentlig verksamhet</w:t>
            </w:r>
            <w:r w:rsidRPr="00FE5E56">
              <w:rPr>
                <w:i/>
              </w:rPr>
              <w:t>,</w:t>
            </w:r>
          </w:p>
          <w:bookmarkEnd w:id="721"/>
          <w:p w14:paraId="229CCEA4" w14:textId="77777777" w:rsidR="00F71CC6" w:rsidRDefault="00AB307F" w:rsidP="00F71CC6">
            <w:pPr>
              <w:pStyle w:val="Brdtextmedindrag"/>
              <w:rPr>
                <w:i/>
              </w:rPr>
            </w:pPr>
            <w:r>
              <w:rPr>
                <w:i/>
              </w:rPr>
              <w:t>2. </w:t>
            </w:r>
            <w:r w:rsidRPr="00FE5E56">
              <w:rPr>
                <w:i/>
              </w:rPr>
              <w:t xml:space="preserve">skyldighet för ett organ med delegerade uppgifter eller en fysisk person som har delegerats vissa uppgifter att lämna information </w:t>
            </w:r>
            <w:r>
              <w:rPr>
                <w:i/>
              </w:rPr>
              <w:t>till Jordbruksverket, och</w:t>
            </w:r>
          </w:p>
          <w:p w14:paraId="74B02F7C" w14:textId="77777777" w:rsidR="00F71CC6" w:rsidRPr="00574282" w:rsidRDefault="00AB307F" w:rsidP="00F71CC6">
            <w:pPr>
              <w:pStyle w:val="Brdtextmedindrag"/>
              <w:rPr>
                <w:i/>
              </w:rPr>
            </w:pPr>
            <w:bookmarkStart w:id="722" w:name="_Hlk41297348"/>
            <w:r>
              <w:rPr>
                <w:i/>
              </w:rPr>
              <w:t>3. </w:t>
            </w:r>
            <w:r w:rsidRPr="00FE5E56">
              <w:rPr>
                <w:i/>
              </w:rPr>
              <w:t xml:space="preserve">skyldighet för ett organ med delegerade uppgifter eller en fysisk person som har delegerats vissa uppgifter att lämna information </w:t>
            </w:r>
            <w:r>
              <w:rPr>
                <w:i/>
              </w:rPr>
              <w:t xml:space="preserve">och ge in handlingar </w:t>
            </w:r>
            <w:r w:rsidRPr="00FE5E56">
              <w:rPr>
                <w:i/>
              </w:rPr>
              <w:t xml:space="preserve">till </w:t>
            </w:r>
            <w:r>
              <w:rPr>
                <w:i/>
              </w:rPr>
              <w:t>den myndighet som har delegerat upp</w:t>
            </w:r>
            <w:r>
              <w:rPr>
                <w:i/>
              </w:rPr>
              <w:softHyphen/>
              <w:t>giften.</w:t>
            </w:r>
            <w:bookmarkEnd w:id="722"/>
          </w:p>
        </w:tc>
      </w:tr>
    </w:tbl>
    <w:p w14:paraId="64AA73F8" w14:textId="77777777" w:rsidR="00F71CC6" w:rsidRDefault="00AB307F" w:rsidP="00F71CC6">
      <w:pPr>
        <w:pStyle w:val="Brdtext"/>
        <w:spacing w:before="230"/>
        <w:jc w:val="center"/>
      </w:pPr>
      <w:r>
        <w:t>12 §</w:t>
      </w:r>
      <w:r>
        <w:rPr>
          <w:rStyle w:val="Fotnotsreferens"/>
        </w:rPr>
        <w:footnoteReference w:id="11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9856E07" w14:textId="77777777" w:rsidTr="00F71CC6">
        <w:tc>
          <w:tcPr>
            <w:tcW w:w="2500" w:type="pct"/>
            <w:shd w:val="clear" w:color="auto" w:fill="auto"/>
            <w:tcMar>
              <w:left w:w="0" w:type="dxa"/>
            </w:tcMar>
          </w:tcPr>
          <w:p w14:paraId="7A2FCEC0" w14:textId="77777777" w:rsidR="00F71CC6" w:rsidRDefault="00AB307F" w:rsidP="00F71CC6">
            <w:pPr>
              <w:pStyle w:val="Brdtextmedindrag"/>
            </w:pPr>
            <w:r w:rsidRPr="00FE5E56">
              <w:t xml:space="preserve">En kontrollmyndighet </w:t>
            </w:r>
            <w:r w:rsidRPr="00FE5E56">
              <w:rPr>
                <w:i/>
              </w:rPr>
              <w:t>och ett kontrollorgan som anlitas i den offentliga kontrollen</w:t>
            </w:r>
            <w:r w:rsidRPr="00FE5E56">
              <w:t xml:space="preserve"> har i den utsträckning som behövs för </w:t>
            </w:r>
            <w:r w:rsidRPr="00FE5E56">
              <w:rPr>
                <w:i/>
              </w:rPr>
              <w:t>kon</w:t>
            </w:r>
            <w:r>
              <w:rPr>
                <w:i/>
              </w:rPr>
              <w:softHyphen/>
            </w:r>
            <w:r w:rsidRPr="00FE5E56">
              <w:rPr>
                <w:i/>
              </w:rPr>
              <w:t>trollen</w:t>
            </w:r>
            <w:r w:rsidRPr="00FE5E56">
              <w:t xml:space="preserve"> rätt att</w:t>
            </w:r>
          </w:p>
        </w:tc>
        <w:tc>
          <w:tcPr>
            <w:tcW w:w="2500" w:type="pct"/>
            <w:shd w:val="clear" w:color="auto" w:fill="auto"/>
            <w:tcMar>
              <w:right w:w="0" w:type="dxa"/>
            </w:tcMar>
          </w:tcPr>
          <w:p w14:paraId="171B9DE7" w14:textId="77777777" w:rsidR="00F71CC6" w:rsidRDefault="00AB307F" w:rsidP="00F71CC6">
            <w:pPr>
              <w:pStyle w:val="Brdtextmedindrag"/>
            </w:pPr>
            <w:r w:rsidRPr="00FE5E56">
              <w:t xml:space="preserve">En kontrollmyndighet, </w:t>
            </w:r>
            <w:r w:rsidRPr="00FE5E56">
              <w:rPr>
                <w:i/>
              </w:rPr>
              <w:t>en offi</w:t>
            </w:r>
            <w:r>
              <w:rPr>
                <w:i/>
              </w:rPr>
              <w:softHyphen/>
            </w:r>
            <w:r w:rsidRPr="00FE5E56">
              <w:rPr>
                <w:i/>
              </w:rPr>
              <w:t xml:space="preserve">ciell veterinär som </w:t>
            </w:r>
            <w:r>
              <w:rPr>
                <w:i/>
              </w:rPr>
              <w:t xml:space="preserve">har </w:t>
            </w:r>
            <w:r w:rsidRPr="00FE5E56">
              <w:rPr>
                <w:i/>
              </w:rPr>
              <w:t>förordnats enligt lagen (2009:1254) om offi</w:t>
            </w:r>
            <w:r>
              <w:rPr>
                <w:i/>
              </w:rPr>
              <w:softHyphen/>
            </w:r>
            <w:r w:rsidRPr="00FE5E56">
              <w:rPr>
                <w:i/>
              </w:rPr>
              <w:t>ciella veterinärer, ett organ med delegerade uppgifter eller en fysisk person som har delegerats vissa uppgifter</w:t>
            </w:r>
            <w:r>
              <w:t xml:space="preserve"> har i den ut</w:t>
            </w:r>
            <w:r w:rsidRPr="00FE5E56">
              <w:t xml:space="preserve">sträckning </w:t>
            </w:r>
            <w:r w:rsidRPr="00FE5E56">
              <w:rPr>
                <w:i/>
              </w:rPr>
              <w:t>det</w:t>
            </w:r>
            <w:r w:rsidRPr="00FE5E56">
              <w:t xml:space="preserve"> behövs för </w:t>
            </w:r>
            <w:r w:rsidRPr="00FE5E56">
              <w:rPr>
                <w:i/>
              </w:rPr>
              <w:t>den offentliga kon</w:t>
            </w:r>
            <w:r>
              <w:rPr>
                <w:i/>
              </w:rPr>
              <w:softHyphen/>
            </w:r>
            <w:r w:rsidRPr="00FE5E56">
              <w:rPr>
                <w:i/>
              </w:rPr>
              <w:t>trollen</w:t>
            </w:r>
            <w:r w:rsidRPr="00FE5E56">
              <w:t xml:space="preserve"> </w:t>
            </w:r>
            <w:r w:rsidRPr="001F3351">
              <w:t>rä</w:t>
            </w:r>
            <w:r w:rsidRPr="00FE5E56">
              <w:t>tt att</w:t>
            </w:r>
          </w:p>
        </w:tc>
      </w:tr>
    </w:tbl>
    <w:p w14:paraId="2EDAC47B" w14:textId="77777777" w:rsidR="00F71CC6" w:rsidRDefault="00AB307F" w:rsidP="00F71CC6">
      <w:pPr>
        <w:pStyle w:val="Brdtextmedindrag"/>
      </w:pPr>
      <w:r>
        <w:t>1. på begäran få upplysningar och ta del av handlingar, och</w:t>
      </w:r>
    </w:p>
    <w:p w14:paraId="19B07688" w14:textId="77777777" w:rsidR="00F71CC6" w:rsidRDefault="00AB307F" w:rsidP="00F71CC6">
      <w:pPr>
        <w:pStyle w:val="Brdtextmedindrag"/>
      </w:pPr>
      <w:r>
        <w:t>2. få tillträde till områden, anläggningar, byggnader, lokaler och andra utrymmen för att där besiktiga djuren,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A814A00" w14:textId="77777777" w:rsidTr="00F71CC6">
        <w:tc>
          <w:tcPr>
            <w:tcW w:w="2500" w:type="pct"/>
            <w:shd w:val="clear" w:color="auto" w:fill="auto"/>
            <w:tcMar>
              <w:left w:w="0" w:type="dxa"/>
            </w:tcMar>
          </w:tcPr>
          <w:p w14:paraId="21BFFCB3" w14:textId="77777777" w:rsidR="00F71CC6" w:rsidRDefault="00AB307F" w:rsidP="00F71CC6">
            <w:pPr>
              <w:pStyle w:val="Brdtextmedindrag"/>
            </w:pPr>
            <w:r>
              <w:t xml:space="preserve">Det som sägs i första stycket gäller också den som </w:t>
            </w:r>
            <w:r w:rsidRPr="00C2265D">
              <w:rPr>
                <w:i/>
              </w:rPr>
              <w:t>vidtar åtgär</w:t>
            </w:r>
            <w:r>
              <w:rPr>
                <w:i/>
              </w:rPr>
              <w:softHyphen/>
            </w:r>
            <w:r w:rsidRPr="00C2265D">
              <w:rPr>
                <w:i/>
              </w:rPr>
              <w:t xml:space="preserve">der enligt denna lag, de föreskrifter eller beslut som har meddelats med stöd av lagen, de EG-bestämmelser som kompletteras av lagen eller de beslut som </w:t>
            </w:r>
            <w:r>
              <w:rPr>
                <w:i/>
              </w:rPr>
              <w:t>har meddelats med stöd av EG-be</w:t>
            </w:r>
            <w:r w:rsidRPr="00C2265D">
              <w:rPr>
                <w:i/>
              </w:rPr>
              <w:t>stämmelserna.</w:t>
            </w:r>
          </w:p>
        </w:tc>
        <w:tc>
          <w:tcPr>
            <w:tcW w:w="2500" w:type="pct"/>
            <w:shd w:val="clear" w:color="auto" w:fill="auto"/>
            <w:tcMar>
              <w:right w:w="0" w:type="dxa"/>
            </w:tcMar>
          </w:tcPr>
          <w:p w14:paraId="5D4E28D5" w14:textId="77777777" w:rsidR="00F71CC6" w:rsidRDefault="00AB307F" w:rsidP="00F71CC6">
            <w:pPr>
              <w:pStyle w:val="Brdtextmedindrag"/>
            </w:pPr>
            <w:r w:rsidRPr="00C2265D">
              <w:t xml:space="preserve">Det som sägs i första stycket gäller också den </w:t>
            </w:r>
            <w:r>
              <w:t xml:space="preserve">som </w:t>
            </w:r>
            <w:r w:rsidRPr="00C2265D">
              <w:rPr>
                <w:i/>
              </w:rPr>
              <w:t>utför annan offentlig verksamhet</w:t>
            </w:r>
            <w:r w:rsidRPr="00C2265D">
              <w:t>.</w:t>
            </w:r>
          </w:p>
        </w:tc>
      </w:tr>
      <w:tr w:rsidR="00F71CC6" w14:paraId="165E0521" w14:textId="77777777" w:rsidTr="00F71CC6">
        <w:tc>
          <w:tcPr>
            <w:tcW w:w="2500" w:type="pct"/>
            <w:shd w:val="clear" w:color="auto" w:fill="auto"/>
            <w:tcMar>
              <w:left w:w="0" w:type="dxa"/>
            </w:tcMar>
          </w:tcPr>
          <w:p w14:paraId="6D009493" w14:textId="77777777" w:rsidR="00F71CC6" w:rsidRDefault="00AB307F" w:rsidP="00F71CC6">
            <w:pPr>
              <w:pStyle w:val="Brdtextmedindrag"/>
            </w:pPr>
            <w:r w:rsidRPr="001F3351">
              <w:rPr>
                <w:i/>
              </w:rPr>
              <w:t xml:space="preserve">Bestämmelserna i första stycket gäller också för </w:t>
            </w:r>
            <w:r w:rsidRPr="00C444E8">
              <w:rPr>
                <w:i/>
              </w:rPr>
              <w:t>EG:s institutioner</w:t>
            </w:r>
            <w:r w:rsidRPr="001F3351">
              <w:rPr>
                <w:i/>
              </w:rPr>
              <w:t xml:space="preserve"> och för inspektörer och experter som utsetts av </w:t>
            </w:r>
            <w:r w:rsidRPr="00C444E8">
              <w:rPr>
                <w:i/>
              </w:rPr>
              <w:t>institutionerna</w:t>
            </w:r>
            <w:r w:rsidRPr="001F3351">
              <w:rPr>
                <w:i/>
              </w:rPr>
              <w:t>.</w:t>
            </w:r>
          </w:p>
        </w:tc>
        <w:tc>
          <w:tcPr>
            <w:tcW w:w="2500" w:type="pct"/>
            <w:shd w:val="clear" w:color="auto" w:fill="auto"/>
            <w:tcMar>
              <w:right w:w="0" w:type="dxa"/>
            </w:tcMar>
          </w:tcPr>
          <w:p w14:paraId="4A50BC8B" w14:textId="77777777" w:rsidR="00F71CC6" w:rsidRDefault="00F71CC6" w:rsidP="00F71CC6">
            <w:pPr>
              <w:pStyle w:val="Brdtextmedindrag"/>
            </w:pPr>
          </w:p>
        </w:tc>
      </w:tr>
    </w:tbl>
    <w:p w14:paraId="2FF7744B"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2FF6E0B" w14:textId="77777777" w:rsidTr="00F71CC6">
        <w:tc>
          <w:tcPr>
            <w:tcW w:w="2500" w:type="pct"/>
            <w:shd w:val="clear" w:color="auto" w:fill="auto"/>
            <w:tcMar>
              <w:left w:w="0" w:type="dxa"/>
            </w:tcMar>
          </w:tcPr>
          <w:p w14:paraId="433528A7" w14:textId="77777777" w:rsidR="00F71CC6" w:rsidRDefault="00F71CC6" w:rsidP="00F71CC6">
            <w:pPr>
              <w:pStyle w:val="Brdtextmedindrag"/>
            </w:pPr>
          </w:p>
        </w:tc>
        <w:tc>
          <w:tcPr>
            <w:tcW w:w="2500" w:type="pct"/>
            <w:shd w:val="clear" w:color="auto" w:fill="auto"/>
            <w:tcMar>
              <w:right w:w="0" w:type="dxa"/>
            </w:tcMar>
          </w:tcPr>
          <w:p w14:paraId="69656C7A" w14:textId="77777777" w:rsidR="00F71CC6" w:rsidRPr="0069267C" w:rsidRDefault="00AB307F" w:rsidP="00F71CC6">
            <w:pPr>
              <w:pStyle w:val="Rubrik4utannumrering"/>
              <w:rPr>
                <w:i/>
                <w:iCs/>
              </w:rPr>
            </w:pPr>
            <w:r w:rsidRPr="0069267C">
              <w:rPr>
                <w:i/>
                <w:iCs/>
              </w:rPr>
              <w:t>EU-institutionernas rätt till upplysningar och tillträde</w:t>
            </w:r>
          </w:p>
        </w:tc>
      </w:tr>
    </w:tbl>
    <w:p w14:paraId="4C2D8126"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6394747" w14:textId="77777777" w:rsidTr="00F71CC6">
        <w:tc>
          <w:tcPr>
            <w:tcW w:w="2500" w:type="pct"/>
            <w:shd w:val="clear" w:color="auto" w:fill="auto"/>
            <w:tcMar>
              <w:left w:w="0" w:type="dxa"/>
            </w:tcMar>
          </w:tcPr>
          <w:p w14:paraId="08C0710A" w14:textId="77777777" w:rsidR="00F71CC6" w:rsidRDefault="00F71CC6" w:rsidP="00F71CC6">
            <w:pPr>
              <w:pStyle w:val="Brdtextmedindrag"/>
            </w:pPr>
          </w:p>
        </w:tc>
        <w:tc>
          <w:tcPr>
            <w:tcW w:w="2500" w:type="pct"/>
            <w:shd w:val="clear" w:color="auto" w:fill="auto"/>
            <w:tcMar>
              <w:right w:w="0" w:type="dxa"/>
            </w:tcMar>
          </w:tcPr>
          <w:p w14:paraId="59BD4521" w14:textId="77777777" w:rsidR="00F71CC6" w:rsidRDefault="00AB307F" w:rsidP="00F71CC6">
            <w:pPr>
              <w:pStyle w:val="Brdtext"/>
              <w:rPr>
                <w:i/>
              </w:rPr>
            </w:pPr>
            <w:r>
              <w:rPr>
                <w:i/>
              </w:rPr>
              <w:t xml:space="preserve">12 a </w:t>
            </w:r>
            <w:r w:rsidRPr="00574282">
              <w:rPr>
                <w:i/>
              </w:rPr>
              <w:t>§</w:t>
            </w:r>
          </w:p>
          <w:p w14:paraId="4D11DB2E" w14:textId="77777777" w:rsidR="00F71CC6" w:rsidRPr="00203F9F" w:rsidRDefault="00AB307F" w:rsidP="00F71CC6">
            <w:pPr>
              <w:pStyle w:val="Brdtextmedindrag"/>
              <w:rPr>
                <w:i/>
                <w:iCs/>
              </w:rPr>
            </w:pPr>
            <w:r w:rsidRPr="001F3351">
              <w:rPr>
                <w:i/>
              </w:rPr>
              <w:t>Bestämmelserna i 12</w:t>
            </w:r>
            <w:r>
              <w:rPr>
                <w:i/>
              </w:rPr>
              <w:t> </w:t>
            </w:r>
            <w:r w:rsidRPr="001F3351">
              <w:rPr>
                <w:i/>
              </w:rPr>
              <w:t xml:space="preserve">§ gäller också för </w:t>
            </w:r>
            <w:r w:rsidRPr="00203F9F">
              <w:rPr>
                <w:i/>
                <w:iCs/>
              </w:rPr>
              <w:t>Europeiska kommis</w:t>
            </w:r>
            <w:r>
              <w:rPr>
                <w:i/>
                <w:iCs/>
              </w:rPr>
              <w:softHyphen/>
            </w:r>
            <w:r w:rsidRPr="00203F9F">
              <w:rPr>
                <w:i/>
                <w:iCs/>
              </w:rPr>
              <w:t>sionen, Europeiska revisionsrätten</w:t>
            </w:r>
            <w:r w:rsidRPr="001F3351">
              <w:rPr>
                <w:i/>
              </w:rPr>
              <w:t xml:space="preserve"> och för inspektörer och experter som utsetts av </w:t>
            </w:r>
            <w:r w:rsidRPr="00203F9F">
              <w:rPr>
                <w:i/>
                <w:iCs/>
              </w:rPr>
              <w:t>dessa institutioner</w:t>
            </w:r>
            <w:r>
              <w:rPr>
                <w:i/>
                <w:iCs/>
              </w:rPr>
              <w:t xml:space="preserve"> i</w:t>
            </w:r>
            <w:r w:rsidRPr="00203F9F">
              <w:rPr>
                <w:i/>
                <w:iCs/>
              </w:rPr>
              <w:t xml:space="preserve"> den utsträckning det behövs för att kontrollera </w:t>
            </w:r>
            <w:r>
              <w:rPr>
                <w:i/>
                <w:iCs/>
              </w:rPr>
              <w:t xml:space="preserve">att Sverige följer </w:t>
            </w:r>
          </w:p>
          <w:p w14:paraId="41124588" w14:textId="77777777" w:rsidR="00F71CC6" w:rsidRPr="00203F9F" w:rsidRDefault="00AB307F" w:rsidP="00F71CC6">
            <w:pPr>
              <w:pStyle w:val="Brdtextmedindrag"/>
              <w:rPr>
                <w:i/>
                <w:iCs/>
              </w:rPr>
            </w:pPr>
            <w:r w:rsidRPr="009D10B6">
              <w:rPr>
                <w:i/>
              </w:rPr>
              <w:t>1.</w:t>
            </w:r>
            <w:r>
              <w:rPr>
                <w:i/>
              </w:rPr>
              <w:t> </w:t>
            </w:r>
            <w:r w:rsidRPr="006A51B8">
              <w:rPr>
                <w:i/>
                <w:spacing w:val="-4"/>
              </w:rPr>
              <w:t>de EU-bestämmelser som</w:t>
            </w:r>
            <w:r w:rsidRPr="00203F9F">
              <w:rPr>
                <w:i/>
                <w:iCs/>
              </w:rPr>
              <w:t xml:space="preserve"> lagen kompletterar, och</w:t>
            </w:r>
            <w:r w:rsidRPr="001F3351">
              <w:rPr>
                <w:i/>
              </w:rPr>
              <w:t xml:space="preserve"> </w:t>
            </w:r>
            <w:r w:rsidRPr="00203F9F">
              <w:rPr>
                <w:i/>
                <w:iCs/>
              </w:rPr>
              <w:t xml:space="preserve"> </w:t>
            </w:r>
          </w:p>
          <w:p w14:paraId="750259BB" w14:textId="77777777" w:rsidR="00F71CC6" w:rsidRPr="00574282" w:rsidRDefault="00AB307F" w:rsidP="00F71CC6">
            <w:pPr>
              <w:pStyle w:val="Brdtextmedindrag"/>
              <w:rPr>
                <w:i/>
              </w:rPr>
            </w:pPr>
            <w:r w:rsidRPr="00203F9F">
              <w:rPr>
                <w:i/>
                <w:iCs/>
              </w:rPr>
              <w:t>2.</w:t>
            </w:r>
            <w:r>
              <w:rPr>
                <w:i/>
                <w:iCs/>
              </w:rPr>
              <w:t> </w:t>
            </w:r>
            <w:r w:rsidRPr="006A51B8">
              <w:rPr>
                <w:i/>
                <w:spacing w:val="-2"/>
              </w:rPr>
              <w:t>EU-bestämmelser om</w:t>
            </w:r>
            <w:r w:rsidRPr="00203F9F">
              <w:rPr>
                <w:i/>
                <w:iCs/>
              </w:rPr>
              <w:t xml:space="preserve"> unionens medfinansiering av åtgärder </w:t>
            </w:r>
            <w:r w:rsidRPr="00732AA7">
              <w:rPr>
                <w:i/>
                <w:iCs/>
              </w:rPr>
              <w:t xml:space="preserve">inom </w:t>
            </w:r>
            <w:r w:rsidRPr="00203F9F">
              <w:rPr>
                <w:i/>
                <w:iCs/>
              </w:rPr>
              <w:t>lagens tillämpningsområde</w:t>
            </w:r>
            <w:r>
              <w:rPr>
                <w:i/>
              </w:rPr>
              <w:t>.</w:t>
            </w:r>
          </w:p>
        </w:tc>
      </w:tr>
      <w:tr w:rsidR="00F71CC6" w14:paraId="28E90934" w14:textId="77777777" w:rsidTr="00F71CC6">
        <w:tblPrEx>
          <w:tblLook w:val="0600" w:firstRow="0" w:lastRow="0" w:firstColumn="0" w:lastColumn="0" w:noHBand="1" w:noVBand="1"/>
        </w:tblPrEx>
        <w:tc>
          <w:tcPr>
            <w:tcW w:w="2500" w:type="pct"/>
            <w:shd w:val="clear" w:color="auto" w:fill="auto"/>
            <w:tcMar>
              <w:left w:w="0" w:type="dxa"/>
            </w:tcMar>
          </w:tcPr>
          <w:p w14:paraId="0E7061D0" w14:textId="77777777" w:rsidR="00F71CC6" w:rsidRDefault="00F71CC6" w:rsidP="00F71CC6">
            <w:pPr>
              <w:pStyle w:val="Brdtextmedindrag"/>
            </w:pPr>
          </w:p>
        </w:tc>
        <w:tc>
          <w:tcPr>
            <w:tcW w:w="2500" w:type="pct"/>
            <w:shd w:val="clear" w:color="auto" w:fill="auto"/>
            <w:tcMar>
              <w:right w:w="0" w:type="dxa"/>
            </w:tcMar>
          </w:tcPr>
          <w:p w14:paraId="08651526" w14:textId="77777777" w:rsidR="00F71CC6" w:rsidRDefault="00AB307F" w:rsidP="00F71CC6">
            <w:pPr>
              <w:pStyle w:val="Brdtextmedindrag"/>
            </w:pPr>
            <w:r w:rsidRPr="00732AA7">
              <w:rPr>
                <w:i/>
                <w:iCs/>
              </w:rPr>
              <w:t xml:space="preserve">Bestämmelserna i </w:t>
            </w:r>
            <w:r>
              <w:rPr>
                <w:i/>
                <w:iCs/>
              </w:rPr>
              <w:t xml:space="preserve">12 § och </w:t>
            </w:r>
            <w:r w:rsidRPr="00732AA7">
              <w:rPr>
                <w:i/>
                <w:iCs/>
              </w:rPr>
              <w:t>första stycket ska inte tillämpas vid kon</w:t>
            </w:r>
            <w:r>
              <w:rPr>
                <w:i/>
                <w:iCs/>
              </w:rPr>
              <w:softHyphen/>
            </w:r>
            <w:r w:rsidRPr="00732AA7">
              <w:rPr>
                <w:i/>
                <w:iCs/>
              </w:rPr>
              <w:t>troller och inspektioner på plats som utförs enligt lagen (2017:244) om kontroller och inspektioner på plats av Europeiska byrån för bedrägeribekämpning.</w:t>
            </w:r>
          </w:p>
        </w:tc>
      </w:tr>
    </w:tbl>
    <w:p w14:paraId="0F12E4CA"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79A36DE" w14:textId="77777777" w:rsidTr="00F71CC6">
        <w:tc>
          <w:tcPr>
            <w:tcW w:w="2500" w:type="pct"/>
            <w:shd w:val="clear" w:color="auto" w:fill="auto"/>
            <w:tcMar>
              <w:left w:w="0" w:type="dxa"/>
            </w:tcMar>
          </w:tcPr>
          <w:p w14:paraId="62DFC524" w14:textId="77777777" w:rsidR="00F71CC6" w:rsidRDefault="00F71CC6" w:rsidP="00F71CC6">
            <w:pPr>
              <w:pStyle w:val="Brdtextmedindrag"/>
            </w:pPr>
          </w:p>
        </w:tc>
        <w:tc>
          <w:tcPr>
            <w:tcW w:w="2500" w:type="pct"/>
            <w:shd w:val="clear" w:color="auto" w:fill="auto"/>
            <w:tcMar>
              <w:right w:w="0" w:type="dxa"/>
            </w:tcMar>
          </w:tcPr>
          <w:p w14:paraId="3D9AD2EA" w14:textId="77777777" w:rsidR="00F71CC6" w:rsidRPr="00F542A6" w:rsidRDefault="00AB307F" w:rsidP="00F71CC6">
            <w:pPr>
              <w:pStyle w:val="Rubrik4utannumrering"/>
              <w:rPr>
                <w:i/>
                <w:iCs/>
              </w:rPr>
            </w:pPr>
            <w:r w:rsidRPr="000A0E68">
              <w:rPr>
                <w:i/>
              </w:rPr>
              <w:t xml:space="preserve">Skyldighet att </w:t>
            </w:r>
            <w:r w:rsidRPr="00DF7B51">
              <w:rPr>
                <w:i/>
                <w:iCs/>
              </w:rPr>
              <w:t>lämna</w:t>
            </w:r>
            <w:r w:rsidRPr="000A0E68">
              <w:rPr>
                <w:i/>
              </w:rPr>
              <w:t xml:space="preserve"> hjälp</w:t>
            </w:r>
          </w:p>
        </w:tc>
      </w:tr>
    </w:tbl>
    <w:p w14:paraId="7237D702" w14:textId="77777777" w:rsidR="00F71CC6" w:rsidRPr="0091134A" w:rsidRDefault="00AB307F" w:rsidP="00F71CC6">
      <w:pPr>
        <w:pStyle w:val="Brdtext"/>
        <w:spacing w:before="230"/>
        <w:jc w:val="center"/>
        <w:rPr>
          <w:i/>
          <w:iCs/>
        </w:rPr>
      </w:pPr>
      <w:r w:rsidRPr="0091134A">
        <w:rPr>
          <w:i/>
          <w:iCs/>
        </w:rPr>
        <w:t>12 b §</w:t>
      </w:r>
      <w:r>
        <w:rPr>
          <w:rStyle w:val="Fotnotsreferens"/>
          <w:i/>
          <w:iCs/>
        </w:rPr>
        <w:footnoteReference w:id="113"/>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15CC395" w14:textId="77777777" w:rsidTr="00F71CC6">
        <w:tc>
          <w:tcPr>
            <w:tcW w:w="2500" w:type="pct"/>
            <w:shd w:val="clear" w:color="auto" w:fill="auto"/>
            <w:tcMar>
              <w:left w:w="0" w:type="dxa"/>
            </w:tcMar>
          </w:tcPr>
          <w:p w14:paraId="63406B60" w14:textId="77777777" w:rsidR="00F71CC6" w:rsidRDefault="00AB307F" w:rsidP="00F71CC6">
            <w:pPr>
              <w:pStyle w:val="Brdtextmedindrag"/>
            </w:pPr>
            <w:r w:rsidRPr="008F1654">
              <w:t xml:space="preserve">Den som är föremål för offentlig kontroll eller </w:t>
            </w:r>
            <w:r w:rsidRPr="008F1654">
              <w:rPr>
                <w:i/>
              </w:rPr>
              <w:t>andra åtgärder enligt denna lag, de föreskrifter eller beslut som har meddelats med stöd av lagen, de EG-bestämmelser som kompletteras av lagen eller de beslut som har meddelats med stöd av EG-bestämmelserna skall till</w:t>
            </w:r>
            <w:r>
              <w:rPr>
                <w:i/>
              </w:rPr>
              <w:softHyphen/>
            </w:r>
            <w:r w:rsidRPr="008F1654">
              <w:rPr>
                <w:i/>
              </w:rPr>
              <w:t>handahålla</w:t>
            </w:r>
            <w:r w:rsidRPr="008F1654">
              <w:t xml:space="preserve"> den hjälp som behövs för att kontrollen eller </w:t>
            </w:r>
            <w:r w:rsidRPr="008F1654">
              <w:rPr>
                <w:i/>
              </w:rPr>
              <w:t>åtgärderna skall</w:t>
            </w:r>
            <w:r w:rsidRPr="008F1654">
              <w:t xml:space="preserve"> kunna </w:t>
            </w:r>
            <w:r w:rsidRPr="008F1654">
              <w:rPr>
                <w:i/>
              </w:rPr>
              <w:t>genomföras</w:t>
            </w:r>
            <w:r w:rsidRPr="008F1654">
              <w:t>.</w:t>
            </w:r>
          </w:p>
        </w:tc>
        <w:tc>
          <w:tcPr>
            <w:tcW w:w="2500" w:type="pct"/>
            <w:shd w:val="clear" w:color="auto" w:fill="auto"/>
            <w:tcMar>
              <w:right w:w="0" w:type="dxa"/>
            </w:tcMar>
          </w:tcPr>
          <w:p w14:paraId="39642142" w14:textId="77777777" w:rsidR="00F71CC6" w:rsidRDefault="00AB307F" w:rsidP="00F71CC6">
            <w:pPr>
              <w:pStyle w:val="Brdtextmedindrag"/>
            </w:pPr>
            <w:r w:rsidRPr="009521E7">
              <w:rPr>
                <w:i/>
              </w:rPr>
              <w:t xml:space="preserve">Bestämmelser </w:t>
            </w:r>
            <w:r w:rsidRPr="008F1654">
              <w:rPr>
                <w:i/>
              </w:rPr>
              <w:t>om skyldighet för</w:t>
            </w:r>
            <w:r w:rsidRPr="008F1654">
              <w:t xml:space="preserve"> den som är föremål för offentlig kontroll eller </w:t>
            </w:r>
            <w:r w:rsidRPr="008F1654">
              <w:rPr>
                <w:i/>
              </w:rPr>
              <w:t>annan offentlig verk</w:t>
            </w:r>
            <w:r>
              <w:rPr>
                <w:i/>
              </w:rPr>
              <w:softHyphen/>
            </w:r>
            <w:r w:rsidRPr="008F1654">
              <w:rPr>
                <w:i/>
              </w:rPr>
              <w:t>samhet att</w:t>
            </w:r>
            <w:r w:rsidRPr="008F1654">
              <w:t xml:space="preserve"> </w:t>
            </w:r>
            <w:r w:rsidRPr="004C74B5">
              <w:rPr>
                <w:i/>
              </w:rPr>
              <w:t>lämna</w:t>
            </w:r>
            <w:r w:rsidRPr="008F1654">
              <w:t xml:space="preserve"> den hjälp som behövs för att kontrollen eller </w:t>
            </w:r>
            <w:r w:rsidRPr="008F1654">
              <w:rPr>
                <w:i/>
              </w:rPr>
              <w:t>verksamheten ska</w:t>
            </w:r>
            <w:r w:rsidRPr="008F1654">
              <w:t xml:space="preserve"> kunna </w:t>
            </w:r>
            <w:r w:rsidRPr="008F1654">
              <w:rPr>
                <w:i/>
              </w:rPr>
              <w:t>utföras</w:t>
            </w:r>
            <w:r w:rsidRPr="008F1654">
              <w:t xml:space="preserve">, </w:t>
            </w:r>
            <w:r w:rsidRPr="008F1654">
              <w:rPr>
                <w:i/>
              </w:rPr>
              <w:t>finns i</w:t>
            </w:r>
            <w:r>
              <w:rPr>
                <w:i/>
              </w:rPr>
              <w:t xml:space="preserve"> artikel 15.2 och 15.6 i för</w:t>
            </w:r>
            <w:r w:rsidRPr="008F1654">
              <w:rPr>
                <w:i/>
              </w:rPr>
              <w:t>ordning (EU) 2017/625</w:t>
            </w:r>
            <w:r w:rsidRPr="008F1654">
              <w:t>.</w:t>
            </w:r>
          </w:p>
        </w:tc>
      </w:tr>
    </w:tbl>
    <w:p w14:paraId="6EC80677"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E5B183E" w14:textId="77777777" w:rsidTr="00F71CC6">
        <w:tc>
          <w:tcPr>
            <w:tcW w:w="2500" w:type="pct"/>
            <w:shd w:val="clear" w:color="auto" w:fill="auto"/>
            <w:tcMar>
              <w:left w:w="0" w:type="dxa"/>
            </w:tcMar>
          </w:tcPr>
          <w:p w14:paraId="0AACED2F" w14:textId="77777777" w:rsidR="00F71CC6" w:rsidRDefault="00AB307F" w:rsidP="00F71CC6">
            <w:pPr>
              <w:pStyle w:val="Rubrik4utannumrering"/>
            </w:pPr>
            <w:r>
              <w:t xml:space="preserve">Förelägganden </w:t>
            </w:r>
            <w:r w:rsidRPr="006F2B27">
              <w:rPr>
                <w:i/>
              </w:rPr>
              <w:t>och förbud</w:t>
            </w:r>
            <w:r w:rsidRPr="004E21F3">
              <w:rPr>
                <w:rStyle w:val="Fotnotsreferens"/>
                <w:b w:val="0"/>
                <w:bCs/>
                <w:iCs/>
              </w:rPr>
              <w:footnoteReference w:id="114"/>
            </w:r>
          </w:p>
        </w:tc>
        <w:tc>
          <w:tcPr>
            <w:tcW w:w="2500" w:type="pct"/>
            <w:shd w:val="clear" w:color="auto" w:fill="auto"/>
            <w:tcMar>
              <w:right w:w="0" w:type="dxa"/>
            </w:tcMar>
          </w:tcPr>
          <w:p w14:paraId="2713D18F" w14:textId="77777777" w:rsidR="00F71CC6" w:rsidRDefault="00AB307F" w:rsidP="00F71CC6">
            <w:pPr>
              <w:pStyle w:val="Rubrik4utannumrering"/>
            </w:pPr>
            <w:r>
              <w:t xml:space="preserve">Förelägganden </w:t>
            </w:r>
          </w:p>
        </w:tc>
      </w:tr>
    </w:tbl>
    <w:p w14:paraId="47BDCC54" w14:textId="77777777" w:rsidR="00F71CC6" w:rsidRDefault="00AB307F" w:rsidP="00F71CC6">
      <w:pPr>
        <w:pStyle w:val="Brdtext"/>
        <w:spacing w:before="230"/>
        <w:jc w:val="center"/>
      </w:pPr>
      <w:r>
        <w:t>13 §</w:t>
      </w:r>
      <w:r>
        <w:rPr>
          <w:rStyle w:val="Fotnotsreferens"/>
        </w:rPr>
        <w:footnoteReference w:id="115"/>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BE72606" w14:textId="77777777" w:rsidTr="00F71CC6">
        <w:tc>
          <w:tcPr>
            <w:tcW w:w="2500" w:type="pct"/>
            <w:shd w:val="clear" w:color="auto" w:fill="auto"/>
            <w:tcMar>
              <w:left w:w="0" w:type="dxa"/>
            </w:tcMar>
          </w:tcPr>
          <w:p w14:paraId="57548922" w14:textId="77777777" w:rsidR="00F71CC6" w:rsidRDefault="00AB307F" w:rsidP="00F71CC6">
            <w:pPr>
              <w:pStyle w:val="Brdtextmedindrag"/>
            </w:pPr>
            <w:r>
              <w:t xml:space="preserve">Utöver vad som följer av de </w:t>
            </w:r>
            <w:r w:rsidRPr="00264F36">
              <w:rPr>
                <w:i/>
              </w:rPr>
              <w:t>EG-bestämmelser</w:t>
            </w:r>
            <w:r>
              <w:t xml:space="preserve"> som </w:t>
            </w:r>
            <w:r w:rsidRPr="00251DB9">
              <w:rPr>
                <w:i/>
              </w:rPr>
              <w:t>kompletteras av</w:t>
            </w:r>
            <w:r>
              <w:t xml:space="preserve"> lagen får en kontrollmyndighet </w:t>
            </w:r>
            <w:r w:rsidRPr="00F82C2D">
              <w:rPr>
                <w:i/>
                <w:iCs/>
              </w:rPr>
              <w:t>meddela</w:t>
            </w:r>
            <w:r>
              <w:t xml:space="preserve"> de förelägganden </w:t>
            </w:r>
            <w:r w:rsidRPr="009C4E99">
              <w:rPr>
                <w:i/>
              </w:rPr>
              <w:t>och förbud</w:t>
            </w:r>
            <w:r>
              <w:t xml:space="preserve"> som behövs för att denna lag, de föreskrifter och beslut som har meddelats med stöd av lagen, de </w:t>
            </w:r>
            <w:r w:rsidRPr="00264F36">
              <w:rPr>
                <w:i/>
              </w:rPr>
              <w:t>EG-bestämmelser</w:t>
            </w:r>
            <w:r>
              <w:t xml:space="preserve"> som </w:t>
            </w:r>
            <w:r w:rsidRPr="00264F36">
              <w:rPr>
                <w:i/>
              </w:rPr>
              <w:t>kom</w:t>
            </w:r>
            <w:r>
              <w:rPr>
                <w:i/>
              </w:rPr>
              <w:softHyphen/>
            </w:r>
            <w:r w:rsidRPr="00264F36">
              <w:rPr>
                <w:i/>
              </w:rPr>
              <w:t>pletteras av</w:t>
            </w:r>
            <w:r>
              <w:t xml:space="preserve"> lagen och de beslut som har meddelats med stöd av </w:t>
            </w:r>
            <w:r w:rsidRPr="00264F36">
              <w:rPr>
                <w:i/>
              </w:rPr>
              <w:t>EG-bestämmelserna</w:t>
            </w:r>
            <w:r>
              <w:t xml:space="preserve"> </w:t>
            </w:r>
            <w:r w:rsidRPr="00264F36">
              <w:rPr>
                <w:i/>
              </w:rPr>
              <w:t>skall</w:t>
            </w:r>
            <w:r>
              <w:t xml:space="preserve"> följas.</w:t>
            </w:r>
          </w:p>
        </w:tc>
        <w:tc>
          <w:tcPr>
            <w:tcW w:w="2500" w:type="pct"/>
            <w:shd w:val="clear" w:color="auto" w:fill="auto"/>
            <w:tcMar>
              <w:right w:w="0" w:type="dxa"/>
            </w:tcMar>
          </w:tcPr>
          <w:p w14:paraId="611DB64A" w14:textId="77777777" w:rsidR="00F71CC6" w:rsidRDefault="00AB307F" w:rsidP="00F71CC6">
            <w:pPr>
              <w:pStyle w:val="Brdtextmedindrag"/>
            </w:pPr>
            <w:r>
              <w:t xml:space="preserve">Utöver vad som följer av de </w:t>
            </w:r>
            <w:r w:rsidRPr="00264F36">
              <w:rPr>
                <w:i/>
              </w:rPr>
              <w:t>EU-bestämmelser</w:t>
            </w:r>
            <w:r>
              <w:t xml:space="preserve"> som lagen </w:t>
            </w:r>
            <w:r w:rsidRPr="00251DB9">
              <w:rPr>
                <w:i/>
              </w:rPr>
              <w:t>komplet</w:t>
            </w:r>
            <w:r>
              <w:rPr>
                <w:i/>
              </w:rPr>
              <w:softHyphen/>
            </w:r>
            <w:r w:rsidRPr="00251DB9">
              <w:rPr>
                <w:i/>
              </w:rPr>
              <w:t>terar</w:t>
            </w:r>
            <w:r>
              <w:t xml:space="preserve"> får en kontrollmyndighet </w:t>
            </w:r>
            <w:r w:rsidRPr="00F82C2D">
              <w:rPr>
                <w:i/>
                <w:iCs/>
              </w:rPr>
              <w:t>besluta</w:t>
            </w:r>
            <w:r>
              <w:t xml:space="preserve"> de förelägganden som behövs för att denna lag, de föreskrifter och beslut som har meddelats med stöd av lagen, de </w:t>
            </w:r>
            <w:r w:rsidRPr="00264F36">
              <w:rPr>
                <w:i/>
              </w:rPr>
              <w:t>EU-bestämmelser</w:t>
            </w:r>
            <w:r>
              <w:t xml:space="preserve"> som lagen </w:t>
            </w:r>
            <w:r w:rsidRPr="00264F36">
              <w:rPr>
                <w:i/>
              </w:rPr>
              <w:t>kom</w:t>
            </w:r>
            <w:r>
              <w:rPr>
                <w:i/>
              </w:rPr>
              <w:softHyphen/>
            </w:r>
            <w:r w:rsidRPr="00264F36">
              <w:rPr>
                <w:i/>
              </w:rPr>
              <w:t>pletterar</w:t>
            </w:r>
            <w:r>
              <w:t xml:space="preserve"> och de beslut som har meddelats med stöd av </w:t>
            </w:r>
            <w:r w:rsidRPr="00264F36">
              <w:rPr>
                <w:i/>
              </w:rPr>
              <w:t>EU-bestämmelserna</w:t>
            </w:r>
            <w:r w:rsidRPr="00264F36" w:rsidDel="00B3587E">
              <w:rPr>
                <w:i/>
              </w:rPr>
              <w:t xml:space="preserve"> ska</w:t>
            </w:r>
            <w:r w:rsidDel="00B3587E">
              <w:t xml:space="preserve"> följas</w:t>
            </w:r>
            <w:r>
              <w:t>.</w:t>
            </w:r>
          </w:p>
        </w:tc>
      </w:tr>
      <w:tr w:rsidR="00F71CC6" w14:paraId="25617C47" w14:textId="77777777" w:rsidTr="00F71CC6">
        <w:tblPrEx>
          <w:tblLook w:val="0600" w:firstRow="0" w:lastRow="0" w:firstColumn="0" w:lastColumn="0" w:noHBand="1" w:noVBand="1"/>
        </w:tblPrEx>
        <w:tc>
          <w:tcPr>
            <w:tcW w:w="2500" w:type="pct"/>
            <w:shd w:val="clear" w:color="auto" w:fill="auto"/>
            <w:tcMar>
              <w:left w:w="0" w:type="dxa"/>
            </w:tcMar>
          </w:tcPr>
          <w:p w14:paraId="7DAA98A8" w14:textId="77777777" w:rsidR="00F71CC6" w:rsidRDefault="00AB307F" w:rsidP="00F71CC6">
            <w:pPr>
              <w:pStyle w:val="Brdtextmedindrag"/>
            </w:pPr>
            <w:r w:rsidRPr="00264F36">
              <w:t xml:space="preserve">Förelägganden </w:t>
            </w:r>
            <w:r w:rsidRPr="006F2B27">
              <w:rPr>
                <w:i/>
              </w:rPr>
              <w:t>och förbud</w:t>
            </w:r>
            <w:r w:rsidRPr="00264F36">
              <w:t xml:space="preserve"> enligt denna lag eller enligt de </w:t>
            </w:r>
            <w:r w:rsidRPr="00264F36">
              <w:rPr>
                <w:i/>
              </w:rPr>
              <w:t>EG-bestämmelser</w:t>
            </w:r>
            <w:r w:rsidRPr="00264F36">
              <w:t xml:space="preserve"> som </w:t>
            </w:r>
            <w:r w:rsidRPr="00264F36">
              <w:rPr>
                <w:i/>
              </w:rPr>
              <w:t>kompletteras av</w:t>
            </w:r>
            <w:r w:rsidRPr="00264F36">
              <w:t xml:space="preserve"> lagen får förenas med vite</w:t>
            </w:r>
            <w:r>
              <w:t>.</w:t>
            </w:r>
          </w:p>
        </w:tc>
        <w:tc>
          <w:tcPr>
            <w:tcW w:w="2500" w:type="pct"/>
            <w:shd w:val="clear" w:color="auto" w:fill="auto"/>
            <w:tcMar>
              <w:right w:w="0" w:type="dxa"/>
            </w:tcMar>
          </w:tcPr>
          <w:p w14:paraId="14AF5520" w14:textId="77777777" w:rsidR="00F71CC6" w:rsidRDefault="00AB307F" w:rsidP="00F71CC6">
            <w:pPr>
              <w:pStyle w:val="Brdtextmedindrag"/>
            </w:pPr>
            <w:r w:rsidRPr="00264F36">
              <w:t xml:space="preserve">Förelägganden enligt denna lag eller enligt de </w:t>
            </w:r>
            <w:r w:rsidRPr="00264F36">
              <w:rPr>
                <w:i/>
              </w:rPr>
              <w:t>EU-bestämmelser</w:t>
            </w:r>
            <w:r w:rsidRPr="00264F36">
              <w:t xml:space="preserve"> som lagen</w:t>
            </w:r>
            <w:r>
              <w:t xml:space="preserve"> </w:t>
            </w:r>
            <w:r w:rsidRPr="00264F36">
              <w:rPr>
                <w:i/>
              </w:rPr>
              <w:t>kompletterar</w:t>
            </w:r>
            <w:r w:rsidRPr="00264F36">
              <w:t xml:space="preserve"> får förenas med vite</w:t>
            </w:r>
            <w:r>
              <w:t>.</w:t>
            </w:r>
          </w:p>
        </w:tc>
      </w:tr>
    </w:tbl>
    <w:p w14:paraId="27E9667E" w14:textId="77777777" w:rsidR="00F71CC6" w:rsidRDefault="00AB307F" w:rsidP="00F71CC6">
      <w:pPr>
        <w:pStyle w:val="Brdtext"/>
        <w:spacing w:before="230"/>
        <w:jc w:val="center"/>
      </w:pPr>
      <w:r>
        <w:t>13 a §</w:t>
      </w:r>
      <w:r>
        <w:rPr>
          <w:rStyle w:val="Fotnotsreferens"/>
        </w:rPr>
        <w:footnoteReference w:id="11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EFA8CAC" w14:textId="77777777" w:rsidTr="00F71CC6">
        <w:tc>
          <w:tcPr>
            <w:tcW w:w="2500" w:type="pct"/>
            <w:shd w:val="clear" w:color="auto" w:fill="auto"/>
            <w:tcMar>
              <w:left w:w="0" w:type="dxa"/>
            </w:tcMar>
          </w:tcPr>
          <w:p w14:paraId="400DBA2D" w14:textId="77777777" w:rsidR="00F71CC6" w:rsidRDefault="00AB307F" w:rsidP="00F71CC6">
            <w:pPr>
              <w:pStyle w:val="Brdtextmedindrag"/>
            </w:pPr>
            <w:r>
              <w:t xml:space="preserve">Om någon inte fullgör sina skyldigheter enligt lagen, de föreskrifter och beslut som har meddelats med stöd av lagen, de </w:t>
            </w:r>
            <w:r w:rsidRPr="00264F36">
              <w:rPr>
                <w:i/>
              </w:rPr>
              <w:t>EG-bestämmelser</w:t>
            </w:r>
            <w:r>
              <w:t xml:space="preserve"> som </w:t>
            </w:r>
            <w:r w:rsidRPr="00251DB9">
              <w:rPr>
                <w:i/>
              </w:rPr>
              <w:t>komplet</w:t>
            </w:r>
            <w:r>
              <w:rPr>
                <w:i/>
              </w:rPr>
              <w:softHyphen/>
            </w:r>
            <w:r w:rsidRPr="00251DB9">
              <w:rPr>
                <w:i/>
              </w:rPr>
              <w:t>teras av</w:t>
            </w:r>
            <w:r>
              <w:t xml:space="preserve"> lagen eller de beslut som har meddelats med stöd av </w:t>
            </w:r>
            <w:r w:rsidRPr="00264F36">
              <w:rPr>
                <w:i/>
              </w:rPr>
              <w:t>EG-bestämmelserna</w:t>
            </w:r>
            <w:r>
              <w:t>, får kontrollmynd</w:t>
            </w:r>
            <w:r>
              <w:softHyphen/>
              <w:t>igheten besluta om rättelse på hans eller hennes bekostnad.</w:t>
            </w:r>
          </w:p>
        </w:tc>
        <w:tc>
          <w:tcPr>
            <w:tcW w:w="2500" w:type="pct"/>
            <w:shd w:val="clear" w:color="auto" w:fill="auto"/>
            <w:tcMar>
              <w:right w:w="0" w:type="dxa"/>
            </w:tcMar>
          </w:tcPr>
          <w:p w14:paraId="69AC3859" w14:textId="77777777" w:rsidR="00F71CC6" w:rsidRDefault="00AB307F" w:rsidP="00F71CC6">
            <w:pPr>
              <w:pStyle w:val="Brdtextmedindrag"/>
            </w:pPr>
            <w:r>
              <w:t xml:space="preserve">Om någon inte fullgör sina skyldigheter enligt lagen, de föreskrifter och beslut som har meddelats med stöd av lagen, de </w:t>
            </w:r>
            <w:r w:rsidRPr="00264F36">
              <w:rPr>
                <w:i/>
              </w:rPr>
              <w:t>EU-bestämmelser</w:t>
            </w:r>
            <w:r>
              <w:t xml:space="preserve"> som lagen </w:t>
            </w:r>
            <w:r w:rsidRPr="00251DB9">
              <w:rPr>
                <w:i/>
              </w:rPr>
              <w:t>kompletterar</w:t>
            </w:r>
            <w:r>
              <w:t xml:space="preserve"> eller de beslut som har meddelats med stöd av </w:t>
            </w:r>
            <w:r w:rsidRPr="00264F36">
              <w:rPr>
                <w:i/>
              </w:rPr>
              <w:t>EU-bestämmelserna</w:t>
            </w:r>
            <w:r>
              <w:t>, får kontrollmyn</w:t>
            </w:r>
            <w:r>
              <w:softHyphen/>
              <w:t>digheten besluta om rättelse på hans eller hennes bekostnad.</w:t>
            </w:r>
          </w:p>
        </w:tc>
      </w:tr>
    </w:tbl>
    <w:p w14:paraId="3CF349E6" w14:textId="77777777" w:rsidR="00F71CC6" w:rsidRDefault="00AB307F" w:rsidP="00F71CC6">
      <w:pPr>
        <w:pStyle w:val="Brdtext"/>
        <w:spacing w:before="230"/>
        <w:jc w:val="center"/>
      </w:pPr>
      <w:r>
        <w:t>15 §</w:t>
      </w:r>
      <w:r>
        <w:rPr>
          <w:rStyle w:val="Fotnotsreferens"/>
        </w:rPr>
        <w:footnoteReference w:id="117"/>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8A9FDC1" w14:textId="77777777" w:rsidTr="00F71CC6">
        <w:tc>
          <w:tcPr>
            <w:tcW w:w="2500" w:type="pct"/>
            <w:shd w:val="clear" w:color="auto" w:fill="auto"/>
            <w:tcMar>
              <w:left w:w="0" w:type="dxa"/>
            </w:tcMar>
          </w:tcPr>
          <w:p w14:paraId="5C66C4DC" w14:textId="77777777" w:rsidR="00F71CC6" w:rsidRDefault="00AB307F" w:rsidP="00F71CC6">
            <w:pPr>
              <w:pStyle w:val="Brdtextmedindrag"/>
            </w:pPr>
            <w:r w:rsidRPr="00264F36">
              <w:t xml:space="preserve">Staten </w:t>
            </w:r>
            <w:r w:rsidRPr="00264F36">
              <w:rPr>
                <w:i/>
              </w:rPr>
              <w:t>skall</w:t>
            </w:r>
            <w:r w:rsidRPr="00264F36">
              <w:t xml:space="preserve"> ersätta den som på grund av föreskrifter eller beslut som har meddelats med stöd av lagen eller på grund av beslut som har meddelats med stöd av de</w:t>
            </w:r>
            <w:r w:rsidRPr="00264F36">
              <w:rPr>
                <w:i/>
              </w:rPr>
              <w:t xml:space="preserve"> EG-bestämmelser </w:t>
            </w:r>
            <w:r w:rsidRPr="00264F36">
              <w:t xml:space="preserve">som </w:t>
            </w:r>
            <w:r w:rsidRPr="00251DB9">
              <w:rPr>
                <w:i/>
              </w:rPr>
              <w:t>kompletteras av</w:t>
            </w:r>
            <w:r w:rsidRPr="00264F36">
              <w:t xml:space="preserve"> lagen drabbas av</w:t>
            </w:r>
          </w:p>
          <w:p w14:paraId="6D9B109F" w14:textId="77777777" w:rsidR="00F71CC6" w:rsidRDefault="00AB307F" w:rsidP="00F71CC6">
            <w:pPr>
              <w:pStyle w:val="Brdtextmedindrag"/>
            </w:pPr>
            <w:r>
              <w:t xml:space="preserve">1. förlust på grund av att husdjur eller andra än vilt levande djur avlivas eller dör till följd av </w:t>
            </w:r>
            <w:r w:rsidRPr="00B63AC6">
              <w:rPr>
                <w:i/>
                <w:iCs/>
              </w:rPr>
              <w:t>biverkning</w:t>
            </w:r>
            <w:r>
              <w:t xml:space="preserve"> av vaccination eller av annan behandling,</w:t>
            </w:r>
          </w:p>
        </w:tc>
        <w:tc>
          <w:tcPr>
            <w:tcW w:w="2500" w:type="pct"/>
            <w:shd w:val="clear" w:color="auto" w:fill="auto"/>
            <w:tcMar>
              <w:right w:w="0" w:type="dxa"/>
            </w:tcMar>
          </w:tcPr>
          <w:p w14:paraId="70D9A8C2" w14:textId="77777777" w:rsidR="00F71CC6" w:rsidRDefault="00AB307F" w:rsidP="00F71CC6">
            <w:pPr>
              <w:pStyle w:val="Brdtextmedindrag"/>
            </w:pPr>
            <w:r w:rsidRPr="00264F36">
              <w:t xml:space="preserve">Staten </w:t>
            </w:r>
            <w:r w:rsidRPr="00264F36">
              <w:rPr>
                <w:i/>
              </w:rPr>
              <w:t>ska</w:t>
            </w:r>
            <w:r w:rsidRPr="00264F36">
              <w:t xml:space="preserve"> ersätta den som på grund av föreskrifter eller beslut som har meddelats med stöd av lagen eller på grund av beslut som har meddelats med stöd av de </w:t>
            </w:r>
            <w:r w:rsidRPr="00264F36">
              <w:rPr>
                <w:i/>
              </w:rPr>
              <w:t>EU-bestämmelser</w:t>
            </w:r>
            <w:r w:rsidRPr="00264F36">
              <w:t xml:space="preserve"> som lagen</w:t>
            </w:r>
            <w:r>
              <w:t xml:space="preserve"> </w:t>
            </w:r>
            <w:r w:rsidRPr="00251DB9">
              <w:rPr>
                <w:i/>
              </w:rPr>
              <w:t>komplet</w:t>
            </w:r>
            <w:r>
              <w:rPr>
                <w:i/>
              </w:rPr>
              <w:t>-</w:t>
            </w:r>
            <w:r w:rsidRPr="00251DB9">
              <w:rPr>
                <w:i/>
              </w:rPr>
              <w:t>terar</w:t>
            </w:r>
            <w:r w:rsidRPr="00264F36">
              <w:t>, drabbas av</w:t>
            </w:r>
          </w:p>
          <w:p w14:paraId="692C0433" w14:textId="77777777" w:rsidR="00F71CC6" w:rsidRDefault="00AB307F" w:rsidP="00F71CC6">
            <w:pPr>
              <w:pStyle w:val="Brdtextmedindrag"/>
            </w:pPr>
            <w:r>
              <w:t xml:space="preserve">1. förlust på grund av att husdjur eller andra än vilt levande djur avlivas eller dör till följd av </w:t>
            </w:r>
            <w:r w:rsidRPr="00B63AC6">
              <w:rPr>
                <w:i/>
                <w:iCs/>
              </w:rPr>
              <w:t>biverkningar</w:t>
            </w:r>
            <w:r>
              <w:t xml:space="preserve"> av vaccination eller av annan behandling,</w:t>
            </w:r>
          </w:p>
        </w:tc>
      </w:tr>
    </w:tbl>
    <w:p w14:paraId="0C78BE2B" w14:textId="77777777" w:rsidR="00F71CC6" w:rsidRDefault="00AB307F" w:rsidP="00F71CC6">
      <w:pPr>
        <w:pStyle w:val="Brdtextmedindrag"/>
      </w:pPr>
      <w:r>
        <w:t>2. kostnader på grund av saneringsåtgärder,</w:t>
      </w:r>
    </w:p>
    <w:p w14:paraId="0F241E10" w14:textId="77777777" w:rsidR="00F71CC6" w:rsidRDefault="00AB307F" w:rsidP="00F71CC6">
      <w:pPr>
        <w:pStyle w:val="Brdtextmedindrag"/>
      </w:pPr>
      <w:r>
        <w:t>3. produktionsbortfall,</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74A17E2" w14:textId="77777777" w:rsidTr="00F71CC6">
        <w:tc>
          <w:tcPr>
            <w:tcW w:w="2500" w:type="pct"/>
            <w:shd w:val="clear" w:color="auto" w:fill="auto"/>
            <w:tcMar>
              <w:left w:w="0" w:type="dxa"/>
            </w:tcMar>
          </w:tcPr>
          <w:p w14:paraId="77A20641" w14:textId="77777777" w:rsidR="00F71CC6" w:rsidRDefault="00AB307F" w:rsidP="00F71CC6">
            <w:pPr>
              <w:pStyle w:val="Brdtextmedindrag"/>
            </w:pPr>
            <w:r>
              <w:t xml:space="preserve">4. annan inkomstförlust </w:t>
            </w:r>
            <w:r w:rsidRPr="008D5B94">
              <w:t>än</w:t>
            </w:r>
            <w:r w:rsidRPr="00AB6F4D">
              <w:rPr>
                <w:i/>
                <w:iCs/>
              </w:rPr>
              <w:t xml:space="preserve"> som avses</w:t>
            </w:r>
            <w:r>
              <w:t xml:space="preserve"> </w:t>
            </w:r>
            <w:r w:rsidRPr="00AB6F4D">
              <w:rPr>
                <w:i/>
                <w:iCs/>
              </w:rPr>
              <w:t>i 3</w:t>
            </w:r>
            <w:r>
              <w:t>.</w:t>
            </w:r>
          </w:p>
        </w:tc>
        <w:tc>
          <w:tcPr>
            <w:tcW w:w="2500" w:type="pct"/>
            <w:shd w:val="clear" w:color="auto" w:fill="auto"/>
            <w:tcMar>
              <w:right w:w="0" w:type="dxa"/>
            </w:tcMar>
          </w:tcPr>
          <w:p w14:paraId="1DD6DF88" w14:textId="77777777" w:rsidR="00F71CC6" w:rsidRDefault="00AB307F" w:rsidP="00F71CC6">
            <w:pPr>
              <w:pStyle w:val="Brdtextmedindrag"/>
            </w:pPr>
            <w:r>
              <w:t xml:space="preserve">4. annan inkomstförlust än </w:t>
            </w:r>
            <w:r w:rsidRPr="00AB6F4D">
              <w:rPr>
                <w:i/>
                <w:iCs/>
              </w:rPr>
              <w:t>produktionsbortfall</w:t>
            </w:r>
            <w:r>
              <w:t>.</w:t>
            </w:r>
          </w:p>
        </w:tc>
      </w:tr>
    </w:tbl>
    <w:p w14:paraId="50830AC6" w14:textId="77777777" w:rsidR="00F71CC6" w:rsidRPr="00C57856" w:rsidRDefault="00AB307F" w:rsidP="00F71CC6">
      <w:pPr>
        <w:pStyle w:val="Brdtextmedindrag"/>
      </w:pPr>
      <w:r w:rsidRPr="008D6193">
        <w:t>Ersättning för produktionsbortfall lämnas med femtio procent av den kostnad eller förlust som bortfallet medför. I övrigt lämnas full ersättning</w:t>
      </w:r>
      <w:r>
        <w:t>.</w:t>
      </w:r>
    </w:p>
    <w:p w14:paraId="4E412752" w14:textId="77777777" w:rsidR="00F71CC6" w:rsidRDefault="00AB307F" w:rsidP="00F71CC6">
      <w:pPr>
        <w:pStyle w:val="Brdtextmedindrag"/>
      </w:pPr>
      <w:r w:rsidRPr="008D6193">
        <w:t>Full ersättning för produktionsbortfall lämnas vid utbrott eller vid misstanke om utbrott av sådana särskilt allvarliga epizootiska sjukdomar som anges i föreskrifter meddelade av regeringen</w:t>
      </w:r>
      <w:r>
        <w:t>.</w:t>
      </w:r>
    </w:p>
    <w:p w14:paraId="348E4304" w14:textId="77777777" w:rsidR="00F71CC6" w:rsidRDefault="00AB307F" w:rsidP="00F71CC6">
      <w:pPr>
        <w:pStyle w:val="Brdtext"/>
        <w:spacing w:before="230"/>
        <w:jc w:val="center"/>
      </w:pPr>
      <w:r>
        <w:t>16 §</w:t>
      </w:r>
      <w:r>
        <w:rPr>
          <w:rStyle w:val="Fotnotsreferens"/>
        </w:rPr>
        <w:footnoteReference w:id="11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5E0FD50" w14:textId="77777777" w:rsidTr="00F71CC6">
        <w:tc>
          <w:tcPr>
            <w:tcW w:w="2500" w:type="pct"/>
            <w:shd w:val="clear" w:color="auto" w:fill="auto"/>
            <w:tcMar>
              <w:left w:w="0" w:type="dxa"/>
            </w:tcMar>
          </w:tcPr>
          <w:p w14:paraId="50ADBC34" w14:textId="77777777" w:rsidR="00F71CC6" w:rsidRDefault="00AB307F" w:rsidP="00F71CC6">
            <w:pPr>
              <w:pStyle w:val="Brdtextmedindrag"/>
            </w:pPr>
            <w:r w:rsidRPr="008D6193">
              <w:t>Ersättning enligt denna lag kan jämkas om den ersättnings</w:t>
            </w:r>
            <w:r>
              <w:softHyphen/>
            </w:r>
            <w:r w:rsidRPr="008D6193">
              <w:t>berättigade uppsåtligen eller genom vårdslöshet själv har medverkat till kostnaden eller förlusten. Det</w:t>
            </w:r>
            <w:r>
              <w:softHyphen/>
            </w:r>
            <w:r w:rsidRPr="008D6193">
              <w:t>samma gäller om den ersättnings</w:t>
            </w:r>
            <w:r>
              <w:softHyphen/>
            </w:r>
            <w:r w:rsidRPr="008D6193">
              <w:t xml:space="preserve">berättigade vägrar att rätta sig efter en föreskrift eller ett beslut som har meddelats med stöd av lagen eller ett beslut som har meddelats med stöd av de </w:t>
            </w:r>
            <w:r w:rsidRPr="008D6193">
              <w:rPr>
                <w:i/>
              </w:rPr>
              <w:t>EG-bestämmelser</w:t>
            </w:r>
            <w:r w:rsidRPr="008D6193">
              <w:t xml:space="preserve"> som </w:t>
            </w:r>
            <w:r w:rsidRPr="008D6193">
              <w:rPr>
                <w:i/>
              </w:rPr>
              <w:t>kompletteras av</w:t>
            </w:r>
            <w:r w:rsidRPr="008D6193">
              <w:t xml:space="preserve"> lagen</w:t>
            </w:r>
            <w:r>
              <w:t>.</w:t>
            </w:r>
          </w:p>
        </w:tc>
        <w:tc>
          <w:tcPr>
            <w:tcW w:w="2500" w:type="pct"/>
            <w:shd w:val="clear" w:color="auto" w:fill="auto"/>
            <w:tcMar>
              <w:right w:w="0" w:type="dxa"/>
            </w:tcMar>
          </w:tcPr>
          <w:p w14:paraId="341A093B" w14:textId="77777777" w:rsidR="00F71CC6" w:rsidRDefault="00AB307F" w:rsidP="00F71CC6">
            <w:pPr>
              <w:pStyle w:val="Brdtextmedindrag"/>
            </w:pPr>
            <w:r w:rsidRPr="008D6193">
              <w:t>Ersättning enligt denna lag kan jämkas om den ersättnings</w:t>
            </w:r>
            <w:r>
              <w:softHyphen/>
            </w:r>
            <w:r w:rsidRPr="008D6193">
              <w:t>berättigade uppsåtligen eller genom vårdslöshet själv har medverkat till kostnaden eller förlusten. Det</w:t>
            </w:r>
            <w:r>
              <w:softHyphen/>
            </w:r>
            <w:r w:rsidRPr="008D6193">
              <w:t>samma gäller om den ersättnings</w:t>
            </w:r>
            <w:r>
              <w:softHyphen/>
            </w:r>
            <w:r w:rsidRPr="008D6193">
              <w:t xml:space="preserve">berättigade vägrar att rätta sig efter en föreskrift eller ett beslut som har meddelats med stöd av lagen eller ett beslut som har meddelats med stöd av de </w:t>
            </w:r>
            <w:r w:rsidRPr="008D6193">
              <w:rPr>
                <w:i/>
              </w:rPr>
              <w:t>EU-bestämmelser</w:t>
            </w:r>
            <w:r w:rsidRPr="008D6193">
              <w:t xml:space="preserve"> so</w:t>
            </w:r>
            <w:r>
              <w:t>m</w:t>
            </w:r>
            <w:r w:rsidRPr="008D6193">
              <w:t xml:space="preserve"> lagen</w:t>
            </w:r>
            <w:r>
              <w:t xml:space="preserve"> </w:t>
            </w:r>
            <w:r w:rsidRPr="0080150C">
              <w:rPr>
                <w:i/>
              </w:rPr>
              <w:t>kompletterar</w:t>
            </w:r>
            <w:r>
              <w:t>.</w:t>
            </w:r>
          </w:p>
        </w:tc>
      </w:tr>
    </w:tbl>
    <w:p w14:paraId="0362E0F3" w14:textId="77777777" w:rsidR="00F71CC6" w:rsidRDefault="00AB307F" w:rsidP="00F71CC6">
      <w:pPr>
        <w:pStyle w:val="Brdtext"/>
        <w:spacing w:before="230"/>
        <w:jc w:val="center"/>
      </w:pPr>
      <w:r>
        <w:t>17 §</w:t>
      </w:r>
      <w:r>
        <w:rPr>
          <w:rStyle w:val="Fotnotsreferens"/>
        </w:rPr>
        <w:footnoteReference w:id="119"/>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AE29C88" w14:textId="77777777" w:rsidTr="00F71CC6">
        <w:tc>
          <w:tcPr>
            <w:tcW w:w="2500" w:type="pct"/>
            <w:shd w:val="clear" w:color="auto" w:fill="auto"/>
            <w:tcMar>
              <w:left w:w="0" w:type="dxa"/>
            </w:tcMar>
          </w:tcPr>
          <w:p w14:paraId="035C7990" w14:textId="77777777" w:rsidR="00F71CC6" w:rsidRDefault="00AB307F" w:rsidP="00F71CC6">
            <w:pPr>
              <w:pStyle w:val="Brdtextmedindrag"/>
            </w:pPr>
            <w:r w:rsidRPr="008D6193">
              <w:t xml:space="preserve">Regeringen eller den myndighet som regeringen bestämmer får </w:t>
            </w:r>
            <w:r w:rsidRPr="008D6193">
              <w:rPr>
                <w:i/>
              </w:rPr>
              <w:t>föreskriva</w:t>
            </w:r>
            <w:r w:rsidRPr="008D6193">
              <w:t xml:space="preserve"> att</w:t>
            </w:r>
          </w:p>
        </w:tc>
        <w:tc>
          <w:tcPr>
            <w:tcW w:w="2500" w:type="pct"/>
            <w:shd w:val="clear" w:color="auto" w:fill="auto"/>
            <w:tcMar>
              <w:right w:w="0" w:type="dxa"/>
            </w:tcMar>
          </w:tcPr>
          <w:p w14:paraId="0DB02E08" w14:textId="77777777" w:rsidR="00F71CC6" w:rsidRDefault="00AB307F" w:rsidP="00F71CC6">
            <w:pPr>
              <w:pStyle w:val="Brdtextmedindrag"/>
            </w:pPr>
            <w:r w:rsidRPr="008D6193">
              <w:t xml:space="preserve">Regeringen eller den myndighet som regeringen bestämmer får </w:t>
            </w:r>
            <w:r w:rsidRPr="008D6193">
              <w:rPr>
                <w:i/>
              </w:rPr>
              <w:t>meddela</w:t>
            </w:r>
            <w:r w:rsidRPr="008D6193">
              <w:t xml:space="preserve"> </w:t>
            </w:r>
            <w:r w:rsidRPr="008D6193">
              <w:rPr>
                <w:i/>
              </w:rPr>
              <w:t>föreskrifter om</w:t>
            </w:r>
            <w:r w:rsidRPr="008D6193">
              <w:t xml:space="preserve"> att</w:t>
            </w:r>
          </w:p>
        </w:tc>
      </w:tr>
      <w:tr w:rsidR="00F71CC6" w14:paraId="0A2579EC" w14:textId="77777777" w:rsidTr="00F71CC6">
        <w:tblPrEx>
          <w:tblLook w:val="0600" w:firstRow="0" w:lastRow="0" w:firstColumn="0" w:lastColumn="0" w:noHBand="1" w:noVBand="1"/>
        </w:tblPrEx>
        <w:tc>
          <w:tcPr>
            <w:tcW w:w="2500" w:type="pct"/>
            <w:shd w:val="clear" w:color="auto" w:fill="auto"/>
            <w:tcMar>
              <w:left w:w="0" w:type="dxa"/>
            </w:tcMar>
          </w:tcPr>
          <w:p w14:paraId="229BED04" w14:textId="77777777" w:rsidR="00F71CC6" w:rsidRDefault="00AB307F" w:rsidP="00F71CC6">
            <w:pPr>
              <w:pStyle w:val="Brdtextmedindrag"/>
            </w:pPr>
            <w:r w:rsidRPr="008D6193">
              <w:t>1.</w:t>
            </w:r>
            <w:r>
              <w:t> </w:t>
            </w:r>
            <w:r w:rsidRPr="008D6193">
              <w:t xml:space="preserve">ersättning inte lämnas för kontrollåtgärder eller förebyggande åtgärder som vidtas enligt lagen eller med stöd av lagen </w:t>
            </w:r>
            <w:r w:rsidRPr="008D6193">
              <w:rPr>
                <w:i/>
              </w:rPr>
              <w:t xml:space="preserve">meddelade </w:t>
            </w:r>
            <w:r w:rsidRPr="00A72561">
              <w:t>föreskrifter</w:t>
            </w:r>
            <w:r w:rsidRPr="008D6193">
              <w:rPr>
                <w:i/>
              </w:rPr>
              <w:t xml:space="preserve"> </w:t>
            </w:r>
            <w:r w:rsidRPr="00480D1F">
              <w:t>eller</w:t>
            </w:r>
            <w:r w:rsidRPr="008D6193">
              <w:rPr>
                <w:i/>
              </w:rPr>
              <w:t xml:space="preserve"> </w:t>
            </w:r>
            <w:r w:rsidRPr="00A72561">
              <w:t>enligt de</w:t>
            </w:r>
            <w:r w:rsidRPr="008D6193">
              <w:t xml:space="preserve"> </w:t>
            </w:r>
            <w:r w:rsidRPr="008D6193">
              <w:rPr>
                <w:i/>
              </w:rPr>
              <w:t>EG-bestämmelser</w:t>
            </w:r>
            <w:r w:rsidRPr="008D6193">
              <w:t xml:space="preserve"> som </w:t>
            </w:r>
            <w:r w:rsidRPr="008D6193">
              <w:rPr>
                <w:i/>
              </w:rPr>
              <w:t>kompletteras av</w:t>
            </w:r>
            <w:r w:rsidRPr="008D6193">
              <w:t xml:space="preserve"> lagen</w:t>
            </w:r>
            <w:r>
              <w:t>,</w:t>
            </w:r>
          </w:p>
        </w:tc>
        <w:tc>
          <w:tcPr>
            <w:tcW w:w="2500" w:type="pct"/>
            <w:shd w:val="clear" w:color="auto" w:fill="auto"/>
            <w:tcMar>
              <w:right w:w="0" w:type="dxa"/>
            </w:tcMar>
          </w:tcPr>
          <w:p w14:paraId="52E0839A" w14:textId="77777777" w:rsidR="00F71CC6" w:rsidRDefault="00AB307F" w:rsidP="00F71CC6">
            <w:pPr>
              <w:pStyle w:val="Brdtextmedindrag"/>
            </w:pPr>
            <w:r w:rsidRPr="008D6193">
              <w:t>1.</w:t>
            </w:r>
            <w:r>
              <w:t> </w:t>
            </w:r>
            <w:r w:rsidRPr="008D6193">
              <w:t xml:space="preserve">ersättning inte lämnas för kontrollåtgärder eller förebyggande åtgärder som vidtas enligt lagen eller </w:t>
            </w:r>
            <w:r w:rsidRPr="00A72561">
              <w:rPr>
                <w:i/>
              </w:rPr>
              <w:t>enligt</w:t>
            </w:r>
            <w:r w:rsidRPr="008D6193">
              <w:t xml:space="preserve"> föreskrifter som </w:t>
            </w:r>
            <w:r w:rsidRPr="00262429">
              <w:rPr>
                <w:i/>
                <w:iCs/>
              </w:rPr>
              <w:t xml:space="preserve">har </w:t>
            </w:r>
            <w:r w:rsidRPr="00480D1F">
              <w:rPr>
                <w:i/>
              </w:rPr>
              <w:t>meddelats</w:t>
            </w:r>
            <w:r w:rsidRPr="008D6193">
              <w:t xml:space="preserve"> med stöd av lagen eller enligt de </w:t>
            </w:r>
            <w:r w:rsidRPr="00A72561">
              <w:rPr>
                <w:i/>
              </w:rPr>
              <w:t>EU-bestämmelser</w:t>
            </w:r>
            <w:r w:rsidRPr="008D6193">
              <w:t xml:space="preserve"> som lagen</w:t>
            </w:r>
            <w:r>
              <w:t xml:space="preserve"> </w:t>
            </w:r>
            <w:r w:rsidRPr="00A72561">
              <w:rPr>
                <w:i/>
              </w:rPr>
              <w:t>kompletterar</w:t>
            </w:r>
            <w:r>
              <w:t>,</w:t>
            </w:r>
          </w:p>
        </w:tc>
      </w:tr>
      <w:tr w:rsidR="00F71CC6" w14:paraId="58176E20" w14:textId="77777777" w:rsidTr="00F71CC6">
        <w:tblPrEx>
          <w:tblLook w:val="0600" w:firstRow="0" w:lastRow="0" w:firstColumn="0" w:lastColumn="0" w:noHBand="1" w:noVBand="1"/>
        </w:tblPrEx>
        <w:tc>
          <w:tcPr>
            <w:tcW w:w="2500" w:type="pct"/>
            <w:shd w:val="clear" w:color="auto" w:fill="auto"/>
            <w:tcMar>
              <w:left w:w="0" w:type="dxa"/>
            </w:tcMar>
          </w:tcPr>
          <w:p w14:paraId="5AC31771" w14:textId="77777777" w:rsidR="00F71CC6" w:rsidRDefault="00AB307F" w:rsidP="00F71CC6">
            <w:pPr>
              <w:pStyle w:val="Brdtextmedindrag"/>
            </w:pPr>
            <w:r w:rsidRPr="00A72561">
              <w:t>2.</w:t>
            </w:r>
            <w:r>
              <w:t> </w:t>
            </w:r>
            <w:r w:rsidRPr="00A72561">
              <w:t xml:space="preserve">till grund för </w:t>
            </w:r>
            <w:r w:rsidRPr="00480D1F">
              <w:rPr>
                <w:i/>
              </w:rPr>
              <w:t>ersättning</w:t>
            </w:r>
            <w:r w:rsidRPr="00A72561">
              <w:t xml:space="preserve"> för sådan förlust eller kostnad som anges i 15 § första stycket 1 eller 2 </w:t>
            </w:r>
            <w:r w:rsidRPr="00A72561">
              <w:rPr>
                <w:i/>
              </w:rPr>
              <w:t>skall</w:t>
            </w:r>
            <w:r w:rsidRPr="00A72561">
              <w:t xml:space="preserve"> läggas ett visst högsta värde på djur eller annan egendom som </w:t>
            </w:r>
            <w:r w:rsidRPr="00A72561">
              <w:rPr>
                <w:i/>
              </w:rPr>
              <w:t>skall</w:t>
            </w:r>
            <w:r w:rsidRPr="00A72561">
              <w:t xml:space="preserve"> ersättas</w:t>
            </w:r>
            <w:r>
              <w:t>,</w:t>
            </w:r>
          </w:p>
        </w:tc>
        <w:tc>
          <w:tcPr>
            <w:tcW w:w="2500" w:type="pct"/>
            <w:shd w:val="clear" w:color="auto" w:fill="auto"/>
            <w:tcMar>
              <w:right w:w="0" w:type="dxa"/>
            </w:tcMar>
          </w:tcPr>
          <w:p w14:paraId="0967398C" w14:textId="77777777" w:rsidR="00F71CC6" w:rsidRDefault="00AB307F" w:rsidP="00F71CC6">
            <w:pPr>
              <w:pStyle w:val="Brdtextmedindrag"/>
            </w:pPr>
            <w:r w:rsidRPr="00A72561">
              <w:t>2.</w:t>
            </w:r>
            <w:r>
              <w:t> </w:t>
            </w:r>
            <w:r w:rsidRPr="00A72561">
              <w:rPr>
                <w:i/>
              </w:rPr>
              <w:t xml:space="preserve">det </w:t>
            </w:r>
            <w:r w:rsidRPr="00A72561">
              <w:t xml:space="preserve">till grund för </w:t>
            </w:r>
            <w:r w:rsidRPr="00A72561">
              <w:rPr>
                <w:i/>
              </w:rPr>
              <w:t>ersättningen</w:t>
            </w:r>
            <w:r w:rsidRPr="00A72561">
              <w:t xml:space="preserve"> för </w:t>
            </w:r>
            <w:r w:rsidRPr="00A72561">
              <w:rPr>
                <w:i/>
              </w:rPr>
              <w:t>en</w:t>
            </w:r>
            <w:r w:rsidRPr="00A72561">
              <w:t xml:space="preserve"> sådan förlust eller kostnad som anges i 15 § första stycket 1 eller 2 </w:t>
            </w:r>
            <w:r w:rsidRPr="00A72561">
              <w:rPr>
                <w:i/>
              </w:rPr>
              <w:t>ska</w:t>
            </w:r>
            <w:r w:rsidRPr="00A72561">
              <w:t xml:space="preserve"> läggas ett visst högsta värde på djur eller annan egendom som </w:t>
            </w:r>
            <w:r w:rsidRPr="00A72561">
              <w:rPr>
                <w:i/>
              </w:rPr>
              <w:t xml:space="preserve">ska </w:t>
            </w:r>
            <w:r w:rsidRPr="00A72561">
              <w:t>ersättas</w:t>
            </w:r>
            <w:r>
              <w:t>,</w:t>
            </w:r>
          </w:p>
        </w:tc>
      </w:tr>
    </w:tbl>
    <w:p w14:paraId="15E8994B" w14:textId="77777777" w:rsidR="00F71CC6" w:rsidRPr="00C57856" w:rsidRDefault="00AB307F" w:rsidP="00F71CC6">
      <w:pPr>
        <w:pStyle w:val="Brdtextmedindrag"/>
      </w:pPr>
      <w:r w:rsidRPr="00A72561">
        <w:t>3.</w:t>
      </w:r>
      <w:r>
        <w:t> </w:t>
      </w:r>
      <w:r w:rsidRPr="00A72561">
        <w:t>ersättning enligt 15 § får lämnas enligt viss angiven schablon.</w:t>
      </w:r>
    </w:p>
    <w:p w14:paraId="174D99A8" w14:textId="77777777" w:rsidR="00F71CC6" w:rsidRDefault="00AB307F" w:rsidP="00F71CC6">
      <w:pPr>
        <w:pStyle w:val="Brdtext"/>
        <w:spacing w:before="230"/>
        <w:jc w:val="center"/>
      </w:pPr>
      <w:r>
        <w:t>18 §</w:t>
      </w:r>
      <w:r>
        <w:rPr>
          <w:rStyle w:val="Fotnotsreferens"/>
        </w:rPr>
        <w:footnoteReference w:id="120"/>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BEFB627" w14:textId="77777777" w:rsidTr="00F71CC6">
        <w:tc>
          <w:tcPr>
            <w:tcW w:w="2500" w:type="pct"/>
            <w:shd w:val="clear" w:color="auto" w:fill="auto"/>
            <w:tcMar>
              <w:left w:w="0" w:type="dxa"/>
            </w:tcMar>
          </w:tcPr>
          <w:p w14:paraId="170C797B" w14:textId="77777777" w:rsidR="00F71CC6" w:rsidRDefault="00AB307F" w:rsidP="00F71CC6">
            <w:pPr>
              <w:pStyle w:val="Brdtextmedindrag"/>
            </w:pPr>
            <w:r w:rsidRPr="00A72561">
              <w:t>Den som har deltagit i före</w:t>
            </w:r>
            <w:r>
              <w:softHyphen/>
            </w:r>
            <w:r w:rsidRPr="00A72561">
              <w:t>byggande åtgärder eller bekämp</w:t>
            </w:r>
            <w:r>
              <w:softHyphen/>
            </w:r>
            <w:r w:rsidRPr="00A72561">
              <w:t xml:space="preserve">ning enligt denna lag eller enligt de </w:t>
            </w:r>
            <w:r w:rsidRPr="00A72561">
              <w:rPr>
                <w:i/>
              </w:rPr>
              <w:t>EG-bestämmelser</w:t>
            </w:r>
            <w:r w:rsidRPr="00A72561">
              <w:t xml:space="preserve"> som </w:t>
            </w:r>
            <w:r w:rsidRPr="00480D1F">
              <w:rPr>
                <w:i/>
              </w:rPr>
              <w:t>komplet</w:t>
            </w:r>
            <w:r>
              <w:rPr>
                <w:i/>
              </w:rPr>
              <w:softHyphen/>
            </w:r>
            <w:r w:rsidRPr="00480D1F">
              <w:rPr>
                <w:i/>
              </w:rPr>
              <w:t>teras av</w:t>
            </w:r>
            <w:r w:rsidRPr="00A72561">
              <w:t xml:space="preserve"> lagen har rätt till ersättning av staten för arbete och tidsspillan samt för resa och uppehälle</w:t>
            </w:r>
            <w:r>
              <w:t>.</w:t>
            </w:r>
          </w:p>
        </w:tc>
        <w:tc>
          <w:tcPr>
            <w:tcW w:w="2500" w:type="pct"/>
            <w:shd w:val="clear" w:color="auto" w:fill="auto"/>
            <w:tcMar>
              <w:right w:w="0" w:type="dxa"/>
            </w:tcMar>
          </w:tcPr>
          <w:p w14:paraId="549D270B" w14:textId="77777777" w:rsidR="00F71CC6" w:rsidRDefault="00AB307F" w:rsidP="00F71CC6">
            <w:pPr>
              <w:pStyle w:val="Brdtextmedindrag"/>
            </w:pPr>
            <w:r w:rsidRPr="00A72561">
              <w:t>Den som har deltagit i före</w:t>
            </w:r>
            <w:r>
              <w:softHyphen/>
            </w:r>
            <w:r w:rsidRPr="00A72561">
              <w:t>byggande åtgärder eller bekämp</w:t>
            </w:r>
            <w:r>
              <w:softHyphen/>
            </w:r>
            <w:r w:rsidRPr="00A72561">
              <w:t xml:space="preserve">ning enligt denna lag eller enligt de </w:t>
            </w:r>
            <w:r w:rsidRPr="00A72561">
              <w:rPr>
                <w:i/>
              </w:rPr>
              <w:t>EU-bestämmelser</w:t>
            </w:r>
            <w:r w:rsidRPr="00A72561">
              <w:t xml:space="preserve"> som lagen </w:t>
            </w:r>
            <w:r w:rsidRPr="00480D1F">
              <w:rPr>
                <w:i/>
              </w:rPr>
              <w:t>kom</w:t>
            </w:r>
            <w:r>
              <w:rPr>
                <w:i/>
              </w:rPr>
              <w:softHyphen/>
            </w:r>
            <w:r w:rsidRPr="00480D1F">
              <w:rPr>
                <w:i/>
              </w:rPr>
              <w:t>pletterar</w:t>
            </w:r>
            <w:r w:rsidRPr="00A72561">
              <w:t xml:space="preserve"> har rätt till ersättning av staten för arbete och tidsspillan samt för resa och uppehälle</w:t>
            </w:r>
            <w:r>
              <w:t>.</w:t>
            </w:r>
          </w:p>
        </w:tc>
      </w:tr>
      <w:tr w:rsidR="00F71CC6" w14:paraId="37B81066" w14:textId="77777777" w:rsidTr="00F71CC6">
        <w:tblPrEx>
          <w:tblLook w:val="0600" w:firstRow="0" w:lastRow="0" w:firstColumn="0" w:lastColumn="0" w:noHBand="1" w:noVBand="1"/>
        </w:tblPrEx>
        <w:tc>
          <w:tcPr>
            <w:tcW w:w="2500" w:type="pct"/>
            <w:shd w:val="clear" w:color="auto" w:fill="auto"/>
            <w:tcMar>
              <w:left w:w="0" w:type="dxa"/>
            </w:tcMar>
          </w:tcPr>
          <w:p w14:paraId="262BB1E3" w14:textId="77777777" w:rsidR="00F71CC6" w:rsidRDefault="00AB307F" w:rsidP="00F71CC6">
            <w:pPr>
              <w:pStyle w:val="Brdtextmedindrag"/>
            </w:pPr>
            <w:r w:rsidRPr="00A72561">
              <w:t>Den som har ställt lokal eller utrustning till förfogande för de ändamål som anges i första stycket har rätt till ersättning av staten för sina kostnader och för förlorad avkastning eller nytta</w:t>
            </w:r>
            <w:r>
              <w:t>.</w:t>
            </w:r>
          </w:p>
        </w:tc>
        <w:tc>
          <w:tcPr>
            <w:tcW w:w="2500" w:type="pct"/>
            <w:shd w:val="clear" w:color="auto" w:fill="auto"/>
            <w:tcMar>
              <w:right w:w="0" w:type="dxa"/>
            </w:tcMar>
          </w:tcPr>
          <w:p w14:paraId="75542262" w14:textId="77777777" w:rsidR="00F71CC6" w:rsidRDefault="00AB307F" w:rsidP="00F71CC6">
            <w:pPr>
              <w:pStyle w:val="Brdtextmedindrag"/>
            </w:pPr>
            <w:r w:rsidRPr="00A72561">
              <w:t xml:space="preserve">Den som har ställt </w:t>
            </w:r>
            <w:r w:rsidRPr="001B7E0B">
              <w:rPr>
                <w:i/>
              </w:rPr>
              <w:t>en</w:t>
            </w:r>
            <w:r>
              <w:t xml:space="preserve"> </w:t>
            </w:r>
            <w:r w:rsidRPr="00A72561">
              <w:t>lokal eller utrustning till förfogande för de ändamål som anges i första stycket har rätt till ersättning av staten för sina kostnader och för förlorad avkastning eller nytta</w:t>
            </w:r>
            <w:r>
              <w:t>.</w:t>
            </w:r>
          </w:p>
        </w:tc>
      </w:tr>
    </w:tbl>
    <w:p w14:paraId="2B59EA34" w14:textId="77777777" w:rsidR="00F71CC6" w:rsidRDefault="00AB307F" w:rsidP="00F71CC6">
      <w:pPr>
        <w:pStyle w:val="Brdtext"/>
        <w:spacing w:before="230"/>
        <w:jc w:val="center"/>
      </w:pPr>
      <w:r>
        <w:t>20 §</w:t>
      </w:r>
      <w:r>
        <w:rPr>
          <w:rStyle w:val="Fotnotsreferens"/>
        </w:rPr>
        <w:footnoteReference w:id="121"/>
      </w:r>
    </w:p>
    <w:p w14:paraId="337A9BDE" w14:textId="77777777" w:rsidR="00F71CC6" w:rsidRDefault="00AB307F" w:rsidP="00F71CC6">
      <w:pPr>
        <w:pStyle w:val="Brdtextmedindrag"/>
      </w:pPr>
      <w:r w:rsidRPr="0036009E">
        <w:t>Till böter eller fängelse i högst ett år döms den som med uppsåt eller av oaktsamhet</w:t>
      </w:r>
    </w:p>
    <w:p w14:paraId="01BA585D" w14:textId="77777777" w:rsidR="00F71CC6" w:rsidRPr="00A56A0E" w:rsidRDefault="00AB307F" w:rsidP="00F71CC6">
      <w:pPr>
        <w:pStyle w:val="Brdtextmedindrag"/>
      </w:pPr>
      <w:r>
        <w:t>1. underlåter att göra anmälan enligt 2 § eller bryter mot en föreskrift som har meddelats med stöd av 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51F467E" w14:textId="77777777" w:rsidTr="00F71CC6">
        <w:tc>
          <w:tcPr>
            <w:tcW w:w="2500" w:type="pct"/>
            <w:shd w:val="clear" w:color="auto" w:fill="auto"/>
            <w:tcMar>
              <w:left w:w="0" w:type="dxa"/>
            </w:tcMar>
          </w:tcPr>
          <w:p w14:paraId="64DC8A8D" w14:textId="77777777" w:rsidR="00F71CC6" w:rsidRDefault="00AB307F" w:rsidP="00F71CC6">
            <w:pPr>
              <w:pStyle w:val="Brdtextmedindrag"/>
            </w:pPr>
            <w:r>
              <w:t>2. bryter mot ett beslut enligt 4 §, 4 a § eller mot föreskrift eller beslut som har meddelats med stöd av 5 eller 8 §,</w:t>
            </w:r>
          </w:p>
          <w:p w14:paraId="7BBC27DA" w14:textId="77777777" w:rsidR="00F71CC6" w:rsidRDefault="00AB307F" w:rsidP="00F71CC6">
            <w:pPr>
              <w:pStyle w:val="Brdtextmedindrag"/>
            </w:pPr>
            <w:r>
              <w:t xml:space="preserve">3. bryter mot </w:t>
            </w:r>
            <w:r w:rsidRPr="00DC53F6">
              <w:rPr>
                <w:i/>
                <w:iCs/>
              </w:rPr>
              <w:t>sådana bestäm</w:t>
            </w:r>
            <w:r>
              <w:rPr>
                <w:i/>
                <w:iCs/>
              </w:rPr>
              <w:softHyphen/>
            </w:r>
            <w:r w:rsidRPr="00DC53F6">
              <w:rPr>
                <w:i/>
                <w:iCs/>
              </w:rPr>
              <w:t>melser</w:t>
            </w:r>
            <w:r>
              <w:t xml:space="preserve"> om hantering av specificerat riskmaterial, om framställning eller användning av animaliska pro</w:t>
            </w:r>
            <w:r>
              <w:softHyphen/>
              <w:t>dukter eller om överlåtelse av djur eller andra produkter än livsmedel</w:t>
            </w:r>
            <w:r w:rsidRPr="00DC53F6">
              <w:rPr>
                <w:i/>
                <w:iCs/>
              </w:rPr>
              <w:t>, som finns i Europaparlamentets och rådets förordning (EG) nr 999/2001</w:t>
            </w:r>
            <w:r>
              <w:t>.</w:t>
            </w:r>
          </w:p>
        </w:tc>
        <w:tc>
          <w:tcPr>
            <w:tcW w:w="2500" w:type="pct"/>
            <w:shd w:val="clear" w:color="auto" w:fill="auto"/>
            <w:tcMar>
              <w:right w:w="0" w:type="dxa"/>
            </w:tcMar>
          </w:tcPr>
          <w:p w14:paraId="7C51C4DC" w14:textId="77777777" w:rsidR="00F71CC6" w:rsidRDefault="00AB307F" w:rsidP="00F71CC6">
            <w:pPr>
              <w:pStyle w:val="Brdtextmedindrag"/>
            </w:pPr>
            <w:r>
              <w:t xml:space="preserve">2. bryter mot ett beslut enligt 4 §, 4 a § eller mot </w:t>
            </w:r>
            <w:r w:rsidRPr="00450518">
              <w:rPr>
                <w:i/>
                <w:iCs/>
              </w:rPr>
              <w:t>en</w:t>
            </w:r>
            <w:r>
              <w:t xml:space="preserve"> föreskrift eller </w:t>
            </w:r>
            <w:r w:rsidRPr="00450518">
              <w:rPr>
                <w:i/>
                <w:iCs/>
              </w:rPr>
              <w:t>ett</w:t>
            </w:r>
            <w:r>
              <w:t xml:space="preserve"> beslut som har meddelats med stöd av 5 eller 8 §,</w:t>
            </w:r>
            <w:r w:rsidRPr="005274E1">
              <w:rPr>
                <w:i/>
              </w:rPr>
              <w:t xml:space="preserve"> eller</w:t>
            </w:r>
          </w:p>
          <w:p w14:paraId="67FA3710" w14:textId="77777777" w:rsidR="00F71CC6" w:rsidRDefault="00AB307F" w:rsidP="00F71CC6">
            <w:pPr>
              <w:pStyle w:val="Brdtextmedindrag"/>
            </w:pPr>
            <w:r>
              <w:t xml:space="preserve">3. bryter mot </w:t>
            </w:r>
            <w:r w:rsidRPr="00DC53F6">
              <w:rPr>
                <w:i/>
                <w:iCs/>
              </w:rPr>
              <w:t>bestämmelserna</w:t>
            </w:r>
            <w:r>
              <w:rPr>
                <w:i/>
                <w:iCs/>
              </w:rPr>
              <w:t xml:space="preserve"> i</w:t>
            </w:r>
            <w:r>
              <w:t xml:space="preserve"> </w:t>
            </w:r>
            <w:r w:rsidRPr="00DC53F6">
              <w:rPr>
                <w:i/>
                <w:iCs/>
              </w:rPr>
              <w:t>Europaparlamentets och rådets förordning (EG) nr 999/2001</w:t>
            </w:r>
            <w:r>
              <w:t xml:space="preserve"> om hantering av specificerat risk</w:t>
            </w:r>
            <w:r>
              <w:softHyphen/>
              <w:t>material, om framställning eller användning av animaliska pro</w:t>
            </w:r>
            <w:r>
              <w:softHyphen/>
              <w:t>dukter eller om överlåtelse av djur eller andra produkter än livsmedel.</w:t>
            </w:r>
          </w:p>
        </w:tc>
      </w:tr>
      <w:tr w:rsidR="00F71CC6" w14:paraId="0A5A58E7" w14:textId="77777777" w:rsidTr="00F71CC6">
        <w:tblPrEx>
          <w:tblLook w:val="0600" w:firstRow="0" w:lastRow="0" w:firstColumn="0" w:lastColumn="0" w:noHBand="1" w:noVBand="1"/>
        </w:tblPrEx>
        <w:tc>
          <w:tcPr>
            <w:tcW w:w="2500" w:type="pct"/>
            <w:shd w:val="clear" w:color="auto" w:fill="auto"/>
            <w:tcMar>
              <w:left w:w="0" w:type="dxa"/>
            </w:tcMar>
          </w:tcPr>
          <w:p w14:paraId="1BE015E9" w14:textId="77777777" w:rsidR="00F71CC6" w:rsidRDefault="00AB307F" w:rsidP="00F71CC6">
            <w:pPr>
              <w:pStyle w:val="Brdtextmedindrag"/>
            </w:pPr>
            <w:r w:rsidRPr="00146D75">
              <w:t xml:space="preserve">I ringa fall </w:t>
            </w:r>
            <w:r w:rsidRPr="0080150C">
              <w:rPr>
                <w:i/>
              </w:rPr>
              <w:t>skall</w:t>
            </w:r>
            <w:r w:rsidRPr="00146D75">
              <w:t xml:space="preserve"> inte dömas till ansvar</w:t>
            </w:r>
            <w:r>
              <w:t>.</w:t>
            </w:r>
          </w:p>
        </w:tc>
        <w:tc>
          <w:tcPr>
            <w:tcW w:w="2500" w:type="pct"/>
            <w:shd w:val="clear" w:color="auto" w:fill="auto"/>
            <w:tcMar>
              <w:right w:w="0" w:type="dxa"/>
            </w:tcMar>
          </w:tcPr>
          <w:p w14:paraId="7EB53FB7" w14:textId="77777777" w:rsidR="00F71CC6" w:rsidRDefault="00AB307F" w:rsidP="00F71CC6">
            <w:pPr>
              <w:pStyle w:val="Brdtextmedindrag"/>
            </w:pPr>
            <w:r w:rsidRPr="00146D75">
              <w:t xml:space="preserve">I ringa fall </w:t>
            </w:r>
            <w:r w:rsidRPr="0080150C">
              <w:rPr>
                <w:i/>
              </w:rPr>
              <w:t>ska</w:t>
            </w:r>
            <w:r w:rsidRPr="00146D75">
              <w:t xml:space="preserve"> </w:t>
            </w:r>
            <w:r w:rsidRPr="008908A4">
              <w:rPr>
                <w:i/>
                <w:iCs/>
              </w:rPr>
              <w:t>det</w:t>
            </w:r>
            <w:r>
              <w:t xml:space="preserve"> </w:t>
            </w:r>
            <w:r w:rsidRPr="00146D75">
              <w:t>inte dömas till ansvar</w:t>
            </w:r>
            <w:r>
              <w:t>.</w:t>
            </w:r>
          </w:p>
        </w:tc>
      </w:tr>
      <w:tr w:rsidR="00F71CC6" w14:paraId="6BA5DEBD" w14:textId="77777777" w:rsidTr="00F71CC6">
        <w:tblPrEx>
          <w:tblLook w:val="0600" w:firstRow="0" w:lastRow="0" w:firstColumn="0" w:lastColumn="0" w:noHBand="1" w:noVBand="1"/>
        </w:tblPrEx>
        <w:tc>
          <w:tcPr>
            <w:tcW w:w="2500" w:type="pct"/>
            <w:shd w:val="clear" w:color="auto" w:fill="auto"/>
            <w:tcMar>
              <w:left w:w="0" w:type="dxa"/>
            </w:tcMar>
          </w:tcPr>
          <w:p w14:paraId="47114E7D" w14:textId="77777777" w:rsidR="00F71CC6" w:rsidRDefault="00AB307F" w:rsidP="00F71CC6">
            <w:pPr>
              <w:pStyle w:val="Brdtextmedindrag"/>
            </w:pPr>
            <w:r w:rsidRPr="00146D75">
              <w:rPr>
                <w:i/>
              </w:rPr>
              <w:t>Den som har överträtt ett vitesföreläggande eller vitesförbud enligt 13</w:t>
            </w:r>
            <w:r>
              <w:rPr>
                <w:i/>
              </w:rPr>
              <w:t> </w:t>
            </w:r>
            <w:r w:rsidRPr="00146D75">
              <w:rPr>
                <w:i/>
              </w:rPr>
              <w:t>§ döms inte</w:t>
            </w:r>
            <w:r w:rsidRPr="00146D75">
              <w:t xml:space="preserve"> till ansvar enligt denna lag för en gärning </w:t>
            </w:r>
            <w:r w:rsidRPr="00DA19A9">
              <w:t>som omfattas av</w:t>
            </w:r>
            <w:r w:rsidRPr="00146D75">
              <w:rPr>
                <w:i/>
              </w:rPr>
              <w:t xml:space="preserve"> föreläggandet eller förbudet</w:t>
            </w:r>
            <w:r>
              <w:t>.</w:t>
            </w:r>
          </w:p>
        </w:tc>
        <w:tc>
          <w:tcPr>
            <w:tcW w:w="2500" w:type="pct"/>
            <w:shd w:val="clear" w:color="auto" w:fill="auto"/>
            <w:tcMar>
              <w:right w:w="0" w:type="dxa"/>
            </w:tcMar>
          </w:tcPr>
          <w:p w14:paraId="7DFCF091" w14:textId="77777777" w:rsidR="00F71CC6" w:rsidRDefault="00AB307F" w:rsidP="00F71CC6">
            <w:pPr>
              <w:pStyle w:val="Brdtextmedindrag"/>
            </w:pPr>
            <w:r w:rsidRPr="00146D75">
              <w:rPr>
                <w:i/>
              </w:rPr>
              <w:t>Det ska inte dömas</w:t>
            </w:r>
            <w:r w:rsidRPr="00146D75">
              <w:t xml:space="preserve"> till ansvar enligt denna lag för en gärning som omfattas av </w:t>
            </w:r>
            <w:r w:rsidRPr="00146D75">
              <w:rPr>
                <w:i/>
              </w:rPr>
              <w:t>ett föreläggande om vite om gärningen ligger till grund för en ansökan om utdömande av vitet</w:t>
            </w:r>
            <w:r>
              <w:t>.</w:t>
            </w:r>
          </w:p>
        </w:tc>
      </w:tr>
    </w:tbl>
    <w:p w14:paraId="555EE06F" w14:textId="77777777" w:rsidR="00F71CC6" w:rsidRDefault="00AB307F" w:rsidP="00F71CC6">
      <w:pPr>
        <w:pStyle w:val="Brdtext"/>
        <w:spacing w:before="230"/>
        <w:jc w:val="center"/>
      </w:pPr>
      <w:r>
        <w:t>21 §</w:t>
      </w:r>
      <w:r>
        <w:rPr>
          <w:rStyle w:val="Fotnotsreferens"/>
        </w:rPr>
        <w:footnoteReference w:id="12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8B407B4" w14:textId="77777777" w:rsidTr="00F71CC6">
        <w:tc>
          <w:tcPr>
            <w:tcW w:w="2500" w:type="pct"/>
            <w:shd w:val="clear" w:color="auto" w:fill="auto"/>
            <w:tcMar>
              <w:left w:w="0" w:type="dxa"/>
            </w:tcMar>
          </w:tcPr>
          <w:p w14:paraId="33D4F231" w14:textId="77777777" w:rsidR="00F71CC6" w:rsidRDefault="00AB307F" w:rsidP="00F71CC6">
            <w:pPr>
              <w:pStyle w:val="Brdtextmedindrag"/>
            </w:pPr>
            <w:r w:rsidRPr="00146D75">
              <w:t xml:space="preserve">Beslut enligt denna lag, enligt de föreskrifter som har meddelats med stöd av lagen eller enligt de </w:t>
            </w:r>
            <w:r w:rsidRPr="00146D75">
              <w:rPr>
                <w:i/>
              </w:rPr>
              <w:t>EG-bestämmelser</w:t>
            </w:r>
            <w:r w:rsidRPr="00146D75">
              <w:t xml:space="preserve"> som </w:t>
            </w:r>
            <w:r w:rsidRPr="00146D75">
              <w:rPr>
                <w:i/>
              </w:rPr>
              <w:t>kompletteras av</w:t>
            </w:r>
            <w:r w:rsidRPr="00146D75">
              <w:t xml:space="preserve"> lagen får överklagas </w:t>
            </w:r>
            <w:r w:rsidRPr="00E67384">
              <w:rPr>
                <w:i/>
              </w:rPr>
              <w:t>hos</w:t>
            </w:r>
            <w:r w:rsidRPr="00146D75">
              <w:t xml:space="preserve"> allmän förvaltningsdomstol. En veterinärs beslut enligt 4</w:t>
            </w:r>
            <w:r>
              <w:t> </w:t>
            </w:r>
            <w:r w:rsidRPr="00146D75">
              <w:t>§ får dock inte överklagas</w:t>
            </w:r>
            <w:r>
              <w:t>.</w:t>
            </w:r>
          </w:p>
        </w:tc>
        <w:tc>
          <w:tcPr>
            <w:tcW w:w="2500" w:type="pct"/>
            <w:shd w:val="clear" w:color="auto" w:fill="auto"/>
            <w:tcMar>
              <w:right w:w="0" w:type="dxa"/>
            </w:tcMar>
          </w:tcPr>
          <w:p w14:paraId="0B5C22E9" w14:textId="77777777" w:rsidR="00F71CC6" w:rsidRDefault="00AB307F" w:rsidP="00F71CC6">
            <w:pPr>
              <w:pStyle w:val="Brdtextmedindrag"/>
            </w:pPr>
            <w:r w:rsidRPr="00146D75">
              <w:t xml:space="preserve">Beslut enligt denna lag, enligt de föreskrifter som har meddelats med stöd av lagen eller enligt de </w:t>
            </w:r>
            <w:r w:rsidRPr="00146D75">
              <w:rPr>
                <w:i/>
              </w:rPr>
              <w:t>EU-bestämmelser</w:t>
            </w:r>
            <w:r w:rsidRPr="00146D75">
              <w:t xml:space="preserve"> som lagen</w:t>
            </w:r>
            <w:r>
              <w:t xml:space="preserve"> </w:t>
            </w:r>
            <w:r w:rsidRPr="00146D75">
              <w:rPr>
                <w:i/>
              </w:rPr>
              <w:t>komplet</w:t>
            </w:r>
            <w:r>
              <w:rPr>
                <w:i/>
              </w:rPr>
              <w:softHyphen/>
            </w:r>
            <w:r w:rsidRPr="00146D75">
              <w:rPr>
                <w:i/>
              </w:rPr>
              <w:t>terar</w:t>
            </w:r>
            <w:r w:rsidRPr="00146D75">
              <w:t xml:space="preserve"> får överklagas </w:t>
            </w:r>
            <w:r w:rsidRPr="00E67384">
              <w:rPr>
                <w:i/>
              </w:rPr>
              <w:t>till</w:t>
            </w:r>
            <w:r w:rsidRPr="00146D75">
              <w:t xml:space="preserve"> allmän förvaltningsdomstol. En veterinärs beslut enligt 4 § får dock inte överklagas</w:t>
            </w:r>
            <w:r>
              <w:t>.</w:t>
            </w:r>
          </w:p>
        </w:tc>
      </w:tr>
      <w:tr w:rsidR="00F71CC6" w14:paraId="1F177662" w14:textId="77777777" w:rsidTr="00F71CC6">
        <w:tblPrEx>
          <w:tblLook w:val="0600" w:firstRow="0" w:lastRow="0" w:firstColumn="0" w:lastColumn="0" w:noHBand="1" w:noVBand="1"/>
        </w:tblPrEx>
        <w:tc>
          <w:tcPr>
            <w:tcW w:w="2500" w:type="pct"/>
            <w:shd w:val="clear" w:color="auto" w:fill="auto"/>
            <w:tcMar>
              <w:left w:w="0" w:type="dxa"/>
            </w:tcMar>
          </w:tcPr>
          <w:p w14:paraId="5D987408" w14:textId="77777777" w:rsidR="00F71CC6" w:rsidRDefault="00AB307F" w:rsidP="00F71CC6">
            <w:pPr>
              <w:pStyle w:val="Brdtextmedindrag"/>
            </w:pPr>
            <w:r w:rsidRPr="009062AD">
              <w:rPr>
                <w:i/>
              </w:rPr>
              <w:t>Jordbruksverket ska föra det all</w:t>
            </w:r>
            <w:r>
              <w:rPr>
                <w:i/>
              </w:rPr>
              <w:softHyphen/>
            </w:r>
            <w:r w:rsidRPr="009062AD">
              <w:rPr>
                <w:i/>
              </w:rPr>
              <w:t xml:space="preserve">männas talan </w:t>
            </w:r>
            <w:r w:rsidRPr="007B1A0A">
              <w:rPr>
                <w:i/>
                <w:iCs/>
              </w:rPr>
              <w:t>hos</w:t>
            </w:r>
            <w:r w:rsidRPr="009062AD">
              <w:rPr>
                <w:i/>
              </w:rPr>
              <w:t xml:space="preserve"> allmän förvalt</w:t>
            </w:r>
            <w:r>
              <w:rPr>
                <w:i/>
              </w:rPr>
              <w:softHyphen/>
            </w:r>
            <w:r w:rsidRPr="009062AD">
              <w:rPr>
                <w:i/>
              </w:rPr>
              <w:t>ningsdomstol, om det överklagade beslutet har meddelats av en officiell veterinär som förordnats enligt lagen (2009:1254) om officiella veterinärer.</w:t>
            </w:r>
          </w:p>
        </w:tc>
        <w:tc>
          <w:tcPr>
            <w:tcW w:w="2500" w:type="pct"/>
            <w:shd w:val="clear" w:color="auto" w:fill="auto"/>
            <w:tcMar>
              <w:right w:w="0" w:type="dxa"/>
            </w:tcMar>
          </w:tcPr>
          <w:p w14:paraId="3CA84979" w14:textId="77777777" w:rsidR="00F71CC6" w:rsidRDefault="00F71CC6" w:rsidP="00F71CC6">
            <w:pPr>
              <w:pStyle w:val="Brdtextmedindrag"/>
            </w:pPr>
          </w:p>
        </w:tc>
      </w:tr>
    </w:tbl>
    <w:p w14:paraId="622555C1" w14:textId="77777777" w:rsidR="00F71CC6" w:rsidRPr="00C57856" w:rsidRDefault="00AB307F" w:rsidP="00F71CC6">
      <w:pPr>
        <w:pStyle w:val="Brdtextmedindrag"/>
      </w:pPr>
      <w:r w:rsidRPr="00146D75">
        <w:t>Prövningstillstånd krävs vid överklagande till kammarrätten.</w:t>
      </w:r>
    </w:p>
    <w:p w14:paraId="4D57CA3E"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81CADC5" w14:textId="77777777" w:rsidTr="00F71CC6">
        <w:tc>
          <w:tcPr>
            <w:tcW w:w="2500" w:type="pct"/>
            <w:shd w:val="clear" w:color="auto" w:fill="auto"/>
            <w:tcMar>
              <w:left w:w="0" w:type="dxa"/>
            </w:tcMar>
          </w:tcPr>
          <w:p w14:paraId="3BF69367" w14:textId="77777777" w:rsidR="00F71CC6" w:rsidRDefault="00F71CC6" w:rsidP="00F71CC6">
            <w:pPr>
              <w:pStyle w:val="Brdtextmedindrag"/>
            </w:pPr>
          </w:p>
        </w:tc>
        <w:tc>
          <w:tcPr>
            <w:tcW w:w="2500" w:type="pct"/>
            <w:shd w:val="clear" w:color="auto" w:fill="auto"/>
            <w:tcMar>
              <w:right w:w="0" w:type="dxa"/>
            </w:tcMar>
          </w:tcPr>
          <w:p w14:paraId="7D8198F3" w14:textId="77777777" w:rsidR="00F71CC6" w:rsidRDefault="00AB307F" w:rsidP="00F71CC6">
            <w:pPr>
              <w:pStyle w:val="Brdtext"/>
              <w:rPr>
                <w:i/>
              </w:rPr>
            </w:pPr>
            <w:r>
              <w:rPr>
                <w:i/>
              </w:rPr>
              <w:t xml:space="preserve">21 b </w:t>
            </w:r>
            <w:r w:rsidRPr="00574282">
              <w:rPr>
                <w:i/>
              </w:rPr>
              <w:t>§</w:t>
            </w:r>
          </w:p>
          <w:p w14:paraId="6FD5ADDE" w14:textId="77777777" w:rsidR="00F71CC6" w:rsidRPr="00A05514" w:rsidRDefault="00AB307F" w:rsidP="00F71CC6">
            <w:pPr>
              <w:pStyle w:val="Brdtextmedindrag"/>
              <w:rPr>
                <w:i/>
              </w:rPr>
            </w:pPr>
            <w:r w:rsidRPr="00A05514">
              <w:rPr>
                <w:i/>
              </w:rPr>
              <w:t>Jordbruksverket ska föra det allmännas talan i allmän förvalt</w:t>
            </w:r>
            <w:r>
              <w:rPr>
                <w:i/>
              </w:rPr>
              <w:softHyphen/>
            </w:r>
            <w:r w:rsidRPr="00A05514">
              <w:rPr>
                <w:i/>
              </w:rPr>
              <w:t>ningsdomstol, om det överklagade beslutet har meddelats av en officiell veterinär som förordnats enligt lagen (2009:1254) om offi</w:t>
            </w:r>
            <w:r>
              <w:rPr>
                <w:i/>
              </w:rPr>
              <w:softHyphen/>
            </w:r>
            <w:r w:rsidRPr="00A05514">
              <w:rPr>
                <w:i/>
              </w:rPr>
              <w:t>ciella veterinärer.</w:t>
            </w:r>
          </w:p>
          <w:p w14:paraId="737C06C5" w14:textId="77777777" w:rsidR="00F71CC6" w:rsidRPr="00574282" w:rsidRDefault="00AB307F" w:rsidP="00F71CC6">
            <w:pPr>
              <w:pStyle w:val="Brdtextmedindrag"/>
              <w:rPr>
                <w:i/>
              </w:rPr>
            </w:pPr>
            <w:r w:rsidRPr="006D2E67">
              <w:rPr>
                <w:i/>
              </w:rPr>
              <w:t>Den myndighet som har dele</w:t>
            </w:r>
            <w:r>
              <w:rPr>
                <w:i/>
              </w:rPr>
              <w:softHyphen/>
            </w:r>
            <w:r w:rsidRPr="006D2E67">
              <w:rPr>
                <w:i/>
              </w:rPr>
              <w:t>gerat uppgiften att utöva offentlig kontroll eller annan offentlig verksamhet till ett organ eller till en fysisk person ska föra det all</w:t>
            </w:r>
            <w:r>
              <w:rPr>
                <w:i/>
              </w:rPr>
              <w:softHyphen/>
            </w:r>
            <w:r w:rsidRPr="006D2E67">
              <w:rPr>
                <w:i/>
              </w:rPr>
              <w:t xml:space="preserve">männas talan </w:t>
            </w:r>
            <w:r>
              <w:rPr>
                <w:i/>
              </w:rPr>
              <w:t xml:space="preserve">i </w:t>
            </w:r>
            <w:r w:rsidRPr="006D2E67">
              <w:rPr>
                <w:i/>
              </w:rPr>
              <w:t>allmän förvalt</w:t>
            </w:r>
            <w:r>
              <w:rPr>
                <w:i/>
              </w:rPr>
              <w:softHyphen/>
            </w:r>
            <w:r w:rsidRPr="006D2E67">
              <w:rPr>
                <w:i/>
              </w:rPr>
              <w:t>ningsdomstol, om det överklagade beslutet har meddelats av ett sådant organ eller en sådan fysisk person</w:t>
            </w:r>
            <w:r>
              <w:rPr>
                <w:i/>
              </w:rPr>
              <w:t>.</w:t>
            </w:r>
          </w:p>
        </w:tc>
      </w:tr>
      <w:tr w:rsidR="00F71CC6" w14:paraId="68FDE010" w14:textId="77777777" w:rsidTr="00F71CC6">
        <w:tblPrEx>
          <w:tblLook w:val="0600" w:firstRow="0" w:lastRow="0" w:firstColumn="0" w:lastColumn="0" w:noHBand="1" w:noVBand="1"/>
        </w:tblPrEx>
        <w:tc>
          <w:tcPr>
            <w:tcW w:w="2500" w:type="pct"/>
            <w:shd w:val="clear" w:color="auto" w:fill="auto"/>
            <w:tcMar>
              <w:left w:w="0" w:type="dxa"/>
            </w:tcMar>
          </w:tcPr>
          <w:p w14:paraId="7F4368A8" w14:textId="77777777" w:rsidR="00F71CC6" w:rsidRDefault="00F71CC6" w:rsidP="00F71CC6">
            <w:pPr>
              <w:pStyle w:val="Brdtextmedindrag"/>
            </w:pPr>
          </w:p>
        </w:tc>
        <w:tc>
          <w:tcPr>
            <w:tcW w:w="2500" w:type="pct"/>
            <w:shd w:val="clear" w:color="auto" w:fill="auto"/>
            <w:tcMar>
              <w:right w:w="0" w:type="dxa"/>
            </w:tcMar>
          </w:tcPr>
          <w:p w14:paraId="5812EC3E" w14:textId="77777777" w:rsidR="00F71CC6" w:rsidRDefault="00AB307F" w:rsidP="00F71CC6">
            <w:pPr>
              <w:pStyle w:val="Brdtextmedindrag"/>
            </w:pPr>
            <w:r>
              <w:rPr>
                <w:i/>
              </w:rPr>
              <w:t>L</w:t>
            </w:r>
            <w:r w:rsidRPr="006D2E67">
              <w:rPr>
                <w:i/>
              </w:rPr>
              <w:t>agen (1986:1142) om över</w:t>
            </w:r>
            <w:r>
              <w:rPr>
                <w:i/>
              </w:rPr>
              <w:softHyphen/>
            </w:r>
            <w:r w:rsidRPr="006D2E67">
              <w:rPr>
                <w:i/>
              </w:rPr>
              <w:t>klagande av beslut av enskilda organ med offentliga förvaltnings</w:t>
            </w:r>
            <w:r>
              <w:rPr>
                <w:i/>
              </w:rPr>
              <w:softHyphen/>
            </w:r>
            <w:r w:rsidRPr="006D2E67">
              <w:rPr>
                <w:i/>
              </w:rPr>
              <w:t>uppgifter ska gälla även för överklagande av beslut som har meddelats av en fysisk person</w:t>
            </w:r>
            <w:r>
              <w:t>.</w:t>
            </w:r>
          </w:p>
        </w:tc>
      </w:tr>
    </w:tbl>
    <w:p w14:paraId="6E89A1F9" w14:textId="77777777" w:rsidR="00F71CC6" w:rsidRDefault="00AB307F" w:rsidP="00F71CC6">
      <w:pPr>
        <w:pStyle w:val="Brdtext"/>
        <w:spacing w:before="230"/>
        <w:jc w:val="center"/>
      </w:pPr>
      <w:r>
        <w:t>22 §</w:t>
      </w:r>
      <w:r>
        <w:rPr>
          <w:rStyle w:val="Fotnotsreferens"/>
        </w:rPr>
        <w:footnoteReference w:id="123"/>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47D6804" w14:textId="77777777" w:rsidTr="00F71CC6">
        <w:tc>
          <w:tcPr>
            <w:tcW w:w="2500" w:type="pct"/>
            <w:shd w:val="clear" w:color="auto" w:fill="auto"/>
            <w:tcMar>
              <w:left w:w="0" w:type="dxa"/>
            </w:tcMar>
          </w:tcPr>
          <w:p w14:paraId="3117B755" w14:textId="77777777" w:rsidR="00F71CC6" w:rsidRDefault="00AB307F" w:rsidP="00F71CC6">
            <w:pPr>
              <w:pStyle w:val="Brdtextmedindrag"/>
            </w:pPr>
            <w:r w:rsidRPr="00A35DF5">
              <w:t xml:space="preserve">Beslut enligt denna lag, enligt de föreskrifter som har meddelats med stöd av lagen eller enligt de </w:t>
            </w:r>
            <w:r w:rsidRPr="00A35DF5">
              <w:rPr>
                <w:i/>
              </w:rPr>
              <w:t>EG-bestämmelser</w:t>
            </w:r>
            <w:r w:rsidRPr="00A35DF5">
              <w:t xml:space="preserve"> som </w:t>
            </w:r>
            <w:r w:rsidRPr="00A35DF5">
              <w:rPr>
                <w:i/>
              </w:rPr>
              <w:t>kompletteras av</w:t>
            </w:r>
            <w:r w:rsidRPr="00A35DF5">
              <w:t xml:space="preserve"> lagen </w:t>
            </w:r>
            <w:r w:rsidRPr="00A35DF5">
              <w:rPr>
                <w:i/>
              </w:rPr>
              <w:t>skall</w:t>
            </w:r>
            <w:r w:rsidRPr="00A35DF5">
              <w:t xml:space="preserve"> gälla omedelbart, om inte något annat beslutas</w:t>
            </w:r>
            <w:r>
              <w:t>.</w:t>
            </w:r>
          </w:p>
        </w:tc>
        <w:tc>
          <w:tcPr>
            <w:tcW w:w="2500" w:type="pct"/>
            <w:shd w:val="clear" w:color="auto" w:fill="auto"/>
            <w:tcMar>
              <w:right w:w="0" w:type="dxa"/>
            </w:tcMar>
          </w:tcPr>
          <w:p w14:paraId="75E104AD" w14:textId="77777777" w:rsidR="00F71CC6" w:rsidRDefault="00AB307F" w:rsidP="00F71CC6">
            <w:pPr>
              <w:pStyle w:val="Brdtextmedindrag"/>
            </w:pPr>
            <w:r w:rsidRPr="00A35DF5">
              <w:t xml:space="preserve">Beslut enligt denna lag, enligt de föreskrifter som har meddelats med stöd av lagen eller enligt de </w:t>
            </w:r>
            <w:r w:rsidRPr="00A35DF5">
              <w:rPr>
                <w:i/>
              </w:rPr>
              <w:t>EU-bestämmelser</w:t>
            </w:r>
            <w:r w:rsidRPr="00A35DF5">
              <w:t xml:space="preserve"> som lagen</w:t>
            </w:r>
            <w:r>
              <w:t xml:space="preserve"> </w:t>
            </w:r>
            <w:r w:rsidRPr="00A35DF5">
              <w:rPr>
                <w:i/>
              </w:rPr>
              <w:t>kompletterar</w:t>
            </w:r>
            <w:r>
              <w:t xml:space="preserve"> </w:t>
            </w:r>
            <w:r w:rsidRPr="00A35DF5">
              <w:rPr>
                <w:i/>
              </w:rPr>
              <w:t>ska</w:t>
            </w:r>
            <w:r w:rsidRPr="00A35DF5">
              <w:t xml:space="preserve"> gälla omedelbart, om inte något annat beslutas</w:t>
            </w:r>
            <w:r>
              <w:t>.</w:t>
            </w:r>
          </w:p>
        </w:tc>
      </w:tr>
    </w:tbl>
    <w:p w14:paraId="6A0C555D" w14:textId="77777777" w:rsidR="00F71CC6" w:rsidRPr="00811E52" w:rsidRDefault="00AB307F" w:rsidP="00F71CC6">
      <w:pPr>
        <w:pStyle w:val="Slutstreck"/>
      </w:pPr>
      <w:r w:rsidRPr="00811E52">
        <w:t>                      </w:t>
      </w:r>
    </w:p>
    <w:p w14:paraId="7633D0E9" w14:textId="77777777" w:rsidR="00F71CC6" w:rsidRDefault="00AB307F" w:rsidP="00F71CC6">
      <w:pPr>
        <w:pStyle w:val="Brdtextmedindrag"/>
      </w:pPr>
      <w:r>
        <w:t>Denna lag träder i kraft den 1 mars 2021.</w:t>
      </w:r>
    </w:p>
    <w:p w14:paraId="3CE26BB6" w14:textId="77777777" w:rsidR="00F71CC6" w:rsidRDefault="00F71CC6" w:rsidP="00F71CC6">
      <w:pPr>
        <w:pStyle w:val="Brdtextmedindrag"/>
      </w:pPr>
    </w:p>
    <w:p w14:paraId="554B02B4" w14:textId="77777777" w:rsidR="00F71CC6" w:rsidRDefault="00F71CC6" w:rsidP="00F71CC6">
      <w:pPr>
        <w:pStyle w:val="Brdtextmedindrag"/>
      </w:pPr>
    </w:p>
    <w:p w14:paraId="39B38836" w14:textId="77777777" w:rsidR="00F71CC6" w:rsidRDefault="00F71CC6" w:rsidP="00F71CC6">
      <w:pPr>
        <w:pStyle w:val="Brdtextmedindrag"/>
        <w:sectPr w:rsidR="00F71CC6" w:rsidSect="00155500">
          <w:headerReference w:type="even" r:id="rId148"/>
          <w:headerReference w:type="default" r:id="rId149"/>
          <w:footerReference w:type="even" r:id="rId150"/>
          <w:footerReference w:type="default" r:id="rId151"/>
          <w:headerReference w:type="first" r:id="rId152"/>
          <w:footerReference w:type="first" r:id="rId153"/>
          <w:footnotePr>
            <w:numRestart w:val="eachSect"/>
          </w:footnotePr>
          <w:pgSz w:w="9356" w:h="13721" w:code="9"/>
          <w:pgMar w:top="794" w:right="2438" w:bottom="1191" w:left="1021" w:header="0" w:footer="709" w:gutter="0"/>
          <w:cols w:space="708"/>
          <w:docGrid w:linePitch="360"/>
        </w:sectPr>
      </w:pPr>
    </w:p>
    <w:p w14:paraId="377D4AC5" w14:textId="77777777" w:rsidR="00F71CC6" w:rsidRPr="00830602" w:rsidRDefault="00AB307F" w:rsidP="00F71CC6">
      <w:pPr>
        <w:pStyle w:val="Rubrik2utannumrering"/>
      </w:pPr>
      <w:r>
        <w:t xml:space="preserve">Förslag till </w:t>
      </w:r>
      <w:r w:rsidRPr="004958C2">
        <w:t>lag om ändring i zoonoslagen (1999:658)</w:t>
      </w:r>
    </w:p>
    <w:p w14:paraId="5CAA4886" w14:textId="77777777" w:rsidR="00F71CC6" w:rsidRDefault="00AB307F" w:rsidP="00F71CC6">
      <w:pPr>
        <w:pStyle w:val="Brdtext"/>
      </w:pPr>
      <w:r>
        <w:t>Härigenom föreskrivs i fråga om zoonoslagen (1999:658)</w:t>
      </w:r>
      <w:r>
        <w:rPr>
          <w:rStyle w:val="Fotnotsreferens"/>
        </w:rPr>
        <w:footnoteReference w:id="124"/>
      </w:r>
      <w:r>
        <w:t xml:space="preserve">  </w:t>
      </w:r>
    </w:p>
    <w:p w14:paraId="0BAD182C" w14:textId="77777777" w:rsidR="00F71CC6" w:rsidRDefault="00AB307F" w:rsidP="00F71CC6">
      <w:pPr>
        <w:pStyle w:val="Brdtextmedindrag"/>
      </w:pPr>
      <w:r w:rsidRPr="00CB461D">
        <w:rPr>
          <w:i/>
          <w:iCs/>
        </w:rPr>
        <w:t xml:space="preserve">dels </w:t>
      </w:r>
      <w:r>
        <w:t>att rubrikerna närmast före 8 a och 9 a §§ ska utgå,</w:t>
      </w:r>
    </w:p>
    <w:p w14:paraId="0A84FB26" w14:textId="77777777" w:rsidR="00F71CC6" w:rsidRDefault="00AB307F" w:rsidP="00F71CC6">
      <w:pPr>
        <w:pStyle w:val="Brdtextmedindrag"/>
      </w:pPr>
      <w:r w:rsidRPr="00CB461D">
        <w:rPr>
          <w:i/>
          <w:iCs/>
        </w:rPr>
        <w:t>dels</w:t>
      </w:r>
      <w:r>
        <w:t xml:space="preserve"> att nuvarande 9 a § ska betecknas 9 b §,</w:t>
      </w:r>
    </w:p>
    <w:p w14:paraId="2AA385E5" w14:textId="77777777" w:rsidR="00F71CC6" w:rsidRDefault="00AB307F" w:rsidP="00F71CC6">
      <w:pPr>
        <w:pStyle w:val="Brdtextmedindrag"/>
      </w:pPr>
      <w:r w:rsidRPr="00CB461D">
        <w:rPr>
          <w:i/>
          <w:iCs/>
        </w:rPr>
        <w:t>dels</w:t>
      </w:r>
      <w:r>
        <w:t xml:space="preserve"> att 1 a, 8, 8 a, 9, den nya 9 b, 10, 10 a, 12–13 och 14 §§ och rubrikerna närmast före 1 a, 8 och 10 §§ ska ha följande lydelse,</w:t>
      </w:r>
    </w:p>
    <w:p w14:paraId="5E5478A8" w14:textId="77777777" w:rsidR="00F71CC6" w:rsidRDefault="00AB307F" w:rsidP="00F71CC6">
      <w:pPr>
        <w:pStyle w:val="Brdtextmedindrag"/>
      </w:pPr>
      <w:r w:rsidRPr="00CB461D">
        <w:rPr>
          <w:i/>
          <w:iCs/>
        </w:rPr>
        <w:t>dels</w:t>
      </w:r>
      <w:r>
        <w:t xml:space="preserve"> att det ska införas åtta nya paragrafer, 1 b, 1 c, 8 b–8 e, 9 a och 13 a §§, och närmast före 1 b, 1 c, 8 b–8 e, 9 a och 9 b §§ nya rubriker av följande lydelse.</w:t>
      </w:r>
    </w:p>
    <w:p w14:paraId="69A5B665"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3BEEEDA0" w14:textId="77777777" w:rsidTr="00F71CC6">
        <w:tc>
          <w:tcPr>
            <w:tcW w:w="2500" w:type="pct"/>
            <w:shd w:val="clear" w:color="auto" w:fill="auto"/>
            <w:tcMar>
              <w:left w:w="0" w:type="dxa"/>
            </w:tcMar>
          </w:tcPr>
          <w:p w14:paraId="15533A14"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34E7CEA2" w14:textId="77777777" w:rsidR="00F71CC6" w:rsidRPr="000E6F0B" w:rsidRDefault="00AB307F" w:rsidP="00F71CC6">
            <w:pPr>
              <w:pStyle w:val="Brdtext"/>
              <w:rPr>
                <w:i/>
              </w:rPr>
            </w:pPr>
            <w:r w:rsidRPr="000E6F0B">
              <w:rPr>
                <w:i/>
              </w:rPr>
              <w:t>Föreslagen lydelse</w:t>
            </w:r>
          </w:p>
        </w:tc>
      </w:tr>
    </w:tbl>
    <w:p w14:paraId="581EE59F" w14:textId="77777777" w:rsidR="00F71CC6" w:rsidRPr="00D477A5"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847208D" w14:textId="77777777" w:rsidTr="00F71CC6">
        <w:tc>
          <w:tcPr>
            <w:tcW w:w="2500" w:type="pct"/>
            <w:shd w:val="clear" w:color="auto" w:fill="auto"/>
            <w:tcMar>
              <w:left w:w="0" w:type="dxa"/>
            </w:tcMar>
          </w:tcPr>
          <w:p w14:paraId="345BDE14" w14:textId="77777777" w:rsidR="00F71CC6" w:rsidRDefault="00AB307F" w:rsidP="00F71CC6">
            <w:pPr>
              <w:pStyle w:val="Rubrik4utannumrering"/>
            </w:pPr>
            <w:r w:rsidRPr="00B23EED">
              <w:rPr>
                <w:i/>
                <w:iCs/>
              </w:rPr>
              <w:t>EG-bestämmelser</w:t>
            </w:r>
            <w:r>
              <w:t xml:space="preserve"> som </w:t>
            </w:r>
            <w:r w:rsidRPr="00B23EED">
              <w:rPr>
                <w:i/>
                <w:iCs/>
              </w:rPr>
              <w:t>kompletteras av</w:t>
            </w:r>
            <w:r>
              <w:t xml:space="preserve"> lagen</w:t>
            </w:r>
            <w:r>
              <w:rPr>
                <w:rStyle w:val="Fotnotsreferens"/>
              </w:rPr>
              <w:footnoteReference w:id="125"/>
            </w:r>
          </w:p>
        </w:tc>
        <w:tc>
          <w:tcPr>
            <w:tcW w:w="2500" w:type="pct"/>
            <w:shd w:val="clear" w:color="auto" w:fill="auto"/>
            <w:tcMar>
              <w:right w:w="0" w:type="dxa"/>
            </w:tcMar>
          </w:tcPr>
          <w:p w14:paraId="43636C86" w14:textId="77777777" w:rsidR="00F71CC6" w:rsidRDefault="00AB307F" w:rsidP="00F71CC6">
            <w:pPr>
              <w:pStyle w:val="Rubrik4utannumrering"/>
            </w:pPr>
            <w:r w:rsidRPr="00B23EED">
              <w:rPr>
                <w:i/>
                <w:iCs/>
              </w:rPr>
              <w:t>EU-bestämmelser</w:t>
            </w:r>
            <w:r>
              <w:t xml:space="preserve"> som lagen </w:t>
            </w:r>
            <w:r w:rsidRPr="00B23EED">
              <w:rPr>
                <w:i/>
                <w:iCs/>
              </w:rPr>
              <w:t>kompletterar</w:t>
            </w:r>
          </w:p>
        </w:tc>
      </w:tr>
    </w:tbl>
    <w:p w14:paraId="3BB8B330" w14:textId="77777777" w:rsidR="00F71CC6" w:rsidRPr="00C57856" w:rsidRDefault="00F71CC6" w:rsidP="00F71CC6">
      <w:pPr>
        <w:pStyle w:val="Brdtextmedindrag"/>
      </w:pPr>
    </w:p>
    <w:p w14:paraId="37BF1CD8" w14:textId="77777777" w:rsidR="00F71CC6" w:rsidRDefault="00AB307F" w:rsidP="00F71CC6">
      <w:pPr>
        <w:pStyle w:val="Brdtext"/>
        <w:jc w:val="center"/>
      </w:pPr>
      <w:r>
        <w:t>1 a §</w:t>
      </w:r>
      <w:r>
        <w:rPr>
          <w:rStyle w:val="Fotnotsreferens"/>
        </w:rPr>
        <w:footnoteReference w:id="12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0AF2497" w14:textId="77777777" w:rsidTr="00F71CC6">
        <w:tc>
          <w:tcPr>
            <w:tcW w:w="2500" w:type="pct"/>
            <w:shd w:val="clear" w:color="auto" w:fill="auto"/>
            <w:tcMar>
              <w:left w:w="0" w:type="dxa"/>
            </w:tcMar>
          </w:tcPr>
          <w:p w14:paraId="39C24D3B" w14:textId="77777777" w:rsidR="00F71CC6" w:rsidRDefault="00AB307F" w:rsidP="00F71CC6">
            <w:pPr>
              <w:pStyle w:val="Brdtextmedindrag"/>
            </w:pPr>
            <w:r>
              <w:t xml:space="preserve">Lagen kompletterar sådana bestämmelser i </w:t>
            </w:r>
            <w:r w:rsidRPr="005648FE">
              <w:rPr>
                <w:i/>
              </w:rPr>
              <w:t>EG-förordningar (EG-bestämmelser)</w:t>
            </w:r>
            <w:r>
              <w:t xml:space="preserve"> som faller inom lagens tillämpningsområde. Regeringen </w:t>
            </w:r>
            <w:r w:rsidRPr="005648FE">
              <w:rPr>
                <w:i/>
              </w:rPr>
              <w:t>skall</w:t>
            </w:r>
            <w:r>
              <w:t xml:space="preserve"> i Svensk författ</w:t>
            </w:r>
            <w:r>
              <w:softHyphen/>
              <w:t xml:space="preserve">ningssamling </w:t>
            </w:r>
            <w:r w:rsidRPr="005648FE">
              <w:rPr>
                <w:i/>
              </w:rPr>
              <w:t>ge till känna</w:t>
            </w:r>
            <w:r>
              <w:t xml:space="preserve"> vilka grundförordningar som avses.</w:t>
            </w:r>
          </w:p>
          <w:p w14:paraId="6E19A433" w14:textId="77777777" w:rsidR="00F71CC6" w:rsidRDefault="00AB307F" w:rsidP="00F71CC6">
            <w:pPr>
              <w:pStyle w:val="Brdtextmedindrag"/>
            </w:pPr>
            <w:r>
              <w:t xml:space="preserve">I fråga om </w:t>
            </w:r>
            <w:r w:rsidRPr="005648FE">
              <w:rPr>
                <w:i/>
              </w:rPr>
              <w:t>EG-bestämmelser</w:t>
            </w:r>
            <w:r>
              <w:t xml:space="preserve"> som faller inom flera lagars tillämp</w:t>
            </w:r>
            <w:r>
              <w:softHyphen/>
              <w:t xml:space="preserve">ningsområde </w:t>
            </w:r>
            <w:r w:rsidRPr="005648FE">
              <w:rPr>
                <w:i/>
              </w:rPr>
              <w:t>tillkännager</w:t>
            </w:r>
            <w:r>
              <w:t xml:space="preserve"> rege</w:t>
            </w:r>
            <w:r>
              <w:softHyphen/>
              <w:t xml:space="preserve">ringen på samma sätt som i första stycket vilka bestämmelser som </w:t>
            </w:r>
            <w:r w:rsidRPr="005648FE">
              <w:rPr>
                <w:i/>
              </w:rPr>
              <w:t>kompletteras av</w:t>
            </w:r>
            <w:r>
              <w:t xml:space="preserve"> denna lag.</w:t>
            </w:r>
          </w:p>
          <w:p w14:paraId="68BD3B93" w14:textId="77777777" w:rsidR="00F71CC6" w:rsidRDefault="00AB307F" w:rsidP="00F71CC6">
            <w:pPr>
              <w:pStyle w:val="Brdtextmedindrag"/>
            </w:pPr>
            <w:r w:rsidRPr="00651F1C">
              <w:t>Regeringen eller den myndighet som regeringen bestämmer</w:t>
            </w:r>
            <w:r>
              <w:t xml:space="preserve"> </w:t>
            </w:r>
            <w:r w:rsidRPr="00651F1C">
              <w:t xml:space="preserve">får meddela föreskrifter eller i det enskilda fallet fatta beslut som behövs </w:t>
            </w:r>
            <w:r w:rsidRPr="00651F1C">
              <w:rPr>
                <w:i/>
              </w:rPr>
              <w:t>som komplettering av EG-bestämmelserna</w:t>
            </w:r>
            <w:r>
              <w:rPr>
                <w:i/>
              </w:rPr>
              <w:t>.</w:t>
            </w:r>
          </w:p>
        </w:tc>
        <w:tc>
          <w:tcPr>
            <w:tcW w:w="2500" w:type="pct"/>
            <w:shd w:val="clear" w:color="auto" w:fill="auto"/>
            <w:tcMar>
              <w:right w:w="0" w:type="dxa"/>
            </w:tcMar>
          </w:tcPr>
          <w:p w14:paraId="3EA36AC4" w14:textId="77777777" w:rsidR="00F71CC6" w:rsidRDefault="00AB307F" w:rsidP="00F71CC6">
            <w:pPr>
              <w:pStyle w:val="Brdtextmedindrag"/>
            </w:pPr>
            <w:r>
              <w:t xml:space="preserve">Lagen kompletterar sådana bestämmelser i </w:t>
            </w:r>
            <w:r w:rsidRPr="005648FE">
              <w:rPr>
                <w:i/>
              </w:rPr>
              <w:t>EU-förordningar (EU-bestämmelser)</w:t>
            </w:r>
            <w:r>
              <w:t xml:space="preserve"> som faller inom lagens tillämpningsområde. Regeringen </w:t>
            </w:r>
            <w:r w:rsidRPr="005648FE">
              <w:rPr>
                <w:i/>
              </w:rPr>
              <w:t>sk</w:t>
            </w:r>
            <w:r>
              <w:t>a i Svensk författ</w:t>
            </w:r>
            <w:r>
              <w:softHyphen/>
              <w:t xml:space="preserve">ningssamling </w:t>
            </w:r>
            <w:r w:rsidRPr="005648FE">
              <w:rPr>
                <w:i/>
              </w:rPr>
              <w:t>tillkännage</w:t>
            </w:r>
            <w:r>
              <w:t xml:space="preserve"> vilka grundförordningar som avses.</w:t>
            </w:r>
          </w:p>
          <w:p w14:paraId="1E43BE6B" w14:textId="77777777" w:rsidR="00F71CC6" w:rsidRDefault="00AB307F" w:rsidP="00F71CC6">
            <w:pPr>
              <w:pStyle w:val="Brdtextmedindrag"/>
            </w:pPr>
            <w:r>
              <w:t xml:space="preserve">I fråga om </w:t>
            </w:r>
            <w:r w:rsidRPr="005648FE">
              <w:rPr>
                <w:i/>
              </w:rPr>
              <w:t>EU-bestämmelse</w:t>
            </w:r>
            <w:r>
              <w:t>r som faller inom flera lagars tillämp</w:t>
            </w:r>
            <w:r>
              <w:softHyphen/>
              <w:t xml:space="preserve">ningsområde </w:t>
            </w:r>
            <w:r w:rsidRPr="005648FE">
              <w:rPr>
                <w:i/>
              </w:rPr>
              <w:t>ska</w:t>
            </w:r>
            <w:r>
              <w:t xml:space="preserve"> regeringen på samma sätt som i första stycket </w:t>
            </w:r>
            <w:r w:rsidRPr="005648FE">
              <w:rPr>
                <w:i/>
              </w:rPr>
              <w:t>till</w:t>
            </w:r>
            <w:r>
              <w:rPr>
                <w:i/>
              </w:rPr>
              <w:softHyphen/>
            </w:r>
            <w:r w:rsidRPr="005648FE">
              <w:rPr>
                <w:i/>
              </w:rPr>
              <w:t>kännage</w:t>
            </w:r>
            <w:r>
              <w:t xml:space="preserve"> vilka bestäm</w:t>
            </w:r>
            <w:r>
              <w:softHyphen/>
              <w:t xml:space="preserve">melser som denna lag </w:t>
            </w:r>
            <w:r w:rsidRPr="00651F1C">
              <w:rPr>
                <w:i/>
              </w:rPr>
              <w:t>kompletterar</w:t>
            </w:r>
            <w:r>
              <w:t>.</w:t>
            </w:r>
          </w:p>
          <w:p w14:paraId="27ECC0DA" w14:textId="77777777" w:rsidR="00F71CC6" w:rsidRDefault="00AB307F" w:rsidP="00F71CC6">
            <w:pPr>
              <w:pStyle w:val="Brdtextmedindrag"/>
            </w:pPr>
            <w:r w:rsidRPr="00651F1C">
              <w:t xml:space="preserve">Regeringen eller den myndighet som regeringen bestämmer får meddela föreskrifter eller i det enskilda fallet fatta </w:t>
            </w:r>
            <w:r w:rsidRPr="008014B0">
              <w:rPr>
                <w:i/>
                <w:iCs/>
              </w:rPr>
              <w:t>de</w:t>
            </w:r>
            <w:r>
              <w:t xml:space="preserve"> </w:t>
            </w:r>
            <w:r w:rsidRPr="00651F1C">
              <w:t xml:space="preserve">beslut som behövs </w:t>
            </w:r>
            <w:r w:rsidRPr="00651F1C">
              <w:rPr>
                <w:i/>
              </w:rPr>
              <w:t>för att komplettera EU-bestämmelserna.</w:t>
            </w:r>
          </w:p>
        </w:tc>
      </w:tr>
    </w:tbl>
    <w:p w14:paraId="1A1B93F1" w14:textId="5E86C50E" w:rsidR="00F71CC6" w:rsidRDefault="00AB307F" w:rsidP="00F71CC6">
      <w:pPr>
        <w:pStyle w:val="Brdtextmedindrag"/>
      </w:pPr>
      <w:r>
        <w:br w:type="page"/>
      </w:r>
    </w:p>
    <w:p w14:paraId="73428C9D"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BC60345" w14:textId="77777777" w:rsidTr="00F71CC6">
        <w:tc>
          <w:tcPr>
            <w:tcW w:w="2500" w:type="pct"/>
            <w:shd w:val="clear" w:color="auto" w:fill="auto"/>
            <w:tcMar>
              <w:left w:w="0" w:type="dxa"/>
            </w:tcMar>
          </w:tcPr>
          <w:p w14:paraId="2F074B49" w14:textId="77777777" w:rsidR="00F71CC6" w:rsidRDefault="00F71CC6" w:rsidP="00F71CC6">
            <w:pPr>
              <w:pStyle w:val="Brdtextmedindrag"/>
            </w:pPr>
          </w:p>
        </w:tc>
        <w:tc>
          <w:tcPr>
            <w:tcW w:w="2500" w:type="pct"/>
            <w:shd w:val="clear" w:color="auto" w:fill="auto"/>
            <w:tcMar>
              <w:right w:w="0" w:type="dxa"/>
            </w:tcMar>
          </w:tcPr>
          <w:p w14:paraId="45DFF4FA" w14:textId="77777777" w:rsidR="00F71CC6" w:rsidRPr="009508A1" w:rsidRDefault="00AB307F" w:rsidP="00F71CC6">
            <w:pPr>
              <w:pStyle w:val="Rubrik4utannumrering"/>
              <w:rPr>
                <w:i/>
                <w:iCs/>
              </w:rPr>
            </w:pPr>
            <w:r w:rsidRPr="009508A1">
              <w:rPr>
                <w:i/>
                <w:iCs/>
              </w:rPr>
              <w:t>Ord och uttryck</w:t>
            </w:r>
          </w:p>
        </w:tc>
      </w:tr>
    </w:tbl>
    <w:p w14:paraId="36784FD9"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AC31B84" w14:textId="77777777" w:rsidTr="00F71CC6">
        <w:tc>
          <w:tcPr>
            <w:tcW w:w="2500" w:type="pct"/>
            <w:shd w:val="clear" w:color="auto" w:fill="auto"/>
            <w:tcMar>
              <w:left w:w="0" w:type="dxa"/>
            </w:tcMar>
          </w:tcPr>
          <w:p w14:paraId="409C133F" w14:textId="77777777" w:rsidR="00F71CC6" w:rsidRDefault="00F71CC6" w:rsidP="00F71CC6">
            <w:pPr>
              <w:pStyle w:val="Brdtextmedindrag"/>
            </w:pPr>
          </w:p>
        </w:tc>
        <w:tc>
          <w:tcPr>
            <w:tcW w:w="2500" w:type="pct"/>
            <w:shd w:val="clear" w:color="auto" w:fill="auto"/>
            <w:tcMar>
              <w:right w:w="0" w:type="dxa"/>
            </w:tcMar>
          </w:tcPr>
          <w:p w14:paraId="3E9B2271" w14:textId="77777777" w:rsidR="00F71CC6" w:rsidRDefault="00AB307F" w:rsidP="00F71CC6">
            <w:pPr>
              <w:pStyle w:val="Brdtext"/>
              <w:rPr>
                <w:i/>
              </w:rPr>
            </w:pPr>
            <w:r>
              <w:rPr>
                <w:i/>
              </w:rPr>
              <w:t xml:space="preserve">1 b </w:t>
            </w:r>
            <w:r w:rsidRPr="00574282">
              <w:rPr>
                <w:i/>
              </w:rPr>
              <w:t>§</w:t>
            </w:r>
          </w:p>
          <w:p w14:paraId="6085189F" w14:textId="77777777" w:rsidR="00F71CC6" w:rsidRPr="000F766A" w:rsidRDefault="00AB307F" w:rsidP="00F71CC6">
            <w:pPr>
              <w:pStyle w:val="Brdtextmedindrag"/>
              <w:rPr>
                <w:i/>
              </w:rPr>
            </w:pPr>
            <w:r w:rsidRPr="000F766A">
              <w:rPr>
                <w:i/>
              </w:rPr>
              <w:t>I denna lag betyder</w:t>
            </w:r>
          </w:p>
          <w:p w14:paraId="6D0E8837" w14:textId="77777777" w:rsidR="00F71CC6" w:rsidRPr="000F766A" w:rsidRDefault="00AB307F" w:rsidP="00F71CC6">
            <w:pPr>
              <w:pStyle w:val="Brdtextmedindrag"/>
              <w:rPr>
                <w:i/>
              </w:rPr>
            </w:pPr>
            <w:r w:rsidRPr="000F766A">
              <w:rPr>
                <w:i/>
              </w:rPr>
              <w:t>1. uttrycket offentlig kontroll</w:t>
            </w:r>
          </w:p>
          <w:p w14:paraId="618C9ADE" w14:textId="77777777" w:rsidR="00F71CC6" w:rsidRPr="000F766A" w:rsidRDefault="00AB307F" w:rsidP="00F71CC6">
            <w:pPr>
              <w:pStyle w:val="Brdtextmedindrag"/>
              <w:rPr>
                <w:i/>
              </w:rPr>
            </w:pPr>
            <w:r w:rsidRPr="000F766A">
              <w:rPr>
                <w:i/>
              </w:rPr>
              <w:t>a)</w:t>
            </w:r>
            <w:r>
              <w:rPr>
                <w:i/>
              </w:rPr>
              <w:t> </w:t>
            </w:r>
            <w:r w:rsidRPr="000F766A">
              <w:rPr>
                <w:i/>
              </w:rPr>
              <w:t xml:space="preserve">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w:t>
            </w:r>
            <w:r w:rsidRPr="0020476B">
              <w:rPr>
                <w:i/>
                <w:spacing w:val="-6"/>
              </w:rPr>
              <w:t>98/58/EG, 1999/74/EG, 2007/43/EG,</w:t>
            </w:r>
            <w:r w:rsidRPr="000F766A">
              <w:rPr>
                <w:i/>
              </w:rPr>
              <w:t xml:space="preserve"> 2008/119/EG och 2008/120/EG och om upphävande av Europa</w:t>
            </w:r>
            <w:r>
              <w:rPr>
                <w:i/>
              </w:rPr>
              <w:softHyphen/>
            </w:r>
            <w:r w:rsidRPr="000F766A">
              <w:rPr>
                <w:i/>
              </w:rPr>
              <w:t>parlamentets och rådets förord</w:t>
            </w:r>
            <w:r>
              <w:rPr>
                <w:i/>
              </w:rPr>
              <w:softHyphen/>
            </w:r>
            <w:r w:rsidRPr="000F766A">
              <w:rPr>
                <w:i/>
              </w:rPr>
              <w:t xml:space="preserve">ningar (EG) nr 854/2004 och (EG) nr 882/2004, rådets direktiv </w:t>
            </w:r>
            <w:r w:rsidRPr="0020476B">
              <w:rPr>
                <w:i/>
                <w:spacing w:val="2"/>
              </w:rPr>
              <w:t>89/608/EEG, 89/662/EEG</w:t>
            </w:r>
            <w:r w:rsidRPr="000F766A">
              <w:rPr>
                <w:i/>
              </w:rPr>
              <w:t xml:space="preserve">, </w:t>
            </w:r>
            <w:r w:rsidRPr="0020476B">
              <w:rPr>
                <w:i/>
                <w:spacing w:val="-6"/>
              </w:rPr>
              <w:t xml:space="preserve">90/425/EEG, 91/496/EEG, 96/23/EG, </w:t>
            </w:r>
            <w:r w:rsidRPr="000F766A">
              <w:rPr>
                <w:i/>
              </w:rPr>
              <w:t>96/93/EG och 97/78/EG samt rådets beslut 92/438/EEG</w:t>
            </w:r>
            <w:r>
              <w:rPr>
                <w:i/>
              </w:rPr>
              <w:t xml:space="preserve"> (förord</w:t>
            </w:r>
            <w:r>
              <w:rPr>
                <w:i/>
              </w:rPr>
              <w:softHyphen/>
              <w:t>ningen om offentlig kontroll)</w:t>
            </w:r>
            <w:r w:rsidRPr="000F766A">
              <w:rPr>
                <w:i/>
              </w:rPr>
              <w:t xml:space="preserve">, och </w:t>
            </w:r>
          </w:p>
          <w:p w14:paraId="6A1E1E46" w14:textId="77777777" w:rsidR="00F71CC6" w:rsidRPr="000F766A" w:rsidRDefault="00AB307F" w:rsidP="00F71CC6">
            <w:pPr>
              <w:pStyle w:val="Brdtextmedindrag"/>
              <w:rPr>
                <w:i/>
              </w:rPr>
            </w:pPr>
            <w:r w:rsidRPr="000F766A">
              <w:rPr>
                <w:i/>
              </w:rPr>
              <w:t>b)</w:t>
            </w:r>
            <w:r>
              <w:rPr>
                <w:i/>
              </w:rPr>
              <w:t> </w:t>
            </w:r>
            <w:r w:rsidRPr="000F766A">
              <w:rPr>
                <w:i/>
              </w:rPr>
              <w:t>kontroll i övrigt av att denna lag och föreskrifter som har meddelats med stöd av lagen följs,</w:t>
            </w:r>
          </w:p>
          <w:p w14:paraId="207C454A" w14:textId="77777777" w:rsidR="00F71CC6" w:rsidRPr="000F766A" w:rsidRDefault="00AB307F" w:rsidP="00F71CC6">
            <w:pPr>
              <w:pStyle w:val="Brdtextmedindrag"/>
              <w:rPr>
                <w:i/>
              </w:rPr>
            </w:pPr>
            <w:r w:rsidRPr="000F766A">
              <w:rPr>
                <w:i/>
              </w:rPr>
              <w:t>2.</w:t>
            </w:r>
            <w:r>
              <w:rPr>
                <w:i/>
              </w:rPr>
              <w:t> </w:t>
            </w:r>
            <w:r w:rsidRPr="000F766A">
              <w:rPr>
                <w:i/>
              </w:rPr>
              <w:t xml:space="preserve">uttrycket annan offentlig verksamhet </w:t>
            </w:r>
          </w:p>
          <w:p w14:paraId="5A7AE3E6" w14:textId="77777777" w:rsidR="00F71CC6" w:rsidRPr="000F766A" w:rsidRDefault="00AB307F" w:rsidP="00F71CC6">
            <w:pPr>
              <w:pStyle w:val="Brdtextmedindrag"/>
              <w:rPr>
                <w:i/>
              </w:rPr>
            </w:pPr>
            <w:r w:rsidRPr="000F766A">
              <w:rPr>
                <w:i/>
              </w:rPr>
              <w:t>a)</w:t>
            </w:r>
            <w:r>
              <w:rPr>
                <w:i/>
              </w:rPr>
              <w:t> </w:t>
            </w:r>
            <w:r w:rsidRPr="000F766A">
              <w:rPr>
                <w:i/>
              </w:rPr>
              <w:t>annan offentlig verksamhet enligt förordning (EU) 2017/625, och</w:t>
            </w:r>
          </w:p>
          <w:p w14:paraId="3785DB5A" w14:textId="77777777" w:rsidR="00F71CC6" w:rsidRPr="000F766A" w:rsidRDefault="00AB307F" w:rsidP="00F71CC6">
            <w:pPr>
              <w:pStyle w:val="Brdtextmedindrag"/>
              <w:rPr>
                <w:i/>
              </w:rPr>
            </w:pPr>
            <w:r w:rsidRPr="000F766A">
              <w:rPr>
                <w:i/>
              </w:rPr>
              <w:t>b)</w:t>
            </w:r>
            <w:r>
              <w:rPr>
                <w:i/>
              </w:rPr>
              <w:t> </w:t>
            </w:r>
            <w:r w:rsidRPr="000F766A">
              <w:rPr>
                <w:i/>
              </w:rPr>
              <w:t xml:space="preserve">sådan </w:t>
            </w:r>
            <w:r>
              <w:rPr>
                <w:i/>
              </w:rPr>
              <w:t xml:space="preserve">offentlig </w:t>
            </w:r>
            <w:r w:rsidRPr="000F766A">
              <w:rPr>
                <w:i/>
              </w:rPr>
              <w:t>verksamhet som i övrigt utförs med stöd</w:t>
            </w:r>
            <w:r>
              <w:rPr>
                <w:i/>
              </w:rPr>
              <w:t xml:space="preserve"> av</w:t>
            </w:r>
            <w:r w:rsidRPr="000F766A">
              <w:rPr>
                <w:i/>
              </w:rPr>
              <w:t xml:space="preserve"> lagen eller föreskrifter som har meddelats med stöd av lagen,</w:t>
            </w:r>
            <w:r>
              <w:rPr>
                <w:i/>
              </w:rPr>
              <w:t xml:space="preserve"> och</w:t>
            </w:r>
          </w:p>
          <w:p w14:paraId="253CDBA5" w14:textId="77777777" w:rsidR="00F71CC6" w:rsidRPr="00574282" w:rsidRDefault="00AB307F" w:rsidP="00F71CC6">
            <w:pPr>
              <w:pStyle w:val="Brdtextmedindrag"/>
              <w:rPr>
                <w:i/>
              </w:rPr>
            </w:pPr>
            <w:r w:rsidRPr="000F766A">
              <w:rPr>
                <w:i/>
              </w:rPr>
              <w:t>3.</w:t>
            </w:r>
            <w:r>
              <w:rPr>
                <w:i/>
              </w:rPr>
              <w:t> </w:t>
            </w:r>
            <w:r w:rsidRPr="000F766A">
              <w:rPr>
                <w:i/>
              </w:rPr>
              <w:t>uttrycket organ med delege</w:t>
            </w:r>
            <w:r>
              <w:rPr>
                <w:i/>
              </w:rPr>
              <w:softHyphen/>
            </w:r>
            <w:r w:rsidRPr="000F766A">
              <w:rPr>
                <w:i/>
              </w:rPr>
              <w:t>rade uppgifter samma sak som i förordning (EU) 2017/625.</w:t>
            </w:r>
          </w:p>
        </w:tc>
      </w:tr>
    </w:tbl>
    <w:p w14:paraId="1A0350E0"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6B09131" w14:textId="77777777" w:rsidTr="00F71CC6">
        <w:tc>
          <w:tcPr>
            <w:tcW w:w="2500" w:type="pct"/>
            <w:shd w:val="clear" w:color="auto" w:fill="auto"/>
            <w:tcMar>
              <w:left w:w="0" w:type="dxa"/>
            </w:tcMar>
          </w:tcPr>
          <w:p w14:paraId="0C426484" w14:textId="77777777" w:rsidR="00F71CC6" w:rsidRDefault="00F71CC6" w:rsidP="00F71CC6">
            <w:pPr>
              <w:pStyle w:val="Brdtextmedindrag"/>
            </w:pPr>
          </w:p>
        </w:tc>
        <w:tc>
          <w:tcPr>
            <w:tcW w:w="2500" w:type="pct"/>
            <w:shd w:val="clear" w:color="auto" w:fill="auto"/>
            <w:tcMar>
              <w:right w:w="0" w:type="dxa"/>
            </w:tcMar>
          </w:tcPr>
          <w:p w14:paraId="6A16C5D6" w14:textId="77777777" w:rsidR="00F71CC6" w:rsidRPr="00A358F7" w:rsidRDefault="00AB307F" w:rsidP="00F71CC6">
            <w:pPr>
              <w:pStyle w:val="Rubrik4utannumrering"/>
              <w:rPr>
                <w:i/>
                <w:iCs/>
              </w:rPr>
            </w:pPr>
            <w:r w:rsidRPr="00A358F7">
              <w:rPr>
                <w:i/>
                <w:iCs/>
              </w:rPr>
              <w:t>Tillämpning av förordning (EU) 2017/625</w:t>
            </w:r>
          </w:p>
        </w:tc>
      </w:tr>
    </w:tbl>
    <w:p w14:paraId="3EBEAE3D"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25C9637" w14:textId="77777777" w:rsidTr="00F71CC6">
        <w:tc>
          <w:tcPr>
            <w:tcW w:w="2500" w:type="pct"/>
            <w:shd w:val="clear" w:color="auto" w:fill="auto"/>
            <w:tcMar>
              <w:left w:w="0" w:type="dxa"/>
            </w:tcMar>
          </w:tcPr>
          <w:p w14:paraId="342F1ECC" w14:textId="77777777" w:rsidR="00F71CC6" w:rsidRDefault="00F71CC6" w:rsidP="00F71CC6">
            <w:pPr>
              <w:pStyle w:val="Brdtextmedindrag"/>
            </w:pPr>
          </w:p>
        </w:tc>
        <w:tc>
          <w:tcPr>
            <w:tcW w:w="2500" w:type="pct"/>
            <w:shd w:val="clear" w:color="auto" w:fill="auto"/>
            <w:tcMar>
              <w:right w:w="0" w:type="dxa"/>
            </w:tcMar>
          </w:tcPr>
          <w:p w14:paraId="0EBD3A46" w14:textId="77777777" w:rsidR="00F71CC6" w:rsidRDefault="00AB307F" w:rsidP="00F71CC6">
            <w:pPr>
              <w:pStyle w:val="Brdtext"/>
              <w:rPr>
                <w:i/>
              </w:rPr>
            </w:pPr>
            <w:r>
              <w:rPr>
                <w:i/>
              </w:rPr>
              <w:t xml:space="preserve">1 c </w:t>
            </w:r>
            <w:r w:rsidRPr="00574282">
              <w:rPr>
                <w:i/>
              </w:rPr>
              <w:t>§</w:t>
            </w:r>
          </w:p>
          <w:p w14:paraId="0C7151D2" w14:textId="77777777" w:rsidR="00F71CC6" w:rsidRPr="00574282" w:rsidRDefault="00AB307F" w:rsidP="00F71CC6">
            <w:pPr>
              <w:pStyle w:val="Brdtextmedindrag"/>
              <w:rPr>
                <w:i/>
              </w:rPr>
            </w:pPr>
            <w:r w:rsidRPr="0059187E">
              <w:rPr>
                <w:i/>
                <w:iCs/>
              </w:rPr>
              <w:t>Förordning (EU) 2017/625 ska tillämpas även i fråga om offentlig kontroll och annan offentlig verk</w:t>
            </w:r>
            <w:r>
              <w:rPr>
                <w:i/>
                <w:iCs/>
              </w:rPr>
              <w:softHyphen/>
            </w:r>
            <w:r w:rsidRPr="0059187E">
              <w:rPr>
                <w:i/>
                <w:iCs/>
              </w:rPr>
              <w:t>samhet som faller utanför förord</w:t>
            </w:r>
            <w:r>
              <w:rPr>
                <w:i/>
                <w:iCs/>
              </w:rPr>
              <w:softHyphen/>
            </w:r>
            <w:r w:rsidRPr="0059187E">
              <w:rPr>
                <w:i/>
                <w:iCs/>
              </w:rPr>
              <w:t>ningens tillämpningsområde</w:t>
            </w:r>
            <w:r>
              <w:t>.</w:t>
            </w:r>
          </w:p>
        </w:tc>
      </w:tr>
    </w:tbl>
    <w:p w14:paraId="64FBAD45"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887482B" w14:textId="77777777" w:rsidTr="00F71CC6">
        <w:tc>
          <w:tcPr>
            <w:tcW w:w="2500" w:type="pct"/>
            <w:shd w:val="clear" w:color="auto" w:fill="auto"/>
            <w:tcMar>
              <w:left w:w="0" w:type="dxa"/>
            </w:tcMar>
          </w:tcPr>
          <w:p w14:paraId="2633227C" w14:textId="77777777" w:rsidR="00F71CC6" w:rsidRDefault="00AB307F" w:rsidP="00F71CC6">
            <w:pPr>
              <w:pStyle w:val="Rubrik4utannumrering"/>
            </w:pPr>
            <w:r w:rsidRPr="00E076F8">
              <w:rPr>
                <w:i/>
                <w:iCs/>
              </w:rPr>
              <w:t>Kontrollmyndigheternas offentliga</w:t>
            </w:r>
            <w:r w:rsidRPr="00742BD3">
              <w:t xml:space="preserve"> </w:t>
            </w:r>
            <w:r w:rsidRPr="00B263B9">
              <w:t>kontroll</w:t>
            </w:r>
            <w:r>
              <w:rPr>
                <w:rStyle w:val="Fotnotsreferens"/>
              </w:rPr>
              <w:footnoteReference w:id="127"/>
            </w:r>
          </w:p>
        </w:tc>
        <w:tc>
          <w:tcPr>
            <w:tcW w:w="2500" w:type="pct"/>
            <w:shd w:val="clear" w:color="auto" w:fill="auto"/>
            <w:tcMar>
              <w:right w:w="0" w:type="dxa"/>
            </w:tcMar>
          </w:tcPr>
          <w:p w14:paraId="12BEB08A" w14:textId="77777777" w:rsidR="00F71CC6" w:rsidRDefault="00AB307F" w:rsidP="00F71CC6">
            <w:pPr>
              <w:pStyle w:val="Rubrik4utannumrering"/>
            </w:pPr>
            <w:r w:rsidRPr="00E076F8">
              <w:rPr>
                <w:i/>
                <w:iCs/>
              </w:rPr>
              <w:t>Offentlig</w:t>
            </w:r>
            <w:r w:rsidRPr="00742BD3">
              <w:t xml:space="preserve"> </w:t>
            </w:r>
            <w:r w:rsidRPr="00B8647D">
              <w:t xml:space="preserve">kontroll </w:t>
            </w:r>
            <w:r w:rsidRPr="00E076F8">
              <w:rPr>
                <w:i/>
                <w:iCs/>
              </w:rPr>
              <w:t>och annan offentlig verksamhet</w:t>
            </w:r>
          </w:p>
        </w:tc>
      </w:tr>
    </w:tbl>
    <w:p w14:paraId="38E86FA4" w14:textId="77777777" w:rsidR="00F71CC6" w:rsidRDefault="00AB307F" w:rsidP="00F71CC6">
      <w:pPr>
        <w:pStyle w:val="Brdtext"/>
        <w:spacing w:before="230"/>
        <w:jc w:val="center"/>
      </w:pPr>
      <w:r>
        <w:t>8 §</w:t>
      </w:r>
      <w:r>
        <w:rPr>
          <w:rStyle w:val="Fotnotsreferens"/>
        </w:rPr>
        <w:footnoteReference w:id="12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6F9B291" w14:textId="77777777" w:rsidTr="00F71CC6">
        <w:tc>
          <w:tcPr>
            <w:tcW w:w="2500" w:type="pct"/>
            <w:shd w:val="clear" w:color="auto" w:fill="auto"/>
            <w:tcMar>
              <w:left w:w="0" w:type="dxa"/>
            </w:tcMar>
          </w:tcPr>
          <w:p w14:paraId="480FAE22" w14:textId="77777777" w:rsidR="00F71CC6" w:rsidRDefault="00AB307F" w:rsidP="00F71CC6">
            <w:pPr>
              <w:pStyle w:val="Brdtextmedindrag"/>
            </w:pPr>
            <w:r>
              <w:t xml:space="preserve">Offentlig kontroll </w:t>
            </w:r>
            <w:r>
              <w:rPr>
                <w:i/>
              </w:rPr>
              <w:t>av efterlevna</w:t>
            </w:r>
            <w:r>
              <w:rPr>
                <w:i/>
              </w:rPr>
              <w:softHyphen/>
              <w:t>den av denna lag, de föreskrifter och beslut som har meddelats med stöd av lagen, de EG-bestämmelser som kompletteras av lagen och de beslut som har meddelats med stöd av EG-bestämmelserna</w:t>
            </w:r>
            <w:r>
              <w:t xml:space="preserve"> utövas av Jordbruksverket och </w:t>
            </w:r>
            <w:r>
              <w:rPr>
                <w:i/>
              </w:rPr>
              <w:t xml:space="preserve">länsstyrelsen </w:t>
            </w:r>
            <w:r w:rsidRPr="006E7110">
              <w:rPr>
                <w:i/>
              </w:rPr>
              <w:t>i enlighet med vad regeringen be</w:t>
            </w:r>
            <w:r>
              <w:rPr>
                <w:i/>
              </w:rPr>
              <w:softHyphen/>
            </w:r>
            <w:r w:rsidRPr="006E7110">
              <w:rPr>
                <w:i/>
              </w:rPr>
              <w:t>stämmer</w:t>
            </w:r>
            <w:r w:rsidRPr="000E5615">
              <w:rPr>
                <w:iCs/>
              </w:rPr>
              <w:t>.</w:t>
            </w:r>
          </w:p>
        </w:tc>
        <w:tc>
          <w:tcPr>
            <w:tcW w:w="2500" w:type="pct"/>
            <w:shd w:val="clear" w:color="auto" w:fill="auto"/>
            <w:tcMar>
              <w:right w:w="0" w:type="dxa"/>
            </w:tcMar>
          </w:tcPr>
          <w:p w14:paraId="1C983A1A" w14:textId="77777777" w:rsidR="00F71CC6" w:rsidRDefault="00AB307F" w:rsidP="00F71CC6">
            <w:pPr>
              <w:pStyle w:val="Brdtextmedindrag"/>
            </w:pPr>
            <w:r>
              <w:t>Offentlig kontroll utövas av Jord</w:t>
            </w:r>
            <w:r>
              <w:softHyphen/>
              <w:t xml:space="preserve">bruksverket och </w:t>
            </w:r>
            <w:r>
              <w:rPr>
                <w:i/>
              </w:rPr>
              <w:t xml:space="preserve">länsstyrelserna </w:t>
            </w:r>
            <w:r w:rsidRPr="00BD317B">
              <w:rPr>
                <w:i/>
                <w:spacing w:val="-4"/>
              </w:rPr>
              <w:t>(kontrollmyndigheterna)</w:t>
            </w:r>
            <w:r w:rsidRPr="00BD317B">
              <w:rPr>
                <w:spacing w:val="-4"/>
              </w:rPr>
              <w:t xml:space="preserve"> </w:t>
            </w:r>
            <w:r w:rsidRPr="00BD317B">
              <w:rPr>
                <w:i/>
                <w:spacing w:val="-4"/>
              </w:rPr>
              <w:t>enligt</w:t>
            </w:r>
            <w:r w:rsidRPr="007B7311">
              <w:rPr>
                <w:i/>
              </w:rPr>
              <w:t xml:space="preserve"> före</w:t>
            </w:r>
            <w:r>
              <w:rPr>
                <w:i/>
              </w:rPr>
              <w:softHyphen/>
            </w:r>
            <w:r w:rsidRPr="007B7311">
              <w:rPr>
                <w:i/>
              </w:rPr>
              <w:t>skrifter som regeringen meddelar</w:t>
            </w:r>
            <w:r>
              <w:rPr>
                <w:i/>
              </w:rPr>
              <w:t>.</w:t>
            </w:r>
          </w:p>
        </w:tc>
      </w:tr>
      <w:tr w:rsidR="00F71CC6" w14:paraId="1781E6E5" w14:textId="77777777" w:rsidTr="00F71CC6">
        <w:tblPrEx>
          <w:tblLook w:val="0600" w:firstRow="0" w:lastRow="0" w:firstColumn="0" w:lastColumn="0" w:noHBand="1" w:noVBand="1"/>
        </w:tblPrEx>
        <w:tc>
          <w:tcPr>
            <w:tcW w:w="2500" w:type="pct"/>
            <w:shd w:val="clear" w:color="auto" w:fill="auto"/>
            <w:tcMar>
              <w:left w:w="0" w:type="dxa"/>
            </w:tcMar>
          </w:tcPr>
          <w:p w14:paraId="04442438" w14:textId="77777777" w:rsidR="00F71CC6" w:rsidRDefault="00AB307F" w:rsidP="00F71CC6">
            <w:pPr>
              <w:pStyle w:val="Brdtextmedindrag"/>
            </w:pPr>
            <w:r>
              <w:t xml:space="preserve">Offentlig kontroll av </w:t>
            </w:r>
            <w:r>
              <w:rPr>
                <w:i/>
              </w:rPr>
              <w:t>efterlevna</w:t>
            </w:r>
            <w:r>
              <w:rPr>
                <w:i/>
              </w:rPr>
              <w:softHyphen/>
              <w:t xml:space="preserve">den av beslut i enskilda fall </w:t>
            </w:r>
            <w:r>
              <w:t>enligt 4 eller 5 § får också utövas av en veterinär som utses av Jord</w:t>
            </w:r>
            <w:r>
              <w:softHyphen/>
              <w:t>bruks</w:t>
            </w:r>
            <w:r>
              <w:softHyphen/>
              <w:t>verket eller länsstyrelsen.</w:t>
            </w:r>
          </w:p>
        </w:tc>
        <w:tc>
          <w:tcPr>
            <w:tcW w:w="2500" w:type="pct"/>
            <w:shd w:val="clear" w:color="auto" w:fill="auto"/>
            <w:tcMar>
              <w:right w:w="0" w:type="dxa"/>
            </w:tcMar>
          </w:tcPr>
          <w:p w14:paraId="452E2D05" w14:textId="77777777" w:rsidR="00F71CC6" w:rsidRDefault="00AB307F" w:rsidP="00F71CC6">
            <w:pPr>
              <w:pStyle w:val="Brdtextmedindrag"/>
            </w:pPr>
            <w:r>
              <w:t xml:space="preserve">Offentlig kontroll av </w:t>
            </w:r>
            <w:r>
              <w:rPr>
                <w:i/>
              </w:rPr>
              <w:t xml:space="preserve">att beslut i det enskilda fallet </w:t>
            </w:r>
            <w:r>
              <w:t>enligt 4 eller 5 §</w:t>
            </w:r>
            <w:r>
              <w:rPr>
                <w:i/>
              </w:rPr>
              <w:t xml:space="preserve"> följs </w:t>
            </w:r>
            <w:r>
              <w:t>får också utövas av en veteri</w:t>
            </w:r>
            <w:r>
              <w:softHyphen/>
              <w:t>när som utses av Jordbruksverket eller länsstyrelsen.</w:t>
            </w:r>
          </w:p>
        </w:tc>
      </w:tr>
      <w:tr w:rsidR="00F71CC6" w14:paraId="2BF5090C" w14:textId="77777777" w:rsidTr="00F71CC6">
        <w:tblPrEx>
          <w:tblLook w:val="0600" w:firstRow="0" w:lastRow="0" w:firstColumn="0" w:lastColumn="0" w:noHBand="1" w:noVBand="1"/>
        </w:tblPrEx>
        <w:tc>
          <w:tcPr>
            <w:tcW w:w="2500" w:type="pct"/>
            <w:shd w:val="clear" w:color="auto" w:fill="auto"/>
            <w:tcMar>
              <w:left w:w="0" w:type="dxa"/>
            </w:tcMar>
          </w:tcPr>
          <w:p w14:paraId="6D839D01" w14:textId="77777777" w:rsidR="00F71CC6" w:rsidRDefault="00F71CC6" w:rsidP="00F71CC6">
            <w:pPr>
              <w:pStyle w:val="Brdtextmedindrag"/>
            </w:pPr>
          </w:p>
        </w:tc>
        <w:tc>
          <w:tcPr>
            <w:tcW w:w="2500" w:type="pct"/>
            <w:shd w:val="clear" w:color="auto" w:fill="auto"/>
            <w:tcMar>
              <w:right w:w="0" w:type="dxa"/>
            </w:tcMar>
          </w:tcPr>
          <w:p w14:paraId="6D2B29F2" w14:textId="77777777" w:rsidR="00F71CC6" w:rsidRDefault="00AB307F" w:rsidP="00F71CC6">
            <w:pPr>
              <w:pStyle w:val="Brdtextmedindrag"/>
            </w:pPr>
            <w:r>
              <w:rPr>
                <w:i/>
              </w:rPr>
              <w:t>Annan offentlig verksamhet ut</w:t>
            </w:r>
            <w:r>
              <w:rPr>
                <w:i/>
              </w:rPr>
              <w:softHyphen/>
              <w:t>förs av kontrollmyndigheterna och andra statliga myndigheter enligt vad som anges i denna lag och i föreskrifter som regeringen med</w:t>
            </w:r>
            <w:r>
              <w:rPr>
                <w:i/>
              </w:rPr>
              <w:softHyphen/>
              <w:t>delar.</w:t>
            </w:r>
          </w:p>
        </w:tc>
      </w:tr>
    </w:tbl>
    <w:p w14:paraId="7268ECFE" w14:textId="77777777" w:rsidR="00F71CC6" w:rsidRDefault="00AB307F" w:rsidP="00F71CC6">
      <w:pPr>
        <w:pStyle w:val="Brdtext"/>
        <w:spacing w:before="230"/>
        <w:jc w:val="center"/>
      </w:pPr>
      <w:r>
        <w:t>8 a §</w:t>
      </w:r>
      <w:r>
        <w:rPr>
          <w:rStyle w:val="Fotnotsreferens"/>
        </w:rPr>
        <w:footnoteReference w:id="129"/>
      </w:r>
    </w:p>
    <w:p w14:paraId="3E58D219" w14:textId="77777777" w:rsidR="00F71CC6" w:rsidRPr="00256FF7" w:rsidRDefault="00AB307F" w:rsidP="00F71CC6">
      <w:pPr>
        <w:pStyle w:val="Brdtextmedindrag"/>
      </w:pPr>
      <w:r>
        <w:t>Jordbruksverket samordnar övriga kontrollmyndigheters verksamhet och lämnar råd och hjälp i denna verksamhet.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21EDD20" w14:textId="77777777" w:rsidTr="00F71CC6">
        <w:tc>
          <w:tcPr>
            <w:tcW w:w="2500" w:type="pct"/>
            <w:shd w:val="clear" w:color="auto" w:fill="auto"/>
            <w:tcMar>
              <w:left w:w="0" w:type="dxa"/>
            </w:tcMar>
          </w:tcPr>
          <w:p w14:paraId="7080CC71" w14:textId="77777777" w:rsidR="00F71CC6" w:rsidRDefault="00AB307F" w:rsidP="00F71CC6">
            <w:pPr>
              <w:pStyle w:val="Brdtextmedindrag"/>
            </w:pPr>
            <w:r>
              <w:t xml:space="preserve">Den myndighet som utövar offentlig kontroll </w:t>
            </w:r>
            <w:r>
              <w:rPr>
                <w:i/>
              </w:rPr>
              <w:t>skall</w:t>
            </w:r>
            <w:r>
              <w:t xml:space="preserve"> genom råd</w:t>
            </w:r>
            <w:r>
              <w:softHyphen/>
              <w:t xml:space="preserve">givning, information och på annat sätt underlätta för den enskilde att fullgöra sina skyldigheter enligt lagen, de föreskrifter och beslut som har meddelats med stöd av lagen, de </w:t>
            </w:r>
            <w:r>
              <w:rPr>
                <w:i/>
              </w:rPr>
              <w:t>EG-bestämmelser</w:t>
            </w:r>
            <w:r>
              <w:t xml:space="preserve"> som </w:t>
            </w:r>
            <w:r w:rsidRPr="00D84053">
              <w:rPr>
                <w:i/>
              </w:rPr>
              <w:t>komplet</w:t>
            </w:r>
            <w:r w:rsidRPr="00D84053">
              <w:rPr>
                <w:i/>
              </w:rPr>
              <w:softHyphen/>
              <w:t>teras av</w:t>
            </w:r>
            <w:r>
              <w:t xml:space="preserve"> lagen och de beslut som har meddelats med stöd av </w:t>
            </w:r>
            <w:r>
              <w:rPr>
                <w:i/>
              </w:rPr>
              <w:t>EG-bestämmelserna.</w:t>
            </w:r>
          </w:p>
        </w:tc>
        <w:tc>
          <w:tcPr>
            <w:tcW w:w="2500" w:type="pct"/>
            <w:shd w:val="clear" w:color="auto" w:fill="auto"/>
            <w:tcMar>
              <w:right w:w="0" w:type="dxa"/>
            </w:tcMar>
          </w:tcPr>
          <w:p w14:paraId="182FF035" w14:textId="77777777" w:rsidR="00F71CC6" w:rsidRDefault="00AB307F" w:rsidP="00F71CC6">
            <w:pPr>
              <w:pStyle w:val="Brdtextmedindrag"/>
            </w:pPr>
            <w:r>
              <w:t xml:space="preserve">Den myndighet som utövar offentlig kontroll </w:t>
            </w:r>
            <w:r>
              <w:rPr>
                <w:i/>
              </w:rPr>
              <w:t>ska</w:t>
            </w:r>
            <w:r>
              <w:t xml:space="preserve"> genom råd</w:t>
            </w:r>
            <w:r>
              <w:softHyphen/>
              <w:t xml:space="preserve">givning, information och på annat sätt underlätta för den enskilde att fullgöra sina skyldigheter enligt lagen, de föreskrifter och beslut som har meddelats med stöd av lagen, de </w:t>
            </w:r>
            <w:r>
              <w:rPr>
                <w:i/>
              </w:rPr>
              <w:t>EU-bestämmelser</w:t>
            </w:r>
            <w:r>
              <w:t xml:space="preserve"> som lagen </w:t>
            </w:r>
            <w:r w:rsidRPr="00D84053">
              <w:rPr>
                <w:i/>
              </w:rPr>
              <w:t>kompletterar</w:t>
            </w:r>
            <w:r>
              <w:t xml:space="preserve"> och de beslut som har meddelats med stöd av </w:t>
            </w:r>
            <w:r>
              <w:rPr>
                <w:i/>
              </w:rPr>
              <w:t>EU-bestämmelserna.</w:t>
            </w:r>
          </w:p>
        </w:tc>
      </w:tr>
    </w:tbl>
    <w:p w14:paraId="7515CD1E"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9C7E9FE" w14:textId="77777777" w:rsidTr="00F71CC6">
        <w:tc>
          <w:tcPr>
            <w:tcW w:w="2500" w:type="pct"/>
            <w:shd w:val="clear" w:color="auto" w:fill="auto"/>
            <w:tcMar>
              <w:left w:w="0" w:type="dxa"/>
            </w:tcMar>
          </w:tcPr>
          <w:p w14:paraId="606AF674" w14:textId="77777777" w:rsidR="00F71CC6" w:rsidRDefault="00F71CC6" w:rsidP="00F71CC6">
            <w:pPr>
              <w:pStyle w:val="Brdtextmedindrag"/>
            </w:pPr>
          </w:p>
        </w:tc>
        <w:tc>
          <w:tcPr>
            <w:tcW w:w="2500" w:type="pct"/>
            <w:shd w:val="clear" w:color="auto" w:fill="auto"/>
            <w:tcMar>
              <w:right w:w="0" w:type="dxa"/>
            </w:tcMar>
          </w:tcPr>
          <w:p w14:paraId="027DA8F8" w14:textId="77777777" w:rsidR="00F71CC6" w:rsidRPr="008D762D" w:rsidRDefault="00AB307F" w:rsidP="00F71CC6">
            <w:pPr>
              <w:pStyle w:val="Rubrik4utannumrering"/>
              <w:rPr>
                <w:i/>
                <w:iCs/>
              </w:rPr>
            </w:pPr>
            <w:r w:rsidRPr="008D762D">
              <w:rPr>
                <w:i/>
                <w:iCs/>
              </w:rPr>
              <w:t>Delegering av vissa uppgifter</w:t>
            </w:r>
          </w:p>
        </w:tc>
      </w:tr>
    </w:tbl>
    <w:p w14:paraId="75687C15"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59AB8CB" w14:textId="77777777" w:rsidTr="00F71CC6">
        <w:tc>
          <w:tcPr>
            <w:tcW w:w="2500" w:type="pct"/>
            <w:shd w:val="clear" w:color="auto" w:fill="auto"/>
            <w:tcMar>
              <w:left w:w="0" w:type="dxa"/>
            </w:tcMar>
          </w:tcPr>
          <w:p w14:paraId="446D150F" w14:textId="77777777" w:rsidR="00F71CC6" w:rsidRDefault="00F71CC6" w:rsidP="00F71CC6">
            <w:pPr>
              <w:pStyle w:val="Brdtextmedindrag"/>
            </w:pPr>
          </w:p>
        </w:tc>
        <w:tc>
          <w:tcPr>
            <w:tcW w:w="2500" w:type="pct"/>
            <w:shd w:val="clear" w:color="auto" w:fill="auto"/>
            <w:tcMar>
              <w:right w:w="0" w:type="dxa"/>
            </w:tcMar>
          </w:tcPr>
          <w:p w14:paraId="27CDBBCA" w14:textId="77777777" w:rsidR="00F71CC6" w:rsidRDefault="00AB307F" w:rsidP="00F71CC6">
            <w:pPr>
              <w:pStyle w:val="Brdtext"/>
              <w:rPr>
                <w:i/>
              </w:rPr>
            </w:pPr>
            <w:r>
              <w:rPr>
                <w:i/>
              </w:rPr>
              <w:t xml:space="preserve">8 b </w:t>
            </w:r>
            <w:r w:rsidRPr="00574282">
              <w:rPr>
                <w:i/>
              </w:rPr>
              <w:t>§</w:t>
            </w:r>
          </w:p>
          <w:p w14:paraId="1AA9F7F9" w14:textId="77777777" w:rsidR="00F71CC6" w:rsidRPr="00574282" w:rsidRDefault="00AB307F" w:rsidP="00F71CC6">
            <w:pPr>
              <w:pStyle w:val="Brdtextmedindrag"/>
              <w:rPr>
                <w:i/>
              </w:rPr>
            </w:pPr>
            <w:r w:rsidRPr="006753A1">
              <w:rPr>
                <w:i/>
                <w:iCs/>
              </w:rPr>
              <w:t>I förordning (EU) 2017/625 finns bestämmelser om att vissa uppgifter som ingår i den offentliga kontrollen och vissa uppgifter i samband med annan offentlig verksamhet får delegeras till ett organ eller till en fysisk person.</w:t>
            </w:r>
          </w:p>
        </w:tc>
      </w:tr>
    </w:tbl>
    <w:p w14:paraId="1BAFF31A"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4575C90" w14:textId="77777777" w:rsidTr="00F71CC6">
        <w:tc>
          <w:tcPr>
            <w:tcW w:w="2500" w:type="pct"/>
            <w:shd w:val="clear" w:color="auto" w:fill="auto"/>
            <w:tcMar>
              <w:left w:w="0" w:type="dxa"/>
            </w:tcMar>
          </w:tcPr>
          <w:p w14:paraId="480DFE7E" w14:textId="77777777" w:rsidR="00F71CC6" w:rsidRDefault="00F71CC6" w:rsidP="00F71CC6">
            <w:pPr>
              <w:pStyle w:val="Brdtextmedindrag"/>
            </w:pPr>
          </w:p>
        </w:tc>
        <w:tc>
          <w:tcPr>
            <w:tcW w:w="2500" w:type="pct"/>
            <w:shd w:val="clear" w:color="auto" w:fill="auto"/>
            <w:tcMar>
              <w:right w:w="0" w:type="dxa"/>
            </w:tcMar>
          </w:tcPr>
          <w:p w14:paraId="5BE8FDA4" w14:textId="77777777" w:rsidR="00F71CC6" w:rsidRPr="009B5F31" w:rsidRDefault="00AB307F" w:rsidP="00F71CC6">
            <w:pPr>
              <w:pStyle w:val="Rubrik4utannumrering"/>
              <w:rPr>
                <w:i/>
                <w:iCs/>
              </w:rPr>
            </w:pPr>
            <w:r w:rsidRPr="009B5F31">
              <w:rPr>
                <w:i/>
                <w:iCs/>
              </w:rPr>
              <w:t>Förvaltningslagens tillämpning</w:t>
            </w:r>
          </w:p>
        </w:tc>
      </w:tr>
    </w:tbl>
    <w:p w14:paraId="7686CDEF"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594891D" w14:textId="77777777" w:rsidTr="00F71CC6">
        <w:tc>
          <w:tcPr>
            <w:tcW w:w="2500" w:type="pct"/>
            <w:shd w:val="clear" w:color="auto" w:fill="auto"/>
            <w:tcMar>
              <w:left w:w="0" w:type="dxa"/>
            </w:tcMar>
          </w:tcPr>
          <w:p w14:paraId="2C9750EC" w14:textId="77777777" w:rsidR="00F71CC6" w:rsidRDefault="00F71CC6" w:rsidP="00F71CC6">
            <w:pPr>
              <w:pStyle w:val="Brdtextmedindrag"/>
            </w:pPr>
          </w:p>
        </w:tc>
        <w:tc>
          <w:tcPr>
            <w:tcW w:w="2500" w:type="pct"/>
            <w:shd w:val="clear" w:color="auto" w:fill="auto"/>
            <w:tcMar>
              <w:right w:w="0" w:type="dxa"/>
            </w:tcMar>
          </w:tcPr>
          <w:p w14:paraId="44083464" w14:textId="77777777" w:rsidR="00F71CC6" w:rsidRDefault="00AB307F" w:rsidP="00F71CC6">
            <w:pPr>
              <w:pStyle w:val="Brdtext"/>
              <w:rPr>
                <w:i/>
              </w:rPr>
            </w:pPr>
            <w:r>
              <w:rPr>
                <w:i/>
              </w:rPr>
              <w:t xml:space="preserve">8 c </w:t>
            </w:r>
            <w:r w:rsidRPr="00574282">
              <w:rPr>
                <w:i/>
              </w:rPr>
              <w:t>§</w:t>
            </w:r>
          </w:p>
          <w:p w14:paraId="09CEC52F" w14:textId="77777777" w:rsidR="00F71CC6" w:rsidRDefault="00AB307F" w:rsidP="00F71CC6">
            <w:pPr>
              <w:pStyle w:val="Brdtextmedindrag"/>
              <w:rPr>
                <w:i/>
              </w:rPr>
            </w:pPr>
            <w:r>
              <w:rPr>
                <w:i/>
              </w:rPr>
              <w:t>Vid offentlig kontroll eller annan offentlig verksamhet som utförs av ett organ med delegerade uppgifter eller av en fysisk person som har delegerats vissa uppgifter ska följande bestämmelser i förvalt</w:t>
            </w:r>
            <w:r>
              <w:rPr>
                <w:i/>
              </w:rPr>
              <w:softHyphen/>
              <w:t>ningslagen (2017:900) tillämpas:</w:t>
            </w:r>
          </w:p>
          <w:p w14:paraId="5C6F6248" w14:textId="77777777" w:rsidR="00F71CC6" w:rsidRDefault="00AB307F" w:rsidP="00F71CC6">
            <w:pPr>
              <w:pStyle w:val="Brdtextmedindrag"/>
              <w:rPr>
                <w:i/>
              </w:rPr>
            </w:pPr>
            <w:r>
              <w:rPr>
                <w:i/>
              </w:rPr>
              <w:t>– 5 § om legalitet, objektivitet och proportionalitet,</w:t>
            </w:r>
          </w:p>
          <w:p w14:paraId="381A4590" w14:textId="77777777" w:rsidR="00F71CC6" w:rsidRDefault="00AB307F" w:rsidP="00F71CC6">
            <w:pPr>
              <w:pStyle w:val="Brdtextmedindrag"/>
              <w:rPr>
                <w:i/>
              </w:rPr>
            </w:pPr>
            <w:r>
              <w:rPr>
                <w:i/>
              </w:rPr>
              <w:t>–</w:t>
            </w:r>
            <w:r>
              <w:rPr>
                <w:i/>
                <w:iCs/>
              </w:rPr>
              <w:t> </w:t>
            </w:r>
            <w:r>
              <w:rPr>
                <w:i/>
              </w:rPr>
              <w:t>10 § om partsinsyn,</w:t>
            </w:r>
          </w:p>
          <w:p w14:paraId="62EB843F" w14:textId="77777777" w:rsidR="00F71CC6" w:rsidRDefault="00AB307F" w:rsidP="00F71CC6">
            <w:pPr>
              <w:pStyle w:val="Brdtextmedindrag"/>
              <w:rPr>
                <w:i/>
              </w:rPr>
            </w:pPr>
            <w:r>
              <w:rPr>
                <w:i/>
              </w:rPr>
              <w:t>–</w:t>
            </w:r>
            <w:r>
              <w:rPr>
                <w:i/>
                <w:iCs/>
              </w:rPr>
              <w:t> </w:t>
            </w:r>
            <w:r>
              <w:rPr>
                <w:i/>
              </w:rPr>
              <w:t>16–18 §§ om jäv,</w:t>
            </w:r>
          </w:p>
          <w:p w14:paraId="003D440D" w14:textId="77777777" w:rsidR="00F71CC6" w:rsidRDefault="00AB307F" w:rsidP="00F71CC6">
            <w:pPr>
              <w:pStyle w:val="Brdtextmedindrag"/>
              <w:rPr>
                <w:i/>
              </w:rPr>
            </w:pPr>
            <w:r>
              <w:rPr>
                <w:i/>
              </w:rPr>
              <w:t>–</w:t>
            </w:r>
            <w:r>
              <w:rPr>
                <w:i/>
                <w:iCs/>
              </w:rPr>
              <w:t> </w:t>
            </w:r>
            <w:r>
              <w:rPr>
                <w:i/>
              </w:rPr>
              <w:t>23 § om utredningsansvaret,</w:t>
            </w:r>
          </w:p>
          <w:p w14:paraId="49684E0F" w14:textId="77777777" w:rsidR="00F71CC6" w:rsidRDefault="00AB307F" w:rsidP="00F71CC6">
            <w:pPr>
              <w:pStyle w:val="Brdtextmedindrag"/>
              <w:rPr>
                <w:i/>
              </w:rPr>
            </w:pPr>
            <w:r>
              <w:rPr>
                <w:i/>
              </w:rPr>
              <w:t>–</w:t>
            </w:r>
            <w:r>
              <w:rPr>
                <w:i/>
                <w:iCs/>
              </w:rPr>
              <w:t> </w:t>
            </w:r>
            <w:r>
              <w:rPr>
                <w:i/>
              </w:rPr>
              <w:t>24 § om när man får lämna uppgifter muntligt,</w:t>
            </w:r>
          </w:p>
          <w:p w14:paraId="41877D27" w14:textId="77777777" w:rsidR="00F71CC6" w:rsidRDefault="00AB307F" w:rsidP="00F71CC6">
            <w:pPr>
              <w:pStyle w:val="Brdtextmedindrag"/>
              <w:rPr>
                <w:i/>
              </w:rPr>
            </w:pPr>
            <w:r>
              <w:rPr>
                <w:i/>
              </w:rPr>
              <w:t>–</w:t>
            </w:r>
            <w:r>
              <w:rPr>
                <w:i/>
                <w:iCs/>
              </w:rPr>
              <w:t> </w:t>
            </w:r>
            <w:r>
              <w:rPr>
                <w:i/>
              </w:rPr>
              <w:t>25 § om kommunikation,</w:t>
            </w:r>
          </w:p>
          <w:p w14:paraId="05D91205" w14:textId="77777777" w:rsidR="00F71CC6" w:rsidRDefault="00AB307F" w:rsidP="00F71CC6">
            <w:pPr>
              <w:pStyle w:val="Brdtextmedindrag"/>
              <w:rPr>
                <w:i/>
              </w:rPr>
            </w:pPr>
            <w:r>
              <w:rPr>
                <w:i/>
              </w:rPr>
              <w:t>–</w:t>
            </w:r>
            <w:r>
              <w:rPr>
                <w:i/>
                <w:iCs/>
              </w:rPr>
              <w:t> </w:t>
            </w:r>
            <w:r>
              <w:rPr>
                <w:i/>
              </w:rPr>
              <w:t>27 § om dokumentation av upp</w:t>
            </w:r>
            <w:r>
              <w:rPr>
                <w:i/>
              </w:rPr>
              <w:softHyphen/>
              <w:t>gifter,</w:t>
            </w:r>
          </w:p>
          <w:p w14:paraId="7394FCEA" w14:textId="77777777" w:rsidR="00F71CC6" w:rsidRDefault="00AB307F" w:rsidP="00F71CC6">
            <w:pPr>
              <w:pStyle w:val="Brdtextmedindrag"/>
              <w:rPr>
                <w:i/>
              </w:rPr>
            </w:pPr>
            <w:r>
              <w:rPr>
                <w:i/>
              </w:rPr>
              <w:t>–</w:t>
            </w:r>
            <w:r>
              <w:rPr>
                <w:i/>
                <w:iCs/>
              </w:rPr>
              <w:t> </w:t>
            </w:r>
            <w:r>
              <w:rPr>
                <w:i/>
              </w:rPr>
              <w:t>31 § om dokumentation av be</w:t>
            </w:r>
            <w:r>
              <w:rPr>
                <w:i/>
              </w:rPr>
              <w:softHyphen/>
              <w:t>slut,</w:t>
            </w:r>
          </w:p>
          <w:p w14:paraId="35B79891" w14:textId="77777777" w:rsidR="00F71CC6" w:rsidRDefault="00AB307F" w:rsidP="00F71CC6">
            <w:pPr>
              <w:pStyle w:val="Brdtextmedindrag"/>
              <w:rPr>
                <w:i/>
              </w:rPr>
            </w:pPr>
            <w:r>
              <w:rPr>
                <w:i/>
              </w:rPr>
              <w:t>–</w:t>
            </w:r>
            <w:r>
              <w:rPr>
                <w:i/>
                <w:iCs/>
              </w:rPr>
              <w:t> </w:t>
            </w:r>
            <w:r>
              <w:rPr>
                <w:i/>
              </w:rPr>
              <w:t>32 § om motivering av beslut,</w:t>
            </w:r>
          </w:p>
          <w:p w14:paraId="5F64BA61" w14:textId="77777777" w:rsidR="00F71CC6" w:rsidRDefault="00AB307F" w:rsidP="00F71CC6">
            <w:pPr>
              <w:pStyle w:val="Brdtextmedindrag"/>
              <w:rPr>
                <w:i/>
              </w:rPr>
            </w:pPr>
            <w:r>
              <w:rPr>
                <w:i/>
              </w:rPr>
              <w:t>–</w:t>
            </w:r>
            <w:r>
              <w:rPr>
                <w:i/>
                <w:iCs/>
              </w:rPr>
              <w:t> </w:t>
            </w:r>
            <w:r>
              <w:rPr>
                <w:i/>
              </w:rPr>
              <w:t>33 och 34 §§ om underrättelse om innehållet i beslut och hur ett överklagande går till,</w:t>
            </w:r>
          </w:p>
          <w:p w14:paraId="364F14EC" w14:textId="77777777" w:rsidR="00F71CC6" w:rsidRDefault="00AB307F" w:rsidP="00F71CC6">
            <w:pPr>
              <w:pStyle w:val="Brdtextmedindrag"/>
              <w:rPr>
                <w:i/>
              </w:rPr>
            </w:pPr>
            <w:r>
              <w:rPr>
                <w:i/>
              </w:rPr>
              <w:t>– 36 § om rättelse av skrivfel och liknande, och</w:t>
            </w:r>
          </w:p>
          <w:p w14:paraId="12E27AFA" w14:textId="77777777"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Pr>
                <w:i/>
              </w:rPr>
              <w:t>.</w:t>
            </w:r>
          </w:p>
        </w:tc>
      </w:tr>
    </w:tbl>
    <w:p w14:paraId="7E5CCB2A"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98038D8" w14:textId="77777777" w:rsidTr="00F71CC6">
        <w:tc>
          <w:tcPr>
            <w:tcW w:w="2500" w:type="pct"/>
            <w:shd w:val="clear" w:color="auto" w:fill="auto"/>
            <w:tcMar>
              <w:left w:w="0" w:type="dxa"/>
            </w:tcMar>
          </w:tcPr>
          <w:p w14:paraId="48EAFBD9" w14:textId="77777777" w:rsidR="00F71CC6" w:rsidRDefault="00F71CC6" w:rsidP="00F71CC6">
            <w:pPr>
              <w:pStyle w:val="Brdtextmedindrag"/>
            </w:pPr>
          </w:p>
        </w:tc>
        <w:tc>
          <w:tcPr>
            <w:tcW w:w="2500" w:type="pct"/>
            <w:shd w:val="clear" w:color="auto" w:fill="auto"/>
            <w:tcMar>
              <w:right w:w="0" w:type="dxa"/>
            </w:tcMar>
          </w:tcPr>
          <w:p w14:paraId="79CC9BC1" w14:textId="77777777" w:rsidR="00F71CC6" w:rsidRPr="001766E4" w:rsidRDefault="00AB307F" w:rsidP="00F71CC6">
            <w:pPr>
              <w:pStyle w:val="Rubrik4utannumrering"/>
              <w:rPr>
                <w:i/>
                <w:iCs/>
              </w:rPr>
            </w:pPr>
            <w:r w:rsidRPr="001766E4">
              <w:rPr>
                <w:i/>
                <w:iCs/>
              </w:rPr>
              <w:t>Tystnadsplikt</w:t>
            </w:r>
          </w:p>
        </w:tc>
      </w:tr>
    </w:tbl>
    <w:p w14:paraId="07118885"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9BF63E0" w14:textId="77777777" w:rsidTr="00F71CC6">
        <w:tc>
          <w:tcPr>
            <w:tcW w:w="2500" w:type="pct"/>
            <w:shd w:val="clear" w:color="auto" w:fill="auto"/>
            <w:tcMar>
              <w:left w:w="0" w:type="dxa"/>
            </w:tcMar>
          </w:tcPr>
          <w:p w14:paraId="46AF05D2" w14:textId="77777777" w:rsidR="00F71CC6" w:rsidRDefault="00F71CC6" w:rsidP="00F71CC6">
            <w:pPr>
              <w:pStyle w:val="Brdtextmedindrag"/>
            </w:pPr>
          </w:p>
        </w:tc>
        <w:tc>
          <w:tcPr>
            <w:tcW w:w="2500" w:type="pct"/>
            <w:shd w:val="clear" w:color="auto" w:fill="auto"/>
            <w:tcMar>
              <w:right w:w="0" w:type="dxa"/>
            </w:tcMar>
          </w:tcPr>
          <w:p w14:paraId="437F2946" w14:textId="77777777" w:rsidR="00F71CC6" w:rsidRDefault="00AB307F" w:rsidP="00F71CC6">
            <w:pPr>
              <w:pStyle w:val="Brdtext"/>
              <w:rPr>
                <w:i/>
              </w:rPr>
            </w:pPr>
            <w:r>
              <w:rPr>
                <w:i/>
              </w:rPr>
              <w:t xml:space="preserve">8 d </w:t>
            </w:r>
            <w:r w:rsidRPr="00574282">
              <w:rPr>
                <w:i/>
              </w:rPr>
              <w:t>§</w:t>
            </w:r>
          </w:p>
          <w:p w14:paraId="005F300F" w14:textId="77777777" w:rsidR="00F71CC6" w:rsidRPr="00B04707" w:rsidRDefault="00AB307F" w:rsidP="00F71CC6">
            <w:pPr>
              <w:pStyle w:val="Brdtextmedindrag"/>
              <w:rPr>
                <w:i/>
              </w:rPr>
            </w:pPr>
            <w:r w:rsidRPr="00B04707">
              <w:rPr>
                <w:i/>
              </w:rPr>
              <w:t xml:space="preserve">Den som utför offentlig kontroll eller annan offentlig verksamhet får inte obehörigen röja eller utnyttja det som han eller hon har fått kännedom om </w:t>
            </w:r>
            <w:r>
              <w:rPr>
                <w:i/>
              </w:rPr>
              <w:t>medan</w:t>
            </w:r>
            <w:r w:rsidRPr="00B04707">
              <w:rPr>
                <w:i/>
              </w:rPr>
              <w:t xml:space="preserve"> upp</w:t>
            </w:r>
            <w:r>
              <w:rPr>
                <w:i/>
              </w:rPr>
              <w:softHyphen/>
            </w:r>
            <w:r w:rsidRPr="00B04707">
              <w:rPr>
                <w:i/>
              </w:rPr>
              <w:t xml:space="preserve">gifterna utfördes. </w:t>
            </w:r>
          </w:p>
          <w:p w14:paraId="5EC369D1" w14:textId="77777777"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 xml:space="preserve">i stället för första </w:t>
            </w:r>
            <w:r w:rsidRPr="00B04707" w:rsidDel="009E2174">
              <w:rPr>
                <w:i/>
              </w:rPr>
              <w:t>stycket</w:t>
            </w:r>
            <w:r>
              <w:rPr>
                <w:i/>
              </w:rPr>
              <w:t>.</w:t>
            </w:r>
          </w:p>
        </w:tc>
      </w:tr>
    </w:tbl>
    <w:p w14:paraId="0E674E49"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CF6C8BC" w14:textId="77777777" w:rsidTr="00F71CC6">
        <w:tc>
          <w:tcPr>
            <w:tcW w:w="2500" w:type="pct"/>
            <w:shd w:val="clear" w:color="auto" w:fill="auto"/>
            <w:tcMar>
              <w:left w:w="0" w:type="dxa"/>
            </w:tcMar>
          </w:tcPr>
          <w:p w14:paraId="2C330C0E" w14:textId="77777777" w:rsidR="00F71CC6" w:rsidRDefault="00F71CC6" w:rsidP="00F71CC6">
            <w:pPr>
              <w:pStyle w:val="Brdtextmedindrag"/>
            </w:pPr>
          </w:p>
        </w:tc>
        <w:tc>
          <w:tcPr>
            <w:tcW w:w="2500" w:type="pct"/>
            <w:shd w:val="clear" w:color="auto" w:fill="auto"/>
            <w:tcMar>
              <w:right w:w="0" w:type="dxa"/>
            </w:tcMar>
          </w:tcPr>
          <w:p w14:paraId="3D623E24" w14:textId="77777777" w:rsidR="00F71CC6" w:rsidRPr="00561CD0" w:rsidRDefault="00AB307F" w:rsidP="00F71CC6">
            <w:pPr>
              <w:pStyle w:val="Rubrik4utannumrering"/>
              <w:rPr>
                <w:i/>
                <w:iCs/>
              </w:rPr>
            </w:pPr>
            <w:r w:rsidRPr="00561CD0">
              <w:rPr>
                <w:i/>
                <w:iCs/>
              </w:rPr>
              <w:t>Föreskrifter om offentlig kontroll och annan offentlig verksamhet</w:t>
            </w:r>
          </w:p>
        </w:tc>
      </w:tr>
    </w:tbl>
    <w:p w14:paraId="227FD673"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BAC6C0F" w14:textId="77777777" w:rsidTr="00F71CC6">
        <w:tc>
          <w:tcPr>
            <w:tcW w:w="2500" w:type="pct"/>
            <w:shd w:val="clear" w:color="auto" w:fill="auto"/>
            <w:tcMar>
              <w:left w:w="0" w:type="dxa"/>
            </w:tcMar>
          </w:tcPr>
          <w:p w14:paraId="1D52C0E3" w14:textId="77777777" w:rsidR="00F71CC6" w:rsidRDefault="00F71CC6" w:rsidP="00F71CC6">
            <w:pPr>
              <w:pStyle w:val="Brdtextmedindrag"/>
            </w:pPr>
          </w:p>
        </w:tc>
        <w:tc>
          <w:tcPr>
            <w:tcW w:w="2500" w:type="pct"/>
            <w:shd w:val="clear" w:color="auto" w:fill="auto"/>
            <w:tcMar>
              <w:right w:w="0" w:type="dxa"/>
            </w:tcMar>
          </w:tcPr>
          <w:p w14:paraId="0ABE8668" w14:textId="77777777" w:rsidR="00F71CC6" w:rsidRDefault="00AB307F" w:rsidP="00F71CC6">
            <w:pPr>
              <w:pStyle w:val="Brdtext"/>
              <w:rPr>
                <w:i/>
              </w:rPr>
            </w:pPr>
            <w:r>
              <w:rPr>
                <w:i/>
              </w:rPr>
              <w:t xml:space="preserve">8 e </w:t>
            </w:r>
            <w:r w:rsidRPr="00574282">
              <w:rPr>
                <w:i/>
              </w:rPr>
              <w:t>§</w:t>
            </w:r>
          </w:p>
          <w:p w14:paraId="4A36F143" w14:textId="77777777" w:rsidR="00F71CC6" w:rsidRPr="001801DE" w:rsidRDefault="00AB307F" w:rsidP="00F71CC6">
            <w:pPr>
              <w:pStyle w:val="Brdtextmedindrag"/>
              <w:rPr>
                <w:i/>
              </w:rPr>
            </w:pPr>
            <w:r w:rsidRPr="001801DE">
              <w:rPr>
                <w:i/>
              </w:rPr>
              <w:t>Regeringen eller den myndighet som regeringen bestämmer får meddela föreskrifter om</w:t>
            </w:r>
          </w:p>
          <w:p w14:paraId="38D27AFF" w14:textId="77777777" w:rsidR="00F71CC6" w:rsidRPr="00FE5E56" w:rsidRDefault="00AB307F" w:rsidP="00F71CC6">
            <w:pPr>
              <w:pStyle w:val="Brdtextmedindrag"/>
              <w:rPr>
                <w:i/>
              </w:rPr>
            </w:pPr>
            <w:r w:rsidRPr="001801DE">
              <w:rPr>
                <w:i/>
              </w:rPr>
              <w:t>1. </w:t>
            </w:r>
            <w:r w:rsidRPr="00FE5E56">
              <w:rPr>
                <w:i/>
              </w:rPr>
              <w:t xml:space="preserve"> hur </w:t>
            </w:r>
            <w:r>
              <w:rPr>
                <w:i/>
              </w:rPr>
              <w:t xml:space="preserve">ett organ med delegerade uppgifter eller en fysisk person som har delegerats vissa uppgifter ska bedriva </w:t>
            </w:r>
            <w:r w:rsidRPr="00FE5E56">
              <w:rPr>
                <w:i/>
              </w:rPr>
              <w:t>offentlig kontroll</w:t>
            </w:r>
            <w:r>
              <w:rPr>
                <w:i/>
              </w:rPr>
              <w:t xml:space="preserve"> och annan offentlig verksamhet</w:t>
            </w:r>
            <w:r w:rsidRPr="00FE5E56">
              <w:rPr>
                <w:i/>
              </w:rPr>
              <w:t>,</w:t>
            </w:r>
          </w:p>
          <w:p w14:paraId="7DC55270" w14:textId="77777777" w:rsidR="00F71CC6" w:rsidRDefault="00AB307F" w:rsidP="00F71CC6">
            <w:pPr>
              <w:pStyle w:val="Brdtextmedindrag"/>
              <w:rPr>
                <w:i/>
              </w:rPr>
            </w:pPr>
            <w:r>
              <w:rPr>
                <w:i/>
              </w:rPr>
              <w:t>2</w:t>
            </w:r>
            <w:r w:rsidRPr="001801DE">
              <w:rPr>
                <w:i/>
              </w:rPr>
              <w:t>. skyldighet för ett organ med delegerade uppgifter eller en fysisk person som har delegerats vissa uppgifter att lämna information till Jordbruksverket</w:t>
            </w:r>
            <w:r>
              <w:rPr>
                <w:i/>
              </w:rPr>
              <w:t>, och</w:t>
            </w:r>
          </w:p>
          <w:p w14:paraId="15F88FAC" w14:textId="77777777" w:rsidR="00F71CC6" w:rsidRPr="00574282" w:rsidRDefault="00AB307F" w:rsidP="00F71CC6">
            <w:pPr>
              <w:pStyle w:val="Brdtextmedindrag"/>
              <w:rPr>
                <w:i/>
              </w:rPr>
            </w:pPr>
            <w:r>
              <w:rPr>
                <w:i/>
              </w:rPr>
              <w:t>3. </w:t>
            </w:r>
            <w:r w:rsidRPr="00FE5E56">
              <w:rPr>
                <w:i/>
              </w:rPr>
              <w:t xml:space="preserve">skyldighet för ett organ med delegerade uppgifter eller en fysisk person som har delegerats vissa uppgifter att lämna information </w:t>
            </w:r>
            <w:r>
              <w:rPr>
                <w:i/>
              </w:rPr>
              <w:t xml:space="preserve">och ge in handlingar </w:t>
            </w:r>
            <w:r w:rsidRPr="00FE5E56">
              <w:rPr>
                <w:i/>
              </w:rPr>
              <w:t xml:space="preserve">till </w:t>
            </w:r>
            <w:r>
              <w:rPr>
                <w:i/>
              </w:rPr>
              <w:t>den myndighet som har delegerat upp</w:t>
            </w:r>
            <w:r>
              <w:rPr>
                <w:i/>
              </w:rPr>
              <w:softHyphen/>
              <w:t>giften</w:t>
            </w:r>
            <w:r w:rsidRPr="001801DE">
              <w:rPr>
                <w:i/>
              </w:rPr>
              <w:t>.</w:t>
            </w:r>
          </w:p>
        </w:tc>
      </w:tr>
    </w:tbl>
    <w:p w14:paraId="20BA6C98" w14:textId="77777777" w:rsidR="00F71CC6" w:rsidRDefault="00AB307F" w:rsidP="00F71CC6">
      <w:pPr>
        <w:pStyle w:val="Brdtext"/>
        <w:spacing w:before="230"/>
        <w:jc w:val="center"/>
      </w:pPr>
      <w:r>
        <w:t>9 §</w:t>
      </w:r>
      <w:r>
        <w:rPr>
          <w:rStyle w:val="Fotnotsreferens"/>
        </w:rPr>
        <w:footnoteReference w:id="130"/>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EB2F8E3" w14:textId="77777777" w:rsidTr="00F71CC6">
        <w:tc>
          <w:tcPr>
            <w:tcW w:w="2500" w:type="pct"/>
            <w:shd w:val="clear" w:color="auto" w:fill="auto"/>
            <w:tcMar>
              <w:left w:w="0" w:type="dxa"/>
            </w:tcMar>
          </w:tcPr>
          <w:p w14:paraId="2AE4C17C" w14:textId="77777777" w:rsidR="00F71CC6" w:rsidRDefault="00AB307F" w:rsidP="00F71CC6">
            <w:pPr>
              <w:pStyle w:val="Brdtextmedindrag"/>
            </w:pPr>
            <w:r w:rsidRPr="00F60529">
              <w:t xml:space="preserve">En kontrollmyndighet </w:t>
            </w:r>
            <w:r w:rsidRPr="00F60529">
              <w:rPr>
                <w:i/>
              </w:rPr>
              <w:t>och ett kontrollorgan som anlitas i den offentliga kontrollen</w:t>
            </w:r>
            <w:r w:rsidRPr="00F60529">
              <w:t xml:space="preserve"> har i den utsträckning </w:t>
            </w:r>
            <w:r w:rsidRPr="00576E3C">
              <w:rPr>
                <w:i/>
              </w:rPr>
              <w:t>som</w:t>
            </w:r>
            <w:r w:rsidRPr="00F60529">
              <w:t xml:space="preserve"> behövs för kon</w:t>
            </w:r>
            <w:r>
              <w:softHyphen/>
            </w:r>
            <w:r w:rsidRPr="00F60529">
              <w:t>trollen rätt att</w:t>
            </w:r>
          </w:p>
        </w:tc>
        <w:tc>
          <w:tcPr>
            <w:tcW w:w="2500" w:type="pct"/>
            <w:shd w:val="clear" w:color="auto" w:fill="auto"/>
            <w:tcMar>
              <w:right w:w="0" w:type="dxa"/>
            </w:tcMar>
          </w:tcPr>
          <w:p w14:paraId="24DF89B7" w14:textId="77777777" w:rsidR="00F71CC6" w:rsidRDefault="00AB307F" w:rsidP="00F71CC6">
            <w:pPr>
              <w:pStyle w:val="Brdtextmedindrag"/>
            </w:pPr>
            <w:r w:rsidRPr="00F60529">
              <w:t xml:space="preserve">En kontrollmyndighet, </w:t>
            </w:r>
            <w:r w:rsidRPr="00F60529">
              <w:rPr>
                <w:i/>
              </w:rPr>
              <w:t>en offi</w:t>
            </w:r>
            <w:r>
              <w:rPr>
                <w:i/>
              </w:rPr>
              <w:softHyphen/>
            </w:r>
            <w:r w:rsidRPr="00F60529">
              <w:rPr>
                <w:i/>
              </w:rPr>
              <w:t xml:space="preserve">ciell veterinär som </w:t>
            </w:r>
            <w:r>
              <w:rPr>
                <w:i/>
              </w:rPr>
              <w:t xml:space="preserve">har </w:t>
            </w:r>
            <w:r w:rsidRPr="00F60529">
              <w:rPr>
                <w:i/>
              </w:rPr>
              <w:t>förordnats enligt lagen (2009:1254) om offi</w:t>
            </w:r>
            <w:r>
              <w:rPr>
                <w:i/>
              </w:rPr>
              <w:softHyphen/>
            </w:r>
            <w:r w:rsidRPr="00F60529">
              <w:rPr>
                <w:i/>
              </w:rPr>
              <w:t>ciella veterinärer, ett organ med delegerade uppgifter eller en fysisk person som har delegerats vissa uppgifte</w:t>
            </w:r>
            <w:r w:rsidRPr="00FA4B5D">
              <w:rPr>
                <w:i/>
                <w:iCs/>
              </w:rPr>
              <w:t>r</w:t>
            </w:r>
            <w:r w:rsidRPr="00F60529">
              <w:t xml:space="preserve"> har i den utsträckning </w:t>
            </w:r>
            <w:r w:rsidRPr="00576E3C">
              <w:rPr>
                <w:i/>
              </w:rPr>
              <w:t>det</w:t>
            </w:r>
            <w:r w:rsidRPr="00F60529">
              <w:t xml:space="preserve"> behövs för </w:t>
            </w:r>
            <w:r w:rsidRPr="00576E3C">
              <w:rPr>
                <w:i/>
              </w:rPr>
              <w:t>den offentliga</w:t>
            </w:r>
            <w:r w:rsidRPr="00F60529">
              <w:t xml:space="preserve"> kon</w:t>
            </w:r>
            <w:r>
              <w:softHyphen/>
            </w:r>
            <w:r w:rsidRPr="00F60529">
              <w:t>trollen rätt att</w:t>
            </w:r>
          </w:p>
        </w:tc>
      </w:tr>
    </w:tbl>
    <w:p w14:paraId="2302FA47" w14:textId="77777777" w:rsidR="00F71CC6" w:rsidRDefault="00AB307F" w:rsidP="00F71CC6">
      <w:pPr>
        <w:pStyle w:val="Brdtextmedindrag"/>
      </w:pPr>
      <w:r>
        <w:t>1. på begäran få upplysningar och ta del av handlingar, och</w:t>
      </w:r>
    </w:p>
    <w:p w14:paraId="44483927" w14:textId="77777777" w:rsidR="00F71CC6" w:rsidRDefault="00AB307F" w:rsidP="00F71CC6">
      <w:pPr>
        <w:pStyle w:val="Brdtextmedindrag"/>
      </w:pPr>
      <w:r>
        <w:t xml:space="preserve">2. få tillträde till områden, anläggningar, byggnader, lokaler och </w:t>
      </w:r>
      <w:r w:rsidRPr="00576E3C">
        <w:t>andra utrymmen för att där besiktiga djuren, göra undersökningar och ta prover</w:t>
      </w:r>
      <w:r>
        <w: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6E55CF0" w14:textId="77777777" w:rsidTr="00F71CC6">
        <w:tc>
          <w:tcPr>
            <w:tcW w:w="2500" w:type="pct"/>
            <w:shd w:val="clear" w:color="auto" w:fill="auto"/>
            <w:tcMar>
              <w:left w:w="0" w:type="dxa"/>
            </w:tcMar>
          </w:tcPr>
          <w:p w14:paraId="21C57253" w14:textId="77777777" w:rsidR="00F71CC6" w:rsidRDefault="00AB307F" w:rsidP="00F71CC6">
            <w:pPr>
              <w:pStyle w:val="Brdtextmedindrag"/>
            </w:pPr>
            <w:r w:rsidRPr="00862F07">
              <w:t xml:space="preserve">Det som sägs i första stycket gäller också den som </w:t>
            </w:r>
            <w:r w:rsidRPr="00862F07">
              <w:rPr>
                <w:i/>
              </w:rPr>
              <w:t>vidtar åt</w:t>
            </w:r>
            <w:r w:rsidRPr="00862F07">
              <w:rPr>
                <w:i/>
              </w:rPr>
              <w:softHyphen/>
              <w:t>gärder enligt denna lag, de före</w:t>
            </w:r>
            <w:r w:rsidRPr="00862F07">
              <w:rPr>
                <w:i/>
              </w:rPr>
              <w:softHyphen/>
              <w:t>skrifter eller beslut som har med</w:t>
            </w:r>
            <w:r w:rsidRPr="00862F07">
              <w:rPr>
                <w:i/>
              </w:rPr>
              <w:softHyphen/>
              <w:t>delats med stöd av lagen, de EG-bestämmelser som kompletteras av lagen eller de beslut som har meddelats med stöd av EG-bestämmelserna.</w:t>
            </w:r>
          </w:p>
        </w:tc>
        <w:tc>
          <w:tcPr>
            <w:tcW w:w="2500" w:type="pct"/>
            <w:shd w:val="clear" w:color="auto" w:fill="auto"/>
            <w:tcMar>
              <w:right w:w="0" w:type="dxa"/>
            </w:tcMar>
          </w:tcPr>
          <w:p w14:paraId="2EBF95DF" w14:textId="77777777" w:rsidR="00F71CC6" w:rsidRDefault="00AB307F" w:rsidP="00F71CC6">
            <w:pPr>
              <w:pStyle w:val="Brdtextmedindrag"/>
            </w:pPr>
            <w:r w:rsidRPr="00862F07">
              <w:t xml:space="preserve">Det som sägs i första stycket gäller också den som </w:t>
            </w:r>
            <w:r w:rsidRPr="00862F07">
              <w:rPr>
                <w:i/>
              </w:rPr>
              <w:t>utför annan offentlig verksamhet</w:t>
            </w:r>
            <w:r>
              <w:rPr>
                <w:i/>
              </w:rPr>
              <w:t>.</w:t>
            </w:r>
          </w:p>
        </w:tc>
      </w:tr>
      <w:tr w:rsidR="00F71CC6" w14:paraId="526F40BA" w14:textId="77777777" w:rsidTr="00F71CC6">
        <w:tc>
          <w:tcPr>
            <w:tcW w:w="2500" w:type="pct"/>
            <w:shd w:val="clear" w:color="auto" w:fill="auto"/>
            <w:tcMar>
              <w:left w:w="0" w:type="dxa"/>
            </w:tcMar>
          </w:tcPr>
          <w:p w14:paraId="282B1D42" w14:textId="77777777" w:rsidR="00F71CC6" w:rsidRDefault="00AB307F" w:rsidP="00F71CC6">
            <w:pPr>
              <w:pStyle w:val="Brdtextmedindrag"/>
            </w:pPr>
            <w:r w:rsidRPr="0058209C">
              <w:rPr>
                <w:i/>
              </w:rPr>
              <w:t xml:space="preserve">Bestämmelserna i första stycket gäller också för </w:t>
            </w:r>
            <w:r w:rsidRPr="00E43A77">
              <w:rPr>
                <w:i/>
              </w:rPr>
              <w:t>EG:s institutioner</w:t>
            </w:r>
            <w:r w:rsidRPr="0058209C">
              <w:rPr>
                <w:i/>
              </w:rPr>
              <w:t xml:space="preserve"> och för inspektörer och experter som utsetts av </w:t>
            </w:r>
            <w:r w:rsidRPr="00E43A77">
              <w:rPr>
                <w:i/>
              </w:rPr>
              <w:t>institutionerna</w:t>
            </w:r>
            <w:r w:rsidRPr="0058209C">
              <w:rPr>
                <w:i/>
              </w:rPr>
              <w:t>.</w:t>
            </w:r>
          </w:p>
        </w:tc>
        <w:tc>
          <w:tcPr>
            <w:tcW w:w="2500" w:type="pct"/>
            <w:shd w:val="clear" w:color="auto" w:fill="auto"/>
            <w:tcMar>
              <w:right w:w="0" w:type="dxa"/>
            </w:tcMar>
          </w:tcPr>
          <w:p w14:paraId="190E3E0D" w14:textId="77777777" w:rsidR="00F71CC6" w:rsidRDefault="00F71CC6" w:rsidP="00F71CC6">
            <w:pPr>
              <w:pStyle w:val="Brdtextmedindrag"/>
            </w:pPr>
          </w:p>
        </w:tc>
      </w:tr>
    </w:tbl>
    <w:p w14:paraId="11130EC4"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7E66C71" w14:textId="77777777" w:rsidTr="00F71CC6">
        <w:tc>
          <w:tcPr>
            <w:tcW w:w="2500" w:type="pct"/>
            <w:shd w:val="clear" w:color="auto" w:fill="auto"/>
            <w:tcMar>
              <w:left w:w="0" w:type="dxa"/>
            </w:tcMar>
          </w:tcPr>
          <w:p w14:paraId="232A3DF6" w14:textId="77777777" w:rsidR="00F71CC6" w:rsidRDefault="00F71CC6" w:rsidP="00F71CC6">
            <w:pPr>
              <w:pStyle w:val="Brdtextmedindrag"/>
            </w:pPr>
          </w:p>
        </w:tc>
        <w:tc>
          <w:tcPr>
            <w:tcW w:w="2500" w:type="pct"/>
            <w:shd w:val="clear" w:color="auto" w:fill="auto"/>
            <w:tcMar>
              <w:right w:w="0" w:type="dxa"/>
            </w:tcMar>
          </w:tcPr>
          <w:p w14:paraId="2697C828" w14:textId="77777777" w:rsidR="00F71CC6" w:rsidRPr="00D518B7" w:rsidRDefault="00AB307F" w:rsidP="00F71CC6">
            <w:pPr>
              <w:pStyle w:val="Rubrik4utannumrering"/>
              <w:rPr>
                <w:i/>
                <w:iCs/>
              </w:rPr>
            </w:pPr>
            <w:r w:rsidRPr="00D518B7">
              <w:rPr>
                <w:i/>
                <w:iCs/>
              </w:rPr>
              <w:t>EU-institutionernas rätt till upplysningar och tillträde</w:t>
            </w:r>
          </w:p>
        </w:tc>
      </w:tr>
    </w:tbl>
    <w:p w14:paraId="4DDAF095"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9AC58A8" w14:textId="77777777" w:rsidTr="00F71CC6">
        <w:tc>
          <w:tcPr>
            <w:tcW w:w="2500" w:type="pct"/>
            <w:shd w:val="clear" w:color="auto" w:fill="auto"/>
            <w:tcMar>
              <w:left w:w="0" w:type="dxa"/>
            </w:tcMar>
          </w:tcPr>
          <w:p w14:paraId="634C738C" w14:textId="77777777" w:rsidR="00F71CC6" w:rsidRDefault="00F71CC6" w:rsidP="00F71CC6">
            <w:pPr>
              <w:pStyle w:val="Brdtextmedindrag"/>
            </w:pPr>
          </w:p>
        </w:tc>
        <w:tc>
          <w:tcPr>
            <w:tcW w:w="2500" w:type="pct"/>
            <w:shd w:val="clear" w:color="auto" w:fill="auto"/>
            <w:tcMar>
              <w:right w:w="0" w:type="dxa"/>
            </w:tcMar>
          </w:tcPr>
          <w:p w14:paraId="06F99F86" w14:textId="77777777" w:rsidR="00F71CC6" w:rsidRDefault="00AB307F" w:rsidP="00F71CC6">
            <w:pPr>
              <w:pStyle w:val="Brdtext"/>
              <w:rPr>
                <w:i/>
              </w:rPr>
            </w:pPr>
            <w:r>
              <w:rPr>
                <w:i/>
              </w:rPr>
              <w:t xml:space="preserve">9 a </w:t>
            </w:r>
            <w:r w:rsidRPr="00574282">
              <w:rPr>
                <w:i/>
              </w:rPr>
              <w:t>§</w:t>
            </w:r>
          </w:p>
          <w:p w14:paraId="31698D1B" w14:textId="77777777" w:rsidR="00F71CC6" w:rsidRPr="00203F9F" w:rsidRDefault="00AB307F" w:rsidP="00F71CC6">
            <w:pPr>
              <w:pStyle w:val="Brdtextmedindrag"/>
              <w:rPr>
                <w:i/>
                <w:iCs/>
              </w:rPr>
            </w:pPr>
            <w:r w:rsidRPr="00C753FE">
              <w:rPr>
                <w:i/>
                <w:iCs/>
              </w:rPr>
              <w:t xml:space="preserve">Bestämmelserna i </w:t>
            </w:r>
            <w:r>
              <w:rPr>
                <w:i/>
                <w:iCs/>
              </w:rPr>
              <w:t>9 </w:t>
            </w:r>
            <w:r w:rsidRPr="00C753FE">
              <w:rPr>
                <w:i/>
                <w:iCs/>
              </w:rPr>
              <w:t xml:space="preserve">§ gäller också för </w:t>
            </w:r>
            <w:r w:rsidRPr="00203F9F">
              <w:rPr>
                <w:i/>
                <w:iCs/>
              </w:rPr>
              <w:t>Europeiska kommis</w:t>
            </w:r>
            <w:r>
              <w:rPr>
                <w:i/>
                <w:iCs/>
              </w:rPr>
              <w:softHyphen/>
            </w:r>
            <w:r w:rsidRPr="00203F9F">
              <w:rPr>
                <w:i/>
                <w:iCs/>
              </w:rPr>
              <w:t>sionen, Europeiska revisionsrätten</w:t>
            </w:r>
            <w:r w:rsidRPr="00C753FE">
              <w:rPr>
                <w:i/>
                <w:iCs/>
              </w:rPr>
              <w:t xml:space="preserve"> och för inspektörer och experter som utsetts av </w:t>
            </w:r>
            <w:r w:rsidRPr="00203F9F">
              <w:rPr>
                <w:i/>
                <w:iCs/>
              </w:rPr>
              <w:t>dessa institutioner</w:t>
            </w:r>
            <w:r>
              <w:rPr>
                <w:i/>
                <w:iCs/>
              </w:rPr>
              <w:t xml:space="preserve"> i</w:t>
            </w:r>
            <w:r w:rsidRPr="00203F9F">
              <w:rPr>
                <w:i/>
                <w:iCs/>
              </w:rPr>
              <w:t xml:space="preserve"> den utsträckning det behövs för att kontrollera </w:t>
            </w:r>
            <w:r>
              <w:rPr>
                <w:i/>
                <w:iCs/>
              </w:rPr>
              <w:t xml:space="preserve">att Sverige följer </w:t>
            </w:r>
          </w:p>
          <w:p w14:paraId="39570BD7" w14:textId="77777777" w:rsidR="00F71CC6" w:rsidRPr="00203F9F" w:rsidRDefault="00AB307F" w:rsidP="00F71CC6">
            <w:pPr>
              <w:pStyle w:val="Brdtextmedindrag"/>
              <w:rPr>
                <w:i/>
                <w:iCs/>
              </w:rPr>
            </w:pPr>
            <w:r w:rsidRPr="00BD317B">
              <w:rPr>
                <w:i/>
                <w:spacing w:val="-4"/>
              </w:rPr>
              <w:t>1. de EU-bestämmelser som</w:t>
            </w:r>
            <w:r w:rsidRPr="00203F9F">
              <w:rPr>
                <w:i/>
                <w:iCs/>
              </w:rPr>
              <w:t xml:space="preserve"> lagen kompletterar, och </w:t>
            </w:r>
          </w:p>
          <w:p w14:paraId="5B6E1870" w14:textId="77777777" w:rsidR="00F71CC6" w:rsidRPr="00574282" w:rsidRDefault="00AB307F" w:rsidP="00F71CC6">
            <w:pPr>
              <w:pStyle w:val="Brdtextmedindrag"/>
              <w:rPr>
                <w:i/>
              </w:rPr>
            </w:pPr>
            <w:r w:rsidRPr="00BD317B">
              <w:rPr>
                <w:i/>
                <w:spacing w:val="-2"/>
              </w:rPr>
              <w:t>2. EU-bestämmelser om</w:t>
            </w:r>
            <w:r w:rsidRPr="00203F9F">
              <w:rPr>
                <w:i/>
                <w:iCs/>
              </w:rPr>
              <w:t xml:space="preserve"> unionens medfinansiering av åtgärder </w:t>
            </w:r>
            <w:r w:rsidRPr="00732AA7">
              <w:rPr>
                <w:i/>
                <w:iCs/>
              </w:rPr>
              <w:t xml:space="preserve">inom </w:t>
            </w:r>
            <w:r w:rsidRPr="00203F9F">
              <w:rPr>
                <w:i/>
                <w:iCs/>
              </w:rPr>
              <w:t>lagens tillämpningsområde</w:t>
            </w:r>
            <w:r>
              <w:rPr>
                <w:i/>
                <w:iCs/>
              </w:rPr>
              <w:t>.</w:t>
            </w:r>
          </w:p>
        </w:tc>
      </w:tr>
      <w:tr w:rsidR="00F71CC6" w14:paraId="6C15A32A" w14:textId="77777777" w:rsidTr="00F71CC6">
        <w:tblPrEx>
          <w:tblLook w:val="0600" w:firstRow="0" w:lastRow="0" w:firstColumn="0" w:lastColumn="0" w:noHBand="1" w:noVBand="1"/>
        </w:tblPrEx>
        <w:tc>
          <w:tcPr>
            <w:tcW w:w="2500" w:type="pct"/>
            <w:shd w:val="clear" w:color="auto" w:fill="auto"/>
            <w:tcMar>
              <w:left w:w="0" w:type="dxa"/>
            </w:tcMar>
          </w:tcPr>
          <w:p w14:paraId="53D1E1F2" w14:textId="77777777" w:rsidR="00F71CC6" w:rsidRDefault="00F71CC6" w:rsidP="00F71CC6">
            <w:pPr>
              <w:pStyle w:val="Brdtextmedindrag"/>
            </w:pPr>
          </w:p>
        </w:tc>
        <w:tc>
          <w:tcPr>
            <w:tcW w:w="2500" w:type="pct"/>
            <w:shd w:val="clear" w:color="auto" w:fill="auto"/>
            <w:tcMar>
              <w:right w:w="0" w:type="dxa"/>
            </w:tcMar>
          </w:tcPr>
          <w:p w14:paraId="35D5F49B" w14:textId="77777777" w:rsidR="00F71CC6" w:rsidRDefault="00AB307F" w:rsidP="00F71CC6">
            <w:pPr>
              <w:pStyle w:val="Brdtextmedindrag"/>
            </w:pPr>
            <w:r w:rsidRPr="00994DF4">
              <w:rPr>
                <w:i/>
                <w:iCs/>
              </w:rPr>
              <w:t xml:space="preserve">Bestämmelserna i </w:t>
            </w:r>
            <w:r>
              <w:rPr>
                <w:i/>
                <w:iCs/>
              </w:rPr>
              <w:t xml:space="preserve">9 § och </w:t>
            </w:r>
            <w:r w:rsidRPr="00994DF4">
              <w:rPr>
                <w:i/>
                <w:iCs/>
              </w:rPr>
              <w:t>första stycket ska inte tillämpas vid kontroller och inspektioner på plats som utförs enligt lagen (2017:244) om kontroller och inspektioner på plats av Europeiska byrån för bedrägeribekämpning.</w:t>
            </w:r>
          </w:p>
        </w:tc>
      </w:tr>
    </w:tbl>
    <w:p w14:paraId="15217FB1"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F88342F" w14:textId="77777777" w:rsidTr="00F71CC6">
        <w:tc>
          <w:tcPr>
            <w:tcW w:w="2500" w:type="pct"/>
            <w:shd w:val="clear" w:color="auto" w:fill="auto"/>
            <w:tcMar>
              <w:left w:w="0" w:type="dxa"/>
            </w:tcMar>
          </w:tcPr>
          <w:p w14:paraId="412C5F79" w14:textId="77777777" w:rsidR="00F71CC6" w:rsidRDefault="00F71CC6" w:rsidP="00F71CC6">
            <w:pPr>
              <w:pStyle w:val="Brdtextmedindrag"/>
            </w:pPr>
          </w:p>
        </w:tc>
        <w:tc>
          <w:tcPr>
            <w:tcW w:w="2500" w:type="pct"/>
            <w:shd w:val="clear" w:color="auto" w:fill="auto"/>
            <w:tcMar>
              <w:right w:w="0" w:type="dxa"/>
            </w:tcMar>
          </w:tcPr>
          <w:p w14:paraId="5E578B4F" w14:textId="77777777" w:rsidR="00F71CC6" w:rsidRPr="00F523CF" w:rsidRDefault="00AB307F" w:rsidP="00F71CC6">
            <w:pPr>
              <w:pStyle w:val="Rubrik4utannumrering"/>
              <w:rPr>
                <w:i/>
                <w:iCs/>
              </w:rPr>
            </w:pPr>
            <w:r w:rsidRPr="00F523CF">
              <w:rPr>
                <w:i/>
                <w:iCs/>
              </w:rPr>
              <w:t>Skyldighet att lämna hjälp</w:t>
            </w:r>
          </w:p>
        </w:tc>
      </w:tr>
    </w:tbl>
    <w:p w14:paraId="0746CACA" w14:textId="77777777" w:rsidR="00F71CC6" w:rsidRPr="00472CED" w:rsidRDefault="00AB307F" w:rsidP="00F71CC6">
      <w:pPr>
        <w:pStyle w:val="Brdtext"/>
        <w:spacing w:before="230"/>
        <w:jc w:val="center"/>
      </w:pPr>
      <w:r w:rsidRPr="00472CED">
        <w:rPr>
          <w:i/>
          <w:iCs/>
        </w:rPr>
        <w:t>9 b §</w:t>
      </w:r>
      <w:r>
        <w:rPr>
          <w:rStyle w:val="Fotnotsreferens"/>
          <w:i/>
          <w:iCs/>
        </w:rPr>
        <w:footnoteReference w:id="131"/>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AD7CD3E" w14:textId="77777777" w:rsidTr="00F71CC6">
        <w:tc>
          <w:tcPr>
            <w:tcW w:w="2500" w:type="pct"/>
            <w:shd w:val="clear" w:color="auto" w:fill="auto"/>
            <w:tcMar>
              <w:left w:w="0" w:type="dxa"/>
            </w:tcMar>
          </w:tcPr>
          <w:p w14:paraId="41DE6772" w14:textId="77777777" w:rsidR="00F71CC6" w:rsidRDefault="00AB307F" w:rsidP="00F71CC6">
            <w:pPr>
              <w:pStyle w:val="Brdtextmedindrag"/>
            </w:pPr>
            <w:r w:rsidRPr="00E92CD1">
              <w:rPr>
                <w:i/>
              </w:rPr>
              <w:t xml:space="preserve">Den </w:t>
            </w:r>
            <w:r w:rsidRPr="00321096">
              <w:t>som är föremål för offentlig kontroll eller</w:t>
            </w:r>
            <w:r w:rsidRPr="00E92CD1">
              <w:rPr>
                <w:i/>
              </w:rPr>
              <w:t xml:space="preserve"> åtgärder enligt denna lag, de föreskrifter eller beslut som har meddelats med stöd av lagen, de EG-bestämmelser som kom</w:t>
            </w:r>
            <w:r>
              <w:rPr>
                <w:i/>
              </w:rPr>
              <w:softHyphen/>
            </w:r>
            <w:r w:rsidRPr="00E92CD1">
              <w:rPr>
                <w:i/>
              </w:rPr>
              <w:t>pletteras av lagen eller de beslut som har meddelats med stöd av EG-bestämmelserna skall till</w:t>
            </w:r>
            <w:r>
              <w:rPr>
                <w:i/>
              </w:rPr>
              <w:softHyphen/>
            </w:r>
            <w:r w:rsidRPr="00E92CD1">
              <w:rPr>
                <w:i/>
              </w:rPr>
              <w:t xml:space="preserve">handahålla </w:t>
            </w:r>
            <w:r w:rsidRPr="00321096">
              <w:t>den hjälp som behövs för att kontrollen eller</w:t>
            </w:r>
            <w:r w:rsidRPr="00E92CD1">
              <w:rPr>
                <w:i/>
              </w:rPr>
              <w:t xml:space="preserve"> åtgärderna skall </w:t>
            </w:r>
            <w:r w:rsidRPr="0085535D">
              <w:t xml:space="preserve">kunna </w:t>
            </w:r>
            <w:r w:rsidRPr="00E92CD1">
              <w:rPr>
                <w:i/>
              </w:rPr>
              <w:t>genomföras.</w:t>
            </w:r>
          </w:p>
        </w:tc>
        <w:tc>
          <w:tcPr>
            <w:tcW w:w="2500" w:type="pct"/>
            <w:shd w:val="clear" w:color="auto" w:fill="auto"/>
            <w:tcMar>
              <w:right w:w="0" w:type="dxa"/>
            </w:tcMar>
          </w:tcPr>
          <w:p w14:paraId="0C3365DF" w14:textId="77777777" w:rsidR="00F71CC6" w:rsidRDefault="00AB307F" w:rsidP="00F71CC6">
            <w:pPr>
              <w:pStyle w:val="Brdtextmedindrag"/>
            </w:pPr>
            <w:r w:rsidRPr="00E92CD1">
              <w:rPr>
                <w:i/>
              </w:rPr>
              <w:t xml:space="preserve">Bestämmelser om skyldighet för den </w:t>
            </w:r>
            <w:r w:rsidRPr="00321096">
              <w:t>som är föremål för offentlig kontroll eller</w:t>
            </w:r>
            <w:r w:rsidRPr="00E92CD1">
              <w:rPr>
                <w:i/>
              </w:rPr>
              <w:t xml:space="preserve"> annan offentlig verksamhet att lämna </w:t>
            </w:r>
            <w:r w:rsidRPr="00321096">
              <w:t>den hjälp som behövs för att kontrollen eller</w:t>
            </w:r>
            <w:r w:rsidRPr="00E92CD1">
              <w:rPr>
                <w:i/>
              </w:rPr>
              <w:t xml:space="preserve"> verksamheten ska </w:t>
            </w:r>
            <w:r w:rsidRPr="0085535D">
              <w:t>kunna</w:t>
            </w:r>
            <w:r w:rsidRPr="00E92CD1">
              <w:rPr>
                <w:i/>
              </w:rPr>
              <w:t xml:space="preserve"> utföras finns i artik</w:t>
            </w:r>
            <w:r>
              <w:rPr>
                <w:i/>
              </w:rPr>
              <w:t>el</w:t>
            </w:r>
            <w:r w:rsidRPr="00E92CD1">
              <w:rPr>
                <w:i/>
              </w:rPr>
              <w:t xml:space="preserve"> 15.2 och 15.6 i förordning (EU) 2017/625.</w:t>
            </w:r>
          </w:p>
        </w:tc>
      </w:tr>
    </w:tbl>
    <w:p w14:paraId="33E983F6"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E46C1AF" w14:textId="77777777" w:rsidTr="00F71CC6">
        <w:tc>
          <w:tcPr>
            <w:tcW w:w="2500" w:type="pct"/>
            <w:shd w:val="clear" w:color="auto" w:fill="auto"/>
            <w:tcMar>
              <w:left w:w="0" w:type="dxa"/>
            </w:tcMar>
          </w:tcPr>
          <w:p w14:paraId="2078564D" w14:textId="77777777" w:rsidR="00F71CC6" w:rsidRPr="004073A8" w:rsidRDefault="00AB307F" w:rsidP="00F71CC6">
            <w:pPr>
              <w:pStyle w:val="Rubrik4utannumrering"/>
              <w:rPr>
                <w:b w:val="0"/>
                <w:bCs/>
              </w:rPr>
            </w:pPr>
            <w:r>
              <w:t xml:space="preserve">Förelägganden </w:t>
            </w:r>
            <w:r w:rsidRPr="00C753FE">
              <w:rPr>
                <w:i/>
                <w:iCs/>
              </w:rPr>
              <w:t>och förbud</w:t>
            </w:r>
            <w:r>
              <w:rPr>
                <w:rStyle w:val="Fotnotsreferens"/>
                <w:i/>
                <w:iCs/>
              </w:rPr>
              <w:footnoteReference w:id="132"/>
            </w:r>
          </w:p>
        </w:tc>
        <w:tc>
          <w:tcPr>
            <w:tcW w:w="2500" w:type="pct"/>
            <w:shd w:val="clear" w:color="auto" w:fill="auto"/>
            <w:tcMar>
              <w:right w:w="0" w:type="dxa"/>
            </w:tcMar>
          </w:tcPr>
          <w:p w14:paraId="43938AF5" w14:textId="77777777" w:rsidR="00F71CC6" w:rsidRDefault="00AB307F" w:rsidP="00F71CC6">
            <w:pPr>
              <w:pStyle w:val="Rubrik4utannumrering"/>
            </w:pPr>
            <w:r>
              <w:t xml:space="preserve">Förelägganden </w:t>
            </w:r>
          </w:p>
        </w:tc>
      </w:tr>
    </w:tbl>
    <w:p w14:paraId="4B810089" w14:textId="77777777" w:rsidR="00F71CC6" w:rsidRPr="00C57856" w:rsidRDefault="00F71CC6" w:rsidP="00F71CC6">
      <w:pPr>
        <w:pStyle w:val="Brdtextmedindrag"/>
      </w:pPr>
    </w:p>
    <w:p w14:paraId="2EFE56D2" w14:textId="77777777" w:rsidR="00F71CC6" w:rsidRDefault="00AB307F" w:rsidP="00F71CC6">
      <w:pPr>
        <w:pStyle w:val="Brdtext"/>
        <w:jc w:val="center"/>
      </w:pPr>
      <w:r>
        <w:t>10 §</w:t>
      </w:r>
      <w:r>
        <w:rPr>
          <w:rStyle w:val="Fotnotsreferens"/>
        </w:rPr>
        <w:footnoteReference w:id="133"/>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60DE686" w14:textId="77777777" w:rsidTr="00F71CC6">
        <w:tc>
          <w:tcPr>
            <w:tcW w:w="2500" w:type="pct"/>
            <w:shd w:val="clear" w:color="auto" w:fill="auto"/>
            <w:tcMar>
              <w:left w:w="0" w:type="dxa"/>
            </w:tcMar>
          </w:tcPr>
          <w:p w14:paraId="6E5581F7" w14:textId="77777777" w:rsidR="00F71CC6" w:rsidRDefault="00AB307F" w:rsidP="00F71CC6">
            <w:pPr>
              <w:pStyle w:val="Brdtextmedindrag"/>
            </w:pPr>
            <w:r>
              <w:t xml:space="preserve">Utöver vad som följer av de </w:t>
            </w:r>
            <w:r w:rsidRPr="009B1C97">
              <w:rPr>
                <w:i/>
              </w:rPr>
              <w:t>EG</w:t>
            </w:r>
            <w:r>
              <w:t>-</w:t>
            </w:r>
            <w:r w:rsidRPr="00734FC5">
              <w:rPr>
                <w:i/>
              </w:rPr>
              <w:t>bestämmelser</w:t>
            </w:r>
            <w:r>
              <w:t xml:space="preserve"> som </w:t>
            </w:r>
            <w:r w:rsidRPr="0038039D">
              <w:rPr>
                <w:i/>
              </w:rPr>
              <w:t>kompletteras av</w:t>
            </w:r>
            <w:r>
              <w:t xml:space="preserve"> lagen får en kontrollmyndighet </w:t>
            </w:r>
            <w:r w:rsidRPr="00D212C0">
              <w:rPr>
                <w:i/>
                <w:iCs/>
              </w:rPr>
              <w:t>meddela</w:t>
            </w:r>
            <w:r>
              <w:t xml:space="preserve"> de förelägganden </w:t>
            </w:r>
            <w:r w:rsidRPr="0061301D">
              <w:rPr>
                <w:i/>
              </w:rPr>
              <w:t>och förbud</w:t>
            </w:r>
            <w:r>
              <w:t xml:space="preserve"> som behövs för att denna lag, de föreskrifter och beslut som har meddelats med stöd av lagen, de </w:t>
            </w:r>
            <w:r w:rsidRPr="009B1C97">
              <w:rPr>
                <w:i/>
              </w:rPr>
              <w:t>EG</w:t>
            </w:r>
            <w:r>
              <w:t>-</w:t>
            </w:r>
            <w:r w:rsidRPr="00734FC5">
              <w:rPr>
                <w:i/>
              </w:rPr>
              <w:t>bestämmelser</w:t>
            </w:r>
            <w:r>
              <w:t xml:space="preserve"> </w:t>
            </w:r>
            <w:r w:rsidRPr="009B1C97">
              <w:t xml:space="preserve">som </w:t>
            </w:r>
            <w:r w:rsidRPr="009B1C97">
              <w:rPr>
                <w:i/>
              </w:rPr>
              <w:t>komplet</w:t>
            </w:r>
            <w:r w:rsidRPr="009B1C97">
              <w:rPr>
                <w:i/>
              </w:rPr>
              <w:softHyphen/>
              <w:t>teras av</w:t>
            </w:r>
            <w:r>
              <w:t xml:space="preserve"> lagen och de beslut som har meddelats med stöd av </w:t>
            </w:r>
            <w:r w:rsidRPr="009B1C97">
              <w:rPr>
                <w:i/>
              </w:rPr>
              <w:t>EG</w:t>
            </w:r>
            <w:r>
              <w:t>-</w:t>
            </w:r>
            <w:r w:rsidRPr="00734FC5">
              <w:rPr>
                <w:i/>
              </w:rPr>
              <w:t xml:space="preserve">bestämmelserna </w:t>
            </w:r>
            <w:r w:rsidRPr="009B1C97">
              <w:rPr>
                <w:i/>
              </w:rPr>
              <w:t>skall</w:t>
            </w:r>
            <w:r>
              <w:t xml:space="preserve"> följas.</w:t>
            </w:r>
          </w:p>
        </w:tc>
        <w:tc>
          <w:tcPr>
            <w:tcW w:w="2500" w:type="pct"/>
            <w:shd w:val="clear" w:color="auto" w:fill="auto"/>
            <w:tcMar>
              <w:right w:w="0" w:type="dxa"/>
            </w:tcMar>
          </w:tcPr>
          <w:p w14:paraId="6167CC1A" w14:textId="77777777" w:rsidR="00F71CC6" w:rsidRDefault="00AB307F" w:rsidP="00F71CC6">
            <w:pPr>
              <w:pStyle w:val="Brdtextmedindrag"/>
            </w:pPr>
            <w:r>
              <w:t xml:space="preserve">Utöver vad som följer av de </w:t>
            </w:r>
            <w:r w:rsidRPr="009B1C97">
              <w:rPr>
                <w:i/>
              </w:rPr>
              <w:t>EU</w:t>
            </w:r>
            <w:r>
              <w:t>-</w:t>
            </w:r>
            <w:r w:rsidRPr="00734FC5">
              <w:rPr>
                <w:i/>
              </w:rPr>
              <w:t>bestämmelse</w:t>
            </w:r>
            <w:r>
              <w:t xml:space="preserve">r som lagen </w:t>
            </w:r>
            <w:r w:rsidRPr="0038039D">
              <w:rPr>
                <w:i/>
              </w:rPr>
              <w:t>kom</w:t>
            </w:r>
            <w:r>
              <w:rPr>
                <w:i/>
              </w:rPr>
              <w:t>-</w:t>
            </w:r>
            <w:r w:rsidRPr="0038039D">
              <w:rPr>
                <w:i/>
              </w:rPr>
              <w:t>pletterar</w:t>
            </w:r>
            <w:r>
              <w:t xml:space="preserve"> får en kontrollmyndighet </w:t>
            </w:r>
            <w:r w:rsidRPr="00D212C0">
              <w:rPr>
                <w:i/>
                <w:iCs/>
              </w:rPr>
              <w:t>besluta</w:t>
            </w:r>
            <w:r>
              <w:t xml:space="preserve"> de förelägganden som behövs för att denna lag, de föreskrifter och beslut som har meddelats med stöd av lagen, de </w:t>
            </w:r>
            <w:r w:rsidRPr="00734FC5">
              <w:rPr>
                <w:i/>
              </w:rPr>
              <w:t>EU-bestämmelser</w:t>
            </w:r>
            <w:r>
              <w:t xml:space="preserve"> som lagen </w:t>
            </w:r>
            <w:r w:rsidRPr="009B1C97">
              <w:rPr>
                <w:i/>
              </w:rPr>
              <w:t>kom</w:t>
            </w:r>
            <w:r>
              <w:rPr>
                <w:i/>
              </w:rPr>
              <w:softHyphen/>
            </w:r>
            <w:r w:rsidRPr="009B1C97">
              <w:rPr>
                <w:i/>
              </w:rPr>
              <w:t>pletterar</w:t>
            </w:r>
            <w:r>
              <w:t xml:space="preserve"> och de beslut som har meddelats med stöd av </w:t>
            </w:r>
            <w:r w:rsidRPr="009B1C97">
              <w:rPr>
                <w:i/>
              </w:rPr>
              <w:t>EU</w:t>
            </w:r>
            <w:r>
              <w:t>-</w:t>
            </w:r>
            <w:r w:rsidRPr="00734FC5">
              <w:rPr>
                <w:i/>
              </w:rPr>
              <w:t>bestämmelserna</w:t>
            </w:r>
            <w:r w:rsidDel="00C37DEA">
              <w:t xml:space="preserve"> </w:t>
            </w:r>
            <w:r w:rsidRPr="009B1C97" w:rsidDel="00C37DEA">
              <w:rPr>
                <w:i/>
              </w:rPr>
              <w:t>ska</w:t>
            </w:r>
            <w:r w:rsidDel="00C37DEA">
              <w:t xml:space="preserve"> följas</w:t>
            </w:r>
            <w:r>
              <w:t>.</w:t>
            </w:r>
          </w:p>
        </w:tc>
      </w:tr>
      <w:tr w:rsidR="00F71CC6" w14:paraId="3FA58A71" w14:textId="77777777" w:rsidTr="00F71CC6">
        <w:tblPrEx>
          <w:tblLook w:val="0600" w:firstRow="0" w:lastRow="0" w:firstColumn="0" w:lastColumn="0" w:noHBand="1" w:noVBand="1"/>
        </w:tblPrEx>
        <w:tc>
          <w:tcPr>
            <w:tcW w:w="2500" w:type="pct"/>
            <w:shd w:val="clear" w:color="auto" w:fill="auto"/>
            <w:tcMar>
              <w:left w:w="0" w:type="dxa"/>
            </w:tcMar>
          </w:tcPr>
          <w:p w14:paraId="3E517DCB" w14:textId="77777777" w:rsidR="00F71CC6" w:rsidRDefault="00AB307F" w:rsidP="00F71CC6">
            <w:pPr>
              <w:pStyle w:val="Brdtextmedindrag"/>
            </w:pPr>
            <w:r>
              <w:t xml:space="preserve">Förelägganden </w:t>
            </w:r>
            <w:r w:rsidRPr="0061301D">
              <w:rPr>
                <w:i/>
              </w:rPr>
              <w:t>och förbud</w:t>
            </w:r>
            <w:r>
              <w:t xml:space="preserve"> enligt denna lag eller enligt de </w:t>
            </w:r>
            <w:r w:rsidRPr="000B0862">
              <w:rPr>
                <w:i/>
              </w:rPr>
              <w:t>EG</w:t>
            </w:r>
            <w:r>
              <w:t>-</w:t>
            </w:r>
            <w:r w:rsidRPr="00734FC5">
              <w:rPr>
                <w:i/>
              </w:rPr>
              <w:t xml:space="preserve">bestämmelser </w:t>
            </w:r>
            <w:r>
              <w:t xml:space="preserve">som </w:t>
            </w:r>
            <w:r w:rsidRPr="0038039D">
              <w:rPr>
                <w:i/>
              </w:rPr>
              <w:t>kompletteras av</w:t>
            </w:r>
            <w:r>
              <w:t xml:space="preserve"> lagen får förenas med vite.</w:t>
            </w:r>
          </w:p>
        </w:tc>
        <w:tc>
          <w:tcPr>
            <w:tcW w:w="2500" w:type="pct"/>
            <w:shd w:val="clear" w:color="auto" w:fill="auto"/>
            <w:tcMar>
              <w:right w:w="0" w:type="dxa"/>
            </w:tcMar>
          </w:tcPr>
          <w:p w14:paraId="5753A9CA" w14:textId="77777777" w:rsidR="00F71CC6" w:rsidRDefault="00AB307F" w:rsidP="00F71CC6">
            <w:pPr>
              <w:pStyle w:val="Brdtextmedindrag"/>
            </w:pPr>
            <w:r>
              <w:t xml:space="preserve">Förelägganden enligt denna lag eller enligt de </w:t>
            </w:r>
            <w:r w:rsidRPr="000B0862">
              <w:rPr>
                <w:i/>
              </w:rPr>
              <w:t>EU</w:t>
            </w:r>
            <w:r>
              <w:t>-</w:t>
            </w:r>
            <w:r w:rsidRPr="00734FC5">
              <w:rPr>
                <w:i/>
              </w:rPr>
              <w:t>bestämmelser</w:t>
            </w:r>
            <w:r>
              <w:t xml:space="preserve"> som lagen </w:t>
            </w:r>
            <w:r w:rsidRPr="0038039D">
              <w:rPr>
                <w:i/>
              </w:rPr>
              <w:t>kompletterar</w:t>
            </w:r>
            <w:r>
              <w:t xml:space="preserve"> får förenas med vite.</w:t>
            </w:r>
          </w:p>
        </w:tc>
      </w:tr>
    </w:tbl>
    <w:p w14:paraId="4CBCE5A5" w14:textId="77777777" w:rsidR="00F71CC6" w:rsidRDefault="00AB307F" w:rsidP="00F71CC6">
      <w:pPr>
        <w:pStyle w:val="Brdtext"/>
        <w:spacing w:before="230"/>
        <w:jc w:val="center"/>
      </w:pPr>
      <w:r>
        <w:t>10 a §</w:t>
      </w:r>
      <w:r>
        <w:rPr>
          <w:rStyle w:val="Fotnotsreferens"/>
        </w:rPr>
        <w:footnoteReference w:id="134"/>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06E03DC" w14:textId="77777777" w:rsidTr="00F71CC6">
        <w:tc>
          <w:tcPr>
            <w:tcW w:w="2500" w:type="pct"/>
            <w:shd w:val="clear" w:color="auto" w:fill="auto"/>
            <w:tcMar>
              <w:left w:w="0" w:type="dxa"/>
            </w:tcMar>
          </w:tcPr>
          <w:p w14:paraId="05C2C78F" w14:textId="77777777" w:rsidR="00F71CC6" w:rsidRDefault="00AB307F" w:rsidP="00F71CC6">
            <w:pPr>
              <w:pStyle w:val="Brdtextmedindrag"/>
            </w:pPr>
            <w:r>
              <w:t>Om någon inte fullgör sina skyldigheter enligt lagen, de före</w:t>
            </w:r>
            <w:r>
              <w:softHyphen/>
              <w:t>skrifter och beslut som har med</w:t>
            </w:r>
            <w:r>
              <w:softHyphen/>
              <w:t xml:space="preserve">delats med stöd av lagen, de </w:t>
            </w:r>
            <w:r w:rsidRPr="005D09AC">
              <w:rPr>
                <w:i/>
              </w:rPr>
              <w:t>EG-bestämmelser</w:t>
            </w:r>
            <w:r>
              <w:t xml:space="preserve"> som </w:t>
            </w:r>
            <w:r w:rsidRPr="005D09AC">
              <w:rPr>
                <w:i/>
              </w:rPr>
              <w:t>komplet</w:t>
            </w:r>
            <w:r>
              <w:rPr>
                <w:i/>
              </w:rPr>
              <w:softHyphen/>
            </w:r>
            <w:r w:rsidRPr="005D09AC">
              <w:rPr>
                <w:i/>
              </w:rPr>
              <w:t>teras av</w:t>
            </w:r>
            <w:r>
              <w:t xml:space="preserve"> lagen eller de beslut som har meddelats med stöd av </w:t>
            </w:r>
            <w:r w:rsidRPr="005D09AC">
              <w:rPr>
                <w:i/>
              </w:rPr>
              <w:t>EG-bestämmelserna</w:t>
            </w:r>
            <w:r>
              <w:t>, får kontrollmyn</w:t>
            </w:r>
            <w:r>
              <w:softHyphen/>
              <w:t>digheten besluta om rättelse på hans eller hennes bekostnad.</w:t>
            </w:r>
          </w:p>
        </w:tc>
        <w:tc>
          <w:tcPr>
            <w:tcW w:w="2500" w:type="pct"/>
            <w:shd w:val="clear" w:color="auto" w:fill="auto"/>
            <w:tcMar>
              <w:right w:w="0" w:type="dxa"/>
            </w:tcMar>
          </w:tcPr>
          <w:p w14:paraId="1C6E598C" w14:textId="77777777" w:rsidR="00F71CC6" w:rsidRDefault="00AB307F" w:rsidP="00F71CC6">
            <w:pPr>
              <w:pStyle w:val="Brdtextmedindrag"/>
            </w:pPr>
            <w:r>
              <w:t>Om någon inte fullgör sina skyldigheter enligt lagen, de före</w:t>
            </w:r>
            <w:r>
              <w:softHyphen/>
              <w:t>skrifter och beslut som har med</w:t>
            </w:r>
            <w:r>
              <w:softHyphen/>
              <w:t xml:space="preserve">delats med stöd av lagen, de </w:t>
            </w:r>
            <w:r w:rsidRPr="005D09AC">
              <w:rPr>
                <w:i/>
              </w:rPr>
              <w:t>EU-bestämmelser</w:t>
            </w:r>
            <w:r>
              <w:t xml:space="preserve"> som lagen </w:t>
            </w:r>
            <w:r w:rsidRPr="005D09AC">
              <w:rPr>
                <w:i/>
              </w:rPr>
              <w:t>kom</w:t>
            </w:r>
            <w:r>
              <w:rPr>
                <w:i/>
              </w:rPr>
              <w:softHyphen/>
            </w:r>
            <w:r w:rsidRPr="005D09AC">
              <w:rPr>
                <w:i/>
              </w:rPr>
              <w:t>pletterar</w:t>
            </w:r>
            <w:r>
              <w:t xml:space="preserve"> eller de beslut som har meddelats med stöd av </w:t>
            </w:r>
            <w:r w:rsidRPr="005D09AC">
              <w:rPr>
                <w:i/>
              </w:rPr>
              <w:t>EU-bestämmelserna</w:t>
            </w:r>
            <w:r>
              <w:t>, får kontrollmyn</w:t>
            </w:r>
            <w:r>
              <w:softHyphen/>
              <w:t>digheten besluta om rättelse på hans eller hennes bekostnad.</w:t>
            </w:r>
          </w:p>
        </w:tc>
      </w:tr>
    </w:tbl>
    <w:p w14:paraId="2796EB03" w14:textId="77777777" w:rsidR="00F71CC6" w:rsidRDefault="00AB307F" w:rsidP="00F71CC6">
      <w:pPr>
        <w:pStyle w:val="Brdtext"/>
        <w:spacing w:before="230"/>
        <w:jc w:val="center"/>
      </w:pPr>
      <w:r>
        <w:t>12 §</w:t>
      </w:r>
    </w:p>
    <w:p w14:paraId="63C28EA1" w14:textId="77777777" w:rsidR="00F71CC6" w:rsidRDefault="00AB307F" w:rsidP="00F71CC6">
      <w:pPr>
        <w:pStyle w:val="Brdtextmedindrag"/>
      </w:pPr>
      <w:r>
        <w:t>Till böter eller fängelse i högst ett år döms den som med uppsåt eller av oaktsamhet</w:t>
      </w:r>
    </w:p>
    <w:p w14:paraId="39E6ADB3" w14:textId="77777777" w:rsidR="00F71CC6" w:rsidRPr="003949DA" w:rsidRDefault="00AB307F" w:rsidP="00F71CC6">
      <w:pPr>
        <w:pStyle w:val="Brdtextmedindrag"/>
      </w:pPr>
      <w:r>
        <w:t>1. bryter mot en föreskrift som har meddelats med stöd av 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A867CBB" w14:textId="77777777" w:rsidTr="00F71CC6">
        <w:tc>
          <w:tcPr>
            <w:tcW w:w="2500" w:type="pct"/>
            <w:shd w:val="clear" w:color="auto" w:fill="auto"/>
            <w:tcMar>
              <w:left w:w="0" w:type="dxa"/>
            </w:tcMar>
          </w:tcPr>
          <w:p w14:paraId="61A2857D" w14:textId="77777777" w:rsidR="00F71CC6" w:rsidRDefault="00AB307F" w:rsidP="00F71CC6">
            <w:pPr>
              <w:pStyle w:val="Brdtextmedindrag"/>
            </w:pPr>
            <w:r>
              <w:t>2. bryter mot ett beslut eller en föreskrift som har meddelats med stöd av 5 §,</w:t>
            </w:r>
          </w:p>
        </w:tc>
        <w:tc>
          <w:tcPr>
            <w:tcW w:w="2500" w:type="pct"/>
            <w:shd w:val="clear" w:color="auto" w:fill="auto"/>
            <w:tcMar>
              <w:right w:w="0" w:type="dxa"/>
            </w:tcMar>
          </w:tcPr>
          <w:p w14:paraId="32E807F8" w14:textId="77777777" w:rsidR="00F71CC6" w:rsidRDefault="00AB307F" w:rsidP="00F71CC6">
            <w:pPr>
              <w:pStyle w:val="Brdtextmedindrag"/>
            </w:pPr>
            <w:r>
              <w:t xml:space="preserve">2. bryter mot ett beslut eller en föreskrift som har meddelats med stöd av 5 §, </w:t>
            </w:r>
            <w:r w:rsidRPr="002C42E5">
              <w:rPr>
                <w:i/>
                <w:iCs/>
              </w:rPr>
              <w:t>eller</w:t>
            </w:r>
          </w:p>
        </w:tc>
      </w:tr>
    </w:tbl>
    <w:p w14:paraId="646BB7EC" w14:textId="77777777" w:rsidR="00F71CC6" w:rsidRDefault="00AB307F" w:rsidP="00F71CC6">
      <w:pPr>
        <w:pStyle w:val="Brdtextmedindrag"/>
      </w:pPr>
      <w:r>
        <w:t>3. vid fullgörande av uppgiftsskyldighet enligt 2 § 2 lämnar oriktiga uppgifter om något förhållande av betydelse, om inte gärningen är belagd med straff enligt brottsbalken.</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4E64BA27" w14:textId="77777777" w:rsidTr="00F71CC6">
        <w:tc>
          <w:tcPr>
            <w:tcW w:w="2500" w:type="pct"/>
            <w:shd w:val="clear" w:color="auto" w:fill="auto"/>
            <w:tcMar>
              <w:left w:w="0" w:type="dxa"/>
            </w:tcMar>
          </w:tcPr>
          <w:p w14:paraId="137BB619" w14:textId="77777777" w:rsidR="00F71CC6" w:rsidRDefault="00AB307F" w:rsidP="00F71CC6">
            <w:pPr>
              <w:pStyle w:val="Brdtextmedindrag"/>
            </w:pPr>
            <w:r>
              <w:t xml:space="preserve">I ringa fall </w:t>
            </w:r>
            <w:r w:rsidRPr="006B0A99">
              <w:rPr>
                <w:i/>
              </w:rPr>
              <w:t>skall</w:t>
            </w:r>
            <w:r>
              <w:t xml:space="preserve"> inte dömas till ansvar.</w:t>
            </w:r>
          </w:p>
        </w:tc>
        <w:tc>
          <w:tcPr>
            <w:tcW w:w="2500" w:type="pct"/>
            <w:shd w:val="clear" w:color="auto" w:fill="auto"/>
            <w:tcMar>
              <w:right w:w="0" w:type="dxa"/>
            </w:tcMar>
          </w:tcPr>
          <w:p w14:paraId="0C059D00" w14:textId="77777777" w:rsidR="00F71CC6" w:rsidRDefault="00AB307F" w:rsidP="00F71CC6">
            <w:pPr>
              <w:pStyle w:val="Brdtextmedindrag"/>
            </w:pPr>
            <w:bookmarkStart w:id="723" w:name="_Hlk40802480"/>
            <w:r>
              <w:t xml:space="preserve">I ringa fall </w:t>
            </w:r>
            <w:r w:rsidRPr="006B0A99">
              <w:rPr>
                <w:i/>
              </w:rPr>
              <w:t>ska</w:t>
            </w:r>
            <w:r>
              <w:t xml:space="preserve"> </w:t>
            </w:r>
            <w:r w:rsidRPr="00F84D63">
              <w:rPr>
                <w:i/>
                <w:iCs/>
              </w:rPr>
              <w:t xml:space="preserve">det </w:t>
            </w:r>
            <w:r>
              <w:t>inte dömas till ansvar.</w:t>
            </w:r>
            <w:bookmarkEnd w:id="723"/>
          </w:p>
        </w:tc>
      </w:tr>
      <w:tr w:rsidR="00F71CC6" w14:paraId="3BB483B3" w14:textId="77777777" w:rsidTr="00F71CC6">
        <w:tc>
          <w:tcPr>
            <w:tcW w:w="2500" w:type="pct"/>
            <w:shd w:val="clear" w:color="auto" w:fill="auto"/>
            <w:tcMar>
              <w:left w:w="0" w:type="dxa"/>
            </w:tcMar>
          </w:tcPr>
          <w:p w14:paraId="09464A01" w14:textId="77777777" w:rsidR="00F71CC6" w:rsidRDefault="00AB307F" w:rsidP="00F71CC6">
            <w:pPr>
              <w:pStyle w:val="Brdtextmedindrag"/>
            </w:pPr>
            <w:r w:rsidRPr="00FF054F">
              <w:rPr>
                <w:i/>
              </w:rPr>
              <w:t>Den som har överträtt ett vitesföreläggande eller vitesförbud enligt 10</w:t>
            </w:r>
            <w:r>
              <w:rPr>
                <w:i/>
              </w:rPr>
              <w:t> </w:t>
            </w:r>
            <w:r w:rsidRPr="00FF054F">
              <w:rPr>
                <w:i/>
              </w:rPr>
              <w:t xml:space="preserve">§ döms inte till ansvar enligt </w:t>
            </w:r>
            <w:r>
              <w:rPr>
                <w:i/>
              </w:rPr>
              <w:t>denna lag</w:t>
            </w:r>
            <w:r w:rsidRPr="00FF054F">
              <w:t xml:space="preserve"> för en gärning som omfattas av </w:t>
            </w:r>
            <w:r w:rsidRPr="00FF054F">
              <w:rPr>
                <w:i/>
              </w:rPr>
              <w:t>föreläggandet eller förbudet</w:t>
            </w:r>
            <w:r w:rsidRPr="00FF054F">
              <w:t>.</w:t>
            </w:r>
          </w:p>
        </w:tc>
        <w:tc>
          <w:tcPr>
            <w:tcW w:w="2500" w:type="pct"/>
            <w:shd w:val="clear" w:color="auto" w:fill="auto"/>
            <w:tcMar>
              <w:right w:w="0" w:type="dxa"/>
            </w:tcMar>
          </w:tcPr>
          <w:p w14:paraId="6891C80D" w14:textId="77777777" w:rsidR="00F71CC6" w:rsidRDefault="00AB307F" w:rsidP="00F71CC6">
            <w:pPr>
              <w:pStyle w:val="Brdtextmedindrag"/>
            </w:pPr>
            <w:bookmarkStart w:id="724" w:name="_Hlk40802503"/>
            <w:r w:rsidRPr="00FF054F">
              <w:rPr>
                <w:i/>
              </w:rPr>
              <w:t xml:space="preserve">Det ska inte dömas till ansvar enligt </w:t>
            </w:r>
            <w:r>
              <w:rPr>
                <w:i/>
              </w:rPr>
              <w:t>första stycket</w:t>
            </w:r>
            <w:r w:rsidRPr="00FF054F">
              <w:t xml:space="preserve"> för en gärning som omfattas av </w:t>
            </w:r>
            <w:r w:rsidRPr="00FF054F">
              <w:rPr>
                <w:i/>
              </w:rPr>
              <w:t>ett föreläggande om vite om gärningen ligger till grund för en ansökan om ut</w:t>
            </w:r>
            <w:r>
              <w:rPr>
                <w:i/>
              </w:rPr>
              <w:softHyphen/>
            </w:r>
            <w:r w:rsidRPr="00FF054F">
              <w:rPr>
                <w:i/>
              </w:rPr>
              <w:t>dömande av vitet</w:t>
            </w:r>
            <w:bookmarkEnd w:id="724"/>
            <w:r w:rsidRPr="00FF054F">
              <w:rPr>
                <w:i/>
              </w:rPr>
              <w:t>.</w:t>
            </w:r>
          </w:p>
        </w:tc>
      </w:tr>
    </w:tbl>
    <w:p w14:paraId="172D2FDD" w14:textId="77777777" w:rsidR="00F71CC6" w:rsidRDefault="00AB307F" w:rsidP="00F71CC6">
      <w:pPr>
        <w:pStyle w:val="Brdtext"/>
        <w:spacing w:before="230"/>
        <w:jc w:val="center"/>
      </w:pPr>
      <w:r>
        <w:t>12 a §</w:t>
      </w:r>
      <w:r>
        <w:rPr>
          <w:rStyle w:val="Fotnotsreferens"/>
        </w:rPr>
        <w:footnoteReference w:id="135"/>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E7758CD" w14:textId="77777777" w:rsidTr="00F71CC6">
        <w:tc>
          <w:tcPr>
            <w:tcW w:w="2500" w:type="pct"/>
            <w:shd w:val="clear" w:color="auto" w:fill="auto"/>
            <w:tcMar>
              <w:left w:w="0" w:type="dxa"/>
            </w:tcMar>
          </w:tcPr>
          <w:p w14:paraId="3B91EFDA" w14:textId="77777777" w:rsidR="00F71CC6" w:rsidRDefault="00AB307F" w:rsidP="00F71CC6">
            <w:pPr>
              <w:pStyle w:val="Brdtextmedindrag"/>
            </w:pPr>
            <w:r>
              <w:t>Till böter eller fängelse i högst ett år döms den som med uppsåt eller av oaktsamhet åsidosätter skyldig</w:t>
            </w:r>
            <w:r>
              <w:softHyphen/>
              <w:t xml:space="preserve">heter, villkor eller förbud som finns i de </w:t>
            </w:r>
            <w:r w:rsidRPr="006B0A99">
              <w:rPr>
                <w:i/>
              </w:rPr>
              <w:t>EG-bestämmelser</w:t>
            </w:r>
            <w:r>
              <w:t xml:space="preserve"> som </w:t>
            </w:r>
            <w:r w:rsidRPr="006B0A99">
              <w:rPr>
                <w:i/>
              </w:rPr>
              <w:t>kom</w:t>
            </w:r>
            <w:r>
              <w:rPr>
                <w:i/>
              </w:rPr>
              <w:softHyphen/>
            </w:r>
            <w:r w:rsidRPr="006B0A99">
              <w:rPr>
                <w:i/>
              </w:rPr>
              <w:t xml:space="preserve">pletteras av </w:t>
            </w:r>
            <w:r>
              <w:t>lagen. Detta gäller dock inte</w:t>
            </w:r>
            <w:r w:rsidRPr="001F0DF3">
              <w:rPr>
                <w:i/>
                <w:iCs/>
              </w:rPr>
              <w:t>,</w:t>
            </w:r>
            <w:r>
              <w:t xml:space="preserve"> om överträdelsen avser </w:t>
            </w:r>
            <w:r w:rsidRPr="00956620">
              <w:t>bestämmelser</w:t>
            </w:r>
            <w:r w:rsidRPr="00D829ED">
              <w:rPr>
                <w:i/>
                <w:iCs/>
              </w:rPr>
              <w:t xml:space="preserve"> </w:t>
            </w:r>
            <w:r w:rsidRPr="00E673BA">
              <w:t>om myndighets</w:t>
            </w:r>
            <w:r>
              <w:softHyphen/>
            </w:r>
            <w:r w:rsidRPr="00E673BA">
              <w:t>utövning</w:t>
            </w:r>
            <w:r>
              <w:t>.</w:t>
            </w:r>
          </w:p>
        </w:tc>
        <w:tc>
          <w:tcPr>
            <w:tcW w:w="2500" w:type="pct"/>
            <w:shd w:val="clear" w:color="auto" w:fill="auto"/>
            <w:tcMar>
              <w:right w:w="0" w:type="dxa"/>
            </w:tcMar>
          </w:tcPr>
          <w:p w14:paraId="68AB4B5F" w14:textId="77777777" w:rsidR="00F71CC6" w:rsidRDefault="00AB307F" w:rsidP="00F71CC6">
            <w:pPr>
              <w:pStyle w:val="Brdtextmedindrag"/>
            </w:pPr>
            <w:r>
              <w:t>Till böter eller fängelse i högst ett år döms den som med uppsåt eller av oaktsamhet åsidosätter skyldig</w:t>
            </w:r>
            <w:r>
              <w:softHyphen/>
              <w:t xml:space="preserve">heter, villkor eller förbud som finns i de </w:t>
            </w:r>
            <w:r w:rsidRPr="006B0A99">
              <w:rPr>
                <w:i/>
              </w:rPr>
              <w:t>EU-bestämmelser</w:t>
            </w:r>
            <w:r>
              <w:t xml:space="preserve"> som lagen </w:t>
            </w:r>
            <w:r w:rsidRPr="006B0A99">
              <w:rPr>
                <w:i/>
              </w:rPr>
              <w:t>kompletterar</w:t>
            </w:r>
            <w:r>
              <w:t>. Detta gäller dock inte om överträdelsen avser bestäm</w:t>
            </w:r>
            <w:r>
              <w:softHyphen/>
              <w:t xml:space="preserve">melser </w:t>
            </w:r>
            <w:r w:rsidDel="00956620">
              <w:t>om myndighetsutövning</w:t>
            </w:r>
            <w:r>
              <w:t xml:space="preserve"> </w:t>
            </w:r>
            <w:r w:rsidRPr="00E673BA">
              <w:rPr>
                <w:i/>
                <w:iCs/>
              </w:rPr>
              <w:t>eller andra bestämmelser i</w:t>
            </w:r>
            <w:r w:rsidRPr="00D829ED">
              <w:rPr>
                <w:i/>
                <w:iCs/>
              </w:rPr>
              <w:t xml:space="preserve"> </w:t>
            </w:r>
            <w:r w:rsidRPr="004E2660">
              <w:rPr>
                <w:i/>
                <w:iCs/>
              </w:rPr>
              <w:t>för</w:t>
            </w:r>
            <w:r>
              <w:rPr>
                <w:i/>
                <w:iCs/>
              </w:rPr>
              <w:softHyphen/>
            </w:r>
            <w:r w:rsidRPr="004E2660">
              <w:rPr>
                <w:i/>
                <w:iCs/>
              </w:rPr>
              <w:t>ordning (EU) 2017/625</w:t>
            </w:r>
            <w:r w:rsidRPr="00E673BA">
              <w:rPr>
                <w:i/>
              </w:rPr>
              <w:t>.</w:t>
            </w:r>
          </w:p>
        </w:tc>
      </w:tr>
      <w:tr w:rsidR="00F71CC6" w14:paraId="02149FB0" w14:textId="77777777" w:rsidTr="00F71CC6">
        <w:tblPrEx>
          <w:tblLook w:val="0600" w:firstRow="0" w:lastRow="0" w:firstColumn="0" w:lastColumn="0" w:noHBand="1" w:noVBand="1"/>
        </w:tblPrEx>
        <w:tc>
          <w:tcPr>
            <w:tcW w:w="2500" w:type="pct"/>
            <w:shd w:val="clear" w:color="auto" w:fill="auto"/>
            <w:tcMar>
              <w:left w:w="0" w:type="dxa"/>
            </w:tcMar>
          </w:tcPr>
          <w:p w14:paraId="1396696C" w14:textId="77777777" w:rsidR="00F71CC6" w:rsidRDefault="00AB307F" w:rsidP="00F71CC6">
            <w:pPr>
              <w:pStyle w:val="Brdtextmedindrag"/>
            </w:pPr>
            <w:r>
              <w:t xml:space="preserve">I ringa fall </w:t>
            </w:r>
            <w:r w:rsidRPr="006B0A99">
              <w:rPr>
                <w:i/>
              </w:rPr>
              <w:t>skall</w:t>
            </w:r>
            <w:r>
              <w:t xml:space="preserve"> inte dömas till ansvar.</w:t>
            </w:r>
          </w:p>
        </w:tc>
        <w:tc>
          <w:tcPr>
            <w:tcW w:w="2500" w:type="pct"/>
            <w:shd w:val="clear" w:color="auto" w:fill="auto"/>
            <w:tcMar>
              <w:right w:w="0" w:type="dxa"/>
            </w:tcMar>
          </w:tcPr>
          <w:p w14:paraId="0C570983" w14:textId="77777777" w:rsidR="00F71CC6" w:rsidRDefault="00AB307F" w:rsidP="00F71CC6">
            <w:pPr>
              <w:pStyle w:val="Brdtextmedindrag"/>
            </w:pPr>
            <w:r>
              <w:t xml:space="preserve">I ringa fall </w:t>
            </w:r>
            <w:r w:rsidRPr="006B0A99">
              <w:rPr>
                <w:i/>
              </w:rPr>
              <w:t>ska</w:t>
            </w:r>
            <w:r>
              <w:rPr>
                <w:i/>
              </w:rPr>
              <w:t xml:space="preserve"> det</w:t>
            </w:r>
            <w:r>
              <w:t xml:space="preserve"> inte dömas till ansvar.</w:t>
            </w:r>
          </w:p>
        </w:tc>
      </w:tr>
      <w:tr w:rsidR="00F71CC6" w14:paraId="38501C38" w14:textId="77777777" w:rsidTr="00F71CC6">
        <w:tblPrEx>
          <w:tblLook w:val="0600" w:firstRow="0" w:lastRow="0" w:firstColumn="0" w:lastColumn="0" w:noHBand="1" w:noVBand="1"/>
        </w:tblPrEx>
        <w:tc>
          <w:tcPr>
            <w:tcW w:w="2500" w:type="pct"/>
            <w:shd w:val="clear" w:color="auto" w:fill="auto"/>
            <w:tcMar>
              <w:left w:w="0" w:type="dxa"/>
            </w:tcMar>
          </w:tcPr>
          <w:p w14:paraId="6C3EE625" w14:textId="77777777" w:rsidR="00F71CC6" w:rsidRDefault="00AB307F" w:rsidP="00F71CC6">
            <w:pPr>
              <w:pStyle w:val="Brdtextmedindrag"/>
            </w:pPr>
            <w:r w:rsidRPr="00FF054F">
              <w:rPr>
                <w:i/>
              </w:rPr>
              <w:t>Den som har överträtt ett vitesföreläggande eller vitesförbud enligt 10</w:t>
            </w:r>
            <w:r>
              <w:rPr>
                <w:i/>
              </w:rPr>
              <w:t> </w:t>
            </w:r>
            <w:r w:rsidRPr="00FF054F">
              <w:rPr>
                <w:i/>
              </w:rPr>
              <w:t>§ döms inte till ansvar enligt första stycket</w:t>
            </w:r>
            <w:r w:rsidRPr="00FF054F">
              <w:t xml:space="preserve"> för en gärning som omfattas av </w:t>
            </w:r>
            <w:r w:rsidRPr="00FF054F">
              <w:rPr>
                <w:i/>
              </w:rPr>
              <w:t>föreläggandet eller förbudet</w:t>
            </w:r>
            <w:r w:rsidRPr="00FF054F">
              <w:t>.</w:t>
            </w:r>
          </w:p>
        </w:tc>
        <w:tc>
          <w:tcPr>
            <w:tcW w:w="2500" w:type="pct"/>
            <w:shd w:val="clear" w:color="auto" w:fill="auto"/>
            <w:tcMar>
              <w:right w:w="0" w:type="dxa"/>
            </w:tcMar>
          </w:tcPr>
          <w:p w14:paraId="44101706" w14:textId="77777777" w:rsidR="00F71CC6" w:rsidRDefault="00AB307F" w:rsidP="00F71CC6">
            <w:pPr>
              <w:pStyle w:val="Brdtextmedindrag"/>
            </w:pPr>
            <w:bookmarkStart w:id="725" w:name="_Hlk40802679"/>
            <w:r w:rsidRPr="00FF054F">
              <w:rPr>
                <w:i/>
              </w:rPr>
              <w:t xml:space="preserve">Det ska inte dömas till ansvar enligt </w:t>
            </w:r>
            <w:r>
              <w:rPr>
                <w:i/>
              </w:rPr>
              <w:t>första stycket</w:t>
            </w:r>
            <w:r w:rsidRPr="00FF054F">
              <w:t xml:space="preserve"> för en gärning som omfattas av </w:t>
            </w:r>
            <w:r w:rsidRPr="00FF054F">
              <w:rPr>
                <w:i/>
              </w:rPr>
              <w:t>ett föreläggande om vite om gärningen ligger till grund för en ansökan om ut</w:t>
            </w:r>
            <w:r>
              <w:rPr>
                <w:i/>
              </w:rPr>
              <w:softHyphen/>
            </w:r>
            <w:r w:rsidRPr="00FF054F">
              <w:rPr>
                <w:i/>
              </w:rPr>
              <w:t>dömande av vitet.</w:t>
            </w:r>
            <w:bookmarkEnd w:id="725"/>
          </w:p>
        </w:tc>
      </w:tr>
    </w:tbl>
    <w:p w14:paraId="74575E6B" w14:textId="77777777" w:rsidR="00F71CC6" w:rsidRDefault="00AB307F" w:rsidP="00F71CC6">
      <w:pPr>
        <w:pStyle w:val="Brdtext"/>
        <w:spacing w:before="230"/>
        <w:jc w:val="center"/>
      </w:pPr>
      <w:r>
        <w:t>13 §</w:t>
      </w:r>
      <w:r>
        <w:rPr>
          <w:rStyle w:val="Fotnotsreferens"/>
        </w:rPr>
        <w:footnoteReference w:id="13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9C9B68F" w14:textId="77777777" w:rsidTr="00F71CC6">
        <w:tc>
          <w:tcPr>
            <w:tcW w:w="2500" w:type="pct"/>
            <w:shd w:val="clear" w:color="auto" w:fill="auto"/>
            <w:tcMar>
              <w:left w:w="0" w:type="dxa"/>
            </w:tcMar>
          </w:tcPr>
          <w:p w14:paraId="56CE130D" w14:textId="77777777" w:rsidR="00F71CC6" w:rsidRDefault="00AB307F" w:rsidP="00F71CC6">
            <w:pPr>
              <w:pStyle w:val="Brdtextmedindrag"/>
            </w:pPr>
            <w:r w:rsidRPr="00AB625F">
              <w:t xml:space="preserve">Beslut av en enskild veterinär får överklagas </w:t>
            </w:r>
            <w:r w:rsidRPr="001C12F3">
              <w:rPr>
                <w:i/>
              </w:rPr>
              <w:t>hos</w:t>
            </w:r>
            <w:r w:rsidRPr="00AB625F">
              <w:t xml:space="preserve"> Jordbruksverket.</w:t>
            </w:r>
          </w:p>
        </w:tc>
        <w:tc>
          <w:tcPr>
            <w:tcW w:w="2500" w:type="pct"/>
            <w:shd w:val="clear" w:color="auto" w:fill="auto"/>
            <w:tcMar>
              <w:right w:w="0" w:type="dxa"/>
            </w:tcMar>
          </w:tcPr>
          <w:p w14:paraId="3ABDAE05" w14:textId="77777777" w:rsidR="00F71CC6" w:rsidRDefault="00AB307F" w:rsidP="00F71CC6">
            <w:pPr>
              <w:pStyle w:val="Brdtextmedindrag"/>
            </w:pPr>
            <w:r w:rsidRPr="00AB625F">
              <w:t xml:space="preserve">Beslut av en enskild veterinär får överklagas </w:t>
            </w:r>
            <w:r w:rsidRPr="001C12F3">
              <w:rPr>
                <w:i/>
              </w:rPr>
              <w:t>till</w:t>
            </w:r>
            <w:r w:rsidRPr="00AB625F">
              <w:t xml:space="preserve"> Jordbruksverket.</w:t>
            </w:r>
          </w:p>
        </w:tc>
      </w:tr>
      <w:tr w:rsidR="00F71CC6" w14:paraId="37F495F5" w14:textId="77777777" w:rsidTr="00F71CC6">
        <w:tblPrEx>
          <w:tblLook w:val="0600" w:firstRow="0" w:lastRow="0" w:firstColumn="0" w:lastColumn="0" w:noHBand="1" w:noVBand="1"/>
        </w:tblPrEx>
        <w:tc>
          <w:tcPr>
            <w:tcW w:w="2500" w:type="pct"/>
            <w:shd w:val="clear" w:color="auto" w:fill="auto"/>
            <w:tcMar>
              <w:left w:w="0" w:type="dxa"/>
            </w:tcMar>
          </w:tcPr>
          <w:p w14:paraId="6A6D3D06" w14:textId="77777777" w:rsidR="00F71CC6" w:rsidRDefault="00AB307F" w:rsidP="00F71CC6">
            <w:pPr>
              <w:pStyle w:val="Brdtextmedindrag"/>
            </w:pPr>
            <w:r w:rsidRPr="00AB625F">
              <w:t xml:space="preserve">Andra beslut enligt denna lag, enligt de föreskrifter som har meddelats med stöd av lagen eller enligt de </w:t>
            </w:r>
            <w:r w:rsidRPr="00857C25">
              <w:rPr>
                <w:i/>
              </w:rPr>
              <w:t>EG-bestämmelser</w:t>
            </w:r>
            <w:r w:rsidRPr="00AB625F">
              <w:t xml:space="preserve"> som </w:t>
            </w:r>
            <w:r w:rsidRPr="00857C25">
              <w:rPr>
                <w:i/>
              </w:rPr>
              <w:t>kompletteras av</w:t>
            </w:r>
            <w:r w:rsidRPr="00AB625F">
              <w:t xml:space="preserve"> lagen får över</w:t>
            </w:r>
            <w:r>
              <w:softHyphen/>
            </w:r>
            <w:r w:rsidRPr="00AB625F">
              <w:t xml:space="preserve">klagas </w:t>
            </w:r>
            <w:r w:rsidRPr="001C12F3">
              <w:rPr>
                <w:i/>
              </w:rPr>
              <w:t>hos</w:t>
            </w:r>
            <w:r w:rsidRPr="00AB625F">
              <w:t xml:space="preserve"> allmän förvaltnings</w:t>
            </w:r>
            <w:r>
              <w:softHyphen/>
            </w:r>
            <w:r w:rsidRPr="00AB625F">
              <w:t>domstol.</w:t>
            </w:r>
          </w:p>
        </w:tc>
        <w:tc>
          <w:tcPr>
            <w:tcW w:w="2500" w:type="pct"/>
            <w:shd w:val="clear" w:color="auto" w:fill="auto"/>
            <w:tcMar>
              <w:right w:w="0" w:type="dxa"/>
            </w:tcMar>
          </w:tcPr>
          <w:p w14:paraId="7BCB0E68" w14:textId="77777777" w:rsidR="00F71CC6" w:rsidRDefault="00AB307F" w:rsidP="00F71CC6">
            <w:pPr>
              <w:pStyle w:val="Brdtextmedindrag"/>
            </w:pPr>
            <w:r w:rsidRPr="00AB625F">
              <w:t xml:space="preserve">Andra beslut enligt denna lag, enligt de föreskrifter som har meddelats med stöd av lagen eller enligt de </w:t>
            </w:r>
            <w:r w:rsidRPr="00857C25">
              <w:rPr>
                <w:i/>
              </w:rPr>
              <w:t>EU-bestämmelser</w:t>
            </w:r>
            <w:r w:rsidRPr="00AB625F">
              <w:t xml:space="preserve"> som lagen </w:t>
            </w:r>
            <w:r w:rsidRPr="00857C25">
              <w:rPr>
                <w:i/>
              </w:rPr>
              <w:t xml:space="preserve">kompletterar </w:t>
            </w:r>
            <w:r w:rsidRPr="00AB625F">
              <w:t xml:space="preserve">får överklagas </w:t>
            </w:r>
            <w:r w:rsidRPr="001C12F3">
              <w:rPr>
                <w:i/>
              </w:rPr>
              <w:t>till</w:t>
            </w:r>
            <w:r w:rsidRPr="00AB625F">
              <w:t xml:space="preserve"> allmän förvaltningsdomstol.</w:t>
            </w:r>
          </w:p>
        </w:tc>
      </w:tr>
    </w:tbl>
    <w:p w14:paraId="3D299A51" w14:textId="77777777" w:rsidR="00F71CC6" w:rsidRPr="00C57856" w:rsidRDefault="00AB307F" w:rsidP="00F71CC6">
      <w:pPr>
        <w:pStyle w:val="Brdtextmedindrag"/>
      </w:pPr>
      <w:r w:rsidRPr="003C66C2">
        <w:t>Prövningstillstånd krävs vid överklagande till kammarrätten.</w:t>
      </w:r>
    </w:p>
    <w:p w14:paraId="0011E5C1" w14:textId="7777777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9387DF0" w14:textId="77777777" w:rsidTr="00F71CC6">
        <w:tc>
          <w:tcPr>
            <w:tcW w:w="2500" w:type="pct"/>
            <w:shd w:val="clear" w:color="auto" w:fill="auto"/>
            <w:tcMar>
              <w:left w:w="0" w:type="dxa"/>
            </w:tcMar>
          </w:tcPr>
          <w:p w14:paraId="49A7C5CD" w14:textId="77777777" w:rsidR="00F71CC6" w:rsidRDefault="00F71CC6" w:rsidP="00F71CC6">
            <w:pPr>
              <w:pStyle w:val="Brdtextmedindrag"/>
            </w:pPr>
          </w:p>
        </w:tc>
        <w:tc>
          <w:tcPr>
            <w:tcW w:w="2500" w:type="pct"/>
            <w:shd w:val="clear" w:color="auto" w:fill="auto"/>
            <w:tcMar>
              <w:right w:w="0" w:type="dxa"/>
            </w:tcMar>
          </w:tcPr>
          <w:p w14:paraId="445C1527" w14:textId="77777777" w:rsidR="00F71CC6" w:rsidRDefault="00AB307F" w:rsidP="00F71CC6">
            <w:pPr>
              <w:pStyle w:val="Brdtext"/>
              <w:rPr>
                <w:i/>
              </w:rPr>
            </w:pPr>
            <w:r>
              <w:rPr>
                <w:i/>
              </w:rPr>
              <w:t xml:space="preserve">13 a </w:t>
            </w:r>
            <w:r w:rsidRPr="00574282">
              <w:rPr>
                <w:i/>
              </w:rPr>
              <w:t>§</w:t>
            </w:r>
          </w:p>
          <w:p w14:paraId="1BA44BD1" w14:textId="77777777" w:rsidR="00F71CC6" w:rsidRPr="00C13C91" w:rsidRDefault="00AB307F" w:rsidP="00F71CC6">
            <w:pPr>
              <w:pStyle w:val="Brdtextmedindrag"/>
              <w:rPr>
                <w:i/>
              </w:rPr>
            </w:pPr>
            <w:r w:rsidRPr="00C13C91">
              <w:rPr>
                <w:i/>
              </w:rPr>
              <w:t>Den myndighet som har dele</w:t>
            </w:r>
            <w:r>
              <w:rPr>
                <w:i/>
              </w:rPr>
              <w:softHyphen/>
            </w:r>
            <w:r w:rsidRPr="00C13C91">
              <w:rPr>
                <w:i/>
              </w:rPr>
              <w:t>gerat uppgiften att utöva offentlig kontroll eller annan offentlig verksamhet till ett organ eller till en fysisk person ska föra det all</w:t>
            </w:r>
            <w:r>
              <w:rPr>
                <w:i/>
              </w:rPr>
              <w:softHyphen/>
            </w:r>
            <w:r w:rsidRPr="00C13C91">
              <w:rPr>
                <w:i/>
              </w:rPr>
              <w:t xml:space="preserve">männas talan </w:t>
            </w:r>
            <w:r>
              <w:rPr>
                <w:i/>
              </w:rPr>
              <w:t>i</w:t>
            </w:r>
            <w:r w:rsidRPr="00C13C91">
              <w:rPr>
                <w:i/>
              </w:rPr>
              <w:t xml:space="preserve"> allmän förvalt</w:t>
            </w:r>
            <w:r>
              <w:rPr>
                <w:i/>
              </w:rPr>
              <w:softHyphen/>
            </w:r>
            <w:r w:rsidRPr="00C13C91">
              <w:rPr>
                <w:i/>
              </w:rPr>
              <w:t>nings</w:t>
            </w:r>
            <w:r>
              <w:rPr>
                <w:i/>
              </w:rPr>
              <w:softHyphen/>
            </w:r>
            <w:r w:rsidRPr="00C13C91">
              <w:rPr>
                <w:i/>
              </w:rPr>
              <w:t>domstol, om det överklagade beslutet har meddelats av ett sådant organ eller en sådan fysisk person.</w:t>
            </w:r>
          </w:p>
          <w:p w14:paraId="08FD51D1" w14:textId="77777777" w:rsidR="00F71CC6" w:rsidRPr="00574282" w:rsidRDefault="00AB307F" w:rsidP="00F71CC6">
            <w:pPr>
              <w:pStyle w:val="Brdtextmedindrag"/>
              <w:rPr>
                <w:i/>
              </w:rPr>
            </w:pPr>
            <w:r>
              <w:rPr>
                <w:i/>
              </w:rPr>
              <w:t>L</w:t>
            </w:r>
            <w:r w:rsidRPr="00C13C91">
              <w:rPr>
                <w:i/>
              </w:rPr>
              <w:t>agen (1986:1142) om över</w:t>
            </w:r>
            <w:r>
              <w:rPr>
                <w:i/>
              </w:rPr>
              <w:softHyphen/>
            </w:r>
            <w:r w:rsidRPr="00C13C91">
              <w:rPr>
                <w:i/>
              </w:rPr>
              <w:t>klagande av beslut av enskilda organ med offentliga förvaltnings</w:t>
            </w:r>
            <w:r>
              <w:rPr>
                <w:i/>
              </w:rPr>
              <w:softHyphen/>
            </w:r>
            <w:r w:rsidRPr="00C13C91">
              <w:rPr>
                <w:i/>
              </w:rPr>
              <w:t>upp</w:t>
            </w:r>
            <w:r>
              <w:rPr>
                <w:i/>
              </w:rPr>
              <w:softHyphen/>
            </w:r>
            <w:r w:rsidRPr="00C13C91">
              <w:rPr>
                <w:i/>
              </w:rPr>
              <w:t>gifter ska gälla även för överklagande av beslut som har meddelats av en fysisk person.</w:t>
            </w:r>
          </w:p>
        </w:tc>
      </w:tr>
    </w:tbl>
    <w:p w14:paraId="0744572D" w14:textId="77777777" w:rsidR="00F71CC6" w:rsidRDefault="00AB307F" w:rsidP="00F71CC6">
      <w:pPr>
        <w:pStyle w:val="Brdtext"/>
        <w:spacing w:before="230"/>
        <w:jc w:val="center"/>
      </w:pPr>
      <w:r>
        <w:t>14 §</w:t>
      </w:r>
      <w:r>
        <w:rPr>
          <w:rStyle w:val="Fotnotsreferens"/>
        </w:rPr>
        <w:footnoteReference w:id="137"/>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292B49C" w14:textId="77777777" w:rsidTr="00F71CC6">
        <w:tc>
          <w:tcPr>
            <w:tcW w:w="2500" w:type="pct"/>
            <w:shd w:val="clear" w:color="auto" w:fill="auto"/>
            <w:tcMar>
              <w:left w:w="0" w:type="dxa"/>
            </w:tcMar>
          </w:tcPr>
          <w:p w14:paraId="63D11DE8" w14:textId="77777777" w:rsidR="00F71CC6" w:rsidRDefault="00AB307F" w:rsidP="00F71CC6">
            <w:pPr>
              <w:pStyle w:val="Brdtextmedindrag"/>
            </w:pPr>
            <w:r>
              <w:t xml:space="preserve">Beslut enligt denna lag, enligt de föreskrifter som har meddelats med stöd av lagen eller enligt de </w:t>
            </w:r>
            <w:r w:rsidRPr="00C13C91">
              <w:rPr>
                <w:i/>
              </w:rPr>
              <w:t>EG-bestämmelser</w:t>
            </w:r>
            <w:r>
              <w:t xml:space="preserve"> som </w:t>
            </w:r>
            <w:r w:rsidRPr="005567B0">
              <w:rPr>
                <w:i/>
              </w:rPr>
              <w:t>kompletteras av</w:t>
            </w:r>
            <w:r>
              <w:t xml:space="preserve"> lagen </w:t>
            </w:r>
            <w:r w:rsidRPr="00C13C91">
              <w:rPr>
                <w:i/>
              </w:rPr>
              <w:t>skall</w:t>
            </w:r>
            <w:r>
              <w:t xml:space="preserve"> gälla omedelbart, om inte något annat beslutas.</w:t>
            </w:r>
          </w:p>
        </w:tc>
        <w:tc>
          <w:tcPr>
            <w:tcW w:w="2500" w:type="pct"/>
            <w:shd w:val="clear" w:color="auto" w:fill="auto"/>
            <w:tcMar>
              <w:right w:w="0" w:type="dxa"/>
            </w:tcMar>
          </w:tcPr>
          <w:p w14:paraId="68752ED6" w14:textId="77777777" w:rsidR="00F71CC6" w:rsidRDefault="00AB307F" w:rsidP="00F71CC6">
            <w:pPr>
              <w:pStyle w:val="Brdtextmedindrag"/>
            </w:pPr>
            <w:r>
              <w:t xml:space="preserve">Beslut enligt denna lag, enligt de föreskrifter som har meddelats med stöd av lagen eller enligt de </w:t>
            </w:r>
            <w:r w:rsidRPr="00C13C91">
              <w:rPr>
                <w:i/>
              </w:rPr>
              <w:t>EU-bestämmelser</w:t>
            </w:r>
            <w:r>
              <w:t xml:space="preserve"> som lagen </w:t>
            </w:r>
            <w:r w:rsidRPr="00A56D73">
              <w:rPr>
                <w:i/>
              </w:rPr>
              <w:t>komplet</w:t>
            </w:r>
            <w:r>
              <w:rPr>
                <w:i/>
              </w:rPr>
              <w:softHyphen/>
            </w:r>
            <w:r w:rsidRPr="00A56D73">
              <w:rPr>
                <w:i/>
              </w:rPr>
              <w:t xml:space="preserve">terar </w:t>
            </w:r>
            <w:r w:rsidRPr="00C13C91">
              <w:rPr>
                <w:i/>
              </w:rPr>
              <w:t>ska</w:t>
            </w:r>
            <w:r>
              <w:t xml:space="preserve"> gälla omedelbart, om inte något annat beslutas.</w:t>
            </w:r>
          </w:p>
        </w:tc>
      </w:tr>
    </w:tbl>
    <w:p w14:paraId="0127C1F5" w14:textId="77777777" w:rsidR="00F71CC6" w:rsidRPr="00811E52" w:rsidRDefault="00AB307F" w:rsidP="00F71CC6">
      <w:pPr>
        <w:pStyle w:val="Slutstreck"/>
      </w:pPr>
      <w:r w:rsidRPr="00811E52">
        <w:t>                      </w:t>
      </w:r>
    </w:p>
    <w:p w14:paraId="6D487C17" w14:textId="77777777" w:rsidR="00F71CC6" w:rsidRDefault="00AB307F" w:rsidP="00F71CC6">
      <w:pPr>
        <w:pStyle w:val="Brdtextmedindrag"/>
        <w:sectPr w:rsidR="00F71CC6" w:rsidSect="00F71CC6">
          <w:headerReference w:type="even" r:id="rId154"/>
          <w:headerReference w:type="default" r:id="rId155"/>
          <w:footerReference w:type="even" r:id="rId156"/>
          <w:footerReference w:type="default" r:id="rId157"/>
          <w:footerReference w:type="first" r:id="rId158"/>
          <w:footnotePr>
            <w:numRestart w:val="eachSect"/>
          </w:footnotePr>
          <w:pgSz w:w="9356" w:h="13721" w:code="9"/>
          <w:pgMar w:top="794" w:right="2438" w:bottom="1191" w:left="1021" w:header="0" w:footer="709" w:gutter="0"/>
          <w:cols w:space="708"/>
          <w:docGrid w:linePitch="360"/>
        </w:sectPr>
      </w:pPr>
      <w:r>
        <w:t>Denna lag träder i kraft den 1 mars 2021.</w:t>
      </w:r>
    </w:p>
    <w:p w14:paraId="10CD5F04" w14:textId="77777777" w:rsidR="00F71CC6" w:rsidRDefault="00AB307F" w:rsidP="00F71CC6">
      <w:pPr>
        <w:pStyle w:val="Rubrik2utannumrering"/>
      </w:pPr>
      <w:r>
        <w:t>Förslag till lag om ändring i</w:t>
      </w:r>
      <w:r w:rsidRPr="00407E27">
        <w:t xml:space="preserve"> </w:t>
      </w:r>
      <w:r>
        <w:t>livsmedelslagen (2006:804)</w:t>
      </w:r>
    </w:p>
    <w:p w14:paraId="31C2E79B" w14:textId="77777777" w:rsidR="00F71CC6" w:rsidRPr="006274DC" w:rsidRDefault="00AB307F" w:rsidP="00F71CC6">
      <w:pPr>
        <w:pStyle w:val="Brdtext"/>
      </w:pPr>
      <w:r w:rsidRPr="006274DC">
        <w:t xml:space="preserve">Härigenom föreskrivs i fråga om livsmedelslagen (2006:804) </w:t>
      </w:r>
    </w:p>
    <w:p w14:paraId="1D3C0645" w14:textId="77777777" w:rsidR="00F71CC6" w:rsidRPr="006274DC" w:rsidRDefault="00AB307F" w:rsidP="00F71CC6">
      <w:pPr>
        <w:pStyle w:val="Brdtextmedindrag"/>
      </w:pPr>
      <w:r w:rsidRPr="006274DC">
        <w:rPr>
          <w:i/>
          <w:iCs/>
        </w:rPr>
        <w:t xml:space="preserve">dels </w:t>
      </w:r>
      <w:r w:rsidRPr="006274DC">
        <w:t>att rubriken närmast före 12 § ska utgå,</w:t>
      </w:r>
    </w:p>
    <w:p w14:paraId="22C93A31" w14:textId="77777777" w:rsidR="00F71CC6" w:rsidRPr="006274DC" w:rsidRDefault="00AB307F" w:rsidP="00F71CC6">
      <w:pPr>
        <w:pStyle w:val="Brdtextmedindrag"/>
      </w:pPr>
      <w:r w:rsidRPr="006274DC">
        <w:rPr>
          <w:i/>
          <w:iCs/>
        </w:rPr>
        <w:t>dels</w:t>
      </w:r>
      <w:r w:rsidRPr="006274DC">
        <w:t xml:space="preserve"> att 2, 5, 7, 8, 10</w:t>
      </w:r>
      <w:r>
        <w:t xml:space="preserve">, 11, 12, </w:t>
      </w:r>
      <w:r w:rsidRPr="006274DC">
        <w:t>13, 15–19, 20</w:t>
      </w:r>
      <w:r>
        <w:t>–23</w:t>
      </w:r>
      <w:r w:rsidRPr="006274DC">
        <w:t>, 24, 26, 28, 29 och 32 §§ och rubrikerna närmast före 5, 11, 15, 19, 21</w:t>
      </w:r>
      <w:r>
        <w:t xml:space="preserve"> och 22</w:t>
      </w:r>
      <w:r w:rsidRPr="006274DC">
        <w:t xml:space="preserve"> §§ ska ha följande lydelse,</w:t>
      </w:r>
    </w:p>
    <w:p w14:paraId="1CCA3B53" w14:textId="77777777" w:rsidR="00F71CC6" w:rsidRDefault="00AB307F" w:rsidP="00F71CC6">
      <w:pPr>
        <w:pStyle w:val="Brdtextmedindrag"/>
      </w:pPr>
      <w:r w:rsidRPr="006274DC">
        <w:rPr>
          <w:i/>
        </w:rPr>
        <w:t>dels</w:t>
      </w:r>
      <w:r w:rsidRPr="006274DC">
        <w:t xml:space="preserve"> att det ska införas </w:t>
      </w:r>
      <w:r>
        <w:t>åtta</w:t>
      </w:r>
      <w:r w:rsidRPr="006274DC">
        <w:t xml:space="preserve"> nya paragrafer, </w:t>
      </w:r>
      <w:r>
        <w:t xml:space="preserve">5 a, 11 a, </w:t>
      </w:r>
      <w:r w:rsidRPr="006274DC">
        <w:t xml:space="preserve">13 a, 14 a, 19 a, 23 a, 23 b och 32 a §§, och närmast före 2, </w:t>
      </w:r>
      <w:r>
        <w:t xml:space="preserve">5 a, 11 a, </w:t>
      </w:r>
      <w:r w:rsidRPr="006274DC">
        <w:t>13 a, 14</w:t>
      </w:r>
      <w:r>
        <w:t xml:space="preserve"> a</w:t>
      </w:r>
      <w:r w:rsidRPr="006274DC">
        <w:t>, 19 a, 23 a och 23 b §§ nya rubriker av följande lydelse</w:t>
      </w:r>
      <w:r>
        <w:t>.</w:t>
      </w:r>
    </w:p>
    <w:p w14:paraId="1552AA9C"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496F21A1" w14:textId="77777777" w:rsidTr="00F71CC6">
        <w:tc>
          <w:tcPr>
            <w:tcW w:w="2500" w:type="pct"/>
            <w:shd w:val="clear" w:color="auto" w:fill="auto"/>
            <w:tcMar>
              <w:left w:w="0" w:type="dxa"/>
            </w:tcMar>
          </w:tcPr>
          <w:p w14:paraId="1F67D2C7"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6D0DE74B" w14:textId="77777777" w:rsidR="00F71CC6" w:rsidRPr="000E6F0B" w:rsidRDefault="00AB307F" w:rsidP="00F71CC6">
            <w:pPr>
              <w:pStyle w:val="Brdtext"/>
              <w:rPr>
                <w:i/>
              </w:rPr>
            </w:pPr>
            <w:r w:rsidRPr="000E6F0B">
              <w:rPr>
                <w:i/>
              </w:rPr>
              <w:t>Föreslagen lydelse</w:t>
            </w:r>
          </w:p>
        </w:tc>
      </w:tr>
    </w:tbl>
    <w:p w14:paraId="476A0138" w14:textId="77777777" w:rsidR="00F71CC6" w:rsidRPr="00D477A5"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20E0B03" w14:textId="77777777" w:rsidTr="00F71CC6">
        <w:tc>
          <w:tcPr>
            <w:tcW w:w="2500" w:type="pct"/>
            <w:shd w:val="clear" w:color="auto" w:fill="auto"/>
            <w:tcMar>
              <w:left w:w="0" w:type="dxa"/>
            </w:tcMar>
          </w:tcPr>
          <w:p w14:paraId="48BD921E" w14:textId="77777777" w:rsidR="00F71CC6" w:rsidRDefault="00F71CC6" w:rsidP="00F71CC6">
            <w:pPr>
              <w:pStyle w:val="Brdtextmedindrag"/>
            </w:pPr>
          </w:p>
        </w:tc>
        <w:tc>
          <w:tcPr>
            <w:tcW w:w="2500" w:type="pct"/>
            <w:shd w:val="clear" w:color="auto" w:fill="auto"/>
            <w:tcMar>
              <w:right w:w="0" w:type="dxa"/>
            </w:tcMar>
          </w:tcPr>
          <w:p w14:paraId="2B9B5B65" w14:textId="77777777" w:rsidR="00F71CC6" w:rsidRPr="002B64FB" w:rsidRDefault="00AB307F" w:rsidP="00F71CC6">
            <w:pPr>
              <w:pStyle w:val="Rubrik4utannumrering"/>
              <w:rPr>
                <w:i/>
                <w:iCs/>
              </w:rPr>
            </w:pPr>
            <w:r w:rsidRPr="002B64FB">
              <w:rPr>
                <w:i/>
                <w:iCs/>
              </w:rPr>
              <w:t>Ord och uttryck</w:t>
            </w:r>
          </w:p>
        </w:tc>
      </w:tr>
    </w:tbl>
    <w:p w14:paraId="6FC912FB" w14:textId="77777777" w:rsidR="00F71CC6" w:rsidRDefault="00AB307F" w:rsidP="00F71CC6">
      <w:pPr>
        <w:pStyle w:val="Brdtext"/>
        <w:spacing w:before="230"/>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68CBAF7" w14:textId="77777777" w:rsidTr="00F71CC6">
        <w:tc>
          <w:tcPr>
            <w:tcW w:w="2500" w:type="pct"/>
            <w:shd w:val="clear" w:color="auto" w:fill="auto"/>
            <w:tcMar>
              <w:left w:w="0" w:type="dxa"/>
            </w:tcMar>
          </w:tcPr>
          <w:p w14:paraId="0FEA1D6D" w14:textId="77777777" w:rsidR="00F71CC6" w:rsidRDefault="00AB307F" w:rsidP="00F71CC6">
            <w:pPr>
              <w:pStyle w:val="Brdtextmedindrag"/>
            </w:pPr>
            <w:r w:rsidRPr="001A4D4C">
              <w:rPr>
                <w:i/>
              </w:rPr>
              <w:t>Begreppen</w:t>
            </w:r>
            <w:r w:rsidRPr="00071D3C">
              <w:t xml:space="preserve"> livsmedel, stadier i produktions-, bearbetnings- och distributionskedjan, primärpro</w:t>
            </w:r>
            <w:r w:rsidRPr="00071D3C">
              <w:softHyphen/>
              <w:t>duktion, utsläppande på mark</w:t>
            </w:r>
            <w:r w:rsidRPr="00071D3C">
              <w:softHyphen/>
              <w:t xml:space="preserve">naden och livsmedelsföretagare </w:t>
            </w:r>
            <w:r w:rsidRPr="001A4D4C">
              <w:rPr>
                <w:i/>
              </w:rPr>
              <w:t>har</w:t>
            </w:r>
            <w:r w:rsidRPr="00071D3C">
              <w:t xml:space="preserve"> i denna lag </w:t>
            </w:r>
            <w:r w:rsidRPr="00D7114C">
              <w:rPr>
                <w:iCs/>
              </w:rPr>
              <w:t>samma</w:t>
            </w:r>
            <w:r w:rsidRPr="001A4D4C">
              <w:rPr>
                <w:i/>
              </w:rPr>
              <w:t xml:space="preserve"> betydelse</w:t>
            </w:r>
            <w:r w:rsidRPr="00071D3C">
              <w:t xml:space="preserve"> som i Europaparlamentets och rådets förordning (EG) nr 178/2002 av den 28 januari 2002 om allmänna principer och krav för livsmedels</w:t>
            </w:r>
            <w:r>
              <w:softHyphen/>
            </w:r>
            <w:r w:rsidRPr="00071D3C">
              <w:t>lagstiftning, om inrättande av Europeiska myndigheten för livs</w:t>
            </w:r>
            <w:r>
              <w:softHyphen/>
            </w:r>
            <w:r w:rsidRPr="00071D3C">
              <w:t>medelssäkerhet och om förfaranden i frågor som gäller livsmedels</w:t>
            </w:r>
            <w:r>
              <w:softHyphen/>
            </w:r>
            <w:r w:rsidRPr="00071D3C">
              <w:t>säkerhet.</w:t>
            </w:r>
          </w:p>
        </w:tc>
        <w:tc>
          <w:tcPr>
            <w:tcW w:w="2500" w:type="pct"/>
            <w:shd w:val="clear" w:color="auto" w:fill="auto"/>
            <w:tcMar>
              <w:right w:w="0" w:type="dxa"/>
            </w:tcMar>
          </w:tcPr>
          <w:p w14:paraId="23779AEB" w14:textId="77777777" w:rsidR="00F71CC6" w:rsidRPr="001A4D4C" w:rsidRDefault="00AB307F" w:rsidP="00F71CC6">
            <w:pPr>
              <w:pStyle w:val="Brdtextmedindrag"/>
              <w:rPr>
                <w:i/>
              </w:rPr>
            </w:pPr>
            <w:r w:rsidRPr="001A4D4C">
              <w:rPr>
                <w:i/>
              </w:rPr>
              <w:t xml:space="preserve">I denna lag betyder </w:t>
            </w:r>
          </w:p>
          <w:p w14:paraId="3E7EE550" w14:textId="77777777" w:rsidR="00F71CC6" w:rsidRPr="001A4D4C" w:rsidRDefault="00AB307F" w:rsidP="00F71CC6">
            <w:pPr>
              <w:pStyle w:val="Brdtextmedindrag"/>
              <w:rPr>
                <w:i/>
              </w:rPr>
            </w:pPr>
            <w:r w:rsidRPr="001A4D4C">
              <w:rPr>
                <w:i/>
              </w:rPr>
              <w:t xml:space="preserve">1.  </w:t>
            </w:r>
            <w:r w:rsidRPr="00B80260">
              <w:rPr>
                <w:i/>
              </w:rPr>
              <w:t xml:space="preserve">följande uttryck </w:t>
            </w:r>
            <w:r w:rsidRPr="00D7114C">
              <w:rPr>
                <w:iCs/>
              </w:rPr>
              <w:t>samma</w:t>
            </w:r>
            <w:r w:rsidRPr="00B80260">
              <w:rPr>
                <w:i/>
              </w:rPr>
              <w:t xml:space="preserve"> sak </w:t>
            </w:r>
            <w:r w:rsidRPr="00B80260">
              <w:rPr>
                <w:iCs/>
              </w:rPr>
              <w:t>som i Europaparlamentets och rådets förordning (EG) nr 178/2002 av den 28 januari 2002 om all</w:t>
            </w:r>
            <w:r>
              <w:rPr>
                <w:iCs/>
              </w:rPr>
              <w:softHyphen/>
            </w:r>
            <w:r w:rsidRPr="00B80260">
              <w:rPr>
                <w:iCs/>
              </w:rPr>
              <w:t>männa principer och krav för livsmedelslagstiftning, om inrät</w:t>
            </w:r>
            <w:r>
              <w:rPr>
                <w:iCs/>
              </w:rPr>
              <w:softHyphen/>
            </w:r>
            <w:r w:rsidRPr="00B80260">
              <w:rPr>
                <w:iCs/>
              </w:rPr>
              <w:t>tande av Europeiska myndigheten för livsmedelssäkerhet och om förfaranden i frågor som gäller livsmedelssäkerhet</w:t>
            </w:r>
            <w:r w:rsidRPr="00B80260">
              <w:rPr>
                <w:i/>
              </w:rPr>
              <w:t>:</w:t>
            </w:r>
          </w:p>
          <w:p w14:paraId="253013E4" w14:textId="77777777" w:rsidR="00F71CC6" w:rsidRDefault="00AB307F" w:rsidP="00F71CC6">
            <w:pPr>
              <w:pStyle w:val="Brdtextmedindrag"/>
            </w:pPr>
            <w:r>
              <w:t xml:space="preserve">– livsmedel, </w:t>
            </w:r>
          </w:p>
          <w:p w14:paraId="4077E5E6" w14:textId="77777777" w:rsidR="00F71CC6" w:rsidRDefault="00AB307F" w:rsidP="00F71CC6">
            <w:pPr>
              <w:pStyle w:val="Brdtextmedindrag"/>
            </w:pPr>
            <w:r>
              <w:t>– stadier i produktions-, bear</w:t>
            </w:r>
            <w:r>
              <w:softHyphen/>
              <w:t>bet</w:t>
            </w:r>
            <w:r>
              <w:softHyphen/>
              <w:t>nings- och distributions</w:t>
            </w:r>
            <w:r>
              <w:softHyphen/>
              <w:t xml:space="preserve">kedjan, </w:t>
            </w:r>
          </w:p>
          <w:p w14:paraId="52BB7AC0" w14:textId="77777777" w:rsidR="00F71CC6" w:rsidRDefault="00AB307F" w:rsidP="00F71CC6">
            <w:pPr>
              <w:pStyle w:val="Brdtextmedindrag"/>
            </w:pPr>
            <w:r>
              <w:t xml:space="preserve">– primärproduktion, </w:t>
            </w:r>
          </w:p>
          <w:p w14:paraId="7D60FB8D" w14:textId="77777777" w:rsidR="00F71CC6" w:rsidRDefault="00AB307F" w:rsidP="00F71CC6">
            <w:pPr>
              <w:pStyle w:val="Brdtextmedindrag"/>
            </w:pPr>
            <w:r>
              <w:t>– utsläppande på marknaden, och</w:t>
            </w:r>
          </w:p>
          <w:p w14:paraId="0C9F4E55" w14:textId="77777777" w:rsidR="00F71CC6" w:rsidRDefault="00AB307F" w:rsidP="00F71CC6">
            <w:pPr>
              <w:pStyle w:val="Brdtextmedindrag"/>
            </w:pPr>
            <w:r>
              <w:t>– livsmedelsföretagare,</w:t>
            </w:r>
          </w:p>
        </w:tc>
      </w:tr>
      <w:tr w:rsidR="00F71CC6" w14:paraId="4D9594A2" w14:textId="77777777" w:rsidTr="00F71CC6">
        <w:tblPrEx>
          <w:tblLook w:val="0600" w:firstRow="0" w:lastRow="0" w:firstColumn="0" w:lastColumn="0" w:noHBand="1" w:noVBand="1"/>
        </w:tblPrEx>
        <w:tc>
          <w:tcPr>
            <w:tcW w:w="2500" w:type="pct"/>
            <w:shd w:val="clear" w:color="auto" w:fill="auto"/>
            <w:tcMar>
              <w:left w:w="0" w:type="dxa"/>
            </w:tcMar>
          </w:tcPr>
          <w:p w14:paraId="6FED7663" w14:textId="77777777" w:rsidR="00F71CC6" w:rsidRDefault="00AB307F" w:rsidP="00F71CC6">
            <w:pPr>
              <w:pStyle w:val="Brdtextmedindrag"/>
            </w:pPr>
            <w:r w:rsidRPr="001A4D4C">
              <w:rPr>
                <w:i/>
              </w:rPr>
              <w:t>Begreppet</w:t>
            </w:r>
            <w:r w:rsidRPr="001A4D4C">
              <w:t xml:space="preserve"> anläggning </w:t>
            </w:r>
            <w:r w:rsidRPr="001A4D4C">
              <w:rPr>
                <w:i/>
              </w:rPr>
              <w:t xml:space="preserve">har </w:t>
            </w:r>
            <w:r w:rsidRPr="00D7114C">
              <w:rPr>
                <w:iCs/>
              </w:rPr>
              <w:t>samma</w:t>
            </w:r>
            <w:r w:rsidRPr="001A4D4C">
              <w:rPr>
                <w:i/>
              </w:rPr>
              <w:t xml:space="preserve"> betydelse</w:t>
            </w:r>
            <w:r w:rsidRPr="001A4D4C">
              <w:t xml:space="preserve"> som i Europa</w:t>
            </w:r>
            <w:r>
              <w:softHyphen/>
            </w:r>
            <w:r w:rsidRPr="001A4D4C">
              <w:t>parlamentets och rådets förordning (EG) nr 852/2004 av den 29 april 2004 om livsmedelshygien.</w:t>
            </w:r>
          </w:p>
        </w:tc>
        <w:tc>
          <w:tcPr>
            <w:tcW w:w="2500" w:type="pct"/>
            <w:shd w:val="clear" w:color="auto" w:fill="auto"/>
            <w:tcMar>
              <w:right w:w="0" w:type="dxa"/>
            </w:tcMar>
          </w:tcPr>
          <w:p w14:paraId="03E399F2" w14:textId="77777777" w:rsidR="00F71CC6" w:rsidRDefault="00AB307F" w:rsidP="00F71CC6">
            <w:pPr>
              <w:pStyle w:val="Brdtextmedindrag"/>
            </w:pPr>
            <w:r w:rsidRPr="00117256">
              <w:rPr>
                <w:i/>
                <w:iCs/>
              </w:rPr>
              <w:t>2</w:t>
            </w:r>
            <w:r w:rsidRPr="001A4D4C">
              <w:t>.</w:t>
            </w:r>
            <w:r>
              <w:t> </w:t>
            </w:r>
            <w:r w:rsidRPr="00A311EC">
              <w:rPr>
                <w:i/>
              </w:rPr>
              <w:t>uttrycket</w:t>
            </w:r>
            <w:r w:rsidRPr="001A4D4C">
              <w:t xml:space="preserve"> anläggning </w:t>
            </w:r>
            <w:r w:rsidRPr="00D7114C">
              <w:rPr>
                <w:iCs/>
              </w:rPr>
              <w:t>samma</w:t>
            </w:r>
            <w:r w:rsidRPr="001A4D4C">
              <w:rPr>
                <w:i/>
              </w:rPr>
              <w:t xml:space="preserve"> sak</w:t>
            </w:r>
            <w:r w:rsidRPr="001A4D4C">
              <w:t xml:space="preserve"> som i Europaparlamen</w:t>
            </w:r>
            <w:r w:rsidRPr="001A4D4C">
              <w:softHyphen/>
              <w:t>tets</w:t>
            </w:r>
            <w:r>
              <w:t xml:space="preserve"> </w:t>
            </w:r>
            <w:r w:rsidRPr="001A4D4C">
              <w:t>och rådets förordning (EG) nr 852/2004 av den 29 april 2004 om livs</w:t>
            </w:r>
            <w:r>
              <w:softHyphen/>
            </w:r>
            <w:r w:rsidRPr="001A4D4C">
              <w:t>medelshygien</w:t>
            </w:r>
            <w:r>
              <w:t>,</w:t>
            </w:r>
          </w:p>
        </w:tc>
      </w:tr>
      <w:tr w:rsidR="00F71CC6" w14:paraId="5E17872E" w14:textId="77777777" w:rsidTr="00F71CC6">
        <w:tblPrEx>
          <w:tblLook w:val="0600" w:firstRow="0" w:lastRow="0" w:firstColumn="0" w:lastColumn="0" w:noHBand="1" w:noVBand="1"/>
        </w:tblPrEx>
        <w:tc>
          <w:tcPr>
            <w:tcW w:w="2500" w:type="pct"/>
            <w:shd w:val="clear" w:color="auto" w:fill="auto"/>
            <w:tcMar>
              <w:left w:w="0" w:type="dxa"/>
            </w:tcMar>
          </w:tcPr>
          <w:p w14:paraId="7E73DBC5" w14:textId="77777777" w:rsidR="00F71CC6" w:rsidRDefault="00F71CC6" w:rsidP="00F71CC6">
            <w:pPr>
              <w:pStyle w:val="Brdtextmedindrag"/>
            </w:pPr>
          </w:p>
        </w:tc>
        <w:tc>
          <w:tcPr>
            <w:tcW w:w="2500" w:type="pct"/>
            <w:shd w:val="clear" w:color="auto" w:fill="auto"/>
            <w:tcMar>
              <w:right w:w="0" w:type="dxa"/>
            </w:tcMar>
          </w:tcPr>
          <w:p w14:paraId="3DC31B5D" w14:textId="77777777" w:rsidR="00F71CC6" w:rsidRPr="00DA7063" w:rsidRDefault="00AB307F" w:rsidP="00F71CC6">
            <w:pPr>
              <w:pStyle w:val="Brdtextmedindrag"/>
              <w:rPr>
                <w:i/>
              </w:rPr>
            </w:pPr>
            <w:r w:rsidRPr="00DA7063">
              <w:rPr>
                <w:i/>
              </w:rPr>
              <w:t>3.</w:t>
            </w:r>
            <w:r>
              <w:rPr>
                <w:i/>
              </w:rPr>
              <w:t> </w:t>
            </w:r>
            <w:r w:rsidRPr="00DA7063">
              <w:rPr>
                <w:i/>
              </w:rPr>
              <w:t>uttrycket offentlig kontroll</w:t>
            </w:r>
          </w:p>
          <w:p w14:paraId="00FD8FF0" w14:textId="77777777" w:rsidR="00F71CC6" w:rsidRDefault="00AB307F" w:rsidP="00F71CC6">
            <w:pPr>
              <w:pStyle w:val="Brdtextmedindrag"/>
              <w:rPr>
                <w:i/>
              </w:rPr>
            </w:pPr>
            <w:r w:rsidRPr="00DA7063">
              <w:rPr>
                <w:i/>
              </w:rPr>
              <w:t>a)</w:t>
            </w:r>
            <w:r>
              <w:rPr>
                <w:i/>
              </w:rPr>
              <w:t> </w:t>
            </w:r>
            <w:r w:rsidRPr="00DA7063">
              <w:rPr>
                <w:i/>
              </w:rPr>
              <w:t>offentlig kontroll enligt Europaparlamentets och rådets förordning (EU) 2017/625 av den</w:t>
            </w:r>
            <w:r>
              <w:rPr>
                <w:i/>
              </w:rPr>
              <w:t xml:space="preserve"> </w:t>
            </w:r>
            <w:r w:rsidRPr="00DA7063">
              <w:rPr>
                <w:i/>
              </w:rPr>
              <w:t>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w:t>
            </w:r>
            <w:r>
              <w:t xml:space="preserve"> </w:t>
            </w:r>
            <w:r w:rsidRPr="00DA7063">
              <w:rPr>
                <w:i/>
              </w:rPr>
              <w:t>(EG) nr 1/2005 och (EG) nr 1099/2009 och rådets direktiv 98/58/EG, 1999/74/ EG, 2007/43/EG, 2008/119/EG och 2008/120/EG och om upphävande av Europaparlamentets och rådets förordningar (EG) nr 854/2004 och (EG) nr 882/2004, rådets direktiv 89/608/EEG, 89/662/EEG, 90/425/EEG, 91/496/EEG, 96/23/EG, 96/93/EG och 97/78/EG samt rådets beslut 92/438/EEG</w:t>
            </w:r>
            <w:r>
              <w:rPr>
                <w:i/>
              </w:rPr>
              <w:t xml:space="preserve"> (förordningen om offentlig kontroll)</w:t>
            </w:r>
            <w:r w:rsidRPr="00DA7063">
              <w:rPr>
                <w:i/>
              </w:rPr>
              <w:t>, och</w:t>
            </w:r>
          </w:p>
          <w:p w14:paraId="1A8792CD" w14:textId="77777777" w:rsidR="00F71CC6" w:rsidRDefault="00AB307F" w:rsidP="00F71CC6">
            <w:pPr>
              <w:pStyle w:val="Brdtextmedindrag"/>
            </w:pPr>
            <w:r w:rsidRPr="00DA7063">
              <w:rPr>
                <w:i/>
              </w:rPr>
              <w:t>b)</w:t>
            </w:r>
            <w:r>
              <w:rPr>
                <w:i/>
              </w:rPr>
              <w:t> </w:t>
            </w:r>
            <w:r w:rsidRPr="00DA7063">
              <w:rPr>
                <w:i/>
              </w:rPr>
              <w:t>kontroll</w:t>
            </w:r>
            <w:r>
              <w:rPr>
                <w:i/>
              </w:rPr>
              <w:t xml:space="preserve"> </w:t>
            </w:r>
            <w:r w:rsidRPr="00DA7063">
              <w:rPr>
                <w:i/>
              </w:rPr>
              <w:t>i övrigt av att denna lag och föreskrif</w:t>
            </w:r>
            <w:r w:rsidRPr="00DA7063">
              <w:rPr>
                <w:i/>
              </w:rPr>
              <w:softHyphen/>
              <w:t xml:space="preserve">ter som </w:t>
            </w:r>
            <w:r>
              <w:rPr>
                <w:i/>
              </w:rPr>
              <w:t xml:space="preserve">har </w:t>
            </w:r>
            <w:r w:rsidRPr="00DA7063">
              <w:rPr>
                <w:i/>
              </w:rPr>
              <w:t>meddelats med stöd av lagen följs,</w:t>
            </w:r>
          </w:p>
        </w:tc>
      </w:tr>
      <w:tr w:rsidR="00F71CC6" w14:paraId="5587B27D" w14:textId="77777777" w:rsidTr="00F71CC6">
        <w:tblPrEx>
          <w:tblLook w:val="0600" w:firstRow="0" w:lastRow="0" w:firstColumn="0" w:lastColumn="0" w:noHBand="1" w:noVBand="1"/>
        </w:tblPrEx>
        <w:tc>
          <w:tcPr>
            <w:tcW w:w="2500" w:type="pct"/>
            <w:shd w:val="clear" w:color="auto" w:fill="auto"/>
            <w:tcMar>
              <w:left w:w="0" w:type="dxa"/>
            </w:tcMar>
          </w:tcPr>
          <w:p w14:paraId="47A9EAB5" w14:textId="77777777" w:rsidR="00F71CC6" w:rsidRDefault="00F71CC6" w:rsidP="00F71CC6">
            <w:pPr>
              <w:pStyle w:val="Brdtextmedindrag"/>
            </w:pPr>
          </w:p>
        </w:tc>
        <w:tc>
          <w:tcPr>
            <w:tcW w:w="2500" w:type="pct"/>
            <w:shd w:val="clear" w:color="auto" w:fill="auto"/>
            <w:tcMar>
              <w:right w:w="0" w:type="dxa"/>
            </w:tcMar>
          </w:tcPr>
          <w:p w14:paraId="5C9DEEA1" w14:textId="77777777" w:rsidR="00F71CC6" w:rsidRPr="00DA7063" w:rsidRDefault="00AB307F" w:rsidP="00F71CC6">
            <w:pPr>
              <w:pStyle w:val="Brdtextmedindrag"/>
              <w:rPr>
                <w:i/>
              </w:rPr>
            </w:pPr>
            <w:r w:rsidRPr="00DA7063">
              <w:rPr>
                <w:i/>
              </w:rPr>
              <w:t>4.</w:t>
            </w:r>
            <w:r>
              <w:rPr>
                <w:i/>
              </w:rPr>
              <w:t> </w:t>
            </w:r>
            <w:r w:rsidRPr="00DA7063">
              <w:rPr>
                <w:i/>
              </w:rPr>
              <w:t xml:space="preserve">uttrycket annan offentlig verksamhet </w:t>
            </w:r>
          </w:p>
          <w:p w14:paraId="31D87E44" w14:textId="77777777" w:rsidR="00F71CC6" w:rsidRPr="00DA7063" w:rsidRDefault="00AB307F" w:rsidP="00F71CC6">
            <w:pPr>
              <w:pStyle w:val="Brdtextmedindrag"/>
              <w:rPr>
                <w:i/>
              </w:rPr>
            </w:pPr>
            <w:r w:rsidRPr="00DA7063">
              <w:rPr>
                <w:i/>
              </w:rPr>
              <w:t>a)</w:t>
            </w:r>
            <w:r>
              <w:rPr>
                <w:i/>
              </w:rPr>
              <w:t> </w:t>
            </w:r>
            <w:r w:rsidRPr="00DA7063">
              <w:rPr>
                <w:i/>
              </w:rPr>
              <w:t>annan offentlig verksamhet enligt förordning (EU) 2017/625, och</w:t>
            </w:r>
          </w:p>
          <w:p w14:paraId="5970C022" w14:textId="77777777" w:rsidR="00F71CC6" w:rsidRDefault="00AB307F" w:rsidP="00F71CC6">
            <w:pPr>
              <w:pStyle w:val="Brdtextmedindrag"/>
            </w:pPr>
            <w:r w:rsidRPr="00DA7063">
              <w:rPr>
                <w:i/>
              </w:rPr>
              <w:t>b)</w:t>
            </w:r>
            <w:r>
              <w:rPr>
                <w:i/>
              </w:rPr>
              <w:t> </w:t>
            </w:r>
            <w:r w:rsidRPr="00DA7063">
              <w:rPr>
                <w:i/>
              </w:rPr>
              <w:t xml:space="preserve">sådan </w:t>
            </w:r>
            <w:r>
              <w:rPr>
                <w:i/>
              </w:rPr>
              <w:t xml:space="preserve">offentlig </w:t>
            </w:r>
            <w:r w:rsidRPr="00DA7063">
              <w:rPr>
                <w:i/>
              </w:rPr>
              <w:t xml:space="preserve">verksamhet som i övrigt utförs med stöd av lagen eller föreskrifter som </w:t>
            </w:r>
            <w:r>
              <w:rPr>
                <w:i/>
              </w:rPr>
              <w:t xml:space="preserve">har </w:t>
            </w:r>
            <w:r w:rsidRPr="00DA7063">
              <w:rPr>
                <w:i/>
              </w:rPr>
              <w:t>meddelats med stöd av lagen, och</w:t>
            </w:r>
          </w:p>
        </w:tc>
      </w:tr>
      <w:tr w:rsidR="00F71CC6" w14:paraId="3C9E3F5E" w14:textId="77777777" w:rsidTr="00F71CC6">
        <w:tblPrEx>
          <w:tblLook w:val="0600" w:firstRow="0" w:lastRow="0" w:firstColumn="0" w:lastColumn="0" w:noHBand="1" w:noVBand="1"/>
        </w:tblPrEx>
        <w:tc>
          <w:tcPr>
            <w:tcW w:w="2500" w:type="pct"/>
            <w:shd w:val="clear" w:color="auto" w:fill="auto"/>
            <w:tcMar>
              <w:left w:w="0" w:type="dxa"/>
            </w:tcMar>
          </w:tcPr>
          <w:p w14:paraId="51D752F4" w14:textId="77777777" w:rsidR="00F71CC6" w:rsidRDefault="00F71CC6" w:rsidP="00F71CC6">
            <w:pPr>
              <w:pStyle w:val="Brdtextmedindrag"/>
            </w:pPr>
          </w:p>
        </w:tc>
        <w:tc>
          <w:tcPr>
            <w:tcW w:w="2500" w:type="pct"/>
            <w:shd w:val="clear" w:color="auto" w:fill="auto"/>
            <w:tcMar>
              <w:right w:w="0" w:type="dxa"/>
            </w:tcMar>
          </w:tcPr>
          <w:p w14:paraId="4C9649E9" w14:textId="77777777" w:rsidR="00F71CC6" w:rsidRDefault="00AB307F" w:rsidP="00F71CC6">
            <w:pPr>
              <w:pStyle w:val="Brdtextmedindrag"/>
            </w:pPr>
            <w:r w:rsidRPr="00DA7063">
              <w:rPr>
                <w:i/>
              </w:rPr>
              <w:t>5.</w:t>
            </w:r>
            <w:r>
              <w:rPr>
                <w:i/>
              </w:rPr>
              <w:t> </w:t>
            </w:r>
            <w:r w:rsidRPr="00DA7063">
              <w:rPr>
                <w:i/>
              </w:rPr>
              <w:t>uttrycket organ med delege</w:t>
            </w:r>
            <w:r>
              <w:rPr>
                <w:i/>
              </w:rPr>
              <w:softHyphen/>
            </w:r>
            <w:r w:rsidRPr="00DA7063">
              <w:rPr>
                <w:i/>
              </w:rPr>
              <w:t>rade uppgifter samma sak som i förordning (EU) 2017/625.</w:t>
            </w:r>
          </w:p>
        </w:tc>
      </w:tr>
    </w:tbl>
    <w:p w14:paraId="1DF1DD2E"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BCD9E1E" w14:textId="77777777" w:rsidTr="00F71CC6">
        <w:tc>
          <w:tcPr>
            <w:tcW w:w="2500" w:type="pct"/>
            <w:shd w:val="clear" w:color="auto" w:fill="auto"/>
            <w:tcMar>
              <w:left w:w="0" w:type="dxa"/>
            </w:tcMar>
          </w:tcPr>
          <w:p w14:paraId="62BEF3FE" w14:textId="77777777" w:rsidR="00F71CC6" w:rsidRDefault="00AB307F" w:rsidP="00F71CC6">
            <w:pPr>
              <w:pStyle w:val="Rubrik4utannumrering"/>
            </w:pPr>
            <w:r w:rsidRPr="00D13DD7">
              <w:rPr>
                <w:i/>
                <w:iCs/>
              </w:rPr>
              <w:t>EG-bestämmelser</w:t>
            </w:r>
            <w:r>
              <w:t xml:space="preserve"> som </w:t>
            </w:r>
            <w:r w:rsidRPr="00D13DD7">
              <w:rPr>
                <w:i/>
                <w:iCs/>
              </w:rPr>
              <w:t>kompletteras av</w:t>
            </w:r>
            <w:r>
              <w:t xml:space="preserve"> lagen</w:t>
            </w:r>
          </w:p>
        </w:tc>
        <w:tc>
          <w:tcPr>
            <w:tcW w:w="2500" w:type="pct"/>
            <w:shd w:val="clear" w:color="auto" w:fill="auto"/>
            <w:tcMar>
              <w:right w:w="0" w:type="dxa"/>
            </w:tcMar>
          </w:tcPr>
          <w:p w14:paraId="52A33FA6" w14:textId="77777777" w:rsidR="00F71CC6" w:rsidRDefault="00AB307F" w:rsidP="00F71CC6">
            <w:pPr>
              <w:pStyle w:val="Rubrik4utannumrering"/>
            </w:pPr>
            <w:r w:rsidRPr="00D13DD7">
              <w:rPr>
                <w:i/>
                <w:iCs/>
              </w:rPr>
              <w:t>EU-bestämmelser</w:t>
            </w:r>
            <w:r>
              <w:t xml:space="preserve"> som lagen </w:t>
            </w:r>
            <w:r w:rsidRPr="00D13DD7">
              <w:rPr>
                <w:i/>
                <w:iCs/>
              </w:rPr>
              <w:t>kompletterar</w:t>
            </w:r>
          </w:p>
        </w:tc>
      </w:tr>
    </w:tbl>
    <w:p w14:paraId="7A37C46E" w14:textId="77777777" w:rsidR="00F71CC6" w:rsidRDefault="00AB307F" w:rsidP="00F71CC6">
      <w:pPr>
        <w:pStyle w:val="Brdtext"/>
        <w:spacing w:before="230"/>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2BC2C71" w14:textId="77777777" w:rsidTr="00F71CC6">
        <w:tc>
          <w:tcPr>
            <w:tcW w:w="2500" w:type="pct"/>
            <w:shd w:val="clear" w:color="auto" w:fill="auto"/>
            <w:tcMar>
              <w:left w:w="0" w:type="dxa"/>
            </w:tcMar>
          </w:tcPr>
          <w:p w14:paraId="4877A081" w14:textId="77777777" w:rsidR="00F71CC6" w:rsidRDefault="00AB307F" w:rsidP="00F71CC6">
            <w:pPr>
              <w:pStyle w:val="Brdtextmedindrag"/>
            </w:pPr>
            <w:r>
              <w:t xml:space="preserve">Lagen kompletterar sådana bestämmelser i </w:t>
            </w:r>
            <w:r w:rsidRPr="0099257C">
              <w:rPr>
                <w:i/>
              </w:rPr>
              <w:t>EG-förordningar (EG-bestämmelser)</w:t>
            </w:r>
            <w:r>
              <w:t xml:space="preserve"> som har samma syfte som lagen och som faller inom lagens tillämpnings</w:t>
            </w:r>
            <w:r>
              <w:softHyphen/>
              <w:t xml:space="preserve">område. Regeringen </w:t>
            </w:r>
            <w:r w:rsidRPr="0099257C">
              <w:rPr>
                <w:i/>
              </w:rPr>
              <w:t>skall</w:t>
            </w:r>
            <w:r>
              <w:t xml:space="preserve"> i Svensk författningssamling </w:t>
            </w:r>
            <w:r w:rsidRPr="0099257C">
              <w:rPr>
                <w:i/>
              </w:rPr>
              <w:t>ge till känna</w:t>
            </w:r>
            <w:r>
              <w:t xml:space="preserve"> vilka grundförordningar som avses.</w:t>
            </w:r>
          </w:p>
        </w:tc>
        <w:tc>
          <w:tcPr>
            <w:tcW w:w="2500" w:type="pct"/>
            <w:shd w:val="clear" w:color="auto" w:fill="auto"/>
            <w:tcMar>
              <w:right w:w="0" w:type="dxa"/>
            </w:tcMar>
          </w:tcPr>
          <w:p w14:paraId="3055481C" w14:textId="77777777" w:rsidR="00F71CC6" w:rsidRDefault="00AB307F" w:rsidP="00F71CC6">
            <w:pPr>
              <w:pStyle w:val="Brdtextmedindrag"/>
            </w:pPr>
            <w:r>
              <w:t xml:space="preserve">Lagen kompletterar sådana bestämmelser i </w:t>
            </w:r>
            <w:r w:rsidRPr="0099257C">
              <w:rPr>
                <w:i/>
              </w:rPr>
              <w:t>EU-förordningar</w:t>
            </w:r>
            <w:r>
              <w:rPr>
                <w:i/>
              </w:rPr>
              <w:t xml:space="preserve"> </w:t>
            </w:r>
            <w:r w:rsidRPr="0099257C">
              <w:rPr>
                <w:i/>
              </w:rPr>
              <w:t>(EU-bestämmelser)</w:t>
            </w:r>
            <w:r>
              <w:t xml:space="preserve"> som har samma syfte som lagen och som faller inom lagens tillämpnings</w:t>
            </w:r>
            <w:r>
              <w:softHyphen/>
              <w:t xml:space="preserve">område. Regeringen ska i Svensk författningssamling </w:t>
            </w:r>
            <w:r w:rsidRPr="0099257C">
              <w:rPr>
                <w:i/>
              </w:rPr>
              <w:t>tillkännage</w:t>
            </w:r>
            <w:r>
              <w:t xml:space="preserve"> vilka grundförordningar som avses.</w:t>
            </w:r>
          </w:p>
        </w:tc>
      </w:tr>
      <w:tr w:rsidR="00F71CC6" w14:paraId="31D9F32E" w14:textId="77777777" w:rsidTr="00F71CC6">
        <w:tblPrEx>
          <w:tblLook w:val="0600" w:firstRow="0" w:lastRow="0" w:firstColumn="0" w:lastColumn="0" w:noHBand="1" w:noVBand="1"/>
        </w:tblPrEx>
        <w:tc>
          <w:tcPr>
            <w:tcW w:w="2500" w:type="pct"/>
            <w:shd w:val="clear" w:color="auto" w:fill="auto"/>
            <w:tcMar>
              <w:left w:w="0" w:type="dxa"/>
            </w:tcMar>
          </w:tcPr>
          <w:p w14:paraId="1801D5D4" w14:textId="77777777" w:rsidR="00F71CC6" w:rsidRDefault="00AB307F" w:rsidP="00F71CC6">
            <w:pPr>
              <w:pStyle w:val="Brdtextmedindrag"/>
            </w:pPr>
            <w:r w:rsidRPr="0099257C">
              <w:t xml:space="preserve">I fråga om </w:t>
            </w:r>
            <w:r w:rsidRPr="0099257C">
              <w:rPr>
                <w:i/>
              </w:rPr>
              <w:t>EG-bestämmelser</w:t>
            </w:r>
            <w:r w:rsidRPr="0099257C">
              <w:t xml:space="preserve"> som faller inom flera lagars tillämp</w:t>
            </w:r>
            <w:r>
              <w:softHyphen/>
            </w:r>
            <w:r w:rsidRPr="0099257C">
              <w:t xml:space="preserve">ningsområde </w:t>
            </w:r>
            <w:r w:rsidRPr="004D464F">
              <w:rPr>
                <w:i/>
                <w:iCs/>
              </w:rPr>
              <w:t xml:space="preserve">tillkännager </w:t>
            </w:r>
            <w:r w:rsidRPr="0099257C">
              <w:t>rege</w:t>
            </w:r>
            <w:r>
              <w:softHyphen/>
            </w:r>
            <w:r w:rsidRPr="0099257C">
              <w:t xml:space="preserve">ringen på samma sätt som i första stycket vilka bestämmelser som </w:t>
            </w:r>
            <w:r w:rsidRPr="000D34B6">
              <w:rPr>
                <w:i/>
              </w:rPr>
              <w:t>kompletteras av</w:t>
            </w:r>
            <w:r w:rsidRPr="0099257C">
              <w:t xml:space="preserve"> denna lag</w:t>
            </w:r>
            <w:r>
              <w:t>.</w:t>
            </w:r>
          </w:p>
        </w:tc>
        <w:tc>
          <w:tcPr>
            <w:tcW w:w="2500" w:type="pct"/>
            <w:shd w:val="clear" w:color="auto" w:fill="auto"/>
            <w:tcMar>
              <w:right w:w="0" w:type="dxa"/>
            </w:tcMar>
          </w:tcPr>
          <w:p w14:paraId="1974D346" w14:textId="77777777" w:rsidR="00F71CC6" w:rsidRDefault="00AB307F" w:rsidP="00F71CC6">
            <w:pPr>
              <w:pStyle w:val="Brdtextmedindrag"/>
            </w:pPr>
            <w:r w:rsidRPr="0099257C">
              <w:t>I fråga om</w:t>
            </w:r>
            <w:r>
              <w:t xml:space="preserve"> </w:t>
            </w:r>
            <w:r w:rsidRPr="0099257C">
              <w:rPr>
                <w:i/>
              </w:rPr>
              <w:t>EU-bestämmelser</w:t>
            </w:r>
            <w:r w:rsidRPr="0099257C">
              <w:t xml:space="preserve"> som faller inom flera lagars tillämp</w:t>
            </w:r>
            <w:r>
              <w:softHyphen/>
            </w:r>
            <w:r w:rsidRPr="0099257C">
              <w:t xml:space="preserve">ningsområde </w:t>
            </w:r>
            <w:r w:rsidRPr="004D464F">
              <w:rPr>
                <w:i/>
                <w:iCs/>
              </w:rPr>
              <w:t>ska</w:t>
            </w:r>
            <w:r>
              <w:t xml:space="preserve"> </w:t>
            </w:r>
            <w:r w:rsidRPr="0099257C">
              <w:t xml:space="preserve">regeringen på samma sätt som i första stycket </w:t>
            </w:r>
            <w:r w:rsidRPr="004D464F">
              <w:rPr>
                <w:i/>
                <w:iCs/>
              </w:rPr>
              <w:t>tillkännage</w:t>
            </w:r>
            <w:r>
              <w:t xml:space="preserve"> </w:t>
            </w:r>
            <w:r w:rsidRPr="0099257C">
              <w:t>vilka bestämmelser som denna lag</w:t>
            </w:r>
            <w:r>
              <w:t xml:space="preserve"> </w:t>
            </w:r>
            <w:r w:rsidRPr="000D34B6">
              <w:rPr>
                <w:i/>
              </w:rPr>
              <w:t>kompletterar</w:t>
            </w:r>
            <w:r>
              <w:t>.</w:t>
            </w:r>
          </w:p>
        </w:tc>
      </w:tr>
      <w:tr w:rsidR="00F71CC6" w14:paraId="04D5BCF1" w14:textId="77777777" w:rsidTr="00F71CC6">
        <w:tblPrEx>
          <w:tblLook w:val="0600" w:firstRow="0" w:lastRow="0" w:firstColumn="0" w:lastColumn="0" w:noHBand="1" w:noVBand="1"/>
        </w:tblPrEx>
        <w:tc>
          <w:tcPr>
            <w:tcW w:w="2500" w:type="pct"/>
            <w:shd w:val="clear" w:color="auto" w:fill="auto"/>
            <w:tcMar>
              <w:left w:w="0" w:type="dxa"/>
            </w:tcMar>
          </w:tcPr>
          <w:p w14:paraId="115301E2" w14:textId="77777777" w:rsidR="00F71CC6" w:rsidRDefault="00AB307F" w:rsidP="00F71CC6">
            <w:pPr>
              <w:pStyle w:val="Brdtextmedindrag"/>
            </w:pPr>
            <w:r w:rsidRPr="0099257C">
              <w:t xml:space="preserve">Regeringen eller den myndighet som regeringen bestämmer får meddela föreskrifter eller i det enskilda fallet fatta beslut som behövs </w:t>
            </w:r>
            <w:r w:rsidRPr="0099257C">
              <w:rPr>
                <w:i/>
              </w:rPr>
              <w:t>som komplettering av EG-bestämmelserna</w:t>
            </w:r>
            <w:r>
              <w:t>.</w:t>
            </w:r>
          </w:p>
        </w:tc>
        <w:tc>
          <w:tcPr>
            <w:tcW w:w="2500" w:type="pct"/>
            <w:shd w:val="clear" w:color="auto" w:fill="auto"/>
            <w:tcMar>
              <w:right w:w="0" w:type="dxa"/>
            </w:tcMar>
          </w:tcPr>
          <w:p w14:paraId="387BEA3B" w14:textId="77777777" w:rsidR="00F71CC6" w:rsidRDefault="00AB307F" w:rsidP="00F71CC6">
            <w:pPr>
              <w:pStyle w:val="Brdtextmedindrag"/>
            </w:pPr>
            <w:r w:rsidRPr="0099257C">
              <w:t xml:space="preserve">Regeringen eller den myndighet som regeringen bestämmer får meddela föreskrifter eller i det enskilda fallet fatta </w:t>
            </w:r>
            <w:r w:rsidRPr="00E325D8">
              <w:rPr>
                <w:i/>
                <w:iCs/>
              </w:rPr>
              <w:t>de</w:t>
            </w:r>
            <w:r>
              <w:t xml:space="preserve"> </w:t>
            </w:r>
            <w:r w:rsidRPr="0099257C">
              <w:t xml:space="preserve">beslut som behövs för </w:t>
            </w:r>
            <w:r w:rsidRPr="0099257C">
              <w:rPr>
                <w:i/>
              </w:rPr>
              <w:t>att komplettera EU-bestämmelserna</w:t>
            </w:r>
            <w:r>
              <w:t>.</w:t>
            </w:r>
          </w:p>
        </w:tc>
      </w:tr>
    </w:tbl>
    <w:p w14:paraId="16BE256C"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0B95B73" w14:textId="77777777" w:rsidTr="00F71CC6">
        <w:tc>
          <w:tcPr>
            <w:tcW w:w="2500" w:type="pct"/>
            <w:shd w:val="clear" w:color="auto" w:fill="auto"/>
            <w:tcMar>
              <w:left w:w="0" w:type="dxa"/>
            </w:tcMar>
          </w:tcPr>
          <w:p w14:paraId="17AE58BC" w14:textId="77777777" w:rsidR="00F71CC6" w:rsidRDefault="00F71CC6" w:rsidP="00F71CC6">
            <w:pPr>
              <w:pStyle w:val="Brdtextmedindrag"/>
            </w:pPr>
          </w:p>
        </w:tc>
        <w:tc>
          <w:tcPr>
            <w:tcW w:w="2500" w:type="pct"/>
            <w:shd w:val="clear" w:color="auto" w:fill="auto"/>
            <w:tcMar>
              <w:right w:w="0" w:type="dxa"/>
            </w:tcMar>
          </w:tcPr>
          <w:p w14:paraId="168ED621" w14:textId="77777777" w:rsidR="00F71CC6" w:rsidRPr="00667031" w:rsidRDefault="00AB307F" w:rsidP="00F71CC6">
            <w:pPr>
              <w:pStyle w:val="Rubrik4utannumrering"/>
              <w:rPr>
                <w:i/>
                <w:iCs/>
              </w:rPr>
            </w:pPr>
            <w:r w:rsidRPr="00667031">
              <w:rPr>
                <w:i/>
                <w:iCs/>
              </w:rPr>
              <w:t>Tillämpning av förordning (EU) 2017/625</w:t>
            </w:r>
          </w:p>
        </w:tc>
      </w:tr>
    </w:tbl>
    <w:p w14:paraId="61F60BBD"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6810D5C" w14:textId="77777777" w:rsidTr="00F71CC6">
        <w:tc>
          <w:tcPr>
            <w:tcW w:w="2500" w:type="pct"/>
            <w:shd w:val="clear" w:color="auto" w:fill="auto"/>
            <w:tcMar>
              <w:left w:w="0" w:type="dxa"/>
            </w:tcMar>
          </w:tcPr>
          <w:p w14:paraId="372D3E02" w14:textId="77777777" w:rsidR="00F71CC6" w:rsidRDefault="00F71CC6" w:rsidP="00F71CC6">
            <w:pPr>
              <w:pStyle w:val="Brdtextmedindrag"/>
            </w:pPr>
          </w:p>
        </w:tc>
        <w:tc>
          <w:tcPr>
            <w:tcW w:w="2500" w:type="pct"/>
            <w:shd w:val="clear" w:color="auto" w:fill="auto"/>
            <w:tcMar>
              <w:right w:w="0" w:type="dxa"/>
            </w:tcMar>
          </w:tcPr>
          <w:p w14:paraId="5DB0AAB1" w14:textId="77777777" w:rsidR="00F71CC6" w:rsidRDefault="00AB307F" w:rsidP="00F71CC6">
            <w:pPr>
              <w:pStyle w:val="Brdtext"/>
              <w:rPr>
                <w:i/>
              </w:rPr>
            </w:pPr>
            <w:r>
              <w:rPr>
                <w:i/>
              </w:rPr>
              <w:t xml:space="preserve">5 a </w:t>
            </w:r>
            <w:r w:rsidRPr="00574282">
              <w:rPr>
                <w:i/>
              </w:rPr>
              <w:t>§</w:t>
            </w:r>
          </w:p>
          <w:p w14:paraId="5D912B94" w14:textId="58BD9D41" w:rsidR="00F71CC6" w:rsidRDefault="00AB307F" w:rsidP="00F71CC6">
            <w:pPr>
              <w:pStyle w:val="Brdtextmedindrag"/>
              <w:rPr>
                <w:i/>
              </w:rPr>
            </w:pPr>
            <w:r>
              <w:rPr>
                <w:i/>
              </w:rPr>
              <w:t xml:space="preserve">Förordning (EU) 2017/625 ska tillämpas även i fråga om offentlig kontroll och annan offentlig </w:t>
            </w:r>
            <w:r w:rsidRPr="0098170B">
              <w:rPr>
                <w:i/>
              </w:rPr>
              <w:t xml:space="preserve">verksamhet </w:t>
            </w:r>
            <w:r>
              <w:rPr>
                <w:i/>
              </w:rPr>
              <w:t>som faller utanför för</w:t>
            </w:r>
            <w:r>
              <w:rPr>
                <w:i/>
              </w:rPr>
              <w:softHyphen/>
              <w:t>ordningens tillämpningsområde.</w:t>
            </w:r>
          </w:p>
          <w:p w14:paraId="2541C075" w14:textId="77777777" w:rsidR="00F71CC6" w:rsidRPr="00574282" w:rsidRDefault="00AB307F" w:rsidP="00F71CC6">
            <w:pPr>
              <w:pStyle w:val="Brdtextmedindrag"/>
              <w:rPr>
                <w:i/>
              </w:rPr>
            </w:pPr>
            <w:r>
              <w:rPr>
                <w:i/>
              </w:rPr>
              <w:t>Första stycket gäller dock inte offentlig kontroll och annan offent</w:t>
            </w:r>
            <w:r>
              <w:rPr>
                <w:i/>
              </w:rPr>
              <w:softHyphen/>
              <w:t>lig verksamhet i fråga om sådant vatten och sådana produkter som jämställs med livsmedel enligt 3 § andra stycket.</w:t>
            </w:r>
          </w:p>
        </w:tc>
      </w:tr>
    </w:tbl>
    <w:p w14:paraId="7FEA7FD9" w14:textId="77777777" w:rsidR="00F71CC6" w:rsidRDefault="00AB307F" w:rsidP="00F71CC6">
      <w:pPr>
        <w:pStyle w:val="Brdtext"/>
        <w:spacing w:before="230"/>
        <w:jc w:val="center"/>
      </w:pPr>
      <w:r>
        <w:t>7 §</w:t>
      </w:r>
    </w:p>
    <w:p w14:paraId="6237AA95" w14:textId="77777777" w:rsidR="00F71CC6" w:rsidRPr="00DF2898" w:rsidRDefault="00AB307F" w:rsidP="00F71CC6">
      <w:pPr>
        <w:pStyle w:val="Brdtextmedindrag"/>
      </w:pPr>
      <w:r w:rsidRPr="002651AB">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65E9C91" w14:textId="77777777" w:rsidTr="00F71CC6">
        <w:tc>
          <w:tcPr>
            <w:tcW w:w="2500" w:type="pct"/>
            <w:shd w:val="clear" w:color="auto" w:fill="auto"/>
            <w:tcMar>
              <w:left w:w="0" w:type="dxa"/>
            </w:tcMar>
          </w:tcPr>
          <w:p w14:paraId="0C97EE9F" w14:textId="77777777" w:rsidR="00F71CC6" w:rsidRDefault="00AB307F" w:rsidP="00F71CC6">
            <w:pPr>
              <w:pStyle w:val="Brdtextmedindrag"/>
            </w:pPr>
            <w:r w:rsidRPr="002651AB">
              <w:t>1.</w:t>
            </w:r>
            <w:r>
              <w:t> </w:t>
            </w:r>
            <w:r w:rsidRPr="002651AB">
              <w:t>att livsmedel får handhas eller släppas ut på marknaden endast i anläggningar som godkänts av kontrollmyndigheten</w:t>
            </w:r>
            <w:r>
              <w:t>,</w:t>
            </w:r>
          </w:p>
        </w:tc>
        <w:tc>
          <w:tcPr>
            <w:tcW w:w="2500" w:type="pct"/>
            <w:shd w:val="clear" w:color="auto" w:fill="auto"/>
            <w:tcMar>
              <w:right w:w="0" w:type="dxa"/>
            </w:tcMar>
          </w:tcPr>
          <w:p w14:paraId="3BAA1118" w14:textId="77777777" w:rsidR="00F71CC6" w:rsidRDefault="00AB307F" w:rsidP="00F71CC6">
            <w:pPr>
              <w:pStyle w:val="Brdtextmedindrag"/>
            </w:pPr>
            <w:r w:rsidRPr="002651AB">
              <w:t>1.</w:t>
            </w:r>
            <w:r>
              <w:t> </w:t>
            </w:r>
            <w:r w:rsidRPr="002651AB">
              <w:t>att livsmedel får handhas eller släppas ut på marknaden endast i anläggningar som godkänts av kontrollmyndigheten</w:t>
            </w:r>
            <w:r>
              <w:t xml:space="preserve">, </w:t>
            </w:r>
            <w:r w:rsidRPr="002651AB">
              <w:rPr>
                <w:i/>
              </w:rPr>
              <w:t>och</w:t>
            </w:r>
          </w:p>
        </w:tc>
      </w:tr>
      <w:tr w:rsidR="00F71CC6" w14:paraId="159E895C" w14:textId="77777777" w:rsidTr="00F71CC6">
        <w:tblPrEx>
          <w:tblLook w:val="0600" w:firstRow="0" w:lastRow="0" w:firstColumn="0" w:lastColumn="0" w:noHBand="1" w:noVBand="1"/>
        </w:tblPrEx>
        <w:tc>
          <w:tcPr>
            <w:tcW w:w="2500" w:type="pct"/>
            <w:shd w:val="clear" w:color="auto" w:fill="auto"/>
            <w:tcMar>
              <w:left w:w="0" w:type="dxa"/>
            </w:tcMar>
          </w:tcPr>
          <w:p w14:paraId="76A907CB" w14:textId="77777777" w:rsidR="00F71CC6" w:rsidRDefault="00AB307F" w:rsidP="00F71CC6">
            <w:pPr>
              <w:pStyle w:val="Brdtextmedindrag"/>
            </w:pPr>
            <w:r w:rsidRPr="002651AB">
              <w:t>2.</w:t>
            </w:r>
            <w:r>
              <w:t> </w:t>
            </w:r>
            <w:r w:rsidRPr="002651AB">
              <w:t xml:space="preserve">vilka krav som </w:t>
            </w:r>
            <w:r w:rsidRPr="002651AB">
              <w:rPr>
                <w:i/>
              </w:rPr>
              <w:t>skall</w:t>
            </w:r>
            <w:r w:rsidRPr="002651AB">
              <w:t xml:space="preserve"> vara uppfyllda för att ett sådant god</w:t>
            </w:r>
            <w:r>
              <w:softHyphen/>
            </w:r>
            <w:r w:rsidRPr="002651AB">
              <w:t xml:space="preserve">kännande ska </w:t>
            </w:r>
            <w:r w:rsidRPr="00020032">
              <w:rPr>
                <w:i/>
                <w:iCs/>
              </w:rPr>
              <w:t>meddelas</w:t>
            </w:r>
            <w:r w:rsidRPr="002651AB">
              <w:t xml:space="preserve">, </w:t>
            </w:r>
            <w:r w:rsidRPr="002651AB">
              <w:rPr>
                <w:i/>
              </w:rPr>
              <w:t>och</w:t>
            </w:r>
          </w:p>
        </w:tc>
        <w:tc>
          <w:tcPr>
            <w:tcW w:w="2500" w:type="pct"/>
            <w:shd w:val="clear" w:color="auto" w:fill="auto"/>
            <w:tcMar>
              <w:right w:w="0" w:type="dxa"/>
            </w:tcMar>
          </w:tcPr>
          <w:p w14:paraId="4D9CDB86" w14:textId="77777777" w:rsidR="00F71CC6" w:rsidRDefault="00AB307F" w:rsidP="00F71CC6">
            <w:pPr>
              <w:pStyle w:val="Brdtextmedindrag"/>
            </w:pPr>
            <w:r w:rsidRPr="002651AB">
              <w:t>2.</w:t>
            </w:r>
            <w:r>
              <w:t> </w:t>
            </w:r>
            <w:r w:rsidRPr="002651AB">
              <w:t xml:space="preserve">vilka krav som </w:t>
            </w:r>
            <w:r w:rsidRPr="000D34B6">
              <w:rPr>
                <w:i/>
              </w:rPr>
              <w:t>ska</w:t>
            </w:r>
            <w:r w:rsidRPr="002651AB">
              <w:t xml:space="preserve"> vara uppfyllda för att ett sådant god</w:t>
            </w:r>
            <w:r>
              <w:softHyphen/>
            </w:r>
            <w:r w:rsidRPr="002651AB">
              <w:t xml:space="preserve">kännande ska </w:t>
            </w:r>
            <w:r w:rsidRPr="00020032">
              <w:rPr>
                <w:i/>
                <w:iCs/>
              </w:rPr>
              <w:t>beviljas</w:t>
            </w:r>
            <w:r>
              <w:t>.</w:t>
            </w:r>
          </w:p>
        </w:tc>
      </w:tr>
      <w:tr w:rsidR="00F71CC6" w14:paraId="4E0E174F" w14:textId="77777777" w:rsidTr="00F71CC6">
        <w:tblPrEx>
          <w:tblLook w:val="0600" w:firstRow="0" w:lastRow="0" w:firstColumn="0" w:lastColumn="0" w:noHBand="1" w:noVBand="1"/>
        </w:tblPrEx>
        <w:tc>
          <w:tcPr>
            <w:tcW w:w="2500" w:type="pct"/>
            <w:shd w:val="clear" w:color="auto" w:fill="auto"/>
            <w:tcMar>
              <w:left w:w="0" w:type="dxa"/>
            </w:tcMar>
          </w:tcPr>
          <w:p w14:paraId="7E08548D" w14:textId="77777777" w:rsidR="00F71CC6" w:rsidRDefault="00AB307F" w:rsidP="00F71CC6">
            <w:pPr>
              <w:pStyle w:val="Brdtextmedindrag"/>
            </w:pPr>
            <w:r w:rsidRPr="002651AB">
              <w:rPr>
                <w:i/>
              </w:rPr>
              <w:t>3.</w:t>
            </w:r>
            <w:r>
              <w:rPr>
                <w:i/>
              </w:rPr>
              <w:t> </w:t>
            </w:r>
            <w:r w:rsidRPr="002651AB">
              <w:rPr>
                <w:i/>
              </w:rPr>
              <w:t>registrering av anläggningar.</w:t>
            </w:r>
          </w:p>
        </w:tc>
        <w:tc>
          <w:tcPr>
            <w:tcW w:w="2500" w:type="pct"/>
            <w:shd w:val="clear" w:color="auto" w:fill="auto"/>
            <w:tcMar>
              <w:right w:w="0" w:type="dxa"/>
            </w:tcMar>
          </w:tcPr>
          <w:p w14:paraId="20A0A607" w14:textId="77777777" w:rsidR="00F71CC6" w:rsidRDefault="00F71CC6" w:rsidP="00F71CC6">
            <w:pPr>
              <w:pStyle w:val="Brdtextmedindrag"/>
            </w:pPr>
          </w:p>
        </w:tc>
      </w:tr>
    </w:tbl>
    <w:p w14:paraId="0DA11775" w14:textId="77777777" w:rsidR="00F71CC6" w:rsidRDefault="00AB307F" w:rsidP="00F71CC6">
      <w:pPr>
        <w:pStyle w:val="Brdtext"/>
        <w:spacing w:before="230"/>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27A1588" w14:textId="77777777" w:rsidTr="00F71CC6">
        <w:tc>
          <w:tcPr>
            <w:tcW w:w="2500" w:type="pct"/>
            <w:shd w:val="clear" w:color="auto" w:fill="auto"/>
            <w:tcMar>
              <w:left w:w="0" w:type="dxa"/>
            </w:tcMar>
          </w:tcPr>
          <w:p w14:paraId="780D8A3D" w14:textId="77777777" w:rsidR="00F71CC6" w:rsidRDefault="00AB307F" w:rsidP="00F71CC6">
            <w:pPr>
              <w:pStyle w:val="Brdtextmedindrag"/>
            </w:pPr>
            <w:r w:rsidRPr="002651AB">
              <w:t xml:space="preserve">Regeringen eller den myndighet som regeringen bestämmer får efter </w:t>
            </w:r>
            <w:r w:rsidRPr="00487C86">
              <w:rPr>
                <w:i/>
              </w:rPr>
              <w:t>iakttagande</w:t>
            </w:r>
            <w:r w:rsidRPr="002651AB">
              <w:t xml:space="preserve"> </w:t>
            </w:r>
            <w:r w:rsidRPr="00487C86">
              <w:rPr>
                <w:i/>
              </w:rPr>
              <w:t>av</w:t>
            </w:r>
            <w:r w:rsidRPr="002651AB">
              <w:t xml:space="preserve"> anmälnings</w:t>
            </w:r>
            <w:r w:rsidRPr="002651AB">
              <w:softHyphen/>
              <w:t>förfarandet i Europaparlamentets och rådets förordning (EG) nr 852/2004 och Europaparlamentets och rådets förordning (EG) nr 853/2004 av den 29 april 2004 om fastställande av särskilda hygien</w:t>
            </w:r>
            <w:r>
              <w:softHyphen/>
            </w:r>
            <w:r w:rsidRPr="002651AB">
              <w:t xml:space="preserve">regler för livsmedel av animaliskt ursprung meddela föreskrifter om anpassning av och undantag från kraven i </w:t>
            </w:r>
            <w:r w:rsidRPr="002651AB">
              <w:rPr>
                <w:i/>
              </w:rPr>
              <w:t>EG-förordningarna</w:t>
            </w:r>
            <w:r>
              <w:t>.</w:t>
            </w:r>
          </w:p>
        </w:tc>
        <w:tc>
          <w:tcPr>
            <w:tcW w:w="2500" w:type="pct"/>
            <w:shd w:val="clear" w:color="auto" w:fill="auto"/>
            <w:tcMar>
              <w:right w:w="0" w:type="dxa"/>
            </w:tcMar>
          </w:tcPr>
          <w:p w14:paraId="3A7D42D7" w14:textId="77777777" w:rsidR="00F71CC6" w:rsidRDefault="00AB307F" w:rsidP="00F71CC6">
            <w:pPr>
              <w:pStyle w:val="Brdtextmedindrag"/>
            </w:pPr>
            <w:r w:rsidRPr="004107D0">
              <w:t>Regeringen eller den myndighet som regeringen bestämmer får</w:t>
            </w:r>
            <w:r>
              <w:t>,</w:t>
            </w:r>
            <w:r w:rsidRPr="004107D0">
              <w:t xml:space="preserve"> efter </w:t>
            </w:r>
            <w:r w:rsidRPr="004107D0">
              <w:rPr>
                <w:i/>
              </w:rPr>
              <w:t>att ha iakttagit</w:t>
            </w:r>
            <w:r w:rsidRPr="004107D0">
              <w:t xml:space="preserve"> anmälnings</w:t>
            </w:r>
            <w:r w:rsidRPr="004107D0">
              <w:softHyphen/>
              <w:t xml:space="preserve">förfarandet i Europaparlamentets och rådets förordning (EG) nr </w:t>
            </w:r>
            <w:r w:rsidRPr="00571022">
              <w:t>852/2004</w:t>
            </w:r>
            <w:r w:rsidRPr="004107D0">
              <w:t xml:space="preserve"> och Europaparlamentets och rådets förordning (EG) nr 853/2004 av den 29 april 2004 om fastställande av särskilda hygien</w:t>
            </w:r>
            <w:r>
              <w:softHyphen/>
            </w:r>
            <w:r w:rsidRPr="004107D0">
              <w:t>regler för livsmedel av animaliskt ursprung</w:t>
            </w:r>
            <w:r>
              <w:t>,</w:t>
            </w:r>
            <w:r w:rsidRPr="004107D0">
              <w:t xml:space="preserve"> meddela föreskrifter om anpassning av och undantag från kraven i </w:t>
            </w:r>
            <w:r w:rsidRPr="004107D0">
              <w:rPr>
                <w:i/>
              </w:rPr>
              <w:t>EU-förordningarna</w:t>
            </w:r>
            <w:r>
              <w:t>.</w:t>
            </w:r>
          </w:p>
        </w:tc>
      </w:tr>
    </w:tbl>
    <w:p w14:paraId="50990408" w14:textId="77777777" w:rsidR="00F71CC6" w:rsidRDefault="00AB307F" w:rsidP="00F71CC6">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4FEF049" w14:textId="77777777" w:rsidTr="00F71CC6">
        <w:tc>
          <w:tcPr>
            <w:tcW w:w="2500" w:type="pct"/>
            <w:shd w:val="clear" w:color="auto" w:fill="auto"/>
            <w:tcMar>
              <w:left w:w="0" w:type="dxa"/>
            </w:tcMar>
          </w:tcPr>
          <w:p w14:paraId="193C8A0A" w14:textId="77777777" w:rsidR="00F71CC6" w:rsidRDefault="00AB307F" w:rsidP="00F71CC6">
            <w:pPr>
              <w:pStyle w:val="Brdtextmedindrag"/>
            </w:pPr>
            <w:r w:rsidRPr="004107D0">
              <w:t xml:space="preserve">Utöver vad som följer av de </w:t>
            </w:r>
            <w:r w:rsidRPr="004107D0">
              <w:rPr>
                <w:i/>
              </w:rPr>
              <w:t>EG-bestämmelser</w:t>
            </w:r>
            <w:r w:rsidRPr="004107D0">
              <w:t xml:space="preserve"> som </w:t>
            </w:r>
            <w:r w:rsidRPr="008738A1">
              <w:rPr>
                <w:i/>
              </w:rPr>
              <w:t>kompletteras av</w:t>
            </w:r>
            <w:r w:rsidRPr="004107D0">
              <w:t xml:space="preserve"> lagen är det förbjudet att på marknaden släppa ut livsmedel som</w:t>
            </w:r>
          </w:p>
        </w:tc>
        <w:tc>
          <w:tcPr>
            <w:tcW w:w="2500" w:type="pct"/>
            <w:shd w:val="clear" w:color="auto" w:fill="auto"/>
            <w:tcMar>
              <w:right w:w="0" w:type="dxa"/>
            </w:tcMar>
          </w:tcPr>
          <w:p w14:paraId="42886106" w14:textId="77777777" w:rsidR="00F71CC6" w:rsidRDefault="00AB307F" w:rsidP="00F71CC6">
            <w:pPr>
              <w:pStyle w:val="Brdtextmedindrag"/>
            </w:pPr>
            <w:r w:rsidRPr="004107D0">
              <w:t xml:space="preserve">Utöver vad som följer av de </w:t>
            </w:r>
            <w:r w:rsidRPr="004107D0">
              <w:rPr>
                <w:i/>
              </w:rPr>
              <w:t>EU-bestämmelser</w:t>
            </w:r>
            <w:r w:rsidRPr="004107D0">
              <w:t xml:space="preserve"> som lagen</w:t>
            </w:r>
            <w:r>
              <w:t xml:space="preserve"> </w:t>
            </w:r>
            <w:r w:rsidRPr="008738A1">
              <w:rPr>
                <w:i/>
              </w:rPr>
              <w:t>komplet</w:t>
            </w:r>
            <w:r>
              <w:rPr>
                <w:i/>
              </w:rPr>
              <w:softHyphen/>
            </w:r>
            <w:r w:rsidRPr="008738A1">
              <w:rPr>
                <w:i/>
              </w:rPr>
              <w:t>terar</w:t>
            </w:r>
            <w:r w:rsidRPr="004107D0">
              <w:t xml:space="preserve"> är det förbjudet att på marknaden släppa ut livsmedel som</w:t>
            </w:r>
          </w:p>
        </w:tc>
      </w:tr>
      <w:tr w:rsidR="00F71CC6" w14:paraId="3B45D23A" w14:textId="77777777" w:rsidTr="00F71CC6">
        <w:tblPrEx>
          <w:tblLook w:val="0600" w:firstRow="0" w:lastRow="0" w:firstColumn="0" w:lastColumn="0" w:noHBand="1" w:noVBand="1"/>
        </w:tblPrEx>
        <w:tc>
          <w:tcPr>
            <w:tcW w:w="2500" w:type="pct"/>
            <w:shd w:val="clear" w:color="auto" w:fill="auto"/>
            <w:tcMar>
              <w:left w:w="0" w:type="dxa"/>
            </w:tcMar>
          </w:tcPr>
          <w:p w14:paraId="4354D079" w14:textId="77777777" w:rsidR="00F71CC6" w:rsidRDefault="00AB307F" w:rsidP="00F71CC6">
            <w:pPr>
              <w:pStyle w:val="Brdtextmedindrag"/>
            </w:pPr>
            <w:r w:rsidRPr="004107D0">
              <w:t>1.</w:t>
            </w:r>
            <w:r>
              <w:t> </w:t>
            </w:r>
            <w:r w:rsidRPr="004107D0">
              <w:t>inte uppfyller krav och villkor som har föreskrivits eller beslutats med stöd av 6 § 2 och 3 och 8 §</w:t>
            </w:r>
            <w:r>
              <w:t>,</w:t>
            </w:r>
          </w:p>
        </w:tc>
        <w:tc>
          <w:tcPr>
            <w:tcW w:w="2500" w:type="pct"/>
            <w:shd w:val="clear" w:color="auto" w:fill="auto"/>
            <w:tcMar>
              <w:right w:w="0" w:type="dxa"/>
            </w:tcMar>
          </w:tcPr>
          <w:p w14:paraId="27CE9564" w14:textId="77777777" w:rsidR="00F71CC6" w:rsidRDefault="00AB307F" w:rsidP="00F71CC6">
            <w:pPr>
              <w:pStyle w:val="Brdtextmedindrag"/>
            </w:pPr>
            <w:r w:rsidRPr="004107D0">
              <w:t>1.</w:t>
            </w:r>
            <w:r>
              <w:t> </w:t>
            </w:r>
            <w:r w:rsidRPr="004107D0">
              <w:t xml:space="preserve">inte uppfyller </w:t>
            </w:r>
            <w:r w:rsidRPr="0038444E">
              <w:rPr>
                <w:i/>
                <w:iCs/>
              </w:rPr>
              <w:t>de</w:t>
            </w:r>
            <w:r>
              <w:t xml:space="preserve"> </w:t>
            </w:r>
            <w:r w:rsidRPr="004107D0">
              <w:t>krav och villkor som har föreskrivits eller beslutats med stöd av 6 § 2 och 3 och 8 §</w:t>
            </w:r>
            <w:r>
              <w:t>,</w:t>
            </w:r>
          </w:p>
        </w:tc>
      </w:tr>
      <w:tr w:rsidR="00F71CC6" w14:paraId="0A1F337B" w14:textId="77777777" w:rsidTr="00F71CC6">
        <w:tblPrEx>
          <w:tblLook w:val="0600" w:firstRow="0" w:lastRow="0" w:firstColumn="0" w:lastColumn="0" w:noHBand="1" w:noVBand="1"/>
        </w:tblPrEx>
        <w:tc>
          <w:tcPr>
            <w:tcW w:w="2500" w:type="pct"/>
            <w:shd w:val="clear" w:color="auto" w:fill="auto"/>
            <w:tcMar>
              <w:left w:w="0" w:type="dxa"/>
            </w:tcMar>
          </w:tcPr>
          <w:p w14:paraId="009EDE0E" w14:textId="77777777" w:rsidR="00F71CC6" w:rsidRDefault="00AB307F" w:rsidP="00F71CC6">
            <w:pPr>
              <w:pStyle w:val="Brdtextmedindrag"/>
            </w:pPr>
            <w:r w:rsidRPr="004107D0">
              <w:t>2.</w:t>
            </w:r>
            <w:r>
              <w:t> </w:t>
            </w:r>
            <w:r w:rsidRPr="004107D0">
              <w:t>har handhafts eller tidigare släppts ut på marknaden i en anläggning som inte har godkänts enligt de föreskrifter som har meddelats med stöd av 7</w:t>
            </w:r>
            <w:r>
              <w:t> </w:t>
            </w:r>
            <w:r w:rsidRPr="004107D0">
              <w:t xml:space="preserve">§ eller registrerats enligt de </w:t>
            </w:r>
            <w:r w:rsidRPr="004107D0">
              <w:rPr>
                <w:i/>
              </w:rPr>
              <w:t>EG-bestäm</w:t>
            </w:r>
            <w:r>
              <w:rPr>
                <w:i/>
              </w:rPr>
              <w:softHyphen/>
            </w:r>
            <w:r w:rsidRPr="004107D0">
              <w:rPr>
                <w:i/>
              </w:rPr>
              <w:t>melser</w:t>
            </w:r>
            <w:r w:rsidRPr="004107D0">
              <w:t xml:space="preserve"> som </w:t>
            </w:r>
            <w:r w:rsidRPr="008738A1">
              <w:rPr>
                <w:i/>
              </w:rPr>
              <w:t>kompletteras av</w:t>
            </w:r>
            <w:r w:rsidRPr="004107D0">
              <w:t xml:space="preserve"> lagen</w:t>
            </w:r>
            <w:r>
              <w:t>,</w:t>
            </w:r>
          </w:p>
        </w:tc>
        <w:tc>
          <w:tcPr>
            <w:tcW w:w="2500" w:type="pct"/>
            <w:shd w:val="clear" w:color="auto" w:fill="auto"/>
            <w:tcMar>
              <w:right w:w="0" w:type="dxa"/>
            </w:tcMar>
          </w:tcPr>
          <w:p w14:paraId="69B97089" w14:textId="77777777" w:rsidR="00F71CC6" w:rsidRDefault="00AB307F" w:rsidP="00F71CC6">
            <w:pPr>
              <w:pStyle w:val="Brdtextmedindrag"/>
            </w:pPr>
            <w:r w:rsidRPr="004107D0">
              <w:t>2.</w:t>
            </w:r>
            <w:r>
              <w:t> </w:t>
            </w:r>
            <w:r w:rsidRPr="004107D0">
              <w:t>har handhafts eller tidigare släppts ut på marknaden i en anläggning som inte har godkänts enligt de föreskrifter som har meddelats med stöd av 7</w:t>
            </w:r>
            <w:r>
              <w:t> </w:t>
            </w:r>
            <w:r w:rsidRPr="004107D0">
              <w:t xml:space="preserve">§ eller registrerats enligt de </w:t>
            </w:r>
            <w:r w:rsidRPr="004107D0">
              <w:rPr>
                <w:i/>
              </w:rPr>
              <w:t>EU-bestäm</w:t>
            </w:r>
            <w:r>
              <w:rPr>
                <w:i/>
              </w:rPr>
              <w:softHyphen/>
            </w:r>
            <w:r w:rsidRPr="004107D0">
              <w:rPr>
                <w:i/>
              </w:rPr>
              <w:t>melser</w:t>
            </w:r>
            <w:r w:rsidRPr="004107D0">
              <w:t xml:space="preserve"> som lagen</w:t>
            </w:r>
            <w:r>
              <w:t xml:space="preserve"> </w:t>
            </w:r>
            <w:r w:rsidRPr="008738A1">
              <w:rPr>
                <w:i/>
              </w:rPr>
              <w:t>kompletterar</w:t>
            </w:r>
            <w:r w:rsidRPr="004107D0">
              <w:t>,</w:t>
            </w:r>
          </w:p>
        </w:tc>
      </w:tr>
      <w:tr w:rsidR="00F71CC6" w14:paraId="5CF15891" w14:textId="77777777" w:rsidTr="00F71CC6">
        <w:tblPrEx>
          <w:tblLook w:val="0600" w:firstRow="0" w:lastRow="0" w:firstColumn="0" w:lastColumn="0" w:noHBand="1" w:noVBand="1"/>
        </w:tblPrEx>
        <w:tc>
          <w:tcPr>
            <w:tcW w:w="2500" w:type="pct"/>
            <w:shd w:val="clear" w:color="auto" w:fill="auto"/>
            <w:tcMar>
              <w:left w:w="0" w:type="dxa"/>
            </w:tcMar>
          </w:tcPr>
          <w:p w14:paraId="6A06B05A" w14:textId="77777777" w:rsidR="00F71CC6" w:rsidRDefault="00AB307F" w:rsidP="00F71CC6">
            <w:pPr>
              <w:pStyle w:val="Brdtextmedindrag"/>
            </w:pPr>
            <w:r w:rsidRPr="004107D0">
              <w:t>3.</w:t>
            </w:r>
            <w:r>
              <w:t> </w:t>
            </w:r>
            <w:r w:rsidRPr="004107D0">
              <w:t xml:space="preserve">inte har godkänts eller anmälts i enlighet med de föreskrifter som har meddelats med stöd av lagen eller i enlighet med de </w:t>
            </w:r>
            <w:r w:rsidRPr="004107D0">
              <w:rPr>
                <w:i/>
              </w:rPr>
              <w:t>EG-bestämmelser</w:t>
            </w:r>
            <w:r w:rsidRPr="004107D0">
              <w:t xml:space="preserve"> som </w:t>
            </w:r>
            <w:r w:rsidRPr="008738A1">
              <w:rPr>
                <w:i/>
              </w:rPr>
              <w:t>kompletteras av</w:t>
            </w:r>
            <w:r w:rsidRPr="004107D0">
              <w:t xml:space="preserve"> lagen eller inte uppfyller </w:t>
            </w:r>
            <w:r w:rsidRPr="00655FEA">
              <w:rPr>
                <w:i/>
                <w:iCs/>
              </w:rPr>
              <w:t>villkor</w:t>
            </w:r>
            <w:r w:rsidRPr="004107D0">
              <w:t xml:space="preserve"> i ett godkännande eller tillstånd</w:t>
            </w:r>
            <w:r>
              <w:t>,</w:t>
            </w:r>
          </w:p>
        </w:tc>
        <w:tc>
          <w:tcPr>
            <w:tcW w:w="2500" w:type="pct"/>
            <w:shd w:val="clear" w:color="auto" w:fill="auto"/>
            <w:tcMar>
              <w:right w:w="0" w:type="dxa"/>
            </w:tcMar>
          </w:tcPr>
          <w:p w14:paraId="1DA84F27" w14:textId="77777777" w:rsidR="00F71CC6" w:rsidRDefault="00AB307F" w:rsidP="00F71CC6">
            <w:pPr>
              <w:pStyle w:val="Brdtextmedindrag"/>
            </w:pPr>
            <w:r w:rsidRPr="004107D0">
              <w:t>3.</w:t>
            </w:r>
            <w:r>
              <w:t> </w:t>
            </w:r>
            <w:r w:rsidRPr="004107D0">
              <w:t xml:space="preserve">inte har godkänts eller anmälts i enlighet med de föreskrifter som har meddelats med stöd av lagen eller i enlighet med de </w:t>
            </w:r>
            <w:r w:rsidRPr="004107D0">
              <w:rPr>
                <w:i/>
              </w:rPr>
              <w:t>EU-bestämmelser</w:t>
            </w:r>
            <w:r w:rsidRPr="004107D0">
              <w:t xml:space="preserve"> som lagen</w:t>
            </w:r>
            <w:r>
              <w:t xml:space="preserve"> </w:t>
            </w:r>
            <w:r w:rsidRPr="008738A1">
              <w:rPr>
                <w:i/>
              </w:rPr>
              <w:t>komplet</w:t>
            </w:r>
            <w:r>
              <w:rPr>
                <w:i/>
              </w:rPr>
              <w:softHyphen/>
            </w:r>
            <w:r w:rsidRPr="008738A1">
              <w:rPr>
                <w:i/>
              </w:rPr>
              <w:t>terar</w:t>
            </w:r>
            <w:r w:rsidRPr="004107D0">
              <w:t xml:space="preserve"> eller inte uppfyller </w:t>
            </w:r>
            <w:r w:rsidRPr="00655FEA">
              <w:rPr>
                <w:i/>
                <w:iCs/>
              </w:rPr>
              <w:t>villkoren</w:t>
            </w:r>
            <w:r w:rsidRPr="004107D0">
              <w:t xml:space="preserve"> i ett godkännande eller tillstånd</w:t>
            </w:r>
            <w:r>
              <w:t>,</w:t>
            </w:r>
          </w:p>
        </w:tc>
      </w:tr>
      <w:tr w:rsidR="00F71CC6" w14:paraId="72F7C2FA" w14:textId="77777777" w:rsidTr="00F71CC6">
        <w:tblPrEx>
          <w:tblLook w:val="0600" w:firstRow="0" w:lastRow="0" w:firstColumn="0" w:lastColumn="0" w:noHBand="1" w:noVBand="1"/>
        </w:tblPrEx>
        <w:tc>
          <w:tcPr>
            <w:tcW w:w="2500" w:type="pct"/>
            <w:shd w:val="clear" w:color="auto" w:fill="auto"/>
            <w:tcMar>
              <w:left w:w="0" w:type="dxa"/>
            </w:tcMar>
          </w:tcPr>
          <w:p w14:paraId="31DFA4DE" w14:textId="77777777" w:rsidR="00F71CC6" w:rsidRDefault="00AB307F" w:rsidP="00F71CC6">
            <w:pPr>
              <w:pStyle w:val="Brdtextmedindrag"/>
            </w:pPr>
            <w:r w:rsidRPr="00F97824">
              <w:t>4.</w:t>
            </w:r>
            <w:r>
              <w:t> </w:t>
            </w:r>
            <w:r w:rsidRPr="00F97824">
              <w:t xml:space="preserve">innehåller ämnen som inte har godkänts eller som har förbjudits i enlighet med de föreskrifter som har meddelats med stöd av lagen eller i enlighet med de </w:t>
            </w:r>
            <w:r w:rsidRPr="00F97824">
              <w:rPr>
                <w:i/>
              </w:rPr>
              <w:t>EG-bestämmelser</w:t>
            </w:r>
            <w:r w:rsidRPr="00F97824">
              <w:t xml:space="preserve"> som </w:t>
            </w:r>
            <w:r w:rsidRPr="008738A1">
              <w:rPr>
                <w:i/>
              </w:rPr>
              <w:t>kompletteras av</w:t>
            </w:r>
            <w:r w:rsidRPr="00F97824">
              <w:t xml:space="preserve"> lagen</w:t>
            </w:r>
            <w:r>
              <w:t>,</w:t>
            </w:r>
          </w:p>
        </w:tc>
        <w:tc>
          <w:tcPr>
            <w:tcW w:w="2500" w:type="pct"/>
            <w:shd w:val="clear" w:color="auto" w:fill="auto"/>
            <w:tcMar>
              <w:right w:w="0" w:type="dxa"/>
            </w:tcMar>
          </w:tcPr>
          <w:p w14:paraId="6BC4AB97" w14:textId="77777777" w:rsidR="00F71CC6" w:rsidRDefault="00AB307F" w:rsidP="00F71CC6">
            <w:pPr>
              <w:pStyle w:val="Brdtextmedindrag"/>
            </w:pPr>
            <w:r w:rsidRPr="00F97824">
              <w:t>4.</w:t>
            </w:r>
            <w:r>
              <w:t> </w:t>
            </w:r>
            <w:r w:rsidRPr="00F97824">
              <w:t xml:space="preserve">innehåller ämnen som inte har godkänts eller som har förbjudits i enlighet med de föreskrifter som har meddelats med stöd av lagen eller i enlighet med de </w:t>
            </w:r>
            <w:r w:rsidRPr="00F97824">
              <w:rPr>
                <w:i/>
              </w:rPr>
              <w:t>EU-bestämmelser</w:t>
            </w:r>
            <w:r w:rsidRPr="00F97824">
              <w:t xml:space="preserve"> som lagen</w:t>
            </w:r>
            <w:r>
              <w:t xml:space="preserve"> </w:t>
            </w:r>
            <w:r w:rsidRPr="008738A1">
              <w:rPr>
                <w:i/>
              </w:rPr>
              <w:t>komplet</w:t>
            </w:r>
            <w:r>
              <w:rPr>
                <w:i/>
              </w:rPr>
              <w:softHyphen/>
            </w:r>
            <w:r w:rsidRPr="008738A1">
              <w:rPr>
                <w:i/>
              </w:rPr>
              <w:t>terar</w:t>
            </w:r>
            <w:r>
              <w:t xml:space="preserve">, </w:t>
            </w:r>
            <w:r w:rsidRPr="008830D7">
              <w:rPr>
                <w:i/>
                <w:iCs/>
              </w:rPr>
              <w:t>eller</w:t>
            </w:r>
          </w:p>
        </w:tc>
      </w:tr>
      <w:tr w:rsidR="00F71CC6" w14:paraId="009C9F75" w14:textId="77777777" w:rsidTr="00F71CC6">
        <w:tblPrEx>
          <w:tblLook w:val="0600" w:firstRow="0" w:lastRow="0" w:firstColumn="0" w:lastColumn="0" w:noHBand="1" w:noVBand="1"/>
        </w:tblPrEx>
        <w:tc>
          <w:tcPr>
            <w:tcW w:w="2500" w:type="pct"/>
            <w:shd w:val="clear" w:color="auto" w:fill="auto"/>
            <w:tcMar>
              <w:left w:w="0" w:type="dxa"/>
            </w:tcMar>
          </w:tcPr>
          <w:p w14:paraId="25FFEC3B" w14:textId="77777777" w:rsidR="00F71CC6" w:rsidRDefault="00AB307F" w:rsidP="00F71CC6">
            <w:pPr>
              <w:pStyle w:val="Brdtextmedindrag"/>
            </w:pPr>
            <w:r w:rsidRPr="00F97824">
              <w:t>5.</w:t>
            </w:r>
            <w:r>
              <w:t> </w:t>
            </w:r>
            <w:r w:rsidRPr="00F97824">
              <w:t xml:space="preserve">innehåller ämnen i en halt som överskrider gränsvärden som har föreskrivits med stöd av lagen eller i de </w:t>
            </w:r>
            <w:r w:rsidRPr="00F97824">
              <w:rPr>
                <w:i/>
              </w:rPr>
              <w:t>EG-bestämmelser</w:t>
            </w:r>
            <w:r w:rsidRPr="00F97824">
              <w:t xml:space="preserve"> som </w:t>
            </w:r>
            <w:r w:rsidRPr="008738A1">
              <w:rPr>
                <w:i/>
              </w:rPr>
              <w:t>kom</w:t>
            </w:r>
            <w:r>
              <w:rPr>
                <w:i/>
              </w:rPr>
              <w:softHyphen/>
            </w:r>
            <w:r w:rsidRPr="008738A1">
              <w:rPr>
                <w:i/>
              </w:rPr>
              <w:t>pletteras av</w:t>
            </w:r>
            <w:r w:rsidRPr="00F97824">
              <w:t xml:space="preserve"> lagen</w:t>
            </w:r>
            <w:r>
              <w:t>.</w:t>
            </w:r>
          </w:p>
        </w:tc>
        <w:tc>
          <w:tcPr>
            <w:tcW w:w="2500" w:type="pct"/>
            <w:shd w:val="clear" w:color="auto" w:fill="auto"/>
            <w:tcMar>
              <w:right w:w="0" w:type="dxa"/>
            </w:tcMar>
          </w:tcPr>
          <w:p w14:paraId="66164D34" w14:textId="77777777" w:rsidR="00F71CC6" w:rsidRDefault="00AB307F" w:rsidP="00F71CC6">
            <w:pPr>
              <w:pStyle w:val="Brdtextmedindrag"/>
            </w:pPr>
            <w:r w:rsidRPr="00F97824">
              <w:t>5.</w:t>
            </w:r>
            <w:r>
              <w:t> </w:t>
            </w:r>
            <w:r w:rsidRPr="00F97824">
              <w:t xml:space="preserve">innehåller ämnen i en halt som överskrider gränsvärden som har föreskrivits med stöd av lagen eller i de </w:t>
            </w:r>
            <w:r w:rsidRPr="00F97824">
              <w:rPr>
                <w:i/>
              </w:rPr>
              <w:t>EU-bestämmelser</w:t>
            </w:r>
            <w:r w:rsidRPr="00F97824">
              <w:t xml:space="preserve"> som lagen</w:t>
            </w:r>
            <w:r>
              <w:t xml:space="preserve"> </w:t>
            </w:r>
            <w:r w:rsidRPr="008738A1">
              <w:rPr>
                <w:i/>
              </w:rPr>
              <w:t>kompletterar</w:t>
            </w:r>
            <w:r>
              <w:t>.</w:t>
            </w:r>
          </w:p>
        </w:tc>
      </w:tr>
      <w:tr w:rsidR="00F71CC6" w14:paraId="4572A86B" w14:textId="77777777" w:rsidTr="00F71CC6">
        <w:tblPrEx>
          <w:tblLook w:val="0600" w:firstRow="0" w:lastRow="0" w:firstColumn="0" w:lastColumn="0" w:noHBand="1" w:noVBand="1"/>
        </w:tblPrEx>
        <w:tc>
          <w:tcPr>
            <w:tcW w:w="2500" w:type="pct"/>
            <w:shd w:val="clear" w:color="auto" w:fill="auto"/>
            <w:tcMar>
              <w:left w:w="0" w:type="dxa"/>
            </w:tcMar>
          </w:tcPr>
          <w:p w14:paraId="139DFDA2" w14:textId="77777777" w:rsidR="00F71CC6" w:rsidRDefault="00AB307F" w:rsidP="00F71CC6">
            <w:pPr>
              <w:pStyle w:val="Brdtextmedindrag"/>
            </w:pPr>
            <w:r w:rsidRPr="007647DF">
              <w:rPr>
                <w:i/>
                <w:iCs/>
              </w:rPr>
              <w:t>Det som sägs i första</w:t>
            </w:r>
            <w:r w:rsidRPr="00F97824">
              <w:t xml:space="preserve"> stycket gäller inte om regeringen eller den myndighet som regeringen bestäm</w:t>
            </w:r>
            <w:r>
              <w:softHyphen/>
            </w:r>
            <w:r w:rsidRPr="00F97824">
              <w:t>mer har föreskrivit något annat.</w:t>
            </w:r>
          </w:p>
        </w:tc>
        <w:tc>
          <w:tcPr>
            <w:tcW w:w="2500" w:type="pct"/>
            <w:shd w:val="clear" w:color="auto" w:fill="auto"/>
            <w:tcMar>
              <w:right w:w="0" w:type="dxa"/>
            </w:tcMar>
          </w:tcPr>
          <w:p w14:paraId="2F17F730" w14:textId="77777777" w:rsidR="00F71CC6" w:rsidRDefault="00AB307F" w:rsidP="00F71CC6">
            <w:pPr>
              <w:pStyle w:val="Brdtextmedindrag"/>
            </w:pPr>
            <w:bookmarkStart w:id="726" w:name="_Hlk43820631"/>
            <w:r w:rsidRPr="007647DF">
              <w:rPr>
                <w:i/>
                <w:iCs/>
              </w:rPr>
              <w:t>Första</w:t>
            </w:r>
            <w:r w:rsidRPr="00F97824">
              <w:t xml:space="preserve"> stycket gäller inte om regeringen eller den myndighet som regeringen bestämmer har föreskrivit något annat</w:t>
            </w:r>
            <w:bookmarkEnd w:id="726"/>
            <w:r w:rsidRPr="00F97824">
              <w:t>.</w:t>
            </w:r>
          </w:p>
        </w:tc>
      </w:tr>
    </w:tbl>
    <w:p w14:paraId="5AB3E700"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CAC4A2D" w14:textId="77777777" w:rsidTr="00F71CC6">
        <w:tc>
          <w:tcPr>
            <w:tcW w:w="2500" w:type="pct"/>
            <w:shd w:val="clear" w:color="auto" w:fill="auto"/>
            <w:tcMar>
              <w:left w:w="0" w:type="dxa"/>
            </w:tcMar>
          </w:tcPr>
          <w:p w14:paraId="42B1D027" w14:textId="77777777" w:rsidR="00F71CC6" w:rsidRDefault="00AB307F" w:rsidP="00F71CC6">
            <w:pPr>
              <w:pStyle w:val="Rubrik4utannumrering"/>
            </w:pPr>
            <w:r w:rsidRPr="00DF7F74">
              <w:rPr>
                <w:i/>
                <w:iCs/>
              </w:rPr>
              <w:t>Kontrollmyndigheternas offentliga</w:t>
            </w:r>
            <w:r w:rsidRPr="006C2CD4">
              <w:t xml:space="preserve"> </w:t>
            </w:r>
            <w:r w:rsidRPr="002B4B11">
              <w:rPr>
                <w:iCs/>
              </w:rPr>
              <w:t>kontroll</w:t>
            </w:r>
          </w:p>
        </w:tc>
        <w:tc>
          <w:tcPr>
            <w:tcW w:w="2500" w:type="pct"/>
            <w:shd w:val="clear" w:color="auto" w:fill="auto"/>
            <w:tcMar>
              <w:right w:w="0" w:type="dxa"/>
            </w:tcMar>
          </w:tcPr>
          <w:p w14:paraId="3A8B4A40" w14:textId="77777777" w:rsidR="00F71CC6" w:rsidRDefault="00AB307F" w:rsidP="00F71CC6">
            <w:pPr>
              <w:pStyle w:val="Rubrik4utannumrering"/>
            </w:pPr>
            <w:r w:rsidRPr="00DF7F74">
              <w:rPr>
                <w:i/>
                <w:iCs/>
              </w:rPr>
              <w:t>Offentlig</w:t>
            </w:r>
            <w:r w:rsidRPr="006C2CD4">
              <w:t xml:space="preserve"> </w:t>
            </w:r>
            <w:r w:rsidRPr="002B4B11">
              <w:rPr>
                <w:iCs/>
              </w:rPr>
              <w:t xml:space="preserve">kontroll </w:t>
            </w:r>
            <w:r w:rsidRPr="00DF7F74">
              <w:rPr>
                <w:i/>
                <w:iCs/>
              </w:rPr>
              <w:t>och annan offentlig verksamhet</w:t>
            </w:r>
          </w:p>
        </w:tc>
      </w:tr>
    </w:tbl>
    <w:p w14:paraId="48A65A6B" w14:textId="77777777" w:rsidR="00F71CC6" w:rsidRDefault="00AB307F" w:rsidP="00F71CC6">
      <w:pPr>
        <w:pStyle w:val="Brdtext"/>
        <w:spacing w:before="230"/>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00E4890" w14:textId="77777777" w:rsidTr="00F71CC6">
        <w:tc>
          <w:tcPr>
            <w:tcW w:w="2500" w:type="pct"/>
            <w:shd w:val="clear" w:color="auto" w:fill="auto"/>
            <w:tcMar>
              <w:left w:w="0" w:type="dxa"/>
            </w:tcMar>
          </w:tcPr>
          <w:p w14:paraId="30E78BF2" w14:textId="680BC39B" w:rsidR="00F71CC6" w:rsidRDefault="00AB307F" w:rsidP="00F71CC6">
            <w:pPr>
              <w:pStyle w:val="Brdtextmedindrag"/>
            </w:pPr>
            <w:r w:rsidRPr="00F97824">
              <w:t xml:space="preserve">Offentlig kontroll </w:t>
            </w:r>
            <w:r w:rsidRPr="00F97824">
              <w:rPr>
                <w:i/>
              </w:rPr>
              <w:t>av efter</w:t>
            </w:r>
            <w:r>
              <w:rPr>
                <w:i/>
              </w:rPr>
              <w:softHyphen/>
            </w:r>
            <w:r w:rsidRPr="00F97824">
              <w:rPr>
                <w:i/>
              </w:rPr>
              <w:t>levnaden av denna lag, de föreskrifter och beslut som har meddelats med stöd av lagen, de EG-bestämmelser som kom</w:t>
            </w:r>
            <w:r w:rsidRPr="00F97824">
              <w:rPr>
                <w:i/>
              </w:rPr>
              <w:softHyphen/>
              <w:t>pletteras av lagen och de beslut som har meddelats med stöd av EG-bestämmelserna utövas</w:t>
            </w:r>
            <w:r w:rsidRPr="00F97824">
              <w:t xml:space="preserve"> av Livsmedelsverket, länsstyrelserna, andra statliga myndigheter och kommunerna </w:t>
            </w:r>
            <w:r w:rsidRPr="00571022">
              <w:rPr>
                <w:i/>
              </w:rPr>
              <w:t xml:space="preserve">i enlighet med vad </w:t>
            </w:r>
            <w:r w:rsidRPr="007B331F">
              <w:rPr>
                <w:iCs/>
              </w:rPr>
              <w:t>regeringen</w:t>
            </w:r>
            <w:r w:rsidRPr="00571022">
              <w:rPr>
                <w:i/>
              </w:rPr>
              <w:t xml:space="preserve"> bestämmer</w:t>
            </w:r>
            <w:r w:rsidRPr="00571022">
              <w:t>.</w:t>
            </w:r>
          </w:p>
        </w:tc>
        <w:tc>
          <w:tcPr>
            <w:tcW w:w="2500" w:type="pct"/>
            <w:shd w:val="clear" w:color="auto" w:fill="auto"/>
            <w:tcMar>
              <w:right w:w="0" w:type="dxa"/>
            </w:tcMar>
          </w:tcPr>
          <w:p w14:paraId="3DF08AEC" w14:textId="7ECFC38F" w:rsidR="00F71CC6" w:rsidRDefault="00AB307F" w:rsidP="00F71CC6">
            <w:pPr>
              <w:pStyle w:val="Brdtextmedindrag"/>
            </w:pPr>
            <w:r w:rsidRPr="00F97824">
              <w:t>Offentlig kontroll utövas av Livsmedelsverket, länsstyrelserna, andra statliga myndigheter och kommunerna</w:t>
            </w:r>
            <w:bookmarkStart w:id="727" w:name="_Hlk41136605"/>
            <w:r>
              <w:t xml:space="preserve"> </w:t>
            </w:r>
            <w:r w:rsidRPr="00571022">
              <w:rPr>
                <w:i/>
                <w:iCs/>
              </w:rPr>
              <w:t>(kontrollmyndig</w:t>
            </w:r>
            <w:r>
              <w:rPr>
                <w:i/>
                <w:iCs/>
              </w:rPr>
              <w:softHyphen/>
            </w:r>
            <w:r w:rsidRPr="00571022">
              <w:rPr>
                <w:i/>
                <w:iCs/>
              </w:rPr>
              <w:t xml:space="preserve">heterna) enligt föreskrifter som </w:t>
            </w:r>
            <w:r w:rsidRPr="007B331F">
              <w:t>regeringe</w:t>
            </w:r>
            <w:r>
              <w:t xml:space="preserve">n </w:t>
            </w:r>
            <w:r w:rsidRPr="00571022">
              <w:rPr>
                <w:i/>
                <w:iCs/>
              </w:rPr>
              <w:t>meddelar.</w:t>
            </w:r>
            <w:bookmarkEnd w:id="727"/>
          </w:p>
        </w:tc>
      </w:tr>
      <w:tr w:rsidR="00F71CC6" w14:paraId="67EDB571" w14:textId="77777777" w:rsidTr="00F71CC6">
        <w:tblPrEx>
          <w:tblLook w:val="0600" w:firstRow="0" w:lastRow="0" w:firstColumn="0" w:lastColumn="0" w:noHBand="1" w:noVBand="1"/>
        </w:tblPrEx>
        <w:tc>
          <w:tcPr>
            <w:tcW w:w="2500" w:type="pct"/>
            <w:shd w:val="clear" w:color="auto" w:fill="auto"/>
            <w:tcMar>
              <w:left w:w="0" w:type="dxa"/>
            </w:tcMar>
          </w:tcPr>
          <w:p w14:paraId="4F02AB6E" w14:textId="77777777" w:rsidR="00F71CC6" w:rsidRDefault="00F71CC6" w:rsidP="00F71CC6">
            <w:pPr>
              <w:pStyle w:val="Brdtextmedindrag"/>
            </w:pPr>
          </w:p>
        </w:tc>
        <w:tc>
          <w:tcPr>
            <w:tcW w:w="2500" w:type="pct"/>
            <w:shd w:val="clear" w:color="auto" w:fill="auto"/>
            <w:tcMar>
              <w:right w:w="0" w:type="dxa"/>
            </w:tcMar>
          </w:tcPr>
          <w:p w14:paraId="3477831D" w14:textId="77777777" w:rsidR="00F71CC6" w:rsidRDefault="00AB307F" w:rsidP="00F71CC6">
            <w:pPr>
              <w:pStyle w:val="Brdtextmedindrag"/>
            </w:pPr>
            <w:bookmarkStart w:id="728" w:name="_Hlk42798115"/>
            <w:r w:rsidRPr="00504992">
              <w:rPr>
                <w:i/>
              </w:rPr>
              <w:t>Annan offentlig verksamhet ut</w:t>
            </w:r>
            <w:r>
              <w:rPr>
                <w:i/>
              </w:rPr>
              <w:softHyphen/>
            </w:r>
            <w:r w:rsidRPr="00504992">
              <w:rPr>
                <w:i/>
              </w:rPr>
              <w:t xml:space="preserve">förs av kontrollmyndigheterna och andra statliga myndigheter </w:t>
            </w:r>
            <w:bookmarkStart w:id="729" w:name="_Hlk41136858"/>
            <w:bookmarkEnd w:id="728"/>
            <w:r w:rsidRPr="00504992">
              <w:rPr>
                <w:i/>
              </w:rPr>
              <w:t>enligt vad som anges i denna lag och i föreskrifter som regeringen med</w:t>
            </w:r>
            <w:r>
              <w:rPr>
                <w:i/>
              </w:rPr>
              <w:softHyphen/>
            </w:r>
            <w:r w:rsidRPr="00504992">
              <w:rPr>
                <w:i/>
              </w:rPr>
              <w:t>delar</w:t>
            </w:r>
            <w:bookmarkEnd w:id="729"/>
            <w:r w:rsidRPr="00504992">
              <w:rPr>
                <w:i/>
              </w:rPr>
              <w:t>.</w:t>
            </w:r>
          </w:p>
        </w:tc>
      </w:tr>
      <w:tr w:rsidR="00F71CC6" w14:paraId="2FF9D48A" w14:textId="77777777" w:rsidTr="00F71CC6">
        <w:tblPrEx>
          <w:tblLook w:val="0600" w:firstRow="0" w:lastRow="0" w:firstColumn="0" w:lastColumn="0" w:noHBand="1" w:noVBand="1"/>
        </w:tblPrEx>
        <w:tc>
          <w:tcPr>
            <w:tcW w:w="2500" w:type="pct"/>
            <w:shd w:val="clear" w:color="auto" w:fill="auto"/>
            <w:tcMar>
              <w:left w:w="0" w:type="dxa"/>
            </w:tcMar>
          </w:tcPr>
          <w:p w14:paraId="25569BF3" w14:textId="77777777" w:rsidR="00F71CC6" w:rsidRDefault="00AB307F" w:rsidP="00F71CC6">
            <w:pPr>
              <w:pStyle w:val="Brdtextmedindrag"/>
            </w:pPr>
            <w:r w:rsidRPr="00F97824">
              <w:t xml:space="preserve">En kommuns uppgift </w:t>
            </w:r>
            <w:r w:rsidRPr="00F97824">
              <w:rPr>
                <w:i/>
              </w:rPr>
              <w:t>skall</w:t>
            </w:r>
            <w:r w:rsidRPr="00F97824">
              <w:t xml:space="preserve"> full</w:t>
            </w:r>
            <w:r w:rsidRPr="00F97824">
              <w:softHyphen/>
              <w:t>göras av den eller de kommunala nämnder som fullgör uppgifter inom miljö- och hälsoskydds</w:t>
            </w:r>
            <w:r>
              <w:softHyphen/>
            </w:r>
            <w:r w:rsidRPr="00F97824">
              <w:t>området</w:t>
            </w:r>
            <w:r>
              <w:t>.</w:t>
            </w:r>
          </w:p>
        </w:tc>
        <w:tc>
          <w:tcPr>
            <w:tcW w:w="2500" w:type="pct"/>
            <w:shd w:val="clear" w:color="auto" w:fill="auto"/>
            <w:tcMar>
              <w:right w:w="0" w:type="dxa"/>
            </w:tcMar>
          </w:tcPr>
          <w:p w14:paraId="06A98256" w14:textId="77777777" w:rsidR="00F71CC6" w:rsidRDefault="00AB307F" w:rsidP="00F71CC6">
            <w:pPr>
              <w:pStyle w:val="Brdtextmedindrag"/>
            </w:pPr>
            <w:r w:rsidRPr="00F97824">
              <w:t xml:space="preserve">En kommuns uppgift </w:t>
            </w:r>
            <w:r w:rsidRPr="00D421C3">
              <w:rPr>
                <w:i/>
              </w:rPr>
              <w:t>ska</w:t>
            </w:r>
            <w:r w:rsidRPr="00F97824">
              <w:t xml:space="preserve"> full</w:t>
            </w:r>
            <w:r>
              <w:softHyphen/>
            </w:r>
            <w:r w:rsidRPr="00F97824">
              <w:t>göras av den eller de kommunala nämnder som fullgör uppgifter inom miljö- och hälsoskydds</w:t>
            </w:r>
            <w:r>
              <w:softHyphen/>
            </w:r>
            <w:r w:rsidRPr="00F97824">
              <w:t>området</w:t>
            </w:r>
            <w:r>
              <w:t>.</w:t>
            </w:r>
          </w:p>
        </w:tc>
      </w:tr>
    </w:tbl>
    <w:p w14:paraId="1E5B8DEC"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34CA4BC" w14:textId="77777777" w:rsidTr="00F71CC6">
        <w:tc>
          <w:tcPr>
            <w:tcW w:w="2500" w:type="pct"/>
            <w:shd w:val="clear" w:color="auto" w:fill="auto"/>
            <w:tcMar>
              <w:left w:w="0" w:type="dxa"/>
            </w:tcMar>
          </w:tcPr>
          <w:p w14:paraId="39605DC4" w14:textId="77777777" w:rsidR="00F71CC6" w:rsidRDefault="00F71CC6" w:rsidP="00F71CC6">
            <w:pPr>
              <w:pStyle w:val="Brdtextmedindrag"/>
            </w:pPr>
          </w:p>
        </w:tc>
        <w:tc>
          <w:tcPr>
            <w:tcW w:w="2500" w:type="pct"/>
            <w:shd w:val="clear" w:color="auto" w:fill="auto"/>
            <w:tcMar>
              <w:right w:w="0" w:type="dxa"/>
            </w:tcMar>
          </w:tcPr>
          <w:p w14:paraId="40FA0989" w14:textId="77777777" w:rsidR="00F71CC6" w:rsidRPr="00F835ED" w:rsidRDefault="00AB307F" w:rsidP="00F71CC6">
            <w:pPr>
              <w:pStyle w:val="Rubrik4utannumrering"/>
              <w:rPr>
                <w:i/>
                <w:iCs/>
              </w:rPr>
            </w:pPr>
            <w:r w:rsidRPr="00F835ED">
              <w:rPr>
                <w:i/>
                <w:iCs/>
              </w:rPr>
              <w:t>Delegering av vissa uppgifter</w:t>
            </w:r>
          </w:p>
        </w:tc>
      </w:tr>
    </w:tbl>
    <w:p w14:paraId="3E58A394"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DB83AC5" w14:textId="77777777" w:rsidTr="00F71CC6">
        <w:tc>
          <w:tcPr>
            <w:tcW w:w="2500" w:type="pct"/>
            <w:shd w:val="clear" w:color="auto" w:fill="auto"/>
            <w:tcMar>
              <w:left w:w="0" w:type="dxa"/>
            </w:tcMar>
          </w:tcPr>
          <w:p w14:paraId="69883217" w14:textId="77777777" w:rsidR="00F71CC6" w:rsidRDefault="00F71CC6" w:rsidP="00F71CC6">
            <w:pPr>
              <w:pStyle w:val="Brdtextmedindrag"/>
            </w:pPr>
          </w:p>
        </w:tc>
        <w:tc>
          <w:tcPr>
            <w:tcW w:w="2500" w:type="pct"/>
            <w:shd w:val="clear" w:color="auto" w:fill="auto"/>
            <w:tcMar>
              <w:right w:w="0" w:type="dxa"/>
            </w:tcMar>
          </w:tcPr>
          <w:p w14:paraId="28F68794" w14:textId="77777777" w:rsidR="00F71CC6" w:rsidRDefault="00AB307F" w:rsidP="00F71CC6">
            <w:pPr>
              <w:pStyle w:val="Brdtext"/>
              <w:rPr>
                <w:i/>
              </w:rPr>
            </w:pPr>
            <w:r>
              <w:rPr>
                <w:i/>
              </w:rPr>
              <w:t xml:space="preserve">11 a </w:t>
            </w:r>
            <w:r w:rsidRPr="00574282">
              <w:rPr>
                <w:i/>
              </w:rPr>
              <w:t>§</w:t>
            </w:r>
          </w:p>
          <w:p w14:paraId="14BC0FD6" w14:textId="77777777" w:rsidR="00F71CC6" w:rsidRPr="00574282" w:rsidRDefault="00AB307F" w:rsidP="00F71CC6">
            <w:pPr>
              <w:pStyle w:val="Brdtextmedindrag"/>
              <w:rPr>
                <w:i/>
              </w:rPr>
            </w:pPr>
            <w:bookmarkStart w:id="730" w:name="_Hlk41512888"/>
            <w:bookmarkStart w:id="731" w:name="_Hlk41137704"/>
            <w:r w:rsidRPr="00D433E0">
              <w:rPr>
                <w:i/>
              </w:rPr>
              <w:t>I förordning (EU) 2017/625 finns bestämmelser om att vissa upp</w:t>
            </w:r>
            <w:r>
              <w:rPr>
                <w:i/>
              </w:rPr>
              <w:softHyphen/>
            </w:r>
            <w:r w:rsidRPr="00D433E0">
              <w:rPr>
                <w:i/>
              </w:rPr>
              <w:t>gifter som ingår i den offentliga kontrollen och vissa uppgifter i samband med annan offentlig verksamhet får delegeras till ett organ eller till en fysisk person</w:t>
            </w:r>
            <w:bookmarkEnd w:id="730"/>
            <w:r>
              <w:rPr>
                <w:i/>
              </w:rPr>
              <w:t>.</w:t>
            </w:r>
            <w:bookmarkEnd w:id="731"/>
          </w:p>
        </w:tc>
      </w:tr>
    </w:tbl>
    <w:p w14:paraId="6FB3499E" w14:textId="77777777" w:rsidR="00F71CC6" w:rsidRDefault="00AB307F" w:rsidP="00F71CC6">
      <w:pPr>
        <w:pStyle w:val="Brdtext"/>
        <w:spacing w:before="230"/>
        <w:jc w:val="center"/>
      </w:pPr>
      <w:r>
        <w:t>12 §</w:t>
      </w:r>
    </w:p>
    <w:p w14:paraId="4C1C1920" w14:textId="77777777" w:rsidR="00F71CC6" w:rsidRPr="00F835ED" w:rsidRDefault="00AB307F" w:rsidP="00F71CC6">
      <w:pPr>
        <w:pStyle w:val="Brdtextmedindrag"/>
      </w:pPr>
      <w:r w:rsidRPr="00D421C3">
        <w:t>Livsmedelsverket och, i fråga om länet, länsstyrelsen samordnar övriga kontrollmyndigheters verksamhet och lämnar råd och hjälp i denna verk</w:t>
      </w:r>
      <w:r w:rsidRPr="00D421C3">
        <w:softHyphen/>
        <w:t>samhet, om inte regeringen föreskriver något annat.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41C6DB5" w14:textId="77777777" w:rsidTr="00F71CC6">
        <w:tc>
          <w:tcPr>
            <w:tcW w:w="2500" w:type="pct"/>
            <w:shd w:val="clear" w:color="auto" w:fill="auto"/>
            <w:tcMar>
              <w:left w:w="0" w:type="dxa"/>
            </w:tcMar>
          </w:tcPr>
          <w:p w14:paraId="6CFCBBA9" w14:textId="77777777" w:rsidR="00F71CC6" w:rsidRDefault="00AB307F" w:rsidP="00F71CC6">
            <w:pPr>
              <w:pStyle w:val="Brdtextmedindrag"/>
            </w:pPr>
            <w:r>
              <w:t xml:space="preserve">Den myndighet som utövar offentlig kontroll </w:t>
            </w:r>
            <w:r w:rsidRPr="00D421C3">
              <w:rPr>
                <w:i/>
              </w:rPr>
              <w:t>skall</w:t>
            </w:r>
            <w:r>
              <w:t xml:space="preserve"> genom rådgivning, information och på annat sätt underlätta för den enskilde att fullgöra sina skyldig</w:t>
            </w:r>
            <w:r>
              <w:softHyphen/>
              <w:t xml:space="preserve">heter enligt lagen, de föreskrifter och beslut som har meddelats med stöd av lagen, de </w:t>
            </w:r>
            <w:r w:rsidRPr="00295EC1">
              <w:rPr>
                <w:i/>
              </w:rPr>
              <w:t>EG-bestämmelser</w:t>
            </w:r>
            <w:r w:rsidRPr="00295EC1">
              <w:t xml:space="preserve"> som </w:t>
            </w:r>
            <w:r w:rsidRPr="00A20AAE">
              <w:rPr>
                <w:i/>
              </w:rPr>
              <w:t>kompletteras av</w:t>
            </w:r>
            <w:r w:rsidRPr="00295EC1">
              <w:t xml:space="preserve"> lagen och de beslut som har meddelats med stöd av </w:t>
            </w:r>
            <w:r w:rsidRPr="00295EC1">
              <w:rPr>
                <w:i/>
              </w:rPr>
              <w:t>EG-bestämmelserna</w:t>
            </w:r>
            <w:r w:rsidRPr="00295EC1">
              <w:t>.</w:t>
            </w:r>
          </w:p>
        </w:tc>
        <w:tc>
          <w:tcPr>
            <w:tcW w:w="2500" w:type="pct"/>
            <w:shd w:val="clear" w:color="auto" w:fill="auto"/>
            <w:tcMar>
              <w:right w:w="0" w:type="dxa"/>
            </w:tcMar>
          </w:tcPr>
          <w:p w14:paraId="36B836D6" w14:textId="77777777" w:rsidR="00F71CC6" w:rsidRDefault="00AB307F" w:rsidP="00F71CC6">
            <w:pPr>
              <w:pStyle w:val="Brdtextmedindrag"/>
            </w:pPr>
            <w:r w:rsidRPr="00295EC1">
              <w:t xml:space="preserve">Den myndighet som utövar offentlig kontroll </w:t>
            </w:r>
            <w:r w:rsidRPr="008830D7">
              <w:rPr>
                <w:i/>
                <w:iCs/>
              </w:rPr>
              <w:t>ska</w:t>
            </w:r>
            <w:r w:rsidRPr="00295EC1">
              <w:t xml:space="preserve"> genom rådgivning, information och på annat sätt underlätta för den enskilde att fullgöra sina skyldig</w:t>
            </w:r>
            <w:r>
              <w:softHyphen/>
            </w:r>
            <w:r w:rsidRPr="00295EC1">
              <w:t>heter enligt lagen, de föreskrifter och beslut som har</w:t>
            </w:r>
            <w:r>
              <w:t xml:space="preserve"> </w:t>
            </w:r>
            <w:r w:rsidRPr="00295EC1">
              <w:t>meddelats med stöd av lagen, de</w:t>
            </w:r>
            <w:r>
              <w:t xml:space="preserve"> </w:t>
            </w:r>
            <w:r w:rsidRPr="00295EC1">
              <w:rPr>
                <w:i/>
              </w:rPr>
              <w:t>EU-bestämmelser</w:t>
            </w:r>
            <w:r w:rsidRPr="00295EC1">
              <w:t xml:space="preserve"> som lagen</w:t>
            </w:r>
            <w:r>
              <w:t xml:space="preserve"> </w:t>
            </w:r>
            <w:r w:rsidRPr="00A20AAE">
              <w:rPr>
                <w:i/>
              </w:rPr>
              <w:t xml:space="preserve">kompletterar </w:t>
            </w:r>
            <w:r w:rsidRPr="00295EC1">
              <w:t xml:space="preserve">och de beslut som har meddelats med stöd av </w:t>
            </w:r>
            <w:r w:rsidRPr="00295EC1">
              <w:rPr>
                <w:i/>
              </w:rPr>
              <w:t>EU-bestämmelserna</w:t>
            </w:r>
            <w:r>
              <w:t>.</w:t>
            </w:r>
          </w:p>
        </w:tc>
      </w:tr>
    </w:tbl>
    <w:p w14:paraId="61A99AE9" w14:textId="77777777" w:rsidR="00F71CC6" w:rsidRDefault="00AB307F" w:rsidP="00F71CC6">
      <w:pPr>
        <w:pStyle w:val="Brdtext"/>
        <w:spacing w:before="230"/>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A629F14" w14:textId="77777777" w:rsidTr="00F71CC6">
        <w:tc>
          <w:tcPr>
            <w:tcW w:w="2500" w:type="pct"/>
            <w:shd w:val="clear" w:color="auto" w:fill="auto"/>
            <w:tcMar>
              <w:left w:w="0" w:type="dxa"/>
            </w:tcMar>
          </w:tcPr>
          <w:p w14:paraId="42A8B489" w14:textId="77777777" w:rsidR="00F71CC6" w:rsidRDefault="00AB307F" w:rsidP="00F71CC6">
            <w:pPr>
              <w:pStyle w:val="Brdtextmedindrag"/>
            </w:pPr>
            <w:r w:rsidRPr="006609E8">
              <w:t xml:space="preserve">Den myndighet som utövar offentlig kontroll </w:t>
            </w:r>
            <w:r w:rsidRPr="006609E8">
              <w:rPr>
                <w:i/>
              </w:rPr>
              <w:t>skall</w:t>
            </w:r>
            <w:r w:rsidRPr="006609E8">
              <w:t xml:space="preserve"> verka för att överträdelser av lagen</w:t>
            </w:r>
            <w:r w:rsidRPr="004D77FC">
              <w:rPr>
                <w:i/>
                <w:iCs/>
              </w:rPr>
              <w:t>,</w:t>
            </w:r>
            <w:r w:rsidRPr="006609E8">
              <w:t xml:space="preserve"> </w:t>
            </w:r>
            <w:r w:rsidRPr="00323DB1">
              <w:t>av de</w:t>
            </w:r>
            <w:r w:rsidRPr="006609E8">
              <w:t xml:space="preserve"> föreskrifter eller beslut som har meddelats med stöd av lagen eller av de </w:t>
            </w:r>
            <w:r w:rsidRPr="006609E8">
              <w:rPr>
                <w:i/>
              </w:rPr>
              <w:t>EG-bestämmelser</w:t>
            </w:r>
            <w:r w:rsidRPr="006609E8">
              <w:t xml:space="preserve"> som </w:t>
            </w:r>
            <w:r w:rsidRPr="001D72A7">
              <w:rPr>
                <w:i/>
              </w:rPr>
              <w:t>kom</w:t>
            </w:r>
            <w:r>
              <w:rPr>
                <w:i/>
              </w:rPr>
              <w:softHyphen/>
            </w:r>
            <w:r w:rsidRPr="001D72A7">
              <w:rPr>
                <w:i/>
              </w:rPr>
              <w:t xml:space="preserve">pletteras av </w:t>
            </w:r>
            <w:r w:rsidRPr="006609E8">
              <w:t>lagen, beivras</w:t>
            </w:r>
            <w:r>
              <w:t>.</w:t>
            </w:r>
          </w:p>
        </w:tc>
        <w:tc>
          <w:tcPr>
            <w:tcW w:w="2500" w:type="pct"/>
            <w:shd w:val="clear" w:color="auto" w:fill="auto"/>
            <w:tcMar>
              <w:right w:w="0" w:type="dxa"/>
            </w:tcMar>
          </w:tcPr>
          <w:p w14:paraId="5D22C814" w14:textId="77777777" w:rsidR="00F71CC6" w:rsidRDefault="00AB307F" w:rsidP="00F71CC6">
            <w:pPr>
              <w:pStyle w:val="Brdtextmedindrag"/>
            </w:pPr>
            <w:r w:rsidRPr="006609E8">
              <w:t xml:space="preserve">Den myndighet som utövar offentlig kontroll </w:t>
            </w:r>
            <w:r w:rsidRPr="006C2CD4">
              <w:rPr>
                <w:i/>
              </w:rPr>
              <w:t>ska</w:t>
            </w:r>
            <w:r w:rsidRPr="006609E8">
              <w:t xml:space="preserve"> verka för att överträdelser av lagen, </w:t>
            </w:r>
            <w:r w:rsidRPr="004D77FC">
              <w:t xml:space="preserve">av </w:t>
            </w:r>
            <w:r w:rsidRPr="006609E8">
              <w:t xml:space="preserve">de föreskrifter eller beslut som har meddelats med stöd av lagen eller av de </w:t>
            </w:r>
            <w:r w:rsidRPr="006C2CD4">
              <w:rPr>
                <w:i/>
              </w:rPr>
              <w:t>EU-bestämmelser</w:t>
            </w:r>
            <w:r>
              <w:rPr>
                <w:i/>
              </w:rPr>
              <w:t xml:space="preserve"> </w:t>
            </w:r>
            <w:r w:rsidRPr="001D72A7">
              <w:t>som</w:t>
            </w:r>
            <w:r>
              <w:rPr>
                <w:i/>
              </w:rPr>
              <w:t xml:space="preserve"> </w:t>
            </w:r>
            <w:r w:rsidRPr="006609E8">
              <w:t xml:space="preserve">lagen </w:t>
            </w:r>
            <w:r w:rsidRPr="001D72A7">
              <w:rPr>
                <w:i/>
              </w:rPr>
              <w:t>kompletterar</w:t>
            </w:r>
            <w:r w:rsidDel="004D77FC">
              <w:t xml:space="preserve">, </w:t>
            </w:r>
            <w:r w:rsidRPr="006609E8" w:rsidDel="004D77FC">
              <w:t>beivras</w:t>
            </w:r>
            <w:r>
              <w:t>.</w:t>
            </w:r>
          </w:p>
        </w:tc>
      </w:tr>
    </w:tbl>
    <w:p w14:paraId="547D86C0"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0E21656" w14:textId="77777777" w:rsidTr="00F71CC6">
        <w:tc>
          <w:tcPr>
            <w:tcW w:w="2500" w:type="pct"/>
            <w:shd w:val="clear" w:color="auto" w:fill="auto"/>
            <w:tcMar>
              <w:left w:w="0" w:type="dxa"/>
            </w:tcMar>
          </w:tcPr>
          <w:p w14:paraId="6EA74E56" w14:textId="77777777" w:rsidR="00F71CC6" w:rsidRDefault="00F71CC6" w:rsidP="00F71CC6">
            <w:pPr>
              <w:pStyle w:val="Brdtextmedindrag"/>
            </w:pPr>
          </w:p>
        </w:tc>
        <w:tc>
          <w:tcPr>
            <w:tcW w:w="2500" w:type="pct"/>
            <w:shd w:val="clear" w:color="auto" w:fill="auto"/>
            <w:tcMar>
              <w:right w:w="0" w:type="dxa"/>
            </w:tcMar>
          </w:tcPr>
          <w:p w14:paraId="23752A3C" w14:textId="77777777" w:rsidR="00F71CC6" w:rsidRPr="00DA3733" w:rsidRDefault="00AB307F" w:rsidP="00F71CC6">
            <w:pPr>
              <w:pStyle w:val="Rubrik4utannumrering"/>
              <w:rPr>
                <w:i/>
                <w:iCs/>
              </w:rPr>
            </w:pPr>
            <w:r w:rsidRPr="00DA3733">
              <w:rPr>
                <w:i/>
                <w:iCs/>
              </w:rPr>
              <w:t>Förvaltningslagens tillämpning</w:t>
            </w:r>
          </w:p>
        </w:tc>
      </w:tr>
    </w:tbl>
    <w:p w14:paraId="5C7FD993"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F9C1C92" w14:textId="77777777" w:rsidTr="00F71CC6">
        <w:tc>
          <w:tcPr>
            <w:tcW w:w="2500" w:type="pct"/>
            <w:shd w:val="clear" w:color="auto" w:fill="auto"/>
            <w:tcMar>
              <w:left w:w="0" w:type="dxa"/>
            </w:tcMar>
          </w:tcPr>
          <w:p w14:paraId="2FCAD1AB" w14:textId="77777777" w:rsidR="00F71CC6" w:rsidRDefault="00F71CC6" w:rsidP="00F71CC6">
            <w:pPr>
              <w:pStyle w:val="Brdtextmedindrag"/>
            </w:pPr>
          </w:p>
        </w:tc>
        <w:tc>
          <w:tcPr>
            <w:tcW w:w="2500" w:type="pct"/>
            <w:shd w:val="clear" w:color="auto" w:fill="auto"/>
            <w:tcMar>
              <w:right w:w="0" w:type="dxa"/>
            </w:tcMar>
          </w:tcPr>
          <w:p w14:paraId="12DA4ADD" w14:textId="77777777" w:rsidR="00F71CC6" w:rsidRDefault="00AB307F" w:rsidP="00F71CC6">
            <w:pPr>
              <w:pStyle w:val="Brdtext"/>
              <w:rPr>
                <w:i/>
              </w:rPr>
            </w:pPr>
            <w:r>
              <w:rPr>
                <w:i/>
              </w:rPr>
              <w:t xml:space="preserve">13 a </w:t>
            </w:r>
            <w:r w:rsidRPr="00574282">
              <w:rPr>
                <w:i/>
              </w:rPr>
              <w:t>§</w:t>
            </w:r>
          </w:p>
          <w:p w14:paraId="5B76CD89" w14:textId="77777777" w:rsidR="00F71CC6" w:rsidRPr="00E82C4D" w:rsidRDefault="00AB307F" w:rsidP="00F71CC6">
            <w:pPr>
              <w:pStyle w:val="Brdtextmedindrag"/>
              <w:rPr>
                <w:i/>
              </w:rPr>
            </w:pPr>
            <w:r w:rsidRPr="00E82C4D">
              <w:rPr>
                <w:i/>
              </w:rPr>
              <w:t>Vid offentlig kontroll eller annan offentlig verksamhet som utförs av ett organ med delegerade uppgifter eller av en fysisk person som har delegerats vissa uppgifter</w:t>
            </w:r>
            <w:r>
              <w:rPr>
                <w:i/>
              </w:rPr>
              <w:t xml:space="preserve"> ska </w:t>
            </w:r>
            <w:r w:rsidRPr="00E82C4D">
              <w:rPr>
                <w:i/>
              </w:rPr>
              <w:t>följande bestämmelser i förvalt</w:t>
            </w:r>
            <w:r>
              <w:rPr>
                <w:i/>
              </w:rPr>
              <w:softHyphen/>
            </w:r>
            <w:r w:rsidRPr="00E82C4D">
              <w:rPr>
                <w:i/>
              </w:rPr>
              <w:t>ningslagen (2017:900)</w:t>
            </w:r>
            <w:r>
              <w:rPr>
                <w:i/>
              </w:rPr>
              <w:t xml:space="preserve"> tillämpas</w:t>
            </w:r>
            <w:r w:rsidRPr="00E82C4D">
              <w:rPr>
                <w:i/>
              </w:rPr>
              <w:t>:</w:t>
            </w:r>
          </w:p>
          <w:p w14:paraId="77B7E505" w14:textId="77777777" w:rsidR="00F71CC6" w:rsidRPr="00E82C4D" w:rsidRDefault="00AB307F" w:rsidP="00F71CC6">
            <w:pPr>
              <w:pStyle w:val="Brdtextmedindrag"/>
              <w:rPr>
                <w:i/>
              </w:rPr>
            </w:pPr>
            <w:r w:rsidRPr="00E82C4D">
              <w:rPr>
                <w:i/>
              </w:rPr>
              <w:t>– 5 § om legalitet, objektivitet och proportionalitet,</w:t>
            </w:r>
          </w:p>
          <w:p w14:paraId="64D9F25E" w14:textId="77777777" w:rsidR="00F71CC6" w:rsidRPr="00E82C4D" w:rsidRDefault="00AB307F" w:rsidP="00F71CC6">
            <w:pPr>
              <w:pStyle w:val="Brdtextmedindrag"/>
              <w:rPr>
                <w:i/>
              </w:rPr>
            </w:pPr>
            <w:r w:rsidRPr="00E82C4D">
              <w:rPr>
                <w:i/>
              </w:rPr>
              <w:t>– 10 § om partsinsyn,</w:t>
            </w:r>
          </w:p>
          <w:p w14:paraId="1833DC3D" w14:textId="77777777" w:rsidR="00F71CC6" w:rsidRPr="00E82C4D" w:rsidRDefault="00AB307F" w:rsidP="00F71CC6">
            <w:pPr>
              <w:pStyle w:val="Brdtextmedindrag"/>
              <w:rPr>
                <w:i/>
              </w:rPr>
            </w:pPr>
            <w:r w:rsidRPr="00E82C4D">
              <w:rPr>
                <w:i/>
              </w:rPr>
              <w:t>– 16–18 §§ om jäv,</w:t>
            </w:r>
          </w:p>
          <w:p w14:paraId="1894CCB4" w14:textId="77777777" w:rsidR="00F71CC6" w:rsidRPr="00E82C4D" w:rsidRDefault="00AB307F" w:rsidP="00F71CC6">
            <w:pPr>
              <w:pStyle w:val="Brdtextmedindrag"/>
              <w:rPr>
                <w:i/>
              </w:rPr>
            </w:pPr>
            <w:r w:rsidRPr="00E82C4D">
              <w:rPr>
                <w:i/>
              </w:rPr>
              <w:t>– 23 § om utredningsansvaret,</w:t>
            </w:r>
          </w:p>
          <w:p w14:paraId="1F7DE63E" w14:textId="77777777" w:rsidR="00F71CC6" w:rsidRPr="00E82C4D" w:rsidRDefault="00AB307F" w:rsidP="00F71CC6">
            <w:pPr>
              <w:pStyle w:val="Brdtextmedindrag"/>
              <w:rPr>
                <w:i/>
              </w:rPr>
            </w:pPr>
            <w:r w:rsidRPr="00E82C4D">
              <w:rPr>
                <w:i/>
              </w:rPr>
              <w:t>– 24 § om när man får lämna uppgifter muntligt,</w:t>
            </w:r>
          </w:p>
          <w:p w14:paraId="3BF68BA0" w14:textId="77777777" w:rsidR="00F71CC6" w:rsidRPr="00E82C4D" w:rsidRDefault="00AB307F" w:rsidP="00F71CC6">
            <w:pPr>
              <w:pStyle w:val="Brdtextmedindrag"/>
              <w:rPr>
                <w:i/>
              </w:rPr>
            </w:pPr>
            <w:r w:rsidRPr="00E82C4D">
              <w:rPr>
                <w:i/>
              </w:rPr>
              <w:t>– 25 § om kommunikation,</w:t>
            </w:r>
          </w:p>
          <w:p w14:paraId="7C574E51" w14:textId="77777777" w:rsidR="00F71CC6" w:rsidRPr="00E82C4D" w:rsidRDefault="00AB307F" w:rsidP="00F71CC6">
            <w:pPr>
              <w:pStyle w:val="Brdtextmedindrag"/>
              <w:rPr>
                <w:i/>
              </w:rPr>
            </w:pPr>
            <w:r w:rsidRPr="00E82C4D">
              <w:rPr>
                <w:i/>
              </w:rPr>
              <w:t>– 27 § om dokumentation av upp</w:t>
            </w:r>
            <w:r>
              <w:rPr>
                <w:i/>
              </w:rPr>
              <w:softHyphen/>
            </w:r>
            <w:r w:rsidRPr="00E82C4D">
              <w:rPr>
                <w:i/>
              </w:rPr>
              <w:t>gifter,</w:t>
            </w:r>
          </w:p>
          <w:p w14:paraId="3C64676C" w14:textId="77777777" w:rsidR="00F71CC6" w:rsidRPr="00E82C4D" w:rsidRDefault="00AB307F" w:rsidP="00F71CC6">
            <w:pPr>
              <w:pStyle w:val="Brdtextmedindrag"/>
              <w:rPr>
                <w:i/>
              </w:rPr>
            </w:pPr>
            <w:r w:rsidRPr="00E82C4D">
              <w:rPr>
                <w:i/>
              </w:rPr>
              <w:t>– 31 § om dokumentation av be</w:t>
            </w:r>
            <w:r>
              <w:rPr>
                <w:i/>
              </w:rPr>
              <w:softHyphen/>
            </w:r>
            <w:r w:rsidRPr="00E82C4D">
              <w:rPr>
                <w:i/>
              </w:rPr>
              <w:t>slut,</w:t>
            </w:r>
          </w:p>
          <w:p w14:paraId="72E06695" w14:textId="77777777" w:rsidR="00F71CC6" w:rsidRDefault="00AB307F" w:rsidP="00F71CC6">
            <w:pPr>
              <w:pStyle w:val="Brdtextmedindrag"/>
            </w:pPr>
            <w:r w:rsidRPr="00E82C4D">
              <w:rPr>
                <w:i/>
              </w:rPr>
              <w:t>– 32 § om motivering av beslut</w:t>
            </w:r>
            <w:r>
              <w:t>,</w:t>
            </w:r>
          </w:p>
          <w:p w14:paraId="25CC65DB" w14:textId="77777777" w:rsidR="00F71CC6" w:rsidRPr="00E82C4D" w:rsidRDefault="00AB307F" w:rsidP="00F71CC6">
            <w:pPr>
              <w:pStyle w:val="Brdtextmedindrag"/>
              <w:rPr>
                <w:i/>
              </w:rPr>
            </w:pPr>
            <w:r w:rsidRPr="00E82C4D">
              <w:rPr>
                <w:i/>
              </w:rPr>
              <w:t>– 33 och 34 §§ om underrättelse om innehållet i beslut och hur ett överklagande går till,</w:t>
            </w:r>
          </w:p>
          <w:p w14:paraId="2D6C42A0" w14:textId="77777777" w:rsidR="00F71CC6" w:rsidRDefault="00AB307F" w:rsidP="00F71CC6">
            <w:pPr>
              <w:pStyle w:val="Brdtextmedindrag"/>
              <w:rPr>
                <w:i/>
              </w:rPr>
            </w:pPr>
            <w:r w:rsidRPr="00E82C4D">
              <w:rPr>
                <w:i/>
              </w:rPr>
              <w:t>– 36 § om rättelse av skrivfel och liknande</w:t>
            </w:r>
            <w:r>
              <w:rPr>
                <w:i/>
              </w:rPr>
              <w:t>, och</w:t>
            </w:r>
          </w:p>
          <w:p w14:paraId="2D44B337" w14:textId="77777777"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Pr>
                <w:i/>
                <w:iCs/>
              </w:rPr>
              <w:t>.</w:t>
            </w:r>
          </w:p>
        </w:tc>
      </w:tr>
    </w:tbl>
    <w:p w14:paraId="6300F3D7"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B96B914" w14:textId="77777777" w:rsidTr="00F71CC6">
        <w:tc>
          <w:tcPr>
            <w:tcW w:w="2500" w:type="pct"/>
            <w:shd w:val="clear" w:color="auto" w:fill="auto"/>
            <w:tcMar>
              <w:left w:w="0" w:type="dxa"/>
            </w:tcMar>
          </w:tcPr>
          <w:p w14:paraId="3697610A" w14:textId="77777777" w:rsidR="00F71CC6" w:rsidRDefault="00F71CC6" w:rsidP="00F71CC6">
            <w:pPr>
              <w:pStyle w:val="Brdtextmedindrag"/>
            </w:pPr>
          </w:p>
        </w:tc>
        <w:tc>
          <w:tcPr>
            <w:tcW w:w="2500" w:type="pct"/>
            <w:shd w:val="clear" w:color="auto" w:fill="auto"/>
            <w:tcMar>
              <w:right w:w="0" w:type="dxa"/>
            </w:tcMar>
          </w:tcPr>
          <w:p w14:paraId="68727F9E" w14:textId="77777777" w:rsidR="00F71CC6" w:rsidRPr="001D42EB" w:rsidRDefault="00AB307F" w:rsidP="00F71CC6">
            <w:pPr>
              <w:pStyle w:val="Rubrik4utannumrering"/>
              <w:rPr>
                <w:i/>
                <w:iCs/>
              </w:rPr>
            </w:pPr>
            <w:r w:rsidRPr="001D42EB">
              <w:rPr>
                <w:i/>
                <w:iCs/>
              </w:rPr>
              <w:t>Tystnadsplikt</w:t>
            </w:r>
          </w:p>
        </w:tc>
      </w:tr>
    </w:tbl>
    <w:p w14:paraId="3046DE3A"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79BB6BA" w14:textId="77777777" w:rsidTr="00F71CC6">
        <w:tc>
          <w:tcPr>
            <w:tcW w:w="2500" w:type="pct"/>
            <w:shd w:val="clear" w:color="auto" w:fill="auto"/>
            <w:tcMar>
              <w:left w:w="0" w:type="dxa"/>
            </w:tcMar>
          </w:tcPr>
          <w:p w14:paraId="29C8261F" w14:textId="77777777" w:rsidR="00F71CC6" w:rsidRDefault="00F71CC6" w:rsidP="00F71CC6">
            <w:pPr>
              <w:pStyle w:val="Brdtextmedindrag"/>
            </w:pPr>
          </w:p>
        </w:tc>
        <w:tc>
          <w:tcPr>
            <w:tcW w:w="2500" w:type="pct"/>
            <w:shd w:val="clear" w:color="auto" w:fill="auto"/>
            <w:tcMar>
              <w:right w:w="0" w:type="dxa"/>
            </w:tcMar>
          </w:tcPr>
          <w:p w14:paraId="7E6B3EF0" w14:textId="77777777" w:rsidR="00F71CC6" w:rsidRDefault="00AB307F" w:rsidP="00F71CC6">
            <w:pPr>
              <w:pStyle w:val="Brdtext"/>
              <w:rPr>
                <w:i/>
              </w:rPr>
            </w:pPr>
            <w:r>
              <w:rPr>
                <w:i/>
              </w:rPr>
              <w:t xml:space="preserve">14 a </w:t>
            </w:r>
            <w:r w:rsidRPr="00574282">
              <w:rPr>
                <w:i/>
              </w:rPr>
              <w:t>§</w:t>
            </w:r>
          </w:p>
          <w:p w14:paraId="735A688F" w14:textId="77777777" w:rsidR="00F71CC6" w:rsidRPr="00E82C4D" w:rsidRDefault="00AB307F" w:rsidP="00F71CC6">
            <w:pPr>
              <w:pStyle w:val="Brdtextmedindrag"/>
              <w:rPr>
                <w:i/>
              </w:rPr>
            </w:pPr>
            <w:r w:rsidRPr="00E82C4D">
              <w:rPr>
                <w:i/>
              </w:rPr>
              <w:t>Den som utför offentlig kontroll eller annan offentlig verksamhet får inte obehörigen röja eller ut</w:t>
            </w:r>
            <w:r w:rsidRPr="00E82C4D">
              <w:rPr>
                <w:i/>
              </w:rPr>
              <w:softHyphen/>
              <w:t xml:space="preserve">nyttja det som han eller hon har fått kännedom om </w:t>
            </w:r>
            <w:r>
              <w:rPr>
                <w:i/>
              </w:rPr>
              <w:t>medan</w:t>
            </w:r>
            <w:r w:rsidRPr="00E82C4D">
              <w:rPr>
                <w:i/>
              </w:rPr>
              <w:t xml:space="preserve"> uppgifterna utfördes.</w:t>
            </w:r>
          </w:p>
          <w:p w14:paraId="6E6A1B06" w14:textId="77777777"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sidRPr="00E82C4D">
              <w:rPr>
                <w:i/>
              </w:rPr>
              <w:t>.</w:t>
            </w:r>
          </w:p>
        </w:tc>
      </w:tr>
    </w:tbl>
    <w:p w14:paraId="2BBE0006"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28FB070" w14:textId="77777777" w:rsidTr="00F71CC6">
        <w:tc>
          <w:tcPr>
            <w:tcW w:w="2500" w:type="pct"/>
            <w:shd w:val="clear" w:color="auto" w:fill="auto"/>
            <w:tcMar>
              <w:left w:w="0" w:type="dxa"/>
            </w:tcMar>
          </w:tcPr>
          <w:p w14:paraId="3313A2CC" w14:textId="77777777" w:rsidR="00F71CC6" w:rsidRDefault="00AB307F" w:rsidP="00F71CC6">
            <w:pPr>
              <w:pStyle w:val="Rubrik4utannumrering"/>
            </w:pPr>
            <w:r>
              <w:t>Överflyttning av offentlig kontroll</w:t>
            </w:r>
          </w:p>
        </w:tc>
        <w:tc>
          <w:tcPr>
            <w:tcW w:w="2500" w:type="pct"/>
            <w:shd w:val="clear" w:color="auto" w:fill="auto"/>
            <w:tcMar>
              <w:right w:w="0" w:type="dxa"/>
            </w:tcMar>
          </w:tcPr>
          <w:p w14:paraId="135943EE" w14:textId="77777777" w:rsidR="00F71CC6" w:rsidRDefault="00AB307F" w:rsidP="00F71CC6">
            <w:pPr>
              <w:pStyle w:val="Rubrik4utannumrering"/>
            </w:pPr>
            <w:r>
              <w:t xml:space="preserve">Överflyttning av offentlig kontroll </w:t>
            </w:r>
            <w:r w:rsidRPr="00E82C4D">
              <w:rPr>
                <w:i/>
              </w:rPr>
              <w:t>och annan offentlig verksamhet</w:t>
            </w:r>
          </w:p>
        </w:tc>
      </w:tr>
    </w:tbl>
    <w:p w14:paraId="3D70B49F" w14:textId="77777777" w:rsidR="00F71CC6" w:rsidRDefault="00AB307F" w:rsidP="00F71CC6">
      <w:pPr>
        <w:pStyle w:val="Brdt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1C11C7E" w14:textId="77777777" w:rsidTr="00F71CC6">
        <w:tc>
          <w:tcPr>
            <w:tcW w:w="2500" w:type="pct"/>
            <w:shd w:val="clear" w:color="auto" w:fill="auto"/>
            <w:tcMar>
              <w:left w:w="0" w:type="dxa"/>
            </w:tcMar>
          </w:tcPr>
          <w:p w14:paraId="27CDFBE0" w14:textId="77777777" w:rsidR="00F71CC6" w:rsidRDefault="00AB307F" w:rsidP="00F71CC6">
            <w:pPr>
              <w:pStyle w:val="Brdtextmedindrag"/>
            </w:pPr>
            <w:r w:rsidRPr="00E82C4D">
              <w:t xml:space="preserve">Livsmedelsverket får, i samråd med en kommun, besluta att </w:t>
            </w:r>
            <w:r w:rsidRPr="00E82C4D">
              <w:rPr>
                <w:i/>
              </w:rPr>
              <w:t>den</w:t>
            </w:r>
            <w:r w:rsidRPr="00E82C4D">
              <w:t xml:space="preserve"> </w:t>
            </w:r>
            <w:r w:rsidRPr="00F60761">
              <w:rPr>
                <w:i/>
                <w:iCs/>
              </w:rPr>
              <w:t>offentliga</w:t>
            </w:r>
            <w:r w:rsidRPr="00E82C4D">
              <w:t xml:space="preserve"> kontroll </w:t>
            </w:r>
            <w:r w:rsidRPr="00E82C4D">
              <w:rPr>
                <w:i/>
              </w:rPr>
              <w:t>av</w:t>
            </w:r>
            <w:r w:rsidRPr="00E82C4D">
              <w:t xml:space="preserve"> en viss anläggning </w:t>
            </w:r>
            <w:r w:rsidRPr="00E82C4D">
              <w:rPr>
                <w:i/>
              </w:rPr>
              <w:t>som kommunen annars har skall</w:t>
            </w:r>
            <w:r w:rsidRPr="00E82C4D">
              <w:t xml:space="preserve"> flyttas över till verket. Ett sådant beslut får fattas</w:t>
            </w:r>
            <w:r w:rsidRPr="002C1750">
              <w:rPr>
                <w:i/>
                <w:iCs/>
              </w:rPr>
              <w:t xml:space="preserve">, </w:t>
            </w:r>
            <w:r w:rsidRPr="00E82C4D">
              <w:t>om verksamheten har stor omfattning, är särskilt komplicerad eller om det finns andra särskilda skäl</w:t>
            </w:r>
            <w:r>
              <w:t>.</w:t>
            </w:r>
          </w:p>
        </w:tc>
        <w:tc>
          <w:tcPr>
            <w:tcW w:w="2500" w:type="pct"/>
            <w:shd w:val="clear" w:color="auto" w:fill="auto"/>
            <w:tcMar>
              <w:right w:w="0" w:type="dxa"/>
            </w:tcMar>
          </w:tcPr>
          <w:p w14:paraId="24447820" w14:textId="77777777" w:rsidR="00F71CC6" w:rsidRDefault="00AB307F" w:rsidP="00F71CC6">
            <w:pPr>
              <w:pStyle w:val="Brdtextmedindrag"/>
            </w:pPr>
            <w:r w:rsidRPr="00E82C4D">
              <w:t xml:space="preserve">Livsmedelsverket får, i samråd med en kommun, besluta att </w:t>
            </w:r>
            <w:r>
              <w:rPr>
                <w:i/>
                <w:iCs/>
              </w:rPr>
              <w:t xml:space="preserve">ansvaret för </w:t>
            </w:r>
            <w:r w:rsidRPr="00CE1334">
              <w:rPr>
                <w:i/>
                <w:iCs/>
              </w:rPr>
              <w:t>offentlig</w:t>
            </w:r>
            <w:r w:rsidRPr="00E82C4D">
              <w:t xml:space="preserve"> kontroll </w:t>
            </w:r>
            <w:r w:rsidRPr="00E82C4D">
              <w:rPr>
                <w:i/>
              </w:rPr>
              <w:t>och annan offentlig verksamhet i fråga om</w:t>
            </w:r>
            <w:r w:rsidRPr="00E82C4D">
              <w:t xml:space="preserve"> en viss anläggning </w:t>
            </w:r>
            <w:r w:rsidRPr="00187D21">
              <w:rPr>
                <w:i/>
                <w:iCs/>
              </w:rPr>
              <w:t>ska</w:t>
            </w:r>
            <w:r>
              <w:t xml:space="preserve"> flyttas över </w:t>
            </w:r>
            <w:r w:rsidRPr="00187D21">
              <w:rPr>
                <w:i/>
                <w:iCs/>
              </w:rPr>
              <w:t>från kommunen</w:t>
            </w:r>
            <w:r>
              <w:t xml:space="preserve"> till verket.</w:t>
            </w:r>
            <w:r w:rsidRPr="00E82C4D">
              <w:t xml:space="preserve"> Ett sådant beslut får fattas om verksamheten har stor omfattning, är särskilt komplicerad eller om det finns andra särskilda skäl.</w:t>
            </w:r>
          </w:p>
        </w:tc>
      </w:tr>
      <w:tr w:rsidR="00F71CC6" w14:paraId="18E94D74" w14:textId="77777777" w:rsidTr="00F71CC6">
        <w:tblPrEx>
          <w:tblLook w:val="0600" w:firstRow="0" w:lastRow="0" w:firstColumn="0" w:lastColumn="0" w:noHBand="1" w:noVBand="1"/>
        </w:tblPrEx>
        <w:tc>
          <w:tcPr>
            <w:tcW w:w="2500" w:type="pct"/>
            <w:shd w:val="clear" w:color="auto" w:fill="auto"/>
            <w:tcMar>
              <w:left w:w="0" w:type="dxa"/>
            </w:tcMar>
          </w:tcPr>
          <w:p w14:paraId="186F08CF" w14:textId="77777777" w:rsidR="00F71CC6" w:rsidRDefault="00AB307F" w:rsidP="00F71CC6">
            <w:pPr>
              <w:pStyle w:val="Brdtextmedindrag"/>
            </w:pPr>
            <w:r w:rsidRPr="00E82C4D">
              <w:t xml:space="preserve">Livsmedelsverket får besluta att </w:t>
            </w:r>
            <w:r w:rsidRPr="004A491C">
              <w:rPr>
                <w:i/>
              </w:rPr>
              <w:t>kontrollen skall</w:t>
            </w:r>
            <w:r w:rsidRPr="00E82C4D">
              <w:t xml:space="preserve"> lämnas tillbaka till kommunen, om verket och kom</w:t>
            </w:r>
            <w:r>
              <w:softHyphen/>
            </w:r>
            <w:r w:rsidRPr="00E82C4D">
              <w:t>munen är överens om det</w:t>
            </w:r>
            <w:r>
              <w:t>.</w:t>
            </w:r>
          </w:p>
        </w:tc>
        <w:tc>
          <w:tcPr>
            <w:tcW w:w="2500" w:type="pct"/>
            <w:shd w:val="clear" w:color="auto" w:fill="auto"/>
            <w:tcMar>
              <w:right w:w="0" w:type="dxa"/>
            </w:tcMar>
          </w:tcPr>
          <w:p w14:paraId="76B1AA90" w14:textId="77777777" w:rsidR="00F71CC6" w:rsidRDefault="00AB307F" w:rsidP="00F71CC6">
            <w:pPr>
              <w:pStyle w:val="Brdtextmedindrag"/>
            </w:pPr>
            <w:r w:rsidRPr="004A491C">
              <w:t xml:space="preserve">Livsmedelsverket får besluta att </w:t>
            </w:r>
            <w:r w:rsidRPr="004A491C">
              <w:rPr>
                <w:i/>
              </w:rPr>
              <w:t>ansvaret ska</w:t>
            </w:r>
            <w:r w:rsidRPr="004A491C">
              <w:t xml:space="preserve"> lämnas tillbaka till kommunen, om verket och kom</w:t>
            </w:r>
            <w:r>
              <w:softHyphen/>
            </w:r>
            <w:r w:rsidRPr="004A491C">
              <w:t>munen är överens om det</w:t>
            </w:r>
            <w:r>
              <w:t>.</w:t>
            </w:r>
          </w:p>
        </w:tc>
      </w:tr>
    </w:tbl>
    <w:p w14:paraId="494D076C" w14:textId="77777777"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FB5E139" w14:textId="77777777" w:rsidTr="00F71CC6">
        <w:tc>
          <w:tcPr>
            <w:tcW w:w="2500" w:type="pct"/>
            <w:shd w:val="clear" w:color="auto" w:fill="auto"/>
            <w:tcMar>
              <w:left w:w="0" w:type="dxa"/>
            </w:tcMar>
          </w:tcPr>
          <w:p w14:paraId="2B22A17D" w14:textId="77777777" w:rsidR="00F71CC6" w:rsidRDefault="00AB307F" w:rsidP="00F71CC6">
            <w:pPr>
              <w:pStyle w:val="Brdtextmedindrag"/>
            </w:pPr>
            <w:r w:rsidRPr="008B2174">
              <w:t xml:space="preserve">Livsmedelsverket får, i samråd med en kommun, besluta att </w:t>
            </w:r>
            <w:r w:rsidRPr="004E5519">
              <w:rPr>
                <w:i/>
              </w:rPr>
              <w:t>den</w:t>
            </w:r>
            <w:r w:rsidRPr="008B2174">
              <w:t xml:space="preserve"> </w:t>
            </w:r>
            <w:r w:rsidRPr="00CE1334">
              <w:rPr>
                <w:i/>
                <w:iCs/>
              </w:rPr>
              <w:t xml:space="preserve">offentliga </w:t>
            </w:r>
            <w:r w:rsidRPr="008B2174">
              <w:t xml:space="preserve">kontroll </w:t>
            </w:r>
            <w:r w:rsidRPr="004E5519">
              <w:rPr>
                <w:i/>
              </w:rPr>
              <w:t>av</w:t>
            </w:r>
            <w:r w:rsidRPr="008B2174">
              <w:t xml:space="preserve"> en viss anläggning </w:t>
            </w:r>
            <w:r w:rsidRPr="004E5519">
              <w:rPr>
                <w:i/>
              </w:rPr>
              <w:t>som Livsmedelsverket annars har skall</w:t>
            </w:r>
            <w:r w:rsidRPr="008B2174">
              <w:t xml:space="preserve"> flyttas från verket till en kommun</w:t>
            </w:r>
            <w:r>
              <w:t>.</w:t>
            </w:r>
          </w:p>
        </w:tc>
        <w:tc>
          <w:tcPr>
            <w:tcW w:w="2500" w:type="pct"/>
            <w:shd w:val="clear" w:color="auto" w:fill="auto"/>
            <w:tcMar>
              <w:right w:w="0" w:type="dxa"/>
            </w:tcMar>
          </w:tcPr>
          <w:p w14:paraId="6A99F76C" w14:textId="77777777" w:rsidR="00F71CC6" w:rsidRDefault="00AB307F" w:rsidP="00F71CC6">
            <w:pPr>
              <w:pStyle w:val="Brdtextmedindrag"/>
            </w:pPr>
            <w:r w:rsidRPr="004E5519">
              <w:t xml:space="preserve">Livsmedelsverket får, i samråd med en kommun, besluta att </w:t>
            </w:r>
            <w:r w:rsidRPr="00187D21">
              <w:rPr>
                <w:i/>
                <w:iCs/>
              </w:rPr>
              <w:t>ansvaret för</w:t>
            </w:r>
            <w:r>
              <w:t xml:space="preserve"> </w:t>
            </w:r>
            <w:r w:rsidRPr="00CE1334">
              <w:rPr>
                <w:i/>
                <w:iCs/>
              </w:rPr>
              <w:t>offentlig</w:t>
            </w:r>
            <w:r w:rsidRPr="004E5519">
              <w:t xml:space="preserve"> kontroll </w:t>
            </w:r>
            <w:r w:rsidRPr="004E5519">
              <w:rPr>
                <w:i/>
              </w:rPr>
              <w:t>och annan offentlig verksamhet i fråga</w:t>
            </w:r>
            <w:r w:rsidRPr="004E5519">
              <w:t xml:space="preserve"> </w:t>
            </w:r>
            <w:r w:rsidRPr="004E5519">
              <w:rPr>
                <w:i/>
              </w:rPr>
              <w:t>om</w:t>
            </w:r>
            <w:r w:rsidRPr="004E5519">
              <w:t xml:space="preserve"> en viss anläggning </w:t>
            </w:r>
            <w:r w:rsidRPr="004E5519">
              <w:rPr>
                <w:i/>
              </w:rPr>
              <w:t>ska</w:t>
            </w:r>
            <w:r w:rsidRPr="004E5519">
              <w:t xml:space="preserve"> flyttas från </w:t>
            </w:r>
            <w:r>
              <w:t>Livsmedels</w:t>
            </w:r>
            <w:r w:rsidRPr="004E5519">
              <w:t>verket till en kommun</w:t>
            </w:r>
            <w:r>
              <w:t>.</w:t>
            </w:r>
          </w:p>
        </w:tc>
      </w:tr>
    </w:tbl>
    <w:p w14:paraId="6F8E0C44" w14:textId="77777777"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BEA097E" w14:textId="77777777" w:rsidTr="00F71CC6">
        <w:tc>
          <w:tcPr>
            <w:tcW w:w="2500" w:type="pct"/>
            <w:shd w:val="clear" w:color="auto" w:fill="auto"/>
            <w:tcMar>
              <w:left w:w="0" w:type="dxa"/>
            </w:tcMar>
          </w:tcPr>
          <w:p w14:paraId="37796E43" w14:textId="77777777" w:rsidR="00F71CC6" w:rsidRDefault="00AB307F" w:rsidP="00F71CC6">
            <w:pPr>
              <w:pStyle w:val="Brdtextmedindrag"/>
            </w:pPr>
            <w:r w:rsidRPr="004E5519">
              <w:t xml:space="preserve">Om en kommun grovt eller under längre tid har åsidosatt sin </w:t>
            </w:r>
            <w:r w:rsidRPr="004E5519">
              <w:rPr>
                <w:i/>
              </w:rPr>
              <w:t xml:space="preserve">kontrollskyldighet </w:t>
            </w:r>
            <w:r w:rsidRPr="004E5519">
              <w:t>när det gäller en viss anläggning, får regeringen på ansökan av Livsmedelsverket besluta att ansvaret för den offent</w:t>
            </w:r>
            <w:r>
              <w:softHyphen/>
            </w:r>
            <w:r w:rsidRPr="004E5519">
              <w:t>liga kontrollen</w:t>
            </w:r>
            <w:r>
              <w:t xml:space="preserve"> </w:t>
            </w:r>
            <w:r w:rsidRPr="004E5519">
              <w:rPr>
                <w:i/>
              </w:rPr>
              <w:t>av</w:t>
            </w:r>
            <w:r w:rsidRPr="004E5519">
              <w:t xml:space="preserve"> den anlägg</w:t>
            </w:r>
            <w:r>
              <w:softHyphen/>
            </w:r>
            <w:r w:rsidRPr="004E5519">
              <w:t xml:space="preserve">ningen </w:t>
            </w:r>
            <w:r w:rsidRPr="004E5519">
              <w:rPr>
                <w:i/>
              </w:rPr>
              <w:t>skall</w:t>
            </w:r>
            <w:r w:rsidRPr="004E5519">
              <w:t xml:space="preserve"> flyttas över till Livsmedelsverket</w:t>
            </w:r>
            <w:r>
              <w:t>.</w:t>
            </w:r>
          </w:p>
        </w:tc>
        <w:tc>
          <w:tcPr>
            <w:tcW w:w="2500" w:type="pct"/>
            <w:shd w:val="clear" w:color="auto" w:fill="auto"/>
            <w:tcMar>
              <w:right w:w="0" w:type="dxa"/>
            </w:tcMar>
          </w:tcPr>
          <w:p w14:paraId="4887C6FF" w14:textId="77777777" w:rsidR="00F71CC6" w:rsidRDefault="00AB307F" w:rsidP="00F71CC6">
            <w:pPr>
              <w:pStyle w:val="Brdtextmedindrag"/>
            </w:pPr>
            <w:r w:rsidRPr="004E5519">
              <w:t xml:space="preserve">Om en kommun grovt eller under längre tid har åsidosatt sin </w:t>
            </w:r>
            <w:r w:rsidRPr="004E5519">
              <w:rPr>
                <w:i/>
              </w:rPr>
              <w:t>skyldighet</w:t>
            </w:r>
            <w:r w:rsidRPr="004E5519">
              <w:t xml:space="preserve"> </w:t>
            </w:r>
            <w:r w:rsidRPr="004E5519">
              <w:rPr>
                <w:i/>
              </w:rPr>
              <w:t>att utföra offentlig kon</w:t>
            </w:r>
            <w:r>
              <w:rPr>
                <w:i/>
              </w:rPr>
              <w:softHyphen/>
            </w:r>
            <w:r w:rsidRPr="004E5519">
              <w:rPr>
                <w:i/>
              </w:rPr>
              <w:t>troll eller annan offentlig verk</w:t>
            </w:r>
            <w:r>
              <w:rPr>
                <w:i/>
              </w:rPr>
              <w:softHyphen/>
            </w:r>
            <w:r w:rsidRPr="004E5519">
              <w:rPr>
                <w:i/>
              </w:rPr>
              <w:t>samhet</w:t>
            </w:r>
            <w:r w:rsidRPr="004E5519">
              <w:t xml:space="preserve"> när det gäller en viss anläggning, får regeringen på ansökan av Livsmedelsverket</w:t>
            </w:r>
            <w:r>
              <w:t xml:space="preserve"> </w:t>
            </w:r>
            <w:r w:rsidRPr="004E5519">
              <w:t>be</w:t>
            </w:r>
            <w:r>
              <w:softHyphen/>
            </w:r>
            <w:r w:rsidRPr="004E5519">
              <w:t xml:space="preserve">sluta att ansvaret för den offentliga kontrollen </w:t>
            </w:r>
            <w:r w:rsidRPr="004E5519">
              <w:rPr>
                <w:i/>
              </w:rPr>
              <w:t>och för den offentliga verksamheten i fråga om</w:t>
            </w:r>
            <w:r w:rsidRPr="004E5519">
              <w:t xml:space="preserve"> den anläggningen </w:t>
            </w:r>
            <w:r w:rsidRPr="004E5519">
              <w:rPr>
                <w:i/>
              </w:rPr>
              <w:t>ska</w:t>
            </w:r>
            <w:r w:rsidRPr="004E5519">
              <w:t xml:space="preserve"> flyttas över till Livsmedelsverket</w:t>
            </w:r>
            <w:r>
              <w:t>.</w:t>
            </w:r>
          </w:p>
        </w:tc>
      </w:tr>
      <w:tr w:rsidR="00F71CC6" w14:paraId="0BEE91CB" w14:textId="77777777" w:rsidTr="00F71CC6">
        <w:tblPrEx>
          <w:tblLook w:val="0600" w:firstRow="0" w:lastRow="0" w:firstColumn="0" w:lastColumn="0" w:noHBand="1" w:noVBand="1"/>
        </w:tblPrEx>
        <w:tc>
          <w:tcPr>
            <w:tcW w:w="2500" w:type="pct"/>
            <w:shd w:val="clear" w:color="auto" w:fill="auto"/>
            <w:tcMar>
              <w:left w:w="0" w:type="dxa"/>
            </w:tcMar>
          </w:tcPr>
          <w:p w14:paraId="7C7AECFA" w14:textId="77777777" w:rsidR="00F71CC6" w:rsidRDefault="00AB307F" w:rsidP="00F71CC6">
            <w:pPr>
              <w:pStyle w:val="Brdtextmedindrag"/>
            </w:pPr>
            <w:r w:rsidRPr="004E5519">
              <w:t xml:space="preserve">Regeringen får besluta att </w:t>
            </w:r>
            <w:r w:rsidRPr="004E5519">
              <w:rPr>
                <w:i/>
              </w:rPr>
              <w:t>kon</w:t>
            </w:r>
            <w:r>
              <w:rPr>
                <w:i/>
              </w:rPr>
              <w:softHyphen/>
            </w:r>
            <w:r w:rsidRPr="004E5519">
              <w:rPr>
                <w:i/>
              </w:rPr>
              <w:t>trollen skall</w:t>
            </w:r>
            <w:r w:rsidRPr="004E5519">
              <w:t xml:space="preserve"> lämnas tillbaka till kommunen</w:t>
            </w:r>
            <w:r>
              <w:t>.</w:t>
            </w:r>
          </w:p>
        </w:tc>
        <w:tc>
          <w:tcPr>
            <w:tcW w:w="2500" w:type="pct"/>
            <w:shd w:val="clear" w:color="auto" w:fill="auto"/>
            <w:tcMar>
              <w:right w:w="0" w:type="dxa"/>
            </w:tcMar>
          </w:tcPr>
          <w:p w14:paraId="12E23A98" w14:textId="77777777" w:rsidR="00F71CC6" w:rsidRDefault="00AB307F" w:rsidP="00F71CC6">
            <w:pPr>
              <w:pStyle w:val="Brdtextmedindrag"/>
            </w:pPr>
            <w:r w:rsidRPr="004E5519">
              <w:t xml:space="preserve">Regeringen får besluta att </w:t>
            </w:r>
            <w:r w:rsidRPr="004E5519">
              <w:rPr>
                <w:i/>
              </w:rPr>
              <w:t>an</w:t>
            </w:r>
            <w:r>
              <w:rPr>
                <w:i/>
              </w:rPr>
              <w:softHyphen/>
            </w:r>
            <w:r w:rsidRPr="004E5519">
              <w:rPr>
                <w:i/>
              </w:rPr>
              <w:t>svaret ska</w:t>
            </w:r>
            <w:r w:rsidRPr="004E5519">
              <w:t xml:space="preserve"> lämnas tillbaka till kommunen</w:t>
            </w:r>
            <w:r>
              <w:t>.</w:t>
            </w:r>
          </w:p>
        </w:tc>
      </w:tr>
    </w:tbl>
    <w:p w14:paraId="5A5BD18A" w14:textId="77777777"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AA9FF1C" w14:textId="77777777" w:rsidTr="00F71CC6">
        <w:tc>
          <w:tcPr>
            <w:tcW w:w="2500" w:type="pct"/>
            <w:shd w:val="clear" w:color="auto" w:fill="auto"/>
            <w:tcMar>
              <w:left w:w="0" w:type="dxa"/>
            </w:tcMar>
          </w:tcPr>
          <w:p w14:paraId="0F828F33" w14:textId="77777777" w:rsidR="00F71CC6" w:rsidRDefault="00AB307F" w:rsidP="00F71CC6">
            <w:pPr>
              <w:pStyle w:val="Brdtextmedindrag"/>
            </w:pPr>
            <w:r w:rsidRPr="004E5519">
              <w:t xml:space="preserve">Om en kommun inte fullgör de skyldigheter som följer av dess </w:t>
            </w:r>
            <w:r w:rsidRPr="004E5519">
              <w:rPr>
                <w:i/>
              </w:rPr>
              <w:t>kontrolluppdrag</w:t>
            </w:r>
            <w:r w:rsidRPr="004E5519">
              <w:t>, får Livsmedels</w:t>
            </w:r>
            <w:r>
              <w:softHyphen/>
            </w:r>
            <w:r w:rsidRPr="004E5519">
              <w:t>verket förelägga kommunen att avhjälpa bristen. Ett sådant före</w:t>
            </w:r>
            <w:r>
              <w:softHyphen/>
            </w:r>
            <w:r w:rsidRPr="004E5519">
              <w:t xml:space="preserve">läggande </w:t>
            </w:r>
            <w:r w:rsidRPr="00FC3CAE">
              <w:rPr>
                <w:i/>
              </w:rPr>
              <w:t>skall</w:t>
            </w:r>
            <w:r w:rsidRPr="004E5519">
              <w:t xml:space="preserve"> innehålla uppgifter om de åtgärder som Livsmedels</w:t>
            </w:r>
            <w:r>
              <w:softHyphen/>
            </w:r>
            <w:r w:rsidRPr="004E5519">
              <w:t xml:space="preserve">verket anser nödvändiga för att bristen </w:t>
            </w:r>
            <w:r w:rsidRPr="00FC3CAE">
              <w:rPr>
                <w:i/>
              </w:rPr>
              <w:t>skall</w:t>
            </w:r>
            <w:r w:rsidRPr="004E5519">
              <w:t xml:space="preserve"> kunna avhjälpas</w:t>
            </w:r>
            <w:r>
              <w:t>.</w:t>
            </w:r>
          </w:p>
        </w:tc>
        <w:tc>
          <w:tcPr>
            <w:tcW w:w="2500" w:type="pct"/>
            <w:shd w:val="clear" w:color="auto" w:fill="auto"/>
            <w:tcMar>
              <w:right w:w="0" w:type="dxa"/>
            </w:tcMar>
          </w:tcPr>
          <w:p w14:paraId="1EBC58DE" w14:textId="77777777" w:rsidR="00F71CC6" w:rsidRDefault="00AB307F" w:rsidP="00F71CC6">
            <w:pPr>
              <w:pStyle w:val="Brdtextmedindrag"/>
            </w:pPr>
            <w:r w:rsidRPr="004E5519">
              <w:t xml:space="preserve">Om en kommun inte fullgör de skyldigheter som följer av dess </w:t>
            </w:r>
            <w:r w:rsidRPr="00FC3CAE">
              <w:rPr>
                <w:i/>
              </w:rPr>
              <w:t>uppdrag</w:t>
            </w:r>
            <w:r w:rsidRPr="004E5519">
              <w:t xml:space="preserve"> </w:t>
            </w:r>
            <w:r w:rsidRPr="00FC3CAE">
              <w:rPr>
                <w:i/>
              </w:rPr>
              <w:t>att utföra offentlig kon</w:t>
            </w:r>
            <w:r>
              <w:rPr>
                <w:i/>
              </w:rPr>
              <w:softHyphen/>
            </w:r>
            <w:r w:rsidRPr="00FC3CAE">
              <w:rPr>
                <w:i/>
              </w:rPr>
              <w:t>troll eller annan offentlig verk</w:t>
            </w:r>
            <w:r>
              <w:rPr>
                <w:i/>
              </w:rPr>
              <w:softHyphen/>
            </w:r>
            <w:r w:rsidRPr="00FC3CAE">
              <w:rPr>
                <w:i/>
              </w:rPr>
              <w:t>samhet</w:t>
            </w:r>
            <w:r w:rsidRPr="004E5519">
              <w:t>, får Livsmedelsverket före</w:t>
            </w:r>
            <w:r>
              <w:softHyphen/>
            </w:r>
            <w:r w:rsidRPr="004E5519">
              <w:t xml:space="preserve">lägga kommunen att avhjälpa bristen. Ett sådant föreläggande </w:t>
            </w:r>
            <w:r w:rsidRPr="00FC3CAE">
              <w:rPr>
                <w:i/>
              </w:rPr>
              <w:t>ska</w:t>
            </w:r>
            <w:r w:rsidRPr="004E5519">
              <w:t xml:space="preserve"> innehålla uppgifter om de åtgärder som Livsmedelsverket anser nöd</w:t>
            </w:r>
            <w:r>
              <w:softHyphen/>
            </w:r>
            <w:r w:rsidRPr="004E5519">
              <w:t xml:space="preserve">vändiga för att bristen </w:t>
            </w:r>
            <w:r w:rsidRPr="00FC3CAE">
              <w:rPr>
                <w:i/>
              </w:rPr>
              <w:t>ska</w:t>
            </w:r>
            <w:r w:rsidRPr="004E5519">
              <w:t xml:space="preserve"> kunna avhjälpas</w:t>
            </w:r>
            <w:r>
              <w:t>.</w:t>
            </w:r>
          </w:p>
        </w:tc>
      </w:tr>
    </w:tbl>
    <w:p w14:paraId="26ACB36F"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6567AA0" w14:textId="77777777" w:rsidTr="00F71CC6">
        <w:tc>
          <w:tcPr>
            <w:tcW w:w="2500" w:type="pct"/>
            <w:shd w:val="clear" w:color="auto" w:fill="auto"/>
            <w:tcMar>
              <w:left w:w="0" w:type="dxa"/>
            </w:tcMar>
          </w:tcPr>
          <w:p w14:paraId="4A6C7022" w14:textId="77777777" w:rsidR="00F71CC6" w:rsidRDefault="00AB307F" w:rsidP="00F71CC6">
            <w:pPr>
              <w:pStyle w:val="Rubrik4utannumrering"/>
            </w:pPr>
            <w:r>
              <w:t>Föreskrifter om kontroll</w:t>
            </w:r>
          </w:p>
        </w:tc>
        <w:tc>
          <w:tcPr>
            <w:tcW w:w="2500" w:type="pct"/>
            <w:shd w:val="clear" w:color="auto" w:fill="auto"/>
            <w:tcMar>
              <w:right w:w="0" w:type="dxa"/>
            </w:tcMar>
          </w:tcPr>
          <w:p w14:paraId="3D1694C7" w14:textId="77777777" w:rsidR="00F71CC6" w:rsidRDefault="00AB307F" w:rsidP="00F71CC6">
            <w:pPr>
              <w:pStyle w:val="Rubrik4utannumrering"/>
            </w:pPr>
            <w:r>
              <w:t xml:space="preserve">Föreskrifter om </w:t>
            </w:r>
            <w:r w:rsidRPr="00FC3CAE">
              <w:rPr>
                <w:i/>
              </w:rPr>
              <w:t>offentlig</w:t>
            </w:r>
            <w:r>
              <w:t xml:space="preserve"> kontroll </w:t>
            </w:r>
            <w:r w:rsidRPr="00FC3CAE">
              <w:rPr>
                <w:i/>
              </w:rPr>
              <w:t>och annan offentlig verksamhet</w:t>
            </w:r>
          </w:p>
        </w:tc>
      </w:tr>
    </w:tbl>
    <w:p w14:paraId="5EAB07EB" w14:textId="77777777" w:rsidR="00F71CC6" w:rsidRDefault="00AB307F" w:rsidP="00F71CC6">
      <w:pPr>
        <w:pStyle w:val="Brdtext"/>
        <w:spacing w:before="230"/>
        <w:jc w:val="center"/>
      </w:pPr>
      <w:r>
        <w:t>19 §</w:t>
      </w:r>
      <w:r>
        <w:rPr>
          <w:rStyle w:val="Fotnotsreferens"/>
        </w:rPr>
        <w:footnoteReference w:id="138"/>
      </w:r>
    </w:p>
    <w:p w14:paraId="625B9A43" w14:textId="77777777" w:rsidR="00F71CC6" w:rsidRPr="00CD5DE9" w:rsidRDefault="00AB307F" w:rsidP="00F71CC6">
      <w:pPr>
        <w:pStyle w:val="Brdtextmedindrag"/>
      </w:pPr>
      <w:r w:rsidRPr="00FC3CAE">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6C35375" w14:textId="77777777" w:rsidTr="00F71CC6">
        <w:tc>
          <w:tcPr>
            <w:tcW w:w="2500" w:type="pct"/>
            <w:shd w:val="clear" w:color="auto" w:fill="auto"/>
            <w:tcMar>
              <w:left w:w="0" w:type="dxa"/>
            </w:tcMar>
          </w:tcPr>
          <w:p w14:paraId="6F39D8A6" w14:textId="77777777" w:rsidR="00F71CC6" w:rsidRDefault="00AB307F" w:rsidP="00F71CC6">
            <w:pPr>
              <w:pStyle w:val="Brdtextmedindrag"/>
            </w:pPr>
            <w:r w:rsidRPr="00FC3CAE">
              <w:t>1.</w:t>
            </w:r>
            <w:r>
              <w:t> </w:t>
            </w:r>
            <w:r w:rsidRPr="00FC3CAE">
              <w:t xml:space="preserve">hur offentlig kontroll </w:t>
            </w:r>
            <w:r w:rsidRPr="00FC3CAE">
              <w:rPr>
                <w:i/>
              </w:rPr>
              <w:t xml:space="preserve">skall </w:t>
            </w:r>
            <w:r w:rsidRPr="00FC3CAE">
              <w:t>bedrivas</w:t>
            </w:r>
            <w:r>
              <w:t>,</w:t>
            </w:r>
          </w:p>
        </w:tc>
        <w:tc>
          <w:tcPr>
            <w:tcW w:w="2500" w:type="pct"/>
            <w:shd w:val="clear" w:color="auto" w:fill="auto"/>
            <w:tcMar>
              <w:right w:w="0" w:type="dxa"/>
            </w:tcMar>
          </w:tcPr>
          <w:p w14:paraId="1939501E" w14:textId="77777777" w:rsidR="00F71CC6" w:rsidRDefault="00AB307F" w:rsidP="00F71CC6">
            <w:pPr>
              <w:pStyle w:val="Brdtextmedindrag"/>
            </w:pPr>
            <w:r w:rsidRPr="00FC3CAE">
              <w:t>1.</w:t>
            </w:r>
            <w:r>
              <w:t> </w:t>
            </w:r>
            <w:r w:rsidRPr="00FC3CAE">
              <w:t xml:space="preserve">hur offentlig kontroll </w:t>
            </w:r>
            <w:r w:rsidRPr="00FC3CAE">
              <w:rPr>
                <w:i/>
              </w:rPr>
              <w:t>och annan offentlig verksamhet ska</w:t>
            </w:r>
            <w:r w:rsidRPr="00FC3CAE">
              <w:t xml:space="preserve"> bedrivas</w:t>
            </w:r>
            <w:r>
              <w:t>,</w:t>
            </w:r>
          </w:p>
        </w:tc>
      </w:tr>
      <w:tr w:rsidR="00F71CC6" w14:paraId="68EFF5B4" w14:textId="77777777" w:rsidTr="00F71CC6">
        <w:tblPrEx>
          <w:tblLook w:val="0600" w:firstRow="0" w:lastRow="0" w:firstColumn="0" w:lastColumn="0" w:noHBand="1" w:noVBand="1"/>
        </w:tblPrEx>
        <w:tc>
          <w:tcPr>
            <w:tcW w:w="2500" w:type="pct"/>
            <w:shd w:val="clear" w:color="auto" w:fill="auto"/>
            <w:tcMar>
              <w:left w:w="0" w:type="dxa"/>
            </w:tcMar>
          </w:tcPr>
          <w:p w14:paraId="4E65910F" w14:textId="77777777" w:rsidR="00F71CC6" w:rsidRDefault="00AB307F" w:rsidP="00F71CC6">
            <w:pPr>
              <w:pStyle w:val="Brdtextmedindrag"/>
            </w:pPr>
            <w:r w:rsidRPr="00FC3CAE">
              <w:t>2.</w:t>
            </w:r>
            <w:r>
              <w:t> </w:t>
            </w:r>
            <w:r w:rsidRPr="00FC3CAE">
              <w:t>skyldighet för en kontroll</w:t>
            </w:r>
            <w:r>
              <w:softHyphen/>
            </w:r>
            <w:r w:rsidRPr="00FC3CAE">
              <w:t xml:space="preserve">myndighet </w:t>
            </w:r>
            <w:r w:rsidRPr="00FC3CAE">
              <w:rPr>
                <w:i/>
              </w:rPr>
              <w:t>eller ett kontrollorgan</w:t>
            </w:r>
            <w:r w:rsidRPr="00FC3CAE">
              <w:t xml:space="preserve"> </w:t>
            </w:r>
            <w:r w:rsidRPr="00FC3CAE">
              <w:rPr>
                <w:i/>
              </w:rPr>
              <w:t>som anlitas i den offentliga kontrollen</w:t>
            </w:r>
            <w:r w:rsidRPr="00FC3CAE">
              <w:t xml:space="preserve"> att lämna information till en sådan samordnande kontroll</w:t>
            </w:r>
            <w:r>
              <w:softHyphen/>
            </w:r>
            <w:r w:rsidRPr="00FC3CAE">
              <w:t>myndighet som avses i 12 § första stycket</w:t>
            </w:r>
            <w:r>
              <w:t>,</w:t>
            </w:r>
          </w:p>
        </w:tc>
        <w:tc>
          <w:tcPr>
            <w:tcW w:w="2500" w:type="pct"/>
            <w:shd w:val="clear" w:color="auto" w:fill="auto"/>
            <w:tcMar>
              <w:right w:w="0" w:type="dxa"/>
            </w:tcMar>
          </w:tcPr>
          <w:p w14:paraId="297AD952" w14:textId="77777777" w:rsidR="00F71CC6" w:rsidRDefault="00AB307F" w:rsidP="00F71CC6">
            <w:pPr>
              <w:pStyle w:val="Brdtextmedindrag"/>
            </w:pPr>
            <w:r w:rsidRPr="00FC3CAE">
              <w:t>2.</w:t>
            </w:r>
            <w:r>
              <w:t> </w:t>
            </w:r>
            <w:r w:rsidRPr="00FC3CAE">
              <w:t>skyldighet för en kontroll</w:t>
            </w:r>
            <w:r>
              <w:softHyphen/>
            </w:r>
            <w:r w:rsidRPr="00FC3CAE">
              <w:t xml:space="preserve">myndighet, </w:t>
            </w:r>
            <w:r w:rsidRPr="00FC3CAE">
              <w:rPr>
                <w:i/>
              </w:rPr>
              <w:t>ett organ med dele</w:t>
            </w:r>
            <w:r>
              <w:rPr>
                <w:i/>
              </w:rPr>
              <w:softHyphen/>
            </w:r>
            <w:r w:rsidRPr="00FC3CAE">
              <w:rPr>
                <w:i/>
              </w:rPr>
              <w:t xml:space="preserve">gerade uppgifter </w:t>
            </w:r>
            <w:r w:rsidRPr="000D0634">
              <w:rPr>
                <w:i/>
              </w:rPr>
              <w:t>eller</w:t>
            </w:r>
            <w:r w:rsidRPr="00FC3CAE">
              <w:rPr>
                <w:i/>
              </w:rPr>
              <w:t xml:space="preserve"> en fysisk </w:t>
            </w:r>
            <w:r>
              <w:rPr>
                <w:i/>
              </w:rPr>
              <w:t xml:space="preserve">  </w:t>
            </w:r>
            <w:r w:rsidRPr="00FC3CAE">
              <w:rPr>
                <w:i/>
              </w:rPr>
              <w:t>person</w:t>
            </w:r>
            <w:r>
              <w:rPr>
                <w:i/>
              </w:rPr>
              <w:t xml:space="preserve"> </w:t>
            </w:r>
            <w:r w:rsidRPr="00FC3CAE">
              <w:rPr>
                <w:i/>
              </w:rPr>
              <w:t>som har delegerats vissa uppgifter</w:t>
            </w:r>
            <w:r w:rsidRPr="00FC3CAE">
              <w:t xml:space="preserve"> att lämna information till en sådan samordnande kon-trollmyndighet som avses i 12</w:t>
            </w:r>
            <w:r>
              <w:t> </w:t>
            </w:r>
            <w:r w:rsidRPr="00FC3CAE">
              <w:t>§ första stycket</w:t>
            </w:r>
            <w:r>
              <w:t>,</w:t>
            </w:r>
          </w:p>
        </w:tc>
      </w:tr>
      <w:tr w:rsidR="00F71CC6" w14:paraId="552DA6D6" w14:textId="77777777" w:rsidTr="00F71CC6">
        <w:tblPrEx>
          <w:tblLook w:val="0600" w:firstRow="0" w:lastRow="0" w:firstColumn="0" w:lastColumn="0" w:noHBand="1" w:noVBand="1"/>
        </w:tblPrEx>
        <w:tc>
          <w:tcPr>
            <w:tcW w:w="2500" w:type="pct"/>
            <w:shd w:val="clear" w:color="auto" w:fill="auto"/>
            <w:tcMar>
              <w:left w:w="0" w:type="dxa"/>
            </w:tcMar>
          </w:tcPr>
          <w:p w14:paraId="58B1EF34" w14:textId="77777777" w:rsidR="00F71CC6" w:rsidRDefault="00F71CC6" w:rsidP="00F71CC6">
            <w:pPr>
              <w:pStyle w:val="Brdtextmedindrag"/>
            </w:pPr>
          </w:p>
        </w:tc>
        <w:tc>
          <w:tcPr>
            <w:tcW w:w="2500" w:type="pct"/>
            <w:shd w:val="clear" w:color="auto" w:fill="auto"/>
            <w:tcMar>
              <w:right w:w="0" w:type="dxa"/>
            </w:tcMar>
          </w:tcPr>
          <w:p w14:paraId="3D327E8C" w14:textId="77777777" w:rsidR="00F71CC6" w:rsidRDefault="00AB307F" w:rsidP="00F71CC6">
            <w:pPr>
              <w:pStyle w:val="Brdtextmedindrag"/>
            </w:pPr>
            <w:bookmarkStart w:id="732" w:name="_Hlk41162231"/>
            <w:r w:rsidRPr="0050598F">
              <w:rPr>
                <w:i/>
              </w:rPr>
              <w:t>3</w:t>
            </w:r>
            <w:r>
              <w:t>.</w:t>
            </w:r>
            <w:bookmarkStart w:id="733" w:name="_Hlk41593730"/>
            <w:r>
              <w:t> </w:t>
            </w:r>
            <w:r w:rsidRPr="00B52C0A">
              <w:rPr>
                <w:i/>
                <w:iCs/>
              </w:rPr>
              <w:t xml:space="preserve">skyldighet för ett organ med delegerade uppgifter </w:t>
            </w:r>
            <w:r w:rsidRPr="009D6F83">
              <w:rPr>
                <w:i/>
              </w:rPr>
              <w:t>eller</w:t>
            </w:r>
            <w:r w:rsidRPr="00B52C0A">
              <w:rPr>
                <w:i/>
                <w:iCs/>
              </w:rPr>
              <w:t xml:space="preserve"> en fysisk person som har delegerats vissa uppgifter att </w:t>
            </w:r>
            <w:r>
              <w:rPr>
                <w:i/>
                <w:iCs/>
              </w:rPr>
              <w:t xml:space="preserve">lämna information och </w:t>
            </w:r>
            <w:r w:rsidRPr="00B52C0A">
              <w:rPr>
                <w:i/>
                <w:iCs/>
              </w:rPr>
              <w:t>ge in handlingar till den myndighet som har delegerat upp</w:t>
            </w:r>
            <w:r>
              <w:rPr>
                <w:i/>
                <w:iCs/>
              </w:rPr>
              <w:softHyphen/>
            </w:r>
            <w:r w:rsidRPr="00B52C0A">
              <w:rPr>
                <w:i/>
                <w:iCs/>
              </w:rPr>
              <w:t>giften</w:t>
            </w:r>
            <w:r w:rsidRPr="00B52C0A">
              <w:t>,</w:t>
            </w:r>
            <w:bookmarkEnd w:id="732"/>
            <w:bookmarkEnd w:id="733"/>
          </w:p>
        </w:tc>
      </w:tr>
      <w:tr w:rsidR="00F71CC6" w14:paraId="1CC0D9F2" w14:textId="77777777" w:rsidTr="00F71CC6">
        <w:tblPrEx>
          <w:tblLook w:val="0600" w:firstRow="0" w:lastRow="0" w:firstColumn="0" w:lastColumn="0" w:noHBand="1" w:noVBand="1"/>
        </w:tblPrEx>
        <w:tc>
          <w:tcPr>
            <w:tcW w:w="2500" w:type="pct"/>
            <w:shd w:val="clear" w:color="auto" w:fill="auto"/>
            <w:tcMar>
              <w:left w:w="0" w:type="dxa"/>
            </w:tcMar>
          </w:tcPr>
          <w:p w14:paraId="536641BF" w14:textId="77777777" w:rsidR="00F71CC6" w:rsidRDefault="00AB307F" w:rsidP="00F71CC6">
            <w:pPr>
              <w:pStyle w:val="Brdtextmedindrag"/>
            </w:pPr>
            <w:r w:rsidRPr="005C64AF">
              <w:rPr>
                <w:i/>
                <w:iCs/>
              </w:rPr>
              <w:t>3.</w:t>
            </w:r>
            <w:r>
              <w:t> </w:t>
            </w:r>
            <w:r w:rsidRPr="00FC3CAE">
              <w:t xml:space="preserve">skyldighet för </w:t>
            </w:r>
            <w:r w:rsidRPr="00743597">
              <w:rPr>
                <w:i/>
                <w:iCs/>
              </w:rPr>
              <w:t xml:space="preserve">en </w:t>
            </w:r>
            <w:r w:rsidRPr="00FC3CAE">
              <w:t>livsmedels</w:t>
            </w:r>
            <w:r>
              <w:softHyphen/>
            </w:r>
            <w:r w:rsidRPr="00FC3CAE">
              <w:t xml:space="preserve">företagare att utöva en </w:t>
            </w:r>
            <w:r w:rsidRPr="005C64AF">
              <w:rPr>
                <w:i/>
                <w:iCs/>
              </w:rPr>
              <w:t>efter</w:t>
            </w:r>
            <w:r w:rsidRPr="00FC3CAE">
              <w:t xml:space="preserve"> verksamhetens art </w:t>
            </w:r>
            <w:r w:rsidRPr="005C64AF">
              <w:rPr>
                <w:i/>
                <w:iCs/>
              </w:rPr>
              <w:t>lämpad</w:t>
            </w:r>
            <w:r w:rsidRPr="00FC3CAE">
              <w:t xml:space="preserve"> egen</w:t>
            </w:r>
            <w:r>
              <w:softHyphen/>
            </w:r>
            <w:r w:rsidRPr="00FC3CAE">
              <w:t>kontroll av verksamheten</w:t>
            </w:r>
            <w:r>
              <w:t>,</w:t>
            </w:r>
          </w:p>
        </w:tc>
        <w:tc>
          <w:tcPr>
            <w:tcW w:w="2500" w:type="pct"/>
            <w:shd w:val="clear" w:color="auto" w:fill="auto"/>
            <w:tcMar>
              <w:right w:w="0" w:type="dxa"/>
            </w:tcMar>
          </w:tcPr>
          <w:p w14:paraId="14F52CB5" w14:textId="77777777" w:rsidR="00F71CC6" w:rsidRDefault="00AB307F" w:rsidP="00F71CC6">
            <w:pPr>
              <w:pStyle w:val="Brdtextmedindrag"/>
            </w:pPr>
            <w:r w:rsidRPr="0050598F">
              <w:rPr>
                <w:i/>
              </w:rPr>
              <w:t>4</w:t>
            </w:r>
            <w:r w:rsidRPr="00FC3CAE">
              <w:t>.</w:t>
            </w:r>
            <w:r>
              <w:t> </w:t>
            </w:r>
            <w:r w:rsidRPr="00FC3CAE">
              <w:t>skyldighet för livsmedels</w:t>
            </w:r>
            <w:r>
              <w:softHyphen/>
            </w:r>
            <w:r w:rsidRPr="00FC3CAE">
              <w:t xml:space="preserve">företagare </w:t>
            </w:r>
            <w:r w:rsidRPr="009D6F83">
              <w:rPr>
                <w:i/>
              </w:rPr>
              <w:t>och</w:t>
            </w:r>
            <w:r w:rsidRPr="00FC3CAE">
              <w:rPr>
                <w:i/>
              </w:rPr>
              <w:t xml:space="preserve"> andra </w:t>
            </w:r>
            <w:r>
              <w:rPr>
                <w:i/>
              </w:rPr>
              <w:t>verksamhets</w:t>
            </w:r>
            <w:r>
              <w:rPr>
                <w:i/>
              </w:rPr>
              <w:softHyphen/>
              <w:t xml:space="preserve">utövare </w:t>
            </w:r>
            <w:r w:rsidRPr="00FC3CAE">
              <w:t xml:space="preserve">att utöva en egenkontroll av verksamheten </w:t>
            </w:r>
            <w:r w:rsidRPr="00910A26">
              <w:rPr>
                <w:i/>
              </w:rPr>
              <w:t>som är lämplig utifrån</w:t>
            </w:r>
            <w:r w:rsidRPr="00FC3CAE">
              <w:t xml:space="preserve"> verksamhetens art</w:t>
            </w:r>
            <w:r>
              <w:t xml:space="preserve">, </w:t>
            </w:r>
            <w:r w:rsidRPr="00743597">
              <w:rPr>
                <w:i/>
              </w:rPr>
              <w:t>och</w:t>
            </w:r>
          </w:p>
        </w:tc>
      </w:tr>
      <w:tr w:rsidR="00F71CC6" w14:paraId="71192CBF" w14:textId="77777777" w:rsidTr="00F71CC6">
        <w:tblPrEx>
          <w:tblLook w:val="0600" w:firstRow="0" w:lastRow="0" w:firstColumn="0" w:lastColumn="0" w:noHBand="1" w:noVBand="1"/>
        </w:tblPrEx>
        <w:tc>
          <w:tcPr>
            <w:tcW w:w="2500" w:type="pct"/>
            <w:shd w:val="clear" w:color="auto" w:fill="auto"/>
            <w:tcMar>
              <w:left w:w="0" w:type="dxa"/>
            </w:tcMar>
          </w:tcPr>
          <w:p w14:paraId="2D75E99D" w14:textId="77777777" w:rsidR="00F71CC6" w:rsidRDefault="00AB307F" w:rsidP="00F71CC6">
            <w:pPr>
              <w:pStyle w:val="Brdtextmedindrag"/>
            </w:pPr>
            <w:r w:rsidRPr="005C64AF">
              <w:rPr>
                <w:i/>
                <w:iCs/>
              </w:rPr>
              <w:t>4.</w:t>
            </w:r>
            <w:r>
              <w:t> </w:t>
            </w:r>
            <w:r w:rsidRPr="00910A26">
              <w:t>skyldighet för den som pro</w:t>
            </w:r>
            <w:r>
              <w:softHyphen/>
            </w:r>
            <w:r w:rsidRPr="00910A26">
              <w:t>ducerar eller tillhandahåller dricks</w:t>
            </w:r>
            <w:r>
              <w:softHyphen/>
            </w:r>
            <w:r w:rsidRPr="00910A26">
              <w:t>vatten att inhämta kontroll</w:t>
            </w:r>
            <w:r>
              <w:softHyphen/>
            </w:r>
            <w:r w:rsidRPr="00910A26">
              <w:t>myn</w:t>
            </w:r>
            <w:r>
              <w:softHyphen/>
            </w:r>
            <w:r w:rsidRPr="00910A26">
              <w:t>dighetens godkännande av faro</w:t>
            </w:r>
            <w:r>
              <w:softHyphen/>
            </w:r>
            <w:r w:rsidRPr="00910A26">
              <w:t>analyser och förslag till egen</w:t>
            </w:r>
            <w:r>
              <w:softHyphen/>
            </w:r>
            <w:r w:rsidRPr="00910A26">
              <w:t>kontrollprogram</w:t>
            </w:r>
            <w:r w:rsidRPr="00910A26">
              <w:rPr>
                <w:i/>
              </w:rPr>
              <w:t>,</w:t>
            </w:r>
            <w:r w:rsidRPr="00743597">
              <w:rPr>
                <w:i/>
              </w:rPr>
              <w:t xml:space="preserve"> och</w:t>
            </w:r>
          </w:p>
        </w:tc>
        <w:tc>
          <w:tcPr>
            <w:tcW w:w="2500" w:type="pct"/>
            <w:shd w:val="clear" w:color="auto" w:fill="auto"/>
            <w:tcMar>
              <w:right w:w="0" w:type="dxa"/>
            </w:tcMar>
          </w:tcPr>
          <w:p w14:paraId="1F8FF791" w14:textId="77777777" w:rsidR="00F71CC6" w:rsidRDefault="00AB307F" w:rsidP="00F71CC6">
            <w:pPr>
              <w:pStyle w:val="Brdtextmedindrag"/>
            </w:pPr>
            <w:r w:rsidRPr="0050598F">
              <w:rPr>
                <w:i/>
              </w:rPr>
              <w:t>5</w:t>
            </w:r>
            <w:r w:rsidRPr="00910A26">
              <w:t>.</w:t>
            </w:r>
            <w:r>
              <w:t> </w:t>
            </w:r>
            <w:r w:rsidRPr="00910A26">
              <w:t>skyldighet för den som pro</w:t>
            </w:r>
            <w:r>
              <w:softHyphen/>
            </w:r>
            <w:r w:rsidRPr="00910A26">
              <w:t>ducerar eller tillhandahåller dricks</w:t>
            </w:r>
            <w:r>
              <w:softHyphen/>
            </w:r>
            <w:r w:rsidRPr="00910A26">
              <w:t>vatten att inhämta kontrollmyn</w:t>
            </w:r>
            <w:r>
              <w:softHyphen/>
            </w:r>
            <w:r w:rsidRPr="00910A26">
              <w:t>dighetens godkännande av faro</w:t>
            </w:r>
            <w:r>
              <w:softHyphen/>
            </w:r>
            <w:r w:rsidRPr="00910A26">
              <w:t>analyser och förslag till egen</w:t>
            </w:r>
            <w:r>
              <w:softHyphen/>
            </w:r>
            <w:r w:rsidRPr="00910A26">
              <w:t>kontrollprogram</w:t>
            </w:r>
            <w:r>
              <w:t>.</w:t>
            </w:r>
          </w:p>
        </w:tc>
      </w:tr>
      <w:tr w:rsidR="00F71CC6" w14:paraId="114B4AEA" w14:textId="77777777" w:rsidTr="00F71CC6">
        <w:tblPrEx>
          <w:tblLook w:val="0600" w:firstRow="0" w:lastRow="0" w:firstColumn="0" w:lastColumn="0" w:noHBand="1" w:noVBand="1"/>
        </w:tblPrEx>
        <w:tc>
          <w:tcPr>
            <w:tcW w:w="2500" w:type="pct"/>
            <w:shd w:val="clear" w:color="auto" w:fill="auto"/>
            <w:tcMar>
              <w:left w:w="0" w:type="dxa"/>
            </w:tcMar>
          </w:tcPr>
          <w:p w14:paraId="6DD688A1" w14:textId="77777777" w:rsidR="00F71CC6" w:rsidRDefault="00AB307F" w:rsidP="00F71CC6">
            <w:pPr>
              <w:pStyle w:val="Brdtextmedindrag"/>
            </w:pPr>
            <w:r w:rsidRPr="00910A26">
              <w:rPr>
                <w:i/>
              </w:rPr>
              <w:t>5</w:t>
            </w:r>
            <w:r>
              <w:rPr>
                <w:i/>
              </w:rPr>
              <w:t>. </w:t>
            </w:r>
            <w:r w:rsidRPr="00910A26">
              <w:rPr>
                <w:i/>
              </w:rPr>
              <w:t>uppgiftsskyldighet för den som lämnar djur till slakt.</w:t>
            </w:r>
          </w:p>
        </w:tc>
        <w:tc>
          <w:tcPr>
            <w:tcW w:w="2500" w:type="pct"/>
            <w:shd w:val="clear" w:color="auto" w:fill="auto"/>
            <w:tcMar>
              <w:right w:w="0" w:type="dxa"/>
            </w:tcMar>
          </w:tcPr>
          <w:p w14:paraId="5A448265" w14:textId="77777777" w:rsidR="00F71CC6" w:rsidRDefault="00F71CC6" w:rsidP="00F71CC6">
            <w:pPr>
              <w:pStyle w:val="Brdtextmedindrag"/>
            </w:pPr>
          </w:p>
        </w:tc>
      </w:tr>
    </w:tbl>
    <w:p w14:paraId="1085ADE8"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1916018" w14:textId="77777777" w:rsidTr="00F71CC6">
        <w:tc>
          <w:tcPr>
            <w:tcW w:w="2500" w:type="pct"/>
            <w:shd w:val="clear" w:color="auto" w:fill="auto"/>
            <w:tcMar>
              <w:left w:w="0" w:type="dxa"/>
            </w:tcMar>
          </w:tcPr>
          <w:p w14:paraId="736D47EA" w14:textId="77777777" w:rsidR="00F71CC6" w:rsidRDefault="00F71CC6" w:rsidP="00F71CC6">
            <w:pPr>
              <w:pStyle w:val="Brdtextmedindrag"/>
            </w:pPr>
          </w:p>
        </w:tc>
        <w:tc>
          <w:tcPr>
            <w:tcW w:w="2500" w:type="pct"/>
            <w:shd w:val="clear" w:color="auto" w:fill="auto"/>
            <w:tcMar>
              <w:right w:w="0" w:type="dxa"/>
            </w:tcMar>
          </w:tcPr>
          <w:p w14:paraId="426CC369" w14:textId="77777777" w:rsidR="00F71CC6" w:rsidRPr="00CD5DE9" w:rsidRDefault="00AB307F" w:rsidP="00F71CC6">
            <w:pPr>
              <w:pStyle w:val="Rubrik4utannumrering"/>
              <w:rPr>
                <w:i/>
                <w:iCs/>
              </w:rPr>
            </w:pPr>
            <w:r w:rsidRPr="00CD5DE9">
              <w:rPr>
                <w:i/>
                <w:iCs/>
              </w:rPr>
              <w:t>Föreskrifter om uppgiftslämnande</w:t>
            </w:r>
          </w:p>
        </w:tc>
      </w:tr>
    </w:tbl>
    <w:p w14:paraId="21206777"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6F7B34E" w14:textId="77777777" w:rsidTr="00F71CC6">
        <w:tc>
          <w:tcPr>
            <w:tcW w:w="2500" w:type="pct"/>
            <w:shd w:val="clear" w:color="auto" w:fill="auto"/>
            <w:tcMar>
              <w:left w:w="0" w:type="dxa"/>
            </w:tcMar>
          </w:tcPr>
          <w:p w14:paraId="732E0589" w14:textId="77777777" w:rsidR="00F71CC6" w:rsidRDefault="00F71CC6" w:rsidP="00F71CC6">
            <w:pPr>
              <w:pStyle w:val="Brdtextmedindrag"/>
            </w:pPr>
          </w:p>
        </w:tc>
        <w:tc>
          <w:tcPr>
            <w:tcW w:w="2500" w:type="pct"/>
            <w:shd w:val="clear" w:color="auto" w:fill="auto"/>
            <w:tcMar>
              <w:right w:w="0" w:type="dxa"/>
            </w:tcMar>
          </w:tcPr>
          <w:p w14:paraId="479759A5" w14:textId="77777777" w:rsidR="00F71CC6" w:rsidRDefault="00AB307F" w:rsidP="00F71CC6">
            <w:pPr>
              <w:pStyle w:val="Brdtext"/>
              <w:rPr>
                <w:i/>
              </w:rPr>
            </w:pPr>
            <w:r>
              <w:rPr>
                <w:i/>
              </w:rPr>
              <w:t xml:space="preserve">19 a </w:t>
            </w:r>
            <w:r w:rsidRPr="00574282">
              <w:rPr>
                <w:i/>
              </w:rPr>
              <w:t>§</w:t>
            </w:r>
          </w:p>
          <w:p w14:paraId="1456F8F8" w14:textId="77777777" w:rsidR="00F71CC6" w:rsidRPr="00910A26" w:rsidRDefault="00AB307F" w:rsidP="00F71CC6">
            <w:pPr>
              <w:pStyle w:val="Brdtextmedindrag"/>
              <w:rPr>
                <w:i/>
              </w:rPr>
            </w:pPr>
            <w:r w:rsidRPr="00910A26">
              <w:rPr>
                <w:i/>
              </w:rPr>
              <w:t>Regeringen eller den myndighet som regeringen bestämmer får meddela föreskrifter om</w:t>
            </w:r>
          </w:p>
          <w:p w14:paraId="6799F664" w14:textId="77777777" w:rsidR="00F71CC6" w:rsidRPr="00910A26" w:rsidRDefault="00AB307F" w:rsidP="00F71CC6">
            <w:pPr>
              <w:pStyle w:val="Brdtextmedindrag"/>
              <w:rPr>
                <w:i/>
              </w:rPr>
            </w:pPr>
            <w:r w:rsidRPr="00910A26">
              <w:rPr>
                <w:i/>
              </w:rPr>
              <w:t>1. uppgiftsskyldighet för den som lämnar djur till slakt, och</w:t>
            </w:r>
          </w:p>
          <w:p w14:paraId="188E524B" w14:textId="77777777" w:rsidR="00F71CC6" w:rsidRPr="00574282" w:rsidRDefault="00AB307F" w:rsidP="00F71CC6">
            <w:pPr>
              <w:pStyle w:val="Brdtextmedindrag"/>
              <w:rPr>
                <w:i/>
              </w:rPr>
            </w:pPr>
            <w:r w:rsidRPr="00910A26">
              <w:rPr>
                <w:i/>
              </w:rPr>
              <w:t xml:space="preserve">2. skyldighet för livsmedels-företagare och andra </w:t>
            </w:r>
            <w:r>
              <w:rPr>
                <w:i/>
              </w:rPr>
              <w:t>verksamhets</w:t>
            </w:r>
            <w:r>
              <w:rPr>
                <w:i/>
              </w:rPr>
              <w:softHyphen/>
              <w:t>utövare</w:t>
            </w:r>
            <w:r w:rsidRPr="00910A26">
              <w:rPr>
                <w:i/>
              </w:rPr>
              <w:t xml:space="preserve"> att lämna uppgifter om sina anläggningar eller verksamheten i övrigt till en kontrollmyndighet, ett organ med delegerade uppgifter eller en fysisk person som har delegerats vissa uppgifter.</w:t>
            </w:r>
          </w:p>
        </w:tc>
      </w:tr>
    </w:tbl>
    <w:p w14:paraId="07A689B0" w14:textId="77777777" w:rsidR="00F71CC6" w:rsidRDefault="00AB307F" w:rsidP="00F71CC6">
      <w:pPr>
        <w:pStyle w:val="Brdtext"/>
        <w:spacing w:before="230"/>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820E535" w14:textId="77777777" w:rsidTr="00F71CC6">
        <w:tc>
          <w:tcPr>
            <w:tcW w:w="2500" w:type="pct"/>
            <w:shd w:val="clear" w:color="auto" w:fill="auto"/>
            <w:tcMar>
              <w:left w:w="0" w:type="dxa"/>
            </w:tcMar>
          </w:tcPr>
          <w:p w14:paraId="1AFCC9F4" w14:textId="77777777" w:rsidR="00F71CC6" w:rsidRDefault="00AB307F" w:rsidP="00F71CC6">
            <w:pPr>
              <w:pStyle w:val="Brdtextmedindrag"/>
            </w:pPr>
            <w:r w:rsidRPr="00910A26">
              <w:t xml:space="preserve">En kontrollmyndighet </w:t>
            </w:r>
            <w:r w:rsidRPr="00910A26">
              <w:rPr>
                <w:i/>
              </w:rPr>
              <w:t>och ett kontrollorgan som anlitas i den offentliga kontrollen</w:t>
            </w:r>
            <w:r w:rsidRPr="00910A26">
              <w:t xml:space="preserve"> har i den utsträckning som behövs för </w:t>
            </w:r>
            <w:r w:rsidRPr="00910A26">
              <w:rPr>
                <w:i/>
              </w:rPr>
              <w:t>kontrollen</w:t>
            </w:r>
            <w:r w:rsidRPr="00910A26">
              <w:t xml:space="preserve"> rätt att</w:t>
            </w:r>
          </w:p>
        </w:tc>
        <w:tc>
          <w:tcPr>
            <w:tcW w:w="2500" w:type="pct"/>
            <w:shd w:val="clear" w:color="auto" w:fill="auto"/>
            <w:tcMar>
              <w:right w:w="0" w:type="dxa"/>
            </w:tcMar>
          </w:tcPr>
          <w:p w14:paraId="6EDC6523" w14:textId="77777777" w:rsidR="00F71CC6" w:rsidRDefault="00AB307F" w:rsidP="00F71CC6">
            <w:pPr>
              <w:pStyle w:val="Brdtextmedindrag"/>
            </w:pPr>
            <w:r w:rsidRPr="00910A26">
              <w:t xml:space="preserve">En kontrollmyndighet, </w:t>
            </w:r>
            <w:r w:rsidRPr="00910A26">
              <w:rPr>
                <w:i/>
              </w:rPr>
              <w:t>en offi</w:t>
            </w:r>
            <w:r>
              <w:rPr>
                <w:i/>
              </w:rPr>
              <w:softHyphen/>
            </w:r>
            <w:r w:rsidRPr="00910A26">
              <w:rPr>
                <w:i/>
              </w:rPr>
              <w:t>ciell veterinär som har förordnats enligt lagen (2009:1254) om offi</w:t>
            </w:r>
            <w:r>
              <w:rPr>
                <w:i/>
              </w:rPr>
              <w:softHyphen/>
            </w:r>
            <w:r w:rsidRPr="00910A26">
              <w:rPr>
                <w:i/>
              </w:rPr>
              <w:t>ciella veterinärer, ett organ med delegerade uppgifter eller en fysisk person som har delege</w:t>
            </w:r>
            <w:r w:rsidRPr="00910A26">
              <w:rPr>
                <w:i/>
              </w:rPr>
              <w:softHyphen/>
              <w:t>rats vissa uppgifter</w:t>
            </w:r>
            <w:r w:rsidRPr="00910A26">
              <w:t xml:space="preserve"> har</w:t>
            </w:r>
            <w:r w:rsidRPr="00395BE9">
              <w:rPr>
                <w:i/>
                <w:iCs/>
              </w:rPr>
              <w:t>,</w:t>
            </w:r>
            <w:r w:rsidRPr="00910A26">
              <w:t xml:space="preserve"> i den utsträckning </w:t>
            </w:r>
            <w:r w:rsidRPr="00910A26">
              <w:rPr>
                <w:i/>
              </w:rPr>
              <w:t>det</w:t>
            </w:r>
            <w:r w:rsidRPr="00910A26">
              <w:t xml:space="preserve"> behövs för </w:t>
            </w:r>
            <w:r w:rsidRPr="00910A26">
              <w:rPr>
                <w:i/>
              </w:rPr>
              <w:t>offentlig kontroll och annan offentlig verksamhet</w:t>
            </w:r>
            <w:r>
              <w:rPr>
                <w:i/>
              </w:rPr>
              <w:t>,</w:t>
            </w:r>
            <w:r w:rsidRPr="00910A26">
              <w:t xml:space="preserve"> rätt att</w:t>
            </w:r>
          </w:p>
        </w:tc>
      </w:tr>
    </w:tbl>
    <w:p w14:paraId="4105CE89" w14:textId="77777777" w:rsidR="00F71CC6" w:rsidRDefault="00AB307F" w:rsidP="00F71CC6">
      <w:pPr>
        <w:pStyle w:val="Brdtextmedindrag"/>
      </w:pPr>
      <w:r>
        <w:t>1. på begäran få upplysningar och ta del av handlingar, och</w:t>
      </w:r>
    </w:p>
    <w:p w14:paraId="16D14506" w14:textId="77777777" w:rsidR="00F71CC6" w:rsidRDefault="00AB307F" w:rsidP="00F71CC6">
      <w:pPr>
        <w:pStyle w:val="Brdtextmedindrag"/>
      </w:pPr>
      <w:r>
        <w:t>2. få tillträde till områden, lokaler och andra utrymmen som har anknytning till verksamheten och där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FA545F2" w14:textId="77777777" w:rsidTr="00F71CC6">
        <w:tc>
          <w:tcPr>
            <w:tcW w:w="2500" w:type="pct"/>
            <w:shd w:val="clear" w:color="auto" w:fill="auto"/>
            <w:tcMar>
              <w:left w:w="0" w:type="dxa"/>
            </w:tcMar>
          </w:tcPr>
          <w:p w14:paraId="7551B631" w14:textId="77777777" w:rsidR="00F71CC6" w:rsidRDefault="00AB307F" w:rsidP="00F71CC6">
            <w:pPr>
              <w:pStyle w:val="Brdtextmedindrag"/>
            </w:pPr>
            <w:r w:rsidRPr="009131F0">
              <w:rPr>
                <w:i/>
                <w:iCs/>
              </w:rPr>
              <w:t>Bestämmelserna i första</w:t>
            </w:r>
            <w:r w:rsidRPr="00910A26">
              <w:t xml:space="preserve"> stycket gäller också för </w:t>
            </w:r>
            <w:r w:rsidRPr="00BD4644">
              <w:rPr>
                <w:i/>
              </w:rPr>
              <w:t>EG:s institutioner</w:t>
            </w:r>
            <w:r w:rsidRPr="00910A26">
              <w:t xml:space="preserve"> och för inspektörer och experter som utsetts av </w:t>
            </w:r>
            <w:r w:rsidRPr="00BD4644">
              <w:rPr>
                <w:i/>
              </w:rPr>
              <w:t>institutionerna</w:t>
            </w:r>
            <w:r>
              <w:rPr>
                <w:i/>
              </w:rPr>
              <w:t>.</w:t>
            </w:r>
          </w:p>
        </w:tc>
        <w:tc>
          <w:tcPr>
            <w:tcW w:w="2500" w:type="pct"/>
            <w:shd w:val="clear" w:color="auto" w:fill="auto"/>
            <w:tcMar>
              <w:right w:w="0" w:type="dxa"/>
            </w:tcMar>
          </w:tcPr>
          <w:p w14:paraId="5AC76CC9" w14:textId="77777777" w:rsidR="00F71CC6" w:rsidRDefault="00AB307F" w:rsidP="00F71CC6">
            <w:pPr>
              <w:pStyle w:val="Brdtextmedindrag"/>
            </w:pPr>
            <w:r w:rsidRPr="009131F0">
              <w:rPr>
                <w:i/>
                <w:iCs/>
              </w:rPr>
              <w:t>Första</w:t>
            </w:r>
            <w:r w:rsidRPr="00910A26">
              <w:t xml:space="preserve"> stycket gäller också för </w:t>
            </w:r>
            <w:r w:rsidRPr="00BD4644">
              <w:rPr>
                <w:i/>
              </w:rPr>
              <w:t>Europeiska kommissionen</w:t>
            </w:r>
            <w:r w:rsidRPr="00910A26">
              <w:t xml:space="preserve"> och för inspektörer och experter som ut</w:t>
            </w:r>
            <w:r w:rsidRPr="00910A26">
              <w:softHyphen/>
              <w:t xml:space="preserve">setts av </w:t>
            </w:r>
            <w:r w:rsidRPr="00BD4644">
              <w:rPr>
                <w:i/>
              </w:rPr>
              <w:t>kommissionen</w:t>
            </w:r>
            <w:r>
              <w:t>.</w:t>
            </w:r>
          </w:p>
        </w:tc>
      </w:tr>
    </w:tbl>
    <w:p w14:paraId="7279101B"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F3BAA50" w14:textId="77777777" w:rsidTr="00F71CC6">
        <w:tc>
          <w:tcPr>
            <w:tcW w:w="2500" w:type="pct"/>
            <w:shd w:val="clear" w:color="auto" w:fill="auto"/>
            <w:tcMar>
              <w:left w:w="0" w:type="dxa"/>
            </w:tcMar>
          </w:tcPr>
          <w:p w14:paraId="296BC8AE" w14:textId="77777777" w:rsidR="00F71CC6" w:rsidRDefault="00AB307F" w:rsidP="00F71CC6">
            <w:pPr>
              <w:pStyle w:val="Rubrik4utannumrering"/>
            </w:pPr>
            <w:r>
              <w:t xml:space="preserve">Skyldighet att </w:t>
            </w:r>
            <w:r w:rsidRPr="00BD4644">
              <w:rPr>
                <w:i/>
              </w:rPr>
              <w:t xml:space="preserve">tillhandahålla </w:t>
            </w:r>
            <w:r>
              <w:t>hjälp</w:t>
            </w:r>
          </w:p>
        </w:tc>
        <w:tc>
          <w:tcPr>
            <w:tcW w:w="2500" w:type="pct"/>
            <w:shd w:val="clear" w:color="auto" w:fill="auto"/>
            <w:tcMar>
              <w:right w:w="0" w:type="dxa"/>
            </w:tcMar>
          </w:tcPr>
          <w:p w14:paraId="26FE9234" w14:textId="77777777" w:rsidR="00F71CC6" w:rsidRDefault="00AB307F" w:rsidP="00F71CC6">
            <w:pPr>
              <w:pStyle w:val="Rubrik4utannumrering"/>
            </w:pPr>
            <w:r>
              <w:t xml:space="preserve">Skyldighet att </w:t>
            </w:r>
            <w:r w:rsidRPr="00BD4644">
              <w:rPr>
                <w:i/>
              </w:rPr>
              <w:t>lämna</w:t>
            </w:r>
            <w:r>
              <w:t xml:space="preserve"> hjälp</w:t>
            </w:r>
          </w:p>
        </w:tc>
      </w:tr>
    </w:tbl>
    <w:p w14:paraId="7F01753B" w14:textId="77777777" w:rsidR="00F71CC6" w:rsidRDefault="00AB307F" w:rsidP="00F71CC6">
      <w:pPr>
        <w:pStyle w:val="Brdtext"/>
        <w:spacing w:before="230"/>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92F4F69" w14:textId="77777777" w:rsidTr="00F71CC6">
        <w:tc>
          <w:tcPr>
            <w:tcW w:w="2500" w:type="pct"/>
            <w:shd w:val="clear" w:color="auto" w:fill="auto"/>
            <w:tcMar>
              <w:left w:w="0" w:type="dxa"/>
            </w:tcMar>
          </w:tcPr>
          <w:p w14:paraId="75FB6525" w14:textId="77777777" w:rsidR="00F71CC6" w:rsidRDefault="00AB307F" w:rsidP="00F71CC6">
            <w:pPr>
              <w:pStyle w:val="Brdtextmedindrag"/>
            </w:pPr>
            <w:r w:rsidRPr="00E60BAB">
              <w:rPr>
                <w:iCs/>
              </w:rPr>
              <w:t>Den</w:t>
            </w:r>
            <w:r w:rsidRPr="002D5138">
              <w:rPr>
                <w:iCs/>
              </w:rPr>
              <w:t xml:space="preserve"> </w:t>
            </w:r>
            <w:r w:rsidRPr="00BD4644">
              <w:t xml:space="preserve">som är föremål för offentlig kontroll </w:t>
            </w:r>
            <w:r w:rsidRPr="00BD4644">
              <w:rPr>
                <w:i/>
              </w:rPr>
              <w:t>skall</w:t>
            </w:r>
            <w:r w:rsidRPr="00BD4644">
              <w:t xml:space="preserve"> </w:t>
            </w:r>
            <w:r w:rsidRPr="00BD4644">
              <w:rPr>
                <w:i/>
              </w:rPr>
              <w:t>tillhandahålla</w:t>
            </w:r>
            <w:r w:rsidRPr="00BD4644">
              <w:t xml:space="preserve"> den hjälp som behövs för att kontrollen </w:t>
            </w:r>
            <w:r w:rsidRPr="00BD4644">
              <w:rPr>
                <w:i/>
              </w:rPr>
              <w:t>skall</w:t>
            </w:r>
            <w:r w:rsidRPr="00BD4644">
              <w:t xml:space="preserve"> kunna </w:t>
            </w:r>
            <w:r w:rsidRPr="00BD4644">
              <w:rPr>
                <w:i/>
              </w:rPr>
              <w:t>genomföras</w:t>
            </w:r>
            <w:r>
              <w:t>.</w:t>
            </w:r>
          </w:p>
        </w:tc>
        <w:tc>
          <w:tcPr>
            <w:tcW w:w="2500" w:type="pct"/>
            <w:shd w:val="clear" w:color="auto" w:fill="auto"/>
            <w:tcMar>
              <w:right w:w="0" w:type="dxa"/>
            </w:tcMar>
          </w:tcPr>
          <w:p w14:paraId="48644170" w14:textId="77777777" w:rsidR="00F71CC6" w:rsidRDefault="00AB307F" w:rsidP="00F71CC6">
            <w:pPr>
              <w:pStyle w:val="Brdtextmedindrag"/>
            </w:pPr>
            <w:r w:rsidRPr="00E60BAB">
              <w:rPr>
                <w:iCs/>
              </w:rPr>
              <w:t>Den</w:t>
            </w:r>
            <w:r w:rsidRPr="00BD4644">
              <w:t xml:space="preserve"> som är föremål för offentlig kontroll </w:t>
            </w:r>
            <w:r w:rsidRPr="00BD4644">
              <w:rPr>
                <w:i/>
              </w:rPr>
              <w:t xml:space="preserve">eller annan offentlig verksamhet </w:t>
            </w:r>
            <w:r>
              <w:rPr>
                <w:i/>
              </w:rPr>
              <w:t>ska, u</w:t>
            </w:r>
            <w:r w:rsidRPr="00BD4644">
              <w:rPr>
                <w:i/>
              </w:rPr>
              <w:t>töver vad som följer av artik</w:t>
            </w:r>
            <w:r>
              <w:rPr>
                <w:i/>
              </w:rPr>
              <w:t>el</w:t>
            </w:r>
            <w:r w:rsidRPr="00BD4644">
              <w:rPr>
                <w:i/>
              </w:rPr>
              <w:t xml:space="preserve"> 15.2 och 15.6 i förordning (EU) 2017/625</w:t>
            </w:r>
            <w:r>
              <w:rPr>
                <w:i/>
              </w:rPr>
              <w:t>,</w:t>
            </w:r>
            <w:r w:rsidRPr="00BD4644">
              <w:rPr>
                <w:i/>
              </w:rPr>
              <w:t xml:space="preserve"> lämna</w:t>
            </w:r>
            <w:r w:rsidRPr="00BD4644">
              <w:t xml:space="preserve"> den hjälp som behövs för att kontrollen </w:t>
            </w:r>
            <w:r w:rsidRPr="00BD4644">
              <w:rPr>
                <w:i/>
              </w:rPr>
              <w:t>eller verksamheten ska</w:t>
            </w:r>
            <w:r w:rsidRPr="00BD4644">
              <w:t xml:space="preserve"> kunna </w:t>
            </w:r>
            <w:r w:rsidRPr="00BD4644">
              <w:rPr>
                <w:i/>
              </w:rPr>
              <w:t>utföras</w:t>
            </w:r>
            <w:r>
              <w:t>.</w:t>
            </w:r>
          </w:p>
        </w:tc>
      </w:tr>
    </w:tbl>
    <w:p w14:paraId="3706544C"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C08D724" w14:textId="77777777" w:rsidTr="00F71CC6">
        <w:tc>
          <w:tcPr>
            <w:tcW w:w="2500" w:type="pct"/>
            <w:shd w:val="clear" w:color="auto" w:fill="auto"/>
            <w:tcMar>
              <w:left w:w="0" w:type="dxa"/>
            </w:tcMar>
          </w:tcPr>
          <w:p w14:paraId="08DCC9B2" w14:textId="77777777" w:rsidR="00F71CC6" w:rsidRDefault="00AB307F" w:rsidP="00F71CC6">
            <w:pPr>
              <w:pStyle w:val="Rubrik4utannumrering"/>
            </w:pPr>
            <w:r>
              <w:t xml:space="preserve">Förelägganden </w:t>
            </w:r>
            <w:r w:rsidRPr="006222EB">
              <w:rPr>
                <w:i/>
                <w:iCs/>
              </w:rPr>
              <w:t>och förbud</w:t>
            </w:r>
          </w:p>
        </w:tc>
        <w:tc>
          <w:tcPr>
            <w:tcW w:w="2500" w:type="pct"/>
            <w:shd w:val="clear" w:color="auto" w:fill="auto"/>
            <w:tcMar>
              <w:right w:w="0" w:type="dxa"/>
            </w:tcMar>
          </w:tcPr>
          <w:p w14:paraId="19325C3A" w14:textId="77777777" w:rsidR="00F71CC6" w:rsidRDefault="00AB307F" w:rsidP="00F71CC6">
            <w:pPr>
              <w:pStyle w:val="Rubrik4utannumrering"/>
            </w:pPr>
            <w:r>
              <w:t>Förelägganden</w:t>
            </w:r>
          </w:p>
        </w:tc>
      </w:tr>
    </w:tbl>
    <w:p w14:paraId="3A325127" w14:textId="77777777" w:rsidR="00F71CC6" w:rsidRDefault="00AB307F" w:rsidP="00F71CC6">
      <w:pPr>
        <w:pStyle w:val="Brdtext"/>
        <w:spacing w:before="230"/>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E38ED77" w14:textId="77777777" w:rsidTr="00F71CC6">
        <w:tc>
          <w:tcPr>
            <w:tcW w:w="2500" w:type="pct"/>
            <w:shd w:val="clear" w:color="auto" w:fill="auto"/>
            <w:tcMar>
              <w:left w:w="0" w:type="dxa"/>
            </w:tcMar>
          </w:tcPr>
          <w:p w14:paraId="37600D2D" w14:textId="77777777" w:rsidR="00F71CC6" w:rsidRDefault="00AB307F" w:rsidP="00F71CC6">
            <w:pPr>
              <w:pStyle w:val="Brdtextmedindrag"/>
            </w:pPr>
            <w:r w:rsidRPr="00BD4644">
              <w:t xml:space="preserve">Utöver vad som följer av de </w:t>
            </w:r>
            <w:r w:rsidRPr="00BD4644">
              <w:rPr>
                <w:i/>
              </w:rPr>
              <w:t>EG-bestämmelser</w:t>
            </w:r>
            <w:r w:rsidRPr="00BD4644">
              <w:t xml:space="preserve"> som </w:t>
            </w:r>
            <w:r w:rsidRPr="008E67A9">
              <w:rPr>
                <w:i/>
              </w:rPr>
              <w:t>kompletteras av</w:t>
            </w:r>
            <w:r w:rsidRPr="00BD4644">
              <w:t xml:space="preserve"> lagen eller vad som särskilt anges i 18</w:t>
            </w:r>
            <w:r>
              <w:t> </w:t>
            </w:r>
            <w:r w:rsidRPr="00BD4644">
              <w:t xml:space="preserve">§ får en kontrollmyndighet </w:t>
            </w:r>
            <w:r w:rsidRPr="00C21DCA">
              <w:rPr>
                <w:i/>
                <w:iCs/>
              </w:rPr>
              <w:t>meddela</w:t>
            </w:r>
            <w:r w:rsidRPr="00BD4644">
              <w:t xml:space="preserve"> de förelägganden </w:t>
            </w:r>
            <w:r w:rsidRPr="008E67A9">
              <w:rPr>
                <w:i/>
              </w:rPr>
              <w:t>och förbud</w:t>
            </w:r>
            <w:r w:rsidRPr="00BD4644">
              <w:t xml:space="preserve"> som behövs för att lagen, de föreskrifter och beslut som har meddelats med stöd av lagen, de </w:t>
            </w:r>
            <w:r w:rsidRPr="00BD4644">
              <w:rPr>
                <w:i/>
              </w:rPr>
              <w:t>EG-bestämmelser</w:t>
            </w:r>
            <w:r w:rsidRPr="00BD4644">
              <w:t xml:space="preserve"> som </w:t>
            </w:r>
            <w:r w:rsidRPr="008E67A9">
              <w:rPr>
                <w:i/>
              </w:rPr>
              <w:t>komplet</w:t>
            </w:r>
            <w:r>
              <w:rPr>
                <w:i/>
              </w:rPr>
              <w:softHyphen/>
            </w:r>
            <w:r w:rsidRPr="008E67A9">
              <w:rPr>
                <w:i/>
              </w:rPr>
              <w:t>teras av</w:t>
            </w:r>
            <w:r w:rsidRPr="00BD4644">
              <w:t xml:space="preserve"> lagen och de beslut som har meddelats med stöd av </w:t>
            </w:r>
            <w:r w:rsidRPr="00BD4644">
              <w:rPr>
                <w:i/>
              </w:rPr>
              <w:t>EG-bestämmelserna skall</w:t>
            </w:r>
            <w:r w:rsidRPr="00BD4644">
              <w:t xml:space="preserve"> följas</w:t>
            </w:r>
            <w:r>
              <w:t>.</w:t>
            </w:r>
          </w:p>
        </w:tc>
        <w:tc>
          <w:tcPr>
            <w:tcW w:w="2500" w:type="pct"/>
            <w:shd w:val="clear" w:color="auto" w:fill="auto"/>
            <w:tcMar>
              <w:right w:w="0" w:type="dxa"/>
            </w:tcMar>
          </w:tcPr>
          <w:p w14:paraId="7AE6402D" w14:textId="77777777" w:rsidR="00F71CC6" w:rsidRDefault="00AB307F" w:rsidP="00F71CC6">
            <w:pPr>
              <w:pStyle w:val="Brdtextmedindrag"/>
            </w:pPr>
            <w:r w:rsidRPr="00BD4644">
              <w:t xml:space="preserve">Utöver vad som följer av de </w:t>
            </w:r>
            <w:r w:rsidRPr="00BD4644">
              <w:rPr>
                <w:i/>
              </w:rPr>
              <w:t>EU-bestämmelser</w:t>
            </w:r>
            <w:r w:rsidRPr="00BD4644">
              <w:t xml:space="preserve"> som lagen </w:t>
            </w:r>
            <w:r w:rsidRPr="008E67A9">
              <w:rPr>
                <w:i/>
                <w:iCs/>
              </w:rPr>
              <w:t>komplet</w:t>
            </w:r>
            <w:r>
              <w:rPr>
                <w:i/>
                <w:iCs/>
              </w:rPr>
              <w:softHyphen/>
            </w:r>
            <w:r w:rsidRPr="008E67A9">
              <w:rPr>
                <w:i/>
                <w:iCs/>
              </w:rPr>
              <w:t>terar</w:t>
            </w:r>
            <w:r w:rsidRPr="00BD4644">
              <w:t xml:space="preserve"> eller vad som särskilt anges i 18</w:t>
            </w:r>
            <w:r>
              <w:t> </w:t>
            </w:r>
            <w:r w:rsidRPr="00BD4644">
              <w:t>§ får en kontroll</w:t>
            </w:r>
            <w:r w:rsidRPr="00BD4644">
              <w:softHyphen/>
              <w:t xml:space="preserve">myndighet </w:t>
            </w:r>
            <w:r w:rsidRPr="00C21DCA">
              <w:rPr>
                <w:i/>
                <w:iCs/>
              </w:rPr>
              <w:t>besluta</w:t>
            </w:r>
            <w:r w:rsidRPr="00BD4644">
              <w:t xml:space="preserve"> de föreläg</w:t>
            </w:r>
            <w:r w:rsidRPr="00BD4644">
              <w:softHyphen/>
              <w:t xml:space="preserve">ganden som behövs för att lagen, de föreskrifter och beslut som har meddelats med stöd av lagen, de </w:t>
            </w:r>
            <w:r w:rsidRPr="00641BBB">
              <w:rPr>
                <w:i/>
              </w:rPr>
              <w:t>EU-bestämmelser</w:t>
            </w:r>
            <w:r w:rsidRPr="00BD4644">
              <w:t xml:space="preserve"> som lagen</w:t>
            </w:r>
            <w:r>
              <w:t xml:space="preserve"> </w:t>
            </w:r>
            <w:r w:rsidRPr="008E67A9">
              <w:rPr>
                <w:i/>
                <w:iCs/>
              </w:rPr>
              <w:t>kompletterar</w:t>
            </w:r>
            <w:r w:rsidRPr="00BD4644">
              <w:t xml:space="preserve"> och de beslut som har meddelats med stöd av </w:t>
            </w:r>
            <w:r w:rsidRPr="00641BBB">
              <w:rPr>
                <w:i/>
              </w:rPr>
              <w:t>EU-bestämmelserna</w:t>
            </w:r>
            <w:r w:rsidRPr="00641BBB" w:rsidDel="00482997">
              <w:rPr>
                <w:i/>
              </w:rPr>
              <w:t xml:space="preserve"> ska</w:t>
            </w:r>
            <w:r w:rsidRPr="00BD4644" w:rsidDel="00482997">
              <w:t xml:space="preserve"> följas</w:t>
            </w:r>
            <w:r>
              <w:t>.</w:t>
            </w:r>
          </w:p>
        </w:tc>
      </w:tr>
    </w:tbl>
    <w:p w14:paraId="18FAD675" w14:textId="77777777" w:rsidR="00F71CC6" w:rsidRDefault="00AB307F" w:rsidP="00F71CC6">
      <w:pPr>
        <w:pStyle w:val="Brdtext"/>
        <w:spacing w:before="230"/>
        <w:jc w:val="center"/>
      </w:pPr>
      <w:r>
        <w:t>23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5B9C4C6" w14:textId="77777777" w:rsidTr="00F71CC6">
        <w:tc>
          <w:tcPr>
            <w:tcW w:w="2500" w:type="pct"/>
            <w:shd w:val="clear" w:color="auto" w:fill="auto"/>
            <w:tcMar>
              <w:left w:w="0" w:type="dxa"/>
            </w:tcMar>
          </w:tcPr>
          <w:p w14:paraId="6A021374" w14:textId="77777777" w:rsidR="00F71CC6" w:rsidRDefault="00AB307F" w:rsidP="00F71CC6">
            <w:pPr>
              <w:pStyle w:val="Brdtextmedindrag"/>
            </w:pPr>
            <w:r w:rsidRPr="00641BBB">
              <w:t xml:space="preserve">Förelägganden </w:t>
            </w:r>
            <w:r w:rsidRPr="00297F96">
              <w:rPr>
                <w:i/>
                <w:iCs/>
              </w:rPr>
              <w:t>och förbud</w:t>
            </w:r>
            <w:r w:rsidRPr="00641BBB">
              <w:t xml:space="preserve"> enligt 22</w:t>
            </w:r>
            <w:r>
              <w:t> </w:t>
            </w:r>
            <w:r w:rsidRPr="00641BBB">
              <w:t xml:space="preserve">§ eller enligt de </w:t>
            </w:r>
            <w:r w:rsidRPr="00641BBB">
              <w:rPr>
                <w:i/>
              </w:rPr>
              <w:t>EG-bestäm</w:t>
            </w:r>
            <w:r>
              <w:rPr>
                <w:i/>
              </w:rPr>
              <w:softHyphen/>
            </w:r>
            <w:r w:rsidRPr="00641BBB">
              <w:rPr>
                <w:i/>
              </w:rPr>
              <w:t>melser</w:t>
            </w:r>
            <w:r w:rsidRPr="00641BBB">
              <w:t xml:space="preserve"> som </w:t>
            </w:r>
            <w:r w:rsidRPr="000E119A">
              <w:rPr>
                <w:i/>
              </w:rPr>
              <w:t>kompletteras av</w:t>
            </w:r>
            <w:r w:rsidRPr="00641BBB">
              <w:t xml:space="preserve"> lagen får förenas med vite</w:t>
            </w:r>
            <w:r>
              <w:t>.</w:t>
            </w:r>
          </w:p>
        </w:tc>
        <w:tc>
          <w:tcPr>
            <w:tcW w:w="2500" w:type="pct"/>
            <w:shd w:val="clear" w:color="auto" w:fill="auto"/>
            <w:tcMar>
              <w:right w:w="0" w:type="dxa"/>
            </w:tcMar>
          </w:tcPr>
          <w:p w14:paraId="6CB137E2" w14:textId="77777777" w:rsidR="00F71CC6" w:rsidRDefault="00AB307F" w:rsidP="00F71CC6">
            <w:pPr>
              <w:pStyle w:val="Brdtextmedindrag"/>
            </w:pPr>
            <w:r w:rsidRPr="00641BBB">
              <w:t>Förelägganden enligt 22</w:t>
            </w:r>
            <w:r>
              <w:t> </w:t>
            </w:r>
            <w:r w:rsidRPr="00641BBB">
              <w:t xml:space="preserve">§ eller enligt de </w:t>
            </w:r>
            <w:r w:rsidRPr="00641BBB">
              <w:rPr>
                <w:i/>
              </w:rPr>
              <w:t>EU-bestämmelser</w:t>
            </w:r>
            <w:r w:rsidRPr="00641BBB">
              <w:t xml:space="preserve"> som lagen</w:t>
            </w:r>
            <w:r>
              <w:t xml:space="preserve"> </w:t>
            </w:r>
            <w:r w:rsidRPr="000E119A">
              <w:rPr>
                <w:i/>
              </w:rPr>
              <w:t>kompletterar</w:t>
            </w:r>
            <w:r w:rsidRPr="00641BBB">
              <w:t xml:space="preserve"> får förenas med vite</w:t>
            </w:r>
            <w:r>
              <w:t>.</w:t>
            </w:r>
          </w:p>
        </w:tc>
      </w:tr>
    </w:tbl>
    <w:p w14:paraId="22BEBA85"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F62E679" w14:textId="77777777" w:rsidTr="00F71CC6">
        <w:tc>
          <w:tcPr>
            <w:tcW w:w="2500" w:type="pct"/>
            <w:shd w:val="clear" w:color="auto" w:fill="auto"/>
            <w:tcMar>
              <w:left w:w="0" w:type="dxa"/>
            </w:tcMar>
          </w:tcPr>
          <w:p w14:paraId="0A064AF3" w14:textId="77777777" w:rsidR="00F71CC6" w:rsidRDefault="00F71CC6" w:rsidP="00F71CC6">
            <w:pPr>
              <w:pStyle w:val="Brdtextmedindrag"/>
            </w:pPr>
          </w:p>
        </w:tc>
        <w:tc>
          <w:tcPr>
            <w:tcW w:w="2500" w:type="pct"/>
            <w:shd w:val="clear" w:color="auto" w:fill="auto"/>
            <w:tcMar>
              <w:right w:w="0" w:type="dxa"/>
            </w:tcMar>
          </w:tcPr>
          <w:p w14:paraId="2E75FC75" w14:textId="77777777" w:rsidR="00F71CC6" w:rsidRPr="00DF5BD2" w:rsidRDefault="00AB307F" w:rsidP="00F71CC6">
            <w:pPr>
              <w:pStyle w:val="Rubrik4utannumrering"/>
              <w:rPr>
                <w:i/>
                <w:iCs/>
              </w:rPr>
            </w:pPr>
            <w:r w:rsidRPr="00DF5BD2">
              <w:rPr>
                <w:i/>
                <w:iCs/>
              </w:rPr>
              <w:t>Inköp under dold identitet</w:t>
            </w:r>
          </w:p>
        </w:tc>
      </w:tr>
    </w:tbl>
    <w:p w14:paraId="1030A539"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5EF6928" w14:textId="77777777" w:rsidTr="00F71CC6">
        <w:tc>
          <w:tcPr>
            <w:tcW w:w="2500" w:type="pct"/>
            <w:shd w:val="clear" w:color="auto" w:fill="auto"/>
            <w:tcMar>
              <w:left w:w="0" w:type="dxa"/>
            </w:tcMar>
          </w:tcPr>
          <w:p w14:paraId="353F3986" w14:textId="77777777" w:rsidR="00F71CC6" w:rsidRDefault="00F71CC6" w:rsidP="00F71CC6">
            <w:pPr>
              <w:pStyle w:val="Brdtextmedindrag"/>
            </w:pPr>
          </w:p>
        </w:tc>
        <w:tc>
          <w:tcPr>
            <w:tcW w:w="2500" w:type="pct"/>
            <w:shd w:val="clear" w:color="auto" w:fill="auto"/>
            <w:tcMar>
              <w:right w:w="0" w:type="dxa"/>
            </w:tcMar>
          </w:tcPr>
          <w:p w14:paraId="558E9DE6" w14:textId="77777777" w:rsidR="00F71CC6" w:rsidRDefault="00AB307F" w:rsidP="00F71CC6">
            <w:pPr>
              <w:pStyle w:val="Brdtext"/>
              <w:rPr>
                <w:i/>
              </w:rPr>
            </w:pPr>
            <w:r>
              <w:rPr>
                <w:i/>
              </w:rPr>
              <w:t xml:space="preserve">23 a </w:t>
            </w:r>
            <w:r w:rsidRPr="00574282">
              <w:rPr>
                <w:i/>
              </w:rPr>
              <w:t>§</w:t>
            </w:r>
          </w:p>
          <w:p w14:paraId="5B4C60B0" w14:textId="77777777" w:rsidR="00F71CC6" w:rsidRPr="00AD4344" w:rsidRDefault="00AB307F" w:rsidP="00F71CC6">
            <w:pPr>
              <w:pStyle w:val="Brdtextmedindrag"/>
              <w:rPr>
                <w:i/>
                <w:iCs/>
              </w:rPr>
            </w:pPr>
            <w:bookmarkStart w:id="734" w:name="_Hlk39693713"/>
            <w:r w:rsidRPr="00AD4344">
              <w:rPr>
                <w:i/>
                <w:iCs/>
              </w:rPr>
              <w:t>En kontrollmyndighet får köpa in livsmedel under dold identitet om det är nödvändigt för att kon</w:t>
            </w:r>
            <w:r>
              <w:rPr>
                <w:i/>
                <w:iCs/>
              </w:rPr>
              <w:softHyphen/>
            </w:r>
            <w:r w:rsidRPr="00AD4344">
              <w:rPr>
                <w:i/>
                <w:iCs/>
              </w:rPr>
              <w:t>trollera att livsmedlet uppfyller kraven i</w:t>
            </w:r>
          </w:p>
          <w:p w14:paraId="1C261B81" w14:textId="77777777" w:rsidR="00F71CC6" w:rsidRPr="00DF5BD2" w:rsidRDefault="00AB307F" w:rsidP="00F71CC6">
            <w:pPr>
              <w:pStyle w:val="Brdtextmedindrag"/>
              <w:rPr>
                <w:i/>
                <w:iCs/>
              </w:rPr>
            </w:pPr>
            <w:r w:rsidRPr="00DF5BD2">
              <w:rPr>
                <w:i/>
                <w:iCs/>
              </w:rPr>
              <w:t xml:space="preserve">1. föreskrifter som har meddelats med stöd av lagen, och </w:t>
            </w:r>
          </w:p>
          <w:p w14:paraId="7CF9D5FD" w14:textId="77777777" w:rsidR="00F71CC6" w:rsidRPr="00DF5BD2" w:rsidRDefault="00AB307F" w:rsidP="00F71CC6">
            <w:pPr>
              <w:pStyle w:val="Brdtextmedindrag"/>
              <w:rPr>
                <w:i/>
                <w:iCs/>
              </w:rPr>
            </w:pPr>
            <w:r w:rsidRPr="00DF5BD2">
              <w:rPr>
                <w:i/>
                <w:iCs/>
              </w:rPr>
              <w:t>2. EU-förordningar som lagen kompletterar.</w:t>
            </w:r>
          </w:p>
          <w:p w14:paraId="1793389C" w14:textId="77777777" w:rsidR="00F71CC6" w:rsidRPr="00574282" w:rsidRDefault="00AB307F" w:rsidP="00F71CC6">
            <w:pPr>
              <w:pStyle w:val="Brdtextmedindrag"/>
              <w:rPr>
                <w:i/>
              </w:rPr>
            </w:pPr>
            <w:r w:rsidRPr="006776A4">
              <w:rPr>
                <w:rStyle w:val="BrdtextramChar"/>
                <w:i/>
              </w:rPr>
              <w:t>Verksamhetsutövaren</w:t>
            </w:r>
            <w:r w:rsidRPr="009436AF">
              <w:rPr>
                <w:rStyle w:val="BrdtextramChar"/>
                <w:i/>
              </w:rPr>
              <w:t xml:space="preserve"> ska under</w:t>
            </w:r>
            <w:r>
              <w:rPr>
                <w:rStyle w:val="BrdtextramChar"/>
                <w:i/>
              </w:rPr>
              <w:softHyphen/>
            </w:r>
            <w:r w:rsidRPr="009436AF">
              <w:rPr>
                <w:rStyle w:val="BrdtextramChar"/>
                <w:i/>
              </w:rPr>
              <w:t xml:space="preserve">rättas om det inköp som har skett under dold identitet </w:t>
            </w:r>
            <w:r>
              <w:rPr>
                <w:rStyle w:val="BrdtextramChar"/>
                <w:i/>
              </w:rPr>
              <w:t xml:space="preserve">och om resultatet av det </w:t>
            </w:r>
            <w:r w:rsidRPr="009436AF">
              <w:rPr>
                <w:rStyle w:val="BrdtextramChar"/>
                <w:i/>
              </w:rPr>
              <w:t>så</w:t>
            </w:r>
            <w:r w:rsidRPr="00A92D89">
              <w:t xml:space="preserve"> </w:t>
            </w:r>
            <w:r w:rsidRPr="00A92D89">
              <w:rPr>
                <w:i/>
              </w:rPr>
              <w:t>snart det kan ske utan att åtgärden förlorar sin betydelse.</w:t>
            </w:r>
            <w:bookmarkEnd w:id="734"/>
          </w:p>
        </w:tc>
      </w:tr>
    </w:tbl>
    <w:p w14:paraId="4CA1C4A6"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BED3CF6" w14:textId="77777777" w:rsidTr="00F71CC6">
        <w:tc>
          <w:tcPr>
            <w:tcW w:w="2500" w:type="pct"/>
            <w:shd w:val="clear" w:color="auto" w:fill="auto"/>
            <w:tcMar>
              <w:left w:w="0" w:type="dxa"/>
            </w:tcMar>
          </w:tcPr>
          <w:p w14:paraId="7501F915" w14:textId="77777777" w:rsidR="00F71CC6" w:rsidRDefault="00F71CC6" w:rsidP="00F71CC6">
            <w:pPr>
              <w:pStyle w:val="Brdtextmedindrag"/>
            </w:pPr>
          </w:p>
        </w:tc>
        <w:tc>
          <w:tcPr>
            <w:tcW w:w="2500" w:type="pct"/>
            <w:shd w:val="clear" w:color="auto" w:fill="auto"/>
            <w:tcMar>
              <w:right w:w="0" w:type="dxa"/>
            </w:tcMar>
          </w:tcPr>
          <w:p w14:paraId="67BD803B" w14:textId="77777777" w:rsidR="00F71CC6" w:rsidRPr="00C0781D" w:rsidRDefault="00AB307F" w:rsidP="00F71CC6">
            <w:pPr>
              <w:pStyle w:val="Rubrik4utannumrering"/>
              <w:rPr>
                <w:i/>
                <w:iCs/>
              </w:rPr>
            </w:pPr>
            <w:r w:rsidRPr="00C0781D">
              <w:rPr>
                <w:i/>
                <w:iCs/>
              </w:rPr>
              <w:t>Rapporteringssystem för överträdelser</w:t>
            </w:r>
          </w:p>
        </w:tc>
      </w:tr>
    </w:tbl>
    <w:p w14:paraId="074887EE"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09F609E" w14:textId="77777777" w:rsidTr="00F71CC6">
        <w:tc>
          <w:tcPr>
            <w:tcW w:w="2500" w:type="pct"/>
            <w:shd w:val="clear" w:color="auto" w:fill="auto"/>
            <w:tcMar>
              <w:left w:w="0" w:type="dxa"/>
            </w:tcMar>
          </w:tcPr>
          <w:p w14:paraId="049371EF" w14:textId="77777777" w:rsidR="00F71CC6" w:rsidRDefault="00F71CC6" w:rsidP="00F71CC6">
            <w:pPr>
              <w:pStyle w:val="Brdtextmedindrag"/>
            </w:pPr>
          </w:p>
        </w:tc>
        <w:tc>
          <w:tcPr>
            <w:tcW w:w="2500" w:type="pct"/>
            <w:shd w:val="clear" w:color="auto" w:fill="auto"/>
            <w:tcMar>
              <w:right w:w="0" w:type="dxa"/>
            </w:tcMar>
          </w:tcPr>
          <w:p w14:paraId="27868158" w14:textId="77777777" w:rsidR="00F71CC6" w:rsidRDefault="00AB307F" w:rsidP="00F71CC6">
            <w:pPr>
              <w:pStyle w:val="Brdtext"/>
              <w:rPr>
                <w:i/>
              </w:rPr>
            </w:pPr>
            <w:r>
              <w:rPr>
                <w:i/>
              </w:rPr>
              <w:t xml:space="preserve">23 b </w:t>
            </w:r>
            <w:r w:rsidRPr="00574282">
              <w:rPr>
                <w:i/>
              </w:rPr>
              <w:t>§</w:t>
            </w:r>
          </w:p>
          <w:p w14:paraId="6E1CC430" w14:textId="77777777" w:rsidR="00F71CC6" w:rsidRPr="00574282" w:rsidRDefault="00AB307F" w:rsidP="00F71CC6">
            <w:pPr>
              <w:pStyle w:val="Brdtextmedindrag"/>
              <w:rPr>
                <w:i/>
              </w:rPr>
            </w:pPr>
            <w:r w:rsidRPr="00F32432">
              <w:rPr>
                <w:i/>
              </w:rPr>
              <w:t>En kontrollmyndighet ska ha ett ändamålsenligt</w:t>
            </w:r>
            <w:r>
              <w:rPr>
                <w:i/>
              </w:rPr>
              <w:t xml:space="preserve"> </w:t>
            </w:r>
            <w:r w:rsidRPr="00F32432">
              <w:rPr>
                <w:i/>
              </w:rPr>
              <w:t>rapporterings</w:t>
            </w:r>
            <w:r>
              <w:rPr>
                <w:i/>
              </w:rPr>
              <w:softHyphen/>
            </w:r>
            <w:r w:rsidRPr="00F32432">
              <w:rPr>
                <w:i/>
              </w:rPr>
              <w:t>system för den som vill anmäla misstänkta överträdelser av förordning (EU) 2017/625</w:t>
            </w:r>
            <w:r w:rsidRPr="00F32432">
              <w:t>.</w:t>
            </w:r>
          </w:p>
        </w:tc>
      </w:tr>
    </w:tbl>
    <w:p w14:paraId="5D4A7EEA" w14:textId="77777777" w:rsidR="00F71CC6" w:rsidRDefault="00AB307F" w:rsidP="00F71CC6">
      <w:pPr>
        <w:pStyle w:val="Brdtext"/>
        <w:spacing w:before="230"/>
        <w:jc w:val="center"/>
      </w:pPr>
      <w:r>
        <w:t>24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EC2E7DD" w14:textId="77777777" w:rsidTr="00F71CC6">
        <w:tc>
          <w:tcPr>
            <w:tcW w:w="2500" w:type="pct"/>
            <w:shd w:val="clear" w:color="auto" w:fill="auto"/>
            <w:tcMar>
              <w:left w:w="0" w:type="dxa"/>
            </w:tcMar>
          </w:tcPr>
          <w:p w14:paraId="0DF3B7F8" w14:textId="77777777" w:rsidR="00F71CC6" w:rsidRDefault="00AB307F" w:rsidP="00F71CC6">
            <w:pPr>
              <w:pStyle w:val="Brdtextmedindrag"/>
            </w:pPr>
            <w:r w:rsidRPr="00B13150">
              <w:t xml:space="preserve">Utöver vad som följer av de </w:t>
            </w:r>
            <w:r w:rsidRPr="00B13150">
              <w:rPr>
                <w:i/>
              </w:rPr>
              <w:t>EG-bestämmelser</w:t>
            </w:r>
            <w:r w:rsidRPr="00B13150">
              <w:t xml:space="preserve"> som </w:t>
            </w:r>
            <w:r w:rsidRPr="00E61164">
              <w:rPr>
                <w:i/>
              </w:rPr>
              <w:t>kompletteras av</w:t>
            </w:r>
            <w:r w:rsidRPr="00B13150">
              <w:t xml:space="preserve"> lagen får en kontrollmyndighet ta hand om en vara som</w:t>
            </w:r>
          </w:p>
        </w:tc>
        <w:tc>
          <w:tcPr>
            <w:tcW w:w="2500" w:type="pct"/>
            <w:shd w:val="clear" w:color="auto" w:fill="auto"/>
            <w:tcMar>
              <w:right w:w="0" w:type="dxa"/>
            </w:tcMar>
          </w:tcPr>
          <w:p w14:paraId="59E55A37" w14:textId="77777777" w:rsidR="00F71CC6" w:rsidRDefault="00AB307F" w:rsidP="00F71CC6">
            <w:pPr>
              <w:pStyle w:val="Brdtextmedindrag"/>
            </w:pPr>
            <w:r w:rsidRPr="00B13150">
              <w:t xml:space="preserve">Utöver vad som följer av de </w:t>
            </w:r>
            <w:r w:rsidRPr="00B13150">
              <w:rPr>
                <w:i/>
              </w:rPr>
              <w:t>EU-bestämmelser</w:t>
            </w:r>
            <w:r w:rsidRPr="00B13150">
              <w:t xml:space="preserve"> som</w:t>
            </w:r>
            <w:r>
              <w:t xml:space="preserve"> </w:t>
            </w:r>
            <w:r w:rsidRPr="00B13150">
              <w:t>lagen</w:t>
            </w:r>
            <w:r>
              <w:t xml:space="preserve"> </w:t>
            </w:r>
            <w:r w:rsidRPr="00E61164">
              <w:rPr>
                <w:i/>
              </w:rPr>
              <w:t>komplet</w:t>
            </w:r>
            <w:r>
              <w:rPr>
                <w:i/>
              </w:rPr>
              <w:softHyphen/>
            </w:r>
            <w:r w:rsidRPr="00E61164">
              <w:rPr>
                <w:i/>
              </w:rPr>
              <w:t>terar</w:t>
            </w:r>
            <w:r w:rsidRPr="00B13150">
              <w:t xml:space="preserve"> får en kontrollmyndighet ta hand om en vara som</w:t>
            </w:r>
          </w:p>
        </w:tc>
      </w:tr>
      <w:tr w:rsidR="00F71CC6" w14:paraId="6846DE02" w14:textId="77777777" w:rsidTr="00F71CC6">
        <w:tblPrEx>
          <w:tblLook w:val="0600" w:firstRow="0" w:lastRow="0" w:firstColumn="0" w:lastColumn="0" w:noHBand="1" w:noVBand="1"/>
        </w:tblPrEx>
        <w:tc>
          <w:tcPr>
            <w:tcW w:w="2500" w:type="pct"/>
            <w:shd w:val="clear" w:color="auto" w:fill="auto"/>
            <w:tcMar>
              <w:left w:w="0" w:type="dxa"/>
            </w:tcMar>
          </w:tcPr>
          <w:p w14:paraId="2645FB1A" w14:textId="77777777" w:rsidR="00F71CC6" w:rsidRDefault="00AB307F" w:rsidP="00F71CC6">
            <w:pPr>
              <w:pStyle w:val="Brdtextmedindrag"/>
            </w:pPr>
            <w:r w:rsidRPr="00B13150">
              <w:t>1.</w:t>
            </w:r>
            <w:r>
              <w:t> </w:t>
            </w:r>
            <w:r w:rsidRPr="00B13150">
              <w:t>har släppts ut på marknaden</w:t>
            </w:r>
            <w:r>
              <w:t>,</w:t>
            </w:r>
            <w:r w:rsidRPr="00B13150">
              <w:t xml:space="preserve"> eller som uppenbart är avsedd att släppas ut på marknaden, i strid med 10 § eller de </w:t>
            </w:r>
            <w:r w:rsidRPr="00B13150">
              <w:rPr>
                <w:i/>
              </w:rPr>
              <w:t>EG-bestämmelser</w:t>
            </w:r>
            <w:r w:rsidRPr="00B13150">
              <w:t xml:space="preserve"> som </w:t>
            </w:r>
            <w:r w:rsidRPr="00E61164">
              <w:rPr>
                <w:i/>
              </w:rPr>
              <w:t>kompletteras av</w:t>
            </w:r>
            <w:r w:rsidRPr="00B13150">
              <w:t xml:space="preserve"> lagen, eller</w:t>
            </w:r>
          </w:p>
        </w:tc>
        <w:tc>
          <w:tcPr>
            <w:tcW w:w="2500" w:type="pct"/>
            <w:shd w:val="clear" w:color="auto" w:fill="auto"/>
            <w:tcMar>
              <w:right w:w="0" w:type="dxa"/>
            </w:tcMar>
          </w:tcPr>
          <w:p w14:paraId="65BEEAE9" w14:textId="77777777" w:rsidR="00F71CC6" w:rsidRDefault="00AB307F" w:rsidP="00F71CC6">
            <w:pPr>
              <w:pStyle w:val="Brdtextmedindrag"/>
            </w:pPr>
            <w:r w:rsidRPr="00B13150">
              <w:t>1.</w:t>
            </w:r>
            <w:r>
              <w:t> </w:t>
            </w:r>
            <w:r w:rsidRPr="00B13150">
              <w:t xml:space="preserve">har släppts ut på marknaden, eller som uppenbart är avsedd att släppas ut på marknaden, i strid med 10 § eller de </w:t>
            </w:r>
            <w:r w:rsidRPr="00B13150">
              <w:rPr>
                <w:i/>
              </w:rPr>
              <w:t>EU-bestämmelser</w:t>
            </w:r>
            <w:r w:rsidRPr="00B13150">
              <w:t xml:space="preserve"> som lagen</w:t>
            </w:r>
            <w:r>
              <w:t xml:space="preserve"> </w:t>
            </w:r>
            <w:r w:rsidRPr="00E61164">
              <w:rPr>
                <w:i/>
              </w:rPr>
              <w:t>kompletterar</w:t>
            </w:r>
            <w:r w:rsidRPr="00B13150">
              <w:t>, eller</w:t>
            </w:r>
          </w:p>
        </w:tc>
      </w:tr>
    </w:tbl>
    <w:p w14:paraId="01BFEC1D" w14:textId="77777777" w:rsidR="00F71CC6" w:rsidRPr="00C57856" w:rsidRDefault="00AB307F" w:rsidP="00F71CC6">
      <w:pPr>
        <w:pStyle w:val="Brdtextmedindrag"/>
      </w:pPr>
      <w:r w:rsidRPr="00B13150">
        <w:t>2.</w:t>
      </w:r>
      <w:r>
        <w:t> </w:t>
      </w:r>
      <w:r w:rsidRPr="00B13150">
        <w:t>avses med ett föreläggande eller ett förbud enligt 22</w:t>
      </w:r>
      <w:r>
        <w:t> </w:t>
      </w:r>
      <w:r w:rsidRPr="00B13150">
        <w:t>§, om föreläggandet eller förbudet inte följs</w:t>
      </w:r>
      <w:r>
        <w: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AC07ECE" w14:textId="77777777" w:rsidTr="00F71CC6">
        <w:tc>
          <w:tcPr>
            <w:tcW w:w="2500" w:type="pct"/>
            <w:shd w:val="clear" w:color="auto" w:fill="auto"/>
            <w:tcMar>
              <w:left w:w="0" w:type="dxa"/>
            </w:tcMar>
          </w:tcPr>
          <w:p w14:paraId="3AD1D1E7" w14:textId="77777777" w:rsidR="00F71CC6" w:rsidRDefault="00AB307F" w:rsidP="00F71CC6">
            <w:pPr>
              <w:pStyle w:val="Brdtextmedindrag"/>
            </w:pPr>
            <w:r w:rsidRPr="00B13150">
              <w:t xml:space="preserve">Om en vara har tagits om hand, får ägaren under överinseende av kontrollmyndigheten göra varan duglig till livsmedel eller använda den för något annat ändamål. Annars </w:t>
            </w:r>
            <w:r w:rsidRPr="00B13150">
              <w:rPr>
                <w:i/>
              </w:rPr>
              <w:t>skall</w:t>
            </w:r>
            <w:r w:rsidRPr="00B13150">
              <w:t xml:space="preserve"> kontrollmyndigheten låta förstöra varan på ägarens bekostnad</w:t>
            </w:r>
            <w:r>
              <w:t>.</w:t>
            </w:r>
          </w:p>
        </w:tc>
        <w:tc>
          <w:tcPr>
            <w:tcW w:w="2500" w:type="pct"/>
            <w:shd w:val="clear" w:color="auto" w:fill="auto"/>
            <w:tcMar>
              <w:right w:w="0" w:type="dxa"/>
            </w:tcMar>
          </w:tcPr>
          <w:p w14:paraId="1E6E5BB2" w14:textId="77777777" w:rsidR="00F71CC6" w:rsidRDefault="00AB307F" w:rsidP="00F71CC6">
            <w:pPr>
              <w:pStyle w:val="Brdtextmedindrag"/>
            </w:pPr>
            <w:r w:rsidRPr="00B13150">
              <w:t xml:space="preserve">Om en vara har tagits om hand, får ägaren under överinseende av kontrollmyndigheten göra varan duglig till livsmedel eller använda den för något annat ändamål. Annars </w:t>
            </w:r>
            <w:r w:rsidRPr="00B13150">
              <w:rPr>
                <w:i/>
              </w:rPr>
              <w:t>ska</w:t>
            </w:r>
            <w:r w:rsidRPr="00B13150">
              <w:t xml:space="preserve"> kontrollmyndigheten låta förstöra varan på ägarens bekostnad</w:t>
            </w:r>
            <w:r>
              <w:t>.</w:t>
            </w:r>
          </w:p>
        </w:tc>
      </w:tr>
      <w:tr w:rsidR="00F71CC6" w14:paraId="5EBD01AE" w14:textId="77777777" w:rsidTr="00F71CC6">
        <w:tc>
          <w:tcPr>
            <w:tcW w:w="2500" w:type="pct"/>
            <w:shd w:val="clear" w:color="auto" w:fill="auto"/>
            <w:tcMar>
              <w:left w:w="0" w:type="dxa"/>
            </w:tcMar>
          </w:tcPr>
          <w:p w14:paraId="15CD4EB9" w14:textId="77777777" w:rsidR="00F71CC6" w:rsidRDefault="00AB307F" w:rsidP="00F71CC6">
            <w:pPr>
              <w:pStyle w:val="Brdtextmedindrag"/>
            </w:pPr>
            <w:r w:rsidRPr="00B13150">
              <w:t xml:space="preserve">Kontrollmyndigheten </w:t>
            </w:r>
            <w:r w:rsidRPr="00B13150">
              <w:rPr>
                <w:i/>
              </w:rPr>
              <w:t>skall</w:t>
            </w:r>
            <w:r w:rsidRPr="00B13150">
              <w:t xml:space="preserve">, på ägarens bekostnad, låta förstöra också sådana varor som omfattas av ett förbud enligt föreskrifter </w:t>
            </w:r>
            <w:r w:rsidRPr="00900937">
              <w:rPr>
                <w:i/>
                <w:iCs/>
              </w:rPr>
              <w:t>meddelade</w:t>
            </w:r>
            <w:r w:rsidRPr="00B13150">
              <w:t xml:space="preserve"> med stöd av 6</w:t>
            </w:r>
            <w:r>
              <w:t> </w:t>
            </w:r>
            <w:r w:rsidRPr="00B13150">
              <w:t>§</w:t>
            </w:r>
            <w:r>
              <w:t> </w:t>
            </w:r>
            <w:r w:rsidRPr="00B13150">
              <w:t>6, om det inte finns särskilda skäl för något annat</w:t>
            </w:r>
            <w:r>
              <w:t>.</w:t>
            </w:r>
          </w:p>
        </w:tc>
        <w:tc>
          <w:tcPr>
            <w:tcW w:w="2500" w:type="pct"/>
            <w:shd w:val="clear" w:color="auto" w:fill="auto"/>
            <w:tcMar>
              <w:right w:w="0" w:type="dxa"/>
            </w:tcMar>
          </w:tcPr>
          <w:p w14:paraId="0051D74B" w14:textId="77777777" w:rsidR="00F71CC6" w:rsidRDefault="00AB307F" w:rsidP="00F71CC6">
            <w:pPr>
              <w:pStyle w:val="Brdtextmedindrag"/>
            </w:pPr>
            <w:r w:rsidRPr="00B13150">
              <w:t xml:space="preserve">Kontrollmyndigheten </w:t>
            </w:r>
            <w:r w:rsidRPr="00B13150">
              <w:rPr>
                <w:i/>
              </w:rPr>
              <w:t>ska</w:t>
            </w:r>
            <w:r w:rsidRPr="00B13150">
              <w:t xml:space="preserve">, på ägarens bekostnad, låta förstöra också sådana varor som omfattas av ett förbud enligt föreskrifter </w:t>
            </w:r>
            <w:r w:rsidRPr="00900937">
              <w:rPr>
                <w:i/>
                <w:iCs/>
              </w:rPr>
              <w:t>som har meddelats</w:t>
            </w:r>
            <w:r w:rsidRPr="00B13150">
              <w:t xml:space="preserve"> med stöd av 6</w:t>
            </w:r>
            <w:r>
              <w:t> </w:t>
            </w:r>
            <w:r w:rsidRPr="00B13150">
              <w:t>§</w:t>
            </w:r>
            <w:r>
              <w:t> </w:t>
            </w:r>
            <w:r w:rsidRPr="00B13150">
              <w:t>6, om det inte finns särskilda skäl för något annat</w:t>
            </w:r>
            <w:r>
              <w:t>.</w:t>
            </w:r>
          </w:p>
        </w:tc>
      </w:tr>
    </w:tbl>
    <w:p w14:paraId="13F65B37" w14:textId="77777777" w:rsidR="00F71CC6" w:rsidRDefault="00AB307F" w:rsidP="00F71CC6">
      <w:pPr>
        <w:pStyle w:val="Brdtext"/>
        <w:spacing w:before="230"/>
        <w:jc w:val="center"/>
      </w:pPr>
      <w:r>
        <w:t>26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0A0FF71" w14:textId="77777777" w:rsidTr="00F71CC6">
        <w:tc>
          <w:tcPr>
            <w:tcW w:w="2500" w:type="pct"/>
            <w:shd w:val="clear" w:color="auto" w:fill="auto"/>
            <w:tcMar>
              <w:left w:w="0" w:type="dxa"/>
            </w:tcMar>
          </w:tcPr>
          <w:p w14:paraId="6D15F72A" w14:textId="77777777" w:rsidR="00F71CC6" w:rsidRDefault="00AB307F" w:rsidP="00F71CC6">
            <w:pPr>
              <w:pStyle w:val="Brdtextmedindrag"/>
            </w:pPr>
            <w:r>
              <w:t xml:space="preserve">Om någon inte fullgör sina skyldigheter enligt lagen, de föreskrifter och beslut som har meddelats med stöd av lagen, de </w:t>
            </w:r>
            <w:r w:rsidRPr="00B13150">
              <w:rPr>
                <w:i/>
              </w:rPr>
              <w:t>EG-bestämmelser</w:t>
            </w:r>
            <w:r>
              <w:t xml:space="preserve"> som </w:t>
            </w:r>
            <w:r w:rsidRPr="00E61164">
              <w:rPr>
                <w:i/>
              </w:rPr>
              <w:t>komplet</w:t>
            </w:r>
            <w:r>
              <w:rPr>
                <w:i/>
              </w:rPr>
              <w:softHyphen/>
            </w:r>
            <w:r w:rsidRPr="00E61164">
              <w:rPr>
                <w:i/>
              </w:rPr>
              <w:t>teras av</w:t>
            </w:r>
            <w:r>
              <w:t xml:space="preserve"> lagen eller de beslut som har meddelats med stöd av </w:t>
            </w:r>
            <w:r w:rsidRPr="00B13150">
              <w:rPr>
                <w:i/>
              </w:rPr>
              <w:t>EG-bestämmelserna</w:t>
            </w:r>
            <w:r>
              <w:t>, får kontrollmyn</w:t>
            </w:r>
            <w:r>
              <w:softHyphen/>
              <w:t>digheten besluta om rättelse på hans eller hennes bekostnad.</w:t>
            </w:r>
          </w:p>
        </w:tc>
        <w:tc>
          <w:tcPr>
            <w:tcW w:w="2500" w:type="pct"/>
            <w:shd w:val="clear" w:color="auto" w:fill="auto"/>
            <w:tcMar>
              <w:right w:w="0" w:type="dxa"/>
            </w:tcMar>
          </w:tcPr>
          <w:p w14:paraId="7EB7EA35" w14:textId="77777777" w:rsidR="00F71CC6" w:rsidRDefault="00AB307F" w:rsidP="00F71CC6">
            <w:pPr>
              <w:pStyle w:val="Brdtextmedindrag"/>
            </w:pPr>
            <w:r>
              <w:t>Om någon inte fullgör sina skyldigheter enligt lagen, de föreskrifter och beslut som har meddelats med stöd av lagen, de</w:t>
            </w:r>
            <w:r>
              <w:rPr>
                <w:i/>
              </w:rPr>
              <w:t xml:space="preserve"> </w:t>
            </w:r>
            <w:r w:rsidRPr="00B13150">
              <w:rPr>
                <w:i/>
              </w:rPr>
              <w:t>EU-bestämmelser</w:t>
            </w:r>
            <w:r>
              <w:t xml:space="preserve"> som lagen</w:t>
            </w:r>
            <w:r w:rsidRPr="00E61164">
              <w:rPr>
                <w:i/>
              </w:rPr>
              <w:t xml:space="preserve"> kompletterar </w:t>
            </w:r>
            <w:r>
              <w:t xml:space="preserve">eller de beslut som har meddelats med stöd av </w:t>
            </w:r>
            <w:r w:rsidRPr="00B13150">
              <w:rPr>
                <w:i/>
              </w:rPr>
              <w:t>EU-bestämmelserna</w:t>
            </w:r>
            <w:r>
              <w:t>, får kontrollmyn</w:t>
            </w:r>
            <w:r>
              <w:softHyphen/>
              <w:t>digheten besluta om rättelse på hans eller hennes bekostnad.</w:t>
            </w:r>
          </w:p>
        </w:tc>
      </w:tr>
    </w:tbl>
    <w:p w14:paraId="6B748C8E" w14:textId="77777777" w:rsidR="00F71CC6" w:rsidRDefault="00AB307F" w:rsidP="00F71CC6">
      <w:pPr>
        <w:pStyle w:val="Brdtext"/>
        <w:spacing w:before="230"/>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CEB594D" w14:textId="77777777" w:rsidTr="00F71CC6">
        <w:tc>
          <w:tcPr>
            <w:tcW w:w="2500" w:type="pct"/>
            <w:shd w:val="clear" w:color="auto" w:fill="auto"/>
            <w:tcMar>
              <w:left w:w="0" w:type="dxa"/>
            </w:tcMar>
          </w:tcPr>
          <w:p w14:paraId="71412330" w14:textId="77777777" w:rsidR="00F71CC6" w:rsidRDefault="00AB307F" w:rsidP="00F71CC6">
            <w:pPr>
              <w:pStyle w:val="Brdtextmedindrag"/>
            </w:pPr>
            <w:r w:rsidRPr="0018361E">
              <w:t xml:space="preserve">Regeringen eller den myndighet som regeringen bestämmer får meddela föreskrifter om skyldighet att betala </w:t>
            </w:r>
            <w:r w:rsidRPr="00232A53">
              <w:rPr>
                <w:i/>
                <w:iCs/>
              </w:rPr>
              <w:t>avgift</w:t>
            </w:r>
            <w:r w:rsidRPr="0018361E">
              <w:t xml:space="preserve"> för</w:t>
            </w:r>
          </w:p>
        </w:tc>
        <w:tc>
          <w:tcPr>
            <w:tcW w:w="2500" w:type="pct"/>
            <w:shd w:val="clear" w:color="auto" w:fill="auto"/>
            <w:tcMar>
              <w:right w:w="0" w:type="dxa"/>
            </w:tcMar>
          </w:tcPr>
          <w:p w14:paraId="6AEFCF29" w14:textId="77777777" w:rsidR="00F71CC6" w:rsidRDefault="00AB307F" w:rsidP="00F71CC6">
            <w:pPr>
              <w:pStyle w:val="Brdtextmedindrag"/>
            </w:pPr>
            <w:r w:rsidRPr="0045742A">
              <w:t xml:space="preserve">Regeringen eller den myndighet som regeringen bestämmer får meddela föreskrifter om skyldighet att betala </w:t>
            </w:r>
            <w:r w:rsidRPr="000B5C3E">
              <w:rPr>
                <w:i/>
                <w:iCs/>
              </w:rPr>
              <w:t>avgifter</w:t>
            </w:r>
            <w:r w:rsidRPr="0045742A">
              <w:t xml:space="preserve"> för </w:t>
            </w:r>
            <w:r w:rsidRPr="0045742A">
              <w:rPr>
                <w:i/>
              </w:rPr>
              <w:t>offentlig kontroll och annan offentlig verk</w:t>
            </w:r>
            <w:r>
              <w:rPr>
                <w:i/>
              </w:rPr>
              <w:softHyphen/>
            </w:r>
            <w:r w:rsidRPr="0045742A">
              <w:rPr>
                <w:i/>
              </w:rPr>
              <w:t>samhet</w:t>
            </w:r>
            <w:r>
              <w:t>.</w:t>
            </w:r>
          </w:p>
        </w:tc>
      </w:tr>
      <w:tr w:rsidR="00F71CC6" w14:paraId="5F3FE939" w14:textId="77777777" w:rsidTr="00F71CC6">
        <w:tblPrEx>
          <w:tblLook w:val="0600" w:firstRow="0" w:lastRow="0" w:firstColumn="0" w:lastColumn="0" w:noHBand="1" w:noVBand="1"/>
        </w:tblPrEx>
        <w:tc>
          <w:tcPr>
            <w:tcW w:w="2500" w:type="pct"/>
            <w:shd w:val="clear" w:color="auto" w:fill="auto"/>
            <w:tcMar>
              <w:left w:w="0" w:type="dxa"/>
            </w:tcMar>
          </w:tcPr>
          <w:p w14:paraId="3BCD86C3" w14:textId="77777777" w:rsidR="00F71CC6" w:rsidRDefault="00AB307F" w:rsidP="00F71CC6">
            <w:pPr>
              <w:pStyle w:val="Brdtextmedindrag"/>
            </w:pPr>
            <w:r w:rsidRPr="0045742A">
              <w:rPr>
                <w:i/>
              </w:rPr>
              <w:t>1. offentlig kontroll enligt denna lag, de föreskrifter som har meddelats med stöd av lagen eller de EG-bestämmelser som komplet</w:t>
            </w:r>
            <w:r w:rsidRPr="0045742A">
              <w:rPr>
                <w:i/>
              </w:rPr>
              <w:softHyphen/>
              <w:t>teras av lagen,</w:t>
            </w:r>
          </w:p>
        </w:tc>
        <w:tc>
          <w:tcPr>
            <w:tcW w:w="2500" w:type="pct"/>
            <w:shd w:val="clear" w:color="auto" w:fill="auto"/>
            <w:tcMar>
              <w:right w:w="0" w:type="dxa"/>
            </w:tcMar>
          </w:tcPr>
          <w:p w14:paraId="56B7AB9F" w14:textId="77777777" w:rsidR="00F71CC6" w:rsidRDefault="00F71CC6" w:rsidP="00F71CC6">
            <w:pPr>
              <w:pStyle w:val="Brdtextmedindrag"/>
            </w:pPr>
          </w:p>
        </w:tc>
      </w:tr>
      <w:tr w:rsidR="00F71CC6" w14:paraId="51123810" w14:textId="77777777" w:rsidTr="00F71CC6">
        <w:tblPrEx>
          <w:tblLook w:val="0600" w:firstRow="0" w:lastRow="0" w:firstColumn="0" w:lastColumn="0" w:noHBand="1" w:noVBand="1"/>
        </w:tblPrEx>
        <w:tc>
          <w:tcPr>
            <w:tcW w:w="2500" w:type="pct"/>
            <w:shd w:val="clear" w:color="auto" w:fill="auto"/>
            <w:tcMar>
              <w:left w:w="0" w:type="dxa"/>
            </w:tcMar>
          </w:tcPr>
          <w:p w14:paraId="31E31037" w14:textId="77777777" w:rsidR="00F71CC6" w:rsidRDefault="00AB307F" w:rsidP="00F71CC6">
            <w:pPr>
              <w:pStyle w:val="Brdtextmedindrag"/>
            </w:pPr>
            <w:r w:rsidRPr="0045742A">
              <w:rPr>
                <w:i/>
              </w:rPr>
              <w:t>2. prövning eller registrering enligt denna lag, de föreskrifter som har meddelats med stöd av lagen eller de EG-bestämmelser som kompletteras av lagen</w:t>
            </w:r>
            <w:r>
              <w:t>.</w:t>
            </w:r>
          </w:p>
        </w:tc>
        <w:tc>
          <w:tcPr>
            <w:tcW w:w="2500" w:type="pct"/>
            <w:shd w:val="clear" w:color="auto" w:fill="auto"/>
            <w:tcMar>
              <w:right w:w="0" w:type="dxa"/>
            </w:tcMar>
          </w:tcPr>
          <w:p w14:paraId="6EF1E605" w14:textId="77777777" w:rsidR="00F71CC6" w:rsidRDefault="00F71CC6" w:rsidP="00F71CC6">
            <w:pPr>
              <w:pStyle w:val="Brdtextmedindrag"/>
            </w:pPr>
          </w:p>
        </w:tc>
      </w:tr>
      <w:tr w:rsidR="00F71CC6" w14:paraId="58D0B211" w14:textId="77777777" w:rsidTr="00F71CC6">
        <w:tblPrEx>
          <w:tblLook w:val="0600" w:firstRow="0" w:lastRow="0" w:firstColumn="0" w:lastColumn="0" w:noHBand="1" w:noVBand="1"/>
        </w:tblPrEx>
        <w:tc>
          <w:tcPr>
            <w:tcW w:w="2500" w:type="pct"/>
            <w:shd w:val="clear" w:color="auto" w:fill="auto"/>
            <w:tcMar>
              <w:left w:w="0" w:type="dxa"/>
            </w:tcMar>
          </w:tcPr>
          <w:p w14:paraId="42FDAD88" w14:textId="77777777" w:rsidR="00F71CC6" w:rsidRDefault="00AB307F" w:rsidP="00F71CC6">
            <w:pPr>
              <w:pStyle w:val="Brdtextmedindrag"/>
            </w:pPr>
            <w:r w:rsidRPr="0045742A">
              <w:t>Bemyndigandet enligt första stycket innefattar rätt att meddela föreskrifter om skyldighet</w:t>
            </w:r>
            <w:r>
              <w:t xml:space="preserve"> </w:t>
            </w:r>
            <w:r w:rsidRPr="0045742A">
              <w:t xml:space="preserve">för kommunerna att ta ut </w:t>
            </w:r>
            <w:r w:rsidRPr="00232A53">
              <w:rPr>
                <w:i/>
                <w:iCs/>
              </w:rPr>
              <w:t>sådan avgift</w:t>
            </w:r>
            <w:r>
              <w:t>.</w:t>
            </w:r>
          </w:p>
        </w:tc>
        <w:tc>
          <w:tcPr>
            <w:tcW w:w="2500" w:type="pct"/>
            <w:shd w:val="clear" w:color="auto" w:fill="auto"/>
            <w:tcMar>
              <w:right w:w="0" w:type="dxa"/>
            </w:tcMar>
          </w:tcPr>
          <w:p w14:paraId="18F70D94" w14:textId="77777777" w:rsidR="00F71CC6" w:rsidRDefault="00AB307F" w:rsidP="00F71CC6">
            <w:pPr>
              <w:pStyle w:val="Brdtextmedindrag"/>
            </w:pPr>
            <w:r w:rsidRPr="0045742A">
              <w:t xml:space="preserve">Bemyndigandet enligt första stycket innefattar rätt att meddela föreskrifter om skyldighet för kommunerna att ta ut </w:t>
            </w:r>
            <w:r w:rsidRPr="000B5C3E">
              <w:rPr>
                <w:i/>
                <w:iCs/>
              </w:rPr>
              <w:t>sådana</w:t>
            </w:r>
            <w:r w:rsidRPr="0045742A">
              <w:t xml:space="preserve"> </w:t>
            </w:r>
            <w:r w:rsidRPr="000B5C3E">
              <w:rPr>
                <w:i/>
                <w:iCs/>
              </w:rPr>
              <w:t>avgifter</w:t>
            </w:r>
            <w:r>
              <w:t>.</w:t>
            </w:r>
          </w:p>
        </w:tc>
      </w:tr>
      <w:tr w:rsidR="00F71CC6" w14:paraId="2CA64F4B" w14:textId="77777777" w:rsidTr="00F71CC6">
        <w:tblPrEx>
          <w:tblLook w:val="0600" w:firstRow="0" w:lastRow="0" w:firstColumn="0" w:lastColumn="0" w:noHBand="1" w:noVBand="1"/>
        </w:tblPrEx>
        <w:tc>
          <w:tcPr>
            <w:tcW w:w="2500" w:type="pct"/>
            <w:shd w:val="clear" w:color="auto" w:fill="auto"/>
            <w:tcMar>
              <w:left w:w="0" w:type="dxa"/>
            </w:tcMar>
          </w:tcPr>
          <w:p w14:paraId="594C2512" w14:textId="77777777" w:rsidR="00F71CC6" w:rsidRDefault="00AB307F" w:rsidP="00F71CC6">
            <w:pPr>
              <w:pStyle w:val="Brdtextmedindrag"/>
            </w:pPr>
            <w:r w:rsidRPr="0045742A">
              <w:t xml:space="preserve">Regeringen eller den myndighet som regeringen bestämmer får meddela föreskrifter om </w:t>
            </w:r>
            <w:r w:rsidRPr="00FB7D32">
              <w:rPr>
                <w:iCs/>
              </w:rPr>
              <w:t>beräk</w:t>
            </w:r>
            <w:r>
              <w:rPr>
                <w:iCs/>
              </w:rPr>
              <w:softHyphen/>
            </w:r>
            <w:r w:rsidRPr="00FB7D32">
              <w:rPr>
                <w:iCs/>
              </w:rPr>
              <w:t>ningen av de</w:t>
            </w:r>
            <w:r w:rsidRPr="000336B2">
              <w:rPr>
                <w:i/>
              </w:rPr>
              <w:t xml:space="preserve"> </w:t>
            </w:r>
            <w:r w:rsidRPr="00E544E7">
              <w:rPr>
                <w:iCs/>
              </w:rPr>
              <w:t>avgifter som tas ut av</w:t>
            </w:r>
            <w:r w:rsidRPr="000336B2">
              <w:rPr>
                <w:i/>
              </w:rPr>
              <w:t xml:space="preserve"> statliga myndigheter och av kontrollorgan</w:t>
            </w:r>
            <w:r>
              <w:rPr>
                <w:i/>
              </w:rPr>
              <w:t>.</w:t>
            </w:r>
          </w:p>
        </w:tc>
        <w:tc>
          <w:tcPr>
            <w:tcW w:w="2500" w:type="pct"/>
            <w:shd w:val="clear" w:color="auto" w:fill="auto"/>
            <w:tcMar>
              <w:right w:w="0" w:type="dxa"/>
            </w:tcMar>
          </w:tcPr>
          <w:p w14:paraId="5936F6C8" w14:textId="77777777" w:rsidR="00F71CC6" w:rsidRDefault="00AB307F" w:rsidP="00F71CC6">
            <w:pPr>
              <w:pStyle w:val="Brdtextmedindrag"/>
            </w:pPr>
            <w:r w:rsidRPr="000336B2">
              <w:t xml:space="preserve">Regeringen eller den myndighet som regeringen bestämmer får meddela föreskrifter om </w:t>
            </w:r>
            <w:r w:rsidRPr="00FB7D32">
              <w:rPr>
                <w:iCs/>
              </w:rPr>
              <w:t>beräk</w:t>
            </w:r>
            <w:r>
              <w:rPr>
                <w:iCs/>
              </w:rPr>
              <w:softHyphen/>
            </w:r>
            <w:r w:rsidRPr="00FB7D32">
              <w:rPr>
                <w:iCs/>
              </w:rPr>
              <w:t>ningen av de</w:t>
            </w:r>
            <w:r>
              <w:rPr>
                <w:i/>
              </w:rPr>
              <w:t xml:space="preserve"> </w:t>
            </w:r>
            <w:r w:rsidRPr="00E544E7">
              <w:rPr>
                <w:iCs/>
              </w:rPr>
              <w:t>avgifter som tas ut av</w:t>
            </w:r>
            <w:r w:rsidRPr="000336B2">
              <w:rPr>
                <w:i/>
              </w:rPr>
              <w:t xml:space="preserve"> en statlig myndighet</w:t>
            </w:r>
            <w:r>
              <w:rPr>
                <w:i/>
              </w:rPr>
              <w:t>,</w:t>
            </w:r>
            <w:r w:rsidRPr="000336B2">
              <w:rPr>
                <w:i/>
              </w:rPr>
              <w:t xml:space="preserve"> ett organ med delegerade uppgifter eller en fysisk person som har delegerats vissa uppgifter</w:t>
            </w:r>
            <w:r>
              <w:t>.</w:t>
            </w:r>
          </w:p>
        </w:tc>
      </w:tr>
    </w:tbl>
    <w:p w14:paraId="033CB4A9" w14:textId="77777777" w:rsidR="00F71CC6" w:rsidRDefault="00F71CC6" w:rsidP="00F71CC6">
      <w:pPr>
        <w:pStyle w:val="Brdtext"/>
        <w:spacing w:before="230"/>
        <w:jc w:val="center"/>
        <w:rPr>
          <w:b/>
        </w:rPr>
      </w:pPr>
    </w:p>
    <w:p w14:paraId="4AEB64A7" w14:textId="77777777" w:rsidR="00F71CC6" w:rsidRDefault="00AB307F" w:rsidP="00F71CC6">
      <w:pPr>
        <w:pStyle w:val="Brdtext"/>
        <w:spacing w:before="230"/>
        <w:jc w:val="center"/>
      </w:pPr>
      <w:r>
        <w:t>29 §</w:t>
      </w:r>
      <w:r>
        <w:rPr>
          <w:rStyle w:val="Fotnotsreferens"/>
        </w:rPr>
        <w:footnoteReference w:id="139"/>
      </w:r>
    </w:p>
    <w:p w14:paraId="4381296C" w14:textId="77777777" w:rsidR="00F71CC6" w:rsidRDefault="00AB307F" w:rsidP="00F71CC6">
      <w:pPr>
        <w:pStyle w:val="Brdtextmedindrag"/>
      </w:pPr>
      <w:bookmarkStart w:id="735" w:name="_Hlk41165313"/>
      <w:r>
        <w:t>Till böter döms den som, om gärningen inte ska leda till ansvar enligt 28 a §, med uppsåt eller av oaktsamhet</w:t>
      </w:r>
    </w:p>
    <w:p w14:paraId="4D1EDB0B" w14:textId="77777777" w:rsidR="00F71CC6" w:rsidRDefault="00AB307F" w:rsidP="00F71CC6">
      <w:pPr>
        <w:pStyle w:val="Brdtextmedindrag"/>
      </w:pPr>
      <w:r>
        <w:t>1. bryter mot en föreskrift eller ett beslut som har meddelats med stöd av 5 § tredje stycket, 6, 7, 8 eller 9 §,</w:t>
      </w:r>
    </w:p>
    <w:p w14:paraId="33C6016D" w14:textId="77777777" w:rsidR="00F71CC6" w:rsidRDefault="00AB307F" w:rsidP="00F71CC6">
      <w:pPr>
        <w:pStyle w:val="Brdtextmedindrag"/>
      </w:pPr>
      <w:r>
        <w:t>2. bryter mot 10 § första stycket, eller</w:t>
      </w:r>
    </w:p>
    <w:bookmarkEnd w:id="735"/>
    <w:p w14:paraId="4E317090" w14:textId="77777777" w:rsidR="00F71CC6" w:rsidRDefault="00AB307F" w:rsidP="00F71CC6">
      <w:pPr>
        <w:pStyle w:val="Brdtextmedindrag"/>
      </w:pPr>
      <w:r>
        <w:t>3. inte fullgör sina skyldigheter enligt 20 § första stycket 1.</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847EE5C" w14:textId="77777777" w:rsidTr="00F71CC6">
        <w:tc>
          <w:tcPr>
            <w:tcW w:w="2500" w:type="pct"/>
            <w:shd w:val="clear" w:color="auto" w:fill="auto"/>
            <w:tcMar>
              <w:left w:w="0" w:type="dxa"/>
            </w:tcMar>
          </w:tcPr>
          <w:p w14:paraId="59B82678" w14:textId="77777777" w:rsidR="00F71CC6" w:rsidRDefault="00AB307F" w:rsidP="00F71CC6">
            <w:pPr>
              <w:pStyle w:val="Brdtextmedindrag"/>
            </w:pPr>
            <w:r>
              <w:t xml:space="preserve">Till böter döms även den som med uppsåt eller av oaktsamhet bryter mot skyldigheter, villkor eller förbud som finns i de EU-bestämmelser som </w:t>
            </w:r>
            <w:r w:rsidRPr="009208A5">
              <w:rPr>
                <w:i/>
                <w:iCs/>
              </w:rPr>
              <w:t>kompletteras av</w:t>
            </w:r>
            <w:r>
              <w:t xml:space="preserve"> lagen. Detta gäller dock inte om överträdelsen avser bestämmelser </w:t>
            </w:r>
            <w:r w:rsidRPr="00425E1C">
              <w:t>om myndighetsutövning</w:t>
            </w:r>
            <w:r>
              <w:t>.</w:t>
            </w:r>
          </w:p>
        </w:tc>
        <w:tc>
          <w:tcPr>
            <w:tcW w:w="2500" w:type="pct"/>
            <w:shd w:val="clear" w:color="auto" w:fill="auto"/>
            <w:tcMar>
              <w:right w:w="0" w:type="dxa"/>
            </w:tcMar>
          </w:tcPr>
          <w:p w14:paraId="08A8A17D" w14:textId="77777777" w:rsidR="00F71CC6" w:rsidRDefault="00AB307F" w:rsidP="00F71CC6">
            <w:pPr>
              <w:pStyle w:val="Brdtextmedindrag"/>
            </w:pPr>
            <w:bookmarkStart w:id="736" w:name="_Hlk41165406"/>
            <w:r>
              <w:t xml:space="preserve">Till böter döms även den som med uppsåt eller av oaktsamhet bryter mot skyldigheter, villkor eller förbud som finns i de EU-bestämmelser som lagen </w:t>
            </w:r>
            <w:r w:rsidRPr="009208A5">
              <w:rPr>
                <w:i/>
                <w:iCs/>
              </w:rPr>
              <w:t>komplet</w:t>
            </w:r>
            <w:r>
              <w:rPr>
                <w:i/>
                <w:iCs/>
              </w:rPr>
              <w:softHyphen/>
            </w:r>
            <w:r w:rsidRPr="009208A5">
              <w:rPr>
                <w:i/>
                <w:iCs/>
              </w:rPr>
              <w:t>terar</w:t>
            </w:r>
            <w:r>
              <w:t xml:space="preserve">. Detta gäller dock inte om överträdelsen avser bestämmelser </w:t>
            </w:r>
            <w:r w:rsidRPr="00425E1C">
              <w:t>om myndighetsutövning</w:t>
            </w:r>
            <w:r w:rsidRPr="00E673BA">
              <w:rPr>
                <w:i/>
                <w:iCs/>
              </w:rPr>
              <w:t xml:space="preserve"> eller andra bestämmelser </w:t>
            </w:r>
            <w:r w:rsidRPr="009208A5">
              <w:rPr>
                <w:i/>
                <w:iCs/>
              </w:rPr>
              <w:t>i</w:t>
            </w:r>
            <w:r w:rsidRPr="00E673BA">
              <w:rPr>
                <w:i/>
              </w:rPr>
              <w:t xml:space="preserve"> </w:t>
            </w:r>
            <w:r w:rsidRPr="00F32432">
              <w:rPr>
                <w:i/>
              </w:rPr>
              <w:t>förordning (EU) 2017/625</w:t>
            </w:r>
            <w:r>
              <w:t>.</w:t>
            </w:r>
            <w:bookmarkEnd w:id="736"/>
          </w:p>
        </w:tc>
      </w:tr>
    </w:tbl>
    <w:p w14:paraId="0A9010DF" w14:textId="77777777" w:rsidR="00F71CC6" w:rsidRDefault="00AB307F" w:rsidP="00F71CC6">
      <w:pPr>
        <w:pStyle w:val="Brdtextmedindrag"/>
      </w:pPr>
      <w:r w:rsidRPr="00DB7AD5">
        <w:t>I ringa fall ska det inte dömas till ansvar.</w:t>
      </w:r>
    </w:p>
    <w:p w14:paraId="53E3FF7F" w14:textId="77777777" w:rsidR="00F71CC6" w:rsidRDefault="00AB307F" w:rsidP="00F71CC6">
      <w:pPr>
        <w:pStyle w:val="Brdtext"/>
        <w:spacing w:before="230"/>
        <w:jc w:val="center"/>
      </w:pPr>
      <w:r>
        <w:t>32 §</w:t>
      </w:r>
      <w:r>
        <w:rPr>
          <w:rStyle w:val="Fotnotsreferens"/>
        </w:rPr>
        <w:footnoteReference w:id="140"/>
      </w:r>
    </w:p>
    <w:p w14:paraId="6CCD85B9" w14:textId="77777777" w:rsidR="00F71CC6" w:rsidRDefault="00AB307F" w:rsidP="00F71CC6">
      <w:pPr>
        <w:pStyle w:val="Brdtextmedindrag"/>
      </w:pPr>
      <w:r>
        <w:t>Livsmedelsverkets beslut i ett enskilt fall får överklagas till allmän förvaltningsdomstol om det har meddelats</w:t>
      </w:r>
    </w:p>
    <w:p w14:paraId="238FFB33" w14:textId="77777777" w:rsidR="00F71CC6" w:rsidRDefault="00AB307F" w:rsidP="00F71CC6">
      <w:pPr>
        <w:pStyle w:val="Brdtextmedindrag"/>
      </w:pPr>
      <w:r>
        <w:t>1. enligt denna lag,</w:t>
      </w:r>
    </w:p>
    <w:p w14:paraId="65A4AA11" w14:textId="77777777" w:rsidR="00F71CC6" w:rsidRPr="006371F5" w:rsidRDefault="00AB307F" w:rsidP="00F71CC6">
      <w:pPr>
        <w:pStyle w:val="Brdtextmedindrag"/>
      </w:pPr>
      <w:r>
        <w:t>2. enligt de föreskrifter som har meddelats med stöd av lagen, eller</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5324597" w14:textId="77777777" w:rsidTr="00F71CC6">
        <w:tc>
          <w:tcPr>
            <w:tcW w:w="2500" w:type="pct"/>
            <w:shd w:val="clear" w:color="auto" w:fill="auto"/>
            <w:tcMar>
              <w:left w:w="0" w:type="dxa"/>
            </w:tcMar>
          </w:tcPr>
          <w:p w14:paraId="791D4682" w14:textId="77777777" w:rsidR="00F71CC6" w:rsidRDefault="00AB307F" w:rsidP="00F71CC6">
            <w:pPr>
              <w:pStyle w:val="Brdtextmedindrag"/>
            </w:pPr>
            <w:r w:rsidRPr="000336B2">
              <w:t>3.</w:t>
            </w:r>
            <w:r>
              <w:t> </w:t>
            </w:r>
            <w:r w:rsidRPr="000336B2">
              <w:t xml:space="preserve">enligt de </w:t>
            </w:r>
            <w:r w:rsidRPr="000336B2">
              <w:rPr>
                <w:i/>
              </w:rPr>
              <w:t xml:space="preserve">EG-bestämmelser </w:t>
            </w:r>
            <w:r w:rsidRPr="000336B2">
              <w:t xml:space="preserve">som </w:t>
            </w:r>
            <w:r w:rsidRPr="00601C91">
              <w:rPr>
                <w:i/>
              </w:rPr>
              <w:t>kompletteras av</w:t>
            </w:r>
            <w:r w:rsidRPr="000336B2">
              <w:t xml:space="preserve"> lagen</w:t>
            </w:r>
            <w:r>
              <w:t>.</w:t>
            </w:r>
          </w:p>
        </w:tc>
        <w:tc>
          <w:tcPr>
            <w:tcW w:w="2500" w:type="pct"/>
            <w:shd w:val="clear" w:color="auto" w:fill="auto"/>
            <w:tcMar>
              <w:right w:w="0" w:type="dxa"/>
            </w:tcMar>
          </w:tcPr>
          <w:p w14:paraId="7326DE7D" w14:textId="77777777" w:rsidR="00F71CC6" w:rsidRDefault="00AB307F" w:rsidP="00F71CC6">
            <w:pPr>
              <w:pStyle w:val="Brdtextmedindrag"/>
            </w:pPr>
            <w:r w:rsidRPr="000336B2">
              <w:t>3.</w:t>
            </w:r>
            <w:r>
              <w:t> </w:t>
            </w:r>
            <w:r w:rsidRPr="000336B2">
              <w:t xml:space="preserve">enligt de </w:t>
            </w:r>
            <w:r w:rsidRPr="000336B2">
              <w:rPr>
                <w:i/>
              </w:rPr>
              <w:t>EU-bestämmelser</w:t>
            </w:r>
            <w:r w:rsidRPr="000336B2">
              <w:t xml:space="preserve"> som lagen</w:t>
            </w:r>
            <w:r>
              <w:t xml:space="preserve"> </w:t>
            </w:r>
            <w:r w:rsidRPr="00601C91">
              <w:rPr>
                <w:i/>
              </w:rPr>
              <w:t>kompletterar</w:t>
            </w:r>
            <w:r>
              <w:t>.</w:t>
            </w:r>
          </w:p>
        </w:tc>
      </w:tr>
      <w:tr w:rsidR="00F71CC6" w14:paraId="299C09B9" w14:textId="77777777" w:rsidTr="00F71CC6">
        <w:tblPrEx>
          <w:tblLook w:val="0600" w:firstRow="0" w:lastRow="0" w:firstColumn="0" w:lastColumn="0" w:noHBand="1" w:noVBand="1"/>
        </w:tblPrEx>
        <w:tc>
          <w:tcPr>
            <w:tcW w:w="2500" w:type="pct"/>
            <w:shd w:val="clear" w:color="auto" w:fill="auto"/>
            <w:tcMar>
              <w:left w:w="0" w:type="dxa"/>
            </w:tcMar>
          </w:tcPr>
          <w:p w14:paraId="64A48626" w14:textId="77777777" w:rsidR="00F71CC6" w:rsidRDefault="00AB307F" w:rsidP="00F71CC6">
            <w:pPr>
              <w:pStyle w:val="Brdtextmedindrag"/>
            </w:pPr>
            <w:r w:rsidRPr="000336B2">
              <w:t xml:space="preserve">Detsamma gäller beslut som har meddelats av någon annan statlig förvaltningsmyndighet </w:t>
            </w:r>
            <w:r w:rsidRPr="000336B2">
              <w:rPr>
                <w:i/>
              </w:rPr>
              <w:t>eller</w:t>
            </w:r>
            <w:r w:rsidRPr="000336B2">
              <w:t xml:space="preserve"> av en officiell veterinär som förordnats enligt lagen (2009:1254) om officiella veterinärer</w:t>
            </w:r>
            <w:r>
              <w:t>.</w:t>
            </w:r>
          </w:p>
        </w:tc>
        <w:tc>
          <w:tcPr>
            <w:tcW w:w="2500" w:type="pct"/>
            <w:shd w:val="clear" w:color="auto" w:fill="auto"/>
            <w:tcMar>
              <w:right w:w="0" w:type="dxa"/>
            </w:tcMar>
          </w:tcPr>
          <w:p w14:paraId="16BB46E9" w14:textId="77777777" w:rsidR="00F71CC6" w:rsidRDefault="00AB307F" w:rsidP="00F71CC6">
            <w:pPr>
              <w:pStyle w:val="Brdtextmedindrag"/>
            </w:pPr>
            <w:r w:rsidRPr="000206F5">
              <w:t>Detsamma gäller beslut som har meddelats av någon annan statlig förvaltningsmyndighet, av en offi</w:t>
            </w:r>
            <w:r>
              <w:softHyphen/>
            </w:r>
            <w:r w:rsidRPr="000206F5">
              <w:t xml:space="preserve">ciell veterinär som förordnats enligt lagen (2009:1254) om officiella veterinärer, </w:t>
            </w:r>
            <w:r w:rsidRPr="000206F5">
              <w:rPr>
                <w:i/>
              </w:rPr>
              <w:t>av ett organ med delegerade uppgifter eller av en fysisk person som har delegerats vissa uppgifter</w:t>
            </w:r>
            <w:r>
              <w:t>.</w:t>
            </w:r>
          </w:p>
        </w:tc>
      </w:tr>
      <w:tr w:rsidR="00F71CC6" w14:paraId="17B4A9B8" w14:textId="77777777" w:rsidTr="00F71CC6">
        <w:tblPrEx>
          <w:tblLook w:val="0600" w:firstRow="0" w:lastRow="0" w:firstColumn="0" w:lastColumn="0" w:noHBand="1" w:noVBand="1"/>
        </w:tblPrEx>
        <w:tc>
          <w:tcPr>
            <w:tcW w:w="2500" w:type="pct"/>
            <w:shd w:val="clear" w:color="auto" w:fill="auto"/>
            <w:tcMar>
              <w:left w:w="0" w:type="dxa"/>
            </w:tcMar>
          </w:tcPr>
          <w:p w14:paraId="622DD712" w14:textId="77777777" w:rsidR="00F71CC6" w:rsidRDefault="00AB307F" w:rsidP="00F71CC6">
            <w:pPr>
              <w:pStyle w:val="Brdtextmedindrag"/>
            </w:pPr>
            <w:r w:rsidRPr="000206F5">
              <w:rPr>
                <w:i/>
              </w:rPr>
              <w:t>Livsmedelsverket ska föra det allmännas talan hos allmän förvaltningsdomstol, om det över</w:t>
            </w:r>
            <w:r>
              <w:rPr>
                <w:i/>
              </w:rPr>
              <w:softHyphen/>
            </w:r>
            <w:r w:rsidRPr="000206F5">
              <w:rPr>
                <w:i/>
              </w:rPr>
              <w:t>klagade beslutet har meddelats av en officiell veterinär</w:t>
            </w:r>
            <w:r>
              <w:t>.</w:t>
            </w:r>
          </w:p>
        </w:tc>
        <w:tc>
          <w:tcPr>
            <w:tcW w:w="2500" w:type="pct"/>
            <w:shd w:val="clear" w:color="auto" w:fill="auto"/>
            <w:tcMar>
              <w:right w:w="0" w:type="dxa"/>
            </w:tcMar>
          </w:tcPr>
          <w:p w14:paraId="13A0B7B7" w14:textId="77777777" w:rsidR="00F71CC6" w:rsidRDefault="00F71CC6" w:rsidP="00F71CC6">
            <w:pPr>
              <w:pStyle w:val="Brdtextmedindrag"/>
            </w:pPr>
          </w:p>
        </w:tc>
      </w:tr>
    </w:tbl>
    <w:p w14:paraId="08DFC134" w14:textId="77777777" w:rsidR="00F71CC6" w:rsidRPr="00C57856" w:rsidRDefault="00AB307F" w:rsidP="00F71CC6">
      <w:pPr>
        <w:pStyle w:val="Brdtextmedindrag"/>
      </w:pPr>
      <w:r w:rsidRPr="000206F5">
        <w:t>Prövningstillstånd krävs vid överklagande till kammarrätten.</w:t>
      </w:r>
    </w:p>
    <w:p w14:paraId="0B0394B4" w14:textId="77777777" w:rsidR="00F71CC6" w:rsidRPr="00C57856" w:rsidRDefault="00AB307F" w:rsidP="00F71CC6">
      <w:pPr>
        <w:pStyle w:val="Brdtextmedindrag"/>
      </w:pPr>
      <w:r w:rsidRPr="000206F5">
        <w:t xml:space="preserve">Andra beslut av Livsmedelsverket eller någon annan statlig förvaltningsmyndighet får överklagas </w:t>
      </w:r>
      <w:r>
        <w:t>till</w:t>
      </w:r>
      <w:r w:rsidRPr="000206F5">
        <w:t xml:space="preserve"> regeringen. För att konsu</w:t>
      </w:r>
      <w:r>
        <w:softHyphen/>
      </w:r>
      <w:r w:rsidRPr="000206F5">
        <w:t>menternas intresse ska kunna tillvaratas inom livsmedelsområdet får ett sådant beslut överklagas av en organisation som är att anse som central arbetstagarorganisation enligt lagen (1976:580) om medbestämmande i arbetslivet eller en motsvarande sammanslutning på arbetsgivarsidan</w:t>
      </w:r>
      <w:r>
        <w: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E9E189A" w14:textId="77777777" w:rsidTr="00F71CC6">
        <w:tc>
          <w:tcPr>
            <w:tcW w:w="2500" w:type="pct"/>
            <w:shd w:val="clear" w:color="auto" w:fill="auto"/>
            <w:tcMar>
              <w:left w:w="0" w:type="dxa"/>
            </w:tcMar>
          </w:tcPr>
          <w:p w14:paraId="236C6255" w14:textId="77777777" w:rsidR="00F71CC6" w:rsidRDefault="00F71CC6" w:rsidP="00F71CC6">
            <w:pPr>
              <w:pStyle w:val="Brdtextmedindrag"/>
            </w:pPr>
          </w:p>
        </w:tc>
        <w:tc>
          <w:tcPr>
            <w:tcW w:w="2500" w:type="pct"/>
            <w:shd w:val="clear" w:color="auto" w:fill="auto"/>
            <w:tcMar>
              <w:right w:w="0" w:type="dxa"/>
            </w:tcMar>
          </w:tcPr>
          <w:p w14:paraId="10051F6A" w14:textId="77777777" w:rsidR="00F71CC6" w:rsidRDefault="00AB307F" w:rsidP="00F71CC6">
            <w:pPr>
              <w:pStyle w:val="Brdtext"/>
              <w:rPr>
                <w:i/>
              </w:rPr>
            </w:pPr>
            <w:r>
              <w:rPr>
                <w:i/>
              </w:rPr>
              <w:t xml:space="preserve">32 a </w:t>
            </w:r>
            <w:r w:rsidRPr="00574282">
              <w:rPr>
                <w:i/>
              </w:rPr>
              <w:t>§</w:t>
            </w:r>
          </w:p>
          <w:p w14:paraId="2F92D264" w14:textId="77777777" w:rsidR="00F71CC6" w:rsidRPr="00574282" w:rsidRDefault="00AB307F" w:rsidP="00F71CC6">
            <w:pPr>
              <w:pStyle w:val="Brdtextmedindrag"/>
              <w:rPr>
                <w:i/>
              </w:rPr>
            </w:pPr>
            <w:r w:rsidRPr="000206F5">
              <w:rPr>
                <w:i/>
              </w:rPr>
              <w:t xml:space="preserve">Livsmedelsverket ska föra det allmännas talan </w:t>
            </w:r>
            <w:r>
              <w:rPr>
                <w:i/>
              </w:rPr>
              <w:t xml:space="preserve">i </w:t>
            </w:r>
            <w:r w:rsidRPr="000206F5">
              <w:rPr>
                <w:i/>
              </w:rPr>
              <w:t>allmän förvalt</w:t>
            </w:r>
            <w:r>
              <w:rPr>
                <w:i/>
              </w:rPr>
              <w:softHyphen/>
            </w:r>
            <w:r w:rsidRPr="000206F5">
              <w:rPr>
                <w:i/>
              </w:rPr>
              <w:t>ningsdomstol, om det överklagade beslutet har meddelats av en officiell veterinär</w:t>
            </w:r>
            <w:r>
              <w:t>.</w:t>
            </w:r>
          </w:p>
        </w:tc>
      </w:tr>
      <w:tr w:rsidR="00F71CC6" w14:paraId="02BACFF8" w14:textId="77777777" w:rsidTr="00F71CC6">
        <w:tblPrEx>
          <w:tblLook w:val="0600" w:firstRow="0" w:lastRow="0" w:firstColumn="0" w:lastColumn="0" w:noHBand="1" w:noVBand="1"/>
        </w:tblPrEx>
        <w:tc>
          <w:tcPr>
            <w:tcW w:w="2500" w:type="pct"/>
            <w:shd w:val="clear" w:color="auto" w:fill="auto"/>
            <w:tcMar>
              <w:left w:w="0" w:type="dxa"/>
            </w:tcMar>
          </w:tcPr>
          <w:p w14:paraId="0222905C" w14:textId="77777777" w:rsidR="00F71CC6" w:rsidRDefault="00F71CC6" w:rsidP="00F71CC6">
            <w:pPr>
              <w:pStyle w:val="Brdtextmedindrag"/>
            </w:pPr>
          </w:p>
        </w:tc>
        <w:tc>
          <w:tcPr>
            <w:tcW w:w="2500" w:type="pct"/>
            <w:shd w:val="clear" w:color="auto" w:fill="auto"/>
            <w:tcMar>
              <w:right w:w="0" w:type="dxa"/>
            </w:tcMar>
          </w:tcPr>
          <w:p w14:paraId="0308C6AF" w14:textId="77777777" w:rsidR="00F71CC6" w:rsidRDefault="00AB307F" w:rsidP="00F71CC6">
            <w:pPr>
              <w:pStyle w:val="Brdtextmedindrag"/>
            </w:pPr>
            <w:r w:rsidRPr="000206F5">
              <w:rPr>
                <w:i/>
              </w:rPr>
              <w:t>Den myndighet som har dele</w:t>
            </w:r>
            <w:r>
              <w:rPr>
                <w:i/>
              </w:rPr>
              <w:softHyphen/>
            </w:r>
            <w:r w:rsidRPr="000206F5">
              <w:rPr>
                <w:i/>
              </w:rPr>
              <w:t>gerat uppgiften att utöva offentlig kontroll eller annan offentlig verksamhet till ett organ eller till en fysisk person ska föra det all</w:t>
            </w:r>
            <w:r>
              <w:rPr>
                <w:i/>
              </w:rPr>
              <w:softHyphen/>
            </w:r>
            <w:r w:rsidRPr="000206F5">
              <w:rPr>
                <w:i/>
              </w:rPr>
              <w:t xml:space="preserve">männas talan </w:t>
            </w:r>
            <w:r>
              <w:rPr>
                <w:i/>
              </w:rPr>
              <w:t>i</w:t>
            </w:r>
            <w:r w:rsidRPr="000206F5">
              <w:rPr>
                <w:i/>
              </w:rPr>
              <w:t xml:space="preserve"> allmän förvalt</w:t>
            </w:r>
            <w:r>
              <w:rPr>
                <w:i/>
              </w:rPr>
              <w:softHyphen/>
            </w:r>
            <w:r w:rsidRPr="000206F5">
              <w:rPr>
                <w:i/>
              </w:rPr>
              <w:t>ningsdomstol, om det överklagade beslutet har meddelats av ett sådant organ eller en sådan fysisk person</w:t>
            </w:r>
            <w:r>
              <w:rPr>
                <w:i/>
              </w:rPr>
              <w:t>.</w:t>
            </w:r>
          </w:p>
        </w:tc>
      </w:tr>
      <w:tr w:rsidR="00F71CC6" w14:paraId="561AF9A1" w14:textId="77777777" w:rsidTr="00F71CC6">
        <w:tblPrEx>
          <w:tblLook w:val="0600" w:firstRow="0" w:lastRow="0" w:firstColumn="0" w:lastColumn="0" w:noHBand="1" w:noVBand="1"/>
        </w:tblPrEx>
        <w:tc>
          <w:tcPr>
            <w:tcW w:w="2500" w:type="pct"/>
            <w:shd w:val="clear" w:color="auto" w:fill="auto"/>
            <w:tcMar>
              <w:left w:w="0" w:type="dxa"/>
            </w:tcMar>
          </w:tcPr>
          <w:p w14:paraId="53C8FD88" w14:textId="77777777" w:rsidR="00F71CC6" w:rsidRDefault="00F71CC6" w:rsidP="00F71CC6">
            <w:pPr>
              <w:pStyle w:val="Brdtextmedindrag"/>
            </w:pPr>
          </w:p>
        </w:tc>
        <w:tc>
          <w:tcPr>
            <w:tcW w:w="2500" w:type="pct"/>
            <w:shd w:val="clear" w:color="auto" w:fill="auto"/>
            <w:tcMar>
              <w:right w:w="0" w:type="dxa"/>
            </w:tcMar>
          </w:tcPr>
          <w:p w14:paraId="60B33592" w14:textId="77777777" w:rsidR="00F71CC6" w:rsidRDefault="00AB307F" w:rsidP="00F71CC6">
            <w:pPr>
              <w:pStyle w:val="Brdtextmedindrag"/>
            </w:pPr>
            <w:r>
              <w:rPr>
                <w:i/>
              </w:rPr>
              <w:t>L</w:t>
            </w:r>
            <w:r w:rsidRPr="000206F5">
              <w:rPr>
                <w:i/>
              </w:rPr>
              <w:t>agen (1986:1142) om över</w:t>
            </w:r>
            <w:r>
              <w:rPr>
                <w:i/>
              </w:rPr>
              <w:softHyphen/>
            </w:r>
            <w:r w:rsidRPr="000206F5">
              <w:rPr>
                <w:i/>
              </w:rPr>
              <w:t>klagande av beslut av enskilda organ med offentliga förvaltnings</w:t>
            </w:r>
            <w:r>
              <w:rPr>
                <w:i/>
              </w:rPr>
              <w:softHyphen/>
            </w:r>
            <w:r w:rsidRPr="000206F5">
              <w:rPr>
                <w:i/>
              </w:rPr>
              <w:t>uppgifter ska gälla även för överklagande av beslut som har meddelats av en fysisk person</w:t>
            </w:r>
            <w:r>
              <w:t>.</w:t>
            </w:r>
          </w:p>
        </w:tc>
      </w:tr>
    </w:tbl>
    <w:p w14:paraId="63E77C4A" w14:textId="77777777" w:rsidR="00F71CC6" w:rsidRPr="00811E52" w:rsidRDefault="00AB307F" w:rsidP="00F71CC6">
      <w:pPr>
        <w:pStyle w:val="Slutstreck"/>
      </w:pPr>
      <w:r w:rsidRPr="00811E52">
        <w:t>                      </w:t>
      </w:r>
    </w:p>
    <w:p w14:paraId="429804D0" w14:textId="77777777" w:rsidR="00F71CC6" w:rsidRDefault="00AB307F" w:rsidP="00F71CC6">
      <w:pPr>
        <w:pStyle w:val="Brdtextmedindrag"/>
      </w:pPr>
      <w:r w:rsidRPr="004927C3">
        <w:t>Denna lag träder i kraft den 1 mars 2021.</w:t>
      </w:r>
    </w:p>
    <w:p w14:paraId="5CFD88E9" w14:textId="77777777" w:rsidR="00F71CC6" w:rsidRPr="00830602" w:rsidRDefault="00F71CC6" w:rsidP="00F71CC6">
      <w:pPr>
        <w:pStyle w:val="Brdtextmedindrag"/>
      </w:pPr>
    </w:p>
    <w:p w14:paraId="057A3B53" w14:textId="77777777" w:rsidR="00F71CC6" w:rsidRDefault="00F71CC6" w:rsidP="00F71CC6">
      <w:pPr>
        <w:pStyle w:val="Brdtextmedindrag"/>
        <w:sectPr w:rsidR="00F71CC6" w:rsidSect="00F71CC6">
          <w:headerReference w:type="even" r:id="rId159"/>
          <w:headerReference w:type="default" r:id="rId160"/>
          <w:footerReference w:type="even" r:id="rId161"/>
          <w:footerReference w:type="default" r:id="rId162"/>
          <w:footerReference w:type="first" r:id="rId163"/>
          <w:footnotePr>
            <w:numRestart w:val="eachSect"/>
          </w:footnotePr>
          <w:pgSz w:w="9356" w:h="13721" w:code="9"/>
          <w:pgMar w:top="794" w:right="2438" w:bottom="1191" w:left="1021" w:header="0" w:footer="709" w:gutter="0"/>
          <w:cols w:space="708"/>
          <w:docGrid w:linePitch="360"/>
        </w:sectPr>
      </w:pPr>
    </w:p>
    <w:p w14:paraId="3D42891D" w14:textId="77777777" w:rsidR="00F71CC6" w:rsidRDefault="00AB307F" w:rsidP="00F71CC6">
      <w:pPr>
        <w:pStyle w:val="Rubrik2utannumrering"/>
      </w:pPr>
      <w:bookmarkStart w:id="737" w:name="_Toc44537148"/>
      <w:r>
        <w:t>Förslag till lag om ändring i lagen (2006:805) om foder och animaliska biprodukter</w:t>
      </w:r>
      <w:bookmarkEnd w:id="737"/>
    </w:p>
    <w:p w14:paraId="3C92EC96" w14:textId="77777777" w:rsidR="00F71CC6" w:rsidRPr="000551FA" w:rsidRDefault="00AB307F" w:rsidP="00F71CC6">
      <w:pPr>
        <w:pStyle w:val="Brdtext"/>
      </w:pPr>
      <w:r w:rsidRPr="000551FA">
        <w:t>Härigenom föreskrivs i fråga om lagen (2006:805) om foder och animaliska biprodukter</w:t>
      </w:r>
    </w:p>
    <w:p w14:paraId="6B8B022B" w14:textId="77777777" w:rsidR="00F71CC6" w:rsidRPr="000551FA" w:rsidRDefault="00AB307F" w:rsidP="00F71CC6">
      <w:pPr>
        <w:pStyle w:val="Brdtextmedindrag"/>
      </w:pPr>
      <w:r w:rsidRPr="000551FA">
        <w:rPr>
          <w:i/>
          <w:iCs/>
        </w:rPr>
        <w:t>dels</w:t>
      </w:r>
      <w:r w:rsidRPr="000551FA">
        <w:t xml:space="preserve"> att rubriken närmast före 13 § ska utgå,</w:t>
      </w:r>
    </w:p>
    <w:p w14:paraId="4EDF16FE" w14:textId="77777777" w:rsidR="00F71CC6" w:rsidRPr="000551FA" w:rsidRDefault="00AB307F" w:rsidP="00F71CC6">
      <w:pPr>
        <w:pStyle w:val="Brdtextmedindrag"/>
      </w:pPr>
      <w:r w:rsidRPr="000551FA">
        <w:rPr>
          <w:i/>
          <w:iCs/>
        </w:rPr>
        <w:t>dels</w:t>
      </w:r>
      <w:r w:rsidRPr="000551FA">
        <w:t xml:space="preserve"> att 2, 12, 16–20, 21</w:t>
      </w:r>
      <w:r>
        <w:t>–24</w:t>
      </w:r>
      <w:r w:rsidRPr="000551FA">
        <w:t>, 28</w:t>
      </w:r>
      <w:r>
        <w:t>, 29</w:t>
      </w:r>
      <w:r w:rsidRPr="000551FA">
        <w:t xml:space="preserve"> och 32 §§ och rubrikerna närmast före 12, 16, 20</w:t>
      </w:r>
      <w:r>
        <w:t>, 22</w:t>
      </w:r>
      <w:r w:rsidRPr="000551FA">
        <w:t xml:space="preserve"> och 2</w:t>
      </w:r>
      <w:r>
        <w:t>3</w:t>
      </w:r>
      <w:r w:rsidRPr="000551FA">
        <w:t xml:space="preserve"> §§ ska ha följande lydelse,</w:t>
      </w:r>
    </w:p>
    <w:p w14:paraId="5F81F35A" w14:textId="77777777" w:rsidR="00F71CC6" w:rsidRDefault="00AB307F" w:rsidP="00F71CC6">
      <w:pPr>
        <w:pStyle w:val="Brdtextmedindrag"/>
      </w:pPr>
      <w:r w:rsidRPr="000551FA">
        <w:rPr>
          <w:i/>
          <w:iCs/>
        </w:rPr>
        <w:t>dels</w:t>
      </w:r>
      <w:r w:rsidRPr="000551FA">
        <w:t xml:space="preserve"> att det ska införas s</w:t>
      </w:r>
      <w:r>
        <w:t>ju</w:t>
      </w:r>
      <w:r w:rsidRPr="000551FA">
        <w:t xml:space="preserve"> nya paragrafer, 12 a, </w:t>
      </w:r>
      <w:r>
        <w:t xml:space="preserve">12 b, </w:t>
      </w:r>
      <w:r w:rsidRPr="000551FA">
        <w:t>15, 20 a, 24 a, 24</w:t>
      </w:r>
      <w:r>
        <w:t> </w:t>
      </w:r>
      <w:r w:rsidRPr="000551FA">
        <w:t>b och 32</w:t>
      </w:r>
      <w:r>
        <w:t> </w:t>
      </w:r>
      <w:r w:rsidRPr="000551FA">
        <w:t xml:space="preserve">a §§, och närmast före 12 a, </w:t>
      </w:r>
      <w:r>
        <w:t xml:space="preserve">12 b, </w:t>
      </w:r>
      <w:r w:rsidRPr="000551FA">
        <w:t>15, 20 a, 24 a och 24 b §§ nya rubriker av följande lydelse</w:t>
      </w:r>
      <w:r>
        <w:t>.</w:t>
      </w:r>
    </w:p>
    <w:p w14:paraId="17619ED0"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0A24AABA" w14:textId="77777777" w:rsidTr="00F71CC6">
        <w:tc>
          <w:tcPr>
            <w:tcW w:w="2500" w:type="pct"/>
            <w:shd w:val="clear" w:color="auto" w:fill="auto"/>
            <w:tcMar>
              <w:left w:w="0" w:type="dxa"/>
            </w:tcMar>
          </w:tcPr>
          <w:p w14:paraId="1716403F"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4BAB6A95" w14:textId="77777777" w:rsidR="00F71CC6" w:rsidRPr="000E6F0B" w:rsidRDefault="00AB307F" w:rsidP="00F71CC6">
            <w:pPr>
              <w:pStyle w:val="Brdtext"/>
              <w:rPr>
                <w:i/>
              </w:rPr>
            </w:pPr>
            <w:r w:rsidRPr="000E6F0B">
              <w:rPr>
                <w:i/>
              </w:rPr>
              <w:t>Föreslagen lydelse</w:t>
            </w:r>
          </w:p>
        </w:tc>
      </w:tr>
    </w:tbl>
    <w:p w14:paraId="3BB657D2" w14:textId="77777777" w:rsidR="00F71CC6" w:rsidRDefault="00AB307F" w:rsidP="00F71CC6">
      <w:pPr>
        <w:pStyle w:val="Brdtext"/>
        <w:spacing w:before="230"/>
        <w:jc w:val="center"/>
      </w:pPr>
      <w:r>
        <w:t>2 §</w:t>
      </w:r>
      <w:r>
        <w:rPr>
          <w:rStyle w:val="Fotnotsreferens"/>
        </w:rPr>
        <w:footnoteReference w:id="141"/>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926B238" w14:textId="77777777" w:rsidTr="00F71CC6">
        <w:tc>
          <w:tcPr>
            <w:tcW w:w="2500" w:type="pct"/>
            <w:shd w:val="clear" w:color="auto" w:fill="auto"/>
            <w:tcMar>
              <w:left w:w="0" w:type="dxa"/>
            </w:tcMar>
          </w:tcPr>
          <w:p w14:paraId="5D53DA3F" w14:textId="77777777" w:rsidR="00F71CC6" w:rsidRDefault="00AB307F" w:rsidP="00F71CC6">
            <w:pPr>
              <w:pStyle w:val="Brdtextmedindrag"/>
            </w:pPr>
            <w:r w:rsidRPr="00080F19">
              <w:t xml:space="preserve">Uttrycken foder och utsläppande på marknaden av foder </w:t>
            </w:r>
            <w:r w:rsidRPr="00080F19">
              <w:rPr>
                <w:i/>
              </w:rPr>
              <w:t>har</w:t>
            </w:r>
            <w:r w:rsidRPr="00080F19">
              <w:t xml:space="preserve"> </w:t>
            </w:r>
            <w:r w:rsidRPr="00080F19">
              <w:rPr>
                <w:i/>
              </w:rPr>
              <w:t>i denna lag</w:t>
            </w:r>
            <w:r w:rsidRPr="00080F19">
              <w:t xml:space="preserve"> samma </w:t>
            </w:r>
            <w:r w:rsidRPr="006222FB">
              <w:rPr>
                <w:i/>
                <w:iCs/>
              </w:rPr>
              <w:t>betydelse</w:t>
            </w:r>
            <w:r w:rsidRPr="00080F19">
              <w:t xml:space="preserve"> som i Europaparlamentets och rådets förordning (EG) nr 178/2002 av den 28 januari 2002 om allmänna principer och krav för livsmedels</w:t>
            </w:r>
            <w:r>
              <w:softHyphen/>
            </w:r>
            <w:r w:rsidRPr="00080F19">
              <w:t>lagstiftning, om inrättande av Europeiska myndigheten för livsmedelssäkerhet och om för-faranden i frågor som gäller livs</w:t>
            </w:r>
            <w:r w:rsidRPr="00080F19">
              <w:softHyphen/>
              <w:t>medelssäkerhet</w:t>
            </w:r>
            <w:r>
              <w:t>.</w:t>
            </w:r>
          </w:p>
        </w:tc>
        <w:tc>
          <w:tcPr>
            <w:tcW w:w="2500" w:type="pct"/>
            <w:shd w:val="clear" w:color="auto" w:fill="auto"/>
            <w:tcMar>
              <w:right w:w="0" w:type="dxa"/>
            </w:tcMar>
          </w:tcPr>
          <w:p w14:paraId="74E87D3F" w14:textId="77777777" w:rsidR="00F71CC6" w:rsidRPr="00080F19" w:rsidRDefault="00AB307F" w:rsidP="00F71CC6">
            <w:pPr>
              <w:pStyle w:val="Brdtextmedindrag"/>
              <w:rPr>
                <w:i/>
              </w:rPr>
            </w:pPr>
            <w:r w:rsidRPr="00080F19">
              <w:rPr>
                <w:i/>
              </w:rPr>
              <w:t xml:space="preserve">I denna lag betyder </w:t>
            </w:r>
          </w:p>
          <w:p w14:paraId="1619DC57" w14:textId="77777777" w:rsidR="00F71CC6" w:rsidRDefault="00AB307F" w:rsidP="00F71CC6">
            <w:pPr>
              <w:pStyle w:val="Brdtextmedindrag"/>
            </w:pPr>
            <w:r w:rsidRPr="00080F19">
              <w:rPr>
                <w:i/>
              </w:rPr>
              <w:t>1.</w:t>
            </w:r>
            <w:r>
              <w:t> </w:t>
            </w:r>
            <w:r w:rsidRPr="00080F19">
              <w:rPr>
                <w:i/>
              </w:rPr>
              <w:t>uttrycken</w:t>
            </w:r>
            <w:r>
              <w:t xml:space="preserve"> foder och utsläp</w:t>
            </w:r>
            <w:r>
              <w:softHyphen/>
              <w:t>pande på mark</w:t>
            </w:r>
            <w:r>
              <w:softHyphen/>
              <w:t xml:space="preserve">naden av foder samma </w:t>
            </w:r>
            <w:r w:rsidRPr="00080F19">
              <w:rPr>
                <w:i/>
              </w:rPr>
              <w:t>sak</w:t>
            </w:r>
            <w:r>
              <w:t xml:space="preserve"> som i Europa</w:t>
            </w:r>
            <w:r>
              <w:softHyphen/>
              <w:t>parlamentets och rådets förordning (EG) nr 178/2002 av den 28 januari 2002 om allmänna principer och krav för livsmedelslagstiftning, om inrät</w:t>
            </w:r>
            <w:r>
              <w:softHyphen/>
              <w:t>tande av Europeiska myndig</w:t>
            </w:r>
            <w:r>
              <w:softHyphen/>
              <w:t>heten för livsmedelssäkerhet och om för</w:t>
            </w:r>
            <w:r>
              <w:softHyphen/>
              <w:t>faran</w:t>
            </w:r>
            <w:r>
              <w:softHyphen/>
              <w:t>den i frågor som gäller livsmedelssäkerhet,</w:t>
            </w:r>
          </w:p>
        </w:tc>
      </w:tr>
      <w:tr w:rsidR="00F71CC6" w14:paraId="52B429BF" w14:textId="77777777" w:rsidTr="00F71CC6">
        <w:tblPrEx>
          <w:tblLook w:val="0600" w:firstRow="0" w:lastRow="0" w:firstColumn="0" w:lastColumn="0" w:noHBand="1" w:noVBand="1"/>
        </w:tblPrEx>
        <w:tc>
          <w:tcPr>
            <w:tcW w:w="2500" w:type="pct"/>
            <w:shd w:val="clear" w:color="auto" w:fill="auto"/>
            <w:tcMar>
              <w:left w:w="0" w:type="dxa"/>
            </w:tcMar>
          </w:tcPr>
          <w:p w14:paraId="5C900C86" w14:textId="77777777" w:rsidR="00F71CC6" w:rsidRDefault="00AB307F" w:rsidP="00F71CC6">
            <w:pPr>
              <w:pStyle w:val="Brdtextmedindrag"/>
            </w:pPr>
            <w:r w:rsidRPr="00032B69">
              <w:t xml:space="preserve">Uttrycket primärproduktion av foder </w:t>
            </w:r>
            <w:r w:rsidRPr="00032B69">
              <w:rPr>
                <w:i/>
              </w:rPr>
              <w:t>har i lagen</w:t>
            </w:r>
            <w:r w:rsidRPr="00032B69">
              <w:t xml:space="preserve"> samma </w:t>
            </w:r>
            <w:r w:rsidRPr="00032B69">
              <w:rPr>
                <w:i/>
              </w:rPr>
              <w:t>betydelse</w:t>
            </w:r>
            <w:r w:rsidRPr="00032B69">
              <w:t xml:space="preserve"> som i Europaparlamentets och rådets förordning (EG) nr 183/2005 av den 12 januari 2005 om fastställande av krav för foder</w:t>
            </w:r>
            <w:r>
              <w:softHyphen/>
            </w:r>
            <w:r w:rsidRPr="00032B69">
              <w:t>hygien</w:t>
            </w:r>
            <w:r>
              <w:t>.</w:t>
            </w:r>
          </w:p>
        </w:tc>
        <w:tc>
          <w:tcPr>
            <w:tcW w:w="2500" w:type="pct"/>
            <w:shd w:val="clear" w:color="auto" w:fill="auto"/>
            <w:tcMar>
              <w:right w:w="0" w:type="dxa"/>
            </w:tcMar>
          </w:tcPr>
          <w:p w14:paraId="1D3D4607" w14:textId="77777777" w:rsidR="00F71CC6" w:rsidRDefault="00AB307F" w:rsidP="00F71CC6">
            <w:pPr>
              <w:pStyle w:val="Brdtextmedindrag"/>
            </w:pPr>
            <w:r w:rsidRPr="00032B69">
              <w:rPr>
                <w:i/>
              </w:rPr>
              <w:t>2</w:t>
            </w:r>
            <w:r w:rsidRPr="00032B69">
              <w:t>.</w:t>
            </w:r>
            <w:r>
              <w:t> </w:t>
            </w:r>
            <w:r w:rsidRPr="00032B69">
              <w:t xml:space="preserve">uttrycket primärproduktion av foder samma </w:t>
            </w:r>
            <w:r w:rsidRPr="00032B69">
              <w:rPr>
                <w:i/>
              </w:rPr>
              <w:t>sak</w:t>
            </w:r>
            <w:r w:rsidRPr="00032B69">
              <w:t xml:space="preserve"> som i Europa</w:t>
            </w:r>
            <w:r>
              <w:softHyphen/>
            </w:r>
            <w:r w:rsidRPr="00032B69">
              <w:t>parlamentets och rådets förordning (EG) nr 183/2005 av den 12 januari 2005 om fastställande av krav för foderhygien</w:t>
            </w:r>
            <w:r>
              <w:t>,</w:t>
            </w:r>
          </w:p>
        </w:tc>
      </w:tr>
      <w:tr w:rsidR="00F71CC6" w14:paraId="25C72E24" w14:textId="77777777" w:rsidTr="00F71CC6">
        <w:tblPrEx>
          <w:tblLook w:val="0600" w:firstRow="0" w:lastRow="0" w:firstColumn="0" w:lastColumn="0" w:noHBand="1" w:noVBand="1"/>
        </w:tblPrEx>
        <w:tc>
          <w:tcPr>
            <w:tcW w:w="2500" w:type="pct"/>
            <w:shd w:val="clear" w:color="auto" w:fill="auto"/>
            <w:tcMar>
              <w:left w:w="0" w:type="dxa"/>
            </w:tcMar>
          </w:tcPr>
          <w:p w14:paraId="64B26EDC" w14:textId="77777777" w:rsidR="00F71CC6" w:rsidRDefault="00AB307F" w:rsidP="00F71CC6">
            <w:pPr>
              <w:pStyle w:val="Brdtextmedindrag"/>
            </w:pPr>
            <w:r w:rsidRPr="00032B69">
              <w:t>Uttrycken animaliska bipro</w:t>
            </w:r>
            <w:r>
              <w:softHyphen/>
            </w:r>
            <w:r w:rsidRPr="00032B69">
              <w:t xml:space="preserve">dukter och därav framställda produkter samt utsläppande på marknaden av dessa produkter </w:t>
            </w:r>
            <w:r w:rsidRPr="00032B69">
              <w:rPr>
                <w:i/>
              </w:rPr>
              <w:t>har i lagen</w:t>
            </w:r>
            <w:r w:rsidRPr="00032B69">
              <w:t xml:space="preserve"> samma </w:t>
            </w:r>
            <w:r w:rsidRPr="00032B69">
              <w:rPr>
                <w:i/>
              </w:rPr>
              <w:t>betydelse</w:t>
            </w:r>
            <w:r w:rsidRPr="00032B69">
              <w:t xml:space="preserve"> som i Europaparlamentets och rådets förordning (EG) nr 1069/2009 av den 21 oktober 2009 om hälso</w:t>
            </w:r>
            <w:r>
              <w:softHyphen/>
            </w:r>
            <w:r w:rsidRPr="00032B69">
              <w:t>bestämmelser för anima</w:t>
            </w:r>
            <w:r w:rsidRPr="00032B69">
              <w:softHyphen/>
              <w:t>liska biprodukter och därav framställda produkter som inte är avsedda att användas som livsmedel och om upphävande av förordning (EG) nr 1774/2002 (förordning om ani</w:t>
            </w:r>
            <w:r>
              <w:softHyphen/>
            </w:r>
            <w:r w:rsidRPr="00032B69">
              <w:t>maliska biprodukter).</w:t>
            </w:r>
          </w:p>
        </w:tc>
        <w:tc>
          <w:tcPr>
            <w:tcW w:w="2500" w:type="pct"/>
            <w:shd w:val="clear" w:color="auto" w:fill="auto"/>
            <w:tcMar>
              <w:right w:w="0" w:type="dxa"/>
            </w:tcMar>
          </w:tcPr>
          <w:p w14:paraId="2C53CC09" w14:textId="7DC5F8E1" w:rsidR="00F71CC6" w:rsidRDefault="00AB307F" w:rsidP="00F71CC6">
            <w:pPr>
              <w:pStyle w:val="Brdtextmedindrag"/>
            </w:pPr>
            <w:r w:rsidRPr="00032B69">
              <w:rPr>
                <w:i/>
              </w:rPr>
              <w:t>3.</w:t>
            </w:r>
            <w:r>
              <w:t> </w:t>
            </w:r>
            <w:r w:rsidRPr="00032B69">
              <w:t>uttrycken animaliska bipro</w:t>
            </w:r>
            <w:r>
              <w:softHyphen/>
            </w:r>
            <w:r w:rsidRPr="00032B69">
              <w:t xml:space="preserve">dukter och därav framställda produkter samt utsläppande på marknaden av dessa produkter samma </w:t>
            </w:r>
            <w:r w:rsidRPr="00032B69">
              <w:rPr>
                <w:i/>
              </w:rPr>
              <w:t>sak</w:t>
            </w:r>
            <w:r w:rsidRPr="00032B69">
              <w:t xml:space="preserve"> som i Europa</w:t>
            </w:r>
            <w:r>
              <w:softHyphen/>
            </w:r>
            <w:r w:rsidRPr="00032B69">
              <w:t>parlamentets och rådets förordning (EG) nr 1069/2009 av den 21</w:t>
            </w:r>
            <w:r>
              <w:t> </w:t>
            </w:r>
            <w:r w:rsidRPr="00032B69">
              <w:t>oktober 2009 om hälsobestäm</w:t>
            </w:r>
            <w:r>
              <w:softHyphen/>
            </w:r>
            <w:r w:rsidRPr="00032B69">
              <w:t>melser för animaliska biprodukter och därav framställda produkter som inte är avsedda att användas som livsmedel och om upphävande av förordning (EG) nr 1774/2002 (förordning om animaliska bipro</w:t>
            </w:r>
            <w:r>
              <w:softHyphen/>
            </w:r>
            <w:r w:rsidRPr="00032B69">
              <w:t>dukter)</w:t>
            </w:r>
            <w:r w:rsidRPr="00F96AE6">
              <w:rPr>
                <w:i/>
                <w:iCs/>
              </w:rPr>
              <w:t>,</w:t>
            </w:r>
            <w:r w:rsidRPr="00032B69">
              <w:t xml:space="preserve"> </w:t>
            </w:r>
            <w:r w:rsidRPr="00F96AE6">
              <w:rPr>
                <w:i/>
                <w:iCs/>
              </w:rPr>
              <w:t>och</w:t>
            </w:r>
          </w:p>
        </w:tc>
      </w:tr>
      <w:tr w:rsidR="00F71CC6" w14:paraId="2A723E05" w14:textId="77777777" w:rsidTr="00F71CC6">
        <w:tblPrEx>
          <w:tblLook w:val="0600" w:firstRow="0" w:lastRow="0" w:firstColumn="0" w:lastColumn="0" w:noHBand="1" w:noVBand="1"/>
        </w:tblPrEx>
        <w:tc>
          <w:tcPr>
            <w:tcW w:w="2500" w:type="pct"/>
            <w:shd w:val="clear" w:color="auto" w:fill="auto"/>
            <w:tcMar>
              <w:left w:w="0" w:type="dxa"/>
            </w:tcMar>
          </w:tcPr>
          <w:p w14:paraId="6541EFBF" w14:textId="77777777" w:rsidR="00F71CC6" w:rsidRDefault="00F71CC6" w:rsidP="00F71CC6">
            <w:pPr>
              <w:pStyle w:val="Brdtextmedindrag"/>
            </w:pPr>
          </w:p>
        </w:tc>
        <w:tc>
          <w:tcPr>
            <w:tcW w:w="2500" w:type="pct"/>
            <w:shd w:val="clear" w:color="auto" w:fill="auto"/>
            <w:tcMar>
              <w:right w:w="0" w:type="dxa"/>
            </w:tcMar>
          </w:tcPr>
          <w:p w14:paraId="2D9755F8" w14:textId="77777777" w:rsidR="00F71CC6" w:rsidRPr="00A77426" w:rsidRDefault="00AB307F" w:rsidP="00F71CC6">
            <w:pPr>
              <w:pStyle w:val="Brdtextmedindrag"/>
              <w:rPr>
                <w:i/>
              </w:rPr>
            </w:pPr>
            <w:r w:rsidRPr="00A77426">
              <w:rPr>
                <w:i/>
              </w:rPr>
              <w:t>4.</w:t>
            </w:r>
            <w:r>
              <w:rPr>
                <w:i/>
              </w:rPr>
              <w:t xml:space="preserve"> följande </w:t>
            </w:r>
            <w:r w:rsidRPr="00A77426">
              <w:rPr>
                <w:i/>
              </w:rPr>
              <w:t>uttryck samma sak som i Europaparlamentets och rådets förord</w:t>
            </w:r>
            <w:r w:rsidRPr="00A77426">
              <w:rPr>
                <w:i/>
              </w:rPr>
              <w:softHyphen/>
              <w:t>ning (EU) 2017/625 av den 15 mars 2017 om offentlig kontroll och annan offentlig verksamhet för att säkerställa tillämpningen av livsmedels- och foderlagstift</w:t>
            </w:r>
            <w:r w:rsidRPr="00A77426">
              <w:rPr>
                <w:i/>
              </w:rPr>
              <w:softHyphen/>
              <w:t>ningen och av bestäm</w:t>
            </w:r>
            <w:r>
              <w:rPr>
                <w:i/>
              </w:rPr>
              <w:softHyphen/>
            </w:r>
            <w:r w:rsidRPr="00A77426">
              <w:rPr>
                <w:i/>
              </w:rPr>
              <w:t>melser om djurs hälsa och djur</w:t>
            </w:r>
            <w:r>
              <w:rPr>
                <w:i/>
              </w:rPr>
              <w:softHyphen/>
            </w:r>
            <w:r w:rsidRPr="00A77426">
              <w:rPr>
                <w:i/>
              </w:rPr>
              <w:t>skydd, växt</w:t>
            </w:r>
            <w:r w:rsidRPr="00A77426">
              <w:rPr>
                <w:i/>
              </w:rPr>
              <w:softHyphen/>
              <w:t>skydd och växtskydds</w:t>
            </w:r>
            <w:r>
              <w:rPr>
                <w:i/>
              </w:rPr>
              <w:softHyphen/>
            </w:r>
            <w:r w:rsidRPr="00A77426">
              <w:rPr>
                <w:i/>
              </w:rPr>
              <w:t>medel samt om ändring av Europapar</w:t>
            </w:r>
            <w:r w:rsidRPr="00A77426">
              <w:rPr>
                <w:i/>
              </w:rPr>
              <w:softHyphen/>
              <w:t>lamen</w:t>
            </w:r>
            <w:r w:rsidRPr="00A77426">
              <w:rPr>
                <w:i/>
              </w:rPr>
              <w:softHyphen/>
              <w:t>tets och rådets förord</w:t>
            </w:r>
            <w:r w:rsidRPr="00A77426">
              <w:rPr>
                <w:i/>
              </w:rPr>
              <w:softHyphen/>
              <w:t>ningar (EG) nr 999/2001, (EG) nr 396/2005, (EG) nr 1069/2009, (EG) nr 1107/2009, (EU) nr 1151/2012, (EU) nr 652/2014, (EU) 2016/429 och (EU) 2016/2031, rådets förord</w:t>
            </w:r>
            <w:r w:rsidRPr="00A77426">
              <w:rPr>
                <w:i/>
              </w:rPr>
              <w:softHyphen/>
              <w:t>ningar (EG) nr 1/2005 och (EG) nr 1099/2009 och rådets direktiv 98/58/EG, 1999/74/EG, 2007/43/EG, 2008/119/EG och 2008/120/EG och om upphä</w:t>
            </w:r>
            <w:r w:rsidRPr="00A77426">
              <w:rPr>
                <w:i/>
              </w:rPr>
              <w:softHyphen/>
              <w:t>vande av Europaparlamentets och rådets förordningar (EG) nr 854/2004 och (EG) nr 882/2004, rådets direktiv 89/608/EEG, 89/662/EEG, 90/425/EEG, 91/496/EEG, 96/23/EG, 96/93/EG och 97/78/EG samt rådets beslut 92/438/EEG (förordningen om offentlig kon</w:t>
            </w:r>
            <w:r>
              <w:rPr>
                <w:i/>
              </w:rPr>
              <w:softHyphen/>
            </w:r>
            <w:r w:rsidRPr="00A77426">
              <w:rPr>
                <w:i/>
              </w:rPr>
              <w:t>troll)</w:t>
            </w:r>
            <w:r>
              <w:rPr>
                <w:i/>
              </w:rPr>
              <w:t>:</w:t>
            </w:r>
            <w:r w:rsidRPr="00A77426">
              <w:rPr>
                <w:i/>
              </w:rPr>
              <w:t xml:space="preserve"> </w:t>
            </w:r>
          </w:p>
          <w:p w14:paraId="21C9CDEF" w14:textId="77777777" w:rsidR="00F71CC6" w:rsidRPr="00A77426" w:rsidRDefault="00AB307F" w:rsidP="00F71CC6">
            <w:pPr>
              <w:pStyle w:val="Brdtextmedindrag"/>
              <w:rPr>
                <w:i/>
              </w:rPr>
            </w:pPr>
            <w:r w:rsidRPr="00A77426">
              <w:rPr>
                <w:i/>
              </w:rPr>
              <w:t xml:space="preserve">– offentlig kontroll, </w:t>
            </w:r>
          </w:p>
          <w:p w14:paraId="55EDFE33" w14:textId="77777777" w:rsidR="00F71CC6" w:rsidRPr="00A77426" w:rsidRDefault="00AB307F" w:rsidP="00F71CC6">
            <w:pPr>
              <w:pStyle w:val="Brdtextmedindrag"/>
              <w:rPr>
                <w:i/>
              </w:rPr>
            </w:pPr>
            <w:r w:rsidRPr="00A77426">
              <w:rPr>
                <w:i/>
              </w:rPr>
              <w:t xml:space="preserve">– annan offentlig verksamhet, och </w:t>
            </w:r>
          </w:p>
          <w:p w14:paraId="263DC318" w14:textId="77777777" w:rsidR="00F71CC6" w:rsidRDefault="00AB307F" w:rsidP="00F71CC6">
            <w:pPr>
              <w:pStyle w:val="Brdtextmedindrag"/>
            </w:pPr>
            <w:r w:rsidRPr="00A77426">
              <w:rPr>
                <w:i/>
              </w:rPr>
              <w:t>– organ med delegerade upp</w:t>
            </w:r>
            <w:r>
              <w:rPr>
                <w:i/>
              </w:rPr>
              <w:softHyphen/>
            </w:r>
            <w:r w:rsidRPr="00A77426">
              <w:rPr>
                <w:i/>
              </w:rPr>
              <w:t>gifter.</w:t>
            </w:r>
          </w:p>
        </w:tc>
      </w:tr>
    </w:tbl>
    <w:p w14:paraId="7BC21889"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7DC367E" w14:textId="77777777" w:rsidTr="00F71CC6">
        <w:tc>
          <w:tcPr>
            <w:tcW w:w="2500" w:type="pct"/>
            <w:shd w:val="clear" w:color="auto" w:fill="auto"/>
            <w:tcMar>
              <w:left w:w="0" w:type="dxa"/>
            </w:tcMar>
          </w:tcPr>
          <w:p w14:paraId="60342DFD" w14:textId="77777777" w:rsidR="00F71CC6" w:rsidRDefault="00AB307F" w:rsidP="00F71CC6">
            <w:pPr>
              <w:pStyle w:val="Rubrik4utannumrering"/>
            </w:pPr>
            <w:r w:rsidRPr="0007081D">
              <w:rPr>
                <w:i/>
                <w:iCs/>
              </w:rPr>
              <w:t>Kontrollmyndigheternas offentliga</w:t>
            </w:r>
            <w:r w:rsidRPr="00A77426">
              <w:t xml:space="preserve"> </w:t>
            </w:r>
            <w:r w:rsidRPr="001D7B10">
              <w:rPr>
                <w:iCs/>
              </w:rPr>
              <w:t>kontroll</w:t>
            </w:r>
          </w:p>
        </w:tc>
        <w:tc>
          <w:tcPr>
            <w:tcW w:w="2500" w:type="pct"/>
            <w:shd w:val="clear" w:color="auto" w:fill="auto"/>
            <w:tcMar>
              <w:right w:w="0" w:type="dxa"/>
            </w:tcMar>
          </w:tcPr>
          <w:p w14:paraId="4CD5243E" w14:textId="77777777" w:rsidR="00F71CC6" w:rsidRDefault="00AB307F" w:rsidP="00F71CC6">
            <w:pPr>
              <w:pStyle w:val="Rubrik4utannumrering"/>
            </w:pPr>
            <w:r w:rsidRPr="0007081D">
              <w:rPr>
                <w:i/>
                <w:iCs/>
              </w:rPr>
              <w:t>Offentlig</w:t>
            </w:r>
            <w:r w:rsidRPr="00A77426">
              <w:t xml:space="preserve"> </w:t>
            </w:r>
            <w:r w:rsidRPr="001D7B10">
              <w:rPr>
                <w:iCs/>
              </w:rPr>
              <w:t>kontroll</w:t>
            </w:r>
            <w:r w:rsidRPr="00A77426">
              <w:t xml:space="preserve"> </w:t>
            </w:r>
            <w:r w:rsidRPr="0007081D">
              <w:rPr>
                <w:i/>
                <w:iCs/>
              </w:rPr>
              <w:t>och annan offentlig verksamhe</w:t>
            </w:r>
            <w:r w:rsidRPr="00A77426">
              <w:t>t</w:t>
            </w:r>
          </w:p>
        </w:tc>
      </w:tr>
    </w:tbl>
    <w:p w14:paraId="46233CB1" w14:textId="77777777" w:rsidR="00F71CC6" w:rsidRDefault="00AB307F" w:rsidP="00F71CC6">
      <w:pPr>
        <w:pStyle w:val="Brdtext"/>
        <w:spacing w:before="230"/>
        <w:jc w:val="center"/>
      </w:pPr>
      <w:r>
        <w:t>12 §</w:t>
      </w:r>
      <w:r>
        <w:rPr>
          <w:rStyle w:val="Fotnotsreferens"/>
        </w:rPr>
        <w:footnoteReference w:id="14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236B567" w14:textId="77777777" w:rsidTr="00F71CC6">
        <w:tc>
          <w:tcPr>
            <w:tcW w:w="2500" w:type="pct"/>
            <w:shd w:val="clear" w:color="auto" w:fill="auto"/>
            <w:tcMar>
              <w:left w:w="0" w:type="dxa"/>
            </w:tcMar>
          </w:tcPr>
          <w:p w14:paraId="50DC1FA0" w14:textId="77777777" w:rsidR="00F71CC6" w:rsidRDefault="00AB307F" w:rsidP="00F71CC6">
            <w:pPr>
              <w:pStyle w:val="Brdtextmedindrag"/>
            </w:pPr>
            <w:r w:rsidRPr="00A77426">
              <w:t xml:space="preserve">Offentlig kontroll </w:t>
            </w:r>
            <w:r w:rsidRPr="00A77426">
              <w:rPr>
                <w:i/>
              </w:rPr>
              <w:t>av efter</w:t>
            </w:r>
            <w:r>
              <w:rPr>
                <w:i/>
              </w:rPr>
              <w:softHyphen/>
            </w:r>
            <w:r w:rsidRPr="00A77426">
              <w:rPr>
                <w:i/>
              </w:rPr>
              <w:t>levnaden av denna lag, de föreskrifter eller beslut som har meddelats med stöd av lagen, de EU-bestämmelser som komplet</w:t>
            </w:r>
            <w:r>
              <w:rPr>
                <w:i/>
              </w:rPr>
              <w:softHyphen/>
            </w:r>
            <w:r w:rsidRPr="00A77426">
              <w:rPr>
                <w:i/>
              </w:rPr>
              <w:t>teras av lagen samt de beslut som har meddelats med stöd av EU-bestämmelserna</w:t>
            </w:r>
            <w:r w:rsidRPr="00A77426">
              <w:t xml:space="preserve"> utövas av Statens jordbruksverk, länsstyrelserna, andra statliga myndigheter och kommunerna </w:t>
            </w:r>
            <w:r w:rsidRPr="009B4BB0">
              <w:rPr>
                <w:i/>
              </w:rPr>
              <w:t xml:space="preserve">i enlighet med vad </w:t>
            </w:r>
            <w:r w:rsidRPr="009B4BB0">
              <w:rPr>
                <w:iCs/>
              </w:rPr>
              <w:t>regeringen</w:t>
            </w:r>
            <w:r w:rsidRPr="009B4BB0">
              <w:rPr>
                <w:i/>
              </w:rPr>
              <w:t xml:space="preserve"> bestämmer</w:t>
            </w:r>
            <w:r w:rsidRPr="009B4BB0">
              <w:t>.</w:t>
            </w:r>
          </w:p>
        </w:tc>
        <w:tc>
          <w:tcPr>
            <w:tcW w:w="2500" w:type="pct"/>
            <w:shd w:val="clear" w:color="auto" w:fill="auto"/>
            <w:tcMar>
              <w:right w:w="0" w:type="dxa"/>
            </w:tcMar>
          </w:tcPr>
          <w:p w14:paraId="27B62859" w14:textId="77777777" w:rsidR="00F71CC6" w:rsidRDefault="00AB307F" w:rsidP="00F71CC6">
            <w:pPr>
              <w:pStyle w:val="Brdtextmedindrag"/>
            </w:pPr>
            <w:r w:rsidRPr="00A77426">
              <w:t>Offentlig kontroll utövas av Statens jordbruksverk, länsstyrel</w:t>
            </w:r>
            <w:r>
              <w:softHyphen/>
            </w:r>
            <w:r w:rsidRPr="00A77426">
              <w:t>serna, andra statliga myndigheter och kommunerna</w:t>
            </w:r>
            <w:r>
              <w:t xml:space="preserve"> </w:t>
            </w:r>
            <w:r w:rsidRPr="009B4BB0">
              <w:rPr>
                <w:i/>
                <w:iCs/>
              </w:rPr>
              <w:t>(kontrollmyndig</w:t>
            </w:r>
            <w:r>
              <w:rPr>
                <w:i/>
                <w:iCs/>
              </w:rPr>
              <w:softHyphen/>
            </w:r>
            <w:r w:rsidRPr="009B4BB0">
              <w:rPr>
                <w:i/>
                <w:iCs/>
              </w:rPr>
              <w:t>heterna) enligt föreskrifter som</w:t>
            </w:r>
            <w:r>
              <w:rPr>
                <w:i/>
                <w:iCs/>
              </w:rPr>
              <w:t xml:space="preserve"> </w:t>
            </w:r>
            <w:r w:rsidRPr="006222FB">
              <w:t>regeringe</w:t>
            </w:r>
            <w:r>
              <w:t>n</w:t>
            </w:r>
            <w:r w:rsidRPr="009B4BB0">
              <w:rPr>
                <w:i/>
                <w:iCs/>
              </w:rPr>
              <w:t xml:space="preserve"> meddelar</w:t>
            </w:r>
            <w:r>
              <w:t>.</w:t>
            </w:r>
          </w:p>
        </w:tc>
      </w:tr>
      <w:tr w:rsidR="00F71CC6" w14:paraId="535D9CF5" w14:textId="77777777" w:rsidTr="00F71CC6">
        <w:tblPrEx>
          <w:tblLook w:val="0600" w:firstRow="0" w:lastRow="0" w:firstColumn="0" w:lastColumn="0" w:noHBand="1" w:noVBand="1"/>
        </w:tblPrEx>
        <w:tc>
          <w:tcPr>
            <w:tcW w:w="2500" w:type="pct"/>
            <w:shd w:val="clear" w:color="auto" w:fill="auto"/>
            <w:tcMar>
              <w:left w:w="0" w:type="dxa"/>
            </w:tcMar>
          </w:tcPr>
          <w:p w14:paraId="57D9E671" w14:textId="77777777" w:rsidR="00F71CC6" w:rsidRDefault="00F71CC6" w:rsidP="00F71CC6">
            <w:pPr>
              <w:pStyle w:val="Brdtextmedindrag"/>
            </w:pPr>
          </w:p>
        </w:tc>
        <w:tc>
          <w:tcPr>
            <w:tcW w:w="2500" w:type="pct"/>
            <w:shd w:val="clear" w:color="auto" w:fill="auto"/>
            <w:tcMar>
              <w:right w:w="0" w:type="dxa"/>
            </w:tcMar>
          </w:tcPr>
          <w:p w14:paraId="5D6A5577" w14:textId="77777777" w:rsidR="00F71CC6" w:rsidRDefault="00AB307F" w:rsidP="00F71CC6">
            <w:pPr>
              <w:pStyle w:val="Brdtextmedindrag"/>
            </w:pPr>
            <w:r>
              <w:rPr>
                <w:i/>
              </w:rPr>
              <w:t>Annan offentlig verksamhet utförs av k</w:t>
            </w:r>
            <w:r w:rsidRPr="005D37F6">
              <w:rPr>
                <w:i/>
              </w:rPr>
              <w:t>ontrollmyndigheterna</w:t>
            </w:r>
            <w:r>
              <w:rPr>
                <w:i/>
              </w:rPr>
              <w:t xml:space="preserve"> och andra statliga myndigheter</w:t>
            </w:r>
            <w:r w:rsidRPr="005D37F6">
              <w:rPr>
                <w:i/>
              </w:rPr>
              <w:t xml:space="preserve"> </w:t>
            </w:r>
            <w:bookmarkStart w:id="738" w:name="_Hlk41242808"/>
            <w:r w:rsidRPr="005D37F6">
              <w:rPr>
                <w:i/>
              </w:rPr>
              <w:t>enlig</w:t>
            </w:r>
            <w:r>
              <w:rPr>
                <w:i/>
              </w:rPr>
              <w:t>t</w:t>
            </w:r>
            <w:r w:rsidRPr="005D37F6">
              <w:rPr>
                <w:i/>
              </w:rPr>
              <w:t xml:space="preserve"> vad som </w:t>
            </w:r>
            <w:r>
              <w:rPr>
                <w:i/>
              </w:rPr>
              <w:t>anges i</w:t>
            </w:r>
            <w:r w:rsidRPr="005D37F6">
              <w:rPr>
                <w:i/>
              </w:rPr>
              <w:t xml:space="preserve"> denna lag</w:t>
            </w:r>
            <w:r>
              <w:rPr>
                <w:i/>
              </w:rPr>
              <w:t xml:space="preserve"> och i föreskrifter som regeringen meddelar</w:t>
            </w:r>
            <w:bookmarkEnd w:id="738"/>
            <w:r>
              <w:rPr>
                <w:i/>
              </w:rPr>
              <w:t>.</w:t>
            </w:r>
          </w:p>
        </w:tc>
      </w:tr>
    </w:tbl>
    <w:p w14:paraId="495B3DF7" w14:textId="77777777" w:rsidR="00F71CC6" w:rsidRDefault="00AB307F" w:rsidP="00F71CC6">
      <w:pPr>
        <w:pStyle w:val="Brdtextmedindrag"/>
      </w:pPr>
      <w:r w:rsidRPr="003859BD">
        <w:t>En kommuns uppgift ska fullgöras av den eller de kommunala nämnder som fullgör uppgifter inom miljö- och hälsoskyddsområdet</w:t>
      </w:r>
      <w:r>
        <w: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3FEDEDD" w14:textId="77777777" w:rsidTr="00F71CC6">
        <w:tc>
          <w:tcPr>
            <w:tcW w:w="2500" w:type="pct"/>
            <w:shd w:val="clear" w:color="auto" w:fill="auto"/>
            <w:tcMar>
              <w:left w:w="0" w:type="dxa"/>
            </w:tcMar>
          </w:tcPr>
          <w:p w14:paraId="4C651A33" w14:textId="77777777" w:rsidR="00F71CC6" w:rsidRDefault="00AB307F" w:rsidP="00F71CC6">
            <w:pPr>
              <w:pStyle w:val="Brdtextmedindrag"/>
            </w:pPr>
            <w:r w:rsidRPr="00D804B3">
              <w:rPr>
                <w:i/>
              </w:rPr>
              <w:t>Regeringen får meddela före</w:t>
            </w:r>
            <w:r>
              <w:rPr>
                <w:i/>
              </w:rPr>
              <w:softHyphen/>
            </w:r>
            <w:r w:rsidRPr="00D804B3">
              <w:rPr>
                <w:i/>
              </w:rPr>
              <w:t xml:space="preserve">skrifter om att </w:t>
            </w:r>
            <w:r w:rsidRPr="003859BD">
              <w:rPr>
                <w:i/>
              </w:rPr>
              <w:t>kontrolluppgifter</w:t>
            </w:r>
            <w:r w:rsidRPr="00D804B3">
              <w:rPr>
                <w:i/>
              </w:rPr>
              <w:t xml:space="preserve"> får överlämnas från en statlig myndig</w:t>
            </w:r>
            <w:r>
              <w:rPr>
                <w:i/>
              </w:rPr>
              <w:softHyphen/>
            </w:r>
            <w:r w:rsidRPr="00D804B3">
              <w:rPr>
                <w:i/>
              </w:rPr>
              <w:t>het till en annan statlig myndighet.</w:t>
            </w:r>
          </w:p>
        </w:tc>
        <w:tc>
          <w:tcPr>
            <w:tcW w:w="2500" w:type="pct"/>
            <w:shd w:val="clear" w:color="auto" w:fill="auto"/>
            <w:tcMar>
              <w:right w:w="0" w:type="dxa"/>
            </w:tcMar>
          </w:tcPr>
          <w:p w14:paraId="5DAAFED3" w14:textId="77777777" w:rsidR="00F71CC6" w:rsidRDefault="00F71CC6" w:rsidP="00F71CC6">
            <w:pPr>
              <w:pStyle w:val="Brdtextmedindrag"/>
            </w:pPr>
          </w:p>
        </w:tc>
      </w:tr>
    </w:tbl>
    <w:p w14:paraId="63B88193"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01DF4F8" w14:textId="77777777" w:rsidTr="00F71CC6">
        <w:tc>
          <w:tcPr>
            <w:tcW w:w="2500" w:type="pct"/>
            <w:shd w:val="clear" w:color="auto" w:fill="auto"/>
            <w:tcMar>
              <w:left w:w="0" w:type="dxa"/>
            </w:tcMar>
          </w:tcPr>
          <w:p w14:paraId="384FD492" w14:textId="77777777" w:rsidR="00F71CC6" w:rsidRDefault="00F71CC6" w:rsidP="00F71CC6">
            <w:pPr>
              <w:pStyle w:val="Brdtextmedindrag"/>
            </w:pPr>
          </w:p>
        </w:tc>
        <w:tc>
          <w:tcPr>
            <w:tcW w:w="2500" w:type="pct"/>
            <w:shd w:val="clear" w:color="auto" w:fill="auto"/>
            <w:tcMar>
              <w:right w:w="0" w:type="dxa"/>
            </w:tcMar>
          </w:tcPr>
          <w:p w14:paraId="699ABBA7" w14:textId="77777777" w:rsidR="00F71CC6" w:rsidRPr="00942A0F" w:rsidRDefault="00AB307F" w:rsidP="00F71CC6">
            <w:pPr>
              <w:pStyle w:val="Rubrik4utannumrering"/>
              <w:rPr>
                <w:i/>
                <w:iCs/>
              </w:rPr>
            </w:pPr>
            <w:r w:rsidRPr="00942A0F">
              <w:rPr>
                <w:i/>
                <w:iCs/>
              </w:rPr>
              <w:t>Delegering av vissa uppgifter</w:t>
            </w:r>
          </w:p>
        </w:tc>
      </w:tr>
    </w:tbl>
    <w:p w14:paraId="484BBF3C"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807D5FC" w14:textId="77777777" w:rsidTr="00F71CC6">
        <w:tc>
          <w:tcPr>
            <w:tcW w:w="2500" w:type="pct"/>
            <w:shd w:val="clear" w:color="auto" w:fill="auto"/>
            <w:tcMar>
              <w:left w:w="0" w:type="dxa"/>
            </w:tcMar>
          </w:tcPr>
          <w:p w14:paraId="1CF4456E" w14:textId="77777777" w:rsidR="00F71CC6" w:rsidRDefault="00F71CC6" w:rsidP="00F71CC6">
            <w:pPr>
              <w:pStyle w:val="Brdtextmedindrag"/>
            </w:pPr>
          </w:p>
        </w:tc>
        <w:tc>
          <w:tcPr>
            <w:tcW w:w="2500" w:type="pct"/>
            <w:shd w:val="clear" w:color="auto" w:fill="auto"/>
            <w:tcMar>
              <w:right w:w="0" w:type="dxa"/>
            </w:tcMar>
          </w:tcPr>
          <w:p w14:paraId="62183E43" w14:textId="77777777" w:rsidR="00F71CC6" w:rsidRDefault="00AB307F" w:rsidP="00F71CC6">
            <w:pPr>
              <w:pStyle w:val="Brdtext"/>
              <w:rPr>
                <w:i/>
              </w:rPr>
            </w:pPr>
            <w:r>
              <w:rPr>
                <w:i/>
              </w:rPr>
              <w:t xml:space="preserve">12 a </w:t>
            </w:r>
            <w:r w:rsidRPr="00574282">
              <w:rPr>
                <w:i/>
              </w:rPr>
              <w:t>§</w:t>
            </w:r>
          </w:p>
          <w:p w14:paraId="57197E1C" w14:textId="77777777" w:rsidR="00F71CC6" w:rsidRPr="00574282" w:rsidRDefault="00AB307F" w:rsidP="00F71CC6">
            <w:pPr>
              <w:pStyle w:val="Brdtextmedindrag"/>
              <w:rPr>
                <w:i/>
              </w:rPr>
            </w:pPr>
            <w:bookmarkStart w:id="739" w:name="_Hlk41249872"/>
            <w:r w:rsidRPr="00D433E0">
              <w:rPr>
                <w:i/>
              </w:rPr>
              <w:t>I förordning (EU) 2017/625 finns bestämmelser om att vissa upp</w:t>
            </w:r>
            <w:r>
              <w:rPr>
                <w:i/>
              </w:rPr>
              <w:softHyphen/>
            </w:r>
            <w:r w:rsidRPr="00D433E0">
              <w:rPr>
                <w:i/>
              </w:rPr>
              <w:t>gifter som ingår i den offentliga kontrollen och vissa uppgifter i samband med annan offentlig verksamhet får delegeras till ett organ eller till en fysisk person</w:t>
            </w:r>
            <w:r>
              <w:rPr>
                <w:i/>
              </w:rPr>
              <w:t>.</w:t>
            </w:r>
            <w:bookmarkEnd w:id="739"/>
          </w:p>
        </w:tc>
      </w:tr>
    </w:tbl>
    <w:p w14:paraId="2FA8E7E9"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D628EC7" w14:textId="77777777" w:rsidTr="00F71CC6">
        <w:tc>
          <w:tcPr>
            <w:tcW w:w="2500" w:type="pct"/>
            <w:shd w:val="clear" w:color="auto" w:fill="auto"/>
            <w:tcMar>
              <w:left w:w="0" w:type="dxa"/>
            </w:tcMar>
          </w:tcPr>
          <w:p w14:paraId="7DD5946E" w14:textId="77777777" w:rsidR="00F71CC6" w:rsidRDefault="00F71CC6" w:rsidP="00F71CC6">
            <w:pPr>
              <w:pStyle w:val="Brdtextmedindrag"/>
            </w:pPr>
          </w:p>
        </w:tc>
        <w:tc>
          <w:tcPr>
            <w:tcW w:w="2500" w:type="pct"/>
            <w:shd w:val="clear" w:color="auto" w:fill="auto"/>
            <w:tcMar>
              <w:right w:w="0" w:type="dxa"/>
            </w:tcMar>
          </w:tcPr>
          <w:p w14:paraId="05AC4869" w14:textId="77777777" w:rsidR="00F71CC6" w:rsidRPr="00817CAA" w:rsidRDefault="00AB307F" w:rsidP="00F71CC6">
            <w:pPr>
              <w:pStyle w:val="Rubrik4utannumrering"/>
              <w:rPr>
                <w:i/>
                <w:iCs/>
              </w:rPr>
            </w:pPr>
            <w:r w:rsidRPr="00817CAA">
              <w:rPr>
                <w:i/>
                <w:iCs/>
              </w:rPr>
              <w:t>Förvaltningslagens tillämpning</w:t>
            </w:r>
          </w:p>
        </w:tc>
      </w:tr>
    </w:tbl>
    <w:p w14:paraId="090C4FB3"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37759BB" w14:textId="77777777" w:rsidTr="00F71CC6">
        <w:tc>
          <w:tcPr>
            <w:tcW w:w="2500" w:type="pct"/>
            <w:shd w:val="clear" w:color="auto" w:fill="auto"/>
            <w:tcMar>
              <w:left w:w="0" w:type="dxa"/>
            </w:tcMar>
          </w:tcPr>
          <w:p w14:paraId="385A2C9E" w14:textId="77777777" w:rsidR="00F71CC6" w:rsidRDefault="00F71CC6" w:rsidP="00F71CC6">
            <w:pPr>
              <w:pStyle w:val="Brdtextmedindrag"/>
            </w:pPr>
          </w:p>
        </w:tc>
        <w:tc>
          <w:tcPr>
            <w:tcW w:w="2500" w:type="pct"/>
            <w:shd w:val="clear" w:color="auto" w:fill="auto"/>
            <w:tcMar>
              <w:right w:w="0" w:type="dxa"/>
            </w:tcMar>
          </w:tcPr>
          <w:p w14:paraId="766E71C7" w14:textId="77777777" w:rsidR="00F71CC6" w:rsidRDefault="00AB307F" w:rsidP="00F71CC6">
            <w:pPr>
              <w:pStyle w:val="Brdtext"/>
              <w:rPr>
                <w:i/>
              </w:rPr>
            </w:pPr>
            <w:r>
              <w:rPr>
                <w:i/>
              </w:rPr>
              <w:t xml:space="preserve">12 b </w:t>
            </w:r>
            <w:r w:rsidRPr="00574282">
              <w:rPr>
                <w:i/>
              </w:rPr>
              <w:t>§</w:t>
            </w:r>
          </w:p>
          <w:p w14:paraId="060FCAF8" w14:textId="77777777" w:rsidR="00F71CC6" w:rsidRPr="00FB4EEC" w:rsidRDefault="00AB307F" w:rsidP="00F71CC6">
            <w:pPr>
              <w:pStyle w:val="Brdtextmedindrag"/>
              <w:rPr>
                <w:i/>
              </w:rPr>
            </w:pPr>
            <w:r w:rsidRPr="00FB4EEC">
              <w:rPr>
                <w:i/>
              </w:rPr>
              <w:t>Vid offentlig kontroll eller annan offentlig verksamhet som utförs av ett organ med delegerade uppgifter eller av en fysisk person som har delegerats vissa uppgif</w:t>
            </w:r>
            <w:r w:rsidRPr="00FB4EEC">
              <w:rPr>
                <w:i/>
              </w:rPr>
              <w:softHyphen/>
              <w:t xml:space="preserve">ter </w:t>
            </w:r>
            <w:r>
              <w:rPr>
                <w:i/>
              </w:rPr>
              <w:t>ska</w:t>
            </w:r>
            <w:r w:rsidRPr="00FB4EEC">
              <w:rPr>
                <w:i/>
              </w:rPr>
              <w:t xml:space="preserve"> följande bestämmelser i förvaltningslagen (2017:900)</w:t>
            </w:r>
            <w:r>
              <w:rPr>
                <w:i/>
              </w:rPr>
              <w:t xml:space="preserve"> tillämpas</w:t>
            </w:r>
            <w:r w:rsidRPr="00FB4EEC">
              <w:rPr>
                <w:i/>
              </w:rPr>
              <w:t>:</w:t>
            </w:r>
          </w:p>
          <w:p w14:paraId="26EA4052" w14:textId="77777777" w:rsidR="00F71CC6" w:rsidRPr="00FB4EEC" w:rsidRDefault="00AB307F" w:rsidP="00F71CC6">
            <w:pPr>
              <w:pStyle w:val="Brdtextmedindrag"/>
              <w:rPr>
                <w:i/>
              </w:rPr>
            </w:pPr>
            <w:r w:rsidRPr="00FB4EEC">
              <w:rPr>
                <w:i/>
              </w:rPr>
              <w:t>– 5 § om legalitet, objektivitet och proportionalitet,</w:t>
            </w:r>
          </w:p>
          <w:p w14:paraId="03B2546C" w14:textId="77777777" w:rsidR="00F71CC6" w:rsidRPr="00FB4EEC" w:rsidRDefault="00AB307F" w:rsidP="00F71CC6">
            <w:pPr>
              <w:pStyle w:val="Brdtextmedindrag"/>
              <w:rPr>
                <w:i/>
              </w:rPr>
            </w:pPr>
            <w:r w:rsidRPr="00FB4EEC">
              <w:rPr>
                <w:i/>
              </w:rPr>
              <w:t>– 10 § om partsinsyn,</w:t>
            </w:r>
          </w:p>
          <w:p w14:paraId="6B5D6369" w14:textId="77777777" w:rsidR="00F71CC6" w:rsidRPr="00FB4EEC" w:rsidRDefault="00AB307F" w:rsidP="00F71CC6">
            <w:pPr>
              <w:pStyle w:val="Brdtextmedindrag"/>
              <w:rPr>
                <w:i/>
              </w:rPr>
            </w:pPr>
            <w:r w:rsidRPr="00FB4EEC">
              <w:rPr>
                <w:i/>
              </w:rPr>
              <w:t>– 16–18 §§ om jäv,</w:t>
            </w:r>
          </w:p>
          <w:p w14:paraId="78BBAB7A" w14:textId="77777777" w:rsidR="00F71CC6" w:rsidRPr="00FB4EEC" w:rsidRDefault="00AB307F" w:rsidP="00F71CC6">
            <w:pPr>
              <w:pStyle w:val="Brdtextmedindrag"/>
              <w:rPr>
                <w:i/>
              </w:rPr>
            </w:pPr>
            <w:r w:rsidRPr="00FB4EEC">
              <w:rPr>
                <w:i/>
              </w:rPr>
              <w:t>– 23 § om utredningsansvaret,</w:t>
            </w:r>
          </w:p>
          <w:p w14:paraId="52AE5CBB" w14:textId="77777777" w:rsidR="00F71CC6" w:rsidRPr="00FB4EEC" w:rsidRDefault="00AB307F" w:rsidP="00F71CC6">
            <w:pPr>
              <w:pStyle w:val="Brdtextmedindrag"/>
              <w:rPr>
                <w:i/>
              </w:rPr>
            </w:pPr>
            <w:r w:rsidRPr="00FB4EEC">
              <w:rPr>
                <w:i/>
              </w:rPr>
              <w:t>– 24 § om när man får lämna uppgifter muntligt,</w:t>
            </w:r>
          </w:p>
          <w:p w14:paraId="0628640E" w14:textId="77777777" w:rsidR="00F71CC6" w:rsidRPr="00FB4EEC" w:rsidRDefault="00AB307F" w:rsidP="00F71CC6">
            <w:pPr>
              <w:pStyle w:val="Brdtextmedindrag"/>
              <w:rPr>
                <w:i/>
              </w:rPr>
            </w:pPr>
            <w:r w:rsidRPr="00FB4EEC">
              <w:rPr>
                <w:i/>
              </w:rPr>
              <w:t>– 25 § om kommunikation,</w:t>
            </w:r>
          </w:p>
          <w:p w14:paraId="569312B3" w14:textId="77777777" w:rsidR="00F71CC6" w:rsidRPr="00FB4EEC" w:rsidRDefault="00AB307F" w:rsidP="00F71CC6">
            <w:pPr>
              <w:pStyle w:val="Brdtextmedindrag"/>
              <w:rPr>
                <w:i/>
              </w:rPr>
            </w:pPr>
            <w:r w:rsidRPr="00FB4EEC">
              <w:rPr>
                <w:i/>
              </w:rPr>
              <w:t>– 27 § om dokumentation av uppgifter,</w:t>
            </w:r>
          </w:p>
          <w:p w14:paraId="63413DE8" w14:textId="77777777" w:rsidR="00F71CC6" w:rsidRPr="00FB4EEC" w:rsidRDefault="00AB307F" w:rsidP="00F71CC6">
            <w:pPr>
              <w:pStyle w:val="Brdtextmedindrag"/>
              <w:rPr>
                <w:i/>
              </w:rPr>
            </w:pPr>
            <w:r w:rsidRPr="00FB4EEC">
              <w:rPr>
                <w:i/>
              </w:rPr>
              <w:t>– 31 § om dokumentation av beslut,</w:t>
            </w:r>
          </w:p>
          <w:p w14:paraId="58F0E82A" w14:textId="77777777" w:rsidR="00F71CC6" w:rsidRPr="00FB4EEC" w:rsidRDefault="00AB307F" w:rsidP="00F71CC6">
            <w:pPr>
              <w:pStyle w:val="Brdtextmedindrag"/>
              <w:rPr>
                <w:i/>
              </w:rPr>
            </w:pPr>
            <w:r w:rsidRPr="00FB4EEC">
              <w:rPr>
                <w:i/>
              </w:rPr>
              <w:t>– 32 § om motivering av beslut,</w:t>
            </w:r>
          </w:p>
          <w:p w14:paraId="2D0768E7" w14:textId="77777777" w:rsidR="00F71CC6" w:rsidRPr="00FB4EEC" w:rsidRDefault="00AB307F" w:rsidP="00F71CC6">
            <w:pPr>
              <w:pStyle w:val="Brdtextmedindrag"/>
              <w:rPr>
                <w:i/>
              </w:rPr>
            </w:pPr>
            <w:r w:rsidRPr="00FB4EEC">
              <w:rPr>
                <w:i/>
              </w:rPr>
              <w:t>– 33 och 34 §§ om underrättelse om innehållet i beslut och hur ett överklagande går till,</w:t>
            </w:r>
          </w:p>
          <w:p w14:paraId="10503100" w14:textId="77777777" w:rsidR="00F71CC6" w:rsidRDefault="00AB307F" w:rsidP="00F71CC6">
            <w:pPr>
              <w:pStyle w:val="Brdtextmedindrag"/>
              <w:rPr>
                <w:i/>
              </w:rPr>
            </w:pPr>
            <w:r w:rsidRPr="00FB4EEC">
              <w:rPr>
                <w:i/>
              </w:rPr>
              <w:t>– 36 § om rättelse av skrivfel och liknande</w:t>
            </w:r>
            <w:r>
              <w:rPr>
                <w:i/>
              </w:rPr>
              <w:t>, och</w:t>
            </w:r>
          </w:p>
          <w:p w14:paraId="6F74809F" w14:textId="77777777"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FB4EEC">
              <w:rPr>
                <w:i/>
              </w:rPr>
              <w:t>.</w:t>
            </w:r>
          </w:p>
        </w:tc>
      </w:tr>
    </w:tbl>
    <w:p w14:paraId="74BA5271"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84EC380" w14:textId="77777777" w:rsidTr="00F71CC6">
        <w:tc>
          <w:tcPr>
            <w:tcW w:w="2500" w:type="pct"/>
            <w:shd w:val="clear" w:color="auto" w:fill="auto"/>
            <w:tcMar>
              <w:left w:w="0" w:type="dxa"/>
            </w:tcMar>
          </w:tcPr>
          <w:p w14:paraId="2AF9AE64" w14:textId="77777777" w:rsidR="00F71CC6" w:rsidRDefault="00F71CC6" w:rsidP="00F71CC6">
            <w:pPr>
              <w:pStyle w:val="Brdtextmedindrag"/>
            </w:pPr>
          </w:p>
        </w:tc>
        <w:tc>
          <w:tcPr>
            <w:tcW w:w="2500" w:type="pct"/>
            <w:shd w:val="clear" w:color="auto" w:fill="auto"/>
            <w:tcMar>
              <w:right w:w="0" w:type="dxa"/>
            </w:tcMar>
          </w:tcPr>
          <w:p w14:paraId="47A3F730" w14:textId="77777777" w:rsidR="00F71CC6" w:rsidRPr="00335801" w:rsidRDefault="00AB307F" w:rsidP="00F71CC6">
            <w:pPr>
              <w:pStyle w:val="Rubrik4utannumrering"/>
              <w:rPr>
                <w:i/>
                <w:iCs/>
              </w:rPr>
            </w:pPr>
            <w:r w:rsidRPr="00335801">
              <w:rPr>
                <w:i/>
                <w:iCs/>
              </w:rPr>
              <w:t>Tystnadsplikt</w:t>
            </w:r>
          </w:p>
        </w:tc>
      </w:tr>
    </w:tbl>
    <w:p w14:paraId="00AF0841"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8377B9C" w14:textId="77777777" w:rsidTr="00F71CC6">
        <w:tc>
          <w:tcPr>
            <w:tcW w:w="2500" w:type="pct"/>
            <w:shd w:val="clear" w:color="auto" w:fill="auto"/>
            <w:tcMar>
              <w:left w:w="0" w:type="dxa"/>
            </w:tcMar>
          </w:tcPr>
          <w:p w14:paraId="55DC57BD" w14:textId="77777777" w:rsidR="00F71CC6" w:rsidRDefault="00F71CC6" w:rsidP="00F71CC6">
            <w:pPr>
              <w:pStyle w:val="Brdtextmedindrag"/>
            </w:pPr>
          </w:p>
        </w:tc>
        <w:tc>
          <w:tcPr>
            <w:tcW w:w="2500" w:type="pct"/>
            <w:shd w:val="clear" w:color="auto" w:fill="auto"/>
            <w:tcMar>
              <w:right w:w="0" w:type="dxa"/>
            </w:tcMar>
          </w:tcPr>
          <w:p w14:paraId="011EDB5C" w14:textId="77777777" w:rsidR="00F71CC6" w:rsidRDefault="00AB307F" w:rsidP="00F71CC6">
            <w:pPr>
              <w:pStyle w:val="Brdtext"/>
              <w:rPr>
                <w:i/>
              </w:rPr>
            </w:pPr>
            <w:r>
              <w:rPr>
                <w:i/>
              </w:rPr>
              <w:t xml:space="preserve">15 </w:t>
            </w:r>
            <w:r w:rsidRPr="00574282">
              <w:rPr>
                <w:i/>
              </w:rPr>
              <w:t>§</w:t>
            </w:r>
            <w:r>
              <w:rPr>
                <w:rStyle w:val="Fotnotsreferens"/>
                <w:i/>
              </w:rPr>
              <w:footnoteReference w:id="143"/>
            </w:r>
          </w:p>
          <w:p w14:paraId="17D2145E" w14:textId="77777777" w:rsidR="00F71CC6" w:rsidRPr="002C2049" w:rsidRDefault="00AB307F" w:rsidP="00F71CC6">
            <w:pPr>
              <w:pStyle w:val="Brdtextmedindrag"/>
              <w:rPr>
                <w:i/>
              </w:rPr>
            </w:pPr>
            <w:r w:rsidRPr="002C2049">
              <w:rPr>
                <w:i/>
              </w:rPr>
              <w:t xml:space="preserve">Den som utför offentlig kontroll eller annan offentlig verksamhet får inte obehörigen röja eller utnyttja det som han eller hon har fått kännedom om </w:t>
            </w:r>
            <w:r>
              <w:rPr>
                <w:i/>
              </w:rPr>
              <w:t>medan</w:t>
            </w:r>
            <w:r w:rsidRPr="002C2049">
              <w:rPr>
                <w:i/>
              </w:rPr>
              <w:t xml:space="preserve"> upp</w:t>
            </w:r>
            <w:r>
              <w:rPr>
                <w:i/>
              </w:rPr>
              <w:softHyphen/>
            </w:r>
            <w:r w:rsidRPr="002C2049">
              <w:rPr>
                <w:i/>
              </w:rPr>
              <w:t xml:space="preserve">gifterna utfördes. </w:t>
            </w:r>
          </w:p>
          <w:p w14:paraId="7164199C" w14:textId="77777777" w:rsidR="00F71CC6" w:rsidRPr="00574282" w:rsidRDefault="00AB307F" w:rsidP="00F71CC6">
            <w:pPr>
              <w:pStyle w:val="Brdtextmedindrag"/>
              <w:rPr>
                <w:i/>
              </w:rPr>
            </w:pPr>
            <w:r w:rsidRPr="00415EC2">
              <w:rPr>
                <w:i/>
              </w:rPr>
              <w:t>I det allmännas verksamhet tillämpas offentlighets- och sekretesslagen (2009:400)</w:t>
            </w:r>
            <w:r>
              <w:rPr>
                <w:i/>
              </w:rPr>
              <w:t xml:space="preserve"> </w:t>
            </w:r>
            <w:r w:rsidRPr="00415EC2">
              <w:rPr>
                <w:i/>
              </w:rPr>
              <w:t>i stället för första stycket</w:t>
            </w:r>
            <w:r>
              <w:rPr>
                <w:i/>
              </w:rPr>
              <w:t>.</w:t>
            </w:r>
          </w:p>
        </w:tc>
      </w:tr>
    </w:tbl>
    <w:p w14:paraId="738DCA30"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EBF2E67" w14:textId="77777777" w:rsidTr="00F71CC6">
        <w:tc>
          <w:tcPr>
            <w:tcW w:w="2500" w:type="pct"/>
            <w:shd w:val="clear" w:color="auto" w:fill="auto"/>
            <w:tcMar>
              <w:left w:w="0" w:type="dxa"/>
            </w:tcMar>
          </w:tcPr>
          <w:p w14:paraId="21928E52" w14:textId="77777777" w:rsidR="00F71CC6" w:rsidRDefault="00AB307F" w:rsidP="00F71CC6">
            <w:pPr>
              <w:pStyle w:val="Rubrik4utannumrering"/>
            </w:pPr>
            <w:r>
              <w:t>Överflyttning av offentlig kontroll</w:t>
            </w:r>
          </w:p>
        </w:tc>
        <w:tc>
          <w:tcPr>
            <w:tcW w:w="2500" w:type="pct"/>
            <w:shd w:val="clear" w:color="auto" w:fill="auto"/>
            <w:tcMar>
              <w:right w:w="0" w:type="dxa"/>
            </w:tcMar>
          </w:tcPr>
          <w:p w14:paraId="0E6AB56F" w14:textId="77777777" w:rsidR="00F71CC6" w:rsidRDefault="00AB307F" w:rsidP="00F71CC6">
            <w:pPr>
              <w:pStyle w:val="Rubrik4utannumrering"/>
            </w:pPr>
            <w:r>
              <w:t xml:space="preserve">Överflyttning av offentlig kontroll </w:t>
            </w:r>
            <w:r w:rsidRPr="002C2049">
              <w:rPr>
                <w:i/>
              </w:rPr>
              <w:t>och annan offentlig verksamhet</w:t>
            </w:r>
          </w:p>
        </w:tc>
      </w:tr>
    </w:tbl>
    <w:p w14:paraId="7763FF67" w14:textId="77777777"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C8B684B" w14:textId="77777777" w:rsidTr="00F71CC6">
        <w:tc>
          <w:tcPr>
            <w:tcW w:w="2500" w:type="pct"/>
            <w:shd w:val="clear" w:color="auto" w:fill="auto"/>
            <w:tcMar>
              <w:left w:w="0" w:type="dxa"/>
            </w:tcMar>
          </w:tcPr>
          <w:p w14:paraId="524A1864" w14:textId="77777777" w:rsidR="00F71CC6" w:rsidRDefault="00AB307F" w:rsidP="00F71CC6">
            <w:pPr>
              <w:pStyle w:val="Brdtextmedindrag"/>
            </w:pPr>
            <w:r w:rsidRPr="002C2049">
              <w:t xml:space="preserve">Jordbruksverket eller en annan statlig kontrollmyndighet som regeringen bestämt enligt denna lag får, i samråd med en kommun, besluta att </w:t>
            </w:r>
            <w:r w:rsidRPr="002C2049">
              <w:rPr>
                <w:i/>
              </w:rPr>
              <w:t>den</w:t>
            </w:r>
            <w:r w:rsidRPr="002C2049">
              <w:t xml:space="preserve"> </w:t>
            </w:r>
            <w:r w:rsidRPr="00A12386">
              <w:rPr>
                <w:i/>
              </w:rPr>
              <w:t>offent</w:t>
            </w:r>
            <w:r w:rsidRPr="00A12386">
              <w:rPr>
                <w:i/>
              </w:rPr>
              <w:softHyphen/>
              <w:t>liga</w:t>
            </w:r>
            <w:r w:rsidRPr="002C2049">
              <w:t xml:space="preserve"> kontroll </w:t>
            </w:r>
            <w:r w:rsidRPr="002C2049">
              <w:rPr>
                <w:i/>
              </w:rPr>
              <w:t>över</w:t>
            </w:r>
            <w:r w:rsidRPr="002C2049">
              <w:t xml:space="preserve"> en viss </w:t>
            </w:r>
            <w:r w:rsidRPr="00133EC9">
              <w:t>verk</w:t>
            </w:r>
            <w:r w:rsidRPr="00133EC9">
              <w:softHyphen/>
              <w:t>samhet</w:t>
            </w:r>
            <w:r w:rsidRPr="00A12386">
              <w:rPr>
                <w:i/>
              </w:rPr>
              <w:t xml:space="preserve"> som </w:t>
            </w:r>
            <w:r w:rsidRPr="00DF746B">
              <w:rPr>
                <w:iCs/>
              </w:rPr>
              <w:t>kommunen</w:t>
            </w:r>
            <w:r w:rsidRPr="00A12386">
              <w:rPr>
                <w:i/>
              </w:rPr>
              <w:t xml:space="preserve"> annars har skall</w:t>
            </w:r>
            <w:r w:rsidRPr="002C2049">
              <w:t xml:space="preserve"> flyttas över till verket eller myndigheten. Ett sådant beslut får fattas</w:t>
            </w:r>
            <w:r w:rsidRPr="00640779">
              <w:rPr>
                <w:i/>
              </w:rPr>
              <w:t>,</w:t>
            </w:r>
            <w:r w:rsidRPr="002C2049">
              <w:t xml:space="preserve"> om verksamheten har stor omfattning, är särskilt komplicerad eller om det finns andra särskilda skäl.</w:t>
            </w:r>
          </w:p>
        </w:tc>
        <w:tc>
          <w:tcPr>
            <w:tcW w:w="2500" w:type="pct"/>
            <w:shd w:val="clear" w:color="auto" w:fill="auto"/>
            <w:tcMar>
              <w:right w:w="0" w:type="dxa"/>
            </w:tcMar>
          </w:tcPr>
          <w:p w14:paraId="7F968579" w14:textId="77777777" w:rsidR="00F71CC6" w:rsidRDefault="00AB307F" w:rsidP="00F71CC6">
            <w:pPr>
              <w:pStyle w:val="Brdtextmedindrag"/>
            </w:pPr>
            <w:bookmarkStart w:id="740" w:name="_Hlk41679370"/>
            <w:r w:rsidRPr="002C2049">
              <w:t>Jordbruksverket eller en annan statlig kontrollmyndighet som regeringen bestämt enligt denna lag får, i samråd med en kommun, besluta att</w:t>
            </w:r>
            <w:r>
              <w:t xml:space="preserve"> </w:t>
            </w:r>
            <w:r w:rsidRPr="00A66651">
              <w:rPr>
                <w:i/>
                <w:iCs/>
              </w:rPr>
              <w:t>ansvaret för</w:t>
            </w:r>
            <w:r>
              <w:rPr>
                <w:i/>
                <w:iCs/>
              </w:rPr>
              <w:t xml:space="preserve"> </w:t>
            </w:r>
            <w:r w:rsidRPr="00A12386">
              <w:rPr>
                <w:i/>
              </w:rPr>
              <w:t>offentlig</w:t>
            </w:r>
            <w:r w:rsidRPr="002C2049">
              <w:t xml:space="preserve"> kontroll </w:t>
            </w:r>
            <w:r w:rsidRPr="00A12386">
              <w:rPr>
                <w:i/>
              </w:rPr>
              <w:t>och annan offentlig verksamhet i fråga om</w:t>
            </w:r>
            <w:r w:rsidRPr="002C2049">
              <w:t xml:space="preserve"> en viss </w:t>
            </w:r>
            <w:r w:rsidRPr="00DF746B">
              <w:rPr>
                <w:i/>
                <w:iCs/>
              </w:rPr>
              <w:t>anläggning</w:t>
            </w:r>
            <w:r>
              <w:rPr>
                <w:i/>
                <w:iCs/>
              </w:rPr>
              <w:t xml:space="preserve"> </w:t>
            </w:r>
            <w:r w:rsidRPr="00133EC9">
              <w:rPr>
                <w:i/>
                <w:iCs/>
              </w:rPr>
              <w:t>eller en</w:t>
            </w:r>
            <w:r>
              <w:rPr>
                <w:i/>
                <w:iCs/>
              </w:rPr>
              <w:t xml:space="preserve"> </w:t>
            </w:r>
            <w:r w:rsidRPr="00DF746B">
              <w:t>verksamhet</w:t>
            </w:r>
            <w:r>
              <w:rPr>
                <w:i/>
              </w:rPr>
              <w:t xml:space="preserve"> </w:t>
            </w:r>
            <w:r w:rsidRPr="00A12386">
              <w:rPr>
                <w:i/>
              </w:rPr>
              <w:t>ska</w:t>
            </w:r>
            <w:r w:rsidRPr="002C2049">
              <w:t xml:space="preserve"> flyttas över </w:t>
            </w:r>
            <w:r w:rsidRPr="00A66651">
              <w:rPr>
                <w:i/>
                <w:iCs/>
              </w:rPr>
              <w:t xml:space="preserve">från </w:t>
            </w:r>
            <w:r w:rsidRPr="00DF746B">
              <w:t>kommunen</w:t>
            </w:r>
            <w:r w:rsidRPr="00A66651">
              <w:rPr>
                <w:i/>
                <w:iCs/>
              </w:rPr>
              <w:t xml:space="preserve"> </w:t>
            </w:r>
            <w:r w:rsidRPr="002C2049">
              <w:t>till verket eller myndigheten. Ett sådant beslut får fattas om verksamheten har stor omfattning, är särskilt komplicerad eller om det finns andra särskilda skäl</w:t>
            </w:r>
            <w:bookmarkEnd w:id="740"/>
            <w:r w:rsidRPr="002C2049">
              <w:t>.</w:t>
            </w:r>
          </w:p>
        </w:tc>
      </w:tr>
      <w:tr w:rsidR="00F71CC6" w14:paraId="1BFCE9C9" w14:textId="77777777" w:rsidTr="00F71CC6">
        <w:tblPrEx>
          <w:tblLook w:val="0600" w:firstRow="0" w:lastRow="0" w:firstColumn="0" w:lastColumn="0" w:noHBand="1" w:noVBand="1"/>
        </w:tblPrEx>
        <w:tc>
          <w:tcPr>
            <w:tcW w:w="2500" w:type="pct"/>
            <w:shd w:val="clear" w:color="auto" w:fill="auto"/>
            <w:tcMar>
              <w:left w:w="0" w:type="dxa"/>
            </w:tcMar>
          </w:tcPr>
          <w:p w14:paraId="1B2CF079" w14:textId="77777777" w:rsidR="00F71CC6" w:rsidRDefault="00AB307F" w:rsidP="00F71CC6">
            <w:pPr>
              <w:pStyle w:val="Brdtextmedindrag"/>
            </w:pPr>
            <w:r w:rsidRPr="00A12386">
              <w:t>Jordbruksverket eller myndig</w:t>
            </w:r>
            <w:r>
              <w:softHyphen/>
            </w:r>
            <w:r w:rsidRPr="00A12386">
              <w:t xml:space="preserve">heten får besluta att </w:t>
            </w:r>
            <w:r w:rsidRPr="00A12386">
              <w:rPr>
                <w:i/>
              </w:rPr>
              <w:t>kontrollen skall</w:t>
            </w:r>
            <w:r w:rsidRPr="00A12386">
              <w:t xml:space="preserve"> lämnas tillbaka till kommunen, om verket eller myndigheten och kommunen är överens om det</w:t>
            </w:r>
            <w:r>
              <w:t>.</w:t>
            </w:r>
          </w:p>
        </w:tc>
        <w:tc>
          <w:tcPr>
            <w:tcW w:w="2500" w:type="pct"/>
            <w:shd w:val="clear" w:color="auto" w:fill="auto"/>
            <w:tcMar>
              <w:right w:w="0" w:type="dxa"/>
            </w:tcMar>
          </w:tcPr>
          <w:p w14:paraId="261202AA" w14:textId="77777777" w:rsidR="00F71CC6" w:rsidRDefault="00AB307F" w:rsidP="00F71CC6">
            <w:pPr>
              <w:pStyle w:val="Brdtextmedindrag"/>
            </w:pPr>
            <w:r w:rsidRPr="00A12386">
              <w:t>Jordbruksverket eller myndig</w:t>
            </w:r>
            <w:r>
              <w:softHyphen/>
            </w:r>
            <w:r w:rsidRPr="00A12386">
              <w:t xml:space="preserve">heten får besluta att </w:t>
            </w:r>
            <w:r w:rsidRPr="00A12386">
              <w:rPr>
                <w:i/>
              </w:rPr>
              <w:t>ansvaret ska</w:t>
            </w:r>
            <w:r w:rsidRPr="00A12386">
              <w:t xml:space="preserve"> lämnas tillbaka till kommunen, om verket eller myndigheten och kommunen är överens om det</w:t>
            </w:r>
            <w:r>
              <w:t>.</w:t>
            </w:r>
          </w:p>
        </w:tc>
      </w:tr>
    </w:tbl>
    <w:p w14:paraId="50A17612" w14:textId="77777777"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1B2D53A" w14:textId="77777777" w:rsidTr="00F71CC6">
        <w:tc>
          <w:tcPr>
            <w:tcW w:w="2500" w:type="pct"/>
            <w:shd w:val="clear" w:color="auto" w:fill="auto"/>
            <w:tcMar>
              <w:left w:w="0" w:type="dxa"/>
            </w:tcMar>
          </w:tcPr>
          <w:p w14:paraId="5D3B7744" w14:textId="77777777" w:rsidR="00F71CC6" w:rsidRDefault="00AB307F" w:rsidP="00F71CC6">
            <w:pPr>
              <w:pStyle w:val="Brdtextmedindrag"/>
            </w:pPr>
            <w:r w:rsidRPr="00A12386">
              <w:t xml:space="preserve">Jordbruksverket eller en annan statlig kontrollmyndighet som regeringen bestämt enligt denna lag får, i samråd med en kommun, besluta att </w:t>
            </w:r>
            <w:r w:rsidRPr="00A12386">
              <w:rPr>
                <w:i/>
              </w:rPr>
              <w:t>den</w:t>
            </w:r>
            <w:r w:rsidRPr="00A12386">
              <w:t xml:space="preserve"> </w:t>
            </w:r>
            <w:r w:rsidRPr="00A12386">
              <w:rPr>
                <w:i/>
              </w:rPr>
              <w:t>offentliga</w:t>
            </w:r>
            <w:r w:rsidRPr="00A12386">
              <w:t xml:space="preserve"> kontroll </w:t>
            </w:r>
            <w:r w:rsidRPr="00A12386">
              <w:rPr>
                <w:i/>
              </w:rPr>
              <w:t>av</w:t>
            </w:r>
            <w:r w:rsidRPr="00A12386">
              <w:t xml:space="preserve"> en viss anläggning som </w:t>
            </w:r>
            <w:r w:rsidRPr="00A12386">
              <w:rPr>
                <w:i/>
              </w:rPr>
              <w:t>Jordbruksverket eller myndigheten annars har skall</w:t>
            </w:r>
            <w:r w:rsidRPr="00A12386">
              <w:t xml:space="preserve"> flyttas från verket eller myndigheten till en kommun</w:t>
            </w:r>
            <w:r>
              <w:t>.</w:t>
            </w:r>
          </w:p>
        </w:tc>
        <w:tc>
          <w:tcPr>
            <w:tcW w:w="2500" w:type="pct"/>
            <w:shd w:val="clear" w:color="auto" w:fill="auto"/>
            <w:tcMar>
              <w:right w:w="0" w:type="dxa"/>
            </w:tcMar>
          </w:tcPr>
          <w:p w14:paraId="4D5B46AA" w14:textId="77777777" w:rsidR="00F71CC6" w:rsidRDefault="00AB307F" w:rsidP="00F71CC6">
            <w:pPr>
              <w:pStyle w:val="Brdtextmedindrag"/>
            </w:pPr>
            <w:r w:rsidRPr="00A12386">
              <w:t xml:space="preserve">Jordbruksverket eller en annan statlig kontrollmyndighet som regeringen bestämt enligt denna lag får, i samråd med en kommun, besluta att </w:t>
            </w:r>
            <w:r w:rsidRPr="00A66651">
              <w:rPr>
                <w:i/>
                <w:iCs/>
              </w:rPr>
              <w:t>ansvaret för</w:t>
            </w:r>
            <w:r>
              <w:t xml:space="preserve"> </w:t>
            </w:r>
            <w:r w:rsidRPr="00A12386">
              <w:rPr>
                <w:i/>
              </w:rPr>
              <w:t>offentlig</w:t>
            </w:r>
            <w:r w:rsidRPr="00A12386">
              <w:t xml:space="preserve"> kontroll </w:t>
            </w:r>
            <w:r w:rsidRPr="00A12386">
              <w:rPr>
                <w:i/>
              </w:rPr>
              <w:t>och annan offentlig verksamhet i fråga om</w:t>
            </w:r>
            <w:r w:rsidRPr="00A12386">
              <w:t xml:space="preserve"> en viss anläggning </w:t>
            </w:r>
            <w:r w:rsidRPr="00A12386">
              <w:rPr>
                <w:i/>
              </w:rPr>
              <w:t>ska</w:t>
            </w:r>
            <w:r w:rsidRPr="00A12386">
              <w:t xml:space="preserve"> flyttas från verket eller myndigheten till en kommun</w:t>
            </w:r>
            <w:r>
              <w:t>.</w:t>
            </w:r>
          </w:p>
        </w:tc>
      </w:tr>
    </w:tbl>
    <w:p w14:paraId="04AAFA60" w14:textId="77777777"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6"/>
        <w:gridCol w:w="2951"/>
      </w:tblGrid>
      <w:tr w:rsidR="00F71CC6" w14:paraId="4F655649" w14:textId="77777777" w:rsidTr="00F71CC6">
        <w:tc>
          <w:tcPr>
            <w:tcW w:w="2498" w:type="pct"/>
            <w:shd w:val="clear" w:color="auto" w:fill="auto"/>
            <w:tcMar>
              <w:left w:w="0" w:type="dxa"/>
            </w:tcMar>
          </w:tcPr>
          <w:p w14:paraId="2E53E25C" w14:textId="77777777" w:rsidR="00F71CC6" w:rsidRDefault="00AB307F" w:rsidP="00F71CC6">
            <w:pPr>
              <w:pStyle w:val="Brdtextmedindrag"/>
            </w:pPr>
            <w:r w:rsidRPr="0083471A">
              <w:t xml:space="preserve">Om en kommun grovt eller under längre tid har åsidosatt sin </w:t>
            </w:r>
            <w:r w:rsidRPr="00C4379F">
              <w:rPr>
                <w:i/>
              </w:rPr>
              <w:t>kontrollskyldighet</w:t>
            </w:r>
            <w:r w:rsidRPr="0083471A">
              <w:t xml:space="preserve"> när det gäller </w:t>
            </w:r>
            <w:r w:rsidRPr="00133EC9">
              <w:t>viss verksamhet</w:t>
            </w:r>
            <w:r w:rsidRPr="0083471A">
              <w:t>, får regeringen, på ansökan av Jordbruksverket eller en annan statlig kontrollmyndighet som regeringen bestämt enligt denna lag, besluta</w:t>
            </w:r>
            <w:r>
              <w:t xml:space="preserve"> </w:t>
            </w:r>
            <w:r w:rsidRPr="0083471A">
              <w:t xml:space="preserve">att ansvaret för </w:t>
            </w:r>
            <w:r w:rsidRPr="0090016A">
              <w:rPr>
                <w:iCs/>
              </w:rPr>
              <w:t>kontrollen</w:t>
            </w:r>
            <w:r w:rsidRPr="00C4379F">
              <w:rPr>
                <w:i/>
              </w:rPr>
              <w:t xml:space="preserve"> av </w:t>
            </w:r>
            <w:r w:rsidRPr="002F56B9">
              <w:t>den verksamheten</w:t>
            </w:r>
            <w:r w:rsidRPr="00C4379F">
              <w:rPr>
                <w:i/>
              </w:rPr>
              <w:t xml:space="preserve"> skall</w:t>
            </w:r>
            <w:r w:rsidRPr="0083471A">
              <w:t xml:space="preserve"> flyttas över till Jordbruks</w:t>
            </w:r>
            <w:r>
              <w:softHyphen/>
            </w:r>
            <w:r w:rsidRPr="0083471A">
              <w:t>verket eller myndigheten</w:t>
            </w:r>
            <w:r>
              <w:t>.</w:t>
            </w:r>
          </w:p>
        </w:tc>
        <w:tc>
          <w:tcPr>
            <w:tcW w:w="2502" w:type="pct"/>
            <w:shd w:val="clear" w:color="auto" w:fill="auto"/>
            <w:tcMar>
              <w:right w:w="0" w:type="dxa"/>
            </w:tcMar>
          </w:tcPr>
          <w:p w14:paraId="631FA0B6" w14:textId="77777777" w:rsidR="00F71CC6" w:rsidRDefault="00AB307F" w:rsidP="00F71CC6">
            <w:pPr>
              <w:pStyle w:val="Brdtextmedindrag"/>
            </w:pPr>
            <w:bookmarkStart w:id="741" w:name="_Hlk41679916"/>
            <w:bookmarkStart w:id="742" w:name="_Hlk44519250"/>
            <w:r w:rsidRPr="0083471A">
              <w:t xml:space="preserve">Om en kommun grovt eller under längre tid har åsidosatt sin </w:t>
            </w:r>
            <w:r w:rsidRPr="00C4379F">
              <w:rPr>
                <w:i/>
              </w:rPr>
              <w:t>skyldighet att utföra offentlig kontroll eller annan offentlig verksamhet</w:t>
            </w:r>
            <w:r w:rsidRPr="0083471A">
              <w:t xml:space="preserve"> när det gäller </w:t>
            </w:r>
            <w:r w:rsidRPr="00C4379F">
              <w:rPr>
                <w:i/>
              </w:rPr>
              <w:t xml:space="preserve">en </w:t>
            </w:r>
            <w:r w:rsidRPr="00133EC9">
              <w:t>viss</w:t>
            </w:r>
            <w:r w:rsidRPr="0083471A">
              <w:t xml:space="preserve"> </w:t>
            </w:r>
            <w:r w:rsidRPr="0090016A">
              <w:rPr>
                <w:i/>
              </w:rPr>
              <w:t>anläggning</w:t>
            </w:r>
            <w:r>
              <w:rPr>
                <w:i/>
              </w:rPr>
              <w:t xml:space="preserve"> eller </w:t>
            </w:r>
            <w:r w:rsidRPr="0090016A">
              <w:rPr>
                <w:iCs/>
              </w:rPr>
              <w:t>verksamhet</w:t>
            </w:r>
            <w:r w:rsidRPr="0083471A">
              <w:t>, får regeringen, på ansökan av Jord</w:t>
            </w:r>
            <w:r>
              <w:softHyphen/>
            </w:r>
            <w:r w:rsidRPr="0083471A">
              <w:t>bruksverket eller en annan statlig kontrollmyndighet</w:t>
            </w:r>
            <w:r>
              <w:t xml:space="preserve"> </w:t>
            </w:r>
            <w:r w:rsidRPr="00C4379F">
              <w:t xml:space="preserve">som regeringen bestämt enligt denna lag, besluta att ansvaret för </w:t>
            </w:r>
            <w:r w:rsidRPr="00C4379F">
              <w:rPr>
                <w:i/>
              </w:rPr>
              <w:t xml:space="preserve">den offentliga </w:t>
            </w:r>
            <w:r w:rsidRPr="0090016A">
              <w:rPr>
                <w:iCs/>
              </w:rPr>
              <w:t>kon</w:t>
            </w:r>
            <w:r>
              <w:rPr>
                <w:iCs/>
              </w:rPr>
              <w:softHyphen/>
            </w:r>
            <w:r w:rsidRPr="0090016A">
              <w:rPr>
                <w:iCs/>
              </w:rPr>
              <w:t>trollen</w:t>
            </w:r>
            <w:r w:rsidRPr="00C4379F">
              <w:rPr>
                <w:i/>
              </w:rPr>
              <w:t xml:space="preserve"> och den offentliga verksam</w:t>
            </w:r>
            <w:r>
              <w:rPr>
                <w:i/>
              </w:rPr>
              <w:softHyphen/>
            </w:r>
            <w:r w:rsidRPr="00C4379F">
              <w:rPr>
                <w:i/>
              </w:rPr>
              <w:t xml:space="preserve">heten i fråga om </w:t>
            </w:r>
            <w:r w:rsidRPr="002F56B9">
              <w:t xml:space="preserve">den </w:t>
            </w:r>
            <w:r w:rsidRPr="00C4379F">
              <w:rPr>
                <w:i/>
              </w:rPr>
              <w:t xml:space="preserve">anläggningen </w:t>
            </w:r>
            <w:r>
              <w:rPr>
                <w:i/>
              </w:rPr>
              <w:t xml:space="preserve">eller </w:t>
            </w:r>
            <w:r w:rsidRPr="0090016A">
              <w:rPr>
                <w:iCs/>
              </w:rPr>
              <w:t>verksamheten</w:t>
            </w:r>
            <w:r>
              <w:rPr>
                <w:i/>
              </w:rPr>
              <w:t xml:space="preserve"> </w:t>
            </w:r>
            <w:r w:rsidRPr="00C4379F">
              <w:rPr>
                <w:i/>
              </w:rPr>
              <w:t>ska</w:t>
            </w:r>
            <w:r w:rsidRPr="00C4379F">
              <w:t xml:space="preserve"> flyttas över till Jordbruksverket eller myndig</w:t>
            </w:r>
            <w:r>
              <w:softHyphen/>
            </w:r>
            <w:r w:rsidRPr="00C4379F">
              <w:t>heten</w:t>
            </w:r>
            <w:bookmarkEnd w:id="741"/>
            <w:bookmarkEnd w:id="742"/>
            <w:r w:rsidRPr="00C4379F">
              <w:t>.</w:t>
            </w:r>
          </w:p>
        </w:tc>
      </w:tr>
      <w:tr w:rsidR="00F71CC6" w14:paraId="06E33FE3" w14:textId="77777777" w:rsidTr="00F71CC6">
        <w:tblPrEx>
          <w:tblLook w:val="0600" w:firstRow="0" w:lastRow="0" w:firstColumn="0" w:lastColumn="0" w:noHBand="1" w:noVBand="1"/>
        </w:tblPrEx>
        <w:tc>
          <w:tcPr>
            <w:tcW w:w="2498" w:type="pct"/>
            <w:shd w:val="clear" w:color="auto" w:fill="auto"/>
            <w:tcMar>
              <w:left w:w="0" w:type="dxa"/>
            </w:tcMar>
          </w:tcPr>
          <w:p w14:paraId="7DAC0522" w14:textId="77777777" w:rsidR="00F71CC6" w:rsidRDefault="00AB307F" w:rsidP="00F71CC6">
            <w:pPr>
              <w:pStyle w:val="Brdtextmedindrag"/>
            </w:pPr>
            <w:r w:rsidRPr="00C4379F">
              <w:t xml:space="preserve">Regeringen får besluta att </w:t>
            </w:r>
            <w:r w:rsidRPr="00C4379F">
              <w:rPr>
                <w:i/>
              </w:rPr>
              <w:t>kontrollen skall</w:t>
            </w:r>
            <w:r w:rsidRPr="00C4379F">
              <w:t xml:space="preserve"> lämnas tillbaka till kommunen</w:t>
            </w:r>
            <w:r>
              <w:t>.</w:t>
            </w:r>
          </w:p>
        </w:tc>
        <w:tc>
          <w:tcPr>
            <w:tcW w:w="2502" w:type="pct"/>
            <w:shd w:val="clear" w:color="auto" w:fill="auto"/>
            <w:tcMar>
              <w:right w:w="0" w:type="dxa"/>
            </w:tcMar>
          </w:tcPr>
          <w:p w14:paraId="4B4DE8A8" w14:textId="77777777" w:rsidR="00F71CC6" w:rsidRDefault="00AB307F" w:rsidP="00F71CC6">
            <w:pPr>
              <w:pStyle w:val="Brdtextmedindrag"/>
            </w:pPr>
            <w:bookmarkStart w:id="743" w:name="_Hlk41679981"/>
            <w:r w:rsidRPr="00C4379F">
              <w:t xml:space="preserve">Regeringen får besluta att </w:t>
            </w:r>
            <w:r w:rsidRPr="00C4379F">
              <w:rPr>
                <w:i/>
              </w:rPr>
              <w:t>ansvaret ska</w:t>
            </w:r>
            <w:r w:rsidRPr="00C4379F">
              <w:t xml:space="preserve"> lämnas tillbaka till kommunen</w:t>
            </w:r>
            <w:bookmarkEnd w:id="743"/>
            <w:r>
              <w:t>.</w:t>
            </w:r>
          </w:p>
        </w:tc>
      </w:tr>
    </w:tbl>
    <w:p w14:paraId="5716AC8C" w14:textId="77777777" w:rsidR="00F71CC6" w:rsidRDefault="00AB307F" w:rsidP="00F71CC6">
      <w:pPr>
        <w:pStyle w:val="Brdtext"/>
        <w:spacing w:before="230"/>
        <w:jc w:val="center"/>
      </w:pPr>
      <w:r>
        <w:t>19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A5B29F5" w14:textId="77777777" w:rsidTr="00F71CC6">
        <w:tc>
          <w:tcPr>
            <w:tcW w:w="2500" w:type="pct"/>
            <w:shd w:val="clear" w:color="auto" w:fill="auto"/>
            <w:tcMar>
              <w:left w:w="0" w:type="dxa"/>
            </w:tcMar>
          </w:tcPr>
          <w:p w14:paraId="1BE662D5" w14:textId="77777777" w:rsidR="00F71CC6" w:rsidRDefault="00AB307F" w:rsidP="00F71CC6">
            <w:pPr>
              <w:pStyle w:val="Brdtextmedindrag"/>
            </w:pPr>
            <w:r w:rsidRPr="00E85EE0">
              <w:t xml:space="preserve">Om en kommun inte fullgör de skyldigheter som följer av dess </w:t>
            </w:r>
            <w:r w:rsidRPr="00E85EE0">
              <w:rPr>
                <w:i/>
              </w:rPr>
              <w:t>kontrolluppdrag</w:t>
            </w:r>
            <w:r w:rsidRPr="00E85EE0">
              <w:t>, får Jordbruks</w:t>
            </w:r>
            <w:r w:rsidRPr="00E85EE0">
              <w:softHyphen/>
              <w:t xml:space="preserve">verket eller en annan statlig kontrollmyndighet som regeringen bestämt enligt denna lag förelägga kommunen att avhjälpa bristen. Ett sådant föreläggande </w:t>
            </w:r>
            <w:r w:rsidRPr="00E85EE0">
              <w:rPr>
                <w:i/>
              </w:rPr>
              <w:t>skall</w:t>
            </w:r>
            <w:r w:rsidRPr="00E85EE0">
              <w:t xml:space="preserve"> innehålla uppgifter om de åtgärder som Jordbruksverket eller myndigheten anser nödvändiga för att bristen </w:t>
            </w:r>
            <w:r w:rsidRPr="00E85EE0">
              <w:rPr>
                <w:i/>
              </w:rPr>
              <w:t>skall</w:t>
            </w:r>
            <w:r w:rsidRPr="00E85EE0">
              <w:t xml:space="preserve"> kunna avhjälpas</w:t>
            </w:r>
            <w:r>
              <w:t>.</w:t>
            </w:r>
          </w:p>
        </w:tc>
        <w:tc>
          <w:tcPr>
            <w:tcW w:w="2500" w:type="pct"/>
            <w:shd w:val="clear" w:color="auto" w:fill="auto"/>
            <w:tcMar>
              <w:right w:w="0" w:type="dxa"/>
            </w:tcMar>
          </w:tcPr>
          <w:p w14:paraId="706A5566" w14:textId="77777777" w:rsidR="00F71CC6" w:rsidRDefault="00AB307F" w:rsidP="00F71CC6">
            <w:pPr>
              <w:pStyle w:val="Brdtextmedindrag"/>
            </w:pPr>
            <w:bookmarkStart w:id="744" w:name="_Hlk27490911"/>
            <w:r w:rsidRPr="00E85EE0">
              <w:t xml:space="preserve">Om en kommun inte fullgör de skyldigheter som följer av dess </w:t>
            </w:r>
            <w:r w:rsidRPr="00E85EE0">
              <w:rPr>
                <w:i/>
              </w:rPr>
              <w:t>uppdrag att utföra offentlig kontroll eller annan offentlig verksamhet</w:t>
            </w:r>
            <w:r w:rsidRPr="00E85EE0">
              <w:t>, får Jordbruksverket eller en annan statlig kontroll</w:t>
            </w:r>
            <w:r>
              <w:softHyphen/>
            </w:r>
            <w:r w:rsidRPr="00E85EE0">
              <w:t>myndighet som regeringen bestämt enligt denna lag förelägga kom</w:t>
            </w:r>
            <w:r>
              <w:softHyphen/>
            </w:r>
            <w:r w:rsidRPr="00E85EE0">
              <w:t xml:space="preserve">munen att avhjälpa bristen. Ett sådant föreläggande </w:t>
            </w:r>
            <w:r w:rsidRPr="00E85EE0">
              <w:rPr>
                <w:i/>
              </w:rPr>
              <w:t>ska</w:t>
            </w:r>
            <w:r w:rsidRPr="00E85EE0">
              <w:t xml:space="preserve"> innehålla uppgifter om de åtgärder som Jordbruksverket eller myndigheten anser nödvändiga för att bristen </w:t>
            </w:r>
            <w:r w:rsidRPr="00E85EE0">
              <w:rPr>
                <w:i/>
              </w:rPr>
              <w:t>ska</w:t>
            </w:r>
            <w:r w:rsidRPr="00E85EE0">
              <w:t xml:space="preserve"> kunna avhjälpas</w:t>
            </w:r>
            <w:bookmarkEnd w:id="744"/>
            <w:r>
              <w:t>.</w:t>
            </w:r>
          </w:p>
        </w:tc>
      </w:tr>
    </w:tbl>
    <w:p w14:paraId="5665783D"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4CB4F4E" w14:textId="77777777" w:rsidTr="00F71CC6">
        <w:tc>
          <w:tcPr>
            <w:tcW w:w="2500" w:type="pct"/>
            <w:shd w:val="clear" w:color="auto" w:fill="auto"/>
            <w:tcMar>
              <w:left w:w="0" w:type="dxa"/>
            </w:tcMar>
          </w:tcPr>
          <w:p w14:paraId="0DC2AD01" w14:textId="77777777" w:rsidR="00F71CC6" w:rsidRDefault="00AB307F" w:rsidP="00F71CC6">
            <w:pPr>
              <w:pStyle w:val="Rubrik4utannumrering"/>
            </w:pPr>
            <w:r>
              <w:t>Föreskrifter om kontroll</w:t>
            </w:r>
          </w:p>
        </w:tc>
        <w:tc>
          <w:tcPr>
            <w:tcW w:w="2500" w:type="pct"/>
            <w:shd w:val="clear" w:color="auto" w:fill="auto"/>
            <w:tcMar>
              <w:right w:w="0" w:type="dxa"/>
            </w:tcMar>
          </w:tcPr>
          <w:p w14:paraId="0073C7F9" w14:textId="77777777" w:rsidR="00F71CC6" w:rsidRDefault="00AB307F" w:rsidP="00F71CC6">
            <w:pPr>
              <w:pStyle w:val="Rubrik4utannumrering"/>
            </w:pPr>
            <w:bookmarkStart w:id="745" w:name="_Hlk27491048"/>
            <w:r>
              <w:t xml:space="preserve">Föreskrifter om </w:t>
            </w:r>
            <w:r w:rsidRPr="00C33D51">
              <w:rPr>
                <w:i/>
                <w:iCs/>
              </w:rPr>
              <w:t>offentlig</w:t>
            </w:r>
            <w:r>
              <w:t xml:space="preserve"> kontroll </w:t>
            </w:r>
            <w:r w:rsidRPr="00C33D51">
              <w:rPr>
                <w:i/>
                <w:iCs/>
              </w:rPr>
              <w:t>och annan offentlig verksamhet</w:t>
            </w:r>
            <w:bookmarkEnd w:id="745"/>
          </w:p>
        </w:tc>
      </w:tr>
    </w:tbl>
    <w:p w14:paraId="36AE57DA" w14:textId="77777777" w:rsidR="00F71CC6" w:rsidRDefault="00F71CC6" w:rsidP="00F71CC6">
      <w:pPr>
        <w:pStyle w:val="Brdtext"/>
        <w:jc w:val="center"/>
      </w:pPr>
    </w:p>
    <w:p w14:paraId="596D1698" w14:textId="77777777" w:rsidR="00F71CC6" w:rsidRDefault="00AB307F" w:rsidP="00F71CC6">
      <w:pPr>
        <w:pStyle w:val="Brdtext"/>
        <w:jc w:val="center"/>
      </w:pPr>
      <w:r>
        <w:t>20 §</w:t>
      </w:r>
    </w:p>
    <w:p w14:paraId="49089B3C" w14:textId="77777777" w:rsidR="00F71CC6" w:rsidRPr="00974D12" w:rsidRDefault="00AB307F" w:rsidP="00F71CC6">
      <w:pPr>
        <w:pStyle w:val="Brdtextmedindrag"/>
      </w:pPr>
      <w:r w:rsidRPr="00010D14">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4C5148E" w14:textId="77777777" w:rsidTr="00F71CC6">
        <w:tc>
          <w:tcPr>
            <w:tcW w:w="2500" w:type="pct"/>
            <w:shd w:val="clear" w:color="auto" w:fill="auto"/>
            <w:tcMar>
              <w:left w:w="0" w:type="dxa"/>
            </w:tcMar>
          </w:tcPr>
          <w:p w14:paraId="6A383AB7" w14:textId="77777777" w:rsidR="00F71CC6" w:rsidRDefault="00AB307F" w:rsidP="00F71CC6">
            <w:pPr>
              <w:pStyle w:val="Brdtextmedindrag"/>
            </w:pPr>
            <w:r w:rsidRPr="00010D14">
              <w:t>1.</w:t>
            </w:r>
            <w:r>
              <w:t> </w:t>
            </w:r>
            <w:r w:rsidRPr="00010D14">
              <w:t xml:space="preserve">hur offentlig kontroll </w:t>
            </w:r>
            <w:r w:rsidRPr="00010D14">
              <w:rPr>
                <w:i/>
              </w:rPr>
              <w:t>skall</w:t>
            </w:r>
            <w:r w:rsidRPr="00010D14">
              <w:t xml:space="preserve"> bedrivas,</w:t>
            </w:r>
          </w:p>
        </w:tc>
        <w:tc>
          <w:tcPr>
            <w:tcW w:w="2500" w:type="pct"/>
            <w:shd w:val="clear" w:color="auto" w:fill="auto"/>
            <w:tcMar>
              <w:right w:w="0" w:type="dxa"/>
            </w:tcMar>
          </w:tcPr>
          <w:p w14:paraId="0A316A3B" w14:textId="77777777" w:rsidR="00F71CC6" w:rsidRDefault="00AB307F" w:rsidP="00F71CC6">
            <w:pPr>
              <w:pStyle w:val="Brdtextmedindrag"/>
            </w:pPr>
            <w:bookmarkStart w:id="746" w:name="_Hlk27491115"/>
            <w:r w:rsidRPr="00010D14">
              <w:t>1.</w:t>
            </w:r>
            <w:r>
              <w:t> </w:t>
            </w:r>
            <w:r w:rsidRPr="00010D14">
              <w:t xml:space="preserve">hur offentlig kontroll </w:t>
            </w:r>
            <w:r w:rsidRPr="00010D14">
              <w:rPr>
                <w:i/>
              </w:rPr>
              <w:t>och annan offentlig verksamhet ska</w:t>
            </w:r>
            <w:r w:rsidRPr="00010D14">
              <w:t xml:space="preserve"> bedrivas</w:t>
            </w:r>
            <w:r>
              <w:t>,</w:t>
            </w:r>
            <w:bookmarkEnd w:id="746"/>
          </w:p>
        </w:tc>
      </w:tr>
      <w:tr w:rsidR="00F71CC6" w14:paraId="7B1B678E" w14:textId="77777777" w:rsidTr="00F71CC6">
        <w:tblPrEx>
          <w:tblLook w:val="0600" w:firstRow="0" w:lastRow="0" w:firstColumn="0" w:lastColumn="0" w:noHBand="1" w:noVBand="1"/>
        </w:tblPrEx>
        <w:tc>
          <w:tcPr>
            <w:tcW w:w="2500" w:type="pct"/>
            <w:shd w:val="clear" w:color="auto" w:fill="auto"/>
            <w:tcMar>
              <w:left w:w="0" w:type="dxa"/>
            </w:tcMar>
          </w:tcPr>
          <w:p w14:paraId="37B24B20" w14:textId="77777777" w:rsidR="00F71CC6" w:rsidRDefault="00AB307F" w:rsidP="00F71CC6">
            <w:pPr>
              <w:pStyle w:val="Brdtextmedindrag"/>
            </w:pPr>
            <w:r w:rsidRPr="007B7DDD">
              <w:t>2.</w:t>
            </w:r>
            <w:r>
              <w:t> </w:t>
            </w:r>
            <w:r w:rsidRPr="007B7DDD">
              <w:t>skyldighet för en kontroll</w:t>
            </w:r>
            <w:r>
              <w:softHyphen/>
            </w:r>
            <w:r w:rsidRPr="007B7DDD">
              <w:t>myndighet eller</w:t>
            </w:r>
            <w:r w:rsidRPr="007B7DDD">
              <w:rPr>
                <w:i/>
              </w:rPr>
              <w:t xml:space="preserve"> </w:t>
            </w:r>
            <w:r w:rsidRPr="007B7DDD">
              <w:t>ett</w:t>
            </w:r>
            <w:r w:rsidRPr="007B7DDD">
              <w:rPr>
                <w:i/>
              </w:rPr>
              <w:t xml:space="preserve"> kontrollorgan som anlitas i den offentliga kontrollen</w:t>
            </w:r>
            <w:r w:rsidRPr="007B7DDD">
              <w:t xml:space="preserve"> att lämna information till en sådan samordnande kontrollmyndighet som avses i 13 § första stycket,</w:t>
            </w:r>
          </w:p>
        </w:tc>
        <w:tc>
          <w:tcPr>
            <w:tcW w:w="2500" w:type="pct"/>
            <w:shd w:val="clear" w:color="auto" w:fill="auto"/>
            <w:tcMar>
              <w:right w:w="0" w:type="dxa"/>
            </w:tcMar>
          </w:tcPr>
          <w:p w14:paraId="4DF8E5AA" w14:textId="77777777" w:rsidR="00F71CC6" w:rsidRDefault="00AB307F" w:rsidP="00F71CC6">
            <w:pPr>
              <w:pStyle w:val="Brdtextmedindrag"/>
            </w:pPr>
            <w:r w:rsidRPr="007B7DDD">
              <w:t>2.</w:t>
            </w:r>
            <w:r>
              <w:t> </w:t>
            </w:r>
            <w:r w:rsidRPr="007B7DDD">
              <w:t>skyldighet för en kontroll</w:t>
            </w:r>
            <w:r>
              <w:softHyphen/>
            </w:r>
            <w:r w:rsidRPr="007B7DDD">
              <w:t>myndighet</w:t>
            </w:r>
            <w:r w:rsidRPr="00456220">
              <w:rPr>
                <w:i/>
                <w:iCs/>
              </w:rPr>
              <w:t>,</w:t>
            </w:r>
            <w:r w:rsidRPr="007B7DDD">
              <w:t xml:space="preserve"> ett </w:t>
            </w:r>
            <w:r w:rsidRPr="007B7DDD">
              <w:rPr>
                <w:i/>
              </w:rPr>
              <w:t>organ med delege</w:t>
            </w:r>
            <w:r>
              <w:rPr>
                <w:i/>
              </w:rPr>
              <w:softHyphen/>
            </w:r>
            <w:r w:rsidRPr="007B7DDD">
              <w:rPr>
                <w:i/>
              </w:rPr>
              <w:t>rade uppgifter eller en fysiskperson som har delegerats vissa uppgifter</w:t>
            </w:r>
            <w:r w:rsidRPr="007B7DDD">
              <w:t xml:space="preserve"> att lämna information till en sådan samordnande kontrollmyndighet som avses i 13</w:t>
            </w:r>
            <w:r>
              <w:t> </w:t>
            </w:r>
            <w:r w:rsidRPr="007B7DDD">
              <w:t>§ första stycket,</w:t>
            </w:r>
          </w:p>
          <w:p w14:paraId="608F78D5" w14:textId="77777777" w:rsidR="00F71CC6" w:rsidRDefault="00AB307F" w:rsidP="00F71CC6">
            <w:pPr>
              <w:pStyle w:val="Brdtextmedindrag"/>
            </w:pPr>
            <w:bookmarkStart w:id="747" w:name="_Hlk41249018"/>
            <w:r w:rsidRPr="0050598F">
              <w:t>3. </w:t>
            </w:r>
            <w:r w:rsidRPr="0050598F">
              <w:rPr>
                <w:i/>
                <w:iCs/>
              </w:rPr>
              <w:t>skyldighet för ett organ med delegerade uppgifter eller en fysisk person som har delegerats vissa uppgifter att lämna information och ge in handlingar till den myndighet som har delegerat uppgiften</w:t>
            </w:r>
            <w:r w:rsidRPr="0050598F">
              <w:t>,</w:t>
            </w:r>
            <w:r>
              <w:t xml:space="preserve"> </w:t>
            </w:r>
            <w:r w:rsidRPr="0050598F">
              <w:rPr>
                <w:i/>
                <w:iCs/>
              </w:rPr>
              <w:t>och</w:t>
            </w:r>
            <w:bookmarkEnd w:id="747"/>
          </w:p>
        </w:tc>
      </w:tr>
      <w:tr w:rsidR="00F71CC6" w14:paraId="5AD509AD" w14:textId="77777777" w:rsidTr="00F71CC6">
        <w:tblPrEx>
          <w:tblLook w:val="0600" w:firstRow="0" w:lastRow="0" w:firstColumn="0" w:lastColumn="0" w:noHBand="1" w:noVBand="1"/>
        </w:tblPrEx>
        <w:tc>
          <w:tcPr>
            <w:tcW w:w="2500" w:type="pct"/>
            <w:shd w:val="clear" w:color="auto" w:fill="auto"/>
            <w:tcMar>
              <w:left w:w="0" w:type="dxa"/>
            </w:tcMar>
          </w:tcPr>
          <w:p w14:paraId="6560AD2B" w14:textId="77777777" w:rsidR="00F71CC6" w:rsidRDefault="00AB307F" w:rsidP="00F71CC6">
            <w:pPr>
              <w:pStyle w:val="Brdtextmedindrag"/>
            </w:pPr>
            <w:r w:rsidRPr="008830D7">
              <w:rPr>
                <w:i/>
                <w:iCs/>
              </w:rPr>
              <w:t>3.</w:t>
            </w:r>
            <w:r>
              <w:t> </w:t>
            </w:r>
            <w:r w:rsidRPr="007B7DDD">
              <w:t xml:space="preserve">skyldighet för </w:t>
            </w:r>
            <w:r w:rsidRPr="007B7DDD">
              <w:rPr>
                <w:i/>
              </w:rPr>
              <w:t>en</w:t>
            </w:r>
            <w:r w:rsidRPr="007B7DDD">
              <w:t xml:space="preserve"> foderföre</w:t>
            </w:r>
            <w:r>
              <w:softHyphen/>
            </w:r>
            <w:r w:rsidRPr="007B7DDD">
              <w:t xml:space="preserve">tagare eller för </w:t>
            </w:r>
            <w:r w:rsidRPr="007B7DDD">
              <w:rPr>
                <w:i/>
              </w:rPr>
              <w:t>en annan företagare</w:t>
            </w:r>
            <w:r w:rsidRPr="007B7DDD">
              <w:t xml:space="preserve"> som befattar sig med animaliska biprodukter att utöva en </w:t>
            </w:r>
            <w:r w:rsidRPr="008830D7">
              <w:rPr>
                <w:i/>
                <w:iCs/>
              </w:rPr>
              <w:t>efter verksamhetens</w:t>
            </w:r>
            <w:r w:rsidRPr="007B7DDD">
              <w:t xml:space="preserve"> art </w:t>
            </w:r>
            <w:r w:rsidRPr="00D804C6">
              <w:rPr>
                <w:i/>
                <w:iCs/>
              </w:rPr>
              <w:t>lämpad</w:t>
            </w:r>
            <w:r w:rsidRPr="007B7DDD">
              <w:t xml:space="preserve"> egen</w:t>
            </w:r>
            <w:r>
              <w:softHyphen/>
            </w:r>
            <w:r w:rsidRPr="007B7DDD">
              <w:t>kontroll av verksamheten</w:t>
            </w:r>
            <w:r>
              <w:t>.</w:t>
            </w:r>
          </w:p>
        </w:tc>
        <w:tc>
          <w:tcPr>
            <w:tcW w:w="2500" w:type="pct"/>
            <w:shd w:val="clear" w:color="auto" w:fill="auto"/>
            <w:tcMar>
              <w:right w:w="0" w:type="dxa"/>
            </w:tcMar>
          </w:tcPr>
          <w:p w14:paraId="48E02AC1" w14:textId="77777777" w:rsidR="00F71CC6" w:rsidRDefault="00AB307F" w:rsidP="00F71CC6">
            <w:pPr>
              <w:pStyle w:val="Brdtextmedindrag"/>
            </w:pPr>
            <w:bookmarkStart w:id="748" w:name="_Hlk27491162"/>
            <w:r w:rsidRPr="0050598F">
              <w:rPr>
                <w:i/>
                <w:iCs/>
              </w:rPr>
              <w:t>4</w:t>
            </w:r>
            <w:r w:rsidRPr="007B7DDD">
              <w:t>.</w:t>
            </w:r>
            <w:r>
              <w:t> </w:t>
            </w:r>
            <w:r w:rsidRPr="007B7DDD">
              <w:t xml:space="preserve">skyldighet för foderföretagare eller för </w:t>
            </w:r>
            <w:r w:rsidRPr="007B7DDD">
              <w:rPr>
                <w:i/>
              </w:rPr>
              <w:t>den</w:t>
            </w:r>
            <w:r w:rsidRPr="007B7DDD">
              <w:t xml:space="preserve"> som befattar sig med animaliska biprodukter </w:t>
            </w:r>
            <w:r w:rsidRPr="00ED1DC1">
              <w:rPr>
                <w:i/>
              </w:rPr>
              <w:t>eller därav framställda produkter</w:t>
            </w:r>
            <w:r w:rsidRPr="007B7DDD">
              <w:t xml:space="preserve"> att utöva en egenkontroll av verksamheten </w:t>
            </w:r>
            <w:r w:rsidRPr="00ED1DC1">
              <w:rPr>
                <w:i/>
              </w:rPr>
              <w:t>som är lämplig utifrån</w:t>
            </w:r>
            <w:r w:rsidRPr="007B7DDD">
              <w:t xml:space="preserve"> verksamhetens art</w:t>
            </w:r>
            <w:bookmarkEnd w:id="748"/>
            <w:r>
              <w:t>.</w:t>
            </w:r>
          </w:p>
        </w:tc>
      </w:tr>
    </w:tbl>
    <w:p w14:paraId="39E10A57" w14:textId="55442455" w:rsidR="00F71CC6" w:rsidRDefault="00AB307F" w:rsidP="00F71CC6">
      <w:pPr>
        <w:pStyle w:val="Brdtextmedindrag"/>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F665263" w14:textId="77777777" w:rsidTr="00F71CC6">
        <w:tc>
          <w:tcPr>
            <w:tcW w:w="2500" w:type="pct"/>
            <w:shd w:val="clear" w:color="auto" w:fill="auto"/>
            <w:tcMar>
              <w:left w:w="0" w:type="dxa"/>
            </w:tcMar>
          </w:tcPr>
          <w:p w14:paraId="095672F1" w14:textId="77777777" w:rsidR="00F71CC6" w:rsidRDefault="00F71CC6" w:rsidP="00F71CC6">
            <w:pPr>
              <w:pStyle w:val="Brdtextmedindrag"/>
            </w:pPr>
          </w:p>
        </w:tc>
        <w:tc>
          <w:tcPr>
            <w:tcW w:w="2500" w:type="pct"/>
            <w:shd w:val="clear" w:color="auto" w:fill="auto"/>
            <w:tcMar>
              <w:right w:w="0" w:type="dxa"/>
            </w:tcMar>
          </w:tcPr>
          <w:p w14:paraId="54843807" w14:textId="77777777" w:rsidR="00F71CC6" w:rsidRPr="00874CEE" w:rsidRDefault="00AB307F" w:rsidP="00F71CC6">
            <w:pPr>
              <w:pStyle w:val="Rubrik4utannumrering"/>
              <w:rPr>
                <w:i/>
                <w:iCs/>
              </w:rPr>
            </w:pPr>
            <w:r w:rsidRPr="00874CEE">
              <w:rPr>
                <w:i/>
                <w:iCs/>
              </w:rPr>
              <w:t>Föreskrifter om uppgiftslämnande</w:t>
            </w:r>
          </w:p>
        </w:tc>
      </w:tr>
    </w:tbl>
    <w:p w14:paraId="437384BE"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363C5F4" w14:textId="77777777" w:rsidTr="00F71CC6">
        <w:tc>
          <w:tcPr>
            <w:tcW w:w="2500" w:type="pct"/>
            <w:shd w:val="clear" w:color="auto" w:fill="auto"/>
            <w:tcMar>
              <w:left w:w="0" w:type="dxa"/>
            </w:tcMar>
          </w:tcPr>
          <w:p w14:paraId="41B852B4" w14:textId="77777777" w:rsidR="00F71CC6" w:rsidRDefault="00F71CC6" w:rsidP="00F71CC6">
            <w:pPr>
              <w:pStyle w:val="Brdtextmedindrag"/>
            </w:pPr>
          </w:p>
        </w:tc>
        <w:tc>
          <w:tcPr>
            <w:tcW w:w="2500" w:type="pct"/>
            <w:shd w:val="clear" w:color="auto" w:fill="auto"/>
            <w:tcMar>
              <w:right w:w="0" w:type="dxa"/>
            </w:tcMar>
          </w:tcPr>
          <w:p w14:paraId="57498986" w14:textId="77777777" w:rsidR="00F71CC6" w:rsidRDefault="00AB307F" w:rsidP="00F71CC6">
            <w:pPr>
              <w:pStyle w:val="Brdtext"/>
              <w:rPr>
                <w:i/>
              </w:rPr>
            </w:pPr>
            <w:r>
              <w:rPr>
                <w:i/>
              </w:rPr>
              <w:t xml:space="preserve">20 a </w:t>
            </w:r>
            <w:r w:rsidRPr="00574282">
              <w:rPr>
                <w:i/>
              </w:rPr>
              <w:t>§</w:t>
            </w:r>
          </w:p>
          <w:p w14:paraId="3B2DB41E" w14:textId="77777777" w:rsidR="00F71CC6" w:rsidRPr="00574282" w:rsidRDefault="00AB307F" w:rsidP="00F71CC6">
            <w:pPr>
              <w:pStyle w:val="Brdtextmedindrag"/>
              <w:rPr>
                <w:i/>
              </w:rPr>
            </w:pPr>
            <w:bookmarkStart w:id="749" w:name="_Hlk27491524"/>
            <w:r w:rsidRPr="00ED1DC1">
              <w:rPr>
                <w:i/>
              </w:rPr>
              <w:t>Regeringen eller den myndighet som regeringen bestämmer får meddela föreskrifter om skyldighet för foderföretagare och för den som befattar sig med animaliska biprodukter eller därav framställda produkter att lämna uppgifter om sina anläggningar till en kontroll</w:t>
            </w:r>
            <w:r>
              <w:rPr>
                <w:i/>
              </w:rPr>
              <w:softHyphen/>
            </w:r>
            <w:r w:rsidRPr="00ED1DC1">
              <w:rPr>
                <w:i/>
              </w:rPr>
              <w:t>myndighet, ett organ med dele</w:t>
            </w:r>
            <w:r>
              <w:rPr>
                <w:i/>
              </w:rPr>
              <w:softHyphen/>
            </w:r>
            <w:r w:rsidRPr="00ED1DC1">
              <w:rPr>
                <w:i/>
              </w:rPr>
              <w:t>gerade uppgifter eller en fysisk person som har delegerats vissa uppgifter</w:t>
            </w:r>
            <w:bookmarkEnd w:id="749"/>
          </w:p>
        </w:tc>
      </w:tr>
    </w:tbl>
    <w:p w14:paraId="05AE006E" w14:textId="77777777" w:rsidR="00F71CC6" w:rsidRDefault="00AB307F" w:rsidP="00F71CC6">
      <w:pPr>
        <w:pStyle w:val="Brdtext"/>
        <w:spacing w:before="230"/>
        <w:jc w:val="center"/>
      </w:pPr>
      <w:r>
        <w:t>21 §</w:t>
      </w:r>
      <w:r>
        <w:rPr>
          <w:rStyle w:val="Fotnotsreferens"/>
        </w:rPr>
        <w:footnoteReference w:id="144"/>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318EA76" w14:textId="77777777" w:rsidTr="00F71CC6">
        <w:tc>
          <w:tcPr>
            <w:tcW w:w="2500" w:type="pct"/>
            <w:shd w:val="clear" w:color="auto" w:fill="auto"/>
            <w:tcMar>
              <w:left w:w="0" w:type="dxa"/>
            </w:tcMar>
          </w:tcPr>
          <w:p w14:paraId="7F5326D1" w14:textId="77777777" w:rsidR="00F71CC6" w:rsidRDefault="00AB307F" w:rsidP="00F71CC6">
            <w:pPr>
              <w:pStyle w:val="Brdtextmedindrag"/>
            </w:pPr>
            <w:r w:rsidRPr="00A57275">
              <w:t>En kontrollmyndighet och ett</w:t>
            </w:r>
            <w:r w:rsidRPr="00A57275">
              <w:rPr>
                <w:i/>
              </w:rPr>
              <w:t xml:space="preserve"> kontrollorgan som anlitas i den offentliga kontrollen</w:t>
            </w:r>
            <w:r w:rsidRPr="00A57275">
              <w:t xml:space="preserve"> har rätt att i den utsträckning det behövs för </w:t>
            </w:r>
            <w:r w:rsidRPr="00A57275">
              <w:rPr>
                <w:i/>
              </w:rPr>
              <w:t>kontrollen</w:t>
            </w:r>
          </w:p>
        </w:tc>
        <w:tc>
          <w:tcPr>
            <w:tcW w:w="2500" w:type="pct"/>
            <w:shd w:val="clear" w:color="auto" w:fill="auto"/>
            <w:tcMar>
              <w:right w:w="0" w:type="dxa"/>
            </w:tcMar>
          </w:tcPr>
          <w:p w14:paraId="34051C3C" w14:textId="77777777" w:rsidR="00F71CC6" w:rsidRDefault="00AB307F" w:rsidP="00F71CC6">
            <w:pPr>
              <w:pStyle w:val="Brdtextmedindrag"/>
            </w:pPr>
            <w:r w:rsidRPr="00A57275">
              <w:t xml:space="preserve">En kontrollmyndighet och ett </w:t>
            </w:r>
            <w:r w:rsidRPr="00A57275">
              <w:rPr>
                <w:i/>
              </w:rPr>
              <w:t>organ med delegerade uppgifter eller en fysisk person som har delegerats vissa uppgifter</w:t>
            </w:r>
            <w:r w:rsidRPr="00A57275">
              <w:t xml:space="preserve"> har rätt att i den utsträckning det behövs för</w:t>
            </w:r>
            <w:r w:rsidRPr="00A57275">
              <w:rPr>
                <w:i/>
              </w:rPr>
              <w:t xml:space="preserve"> offentlig kontroll och annan offent</w:t>
            </w:r>
            <w:r>
              <w:rPr>
                <w:i/>
              </w:rPr>
              <w:softHyphen/>
            </w:r>
            <w:r w:rsidRPr="00A57275">
              <w:rPr>
                <w:i/>
              </w:rPr>
              <w:t>lig verksamhet</w:t>
            </w:r>
          </w:p>
        </w:tc>
      </w:tr>
    </w:tbl>
    <w:p w14:paraId="2DE78157" w14:textId="77777777" w:rsidR="00F71CC6" w:rsidRDefault="00AB307F" w:rsidP="00F71CC6">
      <w:pPr>
        <w:pStyle w:val="Brdtextmedindrag"/>
      </w:pPr>
      <w:bookmarkStart w:id="750" w:name="_Hlk27491635"/>
      <w:r>
        <w:t>1. på begäran få upplysningar och ta del av handlingar, samt</w:t>
      </w:r>
    </w:p>
    <w:p w14:paraId="2559C398" w14:textId="77777777" w:rsidR="00F71CC6" w:rsidRDefault="00AB307F" w:rsidP="00F71CC6">
      <w:pPr>
        <w:pStyle w:val="Brdtextmedindrag"/>
      </w:pPr>
      <w:r>
        <w:t>2. få tillträde till områden, lokaler och andra utrymmen som har anknytning till verksamheten och där göra undersökningar och ta prover</w:t>
      </w:r>
      <w:bookmarkEnd w:id="750"/>
      <w:r>
        <w: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FC2366B" w14:textId="77777777" w:rsidTr="00F71CC6">
        <w:tc>
          <w:tcPr>
            <w:tcW w:w="2500" w:type="pct"/>
            <w:shd w:val="clear" w:color="auto" w:fill="auto"/>
            <w:tcMar>
              <w:left w:w="0" w:type="dxa"/>
            </w:tcMar>
          </w:tcPr>
          <w:p w14:paraId="7FB161A7" w14:textId="77777777" w:rsidR="00F71CC6" w:rsidRDefault="00AB307F" w:rsidP="00F71CC6">
            <w:pPr>
              <w:pStyle w:val="Brdtextmedindrag"/>
            </w:pPr>
            <w:r w:rsidRPr="008D2C8B">
              <w:rPr>
                <w:i/>
                <w:iCs/>
              </w:rPr>
              <w:t>Bestämmelserna i</w:t>
            </w:r>
            <w:r w:rsidRPr="00A57275">
              <w:t xml:space="preserve"> </w:t>
            </w:r>
            <w:r w:rsidRPr="008D2C8B">
              <w:rPr>
                <w:i/>
                <w:iCs/>
              </w:rPr>
              <w:t>första</w:t>
            </w:r>
            <w:r w:rsidRPr="00A57275">
              <w:t xml:space="preserve"> stycket gäller också för Europeiska kommissionen och för inspektörer och experter som utsetts av kommissionen</w:t>
            </w:r>
            <w:r>
              <w:t>.</w:t>
            </w:r>
          </w:p>
        </w:tc>
        <w:tc>
          <w:tcPr>
            <w:tcW w:w="2500" w:type="pct"/>
            <w:shd w:val="clear" w:color="auto" w:fill="auto"/>
            <w:tcMar>
              <w:right w:w="0" w:type="dxa"/>
            </w:tcMar>
          </w:tcPr>
          <w:p w14:paraId="52FC2FCA" w14:textId="77777777" w:rsidR="00F71CC6" w:rsidRDefault="00AB307F" w:rsidP="00F71CC6">
            <w:pPr>
              <w:pStyle w:val="Brdtextmedindrag"/>
            </w:pPr>
            <w:r w:rsidRPr="008D2C8B">
              <w:rPr>
                <w:i/>
                <w:iCs/>
              </w:rPr>
              <w:t>Första</w:t>
            </w:r>
            <w:r w:rsidRPr="00A57275">
              <w:t xml:space="preserve"> stycket gäller också för Europeiska kommissionen och för inspektörer och experter som utsetts av kommissionen</w:t>
            </w:r>
            <w:r>
              <w:t>.</w:t>
            </w:r>
          </w:p>
        </w:tc>
      </w:tr>
    </w:tbl>
    <w:p w14:paraId="48AE7F23"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EE35AE5" w14:textId="77777777" w:rsidTr="00F71CC6">
        <w:tc>
          <w:tcPr>
            <w:tcW w:w="2500" w:type="pct"/>
            <w:shd w:val="clear" w:color="auto" w:fill="auto"/>
            <w:tcMar>
              <w:left w:w="0" w:type="dxa"/>
            </w:tcMar>
          </w:tcPr>
          <w:p w14:paraId="69503A81" w14:textId="77777777" w:rsidR="00F71CC6" w:rsidRDefault="00AB307F" w:rsidP="00F71CC6">
            <w:pPr>
              <w:pStyle w:val="Rubrik4utannumrering"/>
            </w:pPr>
            <w:r>
              <w:t xml:space="preserve">Skyldighet att </w:t>
            </w:r>
            <w:r w:rsidRPr="00F75D5D">
              <w:rPr>
                <w:i/>
              </w:rPr>
              <w:t>tillhandahålla</w:t>
            </w:r>
            <w:r>
              <w:t xml:space="preserve"> hjälp</w:t>
            </w:r>
          </w:p>
        </w:tc>
        <w:tc>
          <w:tcPr>
            <w:tcW w:w="2500" w:type="pct"/>
            <w:shd w:val="clear" w:color="auto" w:fill="auto"/>
            <w:tcMar>
              <w:right w:w="0" w:type="dxa"/>
            </w:tcMar>
          </w:tcPr>
          <w:p w14:paraId="45E14A11" w14:textId="77777777" w:rsidR="00F71CC6" w:rsidRDefault="00AB307F" w:rsidP="00F71CC6">
            <w:pPr>
              <w:pStyle w:val="Rubrik4utannumrering"/>
            </w:pPr>
            <w:r>
              <w:t xml:space="preserve">Skyldighet att </w:t>
            </w:r>
            <w:r w:rsidRPr="00F75D5D">
              <w:rPr>
                <w:i/>
              </w:rPr>
              <w:t>lämna</w:t>
            </w:r>
            <w:r>
              <w:t xml:space="preserve"> hjälp</w:t>
            </w:r>
          </w:p>
        </w:tc>
      </w:tr>
    </w:tbl>
    <w:p w14:paraId="2322F289" w14:textId="77777777" w:rsidR="00F71CC6" w:rsidRDefault="00AB307F" w:rsidP="00F71CC6">
      <w:pPr>
        <w:pStyle w:val="Brdtext"/>
        <w:spacing w:before="230"/>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F3C8ABB" w14:textId="77777777" w:rsidTr="00F71CC6">
        <w:tc>
          <w:tcPr>
            <w:tcW w:w="2500" w:type="pct"/>
            <w:shd w:val="clear" w:color="auto" w:fill="auto"/>
            <w:tcMar>
              <w:left w:w="0" w:type="dxa"/>
            </w:tcMar>
          </w:tcPr>
          <w:p w14:paraId="0EBF489D" w14:textId="77777777" w:rsidR="00F71CC6" w:rsidRDefault="00AB307F" w:rsidP="00F71CC6">
            <w:pPr>
              <w:pStyle w:val="Brdtextmedindrag"/>
            </w:pPr>
            <w:r w:rsidRPr="00F75D5D">
              <w:t xml:space="preserve">Den som är föremål för offentlig kontroll </w:t>
            </w:r>
            <w:r w:rsidRPr="00F75D5D">
              <w:rPr>
                <w:i/>
              </w:rPr>
              <w:t>skall tillhandahålla</w:t>
            </w:r>
            <w:r w:rsidRPr="00F75D5D">
              <w:t xml:space="preserve"> den hjälp som behövs för att kontrollen </w:t>
            </w:r>
            <w:r w:rsidRPr="00F75D5D">
              <w:rPr>
                <w:i/>
              </w:rPr>
              <w:t>skall kunna genomföras</w:t>
            </w:r>
            <w:r>
              <w:t>.</w:t>
            </w:r>
          </w:p>
        </w:tc>
        <w:tc>
          <w:tcPr>
            <w:tcW w:w="2500" w:type="pct"/>
            <w:shd w:val="clear" w:color="auto" w:fill="auto"/>
            <w:tcMar>
              <w:right w:w="0" w:type="dxa"/>
            </w:tcMar>
          </w:tcPr>
          <w:p w14:paraId="5B517684" w14:textId="77777777" w:rsidR="00F71CC6" w:rsidRDefault="00AB307F" w:rsidP="00F71CC6">
            <w:pPr>
              <w:pStyle w:val="Brdtextmedindrag"/>
            </w:pPr>
            <w:bookmarkStart w:id="751" w:name="_Hlk27491946"/>
            <w:r w:rsidRPr="005255D9">
              <w:rPr>
                <w:i/>
              </w:rPr>
              <w:t>Bestämmelser om skyldighet för den</w:t>
            </w:r>
            <w:r w:rsidRPr="00F75D5D">
              <w:t xml:space="preserve"> som är föremål för offentlig kontroll </w:t>
            </w:r>
            <w:r w:rsidRPr="005255D9">
              <w:rPr>
                <w:i/>
              </w:rPr>
              <w:t>eller annan offentlig verksamhet att lämna</w:t>
            </w:r>
            <w:r w:rsidRPr="00F75D5D">
              <w:t xml:space="preserve"> den hjälp som behövs för att kontrollen </w:t>
            </w:r>
            <w:r w:rsidRPr="005255D9">
              <w:rPr>
                <w:i/>
              </w:rPr>
              <w:t>eller verksamheten ska</w:t>
            </w:r>
            <w:r w:rsidRPr="00F75D5D">
              <w:t xml:space="preserve"> kunna </w:t>
            </w:r>
            <w:r w:rsidRPr="005255D9">
              <w:rPr>
                <w:i/>
              </w:rPr>
              <w:t>utföras finns i artik</w:t>
            </w:r>
            <w:r>
              <w:rPr>
                <w:i/>
              </w:rPr>
              <w:t>el</w:t>
            </w:r>
            <w:r w:rsidRPr="005255D9">
              <w:rPr>
                <w:i/>
              </w:rPr>
              <w:t xml:space="preserve"> 15.2 och 15.6 i förordning (EU) 2017/625</w:t>
            </w:r>
            <w:r>
              <w:t>.</w:t>
            </w:r>
            <w:bookmarkEnd w:id="751"/>
          </w:p>
        </w:tc>
      </w:tr>
    </w:tbl>
    <w:p w14:paraId="30A30D8A"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6BE2473" w14:textId="77777777" w:rsidTr="00F71CC6">
        <w:tc>
          <w:tcPr>
            <w:tcW w:w="2500" w:type="pct"/>
            <w:shd w:val="clear" w:color="auto" w:fill="auto"/>
            <w:tcMar>
              <w:left w:w="0" w:type="dxa"/>
            </w:tcMar>
          </w:tcPr>
          <w:p w14:paraId="7A4B264B" w14:textId="77777777" w:rsidR="00F71CC6" w:rsidRDefault="00AB307F" w:rsidP="00F71CC6">
            <w:pPr>
              <w:pStyle w:val="Rubrik4utannumrering"/>
            </w:pPr>
            <w:r>
              <w:t xml:space="preserve">Förelägganden </w:t>
            </w:r>
            <w:r w:rsidRPr="00387029">
              <w:rPr>
                <w:i/>
                <w:iCs/>
              </w:rPr>
              <w:t>och förbud</w:t>
            </w:r>
          </w:p>
        </w:tc>
        <w:tc>
          <w:tcPr>
            <w:tcW w:w="2500" w:type="pct"/>
            <w:shd w:val="clear" w:color="auto" w:fill="auto"/>
            <w:tcMar>
              <w:right w:w="0" w:type="dxa"/>
            </w:tcMar>
          </w:tcPr>
          <w:p w14:paraId="3009102C" w14:textId="77777777" w:rsidR="00F71CC6" w:rsidRDefault="00AB307F" w:rsidP="00F71CC6">
            <w:pPr>
              <w:pStyle w:val="Rubrik4utannumrering"/>
            </w:pPr>
            <w:r>
              <w:t>Förelägganden</w:t>
            </w:r>
          </w:p>
        </w:tc>
      </w:tr>
    </w:tbl>
    <w:p w14:paraId="27894006" w14:textId="77777777" w:rsidR="00F71CC6" w:rsidRPr="00C57856" w:rsidRDefault="00F71CC6" w:rsidP="00F71CC6">
      <w:pPr>
        <w:pStyle w:val="Brdtextmedindrag"/>
      </w:pPr>
    </w:p>
    <w:p w14:paraId="5769DD67" w14:textId="77777777" w:rsidR="00F71CC6" w:rsidRDefault="00AB307F" w:rsidP="00F71CC6">
      <w:pPr>
        <w:pStyle w:val="Brdtext"/>
        <w:jc w:val="center"/>
      </w:pPr>
      <w:r>
        <w:t>23 §</w:t>
      </w:r>
      <w:r>
        <w:rPr>
          <w:rStyle w:val="Fotnotsreferens"/>
        </w:rPr>
        <w:footnoteReference w:id="145"/>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7A96606" w14:textId="77777777" w:rsidTr="00F71CC6">
        <w:tc>
          <w:tcPr>
            <w:tcW w:w="2500" w:type="pct"/>
            <w:shd w:val="clear" w:color="auto" w:fill="auto"/>
            <w:tcMar>
              <w:left w:w="0" w:type="dxa"/>
            </w:tcMar>
          </w:tcPr>
          <w:p w14:paraId="135F8D3D" w14:textId="77777777" w:rsidR="00F71CC6" w:rsidRDefault="00AB307F" w:rsidP="00F71CC6">
            <w:pPr>
              <w:pStyle w:val="Brdtextmedindrag"/>
            </w:pPr>
            <w:r w:rsidRPr="00387029">
              <w:t xml:space="preserve">Utöver vad som följer av de EU-bestämmelser som </w:t>
            </w:r>
            <w:r w:rsidRPr="00387029">
              <w:rPr>
                <w:i/>
                <w:iCs/>
              </w:rPr>
              <w:t>kompletteras av</w:t>
            </w:r>
            <w:r w:rsidRPr="00387029">
              <w:t xml:space="preserve"> lagen eller vad som särskilt anges i 19</w:t>
            </w:r>
            <w:r>
              <w:t> §</w:t>
            </w:r>
            <w:r w:rsidRPr="00387029">
              <w:t xml:space="preserve"> får en kontrollmyndighet </w:t>
            </w:r>
            <w:r w:rsidRPr="00E92757">
              <w:rPr>
                <w:i/>
              </w:rPr>
              <w:t>meddela</w:t>
            </w:r>
            <w:r w:rsidRPr="00387029">
              <w:t xml:space="preserve"> de förelägganden </w:t>
            </w:r>
            <w:r w:rsidRPr="00387029">
              <w:rPr>
                <w:i/>
                <w:iCs/>
              </w:rPr>
              <w:t>och förbud</w:t>
            </w:r>
            <w:r w:rsidRPr="00387029">
              <w:t xml:space="preserve"> som behövs för att lagen, de föreskrifter eller beslut som har meddelats med stöd av lagen, de EU-bestämmelser </w:t>
            </w:r>
            <w:r w:rsidRPr="00387029">
              <w:rPr>
                <w:i/>
                <w:iCs/>
              </w:rPr>
              <w:t>som komplet</w:t>
            </w:r>
            <w:r>
              <w:rPr>
                <w:i/>
                <w:iCs/>
              </w:rPr>
              <w:softHyphen/>
            </w:r>
            <w:r w:rsidRPr="00387029">
              <w:rPr>
                <w:i/>
                <w:iCs/>
              </w:rPr>
              <w:t>teras av</w:t>
            </w:r>
            <w:r w:rsidRPr="00387029">
              <w:t xml:space="preserve"> lagen och de beslut som har meddelats med stöd av EU-bestämmelserna ska följas</w:t>
            </w:r>
            <w:r>
              <w:t>.</w:t>
            </w:r>
          </w:p>
        </w:tc>
        <w:tc>
          <w:tcPr>
            <w:tcW w:w="2500" w:type="pct"/>
            <w:shd w:val="clear" w:color="auto" w:fill="auto"/>
            <w:tcMar>
              <w:right w:w="0" w:type="dxa"/>
            </w:tcMar>
          </w:tcPr>
          <w:p w14:paraId="53BA2850" w14:textId="77777777" w:rsidR="00F71CC6" w:rsidRDefault="00AB307F" w:rsidP="00F71CC6">
            <w:pPr>
              <w:pStyle w:val="Brdtextmedindrag"/>
            </w:pPr>
            <w:bookmarkStart w:id="752" w:name="_Hlk41637379"/>
            <w:r w:rsidRPr="00387029">
              <w:t>Utöver vad som följer av de EU-bestämmelser som lagen</w:t>
            </w:r>
            <w:r w:rsidRPr="00387029">
              <w:rPr>
                <w:i/>
                <w:iCs/>
              </w:rPr>
              <w:t xml:space="preserve"> kompletterar</w:t>
            </w:r>
            <w:r>
              <w:t xml:space="preserve"> </w:t>
            </w:r>
            <w:r w:rsidRPr="00387029">
              <w:t>eller vad som särskilt anges i 19</w:t>
            </w:r>
            <w:r>
              <w:t> </w:t>
            </w:r>
            <w:r w:rsidRPr="00387029">
              <w:t>§</w:t>
            </w:r>
            <w:r>
              <w:t xml:space="preserve"> </w:t>
            </w:r>
            <w:r w:rsidRPr="00387029">
              <w:t xml:space="preserve">får en kontrollmyndighet </w:t>
            </w:r>
            <w:r w:rsidRPr="00E92757">
              <w:rPr>
                <w:i/>
              </w:rPr>
              <w:t>besluta</w:t>
            </w:r>
            <w:r w:rsidRPr="00387029">
              <w:t xml:space="preserve"> de förelägganden som behövs för att lagen, de föreskrifter eller beslut som har meddelats med stöd av lagen, de EU-bestämmelser som lagen </w:t>
            </w:r>
            <w:r w:rsidRPr="00387029">
              <w:rPr>
                <w:i/>
                <w:iCs/>
              </w:rPr>
              <w:t xml:space="preserve">kompletterar </w:t>
            </w:r>
            <w:r w:rsidRPr="00387029">
              <w:t>och de beslut som har meddelats med stöd av EU-bestämmelserna ska följas</w:t>
            </w:r>
            <w:r>
              <w:t>.</w:t>
            </w:r>
            <w:bookmarkEnd w:id="752"/>
          </w:p>
        </w:tc>
      </w:tr>
    </w:tbl>
    <w:p w14:paraId="28BBA94E" w14:textId="77777777" w:rsidR="00F71CC6" w:rsidRDefault="00AB307F" w:rsidP="00F71CC6">
      <w:pPr>
        <w:pStyle w:val="Brdtext"/>
        <w:spacing w:before="230"/>
        <w:jc w:val="center"/>
      </w:pPr>
      <w:r>
        <w:t>24 §</w:t>
      </w:r>
      <w:r>
        <w:rPr>
          <w:rStyle w:val="Fotnotsreferens"/>
        </w:rPr>
        <w:footnoteReference w:id="14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4D9A658" w14:textId="77777777" w:rsidTr="00F71CC6">
        <w:tc>
          <w:tcPr>
            <w:tcW w:w="2500" w:type="pct"/>
            <w:shd w:val="clear" w:color="auto" w:fill="auto"/>
            <w:tcMar>
              <w:left w:w="0" w:type="dxa"/>
            </w:tcMar>
          </w:tcPr>
          <w:p w14:paraId="425AE6DC" w14:textId="77777777" w:rsidR="00F71CC6" w:rsidRDefault="00AB307F" w:rsidP="00F71CC6">
            <w:pPr>
              <w:pStyle w:val="Brdtextmedindrag"/>
            </w:pPr>
            <w:r w:rsidRPr="00922CA2">
              <w:t xml:space="preserve">Förelägganden </w:t>
            </w:r>
            <w:r w:rsidRPr="00922CA2">
              <w:rPr>
                <w:i/>
                <w:iCs/>
              </w:rPr>
              <w:t>och förbud</w:t>
            </w:r>
            <w:r w:rsidRPr="00922CA2">
              <w:t xml:space="preserve"> enligt 23</w:t>
            </w:r>
            <w:r>
              <w:t> </w:t>
            </w:r>
            <w:r w:rsidRPr="00922CA2">
              <w:t xml:space="preserve">§ eller enligt de EU-bestämmelser som </w:t>
            </w:r>
            <w:r w:rsidRPr="00922CA2">
              <w:rPr>
                <w:i/>
                <w:iCs/>
              </w:rPr>
              <w:t>kompletteras av</w:t>
            </w:r>
            <w:r w:rsidRPr="00922CA2">
              <w:t xml:space="preserve"> lagen får förenas med vite</w:t>
            </w:r>
            <w:r>
              <w:t>.</w:t>
            </w:r>
          </w:p>
        </w:tc>
        <w:tc>
          <w:tcPr>
            <w:tcW w:w="2500" w:type="pct"/>
            <w:shd w:val="clear" w:color="auto" w:fill="auto"/>
            <w:tcMar>
              <w:right w:w="0" w:type="dxa"/>
            </w:tcMar>
          </w:tcPr>
          <w:p w14:paraId="34575160" w14:textId="77777777" w:rsidR="00F71CC6" w:rsidRDefault="00AB307F" w:rsidP="00F71CC6">
            <w:pPr>
              <w:pStyle w:val="Brdtextmedindrag"/>
            </w:pPr>
            <w:r w:rsidRPr="00922CA2">
              <w:t>Förelägganden enligt 23</w:t>
            </w:r>
            <w:r>
              <w:t> </w:t>
            </w:r>
            <w:r w:rsidRPr="00922CA2">
              <w:t>§ eller enligt de EU-bestämmelser som lagen</w:t>
            </w:r>
            <w:r>
              <w:t xml:space="preserve"> </w:t>
            </w:r>
            <w:r w:rsidRPr="00922CA2">
              <w:rPr>
                <w:i/>
                <w:iCs/>
              </w:rPr>
              <w:t xml:space="preserve">kompletterar </w:t>
            </w:r>
            <w:r w:rsidRPr="00922CA2">
              <w:t>får förenas med vite</w:t>
            </w:r>
            <w:r>
              <w:t>.</w:t>
            </w:r>
          </w:p>
        </w:tc>
      </w:tr>
    </w:tbl>
    <w:p w14:paraId="7CCF48F8"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96AA27F" w14:textId="77777777" w:rsidTr="00F71CC6">
        <w:tc>
          <w:tcPr>
            <w:tcW w:w="2500" w:type="pct"/>
            <w:shd w:val="clear" w:color="auto" w:fill="auto"/>
            <w:tcMar>
              <w:left w:w="0" w:type="dxa"/>
            </w:tcMar>
          </w:tcPr>
          <w:p w14:paraId="372F4B7A" w14:textId="77777777" w:rsidR="00F71CC6" w:rsidRDefault="00F71CC6" w:rsidP="00F71CC6">
            <w:pPr>
              <w:pStyle w:val="Brdtextmedindrag"/>
            </w:pPr>
          </w:p>
        </w:tc>
        <w:tc>
          <w:tcPr>
            <w:tcW w:w="2500" w:type="pct"/>
            <w:shd w:val="clear" w:color="auto" w:fill="auto"/>
            <w:tcMar>
              <w:right w:w="0" w:type="dxa"/>
            </w:tcMar>
          </w:tcPr>
          <w:p w14:paraId="2C6F6B0D" w14:textId="77777777" w:rsidR="00F71CC6" w:rsidRPr="000E02B0" w:rsidRDefault="00AB307F" w:rsidP="00F71CC6">
            <w:pPr>
              <w:pStyle w:val="Rubrik4utannumrering"/>
              <w:rPr>
                <w:i/>
                <w:iCs/>
              </w:rPr>
            </w:pPr>
            <w:r w:rsidRPr="000E02B0">
              <w:rPr>
                <w:i/>
                <w:iCs/>
              </w:rPr>
              <w:t>Inköp under dold identitet</w:t>
            </w:r>
          </w:p>
        </w:tc>
      </w:tr>
    </w:tbl>
    <w:p w14:paraId="1AE8B4A3"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DC4375F" w14:textId="77777777" w:rsidTr="00F71CC6">
        <w:tc>
          <w:tcPr>
            <w:tcW w:w="2500" w:type="pct"/>
            <w:shd w:val="clear" w:color="auto" w:fill="auto"/>
            <w:tcMar>
              <w:left w:w="0" w:type="dxa"/>
            </w:tcMar>
          </w:tcPr>
          <w:p w14:paraId="6C66842A" w14:textId="77777777" w:rsidR="00F71CC6" w:rsidRDefault="00F71CC6" w:rsidP="00F71CC6">
            <w:pPr>
              <w:pStyle w:val="Brdtextmedindrag"/>
            </w:pPr>
          </w:p>
        </w:tc>
        <w:tc>
          <w:tcPr>
            <w:tcW w:w="2500" w:type="pct"/>
            <w:shd w:val="clear" w:color="auto" w:fill="auto"/>
            <w:tcMar>
              <w:right w:w="0" w:type="dxa"/>
            </w:tcMar>
          </w:tcPr>
          <w:p w14:paraId="33E92CE1" w14:textId="77777777" w:rsidR="00F71CC6" w:rsidRDefault="00AB307F" w:rsidP="00F71CC6">
            <w:pPr>
              <w:pStyle w:val="Brdtext"/>
              <w:rPr>
                <w:i/>
              </w:rPr>
            </w:pPr>
            <w:r>
              <w:rPr>
                <w:i/>
              </w:rPr>
              <w:t xml:space="preserve">24 a </w:t>
            </w:r>
            <w:r w:rsidRPr="00574282">
              <w:rPr>
                <w:i/>
              </w:rPr>
              <w:t>§</w:t>
            </w:r>
          </w:p>
          <w:p w14:paraId="136B83B1" w14:textId="77777777" w:rsidR="00F71CC6" w:rsidRPr="00404E17" w:rsidRDefault="00AB307F" w:rsidP="00F71CC6">
            <w:pPr>
              <w:pStyle w:val="Brdtextmedindrag"/>
              <w:rPr>
                <w:i/>
              </w:rPr>
            </w:pPr>
            <w:bookmarkStart w:id="753" w:name="_Hlk41682616"/>
            <w:bookmarkStart w:id="754" w:name="_Hlk41250656"/>
            <w:r w:rsidRPr="00404E17">
              <w:rPr>
                <w:i/>
              </w:rPr>
              <w:t xml:space="preserve">En kontrollmyndighet får köpa in </w:t>
            </w:r>
            <w:r>
              <w:rPr>
                <w:i/>
              </w:rPr>
              <w:t xml:space="preserve">produkter </w:t>
            </w:r>
            <w:r w:rsidRPr="00404E17">
              <w:rPr>
                <w:i/>
              </w:rPr>
              <w:t>under dold identitet om det är nödvändigt för att kon</w:t>
            </w:r>
            <w:r>
              <w:rPr>
                <w:i/>
              </w:rPr>
              <w:softHyphen/>
            </w:r>
            <w:r w:rsidRPr="00404E17">
              <w:rPr>
                <w:i/>
              </w:rPr>
              <w:t xml:space="preserve">trollera att </w:t>
            </w:r>
            <w:r>
              <w:rPr>
                <w:i/>
              </w:rPr>
              <w:t xml:space="preserve">produkten </w:t>
            </w:r>
            <w:r w:rsidRPr="00404E17">
              <w:rPr>
                <w:i/>
              </w:rPr>
              <w:t>uppfyller krav</w:t>
            </w:r>
            <w:r>
              <w:rPr>
                <w:i/>
              </w:rPr>
              <w:t>en</w:t>
            </w:r>
            <w:r w:rsidRPr="00404E17">
              <w:rPr>
                <w:i/>
              </w:rPr>
              <w:t xml:space="preserve"> i</w:t>
            </w:r>
          </w:p>
          <w:p w14:paraId="1EA7C983" w14:textId="77777777" w:rsidR="00F71CC6" w:rsidRPr="00404E17" w:rsidRDefault="00AB307F" w:rsidP="00F71CC6">
            <w:pPr>
              <w:pStyle w:val="Brdtextmedindrag"/>
              <w:rPr>
                <w:i/>
              </w:rPr>
            </w:pPr>
            <w:r w:rsidRPr="00404E17">
              <w:rPr>
                <w:i/>
              </w:rPr>
              <w:t>1.</w:t>
            </w:r>
            <w:r>
              <w:rPr>
                <w:i/>
              </w:rPr>
              <w:t> </w:t>
            </w:r>
            <w:r w:rsidRPr="00404E17">
              <w:rPr>
                <w:i/>
              </w:rPr>
              <w:t xml:space="preserve">denna lag, </w:t>
            </w:r>
          </w:p>
          <w:p w14:paraId="25EA6083" w14:textId="77777777" w:rsidR="00F71CC6" w:rsidRPr="00404E17" w:rsidRDefault="00AB307F" w:rsidP="00F71CC6">
            <w:pPr>
              <w:pStyle w:val="Brdtextmedindrag"/>
              <w:rPr>
                <w:i/>
              </w:rPr>
            </w:pPr>
            <w:r w:rsidRPr="00404E17">
              <w:rPr>
                <w:i/>
              </w:rPr>
              <w:t xml:space="preserve">2. föreskrifter som har meddelats med stöd av lagen, och </w:t>
            </w:r>
          </w:p>
          <w:p w14:paraId="2B8544BA" w14:textId="77777777" w:rsidR="00F71CC6" w:rsidRPr="00404E17" w:rsidRDefault="00AB307F" w:rsidP="00F71CC6">
            <w:pPr>
              <w:pStyle w:val="Brdtextmedindrag"/>
              <w:rPr>
                <w:i/>
              </w:rPr>
            </w:pPr>
            <w:r w:rsidRPr="00404E17">
              <w:rPr>
                <w:i/>
              </w:rPr>
              <w:t>3. EU-förordningar som lagen kompletterar.</w:t>
            </w:r>
          </w:p>
          <w:p w14:paraId="32AA63D2" w14:textId="77777777" w:rsidR="00F71CC6" w:rsidRPr="00574282" w:rsidRDefault="00AB307F" w:rsidP="00F71CC6">
            <w:pPr>
              <w:pStyle w:val="Brdtextmedindrag"/>
              <w:rPr>
                <w:i/>
              </w:rPr>
            </w:pPr>
            <w:r w:rsidRPr="00404E17">
              <w:rPr>
                <w:i/>
                <w:iCs/>
              </w:rPr>
              <w:t>Aktören ska underrättas om det inköp som har skett under dold identitet</w:t>
            </w:r>
            <w:r>
              <w:rPr>
                <w:i/>
                <w:iCs/>
              </w:rPr>
              <w:t xml:space="preserve"> och om resultatet av det </w:t>
            </w:r>
            <w:r w:rsidRPr="00404E17">
              <w:rPr>
                <w:i/>
                <w:iCs/>
              </w:rPr>
              <w:t>så</w:t>
            </w:r>
            <w:r w:rsidRPr="00404E17">
              <w:rPr>
                <w:i/>
              </w:rPr>
              <w:t xml:space="preserve"> </w:t>
            </w:r>
            <w:r w:rsidRPr="00404E17">
              <w:rPr>
                <w:i/>
                <w:iCs/>
              </w:rPr>
              <w:t>snart det kan ske utan att åtgärden förlorar sin betydelse</w:t>
            </w:r>
            <w:bookmarkEnd w:id="753"/>
            <w:r w:rsidRPr="00404E17">
              <w:rPr>
                <w:i/>
                <w:iCs/>
              </w:rPr>
              <w:t>.</w:t>
            </w:r>
            <w:bookmarkEnd w:id="754"/>
          </w:p>
        </w:tc>
      </w:tr>
    </w:tbl>
    <w:p w14:paraId="7B8D074F"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0B8E743" w14:textId="77777777" w:rsidTr="00F71CC6">
        <w:tc>
          <w:tcPr>
            <w:tcW w:w="2500" w:type="pct"/>
            <w:shd w:val="clear" w:color="auto" w:fill="auto"/>
            <w:tcMar>
              <w:left w:w="0" w:type="dxa"/>
            </w:tcMar>
          </w:tcPr>
          <w:p w14:paraId="6C5E4CB2" w14:textId="77777777" w:rsidR="00F71CC6" w:rsidRDefault="00F71CC6" w:rsidP="00F71CC6">
            <w:pPr>
              <w:pStyle w:val="Brdtextmedindrag"/>
            </w:pPr>
          </w:p>
        </w:tc>
        <w:tc>
          <w:tcPr>
            <w:tcW w:w="2500" w:type="pct"/>
            <w:shd w:val="clear" w:color="auto" w:fill="auto"/>
            <w:tcMar>
              <w:right w:w="0" w:type="dxa"/>
            </w:tcMar>
          </w:tcPr>
          <w:p w14:paraId="78B13130" w14:textId="77777777" w:rsidR="00F71CC6" w:rsidRPr="00271CC3" w:rsidRDefault="00AB307F" w:rsidP="00F71CC6">
            <w:pPr>
              <w:pStyle w:val="Rubrik4utannumrering"/>
              <w:rPr>
                <w:i/>
                <w:iCs/>
              </w:rPr>
            </w:pPr>
            <w:r w:rsidRPr="00271CC3">
              <w:rPr>
                <w:i/>
                <w:iCs/>
              </w:rPr>
              <w:t>Rapporteringssystem för överträdelser</w:t>
            </w:r>
          </w:p>
        </w:tc>
      </w:tr>
    </w:tbl>
    <w:p w14:paraId="108CD3AE"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5176F65" w14:textId="77777777" w:rsidTr="00F71CC6">
        <w:tc>
          <w:tcPr>
            <w:tcW w:w="2500" w:type="pct"/>
            <w:shd w:val="clear" w:color="auto" w:fill="auto"/>
            <w:tcMar>
              <w:left w:w="0" w:type="dxa"/>
            </w:tcMar>
          </w:tcPr>
          <w:p w14:paraId="05A161A1" w14:textId="77777777" w:rsidR="00F71CC6" w:rsidRDefault="00F71CC6" w:rsidP="00F71CC6">
            <w:pPr>
              <w:pStyle w:val="Brdtextmedindrag"/>
            </w:pPr>
          </w:p>
        </w:tc>
        <w:tc>
          <w:tcPr>
            <w:tcW w:w="2500" w:type="pct"/>
            <w:shd w:val="clear" w:color="auto" w:fill="auto"/>
            <w:tcMar>
              <w:right w:w="0" w:type="dxa"/>
            </w:tcMar>
          </w:tcPr>
          <w:p w14:paraId="1B2AFF6F" w14:textId="77777777" w:rsidR="00F71CC6" w:rsidRDefault="00AB307F" w:rsidP="00F71CC6">
            <w:pPr>
              <w:pStyle w:val="Brdtext"/>
              <w:rPr>
                <w:i/>
              </w:rPr>
            </w:pPr>
            <w:r>
              <w:rPr>
                <w:i/>
              </w:rPr>
              <w:t xml:space="preserve">24 b </w:t>
            </w:r>
            <w:r w:rsidRPr="00574282">
              <w:rPr>
                <w:i/>
              </w:rPr>
              <w:t>§</w:t>
            </w:r>
          </w:p>
          <w:p w14:paraId="5B9603AA" w14:textId="77777777" w:rsidR="00F71CC6" w:rsidRPr="00574282" w:rsidRDefault="00AB307F" w:rsidP="00F71CC6">
            <w:pPr>
              <w:pStyle w:val="Brdtextmedindrag"/>
              <w:rPr>
                <w:i/>
              </w:rPr>
            </w:pPr>
            <w:r w:rsidRPr="005255D9">
              <w:rPr>
                <w:i/>
              </w:rPr>
              <w:t>En kontrollmyndighet ska ha ett ändamålsenligt rapporterings</w:t>
            </w:r>
            <w:r>
              <w:rPr>
                <w:i/>
              </w:rPr>
              <w:softHyphen/>
            </w:r>
            <w:r w:rsidRPr="005255D9">
              <w:rPr>
                <w:i/>
              </w:rPr>
              <w:t>system för den som vill anmäla misstänkta överträdelser av förord</w:t>
            </w:r>
            <w:r>
              <w:rPr>
                <w:i/>
              </w:rPr>
              <w:softHyphen/>
            </w:r>
            <w:r w:rsidRPr="005255D9">
              <w:rPr>
                <w:i/>
              </w:rPr>
              <w:t>ning (EU) 2017/625.</w:t>
            </w:r>
          </w:p>
        </w:tc>
      </w:tr>
    </w:tbl>
    <w:p w14:paraId="0F1938FB" w14:textId="77777777" w:rsidR="00F71CC6" w:rsidRDefault="00AB307F" w:rsidP="00F71CC6">
      <w:pPr>
        <w:pStyle w:val="Brdtext"/>
        <w:spacing w:before="230"/>
        <w:jc w:val="center"/>
      </w:pPr>
      <w:r>
        <w:t>28 §</w:t>
      </w:r>
      <w:r>
        <w:rPr>
          <w:rStyle w:val="Fotnotsreferens"/>
        </w:rPr>
        <w:footnoteReference w:id="147"/>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465CB38" w14:textId="77777777" w:rsidTr="00F71CC6">
        <w:tc>
          <w:tcPr>
            <w:tcW w:w="2500" w:type="pct"/>
            <w:shd w:val="clear" w:color="auto" w:fill="auto"/>
            <w:tcMar>
              <w:left w:w="0" w:type="dxa"/>
            </w:tcMar>
          </w:tcPr>
          <w:p w14:paraId="55ABAD01" w14:textId="77777777" w:rsidR="00F71CC6" w:rsidRDefault="00AB307F" w:rsidP="00F71CC6">
            <w:pPr>
              <w:pStyle w:val="Brdtextmedindrag"/>
            </w:pPr>
            <w:r>
              <w:t xml:space="preserve">Regeringen eller den myndighet som regeringen bestämmer får meddela föreskrifter om skyldighet att betala </w:t>
            </w:r>
            <w:r w:rsidRPr="007466B9">
              <w:rPr>
                <w:i/>
                <w:iCs/>
              </w:rPr>
              <w:t>avgift</w:t>
            </w:r>
          </w:p>
          <w:p w14:paraId="3618E591" w14:textId="77777777" w:rsidR="00F71CC6" w:rsidRPr="002D7BCF" w:rsidRDefault="00AB307F" w:rsidP="00F71CC6">
            <w:pPr>
              <w:pStyle w:val="Brdtextmedindrag"/>
              <w:rPr>
                <w:i/>
              </w:rPr>
            </w:pPr>
            <w:r w:rsidRPr="002D7BCF">
              <w:rPr>
                <w:i/>
              </w:rPr>
              <w:t>1. för offentlig kontroll enligt denna lag, de föreskrifter som har meddelats med stöd av lagen eller de EU-bestämmelser som kom</w:t>
            </w:r>
            <w:r w:rsidRPr="002D7BCF">
              <w:rPr>
                <w:i/>
              </w:rPr>
              <w:softHyphen/>
              <w:t>pletteras av lagen, och</w:t>
            </w:r>
          </w:p>
          <w:p w14:paraId="742BBC39" w14:textId="77777777" w:rsidR="00F71CC6" w:rsidRDefault="00AB307F" w:rsidP="00F71CC6">
            <w:pPr>
              <w:pStyle w:val="Brdtextmedindrag"/>
            </w:pPr>
            <w:r w:rsidRPr="002D7BCF">
              <w:rPr>
                <w:i/>
              </w:rPr>
              <w:t>2. i ärenden enligt denna lag, de föreskrifter som har meddelats med stöd av lagen eller de EU-bestämmelser som kompletteras av lagen</w:t>
            </w:r>
            <w:r>
              <w:t>.</w:t>
            </w:r>
          </w:p>
        </w:tc>
        <w:tc>
          <w:tcPr>
            <w:tcW w:w="2500" w:type="pct"/>
            <w:shd w:val="clear" w:color="auto" w:fill="auto"/>
            <w:tcMar>
              <w:right w:w="0" w:type="dxa"/>
            </w:tcMar>
          </w:tcPr>
          <w:p w14:paraId="4CE0BAA9" w14:textId="77777777" w:rsidR="00F71CC6" w:rsidRDefault="00AB307F" w:rsidP="00F71CC6">
            <w:pPr>
              <w:pStyle w:val="Brdtextmedindrag"/>
            </w:pPr>
            <w:bookmarkStart w:id="755" w:name="_Hlk27492505"/>
            <w:r w:rsidRPr="002D7BCF">
              <w:t xml:space="preserve">Regeringen eller den myndighet som regeringen bestämmer får meddela föreskrifter om skyldighet att betala </w:t>
            </w:r>
            <w:r w:rsidRPr="000B5C3E">
              <w:rPr>
                <w:i/>
                <w:iCs/>
              </w:rPr>
              <w:t>avgifter</w:t>
            </w:r>
            <w:r w:rsidRPr="002D7BCF">
              <w:t xml:space="preserve"> </w:t>
            </w:r>
            <w:r w:rsidRPr="002D7BCF">
              <w:rPr>
                <w:i/>
              </w:rPr>
              <w:t>för offentlig kon</w:t>
            </w:r>
            <w:r>
              <w:rPr>
                <w:i/>
              </w:rPr>
              <w:softHyphen/>
            </w:r>
            <w:r w:rsidRPr="002D7BCF">
              <w:rPr>
                <w:i/>
              </w:rPr>
              <w:t>troll och annan offentlig verksam</w:t>
            </w:r>
            <w:r>
              <w:rPr>
                <w:i/>
              </w:rPr>
              <w:softHyphen/>
            </w:r>
            <w:r w:rsidRPr="002D7BCF">
              <w:rPr>
                <w:i/>
              </w:rPr>
              <w:t>het</w:t>
            </w:r>
            <w:bookmarkEnd w:id="755"/>
            <w:r w:rsidRPr="002D7BCF">
              <w:t>.</w:t>
            </w:r>
          </w:p>
        </w:tc>
      </w:tr>
      <w:tr w:rsidR="00F71CC6" w14:paraId="47B6F837" w14:textId="77777777" w:rsidTr="00F71CC6">
        <w:tblPrEx>
          <w:tblLook w:val="0600" w:firstRow="0" w:lastRow="0" w:firstColumn="0" w:lastColumn="0" w:noHBand="1" w:noVBand="1"/>
        </w:tblPrEx>
        <w:tc>
          <w:tcPr>
            <w:tcW w:w="2500" w:type="pct"/>
            <w:shd w:val="clear" w:color="auto" w:fill="auto"/>
            <w:tcMar>
              <w:left w:w="0" w:type="dxa"/>
            </w:tcMar>
          </w:tcPr>
          <w:p w14:paraId="30321DC7" w14:textId="77777777" w:rsidR="00F71CC6" w:rsidRDefault="00AB307F" w:rsidP="00F71CC6">
            <w:pPr>
              <w:pStyle w:val="Brdtextmedindrag"/>
            </w:pPr>
            <w:r w:rsidRPr="00C679B0">
              <w:t xml:space="preserve">Bemyndigandet enligt första stycket innefattar rätt att meddela föreskrifter om skyldighet för kommunerna att ta ut </w:t>
            </w:r>
            <w:r w:rsidRPr="007466B9">
              <w:rPr>
                <w:i/>
                <w:iCs/>
              </w:rPr>
              <w:t>sådan avgift</w:t>
            </w:r>
            <w:r>
              <w:t>.</w:t>
            </w:r>
          </w:p>
        </w:tc>
        <w:tc>
          <w:tcPr>
            <w:tcW w:w="2500" w:type="pct"/>
            <w:shd w:val="clear" w:color="auto" w:fill="auto"/>
            <w:tcMar>
              <w:right w:w="0" w:type="dxa"/>
            </w:tcMar>
          </w:tcPr>
          <w:p w14:paraId="0DAD2D7E" w14:textId="77777777" w:rsidR="00F71CC6" w:rsidRDefault="00AB307F" w:rsidP="00F71CC6">
            <w:pPr>
              <w:pStyle w:val="Brdtextmedindrag"/>
            </w:pPr>
            <w:bookmarkStart w:id="756" w:name="_Hlk27492523"/>
            <w:r w:rsidRPr="00C679B0">
              <w:t xml:space="preserve">Bemyndigandet enligt första stycket innefattar rätt att meddela föreskrifter om skyldighet för kommunerna att ta ut </w:t>
            </w:r>
            <w:r w:rsidRPr="000B5C3E">
              <w:rPr>
                <w:i/>
                <w:iCs/>
              </w:rPr>
              <w:t>sådana avgift</w:t>
            </w:r>
            <w:bookmarkEnd w:id="756"/>
            <w:r w:rsidRPr="000B5C3E">
              <w:rPr>
                <w:i/>
                <w:iCs/>
              </w:rPr>
              <w:t>er</w:t>
            </w:r>
            <w:r>
              <w:t>.</w:t>
            </w:r>
          </w:p>
        </w:tc>
      </w:tr>
      <w:tr w:rsidR="00F71CC6" w14:paraId="3C478DD2" w14:textId="77777777" w:rsidTr="00F71CC6">
        <w:tblPrEx>
          <w:tblLook w:val="0600" w:firstRow="0" w:lastRow="0" w:firstColumn="0" w:lastColumn="0" w:noHBand="1" w:noVBand="1"/>
        </w:tblPrEx>
        <w:tc>
          <w:tcPr>
            <w:tcW w:w="2500" w:type="pct"/>
            <w:shd w:val="clear" w:color="auto" w:fill="auto"/>
            <w:tcMar>
              <w:left w:w="0" w:type="dxa"/>
            </w:tcMar>
          </w:tcPr>
          <w:p w14:paraId="515D2DB9" w14:textId="77777777" w:rsidR="00F71CC6" w:rsidRDefault="00AB307F" w:rsidP="00F71CC6">
            <w:pPr>
              <w:pStyle w:val="Brdtextmedindrag"/>
            </w:pPr>
            <w:r w:rsidRPr="00C679B0">
              <w:t xml:space="preserve">Regeringen eller den myndighet som regeringen bestämmer får meddela föreskrifter om </w:t>
            </w:r>
            <w:r w:rsidRPr="00A96C08">
              <w:t>beräk</w:t>
            </w:r>
            <w:r>
              <w:softHyphen/>
            </w:r>
            <w:r w:rsidRPr="00A96C08">
              <w:t>ningen</w:t>
            </w:r>
            <w:r w:rsidRPr="00C679B0">
              <w:t xml:space="preserve"> av </w:t>
            </w:r>
            <w:r w:rsidRPr="000336F4">
              <w:rPr>
                <w:iCs/>
              </w:rPr>
              <w:t>avgifter</w:t>
            </w:r>
            <w:r w:rsidRPr="00C679B0">
              <w:t xml:space="preserve"> som tas ut av statliga myndigheter och av </w:t>
            </w:r>
            <w:r w:rsidRPr="00C679B0">
              <w:rPr>
                <w:i/>
              </w:rPr>
              <w:t>kontrollorgan</w:t>
            </w:r>
            <w:r>
              <w:t>.</w:t>
            </w:r>
          </w:p>
        </w:tc>
        <w:tc>
          <w:tcPr>
            <w:tcW w:w="2500" w:type="pct"/>
            <w:shd w:val="clear" w:color="auto" w:fill="auto"/>
            <w:tcMar>
              <w:right w:w="0" w:type="dxa"/>
            </w:tcMar>
          </w:tcPr>
          <w:p w14:paraId="7EAFE094" w14:textId="77777777" w:rsidR="00F71CC6" w:rsidRDefault="00AB307F" w:rsidP="00F71CC6">
            <w:pPr>
              <w:pStyle w:val="Brdtextmedindrag"/>
            </w:pPr>
            <w:bookmarkStart w:id="757" w:name="_Hlk27492541"/>
            <w:r w:rsidRPr="00C679B0">
              <w:t xml:space="preserve">Regeringen eller den myndighet som regeringen bestämmer får meddela föreskrifter om </w:t>
            </w:r>
            <w:r w:rsidRPr="00052662">
              <w:rPr>
                <w:iCs/>
              </w:rPr>
              <w:t>beräk</w:t>
            </w:r>
            <w:r>
              <w:rPr>
                <w:iCs/>
              </w:rPr>
              <w:softHyphen/>
            </w:r>
            <w:r w:rsidRPr="00052662">
              <w:rPr>
                <w:iCs/>
              </w:rPr>
              <w:t>ningen</w:t>
            </w:r>
            <w:r>
              <w:rPr>
                <w:i/>
              </w:rPr>
              <w:t xml:space="preserve"> </w:t>
            </w:r>
            <w:r>
              <w:rPr>
                <w:iCs/>
              </w:rPr>
              <w:t xml:space="preserve">av </w:t>
            </w:r>
            <w:r w:rsidRPr="000336F4">
              <w:rPr>
                <w:i/>
              </w:rPr>
              <w:t>de</w:t>
            </w:r>
            <w:r>
              <w:rPr>
                <w:i/>
              </w:rPr>
              <w:t xml:space="preserve"> </w:t>
            </w:r>
            <w:r w:rsidRPr="000336F4">
              <w:rPr>
                <w:iCs/>
              </w:rPr>
              <w:t>avgifter</w:t>
            </w:r>
            <w:r w:rsidRPr="00C679B0">
              <w:t xml:space="preserve"> som tas ut av statliga myndigheter</w:t>
            </w:r>
            <w:r>
              <w:t xml:space="preserve">, </w:t>
            </w:r>
            <w:r w:rsidRPr="00C679B0">
              <w:rPr>
                <w:i/>
              </w:rPr>
              <w:t>ett organ med delegerade uppgifter eller en fysisk person som har delegerats vissa uppgif</w:t>
            </w:r>
            <w:r>
              <w:rPr>
                <w:i/>
              </w:rPr>
              <w:t>t</w:t>
            </w:r>
            <w:r w:rsidRPr="00C679B0">
              <w:rPr>
                <w:i/>
              </w:rPr>
              <w:t>er</w:t>
            </w:r>
            <w:bookmarkEnd w:id="757"/>
            <w:r>
              <w:t>.</w:t>
            </w:r>
          </w:p>
        </w:tc>
      </w:tr>
    </w:tbl>
    <w:p w14:paraId="2018751A" w14:textId="77777777" w:rsidR="00F71CC6" w:rsidRDefault="00AB307F" w:rsidP="00F71CC6">
      <w:pPr>
        <w:pStyle w:val="Brdtext"/>
        <w:spacing w:before="230"/>
        <w:jc w:val="center"/>
      </w:pPr>
      <w:r>
        <w:t>29 §</w:t>
      </w:r>
      <w:r>
        <w:rPr>
          <w:rStyle w:val="Fotnotsreferens"/>
        </w:rPr>
        <w:footnoteReference w:id="148"/>
      </w:r>
    </w:p>
    <w:p w14:paraId="655128AE" w14:textId="77777777" w:rsidR="00F71CC6" w:rsidRDefault="00AB307F" w:rsidP="00F71CC6">
      <w:pPr>
        <w:pStyle w:val="Brdtextmedindrag"/>
      </w:pPr>
      <w:bookmarkStart w:id="758" w:name="_Hlk44509068"/>
      <w:r>
        <w:t>Till böter döms den som, om gärningen inte ska leda till ansvar enligt 28 a §, med uppsåt eller av oaktsamhet</w:t>
      </w:r>
    </w:p>
    <w:p w14:paraId="75928AED" w14:textId="77777777" w:rsidR="00F71CC6" w:rsidRDefault="00AB307F" w:rsidP="00F71CC6">
      <w:pPr>
        <w:pStyle w:val="Brdtextmedindrag"/>
      </w:pPr>
      <w:r>
        <w:t>1. bryter mot en föreskrift eller ett beslut som meddelats med stöd av 5 § tredje stycket, 9 eller 11 §,</w:t>
      </w:r>
    </w:p>
    <w:p w14:paraId="11E89FA2" w14:textId="77777777" w:rsidR="00F71CC6" w:rsidRDefault="00AB307F" w:rsidP="00F71CC6">
      <w:pPr>
        <w:pStyle w:val="Brdtextmedindrag"/>
      </w:pPr>
      <w:r>
        <w:t>2. bryter mot 8 §, eller</w:t>
      </w:r>
    </w:p>
    <w:p w14:paraId="2440D54E" w14:textId="77777777" w:rsidR="00F71CC6" w:rsidRPr="00541013" w:rsidRDefault="00AB307F" w:rsidP="00F71CC6">
      <w:pPr>
        <w:pStyle w:val="Brdtextmedindrag"/>
      </w:pPr>
      <w:r>
        <w:t>3. inte fullgör sina skyldigheter enligt 21 § första stycket 1</w:t>
      </w:r>
      <w:bookmarkEnd w:id="758"/>
      <w:r>
        <w: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AFACF20" w14:textId="77777777" w:rsidTr="00F71CC6">
        <w:tc>
          <w:tcPr>
            <w:tcW w:w="2500" w:type="pct"/>
            <w:shd w:val="clear" w:color="auto" w:fill="auto"/>
            <w:tcMar>
              <w:left w:w="0" w:type="dxa"/>
            </w:tcMar>
          </w:tcPr>
          <w:p w14:paraId="6643E7CD" w14:textId="77777777" w:rsidR="00F71CC6" w:rsidRDefault="00AB307F" w:rsidP="00F71CC6">
            <w:pPr>
              <w:pStyle w:val="Brdtextmedindrag"/>
            </w:pPr>
            <w:r>
              <w:t xml:space="preserve">Till böter döms även den som med uppsåt eller av oaktsamhet bryter mot skyldigheter, villkor eller förbud som finns i de EU-bestämmelser som </w:t>
            </w:r>
            <w:r w:rsidRPr="009208A5">
              <w:rPr>
                <w:i/>
                <w:iCs/>
              </w:rPr>
              <w:t>kompletteras av</w:t>
            </w:r>
            <w:r>
              <w:t xml:space="preserve"> lagen. Detta gäller dock inte om överträdelsen avser bestämmelser </w:t>
            </w:r>
            <w:r w:rsidRPr="00BD4650">
              <w:t>om myndighetsutövning</w:t>
            </w:r>
            <w:r>
              <w:t>.</w:t>
            </w:r>
          </w:p>
        </w:tc>
        <w:tc>
          <w:tcPr>
            <w:tcW w:w="2500" w:type="pct"/>
            <w:shd w:val="clear" w:color="auto" w:fill="auto"/>
            <w:tcMar>
              <w:right w:w="0" w:type="dxa"/>
            </w:tcMar>
          </w:tcPr>
          <w:p w14:paraId="562094D7" w14:textId="77777777" w:rsidR="00F71CC6" w:rsidRDefault="00AB307F" w:rsidP="00F71CC6">
            <w:pPr>
              <w:pStyle w:val="Brdtextmedindrag"/>
            </w:pPr>
            <w:bookmarkStart w:id="759" w:name="_Hlk44509189"/>
            <w:r>
              <w:t xml:space="preserve">Till böter döms även den som med uppsåt eller av oaktsamhet bryter mot skyldigheter, villkor eller förbud som finns i de EU-bestämmelser som lagen </w:t>
            </w:r>
            <w:r w:rsidRPr="009208A5">
              <w:rPr>
                <w:i/>
                <w:iCs/>
              </w:rPr>
              <w:t>komplet</w:t>
            </w:r>
            <w:r>
              <w:rPr>
                <w:i/>
                <w:iCs/>
              </w:rPr>
              <w:softHyphen/>
            </w:r>
            <w:r w:rsidRPr="009208A5">
              <w:rPr>
                <w:i/>
                <w:iCs/>
              </w:rPr>
              <w:t>terar</w:t>
            </w:r>
            <w:r>
              <w:t xml:space="preserve">. Detta gäller dock inte om överträdelsen avser bestämmelser </w:t>
            </w:r>
            <w:r w:rsidRPr="00BD4650">
              <w:t xml:space="preserve">om </w:t>
            </w:r>
            <w:bookmarkStart w:id="760" w:name="_Hlk44509250"/>
            <w:bookmarkEnd w:id="759"/>
            <w:r w:rsidRPr="00BD4650">
              <w:t>myndighetsutövning</w:t>
            </w:r>
            <w:r w:rsidRPr="004E2660">
              <w:rPr>
                <w:i/>
                <w:iCs/>
              </w:rPr>
              <w:t xml:space="preserve"> </w:t>
            </w:r>
            <w:r>
              <w:rPr>
                <w:i/>
                <w:iCs/>
              </w:rPr>
              <w:t xml:space="preserve">eller andra bestämmelser </w:t>
            </w:r>
            <w:r w:rsidRPr="004E2660">
              <w:rPr>
                <w:i/>
                <w:iCs/>
              </w:rPr>
              <w:t>i</w:t>
            </w:r>
            <w:r>
              <w:t xml:space="preserve"> </w:t>
            </w:r>
            <w:r w:rsidRPr="00F32432">
              <w:rPr>
                <w:i/>
              </w:rPr>
              <w:t>förordning (EU) 2017/625</w:t>
            </w:r>
            <w:bookmarkEnd w:id="760"/>
            <w:r>
              <w:t>.</w:t>
            </w:r>
          </w:p>
        </w:tc>
      </w:tr>
    </w:tbl>
    <w:p w14:paraId="42E8E25B" w14:textId="77777777" w:rsidR="00F71CC6" w:rsidRDefault="00AB307F" w:rsidP="00F71CC6">
      <w:pPr>
        <w:pStyle w:val="Brdtextmedindrag"/>
      </w:pPr>
      <w:r w:rsidRPr="00006DF7">
        <w:t>I ringa fall ska det inte dömas till ansvar.</w:t>
      </w:r>
    </w:p>
    <w:p w14:paraId="7B408DD4" w14:textId="77777777" w:rsidR="00F71CC6" w:rsidRDefault="00AB307F" w:rsidP="00F71CC6">
      <w:pPr>
        <w:pStyle w:val="Brdtext"/>
        <w:spacing w:before="230"/>
        <w:jc w:val="center"/>
      </w:pPr>
      <w:r>
        <w:t>32 §</w:t>
      </w:r>
      <w:r>
        <w:rPr>
          <w:rStyle w:val="Fotnotsreferens"/>
        </w:rPr>
        <w:footnoteReference w:id="149"/>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CD6D581" w14:textId="77777777" w:rsidTr="00F71CC6">
        <w:tc>
          <w:tcPr>
            <w:tcW w:w="2500" w:type="pct"/>
            <w:shd w:val="clear" w:color="auto" w:fill="auto"/>
            <w:tcMar>
              <w:left w:w="0" w:type="dxa"/>
            </w:tcMar>
          </w:tcPr>
          <w:p w14:paraId="768DF6DF" w14:textId="77777777" w:rsidR="00F71CC6" w:rsidRDefault="00AB307F" w:rsidP="00F71CC6">
            <w:pPr>
              <w:pStyle w:val="Brdtextmedindrag"/>
            </w:pPr>
            <w:r w:rsidRPr="005B2E63">
              <w:t>Beslut av Jordbruksverket eller av en annan statlig förvaltnings</w:t>
            </w:r>
            <w:r>
              <w:softHyphen/>
            </w:r>
            <w:r w:rsidRPr="005B2E63">
              <w:t xml:space="preserve">myndighet enligt denna lag, enligt de föreskrifter som har meddelats med stöd av lagen eller enligt de EU-bestämmelser som </w:t>
            </w:r>
            <w:r w:rsidRPr="00E85A20">
              <w:rPr>
                <w:i/>
                <w:iCs/>
              </w:rPr>
              <w:t>komplet</w:t>
            </w:r>
            <w:r>
              <w:rPr>
                <w:i/>
                <w:iCs/>
              </w:rPr>
              <w:softHyphen/>
            </w:r>
            <w:r w:rsidRPr="00E85A20">
              <w:rPr>
                <w:i/>
                <w:iCs/>
              </w:rPr>
              <w:t>teras av</w:t>
            </w:r>
            <w:r w:rsidRPr="005B2E63">
              <w:t xml:space="preserve"> lagen, får överklagas till allmän förvaltningsdomstol</w:t>
            </w:r>
            <w:r>
              <w:t>.</w:t>
            </w:r>
          </w:p>
        </w:tc>
        <w:tc>
          <w:tcPr>
            <w:tcW w:w="2500" w:type="pct"/>
            <w:shd w:val="clear" w:color="auto" w:fill="auto"/>
            <w:tcMar>
              <w:right w:w="0" w:type="dxa"/>
            </w:tcMar>
          </w:tcPr>
          <w:p w14:paraId="3F44C8C4" w14:textId="77777777" w:rsidR="00F71CC6" w:rsidRDefault="00AB307F" w:rsidP="00F71CC6">
            <w:pPr>
              <w:pStyle w:val="Brdtextmedindrag"/>
            </w:pPr>
            <w:r w:rsidRPr="005B2E63">
              <w:t>Beslut av Jordbruksverket eller av en annan statlig förvaltnings</w:t>
            </w:r>
            <w:r>
              <w:softHyphen/>
            </w:r>
            <w:r w:rsidRPr="005B2E63">
              <w:t>myndighet enligt denna lag, enligt de föreskrifter som har meddelats med stöd av lagen eller enligt de EU-bestämmelser som lagen</w:t>
            </w:r>
            <w:r>
              <w:t xml:space="preserve"> </w:t>
            </w:r>
            <w:r w:rsidRPr="00E85A20">
              <w:rPr>
                <w:i/>
                <w:iCs/>
              </w:rPr>
              <w:t>kompletterar</w:t>
            </w:r>
            <w:r w:rsidRPr="005B2E63">
              <w:t xml:space="preserve"> får överklagas till allmän förvaltningsdomstol</w:t>
            </w:r>
            <w:r>
              <w:t>.</w:t>
            </w:r>
          </w:p>
        </w:tc>
      </w:tr>
      <w:tr w:rsidR="00F71CC6" w14:paraId="3A58F997" w14:textId="77777777" w:rsidTr="00F71CC6">
        <w:tblPrEx>
          <w:tblLook w:val="0600" w:firstRow="0" w:lastRow="0" w:firstColumn="0" w:lastColumn="0" w:noHBand="1" w:noVBand="1"/>
        </w:tblPrEx>
        <w:tc>
          <w:tcPr>
            <w:tcW w:w="2500" w:type="pct"/>
            <w:shd w:val="clear" w:color="auto" w:fill="auto"/>
            <w:tcMar>
              <w:left w:w="0" w:type="dxa"/>
            </w:tcMar>
          </w:tcPr>
          <w:p w14:paraId="68C98895" w14:textId="77777777" w:rsidR="00F71CC6" w:rsidRDefault="00F71CC6" w:rsidP="00F71CC6">
            <w:pPr>
              <w:pStyle w:val="Brdtextmedindrag"/>
            </w:pPr>
          </w:p>
        </w:tc>
        <w:tc>
          <w:tcPr>
            <w:tcW w:w="2500" w:type="pct"/>
            <w:shd w:val="clear" w:color="auto" w:fill="auto"/>
            <w:tcMar>
              <w:right w:w="0" w:type="dxa"/>
            </w:tcMar>
          </w:tcPr>
          <w:p w14:paraId="1689AA5A" w14:textId="77777777" w:rsidR="00F71CC6" w:rsidRDefault="00AB307F" w:rsidP="00F71CC6">
            <w:pPr>
              <w:pStyle w:val="Brdtextmedindrag"/>
            </w:pPr>
            <w:r w:rsidRPr="005B2E63">
              <w:rPr>
                <w:i/>
              </w:rPr>
              <w:t>Detsamma gäller beslut som har meddelats av ett organ med delegerade uppgifter eller av en fysisk person som har delegerats vissa uppgifter.</w:t>
            </w:r>
          </w:p>
        </w:tc>
      </w:tr>
    </w:tbl>
    <w:p w14:paraId="026BE6DB" w14:textId="77777777" w:rsidR="00F71CC6" w:rsidRDefault="00AB307F" w:rsidP="00F71CC6">
      <w:pPr>
        <w:pStyle w:val="Brdtextmedindrag"/>
      </w:pPr>
      <w:r w:rsidRPr="005B2E63">
        <w:t>Prövningstillstånd krävs vid överklagande till kammarrätten</w:t>
      </w:r>
      <w:r>
        <w:t>.</w:t>
      </w:r>
    </w:p>
    <w:p w14:paraId="0084209A" w14:textId="77777777" w:rsidR="00F71CC6" w:rsidRPr="00C57856" w:rsidRDefault="00AB307F" w:rsidP="00F71CC6">
      <w:pPr>
        <w:pStyle w:val="Brdtextmedindrag"/>
      </w:pPr>
      <w:r w:rsidRPr="005B2E63">
        <w:t>Beslut som gäller Försvarsmakten eller Försvarets materielverk överklagas dock till regeringen</w:t>
      </w:r>
      <w:r>
        <w:t>.</w:t>
      </w:r>
    </w:p>
    <w:p w14:paraId="67E35A89" w14:textId="7777777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E946A83" w14:textId="77777777" w:rsidTr="00F71CC6">
        <w:tc>
          <w:tcPr>
            <w:tcW w:w="2500" w:type="pct"/>
            <w:shd w:val="clear" w:color="auto" w:fill="auto"/>
            <w:tcMar>
              <w:left w:w="0" w:type="dxa"/>
            </w:tcMar>
          </w:tcPr>
          <w:p w14:paraId="18151926" w14:textId="77777777" w:rsidR="00F71CC6" w:rsidRDefault="00F71CC6" w:rsidP="00F71CC6">
            <w:pPr>
              <w:pStyle w:val="Brdtextmedindrag"/>
            </w:pPr>
          </w:p>
        </w:tc>
        <w:tc>
          <w:tcPr>
            <w:tcW w:w="2500" w:type="pct"/>
            <w:shd w:val="clear" w:color="auto" w:fill="auto"/>
            <w:tcMar>
              <w:right w:w="0" w:type="dxa"/>
            </w:tcMar>
          </w:tcPr>
          <w:p w14:paraId="7C72964D" w14:textId="77777777" w:rsidR="00F71CC6" w:rsidRDefault="00AB307F" w:rsidP="00F71CC6">
            <w:pPr>
              <w:pStyle w:val="Brdtext"/>
              <w:rPr>
                <w:i/>
              </w:rPr>
            </w:pPr>
            <w:r>
              <w:rPr>
                <w:i/>
              </w:rPr>
              <w:t xml:space="preserve">32 a </w:t>
            </w:r>
            <w:r w:rsidRPr="00574282">
              <w:rPr>
                <w:i/>
              </w:rPr>
              <w:t>§</w:t>
            </w:r>
          </w:p>
          <w:p w14:paraId="52FCFD76" w14:textId="77777777" w:rsidR="00F71CC6" w:rsidRPr="00574282" w:rsidRDefault="00AB307F" w:rsidP="00F71CC6">
            <w:pPr>
              <w:pStyle w:val="Brdtextmedindrag"/>
              <w:rPr>
                <w:i/>
              </w:rPr>
            </w:pPr>
            <w:r w:rsidRPr="0081343C">
              <w:rPr>
                <w:i/>
              </w:rPr>
              <w:t>Den myndighet som har dele</w:t>
            </w:r>
            <w:r>
              <w:rPr>
                <w:i/>
              </w:rPr>
              <w:softHyphen/>
            </w:r>
            <w:r w:rsidRPr="0081343C">
              <w:rPr>
                <w:i/>
              </w:rPr>
              <w:t>gerat uppgiften att utöva offentlig kontroll eller annan offentlig verksamhet till ett organ eller till en fysisk person ska föra det all</w:t>
            </w:r>
            <w:r>
              <w:rPr>
                <w:i/>
              </w:rPr>
              <w:softHyphen/>
            </w:r>
            <w:r w:rsidRPr="0081343C">
              <w:rPr>
                <w:i/>
              </w:rPr>
              <w:t xml:space="preserve">männas talan </w:t>
            </w:r>
            <w:r>
              <w:rPr>
                <w:i/>
              </w:rPr>
              <w:t xml:space="preserve">i </w:t>
            </w:r>
            <w:r w:rsidRPr="0081343C">
              <w:rPr>
                <w:i/>
              </w:rPr>
              <w:t>allmän förvalt</w:t>
            </w:r>
            <w:r>
              <w:rPr>
                <w:i/>
              </w:rPr>
              <w:softHyphen/>
            </w:r>
            <w:r w:rsidRPr="0081343C">
              <w:rPr>
                <w:i/>
              </w:rPr>
              <w:t>ningsdomstol, om det överklagade beslutet har meddelats av ett sådant organ eller en sådan fysisk person</w:t>
            </w:r>
            <w:r>
              <w:rPr>
                <w:i/>
              </w:rPr>
              <w:t>.</w:t>
            </w:r>
          </w:p>
        </w:tc>
      </w:tr>
      <w:tr w:rsidR="00F71CC6" w14:paraId="4F79C8AB" w14:textId="77777777" w:rsidTr="00F71CC6">
        <w:tblPrEx>
          <w:tblLook w:val="0600" w:firstRow="0" w:lastRow="0" w:firstColumn="0" w:lastColumn="0" w:noHBand="1" w:noVBand="1"/>
        </w:tblPrEx>
        <w:tc>
          <w:tcPr>
            <w:tcW w:w="2500" w:type="pct"/>
            <w:shd w:val="clear" w:color="auto" w:fill="auto"/>
            <w:tcMar>
              <w:left w:w="0" w:type="dxa"/>
            </w:tcMar>
          </w:tcPr>
          <w:p w14:paraId="2EC70AD8" w14:textId="77777777" w:rsidR="00F71CC6" w:rsidRDefault="00F71CC6" w:rsidP="00F71CC6">
            <w:pPr>
              <w:pStyle w:val="Brdtextmedindrag"/>
            </w:pPr>
          </w:p>
        </w:tc>
        <w:tc>
          <w:tcPr>
            <w:tcW w:w="2500" w:type="pct"/>
            <w:shd w:val="clear" w:color="auto" w:fill="auto"/>
            <w:tcMar>
              <w:right w:w="0" w:type="dxa"/>
            </w:tcMar>
          </w:tcPr>
          <w:p w14:paraId="24F7BF7C" w14:textId="77777777" w:rsidR="00F71CC6" w:rsidRDefault="00AB307F" w:rsidP="00F71CC6">
            <w:pPr>
              <w:pStyle w:val="Brdtextmedindrag"/>
            </w:pPr>
            <w:r>
              <w:rPr>
                <w:i/>
              </w:rPr>
              <w:t>L</w:t>
            </w:r>
            <w:r w:rsidRPr="0081343C">
              <w:rPr>
                <w:i/>
              </w:rPr>
              <w:t>agen (1986:1142) om över</w:t>
            </w:r>
            <w:r>
              <w:rPr>
                <w:i/>
              </w:rPr>
              <w:softHyphen/>
            </w:r>
            <w:r w:rsidRPr="0081343C">
              <w:rPr>
                <w:i/>
              </w:rPr>
              <w:t>klagande av beslut av enskilda organ med offentliga förvaltnings</w:t>
            </w:r>
            <w:r>
              <w:rPr>
                <w:i/>
              </w:rPr>
              <w:softHyphen/>
            </w:r>
            <w:r w:rsidRPr="0081343C">
              <w:rPr>
                <w:i/>
              </w:rPr>
              <w:t>uppgifter ska gälla även för överklagande av beslut som har meddelats av en fysisk person.</w:t>
            </w:r>
          </w:p>
        </w:tc>
      </w:tr>
    </w:tbl>
    <w:p w14:paraId="0E14330C" w14:textId="77777777" w:rsidR="00F71CC6" w:rsidRPr="00811E52" w:rsidRDefault="00AB307F" w:rsidP="00F71CC6">
      <w:pPr>
        <w:pStyle w:val="Slutstreck"/>
      </w:pPr>
      <w:r w:rsidRPr="00811E52">
        <w:t>                      </w:t>
      </w:r>
    </w:p>
    <w:p w14:paraId="37F70E8E" w14:textId="77777777" w:rsidR="00F71CC6" w:rsidRDefault="00AB307F" w:rsidP="00F71CC6">
      <w:pPr>
        <w:pStyle w:val="Brdtextmedindrag"/>
      </w:pPr>
      <w:r>
        <w:t>Denna lag träder i kraft den 1 mars 2021.</w:t>
      </w:r>
    </w:p>
    <w:p w14:paraId="1BF62419" w14:textId="77777777" w:rsidR="00F71CC6" w:rsidRDefault="00F71CC6" w:rsidP="00F71CC6">
      <w:pPr>
        <w:pStyle w:val="Brdtextmedindrag"/>
        <w:sectPr w:rsidR="00F71CC6" w:rsidSect="00F71CC6">
          <w:headerReference w:type="even" r:id="rId164"/>
          <w:headerReference w:type="default" r:id="rId165"/>
          <w:footerReference w:type="even" r:id="rId166"/>
          <w:footerReference w:type="default" r:id="rId167"/>
          <w:footerReference w:type="first" r:id="rId168"/>
          <w:footnotePr>
            <w:numRestart w:val="eachSect"/>
          </w:footnotePr>
          <w:pgSz w:w="9356" w:h="13721" w:code="9"/>
          <w:pgMar w:top="794" w:right="2438" w:bottom="1191" w:left="1021" w:header="0" w:footer="709" w:gutter="0"/>
          <w:cols w:space="708"/>
          <w:docGrid w:linePitch="360"/>
        </w:sectPr>
      </w:pPr>
    </w:p>
    <w:p w14:paraId="4CD383A3" w14:textId="77777777" w:rsidR="00F71CC6" w:rsidRPr="00830602" w:rsidRDefault="00AB307F" w:rsidP="00F71CC6">
      <w:pPr>
        <w:pStyle w:val="Rubrik2utannumrering"/>
      </w:pPr>
      <w:bookmarkStart w:id="761" w:name="_Toc44537149"/>
      <w:r>
        <w:t>Förslag till lag om ändring i lagen (2006:806) om provtagning på djur, m.m.</w:t>
      </w:r>
      <w:bookmarkEnd w:id="761"/>
    </w:p>
    <w:p w14:paraId="696DD2AA" w14:textId="77777777" w:rsidR="00F71CC6" w:rsidRDefault="00AB307F" w:rsidP="00F71CC6">
      <w:pPr>
        <w:pStyle w:val="Brdtext"/>
      </w:pPr>
      <w:r>
        <w:t xml:space="preserve">Härigenom föreskrivs i fråga om lagen (2006:806) om provtagning på djur, m.m. </w:t>
      </w:r>
    </w:p>
    <w:p w14:paraId="3537A46B" w14:textId="77777777" w:rsidR="00F71CC6" w:rsidRDefault="00AB307F" w:rsidP="00F71CC6">
      <w:pPr>
        <w:pStyle w:val="Brdtextmedindrag"/>
      </w:pPr>
      <w:r w:rsidRPr="003C50D1">
        <w:rPr>
          <w:i/>
        </w:rPr>
        <w:t>dels</w:t>
      </w:r>
      <w:r>
        <w:t xml:space="preserve"> att rubriken närmast före 11 § ska utgå,</w:t>
      </w:r>
    </w:p>
    <w:p w14:paraId="32AB5C7D" w14:textId="77777777" w:rsidR="00F71CC6" w:rsidRDefault="00AB307F" w:rsidP="00F71CC6">
      <w:pPr>
        <w:pStyle w:val="Brdtextmedindrag"/>
      </w:pPr>
      <w:r w:rsidRPr="003C50D1">
        <w:rPr>
          <w:i/>
        </w:rPr>
        <w:t>dels</w:t>
      </w:r>
      <w:r>
        <w:t xml:space="preserve"> att 2, 10, 11, 12–14, 15–18, 20–24 och 25 §§ och rubrikerna närmast före 2, 10, 12, 15 och 16 §§ ska ha följande lydelse,</w:t>
      </w:r>
    </w:p>
    <w:p w14:paraId="7307E30D" w14:textId="77777777" w:rsidR="00F71CC6" w:rsidRDefault="00AB307F" w:rsidP="00F71CC6">
      <w:pPr>
        <w:pStyle w:val="Brdtextmedindrag"/>
      </w:pPr>
      <w:r w:rsidRPr="003C50D1">
        <w:rPr>
          <w:i/>
        </w:rPr>
        <w:t>dels</w:t>
      </w:r>
      <w:r>
        <w:t xml:space="preserve"> att det ska införas åtta nya paragrafer, 2 a, 2 b, 11 a–11 c, 14 a, 18 a och 24 a §§, och närmast före 2 a, 2 b, 11 a–11 c och 18 a §§ nya rubriker av följande lydelse.</w:t>
      </w:r>
    </w:p>
    <w:p w14:paraId="109E5A0B" w14:textId="7777777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rsidRPr="005B0E77" w14:paraId="09717423" w14:textId="77777777" w:rsidTr="00F71CC6">
        <w:tc>
          <w:tcPr>
            <w:tcW w:w="2500" w:type="pct"/>
            <w:shd w:val="clear" w:color="auto" w:fill="auto"/>
            <w:tcMar>
              <w:left w:w="0" w:type="dxa"/>
            </w:tcMar>
          </w:tcPr>
          <w:p w14:paraId="25F11643" w14:textId="77777777" w:rsidR="00F71CC6" w:rsidRPr="005B0E77" w:rsidRDefault="00AB307F" w:rsidP="00F71CC6">
            <w:pPr>
              <w:pStyle w:val="Brdtext"/>
              <w:rPr>
                <w:i/>
              </w:rPr>
            </w:pPr>
            <w:r w:rsidRPr="005B0E77">
              <w:rPr>
                <w:i/>
              </w:rPr>
              <w:t>Nuvarande lydelse</w:t>
            </w:r>
          </w:p>
        </w:tc>
        <w:tc>
          <w:tcPr>
            <w:tcW w:w="2500" w:type="pct"/>
            <w:shd w:val="clear" w:color="auto" w:fill="auto"/>
            <w:tcMar>
              <w:right w:w="0" w:type="dxa"/>
            </w:tcMar>
          </w:tcPr>
          <w:p w14:paraId="2CEFE002" w14:textId="77777777" w:rsidR="00F71CC6" w:rsidRPr="005B0E77" w:rsidRDefault="00AB307F" w:rsidP="00F71CC6">
            <w:pPr>
              <w:pStyle w:val="Brdtext"/>
              <w:rPr>
                <w:i/>
              </w:rPr>
            </w:pPr>
            <w:r w:rsidRPr="005B0E77">
              <w:rPr>
                <w:i/>
              </w:rPr>
              <w:t>Föreslagen lydelse</w:t>
            </w:r>
          </w:p>
        </w:tc>
      </w:tr>
    </w:tbl>
    <w:p w14:paraId="60811A29"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7388D4D" w14:textId="77777777" w:rsidTr="00F71CC6">
        <w:tc>
          <w:tcPr>
            <w:tcW w:w="2500" w:type="pct"/>
            <w:shd w:val="clear" w:color="auto" w:fill="auto"/>
            <w:tcMar>
              <w:left w:w="0" w:type="dxa"/>
            </w:tcMar>
          </w:tcPr>
          <w:p w14:paraId="53D5809E" w14:textId="77777777" w:rsidR="00F71CC6" w:rsidRDefault="00AB307F" w:rsidP="00F71CC6">
            <w:pPr>
              <w:pStyle w:val="Rubrik4utannumrering"/>
            </w:pPr>
            <w:r w:rsidRPr="00CB14C0">
              <w:rPr>
                <w:i/>
                <w:iCs/>
              </w:rPr>
              <w:t>EG-bestämmelser</w:t>
            </w:r>
            <w:r w:rsidRPr="00C67145">
              <w:t xml:space="preserve"> som </w:t>
            </w:r>
            <w:r w:rsidRPr="00CB14C0">
              <w:rPr>
                <w:i/>
              </w:rPr>
              <w:t>kompletteras av</w:t>
            </w:r>
            <w:r w:rsidRPr="00C67145">
              <w:t xml:space="preserve"> lagen</w:t>
            </w:r>
          </w:p>
        </w:tc>
        <w:tc>
          <w:tcPr>
            <w:tcW w:w="2500" w:type="pct"/>
            <w:shd w:val="clear" w:color="auto" w:fill="auto"/>
            <w:tcMar>
              <w:right w:w="0" w:type="dxa"/>
            </w:tcMar>
          </w:tcPr>
          <w:p w14:paraId="40B4128D" w14:textId="77777777" w:rsidR="00F71CC6" w:rsidRDefault="00AB307F" w:rsidP="00F71CC6">
            <w:pPr>
              <w:pStyle w:val="Rubrik4utannumrering"/>
            </w:pPr>
            <w:r w:rsidRPr="00CB14C0">
              <w:rPr>
                <w:i/>
                <w:iCs/>
              </w:rPr>
              <w:t>EU-bestämmelser</w:t>
            </w:r>
            <w:r w:rsidRPr="00C67145">
              <w:t xml:space="preserve"> som lagen</w:t>
            </w:r>
            <w:r>
              <w:t xml:space="preserve"> </w:t>
            </w:r>
            <w:r w:rsidRPr="00CB14C0">
              <w:rPr>
                <w:i/>
              </w:rPr>
              <w:t>kompletterar</w:t>
            </w:r>
          </w:p>
        </w:tc>
      </w:tr>
    </w:tbl>
    <w:p w14:paraId="2F91BA43" w14:textId="77777777" w:rsidR="00F71CC6" w:rsidRPr="00C57856" w:rsidRDefault="00F71CC6" w:rsidP="00F71CC6">
      <w:pPr>
        <w:pStyle w:val="Brdtextmedindrag"/>
      </w:pPr>
    </w:p>
    <w:p w14:paraId="04A3566A" w14:textId="77777777" w:rsidR="00F71CC6" w:rsidRDefault="00AB307F" w:rsidP="00F71CC6">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B37A487" w14:textId="77777777" w:rsidTr="00F71CC6">
        <w:tc>
          <w:tcPr>
            <w:tcW w:w="2500" w:type="pct"/>
            <w:shd w:val="clear" w:color="auto" w:fill="auto"/>
            <w:tcMar>
              <w:left w:w="0" w:type="dxa"/>
            </w:tcMar>
          </w:tcPr>
          <w:p w14:paraId="0936CB38" w14:textId="77777777" w:rsidR="00F71CC6" w:rsidRDefault="00AB307F" w:rsidP="00F71CC6">
            <w:pPr>
              <w:pStyle w:val="Brdtextmedindrag"/>
            </w:pPr>
            <w:r>
              <w:t xml:space="preserve">Lagen kompletterar sådana bestämmelser i </w:t>
            </w:r>
            <w:r w:rsidRPr="00C67145">
              <w:rPr>
                <w:i/>
              </w:rPr>
              <w:t>EG-förordningar (EG-bestämmelser)</w:t>
            </w:r>
            <w:r>
              <w:t xml:space="preserve"> som faller inom lagens tillämpningsområde. Regeringen </w:t>
            </w:r>
            <w:r w:rsidRPr="004E12CC">
              <w:rPr>
                <w:i/>
                <w:iCs/>
              </w:rPr>
              <w:t>skall</w:t>
            </w:r>
            <w:r>
              <w:t xml:space="preserve"> i Svensk författningssamling </w:t>
            </w:r>
            <w:r w:rsidRPr="004E12CC">
              <w:rPr>
                <w:i/>
                <w:iCs/>
              </w:rPr>
              <w:t>ge till känna</w:t>
            </w:r>
            <w:r>
              <w:t xml:space="preserve"> vilka grundförordningar som avses.</w:t>
            </w:r>
          </w:p>
        </w:tc>
        <w:tc>
          <w:tcPr>
            <w:tcW w:w="2500" w:type="pct"/>
            <w:shd w:val="clear" w:color="auto" w:fill="auto"/>
            <w:tcMar>
              <w:right w:w="0" w:type="dxa"/>
            </w:tcMar>
          </w:tcPr>
          <w:p w14:paraId="161EEB5A" w14:textId="77777777" w:rsidR="00F71CC6" w:rsidRDefault="00AB307F" w:rsidP="00F71CC6">
            <w:pPr>
              <w:pStyle w:val="Brdtextmedindrag"/>
            </w:pPr>
            <w:bookmarkStart w:id="762" w:name="_Hlk40788917"/>
            <w:r>
              <w:t xml:space="preserve">Lagen kompletterar sådana bestämmelser i </w:t>
            </w:r>
            <w:r w:rsidRPr="00C67145">
              <w:rPr>
                <w:i/>
              </w:rPr>
              <w:t>EU-förordningar (EU-bestämmelser)</w:t>
            </w:r>
            <w:r>
              <w:t xml:space="preserve"> som faller inom lagens tillämpningsområde. Regeringen </w:t>
            </w:r>
            <w:r w:rsidRPr="004E12CC">
              <w:rPr>
                <w:i/>
                <w:iCs/>
              </w:rPr>
              <w:t>ska</w:t>
            </w:r>
            <w:r>
              <w:t xml:space="preserve"> i Svensk författningssamling </w:t>
            </w:r>
            <w:r w:rsidRPr="004E12CC">
              <w:rPr>
                <w:i/>
                <w:iCs/>
              </w:rPr>
              <w:t>tillkännage</w:t>
            </w:r>
            <w:r>
              <w:t xml:space="preserve"> vilka grundförordningar som avses</w:t>
            </w:r>
            <w:bookmarkEnd w:id="762"/>
            <w:r>
              <w:t>.</w:t>
            </w:r>
          </w:p>
        </w:tc>
      </w:tr>
      <w:tr w:rsidR="00F71CC6" w14:paraId="2356B140" w14:textId="77777777" w:rsidTr="00F71CC6">
        <w:tblPrEx>
          <w:tblLook w:val="0600" w:firstRow="0" w:lastRow="0" w:firstColumn="0" w:lastColumn="0" w:noHBand="1" w:noVBand="1"/>
        </w:tblPrEx>
        <w:tc>
          <w:tcPr>
            <w:tcW w:w="2500" w:type="pct"/>
            <w:shd w:val="clear" w:color="auto" w:fill="auto"/>
            <w:tcMar>
              <w:left w:w="0" w:type="dxa"/>
            </w:tcMar>
          </w:tcPr>
          <w:p w14:paraId="60AF97CC" w14:textId="77777777" w:rsidR="00F71CC6" w:rsidRDefault="00AB307F" w:rsidP="00F71CC6">
            <w:pPr>
              <w:pStyle w:val="Brdtextmedindrag"/>
            </w:pPr>
            <w:r>
              <w:t xml:space="preserve">I fråga om </w:t>
            </w:r>
            <w:r w:rsidRPr="00C67145">
              <w:rPr>
                <w:i/>
              </w:rPr>
              <w:t>EG-bestämmelser</w:t>
            </w:r>
            <w:r>
              <w:t xml:space="preserve"> som faller inom flera lagars tillämp</w:t>
            </w:r>
            <w:r>
              <w:softHyphen/>
              <w:t xml:space="preserve">ningsområde </w:t>
            </w:r>
            <w:r w:rsidRPr="0077000C">
              <w:rPr>
                <w:i/>
              </w:rPr>
              <w:t>tillkännager</w:t>
            </w:r>
            <w:r>
              <w:t xml:space="preserve"> rege</w:t>
            </w:r>
            <w:r>
              <w:softHyphen/>
              <w:t xml:space="preserve">ringen på samma sätt som i första stycket vilka bestämmelser som </w:t>
            </w:r>
            <w:r w:rsidRPr="00C67145">
              <w:rPr>
                <w:i/>
              </w:rPr>
              <w:t>kompletteras av</w:t>
            </w:r>
            <w:r>
              <w:t xml:space="preserve"> denna lag.</w:t>
            </w:r>
          </w:p>
        </w:tc>
        <w:tc>
          <w:tcPr>
            <w:tcW w:w="2500" w:type="pct"/>
            <w:shd w:val="clear" w:color="auto" w:fill="auto"/>
            <w:tcMar>
              <w:right w:w="0" w:type="dxa"/>
            </w:tcMar>
          </w:tcPr>
          <w:p w14:paraId="4B5F5542" w14:textId="77777777" w:rsidR="00F71CC6" w:rsidRDefault="00AB307F" w:rsidP="00F71CC6">
            <w:pPr>
              <w:pStyle w:val="Brdtextmedindrag"/>
            </w:pPr>
            <w:r>
              <w:t xml:space="preserve">I fråga om </w:t>
            </w:r>
            <w:r w:rsidRPr="00C67145">
              <w:rPr>
                <w:i/>
              </w:rPr>
              <w:t>EU-bestämmelser</w:t>
            </w:r>
            <w:r>
              <w:t xml:space="preserve"> som faller inom flera lagars tillämp</w:t>
            </w:r>
            <w:r>
              <w:softHyphen/>
              <w:t xml:space="preserve">ningsområde </w:t>
            </w:r>
            <w:r w:rsidRPr="0077000C">
              <w:rPr>
                <w:i/>
                <w:iCs/>
              </w:rPr>
              <w:t>ska</w:t>
            </w:r>
            <w:r>
              <w:t xml:space="preserve"> regeringen på samma sätt som i första stycket </w:t>
            </w:r>
            <w:r w:rsidRPr="00AC00BB">
              <w:rPr>
                <w:i/>
                <w:iCs/>
              </w:rPr>
              <w:t>tillkännage</w:t>
            </w:r>
            <w:r>
              <w:rPr>
                <w:i/>
                <w:iCs/>
              </w:rPr>
              <w:t xml:space="preserve"> </w:t>
            </w:r>
            <w:r>
              <w:t xml:space="preserve">vilka bestämmelser som denna lag </w:t>
            </w:r>
            <w:r w:rsidRPr="00C67145">
              <w:rPr>
                <w:i/>
              </w:rPr>
              <w:t>kompletterar</w:t>
            </w:r>
            <w:r>
              <w:t>.</w:t>
            </w:r>
          </w:p>
        </w:tc>
      </w:tr>
      <w:tr w:rsidR="00F71CC6" w14:paraId="1089AF91" w14:textId="77777777" w:rsidTr="00F71CC6">
        <w:tblPrEx>
          <w:tblLook w:val="0600" w:firstRow="0" w:lastRow="0" w:firstColumn="0" w:lastColumn="0" w:noHBand="1" w:noVBand="1"/>
        </w:tblPrEx>
        <w:tc>
          <w:tcPr>
            <w:tcW w:w="2500" w:type="pct"/>
            <w:shd w:val="clear" w:color="auto" w:fill="auto"/>
            <w:tcMar>
              <w:left w:w="0" w:type="dxa"/>
            </w:tcMar>
          </w:tcPr>
          <w:p w14:paraId="4FDAA9C8" w14:textId="77777777" w:rsidR="00F71CC6" w:rsidRDefault="00AB307F" w:rsidP="00F71CC6">
            <w:pPr>
              <w:pStyle w:val="Brdtextmedindrag"/>
            </w:pPr>
            <w:r>
              <w:t xml:space="preserve">Regeringen eller den myndighet som regeringen bestämmer får meddela föreskrifter eller i det enskilda fallet fatta </w:t>
            </w:r>
            <w:r w:rsidRPr="00C67145">
              <w:t xml:space="preserve">beslut som behövs </w:t>
            </w:r>
            <w:r w:rsidRPr="00C67145">
              <w:rPr>
                <w:i/>
              </w:rPr>
              <w:t>som komplettering av EG-bestämmelserna.</w:t>
            </w:r>
          </w:p>
        </w:tc>
        <w:tc>
          <w:tcPr>
            <w:tcW w:w="2500" w:type="pct"/>
            <w:shd w:val="clear" w:color="auto" w:fill="auto"/>
            <w:tcMar>
              <w:right w:w="0" w:type="dxa"/>
            </w:tcMar>
          </w:tcPr>
          <w:p w14:paraId="12B04D14" w14:textId="77777777" w:rsidR="00F71CC6" w:rsidRDefault="00AB307F" w:rsidP="00F71CC6">
            <w:pPr>
              <w:pStyle w:val="Brdtextmedindrag"/>
            </w:pPr>
            <w:r>
              <w:t xml:space="preserve">Regeringen eller den myndighet som regeringen bestämmer får meddela föreskrifter eller i det enskilda fallet fatta </w:t>
            </w:r>
            <w:r w:rsidRPr="00881030">
              <w:rPr>
                <w:i/>
                <w:iCs/>
              </w:rPr>
              <w:t>de</w:t>
            </w:r>
            <w:r>
              <w:t xml:space="preserve"> </w:t>
            </w:r>
            <w:r w:rsidRPr="00C67145">
              <w:t xml:space="preserve">beslut som behövs </w:t>
            </w:r>
            <w:r w:rsidRPr="00C67145">
              <w:rPr>
                <w:i/>
              </w:rPr>
              <w:t>för att komplettera EU-bestämmelserna</w:t>
            </w:r>
            <w:r>
              <w:rPr>
                <w:i/>
              </w:rPr>
              <w:t>.</w:t>
            </w:r>
          </w:p>
        </w:tc>
      </w:tr>
    </w:tbl>
    <w:p w14:paraId="0D21031A"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D9DDEA1" w14:textId="77777777" w:rsidTr="00F71CC6">
        <w:tc>
          <w:tcPr>
            <w:tcW w:w="2500" w:type="pct"/>
            <w:shd w:val="clear" w:color="auto" w:fill="auto"/>
            <w:tcMar>
              <w:left w:w="0" w:type="dxa"/>
            </w:tcMar>
          </w:tcPr>
          <w:p w14:paraId="4680C37A" w14:textId="77777777" w:rsidR="00F71CC6" w:rsidRDefault="00F71CC6" w:rsidP="00F71CC6">
            <w:pPr>
              <w:pStyle w:val="Brdtextmedindrag"/>
            </w:pPr>
          </w:p>
        </w:tc>
        <w:tc>
          <w:tcPr>
            <w:tcW w:w="2500" w:type="pct"/>
            <w:shd w:val="clear" w:color="auto" w:fill="auto"/>
            <w:tcMar>
              <w:right w:w="0" w:type="dxa"/>
            </w:tcMar>
          </w:tcPr>
          <w:p w14:paraId="54D800A7" w14:textId="77777777" w:rsidR="00F71CC6" w:rsidRPr="003F3333" w:rsidRDefault="00AB307F" w:rsidP="00F71CC6">
            <w:pPr>
              <w:pStyle w:val="Rubrik4utannumrering"/>
              <w:rPr>
                <w:i/>
                <w:iCs/>
              </w:rPr>
            </w:pPr>
            <w:r w:rsidRPr="003F3333">
              <w:rPr>
                <w:i/>
                <w:iCs/>
              </w:rPr>
              <w:t>Ord och uttryck</w:t>
            </w:r>
          </w:p>
        </w:tc>
      </w:tr>
    </w:tbl>
    <w:p w14:paraId="2C72D022"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DAB6C82" w14:textId="77777777" w:rsidTr="00F71CC6">
        <w:tc>
          <w:tcPr>
            <w:tcW w:w="2500" w:type="pct"/>
            <w:shd w:val="clear" w:color="auto" w:fill="auto"/>
            <w:tcMar>
              <w:left w:w="0" w:type="dxa"/>
            </w:tcMar>
          </w:tcPr>
          <w:p w14:paraId="4BA775C1" w14:textId="77777777" w:rsidR="00F71CC6" w:rsidRDefault="00F71CC6" w:rsidP="00F71CC6">
            <w:pPr>
              <w:pStyle w:val="Brdtextmedindrag"/>
            </w:pPr>
          </w:p>
        </w:tc>
        <w:tc>
          <w:tcPr>
            <w:tcW w:w="2500" w:type="pct"/>
            <w:shd w:val="clear" w:color="auto" w:fill="auto"/>
            <w:tcMar>
              <w:right w:w="0" w:type="dxa"/>
            </w:tcMar>
          </w:tcPr>
          <w:p w14:paraId="725D38F0" w14:textId="77777777" w:rsidR="00F71CC6" w:rsidRDefault="00AB307F" w:rsidP="00F71CC6">
            <w:pPr>
              <w:pStyle w:val="Brdtext"/>
              <w:rPr>
                <w:i/>
              </w:rPr>
            </w:pPr>
            <w:r>
              <w:rPr>
                <w:i/>
              </w:rPr>
              <w:t xml:space="preserve">2 a </w:t>
            </w:r>
            <w:r w:rsidRPr="00574282">
              <w:rPr>
                <w:i/>
              </w:rPr>
              <w:t>§</w:t>
            </w:r>
          </w:p>
          <w:p w14:paraId="7D5E487E" w14:textId="77777777" w:rsidR="00F71CC6" w:rsidRPr="000F766A" w:rsidRDefault="00AB307F" w:rsidP="00F71CC6">
            <w:pPr>
              <w:pStyle w:val="Brdtextmedindrag"/>
              <w:rPr>
                <w:i/>
              </w:rPr>
            </w:pPr>
            <w:r w:rsidRPr="000F766A">
              <w:rPr>
                <w:i/>
              </w:rPr>
              <w:t>I denna lag betyder</w:t>
            </w:r>
          </w:p>
          <w:p w14:paraId="25100CFA" w14:textId="77777777" w:rsidR="00F71CC6" w:rsidRPr="000F766A" w:rsidRDefault="00AB307F" w:rsidP="00F71CC6">
            <w:pPr>
              <w:pStyle w:val="Brdtextmedindrag"/>
              <w:rPr>
                <w:i/>
              </w:rPr>
            </w:pPr>
            <w:r w:rsidRPr="000F766A">
              <w:rPr>
                <w:i/>
              </w:rPr>
              <w:t>1.</w:t>
            </w:r>
            <w:r>
              <w:rPr>
                <w:i/>
              </w:rPr>
              <w:t> </w:t>
            </w:r>
            <w:r w:rsidRPr="000F766A">
              <w:rPr>
                <w:i/>
              </w:rPr>
              <w:t>uttrycket offentlig kontroll</w:t>
            </w:r>
          </w:p>
          <w:p w14:paraId="73CE8864" w14:textId="77777777" w:rsidR="00F71CC6" w:rsidRPr="000F766A" w:rsidRDefault="00AB307F" w:rsidP="00F71CC6">
            <w:pPr>
              <w:pStyle w:val="Brdtextmedindrag"/>
              <w:rPr>
                <w:i/>
              </w:rPr>
            </w:pPr>
            <w:r w:rsidRPr="000F766A">
              <w:rPr>
                <w:i/>
              </w:rPr>
              <w:t>a)</w:t>
            </w:r>
            <w:r>
              <w:rPr>
                <w:i/>
              </w:rPr>
              <w:t> </w:t>
            </w:r>
            <w:r w:rsidRPr="000F766A">
              <w:rPr>
                <w:i/>
              </w:rPr>
              <w:t>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Europaparlamentets och rådets förordningar (EG) nr 854/2004 och (EG) nr 882/2004, rådets direktiv 89/608/EEG, 89/662/EEG, 90/425/EEG, 91/496/EEG, 96/23/EG, 96/93/EG och 97/78/EG samt rådets beslut 92/438/EEG</w:t>
            </w:r>
            <w:r>
              <w:rPr>
                <w:i/>
              </w:rPr>
              <w:t xml:space="preserve"> (förordningen om offentlig kontroll)</w:t>
            </w:r>
            <w:r w:rsidRPr="000F766A">
              <w:rPr>
                <w:i/>
              </w:rPr>
              <w:t xml:space="preserve">, och </w:t>
            </w:r>
          </w:p>
          <w:p w14:paraId="55535FA9" w14:textId="77777777" w:rsidR="00F71CC6" w:rsidRPr="000F766A" w:rsidRDefault="00AB307F" w:rsidP="00F71CC6">
            <w:pPr>
              <w:pStyle w:val="Brdtextmedindrag"/>
              <w:rPr>
                <w:i/>
              </w:rPr>
            </w:pPr>
            <w:r w:rsidRPr="000F766A">
              <w:rPr>
                <w:i/>
              </w:rPr>
              <w:t>b)</w:t>
            </w:r>
            <w:r>
              <w:rPr>
                <w:i/>
              </w:rPr>
              <w:t> </w:t>
            </w:r>
            <w:r w:rsidRPr="000F766A">
              <w:rPr>
                <w:i/>
              </w:rPr>
              <w:t>kontroll i övrigt av att denna lag och föreskrifter som har meddelats med stöd av lagen följs,</w:t>
            </w:r>
          </w:p>
          <w:p w14:paraId="7A89AFA2" w14:textId="77777777" w:rsidR="00F71CC6" w:rsidRPr="000F766A" w:rsidRDefault="00AB307F" w:rsidP="00F71CC6">
            <w:pPr>
              <w:pStyle w:val="Brdtextmedindrag"/>
              <w:rPr>
                <w:i/>
              </w:rPr>
            </w:pPr>
            <w:r w:rsidRPr="000F766A">
              <w:rPr>
                <w:i/>
              </w:rPr>
              <w:t>2.</w:t>
            </w:r>
            <w:r>
              <w:rPr>
                <w:i/>
              </w:rPr>
              <w:t> </w:t>
            </w:r>
            <w:r w:rsidRPr="000F766A">
              <w:rPr>
                <w:i/>
              </w:rPr>
              <w:t xml:space="preserve">uttrycket annan offentlig verksamhet </w:t>
            </w:r>
          </w:p>
          <w:p w14:paraId="0F23C082" w14:textId="77777777" w:rsidR="00F71CC6" w:rsidRPr="000F766A" w:rsidRDefault="00AB307F" w:rsidP="00F71CC6">
            <w:pPr>
              <w:pStyle w:val="Brdtextmedindrag"/>
              <w:rPr>
                <w:i/>
              </w:rPr>
            </w:pPr>
            <w:r w:rsidRPr="000F766A">
              <w:rPr>
                <w:i/>
              </w:rPr>
              <w:t>a)</w:t>
            </w:r>
            <w:r>
              <w:rPr>
                <w:i/>
              </w:rPr>
              <w:t> </w:t>
            </w:r>
            <w:r w:rsidRPr="000F766A">
              <w:rPr>
                <w:i/>
              </w:rPr>
              <w:t>annan offentlig verksamhet enligt förordning (EU) 2017/625, och</w:t>
            </w:r>
          </w:p>
          <w:p w14:paraId="699CE901" w14:textId="77777777" w:rsidR="00F71CC6" w:rsidRPr="000F766A" w:rsidRDefault="00AB307F" w:rsidP="00F71CC6">
            <w:pPr>
              <w:pStyle w:val="Brdtextmedindrag"/>
              <w:rPr>
                <w:i/>
              </w:rPr>
            </w:pPr>
            <w:r w:rsidRPr="000F766A">
              <w:rPr>
                <w:i/>
              </w:rPr>
              <w:t>b)</w:t>
            </w:r>
            <w:r>
              <w:rPr>
                <w:i/>
              </w:rPr>
              <w:t> </w:t>
            </w:r>
            <w:r w:rsidRPr="000F766A">
              <w:rPr>
                <w:i/>
              </w:rPr>
              <w:t xml:space="preserve">sådan </w:t>
            </w:r>
            <w:r>
              <w:rPr>
                <w:i/>
              </w:rPr>
              <w:t xml:space="preserve">offentlig </w:t>
            </w:r>
            <w:r w:rsidRPr="000F766A">
              <w:rPr>
                <w:i/>
              </w:rPr>
              <w:t>verksamhet som i övrigt utförs med stöd av lagen eller föreskrifter som har meddelats med stöd av lagen,</w:t>
            </w:r>
            <w:r>
              <w:rPr>
                <w:i/>
              </w:rPr>
              <w:t xml:space="preserve"> och</w:t>
            </w:r>
          </w:p>
          <w:p w14:paraId="43A3CAE4" w14:textId="77777777" w:rsidR="00F71CC6" w:rsidRPr="00574282" w:rsidRDefault="00AB307F" w:rsidP="00F71CC6">
            <w:pPr>
              <w:pStyle w:val="Brdtextmedindrag"/>
              <w:rPr>
                <w:i/>
              </w:rPr>
            </w:pPr>
            <w:r w:rsidRPr="000F766A">
              <w:rPr>
                <w:i/>
              </w:rPr>
              <w:t>3.</w:t>
            </w:r>
            <w:r>
              <w:rPr>
                <w:i/>
              </w:rPr>
              <w:t> </w:t>
            </w:r>
            <w:r w:rsidRPr="000F766A">
              <w:rPr>
                <w:i/>
              </w:rPr>
              <w:t>uttrycket organ med dele</w:t>
            </w:r>
            <w:r>
              <w:rPr>
                <w:i/>
              </w:rPr>
              <w:softHyphen/>
            </w:r>
            <w:r w:rsidRPr="000F766A">
              <w:rPr>
                <w:i/>
              </w:rPr>
              <w:t>gerade uppgifter samma sak som i förordning (EU) 2017/625.</w:t>
            </w:r>
          </w:p>
        </w:tc>
      </w:tr>
    </w:tbl>
    <w:p w14:paraId="346EB5B5" w14:textId="1406A4C8" w:rsidR="00F71CC6" w:rsidRDefault="00AB307F" w:rsidP="00F71CC6">
      <w:pPr>
        <w:pStyle w:val="Brdtextmedindrag"/>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7738C15" w14:textId="77777777" w:rsidTr="00F71CC6">
        <w:tc>
          <w:tcPr>
            <w:tcW w:w="2500" w:type="pct"/>
            <w:shd w:val="clear" w:color="auto" w:fill="auto"/>
            <w:tcMar>
              <w:left w:w="0" w:type="dxa"/>
            </w:tcMar>
          </w:tcPr>
          <w:p w14:paraId="163DAB9C" w14:textId="77777777" w:rsidR="00F71CC6" w:rsidRDefault="00F71CC6" w:rsidP="00F71CC6">
            <w:pPr>
              <w:pStyle w:val="Brdtextmedindrag"/>
            </w:pPr>
          </w:p>
        </w:tc>
        <w:tc>
          <w:tcPr>
            <w:tcW w:w="2500" w:type="pct"/>
            <w:shd w:val="clear" w:color="auto" w:fill="auto"/>
            <w:tcMar>
              <w:right w:w="0" w:type="dxa"/>
            </w:tcMar>
          </w:tcPr>
          <w:p w14:paraId="56ED44C1" w14:textId="77777777" w:rsidR="00F71CC6" w:rsidRPr="00FA787F" w:rsidRDefault="00AB307F" w:rsidP="00F71CC6">
            <w:pPr>
              <w:pStyle w:val="Rubrik4utannumrering"/>
              <w:rPr>
                <w:i/>
                <w:iCs/>
              </w:rPr>
            </w:pPr>
            <w:r w:rsidRPr="00FA787F">
              <w:rPr>
                <w:i/>
                <w:iCs/>
              </w:rPr>
              <w:t>Tillämpning av förordning (EU) 2017/625</w:t>
            </w:r>
          </w:p>
        </w:tc>
      </w:tr>
    </w:tbl>
    <w:p w14:paraId="56D1F804"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9564B41" w14:textId="77777777" w:rsidTr="00F71CC6">
        <w:tc>
          <w:tcPr>
            <w:tcW w:w="2500" w:type="pct"/>
            <w:shd w:val="clear" w:color="auto" w:fill="auto"/>
            <w:tcMar>
              <w:left w:w="0" w:type="dxa"/>
            </w:tcMar>
          </w:tcPr>
          <w:p w14:paraId="50248AFE" w14:textId="77777777" w:rsidR="00F71CC6" w:rsidRDefault="00F71CC6" w:rsidP="00F71CC6">
            <w:pPr>
              <w:pStyle w:val="Brdtextmedindrag"/>
            </w:pPr>
          </w:p>
        </w:tc>
        <w:tc>
          <w:tcPr>
            <w:tcW w:w="2500" w:type="pct"/>
            <w:shd w:val="clear" w:color="auto" w:fill="auto"/>
            <w:tcMar>
              <w:right w:w="0" w:type="dxa"/>
            </w:tcMar>
          </w:tcPr>
          <w:p w14:paraId="24F50E70" w14:textId="77777777" w:rsidR="00F71CC6" w:rsidRDefault="00AB307F" w:rsidP="00F71CC6">
            <w:pPr>
              <w:pStyle w:val="Brdtext"/>
              <w:rPr>
                <w:i/>
              </w:rPr>
            </w:pPr>
            <w:r>
              <w:rPr>
                <w:i/>
              </w:rPr>
              <w:t xml:space="preserve">2 b </w:t>
            </w:r>
            <w:r w:rsidRPr="00574282">
              <w:rPr>
                <w:i/>
              </w:rPr>
              <w:t>§</w:t>
            </w:r>
          </w:p>
          <w:p w14:paraId="6837A232" w14:textId="77777777" w:rsidR="00F71CC6" w:rsidRPr="00574282" w:rsidRDefault="00AB307F" w:rsidP="00F71CC6">
            <w:pPr>
              <w:pStyle w:val="Brdtextmedindrag"/>
              <w:rPr>
                <w:i/>
              </w:rPr>
            </w:pPr>
            <w:r w:rsidRPr="0059187E">
              <w:rPr>
                <w:i/>
              </w:rPr>
              <w:t>Förordning (EU) 2017/625 ska tillämpas även i fråga om offentlig kontroll och annan offentlig verk</w:t>
            </w:r>
            <w:r>
              <w:rPr>
                <w:i/>
              </w:rPr>
              <w:softHyphen/>
            </w:r>
            <w:r w:rsidRPr="0059187E">
              <w:rPr>
                <w:i/>
              </w:rPr>
              <w:t>samhet som faller utanför förord</w:t>
            </w:r>
            <w:r>
              <w:rPr>
                <w:i/>
              </w:rPr>
              <w:softHyphen/>
            </w:r>
            <w:r w:rsidRPr="0059187E">
              <w:rPr>
                <w:i/>
              </w:rPr>
              <w:t>ningens tillämpningsområde.</w:t>
            </w:r>
          </w:p>
        </w:tc>
      </w:tr>
    </w:tbl>
    <w:p w14:paraId="3E91D674"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02D0BF1" w14:textId="77777777" w:rsidTr="00F71CC6">
        <w:tc>
          <w:tcPr>
            <w:tcW w:w="2500" w:type="pct"/>
            <w:shd w:val="clear" w:color="auto" w:fill="auto"/>
            <w:tcMar>
              <w:left w:w="0" w:type="dxa"/>
            </w:tcMar>
          </w:tcPr>
          <w:p w14:paraId="7BDCF1CF" w14:textId="77777777" w:rsidR="00F71CC6" w:rsidRDefault="00AB307F" w:rsidP="00F71CC6">
            <w:pPr>
              <w:pStyle w:val="Rubrik4utannumrering"/>
            </w:pPr>
            <w:r w:rsidRPr="005E40A6">
              <w:rPr>
                <w:i/>
                <w:iCs/>
              </w:rPr>
              <w:t>Kontrollmyndigheternas offentliga</w:t>
            </w:r>
            <w:r w:rsidRPr="00E229BB">
              <w:t xml:space="preserve"> </w:t>
            </w:r>
            <w:r w:rsidRPr="00F27ACA">
              <w:t>kontroll</w:t>
            </w:r>
          </w:p>
        </w:tc>
        <w:tc>
          <w:tcPr>
            <w:tcW w:w="2500" w:type="pct"/>
            <w:shd w:val="clear" w:color="auto" w:fill="auto"/>
            <w:tcMar>
              <w:right w:w="0" w:type="dxa"/>
            </w:tcMar>
          </w:tcPr>
          <w:p w14:paraId="663591F3" w14:textId="77777777" w:rsidR="00F71CC6" w:rsidRDefault="00AB307F" w:rsidP="00F71CC6">
            <w:pPr>
              <w:pStyle w:val="Rubrik4utannumrering"/>
            </w:pPr>
            <w:r w:rsidRPr="005E40A6">
              <w:rPr>
                <w:i/>
                <w:iCs/>
              </w:rPr>
              <w:t>Offentlig</w:t>
            </w:r>
            <w:r w:rsidRPr="00E229BB">
              <w:t xml:space="preserve"> </w:t>
            </w:r>
            <w:r w:rsidRPr="00F27ACA">
              <w:t>kontroll</w:t>
            </w:r>
            <w:r w:rsidRPr="00E229BB">
              <w:t xml:space="preserve"> </w:t>
            </w:r>
            <w:r w:rsidRPr="005E40A6">
              <w:rPr>
                <w:i/>
                <w:iCs/>
              </w:rPr>
              <w:t>och annan offentlig verksamhet</w:t>
            </w:r>
          </w:p>
        </w:tc>
      </w:tr>
    </w:tbl>
    <w:p w14:paraId="4B2FEF45" w14:textId="77777777" w:rsidR="00F71CC6" w:rsidRDefault="00AB307F" w:rsidP="00F71CC6">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1B5684A" w14:textId="77777777" w:rsidTr="00F71CC6">
        <w:tc>
          <w:tcPr>
            <w:tcW w:w="2500" w:type="pct"/>
            <w:shd w:val="clear" w:color="auto" w:fill="auto"/>
            <w:tcMar>
              <w:left w:w="0" w:type="dxa"/>
            </w:tcMar>
          </w:tcPr>
          <w:p w14:paraId="08FB184A" w14:textId="77777777" w:rsidR="00F71CC6" w:rsidRDefault="00AB307F" w:rsidP="00F71CC6">
            <w:pPr>
              <w:pStyle w:val="Brdtextmedindrag"/>
            </w:pPr>
            <w:r w:rsidRPr="00E229BB">
              <w:t xml:space="preserve">Offentlig kontroll </w:t>
            </w:r>
            <w:r w:rsidRPr="00E229BB">
              <w:rPr>
                <w:i/>
              </w:rPr>
              <w:t>av efterlevnaden av denna lag, de föreskrifter och beslut som har meddelats med stöd av lagen, de EG-bestämmelser som komplet</w:t>
            </w:r>
            <w:r>
              <w:rPr>
                <w:i/>
              </w:rPr>
              <w:softHyphen/>
            </w:r>
            <w:r w:rsidRPr="00E229BB">
              <w:rPr>
                <w:i/>
              </w:rPr>
              <w:t>teras av lagen samt de beslut som har meddelats med stöd av EG-bestämmelserna</w:t>
            </w:r>
            <w:r w:rsidRPr="00E229BB">
              <w:t xml:space="preserve"> utövas av Statens jordbruksverk </w:t>
            </w:r>
            <w:r w:rsidRPr="006E7110">
              <w:rPr>
                <w:i/>
                <w:iCs/>
              </w:rPr>
              <w:t>eller</w:t>
            </w:r>
            <w:r w:rsidRPr="00E229BB">
              <w:t xml:space="preserve"> andra statliga myndigheter </w:t>
            </w:r>
            <w:r w:rsidRPr="006E7110">
              <w:rPr>
                <w:i/>
              </w:rPr>
              <w:t>i enlighet med vad regeringen bestämmer.</w:t>
            </w:r>
          </w:p>
        </w:tc>
        <w:tc>
          <w:tcPr>
            <w:tcW w:w="2500" w:type="pct"/>
            <w:shd w:val="clear" w:color="auto" w:fill="auto"/>
            <w:tcMar>
              <w:right w:w="0" w:type="dxa"/>
            </w:tcMar>
          </w:tcPr>
          <w:p w14:paraId="23DF89C7" w14:textId="77777777" w:rsidR="00F71CC6" w:rsidRDefault="00AB307F" w:rsidP="00F71CC6">
            <w:pPr>
              <w:pStyle w:val="Brdtextmedindrag"/>
            </w:pPr>
            <w:bookmarkStart w:id="763" w:name="_Hlk40859068"/>
            <w:r w:rsidRPr="00E229BB">
              <w:t xml:space="preserve">Offentlig kontroll utövas av Statens jordbruksverk </w:t>
            </w:r>
            <w:r w:rsidRPr="006E7110">
              <w:rPr>
                <w:i/>
                <w:iCs/>
              </w:rPr>
              <w:t>och</w:t>
            </w:r>
            <w:r w:rsidRPr="00E229BB">
              <w:t xml:space="preserve"> andra statliga myndigheter</w:t>
            </w:r>
            <w:r w:rsidDel="00696030">
              <w:t xml:space="preserve"> </w:t>
            </w:r>
            <w:r w:rsidRPr="003F36D4">
              <w:rPr>
                <w:i/>
                <w:iCs/>
              </w:rPr>
              <w:t>enligt före</w:t>
            </w:r>
            <w:r>
              <w:rPr>
                <w:i/>
                <w:iCs/>
              </w:rPr>
              <w:softHyphen/>
            </w:r>
            <w:r w:rsidRPr="003F36D4">
              <w:rPr>
                <w:i/>
                <w:iCs/>
              </w:rPr>
              <w:t>skrifter som regeringen meddelar</w:t>
            </w:r>
            <w:bookmarkEnd w:id="763"/>
            <w:r w:rsidRPr="00E229BB">
              <w:t>.</w:t>
            </w:r>
          </w:p>
        </w:tc>
      </w:tr>
      <w:tr w:rsidR="00F71CC6" w14:paraId="00F40958" w14:textId="77777777" w:rsidTr="00F71CC6">
        <w:tblPrEx>
          <w:tblLook w:val="0600" w:firstRow="0" w:lastRow="0" w:firstColumn="0" w:lastColumn="0" w:noHBand="1" w:noVBand="1"/>
        </w:tblPrEx>
        <w:tc>
          <w:tcPr>
            <w:tcW w:w="2500" w:type="pct"/>
            <w:shd w:val="clear" w:color="auto" w:fill="auto"/>
            <w:tcMar>
              <w:left w:w="0" w:type="dxa"/>
            </w:tcMar>
          </w:tcPr>
          <w:p w14:paraId="376EC649" w14:textId="77777777" w:rsidR="00F71CC6" w:rsidRDefault="00F71CC6" w:rsidP="00F71CC6">
            <w:pPr>
              <w:pStyle w:val="Brdtextmedindrag"/>
            </w:pPr>
          </w:p>
        </w:tc>
        <w:tc>
          <w:tcPr>
            <w:tcW w:w="2500" w:type="pct"/>
            <w:shd w:val="clear" w:color="auto" w:fill="auto"/>
            <w:tcMar>
              <w:right w:w="0" w:type="dxa"/>
            </w:tcMar>
          </w:tcPr>
          <w:p w14:paraId="2FB9AB79" w14:textId="77777777" w:rsidR="00F71CC6" w:rsidRDefault="00AB307F" w:rsidP="00F71CC6">
            <w:pPr>
              <w:pStyle w:val="Brdtextmedindrag"/>
            </w:pPr>
            <w:bookmarkStart w:id="764" w:name="_Hlk40859103"/>
            <w:r>
              <w:rPr>
                <w:i/>
              </w:rPr>
              <w:t xml:space="preserve">Annan offentlig verksamhet utförs av kontrollmyndigheterna och andra statliga myndigheter enligt vad som anges </w:t>
            </w:r>
            <w:r w:rsidDel="00ED1210">
              <w:rPr>
                <w:i/>
              </w:rPr>
              <w:t xml:space="preserve">i denna lag och </w:t>
            </w:r>
            <w:r>
              <w:rPr>
                <w:i/>
              </w:rPr>
              <w:t>i föreskrifter som regeringen meddelar.</w:t>
            </w:r>
            <w:bookmarkEnd w:id="764"/>
          </w:p>
        </w:tc>
      </w:tr>
      <w:tr w:rsidR="00F71CC6" w14:paraId="35902DD8" w14:textId="77777777" w:rsidTr="00F71CC6">
        <w:tblPrEx>
          <w:tblLook w:val="0600" w:firstRow="0" w:lastRow="0" w:firstColumn="0" w:lastColumn="0" w:noHBand="1" w:noVBand="1"/>
        </w:tblPrEx>
        <w:tc>
          <w:tcPr>
            <w:tcW w:w="2500" w:type="pct"/>
            <w:shd w:val="clear" w:color="auto" w:fill="auto"/>
            <w:tcMar>
              <w:left w:w="0" w:type="dxa"/>
            </w:tcMar>
          </w:tcPr>
          <w:p w14:paraId="2D1713EA" w14:textId="77777777" w:rsidR="00F71CC6" w:rsidRDefault="00AB307F" w:rsidP="00F71CC6">
            <w:pPr>
              <w:pStyle w:val="Brdtextmedindrag"/>
            </w:pPr>
            <w:r w:rsidRPr="002B7539">
              <w:t>Regeringen får meddela före</w:t>
            </w:r>
            <w:r w:rsidRPr="002B7539">
              <w:softHyphen/>
              <w:t xml:space="preserve">skrifter om att Jordbruksverket får överlämna åt länsstyrelserna eller kommunerna att utöva offentlig kontroll. En kommuns uppgift </w:t>
            </w:r>
            <w:r w:rsidRPr="002B7539">
              <w:rPr>
                <w:i/>
              </w:rPr>
              <w:t>skall</w:t>
            </w:r>
            <w:r w:rsidRPr="002B7539">
              <w:t xml:space="preserve"> fullgöras av den eller de kom</w:t>
            </w:r>
            <w:r w:rsidRPr="002B7539">
              <w:softHyphen/>
              <w:t>munala nämnder som fullgör upp</w:t>
            </w:r>
            <w:r>
              <w:softHyphen/>
            </w:r>
            <w:r w:rsidRPr="002B7539">
              <w:t>gifter inom miljö- och hälsoskydd</w:t>
            </w:r>
            <w:r>
              <w:t>s</w:t>
            </w:r>
            <w:r>
              <w:softHyphen/>
            </w:r>
            <w:r w:rsidRPr="002B7539">
              <w:t>området</w:t>
            </w:r>
            <w:r>
              <w:t>.</w:t>
            </w:r>
          </w:p>
        </w:tc>
        <w:tc>
          <w:tcPr>
            <w:tcW w:w="2500" w:type="pct"/>
            <w:shd w:val="clear" w:color="auto" w:fill="auto"/>
            <w:tcMar>
              <w:right w:w="0" w:type="dxa"/>
            </w:tcMar>
          </w:tcPr>
          <w:p w14:paraId="6963D285" w14:textId="77777777" w:rsidR="00F71CC6" w:rsidRDefault="00AB307F" w:rsidP="00F71CC6">
            <w:pPr>
              <w:pStyle w:val="Brdtextmedindrag"/>
            </w:pPr>
            <w:bookmarkStart w:id="765" w:name="_Hlk40859170"/>
            <w:r w:rsidRPr="002B7539">
              <w:t>Regeringen får meddela före</w:t>
            </w:r>
            <w:r w:rsidRPr="002B7539">
              <w:softHyphen/>
              <w:t xml:space="preserve">skrifter om att Jordbruksverket får överlämna åt länsstyrelserna eller kommunerna att utöva offentlig kontroll </w:t>
            </w:r>
            <w:r w:rsidRPr="002B7539">
              <w:rPr>
                <w:i/>
              </w:rPr>
              <w:t>och annan offentlig verksamhet</w:t>
            </w:r>
            <w:r w:rsidRPr="002B7539">
              <w:t xml:space="preserve">. En kommuns uppgift </w:t>
            </w:r>
            <w:r w:rsidRPr="002B7539">
              <w:rPr>
                <w:i/>
              </w:rPr>
              <w:t>ska</w:t>
            </w:r>
            <w:r w:rsidRPr="002B7539">
              <w:t xml:space="preserve"> fullgöras av den</w:t>
            </w:r>
            <w:r>
              <w:t xml:space="preserve"> </w:t>
            </w:r>
            <w:r w:rsidRPr="002B7539">
              <w:t>eller de kom</w:t>
            </w:r>
            <w:r w:rsidRPr="002B7539">
              <w:softHyphen/>
              <w:t>munala nämnder som fullgör upp</w:t>
            </w:r>
            <w:r>
              <w:softHyphen/>
            </w:r>
            <w:r w:rsidRPr="002B7539">
              <w:t>gifter inom miljö- och hälsoskydds</w:t>
            </w:r>
            <w:r>
              <w:softHyphen/>
            </w:r>
            <w:r w:rsidRPr="002B7539">
              <w:t>området.</w:t>
            </w:r>
            <w:bookmarkEnd w:id="765"/>
          </w:p>
        </w:tc>
      </w:tr>
    </w:tbl>
    <w:p w14:paraId="773B7A74" w14:textId="77777777" w:rsidR="00F71CC6" w:rsidRDefault="00AB307F" w:rsidP="00F71CC6">
      <w:pPr>
        <w:pStyle w:val="Brdtext"/>
        <w:spacing w:before="230"/>
        <w:jc w:val="center"/>
      </w:pPr>
      <w:r>
        <w:t>11 §</w:t>
      </w:r>
    </w:p>
    <w:p w14:paraId="3FD59CD1" w14:textId="77777777" w:rsidR="00F71CC6" w:rsidRPr="00497715" w:rsidRDefault="00AB307F" w:rsidP="00F71CC6">
      <w:pPr>
        <w:pStyle w:val="Brdtextmedindrag"/>
      </w:pPr>
      <w:r w:rsidRPr="00497715">
        <w:t>Jordbruksverket samordnar den kontrollverksamhet som verket har överlämnat till länsstyrelserna eller kommunerna samt lämnar råd och hjälp i kontrollverksamheten.</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1728B8B" w14:textId="77777777" w:rsidTr="00F71CC6">
        <w:tc>
          <w:tcPr>
            <w:tcW w:w="2500" w:type="pct"/>
            <w:shd w:val="clear" w:color="auto" w:fill="auto"/>
            <w:tcMar>
              <w:left w:w="0" w:type="dxa"/>
            </w:tcMar>
          </w:tcPr>
          <w:p w14:paraId="00EDCE54" w14:textId="77777777" w:rsidR="00F71CC6" w:rsidRDefault="00AB307F" w:rsidP="00F71CC6">
            <w:pPr>
              <w:pStyle w:val="Brdtextmedindrag"/>
            </w:pPr>
            <w:r>
              <w:t xml:space="preserve">Den myndighet som utövar offentlig kontroll </w:t>
            </w:r>
            <w:r w:rsidRPr="00497715">
              <w:rPr>
                <w:i/>
              </w:rPr>
              <w:t>skall</w:t>
            </w:r>
            <w:r>
              <w:t xml:space="preserve"> genom rådgivning, information och på annat sätt underlätta för den enskilde att fullgöra sina skyldig</w:t>
            </w:r>
            <w:r>
              <w:softHyphen/>
              <w:t xml:space="preserve">heter enligt lagen, de föreskrifter och beslut som har meddelats med stöd av lagen, de </w:t>
            </w:r>
            <w:r w:rsidRPr="00497715">
              <w:rPr>
                <w:i/>
              </w:rPr>
              <w:t>EG-bestämmelser</w:t>
            </w:r>
            <w:r>
              <w:t xml:space="preserve"> som </w:t>
            </w:r>
            <w:r w:rsidRPr="00497715">
              <w:rPr>
                <w:i/>
              </w:rPr>
              <w:t>kompletteras av</w:t>
            </w:r>
            <w:r>
              <w:t xml:space="preserve"> lagen och de beslut som har meddelats med stöd av </w:t>
            </w:r>
            <w:r w:rsidRPr="00497715">
              <w:rPr>
                <w:i/>
              </w:rPr>
              <w:t>EG-bestämmelserna</w:t>
            </w:r>
            <w:r>
              <w:t>.</w:t>
            </w:r>
          </w:p>
        </w:tc>
        <w:tc>
          <w:tcPr>
            <w:tcW w:w="2500" w:type="pct"/>
            <w:shd w:val="clear" w:color="auto" w:fill="auto"/>
            <w:tcMar>
              <w:right w:w="0" w:type="dxa"/>
            </w:tcMar>
          </w:tcPr>
          <w:p w14:paraId="3E111C2C" w14:textId="77777777" w:rsidR="00F71CC6" w:rsidRDefault="00AB307F" w:rsidP="00F71CC6">
            <w:pPr>
              <w:pStyle w:val="Brdtextmedindrag"/>
            </w:pPr>
            <w:r>
              <w:t xml:space="preserve">Den myndighet som utövar offentlig kontroll </w:t>
            </w:r>
            <w:r w:rsidRPr="00497715">
              <w:rPr>
                <w:i/>
              </w:rPr>
              <w:t>ska</w:t>
            </w:r>
            <w:r>
              <w:t xml:space="preserve"> genom rådgivning, information och på annat sätt underlätta för den enskilde att fullgöra sina skyldig</w:t>
            </w:r>
            <w:r>
              <w:softHyphen/>
              <w:t xml:space="preserve">heter enligt lagen, de föreskrifter och beslut som har meddelats med stöd av lagen, de </w:t>
            </w:r>
            <w:r w:rsidRPr="00497715">
              <w:rPr>
                <w:i/>
              </w:rPr>
              <w:t>EU-bestämmelser</w:t>
            </w:r>
            <w:r>
              <w:t xml:space="preserve"> som lagen </w:t>
            </w:r>
            <w:r w:rsidRPr="00497715">
              <w:rPr>
                <w:i/>
              </w:rPr>
              <w:t>kompletterar</w:t>
            </w:r>
            <w:r>
              <w:t xml:space="preserve"> och de beslut som har meddelats med stöd av </w:t>
            </w:r>
            <w:r w:rsidRPr="00497715">
              <w:rPr>
                <w:i/>
              </w:rPr>
              <w:t>EU-bestämmelserna</w:t>
            </w:r>
            <w:r>
              <w:t>.</w:t>
            </w:r>
          </w:p>
        </w:tc>
      </w:tr>
    </w:tbl>
    <w:p w14:paraId="12602459"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F95B5F3" w14:textId="77777777" w:rsidTr="00F71CC6">
        <w:tc>
          <w:tcPr>
            <w:tcW w:w="2500" w:type="pct"/>
            <w:shd w:val="clear" w:color="auto" w:fill="auto"/>
            <w:tcMar>
              <w:left w:w="0" w:type="dxa"/>
            </w:tcMar>
          </w:tcPr>
          <w:p w14:paraId="0D5F1D70" w14:textId="77777777" w:rsidR="00F71CC6" w:rsidRDefault="00F71CC6" w:rsidP="00F71CC6">
            <w:pPr>
              <w:pStyle w:val="Brdtextmedindrag"/>
            </w:pPr>
          </w:p>
        </w:tc>
        <w:tc>
          <w:tcPr>
            <w:tcW w:w="2500" w:type="pct"/>
            <w:shd w:val="clear" w:color="auto" w:fill="auto"/>
            <w:tcMar>
              <w:right w:w="0" w:type="dxa"/>
            </w:tcMar>
          </w:tcPr>
          <w:p w14:paraId="14F90085" w14:textId="77777777" w:rsidR="00F71CC6" w:rsidRPr="00857BC7" w:rsidRDefault="00AB307F" w:rsidP="00F71CC6">
            <w:pPr>
              <w:pStyle w:val="Rubrik4utannumrering"/>
              <w:rPr>
                <w:i/>
                <w:iCs/>
              </w:rPr>
            </w:pPr>
            <w:r w:rsidRPr="00857BC7">
              <w:rPr>
                <w:i/>
                <w:iCs/>
              </w:rPr>
              <w:t>Delegering av vissa uppgifter</w:t>
            </w:r>
          </w:p>
        </w:tc>
      </w:tr>
    </w:tbl>
    <w:p w14:paraId="1D71F7A2"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4221FC5" w14:textId="77777777" w:rsidTr="00F71CC6">
        <w:tc>
          <w:tcPr>
            <w:tcW w:w="2500" w:type="pct"/>
            <w:shd w:val="clear" w:color="auto" w:fill="auto"/>
            <w:tcMar>
              <w:left w:w="0" w:type="dxa"/>
            </w:tcMar>
          </w:tcPr>
          <w:p w14:paraId="3835B8DA" w14:textId="77777777" w:rsidR="00F71CC6" w:rsidRDefault="00F71CC6" w:rsidP="00F71CC6">
            <w:pPr>
              <w:pStyle w:val="Brdtextmedindrag"/>
            </w:pPr>
          </w:p>
        </w:tc>
        <w:tc>
          <w:tcPr>
            <w:tcW w:w="2500" w:type="pct"/>
            <w:shd w:val="clear" w:color="auto" w:fill="auto"/>
            <w:tcMar>
              <w:right w:w="0" w:type="dxa"/>
            </w:tcMar>
          </w:tcPr>
          <w:p w14:paraId="0001431D" w14:textId="77777777" w:rsidR="00F71CC6" w:rsidRDefault="00AB307F" w:rsidP="00F71CC6">
            <w:pPr>
              <w:pStyle w:val="Brdtext"/>
              <w:rPr>
                <w:i/>
              </w:rPr>
            </w:pPr>
            <w:r>
              <w:rPr>
                <w:i/>
              </w:rPr>
              <w:t xml:space="preserve">11 a </w:t>
            </w:r>
            <w:r w:rsidRPr="00574282">
              <w:rPr>
                <w:i/>
              </w:rPr>
              <w:t>§</w:t>
            </w:r>
          </w:p>
          <w:p w14:paraId="4B7860B0" w14:textId="77777777" w:rsidR="00F71CC6" w:rsidRPr="00574282" w:rsidRDefault="00AB307F" w:rsidP="00F71CC6">
            <w:pPr>
              <w:pStyle w:val="Brdtextmedindrag"/>
              <w:rPr>
                <w:i/>
              </w:rPr>
            </w:pPr>
            <w:r w:rsidRPr="00EC471D">
              <w:rPr>
                <w:i/>
              </w:rPr>
              <w:t>I förordning (EU) 2017/625 finns bestämmelser om att vissa upp</w:t>
            </w:r>
            <w:r>
              <w:rPr>
                <w:i/>
              </w:rPr>
              <w:softHyphen/>
            </w:r>
            <w:r w:rsidRPr="00EC471D">
              <w:rPr>
                <w:i/>
              </w:rPr>
              <w:t>gifter som ingår i den offentliga kontrollen och vissa uppgifter i samband med annan offentlig verksamhet får delegeras till ett organ eller till en fysisk person.</w:t>
            </w:r>
          </w:p>
        </w:tc>
      </w:tr>
    </w:tbl>
    <w:p w14:paraId="0C29BC7C"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153AE32" w14:textId="77777777" w:rsidTr="00F71CC6">
        <w:tc>
          <w:tcPr>
            <w:tcW w:w="2500" w:type="pct"/>
            <w:shd w:val="clear" w:color="auto" w:fill="auto"/>
            <w:tcMar>
              <w:left w:w="0" w:type="dxa"/>
            </w:tcMar>
          </w:tcPr>
          <w:p w14:paraId="38309473" w14:textId="77777777" w:rsidR="00F71CC6" w:rsidRDefault="00F71CC6" w:rsidP="00F71CC6">
            <w:pPr>
              <w:pStyle w:val="Brdtextmedindrag"/>
            </w:pPr>
          </w:p>
        </w:tc>
        <w:tc>
          <w:tcPr>
            <w:tcW w:w="2500" w:type="pct"/>
            <w:shd w:val="clear" w:color="auto" w:fill="auto"/>
            <w:tcMar>
              <w:right w:w="0" w:type="dxa"/>
            </w:tcMar>
          </w:tcPr>
          <w:p w14:paraId="3ABBCA7B" w14:textId="77777777" w:rsidR="00F71CC6" w:rsidRPr="00F8015B" w:rsidRDefault="00AB307F" w:rsidP="00F71CC6">
            <w:pPr>
              <w:pStyle w:val="Rubrik4utannumrering"/>
              <w:rPr>
                <w:i/>
                <w:iCs/>
              </w:rPr>
            </w:pPr>
            <w:r w:rsidRPr="00F8015B">
              <w:rPr>
                <w:i/>
                <w:iCs/>
              </w:rPr>
              <w:t>Förvaltningslagens tillämpning</w:t>
            </w:r>
          </w:p>
        </w:tc>
      </w:tr>
    </w:tbl>
    <w:p w14:paraId="124E8205"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74E23989" w14:textId="77777777" w:rsidTr="00F71CC6">
        <w:tc>
          <w:tcPr>
            <w:tcW w:w="2500" w:type="pct"/>
            <w:shd w:val="clear" w:color="auto" w:fill="auto"/>
            <w:tcMar>
              <w:left w:w="0" w:type="dxa"/>
            </w:tcMar>
          </w:tcPr>
          <w:p w14:paraId="68DEA2BA" w14:textId="77777777" w:rsidR="00F71CC6" w:rsidRDefault="00F71CC6" w:rsidP="00F71CC6">
            <w:pPr>
              <w:pStyle w:val="Brdtextmedindrag"/>
            </w:pPr>
          </w:p>
        </w:tc>
        <w:tc>
          <w:tcPr>
            <w:tcW w:w="2500" w:type="pct"/>
            <w:shd w:val="clear" w:color="auto" w:fill="auto"/>
            <w:tcMar>
              <w:right w:w="0" w:type="dxa"/>
            </w:tcMar>
          </w:tcPr>
          <w:p w14:paraId="40159A27" w14:textId="77777777" w:rsidR="00F71CC6" w:rsidRDefault="00AB307F" w:rsidP="00F71CC6">
            <w:pPr>
              <w:pStyle w:val="Brdtext"/>
              <w:rPr>
                <w:i/>
              </w:rPr>
            </w:pPr>
            <w:r>
              <w:rPr>
                <w:i/>
              </w:rPr>
              <w:t xml:space="preserve">11 b </w:t>
            </w:r>
            <w:r w:rsidRPr="00574282">
              <w:rPr>
                <w:i/>
              </w:rPr>
              <w:t>§</w:t>
            </w:r>
          </w:p>
          <w:p w14:paraId="17C7A92E" w14:textId="77777777" w:rsidR="00F71CC6" w:rsidRPr="00E36FC6" w:rsidRDefault="00AB307F" w:rsidP="00F71CC6">
            <w:pPr>
              <w:pStyle w:val="Brdtextmedindrag"/>
              <w:rPr>
                <w:i/>
              </w:rPr>
            </w:pPr>
            <w:r w:rsidRPr="00E36FC6">
              <w:rPr>
                <w:i/>
              </w:rPr>
              <w:t>Vid offentlig kontroll eller annan offentlig verksamhet som utförs av ett organ med delegerade uppgifter eller av en fysisk person som har delegerats vissa uppgif</w:t>
            </w:r>
            <w:r w:rsidRPr="00E36FC6">
              <w:rPr>
                <w:i/>
              </w:rPr>
              <w:softHyphen/>
              <w:t xml:space="preserve">ter </w:t>
            </w:r>
            <w:r>
              <w:rPr>
                <w:i/>
              </w:rPr>
              <w:t>ska</w:t>
            </w:r>
            <w:r w:rsidRPr="00E36FC6">
              <w:rPr>
                <w:i/>
              </w:rPr>
              <w:t xml:space="preserve"> följande bestämmelser i förvalt</w:t>
            </w:r>
            <w:r>
              <w:rPr>
                <w:i/>
              </w:rPr>
              <w:softHyphen/>
            </w:r>
            <w:r w:rsidRPr="00E36FC6">
              <w:rPr>
                <w:i/>
              </w:rPr>
              <w:t>ningslagen (2017:900)</w:t>
            </w:r>
            <w:r>
              <w:rPr>
                <w:i/>
              </w:rPr>
              <w:t xml:space="preserve"> tillämpas</w:t>
            </w:r>
            <w:r w:rsidRPr="00E36FC6">
              <w:rPr>
                <w:i/>
              </w:rPr>
              <w:t>:</w:t>
            </w:r>
          </w:p>
          <w:p w14:paraId="61B20979" w14:textId="77777777" w:rsidR="00F71CC6" w:rsidRPr="00E36FC6" w:rsidRDefault="00AB307F" w:rsidP="00F71CC6">
            <w:pPr>
              <w:pStyle w:val="Brdtextmedindrag"/>
              <w:rPr>
                <w:i/>
              </w:rPr>
            </w:pPr>
            <w:r w:rsidRPr="00E36FC6">
              <w:rPr>
                <w:i/>
              </w:rPr>
              <w:t>–</w:t>
            </w:r>
            <w:r>
              <w:rPr>
                <w:i/>
              </w:rPr>
              <w:t> </w:t>
            </w:r>
            <w:r w:rsidRPr="00E36FC6">
              <w:rPr>
                <w:i/>
              </w:rPr>
              <w:t>5</w:t>
            </w:r>
            <w:r>
              <w:rPr>
                <w:i/>
              </w:rPr>
              <w:t> </w:t>
            </w:r>
            <w:r w:rsidRPr="00E36FC6">
              <w:rPr>
                <w:i/>
              </w:rPr>
              <w:t>§ om legalitet, objektivitet och proportionalitet,</w:t>
            </w:r>
          </w:p>
          <w:p w14:paraId="062256E7" w14:textId="77777777" w:rsidR="00F71CC6" w:rsidRPr="00E36FC6" w:rsidRDefault="00AB307F" w:rsidP="00F71CC6">
            <w:pPr>
              <w:pStyle w:val="Brdtextmedindrag"/>
              <w:rPr>
                <w:i/>
              </w:rPr>
            </w:pPr>
            <w:r w:rsidRPr="00E36FC6">
              <w:rPr>
                <w:i/>
              </w:rPr>
              <w:t>–</w:t>
            </w:r>
            <w:r>
              <w:rPr>
                <w:i/>
              </w:rPr>
              <w:t> </w:t>
            </w:r>
            <w:r w:rsidRPr="00E36FC6">
              <w:rPr>
                <w:i/>
              </w:rPr>
              <w:t>10</w:t>
            </w:r>
            <w:r>
              <w:rPr>
                <w:i/>
              </w:rPr>
              <w:t> </w:t>
            </w:r>
            <w:r w:rsidRPr="00E36FC6">
              <w:rPr>
                <w:i/>
              </w:rPr>
              <w:t>§ om partsinsyn,</w:t>
            </w:r>
          </w:p>
          <w:p w14:paraId="6E6C9DA1" w14:textId="77777777" w:rsidR="00F71CC6" w:rsidRPr="00E36FC6" w:rsidRDefault="00AB307F" w:rsidP="00F71CC6">
            <w:pPr>
              <w:pStyle w:val="Brdtextmedindrag"/>
              <w:rPr>
                <w:i/>
              </w:rPr>
            </w:pPr>
            <w:r w:rsidRPr="00E36FC6">
              <w:rPr>
                <w:i/>
              </w:rPr>
              <w:t>–</w:t>
            </w:r>
            <w:r>
              <w:rPr>
                <w:i/>
              </w:rPr>
              <w:t> </w:t>
            </w:r>
            <w:r w:rsidRPr="00E36FC6">
              <w:rPr>
                <w:i/>
              </w:rPr>
              <w:t>16–18 §§ om jäv,</w:t>
            </w:r>
          </w:p>
          <w:p w14:paraId="57E80ECA" w14:textId="77777777" w:rsidR="00F71CC6" w:rsidRPr="00E36FC6" w:rsidRDefault="00AB307F" w:rsidP="00F71CC6">
            <w:pPr>
              <w:pStyle w:val="Brdtextmedindrag"/>
              <w:rPr>
                <w:i/>
              </w:rPr>
            </w:pPr>
            <w:r w:rsidRPr="00E36FC6">
              <w:rPr>
                <w:i/>
              </w:rPr>
              <w:t>–</w:t>
            </w:r>
            <w:r>
              <w:rPr>
                <w:i/>
              </w:rPr>
              <w:t> </w:t>
            </w:r>
            <w:r w:rsidRPr="00E36FC6">
              <w:rPr>
                <w:i/>
              </w:rPr>
              <w:t>23</w:t>
            </w:r>
            <w:r>
              <w:rPr>
                <w:i/>
              </w:rPr>
              <w:t> </w:t>
            </w:r>
            <w:r w:rsidRPr="00E36FC6">
              <w:rPr>
                <w:i/>
              </w:rPr>
              <w:t>§ om utredningsansvaret,</w:t>
            </w:r>
          </w:p>
          <w:p w14:paraId="7C8C4B66" w14:textId="77777777" w:rsidR="00F71CC6" w:rsidRPr="00E36FC6" w:rsidRDefault="00AB307F" w:rsidP="00F71CC6">
            <w:pPr>
              <w:pStyle w:val="Brdtextmedindrag"/>
              <w:rPr>
                <w:i/>
              </w:rPr>
            </w:pPr>
            <w:r w:rsidRPr="00E36FC6">
              <w:rPr>
                <w:i/>
              </w:rPr>
              <w:t>–</w:t>
            </w:r>
            <w:r>
              <w:rPr>
                <w:i/>
              </w:rPr>
              <w:t> </w:t>
            </w:r>
            <w:r w:rsidRPr="00E36FC6">
              <w:rPr>
                <w:i/>
              </w:rPr>
              <w:t>24</w:t>
            </w:r>
            <w:r>
              <w:rPr>
                <w:i/>
              </w:rPr>
              <w:t> </w:t>
            </w:r>
            <w:r w:rsidRPr="00E36FC6">
              <w:rPr>
                <w:i/>
              </w:rPr>
              <w:t>§ om när man får lämna uppgifter muntligt,</w:t>
            </w:r>
          </w:p>
          <w:p w14:paraId="2D35771A" w14:textId="77777777" w:rsidR="00F71CC6" w:rsidRDefault="00AB307F" w:rsidP="00F71CC6">
            <w:pPr>
              <w:pStyle w:val="Brdtextmedindrag"/>
              <w:rPr>
                <w:i/>
              </w:rPr>
            </w:pPr>
            <w:r w:rsidRPr="00E36FC6">
              <w:rPr>
                <w:i/>
              </w:rPr>
              <w:t>–</w:t>
            </w:r>
            <w:r>
              <w:rPr>
                <w:i/>
              </w:rPr>
              <w:t> </w:t>
            </w:r>
            <w:r w:rsidRPr="00E36FC6">
              <w:rPr>
                <w:i/>
              </w:rPr>
              <w:t>25</w:t>
            </w:r>
            <w:r>
              <w:rPr>
                <w:i/>
              </w:rPr>
              <w:t> </w:t>
            </w:r>
            <w:r w:rsidRPr="00E36FC6">
              <w:rPr>
                <w:i/>
              </w:rPr>
              <w:t>§ om kommunikation,</w:t>
            </w:r>
          </w:p>
          <w:p w14:paraId="7726DB69" w14:textId="77777777" w:rsidR="00F71CC6" w:rsidRPr="00E36FC6" w:rsidRDefault="00AB307F" w:rsidP="00F71CC6">
            <w:pPr>
              <w:pStyle w:val="Brdtextmedindrag"/>
              <w:rPr>
                <w:i/>
              </w:rPr>
            </w:pPr>
            <w:r w:rsidRPr="00E36FC6">
              <w:rPr>
                <w:i/>
              </w:rPr>
              <w:t>–</w:t>
            </w:r>
            <w:r>
              <w:rPr>
                <w:i/>
              </w:rPr>
              <w:t> </w:t>
            </w:r>
            <w:r w:rsidRPr="00E36FC6">
              <w:rPr>
                <w:i/>
              </w:rPr>
              <w:t>27</w:t>
            </w:r>
            <w:r>
              <w:rPr>
                <w:i/>
              </w:rPr>
              <w:t> </w:t>
            </w:r>
            <w:r w:rsidRPr="00E36FC6">
              <w:rPr>
                <w:i/>
              </w:rPr>
              <w:t>§ om dokumentation av upp</w:t>
            </w:r>
            <w:r>
              <w:rPr>
                <w:i/>
              </w:rPr>
              <w:softHyphen/>
            </w:r>
            <w:r w:rsidRPr="00E36FC6">
              <w:rPr>
                <w:i/>
              </w:rPr>
              <w:t>gifter,</w:t>
            </w:r>
          </w:p>
          <w:p w14:paraId="28BC497A" w14:textId="77777777" w:rsidR="00F71CC6" w:rsidRPr="00E36FC6" w:rsidRDefault="00AB307F" w:rsidP="00F71CC6">
            <w:pPr>
              <w:pStyle w:val="Brdtextmedindrag"/>
              <w:rPr>
                <w:i/>
              </w:rPr>
            </w:pPr>
            <w:r w:rsidRPr="00E36FC6">
              <w:rPr>
                <w:i/>
              </w:rPr>
              <w:t>–</w:t>
            </w:r>
            <w:r>
              <w:rPr>
                <w:i/>
              </w:rPr>
              <w:t> </w:t>
            </w:r>
            <w:r w:rsidRPr="00E36FC6">
              <w:rPr>
                <w:i/>
              </w:rPr>
              <w:t>31</w:t>
            </w:r>
            <w:r>
              <w:rPr>
                <w:i/>
              </w:rPr>
              <w:t> </w:t>
            </w:r>
            <w:r w:rsidRPr="00E36FC6">
              <w:rPr>
                <w:i/>
              </w:rPr>
              <w:t>§ om dokumentation av be</w:t>
            </w:r>
            <w:r>
              <w:rPr>
                <w:i/>
              </w:rPr>
              <w:softHyphen/>
            </w:r>
            <w:r w:rsidRPr="00E36FC6">
              <w:rPr>
                <w:i/>
              </w:rPr>
              <w:t>slut,</w:t>
            </w:r>
          </w:p>
          <w:p w14:paraId="5A5B8A63" w14:textId="77777777" w:rsidR="00F71CC6" w:rsidRDefault="00AB307F" w:rsidP="00F71CC6">
            <w:pPr>
              <w:pStyle w:val="Brdtextmedindrag"/>
              <w:rPr>
                <w:i/>
              </w:rPr>
            </w:pPr>
            <w:r w:rsidRPr="00E36FC6">
              <w:rPr>
                <w:i/>
              </w:rPr>
              <w:t>–</w:t>
            </w:r>
            <w:r>
              <w:rPr>
                <w:i/>
              </w:rPr>
              <w:t> </w:t>
            </w:r>
            <w:r w:rsidRPr="00E36FC6">
              <w:rPr>
                <w:i/>
              </w:rPr>
              <w:t>32</w:t>
            </w:r>
            <w:r>
              <w:rPr>
                <w:i/>
              </w:rPr>
              <w:t> </w:t>
            </w:r>
            <w:r w:rsidRPr="00E36FC6">
              <w:rPr>
                <w:i/>
              </w:rPr>
              <w:t>§ om motivering av beslut,</w:t>
            </w:r>
          </w:p>
          <w:p w14:paraId="04D8D33B" w14:textId="77777777" w:rsidR="00F71CC6" w:rsidRDefault="00AB307F" w:rsidP="00F71CC6">
            <w:pPr>
              <w:pStyle w:val="Brdtextmedindrag"/>
              <w:rPr>
                <w:i/>
              </w:rPr>
            </w:pPr>
            <w:r w:rsidRPr="00E36FC6">
              <w:rPr>
                <w:i/>
              </w:rPr>
              <w:t>–</w:t>
            </w:r>
            <w:r>
              <w:rPr>
                <w:i/>
              </w:rPr>
              <w:t> </w:t>
            </w:r>
            <w:r w:rsidRPr="00E36FC6">
              <w:rPr>
                <w:i/>
              </w:rPr>
              <w:t>36</w:t>
            </w:r>
            <w:r>
              <w:rPr>
                <w:i/>
              </w:rPr>
              <w:t> </w:t>
            </w:r>
            <w:r w:rsidRPr="00E36FC6">
              <w:rPr>
                <w:i/>
              </w:rPr>
              <w:t>§ om rättelse av skrivfel och liknande</w:t>
            </w:r>
            <w:r>
              <w:rPr>
                <w:i/>
              </w:rPr>
              <w:t>, och</w:t>
            </w:r>
          </w:p>
          <w:p w14:paraId="0D2C3B0E" w14:textId="77777777"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E36FC6">
              <w:rPr>
                <w:i/>
              </w:rPr>
              <w:t>.</w:t>
            </w:r>
          </w:p>
        </w:tc>
      </w:tr>
    </w:tbl>
    <w:p w14:paraId="25C6387A"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84D9231" w14:textId="77777777" w:rsidTr="00F71CC6">
        <w:tc>
          <w:tcPr>
            <w:tcW w:w="2500" w:type="pct"/>
            <w:shd w:val="clear" w:color="auto" w:fill="auto"/>
            <w:tcMar>
              <w:left w:w="0" w:type="dxa"/>
            </w:tcMar>
          </w:tcPr>
          <w:p w14:paraId="407175F7" w14:textId="77777777" w:rsidR="00F71CC6" w:rsidRDefault="00F71CC6" w:rsidP="00F71CC6">
            <w:pPr>
              <w:pStyle w:val="Brdtextmedindrag"/>
            </w:pPr>
          </w:p>
        </w:tc>
        <w:tc>
          <w:tcPr>
            <w:tcW w:w="2500" w:type="pct"/>
            <w:shd w:val="clear" w:color="auto" w:fill="auto"/>
            <w:tcMar>
              <w:right w:w="0" w:type="dxa"/>
            </w:tcMar>
          </w:tcPr>
          <w:p w14:paraId="5BC74FCF" w14:textId="77777777" w:rsidR="00F71CC6" w:rsidRPr="00B54A20" w:rsidRDefault="00AB307F" w:rsidP="00F71CC6">
            <w:pPr>
              <w:pStyle w:val="Rubrik4utannumrering"/>
              <w:rPr>
                <w:i/>
                <w:iCs/>
              </w:rPr>
            </w:pPr>
            <w:r w:rsidRPr="00B54A20">
              <w:rPr>
                <w:i/>
                <w:iCs/>
              </w:rPr>
              <w:t>Tystnadsplikt</w:t>
            </w:r>
          </w:p>
        </w:tc>
      </w:tr>
    </w:tbl>
    <w:p w14:paraId="22EE1B0C"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F6CCB67" w14:textId="77777777" w:rsidTr="00F71CC6">
        <w:tc>
          <w:tcPr>
            <w:tcW w:w="2500" w:type="pct"/>
            <w:shd w:val="clear" w:color="auto" w:fill="auto"/>
            <w:tcMar>
              <w:left w:w="0" w:type="dxa"/>
            </w:tcMar>
          </w:tcPr>
          <w:p w14:paraId="23906C82" w14:textId="77777777" w:rsidR="00F71CC6" w:rsidRDefault="00F71CC6" w:rsidP="00F71CC6">
            <w:pPr>
              <w:pStyle w:val="Brdtextmedindrag"/>
            </w:pPr>
          </w:p>
        </w:tc>
        <w:tc>
          <w:tcPr>
            <w:tcW w:w="2500" w:type="pct"/>
            <w:shd w:val="clear" w:color="auto" w:fill="auto"/>
            <w:tcMar>
              <w:right w:w="0" w:type="dxa"/>
            </w:tcMar>
          </w:tcPr>
          <w:p w14:paraId="769F8633" w14:textId="77777777" w:rsidR="00F71CC6" w:rsidRDefault="00AB307F" w:rsidP="00F71CC6">
            <w:pPr>
              <w:pStyle w:val="Brdtext"/>
              <w:rPr>
                <w:i/>
              </w:rPr>
            </w:pPr>
            <w:r>
              <w:rPr>
                <w:i/>
              </w:rPr>
              <w:t xml:space="preserve">11 c </w:t>
            </w:r>
            <w:r w:rsidRPr="00574282">
              <w:rPr>
                <w:i/>
              </w:rPr>
              <w:t>§</w:t>
            </w:r>
          </w:p>
          <w:p w14:paraId="60EC3D99" w14:textId="77777777" w:rsidR="00F71CC6" w:rsidRPr="00FD4144" w:rsidRDefault="00AB307F" w:rsidP="00F71CC6">
            <w:pPr>
              <w:pStyle w:val="Brdtextmedindrag"/>
              <w:rPr>
                <w:i/>
              </w:rPr>
            </w:pPr>
            <w:r w:rsidRPr="00FD4144">
              <w:rPr>
                <w:i/>
              </w:rPr>
              <w:t>Den som utför offentlig kontroll eller annan offentlig verksamhet får inte obehörigen röja eller ut</w:t>
            </w:r>
            <w:r w:rsidRPr="00FD4144">
              <w:rPr>
                <w:i/>
              </w:rPr>
              <w:softHyphen/>
              <w:t xml:space="preserve">nyttja det som han eller hon har fått kännedom om </w:t>
            </w:r>
            <w:r>
              <w:rPr>
                <w:i/>
              </w:rPr>
              <w:t>medan</w:t>
            </w:r>
            <w:r w:rsidRPr="00FD4144">
              <w:rPr>
                <w:i/>
              </w:rPr>
              <w:t xml:space="preserve"> uppgifterna utfördes. </w:t>
            </w:r>
          </w:p>
          <w:p w14:paraId="62040626" w14:textId="77777777"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sidRPr="00FD4144">
              <w:rPr>
                <w:i/>
              </w:rPr>
              <w:t>.</w:t>
            </w:r>
          </w:p>
        </w:tc>
      </w:tr>
    </w:tbl>
    <w:p w14:paraId="1BC401F7"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8D0A3DB" w14:textId="77777777" w:rsidTr="00F71CC6">
        <w:tc>
          <w:tcPr>
            <w:tcW w:w="2500" w:type="pct"/>
            <w:shd w:val="clear" w:color="auto" w:fill="auto"/>
            <w:tcMar>
              <w:left w:w="0" w:type="dxa"/>
            </w:tcMar>
          </w:tcPr>
          <w:p w14:paraId="498C2883" w14:textId="77777777" w:rsidR="00F71CC6" w:rsidRDefault="00AB307F" w:rsidP="00F71CC6">
            <w:pPr>
              <w:pStyle w:val="Rubrik4utannumrering"/>
            </w:pPr>
            <w:r w:rsidRPr="00FD4144">
              <w:t>Föreskrifter om offentlig kontroll</w:t>
            </w:r>
          </w:p>
        </w:tc>
        <w:tc>
          <w:tcPr>
            <w:tcW w:w="2500" w:type="pct"/>
            <w:shd w:val="clear" w:color="auto" w:fill="auto"/>
            <w:tcMar>
              <w:right w:w="0" w:type="dxa"/>
            </w:tcMar>
          </w:tcPr>
          <w:p w14:paraId="20FB03E1" w14:textId="77777777" w:rsidR="00F71CC6" w:rsidRDefault="00AB307F" w:rsidP="00F71CC6">
            <w:pPr>
              <w:pStyle w:val="Rubrik4utannumrering"/>
            </w:pPr>
            <w:r w:rsidRPr="00FD4144">
              <w:t xml:space="preserve">Föreskrifter om offentlig kontroll </w:t>
            </w:r>
            <w:r w:rsidRPr="00FD4144">
              <w:rPr>
                <w:i/>
              </w:rPr>
              <w:t>och annan offentlig verksamhet</w:t>
            </w:r>
          </w:p>
        </w:tc>
      </w:tr>
    </w:tbl>
    <w:p w14:paraId="572AEF95" w14:textId="77777777" w:rsidR="00F71CC6" w:rsidRDefault="00AB307F" w:rsidP="00F71CC6">
      <w:pPr>
        <w:pStyle w:val="Brdtext"/>
        <w:spacing w:before="230"/>
        <w:jc w:val="center"/>
      </w:pPr>
      <w:r>
        <w:t>12 §</w:t>
      </w:r>
    </w:p>
    <w:p w14:paraId="25361DF8" w14:textId="77777777" w:rsidR="00F71CC6" w:rsidRPr="004147F6" w:rsidRDefault="00AB307F" w:rsidP="00F71CC6">
      <w:pPr>
        <w:pStyle w:val="Brdtextmedindrag"/>
      </w:pPr>
      <w:r w:rsidRPr="00FD4144">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9C23EEB" w14:textId="77777777" w:rsidTr="00F71CC6">
        <w:tc>
          <w:tcPr>
            <w:tcW w:w="2500" w:type="pct"/>
            <w:shd w:val="clear" w:color="auto" w:fill="auto"/>
            <w:tcMar>
              <w:left w:w="0" w:type="dxa"/>
            </w:tcMar>
          </w:tcPr>
          <w:p w14:paraId="282869B8" w14:textId="77777777" w:rsidR="00F71CC6" w:rsidRDefault="00AB307F" w:rsidP="00F71CC6">
            <w:pPr>
              <w:pStyle w:val="Brdtextmedindrag"/>
            </w:pPr>
            <w:r w:rsidRPr="0077556A">
              <w:t>1.</w:t>
            </w:r>
            <w:r>
              <w:t> </w:t>
            </w:r>
            <w:r w:rsidRPr="0077556A">
              <w:t xml:space="preserve">hur offentlig kontroll </w:t>
            </w:r>
            <w:r w:rsidRPr="00E8648A">
              <w:rPr>
                <w:i/>
                <w:iCs/>
              </w:rPr>
              <w:t>skall</w:t>
            </w:r>
            <w:r w:rsidRPr="0077556A">
              <w:t xml:space="preserve"> bedrivas, </w:t>
            </w:r>
            <w:r w:rsidRPr="0077556A">
              <w:rPr>
                <w:i/>
              </w:rPr>
              <w:t>samt</w:t>
            </w:r>
          </w:p>
        </w:tc>
        <w:tc>
          <w:tcPr>
            <w:tcW w:w="2500" w:type="pct"/>
            <w:shd w:val="clear" w:color="auto" w:fill="auto"/>
            <w:tcMar>
              <w:right w:w="0" w:type="dxa"/>
            </w:tcMar>
          </w:tcPr>
          <w:p w14:paraId="316C7B48" w14:textId="77777777" w:rsidR="00F71CC6" w:rsidRDefault="00AB307F" w:rsidP="00F71CC6">
            <w:pPr>
              <w:pStyle w:val="Brdtextmedindrag"/>
            </w:pPr>
            <w:r w:rsidRPr="0077556A">
              <w:t>1.</w:t>
            </w:r>
            <w:r>
              <w:t> </w:t>
            </w:r>
            <w:bookmarkStart w:id="766" w:name="_Hlk40860549"/>
            <w:r w:rsidRPr="0077556A">
              <w:t xml:space="preserve">hur offentlig kontroll </w:t>
            </w:r>
            <w:r w:rsidRPr="00FB6F46">
              <w:rPr>
                <w:i/>
                <w:iCs/>
              </w:rPr>
              <w:t>och</w:t>
            </w:r>
            <w:r>
              <w:t xml:space="preserve"> </w:t>
            </w:r>
            <w:r w:rsidRPr="0077556A">
              <w:rPr>
                <w:i/>
              </w:rPr>
              <w:t>annan offentlig verksamhet</w:t>
            </w:r>
            <w:r w:rsidRPr="0077556A">
              <w:t xml:space="preserve"> </w:t>
            </w:r>
            <w:r w:rsidRPr="00E8648A">
              <w:rPr>
                <w:i/>
                <w:iCs/>
              </w:rPr>
              <w:t>ska</w:t>
            </w:r>
            <w:r w:rsidRPr="0077556A">
              <w:t xml:space="preserve"> bedrivas,</w:t>
            </w:r>
            <w:bookmarkEnd w:id="766"/>
          </w:p>
        </w:tc>
      </w:tr>
      <w:tr w:rsidR="00F71CC6" w14:paraId="60191C3D" w14:textId="77777777" w:rsidTr="00F71CC6">
        <w:tblPrEx>
          <w:tblLook w:val="0600" w:firstRow="0" w:lastRow="0" w:firstColumn="0" w:lastColumn="0" w:noHBand="1" w:noVBand="1"/>
        </w:tblPrEx>
        <w:tc>
          <w:tcPr>
            <w:tcW w:w="2500" w:type="pct"/>
            <w:shd w:val="clear" w:color="auto" w:fill="auto"/>
            <w:tcMar>
              <w:left w:w="0" w:type="dxa"/>
            </w:tcMar>
          </w:tcPr>
          <w:p w14:paraId="1BF474F8" w14:textId="77777777" w:rsidR="00F71CC6" w:rsidRDefault="00AB307F" w:rsidP="00F71CC6">
            <w:pPr>
              <w:pStyle w:val="Brdtextmedindrag"/>
            </w:pPr>
            <w:r w:rsidRPr="00E940C7">
              <w:rPr>
                <w:iCs/>
              </w:rPr>
              <w:t>2.</w:t>
            </w:r>
            <w:r>
              <w:t> </w:t>
            </w:r>
            <w:r w:rsidRPr="009D74C8">
              <w:t>skyldighet för en kontroll</w:t>
            </w:r>
            <w:r>
              <w:t>-</w:t>
            </w:r>
            <w:r w:rsidRPr="009D74C8">
              <w:t xml:space="preserve">myndighet eller ett </w:t>
            </w:r>
            <w:r w:rsidRPr="009D74C8">
              <w:rPr>
                <w:i/>
              </w:rPr>
              <w:t>kontrollorgan som anlitas i den offentliga kontrollen</w:t>
            </w:r>
            <w:r w:rsidRPr="009D74C8">
              <w:t xml:space="preserve"> att lämna information till Jordbruksverket.</w:t>
            </w:r>
          </w:p>
        </w:tc>
        <w:tc>
          <w:tcPr>
            <w:tcW w:w="2500" w:type="pct"/>
            <w:shd w:val="clear" w:color="auto" w:fill="auto"/>
            <w:tcMar>
              <w:right w:w="0" w:type="dxa"/>
            </w:tcMar>
          </w:tcPr>
          <w:p w14:paraId="0C381F65" w14:textId="77777777" w:rsidR="00F71CC6" w:rsidRDefault="00AB307F" w:rsidP="00F71CC6">
            <w:pPr>
              <w:pStyle w:val="Brdtextmedindrag"/>
            </w:pPr>
            <w:r>
              <w:rPr>
                <w:iCs/>
              </w:rPr>
              <w:t>2</w:t>
            </w:r>
            <w:r w:rsidRPr="00E940C7">
              <w:rPr>
                <w:iCs/>
              </w:rPr>
              <w:t>.</w:t>
            </w:r>
            <w:r>
              <w:rPr>
                <w:i/>
              </w:rPr>
              <w:t> </w:t>
            </w:r>
            <w:r w:rsidRPr="009D74C8">
              <w:t>skyldighet för en kontroll</w:t>
            </w:r>
            <w:r>
              <w:t>-</w:t>
            </w:r>
            <w:r w:rsidRPr="009D74C8">
              <w:t>myndighet</w:t>
            </w:r>
            <w:r>
              <w:t>,</w:t>
            </w:r>
            <w:r w:rsidRPr="009D74C8">
              <w:t xml:space="preserve"> ett </w:t>
            </w:r>
            <w:r w:rsidRPr="009D74C8">
              <w:rPr>
                <w:i/>
              </w:rPr>
              <w:t>organ med dele</w:t>
            </w:r>
            <w:r>
              <w:rPr>
                <w:i/>
              </w:rPr>
              <w:softHyphen/>
            </w:r>
            <w:r w:rsidRPr="009D74C8">
              <w:rPr>
                <w:i/>
              </w:rPr>
              <w:t>gerade uppgifter eller en fysisk person som har delegerats vissa uppgifter</w:t>
            </w:r>
            <w:r w:rsidRPr="009D74C8">
              <w:t xml:space="preserve"> att lämna information till Jordbruksverket</w:t>
            </w:r>
            <w:r>
              <w:rPr>
                <w:iCs/>
              </w:rPr>
              <w:t xml:space="preserve">, </w:t>
            </w:r>
            <w:r w:rsidRPr="00AF5517">
              <w:rPr>
                <w:i/>
              </w:rPr>
              <w:t>och</w:t>
            </w:r>
          </w:p>
        </w:tc>
      </w:tr>
      <w:tr w:rsidR="00F71CC6" w14:paraId="1BFE29C2" w14:textId="77777777" w:rsidTr="00F71CC6">
        <w:tblPrEx>
          <w:tblLook w:val="0600" w:firstRow="0" w:lastRow="0" w:firstColumn="0" w:lastColumn="0" w:noHBand="1" w:noVBand="1"/>
        </w:tblPrEx>
        <w:tc>
          <w:tcPr>
            <w:tcW w:w="2500" w:type="pct"/>
            <w:shd w:val="clear" w:color="auto" w:fill="auto"/>
            <w:tcMar>
              <w:left w:w="0" w:type="dxa"/>
            </w:tcMar>
          </w:tcPr>
          <w:p w14:paraId="3E5D32FE" w14:textId="77777777" w:rsidR="00F71CC6" w:rsidRDefault="00F71CC6" w:rsidP="00F71CC6">
            <w:pPr>
              <w:pStyle w:val="Brdtextmedindrag"/>
            </w:pPr>
          </w:p>
        </w:tc>
        <w:tc>
          <w:tcPr>
            <w:tcW w:w="2500" w:type="pct"/>
            <w:shd w:val="clear" w:color="auto" w:fill="auto"/>
            <w:tcMar>
              <w:right w:w="0" w:type="dxa"/>
            </w:tcMar>
          </w:tcPr>
          <w:p w14:paraId="187A0428" w14:textId="77777777" w:rsidR="00F71CC6" w:rsidRDefault="00AB307F" w:rsidP="00F71CC6">
            <w:pPr>
              <w:pStyle w:val="Brdtextmedindrag"/>
            </w:pPr>
            <w:bookmarkStart w:id="767" w:name="_Hlk40860667"/>
            <w:r w:rsidRPr="00AF5517">
              <w:rPr>
                <w:i/>
                <w:iCs/>
              </w:rPr>
              <w:t>3</w:t>
            </w:r>
            <w:r>
              <w:rPr>
                <w:i/>
                <w:iCs/>
              </w:rPr>
              <w:t>. skyldighet för ett</w:t>
            </w:r>
            <w:r w:rsidRPr="009D74C8">
              <w:t xml:space="preserve"> </w:t>
            </w:r>
            <w:r w:rsidRPr="009D74C8">
              <w:rPr>
                <w:i/>
              </w:rPr>
              <w:t>organ med delegerade uppgifter eller en fysisk person som har delegerats vissa uppgifter</w:t>
            </w:r>
            <w:r w:rsidRPr="009D74C8">
              <w:t xml:space="preserve"> </w:t>
            </w:r>
            <w:r w:rsidRPr="00AF5517">
              <w:rPr>
                <w:i/>
                <w:iCs/>
              </w:rPr>
              <w:t>att lämna information</w:t>
            </w:r>
            <w:r w:rsidRPr="009D74C8">
              <w:t xml:space="preserve"> </w:t>
            </w:r>
            <w:r w:rsidRPr="00E940C7">
              <w:rPr>
                <w:i/>
                <w:iCs/>
              </w:rPr>
              <w:t>och ge in handlingar till den myndighet som har delegerat uppgiften</w:t>
            </w:r>
            <w:r>
              <w:rPr>
                <w:i/>
                <w:iCs/>
              </w:rPr>
              <w:t>.</w:t>
            </w:r>
            <w:bookmarkEnd w:id="767"/>
          </w:p>
        </w:tc>
      </w:tr>
    </w:tbl>
    <w:p w14:paraId="0094A5F0" w14:textId="77777777" w:rsidR="00F71CC6" w:rsidRDefault="00AB307F" w:rsidP="00F71CC6">
      <w:pPr>
        <w:pStyle w:val="Brdtext"/>
        <w:spacing w:before="230"/>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8C6403E" w14:textId="77777777" w:rsidTr="00F71CC6">
        <w:tc>
          <w:tcPr>
            <w:tcW w:w="2500" w:type="pct"/>
            <w:shd w:val="clear" w:color="auto" w:fill="auto"/>
            <w:tcMar>
              <w:left w:w="0" w:type="dxa"/>
            </w:tcMar>
          </w:tcPr>
          <w:p w14:paraId="61AE8CFA" w14:textId="77777777" w:rsidR="00F71CC6" w:rsidRDefault="00AB307F" w:rsidP="00F71CC6">
            <w:pPr>
              <w:pStyle w:val="Brdtextmedindrag"/>
            </w:pPr>
            <w:r w:rsidRPr="00137FC2">
              <w:t xml:space="preserve">En kontrollmyndighet </w:t>
            </w:r>
            <w:r w:rsidRPr="00137FC2">
              <w:rPr>
                <w:i/>
              </w:rPr>
              <w:t>och ett kontrollorgan som anlitas i den offentliga kontrollen</w:t>
            </w:r>
            <w:r w:rsidRPr="00137FC2">
              <w:t xml:space="preserve"> har i den utsträckning </w:t>
            </w:r>
            <w:r w:rsidRPr="00137FC2">
              <w:rPr>
                <w:i/>
              </w:rPr>
              <w:t>som</w:t>
            </w:r>
            <w:r w:rsidRPr="00137FC2">
              <w:t xml:space="preserve"> behövs för kontrollen rätt att</w:t>
            </w:r>
          </w:p>
        </w:tc>
        <w:tc>
          <w:tcPr>
            <w:tcW w:w="2500" w:type="pct"/>
            <w:shd w:val="clear" w:color="auto" w:fill="auto"/>
            <w:tcMar>
              <w:right w:w="0" w:type="dxa"/>
            </w:tcMar>
          </w:tcPr>
          <w:p w14:paraId="006333C8" w14:textId="77777777" w:rsidR="00F71CC6" w:rsidRDefault="00AB307F" w:rsidP="00F71CC6">
            <w:pPr>
              <w:pStyle w:val="Brdtextmedindrag"/>
            </w:pPr>
            <w:r w:rsidRPr="00137FC2">
              <w:t xml:space="preserve">En kontrollmyndighet, </w:t>
            </w:r>
            <w:r w:rsidRPr="00137FC2">
              <w:rPr>
                <w:i/>
              </w:rPr>
              <w:t>en offi</w:t>
            </w:r>
            <w:r>
              <w:rPr>
                <w:i/>
              </w:rPr>
              <w:softHyphen/>
            </w:r>
            <w:r w:rsidRPr="00137FC2">
              <w:rPr>
                <w:i/>
              </w:rPr>
              <w:t>ciell veterinär som har förordnats enligt lagen (2009:1254) om officiella veterinärer</w:t>
            </w:r>
            <w:r>
              <w:rPr>
                <w:i/>
              </w:rPr>
              <w:t>,</w:t>
            </w:r>
            <w:r w:rsidRPr="00137FC2">
              <w:rPr>
                <w:i/>
              </w:rPr>
              <w:t xml:space="preserve"> ett organ med delegerade uppgifter</w:t>
            </w:r>
            <w:r w:rsidRPr="00137FC2">
              <w:t xml:space="preserve"> </w:t>
            </w:r>
            <w:r w:rsidRPr="00137FC2">
              <w:rPr>
                <w:i/>
              </w:rPr>
              <w:t>eller en fysisk person som har delegerats vissa uppgifter</w:t>
            </w:r>
            <w:r w:rsidRPr="00137FC2">
              <w:t xml:space="preserve"> har i den utsträckning </w:t>
            </w:r>
            <w:r w:rsidRPr="00137FC2">
              <w:rPr>
                <w:i/>
              </w:rPr>
              <w:t>det</w:t>
            </w:r>
            <w:r w:rsidRPr="00137FC2">
              <w:t xml:space="preserve"> behövs för </w:t>
            </w:r>
            <w:r w:rsidRPr="00137FC2">
              <w:rPr>
                <w:i/>
              </w:rPr>
              <w:t xml:space="preserve">den offentliga </w:t>
            </w:r>
            <w:r w:rsidRPr="00137FC2">
              <w:t>kon</w:t>
            </w:r>
            <w:r>
              <w:softHyphen/>
            </w:r>
            <w:r w:rsidRPr="00137FC2">
              <w:t>trollen rätt att</w:t>
            </w:r>
          </w:p>
        </w:tc>
      </w:tr>
    </w:tbl>
    <w:p w14:paraId="689B7A64" w14:textId="77777777" w:rsidR="00F71CC6" w:rsidRDefault="00AB307F" w:rsidP="00F71CC6">
      <w:pPr>
        <w:pStyle w:val="Brdtextmedindrag"/>
      </w:pPr>
      <w:r>
        <w:t>1. på begäran få upplysningar och ta del av handlingar, och</w:t>
      </w:r>
    </w:p>
    <w:p w14:paraId="2FB33DE6" w14:textId="77777777" w:rsidR="00F71CC6" w:rsidRDefault="00AB307F" w:rsidP="00F71CC6">
      <w:pPr>
        <w:pStyle w:val="Brdtextmedindrag"/>
      </w:pPr>
      <w:r>
        <w:t>2. få tillträde till områden, anläggningar, byggnader, lokaler och andra utrymmen där djur hålls eller där djurprodukter, foder eller material i övrigt förvaras eller annars hanteras och där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17F2773F" w14:textId="77777777" w:rsidTr="00F71CC6">
        <w:tc>
          <w:tcPr>
            <w:tcW w:w="2500" w:type="pct"/>
            <w:shd w:val="clear" w:color="auto" w:fill="auto"/>
            <w:tcMar>
              <w:left w:w="0" w:type="dxa"/>
            </w:tcMar>
          </w:tcPr>
          <w:p w14:paraId="0A5A65CB" w14:textId="77777777" w:rsidR="00F71CC6" w:rsidRDefault="00AB307F" w:rsidP="00F71CC6">
            <w:pPr>
              <w:pStyle w:val="Brdtextmedindrag"/>
            </w:pPr>
            <w:r w:rsidRPr="00C65211">
              <w:t xml:space="preserve">Det som sägs i första stycket gäller också den som </w:t>
            </w:r>
            <w:r w:rsidRPr="00C65211">
              <w:rPr>
                <w:i/>
              </w:rPr>
              <w:t>vidtar åt</w:t>
            </w:r>
            <w:r w:rsidRPr="00C65211">
              <w:rPr>
                <w:i/>
              </w:rPr>
              <w:softHyphen/>
              <w:t>gärder enligt denna lag, de före</w:t>
            </w:r>
            <w:r w:rsidRPr="00C65211">
              <w:rPr>
                <w:i/>
              </w:rPr>
              <w:softHyphen/>
              <w:t>skrifter eller beslut som har med</w:t>
            </w:r>
            <w:r w:rsidRPr="00C65211">
              <w:rPr>
                <w:i/>
              </w:rPr>
              <w:softHyphen/>
              <w:t>delats med stöd av lagen, de EG-bestämmelser som kompletteras av lagen eller de beslut som har meddelats med stöd av EG-be</w:t>
            </w:r>
            <w:r w:rsidRPr="00C65211">
              <w:rPr>
                <w:i/>
              </w:rPr>
              <w:softHyphen/>
              <w:t>stämmelserna.</w:t>
            </w:r>
          </w:p>
        </w:tc>
        <w:tc>
          <w:tcPr>
            <w:tcW w:w="2500" w:type="pct"/>
            <w:shd w:val="clear" w:color="auto" w:fill="auto"/>
            <w:tcMar>
              <w:right w:w="0" w:type="dxa"/>
            </w:tcMar>
          </w:tcPr>
          <w:p w14:paraId="48FFC9ED" w14:textId="77777777" w:rsidR="00F71CC6" w:rsidRDefault="00AB307F" w:rsidP="00F71CC6">
            <w:pPr>
              <w:pStyle w:val="Brdtextmedindrag"/>
            </w:pPr>
            <w:r w:rsidRPr="00C65211">
              <w:t xml:space="preserve">Det som sägs i första stycket gäller också den som </w:t>
            </w:r>
            <w:r w:rsidRPr="00C65211">
              <w:rPr>
                <w:i/>
              </w:rPr>
              <w:t>utför annan offentlig verksamhet.</w:t>
            </w:r>
          </w:p>
        </w:tc>
      </w:tr>
    </w:tbl>
    <w:p w14:paraId="4BD55FD0" w14:textId="77777777" w:rsidR="00F71CC6" w:rsidRDefault="00AB307F" w:rsidP="00F71CC6">
      <w:pPr>
        <w:pStyle w:val="Brdtext"/>
        <w:spacing w:before="230"/>
        <w:jc w:val="center"/>
      </w:pPr>
      <w:r>
        <w:t>14 §</w:t>
      </w:r>
    </w:p>
    <w:p w14:paraId="53C983AE" w14:textId="77777777" w:rsidR="00F71CC6" w:rsidRPr="00D12E66" w:rsidRDefault="00AB307F" w:rsidP="00F71CC6">
      <w:pPr>
        <w:pStyle w:val="Brdtextmedindrag"/>
      </w:pPr>
      <w:r w:rsidRPr="004B29C1">
        <w:t>Bestämmelserna i 13 § gäller också för</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77F3D09" w14:textId="77777777" w:rsidTr="00F71CC6">
        <w:tc>
          <w:tcPr>
            <w:tcW w:w="2500" w:type="pct"/>
            <w:shd w:val="clear" w:color="auto" w:fill="auto"/>
            <w:tcMar>
              <w:left w:w="0" w:type="dxa"/>
            </w:tcMar>
          </w:tcPr>
          <w:p w14:paraId="74CD913C" w14:textId="77777777" w:rsidR="00F71CC6" w:rsidRDefault="00AB307F" w:rsidP="00F71CC6">
            <w:pPr>
              <w:pStyle w:val="Brdtextmedindrag"/>
            </w:pPr>
            <w:r w:rsidRPr="00303FF0">
              <w:rPr>
                <w:i/>
                <w:iCs/>
              </w:rPr>
              <w:t>1.</w:t>
            </w:r>
            <w:r>
              <w:rPr>
                <w:i/>
                <w:iCs/>
              </w:rPr>
              <w:t> </w:t>
            </w:r>
            <w:r w:rsidRPr="004B29C1">
              <w:rPr>
                <w:i/>
              </w:rPr>
              <w:t>EG:s institutioner</w:t>
            </w:r>
            <w:r w:rsidRPr="004B29C1">
              <w:t xml:space="preserve"> och för inspektörer och experter som utsetts av </w:t>
            </w:r>
            <w:r w:rsidRPr="004B29C1">
              <w:rPr>
                <w:i/>
              </w:rPr>
              <w:t>institutionerna, samt</w:t>
            </w:r>
          </w:p>
        </w:tc>
        <w:tc>
          <w:tcPr>
            <w:tcW w:w="2500" w:type="pct"/>
            <w:shd w:val="clear" w:color="auto" w:fill="auto"/>
            <w:tcMar>
              <w:right w:w="0" w:type="dxa"/>
            </w:tcMar>
          </w:tcPr>
          <w:p w14:paraId="0D49A1A3" w14:textId="77777777" w:rsidR="00F71CC6" w:rsidRDefault="00AB307F" w:rsidP="00F71CC6">
            <w:pPr>
              <w:pStyle w:val="Brdtextmedindrag"/>
              <w:rPr>
                <w:i/>
              </w:rPr>
            </w:pPr>
            <w:r w:rsidRPr="004B29C1">
              <w:rPr>
                <w:i/>
              </w:rPr>
              <w:t>Europeiska kommissionen, Euro</w:t>
            </w:r>
            <w:r>
              <w:rPr>
                <w:i/>
              </w:rPr>
              <w:softHyphen/>
            </w:r>
            <w:r w:rsidRPr="004B29C1">
              <w:rPr>
                <w:i/>
              </w:rPr>
              <w:t>peiska revisionsrätten</w:t>
            </w:r>
            <w:r w:rsidRPr="004B29C1">
              <w:t xml:space="preserve"> och för inspektörer och experter som utsetts av </w:t>
            </w:r>
            <w:r w:rsidRPr="004B29C1">
              <w:rPr>
                <w:i/>
              </w:rPr>
              <w:t xml:space="preserve">dessa institutioner i den utsträckning det behövs för att kontrollera </w:t>
            </w:r>
            <w:r>
              <w:rPr>
                <w:i/>
              </w:rPr>
              <w:t>att Sverige följer</w:t>
            </w:r>
          </w:p>
          <w:p w14:paraId="5CCAA0FC" w14:textId="77777777" w:rsidR="00F71CC6" w:rsidRDefault="00AB307F" w:rsidP="00F71CC6">
            <w:pPr>
              <w:pStyle w:val="Brdtextmedindrag"/>
            </w:pPr>
            <w:r w:rsidRPr="00556DAB">
              <w:rPr>
                <w:i/>
                <w:spacing w:val="-4"/>
              </w:rPr>
              <w:t>1. de EU-bestämmelser som</w:t>
            </w:r>
            <w:r w:rsidRPr="004B29C1">
              <w:rPr>
                <w:i/>
              </w:rPr>
              <w:t xml:space="preserve"> lagen kompletterar</w:t>
            </w:r>
            <w:r>
              <w:rPr>
                <w:i/>
              </w:rPr>
              <w:t>, och</w:t>
            </w:r>
            <w:r w:rsidRPr="004B29C1">
              <w:t xml:space="preserve"> </w:t>
            </w:r>
          </w:p>
          <w:p w14:paraId="648EDB48" w14:textId="77777777" w:rsidR="00F71CC6" w:rsidRDefault="00AB307F" w:rsidP="00F71CC6">
            <w:pPr>
              <w:pStyle w:val="Brdtextmedindrag"/>
            </w:pPr>
            <w:r w:rsidRPr="00556DAB">
              <w:rPr>
                <w:i/>
                <w:spacing w:val="-2"/>
              </w:rPr>
              <w:t>2. EU-bestämmelser om</w:t>
            </w:r>
            <w:r>
              <w:rPr>
                <w:i/>
              </w:rPr>
              <w:t xml:space="preserve"> unionens medfinansiering av åtgärder inom lagens tillämpningsområde.</w:t>
            </w:r>
          </w:p>
        </w:tc>
      </w:tr>
      <w:tr w:rsidR="00F71CC6" w14:paraId="219F6DC1" w14:textId="77777777" w:rsidTr="00F71CC6">
        <w:tblPrEx>
          <w:tblLook w:val="0600" w:firstRow="0" w:lastRow="0" w:firstColumn="0" w:lastColumn="0" w:noHBand="1" w:noVBand="1"/>
        </w:tblPrEx>
        <w:tc>
          <w:tcPr>
            <w:tcW w:w="2500" w:type="pct"/>
            <w:shd w:val="clear" w:color="auto" w:fill="auto"/>
            <w:tcMar>
              <w:left w:w="0" w:type="dxa"/>
            </w:tcMar>
          </w:tcPr>
          <w:p w14:paraId="475560FB" w14:textId="77777777" w:rsidR="00F71CC6" w:rsidRDefault="00AB307F" w:rsidP="00F71CC6">
            <w:pPr>
              <w:pStyle w:val="Brdtextmedindrag"/>
            </w:pPr>
            <w:r w:rsidRPr="00303FF0">
              <w:rPr>
                <w:i/>
                <w:iCs/>
              </w:rPr>
              <w:t>2.</w:t>
            </w:r>
            <w:r>
              <w:rPr>
                <w:i/>
                <w:iCs/>
              </w:rPr>
              <w:t> </w:t>
            </w:r>
            <w:r w:rsidRPr="00303FF0">
              <w:rPr>
                <w:i/>
                <w:iCs/>
              </w:rPr>
              <w:t>företrädare för behöriga myn</w:t>
            </w:r>
            <w:r>
              <w:rPr>
                <w:i/>
                <w:iCs/>
              </w:rPr>
              <w:softHyphen/>
            </w:r>
            <w:r w:rsidRPr="00303FF0">
              <w:rPr>
                <w:i/>
                <w:iCs/>
              </w:rPr>
              <w:t>digheter i andra medlemsstater inom Europeiska unionen, om kontrollen utövas eller åtgärderna utförs tillsammans med företrädare för en svensk myndighet.</w:t>
            </w:r>
          </w:p>
        </w:tc>
        <w:tc>
          <w:tcPr>
            <w:tcW w:w="2500" w:type="pct"/>
            <w:shd w:val="clear" w:color="auto" w:fill="auto"/>
            <w:tcMar>
              <w:right w:w="0" w:type="dxa"/>
            </w:tcMar>
          </w:tcPr>
          <w:p w14:paraId="31764770" w14:textId="77777777" w:rsidR="00F71CC6" w:rsidRDefault="00F71CC6" w:rsidP="00F71CC6">
            <w:pPr>
              <w:pStyle w:val="Brdtextmedindrag"/>
            </w:pPr>
          </w:p>
        </w:tc>
      </w:tr>
    </w:tbl>
    <w:p w14:paraId="7C424553"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45847B5" w14:textId="77777777" w:rsidTr="00F71CC6">
        <w:tc>
          <w:tcPr>
            <w:tcW w:w="2500" w:type="pct"/>
            <w:shd w:val="clear" w:color="auto" w:fill="auto"/>
            <w:tcMar>
              <w:left w:w="0" w:type="dxa"/>
            </w:tcMar>
          </w:tcPr>
          <w:p w14:paraId="156A748B" w14:textId="77777777" w:rsidR="00F71CC6" w:rsidRDefault="00F71CC6" w:rsidP="00F71CC6">
            <w:pPr>
              <w:pStyle w:val="Brdtextmedindrag"/>
            </w:pPr>
          </w:p>
        </w:tc>
        <w:tc>
          <w:tcPr>
            <w:tcW w:w="2500" w:type="pct"/>
            <w:shd w:val="clear" w:color="auto" w:fill="auto"/>
            <w:tcMar>
              <w:right w:w="0" w:type="dxa"/>
            </w:tcMar>
          </w:tcPr>
          <w:p w14:paraId="3005C7D9" w14:textId="77777777" w:rsidR="00F71CC6" w:rsidRDefault="00AB307F" w:rsidP="00F71CC6">
            <w:pPr>
              <w:pStyle w:val="Brdtext"/>
              <w:rPr>
                <w:i/>
              </w:rPr>
            </w:pPr>
            <w:r>
              <w:rPr>
                <w:i/>
              </w:rPr>
              <w:t xml:space="preserve">14 a </w:t>
            </w:r>
            <w:r w:rsidRPr="00574282">
              <w:rPr>
                <w:i/>
              </w:rPr>
              <w:t>§</w:t>
            </w:r>
          </w:p>
          <w:p w14:paraId="68D09104" w14:textId="77777777" w:rsidR="00F71CC6" w:rsidRPr="00574282" w:rsidRDefault="00AB307F" w:rsidP="00F71CC6">
            <w:pPr>
              <w:pStyle w:val="Brdtextmedindrag"/>
              <w:rPr>
                <w:i/>
              </w:rPr>
            </w:pPr>
            <w:r w:rsidRPr="00CB2FBE">
              <w:rPr>
                <w:i/>
              </w:rPr>
              <w:t>Bestämmelserna i 13 och 14</w:t>
            </w:r>
            <w:r>
              <w:rPr>
                <w:i/>
              </w:rPr>
              <w:t> </w:t>
            </w:r>
            <w:r w:rsidRPr="00CB2FBE">
              <w:rPr>
                <w:i/>
              </w:rPr>
              <w:t>§§ ska inte tillämpas vid kontroller och inspektioner på plats som utförs enligt lagen (2017:244) om kontroller och inspektioner på plats av Europeiska byrån för bedrägeri</w:t>
            </w:r>
            <w:r>
              <w:rPr>
                <w:i/>
              </w:rPr>
              <w:softHyphen/>
            </w:r>
            <w:r w:rsidRPr="00CB2FBE">
              <w:rPr>
                <w:i/>
              </w:rPr>
              <w:t>bekämpning.</w:t>
            </w:r>
          </w:p>
        </w:tc>
      </w:tr>
    </w:tbl>
    <w:p w14:paraId="69C3AAE4"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69F5D06" w14:textId="77777777" w:rsidTr="00F71CC6">
        <w:tc>
          <w:tcPr>
            <w:tcW w:w="2500" w:type="pct"/>
            <w:shd w:val="clear" w:color="auto" w:fill="auto"/>
            <w:tcMar>
              <w:left w:w="0" w:type="dxa"/>
            </w:tcMar>
          </w:tcPr>
          <w:p w14:paraId="127FD941" w14:textId="77777777" w:rsidR="00F71CC6" w:rsidRDefault="00AB307F" w:rsidP="00F71CC6">
            <w:pPr>
              <w:pStyle w:val="Rubrik4utannumrering"/>
            </w:pPr>
            <w:r w:rsidRPr="005824FE">
              <w:t xml:space="preserve">Skyldighet att </w:t>
            </w:r>
            <w:r w:rsidRPr="005824FE">
              <w:rPr>
                <w:i/>
              </w:rPr>
              <w:t>tillhandahålla</w:t>
            </w:r>
            <w:r w:rsidRPr="005824FE">
              <w:t xml:space="preserve"> hjälp</w:t>
            </w:r>
          </w:p>
        </w:tc>
        <w:tc>
          <w:tcPr>
            <w:tcW w:w="2500" w:type="pct"/>
            <w:shd w:val="clear" w:color="auto" w:fill="auto"/>
            <w:tcMar>
              <w:right w:w="0" w:type="dxa"/>
            </w:tcMar>
          </w:tcPr>
          <w:p w14:paraId="4DBE3FB8" w14:textId="77777777" w:rsidR="00F71CC6" w:rsidRDefault="00AB307F" w:rsidP="00F71CC6">
            <w:pPr>
              <w:pStyle w:val="Rubrik4utannumrering"/>
            </w:pPr>
            <w:r w:rsidRPr="005824FE">
              <w:t xml:space="preserve">Skyldighet att </w:t>
            </w:r>
            <w:r w:rsidRPr="005824FE">
              <w:rPr>
                <w:i/>
              </w:rPr>
              <w:t>lämna</w:t>
            </w:r>
            <w:r w:rsidRPr="005824FE">
              <w:t xml:space="preserve"> hjälp</w:t>
            </w:r>
          </w:p>
        </w:tc>
      </w:tr>
    </w:tbl>
    <w:p w14:paraId="7AC06739" w14:textId="77777777" w:rsidR="00F71CC6" w:rsidRDefault="00AB307F" w:rsidP="00F71CC6">
      <w:pPr>
        <w:pStyle w:val="Brdt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2AC6520" w14:textId="77777777" w:rsidTr="00F71CC6">
        <w:tc>
          <w:tcPr>
            <w:tcW w:w="2500" w:type="pct"/>
            <w:shd w:val="clear" w:color="auto" w:fill="auto"/>
            <w:tcMar>
              <w:left w:w="0" w:type="dxa"/>
            </w:tcMar>
          </w:tcPr>
          <w:p w14:paraId="4244F0D0" w14:textId="77777777" w:rsidR="00F71CC6" w:rsidRDefault="00AB307F" w:rsidP="00F71CC6">
            <w:pPr>
              <w:pStyle w:val="Brdtextmedindrag"/>
            </w:pPr>
            <w:r w:rsidRPr="00307C61">
              <w:rPr>
                <w:i/>
              </w:rPr>
              <w:t>Den</w:t>
            </w:r>
            <w:r w:rsidRPr="00307C61">
              <w:t xml:space="preserve"> som är föremål för offentlig kontroll eller </w:t>
            </w:r>
            <w:r w:rsidRPr="00307C61">
              <w:rPr>
                <w:i/>
              </w:rPr>
              <w:t>andra åtgärder enligt denna lag, de föreskrifter eller beslut som har meddelats med stöd av lagen, de EG-bestämmelser som kompletteras av lagen eller de beslut som har meddelats med stöd av EG-bestämmelserna</w:t>
            </w:r>
            <w:r w:rsidRPr="00307C61">
              <w:t xml:space="preserve"> </w:t>
            </w:r>
            <w:r w:rsidRPr="00307C61">
              <w:rPr>
                <w:i/>
              </w:rPr>
              <w:t>skall till</w:t>
            </w:r>
            <w:r>
              <w:rPr>
                <w:i/>
              </w:rPr>
              <w:softHyphen/>
            </w:r>
            <w:r w:rsidRPr="00307C61">
              <w:rPr>
                <w:i/>
              </w:rPr>
              <w:t>handahålla</w:t>
            </w:r>
            <w:r w:rsidRPr="00307C61">
              <w:t xml:space="preserve"> den hjälp som behövs för att kontrollen eller </w:t>
            </w:r>
            <w:r w:rsidRPr="00307C61">
              <w:rPr>
                <w:i/>
              </w:rPr>
              <w:t>åtgärderna skall</w:t>
            </w:r>
            <w:r w:rsidRPr="00307C61">
              <w:t xml:space="preserve"> kunna </w:t>
            </w:r>
            <w:r w:rsidRPr="00307C61">
              <w:rPr>
                <w:i/>
              </w:rPr>
              <w:t>genomföras</w:t>
            </w:r>
            <w:r w:rsidRPr="00307C61">
              <w:t>.</w:t>
            </w:r>
          </w:p>
        </w:tc>
        <w:tc>
          <w:tcPr>
            <w:tcW w:w="2500" w:type="pct"/>
            <w:shd w:val="clear" w:color="auto" w:fill="auto"/>
            <w:tcMar>
              <w:right w:w="0" w:type="dxa"/>
            </w:tcMar>
          </w:tcPr>
          <w:p w14:paraId="69D7462F" w14:textId="77777777" w:rsidR="00F71CC6" w:rsidRDefault="00AB307F" w:rsidP="00F71CC6">
            <w:pPr>
              <w:pStyle w:val="Brdtextmedindrag"/>
            </w:pPr>
            <w:r w:rsidRPr="00307C61">
              <w:rPr>
                <w:i/>
              </w:rPr>
              <w:t>Bestämmelser om skyldighet för den</w:t>
            </w:r>
            <w:r w:rsidRPr="00307C61">
              <w:t xml:space="preserve"> som är föremål för offentlig kontroll eller </w:t>
            </w:r>
            <w:r w:rsidRPr="00307C61">
              <w:rPr>
                <w:i/>
              </w:rPr>
              <w:t>annan offentlig verksamhet att lämna</w:t>
            </w:r>
            <w:r w:rsidRPr="00307C61">
              <w:t xml:space="preserve"> den hjälp som behövs för att kontrollen eller </w:t>
            </w:r>
            <w:r w:rsidRPr="00307C61">
              <w:rPr>
                <w:i/>
              </w:rPr>
              <w:t>verksamheten ska</w:t>
            </w:r>
            <w:r w:rsidRPr="00307C61">
              <w:t xml:space="preserve"> kunna </w:t>
            </w:r>
            <w:r w:rsidRPr="00307C61">
              <w:rPr>
                <w:i/>
              </w:rPr>
              <w:t>utföras finns i artik</w:t>
            </w:r>
            <w:r>
              <w:rPr>
                <w:i/>
              </w:rPr>
              <w:t>e</w:t>
            </w:r>
            <w:r w:rsidRPr="00307C61">
              <w:rPr>
                <w:i/>
              </w:rPr>
              <w:t>l 15.2 och 15.6 i förordning (EU) 2017/625</w:t>
            </w:r>
            <w:r w:rsidRPr="00307C61">
              <w:t>.</w:t>
            </w:r>
          </w:p>
        </w:tc>
      </w:tr>
    </w:tbl>
    <w:p w14:paraId="2AB02D41"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4BF0CB3" w14:textId="77777777" w:rsidTr="00F71CC6">
        <w:tc>
          <w:tcPr>
            <w:tcW w:w="2500" w:type="pct"/>
            <w:shd w:val="clear" w:color="auto" w:fill="auto"/>
            <w:tcMar>
              <w:left w:w="0" w:type="dxa"/>
            </w:tcMar>
          </w:tcPr>
          <w:p w14:paraId="43C4EC09" w14:textId="77777777" w:rsidR="00F71CC6" w:rsidRDefault="00AB307F" w:rsidP="00F71CC6">
            <w:pPr>
              <w:pStyle w:val="Rubrik4utannumrering"/>
            </w:pPr>
            <w:r>
              <w:t xml:space="preserve">Förelägganden </w:t>
            </w:r>
            <w:r w:rsidRPr="00C753FE">
              <w:rPr>
                <w:i/>
                <w:iCs/>
              </w:rPr>
              <w:t>och förbud</w:t>
            </w:r>
          </w:p>
        </w:tc>
        <w:tc>
          <w:tcPr>
            <w:tcW w:w="2500" w:type="pct"/>
            <w:shd w:val="clear" w:color="auto" w:fill="auto"/>
            <w:tcMar>
              <w:right w:w="0" w:type="dxa"/>
            </w:tcMar>
          </w:tcPr>
          <w:p w14:paraId="749FE271" w14:textId="77777777" w:rsidR="00F71CC6" w:rsidRDefault="00AB307F" w:rsidP="00F71CC6">
            <w:pPr>
              <w:pStyle w:val="Rubrik4utannumrering"/>
            </w:pPr>
            <w:r>
              <w:t xml:space="preserve">Förelägganden </w:t>
            </w:r>
          </w:p>
        </w:tc>
      </w:tr>
    </w:tbl>
    <w:p w14:paraId="20570E6A" w14:textId="77777777"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1D706F1" w14:textId="77777777" w:rsidTr="00F71CC6">
        <w:tc>
          <w:tcPr>
            <w:tcW w:w="2500" w:type="pct"/>
            <w:shd w:val="clear" w:color="auto" w:fill="auto"/>
            <w:tcMar>
              <w:left w:w="0" w:type="dxa"/>
            </w:tcMar>
          </w:tcPr>
          <w:p w14:paraId="46D0B4C0" w14:textId="77777777" w:rsidR="00F71CC6" w:rsidRDefault="00AB307F" w:rsidP="00F71CC6">
            <w:pPr>
              <w:pStyle w:val="Brdtextmedindrag"/>
            </w:pPr>
            <w:r w:rsidRPr="0015333D">
              <w:t xml:space="preserve">Utöver vad som följer av de </w:t>
            </w:r>
            <w:r w:rsidRPr="009E7FD1">
              <w:rPr>
                <w:i/>
              </w:rPr>
              <w:t>EG-bestämmelser</w:t>
            </w:r>
            <w:r w:rsidRPr="0015333D">
              <w:t xml:space="preserve"> som </w:t>
            </w:r>
            <w:r w:rsidRPr="009E7FD1">
              <w:rPr>
                <w:i/>
              </w:rPr>
              <w:t>kompletteras av</w:t>
            </w:r>
            <w:r w:rsidRPr="0015333D">
              <w:t xml:space="preserve"> lagen får en kontrollmyndighet </w:t>
            </w:r>
            <w:r w:rsidRPr="00103147">
              <w:rPr>
                <w:i/>
                <w:iCs/>
              </w:rPr>
              <w:t>meddela</w:t>
            </w:r>
            <w:r w:rsidRPr="0015333D">
              <w:t xml:space="preserve"> de förelägganden </w:t>
            </w:r>
            <w:r w:rsidRPr="00244760">
              <w:rPr>
                <w:i/>
              </w:rPr>
              <w:t xml:space="preserve">och förbud </w:t>
            </w:r>
            <w:r w:rsidRPr="0015333D">
              <w:t>som behövs för att lagen, de föreskrifter</w:t>
            </w:r>
            <w:r>
              <w:t xml:space="preserve"> och beslut som har meddelats med stöd av lagen, de </w:t>
            </w:r>
            <w:r w:rsidRPr="009E7FD1">
              <w:rPr>
                <w:i/>
              </w:rPr>
              <w:t>EG-bestämmelser</w:t>
            </w:r>
            <w:r>
              <w:t xml:space="preserve"> som </w:t>
            </w:r>
            <w:r w:rsidRPr="009E7FD1">
              <w:rPr>
                <w:i/>
              </w:rPr>
              <w:t>komplet</w:t>
            </w:r>
            <w:r>
              <w:rPr>
                <w:i/>
              </w:rPr>
              <w:softHyphen/>
            </w:r>
            <w:r w:rsidRPr="009E7FD1">
              <w:rPr>
                <w:i/>
              </w:rPr>
              <w:t>teras av</w:t>
            </w:r>
            <w:r>
              <w:t xml:space="preserve"> lagen och de beslut som har meddelats med stöd av </w:t>
            </w:r>
            <w:r w:rsidRPr="009E7FD1">
              <w:rPr>
                <w:i/>
              </w:rPr>
              <w:t>EG-bestämmelserna</w:t>
            </w:r>
            <w:r>
              <w:t xml:space="preserve"> </w:t>
            </w:r>
            <w:r w:rsidRPr="0085368F">
              <w:rPr>
                <w:i/>
              </w:rPr>
              <w:t>skall</w:t>
            </w:r>
            <w:r>
              <w:t xml:space="preserve"> följas.</w:t>
            </w:r>
          </w:p>
        </w:tc>
        <w:tc>
          <w:tcPr>
            <w:tcW w:w="2500" w:type="pct"/>
            <w:shd w:val="clear" w:color="auto" w:fill="auto"/>
            <w:tcMar>
              <w:right w:w="0" w:type="dxa"/>
            </w:tcMar>
          </w:tcPr>
          <w:p w14:paraId="4FB30516" w14:textId="77777777" w:rsidR="00F71CC6" w:rsidRDefault="00AB307F" w:rsidP="00F71CC6">
            <w:pPr>
              <w:pStyle w:val="Brdtextmedindrag"/>
            </w:pPr>
            <w:r>
              <w:t xml:space="preserve">Utöver vad som följer av de </w:t>
            </w:r>
            <w:r w:rsidRPr="009E7FD1">
              <w:rPr>
                <w:i/>
              </w:rPr>
              <w:t>EU-bestämmelser</w:t>
            </w:r>
            <w:r>
              <w:t xml:space="preserve"> som lagen </w:t>
            </w:r>
            <w:r w:rsidRPr="009E7FD1">
              <w:rPr>
                <w:i/>
              </w:rPr>
              <w:t>komplet</w:t>
            </w:r>
            <w:r>
              <w:rPr>
                <w:i/>
              </w:rPr>
              <w:softHyphen/>
            </w:r>
            <w:r w:rsidRPr="009E7FD1">
              <w:rPr>
                <w:i/>
              </w:rPr>
              <w:t>terar</w:t>
            </w:r>
            <w:r>
              <w:t xml:space="preserve"> får en kontrollmyndighet </w:t>
            </w:r>
            <w:r w:rsidRPr="00103147">
              <w:rPr>
                <w:i/>
                <w:iCs/>
              </w:rPr>
              <w:t>besluta</w:t>
            </w:r>
            <w:r>
              <w:t xml:space="preserve"> de förelägganden som behövs för att lagen, de föreskrifter och beslut som har meddelats med stöd av lagen, de </w:t>
            </w:r>
            <w:r w:rsidRPr="009E7FD1">
              <w:rPr>
                <w:i/>
              </w:rPr>
              <w:t>EU-bestämmelser</w:t>
            </w:r>
            <w:r>
              <w:t xml:space="preserve"> som lagen </w:t>
            </w:r>
            <w:r w:rsidRPr="009E7FD1">
              <w:rPr>
                <w:i/>
              </w:rPr>
              <w:t>kompletterar</w:t>
            </w:r>
            <w:r>
              <w:t xml:space="preserve"> och de beslut som har meddelats med stöd av </w:t>
            </w:r>
            <w:r w:rsidRPr="009E7FD1">
              <w:rPr>
                <w:i/>
              </w:rPr>
              <w:t>EU-bestämmelserna</w:t>
            </w:r>
            <w:r>
              <w:t xml:space="preserve"> </w:t>
            </w:r>
            <w:r w:rsidRPr="0085368F">
              <w:rPr>
                <w:i/>
              </w:rPr>
              <w:t>ska</w:t>
            </w:r>
            <w:r>
              <w:t xml:space="preserve"> följas.</w:t>
            </w:r>
          </w:p>
        </w:tc>
      </w:tr>
    </w:tbl>
    <w:p w14:paraId="51321F3F" w14:textId="77777777"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C5865EE" w14:textId="77777777" w:rsidTr="00F71CC6">
        <w:tc>
          <w:tcPr>
            <w:tcW w:w="2500" w:type="pct"/>
            <w:shd w:val="clear" w:color="auto" w:fill="auto"/>
            <w:tcMar>
              <w:left w:w="0" w:type="dxa"/>
            </w:tcMar>
          </w:tcPr>
          <w:p w14:paraId="0AE5899C" w14:textId="77777777" w:rsidR="00F71CC6" w:rsidRDefault="00AB307F" w:rsidP="00F71CC6">
            <w:pPr>
              <w:pStyle w:val="Brdtextmedindrag"/>
            </w:pPr>
            <w:r w:rsidRPr="00F214DE">
              <w:t xml:space="preserve">Förelägganden </w:t>
            </w:r>
            <w:r w:rsidRPr="00244760">
              <w:rPr>
                <w:i/>
              </w:rPr>
              <w:t>och förbud</w:t>
            </w:r>
            <w:r w:rsidRPr="00F214DE">
              <w:t xml:space="preserve"> enligt denna lag eller enligt de </w:t>
            </w:r>
            <w:r w:rsidRPr="000E001E">
              <w:rPr>
                <w:i/>
              </w:rPr>
              <w:t>EG-bestämmelser</w:t>
            </w:r>
            <w:r w:rsidRPr="00F214DE">
              <w:t xml:space="preserve"> som </w:t>
            </w:r>
            <w:r w:rsidRPr="000E001E">
              <w:rPr>
                <w:i/>
              </w:rPr>
              <w:t>kompletteras av</w:t>
            </w:r>
            <w:r w:rsidRPr="00F214DE">
              <w:t xml:space="preserve"> lagen får förenas med vite.</w:t>
            </w:r>
          </w:p>
        </w:tc>
        <w:tc>
          <w:tcPr>
            <w:tcW w:w="2500" w:type="pct"/>
            <w:shd w:val="clear" w:color="auto" w:fill="auto"/>
            <w:tcMar>
              <w:right w:w="0" w:type="dxa"/>
            </w:tcMar>
          </w:tcPr>
          <w:p w14:paraId="22DCD15B" w14:textId="77777777" w:rsidR="00F71CC6" w:rsidRDefault="00AB307F" w:rsidP="00F71CC6">
            <w:pPr>
              <w:pStyle w:val="Brdtextmedindrag"/>
            </w:pPr>
            <w:r w:rsidRPr="000E001E">
              <w:t xml:space="preserve">Förelägganden enligt denna lag eller enligt de </w:t>
            </w:r>
            <w:r w:rsidRPr="000E001E">
              <w:rPr>
                <w:i/>
              </w:rPr>
              <w:t>EU-bestämmelser</w:t>
            </w:r>
            <w:r w:rsidRPr="000E001E">
              <w:t xml:space="preserve"> som lagen </w:t>
            </w:r>
            <w:r w:rsidRPr="000E001E">
              <w:rPr>
                <w:i/>
              </w:rPr>
              <w:t xml:space="preserve">kompletterar </w:t>
            </w:r>
            <w:r w:rsidRPr="000E001E">
              <w:t>får förenas med vite.</w:t>
            </w:r>
          </w:p>
        </w:tc>
      </w:tr>
    </w:tbl>
    <w:p w14:paraId="364B1515" w14:textId="77777777"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791B6FE" w14:textId="77777777" w:rsidTr="00F71CC6">
        <w:tc>
          <w:tcPr>
            <w:tcW w:w="2500" w:type="pct"/>
            <w:shd w:val="clear" w:color="auto" w:fill="auto"/>
            <w:tcMar>
              <w:left w:w="0" w:type="dxa"/>
            </w:tcMar>
          </w:tcPr>
          <w:p w14:paraId="79749440" w14:textId="77777777" w:rsidR="00F71CC6" w:rsidRDefault="00AB307F" w:rsidP="00F71CC6">
            <w:pPr>
              <w:pStyle w:val="Brdtextmedindrag"/>
            </w:pPr>
            <w:r w:rsidRPr="00CF42C2">
              <w:t xml:space="preserve">Om någon inte fullgör sina skyldigheter enligt lagen, de föreskrifter eller beslut som har meddelats med stöd av lagen, de </w:t>
            </w:r>
            <w:r w:rsidRPr="00B8619D">
              <w:rPr>
                <w:i/>
              </w:rPr>
              <w:t>EG-bestämmelser</w:t>
            </w:r>
            <w:r w:rsidRPr="00CF42C2">
              <w:t xml:space="preserve"> som </w:t>
            </w:r>
            <w:r w:rsidRPr="00B8619D">
              <w:rPr>
                <w:i/>
              </w:rPr>
              <w:t>komplet</w:t>
            </w:r>
            <w:r w:rsidRPr="00B8619D">
              <w:rPr>
                <w:i/>
              </w:rPr>
              <w:softHyphen/>
              <w:t xml:space="preserve">teras av </w:t>
            </w:r>
            <w:r w:rsidRPr="00CF42C2">
              <w:t>lagen eller de beslut som har meddelats med stöd av EG-bestämmelserna, får kontroll</w:t>
            </w:r>
            <w:r w:rsidRPr="00CF42C2">
              <w:softHyphen/>
              <w:t>myndigheten besluta om rättelse på hans eller hennes bekostnad.</w:t>
            </w:r>
          </w:p>
        </w:tc>
        <w:tc>
          <w:tcPr>
            <w:tcW w:w="2500" w:type="pct"/>
            <w:shd w:val="clear" w:color="auto" w:fill="auto"/>
            <w:tcMar>
              <w:right w:w="0" w:type="dxa"/>
            </w:tcMar>
          </w:tcPr>
          <w:p w14:paraId="08686259" w14:textId="77777777" w:rsidR="00F71CC6" w:rsidRDefault="00AB307F" w:rsidP="00F71CC6">
            <w:pPr>
              <w:pStyle w:val="Brdtextmedindrag"/>
            </w:pPr>
            <w:r w:rsidRPr="00CF42C2">
              <w:t xml:space="preserve">Om någon inte fullgör sina skyldigheter enligt lagen, de föreskrifter eller beslut som har meddelats med stöd av lagen, de </w:t>
            </w:r>
            <w:r w:rsidRPr="00FF7B1D">
              <w:rPr>
                <w:i/>
              </w:rPr>
              <w:t>EU-bestämmelser</w:t>
            </w:r>
            <w:r w:rsidRPr="00CF42C2">
              <w:t xml:space="preserve"> som lagen </w:t>
            </w:r>
            <w:r w:rsidRPr="00FF7B1D">
              <w:rPr>
                <w:i/>
              </w:rPr>
              <w:t>kompletterar</w:t>
            </w:r>
            <w:r>
              <w:t xml:space="preserve"> </w:t>
            </w:r>
            <w:r w:rsidRPr="00CF42C2">
              <w:t>eller de beslut som har meddelats med stöd av EU-bestämmelserna, får kontroll</w:t>
            </w:r>
            <w:r w:rsidRPr="00CF42C2">
              <w:softHyphen/>
              <w:t>myndigheten besluta om rättelse på hans eller hennes bekostnad.</w:t>
            </w:r>
          </w:p>
        </w:tc>
      </w:tr>
    </w:tbl>
    <w:p w14:paraId="1C25ECC4"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15AB227" w14:textId="77777777" w:rsidTr="00F71CC6">
        <w:tc>
          <w:tcPr>
            <w:tcW w:w="2500" w:type="pct"/>
            <w:shd w:val="clear" w:color="auto" w:fill="auto"/>
            <w:tcMar>
              <w:left w:w="0" w:type="dxa"/>
            </w:tcMar>
          </w:tcPr>
          <w:p w14:paraId="75F8E168" w14:textId="77777777" w:rsidR="00F71CC6" w:rsidRDefault="00F71CC6" w:rsidP="00F71CC6">
            <w:pPr>
              <w:pStyle w:val="Brdtextmedindrag"/>
            </w:pPr>
          </w:p>
        </w:tc>
        <w:tc>
          <w:tcPr>
            <w:tcW w:w="2500" w:type="pct"/>
            <w:shd w:val="clear" w:color="auto" w:fill="auto"/>
            <w:tcMar>
              <w:right w:w="0" w:type="dxa"/>
            </w:tcMar>
          </w:tcPr>
          <w:p w14:paraId="67EC5A8D" w14:textId="77777777" w:rsidR="00F71CC6" w:rsidRPr="00B15786" w:rsidRDefault="00AB307F" w:rsidP="00F71CC6">
            <w:pPr>
              <w:pStyle w:val="Rubrik4utannumrering"/>
              <w:rPr>
                <w:i/>
                <w:iCs/>
              </w:rPr>
            </w:pPr>
            <w:r w:rsidRPr="00B15786">
              <w:rPr>
                <w:i/>
                <w:iCs/>
              </w:rPr>
              <w:t>Rapporteringssystem för överträdelser</w:t>
            </w:r>
          </w:p>
        </w:tc>
      </w:tr>
    </w:tbl>
    <w:p w14:paraId="3F7187B1"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8085E5C" w14:textId="77777777" w:rsidTr="00F71CC6">
        <w:tc>
          <w:tcPr>
            <w:tcW w:w="2500" w:type="pct"/>
            <w:shd w:val="clear" w:color="auto" w:fill="auto"/>
            <w:tcMar>
              <w:left w:w="0" w:type="dxa"/>
            </w:tcMar>
          </w:tcPr>
          <w:p w14:paraId="016F5F28" w14:textId="77777777" w:rsidR="00F71CC6" w:rsidRDefault="00F71CC6" w:rsidP="00F71CC6">
            <w:pPr>
              <w:pStyle w:val="Brdtextmedindrag"/>
            </w:pPr>
          </w:p>
        </w:tc>
        <w:tc>
          <w:tcPr>
            <w:tcW w:w="2500" w:type="pct"/>
            <w:shd w:val="clear" w:color="auto" w:fill="auto"/>
            <w:tcMar>
              <w:right w:w="0" w:type="dxa"/>
            </w:tcMar>
          </w:tcPr>
          <w:p w14:paraId="28A22A72" w14:textId="77777777" w:rsidR="00F71CC6" w:rsidRDefault="00AB307F" w:rsidP="00F71CC6">
            <w:pPr>
              <w:pStyle w:val="Brdtext"/>
              <w:rPr>
                <w:i/>
              </w:rPr>
            </w:pPr>
            <w:r>
              <w:rPr>
                <w:i/>
              </w:rPr>
              <w:t xml:space="preserve">18 a </w:t>
            </w:r>
            <w:r w:rsidRPr="00574282">
              <w:rPr>
                <w:i/>
              </w:rPr>
              <w:t>§</w:t>
            </w:r>
          </w:p>
          <w:p w14:paraId="704311A2" w14:textId="77777777" w:rsidR="00F71CC6" w:rsidRPr="00574282" w:rsidRDefault="00AB307F" w:rsidP="00F71CC6">
            <w:pPr>
              <w:pStyle w:val="Brdtextmedindrag"/>
              <w:rPr>
                <w:i/>
              </w:rPr>
            </w:pPr>
            <w:r w:rsidRPr="009332DB">
              <w:rPr>
                <w:i/>
              </w:rPr>
              <w:t>En kontrollmyndighet ska ha ett ändamålsenligt rapporterings</w:t>
            </w:r>
            <w:r>
              <w:rPr>
                <w:i/>
              </w:rPr>
              <w:softHyphen/>
            </w:r>
            <w:r w:rsidRPr="009332DB">
              <w:rPr>
                <w:i/>
              </w:rPr>
              <w:t>system för den som vill anmäla misstänkta överträdelser av förord</w:t>
            </w:r>
            <w:r>
              <w:rPr>
                <w:i/>
              </w:rPr>
              <w:softHyphen/>
            </w:r>
            <w:r w:rsidRPr="009332DB">
              <w:rPr>
                <w:i/>
              </w:rPr>
              <w:t>ning (EU) 2017/625.</w:t>
            </w:r>
          </w:p>
        </w:tc>
      </w:tr>
    </w:tbl>
    <w:p w14:paraId="5418E43C" w14:textId="77777777" w:rsidR="00F71CC6" w:rsidRDefault="00AB307F" w:rsidP="00F71CC6">
      <w:pPr>
        <w:pStyle w:val="Brdtext"/>
        <w:spacing w:before="230"/>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A73925B" w14:textId="77777777" w:rsidTr="00F71CC6">
        <w:tc>
          <w:tcPr>
            <w:tcW w:w="2500" w:type="pct"/>
            <w:shd w:val="clear" w:color="auto" w:fill="auto"/>
            <w:tcMar>
              <w:left w:w="0" w:type="dxa"/>
            </w:tcMar>
          </w:tcPr>
          <w:p w14:paraId="59F8B274" w14:textId="77777777" w:rsidR="00F71CC6" w:rsidRDefault="00AB307F" w:rsidP="00F71CC6">
            <w:pPr>
              <w:pStyle w:val="Brdtextmedindrag"/>
            </w:pPr>
            <w:r>
              <w:t xml:space="preserve">Regeringen eller den myndighet som regeringen bestämmer får meddela föreskrifter om skyldighet att betala </w:t>
            </w:r>
            <w:r w:rsidRPr="00E4480E">
              <w:rPr>
                <w:i/>
              </w:rPr>
              <w:t>avgift</w:t>
            </w:r>
            <w:r>
              <w:t xml:space="preserve"> för</w:t>
            </w:r>
          </w:p>
          <w:p w14:paraId="34E2F21E" w14:textId="77777777" w:rsidR="00F71CC6" w:rsidRPr="00E60C3E" w:rsidRDefault="00AB307F" w:rsidP="00F71CC6">
            <w:pPr>
              <w:pStyle w:val="Brdtextmedindrag"/>
              <w:rPr>
                <w:i/>
              </w:rPr>
            </w:pPr>
            <w:r w:rsidRPr="00E60C3E">
              <w:rPr>
                <w:i/>
              </w:rPr>
              <w:t>1.</w:t>
            </w:r>
            <w:r>
              <w:rPr>
                <w:i/>
              </w:rPr>
              <w:t> </w:t>
            </w:r>
            <w:r w:rsidRPr="00E60C3E">
              <w:rPr>
                <w:i/>
              </w:rPr>
              <w:t>offentlig kontroll enligt denna lag, föreskrifter som har meddelats med stöd av lagen och de EG-bestämmelser som kompletteras av lagen,</w:t>
            </w:r>
          </w:p>
          <w:p w14:paraId="016F4AE9" w14:textId="77777777" w:rsidR="00F71CC6" w:rsidRDefault="00AB307F" w:rsidP="00F71CC6">
            <w:pPr>
              <w:pStyle w:val="Brdtextmedindrag"/>
            </w:pPr>
            <w:r w:rsidRPr="00E60C3E">
              <w:rPr>
                <w:i/>
              </w:rPr>
              <w:t>2.</w:t>
            </w:r>
            <w:r>
              <w:rPr>
                <w:i/>
              </w:rPr>
              <w:t> </w:t>
            </w:r>
            <w:r w:rsidRPr="00E60C3E">
              <w:rPr>
                <w:i/>
              </w:rPr>
              <w:t>provtagning, undersökning, märkning, godkännande och regi</w:t>
            </w:r>
            <w:r w:rsidRPr="00E60C3E">
              <w:rPr>
                <w:i/>
              </w:rPr>
              <w:softHyphen/>
              <w:t>strering samt för utfärdande av identitetshandlingar enligt lagen, de föreskrifter eller beslut som har meddelats med stöd av lagen, de EG-bestämmelser som komplett</w:t>
            </w:r>
            <w:r w:rsidRPr="00E60C3E">
              <w:rPr>
                <w:i/>
              </w:rPr>
              <w:softHyphen/>
              <w:t>eras av lagen eller de beslut som har meddelats med stöd av EG-bestämmelserna.</w:t>
            </w:r>
          </w:p>
        </w:tc>
        <w:tc>
          <w:tcPr>
            <w:tcW w:w="2500" w:type="pct"/>
            <w:shd w:val="clear" w:color="auto" w:fill="auto"/>
            <w:tcMar>
              <w:right w:w="0" w:type="dxa"/>
            </w:tcMar>
          </w:tcPr>
          <w:p w14:paraId="2599703D" w14:textId="77777777" w:rsidR="00F71CC6" w:rsidRDefault="00AB307F" w:rsidP="00F71CC6">
            <w:pPr>
              <w:pStyle w:val="Brdtextmedindrag"/>
            </w:pPr>
            <w:r w:rsidRPr="00E60C3E">
              <w:t xml:space="preserve">Regeringen eller den myndighet som regeringen bestämmer får meddela föreskrifter om skyldighet att betala </w:t>
            </w:r>
            <w:r w:rsidRPr="00E4480E">
              <w:rPr>
                <w:i/>
              </w:rPr>
              <w:t>avgifter</w:t>
            </w:r>
            <w:r w:rsidRPr="00E60C3E">
              <w:t xml:space="preserve"> för </w:t>
            </w:r>
            <w:r w:rsidRPr="00E60C3E">
              <w:rPr>
                <w:i/>
              </w:rPr>
              <w:t>offentlig kontroll och annan offentlig verk</w:t>
            </w:r>
            <w:r>
              <w:rPr>
                <w:i/>
              </w:rPr>
              <w:softHyphen/>
            </w:r>
            <w:r w:rsidRPr="00E60C3E">
              <w:rPr>
                <w:i/>
              </w:rPr>
              <w:t>samhet.</w:t>
            </w:r>
          </w:p>
        </w:tc>
      </w:tr>
      <w:tr w:rsidR="00F71CC6" w14:paraId="329884FF" w14:textId="77777777" w:rsidTr="00F71CC6">
        <w:tblPrEx>
          <w:tblLook w:val="0600" w:firstRow="0" w:lastRow="0" w:firstColumn="0" w:lastColumn="0" w:noHBand="1" w:noVBand="1"/>
        </w:tblPrEx>
        <w:tc>
          <w:tcPr>
            <w:tcW w:w="2500" w:type="pct"/>
            <w:shd w:val="clear" w:color="auto" w:fill="auto"/>
            <w:tcMar>
              <w:left w:w="0" w:type="dxa"/>
            </w:tcMar>
          </w:tcPr>
          <w:p w14:paraId="0EC262E6" w14:textId="77777777" w:rsidR="00F71CC6" w:rsidRDefault="00AB307F" w:rsidP="00F71CC6">
            <w:pPr>
              <w:pStyle w:val="Brdtextmedindrag"/>
            </w:pPr>
            <w:r w:rsidRPr="009B393A">
              <w:rPr>
                <w:i/>
              </w:rPr>
              <w:t>Bemyndigandet</w:t>
            </w:r>
            <w:r w:rsidRPr="009B393A">
              <w:t xml:space="preserve"> enligt första stycket </w:t>
            </w:r>
            <w:r w:rsidRPr="009B393A">
              <w:rPr>
                <w:i/>
              </w:rPr>
              <w:t>1</w:t>
            </w:r>
            <w:r w:rsidRPr="009B393A">
              <w:t xml:space="preserve"> innefattar rätt att meddela föreskrifter om skyldighet för kommuner att ta ut sådana avgifter.</w:t>
            </w:r>
          </w:p>
        </w:tc>
        <w:tc>
          <w:tcPr>
            <w:tcW w:w="2500" w:type="pct"/>
            <w:shd w:val="clear" w:color="auto" w:fill="auto"/>
            <w:tcMar>
              <w:right w:w="0" w:type="dxa"/>
            </w:tcMar>
          </w:tcPr>
          <w:p w14:paraId="5258C55E" w14:textId="77777777" w:rsidR="00F71CC6" w:rsidRDefault="00AB307F" w:rsidP="00F71CC6">
            <w:pPr>
              <w:pStyle w:val="Brdtextmedindrag"/>
            </w:pPr>
            <w:r w:rsidRPr="009B393A">
              <w:rPr>
                <w:i/>
              </w:rPr>
              <w:t>Bemyndigandena</w:t>
            </w:r>
            <w:r w:rsidRPr="009B393A">
              <w:t xml:space="preserve"> enligt första stycket innefattar rätt att meddela föreskrifter om skyldighet för kommuner att ta ut sådana avgifter</w:t>
            </w:r>
            <w:r>
              <w:t>.</w:t>
            </w:r>
          </w:p>
        </w:tc>
      </w:tr>
      <w:tr w:rsidR="00F71CC6" w14:paraId="4C0A6056" w14:textId="77777777" w:rsidTr="00F71CC6">
        <w:tblPrEx>
          <w:tblLook w:val="0600" w:firstRow="0" w:lastRow="0" w:firstColumn="0" w:lastColumn="0" w:noHBand="1" w:noVBand="1"/>
        </w:tblPrEx>
        <w:tc>
          <w:tcPr>
            <w:tcW w:w="2500" w:type="pct"/>
            <w:shd w:val="clear" w:color="auto" w:fill="auto"/>
            <w:tcMar>
              <w:left w:w="0" w:type="dxa"/>
            </w:tcMar>
          </w:tcPr>
          <w:p w14:paraId="203304B4" w14:textId="77777777" w:rsidR="00F71CC6" w:rsidRDefault="00AB307F" w:rsidP="00F71CC6">
            <w:pPr>
              <w:pStyle w:val="Brdtextmedindrag"/>
            </w:pPr>
            <w:r w:rsidRPr="009B393A">
              <w:t xml:space="preserve">Regeringen eller den myndighet som regeringen bestämmer får meddela föreskrifter om </w:t>
            </w:r>
            <w:r w:rsidRPr="002370B1">
              <w:t>beräk</w:t>
            </w:r>
            <w:r>
              <w:softHyphen/>
            </w:r>
            <w:r w:rsidRPr="002370B1">
              <w:t>ningen av</w:t>
            </w:r>
            <w:r w:rsidRPr="009B393A">
              <w:t xml:space="preserve"> avgifter som tas ut av statliga myndigheter, </w:t>
            </w:r>
            <w:r w:rsidRPr="009B393A">
              <w:rPr>
                <w:i/>
              </w:rPr>
              <w:t>kon</w:t>
            </w:r>
            <w:r w:rsidRPr="009B393A">
              <w:rPr>
                <w:i/>
              </w:rPr>
              <w:softHyphen/>
              <w:t>trollorgan</w:t>
            </w:r>
            <w:r w:rsidRPr="009B393A">
              <w:t xml:space="preserve"> och sådana organisat</w:t>
            </w:r>
            <w:r w:rsidRPr="009B393A">
              <w:softHyphen/>
              <w:t>ioner som avses i 9</w:t>
            </w:r>
            <w:r>
              <w:t> </w:t>
            </w:r>
            <w:r w:rsidRPr="009B393A">
              <w:t>§ andra stycket.</w:t>
            </w:r>
          </w:p>
        </w:tc>
        <w:tc>
          <w:tcPr>
            <w:tcW w:w="2500" w:type="pct"/>
            <w:shd w:val="clear" w:color="auto" w:fill="auto"/>
            <w:tcMar>
              <w:right w:w="0" w:type="dxa"/>
            </w:tcMar>
          </w:tcPr>
          <w:p w14:paraId="60482D9A" w14:textId="77777777" w:rsidR="00F71CC6" w:rsidRDefault="00AB307F" w:rsidP="00F71CC6">
            <w:pPr>
              <w:pStyle w:val="Brdtextmedindrag"/>
            </w:pPr>
            <w:r w:rsidRPr="009B393A">
              <w:t xml:space="preserve">Regeringen eller den myndighet som regeringen bestämmer får meddela föreskrifter om </w:t>
            </w:r>
            <w:r w:rsidRPr="00AC00BB">
              <w:rPr>
                <w:iCs/>
              </w:rPr>
              <w:t>beräk</w:t>
            </w:r>
            <w:r>
              <w:rPr>
                <w:iCs/>
              </w:rPr>
              <w:softHyphen/>
            </w:r>
            <w:r w:rsidRPr="00AC00BB">
              <w:rPr>
                <w:iCs/>
              </w:rPr>
              <w:t>ningen av</w:t>
            </w:r>
            <w:r w:rsidRPr="009B393A">
              <w:t xml:space="preserve"> avgifter som tas ut av statliga myndigheter, </w:t>
            </w:r>
            <w:r w:rsidRPr="009B393A">
              <w:rPr>
                <w:i/>
              </w:rPr>
              <w:t>ett organ med delegerade uppgifter eller en fysisk person som har delegerats vissa uppgifter</w:t>
            </w:r>
            <w:r w:rsidRPr="009B393A">
              <w:t xml:space="preserve"> och sådana organisationer som avses i 9</w:t>
            </w:r>
            <w:r>
              <w:t> </w:t>
            </w:r>
            <w:r w:rsidRPr="009B393A">
              <w:t>§ andra stycket.</w:t>
            </w:r>
          </w:p>
        </w:tc>
      </w:tr>
    </w:tbl>
    <w:p w14:paraId="50637769" w14:textId="77777777" w:rsidR="00F71CC6" w:rsidRDefault="00AB307F" w:rsidP="00F71CC6">
      <w:pPr>
        <w:pStyle w:val="Brdtext"/>
        <w:spacing w:before="230"/>
        <w:jc w:val="center"/>
      </w:pPr>
      <w:r>
        <w:br w:type="page"/>
      </w:r>
    </w:p>
    <w:p w14:paraId="451E9297" w14:textId="594F4052" w:rsidR="00F71CC6" w:rsidRDefault="00AB307F" w:rsidP="00F71CC6">
      <w:pPr>
        <w:pStyle w:val="Brdtext"/>
        <w:spacing w:before="230"/>
        <w:jc w:val="center"/>
      </w:pPr>
      <w:r>
        <w:t>21 §</w:t>
      </w:r>
    </w:p>
    <w:p w14:paraId="40EA9268" w14:textId="77777777" w:rsidR="00F71CC6" w:rsidRDefault="00AB307F" w:rsidP="00F71CC6">
      <w:pPr>
        <w:pStyle w:val="Brdtextmedindrag"/>
      </w:pPr>
      <w:r>
        <w:t>Till böter döms den som med uppsåt eller av grov oaktsamhet</w:t>
      </w:r>
    </w:p>
    <w:p w14:paraId="01FF7AAC" w14:textId="77777777" w:rsidR="00F71CC6" w:rsidRDefault="00AB307F" w:rsidP="00F71CC6">
      <w:pPr>
        <w:pStyle w:val="Brdtextmedindrag"/>
      </w:pPr>
      <w:r>
        <w:t>1. bryter mot en föreskrift eller ett beslut som har meddelats med stöd av 6 §, 7 § första stycket, 8 § eller 9 § första stycket, eller</w:t>
      </w:r>
    </w:p>
    <w:p w14:paraId="4111D8A0" w14:textId="77777777" w:rsidR="00F71CC6" w:rsidRPr="00AB339F" w:rsidRDefault="00AB307F" w:rsidP="00F71CC6">
      <w:pPr>
        <w:pStyle w:val="Brdtextmedindrag"/>
      </w:pPr>
      <w:r>
        <w:t>2. inte fullgör sina skyldigheter enligt 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773D1F8" w14:textId="77777777" w:rsidTr="00F71CC6">
        <w:tc>
          <w:tcPr>
            <w:tcW w:w="2500" w:type="pct"/>
            <w:shd w:val="clear" w:color="auto" w:fill="auto"/>
            <w:tcMar>
              <w:left w:w="0" w:type="dxa"/>
            </w:tcMar>
          </w:tcPr>
          <w:p w14:paraId="64B0382F" w14:textId="77777777" w:rsidR="00F71CC6" w:rsidRDefault="00AB307F" w:rsidP="00F71CC6">
            <w:pPr>
              <w:pStyle w:val="Brdtextmedindrag"/>
            </w:pPr>
            <w:r w:rsidRPr="00D52DB8">
              <w:t>Till böter döms även den som med uppsåt eller av grov oaktsam</w:t>
            </w:r>
            <w:r w:rsidRPr="00D52DB8">
              <w:softHyphen/>
              <w:t xml:space="preserve">het bryter mot skyldigheter, villkor eller förbud som finns i de </w:t>
            </w:r>
            <w:r w:rsidRPr="00B31947">
              <w:rPr>
                <w:i/>
              </w:rPr>
              <w:t>EG-bestämmelser</w:t>
            </w:r>
            <w:r w:rsidRPr="00D52DB8">
              <w:t xml:space="preserve"> som </w:t>
            </w:r>
            <w:r w:rsidRPr="00B31947">
              <w:rPr>
                <w:i/>
              </w:rPr>
              <w:t>kompletteras av</w:t>
            </w:r>
            <w:r w:rsidRPr="00D52DB8">
              <w:t xml:space="preserve"> lagen. Detta gäller dock inte</w:t>
            </w:r>
            <w:r w:rsidRPr="00037B1F">
              <w:rPr>
                <w:i/>
              </w:rPr>
              <w:t>,</w:t>
            </w:r>
            <w:r w:rsidRPr="00D52DB8">
              <w:t xml:space="preserve"> om överträdelsen avser bestämmelser </w:t>
            </w:r>
            <w:r w:rsidRPr="000E1CD7">
              <w:t>om myndighetsutövning</w:t>
            </w:r>
            <w:r>
              <w:t>.</w:t>
            </w:r>
          </w:p>
        </w:tc>
        <w:tc>
          <w:tcPr>
            <w:tcW w:w="2500" w:type="pct"/>
            <w:shd w:val="clear" w:color="auto" w:fill="auto"/>
            <w:tcMar>
              <w:right w:w="0" w:type="dxa"/>
            </w:tcMar>
          </w:tcPr>
          <w:p w14:paraId="57684D8C" w14:textId="77777777" w:rsidR="00F71CC6" w:rsidRDefault="00AB307F" w:rsidP="00F71CC6">
            <w:pPr>
              <w:pStyle w:val="Brdtextmedindrag"/>
            </w:pPr>
            <w:r w:rsidRPr="00B31947">
              <w:t>Till böter döms även den som med uppsåt eller av grov oaktsam</w:t>
            </w:r>
            <w:r>
              <w:softHyphen/>
            </w:r>
            <w:r w:rsidRPr="00B31947">
              <w:t xml:space="preserve">het bryter mot skyldigheter, villkor eller förbud som finns i de </w:t>
            </w:r>
            <w:r w:rsidRPr="00B31947">
              <w:rPr>
                <w:i/>
              </w:rPr>
              <w:t>EU-bestämmelser</w:t>
            </w:r>
            <w:r w:rsidRPr="00B31947">
              <w:t xml:space="preserve"> som lagen</w:t>
            </w:r>
            <w:r>
              <w:t xml:space="preserve"> </w:t>
            </w:r>
            <w:r w:rsidRPr="00B31947">
              <w:rPr>
                <w:i/>
              </w:rPr>
              <w:t>komplette</w:t>
            </w:r>
            <w:r>
              <w:rPr>
                <w:i/>
              </w:rPr>
              <w:softHyphen/>
            </w:r>
            <w:r w:rsidRPr="00B31947">
              <w:rPr>
                <w:i/>
              </w:rPr>
              <w:t>rar</w:t>
            </w:r>
            <w:r w:rsidRPr="00B31947">
              <w:t xml:space="preserve">. Detta gäller </w:t>
            </w:r>
            <w:r>
              <w:t xml:space="preserve">dock </w:t>
            </w:r>
            <w:r w:rsidRPr="00B31947">
              <w:t>inte</w:t>
            </w:r>
            <w:r>
              <w:t xml:space="preserve"> </w:t>
            </w:r>
            <w:r w:rsidRPr="00B31947">
              <w:t>om över</w:t>
            </w:r>
            <w:r>
              <w:softHyphen/>
            </w:r>
            <w:r w:rsidRPr="00B31947">
              <w:t xml:space="preserve">trädelsen avser bestämmelser </w:t>
            </w:r>
            <w:r w:rsidRPr="00244760">
              <w:t>om myndighetsutövning</w:t>
            </w:r>
            <w:r w:rsidRPr="004E2660">
              <w:rPr>
                <w:i/>
                <w:iCs/>
              </w:rPr>
              <w:t xml:space="preserve"> </w:t>
            </w:r>
            <w:r>
              <w:rPr>
                <w:i/>
                <w:iCs/>
              </w:rPr>
              <w:t xml:space="preserve">eller andra bestämmelser </w:t>
            </w:r>
            <w:r w:rsidRPr="004E2660">
              <w:rPr>
                <w:i/>
                <w:iCs/>
              </w:rPr>
              <w:t>i</w:t>
            </w:r>
            <w:r>
              <w:t xml:space="preserve"> </w:t>
            </w:r>
            <w:r w:rsidRPr="00F32432">
              <w:rPr>
                <w:i/>
              </w:rPr>
              <w:t>förordning (EU) 2017/625</w:t>
            </w:r>
            <w:r w:rsidRPr="00B31947">
              <w:t>.</w:t>
            </w:r>
          </w:p>
        </w:tc>
      </w:tr>
    </w:tbl>
    <w:p w14:paraId="114AF655" w14:textId="77777777" w:rsidR="00F71CC6" w:rsidRDefault="00AB307F" w:rsidP="00F71CC6">
      <w:pPr>
        <w:pStyle w:val="Brdtext"/>
        <w:spacing w:before="230"/>
        <w:jc w:val="center"/>
      </w:pPr>
      <w:r>
        <w:t>22 §</w:t>
      </w:r>
    </w:p>
    <w:p w14:paraId="03D8C930" w14:textId="77777777" w:rsidR="00F71CC6" w:rsidRPr="00EC22CE" w:rsidRDefault="00AB307F" w:rsidP="00F71CC6">
      <w:pPr>
        <w:pStyle w:val="Brdtextmedindrag"/>
      </w:pPr>
      <w:r w:rsidRPr="00EC22CE">
        <w:t>Om en gärning som avses i 21 § är att anse som ringa, döms inte till ansvar.</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00FBD63" w14:textId="77777777" w:rsidTr="00F71CC6">
        <w:tc>
          <w:tcPr>
            <w:tcW w:w="2500" w:type="pct"/>
            <w:shd w:val="clear" w:color="auto" w:fill="auto"/>
            <w:tcMar>
              <w:left w:w="0" w:type="dxa"/>
            </w:tcMar>
          </w:tcPr>
          <w:p w14:paraId="2EAAF3A8" w14:textId="77777777" w:rsidR="00F71CC6" w:rsidRDefault="00AB307F" w:rsidP="00F71CC6">
            <w:pPr>
              <w:pStyle w:val="Brdtextmedindrag"/>
            </w:pPr>
            <w:r w:rsidRPr="00C9376E">
              <w:rPr>
                <w:i/>
              </w:rPr>
              <w:t>Om ett vitesföreläggande eller ett vitesförbud har överträtts,</w:t>
            </w:r>
            <w:r w:rsidRPr="00C9376E">
              <w:t xml:space="preserve"> </w:t>
            </w:r>
            <w:r w:rsidRPr="00C9376E">
              <w:rPr>
                <w:i/>
              </w:rPr>
              <w:t>döms</w:t>
            </w:r>
            <w:r w:rsidRPr="00C9376E">
              <w:t xml:space="preserve"> </w:t>
            </w:r>
            <w:r w:rsidRPr="00C9376E">
              <w:rPr>
                <w:i/>
              </w:rPr>
              <w:t>inte</w:t>
            </w:r>
            <w:r w:rsidRPr="00C9376E">
              <w:t xml:space="preserve"> till ansvar enligt denna lag för en gärning som omfattas av </w:t>
            </w:r>
            <w:r w:rsidRPr="00C9376E">
              <w:rPr>
                <w:i/>
              </w:rPr>
              <w:t>föreläggandet eller förbudet</w:t>
            </w:r>
            <w:r w:rsidRPr="00C9376E">
              <w:t>.</w:t>
            </w:r>
          </w:p>
        </w:tc>
        <w:tc>
          <w:tcPr>
            <w:tcW w:w="2500" w:type="pct"/>
            <w:shd w:val="clear" w:color="auto" w:fill="auto"/>
            <w:tcMar>
              <w:right w:w="0" w:type="dxa"/>
            </w:tcMar>
          </w:tcPr>
          <w:p w14:paraId="6F5236DD" w14:textId="77777777" w:rsidR="00F71CC6" w:rsidRDefault="00AB307F" w:rsidP="00F71CC6">
            <w:pPr>
              <w:pStyle w:val="Brdtextmedindrag"/>
            </w:pPr>
            <w:r w:rsidRPr="00C9376E">
              <w:rPr>
                <w:i/>
              </w:rPr>
              <w:t>Det ska inte dömas</w:t>
            </w:r>
            <w:r>
              <w:t xml:space="preserve"> till ansvar enligt denna lag för en gärning som omfattas av </w:t>
            </w:r>
            <w:r w:rsidRPr="00C9376E">
              <w:rPr>
                <w:i/>
              </w:rPr>
              <w:t>ett föreläggande om vite om gärningen ligger till grund för en ansökan om utdömande av vitet.</w:t>
            </w:r>
          </w:p>
        </w:tc>
      </w:tr>
    </w:tbl>
    <w:p w14:paraId="36E1579B" w14:textId="77777777" w:rsidR="00F71CC6" w:rsidRDefault="00AB307F" w:rsidP="00F71CC6">
      <w:pPr>
        <w:pStyle w:val="Brdtext"/>
        <w:spacing w:before="230"/>
        <w:jc w:val="center"/>
      </w:pPr>
      <w:r>
        <w:t>23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AF9E475" w14:textId="77777777" w:rsidTr="00F71CC6">
        <w:tc>
          <w:tcPr>
            <w:tcW w:w="2500" w:type="pct"/>
            <w:shd w:val="clear" w:color="auto" w:fill="auto"/>
            <w:tcMar>
              <w:left w:w="0" w:type="dxa"/>
            </w:tcMar>
          </w:tcPr>
          <w:p w14:paraId="7DEAAA93" w14:textId="77777777" w:rsidR="00F71CC6" w:rsidRDefault="00AB307F" w:rsidP="00F71CC6">
            <w:pPr>
              <w:pStyle w:val="Brdtextmedindrag"/>
            </w:pPr>
            <w:r w:rsidRPr="00B079CF">
              <w:t xml:space="preserve">Beslut av en kommunal nämnd enligt denna lag, enligt de föreskrifter som meddelats med stöd av lagen eller enligt de </w:t>
            </w:r>
            <w:r w:rsidRPr="00D31981">
              <w:rPr>
                <w:i/>
              </w:rPr>
              <w:t>EG-bestämmelser</w:t>
            </w:r>
            <w:r w:rsidRPr="00B079CF">
              <w:t xml:space="preserve"> som </w:t>
            </w:r>
            <w:r w:rsidRPr="008D074C">
              <w:rPr>
                <w:i/>
              </w:rPr>
              <w:t>kompletteras av</w:t>
            </w:r>
            <w:r w:rsidRPr="00B079CF">
              <w:t xml:space="preserve"> lagen får överklagas </w:t>
            </w:r>
            <w:r w:rsidRPr="00B2608A">
              <w:rPr>
                <w:i/>
                <w:iCs/>
              </w:rPr>
              <w:t>hos</w:t>
            </w:r>
            <w:r w:rsidRPr="00B079CF">
              <w:t xml:space="preserve"> läns</w:t>
            </w:r>
            <w:r>
              <w:softHyphen/>
            </w:r>
            <w:r w:rsidRPr="00B079CF">
              <w:t>styrelsen.</w:t>
            </w:r>
          </w:p>
        </w:tc>
        <w:tc>
          <w:tcPr>
            <w:tcW w:w="2500" w:type="pct"/>
            <w:shd w:val="clear" w:color="auto" w:fill="auto"/>
            <w:tcMar>
              <w:right w:w="0" w:type="dxa"/>
            </w:tcMar>
          </w:tcPr>
          <w:p w14:paraId="2E9EBE5E" w14:textId="77777777" w:rsidR="00F71CC6" w:rsidRDefault="00AB307F" w:rsidP="00F71CC6">
            <w:pPr>
              <w:pStyle w:val="Brdtextmedindrag"/>
            </w:pPr>
            <w:r w:rsidRPr="00D31981">
              <w:t xml:space="preserve">Beslut av en kommunal nämnd enligt denna lag, enligt de föreskrifter som meddelats med stöd av lagen eller enligt de </w:t>
            </w:r>
            <w:r w:rsidRPr="008D074C">
              <w:rPr>
                <w:i/>
              </w:rPr>
              <w:t>EU-bestämmelser</w:t>
            </w:r>
            <w:r w:rsidRPr="00D31981">
              <w:t xml:space="preserve"> som lagen </w:t>
            </w:r>
            <w:r w:rsidRPr="008D074C">
              <w:rPr>
                <w:i/>
              </w:rPr>
              <w:t>komplet</w:t>
            </w:r>
            <w:r>
              <w:rPr>
                <w:i/>
              </w:rPr>
              <w:softHyphen/>
            </w:r>
            <w:r w:rsidRPr="008D074C">
              <w:rPr>
                <w:i/>
              </w:rPr>
              <w:t>terar</w:t>
            </w:r>
            <w:r>
              <w:t xml:space="preserve"> </w:t>
            </w:r>
            <w:r w:rsidRPr="00D31981">
              <w:t xml:space="preserve">får överklagas </w:t>
            </w:r>
            <w:r w:rsidRPr="00B2608A">
              <w:rPr>
                <w:i/>
                <w:iCs/>
              </w:rPr>
              <w:t>till</w:t>
            </w:r>
            <w:r w:rsidRPr="00D31981">
              <w:t xml:space="preserve"> läns</w:t>
            </w:r>
            <w:r>
              <w:softHyphen/>
            </w:r>
            <w:r w:rsidRPr="00D31981">
              <w:t>styrelsen.</w:t>
            </w:r>
          </w:p>
        </w:tc>
      </w:tr>
    </w:tbl>
    <w:p w14:paraId="7FBE1AD7" w14:textId="77777777" w:rsidR="00F71CC6" w:rsidRDefault="00AB307F" w:rsidP="00F71CC6">
      <w:pPr>
        <w:pStyle w:val="Brdtext"/>
        <w:spacing w:before="230"/>
        <w:jc w:val="center"/>
      </w:pPr>
      <w:r>
        <w:t>24 §</w:t>
      </w:r>
      <w:r>
        <w:rPr>
          <w:rStyle w:val="Fotnotsreferens"/>
        </w:rPr>
        <w:footnoteReference w:id="150"/>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F7CF0C7" w14:textId="77777777" w:rsidTr="00F71CC6">
        <w:tc>
          <w:tcPr>
            <w:tcW w:w="2500" w:type="pct"/>
            <w:shd w:val="clear" w:color="auto" w:fill="auto"/>
            <w:tcMar>
              <w:left w:w="0" w:type="dxa"/>
            </w:tcMar>
          </w:tcPr>
          <w:p w14:paraId="3B18AF1B" w14:textId="77777777" w:rsidR="00F71CC6" w:rsidRDefault="00AB307F" w:rsidP="00F71CC6">
            <w:pPr>
              <w:pStyle w:val="Brdtextmedindrag"/>
            </w:pPr>
            <w:r w:rsidRPr="00B612F5">
              <w:t>En statlig förvaltningsmyndig</w:t>
            </w:r>
            <w:r>
              <w:softHyphen/>
            </w:r>
            <w:r w:rsidRPr="00B612F5">
              <w:t xml:space="preserve">hets beslut får överklagas </w:t>
            </w:r>
            <w:r w:rsidRPr="00B612F5">
              <w:rPr>
                <w:i/>
              </w:rPr>
              <w:t>hos</w:t>
            </w:r>
            <w:r w:rsidRPr="00B612F5">
              <w:t xml:space="preserve"> all</w:t>
            </w:r>
            <w:r>
              <w:softHyphen/>
            </w:r>
            <w:r w:rsidRPr="00B612F5">
              <w:t>män förvaltningsdomstol, om det har meddelats</w:t>
            </w:r>
          </w:p>
        </w:tc>
        <w:tc>
          <w:tcPr>
            <w:tcW w:w="2500" w:type="pct"/>
            <w:shd w:val="clear" w:color="auto" w:fill="auto"/>
            <w:tcMar>
              <w:right w:w="0" w:type="dxa"/>
            </w:tcMar>
          </w:tcPr>
          <w:p w14:paraId="3D02622B" w14:textId="77777777" w:rsidR="00F71CC6" w:rsidRDefault="00AB307F" w:rsidP="00F71CC6">
            <w:pPr>
              <w:pStyle w:val="Brdtextmedindrag"/>
            </w:pPr>
            <w:r w:rsidRPr="00B612F5">
              <w:t>En statlig förvaltningsmyndig</w:t>
            </w:r>
            <w:r>
              <w:softHyphen/>
            </w:r>
            <w:r w:rsidRPr="00B612F5">
              <w:t xml:space="preserve">hets beslut får överklagas </w:t>
            </w:r>
            <w:r w:rsidRPr="00B612F5">
              <w:rPr>
                <w:i/>
              </w:rPr>
              <w:t>till</w:t>
            </w:r>
            <w:r w:rsidRPr="00B612F5">
              <w:t xml:space="preserve"> all</w:t>
            </w:r>
            <w:r>
              <w:softHyphen/>
            </w:r>
            <w:r w:rsidRPr="00B612F5">
              <w:t>män förvaltningsdomstol, om det har meddelats</w:t>
            </w:r>
          </w:p>
        </w:tc>
      </w:tr>
    </w:tbl>
    <w:p w14:paraId="172DBE03" w14:textId="77777777" w:rsidR="00F71CC6" w:rsidRDefault="00AB307F" w:rsidP="00F71CC6">
      <w:pPr>
        <w:pStyle w:val="Brdtextmedindrag"/>
      </w:pPr>
      <w:r>
        <w:t>1. enligt denna lag,</w:t>
      </w:r>
    </w:p>
    <w:p w14:paraId="50DF4A03" w14:textId="77777777" w:rsidR="00F71CC6" w:rsidRDefault="00AB307F" w:rsidP="00F71CC6">
      <w:pPr>
        <w:pStyle w:val="Brdtextmedindrag"/>
      </w:pPr>
      <w:r>
        <w:t>2. enligt de föreskrifter som meddelats med stöd av lagen, eller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D04821E" w14:textId="77777777" w:rsidTr="00F71CC6">
        <w:tc>
          <w:tcPr>
            <w:tcW w:w="2500" w:type="pct"/>
            <w:shd w:val="clear" w:color="auto" w:fill="auto"/>
            <w:tcMar>
              <w:left w:w="0" w:type="dxa"/>
            </w:tcMar>
          </w:tcPr>
          <w:p w14:paraId="21273586" w14:textId="77777777" w:rsidR="00F71CC6" w:rsidRDefault="00AB307F" w:rsidP="00F71CC6">
            <w:pPr>
              <w:pStyle w:val="Brdtextmedindrag"/>
            </w:pPr>
            <w:r w:rsidRPr="00EF6B0D">
              <w:t>3.</w:t>
            </w:r>
            <w:r>
              <w:t> </w:t>
            </w:r>
            <w:r w:rsidRPr="00EF6B0D">
              <w:t xml:space="preserve">enligt de </w:t>
            </w:r>
            <w:r w:rsidRPr="00EF6B0D">
              <w:rPr>
                <w:i/>
              </w:rPr>
              <w:t>EG-bestämmelser</w:t>
            </w:r>
            <w:r w:rsidRPr="00EF6B0D">
              <w:t xml:space="preserve"> som </w:t>
            </w:r>
            <w:r w:rsidRPr="00EF6B0D">
              <w:rPr>
                <w:i/>
              </w:rPr>
              <w:t>kompletteras av</w:t>
            </w:r>
            <w:r w:rsidRPr="00EF6B0D">
              <w:t xml:space="preserve"> lagen.</w:t>
            </w:r>
          </w:p>
        </w:tc>
        <w:tc>
          <w:tcPr>
            <w:tcW w:w="2500" w:type="pct"/>
            <w:shd w:val="clear" w:color="auto" w:fill="auto"/>
            <w:tcMar>
              <w:right w:w="0" w:type="dxa"/>
            </w:tcMar>
          </w:tcPr>
          <w:p w14:paraId="783D26C0" w14:textId="77777777" w:rsidR="00F71CC6" w:rsidRDefault="00AB307F" w:rsidP="00F71CC6">
            <w:pPr>
              <w:pStyle w:val="Brdtextmedindrag"/>
            </w:pPr>
            <w:r w:rsidRPr="00EF6B0D">
              <w:t>3.</w:t>
            </w:r>
            <w:r>
              <w:t> </w:t>
            </w:r>
            <w:r w:rsidRPr="00EF6B0D">
              <w:t xml:space="preserve">enligt de </w:t>
            </w:r>
            <w:r w:rsidRPr="00EF6B0D">
              <w:rPr>
                <w:i/>
              </w:rPr>
              <w:t>EU-bestämmelser</w:t>
            </w:r>
            <w:r w:rsidRPr="00EF6B0D">
              <w:t xml:space="preserve"> som lagen</w:t>
            </w:r>
            <w:r>
              <w:t xml:space="preserve"> </w:t>
            </w:r>
            <w:r w:rsidRPr="00EF6B0D">
              <w:rPr>
                <w:i/>
              </w:rPr>
              <w:t>kompletterar</w:t>
            </w:r>
            <w:r w:rsidRPr="00EF6B0D">
              <w:t>.</w:t>
            </w:r>
          </w:p>
        </w:tc>
      </w:tr>
      <w:tr w:rsidR="00F71CC6" w14:paraId="7A4A98FF" w14:textId="77777777" w:rsidTr="00F71CC6">
        <w:tc>
          <w:tcPr>
            <w:tcW w:w="2500" w:type="pct"/>
            <w:shd w:val="clear" w:color="auto" w:fill="auto"/>
            <w:tcMar>
              <w:left w:w="0" w:type="dxa"/>
            </w:tcMar>
          </w:tcPr>
          <w:p w14:paraId="1100A82C" w14:textId="77777777" w:rsidR="00F71CC6" w:rsidRDefault="00AB307F" w:rsidP="00F71CC6">
            <w:pPr>
              <w:pStyle w:val="Brdtextmedindrag"/>
            </w:pPr>
            <w:r w:rsidRPr="00942878">
              <w:t xml:space="preserve">Detsamma gäller beslut som har meddelats av </w:t>
            </w:r>
            <w:r w:rsidRPr="00942878">
              <w:rPr>
                <w:i/>
              </w:rPr>
              <w:t>en sådan orga</w:t>
            </w:r>
            <w:r>
              <w:rPr>
                <w:i/>
              </w:rPr>
              <w:softHyphen/>
            </w:r>
            <w:r w:rsidRPr="00942878">
              <w:rPr>
                <w:i/>
              </w:rPr>
              <w:t>nisation som avses i 9 § andra stycket eller av en officiell veterinär som förordnats enligt lagen (2009:1254) om officiella veteri</w:t>
            </w:r>
            <w:r>
              <w:rPr>
                <w:i/>
              </w:rPr>
              <w:softHyphen/>
            </w:r>
            <w:r w:rsidRPr="00942878">
              <w:rPr>
                <w:i/>
              </w:rPr>
              <w:t>närer.</w:t>
            </w:r>
          </w:p>
        </w:tc>
        <w:tc>
          <w:tcPr>
            <w:tcW w:w="2500" w:type="pct"/>
            <w:shd w:val="clear" w:color="auto" w:fill="auto"/>
            <w:tcMar>
              <w:right w:w="0" w:type="dxa"/>
            </w:tcMar>
          </w:tcPr>
          <w:p w14:paraId="61404958" w14:textId="77777777" w:rsidR="00F71CC6" w:rsidRDefault="00AB307F" w:rsidP="00F71CC6">
            <w:pPr>
              <w:pStyle w:val="Brdtextmedindrag"/>
            </w:pPr>
            <w:r w:rsidRPr="00942878">
              <w:t xml:space="preserve">Detsamma gäller beslut som har meddelats </w:t>
            </w:r>
            <w:r w:rsidRPr="00942878">
              <w:rPr>
                <w:i/>
              </w:rPr>
              <w:t xml:space="preserve">av en officiell veterinär som </w:t>
            </w:r>
            <w:r>
              <w:rPr>
                <w:i/>
              </w:rPr>
              <w:t xml:space="preserve">har </w:t>
            </w:r>
            <w:r w:rsidRPr="00942878">
              <w:rPr>
                <w:i/>
              </w:rPr>
              <w:t>förordnats enligt lagen (2009:1254) om officiella veteri</w:t>
            </w:r>
            <w:r>
              <w:rPr>
                <w:i/>
              </w:rPr>
              <w:softHyphen/>
            </w:r>
            <w:r w:rsidRPr="00942878">
              <w:rPr>
                <w:i/>
              </w:rPr>
              <w:t>närer,</w:t>
            </w:r>
            <w:r w:rsidRPr="00942878">
              <w:t xml:space="preserve"> </w:t>
            </w:r>
            <w:r w:rsidRPr="00942878">
              <w:rPr>
                <w:i/>
              </w:rPr>
              <w:t>av en sådan organisation som avses i 9 § andra stycket, av ett annat organ med delegerade uppgifter eller av en fysisk person som har delegerats vissa uppgifter</w:t>
            </w:r>
            <w:r w:rsidRPr="00942878">
              <w:t>.</w:t>
            </w:r>
          </w:p>
        </w:tc>
      </w:tr>
      <w:tr w:rsidR="00F71CC6" w14:paraId="71E05A52" w14:textId="77777777" w:rsidTr="00F71CC6">
        <w:tc>
          <w:tcPr>
            <w:tcW w:w="2500" w:type="pct"/>
            <w:shd w:val="clear" w:color="auto" w:fill="auto"/>
            <w:tcMar>
              <w:left w:w="0" w:type="dxa"/>
            </w:tcMar>
          </w:tcPr>
          <w:p w14:paraId="1ADC5B49" w14:textId="77777777" w:rsidR="00F71CC6" w:rsidRPr="00F258D9" w:rsidRDefault="00AB307F" w:rsidP="00F71CC6">
            <w:pPr>
              <w:pStyle w:val="Brdtextmedindrag"/>
              <w:rPr>
                <w:i/>
              </w:rPr>
            </w:pPr>
            <w:r w:rsidRPr="00F258D9">
              <w:rPr>
                <w:i/>
              </w:rPr>
              <w:t>Det allmännas talan hos förvalt</w:t>
            </w:r>
            <w:r>
              <w:rPr>
                <w:i/>
              </w:rPr>
              <w:softHyphen/>
            </w:r>
            <w:r w:rsidRPr="00F258D9">
              <w:rPr>
                <w:i/>
              </w:rPr>
              <w:t>ningsdomstol ska föras av</w:t>
            </w:r>
          </w:p>
          <w:p w14:paraId="12A6C1AF" w14:textId="77777777" w:rsidR="00F71CC6" w:rsidRPr="00F258D9" w:rsidRDefault="00AB307F" w:rsidP="00F71CC6">
            <w:pPr>
              <w:pStyle w:val="Brdtextmedindrag"/>
              <w:rPr>
                <w:i/>
              </w:rPr>
            </w:pPr>
            <w:r w:rsidRPr="00F258D9">
              <w:rPr>
                <w:i/>
              </w:rPr>
              <w:t>1.</w:t>
            </w:r>
            <w:r>
              <w:rPr>
                <w:i/>
              </w:rPr>
              <w:t> </w:t>
            </w:r>
            <w:r w:rsidRPr="00F258D9">
              <w:rPr>
                <w:i/>
              </w:rPr>
              <w:t>den myndighet som utövar offentlig kontroll om det över</w:t>
            </w:r>
            <w:r>
              <w:rPr>
                <w:i/>
              </w:rPr>
              <w:softHyphen/>
            </w:r>
            <w:r w:rsidRPr="00F258D9">
              <w:rPr>
                <w:i/>
              </w:rPr>
              <w:t>klagade beslutet har meddelats av en organisation, eller</w:t>
            </w:r>
          </w:p>
          <w:p w14:paraId="226118F6" w14:textId="77777777" w:rsidR="00F71CC6" w:rsidRDefault="00AB307F" w:rsidP="00F71CC6">
            <w:pPr>
              <w:pStyle w:val="Brdtextmedindrag"/>
            </w:pPr>
            <w:r w:rsidRPr="00F258D9">
              <w:rPr>
                <w:i/>
              </w:rPr>
              <w:t>2.</w:t>
            </w:r>
            <w:r>
              <w:rPr>
                <w:i/>
              </w:rPr>
              <w:t> </w:t>
            </w:r>
            <w:r w:rsidRPr="00F258D9">
              <w:rPr>
                <w:i/>
              </w:rPr>
              <w:t>den myndighet som har för</w:t>
            </w:r>
            <w:r>
              <w:rPr>
                <w:i/>
              </w:rPr>
              <w:softHyphen/>
            </w:r>
            <w:r w:rsidRPr="00F258D9">
              <w:rPr>
                <w:i/>
              </w:rPr>
              <w:t>ordnat den officiella veterinären.</w:t>
            </w:r>
          </w:p>
        </w:tc>
        <w:tc>
          <w:tcPr>
            <w:tcW w:w="2500" w:type="pct"/>
            <w:shd w:val="clear" w:color="auto" w:fill="auto"/>
            <w:tcMar>
              <w:right w:w="0" w:type="dxa"/>
            </w:tcMar>
          </w:tcPr>
          <w:p w14:paraId="02076CAA" w14:textId="77777777" w:rsidR="00F71CC6" w:rsidRDefault="00F71CC6" w:rsidP="00F71CC6">
            <w:pPr>
              <w:pStyle w:val="Brdtextmedindrag"/>
            </w:pPr>
          </w:p>
        </w:tc>
      </w:tr>
    </w:tbl>
    <w:p w14:paraId="46F5EE35" w14:textId="77777777" w:rsidR="00F71CC6" w:rsidRDefault="00AB307F" w:rsidP="00F71CC6">
      <w:pPr>
        <w:pStyle w:val="Brdtextmedindrag"/>
      </w:pPr>
      <w:r w:rsidRPr="00911779">
        <w:t>Prövningstillstånd krävs vid överklagande till kammarrätten</w:t>
      </w:r>
      <w:r w:rsidRPr="00CB3C5E">
        <w:t>.</w:t>
      </w:r>
    </w:p>
    <w:p w14:paraId="63C03FBE"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3AFCC29" w14:textId="77777777" w:rsidTr="00F71CC6">
        <w:tc>
          <w:tcPr>
            <w:tcW w:w="2500" w:type="pct"/>
            <w:shd w:val="clear" w:color="auto" w:fill="auto"/>
            <w:tcMar>
              <w:left w:w="0" w:type="dxa"/>
            </w:tcMar>
          </w:tcPr>
          <w:p w14:paraId="615A49B7" w14:textId="77777777" w:rsidR="00F71CC6" w:rsidRDefault="00F71CC6" w:rsidP="00F71CC6">
            <w:pPr>
              <w:pStyle w:val="Brdtextmedindrag"/>
            </w:pPr>
          </w:p>
        </w:tc>
        <w:tc>
          <w:tcPr>
            <w:tcW w:w="2500" w:type="pct"/>
            <w:shd w:val="clear" w:color="auto" w:fill="auto"/>
            <w:tcMar>
              <w:right w:w="0" w:type="dxa"/>
            </w:tcMar>
          </w:tcPr>
          <w:p w14:paraId="5FCAEEAF" w14:textId="77777777" w:rsidR="00F71CC6" w:rsidRDefault="00AB307F" w:rsidP="00F71CC6">
            <w:pPr>
              <w:pStyle w:val="Brdtext"/>
              <w:rPr>
                <w:i/>
              </w:rPr>
            </w:pPr>
            <w:r>
              <w:rPr>
                <w:i/>
              </w:rPr>
              <w:t xml:space="preserve">24 a </w:t>
            </w:r>
            <w:r w:rsidRPr="00574282">
              <w:rPr>
                <w:i/>
              </w:rPr>
              <w:t>§</w:t>
            </w:r>
          </w:p>
          <w:p w14:paraId="07339D6C" w14:textId="77777777" w:rsidR="00F71CC6" w:rsidRPr="00C62FEC" w:rsidRDefault="00AB307F" w:rsidP="00F71CC6">
            <w:pPr>
              <w:pStyle w:val="Brdtextmedindrag"/>
              <w:rPr>
                <w:i/>
              </w:rPr>
            </w:pPr>
            <w:r w:rsidRPr="00C62FEC">
              <w:rPr>
                <w:i/>
              </w:rPr>
              <w:t xml:space="preserve">Det allmännas talan </w:t>
            </w:r>
            <w:r>
              <w:rPr>
                <w:i/>
              </w:rPr>
              <w:t>i</w:t>
            </w:r>
            <w:r w:rsidRPr="00C62FEC">
              <w:rPr>
                <w:i/>
              </w:rPr>
              <w:t xml:space="preserve"> förvalt</w:t>
            </w:r>
            <w:r>
              <w:rPr>
                <w:i/>
              </w:rPr>
              <w:softHyphen/>
            </w:r>
            <w:r w:rsidRPr="00C62FEC">
              <w:rPr>
                <w:i/>
              </w:rPr>
              <w:t>ningsdomstol ska föras av</w:t>
            </w:r>
          </w:p>
          <w:p w14:paraId="622AF6A6" w14:textId="77777777" w:rsidR="00F71CC6" w:rsidRPr="00C62FEC" w:rsidRDefault="00AB307F" w:rsidP="00F71CC6">
            <w:pPr>
              <w:pStyle w:val="Brdtextmedindrag"/>
              <w:rPr>
                <w:i/>
              </w:rPr>
            </w:pPr>
            <w:r w:rsidRPr="00C62FEC">
              <w:rPr>
                <w:i/>
              </w:rPr>
              <w:t>1.</w:t>
            </w:r>
            <w:r>
              <w:rPr>
                <w:i/>
              </w:rPr>
              <w:t> </w:t>
            </w:r>
            <w:r w:rsidRPr="00C62FEC">
              <w:rPr>
                <w:i/>
              </w:rPr>
              <w:t>den myndighet som utövar offentlig kontroll om det över</w:t>
            </w:r>
            <w:r>
              <w:rPr>
                <w:i/>
              </w:rPr>
              <w:softHyphen/>
            </w:r>
            <w:r w:rsidRPr="00C62FEC">
              <w:rPr>
                <w:i/>
              </w:rPr>
              <w:t xml:space="preserve">klagade beslutet har meddelats av en organisation, </w:t>
            </w:r>
          </w:p>
          <w:p w14:paraId="254523E9" w14:textId="77777777" w:rsidR="00F71CC6" w:rsidRPr="00C62FEC" w:rsidRDefault="00AB307F" w:rsidP="00F71CC6">
            <w:pPr>
              <w:pStyle w:val="Brdtextmedindrag"/>
              <w:rPr>
                <w:i/>
              </w:rPr>
            </w:pPr>
            <w:r w:rsidRPr="00C62FEC">
              <w:rPr>
                <w:i/>
              </w:rPr>
              <w:t>2.</w:t>
            </w:r>
            <w:r>
              <w:rPr>
                <w:i/>
              </w:rPr>
              <w:t> </w:t>
            </w:r>
            <w:r w:rsidRPr="00C62FEC">
              <w:rPr>
                <w:i/>
              </w:rPr>
              <w:t>den myndighet som har för</w:t>
            </w:r>
            <w:r>
              <w:rPr>
                <w:i/>
              </w:rPr>
              <w:softHyphen/>
            </w:r>
            <w:r w:rsidRPr="00C62FEC">
              <w:rPr>
                <w:i/>
              </w:rPr>
              <w:t>ordnat den officiella veterinären, eller</w:t>
            </w:r>
          </w:p>
          <w:p w14:paraId="687F60CF" w14:textId="77777777" w:rsidR="00F71CC6" w:rsidRPr="00C62FEC" w:rsidRDefault="00AB307F" w:rsidP="00F71CC6">
            <w:pPr>
              <w:pStyle w:val="Brdtextmedindrag"/>
              <w:rPr>
                <w:i/>
              </w:rPr>
            </w:pPr>
            <w:r w:rsidRPr="00C62FEC">
              <w:rPr>
                <w:i/>
              </w:rPr>
              <w:t>3.</w:t>
            </w:r>
            <w:r>
              <w:rPr>
                <w:i/>
              </w:rPr>
              <w:t> </w:t>
            </w:r>
            <w:r w:rsidRPr="00C62FEC">
              <w:rPr>
                <w:i/>
              </w:rPr>
              <w:t>den myndighet som har delegerat uppgiften att utöva offentlig kontroll eller annan offentlig verksamhet till ett organ eller till en fysisk person om det överklagade beslutet har meddelats av ett sådant organ eller en sådan fysisk person.</w:t>
            </w:r>
          </w:p>
          <w:p w14:paraId="79B1C3C1" w14:textId="77777777" w:rsidR="00F71CC6" w:rsidRPr="00574282" w:rsidRDefault="00AB307F" w:rsidP="00F71CC6">
            <w:pPr>
              <w:pStyle w:val="Brdtextmedindrag"/>
              <w:rPr>
                <w:i/>
              </w:rPr>
            </w:pPr>
            <w:r>
              <w:rPr>
                <w:i/>
              </w:rPr>
              <w:t>L</w:t>
            </w:r>
            <w:r w:rsidRPr="00C62FEC">
              <w:rPr>
                <w:i/>
              </w:rPr>
              <w:t>agen (1986:1142) om över</w:t>
            </w:r>
            <w:r>
              <w:rPr>
                <w:i/>
              </w:rPr>
              <w:softHyphen/>
            </w:r>
            <w:r w:rsidRPr="00C62FEC">
              <w:rPr>
                <w:i/>
              </w:rPr>
              <w:t>klagande av beslut av enskilda organ med offentliga förvaltnings</w:t>
            </w:r>
            <w:r>
              <w:rPr>
                <w:i/>
              </w:rPr>
              <w:softHyphen/>
            </w:r>
            <w:r w:rsidRPr="00C62FEC">
              <w:rPr>
                <w:i/>
              </w:rPr>
              <w:t>uppgifter ska gälla även för överklagande av beslut som har meddelats av en fysisk person.</w:t>
            </w:r>
          </w:p>
        </w:tc>
      </w:tr>
    </w:tbl>
    <w:p w14:paraId="7A37FCE9" w14:textId="77777777" w:rsidR="00F71CC6" w:rsidRDefault="00AB307F" w:rsidP="00F71CC6">
      <w:pPr>
        <w:pStyle w:val="Brdtext"/>
        <w:spacing w:before="230"/>
        <w:jc w:val="center"/>
      </w:pPr>
      <w:r>
        <w:t>25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677F092" w14:textId="77777777" w:rsidTr="00F71CC6">
        <w:tc>
          <w:tcPr>
            <w:tcW w:w="2500" w:type="pct"/>
            <w:shd w:val="clear" w:color="auto" w:fill="auto"/>
            <w:tcMar>
              <w:left w:w="0" w:type="dxa"/>
            </w:tcMar>
          </w:tcPr>
          <w:p w14:paraId="50EE6371" w14:textId="77777777" w:rsidR="00F71CC6" w:rsidRDefault="00AB307F" w:rsidP="00F71CC6">
            <w:pPr>
              <w:pStyle w:val="Brdtextmedindrag"/>
            </w:pPr>
            <w:r w:rsidRPr="00183482">
              <w:t xml:space="preserve">Beslut enligt denna lag, enligt de föreskrifter som har meddelats med stöd av lagen eller enligt de </w:t>
            </w:r>
            <w:r w:rsidRPr="00183482">
              <w:rPr>
                <w:i/>
              </w:rPr>
              <w:t>EG-bestämmelser</w:t>
            </w:r>
            <w:r w:rsidRPr="00183482">
              <w:t xml:space="preserve"> som </w:t>
            </w:r>
            <w:r w:rsidRPr="00183482">
              <w:rPr>
                <w:i/>
              </w:rPr>
              <w:t>kompletteras av</w:t>
            </w:r>
            <w:r w:rsidRPr="00183482">
              <w:t xml:space="preserve"> lagen </w:t>
            </w:r>
            <w:r w:rsidRPr="00183482">
              <w:rPr>
                <w:i/>
              </w:rPr>
              <w:t>skall</w:t>
            </w:r>
            <w:r w:rsidRPr="00183482">
              <w:t xml:space="preserve"> gälla omedelbart, om inte något annat beslutas.</w:t>
            </w:r>
          </w:p>
        </w:tc>
        <w:tc>
          <w:tcPr>
            <w:tcW w:w="2500" w:type="pct"/>
            <w:shd w:val="clear" w:color="auto" w:fill="auto"/>
            <w:tcMar>
              <w:right w:w="0" w:type="dxa"/>
            </w:tcMar>
          </w:tcPr>
          <w:p w14:paraId="6469B5FF" w14:textId="77777777" w:rsidR="00F71CC6" w:rsidRDefault="00AB307F" w:rsidP="00F71CC6">
            <w:pPr>
              <w:pStyle w:val="Brdtextmedindrag"/>
            </w:pPr>
            <w:r w:rsidRPr="00183482">
              <w:t xml:space="preserve">Beslut enligt denna lag, enligt de föreskrifter som har meddelats med stöd av lagen eller enligt de </w:t>
            </w:r>
            <w:r w:rsidRPr="00183482">
              <w:rPr>
                <w:i/>
              </w:rPr>
              <w:t>EU-bestämmelser</w:t>
            </w:r>
            <w:r w:rsidRPr="00183482">
              <w:t xml:space="preserve"> som lagen</w:t>
            </w:r>
            <w:r>
              <w:t xml:space="preserve"> </w:t>
            </w:r>
            <w:r w:rsidRPr="00183482">
              <w:rPr>
                <w:i/>
              </w:rPr>
              <w:t>komplet</w:t>
            </w:r>
            <w:r>
              <w:rPr>
                <w:i/>
              </w:rPr>
              <w:softHyphen/>
            </w:r>
            <w:r w:rsidRPr="00183482">
              <w:rPr>
                <w:i/>
              </w:rPr>
              <w:t>terar</w:t>
            </w:r>
            <w:r>
              <w:t xml:space="preserve"> </w:t>
            </w:r>
            <w:r w:rsidRPr="00183482">
              <w:rPr>
                <w:i/>
              </w:rPr>
              <w:t>ska</w:t>
            </w:r>
            <w:r w:rsidRPr="00183482">
              <w:t xml:space="preserve"> gälla omedelbart om inte något annat beslutas.</w:t>
            </w:r>
          </w:p>
        </w:tc>
      </w:tr>
    </w:tbl>
    <w:p w14:paraId="0254F153" w14:textId="77777777" w:rsidR="00F71CC6" w:rsidRPr="00811E52" w:rsidRDefault="00AB307F" w:rsidP="00F71CC6">
      <w:pPr>
        <w:pStyle w:val="Slutstreck"/>
      </w:pPr>
      <w:r w:rsidRPr="00811E52">
        <w:t>                      </w:t>
      </w:r>
    </w:p>
    <w:p w14:paraId="0A6FA723" w14:textId="20B1F0E6" w:rsidR="00F71CC6" w:rsidRDefault="00AB307F" w:rsidP="00F71CC6">
      <w:pPr>
        <w:pStyle w:val="Brdtextmedindrag"/>
      </w:pPr>
      <w:r>
        <w:t>Denna lag träder i kraft den 1 mars 2021.</w:t>
      </w:r>
    </w:p>
    <w:p w14:paraId="786BA26F" w14:textId="77777777" w:rsidR="00F71CC6" w:rsidRDefault="00F71CC6" w:rsidP="00F71CC6">
      <w:pPr>
        <w:pStyle w:val="Brdtextmedindrag"/>
        <w:sectPr w:rsidR="00F71CC6" w:rsidSect="00F71CC6">
          <w:headerReference w:type="even" r:id="rId169"/>
          <w:headerReference w:type="default" r:id="rId170"/>
          <w:footerReference w:type="even" r:id="rId171"/>
          <w:footerReference w:type="default" r:id="rId172"/>
          <w:footerReference w:type="first" r:id="rId173"/>
          <w:footnotePr>
            <w:numRestart w:val="eachSect"/>
          </w:footnotePr>
          <w:pgSz w:w="9356" w:h="13721" w:code="9"/>
          <w:pgMar w:top="794" w:right="2438" w:bottom="1191" w:left="1021" w:header="0" w:footer="709" w:gutter="0"/>
          <w:cols w:space="708"/>
          <w:docGrid w:linePitch="360"/>
        </w:sectPr>
      </w:pPr>
    </w:p>
    <w:p w14:paraId="5443696B" w14:textId="77777777" w:rsidR="00F71CC6" w:rsidRDefault="00AB307F" w:rsidP="00F71CC6">
      <w:pPr>
        <w:pStyle w:val="Rubrik2utannumrering"/>
      </w:pPr>
      <w:bookmarkStart w:id="768" w:name="_Toc44537150"/>
      <w:r>
        <w:t>Förslag till lag om ändring i lagen (2006:807) om kontroll av husdjur, m.m.</w:t>
      </w:r>
      <w:bookmarkEnd w:id="768"/>
    </w:p>
    <w:p w14:paraId="393019B2" w14:textId="77777777" w:rsidR="00F71CC6" w:rsidRDefault="00AB307F" w:rsidP="00F71CC6">
      <w:pPr>
        <w:pStyle w:val="Brdtext"/>
      </w:pPr>
      <w:r>
        <w:t xml:space="preserve">Härigenom föreskrivs i fråga om lagen (2006:807) om kontroll av husdjur, m.m. </w:t>
      </w:r>
    </w:p>
    <w:p w14:paraId="055683C1" w14:textId="77777777" w:rsidR="00F71CC6" w:rsidRDefault="00AB307F" w:rsidP="00F71CC6">
      <w:pPr>
        <w:pStyle w:val="Brdtextmedindrag"/>
      </w:pPr>
      <w:r w:rsidRPr="00EA7DCF">
        <w:rPr>
          <w:i/>
        </w:rPr>
        <w:t>dels</w:t>
      </w:r>
      <w:r>
        <w:t xml:space="preserve"> att rubriken närmast före 9 § ska utgå,</w:t>
      </w:r>
    </w:p>
    <w:p w14:paraId="63093E88" w14:textId="77777777" w:rsidR="00F71CC6" w:rsidRDefault="00AB307F" w:rsidP="00F71CC6">
      <w:pPr>
        <w:pStyle w:val="Brdtextmedindrag"/>
      </w:pPr>
      <w:r w:rsidRPr="00EA7DCF">
        <w:rPr>
          <w:i/>
        </w:rPr>
        <w:t>dels</w:t>
      </w:r>
      <w:r>
        <w:t xml:space="preserve"> att 2, 8, 9, 10–16, 18 och 20 §§ och rubrikerna närmast före 2, 8, 11 och 12 §§ ska ha följande lydelse,</w:t>
      </w:r>
    </w:p>
    <w:p w14:paraId="74B0C2D1" w14:textId="77777777" w:rsidR="00F71CC6" w:rsidRDefault="00AB307F" w:rsidP="00F71CC6">
      <w:pPr>
        <w:pStyle w:val="Brdtextmedindrag"/>
      </w:pPr>
      <w:r w:rsidRPr="00EA7DCF">
        <w:rPr>
          <w:i/>
        </w:rPr>
        <w:t>dels</w:t>
      </w:r>
      <w:r>
        <w:t xml:space="preserve"> att det ska införas sju nya paragrafer, 2 a, 2 b, 9 a–9 d och 20 a §§, och närmast före 2 a, 2 b och 9 a–</w:t>
      </w:r>
      <w:r w:rsidDel="008E71A8">
        <w:t xml:space="preserve">9 </w:t>
      </w:r>
      <w:r>
        <w:t>d §§ nya rubriker av följande lydelse.</w:t>
      </w:r>
    </w:p>
    <w:p w14:paraId="3C2EBCD8"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2B3A80C6" w14:textId="77777777" w:rsidTr="00F71CC6">
        <w:tc>
          <w:tcPr>
            <w:tcW w:w="2500" w:type="pct"/>
            <w:shd w:val="clear" w:color="auto" w:fill="auto"/>
            <w:tcMar>
              <w:left w:w="0" w:type="dxa"/>
            </w:tcMar>
          </w:tcPr>
          <w:p w14:paraId="680F7A1E"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34CCADF6" w14:textId="77777777" w:rsidR="00F71CC6" w:rsidRPr="000E6F0B" w:rsidRDefault="00AB307F" w:rsidP="00F71CC6">
            <w:pPr>
              <w:pStyle w:val="Brdtext"/>
              <w:rPr>
                <w:i/>
              </w:rPr>
            </w:pPr>
            <w:r w:rsidRPr="000E6F0B">
              <w:rPr>
                <w:i/>
              </w:rPr>
              <w:t>Föreslagen lydelse</w:t>
            </w:r>
          </w:p>
        </w:tc>
      </w:tr>
    </w:tbl>
    <w:p w14:paraId="7E6AED90" w14:textId="77777777" w:rsidR="00F71CC6" w:rsidRPr="00D477A5"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EDEEED3" w14:textId="77777777" w:rsidTr="00F71CC6">
        <w:tc>
          <w:tcPr>
            <w:tcW w:w="2500" w:type="pct"/>
            <w:shd w:val="clear" w:color="auto" w:fill="auto"/>
            <w:tcMar>
              <w:left w:w="0" w:type="dxa"/>
            </w:tcMar>
          </w:tcPr>
          <w:p w14:paraId="6728B202" w14:textId="77777777" w:rsidR="00F71CC6" w:rsidRDefault="00AB307F" w:rsidP="00F71CC6">
            <w:pPr>
              <w:pStyle w:val="Rubrik4utannumrering"/>
            </w:pPr>
            <w:r w:rsidRPr="007B36BC">
              <w:rPr>
                <w:i/>
                <w:iCs/>
              </w:rPr>
              <w:t>EG-bestämmelser</w:t>
            </w:r>
            <w:r w:rsidRPr="009C5C36">
              <w:t xml:space="preserve"> som </w:t>
            </w:r>
            <w:r w:rsidRPr="007B36BC">
              <w:rPr>
                <w:i/>
                <w:iCs/>
              </w:rPr>
              <w:t>kompletteras av</w:t>
            </w:r>
            <w:r w:rsidRPr="009C5C36">
              <w:t xml:space="preserve"> lagen</w:t>
            </w:r>
          </w:p>
        </w:tc>
        <w:tc>
          <w:tcPr>
            <w:tcW w:w="2500" w:type="pct"/>
            <w:shd w:val="clear" w:color="auto" w:fill="auto"/>
            <w:tcMar>
              <w:right w:w="0" w:type="dxa"/>
            </w:tcMar>
          </w:tcPr>
          <w:p w14:paraId="1F41EAF1" w14:textId="77777777" w:rsidR="00F71CC6" w:rsidRDefault="00AB307F" w:rsidP="00F71CC6">
            <w:pPr>
              <w:pStyle w:val="Rubrik4utannumrering"/>
            </w:pPr>
            <w:r w:rsidRPr="007B36BC">
              <w:rPr>
                <w:i/>
                <w:iCs/>
              </w:rPr>
              <w:t>EU-bestämmelser</w:t>
            </w:r>
            <w:r w:rsidRPr="009C5C36">
              <w:t xml:space="preserve"> som lagen</w:t>
            </w:r>
            <w:r>
              <w:t xml:space="preserve"> </w:t>
            </w:r>
            <w:r w:rsidRPr="007B36BC">
              <w:rPr>
                <w:i/>
                <w:iCs/>
              </w:rPr>
              <w:t>kompletterar</w:t>
            </w:r>
          </w:p>
        </w:tc>
      </w:tr>
    </w:tbl>
    <w:p w14:paraId="097CF53D" w14:textId="77777777" w:rsidR="00F71CC6" w:rsidRPr="00C57856" w:rsidRDefault="00F71CC6" w:rsidP="00F71CC6">
      <w:pPr>
        <w:pStyle w:val="Brdtextmedindrag"/>
      </w:pPr>
    </w:p>
    <w:p w14:paraId="19D8DDCF" w14:textId="77777777" w:rsidR="00F71CC6" w:rsidRDefault="00AB307F" w:rsidP="00F71CC6">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B50BB58" w14:textId="77777777" w:rsidTr="00F71CC6">
        <w:tc>
          <w:tcPr>
            <w:tcW w:w="2500" w:type="pct"/>
            <w:shd w:val="clear" w:color="auto" w:fill="auto"/>
            <w:tcMar>
              <w:left w:w="0" w:type="dxa"/>
            </w:tcMar>
          </w:tcPr>
          <w:p w14:paraId="2FC20DF7" w14:textId="77777777" w:rsidR="00F71CC6" w:rsidRDefault="00AB307F" w:rsidP="00F71CC6">
            <w:pPr>
              <w:pStyle w:val="Brdtextmedindrag"/>
            </w:pPr>
            <w:r>
              <w:t xml:space="preserve">Lagen kompletterar sådana bestämmelser i </w:t>
            </w:r>
            <w:r w:rsidRPr="00325693">
              <w:rPr>
                <w:i/>
              </w:rPr>
              <w:t>EG-förordningar (EG-bestämmelser)</w:t>
            </w:r>
            <w:r>
              <w:t xml:space="preserve"> som har sam</w:t>
            </w:r>
            <w:r>
              <w:softHyphen/>
              <w:t xml:space="preserve">ma syfte som lagen. Regeringen </w:t>
            </w:r>
            <w:r w:rsidRPr="00325693">
              <w:rPr>
                <w:i/>
              </w:rPr>
              <w:t>skall</w:t>
            </w:r>
            <w:r>
              <w:t xml:space="preserve"> i Svensk författningssamling </w:t>
            </w:r>
            <w:r w:rsidRPr="00325693">
              <w:rPr>
                <w:i/>
              </w:rPr>
              <w:t>ge till känna</w:t>
            </w:r>
            <w:r>
              <w:t xml:space="preserve"> vilka grundförord</w:t>
            </w:r>
            <w:r>
              <w:softHyphen/>
              <w:t>ningar som avses.</w:t>
            </w:r>
          </w:p>
          <w:p w14:paraId="429E864F" w14:textId="77777777" w:rsidR="00F71CC6" w:rsidRDefault="00AB307F" w:rsidP="00F71CC6">
            <w:pPr>
              <w:pStyle w:val="Brdtextmedindrag"/>
            </w:pPr>
            <w:r>
              <w:t xml:space="preserve">I fråga om </w:t>
            </w:r>
            <w:r w:rsidRPr="00325693">
              <w:rPr>
                <w:i/>
              </w:rPr>
              <w:t>EG-bestämmelser</w:t>
            </w:r>
            <w:r>
              <w:t xml:space="preserve"> som faller inom flera lagars tillämp</w:t>
            </w:r>
            <w:r>
              <w:softHyphen/>
              <w:t xml:space="preserve">ningsområde </w:t>
            </w:r>
            <w:r w:rsidRPr="00275E4E">
              <w:rPr>
                <w:i/>
              </w:rPr>
              <w:t>tillkännager</w:t>
            </w:r>
            <w:r>
              <w:t xml:space="preserve"> rege</w:t>
            </w:r>
            <w:r>
              <w:softHyphen/>
              <w:t xml:space="preserve">ringen på samma sätt som i första stycket vilka bestämmelser som </w:t>
            </w:r>
            <w:r w:rsidRPr="00325693">
              <w:rPr>
                <w:i/>
              </w:rPr>
              <w:t>kompletteras av</w:t>
            </w:r>
            <w:r>
              <w:t xml:space="preserve"> denna lag.</w:t>
            </w:r>
          </w:p>
          <w:p w14:paraId="56936CC6" w14:textId="77777777" w:rsidR="00F71CC6" w:rsidRDefault="00AB307F" w:rsidP="00F71CC6">
            <w:pPr>
              <w:pStyle w:val="Brdtextmedindrag"/>
            </w:pPr>
            <w:r>
              <w:t xml:space="preserve">Regeringen eller den myndighet som regeringen bestämmer får meddela föreskrifter eller i det enskilda fallet fatta beslut som behövs </w:t>
            </w:r>
            <w:r w:rsidRPr="00C27E7B">
              <w:rPr>
                <w:i/>
              </w:rPr>
              <w:t>som komplettering av</w:t>
            </w:r>
            <w:r>
              <w:t xml:space="preserve"> </w:t>
            </w:r>
            <w:r w:rsidRPr="005C0091">
              <w:rPr>
                <w:i/>
              </w:rPr>
              <w:t>EG-bestämmelserna</w:t>
            </w:r>
            <w:r>
              <w:t>.</w:t>
            </w:r>
          </w:p>
        </w:tc>
        <w:tc>
          <w:tcPr>
            <w:tcW w:w="2500" w:type="pct"/>
            <w:shd w:val="clear" w:color="auto" w:fill="auto"/>
            <w:tcMar>
              <w:right w:w="0" w:type="dxa"/>
            </w:tcMar>
          </w:tcPr>
          <w:p w14:paraId="70C0CD3B" w14:textId="77777777" w:rsidR="00F71CC6" w:rsidRDefault="00AB307F" w:rsidP="00F71CC6">
            <w:pPr>
              <w:pStyle w:val="Brdtextmedindrag"/>
            </w:pPr>
            <w:r>
              <w:t xml:space="preserve">Lagen kompletterar sådana bestämmelser i </w:t>
            </w:r>
            <w:r w:rsidRPr="005C0091">
              <w:rPr>
                <w:i/>
              </w:rPr>
              <w:t>E</w:t>
            </w:r>
            <w:r>
              <w:rPr>
                <w:i/>
              </w:rPr>
              <w:t>U</w:t>
            </w:r>
            <w:r w:rsidRPr="005C0091">
              <w:rPr>
                <w:i/>
              </w:rPr>
              <w:t>-förordningar</w:t>
            </w:r>
            <w:r>
              <w:rPr>
                <w:i/>
              </w:rPr>
              <w:t xml:space="preserve"> </w:t>
            </w:r>
            <w:r>
              <w:t>(</w:t>
            </w:r>
            <w:r w:rsidRPr="005C0091">
              <w:rPr>
                <w:i/>
              </w:rPr>
              <w:t>E</w:t>
            </w:r>
            <w:r>
              <w:rPr>
                <w:i/>
              </w:rPr>
              <w:t>U</w:t>
            </w:r>
            <w:r w:rsidRPr="005C0091">
              <w:rPr>
                <w:i/>
              </w:rPr>
              <w:t>-bestämmelser</w:t>
            </w:r>
            <w:r>
              <w:t>) som har sam</w:t>
            </w:r>
            <w:r>
              <w:softHyphen/>
              <w:t xml:space="preserve">ma syfte som lagen. Regeringen </w:t>
            </w:r>
            <w:r w:rsidRPr="008517AA">
              <w:rPr>
                <w:i/>
              </w:rPr>
              <w:t>ska</w:t>
            </w:r>
            <w:r>
              <w:t xml:space="preserve"> i Svensk författningssamling </w:t>
            </w:r>
            <w:r w:rsidRPr="00C27E7B">
              <w:rPr>
                <w:i/>
              </w:rPr>
              <w:t>tillkännage</w:t>
            </w:r>
            <w:r>
              <w:t xml:space="preserve"> vilka grundförord</w:t>
            </w:r>
            <w:r>
              <w:softHyphen/>
              <w:t>ningar som avses.</w:t>
            </w:r>
          </w:p>
          <w:p w14:paraId="2F8E4074" w14:textId="77777777" w:rsidR="00F71CC6" w:rsidRDefault="00AB307F" w:rsidP="00F71CC6">
            <w:pPr>
              <w:pStyle w:val="Brdtextmedindrag"/>
            </w:pPr>
            <w:r>
              <w:t xml:space="preserve">I fråga om </w:t>
            </w:r>
            <w:r w:rsidRPr="005C0091">
              <w:rPr>
                <w:i/>
              </w:rPr>
              <w:t>E</w:t>
            </w:r>
            <w:r>
              <w:rPr>
                <w:i/>
              </w:rPr>
              <w:t>U</w:t>
            </w:r>
            <w:r w:rsidRPr="005C0091">
              <w:rPr>
                <w:i/>
              </w:rPr>
              <w:t>-bestämmelser</w:t>
            </w:r>
            <w:r>
              <w:t xml:space="preserve"> som faller inom flera lagars tillämp</w:t>
            </w:r>
            <w:r>
              <w:softHyphen/>
              <w:t xml:space="preserve">ningsområde </w:t>
            </w:r>
            <w:r w:rsidRPr="00275E4E">
              <w:rPr>
                <w:i/>
                <w:iCs/>
              </w:rPr>
              <w:t>ska</w:t>
            </w:r>
            <w:r>
              <w:t xml:space="preserve"> regeringen på samma sätt som i första stycket </w:t>
            </w:r>
            <w:r w:rsidRPr="00275E4E">
              <w:rPr>
                <w:i/>
                <w:iCs/>
              </w:rPr>
              <w:t>tillkännage</w:t>
            </w:r>
            <w:r>
              <w:t xml:space="preserve"> vilka bestämmelser som denna lag </w:t>
            </w:r>
            <w:r w:rsidRPr="00325693">
              <w:rPr>
                <w:i/>
              </w:rPr>
              <w:t>kompletterar</w:t>
            </w:r>
            <w:r>
              <w:t>.</w:t>
            </w:r>
          </w:p>
          <w:p w14:paraId="7F4B6AE4" w14:textId="77777777" w:rsidR="00F71CC6" w:rsidRDefault="00AB307F" w:rsidP="00F71CC6">
            <w:pPr>
              <w:pStyle w:val="Brdtextmedindrag"/>
            </w:pPr>
            <w:r>
              <w:t xml:space="preserve">Regeringen eller den myndighet som regeringen bestämmer får meddela föreskrifter eller i det enskilda fallet fatta </w:t>
            </w:r>
            <w:r w:rsidRPr="00DB73CA">
              <w:rPr>
                <w:i/>
                <w:iCs/>
              </w:rPr>
              <w:t>de</w:t>
            </w:r>
            <w:r>
              <w:t xml:space="preserve"> </w:t>
            </w:r>
            <w:r w:rsidRPr="00325693">
              <w:t xml:space="preserve">beslut som behövs </w:t>
            </w:r>
            <w:r w:rsidRPr="00325693">
              <w:rPr>
                <w:i/>
              </w:rPr>
              <w:t>för att komplettera EU-bestämmelserna</w:t>
            </w:r>
            <w:r>
              <w:t>.</w:t>
            </w:r>
          </w:p>
        </w:tc>
      </w:tr>
    </w:tbl>
    <w:p w14:paraId="332FE507"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0691A1D" w14:textId="77777777" w:rsidTr="00F71CC6">
        <w:tc>
          <w:tcPr>
            <w:tcW w:w="2500" w:type="pct"/>
            <w:shd w:val="clear" w:color="auto" w:fill="auto"/>
            <w:tcMar>
              <w:left w:w="0" w:type="dxa"/>
            </w:tcMar>
          </w:tcPr>
          <w:p w14:paraId="4F721103" w14:textId="77777777" w:rsidR="00F71CC6" w:rsidRDefault="00F71CC6" w:rsidP="00F71CC6">
            <w:pPr>
              <w:pStyle w:val="Brdtextmedindrag"/>
            </w:pPr>
          </w:p>
        </w:tc>
        <w:tc>
          <w:tcPr>
            <w:tcW w:w="2500" w:type="pct"/>
            <w:shd w:val="clear" w:color="auto" w:fill="auto"/>
            <w:tcMar>
              <w:right w:w="0" w:type="dxa"/>
            </w:tcMar>
          </w:tcPr>
          <w:p w14:paraId="66038744" w14:textId="77777777" w:rsidR="00F71CC6" w:rsidRPr="00D939CC" w:rsidRDefault="00AB307F" w:rsidP="00F71CC6">
            <w:pPr>
              <w:pStyle w:val="Rubrik4utannumrering"/>
              <w:rPr>
                <w:i/>
                <w:iCs/>
              </w:rPr>
            </w:pPr>
            <w:r w:rsidRPr="00D939CC">
              <w:rPr>
                <w:i/>
                <w:iCs/>
              </w:rPr>
              <w:t>Ord och uttryck</w:t>
            </w:r>
          </w:p>
        </w:tc>
      </w:tr>
    </w:tbl>
    <w:p w14:paraId="4B1B9F47"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10E64D4" w14:textId="77777777" w:rsidTr="00F71CC6">
        <w:tc>
          <w:tcPr>
            <w:tcW w:w="2500" w:type="pct"/>
            <w:shd w:val="clear" w:color="auto" w:fill="auto"/>
            <w:tcMar>
              <w:left w:w="0" w:type="dxa"/>
            </w:tcMar>
          </w:tcPr>
          <w:p w14:paraId="7DBA5156" w14:textId="77777777" w:rsidR="00F71CC6" w:rsidRDefault="00F71CC6" w:rsidP="00F71CC6">
            <w:pPr>
              <w:pStyle w:val="Brdtextmedindrag"/>
            </w:pPr>
          </w:p>
        </w:tc>
        <w:tc>
          <w:tcPr>
            <w:tcW w:w="2500" w:type="pct"/>
            <w:shd w:val="clear" w:color="auto" w:fill="auto"/>
            <w:tcMar>
              <w:right w:w="0" w:type="dxa"/>
            </w:tcMar>
          </w:tcPr>
          <w:p w14:paraId="6FCF5BAE" w14:textId="77777777" w:rsidR="00F71CC6" w:rsidRDefault="00AB307F" w:rsidP="00F71CC6">
            <w:pPr>
              <w:pStyle w:val="Brdtext"/>
              <w:rPr>
                <w:i/>
              </w:rPr>
            </w:pPr>
            <w:r>
              <w:rPr>
                <w:i/>
              </w:rPr>
              <w:t xml:space="preserve">2 a </w:t>
            </w:r>
            <w:r w:rsidRPr="00574282">
              <w:rPr>
                <w:i/>
              </w:rPr>
              <w:t>§</w:t>
            </w:r>
          </w:p>
          <w:p w14:paraId="00FD23C4" w14:textId="77777777" w:rsidR="00F71CC6" w:rsidRPr="006D3038" w:rsidRDefault="00AB307F" w:rsidP="00F71CC6">
            <w:pPr>
              <w:pStyle w:val="Brdtextmedindrag"/>
              <w:rPr>
                <w:i/>
              </w:rPr>
            </w:pPr>
            <w:r w:rsidRPr="006D3038">
              <w:rPr>
                <w:i/>
              </w:rPr>
              <w:t>I denna lag betyder</w:t>
            </w:r>
          </w:p>
          <w:p w14:paraId="0A51CBEE" w14:textId="77777777" w:rsidR="00F71CC6" w:rsidRPr="006D3038" w:rsidRDefault="00AB307F" w:rsidP="00F71CC6">
            <w:pPr>
              <w:pStyle w:val="Brdtextmedindrag"/>
              <w:rPr>
                <w:i/>
              </w:rPr>
            </w:pPr>
            <w:r w:rsidRPr="006D3038">
              <w:rPr>
                <w:i/>
              </w:rPr>
              <w:t>1.</w:t>
            </w:r>
            <w:r>
              <w:rPr>
                <w:i/>
              </w:rPr>
              <w:t> </w:t>
            </w:r>
            <w:r w:rsidRPr="006D3038">
              <w:rPr>
                <w:i/>
              </w:rPr>
              <w:t>uttrycket offentlig kontroll</w:t>
            </w:r>
          </w:p>
          <w:p w14:paraId="7F092600" w14:textId="77777777" w:rsidR="00F71CC6" w:rsidRPr="006D3038" w:rsidRDefault="00AB307F" w:rsidP="00F71CC6">
            <w:pPr>
              <w:pStyle w:val="Brdtextmedindrag"/>
              <w:rPr>
                <w:i/>
              </w:rPr>
            </w:pPr>
            <w:r w:rsidRPr="006D3038">
              <w:rPr>
                <w:i/>
              </w:rPr>
              <w:t>a)</w:t>
            </w:r>
            <w:r>
              <w:rPr>
                <w:i/>
              </w:rPr>
              <w:t> </w:t>
            </w:r>
            <w:r w:rsidRPr="006D3038">
              <w:rPr>
                <w:i/>
              </w:rPr>
              <w:t>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Europaparlamentets och rådets förordningar (EG) nr 854/2004 och (EG) nr 882/2004, rådets direktiv 89/608/EEG, 89/662/EEG, 90/425/EEG, 91/496/EEG, 96/23/EG, 96/93/EG och 97/78/EG samt rådets beslut 92/438/EEG</w:t>
            </w:r>
            <w:r>
              <w:rPr>
                <w:i/>
              </w:rPr>
              <w:t xml:space="preserve"> (förordningen om offentlig kon</w:t>
            </w:r>
            <w:r>
              <w:rPr>
                <w:i/>
              </w:rPr>
              <w:softHyphen/>
              <w:t>troll)</w:t>
            </w:r>
            <w:r w:rsidRPr="006D3038">
              <w:rPr>
                <w:i/>
              </w:rPr>
              <w:t xml:space="preserve">, </w:t>
            </w:r>
          </w:p>
          <w:p w14:paraId="1D03D0B7" w14:textId="77777777" w:rsidR="00F71CC6" w:rsidRPr="006D3038" w:rsidRDefault="00AB307F" w:rsidP="00F71CC6">
            <w:pPr>
              <w:pStyle w:val="Brdtextmedindrag"/>
              <w:rPr>
                <w:i/>
              </w:rPr>
            </w:pPr>
            <w:r w:rsidRPr="006D3038">
              <w:rPr>
                <w:i/>
              </w:rPr>
              <w:t>b)</w:t>
            </w:r>
            <w:r>
              <w:rPr>
                <w:i/>
              </w:rPr>
              <w:t> </w:t>
            </w:r>
            <w:r w:rsidRPr="006D3038">
              <w:rPr>
                <w:i/>
              </w:rPr>
              <w:t>offentlig kontroll enligt Europaparlamentets och rådets förordning (EU) 2016/1012 av den 8</w:t>
            </w:r>
            <w:r>
              <w:rPr>
                <w:i/>
              </w:rPr>
              <w:t> </w:t>
            </w:r>
            <w:r w:rsidRPr="006D3038">
              <w:rPr>
                <w:i/>
              </w:rPr>
              <w:t>juni 2016 om avelstekniska och genealogiska villkor för avel, handel med och införsel till unionen av renrasiga avelsdjur, hybridavelssvin och avelsmaterial från dem och om ändring av förordning (EU) nr 652/2014, rådets direktiv 89/608/EEG och 90/425/EEG och om upp</w:t>
            </w:r>
            <w:r w:rsidRPr="006D3038">
              <w:rPr>
                <w:i/>
              </w:rPr>
              <w:softHyphen/>
              <w:t>hävande av vissa akter med avseende på djuravel (förord</w:t>
            </w:r>
            <w:r w:rsidRPr="006D3038">
              <w:rPr>
                <w:i/>
              </w:rPr>
              <w:softHyphen/>
              <w:t>ningen om djuravel</w:t>
            </w:r>
            <w:r>
              <w:rPr>
                <w:i/>
              </w:rPr>
              <w:t>)</w:t>
            </w:r>
            <w:r w:rsidRPr="006D3038">
              <w:rPr>
                <w:i/>
              </w:rPr>
              <w:t>,</w:t>
            </w:r>
            <w:r>
              <w:rPr>
                <w:i/>
              </w:rPr>
              <w:t xml:space="preserve"> och</w:t>
            </w:r>
          </w:p>
          <w:p w14:paraId="366ABE58" w14:textId="77777777" w:rsidR="00F71CC6" w:rsidRPr="006D3038" w:rsidRDefault="00AB307F" w:rsidP="00F71CC6">
            <w:pPr>
              <w:pStyle w:val="Brdtextmedindrag"/>
              <w:rPr>
                <w:i/>
              </w:rPr>
            </w:pPr>
            <w:r>
              <w:rPr>
                <w:i/>
              </w:rPr>
              <w:t>c) </w:t>
            </w:r>
            <w:r w:rsidRPr="00DC1306">
              <w:rPr>
                <w:i/>
              </w:rPr>
              <w:t>kontroll i övrigt av att denna lag och föreskrifter som har meddelats med stöd av lagen följs</w:t>
            </w:r>
            <w:r>
              <w:rPr>
                <w:i/>
              </w:rPr>
              <w:t>,</w:t>
            </w:r>
          </w:p>
          <w:p w14:paraId="381502D9" w14:textId="77777777" w:rsidR="00F71CC6" w:rsidRPr="006D3038" w:rsidRDefault="00AB307F" w:rsidP="00F71CC6">
            <w:pPr>
              <w:pStyle w:val="Brdtextmedindrag"/>
              <w:rPr>
                <w:i/>
              </w:rPr>
            </w:pPr>
            <w:r w:rsidRPr="006D3038">
              <w:rPr>
                <w:i/>
              </w:rPr>
              <w:t>2.</w:t>
            </w:r>
            <w:r>
              <w:rPr>
                <w:i/>
              </w:rPr>
              <w:t> </w:t>
            </w:r>
            <w:r w:rsidRPr="006D3038">
              <w:rPr>
                <w:i/>
              </w:rPr>
              <w:t>uttrycket annan offentlig verk</w:t>
            </w:r>
            <w:r>
              <w:rPr>
                <w:i/>
              </w:rPr>
              <w:softHyphen/>
            </w:r>
            <w:r w:rsidRPr="006D3038">
              <w:rPr>
                <w:i/>
              </w:rPr>
              <w:t>samhet</w:t>
            </w:r>
          </w:p>
          <w:p w14:paraId="191B003F" w14:textId="77777777" w:rsidR="00F71CC6" w:rsidRPr="006D3038" w:rsidRDefault="00AB307F" w:rsidP="00F71CC6">
            <w:pPr>
              <w:pStyle w:val="Brdtextmedindrag"/>
              <w:rPr>
                <w:i/>
              </w:rPr>
            </w:pPr>
            <w:r w:rsidRPr="006D3038">
              <w:rPr>
                <w:i/>
              </w:rPr>
              <w:t>a)</w:t>
            </w:r>
            <w:r>
              <w:rPr>
                <w:i/>
              </w:rPr>
              <w:t> </w:t>
            </w:r>
            <w:r w:rsidRPr="006D3038">
              <w:rPr>
                <w:i/>
              </w:rPr>
              <w:t xml:space="preserve">annan offentlig verksamhet enligt förordning (EU) 2017/625, </w:t>
            </w:r>
          </w:p>
          <w:p w14:paraId="3BE53A51" w14:textId="77777777" w:rsidR="00F71CC6" w:rsidRPr="006D3038" w:rsidRDefault="00AB307F" w:rsidP="00F71CC6">
            <w:pPr>
              <w:pStyle w:val="Brdtextmedindrag"/>
              <w:rPr>
                <w:i/>
              </w:rPr>
            </w:pPr>
            <w:r w:rsidRPr="006D3038">
              <w:rPr>
                <w:i/>
              </w:rPr>
              <w:t>b)</w:t>
            </w:r>
            <w:r>
              <w:rPr>
                <w:i/>
              </w:rPr>
              <w:t> </w:t>
            </w:r>
            <w:r w:rsidRPr="006D3038">
              <w:rPr>
                <w:i/>
              </w:rPr>
              <w:t xml:space="preserve">annan offentlig verksamhet enligt förordning (EU) 2016/2012, </w:t>
            </w:r>
            <w:r>
              <w:rPr>
                <w:i/>
              </w:rPr>
              <w:t>och</w:t>
            </w:r>
          </w:p>
          <w:p w14:paraId="63FB0F90" w14:textId="77777777" w:rsidR="00F71CC6" w:rsidRPr="006D3038" w:rsidRDefault="00AB307F" w:rsidP="00F71CC6">
            <w:pPr>
              <w:pStyle w:val="Brdtextmedindrag"/>
              <w:rPr>
                <w:i/>
              </w:rPr>
            </w:pPr>
            <w:r>
              <w:rPr>
                <w:i/>
              </w:rPr>
              <w:t xml:space="preserve">c) </w:t>
            </w:r>
            <w:r w:rsidRPr="000F766A">
              <w:rPr>
                <w:i/>
              </w:rPr>
              <w:t xml:space="preserve">sådan </w:t>
            </w:r>
            <w:r>
              <w:rPr>
                <w:i/>
              </w:rPr>
              <w:t xml:space="preserve">offentlig </w:t>
            </w:r>
            <w:r w:rsidRPr="000F766A">
              <w:rPr>
                <w:i/>
              </w:rPr>
              <w:t>verksamhet som i övrigt utförs med stöd av lagen eller föreskrifter som har meddelats med stöd av lagen,</w:t>
            </w:r>
            <w:r>
              <w:rPr>
                <w:i/>
              </w:rPr>
              <w:t xml:space="preserve"> och</w:t>
            </w:r>
          </w:p>
          <w:p w14:paraId="3190F4DC" w14:textId="77777777" w:rsidR="00F71CC6" w:rsidRPr="00574282" w:rsidRDefault="00AB307F" w:rsidP="00F71CC6">
            <w:pPr>
              <w:pStyle w:val="Brdtextmedindrag"/>
              <w:rPr>
                <w:i/>
              </w:rPr>
            </w:pPr>
            <w:r w:rsidRPr="006D3038">
              <w:rPr>
                <w:i/>
              </w:rPr>
              <w:t>3.</w:t>
            </w:r>
            <w:r>
              <w:rPr>
                <w:i/>
              </w:rPr>
              <w:t> </w:t>
            </w:r>
            <w:r w:rsidRPr="006D3038">
              <w:rPr>
                <w:i/>
              </w:rPr>
              <w:t>uttrycket organ med delege</w:t>
            </w:r>
            <w:r w:rsidRPr="006D3038">
              <w:rPr>
                <w:i/>
              </w:rPr>
              <w:softHyphen/>
              <w:t>rade uppgifter samma sak som i förordning (EU) 2017/625.</w:t>
            </w:r>
          </w:p>
        </w:tc>
      </w:tr>
    </w:tbl>
    <w:p w14:paraId="403EE8BD"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665C680" w14:textId="77777777" w:rsidTr="00F71CC6">
        <w:tc>
          <w:tcPr>
            <w:tcW w:w="2500" w:type="pct"/>
            <w:shd w:val="clear" w:color="auto" w:fill="auto"/>
            <w:tcMar>
              <w:left w:w="0" w:type="dxa"/>
            </w:tcMar>
          </w:tcPr>
          <w:p w14:paraId="48737EB0" w14:textId="77777777" w:rsidR="00F71CC6" w:rsidRDefault="00F71CC6" w:rsidP="00F71CC6">
            <w:pPr>
              <w:pStyle w:val="Brdtextmedindrag"/>
            </w:pPr>
          </w:p>
        </w:tc>
        <w:tc>
          <w:tcPr>
            <w:tcW w:w="2500" w:type="pct"/>
            <w:shd w:val="clear" w:color="auto" w:fill="auto"/>
            <w:tcMar>
              <w:right w:w="0" w:type="dxa"/>
            </w:tcMar>
          </w:tcPr>
          <w:p w14:paraId="11D01296" w14:textId="77777777" w:rsidR="00F71CC6" w:rsidRPr="009A3F00" w:rsidRDefault="00AB307F" w:rsidP="00F71CC6">
            <w:pPr>
              <w:pStyle w:val="Rubrik4utannumrering"/>
              <w:rPr>
                <w:i/>
                <w:iCs/>
              </w:rPr>
            </w:pPr>
            <w:r w:rsidRPr="009A3F00">
              <w:rPr>
                <w:i/>
                <w:iCs/>
              </w:rPr>
              <w:t>Tillämpning av förordning (EU) 2017/625</w:t>
            </w:r>
          </w:p>
        </w:tc>
      </w:tr>
    </w:tbl>
    <w:p w14:paraId="397D1DAD"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CB01974" w14:textId="77777777" w:rsidTr="00F71CC6">
        <w:tc>
          <w:tcPr>
            <w:tcW w:w="2500" w:type="pct"/>
            <w:shd w:val="clear" w:color="auto" w:fill="auto"/>
            <w:tcMar>
              <w:left w:w="0" w:type="dxa"/>
            </w:tcMar>
          </w:tcPr>
          <w:p w14:paraId="0FE85562" w14:textId="77777777" w:rsidR="00F71CC6" w:rsidRDefault="00F71CC6" w:rsidP="00F71CC6">
            <w:pPr>
              <w:pStyle w:val="Brdtextmedindrag"/>
            </w:pPr>
          </w:p>
        </w:tc>
        <w:tc>
          <w:tcPr>
            <w:tcW w:w="2500" w:type="pct"/>
            <w:shd w:val="clear" w:color="auto" w:fill="auto"/>
            <w:tcMar>
              <w:right w:w="0" w:type="dxa"/>
            </w:tcMar>
          </w:tcPr>
          <w:p w14:paraId="5F205AC7" w14:textId="77777777" w:rsidR="00F71CC6" w:rsidRDefault="00AB307F" w:rsidP="00F71CC6">
            <w:pPr>
              <w:pStyle w:val="Brdtext"/>
              <w:rPr>
                <w:i/>
              </w:rPr>
            </w:pPr>
            <w:r>
              <w:rPr>
                <w:i/>
              </w:rPr>
              <w:t xml:space="preserve">2 b </w:t>
            </w:r>
            <w:r w:rsidRPr="00574282">
              <w:rPr>
                <w:i/>
              </w:rPr>
              <w:t>§</w:t>
            </w:r>
          </w:p>
          <w:p w14:paraId="77477DC0" w14:textId="77777777" w:rsidR="00F71CC6" w:rsidRPr="00574282" w:rsidRDefault="00AB307F" w:rsidP="00F71CC6">
            <w:pPr>
              <w:pStyle w:val="Brdtextmedindrag"/>
              <w:rPr>
                <w:i/>
              </w:rPr>
            </w:pPr>
            <w:r>
              <w:rPr>
                <w:i/>
              </w:rPr>
              <w:t>Regeringen får meddela före</w:t>
            </w:r>
            <w:r>
              <w:rPr>
                <w:i/>
              </w:rPr>
              <w:softHyphen/>
              <w:t xml:space="preserve">skrifter om att förordning (EU) 2017/625 ska tillämpas helt eller delvis vid offentlig kontroll och annan offentlig verksamhet som avser bestämmelser om djurhälsa och </w:t>
            </w:r>
            <w:r w:rsidRPr="0059187E">
              <w:rPr>
                <w:i/>
              </w:rPr>
              <w:t>som faller utanför förordning</w:t>
            </w:r>
            <w:r>
              <w:rPr>
                <w:i/>
              </w:rPr>
              <w:softHyphen/>
            </w:r>
            <w:r w:rsidRPr="0059187E">
              <w:rPr>
                <w:i/>
              </w:rPr>
              <w:t>ens tillämpningsområde</w:t>
            </w:r>
            <w:r>
              <w:rPr>
                <w:i/>
              </w:rPr>
              <w:t>.</w:t>
            </w:r>
          </w:p>
        </w:tc>
      </w:tr>
    </w:tbl>
    <w:p w14:paraId="5ACD1D6D"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93D5D00" w14:textId="77777777" w:rsidTr="00F71CC6">
        <w:tc>
          <w:tcPr>
            <w:tcW w:w="2500" w:type="pct"/>
            <w:shd w:val="clear" w:color="auto" w:fill="auto"/>
            <w:tcMar>
              <w:left w:w="0" w:type="dxa"/>
            </w:tcMar>
          </w:tcPr>
          <w:p w14:paraId="09EED7D6" w14:textId="77777777" w:rsidR="00F71CC6" w:rsidRDefault="00AB307F" w:rsidP="00F71CC6">
            <w:pPr>
              <w:pStyle w:val="Rubrik4utannumrering"/>
            </w:pPr>
            <w:r w:rsidRPr="00F7423D">
              <w:rPr>
                <w:i/>
                <w:iCs/>
              </w:rPr>
              <w:t>Kontrollmyndigheternas offentliga</w:t>
            </w:r>
            <w:r w:rsidRPr="00787667">
              <w:t xml:space="preserve"> </w:t>
            </w:r>
            <w:r w:rsidRPr="009410D4">
              <w:t>kontroll</w:t>
            </w:r>
          </w:p>
        </w:tc>
        <w:tc>
          <w:tcPr>
            <w:tcW w:w="2500" w:type="pct"/>
            <w:shd w:val="clear" w:color="auto" w:fill="auto"/>
            <w:tcMar>
              <w:right w:w="0" w:type="dxa"/>
            </w:tcMar>
          </w:tcPr>
          <w:p w14:paraId="2ADADC2C" w14:textId="77777777" w:rsidR="00F71CC6" w:rsidRDefault="00AB307F" w:rsidP="00F71CC6">
            <w:pPr>
              <w:pStyle w:val="Rubrik4utannumrering"/>
            </w:pPr>
            <w:r w:rsidRPr="00F7423D">
              <w:rPr>
                <w:i/>
                <w:iCs/>
              </w:rPr>
              <w:t xml:space="preserve">Offentlig </w:t>
            </w:r>
            <w:r w:rsidRPr="009410D4">
              <w:t>kontroll</w:t>
            </w:r>
            <w:r w:rsidRPr="00787667">
              <w:t xml:space="preserve"> </w:t>
            </w:r>
            <w:r w:rsidRPr="00F7423D">
              <w:rPr>
                <w:i/>
                <w:iCs/>
              </w:rPr>
              <w:t>och annan offentlig verksamhet</w:t>
            </w:r>
          </w:p>
        </w:tc>
      </w:tr>
    </w:tbl>
    <w:p w14:paraId="32259ABF" w14:textId="77777777" w:rsidR="00F71CC6" w:rsidRDefault="00AB307F" w:rsidP="00F71CC6">
      <w:pPr>
        <w:pStyle w:val="Brdtext"/>
        <w:spacing w:before="230"/>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F248BE7" w14:textId="77777777" w:rsidTr="00F71CC6">
        <w:tc>
          <w:tcPr>
            <w:tcW w:w="2500" w:type="pct"/>
            <w:shd w:val="clear" w:color="auto" w:fill="auto"/>
            <w:tcMar>
              <w:left w:w="0" w:type="dxa"/>
            </w:tcMar>
          </w:tcPr>
          <w:p w14:paraId="67AE71BE" w14:textId="77777777" w:rsidR="00F71CC6" w:rsidRDefault="00AB307F" w:rsidP="00F71CC6">
            <w:pPr>
              <w:pStyle w:val="Brdtextmedindrag"/>
            </w:pPr>
            <w:r w:rsidRPr="00787667">
              <w:t xml:space="preserve">Offentlig kontroll </w:t>
            </w:r>
            <w:r w:rsidRPr="00787667">
              <w:rPr>
                <w:i/>
              </w:rPr>
              <w:t>av efterlev</w:t>
            </w:r>
            <w:r>
              <w:rPr>
                <w:i/>
              </w:rPr>
              <w:softHyphen/>
            </w:r>
            <w:r w:rsidRPr="00787667">
              <w:rPr>
                <w:i/>
              </w:rPr>
              <w:t>naden av denna lag, de föreskrifter och beslut som har meddelats med stöd av lagen, de EG-bestämmelser som kompletteras av lagen och de beslut som har med</w:t>
            </w:r>
            <w:r w:rsidRPr="00787667">
              <w:rPr>
                <w:i/>
              </w:rPr>
              <w:softHyphen/>
              <w:t>delats med stöd av EG-bestämmelserna</w:t>
            </w:r>
            <w:r w:rsidRPr="00787667">
              <w:t xml:space="preserve"> utövas av Jordbruksverket och länsstyrel</w:t>
            </w:r>
            <w:r>
              <w:softHyphen/>
            </w:r>
            <w:r w:rsidRPr="00787667">
              <w:t xml:space="preserve">serna </w:t>
            </w:r>
            <w:r w:rsidRPr="00E83F96">
              <w:rPr>
                <w:i/>
                <w:iCs/>
              </w:rPr>
              <w:t>i enlighet med vad regeringen bestämmer</w:t>
            </w:r>
            <w:r w:rsidRPr="00787667">
              <w:t>.</w:t>
            </w:r>
          </w:p>
        </w:tc>
        <w:tc>
          <w:tcPr>
            <w:tcW w:w="2500" w:type="pct"/>
            <w:shd w:val="clear" w:color="auto" w:fill="auto"/>
            <w:tcMar>
              <w:right w:w="0" w:type="dxa"/>
            </w:tcMar>
          </w:tcPr>
          <w:p w14:paraId="2A4E767E" w14:textId="77777777" w:rsidR="00F71CC6" w:rsidRDefault="00AB307F" w:rsidP="00F71CC6">
            <w:pPr>
              <w:pStyle w:val="Brdtextmedindrag"/>
            </w:pPr>
            <w:r w:rsidRPr="00787667">
              <w:t>Offentlig kontroll utövas av Jord</w:t>
            </w:r>
            <w:r w:rsidRPr="00787667">
              <w:softHyphen/>
              <w:t>bruksverket och länsstyrelserna</w:t>
            </w:r>
            <w:r>
              <w:t xml:space="preserve"> </w:t>
            </w:r>
            <w:r w:rsidRPr="006E7110">
              <w:rPr>
                <w:i/>
                <w:iCs/>
              </w:rPr>
              <w:t>(kontrollmyndigheterna)</w:t>
            </w:r>
            <w:r>
              <w:t xml:space="preserve"> </w:t>
            </w:r>
            <w:r w:rsidRPr="003F36D4">
              <w:rPr>
                <w:i/>
                <w:iCs/>
              </w:rPr>
              <w:t>enligt föreskrifter som regeringen med</w:t>
            </w:r>
            <w:r>
              <w:rPr>
                <w:i/>
                <w:iCs/>
              </w:rPr>
              <w:softHyphen/>
            </w:r>
            <w:r w:rsidRPr="003F36D4">
              <w:rPr>
                <w:i/>
                <w:iCs/>
              </w:rPr>
              <w:t>delar</w:t>
            </w:r>
            <w:r w:rsidRPr="00787667">
              <w:t>.</w:t>
            </w:r>
          </w:p>
        </w:tc>
      </w:tr>
      <w:tr w:rsidR="00F71CC6" w14:paraId="26C08E90" w14:textId="77777777" w:rsidTr="00F71CC6">
        <w:tblPrEx>
          <w:tblLook w:val="0600" w:firstRow="0" w:lastRow="0" w:firstColumn="0" w:lastColumn="0" w:noHBand="1" w:noVBand="1"/>
        </w:tblPrEx>
        <w:tc>
          <w:tcPr>
            <w:tcW w:w="2500" w:type="pct"/>
            <w:shd w:val="clear" w:color="auto" w:fill="auto"/>
            <w:tcMar>
              <w:left w:w="0" w:type="dxa"/>
            </w:tcMar>
          </w:tcPr>
          <w:p w14:paraId="5817E55F" w14:textId="77777777" w:rsidR="00F71CC6" w:rsidRDefault="00F71CC6" w:rsidP="00F71CC6">
            <w:pPr>
              <w:pStyle w:val="Brdtextmedindrag"/>
            </w:pPr>
          </w:p>
        </w:tc>
        <w:tc>
          <w:tcPr>
            <w:tcW w:w="2500" w:type="pct"/>
            <w:shd w:val="clear" w:color="auto" w:fill="auto"/>
            <w:tcMar>
              <w:right w:w="0" w:type="dxa"/>
            </w:tcMar>
          </w:tcPr>
          <w:p w14:paraId="27C76027" w14:textId="77777777" w:rsidR="00F71CC6" w:rsidRDefault="00AB307F" w:rsidP="00F71CC6">
            <w:pPr>
              <w:pStyle w:val="Brdtextmedindrag"/>
            </w:pPr>
            <w:r>
              <w:rPr>
                <w:i/>
              </w:rPr>
              <w:t>Annan offentlig verksamhet ut</w:t>
            </w:r>
            <w:r>
              <w:rPr>
                <w:i/>
              </w:rPr>
              <w:softHyphen/>
              <w:t xml:space="preserve">förs av kontrollmyndigheterna och andra statliga myndigheter enligt vad som anges </w:t>
            </w:r>
            <w:r w:rsidDel="000845FD">
              <w:rPr>
                <w:i/>
              </w:rPr>
              <w:t xml:space="preserve">i denna lag och </w:t>
            </w:r>
            <w:r>
              <w:rPr>
                <w:i/>
              </w:rPr>
              <w:t>i föreskrifter som regeringen med</w:t>
            </w:r>
            <w:r>
              <w:rPr>
                <w:i/>
              </w:rPr>
              <w:softHyphen/>
              <w:t>delar.</w:t>
            </w:r>
          </w:p>
        </w:tc>
      </w:tr>
    </w:tbl>
    <w:p w14:paraId="3E211E2A" w14:textId="77777777" w:rsidR="00F71CC6" w:rsidRDefault="00AB307F" w:rsidP="00F71CC6">
      <w:pPr>
        <w:pStyle w:val="Brdtext"/>
        <w:spacing w:before="230"/>
        <w:jc w:val="center"/>
      </w:pPr>
      <w:r>
        <w:br w:type="page"/>
      </w:r>
    </w:p>
    <w:p w14:paraId="4429EE59" w14:textId="3E4A2959" w:rsidR="00F71CC6" w:rsidRDefault="00AB307F" w:rsidP="00F71CC6">
      <w:pPr>
        <w:pStyle w:val="Brdtext"/>
        <w:spacing w:before="230"/>
        <w:jc w:val="center"/>
      </w:pPr>
      <w:r>
        <w:t>9 §</w:t>
      </w:r>
    </w:p>
    <w:p w14:paraId="17A9A37A" w14:textId="77777777" w:rsidR="00F71CC6" w:rsidRPr="004E5923" w:rsidRDefault="00AB307F" w:rsidP="00F71CC6">
      <w:pPr>
        <w:pStyle w:val="Brdtextmedindrag"/>
      </w:pPr>
      <w:r w:rsidRPr="00F07881">
        <w:t>Jordbruksverket samordnar övriga kontrollmyndigheters verksamhet och lämnar råd och hjälp i denna verksamhet.</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5D89328" w14:textId="77777777" w:rsidTr="00F71CC6">
        <w:tc>
          <w:tcPr>
            <w:tcW w:w="2500" w:type="pct"/>
            <w:shd w:val="clear" w:color="auto" w:fill="auto"/>
            <w:tcMar>
              <w:left w:w="0" w:type="dxa"/>
            </w:tcMar>
          </w:tcPr>
          <w:p w14:paraId="61F13C4F" w14:textId="77777777" w:rsidR="00F71CC6" w:rsidRDefault="00AB307F" w:rsidP="00F71CC6">
            <w:pPr>
              <w:pStyle w:val="Brdtextmedindrag"/>
            </w:pPr>
            <w:r w:rsidRPr="00F07881">
              <w:t xml:space="preserve">Den myndighet som utövar offentlig kontroll </w:t>
            </w:r>
            <w:r w:rsidRPr="00F07881">
              <w:rPr>
                <w:i/>
              </w:rPr>
              <w:t>skall</w:t>
            </w:r>
            <w:r w:rsidRPr="00F07881">
              <w:t xml:space="preserve"> genom rådgivning, information och på annat sätt underlätta för den enskilde att fullgöra sina skyldig</w:t>
            </w:r>
            <w:r w:rsidRPr="00F07881">
              <w:softHyphen/>
              <w:t xml:space="preserve">heter enligt lagen, de föreskrifter och beslut som har meddelats med stöd av lagen, de </w:t>
            </w:r>
            <w:r w:rsidRPr="00F07881">
              <w:rPr>
                <w:i/>
              </w:rPr>
              <w:t>EG-bestämmelser</w:t>
            </w:r>
            <w:r w:rsidRPr="00F07881">
              <w:t xml:space="preserve"> som </w:t>
            </w:r>
            <w:r w:rsidRPr="00F07881">
              <w:rPr>
                <w:i/>
              </w:rPr>
              <w:t>kompletteras av</w:t>
            </w:r>
            <w:r w:rsidRPr="00F07881">
              <w:t xml:space="preserve"> lagen och de beslut som har meddelats med stöd av </w:t>
            </w:r>
            <w:r w:rsidRPr="00F07881">
              <w:rPr>
                <w:i/>
              </w:rPr>
              <w:t>EG-bestämmelserna</w:t>
            </w:r>
            <w:r w:rsidRPr="00F07881">
              <w:t>.</w:t>
            </w:r>
          </w:p>
        </w:tc>
        <w:tc>
          <w:tcPr>
            <w:tcW w:w="2500" w:type="pct"/>
            <w:shd w:val="clear" w:color="auto" w:fill="auto"/>
            <w:tcMar>
              <w:right w:w="0" w:type="dxa"/>
            </w:tcMar>
          </w:tcPr>
          <w:p w14:paraId="7EA39D5A" w14:textId="77777777" w:rsidR="00F71CC6" w:rsidRDefault="00AB307F" w:rsidP="00F71CC6">
            <w:pPr>
              <w:pStyle w:val="Brdtextmedindrag"/>
            </w:pPr>
            <w:r w:rsidRPr="00F07881">
              <w:t xml:space="preserve">Den myndighet som utövar offentlig kontroll </w:t>
            </w:r>
            <w:r w:rsidRPr="00F07881">
              <w:rPr>
                <w:i/>
              </w:rPr>
              <w:t>ska</w:t>
            </w:r>
            <w:r w:rsidRPr="00F07881">
              <w:t xml:space="preserve"> genom rådgivning, information och på annat sätt underlätta för den enskilde att fullgöra sina skyldig</w:t>
            </w:r>
            <w:r w:rsidRPr="00F07881">
              <w:softHyphen/>
              <w:t xml:space="preserve">heter enligt lagen, de föreskrifter och beslut som har meddelats med stöd av lagen, de </w:t>
            </w:r>
            <w:r w:rsidRPr="00F07881">
              <w:rPr>
                <w:i/>
              </w:rPr>
              <w:t>EU-bestämmelser</w:t>
            </w:r>
            <w:r w:rsidRPr="00F07881">
              <w:t xml:space="preserve"> som lagen </w:t>
            </w:r>
            <w:r w:rsidRPr="00F07881">
              <w:rPr>
                <w:i/>
              </w:rPr>
              <w:t xml:space="preserve">kompletterar </w:t>
            </w:r>
            <w:r w:rsidRPr="00F07881">
              <w:t xml:space="preserve">och de beslut som har meddelats med stöd av </w:t>
            </w:r>
            <w:r w:rsidRPr="00F07881">
              <w:rPr>
                <w:i/>
              </w:rPr>
              <w:t>EU-bestämmelserna</w:t>
            </w:r>
            <w:r w:rsidRPr="00F07881">
              <w:t>.</w:t>
            </w:r>
          </w:p>
        </w:tc>
      </w:tr>
    </w:tbl>
    <w:p w14:paraId="40926356"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8EE11C9" w14:textId="77777777" w:rsidTr="00F71CC6">
        <w:tc>
          <w:tcPr>
            <w:tcW w:w="2500" w:type="pct"/>
            <w:shd w:val="clear" w:color="auto" w:fill="auto"/>
            <w:tcMar>
              <w:left w:w="0" w:type="dxa"/>
            </w:tcMar>
          </w:tcPr>
          <w:p w14:paraId="4AF9B31B" w14:textId="77777777" w:rsidR="00F71CC6" w:rsidRDefault="00F71CC6" w:rsidP="00F71CC6">
            <w:pPr>
              <w:pStyle w:val="Brdtextmedindrag"/>
            </w:pPr>
          </w:p>
        </w:tc>
        <w:tc>
          <w:tcPr>
            <w:tcW w:w="2500" w:type="pct"/>
            <w:shd w:val="clear" w:color="auto" w:fill="auto"/>
            <w:tcMar>
              <w:right w:w="0" w:type="dxa"/>
            </w:tcMar>
          </w:tcPr>
          <w:p w14:paraId="6858FCFB" w14:textId="77777777" w:rsidR="00F71CC6" w:rsidRPr="004E5923" w:rsidRDefault="00AB307F" w:rsidP="00F71CC6">
            <w:pPr>
              <w:pStyle w:val="Rubrik4utannumrering"/>
              <w:rPr>
                <w:i/>
                <w:iCs/>
              </w:rPr>
            </w:pPr>
            <w:r w:rsidRPr="004E5923">
              <w:rPr>
                <w:i/>
                <w:iCs/>
              </w:rPr>
              <w:t>Delegering av vissa uppgifter</w:t>
            </w:r>
          </w:p>
        </w:tc>
      </w:tr>
    </w:tbl>
    <w:p w14:paraId="202D1560"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26B58600" w14:textId="77777777" w:rsidTr="00F71CC6">
        <w:tc>
          <w:tcPr>
            <w:tcW w:w="2500" w:type="pct"/>
            <w:shd w:val="clear" w:color="auto" w:fill="auto"/>
            <w:tcMar>
              <w:left w:w="0" w:type="dxa"/>
            </w:tcMar>
          </w:tcPr>
          <w:p w14:paraId="7C99D70B" w14:textId="77777777" w:rsidR="00F71CC6" w:rsidRDefault="00F71CC6" w:rsidP="00F71CC6">
            <w:pPr>
              <w:pStyle w:val="Brdtextmedindrag"/>
            </w:pPr>
          </w:p>
        </w:tc>
        <w:tc>
          <w:tcPr>
            <w:tcW w:w="2500" w:type="pct"/>
            <w:shd w:val="clear" w:color="auto" w:fill="auto"/>
            <w:tcMar>
              <w:right w:w="0" w:type="dxa"/>
            </w:tcMar>
          </w:tcPr>
          <w:p w14:paraId="34DBB2AA" w14:textId="77777777" w:rsidR="00F71CC6" w:rsidRDefault="00AB307F" w:rsidP="00F71CC6">
            <w:pPr>
              <w:pStyle w:val="Brdtext"/>
              <w:rPr>
                <w:i/>
              </w:rPr>
            </w:pPr>
            <w:r>
              <w:rPr>
                <w:i/>
              </w:rPr>
              <w:t xml:space="preserve">9 a </w:t>
            </w:r>
            <w:r w:rsidRPr="00574282">
              <w:rPr>
                <w:i/>
              </w:rPr>
              <w:t>§</w:t>
            </w:r>
          </w:p>
          <w:p w14:paraId="6B61EC5C" w14:textId="77777777" w:rsidR="00F71CC6" w:rsidRPr="00574282" w:rsidRDefault="00AB307F" w:rsidP="00F71CC6">
            <w:pPr>
              <w:pStyle w:val="Brdtextmedindrag"/>
              <w:rPr>
                <w:i/>
              </w:rPr>
            </w:pPr>
            <w:r w:rsidRPr="00EC471D">
              <w:rPr>
                <w:i/>
              </w:rPr>
              <w:t>I förordning (EU) 2017/625 finns bestämmelser om att vissa upp</w:t>
            </w:r>
            <w:r>
              <w:rPr>
                <w:i/>
              </w:rPr>
              <w:softHyphen/>
            </w:r>
            <w:r w:rsidRPr="00EC471D">
              <w:rPr>
                <w:i/>
              </w:rPr>
              <w:t>gifter som ingår i den offentliga kontrollen och vissa uppgifter i samband med annan offentlig verksamhet får delegeras till ett organ eller till en fysisk person.</w:t>
            </w:r>
          </w:p>
        </w:tc>
      </w:tr>
    </w:tbl>
    <w:p w14:paraId="1CE27C27"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86DFB2A" w14:textId="77777777" w:rsidTr="00F71CC6">
        <w:tc>
          <w:tcPr>
            <w:tcW w:w="2500" w:type="pct"/>
            <w:shd w:val="clear" w:color="auto" w:fill="auto"/>
            <w:tcMar>
              <w:left w:w="0" w:type="dxa"/>
            </w:tcMar>
          </w:tcPr>
          <w:p w14:paraId="37C1A8F4" w14:textId="77777777" w:rsidR="00F71CC6" w:rsidRDefault="00F71CC6" w:rsidP="00F71CC6">
            <w:pPr>
              <w:pStyle w:val="Brdtextmedindrag"/>
            </w:pPr>
          </w:p>
        </w:tc>
        <w:tc>
          <w:tcPr>
            <w:tcW w:w="2500" w:type="pct"/>
            <w:shd w:val="clear" w:color="auto" w:fill="auto"/>
            <w:tcMar>
              <w:right w:w="0" w:type="dxa"/>
            </w:tcMar>
          </w:tcPr>
          <w:p w14:paraId="1B7B68BE" w14:textId="77777777" w:rsidR="00F71CC6" w:rsidRPr="00AD1AE7" w:rsidRDefault="00AB307F" w:rsidP="00F71CC6">
            <w:pPr>
              <w:pStyle w:val="Rubrik4utannumrering"/>
              <w:rPr>
                <w:i/>
                <w:iCs/>
              </w:rPr>
            </w:pPr>
            <w:r w:rsidRPr="00AD1AE7">
              <w:rPr>
                <w:i/>
                <w:iCs/>
              </w:rPr>
              <w:t>Förvaltningslagens tillämpning</w:t>
            </w:r>
          </w:p>
        </w:tc>
      </w:tr>
    </w:tbl>
    <w:p w14:paraId="5E4978A9"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999033A" w14:textId="77777777" w:rsidTr="00F71CC6">
        <w:tc>
          <w:tcPr>
            <w:tcW w:w="2500" w:type="pct"/>
            <w:shd w:val="clear" w:color="auto" w:fill="auto"/>
            <w:tcMar>
              <w:left w:w="0" w:type="dxa"/>
            </w:tcMar>
          </w:tcPr>
          <w:p w14:paraId="43A6D5A5" w14:textId="77777777" w:rsidR="00F71CC6" w:rsidRDefault="00F71CC6" w:rsidP="00F71CC6">
            <w:pPr>
              <w:pStyle w:val="Brdtextmedindrag"/>
            </w:pPr>
          </w:p>
        </w:tc>
        <w:tc>
          <w:tcPr>
            <w:tcW w:w="2500" w:type="pct"/>
            <w:shd w:val="clear" w:color="auto" w:fill="auto"/>
            <w:tcMar>
              <w:right w:w="0" w:type="dxa"/>
            </w:tcMar>
          </w:tcPr>
          <w:p w14:paraId="725EE425" w14:textId="77777777" w:rsidR="00F71CC6" w:rsidRDefault="00AB307F" w:rsidP="00F71CC6">
            <w:pPr>
              <w:pStyle w:val="Brdtext"/>
              <w:rPr>
                <w:i/>
              </w:rPr>
            </w:pPr>
            <w:r>
              <w:rPr>
                <w:i/>
              </w:rPr>
              <w:t xml:space="preserve">9 b </w:t>
            </w:r>
            <w:r w:rsidRPr="00574282">
              <w:rPr>
                <w:i/>
              </w:rPr>
              <w:t>§</w:t>
            </w:r>
          </w:p>
          <w:p w14:paraId="3D634B0A" w14:textId="77777777" w:rsidR="00F71CC6" w:rsidRPr="00963AAE" w:rsidRDefault="00AB307F" w:rsidP="00F71CC6">
            <w:pPr>
              <w:pStyle w:val="Brdtextmedindrag"/>
              <w:rPr>
                <w:i/>
              </w:rPr>
            </w:pPr>
            <w:r w:rsidRPr="00963AAE">
              <w:rPr>
                <w:i/>
              </w:rPr>
              <w:t xml:space="preserve">Vid offentlig kontroll eller annan offentlig verksamhet som utförs av ett organ med delegerade uppgifter eller av en fysisk person som har delegerats vissa uppgifter </w:t>
            </w:r>
            <w:r>
              <w:rPr>
                <w:i/>
              </w:rPr>
              <w:t>ska</w:t>
            </w:r>
            <w:r w:rsidRPr="00963AAE">
              <w:rPr>
                <w:i/>
              </w:rPr>
              <w:t xml:space="preserve"> följande bestämmelser i förvalt</w:t>
            </w:r>
            <w:r>
              <w:rPr>
                <w:i/>
              </w:rPr>
              <w:softHyphen/>
            </w:r>
            <w:r w:rsidRPr="00963AAE">
              <w:rPr>
                <w:i/>
              </w:rPr>
              <w:t>ningslagen (2017:900)</w:t>
            </w:r>
            <w:r>
              <w:rPr>
                <w:i/>
              </w:rPr>
              <w:t xml:space="preserve"> tillämpas</w:t>
            </w:r>
            <w:r w:rsidRPr="00963AAE">
              <w:rPr>
                <w:i/>
              </w:rPr>
              <w:t>:</w:t>
            </w:r>
          </w:p>
          <w:p w14:paraId="2542922E" w14:textId="77777777" w:rsidR="00F71CC6" w:rsidRPr="00963AAE" w:rsidRDefault="00AB307F" w:rsidP="00F71CC6">
            <w:pPr>
              <w:pStyle w:val="Brdtextmedindrag"/>
              <w:rPr>
                <w:i/>
              </w:rPr>
            </w:pPr>
            <w:r w:rsidRPr="00963AAE">
              <w:rPr>
                <w:i/>
              </w:rPr>
              <w:t>–</w:t>
            </w:r>
            <w:r>
              <w:rPr>
                <w:i/>
              </w:rPr>
              <w:t> </w:t>
            </w:r>
            <w:r w:rsidRPr="00963AAE">
              <w:rPr>
                <w:i/>
              </w:rPr>
              <w:t>5</w:t>
            </w:r>
            <w:r>
              <w:rPr>
                <w:i/>
              </w:rPr>
              <w:t> </w:t>
            </w:r>
            <w:r w:rsidRPr="00963AAE">
              <w:rPr>
                <w:i/>
              </w:rPr>
              <w:t>§ om legalitet, objektivitet och proportionalitet,</w:t>
            </w:r>
          </w:p>
          <w:p w14:paraId="05EEB67F" w14:textId="77777777" w:rsidR="00F71CC6" w:rsidRPr="00963AAE" w:rsidRDefault="00AB307F" w:rsidP="00F71CC6">
            <w:pPr>
              <w:pStyle w:val="Brdtextmedindrag"/>
              <w:rPr>
                <w:i/>
              </w:rPr>
            </w:pPr>
            <w:r w:rsidRPr="00963AAE">
              <w:rPr>
                <w:i/>
              </w:rPr>
              <w:t>–</w:t>
            </w:r>
            <w:r>
              <w:rPr>
                <w:i/>
              </w:rPr>
              <w:t> </w:t>
            </w:r>
            <w:r w:rsidRPr="00963AAE">
              <w:rPr>
                <w:i/>
              </w:rPr>
              <w:t>10</w:t>
            </w:r>
            <w:r>
              <w:rPr>
                <w:i/>
              </w:rPr>
              <w:t> </w:t>
            </w:r>
            <w:r w:rsidRPr="00963AAE">
              <w:rPr>
                <w:i/>
              </w:rPr>
              <w:t>§ om partsinsyn,</w:t>
            </w:r>
          </w:p>
          <w:p w14:paraId="31DBDA10" w14:textId="77777777" w:rsidR="00F71CC6" w:rsidRPr="00963AAE" w:rsidRDefault="00AB307F" w:rsidP="00F71CC6">
            <w:pPr>
              <w:pStyle w:val="Brdtextmedindrag"/>
              <w:rPr>
                <w:i/>
              </w:rPr>
            </w:pPr>
            <w:r w:rsidRPr="00963AAE">
              <w:rPr>
                <w:i/>
              </w:rPr>
              <w:t>–</w:t>
            </w:r>
            <w:r>
              <w:rPr>
                <w:i/>
              </w:rPr>
              <w:t> </w:t>
            </w:r>
            <w:r w:rsidRPr="00963AAE">
              <w:rPr>
                <w:i/>
              </w:rPr>
              <w:t>16–18 §§ om jäv,</w:t>
            </w:r>
          </w:p>
          <w:p w14:paraId="5A496CEE" w14:textId="77777777" w:rsidR="00F71CC6" w:rsidRPr="00963AAE" w:rsidRDefault="00AB307F" w:rsidP="00F71CC6">
            <w:pPr>
              <w:pStyle w:val="Brdtextmedindrag"/>
              <w:rPr>
                <w:i/>
              </w:rPr>
            </w:pPr>
            <w:r w:rsidRPr="00963AAE">
              <w:rPr>
                <w:i/>
              </w:rPr>
              <w:t>–</w:t>
            </w:r>
            <w:r>
              <w:rPr>
                <w:i/>
              </w:rPr>
              <w:t> </w:t>
            </w:r>
            <w:r w:rsidRPr="00963AAE">
              <w:rPr>
                <w:i/>
              </w:rPr>
              <w:t>23</w:t>
            </w:r>
            <w:r>
              <w:rPr>
                <w:i/>
              </w:rPr>
              <w:t> </w:t>
            </w:r>
            <w:r w:rsidRPr="00963AAE">
              <w:rPr>
                <w:i/>
              </w:rPr>
              <w:t>§ om utredningsansvaret,</w:t>
            </w:r>
          </w:p>
          <w:p w14:paraId="4DE4CD7D" w14:textId="77777777" w:rsidR="00F71CC6" w:rsidRDefault="00AB307F" w:rsidP="00F71CC6">
            <w:pPr>
              <w:pStyle w:val="Brdtextmedindrag"/>
              <w:rPr>
                <w:i/>
              </w:rPr>
            </w:pPr>
            <w:r w:rsidRPr="00963AAE">
              <w:rPr>
                <w:i/>
              </w:rPr>
              <w:t>–</w:t>
            </w:r>
            <w:r>
              <w:rPr>
                <w:i/>
              </w:rPr>
              <w:t> </w:t>
            </w:r>
            <w:r w:rsidRPr="00963AAE">
              <w:rPr>
                <w:i/>
              </w:rPr>
              <w:t>24</w:t>
            </w:r>
            <w:r>
              <w:rPr>
                <w:i/>
              </w:rPr>
              <w:t> </w:t>
            </w:r>
            <w:r w:rsidRPr="00963AAE">
              <w:rPr>
                <w:i/>
              </w:rPr>
              <w:t>§ om när man får lämna uppgifter muntligt</w:t>
            </w:r>
            <w:r>
              <w:rPr>
                <w:i/>
              </w:rPr>
              <w:t>,</w:t>
            </w:r>
          </w:p>
          <w:p w14:paraId="5DAC04E2" w14:textId="77777777" w:rsidR="00F71CC6" w:rsidRPr="00963AAE" w:rsidRDefault="00AB307F" w:rsidP="00F71CC6">
            <w:pPr>
              <w:pStyle w:val="Brdtextmedindrag"/>
              <w:rPr>
                <w:i/>
              </w:rPr>
            </w:pPr>
            <w:r w:rsidRPr="00963AAE">
              <w:rPr>
                <w:i/>
              </w:rPr>
              <w:t>–</w:t>
            </w:r>
            <w:r>
              <w:rPr>
                <w:i/>
              </w:rPr>
              <w:t> </w:t>
            </w:r>
            <w:r w:rsidRPr="00963AAE">
              <w:rPr>
                <w:i/>
              </w:rPr>
              <w:t>25</w:t>
            </w:r>
            <w:r>
              <w:rPr>
                <w:i/>
              </w:rPr>
              <w:t> </w:t>
            </w:r>
            <w:r w:rsidRPr="00963AAE">
              <w:rPr>
                <w:i/>
              </w:rPr>
              <w:t>§ om kommunikation,</w:t>
            </w:r>
          </w:p>
          <w:p w14:paraId="2B442F17" w14:textId="77777777" w:rsidR="00F71CC6" w:rsidRPr="00963AAE" w:rsidRDefault="00AB307F" w:rsidP="00F71CC6">
            <w:pPr>
              <w:pStyle w:val="Brdtextmedindrag"/>
              <w:rPr>
                <w:i/>
              </w:rPr>
            </w:pPr>
            <w:r w:rsidRPr="00963AAE">
              <w:rPr>
                <w:i/>
              </w:rPr>
              <w:t>–</w:t>
            </w:r>
            <w:r>
              <w:rPr>
                <w:i/>
              </w:rPr>
              <w:t> </w:t>
            </w:r>
            <w:r w:rsidRPr="00963AAE">
              <w:rPr>
                <w:i/>
              </w:rPr>
              <w:t>27</w:t>
            </w:r>
            <w:r>
              <w:rPr>
                <w:i/>
              </w:rPr>
              <w:t> </w:t>
            </w:r>
            <w:r w:rsidRPr="00963AAE">
              <w:rPr>
                <w:i/>
              </w:rPr>
              <w:t>§ om dokumentation av upp</w:t>
            </w:r>
            <w:r>
              <w:rPr>
                <w:i/>
              </w:rPr>
              <w:softHyphen/>
            </w:r>
            <w:r w:rsidRPr="00963AAE">
              <w:rPr>
                <w:i/>
              </w:rPr>
              <w:t>gifter,</w:t>
            </w:r>
          </w:p>
          <w:p w14:paraId="71CF48CA" w14:textId="77777777" w:rsidR="00F71CC6" w:rsidRPr="00963AAE" w:rsidRDefault="00AB307F" w:rsidP="00F71CC6">
            <w:pPr>
              <w:pStyle w:val="Brdtextmedindrag"/>
              <w:rPr>
                <w:i/>
              </w:rPr>
            </w:pPr>
            <w:r w:rsidRPr="00963AAE">
              <w:rPr>
                <w:i/>
              </w:rPr>
              <w:t>–</w:t>
            </w:r>
            <w:r>
              <w:rPr>
                <w:i/>
              </w:rPr>
              <w:t> </w:t>
            </w:r>
            <w:r w:rsidRPr="00963AAE">
              <w:rPr>
                <w:i/>
              </w:rPr>
              <w:t>31</w:t>
            </w:r>
            <w:r>
              <w:rPr>
                <w:i/>
              </w:rPr>
              <w:t> </w:t>
            </w:r>
            <w:r w:rsidRPr="00963AAE">
              <w:rPr>
                <w:i/>
              </w:rPr>
              <w:t>§ om dokumentation av be</w:t>
            </w:r>
            <w:r>
              <w:rPr>
                <w:i/>
              </w:rPr>
              <w:softHyphen/>
            </w:r>
            <w:r w:rsidRPr="00963AAE">
              <w:rPr>
                <w:i/>
              </w:rPr>
              <w:t>slut,</w:t>
            </w:r>
          </w:p>
          <w:p w14:paraId="38285981" w14:textId="77777777" w:rsidR="00F71CC6" w:rsidRPr="00963AAE" w:rsidRDefault="00AB307F" w:rsidP="00F71CC6">
            <w:pPr>
              <w:pStyle w:val="Brdtextmedindrag"/>
              <w:rPr>
                <w:i/>
              </w:rPr>
            </w:pPr>
            <w:r w:rsidRPr="00963AAE">
              <w:rPr>
                <w:i/>
              </w:rPr>
              <w:t>–</w:t>
            </w:r>
            <w:r>
              <w:rPr>
                <w:i/>
              </w:rPr>
              <w:t> </w:t>
            </w:r>
            <w:r w:rsidRPr="00963AAE">
              <w:rPr>
                <w:i/>
              </w:rPr>
              <w:t>32</w:t>
            </w:r>
            <w:r>
              <w:rPr>
                <w:i/>
              </w:rPr>
              <w:t> </w:t>
            </w:r>
            <w:r w:rsidRPr="00963AAE">
              <w:rPr>
                <w:i/>
              </w:rPr>
              <w:t>§ om motivering av beslut,</w:t>
            </w:r>
          </w:p>
          <w:p w14:paraId="7EFE87E5" w14:textId="77777777" w:rsidR="00F71CC6" w:rsidRDefault="00AB307F" w:rsidP="00F71CC6">
            <w:pPr>
              <w:pStyle w:val="Brdtextmedindrag"/>
              <w:rPr>
                <w:i/>
              </w:rPr>
            </w:pPr>
            <w:r w:rsidRPr="00963AAE">
              <w:rPr>
                <w:i/>
              </w:rPr>
              <w:t>–</w:t>
            </w:r>
            <w:r>
              <w:rPr>
                <w:i/>
              </w:rPr>
              <w:t> </w:t>
            </w:r>
            <w:r w:rsidRPr="00963AAE">
              <w:rPr>
                <w:i/>
              </w:rPr>
              <w:t>36</w:t>
            </w:r>
            <w:r>
              <w:rPr>
                <w:i/>
              </w:rPr>
              <w:t> </w:t>
            </w:r>
            <w:r w:rsidRPr="00963AAE">
              <w:rPr>
                <w:i/>
              </w:rPr>
              <w:t>§ om rättelse av skrivfel och liknande</w:t>
            </w:r>
            <w:r>
              <w:rPr>
                <w:i/>
              </w:rPr>
              <w:t xml:space="preserve">, och </w:t>
            </w:r>
          </w:p>
          <w:p w14:paraId="05B05AD3" w14:textId="77777777"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963AAE">
              <w:rPr>
                <w:i/>
              </w:rPr>
              <w:t>.</w:t>
            </w:r>
          </w:p>
        </w:tc>
      </w:tr>
    </w:tbl>
    <w:p w14:paraId="5E1DB936"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3FFDC36" w14:textId="77777777" w:rsidTr="00F71CC6">
        <w:tc>
          <w:tcPr>
            <w:tcW w:w="2500" w:type="pct"/>
            <w:shd w:val="clear" w:color="auto" w:fill="auto"/>
            <w:tcMar>
              <w:left w:w="0" w:type="dxa"/>
            </w:tcMar>
          </w:tcPr>
          <w:p w14:paraId="35573119" w14:textId="77777777" w:rsidR="00F71CC6" w:rsidRDefault="00F71CC6" w:rsidP="00F71CC6">
            <w:pPr>
              <w:pStyle w:val="Brdtextmedindrag"/>
            </w:pPr>
          </w:p>
        </w:tc>
        <w:tc>
          <w:tcPr>
            <w:tcW w:w="2500" w:type="pct"/>
            <w:shd w:val="clear" w:color="auto" w:fill="auto"/>
            <w:tcMar>
              <w:right w:w="0" w:type="dxa"/>
            </w:tcMar>
          </w:tcPr>
          <w:p w14:paraId="6D0355CF" w14:textId="77777777" w:rsidR="00F71CC6" w:rsidRPr="00153B30" w:rsidRDefault="00AB307F" w:rsidP="00F71CC6">
            <w:pPr>
              <w:pStyle w:val="Rubrik4utannumrering"/>
              <w:rPr>
                <w:i/>
                <w:iCs/>
              </w:rPr>
            </w:pPr>
            <w:r w:rsidRPr="00153B30">
              <w:rPr>
                <w:i/>
                <w:iCs/>
              </w:rPr>
              <w:t>Tystnadsplikt</w:t>
            </w:r>
          </w:p>
        </w:tc>
      </w:tr>
    </w:tbl>
    <w:p w14:paraId="79AFE0C0"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CC67080" w14:textId="77777777" w:rsidTr="00F71CC6">
        <w:tc>
          <w:tcPr>
            <w:tcW w:w="2500" w:type="pct"/>
            <w:shd w:val="clear" w:color="auto" w:fill="auto"/>
            <w:tcMar>
              <w:left w:w="0" w:type="dxa"/>
            </w:tcMar>
          </w:tcPr>
          <w:p w14:paraId="6B4E1D7C" w14:textId="77777777" w:rsidR="00F71CC6" w:rsidRDefault="00F71CC6" w:rsidP="00F71CC6">
            <w:pPr>
              <w:pStyle w:val="Brdtextmedindrag"/>
            </w:pPr>
          </w:p>
        </w:tc>
        <w:tc>
          <w:tcPr>
            <w:tcW w:w="2500" w:type="pct"/>
            <w:shd w:val="clear" w:color="auto" w:fill="auto"/>
            <w:tcMar>
              <w:right w:w="0" w:type="dxa"/>
            </w:tcMar>
          </w:tcPr>
          <w:p w14:paraId="2ECE0214" w14:textId="77777777" w:rsidR="00F71CC6" w:rsidRDefault="00AB307F" w:rsidP="00F71CC6">
            <w:pPr>
              <w:pStyle w:val="Brdtext"/>
              <w:rPr>
                <w:i/>
              </w:rPr>
            </w:pPr>
            <w:r>
              <w:rPr>
                <w:i/>
              </w:rPr>
              <w:t xml:space="preserve">9 c </w:t>
            </w:r>
            <w:r w:rsidRPr="00574282">
              <w:rPr>
                <w:i/>
              </w:rPr>
              <w:t>§</w:t>
            </w:r>
          </w:p>
          <w:p w14:paraId="30327FA0" w14:textId="77777777" w:rsidR="00F71CC6" w:rsidRPr="00963AAE" w:rsidRDefault="00AB307F" w:rsidP="00F71CC6">
            <w:pPr>
              <w:pStyle w:val="Brdtextmedindrag"/>
              <w:rPr>
                <w:i/>
              </w:rPr>
            </w:pPr>
            <w:r w:rsidRPr="00963AAE">
              <w:rPr>
                <w:i/>
              </w:rPr>
              <w:t>Den som utför offentlig kontroll eller annan offentlig verksamhet får inte obehörigen röja</w:t>
            </w:r>
            <w:r>
              <w:t xml:space="preserve"> </w:t>
            </w:r>
            <w:r w:rsidRPr="00963AAE">
              <w:rPr>
                <w:i/>
              </w:rPr>
              <w:t xml:space="preserve">eller utnyttja det som han eller hon har fått kännedom om </w:t>
            </w:r>
            <w:r>
              <w:rPr>
                <w:i/>
              </w:rPr>
              <w:t xml:space="preserve">medan </w:t>
            </w:r>
            <w:r w:rsidRPr="00963AAE">
              <w:rPr>
                <w:i/>
              </w:rPr>
              <w:t>upp</w:t>
            </w:r>
            <w:r>
              <w:rPr>
                <w:i/>
              </w:rPr>
              <w:softHyphen/>
            </w:r>
            <w:r w:rsidRPr="00963AAE">
              <w:rPr>
                <w:i/>
              </w:rPr>
              <w:t xml:space="preserve">gifterna utfördes.  </w:t>
            </w:r>
          </w:p>
          <w:p w14:paraId="1C56E61C" w14:textId="77777777"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Pr>
                <w:i/>
              </w:rPr>
              <w:t>.</w:t>
            </w:r>
          </w:p>
        </w:tc>
      </w:tr>
    </w:tbl>
    <w:p w14:paraId="73D6BE68"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8400D98" w14:textId="77777777" w:rsidTr="00F71CC6">
        <w:tc>
          <w:tcPr>
            <w:tcW w:w="2500" w:type="pct"/>
            <w:shd w:val="clear" w:color="auto" w:fill="auto"/>
            <w:tcMar>
              <w:left w:w="0" w:type="dxa"/>
            </w:tcMar>
          </w:tcPr>
          <w:p w14:paraId="105388CE" w14:textId="77777777" w:rsidR="00F71CC6" w:rsidRDefault="00F71CC6" w:rsidP="00F71CC6">
            <w:pPr>
              <w:pStyle w:val="Brdtextmedindrag"/>
            </w:pPr>
          </w:p>
        </w:tc>
        <w:tc>
          <w:tcPr>
            <w:tcW w:w="2500" w:type="pct"/>
            <w:shd w:val="clear" w:color="auto" w:fill="auto"/>
            <w:tcMar>
              <w:right w:w="0" w:type="dxa"/>
            </w:tcMar>
          </w:tcPr>
          <w:p w14:paraId="6FB40566" w14:textId="77777777" w:rsidR="00F71CC6" w:rsidRPr="004A491D" w:rsidRDefault="00AB307F" w:rsidP="00F71CC6">
            <w:pPr>
              <w:pStyle w:val="Rubrik4utannumrering"/>
              <w:rPr>
                <w:i/>
                <w:iCs/>
              </w:rPr>
            </w:pPr>
            <w:r w:rsidRPr="004A491D">
              <w:rPr>
                <w:i/>
                <w:iCs/>
              </w:rPr>
              <w:t>Föreskrifter om offentlig kontroll och annan offentlig verksamhet</w:t>
            </w:r>
          </w:p>
        </w:tc>
      </w:tr>
    </w:tbl>
    <w:p w14:paraId="7C565DA7"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50D23C3" w14:textId="77777777" w:rsidTr="00F71CC6">
        <w:tc>
          <w:tcPr>
            <w:tcW w:w="2500" w:type="pct"/>
            <w:shd w:val="clear" w:color="auto" w:fill="auto"/>
            <w:tcMar>
              <w:left w:w="0" w:type="dxa"/>
            </w:tcMar>
          </w:tcPr>
          <w:p w14:paraId="1853BCEB" w14:textId="77777777" w:rsidR="00F71CC6" w:rsidRDefault="00F71CC6" w:rsidP="00F71CC6">
            <w:pPr>
              <w:pStyle w:val="Brdtextmedindrag"/>
            </w:pPr>
          </w:p>
        </w:tc>
        <w:tc>
          <w:tcPr>
            <w:tcW w:w="2500" w:type="pct"/>
            <w:shd w:val="clear" w:color="auto" w:fill="auto"/>
            <w:tcMar>
              <w:right w:w="0" w:type="dxa"/>
            </w:tcMar>
          </w:tcPr>
          <w:p w14:paraId="5F83308D" w14:textId="77777777" w:rsidR="00F71CC6" w:rsidRDefault="00AB307F" w:rsidP="00F71CC6">
            <w:pPr>
              <w:pStyle w:val="Brdtext"/>
              <w:rPr>
                <w:i/>
              </w:rPr>
            </w:pPr>
            <w:r>
              <w:rPr>
                <w:i/>
              </w:rPr>
              <w:t xml:space="preserve">9 d </w:t>
            </w:r>
            <w:r w:rsidRPr="00574282">
              <w:rPr>
                <w:i/>
              </w:rPr>
              <w:t>§</w:t>
            </w:r>
          </w:p>
          <w:p w14:paraId="46EA7F5E" w14:textId="77777777" w:rsidR="00F71CC6" w:rsidRPr="00FF6A75" w:rsidRDefault="00AB307F" w:rsidP="00F71CC6">
            <w:pPr>
              <w:pStyle w:val="Brdtextmedindrag"/>
              <w:rPr>
                <w:i/>
              </w:rPr>
            </w:pPr>
            <w:r w:rsidRPr="00FF6A75">
              <w:rPr>
                <w:i/>
              </w:rPr>
              <w:t>Regeringen eller den myndighet som regeringen bestämmer får meddela föreskrifter om</w:t>
            </w:r>
          </w:p>
          <w:p w14:paraId="2D251370" w14:textId="77777777" w:rsidR="00F71CC6" w:rsidRPr="00FF6A75" w:rsidRDefault="00AB307F" w:rsidP="00F71CC6">
            <w:pPr>
              <w:pStyle w:val="Brdtextmedindrag"/>
              <w:rPr>
                <w:i/>
              </w:rPr>
            </w:pPr>
            <w:r w:rsidRPr="00FF6A75">
              <w:rPr>
                <w:i/>
              </w:rPr>
              <w:t>1.</w:t>
            </w:r>
            <w:r>
              <w:rPr>
                <w:i/>
              </w:rPr>
              <w:t>  </w:t>
            </w:r>
            <w:r w:rsidRPr="00FE5E56">
              <w:rPr>
                <w:i/>
              </w:rPr>
              <w:t xml:space="preserve">hur </w:t>
            </w:r>
            <w:r>
              <w:rPr>
                <w:i/>
              </w:rPr>
              <w:t xml:space="preserve">ett organ med delegerade uppgifter eller en fysisk person som har delegerats vissa uppgifter ska bedriva </w:t>
            </w:r>
            <w:r w:rsidRPr="00FE5E56">
              <w:rPr>
                <w:i/>
              </w:rPr>
              <w:t>offentlig kontroll</w:t>
            </w:r>
            <w:r>
              <w:rPr>
                <w:i/>
              </w:rPr>
              <w:t xml:space="preserve"> och annan offentlig verksamhet</w:t>
            </w:r>
            <w:r w:rsidRPr="00FE5E56">
              <w:rPr>
                <w:i/>
              </w:rPr>
              <w:t>,</w:t>
            </w:r>
          </w:p>
          <w:p w14:paraId="026784CF" w14:textId="77777777" w:rsidR="00F71CC6" w:rsidRDefault="00AB307F" w:rsidP="00F71CC6">
            <w:pPr>
              <w:pStyle w:val="Brdtextmedindrag"/>
              <w:rPr>
                <w:i/>
              </w:rPr>
            </w:pPr>
            <w:r w:rsidRPr="00FF6A75">
              <w:rPr>
                <w:i/>
              </w:rPr>
              <w:t>2.</w:t>
            </w:r>
            <w:r>
              <w:rPr>
                <w:i/>
              </w:rPr>
              <w:t> </w:t>
            </w:r>
            <w:r w:rsidRPr="00FF6A75">
              <w:rPr>
                <w:i/>
              </w:rPr>
              <w:t>skyldighet för ett organ med delegerade uppgifter eller en fysisk person som har delegerats vissa uppgifter att lämna information till Jordbruksverket</w:t>
            </w:r>
            <w:r>
              <w:rPr>
                <w:i/>
              </w:rPr>
              <w:t>, och</w:t>
            </w:r>
          </w:p>
          <w:p w14:paraId="585EB9DC" w14:textId="77777777" w:rsidR="00F71CC6" w:rsidRPr="00574282" w:rsidRDefault="00AB307F" w:rsidP="00F71CC6">
            <w:pPr>
              <w:pStyle w:val="Brdtextmedindrag"/>
              <w:rPr>
                <w:i/>
              </w:rPr>
            </w:pPr>
            <w:r>
              <w:rPr>
                <w:i/>
              </w:rPr>
              <w:t>3. </w:t>
            </w:r>
            <w:r w:rsidRPr="00FE5E56">
              <w:rPr>
                <w:i/>
              </w:rPr>
              <w:t>skyldighet för ett organ med delegerade uppgifter eller en fysisk person som har delegerats vissa uppgifter att lämna information</w:t>
            </w:r>
            <w:r>
              <w:rPr>
                <w:i/>
              </w:rPr>
              <w:t xml:space="preserve"> och ge in handlingar </w:t>
            </w:r>
            <w:r w:rsidRPr="00FE5E56">
              <w:rPr>
                <w:i/>
              </w:rPr>
              <w:t xml:space="preserve">till </w:t>
            </w:r>
            <w:r>
              <w:rPr>
                <w:i/>
              </w:rPr>
              <w:t>den myndighet som har delegerat upp</w:t>
            </w:r>
            <w:r>
              <w:rPr>
                <w:i/>
              </w:rPr>
              <w:softHyphen/>
              <w:t>giften</w:t>
            </w:r>
            <w:r w:rsidRPr="00FF6A75">
              <w:rPr>
                <w:i/>
              </w:rPr>
              <w:t>.</w:t>
            </w:r>
          </w:p>
        </w:tc>
      </w:tr>
    </w:tbl>
    <w:p w14:paraId="2421BD78" w14:textId="77777777" w:rsidR="00F71CC6" w:rsidRDefault="00AB307F" w:rsidP="00F71CC6">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9390AF3" w14:textId="77777777" w:rsidTr="00F71CC6">
        <w:tc>
          <w:tcPr>
            <w:tcW w:w="2500" w:type="pct"/>
            <w:shd w:val="clear" w:color="auto" w:fill="auto"/>
            <w:tcMar>
              <w:left w:w="0" w:type="dxa"/>
            </w:tcMar>
          </w:tcPr>
          <w:p w14:paraId="3D6E5EF7" w14:textId="77777777" w:rsidR="00F71CC6" w:rsidRDefault="00AB307F" w:rsidP="00F71CC6">
            <w:pPr>
              <w:pStyle w:val="Brdtextmedindrag"/>
            </w:pPr>
            <w:r w:rsidRPr="00FF6A75">
              <w:t xml:space="preserve">En kontrollmyndighet </w:t>
            </w:r>
            <w:r w:rsidRPr="00FF6A75">
              <w:rPr>
                <w:i/>
              </w:rPr>
              <w:t>och ett kontrollorgan</w:t>
            </w:r>
            <w:r w:rsidRPr="00FF6A75">
              <w:t xml:space="preserve"> </w:t>
            </w:r>
            <w:r w:rsidRPr="00FF6A75">
              <w:rPr>
                <w:i/>
              </w:rPr>
              <w:t>som anlitas i den offentliga kontrollen</w:t>
            </w:r>
            <w:r w:rsidRPr="00FF6A75">
              <w:t xml:space="preserve"> har i den utsträckning </w:t>
            </w:r>
            <w:r w:rsidRPr="00FF6A75">
              <w:rPr>
                <w:i/>
              </w:rPr>
              <w:t>som</w:t>
            </w:r>
            <w:r w:rsidRPr="00FF6A75">
              <w:t xml:space="preserve"> behövs för </w:t>
            </w:r>
            <w:r w:rsidRPr="00FF6A75">
              <w:rPr>
                <w:i/>
              </w:rPr>
              <w:t>kon</w:t>
            </w:r>
            <w:r>
              <w:rPr>
                <w:i/>
              </w:rPr>
              <w:softHyphen/>
            </w:r>
            <w:r w:rsidRPr="00FF6A75">
              <w:rPr>
                <w:i/>
              </w:rPr>
              <w:t xml:space="preserve">trollen </w:t>
            </w:r>
            <w:r w:rsidRPr="00FF6A75">
              <w:t>rätt att</w:t>
            </w:r>
          </w:p>
        </w:tc>
        <w:tc>
          <w:tcPr>
            <w:tcW w:w="2500" w:type="pct"/>
            <w:shd w:val="clear" w:color="auto" w:fill="auto"/>
            <w:tcMar>
              <w:right w:w="0" w:type="dxa"/>
            </w:tcMar>
          </w:tcPr>
          <w:p w14:paraId="4E3DF050" w14:textId="77777777" w:rsidR="00F71CC6" w:rsidRDefault="00AB307F" w:rsidP="00F71CC6">
            <w:pPr>
              <w:pStyle w:val="Brdtextmedindrag"/>
            </w:pPr>
            <w:r w:rsidRPr="00FF6A75">
              <w:t xml:space="preserve">En kontrollmyndighet, </w:t>
            </w:r>
            <w:r w:rsidRPr="00FF6A75">
              <w:rPr>
                <w:i/>
              </w:rPr>
              <w:t>en offi</w:t>
            </w:r>
            <w:r>
              <w:rPr>
                <w:i/>
              </w:rPr>
              <w:softHyphen/>
            </w:r>
            <w:r w:rsidRPr="00FF6A75">
              <w:rPr>
                <w:i/>
              </w:rPr>
              <w:t xml:space="preserve">ciell veterinär som </w:t>
            </w:r>
            <w:r>
              <w:rPr>
                <w:i/>
              </w:rPr>
              <w:t xml:space="preserve">har </w:t>
            </w:r>
            <w:r w:rsidRPr="00FF6A75">
              <w:rPr>
                <w:i/>
              </w:rPr>
              <w:t>förordnats enligt lagen (2009:1254) om</w:t>
            </w:r>
            <w:r w:rsidRPr="00FF6A75">
              <w:t xml:space="preserve"> </w:t>
            </w:r>
            <w:r w:rsidRPr="00FF6A75">
              <w:rPr>
                <w:i/>
              </w:rPr>
              <w:t>offi</w:t>
            </w:r>
            <w:r>
              <w:rPr>
                <w:i/>
              </w:rPr>
              <w:softHyphen/>
            </w:r>
            <w:r w:rsidRPr="00FF6A75">
              <w:rPr>
                <w:i/>
              </w:rPr>
              <w:t>ciella veterinärer</w:t>
            </w:r>
            <w:r>
              <w:rPr>
                <w:i/>
              </w:rPr>
              <w:t xml:space="preserve">, </w:t>
            </w:r>
            <w:r w:rsidRPr="00FF6A75">
              <w:rPr>
                <w:i/>
              </w:rPr>
              <w:t>ett organ med delegerade uppgifter eller en fysisk person som har delegerats vissa uppgifter</w:t>
            </w:r>
            <w:r w:rsidRPr="00FF6A75">
              <w:t xml:space="preserve"> har</w:t>
            </w:r>
            <w:r w:rsidRPr="00AF4FE6">
              <w:rPr>
                <w:i/>
                <w:iCs/>
              </w:rPr>
              <w:t>,</w:t>
            </w:r>
            <w:r w:rsidRPr="00FF6A75">
              <w:t xml:space="preserve"> i den ut</w:t>
            </w:r>
            <w:r w:rsidRPr="00FF6A75">
              <w:softHyphen/>
              <w:t xml:space="preserve">sträckning </w:t>
            </w:r>
            <w:r w:rsidRPr="00FF6A75">
              <w:rPr>
                <w:i/>
              </w:rPr>
              <w:t>det</w:t>
            </w:r>
            <w:r w:rsidRPr="00FF6A75">
              <w:t xml:space="preserve"> behövs för </w:t>
            </w:r>
            <w:r w:rsidRPr="00FF6A75">
              <w:rPr>
                <w:i/>
              </w:rPr>
              <w:t>offentlig kontroll och annan offentlig verksamhet</w:t>
            </w:r>
            <w:r>
              <w:rPr>
                <w:i/>
              </w:rPr>
              <w:t>,</w:t>
            </w:r>
            <w:r w:rsidRPr="00FF6A75">
              <w:t xml:space="preserve"> rätt att</w:t>
            </w:r>
          </w:p>
        </w:tc>
      </w:tr>
    </w:tbl>
    <w:p w14:paraId="5C65D69B" w14:textId="77777777" w:rsidR="00F71CC6" w:rsidRDefault="00AB307F" w:rsidP="00F71CC6">
      <w:pPr>
        <w:pStyle w:val="Brdtextmedindrag"/>
      </w:pPr>
      <w:r>
        <w:t>1. på begäran få upplysningar och ta del av handlingar, och</w:t>
      </w:r>
    </w:p>
    <w:p w14:paraId="49E6D957" w14:textId="77777777" w:rsidR="00F71CC6" w:rsidRDefault="00AB307F" w:rsidP="00F71CC6">
      <w:pPr>
        <w:pStyle w:val="Brdtextmedindrag"/>
      </w:pPr>
      <w:r>
        <w:t>2. få tillträde till områden, lokaler och andra utrymmen och där göra undersökningar och ta prover.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55CD19CF" w14:textId="77777777" w:rsidTr="00F71CC6">
        <w:tc>
          <w:tcPr>
            <w:tcW w:w="2500" w:type="pct"/>
            <w:shd w:val="clear" w:color="auto" w:fill="auto"/>
            <w:tcMar>
              <w:left w:w="0" w:type="dxa"/>
            </w:tcMar>
          </w:tcPr>
          <w:p w14:paraId="382CC110" w14:textId="77777777" w:rsidR="00F71CC6" w:rsidRDefault="00AB307F" w:rsidP="00F71CC6">
            <w:pPr>
              <w:pStyle w:val="Brdtextmedindrag"/>
            </w:pPr>
            <w:r w:rsidRPr="001B00DC">
              <w:rPr>
                <w:i/>
              </w:rPr>
              <w:t>Bestämmelserna i första</w:t>
            </w:r>
            <w:r w:rsidRPr="000F7AB9">
              <w:t xml:space="preserve"> stycket gäller också för </w:t>
            </w:r>
            <w:r w:rsidRPr="000F7AB9">
              <w:rPr>
                <w:i/>
              </w:rPr>
              <w:t>EG:s institutioner</w:t>
            </w:r>
            <w:r w:rsidRPr="000F7AB9">
              <w:t xml:space="preserve"> och för inspektörer och experter som utsetts av </w:t>
            </w:r>
            <w:r w:rsidRPr="000F7AB9">
              <w:rPr>
                <w:i/>
              </w:rPr>
              <w:t>institutionerna</w:t>
            </w:r>
            <w:r w:rsidRPr="000F7AB9">
              <w:t>.</w:t>
            </w:r>
          </w:p>
        </w:tc>
        <w:tc>
          <w:tcPr>
            <w:tcW w:w="2500" w:type="pct"/>
            <w:shd w:val="clear" w:color="auto" w:fill="auto"/>
            <w:tcMar>
              <w:right w:w="0" w:type="dxa"/>
            </w:tcMar>
          </w:tcPr>
          <w:p w14:paraId="27F75037" w14:textId="77777777" w:rsidR="00F71CC6" w:rsidRDefault="00AB307F" w:rsidP="00F71CC6">
            <w:pPr>
              <w:pStyle w:val="Brdtextmedindrag"/>
            </w:pPr>
            <w:r w:rsidRPr="001B00DC">
              <w:rPr>
                <w:i/>
                <w:iCs/>
              </w:rPr>
              <w:t>Första</w:t>
            </w:r>
            <w:r w:rsidRPr="000F7AB9">
              <w:t xml:space="preserve"> stycket gäller också för </w:t>
            </w:r>
            <w:r w:rsidRPr="000F7AB9">
              <w:rPr>
                <w:i/>
              </w:rPr>
              <w:t>Europeiska kommissionen</w:t>
            </w:r>
            <w:r w:rsidRPr="000F7AB9">
              <w:t xml:space="preserve"> och för inspektörer och experter som utsetts av </w:t>
            </w:r>
            <w:r w:rsidRPr="000F7AB9">
              <w:rPr>
                <w:i/>
              </w:rPr>
              <w:t>kommissionen</w:t>
            </w:r>
            <w:r w:rsidRPr="000F7AB9">
              <w:t>.</w:t>
            </w:r>
          </w:p>
        </w:tc>
      </w:tr>
    </w:tbl>
    <w:p w14:paraId="3863ED25"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399FD37" w14:textId="77777777" w:rsidTr="00F71CC6">
        <w:tc>
          <w:tcPr>
            <w:tcW w:w="2500" w:type="pct"/>
            <w:shd w:val="clear" w:color="auto" w:fill="auto"/>
            <w:tcMar>
              <w:left w:w="0" w:type="dxa"/>
            </w:tcMar>
          </w:tcPr>
          <w:p w14:paraId="6C8D8133" w14:textId="77777777" w:rsidR="00F71CC6" w:rsidRDefault="00AB307F" w:rsidP="00F71CC6">
            <w:pPr>
              <w:pStyle w:val="Rubrik4utannumrering"/>
            </w:pPr>
            <w:r w:rsidRPr="00A9755E">
              <w:t xml:space="preserve">Skyldighet att </w:t>
            </w:r>
            <w:r w:rsidRPr="00A9755E">
              <w:rPr>
                <w:i/>
              </w:rPr>
              <w:t>tillhandahålla</w:t>
            </w:r>
            <w:r w:rsidRPr="00A9755E">
              <w:t xml:space="preserve"> hjälp</w:t>
            </w:r>
          </w:p>
        </w:tc>
        <w:tc>
          <w:tcPr>
            <w:tcW w:w="2500" w:type="pct"/>
            <w:shd w:val="clear" w:color="auto" w:fill="auto"/>
            <w:tcMar>
              <w:right w:w="0" w:type="dxa"/>
            </w:tcMar>
          </w:tcPr>
          <w:p w14:paraId="0BA27CCA" w14:textId="77777777" w:rsidR="00F71CC6" w:rsidRDefault="00AB307F" w:rsidP="00F71CC6">
            <w:pPr>
              <w:pStyle w:val="Rubrik4utannumrering"/>
            </w:pPr>
            <w:r w:rsidRPr="00A9755E">
              <w:t xml:space="preserve">Skyldighet att </w:t>
            </w:r>
            <w:r w:rsidRPr="00A9755E">
              <w:rPr>
                <w:i/>
              </w:rPr>
              <w:t>lämna</w:t>
            </w:r>
            <w:r w:rsidRPr="00A9755E">
              <w:t xml:space="preserve"> hjälp</w:t>
            </w:r>
          </w:p>
        </w:tc>
      </w:tr>
    </w:tbl>
    <w:p w14:paraId="75940AC8" w14:textId="77777777" w:rsidR="00F71CC6" w:rsidRDefault="00F71CC6" w:rsidP="00F71CC6">
      <w:pPr>
        <w:pStyle w:val="Brdtext"/>
        <w:jc w:val="center"/>
      </w:pPr>
    </w:p>
    <w:p w14:paraId="4B6E98C3" w14:textId="77777777" w:rsidR="00F71CC6" w:rsidRDefault="00AB307F" w:rsidP="00F71CC6">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D93C643" w14:textId="77777777" w:rsidTr="00F71CC6">
        <w:tc>
          <w:tcPr>
            <w:tcW w:w="2500" w:type="pct"/>
            <w:shd w:val="clear" w:color="auto" w:fill="auto"/>
            <w:tcMar>
              <w:left w:w="0" w:type="dxa"/>
            </w:tcMar>
          </w:tcPr>
          <w:p w14:paraId="6CE73F4A" w14:textId="77777777" w:rsidR="00F71CC6" w:rsidRDefault="00AB307F" w:rsidP="00F71CC6">
            <w:pPr>
              <w:pStyle w:val="Brdtextmedindrag"/>
            </w:pPr>
            <w:r w:rsidRPr="00D35F4A">
              <w:t>Den</w:t>
            </w:r>
            <w:r w:rsidRPr="0095763A">
              <w:rPr>
                <w:i/>
              </w:rPr>
              <w:t xml:space="preserve"> </w:t>
            </w:r>
            <w:r w:rsidRPr="00A9755E">
              <w:t xml:space="preserve">som är föremål för offentlig kontroll </w:t>
            </w:r>
            <w:r w:rsidRPr="0095763A">
              <w:rPr>
                <w:i/>
              </w:rPr>
              <w:t>skall</w:t>
            </w:r>
            <w:r w:rsidRPr="00A9755E">
              <w:t xml:space="preserve"> </w:t>
            </w:r>
            <w:r w:rsidRPr="0095763A">
              <w:rPr>
                <w:i/>
              </w:rPr>
              <w:t>tillhandahålla</w:t>
            </w:r>
            <w:r w:rsidRPr="00A9755E">
              <w:t xml:space="preserve"> den hjälp som behövs för att kontrollen </w:t>
            </w:r>
            <w:r w:rsidRPr="0095763A">
              <w:rPr>
                <w:i/>
              </w:rPr>
              <w:t>skall</w:t>
            </w:r>
            <w:r w:rsidRPr="00A9755E">
              <w:t xml:space="preserve"> kunna </w:t>
            </w:r>
            <w:r w:rsidRPr="0095763A">
              <w:rPr>
                <w:i/>
              </w:rPr>
              <w:t>genomföras</w:t>
            </w:r>
            <w:r w:rsidRPr="00A9755E">
              <w:t>.</w:t>
            </w:r>
          </w:p>
        </w:tc>
        <w:tc>
          <w:tcPr>
            <w:tcW w:w="2500" w:type="pct"/>
            <w:shd w:val="clear" w:color="auto" w:fill="auto"/>
            <w:tcMar>
              <w:right w:w="0" w:type="dxa"/>
            </w:tcMar>
          </w:tcPr>
          <w:p w14:paraId="7E73DA89" w14:textId="77777777" w:rsidR="00F71CC6" w:rsidRDefault="00AB307F" w:rsidP="00F71CC6">
            <w:pPr>
              <w:pStyle w:val="Brdtextmedindrag"/>
            </w:pPr>
            <w:r w:rsidRPr="00D35F4A">
              <w:rPr>
                <w:iCs/>
              </w:rPr>
              <w:t>D</w:t>
            </w:r>
            <w:r w:rsidRPr="00D35F4A">
              <w:t>en</w:t>
            </w:r>
            <w:r w:rsidRPr="005B26FA">
              <w:t xml:space="preserve"> som är föremål för offentlig kontroll </w:t>
            </w:r>
            <w:r w:rsidRPr="005B26FA">
              <w:rPr>
                <w:i/>
              </w:rPr>
              <w:t>eller annan offentlig verksamhet</w:t>
            </w:r>
            <w:r w:rsidRPr="005B26FA">
              <w:t xml:space="preserve"> </w:t>
            </w:r>
            <w:r w:rsidRPr="00D35F4A">
              <w:rPr>
                <w:i/>
                <w:iCs/>
              </w:rPr>
              <w:t>ska</w:t>
            </w:r>
            <w:r>
              <w:rPr>
                <w:i/>
                <w:iCs/>
              </w:rPr>
              <w:t>,</w:t>
            </w:r>
            <w:r>
              <w:t xml:space="preserve"> </w:t>
            </w:r>
            <w:r w:rsidRPr="00AC00BB">
              <w:rPr>
                <w:i/>
                <w:iCs/>
              </w:rPr>
              <w:t>u</w:t>
            </w:r>
            <w:r>
              <w:rPr>
                <w:i/>
              </w:rPr>
              <w:t>töver vad som följer av</w:t>
            </w:r>
            <w:r w:rsidRPr="0095763A">
              <w:rPr>
                <w:i/>
              </w:rPr>
              <w:t xml:space="preserve"> artik</w:t>
            </w:r>
            <w:r>
              <w:rPr>
                <w:i/>
              </w:rPr>
              <w:t>e</w:t>
            </w:r>
            <w:r w:rsidRPr="0095763A">
              <w:rPr>
                <w:i/>
              </w:rPr>
              <w:t>l 15.2 och 15.6 i förordning (EU) 2017/625 och artikel 46.2 i förordning (EU) 2016/1012</w:t>
            </w:r>
            <w:r>
              <w:rPr>
                <w:i/>
              </w:rPr>
              <w:t>,</w:t>
            </w:r>
            <w:r>
              <w:t xml:space="preserve"> </w:t>
            </w:r>
            <w:r w:rsidRPr="00D35F4A">
              <w:rPr>
                <w:i/>
              </w:rPr>
              <w:t>lämna</w:t>
            </w:r>
            <w:r w:rsidRPr="005B26FA">
              <w:t xml:space="preserve"> den hjälp som behövs för att kontrollen </w:t>
            </w:r>
            <w:r w:rsidRPr="005B26FA">
              <w:rPr>
                <w:i/>
              </w:rPr>
              <w:t>eller verksamheten</w:t>
            </w:r>
            <w:r w:rsidRPr="005B26FA">
              <w:t xml:space="preserve"> </w:t>
            </w:r>
            <w:r w:rsidRPr="00C90AE5">
              <w:rPr>
                <w:i/>
                <w:iCs/>
              </w:rPr>
              <w:t>ska</w:t>
            </w:r>
            <w:r w:rsidRPr="005B26FA">
              <w:t xml:space="preserve"> kunna </w:t>
            </w:r>
            <w:r w:rsidRPr="005B26FA">
              <w:rPr>
                <w:i/>
              </w:rPr>
              <w:t>utföras</w:t>
            </w:r>
            <w:r w:rsidRPr="0095763A" w:rsidDel="001369EA">
              <w:rPr>
                <w:i/>
              </w:rPr>
              <w:t>.</w:t>
            </w:r>
          </w:p>
        </w:tc>
      </w:tr>
    </w:tbl>
    <w:p w14:paraId="6929C1FE"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BB89AB4" w14:textId="77777777" w:rsidTr="00F71CC6">
        <w:tc>
          <w:tcPr>
            <w:tcW w:w="2500" w:type="pct"/>
            <w:shd w:val="clear" w:color="auto" w:fill="auto"/>
            <w:tcMar>
              <w:left w:w="0" w:type="dxa"/>
            </w:tcMar>
          </w:tcPr>
          <w:p w14:paraId="02041C52" w14:textId="77777777" w:rsidR="00F71CC6" w:rsidRDefault="00AB307F" w:rsidP="00F71CC6">
            <w:pPr>
              <w:pStyle w:val="Rubrik4utannumrering"/>
            </w:pPr>
            <w:r>
              <w:t xml:space="preserve">Förelägganden </w:t>
            </w:r>
            <w:r w:rsidRPr="00C753FE">
              <w:rPr>
                <w:i/>
                <w:iCs/>
              </w:rPr>
              <w:t>och förbud</w:t>
            </w:r>
          </w:p>
        </w:tc>
        <w:tc>
          <w:tcPr>
            <w:tcW w:w="2500" w:type="pct"/>
            <w:shd w:val="clear" w:color="auto" w:fill="auto"/>
            <w:tcMar>
              <w:right w:w="0" w:type="dxa"/>
            </w:tcMar>
          </w:tcPr>
          <w:p w14:paraId="72BF309B" w14:textId="77777777" w:rsidR="00F71CC6" w:rsidRDefault="00AB307F" w:rsidP="00F71CC6">
            <w:pPr>
              <w:pStyle w:val="Rubrik4utannumrering"/>
            </w:pPr>
            <w:r>
              <w:t xml:space="preserve">Förelägganden </w:t>
            </w:r>
          </w:p>
        </w:tc>
      </w:tr>
    </w:tbl>
    <w:p w14:paraId="6413C7A0" w14:textId="77777777" w:rsidR="00F71CC6" w:rsidRDefault="00AB307F" w:rsidP="00F71CC6">
      <w:pPr>
        <w:pStyle w:val="Brdtext"/>
        <w:spacing w:before="23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9D1343D" w14:textId="77777777" w:rsidTr="00F71CC6">
        <w:tc>
          <w:tcPr>
            <w:tcW w:w="2500" w:type="pct"/>
            <w:shd w:val="clear" w:color="auto" w:fill="auto"/>
            <w:tcMar>
              <w:left w:w="0" w:type="dxa"/>
            </w:tcMar>
          </w:tcPr>
          <w:p w14:paraId="65DE35F7" w14:textId="77777777" w:rsidR="00F71CC6" w:rsidRDefault="00AB307F" w:rsidP="00F71CC6">
            <w:pPr>
              <w:pStyle w:val="Brdtextmedindrag"/>
            </w:pPr>
            <w:r>
              <w:t xml:space="preserve">Utöver vad som följer av de </w:t>
            </w:r>
            <w:r w:rsidRPr="00073ED0">
              <w:rPr>
                <w:i/>
              </w:rPr>
              <w:t>EG-bestämmelser</w:t>
            </w:r>
            <w:r>
              <w:t xml:space="preserve"> som </w:t>
            </w:r>
            <w:r w:rsidRPr="00073ED0">
              <w:rPr>
                <w:i/>
              </w:rPr>
              <w:t>kompletteras av</w:t>
            </w:r>
            <w:r>
              <w:t xml:space="preserve"> lagen får en kontrollmyndighet </w:t>
            </w:r>
            <w:r w:rsidRPr="00845E1D">
              <w:rPr>
                <w:i/>
              </w:rPr>
              <w:t>meddela</w:t>
            </w:r>
            <w:r>
              <w:t xml:space="preserve"> de förelägganden </w:t>
            </w:r>
            <w:r w:rsidRPr="007A42A4">
              <w:rPr>
                <w:i/>
              </w:rPr>
              <w:t>och förbud</w:t>
            </w:r>
            <w:r>
              <w:t xml:space="preserve"> som behövs för att lagen, de föreskrifter och beslut som har meddelats med stöd av lagen, de</w:t>
            </w:r>
            <w:r w:rsidRPr="00073ED0">
              <w:rPr>
                <w:i/>
              </w:rPr>
              <w:t xml:space="preserve"> EG-bestämmelser</w:t>
            </w:r>
            <w:r>
              <w:t xml:space="preserve"> som </w:t>
            </w:r>
            <w:r w:rsidRPr="00073ED0">
              <w:rPr>
                <w:i/>
              </w:rPr>
              <w:t>komplet</w:t>
            </w:r>
            <w:r>
              <w:rPr>
                <w:i/>
              </w:rPr>
              <w:softHyphen/>
            </w:r>
            <w:r w:rsidRPr="00073ED0">
              <w:rPr>
                <w:i/>
              </w:rPr>
              <w:t>teras av</w:t>
            </w:r>
            <w:r>
              <w:t xml:space="preserve"> lagen och de beslut som </w:t>
            </w:r>
            <w:r w:rsidRPr="00073ED0">
              <w:t xml:space="preserve">har meddelats med stöd av </w:t>
            </w:r>
            <w:r w:rsidRPr="00073ED0">
              <w:rPr>
                <w:i/>
              </w:rPr>
              <w:t>EG-bestämmelserna skall</w:t>
            </w:r>
            <w:r w:rsidRPr="00073ED0">
              <w:t xml:space="preserve"> följas.</w:t>
            </w:r>
          </w:p>
        </w:tc>
        <w:tc>
          <w:tcPr>
            <w:tcW w:w="2500" w:type="pct"/>
            <w:shd w:val="clear" w:color="auto" w:fill="auto"/>
            <w:tcMar>
              <w:right w:w="0" w:type="dxa"/>
            </w:tcMar>
          </w:tcPr>
          <w:p w14:paraId="18C933B4" w14:textId="77777777" w:rsidR="00F71CC6" w:rsidRDefault="00AB307F" w:rsidP="00F71CC6">
            <w:pPr>
              <w:pStyle w:val="Brdtextmedindrag"/>
            </w:pPr>
            <w:r>
              <w:t xml:space="preserve">Utöver vad som följer av de </w:t>
            </w:r>
            <w:r w:rsidRPr="00073ED0">
              <w:rPr>
                <w:i/>
              </w:rPr>
              <w:t>EU-bestämmelser</w:t>
            </w:r>
            <w:r>
              <w:t xml:space="preserve"> som lagen </w:t>
            </w:r>
            <w:r w:rsidRPr="00073ED0">
              <w:rPr>
                <w:i/>
              </w:rPr>
              <w:t>komplet</w:t>
            </w:r>
            <w:r>
              <w:rPr>
                <w:i/>
              </w:rPr>
              <w:softHyphen/>
            </w:r>
            <w:r w:rsidRPr="00073ED0">
              <w:rPr>
                <w:i/>
              </w:rPr>
              <w:t>terar</w:t>
            </w:r>
            <w:r>
              <w:t xml:space="preserve"> får en kontrollmyndighet </w:t>
            </w:r>
            <w:r w:rsidRPr="00845E1D">
              <w:rPr>
                <w:i/>
              </w:rPr>
              <w:t>besluta</w:t>
            </w:r>
            <w:r>
              <w:t xml:space="preserve"> de förelägganden som behövs för att lagen, de föreskrifter och beslut som har meddelats med stöd av lagen, de </w:t>
            </w:r>
            <w:r w:rsidRPr="00073ED0">
              <w:rPr>
                <w:i/>
              </w:rPr>
              <w:t>EU-bestämmelser</w:t>
            </w:r>
            <w:r>
              <w:t xml:space="preserve"> som lagen </w:t>
            </w:r>
            <w:r w:rsidRPr="00073ED0">
              <w:rPr>
                <w:i/>
              </w:rPr>
              <w:t>kompletterar</w:t>
            </w:r>
            <w:r>
              <w:t xml:space="preserve"> och de beslut som </w:t>
            </w:r>
            <w:r w:rsidRPr="00073ED0">
              <w:t xml:space="preserve">har meddelats med stöd av </w:t>
            </w:r>
            <w:r w:rsidRPr="00073ED0">
              <w:rPr>
                <w:i/>
              </w:rPr>
              <w:t>EU-bestämmelserna ska</w:t>
            </w:r>
            <w:r w:rsidRPr="00073ED0">
              <w:t xml:space="preserve"> följas.</w:t>
            </w:r>
          </w:p>
        </w:tc>
      </w:tr>
    </w:tbl>
    <w:p w14:paraId="69CDFCAC" w14:textId="77777777" w:rsidR="00F71CC6" w:rsidRDefault="00AB307F" w:rsidP="00F71CC6">
      <w:pPr>
        <w:pStyle w:val="Brdtext"/>
        <w:spacing w:before="230"/>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A2897AE" w14:textId="77777777" w:rsidTr="00F71CC6">
        <w:tc>
          <w:tcPr>
            <w:tcW w:w="2500" w:type="pct"/>
            <w:shd w:val="clear" w:color="auto" w:fill="auto"/>
            <w:tcMar>
              <w:left w:w="0" w:type="dxa"/>
            </w:tcMar>
          </w:tcPr>
          <w:p w14:paraId="1E633DB6" w14:textId="77777777" w:rsidR="00F71CC6" w:rsidRDefault="00AB307F" w:rsidP="00F71CC6">
            <w:pPr>
              <w:pStyle w:val="Brdtextmedindrag"/>
            </w:pPr>
            <w:r w:rsidRPr="00A823AE">
              <w:t xml:space="preserve">Förelägganden </w:t>
            </w:r>
            <w:r w:rsidRPr="007A42A4">
              <w:rPr>
                <w:i/>
              </w:rPr>
              <w:t>och förbud</w:t>
            </w:r>
            <w:r w:rsidRPr="00A823AE">
              <w:t xml:space="preserve"> enligt denna lag eller enligt de </w:t>
            </w:r>
            <w:r w:rsidRPr="00A823AE">
              <w:rPr>
                <w:i/>
              </w:rPr>
              <w:t xml:space="preserve">EG-bestämmelser </w:t>
            </w:r>
            <w:r w:rsidRPr="00A823AE">
              <w:t xml:space="preserve">som </w:t>
            </w:r>
            <w:r w:rsidRPr="00A823AE">
              <w:rPr>
                <w:i/>
              </w:rPr>
              <w:t>kompletteras av</w:t>
            </w:r>
            <w:r w:rsidRPr="00A823AE">
              <w:t xml:space="preserve"> lagen får förenas med vite.</w:t>
            </w:r>
          </w:p>
        </w:tc>
        <w:tc>
          <w:tcPr>
            <w:tcW w:w="2500" w:type="pct"/>
            <w:shd w:val="clear" w:color="auto" w:fill="auto"/>
            <w:tcMar>
              <w:right w:w="0" w:type="dxa"/>
            </w:tcMar>
          </w:tcPr>
          <w:p w14:paraId="60431FD2" w14:textId="77777777" w:rsidR="00F71CC6" w:rsidRDefault="00AB307F" w:rsidP="00F71CC6">
            <w:pPr>
              <w:pStyle w:val="Brdtextmedindrag"/>
            </w:pPr>
            <w:r w:rsidRPr="00A823AE">
              <w:t xml:space="preserve">Förelägganden enligt denna lag eller enligt de </w:t>
            </w:r>
            <w:r w:rsidRPr="00A823AE">
              <w:rPr>
                <w:i/>
              </w:rPr>
              <w:t>EU-bestämmelser</w:t>
            </w:r>
            <w:r w:rsidRPr="00A823AE">
              <w:t xml:space="preserve"> som lagen </w:t>
            </w:r>
            <w:r w:rsidRPr="00A823AE">
              <w:rPr>
                <w:i/>
              </w:rPr>
              <w:t xml:space="preserve">kompletterar </w:t>
            </w:r>
            <w:r w:rsidRPr="00A823AE">
              <w:t>får förenas med vite.</w:t>
            </w:r>
          </w:p>
        </w:tc>
      </w:tr>
    </w:tbl>
    <w:p w14:paraId="524FA043" w14:textId="77777777" w:rsidR="00F71CC6" w:rsidRDefault="00AB307F" w:rsidP="00F71CC6">
      <w:pPr>
        <w:pStyle w:val="Brdtext"/>
        <w:spacing w:before="230"/>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D72F02F" w14:textId="77777777" w:rsidTr="00F71CC6">
        <w:tc>
          <w:tcPr>
            <w:tcW w:w="2500" w:type="pct"/>
            <w:shd w:val="clear" w:color="auto" w:fill="auto"/>
            <w:tcMar>
              <w:left w:w="0" w:type="dxa"/>
            </w:tcMar>
          </w:tcPr>
          <w:p w14:paraId="53C41111" w14:textId="77777777" w:rsidR="00F71CC6" w:rsidRDefault="00AB307F" w:rsidP="00F71CC6">
            <w:pPr>
              <w:pStyle w:val="Brdtextmedindrag"/>
            </w:pPr>
            <w:r w:rsidRPr="00CB30B0">
              <w:t>Om någon inte fullgör sina skyldigheter enligt lagen, de före</w:t>
            </w:r>
            <w:r>
              <w:softHyphen/>
            </w:r>
            <w:r w:rsidRPr="00CB30B0">
              <w:t xml:space="preserve">skrifter eller beslut som har meddelats med stöd av lagen, de </w:t>
            </w:r>
            <w:r w:rsidRPr="00CB30B0">
              <w:rPr>
                <w:i/>
              </w:rPr>
              <w:t>EG-bestämmelser</w:t>
            </w:r>
            <w:r w:rsidRPr="00CB30B0">
              <w:t xml:space="preserve"> som </w:t>
            </w:r>
            <w:r w:rsidRPr="00CB30B0">
              <w:rPr>
                <w:i/>
              </w:rPr>
              <w:t>komplet</w:t>
            </w:r>
            <w:r w:rsidRPr="00CB30B0">
              <w:rPr>
                <w:i/>
              </w:rPr>
              <w:softHyphen/>
              <w:t>teras av</w:t>
            </w:r>
            <w:r w:rsidRPr="00CB30B0">
              <w:t xml:space="preserve"> lagen eller de beslut som har meddelats med stöd av </w:t>
            </w:r>
            <w:r w:rsidRPr="00CB30B0">
              <w:rPr>
                <w:i/>
              </w:rPr>
              <w:t>EG-bestämmelserna</w:t>
            </w:r>
            <w:r w:rsidRPr="00CB30B0">
              <w:t>, får kontrollmyn</w:t>
            </w:r>
            <w:r>
              <w:softHyphen/>
            </w:r>
            <w:r w:rsidRPr="00CB30B0">
              <w:t>digheten besluta om rättelse på hans eller hennes bekostnad.</w:t>
            </w:r>
          </w:p>
        </w:tc>
        <w:tc>
          <w:tcPr>
            <w:tcW w:w="2500" w:type="pct"/>
            <w:shd w:val="clear" w:color="auto" w:fill="auto"/>
            <w:tcMar>
              <w:right w:w="0" w:type="dxa"/>
            </w:tcMar>
          </w:tcPr>
          <w:p w14:paraId="23CF9424" w14:textId="77777777" w:rsidR="00F71CC6" w:rsidRDefault="00AB307F" w:rsidP="00F71CC6">
            <w:pPr>
              <w:pStyle w:val="Brdtextmedindrag"/>
            </w:pPr>
            <w:r w:rsidRPr="00CB30B0">
              <w:t>Om någon inte fullgör sina skyldigheter enligt lagen, de före</w:t>
            </w:r>
            <w:r>
              <w:softHyphen/>
            </w:r>
            <w:r w:rsidRPr="00CB30B0">
              <w:t xml:space="preserve">skrifter eller beslut som har meddelats med stöd av lagen, de </w:t>
            </w:r>
            <w:r w:rsidRPr="00CB30B0">
              <w:rPr>
                <w:i/>
              </w:rPr>
              <w:t>EU-bestämmelser</w:t>
            </w:r>
            <w:r w:rsidRPr="00CB30B0">
              <w:t xml:space="preserve"> som lagen </w:t>
            </w:r>
            <w:r w:rsidRPr="00CB30B0">
              <w:rPr>
                <w:i/>
              </w:rPr>
              <w:t>kompletterar</w:t>
            </w:r>
            <w:r>
              <w:t xml:space="preserve"> </w:t>
            </w:r>
            <w:r w:rsidRPr="00CB30B0">
              <w:t xml:space="preserve">eller de beslut som har meddelats med stöd av </w:t>
            </w:r>
            <w:r w:rsidRPr="00CB30B0">
              <w:rPr>
                <w:i/>
              </w:rPr>
              <w:t>EU-bestämmelserna</w:t>
            </w:r>
            <w:r w:rsidRPr="00CB30B0">
              <w:t>, får kontrollmyn</w:t>
            </w:r>
            <w:r>
              <w:softHyphen/>
            </w:r>
            <w:r w:rsidRPr="00CB30B0">
              <w:t>digheten besluta om rättelse på hans eller hennes bekostnad.</w:t>
            </w:r>
          </w:p>
        </w:tc>
      </w:tr>
    </w:tbl>
    <w:p w14:paraId="6D75235F" w14:textId="77777777" w:rsidR="00F71CC6" w:rsidRDefault="00AB307F" w:rsidP="00F71CC6">
      <w:pPr>
        <w:pStyle w:val="Brdtext"/>
        <w:spacing w:before="230"/>
        <w:jc w:val="center"/>
      </w:pPr>
      <w:r>
        <w:t>15 §</w:t>
      </w:r>
      <w:r>
        <w:rPr>
          <w:rStyle w:val="Fotnotsreferens"/>
        </w:rPr>
        <w:footnoteReference w:id="151"/>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336CB2D" w14:textId="77777777" w:rsidTr="00F71CC6">
        <w:tc>
          <w:tcPr>
            <w:tcW w:w="2500" w:type="pct"/>
            <w:shd w:val="clear" w:color="auto" w:fill="auto"/>
            <w:tcMar>
              <w:left w:w="0" w:type="dxa"/>
            </w:tcMar>
          </w:tcPr>
          <w:p w14:paraId="41DAEDB8" w14:textId="77777777" w:rsidR="00F71CC6" w:rsidRDefault="00AB307F" w:rsidP="00F71CC6">
            <w:pPr>
              <w:pStyle w:val="Brdtextmedindrag"/>
            </w:pPr>
            <w:r w:rsidRPr="00F95259">
              <w:t>Polismyndigheten ska lämna den hjälp som behövs för utövande av offentlig kontroll eller verkställig</w:t>
            </w:r>
            <w:r>
              <w:softHyphen/>
            </w:r>
            <w:r w:rsidRPr="00F95259">
              <w:t xml:space="preserve">het av beslut enligt denna lag, de föreskrifter eller beslut som har meddelats med stöd av lagen, de EU-bestämmelser som </w:t>
            </w:r>
            <w:r w:rsidRPr="00F95259">
              <w:rPr>
                <w:i/>
                <w:iCs/>
              </w:rPr>
              <w:t>komplet</w:t>
            </w:r>
            <w:r>
              <w:rPr>
                <w:i/>
                <w:iCs/>
              </w:rPr>
              <w:softHyphen/>
            </w:r>
            <w:r w:rsidRPr="00F95259">
              <w:rPr>
                <w:i/>
                <w:iCs/>
              </w:rPr>
              <w:t>teras av</w:t>
            </w:r>
            <w:r w:rsidRPr="00F95259">
              <w:t xml:space="preserve"> lagen eller de beslut som har meddelats med stöd av EU-bestämmelserna.</w:t>
            </w:r>
          </w:p>
        </w:tc>
        <w:tc>
          <w:tcPr>
            <w:tcW w:w="2500" w:type="pct"/>
            <w:shd w:val="clear" w:color="auto" w:fill="auto"/>
            <w:tcMar>
              <w:right w:w="0" w:type="dxa"/>
            </w:tcMar>
          </w:tcPr>
          <w:p w14:paraId="06DE8F94" w14:textId="77777777" w:rsidR="00F71CC6" w:rsidRDefault="00AB307F" w:rsidP="00F71CC6">
            <w:pPr>
              <w:pStyle w:val="Brdtextmedindrag"/>
            </w:pPr>
            <w:r w:rsidRPr="00F95259">
              <w:t>Polismyndigheten ska lämna den hjälp som behövs för utövande av offentlig kontroll eller verkställig</w:t>
            </w:r>
            <w:r>
              <w:softHyphen/>
            </w:r>
            <w:r w:rsidRPr="00F95259">
              <w:t xml:space="preserve">het av beslut enligt denna lag, de föreskrifter eller beslut som har meddelats med stöd av lagen, de EU-bestämmelser som lagen </w:t>
            </w:r>
            <w:r w:rsidRPr="00F95259">
              <w:rPr>
                <w:i/>
                <w:iCs/>
              </w:rPr>
              <w:t>kom</w:t>
            </w:r>
            <w:r>
              <w:rPr>
                <w:i/>
                <w:iCs/>
              </w:rPr>
              <w:softHyphen/>
            </w:r>
            <w:r w:rsidRPr="00F95259">
              <w:rPr>
                <w:i/>
                <w:iCs/>
              </w:rPr>
              <w:t>pletterar</w:t>
            </w:r>
            <w:r>
              <w:t xml:space="preserve"> </w:t>
            </w:r>
            <w:r w:rsidRPr="00F95259">
              <w:t>eller de beslut som har meddelats med stöd av EU-bestämmelserna.</w:t>
            </w:r>
          </w:p>
        </w:tc>
      </w:tr>
    </w:tbl>
    <w:p w14:paraId="081D4FD9" w14:textId="77777777" w:rsidR="00F71CC6" w:rsidRPr="00F95259" w:rsidRDefault="00AB307F" w:rsidP="00F71CC6">
      <w:pPr>
        <w:pStyle w:val="Brdtextmedindrag"/>
      </w:pPr>
      <w:r w:rsidRPr="00F95259">
        <w:t>Hjälp enligt första stycket får begäras endast om</w:t>
      </w:r>
    </w:p>
    <w:p w14:paraId="678CEAC8" w14:textId="77777777" w:rsidR="00F71CC6" w:rsidRPr="00F95259" w:rsidRDefault="00AB307F" w:rsidP="00F71CC6">
      <w:pPr>
        <w:pStyle w:val="Brdtextmedindrag"/>
      </w:pPr>
      <w:r w:rsidRPr="00F95259">
        <w:t>1.</w:t>
      </w:r>
      <w:r>
        <w:t> </w:t>
      </w:r>
      <w:r w:rsidRPr="00F95259">
        <w:t>det på grund av särskilda omständigheter kan befaras att åtgärden inte kan utföras utan att en polismans särskilda befogenheter enligt 10 § polislagen (1984:387) behöver tillgripas, eller</w:t>
      </w:r>
    </w:p>
    <w:p w14:paraId="2417E847" w14:textId="77777777" w:rsidR="00F71CC6" w:rsidRDefault="00AB307F" w:rsidP="00F71CC6">
      <w:pPr>
        <w:pStyle w:val="Brdtextmedindrag"/>
      </w:pPr>
      <w:r w:rsidRPr="00F95259">
        <w:t>2.</w:t>
      </w:r>
      <w:r>
        <w:t> </w:t>
      </w:r>
      <w:r w:rsidRPr="00F95259">
        <w:t>det annars finns synnerliga skäl.</w:t>
      </w:r>
    </w:p>
    <w:p w14:paraId="4436BBAB" w14:textId="77777777"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B85FCCD" w14:textId="77777777" w:rsidTr="00F71CC6">
        <w:tc>
          <w:tcPr>
            <w:tcW w:w="2500" w:type="pct"/>
            <w:shd w:val="clear" w:color="auto" w:fill="auto"/>
            <w:tcMar>
              <w:left w:w="0" w:type="dxa"/>
            </w:tcMar>
          </w:tcPr>
          <w:p w14:paraId="02CA5ABA" w14:textId="77777777" w:rsidR="00F71CC6" w:rsidRDefault="00AB307F" w:rsidP="00F71CC6">
            <w:pPr>
              <w:pStyle w:val="Brdtextmedindrag"/>
            </w:pPr>
            <w:r w:rsidRPr="00281776">
              <w:t xml:space="preserve">Regeringen eller, </w:t>
            </w:r>
            <w:r w:rsidRPr="00281776">
              <w:rPr>
                <w:i/>
              </w:rPr>
              <w:t>efter regering</w:t>
            </w:r>
            <w:r>
              <w:rPr>
                <w:i/>
              </w:rPr>
              <w:softHyphen/>
            </w:r>
            <w:r w:rsidRPr="00281776">
              <w:rPr>
                <w:i/>
              </w:rPr>
              <w:t>ens bemyndigande, Jordbruks</w:t>
            </w:r>
            <w:r>
              <w:rPr>
                <w:i/>
              </w:rPr>
              <w:softHyphen/>
            </w:r>
            <w:r w:rsidRPr="00281776">
              <w:rPr>
                <w:i/>
              </w:rPr>
              <w:t>verket</w:t>
            </w:r>
            <w:r w:rsidRPr="00281776">
              <w:t xml:space="preserve"> får meddela föreskrifter om skyldighet att betala </w:t>
            </w:r>
            <w:r w:rsidRPr="003B2355">
              <w:rPr>
                <w:i/>
              </w:rPr>
              <w:t>avgift</w:t>
            </w:r>
            <w:r w:rsidRPr="00281776">
              <w:t xml:space="preserve"> för offentlig kontroll </w:t>
            </w:r>
            <w:r w:rsidRPr="00281776">
              <w:rPr>
                <w:i/>
              </w:rPr>
              <w:t>enligt denna lag, de föreskrifter som har meddelats med stöd av lagen eller de EG-bestämmelser som kompletteras av lagen.</w:t>
            </w:r>
          </w:p>
        </w:tc>
        <w:tc>
          <w:tcPr>
            <w:tcW w:w="2500" w:type="pct"/>
            <w:shd w:val="clear" w:color="auto" w:fill="auto"/>
            <w:tcMar>
              <w:right w:w="0" w:type="dxa"/>
            </w:tcMar>
          </w:tcPr>
          <w:p w14:paraId="28074F9D" w14:textId="77777777" w:rsidR="00F71CC6" w:rsidRDefault="00AB307F" w:rsidP="00F71CC6">
            <w:pPr>
              <w:pStyle w:val="Brdtextmedindrag"/>
            </w:pPr>
            <w:r w:rsidRPr="003C5FCA">
              <w:t>Regeringen eller</w:t>
            </w:r>
            <w:r>
              <w:t xml:space="preserve"> </w:t>
            </w:r>
            <w:r>
              <w:rPr>
                <w:i/>
              </w:rPr>
              <w:t xml:space="preserve">den myndighet som regeringen bestämmer </w:t>
            </w:r>
            <w:r w:rsidRPr="003C5FCA">
              <w:t xml:space="preserve">får meddela föreskrifter om skyldighet att betala </w:t>
            </w:r>
            <w:r w:rsidRPr="003B2355">
              <w:rPr>
                <w:i/>
              </w:rPr>
              <w:t>avgifter</w:t>
            </w:r>
            <w:r w:rsidRPr="003C5FCA">
              <w:t xml:space="preserve"> för offentlig kontroll </w:t>
            </w:r>
            <w:r w:rsidRPr="003C5FCA">
              <w:rPr>
                <w:i/>
              </w:rPr>
              <w:t>och annan offentlig verk</w:t>
            </w:r>
            <w:r>
              <w:rPr>
                <w:i/>
              </w:rPr>
              <w:softHyphen/>
            </w:r>
            <w:r w:rsidRPr="003C5FCA">
              <w:rPr>
                <w:i/>
              </w:rPr>
              <w:t>samhet</w:t>
            </w:r>
            <w:r w:rsidRPr="003C5FCA">
              <w:t>.</w:t>
            </w:r>
          </w:p>
        </w:tc>
      </w:tr>
      <w:tr w:rsidR="00F71CC6" w14:paraId="67931CF4" w14:textId="77777777" w:rsidTr="00F71CC6">
        <w:tblPrEx>
          <w:tblLook w:val="0600" w:firstRow="0" w:lastRow="0" w:firstColumn="0" w:lastColumn="0" w:noHBand="1" w:noVBand="1"/>
        </w:tblPrEx>
        <w:tc>
          <w:tcPr>
            <w:tcW w:w="2500" w:type="pct"/>
            <w:shd w:val="clear" w:color="auto" w:fill="auto"/>
            <w:tcMar>
              <w:left w:w="0" w:type="dxa"/>
            </w:tcMar>
          </w:tcPr>
          <w:p w14:paraId="1E4008E2" w14:textId="77777777" w:rsidR="00F71CC6" w:rsidRDefault="00AB307F" w:rsidP="00F71CC6">
            <w:pPr>
              <w:pStyle w:val="Brdtextmedindrag"/>
            </w:pPr>
            <w:r w:rsidRPr="00D906BE">
              <w:t xml:space="preserve">Regeringen eller, </w:t>
            </w:r>
            <w:r w:rsidRPr="00D906BE">
              <w:rPr>
                <w:i/>
              </w:rPr>
              <w:t>efter regering</w:t>
            </w:r>
            <w:r>
              <w:rPr>
                <w:i/>
              </w:rPr>
              <w:softHyphen/>
            </w:r>
            <w:r w:rsidRPr="00D906BE">
              <w:rPr>
                <w:i/>
              </w:rPr>
              <w:t>ens bemyndigande, Jordbruks</w:t>
            </w:r>
            <w:r>
              <w:rPr>
                <w:i/>
              </w:rPr>
              <w:softHyphen/>
            </w:r>
            <w:r w:rsidRPr="00D906BE">
              <w:rPr>
                <w:i/>
              </w:rPr>
              <w:t xml:space="preserve">verket </w:t>
            </w:r>
            <w:r w:rsidRPr="00D906BE">
              <w:t xml:space="preserve">får meddela föreskrifter om hur avgifterna </w:t>
            </w:r>
            <w:r w:rsidRPr="00D906BE">
              <w:rPr>
                <w:i/>
              </w:rPr>
              <w:t>skall</w:t>
            </w:r>
            <w:r w:rsidRPr="00D906BE">
              <w:t xml:space="preserve"> beräknas.</w:t>
            </w:r>
          </w:p>
        </w:tc>
        <w:tc>
          <w:tcPr>
            <w:tcW w:w="2500" w:type="pct"/>
            <w:shd w:val="clear" w:color="auto" w:fill="auto"/>
            <w:tcMar>
              <w:right w:w="0" w:type="dxa"/>
            </w:tcMar>
          </w:tcPr>
          <w:p w14:paraId="19A199B9" w14:textId="77777777" w:rsidR="00F71CC6" w:rsidRDefault="00AB307F" w:rsidP="00F71CC6">
            <w:pPr>
              <w:pStyle w:val="Brdtextmedindrag"/>
            </w:pPr>
            <w:r w:rsidRPr="00D906BE">
              <w:t xml:space="preserve">Regeringen eller </w:t>
            </w:r>
            <w:r w:rsidRPr="00D906BE">
              <w:rPr>
                <w:i/>
              </w:rPr>
              <w:t>den myndighet som regeringen bestämmer</w:t>
            </w:r>
            <w:r w:rsidRPr="00D906BE">
              <w:t xml:space="preserve"> får meddela föreskrifter om hur av</w:t>
            </w:r>
            <w:r>
              <w:softHyphen/>
            </w:r>
            <w:r w:rsidRPr="00D906BE">
              <w:t xml:space="preserve">gifterna </w:t>
            </w:r>
            <w:r w:rsidRPr="00D906BE">
              <w:rPr>
                <w:i/>
              </w:rPr>
              <w:t>ska</w:t>
            </w:r>
            <w:r w:rsidRPr="00D906BE">
              <w:t xml:space="preserve"> beräknas.</w:t>
            </w:r>
          </w:p>
        </w:tc>
      </w:tr>
    </w:tbl>
    <w:p w14:paraId="11CAB92D" w14:textId="77777777"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71851E2" w14:textId="77777777" w:rsidTr="00F71CC6">
        <w:tc>
          <w:tcPr>
            <w:tcW w:w="2500" w:type="pct"/>
            <w:shd w:val="clear" w:color="auto" w:fill="auto"/>
            <w:tcMar>
              <w:left w:w="0" w:type="dxa"/>
            </w:tcMar>
          </w:tcPr>
          <w:p w14:paraId="292EA27B" w14:textId="77777777" w:rsidR="00F71CC6" w:rsidRDefault="00AB307F" w:rsidP="00F71CC6">
            <w:pPr>
              <w:pStyle w:val="Brdtextmedindrag"/>
            </w:pPr>
            <w:r w:rsidRPr="00751EFE">
              <w:rPr>
                <w:i/>
                <w:iCs/>
              </w:rPr>
              <w:t>Till</w:t>
            </w:r>
            <w:r w:rsidRPr="00D906BE">
              <w:t xml:space="preserve"> ansvar enligt denna lag </w:t>
            </w:r>
            <w:r w:rsidRPr="00751EFE">
              <w:rPr>
                <w:i/>
                <w:iCs/>
              </w:rPr>
              <w:t>döms inte</w:t>
            </w:r>
            <w:r w:rsidRPr="00D906BE">
              <w:t>, om gärningen är belagd med straff i brottsbalken.</w:t>
            </w:r>
          </w:p>
        </w:tc>
        <w:tc>
          <w:tcPr>
            <w:tcW w:w="2500" w:type="pct"/>
            <w:shd w:val="clear" w:color="auto" w:fill="auto"/>
            <w:tcMar>
              <w:right w:w="0" w:type="dxa"/>
            </w:tcMar>
          </w:tcPr>
          <w:p w14:paraId="7D1C05D2" w14:textId="77777777" w:rsidR="00F71CC6" w:rsidRDefault="00AB307F" w:rsidP="00F71CC6">
            <w:pPr>
              <w:pStyle w:val="Brdtextmedindrag"/>
            </w:pPr>
            <w:r w:rsidRPr="00751EFE">
              <w:rPr>
                <w:i/>
                <w:iCs/>
              </w:rPr>
              <w:t>Det</w:t>
            </w:r>
            <w:r>
              <w:rPr>
                <w:i/>
                <w:iCs/>
              </w:rPr>
              <w:t xml:space="preserve"> ska</w:t>
            </w:r>
            <w:r w:rsidRPr="00751EFE">
              <w:rPr>
                <w:i/>
                <w:iCs/>
              </w:rPr>
              <w:t xml:space="preserve"> inte </w:t>
            </w:r>
            <w:r>
              <w:rPr>
                <w:i/>
                <w:iCs/>
              </w:rPr>
              <w:t xml:space="preserve">dömas </w:t>
            </w:r>
            <w:r w:rsidRPr="00751EFE">
              <w:rPr>
                <w:i/>
                <w:iCs/>
              </w:rPr>
              <w:t>till</w:t>
            </w:r>
            <w:r w:rsidRPr="00D906BE">
              <w:t xml:space="preserve"> ansvar enligt denna lag, om gärningen är belagd med straff i brottsbalken.</w:t>
            </w:r>
          </w:p>
        </w:tc>
      </w:tr>
      <w:tr w:rsidR="00F71CC6" w14:paraId="3D949BA9" w14:textId="77777777" w:rsidTr="00F71CC6">
        <w:tblPrEx>
          <w:tblLook w:val="0600" w:firstRow="0" w:lastRow="0" w:firstColumn="0" w:lastColumn="0" w:noHBand="1" w:noVBand="1"/>
        </w:tblPrEx>
        <w:tc>
          <w:tcPr>
            <w:tcW w:w="2500" w:type="pct"/>
            <w:shd w:val="clear" w:color="auto" w:fill="auto"/>
            <w:tcMar>
              <w:left w:w="0" w:type="dxa"/>
            </w:tcMar>
          </w:tcPr>
          <w:p w14:paraId="3B0A2A09" w14:textId="77777777" w:rsidR="00F71CC6" w:rsidRDefault="00AB307F" w:rsidP="00F71CC6">
            <w:pPr>
              <w:pStyle w:val="Brdtextmedindrag"/>
            </w:pPr>
            <w:r w:rsidRPr="00684F61">
              <w:rPr>
                <w:i/>
              </w:rPr>
              <w:t>Om ett vitesföreläggande eller ett vitesförbud har överträtts,</w:t>
            </w:r>
            <w:r w:rsidRPr="00D906BE">
              <w:t xml:space="preserve"> </w:t>
            </w:r>
            <w:r w:rsidRPr="00684F61">
              <w:rPr>
                <w:i/>
              </w:rPr>
              <w:t>döms</w:t>
            </w:r>
            <w:r w:rsidRPr="00D906BE">
              <w:t xml:space="preserve"> </w:t>
            </w:r>
            <w:r w:rsidRPr="00684F61">
              <w:rPr>
                <w:i/>
              </w:rPr>
              <w:t xml:space="preserve">inte </w:t>
            </w:r>
            <w:r w:rsidRPr="00D906BE">
              <w:t xml:space="preserve">till ansvar enligt denna lag för gärning som omfattas av </w:t>
            </w:r>
            <w:r w:rsidRPr="00684F61">
              <w:rPr>
                <w:i/>
              </w:rPr>
              <w:t>före</w:t>
            </w:r>
            <w:r>
              <w:rPr>
                <w:i/>
              </w:rPr>
              <w:softHyphen/>
            </w:r>
            <w:r w:rsidRPr="00684F61">
              <w:rPr>
                <w:i/>
              </w:rPr>
              <w:t>läggandet eller förbudet</w:t>
            </w:r>
            <w:r w:rsidRPr="00D906BE">
              <w:t>.</w:t>
            </w:r>
          </w:p>
        </w:tc>
        <w:tc>
          <w:tcPr>
            <w:tcW w:w="2500" w:type="pct"/>
            <w:shd w:val="clear" w:color="auto" w:fill="auto"/>
            <w:tcMar>
              <w:right w:w="0" w:type="dxa"/>
            </w:tcMar>
          </w:tcPr>
          <w:p w14:paraId="0FFB7A6F" w14:textId="77777777" w:rsidR="00F71CC6" w:rsidRDefault="00AB307F" w:rsidP="00F71CC6">
            <w:pPr>
              <w:pStyle w:val="Brdtextmedindrag"/>
            </w:pPr>
            <w:r w:rsidRPr="00684F61">
              <w:rPr>
                <w:i/>
              </w:rPr>
              <w:t xml:space="preserve">Det ska inte </w:t>
            </w:r>
            <w:r>
              <w:rPr>
                <w:i/>
              </w:rPr>
              <w:t>heller</w:t>
            </w:r>
            <w:r w:rsidRPr="00684F61">
              <w:rPr>
                <w:i/>
              </w:rPr>
              <w:t xml:space="preserve"> dömas</w:t>
            </w:r>
            <w:r>
              <w:t xml:space="preserve"> till ansvar enligt denna lag för </w:t>
            </w:r>
            <w:r w:rsidRPr="00684F61">
              <w:rPr>
                <w:i/>
              </w:rPr>
              <w:t>en</w:t>
            </w:r>
            <w:r>
              <w:t xml:space="preserve"> gärning som omfattas av </w:t>
            </w:r>
            <w:r w:rsidRPr="00684F61">
              <w:rPr>
                <w:i/>
              </w:rPr>
              <w:t>ett föreläggande om vite om gärningen ligger till grund för en ansökan om utdömande av vitet.</w:t>
            </w:r>
          </w:p>
        </w:tc>
      </w:tr>
    </w:tbl>
    <w:p w14:paraId="09248A19" w14:textId="77777777" w:rsidR="00F71CC6" w:rsidRDefault="00AB307F" w:rsidP="00F71CC6">
      <w:pPr>
        <w:pStyle w:val="Brdtext"/>
        <w:spacing w:before="230"/>
        <w:jc w:val="center"/>
      </w:pPr>
      <w:r>
        <w:t>20 §</w:t>
      </w:r>
      <w:r>
        <w:rPr>
          <w:rStyle w:val="Fotnotsreferens"/>
        </w:rPr>
        <w:footnoteReference w:id="15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C8C7E49" w14:textId="77777777" w:rsidTr="00F71CC6">
        <w:tc>
          <w:tcPr>
            <w:tcW w:w="2500" w:type="pct"/>
            <w:shd w:val="clear" w:color="auto" w:fill="auto"/>
            <w:tcMar>
              <w:left w:w="0" w:type="dxa"/>
            </w:tcMar>
          </w:tcPr>
          <w:p w14:paraId="59D2A38B" w14:textId="77777777" w:rsidR="00F71CC6" w:rsidRDefault="00AB307F" w:rsidP="00F71CC6">
            <w:pPr>
              <w:pStyle w:val="Brdtextmedindrag"/>
            </w:pPr>
            <w:r>
              <w:t>Jordbruksverkets beslut får över</w:t>
            </w:r>
            <w:r>
              <w:softHyphen/>
              <w:t xml:space="preserve">klagas </w:t>
            </w:r>
            <w:r w:rsidRPr="00C756EF">
              <w:rPr>
                <w:i/>
              </w:rPr>
              <w:t>hos</w:t>
            </w:r>
            <w:r>
              <w:t xml:space="preserve"> allmän förvaltnings</w:t>
            </w:r>
            <w:r>
              <w:softHyphen/>
              <w:t>domstol, om det har meddelats</w:t>
            </w:r>
          </w:p>
        </w:tc>
        <w:tc>
          <w:tcPr>
            <w:tcW w:w="2500" w:type="pct"/>
            <w:shd w:val="clear" w:color="auto" w:fill="auto"/>
            <w:tcMar>
              <w:right w:w="0" w:type="dxa"/>
            </w:tcMar>
          </w:tcPr>
          <w:p w14:paraId="00D8E9C3" w14:textId="77777777" w:rsidR="00F71CC6" w:rsidRDefault="00AB307F" w:rsidP="00F71CC6">
            <w:pPr>
              <w:pStyle w:val="Brdtextmedindrag"/>
            </w:pPr>
            <w:r>
              <w:t>Jordbruksverkets beslut får över</w:t>
            </w:r>
            <w:r>
              <w:softHyphen/>
              <w:t xml:space="preserve">klagas </w:t>
            </w:r>
            <w:r>
              <w:rPr>
                <w:i/>
              </w:rPr>
              <w:t>till</w:t>
            </w:r>
            <w:r>
              <w:t xml:space="preserve"> allmän förvaltnings</w:t>
            </w:r>
            <w:r>
              <w:softHyphen/>
              <w:t>domstol, om det har meddelats</w:t>
            </w:r>
          </w:p>
        </w:tc>
      </w:tr>
    </w:tbl>
    <w:p w14:paraId="54D582F2" w14:textId="77777777" w:rsidR="00F71CC6" w:rsidRDefault="00AB307F" w:rsidP="00F71CC6">
      <w:pPr>
        <w:pStyle w:val="Brdtextmedindrag"/>
      </w:pPr>
      <w:r>
        <w:t>1. enligt denna lag,</w:t>
      </w:r>
    </w:p>
    <w:p w14:paraId="1E0D6DBF" w14:textId="77777777" w:rsidR="00F71CC6" w:rsidRPr="002277D8" w:rsidRDefault="00AB307F" w:rsidP="00F71CC6">
      <w:pPr>
        <w:pStyle w:val="Brdtextmedindrag"/>
      </w:pPr>
      <w:r>
        <w:t>2. enligt de föreskrifter som har meddelats med stöd av lagen, eller</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6E40F7B" w14:textId="77777777" w:rsidTr="00F71CC6">
        <w:tc>
          <w:tcPr>
            <w:tcW w:w="2500" w:type="pct"/>
            <w:shd w:val="clear" w:color="auto" w:fill="auto"/>
            <w:tcMar>
              <w:left w:w="0" w:type="dxa"/>
            </w:tcMar>
          </w:tcPr>
          <w:p w14:paraId="043802DF" w14:textId="77777777" w:rsidR="00F71CC6" w:rsidRDefault="00AB307F" w:rsidP="00F71CC6">
            <w:pPr>
              <w:pStyle w:val="Brdtextmedindrag"/>
            </w:pPr>
            <w:r>
              <w:t xml:space="preserve">3. enligt de </w:t>
            </w:r>
            <w:r w:rsidRPr="00C756EF">
              <w:rPr>
                <w:i/>
              </w:rPr>
              <w:t>EG-bestämmelser</w:t>
            </w:r>
            <w:r>
              <w:t xml:space="preserve"> som </w:t>
            </w:r>
            <w:r w:rsidRPr="00C756EF">
              <w:rPr>
                <w:i/>
              </w:rPr>
              <w:t>kompletteras av</w:t>
            </w:r>
            <w:r>
              <w:t xml:space="preserve"> lagen.</w:t>
            </w:r>
          </w:p>
          <w:p w14:paraId="73D2C740" w14:textId="77777777" w:rsidR="00F71CC6" w:rsidRDefault="00AB307F" w:rsidP="00F71CC6">
            <w:pPr>
              <w:pStyle w:val="Brdtextmedindrag"/>
            </w:pPr>
            <w:r>
              <w:t xml:space="preserve">Detsamma gäller beslut som har meddelats av en annan statlig förvaltningsmyndighet </w:t>
            </w:r>
            <w:r w:rsidRPr="00A729A4">
              <w:rPr>
                <w:i/>
              </w:rPr>
              <w:t>eller</w:t>
            </w:r>
            <w:r>
              <w:t xml:space="preserve"> en officiell veterinär som förordnats enligt lagen (2009:1254) om offi</w:t>
            </w:r>
            <w:r>
              <w:softHyphen/>
              <w:t>ciella veteri</w:t>
            </w:r>
            <w:r>
              <w:softHyphen/>
              <w:t>närer.</w:t>
            </w:r>
          </w:p>
        </w:tc>
        <w:tc>
          <w:tcPr>
            <w:tcW w:w="2500" w:type="pct"/>
            <w:shd w:val="clear" w:color="auto" w:fill="auto"/>
            <w:tcMar>
              <w:right w:w="0" w:type="dxa"/>
            </w:tcMar>
          </w:tcPr>
          <w:p w14:paraId="7832E2D3" w14:textId="77777777" w:rsidR="00F71CC6" w:rsidRDefault="00AB307F" w:rsidP="00F71CC6">
            <w:pPr>
              <w:pStyle w:val="Brdtextmedindrag"/>
            </w:pPr>
            <w:r>
              <w:t xml:space="preserve">3. enligt de </w:t>
            </w:r>
            <w:r w:rsidRPr="00C756EF">
              <w:rPr>
                <w:i/>
              </w:rPr>
              <w:t>EU-bestämmelser</w:t>
            </w:r>
            <w:r>
              <w:t xml:space="preserve"> som lagen </w:t>
            </w:r>
            <w:r w:rsidRPr="00C756EF">
              <w:rPr>
                <w:i/>
              </w:rPr>
              <w:t>kompletterar</w:t>
            </w:r>
            <w:r>
              <w:t>.</w:t>
            </w:r>
          </w:p>
          <w:p w14:paraId="5334AD2A" w14:textId="77777777" w:rsidR="00F71CC6" w:rsidRDefault="00AB307F" w:rsidP="00F71CC6">
            <w:pPr>
              <w:pStyle w:val="Brdtextmedindrag"/>
            </w:pPr>
            <w:r>
              <w:t xml:space="preserve">Detsamma gäller beslut som har meddelats av en annan statlig förvaltningsmyndighet, </w:t>
            </w:r>
            <w:r w:rsidRPr="00A729A4">
              <w:rPr>
                <w:i/>
              </w:rPr>
              <w:t>av</w:t>
            </w:r>
            <w:r>
              <w:t xml:space="preserve"> en offi</w:t>
            </w:r>
            <w:r>
              <w:softHyphen/>
              <w:t xml:space="preserve">ciell veterinär som </w:t>
            </w:r>
            <w:r w:rsidRPr="00BD54DD">
              <w:rPr>
                <w:i/>
                <w:iCs/>
              </w:rPr>
              <w:t>har</w:t>
            </w:r>
            <w:r>
              <w:t xml:space="preserve"> förordnats enligt lagen (2009:1254) om offi</w:t>
            </w:r>
            <w:r>
              <w:softHyphen/>
              <w:t xml:space="preserve">ciella veterinärer, </w:t>
            </w:r>
            <w:r w:rsidRPr="00A729A4">
              <w:rPr>
                <w:i/>
              </w:rPr>
              <w:t>av ett organ med delegerade uppgifter, i andra fall än vad som anges i 19</w:t>
            </w:r>
            <w:r>
              <w:rPr>
                <w:i/>
              </w:rPr>
              <w:t> </w:t>
            </w:r>
            <w:r w:rsidRPr="00A729A4">
              <w:rPr>
                <w:i/>
              </w:rPr>
              <w:t>§, eller av en fysisk person som har delegerats vissa uppgifter.</w:t>
            </w:r>
          </w:p>
        </w:tc>
      </w:tr>
      <w:tr w:rsidR="00F71CC6" w14:paraId="4EE86921" w14:textId="77777777" w:rsidTr="00F71CC6">
        <w:tc>
          <w:tcPr>
            <w:tcW w:w="2500" w:type="pct"/>
            <w:shd w:val="clear" w:color="auto" w:fill="auto"/>
            <w:tcMar>
              <w:left w:w="0" w:type="dxa"/>
            </w:tcMar>
          </w:tcPr>
          <w:p w14:paraId="1632B8C1" w14:textId="77777777" w:rsidR="00F71CC6" w:rsidRDefault="00AB307F" w:rsidP="00F71CC6">
            <w:pPr>
              <w:pStyle w:val="Brdtextmedindrag"/>
            </w:pPr>
            <w:r w:rsidRPr="00A729A4">
              <w:rPr>
                <w:i/>
              </w:rPr>
              <w:t>Jordbruksverket ska föra det allmännas talan hos förvaltnings-domstol, om en organisation, en sammanslutning eller ett slakteri först har beslutat i saken. Detsamma gäller om det över</w:t>
            </w:r>
            <w:r>
              <w:rPr>
                <w:i/>
              </w:rPr>
              <w:softHyphen/>
            </w:r>
            <w:r w:rsidRPr="00A729A4">
              <w:rPr>
                <w:i/>
              </w:rPr>
              <w:t>klagade beslutet har meddelats av en officiell veterinär.</w:t>
            </w:r>
          </w:p>
        </w:tc>
        <w:tc>
          <w:tcPr>
            <w:tcW w:w="2500" w:type="pct"/>
            <w:shd w:val="clear" w:color="auto" w:fill="auto"/>
            <w:tcMar>
              <w:right w:w="0" w:type="dxa"/>
            </w:tcMar>
          </w:tcPr>
          <w:p w14:paraId="32E67A23" w14:textId="77777777" w:rsidR="00F71CC6" w:rsidRDefault="00F71CC6" w:rsidP="00F71CC6">
            <w:pPr>
              <w:pStyle w:val="Brdtextmedindrag"/>
            </w:pPr>
          </w:p>
        </w:tc>
      </w:tr>
    </w:tbl>
    <w:p w14:paraId="4515FDB7" w14:textId="77777777" w:rsidR="00F71CC6" w:rsidRDefault="00AB307F" w:rsidP="00F71CC6">
      <w:pPr>
        <w:pStyle w:val="Brdtextmedindrag"/>
      </w:pPr>
      <w:r w:rsidRPr="00637765">
        <w:t>Prövningstillstånd krävs vid överklagande till kammarrätten.</w:t>
      </w:r>
    </w:p>
    <w:p w14:paraId="77B33071"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D3760F1" w14:textId="77777777" w:rsidTr="00F71CC6">
        <w:tc>
          <w:tcPr>
            <w:tcW w:w="2500" w:type="pct"/>
            <w:shd w:val="clear" w:color="auto" w:fill="auto"/>
            <w:tcMar>
              <w:left w:w="0" w:type="dxa"/>
            </w:tcMar>
          </w:tcPr>
          <w:p w14:paraId="30564C86" w14:textId="77777777" w:rsidR="00F71CC6" w:rsidRDefault="00F71CC6" w:rsidP="00F71CC6">
            <w:pPr>
              <w:pStyle w:val="Brdtextmedindrag"/>
            </w:pPr>
          </w:p>
        </w:tc>
        <w:tc>
          <w:tcPr>
            <w:tcW w:w="2500" w:type="pct"/>
            <w:shd w:val="clear" w:color="auto" w:fill="auto"/>
            <w:tcMar>
              <w:right w:w="0" w:type="dxa"/>
            </w:tcMar>
          </w:tcPr>
          <w:p w14:paraId="79C272B0" w14:textId="77777777" w:rsidR="00F71CC6" w:rsidRDefault="00AB307F" w:rsidP="00F71CC6">
            <w:pPr>
              <w:pStyle w:val="Brdtext"/>
              <w:rPr>
                <w:i/>
              </w:rPr>
            </w:pPr>
            <w:r>
              <w:rPr>
                <w:i/>
              </w:rPr>
              <w:t xml:space="preserve">20 a </w:t>
            </w:r>
            <w:r w:rsidRPr="00574282">
              <w:rPr>
                <w:i/>
              </w:rPr>
              <w:t>§</w:t>
            </w:r>
          </w:p>
          <w:p w14:paraId="33B6CB1D" w14:textId="77777777" w:rsidR="00F71CC6" w:rsidRPr="003170ED" w:rsidRDefault="00AB307F" w:rsidP="00F71CC6">
            <w:pPr>
              <w:pStyle w:val="Brdtextmedindrag"/>
              <w:rPr>
                <w:i/>
              </w:rPr>
            </w:pPr>
            <w:r w:rsidRPr="003170ED">
              <w:rPr>
                <w:i/>
              </w:rPr>
              <w:t xml:space="preserve">Jordbruksverket ska föra det allmännas talan </w:t>
            </w:r>
            <w:r>
              <w:rPr>
                <w:i/>
              </w:rPr>
              <w:t>i</w:t>
            </w:r>
            <w:r w:rsidRPr="003170ED">
              <w:rPr>
                <w:i/>
              </w:rPr>
              <w:t xml:space="preserve"> förvaltnings</w:t>
            </w:r>
            <w:r>
              <w:rPr>
                <w:i/>
              </w:rPr>
              <w:softHyphen/>
            </w:r>
            <w:r w:rsidRPr="003170ED">
              <w:rPr>
                <w:i/>
              </w:rPr>
              <w:t>domstol, om en orga</w:t>
            </w:r>
            <w:r w:rsidRPr="003170ED">
              <w:rPr>
                <w:i/>
              </w:rPr>
              <w:softHyphen/>
              <w:t>nisation, en sammanslutning eller ett slakteri först har beslutat i saken. Detsamma gäller om det över</w:t>
            </w:r>
            <w:r>
              <w:rPr>
                <w:i/>
              </w:rPr>
              <w:softHyphen/>
            </w:r>
            <w:r w:rsidRPr="003170ED">
              <w:rPr>
                <w:i/>
              </w:rPr>
              <w:t>klagade beslutet har meddelats av en officiell veterinär.</w:t>
            </w:r>
          </w:p>
          <w:p w14:paraId="069AF713" w14:textId="77777777" w:rsidR="00F71CC6" w:rsidRPr="003170ED" w:rsidRDefault="00AB307F" w:rsidP="00F71CC6">
            <w:pPr>
              <w:pStyle w:val="Brdtextmedindrag"/>
              <w:rPr>
                <w:i/>
              </w:rPr>
            </w:pPr>
            <w:r w:rsidRPr="003170ED">
              <w:rPr>
                <w:i/>
              </w:rPr>
              <w:t>Den myndighet som har dele</w:t>
            </w:r>
            <w:r>
              <w:rPr>
                <w:i/>
              </w:rPr>
              <w:softHyphen/>
            </w:r>
            <w:r w:rsidRPr="003170ED">
              <w:rPr>
                <w:i/>
              </w:rPr>
              <w:t>gerat uppgiften att utöva offentlig kontroll eller annan offentlig verksamhet till ett organ eller till en fysisk person ska föra det all</w:t>
            </w:r>
            <w:r>
              <w:rPr>
                <w:i/>
              </w:rPr>
              <w:softHyphen/>
            </w:r>
            <w:r w:rsidRPr="003170ED">
              <w:rPr>
                <w:i/>
              </w:rPr>
              <w:t xml:space="preserve">männas talan </w:t>
            </w:r>
            <w:r>
              <w:rPr>
                <w:i/>
              </w:rPr>
              <w:t>i</w:t>
            </w:r>
            <w:r w:rsidRPr="003170ED">
              <w:rPr>
                <w:i/>
              </w:rPr>
              <w:t xml:space="preserve"> allmän förvalt</w:t>
            </w:r>
            <w:r>
              <w:rPr>
                <w:i/>
              </w:rPr>
              <w:softHyphen/>
            </w:r>
            <w:r w:rsidRPr="003170ED">
              <w:rPr>
                <w:i/>
              </w:rPr>
              <w:t>ningsdomstol, om det överklagade beslutet har meddelats av ett sådant organ eller en sådan fysisk person.</w:t>
            </w:r>
          </w:p>
          <w:p w14:paraId="020537B9" w14:textId="77777777" w:rsidR="00F71CC6" w:rsidRPr="00574282" w:rsidRDefault="00AB307F" w:rsidP="00F71CC6">
            <w:pPr>
              <w:pStyle w:val="Brdtextmedindrag"/>
              <w:rPr>
                <w:i/>
              </w:rPr>
            </w:pPr>
            <w:r>
              <w:rPr>
                <w:i/>
              </w:rPr>
              <w:t>L</w:t>
            </w:r>
            <w:r w:rsidRPr="003170ED">
              <w:rPr>
                <w:i/>
              </w:rPr>
              <w:t>agen (1986:1142) om över</w:t>
            </w:r>
            <w:r>
              <w:rPr>
                <w:i/>
              </w:rPr>
              <w:softHyphen/>
            </w:r>
            <w:r w:rsidRPr="003170ED">
              <w:rPr>
                <w:i/>
              </w:rPr>
              <w:t>klagande av beslut av enskilda organ med offentliga förvaltnings</w:t>
            </w:r>
            <w:r>
              <w:rPr>
                <w:i/>
              </w:rPr>
              <w:softHyphen/>
            </w:r>
            <w:r w:rsidRPr="003170ED">
              <w:rPr>
                <w:i/>
              </w:rPr>
              <w:t>uppgifter ska gälla även för överklagande av beslut som har meddelats av en fysisk person.</w:t>
            </w:r>
          </w:p>
        </w:tc>
      </w:tr>
    </w:tbl>
    <w:p w14:paraId="708EC1E3" w14:textId="77777777" w:rsidR="00F71CC6" w:rsidRPr="00811E52" w:rsidRDefault="00AB307F" w:rsidP="00F71CC6">
      <w:pPr>
        <w:pStyle w:val="Slutstreck"/>
      </w:pPr>
      <w:r w:rsidRPr="00811E52">
        <w:t>                      </w:t>
      </w:r>
    </w:p>
    <w:p w14:paraId="2FB1051F" w14:textId="77777777" w:rsidR="00F71CC6" w:rsidRPr="00830602" w:rsidRDefault="00AB307F" w:rsidP="00F71CC6">
      <w:pPr>
        <w:pStyle w:val="Brdtextmedindrag"/>
      </w:pPr>
      <w:r>
        <w:t>Denna lag träder i kraft den 1 mars 2021.</w:t>
      </w:r>
    </w:p>
    <w:p w14:paraId="351E4038" w14:textId="77777777" w:rsidR="00F71CC6" w:rsidRDefault="00F71CC6" w:rsidP="00F71CC6">
      <w:pPr>
        <w:pStyle w:val="Brdtextmedindrag"/>
      </w:pPr>
    </w:p>
    <w:p w14:paraId="64926288" w14:textId="77777777" w:rsidR="00F71CC6" w:rsidRDefault="00F71CC6" w:rsidP="00F71CC6">
      <w:pPr>
        <w:pStyle w:val="Brdtextmedindrag"/>
        <w:sectPr w:rsidR="00F71CC6" w:rsidSect="00F71CC6">
          <w:headerReference w:type="even" r:id="rId174"/>
          <w:headerReference w:type="default" r:id="rId175"/>
          <w:footerReference w:type="even" r:id="rId176"/>
          <w:footerReference w:type="default" r:id="rId177"/>
          <w:footerReference w:type="first" r:id="rId178"/>
          <w:footnotePr>
            <w:numRestart w:val="eachSect"/>
          </w:footnotePr>
          <w:pgSz w:w="9356" w:h="13721" w:code="9"/>
          <w:pgMar w:top="794" w:right="2438" w:bottom="1191" w:left="1021" w:header="0" w:footer="709" w:gutter="0"/>
          <w:cols w:space="708"/>
          <w:docGrid w:linePitch="360"/>
        </w:sectPr>
      </w:pPr>
    </w:p>
    <w:p w14:paraId="5EDAF277" w14:textId="77777777" w:rsidR="00F71CC6" w:rsidRDefault="00AB307F" w:rsidP="00F71CC6">
      <w:pPr>
        <w:pStyle w:val="Rubrik2utannumrering"/>
      </w:pPr>
      <w:bookmarkStart w:id="769" w:name="_Toc44537151"/>
      <w:r>
        <w:t>Förslag till lag om ändring i lagen (2009:1424) om kontroll av skyddade beteckningar på jordbruksprodukter och livsmedel</w:t>
      </w:r>
      <w:bookmarkEnd w:id="769"/>
    </w:p>
    <w:p w14:paraId="1094B120" w14:textId="77777777" w:rsidR="00F71CC6" w:rsidRDefault="00AB307F" w:rsidP="00F71CC6">
      <w:pPr>
        <w:pStyle w:val="Brdtext"/>
      </w:pPr>
      <w:r>
        <w:t>Härigenom föreskrivs i fråga om lagen (2009:1424) om kontroll av skyddade beteckningar på jordbruksprodukter och livsmedel</w:t>
      </w:r>
    </w:p>
    <w:p w14:paraId="335BCFB3" w14:textId="77777777" w:rsidR="00F71CC6" w:rsidRDefault="00AB307F" w:rsidP="00F71CC6">
      <w:pPr>
        <w:pStyle w:val="Brdtextmedindrag"/>
      </w:pPr>
      <w:r w:rsidRPr="00435129">
        <w:rPr>
          <w:i/>
          <w:iCs/>
        </w:rPr>
        <w:t>dels</w:t>
      </w:r>
      <w:r w:rsidRPr="00DA4A3A">
        <w:t xml:space="preserve"> att rubriken närmast före 6 § ska utgå</w:t>
      </w:r>
      <w:r>
        <w:t>,</w:t>
      </w:r>
    </w:p>
    <w:p w14:paraId="643BCCE8" w14:textId="77777777" w:rsidR="00F71CC6" w:rsidRDefault="00AB307F" w:rsidP="00F71CC6">
      <w:pPr>
        <w:pStyle w:val="Brdtextmedindrag"/>
      </w:pPr>
      <w:r w:rsidRPr="00435129">
        <w:rPr>
          <w:i/>
          <w:iCs/>
        </w:rPr>
        <w:t>dels</w:t>
      </w:r>
      <w:r w:rsidRPr="00DA4A3A">
        <w:t xml:space="preserve"> att 2, 4, 5, 9, </w:t>
      </w:r>
      <w:r>
        <w:t xml:space="preserve">10, 11–14, </w:t>
      </w:r>
      <w:r w:rsidRPr="00DA4A3A">
        <w:t>18 och 20 §§ och rubrikerna närmast före 4, 10</w:t>
      </w:r>
      <w:r>
        <w:t xml:space="preserve">, </w:t>
      </w:r>
      <w:r w:rsidRPr="00DA4A3A">
        <w:t>12</w:t>
      </w:r>
      <w:r>
        <w:t xml:space="preserve"> </w:t>
      </w:r>
      <w:r w:rsidRPr="00DA4A3A">
        <w:t xml:space="preserve">och </w:t>
      </w:r>
      <w:r>
        <w:t>13</w:t>
      </w:r>
      <w:r w:rsidRPr="00DA4A3A">
        <w:t xml:space="preserve"> §§ ska ha följande lydelse</w:t>
      </w:r>
      <w:r>
        <w:t>,</w:t>
      </w:r>
    </w:p>
    <w:p w14:paraId="6530DA0A" w14:textId="77777777" w:rsidR="00F71CC6" w:rsidRDefault="00AB307F" w:rsidP="00F71CC6">
      <w:pPr>
        <w:pStyle w:val="Brdtextmedindrag"/>
      </w:pPr>
      <w:r w:rsidRPr="00435129">
        <w:rPr>
          <w:i/>
          <w:iCs/>
        </w:rPr>
        <w:t>dels</w:t>
      </w:r>
      <w:r w:rsidRPr="00435129">
        <w:t xml:space="preserve"> att det ska införas s</w:t>
      </w:r>
      <w:r>
        <w:t>ju</w:t>
      </w:r>
      <w:r w:rsidRPr="00435129">
        <w:t xml:space="preserve"> nya paragrafer, 2 a, 5 a, 8, 10 a, 14 a, </w:t>
      </w:r>
      <w:r>
        <w:t xml:space="preserve">17 a </w:t>
      </w:r>
      <w:r w:rsidRPr="00435129">
        <w:t>och 20</w:t>
      </w:r>
      <w:r>
        <w:t> </w:t>
      </w:r>
      <w:r w:rsidRPr="00435129">
        <w:t>a</w:t>
      </w:r>
      <w:r>
        <w:t> </w:t>
      </w:r>
      <w:r w:rsidRPr="00435129">
        <w:t xml:space="preserve">§§, och närmast före 2 a, </w:t>
      </w:r>
      <w:r>
        <w:t xml:space="preserve">5, </w:t>
      </w:r>
      <w:r w:rsidRPr="00435129">
        <w:t>5 a, 8, 10 a</w:t>
      </w:r>
      <w:r>
        <w:t>,</w:t>
      </w:r>
      <w:r w:rsidRPr="00435129">
        <w:t xml:space="preserve"> 14 a </w:t>
      </w:r>
      <w:r>
        <w:t xml:space="preserve">och 17 a </w:t>
      </w:r>
      <w:r w:rsidRPr="00435129">
        <w:t>§§ nya rubriker av följande lydelse</w:t>
      </w:r>
      <w:r>
        <w:t>.</w:t>
      </w:r>
    </w:p>
    <w:p w14:paraId="1E2991D8"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rsidRPr="000E6F0B" w14:paraId="1B051E33" w14:textId="77777777" w:rsidTr="00F71CC6">
        <w:tc>
          <w:tcPr>
            <w:tcW w:w="2500" w:type="pct"/>
            <w:shd w:val="clear" w:color="auto" w:fill="auto"/>
            <w:tcMar>
              <w:left w:w="0" w:type="dxa"/>
            </w:tcMar>
          </w:tcPr>
          <w:p w14:paraId="3BCCC7A3" w14:textId="77777777" w:rsidR="00F71CC6" w:rsidRPr="000E6F0B" w:rsidRDefault="00AB307F" w:rsidP="00F71CC6">
            <w:pPr>
              <w:pStyle w:val="Brdtext"/>
              <w:rPr>
                <w:i/>
              </w:rPr>
            </w:pPr>
            <w:r w:rsidRPr="000E6F0B">
              <w:rPr>
                <w:i/>
              </w:rPr>
              <w:t>Nuvarande lydelse</w:t>
            </w:r>
          </w:p>
        </w:tc>
        <w:tc>
          <w:tcPr>
            <w:tcW w:w="2500" w:type="pct"/>
            <w:shd w:val="clear" w:color="auto" w:fill="auto"/>
            <w:tcMar>
              <w:right w:w="0" w:type="dxa"/>
            </w:tcMar>
          </w:tcPr>
          <w:p w14:paraId="3A138C96" w14:textId="77777777" w:rsidR="00F71CC6" w:rsidRPr="000E6F0B" w:rsidRDefault="00AB307F" w:rsidP="00F71CC6">
            <w:pPr>
              <w:pStyle w:val="Brdtext"/>
              <w:rPr>
                <w:i/>
              </w:rPr>
            </w:pPr>
            <w:r w:rsidRPr="000E6F0B">
              <w:rPr>
                <w:i/>
              </w:rPr>
              <w:t>Föreslagen lydelse</w:t>
            </w:r>
          </w:p>
        </w:tc>
      </w:tr>
    </w:tbl>
    <w:p w14:paraId="2E645DD9" w14:textId="77777777" w:rsidR="00F71CC6" w:rsidRDefault="00F71CC6" w:rsidP="00F71CC6">
      <w:pPr>
        <w:pStyle w:val="Brdtext"/>
        <w:jc w:val="center"/>
      </w:pPr>
    </w:p>
    <w:p w14:paraId="5B712712" w14:textId="77777777" w:rsidR="00F71CC6" w:rsidRDefault="00AB307F" w:rsidP="00F71CC6">
      <w:pPr>
        <w:pStyle w:val="Brdtext"/>
        <w:jc w:val="center"/>
      </w:pPr>
      <w:r>
        <w:t>2 §</w:t>
      </w:r>
      <w:r>
        <w:rPr>
          <w:rStyle w:val="Fotnotsreferens"/>
        </w:rPr>
        <w:footnoteReference w:id="153"/>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EC2E057" w14:textId="77777777" w:rsidTr="00F71CC6">
        <w:tc>
          <w:tcPr>
            <w:tcW w:w="2500" w:type="pct"/>
            <w:shd w:val="clear" w:color="auto" w:fill="auto"/>
            <w:tcMar>
              <w:left w:w="0" w:type="dxa"/>
            </w:tcMar>
          </w:tcPr>
          <w:p w14:paraId="1EF4C431" w14:textId="77777777" w:rsidR="00F71CC6" w:rsidRDefault="00AB307F" w:rsidP="00F71CC6">
            <w:pPr>
              <w:pStyle w:val="Brdtextmedindrag"/>
            </w:pPr>
            <w:r w:rsidRPr="00167817">
              <w:t>Lagen kompletterar även, i de delar de innehåller bestämmelser som rör skydd för beteckningar på jordbruksprodukter och livs</w:t>
            </w:r>
            <w:r w:rsidRPr="00167817">
              <w:softHyphen/>
              <w:t>medel</w:t>
            </w:r>
          </w:p>
        </w:tc>
        <w:tc>
          <w:tcPr>
            <w:tcW w:w="2500" w:type="pct"/>
            <w:shd w:val="clear" w:color="auto" w:fill="auto"/>
            <w:tcMar>
              <w:right w:w="0" w:type="dxa"/>
            </w:tcMar>
          </w:tcPr>
          <w:p w14:paraId="2F175FCC" w14:textId="77777777" w:rsidR="00F71CC6" w:rsidRDefault="00AB307F" w:rsidP="00F71CC6">
            <w:pPr>
              <w:pStyle w:val="Brdtextmedindrag"/>
            </w:pPr>
            <w:r w:rsidRPr="00167817">
              <w:t>Lagen kompletterar även</w:t>
            </w:r>
            <w:r>
              <w:t xml:space="preserve"> </w:t>
            </w:r>
            <w:r w:rsidRPr="008C231B">
              <w:rPr>
                <w:i/>
              </w:rPr>
              <w:t>följande förordningar</w:t>
            </w:r>
            <w:r w:rsidRPr="00167817">
              <w:t xml:space="preserve"> i de delar de innehåller bestämmelser som rör skydd för beteckningar på jord</w:t>
            </w:r>
            <w:r>
              <w:softHyphen/>
            </w:r>
            <w:r w:rsidRPr="00167817">
              <w:t>bruksprodukter och livs</w:t>
            </w:r>
            <w:r w:rsidRPr="00167817">
              <w:softHyphen/>
              <w:t>medel</w:t>
            </w:r>
            <w:r w:rsidRPr="008C231B">
              <w:rPr>
                <w:i/>
              </w:rPr>
              <w:t>:</w:t>
            </w:r>
          </w:p>
        </w:tc>
      </w:tr>
      <w:tr w:rsidR="00F71CC6" w14:paraId="7DF5E7FC" w14:textId="77777777" w:rsidTr="00F71CC6">
        <w:tc>
          <w:tcPr>
            <w:tcW w:w="5000" w:type="pct"/>
            <w:gridSpan w:val="2"/>
            <w:shd w:val="clear" w:color="auto" w:fill="auto"/>
            <w:tcMar>
              <w:left w:w="0" w:type="dxa"/>
            </w:tcMar>
          </w:tcPr>
          <w:p w14:paraId="05252B2C" w14:textId="77777777" w:rsidR="00F71CC6" w:rsidRDefault="00AB307F" w:rsidP="00F71CC6">
            <w:pPr>
              <w:pStyle w:val="Brdtextmedindrag"/>
            </w:pPr>
            <w:r w:rsidRPr="008C231B">
              <w:t>1.</w:t>
            </w:r>
            <w:r>
              <w:t> </w:t>
            </w:r>
            <w:r w:rsidRPr="008C231B">
              <w:t>Europaparlamentets och rådets förordning (EG) nr 110/2008 av den 15 januari 2008 om definition, beskrivning, presentation och märkning av, samt skydd av geografiska beteckningar för, spritdrycker, samt om upphävande av rådets förordning (EEG) nr 1576/89,</w:t>
            </w:r>
          </w:p>
        </w:tc>
      </w:tr>
      <w:tr w:rsidR="00F71CC6" w14:paraId="4EF91B34" w14:textId="77777777" w:rsidTr="00F71CC6">
        <w:tc>
          <w:tcPr>
            <w:tcW w:w="5000" w:type="pct"/>
            <w:gridSpan w:val="2"/>
            <w:shd w:val="clear" w:color="auto" w:fill="auto"/>
            <w:tcMar>
              <w:left w:w="0" w:type="dxa"/>
            </w:tcMar>
          </w:tcPr>
          <w:p w14:paraId="5DD1A6CE" w14:textId="77777777" w:rsidR="00F71CC6" w:rsidRDefault="00AB307F" w:rsidP="00F71CC6">
            <w:pPr>
              <w:pStyle w:val="Brdtextmedindrag"/>
            </w:pPr>
            <w:r w:rsidRPr="008C231B">
              <w:t>2.</w:t>
            </w:r>
            <w:r>
              <w:t> </w:t>
            </w:r>
            <w:r w:rsidRPr="008C231B">
              <w:t>Europaparlamentets och rådets förordning (EU) nr 1308/2013 av den 17 december 2013 om upprättande av en samlad marknadsordning för jordbruksprodukter och om upphävande av rådets förordningar (EEG) nr 922/72, (EEG) nr 234/79, (EG) nr 1037/2001 och (EG) nr 1234/2007,</w:t>
            </w:r>
          </w:p>
        </w:tc>
      </w:tr>
      <w:tr w:rsidR="00F71CC6" w14:paraId="14B8D9C0" w14:textId="77777777" w:rsidTr="00F71CC6">
        <w:tc>
          <w:tcPr>
            <w:tcW w:w="5000" w:type="pct"/>
            <w:gridSpan w:val="2"/>
            <w:shd w:val="clear" w:color="auto" w:fill="auto"/>
            <w:tcMar>
              <w:left w:w="0" w:type="dxa"/>
            </w:tcMar>
          </w:tcPr>
          <w:p w14:paraId="45958916" w14:textId="77777777" w:rsidR="00F71CC6" w:rsidRDefault="00AB307F" w:rsidP="00F71CC6">
            <w:pPr>
              <w:pStyle w:val="Brdtextmedindrag"/>
            </w:pPr>
            <w:r w:rsidRPr="008C231B">
              <w:t>3.</w:t>
            </w:r>
            <w:r>
              <w:t> </w:t>
            </w:r>
            <w:r w:rsidRPr="008C231B">
              <w:t>Europaparlamentets och rådets förordning (EU) nr 1306/2013 av den 17 december 2013 om finansiering, förvaltning och övervakning av den gemensamma jordbrukspolitiken och om upphävande av rådets förordningar (EEG) nr 352/78, (EG) nr 165/94, (EG) nr 2799/98, (EG) nr 814/2000, (EG) nr 1290/2005</w:t>
            </w:r>
            <w:r>
              <w:t xml:space="preserve"> </w:t>
            </w:r>
            <w:r w:rsidRPr="008C231B">
              <w:t>och (EG) nr 485/2008,</w:t>
            </w:r>
          </w:p>
        </w:tc>
      </w:tr>
      <w:tr w:rsidR="00F71CC6" w14:paraId="4798E00A" w14:textId="77777777" w:rsidTr="00F71CC6">
        <w:tc>
          <w:tcPr>
            <w:tcW w:w="5000" w:type="pct"/>
            <w:gridSpan w:val="2"/>
            <w:shd w:val="clear" w:color="auto" w:fill="auto"/>
            <w:tcMar>
              <w:left w:w="0" w:type="dxa"/>
            </w:tcMar>
          </w:tcPr>
          <w:p w14:paraId="12865C8A" w14:textId="77777777" w:rsidR="00F71CC6" w:rsidRDefault="00AB307F" w:rsidP="00F71CC6">
            <w:pPr>
              <w:pStyle w:val="Brdtextmedindrag"/>
            </w:pPr>
            <w:r w:rsidRPr="008C231B">
              <w:t>4.</w:t>
            </w:r>
            <w:r>
              <w:t> </w:t>
            </w:r>
            <w:r w:rsidRPr="008C231B">
              <w:t>Europaparlamentets och rådets förordning (EU) nr 251/2014 av den 26 februari 2014 om definition, beskrivning, presentation och märkning av, samt skydd av geografiska beteckningar för, aro</w:t>
            </w:r>
            <w:r w:rsidRPr="008C231B">
              <w:softHyphen/>
              <w:t>matiserade vinprodukter och om upphävande av rådets förord</w:t>
            </w:r>
            <w:r w:rsidRPr="008C231B">
              <w:softHyphen/>
              <w:t>ning (EEG) nr 1601/91, och</w:t>
            </w:r>
          </w:p>
        </w:tc>
      </w:tr>
      <w:tr w:rsidR="00F71CC6" w14:paraId="0FB43188" w14:textId="77777777" w:rsidTr="00F71CC6">
        <w:tblPrEx>
          <w:tblLook w:val="0600" w:firstRow="0" w:lastRow="0" w:firstColumn="0" w:lastColumn="0" w:noHBand="1" w:noVBand="1"/>
        </w:tblPrEx>
        <w:tc>
          <w:tcPr>
            <w:tcW w:w="2500" w:type="pct"/>
            <w:shd w:val="clear" w:color="auto" w:fill="auto"/>
            <w:tcMar>
              <w:left w:w="0" w:type="dxa"/>
            </w:tcMar>
          </w:tcPr>
          <w:p w14:paraId="4ED7CB87" w14:textId="77777777" w:rsidR="00F71CC6" w:rsidRDefault="00AB307F" w:rsidP="00F71CC6">
            <w:pPr>
              <w:pStyle w:val="Brdtextmedindrag"/>
            </w:pPr>
            <w:r w:rsidRPr="00AD7A76">
              <w:rPr>
                <w:spacing w:val="-4"/>
              </w:rPr>
              <w:t>5. </w:t>
            </w:r>
            <w:r w:rsidRPr="00AD7A76">
              <w:rPr>
                <w:i/>
                <w:spacing w:val="-4"/>
              </w:rPr>
              <w:t>Europaparlamentets och</w:t>
            </w:r>
            <w:r w:rsidRPr="00D714CF">
              <w:rPr>
                <w:i/>
              </w:rPr>
              <w:t xml:space="preserve"> rådets förordning</w:t>
            </w:r>
            <w:r w:rsidRPr="008C231B">
              <w:rPr>
                <w:i/>
              </w:rPr>
              <w:t xml:space="preserve"> (EG) nr 882/2004 av den 29 april 2004 om offentlig kontroll för att säkerställa kon</w:t>
            </w:r>
            <w:r>
              <w:rPr>
                <w:i/>
              </w:rPr>
              <w:softHyphen/>
            </w:r>
            <w:r w:rsidRPr="008C231B">
              <w:rPr>
                <w:i/>
              </w:rPr>
              <w:t>trollen av efterlevnaden av foder- och livsmedelslagstift</w:t>
            </w:r>
            <w:r w:rsidRPr="008C231B">
              <w:rPr>
                <w:i/>
              </w:rPr>
              <w:softHyphen/>
              <w:t>ningen samt bestämmelserna om djurhälsa och djurskydd.</w:t>
            </w:r>
          </w:p>
        </w:tc>
        <w:tc>
          <w:tcPr>
            <w:tcW w:w="2500" w:type="pct"/>
            <w:shd w:val="clear" w:color="auto" w:fill="auto"/>
            <w:tcMar>
              <w:right w:w="0" w:type="dxa"/>
            </w:tcMar>
          </w:tcPr>
          <w:p w14:paraId="47A7E976" w14:textId="77777777" w:rsidR="00F71CC6" w:rsidRDefault="00AB307F" w:rsidP="00F71CC6">
            <w:pPr>
              <w:pStyle w:val="Brdtextmedindrag"/>
            </w:pPr>
            <w:r w:rsidRPr="00AD7A76">
              <w:rPr>
                <w:spacing w:val="-4"/>
              </w:rPr>
              <w:t>5. </w:t>
            </w:r>
            <w:r w:rsidRPr="00AD7A76">
              <w:rPr>
                <w:i/>
                <w:spacing w:val="-4"/>
              </w:rPr>
              <w:t>Europaparlamentets och</w:t>
            </w:r>
            <w:r w:rsidRPr="00D714CF">
              <w:rPr>
                <w:i/>
              </w:rPr>
              <w:t xml:space="preserve"> rådets förordning</w:t>
            </w:r>
            <w:r w:rsidRPr="008C231B">
              <w:rPr>
                <w:i/>
              </w:rPr>
              <w:t xml:space="preserve">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w:t>
            </w:r>
            <w:r>
              <w:t xml:space="preserve"> </w:t>
            </w:r>
            <w:r w:rsidRPr="008C231B">
              <w:rPr>
                <w:i/>
              </w:rPr>
              <w:t>2016/2031, rådets förordningar (EG) nr 1/2005 och (EG) nr 1099/2009 och rådets direktiv 98/58/EG, 1999/74/EG, 2007/43/EG, 2008/119/EG och 2008/120/EG och om upphävande av Europaparlamentets och rådets förordningar (EG) nr 854/2004 och (EG) nr 882/2004, rådets direk</w:t>
            </w:r>
            <w:r w:rsidRPr="008C231B">
              <w:rPr>
                <w:i/>
              </w:rPr>
              <w:softHyphen/>
              <w:t>tiv 89/608/EEG, 89/662/EEG, 90/425/EEG, 91/496/EEG, 96/23/EG, 96/93/EG och 97/78/EG samt rådets beslut 92/438/EEG (förordningen om offentlig kon</w:t>
            </w:r>
            <w:r>
              <w:rPr>
                <w:i/>
              </w:rPr>
              <w:softHyphen/>
            </w:r>
            <w:r w:rsidRPr="008C231B">
              <w:rPr>
                <w:i/>
              </w:rPr>
              <w:t>troll)</w:t>
            </w:r>
            <w:r>
              <w:rPr>
                <w:i/>
              </w:rPr>
              <w:t xml:space="preserve"> </w:t>
            </w:r>
            <w:bookmarkStart w:id="770" w:name="_Hlk41510910"/>
            <w:r>
              <w:rPr>
                <w:i/>
              </w:rPr>
              <w:t>och delegerade akter och genomförandeakter till denna för</w:t>
            </w:r>
            <w:r>
              <w:rPr>
                <w:i/>
              </w:rPr>
              <w:softHyphen/>
              <w:t>ordning.</w:t>
            </w:r>
            <w:bookmarkEnd w:id="770"/>
          </w:p>
        </w:tc>
      </w:tr>
    </w:tbl>
    <w:p w14:paraId="0EDCE3D5"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BFC5A49" w14:textId="77777777" w:rsidTr="00F71CC6">
        <w:tc>
          <w:tcPr>
            <w:tcW w:w="2500" w:type="pct"/>
            <w:shd w:val="clear" w:color="auto" w:fill="auto"/>
            <w:tcMar>
              <w:left w:w="0" w:type="dxa"/>
            </w:tcMar>
          </w:tcPr>
          <w:p w14:paraId="4B1D2969" w14:textId="77777777" w:rsidR="00F71CC6" w:rsidRDefault="00F71CC6" w:rsidP="00F71CC6">
            <w:pPr>
              <w:pStyle w:val="Brdtextmedindrag"/>
            </w:pPr>
          </w:p>
        </w:tc>
        <w:tc>
          <w:tcPr>
            <w:tcW w:w="2500" w:type="pct"/>
            <w:shd w:val="clear" w:color="auto" w:fill="auto"/>
            <w:tcMar>
              <w:right w:w="0" w:type="dxa"/>
            </w:tcMar>
          </w:tcPr>
          <w:p w14:paraId="38CA827A" w14:textId="77777777" w:rsidR="00F71CC6" w:rsidRPr="00D006CF" w:rsidRDefault="00AB307F" w:rsidP="00F71CC6">
            <w:pPr>
              <w:pStyle w:val="Rubrik4utannumrering"/>
              <w:rPr>
                <w:i/>
                <w:iCs/>
              </w:rPr>
            </w:pPr>
            <w:r w:rsidRPr="00D006CF">
              <w:rPr>
                <w:i/>
                <w:iCs/>
              </w:rPr>
              <w:t>Ord och uttryck</w:t>
            </w:r>
          </w:p>
        </w:tc>
      </w:tr>
    </w:tbl>
    <w:p w14:paraId="2B2085CD"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CBC26C7" w14:textId="77777777" w:rsidTr="00F71CC6">
        <w:tc>
          <w:tcPr>
            <w:tcW w:w="2500" w:type="pct"/>
            <w:shd w:val="clear" w:color="auto" w:fill="auto"/>
            <w:tcMar>
              <w:left w:w="0" w:type="dxa"/>
            </w:tcMar>
          </w:tcPr>
          <w:p w14:paraId="19B9D6CD" w14:textId="77777777" w:rsidR="00F71CC6" w:rsidRDefault="00F71CC6" w:rsidP="00F71CC6">
            <w:pPr>
              <w:pStyle w:val="Brdtextmedindrag"/>
            </w:pPr>
          </w:p>
        </w:tc>
        <w:tc>
          <w:tcPr>
            <w:tcW w:w="2500" w:type="pct"/>
            <w:shd w:val="clear" w:color="auto" w:fill="auto"/>
            <w:tcMar>
              <w:right w:w="0" w:type="dxa"/>
            </w:tcMar>
          </w:tcPr>
          <w:p w14:paraId="09723B56" w14:textId="77777777" w:rsidR="00F71CC6" w:rsidRDefault="00AB307F" w:rsidP="00F71CC6">
            <w:pPr>
              <w:pStyle w:val="Brdtext"/>
              <w:rPr>
                <w:i/>
              </w:rPr>
            </w:pPr>
            <w:r>
              <w:rPr>
                <w:i/>
              </w:rPr>
              <w:t xml:space="preserve">2 a </w:t>
            </w:r>
            <w:r w:rsidRPr="00574282">
              <w:rPr>
                <w:i/>
              </w:rPr>
              <w:t>§</w:t>
            </w:r>
          </w:p>
          <w:p w14:paraId="7E5B02F1" w14:textId="77777777" w:rsidR="00F71CC6" w:rsidRPr="00990888" w:rsidRDefault="00AB307F" w:rsidP="00F71CC6">
            <w:pPr>
              <w:pStyle w:val="Brdtextmedindrag"/>
              <w:rPr>
                <w:i/>
              </w:rPr>
            </w:pPr>
            <w:r w:rsidRPr="00990888">
              <w:rPr>
                <w:i/>
              </w:rPr>
              <w:t xml:space="preserve">I denna lag betyder </w:t>
            </w:r>
          </w:p>
          <w:p w14:paraId="048CDA4E" w14:textId="77777777" w:rsidR="00F71CC6" w:rsidRPr="00990888" w:rsidRDefault="00AB307F" w:rsidP="00F71CC6">
            <w:pPr>
              <w:pStyle w:val="Brdtextmedindrag"/>
              <w:rPr>
                <w:i/>
              </w:rPr>
            </w:pPr>
            <w:r w:rsidRPr="00990888">
              <w:rPr>
                <w:i/>
              </w:rPr>
              <w:t>1. </w:t>
            </w:r>
            <w:r>
              <w:rPr>
                <w:i/>
              </w:rPr>
              <w:t>u</w:t>
            </w:r>
            <w:r w:rsidRPr="00990888">
              <w:rPr>
                <w:i/>
              </w:rPr>
              <w:t>ttrycket offentlig kontroll</w:t>
            </w:r>
          </w:p>
          <w:p w14:paraId="2A9F9477" w14:textId="77777777" w:rsidR="00F71CC6" w:rsidRPr="00990888" w:rsidRDefault="00AB307F" w:rsidP="00F71CC6">
            <w:pPr>
              <w:pStyle w:val="Brdtextmedindrag"/>
              <w:rPr>
                <w:i/>
              </w:rPr>
            </w:pPr>
            <w:r w:rsidRPr="00990888">
              <w:rPr>
                <w:i/>
              </w:rPr>
              <w:t xml:space="preserve">a) offentlig kontroll enligt förordning (EU) 2017/625, </w:t>
            </w:r>
            <w:r>
              <w:rPr>
                <w:i/>
              </w:rPr>
              <w:t>och</w:t>
            </w:r>
            <w:r w:rsidRPr="00990888">
              <w:rPr>
                <w:i/>
              </w:rPr>
              <w:t xml:space="preserve"> </w:t>
            </w:r>
          </w:p>
          <w:p w14:paraId="470F6090" w14:textId="77777777" w:rsidR="00F71CC6" w:rsidRPr="00990888" w:rsidRDefault="00AB307F" w:rsidP="00F71CC6">
            <w:pPr>
              <w:pStyle w:val="Brdtextmedindrag"/>
              <w:rPr>
                <w:i/>
              </w:rPr>
            </w:pPr>
            <w:r w:rsidRPr="00990888">
              <w:rPr>
                <w:i/>
              </w:rPr>
              <w:t>b) kontroll i övrigt av att denna lag och föreskrif</w:t>
            </w:r>
            <w:r w:rsidRPr="00990888">
              <w:rPr>
                <w:i/>
              </w:rPr>
              <w:softHyphen/>
              <w:t xml:space="preserve">ter som </w:t>
            </w:r>
            <w:r>
              <w:rPr>
                <w:i/>
              </w:rPr>
              <w:t xml:space="preserve">har </w:t>
            </w:r>
            <w:r w:rsidRPr="00990888">
              <w:rPr>
                <w:i/>
              </w:rPr>
              <w:t>meddelats med stöd av lagen följs,</w:t>
            </w:r>
          </w:p>
          <w:p w14:paraId="33F84B28" w14:textId="77777777" w:rsidR="00F71CC6" w:rsidRDefault="00AB307F" w:rsidP="00F71CC6">
            <w:pPr>
              <w:pStyle w:val="Brdtextmedindrag"/>
              <w:rPr>
                <w:i/>
              </w:rPr>
            </w:pPr>
            <w:r w:rsidRPr="00990888">
              <w:rPr>
                <w:i/>
              </w:rPr>
              <w:t>2. uttrycket annan offentlig verksamhet</w:t>
            </w:r>
          </w:p>
          <w:p w14:paraId="57680503" w14:textId="77777777" w:rsidR="00F71CC6" w:rsidRPr="00990888" w:rsidRDefault="00AB307F" w:rsidP="00F71CC6">
            <w:pPr>
              <w:pStyle w:val="Brdtextmedindrag"/>
              <w:rPr>
                <w:i/>
              </w:rPr>
            </w:pPr>
            <w:r w:rsidRPr="00990888">
              <w:rPr>
                <w:i/>
              </w:rPr>
              <w:t>a) annan offentlig verksamhet enligt förordning (EU) 2017/625, och</w:t>
            </w:r>
          </w:p>
          <w:p w14:paraId="4C9528DE" w14:textId="77777777" w:rsidR="00F71CC6" w:rsidRPr="00990888" w:rsidRDefault="00AB307F" w:rsidP="00F71CC6">
            <w:pPr>
              <w:pStyle w:val="Brdtextmedindrag"/>
              <w:rPr>
                <w:i/>
              </w:rPr>
            </w:pPr>
            <w:r w:rsidRPr="00990888">
              <w:rPr>
                <w:i/>
              </w:rPr>
              <w:t xml:space="preserve">b) sådan </w:t>
            </w:r>
            <w:r>
              <w:rPr>
                <w:i/>
              </w:rPr>
              <w:t xml:space="preserve">offentlig </w:t>
            </w:r>
            <w:r w:rsidRPr="00990888">
              <w:rPr>
                <w:i/>
              </w:rPr>
              <w:t xml:space="preserve">verksamhet som i övrigt utförs med stöd av lagen eller föreskrifter som </w:t>
            </w:r>
            <w:r>
              <w:rPr>
                <w:i/>
              </w:rPr>
              <w:t xml:space="preserve">har </w:t>
            </w:r>
            <w:r w:rsidRPr="00990888">
              <w:rPr>
                <w:i/>
              </w:rPr>
              <w:t>meddelats med stöd av lagen,</w:t>
            </w:r>
            <w:r>
              <w:rPr>
                <w:i/>
              </w:rPr>
              <w:t xml:space="preserve"> och</w:t>
            </w:r>
            <w:r w:rsidRPr="00990888">
              <w:rPr>
                <w:i/>
              </w:rPr>
              <w:t xml:space="preserve"> </w:t>
            </w:r>
          </w:p>
          <w:p w14:paraId="114DB241" w14:textId="77777777" w:rsidR="00F71CC6" w:rsidRPr="00574282" w:rsidRDefault="00AB307F" w:rsidP="00F71CC6">
            <w:pPr>
              <w:pStyle w:val="Brdtextmedindrag"/>
              <w:rPr>
                <w:i/>
              </w:rPr>
            </w:pPr>
            <w:r w:rsidRPr="00990888">
              <w:rPr>
                <w:i/>
              </w:rPr>
              <w:t>3. uttrycket organ med dele</w:t>
            </w:r>
            <w:r>
              <w:rPr>
                <w:i/>
              </w:rPr>
              <w:softHyphen/>
            </w:r>
            <w:r w:rsidRPr="00990888">
              <w:rPr>
                <w:i/>
              </w:rPr>
              <w:t>gerade uppgifter samma sak som i förordning (EU) 2017/625.</w:t>
            </w:r>
          </w:p>
        </w:tc>
      </w:tr>
    </w:tbl>
    <w:p w14:paraId="09287EDB"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1BCBEF9" w14:textId="77777777" w:rsidTr="00F71CC6">
        <w:tc>
          <w:tcPr>
            <w:tcW w:w="2500" w:type="pct"/>
            <w:shd w:val="clear" w:color="auto" w:fill="auto"/>
            <w:tcMar>
              <w:left w:w="0" w:type="dxa"/>
            </w:tcMar>
          </w:tcPr>
          <w:p w14:paraId="71975406" w14:textId="77777777" w:rsidR="00F71CC6" w:rsidRDefault="00AB307F" w:rsidP="00F71CC6">
            <w:pPr>
              <w:pStyle w:val="Rubrik4utannumrering"/>
            </w:pPr>
            <w:r>
              <w:t>K</w:t>
            </w:r>
            <w:r w:rsidRPr="009C0BC3">
              <w:t>ontroll</w:t>
            </w:r>
            <w:r w:rsidRPr="00990888">
              <w:rPr>
                <w:i/>
              </w:rPr>
              <w:t xml:space="preserve"> </w:t>
            </w:r>
          </w:p>
        </w:tc>
        <w:tc>
          <w:tcPr>
            <w:tcW w:w="2500" w:type="pct"/>
            <w:shd w:val="clear" w:color="auto" w:fill="auto"/>
            <w:tcMar>
              <w:right w:w="0" w:type="dxa"/>
            </w:tcMar>
          </w:tcPr>
          <w:p w14:paraId="557F5A6C" w14:textId="77777777" w:rsidR="00F71CC6" w:rsidRDefault="00AB307F" w:rsidP="00F71CC6">
            <w:pPr>
              <w:pStyle w:val="Rubrik4utannumrering"/>
            </w:pPr>
            <w:r w:rsidRPr="00990888">
              <w:rPr>
                <w:i/>
              </w:rPr>
              <w:t xml:space="preserve">Offentlig </w:t>
            </w:r>
            <w:r w:rsidRPr="009C0BC3">
              <w:t>kontroll</w:t>
            </w:r>
            <w:r w:rsidRPr="00990888">
              <w:rPr>
                <w:i/>
              </w:rPr>
              <w:t xml:space="preserve"> och annan offentlig verksamhet</w:t>
            </w:r>
          </w:p>
        </w:tc>
      </w:tr>
    </w:tbl>
    <w:p w14:paraId="10F712DA" w14:textId="77777777" w:rsidR="00F71CC6" w:rsidRDefault="00AB307F" w:rsidP="00F71CC6">
      <w:pPr>
        <w:pStyle w:val="Brdtext"/>
        <w:spacing w:before="230"/>
        <w:jc w:val="center"/>
      </w:pPr>
      <w:r>
        <w:t>4 §</w:t>
      </w:r>
      <w:r>
        <w:rPr>
          <w:rStyle w:val="Fotnotsreferens"/>
        </w:rPr>
        <w:footnoteReference w:id="154"/>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7396D66" w14:textId="77777777" w:rsidTr="00F71CC6">
        <w:tc>
          <w:tcPr>
            <w:tcW w:w="2500" w:type="pct"/>
            <w:shd w:val="clear" w:color="auto" w:fill="auto"/>
            <w:tcMar>
              <w:left w:w="0" w:type="dxa"/>
            </w:tcMar>
          </w:tcPr>
          <w:p w14:paraId="719AF81B" w14:textId="77777777" w:rsidR="00F71CC6" w:rsidRDefault="00AB307F" w:rsidP="00F71CC6">
            <w:pPr>
              <w:pStyle w:val="Brdtextmedindrag"/>
            </w:pPr>
            <w:r w:rsidRPr="00A33EB0">
              <w:rPr>
                <w:iCs/>
              </w:rPr>
              <w:t>Kontroll</w:t>
            </w:r>
            <w:r w:rsidRPr="002F79F1">
              <w:rPr>
                <w:i/>
              </w:rPr>
              <w:t xml:space="preserve"> av efterlevnaden av denna lag, de föreskrifter och beslut som har meddelats med stöd av</w:t>
            </w:r>
            <w:r w:rsidRPr="002F79F1">
              <w:t xml:space="preserve"> </w:t>
            </w:r>
            <w:r w:rsidRPr="002F79F1">
              <w:rPr>
                <w:i/>
              </w:rPr>
              <w:t>lagen, de EU-bestäm</w:t>
            </w:r>
            <w:r w:rsidRPr="002F79F1">
              <w:rPr>
                <w:i/>
              </w:rPr>
              <w:softHyphen/>
              <w:t>melser som kompletteras av lagen och de beslut</w:t>
            </w:r>
            <w:r w:rsidRPr="002F79F1">
              <w:t xml:space="preserve"> </w:t>
            </w:r>
            <w:r w:rsidRPr="00D97599">
              <w:rPr>
                <w:i/>
              </w:rPr>
              <w:t>som har meddelats med stöd av EU-be</w:t>
            </w:r>
            <w:r w:rsidRPr="00D97599">
              <w:rPr>
                <w:i/>
              </w:rPr>
              <w:softHyphen/>
              <w:t>stämmelserna</w:t>
            </w:r>
            <w:r w:rsidRPr="002F79F1">
              <w:t xml:space="preserve"> </w:t>
            </w:r>
            <w:r w:rsidRPr="00291912">
              <w:rPr>
                <w:i/>
                <w:iCs/>
              </w:rPr>
              <w:t>ska</w:t>
            </w:r>
            <w:r w:rsidRPr="002F79F1">
              <w:t xml:space="preserve"> utövas av Livsmedelsverket, länsstyrel</w:t>
            </w:r>
            <w:r w:rsidRPr="002F79F1">
              <w:softHyphen/>
              <w:t>serna och kommunern</w:t>
            </w:r>
            <w:r>
              <w:t>a</w:t>
            </w:r>
            <w:r w:rsidRPr="002F79F1">
              <w:t xml:space="preserve"> </w:t>
            </w:r>
            <w:r w:rsidRPr="008830D7">
              <w:rPr>
                <w:i/>
                <w:iCs/>
              </w:rPr>
              <w:t>i enlig</w:t>
            </w:r>
            <w:r w:rsidRPr="008830D7">
              <w:rPr>
                <w:i/>
                <w:iCs/>
              </w:rPr>
              <w:softHyphen/>
              <w:t>het med de</w:t>
            </w:r>
            <w:r w:rsidRPr="005E3357">
              <w:t xml:space="preserve"> föreskrifter som regeringen med</w:t>
            </w:r>
            <w:r>
              <w:softHyphen/>
            </w:r>
            <w:r w:rsidRPr="005E3357">
              <w:t>delar.</w:t>
            </w:r>
          </w:p>
        </w:tc>
        <w:tc>
          <w:tcPr>
            <w:tcW w:w="2500" w:type="pct"/>
            <w:shd w:val="clear" w:color="auto" w:fill="auto"/>
            <w:tcMar>
              <w:right w:w="0" w:type="dxa"/>
            </w:tcMar>
          </w:tcPr>
          <w:p w14:paraId="612D0583" w14:textId="77777777" w:rsidR="00F71CC6" w:rsidRDefault="00AB307F" w:rsidP="00F71CC6">
            <w:pPr>
              <w:pStyle w:val="Brdtextmedindrag"/>
            </w:pPr>
            <w:bookmarkStart w:id="771" w:name="_Hlk27644828"/>
            <w:r w:rsidRPr="00D97599">
              <w:rPr>
                <w:i/>
              </w:rPr>
              <w:t xml:space="preserve">Offentlig </w:t>
            </w:r>
            <w:r w:rsidRPr="00A33EB0">
              <w:rPr>
                <w:iCs/>
              </w:rPr>
              <w:t>kontroll</w:t>
            </w:r>
            <w:r w:rsidRPr="002F79F1">
              <w:t xml:space="preserve"> utövas av Livsmedelsverket, läns</w:t>
            </w:r>
            <w:r w:rsidRPr="002F79F1">
              <w:softHyphen/>
              <w:t>styrel</w:t>
            </w:r>
            <w:r w:rsidRPr="002F79F1">
              <w:softHyphen/>
              <w:t>serna och kommunerna</w:t>
            </w:r>
            <w:bookmarkEnd w:id="771"/>
            <w:r>
              <w:t xml:space="preserve"> </w:t>
            </w:r>
            <w:bookmarkStart w:id="772" w:name="_Hlk41512226"/>
            <w:r w:rsidRPr="00291912">
              <w:rPr>
                <w:i/>
                <w:iCs/>
              </w:rPr>
              <w:t>(kontrollmyndig</w:t>
            </w:r>
            <w:r>
              <w:rPr>
                <w:i/>
                <w:iCs/>
              </w:rPr>
              <w:softHyphen/>
            </w:r>
            <w:r w:rsidRPr="00291912">
              <w:rPr>
                <w:i/>
                <w:iCs/>
              </w:rPr>
              <w:t>heterna) enligt</w:t>
            </w:r>
            <w:r>
              <w:t xml:space="preserve"> föreskrifter som regeringen meddelar</w:t>
            </w:r>
            <w:bookmarkEnd w:id="772"/>
            <w:r>
              <w:t>.</w:t>
            </w:r>
          </w:p>
        </w:tc>
      </w:tr>
      <w:tr w:rsidR="00F71CC6" w14:paraId="5FD582F7" w14:textId="77777777" w:rsidTr="00F71CC6">
        <w:tblPrEx>
          <w:tblLook w:val="0600" w:firstRow="0" w:lastRow="0" w:firstColumn="0" w:lastColumn="0" w:noHBand="1" w:noVBand="1"/>
        </w:tblPrEx>
        <w:tc>
          <w:tcPr>
            <w:tcW w:w="2500" w:type="pct"/>
            <w:shd w:val="clear" w:color="auto" w:fill="auto"/>
            <w:tcMar>
              <w:left w:w="0" w:type="dxa"/>
            </w:tcMar>
          </w:tcPr>
          <w:p w14:paraId="1126B0BC" w14:textId="77777777" w:rsidR="00F71CC6" w:rsidRDefault="00F71CC6" w:rsidP="00F71CC6">
            <w:pPr>
              <w:pStyle w:val="Brdtextmedindrag"/>
            </w:pPr>
          </w:p>
        </w:tc>
        <w:tc>
          <w:tcPr>
            <w:tcW w:w="2500" w:type="pct"/>
            <w:shd w:val="clear" w:color="auto" w:fill="auto"/>
            <w:tcMar>
              <w:right w:w="0" w:type="dxa"/>
            </w:tcMar>
          </w:tcPr>
          <w:p w14:paraId="1456C523" w14:textId="77777777" w:rsidR="00F71CC6" w:rsidRDefault="00AB307F" w:rsidP="00F71CC6">
            <w:pPr>
              <w:pStyle w:val="Brdtextmedindrag"/>
            </w:pPr>
            <w:bookmarkStart w:id="773" w:name="_Hlk41684175"/>
            <w:bookmarkStart w:id="774" w:name="_Hlk27644860"/>
            <w:r>
              <w:rPr>
                <w:i/>
              </w:rPr>
              <w:t>Annan offentlig verksamhet ut</w:t>
            </w:r>
            <w:r>
              <w:rPr>
                <w:i/>
              </w:rPr>
              <w:softHyphen/>
              <w:t>förs av k</w:t>
            </w:r>
            <w:r w:rsidRPr="000C44A8">
              <w:rPr>
                <w:i/>
              </w:rPr>
              <w:t xml:space="preserve">ontrollmyndigheterna </w:t>
            </w:r>
            <w:r>
              <w:rPr>
                <w:i/>
              </w:rPr>
              <w:t>och andra statliga myndigheter</w:t>
            </w:r>
            <w:r w:rsidRPr="000C44A8">
              <w:rPr>
                <w:i/>
              </w:rPr>
              <w:t xml:space="preserve"> enligt vad som anges i denna lag och </w:t>
            </w:r>
            <w:r>
              <w:rPr>
                <w:i/>
              </w:rPr>
              <w:t>i</w:t>
            </w:r>
            <w:r w:rsidRPr="000C44A8">
              <w:rPr>
                <w:i/>
              </w:rPr>
              <w:t xml:space="preserve"> föreskrifter som regeringen med</w:t>
            </w:r>
            <w:r>
              <w:rPr>
                <w:i/>
              </w:rPr>
              <w:softHyphen/>
            </w:r>
            <w:r w:rsidRPr="000C44A8">
              <w:rPr>
                <w:i/>
              </w:rPr>
              <w:t>delar</w:t>
            </w:r>
            <w:bookmarkEnd w:id="773"/>
            <w:r w:rsidRPr="000C44A8">
              <w:rPr>
                <w:i/>
              </w:rPr>
              <w:t>.</w:t>
            </w:r>
            <w:bookmarkEnd w:id="774"/>
          </w:p>
        </w:tc>
      </w:tr>
    </w:tbl>
    <w:p w14:paraId="1D0E20DD" w14:textId="77777777" w:rsidR="00F71CC6" w:rsidRPr="00C57856" w:rsidRDefault="00AB307F" w:rsidP="00F71CC6">
      <w:pPr>
        <w:pStyle w:val="Brdtextmedindrag"/>
      </w:pPr>
      <w:r w:rsidRPr="00D97599">
        <w:t>En kommuns uppgift ska fullgöras av den eller de kommunala nämnder som fullgör uppgifter inom miljö- eller hälsoskyddsområdet</w:t>
      </w:r>
      <w:r>
        <w:t>.</w:t>
      </w:r>
    </w:p>
    <w:p w14:paraId="420F7DAD"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5799CA7" w14:textId="77777777" w:rsidTr="00F71CC6">
        <w:tc>
          <w:tcPr>
            <w:tcW w:w="2500" w:type="pct"/>
            <w:shd w:val="clear" w:color="auto" w:fill="auto"/>
            <w:tcMar>
              <w:left w:w="0" w:type="dxa"/>
            </w:tcMar>
          </w:tcPr>
          <w:p w14:paraId="675522F2" w14:textId="77777777" w:rsidR="00F71CC6" w:rsidRDefault="00F71CC6" w:rsidP="00F71CC6">
            <w:pPr>
              <w:pStyle w:val="Brdtextmedindrag"/>
            </w:pPr>
          </w:p>
        </w:tc>
        <w:tc>
          <w:tcPr>
            <w:tcW w:w="2500" w:type="pct"/>
            <w:shd w:val="clear" w:color="auto" w:fill="auto"/>
            <w:tcMar>
              <w:right w:w="0" w:type="dxa"/>
            </w:tcMar>
          </w:tcPr>
          <w:p w14:paraId="482A9A98" w14:textId="77777777" w:rsidR="00F71CC6" w:rsidRPr="00E53BDF" w:rsidRDefault="00AB307F" w:rsidP="00F71CC6">
            <w:pPr>
              <w:pStyle w:val="Rubrik4utannumrering"/>
              <w:rPr>
                <w:i/>
                <w:iCs/>
              </w:rPr>
            </w:pPr>
            <w:r w:rsidRPr="00E53BDF">
              <w:rPr>
                <w:i/>
                <w:iCs/>
              </w:rPr>
              <w:t>Delegering av vissa uppgifter</w:t>
            </w:r>
          </w:p>
        </w:tc>
      </w:tr>
    </w:tbl>
    <w:p w14:paraId="457B6791" w14:textId="77777777" w:rsidR="00F71CC6" w:rsidRDefault="00AB307F" w:rsidP="00F71CC6">
      <w:pPr>
        <w:pStyle w:val="Brdtext"/>
        <w:spacing w:before="230"/>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48C162D" w14:textId="77777777" w:rsidTr="00F71CC6">
        <w:tc>
          <w:tcPr>
            <w:tcW w:w="2500" w:type="pct"/>
            <w:shd w:val="clear" w:color="auto" w:fill="auto"/>
            <w:tcMar>
              <w:left w:w="0" w:type="dxa"/>
            </w:tcMar>
          </w:tcPr>
          <w:p w14:paraId="2A4108A8" w14:textId="77777777" w:rsidR="00F71CC6" w:rsidRDefault="00AB307F" w:rsidP="00F71CC6">
            <w:pPr>
              <w:pStyle w:val="Brdtextmedindrag"/>
            </w:pPr>
            <w:r w:rsidRPr="00D97599">
              <w:t>Regeringen eller Livsmedels</w:t>
            </w:r>
            <w:r>
              <w:softHyphen/>
            </w:r>
            <w:r w:rsidRPr="00D97599">
              <w:t xml:space="preserve">verket får överlämna </w:t>
            </w:r>
            <w:r w:rsidRPr="00D97599">
              <w:rPr>
                <w:i/>
              </w:rPr>
              <w:t>till ett så</w:t>
            </w:r>
            <w:r w:rsidRPr="00D97599">
              <w:rPr>
                <w:i/>
              </w:rPr>
              <w:softHyphen/>
              <w:t>dant kontrollorgan som avses i artikel 2 andra stycket 5 i Europaparla</w:t>
            </w:r>
            <w:r>
              <w:rPr>
                <w:i/>
              </w:rPr>
              <w:softHyphen/>
            </w:r>
            <w:r w:rsidRPr="00D97599">
              <w:rPr>
                <w:i/>
              </w:rPr>
              <w:t>mentets och rådets förord</w:t>
            </w:r>
            <w:r w:rsidRPr="00D97599">
              <w:rPr>
                <w:i/>
              </w:rPr>
              <w:softHyphen/>
              <w:t>ning (EG) nr 882/2004 att utöva sådan kontroll som avses i 4 §</w:t>
            </w:r>
            <w:r w:rsidRPr="00D97599">
              <w:t>.</w:t>
            </w:r>
          </w:p>
        </w:tc>
        <w:tc>
          <w:tcPr>
            <w:tcW w:w="2500" w:type="pct"/>
            <w:shd w:val="clear" w:color="auto" w:fill="auto"/>
            <w:tcMar>
              <w:right w:w="0" w:type="dxa"/>
            </w:tcMar>
          </w:tcPr>
          <w:p w14:paraId="1BF5ECDA" w14:textId="77777777" w:rsidR="00F71CC6" w:rsidRDefault="00AB307F" w:rsidP="00F71CC6">
            <w:pPr>
              <w:pStyle w:val="Brdtextmedindrag"/>
            </w:pPr>
            <w:r w:rsidRPr="001E1929">
              <w:rPr>
                <w:i/>
              </w:rPr>
              <w:t>I förordning (EU) 2017/625 finns bestämmelser om att vissa upp</w:t>
            </w:r>
            <w:r>
              <w:rPr>
                <w:i/>
              </w:rPr>
              <w:softHyphen/>
            </w:r>
            <w:r w:rsidRPr="001E1929">
              <w:rPr>
                <w:i/>
              </w:rPr>
              <w:t>gifter som ingår i den offentliga kontrollen och vissa uppgifter i samband med annan offentlig verksamhet får delegeras till ett organ eller till en fysisk person</w:t>
            </w:r>
            <w:r>
              <w:rPr>
                <w:i/>
              </w:rPr>
              <w:t>.</w:t>
            </w:r>
          </w:p>
        </w:tc>
      </w:tr>
      <w:tr w:rsidR="00F71CC6" w14:paraId="67A154CB" w14:textId="77777777" w:rsidTr="00F71CC6">
        <w:tblPrEx>
          <w:tblLook w:val="0600" w:firstRow="0" w:lastRow="0" w:firstColumn="0" w:lastColumn="0" w:noHBand="1" w:noVBand="1"/>
        </w:tblPrEx>
        <w:tc>
          <w:tcPr>
            <w:tcW w:w="2500" w:type="pct"/>
            <w:shd w:val="clear" w:color="auto" w:fill="auto"/>
            <w:tcMar>
              <w:left w:w="0" w:type="dxa"/>
            </w:tcMar>
          </w:tcPr>
          <w:p w14:paraId="4D3B91EA" w14:textId="77777777" w:rsidR="00F71CC6" w:rsidRDefault="00AB307F" w:rsidP="00F71CC6">
            <w:pPr>
              <w:pStyle w:val="Brdtextmedindrag"/>
            </w:pPr>
            <w:r w:rsidRPr="00D97599">
              <w:rPr>
                <w:i/>
              </w:rPr>
              <w:t>Ett överlämnande får inte avse rätten att besluta om åtgärder vid bristande efterlevnad av regelver</w:t>
            </w:r>
            <w:r w:rsidRPr="00D97599">
              <w:rPr>
                <w:i/>
              </w:rPr>
              <w:softHyphen/>
              <w:t>ket</w:t>
            </w:r>
            <w:r>
              <w:t>.</w:t>
            </w:r>
          </w:p>
        </w:tc>
        <w:tc>
          <w:tcPr>
            <w:tcW w:w="2500" w:type="pct"/>
            <w:shd w:val="clear" w:color="auto" w:fill="auto"/>
            <w:tcMar>
              <w:right w:w="0" w:type="dxa"/>
            </w:tcMar>
          </w:tcPr>
          <w:p w14:paraId="0159A87C" w14:textId="77777777" w:rsidR="00F71CC6" w:rsidRDefault="00F71CC6" w:rsidP="00F71CC6">
            <w:pPr>
              <w:pStyle w:val="Brdtextmedindrag"/>
            </w:pPr>
          </w:p>
        </w:tc>
      </w:tr>
    </w:tbl>
    <w:p w14:paraId="333ECEFB"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8123366" w14:textId="77777777" w:rsidTr="00F71CC6">
        <w:tc>
          <w:tcPr>
            <w:tcW w:w="2500" w:type="pct"/>
            <w:shd w:val="clear" w:color="auto" w:fill="auto"/>
            <w:tcMar>
              <w:left w:w="0" w:type="dxa"/>
            </w:tcMar>
          </w:tcPr>
          <w:p w14:paraId="0B975352" w14:textId="77777777" w:rsidR="00F71CC6" w:rsidRDefault="00F71CC6" w:rsidP="00F71CC6">
            <w:pPr>
              <w:pStyle w:val="Brdtextmedindrag"/>
            </w:pPr>
          </w:p>
        </w:tc>
        <w:tc>
          <w:tcPr>
            <w:tcW w:w="2500" w:type="pct"/>
            <w:shd w:val="clear" w:color="auto" w:fill="auto"/>
            <w:tcMar>
              <w:right w:w="0" w:type="dxa"/>
            </w:tcMar>
          </w:tcPr>
          <w:p w14:paraId="476425FD" w14:textId="77777777" w:rsidR="00F71CC6" w:rsidRPr="00867503" w:rsidRDefault="00AB307F" w:rsidP="00F71CC6">
            <w:pPr>
              <w:pStyle w:val="Rubrik4utannumrering"/>
              <w:rPr>
                <w:i/>
                <w:iCs/>
              </w:rPr>
            </w:pPr>
            <w:r w:rsidRPr="00867503">
              <w:rPr>
                <w:i/>
                <w:iCs/>
              </w:rPr>
              <w:t>Förvaltningslagens tillämpning</w:t>
            </w:r>
          </w:p>
        </w:tc>
      </w:tr>
    </w:tbl>
    <w:p w14:paraId="1D4ABDC1"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C16296F" w14:textId="77777777" w:rsidTr="00F71CC6">
        <w:tc>
          <w:tcPr>
            <w:tcW w:w="2500" w:type="pct"/>
            <w:shd w:val="clear" w:color="auto" w:fill="auto"/>
            <w:tcMar>
              <w:left w:w="0" w:type="dxa"/>
            </w:tcMar>
          </w:tcPr>
          <w:p w14:paraId="575E4597" w14:textId="77777777" w:rsidR="00F71CC6" w:rsidRDefault="00F71CC6" w:rsidP="00F71CC6">
            <w:pPr>
              <w:pStyle w:val="Brdtextmedindrag"/>
            </w:pPr>
          </w:p>
        </w:tc>
        <w:tc>
          <w:tcPr>
            <w:tcW w:w="2500" w:type="pct"/>
            <w:shd w:val="clear" w:color="auto" w:fill="auto"/>
            <w:tcMar>
              <w:right w:w="0" w:type="dxa"/>
            </w:tcMar>
          </w:tcPr>
          <w:p w14:paraId="56A09FB3" w14:textId="77777777" w:rsidR="00F71CC6" w:rsidRDefault="00AB307F" w:rsidP="00F71CC6">
            <w:pPr>
              <w:pStyle w:val="Brdtext"/>
              <w:rPr>
                <w:i/>
              </w:rPr>
            </w:pPr>
            <w:r>
              <w:rPr>
                <w:i/>
              </w:rPr>
              <w:t xml:space="preserve">5 a </w:t>
            </w:r>
            <w:r w:rsidRPr="00574282">
              <w:rPr>
                <w:i/>
              </w:rPr>
              <w:t>§</w:t>
            </w:r>
          </w:p>
          <w:p w14:paraId="6B1B7ACE" w14:textId="77777777" w:rsidR="00F71CC6" w:rsidRPr="0013041E" w:rsidRDefault="00AB307F" w:rsidP="00F71CC6">
            <w:pPr>
              <w:pStyle w:val="Brdtextmedindrag"/>
              <w:rPr>
                <w:i/>
              </w:rPr>
            </w:pPr>
            <w:r w:rsidRPr="0013041E">
              <w:rPr>
                <w:i/>
              </w:rPr>
              <w:t>Vid offentlig kontroll eller annan offentlig verksamhet som utförs av ett organ med delegerade uppgifter eller av en fysisk person som har</w:t>
            </w:r>
            <w:r>
              <w:t xml:space="preserve"> </w:t>
            </w:r>
            <w:bookmarkStart w:id="775" w:name="_Hlk27645747"/>
            <w:r w:rsidRPr="0013041E">
              <w:rPr>
                <w:i/>
              </w:rPr>
              <w:t xml:space="preserve">delegerats vissa uppgifter </w:t>
            </w:r>
            <w:r>
              <w:rPr>
                <w:i/>
              </w:rPr>
              <w:t>ska</w:t>
            </w:r>
            <w:r>
              <w:t xml:space="preserve"> </w:t>
            </w:r>
            <w:r w:rsidRPr="0013041E">
              <w:rPr>
                <w:i/>
              </w:rPr>
              <w:t>följande bestämmelser i förvalt</w:t>
            </w:r>
            <w:r>
              <w:rPr>
                <w:i/>
              </w:rPr>
              <w:softHyphen/>
            </w:r>
            <w:r w:rsidRPr="0013041E">
              <w:rPr>
                <w:i/>
              </w:rPr>
              <w:t>ningslagen (2017:900)</w:t>
            </w:r>
            <w:r>
              <w:rPr>
                <w:i/>
              </w:rPr>
              <w:t xml:space="preserve"> tillämpas</w:t>
            </w:r>
            <w:r w:rsidRPr="0013041E">
              <w:rPr>
                <w:i/>
              </w:rPr>
              <w:t>:</w:t>
            </w:r>
          </w:p>
          <w:p w14:paraId="18431671" w14:textId="77777777" w:rsidR="00F71CC6" w:rsidRPr="0013041E" w:rsidRDefault="00AB307F" w:rsidP="00F71CC6">
            <w:pPr>
              <w:pStyle w:val="Brdtextmedindrag"/>
              <w:rPr>
                <w:i/>
              </w:rPr>
            </w:pPr>
            <w:r w:rsidRPr="0013041E">
              <w:rPr>
                <w:i/>
              </w:rPr>
              <w:t>– 5 § om legalitet, objektivitet och proportionalitet,</w:t>
            </w:r>
          </w:p>
          <w:p w14:paraId="60C0AC37" w14:textId="77777777" w:rsidR="00F71CC6" w:rsidRPr="0013041E" w:rsidRDefault="00AB307F" w:rsidP="00F71CC6">
            <w:pPr>
              <w:pStyle w:val="Brdtextmedindrag"/>
              <w:rPr>
                <w:i/>
              </w:rPr>
            </w:pPr>
            <w:r w:rsidRPr="0013041E">
              <w:rPr>
                <w:i/>
              </w:rPr>
              <w:t>– 10 § om partsinsyn,</w:t>
            </w:r>
          </w:p>
          <w:p w14:paraId="5A9B988A" w14:textId="77777777" w:rsidR="00F71CC6" w:rsidRPr="0013041E" w:rsidRDefault="00AB307F" w:rsidP="00F71CC6">
            <w:pPr>
              <w:pStyle w:val="Brdtextmedindrag"/>
              <w:rPr>
                <w:i/>
              </w:rPr>
            </w:pPr>
            <w:r w:rsidRPr="0013041E">
              <w:rPr>
                <w:i/>
              </w:rPr>
              <w:t>– 16–18 §§ om jäv,</w:t>
            </w:r>
          </w:p>
          <w:p w14:paraId="1E37C8D1" w14:textId="77777777" w:rsidR="00F71CC6" w:rsidRPr="0013041E" w:rsidRDefault="00AB307F" w:rsidP="00F71CC6">
            <w:pPr>
              <w:pStyle w:val="Brdtextmedindrag"/>
              <w:rPr>
                <w:i/>
              </w:rPr>
            </w:pPr>
            <w:r w:rsidRPr="0013041E">
              <w:rPr>
                <w:i/>
              </w:rPr>
              <w:t>– 23 § om utredningsansvaret,</w:t>
            </w:r>
          </w:p>
          <w:p w14:paraId="5D1FB5DE" w14:textId="77777777" w:rsidR="00F71CC6" w:rsidRPr="0013041E" w:rsidRDefault="00AB307F" w:rsidP="00F71CC6">
            <w:pPr>
              <w:pStyle w:val="Brdtextmedindrag"/>
              <w:rPr>
                <w:i/>
              </w:rPr>
            </w:pPr>
            <w:r w:rsidRPr="0013041E">
              <w:rPr>
                <w:i/>
              </w:rPr>
              <w:t>– 24 § om när man får lämna uppgifter muntligt,</w:t>
            </w:r>
          </w:p>
          <w:p w14:paraId="2490EB7A" w14:textId="77777777" w:rsidR="00F71CC6" w:rsidRPr="0013041E" w:rsidRDefault="00AB307F" w:rsidP="00F71CC6">
            <w:pPr>
              <w:pStyle w:val="Brdtextmedindrag"/>
              <w:rPr>
                <w:i/>
              </w:rPr>
            </w:pPr>
            <w:r w:rsidRPr="0013041E">
              <w:rPr>
                <w:i/>
              </w:rPr>
              <w:t>– 25 § om kommunikation,</w:t>
            </w:r>
          </w:p>
          <w:p w14:paraId="66A67B63" w14:textId="77777777" w:rsidR="00F71CC6" w:rsidRPr="0013041E" w:rsidRDefault="00AB307F" w:rsidP="00F71CC6">
            <w:pPr>
              <w:pStyle w:val="Brdtextmedindrag"/>
              <w:rPr>
                <w:i/>
              </w:rPr>
            </w:pPr>
            <w:r w:rsidRPr="0013041E">
              <w:rPr>
                <w:i/>
              </w:rPr>
              <w:t>– 27 § om dokumentation av uppgifter,</w:t>
            </w:r>
          </w:p>
          <w:p w14:paraId="1BD87D87" w14:textId="77777777" w:rsidR="00F71CC6" w:rsidRPr="0013041E" w:rsidRDefault="00AB307F" w:rsidP="00F71CC6">
            <w:pPr>
              <w:pStyle w:val="Brdtextmedindrag"/>
              <w:rPr>
                <w:i/>
              </w:rPr>
            </w:pPr>
            <w:r w:rsidRPr="0013041E">
              <w:rPr>
                <w:i/>
              </w:rPr>
              <w:t>– 31 § om dokumentation av beslut,</w:t>
            </w:r>
          </w:p>
          <w:p w14:paraId="5B54617C" w14:textId="77777777" w:rsidR="00F71CC6" w:rsidRPr="0013041E" w:rsidRDefault="00AB307F" w:rsidP="00F71CC6">
            <w:pPr>
              <w:pStyle w:val="Brdtextmedindrag"/>
              <w:rPr>
                <w:i/>
              </w:rPr>
            </w:pPr>
            <w:r w:rsidRPr="0013041E">
              <w:rPr>
                <w:i/>
              </w:rPr>
              <w:t>– 32 § om motivering av beslut,</w:t>
            </w:r>
          </w:p>
          <w:p w14:paraId="4F2CA9CA" w14:textId="77777777" w:rsidR="00F71CC6" w:rsidRPr="0013041E" w:rsidRDefault="00AB307F" w:rsidP="00F71CC6">
            <w:pPr>
              <w:pStyle w:val="Brdtextmedindrag"/>
              <w:rPr>
                <w:i/>
              </w:rPr>
            </w:pPr>
            <w:r w:rsidRPr="0013041E">
              <w:rPr>
                <w:i/>
              </w:rPr>
              <w:t>– 33 och 34 §§ om underrättelse om innehållet i beslut och hur ett överklagande går till,</w:t>
            </w:r>
          </w:p>
          <w:p w14:paraId="7F7A78C1" w14:textId="77777777" w:rsidR="00F71CC6" w:rsidRDefault="00AB307F" w:rsidP="00F71CC6">
            <w:pPr>
              <w:pStyle w:val="Brdtextmedindrag"/>
              <w:rPr>
                <w:i/>
              </w:rPr>
            </w:pPr>
            <w:bookmarkStart w:id="776" w:name="_Hlk27645815"/>
            <w:r w:rsidRPr="0013041E">
              <w:rPr>
                <w:i/>
              </w:rPr>
              <w:t>– 36 § om rättelse av skrivfel och liknande</w:t>
            </w:r>
            <w:bookmarkEnd w:id="775"/>
            <w:bookmarkEnd w:id="776"/>
            <w:r>
              <w:rPr>
                <w:i/>
              </w:rPr>
              <w:t>, och</w:t>
            </w:r>
          </w:p>
          <w:p w14:paraId="1877842B" w14:textId="77777777" w:rsidR="00F71CC6" w:rsidRPr="00574282" w:rsidRDefault="00AB307F" w:rsidP="00F71CC6">
            <w:pPr>
              <w:pStyle w:val="Brdtextmedindrag"/>
              <w:rPr>
                <w:i/>
              </w:rPr>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sidRPr="0013041E">
              <w:rPr>
                <w:i/>
              </w:rPr>
              <w:t>.</w:t>
            </w:r>
          </w:p>
        </w:tc>
      </w:tr>
    </w:tbl>
    <w:p w14:paraId="39404990"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F0F41B3" w14:textId="77777777" w:rsidTr="00F71CC6">
        <w:tc>
          <w:tcPr>
            <w:tcW w:w="2500" w:type="pct"/>
            <w:shd w:val="clear" w:color="auto" w:fill="auto"/>
            <w:tcMar>
              <w:left w:w="0" w:type="dxa"/>
            </w:tcMar>
          </w:tcPr>
          <w:p w14:paraId="7252E2AA" w14:textId="77777777" w:rsidR="00F71CC6" w:rsidRDefault="00F71CC6" w:rsidP="00F71CC6">
            <w:pPr>
              <w:pStyle w:val="Brdtextmedindrag"/>
            </w:pPr>
          </w:p>
        </w:tc>
        <w:tc>
          <w:tcPr>
            <w:tcW w:w="2500" w:type="pct"/>
            <w:shd w:val="clear" w:color="auto" w:fill="auto"/>
            <w:tcMar>
              <w:right w:w="0" w:type="dxa"/>
            </w:tcMar>
          </w:tcPr>
          <w:p w14:paraId="70CE8D4A" w14:textId="77777777" w:rsidR="00F71CC6" w:rsidRPr="00026E0F" w:rsidRDefault="00AB307F" w:rsidP="00F71CC6">
            <w:pPr>
              <w:pStyle w:val="Rubrik4utannumrering"/>
              <w:rPr>
                <w:i/>
                <w:iCs/>
              </w:rPr>
            </w:pPr>
            <w:r w:rsidRPr="00026E0F">
              <w:rPr>
                <w:i/>
                <w:iCs/>
              </w:rPr>
              <w:t>Tystnadsplikt</w:t>
            </w:r>
          </w:p>
        </w:tc>
      </w:tr>
    </w:tbl>
    <w:p w14:paraId="47584692"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C3BEAB4" w14:textId="77777777" w:rsidTr="00F71CC6">
        <w:tc>
          <w:tcPr>
            <w:tcW w:w="2500" w:type="pct"/>
            <w:shd w:val="clear" w:color="auto" w:fill="auto"/>
            <w:tcMar>
              <w:left w:w="0" w:type="dxa"/>
            </w:tcMar>
          </w:tcPr>
          <w:p w14:paraId="20982103" w14:textId="77777777" w:rsidR="00F71CC6" w:rsidRDefault="00F71CC6" w:rsidP="00F71CC6">
            <w:pPr>
              <w:pStyle w:val="Brdtextmedindrag"/>
            </w:pPr>
          </w:p>
        </w:tc>
        <w:tc>
          <w:tcPr>
            <w:tcW w:w="2500" w:type="pct"/>
            <w:shd w:val="clear" w:color="auto" w:fill="auto"/>
            <w:tcMar>
              <w:right w:w="0" w:type="dxa"/>
            </w:tcMar>
          </w:tcPr>
          <w:p w14:paraId="07373EFE" w14:textId="77777777" w:rsidR="00F71CC6" w:rsidRDefault="00AB307F" w:rsidP="00F71CC6">
            <w:pPr>
              <w:pStyle w:val="Brdtext"/>
              <w:rPr>
                <w:i/>
              </w:rPr>
            </w:pPr>
            <w:r>
              <w:rPr>
                <w:i/>
              </w:rPr>
              <w:t xml:space="preserve">8 </w:t>
            </w:r>
            <w:r w:rsidRPr="00574282">
              <w:rPr>
                <w:i/>
              </w:rPr>
              <w:t>§</w:t>
            </w:r>
            <w:r>
              <w:rPr>
                <w:rStyle w:val="Fotnotsreferens"/>
                <w:i/>
              </w:rPr>
              <w:footnoteReference w:id="155"/>
            </w:r>
          </w:p>
          <w:p w14:paraId="6D785403" w14:textId="77777777" w:rsidR="00F71CC6" w:rsidRPr="00574282" w:rsidRDefault="00AB307F" w:rsidP="00F71CC6">
            <w:pPr>
              <w:pStyle w:val="Brdtextmedindrag"/>
              <w:rPr>
                <w:i/>
              </w:rPr>
            </w:pPr>
            <w:r w:rsidRPr="00C269C5">
              <w:rPr>
                <w:i/>
              </w:rPr>
              <w:t>Den som utför offentlig kontroll eller annan offentlig verksamhet får inte obehörigen röja eller ut</w:t>
            </w:r>
            <w:r w:rsidRPr="00C269C5">
              <w:rPr>
                <w:i/>
              </w:rPr>
              <w:softHyphen/>
              <w:t xml:space="preserve">nyttja det som han eller hon har fått kännedom om </w:t>
            </w:r>
            <w:r>
              <w:rPr>
                <w:i/>
              </w:rPr>
              <w:t>medan</w:t>
            </w:r>
            <w:r w:rsidRPr="00C269C5">
              <w:rPr>
                <w:i/>
              </w:rPr>
              <w:t xml:space="preserve"> uppgifterna utfördes.</w:t>
            </w:r>
          </w:p>
        </w:tc>
      </w:tr>
      <w:tr w:rsidR="00F71CC6" w14:paraId="778E6FE3" w14:textId="77777777" w:rsidTr="00F71CC6">
        <w:tblPrEx>
          <w:tblLook w:val="0600" w:firstRow="0" w:lastRow="0" w:firstColumn="0" w:lastColumn="0" w:noHBand="1" w:noVBand="1"/>
        </w:tblPrEx>
        <w:tc>
          <w:tcPr>
            <w:tcW w:w="2500" w:type="pct"/>
            <w:shd w:val="clear" w:color="auto" w:fill="auto"/>
            <w:tcMar>
              <w:left w:w="0" w:type="dxa"/>
            </w:tcMar>
          </w:tcPr>
          <w:p w14:paraId="61A7DFB8" w14:textId="77777777" w:rsidR="00F71CC6" w:rsidRDefault="00F71CC6" w:rsidP="00F71CC6">
            <w:pPr>
              <w:pStyle w:val="Brdtextmedindrag"/>
            </w:pPr>
          </w:p>
        </w:tc>
        <w:tc>
          <w:tcPr>
            <w:tcW w:w="2500" w:type="pct"/>
            <w:shd w:val="clear" w:color="auto" w:fill="auto"/>
            <w:tcMar>
              <w:right w:w="0" w:type="dxa"/>
            </w:tcMar>
          </w:tcPr>
          <w:p w14:paraId="003E7801" w14:textId="77777777" w:rsidR="00F71CC6" w:rsidRDefault="00AB307F" w:rsidP="00F71CC6">
            <w:pPr>
              <w:pStyle w:val="Brdtextmedindrag"/>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Pr>
                <w:i/>
              </w:rPr>
              <w:t>.</w:t>
            </w:r>
          </w:p>
        </w:tc>
      </w:tr>
    </w:tbl>
    <w:p w14:paraId="2E675A25" w14:textId="77777777" w:rsidR="00F71CC6" w:rsidRPr="00C57856" w:rsidRDefault="00F71CC6" w:rsidP="00F71CC6">
      <w:pPr>
        <w:pStyle w:val="Brdtextmedindrag"/>
      </w:pPr>
    </w:p>
    <w:p w14:paraId="4DF9F6E9" w14:textId="77777777" w:rsidR="00F71CC6" w:rsidRDefault="00AB307F" w:rsidP="00F71CC6">
      <w:pPr>
        <w:pStyle w:val="Brdtext"/>
        <w:spacing w:before="230"/>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DD09869" w14:textId="77777777" w:rsidTr="00F71CC6">
        <w:tc>
          <w:tcPr>
            <w:tcW w:w="2500" w:type="pct"/>
            <w:shd w:val="clear" w:color="auto" w:fill="auto"/>
            <w:tcMar>
              <w:left w:w="0" w:type="dxa"/>
            </w:tcMar>
          </w:tcPr>
          <w:p w14:paraId="09822EB3" w14:textId="77777777" w:rsidR="00F71CC6" w:rsidRDefault="00AB307F" w:rsidP="00F71CC6">
            <w:pPr>
              <w:pStyle w:val="Brdtextmedindrag"/>
            </w:pPr>
            <w:r w:rsidRPr="00C269C5">
              <w:t xml:space="preserve">Om en kommun inte fullgör sin skyldighet att </w:t>
            </w:r>
            <w:r w:rsidRPr="00C269C5">
              <w:rPr>
                <w:i/>
              </w:rPr>
              <w:t>utöva kontroll</w:t>
            </w:r>
            <w:r w:rsidRPr="00C269C5">
              <w:t xml:space="preserve"> enligt denna lag, får Livsmedelsverket förelägga kommunen att göra detta. Ett sådant föreläggande ska innehålla uppgifter om de åtgärder som verket anser nödvändiga för att skyldigheten ska uppfyllas</w:t>
            </w:r>
            <w:r>
              <w:t>.</w:t>
            </w:r>
          </w:p>
        </w:tc>
        <w:tc>
          <w:tcPr>
            <w:tcW w:w="2500" w:type="pct"/>
            <w:shd w:val="clear" w:color="auto" w:fill="auto"/>
            <w:tcMar>
              <w:right w:w="0" w:type="dxa"/>
            </w:tcMar>
          </w:tcPr>
          <w:p w14:paraId="62464BA3" w14:textId="77777777" w:rsidR="00F71CC6" w:rsidRDefault="00AB307F" w:rsidP="00F71CC6">
            <w:pPr>
              <w:pStyle w:val="Brdtextmedindrag"/>
            </w:pPr>
            <w:bookmarkStart w:id="777" w:name="_Hlk27646628"/>
            <w:r w:rsidRPr="00C269C5">
              <w:t xml:space="preserve">Om en kommun inte fullgör sin skyldighet att </w:t>
            </w:r>
            <w:r w:rsidRPr="00C269C5">
              <w:rPr>
                <w:i/>
              </w:rPr>
              <w:t>utföra offentlig</w:t>
            </w:r>
            <w:r w:rsidRPr="00C269C5">
              <w:t xml:space="preserve"> kon</w:t>
            </w:r>
            <w:r>
              <w:softHyphen/>
            </w:r>
            <w:r w:rsidRPr="00C269C5">
              <w:t xml:space="preserve">troll </w:t>
            </w:r>
            <w:r w:rsidRPr="002A3AF7">
              <w:rPr>
                <w:i/>
              </w:rPr>
              <w:t>eller annan offentlig verk</w:t>
            </w:r>
            <w:r>
              <w:rPr>
                <w:i/>
              </w:rPr>
              <w:softHyphen/>
            </w:r>
            <w:r w:rsidRPr="002A3AF7">
              <w:rPr>
                <w:i/>
              </w:rPr>
              <w:t>samhet</w:t>
            </w:r>
            <w:r w:rsidRPr="00C269C5">
              <w:t xml:space="preserve"> enligt denna lag, får Livsmedelsverket förelägga kom</w:t>
            </w:r>
            <w:r w:rsidRPr="00C269C5">
              <w:softHyphen/>
              <w:t>munen att göra detta. Ett sådant föreläggande ska innehålla upp</w:t>
            </w:r>
            <w:r>
              <w:softHyphen/>
            </w:r>
            <w:r w:rsidRPr="00C269C5">
              <w:t>gifter om de åtgärder som verket anser nödvändiga för att skyldig</w:t>
            </w:r>
            <w:r>
              <w:softHyphen/>
            </w:r>
            <w:r w:rsidRPr="00C269C5">
              <w:t>heten ska uppfyllas</w:t>
            </w:r>
            <w:bookmarkEnd w:id="777"/>
            <w:r>
              <w:t>.</w:t>
            </w:r>
          </w:p>
        </w:tc>
      </w:tr>
    </w:tbl>
    <w:p w14:paraId="0673D914"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E2F7F87" w14:textId="77777777" w:rsidTr="00F71CC6">
        <w:tc>
          <w:tcPr>
            <w:tcW w:w="2500" w:type="pct"/>
            <w:shd w:val="clear" w:color="auto" w:fill="auto"/>
            <w:tcMar>
              <w:left w:w="0" w:type="dxa"/>
            </w:tcMar>
          </w:tcPr>
          <w:p w14:paraId="255B7B15" w14:textId="77777777" w:rsidR="00F71CC6" w:rsidRDefault="00AB307F" w:rsidP="00F71CC6">
            <w:pPr>
              <w:pStyle w:val="Rubrik4utannumrering"/>
            </w:pPr>
            <w:r>
              <w:t xml:space="preserve">Föreskrifter om kontroll </w:t>
            </w:r>
          </w:p>
        </w:tc>
        <w:tc>
          <w:tcPr>
            <w:tcW w:w="2500" w:type="pct"/>
            <w:shd w:val="clear" w:color="auto" w:fill="auto"/>
            <w:tcMar>
              <w:right w:w="0" w:type="dxa"/>
            </w:tcMar>
          </w:tcPr>
          <w:p w14:paraId="418D8B8D" w14:textId="77777777" w:rsidR="00F71CC6" w:rsidRDefault="00AB307F" w:rsidP="00F71CC6">
            <w:pPr>
              <w:pStyle w:val="Rubrik4utannumrering"/>
            </w:pPr>
            <w:r>
              <w:t xml:space="preserve">Föreskrifter om </w:t>
            </w:r>
            <w:r w:rsidRPr="00A44D91">
              <w:rPr>
                <w:i/>
              </w:rPr>
              <w:t>offentlig</w:t>
            </w:r>
            <w:r>
              <w:t xml:space="preserve"> kontroll </w:t>
            </w:r>
            <w:r w:rsidRPr="00A44D91">
              <w:rPr>
                <w:i/>
              </w:rPr>
              <w:t>och annan offentlig verksamhet</w:t>
            </w:r>
          </w:p>
        </w:tc>
      </w:tr>
    </w:tbl>
    <w:p w14:paraId="2F3C600B" w14:textId="77777777" w:rsidR="00F71CC6" w:rsidRDefault="00F71CC6" w:rsidP="00F71CC6">
      <w:pPr>
        <w:pStyle w:val="Brdtext"/>
        <w:jc w:val="center"/>
      </w:pPr>
    </w:p>
    <w:p w14:paraId="3A3D6588" w14:textId="77777777" w:rsidR="00F71CC6" w:rsidRDefault="00AB307F" w:rsidP="00F71CC6">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B7E9674" w14:textId="77777777" w:rsidTr="00F71CC6">
        <w:tc>
          <w:tcPr>
            <w:tcW w:w="2500" w:type="pct"/>
            <w:shd w:val="clear" w:color="auto" w:fill="auto"/>
            <w:tcMar>
              <w:left w:w="0" w:type="dxa"/>
            </w:tcMar>
          </w:tcPr>
          <w:p w14:paraId="606CDC95" w14:textId="77777777" w:rsidR="00F71CC6" w:rsidRDefault="00AB307F" w:rsidP="00F71CC6">
            <w:pPr>
              <w:pStyle w:val="Brdtextmedindrag"/>
            </w:pPr>
            <w:r w:rsidRPr="00A44D91">
              <w:t>Regeringen eller den myndighet som regeringen bestämmer får meddela föreskrifter om</w:t>
            </w:r>
            <w:r>
              <w:t xml:space="preserve"> </w:t>
            </w:r>
            <w:r w:rsidRPr="00A44D91">
              <w:t>hur kontroll ska bedrivas.</w:t>
            </w:r>
          </w:p>
        </w:tc>
        <w:tc>
          <w:tcPr>
            <w:tcW w:w="2500" w:type="pct"/>
            <w:shd w:val="clear" w:color="auto" w:fill="auto"/>
            <w:tcMar>
              <w:right w:w="0" w:type="dxa"/>
            </w:tcMar>
          </w:tcPr>
          <w:p w14:paraId="4B573996" w14:textId="77777777" w:rsidR="00F71CC6" w:rsidRDefault="00AB307F" w:rsidP="00F71CC6">
            <w:pPr>
              <w:pStyle w:val="Brdtextmedindrag"/>
            </w:pPr>
            <w:bookmarkStart w:id="778" w:name="_Hlk27646776"/>
            <w:r w:rsidRPr="00A44D91">
              <w:t>Regeringen eller den myndighet som regeringen bestämmer får meddela föreskrifter om</w:t>
            </w:r>
          </w:p>
          <w:p w14:paraId="6C491A30" w14:textId="77777777" w:rsidR="00F71CC6" w:rsidRDefault="00AB307F" w:rsidP="00F71CC6">
            <w:pPr>
              <w:pStyle w:val="Brdtextmedindrag"/>
            </w:pPr>
            <w:r w:rsidRPr="00E360AA">
              <w:rPr>
                <w:i/>
                <w:iCs/>
              </w:rPr>
              <w:t>1.</w:t>
            </w:r>
            <w:r>
              <w:rPr>
                <w:i/>
                <w:iCs/>
              </w:rPr>
              <w:t> </w:t>
            </w:r>
            <w:r w:rsidRPr="00A44D91">
              <w:t xml:space="preserve">hur </w:t>
            </w:r>
            <w:r w:rsidRPr="00A44D91">
              <w:rPr>
                <w:i/>
              </w:rPr>
              <w:t>offentlig</w:t>
            </w:r>
            <w:r w:rsidRPr="00A44D91">
              <w:t xml:space="preserve"> kontroll </w:t>
            </w:r>
            <w:r w:rsidRPr="00A44D91">
              <w:rPr>
                <w:i/>
              </w:rPr>
              <w:t>och annan offentlig verksamhet</w:t>
            </w:r>
            <w:r w:rsidRPr="00A44D91">
              <w:t xml:space="preserve"> ska bedrivas</w:t>
            </w:r>
            <w:bookmarkEnd w:id="778"/>
            <w:r>
              <w:t>,</w:t>
            </w:r>
          </w:p>
        </w:tc>
      </w:tr>
      <w:tr w:rsidR="00F71CC6" w14:paraId="7979D401" w14:textId="77777777" w:rsidTr="00F71CC6">
        <w:tblPrEx>
          <w:tblLook w:val="0600" w:firstRow="0" w:lastRow="0" w:firstColumn="0" w:lastColumn="0" w:noHBand="1" w:noVBand="1"/>
        </w:tblPrEx>
        <w:tc>
          <w:tcPr>
            <w:tcW w:w="2500" w:type="pct"/>
            <w:shd w:val="clear" w:color="auto" w:fill="auto"/>
            <w:tcMar>
              <w:left w:w="0" w:type="dxa"/>
            </w:tcMar>
          </w:tcPr>
          <w:p w14:paraId="525EB316" w14:textId="77777777" w:rsidR="00F71CC6" w:rsidRDefault="00AB307F" w:rsidP="00F71CC6">
            <w:pPr>
              <w:pStyle w:val="Brdtextmedindrag"/>
            </w:pPr>
            <w:r w:rsidRPr="00E360AA">
              <w:rPr>
                <w:i/>
              </w:rPr>
              <w:t>Regeringen eller den myndighet som regeringen bestämmer får meddela föreskrifter om</w:t>
            </w:r>
            <w:r w:rsidRPr="00A44D91">
              <w:t xml:space="preserve"> skyldighet för en kontrollmyndighet </w:t>
            </w:r>
            <w:r w:rsidRPr="00C91DAA">
              <w:rPr>
                <w:i/>
              </w:rPr>
              <w:t>eller</w:t>
            </w:r>
            <w:r w:rsidRPr="00A44D91">
              <w:t xml:space="preserve"> ett </w:t>
            </w:r>
            <w:r w:rsidRPr="00A44D91">
              <w:rPr>
                <w:i/>
              </w:rPr>
              <w:t>kontrollorgan</w:t>
            </w:r>
            <w:r w:rsidRPr="00A44D91">
              <w:t xml:space="preserve"> att lämna informa</w:t>
            </w:r>
            <w:r>
              <w:softHyphen/>
            </w:r>
            <w:r w:rsidRPr="00A44D91">
              <w:t>tion till en sådan samordnande myndighet som avses i 6 § första stycket</w:t>
            </w:r>
            <w:r>
              <w:t>.</w:t>
            </w:r>
          </w:p>
        </w:tc>
        <w:tc>
          <w:tcPr>
            <w:tcW w:w="2500" w:type="pct"/>
            <w:shd w:val="clear" w:color="auto" w:fill="auto"/>
            <w:tcMar>
              <w:right w:w="0" w:type="dxa"/>
            </w:tcMar>
          </w:tcPr>
          <w:p w14:paraId="16092FC2" w14:textId="77777777" w:rsidR="00F71CC6" w:rsidRDefault="00AB307F" w:rsidP="00F71CC6">
            <w:pPr>
              <w:pStyle w:val="Brdtextmedindrag"/>
            </w:pPr>
            <w:bookmarkStart w:id="779" w:name="_Hlk27646798"/>
            <w:r w:rsidRPr="00E360AA">
              <w:rPr>
                <w:i/>
                <w:iCs/>
              </w:rPr>
              <w:t>2.</w:t>
            </w:r>
            <w:r>
              <w:rPr>
                <w:i/>
                <w:iCs/>
              </w:rPr>
              <w:t> </w:t>
            </w:r>
            <w:r w:rsidRPr="00A44D91">
              <w:t>skyldighet för en kontroll</w:t>
            </w:r>
            <w:r>
              <w:softHyphen/>
            </w:r>
            <w:r w:rsidRPr="00A44D91">
              <w:t>myndighet</w:t>
            </w:r>
            <w:r w:rsidRPr="00D60F4F">
              <w:rPr>
                <w:i/>
                <w:iCs/>
              </w:rPr>
              <w:t>,</w:t>
            </w:r>
            <w:r w:rsidRPr="00A44D91">
              <w:t xml:space="preserve"> ett </w:t>
            </w:r>
            <w:r w:rsidRPr="00A44D91">
              <w:rPr>
                <w:i/>
              </w:rPr>
              <w:t>organ med dele</w:t>
            </w:r>
            <w:r>
              <w:rPr>
                <w:i/>
              </w:rPr>
              <w:softHyphen/>
            </w:r>
            <w:r w:rsidRPr="00A44D91">
              <w:rPr>
                <w:i/>
              </w:rPr>
              <w:t>gerade uppgifter eller en fysisk person som har delegerats vissa uppgifter</w:t>
            </w:r>
            <w:r w:rsidRPr="00A44D91">
              <w:t xml:space="preserve"> att lämna information till en sådan samordnande myn</w:t>
            </w:r>
            <w:r w:rsidRPr="00A44D91">
              <w:softHyphen/>
              <w:t>dighet som avses i 6 § första stycket</w:t>
            </w:r>
            <w:bookmarkEnd w:id="779"/>
            <w:r>
              <w:t xml:space="preserve">, </w:t>
            </w:r>
            <w:r w:rsidRPr="00E360AA">
              <w:rPr>
                <w:i/>
                <w:iCs/>
              </w:rPr>
              <w:t>och</w:t>
            </w:r>
          </w:p>
        </w:tc>
      </w:tr>
      <w:tr w:rsidR="00F71CC6" w14:paraId="4E7C6AFC" w14:textId="77777777" w:rsidTr="00F71CC6">
        <w:tblPrEx>
          <w:tblLook w:val="0600" w:firstRow="0" w:lastRow="0" w:firstColumn="0" w:lastColumn="0" w:noHBand="1" w:noVBand="1"/>
        </w:tblPrEx>
        <w:tc>
          <w:tcPr>
            <w:tcW w:w="2500" w:type="pct"/>
            <w:shd w:val="clear" w:color="auto" w:fill="auto"/>
            <w:tcMar>
              <w:left w:w="0" w:type="dxa"/>
            </w:tcMar>
          </w:tcPr>
          <w:p w14:paraId="51C722D9" w14:textId="77777777" w:rsidR="00F71CC6" w:rsidRDefault="00F71CC6" w:rsidP="00F71CC6">
            <w:pPr>
              <w:pStyle w:val="Brdtextmedindrag"/>
            </w:pPr>
          </w:p>
        </w:tc>
        <w:tc>
          <w:tcPr>
            <w:tcW w:w="2500" w:type="pct"/>
            <w:shd w:val="clear" w:color="auto" w:fill="auto"/>
            <w:tcMar>
              <w:right w:w="0" w:type="dxa"/>
            </w:tcMar>
          </w:tcPr>
          <w:p w14:paraId="5F90BBAB" w14:textId="77777777" w:rsidR="00F71CC6" w:rsidRDefault="00AB307F" w:rsidP="00F71CC6">
            <w:pPr>
              <w:pStyle w:val="Brdtextmedindrag"/>
            </w:pPr>
            <w:r>
              <w:rPr>
                <w:i/>
                <w:iCs/>
              </w:rPr>
              <w:t>3. </w:t>
            </w:r>
            <w:r w:rsidRPr="00E360AA">
              <w:rPr>
                <w:i/>
                <w:iCs/>
              </w:rPr>
              <w:t>skyldighet för ett organ med delegerade uppgifter eller en fysisk person som har delegerats vissa uppgifter att lämna information och ge in handlingar till den myndighet som har delegerat uppgiften.</w:t>
            </w:r>
          </w:p>
        </w:tc>
      </w:tr>
    </w:tbl>
    <w:p w14:paraId="1621138D"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ED7B080" w14:textId="77777777" w:rsidTr="00F71CC6">
        <w:tc>
          <w:tcPr>
            <w:tcW w:w="2500" w:type="pct"/>
            <w:shd w:val="clear" w:color="auto" w:fill="auto"/>
            <w:tcMar>
              <w:left w:w="0" w:type="dxa"/>
            </w:tcMar>
          </w:tcPr>
          <w:p w14:paraId="0DF7BF13" w14:textId="77777777" w:rsidR="00F71CC6" w:rsidRDefault="00F71CC6" w:rsidP="00F71CC6">
            <w:pPr>
              <w:pStyle w:val="Brdtextmedindrag"/>
            </w:pPr>
          </w:p>
        </w:tc>
        <w:tc>
          <w:tcPr>
            <w:tcW w:w="2500" w:type="pct"/>
            <w:shd w:val="clear" w:color="auto" w:fill="auto"/>
            <w:tcMar>
              <w:right w:w="0" w:type="dxa"/>
            </w:tcMar>
          </w:tcPr>
          <w:p w14:paraId="7469EDE0" w14:textId="77777777" w:rsidR="00F71CC6" w:rsidRPr="006142CF" w:rsidRDefault="00AB307F" w:rsidP="00F71CC6">
            <w:pPr>
              <w:pStyle w:val="Rubrik4utannumrering"/>
              <w:rPr>
                <w:i/>
                <w:iCs/>
              </w:rPr>
            </w:pPr>
            <w:r w:rsidRPr="006142CF">
              <w:rPr>
                <w:i/>
                <w:iCs/>
              </w:rPr>
              <w:t>Föreskrifter om uppgiftslämnande</w:t>
            </w:r>
          </w:p>
        </w:tc>
      </w:tr>
    </w:tbl>
    <w:p w14:paraId="539AD75F"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5B4C43D" w14:textId="77777777" w:rsidTr="00F71CC6">
        <w:tc>
          <w:tcPr>
            <w:tcW w:w="2500" w:type="pct"/>
            <w:shd w:val="clear" w:color="auto" w:fill="auto"/>
            <w:tcMar>
              <w:left w:w="0" w:type="dxa"/>
            </w:tcMar>
          </w:tcPr>
          <w:p w14:paraId="76452C2D" w14:textId="77777777" w:rsidR="00F71CC6" w:rsidRDefault="00F71CC6" w:rsidP="00F71CC6">
            <w:pPr>
              <w:pStyle w:val="Brdtextmedindrag"/>
            </w:pPr>
          </w:p>
        </w:tc>
        <w:tc>
          <w:tcPr>
            <w:tcW w:w="2500" w:type="pct"/>
            <w:shd w:val="clear" w:color="auto" w:fill="auto"/>
            <w:tcMar>
              <w:right w:w="0" w:type="dxa"/>
            </w:tcMar>
          </w:tcPr>
          <w:p w14:paraId="56BCC44A" w14:textId="77777777" w:rsidR="00F71CC6" w:rsidRDefault="00AB307F" w:rsidP="00F71CC6">
            <w:pPr>
              <w:pStyle w:val="Brdtext"/>
              <w:rPr>
                <w:i/>
              </w:rPr>
            </w:pPr>
            <w:r>
              <w:rPr>
                <w:i/>
              </w:rPr>
              <w:t xml:space="preserve">10 a </w:t>
            </w:r>
            <w:r w:rsidRPr="00574282">
              <w:rPr>
                <w:i/>
              </w:rPr>
              <w:t>§</w:t>
            </w:r>
          </w:p>
          <w:p w14:paraId="22C33429" w14:textId="77777777" w:rsidR="00F71CC6" w:rsidRPr="00574282" w:rsidRDefault="00AB307F" w:rsidP="00F71CC6">
            <w:pPr>
              <w:pStyle w:val="Brdtextmedindrag"/>
              <w:rPr>
                <w:i/>
              </w:rPr>
            </w:pPr>
            <w:bookmarkStart w:id="780" w:name="_Hlk27646909"/>
            <w:r w:rsidRPr="00A44D91">
              <w:rPr>
                <w:i/>
              </w:rPr>
              <w:t>Regeringen eller den myndighet som regeringen bestämmer får meddela föreskrifter om skyldig</w:t>
            </w:r>
            <w:r w:rsidRPr="00A44D91">
              <w:rPr>
                <w:i/>
              </w:rPr>
              <w:softHyphen/>
              <w:t>het för den som använder sig av skyd</w:t>
            </w:r>
            <w:r>
              <w:rPr>
                <w:i/>
              </w:rPr>
              <w:softHyphen/>
            </w:r>
            <w:r w:rsidRPr="00A44D91">
              <w:rPr>
                <w:i/>
              </w:rPr>
              <w:t>dade beteckningar på jordbruks</w:t>
            </w:r>
            <w:r w:rsidRPr="00A44D91">
              <w:rPr>
                <w:i/>
              </w:rPr>
              <w:softHyphen/>
            </w:r>
            <w:r w:rsidRPr="00A44D91">
              <w:rPr>
                <w:i/>
              </w:rPr>
              <w:softHyphen/>
              <w:t>produkter och livsmedel att lämna uppgifter om sin verksamhet till en kontrollmyndighet, ett organ med delegerade upp</w:t>
            </w:r>
            <w:r w:rsidRPr="00A44D91">
              <w:rPr>
                <w:i/>
              </w:rPr>
              <w:softHyphen/>
              <w:t>gifter eller en fysisk person som har delegerats vissa uppgifter</w:t>
            </w:r>
            <w:bookmarkEnd w:id="780"/>
            <w:r w:rsidRPr="00A44D91">
              <w:rPr>
                <w:i/>
              </w:rPr>
              <w:t>.</w:t>
            </w:r>
          </w:p>
        </w:tc>
      </w:tr>
    </w:tbl>
    <w:p w14:paraId="72D92C9A" w14:textId="77777777" w:rsidR="00F71CC6" w:rsidRDefault="00AB307F" w:rsidP="00F71CC6">
      <w:pPr>
        <w:pStyle w:val="Brdtext"/>
        <w:spacing w:before="230"/>
        <w:jc w:val="center"/>
      </w:pPr>
      <w:r>
        <w:t>11 §</w:t>
      </w:r>
      <w:r>
        <w:rPr>
          <w:rStyle w:val="Fotnotsreferens"/>
        </w:rPr>
        <w:footnoteReference w:id="156"/>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C0A66BF" w14:textId="77777777" w:rsidTr="00F71CC6">
        <w:tc>
          <w:tcPr>
            <w:tcW w:w="2500" w:type="pct"/>
            <w:shd w:val="clear" w:color="auto" w:fill="auto"/>
            <w:tcMar>
              <w:left w:w="0" w:type="dxa"/>
            </w:tcMar>
          </w:tcPr>
          <w:p w14:paraId="109104FD" w14:textId="77777777" w:rsidR="00F71CC6" w:rsidRDefault="00AB307F" w:rsidP="00F71CC6">
            <w:pPr>
              <w:pStyle w:val="Brdtextmedindrag"/>
            </w:pPr>
            <w:r w:rsidRPr="00A44D91">
              <w:t xml:space="preserve">En kontrollmyndighet och ett </w:t>
            </w:r>
            <w:r w:rsidRPr="005A329C">
              <w:rPr>
                <w:i/>
              </w:rPr>
              <w:t>kontrollorgan</w:t>
            </w:r>
            <w:r w:rsidRPr="00A44D91">
              <w:t xml:space="preserve"> har, i den utsträck</w:t>
            </w:r>
            <w:r>
              <w:softHyphen/>
            </w:r>
            <w:r w:rsidRPr="00A44D91">
              <w:t xml:space="preserve">ning </w:t>
            </w:r>
            <w:r w:rsidRPr="005A329C">
              <w:rPr>
                <w:i/>
              </w:rPr>
              <w:t>som</w:t>
            </w:r>
            <w:r w:rsidRPr="00A44D91">
              <w:t xml:space="preserve"> behövs för </w:t>
            </w:r>
            <w:r w:rsidRPr="008F53EA">
              <w:rPr>
                <w:i/>
                <w:iCs/>
              </w:rPr>
              <w:t>kontrollen</w:t>
            </w:r>
            <w:r w:rsidRPr="00A44D91">
              <w:t>, rätt att på begäran få</w:t>
            </w:r>
          </w:p>
        </w:tc>
        <w:tc>
          <w:tcPr>
            <w:tcW w:w="2500" w:type="pct"/>
            <w:shd w:val="clear" w:color="auto" w:fill="auto"/>
            <w:tcMar>
              <w:right w:w="0" w:type="dxa"/>
            </w:tcMar>
          </w:tcPr>
          <w:p w14:paraId="267906E6" w14:textId="77777777" w:rsidR="00F71CC6" w:rsidRDefault="00AB307F" w:rsidP="00F71CC6">
            <w:pPr>
              <w:pStyle w:val="Brdtextmedindrag"/>
            </w:pPr>
            <w:bookmarkStart w:id="781" w:name="_Hlk27646978"/>
            <w:r w:rsidRPr="00A44D91">
              <w:t xml:space="preserve">En kontrollmyndighet och ett </w:t>
            </w:r>
            <w:r w:rsidRPr="005A329C">
              <w:rPr>
                <w:i/>
              </w:rPr>
              <w:t>or</w:t>
            </w:r>
            <w:r>
              <w:rPr>
                <w:i/>
              </w:rPr>
              <w:softHyphen/>
            </w:r>
            <w:r w:rsidRPr="005A329C">
              <w:rPr>
                <w:i/>
              </w:rPr>
              <w:t>gan med delegerade uppgifter eller en fysisk person som har delegerats vissa uppgifter</w:t>
            </w:r>
            <w:r w:rsidRPr="00A44D91">
              <w:t xml:space="preserve"> har, i den utsträck</w:t>
            </w:r>
            <w:r>
              <w:softHyphen/>
            </w:r>
            <w:r w:rsidRPr="00A44D91">
              <w:t xml:space="preserve">ning </w:t>
            </w:r>
            <w:r w:rsidRPr="005A329C">
              <w:rPr>
                <w:i/>
              </w:rPr>
              <w:t>det</w:t>
            </w:r>
            <w:r w:rsidRPr="00A44D91">
              <w:t xml:space="preserve"> behövs för </w:t>
            </w:r>
            <w:r w:rsidRPr="005A329C">
              <w:rPr>
                <w:i/>
              </w:rPr>
              <w:t>offentlig kon</w:t>
            </w:r>
            <w:r>
              <w:rPr>
                <w:i/>
              </w:rPr>
              <w:softHyphen/>
            </w:r>
            <w:r w:rsidRPr="005A329C">
              <w:rPr>
                <w:i/>
              </w:rPr>
              <w:t>troll och annan offentlig verksam</w:t>
            </w:r>
            <w:r>
              <w:rPr>
                <w:i/>
              </w:rPr>
              <w:softHyphen/>
            </w:r>
            <w:r w:rsidRPr="005A329C">
              <w:rPr>
                <w:i/>
              </w:rPr>
              <w:t>het</w:t>
            </w:r>
            <w:r w:rsidRPr="00A44D91">
              <w:t>, rätt att på begäran få</w:t>
            </w:r>
            <w:bookmarkEnd w:id="781"/>
          </w:p>
        </w:tc>
      </w:tr>
    </w:tbl>
    <w:p w14:paraId="061461EA" w14:textId="77777777" w:rsidR="00F71CC6" w:rsidRDefault="00AB307F" w:rsidP="00F71CC6">
      <w:pPr>
        <w:pStyle w:val="Brdtextmedindrag"/>
      </w:pPr>
      <w:bookmarkStart w:id="782" w:name="_Hlk27646995"/>
      <w:r>
        <w:t>1. upplysningar och ta del av handlingar, och</w:t>
      </w:r>
    </w:p>
    <w:p w14:paraId="56FD0E25" w14:textId="77777777" w:rsidR="00F71CC6" w:rsidRDefault="00AB307F" w:rsidP="00F71CC6">
      <w:pPr>
        <w:pStyle w:val="Brdtextmedindrag"/>
      </w:pPr>
      <w:bookmarkStart w:id="783" w:name="_Hlk27647008"/>
      <w:bookmarkEnd w:id="782"/>
      <w:r>
        <w:t>2. tillträde till områden, lokaler och andra utrymmen som har anknytning till verksamheten och där göra undersökningar och ta prover</w:t>
      </w:r>
      <w:bookmarkEnd w:id="783"/>
      <w:r>
        <w:t>.</w:t>
      </w:r>
    </w:p>
    <w:p w14:paraId="45148DDD" w14:textId="77777777" w:rsidR="00F71CC6" w:rsidRDefault="00AB307F" w:rsidP="00F71CC6">
      <w:pPr>
        <w:pStyle w:val="Brdtextmedindrag"/>
      </w:pPr>
      <w:r w:rsidRPr="005A329C">
        <w:t>Första stycket gäller också för Europeiska kommissionen och för inspektörer och experter som utsetts av kommissionen</w:t>
      </w:r>
      <w:r>
        <w:t>.</w:t>
      </w:r>
    </w:p>
    <w:p w14:paraId="40932AC1"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C778FFD" w14:textId="77777777" w:rsidTr="00F71CC6">
        <w:tc>
          <w:tcPr>
            <w:tcW w:w="2500" w:type="pct"/>
            <w:shd w:val="clear" w:color="auto" w:fill="auto"/>
            <w:tcMar>
              <w:left w:w="0" w:type="dxa"/>
            </w:tcMar>
          </w:tcPr>
          <w:p w14:paraId="68DC154A" w14:textId="77777777" w:rsidR="00F71CC6" w:rsidRDefault="00AB307F" w:rsidP="00F71CC6">
            <w:pPr>
              <w:pStyle w:val="Rubrik4utannumrering"/>
            </w:pPr>
            <w:r>
              <w:t xml:space="preserve">Skyldighet att </w:t>
            </w:r>
            <w:r w:rsidRPr="00A36C0D">
              <w:rPr>
                <w:i/>
              </w:rPr>
              <w:t>tillhandahålla</w:t>
            </w:r>
            <w:r>
              <w:t xml:space="preserve"> hjälp</w:t>
            </w:r>
          </w:p>
        </w:tc>
        <w:tc>
          <w:tcPr>
            <w:tcW w:w="2500" w:type="pct"/>
            <w:shd w:val="clear" w:color="auto" w:fill="auto"/>
            <w:tcMar>
              <w:right w:w="0" w:type="dxa"/>
            </w:tcMar>
          </w:tcPr>
          <w:p w14:paraId="5E29964A" w14:textId="77777777" w:rsidR="00F71CC6" w:rsidRDefault="00AB307F" w:rsidP="00F71CC6">
            <w:pPr>
              <w:pStyle w:val="Rubrik4utannumrering"/>
            </w:pPr>
            <w:r>
              <w:t xml:space="preserve">Skyldighet att </w:t>
            </w:r>
            <w:r w:rsidRPr="00A36C0D">
              <w:rPr>
                <w:i/>
              </w:rPr>
              <w:t>lämna</w:t>
            </w:r>
            <w:r>
              <w:t xml:space="preserve"> hjälp</w:t>
            </w:r>
          </w:p>
        </w:tc>
      </w:tr>
    </w:tbl>
    <w:p w14:paraId="11DBC776" w14:textId="77777777" w:rsidR="00F71CC6" w:rsidRDefault="00AB307F" w:rsidP="00F71CC6">
      <w:pPr>
        <w:pStyle w:val="Brdtext"/>
        <w:spacing w:before="23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2847E59" w14:textId="77777777" w:rsidTr="00F71CC6">
        <w:tc>
          <w:tcPr>
            <w:tcW w:w="2500" w:type="pct"/>
            <w:shd w:val="clear" w:color="auto" w:fill="auto"/>
            <w:tcMar>
              <w:left w:w="0" w:type="dxa"/>
            </w:tcMar>
          </w:tcPr>
          <w:p w14:paraId="377FB8BC" w14:textId="77777777" w:rsidR="00F71CC6" w:rsidRDefault="00AB307F" w:rsidP="00F71CC6">
            <w:pPr>
              <w:pStyle w:val="Brdtextmedindrag"/>
            </w:pPr>
            <w:r w:rsidRPr="00A36C0D">
              <w:t xml:space="preserve">Den som är föremål för kontroll ska </w:t>
            </w:r>
            <w:r w:rsidRPr="00A36C0D">
              <w:rPr>
                <w:i/>
              </w:rPr>
              <w:t>tillhandahålla</w:t>
            </w:r>
            <w:r w:rsidRPr="00A36C0D">
              <w:t xml:space="preserve"> den hjälp som behövs för att kontrollen ska kunna </w:t>
            </w:r>
            <w:r w:rsidRPr="00A36C0D">
              <w:rPr>
                <w:i/>
              </w:rPr>
              <w:t>genomföras</w:t>
            </w:r>
            <w:r>
              <w:t>.</w:t>
            </w:r>
          </w:p>
        </w:tc>
        <w:tc>
          <w:tcPr>
            <w:tcW w:w="2500" w:type="pct"/>
            <w:shd w:val="clear" w:color="auto" w:fill="auto"/>
            <w:tcMar>
              <w:right w:w="0" w:type="dxa"/>
            </w:tcMar>
          </w:tcPr>
          <w:p w14:paraId="39DEC6FC" w14:textId="77777777" w:rsidR="00F71CC6" w:rsidRDefault="00AB307F" w:rsidP="00F71CC6">
            <w:pPr>
              <w:pStyle w:val="Brdtextmedindrag"/>
            </w:pPr>
            <w:r w:rsidRPr="0050691F">
              <w:rPr>
                <w:iCs/>
              </w:rPr>
              <w:t>D</w:t>
            </w:r>
            <w:r w:rsidRPr="00A36C0D">
              <w:t xml:space="preserve">en som är föremål för </w:t>
            </w:r>
            <w:r w:rsidRPr="00A36C0D">
              <w:rPr>
                <w:i/>
              </w:rPr>
              <w:t>offentlig</w:t>
            </w:r>
            <w:r w:rsidRPr="00A36C0D">
              <w:t xml:space="preserve"> kontroll </w:t>
            </w:r>
            <w:r w:rsidRPr="00A36C0D">
              <w:rPr>
                <w:i/>
              </w:rPr>
              <w:t>eller annan offentlig verksamhet</w:t>
            </w:r>
            <w:r w:rsidRPr="00A36C0D">
              <w:t xml:space="preserve"> </w:t>
            </w:r>
            <w:r w:rsidRPr="00CA414F">
              <w:t>ska</w:t>
            </w:r>
            <w:r>
              <w:rPr>
                <w:i/>
                <w:iCs/>
              </w:rPr>
              <w:t xml:space="preserve">, </w:t>
            </w:r>
            <w:r>
              <w:rPr>
                <w:i/>
              </w:rPr>
              <w:t>u</w:t>
            </w:r>
            <w:r w:rsidRPr="00A36C0D">
              <w:rPr>
                <w:i/>
              </w:rPr>
              <w:t>töver vad som följer av artik</w:t>
            </w:r>
            <w:r>
              <w:rPr>
                <w:i/>
              </w:rPr>
              <w:t>el</w:t>
            </w:r>
            <w:r w:rsidRPr="00A36C0D">
              <w:rPr>
                <w:i/>
              </w:rPr>
              <w:t xml:space="preserve"> 15.2</w:t>
            </w:r>
            <w:r>
              <w:rPr>
                <w:i/>
              </w:rPr>
              <w:t xml:space="preserve"> </w:t>
            </w:r>
            <w:r w:rsidRPr="00A36C0D">
              <w:rPr>
                <w:i/>
              </w:rPr>
              <w:t>och 15.6 i förordning (EU) 2017/625</w:t>
            </w:r>
            <w:r>
              <w:rPr>
                <w:i/>
              </w:rPr>
              <w:t xml:space="preserve">, </w:t>
            </w:r>
            <w:r w:rsidRPr="00A36C0D">
              <w:rPr>
                <w:i/>
              </w:rPr>
              <w:t xml:space="preserve">lämna </w:t>
            </w:r>
            <w:r w:rsidRPr="00A36C0D">
              <w:t xml:space="preserve">den hjälp som behövs för att kontrollen </w:t>
            </w:r>
            <w:r w:rsidRPr="00A36C0D">
              <w:rPr>
                <w:i/>
              </w:rPr>
              <w:t xml:space="preserve">eller verksamheten </w:t>
            </w:r>
            <w:r w:rsidRPr="00A36C0D">
              <w:t xml:space="preserve">ska kunna </w:t>
            </w:r>
            <w:r w:rsidRPr="00A36C0D">
              <w:rPr>
                <w:i/>
              </w:rPr>
              <w:t>utföras</w:t>
            </w:r>
            <w:r>
              <w:t>.</w:t>
            </w:r>
          </w:p>
        </w:tc>
      </w:tr>
    </w:tbl>
    <w:p w14:paraId="1FEFFD24"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72C8D52" w14:textId="77777777" w:rsidTr="00F71CC6">
        <w:tc>
          <w:tcPr>
            <w:tcW w:w="2500" w:type="pct"/>
            <w:shd w:val="clear" w:color="auto" w:fill="auto"/>
            <w:tcMar>
              <w:left w:w="0" w:type="dxa"/>
            </w:tcMar>
          </w:tcPr>
          <w:p w14:paraId="54CF1BA1" w14:textId="77777777" w:rsidR="00F71CC6" w:rsidRDefault="00AB307F" w:rsidP="00F71CC6">
            <w:pPr>
              <w:pStyle w:val="Rubrik4utannumrering"/>
            </w:pPr>
            <w:r>
              <w:t xml:space="preserve">Förelägganden </w:t>
            </w:r>
            <w:r w:rsidRPr="00FB00D4">
              <w:rPr>
                <w:i/>
                <w:iCs/>
              </w:rPr>
              <w:t>och förbud</w:t>
            </w:r>
          </w:p>
        </w:tc>
        <w:tc>
          <w:tcPr>
            <w:tcW w:w="2500" w:type="pct"/>
            <w:shd w:val="clear" w:color="auto" w:fill="auto"/>
            <w:tcMar>
              <w:right w:w="0" w:type="dxa"/>
            </w:tcMar>
          </w:tcPr>
          <w:p w14:paraId="2863C941" w14:textId="77777777" w:rsidR="00F71CC6" w:rsidRDefault="00AB307F" w:rsidP="00F71CC6">
            <w:pPr>
              <w:pStyle w:val="Rubrik4utannumrering"/>
            </w:pPr>
            <w:r>
              <w:t xml:space="preserve">Förelägganden </w:t>
            </w:r>
          </w:p>
        </w:tc>
      </w:tr>
    </w:tbl>
    <w:p w14:paraId="233639F0" w14:textId="77777777" w:rsidR="00F71CC6" w:rsidRDefault="00F71CC6" w:rsidP="00F71CC6">
      <w:pPr>
        <w:pStyle w:val="Brdtext"/>
        <w:jc w:val="center"/>
      </w:pPr>
    </w:p>
    <w:p w14:paraId="72597A09" w14:textId="77777777" w:rsidR="00F71CC6" w:rsidRDefault="00AB307F" w:rsidP="00F71CC6">
      <w:pPr>
        <w:pStyle w:val="Brdtext"/>
        <w:jc w:val="center"/>
      </w:pPr>
      <w:r>
        <w:t>13 §</w:t>
      </w:r>
      <w:r>
        <w:rPr>
          <w:rStyle w:val="Fotnotsreferens"/>
        </w:rPr>
        <w:footnoteReference w:id="157"/>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EBAF11C" w14:textId="77777777" w:rsidTr="00F71CC6">
        <w:tc>
          <w:tcPr>
            <w:tcW w:w="2500" w:type="pct"/>
            <w:shd w:val="clear" w:color="auto" w:fill="auto"/>
            <w:tcMar>
              <w:left w:w="0" w:type="dxa"/>
            </w:tcMar>
          </w:tcPr>
          <w:p w14:paraId="6DABA0E8" w14:textId="77777777" w:rsidR="00F71CC6" w:rsidRDefault="00AB307F" w:rsidP="00F71CC6">
            <w:pPr>
              <w:pStyle w:val="Brdtextmedindrag"/>
            </w:pPr>
            <w:r w:rsidRPr="00FB00D4">
              <w:t xml:space="preserve">Utöver vad som följer av de EU-bestämmelser som </w:t>
            </w:r>
            <w:r w:rsidRPr="00FB00D4">
              <w:rPr>
                <w:i/>
                <w:iCs/>
              </w:rPr>
              <w:t>kompletteras av</w:t>
            </w:r>
            <w:r w:rsidRPr="00FB00D4">
              <w:t xml:space="preserve"> lagen eller vad som särskilt anges i 9</w:t>
            </w:r>
            <w:r>
              <w:t> </w:t>
            </w:r>
            <w:r w:rsidRPr="00FB00D4">
              <w:t xml:space="preserve">§ får en kontrollmyndighet </w:t>
            </w:r>
            <w:r w:rsidRPr="00FB07DA">
              <w:rPr>
                <w:i/>
              </w:rPr>
              <w:t>med</w:t>
            </w:r>
            <w:r>
              <w:rPr>
                <w:i/>
              </w:rPr>
              <w:softHyphen/>
            </w:r>
            <w:r w:rsidRPr="00FB07DA">
              <w:rPr>
                <w:i/>
              </w:rPr>
              <w:t>dela</w:t>
            </w:r>
            <w:r w:rsidRPr="00FB00D4">
              <w:t xml:space="preserve"> de förelägganden </w:t>
            </w:r>
            <w:r w:rsidRPr="00FB00D4">
              <w:rPr>
                <w:i/>
                <w:iCs/>
              </w:rPr>
              <w:t>och förbud</w:t>
            </w:r>
            <w:r w:rsidRPr="00FB00D4">
              <w:t xml:space="preserve"> som behövs för att lagen, de föreskrifter och beslut som har meddelats med stöd av lagen, de EU-bestämmelser som </w:t>
            </w:r>
            <w:r w:rsidRPr="00FB00D4">
              <w:rPr>
                <w:i/>
                <w:iCs/>
              </w:rPr>
              <w:t>komplet</w:t>
            </w:r>
            <w:r>
              <w:rPr>
                <w:i/>
                <w:iCs/>
              </w:rPr>
              <w:softHyphen/>
            </w:r>
            <w:r w:rsidRPr="00FB00D4">
              <w:rPr>
                <w:i/>
                <w:iCs/>
              </w:rPr>
              <w:t>teras av</w:t>
            </w:r>
            <w:r w:rsidRPr="00FB00D4">
              <w:t xml:space="preserve"> lagen och de beslut som har meddelats med stöd av EU-bestämmelserna ska följas</w:t>
            </w:r>
            <w:r>
              <w:t>.</w:t>
            </w:r>
          </w:p>
        </w:tc>
        <w:tc>
          <w:tcPr>
            <w:tcW w:w="2500" w:type="pct"/>
            <w:shd w:val="clear" w:color="auto" w:fill="auto"/>
            <w:tcMar>
              <w:right w:w="0" w:type="dxa"/>
            </w:tcMar>
          </w:tcPr>
          <w:p w14:paraId="6C48C503" w14:textId="77777777" w:rsidR="00F71CC6" w:rsidRDefault="00AB307F" w:rsidP="00F71CC6">
            <w:pPr>
              <w:pStyle w:val="Brdtextmedindrag"/>
            </w:pPr>
            <w:r w:rsidRPr="00FB00D4">
              <w:t xml:space="preserve">Utöver vad som följer av de EU-bestämmelser som lagen </w:t>
            </w:r>
            <w:r w:rsidRPr="00FB00D4">
              <w:rPr>
                <w:i/>
                <w:iCs/>
              </w:rPr>
              <w:t>komplet</w:t>
            </w:r>
            <w:r>
              <w:rPr>
                <w:i/>
                <w:iCs/>
              </w:rPr>
              <w:softHyphen/>
            </w:r>
            <w:r w:rsidRPr="00FB00D4">
              <w:rPr>
                <w:i/>
                <w:iCs/>
              </w:rPr>
              <w:t>terar</w:t>
            </w:r>
            <w:r>
              <w:t xml:space="preserve"> </w:t>
            </w:r>
            <w:r w:rsidRPr="00FB00D4">
              <w:t>eller vad som särskilt anges i 9</w:t>
            </w:r>
            <w:r>
              <w:t> </w:t>
            </w:r>
            <w:r w:rsidRPr="00FB00D4">
              <w:t xml:space="preserve">§ får en kontrollmyndighet </w:t>
            </w:r>
            <w:r w:rsidRPr="00FB07DA">
              <w:rPr>
                <w:i/>
              </w:rPr>
              <w:t>besluta</w:t>
            </w:r>
            <w:r>
              <w:rPr>
                <w:i/>
              </w:rPr>
              <w:t xml:space="preserve"> </w:t>
            </w:r>
            <w:r w:rsidRPr="00FB00D4">
              <w:t>de förelägganden som behövs för att lagen, de föreskrifter och beslut som har meddelats med stöd av lagen, de EU-bestämmelser som lagen</w:t>
            </w:r>
            <w:r>
              <w:t xml:space="preserve"> </w:t>
            </w:r>
            <w:r w:rsidRPr="00FB00D4">
              <w:rPr>
                <w:i/>
                <w:iCs/>
              </w:rPr>
              <w:t>kompletterar</w:t>
            </w:r>
            <w:r w:rsidRPr="00FB00D4">
              <w:t xml:space="preserve"> och de beslut som har meddelats med stöd av EU-bestämmelserna ska följas</w:t>
            </w:r>
            <w:r>
              <w:t>.</w:t>
            </w:r>
          </w:p>
        </w:tc>
      </w:tr>
    </w:tbl>
    <w:p w14:paraId="24C0A41A" w14:textId="77777777" w:rsidR="00F71CC6" w:rsidRDefault="00AB307F" w:rsidP="00F71CC6">
      <w:pPr>
        <w:pStyle w:val="Brdtext"/>
        <w:spacing w:before="230"/>
        <w:jc w:val="center"/>
      </w:pPr>
      <w:r>
        <w:t>14 §</w:t>
      </w:r>
      <w:r>
        <w:rPr>
          <w:rStyle w:val="Fotnotsreferens"/>
        </w:rPr>
        <w:footnoteReference w:id="158"/>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F11EEAB" w14:textId="77777777" w:rsidTr="00F71CC6">
        <w:tc>
          <w:tcPr>
            <w:tcW w:w="2500" w:type="pct"/>
            <w:shd w:val="clear" w:color="auto" w:fill="auto"/>
            <w:tcMar>
              <w:left w:w="0" w:type="dxa"/>
            </w:tcMar>
          </w:tcPr>
          <w:p w14:paraId="0D6446A0" w14:textId="77777777" w:rsidR="00F71CC6" w:rsidRDefault="00AB307F" w:rsidP="00F71CC6">
            <w:pPr>
              <w:pStyle w:val="Brdtextmedindrag"/>
            </w:pPr>
            <w:r w:rsidRPr="004D2CE6">
              <w:t xml:space="preserve">Förelägganden </w:t>
            </w:r>
            <w:r w:rsidRPr="004D2CE6">
              <w:rPr>
                <w:i/>
                <w:iCs/>
              </w:rPr>
              <w:t>och förbud</w:t>
            </w:r>
            <w:r w:rsidRPr="004D2CE6">
              <w:t xml:space="preserve"> enligt 13</w:t>
            </w:r>
            <w:r>
              <w:t> </w:t>
            </w:r>
            <w:r w:rsidRPr="004D2CE6">
              <w:t>§ eller enligt de EU-bestäm</w:t>
            </w:r>
            <w:r>
              <w:softHyphen/>
            </w:r>
            <w:r w:rsidRPr="004D2CE6">
              <w:t xml:space="preserve">melser som </w:t>
            </w:r>
            <w:r w:rsidRPr="004D2CE6">
              <w:rPr>
                <w:i/>
                <w:iCs/>
              </w:rPr>
              <w:t>kompletteras av</w:t>
            </w:r>
            <w:r w:rsidRPr="004D2CE6">
              <w:t xml:space="preserve"> lagen får förenas med vite</w:t>
            </w:r>
            <w:r>
              <w:t>.</w:t>
            </w:r>
          </w:p>
        </w:tc>
        <w:tc>
          <w:tcPr>
            <w:tcW w:w="2500" w:type="pct"/>
            <w:shd w:val="clear" w:color="auto" w:fill="auto"/>
            <w:tcMar>
              <w:right w:w="0" w:type="dxa"/>
            </w:tcMar>
          </w:tcPr>
          <w:p w14:paraId="5AF61F0C" w14:textId="77777777" w:rsidR="00F71CC6" w:rsidRDefault="00AB307F" w:rsidP="00F71CC6">
            <w:pPr>
              <w:pStyle w:val="Brdtextmedindrag"/>
            </w:pPr>
            <w:bookmarkStart w:id="784" w:name="_Hlk41688181"/>
            <w:r w:rsidRPr="004D2CE6">
              <w:t>Förelägganden enligt 13</w:t>
            </w:r>
            <w:r>
              <w:t> </w:t>
            </w:r>
            <w:r w:rsidRPr="004D2CE6">
              <w:t>§ eller enligt de EU-bestämmelser som lagen</w:t>
            </w:r>
            <w:r>
              <w:t xml:space="preserve"> </w:t>
            </w:r>
            <w:r w:rsidRPr="004D2CE6">
              <w:rPr>
                <w:i/>
                <w:iCs/>
              </w:rPr>
              <w:t xml:space="preserve">kompletterar </w:t>
            </w:r>
            <w:r w:rsidRPr="004D2CE6">
              <w:t>får förenas med vite</w:t>
            </w:r>
            <w:bookmarkEnd w:id="784"/>
            <w:r>
              <w:t>.</w:t>
            </w:r>
          </w:p>
        </w:tc>
      </w:tr>
      <w:tr w:rsidR="00F71CC6" w14:paraId="49828066" w14:textId="77777777" w:rsidTr="00F71CC6">
        <w:tblPrEx>
          <w:tblLook w:val="0600" w:firstRow="0" w:lastRow="0" w:firstColumn="0" w:lastColumn="0" w:noHBand="1" w:noVBand="1"/>
        </w:tblPrEx>
        <w:tc>
          <w:tcPr>
            <w:tcW w:w="2500" w:type="pct"/>
            <w:shd w:val="clear" w:color="auto" w:fill="auto"/>
            <w:tcMar>
              <w:left w:w="0" w:type="dxa"/>
            </w:tcMar>
          </w:tcPr>
          <w:p w14:paraId="5DFDF1C2" w14:textId="77777777" w:rsidR="00F71CC6" w:rsidRDefault="00AB307F" w:rsidP="00F71CC6">
            <w:pPr>
              <w:pStyle w:val="Brdtextmedindrag"/>
            </w:pPr>
            <w:r w:rsidRPr="004D2CE6">
              <w:t xml:space="preserve">Om kontrollmyndigheten har anledning att misstänka att någon har begått en gärning som kan </w:t>
            </w:r>
            <w:r w:rsidRPr="00267371">
              <w:rPr>
                <w:i/>
                <w:iCs/>
              </w:rPr>
              <w:t>föranleda</w:t>
            </w:r>
            <w:r w:rsidRPr="004D2CE6">
              <w:t xml:space="preserve"> straff, får dock myndig</w:t>
            </w:r>
            <w:r>
              <w:softHyphen/>
            </w:r>
            <w:r w:rsidRPr="004D2CE6">
              <w:t>heten inte vid vite förelägga den misstänkte att medverka i utred</w:t>
            </w:r>
            <w:r>
              <w:softHyphen/>
            </w:r>
            <w:r w:rsidRPr="004D2CE6">
              <w:t>ningen</w:t>
            </w:r>
            <w:r>
              <w:t>.</w:t>
            </w:r>
          </w:p>
        </w:tc>
        <w:tc>
          <w:tcPr>
            <w:tcW w:w="2500" w:type="pct"/>
            <w:shd w:val="clear" w:color="auto" w:fill="auto"/>
            <w:tcMar>
              <w:right w:w="0" w:type="dxa"/>
            </w:tcMar>
          </w:tcPr>
          <w:p w14:paraId="72307EEF" w14:textId="77777777" w:rsidR="00F71CC6" w:rsidRDefault="00AB307F" w:rsidP="00F71CC6">
            <w:pPr>
              <w:pStyle w:val="Brdtextmedindrag"/>
            </w:pPr>
            <w:r w:rsidRPr="004D2CE6">
              <w:t xml:space="preserve">Om kontrollmyndigheten har anledning att misstänka att någon har begått en gärning som kan </w:t>
            </w:r>
            <w:r w:rsidRPr="00267371">
              <w:rPr>
                <w:i/>
                <w:iCs/>
              </w:rPr>
              <w:t>leda till</w:t>
            </w:r>
            <w:r>
              <w:t xml:space="preserve"> </w:t>
            </w:r>
            <w:r w:rsidRPr="004D2CE6">
              <w:t>straff, får dock myndigheten inte vid vite förelägga den miss</w:t>
            </w:r>
            <w:r>
              <w:softHyphen/>
            </w:r>
            <w:r w:rsidRPr="004D2CE6">
              <w:t>tänkte att medverka i utredningen</w:t>
            </w:r>
            <w:r>
              <w:t>.</w:t>
            </w:r>
          </w:p>
        </w:tc>
      </w:tr>
    </w:tbl>
    <w:p w14:paraId="2E84A059"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CA3AB2D" w14:textId="77777777" w:rsidTr="00F71CC6">
        <w:tc>
          <w:tcPr>
            <w:tcW w:w="2500" w:type="pct"/>
            <w:shd w:val="clear" w:color="auto" w:fill="auto"/>
            <w:tcMar>
              <w:left w:w="0" w:type="dxa"/>
            </w:tcMar>
          </w:tcPr>
          <w:p w14:paraId="31084143" w14:textId="77777777" w:rsidR="00F71CC6" w:rsidRDefault="00F71CC6" w:rsidP="00F71CC6">
            <w:pPr>
              <w:pStyle w:val="Brdtextmedindrag"/>
            </w:pPr>
          </w:p>
        </w:tc>
        <w:tc>
          <w:tcPr>
            <w:tcW w:w="2500" w:type="pct"/>
            <w:shd w:val="clear" w:color="auto" w:fill="auto"/>
            <w:tcMar>
              <w:right w:w="0" w:type="dxa"/>
            </w:tcMar>
          </w:tcPr>
          <w:p w14:paraId="24BC7365" w14:textId="77777777" w:rsidR="00F71CC6" w:rsidRPr="00272429" w:rsidRDefault="00AB307F" w:rsidP="00F71CC6">
            <w:pPr>
              <w:pStyle w:val="Rubrik4utannumrering"/>
              <w:rPr>
                <w:i/>
                <w:iCs/>
              </w:rPr>
            </w:pPr>
            <w:r w:rsidRPr="00272429">
              <w:rPr>
                <w:i/>
                <w:iCs/>
              </w:rPr>
              <w:t>Rapporteringssystem för överträdelser</w:t>
            </w:r>
          </w:p>
        </w:tc>
      </w:tr>
    </w:tbl>
    <w:p w14:paraId="5DEAD41C"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C793985" w14:textId="77777777" w:rsidTr="00F71CC6">
        <w:tc>
          <w:tcPr>
            <w:tcW w:w="2500" w:type="pct"/>
            <w:shd w:val="clear" w:color="auto" w:fill="auto"/>
            <w:tcMar>
              <w:left w:w="0" w:type="dxa"/>
            </w:tcMar>
          </w:tcPr>
          <w:p w14:paraId="14D80C44" w14:textId="77777777" w:rsidR="00F71CC6" w:rsidRDefault="00F71CC6" w:rsidP="00F71CC6">
            <w:pPr>
              <w:pStyle w:val="Brdtextmedindrag"/>
            </w:pPr>
          </w:p>
        </w:tc>
        <w:tc>
          <w:tcPr>
            <w:tcW w:w="2500" w:type="pct"/>
            <w:shd w:val="clear" w:color="auto" w:fill="auto"/>
            <w:tcMar>
              <w:right w:w="0" w:type="dxa"/>
            </w:tcMar>
          </w:tcPr>
          <w:p w14:paraId="3F5B5B3A" w14:textId="77777777" w:rsidR="00F71CC6" w:rsidRDefault="00AB307F" w:rsidP="00F71CC6">
            <w:pPr>
              <w:pStyle w:val="Brdtext"/>
              <w:rPr>
                <w:i/>
              </w:rPr>
            </w:pPr>
            <w:r>
              <w:rPr>
                <w:i/>
              </w:rPr>
              <w:t xml:space="preserve">14 a </w:t>
            </w:r>
            <w:r w:rsidRPr="00574282">
              <w:rPr>
                <w:i/>
              </w:rPr>
              <w:t>§</w:t>
            </w:r>
          </w:p>
          <w:p w14:paraId="2EC7A7B3" w14:textId="77777777" w:rsidR="00F71CC6" w:rsidRPr="00574282" w:rsidRDefault="00AB307F" w:rsidP="00F71CC6">
            <w:pPr>
              <w:pStyle w:val="Brdtextmedindrag"/>
              <w:rPr>
                <w:i/>
              </w:rPr>
            </w:pPr>
            <w:r w:rsidRPr="006C50AD">
              <w:rPr>
                <w:i/>
              </w:rPr>
              <w:t>En kontrollmyndighet ska ha ett ändamålsenligt rapporterings</w:t>
            </w:r>
            <w:r>
              <w:rPr>
                <w:i/>
              </w:rPr>
              <w:softHyphen/>
            </w:r>
            <w:r w:rsidRPr="006C50AD">
              <w:rPr>
                <w:i/>
              </w:rPr>
              <w:t>system för den som vill anmäla misstänkta överträdelser av förord</w:t>
            </w:r>
            <w:r>
              <w:rPr>
                <w:i/>
              </w:rPr>
              <w:softHyphen/>
            </w:r>
            <w:r w:rsidRPr="006C50AD">
              <w:rPr>
                <w:i/>
              </w:rPr>
              <w:t>ning (EU) 2017/625.</w:t>
            </w:r>
          </w:p>
        </w:tc>
      </w:tr>
    </w:tbl>
    <w:p w14:paraId="11A085B3"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00AA480" w14:textId="77777777" w:rsidTr="00F71CC6">
        <w:tc>
          <w:tcPr>
            <w:tcW w:w="2500" w:type="pct"/>
            <w:shd w:val="clear" w:color="auto" w:fill="auto"/>
            <w:tcMar>
              <w:left w:w="0" w:type="dxa"/>
            </w:tcMar>
          </w:tcPr>
          <w:p w14:paraId="5635EA75" w14:textId="77777777" w:rsidR="00F71CC6" w:rsidRDefault="00F71CC6" w:rsidP="00F71CC6">
            <w:pPr>
              <w:pStyle w:val="Brdtextmedindrag"/>
            </w:pPr>
          </w:p>
        </w:tc>
        <w:tc>
          <w:tcPr>
            <w:tcW w:w="2500" w:type="pct"/>
            <w:shd w:val="clear" w:color="auto" w:fill="auto"/>
            <w:tcMar>
              <w:right w:w="0" w:type="dxa"/>
            </w:tcMar>
          </w:tcPr>
          <w:p w14:paraId="6D7080D0" w14:textId="77777777" w:rsidR="00F71CC6" w:rsidRPr="006E5ADF" w:rsidRDefault="00AB307F" w:rsidP="00F71CC6">
            <w:pPr>
              <w:pStyle w:val="Rubrik4utannumrering"/>
              <w:rPr>
                <w:i/>
                <w:iCs/>
              </w:rPr>
            </w:pPr>
            <w:r w:rsidRPr="006E5ADF">
              <w:rPr>
                <w:i/>
                <w:iCs/>
              </w:rPr>
              <w:t>Inköp under dold identitet</w:t>
            </w:r>
          </w:p>
        </w:tc>
      </w:tr>
    </w:tbl>
    <w:p w14:paraId="03557C93"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4C5A612B" w14:textId="77777777" w:rsidTr="00F71CC6">
        <w:tc>
          <w:tcPr>
            <w:tcW w:w="2500" w:type="pct"/>
            <w:shd w:val="clear" w:color="auto" w:fill="auto"/>
            <w:tcMar>
              <w:left w:w="0" w:type="dxa"/>
            </w:tcMar>
          </w:tcPr>
          <w:p w14:paraId="0198BE1E" w14:textId="77777777" w:rsidR="00F71CC6" w:rsidRDefault="00F71CC6" w:rsidP="00F71CC6">
            <w:pPr>
              <w:pStyle w:val="Brdtextmedindrag"/>
            </w:pPr>
          </w:p>
        </w:tc>
        <w:tc>
          <w:tcPr>
            <w:tcW w:w="2500" w:type="pct"/>
            <w:shd w:val="clear" w:color="auto" w:fill="auto"/>
            <w:tcMar>
              <w:right w:w="0" w:type="dxa"/>
            </w:tcMar>
          </w:tcPr>
          <w:p w14:paraId="5BC2268A" w14:textId="77777777" w:rsidR="00F71CC6" w:rsidRDefault="00AB307F" w:rsidP="00F71CC6">
            <w:pPr>
              <w:pStyle w:val="Brdtext"/>
              <w:rPr>
                <w:i/>
              </w:rPr>
            </w:pPr>
            <w:r>
              <w:rPr>
                <w:i/>
              </w:rPr>
              <w:t xml:space="preserve">17 a </w:t>
            </w:r>
            <w:r w:rsidRPr="00574282">
              <w:rPr>
                <w:i/>
              </w:rPr>
              <w:t>§</w:t>
            </w:r>
          </w:p>
          <w:p w14:paraId="424D6B54" w14:textId="77777777" w:rsidR="00F71CC6" w:rsidRPr="002E2F4B" w:rsidRDefault="00AB307F" w:rsidP="00F71CC6">
            <w:pPr>
              <w:pStyle w:val="Brdtextmedindrag"/>
              <w:rPr>
                <w:i/>
              </w:rPr>
            </w:pPr>
            <w:bookmarkStart w:id="785" w:name="_Hlk41693993"/>
            <w:r w:rsidRPr="002E2F4B">
              <w:rPr>
                <w:i/>
              </w:rPr>
              <w:t xml:space="preserve">En kontrollmyndighet får köpa in </w:t>
            </w:r>
            <w:r>
              <w:rPr>
                <w:i/>
              </w:rPr>
              <w:t xml:space="preserve">jordbruksprodukter och livsmedel </w:t>
            </w:r>
            <w:r w:rsidRPr="002E2F4B">
              <w:rPr>
                <w:i/>
              </w:rPr>
              <w:t xml:space="preserve">under dold identitet om det är nödvändigt för att kontrollera att </w:t>
            </w:r>
            <w:r>
              <w:rPr>
                <w:i/>
              </w:rPr>
              <w:t>produkten eller livsmedlet</w:t>
            </w:r>
            <w:r w:rsidRPr="002E2F4B">
              <w:rPr>
                <w:i/>
              </w:rPr>
              <w:t xml:space="preserve"> uppfyller kraven i</w:t>
            </w:r>
          </w:p>
          <w:p w14:paraId="2F1B49BD" w14:textId="77777777" w:rsidR="00F71CC6" w:rsidRPr="002E2F4B" w:rsidRDefault="00AB307F" w:rsidP="00F71CC6">
            <w:pPr>
              <w:pStyle w:val="Brdtextmedindrag"/>
              <w:rPr>
                <w:i/>
              </w:rPr>
            </w:pPr>
            <w:r w:rsidRPr="002E2F4B">
              <w:rPr>
                <w:i/>
              </w:rPr>
              <w:t xml:space="preserve">1. föreskrifter som har meddelats med stöd av lagen, och </w:t>
            </w:r>
          </w:p>
          <w:p w14:paraId="44E8916E" w14:textId="77777777" w:rsidR="00F71CC6" w:rsidRPr="002E2F4B" w:rsidRDefault="00AB307F" w:rsidP="00F71CC6">
            <w:pPr>
              <w:pStyle w:val="Brdtextmedindrag"/>
              <w:rPr>
                <w:i/>
              </w:rPr>
            </w:pPr>
            <w:r w:rsidRPr="002E2F4B">
              <w:rPr>
                <w:i/>
              </w:rPr>
              <w:t>2. EU-förordningar som lagen kompletterar.</w:t>
            </w:r>
          </w:p>
          <w:p w14:paraId="29200486" w14:textId="77777777" w:rsidR="00F71CC6" w:rsidRPr="00574282" w:rsidRDefault="00AB307F" w:rsidP="00F71CC6">
            <w:pPr>
              <w:pStyle w:val="Brdtextmedindrag"/>
              <w:rPr>
                <w:i/>
              </w:rPr>
            </w:pPr>
            <w:r w:rsidRPr="002E2F4B">
              <w:rPr>
                <w:i/>
              </w:rPr>
              <w:t>Verksamhetsutövaren ska under</w:t>
            </w:r>
            <w:r>
              <w:rPr>
                <w:i/>
              </w:rPr>
              <w:softHyphen/>
            </w:r>
            <w:r w:rsidRPr="002E2F4B">
              <w:rPr>
                <w:i/>
              </w:rPr>
              <w:t xml:space="preserve">rättas om det inköp som har skett under dold identitet </w:t>
            </w:r>
            <w:r>
              <w:rPr>
                <w:i/>
              </w:rPr>
              <w:t xml:space="preserve">och om resultatet av det </w:t>
            </w:r>
            <w:r w:rsidRPr="002E2F4B">
              <w:rPr>
                <w:i/>
              </w:rPr>
              <w:t>så</w:t>
            </w:r>
            <w:r w:rsidRPr="002E2F4B">
              <w:t xml:space="preserve"> </w:t>
            </w:r>
            <w:r w:rsidRPr="002E2F4B">
              <w:rPr>
                <w:i/>
              </w:rPr>
              <w:t>snart det kan ske utan att åtgärden förlorar sin betydelse</w:t>
            </w:r>
            <w:bookmarkEnd w:id="785"/>
            <w:r>
              <w:rPr>
                <w:i/>
              </w:rPr>
              <w:t>.</w:t>
            </w:r>
          </w:p>
        </w:tc>
      </w:tr>
    </w:tbl>
    <w:p w14:paraId="424E9C51" w14:textId="77777777" w:rsidR="00F71CC6" w:rsidRDefault="00AB307F" w:rsidP="00F71CC6">
      <w:pPr>
        <w:pStyle w:val="Brdtext"/>
        <w:spacing w:before="230"/>
        <w:jc w:val="center"/>
      </w:pPr>
      <w:r>
        <w:t>18 §</w:t>
      </w:r>
      <w:r>
        <w:rPr>
          <w:rStyle w:val="Fotnotsreferens"/>
        </w:rPr>
        <w:footnoteReference w:id="159"/>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4563475" w14:textId="77777777" w:rsidTr="00F71CC6">
        <w:tc>
          <w:tcPr>
            <w:tcW w:w="2500" w:type="pct"/>
            <w:shd w:val="clear" w:color="auto" w:fill="auto"/>
            <w:tcMar>
              <w:left w:w="0" w:type="dxa"/>
            </w:tcMar>
          </w:tcPr>
          <w:p w14:paraId="5CCFA644" w14:textId="77777777" w:rsidR="00F71CC6" w:rsidRDefault="00AB307F" w:rsidP="00F71CC6">
            <w:pPr>
              <w:pStyle w:val="Brdtextmedindrag"/>
            </w:pPr>
            <w:r>
              <w:t xml:space="preserve">Regeringen eller den myndighet som regeringen bestämmer får meddela föreskrifter om skyldighet att betala </w:t>
            </w:r>
            <w:r w:rsidRPr="00476533">
              <w:rPr>
                <w:i/>
                <w:iCs/>
              </w:rPr>
              <w:t>avgift</w:t>
            </w:r>
            <w:r>
              <w:t xml:space="preserve"> för </w:t>
            </w:r>
          </w:p>
          <w:p w14:paraId="252A6C8D" w14:textId="77777777" w:rsidR="00F71CC6" w:rsidRPr="006C50AD" w:rsidRDefault="00AB307F" w:rsidP="00F71CC6">
            <w:pPr>
              <w:pStyle w:val="Brdtextmedindrag"/>
              <w:rPr>
                <w:i/>
              </w:rPr>
            </w:pPr>
            <w:r w:rsidRPr="006C50AD">
              <w:rPr>
                <w:i/>
              </w:rPr>
              <w:t>1. kontroll enligt denna lag, de föreskrifter som har meddelats med stöd av lagen eller de EU-bestämmelser som kompletteras av lagen, och</w:t>
            </w:r>
          </w:p>
          <w:p w14:paraId="67931BA3" w14:textId="77777777" w:rsidR="00F71CC6" w:rsidRDefault="00AB307F" w:rsidP="00F71CC6">
            <w:pPr>
              <w:pStyle w:val="Brdtextmedindrag"/>
            </w:pPr>
            <w:r w:rsidRPr="006C50AD">
              <w:rPr>
                <w:i/>
              </w:rPr>
              <w:t>2. prövning eller handläggning enligt denna lag, de föreskrifter som har meddelats med stöd av lagen eller de EU-bestämmelser som kompletteras av lagen</w:t>
            </w:r>
            <w:r>
              <w:t>.</w:t>
            </w:r>
          </w:p>
        </w:tc>
        <w:tc>
          <w:tcPr>
            <w:tcW w:w="2500" w:type="pct"/>
            <w:shd w:val="clear" w:color="auto" w:fill="auto"/>
            <w:tcMar>
              <w:right w:w="0" w:type="dxa"/>
            </w:tcMar>
          </w:tcPr>
          <w:p w14:paraId="119821D2" w14:textId="77777777" w:rsidR="00F71CC6" w:rsidRDefault="00AB307F" w:rsidP="00F71CC6">
            <w:pPr>
              <w:pStyle w:val="Brdtextmedindrag"/>
            </w:pPr>
            <w:bookmarkStart w:id="786" w:name="_Hlk41555841"/>
            <w:r w:rsidRPr="006C50AD">
              <w:t xml:space="preserve">Regeringen eller den myndighet som regeringen bestämmer får meddela föreskrifter om skyldighet att betala </w:t>
            </w:r>
            <w:r w:rsidRPr="00476533">
              <w:rPr>
                <w:i/>
                <w:iCs/>
              </w:rPr>
              <w:t xml:space="preserve">avgifter </w:t>
            </w:r>
            <w:r w:rsidRPr="006C50AD">
              <w:t xml:space="preserve">för </w:t>
            </w:r>
            <w:r w:rsidRPr="006C50AD">
              <w:rPr>
                <w:i/>
              </w:rPr>
              <w:t>offentlig kontroll och annan offentlig verk</w:t>
            </w:r>
            <w:r>
              <w:rPr>
                <w:i/>
              </w:rPr>
              <w:softHyphen/>
            </w:r>
            <w:r w:rsidRPr="006C50AD">
              <w:rPr>
                <w:i/>
              </w:rPr>
              <w:t>samhet</w:t>
            </w:r>
            <w:r>
              <w:t>.</w:t>
            </w:r>
            <w:bookmarkEnd w:id="786"/>
          </w:p>
        </w:tc>
      </w:tr>
      <w:tr w:rsidR="00F71CC6" w14:paraId="57C2070F" w14:textId="77777777" w:rsidTr="00F71CC6">
        <w:tblPrEx>
          <w:tblLook w:val="0600" w:firstRow="0" w:lastRow="0" w:firstColumn="0" w:lastColumn="0" w:noHBand="1" w:noVBand="1"/>
        </w:tblPrEx>
        <w:tc>
          <w:tcPr>
            <w:tcW w:w="2500" w:type="pct"/>
            <w:shd w:val="clear" w:color="auto" w:fill="auto"/>
            <w:tcMar>
              <w:left w:w="0" w:type="dxa"/>
            </w:tcMar>
          </w:tcPr>
          <w:p w14:paraId="4A2724B3" w14:textId="77777777" w:rsidR="00F71CC6" w:rsidRDefault="00AB307F" w:rsidP="00F71CC6">
            <w:pPr>
              <w:pStyle w:val="Brdtextmedindrag"/>
            </w:pPr>
            <w:r w:rsidRPr="003532F5">
              <w:t>Regeringen får meddela före</w:t>
            </w:r>
            <w:r>
              <w:softHyphen/>
            </w:r>
            <w:r w:rsidRPr="003532F5">
              <w:t>skrifter om skyldighet för kom</w:t>
            </w:r>
            <w:r>
              <w:softHyphen/>
            </w:r>
            <w:r w:rsidRPr="003532F5">
              <w:t xml:space="preserve">munerna att ta ut </w:t>
            </w:r>
            <w:r w:rsidRPr="00457CB8">
              <w:rPr>
                <w:i/>
                <w:iCs/>
              </w:rPr>
              <w:t>sådan avgift</w:t>
            </w:r>
            <w:r w:rsidRPr="003532F5">
              <w:t xml:space="preserve"> som avses i första stycket</w:t>
            </w:r>
            <w:r>
              <w:t>.</w:t>
            </w:r>
          </w:p>
        </w:tc>
        <w:tc>
          <w:tcPr>
            <w:tcW w:w="2500" w:type="pct"/>
            <w:shd w:val="clear" w:color="auto" w:fill="auto"/>
            <w:tcMar>
              <w:right w:w="0" w:type="dxa"/>
            </w:tcMar>
          </w:tcPr>
          <w:p w14:paraId="5AB7C9B5" w14:textId="77777777" w:rsidR="00F71CC6" w:rsidRDefault="00AB307F" w:rsidP="00F71CC6">
            <w:pPr>
              <w:pStyle w:val="Brdtextmedindrag"/>
            </w:pPr>
            <w:bookmarkStart w:id="787" w:name="_Hlk41555867"/>
            <w:r w:rsidRPr="003532F5">
              <w:t>Regeringen får meddela föres</w:t>
            </w:r>
            <w:r>
              <w:softHyphen/>
            </w:r>
            <w:r w:rsidRPr="003532F5">
              <w:t>krifter om skyldighet för kom</w:t>
            </w:r>
            <w:r>
              <w:softHyphen/>
            </w:r>
            <w:r w:rsidRPr="003532F5">
              <w:t xml:space="preserve">munerna att ta ut </w:t>
            </w:r>
            <w:r w:rsidRPr="00457CB8">
              <w:rPr>
                <w:i/>
                <w:iCs/>
              </w:rPr>
              <w:t>sådana avgifter</w:t>
            </w:r>
            <w:r w:rsidRPr="003532F5">
              <w:t xml:space="preserve"> som avses i första stycket</w:t>
            </w:r>
            <w:r>
              <w:t>.</w:t>
            </w:r>
            <w:bookmarkEnd w:id="787"/>
          </w:p>
        </w:tc>
      </w:tr>
      <w:tr w:rsidR="00F71CC6" w14:paraId="07D55B7C" w14:textId="77777777" w:rsidTr="00F71CC6">
        <w:tblPrEx>
          <w:tblLook w:val="0600" w:firstRow="0" w:lastRow="0" w:firstColumn="0" w:lastColumn="0" w:noHBand="1" w:noVBand="1"/>
        </w:tblPrEx>
        <w:tc>
          <w:tcPr>
            <w:tcW w:w="2500" w:type="pct"/>
            <w:shd w:val="clear" w:color="auto" w:fill="auto"/>
            <w:tcMar>
              <w:left w:w="0" w:type="dxa"/>
            </w:tcMar>
          </w:tcPr>
          <w:p w14:paraId="4995B047" w14:textId="77777777" w:rsidR="00F71CC6" w:rsidRDefault="00AB307F" w:rsidP="00F71CC6">
            <w:pPr>
              <w:pStyle w:val="Brdtextmedindrag"/>
            </w:pPr>
            <w:r w:rsidRPr="003532F5">
              <w:t xml:space="preserve">Regeringen eller den myndighet som regeringen bestämmer får meddela föreskrifter om </w:t>
            </w:r>
            <w:r w:rsidRPr="00D84A35">
              <w:t>beräk</w:t>
            </w:r>
            <w:r>
              <w:softHyphen/>
            </w:r>
            <w:r w:rsidRPr="00D84A35">
              <w:t>ningen av</w:t>
            </w:r>
            <w:r w:rsidRPr="003532F5">
              <w:rPr>
                <w:i/>
              </w:rPr>
              <w:t xml:space="preserve"> </w:t>
            </w:r>
            <w:r w:rsidRPr="00D84A35">
              <w:t>avgifter</w:t>
            </w:r>
            <w:r w:rsidRPr="003532F5">
              <w:rPr>
                <w:i/>
              </w:rPr>
              <w:t xml:space="preserve"> </w:t>
            </w:r>
            <w:r w:rsidRPr="00D84A35">
              <w:t>som</w:t>
            </w:r>
            <w:r w:rsidRPr="003532F5">
              <w:rPr>
                <w:i/>
              </w:rPr>
              <w:t xml:space="preserve"> statliga myndigheter och kontrollorgan tar ut</w:t>
            </w:r>
            <w:r>
              <w:rPr>
                <w:i/>
              </w:rPr>
              <w:t>.</w:t>
            </w:r>
          </w:p>
        </w:tc>
        <w:tc>
          <w:tcPr>
            <w:tcW w:w="2500" w:type="pct"/>
            <w:shd w:val="clear" w:color="auto" w:fill="auto"/>
            <w:tcMar>
              <w:right w:w="0" w:type="dxa"/>
            </w:tcMar>
          </w:tcPr>
          <w:p w14:paraId="0E9867DE" w14:textId="77777777" w:rsidR="00F71CC6" w:rsidRDefault="00AB307F" w:rsidP="00F71CC6">
            <w:pPr>
              <w:pStyle w:val="Brdtextmedindrag"/>
            </w:pPr>
            <w:r w:rsidRPr="003532F5">
              <w:t xml:space="preserve">Regeringen eller den myndighet som regeringen bestämmer får meddela föreskrifter om </w:t>
            </w:r>
            <w:r>
              <w:t>beräk</w:t>
            </w:r>
            <w:r>
              <w:softHyphen/>
              <w:t xml:space="preserve">ningen av </w:t>
            </w:r>
            <w:r w:rsidRPr="00300B7E">
              <w:rPr>
                <w:i/>
                <w:iCs/>
              </w:rPr>
              <w:t xml:space="preserve">de </w:t>
            </w:r>
            <w:r w:rsidRPr="00D84A35">
              <w:t>avgifter</w:t>
            </w:r>
            <w:r w:rsidRPr="003532F5">
              <w:rPr>
                <w:i/>
              </w:rPr>
              <w:t xml:space="preserve"> </w:t>
            </w:r>
            <w:r w:rsidRPr="00D84A35">
              <w:t>som</w:t>
            </w:r>
            <w:r w:rsidRPr="003532F5">
              <w:rPr>
                <w:i/>
              </w:rPr>
              <w:t xml:space="preserve"> tas </w:t>
            </w:r>
            <w:r w:rsidRPr="008D7093">
              <w:rPr>
                <w:iCs/>
              </w:rPr>
              <w:t>ut</w:t>
            </w:r>
            <w:r w:rsidRPr="003532F5">
              <w:rPr>
                <w:i/>
              </w:rPr>
              <w:t xml:space="preserve"> av en statlig myndighet</w:t>
            </w:r>
            <w:r>
              <w:rPr>
                <w:i/>
              </w:rPr>
              <w:t>,</w:t>
            </w:r>
            <w:r w:rsidRPr="003532F5">
              <w:rPr>
                <w:i/>
              </w:rPr>
              <w:t xml:space="preserve"> ett organ med delegerade uppgifter eller en fysisk person som har delegerats vissa </w:t>
            </w:r>
            <w:r>
              <w:rPr>
                <w:i/>
              </w:rPr>
              <w:t>uppgifter</w:t>
            </w:r>
            <w:r>
              <w:t>.</w:t>
            </w:r>
          </w:p>
        </w:tc>
      </w:tr>
    </w:tbl>
    <w:p w14:paraId="1F23617E" w14:textId="77777777" w:rsidR="00F71CC6" w:rsidRDefault="00AB307F" w:rsidP="00F71CC6">
      <w:pPr>
        <w:pStyle w:val="Brdtext"/>
        <w:spacing w:before="230"/>
        <w:jc w:val="center"/>
      </w:pPr>
      <w:r>
        <w:t>20 §</w:t>
      </w:r>
      <w:r>
        <w:rPr>
          <w:rStyle w:val="Fotnotsreferens"/>
        </w:rPr>
        <w:footnoteReference w:id="160"/>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0564C30" w14:textId="77777777" w:rsidTr="00F71CC6">
        <w:tc>
          <w:tcPr>
            <w:tcW w:w="2500" w:type="pct"/>
            <w:shd w:val="clear" w:color="auto" w:fill="auto"/>
            <w:tcMar>
              <w:left w:w="0" w:type="dxa"/>
            </w:tcMar>
          </w:tcPr>
          <w:p w14:paraId="2B5FD027" w14:textId="77777777" w:rsidR="00F71CC6" w:rsidRDefault="00AB307F" w:rsidP="00F71CC6">
            <w:pPr>
              <w:pStyle w:val="Brdtextmedindrag"/>
            </w:pPr>
            <w:r w:rsidRPr="00F265CF">
              <w:t>Beslut av en statlig förvaltnings</w:t>
            </w:r>
            <w:r>
              <w:softHyphen/>
            </w:r>
            <w:r w:rsidRPr="00F265CF">
              <w:t xml:space="preserve">myndighet enligt denna lag, enligt de föreskrifter som har meddelats med stöd av lagen eller enligt de EU-bestämmelser som </w:t>
            </w:r>
            <w:r w:rsidRPr="00F265CF">
              <w:rPr>
                <w:i/>
              </w:rPr>
              <w:t>komplet</w:t>
            </w:r>
            <w:r>
              <w:rPr>
                <w:i/>
              </w:rPr>
              <w:softHyphen/>
            </w:r>
            <w:r w:rsidRPr="00F265CF">
              <w:rPr>
                <w:i/>
              </w:rPr>
              <w:t>teras av</w:t>
            </w:r>
            <w:r w:rsidRPr="00F265CF">
              <w:t xml:space="preserve"> lagen får överklagas hos allmän förvaltningsdomstol</w:t>
            </w:r>
            <w:r>
              <w:t>.</w:t>
            </w:r>
          </w:p>
        </w:tc>
        <w:tc>
          <w:tcPr>
            <w:tcW w:w="2500" w:type="pct"/>
            <w:shd w:val="clear" w:color="auto" w:fill="auto"/>
            <w:tcMar>
              <w:right w:w="0" w:type="dxa"/>
            </w:tcMar>
          </w:tcPr>
          <w:p w14:paraId="15C1368C" w14:textId="77777777" w:rsidR="00F71CC6" w:rsidRDefault="00AB307F" w:rsidP="00F71CC6">
            <w:pPr>
              <w:pStyle w:val="Brdtextmedindrag"/>
            </w:pPr>
            <w:r w:rsidRPr="00F265CF">
              <w:t>Beslut av en statlig förvaltnings</w:t>
            </w:r>
            <w:r>
              <w:softHyphen/>
            </w:r>
            <w:r w:rsidRPr="00F265CF">
              <w:t>myndighet enligt denna lag, enligt de föreskrifter som har meddelats med stöd av lagen eller enligt de EU-bestämmelser som</w:t>
            </w:r>
            <w:r>
              <w:t xml:space="preserve"> </w:t>
            </w:r>
            <w:r w:rsidRPr="00F265CF">
              <w:t>lagen</w:t>
            </w:r>
            <w:r>
              <w:t xml:space="preserve"> </w:t>
            </w:r>
            <w:r w:rsidRPr="00F265CF">
              <w:rPr>
                <w:i/>
              </w:rPr>
              <w:t>kom</w:t>
            </w:r>
            <w:r>
              <w:rPr>
                <w:i/>
              </w:rPr>
              <w:softHyphen/>
            </w:r>
            <w:r w:rsidRPr="00F265CF">
              <w:rPr>
                <w:i/>
              </w:rPr>
              <w:t>pletterar</w:t>
            </w:r>
            <w:r w:rsidRPr="00F265CF">
              <w:t xml:space="preserve"> får överklagas </w:t>
            </w:r>
            <w:r>
              <w:t xml:space="preserve">till </w:t>
            </w:r>
            <w:r w:rsidRPr="00F265CF">
              <w:t>allmän förvaltningsdomstol</w:t>
            </w:r>
            <w:r>
              <w:t>.</w:t>
            </w:r>
          </w:p>
        </w:tc>
      </w:tr>
      <w:tr w:rsidR="00F71CC6" w14:paraId="1FC948F4" w14:textId="77777777" w:rsidTr="00F71CC6">
        <w:tblPrEx>
          <w:tblLook w:val="0600" w:firstRow="0" w:lastRow="0" w:firstColumn="0" w:lastColumn="0" w:noHBand="1" w:noVBand="1"/>
        </w:tblPrEx>
        <w:tc>
          <w:tcPr>
            <w:tcW w:w="2500" w:type="pct"/>
            <w:shd w:val="clear" w:color="auto" w:fill="auto"/>
            <w:tcMar>
              <w:left w:w="0" w:type="dxa"/>
            </w:tcMar>
          </w:tcPr>
          <w:p w14:paraId="79B5912B" w14:textId="77777777" w:rsidR="00F71CC6" w:rsidRDefault="00F71CC6" w:rsidP="00F71CC6">
            <w:pPr>
              <w:pStyle w:val="Brdtextmedindrag"/>
            </w:pPr>
          </w:p>
        </w:tc>
        <w:tc>
          <w:tcPr>
            <w:tcW w:w="2500" w:type="pct"/>
            <w:shd w:val="clear" w:color="auto" w:fill="auto"/>
            <w:tcMar>
              <w:right w:w="0" w:type="dxa"/>
            </w:tcMar>
          </w:tcPr>
          <w:p w14:paraId="458F269E" w14:textId="77777777" w:rsidR="00F71CC6" w:rsidRDefault="00AB307F" w:rsidP="00F71CC6">
            <w:pPr>
              <w:pStyle w:val="Brdtextmedindrag"/>
            </w:pPr>
            <w:bookmarkStart w:id="788" w:name="_Hlk41557193"/>
            <w:r w:rsidRPr="0050075F">
              <w:rPr>
                <w:i/>
              </w:rPr>
              <w:t>Detsamma gäller beslut som har meddelats av ett organ med delegerade uppgifter eller av en fysisk person som har delegerats vissa uppgifter</w:t>
            </w:r>
            <w:bookmarkEnd w:id="788"/>
            <w:r w:rsidRPr="0050075F">
              <w:rPr>
                <w:i/>
              </w:rPr>
              <w:t>.</w:t>
            </w:r>
          </w:p>
        </w:tc>
      </w:tr>
    </w:tbl>
    <w:p w14:paraId="08006C0C" w14:textId="77777777" w:rsidR="00F71CC6" w:rsidRPr="00C57856" w:rsidRDefault="00AB307F" w:rsidP="00F71CC6">
      <w:pPr>
        <w:pStyle w:val="Brdtextmedindrag"/>
      </w:pPr>
      <w:r w:rsidRPr="0050075F">
        <w:t>Prövningstillstånd krävs vid överklagande till kammarrätten</w:t>
      </w:r>
      <w:r>
        <w:t>.</w:t>
      </w:r>
    </w:p>
    <w:p w14:paraId="133DACB4" w14:textId="7777777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6723D1DF" w14:textId="77777777" w:rsidTr="00F71CC6">
        <w:tc>
          <w:tcPr>
            <w:tcW w:w="2500" w:type="pct"/>
            <w:shd w:val="clear" w:color="auto" w:fill="auto"/>
            <w:tcMar>
              <w:left w:w="0" w:type="dxa"/>
            </w:tcMar>
          </w:tcPr>
          <w:p w14:paraId="40172C8A" w14:textId="77777777" w:rsidR="00F71CC6" w:rsidRDefault="00F71CC6" w:rsidP="00F71CC6">
            <w:pPr>
              <w:pStyle w:val="Brdtextmedindrag"/>
            </w:pPr>
          </w:p>
        </w:tc>
        <w:tc>
          <w:tcPr>
            <w:tcW w:w="2500" w:type="pct"/>
            <w:shd w:val="clear" w:color="auto" w:fill="auto"/>
            <w:tcMar>
              <w:right w:w="0" w:type="dxa"/>
            </w:tcMar>
          </w:tcPr>
          <w:p w14:paraId="541477FB" w14:textId="77777777" w:rsidR="00F71CC6" w:rsidRDefault="00AB307F" w:rsidP="00F71CC6">
            <w:pPr>
              <w:pStyle w:val="Brdtext"/>
              <w:rPr>
                <w:i/>
              </w:rPr>
            </w:pPr>
            <w:r>
              <w:rPr>
                <w:i/>
              </w:rPr>
              <w:t xml:space="preserve">20 a </w:t>
            </w:r>
            <w:r w:rsidRPr="00574282">
              <w:rPr>
                <w:i/>
              </w:rPr>
              <w:t>§</w:t>
            </w:r>
          </w:p>
          <w:p w14:paraId="304BCDD3" w14:textId="77777777" w:rsidR="00F71CC6" w:rsidRPr="00574282" w:rsidRDefault="00AB307F" w:rsidP="00F71CC6">
            <w:pPr>
              <w:pStyle w:val="Brdtextmedindrag"/>
              <w:rPr>
                <w:i/>
              </w:rPr>
            </w:pPr>
            <w:bookmarkStart w:id="789" w:name="_Hlk41557397"/>
            <w:r w:rsidRPr="0050075F">
              <w:rPr>
                <w:i/>
              </w:rPr>
              <w:t>Den myndighet som har dele</w:t>
            </w:r>
            <w:r>
              <w:rPr>
                <w:i/>
              </w:rPr>
              <w:softHyphen/>
            </w:r>
            <w:r w:rsidRPr="0050075F">
              <w:rPr>
                <w:i/>
              </w:rPr>
              <w:t>gerat uppgiften att utöva offentlig kontroll eller annan offentlig verksamhet till ett organ eller till en fysisk person ska föra det all</w:t>
            </w:r>
            <w:r>
              <w:rPr>
                <w:i/>
              </w:rPr>
              <w:softHyphen/>
            </w:r>
            <w:r w:rsidRPr="0050075F">
              <w:rPr>
                <w:i/>
              </w:rPr>
              <w:t xml:space="preserve">männas talan </w:t>
            </w:r>
            <w:r>
              <w:rPr>
                <w:i/>
              </w:rPr>
              <w:t>i</w:t>
            </w:r>
            <w:r w:rsidRPr="0050075F">
              <w:rPr>
                <w:i/>
              </w:rPr>
              <w:t xml:space="preserve"> allmän förvalt</w:t>
            </w:r>
            <w:r>
              <w:rPr>
                <w:i/>
              </w:rPr>
              <w:softHyphen/>
            </w:r>
            <w:r w:rsidRPr="0050075F">
              <w:rPr>
                <w:i/>
              </w:rPr>
              <w:t xml:space="preserve">ningsdomstol, om det </w:t>
            </w:r>
            <w:bookmarkStart w:id="790" w:name="_Hlk41557416"/>
            <w:bookmarkEnd w:id="789"/>
            <w:r w:rsidRPr="0050075F">
              <w:rPr>
                <w:i/>
              </w:rPr>
              <w:t>överklagade beslutet har meddelats av ett sådant organ eller en sådan fysisk person</w:t>
            </w:r>
            <w:bookmarkEnd w:id="790"/>
            <w:r w:rsidRPr="0050075F">
              <w:rPr>
                <w:i/>
              </w:rPr>
              <w:t>.</w:t>
            </w:r>
          </w:p>
        </w:tc>
      </w:tr>
      <w:tr w:rsidR="00F71CC6" w14:paraId="71992D7E" w14:textId="77777777" w:rsidTr="00F71CC6">
        <w:tblPrEx>
          <w:tblLook w:val="0600" w:firstRow="0" w:lastRow="0" w:firstColumn="0" w:lastColumn="0" w:noHBand="1" w:noVBand="1"/>
        </w:tblPrEx>
        <w:tc>
          <w:tcPr>
            <w:tcW w:w="2500" w:type="pct"/>
            <w:shd w:val="clear" w:color="auto" w:fill="auto"/>
            <w:tcMar>
              <w:left w:w="0" w:type="dxa"/>
            </w:tcMar>
          </w:tcPr>
          <w:p w14:paraId="64373705" w14:textId="77777777" w:rsidR="00F71CC6" w:rsidRDefault="00F71CC6" w:rsidP="00F71CC6">
            <w:pPr>
              <w:pStyle w:val="Brdtextmedindrag"/>
            </w:pPr>
          </w:p>
        </w:tc>
        <w:tc>
          <w:tcPr>
            <w:tcW w:w="2500" w:type="pct"/>
            <w:shd w:val="clear" w:color="auto" w:fill="auto"/>
            <w:tcMar>
              <w:right w:w="0" w:type="dxa"/>
            </w:tcMar>
          </w:tcPr>
          <w:p w14:paraId="3546A0F2" w14:textId="77777777" w:rsidR="00F71CC6" w:rsidRDefault="00AB307F" w:rsidP="00F71CC6">
            <w:pPr>
              <w:pStyle w:val="Brdtextmedindrag"/>
            </w:pPr>
            <w:bookmarkStart w:id="791" w:name="_Hlk41557436"/>
            <w:r>
              <w:rPr>
                <w:i/>
              </w:rPr>
              <w:t>L</w:t>
            </w:r>
            <w:r w:rsidRPr="0050075F">
              <w:rPr>
                <w:i/>
              </w:rPr>
              <w:t>agen (1986:1142) om över</w:t>
            </w:r>
            <w:r>
              <w:rPr>
                <w:i/>
              </w:rPr>
              <w:softHyphen/>
            </w:r>
            <w:r w:rsidRPr="0050075F">
              <w:rPr>
                <w:i/>
              </w:rPr>
              <w:t>klagande av beslut av enskilda organ med</w:t>
            </w:r>
            <w:r w:rsidRPr="0050075F">
              <w:t xml:space="preserve"> </w:t>
            </w:r>
            <w:r w:rsidRPr="0050075F">
              <w:rPr>
                <w:i/>
              </w:rPr>
              <w:t>offentliga förvaltnings</w:t>
            </w:r>
            <w:r>
              <w:rPr>
                <w:i/>
              </w:rPr>
              <w:softHyphen/>
            </w:r>
            <w:r w:rsidRPr="0050075F">
              <w:rPr>
                <w:i/>
              </w:rPr>
              <w:t>uppgifter ska gälla även för överklagande av beslut som har meddelats av en fysisk person</w:t>
            </w:r>
            <w:bookmarkEnd w:id="791"/>
            <w:r w:rsidRPr="0050075F">
              <w:rPr>
                <w:i/>
              </w:rPr>
              <w:t>.</w:t>
            </w:r>
          </w:p>
        </w:tc>
      </w:tr>
    </w:tbl>
    <w:p w14:paraId="1C7322DA" w14:textId="77777777" w:rsidR="00F71CC6" w:rsidRPr="00811E52" w:rsidRDefault="00AB307F" w:rsidP="00F71CC6">
      <w:pPr>
        <w:pStyle w:val="Slutstreck"/>
      </w:pPr>
      <w:r w:rsidRPr="00811E52">
        <w:t>                      </w:t>
      </w:r>
    </w:p>
    <w:p w14:paraId="080CC437" w14:textId="77777777" w:rsidR="00F71CC6" w:rsidRPr="00830602" w:rsidRDefault="00AB307F" w:rsidP="00F71CC6">
      <w:pPr>
        <w:pStyle w:val="Brdtextmedindrag"/>
      </w:pPr>
      <w:r>
        <w:t>Denna lag träder i kraft den 1 mars 2021.</w:t>
      </w:r>
    </w:p>
    <w:p w14:paraId="6CD01C3D" w14:textId="77777777" w:rsidR="00F71CC6" w:rsidRDefault="00F71CC6" w:rsidP="00F71CC6">
      <w:pPr>
        <w:pStyle w:val="Brdtextmedindrag"/>
      </w:pPr>
    </w:p>
    <w:p w14:paraId="06D83B16" w14:textId="77777777" w:rsidR="00F71CC6" w:rsidRDefault="00F71CC6" w:rsidP="00F71CC6">
      <w:pPr>
        <w:pStyle w:val="Brdtextmedindrag"/>
        <w:sectPr w:rsidR="00F71CC6" w:rsidSect="00F71CC6">
          <w:headerReference w:type="even" r:id="rId179"/>
          <w:headerReference w:type="default" r:id="rId180"/>
          <w:footerReference w:type="even" r:id="rId181"/>
          <w:footerReference w:type="default" r:id="rId182"/>
          <w:footerReference w:type="first" r:id="rId183"/>
          <w:footnotePr>
            <w:numRestart w:val="eachSect"/>
          </w:footnotePr>
          <w:pgSz w:w="9356" w:h="13721" w:code="9"/>
          <w:pgMar w:top="794" w:right="2438" w:bottom="1191" w:left="1021" w:header="0" w:footer="709" w:gutter="0"/>
          <w:cols w:space="708"/>
          <w:docGrid w:linePitch="360"/>
        </w:sectPr>
      </w:pPr>
    </w:p>
    <w:p w14:paraId="305F7643" w14:textId="77777777" w:rsidR="00F71CC6" w:rsidRDefault="00AB307F" w:rsidP="00F71CC6">
      <w:pPr>
        <w:pStyle w:val="Rubrik2utannumrering"/>
      </w:pPr>
      <w:bookmarkStart w:id="792" w:name="_Toc44537152"/>
      <w:r>
        <w:t>Förslag till lag om ändring i lagen (2013:363) om kontroll av ekologisk produktion</w:t>
      </w:r>
      <w:bookmarkEnd w:id="792"/>
    </w:p>
    <w:p w14:paraId="5948B5D1" w14:textId="77777777" w:rsidR="00F71CC6" w:rsidRDefault="00AB307F" w:rsidP="00F71CC6">
      <w:pPr>
        <w:pStyle w:val="Brdtext"/>
      </w:pPr>
      <w:r>
        <w:t xml:space="preserve">Härigenom föreskrivs i fråga om lagen (2013:363) om kontroll av ekologisk produktion </w:t>
      </w:r>
    </w:p>
    <w:p w14:paraId="5573E5B8" w14:textId="77777777" w:rsidR="00F71CC6" w:rsidRDefault="00AB307F" w:rsidP="00F71CC6">
      <w:pPr>
        <w:pStyle w:val="Brdtextmedindrag"/>
      </w:pPr>
      <w:r w:rsidRPr="00F12E33">
        <w:rPr>
          <w:i/>
          <w:iCs/>
        </w:rPr>
        <w:t>dels</w:t>
      </w:r>
      <w:r w:rsidRPr="00F12E33">
        <w:t xml:space="preserve"> att rubriken närmast före 4 § ska utgå</w:t>
      </w:r>
      <w:r>
        <w:t>,</w:t>
      </w:r>
    </w:p>
    <w:p w14:paraId="5A40B908" w14:textId="77777777" w:rsidR="00F71CC6" w:rsidRDefault="00AB307F" w:rsidP="00F71CC6">
      <w:pPr>
        <w:pStyle w:val="Brdtextmedindrag"/>
      </w:pPr>
      <w:r w:rsidRPr="00F12E33">
        <w:rPr>
          <w:i/>
          <w:iCs/>
        </w:rPr>
        <w:t>dels</w:t>
      </w:r>
      <w:r w:rsidRPr="00F12E33">
        <w:t xml:space="preserve"> att 1</w:t>
      </w:r>
      <w:r>
        <w:t xml:space="preserve">, 2, </w:t>
      </w:r>
      <w:r w:rsidRPr="00F12E33">
        <w:t xml:space="preserve">3, </w:t>
      </w:r>
      <w:r>
        <w:t>7</w:t>
      </w:r>
      <w:r w:rsidRPr="00F12E33">
        <w:t>–1</w:t>
      </w:r>
      <w:r>
        <w:t>2</w:t>
      </w:r>
      <w:r w:rsidRPr="00F12E33">
        <w:t>, 16–18, 21, 26 och 28 §§ och rubrike</w:t>
      </w:r>
      <w:r>
        <w:t>r</w:t>
      </w:r>
      <w:r w:rsidRPr="00F12E33">
        <w:t>n</w:t>
      </w:r>
      <w:r>
        <w:t>a</w:t>
      </w:r>
      <w:r w:rsidRPr="00F12E33">
        <w:t xml:space="preserve"> närmast före 2 </w:t>
      </w:r>
      <w:r>
        <w:t>och 10 </w:t>
      </w:r>
      <w:r w:rsidRPr="00F12E33">
        <w:t>§</w:t>
      </w:r>
      <w:r>
        <w:t>§</w:t>
      </w:r>
      <w:r w:rsidRPr="00F12E33">
        <w:t xml:space="preserve"> ska ha följande lydelse</w:t>
      </w:r>
      <w:r>
        <w:t>,</w:t>
      </w:r>
    </w:p>
    <w:p w14:paraId="0007450C" w14:textId="77777777" w:rsidR="00F71CC6" w:rsidRDefault="00AB307F" w:rsidP="00F71CC6">
      <w:pPr>
        <w:pStyle w:val="Brdtextmedindrag"/>
      </w:pPr>
      <w:r w:rsidRPr="00F12E33">
        <w:rPr>
          <w:i/>
          <w:iCs/>
        </w:rPr>
        <w:t xml:space="preserve">dels </w:t>
      </w:r>
      <w:r w:rsidRPr="00F12E33">
        <w:t>att det ska införas tre nya paragrafer, 1 a, 6 och 12 a §§, och närmast före 1</w:t>
      </w:r>
      <w:r>
        <w:t> </w:t>
      </w:r>
      <w:r w:rsidRPr="00F12E33">
        <w:t>a, 6</w:t>
      </w:r>
      <w:r>
        <w:t xml:space="preserve">, </w:t>
      </w:r>
      <w:r w:rsidRPr="00F12E33">
        <w:t>och 12 a §§ nya rubriker av följande lydelse</w:t>
      </w:r>
      <w:r>
        <w:t>.</w:t>
      </w:r>
    </w:p>
    <w:p w14:paraId="31F0885F" w14:textId="7777777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rsidRPr="005B0E77" w14:paraId="36C5017B" w14:textId="77777777" w:rsidTr="00F71CC6">
        <w:tc>
          <w:tcPr>
            <w:tcW w:w="2500" w:type="pct"/>
            <w:shd w:val="clear" w:color="auto" w:fill="auto"/>
            <w:tcMar>
              <w:left w:w="0" w:type="dxa"/>
            </w:tcMar>
          </w:tcPr>
          <w:p w14:paraId="73AC6207" w14:textId="77777777" w:rsidR="00F71CC6" w:rsidRPr="005B0E77" w:rsidRDefault="00AB307F" w:rsidP="00F71CC6">
            <w:pPr>
              <w:pStyle w:val="Brdtext"/>
              <w:rPr>
                <w:i/>
              </w:rPr>
            </w:pPr>
            <w:r w:rsidRPr="005B0E77">
              <w:rPr>
                <w:i/>
              </w:rPr>
              <w:t>Nuvarande lydelse</w:t>
            </w:r>
          </w:p>
        </w:tc>
        <w:tc>
          <w:tcPr>
            <w:tcW w:w="2500" w:type="pct"/>
            <w:shd w:val="clear" w:color="auto" w:fill="auto"/>
            <w:tcMar>
              <w:right w:w="0" w:type="dxa"/>
            </w:tcMar>
          </w:tcPr>
          <w:p w14:paraId="373992E4" w14:textId="77777777" w:rsidR="00F71CC6" w:rsidRPr="005B0E77" w:rsidRDefault="00AB307F" w:rsidP="00F71CC6">
            <w:pPr>
              <w:pStyle w:val="Brdtext"/>
              <w:rPr>
                <w:i/>
              </w:rPr>
            </w:pPr>
            <w:r w:rsidRPr="005B0E77">
              <w:rPr>
                <w:i/>
              </w:rPr>
              <w:t>Föreslagen lydelse</w:t>
            </w:r>
          </w:p>
        </w:tc>
      </w:tr>
    </w:tbl>
    <w:p w14:paraId="3ED69E8E" w14:textId="77777777" w:rsidR="00F71CC6" w:rsidRDefault="00F71CC6" w:rsidP="00F71CC6">
      <w:pPr>
        <w:pStyle w:val="Brdtext"/>
        <w:jc w:val="center"/>
      </w:pPr>
    </w:p>
    <w:p w14:paraId="4A8D8361" w14:textId="77777777" w:rsidR="00F71CC6" w:rsidRDefault="00AB307F" w:rsidP="00F71CC6">
      <w:pPr>
        <w:pStyle w:val="Brdtext"/>
        <w:jc w:val="center"/>
      </w:pPr>
      <w:r>
        <w:t>1 §</w:t>
      </w:r>
    </w:p>
    <w:p w14:paraId="31F5F941" w14:textId="77777777" w:rsidR="00F71CC6" w:rsidRDefault="00AB307F" w:rsidP="00F71CC6">
      <w:pPr>
        <w:pStyle w:val="Brdtextmedindrag"/>
      </w:pPr>
      <w:r>
        <w:t>Denna lag kompletterar</w:t>
      </w:r>
    </w:p>
    <w:p w14:paraId="4468045C" w14:textId="77777777" w:rsidR="00F71CC6" w:rsidRDefault="00AB307F" w:rsidP="00F71CC6">
      <w:pPr>
        <w:pStyle w:val="Brdtextmedindrag"/>
      </w:pPr>
      <w:r>
        <w:t>1. rådets förordning (EG) nr 834/2007 av den 28 juni 2007 om ekologisk produktion och märkning av ekologiska produkter och om upphävande av förordning (EEG) nr 2092/91, och</w:t>
      </w:r>
    </w:p>
    <w:p w14:paraId="657C1DC7" w14:textId="77777777" w:rsidR="00F71CC6" w:rsidRDefault="00AB307F" w:rsidP="00F71CC6">
      <w:pPr>
        <w:pStyle w:val="Brdtextmedindrag"/>
      </w:pPr>
      <w:r>
        <w:t>2. tillämpningsförordningar till rådets förordning (EG) nr 834/2007.</w:t>
      </w:r>
    </w:p>
    <w:p w14:paraId="658F4BC2" w14:textId="77777777" w:rsidR="00F71CC6" w:rsidRPr="007F2D21" w:rsidRDefault="00AB307F" w:rsidP="00F71CC6">
      <w:pPr>
        <w:pStyle w:val="Brdtextmedindrag"/>
      </w:pPr>
      <w:r w:rsidRPr="009C718C">
        <w:t>Lagen kompletterar även, i de delar de innehåller bestämmelser som rör ekologisk produktion,</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A88727F" w14:textId="77777777" w:rsidTr="00F71CC6">
        <w:tc>
          <w:tcPr>
            <w:tcW w:w="2500" w:type="pct"/>
            <w:shd w:val="clear" w:color="auto" w:fill="auto"/>
            <w:tcMar>
              <w:left w:w="0" w:type="dxa"/>
            </w:tcMar>
          </w:tcPr>
          <w:p w14:paraId="455A43F8" w14:textId="77777777" w:rsidR="00F71CC6" w:rsidRDefault="00AB307F" w:rsidP="00F71CC6">
            <w:pPr>
              <w:pStyle w:val="Brdtextmedindrag"/>
            </w:pPr>
            <w:r w:rsidRPr="00FC702C">
              <w:rPr>
                <w:spacing w:val="-4"/>
              </w:rPr>
              <w:t>1. </w:t>
            </w:r>
            <w:r w:rsidRPr="00FC702C">
              <w:rPr>
                <w:i/>
                <w:spacing w:val="-4"/>
              </w:rPr>
              <w:t>Europaparlamentets och</w:t>
            </w:r>
            <w:r w:rsidRPr="003E6E43">
              <w:rPr>
                <w:i/>
                <w:iCs/>
              </w:rPr>
              <w:t xml:space="preserve"> rådets förordning</w:t>
            </w:r>
            <w:r>
              <w:t xml:space="preserve"> </w:t>
            </w:r>
            <w:r w:rsidRPr="008937F2">
              <w:rPr>
                <w:i/>
              </w:rPr>
              <w:t>(EG) nr 882/2004 av den 29 april 2004 om offentlig kontroll för att säkerställa kon</w:t>
            </w:r>
            <w:r>
              <w:rPr>
                <w:i/>
              </w:rPr>
              <w:softHyphen/>
            </w:r>
            <w:r w:rsidRPr="008937F2">
              <w:rPr>
                <w:i/>
              </w:rPr>
              <w:t>trollen av efterlevnaden av foder- och livsmedelslagstift</w:t>
            </w:r>
            <w:r w:rsidRPr="008937F2">
              <w:rPr>
                <w:i/>
              </w:rPr>
              <w:softHyphen/>
              <w:t>ningen samt bestäm</w:t>
            </w:r>
            <w:r w:rsidRPr="008937F2">
              <w:rPr>
                <w:i/>
              </w:rPr>
              <w:softHyphen/>
              <w:t xml:space="preserve">melserna om djurhälsa och djurskydd, </w:t>
            </w:r>
            <w:r w:rsidRPr="00B46574">
              <w:t>och</w:t>
            </w:r>
          </w:p>
        </w:tc>
        <w:tc>
          <w:tcPr>
            <w:tcW w:w="2500" w:type="pct"/>
            <w:shd w:val="clear" w:color="auto" w:fill="auto"/>
            <w:tcMar>
              <w:right w:w="0" w:type="dxa"/>
            </w:tcMar>
          </w:tcPr>
          <w:p w14:paraId="32EE498D" w14:textId="77777777" w:rsidR="00F71CC6" w:rsidRDefault="00AB307F" w:rsidP="00F71CC6">
            <w:pPr>
              <w:pStyle w:val="Brdtextmedindrag"/>
            </w:pPr>
            <w:r w:rsidRPr="00FC702C">
              <w:rPr>
                <w:spacing w:val="-4"/>
              </w:rPr>
              <w:t>1. </w:t>
            </w:r>
            <w:r w:rsidRPr="00FC702C">
              <w:rPr>
                <w:i/>
                <w:spacing w:val="-4"/>
              </w:rPr>
              <w:t>Europaparlamentets och</w:t>
            </w:r>
            <w:r w:rsidRPr="003E6E43">
              <w:rPr>
                <w:i/>
                <w:iCs/>
              </w:rPr>
              <w:t xml:space="preserve"> rådets förordning</w:t>
            </w:r>
            <w:r w:rsidRPr="008937F2">
              <w:t xml:space="preserve"> </w:t>
            </w:r>
            <w:r w:rsidRPr="00F157FB">
              <w:rPr>
                <w:i/>
              </w:rPr>
              <w:t>(EU)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w:t>
            </w:r>
            <w:r w:rsidRPr="00F157FB">
              <w:rPr>
                <w:i/>
              </w:rPr>
              <w:softHyphen/>
              <w:t>hävande av Europaparlamentets och rådets</w:t>
            </w:r>
            <w:r>
              <w:rPr>
                <w:i/>
              </w:rPr>
              <w:t xml:space="preserve"> </w:t>
            </w:r>
            <w:r w:rsidRPr="00F157FB">
              <w:rPr>
                <w:i/>
              </w:rPr>
              <w:t>förordningar (EG) nr 854/2004 och (EG) nr 882/2004, rådets direktiv 89/608/EEG, 89/662/EEG, 90/425/EEG, 91/496/EEG, 96/23/EG, 96/93/EG och 97/78/EG samt rådets beslut 92/438/EEG</w:t>
            </w:r>
            <w:r>
              <w:rPr>
                <w:i/>
              </w:rPr>
              <w:t xml:space="preserve"> (förordningen om offentlig kon</w:t>
            </w:r>
            <w:r>
              <w:rPr>
                <w:i/>
              </w:rPr>
              <w:softHyphen/>
              <w:t>troll),</w:t>
            </w:r>
            <w:r w:rsidRPr="00483976">
              <w:rPr>
                <w:i/>
              </w:rPr>
              <w:t xml:space="preserve"> </w:t>
            </w:r>
            <w:r w:rsidRPr="00483976">
              <w:rPr>
                <w:iCs/>
              </w:rPr>
              <w:t>och</w:t>
            </w:r>
          </w:p>
        </w:tc>
      </w:tr>
      <w:tr w:rsidR="00F71CC6" w14:paraId="57226715" w14:textId="77777777" w:rsidTr="00F71CC6">
        <w:tblPrEx>
          <w:tblLook w:val="0600" w:firstRow="0" w:lastRow="0" w:firstColumn="0" w:lastColumn="0" w:noHBand="1" w:noVBand="1"/>
        </w:tblPrEx>
        <w:tc>
          <w:tcPr>
            <w:tcW w:w="2500" w:type="pct"/>
            <w:shd w:val="clear" w:color="auto" w:fill="auto"/>
            <w:tcMar>
              <w:left w:w="0" w:type="dxa"/>
            </w:tcMar>
          </w:tcPr>
          <w:p w14:paraId="5F9D6EE4" w14:textId="77777777" w:rsidR="00F71CC6" w:rsidRDefault="00AB307F" w:rsidP="00F71CC6">
            <w:pPr>
              <w:pStyle w:val="Brdtextmedindrag"/>
            </w:pPr>
            <w:r w:rsidRPr="00C510CE">
              <w:t xml:space="preserve">2. tillämpningsförordningar till </w:t>
            </w:r>
            <w:r w:rsidRPr="008937F2">
              <w:rPr>
                <w:i/>
              </w:rPr>
              <w:t>Europaparlamentets och rådets förordning (EG) nr 882/2004</w:t>
            </w:r>
            <w:r>
              <w:t>.</w:t>
            </w:r>
          </w:p>
        </w:tc>
        <w:tc>
          <w:tcPr>
            <w:tcW w:w="2500" w:type="pct"/>
            <w:shd w:val="clear" w:color="auto" w:fill="auto"/>
            <w:tcMar>
              <w:right w:w="0" w:type="dxa"/>
            </w:tcMar>
          </w:tcPr>
          <w:p w14:paraId="35B40B4D" w14:textId="77777777" w:rsidR="00F71CC6" w:rsidRDefault="00AB307F" w:rsidP="00F71CC6">
            <w:pPr>
              <w:pStyle w:val="Brdtextmedindrag"/>
            </w:pPr>
            <w:r>
              <w:rPr>
                <w:iCs/>
              </w:rPr>
              <w:t>2. </w:t>
            </w:r>
            <w:r w:rsidRPr="007025C9">
              <w:rPr>
                <w:i/>
              </w:rPr>
              <w:t>genomförandeakter och dele</w:t>
            </w:r>
            <w:r>
              <w:rPr>
                <w:i/>
              </w:rPr>
              <w:softHyphen/>
            </w:r>
            <w:r w:rsidRPr="007025C9">
              <w:rPr>
                <w:i/>
              </w:rPr>
              <w:t>gerade akter</w:t>
            </w:r>
            <w:r>
              <w:rPr>
                <w:iCs/>
              </w:rPr>
              <w:t xml:space="preserve"> till </w:t>
            </w:r>
            <w:r w:rsidRPr="00D446B9">
              <w:rPr>
                <w:i/>
              </w:rPr>
              <w:t>förordning (EU) 2017/625</w:t>
            </w:r>
            <w:r>
              <w:rPr>
                <w:i/>
              </w:rPr>
              <w:t>.</w:t>
            </w:r>
          </w:p>
        </w:tc>
      </w:tr>
    </w:tbl>
    <w:p w14:paraId="5DD96FDC"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54F89E9E" w14:textId="77777777" w:rsidTr="00F71CC6">
        <w:tc>
          <w:tcPr>
            <w:tcW w:w="2500" w:type="pct"/>
            <w:shd w:val="clear" w:color="auto" w:fill="auto"/>
            <w:tcMar>
              <w:left w:w="0" w:type="dxa"/>
            </w:tcMar>
          </w:tcPr>
          <w:p w14:paraId="79A545F3" w14:textId="77777777" w:rsidR="00F71CC6" w:rsidRDefault="00F71CC6" w:rsidP="00F71CC6">
            <w:pPr>
              <w:pStyle w:val="Brdtextmedindrag"/>
            </w:pPr>
          </w:p>
        </w:tc>
        <w:tc>
          <w:tcPr>
            <w:tcW w:w="2500" w:type="pct"/>
            <w:shd w:val="clear" w:color="auto" w:fill="auto"/>
            <w:tcMar>
              <w:right w:w="0" w:type="dxa"/>
            </w:tcMar>
          </w:tcPr>
          <w:p w14:paraId="54798538" w14:textId="77777777" w:rsidR="00F71CC6" w:rsidRPr="00F434EF" w:rsidRDefault="00AB307F" w:rsidP="00F71CC6">
            <w:pPr>
              <w:pStyle w:val="Rubrik4utannumrering"/>
              <w:rPr>
                <w:i/>
                <w:iCs/>
              </w:rPr>
            </w:pPr>
            <w:r w:rsidRPr="00F434EF">
              <w:rPr>
                <w:i/>
                <w:iCs/>
              </w:rPr>
              <w:t>Ord och uttryck</w:t>
            </w:r>
          </w:p>
        </w:tc>
      </w:tr>
    </w:tbl>
    <w:p w14:paraId="60E9F51A"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3DADE3F" w14:textId="77777777" w:rsidTr="00F71CC6">
        <w:tc>
          <w:tcPr>
            <w:tcW w:w="2500" w:type="pct"/>
            <w:shd w:val="clear" w:color="auto" w:fill="auto"/>
            <w:tcMar>
              <w:left w:w="0" w:type="dxa"/>
            </w:tcMar>
          </w:tcPr>
          <w:p w14:paraId="0A6CE142" w14:textId="77777777" w:rsidR="00F71CC6" w:rsidRDefault="00F71CC6" w:rsidP="00F71CC6">
            <w:pPr>
              <w:pStyle w:val="Brdtextmedindrag"/>
            </w:pPr>
          </w:p>
        </w:tc>
        <w:tc>
          <w:tcPr>
            <w:tcW w:w="2500" w:type="pct"/>
            <w:shd w:val="clear" w:color="auto" w:fill="auto"/>
            <w:tcMar>
              <w:right w:w="0" w:type="dxa"/>
            </w:tcMar>
          </w:tcPr>
          <w:p w14:paraId="0E0A494B" w14:textId="77777777" w:rsidR="00F71CC6" w:rsidRDefault="00AB307F" w:rsidP="00F71CC6">
            <w:pPr>
              <w:pStyle w:val="Brdtext"/>
              <w:rPr>
                <w:i/>
              </w:rPr>
            </w:pPr>
            <w:r>
              <w:rPr>
                <w:i/>
              </w:rPr>
              <w:t xml:space="preserve">1 a </w:t>
            </w:r>
            <w:r w:rsidRPr="00574282">
              <w:rPr>
                <w:i/>
              </w:rPr>
              <w:t>§</w:t>
            </w:r>
          </w:p>
          <w:p w14:paraId="3BAA6B15" w14:textId="77777777" w:rsidR="00F71CC6" w:rsidRPr="00574282" w:rsidRDefault="00AB307F" w:rsidP="00F71CC6">
            <w:pPr>
              <w:pStyle w:val="Brdtextmedindrag"/>
              <w:rPr>
                <w:i/>
              </w:rPr>
            </w:pPr>
            <w:r w:rsidRPr="00F157FB">
              <w:rPr>
                <w:i/>
              </w:rPr>
              <w:t>Uttrycken offentlig kontroll och annan offentlig verksamhet betyder i denna lag samma sak som i förordning (EU) 2017/625.</w:t>
            </w:r>
          </w:p>
        </w:tc>
      </w:tr>
    </w:tbl>
    <w:p w14:paraId="4E8CD3A7"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CA3B090" w14:textId="77777777" w:rsidTr="00F71CC6">
        <w:tc>
          <w:tcPr>
            <w:tcW w:w="2500" w:type="pct"/>
            <w:shd w:val="clear" w:color="auto" w:fill="auto"/>
            <w:tcMar>
              <w:left w:w="0" w:type="dxa"/>
            </w:tcMar>
          </w:tcPr>
          <w:p w14:paraId="0BA0936D" w14:textId="77777777" w:rsidR="00F71CC6" w:rsidRDefault="00AB307F" w:rsidP="00F71CC6">
            <w:pPr>
              <w:pStyle w:val="Rubrik4utannumrering"/>
            </w:pPr>
            <w:r w:rsidRPr="007A6D8C">
              <w:rPr>
                <w:i/>
                <w:iCs/>
              </w:rPr>
              <w:t>Kontrollmyndigheter</w:t>
            </w:r>
            <w:r w:rsidRPr="00F157FB">
              <w:t xml:space="preserve"> </w:t>
            </w:r>
            <w:r>
              <w:t xml:space="preserve">och </w:t>
            </w:r>
            <w:r w:rsidRPr="007A6D8C">
              <w:rPr>
                <w:i/>
                <w:iCs/>
              </w:rPr>
              <w:t>kontrollorgan</w:t>
            </w:r>
          </w:p>
        </w:tc>
        <w:tc>
          <w:tcPr>
            <w:tcW w:w="2500" w:type="pct"/>
            <w:shd w:val="clear" w:color="auto" w:fill="auto"/>
            <w:tcMar>
              <w:right w:w="0" w:type="dxa"/>
            </w:tcMar>
          </w:tcPr>
          <w:p w14:paraId="2A446356" w14:textId="77777777" w:rsidR="00F71CC6" w:rsidRDefault="00AB307F" w:rsidP="00F71CC6">
            <w:pPr>
              <w:pStyle w:val="Rubrik4utannumrering"/>
            </w:pPr>
            <w:r w:rsidRPr="007A6D8C">
              <w:rPr>
                <w:i/>
                <w:iCs/>
              </w:rPr>
              <w:t>Offentlig kontroll</w:t>
            </w:r>
            <w:r w:rsidRPr="00F157FB">
              <w:t xml:space="preserve"> </w:t>
            </w:r>
            <w:r w:rsidRPr="00EC5787">
              <w:rPr>
                <w:iCs/>
              </w:rPr>
              <w:t>och</w:t>
            </w:r>
            <w:r w:rsidRPr="00F157FB">
              <w:t xml:space="preserve"> </w:t>
            </w:r>
            <w:r w:rsidRPr="007A6D8C">
              <w:rPr>
                <w:i/>
                <w:iCs/>
              </w:rPr>
              <w:t>annan offentlig verksamhet</w:t>
            </w:r>
          </w:p>
        </w:tc>
      </w:tr>
    </w:tbl>
    <w:p w14:paraId="4EB94161" w14:textId="77777777" w:rsidR="00F71CC6" w:rsidRDefault="00F71CC6" w:rsidP="00F71CC6">
      <w:pPr>
        <w:pStyle w:val="Brdtext"/>
        <w:jc w:val="center"/>
      </w:pPr>
    </w:p>
    <w:p w14:paraId="340E0181" w14:textId="77777777" w:rsidR="00F71CC6" w:rsidRDefault="00AB307F" w:rsidP="00F71CC6">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78FAEBE" w14:textId="77777777" w:rsidTr="00F71CC6">
        <w:tc>
          <w:tcPr>
            <w:tcW w:w="2500" w:type="pct"/>
            <w:shd w:val="clear" w:color="auto" w:fill="auto"/>
            <w:tcMar>
              <w:left w:w="0" w:type="dxa"/>
            </w:tcMar>
          </w:tcPr>
          <w:p w14:paraId="185C6E7C" w14:textId="77777777" w:rsidR="00F71CC6" w:rsidRDefault="00AB307F" w:rsidP="00F71CC6">
            <w:pPr>
              <w:pStyle w:val="Brdtextmedindrag"/>
            </w:pPr>
            <w:r>
              <w:t>Livsmedelsverket, Statens jord</w:t>
            </w:r>
            <w:r>
              <w:softHyphen/>
              <w:t xml:space="preserve">bruksverk, </w:t>
            </w:r>
            <w:r w:rsidRPr="00F157FB">
              <w:rPr>
                <w:i/>
              </w:rPr>
              <w:t>de</w:t>
            </w:r>
            <w:r>
              <w:t xml:space="preserve"> andra statliga </w:t>
            </w:r>
            <w:r w:rsidRPr="00F157FB">
              <w:rPr>
                <w:i/>
              </w:rPr>
              <w:t>förvalt</w:t>
            </w:r>
            <w:r>
              <w:rPr>
                <w:i/>
              </w:rPr>
              <w:softHyphen/>
            </w:r>
            <w:r w:rsidRPr="00F157FB">
              <w:rPr>
                <w:i/>
              </w:rPr>
              <w:t>ningsmyndigheter</w:t>
            </w:r>
            <w:r>
              <w:t xml:space="preserve"> </w:t>
            </w:r>
            <w:r w:rsidRPr="00F157FB">
              <w:rPr>
                <w:i/>
              </w:rPr>
              <w:t>som regeringen bestämmer</w:t>
            </w:r>
            <w:r>
              <w:t xml:space="preserve"> och kommunerna </w:t>
            </w:r>
            <w:r w:rsidRPr="00F157FB">
              <w:rPr>
                <w:i/>
              </w:rPr>
              <w:t>ut</w:t>
            </w:r>
            <w:r>
              <w:rPr>
                <w:i/>
              </w:rPr>
              <w:softHyphen/>
            </w:r>
            <w:r w:rsidRPr="00F157FB">
              <w:rPr>
                <w:i/>
              </w:rPr>
              <w:t>övar</w:t>
            </w:r>
            <w:r>
              <w:t xml:space="preserve"> kontroll </w:t>
            </w:r>
            <w:r w:rsidRPr="00F157FB">
              <w:rPr>
                <w:i/>
              </w:rPr>
              <w:t>av att</w:t>
            </w:r>
          </w:p>
          <w:p w14:paraId="2D073C80" w14:textId="77777777" w:rsidR="00F71CC6" w:rsidRPr="00F157FB" w:rsidRDefault="00AB307F" w:rsidP="00F71CC6">
            <w:pPr>
              <w:pStyle w:val="Brdtextmedindrag"/>
              <w:rPr>
                <w:i/>
              </w:rPr>
            </w:pPr>
            <w:r w:rsidRPr="00F157FB">
              <w:rPr>
                <w:i/>
              </w:rPr>
              <w:t>1. de EU-förordningar som anges i 1 § och de beslut som har meddelats med stöd av EU-förordningarna följs, och</w:t>
            </w:r>
          </w:p>
          <w:p w14:paraId="09A8CFD9" w14:textId="77777777" w:rsidR="00F71CC6" w:rsidRDefault="00AB307F" w:rsidP="00F71CC6">
            <w:pPr>
              <w:pStyle w:val="Brdtextmedindrag"/>
            </w:pPr>
            <w:r w:rsidRPr="00F157FB">
              <w:rPr>
                <w:i/>
              </w:rPr>
              <w:t>2. denna lag, de föreskrifter som har meddelats i anslutning till lagen, och de beslut som har meddelats med stöd av lagen följs.</w:t>
            </w:r>
          </w:p>
        </w:tc>
        <w:tc>
          <w:tcPr>
            <w:tcW w:w="2500" w:type="pct"/>
            <w:shd w:val="clear" w:color="auto" w:fill="auto"/>
            <w:tcMar>
              <w:right w:w="0" w:type="dxa"/>
            </w:tcMar>
          </w:tcPr>
          <w:p w14:paraId="2C3A670A" w14:textId="77777777" w:rsidR="00F71CC6" w:rsidRDefault="00AB307F" w:rsidP="00F71CC6">
            <w:pPr>
              <w:pStyle w:val="Brdtextmedindrag"/>
            </w:pPr>
            <w:r w:rsidRPr="00E15AB2">
              <w:rPr>
                <w:i/>
                <w:iCs/>
              </w:rPr>
              <w:t>Offentlig kontroll</w:t>
            </w:r>
            <w:r>
              <w:rPr>
                <w:i/>
                <w:iCs/>
              </w:rPr>
              <w:t xml:space="preserve"> </w:t>
            </w:r>
            <w:r w:rsidRPr="00E15AB2">
              <w:rPr>
                <w:i/>
                <w:iCs/>
              </w:rPr>
              <w:t>utövas</w:t>
            </w:r>
            <w:r>
              <w:t xml:space="preserve"> av </w:t>
            </w:r>
            <w:r w:rsidRPr="00F157FB">
              <w:t>Livsmedelsverket, Statens jord</w:t>
            </w:r>
            <w:r>
              <w:softHyphen/>
            </w:r>
            <w:r w:rsidRPr="00F157FB">
              <w:t xml:space="preserve">bruksverk, andra statliga </w:t>
            </w:r>
            <w:r w:rsidRPr="00F157FB">
              <w:rPr>
                <w:i/>
              </w:rPr>
              <w:t>myndig</w:t>
            </w:r>
            <w:r>
              <w:rPr>
                <w:i/>
              </w:rPr>
              <w:softHyphen/>
            </w:r>
            <w:r w:rsidRPr="00F157FB">
              <w:rPr>
                <w:i/>
              </w:rPr>
              <w:t>heter</w:t>
            </w:r>
            <w:r w:rsidRPr="00F157FB">
              <w:t xml:space="preserve"> och kommunerna </w:t>
            </w:r>
            <w:r w:rsidRPr="00825CC6">
              <w:rPr>
                <w:i/>
                <w:iCs/>
              </w:rPr>
              <w:t>(kontroll</w:t>
            </w:r>
            <w:r>
              <w:rPr>
                <w:i/>
                <w:iCs/>
              </w:rPr>
              <w:softHyphen/>
            </w:r>
            <w:r w:rsidRPr="00825CC6">
              <w:rPr>
                <w:i/>
                <w:iCs/>
              </w:rPr>
              <w:t>myndigheterna)</w:t>
            </w:r>
            <w:r>
              <w:t xml:space="preserve"> </w:t>
            </w:r>
            <w:r w:rsidRPr="00825CC6">
              <w:rPr>
                <w:i/>
                <w:iCs/>
              </w:rPr>
              <w:t>enligt föreskrifter som regeringen meddelar</w:t>
            </w:r>
            <w:r>
              <w:t>.</w:t>
            </w:r>
          </w:p>
        </w:tc>
      </w:tr>
      <w:tr w:rsidR="00F71CC6" w14:paraId="3CC2BF29" w14:textId="77777777" w:rsidTr="00F71CC6">
        <w:tblPrEx>
          <w:tblLook w:val="0600" w:firstRow="0" w:lastRow="0" w:firstColumn="0" w:lastColumn="0" w:noHBand="1" w:noVBand="1"/>
        </w:tblPrEx>
        <w:tc>
          <w:tcPr>
            <w:tcW w:w="2500" w:type="pct"/>
            <w:shd w:val="clear" w:color="auto" w:fill="auto"/>
            <w:tcMar>
              <w:left w:w="0" w:type="dxa"/>
            </w:tcMar>
          </w:tcPr>
          <w:p w14:paraId="3E2F8D22" w14:textId="77777777" w:rsidR="00F71CC6" w:rsidRDefault="00AB307F" w:rsidP="00F71CC6">
            <w:pPr>
              <w:pStyle w:val="Brdtextmedindrag"/>
            </w:pPr>
            <w:bookmarkStart w:id="793" w:name="_Hlk41562755"/>
            <w:r w:rsidRPr="00F65D92">
              <w:rPr>
                <w:i/>
                <w:iCs/>
              </w:rPr>
              <w:t>Regeringen får meddela före</w:t>
            </w:r>
            <w:r>
              <w:rPr>
                <w:i/>
                <w:iCs/>
              </w:rPr>
              <w:softHyphen/>
            </w:r>
            <w:r w:rsidRPr="00F65D92">
              <w:rPr>
                <w:i/>
                <w:iCs/>
              </w:rPr>
              <w:t>skrifter om fördelningen mellan kommunerna och de statliga förvaltningsmyndigheterna av kontrolluppgifter enligt första stycket</w:t>
            </w:r>
            <w:bookmarkEnd w:id="793"/>
            <w:r w:rsidRPr="00F65D92">
              <w:rPr>
                <w:i/>
                <w:iCs/>
              </w:rPr>
              <w:t>.</w:t>
            </w:r>
          </w:p>
        </w:tc>
        <w:tc>
          <w:tcPr>
            <w:tcW w:w="2500" w:type="pct"/>
            <w:shd w:val="clear" w:color="auto" w:fill="auto"/>
            <w:tcMar>
              <w:right w:w="0" w:type="dxa"/>
            </w:tcMar>
          </w:tcPr>
          <w:p w14:paraId="41463096" w14:textId="77777777" w:rsidR="00F71CC6" w:rsidRDefault="00AB307F" w:rsidP="00F71CC6">
            <w:pPr>
              <w:pStyle w:val="Brdtextmedindrag"/>
            </w:pPr>
            <w:bookmarkStart w:id="794" w:name="_Hlk27661544"/>
            <w:r>
              <w:rPr>
                <w:i/>
              </w:rPr>
              <w:t>Annan offentlig verksamhet utförs av k</w:t>
            </w:r>
            <w:r w:rsidRPr="005D37F6">
              <w:rPr>
                <w:i/>
              </w:rPr>
              <w:t xml:space="preserve">ontrollmyndigheterna </w:t>
            </w:r>
            <w:r>
              <w:rPr>
                <w:i/>
              </w:rPr>
              <w:t>och andra statliga myndigheter</w:t>
            </w:r>
            <w:r w:rsidRPr="005D37F6">
              <w:rPr>
                <w:i/>
              </w:rPr>
              <w:t xml:space="preserve"> </w:t>
            </w:r>
            <w:bookmarkStart w:id="795" w:name="_Hlk41558549"/>
            <w:r w:rsidRPr="005D37F6">
              <w:rPr>
                <w:i/>
              </w:rPr>
              <w:t>enlig</w:t>
            </w:r>
            <w:r>
              <w:rPr>
                <w:i/>
              </w:rPr>
              <w:t>t</w:t>
            </w:r>
            <w:r w:rsidRPr="005D37F6">
              <w:rPr>
                <w:i/>
              </w:rPr>
              <w:t xml:space="preserve"> vad som </w:t>
            </w:r>
            <w:r>
              <w:rPr>
                <w:i/>
              </w:rPr>
              <w:t>anges i</w:t>
            </w:r>
            <w:r w:rsidRPr="005D37F6">
              <w:rPr>
                <w:i/>
              </w:rPr>
              <w:t xml:space="preserve"> denna lag</w:t>
            </w:r>
            <w:r>
              <w:rPr>
                <w:i/>
              </w:rPr>
              <w:t xml:space="preserve"> och i föreskrifter som regeringen meddelar</w:t>
            </w:r>
            <w:bookmarkEnd w:id="795"/>
            <w:r>
              <w:rPr>
                <w:i/>
              </w:rPr>
              <w:t>.</w:t>
            </w:r>
            <w:bookmarkEnd w:id="794"/>
          </w:p>
        </w:tc>
      </w:tr>
    </w:tbl>
    <w:p w14:paraId="162C6B7A" w14:textId="77777777" w:rsidR="00F71CC6" w:rsidRPr="00C57856" w:rsidRDefault="00AB307F" w:rsidP="00F71CC6">
      <w:pPr>
        <w:pStyle w:val="Brdtextmedindrag"/>
      </w:pPr>
      <w:r w:rsidRPr="00664948">
        <w:t>En kommuns uppgifter ska fullgöras av den eller de kommunala nämnder som fullgör uppgifter inom miljö- och hälsoskyddsområdet</w:t>
      </w:r>
      <w:r>
        <w:t>.</w:t>
      </w:r>
    </w:p>
    <w:p w14:paraId="4123EA28" w14:textId="77777777" w:rsidR="00F71CC6" w:rsidRDefault="00AB307F" w:rsidP="00F71CC6">
      <w:pPr>
        <w:pStyle w:val="Brdtext"/>
        <w:spacing w:before="230"/>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9101B27" w14:textId="77777777" w:rsidTr="00F71CC6">
        <w:tc>
          <w:tcPr>
            <w:tcW w:w="2500" w:type="pct"/>
            <w:shd w:val="clear" w:color="auto" w:fill="auto"/>
            <w:tcMar>
              <w:left w:w="0" w:type="dxa"/>
            </w:tcMar>
          </w:tcPr>
          <w:p w14:paraId="19DADB46" w14:textId="77777777" w:rsidR="00F71CC6" w:rsidRDefault="00AB307F" w:rsidP="00F71CC6">
            <w:pPr>
              <w:pStyle w:val="Brdtextmedindrag"/>
            </w:pPr>
            <w:r w:rsidRPr="00555E59">
              <w:t>Livsmedelsverket och Jordbruks</w:t>
            </w:r>
            <w:r>
              <w:softHyphen/>
            </w:r>
            <w:r w:rsidRPr="00555E59">
              <w:t>verket får inom sina respektive ansvarsområden besluta att över</w:t>
            </w:r>
            <w:r>
              <w:softHyphen/>
            </w:r>
            <w:r w:rsidRPr="00555E59">
              <w:t xml:space="preserve">lämna uppgiften att </w:t>
            </w:r>
            <w:r w:rsidRPr="00555E59">
              <w:rPr>
                <w:i/>
              </w:rPr>
              <w:t>utöva sådan kontroll som avses i 2 § första stycket</w:t>
            </w:r>
            <w:r w:rsidRPr="00555E59">
              <w:t xml:space="preserve"> till ett sådant kontrollorgan som avses i artikel 2 i rådets förordning (EG) nr 834/2007 och som är en juridisk person</w:t>
            </w:r>
            <w:r>
              <w:t>.</w:t>
            </w:r>
          </w:p>
        </w:tc>
        <w:tc>
          <w:tcPr>
            <w:tcW w:w="2500" w:type="pct"/>
            <w:shd w:val="clear" w:color="auto" w:fill="auto"/>
            <w:tcMar>
              <w:right w:w="0" w:type="dxa"/>
            </w:tcMar>
          </w:tcPr>
          <w:p w14:paraId="7C1ABEA1" w14:textId="77777777" w:rsidR="00F71CC6" w:rsidRDefault="00AB307F" w:rsidP="00F71CC6">
            <w:pPr>
              <w:pStyle w:val="Brdtextmedindrag"/>
            </w:pPr>
            <w:bookmarkStart w:id="796" w:name="_Hlk27661862"/>
            <w:r w:rsidRPr="00555E59">
              <w:t>Livsmedelsverket och Jordbruks</w:t>
            </w:r>
            <w:r>
              <w:softHyphen/>
            </w:r>
            <w:r w:rsidRPr="00555E59">
              <w:t>verket får inom sina respektive ansvarsområden besluta att över</w:t>
            </w:r>
            <w:r>
              <w:softHyphen/>
            </w:r>
            <w:r w:rsidRPr="00555E59">
              <w:t xml:space="preserve">lämna uppgiften att </w:t>
            </w:r>
            <w:r w:rsidRPr="00555E59">
              <w:rPr>
                <w:i/>
              </w:rPr>
              <w:t>utföra offentlig kontroll och annan offentlig verksamhet</w:t>
            </w:r>
            <w:r w:rsidRPr="00555E59">
              <w:t xml:space="preserve"> till ett sådant kontroll</w:t>
            </w:r>
            <w:r>
              <w:softHyphen/>
            </w:r>
            <w:r w:rsidRPr="00555E59">
              <w:t>organ som avses i artikel 2 i rådets förordning (EG) nr 834/2007 och som är en juridisk person</w:t>
            </w:r>
            <w:bookmarkEnd w:id="796"/>
            <w:r>
              <w:t>.</w:t>
            </w:r>
          </w:p>
        </w:tc>
      </w:tr>
      <w:tr w:rsidR="00F71CC6" w14:paraId="63F96FB8" w14:textId="77777777" w:rsidTr="00F71CC6">
        <w:tblPrEx>
          <w:tblLook w:val="0600" w:firstRow="0" w:lastRow="0" w:firstColumn="0" w:lastColumn="0" w:noHBand="1" w:noVBand="1"/>
        </w:tblPrEx>
        <w:tc>
          <w:tcPr>
            <w:tcW w:w="2500" w:type="pct"/>
            <w:shd w:val="clear" w:color="auto" w:fill="auto"/>
            <w:tcMar>
              <w:left w:w="0" w:type="dxa"/>
            </w:tcMar>
          </w:tcPr>
          <w:p w14:paraId="69EE79F6" w14:textId="77777777" w:rsidR="00F71CC6" w:rsidRDefault="00AB307F" w:rsidP="00F71CC6">
            <w:pPr>
              <w:pStyle w:val="Brdtextmedindrag"/>
            </w:pPr>
            <w:r w:rsidRPr="00555E59">
              <w:t xml:space="preserve">I fråga om åtgärder </w:t>
            </w:r>
            <w:r w:rsidRPr="00555E59">
              <w:rPr>
                <w:i/>
              </w:rPr>
              <w:t>vid bristande efterlevnad</w:t>
            </w:r>
            <w:r w:rsidRPr="00555E59">
              <w:t xml:space="preserve"> eller </w:t>
            </w:r>
            <w:r w:rsidRPr="00555E59">
              <w:rPr>
                <w:i/>
              </w:rPr>
              <w:t>vid misstanke om bristande efterlevnad av regel</w:t>
            </w:r>
            <w:r>
              <w:rPr>
                <w:i/>
              </w:rPr>
              <w:softHyphen/>
            </w:r>
            <w:r w:rsidRPr="00555E59">
              <w:rPr>
                <w:i/>
              </w:rPr>
              <w:t>verket</w:t>
            </w:r>
            <w:r w:rsidRPr="00555E59">
              <w:t xml:space="preserve"> får ett sådant överlämnande endast innefatta en rätt att</w:t>
            </w:r>
          </w:p>
        </w:tc>
        <w:tc>
          <w:tcPr>
            <w:tcW w:w="2500" w:type="pct"/>
            <w:shd w:val="clear" w:color="auto" w:fill="auto"/>
            <w:tcMar>
              <w:right w:w="0" w:type="dxa"/>
            </w:tcMar>
          </w:tcPr>
          <w:p w14:paraId="7CC9C78D" w14:textId="77777777" w:rsidR="00F71CC6" w:rsidRDefault="00AB307F" w:rsidP="00F71CC6">
            <w:pPr>
              <w:pStyle w:val="Brdtextmedindrag"/>
            </w:pPr>
            <w:r w:rsidRPr="00555E59">
              <w:t xml:space="preserve">I fråga om åtgärder </w:t>
            </w:r>
            <w:r w:rsidRPr="00555E59">
              <w:rPr>
                <w:i/>
              </w:rPr>
              <w:t>vid bristande efterlevnad</w:t>
            </w:r>
            <w:r w:rsidRPr="00555E59">
              <w:t xml:space="preserve"> eller </w:t>
            </w:r>
            <w:r w:rsidRPr="00555E59">
              <w:rPr>
                <w:i/>
              </w:rPr>
              <w:t>vid misstanke om bristande efterlevnad av regel</w:t>
            </w:r>
            <w:r>
              <w:rPr>
                <w:i/>
              </w:rPr>
              <w:softHyphen/>
            </w:r>
            <w:r w:rsidRPr="00555E59">
              <w:rPr>
                <w:i/>
              </w:rPr>
              <w:t>verket</w:t>
            </w:r>
            <w:r w:rsidRPr="00555E59">
              <w:t xml:space="preserve"> får ett sådant överlämnande endast innefatta en rätt att</w:t>
            </w:r>
          </w:p>
        </w:tc>
      </w:tr>
    </w:tbl>
    <w:p w14:paraId="733FDDA7" w14:textId="77777777" w:rsidR="00F71CC6" w:rsidRPr="00C57856" w:rsidRDefault="00AB307F" w:rsidP="00F71CC6">
      <w:pPr>
        <w:pStyle w:val="Brdtextmedindrag"/>
      </w:pPr>
      <w:bookmarkStart w:id="797" w:name="_Hlk27661903"/>
      <w:r>
        <w:t>1. återkalla ett utfärdat certifikat,</w:t>
      </w:r>
      <w:bookmarkEnd w:id="797"/>
    </w:p>
    <w:tbl>
      <w:tblPr>
        <w:tblW w:w="5000" w:type="pct"/>
        <w:tblCellMar>
          <w:left w:w="125" w:type="dxa"/>
          <w:right w:w="125" w:type="dxa"/>
        </w:tblCellMar>
        <w:tblLook w:val="0600" w:firstRow="0" w:lastRow="0" w:firstColumn="0" w:lastColumn="0" w:noHBand="1" w:noVBand="1"/>
      </w:tblPr>
      <w:tblGrid>
        <w:gridCol w:w="2948"/>
        <w:gridCol w:w="2949"/>
      </w:tblGrid>
      <w:tr w:rsidR="00F71CC6" w14:paraId="3CACC2F1" w14:textId="77777777" w:rsidTr="00F71CC6">
        <w:tc>
          <w:tcPr>
            <w:tcW w:w="2500" w:type="pct"/>
            <w:shd w:val="clear" w:color="auto" w:fill="auto"/>
            <w:tcMar>
              <w:left w:w="0" w:type="dxa"/>
            </w:tcMar>
          </w:tcPr>
          <w:p w14:paraId="74273A83" w14:textId="77777777" w:rsidR="00F71CC6" w:rsidRDefault="00AB307F" w:rsidP="00F71CC6">
            <w:pPr>
              <w:pStyle w:val="Brdtextmedindrag"/>
            </w:pPr>
            <w:r>
              <w:t>2. </w:t>
            </w:r>
            <w:r w:rsidRPr="006D2DAA">
              <w:rPr>
                <w:i/>
                <w:iCs/>
              </w:rPr>
              <w:t>enligt artikel 30.1 första stycket i rådets förordning (EG) nr 834/2007</w:t>
            </w:r>
            <w:r>
              <w:t xml:space="preserve"> besluta om att avlägsna märkning eller förbjuda mark</w:t>
            </w:r>
            <w:r>
              <w:softHyphen/>
              <w:t>nadsföring av ett parti eller en produktionsomgång, eller</w:t>
            </w:r>
          </w:p>
        </w:tc>
        <w:tc>
          <w:tcPr>
            <w:tcW w:w="2500" w:type="pct"/>
            <w:shd w:val="clear" w:color="auto" w:fill="auto"/>
            <w:tcMar>
              <w:right w:w="0" w:type="dxa"/>
            </w:tcMar>
          </w:tcPr>
          <w:p w14:paraId="1FFCB4B2" w14:textId="77777777" w:rsidR="00F71CC6" w:rsidRDefault="00AB307F" w:rsidP="00F71CC6">
            <w:pPr>
              <w:pStyle w:val="Brdtextmedindrag"/>
            </w:pPr>
            <w:r>
              <w:t>2. besluta om att avlägsna märkning eller förbjuda mark</w:t>
            </w:r>
            <w:r>
              <w:softHyphen/>
              <w:t xml:space="preserve">nadsföring av ett parti eller en produktionsomgång </w:t>
            </w:r>
            <w:r w:rsidRPr="006D2DAA">
              <w:rPr>
                <w:i/>
                <w:iCs/>
              </w:rPr>
              <w:t>enligt artikel 30.1 första stycket i rådets förordning (EG) nr 834/2007</w:t>
            </w:r>
            <w:r>
              <w:t>, eller</w:t>
            </w:r>
          </w:p>
        </w:tc>
      </w:tr>
      <w:tr w:rsidR="00F71CC6" w14:paraId="23B02D10" w14:textId="77777777" w:rsidTr="00F71CC6">
        <w:tc>
          <w:tcPr>
            <w:tcW w:w="2500" w:type="pct"/>
            <w:shd w:val="clear" w:color="auto" w:fill="auto"/>
            <w:tcMar>
              <w:left w:w="0" w:type="dxa"/>
            </w:tcMar>
          </w:tcPr>
          <w:p w14:paraId="4ABF6CD2" w14:textId="77777777" w:rsidR="00F71CC6" w:rsidRDefault="00AB307F" w:rsidP="00F71CC6">
            <w:pPr>
              <w:pStyle w:val="Brdtextmedindrag"/>
            </w:pPr>
            <w:r>
              <w:t>3. </w:t>
            </w:r>
            <w:r w:rsidRPr="006D2DAA">
              <w:rPr>
                <w:i/>
                <w:iCs/>
              </w:rPr>
              <w:t>enligt artikel 91 i kommissio</w:t>
            </w:r>
            <w:r>
              <w:rPr>
                <w:i/>
                <w:iCs/>
              </w:rPr>
              <w:softHyphen/>
            </w:r>
            <w:r w:rsidRPr="006D2DAA">
              <w:rPr>
                <w:i/>
                <w:iCs/>
              </w:rPr>
              <w:t xml:space="preserve">nens förordning (EG) nr 889/2008 </w:t>
            </w:r>
            <w:r>
              <w:t>besluta om att avlägsna märkning eller förbjuda saluföring.</w:t>
            </w:r>
          </w:p>
        </w:tc>
        <w:tc>
          <w:tcPr>
            <w:tcW w:w="2500" w:type="pct"/>
            <w:shd w:val="clear" w:color="auto" w:fill="auto"/>
            <w:tcMar>
              <w:right w:w="0" w:type="dxa"/>
            </w:tcMar>
          </w:tcPr>
          <w:p w14:paraId="2CBE82E4" w14:textId="77777777" w:rsidR="00F71CC6" w:rsidRDefault="00AB307F" w:rsidP="00F71CC6">
            <w:pPr>
              <w:pStyle w:val="Brdtextmedindrag"/>
            </w:pPr>
            <w:r>
              <w:t xml:space="preserve">3. besluta om att avlägsna märkning eller förbjuda saluföring </w:t>
            </w:r>
            <w:r w:rsidRPr="006D2DAA">
              <w:rPr>
                <w:i/>
                <w:iCs/>
              </w:rPr>
              <w:t>enligt artikel 91 i kommissionens förordning (EG) nr 889/2008</w:t>
            </w:r>
            <w:r>
              <w:t>.</w:t>
            </w:r>
          </w:p>
        </w:tc>
      </w:tr>
    </w:tbl>
    <w:p w14:paraId="38BD762F"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9A89197" w14:textId="77777777" w:rsidTr="00F71CC6">
        <w:tc>
          <w:tcPr>
            <w:tcW w:w="2500" w:type="pct"/>
            <w:shd w:val="clear" w:color="auto" w:fill="auto"/>
            <w:tcMar>
              <w:left w:w="0" w:type="dxa"/>
            </w:tcMar>
          </w:tcPr>
          <w:p w14:paraId="576BCBD4" w14:textId="77777777" w:rsidR="00F71CC6" w:rsidRDefault="00F71CC6" w:rsidP="00F71CC6">
            <w:pPr>
              <w:pStyle w:val="Brdtextmedindrag"/>
            </w:pPr>
          </w:p>
        </w:tc>
        <w:tc>
          <w:tcPr>
            <w:tcW w:w="2500" w:type="pct"/>
            <w:shd w:val="clear" w:color="auto" w:fill="auto"/>
            <w:tcMar>
              <w:right w:w="0" w:type="dxa"/>
            </w:tcMar>
          </w:tcPr>
          <w:p w14:paraId="5D776D4A" w14:textId="77777777" w:rsidR="00F71CC6" w:rsidRPr="00C06EEF" w:rsidRDefault="00AB307F" w:rsidP="00F71CC6">
            <w:pPr>
              <w:pStyle w:val="Rubrik4utannumrering"/>
              <w:rPr>
                <w:i/>
                <w:iCs/>
              </w:rPr>
            </w:pPr>
            <w:r w:rsidRPr="00C06EEF">
              <w:rPr>
                <w:i/>
                <w:iCs/>
              </w:rPr>
              <w:t>Tystnadsplikt</w:t>
            </w:r>
          </w:p>
        </w:tc>
      </w:tr>
    </w:tbl>
    <w:p w14:paraId="62E6224C"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1A36C274" w14:textId="77777777" w:rsidTr="00F71CC6">
        <w:tc>
          <w:tcPr>
            <w:tcW w:w="2500" w:type="pct"/>
            <w:shd w:val="clear" w:color="auto" w:fill="auto"/>
            <w:tcMar>
              <w:left w:w="0" w:type="dxa"/>
            </w:tcMar>
          </w:tcPr>
          <w:p w14:paraId="31BEB2A6" w14:textId="77777777" w:rsidR="00F71CC6" w:rsidRDefault="00F71CC6" w:rsidP="00F71CC6">
            <w:pPr>
              <w:pStyle w:val="Brdtextmedindrag"/>
            </w:pPr>
          </w:p>
        </w:tc>
        <w:tc>
          <w:tcPr>
            <w:tcW w:w="2500" w:type="pct"/>
            <w:shd w:val="clear" w:color="auto" w:fill="auto"/>
            <w:tcMar>
              <w:right w:w="0" w:type="dxa"/>
            </w:tcMar>
          </w:tcPr>
          <w:p w14:paraId="7BD85980" w14:textId="77777777" w:rsidR="00F71CC6" w:rsidRDefault="00AB307F" w:rsidP="00F71CC6">
            <w:pPr>
              <w:pStyle w:val="Brdtext"/>
              <w:rPr>
                <w:i/>
              </w:rPr>
            </w:pPr>
            <w:r>
              <w:rPr>
                <w:i/>
              </w:rPr>
              <w:t xml:space="preserve">6 </w:t>
            </w:r>
            <w:r w:rsidRPr="00574282">
              <w:rPr>
                <w:i/>
              </w:rPr>
              <w:t>§</w:t>
            </w:r>
            <w:r w:rsidRPr="00922E71">
              <w:rPr>
                <w:rStyle w:val="Fotnotsreferens"/>
                <w:iCs/>
              </w:rPr>
              <w:footnoteReference w:id="161"/>
            </w:r>
          </w:p>
          <w:p w14:paraId="35EE837A" w14:textId="77777777" w:rsidR="00F71CC6" w:rsidRPr="00574282" w:rsidRDefault="00AB307F" w:rsidP="00F71CC6">
            <w:pPr>
              <w:pStyle w:val="Brdtextmedindrag"/>
              <w:rPr>
                <w:i/>
              </w:rPr>
            </w:pPr>
            <w:r w:rsidRPr="00B335D7">
              <w:rPr>
                <w:i/>
              </w:rPr>
              <w:t>Den som utför offentlig kontroll eller annan offentlig verksamhet får inte obehörigen röja eller ut</w:t>
            </w:r>
            <w:r w:rsidRPr="00B335D7">
              <w:rPr>
                <w:i/>
              </w:rPr>
              <w:softHyphen/>
              <w:t xml:space="preserve">nyttja det som han eller hon har fått kännedom om </w:t>
            </w:r>
            <w:r>
              <w:rPr>
                <w:i/>
              </w:rPr>
              <w:t>medan</w:t>
            </w:r>
            <w:r w:rsidRPr="00B335D7">
              <w:rPr>
                <w:i/>
              </w:rPr>
              <w:t xml:space="preserve"> uppgifterna utfördes.</w:t>
            </w:r>
          </w:p>
        </w:tc>
      </w:tr>
      <w:tr w:rsidR="00F71CC6" w14:paraId="3BA8BA8B" w14:textId="77777777" w:rsidTr="00F71CC6">
        <w:tblPrEx>
          <w:tblLook w:val="0600" w:firstRow="0" w:lastRow="0" w:firstColumn="0" w:lastColumn="0" w:noHBand="1" w:noVBand="1"/>
        </w:tblPrEx>
        <w:tc>
          <w:tcPr>
            <w:tcW w:w="2500" w:type="pct"/>
            <w:shd w:val="clear" w:color="auto" w:fill="auto"/>
            <w:tcMar>
              <w:left w:w="0" w:type="dxa"/>
            </w:tcMar>
          </w:tcPr>
          <w:p w14:paraId="41CE9B88" w14:textId="77777777" w:rsidR="00F71CC6" w:rsidRDefault="00F71CC6" w:rsidP="00F71CC6">
            <w:pPr>
              <w:pStyle w:val="Brdtextmedindrag"/>
            </w:pPr>
          </w:p>
        </w:tc>
        <w:tc>
          <w:tcPr>
            <w:tcW w:w="2500" w:type="pct"/>
            <w:shd w:val="clear" w:color="auto" w:fill="auto"/>
            <w:tcMar>
              <w:right w:w="0" w:type="dxa"/>
            </w:tcMar>
          </w:tcPr>
          <w:p w14:paraId="2E317D82" w14:textId="77777777" w:rsidR="00F71CC6" w:rsidRDefault="00AB307F" w:rsidP="00F71CC6">
            <w:pPr>
              <w:pStyle w:val="Brdtextmedindrag"/>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Pr>
                <w:i/>
              </w:rPr>
              <w:t>.</w:t>
            </w:r>
          </w:p>
        </w:tc>
      </w:tr>
    </w:tbl>
    <w:p w14:paraId="530949ED" w14:textId="77777777" w:rsidR="00F71CC6" w:rsidRDefault="00AB307F" w:rsidP="00F71CC6">
      <w:pPr>
        <w:pStyle w:val="Brdtext"/>
        <w:spacing w:before="230"/>
        <w:jc w:val="center"/>
      </w:pPr>
      <w:r>
        <w:t>7 §</w:t>
      </w:r>
      <w:r>
        <w:rPr>
          <w:rStyle w:val="Fotnotsreferens"/>
        </w:rPr>
        <w:footnoteReference w:id="162"/>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4A8C73B" w14:textId="77777777" w:rsidTr="00F71CC6">
        <w:tc>
          <w:tcPr>
            <w:tcW w:w="2500" w:type="pct"/>
            <w:shd w:val="clear" w:color="auto" w:fill="auto"/>
            <w:tcMar>
              <w:left w:w="0" w:type="dxa"/>
            </w:tcMar>
          </w:tcPr>
          <w:p w14:paraId="2665E45D" w14:textId="77777777" w:rsidR="00F71CC6" w:rsidRDefault="00AB307F" w:rsidP="00F71CC6">
            <w:pPr>
              <w:pStyle w:val="Brdtextmedindrag"/>
            </w:pPr>
            <w:r>
              <w:t xml:space="preserve">Vid kontroll som utförs av ett kontrollorgan som avses i 3 § första stycket </w:t>
            </w:r>
            <w:r w:rsidRPr="00BE15AB">
              <w:t>tillämpas</w:t>
            </w:r>
            <w:r>
              <w:t xml:space="preserve"> följande bestämmelser i förvaltningslagen (2017:900):</w:t>
            </w:r>
          </w:p>
        </w:tc>
        <w:tc>
          <w:tcPr>
            <w:tcW w:w="2500" w:type="pct"/>
            <w:shd w:val="clear" w:color="auto" w:fill="auto"/>
            <w:tcMar>
              <w:right w:w="0" w:type="dxa"/>
            </w:tcMar>
          </w:tcPr>
          <w:p w14:paraId="2DF68067" w14:textId="77777777" w:rsidR="00F71CC6" w:rsidRDefault="00AB307F" w:rsidP="00F71CC6">
            <w:pPr>
              <w:pStyle w:val="Brdtextmedindrag"/>
            </w:pPr>
            <w:r w:rsidRPr="00BC4CA2">
              <w:t xml:space="preserve">Vid kontroll som utförs av ett kontrollorgan som avses i 3 § första stycket </w:t>
            </w:r>
            <w:r w:rsidRPr="00BC4CA2">
              <w:rPr>
                <w:i/>
                <w:iCs/>
              </w:rPr>
              <w:t>ska</w:t>
            </w:r>
            <w:r>
              <w:t xml:space="preserve"> </w:t>
            </w:r>
            <w:r w:rsidRPr="00BC4CA2">
              <w:t>följande bestämmelser i förvaltningslagen (2017:900)</w:t>
            </w:r>
            <w:r>
              <w:t xml:space="preserve"> </w:t>
            </w:r>
            <w:r w:rsidRPr="00BE15AB">
              <w:t>tillämpas</w:t>
            </w:r>
            <w:r>
              <w:t>:</w:t>
            </w:r>
          </w:p>
        </w:tc>
      </w:tr>
    </w:tbl>
    <w:p w14:paraId="39F01E24" w14:textId="77777777" w:rsidR="00F71CC6" w:rsidRDefault="00AB307F" w:rsidP="00F71CC6">
      <w:pPr>
        <w:pStyle w:val="Brdtextmedindrag"/>
      </w:pPr>
      <w:r>
        <w:t>– 5 § om legalitet, objektivitet och proportionalitet,</w:t>
      </w:r>
    </w:p>
    <w:p w14:paraId="4BC120A5" w14:textId="77777777" w:rsidR="00F71CC6" w:rsidRDefault="00AB307F" w:rsidP="00F71CC6">
      <w:pPr>
        <w:pStyle w:val="Brdtextmedindrag"/>
      </w:pPr>
      <w:r>
        <w:t>– 10 § om partsinsyn,</w:t>
      </w:r>
    </w:p>
    <w:p w14:paraId="4B0E446A" w14:textId="77777777" w:rsidR="00F71CC6" w:rsidRDefault="00AB307F" w:rsidP="00F71CC6">
      <w:pPr>
        <w:pStyle w:val="Brdtextmedindrag"/>
      </w:pPr>
      <w:r>
        <w:t>– 16–18 §§ om jäv,</w:t>
      </w:r>
    </w:p>
    <w:p w14:paraId="7D63749D" w14:textId="77777777" w:rsidR="00F71CC6" w:rsidRDefault="00AB307F" w:rsidP="00F71CC6">
      <w:pPr>
        <w:pStyle w:val="Brdtextmedindrag"/>
      </w:pPr>
      <w:r>
        <w:t>– 23 § om utredningsansvaret,</w:t>
      </w:r>
    </w:p>
    <w:p w14:paraId="6B7DB0A1" w14:textId="77777777" w:rsidR="00F71CC6" w:rsidRDefault="00AB307F" w:rsidP="00F71CC6">
      <w:pPr>
        <w:pStyle w:val="Brdtextmedindrag"/>
      </w:pPr>
      <w:r>
        <w:t>– 24 § om när man får lämna uppgifter muntligt,</w:t>
      </w:r>
    </w:p>
    <w:p w14:paraId="4FEE0B98" w14:textId="77777777" w:rsidR="00F71CC6" w:rsidRDefault="00AB307F" w:rsidP="00F71CC6">
      <w:pPr>
        <w:pStyle w:val="Brdtextmedindrag"/>
      </w:pPr>
      <w:r>
        <w:t>– 25 § om kommunikation,</w:t>
      </w:r>
    </w:p>
    <w:p w14:paraId="7A3FB0D7" w14:textId="77777777" w:rsidR="00F71CC6" w:rsidRDefault="00AB307F" w:rsidP="00F71CC6">
      <w:pPr>
        <w:pStyle w:val="Brdtextmedindrag"/>
      </w:pPr>
      <w:r>
        <w:t>– 27 § om dokumentation av uppgifter,</w:t>
      </w:r>
    </w:p>
    <w:p w14:paraId="78701426" w14:textId="77777777" w:rsidR="00F71CC6" w:rsidRDefault="00AB307F" w:rsidP="00F71CC6">
      <w:pPr>
        <w:pStyle w:val="Brdtextmedindrag"/>
      </w:pPr>
      <w:r>
        <w:t>– 31 § om dokumentation av beslut,</w:t>
      </w:r>
    </w:p>
    <w:p w14:paraId="7EC1F34E" w14:textId="77777777" w:rsidR="00F71CC6" w:rsidRDefault="00AB307F" w:rsidP="00F71CC6">
      <w:pPr>
        <w:pStyle w:val="Brdtextmedindrag"/>
      </w:pPr>
      <w:r>
        <w:t>– 32 § om motivering av beslut,</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B5C9C2D" w14:textId="77777777" w:rsidTr="00F71CC6">
        <w:tc>
          <w:tcPr>
            <w:tcW w:w="2500" w:type="pct"/>
            <w:shd w:val="clear" w:color="auto" w:fill="auto"/>
            <w:tcMar>
              <w:left w:w="0" w:type="dxa"/>
            </w:tcMar>
          </w:tcPr>
          <w:p w14:paraId="71A00120" w14:textId="77777777" w:rsidR="00F71CC6" w:rsidRDefault="00AB307F" w:rsidP="00F71CC6">
            <w:pPr>
              <w:pStyle w:val="Brdtextmedindrag"/>
            </w:pPr>
            <w:r>
              <w:t xml:space="preserve">– 33 och 34 §§ om underrättelse om innehållet i beslut och hur ett överklagande går till, </w:t>
            </w:r>
            <w:r w:rsidRPr="00D500B0">
              <w:rPr>
                <w:i/>
                <w:iCs/>
              </w:rPr>
              <w:t>och</w:t>
            </w:r>
          </w:p>
        </w:tc>
        <w:tc>
          <w:tcPr>
            <w:tcW w:w="2500" w:type="pct"/>
            <w:shd w:val="clear" w:color="auto" w:fill="auto"/>
            <w:tcMar>
              <w:right w:w="0" w:type="dxa"/>
            </w:tcMar>
          </w:tcPr>
          <w:p w14:paraId="22582A54" w14:textId="77777777" w:rsidR="00F71CC6" w:rsidRDefault="00AB307F" w:rsidP="00F71CC6">
            <w:pPr>
              <w:pStyle w:val="Brdtextmedindrag"/>
            </w:pPr>
            <w:r>
              <w:t>– 33 och 34 §§ om underrättelse om innehållet i beslut och hur ett överklagande går till,</w:t>
            </w:r>
          </w:p>
        </w:tc>
      </w:tr>
      <w:tr w:rsidR="00F71CC6" w14:paraId="0F18135D" w14:textId="77777777" w:rsidTr="00F71CC6">
        <w:tc>
          <w:tcPr>
            <w:tcW w:w="2500" w:type="pct"/>
            <w:shd w:val="clear" w:color="auto" w:fill="auto"/>
            <w:tcMar>
              <w:left w:w="0" w:type="dxa"/>
            </w:tcMar>
          </w:tcPr>
          <w:p w14:paraId="1AE04503" w14:textId="77777777" w:rsidR="00F71CC6" w:rsidRDefault="00AB307F" w:rsidP="00F71CC6">
            <w:pPr>
              <w:pStyle w:val="Brdtextmedindrag"/>
            </w:pPr>
            <w:r w:rsidRPr="00BC4CA2">
              <w:t>–</w:t>
            </w:r>
            <w:r>
              <w:t> </w:t>
            </w:r>
            <w:r w:rsidRPr="00BC4CA2">
              <w:t>36</w:t>
            </w:r>
            <w:r>
              <w:t> </w:t>
            </w:r>
            <w:r w:rsidRPr="00BC4CA2">
              <w:t>§</w:t>
            </w:r>
            <w:r>
              <w:t xml:space="preserve"> </w:t>
            </w:r>
            <w:r w:rsidRPr="00BC4CA2">
              <w:t>om rättelse av skrivfel och liknande</w:t>
            </w:r>
            <w:r>
              <w:t>.</w:t>
            </w:r>
          </w:p>
        </w:tc>
        <w:tc>
          <w:tcPr>
            <w:tcW w:w="2500" w:type="pct"/>
            <w:shd w:val="clear" w:color="auto" w:fill="auto"/>
            <w:tcMar>
              <w:right w:w="0" w:type="dxa"/>
            </w:tcMar>
          </w:tcPr>
          <w:p w14:paraId="28C455B0" w14:textId="77777777" w:rsidR="00F71CC6" w:rsidRDefault="00AB307F" w:rsidP="00F71CC6">
            <w:pPr>
              <w:pStyle w:val="Brdtextmedindrag"/>
            </w:pPr>
            <w:r w:rsidRPr="00D500B0">
              <w:t>–</w:t>
            </w:r>
            <w:r>
              <w:t> </w:t>
            </w:r>
            <w:r w:rsidRPr="00D500B0">
              <w:t>36</w:t>
            </w:r>
            <w:r>
              <w:t> </w:t>
            </w:r>
            <w:r w:rsidRPr="00D500B0">
              <w:t>§ om rättelse av skrivfel och liknande</w:t>
            </w:r>
            <w:r w:rsidRPr="00D500B0">
              <w:rPr>
                <w:i/>
                <w:iCs/>
              </w:rPr>
              <w:t xml:space="preserve">, </w:t>
            </w:r>
            <w:r>
              <w:rPr>
                <w:i/>
                <w:iCs/>
              </w:rPr>
              <w:t>och</w:t>
            </w:r>
          </w:p>
        </w:tc>
      </w:tr>
      <w:tr w:rsidR="00F71CC6" w14:paraId="1613356A" w14:textId="77777777" w:rsidTr="00F71CC6">
        <w:tc>
          <w:tcPr>
            <w:tcW w:w="2500" w:type="pct"/>
            <w:shd w:val="clear" w:color="auto" w:fill="auto"/>
            <w:tcMar>
              <w:left w:w="0" w:type="dxa"/>
            </w:tcMar>
          </w:tcPr>
          <w:p w14:paraId="29AB82C5" w14:textId="77777777" w:rsidR="00F71CC6" w:rsidRDefault="00F71CC6" w:rsidP="00F71CC6">
            <w:pPr>
              <w:pStyle w:val="Brdtextmedindrag"/>
            </w:pPr>
          </w:p>
        </w:tc>
        <w:tc>
          <w:tcPr>
            <w:tcW w:w="2500" w:type="pct"/>
            <w:shd w:val="clear" w:color="auto" w:fill="auto"/>
            <w:tcMar>
              <w:right w:w="0" w:type="dxa"/>
            </w:tcMar>
          </w:tcPr>
          <w:p w14:paraId="33C48AF2" w14:textId="77777777" w:rsidR="00F71CC6" w:rsidRDefault="00AB307F" w:rsidP="00F71CC6">
            <w:pPr>
              <w:pStyle w:val="Brdtextmedindrag"/>
            </w:pPr>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r>
              <w:rPr>
                <w:i/>
                <w:iCs/>
              </w:rPr>
              <w:t>.</w:t>
            </w:r>
          </w:p>
        </w:tc>
      </w:tr>
    </w:tbl>
    <w:p w14:paraId="79F4F2A1" w14:textId="77777777" w:rsidR="00F71CC6" w:rsidRDefault="00AB307F" w:rsidP="00F71CC6">
      <w:pPr>
        <w:pStyle w:val="Brdtext"/>
        <w:spacing w:before="230"/>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2A0C937" w14:textId="77777777" w:rsidTr="00F71CC6">
        <w:tc>
          <w:tcPr>
            <w:tcW w:w="2500" w:type="pct"/>
            <w:shd w:val="clear" w:color="auto" w:fill="auto"/>
            <w:tcMar>
              <w:left w:w="0" w:type="dxa"/>
            </w:tcMar>
          </w:tcPr>
          <w:p w14:paraId="450D037F" w14:textId="77777777" w:rsidR="00F71CC6" w:rsidRDefault="00AB307F" w:rsidP="00F71CC6">
            <w:pPr>
              <w:pStyle w:val="Brdtextmedindrag"/>
            </w:pPr>
            <w:r w:rsidRPr="00686371">
              <w:rPr>
                <w:i/>
              </w:rPr>
              <w:t>Europeiska kommissionen</w:t>
            </w:r>
            <w:r w:rsidRPr="00627A4B">
              <w:t xml:space="preserve"> och ett kontrollorgan har </w:t>
            </w:r>
            <w:r w:rsidRPr="00686371">
              <w:rPr>
                <w:i/>
              </w:rPr>
              <w:t>samma</w:t>
            </w:r>
            <w:r w:rsidRPr="00627A4B">
              <w:t xml:space="preserve"> rätt </w:t>
            </w:r>
            <w:r w:rsidRPr="00686371">
              <w:rPr>
                <w:i/>
              </w:rPr>
              <w:t>som</w:t>
            </w:r>
            <w:r w:rsidRPr="00627A4B">
              <w:t xml:space="preserve"> </w:t>
            </w:r>
            <w:r w:rsidRPr="00686371">
              <w:rPr>
                <w:i/>
              </w:rPr>
              <w:t>en kontrollmyndighet</w:t>
            </w:r>
            <w:r w:rsidRPr="00627A4B">
              <w:t xml:space="preserve"> </w:t>
            </w:r>
            <w:r w:rsidRPr="00686371">
              <w:rPr>
                <w:i/>
              </w:rPr>
              <w:t>har enligt de EU-förordningar som anges i 1 §</w:t>
            </w:r>
            <w:r w:rsidRPr="00627A4B">
              <w:t xml:space="preserve"> att, i den utsträckning som behövs för </w:t>
            </w:r>
            <w:r w:rsidRPr="00686371">
              <w:rPr>
                <w:i/>
              </w:rPr>
              <w:t>kontrollen</w:t>
            </w:r>
            <w:r w:rsidRPr="00627A4B">
              <w:t>, på begäran få</w:t>
            </w:r>
          </w:p>
        </w:tc>
        <w:tc>
          <w:tcPr>
            <w:tcW w:w="2500" w:type="pct"/>
            <w:shd w:val="clear" w:color="auto" w:fill="auto"/>
            <w:tcMar>
              <w:right w:w="0" w:type="dxa"/>
            </w:tcMar>
          </w:tcPr>
          <w:p w14:paraId="1F4C0677" w14:textId="77777777" w:rsidR="00F71CC6" w:rsidRDefault="00AB307F" w:rsidP="00F71CC6">
            <w:pPr>
              <w:pStyle w:val="Brdtextmedindrag"/>
            </w:pPr>
            <w:bookmarkStart w:id="798" w:name="_Hlk27662197"/>
            <w:r w:rsidRPr="00686371">
              <w:rPr>
                <w:i/>
              </w:rPr>
              <w:t>En kontrollmyndighet</w:t>
            </w:r>
            <w:r w:rsidRPr="00627A4B">
              <w:t xml:space="preserve"> och ett kontrollorgan har rätt </w:t>
            </w:r>
            <w:r w:rsidRPr="00686371">
              <w:t>att</w:t>
            </w:r>
            <w:r w:rsidRPr="00627A4B">
              <w:t xml:space="preserve">, i den utsträckning det behövs för </w:t>
            </w:r>
            <w:r w:rsidRPr="00686371">
              <w:rPr>
                <w:i/>
              </w:rPr>
              <w:t>offent</w:t>
            </w:r>
            <w:r>
              <w:rPr>
                <w:i/>
              </w:rPr>
              <w:softHyphen/>
            </w:r>
            <w:r w:rsidRPr="00686371">
              <w:rPr>
                <w:i/>
              </w:rPr>
              <w:t>lig kontroll</w:t>
            </w:r>
            <w:r w:rsidRPr="00627A4B">
              <w:t xml:space="preserve"> </w:t>
            </w:r>
            <w:r w:rsidRPr="00686371">
              <w:rPr>
                <w:i/>
              </w:rPr>
              <w:t>och annan offentlig verksamhet</w:t>
            </w:r>
            <w:r w:rsidRPr="00627A4B">
              <w:t>, på begäran få</w:t>
            </w:r>
            <w:bookmarkEnd w:id="798"/>
          </w:p>
        </w:tc>
      </w:tr>
    </w:tbl>
    <w:p w14:paraId="2D540F7C" w14:textId="77777777" w:rsidR="00F71CC6" w:rsidRDefault="00AB307F" w:rsidP="00F71CC6">
      <w:pPr>
        <w:pStyle w:val="Brdtextmedindrag"/>
      </w:pPr>
      <w:bookmarkStart w:id="799" w:name="_Hlk27662228"/>
      <w:r>
        <w:t>1. upplysningar,</w:t>
      </w:r>
      <w:bookmarkEnd w:id="799"/>
    </w:p>
    <w:tbl>
      <w:tblPr>
        <w:tblW w:w="5000" w:type="pct"/>
        <w:tblCellMar>
          <w:left w:w="125" w:type="dxa"/>
          <w:right w:w="125" w:type="dxa"/>
        </w:tblCellMar>
        <w:tblLook w:val="0600" w:firstRow="0" w:lastRow="0" w:firstColumn="0" w:lastColumn="0" w:noHBand="1" w:noVBand="1"/>
      </w:tblPr>
      <w:tblGrid>
        <w:gridCol w:w="2948"/>
        <w:gridCol w:w="2949"/>
      </w:tblGrid>
      <w:tr w:rsidR="00F71CC6" w14:paraId="3D5C179C" w14:textId="77777777" w:rsidTr="00F71CC6">
        <w:tc>
          <w:tcPr>
            <w:tcW w:w="2500" w:type="pct"/>
            <w:shd w:val="clear" w:color="auto" w:fill="auto"/>
            <w:tcMar>
              <w:left w:w="0" w:type="dxa"/>
            </w:tcMar>
          </w:tcPr>
          <w:p w14:paraId="0CE2CCFC" w14:textId="77777777" w:rsidR="00F71CC6" w:rsidRDefault="00AB307F" w:rsidP="00F71CC6">
            <w:pPr>
              <w:pStyle w:val="Brdtextmedindrag"/>
            </w:pPr>
            <w:r>
              <w:t>2. del av handlingar,</w:t>
            </w:r>
          </w:p>
        </w:tc>
        <w:tc>
          <w:tcPr>
            <w:tcW w:w="2500" w:type="pct"/>
            <w:shd w:val="clear" w:color="auto" w:fill="auto"/>
            <w:tcMar>
              <w:right w:w="0" w:type="dxa"/>
            </w:tcMar>
          </w:tcPr>
          <w:p w14:paraId="73DE9737" w14:textId="77777777" w:rsidR="00F71CC6" w:rsidRDefault="00AB307F" w:rsidP="00F71CC6">
            <w:pPr>
              <w:pStyle w:val="Brdtextmedindrag"/>
            </w:pPr>
            <w:r>
              <w:t>2. </w:t>
            </w:r>
            <w:r w:rsidRPr="00BE6411">
              <w:rPr>
                <w:i/>
                <w:iCs/>
              </w:rPr>
              <w:t>ta</w:t>
            </w:r>
            <w:r>
              <w:t xml:space="preserve"> del av handlingar,</w:t>
            </w:r>
          </w:p>
        </w:tc>
      </w:tr>
      <w:tr w:rsidR="00F71CC6" w14:paraId="09ADB10C" w14:textId="77777777" w:rsidTr="00F71CC6">
        <w:tc>
          <w:tcPr>
            <w:tcW w:w="2500" w:type="pct"/>
            <w:shd w:val="clear" w:color="auto" w:fill="auto"/>
            <w:tcMar>
              <w:left w:w="0" w:type="dxa"/>
            </w:tcMar>
          </w:tcPr>
          <w:p w14:paraId="1102949D" w14:textId="77777777" w:rsidR="00F71CC6" w:rsidRDefault="00AB307F" w:rsidP="00F71CC6">
            <w:pPr>
              <w:pStyle w:val="Brdtextmedindrag"/>
            </w:pPr>
            <w:r w:rsidRPr="00686371">
              <w:t>3.</w:t>
            </w:r>
            <w:r>
              <w:t> </w:t>
            </w:r>
            <w:r w:rsidRPr="00686371">
              <w:t xml:space="preserve">tillträde till områden, lokaler och andra utrymmen som har anknytning till </w:t>
            </w:r>
            <w:r w:rsidRPr="00686371">
              <w:rPr>
                <w:i/>
              </w:rPr>
              <w:t>den verksamhet som kontrollen avser</w:t>
            </w:r>
            <w:r w:rsidRPr="00686371">
              <w:t>, och</w:t>
            </w:r>
          </w:p>
        </w:tc>
        <w:tc>
          <w:tcPr>
            <w:tcW w:w="2500" w:type="pct"/>
            <w:shd w:val="clear" w:color="auto" w:fill="auto"/>
            <w:tcMar>
              <w:right w:w="0" w:type="dxa"/>
            </w:tcMar>
          </w:tcPr>
          <w:p w14:paraId="2B0C15D1" w14:textId="77777777" w:rsidR="00F71CC6" w:rsidRDefault="00AB307F" w:rsidP="00F71CC6">
            <w:pPr>
              <w:pStyle w:val="Brdtextmedindrag"/>
            </w:pPr>
            <w:bookmarkStart w:id="800" w:name="_Hlk27662285"/>
            <w:r w:rsidRPr="00686371">
              <w:t>3.</w:t>
            </w:r>
            <w:r>
              <w:t> </w:t>
            </w:r>
            <w:r w:rsidRPr="00686371">
              <w:t xml:space="preserve">tillträde till områden, lokaler och andra utrymmen som har anknytning till </w:t>
            </w:r>
            <w:r w:rsidRPr="00686371">
              <w:rPr>
                <w:i/>
              </w:rPr>
              <w:t>verksamheten</w:t>
            </w:r>
            <w:r w:rsidRPr="00686371">
              <w:t>, och</w:t>
            </w:r>
            <w:bookmarkEnd w:id="800"/>
          </w:p>
        </w:tc>
      </w:tr>
      <w:tr w:rsidR="00F71CC6" w14:paraId="7FCB7067" w14:textId="77777777" w:rsidTr="00F71CC6">
        <w:tc>
          <w:tcPr>
            <w:tcW w:w="2500" w:type="pct"/>
            <w:shd w:val="clear" w:color="auto" w:fill="auto"/>
            <w:tcMar>
              <w:left w:w="0" w:type="dxa"/>
            </w:tcMar>
          </w:tcPr>
          <w:p w14:paraId="676DBCB9" w14:textId="77777777" w:rsidR="00F71CC6" w:rsidRDefault="00AB307F" w:rsidP="00F71CC6">
            <w:pPr>
              <w:pStyle w:val="Brdtextmedindrag"/>
            </w:pPr>
            <w:r w:rsidRPr="00686371">
              <w:t>4.</w:t>
            </w:r>
            <w:r>
              <w:t> </w:t>
            </w:r>
            <w:r w:rsidRPr="002F0F78">
              <w:rPr>
                <w:i/>
              </w:rPr>
              <w:t>på</w:t>
            </w:r>
            <w:r w:rsidRPr="00686371">
              <w:t xml:space="preserve"> </w:t>
            </w:r>
            <w:r w:rsidRPr="00964840">
              <w:rPr>
                <w:i/>
              </w:rPr>
              <w:t xml:space="preserve">sådana </w:t>
            </w:r>
            <w:r w:rsidRPr="00F77A5C">
              <w:rPr>
                <w:iCs/>
              </w:rPr>
              <w:t xml:space="preserve">områden </w:t>
            </w:r>
            <w:r w:rsidRPr="002F0F78">
              <w:rPr>
                <w:i/>
              </w:rPr>
              <w:t xml:space="preserve">och i sådana </w:t>
            </w:r>
            <w:r w:rsidRPr="00F77A5C">
              <w:rPr>
                <w:iCs/>
              </w:rPr>
              <w:t>utrymmen</w:t>
            </w:r>
            <w:r w:rsidRPr="002F0F78">
              <w:rPr>
                <w:i/>
              </w:rPr>
              <w:t xml:space="preserve"> </w:t>
            </w:r>
            <w:r w:rsidRPr="00F77A5C">
              <w:rPr>
                <w:iCs/>
              </w:rPr>
              <w:t xml:space="preserve">som </w:t>
            </w:r>
            <w:r w:rsidRPr="00964840">
              <w:rPr>
                <w:i/>
              </w:rPr>
              <w:t>avses i 3</w:t>
            </w:r>
            <w:r w:rsidRPr="00686371">
              <w:t>, göra undersökningar och ta prover</w:t>
            </w:r>
            <w:r>
              <w:t>.</w:t>
            </w:r>
          </w:p>
        </w:tc>
        <w:tc>
          <w:tcPr>
            <w:tcW w:w="2500" w:type="pct"/>
            <w:shd w:val="clear" w:color="auto" w:fill="auto"/>
            <w:tcMar>
              <w:right w:w="0" w:type="dxa"/>
            </w:tcMar>
          </w:tcPr>
          <w:p w14:paraId="77EDFB37" w14:textId="77777777" w:rsidR="00F71CC6" w:rsidRDefault="00AB307F" w:rsidP="00F71CC6">
            <w:pPr>
              <w:pStyle w:val="Brdtextmedindrag"/>
            </w:pPr>
            <w:bookmarkStart w:id="801" w:name="_Hlk27662340"/>
            <w:r w:rsidRPr="00686371">
              <w:t>4.</w:t>
            </w:r>
            <w:r>
              <w:t xml:space="preserve"> göra undersökningar och ta prover </w:t>
            </w:r>
            <w:r w:rsidRPr="002F0F78">
              <w:rPr>
                <w:i/>
                <w:iCs/>
              </w:rPr>
              <w:t>i</w:t>
            </w:r>
            <w:r w:rsidRPr="00686371">
              <w:t xml:space="preserve"> </w:t>
            </w:r>
            <w:r w:rsidRPr="00F77A5C">
              <w:rPr>
                <w:iCs/>
              </w:rPr>
              <w:t>områden</w:t>
            </w:r>
            <w:r w:rsidRPr="002F0F78">
              <w:rPr>
                <w:i/>
                <w:iCs/>
              </w:rPr>
              <w:t>, lokaler</w:t>
            </w:r>
            <w:r w:rsidRPr="002F0F78">
              <w:rPr>
                <w:i/>
              </w:rPr>
              <w:t xml:space="preserve"> och</w:t>
            </w:r>
            <w:r>
              <w:rPr>
                <w:i/>
              </w:rPr>
              <w:t xml:space="preserve"> </w:t>
            </w:r>
            <w:r>
              <w:rPr>
                <w:i/>
                <w:iCs/>
              </w:rPr>
              <w:t xml:space="preserve">andra </w:t>
            </w:r>
            <w:r w:rsidRPr="00F77A5C">
              <w:rPr>
                <w:iCs/>
              </w:rPr>
              <w:t>utrymmen</w:t>
            </w:r>
            <w:r w:rsidRPr="00686371">
              <w:t xml:space="preserve"> som </w:t>
            </w:r>
            <w:r w:rsidRPr="00964840">
              <w:rPr>
                <w:i/>
                <w:iCs/>
              </w:rPr>
              <w:t>har anknyt</w:t>
            </w:r>
            <w:r>
              <w:rPr>
                <w:i/>
                <w:iCs/>
              </w:rPr>
              <w:softHyphen/>
            </w:r>
            <w:r w:rsidRPr="00964840">
              <w:rPr>
                <w:i/>
                <w:iCs/>
              </w:rPr>
              <w:t>ning till verksamheten</w:t>
            </w:r>
            <w:r>
              <w:rPr>
                <w:i/>
                <w:iCs/>
              </w:rPr>
              <w:t>.</w:t>
            </w:r>
            <w:bookmarkEnd w:id="801"/>
          </w:p>
        </w:tc>
      </w:tr>
      <w:tr w:rsidR="00F71CC6" w14:paraId="5E9141E3" w14:textId="77777777" w:rsidTr="00F71CC6">
        <w:tc>
          <w:tcPr>
            <w:tcW w:w="2500" w:type="pct"/>
            <w:shd w:val="clear" w:color="auto" w:fill="auto"/>
            <w:tcMar>
              <w:left w:w="0" w:type="dxa"/>
            </w:tcMar>
          </w:tcPr>
          <w:p w14:paraId="3AA41056" w14:textId="77777777" w:rsidR="00F71CC6" w:rsidRDefault="00F71CC6" w:rsidP="00F71CC6">
            <w:pPr>
              <w:pStyle w:val="Brdtextmedindrag"/>
            </w:pPr>
          </w:p>
        </w:tc>
        <w:tc>
          <w:tcPr>
            <w:tcW w:w="2500" w:type="pct"/>
            <w:shd w:val="clear" w:color="auto" w:fill="auto"/>
            <w:tcMar>
              <w:right w:w="0" w:type="dxa"/>
            </w:tcMar>
          </w:tcPr>
          <w:p w14:paraId="431382E4" w14:textId="77777777" w:rsidR="00F71CC6" w:rsidRDefault="00AB307F" w:rsidP="00F71CC6">
            <w:pPr>
              <w:pStyle w:val="Brdtextmedindrag"/>
            </w:pPr>
            <w:r>
              <w:rPr>
                <w:i/>
              </w:rPr>
              <w:t>F</w:t>
            </w:r>
            <w:r w:rsidRPr="00635275">
              <w:rPr>
                <w:i/>
              </w:rPr>
              <w:t>örsta stycket gäller även för Europeiska kommissionen och för inspektörer</w:t>
            </w:r>
            <w:r w:rsidRPr="00686371">
              <w:t xml:space="preserve"> </w:t>
            </w:r>
            <w:r w:rsidRPr="00635275">
              <w:rPr>
                <w:i/>
              </w:rPr>
              <w:t>och experter som ut</w:t>
            </w:r>
            <w:r>
              <w:rPr>
                <w:i/>
              </w:rPr>
              <w:softHyphen/>
            </w:r>
            <w:r w:rsidRPr="00635275">
              <w:rPr>
                <w:i/>
              </w:rPr>
              <w:t>setts av kommissionen.</w:t>
            </w:r>
          </w:p>
        </w:tc>
      </w:tr>
    </w:tbl>
    <w:p w14:paraId="0599923C" w14:textId="77777777" w:rsidR="00F71CC6" w:rsidRDefault="00AB307F" w:rsidP="00F71CC6">
      <w:pPr>
        <w:pStyle w:val="Brdtext"/>
        <w:spacing w:before="230"/>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503723F" w14:textId="77777777" w:rsidTr="00F71CC6">
        <w:tc>
          <w:tcPr>
            <w:tcW w:w="2500" w:type="pct"/>
            <w:shd w:val="clear" w:color="auto" w:fill="auto"/>
            <w:tcMar>
              <w:left w:w="0" w:type="dxa"/>
            </w:tcMar>
          </w:tcPr>
          <w:p w14:paraId="6F8BC96E" w14:textId="77777777" w:rsidR="00F71CC6" w:rsidRDefault="00AB307F" w:rsidP="00F71CC6">
            <w:pPr>
              <w:pStyle w:val="Brdtextmedindrag"/>
            </w:pPr>
            <w:r w:rsidRPr="00D446B9">
              <w:rPr>
                <w:i/>
              </w:rPr>
              <w:t>Den</w:t>
            </w:r>
            <w:r w:rsidRPr="00D446B9">
              <w:t xml:space="preserve"> som är föremål för kontroll </w:t>
            </w:r>
            <w:r w:rsidRPr="00D446B9">
              <w:rPr>
                <w:i/>
              </w:rPr>
              <w:t>ska</w:t>
            </w:r>
            <w:r w:rsidRPr="00D446B9">
              <w:t xml:space="preserve"> lämna den hjälp som behövs för att kontrollen ska kunna </w:t>
            </w:r>
            <w:r w:rsidRPr="00D446B9">
              <w:rPr>
                <w:i/>
              </w:rPr>
              <w:t>genom</w:t>
            </w:r>
            <w:r>
              <w:rPr>
                <w:i/>
              </w:rPr>
              <w:softHyphen/>
            </w:r>
            <w:r w:rsidRPr="00D446B9">
              <w:rPr>
                <w:i/>
              </w:rPr>
              <w:t>föras</w:t>
            </w:r>
            <w:r>
              <w:t>.</w:t>
            </w:r>
          </w:p>
        </w:tc>
        <w:tc>
          <w:tcPr>
            <w:tcW w:w="2500" w:type="pct"/>
            <w:shd w:val="clear" w:color="auto" w:fill="auto"/>
            <w:tcMar>
              <w:right w:w="0" w:type="dxa"/>
            </w:tcMar>
          </w:tcPr>
          <w:p w14:paraId="60BB85A8" w14:textId="77777777" w:rsidR="00F71CC6" w:rsidRDefault="00AB307F" w:rsidP="00F71CC6">
            <w:pPr>
              <w:pStyle w:val="Brdtextmedindrag"/>
            </w:pPr>
            <w:bookmarkStart w:id="802" w:name="_Hlk27662515"/>
            <w:r w:rsidRPr="00D446B9">
              <w:rPr>
                <w:i/>
              </w:rPr>
              <w:t xml:space="preserve">Bestämmelser om skyldighet för den </w:t>
            </w:r>
            <w:r w:rsidRPr="00D446B9">
              <w:t xml:space="preserve">som är föremål för </w:t>
            </w:r>
            <w:r w:rsidRPr="00D446B9">
              <w:rPr>
                <w:i/>
              </w:rPr>
              <w:t>offentlig</w:t>
            </w:r>
            <w:r w:rsidRPr="00D446B9">
              <w:t xml:space="preserve"> kontroll </w:t>
            </w:r>
            <w:r w:rsidRPr="00D446B9">
              <w:rPr>
                <w:i/>
              </w:rPr>
              <w:t>eller annan offentlig verksamhet</w:t>
            </w:r>
            <w:r w:rsidRPr="00D446B9">
              <w:t xml:space="preserve"> </w:t>
            </w:r>
            <w:r w:rsidRPr="00D446B9">
              <w:rPr>
                <w:i/>
              </w:rPr>
              <w:t>att</w:t>
            </w:r>
            <w:r w:rsidRPr="00D446B9">
              <w:t xml:space="preserve"> lämna den hjälp som behövs för att kontrollen </w:t>
            </w:r>
            <w:r w:rsidRPr="00D446B9">
              <w:rPr>
                <w:i/>
              </w:rPr>
              <w:t>eller verksamheten</w:t>
            </w:r>
            <w:r w:rsidRPr="00D446B9">
              <w:t xml:space="preserve"> ska kunna </w:t>
            </w:r>
            <w:r w:rsidRPr="00D446B9">
              <w:rPr>
                <w:i/>
              </w:rPr>
              <w:t>utföras</w:t>
            </w:r>
            <w:r w:rsidRPr="00D446B9">
              <w:t xml:space="preserve">, </w:t>
            </w:r>
            <w:r w:rsidRPr="00D446B9">
              <w:rPr>
                <w:i/>
              </w:rPr>
              <w:t>finns i artik</w:t>
            </w:r>
            <w:r>
              <w:rPr>
                <w:i/>
              </w:rPr>
              <w:t>e</w:t>
            </w:r>
            <w:r w:rsidRPr="00D446B9">
              <w:rPr>
                <w:i/>
              </w:rPr>
              <w:t>l 15.2 och 15.6 i förordning (EU) 2017/625</w:t>
            </w:r>
            <w:bookmarkEnd w:id="802"/>
            <w:r>
              <w:t>.</w:t>
            </w:r>
          </w:p>
        </w:tc>
      </w:tr>
    </w:tbl>
    <w:p w14:paraId="4042AA29"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0F1E6A5" w14:textId="77777777" w:rsidTr="00F71CC6">
        <w:tc>
          <w:tcPr>
            <w:tcW w:w="2500" w:type="pct"/>
            <w:shd w:val="clear" w:color="auto" w:fill="auto"/>
            <w:tcMar>
              <w:left w:w="0" w:type="dxa"/>
            </w:tcMar>
          </w:tcPr>
          <w:p w14:paraId="5886C77A" w14:textId="77777777" w:rsidR="00F71CC6" w:rsidRDefault="00AB307F" w:rsidP="00F71CC6">
            <w:pPr>
              <w:pStyle w:val="Rubrik4utannumrering"/>
            </w:pPr>
            <w:r>
              <w:t xml:space="preserve">Förelägganden </w:t>
            </w:r>
            <w:r w:rsidRPr="00602035">
              <w:rPr>
                <w:i/>
                <w:iCs/>
              </w:rPr>
              <w:t>och förbud</w:t>
            </w:r>
          </w:p>
        </w:tc>
        <w:tc>
          <w:tcPr>
            <w:tcW w:w="2500" w:type="pct"/>
            <w:shd w:val="clear" w:color="auto" w:fill="auto"/>
            <w:tcMar>
              <w:right w:w="0" w:type="dxa"/>
            </w:tcMar>
          </w:tcPr>
          <w:p w14:paraId="459F7254" w14:textId="77777777" w:rsidR="00F71CC6" w:rsidRDefault="00AB307F" w:rsidP="00F71CC6">
            <w:pPr>
              <w:pStyle w:val="Rubrik4utannumrering"/>
            </w:pPr>
            <w:r>
              <w:t xml:space="preserve">Förelägganden </w:t>
            </w:r>
          </w:p>
        </w:tc>
      </w:tr>
    </w:tbl>
    <w:p w14:paraId="2B2A1186" w14:textId="77777777" w:rsidR="00F71CC6" w:rsidRDefault="00AB307F" w:rsidP="00F71CC6">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048C2883" w14:textId="77777777" w:rsidTr="00F71CC6">
        <w:tc>
          <w:tcPr>
            <w:tcW w:w="2500" w:type="pct"/>
            <w:shd w:val="clear" w:color="auto" w:fill="auto"/>
            <w:tcMar>
              <w:left w:w="0" w:type="dxa"/>
            </w:tcMar>
          </w:tcPr>
          <w:p w14:paraId="07EF0365" w14:textId="77777777" w:rsidR="00F71CC6" w:rsidRDefault="00AB307F" w:rsidP="00F71CC6">
            <w:pPr>
              <w:pStyle w:val="Brdtextmedindrag"/>
            </w:pPr>
            <w:r w:rsidRPr="00D446B9">
              <w:t xml:space="preserve">Om en kommun inte fullgör de skyldigheter som följer av dess </w:t>
            </w:r>
            <w:r w:rsidRPr="00D446B9">
              <w:rPr>
                <w:i/>
              </w:rPr>
              <w:t>kontrolluppdrag</w:t>
            </w:r>
            <w:r w:rsidRPr="00D446B9">
              <w:t xml:space="preserve"> får Livsmedels</w:t>
            </w:r>
            <w:r>
              <w:softHyphen/>
            </w:r>
            <w:r w:rsidRPr="00D446B9">
              <w:t>verket förelägga kommunen att avhjälpa bristen. Ett sådant före</w:t>
            </w:r>
            <w:r>
              <w:softHyphen/>
            </w:r>
            <w:r w:rsidRPr="00D446B9">
              <w:t>läggande ska innehålla uppgifter om de åtgärder som Livsmedels</w:t>
            </w:r>
            <w:r>
              <w:softHyphen/>
            </w:r>
            <w:r w:rsidRPr="00D446B9">
              <w:t>verket anser nödvändiga för att bristen ska kunna avhjälpas</w:t>
            </w:r>
            <w:r>
              <w:t>.</w:t>
            </w:r>
          </w:p>
        </w:tc>
        <w:tc>
          <w:tcPr>
            <w:tcW w:w="2500" w:type="pct"/>
            <w:shd w:val="clear" w:color="auto" w:fill="auto"/>
            <w:tcMar>
              <w:right w:w="0" w:type="dxa"/>
            </w:tcMar>
          </w:tcPr>
          <w:p w14:paraId="7761F8A1" w14:textId="77777777" w:rsidR="00F71CC6" w:rsidRDefault="00AB307F" w:rsidP="00F71CC6">
            <w:pPr>
              <w:pStyle w:val="Brdtextmedindrag"/>
            </w:pPr>
            <w:bookmarkStart w:id="803" w:name="_Hlk27662970"/>
            <w:r w:rsidRPr="00D446B9">
              <w:t xml:space="preserve">Om en kommun inte fullgör de skyldigheter som följer av dess </w:t>
            </w:r>
            <w:r w:rsidRPr="00D446B9">
              <w:rPr>
                <w:i/>
              </w:rPr>
              <w:t>uppdrag att utföra offentlig kon</w:t>
            </w:r>
            <w:r>
              <w:rPr>
                <w:i/>
              </w:rPr>
              <w:softHyphen/>
            </w:r>
            <w:r w:rsidRPr="00D446B9">
              <w:rPr>
                <w:i/>
              </w:rPr>
              <w:t>troll eller annan offentlig verk</w:t>
            </w:r>
            <w:r>
              <w:rPr>
                <w:i/>
              </w:rPr>
              <w:softHyphen/>
            </w:r>
            <w:r w:rsidRPr="00D446B9">
              <w:rPr>
                <w:i/>
              </w:rPr>
              <w:t>samhet</w:t>
            </w:r>
            <w:r w:rsidRPr="00D446B9">
              <w:t xml:space="preserve"> får Livsmedelsverket före</w:t>
            </w:r>
            <w:r>
              <w:softHyphen/>
            </w:r>
            <w:r w:rsidRPr="00D446B9">
              <w:t>lägga kommunen att avhjälpa bristen. Ett sådant föreläggande ska innehålla uppgifter om de åtgärder som Livsmedelsverket anser nöd</w:t>
            </w:r>
            <w:r>
              <w:softHyphen/>
            </w:r>
            <w:r w:rsidRPr="00D446B9">
              <w:t>vändiga</w:t>
            </w:r>
            <w:r>
              <w:t xml:space="preserve"> </w:t>
            </w:r>
            <w:r w:rsidRPr="00D446B9">
              <w:t>för att bristen ska kunna avhjälpas</w:t>
            </w:r>
            <w:bookmarkEnd w:id="803"/>
            <w:r>
              <w:t>.</w:t>
            </w:r>
          </w:p>
        </w:tc>
      </w:tr>
    </w:tbl>
    <w:p w14:paraId="0FFACBFC" w14:textId="77777777" w:rsidR="00F71CC6" w:rsidRDefault="00AB307F" w:rsidP="00F71CC6">
      <w:pPr>
        <w:pStyle w:val="Brdtext"/>
        <w:spacing w:before="230"/>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33D466B4" w14:textId="77777777" w:rsidTr="00F71CC6">
        <w:tc>
          <w:tcPr>
            <w:tcW w:w="2500" w:type="pct"/>
            <w:shd w:val="clear" w:color="auto" w:fill="auto"/>
            <w:tcMar>
              <w:left w:w="0" w:type="dxa"/>
            </w:tcMar>
          </w:tcPr>
          <w:p w14:paraId="23704456" w14:textId="77777777" w:rsidR="00F71CC6" w:rsidRDefault="00AB307F" w:rsidP="00F71CC6">
            <w:pPr>
              <w:pStyle w:val="Brdtextmedindrag"/>
            </w:pPr>
            <w:r w:rsidRPr="009E105B">
              <w:t xml:space="preserve">Utöver vad som följer av de EU-förordningar som anges i 1 § eller vad som särskilt anges i 10 § får en kontrollmyndighet </w:t>
            </w:r>
            <w:r w:rsidRPr="007B136A">
              <w:rPr>
                <w:i/>
                <w:iCs/>
              </w:rPr>
              <w:t>meddela</w:t>
            </w:r>
            <w:r w:rsidRPr="009E105B">
              <w:t xml:space="preserve"> de förelägganden </w:t>
            </w:r>
            <w:r w:rsidRPr="009E105B">
              <w:rPr>
                <w:i/>
                <w:iCs/>
              </w:rPr>
              <w:t>och förbud</w:t>
            </w:r>
            <w:r w:rsidRPr="009E105B">
              <w:t xml:space="preserve"> som behövs för att EU-förordningarna, de beslut som har meddelats med stöd av EU-förordningarna, denna lag, de föreskrifter som har med</w:t>
            </w:r>
            <w:r>
              <w:softHyphen/>
            </w:r>
            <w:r w:rsidRPr="009E105B">
              <w:t>delats i anslutning till lagen eller de beslut som har meddelats med stöd av lagen ska följas</w:t>
            </w:r>
            <w:r>
              <w:t>.</w:t>
            </w:r>
          </w:p>
        </w:tc>
        <w:tc>
          <w:tcPr>
            <w:tcW w:w="2500" w:type="pct"/>
            <w:shd w:val="clear" w:color="auto" w:fill="auto"/>
            <w:tcMar>
              <w:right w:w="0" w:type="dxa"/>
            </w:tcMar>
          </w:tcPr>
          <w:p w14:paraId="24FA5D27" w14:textId="77777777" w:rsidR="00F71CC6" w:rsidRDefault="00AB307F" w:rsidP="00F71CC6">
            <w:pPr>
              <w:pStyle w:val="Brdtextmedindrag"/>
            </w:pPr>
            <w:r w:rsidRPr="009E105B">
              <w:t xml:space="preserve">Utöver vad som följer av de EU-förordningar som anges i 1 § eller vad som särskilt anges i 10 § får en kontrollmyndighet </w:t>
            </w:r>
            <w:r w:rsidRPr="007B136A">
              <w:rPr>
                <w:i/>
                <w:iCs/>
              </w:rPr>
              <w:t>besluta</w:t>
            </w:r>
            <w:r w:rsidRPr="009E105B">
              <w:t xml:space="preserve"> de förelägganden som behövs för att EU-förordningarna, de beslut som har meddelats med stöd av EU-förordningarna, denna lag, de före</w:t>
            </w:r>
            <w:r>
              <w:softHyphen/>
            </w:r>
            <w:r w:rsidRPr="009E105B">
              <w:t>skrifter som har meddelats i anslutning till lagen eller de beslut som har meddelats med stöd av lagen ska följas</w:t>
            </w:r>
            <w:r>
              <w:t>.</w:t>
            </w:r>
          </w:p>
        </w:tc>
      </w:tr>
    </w:tbl>
    <w:p w14:paraId="7674D071" w14:textId="77777777" w:rsidR="00F71CC6" w:rsidRDefault="00AB307F" w:rsidP="00F71CC6">
      <w:pPr>
        <w:pStyle w:val="Brdtext"/>
        <w:spacing w:before="23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B4C4C25" w14:textId="77777777" w:rsidTr="00F71CC6">
        <w:tc>
          <w:tcPr>
            <w:tcW w:w="2500" w:type="pct"/>
            <w:shd w:val="clear" w:color="auto" w:fill="auto"/>
            <w:tcMar>
              <w:left w:w="0" w:type="dxa"/>
            </w:tcMar>
          </w:tcPr>
          <w:p w14:paraId="7A6D8312" w14:textId="77777777" w:rsidR="00F71CC6" w:rsidRDefault="00AB307F" w:rsidP="00F71CC6">
            <w:pPr>
              <w:pStyle w:val="Brdtextmedindrag"/>
            </w:pPr>
            <w:r w:rsidRPr="00A042C8">
              <w:t xml:space="preserve">En kontrollmyndighet får besluta att förena ett föreläggande </w:t>
            </w:r>
            <w:r w:rsidRPr="00A042C8">
              <w:rPr>
                <w:i/>
                <w:iCs/>
              </w:rPr>
              <w:t>eller ett förbud</w:t>
            </w:r>
            <w:r w:rsidRPr="00A042C8">
              <w:t xml:space="preserve"> enligt någon av de EU-förordningar som anges i 1 § eller ett föreläggande </w:t>
            </w:r>
            <w:r w:rsidRPr="00A042C8">
              <w:rPr>
                <w:i/>
                <w:iCs/>
              </w:rPr>
              <w:t>eller ett förbud</w:t>
            </w:r>
            <w:r w:rsidRPr="00A042C8">
              <w:t xml:space="preserve"> enligt 11 § med vite</w:t>
            </w:r>
            <w:r>
              <w:t>.</w:t>
            </w:r>
          </w:p>
        </w:tc>
        <w:tc>
          <w:tcPr>
            <w:tcW w:w="2500" w:type="pct"/>
            <w:shd w:val="clear" w:color="auto" w:fill="auto"/>
            <w:tcMar>
              <w:right w:w="0" w:type="dxa"/>
            </w:tcMar>
          </w:tcPr>
          <w:p w14:paraId="564A4BD7" w14:textId="77777777" w:rsidR="00F71CC6" w:rsidRDefault="00AB307F" w:rsidP="00F71CC6">
            <w:pPr>
              <w:pStyle w:val="Brdtextmedindrag"/>
            </w:pPr>
            <w:bookmarkStart w:id="804" w:name="_Hlk41691630"/>
            <w:r w:rsidRPr="00A042C8">
              <w:t>En kontrollmyndighet får besluta att förena ett föreläggande enligt någon av de EU-förordningar som anges i 1 § eller ett föreläggande enligt 11 § med vite</w:t>
            </w:r>
            <w:bookmarkEnd w:id="804"/>
            <w:r>
              <w:t>.</w:t>
            </w:r>
          </w:p>
        </w:tc>
      </w:tr>
    </w:tbl>
    <w:p w14:paraId="39122DDD" w14:textId="77777777" w:rsidR="00F71CC6" w:rsidRDefault="00AB307F" w:rsidP="00F71CC6">
      <w:pPr>
        <w:pStyle w:val="Brdtextmedindrag"/>
      </w:pPr>
      <w:bookmarkStart w:id="805" w:name="_Hlk41691689"/>
      <w:r w:rsidRPr="00A042C8">
        <w:t>Kontrollmyndigheten får dock inte förelägga någon vid vite att medverka i en utredning av en gärning som kan leda till straff eller sanktionsavgift för honom eller henne</w:t>
      </w:r>
      <w:bookmarkEnd w:id="805"/>
      <w:r>
        <w:t>.</w:t>
      </w:r>
    </w:p>
    <w:p w14:paraId="09764C08"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71F8836F" w14:textId="77777777" w:rsidTr="00F71CC6">
        <w:tc>
          <w:tcPr>
            <w:tcW w:w="2500" w:type="pct"/>
            <w:shd w:val="clear" w:color="auto" w:fill="auto"/>
            <w:tcMar>
              <w:left w:w="0" w:type="dxa"/>
            </w:tcMar>
          </w:tcPr>
          <w:p w14:paraId="1A4F9318" w14:textId="77777777" w:rsidR="00F71CC6" w:rsidRDefault="00F71CC6" w:rsidP="00F71CC6">
            <w:pPr>
              <w:pStyle w:val="Brdtextmedindrag"/>
            </w:pPr>
          </w:p>
        </w:tc>
        <w:tc>
          <w:tcPr>
            <w:tcW w:w="2500" w:type="pct"/>
            <w:shd w:val="clear" w:color="auto" w:fill="auto"/>
            <w:tcMar>
              <w:right w:w="0" w:type="dxa"/>
            </w:tcMar>
          </w:tcPr>
          <w:p w14:paraId="79CABE6E" w14:textId="77777777" w:rsidR="00F71CC6" w:rsidRPr="00D72FD1" w:rsidRDefault="00AB307F" w:rsidP="00F71CC6">
            <w:pPr>
              <w:pStyle w:val="Rubrik4utannumrering"/>
              <w:rPr>
                <w:i/>
                <w:iCs/>
              </w:rPr>
            </w:pPr>
            <w:r w:rsidRPr="00D72FD1">
              <w:rPr>
                <w:i/>
                <w:iCs/>
              </w:rPr>
              <w:t>Rapporteringssystem för överträdelser</w:t>
            </w:r>
          </w:p>
        </w:tc>
      </w:tr>
    </w:tbl>
    <w:p w14:paraId="65D734BB"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4A60F80" w14:textId="77777777" w:rsidTr="00F71CC6">
        <w:tc>
          <w:tcPr>
            <w:tcW w:w="2500" w:type="pct"/>
            <w:shd w:val="clear" w:color="auto" w:fill="auto"/>
            <w:tcMar>
              <w:left w:w="0" w:type="dxa"/>
            </w:tcMar>
          </w:tcPr>
          <w:p w14:paraId="0C0ECA12" w14:textId="77777777" w:rsidR="00F71CC6" w:rsidRDefault="00F71CC6" w:rsidP="00F71CC6">
            <w:pPr>
              <w:pStyle w:val="Brdtextmedindrag"/>
            </w:pPr>
          </w:p>
        </w:tc>
        <w:tc>
          <w:tcPr>
            <w:tcW w:w="2500" w:type="pct"/>
            <w:shd w:val="clear" w:color="auto" w:fill="auto"/>
            <w:tcMar>
              <w:right w:w="0" w:type="dxa"/>
            </w:tcMar>
          </w:tcPr>
          <w:p w14:paraId="2E6AC9BD" w14:textId="77777777" w:rsidR="00F71CC6" w:rsidRDefault="00AB307F" w:rsidP="00F71CC6">
            <w:pPr>
              <w:pStyle w:val="Brdtext"/>
              <w:rPr>
                <w:i/>
              </w:rPr>
            </w:pPr>
            <w:r>
              <w:rPr>
                <w:i/>
              </w:rPr>
              <w:t xml:space="preserve">12 a </w:t>
            </w:r>
            <w:r w:rsidRPr="00574282">
              <w:rPr>
                <w:i/>
              </w:rPr>
              <w:t>§</w:t>
            </w:r>
          </w:p>
          <w:p w14:paraId="51CA3026" w14:textId="77777777" w:rsidR="00F71CC6" w:rsidRPr="00574282" w:rsidRDefault="00AB307F" w:rsidP="00F71CC6">
            <w:pPr>
              <w:pStyle w:val="Brdtextmedindrag"/>
              <w:rPr>
                <w:i/>
              </w:rPr>
            </w:pPr>
            <w:r w:rsidRPr="00296281">
              <w:rPr>
                <w:i/>
              </w:rPr>
              <w:t>En kontrollmyndighet ska ha ett ändamålsenligt rapporteringssy</w:t>
            </w:r>
            <w:r>
              <w:rPr>
                <w:i/>
              </w:rPr>
              <w:softHyphen/>
            </w:r>
            <w:r w:rsidRPr="00296281">
              <w:rPr>
                <w:i/>
              </w:rPr>
              <w:t>stem för den som vill anmäla miss</w:t>
            </w:r>
            <w:r>
              <w:rPr>
                <w:i/>
              </w:rPr>
              <w:softHyphen/>
            </w:r>
            <w:r w:rsidRPr="00296281">
              <w:rPr>
                <w:i/>
              </w:rPr>
              <w:t>tänkta överträdelser av förordning (EU) 2017/625.</w:t>
            </w:r>
          </w:p>
        </w:tc>
      </w:tr>
    </w:tbl>
    <w:p w14:paraId="01AD7859" w14:textId="77777777" w:rsidR="00F71CC6" w:rsidRDefault="00AB307F" w:rsidP="00F71CC6">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C2390BA" w14:textId="77777777" w:rsidTr="00F71CC6">
        <w:tc>
          <w:tcPr>
            <w:tcW w:w="2500" w:type="pct"/>
            <w:shd w:val="clear" w:color="auto" w:fill="auto"/>
            <w:tcMar>
              <w:left w:w="0" w:type="dxa"/>
            </w:tcMar>
          </w:tcPr>
          <w:p w14:paraId="76EE8F73" w14:textId="77777777" w:rsidR="00F71CC6" w:rsidRDefault="00AB307F" w:rsidP="00F71CC6">
            <w:pPr>
              <w:pStyle w:val="Brdtextmedindrag"/>
            </w:pPr>
            <w:r>
              <w:t xml:space="preserve">Regeringen eller den myndighet som regeringen bestämmer får meddela föreskrifter om skyldighet att betala </w:t>
            </w:r>
            <w:r w:rsidRPr="00540212">
              <w:rPr>
                <w:i/>
                <w:iCs/>
              </w:rPr>
              <w:t>avgift</w:t>
            </w:r>
            <w:r>
              <w:t xml:space="preserve"> för</w:t>
            </w:r>
          </w:p>
          <w:p w14:paraId="3902138F" w14:textId="77777777" w:rsidR="00F71CC6" w:rsidRPr="006B6928" w:rsidRDefault="00AB307F" w:rsidP="00F71CC6">
            <w:pPr>
              <w:pStyle w:val="Brdtextmedindrag"/>
              <w:rPr>
                <w:i/>
              </w:rPr>
            </w:pPr>
            <w:r w:rsidRPr="006B6928">
              <w:rPr>
                <w:i/>
              </w:rPr>
              <w:t>1. kontroll som avses i 2 §, och</w:t>
            </w:r>
          </w:p>
          <w:p w14:paraId="1FB52B32" w14:textId="77777777" w:rsidR="00F71CC6" w:rsidRDefault="00AB307F" w:rsidP="00F71CC6">
            <w:pPr>
              <w:pStyle w:val="Brdtextmedindrag"/>
            </w:pPr>
            <w:r w:rsidRPr="006B6928">
              <w:rPr>
                <w:i/>
              </w:rPr>
              <w:t>2. prövning av ärenden enligt de EU-förordningar som anges i 1 §, denna lag eller de föreskrifter som har meddelats med stöd av lagen</w:t>
            </w:r>
            <w:r>
              <w:t>.</w:t>
            </w:r>
          </w:p>
        </w:tc>
        <w:tc>
          <w:tcPr>
            <w:tcW w:w="2500" w:type="pct"/>
            <w:shd w:val="clear" w:color="auto" w:fill="auto"/>
            <w:tcMar>
              <w:right w:w="0" w:type="dxa"/>
            </w:tcMar>
          </w:tcPr>
          <w:p w14:paraId="0446D344" w14:textId="77777777" w:rsidR="00F71CC6" w:rsidRDefault="00AB307F" w:rsidP="00F71CC6">
            <w:pPr>
              <w:pStyle w:val="Brdtextmedindrag"/>
            </w:pPr>
            <w:bookmarkStart w:id="806" w:name="_Hlk27663234"/>
            <w:r w:rsidRPr="006B6928">
              <w:t xml:space="preserve">Regeringen eller den myndighet som regeringen bestämmer får meddela föreskrifter om skyldighet att betala </w:t>
            </w:r>
            <w:r w:rsidRPr="00540212">
              <w:rPr>
                <w:i/>
                <w:iCs/>
              </w:rPr>
              <w:t>avgifter</w:t>
            </w:r>
            <w:r w:rsidRPr="006B6928">
              <w:t xml:space="preserve"> för </w:t>
            </w:r>
            <w:r w:rsidRPr="006B6928">
              <w:rPr>
                <w:i/>
              </w:rPr>
              <w:t>offentlig kon</w:t>
            </w:r>
            <w:r>
              <w:rPr>
                <w:i/>
              </w:rPr>
              <w:softHyphen/>
            </w:r>
            <w:r w:rsidRPr="006B6928">
              <w:rPr>
                <w:i/>
              </w:rPr>
              <w:t>troll och annan offentlig verk</w:t>
            </w:r>
            <w:r>
              <w:rPr>
                <w:i/>
              </w:rPr>
              <w:softHyphen/>
            </w:r>
            <w:r w:rsidRPr="006B6928">
              <w:rPr>
                <w:i/>
              </w:rPr>
              <w:t>samhet</w:t>
            </w:r>
            <w:bookmarkEnd w:id="806"/>
            <w:r>
              <w:t>.</w:t>
            </w:r>
          </w:p>
        </w:tc>
      </w:tr>
    </w:tbl>
    <w:p w14:paraId="6B73EBCF" w14:textId="77777777" w:rsidR="00F71CC6" w:rsidRDefault="00AB307F" w:rsidP="00F71CC6">
      <w:pPr>
        <w:pStyle w:val="Brdtextmedindrag"/>
      </w:pPr>
      <w:r w:rsidRPr="006B6928">
        <w:t>Regeringen meddelar föreskrifter om de avgifter som tas ut av statliga förvaltningsmyndigheter</w:t>
      </w:r>
      <w:r>
        <w:t>.</w:t>
      </w:r>
    </w:p>
    <w:p w14:paraId="592A65E6" w14:textId="77777777"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EF69DDC" w14:textId="77777777" w:rsidTr="00F71CC6">
        <w:tc>
          <w:tcPr>
            <w:tcW w:w="2500" w:type="pct"/>
            <w:shd w:val="clear" w:color="auto" w:fill="auto"/>
            <w:tcMar>
              <w:left w:w="0" w:type="dxa"/>
            </w:tcMar>
          </w:tcPr>
          <w:p w14:paraId="4A941294" w14:textId="77777777" w:rsidR="00F71CC6" w:rsidRDefault="00AB307F" w:rsidP="00F71CC6">
            <w:pPr>
              <w:pStyle w:val="Brdtextmedindrag"/>
            </w:pPr>
            <w:r w:rsidRPr="006B6928">
              <w:t xml:space="preserve">Regeringen eller den myndighet som regeringen bestämmer får meddela föreskrifter om skyldighet för ett kontrollorgan att ta ut avgifter för </w:t>
            </w:r>
            <w:r w:rsidRPr="006B6928">
              <w:rPr>
                <w:i/>
              </w:rPr>
              <w:t>sådan</w:t>
            </w:r>
            <w:r w:rsidRPr="006B6928">
              <w:t xml:space="preserve"> kontroll och </w:t>
            </w:r>
            <w:r w:rsidRPr="006B6928">
              <w:rPr>
                <w:i/>
              </w:rPr>
              <w:t>prövning som avses i 16 § första stycket samt</w:t>
            </w:r>
            <w:r w:rsidRPr="006B6928">
              <w:t xml:space="preserve"> </w:t>
            </w:r>
            <w:r w:rsidRPr="00954787">
              <w:rPr>
                <w:i/>
              </w:rPr>
              <w:t>föreskrifter om</w:t>
            </w:r>
            <w:r w:rsidRPr="006B6928">
              <w:t xml:space="preserve"> grun</w:t>
            </w:r>
            <w:r>
              <w:softHyphen/>
            </w:r>
            <w:r w:rsidRPr="006B6928">
              <w:t>derna för beräkning av avgifternas storlek</w:t>
            </w:r>
            <w:r>
              <w:t>.</w:t>
            </w:r>
          </w:p>
        </w:tc>
        <w:tc>
          <w:tcPr>
            <w:tcW w:w="2500" w:type="pct"/>
            <w:shd w:val="clear" w:color="auto" w:fill="auto"/>
            <w:tcMar>
              <w:right w:w="0" w:type="dxa"/>
            </w:tcMar>
          </w:tcPr>
          <w:p w14:paraId="2D99926E" w14:textId="77777777" w:rsidR="00F71CC6" w:rsidRDefault="00AB307F" w:rsidP="00F71CC6">
            <w:pPr>
              <w:pStyle w:val="Brdtextmedindrag"/>
            </w:pPr>
            <w:bookmarkStart w:id="807" w:name="_Hlk27663341"/>
            <w:r>
              <w:t>Regeringen eller den myndighet som regeringen bestämmer får meddela föreskrifter om</w:t>
            </w:r>
          </w:p>
          <w:p w14:paraId="7793578E" w14:textId="77777777" w:rsidR="00F71CC6" w:rsidRDefault="00AB307F" w:rsidP="00F71CC6">
            <w:pPr>
              <w:pStyle w:val="Brdtextmedindrag"/>
            </w:pPr>
            <w:r w:rsidRPr="006B6928">
              <w:rPr>
                <w:i/>
              </w:rPr>
              <w:t>1.</w:t>
            </w:r>
            <w:r>
              <w:t> skyldighet för ett kontroll</w:t>
            </w:r>
            <w:r>
              <w:softHyphen/>
              <w:t xml:space="preserve">organ att ta ut avgifter för </w:t>
            </w:r>
            <w:r w:rsidRPr="006B6928">
              <w:rPr>
                <w:i/>
              </w:rPr>
              <w:t>offentlig</w:t>
            </w:r>
            <w:r>
              <w:t xml:space="preserve"> kontroll </w:t>
            </w:r>
            <w:r w:rsidRPr="006B6928">
              <w:rPr>
                <w:i/>
              </w:rPr>
              <w:t>och annan offentlig verksamhet</w:t>
            </w:r>
            <w:r>
              <w:t xml:space="preserve">, </w:t>
            </w:r>
            <w:r>
              <w:rPr>
                <w:i/>
                <w:iCs/>
              </w:rPr>
              <w:t>och</w:t>
            </w:r>
          </w:p>
          <w:p w14:paraId="6A92DB5E" w14:textId="5D6DE58F" w:rsidR="00F71CC6" w:rsidRDefault="00AB307F" w:rsidP="00F71CC6">
            <w:pPr>
              <w:pStyle w:val="Brdtextmedindrag"/>
            </w:pPr>
            <w:bookmarkStart w:id="808" w:name="_Hlk27663371"/>
            <w:r>
              <w:rPr>
                <w:i/>
              </w:rPr>
              <w:t>2</w:t>
            </w:r>
            <w:r w:rsidRPr="00F211CD">
              <w:rPr>
                <w:i/>
              </w:rPr>
              <w:t>.</w:t>
            </w:r>
            <w:r>
              <w:t xml:space="preserve"> grunderna för </w:t>
            </w:r>
            <w:r w:rsidRPr="00954787">
              <w:rPr>
                <w:i/>
              </w:rPr>
              <w:t>hur avgifterna ska beräknas</w:t>
            </w:r>
            <w:bookmarkEnd w:id="807"/>
            <w:bookmarkEnd w:id="808"/>
            <w:r>
              <w:t>.</w:t>
            </w:r>
          </w:p>
        </w:tc>
      </w:tr>
    </w:tbl>
    <w:p w14:paraId="7612CC4C" w14:textId="77777777" w:rsidR="00F71CC6" w:rsidRDefault="00AB307F" w:rsidP="00F71CC6">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5A74225" w14:textId="77777777" w:rsidTr="00F71CC6">
        <w:tc>
          <w:tcPr>
            <w:tcW w:w="2500" w:type="pct"/>
            <w:shd w:val="clear" w:color="auto" w:fill="auto"/>
            <w:tcMar>
              <w:left w:w="0" w:type="dxa"/>
            </w:tcMar>
          </w:tcPr>
          <w:p w14:paraId="4A347579" w14:textId="77777777" w:rsidR="00F71CC6" w:rsidRDefault="00AB307F" w:rsidP="00F71CC6">
            <w:pPr>
              <w:pStyle w:val="Brdtextmedindrag"/>
            </w:pPr>
            <w:r w:rsidRPr="00954787">
              <w:t>Regeringen får meddela före</w:t>
            </w:r>
            <w:r>
              <w:softHyphen/>
            </w:r>
            <w:r w:rsidRPr="00954787">
              <w:t xml:space="preserve">skrifter om skyldighet för en kommun att ta ut avgifter för </w:t>
            </w:r>
            <w:r w:rsidRPr="00954787">
              <w:rPr>
                <w:i/>
              </w:rPr>
              <w:t>sådan</w:t>
            </w:r>
            <w:r w:rsidRPr="00954787">
              <w:t xml:space="preserve"> kontroll och </w:t>
            </w:r>
            <w:r w:rsidRPr="00954787">
              <w:rPr>
                <w:i/>
              </w:rPr>
              <w:t>prövning som avses i 16</w:t>
            </w:r>
            <w:r>
              <w:rPr>
                <w:i/>
              </w:rPr>
              <w:t> </w:t>
            </w:r>
            <w:r w:rsidRPr="00954787">
              <w:rPr>
                <w:i/>
              </w:rPr>
              <w:t>§ första stycket</w:t>
            </w:r>
            <w:r>
              <w:t>.</w:t>
            </w:r>
          </w:p>
        </w:tc>
        <w:tc>
          <w:tcPr>
            <w:tcW w:w="2500" w:type="pct"/>
            <w:shd w:val="clear" w:color="auto" w:fill="auto"/>
            <w:tcMar>
              <w:right w:w="0" w:type="dxa"/>
            </w:tcMar>
          </w:tcPr>
          <w:p w14:paraId="598B7228" w14:textId="77777777" w:rsidR="00F71CC6" w:rsidRDefault="00AB307F" w:rsidP="00F71CC6">
            <w:pPr>
              <w:pStyle w:val="Brdtextmedindrag"/>
            </w:pPr>
            <w:bookmarkStart w:id="809" w:name="_Hlk27663811"/>
            <w:r w:rsidRPr="00954787">
              <w:t>Regeringen får meddela före</w:t>
            </w:r>
            <w:r>
              <w:softHyphen/>
            </w:r>
            <w:r w:rsidRPr="00954787">
              <w:t xml:space="preserve">skrifter om skyldighet för en kommun att ta ut avgifter för </w:t>
            </w:r>
            <w:r w:rsidRPr="00954787">
              <w:rPr>
                <w:i/>
              </w:rPr>
              <w:t>offentlig</w:t>
            </w:r>
            <w:r w:rsidRPr="00954787">
              <w:t xml:space="preserve"> kontroll och</w:t>
            </w:r>
            <w:r w:rsidRPr="00954787">
              <w:rPr>
                <w:i/>
              </w:rPr>
              <w:t xml:space="preserve"> annan offentlig verksamhet</w:t>
            </w:r>
            <w:bookmarkEnd w:id="809"/>
            <w:r>
              <w:t>.</w:t>
            </w:r>
          </w:p>
        </w:tc>
      </w:tr>
    </w:tbl>
    <w:p w14:paraId="0CA16893" w14:textId="77777777" w:rsidR="00F71CC6" w:rsidRDefault="00F71CC6" w:rsidP="00F71CC6">
      <w:pPr>
        <w:pStyle w:val="Brdtext"/>
        <w:jc w:val="center"/>
      </w:pPr>
    </w:p>
    <w:p w14:paraId="27358ECB" w14:textId="77777777" w:rsidR="00F71CC6" w:rsidRDefault="00AB307F" w:rsidP="00F71CC6">
      <w:pPr>
        <w:pStyle w:val="Brdtext"/>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6051623C" w14:textId="77777777" w:rsidTr="00F71CC6">
        <w:tc>
          <w:tcPr>
            <w:tcW w:w="2500" w:type="pct"/>
            <w:shd w:val="clear" w:color="auto" w:fill="auto"/>
            <w:tcMar>
              <w:left w:w="0" w:type="dxa"/>
            </w:tcMar>
          </w:tcPr>
          <w:p w14:paraId="4CB3CED9" w14:textId="77777777" w:rsidR="00F71CC6" w:rsidRDefault="00AB307F" w:rsidP="00F71CC6">
            <w:pPr>
              <w:pStyle w:val="Brdtextmedindrag"/>
            </w:pPr>
            <w:r w:rsidRPr="00954787">
              <w:rPr>
                <w:i/>
              </w:rPr>
              <w:t>Någon sanktionsavgift</w:t>
            </w:r>
            <w:r w:rsidRPr="00954787">
              <w:t xml:space="preserve"> </w:t>
            </w:r>
            <w:r w:rsidRPr="00954787">
              <w:rPr>
                <w:i/>
              </w:rPr>
              <w:t>får inte beslutas</w:t>
            </w:r>
            <w:r w:rsidRPr="00954787">
              <w:t xml:space="preserve"> för en </w:t>
            </w:r>
            <w:r w:rsidRPr="00954787">
              <w:rPr>
                <w:i/>
              </w:rPr>
              <w:t>gärning som</w:t>
            </w:r>
            <w:r w:rsidRPr="00954787">
              <w:t xml:space="preserve"> </w:t>
            </w:r>
            <w:r w:rsidRPr="00954787">
              <w:rPr>
                <w:i/>
              </w:rPr>
              <w:t>omfattas av ett vitesföreläggande</w:t>
            </w:r>
            <w:r>
              <w:t>.</w:t>
            </w:r>
          </w:p>
        </w:tc>
        <w:tc>
          <w:tcPr>
            <w:tcW w:w="2500" w:type="pct"/>
            <w:shd w:val="clear" w:color="auto" w:fill="auto"/>
            <w:tcMar>
              <w:right w:w="0" w:type="dxa"/>
            </w:tcMar>
          </w:tcPr>
          <w:p w14:paraId="29133127" w14:textId="77777777" w:rsidR="00F71CC6" w:rsidRDefault="00AB307F" w:rsidP="00F71CC6">
            <w:pPr>
              <w:pStyle w:val="Brdtextmedindrag"/>
            </w:pPr>
            <w:bookmarkStart w:id="810" w:name="_Hlk27663900"/>
            <w:r w:rsidRPr="00954787">
              <w:rPr>
                <w:i/>
              </w:rPr>
              <w:t xml:space="preserve">Det ska </w:t>
            </w:r>
            <w:r w:rsidRPr="00954787">
              <w:t xml:space="preserve">inte beslutas </w:t>
            </w:r>
            <w:r w:rsidRPr="00954787">
              <w:rPr>
                <w:i/>
              </w:rPr>
              <w:t>om</w:t>
            </w:r>
            <w:r w:rsidRPr="00954787">
              <w:t xml:space="preserve"> sanktionsavgift för en </w:t>
            </w:r>
            <w:r w:rsidRPr="00954787">
              <w:rPr>
                <w:i/>
              </w:rPr>
              <w:t>överträdelse</w:t>
            </w:r>
            <w:r w:rsidRPr="00954787">
              <w:t xml:space="preserve"> som omfattas av ett </w:t>
            </w:r>
            <w:r w:rsidRPr="00954787">
              <w:rPr>
                <w:i/>
              </w:rPr>
              <w:t>föreläggande om vite</w:t>
            </w:r>
            <w:r>
              <w:rPr>
                <w:i/>
              </w:rPr>
              <w:t xml:space="preserve">, </w:t>
            </w:r>
            <w:r w:rsidRPr="00954787">
              <w:rPr>
                <w:i/>
              </w:rPr>
              <w:t>om överträdelsen ligger till grund för en ansökan om ut</w:t>
            </w:r>
            <w:r>
              <w:rPr>
                <w:i/>
              </w:rPr>
              <w:softHyphen/>
            </w:r>
            <w:r w:rsidRPr="00954787">
              <w:rPr>
                <w:i/>
              </w:rPr>
              <w:t>dömande av vitet</w:t>
            </w:r>
            <w:bookmarkEnd w:id="810"/>
            <w:r>
              <w:rPr>
                <w:i/>
              </w:rPr>
              <w:t>.</w:t>
            </w:r>
          </w:p>
        </w:tc>
      </w:tr>
    </w:tbl>
    <w:p w14:paraId="2D327310" w14:textId="77777777" w:rsidR="00F71CC6" w:rsidRDefault="00AB307F" w:rsidP="00F71CC6">
      <w:pPr>
        <w:pStyle w:val="Brdtext"/>
        <w:spacing w:before="230"/>
        <w:jc w:val="center"/>
      </w:pPr>
      <w:r>
        <w:t>26 §</w:t>
      </w:r>
      <w:r>
        <w:rPr>
          <w:rStyle w:val="Fotnotsreferens"/>
        </w:rPr>
        <w:footnoteReference w:id="163"/>
      </w:r>
    </w:p>
    <w:p w14:paraId="0374E96F" w14:textId="77777777" w:rsidR="00F71CC6" w:rsidRDefault="00AB307F" w:rsidP="00F71CC6">
      <w:pPr>
        <w:pStyle w:val="Brdtextmedindrag"/>
      </w:pPr>
      <w:r>
        <w:t>Regeringen eller den myndighet som regeringen bestämmer får meddela föreskrifter om</w:t>
      </w:r>
    </w:p>
    <w:p w14:paraId="372BF8C7" w14:textId="77777777" w:rsidR="00F71CC6" w:rsidRDefault="00AB307F" w:rsidP="00F71CC6">
      <w:pPr>
        <w:pStyle w:val="Brdtextmedindrag"/>
      </w:pPr>
      <w:r>
        <w:t>1. undantag från de EU-förordningar som anges i 1 §,</w:t>
      </w:r>
    </w:p>
    <w:p w14:paraId="2CF3BFA3" w14:textId="77777777" w:rsidR="00F71CC6" w:rsidRPr="0070620E" w:rsidRDefault="00AB307F" w:rsidP="00F71CC6">
      <w:pPr>
        <w:pStyle w:val="Brdtextmedindrag"/>
      </w:pPr>
      <w:r>
        <w:t>2. särskilda ekologiska produktionsregler,</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24DD41A" w14:textId="77777777" w:rsidTr="00F71CC6">
        <w:tc>
          <w:tcPr>
            <w:tcW w:w="2500" w:type="pct"/>
            <w:shd w:val="clear" w:color="auto" w:fill="auto"/>
            <w:tcMar>
              <w:left w:w="0" w:type="dxa"/>
            </w:tcMar>
          </w:tcPr>
          <w:p w14:paraId="1E0BA5C9" w14:textId="77777777" w:rsidR="00F71CC6" w:rsidRDefault="00AB307F" w:rsidP="00F71CC6">
            <w:pPr>
              <w:pStyle w:val="Brdtextmedindrag"/>
            </w:pPr>
            <w:r w:rsidRPr="00F96882">
              <w:t>3.</w:t>
            </w:r>
            <w:r>
              <w:t> </w:t>
            </w:r>
            <w:r w:rsidRPr="00F96882">
              <w:t xml:space="preserve">hur </w:t>
            </w:r>
            <w:r w:rsidRPr="00F96882">
              <w:rPr>
                <w:i/>
              </w:rPr>
              <w:t>sådan</w:t>
            </w:r>
            <w:r w:rsidRPr="00F96882">
              <w:t xml:space="preserve"> kontroll </w:t>
            </w:r>
            <w:r w:rsidRPr="00F96882">
              <w:rPr>
                <w:i/>
              </w:rPr>
              <w:t>som avses i</w:t>
            </w:r>
            <w:r w:rsidRPr="00F96882">
              <w:t xml:space="preserve"> </w:t>
            </w:r>
            <w:r w:rsidRPr="00F96882">
              <w:rPr>
                <w:i/>
              </w:rPr>
              <w:t>2</w:t>
            </w:r>
            <w:r>
              <w:rPr>
                <w:i/>
              </w:rPr>
              <w:t> </w:t>
            </w:r>
            <w:r w:rsidRPr="00F96882">
              <w:rPr>
                <w:i/>
              </w:rPr>
              <w:t>§</w:t>
            </w:r>
            <w:r w:rsidRPr="00F96882">
              <w:t xml:space="preserve"> </w:t>
            </w:r>
            <w:r w:rsidRPr="00F96882">
              <w:rPr>
                <w:i/>
              </w:rPr>
              <w:t>första stycket</w:t>
            </w:r>
            <w:r w:rsidRPr="00F96882">
              <w:t xml:space="preserve"> ska bedrivas, </w:t>
            </w:r>
            <w:r w:rsidRPr="00F96882">
              <w:rPr>
                <w:i/>
              </w:rPr>
              <w:t>och</w:t>
            </w:r>
          </w:p>
        </w:tc>
        <w:tc>
          <w:tcPr>
            <w:tcW w:w="2500" w:type="pct"/>
            <w:shd w:val="clear" w:color="auto" w:fill="auto"/>
            <w:tcMar>
              <w:right w:w="0" w:type="dxa"/>
            </w:tcMar>
          </w:tcPr>
          <w:p w14:paraId="3FE3D421" w14:textId="77777777" w:rsidR="00F71CC6" w:rsidRDefault="00AB307F" w:rsidP="00F71CC6">
            <w:pPr>
              <w:pStyle w:val="Brdtextmedindrag"/>
            </w:pPr>
            <w:bookmarkStart w:id="811" w:name="_Hlk27664090"/>
            <w:r w:rsidRPr="00F96882">
              <w:t>3.</w:t>
            </w:r>
            <w:r>
              <w:t> </w:t>
            </w:r>
            <w:r w:rsidRPr="00F96882">
              <w:t xml:space="preserve">hur </w:t>
            </w:r>
            <w:r w:rsidRPr="004055BB">
              <w:rPr>
                <w:i/>
              </w:rPr>
              <w:t>offentlig</w:t>
            </w:r>
            <w:r w:rsidRPr="00F96882">
              <w:t xml:space="preserve"> kontroll </w:t>
            </w:r>
            <w:r w:rsidRPr="004055BB">
              <w:rPr>
                <w:i/>
              </w:rPr>
              <w:t>och annan offentlig verksamhet</w:t>
            </w:r>
            <w:r w:rsidRPr="00F96882">
              <w:t xml:space="preserve"> ska bedrivas</w:t>
            </w:r>
            <w:bookmarkEnd w:id="811"/>
            <w:r>
              <w:t>,</w:t>
            </w:r>
          </w:p>
        </w:tc>
      </w:tr>
      <w:tr w:rsidR="00F71CC6" w14:paraId="43C9C64C" w14:textId="77777777" w:rsidTr="00F71CC6">
        <w:tblPrEx>
          <w:tblLook w:val="0600" w:firstRow="0" w:lastRow="0" w:firstColumn="0" w:lastColumn="0" w:noHBand="1" w:noVBand="1"/>
        </w:tblPrEx>
        <w:tc>
          <w:tcPr>
            <w:tcW w:w="2500" w:type="pct"/>
            <w:shd w:val="clear" w:color="auto" w:fill="auto"/>
            <w:tcMar>
              <w:left w:w="0" w:type="dxa"/>
            </w:tcMar>
          </w:tcPr>
          <w:p w14:paraId="1ECEA251" w14:textId="77777777" w:rsidR="00F71CC6" w:rsidRDefault="00AB307F" w:rsidP="00F71CC6">
            <w:pPr>
              <w:pStyle w:val="Brdtextmedindrag"/>
            </w:pPr>
            <w:r w:rsidRPr="004055BB">
              <w:t>4.</w:t>
            </w:r>
            <w:r>
              <w:t> </w:t>
            </w:r>
            <w:r w:rsidRPr="004055BB">
              <w:t>skyldighet för en kommun</w:t>
            </w:r>
            <w:r>
              <w:t xml:space="preserve"> </w:t>
            </w:r>
            <w:r w:rsidRPr="004055BB">
              <w:t>eller ett kontrollorgan att lämna uppgifter till en kontrollmyndighet</w:t>
            </w:r>
            <w:r>
              <w:t>.</w:t>
            </w:r>
          </w:p>
        </w:tc>
        <w:tc>
          <w:tcPr>
            <w:tcW w:w="2500" w:type="pct"/>
            <w:shd w:val="clear" w:color="auto" w:fill="auto"/>
            <w:tcMar>
              <w:right w:w="0" w:type="dxa"/>
            </w:tcMar>
          </w:tcPr>
          <w:p w14:paraId="7835D217" w14:textId="77777777" w:rsidR="00F71CC6" w:rsidRDefault="00AB307F" w:rsidP="00F71CC6">
            <w:pPr>
              <w:pStyle w:val="Brdtextmedindrag"/>
            </w:pPr>
            <w:bookmarkStart w:id="812" w:name="_Hlk27664150"/>
            <w:r w:rsidRPr="004055BB">
              <w:t>4.</w:t>
            </w:r>
            <w:r>
              <w:t> </w:t>
            </w:r>
            <w:r w:rsidRPr="004055BB">
              <w:t>skyldighet för en kommun</w:t>
            </w:r>
            <w:r>
              <w:t xml:space="preserve"> </w:t>
            </w:r>
            <w:r w:rsidRPr="004055BB">
              <w:t>eller ett kontrollorgan att lämna uppgifter</w:t>
            </w:r>
            <w:r w:rsidRPr="003F60DB">
              <w:t xml:space="preserve"> </w:t>
            </w:r>
            <w:r w:rsidRPr="004055BB">
              <w:t>till en kontrollmyndighet,</w:t>
            </w:r>
            <w:bookmarkEnd w:id="812"/>
          </w:p>
        </w:tc>
      </w:tr>
      <w:tr w:rsidR="00F71CC6" w14:paraId="7D51C6A4" w14:textId="77777777" w:rsidTr="00F71CC6">
        <w:tblPrEx>
          <w:tblLook w:val="0600" w:firstRow="0" w:lastRow="0" w:firstColumn="0" w:lastColumn="0" w:noHBand="1" w:noVBand="1"/>
        </w:tblPrEx>
        <w:tc>
          <w:tcPr>
            <w:tcW w:w="2500" w:type="pct"/>
            <w:shd w:val="clear" w:color="auto" w:fill="auto"/>
            <w:tcMar>
              <w:left w:w="0" w:type="dxa"/>
            </w:tcMar>
          </w:tcPr>
          <w:p w14:paraId="2EC93AE3" w14:textId="77777777" w:rsidR="00F71CC6" w:rsidRDefault="00F71CC6" w:rsidP="00F71CC6">
            <w:pPr>
              <w:pStyle w:val="Brdtextmedindrag"/>
            </w:pPr>
          </w:p>
        </w:tc>
        <w:tc>
          <w:tcPr>
            <w:tcW w:w="2500" w:type="pct"/>
            <w:shd w:val="clear" w:color="auto" w:fill="auto"/>
            <w:tcMar>
              <w:right w:w="0" w:type="dxa"/>
            </w:tcMar>
          </w:tcPr>
          <w:p w14:paraId="78E4D1CE" w14:textId="77777777" w:rsidR="00F71CC6" w:rsidRDefault="00AB307F" w:rsidP="00F71CC6">
            <w:pPr>
              <w:pStyle w:val="Brdtextmedindrag"/>
            </w:pPr>
            <w:r>
              <w:rPr>
                <w:i/>
              </w:rPr>
              <w:t>5. </w:t>
            </w:r>
            <w:bookmarkStart w:id="813" w:name="_Hlk41567819"/>
            <w:r>
              <w:rPr>
                <w:i/>
              </w:rPr>
              <w:t>skyldighet för ett kontroll</w:t>
            </w:r>
            <w:r>
              <w:rPr>
                <w:i/>
              </w:rPr>
              <w:softHyphen/>
              <w:t>organ att ge in handlingar till den myndighet som har delegerat upp</w:t>
            </w:r>
            <w:r>
              <w:rPr>
                <w:i/>
              </w:rPr>
              <w:softHyphen/>
              <w:t>giften</w:t>
            </w:r>
            <w:bookmarkEnd w:id="813"/>
            <w:r>
              <w:rPr>
                <w:i/>
              </w:rPr>
              <w:t>, och</w:t>
            </w:r>
          </w:p>
        </w:tc>
      </w:tr>
      <w:tr w:rsidR="00F71CC6" w14:paraId="553EC2F5" w14:textId="77777777" w:rsidTr="00F71CC6">
        <w:tblPrEx>
          <w:tblLook w:val="0600" w:firstRow="0" w:lastRow="0" w:firstColumn="0" w:lastColumn="0" w:noHBand="1" w:noVBand="1"/>
        </w:tblPrEx>
        <w:tc>
          <w:tcPr>
            <w:tcW w:w="2500" w:type="pct"/>
            <w:shd w:val="clear" w:color="auto" w:fill="auto"/>
            <w:tcMar>
              <w:left w:w="0" w:type="dxa"/>
            </w:tcMar>
          </w:tcPr>
          <w:p w14:paraId="453E76B1" w14:textId="77777777" w:rsidR="00F71CC6" w:rsidRDefault="00F71CC6" w:rsidP="00F71CC6">
            <w:pPr>
              <w:pStyle w:val="Brdtextmedindrag"/>
            </w:pPr>
          </w:p>
        </w:tc>
        <w:tc>
          <w:tcPr>
            <w:tcW w:w="2500" w:type="pct"/>
            <w:shd w:val="clear" w:color="auto" w:fill="auto"/>
            <w:tcMar>
              <w:right w:w="0" w:type="dxa"/>
            </w:tcMar>
          </w:tcPr>
          <w:p w14:paraId="085C3A8C" w14:textId="77777777" w:rsidR="00F71CC6" w:rsidRDefault="00AB307F" w:rsidP="00F71CC6">
            <w:pPr>
              <w:pStyle w:val="Brdtextmedindrag"/>
            </w:pPr>
            <w:bookmarkStart w:id="814" w:name="_Hlk27664172"/>
            <w:r>
              <w:rPr>
                <w:i/>
              </w:rPr>
              <w:t>6</w:t>
            </w:r>
            <w:r w:rsidRPr="004055BB">
              <w:rPr>
                <w:i/>
              </w:rPr>
              <w:t>. skyldighet för ekologiska aktörer att lämna uppgifter om sin verksamhet till en kontrollmyn</w:t>
            </w:r>
            <w:r>
              <w:rPr>
                <w:i/>
              </w:rPr>
              <w:softHyphen/>
            </w:r>
            <w:r w:rsidRPr="004055BB">
              <w:rPr>
                <w:i/>
              </w:rPr>
              <w:t>dighet eller ett kontrollorgan</w:t>
            </w:r>
            <w:bookmarkEnd w:id="814"/>
            <w:r w:rsidRPr="004055BB">
              <w:rPr>
                <w:i/>
              </w:rPr>
              <w:t>.</w:t>
            </w:r>
          </w:p>
        </w:tc>
      </w:tr>
    </w:tbl>
    <w:p w14:paraId="63CA1063" w14:textId="77777777" w:rsidR="00F71CC6" w:rsidRPr="00C57856" w:rsidRDefault="00AB307F" w:rsidP="00F71CC6">
      <w:pPr>
        <w:pStyle w:val="Brdtextmedindrag"/>
      </w:pPr>
      <w:r w:rsidRPr="004055BB">
        <w:t>Regeringen får meddela föreskrifter om skyldighet för ett kontrollorgan att offentliggöra uppgifter om ekologiska aktörer</w:t>
      </w:r>
      <w:r>
        <w:t>.</w:t>
      </w:r>
    </w:p>
    <w:p w14:paraId="59E38892" w14:textId="77777777" w:rsidR="00F71CC6" w:rsidRDefault="00AB307F" w:rsidP="00F71CC6">
      <w:pPr>
        <w:pStyle w:val="Brdtext"/>
        <w:spacing w:before="230"/>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4225259" w14:textId="77777777" w:rsidTr="00F71CC6">
        <w:tc>
          <w:tcPr>
            <w:tcW w:w="2500" w:type="pct"/>
            <w:shd w:val="clear" w:color="auto" w:fill="auto"/>
            <w:tcMar>
              <w:left w:w="0" w:type="dxa"/>
            </w:tcMar>
          </w:tcPr>
          <w:p w14:paraId="08FB2461" w14:textId="77777777" w:rsidR="00F71CC6" w:rsidRDefault="00AB307F" w:rsidP="00F71CC6">
            <w:pPr>
              <w:pStyle w:val="Brdtextmedindrag"/>
            </w:pPr>
            <w:r w:rsidRPr="004055BB">
              <w:t>Beslut av ett kontrollorgan enligt de EU-förordningar som anges i 1</w:t>
            </w:r>
            <w:r>
              <w:t> </w:t>
            </w:r>
            <w:r w:rsidRPr="004055BB">
              <w:t>§ och denna lag får överklagas till länsstyrelsen i det län där kontroll</w:t>
            </w:r>
            <w:r>
              <w:softHyphen/>
            </w:r>
            <w:r w:rsidRPr="004055BB">
              <w:t>organet har sitt säte</w:t>
            </w:r>
            <w:r>
              <w:t>.</w:t>
            </w:r>
          </w:p>
        </w:tc>
        <w:tc>
          <w:tcPr>
            <w:tcW w:w="2500" w:type="pct"/>
            <w:shd w:val="clear" w:color="auto" w:fill="auto"/>
            <w:tcMar>
              <w:right w:w="0" w:type="dxa"/>
            </w:tcMar>
          </w:tcPr>
          <w:p w14:paraId="25AF60D3" w14:textId="77777777" w:rsidR="00F71CC6" w:rsidRDefault="00AB307F" w:rsidP="00F71CC6">
            <w:pPr>
              <w:pStyle w:val="Brdtextmedindrag"/>
            </w:pPr>
            <w:r w:rsidRPr="004055BB">
              <w:t>Beslut av ett kontrollorgan enligt de EU-förordningar som anges i 1</w:t>
            </w:r>
            <w:r>
              <w:t> </w:t>
            </w:r>
            <w:r w:rsidRPr="004055BB">
              <w:t xml:space="preserve">§ och </w:t>
            </w:r>
            <w:r w:rsidRPr="009C501D">
              <w:rPr>
                <w:i/>
                <w:iCs/>
              </w:rPr>
              <w:t>enligt</w:t>
            </w:r>
            <w:r>
              <w:t xml:space="preserve"> </w:t>
            </w:r>
            <w:r w:rsidRPr="004055BB">
              <w:t>denna lag får överklagas till länsstyrelsen i det län där kontrollorganet har sitt säte</w:t>
            </w:r>
            <w:r>
              <w:t>.</w:t>
            </w:r>
          </w:p>
        </w:tc>
      </w:tr>
    </w:tbl>
    <w:p w14:paraId="43BDF60D" w14:textId="77777777" w:rsidR="00F71CC6" w:rsidRPr="00811E52" w:rsidRDefault="00AB307F" w:rsidP="00F71CC6">
      <w:pPr>
        <w:pStyle w:val="Slutstreck"/>
      </w:pPr>
      <w:r w:rsidRPr="00811E52">
        <w:t>                      </w:t>
      </w:r>
    </w:p>
    <w:p w14:paraId="699522C4" w14:textId="1431058F" w:rsidR="00F71CC6" w:rsidRPr="00830602" w:rsidRDefault="00AB307F" w:rsidP="00F71CC6">
      <w:pPr>
        <w:pStyle w:val="Brdtextmedindrag"/>
      </w:pPr>
      <w:r>
        <w:t>Denna lag träder i kraft den 1 mars 2021</w:t>
      </w:r>
      <w:r w:rsidR="00290BA3">
        <w:t>.</w:t>
      </w:r>
    </w:p>
    <w:p w14:paraId="1963B570" w14:textId="77777777" w:rsidR="00F71CC6" w:rsidRPr="00C57856" w:rsidRDefault="00F71CC6" w:rsidP="00F71CC6">
      <w:pPr>
        <w:pStyle w:val="Brdtextmedindrag"/>
      </w:pPr>
    </w:p>
    <w:p w14:paraId="2134434F" w14:textId="77777777" w:rsidR="00F71CC6" w:rsidRDefault="00F71CC6" w:rsidP="00F71CC6">
      <w:pPr>
        <w:pStyle w:val="Brdtextmedindrag"/>
        <w:sectPr w:rsidR="00F71CC6" w:rsidSect="00F71CC6">
          <w:headerReference w:type="even" r:id="rId184"/>
          <w:headerReference w:type="default" r:id="rId185"/>
          <w:footerReference w:type="even" r:id="rId186"/>
          <w:footerReference w:type="default" r:id="rId187"/>
          <w:footerReference w:type="first" r:id="rId188"/>
          <w:footnotePr>
            <w:numRestart w:val="eachSect"/>
          </w:footnotePr>
          <w:pgSz w:w="9356" w:h="13721" w:code="9"/>
          <w:pgMar w:top="794" w:right="2438" w:bottom="1191" w:left="1021" w:header="0" w:footer="709" w:gutter="0"/>
          <w:cols w:space="708"/>
          <w:docGrid w:linePitch="360"/>
        </w:sectPr>
      </w:pPr>
    </w:p>
    <w:p w14:paraId="6D06FB53" w14:textId="77777777" w:rsidR="00F71CC6" w:rsidRPr="0042236C" w:rsidRDefault="00AB307F" w:rsidP="00F71CC6">
      <w:pPr>
        <w:pStyle w:val="Rubrik2utannumrering"/>
      </w:pPr>
      <w:bookmarkStart w:id="815" w:name="_Toc44537153"/>
      <w:r w:rsidRPr="0042236C">
        <w:t>Förslag till lag om ändring i djurskyddslagen (2018:1192)</w:t>
      </w:r>
      <w:bookmarkEnd w:id="815"/>
    </w:p>
    <w:p w14:paraId="3FE47FE3" w14:textId="77777777" w:rsidR="00F71CC6" w:rsidRDefault="00AB307F" w:rsidP="00F71CC6">
      <w:pPr>
        <w:pStyle w:val="Brdtext"/>
      </w:pPr>
      <w:r>
        <w:t xml:space="preserve">Härigenom föreskrivs i fråga om djurskyddslagen (2018:1192) </w:t>
      </w:r>
    </w:p>
    <w:p w14:paraId="3C0AEE1F" w14:textId="77777777" w:rsidR="00F71CC6" w:rsidRDefault="00AB307F" w:rsidP="00F71CC6">
      <w:pPr>
        <w:pStyle w:val="Brdtextmedindrag"/>
      </w:pPr>
      <w:r w:rsidRPr="000F766A">
        <w:rPr>
          <w:i/>
        </w:rPr>
        <w:t>dels</w:t>
      </w:r>
      <w:r>
        <w:t xml:space="preserve"> att 8 kap. 1, 6, 7, 8, 11, 12, 15 och 17 §§, 10 kap. 4 § och 11 kap. 3 </w:t>
      </w:r>
      <w:r w:rsidDel="00EE0DDC">
        <w:t>§</w:t>
      </w:r>
      <w:r>
        <w:t xml:space="preserve"> och rubrikerna närmast före 8 kap. 1, 6, 7, 8 och 15 §§ och 11 kap. 3 § ska ha följande lydelse,</w:t>
      </w:r>
    </w:p>
    <w:p w14:paraId="0A5E001E" w14:textId="6872B492" w:rsidR="00F71CC6" w:rsidRDefault="00AB307F" w:rsidP="00F71CC6">
      <w:pPr>
        <w:pStyle w:val="Brdtextmedindrag"/>
      </w:pPr>
      <w:r w:rsidRPr="000F766A">
        <w:rPr>
          <w:i/>
        </w:rPr>
        <w:t>dels</w:t>
      </w:r>
      <w:r>
        <w:t xml:space="preserve"> att det ska införas sju nya paragrafer, 1 kap. 4 a, 8 kap. 1 a–1 c, 6 a, 9 a och 9 b §§ och närmast före 1 kap. 4 a, 8 kap. 1 a–1 c, 6 a, 9 a och 9 b §§ nya rubriker av följande lydelse.</w:t>
      </w:r>
    </w:p>
    <w:p w14:paraId="5337451B" w14:textId="7777777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rsidRPr="005B0E77" w14:paraId="53428A2A" w14:textId="77777777" w:rsidTr="00F71CC6">
        <w:tc>
          <w:tcPr>
            <w:tcW w:w="2500" w:type="pct"/>
            <w:shd w:val="clear" w:color="auto" w:fill="auto"/>
            <w:tcMar>
              <w:left w:w="0" w:type="dxa"/>
            </w:tcMar>
          </w:tcPr>
          <w:p w14:paraId="0A62FE38" w14:textId="77777777" w:rsidR="00F71CC6" w:rsidRPr="005B0E77" w:rsidRDefault="00AB307F" w:rsidP="00F71CC6">
            <w:pPr>
              <w:pStyle w:val="Brdtext"/>
              <w:rPr>
                <w:i/>
              </w:rPr>
            </w:pPr>
            <w:r w:rsidRPr="005B0E77">
              <w:rPr>
                <w:i/>
              </w:rPr>
              <w:t>Nuvarande lydelse</w:t>
            </w:r>
          </w:p>
        </w:tc>
        <w:tc>
          <w:tcPr>
            <w:tcW w:w="2500" w:type="pct"/>
            <w:shd w:val="clear" w:color="auto" w:fill="auto"/>
            <w:tcMar>
              <w:right w:w="0" w:type="dxa"/>
            </w:tcMar>
          </w:tcPr>
          <w:p w14:paraId="12BF62EB" w14:textId="77777777" w:rsidR="00F71CC6" w:rsidRPr="005B0E77" w:rsidRDefault="00AB307F" w:rsidP="00F71CC6">
            <w:pPr>
              <w:pStyle w:val="Brdtext"/>
              <w:rPr>
                <w:i/>
              </w:rPr>
            </w:pPr>
            <w:r w:rsidRPr="005B0E77">
              <w:rPr>
                <w:i/>
              </w:rPr>
              <w:t>Föreslagen lydelse</w:t>
            </w:r>
          </w:p>
        </w:tc>
      </w:tr>
    </w:tbl>
    <w:p w14:paraId="3ABB6153" w14:textId="77777777" w:rsidR="00F71CC6" w:rsidRDefault="00AB307F" w:rsidP="00F71CC6">
      <w:pPr>
        <w:pStyle w:val="Brdtext"/>
        <w:spacing w:before="230"/>
        <w:jc w:val="center"/>
        <w:rPr>
          <w:b/>
        </w:rPr>
      </w:pPr>
      <w:r>
        <w:rPr>
          <w:b/>
        </w:rPr>
        <w:t>1 kap.</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351CE0F" w14:textId="77777777" w:rsidTr="00F71CC6">
        <w:tc>
          <w:tcPr>
            <w:tcW w:w="2500" w:type="pct"/>
            <w:shd w:val="clear" w:color="auto" w:fill="auto"/>
            <w:tcMar>
              <w:left w:w="0" w:type="dxa"/>
            </w:tcMar>
          </w:tcPr>
          <w:p w14:paraId="41916E7D" w14:textId="77777777" w:rsidR="00F71CC6" w:rsidRDefault="00F71CC6" w:rsidP="00F71CC6">
            <w:pPr>
              <w:pStyle w:val="Brdtextmedindrag"/>
            </w:pPr>
          </w:p>
        </w:tc>
        <w:tc>
          <w:tcPr>
            <w:tcW w:w="2500" w:type="pct"/>
            <w:shd w:val="clear" w:color="auto" w:fill="auto"/>
            <w:tcMar>
              <w:right w:w="0" w:type="dxa"/>
            </w:tcMar>
          </w:tcPr>
          <w:p w14:paraId="03489A3D" w14:textId="77777777" w:rsidR="00F71CC6" w:rsidRPr="004A642D" w:rsidRDefault="00AB307F" w:rsidP="00F71CC6">
            <w:pPr>
              <w:pStyle w:val="Rubrik5utannumrering"/>
              <w:rPr>
                <w:u w:val="single"/>
              </w:rPr>
            </w:pPr>
            <w:r w:rsidRPr="004A642D">
              <w:rPr>
                <w:u w:val="single"/>
              </w:rPr>
              <w:t>Offentlig kontroll och annan offentlig verksamhet</w:t>
            </w:r>
          </w:p>
        </w:tc>
      </w:tr>
    </w:tbl>
    <w:p w14:paraId="445ADC42" w14:textId="77777777" w:rsidR="00F71CC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E58A0F1" w14:textId="77777777" w:rsidTr="00F71CC6">
        <w:tc>
          <w:tcPr>
            <w:tcW w:w="2500" w:type="pct"/>
            <w:shd w:val="clear" w:color="auto" w:fill="auto"/>
            <w:tcMar>
              <w:left w:w="0" w:type="dxa"/>
            </w:tcMar>
          </w:tcPr>
          <w:p w14:paraId="6CC0B367" w14:textId="77777777" w:rsidR="00F71CC6" w:rsidRDefault="00F71CC6" w:rsidP="00F71CC6">
            <w:pPr>
              <w:pStyle w:val="Brdtextmedindrag"/>
            </w:pPr>
          </w:p>
        </w:tc>
        <w:tc>
          <w:tcPr>
            <w:tcW w:w="2500" w:type="pct"/>
            <w:shd w:val="clear" w:color="auto" w:fill="auto"/>
            <w:tcMar>
              <w:right w:w="0" w:type="dxa"/>
            </w:tcMar>
          </w:tcPr>
          <w:p w14:paraId="37AF780B" w14:textId="77777777" w:rsidR="00F71CC6" w:rsidRDefault="00AB307F" w:rsidP="00F71CC6">
            <w:pPr>
              <w:pStyle w:val="Brdtext"/>
              <w:rPr>
                <w:i/>
              </w:rPr>
            </w:pPr>
            <w:r>
              <w:rPr>
                <w:i/>
              </w:rPr>
              <w:t xml:space="preserve">4 a </w:t>
            </w:r>
            <w:r w:rsidRPr="00574282">
              <w:rPr>
                <w:i/>
              </w:rPr>
              <w:t>§</w:t>
            </w:r>
          </w:p>
          <w:p w14:paraId="619D2120" w14:textId="77777777" w:rsidR="00F71CC6" w:rsidRPr="000F766A" w:rsidRDefault="00AB307F" w:rsidP="00F71CC6">
            <w:pPr>
              <w:pStyle w:val="Brdtextmedindrag"/>
              <w:rPr>
                <w:i/>
              </w:rPr>
            </w:pPr>
            <w:r w:rsidRPr="000F766A">
              <w:rPr>
                <w:i/>
              </w:rPr>
              <w:t>I denna lag betyder</w:t>
            </w:r>
          </w:p>
          <w:p w14:paraId="640CAE60" w14:textId="77777777" w:rsidR="00F71CC6" w:rsidRPr="000F766A" w:rsidRDefault="00AB307F" w:rsidP="00F71CC6">
            <w:pPr>
              <w:pStyle w:val="Brdtextmedindrag"/>
              <w:rPr>
                <w:i/>
              </w:rPr>
            </w:pPr>
            <w:r w:rsidRPr="000F766A">
              <w:rPr>
                <w:i/>
              </w:rPr>
              <w:t>1.</w:t>
            </w:r>
            <w:r>
              <w:rPr>
                <w:i/>
              </w:rPr>
              <w:t> </w:t>
            </w:r>
            <w:r w:rsidRPr="000F766A">
              <w:rPr>
                <w:i/>
              </w:rPr>
              <w:t>uttrycket offentlig kontroll</w:t>
            </w:r>
          </w:p>
          <w:p w14:paraId="558A8C57" w14:textId="77777777" w:rsidR="00F71CC6" w:rsidRPr="000F766A" w:rsidRDefault="00AB307F" w:rsidP="00F71CC6">
            <w:pPr>
              <w:pStyle w:val="Brdtextmedindrag"/>
              <w:rPr>
                <w:i/>
              </w:rPr>
            </w:pPr>
            <w:r w:rsidRPr="000F766A">
              <w:rPr>
                <w:i/>
              </w:rPr>
              <w:t>a)</w:t>
            </w:r>
            <w:r>
              <w:rPr>
                <w:i/>
              </w:rPr>
              <w:t> </w:t>
            </w:r>
            <w:r w:rsidRPr="000F766A">
              <w:rPr>
                <w:i/>
              </w:rPr>
              <w:t>offentlig kontroll enligt Europaparlamentets och rådets förordning (EU) 2017/625 av den 15 mars 2017 om offentlig kontroll och annan offentlig verksamhet för att säkerställa tillämpningen av livsmedels- och foderlagstiftningen och av bestämmelser om djurs hälsa och djurskydd, växtskydd och växtskyddsmedel samt om ändring av Europaparlamentets och rådets förordningar (EG) nr 999/2001, (EG) nr 396/2005, (EG) nr 1069/2009, (EG) nr 1107/2009, (EU) nr 1151/2012, (EU) nr 652/2014, (EU) 2016/429 och (EU) 2016/2031, rådets förordningar (EG) nr 1/2005 och (EG) nr 1099/2009 och rådets direktiv 98/58/EG, 1999/74/EG, 2007/43/EG, 2008/119/EG och 2008/120/EG och om upphävande av Europaparlamentets och rådets förordningar (EG) nr 854/2004 och</w:t>
            </w:r>
            <w:r>
              <w:rPr>
                <w:i/>
              </w:rPr>
              <w:t xml:space="preserve"> </w:t>
            </w:r>
            <w:r w:rsidRPr="000F766A">
              <w:rPr>
                <w:i/>
              </w:rPr>
              <w:t>(EG) nr 882/2004, rådets direktiv 89/608/EEG, 89/662/EEG, 90/425/EEG, 91/496/EEG, 96/23/EG, 96/93/EG och 97/78/EG samt rådets beslut 92/438/EEG</w:t>
            </w:r>
            <w:r>
              <w:rPr>
                <w:i/>
              </w:rPr>
              <w:t xml:space="preserve"> (förordningen om offentlig kon</w:t>
            </w:r>
            <w:r>
              <w:rPr>
                <w:i/>
              </w:rPr>
              <w:softHyphen/>
              <w:t>troll)</w:t>
            </w:r>
            <w:r w:rsidRPr="000F766A">
              <w:rPr>
                <w:i/>
              </w:rPr>
              <w:t xml:space="preserve">, och </w:t>
            </w:r>
          </w:p>
          <w:p w14:paraId="3F36BBEC" w14:textId="77777777" w:rsidR="00F71CC6" w:rsidRPr="000F766A" w:rsidRDefault="00AB307F" w:rsidP="00F71CC6">
            <w:pPr>
              <w:pStyle w:val="Brdtextmedindrag"/>
              <w:rPr>
                <w:i/>
              </w:rPr>
            </w:pPr>
            <w:r w:rsidRPr="000F766A">
              <w:rPr>
                <w:i/>
              </w:rPr>
              <w:t>b</w:t>
            </w:r>
            <w:r>
              <w:rPr>
                <w:i/>
              </w:rPr>
              <w:t>) </w:t>
            </w:r>
            <w:r w:rsidRPr="000F766A">
              <w:rPr>
                <w:i/>
              </w:rPr>
              <w:t>kontroll i övrigt av att denna lag och föreskrifter som har meddelats med stöd av lagen följs,</w:t>
            </w:r>
          </w:p>
          <w:p w14:paraId="31D4302A" w14:textId="77777777" w:rsidR="00F71CC6" w:rsidRPr="000F766A" w:rsidRDefault="00AB307F" w:rsidP="00F71CC6">
            <w:pPr>
              <w:pStyle w:val="Brdtextmedindrag"/>
              <w:rPr>
                <w:i/>
              </w:rPr>
            </w:pPr>
            <w:r w:rsidRPr="000F766A">
              <w:rPr>
                <w:i/>
              </w:rPr>
              <w:t>2.</w:t>
            </w:r>
            <w:r>
              <w:rPr>
                <w:i/>
              </w:rPr>
              <w:t> </w:t>
            </w:r>
            <w:r w:rsidRPr="000F766A">
              <w:rPr>
                <w:i/>
              </w:rPr>
              <w:t>uttrycket annan offentlig verk</w:t>
            </w:r>
            <w:r>
              <w:rPr>
                <w:i/>
              </w:rPr>
              <w:softHyphen/>
            </w:r>
            <w:r w:rsidRPr="000F766A">
              <w:rPr>
                <w:i/>
              </w:rPr>
              <w:t xml:space="preserve">samhet </w:t>
            </w:r>
          </w:p>
          <w:p w14:paraId="34489686" w14:textId="77777777" w:rsidR="00F71CC6" w:rsidRPr="000F766A" w:rsidRDefault="00AB307F" w:rsidP="00F71CC6">
            <w:pPr>
              <w:pStyle w:val="Brdtextmedindrag"/>
              <w:rPr>
                <w:i/>
              </w:rPr>
            </w:pPr>
            <w:r w:rsidRPr="000F766A">
              <w:rPr>
                <w:i/>
              </w:rPr>
              <w:t>a)</w:t>
            </w:r>
            <w:r>
              <w:rPr>
                <w:i/>
              </w:rPr>
              <w:t> </w:t>
            </w:r>
            <w:r w:rsidRPr="000F766A">
              <w:rPr>
                <w:i/>
              </w:rPr>
              <w:t>annan offentlig verksamhet enligt förordning (EU) 2017/625, och</w:t>
            </w:r>
          </w:p>
          <w:p w14:paraId="5FC34F4C" w14:textId="77777777" w:rsidR="00F71CC6" w:rsidRPr="000F766A" w:rsidRDefault="00AB307F" w:rsidP="00F71CC6">
            <w:pPr>
              <w:pStyle w:val="Brdtextmedindrag"/>
              <w:rPr>
                <w:i/>
              </w:rPr>
            </w:pPr>
            <w:r w:rsidRPr="000F766A">
              <w:rPr>
                <w:i/>
              </w:rPr>
              <w:t>b)</w:t>
            </w:r>
            <w:r>
              <w:rPr>
                <w:i/>
              </w:rPr>
              <w:t> </w:t>
            </w:r>
            <w:r w:rsidRPr="000F766A">
              <w:rPr>
                <w:i/>
              </w:rPr>
              <w:t xml:space="preserve">sådan </w:t>
            </w:r>
            <w:r>
              <w:rPr>
                <w:i/>
              </w:rPr>
              <w:t xml:space="preserve">offentlig </w:t>
            </w:r>
            <w:r w:rsidRPr="000F766A">
              <w:rPr>
                <w:i/>
              </w:rPr>
              <w:t>verksamhet som i övrigt utförs med stöd av lagen eller föreskrifter som har meddelats med stöd av lagen,</w:t>
            </w:r>
            <w:r>
              <w:rPr>
                <w:i/>
              </w:rPr>
              <w:t xml:space="preserve"> och</w:t>
            </w:r>
          </w:p>
          <w:p w14:paraId="62C5EE6C" w14:textId="77777777" w:rsidR="00F71CC6" w:rsidRPr="00574282" w:rsidRDefault="00AB307F" w:rsidP="00F71CC6">
            <w:pPr>
              <w:pStyle w:val="Brdtextmedindrag"/>
              <w:rPr>
                <w:i/>
              </w:rPr>
            </w:pPr>
            <w:r w:rsidRPr="000F766A">
              <w:rPr>
                <w:i/>
              </w:rPr>
              <w:t>3.</w:t>
            </w:r>
            <w:r>
              <w:rPr>
                <w:i/>
              </w:rPr>
              <w:t> </w:t>
            </w:r>
            <w:r w:rsidRPr="000F766A">
              <w:rPr>
                <w:i/>
              </w:rPr>
              <w:t>uttrycket organ med dele</w:t>
            </w:r>
            <w:r>
              <w:rPr>
                <w:i/>
              </w:rPr>
              <w:softHyphen/>
            </w:r>
            <w:r w:rsidRPr="000F766A">
              <w:rPr>
                <w:i/>
              </w:rPr>
              <w:t>gerade uppgifter samma sak som i förordning (EU) 2017/625.</w:t>
            </w:r>
          </w:p>
        </w:tc>
      </w:tr>
    </w:tbl>
    <w:p w14:paraId="0923131F" w14:textId="77777777" w:rsidR="00F71CC6" w:rsidRDefault="00AB307F" w:rsidP="00F71CC6">
      <w:pPr>
        <w:pStyle w:val="Brdtext"/>
        <w:spacing w:before="230"/>
        <w:jc w:val="center"/>
        <w:rPr>
          <w:b/>
        </w:rPr>
      </w:pPr>
      <w:r>
        <w:rPr>
          <w:b/>
        </w:rPr>
        <w:t>8 kap.</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990F4FF" w14:textId="77777777" w:rsidTr="00F71CC6">
        <w:tc>
          <w:tcPr>
            <w:tcW w:w="2500" w:type="pct"/>
            <w:shd w:val="clear" w:color="auto" w:fill="auto"/>
            <w:tcMar>
              <w:left w:w="0" w:type="dxa"/>
            </w:tcMar>
          </w:tcPr>
          <w:p w14:paraId="21A15060" w14:textId="77777777" w:rsidR="00F71CC6" w:rsidRDefault="00AB307F" w:rsidP="00F71CC6">
            <w:pPr>
              <w:pStyle w:val="Rubrik4utannumrering"/>
            </w:pPr>
            <w:r w:rsidRPr="00B8212C">
              <w:t>Behörig myndighet för offentlig kontroll</w:t>
            </w:r>
          </w:p>
        </w:tc>
        <w:tc>
          <w:tcPr>
            <w:tcW w:w="2500" w:type="pct"/>
            <w:shd w:val="clear" w:color="auto" w:fill="auto"/>
            <w:tcMar>
              <w:right w:w="0" w:type="dxa"/>
            </w:tcMar>
          </w:tcPr>
          <w:p w14:paraId="44952A9F" w14:textId="77777777" w:rsidR="00F71CC6" w:rsidRDefault="00AB307F" w:rsidP="00F71CC6">
            <w:pPr>
              <w:pStyle w:val="Rubrik4utannumrering"/>
            </w:pPr>
            <w:r w:rsidRPr="00B8212C">
              <w:t xml:space="preserve">Behörig myndighet för offentlig kontroll </w:t>
            </w:r>
            <w:r w:rsidRPr="00B8212C">
              <w:rPr>
                <w:i/>
              </w:rPr>
              <w:t>och annan offentlig verksamhet</w:t>
            </w:r>
          </w:p>
        </w:tc>
      </w:tr>
    </w:tbl>
    <w:p w14:paraId="3913AF4E" w14:textId="77777777" w:rsidR="00F71CC6" w:rsidRDefault="00F71CC6" w:rsidP="00F71CC6">
      <w:pPr>
        <w:pStyle w:val="Brdtext"/>
        <w:jc w:val="center"/>
      </w:pPr>
    </w:p>
    <w:p w14:paraId="433926EA" w14:textId="77777777" w:rsidR="00F71CC6" w:rsidRDefault="00AB307F" w:rsidP="00F71CC6">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9EDAFD8" w14:textId="77777777" w:rsidTr="00F71CC6">
        <w:tc>
          <w:tcPr>
            <w:tcW w:w="2500" w:type="pct"/>
            <w:shd w:val="clear" w:color="auto" w:fill="auto"/>
            <w:tcMar>
              <w:left w:w="0" w:type="dxa"/>
            </w:tcMar>
          </w:tcPr>
          <w:p w14:paraId="0296C836" w14:textId="77777777" w:rsidR="00F71CC6" w:rsidRDefault="00AB307F" w:rsidP="00F71CC6">
            <w:pPr>
              <w:pStyle w:val="Brdtextmedindrag"/>
            </w:pPr>
            <w:r w:rsidRPr="00B8212C">
              <w:t>Länsstyrelserna och de andra myndigheter som regeringen be</w:t>
            </w:r>
            <w:r>
              <w:softHyphen/>
            </w:r>
            <w:r w:rsidRPr="00B8212C">
              <w:t xml:space="preserve">stämmer </w:t>
            </w:r>
            <w:r w:rsidRPr="001A0F73">
              <w:rPr>
                <w:iCs/>
              </w:rPr>
              <w:t xml:space="preserve">(kontrollmyndigheterna) </w:t>
            </w:r>
            <w:r w:rsidRPr="00B8212C">
              <w:t xml:space="preserve">utövar offentlig kontroll </w:t>
            </w:r>
            <w:r w:rsidRPr="00B8212C">
              <w:rPr>
                <w:i/>
              </w:rPr>
              <w:t>av efter</w:t>
            </w:r>
            <w:r>
              <w:rPr>
                <w:i/>
              </w:rPr>
              <w:softHyphen/>
            </w:r>
            <w:r w:rsidRPr="00B8212C">
              <w:rPr>
                <w:i/>
              </w:rPr>
              <w:t>levnaden av denna lag, föreskrifter och beslut som har meddelats med stöd av lagen, de EU-bestämmelser som lagen kompletterar och de beslut som har meddelats med stöd av EU-bestämmelserna.</w:t>
            </w:r>
          </w:p>
        </w:tc>
        <w:tc>
          <w:tcPr>
            <w:tcW w:w="2500" w:type="pct"/>
            <w:shd w:val="clear" w:color="auto" w:fill="auto"/>
            <w:tcMar>
              <w:right w:w="0" w:type="dxa"/>
            </w:tcMar>
          </w:tcPr>
          <w:p w14:paraId="6D8B73FD" w14:textId="77777777" w:rsidR="00F71CC6" w:rsidRDefault="00AB307F" w:rsidP="00F71CC6">
            <w:pPr>
              <w:pStyle w:val="Brdtextmedindrag"/>
            </w:pPr>
            <w:r w:rsidRPr="00B8212C">
              <w:t xml:space="preserve">Länsstyrelserna och de andra </w:t>
            </w:r>
            <w:r w:rsidRPr="004D40FD">
              <w:rPr>
                <w:i/>
              </w:rPr>
              <w:t>statliga</w:t>
            </w:r>
            <w:r>
              <w:t xml:space="preserve"> </w:t>
            </w:r>
            <w:r w:rsidRPr="00B8212C">
              <w:t>myndigheter som rege</w:t>
            </w:r>
            <w:r>
              <w:softHyphen/>
            </w:r>
            <w:r w:rsidRPr="00B8212C">
              <w:t xml:space="preserve">ringen bestämmer </w:t>
            </w:r>
            <w:r w:rsidRPr="001A0F73">
              <w:rPr>
                <w:iCs/>
              </w:rPr>
              <w:t>(kontrollmyn</w:t>
            </w:r>
            <w:r>
              <w:rPr>
                <w:iCs/>
              </w:rPr>
              <w:softHyphen/>
            </w:r>
            <w:r w:rsidRPr="001A0F73">
              <w:rPr>
                <w:iCs/>
              </w:rPr>
              <w:t>digheterna)</w:t>
            </w:r>
            <w:r>
              <w:rPr>
                <w:iCs/>
              </w:rPr>
              <w:t xml:space="preserve"> </w:t>
            </w:r>
            <w:r w:rsidRPr="00B8212C">
              <w:t>utövar offentlig kon</w:t>
            </w:r>
            <w:r>
              <w:softHyphen/>
            </w:r>
            <w:r w:rsidRPr="00B8212C">
              <w:t>troll.</w:t>
            </w:r>
          </w:p>
        </w:tc>
      </w:tr>
      <w:tr w:rsidR="00F71CC6" w14:paraId="55BD6C0B" w14:textId="77777777" w:rsidTr="00F71CC6">
        <w:tblPrEx>
          <w:tblLook w:val="0600" w:firstRow="0" w:lastRow="0" w:firstColumn="0" w:lastColumn="0" w:noHBand="1" w:noVBand="1"/>
        </w:tblPrEx>
        <w:tc>
          <w:tcPr>
            <w:tcW w:w="2500" w:type="pct"/>
            <w:shd w:val="clear" w:color="auto" w:fill="auto"/>
            <w:tcMar>
              <w:left w:w="0" w:type="dxa"/>
            </w:tcMar>
          </w:tcPr>
          <w:p w14:paraId="4E7FB07C" w14:textId="77777777" w:rsidR="00F71CC6" w:rsidRDefault="00F71CC6" w:rsidP="00F71CC6">
            <w:pPr>
              <w:pStyle w:val="Brdtextmedindrag"/>
            </w:pPr>
          </w:p>
        </w:tc>
        <w:tc>
          <w:tcPr>
            <w:tcW w:w="2500" w:type="pct"/>
            <w:shd w:val="clear" w:color="auto" w:fill="auto"/>
            <w:tcMar>
              <w:right w:w="0" w:type="dxa"/>
            </w:tcMar>
          </w:tcPr>
          <w:p w14:paraId="13A255AC" w14:textId="77777777" w:rsidR="00F71CC6" w:rsidRDefault="00AB307F" w:rsidP="00F71CC6">
            <w:pPr>
              <w:pStyle w:val="Brdtextmedindrag"/>
            </w:pPr>
            <w:r>
              <w:rPr>
                <w:i/>
              </w:rPr>
              <w:t>Annan offentlig verksamhet u</w:t>
            </w:r>
            <w:r>
              <w:rPr>
                <w:i/>
              </w:rPr>
              <w:softHyphen/>
              <w:t>tförs av kontrollmyndigheterna och andra statliga myndigheter enligt vad som anges i denna lag och i föreskrifter som regeringen med</w:t>
            </w:r>
            <w:r>
              <w:rPr>
                <w:i/>
              </w:rPr>
              <w:softHyphen/>
              <w:t>delar.</w:t>
            </w:r>
          </w:p>
        </w:tc>
      </w:tr>
    </w:tbl>
    <w:p w14:paraId="5EE6C38D" w14:textId="74995235" w:rsidR="00F71CC6" w:rsidRDefault="00AB307F" w:rsidP="00F71CC6">
      <w:pPr>
        <w:pStyle w:val="Brdtextmedindrag"/>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F71CC6" w14:paraId="20845BAB" w14:textId="77777777" w:rsidTr="00F71CC6">
        <w:tc>
          <w:tcPr>
            <w:tcW w:w="2500" w:type="pct"/>
            <w:shd w:val="clear" w:color="auto" w:fill="auto"/>
            <w:tcMar>
              <w:left w:w="0" w:type="dxa"/>
            </w:tcMar>
          </w:tcPr>
          <w:p w14:paraId="55E8E518" w14:textId="77777777" w:rsidR="00F71CC6" w:rsidRDefault="00F71CC6" w:rsidP="00F71CC6">
            <w:pPr>
              <w:pStyle w:val="Brdtextmedindrag"/>
            </w:pPr>
          </w:p>
        </w:tc>
        <w:tc>
          <w:tcPr>
            <w:tcW w:w="2500" w:type="pct"/>
            <w:shd w:val="clear" w:color="auto" w:fill="auto"/>
            <w:tcMar>
              <w:right w:w="0" w:type="dxa"/>
            </w:tcMar>
          </w:tcPr>
          <w:p w14:paraId="62A9A0A2" w14:textId="77777777" w:rsidR="00F71CC6" w:rsidRPr="002E2967" w:rsidRDefault="00AB307F" w:rsidP="00F71CC6">
            <w:pPr>
              <w:pStyle w:val="Rubrik4utannumrering"/>
              <w:rPr>
                <w:i/>
                <w:iCs/>
              </w:rPr>
            </w:pPr>
            <w:r w:rsidRPr="002E2967">
              <w:rPr>
                <w:i/>
                <w:iCs/>
              </w:rPr>
              <w:t>Delegering av vissa uppgifter</w:t>
            </w:r>
          </w:p>
        </w:tc>
      </w:tr>
    </w:tbl>
    <w:p w14:paraId="10BD696B"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069EB30" w14:textId="77777777" w:rsidTr="00F71CC6">
        <w:tc>
          <w:tcPr>
            <w:tcW w:w="2500" w:type="pct"/>
            <w:shd w:val="clear" w:color="auto" w:fill="auto"/>
            <w:tcMar>
              <w:left w:w="0" w:type="dxa"/>
            </w:tcMar>
          </w:tcPr>
          <w:p w14:paraId="4D81ED7C" w14:textId="77777777" w:rsidR="00F71CC6" w:rsidRDefault="00F71CC6" w:rsidP="00F71CC6">
            <w:pPr>
              <w:pStyle w:val="Brdtextmedindrag"/>
            </w:pPr>
          </w:p>
        </w:tc>
        <w:tc>
          <w:tcPr>
            <w:tcW w:w="2500" w:type="pct"/>
            <w:shd w:val="clear" w:color="auto" w:fill="auto"/>
            <w:tcMar>
              <w:right w:w="0" w:type="dxa"/>
            </w:tcMar>
          </w:tcPr>
          <w:p w14:paraId="0C80900E" w14:textId="77777777" w:rsidR="00F71CC6" w:rsidRDefault="00AB307F" w:rsidP="00F71CC6">
            <w:pPr>
              <w:pStyle w:val="Brdtext"/>
              <w:rPr>
                <w:i/>
              </w:rPr>
            </w:pPr>
            <w:r>
              <w:rPr>
                <w:i/>
              </w:rPr>
              <w:t xml:space="preserve">1 a </w:t>
            </w:r>
            <w:r w:rsidRPr="00574282">
              <w:rPr>
                <w:i/>
              </w:rPr>
              <w:t>§</w:t>
            </w:r>
          </w:p>
          <w:p w14:paraId="3B23330A" w14:textId="77777777" w:rsidR="00F71CC6" w:rsidRPr="00574282" w:rsidRDefault="00AB307F" w:rsidP="00F71CC6">
            <w:pPr>
              <w:pStyle w:val="Brdtextmedindrag"/>
              <w:rPr>
                <w:i/>
              </w:rPr>
            </w:pPr>
            <w:r w:rsidRPr="00EC471D">
              <w:rPr>
                <w:i/>
              </w:rPr>
              <w:t>I förordning (EU) 2017/625 finns bestämmelser om att vissa up</w:t>
            </w:r>
            <w:r>
              <w:rPr>
                <w:i/>
              </w:rPr>
              <w:softHyphen/>
            </w:r>
            <w:r w:rsidRPr="00EC471D">
              <w:rPr>
                <w:i/>
              </w:rPr>
              <w:t>pgifter som ingår i den offentliga kontrollen och vissa uppgifter i samband med annan offentlig verksamhet får delegeras till ett organ eller till en fysisk person.</w:t>
            </w:r>
          </w:p>
        </w:tc>
      </w:tr>
    </w:tbl>
    <w:p w14:paraId="0A706124"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78D8E40" w14:textId="77777777" w:rsidTr="00F71CC6">
        <w:tc>
          <w:tcPr>
            <w:tcW w:w="2500" w:type="pct"/>
            <w:shd w:val="clear" w:color="auto" w:fill="auto"/>
            <w:tcMar>
              <w:left w:w="0" w:type="dxa"/>
            </w:tcMar>
          </w:tcPr>
          <w:p w14:paraId="144B473F" w14:textId="77777777" w:rsidR="00F71CC6" w:rsidRDefault="00F71CC6" w:rsidP="00F71CC6">
            <w:pPr>
              <w:pStyle w:val="Brdtextmedindrag"/>
            </w:pPr>
          </w:p>
        </w:tc>
        <w:tc>
          <w:tcPr>
            <w:tcW w:w="2500" w:type="pct"/>
            <w:shd w:val="clear" w:color="auto" w:fill="auto"/>
            <w:tcMar>
              <w:right w:w="0" w:type="dxa"/>
            </w:tcMar>
          </w:tcPr>
          <w:p w14:paraId="26F8F2F6" w14:textId="77777777" w:rsidR="00F71CC6" w:rsidRPr="002E2967" w:rsidRDefault="00AB307F" w:rsidP="00F71CC6">
            <w:pPr>
              <w:pStyle w:val="Rubrik4utannumrering"/>
              <w:rPr>
                <w:i/>
                <w:iCs/>
              </w:rPr>
            </w:pPr>
            <w:r w:rsidRPr="002E2967">
              <w:rPr>
                <w:i/>
                <w:iCs/>
              </w:rPr>
              <w:t>Förvaltningslagens tillämpning</w:t>
            </w:r>
          </w:p>
        </w:tc>
      </w:tr>
    </w:tbl>
    <w:p w14:paraId="4C9700A5"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2F73D7C" w14:textId="77777777" w:rsidTr="00F71CC6">
        <w:tc>
          <w:tcPr>
            <w:tcW w:w="2500" w:type="pct"/>
            <w:shd w:val="clear" w:color="auto" w:fill="auto"/>
            <w:tcMar>
              <w:left w:w="0" w:type="dxa"/>
            </w:tcMar>
          </w:tcPr>
          <w:p w14:paraId="58009A26" w14:textId="77777777" w:rsidR="00F71CC6" w:rsidRDefault="00F71CC6" w:rsidP="00F71CC6">
            <w:pPr>
              <w:pStyle w:val="Brdtextmedindrag"/>
            </w:pPr>
          </w:p>
        </w:tc>
        <w:tc>
          <w:tcPr>
            <w:tcW w:w="2500" w:type="pct"/>
            <w:shd w:val="clear" w:color="auto" w:fill="auto"/>
            <w:tcMar>
              <w:right w:w="0" w:type="dxa"/>
            </w:tcMar>
          </w:tcPr>
          <w:p w14:paraId="2A268656" w14:textId="77777777" w:rsidR="00F71CC6" w:rsidRDefault="00AB307F" w:rsidP="00F71CC6">
            <w:pPr>
              <w:pStyle w:val="Brdtext"/>
              <w:rPr>
                <w:i/>
              </w:rPr>
            </w:pPr>
            <w:r>
              <w:rPr>
                <w:i/>
              </w:rPr>
              <w:t xml:space="preserve">1 b </w:t>
            </w:r>
            <w:r w:rsidRPr="00574282">
              <w:rPr>
                <w:i/>
              </w:rPr>
              <w:t>§</w:t>
            </w:r>
          </w:p>
          <w:p w14:paraId="22FC659D" w14:textId="77777777" w:rsidR="00F71CC6" w:rsidRPr="002E514E" w:rsidRDefault="00AB307F" w:rsidP="00F71CC6">
            <w:pPr>
              <w:pStyle w:val="Brdtextmedindrag"/>
              <w:rPr>
                <w:i/>
              </w:rPr>
            </w:pPr>
            <w:r w:rsidRPr="002E514E">
              <w:rPr>
                <w:i/>
              </w:rPr>
              <w:t xml:space="preserve">Vid offentlig kontroll eller annan offentlig verksamhet som utförs av ett organ med delegerade uppgifter eller av en fysisk person som har delegerats vissa uppgifter </w:t>
            </w:r>
            <w:r>
              <w:rPr>
                <w:i/>
              </w:rPr>
              <w:t>ska</w:t>
            </w:r>
            <w:r w:rsidRPr="002E514E">
              <w:rPr>
                <w:i/>
              </w:rPr>
              <w:t xml:space="preserve"> följande bestämmelser i förvalt</w:t>
            </w:r>
            <w:r>
              <w:rPr>
                <w:i/>
              </w:rPr>
              <w:softHyphen/>
            </w:r>
            <w:r w:rsidRPr="002E514E">
              <w:rPr>
                <w:i/>
              </w:rPr>
              <w:t>ningslagen (2017:900)</w:t>
            </w:r>
            <w:r>
              <w:rPr>
                <w:i/>
              </w:rPr>
              <w:t xml:space="preserve"> tillämpas</w:t>
            </w:r>
            <w:r w:rsidRPr="002E514E">
              <w:rPr>
                <w:i/>
              </w:rPr>
              <w:t>:</w:t>
            </w:r>
          </w:p>
          <w:p w14:paraId="47D2FFBE" w14:textId="77777777" w:rsidR="00F71CC6" w:rsidRDefault="00AB307F" w:rsidP="00F71CC6">
            <w:pPr>
              <w:pStyle w:val="Brdtextmedindrag"/>
              <w:rPr>
                <w:i/>
              </w:rPr>
            </w:pPr>
            <w:r w:rsidRPr="002E514E">
              <w:rPr>
                <w:i/>
              </w:rPr>
              <w:t>–</w:t>
            </w:r>
            <w:r>
              <w:rPr>
                <w:i/>
              </w:rPr>
              <w:t> </w:t>
            </w:r>
            <w:r w:rsidRPr="002E514E">
              <w:rPr>
                <w:i/>
              </w:rPr>
              <w:t>5</w:t>
            </w:r>
            <w:r>
              <w:rPr>
                <w:i/>
              </w:rPr>
              <w:t> </w:t>
            </w:r>
            <w:r w:rsidRPr="002E514E">
              <w:rPr>
                <w:i/>
              </w:rPr>
              <w:t>§ om legalitet, objektivitet och proportionalitet,</w:t>
            </w:r>
          </w:p>
          <w:p w14:paraId="04A9EF59" w14:textId="77777777" w:rsidR="00F71CC6" w:rsidRPr="002E514E" w:rsidRDefault="00AB307F" w:rsidP="00F71CC6">
            <w:pPr>
              <w:pStyle w:val="Brdtextmedindrag"/>
              <w:rPr>
                <w:i/>
              </w:rPr>
            </w:pPr>
            <w:r w:rsidRPr="002E514E">
              <w:rPr>
                <w:i/>
              </w:rPr>
              <w:t>–</w:t>
            </w:r>
            <w:r>
              <w:rPr>
                <w:i/>
              </w:rPr>
              <w:t> </w:t>
            </w:r>
            <w:r w:rsidRPr="002E514E">
              <w:rPr>
                <w:i/>
              </w:rPr>
              <w:t>10</w:t>
            </w:r>
            <w:r>
              <w:rPr>
                <w:i/>
              </w:rPr>
              <w:t> </w:t>
            </w:r>
            <w:r w:rsidRPr="002E514E">
              <w:rPr>
                <w:i/>
              </w:rPr>
              <w:t>§ om partsinsyn,</w:t>
            </w:r>
          </w:p>
          <w:p w14:paraId="064FDC36" w14:textId="77777777" w:rsidR="00F71CC6" w:rsidRPr="002E514E" w:rsidRDefault="00AB307F" w:rsidP="00F71CC6">
            <w:pPr>
              <w:pStyle w:val="Brdtextmedindrag"/>
              <w:rPr>
                <w:i/>
              </w:rPr>
            </w:pPr>
            <w:r w:rsidRPr="002E514E">
              <w:rPr>
                <w:i/>
              </w:rPr>
              <w:t>–</w:t>
            </w:r>
            <w:r>
              <w:rPr>
                <w:i/>
              </w:rPr>
              <w:t> </w:t>
            </w:r>
            <w:r w:rsidRPr="002E514E">
              <w:rPr>
                <w:i/>
              </w:rPr>
              <w:t>16–18</w:t>
            </w:r>
            <w:r>
              <w:rPr>
                <w:i/>
              </w:rPr>
              <w:t xml:space="preserve"> </w:t>
            </w:r>
            <w:r w:rsidRPr="002E514E">
              <w:rPr>
                <w:i/>
              </w:rPr>
              <w:t>§§ om jäv,</w:t>
            </w:r>
          </w:p>
          <w:p w14:paraId="40BFC3E8" w14:textId="77777777" w:rsidR="00F71CC6" w:rsidRPr="002E514E" w:rsidRDefault="00AB307F" w:rsidP="00F71CC6">
            <w:pPr>
              <w:pStyle w:val="Brdtextmedindrag"/>
              <w:rPr>
                <w:i/>
              </w:rPr>
            </w:pPr>
            <w:r w:rsidRPr="002E514E">
              <w:rPr>
                <w:i/>
              </w:rPr>
              <w:t>–</w:t>
            </w:r>
            <w:r>
              <w:rPr>
                <w:i/>
              </w:rPr>
              <w:t> </w:t>
            </w:r>
            <w:r w:rsidRPr="002E514E">
              <w:rPr>
                <w:i/>
              </w:rPr>
              <w:t>23</w:t>
            </w:r>
            <w:r>
              <w:rPr>
                <w:i/>
              </w:rPr>
              <w:t> </w:t>
            </w:r>
            <w:r w:rsidRPr="002E514E">
              <w:rPr>
                <w:i/>
              </w:rPr>
              <w:t>§ om utredningsansvaret,</w:t>
            </w:r>
          </w:p>
          <w:p w14:paraId="17CB6F47" w14:textId="77777777" w:rsidR="00F71CC6" w:rsidRPr="002E514E" w:rsidRDefault="00AB307F" w:rsidP="00F71CC6">
            <w:pPr>
              <w:pStyle w:val="Brdtextmedindrag"/>
              <w:rPr>
                <w:i/>
              </w:rPr>
            </w:pPr>
            <w:r w:rsidRPr="002E514E">
              <w:rPr>
                <w:i/>
              </w:rPr>
              <w:t>–</w:t>
            </w:r>
            <w:r>
              <w:rPr>
                <w:i/>
              </w:rPr>
              <w:t> </w:t>
            </w:r>
            <w:r w:rsidRPr="002E514E">
              <w:rPr>
                <w:i/>
              </w:rPr>
              <w:t>24</w:t>
            </w:r>
            <w:r>
              <w:rPr>
                <w:i/>
              </w:rPr>
              <w:t> </w:t>
            </w:r>
            <w:r w:rsidRPr="002E514E">
              <w:rPr>
                <w:i/>
              </w:rPr>
              <w:t>§ om när man får lämna uppgifter muntligt,</w:t>
            </w:r>
          </w:p>
          <w:p w14:paraId="7278C205" w14:textId="77777777" w:rsidR="00F71CC6" w:rsidRPr="002E514E" w:rsidRDefault="00AB307F" w:rsidP="00F71CC6">
            <w:pPr>
              <w:pStyle w:val="Brdtextmedindrag"/>
              <w:rPr>
                <w:i/>
              </w:rPr>
            </w:pPr>
            <w:r w:rsidRPr="002E514E">
              <w:rPr>
                <w:i/>
              </w:rPr>
              <w:t>–</w:t>
            </w:r>
            <w:r>
              <w:rPr>
                <w:i/>
              </w:rPr>
              <w:t> </w:t>
            </w:r>
            <w:r w:rsidRPr="002E514E">
              <w:rPr>
                <w:i/>
              </w:rPr>
              <w:t>25</w:t>
            </w:r>
            <w:r>
              <w:rPr>
                <w:i/>
              </w:rPr>
              <w:t> </w:t>
            </w:r>
            <w:r w:rsidRPr="002E514E">
              <w:rPr>
                <w:i/>
              </w:rPr>
              <w:t>§ om kommunikation,</w:t>
            </w:r>
          </w:p>
          <w:p w14:paraId="1DB821BF" w14:textId="77777777" w:rsidR="00F71CC6" w:rsidRPr="002E514E" w:rsidRDefault="00AB307F" w:rsidP="00F71CC6">
            <w:pPr>
              <w:pStyle w:val="Brdtextmedindrag"/>
              <w:rPr>
                <w:i/>
              </w:rPr>
            </w:pPr>
            <w:r w:rsidRPr="002E514E">
              <w:rPr>
                <w:i/>
              </w:rPr>
              <w:t>–</w:t>
            </w:r>
            <w:r>
              <w:rPr>
                <w:i/>
              </w:rPr>
              <w:t> </w:t>
            </w:r>
            <w:r w:rsidRPr="002E514E">
              <w:rPr>
                <w:i/>
              </w:rPr>
              <w:t>27</w:t>
            </w:r>
            <w:r>
              <w:t> </w:t>
            </w:r>
            <w:r w:rsidRPr="002E514E">
              <w:rPr>
                <w:i/>
              </w:rPr>
              <w:t>§ om dokumentation av upp</w:t>
            </w:r>
            <w:r>
              <w:rPr>
                <w:i/>
              </w:rPr>
              <w:softHyphen/>
            </w:r>
            <w:r w:rsidRPr="002E514E">
              <w:rPr>
                <w:i/>
              </w:rPr>
              <w:t>gifter,</w:t>
            </w:r>
          </w:p>
          <w:p w14:paraId="3BF34D77" w14:textId="77777777" w:rsidR="00F71CC6" w:rsidRPr="002E514E" w:rsidRDefault="00AB307F" w:rsidP="00F71CC6">
            <w:pPr>
              <w:pStyle w:val="Brdtextmedindrag"/>
              <w:rPr>
                <w:i/>
              </w:rPr>
            </w:pPr>
            <w:r w:rsidRPr="002E514E">
              <w:rPr>
                <w:i/>
              </w:rPr>
              <w:t>–</w:t>
            </w:r>
            <w:r>
              <w:rPr>
                <w:i/>
              </w:rPr>
              <w:t> </w:t>
            </w:r>
            <w:r w:rsidRPr="002E514E">
              <w:rPr>
                <w:i/>
              </w:rPr>
              <w:t>31</w:t>
            </w:r>
            <w:r>
              <w:rPr>
                <w:i/>
              </w:rPr>
              <w:t> </w:t>
            </w:r>
            <w:r w:rsidRPr="002E514E">
              <w:rPr>
                <w:i/>
              </w:rPr>
              <w:t>§ om dokumentation av be</w:t>
            </w:r>
            <w:r>
              <w:rPr>
                <w:i/>
              </w:rPr>
              <w:softHyphen/>
            </w:r>
            <w:r w:rsidRPr="002E514E">
              <w:rPr>
                <w:i/>
              </w:rPr>
              <w:t>slut,</w:t>
            </w:r>
          </w:p>
          <w:p w14:paraId="7FEFA718" w14:textId="77777777" w:rsidR="00F71CC6" w:rsidRPr="002E514E" w:rsidRDefault="00AB307F" w:rsidP="00F71CC6">
            <w:pPr>
              <w:pStyle w:val="Brdtextmedindrag"/>
              <w:rPr>
                <w:i/>
              </w:rPr>
            </w:pPr>
            <w:r w:rsidRPr="002E514E">
              <w:rPr>
                <w:i/>
              </w:rPr>
              <w:t>–</w:t>
            </w:r>
            <w:r>
              <w:rPr>
                <w:i/>
              </w:rPr>
              <w:t> </w:t>
            </w:r>
            <w:r w:rsidRPr="002E514E">
              <w:rPr>
                <w:i/>
              </w:rPr>
              <w:t>32</w:t>
            </w:r>
            <w:r>
              <w:rPr>
                <w:i/>
              </w:rPr>
              <w:t> </w:t>
            </w:r>
            <w:r w:rsidRPr="002E514E">
              <w:rPr>
                <w:i/>
              </w:rPr>
              <w:t>§ om motivering av beslut,</w:t>
            </w:r>
          </w:p>
          <w:p w14:paraId="27EA2DE5" w14:textId="77777777" w:rsidR="00F71CC6" w:rsidRPr="002E514E" w:rsidRDefault="00AB307F" w:rsidP="00F71CC6">
            <w:pPr>
              <w:pStyle w:val="Brdtextmedindrag"/>
              <w:rPr>
                <w:i/>
              </w:rPr>
            </w:pPr>
            <w:r w:rsidRPr="002E514E">
              <w:rPr>
                <w:i/>
              </w:rPr>
              <w:t>–</w:t>
            </w:r>
            <w:r>
              <w:rPr>
                <w:i/>
              </w:rPr>
              <w:t> </w:t>
            </w:r>
            <w:r w:rsidRPr="002E514E">
              <w:rPr>
                <w:i/>
              </w:rPr>
              <w:t>33 och 34</w:t>
            </w:r>
            <w:r>
              <w:rPr>
                <w:i/>
              </w:rPr>
              <w:t> </w:t>
            </w:r>
            <w:r w:rsidRPr="002E514E">
              <w:rPr>
                <w:i/>
              </w:rPr>
              <w:t xml:space="preserve">§§ om underrättelse om innehållet i beslut och hur ett överklagande går till, </w:t>
            </w:r>
          </w:p>
          <w:p w14:paraId="5DEF6C80" w14:textId="77777777" w:rsidR="00F71CC6" w:rsidRDefault="00AB307F" w:rsidP="00F71CC6">
            <w:pPr>
              <w:pStyle w:val="Brdtextmedindrag"/>
              <w:rPr>
                <w:i/>
              </w:rPr>
            </w:pPr>
            <w:r w:rsidRPr="002E514E">
              <w:rPr>
                <w:i/>
              </w:rPr>
              <w:t>–</w:t>
            </w:r>
            <w:r>
              <w:rPr>
                <w:i/>
              </w:rPr>
              <w:t> </w:t>
            </w:r>
            <w:r w:rsidRPr="002E514E">
              <w:rPr>
                <w:i/>
              </w:rPr>
              <w:t>36</w:t>
            </w:r>
            <w:r>
              <w:rPr>
                <w:i/>
              </w:rPr>
              <w:t> </w:t>
            </w:r>
            <w:r w:rsidRPr="002E514E">
              <w:rPr>
                <w:i/>
              </w:rPr>
              <w:t>§ om rättelse av skrivfel och liknande</w:t>
            </w:r>
            <w:r>
              <w:rPr>
                <w:i/>
              </w:rPr>
              <w:t>, och</w:t>
            </w:r>
          </w:p>
          <w:p w14:paraId="45226130" w14:textId="77777777" w:rsidR="00F71CC6" w:rsidRPr="00574282" w:rsidRDefault="00AB307F" w:rsidP="00F71CC6">
            <w:pPr>
              <w:pStyle w:val="Brdtextmedindrag"/>
              <w:rPr>
                <w:i/>
              </w:rPr>
            </w:pPr>
            <w:bookmarkStart w:id="816" w:name="_Hlk43329814"/>
            <w:r>
              <w:rPr>
                <w:i/>
              </w:rPr>
              <w:t>– </w:t>
            </w:r>
            <w:r>
              <w:rPr>
                <w:i/>
                <w:iCs/>
              </w:rPr>
              <w:t>42 §</w:t>
            </w:r>
            <w:r>
              <w:t xml:space="preserve"> </w:t>
            </w:r>
            <w:r w:rsidRPr="00EA14A2">
              <w:rPr>
                <w:i/>
                <w:iCs/>
              </w:rPr>
              <w:t xml:space="preserve">om vem som får överklaga </w:t>
            </w:r>
            <w:r>
              <w:rPr>
                <w:i/>
                <w:iCs/>
              </w:rPr>
              <w:t xml:space="preserve">ett </w:t>
            </w:r>
            <w:r w:rsidRPr="00EA14A2">
              <w:rPr>
                <w:i/>
                <w:iCs/>
              </w:rPr>
              <w:t>beslut</w:t>
            </w:r>
            <w:bookmarkEnd w:id="816"/>
            <w:r w:rsidRPr="002E514E">
              <w:rPr>
                <w:i/>
              </w:rPr>
              <w:t>.</w:t>
            </w:r>
          </w:p>
        </w:tc>
      </w:tr>
    </w:tbl>
    <w:p w14:paraId="71FEB016" w14:textId="647B3AA4" w:rsidR="00F71CC6" w:rsidRDefault="00AB307F" w:rsidP="00F71CC6">
      <w:pPr>
        <w:pStyle w:val="Brdtextmedindrag"/>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F71CC6" w14:paraId="74349C65" w14:textId="77777777" w:rsidTr="00F71CC6">
        <w:tc>
          <w:tcPr>
            <w:tcW w:w="2500" w:type="pct"/>
            <w:shd w:val="clear" w:color="auto" w:fill="auto"/>
            <w:tcMar>
              <w:left w:w="0" w:type="dxa"/>
            </w:tcMar>
          </w:tcPr>
          <w:p w14:paraId="52B6275D" w14:textId="77777777" w:rsidR="00F71CC6" w:rsidRDefault="00F71CC6" w:rsidP="00F71CC6">
            <w:pPr>
              <w:pStyle w:val="Brdtextmedindrag"/>
            </w:pPr>
          </w:p>
        </w:tc>
        <w:tc>
          <w:tcPr>
            <w:tcW w:w="2500" w:type="pct"/>
            <w:shd w:val="clear" w:color="auto" w:fill="auto"/>
            <w:tcMar>
              <w:right w:w="0" w:type="dxa"/>
            </w:tcMar>
          </w:tcPr>
          <w:p w14:paraId="3110FFDD" w14:textId="77777777" w:rsidR="00F71CC6" w:rsidRPr="006A7116" w:rsidRDefault="00AB307F" w:rsidP="00F71CC6">
            <w:pPr>
              <w:pStyle w:val="Rubrik4utannumrering"/>
              <w:rPr>
                <w:i/>
                <w:iCs/>
              </w:rPr>
            </w:pPr>
            <w:r w:rsidRPr="006A7116">
              <w:rPr>
                <w:i/>
                <w:iCs/>
              </w:rPr>
              <w:t>Tystnadsplikt</w:t>
            </w:r>
          </w:p>
        </w:tc>
      </w:tr>
    </w:tbl>
    <w:p w14:paraId="2160CA1A"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DA1C85E" w14:textId="77777777" w:rsidTr="00F71CC6">
        <w:tc>
          <w:tcPr>
            <w:tcW w:w="2500" w:type="pct"/>
            <w:shd w:val="clear" w:color="auto" w:fill="auto"/>
            <w:tcMar>
              <w:left w:w="0" w:type="dxa"/>
            </w:tcMar>
          </w:tcPr>
          <w:p w14:paraId="19360138" w14:textId="77777777" w:rsidR="00F71CC6" w:rsidRDefault="00F71CC6" w:rsidP="00F71CC6">
            <w:pPr>
              <w:pStyle w:val="Brdtextmedindrag"/>
            </w:pPr>
          </w:p>
        </w:tc>
        <w:tc>
          <w:tcPr>
            <w:tcW w:w="2500" w:type="pct"/>
            <w:shd w:val="clear" w:color="auto" w:fill="auto"/>
            <w:tcMar>
              <w:right w:w="0" w:type="dxa"/>
            </w:tcMar>
          </w:tcPr>
          <w:p w14:paraId="47D9768B" w14:textId="77777777" w:rsidR="00F71CC6" w:rsidRDefault="00AB307F" w:rsidP="00F71CC6">
            <w:pPr>
              <w:pStyle w:val="Brdtext"/>
              <w:rPr>
                <w:i/>
              </w:rPr>
            </w:pPr>
            <w:r>
              <w:rPr>
                <w:i/>
              </w:rPr>
              <w:t xml:space="preserve">1 c </w:t>
            </w:r>
            <w:r w:rsidRPr="00574282">
              <w:rPr>
                <w:i/>
              </w:rPr>
              <w:t>§</w:t>
            </w:r>
          </w:p>
          <w:p w14:paraId="7CA58AFC" w14:textId="77777777" w:rsidR="00F71CC6" w:rsidRPr="002E514E" w:rsidRDefault="00AB307F" w:rsidP="00F71CC6">
            <w:pPr>
              <w:pStyle w:val="Brdtextmedindrag"/>
              <w:rPr>
                <w:i/>
              </w:rPr>
            </w:pPr>
            <w:r w:rsidRPr="002E514E">
              <w:rPr>
                <w:i/>
              </w:rPr>
              <w:t>Den som utför offentlig kontroll eller annan offentlig verksamhet får inte obehörigen röja eller ut</w:t>
            </w:r>
            <w:r w:rsidRPr="002E514E">
              <w:rPr>
                <w:i/>
              </w:rPr>
              <w:softHyphen/>
              <w:t xml:space="preserve">nyttja det som han eller hon har fått kännedom om </w:t>
            </w:r>
            <w:r>
              <w:rPr>
                <w:i/>
              </w:rPr>
              <w:t>medan</w:t>
            </w:r>
            <w:r w:rsidRPr="002E514E">
              <w:rPr>
                <w:i/>
              </w:rPr>
              <w:t xml:space="preserve"> uppgifterna utfördes.</w:t>
            </w:r>
          </w:p>
          <w:p w14:paraId="75D1D33D" w14:textId="77777777" w:rsidR="00F71CC6" w:rsidRPr="00574282" w:rsidRDefault="00AB307F" w:rsidP="00F71CC6">
            <w:pPr>
              <w:pStyle w:val="Brdtextmedindrag"/>
              <w:rPr>
                <w:i/>
              </w:rPr>
            </w:pPr>
            <w:r w:rsidRPr="00415EC2">
              <w:rPr>
                <w:i/>
              </w:rPr>
              <w:t>I det allmännas verksamhet tillämpas offentlighets- och sekre</w:t>
            </w:r>
            <w:r>
              <w:rPr>
                <w:i/>
              </w:rPr>
              <w:softHyphen/>
            </w:r>
            <w:r w:rsidRPr="00415EC2">
              <w:rPr>
                <w:i/>
              </w:rPr>
              <w:t>tesslagen (2009:400)</w:t>
            </w:r>
            <w:r>
              <w:rPr>
                <w:i/>
              </w:rPr>
              <w:t xml:space="preserve"> </w:t>
            </w:r>
            <w:r w:rsidRPr="00415EC2">
              <w:rPr>
                <w:i/>
              </w:rPr>
              <w:t>i stället för första stycket</w:t>
            </w:r>
            <w:r>
              <w:rPr>
                <w:i/>
              </w:rPr>
              <w:t>.</w:t>
            </w:r>
          </w:p>
        </w:tc>
      </w:tr>
    </w:tbl>
    <w:p w14:paraId="129085B5"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6886A12" w14:textId="77777777" w:rsidTr="00F71CC6">
        <w:tc>
          <w:tcPr>
            <w:tcW w:w="2500" w:type="pct"/>
            <w:shd w:val="clear" w:color="auto" w:fill="auto"/>
            <w:tcMar>
              <w:left w:w="0" w:type="dxa"/>
            </w:tcMar>
          </w:tcPr>
          <w:p w14:paraId="4D663623" w14:textId="77777777" w:rsidR="00F71CC6" w:rsidRDefault="00AB307F" w:rsidP="00F71CC6">
            <w:pPr>
              <w:pStyle w:val="Rubrik4utannumrering"/>
            </w:pPr>
            <w:r w:rsidRPr="003F3616">
              <w:t>Föreskrifter om offentlig kontroll</w:t>
            </w:r>
          </w:p>
        </w:tc>
        <w:tc>
          <w:tcPr>
            <w:tcW w:w="2500" w:type="pct"/>
            <w:shd w:val="clear" w:color="auto" w:fill="auto"/>
            <w:tcMar>
              <w:right w:w="0" w:type="dxa"/>
            </w:tcMar>
          </w:tcPr>
          <w:p w14:paraId="6537BE32" w14:textId="77777777" w:rsidR="00F71CC6" w:rsidRDefault="00AB307F" w:rsidP="00F71CC6">
            <w:pPr>
              <w:pStyle w:val="Rubrik4utannumrering"/>
            </w:pPr>
            <w:r w:rsidRPr="003F3616">
              <w:t xml:space="preserve">Föreskrifter om offentlig kontroll </w:t>
            </w:r>
            <w:r w:rsidRPr="003F3616">
              <w:rPr>
                <w:i/>
              </w:rPr>
              <w:t>och annan offentlig verksamhet</w:t>
            </w:r>
          </w:p>
        </w:tc>
      </w:tr>
    </w:tbl>
    <w:p w14:paraId="5A59E936" w14:textId="77777777" w:rsidR="00F71CC6" w:rsidRDefault="00F71CC6" w:rsidP="00F71CC6">
      <w:pPr>
        <w:pStyle w:val="Brdtext"/>
        <w:jc w:val="center"/>
      </w:pPr>
    </w:p>
    <w:p w14:paraId="4654B10E" w14:textId="77777777" w:rsidR="00F71CC6" w:rsidRDefault="00AB307F" w:rsidP="00F71CC6">
      <w:pPr>
        <w:pStyle w:val="Brdtext"/>
        <w:jc w:val="center"/>
      </w:pPr>
      <w:r>
        <w:t>6 §</w:t>
      </w:r>
    </w:p>
    <w:p w14:paraId="3A194A44" w14:textId="77777777" w:rsidR="00F71CC6" w:rsidRPr="006A7116" w:rsidRDefault="00AB307F" w:rsidP="00F71CC6">
      <w:pPr>
        <w:pStyle w:val="Brdtextmedindrag"/>
      </w:pPr>
      <w:r w:rsidRPr="003F3616">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4616DF49" w14:textId="77777777" w:rsidTr="00F71CC6">
        <w:tc>
          <w:tcPr>
            <w:tcW w:w="2500" w:type="pct"/>
            <w:shd w:val="clear" w:color="auto" w:fill="auto"/>
            <w:tcMar>
              <w:left w:w="0" w:type="dxa"/>
            </w:tcMar>
          </w:tcPr>
          <w:p w14:paraId="7742E6EB" w14:textId="77777777" w:rsidR="00F71CC6" w:rsidRDefault="00AB307F" w:rsidP="00F71CC6">
            <w:pPr>
              <w:pStyle w:val="Brdtextmedindrag"/>
            </w:pPr>
            <w:r w:rsidRPr="003F3616">
              <w:t xml:space="preserve">1. </w:t>
            </w:r>
            <w:r>
              <w:t> </w:t>
            </w:r>
            <w:r w:rsidRPr="009D7D1A">
              <w:rPr>
                <w:i/>
                <w:iCs/>
              </w:rPr>
              <w:t>den offentliga kontrollen</w:t>
            </w:r>
            <w:r w:rsidRPr="003F3616">
              <w:t xml:space="preserve">, </w:t>
            </w:r>
            <w:r w:rsidRPr="001621C7">
              <w:rPr>
                <w:i/>
              </w:rPr>
              <w:t>och</w:t>
            </w:r>
          </w:p>
        </w:tc>
        <w:tc>
          <w:tcPr>
            <w:tcW w:w="2500" w:type="pct"/>
            <w:shd w:val="clear" w:color="auto" w:fill="auto"/>
            <w:tcMar>
              <w:right w:w="0" w:type="dxa"/>
            </w:tcMar>
          </w:tcPr>
          <w:p w14:paraId="5CA1CBDE" w14:textId="77777777" w:rsidR="00F71CC6" w:rsidRDefault="00AB307F" w:rsidP="00F71CC6">
            <w:pPr>
              <w:pStyle w:val="Brdtextmedindrag"/>
            </w:pPr>
            <w:r w:rsidRPr="003F3616">
              <w:t>1.</w:t>
            </w:r>
            <w:r>
              <w:rPr>
                <w:i/>
              </w:rPr>
              <w:t> </w:t>
            </w:r>
            <w:r w:rsidRPr="00FE5E56">
              <w:rPr>
                <w:i/>
              </w:rPr>
              <w:t xml:space="preserve">hur </w:t>
            </w:r>
            <w:r>
              <w:rPr>
                <w:i/>
              </w:rPr>
              <w:t xml:space="preserve">ett organ med delegerade uppgifter eller en fysisk person som har delegerats vissa uppgifter ska bedriva </w:t>
            </w:r>
            <w:r w:rsidRPr="00FE5E56">
              <w:rPr>
                <w:i/>
              </w:rPr>
              <w:t>offentlig kontroll</w:t>
            </w:r>
            <w:r>
              <w:rPr>
                <w:i/>
              </w:rPr>
              <w:t xml:space="preserve"> och annan offentlig verksamhet</w:t>
            </w:r>
            <w:r w:rsidRPr="003B3254">
              <w:rPr>
                <w:iCs/>
              </w:rPr>
              <w:t>,</w:t>
            </w:r>
          </w:p>
        </w:tc>
      </w:tr>
      <w:tr w:rsidR="00F71CC6" w14:paraId="4AD7BBFC" w14:textId="77777777" w:rsidTr="00F71CC6">
        <w:tblPrEx>
          <w:tblLook w:val="0600" w:firstRow="0" w:lastRow="0" w:firstColumn="0" w:lastColumn="0" w:noHBand="1" w:noVBand="1"/>
        </w:tblPrEx>
        <w:tc>
          <w:tcPr>
            <w:tcW w:w="2500" w:type="pct"/>
            <w:shd w:val="clear" w:color="auto" w:fill="auto"/>
            <w:tcMar>
              <w:left w:w="0" w:type="dxa"/>
            </w:tcMar>
          </w:tcPr>
          <w:p w14:paraId="7680D2FA" w14:textId="77777777" w:rsidR="00F71CC6" w:rsidRDefault="00AB307F" w:rsidP="00F71CC6">
            <w:pPr>
              <w:pStyle w:val="Brdtextmedindrag"/>
            </w:pPr>
            <w:r w:rsidRPr="003077AD">
              <w:t>2.</w:t>
            </w:r>
            <w:r>
              <w:t> </w:t>
            </w:r>
            <w:r w:rsidRPr="003077AD">
              <w:t xml:space="preserve">skyldighet för ett </w:t>
            </w:r>
            <w:r w:rsidRPr="003077AD">
              <w:rPr>
                <w:i/>
              </w:rPr>
              <w:t>kontroll</w:t>
            </w:r>
            <w:r>
              <w:rPr>
                <w:i/>
              </w:rPr>
              <w:softHyphen/>
            </w:r>
            <w:r w:rsidRPr="003077AD">
              <w:rPr>
                <w:i/>
              </w:rPr>
              <w:t>organ som anlitas i den offentliga kontrollen</w:t>
            </w:r>
            <w:r w:rsidRPr="003077AD">
              <w:t xml:space="preserve"> att lämna information till den samordnande kontrollmyn</w:t>
            </w:r>
            <w:r>
              <w:softHyphen/>
            </w:r>
            <w:r w:rsidRPr="003077AD">
              <w:t>dighet som avses i 3 §.</w:t>
            </w:r>
          </w:p>
        </w:tc>
        <w:tc>
          <w:tcPr>
            <w:tcW w:w="2500" w:type="pct"/>
            <w:shd w:val="clear" w:color="auto" w:fill="auto"/>
            <w:tcMar>
              <w:right w:w="0" w:type="dxa"/>
            </w:tcMar>
          </w:tcPr>
          <w:p w14:paraId="472AAA65" w14:textId="77777777" w:rsidR="00F71CC6" w:rsidRDefault="00AB307F" w:rsidP="00F71CC6">
            <w:pPr>
              <w:pStyle w:val="Brdtextmedindrag"/>
            </w:pPr>
            <w:r w:rsidRPr="003077AD">
              <w:t>2.</w:t>
            </w:r>
            <w:r>
              <w:t> </w:t>
            </w:r>
            <w:r w:rsidRPr="003077AD">
              <w:t xml:space="preserve">skyldighet för ett </w:t>
            </w:r>
            <w:r w:rsidRPr="003077AD">
              <w:rPr>
                <w:i/>
              </w:rPr>
              <w:t>organ med delegerade uppgifter, eller en fysisk person som har delegerats vissa uppgifter,</w:t>
            </w:r>
            <w:r w:rsidRPr="003077AD">
              <w:t xml:space="preserve"> att lämna information till den samordnande kontrollmyn</w:t>
            </w:r>
            <w:r>
              <w:softHyphen/>
            </w:r>
            <w:r w:rsidRPr="003077AD">
              <w:t>dighet som avses i 3 §</w:t>
            </w:r>
            <w:r>
              <w:t xml:space="preserve">, </w:t>
            </w:r>
            <w:r w:rsidRPr="001621C7">
              <w:rPr>
                <w:i/>
              </w:rPr>
              <w:t>och</w:t>
            </w:r>
          </w:p>
        </w:tc>
      </w:tr>
      <w:tr w:rsidR="00F71CC6" w14:paraId="53338D5D" w14:textId="77777777" w:rsidTr="00F71CC6">
        <w:tblPrEx>
          <w:tblLook w:val="0600" w:firstRow="0" w:lastRow="0" w:firstColumn="0" w:lastColumn="0" w:noHBand="1" w:noVBand="1"/>
        </w:tblPrEx>
        <w:tc>
          <w:tcPr>
            <w:tcW w:w="2500" w:type="pct"/>
            <w:shd w:val="clear" w:color="auto" w:fill="auto"/>
            <w:tcMar>
              <w:left w:w="0" w:type="dxa"/>
            </w:tcMar>
          </w:tcPr>
          <w:p w14:paraId="51537D79" w14:textId="77777777" w:rsidR="00F71CC6" w:rsidRDefault="00F71CC6" w:rsidP="00F71CC6">
            <w:pPr>
              <w:pStyle w:val="Brdtextmedindrag"/>
            </w:pPr>
          </w:p>
        </w:tc>
        <w:tc>
          <w:tcPr>
            <w:tcW w:w="2500" w:type="pct"/>
            <w:shd w:val="clear" w:color="auto" w:fill="auto"/>
            <w:tcMar>
              <w:right w:w="0" w:type="dxa"/>
            </w:tcMar>
          </w:tcPr>
          <w:p w14:paraId="0B017D60" w14:textId="77777777" w:rsidR="00F71CC6" w:rsidRDefault="00AB307F" w:rsidP="00F71CC6">
            <w:pPr>
              <w:pStyle w:val="Brdtextmedindrag"/>
            </w:pPr>
            <w:r>
              <w:rPr>
                <w:i/>
              </w:rPr>
              <w:t>3. </w:t>
            </w:r>
            <w:r w:rsidRPr="00FE5E56">
              <w:rPr>
                <w:i/>
              </w:rPr>
              <w:t xml:space="preserve">skyldighet för ett organ med delegerade uppgifter eller en fysisk person som har delegerats vissa uppgifter att lämna information </w:t>
            </w:r>
            <w:r>
              <w:rPr>
                <w:i/>
              </w:rPr>
              <w:t xml:space="preserve">och ge in handlingar </w:t>
            </w:r>
            <w:r w:rsidRPr="00FE5E56">
              <w:rPr>
                <w:i/>
              </w:rPr>
              <w:t xml:space="preserve">till </w:t>
            </w:r>
            <w:r>
              <w:rPr>
                <w:i/>
              </w:rPr>
              <w:t>den myndighet som har delegerat uppgiften.</w:t>
            </w:r>
          </w:p>
        </w:tc>
      </w:tr>
    </w:tbl>
    <w:p w14:paraId="7BC2F92E"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2559CF2E" w14:textId="77777777" w:rsidTr="00F71CC6">
        <w:tc>
          <w:tcPr>
            <w:tcW w:w="2500" w:type="pct"/>
            <w:shd w:val="clear" w:color="auto" w:fill="auto"/>
            <w:tcMar>
              <w:left w:w="0" w:type="dxa"/>
            </w:tcMar>
          </w:tcPr>
          <w:p w14:paraId="01DE5619" w14:textId="77777777" w:rsidR="00F71CC6" w:rsidRDefault="00F71CC6" w:rsidP="00F71CC6">
            <w:pPr>
              <w:pStyle w:val="Brdtextmedindrag"/>
            </w:pPr>
          </w:p>
        </w:tc>
        <w:tc>
          <w:tcPr>
            <w:tcW w:w="2500" w:type="pct"/>
            <w:shd w:val="clear" w:color="auto" w:fill="auto"/>
            <w:tcMar>
              <w:right w:w="0" w:type="dxa"/>
            </w:tcMar>
          </w:tcPr>
          <w:p w14:paraId="49999E46" w14:textId="77777777" w:rsidR="00F71CC6" w:rsidRPr="00AD76F1" w:rsidRDefault="00AB307F" w:rsidP="00F71CC6">
            <w:pPr>
              <w:pStyle w:val="Rubrik4utannumrering"/>
              <w:rPr>
                <w:i/>
                <w:iCs/>
              </w:rPr>
            </w:pPr>
            <w:r w:rsidRPr="00AD76F1">
              <w:rPr>
                <w:i/>
                <w:iCs/>
              </w:rPr>
              <w:t>Föreskrifter om uppgiftslämnande</w:t>
            </w:r>
          </w:p>
        </w:tc>
      </w:tr>
    </w:tbl>
    <w:p w14:paraId="016DE9D6"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0E6A42E4" w14:textId="77777777" w:rsidTr="00F71CC6">
        <w:tc>
          <w:tcPr>
            <w:tcW w:w="2500" w:type="pct"/>
            <w:shd w:val="clear" w:color="auto" w:fill="auto"/>
            <w:tcMar>
              <w:left w:w="0" w:type="dxa"/>
            </w:tcMar>
          </w:tcPr>
          <w:p w14:paraId="70B06D36" w14:textId="77777777" w:rsidR="00F71CC6" w:rsidRDefault="00F71CC6" w:rsidP="00F71CC6">
            <w:pPr>
              <w:pStyle w:val="Brdtextmedindrag"/>
            </w:pPr>
          </w:p>
        </w:tc>
        <w:tc>
          <w:tcPr>
            <w:tcW w:w="2500" w:type="pct"/>
            <w:shd w:val="clear" w:color="auto" w:fill="auto"/>
            <w:tcMar>
              <w:right w:w="0" w:type="dxa"/>
            </w:tcMar>
          </w:tcPr>
          <w:p w14:paraId="3B5AB2D8" w14:textId="77777777" w:rsidR="00F71CC6" w:rsidRDefault="00AB307F" w:rsidP="00F71CC6">
            <w:pPr>
              <w:pStyle w:val="Brdtext"/>
              <w:rPr>
                <w:i/>
              </w:rPr>
            </w:pPr>
            <w:r>
              <w:rPr>
                <w:i/>
              </w:rPr>
              <w:t xml:space="preserve">6 a </w:t>
            </w:r>
            <w:r w:rsidRPr="00574282">
              <w:rPr>
                <w:i/>
              </w:rPr>
              <w:t>§</w:t>
            </w:r>
          </w:p>
          <w:p w14:paraId="218BE203" w14:textId="77777777" w:rsidR="00F71CC6" w:rsidRPr="00574282" w:rsidRDefault="00AB307F" w:rsidP="00F71CC6">
            <w:pPr>
              <w:pStyle w:val="Brdtextmedindrag"/>
              <w:rPr>
                <w:i/>
              </w:rPr>
            </w:pPr>
            <w:r w:rsidRPr="00134D68">
              <w:rPr>
                <w:i/>
              </w:rPr>
              <w:t>Regeringen eller den myndighet som regeringen bestämmer får meddela föreskrifter om skyldighet för djurhållare att lämna uppgifter om sin djurhållning till en kontrollmyndighet, ett organ med delegerade uppgifter eller en fysisk person som har delegerats vissa uppgifter.</w:t>
            </w:r>
          </w:p>
        </w:tc>
      </w:tr>
    </w:tbl>
    <w:p w14:paraId="1D94E857"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65277097" w14:textId="77777777" w:rsidTr="00F71CC6">
        <w:tc>
          <w:tcPr>
            <w:tcW w:w="2500" w:type="pct"/>
            <w:shd w:val="clear" w:color="auto" w:fill="auto"/>
            <w:tcMar>
              <w:left w:w="0" w:type="dxa"/>
            </w:tcMar>
          </w:tcPr>
          <w:p w14:paraId="74A21E54" w14:textId="77777777" w:rsidR="00F71CC6" w:rsidRDefault="00AB307F" w:rsidP="00F71CC6">
            <w:pPr>
              <w:pStyle w:val="Rubrik4utannumrering"/>
            </w:pPr>
            <w:r w:rsidRPr="00134D68">
              <w:t xml:space="preserve">Offentlig kontroll som </w:t>
            </w:r>
            <w:r w:rsidRPr="00D70F13">
              <w:rPr>
                <w:i/>
                <w:iCs/>
              </w:rPr>
              <w:t>avser andra än livsmedelsproducerande djur</w:t>
            </w:r>
          </w:p>
        </w:tc>
        <w:tc>
          <w:tcPr>
            <w:tcW w:w="2500" w:type="pct"/>
            <w:shd w:val="clear" w:color="auto" w:fill="auto"/>
            <w:tcMar>
              <w:right w:w="0" w:type="dxa"/>
            </w:tcMar>
          </w:tcPr>
          <w:p w14:paraId="0A727CB9" w14:textId="77777777" w:rsidR="00F71CC6" w:rsidRDefault="00AB307F" w:rsidP="00F71CC6">
            <w:pPr>
              <w:pStyle w:val="Rubrik4utannumrering"/>
            </w:pPr>
            <w:r w:rsidRPr="006F6FAC">
              <w:t xml:space="preserve">Offentlig kontroll </w:t>
            </w:r>
            <w:r w:rsidRPr="00D70F13">
              <w:rPr>
                <w:i/>
                <w:iCs/>
              </w:rPr>
              <w:t xml:space="preserve">och annan offentlig verksamhet </w:t>
            </w:r>
            <w:r w:rsidRPr="00D70F13">
              <w:t>som</w:t>
            </w:r>
            <w:r w:rsidRPr="00D70F13">
              <w:rPr>
                <w:i/>
                <w:iCs/>
              </w:rPr>
              <w:t xml:space="preserve"> inte omfattas av förordning (EU) 2017/625</w:t>
            </w:r>
          </w:p>
        </w:tc>
      </w:tr>
    </w:tbl>
    <w:p w14:paraId="35173137" w14:textId="77777777" w:rsidR="00F71CC6" w:rsidRDefault="00AB307F" w:rsidP="00F71CC6">
      <w:pPr>
        <w:pStyle w:val="Brdtext"/>
        <w:spacing w:before="230"/>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20A162B8" w14:textId="77777777" w:rsidTr="00F71CC6">
        <w:tc>
          <w:tcPr>
            <w:tcW w:w="2500" w:type="pct"/>
            <w:shd w:val="clear" w:color="auto" w:fill="auto"/>
            <w:tcMar>
              <w:left w:w="0" w:type="dxa"/>
            </w:tcMar>
          </w:tcPr>
          <w:p w14:paraId="55C7D515" w14:textId="77777777" w:rsidR="00F71CC6" w:rsidRDefault="00AB307F" w:rsidP="00F71CC6">
            <w:pPr>
              <w:pStyle w:val="Brdtextmedindrag"/>
            </w:pPr>
            <w:r w:rsidRPr="00DC4EAF">
              <w:rPr>
                <w:i/>
              </w:rPr>
              <w:t>I</w:t>
            </w:r>
            <w:r w:rsidRPr="002F36DB">
              <w:t xml:space="preserve"> </w:t>
            </w:r>
            <w:r w:rsidRPr="002F36DB">
              <w:rPr>
                <w:i/>
              </w:rPr>
              <w:t>Europaparlamentets och rådets förordning (EG) nr 882/2004 av den 29 april 2004 om offentlig kontroll för att säkerställa kon</w:t>
            </w:r>
            <w:r>
              <w:rPr>
                <w:i/>
              </w:rPr>
              <w:softHyphen/>
            </w:r>
            <w:r w:rsidRPr="002F36DB">
              <w:rPr>
                <w:i/>
              </w:rPr>
              <w:t>trollen av efterlevnaden av foder- och livsmedelslagstiftningen samt bestämmelserna om djurhälsa och djurskydd</w:t>
            </w:r>
            <w:r w:rsidRPr="002F36DB">
              <w:t xml:space="preserve"> </w:t>
            </w:r>
            <w:r w:rsidRPr="007D386D">
              <w:rPr>
                <w:i/>
              </w:rPr>
              <w:t>finns bestämmelser som ska tillämpas</w:t>
            </w:r>
            <w:r w:rsidRPr="002F36DB">
              <w:t xml:space="preserve"> </w:t>
            </w:r>
            <w:r w:rsidRPr="00DC4EAF">
              <w:rPr>
                <w:i/>
              </w:rPr>
              <w:t>vid</w:t>
            </w:r>
            <w:r w:rsidRPr="002F36DB">
              <w:t xml:space="preserve"> offentlig kontroll </w:t>
            </w:r>
            <w:r w:rsidRPr="002F36DB">
              <w:rPr>
                <w:i/>
              </w:rPr>
              <w:t xml:space="preserve">av </w:t>
            </w:r>
            <w:r w:rsidRPr="00894512">
              <w:t>djurhållare som håller</w:t>
            </w:r>
            <w:r w:rsidRPr="002F36DB">
              <w:rPr>
                <w:i/>
              </w:rPr>
              <w:t xml:space="preserve"> livsme</w:t>
            </w:r>
            <w:r>
              <w:rPr>
                <w:i/>
              </w:rPr>
              <w:softHyphen/>
            </w:r>
            <w:r w:rsidRPr="002F36DB">
              <w:rPr>
                <w:i/>
              </w:rPr>
              <w:t>delsproducerande djur</w:t>
            </w:r>
            <w:r w:rsidRPr="002F36DB">
              <w:t>.</w:t>
            </w:r>
          </w:p>
        </w:tc>
        <w:tc>
          <w:tcPr>
            <w:tcW w:w="2500" w:type="pct"/>
            <w:shd w:val="clear" w:color="auto" w:fill="auto"/>
            <w:tcMar>
              <w:right w:w="0" w:type="dxa"/>
            </w:tcMar>
          </w:tcPr>
          <w:p w14:paraId="6E46791E" w14:textId="77777777" w:rsidR="00F71CC6" w:rsidRDefault="00AB307F" w:rsidP="00F71CC6">
            <w:pPr>
              <w:pStyle w:val="Brdtextmedindrag"/>
            </w:pPr>
            <w:r w:rsidRPr="003B7018">
              <w:rPr>
                <w:i/>
                <w:iCs/>
              </w:rPr>
              <w:t>Vid</w:t>
            </w:r>
            <w:r w:rsidRPr="002F36DB">
              <w:t xml:space="preserve"> offentlig kontroll </w:t>
            </w:r>
            <w:r w:rsidRPr="002F36DB">
              <w:rPr>
                <w:i/>
              </w:rPr>
              <w:t xml:space="preserve">och annan offentlig verksamhet </w:t>
            </w:r>
            <w:r>
              <w:rPr>
                <w:i/>
              </w:rPr>
              <w:t xml:space="preserve">tillämpas </w:t>
            </w:r>
            <w:r w:rsidRPr="003B7018">
              <w:rPr>
                <w:i/>
                <w:iCs/>
              </w:rPr>
              <w:t>för</w:t>
            </w:r>
            <w:r>
              <w:rPr>
                <w:i/>
                <w:iCs/>
              </w:rPr>
              <w:softHyphen/>
            </w:r>
            <w:r w:rsidRPr="003B7018">
              <w:rPr>
                <w:i/>
                <w:iCs/>
              </w:rPr>
              <w:t xml:space="preserve">ordning (EU) 2017/625 </w:t>
            </w:r>
            <w:r w:rsidRPr="002F36DB">
              <w:rPr>
                <w:i/>
              </w:rPr>
              <w:t xml:space="preserve">i fråga om </w:t>
            </w:r>
            <w:r w:rsidRPr="00894512">
              <w:t>djurhållare som håller</w:t>
            </w:r>
            <w:r w:rsidRPr="002F36DB">
              <w:rPr>
                <w:i/>
              </w:rPr>
              <w:t xml:space="preserve"> animalie</w:t>
            </w:r>
            <w:r>
              <w:rPr>
                <w:i/>
              </w:rPr>
              <w:softHyphen/>
            </w:r>
            <w:r w:rsidRPr="002F36DB">
              <w:rPr>
                <w:i/>
              </w:rPr>
              <w:t xml:space="preserve">producerande djur och </w:t>
            </w:r>
            <w:r>
              <w:rPr>
                <w:i/>
              </w:rPr>
              <w:t xml:space="preserve">i fråga om </w:t>
            </w:r>
            <w:r w:rsidRPr="002F36DB">
              <w:rPr>
                <w:i/>
              </w:rPr>
              <w:t>sådana som ansvarar för levande ryggradsdjur vid transport i sam</w:t>
            </w:r>
            <w:r>
              <w:rPr>
                <w:i/>
              </w:rPr>
              <w:softHyphen/>
            </w:r>
            <w:r w:rsidRPr="002F36DB">
              <w:rPr>
                <w:i/>
              </w:rPr>
              <w:t>band med ekonomisk verksamhet.</w:t>
            </w:r>
          </w:p>
        </w:tc>
      </w:tr>
      <w:tr w:rsidR="00F71CC6" w14:paraId="76948AF4" w14:textId="77777777" w:rsidTr="00F71CC6">
        <w:tblPrEx>
          <w:tblLook w:val="0600" w:firstRow="0" w:lastRow="0" w:firstColumn="0" w:lastColumn="0" w:noHBand="1" w:noVBand="1"/>
        </w:tblPrEx>
        <w:tc>
          <w:tcPr>
            <w:tcW w:w="2500" w:type="pct"/>
            <w:shd w:val="clear" w:color="auto" w:fill="auto"/>
            <w:tcMar>
              <w:left w:w="0" w:type="dxa"/>
            </w:tcMar>
          </w:tcPr>
          <w:p w14:paraId="6A54F932" w14:textId="77777777" w:rsidR="00F71CC6" w:rsidRDefault="00AB307F" w:rsidP="00F71CC6">
            <w:pPr>
              <w:pStyle w:val="Brdtextmedindrag"/>
            </w:pPr>
            <w:r w:rsidRPr="002F36DB">
              <w:t>Regeringen får meddela före</w:t>
            </w:r>
            <w:r>
              <w:softHyphen/>
            </w:r>
            <w:r w:rsidRPr="002F36DB">
              <w:t xml:space="preserve">skrifter om att förordning </w:t>
            </w:r>
            <w:r w:rsidRPr="002F36DB">
              <w:rPr>
                <w:i/>
              </w:rPr>
              <w:t>(EG) nr 882/2004</w:t>
            </w:r>
            <w:r w:rsidRPr="002F36DB">
              <w:t xml:space="preserve"> ska tillämpas helt eller delvis vid offentlig kontroll </w:t>
            </w:r>
            <w:r w:rsidRPr="002F36DB">
              <w:rPr>
                <w:i/>
              </w:rPr>
              <w:t xml:space="preserve">av </w:t>
            </w:r>
            <w:r w:rsidRPr="002F36DB">
              <w:t>andra djurhållare</w:t>
            </w:r>
            <w:r w:rsidRPr="002F36DB">
              <w:rPr>
                <w:i/>
              </w:rPr>
              <w:t xml:space="preserve"> </w:t>
            </w:r>
            <w:r w:rsidRPr="00894512">
              <w:t>än sådana som</w:t>
            </w:r>
            <w:r w:rsidRPr="002F36DB">
              <w:rPr>
                <w:i/>
              </w:rPr>
              <w:t xml:space="preserve"> </w:t>
            </w:r>
            <w:r w:rsidRPr="005F3A70">
              <w:rPr>
                <w:i/>
                <w:spacing w:val="-4"/>
              </w:rPr>
              <w:t>håller livsmedelsproducerande</w:t>
            </w:r>
            <w:r w:rsidRPr="002F36DB">
              <w:rPr>
                <w:i/>
              </w:rPr>
              <w:t xml:space="preserve"> djur.</w:t>
            </w:r>
          </w:p>
        </w:tc>
        <w:tc>
          <w:tcPr>
            <w:tcW w:w="2500" w:type="pct"/>
            <w:shd w:val="clear" w:color="auto" w:fill="auto"/>
            <w:tcMar>
              <w:right w:w="0" w:type="dxa"/>
            </w:tcMar>
          </w:tcPr>
          <w:p w14:paraId="58E8D086" w14:textId="77777777" w:rsidR="00F71CC6" w:rsidRDefault="00AB307F" w:rsidP="00F71CC6">
            <w:pPr>
              <w:pStyle w:val="Brdtextmedindrag"/>
            </w:pPr>
            <w:r w:rsidRPr="002F36DB">
              <w:t>Regeringen får meddela före</w:t>
            </w:r>
            <w:r>
              <w:softHyphen/>
            </w:r>
            <w:r w:rsidRPr="002F36DB">
              <w:t xml:space="preserve">skrifter om att förordning </w:t>
            </w:r>
            <w:r w:rsidRPr="002F36DB">
              <w:rPr>
                <w:i/>
              </w:rPr>
              <w:t>(EU) 2017/625</w:t>
            </w:r>
            <w:r w:rsidRPr="002F36DB">
              <w:t xml:space="preserve"> ska tillämpas helt eller delvis vid offentlig kontroll </w:t>
            </w:r>
            <w:r w:rsidRPr="002F36DB">
              <w:rPr>
                <w:i/>
              </w:rPr>
              <w:t xml:space="preserve">och annan offentlig verksamhet i fråga om </w:t>
            </w:r>
            <w:r w:rsidRPr="00894512">
              <w:t>andra djurhållare</w:t>
            </w:r>
            <w:r w:rsidRPr="002F36DB">
              <w:rPr>
                <w:i/>
              </w:rPr>
              <w:t xml:space="preserve"> </w:t>
            </w:r>
            <w:r w:rsidRPr="00894512">
              <w:t>än sådana som</w:t>
            </w:r>
            <w:r w:rsidRPr="002F36DB">
              <w:rPr>
                <w:i/>
              </w:rPr>
              <w:t xml:space="preserve"> avses i första stycket.</w:t>
            </w:r>
          </w:p>
        </w:tc>
      </w:tr>
    </w:tbl>
    <w:p w14:paraId="3BA3B085"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05E2C389" w14:textId="77777777" w:rsidTr="00F71CC6">
        <w:tc>
          <w:tcPr>
            <w:tcW w:w="2500" w:type="pct"/>
            <w:shd w:val="clear" w:color="auto" w:fill="auto"/>
            <w:tcMar>
              <w:left w:w="0" w:type="dxa"/>
            </w:tcMar>
          </w:tcPr>
          <w:p w14:paraId="11B7BE27" w14:textId="77777777" w:rsidR="00F71CC6" w:rsidRDefault="00AB307F" w:rsidP="00F71CC6">
            <w:pPr>
              <w:pStyle w:val="Rubrik4utannumrering"/>
            </w:pPr>
            <w:r w:rsidRPr="00133B89">
              <w:t xml:space="preserve">Avgifter för offentlig kontroll och </w:t>
            </w:r>
            <w:r w:rsidRPr="00133B89">
              <w:rPr>
                <w:i/>
              </w:rPr>
              <w:t>ärenden enligt lagen</w:t>
            </w:r>
          </w:p>
        </w:tc>
        <w:tc>
          <w:tcPr>
            <w:tcW w:w="2500" w:type="pct"/>
            <w:shd w:val="clear" w:color="auto" w:fill="auto"/>
            <w:tcMar>
              <w:right w:w="0" w:type="dxa"/>
            </w:tcMar>
          </w:tcPr>
          <w:p w14:paraId="51069DDB" w14:textId="77777777" w:rsidR="00F71CC6" w:rsidRDefault="00AB307F" w:rsidP="00F71CC6">
            <w:pPr>
              <w:pStyle w:val="Rubrik4utannumrering"/>
            </w:pPr>
            <w:r w:rsidRPr="00133B89">
              <w:t xml:space="preserve">Avgifter för offentlig kontroll och </w:t>
            </w:r>
            <w:r w:rsidRPr="00133B89">
              <w:rPr>
                <w:i/>
              </w:rPr>
              <w:t>annan offentlig verksamhet</w:t>
            </w:r>
          </w:p>
        </w:tc>
      </w:tr>
    </w:tbl>
    <w:p w14:paraId="6774249A" w14:textId="77777777" w:rsidR="00F71CC6" w:rsidRDefault="00F71CC6" w:rsidP="00F71CC6">
      <w:pPr>
        <w:pStyle w:val="Brdtext"/>
        <w:jc w:val="center"/>
      </w:pPr>
    </w:p>
    <w:p w14:paraId="6DAD0CDF" w14:textId="77777777" w:rsidR="00F71CC6" w:rsidRDefault="00AB307F" w:rsidP="00F71CC6">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52B86B9" w14:textId="77777777" w:rsidTr="00F71CC6">
        <w:tc>
          <w:tcPr>
            <w:tcW w:w="2500" w:type="pct"/>
            <w:shd w:val="clear" w:color="auto" w:fill="auto"/>
            <w:tcMar>
              <w:left w:w="0" w:type="dxa"/>
            </w:tcMar>
          </w:tcPr>
          <w:p w14:paraId="22D3BA8E" w14:textId="77777777" w:rsidR="00F71CC6" w:rsidRDefault="00AB307F" w:rsidP="00F71CC6">
            <w:pPr>
              <w:pStyle w:val="Brdtextmedindrag"/>
            </w:pPr>
            <w:r>
              <w:t xml:space="preserve">Regeringen eller den myndighet som regeringen bestämmer får meddela föreskrifter om skyldighet att betala </w:t>
            </w:r>
            <w:r w:rsidRPr="00040091">
              <w:rPr>
                <w:i/>
              </w:rPr>
              <w:t>avgift</w:t>
            </w:r>
          </w:p>
          <w:p w14:paraId="2FA890A9" w14:textId="77777777" w:rsidR="00F71CC6" w:rsidRPr="00133B89" w:rsidRDefault="00AB307F" w:rsidP="00F71CC6">
            <w:pPr>
              <w:pStyle w:val="Brdtextmedindrag"/>
              <w:rPr>
                <w:i/>
              </w:rPr>
            </w:pPr>
            <w:r w:rsidRPr="00133B89">
              <w:rPr>
                <w:i/>
              </w:rPr>
              <w:t>1.</w:t>
            </w:r>
            <w:r>
              <w:rPr>
                <w:i/>
              </w:rPr>
              <w:t> </w:t>
            </w:r>
            <w:r w:rsidRPr="00133B89">
              <w:rPr>
                <w:i/>
              </w:rPr>
              <w:t>för offentlig kontroll enligt lagen, föreskrifter som har med</w:t>
            </w:r>
            <w:r>
              <w:rPr>
                <w:i/>
              </w:rPr>
              <w:softHyphen/>
            </w:r>
            <w:r w:rsidRPr="00133B89">
              <w:rPr>
                <w:i/>
              </w:rPr>
              <w:t>delats med stöd av lagen eller de EU-bestämmelser som lagen kom</w:t>
            </w:r>
            <w:r>
              <w:rPr>
                <w:i/>
              </w:rPr>
              <w:softHyphen/>
            </w:r>
            <w:r w:rsidRPr="00133B89">
              <w:rPr>
                <w:i/>
              </w:rPr>
              <w:t>pletterar, och</w:t>
            </w:r>
          </w:p>
          <w:p w14:paraId="70C26A46" w14:textId="77777777" w:rsidR="00F71CC6" w:rsidRDefault="00AB307F" w:rsidP="00F71CC6">
            <w:pPr>
              <w:pStyle w:val="Brdtextmedindrag"/>
            </w:pPr>
            <w:r w:rsidRPr="00133B89">
              <w:rPr>
                <w:i/>
              </w:rPr>
              <w:t>2.</w:t>
            </w:r>
            <w:r>
              <w:rPr>
                <w:i/>
              </w:rPr>
              <w:t> </w:t>
            </w:r>
            <w:r w:rsidRPr="00133B89">
              <w:rPr>
                <w:i/>
              </w:rPr>
              <w:t>i ärenden enligt lagen, före</w:t>
            </w:r>
            <w:r w:rsidRPr="00133B89">
              <w:rPr>
                <w:i/>
              </w:rPr>
              <w:softHyphen/>
              <w:t>skrifter som har meddelats med stöd av lagen eller de EU-be</w:t>
            </w:r>
            <w:r w:rsidRPr="00133B89">
              <w:rPr>
                <w:i/>
              </w:rPr>
              <w:softHyphen/>
              <w:t>stämmelser som lagen komplette</w:t>
            </w:r>
            <w:r w:rsidRPr="00133B89">
              <w:rPr>
                <w:i/>
              </w:rPr>
              <w:softHyphen/>
              <w:t>rar.</w:t>
            </w:r>
          </w:p>
        </w:tc>
        <w:tc>
          <w:tcPr>
            <w:tcW w:w="2500" w:type="pct"/>
            <w:shd w:val="clear" w:color="auto" w:fill="auto"/>
            <w:tcMar>
              <w:right w:w="0" w:type="dxa"/>
            </w:tcMar>
          </w:tcPr>
          <w:p w14:paraId="6D73F930" w14:textId="77777777" w:rsidR="00F71CC6" w:rsidRDefault="00AB307F" w:rsidP="00F71CC6">
            <w:pPr>
              <w:pStyle w:val="Brdtextmedindrag"/>
            </w:pPr>
            <w:r w:rsidRPr="00133B89">
              <w:t xml:space="preserve">Regeringen eller den myndighet som regeringen bestämmer får meddela föreskrifter om skyldighet att betala </w:t>
            </w:r>
            <w:r w:rsidRPr="00040091">
              <w:rPr>
                <w:i/>
              </w:rPr>
              <w:t>avgifter</w:t>
            </w:r>
            <w:r w:rsidRPr="00133B89">
              <w:t xml:space="preserve"> </w:t>
            </w:r>
            <w:r w:rsidRPr="00133B89">
              <w:rPr>
                <w:i/>
              </w:rPr>
              <w:t>för offentlig kontroll och annan offentlig verk</w:t>
            </w:r>
            <w:r>
              <w:rPr>
                <w:i/>
              </w:rPr>
              <w:softHyphen/>
            </w:r>
            <w:r w:rsidRPr="00133B89">
              <w:rPr>
                <w:i/>
              </w:rPr>
              <w:t>samhet.</w:t>
            </w:r>
          </w:p>
        </w:tc>
      </w:tr>
      <w:tr w:rsidR="00F71CC6" w14:paraId="54AC9051" w14:textId="77777777" w:rsidTr="00F71CC6">
        <w:tblPrEx>
          <w:tblLook w:val="0600" w:firstRow="0" w:lastRow="0" w:firstColumn="0" w:lastColumn="0" w:noHBand="1" w:noVBand="1"/>
        </w:tblPrEx>
        <w:tc>
          <w:tcPr>
            <w:tcW w:w="2500" w:type="pct"/>
            <w:shd w:val="clear" w:color="auto" w:fill="auto"/>
            <w:tcMar>
              <w:left w:w="0" w:type="dxa"/>
            </w:tcMar>
          </w:tcPr>
          <w:p w14:paraId="41DC2A6B" w14:textId="77777777" w:rsidR="00F71CC6" w:rsidRDefault="00AB307F" w:rsidP="00F71CC6">
            <w:pPr>
              <w:pStyle w:val="Brdtextmedindrag"/>
            </w:pPr>
            <w:r w:rsidRPr="00887480">
              <w:t xml:space="preserve">Regeringen eller den myndighet som regeringen bestämmer får meddela föreskrifter om </w:t>
            </w:r>
            <w:r w:rsidRPr="00820D2C">
              <w:rPr>
                <w:i/>
              </w:rPr>
              <w:t xml:space="preserve">hur </w:t>
            </w:r>
            <w:r w:rsidRPr="00922D84">
              <w:t>de</w:t>
            </w:r>
            <w:r w:rsidRPr="00887480">
              <w:t xml:space="preserve"> avgifter som tas ut av myndigheter och av </w:t>
            </w:r>
            <w:r w:rsidRPr="00887480">
              <w:rPr>
                <w:i/>
              </w:rPr>
              <w:t>kontrollorgan</w:t>
            </w:r>
            <w:r w:rsidRPr="00887480">
              <w:t xml:space="preserve"> ska beräknas.</w:t>
            </w:r>
          </w:p>
        </w:tc>
        <w:tc>
          <w:tcPr>
            <w:tcW w:w="2500" w:type="pct"/>
            <w:shd w:val="clear" w:color="auto" w:fill="auto"/>
            <w:tcMar>
              <w:right w:w="0" w:type="dxa"/>
            </w:tcMar>
          </w:tcPr>
          <w:p w14:paraId="36542217" w14:textId="77777777" w:rsidR="00F71CC6" w:rsidRDefault="00AB307F" w:rsidP="00F71CC6">
            <w:pPr>
              <w:pStyle w:val="Brdtextmedindrag"/>
            </w:pPr>
            <w:r w:rsidRPr="00887480">
              <w:t xml:space="preserve">Regeringen eller den myndighet som regeringen bestämmer får meddela föreskrifter om </w:t>
            </w:r>
            <w:r w:rsidRPr="00820D2C">
              <w:rPr>
                <w:i/>
                <w:iCs/>
              </w:rPr>
              <w:t>beräk</w:t>
            </w:r>
            <w:r>
              <w:rPr>
                <w:i/>
                <w:iCs/>
              </w:rPr>
              <w:softHyphen/>
            </w:r>
            <w:r w:rsidRPr="00820D2C">
              <w:rPr>
                <w:i/>
                <w:iCs/>
              </w:rPr>
              <w:t>ning</w:t>
            </w:r>
            <w:r>
              <w:rPr>
                <w:i/>
                <w:iCs/>
              </w:rPr>
              <w:t>en</w:t>
            </w:r>
            <w:r w:rsidRPr="00820D2C">
              <w:rPr>
                <w:i/>
                <w:iCs/>
              </w:rPr>
              <w:t xml:space="preserve"> av</w:t>
            </w:r>
            <w:r>
              <w:rPr>
                <w:i/>
                <w:iCs/>
              </w:rPr>
              <w:t xml:space="preserve"> </w:t>
            </w:r>
            <w:r>
              <w:t>de</w:t>
            </w:r>
            <w:r w:rsidRPr="00887480">
              <w:t xml:space="preserve"> avgifter som tas ut av </w:t>
            </w:r>
            <w:r w:rsidRPr="00922D84">
              <w:rPr>
                <w:i/>
              </w:rPr>
              <w:t>en myndighet</w:t>
            </w:r>
            <w:r>
              <w:t>,</w:t>
            </w:r>
            <w:r w:rsidRPr="00887480">
              <w:t xml:space="preserve"> </w:t>
            </w:r>
            <w:r w:rsidRPr="00887480">
              <w:rPr>
                <w:i/>
              </w:rPr>
              <w:t>ett organ med delegerade uppgifter eller en fysisk person som har delegerats vissa uppgifter</w:t>
            </w:r>
            <w:r w:rsidRPr="00887480">
              <w:t>.</w:t>
            </w:r>
          </w:p>
        </w:tc>
      </w:tr>
    </w:tbl>
    <w:p w14:paraId="7B294399"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37F353B8" w14:textId="77777777" w:rsidTr="00F71CC6">
        <w:tc>
          <w:tcPr>
            <w:tcW w:w="2500" w:type="pct"/>
            <w:shd w:val="clear" w:color="auto" w:fill="auto"/>
            <w:tcMar>
              <w:left w:w="0" w:type="dxa"/>
            </w:tcMar>
          </w:tcPr>
          <w:p w14:paraId="79132C0E" w14:textId="77777777" w:rsidR="00F71CC6" w:rsidRDefault="00F71CC6" w:rsidP="00F71CC6">
            <w:pPr>
              <w:pStyle w:val="Brdtextmedindrag"/>
            </w:pPr>
          </w:p>
        </w:tc>
        <w:tc>
          <w:tcPr>
            <w:tcW w:w="2500" w:type="pct"/>
            <w:shd w:val="clear" w:color="auto" w:fill="auto"/>
            <w:tcMar>
              <w:right w:w="0" w:type="dxa"/>
            </w:tcMar>
          </w:tcPr>
          <w:p w14:paraId="6F8E0F71" w14:textId="77777777" w:rsidR="00F71CC6" w:rsidRPr="00394309" w:rsidRDefault="00AB307F" w:rsidP="00F71CC6">
            <w:pPr>
              <w:pStyle w:val="Rubrik4utannumrering"/>
              <w:rPr>
                <w:i/>
                <w:iCs/>
              </w:rPr>
            </w:pPr>
            <w:r w:rsidRPr="00394309">
              <w:rPr>
                <w:i/>
                <w:iCs/>
              </w:rPr>
              <w:t>Återkallelse av kompetensbevis för personal som deltar i avlivning</w:t>
            </w:r>
          </w:p>
        </w:tc>
      </w:tr>
    </w:tbl>
    <w:p w14:paraId="0CDF8274"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5828AA92" w14:textId="77777777" w:rsidTr="00F71CC6">
        <w:tc>
          <w:tcPr>
            <w:tcW w:w="2500" w:type="pct"/>
            <w:shd w:val="clear" w:color="auto" w:fill="auto"/>
            <w:tcMar>
              <w:left w:w="0" w:type="dxa"/>
            </w:tcMar>
          </w:tcPr>
          <w:p w14:paraId="759C4FFD" w14:textId="77777777" w:rsidR="00F71CC6" w:rsidRDefault="00F71CC6" w:rsidP="00F71CC6">
            <w:pPr>
              <w:pStyle w:val="Brdtextmedindrag"/>
            </w:pPr>
          </w:p>
        </w:tc>
        <w:tc>
          <w:tcPr>
            <w:tcW w:w="2500" w:type="pct"/>
            <w:shd w:val="clear" w:color="auto" w:fill="auto"/>
            <w:tcMar>
              <w:right w:w="0" w:type="dxa"/>
            </w:tcMar>
          </w:tcPr>
          <w:p w14:paraId="08B5916D" w14:textId="77777777" w:rsidR="00F71CC6" w:rsidRDefault="00AB307F" w:rsidP="00F71CC6">
            <w:pPr>
              <w:pStyle w:val="Brdtext"/>
              <w:rPr>
                <w:i/>
              </w:rPr>
            </w:pPr>
            <w:r>
              <w:rPr>
                <w:i/>
              </w:rPr>
              <w:t xml:space="preserve">9 a </w:t>
            </w:r>
            <w:r w:rsidRPr="00574282">
              <w:rPr>
                <w:i/>
              </w:rPr>
              <w:t>§</w:t>
            </w:r>
          </w:p>
          <w:p w14:paraId="3898C775" w14:textId="77777777" w:rsidR="00F71CC6" w:rsidRPr="00574282" w:rsidRDefault="00AB307F" w:rsidP="00F71CC6">
            <w:pPr>
              <w:pStyle w:val="Brdtextmedindrag"/>
              <w:rPr>
                <w:i/>
              </w:rPr>
            </w:pPr>
            <w:r w:rsidRPr="00835E8E">
              <w:rPr>
                <w:i/>
              </w:rPr>
              <w:t>En kontrollmyndighet får, vid överträdelser av denna lag, de föreskrifter eller beslut som har meddelats med stöd av lagen, de EU-bestämmelser som lagen kom</w:t>
            </w:r>
            <w:r w:rsidRPr="00835E8E">
              <w:rPr>
                <w:i/>
              </w:rPr>
              <w:softHyphen/>
              <w:t>pletterar eller de beslut som har meddelats med stöd av EU-be</w:t>
            </w:r>
            <w:r w:rsidRPr="00835E8E">
              <w:rPr>
                <w:i/>
              </w:rPr>
              <w:softHyphen/>
              <w:t>stämmelserna, tillfälligt eller slut</w:t>
            </w:r>
            <w:r w:rsidRPr="00835E8E">
              <w:rPr>
                <w:i/>
              </w:rPr>
              <w:softHyphen/>
              <w:t>ligt återkalla</w:t>
            </w:r>
            <w:r>
              <w:rPr>
                <w:i/>
              </w:rPr>
              <w:t xml:space="preserve"> </w:t>
            </w:r>
            <w:r w:rsidRPr="00835E8E">
              <w:rPr>
                <w:i/>
              </w:rPr>
              <w:t>kompetensbevis som utfärdats enligt artikel 21 i rådets förordning (EG) nr 1099/2009 av den 24 september 2009 om skydd av djur vid tidpunkten för avliv</w:t>
            </w:r>
            <w:r>
              <w:rPr>
                <w:i/>
              </w:rPr>
              <w:softHyphen/>
            </w:r>
            <w:r w:rsidRPr="00835E8E">
              <w:rPr>
                <w:i/>
              </w:rPr>
              <w:t>ning</w:t>
            </w:r>
            <w:r w:rsidRPr="00AF16E6">
              <w:rPr>
                <w:i/>
              </w:rPr>
              <w:t>.</w:t>
            </w:r>
          </w:p>
        </w:tc>
      </w:tr>
    </w:tbl>
    <w:p w14:paraId="2B247F6D" w14:textId="77777777" w:rsidR="00F71CC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19091AE4" w14:textId="77777777" w:rsidTr="00F71CC6">
        <w:tc>
          <w:tcPr>
            <w:tcW w:w="2500" w:type="pct"/>
            <w:shd w:val="clear" w:color="auto" w:fill="auto"/>
            <w:tcMar>
              <w:left w:w="0" w:type="dxa"/>
            </w:tcMar>
          </w:tcPr>
          <w:p w14:paraId="32395104" w14:textId="77777777" w:rsidR="00F71CC6" w:rsidRDefault="00F71CC6" w:rsidP="00F71CC6">
            <w:pPr>
              <w:pStyle w:val="Brdtextmedindrag"/>
            </w:pPr>
          </w:p>
        </w:tc>
        <w:tc>
          <w:tcPr>
            <w:tcW w:w="2500" w:type="pct"/>
            <w:shd w:val="clear" w:color="auto" w:fill="auto"/>
            <w:tcMar>
              <w:right w:w="0" w:type="dxa"/>
            </w:tcMar>
          </w:tcPr>
          <w:p w14:paraId="5BE5C6D1" w14:textId="77777777" w:rsidR="00F71CC6" w:rsidRPr="00711A7E" w:rsidRDefault="00AB307F" w:rsidP="00F71CC6">
            <w:pPr>
              <w:pStyle w:val="Rubrik4utannumrering"/>
              <w:rPr>
                <w:i/>
                <w:iCs/>
              </w:rPr>
            </w:pPr>
            <w:r w:rsidRPr="00711A7E">
              <w:rPr>
                <w:i/>
                <w:iCs/>
              </w:rPr>
              <w:t>Återkallelse av kompetensbevis för skötare</w:t>
            </w:r>
          </w:p>
        </w:tc>
      </w:tr>
    </w:tbl>
    <w:p w14:paraId="0D5963F0" w14:textId="77777777" w:rsidR="00F71CC6" w:rsidRPr="00C57856" w:rsidRDefault="00F71CC6" w:rsidP="00F71CC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1CC6" w14:paraId="3EEAAB0E" w14:textId="77777777" w:rsidTr="00F71CC6">
        <w:tc>
          <w:tcPr>
            <w:tcW w:w="2500" w:type="pct"/>
            <w:shd w:val="clear" w:color="auto" w:fill="auto"/>
            <w:tcMar>
              <w:left w:w="0" w:type="dxa"/>
            </w:tcMar>
          </w:tcPr>
          <w:p w14:paraId="395BB020" w14:textId="77777777" w:rsidR="00F71CC6" w:rsidRDefault="00F71CC6" w:rsidP="00F71CC6">
            <w:pPr>
              <w:pStyle w:val="Brdtextmedindrag"/>
            </w:pPr>
          </w:p>
        </w:tc>
        <w:tc>
          <w:tcPr>
            <w:tcW w:w="2500" w:type="pct"/>
            <w:shd w:val="clear" w:color="auto" w:fill="auto"/>
            <w:tcMar>
              <w:right w:w="0" w:type="dxa"/>
            </w:tcMar>
          </w:tcPr>
          <w:p w14:paraId="0D808F79" w14:textId="77777777" w:rsidR="00F71CC6" w:rsidRDefault="00AB307F" w:rsidP="00F71CC6">
            <w:pPr>
              <w:pStyle w:val="Brdtext"/>
              <w:rPr>
                <w:i/>
              </w:rPr>
            </w:pPr>
            <w:r>
              <w:rPr>
                <w:i/>
              </w:rPr>
              <w:t xml:space="preserve">9 b </w:t>
            </w:r>
            <w:r w:rsidRPr="00574282">
              <w:rPr>
                <w:i/>
              </w:rPr>
              <w:t>§</w:t>
            </w:r>
          </w:p>
          <w:p w14:paraId="180CD240" w14:textId="77777777" w:rsidR="00F71CC6" w:rsidRPr="00574282" w:rsidRDefault="00AB307F" w:rsidP="00F71CC6">
            <w:pPr>
              <w:pStyle w:val="Brdtextmedindrag"/>
              <w:rPr>
                <w:i/>
              </w:rPr>
            </w:pPr>
            <w:r w:rsidRPr="00835E8E">
              <w:rPr>
                <w:i/>
              </w:rPr>
              <w:t>En kontrollmyndighet får, vid överträdelser av denna lag, de föreskrifter eller beslut som har meddelats med stöd av lagen, de EU-bestämmelser som lagen kom</w:t>
            </w:r>
            <w:r w:rsidRPr="00835E8E">
              <w:rPr>
                <w:i/>
              </w:rPr>
              <w:softHyphen/>
              <w:t>pletterar eller de beslut som har meddelats med stöd av EU-be</w:t>
            </w:r>
            <w:r w:rsidRPr="00835E8E">
              <w:rPr>
                <w:i/>
              </w:rPr>
              <w:softHyphen/>
              <w:t>stämmelserna, tillfälligt eller slut</w:t>
            </w:r>
            <w:r w:rsidRPr="00835E8E">
              <w:rPr>
                <w:i/>
              </w:rPr>
              <w:softHyphen/>
              <w:t>ligt återkalla</w:t>
            </w:r>
            <w:r>
              <w:rPr>
                <w:i/>
              </w:rPr>
              <w:t xml:space="preserve"> </w:t>
            </w:r>
            <w:r w:rsidRPr="00AF16E6">
              <w:rPr>
                <w:i/>
              </w:rPr>
              <w:t>kompetensbevis för skötare som utfärdats enligt artikel 17.2 i rådets förordning (EG) nr 1/2005 av den 22 december 2004 om skydd av djur under transport och därmed sam-manhängande förfaranden och om ändring av direktiven 64/432/EEG och 93/119/EG och förordning (EG</w:t>
            </w:r>
            <w:r>
              <w:rPr>
                <w:i/>
              </w:rPr>
              <w:t>)</w:t>
            </w:r>
            <w:r>
              <w:t xml:space="preserve"> </w:t>
            </w:r>
            <w:r w:rsidRPr="00AF16E6">
              <w:rPr>
                <w:i/>
              </w:rPr>
              <w:t>nr 1255/97.</w:t>
            </w:r>
          </w:p>
        </w:tc>
      </w:tr>
    </w:tbl>
    <w:p w14:paraId="4BB10EB4" w14:textId="77777777" w:rsidR="00F71CC6" w:rsidRDefault="00AB307F" w:rsidP="00F71CC6">
      <w:pPr>
        <w:pStyle w:val="Brdtext"/>
        <w:spacing w:before="230"/>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B294482" w14:textId="77777777" w:rsidTr="00F71CC6">
        <w:tc>
          <w:tcPr>
            <w:tcW w:w="2500" w:type="pct"/>
            <w:shd w:val="clear" w:color="auto" w:fill="auto"/>
            <w:tcMar>
              <w:left w:w="0" w:type="dxa"/>
            </w:tcMar>
          </w:tcPr>
          <w:p w14:paraId="628DE854" w14:textId="77777777" w:rsidR="00F71CC6" w:rsidRDefault="00AB307F" w:rsidP="00F71CC6">
            <w:pPr>
              <w:pStyle w:val="Brdtextmedindrag"/>
            </w:pPr>
            <w:r w:rsidRPr="00FA702B">
              <w:t xml:space="preserve">En kontrollmyndighet </w:t>
            </w:r>
            <w:r w:rsidRPr="00BB5947">
              <w:rPr>
                <w:i/>
              </w:rPr>
              <w:t>och ett kontrollorgan som anlitas i den offentliga kontrollen</w:t>
            </w:r>
            <w:r w:rsidRPr="00FA702B">
              <w:t xml:space="preserve"> har i den ut</w:t>
            </w:r>
            <w:r w:rsidRPr="00FA702B">
              <w:softHyphen/>
              <w:t xml:space="preserve">sträckning </w:t>
            </w:r>
            <w:r w:rsidRPr="00BB5947">
              <w:rPr>
                <w:i/>
              </w:rPr>
              <w:t>som</w:t>
            </w:r>
            <w:r w:rsidRPr="00FA702B">
              <w:t xml:space="preserve"> behövs för </w:t>
            </w:r>
            <w:r w:rsidRPr="00BB5947">
              <w:rPr>
                <w:i/>
              </w:rPr>
              <w:t>kon</w:t>
            </w:r>
            <w:r w:rsidRPr="00BB5947">
              <w:rPr>
                <w:i/>
              </w:rPr>
              <w:softHyphen/>
              <w:t>trollen</w:t>
            </w:r>
            <w:r w:rsidRPr="00FA702B">
              <w:t xml:space="preserve"> rätt att på begäran få upp</w:t>
            </w:r>
            <w:r w:rsidRPr="00FA702B">
              <w:softHyphen/>
              <w:t>lysningar och ta del av handlingar.</w:t>
            </w:r>
          </w:p>
        </w:tc>
        <w:tc>
          <w:tcPr>
            <w:tcW w:w="2500" w:type="pct"/>
            <w:shd w:val="clear" w:color="auto" w:fill="auto"/>
            <w:tcMar>
              <w:right w:w="0" w:type="dxa"/>
            </w:tcMar>
          </w:tcPr>
          <w:p w14:paraId="7916CFA7" w14:textId="77777777" w:rsidR="00F71CC6" w:rsidRDefault="00AB307F" w:rsidP="00F71CC6">
            <w:pPr>
              <w:pStyle w:val="Brdtextmedindrag"/>
            </w:pPr>
            <w:r w:rsidRPr="00BB5947">
              <w:t xml:space="preserve">En kontrollmyndighet, </w:t>
            </w:r>
            <w:r w:rsidRPr="00BB5947">
              <w:rPr>
                <w:i/>
              </w:rPr>
              <w:t>en offi</w:t>
            </w:r>
            <w:r>
              <w:rPr>
                <w:i/>
              </w:rPr>
              <w:softHyphen/>
            </w:r>
            <w:r w:rsidRPr="00BB5947">
              <w:rPr>
                <w:i/>
              </w:rPr>
              <w:t>ciell veterinär som har förord</w:t>
            </w:r>
            <w:r w:rsidRPr="00BB5947">
              <w:rPr>
                <w:i/>
              </w:rPr>
              <w:softHyphen/>
              <w:t>nats enligt lagen (2009:1254) om offi</w:t>
            </w:r>
            <w:r>
              <w:rPr>
                <w:i/>
              </w:rPr>
              <w:softHyphen/>
            </w:r>
            <w:r w:rsidRPr="00BB5947">
              <w:rPr>
                <w:i/>
              </w:rPr>
              <w:t>ciella veterinärer</w:t>
            </w:r>
            <w:r>
              <w:rPr>
                <w:i/>
              </w:rPr>
              <w:t>,</w:t>
            </w:r>
            <w:r w:rsidRPr="00BB5947">
              <w:rPr>
                <w:i/>
              </w:rPr>
              <w:t xml:space="preserve"> ett organ med delegerade uppgifter eller en fysisk person som har delegerats vissa uppgifter</w:t>
            </w:r>
            <w:r w:rsidRPr="00BB5947">
              <w:t xml:space="preserve"> har</w:t>
            </w:r>
            <w:r w:rsidRPr="000277C7">
              <w:rPr>
                <w:i/>
                <w:iCs/>
              </w:rPr>
              <w:t>,</w:t>
            </w:r>
            <w:r w:rsidRPr="00BB5947">
              <w:t xml:space="preserve"> i den utsträckning </w:t>
            </w:r>
            <w:r w:rsidRPr="00BB5947">
              <w:rPr>
                <w:i/>
              </w:rPr>
              <w:t>det</w:t>
            </w:r>
            <w:r w:rsidRPr="00BB5947">
              <w:t xml:space="preserve"> behövs för </w:t>
            </w:r>
            <w:r w:rsidRPr="00BB5947">
              <w:rPr>
                <w:i/>
              </w:rPr>
              <w:t>offentlig kontroll eller annan offentlig verksamhet</w:t>
            </w:r>
            <w:r>
              <w:rPr>
                <w:i/>
              </w:rPr>
              <w:t>,</w:t>
            </w:r>
            <w:r w:rsidRPr="00BB5947">
              <w:t xml:space="preserve"> rätt att på begäran få upplys</w:t>
            </w:r>
            <w:r w:rsidRPr="00BB5947">
              <w:softHyphen/>
              <w:t>ningar och ta del av handlingar.</w:t>
            </w:r>
          </w:p>
        </w:tc>
      </w:tr>
    </w:tbl>
    <w:p w14:paraId="79361F64" w14:textId="77777777" w:rsidR="00F71CC6" w:rsidRDefault="00AB307F" w:rsidP="00F71CC6">
      <w:pPr>
        <w:pStyle w:val="Brdtext"/>
        <w:spacing w:before="23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572571D" w14:textId="77777777" w:rsidTr="00F71CC6">
        <w:tc>
          <w:tcPr>
            <w:tcW w:w="2500" w:type="pct"/>
            <w:shd w:val="clear" w:color="auto" w:fill="auto"/>
            <w:tcMar>
              <w:left w:w="0" w:type="dxa"/>
            </w:tcMar>
          </w:tcPr>
          <w:p w14:paraId="2C5F3C63" w14:textId="77777777" w:rsidR="00F71CC6" w:rsidRDefault="00AB307F" w:rsidP="00F71CC6">
            <w:pPr>
              <w:pStyle w:val="Brdtextmedindrag"/>
            </w:pPr>
            <w:r w:rsidRPr="009B5C6E">
              <w:t xml:space="preserve">En kontrollmyndighet </w:t>
            </w:r>
            <w:r w:rsidRPr="009B5C6E">
              <w:rPr>
                <w:i/>
              </w:rPr>
              <w:t>och ett kontrollorgan som anlitas i den offentliga kontrollen</w:t>
            </w:r>
            <w:r w:rsidRPr="009B5C6E">
              <w:t xml:space="preserve"> har i den utsträckning </w:t>
            </w:r>
            <w:r w:rsidRPr="009B5C6E">
              <w:rPr>
                <w:i/>
              </w:rPr>
              <w:t>som</w:t>
            </w:r>
            <w:r w:rsidRPr="009B5C6E">
              <w:t xml:space="preserve"> behövs för </w:t>
            </w:r>
            <w:r w:rsidRPr="009B5C6E">
              <w:rPr>
                <w:i/>
              </w:rPr>
              <w:t>kon</w:t>
            </w:r>
            <w:r w:rsidRPr="009B5C6E">
              <w:rPr>
                <w:i/>
              </w:rPr>
              <w:softHyphen/>
              <w:t>trollen</w:t>
            </w:r>
            <w:r w:rsidRPr="009B5C6E">
              <w:t xml:space="preserve"> rätt att få tillträde till områden, anläggningar, byggnader,</w:t>
            </w:r>
            <w:r>
              <w:t xml:space="preserve"> </w:t>
            </w:r>
            <w:r w:rsidRPr="009B5C6E">
              <w:t>lokaler och andra utrymmen där det kan antas att djur hålls eller som berör djurhållningen, och där besik</w:t>
            </w:r>
            <w:r>
              <w:softHyphen/>
            </w:r>
            <w:r w:rsidRPr="009B5C6E">
              <w:t>tiga djuren, göra undersökningar och ta prover.</w:t>
            </w:r>
          </w:p>
        </w:tc>
        <w:tc>
          <w:tcPr>
            <w:tcW w:w="2500" w:type="pct"/>
            <w:shd w:val="clear" w:color="auto" w:fill="auto"/>
            <w:tcMar>
              <w:right w:w="0" w:type="dxa"/>
            </w:tcMar>
          </w:tcPr>
          <w:p w14:paraId="5C9C5B95" w14:textId="77777777" w:rsidR="00F71CC6" w:rsidRDefault="00AB307F" w:rsidP="00F71CC6">
            <w:pPr>
              <w:pStyle w:val="Brdtextmedindrag"/>
            </w:pPr>
            <w:r w:rsidRPr="009B5C6E">
              <w:t xml:space="preserve">En kontrollmyndighet, </w:t>
            </w:r>
            <w:r w:rsidRPr="009B5C6E">
              <w:rPr>
                <w:i/>
              </w:rPr>
              <w:t>en offi</w:t>
            </w:r>
            <w:r>
              <w:rPr>
                <w:i/>
              </w:rPr>
              <w:softHyphen/>
            </w:r>
            <w:r w:rsidRPr="009B5C6E">
              <w:rPr>
                <w:i/>
              </w:rPr>
              <w:t>ciell veterinär som har förordnats enligt lagen (2009:1254) om offi</w:t>
            </w:r>
            <w:r>
              <w:rPr>
                <w:i/>
              </w:rPr>
              <w:softHyphen/>
            </w:r>
            <w:r w:rsidRPr="009B5C6E">
              <w:rPr>
                <w:i/>
              </w:rPr>
              <w:t>ciella veterinärer</w:t>
            </w:r>
            <w:r>
              <w:rPr>
                <w:i/>
              </w:rPr>
              <w:t>,</w:t>
            </w:r>
            <w:r w:rsidRPr="009B5C6E">
              <w:rPr>
                <w:i/>
              </w:rPr>
              <w:t xml:space="preserve"> ett organ med delegerade uppgifter eller en fysisk person som har delege</w:t>
            </w:r>
            <w:r w:rsidRPr="009B5C6E">
              <w:rPr>
                <w:i/>
              </w:rPr>
              <w:softHyphen/>
              <w:t>rats vissa uppgifter</w:t>
            </w:r>
            <w:r w:rsidRPr="009B5C6E">
              <w:t xml:space="preserve"> har</w:t>
            </w:r>
            <w:r>
              <w:t>,</w:t>
            </w:r>
            <w:r w:rsidRPr="009B5C6E">
              <w:t xml:space="preserve"> i den utsträckning </w:t>
            </w:r>
            <w:r w:rsidRPr="009B5C6E">
              <w:rPr>
                <w:i/>
              </w:rPr>
              <w:t>det</w:t>
            </w:r>
            <w:r w:rsidRPr="009B5C6E">
              <w:t xml:space="preserve"> behövs för </w:t>
            </w:r>
            <w:r w:rsidRPr="009B5C6E">
              <w:rPr>
                <w:i/>
              </w:rPr>
              <w:t>offentlig kon</w:t>
            </w:r>
            <w:r w:rsidRPr="009B5C6E">
              <w:rPr>
                <w:i/>
              </w:rPr>
              <w:softHyphen/>
              <w:t>troll eller annan offentlig verksamhet</w:t>
            </w:r>
            <w:r>
              <w:rPr>
                <w:i/>
              </w:rPr>
              <w:t>,</w:t>
            </w:r>
            <w:r w:rsidRPr="009B5C6E">
              <w:t xml:space="preserve"> rätt att få tillträde till områden, anlägg</w:t>
            </w:r>
            <w:r>
              <w:softHyphen/>
            </w:r>
            <w:r w:rsidRPr="009B5C6E">
              <w:t>ningar, byggnader, lokaler och andra utrymmen där det kan antas att djur hålls eller som berör djurhållningen, och att där be</w:t>
            </w:r>
            <w:r w:rsidRPr="009B5C6E">
              <w:softHyphen/>
              <w:t>sik</w:t>
            </w:r>
            <w:r>
              <w:softHyphen/>
            </w:r>
            <w:r w:rsidRPr="009B5C6E">
              <w:t>tiga djuren, göra undersök</w:t>
            </w:r>
            <w:r w:rsidRPr="009B5C6E">
              <w:softHyphen/>
              <w:t>ningar och ta prover.</w:t>
            </w:r>
          </w:p>
        </w:tc>
      </w:tr>
    </w:tbl>
    <w:p w14:paraId="3E84FAA2" w14:textId="77777777" w:rsidR="00F71CC6" w:rsidRDefault="00AB307F" w:rsidP="00F71CC6">
      <w:pPr>
        <w:pStyle w:val="Brdtextmedindrag"/>
      </w:pPr>
      <w:r>
        <w:t>Tillträde till bostäder får endast ske när det kan antas att djur hålls där och</w:t>
      </w:r>
    </w:p>
    <w:p w14:paraId="0E8FDF83" w14:textId="77777777" w:rsidR="00F71CC6" w:rsidRDefault="00AB307F" w:rsidP="00F71CC6">
      <w:pPr>
        <w:pStyle w:val="Brdtextmedindrag"/>
      </w:pPr>
      <w:r>
        <w:t>1. det kan antas att djurhållningen inte uppfyller bestämmelserna i denna lag eller i föreskrifter eller beslut som har meddelats med stöd av lagen,</w:t>
      </w:r>
    </w:p>
    <w:p w14:paraId="407E6315" w14:textId="77777777" w:rsidR="00F71CC6" w:rsidRDefault="00AB307F" w:rsidP="00F71CC6">
      <w:pPr>
        <w:pStyle w:val="Brdtextmedindrag"/>
      </w:pPr>
      <w:r>
        <w:t xml:space="preserve">2. syftet är att kontrollera att tidigare konstaterade brister i djurhållningen har åtgärdats, eller </w:t>
      </w:r>
    </w:p>
    <w:p w14:paraId="4BABE2D6" w14:textId="77777777" w:rsidR="00F71CC6" w:rsidRDefault="00AB307F" w:rsidP="00F71CC6">
      <w:pPr>
        <w:pStyle w:val="Brdtextmedindrag"/>
      </w:pPr>
      <w:r>
        <w:t>3. syftet är att kontrollera en djurhållning som kräver tillstånd enligt denna lag eller föreskrifter som har meddelats med stöd av lagen.</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0DE4B6D3" w14:textId="77777777" w:rsidTr="00F71CC6">
        <w:tc>
          <w:tcPr>
            <w:tcW w:w="2500" w:type="pct"/>
            <w:shd w:val="clear" w:color="auto" w:fill="auto"/>
            <w:tcMar>
              <w:left w:w="0" w:type="dxa"/>
            </w:tcMar>
          </w:tcPr>
          <w:p w14:paraId="1C2A0D27" w14:textId="77777777" w:rsidR="00F71CC6" w:rsidRDefault="00AB307F" w:rsidP="00F71CC6">
            <w:pPr>
              <w:pStyle w:val="Brdtextmedindrag"/>
            </w:pPr>
            <w:r w:rsidRPr="003C5FCA">
              <w:t xml:space="preserve">En kontrollmyndighet </w:t>
            </w:r>
            <w:r w:rsidRPr="003C5FCA">
              <w:rPr>
                <w:i/>
              </w:rPr>
              <w:t>och</w:t>
            </w:r>
            <w:r w:rsidRPr="003C5FCA">
              <w:t xml:space="preserve"> </w:t>
            </w:r>
            <w:r w:rsidRPr="003C5FCA">
              <w:rPr>
                <w:i/>
              </w:rPr>
              <w:t>ett kontrollorgan</w:t>
            </w:r>
            <w:r w:rsidRPr="003C5FCA">
              <w:t xml:space="preserve"> har även rätt att få tillträde till områden, anläggningar, byggnader, lokaler, andra utrym</w:t>
            </w:r>
            <w:r>
              <w:softHyphen/>
            </w:r>
            <w:r w:rsidRPr="003C5FCA">
              <w:t>men och bostäder, när det behövs för att kontrollera att beslut om djurförbud en</w:t>
            </w:r>
            <w:r>
              <w:t>ligt 9 kap. 1 </w:t>
            </w:r>
            <w:r w:rsidRPr="003C5FCA">
              <w:t>§ följs.</w:t>
            </w:r>
          </w:p>
        </w:tc>
        <w:tc>
          <w:tcPr>
            <w:tcW w:w="2500" w:type="pct"/>
            <w:shd w:val="clear" w:color="auto" w:fill="auto"/>
            <w:tcMar>
              <w:right w:w="0" w:type="dxa"/>
            </w:tcMar>
          </w:tcPr>
          <w:p w14:paraId="144749BE" w14:textId="77777777" w:rsidR="00F71CC6" w:rsidRDefault="00AB307F" w:rsidP="00F71CC6">
            <w:pPr>
              <w:pStyle w:val="Brdtextmedindrag"/>
            </w:pPr>
            <w:r w:rsidRPr="00902CED">
              <w:t xml:space="preserve">En kontrollmyndighet, </w:t>
            </w:r>
            <w:r w:rsidRPr="00902CED">
              <w:rPr>
                <w:i/>
              </w:rPr>
              <w:t>en offi</w:t>
            </w:r>
            <w:r>
              <w:rPr>
                <w:i/>
              </w:rPr>
              <w:softHyphen/>
            </w:r>
            <w:r w:rsidRPr="00902CED">
              <w:rPr>
                <w:i/>
              </w:rPr>
              <w:t>ciell veterinär som har förordnats enligt lagen (2009:1254) om offi</w:t>
            </w:r>
            <w:r>
              <w:rPr>
                <w:i/>
              </w:rPr>
              <w:softHyphen/>
            </w:r>
            <w:r w:rsidRPr="00902CED">
              <w:rPr>
                <w:i/>
              </w:rPr>
              <w:t>ciella veterinärer</w:t>
            </w:r>
            <w:r>
              <w:rPr>
                <w:i/>
              </w:rPr>
              <w:t>,</w:t>
            </w:r>
            <w:r w:rsidRPr="00902CED">
              <w:rPr>
                <w:i/>
              </w:rPr>
              <w:t xml:space="preserve"> ett organ med delegerade uppgifter eller en fysisk person som har delege</w:t>
            </w:r>
            <w:r w:rsidRPr="00902CED">
              <w:rPr>
                <w:i/>
              </w:rPr>
              <w:softHyphen/>
              <w:t>rats vissa uppgifter</w:t>
            </w:r>
            <w:r w:rsidRPr="00902CED">
              <w:t xml:space="preserve"> har även rätt att få tillträde till områden, anläggningar, byg</w:t>
            </w:r>
            <w:r w:rsidRPr="00902CED">
              <w:softHyphen/>
              <w:t>gnader, lokaler, andra utrym</w:t>
            </w:r>
            <w:r w:rsidRPr="00902CED">
              <w:softHyphen/>
              <w:t>men och bostäder, när det behövs för att kontrollera att beslut om djurförbud enligt 9 kap. 1 § följs.</w:t>
            </w:r>
          </w:p>
        </w:tc>
      </w:tr>
    </w:tbl>
    <w:p w14:paraId="1A4663FE" w14:textId="77777777" w:rsidR="00F71CC6" w:rsidRPr="00C57856" w:rsidRDefault="00F71CC6" w:rsidP="00F71CC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71CC6" w14:paraId="420F7366" w14:textId="77777777" w:rsidTr="00F71CC6">
        <w:tc>
          <w:tcPr>
            <w:tcW w:w="2500" w:type="pct"/>
            <w:shd w:val="clear" w:color="auto" w:fill="auto"/>
            <w:tcMar>
              <w:left w:w="0" w:type="dxa"/>
            </w:tcMar>
          </w:tcPr>
          <w:p w14:paraId="1976C89D" w14:textId="77777777" w:rsidR="00F71CC6" w:rsidRDefault="00AB307F" w:rsidP="00F71CC6">
            <w:pPr>
              <w:pStyle w:val="Rubrik4utannumrering"/>
            </w:pPr>
            <w:r w:rsidRPr="00731F37">
              <w:t>Skyldighet för den som är föremål för offentlig kontroll</w:t>
            </w:r>
          </w:p>
        </w:tc>
        <w:tc>
          <w:tcPr>
            <w:tcW w:w="2500" w:type="pct"/>
            <w:shd w:val="clear" w:color="auto" w:fill="auto"/>
            <w:tcMar>
              <w:right w:w="0" w:type="dxa"/>
            </w:tcMar>
          </w:tcPr>
          <w:p w14:paraId="7CFAF17E" w14:textId="77777777" w:rsidR="00F71CC6" w:rsidRDefault="00AB307F" w:rsidP="00F71CC6">
            <w:pPr>
              <w:pStyle w:val="Rubrik4utannumrering"/>
            </w:pPr>
            <w:r w:rsidRPr="00731F37">
              <w:t xml:space="preserve">Skyldighet för den som är föremål för offentlig kontroll </w:t>
            </w:r>
            <w:r w:rsidRPr="00731F37">
              <w:rPr>
                <w:i/>
              </w:rPr>
              <w:t>och för annan offentlig verksamhet</w:t>
            </w:r>
          </w:p>
        </w:tc>
      </w:tr>
    </w:tbl>
    <w:p w14:paraId="65CAD703" w14:textId="77777777" w:rsidR="00F71CC6" w:rsidRDefault="00F71CC6" w:rsidP="00F71CC6">
      <w:pPr>
        <w:pStyle w:val="Brdtext"/>
        <w:jc w:val="center"/>
      </w:pPr>
    </w:p>
    <w:p w14:paraId="31A76874" w14:textId="77777777" w:rsidR="00F71CC6" w:rsidRDefault="00AB307F" w:rsidP="00F71CC6">
      <w:pPr>
        <w:pStyle w:val="Brdtext"/>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7FE464AA" w14:textId="77777777" w:rsidTr="00F71CC6">
        <w:tc>
          <w:tcPr>
            <w:tcW w:w="2500" w:type="pct"/>
            <w:shd w:val="clear" w:color="auto" w:fill="auto"/>
            <w:tcMar>
              <w:left w:w="0" w:type="dxa"/>
            </w:tcMar>
          </w:tcPr>
          <w:p w14:paraId="7E5F0639" w14:textId="77777777" w:rsidR="00F71CC6" w:rsidRDefault="00AB307F" w:rsidP="00F71CC6">
            <w:pPr>
              <w:pStyle w:val="Brdtextmedindrag"/>
            </w:pPr>
            <w:r w:rsidRPr="009545C1">
              <w:t>Den</w:t>
            </w:r>
            <w:r w:rsidRPr="005B26FA">
              <w:t xml:space="preserve"> som är föremål för offentlig kontroll </w:t>
            </w:r>
            <w:r w:rsidRPr="009545C1">
              <w:t>ska</w:t>
            </w:r>
            <w:r w:rsidRPr="005B26FA">
              <w:rPr>
                <w:i/>
              </w:rPr>
              <w:t xml:space="preserve"> </w:t>
            </w:r>
            <w:r w:rsidRPr="005B26FA">
              <w:t xml:space="preserve">lämna den hjälp som behövs för att kontrollen ska kunna </w:t>
            </w:r>
            <w:r w:rsidRPr="005B26FA">
              <w:rPr>
                <w:i/>
              </w:rPr>
              <w:t>genomföras</w:t>
            </w:r>
            <w:r>
              <w:t>.</w:t>
            </w:r>
          </w:p>
        </w:tc>
        <w:tc>
          <w:tcPr>
            <w:tcW w:w="2500" w:type="pct"/>
            <w:shd w:val="clear" w:color="auto" w:fill="auto"/>
            <w:tcMar>
              <w:right w:w="0" w:type="dxa"/>
            </w:tcMar>
          </w:tcPr>
          <w:p w14:paraId="1E7EC1FA" w14:textId="77777777" w:rsidR="00F71CC6" w:rsidRDefault="00AB307F" w:rsidP="00F71CC6">
            <w:pPr>
              <w:pStyle w:val="Brdtextmedindrag"/>
            </w:pPr>
            <w:r>
              <w:t xml:space="preserve">Den </w:t>
            </w:r>
            <w:r w:rsidRPr="005B26FA">
              <w:t xml:space="preserve">som är föremål för offentlig kontroll </w:t>
            </w:r>
            <w:r w:rsidRPr="005B26FA">
              <w:rPr>
                <w:i/>
              </w:rPr>
              <w:t>eller annan offentlig verksamhet</w:t>
            </w:r>
            <w:r w:rsidRPr="005B26FA">
              <w:t xml:space="preserve"> </w:t>
            </w:r>
            <w:r>
              <w:t xml:space="preserve">ska, </w:t>
            </w:r>
            <w:r>
              <w:rPr>
                <w:i/>
              </w:rPr>
              <w:t>u</w:t>
            </w:r>
            <w:r w:rsidRPr="005B26FA">
              <w:rPr>
                <w:i/>
              </w:rPr>
              <w:t>töver vad som följer av artik</w:t>
            </w:r>
            <w:r>
              <w:rPr>
                <w:i/>
              </w:rPr>
              <w:t>e</w:t>
            </w:r>
            <w:r w:rsidRPr="005B26FA">
              <w:rPr>
                <w:i/>
              </w:rPr>
              <w:t>l 15.2 och 15.6 i förordning (EU) 2017/625</w:t>
            </w:r>
            <w:r>
              <w:rPr>
                <w:i/>
              </w:rPr>
              <w:t>,</w:t>
            </w:r>
            <w:r>
              <w:t xml:space="preserve"> </w:t>
            </w:r>
            <w:r w:rsidRPr="005B26FA">
              <w:t xml:space="preserve">lämna den hjälp som behövs för att kontrollen </w:t>
            </w:r>
            <w:r w:rsidRPr="005B26FA">
              <w:rPr>
                <w:i/>
              </w:rPr>
              <w:t>eller verksamheten</w:t>
            </w:r>
            <w:r w:rsidRPr="005B26FA">
              <w:t xml:space="preserve"> ska kunna </w:t>
            </w:r>
            <w:r w:rsidRPr="005B26FA">
              <w:rPr>
                <w:i/>
              </w:rPr>
              <w:t>utföras</w:t>
            </w:r>
            <w:r w:rsidRPr="005B26FA">
              <w:t>.</w:t>
            </w:r>
          </w:p>
        </w:tc>
      </w:tr>
    </w:tbl>
    <w:p w14:paraId="77F6CD95" w14:textId="77777777" w:rsidR="00F71CC6" w:rsidRDefault="00AB307F" w:rsidP="00F71CC6">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4BB940C" w14:textId="77777777" w:rsidTr="00F71CC6">
        <w:tc>
          <w:tcPr>
            <w:tcW w:w="2500" w:type="pct"/>
            <w:shd w:val="clear" w:color="auto" w:fill="auto"/>
            <w:tcMar>
              <w:left w:w="0" w:type="dxa"/>
            </w:tcMar>
          </w:tcPr>
          <w:p w14:paraId="5239C8D6" w14:textId="77777777" w:rsidR="00F71CC6" w:rsidRDefault="00AB307F" w:rsidP="00F71CC6">
            <w:pPr>
              <w:pStyle w:val="Brdtextmedindrag"/>
            </w:pPr>
            <w:r w:rsidRPr="00757B08">
              <w:t>Bestämmelserna i 2–</w:t>
            </w:r>
            <w:r w:rsidRPr="00757B08">
              <w:rPr>
                <w:i/>
              </w:rPr>
              <w:t>6 §§, 8 § första stycket 1</w:t>
            </w:r>
            <w:r w:rsidRPr="00757B08">
              <w:t>, 9 § tredje stycket, 10, 13 och 16 §§ tillämpas inte i fråga om djur som används inom Försvarsmakten.</w:t>
            </w:r>
          </w:p>
        </w:tc>
        <w:tc>
          <w:tcPr>
            <w:tcW w:w="2500" w:type="pct"/>
            <w:shd w:val="clear" w:color="auto" w:fill="auto"/>
            <w:tcMar>
              <w:right w:w="0" w:type="dxa"/>
            </w:tcMar>
          </w:tcPr>
          <w:p w14:paraId="0DDA8F63" w14:textId="77777777" w:rsidR="00F71CC6" w:rsidRDefault="00AB307F" w:rsidP="00F71CC6">
            <w:pPr>
              <w:pStyle w:val="Brdtextmedindrag"/>
            </w:pPr>
            <w:r w:rsidRPr="00757B08">
              <w:t>Bestämmelserna i 2–</w:t>
            </w:r>
            <w:r w:rsidRPr="00757B08">
              <w:rPr>
                <w:i/>
              </w:rPr>
              <w:t>6 a §§</w:t>
            </w:r>
            <w:r w:rsidRPr="00757B08">
              <w:t>, 9 § tredje stycket, 10, 13 och 16 §§ tillämpas inte i fråga om djur som används inom Försvarsmakten.</w:t>
            </w:r>
          </w:p>
        </w:tc>
      </w:tr>
    </w:tbl>
    <w:p w14:paraId="7B2B43FB" w14:textId="77777777" w:rsidR="00F71CC6" w:rsidRDefault="00AB307F" w:rsidP="00F71CC6">
      <w:pPr>
        <w:pStyle w:val="Brdtext"/>
        <w:spacing w:before="230"/>
        <w:jc w:val="center"/>
        <w:rPr>
          <w:b/>
        </w:rPr>
      </w:pPr>
      <w:r>
        <w:rPr>
          <w:b/>
        </w:rPr>
        <w:t>10 kap.</w:t>
      </w:r>
    </w:p>
    <w:p w14:paraId="45DBFA28" w14:textId="77777777" w:rsidR="00F71CC6" w:rsidRDefault="00AB307F" w:rsidP="00F71CC6">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19F37926" w14:textId="77777777" w:rsidTr="00F71CC6">
        <w:tc>
          <w:tcPr>
            <w:tcW w:w="2500" w:type="pct"/>
            <w:shd w:val="clear" w:color="auto" w:fill="auto"/>
            <w:tcMar>
              <w:left w:w="0" w:type="dxa"/>
            </w:tcMar>
          </w:tcPr>
          <w:p w14:paraId="2318A1AE" w14:textId="77777777" w:rsidR="00F71CC6" w:rsidRDefault="00AB307F" w:rsidP="00F71CC6">
            <w:pPr>
              <w:pStyle w:val="Brdtextmedindrag"/>
            </w:pPr>
            <w:r>
              <w:t>Till böter döms den som med uppsåt eller av oaktsamhet i annat fall än enligt 3 § bryter mot skyl</w:t>
            </w:r>
            <w:r>
              <w:softHyphen/>
              <w:t xml:space="preserve">digheter, krav eller förbud som finns i de EU-bestämmelser som lagen kompletterar. Detta gäller inte om överträdelsen avser bestämmelser </w:t>
            </w:r>
            <w:r w:rsidRPr="00425E1C">
              <w:t>om myndighets</w:t>
            </w:r>
            <w:r>
              <w:softHyphen/>
            </w:r>
            <w:r w:rsidRPr="00425E1C">
              <w:t>utövning</w:t>
            </w:r>
            <w:r>
              <w:t>.</w:t>
            </w:r>
          </w:p>
        </w:tc>
        <w:tc>
          <w:tcPr>
            <w:tcW w:w="2500" w:type="pct"/>
            <w:shd w:val="clear" w:color="auto" w:fill="auto"/>
            <w:tcMar>
              <w:right w:w="0" w:type="dxa"/>
            </w:tcMar>
          </w:tcPr>
          <w:p w14:paraId="02FF5F30" w14:textId="77777777" w:rsidR="00F71CC6" w:rsidRDefault="00AB307F" w:rsidP="00F71CC6">
            <w:pPr>
              <w:pStyle w:val="Brdtextmedindrag"/>
            </w:pPr>
            <w:r>
              <w:t>Till böter döms den som med uppsåt eller av oaktsamhet i annat fall än enligt 3 § bryter mot skyl</w:t>
            </w:r>
            <w:r>
              <w:softHyphen/>
              <w:t xml:space="preserve">digheter, krav eller förbud som finns i de EU-bestämmelser som lagen kompletterar. Detta gäller inte om överträdelsen avser bestämmelser </w:t>
            </w:r>
            <w:r w:rsidRPr="00425E1C">
              <w:t>om myndighets</w:t>
            </w:r>
            <w:r>
              <w:softHyphen/>
            </w:r>
            <w:r w:rsidRPr="00425E1C">
              <w:t>utövning</w:t>
            </w:r>
            <w:r>
              <w:t xml:space="preserve"> </w:t>
            </w:r>
            <w:r>
              <w:rPr>
                <w:i/>
                <w:iCs/>
              </w:rPr>
              <w:t xml:space="preserve">eller andra bestämmelser </w:t>
            </w:r>
            <w:r w:rsidRPr="004E2660">
              <w:rPr>
                <w:i/>
                <w:iCs/>
              </w:rPr>
              <w:t>i</w:t>
            </w:r>
            <w:r>
              <w:t xml:space="preserve"> </w:t>
            </w:r>
            <w:r w:rsidRPr="00F32432">
              <w:rPr>
                <w:i/>
              </w:rPr>
              <w:t>förordning (EU) 2017/625</w:t>
            </w:r>
            <w:r>
              <w:t>.</w:t>
            </w:r>
          </w:p>
        </w:tc>
      </w:tr>
    </w:tbl>
    <w:p w14:paraId="2539AD30" w14:textId="77777777" w:rsidR="00F71CC6" w:rsidRDefault="00AB307F" w:rsidP="00F71CC6">
      <w:pPr>
        <w:pStyle w:val="Brdtext"/>
        <w:spacing w:before="230"/>
        <w:jc w:val="center"/>
        <w:rPr>
          <w:b/>
        </w:rPr>
      </w:pPr>
      <w:r>
        <w:rPr>
          <w:b/>
        </w:rPr>
        <w:br w:type="page"/>
      </w:r>
    </w:p>
    <w:p w14:paraId="2C7B6FF0" w14:textId="01FEC0DE" w:rsidR="00F71CC6" w:rsidRDefault="00AB307F" w:rsidP="00F71CC6">
      <w:pPr>
        <w:pStyle w:val="Brdtext"/>
        <w:spacing w:before="230"/>
        <w:jc w:val="center"/>
        <w:rPr>
          <w:b/>
        </w:rPr>
      </w:pPr>
      <w:r>
        <w:rPr>
          <w:b/>
        </w:rPr>
        <w:t>11 kap.</w:t>
      </w:r>
    </w:p>
    <w:tbl>
      <w:tblPr>
        <w:tblW w:w="5000" w:type="pct"/>
        <w:tblCellMar>
          <w:left w:w="125" w:type="dxa"/>
          <w:right w:w="125" w:type="dxa"/>
        </w:tblCellMar>
        <w:tblLook w:val="0000" w:firstRow="0" w:lastRow="0" w:firstColumn="0" w:lastColumn="0" w:noHBand="0" w:noVBand="0"/>
      </w:tblPr>
      <w:tblGrid>
        <w:gridCol w:w="2948"/>
        <w:gridCol w:w="2949"/>
      </w:tblGrid>
      <w:tr w:rsidR="00F71CC6" w14:paraId="540DC60A" w14:textId="77777777" w:rsidTr="00F71CC6">
        <w:tc>
          <w:tcPr>
            <w:tcW w:w="2500" w:type="pct"/>
            <w:shd w:val="clear" w:color="auto" w:fill="auto"/>
            <w:tcMar>
              <w:left w:w="0" w:type="dxa"/>
            </w:tcMar>
          </w:tcPr>
          <w:p w14:paraId="16821F75" w14:textId="77777777" w:rsidR="00F71CC6" w:rsidRDefault="00AB307F" w:rsidP="00F71CC6">
            <w:pPr>
              <w:pStyle w:val="Rubrik4utannumrering"/>
            </w:pPr>
            <w:r>
              <w:t xml:space="preserve">Motpart vid överklagande av beslut </w:t>
            </w:r>
            <w:r w:rsidRPr="001D4985">
              <w:rPr>
                <w:i/>
              </w:rPr>
              <w:t>av officiell veterinär</w:t>
            </w:r>
          </w:p>
        </w:tc>
        <w:tc>
          <w:tcPr>
            <w:tcW w:w="2500" w:type="pct"/>
            <w:shd w:val="clear" w:color="auto" w:fill="auto"/>
            <w:tcMar>
              <w:right w:w="0" w:type="dxa"/>
            </w:tcMar>
          </w:tcPr>
          <w:p w14:paraId="18FD9A1B" w14:textId="77777777" w:rsidR="00F71CC6" w:rsidRDefault="00AB307F" w:rsidP="00F71CC6">
            <w:pPr>
              <w:pStyle w:val="Rubrik4utannumrering"/>
            </w:pPr>
            <w:r>
              <w:t xml:space="preserve">Motpart vid överklagande av </w:t>
            </w:r>
            <w:r w:rsidRPr="001D4985">
              <w:rPr>
                <w:i/>
              </w:rPr>
              <w:t>vissa</w:t>
            </w:r>
            <w:r>
              <w:t xml:space="preserve"> beslut</w:t>
            </w:r>
          </w:p>
        </w:tc>
      </w:tr>
    </w:tbl>
    <w:p w14:paraId="2F734B5F" w14:textId="77777777" w:rsidR="00F71CC6" w:rsidRDefault="00AB307F" w:rsidP="00F71CC6">
      <w:pPr>
        <w:pStyle w:val="Brdtext"/>
        <w:spacing w:before="230"/>
        <w:jc w:val="center"/>
      </w:pPr>
      <w:r>
        <w:t>3 §</w:t>
      </w:r>
    </w:p>
    <w:p w14:paraId="751F37E7" w14:textId="77777777" w:rsidR="00F71CC6" w:rsidRDefault="00AB307F" w:rsidP="00F71CC6">
      <w:pPr>
        <w:pStyle w:val="Brdtextmedindrag"/>
      </w:pPr>
      <w:r w:rsidRPr="007A2424">
        <w:t>Om ett beslut som har meddelats av en officiell veterinär som har förordnats enligt lagen (2009:1254) om officiella veterinärer överklagas, ska den myndighet som har förordnat den officiella veterinären föra det allmännas talan i allmän förvaltningsdomstol.</w:t>
      </w:r>
    </w:p>
    <w:tbl>
      <w:tblPr>
        <w:tblW w:w="5000" w:type="pct"/>
        <w:tblCellMar>
          <w:left w:w="125" w:type="dxa"/>
          <w:right w:w="125" w:type="dxa"/>
        </w:tblCellMar>
        <w:tblLook w:val="0600" w:firstRow="0" w:lastRow="0" w:firstColumn="0" w:lastColumn="0" w:noHBand="1" w:noVBand="1"/>
      </w:tblPr>
      <w:tblGrid>
        <w:gridCol w:w="2948"/>
        <w:gridCol w:w="2949"/>
      </w:tblGrid>
      <w:tr w:rsidR="00F71CC6" w14:paraId="63DBFD0C" w14:textId="77777777" w:rsidTr="00F71CC6">
        <w:tc>
          <w:tcPr>
            <w:tcW w:w="2500" w:type="pct"/>
            <w:shd w:val="clear" w:color="auto" w:fill="auto"/>
            <w:tcMar>
              <w:left w:w="0" w:type="dxa"/>
            </w:tcMar>
          </w:tcPr>
          <w:p w14:paraId="49B08231" w14:textId="77777777" w:rsidR="00F71CC6" w:rsidRDefault="00F71CC6" w:rsidP="00F71CC6">
            <w:pPr>
              <w:pStyle w:val="Brdtextmedindrag"/>
            </w:pPr>
          </w:p>
        </w:tc>
        <w:tc>
          <w:tcPr>
            <w:tcW w:w="2500" w:type="pct"/>
            <w:shd w:val="clear" w:color="auto" w:fill="auto"/>
            <w:tcMar>
              <w:right w:w="0" w:type="dxa"/>
            </w:tcMar>
          </w:tcPr>
          <w:p w14:paraId="137F7396" w14:textId="77777777" w:rsidR="00F71CC6" w:rsidRPr="007A2424" w:rsidRDefault="00AB307F" w:rsidP="00F71CC6">
            <w:pPr>
              <w:pStyle w:val="Brdtextmedindrag"/>
              <w:rPr>
                <w:i/>
              </w:rPr>
            </w:pPr>
            <w:r w:rsidRPr="007A2424">
              <w:rPr>
                <w:i/>
              </w:rPr>
              <w:t>Den myndighet som har dele</w:t>
            </w:r>
            <w:r>
              <w:rPr>
                <w:i/>
              </w:rPr>
              <w:softHyphen/>
            </w:r>
            <w:r w:rsidRPr="007A2424">
              <w:rPr>
                <w:i/>
              </w:rPr>
              <w:t>gerat en uppgift att utöva offentlig kontroll eller annan offentlig verksamhet till ett organ eller till en fysisk person ska föra det all</w:t>
            </w:r>
            <w:r>
              <w:rPr>
                <w:i/>
              </w:rPr>
              <w:softHyphen/>
            </w:r>
            <w:r w:rsidRPr="007A2424">
              <w:rPr>
                <w:i/>
              </w:rPr>
              <w:t xml:space="preserve">männas talan </w:t>
            </w:r>
            <w:r>
              <w:rPr>
                <w:i/>
              </w:rPr>
              <w:t>i</w:t>
            </w:r>
            <w:r w:rsidRPr="007A2424">
              <w:rPr>
                <w:i/>
              </w:rPr>
              <w:t xml:space="preserve"> allmän förvalt</w:t>
            </w:r>
            <w:r>
              <w:rPr>
                <w:i/>
              </w:rPr>
              <w:softHyphen/>
            </w:r>
            <w:r w:rsidRPr="007A2424">
              <w:rPr>
                <w:i/>
              </w:rPr>
              <w:t>ningsdomstol, om det överklagade beslutet har meddelats av ett sådant organ eller en sådan fysisk person.</w:t>
            </w:r>
          </w:p>
          <w:p w14:paraId="1B81F68B" w14:textId="77777777" w:rsidR="00F71CC6" w:rsidRDefault="00AB307F" w:rsidP="00F71CC6">
            <w:pPr>
              <w:pStyle w:val="Brdtextmedindrag"/>
            </w:pPr>
            <w:r>
              <w:rPr>
                <w:i/>
              </w:rPr>
              <w:t>L</w:t>
            </w:r>
            <w:r w:rsidRPr="007A2424">
              <w:rPr>
                <w:i/>
              </w:rPr>
              <w:t>agen (1986:1142) om över</w:t>
            </w:r>
            <w:r>
              <w:rPr>
                <w:i/>
              </w:rPr>
              <w:softHyphen/>
            </w:r>
            <w:r w:rsidRPr="007A2424">
              <w:rPr>
                <w:i/>
              </w:rPr>
              <w:t>klagande av beslut av enskilda organ med offentliga förvaltning</w:t>
            </w:r>
            <w:r>
              <w:rPr>
                <w:i/>
              </w:rPr>
              <w:softHyphen/>
            </w:r>
            <w:r w:rsidRPr="007A2424">
              <w:rPr>
                <w:i/>
              </w:rPr>
              <w:t>suppgifter ska gälla även för överklagande av beslut som har meddelats av en fysisk person.</w:t>
            </w:r>
          </w:p>
        </w:tc>
      </w:tr>
    </w:tbl>
    <w:p w14:paraId="0987AB4D" w14:textId="77777777" w:rsidR="00F71CC6" w:rsidRPr="00811E52" w:rsidRDefault="00AB307F" w:rsidP="00F71CC6">
      <w:pPr>
        <w:pStyle w:val="Slutstreck"/>
      </w:pPr>
      <w:r w:rsidRPr="00811E52">
        <w:t>                      </w:t>
      </w:r>
    </w:p>
    <w:p w14:paraId="34C358B4" w14:textId="77777777" w:rsidR="00F71CC6" w:rsidRPr="00830602" w:rsidRDefault="00AB307F" w:rsidP="00F71CC6">
      <w:pPr>
        <w:pStyle w:val="Brdtextmedindrag"/>
      </w:pPr>
      <w:r>
        <w:t>Denna lag träder i kraft den dag som regeringen bestämmer i fråga om 8 kap. 9 b § och i övrigt den 1 mars 2021.</w:t>
      </w:r>
    </w:p>
    <w:p w14:paraId="452EBFEA" w14:textId="77777777" w:rsidR="00F71CC6" w:rsidRDefault="00F71CC6" w:rsidP="00F71CC6">
      <w:pPr>
        <w:pStyle w:val="Brdtextmedindrag"/>
        <w:sectPr w:rsidR="00F71CC6" w:rsidSect="00F71CC6">
          <w:headerReference w:type="even" r:id="rId189"/>
          <w:headerReference w:type="default" r:id="rId190"/>
          <w:footerReference w:type="even" r:id="rId191"/>
          <w:footerReference w:type="default" r:id="rId192"/>
          <w:footerReference w:type="first" r:id="rId193"/>
          <w:footnotePr>
            <w:numRestart w:val="eachSect"/>
          </w:footnotePr>
          <w:pgSz w:w="9356" w:h="13721" w:code="9"/>
          <w:pgMar w:top="794" w:right="2438" w:bottom="1191" w:left="1021" w:header="0" w:footer="709" w:gutter="0"/>
          <w:cols w:space="708"/>
          <w:docGrid w:linePitch="360"/>
        </w:sectPr>
      </w:pPr>
    </w:p>
    <w:p w14:paraId="2D855BA3" w14:textId="77777777" w:rsidR="00F71CC6" w:rsidRDefault="00F71CC6" w:rsidP="00F71CC6">
      <w:pPr>
        <w:pStyle w:val="Brdtextmedindrag"/>
      </w:pPr>
    </w:p>
    <w:p w14:paraId="74E170A9" w14:textId="77777777" w:rsidR="00F71CC6" w:rsidRPr="0042236C" w:rsidRDefault="00F71CC6" w:rsidP="00F71CC6">
      <w:pPr>
        <w:pStyle w:val="Brdtext"/>
        <w:sectPr w:rsidR="00F71CC6" w:rsidRPr="0042236C" w:rsidSect="00155500">
          <w:headerReference w:type="even" r:id="rId194"/>
          <w:headerReference w:type="default" r:id="rId195"/>
          <w:footerReference w:type="even" r:id="rId196"/>
          <w:footerReference w:type="default" r:id="rId197"/>
          <w:footerReference w:type="first" r:id="rId198"/>
          <w:footnotePr>
            <w:numRestart w:val="eachSect"/>
          </w:footnotePr>
          <w:type w:val="continuous"/>
          <w:pgSz w:w="9356" w:h="13721" w:code="9"/>
          <w:pgMar w:top="794" w:right="2438" w:bottom="1191" w:left="1021" w:header="0" w:footer="709" w:gutter="0"/>
          <w:cols w:space="708"/>
          <w:docGrid w:linePitch="360"/>
        </w:sectPr>
      </w:pPr>
    </w:p>
    <w:p w14:paraId="05384209" w14:textId="369563DA" w:rsidR="00920097" w:rsidRDefault="00AB307F" w:rsidP="00F71CC6">
      <w:pPr>
        <w:pStyle w:val="Bilagarubrik"/>
      </w:pPr>
      <w:bookmarkStart w:id="817" w:name="_Toc54265573"/>
      <w:r>
        <w:t>Lagrådets yttrande</w:t>
      </w:r>
      <w:bookmarkEnd w:id="817"/>
    </w:p>
    <w:p w14:paraId="56A33F29" w14:textId="77777777" w:rsidR="00F71CC6" w:rsidRPr="00C32F66" w:rsidRDefault="00AB307F" w:rsidP="00F71CC6">
      <w:pPr>
        <w:pStyle w:val="Brdtext"/>
      </w:pPr>
      <w:r w:rsidRPr="00C32F66">
        <w:t>Utdrag ur protokoll vid sammanträde 2020-09-10</w:t>
      </w:r>
    </w:p>
    <w:p w14:paraId="4FBADA8A" w14:textId="77777777" w:rsidR="00F71CC6" w:rsidRPr="00C32F66" w:rsidRDefault="00F71CC6" w:rsidP="00F71CC6">
      <w:pPr>
        <w:pStyle w:val="Brdtextmedindrag"/>
      </w:pPr>
    </w:p>
    <w:p w14:paraId="4E5EC762" w14:textId="77777777" w:rsidR="00F71CC6" w:rsidRPr="00C32F66" w:rsidRDefault="00AB307F" w:rsidP="00F71CC6">
      <w:pPr>
        <w:pStyle w:val="Brdtext"/>
      </w:pPr>
      <w:r w:rsidRPr="00C32F66">
        <w:rPr>
          <w:b/>
          <w:bCs/>
        </w:rPr>
        <w:t xml:space="preserve">Närvarande: </w:t>
      </w:r>
      <w:r w:rsidRPr="00C32F66">
        <w:t xml:space="preserve">F.d. justitierådet Ella Nyström samt justitieråden </w:t>
      </w:r>
    </w:p>
    <w:p w14:paraId="2513DFFB" w14:textId="77777777" w:rsidR="00F71CC6" w:rsidRPr="00C32F66" w:rsidRDefault="00AB307F" w:rsidP="00F71CC6">
      <w:pPr>
        <w:pStyle w:val="Brdtext"/>
      </w:pPr>
      <w:r w:rsidRPr="00C32F66">
        <w:t>Per Classon och Stefan Johansson</w:t>
      </w:r>
    </w:p>
    <w:p w14:paraId="068470CF" w14:textId="77777777" w:rsidR="00F71CC6" w:rsidRPr="00C32F66" w:rsidRDefault="00F71CC6" w:rsidP="00F71CC6">
      <w:pPr>
        <w:pStyle w:val="Brdtext"/>
      </w:pPr>
    </w:p>
    <w:p w14:paraId="21E879C3" w14:textId="77777777" w:rsidR="00F71CC6" w:rsidRPr="00C32F66" w:rsidRDefault="00AB307F" w:rsidP="00F71CC6">
      <w:pPr>
        <w:pStyle w:val="Brdtext"/>
        <w:rPr>
          <w:b/>
          <w:bCs/>
        </w:rPr>
      </w:pPr>
      <w:r w:rsidRPr="00C32F66">
        <w:rPr>
          <w:b/>
          <w:bCs/>
        </w:rPr>
        <w:t>En anpassning av bestämmelser om kontroll i livsmedelskedjan till EU:s nya kontrollförordning</w:t>
      </w:r>
    </w:p>
    <w:p w14:paraId="6E93E908" w14:textId="77777777" w:rsidR="00F71CC6" w:rsidRPr="00C32F66" w:rsidRDefault="00F71CC6" w:rsidP="00F71CC6">
      <w:pPr>
        <w:pStyle w:val="Brdtext"/>
      </w:pPr>
    </w:p>
    <w:p w14:paraId="640CDD48" w14:textId="5A49FA10" w:rsidR="00F71CC6" w:rsidRPr="00C32F66" w:rsidRDefault="00AB307F" w:rsidP="00F71CC6">
      <w:pPr>
        <w:pStyle w:val="Brdtext"/>
      </w:pPr>
      <w:r w:rsidRPr="00C32F66">
        <w:t>Enligt en lagrådsremiss den 2 juli 2020 har regeringen (Närings</w:t>
      </w:r>
      <w:r>
        <w:t>-</w:t>
      </w:r>
      <w:r w:rsidRPr="00C32F66">
        <w:t xml:space="preserve">departementet) beslutat inhämta Lagrådets yttrande över förslag till </w:t>
      </w:r>
    </w:p>
    <w:p w14:paraId="6A53E9B9" w14:textId="77777777" w:rsidR="00F71CC6" w:rsidRPr="00C32F66" w:rsidRDefault="00AB307F" w:rsidP="00F71CC6">
      <w:pPr>
        <w:pStyle w:val="Brdtextmedindrag"/>
      </w:pPr>
      <w:r w:rsidRPr="00C32F66">
        <w:t>1. lag om ändring i epizootilagen (1999:657),</w:t>
      </w:r>
    </w:p>
    <w:p w14:paraId="303A448F" w14:textId="77777777" w:rsidR="00F71CC6" w:rsidRPr="00C32F66" w:rsidRDefault="00AB307F" w:rsidP="00F71CC6">
      <w:pPr>
        <w:pStyle w:val="Brdtextmedindrag"/>
      </w:pPr>
      <w:r w:rsidRPr="00C32F66">
        <w:t>2. lag om ändring i zoonoslagen (1999:658),</w:t>
      </w:r>
    </w:p>
    <w:p w14:paraId="4665006F" w14:textId="77777777" w:rsidR="00F71CC6" w:rsidRPr="00C32F66" w:rsidRDefault="00AB307F" w:rsidP="00F71CC6">
      <w:pPr>
        <w:pStyle w:val="Brdtextmedindrag"/>
      </w:pPr>
      <w:r w:rsidRPr="00C32F66">
        <w:t>3. lag om ändring i livsmedelslagen (2006:804),</w:t>
      </w:r>
    </w:p>
    <w:p w14:paraId="2BCE7E0A" w14:textId="77777777" w:rsidR="00F71CC6" w:rsidRPr="00C32F66" w:rsidRDefault="00AB307F" w:rsidP="00F71CC6">
      <w:pPr>
        <w:pStyle w:val="Brdtextmedindrag"/>
      </w:pPr>
      <w:r w:rsidRPr="00C32F66">
        <w:t>4. lag om ändring i lagen (2006:805) om foder och animaliska</w:t>
      </w:r>
    </w:p>
    <w:p w14:paraId="2BC605B3" w14:textId="77777777" w:rsidR="00F71CC6" w:rsidRPr="00C32F66" w:rsidRDefault="00AB307F" w:rsidP="00F71CC6">
      <w:pPr>
        <w:pStyle w:val="Brdtextmedindrag"/>
      </w:pPr>
      <w:r w:rsidRPr="00C32F66">
        <w:t xml:space="preserve">    biprodukter,</w:t>
      </w:r>
    </w:p>
    <w:p w14:paraId="66D5631D" w14:textId="77777777" w:rsidR="00F71CC6" w:rsidRPr="00C32F66" w:rsidRDefault="00AB307F" w:rsidP="00F71CC6">
      <w:pPr>
        <w:pStyle w:val="Brdtextmedindrag"/>
      </w:pPr>
      <w:r w:rsidRPr="00C32F66">
        <w:t>5. lag om ändring i lagen (2006:806) om provtagning på djur, m.m.,</w:t>
      </w:r>
    </w:p>
    <w:p w14:paraId="23484D7E" w14:textId="77777777" w:rsidR="00F71CC6" w:rsidRPr="00C32F66" w:rsidRDefault="00AB307F" w:rsidP="00F71CC6">
      <w:pPr>
        <w:pStyle w:val="Brdtextmedindrag"/>
      </w:pPr>
      <w:r w:rsidRPr="00C32F66">
        <w:t>6. lag om ändring i lagen (2006:807) om kontroll av husdjur, m.m.,</w:t>
      </w:r>
    </w:p>
    <w:p w14:paraId="27D19B37" w14:textId="77777777" w:rsidR="00F71CC6" w:rsidRPr="00C32F66" w:rsidRDefault="00AB307F" w:rsidP="00F71CC6">
      <w:pPr>
        <w:pStyle w:val="Brdtextmedindrag"/>
      </w:pPr>
      <w:r w:rsidRPr="00C32F66">
        <w:t>7. lag om ändring i lagen (2009:1424) om kontroll av skyddade</w:t>
      </w:r>
    </w:p>
    <w:p w14:paraId="2F3C488D" w14:textId="77777777" w:rsidR="00F71CC6" w:rsidRPr="00C32F66" w:rsidRDefault="00AB307F" w:rsidP="00F71CC6">
      <w:pPr>
        <w:pStyle w:val="Brdtextmedindrag"/>
      </w:pPr>
      <w:r w:rsidRPr="00C32F66">
        <w:t xml:space="preserve">    beteckningar på jordbruksprodukter och livsmedel,</w:t>
      </w:r>
    </w:p>
    <w:p w14:paraId="36B80C36" w14:textId="77777777" w:rsidR="00F71CC6" w:rsidRPr="00C32F66" w:rsidRDefault="00AB307F" w:rsidP="00F71CC6">
      <w:pPr>
        <w:pStyle w:val="Brdtextmedindrag"/>
      </w:pPr>
      <w:r w:rsidRPr="00C32F66">
        <w:t>8. lag om ändring i lagen (2013:363) om kontroll av ekologisk</w:t>
      </w:r>
    </w:p>
    <w:p w14:paraId="4DB935EE" w14:textId="77777777" w:rsidR="00F71CC6" w:rsidRPr="00C32F66" w:rsidRDefault="00AB307F" w:rsidP="00F71CC6">
      <w:pPr>
        <w:pStyle w:val="Brdtextmedindrag"/>
      </w:pPr>
      <w:r w:rsidRPr="00C32F66">
        <w:t xml:space="preserve">    produktion,</w:t>
      </w:r>
    </w:p>
    <w:p w14:paraId="5556BBC8" w14:textId="77777777" w:rsidR="00F71CC6" w:rsidRPr="00C32F66" w:rsidRDefault="00AB307F" w:rsidP="00F71CC6">
      <w:pPr>
        <w:pStyle w:val="Brdtextmedindrag"/>
      </w:pPr>
      <w:r w:rsidRPr="00C32F66">
        <w:t>9. lag om ändring i djurskyddslagen (2018:1192).</w:t>
      </w:r>
    </w:p>
    <w:p w14:paraId="1969752B" w14:textId="77777777" w:rsidR="00F71CC6" w:rsidRDefault="00F71CC6" w:rsidP="00F71CC6">
      <w:pPr>
        <w:pStyle w:val="Brdtext"/>
      </w:pPr>
    </w:p>
    <w:p w14:paraId="6723C737" w14:textId="7DC0A7E4" w:rsidR="00F71CC6" w:rsidRPr="00C32F66" w:rsidRDefault="00AB307F" w:rsidP="00F71CC6">
      <w:pPr>
        <w:pStyle w:val="Brdtext"/>
      </w:pPr>
      <w:r w:rsidRPr="00C32F66">
        <w:t>Förslagen har inför Lagrådet föredragits av ämnesrådet Eva Kalling Lundberg och kanslirådet Anna-Sara Söderström.</w:t>
      </w:r>
    </w:p>
    <w:p w14:paraId="629E7480" w14:textId="77777777" w:rsidR="00F71CC6" w:rsidRPr="00C32F66" w:rsidRDefault="00F71CC6" w:rsidP="00F71CC6">
      <w:pPr>
        <w:pStyle w:val="Brdtext"/>
      </w:pPr>
    </w:p>
    <w:p w14:paraId="73E84570" w14:textId="77777777" w:rsidR="00F71CC6" w:rsidRPr="00C32F66" w:rsidRDefault="00AB307F" w:rsidP="00F71CC6">
      <w:pPr>
        <w:pStyle w:val="Brdtext"/>
      </w:pPr>
      <w:r w:rsidRPr="00C32F66">
        <w:t>Förslagen föranleder följande yttrande.</w:t>
      </w:r>
    </w:p>
    <w:p w14:paraId="30BCCBF4" w14:textId="77777777" w:rsidR="00F71CC6" w:rsidRPr="00C32F66" w:rsidRDefault="00F71CC6" w:rsidP="00F71CC6">
      <w:pPr>
        <w:pStyle w:val="Brdtext"/>
      </w:pPr>
    </w:p>
    <w:p w14:paraId="55E929A1" w14:textId="77777777" w:rsidR="00F71CC6" w:rsidRPr="00C32F66" w:rsidRDefault="00AB307F" w:rsidP="00F71CC6">
      <w:pPr>
        <w:pStyle w:val="Brdtext"/>
      </w:pPr>
      <w:r w:rsidRPr="00C32F66">
        <w:t xml:space="preserve">I remissen lämnas lagförslag som ska komplettera förordning (EU) 2017/625 (kontrollförordningen).   </w:t>
      </w:r>
    </w:p>
    <w:p w14:paraId="6CEEE518" w14:textId="77777777" w:rsidR="00F71CC6" w:rsidRPr="00C32F66" w:rsidRDefault="00F71CC6" w:rsidP="00F71CC6">
      <w:pPr>
        <w:pStyle w:val="Brdtext"/>
      </w:pPr>
    </w:p>
    <w:p w14:paraId="23D7C13B" w14:textId="77777777" w:rsidR="00F71CC6" w:rsidRPr="00C32F66" w:rsidRDefault="00AB307F" w:rsidP="00F71CC6">
      <w:pPr>
        <w:pStyle w:val="Brdtext"/>
        <w:rPr>
          <w:u w:val="single"/>
        </w:rPr>
      </w:pPr>
      <w:r w:rsidRPr="00C32F66">
        <w:rPr>
          <w:u w:val="single"/>
        </w:rPr>
        <w:t xml:space="preserve">Förslaget till lag om ändring i epizootilagen </w:t>
      </w:r>
    </w:p>
    <w:p w14:paraId="271CC37C" w14:textId="77777777" w:rsidR="00F71CC6" w:rsidRPr="00C32F66" w:rsidRDefault="00F71CC6" w:rsidP="00F71CC6">
      <w:pPr>
        <w:pStyle w:val="Brdtext"/>
      </w:pPr>
    </w:p>
    <w:p w14:paraId="158437BA" w14:textId="77777777" w:rsidR="00F71CC6" w:rsidRPr="00C32F66" w:rsidRDefault="00AB307F" w:rsidP="00F71CC6">
      <w:pPr>
        <w:pStyle w:val="Brdtext"/>
      </w:pPr>
      <w:r w:rsidRPr="00C32F66">
        <w:t xml:space="preserve">11 d § </w:t>
      </w:r>
    </w:p>
    <w:p w14:paraId="0C5A9F95" w14:textId="77777777" w:rsidR="00F71CC6" w:rsidRPr="00C32F66" w:rsidRDefault="00F71CC6" w:rsidP="00F71CC6">
      <w:pPr>
        <w:pStyle w:val="Brdtext"/>
      </w:pPr>
    </w:p>
    <w:p w14:paraId="671DBAB5" w14:textId="7C771CDB" w:rsidR="00F71CC6" w:rsidRPr="00C32F66" w:rsidRDefault="00AB307F" w:rsidP="00F71CC6">
      <w:pPr>
        <w:pStyle w:val="Brdtext"/>
      </w:pPr>
      <w:r w:rsidRPr="00C32F66">
        <w:t xml:space="preserve">I första stycket bör klargöras att bestämmelsen avser personer i enskild verksamhet. Tystnadsplikt i det allmännas verksamhet regleras i offentlighets- och sekretesslagen (2009:400), vilket anges i paragrafens andra stycke. </w:t>
      </w:r>
    </w:p>
    <w:p w14:paraId="7A90B147" w14:textId="77777777" w:rsidR="00F71CC6" w:rsidRPr="00C32F66" w:rsidRDefault="00F71CC6" w:rsidP="00F71CC6">
      <w:pPr>
        <w:pStyle w:val="Brdtext"/>
      </w:pPr>
    </w:p>
    <w:p w14:paraId="1BEDF6D8" w14:textId="77777777" w:rsidR="00F71CC6" w:rsidRPr="00C32F66" w:rsidRDefault="00AB307F" w:rsidP="00F71CC6">
      <w:pPr>
        <w:pStyle w:val="Brdtext"/>
      </w:pPr>
      <w:r w:rsidRPr="00C32F66">
        <w:t xml:space="preserve">Avsikten är att bestämmelsen ska vara tillämplig även på enskild verksamhet som bedrivs vid laboratorier som utses av de behöriga myndigheterna och som därmed får status som officiella laboratorier. </w:t>
      </w:r>
    </w:p>
    <w:p w14:paraId="13236E4D" w14:textId="77777777" w:rsidR="00F71CC6" w:rsidRPr="00C32F66" w:rsidRDefault="00F71CC6" w:rsidP="00F71CC6">
      <w:pPr>
        <w:pStyle w:val="Brdtext"/>
      </w:pPr>
    </w:p>
    <w:p w14:paraId="514B2B6E" w14:textId="77777777" w:rsidR="00F71CC6" w:rsidRPr="00C32F66" w:rsidRDefault="00AB307F" w:rsidP="00F71CC6">
      <w:pPr>
        <w:pStyle w:val="Brdtext"/>
      </w:pPr>
      <w:r w:rsidRPr="00C32F66">
        <w:t xml:space="preserve">Vid föredragningen har uppgetts att privata laboratorier ibland anlitas för laboratorieuppgifter som behövs i offentlig kontroll eller annan offentlig verksamhet och att det kan ifrågasättas om de uppgifter som sådana officiella laboratorier utför utgör offentlig kontroll eller annan offentlig verksamhet som avses i artikel 2 i kontrollförordningen. Det bör därför övervägas om det behövs ett tillägg i författningstexten med innebörd att tystnadsplikten ska gälla även personal som i enskild verksamhet utför laboratorieanalyser, laboratorietester eller laboratoriediagnostik på prover som tas vid offentlig kontroll och annan offentlig verksamhet. </w:t>
      </w:r>
    </w:p>
    <w:p w14:paraId="393A96DE" w14:textId="77777777" w:rsidR="00F71CC6" w:rsidRPr="00C32F66" w:rsidRDefault="00F71CC6" w:rsidP="00F71CC6">
      <w:pPr>
        <w:pStyle w:val="Brdtext"/>
      </w:pPr>
    </w:p>
    <w:p w14:paraId="17BA8F27" w14:textId="77777777" w:rsidR="00F71CC6" w:rsidRPr="00C32F66" w:rsidRDefault="00AB307F" w:rsidP="00F71CC6">
      <w:pPr>
        <w:pStyle w:val="Brdtext"/>
      </w:pPr>
      <w:r w:rsidRPr="00C32F66">
        <w:t xml:space="preserve">Vid föredragningen har bekräftats att avsikten är att obehörighets-rekvisitet i paragrafen ska tolkas med ledning av de skaderekvisit som finns i motsvarande bestämmelser i offentlighets- och sekretesslagen och att man vid denna tolkning även bör beakta vad som anges i artikel 8 i kontrollförordningen. Detta bör tydligt framgå i författningskommentaren.  </w:t>
      </w:r>
    </w:p>
    <w:p w14:paraId="6B12901A" w14:textId="77777777" w:rsidR="00F71CC6" w:rsidRPr="00C32F66" w:rsidRDefault="00F71CC6" w:rsidP="00F71CC6">
      <w:pPr>
        <w:pStyle w:val="Brdtext"/>
      </w:pPr>
    </w:p>
    <w:p w14:paraId="422F137B" w14:textId="77777777" w:rsidR="00F71CC6" w:rsidRPr="00C32F66" w:rsidRDefault="00AB307F" w:rsidP="00F71CC6">
      <w:pPr>
        <w:pStyle w:val="Brdtext"/>
      </w:pPr>
      <w:r w:rsidRPr="00C32F66">
        <w:t xml:space="preserve">Motsvarande överväganden bör göras beträffande de likalydande förslagen om tystnadsplikt i 8 d § zoonoslagen, 14 a § livsmedels-lagen, 15 § lagen om foder och animaliska biprodukter, 11 c § lagen om provtagning på djur, m.m., 9 c § lagen om kontroll av husdjur, m.m., 8 § lagen om kontroll av skyddade beteckningar på jordbruks-produkter och livsmedel, 6 § lagen om kontroll av ekologisk produktion och 8 kap. 1 c § djurskyddslagen. </w:t>
      </w:r>
    </w:p>
    <w:p w14:paraId="230B2E07" w14:textId="77777777" w:rsidR="00F71CC6" w:rsidRPr="00C32F66" w:rsidRDefault="00F71CC6" w:rsidP="00F71CC6">
      <w:pPr>
        <w:pStyle w:val="Brdtext"/>
      </w:pPr>
    </w:p>
    <w:p w14:paraId="7EF17BEF" w14:textId="77777777" w:rsidR="00F71CC6" w:rsidRPr="00C32F66" w:rsidRDefault="00AB307F" w:rsidP="00F71CC6">
      <w:pPr>
        <w:pStyle w:val="Brdtext"/>
      </w:pPr>
      <w:r w:rsidRPr="00C32F66">
        <w:t xml:space="preserve">21 b § </w:t>
      </w:r>
    </w:p>
    <w:p w14:paraId="112C8546" w14:textId="77777777" w:rsidR="00F71CC6" w:rsidRPr="00C32F66" w:rsidRDefault="00F71CC6" w:rsidP="00F71CC6">
      <w:pPr>
        <w:pStyle w:val="Brdtext"/>
      </w:pPr>
    </w:p>
    <w:p w14:paraId="7401953C" w14:textId="77777777" w:rsidR="00F71CC6" w:rsidRPr="00C32F66" w:rsidRDefault="00AB307F" w:rsidP="00F71CC6">
      <w:pPr>
        <w:pStyle w:val="Brdtext"/>
      </w:pPr>
      <w:r w:rsidRPr="00C32F66">
        <w:t>Lagrådet föreslår att bestämmelsens tredje stycke kompletteras så att det tydliggörs att det är fråga om beslut som har meddelats av en fysisk person som har delegerats vissa uppgifter.</w:t>
      </w:r>
    </w:p>
    <w:p w14:paraId="7BC71195" w14:textId="77777777" w:rsidR="00F71CC6" w:rsidRPr="00C32F66" w:rsidRDefault="00F71CC6" w:rsidP="00F71CC6">
      <w:pPr>
        <w:pStyle w:val="Brdtext"/>
      </w:pPr>
    </w:p>
    <w:p w14:paraId="1EFA8BD3" w14:textId="60E4BDEE" w:rsidR="00F71CC6" w:rsidRPr="00C32F66" w:rsidRDefault="00AB307F" w:rsidP="00F71CC6">
      <w:pPr>
        <w:pStyle w:val="Brdtext"/>
      </w:pPr>
      <w:r w:rsidRPr="00C32F66">
        <w:t>De likalydande förslagen om överklagande i 13 a § zoonoslagen, 32 a § livsmedelslagen, 32 a § lagen om foder och animaliska biprodukter, 24 a</w:t>
      </w:r>
      <w:r>
        <w:t> </w:t>
      </w:r>
      <w:r w:rsidRPr="00C32F66">
        <w:t>§ lagen om provtagning på djur, m.m., 20 a § lagen om kontroll av husdjur, m.m., 20 a § lagen om kontroll av skyddade beteckningar på jordbruksprodukter och livsmedel och 11 kap. 3 § djurskyddslagen bör justeras på samma sätt.</w:t>
      </w:r>
    </w:p>
    <w:p w14:paraId="0CD2D986" w14:textId="77777777" w:rsidR="00F71CC6" w:rsidRPr="00C32F66" w:rsidRDefault="00F71CC6" w:rsidP="00F71CC6">
      <w:pPr>
        <w:pStyle w:val="Brdtext"/>
      </w:pPr>
    </w:p>
    <w:p w14:paraId="40471214" w14:textId="77777777" w:rsidR="00F71CC6" w:rsidRPr="00C32F66" w:rsidRDefault="00AB307F" w:rsidP="00F71CC6">
      <w:pPr>
        <w:pStyle w:val="Brdtext"/>
      </w:pPr>
      <w:r w:rsidRPr="00C32F66">
        <w:rPr>
          <w:u w:val="single"/>
        </w:rPr>
        <w:t xml:space="preserve">Förslaget till lag om ändring i lagen om foder och animaliska biprodukter </w:t>
      </w:r>
    </w:p>
    <w:p w14:paraId="018D55C6" w14:textId="77777777" w:rsidR="00F71CC6" w:rsidRPr="00C32F66" w:rsidRDefault="00F71CC6" w:rsidP="00F71CC6">
      <w:pPr>
        <w:pStyle w:val="Brdtext"/>
      </w:pPr>
    </w:p>
    <w:p w14:paraId="26202B81" w14:textId="77777777" w:rsidR="00F71CC6" w:rsidRPr="00C32F66" w:rsidRDefault="00AB307F" w:rsidP="00F71CC6">
      <w:pPr>
        <w:pStyle w:val="Brdtext"/>
      </w:pPr>
      <w:r w:rsidRPr="00C32F66">
        <w:t>16 och 18 §§</w:t>
      </w:r>
    </w:p>
    <w:p w14:paraId="3B31AB89" w14:textId="77777777" w:rsidR="00F71CC6" w:rsidRPr="00C32F66" w:rsidRDefault="00F71CC6" w:rsidP="00F71CC6">
      <w:pPr>
        <w:pStyle w:val="Brdtext"/>
      </w:pPr>
    </w:p>
    <w:p w14:paraId="7B8E8A89" w14:textId="77777777" w:rsidR="00F71CC6" w:rsidRPr="00C32F66" w:rsidRDefault="00AB307F" w:rsidP="00F71CC6">
      <w:pPr>
        <w:pStyle w:val="Brdtext"/>
      </w:pPr>
      <w:r w:rsidRPr="00C32F66">
        <w:t xml:space="preserve">Begreppet ”anläggning” föreslås införas i 16 och 18 §§. Syftet med ändringen uppges vara att förtydliga att en överflyttning av ansvaret för offentlig kontroll och annan offentlig verksamhet från en kommun kan avse antingen verksamhet som bedrivs i anläggning eller verksamhet i övrigt som inte kan knytas till en anläggning. Enligt Lagrådets mening leder denna ändring till att bestämmelserna blir otydliga. Lagrådet förordar därför att den nuvarande lydelsen ”viss verksamhet” även fortsättningsvis används som samlande begrepp i bestämmelserna. </w:t>
      </w:r>
    </w:p>
    <w:p w14:paraId="2665912C" w14:textId="77777777" w:rsidR="00F71CC6" w:rsidRPr="00C32F66" w:rsidRDefault="00F71CC6" w:rsidP="00F71CC6">
      <w:pPr>
        <w:pStyle w:val="Brdtext"/>
      </w:pPr>
    </w:p>
    <w:p w14:paraId="217F11F0" w14:textId="77777777" w:rsidR="00F71CC6" w:rsidRPr="00C32F66" w:rsidRDefault="00AB307F" w:rsidP="00F71CC6">
      <w:pPr>
        <w:pStyle w:val="Brdtext"/>
      </w:pPr>
      <w:r w:rsidRPr="00C32F66">
        <w:t>Det bör i den fortsatta beredningen även övervägas om begreppet verksamhet bör ersätta begreppet anläggning i förslaget till 20 a §.</w:t>
      </w:r>
    </w:p>
    <w:p w14:paraId="22DFEC92" w14:textId="62F5DBA6" w:rsidR="00F71CC6" w:rsidRDefault="00F71CC6" w:rsidP="00F71CC6">
      <w:pPr>
        <w:pStyle w:val="Brdtext"/>
      </w:pPr>
    </w:p>
    <w:p w14:paraId="0CF85908" w14:textId="630B1433" w:rsidR="00F71CC6" w:rsidRDefault="00F71CC6" w:rsidP="00F71CC6">
      <w:pPr>
        <w:pStyle w:val="Brdtextmedindrag"/>
      </w:pPr>
    </w:p>
    <w:p w14:paraId="3B12C0F1" w14:textId="77777777" w:rsidR="00F71CC6" w:rsidRPr="00C32F66" w:rsidRDefault="00F71CC6" w:rsidP="00F71CC6">
      <w:pPr>
        <w:pStyle w:val="Brdtextmedindrag"/>
      </w:pPr>
    </w:p>
    <w:p w14:paraId="0383625A" w14:textId="77777777" w:rsidR="00F71CC6" w:rsidRPr="00C32F66" w:rsidRDefault="00AB307F" w:rsidP="00F71CC6">
      <w:pPr>
        <w:pStyle w:val="Brdtext"/>
      </w:pPr>
      <w:r w:rsidRPr="00C32F66">
        <w:t xml:space="preserve">24 a §  </w:t>
      </w:r>
    </w:p>
    <w:p w14:paraId="6260CAD8" w14:textId="77777777" w:rsidR="00F71CC6" w:rsidRPr="00C32F66" w:rsidRDefault="00F71CC6" w:rsidP="00F71CC6">
      <w:pPr>
        <w:pStyle w:val="Brdtext"/>
      </w:pPr>
    </w:p>
    <w:p w14:paraId="1C637E70" w14:textId="3C1659C4" w:rsidR="00F71CC6" w:rsidRPr="00C32F66" w:rsidRDefault="00AB307F" w:rsidP="00F71CC6">
      <w:pPr>
        <w:pStyle w:val="Brdtext"/>
      </w:pPr>
      <w:r w:rsidRPr="00C32F66">
        <w:t>I andra stycket anges att ”Aktören” ska underrättas om det inköp som har skett under dold identitet. I motsvarande föreslagna bestämmelser i 23 a § andra stycket livsmedelslagen och i 17 a § andra stycket lagen om kontroll av skyddade beteckningar på jordbruksprodukter och livsmedel anges i stället att verksamhetsutövaren ska underrättas.</w:t>
      </w:r>
    </w:p>
    <w:p w14:paraId="2FF66049" w14:textId="77777777" w:rsidR="00F71CC6" w:rsidRPr="00C32F66" w:rsidRDefault="00F71CC6" w:rsidP="00F71CC6">
      <w:pPr>
        <w:pStyle w:val="Brdtext"/>
      </w:pPr>
    </w:p>
    <w:p w14:paraId="26EFC9E6" w14:textId="0B82A72D" w:rsidR="00F71CC6" w:rsidRPr="00C32F66" w:rsidRDefault="00AB307F" w:rsidP="00F71CC6">
      <w:pPr>
        <w:pStyle w:val="Brdtext"/>
      </w:pPr>
      <w:r w:rsidRPr="00C32F66">
        <w:t xml:space="preserve">Begreppet aktör är definierat i artikel 3.29 i kontrollförordningen och avser varje fysisk eller juridisk person som har en eller flera av de skyldigheter som fastställs i de bestämmelser som avses i artikel 1.2 i förordningen. I remissen anges att livsmedelslagen och lagen om kontroll av skyddade beteckningar på jordbruksprodukter och livsmedel har ett vidare tillämpningsområde än den nya kontrollförordningen. Begreppet verksamhetsutövare används därför för att ange vem som ska underrättas, i stället för de EU-rättsliga begreppen livsmedelsföretagare och aktör. Eftersom lagen om foder och animaliska biprodukter har samma tillämpningsområde som den nya kontrollförordningen används begreppet aktör i den föreliggande bestämmelsen.  </w:t>
      </w:r>
    </w:p>
    <w:p w14:paraId="582147EE" w14:textId="77777777" w:rsidR="00F71CC6" w:rsidRPr="00C32F66" w:rsidRDefault="00F71CC6" w:rsidP="00F71CC6">
      <w:pPr>
        <w:pStyle w:val="Brdtext"/>
      </w:pPr>
    </w:p>
    <w:p w14:paraId="0FD16B54" w14:textId="77777777" w:rsidR="00F71CC6" w:rsidRPr="00C32F66" w:rsidRDefault="00AB307F" w:rsidP="00F71CC6">
      <w:pPr>
        <w:pStyle w:val="Brdtext"/>
      </w:pPr>
      <w:r w:rsidRPr="00C32F66">
        <w:t xml:space="preserve">Lagrådet konstaterar att begreppet aktör inte förekommer i någon annan bestämmelse i lagen om foder och animaliska biprodukter. Det finns inte heller en hänvisning till den EU-rättsliga definitionen av begreppet i lagen. Enligt Lagrådets mening framstår det därför som förvirrande att använda ordet aktör och Lagrådet har svårt att se att det skulle leda till några olägenheter att i stället fortsätta att använda ”verksamhetsutövare”. Lagrådet föreslår därför att så sker. </w:t>
      </w:r>
    </w:p>
    <w:p w14:paraId="700F1E46" w14:textId="77777777" w:rsidR="00F71CC6" w:rsidRPr="00C32F66" w:rsidRDefault="00F71CC6" w:rsidP="00F71CC6">
      <w:pPr>
        <w:pStyle w:val="Brdtext"/>
      </w:pPr>
    </w:p>
    <w:p w14:paraId="0F095C71" w14:textId="77777777" w:rsidR="00F71CC6" w:rsidRPr="00C32F66" w:rsidRDefault="00AB307F" w:rsidP="00F71CC6">
      <w:pPr>
        <w:pStyle w:val="Brdtext"/>
        <w:rPr>
          <w:u w:val="single"/>
        </w:rPr>
      </w:pPr>
      <w:r w:rsidRPr="00C32F66">
        <w:rPr>
          <w:u w:val="single"/>
        </w:rPr>
        <w:t xml:space="preserve">Förslaget till lag om ändring i djurskyddslagen </w:t>
      </w:r>
    </w:p>
    <w:p w14:paraId="752C1C03" w14:textId="77777777" w:rsidR="00F71CC6" w:rsidRPr="00C32F66" w:rsidRDefault="00F71CC6" w:rsidP="00F71CC6">
      <w:pPr>
        <w:pStyle w:val="Brdtext"/>
      </w:pPr>
    </w:p>
    <w:p w14:paraId="383B8B70" w14:textId="77777777" w:rsidR="00F71CC6" w:rsidRPr="00C32F66" w:rsidRDefault="00AB307F" w:rsidP="00F71CC6">
      <w:pPr>
        <w:pStyle w:val="Brdtext"/>
      </w:pPr>
      <w:r w:rsidRPr="00C32F66">
        <w:t>8 kap. 7 §</w:t>
      </w:r>
    </w:p>
    <w:p w14:paraId="5F611456" w14:textId="77777777" w:rsidR="00F71CC6" w:rsidRPr="00C32F66" w:rsidRDefault="00F71CC6" w:rsidP="00F71CC6">
      <w:pPr>
        <w:pStyle w:val="Brdtext"/>
      </w:pPr>
    </w:p>
    <w:p w14:paraId="2A56207A" w14:textId="77777777" w:rsidR="00F71CC6" w:rsidRPr="00C32F66" w:rsidRDefault="00AB307F" w:rsidP="00F71CC6">
      <w:pPr>
        <w:pStyle w:val="Brdtext"/>
      </w:pPr>
      <w:r w:rsidRPr="00C32F66">
        <w:t>Bestämmelsen behandlar animalieproducerande djur och transport i samband med ekonomisk verksamhet. Vid föredragningen har uppgetts att med ”animalieproducerande djur” avses detsamma som i artikel 2.1 i direktiv 98/58/EG om skydd av animalieproduktionens djur. Uttrycket ”transport i samband med ekonomisk verksamhet” har samma innebörd som motsvarande uttryck i artikel 1.5 i förordning (EG) 1/2005. Författningskommentaren bör kompletteras i enlighet med detta.</w:t>
      </w:r>
    </w:p>
    <w:p w14:paraId="4528BE1D" w14:textId="77777777" w:rsidR="00F71CC6" w:rsidRPr="00C32F66" w:rsidRDefault="00F71CC6" w:rsidP="00F71CC6">
      <w:pPr>
        <w:pStyle w:val="Brdtext"/>
      </w:pPr>
    </w:p>
    <w:p w14:paraId="486BE33F" w14:textId="77777777" w:rsidR="00F71CC6" w:rsidRPr="00C32F66" w:rsidRDefault="00AB307F" w:rsidP="00F71CC6">
      <w:pPr>
        <w:pStyle w:val="Brdtext"/>
        <w:rPr>
          <w:u w:val="single"/>
        </w:rPr>
      </w:pPr>
      <w:r w:rsidRPr="00C32F66">
        <w:rPr>
          <w:u w:val="single"/>
        </w:rPr>
        <w:t>Övriga lagförslag</w:t>
      </w:r>
    </w:p>
    <w:p w14:paraId="6DF9B403" w14:textId="77777777" w:rsidR="00F71CC6" w:rsidRPr="00C32F66" w:rsidRDefault="00F71CC6" w:rsidP="00F71CC6">
      <w:pPr>
        <w:pStyle w:val="Brdtext"/>
      </w:pPr>
    </w:p>
    <w:p w14:paraId="1C246E8D" w14:textId="1F7BC5E9" w:rsidR="00F71CC6" w:rsidRPr="00C32F66" w:rsidRDefault="00AB307F" w:rsidP="00F71CC6">
      <w:pPr>
        <w:pStyle w:val="Brdtext"/>
        <w:sectPr w:rsidR="00F71CC6" w:rsidRPr="00C32F66" w:rsidSect="00155500">
          <w:headerReference w:type="even" r:id="rId199"/>
          <w:headerReference w:type="default" r:id="rId200"/>
          <w:footerReference w:type="even" r:id="rId201"/>
          <w:footerReference w:type="default" r:id="rId202"/>
          <w:headerReference w:type="first" r:id="rId203"/>
          <w:footerReference w:type="first" r:id="rId204"/>
          <w:pgSz w:w="9356" w:h="13721" w:code="9"/>
          <w:pgMar w:top="794" w:right="2438" w:bottom="1191" w:left="1021" w:header="0" w:footer="709" w:gutter="0"/>
          <w:cols w:space="708"/>
          <w:docGrid w:linePitch="360"/>
        </w:sectPr>
      </w:pPr>
      <w:r w:rsidRPr="00C32F66">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29E069E" w14:textId="45664352" w:rsidR="00F71CC6" w:rsidRDefault="00AB307F" w:rsidP="00F96000">
          <w:pPr>
            <w:pStyle w:val="Proprubrik"/>
            <w:spacing w:after="190"/>
          </w:pPr>
          <w:r>
            <w:t>Näringsdepartementet</w:t>
          </w:r>
        </w:p>
      </w:sdtContent>
    </w:sdt>
    <w:p w14:paraId="3370DE00" w14:textId="7AB90DC1" w:rsidR="00F71CC6" w:rsidRDefault="00AB307F" w:rsidP="00F71CC6">
      <w:pPr>
        <w:pStyle w:val="Proputdrag"/>
      </w:pPr>
      <w:bookmarkStart w:id="818" w:name="_Toc54265574"/>
      <w:r>
        <w:t xml:space="preserve">Utdrag ur protokoll vid regeringssammanträde </w:t>
      </w:r>
      <w:sdt>
        <w:sdtPr>
          <w:alias w:val="Datum"/>
          <w:tag w:val="Datum"/>
          <w:id w:val="679708000"/>
          <w:date w:fullDate="2020-10-22T00:00:00Z">
            <w:dateFormat w:val="'den' d MMMM yyyy"/>
            <w:lid w:val="sv-SE"/>
            <w:storeMappedDataAs w:val="dateTime"/>
            <w:calendar w:val="gregorian"/>
          </w:date>
        </w:sdtPr>
        <w:sdtEndPr/>
        <w:sdtContent>
          <w:r>
            <w:t>den 22 oktober 2020</w:t>
          </w:r>
        </w:sdtContent>
      </w:sdt>
      <w:bookmarkEnd w:id="818"/>
    </w:p>
    <w:p w14:paraId="0C01708F" w14:textId="77777777" w:rsidR="00F71CC6" w:rsidRDefault="00F71CC6" w:rsidP="00F71CC6">
      <w:pPr>
        <w:pStyle w:val="Brdtext"/>
        <w:jc w:val="left"/>
      </w:pPr>
    </w:p>
    <w:p w14:paraId="2E47C729" w14:textId="1434B3BB" w:rsidR="00F71CC6" w:rsidRDefault="00AB307F" w:rsidP="00F71CC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statsminister Löfven, ordförande, och statsråden Lövin, Johansson, Baylan, Hallengren, Andersson, Bolund, Damberg, Shekarabi, Ygeman, Eriksson, Linde, Eneroth, Nilsson, Ernkrans, Lindhagen, Lind, Hallberg, Micko</w:t>
          </w:r>
        </w:sdtContent>
      </w:sdt>
    </w:p>
    <w:p w14:paraId="12B045FD" w14:textId="77777777" w:rsidR="00F71CC6" w:rsidRDefault="00F71CC6" w:rsidP="00F71CC6">
      <w:pPr>
        <w:pStyle w:val="Brdtext"/>
        <w:jc w:val="left"/>
      </w:pPr>
    </w:p>
    <w:p w14:paraId="0F79C970" w14:textId="587D111A" w:rsidR="00F71CC6" w:rsidRDefault="00AB307F" w:rsidP="00F71CC6">
      <w:pPr>
        <w:pStyle w:val="Brdtext"/>
        <w:jc w:val="left"/>
      </w:pPr>
      <w:r>
        <w:t>Föredragande: statsrådet Nilsson</w:t>
      </w:r>
    </w:p>
    <w:p w14:paraId="4E318EF3" w14:textId="77777777" w:rsidR="00F71CC6" w:rsidRPr="00827386" w:rsidRDefault="00F71CC6" w:rsidP="00F71CC6">
      <w:pPr>
        <w:pStyle w:val="Brdtext"/>
        <w:jc w:val="left"/>
        <w:rPr>
          <w:szCs w:val="21"/>
        </w:rPr>
      </w:pPr>
    </w:p>
    <w:p w14:paraId="5E45E222" w14:textId="77777777" w:rsidR="00F71CC6" w:rsidRPr="00915BF3" w:rsidRDefault="00AB307F" w:rsidP="00F71CC6">
      <w:pPr>
        <w:pStyle w:val="Slutstreck"/>
      </w:pPr>
      <w:r w:rsidRPr="008B7E85">
        <w:t>                    </w:t>
      </w:r>
    </w:p>
    <w:p w14:paraId="3A0114BC" w14:textId="77777777" w:rsidR="00F71CC6" w:rsidRPr="006E102E" w:rsidRDefault="00F71CC6" w:rsidP="00F71CC6">
      <w:pPr>
        <w:pStyle w:val="Brdtext"/>
        <w:jc w:val="left"/>
        <w:rPr>
          <w:sz w:val="18"/>
          <w:szCs w:val="18"/>
        </w:rPr>
      </w:pPr>
    </w:p>
    <w:p w14:paraId="568536BA" w14:textId="77777777" w:rsidR="00F71CC6" w:rsidRDefault="00F71CC6" w:rsidP="00F71CC6">
      <w:pPr>
        <w:pStyle w:val="Brdtext"/>
        <w:jc w:val="left"/>
      </w:pPr>
    </w:p>
    <w:p w14:paraId="1A1777AD" w14:textId="1CC4C689" w:rsidR="00F71CC6" w:rsidRDefault="00AB307F" w:rsidP="00033908">
      <w:pPr>
        <w:pStyle w:val="Brdtext"/>
        <w:jc w:val="left"/>
      </w:pPr>
      <w:r>
        <w:t xml:space="preserve">Regeringen beslutar proposition </w:t>
      </w:r>
      <w:r w:rsidR="00265824">
        <w:t>En anpassning av bestämmelser om</w:t>
      </w:r>
      <w:r w:rsidR="00F33B36">
        <w:t xml:space="preserve"> kontroll i livsmedelskedjan till EU:s </w:t>
      </w:r>
      <w:r w:rsidR="00134E2B">
        <w:t xml:space="preserve">nya </w:t>
      </w:r>
      <w:r w:rsidR="00F33B36">
        <w:t>kontrollförordning</w:t>
      </w:r>
    </w:p>
    <w:p w14:paraId="1156E1C5" w14:textId="77777777" w:rsidR="00920097" w:rsidRPr="00B937F4" w:rsidRDefault="00920097" w:rsidP="003D6631">
      <w:pPr>
        <w:pStyle w:val="Brdtextmedindrag"/>
      </w:pPr>
    </w:p>
    <w:sectPr w:rsidR="00920097" w:rsidRPr="00B937F4" w:rsidSect="00155500">
      <w:headerReference w:type="even" r:id="rId205"/>
      <w:headerReference w:type="default" r:id="rId206"/>
      <w:footerReference w:type="even" r:id="rId207"/>
      <w:footerReference w:type="default" r:id="rId208"/>
      <w:headerReference w:type="first" r:id="rId209"/>
      <w:footerReference w:type="first" r:id="rId21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9A9C73D" w14:textId="77777777" w:rsidR="00F96000" w:rsidRDefault="00F96000" w:rsidP="00F8009C">
      <w:r>
        <w:separator/>
      </w:r>
    </w:p>
  </w:endnote>
  <w:endnote w:type="continuationSeparator" w:id="0">
    <w:p w14:paraId="399DBD36" w14:textId="77777777" w:rsidR="00F96000" w:rsidRDefault="00F96000" w:rsidP="00F8009C">
      <w:r>
        <w:continuationSeparator/>
      </w:r>
    </w:p>
  </w:endnote>
  <w:endnote w:type="continuationNotice" w:id="1">
    <w:p w14:paraId="41E24C2D" w14:textId="77777777" w:rsidR="00F96000" w:rsidRDefault="00F9600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imesNewRomanPS-ItalicMT">
    <w:altName w:val="Times New Roman"/>
    <w:panose1 w:val="00000000000000000000"/>
    <w:charset w:val="00"/>
    <w:family w:val="roman"/>
    <w:notTrueType/>
    <w:pitch w:val="default"/>
    <w:sig w:usb0="00000003" w:usb1="00000000" w:usb2="00000000" w:usb3="00000000" w:csb0="00000001"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OrigGarmnd BT">
    <w:panose1 w:val="02020602050306020403"/>
    <w:charset w:val="00"/>
    <w:family w:val="roman"/>
    <w:pitch w:val="variable"/>
    <w:sig w:usb0="00000087" w:usb1="00000000" w:usb2="00000000" w:usb3="00000000" w:csb0="0000001B" w:csb1="00000000"/>
  </w:font>
  <w:font w:name="Trebuchet MS">
    <w:panose1 w:val="020B0603020202020204"/>
    <w:charset w:val="00"/>
    <w:family w:val="swiss"/>
    <w:pitch w:val="variable"/>
    <w:sig w:usb0="000006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8B51DE" w14:textId="77777777" w:rsidR="00F96000" w:rsidRDefault="00F96000" w:rsidP="009C2B67">
    <w:pPr>
      <w:pStyle w:val="Brdtext"/>
    </w:pPr>
    <w:r>
      <w:rPr>
        <w:noProof/>
        <w:lang w:eastAsia="sv-SE"/>
      </w:rPr>
      <mc:AlternateContent>
        <mc:Choice Requires="wps">
          <w:drawing>
            <wp:anchor distT="0" distB="0" distL="0" distR="0" simplePos="0" relativeHeight="2516583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5F5E96"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boFjQIAAJE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Bn&#10;OSWa1ZjRo2iDW6OBSaSnsX4K1MICF9ovpsWYh3OPw9h1K10d/+iHwA6itztyEYxwHJ6c5scTWDhM&#10;+Tg/Hyfys72zdT58FaYmcVFQh9klStnm1gcUAugAibm8UVV5UymVNlEv4ko5smGYtAqpRHj8gVKa&#10;NAU9PT4ZpcDaRPcustIxjEiK6dPFxrsG0ypslYgYpb8LCcZSn2/kZpwLvcuf0BElkeo9jj1+X9V7&#10;nLs+4JEyGx12znWljUvdpyu2p6z8OVAmOzwIP+g7LkO7bJNUxsP8l6bcQhbOdPfKW35TYXi3zIcH&#10;5nCRMG88DuEeH6kMyDf9ipKVcb/fOo946BtWShpczIL6X2vmBCXqm4byz/NJlFFIm8nJZ+iIuEPL&#10;8tCi1/WVgSIgblSXlhEf1LCUztRPeEPmMStMTHPkLmgYllehey7wBnExnycQ7q5l4VYvLI+hI8tR&#10;mo/tE3O212+A8O/McIXZ9JWMO2z09Ha+DpBi0njkuWO15x/3Pkm/f6Piw3K4T6j9Szp7A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D5EboF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475F5E96"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65ACC3" w14:textId="77777777" w:rsidR="00F96000" w:rsidRDefault="00F96000"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AD188D"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B0LcjwIAAJE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x8&#10;zJkVNb3Rk2rRr6mAPNLTuDAh1KMjHLZfoKVnHs4DHcaqW+3r+Kd6GNmJ6O2OXArGJB2enuXHJ2SR&#10;ZMrH+cU4kZ/tnZ0P+FVBzeKi4J7eLlEqNrcB6SIEHSAxVwBTlTeVMWkT9aKujGcbQS9tMF2RPP5A&#10;Gcuagp8dn45SYAvRvYtsbAyjkmL6dLHwrsC0wq1REWPsd6WJsVTnG7mFlMru8id0RGlK9R7HHr+/&#10;1XucuzrII2UGizvnurLgU/WpxfaUlT8HynSHJ8IP6o5LbBdtksrx8P4LKLckCw9dXwUnbyp6vFsR&#10;8EF4aiR6bxoOeE8fbYDIh37F2Qr877fOI570TVbOGmrMgodfa+EVZ+abJeVf5CdRRpg2J6efSUfM&#10;H1oWhxa7rq+AFJHTGHIyLSMezbDUHupnmiHzmJVMwkrKXXAcllfYjQuaQVLN5wlEvesE3tpHJ2Po&#10;yHKU5lP7LLzr9Ysk/DsYWlhMXsm4w0bP4OZrJCkmjUeeO1Z7/qnvk/T7GRUHy+E+ofaT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AdC3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2AD188D"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52F230" w14:textId="77777777" w:rsidR="00F96000" w:rsidRDefault="00F96000"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37665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8/Q1jgIAAJE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gZ6NKvxRo+iDW6NAvJIT2P9FKiFBS60X0yLZx7OPQ5j1a10dfyjHgI7Im135CIY4Tg8Oc2PJ7Bw&#10;mPJxfj5O5Gd7Z+t8+CpMTeKioA5vlyhlm1sfcBFAB0jM5Y2qyptKqbSJehFXypENw0urkK4Ijz9Q&#10;SpOmoKfHJ6MUWJvo3kVWOoYRSTF9ulh4V2Baha0SEaP0dyHBWKrzjdyMc6F3+RM6oiRSvcexx+9v&#10;9R7nrg54pMxGh51zXWnjUvWpxfaUlT8HymSHB+EHdcdlaJdtkspkeP+lKbeQhTNdX3nLbyo83i3z&#10;4YE5NBLeG8Mh3OMjlQH5pl9RsjLu91vnEQ99w0pJg8YsqP+1Zk5Qor5pKP88n0QZhbSZnHyGjog7&#10;tCwPLXpdXxkoIscYsjwtIz6oYSmdqZ8wQ+YxK0xMc+QuaBiWV6EbF5hBXMznCYTetSzc6oXlMXRk&#10;OUrzsX1izvb6DRD+nRlamE1fybjDRk9v5+sAKSaNR547Vnv+0fdJ+v2MioPlcJ9Q+0k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x8/Q1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337665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A51541" w14:textId="77777777" w:rsidR="00F96000" w:rsidRDefault="00F96000" w:rsidP="009C2B67">
    <w:pPr>
      <w:pStyle w:val="Brdtext"/>
    </w:pPr>
    <w:r>
      <w:rPr>
        <w:noProof/>
        <w:lang w:eastAsia="sv-SE"/>
      </w:rPr>
      <mc:AlternateContent>
        <mc:Choice Requires="wps">
          <w:drawing>
            <wp:anchor distT="0" distB="0" distL="0" distR="0" simplePos="0" relativeHeight="2516583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17D126"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0RIPjwIAAJE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JpGexoUpoRaOcNh+hpaeeTgPdBirbrWv45/qYWQnorc7cikYk3R4cpofT8gi&#10;yZSP84txIj/bOzsf8IuCmsVFwT29XaJUbO4C0kUIOkBirgCmKm8rY9Im6kVdG882gl7aYLoiefyB&#10;MpY1BT89PhmlwBaiexfZ2BhGJcX06WLhXYFphVujIsbYb0oTY6nON3ILKZXd5U/oiNKU6j2OPX5/&#10;q/c4d3WQR8oMFnfOdWXBp+pTi+0pK38MlOkOT4Qf1B2X2C7bJJWz4f2XUG5JFh66vgpO3lb0eHci&#10;4KPw1Ej03jQc8IE+2gCRD/2KsxX4X2+dRzzpm6ycNdSYBQ8/18IrzsxXS8q/yCdRRpg2k5Mz0hHz&#10;h5blocWu62sgReQ0hpxMy4hHMyy1h/qZZsg8ZiWTsJJyFxyH5TV244JmkFTzeQJR7zqBd3bhZAwd&#10;WY7SfGqfhXe9fpGEfw9DC4vpKxl32OgZ3HyNJMWk8chzx2rPP/V9kn4/o+JgOdwn1H6Szn4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zREg+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817D126"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3C9DDE" w14:textId="77777777" w:rsidR="00F96000" w:rsidRDefault="00F96000"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C5688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Ddv2jgIAAJE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CWdW1PRGj6pFv6YC8khP48KUUAtHOGy/QEvPPJwHOoxVt9rX8U/1MLIT0dsduRSMSTqcnObHJ2SR&#10;ZMrH+fk4kZ/tnZ0P+FVBzeKi4J7eLlEqNrcB6SIEHSAxVwBTlTeVMWkT9aKujGcbQS9tMF2RPP5A&#10;Gcuagp8eT0YpsIXo3kU2NoZRSTF9ulh4V2Ba4daoiDH2u9LEWKrzjdxCSmV3+RM6ojSleo9jj9/f&#10;6j3OXR3kkTKDxZ1zXVnwqfrUYnvKyp8DZbrDE+EHdccltsu2k8rw/ksotyQLD11fBSdvKnq8WxHw&#10;QXhqJHpvGg54Tx9tgMiHfsXZCvzvt84jnvRNVs4aasyCh19r4RVn5psl5Z/nJ1FGmDYnk8+kI+YP&#10;LctDi13XV0CKyGkMOZmWEY9mWGoP9RPNkHnMSiZhJeUuOA7LK+zGBc0gqebzBKLedQJv7cLJGDqy&#10;HKX52D4J73r9Ign/DoYWFtNXMu6w0TO4+RpJiknjkeeO1Z5/6vsk/X5GxcFyuE+o/SS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mDdv2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7C5688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1848ED" w14:textId="77777777" w:rsidR="00F96000" w:rsidRDefault="00F96000"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782E9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rkLjwIAAJE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vxs&#10;wpkVNb3Rk2rRr6mAPNLTuDAl1KMjHLZfoKVnHs4DHcaqW+3r+Kd6GNmJ6O2OXArGJB2enOaTY7JI&#10;MuXj/HycyM/2zs4H/KqgZnFRcE9vlygVm9uAdBGCDpCYK4CpypvKmLSJelFXxrONoJc2mK5IHn+g&#10;jGVNwU8nJ6MU2EJ07yIbG8OopJg+XSy8KzCtcGtUxBj7XWliLNX5Rm4hpbK7/AkdUZpSvcexx+9v&#10;9R7nrg7ySJnB4s65riz4VH1qsT1l5c+BMt3hifCDuuMS20WbpHI+vP8Cyi3JwkPXV8HJm4oe71YE&#10;fBCeGonem4YD3tNHGyDyoV9xtgL/+63ziCd9k5Wzhhqz4OHXWnjFmflmSfnn+XGUEabN8cln0hHz&#10;h5bFocWu6ysgReQ0hpxMy4hHMyy1h/qZZsg8ZiWTsJJyFxyH5RV244JmkFTzeQJR7zqBt/bRyRg6&#10;shyl+dQ+C+96/SIJ/w6GFhbTVzLusNEzuPkaSYpJ45HnjtWef+r7JP1+RsXBcrhPqP0k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Zq5C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9782E9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C82761" w14:textId="77777777" w:rsidR="00F96000" w:rsidRDefault="00F96000" w:rsidP="009C2B67">
    <w:pPr>
      <w:pStyle w:val="Brdtext"/>
    </w:pPr>
    <w:r>
      <w:rPr>
        <w:noProof/>
        <w:lang w:eastAsia="sv-SE"/>
      </w:rPr>
      <mc:AlternateContent>
        <mc:Choice Requires="wps">
          <w:drawing>
            <wp:anchor distT="0" distB="0" distL="0" distR="0" simplePos="0" relativeHeight="2516583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1A4987"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RfAe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86sqOmNnlSLfk0FTCI9jQtTQi0c4bD9DC0983Ae6DBW3Wpfxz/Vw8hORG935FIwJunw5DQ/npBF&#10;kikf5xfjRH62d3Y+4BcFNYuLgnt6u0Sp2NwFpIsQdIDEXAFMVd5WxqRN1Iu6Np5tBL20wXRF8vgD&#10;ZSxrCn56fDJKgS1E9y6ysTGMSorp08XCuwLTCrdGRYyx35QmxlKdb+QWUiq7y5/QEaUp1Xsce/z+&#10;Vu9x7uogj5QZLO6c68qCT9WnFttTVv4YKNMdngg/qDsusV22SSr5eBDAEsot6cJD11jByduKXu9O&#10;BHwUnjqJHpymAz7QRxsg9qFfcbYC/+ut84gngZOVs4Y6s+Dh51p4xZn5akn6F/kk6gjTZnJyRkJi&#10;/tCyPLTYdX0NJImc5pCTaRnxaIal9lA/0xCZx6xkElZS7oLjsLzGbl7QEJJqPk8gal4n8M4unIyh&#10;I81Rm0/ts/CuFzCS8u9h6GExfaXjDhs9g5uvkbSYRB6J7ljtH4AaP2m/H1JxshzuE2o/Sm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YRfA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E1A4987"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DAD500" w14:textId="77777777" w:rsidR="00F96000" w:rsidRDefault="00F96000"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6BB11F"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T+3kAIAAJIFAAAOAAAAZHJzL2Uyb0RvYy54bWysVF1v2yAUfZ+0/4B4Xx2nH2ujOFXWqtOk&#10;qq3WTn0mGBJrGBiQ2Nmv7wHbSdb1pdNebOCeey/33MOdXra1IhvhfGV0QfOjESVCc1NWelnQH083&#10;n84p8YHpkimjRUG3wtPL2ccP08ZOxNisjCqFIwii/aSxBV2FYCdZ5vlK1MwfGSs0jNK4mgVs3TIr&#10;HWsQvVbZeDQ6yxrjSusMF97j9Loz0lmKL6Xg4V5KLwJRBcXdQvq69F3EbzabssnSMbuqeH8N9g+3&#10;qFmlkXQX6poFRtau+itUXXFnvJHhiJs6M1JWXKQaUE0+elXN44pZkWoBOd7uaPL/Lyy/2zw4UpUF&#10;PUenNKvRoyfRBrdGAXmkp7F+AtSjBS60X0yLNg/nHoex6la6Ov5RD4EdRG935CIY4Tg8PcuPT2Dh&#10;MOXj/GKcyM/2ztb58FWYmsRFQR16lyhlm1sfcBFAB0jM5Y2qyptKqbSJehFXypENQ6dVSFeExx8o&#10;pUlT0LPj01EKrE107yIrHcOIpJg+XSy8KzCtwlaJiFH6u5BgLNX5Rm7GudC7/AkdURKp3uPY4/e3&#10;eo9zVwc8Umajw865rrRxqfr0xPaUlT8HymSHB+EHdcdlaBdtkkp+PAhgYcotdOFM97C85TcVunfL&#10;fHhgDi8JDcd0CPf4SGXAvulXlKyM+/3WecRD4LBS0uBlFtT/WjMnKFHfNKR/kZ9EHYW0OTn9DCER&#10;d2hZHFr0ur4ykESOOWR5WkZ8UMNSOlM/Y4jMY1aYmObIXdAwLK9CNy8whLiYzxMIj9eycKsfLY+h&#10;I81Rm0/tM3O2F3CA8u/M8IbZ5JWOO2z09Ha+DtBiEnkkumO1bwAe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71P7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66BB11F"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D3FBE8" w14:textId="77777777" w:rsidR="00F96000" w:rsidRDefault="00F96000"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2B43D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5Nhu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R4Ms2PJ2SR&#10;ZMrH+dk4kZ/tnZ0P+FVBzeKi4J7eLlEqNjcB6SIEHSAxVwBTldeVMWkT9aIujWcbQS9tMF2RPP5A&#10;Gcuagk+PT0YpsIXo3kU2NoZRSTF9ulh4V2Ba4daoiDH2u9LEWKrzjdxCSmV3+RM6ojSleo9jj9/f&#10;6j3OXR3kkTKDxZ1zXVnwqfrUYnvKyp8DZbrDE+EHdccltss2SSWfDAJYQrklXXjoGis4eV3R692I&#10;gPfCUyfRg9N0wDv6aAPEPvQrzlbgf791HvEkcLJy1lBnFjz8WguvODPfLEn/LJ9EHWHaTE4+k5CY&#10;P7QsDy12XV8CSSKnOeRkWkY8mmGpPdRPNEQWMSuZhJWUu+A4LC+xmxc0hKRaLBKImtcJvLEPTsbQ&#10;keaozcf2SXjXCxhJ+bcw9LCYvdJxh42ewS3WSFpMIo9Ed6z2D0CNn7TfD6k4WQ73CbU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jk2G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F2B43D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BA47C4" w14:textId="77777777" w:rsidR="00F96000" w:rsidRDefault="00F96000" w:rsidP="009C2B67">
    <w:pPr>
      <w:pStyle w:val="Brdtext"/>
    </w:pPr>
    <w:r>
      <w:rPr>
        <w:noProof/>
        <w:lang w:eastAsia="sv-SE"/>
      </w:rPr>
      <mc:AlternateContent>
        <mc:Choice Requires="wps">
          <w:drawing>
            <wp:anchor distT="0" distB="0" distL="0" distR="0" simplePos="0" relativeHeight="2516583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A79E59"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3ROpjw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BT0aFbjjR5FG9waBUwiPY31M6AeLHCh/WJaPPNw7nEYq26lq+Mf9RDYEWm7IxfBCMfhyWl+PIGF&#10;w5SP8+k4kZ/tna3z4aswNYmLgjq8XaKUbW58wEUAHSAxlzeqKq8rpdIm6kVcKkc2DC+tQroiPP5A&#10;KU2agp4en4xSYG2iexdZ6RhGJMX06WLhXYFpFbZKRIzS34UEY6nON3IzzoXe5U/oiJJI9R7HHr+/&#10;1XucuzrgkTIbHXbOdaWNS9WnFttTVv4cKJMdHoQf1B2XoV22SSr52SCApSm30IUzXWN5y68rvN4N&#10;8+GeOXQSHhzTIdzhI5UB+6ZfUbIy7vdb5xEPgcNKSYPOLKj/tWZOUKK+aUh/mk+ijkLaTE7OIC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XdE6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7A79E59"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AC519E" w14:textId="77777777" w:rsidR="00F96000" w:rsidRDefault="00F96000"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EF066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QrwQjgIAAJI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h5&#10;TolmNWb0JNrg1mggj/Q01k+BerTAhfaLaTHm4dzjMHbdSlfHP/ohsIPo7Y5cBCMchyen+fEEFg5T&#10;Ps7Px4n8bO9snQ9fhalJXBTUYXaJUra59QGFADpAYi5vVFXeVEqlTdSLuFKObBgmrUIqER5/oJQm&#10;TUFPj09GKbA20b2LrHQMI5Ji+nSx8a7BtApbJSJG6e9CgrHU5xu5GedC7/IndERJpHqPY4/fV/Ue&#10;564PeKTMRoedc11p41L36YrtKSt/DpTJDg/CD/qOy9Au2iSV/GwQwMKUW+jCme5iectvKkzvlvnw&#10;wBxuEgaO1yHc4yOVAfumX1GyMu73W+cRD4HDSkmDm1lQ/2vNnKBEfdOQ/nk+iToKaTM5+QwhEXdo&#10;WRxa9Lq+MpAE1I3q0jLigxqW0pn6GY/IPGaFiWmO3AUNw/IqdO8FHiEu5vMEwuW1LNzqR8tj6Ehz&#10;1OZT+8yc7QUcoPw7M9xhNn2l4w4bPb2drwO0mEQeie5Y7QeAi5+03z9S8WU53CfU/im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nQrwQ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5EF066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D07C1C" w14:textId="77777777" w:rsidR="00F96000" w:rsidRDefault="00F96000"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4E70C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rBCGkAIAAJIFAAAOAAAAZHJzL2Uyb0RvYy54bWysVE1v2zAMvQ/YfxB0Xx2nH2uCOkXWosOA&#10;oi2WDj0rstQYk0VNYmJnv76UbCdZ10uHXWxJfCTFp0deXLa1YRvlQwW24PnRiDNlJZSVfS74j8eb&#10;T+ecBRS2FAasKvhWBX45+/jhonFTNYYVmFJ5RkFsmDau4CtEN82yIFeqFuEInLJk1OBrgbT1z1np&#10;RUPRa5ONR6OzrAFfOg9ShUCn152Rz1J8rZXEe62DQmYKTnfD9PXpu4zfbHYhps9euFUl+2uIf7hF&#10;LSpLSXehrgUKtvbVX6HqSnoIoPFIQp2B1pVUqQaqJh+9qmaxEk6lWoic4HY0hf8XVt5tHjyryoKf&#10;TzizoqY3elQt+jUVkEd6GhemhFo4wmH7BVp65uE80GGsutW+jn+qh5GdiN7uyKVgTNLh6Vl+fEIW&#10;SaZ8nE/Gifxs7+x8wK8KahYXBff0dolSsbkNSBch6ACJuQKYqrypjEmbqBd1ZTzbCHppg+mK5PEH&#10;yljWFPzs+HSUAluI7l1kY2MYlRTTp4uFdwWmFW6NihhjvytNjKU638gtpFR2lz+hI0pTqvc49vj9&#10;rd7j3NVBHikzWNw515UFn6pPLbanrPw5UKY7PBF+UHdcYrtsk1TyySCAJZRb0oWHrrGCkzcVvd6t&#10;CPggPHUSPThNB7ynjzZA7EO/4mwF/vdb5xFPAicrZw11ZsHDr7XwijPzzZL0J/lJ1BGmzcnpZxIS&#10;84eW5aHFrusrIEnkNIecTMuIRzMstYf6iYbIPGYlk7CSchcch+UVdvOChpBU83kCUfM6gbd24WQM&#10;HWmO2nxsn4R3vYCRlH8HQw+L6Ssdd9joGdx8jaTFJPJIdMdq/wDU+En7/ZCKk+Vwn1D7U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usEI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4E70C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34EB3D" w14:textId="77777777" w:rsidR="00F96000" w:rsidRDefault="00F96000" w:rsidP="009C2B67">
    <w:pPr>
      <w:pStyle w:val="Brdtext"/>
    </w:pPr>
    <w:r>
      <w:rPr>
        <w:noProof/>
        <w:lang w:eastAsia="sv-SE"/>
      </w:rPr>
      <mc:AlternateContent>
        <mc:Choice Requires="wps">
          <w:drawing>
            <wp:anchor distT="0" distB="0" distL="0" distR="0" simplePos="0" relativeHeight="251658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0E7F47"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EFrg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CL&#10;U86sqOmNlqpFv6ECJpGexoUpoR4d4bD9DC0983Ae6DBW3Wpfxz/Vw8hORO/25FIwJunw7Dw/nZBF&#10;kikf5xfjRH52cHY+4BcFNYuLgnt6u0Sp2N4GpIsQdIDEXAFMVd5UxqRN1Iu6Mp5tBb20wXRF8vgD&#10;ZSxrCn5+ejZKgS1E9y6ysTGMSorp08XCuwLTCndGRYyx35QmxlKdr+QWUiq7z5/QEaUp1Vsce/zh&#10;Vm9x7uogj5QZLO6d68qCT9WnFjtQVv4YKNMdngg/qjsusV21SSrj8SCAFZQ70oWHrrGCkzcVvd6t&#10;CPggPHUSPThNB7ynjzZA7EO/4mwN/tdr5xFPAicrZw11ZsHDz43wijPz1ZL0L/JJ1BGmzeTsIwmJ&#10;+WPL6thiN/UVkCRymkNOpmXEoxmW2kP9RENkEbOSSVhJuQuOw/IKu3lBQ0iqxSKBqHmdwFv76GQM&#10;HWmO2ly2T8K7XsBIyr+DoYfF9IWOO2z0DG6xQdJiEnkkumO1fwBq/KT9fkjFyXK8T6jD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NEFr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30E7F47"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4C44F1" w14:textId="77777777" w:rsidR="00F96000" w:rsidRDefault="00F96000"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39B15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UvE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CL&#10;CWdW1PRGS9Wi31ABeaSncWFKqEdHOGw/Q0vPPJwHOoxVt9rX8U/1MLIT0bs9uRSMSTo8O89PJ2SR&#10;ZMrH+cU4kZ8dnJ0P+EVBzeKi4J7eLlEqtrcB6SIEHSAxVwBTlTeVMWkT9aKujGdbQS9tMF2RPP5A&#10;Gcuagp+fno1SYAvRvYtsbAyjkmL6dLHwrsC0wp1REWPsN6WJsVTnK7mFlMru8yd0RGlK9RbHHn+4&#10;1VucuzrII2UGi3vnurLgU/WpxQ6UlT8GynSHJ8KP6o5LbFdtksr4dBDACsod6cJD11jByZuKXu9W&#10;BHwQnjqJHpymA97TRxsg9qFfcbYG/+u184gngZOVs4Y6s+Dh50Z4xZn5akn6F/kk6gjTZnL2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ARS8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39B15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7CBAA2" w14:textId="77777777" w:rsidR="00F96000" w:rsidRDefault="00F96000"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9AA78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sXKQ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CL&#10;MWdW1PRGS9Wi31ABeaSncWFKqEdHOGw/Q0vPPJwHOoxVt9rX8U/1MLIT0bs9uRSMSTo8O89PJ2SR&#10;ZMrH+cU4kZ8dnJ0P+EVBzeKi4J7eLlEqtrcB6SIEHSAxVwBTlTeVMWkT9aKujGdbQS9tMF2RPP5A&#10;Gcuagp+fno1SYAvRvYtsbAyjkmL6dLHwrsC0wp1REWPsN6WJsVTnK7mFlMru8yd0RGlK9RbHHn+4&#10;1VucuzrII2UGi3vnurLgU/WpxQ6UlT8GynSHJ8KP6o5LbFdtksp4MghgBeWOdOGha6zg5E1Fr3cr&#10;Aj4IT51ED07TAe/pow0Q+9CvOFuD//XaecSTwMnKWUOdWfDwcyO84sx8tST9i3wSdYRpMzn7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2xcp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9AA78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8BBBC7" w14:textId="77777777" w:rsidR="00F96000" w:rsidRDefault="00F96000" w:rsidP="009C2B67">
    <w:pPr>
      <w:pStyle w:val="Brdtext"/>
    </w:pPr>
    <w:r>
      <w:rPr>
        <w:noProof/>
        <w:lang w:eastAsia="sv-SE"/>
      </w:rPr>
      <mc:AlternateContent>
        <mc:Choice Requires="wps">
          <w:drawing>
            <wp:anchor distT="0" distB="0" distL="0" distR="0" simplePos="0" relativeHeight="2516583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93F4FB"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C5ch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Bn&#10;U86sqOmNHlWLfk0FTCI9jQszQj04wmH7BVp65uE80GGsutW+jn+qh5GdiN7uyKVgTNLhyTQ/npBF&#10;kikf52fjRH62d3Y+4FcFNYuLgnt6u0Sp2NwEpIsQdIDEXAFMVV5XxqRN1Iu6NJ5tBL20wXRF8vgD&#10;ZSxrCj49PhmlwBaiexfZ2BhGJcX06WLhXYFphVujIsbY70oTY6nON3ILKZXd5U/oiNKU6j2OPX5/&#10;q/c4d3WQR8oMFnfOdWXBp+pTi+0pK38OlOkOT4Qf1B2X2C7bJJXx6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mC5ch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593F4FB"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7EB357" w14:textId="77777777" w:rsidR="00F96000" w:rsidRDefault="00F96000"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3261A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lDiY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i&#10;jDMranqjZ9WiX1MBeaSncWFKqCdHOGw/Q0vPPJwHOoxVt9rX8U/1MLIT0dsduRSMSTo8Oc2PJ2SR&#10;ZMrH+cU4kZ/tnZ0P+EVBzeKi4J7eLlEqNncB6SIEHSAxVwBTlbeVMWkT9aKujWcbQS9tMF2RPP5A&#10;Gcuagp8en4xSYAvRvYtsbAyjkmL6dLHwrsC0wq1REWPsN6WJsVTnG7mFlMru8id0RGlK9R7HHr+/&#10;1XucuzrII2UGizvnurLgU/WpxfaUlT8GynSHJ8IP6o5LbBdtksr4fBDAAsot6cJD11jByduKXu9O&#10;BHwUnjqJHpymAz7QRxsg9qFfcbYC/+ut84gngZOVs4Y6s+Dh51p4xZn5akn6F/kk6gjTZnJyRkJi&#10;/tCyOLTYdX0NJImc5pCTaRnxaIal9lC/0BCZx6xkElZS7oLjsLzGbl7QEJJqPk8gal4n8M4+ORlD&#10;R5qjNp/bF+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SUOJ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73261A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E2A061" w14:textId="77777777" w:rsidR="00F96000" w:rsidRDefault="00F96000"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C721F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SGT1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J5xZUdMbPaoW/YYKyCM9jQszQi0d4bD9DC0983Ae6DBW3Wpfxz/Vw8hORO/25FIwJulwcp6fnpFF&#10;kikf59NxIj87ODsf8IuCmsVFwT29XaJUbG8D0kUIOkBirgCmKm8qY9Im6kVdGc+2gl7aYLoiefyB&#10;MpY1BT8/nYxSYAvRvYtsbAyjkmL6dLHwrsC0wp1REWPsN6WJsVTnK7mFlMru8yd0RGlK9RbHHn+4&#10;1VucuzrII2UGi3vnurLgU/WpxQ6UlT8GynSHJ8KP6o5LbFdtksp4OghgBeWOdOGha6zg5E1Fr3cr&#10;Aj4IT51ED07TAe/pow0Q+9CvOFuD//XaecSTwMnKWUOdWfDwcyO84sx8tST9a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VIZP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5C721F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D72216" w14:textId="77777777" w:rsidR="00F96000" w:rsidRDefault="00F96000" w:rsidP="009C2B67">
    <w:pPr>
      <w:pStyle w:val="Brdtext"/>
    </w:pPr>
    <w:r>
      <w:rPr>
        <w:noProof/>
        <w:lang w:eastAsia="sv-SE"/>
      </w:rPr>
      <mc:AlternateContent>
        <mc:Choice Requires="wps">
          <w:drawing>
            <wp:anchor distT="0" distB="0" distL="0" distR="0" simplePos="0" relativeHeight="2516583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F46EE"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7PgV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5xZUdMbPaoW/YYKmER6GhdmhFo6wmH7GVp65uE80GGsutW+jn+qh5GdiN7tyaVgTNLh2Xl+OiGL&#10;JFM+zqfjRH52cHY+4BcFNYuLgnt6u0Sp2N4GpIsQdIDEXAFMVd5UxqRN1Iu6Mp5tBb20wXRF8vgD&#10;ZSxrCn5+ejZKgS1E9y6ysTGMSorp08XCuwLTCndGRYyx35QmxlKdr+QWUiq7z5/QEaUp1Vsce/zh&#10;Vm9x7uogj5QZLO6d68qCT9WnFjtQVv4YKNMdngg/qjsusV21SSqn40EAKyh3pAsPXWMFJ28qer1b&#10;EfBBeOokenCaDnhPH22A2Id+xdka/K/XziOeBE5WzhrqzIKHnxvhFWfmqyXpT/NJ1BGmzeTsIwmJ&#10;+WPL6thiN/UVkCRymkNOpmXEoxmW2kP9RENkEbOSSVhJuQuOw/IKu3lBQ0iqxSKBqHmdwFu7dDKG&#10;jjRHbT62T8K7XsBIyr+DoYfF7IWOO2z0DG6xQdJiEnkkumO1fwBq/KT9fkjFyXK8T6jD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H7Pg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4AF46EE"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5F65D4" w14:textId="77777777" w:rsidR="00F96000" w:rsidRDefault="00F96000"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860F5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3bkJjwIAAJM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Qj8aFbjkZ5EG9wGFeSRn8b6KWCPFsDQfjYtsMO5x2Esu5Wujn8URGBHpN2eXQQjHIdn5/nkFBYO&#10;Uz7OL8aJ/ezgbJ0PX4SpSVwU1OHxEqdse+sDLgLoAIm5vFFVeVMplTZRMOJKObJleGoV0hXh8QdK&#10;adIU9HxyNkqBtYnuXWSlYxiRJNOni4V3BaZV2CkRMUp/ExKUpTpfyc04F3qfP6EjSiLVWxx7/OFW&#10;b3Hu6oBHymx02DvXlTYuVZ967EBZ+WOgTHZ4EH5Ud1yGdtkmrUwmgwCWptxBF850neUtv6nwerfM&#10;hwfm0Ep4cIyHcI+PVAbsm35Fydq4X6+dRzwUDislDVqzoP7nhjlBifqqof2L/DTqKKTN6dlHCIm4&#10;Y8vy2KI39ZWBJHIMIsvTMuKDGpbSmfoZU2QRs8LENEfugoZheRW6gYEpxMVikUDoXsvCrX60PIaO&#10;NEdtPrXPzNlewAHKvzNDE7PpCx132Ojp7WIToMUk8kh0x2r/AOj8pP1+SsXRcrxPqMMs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N25C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0860F5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E908B9" w14:textId="77777777" w:rsidR="00F96000" w:rsidRDefault="00F96000"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42854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TdBlkAIAAJI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eoFOaVajR0vRBrdBAXmkp7F+CtSjBS60n02LNg/nHoex6la6Ov5RD4EdRO/25CIY4Tg8O89PJ7Bw&#10;mPJxfjFO5GcHZ+t8+CJMTeKioA69S5Sy7a0PuAigAyTm8kZV5U2lVNpEvYgr5ciWodMqpCvC4w+U&#10;0qQp6Pnp2SgF1ia6d5GVjmFEUkyfLhbeFZhWYadExCj9TUgwlup8JTfjXOh9/oSOKIlUb3Hs8Ydb&#10;vcW5qwMeKbPRYe9cV9q4VH16YgfKyh8DZbLDg/CjuuMytKs2SeV0MghgZcoddOFM97C85TcVunfL&#10;fHhgDi8JDcd0CPf4SGXAvulXlKyN+/XaecRD4LBS0uBlFtT/3DAnKFFfNaR/kU+ijkLaTM4+QkjE&#10;HVtWxxa9qa8MJJFjDlmelhEf1LCUztRPGCKLmBUmpjlyFzQMy6vQzQsMIS4WiwTC47Us3OpHy2Po&#10;SHPU5rJ9Ys72Ag5Q/p0Z3jCbvtBxh42e3i42AVpMIo9Ed6z2DcDD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dN0G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42854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9BE1C5" w14:textId="77777777" w:rsidR="00F96000" w:rsidRDefault="00F96000" w:rsidP="009C2B67">
    <w:pPr>
      <w:pStyle w:val="Brdtext"/>
    </w:pPr>
    <w:r>
      <w:rPr>
        <w:noProof/>
        <w:lang w:eastAsia="sv-SE"/>
      </w:rPr>
      <mc:AlternateContent>
        <mc:Choice Requires="wps">
          <w:drawing>
            <wp:anchor distT="0" distB="0" distL="0" distR="0" simplePos="0" relativeHeight="2516583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A8A29"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2Xs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ZjSjSr8UiPog1ujQomkZ/G+ilgCwtgaL+YFtjh3OMwlt1KV8c/CiKwg+ntjl0EIxyHJ6f58QQW&#10;DlM+zs/Hif1s72ydD1+FqUlcFNTh8RKnbHPrAy4C6ACJubxRVXlTKZU2UTDiSjmyYXhqFdIV4fEH&#10;SmnSFPT0+GSUAmsT3bvISscwIkmmTxcL7wpMq7BVImKU/i4kKEt1vpGbcS70Ln9CR5REqvc49vj9&#10;rd7j3NUBj5TZ6LBzrittXKo+9diesvLnQJns8CD8oO64DO2yTVo5PhsEsDTlFrpwpussb/lNhde7&#10;ZT48MIdWwoNjPIR7fKQyYN/0K0pWxv1+6zzioXBYKWnQmgX1v9bMCUrUNw3tn+eTqKOQNpOTMwiJ&#10;uEPL8tCi1/WVgSRyDCLL0zLigxqW0pn6CVNkHrPCxDRH7oKGYXkVuoGBKcTFfJ5A6F7Lwq1eWB5D&#10;R5qjNh/bJ+ZsL+AA5d+ZoYnZ9JWOO2z09Ha+DtBiEnkkumO1fwB0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x2Xs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86A8A29"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965A9B" w14:textId="77777777" w:rsidR="00F96000" w:rsidRDefault="00F96000"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238BEC"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MpVkAIAAJMFAAAOAAAAZHJzL2Uyb0RvYy54bWysVFFP2zAQfp+0/2D5faRpg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qMJJZrVeKRH0Qa3RgV55KexfgrYwgIY2i+mBXY49ziMZbfS1fGPggjsYHq7YxfBCMfhyWk+OYaF&#10;w5SP8/NxYj/bO1vnw1dhahIXBXV4vMQp29z6gIsAOkBiLm9UVd5USqVNFIy4Uo5sGJ5ahXRFePyB&#10;Upo0BT2dnIxSYG2iexdZ6RhGJMn06WLhXYFpFbZKRIzS34UEZanON3IzzoXe5U/oiJJI9R7HHr+/&#10;1XucuzrgkTIbHXbOdaWNS9WnHttTVv4cKJMdHoQf1B2XoV22SSuTs0EAS1NuoQtnus7ylt9UeL1b&#10;5sMDc2glPDjGQ7jHRyoD9k2/omRl3O+3ziMeCoeVkgatWVD/a82coER909D+eX4cdRTS5vjkM4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hYyl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238BEC"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E0A4BA" w14:textId="77777777" w:rsidR="00F96000" w:rsidRDefault="00F96000"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A022A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hJY4jgIAAJM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Ynaj&#10;nBLNagzpSbTBbdBBHvlprJ8C9mgBDO1n0wI7nHscxrZb6er4R0MEdjC927OLYITj8PwiPz2DhcOU&#10;j/PJOLGfHZyt8+GLMDWJi4I6DC9xyra3PqAQQAdIzOWNqsqbSqm0iYIRV8qRLcOoVUglwuMPlNKk&#10;KejF6fkoBdYmuneRlY5hRJJMny423jWYVmGnRMQo/U1IUJb6fCU341zoff6EjiiJVG9x7PGHqt7i&#10;3PUBj5TZ6LB3rittXOo+3bEDZeWPgTLZ4UH4Ud9xGdplm7RyOhkEsDTlDrpwprtZ3vKbCtO7ZT48&#10;MIerhIHjeQj3+EhlwL7pV5Ssjfv12nnEQ+GwUtLgahbU/9wwJyhRXzW0P8nPoo5C2pydf4SQiDu2&#10;LI8telNfGUgC6kZ1aRnxQQ1L6Uz9jFdkEbPCxDRH7oKGYXkVugcDrxAXi0UC4fZaFm71o+UxdKQ5&#10;avOpfWbO9gIOUP6dGS4xm77QcYeNnt4uNgFaTCKPRHes9gPAzU/a71+p+LQc7xPq8Jb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ZhJY4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5A022A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33E5E6" w14:textId="77777777" w:rsidR="00F96000" w:rsidRDefault="00F96000" w:rsidP="009C2B67">
    <w:pPr>
      <w:pStyle w:val="Brdtext"/>
    </w:pPr>
    <w:r>
      <w:rPr>
        <w:noProof/>
        <w:lang w:eastAsia="sv-SE"/>
      </w:rPr>
      <mc:AlternateContent>
        <mc:Choice Requires="wps">
          <w:drawing>
            <wp:anchor distT="0" distB="0" distL="0" distR="0" simplePos="0" relativeHeight="2516583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DC8066"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USW5kAIAAJM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xtNKdGsxiM9ija4DSqYRH4a62eALS2Aof1sWmCHc4/DWHYrXR3/KIjADqZ3e3YRjHAcTs/y0wks&#10;HKZ8nJ+PE/vZwdk6H74IU5O4KKjD4yVO2fbWB1wE0AESc3mjqvKmUiptomDElXJky/DUKqQrwuMP&#10;lNKkKejZ6XSUAmsT3bvISscwIkmmTxcL7wpMq7BTImKU/iYkKEt1vpKbcS70Pn9CR5REqrc49vjD&#10;rd7i3NUBj5TZ6LB3rittXKo+9diBsvLHQJns8CD8qO64DO2qTVqZjAcBrEy5gy6c6TrLW35T4fVu&#10;mQ8PzKGV8OAYD+EeH6kM2Df9ipK1cb9eO494KBxWShq0ZkH9zw1zghL1VUP75/kk6iikzWT6EUIi&#10;7tiyOrboTX1lIIkcg8jytIz4oIaldKZ+whRZxKwwMc2Ru6BhWF6FbmBgCnGxWCQQuteycKuXlsfQ&#10;keaozcf2iTnbCzhA+XdmaGI2e6HjDhs9vV1sArSYRB6J7ljtHwCdn7TfT6k4Wo73CXW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BUSW5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8DC8066"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9B0248" w14:textId="77777777" w:rsidR="00F96000" w:rsidRDefault="00F96000"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900717"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i2M2kA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42mlGhW45EeRRvcBhXkkZ/G+hlgSwtgaD+bFtjh3OMwlt1KV8c/CiKwg+ndnl0EIxyHZ9P8dAIL&#10;hykf5+fjxH52cLbOhy/C1CQuCurweIlTtr31ARcBdIDEXN6oqryplEqbKBhxpRzZMjy1CumK8PgD&#10;pTRpCjo9PRulwNpE9y6y0jGMSJLp08XCuwLTKuyUiBilvwkJylKdr+RmnAu9z5/QESWR6i2OPf5w&#10;q7c4d3XAI2U2Ouyd60obl6pPPXagrPwxUCY7PAg/qjsuQ7tqk1Ymp4MAVqbcQRfOdJ3lLb+p8Hq3&#10;zIcH5tBKeHCMh3CPj1QG7Jt+RcnauF+vnUc8FA4rJQ1as6D+54Y5QYn6qqH983wSdRTSZnL2EUIi&#10;7tiyOrboTX1lIIkcg8jytIz4oIaldKZ+whRZxKwwMc2Ru6BhWF6FbmBgCnGxWCQQuteycKuXlsfQ&#10;keaozcf2iTnbCzhA+XdmaGI2e6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GLYz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7900717"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148AC0" w14:textId="77777777" w:rsidR="00F96000" w:rsidRDefault="00F96000"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30AA6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8A3J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hCiWY1HulJtMFtUEEe+WmsnwL2aAEM7WfTAjucexzGslvp6vhHQQR2ML3bs4tghOPw7Dw/ncDC&#10;YcrH+cU4sZ8dnK3z4YswNYmLgjo8XuKUbW99wEUAHSAxlzeqKm8qpdImCkZcKUe2DE+tQroiPP5A&#10;KU2agp6fno1SYG2iexdZ6RhGJMn06WLhXYFpFXZKRIzS34QEZanOV3IzzoXe50/oiJJI9RbHHn+4&#10;1VucuzrgkTIbHfbOdaWNS9WnHjtQVv4YKJMdHoQf1R2XoV22SSuTySCApSl30IUzXWd5y28qvN4t&#10;8+GBObQSHhzjIdzjI5UB+6ZfUbI27tdr5xEPhcNKSYPWLKj/uWFOUKK+amj/Ip9EHYW0mZx9hJCI&#10;O7Ysjy16U18ZSCLHILI8LSM+qGEpnamfMUUWMStMTHPkLmgYllehGxiYQlwsFgmE7rUs3OpHy2Po&#10;SHPU5lP7z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HwDc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30AA6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8CF7FD" w14:textId="77777777" w:rsidR="00F96000" w:rsidRDefault="00F96000" w:rsidP="009C2B67">
    <w:pPr>
      <w:pStyle w:val="Brdtext"/>
    </w:pPr>
    <w:r>
      <w:rPr>
        <w:noProof/>
        <w:lang w:eastAsia="sv-SE"/>
      </w:rPr>
      <mc:AlternateContent>
        <mc:Choice Requires="wps">
          <w:drawing>
            <wp:anchor distT="0" distB="0" distL="0" distR="0" simplePos="0" relativeHeight="2516583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91B70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zb1jwIAAJM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yO0SrMaTXoUbXBrVDCJ/DTWTwFbWABD+8W0wA7nHoex7Fa6Ov5REIEdTG937CIY4Tg8Oc2PJ7Bw&#10;mPJxfj5O7Gd7Z+t8+CpMTeKioA7NS5yyza0PuAigAyTm8kZV5U2lVNpEwYgr5ciGodUqpCvC4w+U&#10;0qQp6OnxySgF1ia6d5GVjmFEkkyfLhbeFZhWYatExCj9XUhQlup8IzfjXOhd/oSOKIlU73Hs8ftb&#10;vce5qwMeKbPRYedcV9q4VH16Y3vKyp8DZbLDg/CDuuMytMs2aWVyNghgacotdOFM97K85TcVunfL&#10;fHhgDk8JDcd4CPf4SGXAvulXlKyM+/3WecRD4bBS0uBpFtT/WjMnKFHfNLR/nk+ijkLaTE7OICTi&#10;Di3LQ4te11cGksgxiCxPy4gPalhKZ+onTJF5zAoT0xy5CxqG5VXoBgamEBfzeQLh9VoWbvXC8hg6&#10;0hy1+dg+MWd7AQco/84Mj5hNX+m4w0ZPb+frAC0mkUeiO1b7BuDlJ+33UyqOlsN9Qu1n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H7NvW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A91B70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27AD91" w14:textId="77777777" w:rsidR="00F96000" w:rsidRDefault="00F96000"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E20C9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ZJlM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UZTSjSr8UiPog1ujQryyE9j/QywBwtgaL+YFtjh3OMwlt1KV8c/CiKwg+ntjl0EIxyHJ6f58QQW&#10;DlM+zqfjxH62d7bOh6/C1CQuCurweIlTtrnxARcBdIDEXN6oqryulEqbKBhxqRzZMDy1CumK8PgD&#10;pTRpCnp6fDJKgbWJ7l1kpWMYkSTTp4uFdwWmVdgqETFKfxcSlKU638jNOBd6lz+hI0oi1Xsce/z+&#10;Vu9x7uqAR8psdNg515U2LlWfemxPWflzoEx2eBB+UHdchnbZJq1MzgYBLE25hS6c6TrLW35d4fVu&#10;mA/3zKGV8OAYD+EOH6kM2Df9ipKVcb/fOo94KBxWShq0ZkH9rzVzghL1TUP703wSdRTSZnL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NkmU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E20C9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59A69E" w14:textId="77777777" w:rsidR="00F96000" w:rsidRDefault="00F96000"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22CB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0kwH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3OKNGsxiM9ija4NSrIIz+N9TPAHiyAof1iWmCHc4/DWHYrXR3/KIjADqa3O3YRjHAcnpzmxxNY&#10;OEz5OJ+OE/vZ3tk6H74KU5O4KKjD4yVO2ebGB1wE0AESc3mjqvK6UiptomDEpXJkw/DUKqQrwuMP&#10;lNKkKejp8ckoBdYmuneRlY5hRJJMny4W3hWYVmGrRMQo/V1IUJbqfCM341zoXf6EjiiJVO9x7PH7&#10;W73HuasDHimz0WHnXFfauFR96rE9ZeXPgTLZ4UH4Qd1xGdplm7QymQ4CWJpyC10403WWt/y6wuvd&#10;MB/umUMr4cExHsIdPlIZsG/6FSUr436/dR7xUDislDRozYL6X2vmBCXqm4b2p/kk6iikzeTkDE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TSTA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2322CB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83A69B" w14:textId="77777777" w:rsidR="00F96000" w:rsidRDefault="00F96000" w:rsidP="009C2B67">
    <w:pPr>
      <w:pStyle w:val="Brdtext"/>
    </w:pPr>
    <w:r>
      <w:rPr>
        <w:noProof/>
        <w:lang w:eastAsia="sv-SE"/>
      </w:rPr>
      <mc:AlternateContent>
        <mc:Choice Requires="wps">
          <w:drawing>
            <wp:anchor distT="0" distB="0" distL="0" distR="0" simplePos="0" relativeHeight="2516583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B0AD0D"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RCAcjgIAAJM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Zhd&#10;nlOiWY0hPYo2uA06mER+GutngC0tgKH9bFpgh3OPw9h2K10d/2iIwA6md3t2EYxwHE7P8tMJLBym&#10;fJyfjxP72cHZOh++CFOTuCiow/ASp2x76wMKAXSAxFzeqKq8qZRKmygYcaUc2TKMWoVUIjz+QClN&#10;moKenU5HKbA20b2LrHQMI5Jk+nSx8a7BtAo7JSJG6W9CgrLU5yu5GedC7/MndERJpHqLY48/VPUW&#10;564PeKTMRoe9c11p41L36Y4dKCt/DJTJDg/Cj/qOy9Cu2qSV6XgQwMqUO+jCme5mectvKkzvlvnw&#10;wByuEgaO5yHc4yOVAfumX1GyNu7Xa+cRD4XDSkmDq1lQ/3PDnKBEfdXQ/nk+iToKaTOZfoSQiDu2&#10;rI4telNfGUgC6kZ1aRnxQQ1L6Uz9hFdkEbPCxDRH7oKGYXkVugcDrxAXi0UC4fZaFm710vIYOtIc&#10;tfnYPjFnewEHKP/ODJeYzV7ouMNGT28XmwAtJpFHojtW+wHg5ift969UfFqO9wl1eEv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a0QgHI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2B0AD0D"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FBEE52" w14:textId="77777777" w:rsidR="00F96000" w:rsidRDefault="00F96000"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6BC6F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maTkAIAAJM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XT6mRLMaj/Qk2uA2qCCP/DTWTwF7tACG9rNpgR3OPQ5j2a10dfyjIAI7mN7t2UUwwnE4Oc9Pz2Dh&#10;MOXj/GKc2M8Oztb58EWYmsRFQR0eL3HKtrc+4CKADpCYyxtVlTeVUmkTBSOulCNbhqdWIV0RHn+g&#10;lCZNQc9PJ6MUWJvo3kVWOoYRSTJ9ulh4V2BahZ0SEaP0NyFBWarzldyMc6H3+RM6oiRSvcWxxx9u&#10;9Rbnrg54pMxGh71zXWnjUvWpxw6UlT8GymSHB+FHdcdlaJdt0srkdBDA0pQ76MKZrrO85TcVXu+W&#10;+fDAHFoJD47xEO7xkcqAfdOvKFkb9+u184iHwmGlpEFrFtT/3DAnKFFfNbR/kZ9FHYW0OZt8hJCI&#10;O7Ysjy16U18ZSCLHILI8LSM+qGEpnamfMUUWMStMTHPkLmgYllehGxiYQlwsFgmE7rUs3OpHy2Po&#10;SHPU5lP7z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ueZp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46BC6F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37FDB4" w14:textId="77777777" w:rsidR="00F96000" w:rsidRDefault="00F96000"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32273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5QhsjwIAAJM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8vBj2Y1HulRtMFtUEEe+WmsnwG2tACG9rNpgR3OPQ5j2a10dfyjIAI7Iu327CIY4TicnuWnE1g4&#10;TPk4Px8n9rODs3U+fBGmJnFRUIfHS5yy7a0PuAigAyTm8kZV5U2lVNpEwYgr5ciW4alVSFeExx8o&#10;pUlT0LPT6SgF1ia6d5GVjmFEkkyfLhbeFZhWYadExCj9TUhQlup8JTfjXOh9/oSOKIlUb3Hs8Ydb&#10;vcW5qwMeKbPRYe9cV9q4VH3qsQNl5Y+BMtnhQfhR3XEZ2lWbtDKdDAJYmXIHXTjTdZa3/KbC690y&#10;Hx6YQyvhwTEewj0+Uhmwb/oVJWvjfr12HvFQOKyUNGjNgvqfG+YEJeqrhvbP80nUUUibyfQjhETc&#10;sWV1bNGb+spAEjkGkeVpGfFBDUvpTP2EKbKIWWFimiN3QcOwvArdwMAU4mKxSCB0r2XhVi8tj6Ej&#10;zVGbj+0Tc7YXcIDy78zQxGz2QscdNnp6u9gEaDGJPBLdsdo/ADo/ab+fUnG0HO8T6jBL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Ib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A32273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67168B" w14:textId="77777777" w:rsidR="00F96000" w:rsidRDefault="00F96000" w:rsidP="009C2B67">
    <w:pPr>
      <w:pStyle w:val="Brdtext"/>
    </w:pPr>
    <w:r>
      <w:rPr>
        <w:noProof/>
        <w:lang w:eastAsia="sv-SE"/>
      </w:rPr>
      <mc:AlternateContent>
        <mc:Choice Requires="wps">
          <w:drawing>
            <wp:anchor distT="0" distB="0" distL="0" distR="0" simplePos="0" relativeHeight="2516583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0686FF"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hvc5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WnlGhW45EeRRvcGhVMIj+N9TPAHiyAof1iWmCHc4/DWHYrXR3/KIjADqa3O3YRjHAcTk/y4wks&#10;HKZ8nJ+NE/vZ3tk6H74KU5O4KKjD4yVO2ebGB1wE0AESc3mjqvK6UiptomDEpXJkw/DUKqQrwuMP&#10;lNKkKejJ8XSUAmsT3bvISscwIkmmTxcL7wpMq7BVImKU/i4kKEt1vpGbcS70Ln9CR5REqvc49vj9&#10;rd7j3NUBj5TZ6LBzrittXKo+9diesvLnQJns8CD8oO64DO2yTVqZng4CWJpyC10403WWt/y6wuvd&#10;MB/umUMr4cExHsIdPlIZsG/6FSUr436/dR7xUDislDRozYL6X2vmBCXqm4b2z/JJ1FFIm8n0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Zhvc5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E0686FF"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BEFF17" w14:textId="77777777" w:rsidR="00F96000" w:rsidRDefault="00F96000"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F7B15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HcIejwIAAJMFAAAOAAAAZHJzL2Uyb0RvYy54bWysVFFP2zAQfp+0/2D5faQplE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xyt0qxGkx5FG9waFeSRn8b6KWALC2Bov5gW2OHc4zCW3UpXxz8KIrCD6e2OXQQjHIeT0/z4BBYO&#10;Uz7Oz8eJ/WzvbJ0PX4WpSVwU1KF5iVO2ufUBFwF0gMRc3qiqvKmUSpsoGHGlHNkwtFqFdEV4/IFS&#10;mjQFPT2ejFJgbaJ7F1npGEYkyfTpYuFdgWkVtkpEjNLfhQRlqc43cjPOhd7lT+iIkkj1Hscev7/V&#10;e5y7OuCRMhsdds51pY1L1ac3tqes/DlQJjs8CD+oOy5Du2yTViZngwCWptxCF850L8tbflOhe7fM&#10;hwfm8JTQcIyHcI+PVAbsm35Fycq432+dRzwUDislDZ5mQf2vNXOCEvVNQ/vn+UnUUUibk8lnCIm4&#10;Q8vy0KLX9ZWBJHIMIsvTMuKDGpbSmfoJU2Qes8LENEfugoZheRW6gYEpxMV8nkB4vZaFW72wPIaO&#10;NEdtPrZPzNlewAHKvzPDI2bTVzrusNHT2/k6QItJ5JHojtW+AXj5Sfv9lIqj5XCfUPtZ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x3CH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3F7B15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66E0C7" w14:textId="77777777" w:rsidR="00F96000" w:rsidRDefault="00F96000"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09668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qxdVkAIAAJMFAAAOAAAAZHJzL2Uyb0RvYy54bWysVFFv2yAQfp+0/4B4Xx2nT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8unlGhW45EeRRvcBhXkkZ/G+jlgDxbA0H42LbDDucdhLLuVro5/FERgB9O7PbsIRjgOJ9P89AwW&#10;DlM+zmfjxH52cLbOhy/C1CQuCurweIlTtr3xARcBdIDEXN6oqryulEqbKBhxqRzZMjy1CumK8PgD&#10;pTRpCjo9nYxSYG2iexdZ6RhGJMn06WLhXYFpFXZKRIzS34QEZanOV3IzzoXe50/oiJJI9RbHHn+4&#10;1VucuzrgkTIbHfbOdaWNS9WnHjtQVv4YKJMdHoQf1R2XoV21SSuT2SCAlSl30IUzXWd5y68rvN4N&#10;8+GeObQSHhzjIdzhI5UB+6ZfUbI27tdr5xEPhcNKSYPWLKj/uWFOUKK+amh/lp9FHYW0OZt8hJCI&#10;O7asji16U18aSCLHILI8LSM+qGEpnamfMEWWMStMTHPkLmgYlpehGxiYQlwslwmE7rUs3OgHy2Po&#10;SHPU5mP7xJztBRyg/FszNDGbv9Bxh42e3i43AVpMIo9Ed6z2D4DOT9rvp1QcLcf7hDrM0sV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SrF1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09668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766A54" w14:textId="77777777" w:rsidR="00F96000" w:rsidRDefault="00F96000" w:rsidP="009C2B67">
    <w:pPr>
      <w:pStyle w:val="Brdtext"/>
    </w:pPr>
    <w:r>
      <w:rPr>
        <w:noProof/>
        <w:lang w:eastAsia="sv-SE"/>
      </w:rPr>
      <mc:AlternateContent>
        <mc:Choice Requires="wps">
          <w:drawing>
            <wp:anchor distT="0" distB="0" distL="0" distR="0" simplePos="0" relativeHeight="251658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281D7"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od5SjgIAAJM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RujPprVaNKjaIPbIINJrE9j/QywpQUwtJ9NC+xw73EZ026lq+MfCRHo4Wm3ry6cEY7Ls2l+OoGG&#10;Q5WP83PEg/fsYGydD1+EqUkUCurQvFRTtr31oYMOkBjLG1WVN5VS6RAJI66UI1uGVquQngjnf6CU&#10;Jk1Bp6dno+RYm2jeeVY6uhGJMn24mHiXYJLCTomIUfqbkChZyvOV2IxzoffxEzqiJEK9xbDHH171&#10;FuMuD1ikyEaHvXFdaeNS9mnGDiUrfwwlkx0evTnKO4qhXbWJK9PxQICVKXfghTPdZHnLbyp075b5&#10;8MAcRgkNx3oI9/hIZVB900uUrI379dp9xIPh0FLSYDQL6n9umBOUqK8a3D/PJ5FHIR0mZx8jcd2x&#10;ZnWs0Zv6yoASORaR5UmM+KAGUTpTP2GLLGJUqJjmiF3QMIhXoVsY2EJcLBYJhOm1LNzqpeXRdSxz&#10;5OZj+8Sc7QkcwPw7Mwwxm73gcYeNlt4uNgFcTCSPhe6q2jcAk5/GpN9ScbUcnxPqsEv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RaHeUo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A7281D7"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326E81" w14:textId="77777777" w:rsidR="00F96000" w:rsidRDefault="00F96000"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B29AA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FYtljAIAAJMFAAAOAAAAZHJzL2Uyb0RvYy54bWysVF1P2zAUfZ+0/2D5faQt0I2KFHUgpkkI&#10;0GDi2XVsGs1fs90m3a/fsZO0HeOFaS+J7Xvu17nHPr9otSIb4UNtTUnHRyNKhOG2qs1zSb8/Xn/4&#10;REmIzFRMWSNKuhWBXszfvztv3ExM7MqqSniCICbMGlfSVYxuVhSBr4Rm4cg6YWCU1msWsfXPReVZ&#10;g+haFZPRaFo01lfOWy5CwOlVZ6TzHF9KweOdlEFEokqK2mL++vxdpm8xP2ezZ8/cquZ9GewfqtCs&#10;Nki6C3XFIiNrX/8VStfc22BlPOJWF1bKmovcA7oZj15087BiTuReQE5wO5rC/wvLbzf3ntQVZjcZ&#10;U2KYxpAeRRv9Gh2MEz+NCzPAHhyAsf1sW2CH84DD1HYrvU5/NERgB9PbHbsIRjgOT6fj4xNYOExI&#10;djbJ7Bd7Z+dD/CKsJmlRUo/hZU7Z5iZEFALoAEm5glV1dV0rlTdJMOJSebJhGLWKuUR4/IFShjQl&#10;nR6fjnJgY5N7F1mZFEZkyfTpUuNdg3kVt0okjDLfhARluc9XcjPOhdnlz+iEkkj1Fscev6/qLc5d&#10;H/DIma2JO2ddG+tz9/mO7SmrfgyUyQ4Pwg/6TsvYLtuslenxIIClrbbQhbfdzQqOX9eY3g0L8Z55&#10;XCUMHM9DvMNHKgv2bb+iZGX9r9fOEx4Kh5WSBlezpOHnmnlBifpqoP2z8UnSUcybk9OPEBLxh5bl&#10;ocWs9aWFJKBuVJeXCR/VsJTe6ie8IouUFSZmOHKXNA7Ly9g9GHiFuFgsMgi317F4Yx4cT6ETzUmb&#10;j+0T864XcITyb+1widnshY47bPIMbrGO0GIWeSK6Y7UfAG5+1n7/SqWn5XCfUfu3dP4b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axWLZYwCAACT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3CB29AA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14868A" w14:textId="77777777" w:rsidR="00F96000" w:rsidRDefault="00F96000"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C58CC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gB8mkAIAAJM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8tnlGhW45EeRRvcBhXkkZ/G+jlgDxbA0H42LbDDucdhLLuVro5/FERgB9O7PbsIRjgOz6b56QQW&#10;DlM+zmfjxH52cLbOhy/C1CQuCurweIlTtr3xARcBdIDEXN6oqryulEqbKBhxqRzZMjy1CumK8PgD&#10;pTRpCjo9PRulwNpE9y6y0jGMSJLp08XCuwLTKuyUiBilvwkJylKdr+RmnAu9z5/QESWR6i2OPf5w&#10;q7c4d3XAI2U2Ouyd60obl6pPPXagrPwxUCY7PAg/qjsuQ7tqk1amk0EAK1PuoAtnus7yll9XeL0b&#10;5sM9c2glPDjGQ7jDRyoD9k2/omRt3K/XziMeCoeVkgatWVD/c8OcoER91dD+LJ9EHYW0mZx9hJCI&#10;O7asji16U18aSCLHILI8LSM+qGEpnamfMEWWMStMTHPkLmgYlpehGxiYQlwslwmE7rUs3OgHy2Po&#10;SHPU5mP7xJztBRyg/FszNDGbv9Bxh42e3i43AVpMIo9Ed6z2D4DOT9rvp1QcLcf7hDrM0sV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eAHy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C58CC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24787C" w14:textId="77777777" w:rsidR="00F96000" w:rsidRDefault="00F96000" w:rsidP="009C2B67">
    <w:pPr>
      <w:pStyle w:val="Brdtext"/>
    </w:pPr>
    <w:r>
      <w:rPr>
        <w:noProof/>
        <w:lang w:eastAsia="sv-SE"/>
      </w:rPr>
      <mc:AlternateContent>
        <mc:Choice Requires="wps">
          <w:drawing>
            <wp:anchor distT="0" distB="0" distL="0" distR="0" simplePos="0" relativeHeight="25165840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E34E7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4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D1eA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cbHlGhW45EeRRvcGhVMIj+N9TPAHiyAof1iWmCHc4/DWHYrXR3/KIjADqa3O3YRjHAcnkzz4wks&#10;HKZ8nJ+NE/vZ3tk6H74KU5O4KKjD4yVO2ebGB1wE0AESc3mjqvK6UiptomDEpXJkw/DUKqQrwuMP&#10;lNKkKej0+GSUAmsT3bvISscwIkmmTxcL7wpMq7BVImKU/i4kKEt1vpGbcS70Ln9CR5REqvc49vj9&#10;rd7j3NUBj5TZ6LBzrittXKo+9diesvLnQJns8CD8oO64DO2yTVqZng4CWJpyC10403WWt/y6wuvd&#10;MB/umUMr4cExHsIdPlIZsG/6FSUr436/dR7xUDislDRozYL6X2vmBCXqm4b2z/JJ1FFIm8nJK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dD1eA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0E34E7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FB3BFC" w14:textId="77777777" w:rsidR="00F96000" w:rsidRDefault="00F96000"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620C2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JbwqkAIAAJM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uMJJZrVeKRH0Qa3RgV55KexfgbYgwUwtF9MC+xw7nEYy26lq+MfBRHYwfR2xy6CEY7Dk2l+PIGF&#10;w5SP87NxYj/bO1vnw1dhahIXBXV4vMQp29z4gIsAOkBiLm9UVV5XSqVNFIy4VI5sGJ5ahXRFePyB&#10;Upo0BZ0en4xSYG2iexdZ6RhGJMn06WLhXYFpFbZKRIzS34UEZanON3IzzoXe5U/oiJJI9R7HHr+/&#10;1XucuzrgkTIbHXbOdaWNS9WnHttTVv4cKJMdHoQf1B2XoV22SSvT00EAS1NuoQtnus7yll9XeL0b&#10;5sM9c2glPDjGQ7jDRyoD9k2/omRl3O+3ziMeCoeVkgatWVD/a82coER909D+WT6JOgppMzn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wlvC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620C2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9708BF" w14:textId="77777777" w:rsidR="00F96000" w:rsidRDefault="00F96000"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7BBC8C"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IrfskAIAAJMFAAAOAAAAZHJzL2Uyb0RvYy54bWysVFFv2yAQfp+0/4B4Xx2nbbZGcaqsVadJ&#10;VVutmfpMMDTWMDAgsbNfvw9sJ1nXl057sYH77o77+O5ml22tyFY4Xxld0PxkRInQ3JSVfi7o9+XN&#10;h0+U+MB0yZTRoqA74enl/P27WWOnYmzWRpXCEQTRftrYgq5DsNMs83wtauZPjBUaRmlczQK27jkr&#10;HWsQvVbZeDSaZI1xpXWGC+9xet0Z6TzFl1LwcC+lF4GoguJuIX1d+q7iN5vP2PTZMbuueH8N9g+3&#10;qFmlkXQf6poFRjau+itUXXFnvJHhhJs6M1JWXKQaUE0+elHN45pZkWoBOd7uafL/Lyy/2z44UpV4&#10;u/GYEs1qPNJStMFtUEEe+WmsnwL2aAEM7WfTAjucexzGslvp6vhHQQR2ML3bs4tghOPwfJKfnsHC&#10;YcrH+cU4sZ8dnK3z4YswNYmLgjo8XuKUbW99wEUAHSAxlzeqKm8qpdImCkZcKUe2DE+tQroiPP5A&#10;KU2agk5Oz0cpsDbRvYusdAwjkmT6dLHwrsC0CjslIkbpb0KCslTnK7kZ50Lv8yd0REmkeotjjz/c&#10;6i3OXR3wSJmNDnvnutLGpepTjx0oK38MlMkOD8KP6o7L0K7apJXJxSCAlSl30IUzXWd5y28qvN4t&#10;8+GBObQSHhzjIdzjI5UB+6ZfUbI27tdr5xEPhcNKSYPWLKj/uWFOUKK+amj/Ij+LOgppc3b+EUIi&#10;7tiyOrboTX1lIIkcg8jytIz4oIaldKZ+whRZxKwwMc2Ru6BhWF6FbmBgCnGxWCQQuteycKsfLY+h&#10;I81Rm8v2i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Ait+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7BBC8C"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5A09A8" w14:textId="77777777" w:rsidR="00F96000" w:rsidRDefault="00F96000" w:rsidP="009C2B67">
    <w:pPr>
      <w:pStyle w:val="Brdtext"/>
    </w:pPr>
    <w:r>
      <w:rPr>
        <w:noProof/>
        <w:lang w:eastAsia="sv-SE"/>
      </w:rPr>
      <mc:AlternateContent>
        <mc:Choice Requires="wps">
          <w:drawing>
            <wp:anchor distT="0" distB="0" distL="0" distR="0" simplePos="0" relativeHeight="2516584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01685B"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4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N/WB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cZTSjSr8UiPog1ujQomkZ/G+hlgDxbA0H4xLbDDucdhLLuVro5/FERgB9PbHbsIRjgOT6b58QQW&#10;DlM+zs/Gif1s72ydD1+FqUlcFNTh8RKnbHPjAy4C6ACJubxRVXldKZU2UTDiUjmyYXhqFdIV4fEH&#10;SmnSFHR6fDJKgbWJ7l1kpWMYkSTTp4uFdwWmVdgqETFKfxcSlKU638jNOBd6lz+hI0oi1Xsce/z+&#10;Vu9x7uqAR8psdNg515U2LlWfemxPWflzoEx2eBB+UHdchnbZJq2cjgcBLE25hS6c6TrLW35d4fVu&#10;mA/3zKGV8OAYD+EOH6kM2Df9ipKVcb/fOo94KBxWShq0ZkH9rzVzghL1TUP7Z/kk6iikzeTk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pN/WB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C01685B"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35BBEF" w14:textId="77777777" w:rsidR="00F96000" w:rsidRDefault="00F96000"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EA822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6C2kAIAAJM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CXe&#10;bnxOiWY1HulJtMGtUUEe+WmsnwD2aAEM7RfTAjucexzGslvp6vhHQQR2ML3dsYtghOPw9Cw/PoGF&#10;w5SP84txYj/bO1vnw1dhahIXBXV4vMQp29z6gIsAOkBiLm9UVd5USqVNFIy4Uo5sGJ5ahXRFePyB&#10;Upo0BT07Ph2lwNpE9y6y0jGMSJLp08XCuwLTKmyViBilvwsJylKdb+RmnAu9y5/QESWR6j2OPX5/&#10;q/c4d3XAI2U2Ouyc60obl6pPPbanrPw5UCY7PAg/qDsuQ7tok1bOjwcBLEy5hS6c6TrLW35T4fVu&#10;mQ8PzKGV8OAYD+EeH6kM2Df9ipKVcb/fOo94KBxWShq0ZkH9rzVzghL1TUP7F/lJ1FFIm5PTcwiJ&#10;uEPL4tCi1/WVgSRyDCLL0zLigxqW0pn6GVNkHrPCxDRH7oKGYXkVuoGBKcTFfJ5A6F7Lwq1+tDyG&#10;jjRHbT61z8zZXsAByr8zQxOzySsdd9jo6e18HaDFJPJIdMdq/wDo/KT9fkrF0XK4T6j9L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eDoL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0EA822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60B63D" w14:textId="77777777" w:rsidR="00F96000" w:rsidRDefault="00F96000"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624C6D"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M5J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42nlGhW45EeRRvcGhXkkZ/G+hlgDxbA0H4xLbDDucdhLLuVro5/FERgB9PbHbsIRjgOpyf58QQW&#10;DlM+zs/Gif1s72ydD1+FqUlcFNTh8RKnbHPjAy4C6ACJubxRVXldKZU2UTDiUjmyYXhqFdIV4fEH&#10;SmnSFPTkeDpKgbWJ7l1kpWMYkSTTp4uFdwWmVdgqETFKfxcSlKU638jNOBd6lz+hI0oi1Xsce/z+&#10;Vu9x7uqAR8psdNg515U2LlWfemxPWflzoEx2eBB+UHdchnbZJq2cTgYBLE25hS6c6TrLW35d4fVu&#10;mA/3zKGV8OAYD+EOH6kM2Df9ipKVcb/fOo94KBxWShq0ZkH9rzVzghL1TUP7Z/kk6iikzWR6Ci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f4zk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E624C6D"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EA0E8A" w14:textId="77777777" w:rsidR="00F96000" w:rsidRDefault="00F96000" w:rsidP="009C2B67">
    <w:pPr>
      <w:pStyle w:val="Brdtext"/>
    </w:pPr>
    <w:r>
      <w:rPr>
        <w:noProof/>
        <w:lang w:eastAsia="sv-SE"/>
      </w:rPr>
      <mc:AlternateContent>
        <mc:Choice Requires="wps">
          <w:drawing>
            <wp:anchor distT="0" distB="0" distL="0" distR="0" simplePos="0" relativeHeight="25165840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CB2373"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4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8/V1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2nlGhW45EeRRvcGhVMIj+N9TPAHiyAof1iWmCHc4/DWHYrXR3/KIjADqa3O3YRjHAcnpzmxxNY&#10;OEz5OJ+OE/vZ3tk6H74KU5O4KKjD4yVO2ebGB1wE0AESc3mjqvK6UiptomDEpXJkw/DUKqQrwuMP&#10;lNKkKejp8ckoBdYmuneRlY5hRJJMny4W3hWYVmGrRMQo/V1IUJbqfCM341zoXf6EjiiJVO9x7PH7&#10;W73HuasDHimz0WHnXFfauFR96rE9ZeXPgTLZ4UH4Qd1xGdplm7RydjYIYGnKLXThTNdZ3vLrCq93&#10;w3y4Zw6thAfHeAh3+EhlwL7pV5SsjPv91nnEQ+GwUtKgNQvqf62ZE5Sobxran+aTqKOQNpOTMwiJ&#10;uEPL8tCi1/WlgSRyDCLL0zLigxqW0pn6CVNkEbPCxDRH7oKGYXkZuoGBKcTFYpFA6F7Lwo1+sDyG&#10;jjRHbT62T8zZXsAByr81QxOz2Ssdd9jo6e1iHaDFJPJIdMdq/wDo/KT9fkrF0XK4T6j9L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X8/V1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9CB2373"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6EF320" w14:textId="77777777" w:rsidR="00F96000" w:rsidRDefault="00F96000"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3D730F"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LmPjwIAAJM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MfjRrMYjPYs2uDUqyCM/jfUTwJ4sgKH9bFpgh3OPw1h2K10d/yiIwI5I2x27CEY4Dk/P8uMTWDhM&#10;+Ti/HCf2s72zdT58EaYmcVFQh8dLnLLNnQ+4CKADJObyRlXlbaVU2kTBiGvlyIbhqVVIV4THHyil&#10;SVPQs+PTUQqsTXTvIisdw4gkmT5dLLwrMK3CVomIUfqbkKAs1flGbsa50Lv8CR1REqne49jj97d6&#10;j3NXBzxSZqPDzrmutHGp+tRje8rKHwNlssOD8IO64zK0izZp5fxiEMDClFvowpmus7zltxVe7475&#10;8MgcWgkPjvEQHvCRyoB9068oWRn3663ziIfCYaWkQWsW1P9cMycoUV81tH+Zn0QdhbQ5OT2HkIg7&#10;tCwOLXpdXxtIIscgsjwtIz6oYSmdqV8wReYxK0xMc+QuaBiW16EbGJhCXMznCYTutSzc6SfLY+hI&#10;c9Tmc/vCnO0FHKD8ezM0MZu80nGHjZ7eztcBWkwij0R3rPYPgM5P2u+nVBwth/uE2s/S2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jC5j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93D730F"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99A70F" w14:textId="77777777" w:rsidR="00F96000" w:rsidRDefault="00F96000"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300F7C"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3hUZjwIAAJMFAAAOAAAAZHJzL2Uyb0RvYy54bWysVFFP2zAQfp+0/2D5faQpBUZFijoQ0yQE&#10;aDDx7Dp2G82xPdtt0v16PjtJ2zFemPaS2L7v7nzffb6Ly7ZWZCOcr4wuaH40okRobspKLwv64+nm&#10;02dKfGC6ZMpoUdCt8PRy9vHDRWOnYmxWRpXCEQTRftrYgq5CsNMs83wlauaPjBUaRmlczQK2bpmV&#10;jjWIXqtsPBqdZo1xpXWGC+9xet0Z6SzFl1LwcC+lF4GoguJuIX1d+i7iN5tdsOnSMbuqeH8N9g+3&#10;qFmlkXQX6poFRtau+itUXXFnvJHhiJs6M1JWXKQaUE0+elXN44pZkWoBOd7uaPL/Lyy/2zw4UpXo&#10;3Rit0qxGk55EG9waFeSRn8b6KWCPFsDQfjEtsMO5x2Esu5Wujn8URGAH09sduwhGOA5PTvPjCSwc&#10;pnycn48T+9ne2TofvgpTk7goqEPzEqdsc+sDLgLoAIm5vFFVeVMplTZRMOJKObJhaLUK6Yrw+AOl&#10;NGkKenp8MkqBtYnuXWSlYxiRJNOni4V3BaZV2CoRMUp/FxKUpTrfyM04F3qXP6EjSiLVexx7/P5W&#10;73Hu6oBHymx02DnXlTYuVZ/e2J6y8udAmezwIPyg7rgM7aJNWjk7HwSwMOUWunCme1ne8psK3btl&#10;Pjwwh6eEhmM8hHt8pDJg3/QrSlbG/X7rPOKhcFgpafA0C+p/rZkTlKhvGto/zydRRyFtJidnEBJx&#10;h5bFoUWv6ysDSeQYRJanZcQHNSylM/Uzpsg8ZoWJaY7cBQ3D8ip0AwNTiIv5PIHwei0Lt/rR8hg6&#10;0hy1+dQ+M2d7AQco/84Mj5hNX+m4w0ZPb+frAC0mkUeiO1b7BuDlJ+33UyqOlsN9Qu1n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t4VG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300F7C"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3CB554" w14:textId="77777777" w:rsidR="00F96000" w:rsidRDefault="00F96000" w:rsidP="009C2B67">
    <w:pPr>
      <w:pStyle w:val="Brdtext"/>
    </w:pPr>
    <w:r>
      <w:rPr>
        <w:noProof/>
        <w:lang w:eastAsia="sv-SE"/>
      </w:rPr>
      <mc:AlternateContent>
        <mc:Choice Requires="wps">
          <w:drawing>
            <wp:anchor distT="0" distB="0" distL="0" distR="0" simplePos="0" relativeHeight="2516584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4494BF"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4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c19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sdjSjSr8UiPog1ujQomkZ/G+ilgCwtgaL+YFtjh3OMwlt1KV8c/CiKwg+ntjl0EIxyHJ6f58QQW&#10;DlM+zs/Hif1s72ydD1+FqUlcFNTh8RKnbHPrAy4C6ACJubxRVXlTKZU2UTDiSjmyYXhqFdIV4fEH&#10;SmnSFPT0+GSUAmsT3bvISscwIkmmTxcL7wpMq7BVImKU/i4kKEt1vpGbcS70Ln9CR5REqvc49vj9&#10;rd7j3NUBj5TZ6LBzrittXKo+9diesvLnQJns8CD8oO64DO2yTVo5Gw8CWJpyC10403WWt/ymwuvd&#10;Mh8emEMr4cExHsI9PlIZsG/6FSUr436/dR7xUDislDRozYL6X2vmBCXqm4b2z/NJ1FFIm8nJZwiJ&#10;uEPL8tCi1/WVgSRyDCLL0zLigxqW0pn6CVNkHrPCxDRH7oKGYXkVuoGBKcTFfJ5A6F7Lwq1eWB5D&#10;R5qjNh/bJ+ZsL+AA5d+ZoYnZ9JWOO2z09Ha+DtBiEnkkumO1fwB0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5c19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94494BF"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581ECF" w14:textId="77777777" w:rsidR="00F96000" w:rsidRDefault="00F96000"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37C1F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UZhKkAIAAJMFAAAOAAAAZHJzL2Uyb0RvYy54bWysVFFP2zAQfp+0/2D5faRpg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MJJZrVeKRH0Qa3RgV55KexfgrYwgIY2i+mBXY49ziMZbfS1fGPggjsYHq7YxfBCMfhyWk+OYaF&#10;w5SP8/NxYj/bO1vnw1dhahIXBXV4vMQp29z6gIsAOkBiLm9UVd5USqVNFIy4Uo5sGJ5ahXRFePyB&#10;Upo0BT2dnIxSYG2iexdZ6RhGJMn06WLhXYFpFbZKRIzS34UEZanON3IzzoXe5U/oiJJI9R7HHr+/&#10;1XucuzrgkTIbHXbOdaWNS9WnHttTVv4cKJMdHoQf1B2XoV22SStnk0EAS1NuoQtnus7ylt9UeL1b&#10;5sMDc2glPDjGQ7jHRyoD9k2/omRl3O+3ziMeCoeVkgatWVD/a82coER909D+eX4cdRTS5vjkM4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FRmE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37C1F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09233E" w14:textId="77777777" w:rsidR="00F96000" w:rsidRDefault="00F96000"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3FF30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Kva1jgIAAJM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ErM7&#10;zinRrMaQHkUb3Bod5JGfxvopYAsLYGi/mBbY4dzjMLbdSlfHPxoisIPp7Y5dBCMchyen+fEEFg5T&#10;Ps7Px4n9bO9snQ9fhalJXBTUYXiJU7a59QGFADpAYi5vVFXeVEqlTRSMuFKObBhGrUIqER5/oJQm&#10;TUFPj09GKbA20b2LrHQMI5Jk+nSx8a7BtApbJSJG6e9CgrLU5xu5GedC7/IndERJpHqPY4/fV/Ue&#10;564PeKTMRoedc11p41L36Y7tKSt/DpTJDg/CD/qOy9Au26SVs8kggKUpt9CFM93N8pbfVJjeLfPh&#10;gTlcJQwcz0O4x0cqA/ZNv6JkZdzvt84jHgqHlZIGV7Og/teaOUGJ+qah/fN8EnUU0mZy8hlCIu7Q&#10;sjy06HV9ZSAJqBvVpWXEBzUspTP1E16RecwKE9McuQsahuVV6B4MvEJczOcJhNtrWbjVC8tj6Ehz&#10;1OZj+8Sc7QUcoPw7M1xiNn2l4w4bPb2drwO0mEQeie5Y7QeAm5+0379S8Wk53CfU/i2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BKva1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93FF30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23316" w14:textId="77777777" w:rsidR="00F96000" w:rsidRDefault="00F96000" w:rsidP="009C2B67">
    <w:pPr>
      <w:pStyle w:val="Brdtext"/>
    </w:pPr>
    <w:r>
      <w:rPr>
        <w:noProof/>
        <w:lang w:eastAsia="sv-SE"/>
      </w:rPr>
      <mc:AlternateContent>
        <mc:Choice Requires="wps">
          <w:drawing>
            <wp:anchor distT="0" distB="0" distL="0" distR="0" simplePos="0" relativeHeight="25165840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9F5C32"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4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kBMEkQIAAJMFAAAOAAAAZHJzL2Uyb0RvYy54bWysVF1v2yAUfZ+0/4B4Xx2nST+iOlXWqtOk&#10;qq3WTn0mGBprGBiQ2Nmv3wHbSdb1pdNebOCeey/3cO69uGxrRTbC+croguZHI0qE5qas9EtBvz/d&#10;fDqjxAemS6aMFgXdCk8v5x8/XDR2JsZmZVQpHEEQ7WeNLegqBDvLMs9Xomb+yFihYZTG1Sxg616y&#10;0rEG0WuVjUejk6wxrrTOcOE9Tq87I52n+FIKHu6l9CIQVVDcLaSvS99l/GbzCzZ7ccyuKt5fg/3D&#10;LWpWaSTdhbpmgZG1q/4KVVfcGW9kOOKmzoyUFRepBlSTj15V87hiVqRaQI63O5r8/wvL7zYPjlQl&#10;3u54SolmNR7pSbTBrVHBJPLTWD8D7NECGNrPpgV2OPc4jGW30tXxj4II7GB6u2MXwQjH4fQkP57A&#10;wmHKx/n5OLGf7Z2t8+GLMDWJi4I6PF7ilG1ufcBFAB0gMZc3qipvKqXSJgpGXClHNgxPrUK6Ijz+&#10;QClNmoKeHE9HKbA20b2LrHQMI5Jk+nSx8K7AtApbJSJG6W9CgrJU5xu5GedC7/IndERJpHqPY4/f&#10;3+o9zl0d8EiZjQ4757rSxqXqU4/tKSt/DJTJDg/CD+qOy9Au26SVs9NBAEtTbqELZ7rO8pbfVHi9&#10;W+bDA3NoJTw4xkO4x0cqA/ZNv6JkZdyvt84jHgqHlZIGrVlQ/3PNnKBEfdXQ/nk+iToKaTOZnkJI&#10;xB1alocWva6vDCSRYxBZnpYRH9SwlM7Uz5gii5gVJqY5chc0DMur0A0MTCEuFosEQvdaFm71o+Ux&#10;dKQ5avOpfWbO9gIOUP6dGZqYzV7puMNGT28X6wAtJpFHojtW+wdA5yft91MqjpbDfULtZ+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upATBJ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F9F5C32"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EEECB4" w14:textId="77777777" w:rsidR="00F96000" w:rsidRDefault="00F96000"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C160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Ya8FkAIAAJMFAAAOAAAAZHJzL2Uyb0RvYy54bWysVFFP2zAQfp+0/2D5faQp0JWKFHUgpkkI&#10;0GDi2XVsGs2xPdtt0v16PjtJ2zFemPaS2L7v7nyfv7vzi7ZWZCOcr4wuaH40okRobspKPxf0x+P1&#10;pyklPjBdMmW0KOhWeHox//jhvLEzMTYro0rhCIJoP2tsQVch2FmWeb4SNfNHxgoNozSuZgFb95yV&#10;jjWIXqtsPBpNssa40jrDhfc4veqMdJ7iSyl4uJPSi0BUQXG3kL4ufZfxm83P2ezZMbuqeH8N9g+3&#10;qFmlkXQX6ooFRtau+itUXXFnvJHhiJs6M1JWXKQaUE0+elXNw4pZkWoBOd7uaPL/Lyy/3dw7UpV4&#10;u+MJJZrVeKRH0Qa3RgV55KexfgbYgwUwtF9MC+xw7nEYy26lq+MfBRHYwfR2xy6CEY7D00l+fAIL&#10;hykf52fjxH62d7bOh6/C1CQuCurweIlTtrnxARcBdIDEXN6oqryulEqbKBhxqRzZMDy1CumK8PgD&#10;pTRpCjo5Ph2lwNpE9y6y0jGMSJLp08XCuwLTKmyViBilvwsJylKdb+RmnAu9y5/QESWR6j2OPX5/&#10;q/c4d3XAI2U2Ouyc60obl6pPPbanrPw5UCY7PAg/qDsuQ7tsk1am00EAS1NuoQtnus7yll9XeL0b&#10;5sM9c2glPDjGQ7jDRyoD9k2/omRl3O+3ziMeCoeVkgatWVD/a82coER909D+WX4SdRTS5uT0M4RE&#10;3KFleWjR6/rSQBI5BpHlaRnxQQ1L6Uz9hCmyiFlhYpojd0HDsLwM3cDAFOJisUggdK9l4UY/WB5D&#10;R5qjNh/bJ+ZsL+AA5d+aoYnZ7JWOO2z09HaxDtBiEnkkumO1fwB0ftJ+P6XiaDncJ9R+ls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Zhrw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7EC160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773C97" w14:textId="77777777" w:rsidR="00F96000" w:rsidRDefault="00F96000"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F73AE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vfNojwIAAJM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fGEEs1qPNKTaINbo4I88tNYPwXs0QIY2i+mBXY49ziMZbfS1fGPggjsYHq7YxfBCMfhySlSwMJh&#10;ysf5+Tixn+2drfPhqzA1iYuCOjxe4pRtbn3ARQAdIDGXN6oqbyql0iYKRlwpRzYMT61CuiI8/kAp&#10;TZqCnh6fjFJgbaJ7F1npGEYkyfTpYuFdgWkVtkpEjNLfhQRlqc43cjPOhd7lT+iIkkj1Hscev7/V&#10;e5y7OuCRMhsdds51pY1L1ace21NW/hwokx0ehB/UHZehXbRJK2fngwAWptxCF850neUtv6nwerfM&#10;hwfm0Ep4cIyHcI+PVAbsm35Fycq432+dRzwUDislDVqzoP7XmjlBifqmof3zfBJ1FNJmcvIZQiLu&#10;0LI4tOh1fWUgiRyDyPK0jPighqV0pn7GFJnHrDAxzZG7oGFYXoVuYGAKcTGfJxC617Jwqx8tj6Ej&#10;zVGbT+0zc7YXcIDy78zQxGz6SscdNnp6O18HaDGJPBLdsdo/ADo/ab+fUnG0HO4Taj9L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73za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DF73AE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9E783B" w14:textId="77777777" w:rsidR="00F96000" w:rsidRDefault="00F96000" w:rsidP="009C2B67">
    <w:pPr>
      <w:pStyle w:val="Brdtext"/>
    </w:pPr>
    <w:r>
      <w:rPr>
        <w:noProof/>
        <w:lang w:eastAsia="sv-SE"/>
      </w:rPr>
      <mc:AlternateContent>
        <mc:Choice Requires="wps">
          <w:drawing>
            <wp:anchor distT="0" distB="0" distL="0" distR="0" simplePos="0" relativeHeight="2516584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B2D58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4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GW+IkAIAAJM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rR&#10;u1O0SrMaTVqKNrgNKphEfhrrp4A9WgBD+9m0wA7nHoex7Fa6Ov5REIEdTO/27CIY4Tg8O89PJ7Bw&#10;mPJxfjFO7GcHZ+t8+CJMTeKioA7NS5yy7a0PuAigAyTm8kZV5U2lVNpEwYgr5ciWodUqpCvC4w+U&#10;0qQp6Pnp2SgF1ia6d5GVjmFEkkyfLhbeFZhWYadExCj9TUhQlup8JTfjXOh9/oSOKIlUb3Hs8Ydb&#10;vcW5qwMeKbPRYe9cV9q4VH16YwfKyh8DZbLDg/CjuuMytKs2aeViPAhgZcoddOFM97K85TcVunfL&#10;fHhgDk8JDcd4CPf4SGXAvulXlKyN+/XaecRD4bBS0uBpFtT/3DAnKFFfNbR/kU+ijkLaTM4+QkjE&#10;HVtWxxa9qa8MJJFjEFmelhEf1LCUztRPmCKLmBUmpjlyFzQMy6vQDQxMIS4WiwTC67Us3OpHy2Po&#10;SHPU5rJ9Ys72Ag5Q/p0ZHjGbvtBxh42e3i42AVpMIo9Ed6z2DcDLT9rvp1QcLcf7hDrM0vl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1GW+I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1B2D58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A504D1" w14:textId="77777777" w:rsidR="00F96000" w:rsidRDefault="00F96000"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D5F55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rTq/kAIAAJMFAAAOAAAAZHJzL2Uyb0RvYy54bWysVFFv2yAQfp+0/4B4Xx0nb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5tMKdGsxiM9ija4DSrIIz+N9TPAlhbA0H42LbDDucdhLLuVro5/FERgB9O7PbsIRjgOz87zySks&#10;HKZ8nE/Hif3s4GydD1+EqUlcFNTh8RKnbHvrAy4C6ACJubxRVXlTKZU2UTDiSjmyZXhqFdIV4fEH&#10;SmnSFPR8cjZKgbWJ7l1kpWMYkSTTp4uFdwWmVdgpETFKfxMSlKU6X8nNOBd6nz+hI0oi1Vsce/zh&#10;Vm9x7uqAR8psdNg715U2LlWfeuxAWfljoEx2eBB+VHdchnbVJq1MJ4MAVqbcQRfOdJ3lLb+p8Hq3&#10;zIcH5tBKeHCMh3CPj1QG7Jt+RcnauF+vnUc8FA4rJQ1as6D+54Y5QYn6qqH9aX4adRTS5vTsI4RE&#10;3LFldWzRm/rKQBI5BpHlaRnxQQ1L6Uz9hCmyiFlhYpojd0HDsLwK3cDAFOJisUggdK9l4VYvLY+h&#10;I81Rm4/tE3O2F3CA8u/M0MRs9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utOr+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D5F55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CB1ACB" w14:textId="77777777" w:rsidR="00F96000" w:rsidRDefault="00F96000"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A66672"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vN1m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x2fUaJZjUd6FG1wa1SQR34a62eAPVgAQ/vFtMAO5x6HsexWujr+URCBHUxvd+wiGOE4PDnNjyew&#10;cJjycT4dJ/azvbN1PnwVpiZxUVCHx0ucss2ND7gIoAMk5vJGVeV1pVTaRMGIS+XIhuGpVUhXhMcf&#10;KKVJU9DT45NRCqxNdO8iKx3DiCSZPl0svCswrcJWiYhR+ruQoCzV+UZuxrnQu/wJHVESqd7j2OP3&#10;t3qPc1cHPFJmo8POua60can61GN7ysqfA2Wyw4Pwg7rjMrTLNmllOhkEsDTlFrpwpussb/l1hde7&#10;YT7cM4dWwoNjPIQ7fKQyYN/0K0pWxv1+6zzioXBYKWnQmgX1v9bMCUrUNw3tT/NJ1FFIm8nJGYRE&#10;3KFleWjR6/rSQBI5BpHlaRnxQQ1L6Uz9hCmyiFlhYpojd0HDsLwM3cDAFOJisUggdK9l4UY/WB5D&#10;R5qjNh/bJ+ZsL+AA5d+aoYnZ7JWOO2z09HaxDtBiEnkkumO1fwB0ftJ+P6XiaDncJ9R+ls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283W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A66672"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E04F83" w14:textId="77777777" w:rsidR="00F96000" w:rsidRDefault="00F96000" w:rsidP="009C2B67">
    <w:pPr>
      <w:pStyle w:val="Brdtext"/>
    </w:pPr>
    <w:r>
      <w:rPr>
        <w:noProof/>
        <w:lang w:eastAsia="sv-SE"/>
      </w:rPr>
      <mc:AlternateContent>
        <mc:Choice Requires="wps">
          <w:drawing>
            <wp:anchor distT="0" distB="0" distL="0" distR="0" simplePos="0" relativeHeight="25165840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074B25"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4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4QlojgIAAJM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Ssxu&#10;klOiWY0hPYo2uDU6mER+GutngD1YAEP7xbTADuceh7HtVro6/tEQgR1Mb3fsIhjhODw5zY8nsHCY&#10;8nE+HSf2s72zdT58FaYmcVFQh+ElTtnmxgcUAugAibm8UVV5XSmVNlEw4lI5smEYtQqpRHj8gVKa&#10;NAU9PT4ZpcDaRPcustIxjEiS6dPFxrsG0ypslYgYpb8LCcpSn2/kZpwLvcuf0BElkeo9jj1+X9V7&#10;nLs+4JEyGx12znWljUvdpzu2p6z8OVAmOzwIP+g7LkO7bJNWpmeDAJam3EIXznQ3y1t+XWF6N8yH&#10;e+ZwlTBwPA/hDh+pDNg3/YqSlXG/3zqPeCgcVkoaXM2C+l9r5gQl6puG9qf5JOoopM3k5AxCIu7Q&#10;sjy06HV9aSAJqBvVpWXEBzUspTP1E16RRcwKE9McuQsahuVl6B4MvEJcLBYJhNtrWbjRD5bH0JHm&#10;qM3H9ok52ws4QPm3ZrjEbPZKxx02enq7WAdoMYk8Et2x2g8ANz9pv3+l4tNyuE+o/Vs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EJaI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2074B25"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30B797" w14:textId="77777777" w:rsidR="00F96000" w:rsidRDefault="00F96000"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AEB5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ELVp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SZjSjSr8UiPog1ujQryyE9j/QywBwtgaL+YFtjh3OMwlt1KV8c/CiKwg+ntjl0EIxyHJ6f58QQW&#10;DlM+zqfjxH62d7bOh6/C1CQuCurweIlTtrnxARcBdIDEXN6oqryulEqbKBhxqRzZMDy1CumK8PgD&#10;pTRpCnp6fDJKgbWJ7l1kpWMYkSTTp4uFdwWmVdgqETFKfxcSlKU638jNOBd6lz+hI0oi1Xsce/z+&#10;Vu9x7uqAR8psdNg515U2LlWfemxPWflzoEx2eBB+UHdchnbZJq1MzwYBLE25hS6c6TrLW35d4fVu&#10;mA/3zKGV8OAYD+EOH6kM2Df9ipKVcb/fOo94KBxWShq0ZkH9rzVzghL1TUP703wSdRTSZnL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8QtW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63AEB5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BF81C3" w14:textId="77777777" w:rsidR="00F96000" w:rsidRDefault="00F96000"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1A7CF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zOkEjw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mfgR7Maj/Qk2uA2qCCP/DTWTwF7tACG9rNpgR3OPQ5j2a10dfyjIAI7Iu327CIY4Tg8v8hPYw4O&#10;Uz7OJ+PEfnZwts6HL8LUJC4K6vB4iVO2vfUBFwF0gMRc3qiqvKmUSpsoGHGlHNkyPLUK6Yrw+AOl&#10;NGkKenF6PkqBtYnuXWSlYxiRJNOni4V3BaZV2CkRMUp/ExKUpTpfyc04F3qfP6EjSiLVWxx7/OFW&#10;b3Hu6oBHymx02DvXlTYuVZ967EBZ+WOgTHZ4EH5Ud1yGdtkmrUwmgwCWptxBF850neUtv6nwerfM&#10;hwfm0Ep4cIyHcI+PVAbsm35Fydq4X6+dRzwUDislDVqzoP7nhjlBifqqof1JfhZ1FNLm7PwjhETc&#10;sWV5bNGb+spAEjkGkeVpGfFBDUvpTP2MKbKIWWFimiN3QcOwvArdwMAU4mKxSCB0r2XhVj9aHkNH&#10;mqM2n9pn5mwv4ADl35mhidn0hY47bPT0drEJ0GISeSS6Y7V/AHR+0n4/peJoOd4n1GGW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szpB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1A7CF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BC371E" w14:textId="77777777" w:rsidR="00F96000" w:rsidRDefault="00F96000" w:rsidP="009C2B67">
    <w:pPr>
      <w:pStyle w:val="Brdtext"/>
    </w:pPr>
    <w:r>
      <w:rPr>
        <w:noProof/>
        <w:lang w:eastAsia="sv-SE"/>
      </w:rPr>
      <mc:AlternateContent>
        <mc:Choice Requires="wps">
          <w:drawing>
            <wp:anchor distT="0" distB="0" distL="0" distR="0" simplePos="0" relativeHeight="251658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AA6F2A"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swpjwIAAJQFAAAOAAAAZHJzL2Uyb0RvYy54bWysVE1PGzEQvVfqf7B8L5uEQEvEBqUgqkoI&#10;UKHi7Hhtsqq/ajvZTX99n727SUq5UPWya3vezHie38z5RasV2QgfamtKOj4aUSIMt1Vtnkv6/fH6&#10;wydKQmSmYsoaUdKtCPRi/v7deeNmYmJXVlXCEwQxYda4kq5idLOiCHwlNAtH1gkDo7Res4itfy4q&#10;zxpE16qYjEanRWN95bzlIgScXnVGOs/xpRQ83kkZRCSqpLhbzF+fv8v0LebnbPbsmVvVvL8G+4db&#10;aFYbJN2FumKRkbWv/wqla+5tsDIecasLK2XNRa4B1YxHL6p5WDEnci0gJ7gdTeH/heW3m3tP6gpv&#10;N51SYpjGIz2KNvo1KpgmfhoXZoA9OABj+9m2wA7nAYep7FZ6nf4oiMAOprc7dhGMcByenI6Pp7Bw&#10;mMaT8dkks1/snZ0P8YuwmqRFST0eL3PKNjch4iKADpCUK1hVV9e1UnmTBCMulScbhqdWMV8RHn+g&#10;lCFNSU+PT0Y5sLHJvYusTAojsmT6dKnwrsC8ilslEkaZb0KCslznK7kZ58Ls8md0Qkmkeotjj9/f&#10;6i3OXR3wyJmtiTtnXRvrc/W5x/aUVT8GymSHB+EHdadlbJdtp5XRZFDA0lZbCMPbrrWC49c1nu+G&#10;hXjPPHoJL475EO/wkcqCftuvKFlZ/+u184SHxGGlpEFvljT8XDMvKFFfDcR/Bq2mZs6b6clHKIn4&#10;Q8vy0GLW+tJCE2NMIsfzMuGjGpbSW/2EMbJIWWFihiN3SeOwvIzdxMAY4mKxyCC0r2Pxxjw4nkIn&#10;npM4H9sn5l2v4Ajp39qhi9nshZA7bPIMbrGOEGNWeWK6Y7V/AbR+Fn8/ptJsOdxn1H6Yzn8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OuzCm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6AA6F2A"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5B735C" w14:textId="77777777" w:rsidR="00F96000" w:rsidRDefault="00F96000"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4A6DD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Zw3g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MKdGsxiM9ija4DSrIIz+N9TPAlhbA0H42LbDDucdhLLuVro5/FERgB9O7PbsIRjgOp2f56QQW&#10;DlM+zs/Hif3s4GydD1+EqUlcFNTh8RKnbHvrAy4C6ACJubxRVXlTKZU2UTDiSjmyZXhqFdIV4fEH&#10;SmnSFPTsdDpKgbWJ7l1kpWMYkSTTp4uFdwWmVdgpETFKfxMSlKU6X8nNOBd6nz+hI0oi1Vsce/zh&#10;Vm9x7uqAR8psdNg715U2LlWfeuxAWfljoEx2eBB+VHdchnbVdloZnQ4KWJlyB2E407WWt/ymwvPd&#10;Mh8emEMv4cUxH8I9PlIZ0G/6FSVr4369dh7xkDislDTozYL6nxvmBCXqq4b4z/NJFFJIm8n0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hnDe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4A6DD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45CC9C" w14:textId="77777777" w:rsidR="00F96000" w:rsidRDefault="00F96000"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79E5F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Fm9u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eSUEs1qPNKTaIPboII88tNYPwXs0QIY2s+mBXY49ziMZbfS1fGPggjsYHq3ZxfBCMfh2Xl+OoGF&#10;w5SP84txYj87OFvnwxdhahIXBXV4vMQp2976gIsAOkBiLm9UVd5USqVNFIy4Uo5sGZ5ahXRFePyB&#10;Upo0BT0/PRulwNpE9y6y0jGMSJLp08XCuwLTKuyUiBilvwkJylKdr+RmnAu9z5/QESWR6i2OPf5w&#10;q7c4d3XAI2U2Ouyd60obl6pPPXagrPwxUCY7PAg/qjsuQ7tsO62MJoMClqbcQRjOdK3lLb+p8Hy3&#10;zIcH5tBLeHHMh3CPj1QG9Jt+RcnauF+vnUc8JA4rJQ16s6D+54Y5QYn6qiH+i3wShRTSZnL2EUoi&#10;7tiyPLboTX1loIkck8jytIz4oIaldKZ+xhhZxKwwMc2Ru6BhWF6FbmJgDHGxWCQQ2teycKsfLY+h&#10;I89RnE/tM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UWb2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79E5F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0C0F87" w14:textId="77777777" w:rsidR="00F96000" w:rsidRDefault="00F96000" w:rsidP="009C2B67">
    <w:pPr>
      <w:pStyle w:val="Brdtext"/>
    </w:pPr>
    <w:r>
      <w:rPr>
        <w:noProof/>
        <w:lang w:eastAsia="sv-SE"/>
      </w:rPr>
      <mc:AlternateContent>
        <mc:Choice Requires="wps">
          <w:drawing>
            <wp:anchor distT="0" distB="0" distL="0" distR="0" simplePos="0" relativeHeight="25165840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E5D622"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4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6GiW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SZnlGhW45EeRRvcGhVMIj+N9VPAFhbA0H4xLbDDucdhLLuVro5/FERgB9PbHbsIRjgOT07z4wks&#10;HKZ8nJ+PE/vZ3tk6H74KU5O4KKjD4yVO2ebWB1wE0AESc3mjqvKmUiptomDElXJkw/DUKqQrwuMP&#10;lNKkKejp8ckoBdYmuneRlY5hRJJMny4W3hWYVmGrRMQo/V1IUJbqfCM341zoXf6EjiiJVO9x7PH7&#10;W73HuasDHimz0WHnXFfauFR96rE9ZeXPgTLZ4UH4Qd1xGdpl22lldDYoYGnKLYThTNda3vKbCs93&#10;y3x4YA69hBfHfAj3+EhlQL/pV5SsjPv91nnEQ+KwUtKgNwvqf62ZE5SobxriP88nUUghbSYnZ1AS&#10;cYeW5aFFr+srA03kmESWp2XEBzUspTP1E8bIPGaFiWmO3AUNw/IqdBMDY4iL+TyB0L6WhVu9sDyG&#10;jjxHcT62T8zZXsEB0r8zQxez6Sshd9jo6e18HSDGpPLIdMdq/wJo/ST+fkzF2XK4T6j9M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r6Gi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FE5D622"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F1D734" w14:textId="77777777" w:rsidR="00F96000" w:rsidRDefault="00F96000"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7ACE7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GBbfjwIAAJQ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wlapVmNJj2KNrg1KsgjP431U8AWFsDQfjEtsMO5x2Esu5Wujn8URGAH09sduwhGOA5PTvPjCSwc&#10;pnycn48T+9ne2TofvgpTk7goqEPzEqdsc+sDLgLoAIm5vFFVeVMplTZRMOJKObJhaLUK6Yrw+AOl&#10;NGkKenp8MkqBtYnuXWSlYxiRJNOni4V3BaZV2CoRMUp/FxKUpTrfyM04F3qXP6EjSiLVexx7/P5W&#10;73Hu6oBHymx02DnXlTYuVZ/e2J6y8udAmezwIPyg7rgM7bLttDI6GxSwNOUWwnCme1re8psK7btl&#10;Pjwwh7eEjmM+hHt8pDKg3/QrSlbG/X7rPOIhcVgpafA2C+p/rZkTlKhvGuI/zydRSCFtJiefoSTi&#10;Di3LQ4te11cGmsgxiSxPy4gPalhKZ+onjJF5zAoT0xy5CxqG5VXoJgbGEBfzeQLh+VoWbvXC8hg6&#10;8hzF+dg+MWd7BQdI/84Mr5hNXwm5w0ZPb+frADEmlUemO1b7DuDpJ/H3YyrOlsN9Qu2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gW3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A7ACE7B"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A010D9" w14:textId="77777777" w:rsidR="00F96000" w:rsidRDefault="00F96000"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95C652"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uBwEkAIAAJQ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tMKdGsxiM9ija4DSrIIz+N9XPAHiyAof1sWmCHc4/DWHYrXR3/KIjADqZ3e3YRjHAcnk3z0wks&#10;HKZ8nM/Gif3s4GydD1+EqUlcFNTh8RKnbHvjAy4C6ACJubxRVXldKZU2UTDiUjmyZXhqFdIV4fEH&#10;SmnSFHR6ejZKgbWJ7l1kpWMYkSTTp4uFdwWmVdgpETFKfxMSlKU6X8nNOBd6nz+hI0oi1Vsce/zh&#10;Vm9x7uqAR8psdNg715U2LlWfeuxAWfljoEx2eBB+VHdchnbVdloZzQYFrEy5gzCc6VrLW35d4flu&#10;mA/3zKGX8OKYD+EOH6kM6Df9ipK1cb9eO494SBxWShr0ZkH9zw1zghL1VUP8s3wShRTSZnL2EUoi&#10;7tiyOrboTX1poIkck8jytIz4oIaldKZ+whhZxqwwMc2Ru6BhWF6GbmJgDHGxXCYQ2teycKMfLI+h&#10;I89RnI/tE3O2V3CA9G/N0MVs/kLIHTZ6ervcBIgxqTwy3bHavwBaP4m/H1NxthzvE+owTB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O4HA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D95C652"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52113E" w14:textId="77777777" w:rsidR="00F96000" w:rsidRDefault="00F96000" w:rsidP="009C2B67">
    <w:pPr>
      <w:pStyle w:val="Brdtext"/>
    </w:pPr>
    <w:r>
      <w:rPr>
        <w:noProof/>
        <w:lang w:eastAsia="sv-SE"/>
      </w:rPr>
      <mc:AlternateContent>
        <mc:Choice Requires="wps">
          <w:drawing>
            <wp:anchor distT="0" distB="0" distL="0" distR="0" simplePos="0" relativeHeight="25165841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65C171"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4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oM1S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Rn40azGIz2JNrgNKphEfhrrp4A9WgBD+9m0wA7nHoex7Fa6Ov5REIEdkXZ7dhGMcByeneenE1g4&#10;TPk4vxgn9rODs3U+fBGmJnFRUIfHS5yy7a0PuAigAyTm8kZV5U2lVNpEwYgr5ciW4alVSFeExx8o&#10;pUlT0PNTlBqdtInuXWSl44lIkunTxcK7AtMq7JSIGKW/CQnKUp2v5GacC73Pn9ARJZHqLY49/nCr&#10;tzh3dcAjZTY67J3rShuXqk89dqCs/DFQJjs8CD+qOy5Du2w7reTjQQFLU+4gDGe61vKW31R4vlvm&#10;wwNz6CW8OOZDuMdHKgP6Tb+iZG3cr9fOIx4Sh5WSBr1ZUP9zw5ygRH3VEP9FPolCCmkzOfsIJRF3&#10;bFkeW/SmvjLQRI5JZHlaRnxQw1I6Uz9jjCxiVpiY5shd0DAsr0I3MTCGuFgsEgjta1m41Y+Wx9CR&#10;5yjOp/aZOdsrOED6d2boYjZ9IeQOGz29XWwCxJhUHpnuWO1fAK2fxN+PqThbjvcJdRim8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mgzVK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065C171"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2E3E2B" w14:textId="77777777" w:rsidR="00F96000" w:rsidRDefault="00F96000"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DCA2E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aQybjgIAAJQFAAAOAAAAZHJzL2Uyb0RvYy54bWysVF1v2yAUfZ+0/4B4Xx2nT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wm&#10;OSWa1RjSk2iD26CDPPLTWD8F7NECGNrPpgV2OPc4jG230tXxj4YI7GB6t2cXwQjH4eQ8Pz2DhcOU&#10;j/OLcWI/Ozhb58MXYWoSFwV1GF7ilG1vfUAhgA6QmMsbVZU3lVJpEwUjrpQjW4ZRq5BKhMcfKKVJ&#10;U9Dz08koBdYmuneRlY5hRJJMny423jWYVmGnRMQo/U1IUJb6fCU341zoff6EjiiJVG9x7PGHqt7i&#10;3PUBj5TZ6LB3rittXOo+3bEDZeWPgTLZ4UH4Ud9xGdpl22klPx0UsDTlDsJwprta3vKbCuO7ZT48&#10;MIe7hInjfQj3+EhlQL/pV5Ssjfv12nnEQ+KwUtLgbhbU/9wwJyhRXzXEf5GfRSGFtDmbfISSiDu2&#10;LI8telNfGWgC8kZ1aRnxQQ1L6Uz9jGdkEbPCxDRH7oKGYXkVuhcDzxAXi0UC4fpaFm71o+UxdOQ5&#10;ivOpfWbO9goOkP6dGW4xm74QcoeNnt4uNgFiTCqPTHes9hPA1U/i75+p+LYc7xPq8Jj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iaQyb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DDCA2E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519B7A" w14:textId="77777777" w:rsidR="00F96000" w:rsidRDefault="00F96000"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E4C6E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n1Au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pMLSjSr8UhL0Qa3QQV55KexfgrYowUwtJ9NC+xw7nEYy26lq+MfBRHYwfRuzy6CEY7Ds/P8dAIL&#10;hykf5xfjxH52cLbOhy/C1CQuCurweIlTtr31ARcBdIDEXN6oqryplEqbKBhxpRzZMjy1CumK8PgD&#10;pTRpCnp+ejZKgbWJ7l1kpWMYkSTTp4uFdwWmVdgpETFKfxMSlKU6X8nNOBd6nz+hI0oi1Vsce/zh&#10;Vm9x7uqAR8psdNg715U2LlWfeuxAWfljoEx2eBB+VHdchnbVdlrJJ4MCVqbcQRjOdK3lLb+p8Hy3&#10;zIcH5tBLeHHMh3CPj1QG9Jt+RcnauF+vnUc8JA4rJQ16s6D+54Y5QYn6qiH+i3wShRTSZnL2EUoi&#10;7tiyOrboTX1loIkck8jytIz4oIaldKZ+whhZxKwwMc2Ru6BhWF6FbmJgDHGxWCQQ2teycKsfLY+h&#10;I89RnMv2i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6fUC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E4C6E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4FC856" w14:textId="77777777" w:rsidR="00F96000" w:rsidRDefault="00F96000" w:rsidP="009C2B67">
    <w:pPr>
      <w:pStyle w:val="Brdtext"/>
    </w:pPr>
    <w:r>
      <w:rPr>
        <w:noProof/>
        <w:lang w:eastAsia="sv-SE"/>
      </w:rPr>
      <mc:AlternateContent>
        <mc:Choice Requires="wps">
          <w:drawing>
            <wp:anchor distT="0" distB="0" distL="0" distR="0" simplePos="0" relativeHeight="25165841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C0B6EB"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4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5mnt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2PKdGsxiM9ija4NSqYRH4a62eAPVgAQ/vFtMAO5x6HsexWujr+URCBHUxvd+wiGOE4nJ7kxxNY&#10;OEz5OD8bJ/azvbN1PnwVpiZxUVCHx0ucss2ND7gIoAMk5vJGVeV1pVTaRMGIS+XIhuGpVUhXhMcf&#10;KKVJU9CT4+koBdYmuneRlY5hRJJMny4W3hWYVmGrRMQo/V1IUJbqfCM341zoXf6EjiiJVO9x7PH7&#10;W73HuasDHimz0WHnXFfauFR96rE9ZeXPgTLZ4UH4Qd1xGdpl22klPx0UsDTlFsJwpmstb/l1hee7&#10;YT7cM4dewotjPoQ7fKQyoN/0K0pWxv1+6zziIXFYKWnQmwX1v9bMCUrUNw3xn+WTKKSQNpPp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B5mnt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DC0B6EB"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304926" w14:textId="77777777" w:rsidR="00F96000" w:rsidRDefault="00F96000"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EC9D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E1jkAIAAJQFAAAOAAAAZHJzL2Uyb0RvYy54bWysVFFP2zAQfp+0/2D5faQpLY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Xi&#10;7aYTSjSr8UiPog1ujQryyE9j/QywBwtgaL+YFtjh3OMwlt1KV8c/CiKwg+ntjl0EIxyH05P8eAIL&#10;hykf52fjxH62d7bOh6/C1CQuCurweIlTtrnxARcBdIDEXN6oqryulEqbKBhxqRzZMDy1CumK8PgD&#10;pTRpCnpyPB2lwNpE9y6y0jGMSJLp08XCuwLTKmyViBilvwsJylKdb+RmnAu9y5/QESWR6j2OPX5/&#10;q/c4d3XAI2U2Ouyc60obl6pPPbanrPw5UCY7PAg/qDsuQ7tsO63kp4MClqbcQhjOdK3lLb+u8Hw3&#10;zId75tBLeHHMh3CHj1QG9Jt+RcnKuN9vnUc8JA4rJQ16s6D+15o5QYn6piH+s3wShRTSZjL9DCUR&#10;d2hZHlr0ur400ESOSWR5WkZ8UMNSOlM/YYwsYlaYmObIXdAwLC9DNzEwhrhYLBII7WtZuNEPlsfQ&#10;kecozsf2iTnbKzhA+rdm6GI2eyXkDhs9vV2sA8SYVB6Z7ljtXwCtn8Tfj6k4Ww73CbUfpv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VgTW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6EC9D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9BBBED" w14:textId="77777777" w:rsidR="00F96000" w:rsidRDefault="00F96000"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D199D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h1/kAIAAJQ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pMxJZrVeKSlaIPboII88tNYPwXs0QIY2s+mBXY49ziMZbfS1fGPggjsYHq3ZxfBCMfh5Dw/PYOF&#10;w5SP84txYj87OFvnwxdhahIXBXV4vMQp2976gIsAOkBiLm9UVd5USqVNFIy4Uo5sGZ5ahXRFePyB&#10;Upo0BT0/nYxSYG2iexdZ6RhGJMn06WLhXYFpFXZKRIzS34QEZanOV3IzzoXe50/oiJJI9RbHHn+4&#10;1VucuzrgkTIbHfbOdaWNS9WnHjtQVv4YKJMdHoQf1R2XoV21nVbyi0EBK1PuIAxnutbylt9UeL5b&#10;5sMDc+glvDjmQ7jHRyoD+k2/omRt3K/XziMeEoeVkga9WVD/c8OcoER91RD/RX4WhRTS5mzyEUoi&#10;7tiyOrboTX1loIkck8jytIz4oIaldKZ+whhZxKwwMc2Ru6BhWF6FbmJgDHGxWCQQ2teycKsfLY+h&#10;I89RnMv2i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m2HX+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D199D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AA1A37" w14:textId="77777777" w:rsidR="00F96000" w:rsidRDefault="00F96000" w:rsidP="009C2B67">
    <w:pPr>
      <w:pStyle w:val="Brdtext"/>
    </w:pPr>
    <w:r>
      <w:rPr>
        <w:noProof/>
        <w:lang w:eastAsia="sv-SE"/>
      </w:rPr>
      <mc:AlternateContent>
        <mc:Choice Requires="wps">
          <w:drawing>
            <wp:anchor distT="0" distB="0" distL="0" distR="0" simplePos="0" relativeHeight="2516584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462F0"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4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pxIA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vOKNGsxiM9ija4DSqYRH4a6+eAPVgAQ/vZtMAO5x6HsexWujr+URCBHUzv9uwiGOE4nM7y0wks&#10;HKZ8nJ+NE/vZwdk6H74IU5O4KKjD4yVO2fbGB1wE0AESc3mjqvK6UiptomDEpXJky/DUKqQrwuMP&#10;lNKkKejsdDpKgbWJ7l1kpWMYkSTTp4uFdwWmVdgpETFKfxMSlKU6X8nNOBd6nz+hI0oi1Vsce/zh&#10;Vm9x7uqAR8psdNg715U2LlWfeuxAWfljoEx2eBB+VHdchnbVdloZjwcFrEy5gzCc6VrLW35d4flu&#10;mA/3zKGX8OKYD+EOH6kM6Df9ipK1cb9eO494SBxWShr0ZkH9zw1zghL1VUP8Z/kkCimkzWT6EUoi&#10;7tiyOrboTX1poIkck8jytIz4oIaldKZ+whhZxqwwMc2Ru6BhWF6GbmJgDHGxXCYQ2teycKMfLI+h&#10;I89RnI/tE3O2V3CA9G/N0MVs/kLIHTZ6ervcBIgxqTwy3bHavwBaP4m/H1NxthzvE+owTB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qpxIA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90462F0"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99E3AB" w14:textId="77777777" w:rsidR="00F96000" w:rsidRDefault="00F96000"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45DF9E"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btPJkAIAAJQ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SZnlGhW45EeRRvcGhXkkZ/G+ilgCwtgaL+YFtjh3OMwlt1KV8c/CiKwg+ntjl0EIxyHk9P8+AQW&#10;DlM+zs/Hif1s72ydD1+FqUlcFNTh8RKnbHPrAy4C6ACJubxRVXlTKZU2UTDiSjmyYXhqFdIV4fEH&#10;SmnSFPT0eDJKgbWJ7l1kpWMYkSTTp4uFdwWmVdgqETFKfxcSlKU638jNOBd6lz+hI0oi1Xsce/z+&#10;Vu9x7uqAR8psdNg515U2LlWfemxPWflzoEx2eBB+UHdchnbZdloZHw8KWJpyC2E407WWt/ymwvPd&#10;Mh8emEMv4cUxH8I9PlIZ0G/6FSUr436/dR7xkDislDTozYL6X2vmBCXqm4b4z/OTKKSQNieTM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Fu08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645DF9E"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8F83A3" w14:textId="77777777" w:rsidR="00F96000" w:rsidRDefault="00F96000"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F51B4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p6TJ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OKdGsxiM9ija4DSrIIz+N9TPAlhbA0H42LbDDucdhLLuVro5/FERgB9O7PbsIRjgOp2f56QQW&#10;DlM+zs/Hif3s4GydD1+EqUlcFNTh8RKnbHvrAy4C6ACJubxRVXlTKZU2UTDiSjmyZXhqFdIV4fEH&#10;SmnSFPTsdDpKgbWJ7l1kpWMYkSTTp4uFdwWmVdgpETFKfxMSlKU6X8nNOBd6nz+hI0oi1Vsce/zh&#10;Vm9x7uqAR8psdNg715U2LlWfeuxAWfljoEx2eBB+VHdchnbVdloZTwYFrEy5gzCc6VrLW35T4flu&#10;mQ8PzKGX8OKYD+EeH6kM6Df9ipK1cb9eO494SBxWShr0ZkH9zw1zghL1VUP85/kkCimkzWT6EUoi&#10;7tiyOrboTX1loIkck8jytIz4oIaldKZ+whhZxKwwMc2Ru6BhWF6FbmJgDHGxWCQQ2teycKuXlsfQ&#10;kecozsf2iTnbKzhA+ndm6GI2ey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6npM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F51B4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DB7687" w14:textId="77777777" w:rsidR="00F96000" w:rsidRDefault="00F96000" w:rsidP="009C2B67">
    <w:pPr>
      <w:pStyle w:val="Brdtext"/>
    </w:pPr>
    <w:r>
      <w:rPr>
        <w:noProof/>
        <w:lang w:eastAsia="sv-SE"/>
      </w:rPr>
      <mc:AlternateContent>
        <mc:Choice Requires="wps">
          <w:drawing>
            <wp:anchor distT="0" distB="0" distL="0" distR="0" simplePos="0" relativeHeight="25165841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1CC75C"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4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L/n2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3PKNGsxiM9ija4NSqYRH4a62eAPVgAQ/vFtMAO5x6HsexWujr+URCBHUxvd+wiGOE4nJ7kxxNY&#10;OEz5OD8bJ/azvbN1PnwVpiZxUVCHx0ucss2ND7gIoAMk5vJGVeV1pVTaRMGIS+XIhuGpVUhXhMcf&#10;KKVJU9CT4+koBdYmuneRlY5hRJJMny4W3hWYVmGrRMQo/V1IUJbqfCM341zoXf6EjiiJVO9x7PH7&#10;W73HuasDHimz0WHnXFfauFR96rE9ZeXPgTLZ4UH4Qd1xGdpl22llfDooYGnKLYThTNda3vLrCs93&#10;w3y4Zw69hBfHfAh3+EhlQL/pV5SsjPv91nnEQ+KwUtKgNwvqf62ZE5SobxriP8snUUghbSb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1L/n2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91CC75C"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00EE76" w14:textId="77777777" w:rsidR="00F96000" w:rsidRDefault="00F96000"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32B33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BBQpjwIAAJQ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V4&#10;uwn40azGIz2KNrg1KsgjP431U8AWFsDQfjEtsMO5x2Esu5Wujn8URGBHpO2OXQQjHIenk/z4BBYO&#10;Uz7Oz8eJ/WzvbJ0PX4WpSVwU1OHxEqdsc+sDLgLoAIm5vFFVeVMplTZRMOJKObJheGoV0hXh8QdK&#10;adIUdHJ8OkqBtYnuXWSlYxiRJNOni4V3BaZV2CoRMUp/FxKUpTrfyM04F3qXP6EjSiLVexx7/P5W&#10;73Hu6oBHymx02DnXlTYuVZ96bE9Z+XOgTHZ4EH5Qd1yGdtl2WhmfDQpYmnILYTjTtZa3/KbC890y&#10;Hx6YQy/hxTEfwj0+UhnQb/oVJSvjfr91HvGQOKyUNOjNgvpfa+YEJeqbhvjP85MopJA2J6efoSTi&#10;Di3LQ4te11cGmsgxiSxPy4gPalhKZ+onjJF5zAoT0xy5CxqG5VXoJgbGEBfzeQKhfS0Lt3pheQwd&#10;eY7ifGyfmLO9ggOkf2eGLmbTV0LusNHT2/k6QIxJ5ZHpjtX+BdD6Sfz9mIqz5XCfUPth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gQUK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C32B339"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A8EA6F" w14:textId="77777777" w:rsidR="00F96000" w:rsidRDefault="00F96000"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918887"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f41kkAIAAJQFAAAOAAAAZHJzL2Uyb0RvYy54bWysVFFv2yAQfp+0/4B4Xx2nT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rR&#10;uwlapVmNJi1FG9wGFeSRn8b6KWCPFsDQfjYtsMO5x2Esu5Wujn8URGAH07s9uwhGOA4n5/npGSwc&#10;pnycX4wT+9nB2TofvghTk7goqEPzEqdse+sDLgLoAIm5vFFVeVMplTZRMOJKObJlaLUK6Yrw+AOl&#10;NGkKen46GaXA2kT3LrLSMYxIkunTxcK7AtMq7JSIGKW/CQnKUp2v5GacC73Pn9ARJZHqLY49/nCr&#10;tzh3dcAjZTY67J3rShuXqk9v7EBZ+WOgTHZ4EH5Ud1yGdtV2WhlfDApYmXIHYTjTPS1v+U2F9t0y&#10;Hx6Yw1tCxzEfwj0+UhnQb/oVJWvjfr12HvGQOKyUNHibBfU/N8wJStRXDfFf5GdRSCFtziYfoSTi&#10;ji2rY4ve1FcGmsgxiSxPy4gPalhKZ+onjJFFzAoT0xy5CxqG5VXoJgbGEBeLRQLh+VoWbvWj5TF0&#10;5DmKc9k+MWd7BQdI/84Mr5hNXwi5w0ZPbxebADEmlUemO1b7DuDp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1/jW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918887"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05D1A8" w14:textId="77777777" w:rsidR="00F96000" w:rsidRDefault="00F96000" w:rsidP="009C2B67">
    <w:pPr>
      <w:pStyle w:val="Brdtext"/>
    </w:pPr>
    <w:r>
      <w:rPr>
        <w:noProof/>
        <w:lang w:eastAsia="sv-SE"/>
      </w:rPr>
      <mc:AlternateContent>
        <mc:Choice Requires="wps">
          <w:drawing>
            <wp:anchor distT="0" distB="0" distL="0" distR="0" simplePos="0" relativeHeight="25165841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AFF6C0"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4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g+QR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3HlGhW45EeRRvcBhVMIj+N9TPAlhbA0H42LbDDucdhLLuVro5/FERgB9O7PbsIRjgOz6b56QQW&#10;DlM+zs/Hif3s4GydD1+EqUlcFNTh8RKnbHvrAy4C6ACJubxRVXlTKZU2UTDiSjmyZXhqFdIV4fEH&#10;SmnSFHR6ejZKgbWJ7l1kpWMYkSTTp4uFdwWmVdgpETFKfxMSlKU6X8nNOBd6nz+hI0oi1Vsce/zh&#10;Vm9x7uqAR8psdNg715U2LlWfeuxAWfljoEx2eBB+VHdchnbVdlo5HQ8KWJlyB2E407WWt/ymwvPd&#10;Mh8emEMv4cUxH8I9PlIZ0G/6FSVr4369dh7xkDislDTozYL6nxvmBCXqq4b4z/NJFFJIm8nZRyiJ&#10;uGPL6tiiN/WVgSZyTCLL0zLigxqW0pn6CWNkEbPCxDRH7oKGYXkVuomBMcTFYpFAaF/Lwq1eWh5D&#10;R56jOB/bJ+Zsr+AA6d+ZoYvZ7IWQO2z09HaxCRBjUnlkumO1fwG0fhJ/P6bibDneJ9Rh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ug+QR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EAFF6C0"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D9A71D" w14:textId="77777777" w:rsidR="00F96000" w:rsidRDefault="00F96000"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B894A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SiXYkAIAAJQFAAAOAAAAZHJzL2Uyb0RvYy54bWysVFFv2yAQfp+0/4B4Xx0nb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nlGhW45EeRRvcBhXkkZ/G+hlgSwtgaD+bFtjh3OMwlt1KV8c/CiKwg+ndnl0EIxyHZ9N8cgoL&#10;hykf5+fjxH52cLbOhy/C1CQuCurweIlTtr31ARcBdIDEXN6oqryplEqbKBhxpRzZMjy1CumK8PgD&#10;pTRpCjqdnI1SYG2iexdZ6RhGJMn06WLhXYFpFXZKRIzS34QEZanOV3IzzoXe50/oiJJI9RbHHn+4&#10;1VucuzrgkTIbHfbOdaWNS9WnHjtQVv4YKJMdHoQf1R2XoV21nVYmk0EBK1PuIAxnutbylt9UeL5b&#10;5sMDc+glvDjmQ7jHRyoD+k2/omRt3K/XziMeEoeVkga9WVD/c8OcoER91RD/eX4ahRTS5vTs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VKJd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EB894A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1ECA66" w14:textId="77777777" w:rsidR="00F96000" w:rsidRDefault="00F96000"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F3019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g1LYjgIAAJQFAAAOAAAAZHJzL2Uyb0RvYy54bWysVF1v2yAUfZ+0/4B4Xx2nabZGdaqsVadJ&#10;VVstnfpMMDTWMDAgsbNfvwO2k6zrS6e92MA99+vcAxeXba3IVjhfGV3Q/GREidDclJV+Luj3x5sP&#10;nyjxgemSKaNFQXfC08v5+3cXjZ2JsVkbVQpHEET7WWMLug7BzrLM87WomT8xVmgYpXE1C9i656x0&#10;rEH0WmXj0WiaNcaV1hkuvMfpdWek8xRfSsHDvZReBKIKitpC+rr0XcVvNr9gs2fH7LrifRnsH6qo&#10;WaWRdB/qmgVGNq76K1RdcWe8keGEmzozUlZcpB7QTT560c1yzaxIvYAcb/c0+f8Xlt9tHxypSsxu&#10;mlOiWY0hPYo2uA06yCM/jfUzwJYWwNB+Ni2ww7nHYWy7la6OfzREYAfTuz27CEY4Ds+m+ekEFg5T&#10;Ps7Px4n97OBsnQ9fhKlJXBTUYXiJU7a99QGFADpAYi5vVFXeVEqlTRSMuFKObBlGrUIqER5/oJQm&#10;TUGnp2ejFFib6N5FVjqGEUkyfbrYeNdgWoWdEhGj9DchQVnq85XcjHOh9/kTOqIkUr3FsccfqnqL&#10;c9cHPFJmo8Peua60can7dMcOlJU/BspkhwfhR33HZWhXbaeV08mggJUpdxCGM93V8pbfVBjfLfPh&#10;gTncJUwc70O4x0cqA/pNv6Jkbdyv184jHhKHlZIGd7Og/ueGOUGJ+qoh/vN8EoUU0mZy9hFKIu7Y&#10;sjq26E19ZaAJyBvVpWXEBzUspTP1E56RRcwKE9McuQsahuVV6F4MPENcLBYJhOtrWbjVS8tj6Mhz&#10;FOdj+8Sc7RUcIP07M9xiNnsh5A4bPb1dbALEmFQeme5Y7SeAq5/E3z9T8W053ifU4TG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ag1LY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FF3019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40905C" w14:textId="77777777" w:rsidR="00F96000" w:rsidRDefault="00F96000" w:rsidP="009C2B67">
    <w:pPr>
      <w:pStyle w:val="Brdtext"/>
    </w:pPr>
    <w:r>
      <w:rPr>
        <w:noProof/>
        <w:lang w:eastAsia="sv-SE"/>
      </w:rPr>
      <mc:AlternateContent>
        <mc:Choice Requires="wps">
          <w:drawing>
            <wp:anchor distT="0" distB="0" distL="0" distR="0" simplePos="0" relativeHeight="25165841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02A530"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6584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fVUg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tNKdGsxiM9ija4DSqYRH4a6+eAPVgAQ/vZtMAO5x6HsexWujr+URCBHUzv9uwiGOE4nM7y0wks&#10;HKZ8nJ+NE/vZwdk6H74IU5O4KKjD4yVO2fbGB1wE0AESc3mjqvK6UiptomDEpXJky/DUKqQrwuMP&#10;lNKkKejsdDpKgbWJ7l1kpWMYkSTTp4uFdwWmVdgpETFKfxMSlKU6X8nNOBd6nz+hI0oi1Vsce/zh&#10;Vm9x7uqAR8psdNg715U2LlWfeuxAWfljoEx2eBB+VHdchnbVdlo5/TgoYGXKHYThTNda3vLrCs93&#10;w3y4Zw69hBfHfAh3+EhlQL/pV5Ssjfv12nnEQ+KwUtKgNwvqf26YE5SorxriP8snUUghbSbTj1AS&#10;cceW1bFFb+pLA03kmESWp2XEBzUspTP1E8bIMmaFiWmO3AUNw/IydBMDY4iL5TKB0L6WhRv9YHkM&#10;HXmO4nxsn5izvYIDpH9rhi5m8xdC7rDR09vlJkCMSeWR6Y7V/gXQ+kn8/ZiKs+V4n1CHYbr4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0fVUg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E02A530"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C63761" w14:textId="77777777" w:rsidR="00F96000" w:rsidRDefault="00F96000"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3B747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Q2QgkAIAAJQ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V4&#10;u8mEEs1qPNKjaINbo4I88tNYPwVsYQEM7RfTAjucexzGslvp6vhHQQR2ML3dsYtghOPwdJIfn8DC&#10;YcrH+fk4sZ/tna3z4aswNYmLgjo8XuKUbW59wEUAHSAxlzeqKm8qpdImCkZcKUc2DE+tQroiPP5A&#10;KU2agk6OT0cpsDbRvYusdAwjkmT6dLHwrsC0ClslIkbp70KCslTnG7kZ50Lv8id0REmkeo9jj9/f&#10;6j3OXR3wSJmNDjvnutLGpepTj+0pK38OlMkOD8IP6o7L0C7bTivHZ4MClqbcQhjOdK3lLb+p8Hy3&#10;zIcH5tBLeHHMh3CPj1QG9Jt+RcnKuN9vnUc8JA4rJQ16s6D+15o5QYn6piH+8/wkCimkzcnpZ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JDZC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53B747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018C89" w14:textId="77777777" w:rsidR="00F96000" w:rsidRDefault="00F96000"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13F20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LSGykAIAAJQ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tOKNGsxiM9ija4DSrIIz+N9XPAHiyAof1sWmCHc4/DWHYrXR3/KIjADqZ3e3YRjHAcnk3z0wks&#10;HKZ8nM/Gif3s4GydD1+EqUlcFNTh8RKnbHvjAy4C6ACJubxRVXldKZU2UTDiUjmyZXhqFdIV4fEH&#10;SmnSFHR6ejZKgbWJ7l1kpWMYkSTTp4uFdwWmVdgpETFKfxMSlKU6X8nNOBd6nz+hI0oi1Vsce/zh&#10;Vm9x7uqAR8psdNg715U2LlWfeuxAWfljoEx2eBB+VHdchnbVdlo5nQ0KWJlyB2E407WWt/y6wvPd&#10;MB/umUMv4cUxH8IdPlIZ0G/6FSVr4369dh7xkDislDTozYL6nxvmBCXqq4b4Z/kkCimkzeTsI5RE&#10;3LFldWzRm/rSQBM5JpHlaRnxQQ1L6Uz9hDGyjFlhYpojd0HDsLwM3cTAGOJiuUwgtK9l4UY/WB5D&#10;R56jOB/bJ+Zsr+AA6d+aoYvZ/IWQO2z09Ha5CRBjUnlkumO1fwG0fhJ/P6bibDneJ9Rhm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wtIb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13F20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21A159" w14:textId="77777777" w:rsidR="00F96000" w:rsidRDefault="00F96000" w:rsidP="009C2B67">
    <w:pPr>
      <w:pStyle w:val="Brdtext"/>
    </w:pPr>
    <w:r>
      <w:rPr>
        <w:noProof/>
        <w:lang w:eastAsia="sv-SE"/>
      </w:rPr>
      <mc:AlternateContent>
        <mc:Choice Requires="wps">
          <w:drawing>
            <wp:anchor distT="0" distB="0" distL="0" distR="0" simplePos="0" relativeHeight="2516584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6F957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65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yiq9kAIAAJQ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pE&#10;76ZolWY1mvQo2uA2qGAS+WmsnwG2tACG9rNpgR3OPQ5j2a10dfyjIAI7mN7t2UUwwnF4Ns1PJ7Bw&#10;mPJxfj5O7GcHZ+t8+CJMTeKioA7NS5yy7a0PuAigAyTm8kZV5U2lVNpEwYgr5ciWodUqpCvC4w+U&#10;0qQp6PT0bJQCaxPdu8hKxzAiSaZPFwvvCkyrsFMiYpT+JiQoS3W+kptxLvQ+f0JHlESqtzj2+MOt&#10;3uLc1QGPlNnosHeuK21cqj69sQNl5Y+BMtnhQfhR3XEZ2lXbaWUyHhSwMuUOwnCme1re8psK7btl&#10;Pjwwh7eEjmM+hHt8pDKg3/QrStbG/XrtPOIhcVgpafA2C+p/bpgTlKivGuI/zydRSCFtJmcfoSTi&#10;ji2rY4ve1FcGmsgxiSxPy4gPalhKZ+onjJFFzAoT0xy5CxqG5VXoJgbGEBeLRQLh+VoWbvXS8hg6&#10;8hzF+dg+MWd7BQdI/84Mr5jNXgi5w0ZPbxebADEmlUemO1b7DuDpJ/H3YyrOluN9Qh2G6f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kyiq9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06F957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52DB10" w14:textId="77777777" w:rsidR="00F96000" w:rsidRDefault="00F96000" w:rsidP="00EE1584">
    <w:pPr>
      <w:pStyle w:val="Brdtext"/>
    </w:pPr>
    <w:r>
      <w:rPr>
        <w:noProof/>
        <w:lang w:eastAsia="sv-SE"/>
      </w:rPr>
      <mc:AlternateContent>
        <mc:Choice Requires="wps">
          <w:drawing>
            <wp:anchor distT="0" distB="0" distL="0" distR="0" simplePos="0" relativeHeight="251658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86A12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t0kAIAAJQ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vOKNGsxiM9ija4DSrIIz+N9XPAHiyAof1sWmCHc4/DWHYrXR3/KIjADqZ3e3YRjHAcnk3z0wks&#10;HKZ8nM/Gif3s4GydD1+EqUlcFNTh8RKnbHvjAy4C6ACJubxRVXldKZU2UTDiUjmyZXhqFdIV4fEH&#10;SmnSFHR6ejZKgbWJ7l1kpWMYkSTTp4uFdwWmVdgpETFKfxMSlKU6X8nNOBd6nz+hI0oi1Vsce/zh&#10;Vm9x7uqAR8psdNg715U2LlWfeuxAWfljoEx2eBB+VHdchnbVdlqZnA4KWJlyB2E407WWt/y6wvPd&#10;MB/umUMv4cUxH8IdPlIZ0G/6FSVr4369dh7xkDislDTozYL6nxvmBCXqq4b4Z/kkCimkzeTsI5RE&#10;3LFldWzRm/rSQBM5JpHlaRnxQQ1L6Uz9hDGyjFlhYpojd0HDsLwM3cTAGOJiuUwgtK9l4UY/WB5D&#10;R56jOB/bJ+Zsr+AA6d+aoYvZ/IWQO2z09Ha5CRBjUnlkumO1fwG0fhJ/P6bibDneJ9Rhm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8D63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D86A12A"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28BBFC" w14:textId="77777777" w:rsidR="00F96000" w:rsidRDefault="00F96000" w:rsidP="00EE1584">
    <w:pPr>
      <w:pStyle w:val="Brdtext"/>
    </w:pPr>
    <w:r>
      <w:rPr>
        <w:noProof/>
        <w:lang w:eastAsia="sv-SE"/>
      </w:rPr>
      <mc:AlternateContent>
        <mc:Choice Requires="wps">
          <w:drawing>
            <wp:anchor distT="0" distB="0" distL="0" distR="0" simplePos="0" relativeHeight="2516582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4FEA5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BNM9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anlGhW45EeRRvcGhXkkZ/G+hlgDxbA0H4xLbDDucdhLLuVro5/FERgB9PbHbsIRjgOT6b58QQW&#10;DlM+zs/Gif1s72ydD1+FqUlcFNTh8RKnbHPjAy4C6ACJubxRVXldKZU2UTDiUjmyYXhqFdIV4fEH&#10;SmnSFHR6fDJKgbWJ7l1kpWMYkSTTp4uFdwWmVdgqETFKfxcSlKU638jNOBd6lz+hI0oi1Xsce/z+&#10;Vu9x7uqAR8psdNg515U2LlWfemxPWflzoEx2eBB+UHdchnbZdlqZTAYFLE25hTCc6VrLW35d4flu&#10;mA/3zKGX8OKYD+EOH6kM6Df9ipKVcb/fOo94SBxWShr0ZkH9rzVzghL1TUP8Z/kkCimkzeTkFEoi&#10;7tCyPLTodX1poIkck8jytIz4oIaldKZ+whhZxKwwMc2Ru6BhWF6GbmJgDHGxWCQQ2teycKMfLI+h&#10;I89RnI/tE3O2V3CA9G/N0MVs9krIHTZ6ertYB4gxqTwy3bHavwBaP4m/H1NxthzuE2o/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cE0z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44FEA5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D133E8" w14:textId="77777777" w:rsidR="00F96000" w:rsidRDefault="00F96000" w:rsidP="009C2B67">
    <w:pPr>
      <w:pStyle w:val="Brdtext"/>
    </w:pPr>
    <w:r>
      <w:rPr>
        <w:noProof/>
        <w:lang w:eastAsia="sv-SE"/>
      </w:rPr>
      <mc:AlternateContent>
        <mc:Choice Requires="wps">
          <w:drawing>
            <wp:anchor distT="0" distB="0" distL="0" distR="0" simplePos="0" relativeHeight="25165841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582FF3"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6584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6W3jgIAAJQ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JWZ3&#10;llOiWY0hPYo2uDU6mER+GuungC0sgKH9Ylpgh3OPw9h2K10d/2iIwA6mtzt2EYxwHJ6c5scTWDhM&#10;+Tg/Hyf2s72zdT58FaYmcVFQh+ElTtnm1gcUAugAibm8UVV5UymVNlEw4ko5smEYtQqpRHj8gVKa&#10;NAU9PT4ZpcDaRPcustIxjEiS6dPFxrsG0ypslYgYpb8LCcpSn2/kZpwLvcuf0BElkeo9jj1+X9V7&#10;nLs+4JEyGx12znWljUvdpzu2p6z8OVAmOzwIP+g7LkO7bDutTM4GBSxNuYUwnOmulrf8psL4bpkP&#10;D8zhLmHieB/CPT5SGdBv+hUlK+N+v3Ue8ZA4rJQ0uJsF9b/WzAlK1DcN8Z/nkyikkDaTkzMoibhD&#10;y/LQotf1lYEmIG9Ul5YRH9SwlM7UT3hG5jErTExz5C5oGJZXoXsx8AxxMZ8nEK6vZeFWLyyPoSPP&#10;UZyP7RNztldwgPTvzHCL2fSVkDts9PR2vg4QY1J5ZLpjtZ8Arn4Sf/9MxbflcJ9Q+8d09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X7Olt4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5582FF3"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09D403" w14:textId="77777777" w:rsidR="00F96000" w:rsidRDefault="00F96000" w:rsidP="00EE1584">
    <w:pPr>
      <w:pStyle w:val="Brdtext"/>
    </w:pPr>
    <w:r>
      <w:rPr>
        <w:noProof/>
        <w:lang w:eastAsia="sv-SE"/>
      </w:rPr>
      <mc:AlternateContent>
        <mc:Choice Requires="wps">
          <w:drawing>
            <wp:anchor distT="0" distB="0" distL="0" distR="0" simplePos="0" relativeHeight="2516582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8F8B4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jZS3kA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7GlGhW45GeRBvcGhXkkZ/G+ilgCwtgaD+bFtjh3OMwlt1KV8c/CiKwg+ntjl0EIxyHJ6f58QQW&#10;DlM+zi/Gif1s72ydD1+EqUlcFNTh8RKnbHPnAy4C6ACJubxRVXlbKZU2UTDiWjmyYXhqFdIV4fEH&#10;SmnSFPT0+GSUAmsT3bvISscwIkmmTxcL7wpMq7BVImKU/iYkKEt1vpGbcS70Ln9CR5REqvc49vj9&#10;rd7j3NUBj5TZ6LBzrittXKo+9diesvLHQJns8CD8oO64DO2y7bQyOR8UsDTlFsJwpmstb/lthee7&#10;Yz48ModewotjPoQHfKQyoN/0K0pWxv166zziIXFYKWnQmwX1P9fMCUrUVw3xX+STKKSQNpOTMyiJ&#10;uEPL8tCi1/W1gSZyTCLL0zLigxqW0pn6GWNkHrPCxDRH7oKGYXkduomBMcTFfJ5AaF/Lwp1eWB5D&#10;R56jOJ/aZ+Zsr+AA6d+boYvZ9JWQO2z09Ha+DhBjUnlkumO1fwG0fhJ/P6bibDncJ9R+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mNlL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8F8B4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B462B6" w14:textId="77777777" w:rsidR="00F96000" w:rsidRDefault="00F96000" w:rsidP="00EE1584">
    <w:pPr>
      <w:pStyle w:val="Brdtext"/>
    </w:pPr>
    <w:r>
      <w:rPr>
        <w:noProof/>
        <w:lang w:eastAsia="sv-SE"/>
      </w:rPr>
      <mc:AlternateContent>
        <mc:Choice Requires="wps">
          <w:drawing>
            <wp:anchor distT="0" distB="0" distL="0" distR="0" simplePos="0" relativeHeight="2516582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8AE3F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49Eljw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52BH81qPNKjaINbo4I88tNYPwPswQIY2i+mBXY49ziMZbfS1fGPggjsiLTdsYtghOPw5DQ/nsDC&#10;YcrH+XSc2M/2ztb58FWYmsRFQR0eL3HKNjc+4CKADpCYyxtVldeVUmkTBSMulSMbhqdWIV0RHn+g&#10;lCZNQU+PT0YpsDbRvYusdAwjkmT6dLHwrsC0ClslIkbp70KCslTnG7kZ50Lv8id0REmkeo9jj9/f&#10;6j3OXR3wSJmNDjvnutLGpepTj+0pK38OlMkOD8IP6o7L0C7bTiuT6aCApSm3EIYzXWt5y68rPN8N&#10;8+GeOfQSXhzzIdzhI5UB/aZfUbIy7vdb5xEPicNKSYPeLKj/tWZOUKK+aYh/mk+ikELaTE7OoCTi&#10;Di3LQ4te15cGmsgxiSxPy4gPalhKZ+onjJFFzAoT0xy5CxqG5WXoJgbGEBeLRQKhfS0LN/rB8hg6&#10;8hzF+dg+MWd7BQdI/9YMXcxmr4TcYaOnt4t1gBiTyiPTHav9C6D1k/j7MRVny+E+ofbD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PRJ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E8AE3F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B1312C" w14:textId="77777777" w:rsidR="00F96000" w:rsidRDefault="00F96000" w:rsidP="009C2B67">
    <w:pPr>
      <w:pStyle w:val="Brdtext"/>
    </w:pPr>
    <w:r>
      <w:rPr>
        <w:noProof/>
        <w:lang w:eastAsia="sv-SE"/>
      </w:rPr>
      <mc:AlternateContent>
        <mc:Choice Requires="wps">
          <w:drawing>
            <wp:anchor distT="0" distB="0" distL="0" distR="0" simplePos="0" relativeHeight="25165841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CC6087"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9" type="#_x0000_t202" style="position:absolute;left:0;text-align:left;margin-left:5.4pt;margin-top:610.95pt;width:44.2pt;height:9.6pt;z-index:2516584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snEB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51OKNGsxiM9ija4NSqYRH4a62eAPVgAQ/vFtMAO5x6HsexWujr+URCBHUxvd+wiGOE4nJ7kxxNY&#10;OEz5OD8bJ/azvbN1PnwVpiZxUVCHx0ucss2ND7gIoAMk5vJGVeV1pVTaRMGIS+XIhuGpVUhXhMcf&#10;KKVJU9CT4+koBdYmuneRlY5hRJJMny4W3hWYVmGrRMQo/V1IUJbqfCM341zoXf6EjiiJVO9x7PH7&#10;W73HuasDHimz0WHnXFfauFR96rE9ZeXPgTLZ4UH4Qd1xGdpl22llOh4UsDTlFsJwpmstb/l1hee7&#10;YT7cM4dewotjPoQ7fKQyoN/0K0pWxv1+6zziIXFYKWnQmwX1v9bMCUrUNw3xn+WTKKSQNpPp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LsnEB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ECC6087"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46A488" w14:textId="77777777" w:rsidR="00F96000" w:rsidRDefault="00F96000" w:rsidP="00EE1584">
    <w:pPr>
      <w:pStyle w:val="Brdtext"/>
    </w:pPr>
    <w:r>
      <w:rPr>
        <w:noProof/>
        <w:lang w:eastAsia="sv-SE"/>
      </w:rPr>
      <mc:AlternateContent>
        <mc:Choice Requires="wps">
          <w:drawing>
            <wp:anchor distT="0" distB="0" distL="0" distR="0" simplePos="0" relativeHeight="2516583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D4FF1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0" type="#_x0000_t202" style="position:absolute;left:0;text-align:left;margin-left:393pt;margin-top:611.2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e7DIkAIAAJQ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mlGhW45EeRRvcGhXkkZ/G+ilgCwtgaL+YFtjh3OMwlt1KV8c/CiKwg+ntjl0EIxyHk9P8+AQW&#10;DlM+zs/Hif1s72ydD1+FqUlcFNTh8RKnbHPrAy4C6ACJubxRVXlTKZU2UTDiSjmyYXhqFdIV4fEH&#10;SmnSFPT0eDJKgbWJ7l1kpWMYkSTTp4uFdwWmVdgqETFKfxcSlKU638jNOBd6lz+hI0oi1Xsce/z+&#10;Vu9x7uqAR8psdNg515U2LlWfemxPWflzoEx2eBB+UHdchnbZdlqZHA8KWJpyC2E407WWt/ymwvPd&#10;Mh8emEMv4cUxH8I9PlIZ0G/6FSUr436/dR7xkDislDTozYL6X2vmBCXqm4b4z/OTKKSQNieTM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B7sM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D4FF18"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9E40ED" w14:textId="77777777" w:rsidR="00F96000" w:rsidRDefault="00F96000" w:rsidP="00EE1584">
    <w:pPr>
      <w:pStyle w:val="Brdtext"/>
    </w:pPr>
    <w:r>
      <w:rPr>
        <w:noProof/>
        <w:lang w:eastAsia="sv-SE"/>
      </w:rPr>
      <mc:AlternateContent>
        <mc:Choice Requires="wps">
          <w:drawing>
            <wp:anchor distT="0" distB="0" distL="0" distR="0" simplePos="0" relativeHeight="25165830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2F89F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1"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CtJG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50eU6JZjUd6FG1wa1SQR34a62eAPVgAQ/vFtMAO5x6HsexWujr+URCBHUxvd+wiGOE4nJ7kxxNY&#10;OEz5OD8bJ/azvbN1PnwVpiZxUVCHx0ucss2ND7gIoAMk5vJGVeV1pVTaRMGIS+XIhuGpVUhXhMcf&#10;KKVJU9CT4+koBdYmuneRlY5hRJJMny4W3hWYVmGrRMQo/V1IUJbqfCM341zoXf6EjiiJVO9x7PH7&#10;W73HuasDHimz0WHnXFfauFR96rE9ZeXPgTLZ4UH4Qd1xGdpl22llOhkUsDTlFsJwpmstb/l1hee7&#10;YT7cM4dewotjPoQ7fKQyoN/0K0pWxv1+6zziIXFYKWnQmwX1v9bMCUrUNw3xn+WTKKSQNpPpKZ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0K0k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2F89F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9B6640" w14:textId="77777777" w:rsidR="00F96000" w:rsidRDefault="00F96000" w:rsidP="009C2B67">
    <w:pPr>
      <w:pStyle w:val="Brdtext"/>
    </w:pPr>
    <w:r>
      <w:rPr>
        <w:noProof/>
        <w:lang w:eastAsia="sv-SE"/>
      </w:rPr>
      <mc:AlternateContent>
        <mc:Choice Requires="wps">
          <w:drawing>
            <wp:anchor distT="0" distB="0" distL="0" distR="0" simplePos="0" relativeHeight="25165841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60B11"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4" type="#_x0000_t202" style="position:absolute;left:0;text-align:left;margin-left:5.4pt;margin-top:610.95pt;width:44.2pt;height:9.6pt;z-index:2516584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9NW+kAIAAJQFAAAOAAAAZHJzL2Uyb0RvYy54bWysVFFv2yAQfp+0/4B4Xx2nSbNGdaqsVadJ&#10;1VqtnfpMMDTWMDAgsbNfvw9sJ1nXl057sYH77o77+O4uLttaka1wvjK6oPnJiBKhuSkr/VzQ7483&#10;Hz5S4gPTJVNGi4LuhKeXi/fvLho7F2OzNqoUjiCI9vPGFnQdgp1nmedrUTN/YqzQMErjahawdc9Z&#10;6ViD6LXKxqPRWdYYV1pnuPAep9edkS5SfCkFD3dSehGIKijuFtLXpe8qfrPFBZs/O2bXFe+vwf7h&#10;FjWrNJLuQ12zwMjGVX+FqivujDcynHBTZ0bKiotUA6rJRy+qeVgzK1ItIMfbPU3+/4XlX7f3jlQl&#10;3m42o0SzGo/0KNrgNqhgEvlprJ8D9mABDO0n0wI7nHscxrJb6er4R0EEdjC927OLYITjcHqWn05g&#10;4TDl4/x8nNjPDs7W+fBZmJrERUEdHi9xyra3PuAigA6QmMsbVZU3lVJpEwUjrpQjW4anViFdER5/&#10;oJQmTUHPTqejFFib6N5FVjqGEUkyfbpYeFdgWoWdEhGj9DchQVmq85XcjHOh9/kTOqIkUr3Fsccf&#10;bvUW564OeKTMRoe9c11p41L1qccOlJU/BspkhwfhR3XHZWhXbaeV6WxQwMqUOwjDma61vOU3FZ7v&#10;lvlwzxx6CS+O+RDu8JHKgH7TryhZG/frtfOIh8RhpaRBbxbU/9wwJyhRXzTEf55PopBC2kymMyiJ&#10;uGPL6tiiN/WVgSZyTCLL0zLigxqW0pn6CWNkGbPCxDRH7oKGYXkVuomBMcTFcplAaF/Lwq1+sDyG&#10;jjxHcT62T8zZXsEB0v9qhi5m8xdC7rDR09vlJkCMSeWR6Y7V/gXQ+kn8/ZiKs+V4n1CHYbr4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z9N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D60B11"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F49346" w14:textId="77777777" w:rsidR="00F96000" w:rsidRDefault="00F96000" w:rsidP="00EE1584">
    <w:pPr>
      <w:pStyle w:val="Brdtext"/>
    </w:pPr>
    <w:r>
      <w:rPr>
        <w:noProof/>
        <w:lang w:eastAsia="sv-SE"/>
      </w:rPr>
      <mc:AlternateContent>
        <mc:Choice Requires="wps">
          <w:drawing>
            <wp:anchor distT="0" distB="0" distL="0" distR="0" simplePos="0" relativeHeight="25165830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3D8BA7"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5" type="#_x0000_t202" style="position:absolute;left:0;text-align:left;margin-left:393pt;margin-top:611.2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BKv3kAIAAJQFAAAOAAAAZHJzL2Uyb0RvYy54bWysVF1v2yAUfZ+0/4B4Xx2nTT+iOlXWqtOk&#10;qq2WTn0mGBprGBiQ2Nmv3wHbSdb1pdNebOCeey/33MO9vGprRTbC+croguZHI0qE5qas9EtBvz/d&#10;fjqnxAemS6aMFgXdCk+vZh8/XDZ2KsZmZVQpHEEQ7aeNLegqBDvNMs9Xomb+yFihYZTG1Sxg616y&#10;0rEG0WuVjUej06wxrrTOcOE9Tm86I52l+FIKHh6k9CIQVVDcLaSvS99l/GazSzZ9ccyuKt5fg/3D&#10;LWpWaSTdhbphgZG1q/4KVVfcGW9kOOKmzoyUFRepBlSTj15Vs1gxK1ItIMfbHU3+/4Xl95tHR6oS&#10;vTtDqzSr0aQn0Qa3RgV55KexfgrYwgIY2s+mBXY49ziMZbfS1fGPggjsYHq7YxfBCMfh5DQ/PoGF&#10;w5SP84txYj/bO1vnwxdhahIXBXVoXuKUbe58wEUAHSAxlzeqKm8rpdImCkZcK0c2DK1WIV0RHn+g&#10;lCZNQU+PJ6MUWJvo3kVWOoYRSTJ9ulh4V2Baha0SEaP0NyFBWarzjdyMc6F3+RM6oiRSvcexx+9v&#10;9R7nrg54pMxGh51zXWnjUvXpje0pK38MlMkOD8IP6o7L0C7bTiuT80EBS1NuIQxnuqflLb+t0L47&#10;5sMjc3hL6DjmQ3jARyoD+k2/omRl3K+3ziMeEoeVkgZvs6D+55o5QYn6qiH+i/wkCimkzcnkDEoi&#10;7tCyPLTodX1toIkck8jytIz4oIaldKZ+xhiZx6wwMc2Ru6BhWF6HbmJgDHExnycQnq9l4U4vLI+h&#10;I89RnE/tM3O2V3CA9O/N8IrZ9JWQO2z09Ha+DhBjUnlkumO17wCefhJ/P6bibDncJ9R+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IEq/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3D8BA7"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F2C5A9" w14:textId="77777777" w:rsidR="00F96000" w:rsidRDefault="00F96000"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2E695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6"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pKEskAIAAJQFAAAOAAAAZHJzL2Uyb0RvYy54bWysVFFP2zAQfp+0/2D5faQptI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6nlGhW45EeRRvcGhXkkZ/G+hlgDxbA0H4xLbDDucdhLLuVro5/FERgB9PbHbsIRjgOJ9P8+AQW&#10;DlM+zs/Gif1s72ydD1+FqUlcFNTh8RKnbHPjAy4C6ACJubxRVXldKZU2UTDiUjmyYXhqFdIV4fEH&#10;SmnSFHR6PBmlwNpE9y6y0jGMSJLp08XCuwLTKmyViBilvwsJylKdb+RmnAu9y5/QESWR6j2OPX5/&#10;q/c4d3XAI2U2Ouyc60obl6pPPbanrPw5UCY7PAg/qDsuQ7tsO61MzgYFLE25hTCc6VrLW35d4flu&#10;mA/3zKGX8OKYD+EOH6kM6Df9ipKVcb/fOo94SBxWShr0ZkH9rzVzghL1TUP8Z/lJFFJIm5PJKZ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ukoS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82E695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017D02" w14:textId="77777777" w:rsidR="00F96000" w:rsidRDefault="00F96000" w:rsidP="009C2B67">
    <w:pPr>
      <w:pStyle w:val="Brdtext"/>
    </w:pPr>
    <w:r>
      <w:rPr>
        <w:noProof/>
        <w:lang w:eastAsia="sv-SE"/>
      </w:rPr>
      <mc:AlternateContent>
        <mc:Choice Requires="wps">
          <w:drawing>
            <wp:anchor distT="0" distB="0" distL="0" distR="0" simplePos="0" relativeHeight="2516584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B32D79"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9" type="#_x0000_t202" style="position:absolute;left:0;text-align:left;margin-left:5.4pt;margin-top:610.95pt;width:44.2pt;height:9.6pt;z-index:2516584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LGvujwIAAJQ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qfgR7Maj/Qo2uDWqGAS+WmsnwH2YAEM7RfTAjucexzGslvp6vhHQQR2RNru2EUwwnF4Ms2PJ7Bw&#10;mPJxfjZO7Gd7Z+t8+CpMTeKioA6PlzhlmxsfcBFAB0jM5Y2qyutKqbSJghGXypENw1OrkK4Ijz9Q&#10;SpOmoNPjk1EKrE107yIrHcOIJJk+XSy8KzCtwlaJiFH6u5CgLNX5Rm7GudC7/AkdURKp3uPY4/e3&#10;eo9zVwc8Umajw865rrRxqfrUY3vKyp8DZbLDg/CDuuMytMu208p0PChgacothOFM11re8usKz3fD&#10;fLhnDr2EF8d8CHf4SGVAv+lXlKyM+/3WecRD4rBS0qA3C+p/rZkTlKhvGuI/yydRSCFtJiefoSTi&#10;Di3LQ4te15cGmsgxiSxPy4gPalhKZ+onjJFFzAoT0xy5CxqG5WXoJgbGEBeLRQKhfS0LN/rB8hg6&#10;8hzF+dg+MWd7BQdI/9YMXcxmr4TcYaOnt4t1gBiTyiPTHav9C6D1k/j7MRVny+E+ofbD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Usa+6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5B32D79"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8A3CCA" w14:textId="77777777" w:rsidR="00F96000" w:rsidRDefault="00F96000" w:rsidP="00EE1584">
    <w:pPr>
      <w:pStyle w:val="Brdtext"/>
    </w:pPr>
    <w:r>
      <w:rPr>
        <w:noProof/>
        <w:lang w:eastAsia="sv-SE"/>
      </w:rPr>
      <mc:AlternateContent>
        <mc:Choice Requires="wps">
          <w:drawing>
            <wp:anchor distT="0" distB="0" distL="0" distR="0" simplePos="0" relativeHeight="25165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C31F9C"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0"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5aonjgIAAJQFAAAOAAAAZHJzL2Uyb0RvYy54bWysVF1P2zAUfZ+0/2D5faQp0EFFijoQ0yQE&#10;aGXi2XVsGs2xPdtt0v16jp2k7RgvTHtJbN9zv8499sVlWyuyEc5XRhc0PxpRIjQ3ZaWfC/rj8ebT&#10;GSU+MF0yZbQo6FZ4ejn7+OGisVMxNiujSuEIgmg/bWxBVyHYaZZ5vhI180fGCg2jNK5mAVv3nJWO&#10;NYheq2w8Gk2yxrjSOsOF9zi97ox0luJLKXi4l9KLQFRBUVtIX5e+y/jNZhds+uyYXVW8L4P9QxU1&#10;qzSS7kJds8DI2lV/haor7ow3MhxxU2dGyoqL1AO6yUevulmsmBWpF5Dj7Y4m///C8rvNgyNVidmd&#10;5ZRoVmNIj6INbo0O8shPY/0UsIUFMLRfTAvscO5xGNtupavjHw0R2MH0dscughGOw9NJfnwCC4cp&#10;H+fn48R+tne2zoevwtQkLgrqMLzEKdvc+oBCAB0gMZc3qipvKqXSJgpGXClHNgyjViGVCI8/UEqT&#10;pqCT49NRCqxNdO8iKx3DiCSZPl1svGswrcJWiYhR+ruQoCz1+UZuxrnQu/wJHVESqd7j2OP3Vb3H&#10;uesDHimz0WHnXFfauNR9umN7ysqfA2Wyw4Pwg77jMrTLttPK5HhQwNKUWwjDme5qectvKozvlvnw&#10;wBzuEiaO9yHc4yOVAf2mX1GyMu73W+cRD4nDSkmDu1lQ/2vNnKBEfdMQ/3l+EoUU0ubk9DOURNyh&#10;ZXlo0ev6ykATkDeqS8uID2pYSmfqJzwj85gVJqY5chc0DMur0L0YeIa4mM8TCNfXsnCrF5bH0JHn&#10;KM7H9ok52ys4QPp3ZrjFbPpKyB02eno7XweIMak8Mt2x2k8AVz+Jv3+m4ttyuE+o/W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O5aon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0C31F9C"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AD17E2" w14:textId="77777777" w:rsidR="00F96000" w:rsidRDefault="00F96000" w:rsidP="00EE1584">
    <w:pPr>
      <w:pStyle w:val="Brdtext"/>
    </w:pPr>
    <w:r>
      <w:rPr>
        <w:noProof/>
        <w:lang w:eastAsia="sv-SE"/>
      </w:rPr>
      <mc:AlternateContent>
        <mc:Choice Requires="wps">
          <w:drawing>
            <wp:anchor distT="0" distB="0" distL="0" distR="0" simplePos="0" relativeHeight="25165830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74866E"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1" type="#_x0000_t202" style="position:absolute;left:0;text-align:left;margin-left:393pt;margin-top:611.2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w0Jd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7PKNGsxiM9ija4NSrIIz+N9TPAHiyAof1iWmCHc4/DWHYrXR3/KIjADqa3O3YRjHAcnkzz4wks&#10;HKZ8nJ+NE/vZ3tk6H74KU5O4KKjD4yVO2ebGB1wE0AESc3mjqvK6UiptomDEpXJkw/DUKqQrwuMP&#10;lNKkKej0+GSUAmsT3bvISscwIkmmTxcL7wpMq7BVImKU/i4kKEt1vpGbcS70Ln9CR5REqvc49vj9&#10;rd7j3NUBj5TZ6LBzrittXKo+9diesvLnQJns8CD8oO64DO2y7bQynQwKWJpyC2E407WWt/y6wvPd&#10;MB/umUMv4cUxH8IdPlIZ0G/6FSUr436/dR7xkDislDTozYL6X2vmBCXqm4b4z/JJFFJIm8nJKZ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nDQl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74866E"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142C36" w14:textId="77777777" w:rsidR="00F96000" w:rsidRDefault="00F96000" w:rsidP="009C2B67">
    <w:pPr>
      <w:pStyle w:val="Brdtext"/>
    </w:pPr>
    <w:r>
      <w:rPr>
        <w:noProof/>
        <w:lang w:eastAsia="sv-SE"/>
      </w:rPr>
      <mc:AlternateContent>
        <mc:Choice Requires="wps">
          <w:drawing>
            <wp:anchor distT="0" distB="0" distL="0" distR="0" simplePos="0" relativeHeight="25165842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B0D7CC"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4" type="#_x0000_t202" style="position:absolute;left:0;text-align:left;margin-left:5.4pt;margin-top:610.95pt;width:44.2pt;height:9.6pt;z-index:2516584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as9RkAIAAJQFAAAOAAAAZHJzL2Uyb0RvYy54bWysVFFP2zAQfp+0/2D5faQppU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rx&#10;dmfHlGhW45GeRBvcGhVMIj+N9TPAHi2Aof1sWmCHc4/DWHYrXR3/KIjADqa3O3YRjHAcnkzz4wks&#10;HKZ8nJ+PE/vZ3tk6H74IU5O4KKjD4yVO2ebWB1wE0AESc3mjqvKmUiptomDElXJkw/DUKqQrwuMP&#10;lNKkKej0+GSUAmsT3bvISscwIkmmTxcL7wpMq7BVImKU/iYkKEt1vpGbcS70Ln9CR5REqvc49vj9&#10;rd7j3NUBj5TZ6LBzrittXKo+9diesvLHQJns8CD8oO64DO2y7bQyPR0UsDTlFsJwpmstb/lNhee7&#10;ZT48MIdewotjPoR7fKQyoN/0K0pWxv166zziIXFYKWnQmwX1P9fMCUrUVw3xn+eTKKSQNpOTUyiJ&#10;uEPL8tCi1/WVgSZyTCLL0zLigxqW0pn6GWNkEbPCxDRH7oKGYXkVuomBMcTFYpFAaF/Lwq1+tDyG&#10;jjxHcT61z8zZXsEB0r8zQxez2Sshd9jo6e1iHSDGpPLIdMdq/wJo/ST+fkzF2XK4T6j9M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tas9R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CB0D7CC"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AD00A7" w14:textId="77777777" w:rsidR="00F96000" w:rsidRDefault="00F96000" w:rsidP="00EE1584">
    <w:pPr>
      <w:pStyle w:val="Brdtext"/>
    </w:pPr>
    <w:r>
      <w:rPr>
        <w:noProof/>
        <w:lang w:eastAsia="sv-SE"/>
      </w:rPr>
      <mc:AlternateContent>
        <mc:Choice Requires="wps">
          <w:drawing>
            <wp:anchor distT="0" distB="0" distL="0" distR="0" simplePos="0" relativeHeight="25165830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ED630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5" type="#_x0000_t202" style="position:absolute;left:0;text-align:left;margin-left:393pt;margin-top:611.2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7OvfkAIAAJQ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qcTSjSr8UiPog1ujQryyE9j/QywBwtgaL+YFtjh3OMwlt1KV8c/CiKwg+ntjl0EIxyHJ9P8eAIL&#10;hykf52fjxH62d7bOh6/C1CQuCurweIlTtrnxARcBdIDEXN6oqryulEqbKBhxqRzZMDy1CumK8PgD&#10;pTRpCjo9PhmlwNpE9y6y0jGMSJLp08XCuwLTKmyViBilvwsJylKdb+RmnAu9y5/QESWR6j2OPX5/&#10;q/c4d3XAI2U2Ouyc60obl6pPPbanrPw5UCY7PAg/qDsuQ7tsO61MTwcFLE25hTCc6VrLW35d4flu&#10;mA/3zKGX8OKYD+EOH6kM6Df9ipKVcb/fOo94SBxWShr0ZkH9rzVzghL1TUP8Z/kkCimkzeTkM5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ns69+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ED630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4AF009" w14:textId="77777777" w:rsidR="00F96000" w:rsidRDefault="00F96000" w:rsidP="00EE1584">
    <w:pPr>
      <w:pStyle w:val="Brdtext"/>
    </w:pPr>
    <w:r>
      <w:rPr>
        <w:noProof/>
        <w:lang w:eastAsia="sv-SE"/>
      </w:rPr>
      <mc:AlternateContent>
        <mc:Choice Requires="wps">
          <w:drawing>
            <wp:anchor distT="0" distB="0" distL="0" distR="0" simplePos="0" relativeHeight="25165830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4E0A3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6" type="#_x0000_t202" style="position:absolute;left:0;text-align:left;margin-left:393pt;margin-top:611.2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OrvDkAIAAJQ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mdjSjSr8UiPog1ujQryyE9j/QywBwtgaL+YFtjh3OMwlt1KV8c/CiKwg+ntjl0EIxyHp5P8+AQW&#10;DlM+zqfjxH62d7bOh6/C1CQuCurweIlTtrnxARcBdIDEXN6oqryulEqbKBhxqRzZMDy1CumK8PgD&#10;pTRpCjo5Ph2lwNpE9y6y0jGMSJLp08XCuwLTKmyViBilvwsJylKdb+RmnAu9y5/QESWR6j2OPX5/&#10;q/c4d3XAI2U2Ouyc60obl6pPPbanrPw5UCY7PAg/qDsuQ7tsO61MpoMClqbcQhjOdK3lLb+u8Hw3&#10;zId75tBLeHHMh3CHj1QG9Jt+RcnKuN9vnUc8JA4rJQ16s6D+15o5QYn6piH+aX4ShRTS5uT0M5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U6u8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4E0A30"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847D23" w14:textId="77777777" w:rsidR="00F96000" w:rsidRDefault="00F96000" w:rsidP="009C2B67">
    <w:pPr>
      <w:pStyle w:val="Brdtext"/>
    </w:pPr>
    <w:r>
      <w:rPr>
        <w:noProof/>
        <w:lang w:eastAsia="sv-SE"/>
      </w:rPr>
      <mc:AlternateContent>
        <mc:Choice Requires="wps">
          <w:drawing>
            <wp:anchor distT="0" distB="0" distL="0" distR="0" simplePos="0" relativeHeight="25165842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007F7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9" type="#_x0000_t202" style="position:absolute;left:0;text-align:left;margin-left:5.4pt;margin-top:610.95pt;width:44.2pt;height:9.6pt;z-index:2516584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axvnkAIAAJQFAAAOAAAAZHJzL2Uyb0RvYy54bWysVFFP2zAQfp+0/2D5faQppU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rx&#10;dmdTSjSr8UhPog1ujQomkZ/G+hlgjxbA0H42LbDDucdhLLuVro5/FERgB9PbHbsIRjgOT6b58QQW&#10;DlM+zs/Hif1s72ydD1+EqUlcFNTh8RKnbHPrAy4C6ACJubxRVXlTKZU2UTDiSjmyYXhqFdIV4fEH&#10;SmnSFHR6fDJKgbWJ7l1kpWMYkSTTp4uFdwWmVdgqETFKfxMSlKU638jNOBd6lz+hI0oi1Xsce/z+&#10;Vu9x7uqAR8psdNg515U2LlWfemxPWfljoEx2eBB+UHdchnbZdlo5HQ8KWJpyC2E407WWt/ymwvPd&#10;Mh8emEMv4cUxH8I9PlIZ0G/6FSUr4369dR7xkDislDTozYL6n2vmBCXqq4b4z/NJFFJIm8nJKZRE&#10;3KFleWjR6/rKQBM5JpHlaRnxQQ1L6Uz9jDGyiFlhYpojd0HDsLwK3cTAGOJisUggtK9l4VY/Wh5D&#10;R56jOJ/aZ+Zsr+AA6d+ZoYvZ7JWQO2z09HaxDhBjUnlkumO1fwG0fhJ/P6bibDncJ9R+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5axv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B007F74"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B0F479" w14:textId="77777777" w:rsidR="00F96000" w:rsidRDefault="00F96000" w:rsidP="00EE1584">
    <w:pPr>
      <w:pStyle w:val="Brdtext"/>
    </w:pPr>
    <w:r>
      <w:rPr>
        <w:noProof/>
        <w:lang w:eastAsia="sv-SE"/>
      </w:rPr>
      <mc:AlternateContent>
        <mc:Choice Requires="wps">
          <w:drawing>
            <wp:anchor distT="0" distB="0" distL="0" distR="0" simplePos="0" relativeHeight="2516583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DB442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0" type="#_x0000_t202" style="position:absolute;left:0;text-align:left;margin-left:393pt;margin-top:611.2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otoukAIAAJQ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xTklmtV4pGfRBrdGBXnkp7F+AtiTBTC0n00L7HDucRjLbqWr4x8FEdjB9HbHLoIRjsPTs/z4BBYO&#10;Uz7OL8eJ/WzvbJ0PX4SpSVwU1OHxEqdsc+cDLgLoAIm5vFFVeVsplTZRMOJaObJheGoV0hXh8QdK&#10;adIU9Oz4dJQCaxPdu8hKxzAiSaZPFwvvCkyrsFUiYpT+JiQoS3W+kZtxLvQuf0JHlESq9zj2+P2t&#10;3uPc1QGPlNnosHOuK21cqj712J6y8sdAmezwIPyg7rgM7aLttHJ+PChgYcothOFM11re8tsKz3fH&#10;fHhkDr2EF8d8CA/4SGVAv+lXlKyM+/XWecRD4rBS0qA3C+p/rpkTlKivGuK/zE+ikELanJyeQ0nE&#10;HVoWhxa9rq8NNJFjElmelhEf1LCUztQvGCPzmBUmpjlyFzQMy+vQTQyMIS7m8wRC+1oW7vST5TF0&#10;5DmK87l9Yc72Cg6Q/r0ZuphNXgm5w0ZPb+frADEmlUemO1b7F0DrJ/H3YyrOlsN9Qu2H6e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Ki2i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DB4426"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CA1E82" w14:textId="77777777" w:rsidR="00F96000" w:rsidRDefault="00F96000" w:rsidP="00EE1584">
    <w:pPr>
      <w:pStyle w:val="Brdtext"/>
    </w:pPr>
    <w:r>
      <w:rPr>
        <w:noProof/>
        <w:lang w:eastAsia="sv-SE"/>
      </w:rPr>
      <mc:AlternateContent>
        <mc:Choice Requires="wps">
          <w:drawing>
            <wp:anchor distT="0" distB="0" distL="0" distR="0" simplePos="0" relativeHeight="25165830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4161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1" type="#_x0000_t202" style="position:absolute;left:0;text-align:left;margin-left:393pt;margin-top:611.2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a60ukAIAAJQFAAAOAAAAZHJzL2Uyb0RvYy54bWysVF1v2yAUfZ+0/4B4Xx2nST+iOlXWqtOk&#10;qq3WTn0mGBprGBiQ2Nmv3wHbSdb1pdNebOCeey/3cO69uGxrRTbC+croguZHI0qE5qas9EtBvz/d&#10;fDqjxAemS6aMFgXdCk8v5x8/XDR2JsZmZVQpHEEQ7WeNLegqBDvLMs9Xomb+yFihYZTG1Sxg616y&#10;0rEG0WuVjUejk6wxrrTOcOE9Tq87I52n+FIKHu6l9CIQVVDcLaSvS99l/GbzCzZ7ccyuKt5fg/3D&#10;LWpWaSTdhbpmgZG1q/4KVVfcGW9kOOKmzoyUFRepBlSTj15V87hiVqRaQI63O5r8/wvL7zYPjlQl&#10;3u5sSolmNR7pSbTBrVFBHvlprJ8B9mgBDO1n0wI7nHscxrJb6er4R0EEdjC93bGLYITjcHqSH09g&#10;4TDl4/x8nNjP9s7W+fBFmJrERUEdHi9xyja3PuAigA6QmMsbVZU3lVJpEwUjrpQjG4anViFdER5/&#10;oJQmTUFPjqejFFib6N5FVjqGEUkyfbpYeFdgWoWtEhGj9DchQVmq843cjHOhd/kTOqIkUr3Hscfv&#10;b/Ue564OeKTMRoedc11p41L1qcf2lJU/BspkhwfhB3XHZWiXbaeV08mggKUptxCGM11rectvKjzf&#10;LfPhgTn0El4c8yHc4yOVAf2mX1GyMu7XW+cRD4nDSkmD3iyo/7lmTlCivmqI/zyfRCGFtJlMT6Ek&#10;4g4ty0OLXtdXBprIMYksT8uID2pYSmfqZ4yRRcwKE9McuQsahuVV6CYGxhAXi0UCoX0tC7f60fIY&#10;OvIcxfnUPjNnewUHSP/ODF3MZq+E3GGjp7eLdYAYk8oj0x2r/Qug9ZP4+zEVZ8vhPqH2w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1rrS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F41614"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C79905" w14:textId="77777777" w:rsidR="00F96000" w:rsidRDefault="00F96000" w:rsidP="009C2B67">
    <w:pPr>
      <w:pStyle w:val="Brdtext"/>
    </w:pPr>
    <w:r>
      <w:rPr>
        <w:noProof/>
        <w:lang w:eastAsia="sv-SE"/>
      </w:rPr>
      <mc:AlternateContent>
        <mc:Choice Requires="wps">
          <w:drawing>
            <wp:anchor distT="0" distB="0" distL="0" distR="0" simplePos="0" relativeHeight="25165842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EAE461"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4" type="#_x0000_t202" style="position:absolute;left:0;text-align:left;margin-left:5.4pt;margin-top:610.95pt;width:44.2pt;height:9.6pt;z-index:2516584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4/ARkQIAAJQFAAAOAAAAZHJzL2Uyb0RvYy54bWysVF1v2yAUfZ+0/4B4Xx2n6UeiOlXWqtOk&#10;qq3WTn0mGBprGBiQ2Nmv3wHbSdb1pdNebOCeey/3cO69uGxrRTbC+croguZHI0qE5qas9EtBvz/d&#10;fDqnxAemS6aMFgXdCk8v5x8/XDR2JsZmZVQpHEEQ7WeNLegqBDvLMs9Xomb+yFihYZTG1Sxg616y&#10;0rEG0WuVjUej06wxrrTOcOE9Tq87I52n+FIKHu6l9CIQVVDcLaSvS99l/GbzCzZ7ccyuKt5fg/3D&#10;LWpWaSTdhbpmgZG1q/4KVVfcGW9kOOKmzoyUFRepBlSTj15V87hiVqRaQI63O5r8/wvL7zYPjlQl&#10;3u58SolmNR7pSbTBrVHBJPLTWD8D7NECGNrPpgV2OPc4jGW30tXxj4II7GB6u2MXwQjH4clpfjyB&#10;hcOUj/PpOLGf7Z2t8+GLMDWJi4I6PF7ilG1ufcBFAB0gMZc3qipvKqXSJgpGXClHNgxPrUK6Ijz+&#10;QClNmoKeHp+MUmBtonsXWekYRiTJ9Oli4V2BaRW2SkSM0t+EBGWpzjdyM86F3uVP6IiSSPUexx6/&#10;v9V7nLs64JEyGx12znWljUvVpx7bU1b+GCiTHR6EH9Qdl6Fdtp1Wzs4GBSxNuYUwnOlay1t+U+H5&#10;bpkPD8yhl/DimA/hHh+pDOg3/YqSlXG/3jqPeEgcVkoa9GZB/c81c4IS9VVD/NN8EoUU0mZycgYl&#10;EXdoWR5a9Lq+MtBEjklkeVpGfFDDUjpTP2OMLGJWmJjmyF3QMCyvQjcxMIa4WCwSCO1rWbjVj5bH&#10;0JHnKM6n9pk52ys4QPp3ZuhiNnsl5A4bPb1drAPEmFQeme5Y7V8ArZ/E34+pOFsO9wm1H6bz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puPwE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4EAE461"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A67E3B" w14:textId="77777777" w:rsidR="00F96000" w:rsidRDefault="00F96000" w:rsidP="00EE1584">
    <w:pPr>
      <w:pStyle w:val="Brdtext"/>
    </w:pPr>
    <w:r>
      <w:rPr>
        <w:noProof/>
        <w:lang w:eastAsia="sv-SE"/>
      </w:rPr>
      <mc:AlternateContent>
        <mc:Choice Requires="wps">
          <w:drawing>
            <wp:anchor distT="0" distB="0" distL="0" distR="0" simplePos="0" relativeHeight="25165831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8B7F2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5" type="#_x0000_t202" style="position:absolute;left:0;text-align:left;margin-left:393pt;margin-top:611.2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4uqkkAIAAJQFAAAOAAAAZHJzL2Uyb0RvYy54bWysVF1v2yAUfZ+0/4B4Xx2n6VdUp8padZpU&#10;tdXaqc8EQ2INAwMSO/v1O2A7ybq+dNqLDdxz7+Uezr2XV22tyEY4Xxld0PxoRInQ3JSVXhb0+/Pt&#10;p3NKfGC6ZMpoUdCt8PRq9vHDZWOnYmxWRpXCEQTRftrYgq5CsNMs83wlauaPjBUaRmlczQK2bpmV&#10;jjWIXqtsPBqdZo1xpXWGC+9xetMZ6SzFl1Lw8CClF4GoguJuIX1d+i7iN5tdsunSMbuqeH8N9g+3&#10;qFmlkXQX6oYFRtau+itUXXFnvJHhiJs6M1JWXKQaUE0+elXN04pZkWoBOd7uaPL/Lyy/3zw6UpV4&#10;uwvwo1mNR3oWbXBrVJBHfhrrp4A9WQBD+9m0wA7nHoex7Fa6Ov5REIEdkbY7dhGMcByenObHE1g4&#10;TPk4vxgn9rO9s3U+fBGmJnFRUIfHS5yyzZ0PuAigAyTm8kZV5W2lVNpEwYhr5ciG4alVSFeExx8o&#10;pUlT0NPjk1EKrE107yIrHcOIJJk+XSy8KzCtwlaJiFH6m5CgLNX5Rm7GudC7/AkdURKp3uPY4/e3&#10;eo9zVwc8Umajw865rrRxqfrUY3vKyh8DZbLDg/CDuuMytIu208rZ+aCAhSm3EIYzXWt5y28rPN8d&#10;8+GROfQSXhzzITzgI5UB/aZfUbIy7tdb5xEPicNKSYPeLKj/uWZOUKK+aoj/Ip9EIYW0mZycQUnE&#10;HVoWhxa9rq8NNJFjElmelhEf1LCUztQvGCPzmBUmpjlyFzQMy+vQTQyMIS7m8wRC+1oW7vST5TF0&#10;5DmK87l9Yc72Cg6Q/r0ZuphNXwm5w0ZPb+frADEmlUemO1b7F0DrJ/H3YyrOlsN9Qu2H6e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Pi6q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8B7F2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CF253E" w14:textId="77777777" w:rsidR="00F96000" w:rsidRDefault="00F96000" w:rsidP="00EE1584">
    <w:pPr>
      <w:pStyle w:val="Brdtext"/>
    </w:pPr>
    <w:r>
      <w:rPr>
        <w:noProof/>
        <w:lang w:eastAsia="sv-SE"/>
      </w:rPr>
      <mc:AlternateContent>
        <mc:Choice Requires="wps">
          <w:drawing>
            <wp:anchor distT="0" distB="0" distL="0" distR="0" simplePos="0" relativeHeight="25165831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0181CD"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6" type="#_x0000_t202" style="position:absolute;left:0;text-align:left;margin-left:393pt;margin-top:611.2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4SDkAIAAJQFAAAOAAAAZHJzL2Uyb0RvYy54bWysVF1v2yAUfZ+0/4B4Xx2n6VdUp8padZpU&#10;tdXaqc8EQ2INAwMSO/v1O2A7ybq+dNqLDdxz7+Wee7iXV22tyEY4Xxld0PxoRInQ3JSVXhb0+/Pt&#10;p3NKfGC6ZMpoUdCt8PRq9vHDZWOnYmxWRpXCEQTRftrYgq5CsNMs83wlauaPjBUaRmlczQK2bpmV&#10;jjWIXqtsPBqdZo1xpXWGC+9xetMZ6SzFl1Lw8CClF4GoguJuIX1d+i7iN5tdsunSMbuqeH8N9g+3&#10;qFmlkXQX6oYFRtau+itUXXFnvJHhiJs6M1JWXKQaUE0+elXN04pZkWoBOd7uaPL/Lyy/3zw6UpXo&#10;3TlapVmNJj2LNrg1KsgjP431U8CeLICh/WxaYIdzj8NYditdHf8oiMAOprc7dhGMcByenObHE1g4&#10;TPk4vxgn9rO9s3U+fBGmJnFRUIfmJU7Z5s4HXATQARJzeaOq8rZSKm2iYMS1cmTD0GoV0hXh8QdK&#10;adIU9PT4ZJQCaxPdu8hKxzAiSaZPFwvvCkyrsFUiYpT+JiQoS3W+kZtxLvQuf0JHlESq9zj2+P2t&#10;3uPc1QGPlNnosHOuK21cqj69sT1l5Y+BMtnhQfhB3XEZ2kXbaeXsYlDAwpRbCMOZ7ml5y28rtO+O&#10;+fDIHN4SOo75EB7wkcqAftOvKFkZ9+ut84iHxGGlpMHbLKj/uWZOUKK+aoj/Ip9EIYW0mZycQUnE&#10;HVoWhxa9rq8NNJFjElmelhEf1LCUztQvGCPzmBUmpjlyFzQMy+vQTQyMIS7m8wTC87Us3Okny2Po&#10;yHMU53P7wpztFRwg/XszvGI2fSXkDhs9vZ2vA8SYVB6Z7ljtO4Cnn8Tfj6k4Ww73CbUfpr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6zhI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0181CD"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176A1A" w14:textId="77777777" w:rsidR="00F96000" w:rsidRDefault="00F96000" w:rsidP="009C2B67">
    <w:pPr>
      <w:pStyle w:val="Brdtext"/>
    </w:pPr>
    <w:r>
      <w:rPr>
        <w:noProof/>
        <w:lang w:eastAsia="sv-SE"/>
      </w:rPr>
      <mc:AlternateContent>
        <mc:Choice Requires="wps">
          <w:drawing>
            <wp:anchor distT="0" distB="0" distL="0" distR="0" simplePos="0" relativeHeight="2516584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0B8B8A"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9" type="#_x0000_t202" style="position:absolute;left:0;text-align:left;margin-left:5.4pt;margin-top:610.95pt;width:44.2pt;height:9.6pt;z-index:251658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oifFjwIAAJQFAAAOAAAAZHJzL2Uyb0RvYy54bWysVE1PGzEQvVfqf7B8L5uEQCFig1IQVSVU&#10;UKHi7Hhtsqq/ajvZTX99n727SUq5UPWya3vezHie38zFZasV2QgfamtKOj4aUSIMt1Vtnkv6/fHm&#10;wxklITJTMWWNKOlWBHo5f//uonEzMbErqyrhCYKYMGtcSVcxullRBL4SmoUj64SBUVqvWcTWPxeV&#10;Zw2ia1VMRqPTorG+ct5yEQJOrzsjnef4Ugoe76QMIhJVUtwt5q/P32X6FvMLNnv2zK1q3l+D/cMt&#10;NKsNku5CXbPIyNrXf4XSNfc2WBmPuNWFlbLmIteAasajF9U8rJgTuRaQE9yOpvD/wvKvm3tP6gpv&#10;dz6hxDCNR3oUbfRrVDBN/DQuzAB7cADG9pNtgR3OAw5T2a30Ov1REIEdTG937CIY4Tg8OR0fT2Hh&#10;MI0nSJfZL/bOzof4WVhN0qKkHo+XOWWb2xBxEUAHSMoVrKqrm1qpvEmCEVfKkw3DU6uYrwiPP1DK&#10;kKakp8cnoxzY2OTeRVYmhRFZMn26VHhXYF7FrRIJo8w3IUFZrvOV3IxzYXb5MzqhJFK9xbHH72/1&#10;FueuDnjkzNbEnbOujfW5+txje8qqHwNlssOD8IO60zK2y7bTytlkUMDSVlsIw9uutYLjNzWe75aF&#10;eM88egkvjvkQ7/CRyoJ+268oWVn/67XzhIfEYaWkQW+WNPxcMy8oUV8MxH8+niYhxbyZnnyEkog/&#10;tCwPLWatryw0McYkcjwvEz6qYSm91U8YI4uUFSZmOHKXNA7Lq9hNDIwhLhaLDEL7OhZvzYPjKXTi&#10;OYnzsX1i3vUKjpD+Vzt0MZu9EHKHTZ7BLdYRYswqT0x3rPYvgNbP4u/HVJoth/uM2g/T+W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iJ8W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00B8B8A" w14:textId="77777777" w:rsidR="00F96000" w:rsidRPr="00756E21" w:rsidRDefault="00F9600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7B62C0" w14:textId="77777777" w:rsidR="00F96000" w:rsidRDefault="00F96000" w:rsidP="00EE1584">
    <w:pPr>
      <w:pStyle w:val="Brdtext"/>
    </w:pPr>
    <w:r>
      <w:rPr>
        <w:noProof/>
        <w:lang w:eastAsia="sv-SE"/>
      </w:rPr>
      <mc:AlternateContent>
        <mc:Choice Requires="wps">
          <w:drawing>
            <wp:anchor distT="0" distB="0" distL="0" distR="0" simplePos="0" relativeHeight="251658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E0DDA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0" type="#_x0000_t202" style="position:absolute;left:0;text-align:left;margin-left:393pt;margin-top:611.2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a+YMkAIAAJQFAAAOAAAAZHJzL2Uyb0RvYy54bWysVFFP2zAQfp+0/2D5faRpg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aYTSjSr8UiPog1ujQryyE9j/QywBwtgaL+YFtjh3OMwlt1KV8c/CiKwg+ntjl0EIxyHJ6f55BgW&#10;DlM+zqfjxH62d7bOh6/C1CQuCurweIlTtrnxARcBdIDEXN6oqryulEqbKBhxqRzZMDy1CumK8PgD&#10;pTRpCno6ORmlwNpE9y6y0jGMSJLp08XCuwLTKmyViBilvwsJylKdb+RmnAu9y5/QESWR6j2OPX5/&#10;q/c4d3XAI2U2Ouyc60obl6pPPbanrPw5UCY7PAg/qDsuQ7tsO62cTQYFLE25hTCc6VrLW35d4flu&#10;mA/3zKGX8OKYD+EOH6kM6Df9ipKVcb/fOo94SBxWShr0ZkH9rzVzghL1TUP80/w4CimkzfHJZyiJ&#10;uEPL8tCi1/WlgSZyTCLL0zLigxqW0pn6CWNkEbPCxDRH7oKGYXkZuomBMcTFYpFAaF/Lwo1+sDyG&#10;jjxHcT62T8zZXsEB0r81Qxez2Sshd9jo6e1iHSDGpPLIdMdq/wJo/ST+fkzF2XK4T6j9M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Rr5g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8E0DDA1"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A4812A" w14:textId="77777777" w:rsidR="00F96000" w:rsidRDefault="00F96000" w:rsidP="00EE1584">
    <w:pPr>
      <w:pStyle w:val="Brdtext"/>
    </w:pPr>
    <w:r>
      <w:rPr>
        <w:noProof/>
        <w:lang w:eastAsia="sv-SE"/>
      </w:rPr>
      <mc:AlternateContent>
        <mc:Choice Requires="wps">
          <w:drawing>
            <wp:anchor distT="0" distB="0" distL="0" distR="0" simplePos="0" relativeHeight="25165831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1B252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1" type="#_x0000_t202" style="position:absolute;left:0;text-align:left;margin-left:393pt;margin-top:611.2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opEMjgIAAJQFAAAOAAAAZHJzL2Uyb0RvYy54bWysVF1P2zAUfZ+0/2D5faQphd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JWY3&#10;zSnRrMaQHkUb3Bod5JGfxvoZYA8WwNB+MS2ww7nHYWy7la6OfzREYAfT2x27CEY4Dk9O8+MJLBym&#10;fJxPx4n9bO9snQ9fhalJXBTUYXiJU7a58QGFADpAYi5vVFVeV0qlTRSMuFSObBhGrUIqER5/oJQm&#10;TUFPj09GKbA20b2LrHQMI5Jk+nSx8a7BtApbJSJG6e9CgrLU5xu5GedC7/IndERJpHqPY4/fV/Ue&#10;564PeKTMRoedc11p41L36Y7tKSt/DpTJDg/CD/qOy9Au204rZ5NBAUtTbiEMZ7qr5S2/rjC+G+bD&#10;PXO4S5g43odwh49UBvSbfkXJyrjfb51HPCQOKyUN7mZB/a81c4IS9U1D/NN8EoUU0mZy8hlKIu7Q&#10;sjy06HV9aaAJyBvVpWXEBzUspTP1E56RRcwKE9McuQsahuVl6F4MPENcLBYJhOtrWbjRD5bH0JHn&#10;KM7H9ok52ys4QPq3ZrjFbPZKyB02enq7WAeIMak8Mt2x2k8AVz+Jv3+m4ttyuE+o/W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bopEM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61B2523" w14:textId="77777777" w:rsidR="00F96000" w:rsidRPr="00756E21" w:rsidRDefault="00F9600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103E8E2" w14:textId="77777777" w:rsidR="00F96000" w:rsidRDefault="00F96000" w:rsidP="006923D1">
      <w:pPr>
        <w:pStyle w:val="Sidfot"/>
      </w:pPr>
    </w:p>
  </w:footnote>
  <w:footnote w:type="continuationSeparator" w:id="0">
    <w:p w14:paraId="4B00F388" w14:textId="77777777" w:rsidR="00F96000" w:rsidRPr="006923D1" w:rsidRDefault="00F96000" w:rsidP="006923D1">
      <w:pPr>
        <w:pStyle w:val="Sidfot"/>
      </w:pPr>
    </w:p>
  </w:footnote>
  <w:footnote w:type="continuationNotice" w:id="1">
    <w:p w14:paraId="4A6C4CE9" w14:textId="77777777" w:rsidR="00F96000" w:rsidRDefault="00F96000" w:rsidP="006923D1">
      <w:pPr>
        <w:pStyle w:val="RKbas"/>
      </w:pPr>
    </w:p>
  </w:footnote>
  <w:footnote w:id="2">
    <w:p w14:paraId="417F049C" w14:textId="77777777" w:rsidR="00F96000" w:rsidRDefault="00F96000" w:rsidP="00F71CC6">
      <w:pPr>
        <w:pStyle w:val="Fotnotstext"/>
      </w:pPr>
      <w:r>
        <w:rPr>
          <w:rStyle w:val="Fotnotsreferens"/>
        </w:rPr>
        <w:footnoteRef/>
      </w:r>
      <w:r>
        <w:t xml:space="preserve"> Senaste lydelse av </w:t>
      </w:r>
    </w:p>
    <w:p w14:paraId="40E09B68" w14:textId="77777777" w:rsidR="00F96000" w:rsidRDefault="00F96000" w:rsidP="00F71CC6">
      <w:pPr>
        <w:pStyle w:val="Fotnotstext"/>
      </w:pPr>
      <w:r>
        <w:t>rubriken närmast före 11 a § 2006:810</w:t>
      </w:r>
    </w:p>
    <w:p w14:paraId="3BB4B0A5" w14:textId="11ADCE9D" w:rsidR="00F96000" w:rsidRDefault="00F96000" w:rsidP="00F71CC6">
      <w:pPr>
        <w:pStyle w:val="Fotnotstext"/>
      </w:pPr>
      <w:r>
        <w:t>rubriken närmast före 12 a § 2006:810.</w:t>
      </w:r>
    </w:p>
  </w:footnote>
  <w:footnote w:id="3">
    <w:p w14:paraId="55326F0E" w14:textId="1EE794DC" w:rsidR="00F96000" w:rsidRDefault="00F96000">
      <w:pPr>
        <w:pStyle w:val="Fotnotstext"/>
      </w:pPr>
      <w:r>
        <w:rPr>
          <w:rStyle w:val="Fotnotsreferens"/>
        </w:rPr>
        <w:footnoteRef/>
      </w:r>
      <w:r>
        <w:t xml:space="preserve"> Senaste lydelse 2006:810.</w:t>
      </w:r>
    </w:p>
  </w:footnote>
  <w:footnote w:id="4">
    <w:p w14:paraId="6AADC7E8" w14:textId="2FD93050" w:rsidR="00F96000" w:rsidRDefault="00F96000">
      <w:pPr>
        <w:pStyle w:val="Fotnotstext"/>
      </w:pPr>
      <w:r>
        <w:rPr>
          <w:rStyle w:val="Fotnotsreferens"/>
        </w:rPr>
        <w:footnoteRef/>
      </w:r>
      <w:r>
        <w:t xml:space="preserve"> Senaste lydelse 2006:810.</w:t>
      </w:r>
    </w:p>
  </w:footnote>
  <w:footnote w:id="5">
    <w:p w14:paraId="61F79A6A" w14:textId="10B4D8FE" w:rsidR="00F96000" w:rsidRDefault="00F96000">
      <w:pPr>
        <w:pStyle w:val="Fotnotstext"/>
      </w:pPr>
      <w:r>
        <w:rPr>
          <w:rStyle w:val="Fotnotsreferens"/>
        </w:rPr>
        <w:footnoteRef/>
      </w:r>
      <w:r>
        <w:t xml:space="preserve"> Senaste lydelse 2006:810.</w:t>
      </w:r>
    </w:p>
  </w:footnote>
  <w:footnote w:id="6">
    <w:p w14:paraId="4A23F2DB" w14:textId="46AE2058" w:rsidR="00F96000" w:rsidRDefault="00F96000">
      <w:pPr>
        <w:pStyle w:val="Fotnotstext"/>
      </w:pPr>
      <w:r>
        <w:rPr>
          <w:rStyle w:val="Fotnotsreferens"/>
        </w:rPr>
        <w:footnoteRef/>
      </w:r>
      <w:r>
        <w:t xml:space="preserve"> Senaste lydelse 2006:810.</w:t>
      </w:r>
    </w:p>
  </w:footnote>
  <w:footnote w:id="7">
    <w:p w14:paraId="430FC1BB" w14:textId="7CDBBB8D" w:rsidR="00F96000" w:rsidRDefault="00F96000">
      <w:pPr>
        <w:pStyle w:val="Fotnotstext"/>
      </w:pPr>
      <w:r>
        <w:rPr>
          <w:rStyle w:val="Fotnotsreferens"/>
        </w:rPr>
        <w:footnoteRef/>
      </w:r>
      <w:r>
        <w:t xml:space="preserve"> Senaste lydelse 2006:810.</w:t>
      </w:r>
    </w:p>
  </w:footnote>
  <w:footnote w:id="8">
    <w:p w14:paraId="5643118D" w14:textId="7147FE21" w:rsidR="00F96000" w:rsidRDefault="00F96000">
      <w:pPr>
        <w:pStyle w:val="Fotnotstext"/>
      </w:pPr>
      <w:r>
        <w:rPr>
          <w:rStyle w:val="Fotnotsreferens"/>
        </w:rPr>
        <w:footnoteRef/>
      </w:r>
      <w:r>
        <w:t xml:space="preserve"> Senaste lydelse 2006:810.</w:t>
      </w:r>
    </w:p>
  </w:footnote>
  <w:footnote w:id="9">
    <w:p w14:paraId="6EC70524" w14:textId="6329C525" w:rsidR="00F96000" w:rsidRDefault="00F96000">
      <w:pPr>
        <w:pStyle w:val="Fotnotstext"/>
      </w:pPr>
      <w:r>
        <w:rPr>
          <w:rStyle w:val="Fotnotsreferens"/>
        </w:rPr>
        <w:footnoteRef/>
      </w:r>
      <w:r>
        <w:t xml:space="preserve"> Senaste lydelse av tidigare 12 a § 2006:810.</w:t>
      </w:r>
    </w:p>
  </w:footnote>
  <w:footnote w:id="10">
    <w:p w14:paraId="4D86E305" w14:textId="47DA9006" w:rsidR="00F96000" w:rsidRDefault="00F96000">
      <w:pPr>
        <w:pStyle w:val="Fotnotstext"/>
      </w:pPr>
      <w:r>
        <w:rPr>
          <w:rStyle w:val="Fotnotsreferens"/>
        </w:rPr>
        <w:footnoteRef/>
      </w:r>
      <w:r>
        <w:t xml:space="preserve"> Senaste lydelse 2006:810.</w:t>
      </w:r>
    </w:p>
  </w:footnote>
  <w:footnote w:id="11">
    <w:p w14:paraId="30BC5E63" w14:textId="1C17AC71" w:rsidR="00F96000" w:rsidRDefault="00F96000">
      <w:pPr>
        <w:pStyle w:val="Fotnotstext"/>
      </w:pPr>
      <w:r>
        <w:rPr>
          <w:rStyle w:val="Fotnotsreferens"/>
        </w:rPr>
        <w:footnoteRef/>
      </w:r>
      <w:r>
        <w:t xml:space="preserve"> Senaste lydelse 2006:810.</w:t>
      </w:r>
    </w:p>
  </w:footnote>
  <w:footnote w:id="12">
    <w:p w14:paraId="5BA2AB2B" w14:textId="5434B3CE" w:rsidR="00F96000" w:rsidRDefault="00F96000">
      <w:pPr>
        <w:pStyle w:val="Fotnotstext"/>
      </w:pPr>
      <w:r>
        <w:rPr>
          <w:rStyle w:val="Fotnotsreferens"/>
        </w:rPr>
        <w:footnoteRef/>
      </w:r>
      <w:r>
        <w:t xml:space="preserve"> Senaste lydelse 2006:810.</w:t>
      </w:r>
    </w:p>
  </w:footnote>
  <w:footnote w:id="13">
    <w:p w14:paraId="5375778E" w14:textId="2931E097" w:rsidR="00F96000" w:rsidRDefault="00F96000">
      <w:pPr>
        <w:pStyle w:val="Fotnotstext"/>
      </w:pPr>
      <w:r>
        <w:rPr>
          <w:rStyle w:val="Fotnotsreferens"/>
        </w:rPr>
        <w:footnoteRef/>
      </w:r>
      <w:r>
        <w:t xml:space="preserve"> Senaste lydelse 2</w:t>
      </w:r>
      <w:r w:rsidRPr="00D8487E">
        <w:t>007:361</w:t>
      </w:r>
      <w:r>
        <w:t>.</w:t>
      </w:r>
    </w:p>
  </w:footnote>
  <w:footnote w:id="14">
    <w:p w14:paraId="669DC045" w14:textId="11AB0056" w:rsidR="00F96000" w:rsidRDefault="00F96000">
      <w:pPr>
        <w:pStyle w:val="Fotnotstext"/>
      </w:pPr>
      <w:r>
        <w:rPr>
          <w:rStyle w:val="Fotnotsreferens"/>
        </w:rPr>
        <w:footnoteRef/>
      </w:r>
      <w:r>
        <w:t xml:space="preserve"> Senaste lydelse 2</w:t>
      </w:r>
      <w:r w:rsidRPr="00D8487E">
        <w:t>007:361</w:t>
      </w:r>
      <w:r>
        <w:t>.</w:t>
      </w:r>
    </w:p>
  </w:footnote>
  <w:footnote w:id="15">
    <w:p w14:paraId="1E98AA88" w14:textId="6170D8AB" w:rsidR="00F96000" w:rsidRDefault="00F96000">
      <w:pPr>
        <w:pStyle w:val="Fotnotstext"/>
      </w:pPr>
      <w:r>
        <w:rPr>
          <w:rStyle w:val="Fotnotsreferens"/>
        </w:rPr>
        <w:footnoteRef/>
      </w:r>
      <w:r>
        <w:t xml:space="preserve"> Senaste lydelse 2</w:t>
      </w:r>
      <w:r w:rsidRPr="00D8487E">
        <w:t>007:361</w:t>
      </w:r>
      <w:r>
        <w:t>.</w:t>
      </w:r>
    </w:p>
  </w:footnote>
  <w:footnote w:id="16">
    <w:p w14:paraId="6619C06B" w14:textId="291AB4C9" w:rsidR="00F96000" w:rsidRDefault="00F96000">
      <w:pPr>
        <w:pStyle w:val="Fotnotstext"/>
      </w:pPr>
      <w:r>
        <w:rPr>
          <w:rStyle w:val="Fotnotsreferens"/>
        </w:rPr>
        <w:footnoteRef/>
      </w:r>
      <w:r>
        <w:t xml:space="preserve"> Senaste lydelse 2</w:t>
      </w:r>
      <w:r w:rsidRPr="00D8487E">
        <w:t>007:361</w:t>
      </w:r>
      <w:r>
        <w:t>.</w:t>
      </w:r>
    </w:p>
  </w:footnote>
  <w:footnote w:id="17">
    <w:p w14:paraId="4A12E6C5" w14:textId="61735D20" w:rsidR="00F96000" w:rsidRDefault="00F96000">
      <w:pPr>
        <w:pStyle w:val="Fotnotstext"/>
      </w:pPr>
      <w:r>
        <w:rPr>
          <w:rStyle w:val="Fotnotsreferens"/>
        </w:rPr>
        <w:footnoteRef/>
      </w:r>
      <w:r>
        <w:t xml:space="preserve"> Senaste lydelse </w:t>
      </w:r>
      <w:r w:rsidRPr="007B4817">
        <w:t>2005:102</w:t>
      </w:r>
      <w:r>
        <w:t>.</w:t>
      </w:r>
    </w:p>
  </w:footnote>
  <w:footnote w:id="18">
    <w:p w14:paraId="56B15D17" w14:textId="118F053D" w:rsidR="00F96000" w:rsidRDefault="00F96000">
      <w:pPr>
        <w:pStyle w:val="Fotnotstext"/>
      </w:pPr>
      <w:r>
        <w:rPr>
          <w:rStyle w:val="Fotnotsreferens"/>
        </w:rPr>
        <w:footnoteRef/>
      </w:r>
      <w:r>
        <w:t xml:space="preserve"> Senaste lydelse </w:t>
      </w:r>
      <w:r w:rsidRPr="004F3FAB">
        <w:t>2009:1257</w:t>
      </w:r>
      <w:r>
        <w:t>.</w:t>
      </w:r>
    </w:p>
  </w:footnote>
  <w:footnote w:id="19">
    <w:p w14:paraId="217D182F" w14:textId="25ED923F" w:rsidR="00F96000" w:rsidRDefault="00F96000">
      <w:pPr>
        <w:pStyle w:val="Fotnotstext"/>
      </w:pPr>
      <w:r>
        <w:rPr>
          <w:rStyle w:val="Fotnotsreferens"/>
        </w:rPr>
        <w:footnoteRef/>
      </w:r>
      <w:r>
        <w:t xml:space="preserve"> Senaste lydelse 2006:810.</w:t>
      </w:r>
    </w:p>
  </w:footnote>
  <w:footnote w:id="20">
    <w:p w14:paraId="6B2E5C63" w14:textId="77777777" w:rsidR="00F96000" w:rsidRDefault="00F96000" w:rsidP="00F71CC6">
      <w:pPr>
        <w:pStyle w:val="Fotnotstext"/>
      </w:pPr>
      <w:r>
        <w:rPr>
          <w:rStyle w:val="Fotnotsreferens"/>
        </w:rPr>
        <w:footnoteRef/>
      </w:r>
      <w:r>
        <w:t xml:space="preserve"> Senaste lydelse av </w:t>
      </w:r>
    </w:p>
    <w:p w14:paraId="6C9B2B3D" w14:textId="77777777" w:rsidR="00F96000" w:rsidRDefault="00F96000" w:rsidP="00F71CC6">
      <w:pPr>
        <w:pStyle w:val="Fotnotstext"/>
      </w:pPr>
      <w:r>
        <w:t>rubriken närmast före 8 a § 2006:811</w:t>
      </w:r>
    </w:p>
    <w:p w14:paraId="7E73D8B2" w14:textId="2AE5EBFC" w:rsidR="00F96000" w:rsidRDefault="00F96000" w:rsidP="00F71CC6">
      <w:pPr>
        <w:pStyle w:val="Fotnotstext"/>
      </w:pPr>
      <w:r>
        <w:t>rubriken närmast före 9 a § 2006:811.</w:t>
      </w:r>
    </w:p>
  </w:footnote>
  <w:footnote w:id="21">
    <w:p w14:paraId="45E42802" w14:textId="2F563087" w:rsidR="00F96000" w:rsidRDefault="00F96000">
      <w:pPr>
        <w:pStyle w:val="Fotnotstext"/>
      </w:pPr>
      <w:r>
        <w:rPr>
          <w:rStyle w:val="Fotnotsreferens"/>
        </w:rPr>
        <w:footnoteRef/>
      </w:r>
      <w:r>
        <w:t xml:space="preserve"> Senaste lydelse 2006:811.</w:t>
      </w:r>
    </w:p>
  </w:footnote>
  <w:footnote w:id="22">
    <w:p w14:paraId="770254EA" w14:textId="6FD0B7D3" w:rsidR="00F96000" w:rsidRDefault="00F96000">
      <w:pPr>
        <w:pStyle w:val="Fotnotstext"/>
      </w:pPr>
      <w:r>
        <w:rPr>
          <w:rStyle w:val="Fotnotsreferens"/>
        </w:rPr>
        <w:footnoteRef/>
      </w:r>
      <w:r>
        <w:t xml:space="preserve"> Senaste lydelse 2006:811.</w:t>
      </w:r>
    </w:p>
  </w:footnote>
  <w:footnote w:id="23">
    <w:p w14:paraId="1A304A30" w14:textId="74A4564F" w:rsidR="00F96000" w:rsidRDefault="00F96000">
      <w:pPr>
        <w:pStyle w:val="Fotnotstext"/>
      </w:pPr>
      <w:r>
        <w:rPr>
          <w:rStyle w:val="Fotnotsreferens"/>
        </w:rPr>
        <w:footnoteRef/>
      </w:r>
      <w:r>
        <w:t xml:space="preserve"> Senaste lydelse 2006:811.</w:t>
      </w:r>
    </w:p>
  </w:footnote>
  <w:footnote w:id="24">
    <w:p w14:paraId="33009060" w14:textId="0E4B636D" w:rsidR="00F96000" w:rsidRDefault="00F96000">
      <w:pPr>
        <w:pStyle w:val="Fotnotstext"/>
      </w:pPr>
      <w:r>
        <w:rPr>
          <w:rStyle w:val="Fotnotsreferens"/>
        </w:rPr>
        <w:footnoteRef/>
      </w:r>
      <w:r>
        <w:t xml:space="preserve"> Senaste lydelse 2006:811.</w:t>
      </w:r>
    </w:p>
  </w:footnote>
  <w:footnote w:id="25">
    <w:p w14:paraId="70550C35" w14:textId="439E807F" w:rsidR="00F96000" w:rsidRDefault="00F96000">
      <w:pPr>
        <w:pStyle w:val="Fotnotstext"/>
      </w:pPr>
      <w:r>
        <w:rPr>
          <w:rStyle w:val="Fotnotsreferens"/>
        </w:rPr>
        <w:footnoteRef/>
      </w:r>
      <w:r>
        <w:t xml:space="preserve"> Senaste lydelse 2006:811.</w:t>
      </w:r>
    </w:p>
  </w:footnote>
  <w:footnote w:id="26">
    <w:p w14:paraId="29770AAC" w14:textId="71662501" w:rsidR="00F96000" w:rsidRDefault="00F96000">
      <w:pPr>
        <w:pStyle w:val="Fotnotstext"/>
      </w:pPr>
      <w:r>
        <w:rPr>
          <w:rStyle w:val="Fotnotsreferens"/>
        </w:rPr>
        <w:footnoteRef/>
      </w:r>
      <w:r>
        <w:t xml:space="preserve"> Senaste lydelse 2006:811.</w:t>
      </w:r>
    </w:p>
  </w:footnote>
  <w:footnote w:id="27">
    <w:p w14:paraId="71661AB3" w14:textId="4AAF7358" w:rsidR="00F96000" w:rsidRDefault="00F96000">
      <w:pPr>
        <w:pStyle w:val="Fotnotstext"/>
      </w:pPr>
      <w:r>
        <w:rPr>
          <w:rStyle w:val="Fotnotsreferens"/>
        </w:rPr>
        <w:footnoteRef/>
      </w:r>
      <w:r>
        <w:t xml:space="preserve"> Senaste lydelse av tidigare 9 a § </w:t>
      </w:r>
      <w:r w:rsidRPr="00D6132D">
        <w:t>2006:811</w:t>
      </w:r>
      <w:r>
        <w:t>.</w:t>
      </w:r>
    </w:p>
  </w:footnote>
  <w:footnote w:id="28">
    <w:p w14:paraId="55F99BB4" w14:textId="585F5D2F" w:rsidR="00F96000" w:rsidRDefault="00F96000">
      <w:pPr>
        <w:pStyle w:val="Fotnotstext"/>
      </w:pPr>
      <w:r>
        <w:rPr>
          <w:rStyle w:val="Fotnotsreferens"/>
        </w:rPr>
        <w:footnoteRef/>
      </w:r>
      <w:r>
        <w:t xml:space="preserve"> Senaste lydelse 2006:811.</w:t>
      </w:r>
    </w:p>
  </w:footnote>
  <w:footnote w:id="29">
    <w:p w14:paraId="16E6CC59" w14:textId="0584DCA2" w:rsidR="00F96000" w:rsidRDefault="00F96000">
      <w:pPr>
        <w:pStyle w:val="Fotnotstext"/>
      </w:pPr>
      <w:r>
        <w:rPr>
          <w:rStyle w:val="Fotnotsreferens"/>
        </w:rPr>
        <w:footnoteRef/>
      </w:r>
      <w:r>
        <w:t xml:space="preserve"> Senaste lydelse 2006:811.</w:t>
      </w:r>
    </w:p>
  </w:footnote>
  <w:footnote w:id="30">
    <w:p w14:paraId="456C80CD" w14:textId="1B9CF494" w:rsidR="00F96000" w:rsidRDefault="00F96000">
      <w:pPr>
        <w:pStyle w:val="Fotnotstext"/>
      </w:pPr>
      <w:r>
        <w:rPr>
          <w:rStyle w:val="Fotnotsreferens"/>
        </w:rPr>
        <w:footnoteRef/>
      </w:r>
      <w:r>
        <w:t xml:space="preserve"> Senaste lydelse </w:t>
      </w:r>
      <w:r w:rsidRPr="00D6132D">
        <w:t>2006:811</w:t>
      </w:r>
      <w:r>
        <w:t>.</w:t>
      </w:r>
    </w:p>
  </w:footnote>
  <w:footnote w:id="31">
    <w:p w14:paraId="2BA77F94" w14:textId="2FD85716" w:rsidR="00F96000" w:rsidRDefault="00F96000">
      <w:pPr>
        <w:pStyle w:val="Fotnotstext"/>
      </w:pPr>
      <w:r>
        <w:rPr>
          <w:rStyle w:val="Fotnotsreferens"/>
        </w:rPr>
        <w:footnoteRef/>
      </w:r>
      <w:r>
        <w:t xml:space="preserve"> Senaste lydelse </w:t>
      </w:r>
      <w:r w:rsidRPr="00D6132D">
        <w:t>2006:811</w:t>
      </w:r>
      <w:r>
        <w:t>.</w:t>
      </w:r>
    </w:p>
  </w:footnote>
  <w:footnote w:id="32">
    <w:p w14:paraId="61D01945" w14:textId="0CA027C6" w:rsidR="00F96000" w:rsidRDefault="00F96000">
      <w:pPr>
        <w:pStyle w:val="Fotnotstext"/>
      </w:pPr>
      <w:r>
        <w:rPr>
          <w:rStyle w:val="Fotnotsreferens"/>
        </w:rPr>
        <w:footnoteRef/>
      </w:r>
      <w:r>
        <w:t xml:space="preserve"> Senaste lydelse </w:t>
      </w:r>
      <w:r w:rsidRPr="00D6132D">
        <w:t>2006:811</w:t>
      </w:r>
      <w:r>
        <w:t>.</w:t>
      </w:r>
    </w:p>
  </w:footnote>
  <w:footnote w:id="33">
    <w:p w14:paraId="2BC1539F" w14:textId="24A5441B" w:rsidR="00F96000" w:rsidRDefault="00F96000">
      <w:pPr>
        <w:pStyle w:val="Fotnotstext"/>
      </w:pPr>
      <w:r>
        <w:rPr>
          <w:rStyle w:val="Fotnotsreferens"/>
        </w:rPr>
        <w:footnoteRef/>
      </w:r>
      <w:r>
        <w:t xml:space="preserve"> Senaste lydelse </w:t>
      </w:r>
      <w:r w:rsidRPr="00D6132D">
        <w:t>2006:811</w:t>
      </w:r>
      <w:r>
        <w:t>.</w:t>
      </w:r>
    </w:p>
  </w:footnote>
  <w:footnote w:id="34">
    <w:p w14:paraId="7F8BE907" w14:textId="70796739" w:rsidR="00F96000" w:rsidRDefault="00F96000">
      <w:pPr>
        <w:pStyle w:val="Fotnotstext"/>
      </w:pPr>
      <w:r>
        <w:rPr>
          <w:rStyle w:val="Fotnotsreferens"/>
        </w:rPr>
        <w:footnoteRef/>
      </w:r>
      <w:r>
        <w:t xml:space="preserve"> Senaste lydelse 2017:1288.</w:t>
      </w:r>
    </w:p>
  </w:footnote>
  <w:footnote w:id="35">
    <w:p w14:paraId="25492D91" w14:textId="0545162E" w:rsidR="00F96000" w:rsidRDefault="00F96000">
      <w:pPr>
        <w:pStyle w:val="Fotnotstext"/>
      </w:pPr>
      <w:r>
        <w:rPr>
          <w:rStyle w:val="Fotnotsreferens"/>
        </w:rPr>
        <w:footnoteRef/>
      </w:r>
      <w:r>
        <w:t xml:space="preserve"> Senaste lydelse 2018:644.</w:t>
      </w:r>
    </w:p>
  </w:footnote>
  <w:footnote w:id="36">
    <w:p w14:paraId="31DC03BF" w14:textId="2358F29F" w:rsidR="00F96000" w:rsidRDefault="00F96000">
      <w:pPr>
        <w:pStyle w:val="Fotnotstext"/>
      </w:pPr>
      <w:r>
        <w:rPr>
          <w:rStyle w:val="Fotnotsreferens"/>
        </w:rPr>
        <w:footnoteRef/>
      </w:r>
      <w:r>
        <w:t xml:space="preserve"> Senaste lydelse 2009:1258.</w:t>
      </w:r>
    </w:p>
  </w:footnote>
  <w:footnote w:id="37">
    <w:p w14:paraId="7FEA8FCE" w14:textId="0C52D56B" w:rsidR="00F96000" w:rsidRDefault="00F96000">
      <w:pPr>
        <w:pStyle w:val="Fotnotstext"/>
      </w:pPr>
      <w:r>
        <w:rPr>
          <w:rStyle w:val="Fotnotsreferens"/>
        </w:rPr>
        <w:footnoteRef/>
      </w:r>
      <w:r>
        <w:t xml:space="preserve"> Senaste lydelse 2011:410.</w:t>
      </w:r>
    </w:p>
  </w:footnote>
  <w:footnote w:id="38">
    <w:p w14:paraId="06B87A1F" w14:textId="51136FB8" w:rsidR="00F96000" w:rsidRDefault="00F96000">
      <w:pPr>
        <w:pStyle w:val="Fotnotstext"/>
      </w:pPr>
      <w:r>
        <w:rPr>
          <w:rStyle w:val="Fotnotsreferens"/>
        </w:rPr>
        <w:footnoteRef/>
      </w:r>
      <w:r>
        <w:t xml:space="preserve"> Senaste lydelse 2011:410. Ändringen innebär bl.a. att tredje stycket tas bort.</w:t>
      </w:r>
    </w:p>
  </w:footnote>
  <w:footnote w:id="39">
    <w:p w14:paraId="685A3548" w14:textId="4FAB6C30" w:rsidR="00F96000" w:rsidRDefault="00F96000">
      <w:pPr>
        <w:pStyle w:val="Fotnotstext"/>
      </w:pPr>
      <w:r>
        <w:rPr>
          <w:rStyle w:val="Fotnotsreferens"/>
        </w:rPr>
        <w:footnoteRef/>
      </w:r>
      <w:r>
        <w:t xml:space="preserve"> Tidigare 15 § upphävd genom 2018:575.</w:t>
      </w:r>
    </w:p>
  </w:footnote>
  <w:footnote w:id="40">
    <w:p w14:paraId="400CE542" w14:textId="035747E8" w:rsidR="00F96000" w:rsidRDefault="00F96000">
      <w:pPr>
        <w:pStyle w:val="Fotnotstext"/>
      </w:pPr>
      <w:r>
        <w:rPr>
          <w:rStyle w:val="Fotnotsreferens"/>
        </w:rPr>
        <w:footnoteRef/>
      </w:r>
      <w:r>
        <w:t xml:space="preserve"> Senaste lydelse 2011:410.</w:t>
      </w:r>
    </w:p>
  </w:footnote>
  <w:footnote w:id="41">
    <w:p w14:paraId="6286B59D" w14:textId="3960A72B" w:rsidR="00F96000" w:rsidRDefault="00F96000">
      <w:pPr>
        <w:pStyle w:val="Fotnotstext"/>
      </w:pPr>
      <w:r>
        <w:rPr>
          <w:rStyle w:val="Fotnotsreferens"/>
        </w:rPr>
        <w:footnoteRef/>
      </w:r>
      <w:r>
        <w:t xml:space="preserve"> Senaste lydelse 2011:410.</w:t>
      </w:r>
    </w:p>
  </w:footnote>
  <w:footnote w:id="42">
    <w:p w14:paraId="3291B2A8" w14:textId="0AEE7264" w:rsidR="00F96000" w:rsidRDefault="00F96000">
      <w:pPr>
        <w:pStyle w:val="Fotnotstext"/>
      </w:pPr>
      <w:r>
        <w:rPr>
          <w:rStyle w:val="Fotnotsreferens"/>
        </w:rPr>
        <w:footnoteRef/>
      </w:r>
      <w:r>
        <w:t xml:space="preserve"> Senaste lydelse 2011:410.</w:t>
      </w:r>
    </w:p>
  </w:footnote>
  <w:footnote w:id="43">
    <w:p w14:paraId="165B14F7" w14:textId="6F910D37" w:rsidR="00F96000" w:rsidRDefault="00F96000">
      <w:pPr>
        <w:pStyle w:val="Fotnotstext"/>
      </w:pPr>
      <w:r>
        <w:rPr>
          <w:rStyle w:val="Fotnotsreferens"/>
        </w:rPr>
        <w:footnoteRef/>
      </w:r>
      <w:r>
        <w:t xml:space="preserve"> Senaste lydelse 2011:410.</w:t>
      </w:r>
    </w:p>
  </w:footnote>
  <w:footnote w:id="44">
    <w:p w14:paraId="3E0AF77C" w14:textId="45B8FD15" w:rsidR="00F96000" w:rsidRDefault="00F96000">
      <w:pPr>
        <w:pStyle w:val="Fotnotstext"/>
      </w:pPr>
      <w:r>
        <w:rPr>
          <w:rStyle w:val="Fotnotsreferens"/>
        </w:rPr>
        <w:footnoteRef/>
      </w:r>
      <w:r>
        <w:t xml:space="preserve"> Senaste lydelse 2018:645.</w:t>
      </w:r>
    </w:p>
  </w:footnote>
  <w:footnote w:id="45">
    <w:p w14:paraId="3D28D897" w14:textId="1C024133" w:rsidR="00F96000" w:rsidRDefault="00F96000">
      <w:pPr>
        <w:pStyle w:val="Fotnotstext"/>
      </w:pPr>
      <w:r>
        <w:rPr>
          <w:rStyle w:val="Fotnotsreferens"/>
        </w:rPr>
        <w:footnoteRef/>
      </w:r>
      <w:r>
        <w:t xml:space="preserve"> Senaste lydelse 2017:784.</w:t>
      </w:r>
    </w:p>
  </w:footnote>
  <w:footnote w:id="46">
    <w:p w14:paraId="73FB7D81" w14:textId="164C478E" w:rsidR="00F96000" w:rsidRDefault="00F96000">
      <w:pPr>
        <w:pStyle w:val="Fotnotstext"/>
      </w:pPr>
      <w:r>
        <w:rPr>
          <w:rStyle w:val="Fotnotsreferens"/>
        </w:rPr>
        <w:footnoteRef/>
      </w:r>
      <w:r>
        <w:t xml:space="preserve"> Senaste lydelse </w:t>
      </w:r>
      <w:r w:rsidRPr="00D6132D">
        <w:t>200</w:t>
      </w:r>
      <w:r>
        <w:t>9</w:t>
      </w:r>
      <w:r w:rsidRPr="00D6132D">
        <w:t>:</w:t>
      </w:r>
      <w:r>
        <w:t>1259.</w:t>
      </w:r>
    </w:p>
  </w:footnote>
  <w:footnote w:id="47">
    <w:p w14:paraId="4F9082BE" w14:textId="6079A3C4" w:rsidR="00F96000" w:rsidRDefault="00F96000">
      <w:pPr>
        <w:pStyle w:val="Fotnotstext"/>
      </w:pPr>
      <w:r>
        <w:rPr>
          <w:rStyle w:val="Fotnotsreferens"/>
        </w:rPr>
        <w:footnoteRef/>
      </w:r>
      <w:r>
        <w:t xml:space="preserve"> Senaste lydelse </w:t>
      </w:r>
      <w:r w:rsidRPr="00D6132D">
        <w:t>20</w:t>
      </w:r>
      <w:r>
        <w:t>14</w:t>
      </w:r>
      <w:r w:rsidRPr="00D6132D">
        <w:t>:</w:t>
      </w:r>
      <w:r>
        <w:t>706.</w:t>
      </w:r>
    </w:p>
  </w:footnote>
  <w:footnote w:id="48">
    <w:p w14:paraId="68CA332C" w14:textId="0A96BAE9" w:rsidR="00F96000" w:rsidRDefault="00F96000">
      <w:pPr>
        <w:pStyle w:val="Fotnotstext"/>
      </w:pPr>
      <w:r>
        <w:rPr>
          <w:rStyle w:val="Fotnotsreferens"/>
        </w:rPr>
        <w:footnoteRef/>
      </w:r>
      <w:r>
        <w:t xml:space="preserve"> Senaste lydelse </w:t>
      </w:r>
      <w:r w:rsidRPr="00D6132D">
        <w:t>200</w:t>
      </w:r>
      <w:r>
        <w:t>9</w:t>
      </w:r>
      <w:r w:rsidRPr="00D6132D">
        <w:t>:</w:t>
      </w:r>
      <w:r>
        <w:t>1260.</w:t>
      </w:r>
    </w:p>
  </w:footnote>
  <w:footnote w:id="49">
    <w:p w14:paraId="3F1D8DC6" w14:textId="4FB9FFB7" w:rsidR="00F96000" w:rsidRDefault="00F96000">
      <w:pPr>
        <w:pStyle w:val="Fotnotstext"/>
      </w:pPr>
      <w:r>
        <w:rPr>
          <w:rStyle w:val="Fotnotsreferens"/>
        </w:rPr>
        <w:footnoteRef/>
      </w:r>
      <w:r>
        <w:t xml:space="preserve"> Senaste lydelse 2015:766.</w:t>
      </w:r>
    </w:p>
  </w:footnote>
  <w:footnote w:id="50">
    <w:p w14:paraId="048B197F" w14:textId="54AD895A" w:rsidR="00F96000" w:rsidRDefault="00F96000">
      <w:pPr>
        <w:pStyle w:val="Fotnotstext"/>
      </w:pPr>
      <w:r>
        <w:rPr>
          <w:rStyle w:val="Fotnotsreferens"/>
        </w:rPr>
        <w:footnoteRef/>
      </w:r>
      <w:r>
        <w:t xml:space="preserve"> Senaste lydelse 2011:411.</w:t>
      </w:r>
    </w:p>
  </w:footnote>
  <w:footnote w:id="51">
    <w:p w14:paraId="0981F749" w14:textId="313F1C65" w:rsidR="00F96000" w:rsidRDefault="00F96000">
      <w:pPr>
        <w:pStyle w:val="Fotnotstext"/>
      </w:pPr>
      <w:r>
        <w:rPr>
          <w:rStyle w:val="Fotnotsreferens"/>
        </w:rPr>
        <w:footnoteRef/>
      </w:r>
      <w:r>
        <w:t xml:space="preserve"> Tidigare 8 § upphävd genom 2018:577.</w:t>
      </w:r>
    </w:p>
  </w:footnote>
  <w:footnote w:id="52">
    <w:p w14:paraId="002C2DE7" w14:textId="399C44D0" w:rsidR="00F96000" w:rsidRDefault="00F96000">
      <w:pPr>
        <w:pStyle w:val="Fotnotstext"/>
      </w:pPr>
      <w:r>
        <w:rPr>
          <w:rStyle w:val="Fotnotsreferens"/>
        </w:rPr>
        <w:footnoteRef/>
      </w:r>
      <w:r>
        <w:t xml:space="preserve"> Senaste lydelse 2011:411.</w:t>
      </w:r>
    </w:p>
  </w:footnote>
  <w:footnote w:id="53">
    <w:p w14:paraId="7825A0F7" w14:textId="37288FB1" w:rsidR="00F96000" w:rsidRDefault="00F96000">
      <w:pPr>
        <w:pStyle w:val="Fotnotstext"/>
      </w:pPr>
      <w:r>
        <w:rPr>
          <w:rStyle w:val="Fotnotsreferens"/>
        </w:rPr>
        <w:footnoteRef/>
      </w:r>
      <w:r>
        <w:t xml:space="preserve"> Senaste lydelse 2011:411.</w:t>
      </w:r>
    </w:p>
  </w:footnote>
  <w:footnote w:id="54">
    <w:p w14:paraId="14C03E09" w14:textId="2B9E115D" w:rsidR="00F96000" w:rsidRDefault="00F96000">
      <w:pPr>
        <w:pStyle w:val="Fotnotstext"/>
      </w:pPr>
      <w:r>
        <w:rPr>
          <w:rStyle w:val="Fotnotsreferens"/>
        </w:rPr>
        <w:footnoteRef/>
      </w:r>
      <w:r>
        <w:t xml:space="preserve"> Senaste lydelse 2011:411.</w:t>
      </w:r>
    </w:p>
  </w:footnote>
  <w:footnote w:id="55">
    <w:p w14:paraId="130A3B6C" w14:textId="495DD9D1" w:rsidR="00F96000" w:rsidRDefault="00F96000">
      <w:pPr>
        <w:pStyle w:val="Fotnotstext"/>
      </w:pPr>
      <w:r>
        <w:rPr>
          <w:rStyle w:val="Fotnotsreferens"/>
        </w:rPr>
        <w:footnoteRef/>
      </w:r>
      <w:r>
        <w:t xml:space="preserve"> Senaste lydelse 2011:411.</w:t>
      </w:r>
    </w:p>
  </w:footnote>
  <w:footnote w:id="56">
    <w:p w14:paraId="77684495" w14:textId="51305E82" w:rsidR="00F96000" w:rsidRDefault="00F96000">
      <w:pPr>
        <w:pStyle w:val="Fotnotstext"/>
      </w:pPr>
      <w:r>
        <w:rPr>
          <w:rStyle w:val="Fotnotsreferens"/>
        </w:rPr>
        <w:footnoteRef/>
      </w:r>
      <w:r>
        <w:t xml:space="preserve"> Senaste lydelse 2011:411.</w:t>
      </w:r>
    </w:p>
  </w:footnote>
  <w:footnote w:id="57">
    <w:p w14:paraId="4DE92526" w14:textId="21574BFB" w:rsidR="00F96000" w:rsidRDefault="00F96000">
      <w:pPr>
        <w:pStyle w:val="Fotnotstext"/>
      </w:pPr>
      <w:r>
        <w:rPr>
          <w:rStyle w:val="Fotnotsreferens"/>
        </w:rPr>
        <w:footnoteRef/>
      </w:r>
      <w:r>
        <w:t xml:space="preserve"> Tidigare 6 § upphävd genom 2018:581.</w:t>
      </w:r>
    </w:p>
  </w:footnote>
  <w:footnote w:id="58">
    <w:p w14:paraId="584617C2" w14:textId="3E1DB22A" w:rsidR="00F96000" w:rsidRDefault="00F96000">
      <w:pPr>
        <w:pStyle w:val="Fotnotstext"/>
      </w:pPr>
      <w:r>
        <w:rPr>
          <w:rStyle w:val="Fotnotsreferens"/>
        </w:rPr>
        <w:footnoteRef/>
      </w:r>
      <w:r>
        <w:t xml:space="preserve"> Senaste lydelse 2018:852.</w:t>
      </w:r>
    </w:p>
  </w:footnote>
  <w:footnote w:id="59">
    <w:p w14:paraId="61291008" w14:textId="51F4F597" w:rsidR="00F96000" w:rsidRDefault="00F96000">
      <w:pPr>
        <w:pStyle w:val="Fotnotstext"/>
      </w:pPr>
      <w:r>
        <w:rPr>
          <w:rStyle w:val="Fotnotsreferens"/>
        </w:rPr>
        <w:footnoteRef/>
      </w:r>
      <w:r>
        <w:t xml:space="preserve"> Senaste lydelse 2017:270.</w:t>
      </w:r>
    </w:p>
  </w:footnote>
  <w:footnote w:id="60">
    <w:p w14:paraId="152360B4" w14:textId="77777777" w:rsidR="00F96000" w:rsidRDefault="00F96000" w:rsidP="00F71CC6">
      <w:pPr>
        <w:pStyle w:val="Fotnotstext"/>
      </w:pPr>
      <w:r>
        <w:rPr>
          <w:rStyle w:val="Fotnotsreferens"/>
        </w:rPr>
        <w:footnoteRef/>
      </w:r>
      <w:r>
        <w:t xml:space="preserve"> Senaste lydelse av rubriken närmast före 11 a § 2006:810.</w:t>
      </w:r>
    </w:p>
  </w:footnote>
  <w:footnote w:id="61">
    <w:p w14:paraId="09418BF9" w14:textId="77777777" w:rsidR="00F96000" w:rsidRDefault="00F96000" w:rsidP="00F71CC6">
      <w:pPr>
        <w:pStyle w:val="Fotnotstext"/>
      </w:pPr>
      <w:r>
        <w:rPr>
          <w:rStyle w:val="Fotnotsreferens"/>
        </w:rPr>
        <w:footnoteRef/>
      </w:r>
      <w:r>
        <w:t xml:space="preserve"> Senaste lydelse 2006:810.</w:t>
      </w:r>
    </w:p>
  </w:footnote>
  <w:footnote w:id="62">
    <w:p w14:paraId="32A373E0" w14:textId="77777777" w:rsidR="00F96000" w:rsidRDefault="00F96000" w:rsidP="00F71CC6">
      <w:pPr>
        <w:pStyle w:val="Fotnotstext"/>
      </w:pPr>
      <w:r>
        <w:rPr>
          <w:rStyle w:val="Fotnotsreferens"/>
        </w:rPr>
        <w:footnoteRef/>
      </w:r>
      <w:r>
        <w:t xml:space="preserve"> Senaste lydelse 2006:810.</w:t>
      </w:r>
    </w:p>
  </w:footnote>
  <w:footnote w:id="63">
    <w:p w14:paraId="43A1167E" w14:textId="77777777" w:rsidR="00F96000" w:rsidRDefault="00F96000" w:rsidP="00F71CC6">
      <w:pPr>
        <w:pStyle w:val="Fotnotstext"/>
      </w:pPr>
      <w:r>
        <w:rPr>
          <w:rStyle w:val="Fotnotsreferens"/>
        </w:rPr>
        <w:footnoteRef/>
      </w:r>
      <w:r>
        <w:t xml:space="preserve"> Senaste lydelse 2006:810.</w:t>
      </w:r>
    </w:p>
  </w:footnote>
  <w:footnote w:id="64">
    <w:p w14:paraId="15E8A981" w14:textId="77777777" w:rsidR="00F96000" w:rsidRDefault="00F96000" w:rsidP="00F71CC6">
      <w:pPr>
        <w:pStyle w:val="Fotnotstext"/>
      </w:pPr>
      <w:r>
        <w:rPr>
          <w:rStyle w:val="Fotnotsreferens"/>
        </w:rPr>
        <w:footnoteRef/>
      </w:r>
      <w:r>
        <w:t xml:space="preserve"> </w:t>
      </w:r>
      <w:r w:rsidRPr="00B31AE0">
        <w:t>Senaste lydelse 2006:810.</w:t>
      </w:r>
    </w:p>
  </w:footnote>
  <w:footnote w:id="65">
    <w:p w14:paraId="19BB8984" w14:textId="77777777" w:rsidR="00F96000" w:rsidRDefault="00F96000" w:rsidP="00F71CC6">
      <w:pPr>
        <w:pStyle w:val="Fotnotstext"/>
      </w:pPr>
      <w:r>
        <w:rPr>
          <w:rStyle w:val="Fotnotsreferens"/>
        </w:rPr>
        <w:footnoteRef/>
      </w:r>
      <w:r>
        <w:t xml:space="preserve"> Senaste lydelse 2006:810.</w:t>
      </w:r>
    </w:p>
  </w:footnote>
  <w:footnote w:id="66">
    <w:p w14:paraId="4A9743A7" w14:textId="77777777" w:rsidR="00F96000" w:rsidRDefault="00F96000" w:rsidP="00F71CC6">
      <w:pPr>
        <w:pStyle w:val="Fotnotstext"/>
      </w:pPr>
      <w:r>
        <w:rPr>
          <w:rStyle w:val="Fotnotsreferens"/>
        </w:rPr>
        <w:footnoteRef/>
      </w:r>
      <w:r>
        <w:t xml:space="preserve"> </w:t>
      </w:r>
      <w:r w:rsidRPr="00540A31">
        <w:t>Senaste lydelse 2006:810.</w:t>
      </w:r>
    </w:p>
  </w:footnote>
  <w:footnote w:id="67">
    <w:p w14:paraId="280B2813" w14:textId="77777777" w:rsidR="00F96000" w:rsidRDefault="00F96000" w:rsidP="00F71CC6">
      <w:pPr>
        <w:pStyle w:val="Fotnotstext"/>
      </w:pPr>
      <w:r>
        <w:rPr>
          <w:rStyle w:val="Fotnotsreferens"/>
        </w:rPr>
        <w:footnoteRef/>
      </w:r>
      <w:r>
        <w:t xml:space="preserve"> Senaste lydelse 2006:810.</w:t>
      </w:r>
    </w:p>
  </w:footnote>
  <w:footnote w:id="68">
    <w:p w14:paraId="4F0D228A" w14:textId="77777777" w:rsidR="00F96000" w:rsidRDefault="00F96000" w:rsidP="00F71CC6">
      <w:pPr>
        <w:pStyle w:val="Fotnotstext"/>
      </w:pPr>
      <w:r>
        <w:rPr>
          <w:rStyle w:val="Fotnotsreferens"/>
        </w:rPr>
        <w:footnoteRef/>
      </w:r>
      <w:r>
        <w:t xml:space="preserve"> Senaste lydelse 2006:810.</w:t>
      </w:r>
    </w:p>
  </w:footnote>
  <w:footnote w:id="69">
    <w:p w14:paraId="45F2E678" w14:textId="77777777" w:rsidR="00F96000" w:rsidRDefault="00F96000" w:rsidP="00F71CC6">
      <w:pPr>
        <w:pStyle w:val="Fotnotstext"/>
      </w:pPr>
      <w:r>
        <w:rPr>
          <w:rStyle w:val="Fotnotsreferens"/>
        </w:rPr>
        <w:footnoteRef/>
      </w:r>
      <w:r>
        <w:t xml:space="preserve"> Senaste lydelse 2006:810.</w:t>
      </w:r>
    </w:p>
  </w:footnote>
  <w:footnote w:id="70">
    <w:p w14:paraId="1280575F" w14:textId="77777777" w:rsidR="00F96000" w:rsidRDefault="00F96000" w:rsidP="00F71CC6">
      <w:pPr>
        <w:pStyle w:val="Fotnotstext"/>
      </w:pPr>
      <w:r>
        <w:rPr>
          <w:rStyle w:val="Fotnotsreferens"/>
        </w:rPr>
        <w:footnoteRef/>
      </w:r>
      <w:r>
        <w:t xml:space="preserve"> Senaste lydelse 2007:361.</w:t>
      </w:r>
    </w:p>
  </w:footnote>
  <w:footnote w:id="71">
    <w:p w14:paraId="60A49FD1" w14:textId="77777777" w:rsidR="00F96000" w:rsidRDefault="00F96000" w:rsidP="00F71CC6">
      <w:pPr>
        <w:pStyle w:val="Fotnotstext"/>
      </w:pPr>
      <w:r>
        <w:rPr>
          <w:rStyle w:val="Fotnotsreferens"/>
        </w:rPr>
        <w:footnoteRef/>
      </w:r>
      <w:r>
        <w:t xml:space="preserve"> Senaste lydelse 2007:361.</w:t>
      </w:r>
    </w:p>
  </w:footnote>
  <w:footnote w:id="72">
    <w:p w14:paraId="2693F9A2" w14:textId="77777777" w:rsidR="00F96000" w:rsidRDefault="00F96000" w:rsidP="00F71CC6">
      <w:pPr>
        <w:pStyle w:val="Fotnotstext"/>
      </w:pPr>
      <w:r>
        <w:rPr>
          <w:rStyle w:val="Fotnotsreferens"/>
        </w:rPr>
        <w:footnoteRef/>
      </w:r>
      <w:r>
        <w:t xml:space="preserve"> </w:t>
      </w:r>
      <w:bookmarkStart w:id="690" w:name="_Hlk41651283"/>
      <w:r>
        <w:t>Senaste lydelse 2007:361.</w:t>
      </w:r>
      <w:bookmarkEnd w:id="690"/>
    </w:p>
  </w:footnote>
  <w:footnote w:id="73">
    <w:p w14:paraId="15DC7420" w14:textId="77777777" w:rsidR="00F96000" w:rsidRDefault="00F96000" w:rsidP="00F71CC6">
      <w:pPr>
        <w:pStyle w:val="Fotnotstext"/>
      </w:pPr>
      <w:r>
        <w:rPr>
          <w:rStyle w:val="Fotnotsreferens"/>
        </w:rPr>
        <w:footnoteRef/>
      </w:r>
      <w:r>
        <w:t xml:space="preserve"> </w:t>
      </w:r>
      <w:r w:rsidRPr="00F432DA">
        <w:t>Senaste lydelse 2007:361.</w:t>
      </w:r>
    </w:p>
  </w:footnote>
  <w:footnote w:id="74">
    <w:p w14:paraId="455FB2E9" w14:textId="77777777" w:rsidR="00F96000" w:rsidRDefault="00F96000" w:rsidP="00F71CC6">
      <w:pPr>
        <w:pStyle w:val="Fotnotstext"/>
      </w:pPr>
      <w:r>
        <w:rPr>
          <w:rStyle w:val="Fotnotsreferens"/>
        </w:rPr>
        <w:footnoteRef/>
      </w:r>
      <w:r>
        <w:t xml:space="preserve"> Senaste lydelse 2009:1257.</w:t>
      </w:r>
    </w:p>
  </w:footnote>
  <w:footnote w:id="75">
    <w:p w14:paraId="035F72D5" w14:textId="77777777" w:rsidR="00F96000" w:rsidRDefault="00F96000" w:rsidP="00F71CC6">
      <w:pPr>
        <w:pStyle w:val="Fotnotstext"/>
      </w:pPr>
      <w:r>
        <w:rPr>
          <w:rStyle w:val="Fotnotsreferens"/>
        </w:rPr>
        <w:footnoteRef/>
      </w:r>
      <w:r>
        <w:t xml:space="preserve"> Senaste lydelse 2006:810.</w:t>
      </w:r>
    </w:p>
  </w:footnote>
  <w:footnote w:id="76">
    <w:p w14:paraId="7FC51537" w14:textId="77777777" w:rsidR="00F96000" w:rsidRDefault="00F96000" w:rsidP="00F71CC6">
      <w:pPr>
        <w:pStyle w:val="Fotnotstext"/>
      </w:pPr>
      <w:r>
        <w:rPr>
          <w:rStyle w:val="Fotnotsreferens"/>
        </w:rPr>
        <w:footnoteRef/>
      </w:r>
      <w:r>
        <w:t xml:space="preserve"> Senaste lydelse av rubriken närmaste före 8 a § 2006:811.</w:t>
      </w:r>
    </w:p>
  </w:footnote>
  <w:footnote w:id="77">
    <w:p w14:paraId="46CBD5E4" w14:textId="77777777" w:rsidR="00F96000" w:rsidRDefault="00F96000" w:rsidP="00F71CC6">
      <w:pPr>
        <w:pStyle w:val="Fotnotstext"/>
      </w:pPr>
      <w:r>
        <w:rPr>
          <w:rStyle w:val="Fotnotsreferens"/>
        </w:rPr>
        <w:footnoteRef/>
      </w:r>
      <w:r>
        <w:t xml:space="preserve"> Senaste lydelse 2006:811.</w:t>
      </w:r>
    </w:p>
  </w:footnote>
  <w:footnote w:id="78">
    <w:p w14:paraId="14D96FDC" w14:textId="77777777" w:rsidR="00F96000" w:rsidRDefault="00F96000" w:rsidP="00F71CC6">
      <w:pPr>
        <w:pStyle w:val="Fotnotstext"/>
      </w:pPr>
      <w:r>
        <w:rPr>
          <w:rStyle w:val="Fotnotsreferens"/>
        </w:rPr>
        <w:footnoteRef/>
      </w:r>
      <w:r>
        <w:t> Senaste lydelse 2006:811.</w:t>
      </w:r>
    </w:p>
  </w:footnote>
  <w:footnote w:id="79">
    <w:p w14:paraId="74A51134" w14:textId="77777777" w:rsidR="00F96000" w:rsidRDefault="00F96000" w:rsidP="00F71CC6">
      <w:pPr>
        <w:pStyle w:val="Fotnotstext"/>
      </w:pPr>
      <w:r>
        <w:rPr>
          <w:rStyle w:val="Fotnotsreferens"/>
        </w:rPr>
        <w:footnoteRef/>
      </w:r>
      <w:r>
        <w:t xml:space="preserve"> Senaste lydelse 2006:811.</w:t>
      </w:r>
    </w:p>
  </w:footnote>
  <w:footnote w:id="80">
    <w:p w14:paraId="7B91E043" w14:textId="77777777" w:rsidR="00F96000" w:rsidRDefault="00F96000" w:rsidP="00F71CC6">
      <w:pPr>
        <w:pStyle w:val="Fotnotstext"/>
      </w:pPr>
      <w:r>
        <w:rPr>
          <w:rStyle w:val="Fotnotsreferens"/>
        </w:rPr>
        <w:footnoteRef/>
      </w:r>
      <w:r>
        <w:t xml:space="preserve"> Senaste lydelse 2006:811.</w:t>
      </w:r>
    </w:p>
  </w:footnote>
  <w:footnote w:id="81">
    <w:p w14:paraId="26556B98" w14:textId="77777777" w:rsidR="00F96000" w:rsidRDefault="00F96000" w:rsidP="00F71CC6">
      <w:pPr>
        <w:pStyle w:val="Fotnotstext"/>
      </w:pPr>
      <w:r>
        <w:rPr>
          <w:rStyle w:val="Fotnotsreferens"/>
        </w:rPr>
        <w:footnoteRef/>
      </w:r>
      <w:r>
        <w:t xml:space="preserve"> Senaste lydelse 2006:811.</w:t>
      </w:r>
    </w:p>
  </w:footnote>
  <w:footnote w:id="82">
    <w:p w14:paraId="360D666F" w14:textId="77777777" w:rsidR="00F96000" w:rsidRDefault="00F96000" w:rsidP="00F71CC6">
      <w:pPr>
        <w:pStyle w:val="Fotnotstext"/>
      </w:pPr>
      <w:r>
        <w:rPr>
          <w:rStyle w:val="Fotnotsreferens"/>
        </w:rPr>
        <w:footnoteRef/>
      </w:r>
      <w:r>
        <w:t xml:space="preserve"> Senaste lydelse 2006:811.</w:t>
      </w:r>
    </w:p>
  </w:footnote>
  <w:footnote w:id="83">
    <w:p w14:paraId="3B1F7D5A" w14:textId="77777777" w:rsidR="00F96000" w:rsidRDefault="00F96000" w:rsidP="00F71CC6">
      <w:pPr>
        <w:pStyle w:val="Fotnotstext"/>
      </w:pPr>
      <w:r>
        <w:rPr>
          <w:rStyle w:val="Fotnotsreferens"/>
        </w:rPr>
        <w:footnoteRef/>
      </w:r>
      <w:r>
        <w:t xml:space="preserve"> Senaste lydelse 2006:811.</w:t>
      </w:r>
    </w:p>
  </w:footnote>
  <w:footnote w:id="84">
    <w:p w14:paraId="4218B50B" w14:textId="77777777" w:rsidR="00F96000" w:rsidRDefault="00F96000" w:rsidP="00F71CC6">
      <w:pPr>
        <w:pStyle w:val="Fotnotstext"/>
      </w:pPr>
      <w:r>
        <w:rPr>
          <w:rStyle w:val="Fotnotsreferens"/>
        </w:rPr>
        <w:footnoteRef/>
      </w:r>
      <w:r>
        <w:t xml:space="preserve"> Senaste lydelse 2006:811.</w:t>
      </w:r>
    </w:p>
  </w:footnote>
  <w:footnote w:id="85">
    <w:p w14:paraId="48E64E8C" w14:textId="77777777" w:rsidR="00F96000" w:rsidRDefault="00F96000" w:rsidP="00F71CC6">
      <w:pPr>
        <w:pStyle w:val="Fotnotstext"/>
      </w:pPr>
      <w:r>
        <w:rPr>
          <w:rStyle w:val="Fotnotsreferens"/>
        </w:rPr>
        <w:footnoteRef/>
      </w:r>
      <w:r>
        <w:t xml:space="preserve"> </w:t>
      </w:r>
      <w:bookmarkStart w:id="692" w:name="_Hlk41650735"/>
      <w:r>
        <w:t>Senaste lydelse 2006:810.</w:t>
      </w:r>
      <w:bookmarkEnd w:id="692"/>
    </w:p>
  </w:footnote>
  <w:footnote w:id="86">
    <w:p w14:paraId="46602BBF" w14:textId="77777777" w:rsidR="00F96000" w:rsidRDefault="00F96000" w:rsidP="00F71CC6">
      <w:pPr>
        <w:pStyle w:val="Fotnotstext"/>
      </w:pPr>
      <w:r>
        <w:rPr>
          <w:rStyle w:val="Fotnotsreferens"/>
        </w:rPr>
        <w:footnoteRef/>
      </w:r>
      <w:r>
        <w:t xml:space="preserve"> </w:t>
      </w:r>
      <w:bookmarkStart w:id="693" w:name="_Hlk41650931"/>
      <w:r>
        <w:t>Senaste lydelse 2007:361.</w:t>
      </w:r>
      <w:bookmarkEnd w:id="693"/>
    </w:p>
  </w:footnote>
  <w:footnote w:id="87">
    <w:p w14:paraId="727B24E3" w14:textId="77777777" w:rsidR="00F96000" w:rsidRDefault="00F96000" w:rsidP="00F71CC6">
      <w:pPr>
        <w:pStyle w:val="Fotnotstext"/>
      </w:pPr>
      <w:r>
        <w:rPr>
          <w:rStyle w:val="Fotnotsreferens"/>
        </w:rPr>
        <w:footnoteRef/>
      </w:r>
      <w:r>
        <w:t xml:space="preserve"> Senaste lydelse 2006:811.</w:t>
      </w:r>
    </w:p>
    <w:p w14:paraId="794304E2" w14:textId="77777777" w:rsidR="00F96000" w:rsidRDefault="00F96000" w:rsidP="00F71CC6">
      <w:pPr>
        <w:pStyle w:val="Fotnotstext"/>
      </w:pPr>
    </w:p>
  </w:footnote>
  <w:footnote w:id="88">
    <w:p w14:paraId="60650099" w14:textId="77777777" w:rsidR="00F96000" w:rsidRDefault="00F96000" w:rsidP="00F71CC6">
      <w:pPr>
        <w:pStyle w:val="Fotnotstext"/>
      </w:pPr>
      <w:r>
        <w:rPr>
          <w:rStyle w:val="Fotnotsreferens"/>
        </w:rPr>
        <w:footnoteRef/>
      </w:r>
      <w:r>
        <w:t xml:space="preserve"> Tidigare 14 § upphävd genom 2018:574.</w:t>
      </w:r>
    </w:p>
  </w:footnote>
  <w:footnote w:id="89">
    <w:p w14:paraId="1AB3D6F3" w14:textId="77777777" w:rsidR="00F96000" w:rsidRDefault="00F96000" w:rsidP="00F71CC6">
      <w:pPr>
        <w:pStyle w:val="Fotnotstext"/>
      </w:pPr>
      <w:r>
        <w:rPr>
          <w:rStyle w:val="Fotnotsreferens"/>
        </w:rPr>
        <w:footnoteRef/>
      </w:r>
      <w:r>
        <w:t xml:space="preserve"> Senaste lydelse 2017:1288.</w:t>
      </w:r>
    </w:p>
  </w:footnote>
  <w:footnote w:id="90">
    <w:p w14:paraId="0049E32D" w14:textId="77777777" w:rsidR="00F96000" w:rsidRDefault="00F96000" w:rsidP="00F71CC6">
      <w:pPr>
        <w:pStyle w:val="Fotnotstext"/>
      </w:pPr>
      <w:r>
        <w:rPr>
          <w:rStyle w:val="Fotnotsreferens"/>
        </w:rPr>
        <w:footnoteRef/>
      </w:r>
      <w:r>
        <w:t xml:space="preserve"> Senaste lydelse 2009:1258.</w:t>
      </w:r>
    </w:p>
  </w:footnote>
  <w:footnote w:id="91">
    <w:p w14:paraId="2D9CDFFC" w14:textId="74002CAF" w:rsidR="00F96000" w:rsidRDefault="00F96000" w:rsidP="00F71CC6">
      <w:pPr>
        <w:pStyle w:val="Fotnotstext"/>
      </w:pPr>
      <w:r>
        <w:rPr>
          <w:rStyle w:val="Fotnotsreferens"/>
        </w:rPr>
        <w:footnoteRef/>
      </w:r>
      <w:r>
        <w:t xml:space="preserve"> Senaste lydelse 2011:410.</w:t>
      </w:r>
    </w:p>
  </w:footnote>
  <w:footnote w:id="92">
    <w:p w14:paraId="76498795" w14:textId="77777777" w:rsidR="00F96000" w:rsidRDefault="00F96000" w:rsidP="00F71CC6">
      <w:pPr>
        <w:pStyle w:val="Fotnotstext"/>
      </w:pPr>
      <w:r>
        <w:rPr>
          <w:rStyle w:val="Fotnotsreferens"/>
        </w:rPr>
        <w:footnoteRef/>
      </w:r>
      <w:r>
        <w:t xml:space="preserve"> Senaste lydelse 2011:410.</w:t>
      </w:r>
    </w:p>
  </w:footnote>
  <w:footnote w:id="93">
    <w:p w14:paraId="7DE360D4" w14:textId="77777777" w:rsidR="00F96000" w:rsidRDefault="00F96000" w:rsidP="00F71CC6">
      <w:pPr>
        <w:pStyle w:val="Fotnotstext"/>
      </w:pPr>
      <w:r>
        <w:rPr>
          <w:rStyle w:val="Fotnotsreferens"/>
        </w:rPr>
        <w:footnoteRef/>
      </w:r>
      <w:r>
        <w:t xml:space="preserve"> Tidigare 15 § upphävd genom 2018:575.</w:t>
      </w:r>
    </w:p>
  </w:footnote>
  <w:footnote w:id="94">
    <w:p w14:paraId="17068F0B" w14:textId="77777777" w:rsidR="00F96000" w:rsidRDefault="00F96000" w:rsidP="00F71CC6">
      <w:pPr>
        <w:pStyle w:val="Fotnotstext"/>
      </w:pPr>
      <w:r>
        <w:rPr>
          <w:rStyle w:val="Fotnotsreferens"/>
        </w:rPr>
        <w:footnoteRef/>
      </w:r>
      <w:r>
        <w:t xml:space="preserve"> Senaste lydelse 2011:410.</w:t>
      </w:r>
    </w:p>
  </w:footnote>
  <w:footnote w:id="95">
    <w:p w14:paraId="71AA4D5E" w14:textId="77777777" w:rsidR="00F96000" w:rsidRDefault="00F96000" w:rsidP="00F71CC6">
      <w:pPr>
        <w:pStyle w:val="Fotnotstext"/>
      </w:pPr>
      <w:r>
        <w:rPr>
          <w:rStyle w:val="Fotnotsreferens"/>
        </w:rPr>
        <w:footnoteRef/>
      </w:r>
      <w:r>
        <w:t xml:space="preserve"> Senaste lydelse 2011:410.</w:t>
      </w:r>
    </w:p>
  </w:footnote>
  <w:footnote w:id="96">
    <w:p w14:paraId="2D670E14" w14:textId="77777777" w:rsidR="00F96000" w:rsidRDefault="00F96000" w:rsidP="00F71CC6">
      <w:pPr>
        <w:pStyle w:val="Fotnotstext"/>
      </w:pPr>
      <w:r>
        <w:rPr>
          <w:rStyle w:val="Fotnotsreferens"/>
        </w:rPr>
        <w:footnoteRef/>
      </w:r>
      <w:r>
        <w:t xml:space="preserve"> Senaste lydelse 2009:1259.</w:t>
      </w:r>
    </w:p>
  </w:footnote>
  <w:footnote w:id="97">
    <w:p w14:paraId="6593E3B7" w14:textId="77777777" w:rsidR="00F96000" w:rsidRDefault="00F96000" w:rsidP="00F71CC6">
      <w:pPr>
        <w:pStyle w:val="Fotnotstext"/>
      </w:pPr>
      <w:r>
        <w:rPr>
          <w:rStyle w:val="Fotnotsreferens"/>
        </w:rPr>
        <w:footnoteRef/>
      </w:r>
      <w:r>
        <w:t xml:space="preserve"> Senaste lydelse 2009:1260.</w:t>
      </w:r>
    </w:p>
  </w:footnote>
  <w:footnote w:id="98">
    <w:p w14:paraId="7593C423" w14:textId="77777777" w:rsidR="00F96000" w:rsidRDefault="00F96000" w:rsidP="00F71CC6">
      <w:pPr>
        <w:pStyle w:val="Fotnotstext"/>
      </w:pPr>
      <w:r>
        <w:rPr>
          <w:rStyle w:val="Fotnotsreferens"/>
        </w:rPr>
        <w:footnoteRef/>
      </w:r>
      <w:r>
        <w:t xml:space="preserve"> Senaste lydelse 2015:766.</w:t>
      </w:r>
    </w:p>
  </w:footnote>
  <w:footnote w:id="99">
    <w:p w14:paraId="40D858B1" w14:textId="77777777" w:rsidR="00F96000" w:rsidRDefault="00F96000" w:rsidP="00F71CC6">
      <w:pPr>
        <w:pStyle w:val="Fotnotstext"/>
      </w:pPr>
      <w:r>
        <w:rPr>
          <w:rStyle w:val="Fotnotsreferens"/>
        </w:rPr>
        <w:footnoteRef/>
      </w:r>
      <w:r>
        <w:t xml:space="preserve"> Senaste lydelse 2011:411.</w:t>
      </w:r>
    </w:p>
  </w:footnote>
  <w:footnote w:id="100">
    <w:p w14:paraId="46CF6062" w14:textId="77777777" w:rsidR="00F96000" w:rsidRDefault="00F96000" w:rsidP="00F71CC6">
      <w:pPr>
        <w:pStyle w:val="Fotnotstext"/>
      </w:pPr>
      <w:r>
        <w:rPr>
          <w:rStyle w:val="Fotnotsreferens"/>
        </w:rPr>
        <w:footnoteRef/>
      </w:r>
      <w:r>
        <w:t xml:space="preserve"> Tidigare 8 § upphävd genom 2018:577.</w:t>
      </w:r>
    </w:p>
  </w:footnote>
  <w:footnote w:id="101">
    <w:p w14:paraId="1CB16087" w14:textId="77777777" w:rsidR="00F96000" w:rsidRDefault="00F96000" w:rsidP="00F71CC6">
      <w:pPr>
        <w:pStyle w:val="Fotnotstext"/>
      </w:pPr>
      <w:r>
        <w:rPr>
          <w:rStyle w:val="Fotnotsreferens"/>
        </w:rPr>
        <w:footnoteRef/>
      </w:r>
      <w:r>
        <w:t xml:space="preserve"> Senaste lydelse 2011:411.</w:t>
      </w:r>
    </w:p>
  </w:footnote>
  <w:footnote w:id="102">
    <w:p w14:paraId="5BD0D51C" w14:textId="77777777" w:rsidR="00F96000" w:rsidRDefault="00F96000" w:rsidP="00F71CC6">
      <w:pPr>
        <w:pStyle w:val="Fotnotstext"/>
      </w:pPr>
      <w:r>
        <w:rPr>
          <w:rStyle w:val="Fotnotsreferens"/>
        </w:rPr>
        <w:footnoteRef/>
      </w:r>
      <w:r>
        <w:t xml:space="preserve"> Senaste lydelse 2011:411.</w:t>
      </w:r>
    </w:p>
  </w:footnote>
  <w:footnote w:id="103">
    <w:p w14:paraId="758C8A9B" w14:textId="77777777" w:rsidR="00F96000" w:rsidRDefault="00F96000" w:rsidP="00F71CC6">
      <w:pPr>
        <w:pStyle w:val="Fotnotstext"/>
      </w:pPr>
      <w:r>
        <w:rPr>
          <w:rStyle w:val="Fotnotsreferens"/>
        </w:rPr>
        <w:footnoteRef/>
      </w:r>
      <w:r>
        <w:t xml:space="preserve"> Ändringen innebär bl.a. att andra stycket tas bort.</w:t>
      </w:r>
    </w:p>
  </w:footnote>
  <w:footnote w:id="104">
    <w:p w14:paraId="2BAE4AAE" w14:textId="77777777" w:rsidR="00F96000" w:rsidRDefault="00F96000" w:rsidP="00F71CC6">
      <w:pPr>
        <w:pStyle w:val="Fotnotstext"/>
      </w:pPr>
      <w:r>
        <w:rPr>
          <w:rStyle w:val="Fotnotsreferens"/>
        </w:rPr>
        <w:footnoteRef/>
      </w:r>
      <w:r>
        <w:t xml:space="preserve"> Tidigare 6 § upphävd genom 2018:581.</w:t>
      </w:r>
    </w:p>
  </w:footnote>
  <w:footnote w:id="105">
    <w:p w14:paraId="5873BE1D" w14:textId="77777777" w:rsidR="00F96000" w:rsidRDefault="00F96000" w:rsidP="00F71CC6">
      <w:pPr>
        <w:pStyle w:val="Fotnotstext"/>
      </w:pPr>
      <w:r>
        <w:rPr>
          <w:rStyle w:val="Fotnotsreferens"/>
        </w:rPr>
        <w:footnoteRef/>
      </w:r>
      <w:r>
        <w:t xml:space="preserve"> Senaste lydelse 2017:270.</w:t>
      </w:r>
    </w:p>
  </w:footnote>
  <w:footnote w:id="106">
    <w:p w14:paraId="701937B5" w14:textId="77777777" w:rsidR="00F96000" w:rsidRDefault="00F96000" w:rsidP="00F71CC6">
      <w:pPr>
        <w:pStyle w:val="Fotnotstext"/>
      </w:pPr>
      <w:r>
        <w:rPr>
          <w:rStyle w:val="Fotnotsreferens"/>
        </w:rPr>
        <w:footnoteRef/>
      </w:r>
      <w:r>
        <w:t xml:space="preserve"> Senaste lydelse av </w:t>
      </w:r>
    </w:p>
    <w:p w14:paraId="127AFD23" w14:textId="77777777" w:rsidR="00F96000" w:rsidRDefault="00F96000" w:rsidP="00F71CC6">
      <w:pPr>
        <w:pStyle w:val="Fotnotstext"/>
      </w:pPr>
      <w:r>
        <w:t>rubriken närmast före 11 a § 2006:810</w:t>
      </w:r>
    </w:p>
    <w:p w14:paraId="134DEE3A" w14:textId="77777777" w:rsidR="00F96000" w:rsidRDefault="00F96000" w:rsidP="00F71CC6">
      <w:pPr>
        <w:pStyle w:val="Fotnotstext"/>
      </w:pPr>
      <w:r>
        <w:t>rubriken närmast före 12 a § 2006:810.</w:t>
      </w:r>
    </w:p>
  </w:footnote>
  <w:footnote w:id="107">
    <w:p w14:paraId="2FB8D7A0" w14:textId="77777777" w:rsidR="00F96000" w:rsidRDefault="00F96000" w:rsidP="00F71CC6">
      <w:pPr>
        <w:pStyle w:val="Fotnotstext"/>
      </w:pPr>
      <w:r>
        <w:rPr>
          <w:rStyle w:val="Fotnotsreferens"/>
        </w:rPr>
        <w:footnoteRef/>
      </w:r>
      <w:r>
        <w:t xml:space="preserve"> Senaste lydelse 2006:810.</w:t>
      </w:r>
    </w:p>
  </w:footnote>
  <w:footnote w:id="108">
    <w:p w14:paraId="6134E393" w14:textId="77777777" w:rsidR="00F96000" w:rsidRDefault="00F96000" w:rsidP="00F71CC6">
      <w:pPr>
        <w:pStyle w:val="Fotnotstext"/>
      </w:pPr>
      <w:r>
        <w:rPr>
          <w:rStyle w:val="Fotnotsreferens"/>
        </w:rPr>
        <w:footnoteRef/>
      </w:r>
      <w:r>
        <w:t xml:space="preserve"> Senaste lydelse 2006:810.</w:t>
      </w:r>
    </w:p>
  </w:footnote>
  <w:footnote w:id="109">
    <w:p w14:paraId="450B5F0F" w14:textId="77777777" w:rsidR="00F96000" w:rsidRDefault="00F96000" w:rsidP="00F71CC6">
      <w:pPr>
        <w:pStyle w:val="Fotnotstext"/>
      </w:pPr>
      <w:r>
        <w:rPr>
          <w:rStyle w:val="Fotnotsreferens"/>
        </w:rPr>
        <w:footnoteRef/>
      </w:r>
      <w:r>
        <w:t xml:space="preserve"> Senaste lydelse 2006:810.</w:t>
      </w:r>
    </w:p>
  </w:footnote>
  <w:footnote w:id="110">
    <w:p w14:paraId="604AA86D" w14:textId="77777777" w:rsidR="00F96000" w:rsidRDefault="00F96000" w:rsidP="00F71CC6">
      <w:pPr>
        <w:pStyle w:val="Fotnotstext"/>
      </w:pPr>
      <w:r>
        <w:rPr>
          <w:rStyle w:val="Fotnotsreferens"/>
        </w:rPr>
        <w:footnoteRef/>
      </w:r>
      <w:r>
        <w:t xml:space="preserve"> Senaste lydelse 2006:810.</w:t>
      </w:r>
    </w:p>
  </w:footnote>
  <w:footnote w:id="111">
    <w:p w14:paraId="2B2C3F9B" w14:textId="77777777" w:rsidR="00F96000" w:rsidRDefault="00F96000" w:rsidP="00F71CC6">
      <w:pPr>
        <w:pStyle w:val="Fotnotstext"/>
      </w:pPr>
      <w:r>
        <w:rPr>
          <w:rStyle w:val="Fotnotsreferens"/>
        </w:rPr>
        <w:footnoteRef/>
      </w:r>
      <w:r>
        <w:t xml:space="preserve"> Senaste lydelse 2006:810.</w:t>
      </w:r>
    </w:p>
  </w:footnote>
  <w:footnote w:id="112">
    <w:p w14:paraId="5B90E743" w14:textId="77777777" w:rsidR="00F96000" w:rsidRDefault="00F96000" w:rsidP="00F71CC6">
      <w:pPr>
        <w:pStyle w:val="Fotnotstext"/>
      </w:pPr>
      <w:r>
        <w:rPr>
          <w:rStyle w:val="Fotnotsreferens"/>
        </w:rPr>
        <w:footnoteRef/>
      </w:r>
      <w:r>
        <w:t xml:space="preserve"> Senaste lydelse 2006:810.</w:t>
      </w:r>
    </w:p>
  </w:footnote>
  <w:footnote w:id="113">
    <w:p w14:paraId="6104D9E4" w14:textId="77777777" w:rsidR="00F96000" w:rsidRDefault="00F96000" w:rsidP="00F71CC6">
      <w:pPr>
        <w:pStyle w:val="Fotnotstext"/>
      </w:pPr>
      <w:r>
        <w:rPr>
          <w:rStyle w:val="Fotnotsreferens"/>
        </w:rPr>
        <w:footnoteRef/>
      </w:r>
      <w:r>
        <w:t xml:space="preserve"> Senaste lydelsen av tidigare 12 a § 2006:810.</w:t>
      </w:r>
    </w:p>
  </w:footnote>
  <w:footnote w:id="114">
    <w:p w14:paraId="1227F6E4" w14:textId="77777777" w:rsidR="00F96000" w:rsidRDefault="00F96000" w:rsidP="00F71CC6">
      <w:pPr>
        <w:pStyle w:val="Fotnotstext"/>
      </w:pPr>
      <w:r>
        <w:rPr>
          <w:rStyle w:val="Fotnotsreferens"/>
        </w:rPr>
        <w:footnoteRef/>
      </w:r>
      <w:r>
        <w:t xml:space="preserve"> Senaste lydelse 2006:810.</w:t>
      </w:r>
    </w:p>
  </w:footnote>
  <w:footnote w:id="115">
    <w:p w14:paraId="2237545C" w14:textId="77777777" w:rsidR="00F96000" w:rsidRDefault="00F96000" w:rsidP="00F71CC6">
      <w:pPr>
        <w:pStyle w:val="Fotnotstext"/>
      </w:pPr>
      <w:r>
        <w:rPr>
          <w:rStyle w:val="Fotnotsreferens"/>
        </w:rPr>
        <w:footnoteRef/>
      </w:r>
      <w:r>
        <w:t xml:space="preserve"> Senaste lydelse 2006:810.</w:t>
      </w:r>
    </w:p>
  </w:footnote>
  <w:footnote w:id="116">
    <w:p w14:paraId="3FAC047F" w14:textId="77777777" w:rsidR="00F96000" w:rsidRDefault="00F96000" w:rsidP="00F71CC6">
      <w:pPr>
        <w:pStyle w:val="Fotnotstext"/>
      </w:pPr>
      <w:r>
        <w:rPr>
          <w:rStyle w:val="Fotnotsreferens"/>
        </w:rPr>
        <w:footnoteRef/>
      </w:r>
      <w:r>
        <w:t xml:space="preserve"> Senaste lydelse 2006:810.</w:t>
      </w:r>
    </w:p>
  </w:footnote>
  <w:footnote w:id="117">
    <w:p w14:paraId="45354305" w14:textId="77777777" w:rsidR="00F96000" w:rsidRDefault="00F96000" w:rsidP="00F71CC6">
      <w:pPr>
        <w:pStyle w:val="Fotnotstext"/>
      </w:pPr>
      <w:r>
        <w:rPr>
          <w:rStyle w:val="Fotnotsreferens"/>
        </w:rPr>
        <w:footnoteRef/>
      </w:r>
      <w:r>
        <w:t xml:space="preserve"> Senaste lydelse 2</w:t>
      </w:r>
      <w:r w:rsidRPr="00D8487E">
        <w:t>007:361</w:t>
      </w:r>
      <w:r>
        <w:t>.</w:t>
      </w:r>
    </w:p>
  </w:footnote>
  <w:footnote w:id="118">
    <w:p w14:paraId="2758EA37" w14:textId="77777777" w:rsidR="00F96000" w:rsidRDefault="00F96000" w:rsidP="00F71CC6">
      <w:pPr>
        <w:pStyle w:val="Fotnotstext"/>
      </w:pPr>
      <w:r>
        <w:rPr>
          <w:rStyle w:val="Fotnotsreferens"/>
        </w:rPr>
        <w:footnoteRef/>
      </w:r>
      <w:r>
        <w:t xml:space="preserve"> Senaste lydelse 2</w:t>
      </w:r>
      <w:r w:rsidRPr="00D8487E">
        <w:t>007:361</w:t>
      </w:r>
      <w:r>
        <w:t>.</w:t>
      </w:r>
    </w:p>
  </w:footnote>
  <w:footnote w:id="119">
    <w:p w14:paraId="191DF9D4" w14:textId="77777777" w:rsidR="00F96000" w:rsidRDefault="00F96000" w:rsidP="00F71CC6">
      <w:pPr>
        <w:pStyle w:val="Fotnotstext"/>
      </w:pPr>
      <w:r>
        <w:rPr>
          <w:rStyle w:val="Fotnotsreferens"/>
        </w:rPr>
        <w:footnoteRef/>
      </w:r>
      <w:r>
        <w:t xml:space="preserve"> Senaste lydelse 2</w:t>
      </w:r>
      <w:r w:rsidRPr="00D8487E">
        <w:t>007:361</w:t>
      </w:r>
      <w:r>
        <w:t>.</w:t>
      </w:r>
    </w:p>
  </w:footnote>
  <w:footnote w:id="120">
    <w:p w14:paraId="2E05F62F" w14:textId="77777777" w:rsidR="00F96000" w:rsidRDefault="00F96000" w:rsidP="00F71CC6">
      <w:pPr>
        <w:pStyle w:val="Fotnotstext"/>
      </w:pPr>
      <w:r>
        <w:rPr>
          <w:rStyle w:val="Fotnotsreferens"/>
        </w:rPr>
        <w:footnoteRef/>
      </w:r>
      <w:r>
        <w:t xml:space="preserve"> Senaste lydelse 2</w:t>
      </w:r>
      <w:r w:rsidRPr="00D8487E">
        <w:t>007:361</w:t>
      </w:r>
      <w:r>
        <w:t>.</w:t>
      </w:r>
    </w:p>
  </w:footnote>
  <w:footnote w:id="121">
    <w:p w14:paraId="35C23D72" w14:textId="77777777" w:rsidR="00F96000" w:rsidRDefault="00F96000" w:rsidP="00F71CC6">
      <w:pPr>
        <w:pStyle w:val="Fotnotstext"/>
      </w:pPr>
      <w:r>
        <w:rPr>
          <w:rStyle w:val="Fotnotsreferens"/>
        </w:rPr>
        <w:footnoteRef/>
      </w:r>
      <w:r>
        <w:t xml:space="preserve"> Senaste lydelse </w:t>
      </w:r>
      <w:r w:rsidRPr="007B4817">
        <w:t>2005:102</w:t>
      </w:r>
      <w:r>
        <w:t>.</w:t>
      </w:r>
    </w:p>
  </w:footnote>
  <w:footnote w:id="122">
    <w:p w14:paraId="77BC061E" w14:textId="77777777" w:rsidR="00F96000" w:rsidRDefault="00F96000" w:rsidP="00F71CC6">
      <w:pPr>
        <w:pStyle w:val="Fotnotstext"/>
      </w:pPr>
      <w:r>
        <w:rPr>
          <w:rStyle w:val="Fotnotsreferens"/>
        </w:rPr>
        <w:footnoteRef/>
      </w:r>
      <w:r>
        <w:t xml:space="preserve"> Senaste lydelse </w:t>
      </w:r>
      <w:r w:rsidRPr="004F3FAB">
        <w:t>2009:1257</w:t>
      </w:r>
      <w:r>
        <w:t>.</w:t>
      </w:r>
    </w:p>
  </w:footnote>
  <w:footnote w:id="123">
    <w:p w14:paraId="0343A696" w14:textId="77777777" w:rsidR="00F96000" w:rsidRDefault="00F96000" w:rsidP="00F71CC6">
      <w:pPr>
        <w:pStyle w:val="Fotnotstext"/>
      </w:pPr>
      <w:r>
        <w:rPr>
          <w:rStyle w:val="Fotnotsreferens"/>
        </w:rPr>
        <w:footnoteRef/>
      </w:r>
      <w:r>
        <w:t xml:space="preserve"> Senaste lydelse 2006:810.</w:t>
      </w:r>
    </w:p>
  </w:footnote>
  <w:footnote w:id="124">
    <w:p w14:paraId="555A7B5E" w14:textId="77777777" w:rsidR="00F96000" w:rsidRDefault="00F96000" w:rsidP="00F71CC6">
      <w:pPr>
        <w:pStyle w:val="Fotnotstext"/>
      </w:pPr>
      <w:r>
        <w:rPr>
          <w:rStyle w:val="Fotnotsreferens"/>
        </w:rPr>
        <w:footnoteRef/>
      </w:r>
      <w:r>
        <w:t xml:space="preserve"> Senaste lydelse av </w:t>
      </w:r>
    </w:p>
    <w:p w14:paraId="0B3BABCE" w14:textId="77777777" w:rsidR="00F96000" w:rsidRDefault="00F96000" w:rsidP="00F71CC6">
      <w:pPr>
        <w:pStyle w:val="Fotnotstext"/>
      </w:pPr>
      <w:r>
        <w:t>rubriken närmast före 8 a § 2006:811</w:t>
      </w:r>
    </w:p>
    <w:p w14:paraId="0B3AC279" w14:textId="77777777" w:rsidR="00F96000" w:rsidRDefault="00F96000" w:rsidP="00F71CC6">
      <w:pPr>
        <w:pStyle w:val="Fotnotstext"/>
      </w:pPr>
      <w:r>
        <w:t>rubriken närmast före 9 a § 2006:811.</w:t>
      </w:r>
    </w:p>
  </w:footnote>
  <w:footnote w:id="125">
    <w:p w14:paraId="68435E1E" w14:textId="77777777" w:rsidR="00F96000" w:rsidRDefault="00F96000" w:rsidP="00F71CC6">
      <w:pPr>
        <w:pStyle w:val="Fotnotstext"/>
      </w:pPr>
      <w:r>
        <w:rPr>
          <w:rStyle w:val="Fotnotsreferens"/>
        </w:rPr>
        <w:footnoteRef/>
      </w:r>
      <w:r>
        <w:t xml:space="preserve"> Senaste lydelse 2006:811.</w:t>
      </w:r>
    </w:p>
  </w:footnote>
  <w:footnote w:id="126">
    <w:p w14:paraId="7B7E8DA5" w14:textId="77777777" w:rsidR="00F96000" w:rsidRDefault="00F96000" w:rsidP="00F71CC6">
      <w:pPr>
        <w:pStyle w:val="Fotnotstext"/>
      </w:pPr>
      <w:r>
        <w:rPr>
          <w:rStyle w:val="Fotnotsreferens"/>
        </w:rPr>
        <w:footnoteRef/>
      </w:r>
      <w:r>
        <w:t xml:space="preserve"> Senaste lydelse 2006:811.</w:t>
      </w:r>
    </w:p>
  </w:footnote>
  <w:footnote w:id="127">
    <w:p w14:paraId="410CF099" w14:textId="77777777" w:rsidR="00F96000" w:rsidRDefault="00F96000" w:rsidP="00F71CC6">
      <w:pPr>
        <w:pStyle w:val="Fotnotstext"/>
      </w:pPr>
      <w:r>
        <w:rPr>
          <w:rStyle w:val="Fotnotsreferens"/>
        </w:rPr>
        <w:footnoteRef/>
      </w:r>
      <w:r>
        <w:t xml:space="preserve"> Senaste lydelse 2006:811.</w:t>
      </w:r>
    </w:p>
  </w:footnote>
  <w:footnote w:id="128">
    <w:p w14:paraId="2876E896" w14:textId="77777777" w:rsidR="00F96000" w:rsidRDefault="00F96000" w:rsidP="00F71CC6">
      <w:pPr>
        <w:pStyle w:val="Fotnotstext"/>
      </w:pPr>
      <w:r>
        <w:rPr>
          <w:rStyle w:val="Fotnotsreferens"/>
        </w:rPr>
        <w:footnoteRef/>
      </w:r>
      <w:r>
        <w:t xml:space="preserve"> Senaste lydelse 2006:811.</w:t>
      </w:r>
    </w:p>
  </w:footnote>
  <w:footnote w:id="129">
    <w:p w14:paraId="74C59583" w14:textId="77777777" w:rsidR="00F96000" w:rsidRDefault="00F96000" w:rsidP="00F71CC6">
      <w:pPr>
        <w:pStyle w:val="Fotnotstext"/>
      </w:pPr>
      <w:r>
        <w:rPr>
          <w:rStyle w:val="Fotnotsreferens"/>
        </w:rPr>
        <w:footnoteRef/>
      </w:r>
      <w:r>
        <w:t xml:space="preserve"> Senaste lydelse 2006:811.</w:t>
      </w:r>
    </w:p>
  </w:footnote>
  <w:footnote w:id="130">
    <w:p w14:paraId="5B05A651" w14:textId="77777777" w:rsidR="00F96000" w:rsidRDefault="00F96000" w:rsidP="00F71CC6">
      <w:pPr>
        <w:pStyle w:val="Fotnotstext"/>
      </w:pPr>
      <w:r>
        <w:rPr>
          <w:rStyle w:val="Fotnotsreferens"/>
        </w:rPr>
        <w:footnoteRef/>
      </w:r>
      <w:r>
        <w:t xml:space="preserve"> Senaste lydelse 2006:811.</w:t>
      </w:r>
    </w:p>
  </w:footnote>
  <w:footnote w:id="131">
    <w:p w14:paraId="02CA68A4" w14:textId="77777777" w:rsidR="00F96000" w:rsidRDefault="00F96000" w:rsidP="00F71CC6">
      <w:pPr>
        <w:pStyle w:val="Fotnotstext"/>
      </w:pPr>
      <w:r>
        <w:rPr>
          <w:rStyle w:val="Fotnotsreferens"/>
        </w:rPr>
        <w:footnoteRef/>
      </w:r>
      <w:r>
        <w:t xml:space="preserve"> Senaste lydelse av tidigare 9 a § </w:t>
      </w:r>
      <w:r w:rsidRPr="00D6132D">
        <w:t>2006:811</w:t>
      </w:r>
      <w:r>
        <w:t>.</w:t>
      </w:r>
    </w:p>
  </w:footnote>
  <w:footnote w:id="132">
    <w:p w14:paraId="2A1D0EAE" w14:textId="77777777" w:rsidR="00F96000" w:rsidRDefault="00F96000" w:rsidP="00F71CC6">
      <w:pPr>
        <w:pStyle w:val="Fotnotstext"/>
      </w:pPr>
      <w:r>
        <w:rPr>
          <w:rStyle w:val="Fotnotsreferens"/>
        </w:rPr>
        <w:footnoteRef/>
      </w:r>
      <w:r>
        <w:t xml:space="preserve"> Senaste lydelse 2006:811.</w:t>
      </w:r>
    </w:p>
  </w:footnote>
  <w:footnote w:id="133">
    <w:p w14:paraId="37C8FE68" w14:textId="77777777" w:rsidR="00F96000" w:rsidRDefault="00F96000" w:rsidP="00F71CC6">
      <w:pPr>
        <w:pStyle w:val="Fotnotstext"/>
      </w:pPr>
      <w:r>
        <w:rPr>
          <w:rStyle w:val="Fotnotsreferens"/>
        </w:rPr>
        <w:footnoteRef/>
      </w:r>
      <w:r>
        <w:t xml:space="preserve"> Senaste lydelse 2006:811.</w:t>
      </w:r>
    </w:p>
  </w:footnote>
  <w:footnote w:id="134">
    <w:p w14:paraId="34D4BA6B" w14:textId="77777777" w:rsidR="00F96000" w:rsidRDefault="00F96000" w:rsidP="00F71CC6">
      <w:pPr>
        <w:pStyle w:val="Fotnotstext"/>
      </w:pPr>
      <w:r>
        <w:rPr>
          <w:rStyle w:val="Fotnotsreferens"/>
        </w:rPr>
        <w:footnoteRef/>
      </w:r>
      <w:r>
        <w:t xml:space="preserve"> Senaste lydelse </w:t>
      </w:r>
      <w:r w:rsidRPr="00D6132D">
        <w:t>2006:811</w:t>
      </w:r>
      <w:r>
        <w:t>.</w:t>
      </w:r>
    </w:p>
  </w:footnote>
  <w:footnote w:id="135">
    <w:p w14:paraId="60005E28" w14:textId="77777777" w:rsidR="00F96000" w:rsidRDefault="00F96000" w:rsidP="00F71CC6">
      <w:pPr>
        <w:pStyle w:val="Fotnotstext"/>
      </w:pPr>
      <w:r>
        <w:rPr>
          <w:rStyle w:val="Fotnotsreferens"/>
        </w:rPr>
        <w:footnoteRef/>
      </w:r>
      <w:r>
        <w:t xml:space="preserve"> Senaste lydelse </w:t>
      </w:r>
      <w:r w:rsidRPr="00D6132D">
        <w:t>2006:811</w:t>
      </w:r>
      <w:r>
        <w:t>.</w:t>
      </w:r>
    </w:p>
  </w:footnote>
  <w:footnote w:id="136">
    <w:p w14:paraId="092902B8" w14:textId="77777777" w:rsidR="00F96000" w:rsidRDefault="00F96000" w:rsidP="00F71CC6">
      <w:pPr>
        <w:pStyle w:val="Fotnotstext"/>
      </w:pPr>
      <w:r>
        <w:rPr>
          <w:rStyle w:val="Fotnotsreferens"/>
        </w:rPr>
        <w:footnoteRef/>
      </w:r>
      <w:r>
        <w:t xml:space="preserve"> Senaste lydelse </w:t>
      </w:r>
      <w:r w:rsidRPr="00D6132D">
        <w:t>2006:811</w:t>
      </w:r>
      <w:r>
        <w:t>.</w:t>
      </w:r>
    </w:p>
  </w:footnote>
  <w:footnote w:id="137">
    <w:p w14:paraId="055A0CB0" w14:textId="77777777" w:rsidR="00F96000" w:rsidRDefault="00F96000" w:rsidP="00F71CC6">
      <w:pPr>
        <w:pStyle w:val="Fotnotstext"/>
      </w:pPr>
      <w:r>
        <w:rPr>
          <w:rStyle w:val="Fotnotsreferens"/>
        </w:rPr>
        <w:footnoteRef/>
      </w:r>
      <w:r>
        <w:t xml:space="preserve"> Senaste lydelse </w:t>
      </w:r>
      <w:r w:rsidRPr="00D6132D">
        <w:t>2006:811</w:t>
      </w:r>
      <w:r>
        <w:t>.</w:t>
      </w:r>
    </w:p>
  </w:footnote>
  <w:footnote w:id="138">
    <w:p w14:paraId="6AA5661F" w14:textId="77777777" w:rsidR="00F96000" w:rsidRDefault="00F96000" w:rsidP="00F71CC6">
      <w:pPr>
        <w:pStyle w:val="Fotnotstext"/>
      </w:pPr>
      <w:r>
        <w:rPr>
          <w:rStyle w:val="Fotnotsreferens"/>
        </w:rPr>
        <w:footnoteRef/>
      </w:r>
      <w:r>
        <w:t xml:space="preserve"> Senaste lydelse 2017:1288.</w:t>
      </w:r>
    </w:p>
  </w:footnote>
  <w:footnote w:id="139">
    <w:p w14:paraId="664B9737" w14:textId="77777777" w:rsidR="00F96000" w:rsidRDefault="00F96000" w:rsidP="00F71CC6">
      <w:pPr>
        <w:pStyle w:val="Fotnotstext"/>
      </w:pPr>
      <w:r>
        <w:rPr>
          <w:rStyle w:val="Fotnotsreferens"/>
        </w:rPr>
        <w:footnoteRef/>
      </w:r>
      <w:r>
        <w:t xml:space="preserve"> Senaste lydelse 2018:644.</w:t>
      </w:r>
    </w:p>
  </w:footnote>
  <w:footnote w:id="140">
    <w:p w14:paraId="7CF4FEA8" w14:textId="77777777" w:rsidR="00F96000" w:rsidRDefault="00F96000" w:rsidP="00F71CC6">
      <w:pPr>
        <w:pStyle w:val="Fotnotstext"/>
      </w:pPr>
      <w:r>
        <w:rPr>
          <w:rStyle w:val="Fotnotsreferens"/>
        </w:rPr>
        <w:footnoteRef/>
      </w:r>
      <w:r>
        <w:t xml:space="preserve"> Senaste lydelse 2009:1258.</w:t>
      </w:r>
    </w:p>
  </w:footnote>
  <w:footnote w:id="141">
    <w:p w14:paraId="5DDA5F87" w14:textId="77777777" w:rsidR="00F96000" w:rsidRDefault="00F96000" w:rsidP="00F71CC6">
      <w:pPr>
        <w:pStyle w:val="Fotnotstext"/>
      </w:pPr>
      <w:r>
        <w:rPr>
          <w:rStyle w:val="Fotnotsreferens"/>
        </w:rPr>
        <w:footnoteRef/>
      </w:r>
      <w:r>
        <w:t xml:space="preserve"> Senaste lydelse 2011:410.</w:t>
      </w:r>
    </w:p>
  </w:footnote>
  <w:footnote w:id="142">
    <w:p w14:paraId="1D8F987C" w14:textId="77777777" w:rsidR="00F96000" w:rsidRDefault="00F96000" w:rsidP="00F71CC6">
      <w:pPr>
        <w:pStyle w:val="Fotnotstext"/>
      </w:pPr>
      <w:r>
        <w:rPr>
          <w:rStyle w:val="Fotnotsreferens"/>
        </w:rPr>
        <w:footnoteRef/>
      </w:r>
      <w:r>
        <w:t xml:space="preserve"> Senaste lydelse 2011:410. Ändringen innebär bl.a. att tredje stycket tas bort.</w:t>
      </w:r>
    </w:p>
  </w:footnote>
  <w:footnote w:id="143">
    <w:p w14:paraId="28D989BE" w14:textId="77777777" w:rsidR="00F96000" w:rsidRDefault="00F96000" w:rsidP="00F71CC6">
      <w:pPr>
        <w:pStyle w:val="Fotnotstext"/>
      </w:pPr>
      <w:r>
        <w:rPr>
          <w:rStyle w:val="Fotnotsreferens"/>
        </w:rPr>
        <w:footnoteRef/>
      </w:r>
      <w:r>
        <w:t xml:space="preserve"> Tidigare 15 § upphävd genom 2018:575.</w:t>
      </w:r>
    </w:p>
  </w:footnote>
  <w:footnote w:id="144">
    <w:p w14:paraId="3C85F672" w14:textId="77777777" w:rsidR="00F96000" w:rsidRDefault="00F96000" w:rsidP="00F71CC6">
      <w:pPr>
        <w:pStyle w:val="Fotnotstext"/>
      </w:pPr>
      <w:r>
        <w:rPr>
          <w:rStyle w:val="Fotnotsreferens"/>
        </w:rPr>
        <w:footnoteRef/>
      </w:r>
      <w:r>
        <w:t xml:space="preserve"> Senaste lydelse 2011:410.</w:t>
      </w:r>
    </w:p>
  </w:footnote>
  <w:footnote w:id="145">
    <w:p w14:paraId="7A4C44A2" w14:textId="77777777" w:rsidR="00F96000" w:rsidRDefault="00F96000" w:rsidP="00F71CC6">
      <w:pPr>
        <w:pStyle w:val="Fotnotstext"/>
      </w:pPr>
      <w:r>
        <w:rPr>
          <w:rStyle w:val="Fotnotsreferens"/>
        </w:rPr>
        <w:footnoteRef/>
      </w:r>
      <w:r>
        <w:t xml:space="preserve"> Senaste lydelse 2011:410.</w:t>
      </w:r>
    </w:p>
  </w:footnote>
  <w:footnote w:id="146">
    <w:p w14:paraId="5AF1F728" w14:textId="77777777" w:rsidR="00F96000" w:rsidRDefault="00F96000" w:rsidP="00F71CC6">
      <w:pPr>
        <w:pStyle w:val="Fotnotstext"/>
      </w:pPr>
      <w:r>
        <w:rPr>
          <w:rStyle w:val="Fotnotsreferens"/>
        </w:rPr>
        <w:footnoteRef/>
      </w:r>
      <w:r>
        <w:t xml:space="preserve"> Senaste lydelse 2011:410.</w:t>
      </w:r>
    </w:p>
  </w:footnote>
  <w:footnote w:id="147">
    <w:p w14:paraId="0FA3A090" w14:textId="77777777" w:rsidR="00F96000" w:rsidRDefault="00F96000" w:rsidP="00F71CC6">
      <w:pPr>
        <w:pStyle w:val="Fotnotstext"/>
      </w:pPr>
      <w:r>
        <w:rPr>
          <w:rStyle w:val="Fotnotsreferens"/>
        </w:rPr>
        <w:footnoteRef/>
      </w:r>
      <w:r>
        <w:t xml:space="preserve"> Senaste lydelse 2011:410.</w:t>
      </w:r>
    </w:p>
  </w:footnote>
  <w:footnote w:id="148">
    <w:p w14:paraId="13535E6D" w14:textId="77777777" w:rsidR="00F96000" w:rsidRDefault="00F96000" w:rsidP="00F71CC6">
      <w:pPr>
        <w:pStyle w:val="Fotnotstext"/>
      </w:pPr>
      <w:r>
        <w:rPr>
          <w:rStyle w:val="Fotnotsreferens"/>
        </w:rPr>
        <w:footnoteRef/>
      </w:r>
      <w:r>
        <w:t xml:space="preserve"> </w:t>
      </w:r>
      <w:r>
        <w:rPr>
          <w:rStyle w:val="Fotnotsreferens"/>
        </w:rPr>
        <w:footnoteRef/>
      </w:r>
      <w:r>
        <w:t xml:space="preserve"> Senaste lydelse 2018:645.</w:t>
      </w:r>
    </w:p>
  </w:footnote>
  <w:footnote w:id="149">
    <w:p w14:paraId="005A3239" w14:textId="77777777" w:rsidR="00F96000" w:rsidRDefault="00F96000" w:rsidP="00F71CC6">
      <w:pPr>
        <w:pStyle w:val="Fotnotstext"/>
      </w:pPr>
      <w:r>
        <w:rPr>
          <w:rStyle w:val="Fotnotsreferens"/>
        </w:rPr>
        <w:footnoteRef/>
      </w:r>
      <w:r>
        <w:t xml:space="preserve"> Senaste lydelse 2017:784.</w:t>
      </w:r>
    </w:p>
  </w:footnote>
  <w:footnote w:id="150">
    <w:p w14:paraId="1F457825" w14:textId="77777777" w:rsidR="00F96000" w:rsidRDefault="00F96000" w:rsidP="00F71CC6">
      <w:pPr>
        <w:pStyle w:val="Fotnotstext"/>
      </w:pPr>
      <w:r>
        <w:rPr>
          <w:rStyle w:val="Fotnotsreferens"/>
        </w:rPr>
        <w:footnoteRef/>
      </w:r>
      <w:r>
        <w:t xml:space="preserve"> Senaste lydelse </w:t>
      </w:r>
      <w:r w:rsidRPr="00D6132D">
        <w:t>200</w:t>
      </w:r>
      <w:r>
        <w:t>9</w:t>
      </w:r>
      <w:r w:rsidRPr="00D6132D">
        <w:t>:</w:t>
      </w:r>
      <w:r>
        <w:t>1259.</w:t>
      </w:r>
    </w:p>
  </w:footnote>
  <w:footnote w:id="151">
    <w:p w14:paraId="471EE933" w14:textId="77777777" w:rsidR="00F96000" w:rsidRDefault="00F96000" w:rsidP="00F71CC6">
      <w:pPr>
        <w:pStyle w:val="Fotnotstext"/>
      </w:pPr>
      <w:r>
        <w:rPr>
          <w:rStyle w:val="Fotnotsreferens"/>
        </w:rPr>
        <w:footnoteRef/>
      </w:r>
      <w:r>
        <w:t xml:space="preserve"> Senaste lydelse </w:t>
      </w:r>
      <w:r w:rsidRPr="00D6132D">
        <w:t>20</w:t>
      </w:r>
      <w:r>
        <w:t>14</w:t>
      </w:r>
      <w:r w:rsidRPr="00D6132D">
        <w:t>:</w:t>
      </w:r>
      <w:r>
        <w:t>706.</w:t>
      </w:r>
    </w:p>
  </w:footnote>
  <w:footnote w:id="152">
    <w:p w14:paraId="07E535E1" w14:textId="77777777" w:rsidR="00F96000" w:rsidRDefault="00F96000" w:rsidP="00F71CC6">
      <w:pPr>
        <w:pStyle w:val="Fotnotstext"/>
      </w:pPr>
      <w:r>
        <w:rPr>
          <w:rStyle w:val="Fotnotsreferens"/>
        </w:rPr>
        <w:footnoteRef/>
      </w:r>
      <w:r>
        <w:t xml:space="preserve"> Senaste lydelse </w:t>
      </w:r>
      <w:r w:rsidRPr="00D6132D">
        <w:t>200</w:t>
      </w:r>
      <w:r>
        <w:t>9</w:t>
      </w:r>
      <w:r w:rsidRPr="00D6132D">
        <w:t>:</w:t>
      </w:r>
      <w:r>
        <w:t>1260.</w:t>
      </w:r>
    </w:p>
  </w:footnote>
  <w:footnote w:id="153">
    <w:p w14:paraId="7F509EE0" w14:textId="77777777" w:rsidR="00F96000" w:rsidRDefault="00F96000" w:rsidP="00F71CC6">
      <w:pPr>
        <w:pStyle w:val="Fotnotstext"/>
      </w:pPr>
      <w:r>
        <w:rPr>
          <w:rStyle w:val="Fotnotsreferens"/>
        </w:rPr>
        <w:footnoteRef/>
      </w:r>
      <w:r>
        <w:t xml:space="preserve"> Senaste lydelse 2015:766.</w:t>
      </w:r>
    </w:p>
  </w:footnote>
  <w:footnote w:id="154">
    <w:p w14:paraId="52EBE2AC" w14:textId="77777777" w:rsidR="00F96000" w:rsidRDefault="00F96000" w:rsidP="00F71CC6">
      <w:pPr>
        <w:pStyle w:val="Fotnotstext"/>
      </w:pPr>
      <w:r>
        <w:rPr>
          <w:rStyle w:val="Fotnotsreferens"/>
        </w:rPr>
        <w:footnoteRef/>
      </w:r>
      <w:r>
        <w:t xml:space="preserve"> Senaste lydelse 2011:411.</w:t>
      </w:r>
    </w:p>
  </w:footnote>
  <w:footnote w:id="155">
    <w:p w14:paraId="3E63BE85" w14:textId="77777777" w:rsidR="00F96000" w:rsidRDefault="00F96000" w:rsidP="00F71CC6">
      <w:pPr>
        <w:pStyle w:val="Fotnotstext"/>
      </w:pPr>
      <w:r>
        <w:rPr>
          <w:rStyle w:val="Fotnotsreferens"/>
        </w:rPr>
        <w:footnoteRef/>
      </w:r>
      <w:r>
        <w:t xml:space="preserve"> Tidigare 8 § upphävd genom 2018:577.</w:t>
      </w:r>
    </w:p>
  </w:footnote>
  <w:footnote w:id="156">
    <w:p w14:paraId="1390CC96" w14:textId="77777777" w:rsidR="00F96000" w:rsidRDefault="00F96000" w:rsidP="00F71CC6">
      <w:pPr>
        <w:pStyle w:val="Fotnotstext"/>
      </w:pPr>
      <w:r>
        <w:rPr>
          <w:rStyle w:val="Fotnotsreferens"/>
        </w:rPr>
        <w:footnoteRef/>
      </w:r>
      <w:r>
        <w:t xml:space="preserve"> Senaste lydelse 2011:411.</w:t>
      </w:r>
    </w:p>
  </w:footnote>
  <w:footnote w:id="157">
    <w:p w14:paraId="350548EC" w14:textId="77777777" w:rsidR="00F96000" w:rsidRDefault="00F96000" w:rsidP="00F71CC6">
      <w:pPr>
        <w:pStyle w:val="Fotnotstext"/>
      </w:pPr>
      <w:r>
        <w:rPr>
          <w:rStyle w:val="Fotnotsreferens"/>
        </w:rPr>
        <w:footnoteRef/>
      </w:r>
      <w:r>
        <w:t xml:space="preserve"> Senaste lydelse 2011:411.</w:t>
      </w:r>
    </w:p>
  </w:footnote>
  <w:footnote w:id="158">
    <w:p w14:paraId="26CB4294" w14:textId="77777777" w:rsidR="00F96000" w:rsidRDefault="00F96000" w:rsidP="00F71CC6">
      <w:pPr>
        <w:pStyle w:val="Fotnotstext"/>
      </w:pPr>
      <w:r>
        <w:rPr>
          <w:rStyle w:val="Fotnotsreferens"/>
        </w:rPr>
        <w:footnoteRef/>
      </w:r>
      <w:r>
        <w:t xml:space="preserve"> Senaste lydelse 2011:411.</w:t>
      </w:r>
    </w:p>
  </w:footnote>
  <w:footnote w:id="159">
    <w:p w14:paraId="5EC5EE1F" w14:textId="77777777" w:rsidR="00F96000" w:rsidRDefault="00F96000" w:rsidP="00F71CC6">
      <w:pPr>
        <w:pStyle w:val="Fotnotstext"/>
      </w:pPr>
      <w:r>
        <w:rPr>
          <w:rStyle w:val="Fotnotsreferens"/>
        </w:rPr>
        <w:footnoteRef/>
      </w:r>
      <w:r>
        <w:t xml:space="preserve"> Senaste lydelse 2011:411.</w:t>
      </w:r>
    </w:p>
  </w:footnote>
  <w:footnote w:id="160">
    <w:p w14:paraId="6A4D0A9A" w14:textId="77777777" w:rsidR="00F96000" w:rsidRDefault="00F96000" w:rsidP="00F71CC6">
      <w:pPr>
        <w:pStyle w:val="Fotnotstext"/>
      </w:pPr>
      <w:r>
        <w:rPr>
          <w:rStyle w:val="Fotnotsreferens"/>
        </w:rPr>
        <w:footnoteRef/>
      </w:r>
      <w:r>
        <w:t xml:space="preserve"> Senaste lydelse 2011:411.</w:t>
      </w:r>
    </w:p>
  </w:footnote>
  <w:footnote w:id="161">
    <w:p w14:paraId="289CB301" w14:textId="77777777" w:rsidR="00F96000" w:rsidRDefault="00F96000" w:rsidP="00F71CC6">
      <w:pPr>
        <w:pStyle w:val="Fotnotstext"/>
      </w:pPr>
      <w:r>
        <w:rPr>
          <w:rStyle w:val="Fotnotsreferens"/>
        </w:rPr>
        <w:footnoteRef/>
      </w:r>
      <w:r>
        <w:t xml:space="preserve"> Tidigare 6 § upphävd genom 2018:581.</w:t>
      </w:r>
    </w:p>
  </w:footnote>
  <w:footnote w:id="162">
    <w:p w14:paraId="1E8BE6E9" w14:textId="77777777" w:rsidR="00F96000" w:rsidRDefault="00F96000" w:rsidP="00F71CC6">
      <w:pPr>
        <w:pStyle w:val="Fotnotstext"/>
      </w:pPr>
      <w:r>
        <w:rPr>
          <w:rStyle w:val="Fotnotsreferens"/>
        </w:rPr>
        <w:footnoteRef/>
      </w:r>
      <w:r>
        <w:t xml:space="preserve"> Senaste lydelse 2018:852.</w:t>
      </w:r>
    </w:p>
  </w:footnote>
  <w:footnote w:id="163">
    <w:p w14:paraId="78263F4C" w14:textId="77777777" w:rsidR="00F96000" w:rsidRDefault="00F96000" w:rsidP="00F71CC6">
      <w:pPr>
        <w:pStyle w:val="Fotnotstext"/>
      </w:pPr>
      <w:r>
        <w:rPr>
          <w:rStyle w:val="Fotnotsreferens"/>
        </w:rPr>
        <w:footnoteRef/>
      </w:r>
      <w:r>
        <w:t xml:space="preserve"> Senaste lydelse 2017:270.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03E885" w14:textId="77777777" w:rsidR="00F96000" w:rsidRDefault="00F96000" w:rsidP="00664D04">
    <w:pPr>
      <w:pStyle w:val="Brdtext"/>
    </w:pPr>
    <w:r>
      <w:rPr>
        <w:noProof/>
        <w:lang w:eastAsia="sv-SE"/>
      </w:rPr>
      <mc:AlternateContent>
        <mc:Choice Requires="wps">
          <w:drawing>
            <wp:anchor distT="0" distB="0" distL="0" distR="0" simplePos="0" relativeHeight="25165831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041D95" w14:textId="148C16D0" w:rsidR="00F96000" w:rsidRPr="00756E21" w:rsidRDefault="0050088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4041D95" w14:textId="148C16D0" w:rsidR="00F96000" w:rsidRPr="00756E21" w:rsidRDefault="004F429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1FDB28" w14:textId="77777777" w:rsidR="00F96000" w:rsidRDefault="00F96000" w:rsidP="00EE1584">
    <w:pPr>
      <w:pStyle w:val="Brdtext"/>
    </w:pPr>
    <w:r>
      <w:rPr>
        <w:noProof/>
        <w:lang w:eastAsia="sv-SE"/>
      </w:rPr>
      <mc:AlternateContent>
        <mc:Choice Requires="wps">
          <w:drawing>
            <wp:anchor distT="0" distB="0" distL="0" distR="0" simplePos="0" relativeHeight="25165835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B3067" w14:textId="2CD4291D" w:rsidR="00F96000" w:rsidRPr="00756E21" w:rsidRDefault="0050088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2BB3067" w14:textId="2CD4291D" w:rsidR="00F96000" w:rsidRPr="00756E21" w:rsidRDefault="004F429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EE445A" w14:textId="77777777" w:rsidR="00F96000" w:rsidRDefault="00F96000"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1C66B2" w14:textId="77777777" w:rsidR="00F96000" w:rsidRDefault="00F96000" w:rsidP="00664D04">
    <w:pPr>
      <w:pStyle w:val="Brdtext"/>
    </w:pPr>
    <w:r>
      <w:rPr>
        <w:noProof/>
        <w:lang w:eastAsia="sv-SE"/>
      </w:rPr>
      <mc:AlternateContent>
        <mc:Choice Requires="wps">
          <w:drawing>
            <wp:anchor distT="0" distB="0" distL="0" distR="0" simplePos="0" relativeHeight="25165831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BA019" w14:textId="47AE37AF" w:rsidR="00F96000" w:rsidRPr="00756E21" w:rsidRDefault="00500885" w:rsidP="00664D04">
                          <w:pPr>
                            <w:pStyle w:val="Brdtext"/>
                            <w:jc w:val="left"/>
                          </w:pPr>
                          <w:sdt>
                            <w:sdtPr>
                              <w:alias w:val="NummerEtikett"/>
                              <w:tag w:val="NummerEtikett"/>
                              <w:id w:val="65980758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6705439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B2BA019" w14:textId="47AE37AF" w:rsidR="00F96000" w:rsidRPr="00756E21" w:rsidRDefault="004F4298" w:rsidP="00664D04">
                    <w:pPr>
                      <w:pStyle w:val="Brdtext"/>
                      <w:jc w:val="left"/>
                    </w:pPr>
                    <w:sdt>
                      <w:sdtPr>
                        <w:alias w:val="NummerEtikett"/>
                        <w:tag w:val="NummerEtikett"/>
                        <w:id w:val="65980758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6705439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C0B8F1" w14:textId="77777777" w:rsidR="00F96000" w:rsidRDefault="00F96000" w:rsidP="00EE1584">
    <w:pPr>
      <w:pStyle w:val="Brdtext"/>
    </w:pPr>
    <w:r>
      <w:rPr>
        <w:noProof/>
        <w:lang w:eastAsia="sv-SE"/>
      </w:rPr>
      <mc:AlternateContent>
        <mc:Choice Requires="wps">
          <w:drawing>
            <wp:anchor distT="0" distB="0" distL="0" distR="0" simplePos="0" relativeHeight="2516583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6F193B" w14:textId="22EF4464" w:rsidR="00F96000" w:rsidRPr="00756E21" w:rsidRDefault="00500885" w:rsidP="00A118D8">
                          <w:pPr>
                            <w:pStyle w:val="Brdtext"/>
                            <w:jc w:val="left"/>
                          </w:pPr>
                          <w:sdt>
                            <w:sdtPr>
                              <w:alias w:val="NummerEtikett"/>
                              <w:tag w:val="NummerEtikett"/>
                              <w:id w:val="-63240246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2351731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C6F193B" w14:textId="22EF4464" w:rsidR="00F96000" w:rsidRPr="00756E21" w:rsidRDefault="004F4298" w:rsidP="00A118D8">
                    <w:pPr>
                      <w:pStyle w:val="Brdtext"/>
                      <w:jc w:val="left"/>
                    </w:pPr>
                    <w:sdt>
                      <w:sdtPr>
                        <w:alias w:val="NummerEtikett"/>
                        <w:tag w:val="NummerEtikett"/>
                        <w:id w:val="-63240246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2351731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1661F7" w14:textId="77777777" w:rsidR="00F96000" w:rsidRDefault="00F96000"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9B5087" w14:textId="77777777" w:rsidR="00F96000" w:rsidRDefault="00F96000" w:rsidP="00664D04">
    <w:pPr>
      <w:pStyle w:val="Brdtext"/>
    </w:pPr>
    <w:r>
      <w:rPr>
        <w:noProof/>
        <w:lang w:eastAsia="sv-SE"/>
      </w:rPr>
      <mc:AlternateContent>
        <mc:Choice Requires="wps">
          <w:drawing>
            <wp:anchor distT="0" distB="0" distL="0" distR="0" simplePos="0" relativeHeight="2516583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A90BF8" w14:textId="3ED92CAF" w:rsidR="00F96000" w:rsidRPr="00756E21" w:rsidRDefault="00500885" w:rsidP="00664D04">
                          <w:pPr>
                            <w:pStyle w:val="Brdtext"/>
                            <w:jc w:val="left"/>
                          </w:pPr>
                          <w:sdt>
                            <w:sdtPr>
                              <w:alias w:val="NummerEtikett"/>
                              <w:tag w:val="NummerEtikett"/>
                              <w:id w:val="88037065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1437229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2A90BF8" w14:textId="3ED92CAF" w:rsidR="00F96000" w:rsidRPr="00756E21" w:rsidRDefault="004F4298" w:rsidP="00664D04">
                    <w:pPr>
                      <w:pStyle w:val="Brdtext"/>
                      <w:jc w:val="left"/>
                    </w:pPr>
                    <w:sdt>
                      <w:sdtPr>
                        <w:alias w:val="NummerEtikett"/>
                        <w:tag w:val="NummerEtikett"/>
                        <w:id w:val="88037065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1437229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727E88" w14:textId="77777777" w:rsidR="00F96000" w:rsidRDefault="00F96000" w:rsidP="00EE1584">
    <w:pPr>
      <w:pStyle w:val="Brdtext"/>
    </w:pPr>
    <w:r>
      <w:rPr>
        <w:noProof/>
        <w:lang w:eastAsia="sv-SE"/>
      </w:rPr>
      <mc:AlternateContent>
        <mc:Choice Requires="wps">
          <w:drawing>
            <wp:anchor distT="0" distB="0" distL="0" distR="0" simplePos="0" relativeHeight="25165835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DC38F2" w14:textId="2BC96268" w:rsidR="00F96000" w:rsidRPr="00756E21" w:rsidRDefault="00500885" w:rsidP="00A118D8">
                          <w:pPr>
                            <w:pStyle w:val="Brdtext"/>
                            <w:jc w:val="left"/>
                          </w:pPr>
                          <w:sdt>
                            <w:sdtPr>
                              <w:alias w:val="NummerEtikett"/>
                              <w:tag w:val="NummerEtikett"/>
                              <w:id w:val="125847730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1538650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2DC38F2" w14:textId="2BC96268" w:rsidR="00F96000" w:rsidRPr="00756E21" w:rsidRDefault="004F4298" w:rsidP="00A118D8">
                    <w:pPr>
                      <w:pStyle w:val="Brdtext"/>
                      <w:jc w:val="left"/>
                    </w:pPr>
                    <w:sdt>
                      <w:sdtPr>
                        <w:alias w:val="NummerEtikett"/>
                        <w:tag w:val="NummerEtikett"/>
                        <w:id w:val="125847730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1538650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152842" w14:textId="77777777" w:rsidR="00F96000" w:rsidRDefault="00F96000" w:rsidP="00664D04">
    <w:pPr>
      <w:pStyle w:val="Brdtext"/>
    </w:pPr>
    <w:r>
      <w:rPr>
        <w:noProof/>
        <w:lang w:eastAsia="sv-SE"/>
      </w:rPr>
      <mc:AlternateContent>
        <mc:Choice Requires="wps">
          <w:drawing>
            <wp:anchor distT="0" distB="0" distL="0" distR="0" simplePos="0" relativeHeight="25165831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72C4AC" w14:textId="74C79368" w:rsidR="00F96000" w:rsidRPr="00756E21" w:rsidRDefault="00500885" w:rsidP="00664D04">
                          <w:pPr>
                            <w:pStyle w:val="Brdtext"/>
                            <w:jc w:val="left"/>
                          </w:pPr>
                          <w:sdt>
                            <w:sdtPr>
                              <w:alias w:val="NummerEtikett"/>
                              <w:tag w:val="NummerEtikett"/>
                              <w:id w:val="-127717978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02929233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C72C4AC" w14:textId="74C79368" w:rsidR="00F96000" w:rsidRPr="00756E21" w:rsidRDefault="004F4298" w:rsidP="00664D04">
                    <w:pPr>
                      <w:pStyle w:val="Brdtext"/>
                      <w:jc w:val="left"/>
                    </w:pPr>
                    <w:sdt>
                      <w:sdtPr>
                        <w:alias w:val="NummerEtikett"/>
                        <w:tag w:val="NummerEtikett"/>
                        <w:id w:val="-127717978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02929233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236F0A" w14:textId="77777777" w:rsidR="00F96000" w:rsidRDefault="00F96000" w:rsidP="00EE1584">
    <w:pPr>
      <w:pStyle w:val="Brdtext"/>
    </w:pPr>
    <w:r>
      <w:rPr>
        <w:noProof/>
        <w:lang w:eastAsia="sv-SE"/>
      </w:rPr>
      <mc:AlternateContent>
        <mc:Choice Requires="wps">
          <w:drawing>
            <wp:anchor distT="0" distB="0" distL="0" distR="0" simplePos="0" relativeHeight="25165835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5E1F7E" w14:textId="7894F4CA" w:rsidR="00F96000" w:rsidRPr="00756E21" w:rsidRDefault="00500885" w:rsidP="00A118D8">
                          <w:pPr>
                            <w:pStyle w:val="Brdtext"/>
                            <w:jc w:val="left"/>
                          </w:pPr>
                          <w:sdt>
                            <w:sdtPr>
                              <w:alias w:val="NummerEtikett"/>
                              <w:tag w:val="NummerEtikett"/>
                              <w:id w:val="130581834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5352450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55E1F7E" w14:textId="7894F4CA" w:rsidR="00F96000" w:rsidRPr="00756E21" w:rsidRDefault="004F4298" w:rsidP="00A118D8">
                    <w:pPr>
                      <w:pStyle w:val="Brdtext"/>
                      <w:jc w:val="left"/>
                    </w:pPr>
                    <w:sdt>
                      <w:sdtPr>
                        <w:alias w:val="NummerEtikett"/>
                        <w:tag w:val="NummerEtikett"/>
                        <w:id w:val="130581834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5352450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38AB5E" w14:textId="77777777" w:rsidR="00F96000" w:rsidRDefault="00F96000" w:rsidP="00664D04">
    <w:pPr>
      <w:pStyle w:val="Brdtext"/>
    </w:pPr>
    <w:r>
      <w:rPr>
        <w:noProof/>
        <w:lang w:eastAsia="sv-SE"/>
      </w:rPr>
      <mc:AlternateContent>
        <mc:Choice Requires="wps">
          <w:drawing>
            <wp:anchor distT="0" distB="0" distL="0" distR="0" simplePos="0" relativeHeight="25165831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931975" w14:textId="4446C4F1" w:rsidR="00F96000" w:rsidRPr="00756E21" w:rsidRDefault="00500885" w:rsidP="00664D04">
                          <w:pPr>
                            <w:pStyle w:val="Brdtext"/>
                            <w:jc w:val="left"/>
                          </w:pPr>
                          <w:sdt>
                            <w:sdtPr>
                              <w:alias w:val="NummerEtikett"/>
                              <w:tag w:val="NummerEtikett"/>
                              <w:id w:val="-207141795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4653338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C931975" w14:textId="4446C4F1" w:rsidR="00F96000" w:rsidRPr="00756E21" w:rsidRDefault="004F4298" w:rsidP="00664D04">
                    <w:pPr>
                      <w:pStyle w:val="Brdtext"/>
                      <w:jc w:val="left"/>
                    </w:pPr>
                    <w:sdt>
                      <w:sdtPr>
                        <w:alias w:val="NummerEtikett"/>
                        <w:tag w:val="NummerEtikett"/>
                        <w:id w:val="-207141795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4653338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E1C397" w14:textId="77777777" w:rsidR="00F96000" w:rsidRDefault="00F96000" w:rsidP="00EE1584">
    <w:pPr>
      <w:pStyle w:val="Brdtext"/>
    </w:pPr>
    <w:r>
      <w:rPr>
        <w:noProof/>
        <w:lang w:eastAsia="sv-SE"/>
      </w:rPr>
      <mc:AlternateContent>
        <mc:Choice Requires="wps">
          <w:drawing>
            <wp:anchor distT="0" distB="0" distL="0" distR="0" simplePos="0" relativeHeight="2516583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0AB1CB" w14:textId="551F9351" w:rsidR="00F96000" w:rsidRPr="00756E21" w:rsidRDefault="00500885" w:rsidP="00A118D8">
                          <w:pPr>
                            <w:pStyle w:val="Brdtext"/>
                            <w:jc w:val="left"/>
                          </w:pPr>
                          <w:sdt>
                            <w:sdtPr>
                              <w:alias w:val="NummerEtikett"/>
                              <w:tag w:val="NummerEtikett"/>
                              <w:id w:val="-170038207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55338930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80AB1CB" w14:textId="551F9351" w:rsidR="00F96000" w:rsidRPr="00756E21" w:rsidRDefault="004F4298" w:rsidP="00A118D8">
                    <w:pPr>
                      <w:pStyle w:val="Brdtext"/>
                      <w:jc w:val="left"/>
                    </w:pPr>
                    <w:sdt>
                      <w:sdtPr>
                        <w:alias w:val="NummerEtikett"/>
                        <w:tag w:val="NummerEtikett"/>
                        <w:id w:val="-170038207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55338930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434383" w14:textId="77777777" w:rsidR="00F96000" w:rsidRDefault="00F96000" w:rsidP="00664D04">
    <w:pPr>
      <w:pStyle w:val="Brdtext"/>
    </w:pPr>
    <w:r>
      <w:rPr>
        <w:noProof/>
        <w:lang w:eastAsia="sv-SE"/>
      </w:rPr>
      <mc:AlternateContent>
        <mc:Choice Requires="wps">
          <w:drawing>
            <wp:anchor distT="0" distB="0" distL="0" distR="0" simplePos="0" relativeHeight="25165831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0D9718" w14:textId="44F92E25" w:rsidR="00F96000" w:rsidRPr="00756E21" w:rsidRDefault="00500885" w:rsidP="00664D04">
                          <w:pPr>
                            <w:pStyle w:val="Brdtext"/>
                            <w:jc w:val="left"/>
                          </w:pPr>
                          <w:sdt>
                            <w:sdtPr>
                              <w:alias w:val="NummerEtikett"/>
                              <w:tag w:val="NummerEtikett"/>
                              <w:id w:val="14811158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6877084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00D9718" w14:textId="44F92E25" w:rsidR="00F96000" w:rsidRPr="00756E21" w:rsidRDefault="004F4298" w:rsidP="00664D04">
                    <w:pPr>
                      <w:pStyle w:val="Brdtext"/>
                      <w:jc w:val="left"/>
                    </w:pPr>
                    <w:sdt>
                      <w:sdtPr>
                        <w:alias w:val="NummerEtikett"/>
                        <w:tag w:val="NummerEtikett"/>
                        <w:id w:val="14811158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6877084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D405F8" w14:textId="77777777" w:rsidR="00F96000" w:rsidRDefault="00F96000" w:rsidP="00EE1584">
    <w:pPr>
      <w:pStyle w:val="Brdtext"/>
    </w:pPr>
    <w:r>
      <w:rPr>
        <w:noProof/>
        <w:lang w:eastAsia="sv-SE"/>
      </w:rPr>
      <mc:AlternateContent>
        <mc:Choice Requires="wps">
          <w:drawing>
            <wp:anchor distT="0" distB="0" distL="0" distR="0" simplePos="0" relativeHeight="2516583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571862" w14:textId="79B004D5" w:rsidR="00F96000" w:rsidRPr="00756E21" w:rsidRDefault="00500885" w:rsidP="00A118D8">
                          <w:pPr>
                            <w:pStyle w:val="Brdtext"/>
                            <w:jc w:val="left"/>
                          </w:pPr>
                          <w:sdt>
                            <w:sdtPr>
                              <w:alias w:val="NummerEtikett"/>
                              <w:tag w:val="NummerEtikett"/>
                              <w:id w:val="-183513991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50182100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5571862" w14:textId="79B004D5" w:rsidR="00F96000" w:rsidRPr="00756E21" w:rsidRDefault="004F4298" w:rsidP="00A118D8">
                    <w:pPr>
                      <w:pStyle w:val="Brdtext"/>
                      <w:jc w:val="left"/>
                    </w:pPr>
                    <w:sdt>
                      <w:sdtPr>
                        <w:alias w:val="NummerEtikett"/>
                        <w:tag w:val="NummerEtikett"/>
                        <w:id w:val="-183513991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50182100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6217E9" w14:textId="77777777" w:rsidR="00F96000" w:rsidRDefault="00F96000" w:rsidP="00664D04">
    <w:pPr>
      <w:pStyle w:val="Brdtext"/>
    </w:pPr>
    <w:r>
      <w:rPr>
        <w:noProof/>
        <w:lang w:eastAsia="sv-SE"/>
      </w:rPr>
      <mc:AlternateContent>
        <mc:Choice Requires="wps">
          <w:drawing>
            <wp:anchor distT="0" distB="0" distL="0" distR="0" simplePos="0" relativeHeight="2516583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E9D716" w14:textId="3BDE6695" w:rsidR="00F96000" w:rsidRPr="00756E21" w:rsidRDefault="00500885" w:rsidP="00664D04">
                          <w:pPr>
                            <w:pStyle w:val="Brdtext"/>
                            <w:jc w:val="left"/>
                          </w:pPr>
                          <w:sdt>
                            <w:sdtPr>
                              <w:alias w:val="NummerEtikett"/>
                              <w:tag w:val="NummerEtikett"/>
                              <w:id w:val="97063243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99648463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3E9D716" w14:textId="3BDE6695" w:rsidR="00F96000" w:rsidRPr="00756E21" w:rsidRDefault="004F4298" w:rsidP="00664D04">
                    <w:pPr>
                      <w:pStyle w:val="Brdtext"/>
                      <w:jc w:val="left"/>
                    </w:pPr>
                    <w:sdt>
                      <w:sdtPr>
                        <w:alias w:val="NummerEtikett"/>
                        <w:tag w:val="NummerEtikett"/>
                        <w:id w:val="97063243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99648463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9408BE" w14:textId="77777777" w:rsidR="00F96000" w:rsidRDefault="00F96000" w:rsidP="00EE1584">
    <w:pPr>
      <w:pStyle w:val="Brdtext"/>
    </w:pPr>
    <w:r>
      <w:rPr>
        <w:noProof/>
        <w:lang w:eastAsia="sv-SE"/>
      </w:rPr>
      <mc:AlternateContent>
        <mc:Choice Requires="wps">
          <w:drawing>
            <wp:anchor distT="0" distB="0" distL="0" distR="0" simplePos="0" relativeHeight="25165835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98F1F7" w14:textId="53E27D61" w:rsidR="00F96000" w:rsidRPr="00756E21" w:rsidRDefault="00500885" w:rsidP="00A118D8">
                          <w:pPr>
                            <w:pStyle w:val="Brdtext"/>
                            <w:jc w:val="left"/>
                          </w:pPr>
                          <w:sdt>
                            <w:sdtPr>
                              <w:alias w:val="NummerEtikett"/>
                              <w:tag w:val="NummerEtikett"/>
                              <w:id w:val="149414247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87442886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E98F1F7" w14:textId="53E27D61" w:rsidR="00F96000" w:rsidRPr="00756E21" w:rsidRDefault="004F4298" w:rsidP="00A118D8">
                    <w:pPr>
                      <w:pStyle w:val="Brdtext"/>
                      <w:jc w:val="left"/>
                    </w:pPr>
                    <w:sdt>
                      <w:sdtPr>
                        <w:alias w:val="NummerEtikett"/>
                        <w:tag w:val="NummerEtikett"/>
                        <w:id w:val="149414247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87442886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5C0393" w14:textId="77777777" w:rsidR="00F96000" w:rsidRDefault="00F96000" w:rsidP="00664D04">
    <w:pPr>
      <w:pStyle w:val="Brdtext"/>
    </w:pPr>
    <w:r>
      <w:rPr>
        <w:noProof/>
        <w:lang w:eastAsia="sv-SE"/>
      </w:rPr>
      <mc:AlternateContent>
        <mc:Choice Requires="wps">
          <w:drawing>
            <wp:anchor distT="0" distB="0" distL="0" distR="0" simplePos="0" relativeHeight="25165832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895105" w14:textId="4381B1F7" w:rsidR="00F96000" w:rsidRPr="00756E21" w:rsidRDefault="00500885" w:rsidP="00664D04">
                          <w:pPr>
                            <w:pStyle w:val="Brdtext"/>
                            <w:jc w:val="left"/>
                          </w:pPr>
                          <w:sdt>
                            <w:sdtPr>
                              <w:alias w:val="NummerEtikett"/>
                              <w:tag w:val="NummerEtikett"/>
                              <w:id w:val="-177971515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39341946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C895105" w14:textId="4381B1F7" w:rsidR="00F96000" w:rsidRPr="00756E21" w:rsidRDefault="004F4298" w:rsidP="00664D04">
                    <w:pPr>
                      <w:pStyle w:val="Brdtext"/>
                      <w:jc w:val="left"/>
                    </w:pPr>
                    <w:sdt>
                      <w:sdtPr>
                        <w:alias w:val="NummerEtikett"/>
                        <w:tag w:val="NummerEtikett"/>
                        <w:id w:val="-177971515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39341946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7560F9" w14:textId="77777777" w:rsidR="00F96000" w:rsidRDefault="00F96000" w:rsidP="00EE1584">
    <w:pPr>
      <w:pStyle w:val="Brdtext"/>
    </w:pPr>
    <w:r>
      <w:rPr>
        <w:noProof/>
        <w:lang w:eastAsia="sv-SE"/>
      </w:rPr>
      <mc:AlternateContent>
        <mc:Choice Requires="wps">
          <w:drawing>
            <wp:anchor distT="0" distB="0" distL="0" distR="0" simplePos="0" relativeHeight="25165835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C44208" w14:textId="49A43A55" w:rsidR="00F96000" w:rsidRPr="00756E21" w:rsidRDefault="00500885" w:rsidP="00A118D8">
                          <w:pPr>
                            <w:pStyle w:val="Brdtext"/>
                            <w:jc w:val="left"/>
                          </w:pPr>
                          <w:sdt>
                            <w:sdtPr>
                              <w:alias w:val="NummerEtikett"/>
                              <w:tag w:val="NummerEtikett"/>
                              <w:id w:val="-194121143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346236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AC44208" w14:textId="49A43A55" w:rsidR="00F96000" w:rsidRPr="00756E21" w:rsidRDefault="004F4298" w:rsidP="00A118D8">
                    <w:pPr>
                      <w:pStyle w:val="Brdtext"/>
                      <w:jc w:val="left"/>
                    </w:pPr>
                    <w:sdt>
                      <w:sdtPr>
                        <w:alias w:val="NummerEtikett"/>
                        <w:tag w:val="NummerEtikett"/>
                        <w:id w:val="-194121143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346236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3D443A" w14:textId="77777777" w:rsidR="00F96000" w:rsidRDefault="00F96000" w:rsidP="00664D04">
    <w:pPr>
      <w:pStyle w:val="Brdtext"/>
    </w:pPr>
    <w:r>
      <w:rPr>
        <w:noProof/>
        <w:lang w:eastAsia="sv-SE"/>
      </w:rPr>
      <mc:AlternateContent>
        <mc:Choice Requires="wps">
          <w:drawing>
            <wp:anchor distT="0" distB="0" distL="0" distR="0" simplePos="0" relativeHeight="25165832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3CA7F3" w14:textId="6ECCBBD6" w:rsidR="00F96000" w:rsidRPr="00756E21" w:rsidRDefault="00500885" w:rsidP="00664D04">
                          <w:pPr>
                            <w:pStyle w:val="Brdtext"/>
                            <w:jc w:val="left"/>
                          </w:pPr>
                          <w:sdt>
                            <w:sdtPr>
                              <w:alias w:val="NummerEtikett"/>
                              <w:tag w:val="NummerEtikett"/>
                              <w:id w:val="70514338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64996705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F3CA7F3" w14:textId="6ECCBBD6" w:rsidR="00F96000" w:rsidRPr="00756E21" w:rsidRDefault="004F4298" w:rsidP="00664D04">
                    <w:pPr>
                      <w:pStyle w:val="Brdtext"/>
                      <w:jc w:val="left"/>
                    </w:pPr>
                    <w:sdt>
                      <w:sdtPr>
                        <w:alias w:val="NummerEtikett"/>
                        <w:tag w:val="NummerEtikett"/>
                        <w:id w:val="70514338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64996705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674517" w14:textId="77777777" w:rsidR="00F96000" w:rsidRDefault="00F96000" w:rsidP="00EE1584">
    <w:pPr>
      <w:pStyle w:val="Brdtext"/>
    </w:pPr>
    <w:r>
      <w:rPr>
        <w:noProof/>
        <w:lang w:eastAsia="sv-SE"/>
      </w:rPr>
      <mc:AlternateContent>
        <mc:Choice Requires="wps">
          <w:drawing>
            <wp:anchor distT="0" distB="0" distL="0" distR="0" simplePos="0" relativeHeight="2516583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DF55FF" w14:textId="5A9D62B2" w:rsidR="00F96000" w:rsidRPr="00756E21" w:rsidRDefault="00500885" w:rsidP="00A118D8">
                          <w:pPr>
                            <w:pStyle w:val="Brdtext"/>
                            <w:jc w:val="left"/>
                          </w:pPr>
                          <w:sdt>
                            <w:sdtPr>
                              <w:alias w:val="NummerEtikett"/>
                              <w:tag w:val="NummerEtikett"/>
                              <w:id w:val="-110904584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7704766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3CDF55FF" w14:textId="5A9D62B2" w:rsidR="00F96000" w:rsidRPr="00756E21" w:rsidRDefault="004F4298" w:rsidP="00A118D8">
                    <w:pPr>
                      <w:pStyle w:val="Brdtext"/>
                      <w:jc w:val="left"/>
                    </w:pPr>
                    <w:sdt>
                      <w:sdtPr>
                        <w:alias w:val="NummerEtikett"/>
                        <w:tag w:val="NummerEtikett"/>
                        <w:id w:val="-110904584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7704766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A9047D" w14:textId="77777777" w:rsidR="00F96000" w:rsidRDefault="00F96000" w:rsidP="00664D04">
    <w:pPr>
      <w:pStyle w:val="Brdtext"/>
    </w:pPr>
    <w:r>
      <w:rPr>
        <w:noProof/>
        <w:lang w:eastAsia="sv-SE"/>
      </w:rPr>
      <mc:AlternateContent>
        <mc:Choice Requires="wps">
          <w:drawing>
            <wp:anchor distT="0" distB="0" distL="0" distR="0" simplePos="0" relativeHeight="25165832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338DC2" w14:textId="1FB05456" w:rsidR="00F96000" w:rsidRPr="00756E21" w:rsidRDefault="00500885" w:rsidP="00664D04">
                          <w:pPr>
                            <w:pStyle w:val="Brdtext"/>
                            <w:jc w:val="left"/>
                          </w:pPr>
                          <w:sdt>
                            <w:sdtPr>
                              <w:alias w:val="NummerEtikett"/>
                              <w:tag w:val="NummerEtikett"/>
                              <w:id w:val="-148245906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3492476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B338DC2" w14:textId="1FB05456" w:rsidR="00F96000" w:rsidRPr="00756E21" w:rsidRDefault="004F4298" w:rsidP="00664D04">
                    <w:pPr>
                      <w:pStyle w:val="Brdtext"/>
                      <w:jc w:val="left"/>
                    </w:pPr>
                    <w:sdt>
                      <w:sdtPr>
                        <w:alias w:val="NummerEtikett"/>
                        <w:tag w:val="NummerEtikett"/>
                        <w:id w:val="-148245906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3492476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2451E5" w14:textId="77777777" w:rsidR="00F96000" w:rsidRDefault="00F96000" w:rsidP="00EE1584">
    <w:pPr>
      <w:pStyle w:val="Brdtext"/>
    </w:pPr>
    <w:r>
      <w:rPr>
        <w:noProof/>
        <w:lang w:eastAsia="sv-SE"/>
      </w:rPr>
      <mc:AlternateContent>
        <mc:Choice Requires="wps">
          <w:drawing>
            <wp:anchor distT="0" distB="0" distL="0" distR="0" simplePos="0" relativeHeight="251658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470B15" w14:textId="39FA4CAE" w:rsidR="00F96000" w:rsidRPr="00756E21" w:rsidRDefault="00500885" w:rsidP="00A118D8">
                          <w:pPr>
                            <w:pStyle w:val="Brdtext"/>
                            <w:jc w:val="left"/>
                          </w:pPr>
                          <w:sdt>
                            <w:sdtPr>
                              <w:alias w:val="NummerEtikett"/>
                              <w:tag w:val="NummerEtikett"/>
                              <w:id w:val="41953423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9600299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C470B15" w14:textId="39FA4CAE" w:rsidR="00F96000" w:rsidRPr="00756E21" w:rsidRDefault="004F4298" w:rsidP="00A118D8">
                    <w:pPr>
                      <w:pStyle w:val="Brdtext"/>
                      <w:jc w:val="left"/>
                    </w:pPr>
                    <w:sdt>
                      <w:sdtPr>
                        <w:alias w:val="NummerEtikett"/>
                        <w:tag w:val="NummerEtikett"/>
                        <w:id w:val="41953423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9600299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034D92" w14:textId="77777777" w:rsidR="00F96000" w:rsidRDefault="00F96000" w:rsidP="00664D04">
    <w:pPr>
      <w:pStyle w:val="Brdtext"/>
    </w:pPr>
    <w:r>
      <w:rPr>
        <w:noProof/>
        <w:lang w:eastAsia="sv-SE"/>
      </w:rPr>
      <mc:AlternateContent>
        <mc:Choice Requires="wps">
          <w:drawing>
            <wp:anchor distT="0" distB="0" distL="0" distR="0" simplePos="0" relativeHeight="2516583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A540E" w14:textId="042A4C03" w:rsidR="00F96000" w:rsidRPr="00756E21" w:rsidRDefault="00500885" w:rsidP="00664D04">
                          <w:pPr>
                            <w:pStyle w:val="Brdtext"/>
                            <w:jc w:val="left"/>
                          </w:pPr>
                          <w:sdt>
                            <w:sdtPr>
                              <w:alias w:val="NummerEtikett"/>
                              <w:tag w:val="NummerEtikett"/>
                              <w:id w:val="-69531337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5126553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40A540E" w14:textId="042A4C03" w:rsidR="00F96000" w:rsidRPr="00756E21" w:rsidRDefault="004F4298" w:rsidP="00664D04">
                    <w:pPr>
                      <w:pStyle w:val="Brdtext"/>
                      <w:jc w:val="left"/>
                    </w:pPr>
                    <w:sdt>
                      <w:sdtPr>
                        <w:alias w:val="NummerEtikett"/>
                        <w:tag w:val="NummerEtikett"/>
                        <w:id w:val="-69531337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5126553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65E8E4" w14:textId="77777777" w:rsidR="00F96000" w:rsidRDefault="00F96000" w:rsidP="00EE1584">
    <w:pPr>
      <w:pStyle w:val="Brdtext"/>
    </w:pPr>
    <w:r>
      <w:rPr>
        <w:noProof/>
        <w:lang w:eastAsia="sv-SE"/>
      </w:rPr>
      <mc:AlternateContent>
        <mc:Choice Requires="wps">
          <w:drawing>
            <wp:anchor distT="0" distB="0" distL="0" distR="0" simplePos="0" relativeHeight="25165836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DB0E7A" w14:textId="65B0953E" w:rsidR="00F96000" w:rsidRPr="00756E21" w:rsidRDefault="00500885" w:rsidP="00A118D8">
                          <w:pPr>
                            <w:pStyle w:val="Brdtext"/>
                            <w:jc w:val="left"/>
                          </w:pPr>
                          <w:sdt>
                            <w:sdtPr>
                              <w:alias w:val="NummerEtikett"/>
                              <w:tag w:val="NummerEtikett"/>
                              <w:id w:val="96555587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8331959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6DB0E7A" w14:textId="65B0953E" w:rsidR="00F96000" w:rsidRPr="00756E21" w:rsidRDefault="004F4298" w:rsidP="00A118D8">
                    <w:pPr>
                      <w:pStyle w:val="Brdtext"/>
                      <w:jc w:val="left"/>
                    </w:pPr>
                    <w:sdt>
                      <w:sdtPr>
                        <w:alias w:val="NummerEtikett"/>
                        <w:tag w:val="NummerEtikett"/>
                        <w:id w:val="96555587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8331959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AD397F" w14:textId="77777777" w:rsidR="00F96000" w:rsidRDefault="00F96000" w:rsidP="00664D04">
    <w:pPr>
      <w:pStyle w:val="Brdtext"/>
    </w:pPr>
    <w:r>
      <w:rPr>
        <w:noProof/>
        <w:lang w:eastAsia="sv-SE"/>
      </w:rPr>
      <mc:AlternateContent>
        <mc:Choice Requires="wps">
          <w:drawing>
            <wp:anchor distT="0" distB="0" distL="0" distR="0" simplePos="0" relativeHeight="25165832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1B9204" w14:textId="6439DDEE" w:rsidR="00F96000" w:rsidRPr="00756E21" w:rsidRDefault="00500885" w:rsidP="00664D04">
                          <w:pPr>
                            <w:pStyle w:val="Brdtext"/>
                            <w:jc w:val="left"/>
                          </w:pPr>
                          <w:sdt>
                            <w:sdtPr>
                              <w:alias w:val="NummerEtikett"/>
                              <w:tag w:val="NummerEtikett"/>
                              <w:id w:val="99785781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67978192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30v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qc&#10;UGKYxh6tRRPcDgsYRnhq66dotbJoF5ov0GCb+3uPl7HqRjod/1gPQT0CfTiCi8EIj075KMeOUcJR&#10;lw/zyTChn528rfPhqwBNolBQh81LmLL90gd8CZr2JjGZB1WVi0qpdIiEETfKkT3DVquQ3ogef1gp&#10;Q+qCXn4cD1JgA9G9jaxMDCMSZbp0sfK2wiSFgxLRRpnvQiJkqdBXcjPOhTnmT9bRSmKqtzh29qdX&#10;vcW5rQM9UmYw4eisKwMuVZ9m7ARZ+bOHTLb2CPhZ3VEMzaZJXBmPewZsoDwgMRy0k+UtX1TYvSXz&#10;4YE5HCVsOK6HcI8fqQDRh06iZAvu92v30R4ZjlpKahzNgvpfO+YEJeqbQe5P8tEoznI6jMafkEjE&#10;nWs25xqz0zeAlMhxEVmexGgfVC9KB/oRt8g8ZkUVMxxzFzT04k1oFwZuIS7m82SE02tZWJqV5TF0&#10;hDlyc908Mmc7Agek/h30Q8ymL3jc2kZPb+e7gFxMJI9At6h2DcDJT9zvtlRcLefnZHXapbNn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ir30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51B9204" w14:textId="6439DDEE" w:rsidR="00F96000" w:rsidRPr="00756E21" w:rsidRDefault="004F4298" w:rsidP="00664D04">
                    <w:pPr>
                      <w:pStyle w:val="Brdtext"/>
                      <w:jc w:val="left"/>
                    </w:pPr>
                    <w:sdt>
                      <w:sdtPr>
                        <w:alias w:val="NummerEtikett"/>
                        <w:tag w:val="NummerEtikett"/>
                        <w:id w:val="99785781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67978192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6CD2C0" w14:textId="77777777" w:rsidR="00F96000" w:rsidRDefault="00F96000" w:rsidP="00EE1584">
    <w:pPr>
      <w:pStyle w:val="Brdtext"/>
    </w:pPr>
    <w:r>
      <w:rPr>
        <w:noProof/>
        <w:lang w:eastAsia="sv-SE"/>
      </w:rPr>
      <mc:AlternateContent>
        <mc:Choice Requires="wps">
          <w:drawing>
            <wp:anchor distT="0" distB="0" distL="0" distR="0" simplePos="0" relativeHeight="25165836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793656" w14:textId="0D627329" w:rsidR="00F96000" w:rsidRPr="00756E21" w:rsidRDefault="00500885" w:rsidP="00A118D8">
                          <w:pPr>
                            <w:pStyle w:val="Brdtext"/>
                            <w:jc w:val="left"/>
                          </w:pPr>
                          <w:sdt>
                            <w:sdtPr>
                              <w:alias w:val="NummerEtikett"/>
                              <w:tag w:val="NummerEtikett"/>
                              <w:id w:val="-66616241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6628083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FsR/kAIAAJM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J3SrEaPnkQb3AYFnEZ4GuunsHq0sAvtZ9OizcO9x2WsupWujn/UQ6AH0Ls9uAhGeHTKJzk6RgmH&#10;Lh/nF+OEfnbwts6HL8LUJAoFdWhewpRtb33AS2A6mMRk3qiqvKmUSodIGHGlHNkytFqF9EZ4/GGl&#10;NGkKen56NkqBtYnuXWSlYxiRKNOni5V3FSYp7JSINkp/ExKQpUJfyc04F3qfP1lHK4lUb3Hs7Q+v&#10;eotzVwc8Umajw965rrRxqfo0YwfIyh8DZLKzB+BHdUcxtMs2ceXsfGDA0pQ7EMOZbrK85TcVunfL&#10;fHhgDqOEhmM9hHt8pDJA3/QSJWvjfr12H+3BcGgpaTCaBfU/N8wJStRXDe5f5JNJnOV0mJx9BJGI&#10;O9YsjzV6U18ZUCLHIrI8idE+qEGUztTP2CKLmBUqpjlyFzQM4lXoFga2EBeLRTLC9FoWbvWj5TF0&#10;hDly86l9Zs72BA6g/p0ZhphNX/C4s42e3i42AVxMJI9Ad6j2DcDkJ+73WyquluNzsjrs0vlv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thbEf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3793656" w14:textId="0D627329" w:rsidR="00F96000" w:rsidRPr="00756E21" w:rsidRDefault="004F4298" w:rsidP="00A118D8">
                    <w:pPr>
                      <w:pStyle w:val="Brdtext"/>
                      <w:jc w:val="left"/>
                    </w:pPr>
                    <w:sdt>
                      <w:sdtPr>
                        <w:alias w:val="NummerEtikett"/>
                        <w:tag w:val="NummerEtikett"/>
                        <w:id w:val="-66616241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6628083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811940" w14:textId="77777777" w:rsidR="00F96000" w:rsidRDefault="00F96000" w:rsidP="00664D04">
    <w:pPr>
      <w:pStyle w:val="Brdtext"/>
    </w:pPr>
    <w:r>
      <w:rPr>
        <w:noProof/>
        <w:lang w:eastAsia="sv-SE"/>
      </w:rPr>
      <mc:AlternateContent>
        <mc:Choice Requires="wps">
          <w:drawing>
            <wp:anchor distT="0" distB="0" distL="0" distR="0" simplePos="0" relativeHeight="25165832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C47772" w14:textId="1D9B9D6F" w:rsidR="00F96000" w:rsidRDefault="00500885" w:rsidP="00664D04">
                          <w:pPr>
                            <w:pStyle w:val="Brdtext"/>
                            <w:jc w:val="left"/>
                          </w:pPr>
                          <w:sdt>
                            <w:sdtPr>
                              <w:alias w:val="NummerEtikett"/>
                              <w:tag w:val="NummerEtikett"/>
                              <w:id w:val="-116932805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9155512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DCE6C70" w14:textId="7253A8B8" w:rsidR="00F96000" w:rsidRPr="00C7375F" w:rsidRDefault="00500885" w:rsidP="00F71CC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96000">
                                <w:t>Bilaga</w:t>
                              </w:r>
                            </w:sdtContent>
                          </w:sdt>
                          <w:r w:rsidR="00F9600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9600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WA9w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PS4p&#10;MUyjR4+ii36FBMapPK0LU6AeHHCx+2w7tHn7HvCYsu6k1+mPfAjkKPRmV1wYIzwplZMSHaOEQ1aO&#10;y7Nxrn6x13Y+xC/CapIOFfVoXq4pW9+EiEgA3UKSs2BVU183SuVLIoy4VJ6sGVqtYo4RGn+glCFt&#10;RU+PT0bZsLFJvbesTDIjMmUGdynzPsN8ihslEkaZb0KiZDnRV3wzzoXZ+c/ohJJw9RbFAb+P6i3K&#10;fR7QyJ6tiTtl3Rjrc/Z5xvYlq39sSyZ7PAp+kHc6xm7RZa6c5talp4WtNyCGt/1kBcevG3TvhoV4&#10;zzxGCQ3Heoh3+EhlUX07nChZWv/rtfeEB8MhpaTFaFY0/FwxLyhRXw24f1ZOJmmW82Vy8hFEIv5Q&#10;sjiUmJW+tKAE6I3o8jHho9oepbf6CVtknrxCxAyH74rG7fEy9gsDW4iL+TyDML2OxRvz4Hgyncqc&#10;uPnYPTHvBgJHUP/WboeYTV/wuMcmzeDmqwguZpLvqzo0AJOfuT9sqbRaDu8Ztd+ls9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JFYD3C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05C47772" w14:textId="1D9B9D6F" w:rsidR="00F96000" w:rsidRDefault="004F4298" w:rsidP="00664D04">
                    <w:pPr>
                      <w:pStyle w:val="Brdtext"/>
                      <w:jc w:val="left"/>
                    </w:pPr>
                    <w:sdt>
                      <w:sdtPr>
                        <w:alias w:val="NummerEtikett"/>
                        <w:tag w:val="NummerEtikett"/>
                        <w:id w:val="-116932805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9155512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DCE6C70" w14:textId="7253A8B8" w:rsidR="00F96000" w:rsidRPr="00C7375F" w:rsidRDefault="004F4298" w:rsidP="00F71CC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96000">
                          <w:t>Bilaga</w:t>
                        </w:r>
                      </w:sdtContent>
                    </w:sdt>
                    <w:r w:rsidR="00F9600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96000">
                          <w:t>1</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09D5AA" w14:textId="77777777" w:rsidR="00F96000" w:rsidRDefault="00F96000" w:rsidP="00EE1584">
    <w:pPr>
      <w:pStyle w:val="Brdtext"/>
    </w:pPr>
    <w:r>
      <w:rPr>
        <w:noProof/>
        <w:lang w:eastAsia="sv-SE"/>
      </w:rPr>
      <mc:AlternateContent>
        <mc:Choice Requires="wps">
          <w:drawing>
            <wp:anchor distT="0" distB="0" distL="0" distR="0" simplePos="0" relativeHeight="25165836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0B54FA" w14:textId="341AF344" w:rsidR="00F96000" w:rsidRDefault="00500885" w:rsidP="00A118D8">
                          <w:pPr>
                            <w:pStyle w:val="Brdtext"/>
                            <w:jc w:val="left"/>
                          </w:pPr>
                          <w:sdt>
                            <w:sdtPr>
                              <w:alias w:val="NummerEtikett"/>
                              <w:tag w:val="NummerEtikett"/>
                              <w:id w:val="214006748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43016204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A19476C" w14:textId="0D8EB1F7" w:rsidR="00F96000" w:rsidRPr="00C7375F" w:rsidRDefault="00500885" w:rsidP="00F71CC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96000">
                                <w:t>Bilaga</w:t>
                              </w:r>
                            </w:sdtContent>
                          </w:sdt>
                          <w:r w:rsidR="00F9600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9600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1hRjg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GPQYptGjR9FFv0IBx4me1oUpUA8OuNh9th3avD0POExVd9Lr9Ec9BHZE2uzIRTDCk1M5KdExSjhs&#10;5bg8G2f2i7238yF+EVaTtKioR/Myp2x9EyJuAugWkpIFq5r6ulEqb5JgxKXyZM3QahXzHeHxB0oZ&#10;0lb09PhklAMbm9z7yMqkMCJLZkiXKu8rzKu4USJhlPkmJCjLhb6Sm3EuzC5/RieURKq3OA74/a3e&#10;4tzXAY+c2Zq4c9aNsT5Xn9/YnrL6x5Yy2eNB+EHdaRm7RZe1crpTwMLWGwjD2/5lBcevG3TvhoV4&#10;zzyeEhqO8RDv8JHKgn07rChZWv/rtfOEh8JhpaTF06xo+LliXlCivhpo/6ycTBA25s3k5COERPyh&#10;ZXFoMSt9aSGJEoPI8bxM+Ki2S+mtfsIUmaesMDHDkbuicbu8jP3AwBTiYj7PILxex+KNeXA8hU40&#10;J20+dk/Mu0HAEdK/tdtHzKYvdNxjk2dw81WEFrPIE9E9q0MD8PKz9ocplUbL4T6j9r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eoNYU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A0B54FA" w14:textId="341AF344" w:rsidR="00F96000" w:rsidRDefault="004F4298" w:rsidP="00A118D8">
                    <w:pPr>
                      <w:pStyle w:val="Brdtext"/>
                      <w:jc w:val="left"/>
                    </w:pPr>
                    <w:sdt>
                      <w:sdtPr>
                        <w:alias w:val="NummerEtikett"/>
                        <w:tag w:val="NummerEtikett"/>
                        <w:id w:val="214006748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43016204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A19476C" w14:textId="0D8EB1F7" w:rsidR="00F96000" w:rsidRPr="00C7375F" w:rsidRDefault="004F4298" w:rsidP="00F71CC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96000">
                          <w:t>Bilaga</w:t>
                        </w:r>
                      </w:sdtContent>
                    </w:sdt>
                    <w:r w:rsidR="00F9600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96000">
                          <w:t>1</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8C208D" w14:textId="77777777" w:rsidR="00F96000" w:rsidRDefault="00F96000"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80B86D" w14:textId="77777777" w:rsidR="00F96000" w:rsidRDefault="00F96000" w:rsidP="00664D04">
    <w:pPr>
      <w:pStyle w:val="Brdtext"/>
    </w:pPr>
    <w:r>
      <w:rPr>
        <w:noProof/>
        <w:lang w:eastAsia="sv-SE"/>
      </w:rPr>
      <mc:AlternateContent>
        <mc:Choice Requires="wps">
          <w:drawing>
            <wp:anchor distT="0" distB="0" distL="0" distR="0" simplePos="0" relativeHeight="25165832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421F1C" w14:textId="766EFD3B" w:rsidR="00F96000" w:rsidRDefault="00500885" w:rsidP="00664D04">
                          <w:pPr>
                            <w:pStyle w:val="Brdtext"/>
                            <w:jc w:val="left"/>
                          </w:pPr>
                          <w:sdt>
                            <w:sdtPr>
                              <w:alias w:val="NummerEtikett"/>
                              <w:tag w:val="NummerEtikett"/>
                              <w:id w:val="-138618058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96271802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AEBF0E1" w14:textId="3C74EABA" w:rsidR="00F96000" w:rsidRPr="00C7375F" w:rsidRDefault="00500885" w:rsidP="00F71CC6">
                          <w:pPr>
                            <w:pStyle w:val="Brdtext"/>
                          </w:pPr>
                          <w:sdt>
                            <w:sdtPr>
                              <w:alias w:val="BilageEtikett"/>
                              <w:tag w:val="BilageEtikett"/>
                              <w:id w:val="-251118910"/>
                              <w:lock w:val="sdtContentLocked"/>
                              <w:dataBinding w:prefixMappings="xmlns:ns0='http://rkdhs/mallar/lagstiftning/Prop/Prop.xsd'" w:xpath="/ns0:dokumentvärden[1]/ns0:bilagor[1]/ns0:bilaga[2]/@bilageetikett" w:storeItemID="{068625C3-B546-44A5-B525-B7CC092E5AD6}"/>
                              <w:text/>
                            </w:sdtPr>
                            <w:sdtEndPr/>
                            <w:sdtContent>
                              <w:r w:rsidR="00F96000">
                                <w:t>Bilaga</w:t>
                              </w:r>
                            </w:sdtContent>
                          </w:sdt>
                          <w:r w:rsidR="00F96000">
                            <w:t xml:space="preserve"> </w:t>
                          </w:r>
                          <w:sdt>
                            <w:sdtPr>
                              <w:alias w:val="BilageNummer"/>
                              <w:tag w:val="BilageNummer"/>
                              <w:id w:val="1673983878"/>
                              <w:lock w:val="sdtContentLocked"/>
                              <w:dataBinding w:prefixMappings="xmlns:ns0='http://rkdhs/mallar/lagstiftning/Prop/Prop.xsd'" w:xpath="/ns0:dokumentvärden[1]/ns0:bilagor[1]/ns0:bilaga[2]/@bilagenummer" w:storeItemID="{068625C3-B546-44A5-B525-B7CC092E5AD6}"/>
                              <w:text/>
                            </w:sdtPr>
                            <w:sdtEndPr/>
                            <w:sdtContent>
                              <w:r w:rsidR="00F9600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85YBkAIAAJMFAAAOAAAAZHJzL2Uyb0RvYy54bWysVEtv2zAMvg/YfxB0Xx3ntTWIU2QpOgwo&#10;2mLt0LMiS4kxSdQkJXb260fJdpJ1vXTYxabEl/jxI+dXjVZkL5yvwBQ0vxhQIgyHsjKbgn5/uvnw&#10;iRIfmCmZAiMKehCeXi3ev5vXdiaGsAVVCkcwiPGz2hZ0G4KdZZnnW6GZvwArDColOM0CHt0mKx2r&#10;MbpW2XAwmGY1uNI64MJ7vL1ulXSR4kspeLiX0otAVEHxbSF9Xfqu4zdbzNls45jdVrx7BvuHV2hW&#10;GUx6DHXNAiM7V/0VSlfcgQcZLjjoDKSsuEg1YDX54EU1j1tmRaoFwfH2CJP/f2H53f7Bkaos6GhE&#10;iWEae/QkmuB2WMAwwlNbP0OrR4t2ofkMDba5v/d4GatupNPxj/UQ1CPQhyO4GIzw6JSPc+wYJRx1&#10;+TC/HCb0s5O3dT58EaBJFArqsHkJU7a/9QFfgqa9SUzmQVXlTaVUOkTCiJVyZM+w1SqkN6LHH1bK&#10;kLqg09FkkAIbiO5tZGViGJEo06WLlbcVJikclIg2ynwTEiFLhb6Sm3EuzDF/so5WElO9xbGzP73q&#10;Lc5tHeiRMoMJR2ddGXCp+jRjJ8jKHz1ksrVHwM/qjmJo1k3iynTSM2AN5QGJ4aCdLG/5TYXdu2U+&#10;PDCHo4QNx/UQ7vEjFSD60EmUbMH9eu0+2iPDUUtJjaNZUP9zx5ygRH01yP3LfDyOs5wO48lHJBJx&#10;55r1ucbs9AqQEjkuIsuTGO2D6kXpQD/jFlnGrKhihmPugoZeXIV2YeAW4mK5TEY4vZaFW/NoeQwd&#10;YY7cfGqembMdgQNS/w76IWazFzxubaOnt8tdQC4mkkegW1S7BuDkJ+53WyqulvNzsjrt0sV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B85Y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F421F1C" w14:textId="766EFD3B" w:rsidR="00F96000" w:rsidRDefault="004F4298" w:rsidP="00664D04">
                    <w:pPr>
                      <w:pStyle w:val="Brdtext"/>
                      <w:jc w:val="left"/>
                    </w:pPr>
                    <w:sdt>
                      <w:sdtPr>
                        <w:alias w:val="NummerEtikett"/>
                        <w:tag w:val="NummerEtikett"/>
                        <w:id w:val="-138618058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96271802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AEBF0E1" w14:textId="3C74EABA" w:rsidR="00F96000" w:rsidRPr="00C7375F" w:rsidRDefault="004F4298" w:rsidP="00F71CC6">
                    <w:pPr>
                      <w:pStyle w:val="Brdtext"/>
                    </w:pPr>
                    <w:sdt>
                      <w:sdtPr>
                        <w:alias w:val="BilageEtikett"/>
                        <w:tag w:val="BilageEtikett"/>
                        <w:id w:val="-251118910"/>
                        <w:lock w:val="sdtContentLocked"/>
                        <w:dataBinding w:prefixMappings="xmlns:ns0='http://rkdhs/mallar/lagstiftning/Prop/Prop.xsd'" w:xpath="/ns0:dokumentvärden[1]/ns0:bilagor[1]/ns0:bilaga[2]/@bilageetikett" w:storeItemID="{068625C3-B546-44A5-B525-B7CC092E5AD6}"/>
                        <w:text/>
                      </w:sdtPr>
                      <w:sdtEndPr/>
                      <w:sdtContent>
                        <w:r w:rsidR="00F96000">
                          <w:t>Bilaga</w:t>
                        </w:r>
                      </w:sdtContent>
                    </w:sdt>
                    <w:r w:rsidR="00F96000">
                      <w:t xml:space="preserve"> </w:t>
                    </w:r>
                    <w:sdt>
                      <w:sdtPr>
                        <w:alias w:val="BilageNummer"/>
                        <w:tag w:val="BilageNummer"/>
                        <w:id w:val="1673983878"/>
                        <w:lock w:val="sdtContentLocked"/>
                        <w:dataBinding w:prefixMappings="xmlns:ns0='http://rkdhs/mallar/lagstiftning/Prop/Prop.xsd'" w:xpath="/ns0:dokumentvärden[1]/ns0:bilagor[1]/ns0:bilaga[2]/@bilagenummer" w:storeItemID="{068625C3-B546-44A5-B525-B7CC092E5AD6}"/>
                        <w:text/>
                      </w:sdtPr>
                      <w:sdtEndPr/>
                      <w:sdtContent>
                        <w:r w:rsidR="00F96000">
                          <w:t>2</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D9542C" w14:textId="77777777" w:rsidR="00F96000" w:rsidRDefault="00F96000" w:rsidP="00EE1584">
    <w:pPr>
      <w:pStyle w:val="Brdtext"/>
    </w:pPr>
    <w:r>
      <w:rPr>
        <w:noProof/>
        <w:lang w:eastAsia="sv-SE"/>
      </w:rPr>
      <mc:AlternateContent>
        <mc:Choice Requires="wps">
          <w:drawing>
            <wp:anchor distT="0" distB="0" distL="0" distR="0" simplePos="0" relativeHeight="2516583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4BC838" w14:textId="7A26C580" w:rsidR="00F96000" w:rsidRDefault="00500885" w:rsidP="00A118D8">
                          <w:pPr>
                            <w:pStyle w:val="Brdtext"/>
                            <w:jc w:val="left"/>
                          </w:pPr>
                          <w:sdt>
                            <w:sdtPr>
                              <w:alias w:val="NummerEtikett"/>
                              <w:tag w:val="NummerEtikett"/>
                              <w:id w:val="-52680112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4271566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F8D2D0A" w14:textId="1EB60E17" w:rsidR="00F96000" w:rsidRPr="00C7375F" w:rsidRDefault="00500885" w:rsidP="00F71CC6">
                          <w:pPr>
                            <w:pStyle w:val="Brdtext"/>
                          </w:pPr>
                          <w:sdt>
                            <w:sdtPr>
                              <w:alias w:val="BilageEtikett"/>
                              <w:tag w:val="BilageEtikett"/>
                              <w:id w:val="1812600894"/>
                              <w:lock w:val="sdtContentLocked"/>
                              <w:dataBinding w:prefixMappings="xmlns:ns0='http://rkdhs/mallar/lagstiftning/Prop/Prop.xsd'" w:xpath="/ns0:dokumentvärden[1]/ns0:bilagor[1]/ns0:bilaga[2]/@bilageetikett" w:storeItemID="{068625C3-B546-44A5-B525-B7CC092E5AD6}"/>
                              <w:text/>
                            </w:sdtPr>
                            <w:sdtEndPr/>
                            <w:sdtContent>
                              <w:r w:rsidR="00F96000">
                                <w:t>Bilaga</w:t>
                              </w:r>
                            </w:sdtContent>
                          </w:sdt>
                          <w:r w:rsidR="00F96000">
                            <w:t xml:space="preserve"> </w:t>
                          </w:r>
                          <w:sdt>
                            <w:sdtPr>
                              <w:alias w:val="BilageNummer"/>
                              <w:tag w:val="BilageNummer"/>
                              <w:id w:val="1371736892"/>
                              <w:lock w:val="sdtContentLocked"/>
                              <w:dataBinding w:prefixMappings="xmlns:ns0='http://rkdhs/mallar/lagstiftning/Prop/Prop.xsd'" w:xpath="/ns0:dokumentvärden[1]/ns0:bilagor[1]/ns0:bilaga[2]/@bilagenummer" w:storeItemID="{068625C3-B546-44A5-B525-B7CC092E5AD6}"/>
                              <w:text/>
                            </w:sdtPr>
                            <w:sdtEndPr/>
                            <w:sdtContent>
                              <w:r w:rsidR="00F9600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Si9R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MWI&#10;EsM09mgtmuB2WMBFhKe2fopWK4t2ofkMDba5v/d4GatupNPxj/UQ1CPQhyO4GIzw6JSPc+wYJRx1&#10;+Si/GiX0s5O3dT58EaBJFArqsHkJU7Zf+oAvQdPeJCbzoKryrlIqHSJhxI1yZM+w1SqkN6LHH1bK&#10;kLqgk4vLYQpsILq3kZWJYUSiTJcuVt5WmKRwUCLaKPNNSIQsFfpKbsa5MMf8yTpaSUz1FsfO/vSq&#10;tzi3daBHygwmHJ11ZcCl6tOMnSArf/SQydYeAT+rO4qh2TSJK5N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VSi9R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24BC838" w14:textId="7A26C580" w:rsidR="00F96000" w:rsidRDefault="004F4298" w:rsidP="00A118D8">
                    <w:pPr>
                      <w:pStyle w:val="Brdtext"/>
                      <w:jc w:val="left"/>
                    </w:pPr>
                    <w:sdt>
                      <w:sdtPr>
                        <w:alias w:val="NummerEtikett"/>
                        <w:tag w:val="NummerEtikett"/>
                        <w:id w:val="-52680112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4271566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F8D2D0A" w14:textId="1EB60E17" w:rsidR="00F96000" w:rsidRPr="00C7375F" w:rsidRDefault="004F4298" w:rsidP="00F71CC6">
                    <w:pPr>
                      <w:pStyle w:val="Brdtext"/>
                    </w:pPr>
                    <w:sdt>
                      <w:sdtPr>
                        <w:alias w:val="BilageEtikett"/>
                        <w:tag w:val="BilageEtikett"/>
                        <w:id w:val="1812600894"/>
                        <w:lock w:val="sdtContentLocked"/>
                        <w:dataBinding w:prefixMappings="xmlns:ns0='http://rkdhs/mallar/lagstiftning/Prop/Prop.xsd'" w:xpath="/ns0:dokumentvärden[1]/ns0:bilagor[1]/ns0:bilaga[2]/@bilageetikett" w:storeItemID="{068625C3-B546-44A5-B525-B7CC092E5AD6}"/>
                        <w:text/>
                      </w:sdtPr>
                      <w:sdtEndPr/>
                      <w:sdtContent>
                        <w:r w:rsidR="00F96000">
                          <w:t>Bilaga</w:t>
                        </w:r>
                      </w:sdtContent>
                    </w:sdt>
                    <w:r w:rsidR="00F96000">
                      <w:t xml:space="preserve"> </w:t>
                    </w:r>
                    <w:sdt>
                      <w:sdtPr>
                        <w:alias w:val="BilageNummer"/>
                        <w:tag w:val="BilageNummer"/>
                        <w:id w:val="1371736892"/>
                        <w:lock w:val="sdtContentLocked"/>
                        <w:dataBinding w:prefixMappings="xmlns:ns0='http://rkdhs/mallar/lagstiftning/Prop/Prop.xsd'" w:xpath="/ns0:dokumentvärden[1]/ns0:bilagor[1]/ns0:bilaga[2]/@bilagenummer" w:storeItemID="{068625C3-B546-44A5-B525-B7CC092E5AD6}"/>
                        <w:text/>
                      </w:sdtPr>
                      <w:sdtEndPr/>
                      <w:sdtContent>
                        <w:r w:rsidR="00F96000">
                          <w:t>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E1EFF2" w14:textId="77777777" w:rsidR="00F96000" w:rsidRDefault="00F96000"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3E589D" w14:textId="77777777" w:rsidR="00F96000" w:rsidRDefault="00F96000" w:rsidP="00664D04">
    <w:pPr>
      <w:pStyle w:val="Brdtext"/>
    </w:pPr>
    <w:r>
      <w:rPr>
        <w:noProof/>
        <w:lang w:eastAsia="sv-SE"/>
      </w:rPr>
      <mc:AlternateContent>
        <mc:Choice Requires="wps">
          <w:drawing>
            <wp:anchor distT="0" distB="0" distL="0" distR="0" simplePos="0" relativeHeight="2516583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DA67F8" w14:textId="60785804" w:rsidR="00F96000" w:rsidRDefault="00500885" w:rsidP="00664D04">
                          <w:pPr>
                            <w:pStyle w:val="Brdtext"/>
                            <w:jc w:val="left"/>
                          </w:pPr>
                          <w:sdt>
                            <w:sdtPr>
                              <w:alias w:val="NummerEtikett"/>
                              <w:tag w:val="NummerEtikett"/>
                              <w:id w:val="-141523052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42093972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A514C20" w14:textId="3D5F4547" w:rsidR="00F96000" w:rsidRPr="00C7375F" w:rsidRDefault="00500885" w:rsidP="00F71CC6">
                          <w:pPr>
                            <w:pStyle w:val="Brdtext"/>
                          </w:pPr>
                          <w:sdt>
                            <w:sdtPr>
                              <w:alias w:val="BilageEtikett"/>
                              <w:tag w:val="BilageEtikett"/>
                              <w:id w:val="-138187987"/>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45525037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w3U+jwIAAJM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4&#10;hDMnLPXoUXUYVpTAOJWn9XFKqAdPOOw+Q0dt3t5HukxZdzrY9Kd8GOmp0JtdcckZk8monJTUMc4k&#10;6cpxeTbO1S/21j5E/KLAsiRUPFDzck3F+iYivYSgW0gKFsE09XVjTD4kwqhLE9haUKsN5jeSxR8o&#10;41hb8dPjk1F27CCZ956NS25UpswQLmXeZ5gl3BiVMMZ9U5pKlhN9JbaQUrld/IxOKE2h3mI44Pev&#10;eotxnwdZ5MjgcGdsGwchZ59nbF+y+se2ZLrHU8EP8k4idosuc+Vjbl26WkC9IWIE6CcrenndUPdu&#10;RMR7EWiUqOG0HvCOPtoAVR8GibMlhF+v3Sc8MZy0nLU0mhWPP1ciKM7MV0fcPysnkzTL+TA5+UhE&#10;YuFQszjUuJW9BKJESYvIyywmPJqtqAPYJ9oi8xSVVMJJil1x3IqX2C8M2kJSzecZRNPrBd64By+T&#10;61TmxM3H7kkEPxAYifq3sB1iMX3B4x6bLKOfr5C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zDdT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0DA67F8" w14:textId="60785804" w:rsidR="00F96000" w:rsidRDefault="004F4298" w:rsidP="00664D04">
                    <w:pPr>
                      <w:pStyle w:val="Brdtext"/>
                      <w:jc w:val="left"/>
                    </w:pPr>
                    <w:sdt>
                      <w:sdtPr>
                        <w:alias w:val="NummerEtikett"/>
                        <w:tag w:val="NummerEtikett"/>
                        <w:id w:val="-141523052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42093972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A514C20" w14:textId="3D5F4547" w:rsidR="00F96000" w:rsidRPr="00C7375F" w:rsidRDefault="004F4298" w:rsidP="00F71CC6">
                    <w:pPr>
                      <w:pStyle w:val="Brdtext"/>
                    </w:pPr>
                    <w:sdt>
                      <w:sdtPr>
                        <w:alias w:val="BilageEtikett"/>
                        <w:tag w:val="BilageEtikett"/>
                        <w:id w:val="-138187987"/>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45525037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3AD821" w14:textId="77777777" w:rsidR="00F96000" w:rsidRDefault="00F96000" w:rsidP="00EE1584">
    <w:pPr>
      <w:pStyle w:val="Brdtext"/>
    </w:pPr>
    <w:r>
      <w:rPr>
        <w:noProof/>
        <w:lang w:eastAsia="sv-SE"/>
      </w:rPr>
      <mc:AlternateContent>
        <mc:Choice Requires="wps">
          <w:drawing>
            <wp:anchor distT="0" distB="0" distL="0" distR="0" simplePos="0" relativeHeight="25165836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415B8" w14:textId="2AFA5CB6" w:rsidR="00F96000" w:rsidRDefault="00500885" w:rsidP="00A118D8">
                          <w:pPr>
                            <w:pStyle w:val="Brdtext"/>
                            <w:jc w:val="left"/>
                          </w:pPr>
                          <w:sdt>
                            <w:sdtPr>
                              <w:alias w:val="NummerEtikett"/>
                              <w:tag w:val="NummerEtikett"/>
                              <w:id w:val="171361321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50455186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289C26C" w14:textId="45864239" w:rsidR="00F96000" w:rsidRPr="00C7375F" w:rsidRDefault="00500885" w:rsidP="00F71CC6">
                          <w:pPr>
                            <w:pStyle w:val="Brdtext"/>
                          </w:pPr>
                          <w:sdt>
                            <w:sdtPr>
                              <w:alias w:val="BilageEtikett"/>
                              <w:tag w:val="BilageEtikett"/>
                              <w:id w:val="334039762"/>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616015170"/>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C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GE&#10;Mycs9ehRdRhWVMBxgqf1cUpWD57ssPsMHbV5ex/pMlXd6WDTn+phpCegNztwKRiTyamclNQxziTp&#10;ynF5Ns7oF3tvHyJ+UWBZEioeqHkZU7G+iUgvIdOtSUoWwTT1dWNMPiTCqEsT2FpQqw3mN5LHH1bG&#10;sbbip8cnoxzYQXLvIxuXwqhMmSFdqryvMEu4MSrZGPdNaYIsF/pKbiGlcrv82TpZaUr1FsfBfv+q&#10;tzj3dZBHzgwOd862cRBy9XnG9pDVP7aQ6d6eAD+oO4nYLbrMlY87Biyg3hAxAvSTFb28bqh7NyLi&#10;vQg0StRwWg94Rx9tgNCHQeJsCeHXa/fJnhhOWs5aGs2Kx58rERRn5qsj7p+Vk0ma5XyYnHwkIrFw&#10;qFkcatzKXgJRoqRF5GUWkz2aragD2CfaIvOUlVTCScpdcdyKl9gvDNpCUs3n2Yim1wu8cQ9eptAJ&#10;5sTNx+5JBD8QGIn6t7AdYjF9wePeNnlGP18h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EcYIh+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39415B8" w14:textId="2AFA5CB6" w:rsidR="00F96000" w:rsidRDefault="004F4298" w:rsidP="00A118D8">
                    <w:pPr>
                      <w:pStyle w:val="Brdtext"/>
                      <w:jc w:val="left"/>
                    </w:pPr>
                    <w:sdt>
                      <w:sdtPr>
                        <w:alias w:val="NummerEtikett"/>
                        <w:tag w:val="NummerEtikett"/>
                        <w:id w:val="171361321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50455186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289C26C" w14:textId="45864239" w:rsidR="00F96000" w:rsidRPr="00C7375F" w:rsidRDefault="004F4298" w:rsidP="00F71CC6">
                    <w:pPr>
                      <w:pStyle w:val="Brdtext"/>
                    </w:pPr>
                    <w:sdt>
                      <w:sdtPr>
                        <w:alias w:val="BilageEtikett"/>
                        <w:tag w:val="BilageEtikett"/>
                        <w:id w:val="334039762"/>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616015170"/>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1AAF28" w14:textId="77777777" w:rsidR="00F96000" w:rsidRDefault="00F96000"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69C0B3" w14:textId="77777777" w:rsidR="00F96000" w:rsidRDefault="00F96000" w:rsidP="00664D04">
    <w:pPr>
      <w:pStyle w:val="Brdtext"/>
    </w:pPr>
    <w:r>
      <w:rPr>
        <w:noProof/>
        <w:lang w:eastAsia="sv-SE"/>
      </w:rPr>
      <mc:AlternateContent>
        <mc:Choice Requires="wps">
          <w:drawing>
            <wp:anchor distT="0" distB="0" distL="0" distR="0" simplePos="0" relativeHeight="25165832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88E1A1" w14:textId="63E9E02D" w:rsidR="00F96000" w:rsidRDefault="00500885" w:rsidP="00664D04">
                          <w:pPr>
                            <w:pStyle w:val="Brdtext"/>
                            <w:jc w:val="left"/>
                          </w:pPr>
                          <w:sdt>
                            <w:sdtPr>
                              <w:alias w:val="NummerEtikett"/>
                              <w:tag w:val="NummerEtikett"/>
                              <w:id w:val="-49434088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64620236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A9A217B" w14:textId="6E704AFC" w:rsidR="00F96000" w:rsidRPr="00C7375F" w:rsidRDefault="00500885" w:rsidP="00F71CC6">
                          <w:pPr>
                            <w:pStyle w:val="Brdtext"/>
                          </w:pPr>
                          <w:sdt>
                            <w:sdtPr>
                              <w:alias w:val="BilageEtikett"/>
                              <w:tag w:val="BilageEtikett"/>
                              <w:id w:val="-1408917096"/>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791813593"/>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aOxPkAIAAJM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T27&#10;oMQwjT16FE1wWyxgFOGprZ+i1cqiXWi+QINt7u89XsaqG+l0/GM9BPUI9P4ALgYjPDrl4xw7RglH&#10;XT7KL0cJ/ezobZ0PXwVoEoWCOmxewpTtlj7gS9C0N4nJPKiqXFRKpUMkjLhRjuwYtlqF9Eb0+MNK&#10;GVIX9PxsMkyBDUT3NrIyMYxIlOnSxcrbCpMU9kpEG2W+C4mQpULfyM04F+aQP1lHK4mp3uPY2R9f&#10;9R7ntg70SJnBhIOzrgy4VH2asSNk5c8eMtnaI+AndUcxNOsmceVi0jNgDeUeieGgnSxv+aLC7i2Z&#10;Dw/M4Shhw3E9hHv8SAWIPnQSJRtwv9+6j/bIcNRSUuNoFtT/2jInKFHfDHL/Mh+P4yynw3hygUQi&#10;7lSzPtWYrb4BpESOi8jyJEb7oHpROtBPuEXmMSuqmOGYu6ChF29CuzBwC3ExnycjnF7LwtKsLI+h&#10;I8yRm4/NE3O2I3BA6t9B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8aOxP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F88E1A1" w14:textId="63E9E02D" w:rsidR="00F96000" w:rsidRDefault="004F4298" w:rsidP="00664D04">
                    <w:pPr>
                      <w:pStyle w:val="Brdtext"/>
                      <w:jc w:val="left"/>
                    </w:pPr>
                    <w:sdt>
                      <w:sdtPr>
                        <w:alias w:val="NummerEtikett"/>
                        <w:tag w:val="NummerEtikett"/>
                        <w:id w:val="-49434088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64620236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A9A217B" w14:textId="6E704AFC" w:rsidR="00F96000" w:rsidRPr="00C7375F" w:rsidRDefault="004F4298" w:rsidP="00F71CC6">
                    <w:pPr>
                      <w:pStyle w:val="Brdtext"/>
                    </w:pPr>
                    <w:sdt>
                      <w:sdtPr>
                        <w:alias w:val="BilageEtikett"/>
                        <w:tag w:val="BilageEtikett"/>
                        <w:id w:val="-1408917096"/>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791813593"/>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A73BC7" w14:textId="77777777" w:rsidR="00F96000" w:rsidRDefault="00F96000" w:rsidP="00EE1584">
    <w:pPr>
      <w:pStyle w:val="Brdtext"/>
    </w:pPr>
    <w:r>
      <w:rPr>
        <w:noProof/>
        <w:lang w:eastAsia="sv-SE"/>
      </w:rPr>
      <mc:AlternateContent>
        <mc:Choice Requires="wps">
          <w:drawing>
            <wp:anchor distT="0" distB="0" distL="0" distR="0" simplePos="0" relativeHeight="25165836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1232F" w14:textId="71139A45" w:rsidR="00F96000" w:rsidRDefault="00500885" w:rsidP="00A118D8">
                          <w:pPr>
                            <w:pStyle w:val="Brdtext"/>
                            <w:jc w:val="left"/>
                          </w:pPr>
                          <w:sdt>
                            <w:sdtPr>
                              <w:alias w:val="NummerEtikett"/>
                              <w:tag w:val="NummerEtikett"/>
                              <w:id w:val="-116400850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3158950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A5DC2BA" w14:textId="1CC36D99" w:rsidR="00F96000" w:rsidRPr="00C7375F" w:rsidRDefault="00500885" w:rsidP="00F71CC6">
                          <w:pPr>
                            <w:pStyle w:val="Brdtext"/>
                          </w:pPr>
                          <w:sdt>
                            <w:sdtPr>
                              <w:alias w:val="BilageEtikett"/>
                              <w:tag w:val="BilageEtikett"/>
                              <w:id w:val="1946655389"/>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556464068"/>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0VUfkAIAAJMFAAAOAAAAZHJzL2Uyb0RvYy54bWysVN9v2jAQfp+0/8Hy+xoClK6IUDGqTpOq&#10;tlo79dk4NkSzfZ5tSNhf37OTAOv60mkvydn3y/fddze7arQiO+F8Baag+dmAEmE4lJVZF/TH082n&#10;z5T4wEzJFBhR0L3w9Gr+8cOstlMxhA2oUjiCQYyf1ragmxDsNMs83wjN/BlYYVApwWkW8OjWWelY&#10;jdG1yoaDwSSrwZXWARfe4+11q6TzFF9KwcO9lF4EogqKbwvp69J3Fb/ZfMama8fspuLdM9g/vEKz&#10;ymDSQ6hrFhjZuuqvULriDjzIcMZBZyBlxUWqAavJB6+qedwwK1ItCI63B5j8/wvL73YPjlRlQUcT&#10;SgzT2KMn0QS3xQJGEZ7a+ilaPVq0C80XaLDN/b3Hy1h1I52Of6yHoB6B3h/AxWCER6d8nGPHKOGo&#10;y4f55TChnx29rfPhqwBNolBQh81LmLLdrQ/4EjTtTWIyD6oqbyql0iESRiyVIzuGrVYhvRE9/rBS&#10;htQFnYzOBymwgejeRlYmhhGJMl26WHlbYZLCXoloo8x3IRGyVOgbuRnnwhzyJ+toJTHVexw7++Or&#10;3uPc1oEeKTOYcHDWlQGXqk8zdoSs/NlDJlt7BPyk7iiGZtUkrlxMegasoNwjMRy0k+Utv6mwe7fM&#10;hwfmcJSw4bgewj1+pAJEHzqJkg2432/dR3tkOGopqXE0C+p/bZkTlKhvBrl/mY/HcZbTYXx+gUQi&#10;7lSzOtWYrV4CUiLHRWR5EqN9UL0oHehn3CKLmBVVzHDMXdDQi8vQLgzcQlwsFskIp9eycGseLY+h&#10;I8yRm0/NM3O2I3BA6t9BP8Rs+orHrW309HaxDcjFRPIIdItq1wCc/MT9bkvF1XJ6TlbHXTp/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o0VUf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721232F" w14:textId="71139A45" w:rsidR="00F96000" w:rsidRDefault="004F4298" w:rsidP="00A118D8">
                    <w:pPr>
                      <w:pStyle w:val="Brdtext"/>
                      <w:jc w:val="left"/>
                    </w:pPr>
                    <w:sdt>
                      <w:sdtPr>
                        <w:alias w:val="NummerEtikett"/>
                        <w:tag w:val="NummerEtikett"/>
                        <w:id w:val="-116400850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3158950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A5DC2BA" w14:textId="1CC36D99" w:rsidR="00F96000" w:rsidRPr="00C7375F" w:rsidRDefault="004F4298" w:rsidP="00F71CC6">
                    <w:pPr>
                      <w:pStyle w:val="Brdtext"/>
                    </w:pPr>
                    <w:sdt>
                      <w:sdtPr>
                        <w:alias w:val="BilageEtikett"/>
                        <w:tag w:val="BilageEtikett"/>
                        <w:id w:val="1946655389"/>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556464068"/>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7AB42F" w14:textId="77777777" w:rsidR="00F96000" w:rsidRDefault="00F96000" w:rsidP="00664D04">
    <w:pPr>
      <w:pStyle w:val="Brdtext"/>
    </w:pPr>
    <w:r>
      <w:rPr>
        <w:noProof/>
        <w:lang w:eastAsia="sv-SE"/>
      </w:rPr>
      <mc:AlternateContent>
        <mc:Choice Requires="wps">
          <w:drawing>
            <wp:anchor distT="0" distB="0" distL="0" distR="0" simplePos="0" relativeHeight="25165833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7D4547" w14:textId="16651410" w:rsidR="00F96000" w:rsidRDefault="00500885" w:rsidP="00664D04">
                          <w:pPr>
                            <w:pStyle w:val="Brdtext"/>
                            <w:jc w:val="left"/>
                          </w:pPr>
                          <w:sdt>
                            <w:sdtPr>
                              <w:alias w:val="NummerEtikett"/>
                              <w:tag w:val="NummerEtikett"/>
                              <w:id w:val="157169807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51243552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55BA073" w14:textId="365FEA48" w:rsidR="00F96000" w:rsidRPr="00C7375F" w:rsidRDefault="00500885" w:rsidP="00F71CC6">
                          <w:pPr>
                            <w:pStyle w:val="Brdtext"/>
                          </w:pPr>
                          <w:sdt>
                            <w:sdtPr>
                              <w:alias w:val="BilageEtikett"/>
                              <w:tag w:val="BilageEtikett"/>
                              <w:id w:val="185060045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117568919"/>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6WjujwIAAJMFAAAOAAAAZHJzL2Uyb0RvYy54bWysVE1v2zAMvQ/YfxB0Xx2nadcGdYqsRYcB&#10;xVqsHXpWZKkxJokapcTOfv0o2flY10uHXWxKfCRF8pEXl501bK0wNOAqXh6NOFNOQt2454p/f7z5&#10;cMZZiMLVwoBTFd+owC9n799dtH6qxrAEUytk5MSFaesrvozRT4siyKWyIhyBV46UGtCKSEd8LmoU&#10;LXm3phiPRqdFC1h7BKlCoNvrXsln2b/WSsY7rYOKzFSc3hbzF/N3kb7F7EJMn1H4ZSOHZ4h/eIUV&#10;jaOgO1fXIgq2wuYvV7aRCAF0PJJgC9C6kSrnQNmUoxfZPCyFVzkXKk7wuzKF/+dWfl3fI2vqih+f&#10;c+aEpR49qi7iihIYp/K0PkwJ9eAJF7tP0FGbt/eBLlPWnUab/pQPIz0VerMrLjljMhmVk5I6xpkk&#10;XTkuz8e5+sXe2mOInxVYloSKIzUv11Ssb0OklxB0C0nBApimvmmMyYdEGHVlkK0FtdrE/Eay+ANl&#10;HGsrfnp8MsqOHSTz3rNxyY3KlBnCpcz7DLMUN0YljHHflKaS5URfiS2kVG4XP6MTSlOotxgO+P2r&#10;3mLc50EWOTK4uDO2jQPM2ecZ25es/rEtme7xVPCDvJMYu0WXuXKWW5euFlBviBgI/WQFL28a6t6t&#10;CPFeII0SNZzWQ7yjjzZA1YdB4mwJ+Ou1+4QnhpOWs5ZGs+Lh50qg4sx8ccT983IySbOcD5OTj0Qk&#10;hoeaxaHGrewVECVKWkReZjHho9mKGsE+0RaZp6ikEk5S7IrHrXgV+4VBW0iq+TyDaHq9iLfuwcvk&#10;OpU5cfOxexLoBwJHov5X2A6xmL7gcY9NlsHPV5G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jpaO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67D4547" w14:textId="16651410" w:rsidR="00F96000" w:rsidRDefault="004F4298" w:rsidP="00664D04">
                    <w:pPr>
                      <w:pStyle w:val="Brdtext"/>
                      <w:jc w:val="left"/>
                    </w:pPr>
                    <w:sdt>
                      <w:sdtPr>
                        <w:alias w:val="NummerEtikett"/>
                        <w:tag w:val="NummerEtikett"/>
                        <w:id w:val="157169807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51243552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55BA073" w14:textId="365FEA48" w:rsidR="00F96000" w:rsidRPr="00C7375F" w:rsidRDefault="004F4298" w:rsidP="00F71CC6">
                    <w:pPr>
                      <w:pStyle w:val="Brdtext"/>
                    </w:pPr>
                    <w:sdt>
                      <w:sdtPr>
                        <w:alias w:val="BilageEtikett"/>
                        <w:tag w:val="BilageEtikett"/>
                        <w:id w:val="185060045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117568919"/>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6754C4" w14:textId="77777777" w:rsidR="00F96000" w:rsidRDefault="00F96000" w:rsidP="00EE1584">
    <w:pPr>
      <w:pStyle w:val="Brdtext"/>
    </w:pPr>
    <w:r>
      <w:rPr>
        <w:noProof/>
        <w:lang w:eastAsia="sv-SE"/>
      </w:rPr>
      <mc:AlternateContent>
        <mc:Choice Requires="wps">
          <w:drawing>
            <wp:anchor distT="0" distB="0" distL="0" distR="0" simplePos="0" relativeHeight="25165836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545978" w14:textId="56F41C71" w:rsidR="00F96000" w:rsidRDefault="00500885" w:rsidP="00A118D8">
                          <w:pPr>
                            <w:pStyle w:val="Brdtext"/>
                            <w:jc w:val="left"/>
                          </w:pPr>
                          <w:sdt>
                            <w:sdtPr>
                              <w:alias w:val="NummerEtikett"/>
                              <w:tag w:val="NummerEtikett"/>
                              <w:id w:val="-120894124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3736049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B779F9F" w14:textId="0D5CAF2B" w:rsidR="00F96000" w:rsidRPr="00C7375F" w:rsidRDefault="00500885" w:rsidP="00F71CC6">
                          <w:pPr>
                            <w:pStyle w:val="Brdtext"/>
                          </w:pPr>
                          <w:sdt>
                            <w:sdtPr>
                              <w:alias w:val="BilageEtikett"/>
                              <w:tag w:val="BilageEtikett"/>
                              <w:id w:val="1852218649"/>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658037655"/>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Mj/PjgIAAJM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x&#10;OmWYRo8eRRf9CgUcJ3haF6awenCwi90n26HN2/uAy1R1J71Of9RDoAfQmx24CEZ4cionJTpGCYeu&#10;HJfn44x+sfd2PsTPwmqShIp6NC9jyta3IeIlMN2apGTBqqa+aZTKh0QYcaU8WTO0WsX8Rnj8YaUM&#10;aSt6enwyyoGNTe59ZGVSGJEpM6RLlfcVZilulEg2ynwTEpDlQl/JzTgXZpc/WycriVRvcRzs9696&#10;i3NfBzxyZmvizlk3xvpcfZ6xPWT1jy1ksrcH4Ad1JzF2iy5z5WzHgIWtNyCGt/1kBcdvGnTvloV4&#10;zzxGCQ3Heoh3+Ehlgb4dJEqW1v967T7Zg+HQUtJiNCsafq6YF5SoLwbcPy8nkzTL+TA5+QgiEX+o&#10;WRxqzEpfWVCixCJyPIvJPqqtKL3VT9gi85QVKmY4clc0bsWr2C8MbCEu5vNshOl1LN6aB8dT6ARz&#10;4uZj98S8GwgcQf2vdjvEbPqCx71t8gxuvorgYiZ5ArpHdWgAJj9zf9hSabUcnrPV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QzI/z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1545978" w14:textId="56F41C71" w:rsidR="00F96000" w:rsidRDefault="004F4298" w:rsidP="00A118D8">
                    <w:pPr>
                      <w:pStyle w:val="Brdtext"/>
                      <w:jc w:val="left"/>
                    </w:pPr>
                    <w:sdt>
                      <w:sdtPr>
                        <w:alias w:val="NummerEtikett"/>
                        <w:tag w:val="NummerEtikett"/>
                        <w:id w:val="-120894124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93736049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B779F9F" w14:textId="0D5CAF2B" w:rsidR="00F96000" w:rsidRPr="00C7375F" w:rsidRDefault="004F4298" w:rsidP="00F71CC6">
                    <w:pPr>
                      <w:pStyle w:val="Brdtext"/>
                    </w:pPr>
                    <w:sdt>
                      <w:sdtPr>
                        <w:alias w:val="BilageEtikett"/>
                        <w:tag w:val="BilageEtikett"/>
                        <w:id w:val="1852218649"/>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658037655"/>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FE44BA" w14:textId="77777777" w:rsidR="00F96000" w:rsidRDefault="00F96000" w:rsidP="00664D04">
    <w:pPr>
      <w:pStyle w:val="Brdtext"/>
    </w:pPr>
    <w:r>
      <w:rPr>
        <w:noProof/>
        <w:lang w:eastAsia="sv-SE"/>
      </w:rPr>
      <mc:AlternateContent>
        <mc:Choice Requires="wps">
          <w:drawing>
            <wp:anchor distT="0" distB="0" distL="0" distR="0" simplePos="0" relativeHeight="25165833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23E350" w14:textId="5DC87FE3" w:rsidR="00F96000" w:rsidRDefault="00500885" w:rsidP="00664D04">
                          <w:pPr>
                            <w:pStyle w:val="Brdtext"/>
                            <w:jc w:val="left"/>
                          </w:pPr>
                          <w:sdt>
                            <w:sdtPr>
                              <w:alias w:val="NummerEtikett"/>
                              <w:tag w:val="NummerEtikett"/>
                              <w:id w:val="-134794448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69196013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106F00C" w14:textId="53D8BE2C" w:rsidR="00F96000" w:rsidRPr="00C7375F" w:rsidRDefault="00500885" w:rsidP="00F71CC6">
                          <w:pPr>
                            <w:pStyle w:val="Brdtext"/>
                          </w:pPr>
                          <w:sdt>
                            <w:sdtPr>
                              <w:alias w:val="BilageEtikett"/>
                              <w:tag w:val="BilageEtikett"/>
                              <w:id w:val="-999819133"/>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80467104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A8OVkAIAAJMFAAAOAAAAZHJzL2Uyb0RvYy54bWysVFFv2yAQfp+0/4B4Xx1naddGcaqsVadJ&#10;VVutnfpMMCTWMDAgsbNfvw9sJ1nXl057sYH77o777jtml22tyFY4Xxld0PxkRInQ3JSVXhX0+9PN&#10;h3NKfGC6ZMpoUdCd8PRy/v7drLFTMTZro0rhCIJoP21sQdch2GmWeb4WNfMnxgoNozSuZgFbt8pK&#10;xxpEr1U2Ho3Ossa40jrDhfc4ve6MdJ7iSyl4uJfSi0BUQXG3kL4ufZfxm81nbLpyzK4r3l+D/cMt&#10;alZpJN2HumaBkY2r/gpVV9wZb2Q44abOjJQVF6kGVJOPXlTzuGZWpFpAjrd7mvz/C8vvtg+OVGVB&#10;JzklmtXo0ZNog9uggHGkp7F+CtSjBS60n02LNg/nHoex6la6Ov5RD4EdRO/25CIY4dEpn+ToGCUc&#10;tnycX4wT+9nB2zofvghTk7goqEPzEqdse+sDbgLoAInJvFFVeVMplTZRMOJKObJlaLUK6Y7w+AOl&#10;NGkKevbxdJQCaxPdu8hKxzAiSaZPFyvvKkyrsFMiYpT+JiQoS4W+kptxLvQ+f0JHlESqtzj2+MOt&#10;3uLc1QGPlNnosHeuK21cqj7N2IGy8sdAmezwIPyo7rgM7bJNWjk/HRSwNOUOwnCmmyxv+U2F7t0y&#10;Hx6Ywyih4Xgewj0+Uhmwb/oVJWvjfr12HvFQOKyUNBjNgvqfG+YEJeqrhvYv8skkznLaTE4/QUjE&#10;HVuWxxa9qa8MJAF543ZpGfFBDUvpTP2MV2QRs8LENEfugoZheRW6BwOvEBeLRQJhei0Lt/rR8hg6&#10;0hy1+dQ+M2d7AQdI/84MQ8y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JA8O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C23E350" w14:textId="5DC87FE3" w:rsidR="00F96000" w:rsidRDefault="004F4298" w:rsidP="00664D04">
                    <w:pPr>
                      <w:pStyle w:val="Brdtext"/>
                      <w:jc w:val="left"/>
                    </w:pPr>
                    <w:sdt>
                      <w:sdtPr>
                        <w:alias w:val="NummerEtikett"/>
                        <w:tag w:val="NummerEtikett"/>
                        <w:id w:val="-134794448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69196013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106F00C" w14:textId="53D8BE2C" w:rsidR="00F96000" w:rsidRPr="00C7375F" w:rsidRDefault="004F4298" w:rsidP="00F71CC6">
                    <w:pPr>
                      <w:pStyle w:val="Brdtext"/>
                    </w:pPr>
                    <w:sdt>
                      <w:sdtPr>
                        <w:alias w:val="BilageEtikett"/>
                        <w:tag w:val="BilageEtikett"/>
                        <w:id w:val="-999819133"/>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80467104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B31E77" w14:textId="77777777" w:rsidR="00F96000" w:rsidRDefault="00F96000" w:rsidP="00EE1584">
    <w:pPr>
      <w:pStyle w:val="Brdtext"/>
    </w:pPr>
    <w:r>
      <w:rPr>
        <w:noProof/>
        <w:lang w:eastAsia="sv-SE"/>
      </w:rPr>
      <mc:AlternateContent>
        <mc:Choice Requires="wps">
          <w:drawing>
            <wp:anchor distT="0" distB="0" distL="0" distR="0" simplePos="0" relativeHeight="2516583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B502BB" w14:textId="328E7D39" w:rsidR="00F96000" w:rsidRDefault="00500885" w:rsidP="00A118D8">
                          <w:pPr>
                            <w:pStyle w:val="Brdtext"/>
                            <w:jc w:val="left"/>
                          </w:pPr>
                          <w:sdt>
                            <w:sdtPr>
                              <w:alias w:val="NummerEtikett"/>
                              <w:tag w:val="NummerEtikett"/>
                              <w:id w:val="-29490689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0881823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A777D4C" w14:textId="6686D676" w:rsidR="00F96000" w:rsidRPr="00C7375F" w:rsidRDefault="00500885" w:rsidP="00F71CC6">
                          <w:pPr>
                            <w:pStyle w:val="Brdtext"/>
                          </w:pPr>
                          <w:sdt>
                            <w:sdtPr>
                              <w:alias w:val="BilageEtikett"/>
                              <w:tag w:val="BilageEtikett"/>
                              <w:id w:val="-1977829066"/>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074197384"/>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nrFjwIAAJMFAAAOAAAAZHJzL2Uyb0RvYy54bWysVFFP2zAQfp+0/2D5faQphUFFijoQ0yQE&#10;aGXi2XVsGs3xefa1SffrOTtJ2zFemPaS2L7v7nzffb6Ly7Y2bKN8qMAWPD8acaashLKyzwX/8Xjz&#10;6YyzgMKWwoBVBd+qwC9nHz9cNG6qxrACUyrPKIgN08YVfIXoplkW5ErVIhyBU5aMGnwtkLb+OSu9&#10;aCh6bbLxaHSaNeBL50GqEOj0ujPyWYqvtZJ4r3VQyEzB6W6Yvj59l/GbzS7E9NkLt6pkfw3xD7eo&#10;RWUp6S7UtUDB1r76K1RdSQ8BNB5JqDPQupIq1UDV5KNX1SxWwqlUC5ET3I6m8P/CyrvNg2dVWfAJ&#10;0WNFTT16VC36NRVwHOlpXJgSauEIh+0XaKnNw3mgw1h1q30d/1QPIztF2u7IpWBMRqd8klPHOJNk&#10;y8f5+Tixn+29nQ/4VUHN4qLgnpqXOBWb24B0E4IOkJgsgKnKm8qYtImCUVfGs42gVhtMdySPP1DG&#10;sqbgp8cnoxTYQnTvIhsbw6gkmT5drLyrMK1wa1TEGPtdaaIsFfpGbiGlsrv8CR1RmlK9x7HH72/1&#10;HueuDvJImcHizrmuLPhUfXpje8rKnwNlusMT4Qd1xyW2yzZp5ex0UMASyi0Jw0P3soKTNxV171YE&#10;fBCenhI1nMYD3tNHGyD2oV9xtgL/+63ziCeFk5Wzhp5mwcOvtfCKM/PNkvbP80kUK6bN5OQzCYn5&#10;Q8vy0GLX9RWQJHIaRE6mZcSjGZbaQ/1EU2Qes5JJWEm5C47D8gq7gUFTSKr5PIHo9TqBt3bhZAwd&#10;aY7afGyfhHe9gJGkfwfDIxbTVzrusNEzuPkaSYtJ5JHojtW+AfTyk/b7KRVHy+E+ofazdPYC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J26es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CB502BB" w14:textId="328E7D39" w:rsidR="00F96000" w:rsidRDefault="004F4298" w:rsidP="00A118D8">
                    <w:pPr>
                      <w:pStyle w:val="Brdtext"/>
                      <w:jc w:val="left"/>
                    </w:pPr>
                    <w:sdt>
                      <w:sdtPr>
                        <w:alias w:val="NummerEtikett"/>
                        <w:tag w:val="NummerEtikett"/>
                        <w:id w:val="-29490689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0881823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A777D4C" w14:textId="6686D676" w:rsidR="00F96000" w:rsidRPr="00C7375F" w:rsidRDefault="004F4298" w:rsidP="00F71CC6">
                    <w:pPr>
                      <w:pStyle w:val="Brdtext"/>
                    </w:pPr>
                    <w:sdt>
                      <w:sdtPr>
                        <w:alias w:val="BilageEtikett"/>
                        <w:tag w:val="BilageEtikett"/>
                        <w:id w:val="-1977829066"/>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074197384"/>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9B2878" w14:textId="77777777" w:rsidR="00F96000" w:rsidRDefault="00F96000" w:rsidP="00664D04">
    <w:pPr>
      <w:pStyle w:val="Brdtext"/>
    </w:pPr>
    <w:r>
      <w:rPr>
        <w:noProof/>
        <w:lang w:eastAsia="sv-SE"/>
      </w:rPr>
      <mc:AlternateContent>
        <mc:Choice Requires="wps">
          <w:drawing>
            <wp:anchor distT="0" distB="0" distL="0" distR="0" simplePos="0" relativeHeight="2516583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71A0A5" w14:textId="007554B8" w:rsidR="00F96000" w:rsidRDefault="00500885" w:rsidP="00664D04">
                          <w:pPr>
                            <w:pStyle w:val="Brdtext"/>
                            <w:jc w:val="left"/>
                          </w:pPr>
                          <w:sdt>
                            <w:sdtPr>
                              <w:alias w:val="NummerEtikett"/>
                              <w:tag w:val="NummerEtikett"/>
                              <w:id w:val="34143214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9412486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6E85F3C" w14:textId="487EEF54" w:rsidR="00F96000" w:rsidRPr="00C7375F" w:rsidRDefault="00500885" w:rsidP="00F71CC6">
                          <w:pPr>
                            <w:pStyle w:val="Brdtext"/>
                          </w:pPr>
                          <w:sdt>
                            <w:sdtPr>
                              <w:alias w:val="BilageEtikett"/>
                              <w:tag w:val="BilageEtikett"/>
                              <w:id w:val="-684512454"/>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291972573"/>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zUk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k+O&#10;OXPCUo8eVRdxRQmMU3laH6aEevCEi91n6KjN2/tAlynrTqNNf8qHkZ4KvdkVl5wxmYzKSUkd40yS&#10;rhyXZ+Nc/WJv7THELwosS0LFkZqXayrWNyHSSwi6haRgAUxTXzfG5EMijLo0yNaCWm1ifiNZ/IEy&#10;jrUVPz0+GWXHDpJ579m45EZlygzhUuZ9hlmKG6MSxrhvSlPJcqKvxBZSKreLn9EJpSnUWwwH/P5V&#10;bzHu8yCLHBlc3BnbxgHm7POM7UtW/9iWTPd4KvhB3kmM3aLLXDnLrUtXC6g3RAyEfrKCl9cNde9G&#10;hHgvkEaJGk7rId7RRxug6sMgcbYE/PXafcITw0nLWUujWfHwcyVQcWa+OuL+WTmZpFnOh8nJRyIS&#10;w0PN4lDjVvYSiBIlLSIvs5jw0WxFjWCfaIvMU1RSCScpdsXjVryM/cKgLSTVfJ5BNL1exBv34GVy&#10;ncqcuPnYPQn0A4EjUf8WtkMspi943GOTZfDzVS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aLNSS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871A0A5" w14:textId="007554B8" w:rsidR="00F96000" w:rsidRDefault="004F4298" w:rsidP="00664D04">
                    <w:pPr>
                      <w:pStyle w:val="Brdtext"/>
                      <w:jc w:val="left"/>
                    </w:pPr>
                    <w:sdt>
                      <w:sdtPr>
                        <w:alias w:val="NummerEtikett"/>
                        <w:tag w:val="NummerEtikett"/>
                        <w:id w:val="34143214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9412486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6E85F3C" w14:textId="487EEF54" w:rsidR="00F96000" w:rsidRPr="00C7375F" w:rsidRDefault="004F4298" w:rsidP="00F71CC6">
                    <w:pPr>
                      <w:pStyle w:val="Brdtext"/>
                    </w:pPr>
                    <w:sdt>
                      <w:sdtPr>
                        <w:alias w:val="BilageEtikett"/>
                        <w:tag w:val="BilageEtikett"/>
                        <w:id w:val="-684512454"/>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291972573"/>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7ED2F0" w14:textId="77777777" w:rsidR="00F96000" w:rsidRDefault="00F96000" w:rsidP="00EE1584">
    <w:pPr>
      <w:pStyle w:val="Brdtext"/>
    </w:pPr>
    <w:r>
      <w:rPr>
        <w:noProof/>
        <w:lang w:eastAsia="sv-SE"/>
      </w:rPr>
      <mc:AlternateContent>
        <mc:Choice Requires="wps">
          <w:drawing>
            <wp:anchor distT="0" distB="0" distL="0" distR="0" simplePos="0" relativeHeight="25165836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EECB2E" w14:textId="73FDE655" w:rsidR="00F96000" w:rsidRDefault="00500885" w:rsidP="00A118D8">
                          <w:pPr>
                            <w:pStyle w:val="Brdtext"/>
                            <w:jc w:val="left"/>
                          </w:pPr>
                          <w:sdt>
                            <w:sdtPr>
                              <w:alias w:val="NummerEtikett"/>
                              <w:tag w:val="NummerEtikett"/>
                              <w:id w:val="-100812584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08426103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95C5F36" w14:textId="2310B230" w:rsidR="00F96000" w:rsidRPr="00C7375F" w:rsidRDefault="00500885" w:rsidP="00F71CC6">
                          <w:pPr>
                            <w:pStyle w:val="Brdtext"/>
                          </w:pPr>
                          <w:sdt>
                            <w:sdtPr>
                              <w:alias w:val="BilageEtikett"/>
                              <w:tag w:val="BilageEtikett"/>
                              <w:id w:val="187032539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5165330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G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GTM&#10;mROWevSoOgwrKuA4wdP6OCWrB0922H2Gjtq8vY90marudLDpT/Uw0hPQmx24FIzJ5FROSuoYZ5J0&#10;5bg8G2f0i723DxG/KLAsCRUP1LyMqVjfRKSXkOnWJCWLYJr6ujEmHxJh1KUJbC2o1QbzG8njDyvj&#10;WFvx0+OTUQ7sILn3kY1LYVSmzJAuVd5XmCXcGJVsjPumNEGWC30lt5BSuV3+bJ2sNKV6i+Ngv3/V&#10;W5z7OsgjZwaHO2fbOAi5+jxje8jqH1vIdG9PgB/UnUTsFl3myt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1QYg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6EECB2E" w14:textId="73FDE655" w:rsidR="00F96000" w:rsidRDefault="004F4298" w:rsidP="00A118D8">
                    <w:pPr>
                      <w:pStyle w:val="Brdtext"/>
                      <w:jc w:val="left"/>
                    </w:pPr>
                    <w:sdt>
                      <w:sdtPr>
                        <w:alias w:val="NummerEtikett"/>
                        <w:tag w:val="NummerEtikett"/>
                        <w:id w:val="-1008125840"/>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08426103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95C5F36" w14:textId="2310B230" w:rsidR="00F96000" w:rsidRPr="00C7375F" w:rsidRDefault="004F4298" w:rsidP="00F71CC6">
                    <w:pPr>
                      <w:pStyle w:val="Brdtext"/>
                    </w:pPr>
                    <w:sdt>
                      <w:sdtPr>
                        <w:alias w:val="BilageEtikett"/>
                        <w:tag w:val="BilageEtikett"/>
                        <w:id w:val="187032539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5165330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8191BA" w14:textId="77777777" w:rsidR="00F96000" w:rsidRDefault="00F96000" w:rsidP="00664D04">
    <w:pPr>
      <w:pStyle w:val="Brdtext"/>
    </w:pPr>
    <w:r>
      <w:rPr>
        <w:noProof/>
        <w:lang w:eastAsia="sv-SE"/>
      </w:rPr>
      <mc:AlternateContent>
        <mc:Choice Requires="wps">
          <w:drawing>
            <wp:anchor distT="0" distB="0" distL="0" distR="0" simplePos="0" relativeHeight="25165833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1EB8BF" w14:textId="0153E4AE" w:rsidR="00F96000" w:rsidRDefault="00500885" w:rsidP="00664D04">
                          <w:pPr>
                            <w:pStyle w:val="Brdtext"/>
                            <w:jc w:val="left"/>
                          </w:pPr>
                          <w:sdt>
                            <w:sdtPr>
                              <w:alias w:val="NummerEtikett"/>
                              <w:tag w:val="NummerEtikett"/>
                              <w:id w:val="28971654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14218343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1FE94BF" w14:textId="0FAF1492" w:rsidR="00F96000" w:rsidRPr="00C7375F" w:rsidRDefault="00500885" w:rsidP="00F71CC6">
                          <w:pPr>
                            <w:pStyle w:val="Brdtext"/>
                          </w:pPr>
                          <w:sdt>
                            <w:sdtPr>
                              <w:alias w:val="BilageEtikett"/>
                              <w:tag w:val="BilageEtikett"/>
                              <w:id w:val="1564131604"/>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2007898724"/>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mLnb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oa&#10;U2KYxh6tRRPcDgsYRnhq66dotbJoF5ov0GCb+3uPl7HqRjod/1gPQT0CfTiCi8EIj075KMeOUcJR&#10;lw/zyTChn528rfPhqwBNolBQh81LmLL90gd8CZr2JjGZB1WVi0qpdIiEETfKkT3DVquQ3ogef1gp&#10;Q+qCXn4cD1JgA9G9jaxMDCMSZbp0sfK2wiSFgxLRRpnvQiJkqdBXcjPOhTnmT9bRSmKqtzh29qdX&#10;vcW5rQM9UmYw4eisKwMuVZ9m7ARZ+bOHTLb2CPhZ3VEMzaZJXJmM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0mLn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F1EB8BF" w14:textId="0153E4AE" w:rsidR="00F96000" w:rsidRDefault="004F4298" w:rsidP="00664D04">
                    <w:pPr>
                      <w:pStyle w:val="Brdtext"/>
                      <w:jc w:val="left"/>
                    </w:pPr>
                    <w:sdt>
                      <w:sdtPr>
                        <w:alias w:val="NummerEtikett"/>
                        <w:tag w:val="NummerEtikett"/>
                        <w:id w:val="28971654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14218343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1FE94BF" w14:textId="0FAF1492" w:rsidR="00F96000" w:rsidRPr="00C7375F" w:rsidRDefault="004F4298" w:rsidP="00F71CC6">
                    <w:pPr>
                      <w:pStyle w:val="Brdtext"/>
                    </w:pPr>
                    <w:sdt>
                      <w:sdtPr>
                        <w:alias w:val="BilageEtikett"/>
                        <w:tag w:val="BilageEtikett"/>
                        <w:id w:val="1564131604"/>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2007898724"/>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D02DC3" w14:textId="77777777" w:rsidR="00F96000" w:rsidRDefault="00F96000" w:rsidP="00EE1584">
    <w:pPr>
      <w:pStyle w:val="Brdtext"/>
    </w:pPr>
    <w:r>
      <w:rPr>
        <w:noProof/>
        <w:lang w:eastAsia="sv-SE"/>
      </w:rPr>
      <mc:AlternateContent>
        <mc:Choice Requires="wps">
          <w:drawing>
            <wp:anchor distT="0" distB="0" distL="0" distR="0" simplePos="0" relativeHeight="25165837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1BE83A" w14:textId="3B9C18C3" w:rsidR="00F96000" w:rsidRDefault="00500885" w:rsidP="00A118D8">
                          <w:pPr>
                            <w:pStyle w:val="Brdtext"/>
                            <w:jc w:val="left"/>
                          </w:pPr>
                          <w:sdt>
                            <w:sdtPr>
                              <w:alias w:val="NummerEtikett"/>
                              <w:tag w:val="NummerEtikett"/>
                              <w:id w:val="139785780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6991438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778404B" w14:textId="7C3F1223" w:rsidR="00F96000" w:rsidRPr="00C7375F" w:rsidRDefault="00500885" w:rsidP="00F71CC6">
                          <w:pPr>
                            <w:pStyle w:val="Brdtext"/>
                          </w:pPr>
                          <w:sdt>
                            <w:sdtPr>
                              <w:alias w:val="BilageEtikett"/>
                              <w:tag w:val="BilageEtikett"/>
                              <w:id w:val="-15847101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69544103"/>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QCL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gIQCL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01BE83A" w14:textId="3B9C18C3" w:rsidR="00F96000" w:rsidRDefault="004F4298" w:rsidP="00A118D8">
                    <w:pPr>
                      <w:pStyle w:val="Brdtext"/>
                      <w:jc w:val="left"/>
                    </w:pPr>
                    <w:sdt>
                      <w:sdtPr>
                        <w:alias w:val="NummerEtikett"/>
                        <w:tag w:val="NummerEtikett"/>
                        <w:id w:val="139785780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6991438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778404B" w14:textId="7C3F1223" w:rsidR="00F96000" w:rsidRPr="00C7375F" w:rsidRDefault="004F4298" w:rsidP="00F71CC6">
                    <w:pPr>
                      <w:pStyle w:val="Brdtext"/>
                    </w:pPr>
                    <w:sdt>
                      <w:sdtPr>
                        <w:alias w:val="BilageEtikett"/>
                        <w:tag w:val="BilageEtikett"/>
                        <w:id w:val="-15847101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69544103"/>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0D1EE7" w14:textId="77777777" w:rsidR="00F96000" w:rsidRDefault="00F96000" w:rsidP="00664D04">
    <w:pPr>
      <w:pStyle w:val="Brdtext"/>
    </w:pPr>
    <w:r>
      <w:rPr>
        <w:noProof/>
        <w:lang w:eastAsia="sv-SE"/>
      </w:rPr>
      <mc:AlternateContent>
        <mc:Choice Requires="wps">
          <w:drawing>
            <wp:anchor distT="0" distB="0" distL="0" distR="0" simplePos="0" relativeHeight="25165833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A15C92" w14:textId="75783B81" w:rsidR="00F96000" w:rsidRDefault="00500885" w:rsidP="00664D04">
                          <w:pPr>
                            <w:pStyle w:val="Brdtext"/>
                            <w:jc w:val="left"/>
                          </w:pPr>
                          <w:sdt>
                            <w:sdtPr>
                              <w:alias w:val="NummerEtikett"/>
                              <w:tag w:val="NummerEtikett"/>
                              <w:id w:val="-210016825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0220916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E0A22FC" w14:textId="58C05A7A" w:rsidR="00F96000" w:rsidRPr="00C7375F" w:rsidRDefault="00500885" w:rsidP="00F71CC6">
                          <w:pPr>
                            <w:pStyle w:val="Brdtext"/>
                          </w:pPr>
                          <w:sdt>
                            <w:sdtPr>
                              <w:alias w:val="BilageEtikett"/>
                              <w:tag w:val="BilageEtikett"/>
                              <w:id w:val="-338084116"/>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21608692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BFYx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k&#10;lBLDNHr0KLroVyhgnOBpXZjC6sHBLnafbYc2b+8DLlPVnfQ6/VEPgR5Ab3bgIhjhyamclOgYJRy6&#10;clyejTP6xd7b+RC/CKtJEirq0byMKVvfhIiXwHRrkpIFq5r6ulEqHxJhxKXyZM3QahXzG+Hxh5Uy&#10;pK3oycfjUQ5sbHLvIyuTwohMmSFdqryvMEtxo0SyUeabkIAsF/pKbsa5MLv82TpZSaR6i+Ngv3/V&#10;W5z7OuCRM1sTd866Mdbn6vOM7SGrf2whk709AD+oO4mxW3SZKyX6OFBjYesNmOFtP1rB8esG7bth&#10;Id4zj1lCx7Ef4h0+UlnAbweJkqX1v167T/agOLSUtJjNioafK+YFJeqrAfnPyskkDXM+TI5PwSTi&#10;DzWLQ41Z6UsLTpTYRI5nMdlHtRWlt/oJa2SeskLFDEfuisateBn7jYE1xMV8no0wvo7FG/PgeAqd&#10;cE7kfOyemHcDgyO4f2u3U8ymL4jc2ybP4OarCDJmlieke1SHDmD0M/mHNZV2y+E5W+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5BF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8A15C92" w14:textId="75783B81" w:rsidR="00F96000" w:rsidRDefault="004F4298" w:rsidP="00664D04">
                    <w:pPr>
                      <w:pStyle w:val="Brdtext"/>
                      <w:jc w:val="left"/>
                    </w:pPr>
                    <w:sdt>
                      <w:sdtPr>
                        <w:alias w:val="NummerEtikett"/>
                        <w:tag w:val="NummerEtikett"/>
                        <w:id w:val="-210016825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0220916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E0A22FC" w14:textId="58C05A7A" w:rsidR="00F96000" w:rsidRPr="00C7375F" w:rsidRDefault="004F4298" w:rsidP="00F71CC6">
                    <w:pPr>
                      <w:pStyle w:val="Brdtext"/>
                    </w:pPr>
                    <w:sdt>
                      <w:sdtPr>
                        <w:alias w:val="BilageEtikett"/>
                        <w:tag w:val="BilageEtikett"/>
                        <w:id w:val="-338084116"/>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21608692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D1CAB4" w14:textId="77777777" w:rsidR="00F96000" w:rsidRDefault="00F96000" w:rsidP="00EE1584">
    <w:pPr>
      <w:pStyle w:val="Brdtext"/>
    </w:pPr>
    <w:r>
      <w:rPr>
        <w:noProof/>
        <w:lang w:eastAsia="sv-SE"/>
      </w:rPr>
      <mc:AlternateContent>
        <mc:Choice Requires="wps">
          <w:drawing>
            <wp:anchor distT="0" distB="0" distL="0" distR="0" simplePos="0" relativeHeight="25165837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1BBFB7" w14:textId="01BA993D" w:rsidR="00F96000" w:rsidRDefault="00500885" w:rsidP="00A118D8">
                          <w:pPr>
                            <w:pStyle w:val="Brdtext"/>
                            <w:jc w:val="left"/>
                          </w:pPr>
                          <w:sdt>
                            <w:sdtPr>
                              <w:alias w:val="NummerEtikett"/>
                              <w:tag w:val="NummerEtikett"/>
                              <w:id w:val="-145670685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4681294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6D02402" w14:textId="6E75F8BB" w:rsidR="00F96000" w:rsidRPr="00C7375F" w:rsidRDefault="00500885" w:rsidP="00F71CC6">
                          <w:pPr>
                            <w:pStyle w:val="Brdtext"/>
                          </w:pPr>
                          <w:sdt>
                            <w:sdtPr>
                              <w:alias w:val="BilageEtikett"/>
                              <w:tag w:val="BilageEtikett"/>
                              <w:id w:val="-1811703259"/>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81286860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8T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5xy&#10;5oSlHj2qLuKKCjhO8LQ+TMnqwZNd7D5DR23e3ge6TFV3Gm36Uz2M9AT0ZgcuBWMyOZWTkjrGmSRd&#10;OS7Pxhn9Yu/tMcQvCixLQsWRmpcxFeubEOklZLo1SckCmKa+bozJh0QYdWmQrQW12sT8RvL4w8o4&#10;1lb89PhklAM7SO59ZONSGJUpM6RLlfcVZilujEo2xn1TmiDLhb6SW0ip3C5/tk5WmlK9xXGw37/q&#10;Lc59HeSRM4OLO2fbOMBcfZ6xPWT1jy1kurcnwA/qTmLsFl3mSjnaUWAB9YaYgdCPVvDyuqH23YgQ&#10;7wXSLFHHaT/EO/poAwQ/DBJnS8Bfr90ne6I4aTlraTYrHn6uBCrOzFdH5D8rJ5M0zPkwOflITGJ4&#10;qFkcatzKXgJxoqRN5GUWk300W1Ej2CdaI/OUlVTCScpd8bgVL2O/MWgNSTWfZyMaXy/ijXvwMoVO&#10;OCdyPnZPAv3A4Ejcv4XtFIvpCyL3tskz+PkqEhkzyxPSPapDB2j0M/mHNZV2y+E5W+2X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y+Y8T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51BBFB7" w14:textId="01BA993D" w:rsidR="00F96000" w:rsidRDefault="004F4298" w:rsidP="00A118D8">
                    <w:pPr>
                      <w:pStyle w:val="Brdtext"/>
                      <w:jc w:val="left"/>
                    </w:pPr>
                    <w:sdt>
                      <w:sdtPr>
                        <w:alias w:val="NummerEtikett"/>
                        <w:tag w:val="NummerEtikett"/>
                        <w:id w:val="-145670685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4681294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6D02402" w14:textId="6E75F8BB" w:rsidR="00F96000" w:rsidRPr="00C7375F" w:rsidRDefault="004F4298" w:rsidP="00F71CC6">
                    <w:pPr>
                      <w:pStyle w:val="Brdtext"/>
                    </w:pPr>
                    <w:sdt>
                      <w:sdtPr>
                        <w:alias w:val="BilageEtikett"/>
                        <w:tag w:val="BilageEtikett"/>
                        <w:id w:val="-1811703259"/>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812868602"/>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886806" w14:textId="77777777" w:rsidR="00F96000" w:rsidRDefault="00F96000" w:rsidP="00664D04">
    <w:pPr>
      <w:pStyle w:val="Brdtext"/>
    </w:pPr>
    <w:r>
      <w:rPr>
        <w:noProof/>
        <w:lang w:eastAsia="sv-SE"/>
      </w:rPr>
      <mc:AlternateContent>
        <mc:Choice Requires="wps">
          <w:drawing>
            <wp:anchor distT="0" distB="0" distL="0" distR="0" simplePos="0" relativeHeight="25165833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763621" w14:textId="2EA717EE" w:rsidR="00F96000" w:rsidRDefault="00500885" w:rsidP="00664D04">
                          <w:pPr>
                            <w:pStyle w:val="Brdtext"/>
                            <w:jc w:val="left"/>
                          </w:pPr>
                          <w:sdt>
                            <w:sdtPr>
                              <w:alias w:val="NummerEtikett"/>
                              <w:tag w:val="NummerEtikett"/>
                              <w:id w:val="-204589726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3701399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AEC282D" w14:textId="6731AA9E" w:rsidR="00F96000" w:rsidRPr="00C7375F" w:rsidRDefault="00500885" w:rsidP="00F71CC6">
                          <w:pPr>
                            <w:pStyle w:val="Brdtext"/>
                          </w:pPr>
                          <w:sdt>
                            <w:sdtPr>
                              <w:alias w:val="BilageEtikett"/>
                              <w:tag w:val="BilageEtikett"/>
                              <w:id w:val="-2120518114"/>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280018930"/>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o3HIkAIAAJQFAAAOAAAAZHJzL2Uyb0RvYy54bWysVN9v2jAQfp+0/8Hy+xrCoFsRoWJUnSah&#10;tlqZ+mwcG6LZPs82JOyv79lJgHV96bSX5Oz75fvuu5teN1qRvXC+AlPQ/GJAiTAcyspsCvpjdfvh&#10;MyU+MFMyBUYU9CA8vZ69fzet7UQMYQuqFI5gEOMntS3oNgQ7yTLPt0IzfwFWGFRKcJoFPLpNVjpW&#10;Y3StsuFgcJnV4ErrgAvv8famVdJZii+l4OFeSi8CUQXFt4X0dem7jt9sNmWTjWN2W/HuGewfXqFZ&#10;ZTDpMdQNC4zsXPVXKF1xBx5kuOCgM5Cy4iLVgNXkgxfVPG6ZFakWBMfbI0z+/4Xld/sHR6qyoKMr&#10;SgzT2KOVaILbYQHDCE9t/QStHi3aheYLNNjm/t7jZay6kU7HP9ZDUI9AH47gYjDCo1M+yrFjlHDU&#10;5cP8apjQz07e1vnwVYAmUSiow+YlTNl+6QO+BE17k5jMg6rK20qpdIiEEQvlyJ5hq1VIb0SPP6yU&#10;IXVBLz+OBymwgejeRlYmhhGJMl26WHlbYZLCQYloo8x3IRGyVOgruRnnwhzzJ+toJTHVWxw7+9Or&#10;3uLc1oEeKTOYcHTWlQGXqk8zdoKs/NlDJlt7BPys7iiGZt0kruSDcU+BNZQHZIaDdrS85bcVtm/J&#10;fHhgDmcJO477IdzjRypA+KGTKNmC+/3afbRHiqOWkhpns6D+1445QYn6ZpD8V/loFIc5HUbjT8gk&#10;4s4163ON2ekFICdy3ESWJzHaB9WL0oF+wjUyj1lRxQzH3AUNvbgI7cbANcTFfJ6McHwtC0vzaHkM&#10;HXGO5Fw1T8zZjsEBuX8H/RSzyQsit7bR09v5LiAZE8sj0i2qXQdw9BP5uzUVd8v5OVmdlu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zo3HI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5763621" w14:textId="2EA717EE" w:rsidR="00F96000" w:rsidRDefault="004F4298" w:rsidP="00664D04">
                    <w:pPr>
                      <w:pStyle w:val="Brdtext"/>
                      <w:jc w:val="left"/>
                    </w:pPr>
                    <w:sdt>
                      <w:sdtPr>
                        <w:alias w:val="NummerEtikett"/>
                        <w:tag w:val="NummerEtikett"/>
                        <w:id w:val="-204589726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3701399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AEC282D" w14:textId="6731AA9E" w:rsidR="00F96000" w:rsidRPr="00C7375F" w:rsidRDefault="004F4298" w:rsidP="00F71CC6">
                    <w:pPr>
                      <w:pStyle w:val="Brdtext"/>
                    </w:pPr>
                    <w:sdt>
                      <w:sdtPr>
                        <w:alias w:val="BilageEtikett"/>
                        <w:tag w:val="BilageEtikett"/>
                        <w:id w:val="-2120518114"/>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280018930"/>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2E51E6" w14:textId="77777777" w:rsidR="00F96000" w:rsidRDefault="00F96000" w:rsidP="00EE1584">
    <w:pPr>
      <w:pStyle w:val="Brdtext"/>
    </w:pPr>
    <w:r>
      <w:rPr>
        <w:noProof/>
        <w:lang w:eastAsia="sv-SE"/>
      </w:rPr>
      <mc:AlternateContent>
        <mc:Choice Requires="wps">
          <w:drawing>
            <wp:anchor distT="0" distB="0" distL="0" distR="0" simplePos="0" relativeHeight="2516583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550AD" w14:textId="337381B5" w:rsidR="00F96000" w:rsidRDefault="00500885" w:rsidP="00A118D8">
                          <w:pPr>
                            <w:pStyle w:val="Brdtext"/>
                            <w:jc w:val="left"/>
                          </w:pPr>
                          <w:sdt>
                            <w:sdtPr>
                              <w:alias w:val="NummerEtikett"/>
                              <w:tag w:val="NummerEtikett"/>
                              <w:id w:val="-120941849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9622316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DC9CF4F" w14:textId="1D4557D7" w:rsidR="00F96000" w:rsidRPr="00C7375F" w:rsidRDefault="00500885" w:rsidP="00F71CC6">
                          <w:pPr>
                            <w:pStyle w:val="Brdtext"/>
                          </w:pPr>
                          <w:sdt>
                            <w:sdtPr>
                              <w:alias w:val="BilageEtikett"/>
                              <w:tag w:val="BilageEtikett"/>
                              <w:id w:val="-1538965531"/>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940360557"/>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Eab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BJ3SrEaPnkQb3AYFnEZ4GuunsHq0sAvtZ9OizcO9x2WsupWujn/UQ6AH0Ls9uAhGeHTKJzk6RgmH&#10;Lh/nF+OEfnbwts6HL8LUJAoFdWhewpRtb33AS2A6mMRk3qiqvKmUSodIGHGlHNkytFqF9EZ4/GGl&#10;NGkKen56NkqBtYnuXWSlYxiRKNOni5V3FSYp7JSINkp/ExKQpUJfyc04F3qfP1lHK4lUb3Hs7Q+v&#10;eotzVwc8Umajw965rrRxqfo0YwfIyh8DZLKzB+BHdUcxtMs2cSUfnQ8UWJpyB2Y4042Wt/ymQvtu&#10;mQ8PzGGW0HHsh3CPj1QG8JteomRt3K/X7qM9KA4tJQ1ms6D+54Y5QYn6qkH+i3wyicOcDpOzj2AS&#10;ccea5bFGb+orA07k2ESWJzHaBzWI0pn6GWtkEbNCxTRH7oKGQbwK3cbAGuJisUhGGF/Lwq1+tDyG&#10;jjhHcj61z8zZnsEB3L8zwxSz6Qsid7bR09vFJoCMieUR6Q7VvgMY/UT+fk3F3XJ8TlaHZ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HPEab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90550AD" w14:textId="337381B5" w:rsidR="00F96000" w:rsidRDefault="004F4298" w:rsidP="00A118D8">
                    <w:pPr>
                      <w:pStyle w:val="Brdtext"/>
                      <w:jc w:val="left"/>
                    </w:pPr>
                    <w:sdt>
                      <w:sdtPr>
                        <w:alias w:val="NummerEtikett"/>
                        <w:tag w:val="NummerEtikett"/>
                        <w:id w:val="-120941849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9622316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DC9CF4F" w14:textId="1D4557D7" w:rsidR="00F96000" w:rsidRPr="00C7375F" w:rsidRDefault="004F4298" w:rsidP="00F71CC6">
                    <w:pPr>
                      <w:pStyle w:val="Brdtext"/>
                    </w:pPr>
                    <w:sdt>
                      <w:sdtPr>
                        <w:alias w:val="BilageEtikett"/>
                        <w:tag w:val="BilageEtikett"/>
                        <w:id w:val="-1538965531"/>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940360557"/>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31C90E" w14:textId="77777777" w:rsidR="00F96000" w:rsidRDefault="00F96000" w:rsidP="00664D04">
    <w:pPr>
      <w:pStyle w:val="Brdtext"/>
    </w:pPr>
    <w:r>
      <w:rPr>
        <w:noProof/>
        <w:lang w:eastAsia="sv-SE"/>
      </w:rPr>
      <mc:AlternateContent>
        <mc:Choice Requires="wps">
          <w:drawing>
            <wp:anchor distT="0" distB="0" distL="0" distR="0" simplePos="0" relativeHeight="251658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883DFA" w14:textId="09662C0E" w:rsidR="00F96000" w:rsidRDefault="00500885" w:rsidP="00664D04">
                          <w:pPr>
                            <w:pStyle w:val="Brdtext"/>
                            <w:jc w:val="left"/>
                          </w:pPr>
                          <w:sdt>
                            <w:sdtPr>
                              <w:alias w:val="NummerEtikett"/>
                              <w:tag w:val="NummerEtikett"/>
                              <w:id w:val="-57905910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7565416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695A07B" w14:textId="698ABD4D" w:rsidR="00F96000" w:rsidRPr="00C7375F" w:rsidRDefault="00500885" w:rsidP="00F71CC6">
                          <w:pPr>
                            <w:pStyle w:val="Brdtext"/>
                          </w:pPr>
                          <w:sdt>
                            <w:sdtPr>
                              <w:alias w:val="BilageEtikett"/>
                              <w:tag w:val="BilageEtikett"/>
                              <w:id w:val="-36151512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440280785"/>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8bN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4p&#10;MUyjRw+ii36FBMapPK0LU6DuHXCx+2I7tHn7HvCYsu6k1+mPfAjkKPRmV1wYIzwplZMSHaOEQ1aO&#10;y9Nxrn6x13Y+xK/CapIOFfVoXq4pW1+HiEgA3UKSs2BVU181SuVLIoy4UJ6sGVqtYo4RGn+glCFt&#10;RU8+Ho+yYWOTem9ZmWRGZMoM7lLmfYb5FDdKJIwy34VEyXKir/hmnAuz85/RCSXh6i2KA34f1VuU&#10;+zygkT1bE3fKujHW5+zzjO1LVv/clkz2eBT8IO90jN2iy1wpy9y79Law9QbM8LYfreD4VYP2XbMQ&#10;75jHLKHj2A/xFh+pLMpvhxMlS+t/v/ae8KA4pJS0mM2Khl8r5gUl6psB+U/LySQNc75Mjj+BScQf&#10;ShaHErPSFxacAL8RXT4mfFTbo/RWP2KNzJNXiJjh8F3RuD1exH5jYA1xMZ9nEMbXsXht7h1PplOd&#10;Ezkfukfm3cDgCO7f2O0Us+kLIvfYpBncfBVBxszyfVWHDmD0M/mHNZV2y+E9o/bL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Eanxs2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7D883DFA" w14:textId="09662C0E" w:rsidR="00F96000" w:rsidRDefault="004F4298" w:rsidP="00664D04">
                    <w:pPr>
                      <w:pStyle w:val="Brdtext"/>
                      <w:jc w:val="left"/>
                    </w:pPr>
                    <w:sdt>
                      <w:sdtPr>
                        <w:alias w:val="NummerEtikett"/>
                        <w:tag w:val="NummerEtikett"/>
                        <w:id w:val="-57905910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7565416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695A07B" w14:textId="698ABD4D" w:rsidR="00F96000" w:rsidRPr="00C7375F" w:rsidRDefault="004F4298" w:rsidP="00F71CC6">
                    <w:pPr>
                      <w:pStyle w:val="Brdtext"/>
                    </w:pPr>
                    <w:sdt>
                      <w:sdtPr>
                        <w:alias w:val="BilageEtikett"/>
                        <w:tag w:val="BilageEtikett"/>
                        <w:id w:val="-36151512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1440280785"/>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2FF60A" w14:textId="77777777" w:rsidR="00F96000" w:rsidRDefault="00F96000" w:rsidP="00EE1584">
    <w:pPr>
      <w:pStyle w:val="Brdtext"/>
    </w:pPr>
    <w:r>
      <w:rPr>
        <w:noProof/>
        <w:lang w:eastAsia="sv-SE"/>
      </w:rPr>
      <mc:AlternateContent>
        <mc:Choice Requires="wps">
          <w:drawing>
            <wp:anchor distT="0" distB="0" distL="0" distR="0" simplePos="0" relativeHeight="25165837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C36ECA" w14:textId="13D6F5DD" w:rsidR="00F96000" w:rsidRDefault="00500885" w:rsidP="00A118D8">
                          <w:pPr>
                            <w:pStyle w:val="Brdtext"/>
                            <w:jc w:val="left"/>
                          </w:pPr>
                          <w:sdt>
                            <w:sdtPr>
                              <w:alias w:val="NummerEtikett"/>
                              <w:tag w:val="NummerEtikett"/>
                              <w:id w:val="-25197434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50040128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C121341" w14:textId="04D1B207" w:rsidR="00F96000" w:rsidRPr="00C7375F" w:rsidRDefault="00500885" w:rsidP="00F71CC6">
                          <w:pPr>
                            <w:pStyle w:val="Brdtext"/>
                          </w:pPr>
                          <w:sdt>
                            <w:sdtPr>
                              <w:alias w:val="BilageEtikett"/>
                              <w:tag w:val="BilageEtikett"/>
                              <w:id w:val="-119206543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789713010"/>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h/vjg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BPQYptGjR9FFv0IBx4me1oUpUA8OuNh9th3avD0POExVd9Lr9Ec9BHZE2uzIRTDCk1M5KdExSjhs&#10;5bg8G2f2i7238yF+EVaTtKioR/Myp2x9EyJuAugWkpIFq5r6ulEqb5JgxKXyZM3QahXzHeHxB0oZ&#10;0lb09Bi1Jidjk3sfWZl0IrJkhnSp8r7CvIobJRJGmW9CgrJc6Cu5GefC7PJndEJJpHqL44Df3+ot&#10;zn0d8MiZrYk7Z90Y63P1+Y3tKat/bCmTPR6EH9SdlrFbdFkrZbmTwMLWGyjD2/5pBcevG7TvhoV4&#10;zzzeEjqO+RDv8JHKgn47rChZWv/rtfOEh8RhpaTF26xo+LliXlCivhqI/6ycTBA25s3k5COURPyh&#10;ZXFoMSt9aaGJEpPI8bxM+Ki2S+mtfsIYmaesMDHDkbuicbu8jP3EwBjiYj7PIDxfx+KNeXA8hU48&#10;J3E+dk/Mu0HBEdq/tdtXzKYvhNxjk2dw81WEGLPKE9M9q0MH8PSz+IcxlWbL4T6j9s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Vof74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4C36ECA" w14:textId="13D6F5DD" w:rsidR="00F96000" w:rsidRDefault="004F4298" w:rsidP="00A118D8">
                    <w:pPr>
                      <w:pStyle w:val="Brdtext"/>
                      <w:jc w:val="left"/>
                    </w:pPr>
                    <w:sdt>
                      <w:sdtPr>
                        <w:alias w:val="NummerEtikett"/>
                        <w:tag w:val="NummerEtikett"/>
                        <w:id w:val="-25197434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50040128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C121341" w14:textId="04D1B207" w:rsidR="00F96000" w:rsidRPr="00C7375F" w:rsidRDefault="004F4298" w:rsidP="00F71CC6">
                    <w:pPr>
                      <w:pStyle w:val="Brdtext"/>
                    </w:pPr>
                    <w:sdt>
                      <w:sdtPr>
                        <w:alias w:val="BilageEtikett"/>
                        <w:tag w:val="BilageEtikett"/>
                        <w:id w:val="-1192065435"/>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789713010"/>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32B35D" w14:textId="77777777" w:rsidR="00F96000" w:rsidRDefault="00F96000" w:rsidP="00664D04">
    <w:pPr>
      <w:pStyle w:val="Brdtext"/>
    </w:pPr>
    <w:r>
      <w:rPr>
        <w:noProof/>
        <w:lang w:eastAsia="sv-SE"/>
      </w:rPr>
      <mc:AlternateContent>
        <mc:Choice Requires="wps">
          <w:drawing>
            <wp:anchor distT="0" distB="0" distL="0" distR="0" simplePos="0" relativeHeight="25165833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49BA90" w14:textId="406E1DA9" w:rsidR="00F96000" w:rsidRDefault="00500885" w:rsidP="00664D04">
                          <w:pPr>
                            <w:pStyle w:val="Brdtext"/>
                            <w:jc w:val="left"/>
                          </w:pPr>
                          <w:sdt>
                            <w:sdtPr>
                              <w:alias w:val="NummerEtikett"/>
                              <w:tag w:val="NummerEtikett"/>
                              <w:id w:val="179602889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5284300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E6EE8AD" w14:textId="34B8AEA8" w:rsidR="00F96000" w:rsidRPr="00C7375F" w:rsidRDefault="00500885" w:rsidP="00F71CC6">
                          <w:pPr>
                            <w:pStyle w:val="Brdtext"/>
                          </w:pPr>
                          <w:sdt>
                            <w:sdtPr>
                              <w:alias w:val="BilageEtikett"/>
                              <w:tag w:val="BilageEtikett"/>
                              <w:id w:val="532845768"/>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320547789"/>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KRkAIAAJQFAAAOAAAAZHJzL2Uyb0RvYy54bWysVN9v2jAQfp+0/8Hy+wih0K2ooWJUTJOq&#10;thqd+mwcG6LZPs82JOyv39lJgHV96bSX5Oz75fvuu7u+abQie+F8Baag+WBIiTAcyspsCvr9afnh&#10;EyU+MFMyBUYU9CA8vZm9f3dd26kYwRZUKRzBIMZPa1vQbQh2mmWeb4VmfgBWGFRKcJoFPLpNVjpW&#10;Y3StstFweJnV4ErrgAvv8fa2VdJZii+l4OFBSi8CUQXFt4X0dem7jt9sds2mG8fstuLdM9g/vEKz&#10;ymDSY6hbFhjZueqvULriDjzIMOCgM5Cy4iLVgNXkwxfVrLbMilQLguPtESb//8Ly+/2jI1VZ0MkF&#10;JYZp7NGTaILbYQGjCE9t/RStVhbtQvMZGmxzf+/xMlbdSKfjH+shqEegD0dwMRjh0Skf59gxSjjq&#10;8lF+NUroZydv63z4IkCTKBTUYfMSpmx/5wO+BE17k5jMg6rKZaVUOkTCiIVyZM+w1SqkN6LHH1bK&#10;kLqglxeTYQpsILq3kZWJYUSiTJcuVt5WmKRwUCLaKPNNSIQsFfpKbsa5MMf8yTpaSUz1FsfO/vSq&#10;tzi3daBHygwmHJ11ZcCl6tOMnSArf/SQydYeAT+rO4qhWTeJK3k+6SmwhvKAzHDQjpa3fFlh++6Y&#10;D4/M4Sxhx3E/hAf8SAUIP3QSJVtwv167j/ZIcdRSUuNsFtT/3DEnKFFfDZL/Kh+P4zCnw3jyEZlE&#10;3Llmfa4xO70A5ESOm8jyJEb7oHpROtDPuEbmMSuqmOGYu6ChFxeh3Ri4hriYz5MRjq9l4c6sLI+h&#10;I86RnE/NM3O2Y3BA7t9DP8Vs+oLIrW309Ha+C0jGxPKIdItq1wEc/UT+bk3F3XJ+TlanZTr7D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p+qKR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649BA90" w14:textId="406E1DA9" w:rsidR="00F96000" w:rsidRDefault="004F4298" w:rsidP="00664D04">
                    <w:pPr>
                      <w:pStyle w:val="Brdtext"/>
                      <w:jc w:val="left"/>
                    </w:pPr>
                    <w:sdt>
                      <w:sdtPr>
                        <w:alias w:val="NummerEtikett"/>
                        <w:tag w:val="NummerEtikett"/>
                        <w:id w:val="179602889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5284300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E6EE8AD" w14:textId="34B8AEA8" w:rsidR="00F96000" w:rsidRPr="00C7375F" w:rsidRDefault="004F4298" w:rsidP="00F71CC6">
                    <w:pPr>
                      <w:pStyle w:val="Brdtext"/>
                    </w:pPr>
                    <w:sdt>
                      <w:sdtPr>
                        <w:alias w:val="BilageEtikett"/>
                        <w:tag w:val="BilageEtikett"/>
                        <w:id w:val="532845768"/>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320547789"/>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FB740B" w14:textId="77777777" w:rsidR="00F96000" w:rsidRDefault="00F96000" w:rsidP="00EE1584">
    <w:pPr>
      <w:pStyle w:val="Brdtext"/>
    </w:pPr>
    <w:r>
      <w:rPr>
        <w:noProof/>
        <w:lang w:eastAsia="sv-SE"/>
      </w:rPr>
      <mc:AlternateContent>
        <mc:Choice Requires="wps">
          <w:drawing>
            <wp:anchor distT="0" distB="0" distL="0" distR="0" simplePos="0" relativeHeight="25165837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EA4B02" w14:textId="537EC3D2" w:rsidR="00F96000" w:rsidRDefault="00500885" w:rsidP="00A118D8">
                          <w:pPr>
                            <w:pStyle w:val="Brdtext"/>
                            <w:jc w:val="left"/>
                          </w:pPr>
                          <w:sdt>
                            <w:sdtPr>
                              <w:alias w:val="NummerEtikett"/>
                              <w:tag w:val="NummerEtikett"/>
                              <w:id w:val="-99671936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04829263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29CBFF5" w14:textId="1E5E596A" w:rsidR="00F96000" w:rsidRPr="00C7375F" w:rsidRDefault="00500885" w:rsidP="00F71CC6">
                          <w:pPr>
                            <w:pStyle w:val="Brdtext"/>
                          </w:pPr>
                          <w:sdt>
                            <w:sdtPr>
                              <w:alias w:val="BilageEtikett"/>
                              <w:tag w:val="BilageEtikett"/>
                              <w:id w:val="620348022"/>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2091922427"/>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ZZXCkA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i&#10;xDCNPXoSTXA7LOAiwlNbP0WrR4t2ofkMDba5v/d4GatupNPxj/UQ1CPQhyO4GIzw6JSPc+wYJRx1&#10;+Si/GiX0s5O3dT58EaBJFArqsHkJU7a/9QFfgqa9SUzmQVXlqlIqHSJhxFI5smfYahXSG9HjDytl&#10;SF3Qy4vJMAU2EN3byMrEMCJRpksXK28rTFI4KBFtlPkmJEKWCn0lN+NcmGP+ZB2tJKZ6i2Nnf3rV&#10;W5zbOtAjZQYTjs66MuBS9WnGTpCVP3rIZGuPgJ/VHcXQrJvElTy/7CmwhvKAzHDQjpa3fFVh+26Z&#10;Dw/M4Sxhx3E/hHv8SAUIP3QSJVtwv167j/ZIcdRSUuNsFtT/3DEnKFFfDZL/Kh+P4zCnw3jyEZlE&#10;3Llmfa4xO70E5ESOm8jyJEb7oHpROtDPuEYWMSuqmOGYu6ChF5eh3Ri4hrhYLJIRjq9l4dY8Wh5D&#10;R5wjOZ+aZ+Zsx+CA3L+DforZ9AWRW9vo6e1iF5CMieUR6RbVrgM4+on83ZqKu+X8nKxOy3T+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dZZXC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7EA4B02" w14:textId="537EC3D2" w:rsidR="00F96000" w:rsidRDefault="004F4298" w:rsidP="00A118D8">
                    <w:pPr>
                      <w:pStyle w:val="Brdtext"/>
                      <w:jc w:val="left"/>
                    </w:pPr>
                    <w:sdt>
                      <w:sdtPr>
                        <w:alias w:val="NummerEtikett"/>
                        <w:tag w:val="NummerEtikett"/>
                        <w:id w:val="-99671936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204829263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29CBFF5" w14:textId="1E5E596A" w:rsidR="00F96000" w:rsidRPr="00C7375F" w:rsidRDefault="004F4298" w:rsidP="00F71CC6">
                    <w:pPr>
                      <w:pStyle w:val="Brdtext"/>
                    </w:pPr>
                    <w:sdt>
                      <w:sdtPr>
                        <w:alias w:val="BilageEtikett"/>
                        <w:tag w:val="BilageEtikett"/>
                        <w:id w:val="620348022"/>
                        <w:lock w:val="sdtContentLocked"/>
                        <w:dataBinding w:prefixMappings="xmlns:ns0='http://rkdhs/mallar/lagstiftning/Prop/Prop.xsd'" w:xpath="/ns0:dokumentvärden[1]/ns0:bilagor[1]/ns0:bilaga[3]/@bilageetikett" w:storeItemID="{068625C3-B546-44A5-B525-B7CC092E5AD6}"/>
                        <w:text/>
                      </w:sdtPr>
                      <w:sdtEndPr/>
                      <w:sdtContent>
                        <w:r w:rsidR="00F96000">
                          <w:t>Bilaga</w:t>
                        </w:r>
                      </w:sdtContent>
                    </w:sdt>
                    <w:r w:rsidR="00F96000">
                      <w:t xml:space="preserve"> </w:t>
                    </w:r>
                    <w:sdt>
                      <w:sdtPr>
                        <w:alias w:val="BilageNummer"/>
                        <w:tag w:val="BilageNummer"/>
                        <w:id w:val="-2091922427"/>
                        <w:lock w:val="sdtContentLocked"/>
                        <w:dataBinding w:prefixMappings="xmlns:ns0='http://rkdhs/mallar/lagstiftning/Prop/Prop.xsd'" w:xpath="/ns0:dokumentvärden[1]/ns0:bilagor[1]/ns0:bilaga[3]/@bilagenummer" w:storeItemID="{068625C3-B546-44A5-B525-B7CC092E5AD6}"/>
                        <w:text/>
                      </w:sdtPr>
                      <w:sdtEndPr/>
                      <w:sdtContent>
                        <w:r w:rsidR="00F96000">
                          <w:t>3</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CBE3C7" w14:textId="77777777" w:rsidR="00F96000" w:rsidRDefault="00F96000" w:rsidP="00664D04">
    <w:pPr>
      <w:pStyle w:val="Brdtext"/>
    </w:pPr>
    <w:r>
      <w:rPr>
        <w:noProof/>
        <w:lang w:eastAsia="sv-SE"/>
      </w:rPr>
      <mc:AlternateContent>
        <mc:Choice Requires="wps">
          <w:drawing>
            <wp:anchor distT="0" distB="0" distL="0" distR="0" simplePos="0" relativeHeight="25165833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3B59AD" w14:textId="2327962B" w:rsidR="00F96000" w:rsidRDefault="00500885" w:rsidP="00664D04">
                          <w:pPr>
                            <w:pStyle w:val="Brdtext"/>
                            <w:jc w:val="left"/>
                          </w:pPr>
                          <w:sdt>
                            <w:sdtPr>
                              <w:alias w:val="NummerEtikett"/>
                              <w:tag w:val="NummerEtikett"/>
                              <w:id w:val="-174748657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5778898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5F19438" w14:textId="53998F94" w:rsidR="00F96000" w:rsidRPr="00C7375F" w:rsidRDefault="00500885" w:rsidP="00F71CC6">
                          <w:pPr>
                            <w:pStyle w:val="Brdtext"/>
                          </w:pPr>
                          <w:sdt>
                            <w:sdtPr>
                              <w:alias w:val="BilageEtikett"/>
                              <w:tag w:val="BilageEtikett"/>
                              <w:id w:val="530541837"/>
                              <w:lock w:val="sdtContentLocked"/>
                              <w:dataBinding w:prefixMappings="xmlns:ns0='http://rkdhs/mallar/lagstiftning/Prop/Prop.xsd'" w:xpath="/ns0:dokumentvärden[1]/ns0:bilagor[1]/ns0:bilaga[4]/@bilageetikett" w:storeItemID="{068625C3-B546-44A5-B525-B7CC092E5AD6}"/>
                              <w:text/>
                            </w:sdtPr>
                            <w:sdtEndPr/>
                            <w:sdtContent>
                              <w:r w:rsidR="00F96000">
                                <w:t>Bilaga</w:t>
                              </w:r>
                            </w:sdtContent>
                          </w:sdt>
                          <w:r w:rsidR="00F96000">
                            <w:t xml:space="preserve"> </w:t>
                          </w:r>
                          <w:sdt>
                            <w:sdtPr>
                              <w:alias w:val="BilageNummer"/>
                              <w:tag w:val="BilageNummer"/>
                              <w:id w:val="-731153889"/>
                              <w:lock w:val="sdtContentLocked"/>
                              <w:dataBinding w:prefixMappings="xmlns:ns0='http://rkdhs/mallar/lagstiftning/Prop/Prop.xsd'" w:xpath="/ns0:dokumentvärden[1]/ns0:bilagor[1]/ns0:bilaga[4]/@bilagenummer" w:storeItemID="{068625C3-B546-44A5-B525-B7CC092E5AD6}"/>
                              <w:text/>
                            </w:sdtPr>
                            <w:sdtEndPr/>
                            <w:sdtContent>
                              <w:r w:rsidR="00F96000">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kOiDjwIAAJQFAAAOAAAAZHJzL2Uyb0RvYy54bWysVF1P2zAUfZ+0/2D5faTpWjYqUtSBmCYh&#10;QCsTz65j02iO7dluk+7Xc+wkbcd4YdpLYvt+n3vuPb9oa0W2wvnK6ILmJyNKhOamrPRTQX88XH/4&#10;TIkPTJdMGS0KuhOeXszfvztv7EyMzdqoUjgCJ9rPGlvQdQh2lmWer0XN/ImxQkMojatZwNU9ZaVj&#10;DbzXKhuPRqdZY1xpneHCe7xedUI6T/6lFDzcSelFIKqgyC2kr0vfVfxm83M2e3LMrivep8H+IYua&#10;VRpB966uWGBk46q/XNUVd8YbGU64qTMjZcVFqgHV5KMX1SzXzIpUC8Dxdg+T/39u+e323pGqLOh0&#10;SolmNXr0INrgNihgHOFprJ9Ba2mhF9ovpkWbh3ePx1h1K10d/6iHQA6gd3tw4YzwaJRPcnSMEg5Z&#10;Ps7Pxgn97GBtnQ9fhalJPBTUoXkJU7a98QGZQHVQicG8UVV5XSmVLpEw4lI5smVotQopR1j8oaU0&#10;aQp6+nE6So61ieadZ6WjG5Eo04eLlXcVplPYKRF1lP4uJCBLhb4Sm3Eu9D5+0o5aEqHeYtjrH7J6&#10;i3FXByxSZKPD3riutHGp+jRjB8jKnwNkstMH4Ed1x2NoV23iCho5UGBlyh2Y4Uw3Wt7y6wrtu2E+&#10;3DOHWULHsR/CHT5SGcBv+hMla+N+v/Ye9UFxSClpMJsF9b82zAlK1DcN8p/lk0kc5nSZTD8hG+KO&#10;Jatjid7UlwacyLGJLE/HqB/UcJTO1I9YI4sYFSKmOWIXNAzHy9BtDKwhLhaLpITxtSzc6KXl0XXE&#10;OZLzoX1kzvYMDuD+rRmmmM1eELnTjZbeLjYBZEwsj0h3qPYdwOgn8vdrKu6W43vSOizT+TM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qQ6IO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C3B59AD" w14:textId="2327962B" w:rsidR="00F96000" w:rsidRDefault="004F4298" w:rsidP="00664D04">
                    <w:pPr>
                      <w:pStyle w:val="Brdtext"/>
                      <w:jc w:val="left"/>
                    </w:pPr>
                    <w:sdt>
                      <w:sdtPr>
                        <w:alias w:val="NummerEtikett"/>
                        <w:tag w:val="NummerEtikett"/>
                        <w:id w:val="-174748657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57788980"/>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5F19438" w14:textId="53998F94" w:rsidR="00F96000" w:rsidRPr="00C7375F" w:rsidRDefault="004F4298" w:rsidP="00F71CC6">
                    <w:pPr>
                      <w:pStyle w:val="Brdtext"/>
                    </w:pPr>
                    <w:sdt>
                      <w:sdtPr>
                        <w:alias w:val="BilageEtikett"/>
                        <w:tag w:val="BilageEtikett"/>
                        <w:id w:val="530541837"/>
                        <w:lock w:val="sdtContentLocked"/>
                        <w:dataBinding w:prefixMappings="xmlns:ns0='http://rkdhs/mallar/lagstiftning/Prop/Prop.xsd'" w:xpath="/ns0:dokumentvärden[1]/ns0:bilagor[1]/ns0:bilaga[4]/@bilageetikett" w:storeItemID="{068625C3-B546-44A5-B525-B7CC092E5AD6}"/>
                        <w:text/>
                      </w:sdtPr>
                      <w:sdtEndPr/>
                      <w:sdtContent>
                        <w:r w:rsidR="00F96000">
                          <w:t>Bilaga</w:t>
                        </w:r>
                      </w:sdtContent>
                    </w:sdt>
                    <w:r w:rsidR="00F96000">
                      <w:t xml:space="preserve"> </w:t>
                    </w:r>
                    <w:sdt>
                      <w:sdtPr>
                        <w:alias w:val="BilageNummer"/>
                        <w:tag w:val="BilageNummer"/>
                        <w:id w:val="-731153889"/>
                        <w:lock w:val="sdtContentLocked"/>
                        <w:dataBinding w:prefixMappings="xmlns:ns0='http://rkdhs/mallar/lagstiftning/Prop/Prop.xsd'" w:xpath="/ns0:dokumentvärden[1]/ns0:bilagor[1]/ns0:bilaga[4]/@bilagenummer" w:storeItemID="{068625C3-B546-44A5-B525-B7CC092E5AD6}"/>
                        <w:text/>
                      </w:sdtPr>
                      <w:sdtEndPr/>
                      <w:sdtContent>
                        <w:r w:rsidR="00F96000">
                          <w:t>4</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9FA4FF" w14:textId="77777777" w:rsidR="00F96000" w:rsidRDefault="00F96000" w:rsidP="00EE1584">
    <w:pPr>
      <w:pStyle w:val="Brdtext"/>
    </w:pPr>
    <w:r>
      <w:rPr>
        <w:noProof/>
        <w:lang w:eastAsia="sv-SE"/>
      </w:rPr>
      <mc:AlternateContent>
        <mc:Choice Requires="wps">
          <w:drawing>
            <wp:anchor distT="0" distB="0" distL="0" distR="0" simplePos="0" relativeHeight="25165837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F4246A" w14:textId="64A7090A" w:rsidR="00F96000" w:rsidRDefault="00500885" w:rsidP="00A118D8">
                          <w:pPr>
                            <w:pStyle w:val="Brdtext"/>
                            <w:jc w:val="left"/>
                          </w:pPr>
                          <w:sdt>
                            <w:sdtPr>
                              <w:alias w:val="NummerEtikett"/>
                              <w:tag w:val="NummerEtikett"/>
                              <w:id w:val="-167285909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7428525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7A7B66D" w14:textId="7120EBBE" w:rsidR="00F96000" w:rsidRPr="00C7375F" w:rsidRDefault="00500885" w:rsidP="00F71CC6">
                          <w:pPr>
                            <w:pStyle w:val="Brdtext"/>
                          </w:pPr>
                          <w:sdt>
                            <w:sdtPr>
                              <w:alias w:val="BilageEtikett"/>
                              <w:tag w:val="BilageEtikett"/>
                              <w:id w:val="-803535089"/>
                              <w:lock w:val="sdtContentLocked"/>
                              <w:dataBinding w:prefixMappings="xmlns:ns0='http://rkdhs/mallar/lagstiftning/Prop/Prop.xsd'" w:xpath="/ns0:dokumentvärden[1]/ns0:bilagor[1]/ns0:bilaga[4]/@bilageetikett" w:storeItemID="{068625C3-B546-44A5-B525-B7CC092E5AD6}"/>
                              <w:text/>
                            </w:sdtPr>
                            <w:sdtEndPr/>
                            <w:sdtContent>
                              <w:r w:rsidR="00F96000">
                                <w:t>Bilaga</w:t>
                              </w:r>
                            </w:sdtContent>
                          </w:sdt>
                          <w:r w:rsidR="00F96000">
                            <w:t xml:space="preserve"> </w:t>
                          </w:r>
                          <w:sdt>
                            <w:sdtPr>
                              <w:alias w:val="BilageNummer"/>
                              <w:tag w:val="BilageNummer"/>
                              <w:id w:val="189502196"/>
                              <w:lock w:val="sdtContentLocked"/>
                              <w:dataBinding w:prefixMappings="xmlns:ns0='http://rkdhs/mallar/lagstiftning/Prop/Prop.xsd'" w:xpath="/ns0:dokumentvärden[1]/ns0:bilagor[1]/ns0:bilaga[4]/@bilagenummer" w:storeItemID="{068625C3-B546-44A5-B525-B7CC092E5AD6}"/>
                              <w:text/>
                            </w:sdtPr>
                            <w:sdtEndPr/>
                            <w:sdtContent>
                              <w:r w:rsidR="00F96000">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bTGh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YQ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xbTGh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1F4246A" w14:textId="64A7090A" w:rsidR="00F96000" w:rsidRDefault="004F4298" w:rsidP="00A118D8">
                    <w:pPr>
                      <w:pStyle w:val="Brdtext"/>
                      <w:jc w:val="left"/>
                    </w:pPr>
                    <w:sdt>
                      <w:sdtPr>
                        <w:alias w:val="NummerEtikett"/>
                        <w:tag w:val="NummerEtikett"/>
                        <w:id w:val="-167285909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7428525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7A7B66D" w14:textId="7120EBBE" w:rsidR="00F96000" w:rsidRPr="00C7375F" w:rsidRDefault="004F4298" w:rsidP="00F71CC6">
                    <w:pPr>
                      <w:pStyle w:val="Brdtext"/>
                    </w:pPr>
                    <w:sdt>
                      <w:sdtPr>
                        <w:alias w:val="BilageEtikett"/>
                        <w:tag w:val="BilageEtikett"/>
                        <w:id w:val="-803535089"/>
                        <w:lock w:val="sdtContentLocked"/>
                        <w:dataBinding w:prefixMappings="xmlns:ns0='http://rkdhs/mallar/lagstiftning/Prop/Prop.xsd'" w:xpath="/ns0:dokumentvärden[1]/ns0:bilagor[1]/ns0:bilaga[4]/@bilageetikett" w:storeItemID="{068625C3-B546-44A5-B525-B7CC092E5AD6}"/>
                        <w:text/>
                      </w:sdtPr>
                      <w:sdtEndPr/>
                      <w:sdtContent>
                        <w:r w:rsidR="00F96000">
                          <w:t>Bilaga</w:t>
                        </w:r>
                      </w:sdtContent>
                    </w:sdt>
                    <w:r w:rsidR="00F96000">
                      <w:t xml:space="preserve"> </w:t>
                    </w:r>
                    <w:sdt>
                      <w:sdtPr>
                        <w:alias w:val="BilageNummer"/>
                        <w:tag w:val="BilageNummer"/>
                        <w:id w:val="189502196"/>
                        <w:lock w:val="sdtContentLocked"/>
                        <w:dataBinding w:prefixMappings="xmlns:ns0='http://rkdhs/mallar/lagstiftning/Prop/Prop.xsd'" w:xpath="/ns0:dokumentvärden[1]/ns0:bilagor[1]/ns0:bilaga[4]/@bilagenummer" w:storeItemID="{068625C3-B546-44A5-B525-B7CC092E5AD6}"/>
                        <w:text/>
                      </w:sdtPr>
                      <w:sdtEndPr/>
                      <w:sdtContent>
                        <w:r w:rsidR="00F96000">
                          <w:t>4</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0B0AF6" w14:textId="77777777" w:rsidR="00F96000" w:rsidRDefault="00F96000" w:rsidP="00EE1584">
    <w:pPr>
      <w:pStyle w:val="Brdtext"/>
    </w:pP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F3D30E" w14:textId="77777777" w:rsidR="00F96000" w:rsidRDefault="00F96000" w:rsidP="00664D04">
    <w:pPr>
      <w:pStyle w:val="Brdtext"/>
    </w:pPr>
    <w:r>
      <w:rPr>
        <w:noProof/>
        <w:lang w:eastAsia="sv-SE"/>
      </w:rPr>
      <mc:AlternateContent>
        <mc:Choice Requires="wps">
          <w:drawing>
            <wp:anchor distT="0" distB="0" distL="0" distR="0" simplePos="0" relativeHeight="25165833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C7BA82" w14:textId="590D2FCC" w:rsidR="00F96000" w:rsidRDefault="00500885" w:rsidP="00664D04">
                          <w:pPr>
                            <w:pStyle w:val="Brdtext"/>
                            <w:jc w:val="left"/>
                          </w:pPr>
                          <w:sdt>
                            <w:sdtPr>
                              <w:alias w:val="NummerEtikett"/>
                              <w:tag w:val="NummerEtikett"/>
                              <w:id w:val="111710441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4831419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7C091BE" w14:textId="04AD54A9" w:rsidR="00F96000" w:rsidRPr="00C7375F" w:rsidRDefault="00500885" w:rsidP="00F71CC6">
                          <w:pPr>
                            <w:pStyle w:val="Brdtext"/>
                          </w:pPr>
                          <w:sdt>
                            <w:sdtPr>
                              <w:alias w:val="BilageEtikett"/>
                              <w:tag w:val="BilageEtikett"/>
                              <w:id w:val="-1018699721"/>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22403889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zYzfkAIAAJQ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Mkl&#10;JYZp7NGTaILbYQGjCE9t/RStVhbtQvMZGmxzf+/xMlbdSKfjH+shqEegD0dwMRjh0Skf59gxSjjq&#10;8lF+NUroZydv63z4IkCTKBTUYfMSpmx/5wO+BE17k5jMg6rKZaVUOkTCiIVyZM+w1SqkN6LHH1bK&#10;kLqgFx8nwxTYQHRvIysTw4hEmS5drLytMEnhoES0UeabkAhZKvSV3IxzYY75k3W0kpjqLY6d/elV&#10;b3Fu60CPlBlMODrryoBL1acZO0FW/ughk609An5WdxRDs24SV/LRpKfAGsoDMsNBO1re8mWF7btj&#10;Pjwyh7OEHcf9EB7wIxUg/NBJlGzB/XrtPtojxVFLSY2zWVD/c8ecoER9NUj+q3w8jsOcDuPJJTKJ&#10;uHPN+lxjdnoByIkcN5HlSYz2QfWidKCfcY3MY1ZUMcMxd0FDLy5CuzFwDXExnycjHF/Lwp1ZWR5D&#10;R5wjOZ+aZ+Zsx+CA3L+HforZ9AWRW9vo6e18F5CMieUR6RbVrgM4+on83ZqKu+X8nKxOy3T2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VzYzf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8C7BA82" w14:textId="590D2FCC" w:rsidR="00F96000" w:rsidRDefault="004F4298" w:rsidP="00664D04">
                    <w:pPr>
                      <w:pStyle w:val="Brdtext"/>
                      <w:jc w:val="left"/>
                    </w:pPr>
                    <w:sdt>
                      <w:sdtPr>
                        <w:alias w:val="NummerEtikett"/>
                        <w:tag w:val="NummerEtikett"/>
                        <w:id w:val="111710441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48314196"/>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7C091BE" w14:textId="04AD54A9" w:rsidR="00F96000" w:rsidRPr="00C7375F" w:rsidRDefault="004F4298" w:rsidP="00F71CC6">
                    <w:pPr>
                      <w:pStyle w:val="Brdtext"/>
                    </w:pPr>
                    <w:sdt>
                      <w:sdtPr>
                        <w:alias w:val="BilageEtikett"/>
                        <w:tag w:val="BilageEtikett"/>
                        <w:id w:val="-1018699721"/>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22403889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DE2674" w14:textId="77777777" w:rsidR="00F96000" w:rsidRDefault="00F96000" w:rsidP="00EE1584">
    <w:pPr>
      <w:pStyle w:val="Brdtext"/>
    </w:pPr>
    <w:r>
      <w:rPr>
        <w:noProof/>
        <w:lang w:eastAsia="sv-SE"/>
      </w:rPr>
      <mc:AlternateContent>
        <mc:Choice Requires="wps">
          <w:drawing>
            <wp:anchor distT="0" distB="0" distL="0" distR="0" simplePos="0" relativeHeight="251658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6B917E" w14:textId="5074CA54" w:rsidR="00F96000" w:rsidRDefault="00500885" w:rsidP="00A118D8">
                          <w:pPr>
                            <w:pStyle w:val="Brdtext"/>
                            <w:jc w:val="left"/>
                          </w:pPr>
                          <w:sdt>
                            <w:sdtPr>
                              <w:alias w:val="NummerEtikett"/>
                              <w:tag w:val="NummerEtikett"/>
                              <w:id w:val="93024328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1470224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7184F22" w14:textId="2074E878" w:rsidR="00F96000" w:rsidRPr="00C7375F" w:rsidRDefault="00500885" w:rsidP="00F71CC6">
                          <w:pPr>
                            <w:pStyle w:val="Brdtext"/>
                          </w:pPr>
                          <w:sdt>
                            <w:sdtPr>
                              <w:alias w:val="BilageEtikett"/>
                              <w:tag w:val="BilageEtikett"/>
                              <w:id w:val="-180354137"/>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911339594"/>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UruMkQIAAJQ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ccT&#10;SgzT2KO1aILbYQGXEZ7a+ilarSzaheYzNNjm/t7jZay6kU7HP9ZDUI9AH47gYjDCo1M+yrFjlHDU&#10;5cP8apjQz07e1vnwRYAmUSiow+YlTNl+6QO+BE17k5jMg6rKu0qpdIiEETfKkT3DVquQ3ogef1gp&#10;Q+qCTi7HgxTYQHRvIysTw4hEmS5drLytMEnhoES0UeabkAhZKvSV3IxzYY75k3W0kpjqLY6d/elV&#10;b3Fu60CPlBlMODrryoBL1acZO0FW/ughk609An5WdxRDs2kSV/LhpKfABsoDMsNBO1re8rsK27dk&#10;Pjwyh7OEHcf9EB7wIxUg/NBJlGzB/XrtPtojxVFLSY2zWVD/c8ecoER9NUj+q3w0isOcDqPxR2QS&#10;ceeazbnG7PQNICdy3ESWJzHaB9WL0oF+wjWyiFlRxQzH3AUNvXgT2o2Ba4iLxSIZ4fhaFpZmZXkM&#10;HXGO5Fw3T8zZjsEBuX8P/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oVK7j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A6B917E" w14:textId="5074CA54" w:rsidR="00F96000" w:rsidRDefault="004F4298" w:rsidP="00A118D8">
                    <w:pPr>
                      <w:pStyle w:val="Brdtext"/>
                      <w:jc w:val="left"/>
                    </w:pPr>
                    <w:sdt>
                      <w:sdtPr>
                        <w:alias w:val="NummerEtikett"/>
                        <w:tag w:val="NummerEtikett"/>
                        <w:id w:val="93024328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1470224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7184F22" w14:textId="2074E878" w:rsidR="00F96000" w:rsidRPr="00C7375F" w:rsidRDefault="004F4298" w:rsidP="00F71CC6">
                    <w:pPr>
                      <w:pStyle w:val="Brdtext"/>
                    </w:pPr>
                    <w:sdt>
                      <w:sdtPr>
                        <w:alias w:val="BilageEtikett"/>
                        <w:tag w:val="BilageEtikett"/>
                        <w:id w:val="-180354137"/>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911339594"/>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07C1DD" w14:textId="77777777" w:rsidR="00F96000" w:rsidRDefault="00F96000" w:rsidP="00EE1584">
    <w:pPr>
      <w:pStyle w:val="Brdtext"/>
    </w:pP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C0E5AD" w14:textId="77777777" w:rsidR="00F96000" w:rsidRDefault="00F96000" w:rsidP="00664D04">
    <w:pPr>
      <w:pStyle w:val="Brdtext"/>
    </w:pPr>
    <w:r>
      <w:rPr>
        <w:noProof/>
        <w:lang w:eastAsia="sv-SE"/>
      </w:rPr>
      <mc:AlternateContent>
        <mc:Choice Requires="wps">
          <w:drawing>
            <wp:anchor distT="0" distB="0" distL="0" distR="0" simplePos="0" relativeHeight="2516583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696951" w14:textId="4DB5CBBA" w:rsidR="00F96000" w:rsidRDefault="00500885" w:rsidP="00664D04">
                          <w:pPr>
                            <w:pStyle w:val="Brdtext"/>
                            <w:jc w:val="left"/>
                          </w:pPr>
                          <w:sdt>
                            <w:sdtPr>
                              <w:alias w:val="NummerEtikett"/>
                              <w:tag w:val="NummerEtikett"/>
                              <w:id w:val="77097755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9752472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E1E15D0" w14:textId="68C99D54" w:rsidR="00F96000" w:rsidRPr="00C7375F" w:rsidRDefault="00500885" w:rsidP="00F71CC6">
                          <w:pPr>
                            <w:pStyle w:val="Brdtext"/>
                          </w:pPr>
                          <w:sdt>
                            <w:sdtPr>
                              <w:alias w:val="BilageEtikett"/>
                              <w:tag w:val="BilageEtikett"/>
                              <w:id w:val="-1502730158"/>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48659229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cTmkAIAAJQ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p+c&#10;ceaEpR49qi7iihIYp/K0PkwJ9eAJF7vP0FGbt/eBLlPWnUab/pQPIz0VerMrLjljMhmVk5I6xpkk&#10;XTkuz8a5+sXe2mOIXxRYloSKIzUv11Ssb0KklxB0C0nBApimvm6MyYdEGHVpkK0FtdrE/Eay+ANl&#10;HGsrfnp8MsqOHSTz3rNxyY3KlBnCpcz7DLMUN0YljHHflKaS5URfiS2kVG4XP6MTSlOotxgO+P2r&#10;3mLc50EWOTK4uDO2jQPM2ecZ25es/rEtme7xVPCDvJMYu0WXuVIe596luwXUG2IGQj9awcvrhtp3&#10;I0K8F0izRB2n/RDv6KMNUPlhkDhbAv567T7hieKk5ayl2ax4+LkSqDgzXx2R/6ycTNIw58Pk5CMx&#10;ieGhZnGocSt7CcSJkjaRl1lM+Gi2okawT7RG5ikqqYSTFLvicStexn5j0BqSaj7PIBpfL+KNe/Ay&#10;uU51TuR87J4E+oHBkbh/C9spFtMXRO6xyTL4+SoSGTPL91UdOkCjn8k/rKm0Ww7PGb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ScTm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0696951" w14:textId="4DB5CBBA" w:rsidR="00F96000" w:rsidRDefault="004F4298" w:rsidP="00664D04">
                    <w:pPr>
                      <w:pStyle w:val="Brdtext"/>
                      <w:jc w:val="left"/>
                    </w:pPr>
                    <w:sdt>
                      <w:sdtPr>
                        <w:alias w:val="NummerEtikett"/>
                        <w:tag w:val="NummerEtikett"/>
                        <w:id w:val="77097755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9752472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E1E15D0" w14:textId="68C99D54" w:rsidR="00F96000" w:rsidRPr="00C7375F" w:rsidRDefault="004F4298" w:rsidP="00F71CC6">
                    <w:pPr>
                      <w:pStyle w:val="Brdtext"/>
                    </w:pPr>
                    <w:sdt>
                      <w:sdtPr>
                        <w:alias w:val="BilageEtikett"/>
                        <w:tag w:val="BilageEtikett"/>
                        <w:id w:val="-1502730158"/>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48659229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43869D" w14:textId="77777777" w:rsidR="00F96000" w:rsidRDefault="00F96000" w:rsidP="00EE1584">
    <w:pPr>
      <w:pStyle w:val="Brdtext"/>
    </w:pPr>
    <w:r>
      <w:rPr>
        <w:noProof/>
        <w:lang w:eastAsia="sv-SE"/>
      </w:rPr>
      <mc:AlternateContent>
        <mc:Choice Requires="wps">
          <w:drawing>
            <wp:anchor distT="0" distB="0" distL="0" distR="0" simplePos="0" relativeHeight="25165837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85EF0E" w14:textId="43FB5B41" w:rsidR="00F96000" w:rsidRDefault="00500885" w:rsidP="00A118D8">
                          <w:pPr>
                            <w:pStyle w:val="Brdtext"/>
                            <w:jc w:val="left"/>
                          </w:pPr>
                          <w:sdt>
                            <w:sdtPr>
                              <w:alias w:val="NummerEtikett"/>
                              <w:tag w:val="NummerEtikett"/>
                              <w:id w:val="-116808609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8581475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E53001C" w14:textId="53439892" w:rsidR="00F96000" w:rsidRPr="00C7375F" w:rsidRDefault="00500885" w:rsidP="00F71CC6">
                          <w:pPr>
                            <w:pStyle w:val="Brdtext"/>
                          </w:pPr>
                          <w:sdt>
                            <w:sdtPr>
                              <w:alias w:val="BilageEtikett"/>
                              <w:tag w:val="BilageEtikett"/>
                              <w:id w:val="-1569723872"/>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116873133"/>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tB3Ejw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J&#10;OmWYRo8eRRf9CgUcJ3haF6awenCwi91n26HN2/uAy1R1J71Of9RDoAfQmx24CEZ4cionJTpGCYeu&#10;HJdn44x+sfd2PsQvwmqShIp6NC9jytY3IeIlMN2apGTBqqa+bpTKh0QYcak8WTO0WsX8Rnj8YaUM&#10;aSt6enwyyoGNTe59ZGVSGJEpM6RLlfcVZilulEg2ynwTEpDlQl/JzTgXZpc/WycriVRvcRzs9696&#10;i3NfBzxyZmvizlk3xvpcfZ6xPWT1jy1ksrcH4Ad1JzF2iy5zpTzeUWBh6w2Y4W0/WsHx6wbtu2Eh&#10;3jOPWULHsR/iHT5SWcBvB4mSpfW/XrtP9qA4tJS0mM2Khp8r5gUl6qsB+c/KySQNcz5MTj6CScQf&#10;ahaHGrPSlxacKLGJHM9iso9qK0pv9RPWyDxlhYoZjtwVjVvxMvYbA2uIi/k8G2F8HYs35sHxFDrh&#10;nMj52D0x7wYGR3D/1m6nmE1fELm3TZ7BzVcRZMwsT0j3qA4dwOhn8g9rKu2Ww3O22i/T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Iu0HcS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085EF0E" w14:textId="43FB5B41" w:rsidR="00F96000" w:rsidRDefault="004F4298" w:rsidP="00A118D8">
                    <w:pPr>
                      <w:pStyle w:val="Brdtext"/>
                      <w:jc w:val="left"/>
                    </w:pPr>
                    <w:sdt>
                      <w:sdtPr>
                        <w:alias w:val="NummerEtikett"/>
                        <w:tag w:val="NummerEtikett"/>
                        <w:id w:val="-116808609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8581475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E53001C" w14:textId="53439892" w:rsidR="00F96000" w:rsidRPr="00C7375F" w:rsidRDefault="004F4298" w:rsidP="00F71CC6">
                    <w:pPr>
                      <w:pStyle w:val="Brdtext"/>
                    </w:pPr>
                    <w:sdt>
                      <w:sdtPr>
                        <w:alias w:val="BilageEtikett"/>
                        <w:tag w:val="BilageEtikett"/>
                        <w:id w:val="-1569723872"/>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116873133"/>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B97165" w14:textId="77777777" w:rsidR="00F96000" w:rsidRDefault="00F96000" w:rsidP="00664D04">
    <w:pPr>
      <w:pStyle w:val="Brdtext"/>
    </w:pPr>
    <w:r>
      <w:rPr>
        <w:noProof/>
        <w:lang w:eastAsia="sv-SE"/>
      </w:rPr>
      <mc:AlternateContent>
        <mc:Choice Requires="wps">
          <w:drawing>
            <wp:anchor distT="0" distB="0" distL="0" distR="0" simplePos="0" relativeHeight="25165834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CCEE8C" w14:textId="4F8C13CB" w:rsidR="00F96000" w:rsidRDefault="00500885" w:rsidP="00664D04">
                          <w:pPr>
                            <w:pStyle w:val="Brdtext"/>
                            <w:jc w:val="left"/>
                          </w:pPr>
                          <w:sdt>
                            <w:sdtPr>
                              <w:alias w:val="NummerEtikett"/>
                              <w:tag w:val="NummerEtikett"/>
                              <w:id w:val="-201644538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281116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946B85E" w14:textId="6EE65BFC" w:rsidR="00F96000" w:rsidRPr="00C7375F" w:rsidRDefault="00500885" w:rsidP="00F71CC6">
                          <w:pPr>
                            <w:pStyle w:val="Brdtext"/>
                          </w:pPr>
                          <w:sdt>
                            <w:sdtPr>
                              <w:alias w:val="BilageEtikett"/>
                              <w:tag w:val="BilageEtikett"/>
                              <w:id w:val="-1841918081"/>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783991981"/>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lKD/kAIAAJQ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eUaFajR0+iDW6DAsaRnsb6KVCPFrjQfjYt2jycexzGqlvp6vhHPQR2EL3bk4tghEenfJKjY5Rw&#10;2PJxfjFO7GcHb+t8+CJMTeKioA7NS5yy7a0PuAmgAyQm80ZV5U2lVNpEwYgr5ciWodUqpDvC4w+U&#10;0qRBpadnoxRYm+jeRVY6hhFJMn26WHlXYVqFnRIRo/Q3IUFZKvSV3Ixzoff5EzqiJFK9xbHHH271&#10;FueuDnikzEaHvXNdaeNS9WnGDpSVPwbKZIcH4Ud1x2Vol23SSn56NkhgacodlOFMN1re8psK7btl&#10;Pjwwh1lCx/E+hHt8pDKg3/QrStbG/XrtPOIhcVgpaTCbBfU/N8wJStRXDfFf5JNJHOa0mZx9hJKI&#10;O7Ysjy16U18ZaAL6xu3SMuKDGpbSmfoZz8giZoWJaY7cBQ3D8ip0LwaeIS4WiwTC+FoWbvWj5TF0&#10;5DmK86l9Zs72Cg7Q/p0ZpphNXwi5w0ZPbxebADEmlUemO1b7DmD0k/j7Zyq+Lcf7hDo8pv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lKD/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FCCEE8C" w14:textId="4F8C13CB" w:rsidR="00F96000" w:rsidRDefault="004F4298" w:rsidP="00664D04">
                    <w:pPr>
                      <w:pStyle w:val="Brdtext"/>
                      <w:jc w:val="left"/>
                    </w:pPr>
                    <w:sdt>
                      <w:sdtPr>
                        <w:alias w:val="NummerEtikett"/>
                        <w:tag w:val="NummerEtikett"/>
                        <w:id w:val="-201644538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281116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946B85E" w14:textId="6EE65BFC" w:rsidR="00F96000" w:rsidRPr="00C7375F" w:rsidRDefault="004F4298" w:rsidP="00F71CC6">
                    <w:pPr>
                      <w:pStyle w:val="Brdtext"/>
                    </w:pPr>
                    <w:sdt>
                      <w:sdtPr>
                        <w:alias w:val="BilageEtikett"/>
                        <w:tag w:val="BilageEtikett"/>
                        <w:id w:val="-1841918081"/>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783991981"/>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45A332" w14:textId="77777777" w:rsidR="00F96000" w:rsidRDefault="00F96000" w:rsidP="00EE1584">
    <w:pPr>
      <w:pStyle w:val="Brdtext"/>
    </w:pPr>
    <w:r>
      <w:rPr>
        <w:noProof/>
        <w:lang w:eastAsia="sv-SE"/>
      </w:rPr>
      <mc:AlternateContent>
        <mc:Choice Requires="wps">
          <w:drawing>
            <wp:anchor distT="0" distB="0" distL="0" distR="0" simplePos="0" relativeHeight="25165837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AEEDAA" w14:textId="6B9D55EC" w:rsidR="00F96000" w:rsidRDefault="00500885" w:rsidP="00A118D8">
                          <w:pPr>
                            <w:pStyle w:val="Brdtext"/>
                            <w:jc w:val="left"/>
                          </w:pPr>
                          <w:sdt>
                            <w:sdtPr>
                              <w:alias w:val="NummerEtikett"/>
                              <w:tag w:val="NummerEtikett"/>
                              <w:id w:val="-57466022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9141459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78C2468" w14:textId="4C8122C3" w:rsidR="00F96000" w:rsidRPr="00C7375F" w:rsidRDefault="00500885" w:rsidP="00F71CC6">
                          <w:pPr>
                            <w:pStyle w:val="Brdtext"/>
                          </w:pPr>
                          <w:sdt>
                            <w:sdtPr>
                              <w:alias w:val="BilageEtikett"/>
                              <w:tag w:val="BilageEtikett"/>
                              <w:id w:val="-1933963592"/>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10593095"/>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C5es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kp+eDxJYmnIHZTjTPS1v+U2F9t0y&#10;Hx6Yw1tCxzEfwj0+UhnQb/oVJWvjfr12HvGQOKyUNHibBfU/N8wJStRXDfFf5JMJwoa0mZx9hJKI&#10;O7Ysjy16U18ZaCLHJLI8LSM+qGEpnamfMUYWMStMTHPkLmgYllehmxgYQ1wsFgmE52tZuNWPlsfQ&#10;kecozqf2mTnbKzhA+3dmeMVs+kLIHTZ6ervYBIgxqTwy3bHadwBPP4m/H1NxthzvE+o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7C5es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1AEEDAA" w14:textId="6B9D55EC" w:rsidR="00F96000" w:rsidRDefault="004F4298" w:rsidP="00A118D8">
                    <w:pPr>
                      <w:pStyle w:val="Brdtext"/>
                      <w:jc w:val="left"/>
                    </w:pPr>
                    <w:sdt>
                      <w:sdtPr>
                        <w:alias w:val="NummerEtikett"/>
                        <w:tag w:val="NummerEtikett"/>
                        <w:id w:val="-57466022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9141459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78C2468" w14:textId="4C8122C3" w:rsidR="00F96000" w:rsidRPr="00C7375F" w:rsidRDefault="004F4298" w:rsidP="00F71CC6">
                    <w:pPr>
                      <w:pStyle w:val="Brdtext"/>
                    </w:pPr>
                    <w:sdt>
                      <w:sdtPr>
                        <w:alias w:val="BilageEtikett"/>
                        <w:tag w:val="BilageEtikett"/>
                        <w:id w:val="-1933963592"/>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10593095"/>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3D6EE6" w14:textId="77777777" w:rsidR="00F96000" w:rsidRDefault="00F96000" w:rsidP="00664D04">
    <w:pPr>
      <w:pStyle w:val="Brdtext"/>
    </w:pPr>
    <w:r>
      <w:rPr>
        <w:noProof/>
        <w:lang w:eastAsia="sv-SE"/>
      </w:rPr>
      <mc:AlternateContent>
        <mc:Choice Requires="wps">
          <w:drawing>
            <wp:anchor distT="0" distB="0" distL="0" distR="0" simplePos="0" relativeHeight="25165834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5678E" w14:textId="0D04E4B5" w:rsidR="00F96000" w:rsidRDefault="00500885" w:rsidP="00664D04">
                          <w:pPr>
                            <w:pStyle w:val="Brdtext"/>
                            <w:jc w:val="left"/>
                          </w:pPr>
                          <w:sdt>
                            <w:sdtPr>
                              <w:alias w:val="NummerEtikett"/>
                              <w:tag w:val="NummerEtikett"/>
                              <w:id w:val="-194798613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9040712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D721D1E" w14:textId="5BC5A9C3" w:rsidR="00F96000" w:rsidRPr="00C7375F" w:rsidRDefault="00500885" w:rsidP="00F71CC6">
                          <w:pPr>
                            <w:pStyle w:val="Brdtext"/>
                          </w:pPr>
                          <w:sdt>
                            <w:sdtPr>
                              <w:alias w:val="BilageEtikett"/>
                              <w:tag w:val="BilageEtikett"/>
                              <w:id w:val="1000854084"/>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783799836"/>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4.85pt;width:89.85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lqPjQIAAJQ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5CNn&#10;Tljq0YPqMKwogXEqT+vjlFD3nnDYfYGO2rx9j/SYsu50sOlP+TCSU6E3u+KSMSaTUjkpqWOcSZKV&#10;4/J0nKtf7LV9iPhVgWXpUPFAzcs1FevriBQJQbeQ5CyCaeqrxph8SYRRFyawtaBWG8wxksYfKONY&#10;mzI9HmXDDpJ6b9m4ZEZlygzuUuZ9hvmEG6MSxrjvSlPJcqKv+BZSKrfzn9EJpcnVWxQH/D6qtyj3&#10;eZBG9gwOd8q2cRBy9nnG9iWrf25Lpns8Ffwg73TEbtFlrpST3Lv0toB6Q8wI0I9W9PKqofZdi4h3&#10;ItAsUcdpP+AtfbQBKj8MJ86WEH6/9p7wRHGSctbSbFY8/lqJoDgz3xyR/7ScUAAM82Vy/ImYxMKh&#10;ZHEocSt7AcSJkjaRl/mY8Gi2Rx3APtIamSevJBJOku+K4/Z4gf3GoDUk1XyeQTS+XuC1u/cymU51&#10;TuR86B5F8AODkbh/A9spFtMXRO6xSTP6+QqJjJnl+6oOHaDRz+Qf1lTaLYf3jNov09kz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KlqPjQIAAJQ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70D5678E" w14:textId="0D04E4B5" w:rsidR="00F96000" w:rsidRDefault="004F4298" w:rsidP="00664D04">
                    <w:pPr>
                      <w:pStyle w:val="Brdtext"/>
                      <w:jc w:val="left"/>
                    </w:pPr>
                    <w:sdt>
                      <w:sdtPr>
                        <w:alias w:val="NummerEtikett"/>
                        <w:tag w:val="NummerEtikett"/>
                        <w:id w:val="-194798613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9040712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7D721D1E" w14:textId="5BC5A9C3" w:rsidR="00F96000" w:rsidRPr="00C7375F" w:rsidRDefault="004F4298" w:rsidP="00F71CC6">
                    <w:pPr>
                      <w:pStyle w:val="Brdtext"/>
                    </w:pPr>
                    <w:sdt>
                      <w:sdtPr>
                        <w:alias w:val="BilageEtikett"/>
                        <w:tag w:val="BilageEtikett"/>
                        <w:id w:val="1000854084"/>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783799836"/>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377F44" w14:textId="77777777" w:rsidR="00F96000" w:rsidRDefault="00F96000" w:rsidP="00EE1584">
    <w:pPr>
      <w:pStyle w:val="Brdtext"/>
    </w:pPr>
    <w:r>
      <w:rPr>
        <w:noProof/>
        <w:lang w:eastAsia="sv-SE"/>
      </w:rPr>
      <mc:AlternateContent>
        <mc:Choice Requires="wps">
          <w:drawing>
            <wp:anchor distT="0" distB="0" distL="0" distR="0" simplePos="0" relativeHeight="25165837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009F16" w14:textId="69F186C6" w:rsidR="00F96000" w:rsidRDefault="00500885" w:rsidP="00A118D8">
                          <w:pPr>
                            <w:pStyle w:val="Brdtext"/>
                            <w:jc w:val="left"/>
                          </w:pPr>
                          <w:sdt>
                            <w:sdtPr>
                              <w:alias w:val="NummerEtikett"/>
                              <w:tag w:val="NummerEtikett"/>
                              <w:id w:val="180820797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88027155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D7A5227" w14:textId="3CD95F37" w:rsidR="00F96000" w:rsidRPr="00C7375F" w:rsidRDefault="00500885" w:rsidP="00F71CC6">
                          <w:pPr>
                            <w:pStyle w:val="Brdtext"/>
                          </w:pPr>
                          <w:sdt>
                            <w:sdtPr>
                              <w:alias w:val="BilageEtikett"/>
                              <w:tag w:val="BilageEtikett"/>
                              <w:id w:val="1901868302"/>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438450265"/>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15pt;margin-top:35.45pt;width:89.85pt;height:9.6pt;z-index:2516583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14Otjw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gSzWr06Em0wW1QwGmEp7F+CqtHC7vQfjYt2jzce1zGqlvp6vhHPQR6AL3bg4tghEenfJKjY5Rw&#10;6PJxfjFO6GcHb+t8+CJMTaJQUIfmJUzZ9tYHvASmg0lM5o2qyptKqXSIhBFXypEtQ6tVSG+Exx9W&#10;SpMGlZ6ejVJgbaJ7F1npGEYkyvTpYuVdhUkKOyWijdLfhARkqdBXcjPOhd7nT9bRSiLVWxx7+8Or&#10;3uLc1QGPlNnosHeuK21cqj7N2AGy8scAmezsAfhR3VEM7bJNXEErBwosTbkDM5zpRstbflOhfbfM&#10;hwfmMEvoOPZDuMdHKgP4TS9Rsjbu12v30R4Uh5aSBrNZUP9zw5ygRH3VIP9FPpnEYU6HydlHMIm4&#10;Y83yWKM39ZUBJ3JsIsuTGO2DGkTpTP2MNbKIWaFimiN3QcMgXoVuY2ANcbFYJCOMr2XhVj9aHkNH&#10;nCM5n9pn5mzP4ADu35lhitn0BZE72+jp7WITQMbE8oh0h2rfAYx+In+/puJuOT4nq8My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XXg62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F009F16" w14:textId="69F186C6" w:rsidR="00F96000" w:rsidRDefault="004F4298" w:rsidP="00A118D8">
                    <w:pPr>
                      <w:pStyle w:val="Brdtext"/>
                      <w:jc w:val="left"/>
                    </w:pPr>
                    <w:sdt>
                      <w:sdtPr>
                        <w:alias w:val="NummerEtikett"/>
                        <w:tag w:val="NummerEtikett"/>
                        <w:id w:val="1808207974"/>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88027155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5D7A5227" w14:textId="3CD95F37" w:rsidR="00F96000" w:rsidRPr="00C7375F" w:rsidRDefault="004F4298" w:rsidP="00F71CC6">
                    <w:pPr>
                      <w:pStyle w:val="Brdtext"/>
                    </w:pPr>
                    <w:sdt>
                      <w:sdtPr>
                        <w:alias w:val="BilageEtikett"/>
                        <w:tag w:val="BilageEtikett"/>
                        <w:id w:val="1901868302"/>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438450265"/>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62519C" w14:textId="77777777" w:rsidR="00F96000" w:rsidRDefault="00F96000" w:rsidP="00664D04">
    <w:pPr>
      <w:pStyle w:val="Brdtext"/>
    </w:pPr>
    <w:r>
      <w:rPr>
        <w:noProof/>
        <w:lang w:eastAsia="sv-SE"/>
      </w:rPr>
      <mc:AlternateContent>
        <mc:Choice Requires="wps">
          <w:drawing>
            <wp:anchor distT="0" distB="0" distL="0" distR="0" simplePos="0" relativeHeight="25165834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DAC772" w14:textId="5FB85359" w:rsidR="00F96000" w:rsidRDefault="00500885" w:rsidP="00664D04">
                          <w:pPr>
                            <w:pStyle w:val="Brdtext"/>
                            <w:jc w:val="left"/>
                          </w:pPr>
                          <w:sdt>
                            <w:sdtPr>
                              <w:alias w:val="NummerEtikett"/>
                              <w:tag w:val="NummerEtikett"/>
                              <w:id w:val="174923522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6127431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BB8EA9C" w14:textId="66B93266" w:rsidR="00F96000" w:rsidRPr="00C7375F" w:rsidRDefault="00500885" w:rsidP="00F71CC6">
                          <w:pPr>
                            <w:pStyle w:val="Brdtext"/>
                          </w:pPr>
                          <w:sdt>
                            <w:sdtPr>
                              <w:alias w:val="BilageEtikett"/>
                              <w:tag w:val="BilageEtikett"/>
                              <w:id w:val="-2145800936"/>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822659107"/>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4.85pt;width:89.85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I9AGkAIAAJQFAAAOAAAAZHJzL2Uyb0RvYy54bWysVF1P2zAUfZ+0/2D5faTpWjYqUtSBmCYh&#10;QCsTz65j02iO7dluk+7Xc+wkbcd4YdpLcu375Xvuuff8oq0V2QrnK6MLmp+MKBGam7LSTwX98XD9&#10;4TMlPjBdMmW0KOhOeHoxf//uvLEzMTZro0rhCIJoP2tsQdch2FmWeb4WNfMnxgoNpTSuZgFH95SV&#10;jjWIXqtsPBqdZo1xpXWGC+9xe9Up6TzFl1LwcCelF4GoguJtIX1d+q7iN5ufs9mTY3Zd8f4Z7B9e&#10;UbNKI+k+1BULjGxc9VeouuLOeCPDCTd1ZqSsuEg1oJp89KKa5ZpZkWoBON7uYfL/Lyy/3d47UpUF&#10;PZ1SolmNHj2INrgNChhHeBrrZ7BaWtiF9otp0ebh3uMyVt1KV8c/6iHQA+jdHlwEIzw65ZMcHaOE&#10;Q5eP87NxQj87eFvnw1dhahKFgjo0L2HKtjc+4CUwHUxiMm9UVV5XSqVDJIy4VI5sGVqtQnojPP6w&#10;Upo0qPTjdJQCaxPdu8hKxzAiUaZPFyvvKkxS2CkRbZT+LiQgS4W+kptxLvQ+f7KOVhKp3uLY2x9e&#10;9Rbnrg54pMxGh71zXWnjUvVpxg6QlT8HyGRnD8CP6o5iaFdt4ko+mQ4UWJlyB2Y4042Wt/y6Qvtu&#10;mA/3zGGW0HHsh3CHj1QG8JteomRt3O/X7qM9KA4tJQ1ms6D+14Y5QYn6pkH+s3wyicOcDpPpJzCJ&#10;uGPN6lijN/WlASdybCLLkxjtgxpE6Uz9iDWyiFmhYpojd0HDIF6GbmNgDXGxWCQjjK9l4UYvLY+h&#10;I86RnA/tI3O2Z3AA92/NMMVs9oLInW309HaxCSBjYnlEukO17wBGP5G/X1Nxtxyfk9Vhmc6f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NI9AG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0DAC772" w14:textId="5FB85359" w:rsidR="00F96000" w:rsidRDefault="004F4298" w:rsidP="00664D04">
                    <w:pPr>
                      <w:pStyle w:val="Brdtext"/>
                      <w:jc w:val="left"/>
                    </w:pPr>
                    <w:sdt>
                      <w:sdtPr>
                        <w:alias w:val="NummerEtikett"/>
                        <w:tag w:val="NummerEtikett"/>
                        <w:id w:val="174923522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61274311"/>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BB8EA9C" w14:textId="66B93266" w:rsidR="00F96000" w:rsidRPr="00C7375F" w:rsidRDefault="004F4298" w:rsidP="00F71CC6">
                    <w:pPr>
                      <w:pStyle w:val="Brdtext"/>
                    </w:pPr>
                    <w:sdt>
                      <w:sdtPr>
                        <w:alias w:val="BilageEtikett"/>
                        <w:tag w:val="BilageEtikett"/>
                        <w:id w:val="-2145800936"/>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822659107"/>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9B9B50" w14:textId="77777777" w:rsidR="00F96000" w:rsidRDefault="00F96000" w:rsidP="00EE1584">
    <w:pPr>
      <w:pStyle w:val="Brdtext"/>
    </w:pPr>
    <w:r>
      <w:rPr>
        <w:noProof/>
        <w:lang w:eastAsia="sv-SE"/>
      </w:rPr>
      <mc:AlternateContent>
        <mc:Choice Requires="wps">
          <w:drawing>
            <wp:anchor distT="0" distB="0" distL="0" distR="0" simplePos="0" relativeHeight="2516583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232840" w14:textId="2CFECC54" w:rsidR="00F96000" w:rsidRDefault="00500885" w:rsidP="00A118D8">
                          <w:pPr>
                            <w:pStyle w:val="Brdtext"/>
                            <w:jc w:val="left"/>
                          </w:pPr>
                          <w:sdt>
                            <w:sdtPr>
                              <w:alias w:val="NummerEtikett"/>
                              <w:tag w:val="NummerEtikett"/>
                              <w:id w:val="-67796154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7930338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BCDAF86" w14:textId="725D0227" w:rsidR="00F96000" w:rsidRPr="00C7375F" w:rsidRDefault="00500885" w:rsidP="00F71CC6">
                          <w:pPr>
                            <w:pStyle w:val="Brdtext"/>
                          </w:pPr>
                          <w:sdt>
                            <w:sdtPr>
                              <w:alias w:val="BilageEtikett"/>
                              <w:tag w:val="BilageEtikett"/>
                              <w:id w:val="-643495487"/>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2011518596"/>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15pt;margin-top:35.45pt;width:89.85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vOdV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YQSzWr06Em0wW1QwGmEp7F+CqtHC7vQfjYt2jzce1zGqlvp6vhHPQR6AL3bg4tghEenfJKjY5Rw&#10;6PJxfjFO6GcHb+t8+CJMTaJQUIfmJUzZ9tYHvASmg0lM5o2qyptKqXSIhBFXypEtQ6tVSG+Exx9W&#10;SpMGlZ6ejVJgbaJ7F1npGEYkyvTpYuVdhUkKOyWijdLfhARkqdBXcjPOhd7nT9bRSiLVWxx7+8Or&#10;3uLc1QGPlNnosHeuK21cqj7N2AGy8scAmezsAfhR3VEM7bJNXMkn5wMFlqbcgRnOdKPlLb+p0L5b&#10;5sMDc5gldBz7IdzjI5UB/KaXKFkb9+u1+2gPikNLSYPZLKj/uWFOUKK+apD/Ip9M4jCnw+TsI5hE&#10;3LFmeazRm/rKgBM5NpHlSYz2QQ2idKZ+xhpZxKxQMc2Ru6BhEK9CtzGwhrhYLJIRxteycKsfLY+h&#10;I86RnE/tM3O2Z3AA9+/MMMVs+oLInW309HaxCSBjYnlEukO17wBGP5G/X1Nxtxyfk9Vhmc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5vOdV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C232840" w14:textId="2CFECC54" w:rsidR="00F96000" w:rsidRDefault="004F4298" w:rsidP="00A118D8">
                    <w:pPr>
                      <w:pStyle w:val="Brdtext"/>
                      <w:jc w:val="left"/>
                    </w:pPr>
                    <w:sdt>
                      <w:sdtPr>
                        <w:alias w:val="NummerEtikett"/>
                        <w:tag w:val="NummerEtikett"/>
                        <w:id w:val="-67796154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7930338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0BCDAF86" w14:textId="725D0227" w:rsidR="00F96000" w:rsidRPr="00C7375F" w:rsidRDefault="004F4298" w:rsidP="00F71CC6">
                    <w:pPr>
                      <w:pStyle w:val="Brdtext"/>
                    </w:pPr>
                    <w:sdt>
                      <w:sdtPr>
                        <w:alias w:val="BilageEtikett"/>
                        <w:tag w:val="BilageEtikett"/>
                        <w:id w:val="-643495487"/>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2011518596"/>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543DFE" w14:textId="77777777" w:rsidR="00F96000" w:rsidRDefault="00F96000" w:rsidP="00664D04">
    <w:pPr>
      <w:pStyle w:val="Brdtext"/>
    </w:pPr>
    <w:r>
      <w:rPr>
        <w:noProof/>
        <w:lang w:eastAsia="sv-SE"/>
      </w:rPr>
      <mc:AlternateContent>
        <mc:Choice Requires="wps">
          <w:drawing>
            <wp:anchor distT="0" distB="0" distL="0" distR="0" simplePos="0" relativeHeight="2516583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FA3F18" w14:textId="27F346CC" w:rsidR="00F96000" w:rsidRDefault="00500885" w:rsidP="00664D04">
                          <w:pPr>
                            <w:pStyle w:val="Brdtext"/>
                            <w:jc w:val="left"/>
                          </w:pPr>
                          <w:sdt>
                            <w:sdtPr>
                              <w:alias w:val="NummerEtikett"/>
                              <w:tag w:val="NummerEtikett"/>
                              <w:id w:val="81622549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0263645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7F23B32" w14:textId="1ADEDD46" w:rsidR="00F96000" w:rsidRPr="00C7375F" w:rsidRDefault="00500885" w:rsidP="00F71CC6">
                          <w:pPr>
                            <w:pStyle w:val="Brdtext"/>
                          </w:pPr>
                          <w:sdt>
                            <w:sdtPr>
                              <w:alias w:val="BilageEtikett"/>
                              <w:tag w:val="BilageEtikett"/>
                              <w:id w:val="-978681953"/>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16020228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7" type="#_x0000_t202" style="position:absolute;left:0;text-align:left;margin-left:29.4pt;margin-top:34.85pt;width:89.85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Xduajw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J&#10;KSWGafToUXTRr1DAOMHTujCF1YODXew+2w5t3t4HXKaqO+l1+qMeAj2A3uzARTDCk1M5KdExSjh0&#10;5bg8G2f0i7238yF+EVaTJFTUo3kZU7a+CREvgenWJCULVjX1daNUPiTCiEvlyZqh1SrmN8LjDytl&#10;SItKPx6PcmBjk3sfWZkURmTKDOlS5X2FWYobJZKNMt+EBGS50FdyM86F2eXP1slKItVbHAf7/ave&#10;4tzXAY+c2Zq4c9aNsT5Xn2dsD1n9YwuZ7O0B+EHdSYzdostcKQHgQI2FrTdghrf9aAXHrxu074aF&#10;eM88Zgkdx36Id/hIZQG/HSRKltb/eu0+2YPi0FLSYjYrGn6umBeUqK8G5D8rJ5M0zPkwOT4Fk4g/&#10;1CwONWalLy04UWITOZ7FZB/VVpTe6ieskXnKChUzHLkrGrfiZew3BtYQF/N5NsL4OhZvzIPjKXTC&#10;OZHzsXti3g0MjuD+rd1OMZu+IHJvmzyDm68iyJhZnpDuUR06gNHP5B/WVNoth+dstV+ms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1d25q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1FA3F18" w14:textId="27F346CC" w:rsidR="00F96000" w:rsidRDefault="004F4298" w:rsidP="00664D04">
                    <w:pPr>
                      <w:pStyle w:val="Brdtext"/>
                      <w:jc w:val="left"/>
                    </w:pPr>
                    <w:sdt>
                      <w:sdtPr>
                        <w:alias w:val="NummerEtikett"/>
                        <w:tag w:val="NummerEtikett"/>
                        <w:id w:val="81622549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70263645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7F23B32" w14:textId="1ADEDD46" w:rsidR="00F96000" w:rsidRPr="00C7375F" w:rsidRDefault="004F4298" w:rsidP="00F71CC6">
                    <w:pPr>
                      <w:pStyle w:val="Brdtext"/>
                    </w:pPr>
                    <w:sdt>
                      <w:sdtPr>
                        <w:alias w:val="BilageEtikett"/>
                        <w:tag w:val="BilageEtikett"/>
                        <w:id w:val="-978681953"/>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16020228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5464E6" w14:textId="77777777" w:rsidR="00F96000" w:rsidRDefault="00F96000" w:rsidP="00EE1584">
    <w:pPr>
      <w:pStyle w:val="Brdtext"/>
    </w:pPr>
    <w:r>
      <w:rPr>
        <w:noProof/>
        <w:lang w:eastAsia="sv-SE"/>
      </w:rPr>
      <mc:AlternateContent>
        <mc:Choice Requires="wps">
          <w:drawing>
            <wp:anchor distT="0" distB="0" distL="0" distR="0" simplePos="0" relativeHeight="25165838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17BBA9" w14:textId="4EB4EC05" w:rsidR="00F96000" w:rsidRDefault="00500885" w:rsidP="00A118D8">
                          <w:pPr>
                            <w:pStyle w:val="Brdtext"/>
                            <w:jc w:val="left"/>
                          </w:pPr>
                          <w:sdt>
                            <w:sdtPr>
                              <w:alias w:val="NummerEtikett"/>
                              <w:tag w:val="NummerEtikett"/>
                              <w:id w:val="206445066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7040282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6AA75C9" w14:textId="094265F2" w:rsidR="00F96000" w:rsidRPr="00C7375F" w:rsidRDefault="00500885" w:rsidP="00F71CC6">
                          <w:pPr>
                            <w:pStyle w:val="Brdtext"/>
                          </w:pPr>
                          <w:sdt>
                            <w:sdtPr>
                              <w:alias w:val="BilageEtikett"/>
                              <w:tag w:val="BilageEtikett"/>
                              <w:id w:val="1760179438"/>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398440811"/>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8" type="#_x0000_t202" style="position:absolute;left:0;text-align:left;margin-left:348.15pt;margin-top:35.45pt;width:89.85pt;height:9.6pt;z-index:2516583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oAK4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KSWGafToUXTRr1DAcYKndWEKqwcHu9h9th3avL0PuExVd9Lr9Ec9BHoAvdmBi2CEJ6dyUqJjlHDo&#10;ynF5Ns7oF3tv50P8IqwmSaioR/Mypmx9EyJeAtOtSUoWrGrq60apfEiEEZfKkzVDq1XMb4THH1bK&#10;kBaVHp+McmBjk3sfWZkURmTKDOlS5X2FWYobJZKNMt+EBGS50FdyM86F2eXP1slKItVbHAf7/ave&#10;4tzXAY+c2Zq4c9aNsT5Xn2dsD1n9YwuZ7O0B+EHdSYzdostcKU92FFjYegNmeNuPVnD8ukH7bliI&#10;98xjltBx7Id4h49UFvDbQaJkaf2v1+6TPSgOLSUtZrOi4eeKeUGJ+mpA/rNyMknDnA+Tk49gEvGH&#10;msWhxqz0pQUnSmwix7OY7KPaitJb/YQ1Mk9ZoWKGI3dF41a8jP3GwBriYj7PRhhfx+KNeXA8hU44&#10;J3I+dk/Mu4HBEdy/tdspZtMXRO5tk2dw81UEGTPLE9I9qkMHMPqZ/MOaSrvl8Jyt9st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NqACuI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417BBA9" w14:textId="4EB4EC05" w:rsidR="00F96000" w:rsidRDefault="004F4298" w:rsidP="00A118D8">
                    <w:pPr>
                      <w:pStyle w:val="Brdtext"/>
                      <w:jc w:val="left"/>
                    </w:pPr>
                    <w:sdt>
                      <w:sdtPr>
                        <w:alias w:val="NummerEtikett"/>
                        <w:tag w:val="NummerEtikett"/>
                        <w:id w:val="2064450663"/>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47040282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6AA75C9" w14:textId="094265F2" w:rsidR="00F96000" w:rsidRPr="00C7375F" w:rsidRDefault="004F4298" w:rsidP="00F71CC6">
                    <w:pPr>
                      <w:pStyle w:val="Brdtext"/>
                    </w:pPr>
                    <w:sdt>
                      <w:sdtPr>
                        <w:alias w:val="BilageEtikett"/>
                        <w:tag w:val="BilageEtikett"/>
                        <w:id w:val="1760179438"/>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398440811"/>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D42BF5" w14:textId="77777777" w:rsidR="00F96000" w:rsidRDefault="00F96000" w:rsidP="00664D04">
    <w:pPr>
      <w:pStyle w:val="Brdtext"/>
    </w:pPr>
    <w:r>
      <w:rPr>
        <w:noProof/>
        <w:lang w:eastAsia="sv-SE"/>
      </w:rPr>
      <mc:AlternateContent>
        <mc:Choice Requires="wps">
          <w:drawing>
            <wp:anchor distT="0" distB="0" distL="0" distR="0" simplePos="0" relativeHeight="25165834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C31335" w14:textId="1B8DF8E1" w:rsidR="00F96000" w:rsidRDefault="00500885" w:rsidP="00664D04">
                          <w:pPr>
                            <w:pStyle w:val="Brdtext"/>
                            <w:jc w:val="left"/>
                          </w:pPr>
                          <w:sdt>
                            <w:sdtPr>
                              <w:alias w:val="NummerEtikett"/>
                              <w:tag w:val="NummerEtikett"/>
                              <w:id w:val="153576149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5931305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BC8C6C8" w14:textId="42084EF0" w:rsidR="00F96000" w:rsidRPr="00C7375F" w:rsidRDefault="00500885" w:rsidP="00F71CC6">
                          <w:pPr>
                            <w:pStyle w:val="Brdtext"/>
                          </w:pPr>
                          <w:sdt>
                            <w:sdtPr>
                              <w:alias w:val="BilageEtikett"/>
                              <w:tag w:val="BilageEtikett"/>
                              <w:id w:val="1090352384"/>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819650676"/>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2" type="#_x0000_t202" style="position:absolute;left:0;text-align:left;margin-left:29.4pt;margin-top:34.85pt;width:89.85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vxjkAIAAJQFAAAOAAAAZHJzL2Uyb0RvYy54bWysVF1P2zAUfZ+0/2D5faTpWrZWpKgDMU1C&#10;gAYTz65j02iO7dluk+7Xc+wkbcd4YdpLcu375XvuuffsvK0V2QrnK6MLmp+MKBGam7LSTwX98XD1&#10;4TMlPjBdMmW0KOhOeHq+eP/urLFzMTZro0rhCIJoP29sQdch2HmWeb4WNfMnxgoNpTSuZgFH95SV&#10;jjWIXqtsPBqdZo1xpXWGC+9xe9kp6SLFl1LwcCulF4GoguJtIX1d+q7iN1ucsfmTY3Zd8f4Z7B9e&#10;UbNKI+k+1CULjGxc9VeouuLOeCPDCTd1ZqSsuEg1oJp89KKa+zWzItUCcLzdw+T/X1h+s71zpCoL&#10;ejqjRLMaPXoQbXAbFDCO8DTWz2F1b2EX2i+mRZuHe4/LWHUrXR3/qIdAD6B3e3ARjPDolE9ydIwS&#10;Dl0+zmfjhH528LbOh6/C1CQKBXVoXsKUba99wEtgOpjEZN6oqryqlEqHSBhxoRzZMrRahfRGePxh&#10;pTRpUOnH6SgF1ia6d5GVjmFEokyfLlbeVZiksFMi2ij9XUhAlgp9JTfjXOh9/mQdrSRSvcWxtz+8&#10;6i3OXR3wSJmNDnvnutLGperTjB0gK38OkMnOHoAf1R3F0K7axJV8Oh0osDLlDsxwphstb/lVhfZd&#10;Mx/umMMsoePYD+EWH6kM4De9RMnauN+v3Ud7UBxaShrMZkH9rw1zghL1TYP8s3wyicOcDpPpJzCJ&#10;uGPN6lijN/WFASdybCLLkxjtgxpE6Uz9iDWyjFmhYpojd0HDIF6EbmNgDXGxXCYjjK9l4VrfWx5D&#10;R5wjOR/aR+Zsz+AA7t+YYYrZ/AWRO9vo6e1yE0DGxPKIdIdq3wGMfiJ/v6bibjk+J6vDMl08A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3+vxj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3C31335" w14:textId="1B8DF8E1" w:rsidR="00F96000" w:rsidRDefault="004F4298" w:rsidP="00664D04">
                    <w:pPr>
                      <w:pStyle w:val="Brdtext"/>
                      <w:jc w:val="left"/>
                    </w:pPr>
                    <w:sdt>
                      <w:sdtPr>
                        <w:alias w:val="NummerEtikett"/>
                        <w:tag w:val="NummerEtikett"/>
                        <w:id w:val="153576149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05931305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BC8C6C8" w14:textId="42084EF0" w:rsidR="00F96000" w:rsidRPr="00C7375F" w:rsidRDefault="004F4298" w:rsidP="00F71CC6">
                    <w:pPr>
                      <w:pStyle w:val="Brdtext"/>
                    </w:pPr>
                    <w:sdt>
                      <w:sdtPr>
                        <w:alias w:val="BilageEtikett"/>
                        <w:tag w:val="BilageEtikett"/>
                        <w:id w:val="1090352384"/>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819650676"/>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B93B09" w14:textId="77777777" w:rsidR="00F96000" w:rsidRDefault="00F96000" w:rsidP="00EE1584">
    <w:pPr>
      <w:pStyle w:val="Brdtext"/>
    </w:pPr>
    <w:r>
      <w:rPr>
        <w:noProof/>
        <w:lang w:eastAsia="sv-SE"/>
      </w:rPr>
      <mc:AlternateContent>
        <mc:Choice Requires="wps">
          <w:drawing>
            <wp:anchor distT="0" distB="0" distL="0" distR="0" simplePos="0" relativeHeight="25165838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C3AE5A" w14:textId="00D90FE2" w:rsidR="00F96000" w:rsidRDefault="00500885" w:rsidP="00A118D8">
                          <w:pPr>
                            <w:pStyle w:val="Brdtext"/>
                            <w:jc w:val="left"/>
                          </w:pPr>
                          <w:sdt>
                            <w:sdtPr>
                              <w:alias w:val="NummerEtikett"/>
                              <w:tag w:val="NummerEtikett"/>
                              <w:id w:val="57107910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47510363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79B4720" w14:textId="569A02D9" w:rsidR="00F96000" w:rsidRPr="00C7375F" w:rsidRDefault="00500885" w:rsidP="00F71CC6">
                          <w:pPr>
                            <w:pStyle w:val="Brdtext"/>
                          </w:pPr>
                          <w:sdt>
                            <w:sdtPr>
                              <w:alias w:val="BilageEtikett"/>
                              <w:tag w:val="BilageEtikett"/>
                              <w:id w:val="1980261673"/>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062757431"/>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3" type="#_x0000_t202" style="position:absolute;left:0;text-align:left;margin-left:348.15pt;margin-top:35.45pt;width:89.85pt;height:9.6pt;z-index:2516583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Zcsw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OTqlWY0ePYk2uA0KOI3wNNZPYfVoYRfaz6ZFm4d7j8tYdStdHf+oh0APoHd7cBGM8OiUT3J0jBIO&#10;XT7OL8YJ/ezgbZ0PX4SpSRQK6tC8hCnb3vqAl8B0MInJvFFVeVMplQ6RMOJKObJlaLUK6Y3w+MNK&#10;adKg0tOzUQqsTXTvIisdw4hEmT5drLyrMElhp0S0UfqbkIAsFfpKbsa50Pv8yTpaSaR6i2Nvf3jV&#10;W5y7OuCRMhsd9s51pY1L1acZO0BW/hggk509AD+qO4qhXbaJK/nZ+UCBpSl3YIYz3Wh5y28qtO+W&#10;+fDAHGYJHcd+CPf4SGUAv+klStbG/XrtPtqD4tBS0mA2C+p/bpgTlKivGuS/yCeTOMzpMDn7CCYR&#10;d6xZHmv0pr4y4ESOTWR5EqN9UIMonamfsUYWMStUTHPkLmgYxKvQbQysIS4Wi2SE8bUs3OpHy2Po&#10;iHMk51P7zJztGRzA/TszTDGbviByZxs9vV1sAsiYWB6R7lDtO4DRT+Tv11TcLcfnZHVYpv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DZcsw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FC3AE5A" w14:textId="00D90FE2" w:rsidR="00F96000" w:rsidRDefault="004F4298" w:rsidP="00A118D8">
                    <w:pPr>
                      <w:pStyle w:val="Brdtext"/>
                      <w:jc w:val="left"/>
                    </w:pPr>
                    <w:sdt>
                      <w:sdtPr>
                        <w:alias w:val="NummerEtikett"/>
                        <w:tag w:val="NummerEtikett"/>
                        <w:id w:val="57107910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47510363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79B4720" w14:textId="569A02D9" w:rsidR="00F96000" w:rsidRPr="00C7375F" w:rsidRDefault="004F4298" w:rsidP="00F71CC6">
                    <w:pPr>
                      <w:pStyle w:val="Brdtext"/>
                    </w:pPr>
                    <w:sdt>
                      <w:sdtPr>
                        <w:alias w:val="BilageEtikett"/>
                        <w:tag w:val="BilageEtikett"/>
                        <w:id w:val="1980261673"/>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062757431"/>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507EE4" w14:textId="77777777" w:rsidR="00F96000" w:rsidRDefault="00F96000" w:rsidP="00664D04">
    <w:pPr>
      <w:pStyle w:val="Brdtext"/>
    </w:pPr>
    <w:r>
      <w:rPr>
        <w:noProof/>
        <w:lang w:eastAsia="sv-SE"/>
      </w:rPr>
      <mc:AlternateContent>
        <mc:Choice Requires="wps">
          <w:drawing>
            <wp:anchor distT="0" distB="0" distL="0" distR="0" simplePos="0" relativeHeight="25165834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E92080" w14:textId="14F0676B" w:rsidR="00F96000" w:rsidRDefault="00500885" w:rsidP="00664D04">
                          <w:pPr>
                            <w:pStyle w:val="Brdtext"/>
                            <w:jc w:val="left"/>
                          </w:pPr>
                          <w:sdt>
                            <w:sdtPr>
                              <w:alias w:val="NummerEtikett"/>
                              <w:tag w:val="NummerEtikett"/>
                              <w:id w:val="186439932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9493772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B96B448" w14:textId="0927DA77" w:rsidR="00F96000" w:rsidRPr="00C7375F" w:rsidRDefault="00500885" w:rsidP="00F71CC6">
                          <w:pPr>
                            <w:pStyle w:val="Brdtext"/>
                          </w:pPr>
                          <w:sdt>
                            <w:sdtPr>
                              <w:alias w:val="BilageEtikett"/>
                              <w:tag w:val="BilageEtikett"/>
                              <w:id w:val="1058903521"/>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63761944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7" type="#_x0000_t202" style="position:absolute;left:0;text-align:left;margin-left:29.4pt;margin-top:34.85pt;width:89.85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vuQ9jQIAAJQFAAAOAAAAZHJzL2Uyb0RvYy54bWysVFtP2zAUfp+0/2D5faTpCoyKFHUgpkkI&#10;0GDi2XVsGs232W6T7tfvs5Nexnhh2kti+3zn/p1zftFpRdbCh8aaipZHI0qE4bZuzHNFvz9ef/hE&#10;SYjM1ExZIyq6EYFezN6/O2/dVIzt0qpaeAIjJkxbV9FljG5aFIEvhWbhyDphIJTWaxZx9c9F7VkL&#10;61oV49HopGitr523XISA16teSGfZvpSCxzspg4hEVRSxxfz1+btI32J2zqbPnrllw4cw2D9EoVlj&#10;4HRn6opFRla++cuUbri3wcp4xK0urJQNFzkHZFOOXmTzsGRO5FxQnOB2ZQr/zyy/Xd970tQVPS0p&#10;MUyjR4+ii36FBMapPK0LU6AeHHCx+2w7tHn7HvCYsu6k1+mPfAjkKPRmV1wYIzwplZMSHaOEQ1aO&#10;y7Nxrn6x13Y+xC/CapIOFfVoXq4pW9+EiEgA3UKSs2BVU183SuVLIoy4VJ6sGVqtYo4RGn+glCFt&#10;RU8+Ho+yYWOTem9ZmWRGZMoM7lLmfYb5FDdKJIwy34REyXKir/hmnAuz85/RCSXh6i2KA34f1VuU&#10;+zygkT1bE3fKujHW5+zzjO1LVv/Ylkz2eBT8IO90jN2iy1wpT3Lv0tvC1hsww9t+tILj1w3ad8NC&#10;vGces4SOYz/EO3yksii/HU6ULK3/9dp7woPikFLSYjYrGn6umBeUqK8G5D8rJ5M0zPkyOT4Fk4g/&#10;lCwOJWalLy04AX4junxM+Ki2R+mtfsIamSevEDHD4buicXu8jP3GwBriYj7PIIyvY/HGPDieTKc6&#10;J3I+dk/Mu4HBEdy/tdspZtMXRO6xSTO4+SqCjJnl+6oOHcDoZ/IPayrtlsN7Ru2X6ew3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9vuQ9jQIAAJQ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11E92080" w14:textId="14F0676B" w:rsidR="00F96000" w:rsidRDefault="004F4298" w:rsidP="00664D04">
                    <w:pPr>
                      <w:pStyle w:val="Brdtext"/>
                      <w:jc w:val="left"/>
                    </w:pPr>
                    <w:sdt>
                      <w:sdtPr>
                        <w:alias w:val="NummerEtikett"/>
                        <w:tag w:val="NummerEtikett"/>
                        <w:id w:val="1864399329"/>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39493772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B96B448" w14:textId="0927DA77" w:rsidR="00F96000" w:rsidRPr="00C7375F" w:rsidRDefault="004F4298" w:rsidP="00F71CC6">
                    <w:pPr>
                      <w:pStyle w:val="Brdtext"/>
                    </w:pPr>
                    <w:sdt>
                      <w:sdtPr>
                        <w:alias w:val="BilageEtikett"/>
                        <w:tag w:val="BilageEtikett"/>
                        <w:id w:val="1058903521"/>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63761944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A48DC8" w14:textId="77777777" w:rsidR="00F96000" w:rsidRDefault="00F96000" w:rsidP="00EE1584">
    <w:pPr>
      <w:pStyle w:val="Brdtext"/>
    </w:pPr>
    <w:r>
      <w:rPr>
        <w:noProof/>
        <w:lang w:eastAsia="sv-SE"/>
      </w:rPr>
      <mc:AlternateContent>
        <mc:Choice Requires="wps">
          <w:drawing>
            <wp:anchor distT="0" distB="0" distL="0" distR="0" simplePos="0" relativeHeight="25165838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461EC6" w14:textId="6A86DFEF" w:rsidR="00F96000" w:rsidRDefault="00500885" w:rsidP="00A118D8">
                          <w:pPr>
                            <w:pStyle w:val="Brdtext"/>
                            <w:jc w:val="left"/>
                          </w:pPr>
                          <w:sdt>
                            <w:sdtPr>
                              <w:alias w:val="NummerEtikett"/>
                              <w:tag w:val="NummerEtikett"/>
                              <w:id w:val="208340544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8915508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64D5735" w14:textId="7715561C" w:rsidR="00F96000" w:rsidRPr="00C7375F" w:rsidRDefault="00500885" w:rsidP="00F71CC6">
                          <w:pPr>
                            <w:pStyle w:val="Brdtext"/>
                          </w:pPr>
                          <w:sdt>
                            <w:sdtPr>
                              <w:alias w:val="BilageEtikett"/>
                              <w:tag w:val="BilageEtikett"/>
                              <w:id w:val="3027444"/>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638712727"/>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8" type="#_x0000_t202" style="position:absolute;left:0;text-align:left;margin-left:348.15pt;margin-top:35.45pt;width:89.85pt;height:9.6pt;z-index:2516583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Qz0fjw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I+gxTKNHj6KLfoUCjhM9rQtToB4ccLH7bDu0eXsecJiq7qTX6Y96COyItNmRi2CEJ6dyUqJjlHDY&#10;ynF5Ns7sF3tv50P8IqwmaVFRj+ZlTtn6JkTcBNAtJCULVjX1daNU3iTBiEvlyZqh1SrmO8LjD5Qy&#10;pK3o6fHJKAc2Nrn3kZVJYUSWzJAuVd5XmFdxo0TCKPNNSFCWC30lN+NcmF3+jE4oiVRvcRzw+1u9&#10;xbmvAx45szVx56wbY32uPr+xPWX1jy1lsseD8IO60zJ2iy5rpTzdSWBh6w2U4W3/tILj1w3ad8NC&#10;vGcebwkdx3yId/hIZUG/HVaULK3/9dp5wkPisFLS4m1WNPxcMS8oUV8NxH9WTiYIG/NmcvIRSiL+&#10;0LI4tJiVvrTQRIlJ5HheJnxU26X0Vj9hjMxTVpiY4chd0bhdXsZ+YmAMcTGfZxCer2Pxxjw4nkIn&#10;npM4H7sn5t2g4Ajt39rtK2bTF0LusckzuPkqQoxZ5YnpntWhA3j6WfzDmEqz5XCfUfth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ZDPR+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5461EC6" w14:textId="6A86DFEF" w:rsidR="00F96000" w:rsidRDefault="004F4298" w:rsidP="00A118D8">
                    <w:pPr>
                      <w:pStyle w:val="Brdtext"/>
                      <w:jc w:val="left"/>
                    </w:pPr>
                    <w:sdt>
                      <w:sdtPr>
                        <w:alias w:val="NummerEtikett"/>
                        <w:tag w:val="NummerEtikett"/>
                        <w:id w:val="2083405442"/>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289155085"/>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264D5735" w14:textId="7715561C" w:rsidR="00F96000" w:rsidRPr="00C7375F" w:rsidRDefault="004F4298" w:rsidP="00F71CC6">
                    <w:pPr>
                      <w:pStyle w:val="Brdtext"/>
                    </w:pPr>
                    <w:sdt>
                      <w:sdtPr>
                        <w:alias w:val="BilageEtikett"/>
                        <w:tag w:val="BilageEtikett"/>
                        <w:id w:val="3027444"/>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638712727"/>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F180F3" w14:textId="77777777" w:rsidR="00F96000" w:rsidRDefault="00F96000" w:rsidP="00664D04">
    <w:pPr>
      <w:pStyle w:val="Brdtext"/>
    </w:pPr>
    <w:r>
      <w:rPr>
        <w:noProof/>
        <w:lang w:eastAsia="sv-SE"/>
      </w:rPr>
      <mc:AlternateContent>
        <mc:Choice Requires="wps">
          <w:drawing>
            <wp:anchor distT="0" distB="0" distL="0" distR="0" simplePos="0" relativeHeight="25165834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148817" w14:textId="39BF1128" w:rsidR="00F96000" w:rsidRDefault="00500885" w:rsidP="00664D04">
                          <w:pPr>
                            <w:pStyle w:val="Brdtext"/>
                            <w:jc w:val="left"/>
                          </w:pPr>
                          <w:sdt>
                            <w:sdtPr>
                              <w:alias w:val="NummerEtikett"/>
                              <w:tag w:val="NummerEtikett"/>
                              <w:id w:val="116459516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64492786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AFECBDA" w14:textId="3552FE39" w:rsidR="00F96000" w:rsidRPr="00C7375F" w:rsidRDefault="00500885" w:rsidP="00F71CC6">
                          <w:pPr>
                            <w:pStyle w:val="Brdtext"/>
                          </w:pPr>
                          <w:sdt>
                            <w:sdtPr>
                              <w:alias w:val="BilageEtikett"/>
                              <w:tag w:val="BilageEtikett"/>
                              <w:id w:val="-1212334013"/>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391649097"/>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2" type="#_x0000_t202" style="position:absolute;left:0;text-align:left;margin-left:29.4pt;margin-top:34.85pt;width:89.85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44BhkQIAAJQFAAAOAAAAZHJzL2Uyb0RvYy54bWysVN9v2jAQfp+0/8Hy+wihQFfUULFWTJOq&#10;thqd+mwcu0SzfZ5tSNhf37OTAOv60mkvydn3y/fdd3d51WhFdsL5CkxB88GQEmE4lJV5LuiPx+Wn&#10;z5T4wEzJFBhR0L3w9Gr+8cNlbWdiBBtQpXAEgxg/q21BNyHYWZZ5vhGa+QFYYVApwWkW8Oies9Kx&#10;GqNrlY2Gw2lWgyutAy68x9ubVknnKb6Ugod7Kb0IRBUU3xbS16XvOn6z+SWbPTtmNxXvnsH+4RWa&#10;VQaTHkLdsMDI1lV/hdIVd+BBhgEHnYGUFRepBqwmH76qZrVhVqRaEBxvDzD5/xeW3+0eHKnKgp6f&#10;UWKYxh49iia4LRYwivDU1s/QamXRLjRfoME29/ceL2PVjXQ6/rEegnoEen8AF4MRHp3ycY4do4Sj&#10;Lh/lF6OEfnb0ts6HrwI0iUJBHTYvYcp2tz7gS9C0N4nJPKiqXFZKpUMkjLhWjuwYtlqF9Eb0+MNK&#10;GVIXdHo2GabABqJ7G1mZGEYkynTpYuVthUkKeyWijTLfhUTIUqFv5GacC3PIn6yjlcRU73Hs7I+v&#10;eo9zWwd6pMxgwsFZVwZcqj7N2BGy8mcPmWztEfCTuqMYmnWTuJJPJz0F1lDukRkO2tHyli8rbN8t&#10;8+GBOZwl7Djuh3CPH6kA4YdOomQD7vdb99EeKY5aSmqczYL6X1vmBCXqm0HyX+TjcRzmdBhPzpFJ&#10;xJ1q1qcas9XXgJzIcRNZnsRoH1QvSgf6CdfIImZFFTMccxc09OJ1aDcGriEuFotkhONrWbg1K8tj&#10;6IhzJOdj88Sc7RgckPt30E8xm70icmsbPb1dbAOSMbE8It2i2nUARz+Rv1tTcbecnpPVcZnOX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uOAY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4148817" w14:textId="39BF1128" w:rsidR="00F96000" w:rsidRDefault="004F4298" w:rsidP="00664D04">
                    <w:pPr>
                      <w:pStyle w:val="Brdtext"/>
                      <w:jc w:val="left"/>
                    </w:pPr>
                    <w:sdt>
                      <w:sdtPr>
                        <w:alias w:val="NummerEtikett"/>
                        <w:tag w:val="NummerEtikett"/>
                        <w:id w:val="1164595167"/>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64492786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AFECBDA" w14:textId="3552FE39" w:rsidR="00F96000" w:rsidRPr="00C7375F" w:rsidRDefault="004F4298" w:rsidP="00F71CC6">
                    <w:pPr>
                      <w:pStyle w:val="Brdtext"/>
                    </w:pPr>
                    <w:sdt>
                      <w:sdtPr>
                        <w:alias w:val="BilageEtikett"/>
                        <w:tag w:val="BilageEtikett"/>
                        <w:id w:val="-1212334013"/>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391649097"/>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E4F44C" w14:textId="77777777" w:rsidR="00F96000" w:rsidRDefault="00F96000" w:rsidP="00EE1584">
    <w:pPr>
      <w:pStyle w:val="Brdtext"/>
    </w:pPr>
    <w:r>
      <w:rPr>
        <w:noProof/>
        <w:lang w:eastAsia="sv-SE"/>
      </w:rPr>
      <mc:AlternateContent>
        <mc:Choice Requires="wps">
          <w:drawing>
            <wp:anchor distT="0" distB="0" distL="0" distR="0" simplePos="0" relativeHeight="2516583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37EF05" w14:textId="66CA2CAF" w:rsidR="00F96000" w:rsidRDefault="00500885" w:rsidP="00A118D8">
                          <w:pPr>
                            <w:pStyle w:val="Brdtext"/>
                            <w:jc w:val="left"/>
                          </w:pPr>
                          <w:sdt>
                            <w:sdtPr>
                              <w:alias w:val="NummerEtikett"/>
                              <w:tag w:val="NummerEtikett"/>
                              <w:id w:val="-188409712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43273203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8758FEB" w14:textId="5B5D02F8" w:rsidR="00F96000" w:rsidRPr="00C7375F" w:rsidRDefault="00500885" w:rsidP="00F71CC6">
                          <w:pPr>
                            <w:pStyle w:val="Brdtext"/>
                          </w:pPr>
                          <w:sdt>
                            <w:sdtPr>
                              <w:alias w:val="BilageEtikett"/>
                              <w:tag w:val="BilageEtikett"/>
                              <w:id w:val="-499279706"/>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878120793"/>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3" type="#_x0000_t202" style="position:absolute;left:0;text-align:left;margin-left:348.15pt;margin-top:35.45pt;width:89.85pt;height:9.6pt;z-index:25165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fLcykQIAAJQFAAAOAAAAZHJzL2Uyb0RvYy54bWysVN9v2jAQfp+0/8Hy+wihlK6ooWKtOk1C&#10;bTWY+mwcu0SzfZ5tSNhf37OTAOv60mkvydn3y/fdd3d13WhFdsL5CkxB88GQEmE4lJV5LuiP1d2n&#10;z5T4wEzJFBhR0L3w9Hr28cNVbadiBBtQpXAEgxg/rW1BNyHYaZZ5vhGa+QFYYVApwWkW8Oies9Kx&#10;GqNrlY2Gw0lWgyutAy68x9vbVklnKb6UgocHKb0IRBUU3xbS16XvOn6z2RWbPjtmNxXvnsH+4RWa&#10;VQaTHkLdssDI1lV/hdIVd+BBhgEHnYGUFRepBqwmH76qZrlhVqRaEBxvDzD5/xeW3+8eHanKgl6M&#10;KDFMY49WogluiwWcRXhq66dotbRoF5ov0GCb+3uPl7HqRjod/1gPQT0CvT+Ai8EIj075OMeOUcJR&#10;l4/yy1FCPzt6W+fDVwGaRKGgDpuXMGW7hQ/4EjTtTWIyD6oq7yql0iESRtwoR3YMW61CeiN6/GGl&#10;DKkLOjk7H6bABqJ7G1mZGEYkynTpYuVthUkKeyWijTLfhUTIUqFv5GacC3PIn6yjlcRU73Hs7I+v&#10;eo9zWwd6pMxgwsFZVwZcqj7N2BGy8mcPmWztEfCTuqMYmnWTuJJPJj0F1lDukRkO2tHylt9V2L4F&#10;8+GROZwl7Djuh/CAH6kA4YdOomQD7vdb99EeKY5aSmqczYL6X1vmBCXqm0HyX+bjcRzmdBifXyCT&#10;iDvVrE81ZqtvADmR4yayPInRPqhelA70E66RecyKKmY45i5o6MWb0G4MXENczOfJCMfXsrAwS8tj&#10;6IhzJOeqeWLOdgwOyP176KeYTV8RubWNnt7OtwHJmFgekW5R7TqAo5/I362puFtOz8nquExnL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5ny3M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737EF05" w14:textId="66CA2CAF" w:rsidR="00F96000" w:rsidRDefault="004F4298" w:rsidP="00A118D8">
                    <w:pPr>
                      <w:pStyle w:val="Brdtext"/>
                      <w:jc w:val="left"/>
                    </w:pPr>
                    <w:sdt>
                      <w:sdtPr>
                        <w:alias w:val="NummerEtikett"/>
                        <w:tag w:val="NummerEtikett"/>
                        <w:id w:val="-188409712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432732038"/>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18758FEB" w14:textId="5B5D02F8" w:rsidR="00F96000" w:rsidRPr="00C7375F" w:rsidRDefault="004F4298" w:rsidP="00F71CC6">
                    <w:pPr>
                      <w:pStyle w:val="Brdtext"/>
                    </w:pPr>
                    <w:sdt>
                      <w:sdtPr>
                        <w:alias w:val="BilageEtikett"/>
                        <w:tag w:val="BilageEtikett"/>
                        <w:id w:val="-499279706"/>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878120793"/>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548B6B" w14:textId="77777777" w:rsidR="00F96000" w:rsidRDefault="00F96000" w:rsidP="00664D04">
    <w:pPr>
      <w:pStyle w:val="Brdtext"/>
    </w:pPr>
    <w:r>
      <w:rPr>
        <w:noProof/>
        <w:lang w:eastAsia="sv-SE"/>
      </w:rPr>
      <mc:AlternateContent>
        <mc:Choice Requires="wps">
          <w:drawing>
            <wp:anchor distT="0" distB="0" distL="0" distR="0" simplePos="0" relativeHeight="2516583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26DC82" w14:textId="00556DCD" w:rsidR="00F96000" w:rsidRDefault="00500885" w:rsidP="00664D04">
                          <w:pPr>
                            <w:pStyle w:val="Brdtext"/>
                            <w:jc w:val="left"/>
                          </w:pPr>
                          <w:sdt>
                            <w:sdtPr>
                              <w:alias w:val="NummerEtikett"/>
                              <w:tag w:val="NummerEtikett"/>
                              <w:id w:val="-137908936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2528236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CAC62A6" w14:textId="0F527719" w:rsidR="00F96000" w:rsidRPr="00C7375F" w:rsidRDefault="00500885" w:rsidP="00F71CC6">
                          <w:pPr>
                            <w:pStyle w:val="Brdtext"/>
                          </w:pPr>
                          <w:sdt>
                            <w:sdtPr>
                              <w:alias w:val="BilageEtikett"/>
                              <w:tag w:val="BilageEtikett"/>
                              <w:id w:val="413290073"/>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3001533"/>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7" type="#_x0000_t202" style="position:absolute;left:0;text-align:left;margin-left:29.4pt;margin-top:34.85pt;width:89.85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UokAIAAJQFAAAOAAAAZHJzL2Uyb0RvYy54bWysVE1v2zAMvQ/YfxB0Xx1nabsGdYqsRYcB&#10;RVusHXpWZKkxJomaxMTOfv0o2flY10uHXWxKfCRF8pHnF501bK1CbMBVvDwacaachLpxzxX//nj9&#10;4RNnEYWrhQGnKr5RkV/M3r87b/1UjWEJplaBkRMXp62v+BLRT4siyqWyIh6BV46UGoIVSMfwXNRB&#10;tOTdmmI8Gp0ULYTaB5AqRrq96pV8lv1rrSTeaR0VMlNxehvmb8jfRfoWs3MxfQ7CLxs5PEP8wyus&#10;aBwF3bm6EijYKjR/ubKNDBBB45EEW4DWjVQ5B8qmHL3I5mEpvMq5UHGi35Up/j+38nZ9H1hTV/z0&#10;mDMnLPXoUXUYVpTAOJWn9XFKqAdPOOw+Q0dt3t5HukxZdzrY9Kd8GOmp0JtdcckZk8monJTUMc4k&#10;6cpxeTbO1S/21j5E/KLAsiRUPFDzck3F+iYivYSgW0gKFsE09XVjTD4kwqhLE9haUKsN5jeSxR8o&#10;41hb8ZOPx6Ps2EEy7z0bl9yoTJkhXMq8zzBLuDEqYYz7pjSVLCf6SmwhpXK7+BmdUJpCvcVwwO9f&#10;9RbjPg+yyJHB4c7YNg5Czj7P2L5k9Y9tyXSPp4If5J1E7BZd5kp5mnuX7hZQb4gZAfrRil5eN9S+&#10;GxHxXgSaJeo47Qe8o482QOWHQeJsCeHXa/cJTxQnLWctzWbF48+VCIoz89UR+c/KySQNcz5Mjk+J&#10;SSwcahaHGreyl0CcKGkTeZnFhEezFXUA+0RrZJ6ikko4SbErjlvxEvuNQWtIqvk8g2h8vcAb9+Bl&#10;cp3qnMj52D2J4AcGI3H/FrZTLKYviNxjk2X08xUSGTPL91UdOkCjn8k/rKm0Ww7PGb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yWUo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D26DC82" w14:textId="00556DCD" w:rsidR="00F96000" w:rsidRDefault="004F4298" w:rsidP="00664D04">
                    <w:pPr>
                      <w:pStyle w:val="Brdtext"/>
                      <w:jc w:val="left"/>
                    </w:pPr>
                    <w:sdt>
                      <w:sdtPr>
                        <w:alias w:val="NummerEtikett"/>
                        <w:tag w:val="NummerEtikett"/>
                        <w:id w:val="-1379089368"/>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25282363"/>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CAC62A6" w14:textId="0F527719" w:rsidR="00F96000" w:rsidRPr="00C7375F" w:rsidRDefault="004F4298" w:rsidP="00F71CC6">
                    <w:pPr>
                      <w:pStyle w:val="Brdtext"/>
                    </w:pPr>
                    <w:sdt>
                      <w:sdtPr>
                        <w:alias w:val="BilageEtikett"/>
                        <w:tag w:val="BilageEtikett"/>
                        <w:id w:val="413290073"/>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13001533"/>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9624A4" w14:textId="77777777" w:rsidR="00F96000" w:rsidRDefault="00F96000" w:rsidP="00EE1584">
    <w:pPr>
      <w:pStyle w:val="Brdtext"/>
    </w:pPr>
    <w:r>
      <w:rPr>
        <w:noProof/>
        <w:lang w:eastAsia="sv-SE"/>
      </w:rPr>
      <mc:AlternateContent>
        <mc:Choice Requires="wps">
          <w:drawing>
            <wp:anchor distT="0" distB="0" distL="0" distR="0" simplePos="0" relativeHeight="2516583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89A43A" w14:textId="2C9B0820" w:rsidR="00F96000" w:rsidRDefault="00500885" w:rsidP="00A118D8">
                          <w:pPr>
                            <w:pStyle w:val="Brdtext"/>
                            <w:jc w:val="left"/>
                          </w:pPr>
                          <w:sdt>
                            <w:sdtPr>
                              <w:alias w:val="NummerEtikett"/>
                              <w:tag w:val="NummerEtikett"/>
                              <w:id w:val="-32112743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52279017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252C7F7" w14:textId="27C62BA2" w:rsidR="00F96000" w:rsidRPr="00C7375F" w:rsidRDefault="00500885" w:rsidP="00F71CC6">
                          <w:pPr>
                            <w:pStyle w:val="Brdtext"/>
                          </w:pPr>
                          <w:sdt>
                            <w:sdtPr>
                              <w:alias w:val="BilageEtikett"/>
                              <w:tag w:val="BilageEtikett"/>
                              <w:id w:val="-107277249"/>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4928377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8" type="#_x0000_t202" style="position:absolute;left:0;text-align:left;margin-left:348.15pt;margin-top:35.45pt;width:89.85pt;height:9.6pt;z-index:2516583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NLwKkAIAAJQFAAAOAAAAZHJzL2Uyb0RvYy54bWysVEtPGzEQvlfqf7B8L5sNAUrEBqUgqkqo&#10;oELF2fHaZFXb49qT7Ka/vmPv5lHKhaqX3bHn5fnmm7m47KxhaxViA67i5dGIM+Uk1I17rvj3x5sP&#10;HzmLKFwtDDhV8Y2K/HL2/t1F66dqDEswtQqMgrg4bX3Fl4h+WhRRLpUV8Qi8cqTUEKxAOobnog6i&#10;pejWFOPR6LRoIdQ+gFQx0u11r+SzHF9rJfFO66iQmYrT2zB/Q/4u0reYXYjpcxB+2cjhGeIfXmFF&#10;4yjpLtS1QMFWofkrlG1kgAgajyTYArRupMo1UDXl6EU1D0vhVa6FwIl+B1P8f2Hl1/V9YE1d8bMJ&#10;Z05Y6tGj6jCsqIDjBE/r45SsHjzZYfcJOmrz9j7SZaq608GmP9XDSE9Ab3bgUjAmk1M5KaljnEnS&#10;lePyfJzRL/bePkT8rMCyJFQ8UPMypmJ9G5FeQqZbk5Qsgmnqm8aYfEiEUVcmsLWgVhvMbySPP6yM&#10;Y23FT49PRjmwg+TeRzYuhVGZMkO6VHlfYZZwY1SyMe6b0gRZLvSV3EJK5Xb5s3Wy0pTqLY6D/f5V&#10;b3Hu6yCPnBkc7pxt4yDk6vOM7SGrf2wh0709AX5QdxKxW3SZK+XZjgILqDfEjAD9aEUvbxpq362I&#10;eC8CzRJ1nPYD3tFHGyD4YZA4W0L49dp9sieKk5azlmaz4vHnSgTFmfniiPzn5WSShjkfJidnxCQW&#10;DjWLQ41b2SsgTpS0ibzMYrJHsxV1APtEa2SespJKOEm5K45b8Qr7jUFrSKr5PBvR+HqBt+7ByxQ6&#10;4ZzI+dg9ieAHBiNx/ytsp1hMXxC5t02e0c9X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1NLwK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789A43A" w14:textId="2C9B0820" w:rsidR="00F96000" w:rsidRDefault="004F4298" w:rsidP="00A118D8">
                    <w:pPr>
                      <w:pStyle w:val="Brdtext"/>
                      <w:jc w:val="left"/>
                    </w:pPr>
                    <w:sdt>
                      <w:sdtPr>
                        <w:alias w:val="NummerEtikett"/>
                        <w:tag w:val="NummerEtikett"/>
                        <w:id w:val="-32112743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52279017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4252C7F7" w14:textId="27C62BA2" w:rsidR="00F96000" w:rsidRPr="00C7375F" w:rsidRDefault="004F4298" w:rsidP="00F71CC6">
                    <w:pPr>
                      <w:pStyle w:val="Brdtext"/>
                    </w:pPr>
                    <w:sdt>
                      <w:sdtPr>
                        <w:alias w:val="BilageEtikett"/>
                        <w:tag w:val="BilageEtikett"/>
                        <w:id w:val="-107277249"/>
                        <w:lock w:val="sdtContentLocked"/>
                        <w:dataBinding w:prefixMappings="xmlns:ns0='http://rkdhs/mallar/lagstiftning/Prop/Prop.xsd'" w:xpath="/ns0:dokumentvärden[1]/ns0:bilagor[1]/ns0:bilaga[5]/@bilageetikett" w:storeItemID="{068625C3-B546-44A5-B525-B7CC092E5AD6}"/>
                        <w:text/>
                      </w:sdtPr>
                      <w:sdtEndPr/>
                      <w:sdtContent>
                        <w:r w:rsidR="00F96000">
                          <w:t>Bilaga</w:t>
                        </w:r>
                      </w:sdtContent>
                    </w:sdt>
                    <w:r w:rsidR="00F96000">
                      <w:t xml:space="preserve"> </w:t>
                    </w:r>
                    <w:sdt>
                      <w:sdtPr>
                        <w:alias w:val="BilageNummer"/>
                        <w:tag w:val="BilageNummer"/>
                        <w:id w:val="49283772"/>
                        <w:lock w:val="sdtContentLocked"/>
                        <w:dataBinding w:prefixMappings="xmlns:ns0='http://rkdhs/mallar/lagstiftning/Prop/Prop.xsd'" w:xpath="/ns0:dokumentvärden[1]/ns0:bilagor[1]/ns0:bilaga[5]/@bilagenummer" w:storeItemID="{068625C3-B546-44A5-B525-B7CC092E5AD6}"/>
                        <w:text/>
                      </w:sdtPr>
                      <w:sdtEndPr/>
                      <w:sdtContent>
                        <w:r w:rsidR="00F96000">
                          <w:t>5</w:t>
                        </w:r>
                      </w:sdtContent>
                    </w:sdt>
                  </w:p>
                </w:txbxContent>
              </v:textbox>
              <w10:wrap type="square" anchorx="page" anchory="page"/>
            </v:shape>
          </w:pict>
        </mc:Fallback>
      </mc:AlternateContent>
    </w:r>
    <w:r>
      <w:t xml:space="preserve"> </w:t>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C279C0" w14:textId="77777777" w:rsidR="00F96000" w:rsidRDefault="00F96000" w:rsidP="00664D04">
    <w:pPr>
      <w:pStyle w:val="Brdtext"/>
    </w:pPr>
    <w:r>
      <w:rPr>
        <w:noProof/>
        <w:lang w:eastAsia="sv-SE"/>
      </w:rPr>
      <mc:AlternateContent>
        <mc:Choice Requires="wps">
          <w:drawing>
            <wp:anchor distT="0" distB="0" distL="0" distR="0" simplePos="0" relativeHeight="25165834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244C19" w14:textId="1B9932E9" w:rsidR="00F96000" w:rsidRDefault="00500885" w:rsidP="00664D04">
                          <w:pPr>
                            <w:pStyle w:val="Brdtext"/>
                            <w:jc w:val="left"/>
                          </w:pPr>
                          <w:sdt>
                            <w:sdtPr>
                              <w:alias w:val="NummerEtikett"/>
                              <w:tag w:val="NummerEtikett"/>
                              <w:id w:val="-14998706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6187566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707ECB0" w14:textId="69B14F2A" w:rsidR="00F96000" w:rsidRPr="00C7375F" w:rsidRDefault="00500885" w:rsidP="00F71CC6">
                          <w:pPr>
                            <w:pStyle w:val="Brdtext"/>
                          </w:pPr>
                          <w:sdt>
                            <w:sdtPr>
                              <w:alias w:val="BilageEtikett"/>
                              <w:tag w:val="BilageEtikett"/>
                              <w:id w:val="-1944068998"/>
                              <w:lock w:val="sdtContentLocked"/>
                              <w:dataBinding w:prefixMappings="xmlns:ns0='http://rkdhs/mallar/lagstiftning/Prop/Prop.xsd'" w:xpath="/ns0:dokumentvärden[1]/ns0:bilagor[1]/ns0:bilaga[6]/@bilageetikett" w:storeItemID="{068625C3-B546-44A5-B525-B7CC092E5AD6}"/>
                              <w:text/>
                            </w:sdtPr>
                            <w:sdtEndPr/>
                            <w:sdtContent>
                              <w:r w:rsidR="00F96000">
                                <w:t>Bilaga</w:t>
                              </w:r>
                            </w:sdtContent>
                          </w:sdt>
                          <w:r w:rsidR="00F96000">
                            <w:t xml:space="preserve"> </w:t>
                          </w:r>
                          <w:sdt>
                            <w:sdtPr>
                              <w:alias w:val="BilageNummer"/>
                              <w:tag w:val="BilageNummer"/>
                              <w:id w:val="-1893647019"/>
                              <w:lock w:val="sdtContentLocked"/>
                              <w:dataBinding w:prefixMappings="xmlns:ns0='http://rkdhs/mallar/lagstiftning/Prop/Prop.xsd'" w:xpath="/ns0:dokumentvärden[1]/ns0:bilagor[1]/ns0:bilaga[6]/@bilagenummer" w:storeItemID="{068625C3-B546-44A5-B525-B7CC092E5AD6}"/>
                              <w:text/>
                            </w:sdtPr>
                            <w:sdtEndPr/>
                            <w:sdtContent>
                              <w:r w:rsidR="00F96000">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2" type="#_x0000_t202" style="position:absolute;left:0;text-align:left;margin-left:29.4pt;margin-top:34.85pt;width:89.85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AF0kQIAAJQFAAAOAAAAZHJzL2Uyb0RvYy54bWysVN9v2jAQfp+0/8Hy+whhUFbUULFWTJNQ&#10;W41OfTaOXaLZPs82JOyv39lJgHV96bSX5Oz75fvuu7u6brQie+F8Baag+WBIiTAcyso8F/T74/LD&#10;J0p8YKZkCowo6EF4ej1//+6qtjMxgi2oUjiCQYyf1bag2xDsLMs83wrN/ACsMKiU4DQLeHTPWelY&#10;jdG1ykbD4UVWgyutAy68x9vbVknnKb6Ugod7Kb0IRBUU3xbS16XvJn6z+RWbPTtmtxXvnsH+4RWa&#10;VQaTHkPdssDIzlV/hdIVd+BBhgEHnYGUFRepBqwmH76oZr1lVqRaEBxvjzD5/xeW3+0fHKnKgk6n&#10;lBimsUePogluhwWMIjy19TO0Wlu0C81naLDN/b3Hy1h1I52Of6yHoB6BPhzBxWCER6d8nGPHKOGo&#10;y0f55Sihn528rfPhiwBNolBQh81LmLL9ygd8CZr2JjGZB1WVy0qpdIiEETfKkT3DVquQ3ogef1gp&#10;Q+qCXnycDFNgA9G9jaxMDCMSZbp0sfK2wiSFgxLRRplvQiJkqdBXcjPOhTnmT9bRSmKqtzh29qdX&#10;vcW5rQM9UmYw4eisKwMuVZ9m7ARZ+aOHTLb2CPhZ3VEMzaZJXMmnk54CGygPyAwH7Wh5y5cVtm/F&#10;fHhgDmcJO477IdzjRypA+KGTKNmC+/XafbRHiqOWkhpns6D+5445QYn6apD8l/l4HIc5HcaTKTKJ&#10;uHPN5lxjdvoGkBM5biLLkxjtg+pF6UA/4RpZxKyoYoZj7oKGXrwJ7cbANcTFYpGMcHwtCyuztjyG&#10;jjhHcj42T8zZjsEBuX8H/RSz2Qsit7bR09vFLiAZE8sj0i2qXQdw9BP5uzUVd8v5OVmdlu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UZQBdJ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0244C19" w14:textId="1B9932E9" w:rsidR="00F96000" w:rsidRDefault="004F4298" w:rsidP="00664D04">
                    <w:pPr>
                      <w:pStyle w:val="Brdtext"/>
                      <w:jc w:val="left"/>
                    </w:pPr>
                    <w:sdt>
                      <w:sdtPr>
                        <w:alias w:val="NummerEtikett"/>
                        <w:tag w:val="NummerEtikett"/>
                        <w:id w:val="-149987066"/>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761875664"/>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3707ECB0" w14:textId="69B14F2A" w:rsidR="00F96000" w:rsidRPr="00C7375F" w:rsidRDefault="004F4298" w:rsidP="00F71CC6">
                    <w:pPr>
                      <w:pStyle w:val="Brdtext"/>
                    </w:pPr>
                    <w:sdt>
                      <w:sdtPr>
                        <w:alias w:val="BilageEtikett"/>
                        <w:tag w:val="BilageEtikett"/>
                        <w:id w:val="-1944068998"/>
                        <w:lock w:val="sdtContentLocked"/>
                        <w:dataBinding w:prefixMappings="xmlns:ns0='http://rkdhs/mallar/lagstiftning/Prop/Prop.xsd'" w:xpath="/ns0:dokumentvärden[1]/ns0:bilagor[1]/ns0:bilaga[6]/@bilageetikett" w:storeItemID="{068625C3-B546-44A5-B525-B7CC092E5AD6}"/>
                        <w:text/>
                      </w:sdtPr>
                      <w:sdtEndPr/>
                      <w:sdtContent>
                        <w:r w:rsidR="00F96000">
                          <w:t>Bilaga</w:t>
                        </w:r>
                      </w:sdtContent>
                    </w:sdt>
                    <w:r w:rsidR="00F96000">
                      <w:t xml:space="preserve"> </w:t>
                    </w:r>
                    <w:sdt>
                      <w:sdtPr>
                        <w:alias w:val="BilageNummer"/>
                        <w:tag w:val="BilageNummer"/>
                        <w:id w:val="-1893647019"/>
                        <w:lock w:val="sdtContentLocked"/>
                        <w:dataBinding w:prefixMappings="xmlns:ns0='http://rkdhs/mallar/lagstiftning/Prop/Prop.xsd'" w:xpath="/ns0:dokumentvärden[1]/ns0:bilagor[1]/ns0:bilaga[6]/@bilagenummer" w:storeItemID="{068625C3-B546-44A5-B525-B7CC092E5AD6}"/>
                        <w:text/>
                      </w:sdtPr>
                      <w:sdtEndPr/>
                      <w:sdtContent>
                        <w:r w:rsidR="00F96000">
                          <w:t>6</w:t>
                        </w:r>
                      </w:sdtContent>
                    </w:sdt>
                  </w:p>
                </w:txbxContent>
              </v:textbox>
              <w10:wrap type="square" anchorx="page" anchory="page"/>
            </v:shape>
          </w:pict>
        </mc:Fallback>
      </mc:AlternateContent>
    </w:r>
    <w:r>
      <w:t xml:space="preserve"> </w:t>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6451B8" w14:textId="77777777" w:rsidR="00F96000" w:rsidRDefault="00F96000" w:rsidP="00EE1584">
    <w:pPr>
      <w:pStyle w:val="Brdtext"/>
    </w:pPr>
    <w:r>
      <w:rPr>
        <w:noProof/>
        <w:lang w:eastAsia="sv-SE"/>
      </w:rPr>
      <mc:AlternateContent>
        <mc:Choice Requires="wps">
          <w:drawing>
            <wp:anchor distT="0" distB="0" distL="0" distR="0" simplePos="0" relativeHeight="2516583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BE6A43" w14:textId="48ED1C39" w:rsidR="00F96000" w:rsidRDefault="00500885" w:rsidP="00A118D8">
                          <w:pPr>
                            <w:pStyle w:val="Brdtext"/>
                            <w:jc w:val="left"/>
                          </w:pPr>
                          <w:sdt>
                            <w:sdtPr>
                              <w:alias w:val="NummerEtikett"/>
                              <w:tag w:val="NummerEtikett"/>
                              <w:id w:val="23475832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81605820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1183088" w14:textId="3BCBF4EB" w:rsidR="00F96000" w:rsidRPr="00C7375F" w:rsidRDefault="00500885" w:rsidP="00F71CC6">
                          <w:pPr>
                            <w:pStyle w:val="Brdtext"/>
                          </w:pPr>
                          <w:sdt>
                            <w:sdtPr>
                              <w:alias w:val="BilageEtikett"/>
                              <w:tag w:val="BilageEtikett"/>
                              <w:id w:val="-267085096"/>
                              <w:lock w:val="sdtContentLocked"/>
                              <w:dataBinding w:prefixMappings="xmlns:ns0='http://rkdhs/mallar/lagstiftning/Prop/Prop.xsd'" w:xpath="/ns0:dokumentvärden[1]/ns0:bilagor[1]/ns0:bilaga[6]/@bilageetikett" w:storeItemID="{068625C3-B546-44A5-B525-B7CC092E5AD6}"/>
                              <w:text/>
                            </w:sdtPr>
                            <w:sdtEndPr/>
                            <w:sdtContent>
                              <w:r w:rsidR="00F96000">
                                <w:t>Bilaga</w:t>
                              </w:r>
                            </w:sdtContent>
                          </w:sdt>
                          <w:r w:rsidR="00F96000">
                            <w:t xml:space="preserve"> </w:t>
                          </w:r>
                          <w:sdt>
                            <w:sdtPr>
                              <w:alias w:val="BilageNummer"/>
                              <w:tag w:val="BilageNummer"/>
                              <w:id w:val="-1609190536"/>
                              <w:lock w:val="sdtContentLocked"/>
                              <w:dataBinding w:prefixMappings="xmlns:ns0='http://rkdhs/mallar/lagstiftning/Prop/Prop.xsd'" w:xpath="/ns0:dokumentvärden[1]/ns0:bilagor[1]/ns0:bilaga[6]/@bilagenummer" w:storeItemID="{068625C3-B546-44A5-B525-B7CC092E5AD6}"/>
                              <w:text/>
                            </w:sdtPr>
                            <w:sdtEndPr/>
                            <w:sdtContent>
                              <w:r w:rsidR="00F96000">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3" type="#_x0000_t202" style="position:absolute;left:0;text-align:left;margin-left:348.15pt;margin-top:35.45pt;width:89.85pt;height:9.6pt;z-index:2516583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CzYnkA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H&#10;U0oM0+jRo+iiX6GA4wRP68IUVg8OdrH7bDu0eXsfcJmq7qTX6Y96CPQAerMDF8EIT07lpETHKOHQ&#10;lePybJzRL/bezof4RVhNklBRj+ZlTNn6JkS8BKZbk5QsWNXU141S+ZAIIy6VJ2uGVquY3wiPP6yU&#10;IW1FT49PRjmwscm9j6xMCiMyZYZ0qfK+wizFjRLJRplvQgKyXOgruRnnwuzyZ+tkJZHqLY6D/f5V&#10;b3Hu64BHzmxN3Dnrxlifq88ztoes/rGFTPb2APyg7iTGbtFlrpQgy0CNha03YIa3/WgFx68btO+G&#10;hXjPPGYJHcd+iHf4SGUBvx0kSpbW/3rtPtmD4tBS0mI2Kxp+rpgXlKivBuQ/KyeTNMz5MDn5CCYR&#10;f6hZHGrMSl9acKLEJnI8i8k+qq0ovdVPWCPzlBUqZjhyVzRuxcvYbwysIS7m82yE8XUs3pgHx1Po&#10;hHMi52P3xLwbGBzB/Vu7nWI2fUHk3jZ5BjdfRZAxszwh3aM6dACjn8k/rKm0Ww7P2Wq/TG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lCzYn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FBE6A43" w14:textId="48ED1C39" w:rsidR="00F96000" w:rsidRDefault="004F4298" w:rsidP="00A118D8">
                    <w:pPr>
                      <w:pStyle w:val="Brdtext"/>
                      <w:jc w:val="left"/>
                    </w:pPr>
                    <w:sdt>
                      <w:sdtPr>
                        <w:alias w:val="NummerEtikett"/>
                        <w:tag w:val="NummerEtikett"/>
                        <w:id w:val="23475832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816058202"/>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p w14:paraId="61183088" w14:textId="3BCBF4EB" w:rsidR="00F96000" w:rsidRPr="00C7375F" w:rsidRDefault="004F4298" w:rsidP="00F71CC6">
                    <w:pPr>
                      <w:pStyle w:val="Brdtext"/>
                    </w:pPr>
                    <w:sdt>
                      <w:sdtPr>
                        <w:alias w:val="BilageEtikett"/>
                        <w:tag w:val="BilageEtikett"/>
                        <w:id w:val="-267085096"/>
                        <w:lock w:val="sdtContentLocked"/>
                        <w:dataBinding w:prefixMappings="xmlns:ns0='http://rkdhs/mallar/lagstiftning/Prop/Prop.xsd'" w:xpath="/ns0:dokumentvärden[1]/ns0:bilagor[1]/ns0:bilaga[6]/@bilageetikett" w:storeItemID="{068625C3-B546-44A5-B525-B7CC092E5AD6}"/>
                        <w:text/>
                      </w:sdtPr>
                      <w:sdtEndPr/>
                      <w:sdtContent>
                        <w:r w:rsidR="00F96000">
                          <w:t>Bilaga</w:t>
                        </w:r>
                      </w:sdtContent>
                    </w:sdt>
                    <w:r w:rsidR="00F96000">
                      <w:t xml:space="preserve"> </w:t>
                    </w:r>
                    <w:sdt>
                      <w:sdtPr>
                        <w:alias w:val="BilageNummer"/>
                        <w:tag w:val="BilageNummer"/>
                        <w:id w:val="-1609190536"/>
                        <w:lock w:val="sdtContentLocked"/>
                        <w:dataBinding w:prefixMappings="xmlns:ns0='http://rkdhs/mallar/lagstiftning/Prop/Prop.xsd'" w:xpath="/ns0:dokumentvärden[1]/ns0:bilagor[1]/ns0:bilaga[6]/@bilagenummer" w:storeItemID="{068625C3-B546-44A5-B525-B7CC092E5AD6}"/>
                        <w:text/>
                      </w:sdtPr>
                      <w:sdtEndPr/>
                      <w:sdtContent>
                        <w:r w:rsidR="00F96000">
                          <w:t>6</w:t>
                        </w:r>
                      </w:sdtContent>
                    </w:sdt>
                  </w:p>
                </w:txbxContent>
              </v:textbox>
              <w10:wrap type="square" anchorx="page" anchory="page"/>
            </v:shape>
          </w:pict>
        </mc:Fallback>
      </mc:AlternateContent>
    </w:r>
    <w:r>
      <w:t xml:space="preserve"> </w:t>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CAA170" w14:textId="77777777" w:rsidR="00F96000" w:rsidRDefault="00F96000" w:rsidP="00EE1584">
    <w:pPr>
      <w:pStyle w:val="Brdtext"/>
    </w:pPr>
    <w:r>
      <w:t xml:space="preserve"> </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036F30" w14:textId="77777777" w:rsidR="00F96000" w:rsidRDefault="00F96000" w:rsidP="00664D04">
    <w:pPr>
      <w:pStyle w:val="Brdtext"/>
    </w:pPr>
    <w:r>
      <w:rPr>
        <w:noProof/>
        <w:lang w:eastAsia="sv-SE"/>
      </w:rPr>
      <mc:AlternateContent>
        <mc:Choice Requires="wps">
          <w:drawing>
            <wp:anchor distT="0" distB="0" distL="0" distR="0" simplePos="0" relativeHeight="2516583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2BA1B9" w14:textId="54C6A350" w:rsidR="00F96000" w:rsidRPr="00756E21" w:rsidRDefault="00500885" w:rsidP="00664D04">
                          <w:pPr>
                            <w:pStyle w:val="Brdtext"/>
                            <w:jc w:val="left"/>
                          </w:pPr>
                          <w:sdt>
                            <w:sdtPr>
                              <w:alias w:val="NummerEtikett"/>
                              <w:tag w:val="NummerEtikett"/>
                              <w:id w:val="-94268864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69629956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7" type="#_x0000_t202" style="position:absolute;left:0;text-align:left;margin-left:29.4pt;margin-top:35.55pt;width:89.85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13QUkAIAAJQFAAAOAAAAZHJzL2Uyb0RvYy54bWysVE1v2zAMvQ/YfxB0Xx1nadcGdYqsRYcB&#10;RVusHXpWZKkxJomapMTOfv0o2vlY10uHXWxKfCRF8pHnF501bK1CbMBVvDwacaachLpxzxX//nj9&#10;4ZSzmISrhQGnKr5RkV/M3r87b/1UjWEJplaBoRMXp62v+DIlPy2KKJfKingEXjlUaghWJDyG56IO&#10;okXv1hTj0eikaCHUPoBUMeLtVa/kM/KvtZLpTuuoEjMVx7cl+gb6LvK3mJ2L6XMQftnI4RniH15h&#10;ReMw6M7VlUiCrULzlyvbyAARdDqSYAvQupGKcsBsytGLbB6WwivKBYsT/a5M8f+5lbfr+8CauuKf&#10;zjhzwmKPHlWXwgoTGOfytD5OEfXgEZe6z9Bhm7f3ES9z1p0ONv8xH4Z6LPRmV1x0xmQ2Kicldowz&#10;ibpyXJ6NqfrF3tqHmL4osCwLFQ/YPKqpWN/EhC9B6BaSg0UwTX3dGEOHTBh1aQJbC2y1SfRGtPgD&#10;ZRxrK37y8XhEjh1k896zcdmNIsoM4XLmfYYkpY1RGWPcN6WxZJToK7GFlMrt4hM6ozSGeovhgN+/&#10;6i3GfR5oQZHBpZ2xbRwEyp5mbF+y+se2ZLrHY8EP8s5i6hYdcaU8pd7luwXUG2RGgH60opfXDbbv&#10;RsR0LwLOEnYc90O6w482gOWHQeJsCeHXa/cZjxRHLWctzmbF48+VCIoz89Uh+c/KySQPMx0mx5+Q&#10;SSwcahaHGreyl4CcKHETeUlixiezFXUA+4RrZJ6joko4ibErnrbiZeo3Bq4hqeZzAuH4epFu3IOX&#10;2XWucybnY/ckgh8YnJD7t7CdYjF9QeQemy2jn68SkpFYvq/q0AEcfSL/sKbybjk8E2q/TG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413QU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B2BA1B9" w14:textId="54C6A350" w:rsidR="00F96000" w:rsidRPr="00756E21" w:rsidRDefault="004F4298" w:rsidP="00664D04">
                    <w:pPr>
                      <w:pStyle w:val="Brdtext"/>
                      <w:jc w:val="left"/>
                    </w:pPr>
                    <w:sdt>
                      <w:sdtPr>
                        <w:alias w:val="NummerEtikett"/>
                        <w:tag w:val="NummerEtikett"/>
                        <w:id w:val="-942688641"/>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696299567"/>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9C3992" w14:textId="77777777" w:rsidR="00F96000" w:rsidRDefault="00F96000" w:rsidP="00EE1584">
    <w:pPr>
      <w:pStyle w:val="Brdtext"/>
    </w:pPr>
    <w:r>
      <w:rPr>
        <w:noProof/>
        <w:lang w:eastAsia="sv-SE"/>
      </w:rPr>
      <mc:AlternateContent>
        <mc:Choice Requires="wps">
          <w:drawing>
            <wp:anchor distT="0" distB="0" distL="0" distR="0" simplePos="0" relativeHeight="2516583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F3C3D6" w14:textId="768285DF" w:rsidR="00F96000" w:rsidRPr="00756E21" w:rsidRDefault="00500885" w:rsidP="00A118D8">
                          <w:pPr>
                            <w:pStyle w:val="Brdtext"/>
                            <w:jc w:val="left"/>
                          </w:pPr>
                          <w:sdt>
                            <w:sdtPr>
                              <w:alias w:val="NummerEtikett"/>
                              <w:tag w:val="NummerEtikett"/>
                              <w:id w:val="-95047464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4118961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8" type="#_x0000_t202" style="position:absolute;left:0;text-align:left;margin-left:348pt;margin-top:36pt;width:89.85pt;height:9.6pt;z-index:2516583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Kq02jwIAAJQFAAAOAAAAZHJzL2Uyb0RvYy54bWysVMlu2zAQvRfoPxC8N7IcZzMiB66DFAWC&#10;JKhT5ExTpC2UIlmStuR+fR8peWmaS4pepCFn47x5M9c3ba3IRjhfGV3Q/GRAidDclJVeFvT7892n&#10;S0p8YLpkymhR0K3w9Gby8cN1Y8diaFZGlcIRBNF+3NiCrkKw4yzzfCVq5k+MFRpKaVzNAo5umZWO&#10;NYheq2w4GJxnjXGldYYL73F72ynpJMWXUvDwKKUXgaiC4m0hfV36LuI3m1yz8dIxu6p4/wz2D6+o&#10;WaWRdB/qlgVG1q76K1RdcWe8keGEmzozUlZcpBpQTT54Vc18xaxItQAcb/cw+f8Xlj9snhypyoJe&#10;oFOa1ejRs2iDW6OA0whPY/0YVnMLu9B+Ni3avLv3uIxVt9LV8Y96CPQAersHF8EIj075KEfHKOHQ&#10;5cP8apjQzw7e1vnwRZiaRKGgDs1LmLLNvQ94CUx3JjGZN6oq7yql0iESRsyUIxuGVquQ3giPP6yU&#10;Jk1Bz0/PBimwNtG9i6x0DCMSZfp0sfKuwiSFrRLRRulvQgKyVOgbuRnnQu/zJ+toJZHqPY69/eFV&#10;73Hu6oBHymx02DvXlTYuVZ9m7ABZ+WMHmezsAfhR3VEM7aJNXMkv9xRYmHILZjjTjZa3/K5C++6Z&#10;D0/MYZbQceyH8IiPVAbwm16iZGXcr7fuoz0oDi0lDWazoP7nmjlBifqqQf6rfDSKw5wOo7MLMIm4&#10;Y83iWKPX9cyAEzk2keVJjPZB7UTpTP2CNTKNWaFimiN3QcNOnIVuY2ANcTGdJiOMr2XhXs8tj6Ej&#10;zpGcz+0Lc7ZncAD3H8xuitn4FZE72+jp7XQdQMbE8oh0h2rfAYx+In+/puJuOT4nq8Mynfw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CzKq02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5F3C3D6" w14:textId="768285DF" w:rsidR="00F96000" w:rsidRPr="00756E21" w:rsidRDefault="004F4298" w:rsidP="00A118D8">
                    <w:pPr>
                      <w:pStyle w:val="Brdtext"/>
                      <w:jc w:val="left"/>
                    </w:pPr>
                    <w:sdt>
                      <w:sdtPr>
                        <w:alias w:val="NummerEtikett"/>
                        <w:tag w:val="NummerEtikett"/>
                        <w:id w:val="-950474645"/>
                        <w:lock w:val="sdtContentLocked"/>
                        <w:dataBinding w:prefixMappings="xmlns:ns0='http://rkdhs/mallar/lagstiftning/Prop/Prop.xsd'" w:xpath="/ns0:dokumentvärden[1]/ns0:dokumentnummer[1]/@etikett" w:storeItemID="{068625C3-B546-44A5-B525-B7CC092E5AD6}"/>
                        <w:text/>
                      </w:sdtPr>
                      <w:sdtEndPr/>
                      <w:sdtContent>
                        <w:r w:rsidR="00F96000">
                          <w:t>Prop.</w:t>
                        </w:r>
                      </w:sdtContent>
                    </w:sdt>
                    <w:r w:rsidR="00F96000">
                      <w:t xml:space="preserve"> </w:t>
                    </w:r>
                    <w:sdt>
                      <w:sdtPr>
                        <w:alias w:val="Nummer"/>
                        <w:tag w:val="Nummer"/>
                        <w:id w:val="-1141189619"/>
                        <w:lock w:val="sdtContentLocked"/>
                        <w:dataBinding w:prefixMappings="xmlns:ns0='http://rkdhs/mallar/lagstiftning/Prop/Prop.xsd'" w:xpath="/ns0:dokumentvärden[1]/ns0:dokumentnummer[1]" w:storeItemID="{068625C3-B546-44A5-B525-B7CC092E5AD6}"/>
                        <w:text/>
                      </w:sdtPr>
                      <w:sdtEndPr/>
                      <w:sdtContent>
                        <w:r w:rsidR="00F96000">
                          <w:t>2020/21:43</w:t>
                        </w:r>
                      </w:sdtContent>
                    </w:sdt>
                  </w:p>
                </w:txbxContent>
              </v:textbox>
              <w10:wrap type="square" anchorx="page" anchory="page"/>
            </v:shape>
          </w:pict>
        </mc:Fallback>
      </mc:AlternateContent>
    </w:r>
    <w:r>
      <w:t xml:space="preserve"> </w:t>
    </w:r>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9E2B29" w14:textId="77777777" w:rsidR="00F96000" w:rsidRDefault="00F96000"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40"/>
  <w:mirrorMargins/>
  <w:attachedTemplate r:id="rId1"/>
  <w:defaultTabStop w:val="1304"/>
  <w:hyphenationZone w:val="425"/>
  <w:evenAndOddHeaders/>
  <w:characterSpacingControl w:val="doNotCompress"/>
  <w:hdrShapeDefaults>
    <o:shapedefaults v:ext="edit" spidmax="2662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7048A"/>
    <w:rsid w:val="000023F8"/>
    <w:rsid w:val="000070E2"/>
    <w:rsid w:val="0000783D"/>
    <w:rsid w:val="000106C3"/>
    <w:rsid w:val="000127FF"/>
    <w:rsid w:val="000140A3"/>
    <w:rsid w:val="000163C7"/>
    <w:rsid w:val="000211BF"/>
    <w:rsid w:val="00022F90"/>
    <w:rsid w:val="00025171"/>
    <w:rsid w:val="000276E3"/>
    <w:rsid w:val="00032E6D"/>
    <w:rsid w:val="00033908"/>
    <w:rsid w:val="000347BC"/>
    <w:rsid w:val="00040A0F"/>
    <w:rsid w:val="00041E83"/>
    <w:rsid w:val="00043AB1"/>
    <w:rsid w:val="00046417"/>
    <w:rsid w:val="00047664"/>
    <w:rsid w:val="00055486"/>
    <w:rsid w:val="00061989"/>
    <w:rsid w:val="000631A9"/>
    <w:rsid w:val="00070DFE"/>
    <w:rsid w:val="00072689"/>
    <w:rsid w:val="00075F2D"/>
    <w:rsid w:val="000761F8"/>
    <w:rsid w:val="00081945"/>
    <w:rsid w:val="0008203A"/>
    <w:rsid w:val="00085ABB"/>
    <w:rsid w:val="00085AEF"/>
    <w:rsid w:val="00085EFF"/>
    <w:rsid w:val="000879B3"/>
    <w:rsid w:val="0009544E"/>
    <w:rsid w:val="00096CFD"/>
    <w:rsid w:val="000978DE"/>
    <w:rsid w:val="000A1209"/>
    <w:rsid w:val="000A40DD"/>
    <w:rsid w:val="000A6489"/>
    <w:rsid w:val="000A66BE"/>
    <w:rsid w:val="000A6F2D"/>
    <w:rsid w:val="000B0F14"/>
    <w:rsid w:val="000B3DDA"/>
    <w:rsid w:val="000B7DEE"/>
    <w:rsid w:val="000C0142"/>
    <w:rsid w:val="000C0772"/>
    <w:rsid w:val="000C0D97"/>
    <w:rsid w:val="000C5CDD"/>
    <w:rsid w:val="000C7233"/>
    <w:rsid w:val="000E67B7"/>
    <w:rsid w:val="000E6A30"/>
    <w:rsid w:val="000E7DA9"/>
    <w:rsid w:val="000F063A"/>
    <w:rsid w:val="000F214D"/>
    <w:rsid w:val="000F4DD6"/>
    <w:rsid w:val="000F73EB"/>
    <w:rsid w:val="001028C5"/>
    <w:rsid w:val="00107129"/>
    <w:rsid w:val="00110C85"/>
    <w:rsid w:val="00113CC6"/>
    <w:rsid w:val="00115516"/>
    <w:rsid w:val="00116299"/>
    <w:rsid w:val="0012094D"/>
    <w:rsid w:val="00122565"/>
    <w:rsid w:val="0012360F"/>
    <w:rsid w:val="00125F18"/>
    <w:rsid w:val="00131972"/>
    <w:rsid w:val="00133E46"/>
    <w:rsid w:val="0013464D"/>
    <w:rsid w:val="00134E2B"/>
    <w:rsid w:val="00135343"/>
    <w:rsid w:val="00144165"/>
    <w:rsid w:val="00144361"/>
    <w:rsid w:val="001456A0"/>
    <w:rsid w:val="001531B4"/>
    <w:rsid w:val="00155500"/>
    <w:rsid w:val="00157B8C"/>
    <w:rsid w:val="00157EF7"/>
    <w:rsid w:val="00162BB7"/>
    <w:rsid w:val="00166139"/>
    <w:rsid w:val="0016630C"/>
    <w:rsid w:val="00174E46"/>
    <w:rsid w:val="00175A45"/>
    <w:rsid w:val="00176E54"/>
    <w:rsid w:val="00181DAB"/>
    <w:rsid w:val="00185AD6"/>
    <w:rsid w:val="0019074D"/>
    <w:rsid w:val="00194CA3"/>
    <w:rsid w:val="00195571"/>
    <w:rsid w:val="001A0FB9"/>
    <w:rsid w:val="001A465E"/>
    <w:rsid w:val="001A4767"/>
    <w:rsid w:val="001A5048"/>
    <w:rsid w:val="001A6FAB"/>
    <w:rsid w:val="001B0A99"/>
    <w:rsid w:val="001B6E56"/>
    <w:rsid w:val="001B7CDA"/>
    <w:rsid w:val="001C0D83"/>
    <w:rsid w:val="001C4647"/>
    <w:rsid w:val="001D0157"/>
    <w:rsid w:val="001D0638"/>
    <w:rsid w:val="001D0823"/>
    <w:rsid w:val="001D1007"/>
    <w:rsid w:val="001D2D05"/>
    <w:rsid w:val="001D3465"/>
    <w:rsid w:val="001D4287"/>
    <w:rsid w:val="001D5BBB"/>
    <w:rsid w:val="001D7D3E"/>
    <w:rsid w:val="001E536A"/>
    <w:rsid w:val="001F0692"/>
    <w:rsid w:val="001F5CE5"/>
    <w:rsid w:val="001F782A"/>
    <w:rsid w:val="002001F8"/>
    <w:rsid w:val="00203904"/>
    <w:rsid w:val="00203FAB"/>
    <w:rsid w:val="0020543F"/>
    <w:rsid w:val="00211E15"/>
    <w:rsid w:val="002132D5"/>
    <w:rsid w:val="002319AF"/>
    <w:rsid w:val="00233E31"/>
    <w:rsid w:val="00235765"/>
    <w:rsid w:val="002367E5"/>
    <w:rsid w:val="002405D8"/>
    <w:rsid w:val="00244011"/>
    <w:rsid w:val="00246BAC"/>
    <w:rsid w:val="00252C4D"/>
    <w:rsid w:val="002603EF"/>
    <w:rsid w:val="00263274"/>
    <w:rsid w:val="00265824"/>
    <w:rsid w:val="002675C4"/>
    <w:rsid w:val="002749FC"/>
    <w:rsid w:val="002818CA"/>
    <w:rsid w:val="00283269"/>
    <w:rsid w:val="002859A1"/>
    <w:rsid w:val="00285A6F"/>
    <w:rsid w:val="00287045"/>
    <w:rsid w:val="00290535"/>
    <w:rsid w:val="00290BA3"/>
    <w:rsid w:val="0029219D"/>
    <w:rsid w:val="0029293D"/>
    <w:rsid w:val="00292E0F"/>
    <w:rsid w:val="00294B19"/>
    <w:rsid w:val="00295225"/>
    <w:rsid w:val="00295C59"/>
    <w:rsid w:val="00296AA8"/>
    <w:rsid w:val="00297A80"/>
    <w:rsid w:val="002A1E80"/>
    <w:rsid w:val="002B01BF"/>
    <w:rsid w:val="002B12FD"/>
    <w:rsid w:val="002B1DA9"/>
    <w:rsid w:val="002B7EB5"/>
    <w:rsid w:val="002C14EF"/>
    <w:rsid w:val="002C1EBF"/>
    <w:rsid w:val="002C49A5"/>
    <w:rsid w:val="002D09C9"/>
    <w:rsid w:val="002D2ED8"/>
    <w:rsid w:val="002D6A16"/>
    <w:rsid w:val="002E219E"/>
    <w:rsid w:val="002E57AD"/>
    <w:rsid w:val="002E5F6A"/>
    <w:rsid w:val="002E60D4"/>
    <w:rsid w:val="002E6197"/>
    <w:rsid w:val="002F073E"/>
    <w:rsid w:val="002F434A"/>
    <w:rsid w:val="002F4A14"/>
    <w:rsid w:val="002F4DD9"/>
    <w:rsid w:val="00300544"/>
    <w:rsid w:val="00306D5B"/>
    <w:rsid w:val="0031012B"/>
    <w:rsid w:val="00312E5A"/>
    <w:rsid w:val="00317CC4"/>
    <w:rsid w:val="00320896"/>
    <w:rsid w:val="00327E6C"/>
    <w:rsid w:val="00332455"/>
    <w:rsid w:val="00332DE2"/>
    <w:rsid w:val="00337BC0"/>
    <w:rsid w:val="00342D4D"/>
    <w:rsid w:val="00344E28"/>
    <w:rsid w:val="0034791C"/>
    <w:rsid w:val="00351E66"/>
    <w:rsid w:val="0035347F"/>
    <w:rsid w:val="0035356C"/>
    <w:rsid w:val="00355582"/>
    <w:rsid w:val="003605D4"/>
    <w:rsid w:val="00360677"/>
    <w:rsid w:val="003612EA"/>
    <w:rsid w:val="00361ABA"/>
    <w:rsid w:val="00362B62"/>
    <w:rsid w:val="003637B5"/>
    <w:rsid w:val="003646CA"/>
    <w:rsid w:val="00364963"/>
    <w:rsid w:val="0037021E"/>
    <w:rsid w:val="00371D07"/>
    <w:rsid w:val="00376669"/>
    <w:rsid w:val="00381C02"/>
    <w:rsid w:val="00381FF2"/>
    <w:rsid w:val="003849AC"/>
    <w:rsid w:val="0038525D"/>
    <w:rsid w:val="00385C7A"/>
    <w:rsid w:val="0038735C"/>
    <w:rsid w:val="00390A6D"/>
    <w:rsid w:val="00397521"/>
    <w:rsid w:val="003A1544"/>
    <w:rsid w:val="003B024C"/>
    <w:rsid w:val="003B034A"/>
    <w:rsid w:val="003B0EF7"/>
    <w:rsid w:val="003B26C6"/>
    <w:rsid w:val="003B735E"/>
    <w:rsid w:val="003C0194"/>
    <w:rsid w:val="003C440E"/>
    <w:rsid w:val="003D0177"/>
    <w:rsid w:val="003D02E8"/>
    <w:rsid w:val="003D0E6F"/>
    <w:rsid w:val="003D565A"/>
    <w:rsid w:val="003D6631"/>
    <w:rsid w:val="003E1270"/>
    <w:rsid w:val="003E2E9A"/>
    <w:rsid w:val="003E3D11"/>
    <w:rsid w:val="003E4276"/>
    <w:rsid w:val="003F2744"/>
    <w:rsid w:val="003F3D8A"/>
    <w:rsid w:val="003F4295"/>
    <w:rsid w:val="003F6CBA"/>
    <w:rsid w:val="004065BE"/>
    <w:rsid w:val="0041073F"/>
    <w:rsid w:val="00414A77"/>
    <w:rsid w:val="0041537A"/>
    <w:rsid w:val="004158C3"/>
    <w:rsid w:val="0042549F"/>
    <w:rsid w:val="0042561B"/>
    <w:rsid w:val="0042584F"/>
    <w:rsid w:val="00432371"/>
    <w:rsid w:val="004407F9"/>
    <w:rsid w:val="004457A0"/>
    <w:rsid w:val="00445801"/>
    <w:rsid w:val="00446747"/>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94C03"/>
    <w:rsid w:val="004A45EA"/>
    <w:rsid w:val="004A4D23"/>
    <w:rsid w:val="004B1C73"/>
    <w:rsid w:val="004B3B9A"/>
    <w:rsid w:val="004B5C2E"/>
    <w:rsid w:val="004B6381"/>
    <w:rsid w:val="004B6A37"/>
    <w:rsid w:val="004B771E"/>
    <w:rsid w:val="004C3AEF"/>
    <w:rsid w:val="004C6EBB"/>
    <w:rsid w:val="004C70F2"/>
    <w:rsid w:val="004C7F8A"/>
    <w:rsid w:val="004D4466"/>
    <w:rsid w:val="004D6D83"/>
    <w:rsid w:val="004D7475"/>
    <w:rsid w:val="004D7A3D"/>
    <w:rsid w:val="004E0277"/>
    <w:rsid w:val="004E0C4D"/>
    <w:rsid w:val="004E62A0"/>
    <w:rsid w:val="004F013F"/>
    <w:rsid w:val="004F29B2"/>
    <w:rsid w:val="004F4298"/>
    <w:rsid w:val="004F4804"/>
    <w:rsid w:val="00500885"/>
    <w:rsid w:val="00500B7A"/>
    <w:rsid w:val="0050181A"/>
    <w:rsid w:val="00504ADE"/>
    <w:rsid w:val="00506A6B"/>
    <w:rsid w:val="0050742E"/>
    <w:rsid w:val="0051351F"/>
    <w:rsid w:val="00513F14"/>
    <w:rsid w:val="00515EC7"/>
    <w:rsid w:val="005311C5"/>
    <w:rsid w:val="00533460"/>
    <w:rsid w:val="0053355B"/>
    <w:rsid w:val="0053376E"/>
    <w:rsid w:val="00535212"/>
    <w:rsid w:val="005358B1"/>
    <w:rsid w:val="00536700"/>
    <w:rsid w:val="00537022"/>
    <w:rsid w:val="00537049"/>
    <w:rsid w:val="00537CAD"/>
    <w:rsid w:val="00540C13"/>
    <w:rsid w:val="00540DF7"/>
    <w:rsid w:val="0054196B"/>
    <w:rsid w:val="005429E7"/>
    <w:rsid w:val="00544938"/>
    <w:rsid w:val="00552B3C"/>
    <w:rsid w:val="00552E8C"/>
    <w:rsid w:val="0055569C"/>
    <w:rsid w:val="00556424"/>
    <w:rsid w:val="00561D74"/>
    <w:rsid w:val="0056410E"/>
    <w:rsid w:val="00564D4D"/>
    <w:rsid w:val="005652A9"/>
    <w:rsid w:val="00566061"/>
    <w:rsid w:val="005722ED"/>
    <w:rsid w:val="00574282"/>
    <w:rsid w:val="00574F50"/>
    <w:rsid w:val="00584FCD"/>
    <w:rsid w:val="005870F4"/>
    <w:rsid w:val="005926A7"/>
    <w:rsid w:val="00596E20"/>
    <w:rsid w:val="005A0098"/>
    <w:rsid w:val="005A2C12"/>
    <w:rsid w:val="005A3B52"/>
    <w:rsid w:val="005A3B8A"/>
    <w:rsid w:val="005A72C8"/>
    <w:rsid w:val="005A7EB1"/>
    <w:rsid w:val="005B49A2"/>
    <w:rsid w:val="005C11AF"/>
    <w:rsid w:val="005C2E5B"/>
    <w:rsid w:val="005C5DD2"/>
    <w:rsid w:val="005D31A4"/>
    <w:rsid w:val="005D3B15"/>
    <w:rsid w:val="005E1131"/>
    <w:rsid w:val="005E3665"/>
    <w:rsid w:val="005E3C87"/>
    <w:rsid w:val="005E5E8D"/>
    <w:rsid w:val="005E7780"/>
    <w:rsid w:val="005F089D"/>
    <w:rsid w:val="005F121F"/>
    <w:rsid w:val="005F13BA"/>
    <w:rsid w:val="005F2844"/>
    <w:rsid w:val="005F48D9"/>
    <w:rsid w:val="005F4EBB"/>
    <w:rsid w:val="005F4FF7"/>
    <w:rsid w:val="005F7386"/>
    <w:rsid w:val="00601BA2"/>
    <w:rsid w:val="00602FF7"/>
    <w:rsid w:val="006042E5"/>
    <w:rsid w:val="0060650E"/>
    <w:rsid w:val="006115D2"/>
    <w:rsid w:val="00617215"/>
    <w:rsid w:val="00617D56"/>
    <w:rsid w:val="00626B7E"/>
    <w:rsid w:val="00634C6C"/>
    <w:rsid w:val="00640B50"/>
    <w:rsid w:val="00640C08"/>
    <w:rsid w:val="0064389E"/>
    <w:rsid w:val="0064723F"/>
    <w:rsid w:val="00650A95"/>
    <w:rsid w:val="0065293C"/>
    <w:rsid w:val="00652B2E"/>
    <w:rsid w:val="00661285"/>
    <w:rsid w:val="00664D04"/>
    <w:rsid w:val="0066533B"/>
    <w:rsid w:val="00667CBD"/>
    <w:rsid w:val="00667FC2"/>
    <w:rsid w:val="00670FDB"/>
    <w:rsid w:val="00672B84"/>
    <w:rsid w:val="006737AA"/>
    <w:rsid w:val="00674574"/>
    <w:rsid w:val="00676699"/>
    <w:rsid w:val="00676752"/>
    <w:rsid w:val="0068105D"/>
    <w:rsid w:val="00684F41"/>
    <w:rsid w:val="0068579B"/>
    <w:rsid w:val="00691E37"/>
    <w:rsid w:val="006923D1"/>
    <w:rsid w:val="006949B8"/>
    <w:rsid w:val="006A2EEC"/>
    <w:rsid w:val="006A6FF1"/>
    <w:rsid w:val="006B1705"/>
    <w:rsid w:val="006B2E43"/>
    <w:rsid w:val="006B3F53"/>
    <w:rsid w:val="006B6F5C"/>
    <w:rsid w:val="006C3DA7"/>
    <w:rsid w:val="006C671A"/>
    <w:rsid w:val="006D232A"/>
    <w:rsid w:val="006D4A59"/>
    <w:rsid w:val="006D4C91"/>
    <w:rsid w:val="006D6F79"/>
    <w:rsid w:val="006D7738"/>
    <w:rsid w:val="006E0779"/>
    <w:rsid w:val="006E0B12"/>
    <w:rsid w:val="006E234F"/>
    <w:rsid w:val="006E345B"/>
    <w:rsid w:val="006E34F6"/>
    <w:rsid w:val="006E4743"/>
    <w:rsid w:val="006E5A48"/>
    <w:rsid w:val="006E5BA0"/>
    <w:rsid w:val="006E699E"/>
    <w:rsid w:val="006F1889"/>
    <w:rsid w:val="006F2296"/>
    <w:rsid w:val="006F4745"/>
    <w:rsid w:val="007020D6"/>
    <w:rsid w:val="007030C4"/>
    <w:rsid w:val="00703EB4"/>
    <w:rsid w:val="00704B38"/>
    <w:rsid w:val="007064DA"/>
    <w:rsid w:val="00712EDD"/>
    <w:rsid w:val="007159FE"/>
    <w:rsid w:val="00731A97"/>
    <w:rsid w:val="00735F7E"/>
    <w:rsid w:val="00741005"/>
    <w:rsid w:val="0074616A"/>
    <w:rsid w:val="00751306"/>
    <w:rsid w:val="007524F1"/>
    <w:rsid w:val="00753E74"/>
    <w:rsid w:val="00753EFC"/>
    <w:rsid w:val="00755A64"/>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B1CA0"/>
    <w:rsid w:val="007B1CFF"/>
    <w:rsid w:val="007C1462"/>
    <w:rsid w:val="007C1483"/>
    <w:rsid w:val="007C15BE"/>
    <w:rsid w:val="007C6631"/>
    <w:rsid w:val="007C6E37"/>
    <w:rsid w:val="007D045C"/>
    <w:rsid w:val="007D25ED"/>
    <w:rsid w:val="007E44F8"/>
    <w:rsid w:val="007E70C6"/>
    <w:rsid w:val="007F5652"/>
    <w:rsid w:val="008034D0"/>
    <w:rsid w:val="008054AE"/>
    <w:rsid w:val="00806287"/>
    <w:rsid w:val="00811E52"/>
    <w:rsid w:val="008141FF"/>
    <w:rsid w:val="00817328"/>
    <w:rsid w:val="0081778B"/>
    <w:rsid w:val="00817B39"/>
    <w:rsid w:val="008212D3"/>
    <w:rsid w:val="00822A1E"/>
    <w:rsid w:val="00823968"/>
    <w:rsid w:val="00830602"/>
    <w:rsid w:val="00830FA9"/>
    <w:rsid w:val="008321F8"/>
    <w:rsid w:val="00834815"/>
    <w:rsid w:val="00835FA0"/>
    <w:rsid w:val="008449F4"/>
    <w:rsid w:val="008463D8"/>
    <w:rsid w:val="008478BB"/>
    <w:rsid w:val="008524DA"/>
    <w:rsid w:val="00853C1F"/>
    <w:rsid w:val="008568B8"/>
    <w:rsid w:val="0085711F"/>
    <w:rsid w:val="0086045C"/>
    <w:rsid w:val="00862380"/>
    <w:rsid w:val="00862EAB"/>
    <w:rsid w:val="008636B4"/>
    <w:rsid w:val="00863AA1"/>
    <w:rsid w:val="00863C1F"/>
    <w:rsid w:val="00863FAF"/>
    <w:rsid w:val="008700B1"/>
    <w:rsid w:val="00872DC1"/>
    <w:rsid w:val="0087615E"/>
    <w:rsid w:val="00876795"/>
    <w:rsid w:val="00876999"/>
    <w:rsid w:val="00882820"/>
    <w:rsid w:val="00884D66"/>
    <w:rsid w:val="008857B8"/>
    <w:rsid w:val="00890F70"/>
    <w:rsid w:val="008937E3"/>
    <w:rsid w:val="00897BD6"/>
    <w:rsid w:val="008A40C8"/>
    <w:rsid w:val="008A48C1"/>
    <w:rsid w:val="008A4A11"/>
    <w:rsid w:val="008B1C1B"/>
    <w:rsid w:val="008B3A0B"/>
    <w:rsid w:val="008B48D7"/>
    <w:rsid w:val="008B5B8D"/>
    <w:rsid w:val="008B652A"/>
    <w:rsid w:val="008B6943"/>
    <w:rsid w:val="008C5B05"/>
    <w:rsid w:val="008C6FA5"/>
    <w:rsid w:val="008C728F"/>
    <w:rsid w:val="008D5418"/>
    <w:rsid w:val="008E1047"/>
    <w:rsid w:val="008E3691"/>
    <w:rsid w:val="008E434C"/>
    <w:rsid w:val="008E643A"/>
    <w:rsid w:val="008F0389"/>
    <w:rsid w:val="008F0733"/>
    <w:rsid w:val="008F2013"/>
    <w:rsid w:val="008F61C6"/>
    <w:rsid w:val="008F7951"/>
    <w:rsid w:val="00900A87"/>
    <w:rsid w:val="00901AA8"/>
    <w:rsid w:val="009026BB"/>
    <w:rsid w:val="00904EE6"/>
    <w:rsid w:val="00906FC8"/>
    <w:rsid w:val="00906FDE"/>
    <w:rsid w:val="00913890"/>
    <w:rsid w:val="00914A74"/>
    <w:rsid w:val="00915BF3"/>
    <w:rsid w:val="009161B5"/>
    <w:rsid w:val="00920097"/>
    <w:rsid w:val="009205B3"/>
    <w:rsid w:val="00922E83"/>
    <w:rsid w:val="00925D23"/>
    <w:rsid w:val="0093096C"/>
    <w:rsid w:val="00932F55"/>
    <w:rsid w:val="00936130"/>
    <w:rsid w:val="00936B1B"/>
    <w:rsid w:val="009401FE"/>
    <w:rsid w:val="009415C3"/>
    <w:rsid w:val="0094324D"/>
    <w:rsid w:val="00944D2B"/>
    <w:rsid w:val="00947731"/>
    <w:rsid w:val="00951955"/>
    <w:rsid w:val="00952E1E"/>
    <w:rsid w:val="00953D04"/>
    <w:rsid w:val="00955249"/>
    <w:rsid w:val="0095584F"/>
    <w:rsid w:val="00960FDF"/>
    <w:rsid w:val="00964D9A"/>
    <w:rsid w:val="00975EA3"/>
    <w:rsid w:val="00980016"/>
    <w:rsid w:val="00981CF6"/>
    <w:rsid w:val="009831A0"/>
    <w:rsid w:val="00985FDE"/>
    <w:rsid w:val="00987008"/>
    <w:rsid w:val="009A4473"/>
    <w:rsid w:val="009A46D7"/>
    <w:rsid w:val="009A4FDE"/>
    <w:rsid w:val="009A51D0"/>
    <w:rsid w:val="009A7B86"/>
    <w:rsid w:val="009B07C6"/>
    <w:rsid w:val="009C0F31"/>
    <w:rsid w:val="009C2B67"/>
    <w:rsid w:val="009C38E8"/>
    <w:rsid w:val="009C5051"/>
    <w:rsid w:val="009C52B1"/>
    <w:rsid w:val="009C61A6"/>
    <w:rsid w:val="009C6229"/>
    <w:rsid w:val="009D1AD6"/>
    <w:rsid w:val="009D6A5E"/>
    <w:rsid w:val="009D6A6E"/>
    <w:rsid w:val="009D7B25"/>
    <w:rsid w:val="009D7EF0"/>
    <w:rsid w:val="009F2AC6"/>
    <w:rsid w:val="009F3775"/>
    <w:rsid w:val="009F38FB"/>
    <w:rsid w:val="00A118D8"/>
    <w:rsid w:val="00A11C77"/>
    <w:rsid w:val="00A13A71"/>
    <w:rsid w:val="00A145A3"/>
    <w:rsid w:val="00A16183"/>
    <w:rsid w:val="00A177C7"/>
    <w:rsid w:val="00A20B4A"/>
    <w:rsid w:val="00A20FD6"/>
    <w:rsid w:val="00A2108E"/>
    <w:rsid w:val="00A22920"/>
    <w:rsid w:val="00A22B78"/>
    <w:rsid w:val="00A27C03"/>
    <w:rsid w:val="00A27EBC"/>
    <w:rsid w:val="00A30AE8"/>
    <w:rsid w:val="00A32406"/>
    <w:rsid w:val="00A32BF1"/>
    <w:rsid w:val="00A3625C"/>
    <w:rsid w:val="00A401C4"/>
    <w:rsid w:val="00A4086F"/>
    <w:rsid w:val="00A46AD1"/>
    <w:rsid w:val="00A46FF1"/>
    <w:rsid w:val="00A476E3"/>
    <w:rsid w:val="00A538A3"/>
    <w:rsid w:val="00A5444F"/>
    <w:rsid w:val="00A6330F"/>
    <w:rsid w:val="00A640C6"/>
    <w:rsid w:val="00A643CF"/>
    <w:rsid w:val="00A66038"/>
    <w:rsid w:val="00A665AD"/>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BEA"/>
    <w:rsid w:val="00A950D5"/>
    <w:rsid w:val="00AA1AF4"/>
    <w:rsid w:val="00AA2A75"/>
    <w:rsid w:val="00AA5DA5"/>
    <w:rsid w:val="00AB307F"/>
    <w:rsid w:val="00AB35DF"/>
    <w:rsid w:val="00AB5C3F"/>
    <w:rsid w:val="00AB67EF"/>
    <w:rsid w:val="00AC0393"/>
    <w:rsid w:val="00AC259F"/>
    <w:rsid w:val="00AC2D91"/>
    <w:rsid w:val="00AC3E3B"/>
    <w:rsid w:val="00AC484C"/>
    <w:rsid w:val="00AC64FC"/>
    <w:rsid w:val="00AC6CF7"/>
    <w:rsid w:val="00AD6662"/>
    <w:rsid w:val="00AE121A"/>
    <w:rsid w:val="00AE41F9"/>
    <w:rsid w:val="00AE553C"/>
    <w:rsid w:val="00AE7016"/>
    <w:rsid w:val="00AE76F8"/>
    <w:rsid w:val="00AF1194"/>
    <w:rsid w:val="00AF283E"/>
    <w:rsid w:val="00AF2C80"/>
    <w:rsid w:val="00AF4655"/>
    <w:rsid w:val="00AF7BE2"/>
    <w:rsid w:val="00B0103B"/>
    <w:rsid w:val="00B0163B"/>
    <w:rsid w:val="00B02BFD"/>
    <w:rsid w:val="00B04D10"/>
    <w:rsid w:val="00B07126"/>
    <w:rsid w:val="00B07A32"/>
    <w:rsid w:val="00B21971"/>
    <w:rsid w:val="00B21F89"/>
    <w:rsid w:val="00B22069"/>
    <w:rsid w:val="00B32167"/>
    <w:rsid w:val="00B35E83"/>
    <w:rsid w:val="00B36DDA"/>
    <w:rsid w:val="00B36F45"/>
    <w:rsid w:val="00B40CA5"/>
    <w:rsid w:val="00B425C2"/>
    <w:rsid w:val="00B42712"/>
    <w:rsid w:val="00B439B9"/>
    <w:rsid w:val="00B43E6A"/>
    <w:rsid w:val="00B444D4"/>
    <w:rsid w:val="00B46291"/>
    <w:rsid w:val="00B50A9C"/>
    <w:rsid w:val="00B50C12"/>
    <w:rsid w:val="00B50DBD"/>
    <w:rsid w:val="00B57F89"/>
    <w:rsid w:val="00B61F4F"/>
    <w:rsid w:val="00B6470E"/>
    <w:rsid w:val="00B66357"/>
    <w:rsid w:val="00B669F3"/>
    <w:rsid w:val="00B711B7"/>
    <w:rsid w:val="00B72B1A"/>
    <w:rsid w:val="00B76245"/>
    <w:rsid w:val="00B7625D"/>
    <w:rsid w:val="00B82B71"/>
    <w:rsid w:val="00B87498"/>
    <w:rsid w:val="00B92507"/>
    <w:rsid w:val="00B92D32"/>
    <w:rsid w:val="00B937F4"/>
    <w:rsid w:val="00B9461D"/>
    <w:rsid w:val="00BA1660"/>
    <w:rsid w:val="00BA1EF9"/>
    <w:rsid w:val="00BA2F04"/>
    <w:rsid w:val="00BA6701"/>
    <w:rsid w:val="00BA6DA2"/>
    <w:rsid w:val="00BA760C"/>
    <w:rsid w:val="00BA79AD"/>
    <w:rsid w:val="00BB3F51"/>
    <w:rsid w:val="00BB4010"/>
    <w:rsid w:val="00BC0372"/>
    <w:rsid w:val="00BC06AC"/>
    <w:rsid w:val="00BC1C1D"/>
    <w:rsid w:val="00BC2840"/>
    <w:rsid w:val="00BC4B2B"/>
    <w:rsid w:val="00BC4D91"/>
    <w:rsid w:val="00BC4EBF"/>
    <w:rsid w:val="00BC51A4"/>
    <w:rsid w:val="00BD0368"/>
    <w:rsid w:val="00BD1624"/>
    <w:rsid w:val="00BD3326"/>
    <w:rsid w:val="00BD6947"/>
    <w:rsid w:val="00BD6E16"/>
    <w:rsid w:val="00BD794E"/>
    <w:rsid w:val="00BE1ADC"/>
    <w:rsid w:val="00BE30A9"/>
    <w:rsid w:val="00BE3877"/>
    <w:rsid w:val="00BE5165"/>
    <w:rsid w:val="00BE5DAC"/>
    <w:rsid w:val="00BE673F"/>
    <w:rsid w:val="00BE67A7"/>
    <w:rsid w:val="00BF449B"/>
    <w:rsid w:val="00BF5F66"/>
    <w:rsid w:val="00C015F7"/>
    <w:rsid w:val="00C026B4"/>
    <w:rsid w:val="00C0514A"/>
    <w:rsid w:val="00C05B93"/>
    <w:rsid w:val="00C06FD5"/>
    <w:rsid w:val="00C13B63"/>
    <w:rsid w:val="00C17119"/>
    <w:rsid w:val="00C21A3C"/>
    <w:rsid w:val="00C22958"/>
    <w:rsid w:val="00C24C3D"/>
    <w:rsid w:val="00C250F3"/>
    <w:rsid w:val="00C27D77"/>
    <w:rsid w:val="00C3241F"/>
    <w:rsid w:val="00C3691B"/>
    <w:rsid w:val="00C37119"/>
    <w:rsid w:val="00C4132B"/>
    <w:rsid w:val="00C42FAF"/>
    <w:rsid w:val="00C47A8A"/>
    <w:rsid w:val="00C511B9"/>
    <w:rsid w:val="00C537C9"/>
    <w:rsid w:val="00C544DB"/>
    <w:rsid w:val="00C54F93"/>
    <w:rsid w:val="00C57856"/>
    <w:rsid w:val="00C57E30"/>
    <w:rsid w:val="00C60629"/>
    <w:rsid w:val="00C6365E"/>
    <w:rsid w:val="00C67150"/>
    <w:rsid w:val="00C6716A"/>
    <w:rsid w:val="00C70289"/>
    <w:rsid w:val="00C71644"/>
    <w:rsid w:val="00C716D6"/>
    <w:rsid w:val="00C746D2"/>
    <w:rsid w:val="00C75B2E"/>
    <w:rsid w:val="00C76EC8"/>
    <w:rsid w:val="00C779B1"/>
    <w:rsid w:val="00C77C20"/>
    <w:rsid w:val="00C82A03"/>
    <w:rsid w:val="00C83B9C"/>
    <w:rsid w:val="00C8425B"/>
    <w:rsid w:val="00C92EDF"/>
    <w:rsid w:val="00C95AD1"/>
    <w:rsid w:val="00C97F02"/>
    <w:rsid w:val="00CA0741"/>
    <w:rsid w:val="00CA161B"/>
    <w:rsid w:val="00CA1B36"/>
    <w:rsid w:val="00CA644F"/>
    <w:rsid w:val="00CB67B4"/>
    <w:rsid w:val="00CC3895"/>
    <w:rsid w:val="00CC5312"/>
    <w:rsid w:val="00CC7E2B"/>
    <w:rsid w:val="00CD1452"/>
    <w:rsid w:val="00CD1C8F"/>
    <w:rsid w:val="00CD3194"/>
    <w:rsid w:val="00CD41FA"/>
    <w:rsid w:val="00CE0113"/>
    <w:rsid w:val="00CE501F"/>
    <w:rsid w:val="00CE5186"/>
    <w:rsid w:val="00CE5F1A"/>
    <w:rsid w:val="00CE65D5"/>
    <w:rsid w:val="00CF0598"/>
    <w:rsid w:val="00CF1CB5"/>
    <w:rsid w:val="00CF2B9C"/>
    <w:rsid w:val="00CF3744"/>
    <w:rsid w:val="00D04A06"/>
    <w:rsid w:val="00D04A47"/>
    <w:rsid w:val="00D04EC3"/>
    <w:rsid w:val="00D143D5"/>
    <w:rsid w:val="00D17FCF"/>
    <w:rsid w:val="00D332B5"/>
    <w:rsid w:val="00D42F0C"/>
    <w:rsid w:val="00D45DEE"/>
    <w:rsid w:val="00D465BF"/>
    <w:rsid w:val="00D477A5"/>
    <w:rsid w:val="00D50784"/>
    <w:rsid w:val="00D51253"/>
    <w:rsid w:val="00D51C77"/>
    <w:rsid w:val="00D51E13"/>
    <w:rsid w:val="00D53197"/>
    <w:rsid w:val="00D5677F"/>
    <w:rsid w:val="00D75981"/>
    <w:rsid w:val="00D76584"/>
    <w:rsid w:val="00D9256D"/>
    <w:rsid w:val="00D92C98"/>
    <w:rsid w:val="00D93F2B"/>
    <w:rsid w:val="00D9410D"/>
    <w:rsid w:val="00D947BA"/>
    <w:rsid w:val="00D94818"/>
    <w:rsid w:val="00DA524D"/>
    <w:rsid w:val="00DA5DB5"/>
    <w:rsid w:val="00DA612D"/>
    <w:rsid w:val="00DB3C2B"/>
    <w:rsid w:val="00DB5937"/>
    <w:rsid w:val="00DB7089"/>
    <w:rsid w:val="00DC1875"/>
    <w:rsid w:val="00DC55EB"/>
    <w:rsid w:val="00DD1584"/>
    <w:rsid w:val="00DD26CE"/>
    <w:rsid w:val="00DD5BB9"/>
    <w:rsid w:val="00DD6ADD"/>
    <w:rsid w:val="00DD706C"/>
    <w:rsid w:val="00DD7177"/>
    <w:rsid w:val="00DE4A8A"/>
    <w:rsid w:val="00DE581C"/>
    <w:rsid w:val="00DE62BC"/>
    <w:rsid w:val="00DE6481"/>
    <w:rsid w:val="00DF5E55"/>
    <w:rsid w:val="00E01018"/>
    <w:rsid w:val="00E03040"/>
    <w:rsid w:val="00E0464A"/>
    <w:rsid w:val="00E05B09"/>
    <w:rsid w:val="00E07DD1"/>
    <w:rsid w:val="00E07E77"/>
    <w:rsid w:val="00E169B3"/>
    <w:rsid w:val="00E20A25"/>
    <w:rsid w:val="00E22AC9"/>
    <w:rsid w:val="00E23D5F"/>
    <w:rsid w:val="00E24CE3"/>
    <w:rsid w:val="00E2570A"/>
    <w:rsid w:val="00E257CC"/>
    <w:rsid w:val="00E2734F"/>
    <w:rsid w:val="00E358EF"/>
    <w:rsid w:val="00E371B7"/>
    <w:rsid w:val="00E41E91"/>
    <w:rsid w:val="00E42D65"/>
    <w:rsid w:val="00E444C3"/>
    <w:rsid w:val="00E46004"/>
    <w:rsid w:val="00E465F6"/>
    <w:rsid w:val="00E52261"/>
    <w:rsid w:val="00E57C43"/>
    <w:rsid w:val="00E66684"/>
    <w:rsid w:val="00E672A6"/>
    <w:rsid w:val="00E678BE"/>
    <w:rsid w:val="00E7048A"/>
    <w:rsid w:val="00E72942"/>
    <w:rsid w:val="00E77951"/>
    <w:rsid w:val="00E77BE5"/>
    <w:rsid w:val="00E80DA0"/>
    <w:rsid w:val="00E81F6B"/>
    <w:rsid w:val="00E823D2"/>
    <w:rsid w:val="00E859C5"/>
    <w:rsid w:val="00E90753"/>
    <w:rsid w:val="00E92857"/>
    <w:rsid w:val="00E93706"/>
    <w:rsid w:val="00E95700"/>
    <w:rsid w:val="00EA1F6C"/>
    <w:rsid w:val="00EA4366"/>
    <w:rsid w:val="00EA5438"/>
    <w:rsid w:val="00EA7762"/>
    <w:rsid w:val="00EB2528"/>
    <w:rsid w:val="00EC3063"/>
    <w:rsid w:val="00EC442C"/>
    <w:rsid w:val="00ED5748"/>
    <w:rsid w:val="00ED602B"/>
    <w:rsid w:val="00ED633C"/>
    <w:rsid w:val="00ED744F"/>
    <w:rsid w:val="00EE1584"/>
    <w:rsid w:val="00EE2798"/>
    <w:rsid w:val="00EE3F3C"/>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33B36"/>
    <w:rsid w:val="00F34BE3"/>
    <w:rsid w:val="00F44DC6"/>
    <w:rsid w:val="00F50DDC"/>
    <w:rsid w:val="00F615FB"/>
    <w:rsid w:val="00F65D5F"/>
    <w:rsid w:val="00F66903"/>
    <w:rsid w:val="00F67AA9"/>
    <w:rsid w:val="00F67C05"/>
    <w:rsid w:val="00F71CC6"/>
    <w:rsid w:val="00F7204B"/>
    <w:rsid w:val="00F72DEB"/>
    <w:rsid w:val="00F8009C"/>
    <w:rsid w:val="00F8033E"/>
    <w:rsid w:val="00F8095A"/>
    <w:rsid w:val="00F809E1"/>
    <w:rsid w:val="00F83776"/>
    <w:rsid w:val="00F85211"/>
    <w:rsid w:val="00F859CB"/>
    <w:rsid w:val="00F86237"/>
    <w:rsid w:val="00F862EE"/>
    <w:rsid w:val="00F87080"/>
    <w:rsid w:val="00F874C2"/>
    <w:rsid w:val="00F87B4A"/>
    <w:rsid w:val="00F9102F"/>
    <w:rsid w:val="00F93441"/>
    <w:rsid w:val="00F93877"/>
    <w:rsid w:val="00F96000"/>
    <w:rsid w:val="00F965F7"/>
    <w:rsid w:val="00F9798D"/>
    <w:rsid w:val="00FA1E93"/>
    <w:rsid w:val="00FA2081"/>
    <w:rsid w:val="00FA60BB"/>
    <w:rsid w:val="00FA63CA"/>
    <w:rsid w:val="00FA6DCF"/>
    <w:rsid w:val="00FA6E60"/>
    <w:rsid w:val="00FB0984"/>
    <w:rsid w:val="00FB1C1B"/>
    <w:rsid w:val="00FB2317"/>
    <w:rsid w:val="00FB2D6C"/>
    <w:rsid w:val="00FB78A1"/>
    <w:rsid w:val="00FC0765"/>
    <w:rsid w:val="00FC2CFD"/>
    <w:rsid w:val="00FC6786"/>
    <w:rsid w:val="00FC67BC"/>
    <w:rsid w:val="00FC6F89"/>
    <w:rsid w:val="00FC7E5F"/>
    <w:rsid w:val="00FD5004"/>
    <w:rsid w:val="00FD53CE"/>
    <w:rsid w:val="00FD695E"/>
    <w:rsid w:val="00FE09D4"/>
    <w:rsid w:val="00FE0AB2"/>
    <w:rsid w:val="00FE0C4D"/>
    <w:rsid w:val="00FE104B"/>
    <w:rsid w:val="00FE2333"/>
    <w:rsid w:val="00FE2DEC"/>
    <w:rsid w:val="00FE41DC"/>
    <w:rsid w:val="00FF3248"/>
    <w:rsid w:val="00FF4661"/>
    <w:rsid w:val="00FF7693"/>
    <w:rsid w:val="00FF7F3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6625"/>
    <o:shapelayout v:ext="edit">
      <o:idmap v:ext="edit" data="1"/>
    </o:shapelayout>
  </w:shapeDefaults>
  <w:decimalSymbol w:val=","/>
  <w:listSeparator w:val=";"/>
  <w14:docId w14:val="70F183D0"/>
  <w15:docId w15:val="{5E08993A-A161-402B-98FE-1B9DF490BF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paragraph" w:styleId="Innehll7">
    <w:name w:val="toc 7"/>
    <w:basedOn w:val="Normal"/>
    <w:next w:val="Normal"/>
    <w:autoRedefine/>
    <w:uiPriority w:val="39"/>
    <w:unhideWhenUsed/>
    <w:rsid w:val="00081945"/>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081945"/>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081945"/>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08194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eader" Target="header44.xml"/><Relationship Id="rId21" Type="http://schemas.openxmlformats.org/officeDocument/2006/relationships/header" Target="header3.xml"/><Relationship Id="rId42" Type="http://schemas.openxmlformats.org/officeDocument/2006/relationships/footer" Target="footer14.xml"/><Relationship Id="rId63" Type="http://schemas.openxmlformats.org/officeDocument/2006/relationships/footer" Target="footer27.xml"/><Relationship Id="rId84" Type="http://schemas.openxmlformats.org/officeDocument/2006/relationships/footer" Target="footer39.xml"/><Relationship Id="rId138" Type="http://schemas.openxmlformats.org/officeDocument/2006/relationships/header" Target="header53.xml"/><Relationship Id="rId159" Type="http://schemas.openxmlformats.org/officeDocument/2006/relationships/header" Target="header62.xml"/><Relationship Id="rId170" Type="http://schemas.openxmlformats.org/officeDocument/2006/relationships/header" Target="header67.xml"/><Relationship Id="rId191" Type="http://schemas.openxmlformats.org/officeDocument/2006/relationships/footer" Target="footer100.xml"/><Relationship Id="rId205" Type="http://schemas.openxmlformats.org/officeDocument/2006/relationships/header" Target="header81.xml"/><Relationship Id="rId107" Type="http://schemas.openxmlformats.org/officeDocument/2006/relationships/header" Target="header40.xml"/><Relationship Id="rId11" Type="http://schemas.openxmlformats.org/officeDocument/2006/relationships/settings" Target="settings.xml"/><Relationship Id="rId32" Type="http://schemas.openxmlformats.org/officeDocument/2006/relationships/footer" Target="footer8.xml"/><Relationship Id="rId37" Type="http://schemas.openxmlformats.org/officeDocument/2006/relationships/footer" Target="footer11.xml"/><Relationship Id="rId53" Type="http://schemas.openxmlformats.org/officeDocument/2006/relationships/footer" Target="footer21.xml"/><Relationship Id="rId58" Type="http://schemas.openxmlformats.org/officeDocument/2006/relationships/footer" Target="footer24.xml"/><Relationship Id="rId74" Type="http://schemas.openxmlformats.org/officeDocument/2006/relationships/header" Target="header25.xml"/><Relationship Id="rId79" Type="http://schemas.openxmlformats.org/officeDocument/2006/relationships/header" Target="header27.xml"/><Relationship Id="rId102" Type="http://schemas.openxmlformats.org/officeDocument/2006/relationships/header" Target="header38.xml"/><Relationship Id="rId123" Type="http://schemas.openxmlformats.org/officeDocument/2006/relationships/header" Target="header47.xml"/><Relationship Id="rId128" Type="http://schemas.openxmlformats.org/officeDocument/2006/relationships/header" Target="header49.xml"/><Relationship Id="rId144" Type="http://schemas.openxmlformats.org/officeDocument/2006/relationships/footer" Target="footer73.xml"/><Relationship Id="rId149" Type="http://schemas.openxmlformats.org/officeDocument/2006/relationships/header" Target="header58.xml"/><Relationship Id="rId5" Type="http://schemas.openxmlformats.org/officeDocument/2006/relationships/customXml" Target="../customXml/item5.xml"/><Relationship Id="rId90" Type="http://schemas.openxmlformats.org/officeDocument/2006/relationships/footer" Target="footer42.xml"/><Relationship Id="rId95" Type="http://schemas.openxmlformats.org/officeDocument/2006/relationships/header" Target="header35.xml"/><Relationship Id="rId160" Type="http://schemas.openxmlformats.org/officeDocument/2006/relationships/header" Target="header63.xml"/><Relationship Id="rId165" Type="http://schemas.openxmlformats.org/officeDocument/2006/relationships/header" Target="header65.xml"/><Relationship Id="rId181" Type="http://schemas.openxmlformats.org/officeDocument/2006/relationships/footer" Target="footer94.xml"/><Relationship Id="rId186" Type="http://schemas.openxmlformats.org/officeDocument/2006/relationships/footer" Target="footer97.xml"/><Relationship Id="rId211" Type="http://schemas.openxmlformats.org/officeDocument/2006/relationships/fontTable" Target="fontTable.xml"/><Relationship Id="rId22" Type="http://schemas.openxmlformats.org/officeDocument/2006/relationships/footer" Target="footer3.xml"/><Relationship Id="rId27" Type="http://schemas.openxmlformats.org/officeDocument/2006/relationships/header" Target="header6.xml"/><Relationship Id="rId43" Type="http://schemas.openxmlformats.org/officeDocument/2006/relationships/footer" Target="footer15.xml"/><Relationship Id="rId48" Type="http://schemas.openxmlformats.org/officeDocument/2006/relationships/footer" Target="footer18.xml"/><Relationship Id="rId64" Type="http://schemas.openxmlformats.org/officeDocument/2006/relationships/header" Target="header21.xml"/><Relationship Id="rId69" Type="http://schemas.openxmlformats.org/officeDocument/2006/relationships/header" Target="header23.xml"/><Relationship Id="rId113" Type="http://schemas.openxmlformats.org/officeDocument/2006/relationships/header" Target="header43.xml"/><Relationship Id="rId118" Type="http://schemas.openxmlformats.org/officeDocument/2006/relationships/header" Target="header45.xml"/><Relationship Id="rId134" Type="http://schemas.openxmlformats.org/officeDocument/2006/relationships/footer" Target="footer67.xml"/><Relationship Id="rId139" Type="http://schemas.openxmlformats.org/officeDocument/2006/relationships/footer" Target="footer70.xml"/><Relationship Id="rId80" Type="http://schemas.openxmlformats.org/officeDocument/2006/relationships/header" Target="header28.xml"/><Relationship Id="rId85" Type="http://schemas.openxmlformats.org/officeDocument/2006/relationships/header" Target="header30.xml"/><Relationship Id="rId150" Type="http://schemas.openxmlformats.org/officeDocument/2006/relationships/footer" Target="footer76.xml"/><Relationship Id="rId155" Type="http://schemas.openxmlformats.org/officeDocument/2006/relationships/header" Target="header61.xml"/><Relationship Id="rId171" Type="http://schemas.openxmlformats.org/officeDocument/2006/relationships/footer" Target="footer88.xml"/><Relationship Id="rId176" Type="http://schemas.openxmlformats.org/officeDocument/2006/relationships/footer" Target="footer91.xml"/><Relationship Id="rId192" Type="http://schemas.openxmlformats.org/officeDocument/2006/relationships/footer" Target="footer101.xml"/><Relationship Id="rId197" Type="http://schemas.openxmlformats.org/officeDocument/2006/relationships/footer" Target="footer104.xml"/><Relationship Id="rId206" Type="http://schemas.openxmlformats.org/officeDocument/2006/relationships/header" Target="header82.xml"/><Relationship Id="rId201" Type="http://schemas.openxmlformats.org/officeDocument/2006/relationships/footer" Target="footer106.xml"/><Relationship Id="rId12" Type="http://schemas.openxmlformats.org/officeDocument/2006/relationships/webSettings" Target="webSettings.xml"/><Relationship Id="rId17" Type="http://schemas.openxmlformats.org/officeDocument/2006/relationships/header" Target="header1.xml"/><Relationship Id="rId33" Type="http://schemas.openxmlformats.org/officeDocument/2006/relationships/footer" Target="footer9.xml"/><Relationship Id="rId38" Type="http://schemas.openxmlformats.org/officeDocument/2006/relationships/footer" Target="footer12.xml"/><Relationship Id="rId59" Type="http://schemas.openxmlformats.org/officeDocument/2006/relationships/header" Target="header19.xml"/><Relationship Id="rId103" Type="http://schemas.openxmlformats.org/officeDocument/2006/relationships/header" Target="header39.xml"/><Relationship Id="rId108" Type="http://schemas.openxmlformats.org/officeDocument/2006/relationships/header" Target="header41.xml"/><Relationship Id="rId124" Type="http://schemas.openxmlformats.org/officeDocument/2006/relationships/footer" Target="footer61.xml"/><Relationship Id="rId129" Type="http://schemas.openxmlformats.org/officeDocument/2006/relationships/footer" Target="footer64.xml"/><Relationship Id="rId54" Type="http://schemas.openxmlformats.org/officeDocument/2006/relationships/header" Target="header17.xml"/><Relationship Id="rId70" Type="http://schemas.openxmlformats.org/officeDocument/2006/relationships/header" Target="header24.xml"/><Relationship Id="rId75" Type="http://schemas.openxmlformats.org/officeDocument/2006/relationships/header" Target="header26.xml"/><Relationship Id="rId91" Type="http://schemas.openxmlformats.org/officeDocument/2006/relationships/header" Target="header33.xml"/><Relationship Id="rId96" Type="http://schemas.openxmlformats.org/officeDocument/2006/relationships/footer" Target="footer45.xml"/><Relationship Id="rId140" Type="http://schemas.openxmlformats.org/officeDocument/2006/relationships/footer" Target="footer71.xml"/><Relationship Id="rId145" Type="http://schemas.openxmlformats.org/officeDocument/2006/relationships/footer" Target="footer74.xml"/><Relationship Id="rId161" Type="http://schemas.openxmlformats.org/officeDocument/2006/relationships/footer" Target="footer82.xml"/><Relationship Id="rId166" Type="http://schemas.openxmlformats.org/officeDocument/2006/relationships/footer" Target="footer85.xml"/><Relationship Id="rId182" Type="http://schemas.openxmlformats.org/officeDocument/2006/relationships/footer" Target="footer95.xml"/><Relationship Id="rId187" Type="http://schemas.openxmlformats.org/officeDocument/2006/relationships/footer" Target="footer98.xml"/><Relationship Id="rId1" Type="http://schemas.openxmlformats.org/officeDocument/2006/relationships/customXml" Target="../customXml/item1.xml"/><Relationship Id="rId6" Type="http://schemas.openxmlformats.org/officeDocument/2006/relationships/customXml" Target="../customXml/item6.xml"/><Relationship Id="rId212" Type="http://schemas.openxmlformats.org/officeDocument/2006/relationships/theme" Target="theme/theme1.xml"/><Relationship Id="rId23" Type="http://schemas.openxmlformats.org/officeDocument/2006/relationships/header" Target="header4.xml"/><Relationship Id="rId28" Type="http://schemas.openxmlformats.org/officeDocument/2006/relationships/footer" Target="footer6.xml"/><Relationship Id="rId49" Type="http://schemas.openxmlformats.org/officeDocument/2006/relationships/header" Target="header15.xml"/><Relationship Id="rId114" Type="http://schemas.openxmlformats.org/officeDocument/2006/relationships/footer" Target="footer55.xml"/><Relationship Id="rId119" Type="http://schemas.openxmlformats.org/officeDocument/2006/relationships/footer" Target="footer58.xml"/><Relationship Id="rId44" Type="http://schemas.openxmlformats.org/officeDocument/2006/relationships/header" Target="header13.xml"/><Relationship Id="rId60" Type="http://schemas.openxmlformats.org/officeDocument/2006/relationships/header" Target="header20.xml"/><Relationship Id="rId65" Type="http://schemas.openxmlformats.org/officeDocument/2006/relationships/header" Target="header22.xml"/><Relationship Id="rId81" Type="http://schemas.openxmlformats.org/officeDocument/2006/relationships/footer" Target="footer37.xml"/><Relationship Id="rId86" Type="http://schemas.openxmlformats.org/officeDocument/2006/relationships/header" Target="header31.xml"/><Relationship Id="rId130" Type="http://schemas.openxmlformats.org/officeDocument/2006/relationships/footer" Target="footer65.xml"/><Relationship Id="rId135" Type="http://schemas.openxmlformats.org/officeDocument/2006/relationships/footer" Target="footer68.xml"/><Relationship Id="rId151" Type="http://schemas.openxmlformats.org/officeDocument/2006/relationships/footer" Target="footer77.xml"/><Relationship Id="rId156" Type="http://schemas.openxmlformats.org/officeDocument/2006/relationships/footer" Target="footer79.xml"/><Relationship Id="rId177" Type="http://schemas.openxmlformats.org/officeDocument/2006/relationships/footer" Target="footer92.xml"/><Relationship Id="rId198" Type="http://schemas.openxmlformats.org/officeDocument/2006/relationships/footer" Target="footer105.xml"/><Relationship Id="rId172" Type="http://schemas.openxmlformats.org/officeDocument/2006/relationships/footer" Target="footer89.xml"/><Relationship Id="rId193" Type="http://schemas.openxmlformats.org/officeDocument/2006/relationships/footer" Target="footer102.xml"/><Relationship Id="rId202" Type="http://schemas.openxmlformats.org/officeDocument/2006/relationships/footer" Target="footer107.xml"/><Relationship Id="rId207" Type="http://schemas.openxmlformats.org/officeDocument/2006/relationships/footer" Target="footer109.xml"/><Relationship Id="rId13" Type="http://schemas.openxmlformats.org/officeDocument/2006/relationships/footnotes" Target="footnotes.xml"/><Relationship Id="rId18" Type="http://schemas.openxmlformats.org/officeDocument/2006/relationships/header" Target="header2.xml"/><Relationship Id="rId39" Type="http://schemas.openxmlformats.org/officeDocument/2006/relationships/header" Target="header11.xml"/><Relationship Id="rId109" Type="http://schemas.openxmlformats.org/officeDocument/2006/relationships/footer" Target="footer52.xml"/><Relationship Id="rId34" Type="http://schemas.openxmlformats.org/officeDocument/2006/relationships/header" Target="header9.xml"/><Relationship Id="rId50" Type="http://schemas.openxmlformats.org/officeDocument/2006/relationships/header" Target="header16.xml"/><Relationship Id="rId55" Type="http://schemas.openxmlformats.org/officeDocument/2006/relationships/header" Target="header18.xml"/><Relationship Id="rId76" Type="http://schemas.openxmlformats.org/officeDocument/2006/relationships/footer" Target="footer34.xml"/><Relationship Id="rId97" Type="http://schemas.openxmlformats.org/officeDocument/2006/relationships/header" Target="header36.xml"/><Relationship Id="rId104" Type="http://schemas.openxmlformats.org/officeDocument/2006/relationships/footer" Target="footer49.xml"/><Relationship Id="rId120" Type="http://schemas.openxmlformats.org/officeDocument/2006/relationships/footer" Target="footer59.xml"/><Relationship Id="rId125" Type="http://schemas.openxmlformats.org/officeDocument/2006/relationships/footer" Target="footer62.xml"/><Relationship Id="rId141" Type="http://schemas.openxmlformats.org/officeDocument/2006/relationships/footer" Target="footer72.xml"/><Relationship Id="rId146" Type="http://schemas.openxmlformats.org/officeDocument/2006/relationships/header" Target="header56.xml"/><Relationship Id="rId167" Type="http://schemas.openxmlformats.org/officeDocument/2006/relationships/footer" Target="footer86.xml"/><Relationship Id="rId188" Type="http://schemas.openxmlformats.org/officeDocument/2006/relationships/footer" Target="footer99.xml"/><Relationship Id="rId7" Type="http://schemas.openxmlformats.org/officeDocument/2006/relationships/customXml" Target="../customXml/item7.xml"/><Relationship Id="rId71" Type="http://schemas.openxmlformats.org/officeDocument/2006/relationships/footer" Target="footer31.xml"/><Relationship Id="rId92" Type="http://schemas.openxmlformats.org/officeDocument/2006/relationships/header" Target="header34.xml"/><Relationship Id="rId162" Type="http://schemas.openxmlformats.org/officeDocument/2006/relationships/footer" Target="footer83.xml"/><Relationship Id="rId183" Type="http://schemas.openxmlformats.org/officeDocument/2006/relationships/footer" Target="footer96.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header" Target="header5.xml"/><Relationship Id="rId40" Type="http://schemas.openxmlformats.org/officeDocument/2006/relationships/header" Target="header12.xml"/><Relationship Id="rId45" Type="http://schemas.openxmlformats.org/officeDocument/2006/relationships/header" Target="header14.xml"/><Relationship Id="rId66" Type="http://schemas.openxmlformats.org/officeDocument/2006/relationships/footer" Target="footer28.xml"/><Relationship Id="rId87" Type="http://schemas.openxmlformats.org/officeDocument/2006/relationships/footer" Target="footer40.xml"/><Relationship Id="rId110" Type="http://schemas.openxmlformats.org/officeDocument/2006/relationships/footer" Target="footer53.xml"/><Relationship Id="rId115" Type="http://schemas.openxmlformats.org/officeDocument/2006/relationships/footer" Target="footer56.xml"/><Relationship Id="rId131" Type="http://schemas.openxmlformats.org/officeDocument/2006/relationships/footer" Target="footer66.xml"/><Relationship Id="rId136" Type="http://schemas.openxmlformats.org/officeDocument/2006/relationships/footer" Target="footer69.xml"/><Relationship Id="rId157" Type="http://schemas.openxmlformats.org/officeDocument/2006/relationships/footer" Target="footer80.xml"/><Relationship Id="rId178" Type="http://schemas.openxmlformats.org/officeDocument/2006/relationships/footer" Target="footer93.xml"/><Relationship Id="rId61" Type="http://schemas.openxmlformats.org/officeDocument/2006/relationships/footer" Target="footer25.xml"/><Relationship Id="rId82" Type="http://schemas.openxmlformats.org/officeDocument/2006/relationships/footer" Target="footer38.xml"/><Relationship Id="rId152" Type="http://schemas.openxmlformats.org/officeDocument/2006/relationships/header" Target="header59.xml"/><Relationship Id="rId173" Type="http://schemas.openxmlformats.org/officeDocument/2006/relationships/footer" Target="footer90.xml"/><Relationship Id="rId194" Type="http://schemas.openxmlformats.org/officeDocument/2006/relationships/header" Target="header76.xml"/><Relationship Id="rId199" Type="http://schemas.openxmlformats.org/officeDocument/2006/relationships/header" Target="header78.xml"/><Relationship Id="rId203" Type="http://schemas.openxmlformats.org/officeDocument/2006/relationships/header" Target="header80.xml"/><Relationship Id="rId208" Type="http://schemas.openxmlformats.org/officeDocument/2006/relationships/footer" Target="footer110.xml"/><Relationship Id="rId19" Type="http://schemas.openxmlformats.org/officeDocument/2006/relationships/footer" Target="footer1.xml"/><Relationship Id="rId14" Type="http://schemas.openxmlformats.org/officeDocument/2006/relationships/endnotes" Target="endnotes.xml"/><Relationship Id="rId30" Type="http://schemas.openxmlformats.org/officeDocument/2006/relationships/header" Target="header8.xml"/><Relationship Id="rId35" Type="http://schemas.openxmlformats.org/officeDocument/2006/relationships/header" Target="header10.xml"/><Relationship Id="rId56" Type="http://schemas.openxmlformats.org/officeDocument/2006/relationships/footer" Target="footer22.xml"/><Relationship Id="rId77" Type="http://schemas.openxmlformats.org/officeDocument/2006/relationships/footer" Target="footer35.xml"/><Relationship Id="rId100" Type="http://schemas.openxmlformats.org/officeDocument/2006/relationships/footer" Target="footer47.xml"/><Relationship Id="rId105" Type="http://schemas.openxmlformats.org/officeDocument/2006/relationships/footer" Target="footer50.xml"/><Relationship Id="rId126" Type="http://schemas.openxmlformats.org/officeDocument/2006/relationships/footer" Target="footer63.xml"/><Relationship Id="rId147" Type="http://schemas.openxmlformats.org/officeDocument/2006/relationships/footer" Target="footer75.xml"/><Relationship Id="rId168" Type="http://schemas.openxmlformats.org/officeDocument/2006/relationships/footer" Target="footer87.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footer" Target="footer32.xml"/><Relationship Id="rId93" Type="http://schemas.openxmlformats.org/officeDocument/2006/relationships/footer" Target="footer43.xml"/><Relationship Id="rId98" Type="http://schemas.openxmlformats.org/officeDocument/2006/relationships/header" Target="header37.xml"/><Relationship Id="rId121" Type="http://schemas.openxmlformats.org/officeDocument/2006/relationships/footer" Target="footer60.xml"/><Relationship Id="rId142" Type="http://schemas.openxmlformats.org/officeDocument/2006/relationships/header" Target="header54.xml"/><Relationship Id="rId163" Type="http://schemas.openxmlformats.org/officeDocument/2006/relationships/footer" Target="footer84.xml"/><Relationship Id="rId184" Type="http://schemas.openxmlformats.org/officeDocument/2006/relationships/header" Target="header72.xml"/><Relationship Id="rId189" Type="http://schemas.openxmlformats.org/officeDocument/2006/relationships/header" Target="header74.xml"/><Relationship Id="rId3" Type="http://schemas.openxmlformats.org/officeDocument/2006/relationships/customXml" Target="../customXml/item3.xml"/><Relationship Id="rId25" Type="http://schemas.openxmlformats.org/officeDocument/2006/relationships/footer" Target="footer4.xml"/><Relationship Id="rId46" Type="http://schemas.openxmlformats.org/officeDocument/2006/relationships/footer" Target="footer16.xml"/><Relationship Id="rId67" Type="http://schemas.openxmlformats.org/officeDocument/2006/relationships/footer" Target="footer29.xml"/><Relationship Id="rId116" Type="http://schemas.openxmlformats.org/officeDocument/2006/relationships/footer" Target="footer57.xml"/><Relationship Id="rId137" Type="http://schemas.openxmlformats.org/officeDocument/2006/relationships/header" Target="header52.xml"/><Relationship Id="rId158" Type="http://schemas.openxmlformats.org/officeDocument/2006/relationships/footer" Target="footer81.xml"/><Relationship Id="rId20" Type="http://schemas.openxmlformats.org/officeDocument/2006/relationships/footer" Target="footer2.xml"/><Relationship Id="rId41" Type="http://schemas.openxmlformats.org/officeDocument/2006/relationships/footer" Target="footer13.xml"/><Relationship Id="rId62" Type="http://schemas.openxmlformats.org/officeDocument/2006/relationships/footer" Target="footer26.xml"/><Relationship Id="rId83" Type="http://schemas.openxmlformats.org/officeDocument/2006/relationships/header" Target="header29.xml"/><Relationship Id="rId88" Type="http://schemas.openxmlformats.org/officeDocument/2006/relationships/footer" Target="footer41.xml"/><Relationship Id="rId111" Type="http://schemas.openxmlformats.org/officeDocument/2006/relationships/footer" Target="footer54.xml"/><Relationship Id="rId132" Type="http://schemas.openxmlformats.org/officeDocument/2006/relationships/header" Target="header50.xml"/><Relationship Id="rId153" Type="http://schemas.openxmlformats.org/officeDocument/2006/relationships/footer" Target="footer78.xml"/><Relationship Id="rId174" Type="http://schemas.openxmlformats.org/officeDocument/2006/relationships/header" Target="header68.xml"/><Relationship Id="rId179" Type="http://schemas.openxmlformats.org/officeDocument/2006/relationships/header" Target="header70.xml"/><Relationship Id="rId195" Type="http://schemas.openxmlformats.org/officeDocument/2006/relationships/header" Target="header77.xml"/><Relationship Id="rId209" Type="http://schemas.openxmlformats.org/officeDocument/2006/relationships/header" Target="header83.xml"/><Relationship Id="rId190" Type="http://schemas.openxmlformats.org/officeDocument/2006/relationships/header" Target="header75.xml"/><Relationship Id="rId204" Type="http://schemas.openxmlformats.org/officeDocument/2006/relationships/footer" Target="footer108.xml"/><Relationship Id="rId15" Type="http://schemas.openxmlformats.org/officeDocument/2006/relationships/image" Target="media/image1.emf"/><Relationship Id="rId36" Type="http://schemas.openxmlformats.org/officeDocument/2006/relationships/footer" Target="footer10.xml"/><Relationship Id="rId57" Type="http://schemas.openxmlformats.org/officeDocument/2006/relationships/footer" Target="footer23.xml"/><Relationship Id="rId106" Type="http://schemas.openxmlformats.org/officeDocument/2006/relationships/footer" Target="footer51.xml"/><Relationship Id="rId127" Type="http://schemas.openxmlformats.org/officeDocument/2006/relationships/header" Target="header48.xml"/><Relationship Id="rId10" Type="http://schemas.openxmlformats.org/officeDocument/2006/relationships/styles" Target="styles.xml"/><Relationship Id="rId31" Type="http://schemas.openxmlformats.org/officeDocument/2006/relationships/footer" Target="footer7.xml"/><Relationship Id="rId52" Type="http://schemas.openxmlformats.org/officeDocument/2006/relationships/footer" Target="footer20.xml"/><Relationship Id="rId73" Type="http://schemas.openxmlformats.org/officeDocument/2006/relationships/footer" Target="footer33.xml"/><Relationship Id="rId78" Type="http://schemas.openxmlformats.org/officeDocument/2006/relationships/footer" Target="footer36.xml"/><Relationship Id="rId94" Type="http://schemas.openxmlformats.org/officeDocument/2006/relationships/footer" Target="footer44.xml"/><Relationship Id="rId99" Type="http://schemas.openxmlformats.org/officeDocument/2006/relationships/footer" Target="footer46.xml"/><Relationship Id="rId101" Type="http://schemas.openxmlformats.org/officeDocument/2006/relationships/footer" Target="footer48.xml"/><Relationship Id="rId122" Type="http://schemas.openxmlformats.org/officeDocument/2006/relationships/header" Target="header46.xml"/><Relationship Id="rId143" Type="http://schemas.openxmlformats.org/officeDocument/2006/relationships/header" Target="header55.xml"/><Relationship Id="rId148" Type="http://schemas.openxmlformats.org/officeDocument/2006/relationships/header" Target="header57.xml"/><Relationship Id="rId164" Type="http://schemas.openxmlformats.org/officeDocument/2006/relationships/header" Target="header64.xml"/><Relationship Id="rId169" Type="http://schemas.openxmlformats.org/officeDocument/2006/relationships/header" Target="header66.xml"/><Relationship Id="rId185" Type="http://schemas.openxmlformats.org/officeDocument/2006/relationships/header" Target="header73.xml"/><Relationship Id="rId4" Type="http://schemas.openxmlformats.org/officeDocument/2006/relationships/customXml" Target="../customXml/item4.xml"/><Relationship Id="rId9" Type="http://schemas.openxmlformats.org/officeDocument/2006/relationships/numbering" Target="numbering.xml"/><Relationship Id="rId180" Type="http://schemas.openxmlformats.org/officeDocument/2006/relationships/header" Target="header71.xml"/><Relationship Id="rId210" Type="http://schemas.openxmlformats.org/officeDocument/2006/relationships/footer" Target="footer111.xml"/><Relationship Id="rId26" Type="http://schemas.openxmlformats.org/officeDocument/2006/relationships/footer" Target="footer5.xml"/><Relationship Id="rId47" Type="http://schemas.openxmlformats.org/officeDocument/2006/relationships/footer" Target="footer17.xml"/><Relationship Id="rId68" Type="http://schemas.openxmlformats.org/officeDocument/2006/relationships/footer" Target="footer30.xml"/><Relationship Id="rId89" Type="http://schemas.openxmlformats.org/officeDocument/2006/relationships/header" Target="header32.xml"/><Relationship Id="rId112" Type="http://schemas.openxmlformats.org/officeDocument/2006/relationships/header" Target="header42.xml"/><Relationship Id="rId133" Type="http://schemas.openxmlformats.org/officeDocument/2006/relationships/header" Target="header51.xml"/><Relationship Id="rId154" Type="http://schemas.openxmlformats.org/officeDocument/2006/relationships/header" Target="header60.xml"/><Relationship Id="rId175" Type="http://schemas.openxmlformats.org/officeDocument/2006/relationships/header" Target="header69.xml"/><Relationship Id="rId196" Type="http://schemas.openxmlformats.org/officeDocument/2006/relationships/footer" Target="footer103.xml"/><Relationship Id="rId200" Type="http://schemas.openxmlformats.org/officeDocument/2006/relationships/header" Target="header79.xml"/><Relationship Id="rId16" Type="http://schemas.openxmlformats.org/officeDocument/2006/relationships/image" Target="media/image10.emf"/></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n/lagstiftnrsl/Livsmedel/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Näringsdepartementet</TermName>
          <TermId xmlns="http://schemas.microsoft.com/office/infopath/2007/PartnerControls">6a8d1c8a-1d2b-4b66-bd42-fbe9e2cc78cf</TermId>
        </TermInfo>
      </Terms>
    </k46d94c0acf84ab9a79866a9d8b1905f>
    <TaxCatchAll xmlns="cc625d36-bb37-4650-91b9-0c96159295ba">
      <Value>27</Value>
    </TaxCatchAll>
    <DirtyMigration xmlns="4e9c2f0c-7bf8-49af-8356-cbf363fc78a7">false</DirtyMigration>
    <_dlc_DocId xmlns="4f5ca95d-8798-43a8-9b50-3b2f8b9416bf">6VV7YVCVAJZ7-373442560-9437</_dlc_DocId>
    <_dlc_DocIdUrl xmlns="4f5ca95d-8798-43a8-9b50-3b2f8b9416bf">
      <Url>https://dhs.sp.regeringskansliet.se/yta/sb-gransk/_layouts/15/DocIdRedir.aspx?ID=6VV7YVCVAJZ7-373442560-9437</Url>
      <Description>6VV7YVCVAJZ7-373442560-9437</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dokumentvärden xmlns="http://rkdhs/mallar/lagstiftning/Prop/Prop.xsd">
  <departementsnamn>Näringsdepartementet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Andersson, Bolund, Damberg, Shekarabi, Ygeman, Eriksson, Linde, Eneroth, Nilsson, Ernkrans, Lindhagen, Lind, Hallberg,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Näringsdepartementet"/>
  <dokumentnummer etikett="Prop.">2020/21:43</dokumentnummer>
  <titel>Kontroll i livsmedelskedjan</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or>
</dokumentvärden>
</file>

<file path=customXml/item5.xml><?xml version="1.0" encoding="utf-8"?>
<?mso-contentType ?>
<customXsn xmlns="http://schemas.microsoft.com/office/2006/metadata/customXsn">
  <xsnLocation/>
  <cached>True</cached>
  <openByDefault>False</openByDefault>
  <xsnScope/>
</customXsn>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B316F57-41F5-4929-A5BD-9E4C2BAE368A}">
  <ds:schemaRefs>
    <ds:schemaRef ds:uri="http://schemas.microsoft.com/sharepoint/v3/contenttype/forms"/>
  </ds:schemaRefs>
</ds:datastoreItem>
</file>

<file path=customXml/itemProps2.xml><?xml version="1.0" encoding="utf-8"?>
<ds:datastoreItem xmlns:ds="http://schemas.openxmlformats.org/officeDocument/2006/customXml" ds:itemID="{76C41D71-FF20-4F12-AE2D-D45BBF0B7328}">
  <ds:schemaRefs>
    <ds:schemaRef ds:uri="cc625d36-bb37-4650-91b9-0c96159295ba"/>
    <ds:schemaRef ds:uri="http://purl.org/dc/elements/1.1/"/>
    <ds:schemaRef ds:uri="2b3e04e2-066d-4f09-a40a-49d446c70b20"/>
    <ds:schemaRef ds:uri="http://schemas.openxmlformats.org/package/2006/metadata/core-properties"/>
    <ds:schemaRef ds:uri="http://schemas.microsoft.com/office/infopath/2007/PartnerControls"/>
    <ds:schemaRef ds:uri="http://purl.org/dc/terms/"/>
    <ds:schemaRef ds:uri="315b4cf0-de59-4150-ade7-749e4d237fce"/>
    <ds:schemaRef ds:uri="http://schemas.microsoft.com/office/2006/metadata/properties"/>
    <ds:schemaRef ds:uri="http://schemas.microsoft.com/office/2006/documentManagement/types"/>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D3D9FE69-E8E4-4D8C-AD26-C32FE1B0AA0E}">
  <ds:schemaRefs>
    <ds:schemaRef ds:uri="http://schemas.microsoft.com/sharepoint/events"/>
  </ds:schemaRefs>
</ds:datastoreItem>
</file>

<file path=customXml/itemProps4.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5.xml><?xml version="1.0" encoding="utf-8"?>
<ds:datastoreItem xmlns:ds="http://schemas.openxmlformats.org/officeDocument/2006/customXml" ds:itemID="{14D0BAB0-4234-499D-B62A-32583B190197}">
  <ds:schemaRefs>
    <ds:schemaRef ds:uri="http://schemas.microsoft.com/office/2006/metadata/customXsn"/>
  </ds:schemaRefs>
</ds:datastoreItem>
</file>

<file path=customXml/itemProps6.xml><?xml version="1.0" encoding="utf-8"?>
<ds:datastoreItem xmlns:ds="http://schemas.openxmlformats.org/officeDocument/2006/customXml" ds:itemID="{527E60C3-08FD-48C9-B716-6D400FC13389}"/>
</file>

<file path=customXml/itemProps7.xml><?xml version="1.0" encoding="utf-8"?>
<ds:datastoreItem xmlns:ds="http://schemas.openxmlformats.org/officeDocument/2006/customXml" ds:itemID="{90A467CE-F62E-4F90-B628-8A946419AAC0}"/>
</file>

<file path=customXml/itemProps8.xml><?xml version="1.0" encoding="utf-8"?>
<ds:datastoreItem xmlns:ds="http://schemas.openxmlformats.org/officeDocument/2006/customXml" ds:itemID="{105FFE16-8422-4613-B614-805B4239FC6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8</Pages>
  <Words>211938</Words>
  <Characters>1286465</Characters>
  <Application>Microsoft Office Word</Application>
  <DocSecurity>0</DocSecurity>
  <Lines>32986</Lines>
  <Paragraphs>8232</Paragraphs>
  <ScaleCrop>false</ScaleCrop>
  <HeadingPairs>
    <vt:vector size="2" baseType="variant">
      <vt:variant>
        <vt:lpstr>Rubrik</vt:lpstr>
      </vt:variant>
      <vt:variant>
        <vt:i4>1</vt:i4>
      </vt:variant>
    </vt:vector>
  </HeadingPairs>
  <TitlesOfParts>
    <vt:vector size="1" baseType="lpstr">
      <vt:lpstr>Kontroll i livsmedelskedjan</vt:lpstr>
    </vt:vector>
  </TitlesOfParts>
  <Company>Regeringskansliet</Company>
  <LinksUpToDate>false</LinksUpToDate>
  <CharactersWithSpaces>1490171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Kontroll i livsmedelskedjan</dc:title>
  <dc:creator>Eva Kalling Lundberg</dc:creator>
  <dc:description/>
  <cp:lastModifiedBy>Agneta M Karlsson</cp:lastModifiedBy>
  <cp:revision>2</cp:revision>
  <cp:lastPrinted>2020-10-22T06:08:00Z</cp:lastPrinted>
  <dcterms:created xsi:type="dcterms:W3CDTF">2020-10-22T11:46:00Z</dcterms:created>
  <dcterms:modified xsi:type="dcterms:W3CDTF">2020-10-22T11:46:00Z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2a0dabc0-57f0-4d8f-ab2c-873bb99f06ea</vt:lpwstr>
  </property>
  <property fmtid="{D5CDD505-2E9C-101B-9397-08002B2CF9AE}" pid="4" name="ActivityCategory0">
    <vt:lpwstr/>
  </property>
  <property fmtid="{D5CDD505-2E9C-101B-9397-08002B2CF9AE}" pid="5" name="TaxKeyword">
    <vt:lpwstr/>
  </property>
  <property fmtid="{D5CDD505-2E9C-101B-9397-08002B2CF9AE}" pid="6" name="Organisation">
    <vt:lpwstr>27;#Näringsdepartementet|6a8d1c8a-1d2b-4b66-bd42-fbe9e2cc78cf</vt:lpwstr>
  </property>
  <property fmtid="{D5CDD505-2E9C-101B-9397-08002B2CF9AE}" pid="7" name="edbe0b5c82304c8e847ab7b8c02a77c3">
    <vt:lpwstr/>
  </property>
  <property fmtid="{D5CDD505-2E9C-101B-9397-08002B2CF9AE}" pid="8" name="ActivityCategory">
    <vt:lpwstr/>
  </property>
  <property fmtid="{D5CDD505-2E9C-101B-9397-08002B2CF9AE}" pid="9" name="TaxKeywordTaxHTField">
    <vt:lpwstr/>
  </property>
</Properties>
</file>