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charts/chart4.xml" ContentType="application/vnd.openxmlformats-officedocument.drawingml.chart+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C3C3F1F" w14:textId="77777777" w:rsidR="0074016C" w:rsidRDefault="0074016C" w:rsidP="00333C9D">
      <w:pPr>
        <w:pStyle w:val="Prophuvudrubrik"/>
      </w:pPr>
      <w:r>
        <w:t>Regeringens proposition</w:t>
      </w:r>
      <w:r>
        <w:rPr>
          <w:noProof/>
          <w:lang w:eastAsia="sv-SE"/>
        </w:rPr>
        <mc:AlternateContent>
          <mc:Choice Requires="wps">
            <w:drawing>
              <wp:anchor distT="0" distB="0" distL="114300" distR="114300" simplePos="0" relativeHeight="251658240" behindDoc="1" locked="0" layoutInCell="1" allowOverlap="1" wp14:anchorId="3EE071C3" wp14:editId="43791A95">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A989B21" w14:textId="77777777" w:rsidR="0074016C" w:rsidRPr="00811BB8" w:rsidRDefault="0074016C" w:rsidP="00C37AA0">
                                <w:pPr>
                                  <w:pStyle w:val="Brdtext"/>
                                </w:pPr>
                                <w:r>
                                  <w:rPr>
                                    <w:noProof/>
                                    <w:lang w:eastAsia="sv-SE"/>
                                  </w:rPr>
                                  <w:drawing>
                                    <wp:inline distT="0" distB="0" distL="0" distR="0" wp14:anchorId="433A48E4" wp14:editId="2E0B22A1">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EE071C3"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1A989B21" w14:textId="77777777" w:rsidR="0074016C" w:rsidRPr="00811BB8" w:rsidRDefault="0074016C" w:rsidP="00C37AA0">
                          <w:pPr>
                            <w:pStyle w:val="Brdtext"/>
                          </w:pPr>
                          <w:r>
                            <w:rPr>
                              <w:noProof/>
                              <w:lang w:eastAsia="sv-SE"/>
                            </w:rPr>
                            <w:drawing>
                              <wp:inline distT="0" distB="0" distL="0" distR="0" wp14:anchorId="433A48E4" wp14:editId="2E0B22A1">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2E4E70CA" w14:textId="603BB952" w:rsidR="0074016C" w:rsidRDefault="004B1F89" w:rsidP="00333C9D">
          <w:pPr>
            <w:pStyle w:val="Prophuvudrubrik"/>
          </w:pPr>
          <w:r>
            <w:t>2023/24:27</w:t>
          </w:r>
        </w:p>
      </w:sdtContent>
    </w:sdt>
    <w:p w14:paraId="1249B7D9" w14:textId="77777777" w:rsidR="0074016C" w:rsidRPr="005F407A" w:rsidRDefault="0074016C"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74016C" w14:paraId="088FF01D"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311EB7BB" w14:textId="6FF75AFE" w:rsidR="0074016C" w:rsidRDefault="004B1F89" w:rsidP="00333C9D">
                <w:pPr>
                  <w:pStyle w:val="Proprubrik"/>
                  <w:spacing w:after="20"/>
                </w:pPr>
                <w:r>
                  <w:t>Pausad uppräkning av skiktgränsen för statlig inkomstskatt för beskattningsåret 2024</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027B47BF" w14:textId="24CF2D4B" w:rsidR="0074016C" w:rsidRDefault="004B1F89"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4E7C1073" w14:textId="7318322C" w:rsidR="0074016C" w:rsidRPr="00141F91" w:rsidRDefault="004B1F89" w:rsidP="00333C9D">
                <w:pPr>
                  <w:pStyle w:val="Proprubrik"/>
                  <w:rPr>
                    <w:szCs w:val="26"/>
                  </w:rPr>
                </w:pPr>
                <w:r>
                  <w:rPr>
                    <w:szCs w:val="26"/>
                  </w:rPr>
                  <w:t>2023/24:27</w:t>
                </w:r>
              </w:p>
            </w:sdtContent>
          </w:sdt>
        </w:tc>
      </w:tr>
    </w:tbl>
    <w:p w14:paraId="14FB34F8" w14:textId="77777777" w:rsidR="0074016C" w:rsidRDefault="0074016C" w:rsidP="00333C9D">
      <w:pPr>
        <w:pStyle w:val="Brdtext"/>
        <w:spacing w:before="60"/>
      </w:pPr>
    </w:p>
    <w:p w14:paraId="042BDCEC" w14:textId="77777777" w:rsidR="0074016C" w:rsidRDefault="0074016C" w:rsidP="00333C9D">
      <w:pPr>
        <w:pStyle w:val="Brdtext"/>
      </w:pPr>
      <w:r>
        <w:t>Regeringen överlämnar denna proposition till riksdagen.</w:t>
      </w:r>
    </w:p>
    <w:p w14:paraId="21C70082" w14:textId="77777777" w:rsidR="0074016C" w:rsidRDefault="0074016C" w:rsidP="00333C9D">
      <w:pPr>
        <w:pStyle w:val="Brdtext"/>
      </w:pPr>
    </w:p>
    <w:p w14:paraId="6A6B4C99" w14:textId="3BBF6B1B" w:rsidR="0074016C" w:rsidRDefault="0074016C" w:rsidP="00333C9D">
      <w:pPr>
        <w:pStyle w:val="Brdtext"/>
      </w:pPr>
      <w:r>
        <w:t xml:space="preserve">Stockholm </w:t>
      </w:r>
      <w:sdt>
        <w:sdtPr>
          <w:alias w:val="Datum"/>
          <w:tag w:val="Datum"/>
          <w:id w:val="-1894106154"/>
          <w:date w:fullDate="2023-10-12T00:00:00Z">
            <w:dateFormat w:val="'den' d MMMM yyyy"/>
            <w:lid w:val="sv-SE"/>
            <w:storeMappedDataAs w:val="dateTime"/>
            <w:calendar w:val="gregorian"/>
          </w:date>
        </w:sdtPr>
        <w:sdtEndPr/>
        <w:sdtContent>
          <w:r w:rsidR="00FF325E">
            <w:t>den 12 oktober 2023</w:t>
          </w:r>
        </w:sdtContent>
      </w:sdt>
    </w:p>
    <w:p w14:paraId="31666D76" w14:textId="77777777" w:rsidR="0074016C" w:rsidRDefault="0074016C" w:rsidP="00333C9D">
      <w:pPr>
        <w:pStyle w:val="Brdtextmedindrag"/>
      </w:pPr>
    </w:p>
    <w:p w14:paraId="41822694" w14:textId="0165EED7" w:rsidR="0074016C" w:rsidRDefault="003C69D1" w:rsidP="00333C9D">
      <w:pPr>
        <w:pStyle w:val="Propnamnunderskrift1"/>
      </w:pPr>
      <w:r>
        <w:t>Ulf Kristersson</w:t>
      </w:r>
    </w:p>
    <w:p w14:paraId="390EC605" w14:textId="25DD9D1D" w:rsidR="0074016C" w:rsidRDefault="0074016C" w:rsidP="00333C9D">
      <w:pPr>
        <w:pStyle w:val="Propnamnunderskrift2"/>
        <w:tabs>
          <w:tab w:val="clear" w:pos="2693"/>
          <w:tab w:val="clear" w:pos="7474"/>
          <w:tab w:val="left" w:pos="2126"/>
        </w:tabs>
      </w:pPr>
      <w:r>
        <w:tab/>
      </w:r>
      <w:r w:rsidR="00B519B4">
        <w:t>Gunnar Strömmer</w:t>
      </w:r>
    </w:p>
    <w:p w14:paraId="06CF87E2" w14:textId="6E11DAC2" w:rsidR="0074016C" w:rsidRPr="008624B2" w:rsidRDefault="0074016C"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4B1F89">
            <w:rPr>
              <w:i w:val="0"/>
            </w:rPr>
            <w:t>Finansdepartementet</w:t>
          </w:r>
        </w:sdtContent>
      </w:sdt>
      <w:r w:rsidRPr="008F01E7">
        <w:rPr>
          <w:i w:val="0"/>
          <w:iCs w:val="0"/>
        </w:rPr>
        <w:t>)</w:t>
      </w:r>
    </w:p>
    <w:p w14:paraId="629CA950" w14:textId="77777777" w:rsidR="0074016C" w:rsidRDefault="0074016C" w:rsidP="00333C9D">
      <w:pPr>
        <w:pStyle w:val="Proprubrik"/>
        <w:spacing w:before="80" w:after="400"/>
      </w:pPr>
      <w:r>
        <w:t>Propositionens huvudsakliga innehåll</w:t>
      </w:r>
    </w:p>
    <w:p w14:paraId="4A6AF289" w14:textId="7CD3352F" w:rsidR="00883A52" w:rsidRDefault="00883A52" w:rsidP="00883A52">
      <w:pPr>
        <w:pStyle w:val="Brdtext"/>
      </w:pPr>
      <w:r>
        <w:t>I propositionen föreslås att någon uppräkning inte ska göras vid bestämmandet av skiktgränsen för uttag av statlig inkomstskatt på beskattningsbara förvärvsinkomster för beskattningsåret 2024. Skikt-gränsen för beskattningsåret föreslås därmed uppgå till 598</w:t>
      </w:r>
      <w:r w:rsidR="00206007">
        <w:t> </w:t>
      </w:r>
      <w:r>
        <w:t>500</w:t>
      </w:r>
      <w:r w:rsidR="00206007">
        <w:t> </w:t>
      </w:r>
      <w:r>
        <w:t xml:space="preserve">kronor. </w:t>
      </w:r>
    </w:p>
    <w:p w14:paraId="2F185574" w14:textId="71E110E0" w:rsidR="0074016C" w:rsidRDefault="00883A52" w:rsidP="00206007">
      <w:pPr>
        <w:pStyle w:val="Brdtextmedindrag"/>
      </w:pPr>
      <w:r>
        <w:t>Ändringen föreslås träda i kraft den 1</w:t>
      </w:r>
      <w:r w:rsidR="00206007">
        <w:t> </w:t>
      </w:r>
      <w:r>
        <w:t>januari 2024.</w:t>
      </w:r>
    </w:p>
    <w:p w14:paraId="5393127D" w14:textId="77777777" w:rsidR="0074016C" w:rsidRPr="008F2013" w:rsidRDefault="0074016C" w:rsidP="005E3C60">
      <w:pPr>
        <w:pStyle w:val="Innehllsfrteckning"/>
        <w:pageBreakBefore/>
        <w:rPr>
          <w:sz w:val="30"/>
          <w:szCs w:val="30"/>
        </w:rPr>
      </w:pPr>
      <w:r>
        <w:rPr>
          <w:rFonts w:eastAsiaTheme="minorHAnsi"/>
        </w:rPr>
        <w:lastRenderedPageBreak/>
        <w:t>Innehållsförteckning</w:t>
      </w:r>
    </w:p>
    <w:p w14:paraId="4B2F6E82" w14:textId="551B7812" w:rsidR="00DF41D9" w:rsidRDefault="0074016C">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47992180" w:history="1">
        <w:r w:rsidR="00DF41D9" w:rsidRPr="00B05149">
          <w:rPr>
            <w:rStyle w:val="Hyperlnk"/>
          </w:rPr>
          <w:t>1</w:t>
        </w:r>
        <w:r w:rsidR="00DF41D9">
          <w:rPr>
            <w:rFonts w:asciiTheme="minorHAnsi" w:eastAsiaTheme="minorEastAsia" w:hAnsiTheme="minorHAnsi"/>
            <w:sz w:val="22"/>
            <w:lang w:eastAsia="sv-SE"/>
          </w:rPr>
          <w:tab/>
        </w:r>
        <w:r w:rsidR="00DF41D9" w:rsidRPr="00B05149">
          <w:rPr>
            <w:rStyle w:val="Hyperlnk"/>
          </w:rPr>
          <w:t>Förslag till riksdagsbeslut</w:t>
        </w:r>
        <w:r w:rsidR="00DF41D9">
          <w:rPr>
            <w:webHidden/>
          </w:rPr>
          <w:tab/>
        </w:r>
        <w:r w:rsidR="00DF41D9">
          <w:rPr>
            <w:webHidden/>
          </w:rPr>
          <w:fldChar w:fldCharType="begin"/>
        </w:r>
        <w:r w:rsidR="00DF41D9">
          <w:rPr>
            <w:webHidden/>
          </w:rPr>
          <w:instrText xml:space="preserve"> PAGEREF _Toc147992180 \h </w:instrText>
        </w:r>
        <w:r w:rsidR="00DF41D9">
          <w:rPr>
            <w:webHidden/>
          </w:rPr>
        </w:r>
        <w:r w:rsidR="00DF41D9">
          <w:rPr>
            <w:webHidden/>
          </w:rPr>
          <w:fldChar w:fldCharType="separate"/>
        </w:r>
        <w:r w:rsidR="00DF41D9">
          <w:rPr>
            <w:webHidden/>
          </w:rPr>
          <w:t>3</w:t>
        </w:r>
        <w:r w:rsidR="00DF41D9">
          <w:rPr>
            <w:webHidden/>
          </w:rPr>
          <w:fldChar w:fldCharType="end"/>
        </w:r>
      </w:hyperlink>
    </w:p>
    <w:p w14:paraId="75AF5062" w14:textId="6634B49F" w:rsidR="00DF41D9" w:rsidRDefault="008D71CF">
      <w:pPr>
        <w:pStyle w:val="Innehll1"/>
        <w:rPr>
          <w:rFonts w:asciiTheme="minorHAnsi" w:eastAsiaTheme="minorEastAsia" w:hAnsiTheme="minorHAnsi"/>
          <w:sz w:val="22"/>
          <w:lang w:eastAsia="sv-SE"/>
        </w:rPr>
      </w:pPr>
      <w:hyperlink w:anchor="_Toc147992181" w:history="1">
        <w:r w:rsidR="00DF41D9" w:rsidRPr="00B05149">
          <w:rPr>
            <w:rStyle w:val="Hyperlnk"/>
          </w:rPr>
          <w:t>2</w:t>
        </w:r>
        <w:r w:rsidR="00DF41D9">
          <w:rPr>
            <w:rFonts w:asciiTheme="minorHAnsi" w:eastAsiaTheme="minorEastAsia" w:hAnsiTheme="minorHAnsi"/>
            <w:sz w:val="22"/>
            <w:lang w:eastAsia="sv-SE"/>
          </w:rPr>
          <w:tab/>
        </w:r>
        <w:r w:rsidR="00DF41D9" w:rsidRPr="00B05149">
          <w:rPr>
            <w:rStyle w:val="Hyperlnk"/>
          </w:rPr>
          <w:t>Förslag till lag om ändring i inkomstskattelagen (1999:1229)</w:t>
        </w:r>
        <w:r w:rsidR="00DF41D9">
          <w:rPr>
            <w:webHidden/>
          </w:rPr>
          <w:tab/>
        </w:r>
        <w:r w:rsidR="00DF41D9">
          <w:rPr>
            <w:webHidden/>
          </w:rPr>
          <w:fldChar w:fldCharType="begin"/>
        </w:r>
        <w:r w:rsidR="00DF41D9">
          <w:rPr>
            <w:webHidden/>
          </w:rPr>
          <w:instrText xml:space="preserve"> PAGEREF _Toc147992181 \h </w:instrText>
        </w:r>
        <w:r w:rsidR="00DF41D9">
          <w:rPr>
            <w:webHidden/>
          </w:rPr>
        </w:r>
        <w:r w:rsidR="00DF41D9">
          <w:rPr>
            <w:webHidden/>
          </w:rPr>
          <w:fldChar w:fldCharType="separate"/>
        </w:r>
        <w:r w:rsidR="00DF41D9">
          <w:rPr>
            <w:webHidden/>
          </w:rPr>
          <w:t>4</w:t>
        </w:r>
        <w:r w:rsidR="00DF41D9">
          <w:rPr>
            <w:webHidden/>
          </w:rPr>
          <w:fldChar w:fldCharType="end"/>
        </w:r>
      </w:hyperlink>
    </w:p>
    <w:p w14:paraId="61ABB3AA" w14:textId="028BBDD5" w:rsidR="00DF41D9" w:rsidRDefault="008D71CF">
      <w:pPr>
        <w:pStyle w:val="Innehll1"/>
        <w:rPr>
          <w:rFonts w:asciiTheme="minorHAnsi" w:eastAsiaTheme="minorEastAsia" w:hAnsiTheme="minorHAnsi"/>
          <w:sz w:val="22"/>
          <w:lang w:eastAsia="sv-SE"/>
        </w:rPr>
      </w:pPr>
      <w:hyperlink w:anchor="_Toc147992182" w:history="1">
        <w:r w:rsidR="00DF41D9" w:rsidRPr="00B05149">
          <w:rPr>
            <w:rStyle w:val="Hyperlnk"/>
          </w:rPr>
          <w:t>3</w:t>
        </w:r>
        <w:r w:rsidR="00DF41D9">
          <w:rPr>
            <w:rFonts w:asciiTheme="minorHAnsi" w:eastAsiaTheme="minorEastAsia" w:hAnsiTheme="minorHAnsi"/>
            <w:sz w:val="22"/>
            <w:lang w:eastAsia="sv-SE"/>
          </w:rPr>
          <w:tab/>
        </w:r>
        <w:r w:rsidR="00DF41D9" w:rsidRPr="00B05149">
          <w:rPr>
            <w:rStyle w:val="Hyperlnk"/>
          </w:rPr>
          <w:t>Ärendet och dess beredning</w:t>
        </w:r>
        <w:r w:rsidR="00DF41D9">
          <w:rPr>
            <w:webHidden/>
          </w:rPr>
          <w:tab/>
        </w:r>
        <w:r w:rsidR="00DF41D9">
          <w:rPr>
            <w:webHidden/>
          </w:rPr>
          <w:fldChar w:fldCharType="begin"/>
        </w:r>
        <w:r w:rsidR="00DF41D9">
          <w:rPr>
            <w:webHidden/>
          </w:rPr>
          <w:instrText xml:space="preserve"> PAGEREF _Toc147992182 \h </w:instrText>
        </w:r>
        <w:r w:rsidR="00DF41D9">
          <w:rPr>
            <w:webHidden/>
          </w:rPr>
        </w:r>
        <w:r w:rsidR="00DF41D9">
          <w:rPr>
            <w:webHidden/>
          </w:rPr>
          <w:fldChar w:fldCharType="separate"/>
        </w:r>
        <w:r w:rsidR="00DF41D9">
          <w:rPr>
            <w:webHidden/>
          </w:rPr>
          <w:t>5</w:t>
        </w:r>
        <w:r w:rsidR="00DF41D9">
          <w:rPr>
            <w:webHidden/>
          </w:rPr>
          <w:fldChar w:fldCharType="end"/>
        </w:r>
      </w:hyperlink>
    </w:p>
    <w:p w14:paraId="13186889" w14:textId="012B7EC5" w:rsidR="00DF41D9" w:rsidRDefault="008D71CF">
      <w:pPr>
        <w:pStyle w:val="Innehll1"/>
        <w:rPr>
          <w:rFonts w:asciiTheme="minorHAnsi" w:eastAsiaTheme="minorEastAsia" w:hAnsiTheme="minorHAnsi"/>
          <w:sz w:val="22"/>
          <w:lang w:eastAsia="sv-SE"/>
        </w:rPr>
      </w:pPr>
      <w:hyperlink w:anchor="_Toc147992183" w:history="1">
        <w:r w:rsidR="00DF41D9" w:rsidRPr="00B05149">
          <w:rPr>
            <w:rStyle w:val="Hyperlnk"/>
          </w:rPr>
          <w:t>4</w:t>
        </w:r>
        <w:r w:rsidR="00DF41D9">
          <w:rPr>
            <w:rFonts w:asciiTheme="minorHAnsi" w:eastAsiaTheme="minorEastAsia" w:hAnsiTheme="minorHAnsi"/>
            <w:sz w:val="22"/>
            <w:lang w:eastAsia="sv-SE"/>
          </w:rPr>
          <w:tab/>
        </w:r>
        <w:r w:rsidR="00DF41D9" w:rsidRPr="00B05149">
          <w:rPr>
            <w:rStyle w:val="Hyperlnk"/>
          </w:rPr>
          <w:t>Bakgrund och gällande rätt</w:t>
        </w:r>
        <w:r w:rsidR="00DF41D9">
          <w:rPr>
            <w:webHidden/>
          </w:rPr>
          <w:tab/>
        </w:r>
        <w:r w:rsidR="00DF41D9">
          <w:rPr>
            <w:webHidden/>
          </w:rPr>
          <w:fldChar w:fldCharType="begin"/>
        </w:r>
        <w:r w:rsidR="00DF41D9">
          <w:rPr>
            <w:webHidden/>
          </w:rPr>
          <w:instrText xml:space="preserve"> PAGEREF _Toc147992183 \h </w:instrText>
        </w:r>
        <w:r w:rsidR="00DF41D9">
          <w:rPr>
            <w:webHidden/>
          </w:rPr>
        </w:r>
        <w:r w:rsidR="00DF41D9">
          <w:rPr>
            <w:webHidden/>
          </w:rPr>
          <w:fldChar w:fldCharType="separate"/>
        </w:r>
        <w:r w:rsidR="00DF41D9">
          <w:rPr>
            <w:webHidden/>
          </w:rPr>
          <w:t>5</w:t>
        </w:r>
        <w:r w:rsidR="00DF41D9">
          <w:rPr>
            <w:webHidden/>
          </w:rPr>
          <w:fldChar w:fldCharType="end"/>
        </w:r>
      </w:hyperlink>
    </w:p>
    <w:p w14:paraId="2A6F1933" w14:textId="4C102F5E" w:rsidR="00DF41D9" w:rsidRDefault="008D71CF">
      <w:pPr>
        <w:pStyle w:val="Innehll1"/>
        <w:rPr>
          <w:rFonts w:asciiTheme="minorHAnsi" w:eastAsiaTheme="minorEastAsia" w:hAnsiTheme="minorHAnsi"/>
          <w:sz w:val="22"/>
          <w:lang w:eastAsia="sv-SE"/>
        </w:rPr>
      </w:pPr>
      <w:hyperlink w:anchor="_Toc147992184" w:history="1">
        <w:r w:rsidR="00DF41D9" w:rsidRPr="00B05149">
          <w:rPr>
            <w:rStyle w:val="Hyperlnk"/>
          </w:rPr>
          <w:t>5</w:t>
        </w:r>
        <w:r w:rsidR="00DF41D9">
          <w:rPr>
            <w:rFonts w:asciiTheme="minorHAnsi" w:eastAsiaTheme="minorEastAsia" w:hAnsiTheme="minorHAnsi"/>
            <w:sz w:val="22"/>
            <w:lang w:eastAsia="sv-SE"/>
          </w:rPr>
          <w:tab/>
        </w:r>
        <w:r w:rsidR="00DF41D9" w:rsidRPr="00B05149">
          <w:rPr>
            <w:rStyle w:val="Hyperlnk"/>
          </w:rPr>
          <w:t>Skiktgränsen för statlig inkomstskatt för beskattningsåret 2024</w:t>
        </w:r>
        <w:r w:rsidR="00DF41D9">
          <w:rPr>
            <w:webHidden/>
          </w:rPr>
          <w:tab/>
        </w:r>
        <w:r w:rsidR="00DF41D9">
          <w:rPr>
            <w:webHidden/>
          </w:rPr>
          <w:fldChar w:fldCharType="begin"/>
        </w:r>
        <w:r w:rsidR="00DF41D9">
          <w:rPr>
            <w:webHidden/>
          </w:rPr>
          <w:instrText xml:space="preserve"> PAGEREF _Toc147992184 \h </w:instrText>
        </w:r>
        <w:r w:rsidR="00DF41D9">
          <w:rPr>
            <w:webHidden/>
          </w:rPr>
        </w:r>
        <w:r w:rsidR="00DF41D9">
          <w:rPr>
            <w:webHidden/>
          </w:rPr>
          <w:fldChar w:fldCharType="separate"/>
        </w:r>
        <w:r w:rsidR="00DF41D9">
          <w:rPr>
            <w:webHidden/>
          </w:rPr>
          <w:t>6</w:t>
        </w:r>
        <w:r w:rsidR="00DF41D9">
          <w:rPr>
            <w:webHidden/>
          </w:rPr>
          <w:fldChar w:fldCharType="end"/>
        </w:r>
      </w:hyperlink>
    </w:p>
    <w:p w14:paraId="032693AC" w14:textId="18655E9E" w:rsidR="00DF41D9" w:rsidRDefault="008D71CF">
      <w:pPr>
        <w:pStyle w:val="Innehll2"/>
        <w:rPr>
          <w:rFonts w:asciiTheme="minorHAnsi" w:eastAsiaTheme="minorEastAsia" w:hAnsiTheme="minorHAnsi" w:cstheme="minorBidi"/>
          <w:sz w:val="22"/>
          <w:szCs w:val="22"/>
          <w:lang w:eastAsia="sv-SE"/>
        </w:rPr>
      </w:pPr>
      <w:hyperlink w:anchor="_Toc147992185" w:history="1">
        <w:r w:rsidR="00DF41D9" w:rsidRPr="00B05149">
          <w:rPr>
            <w:rStyle w:val="Hyperlnk"/>
            <w:rFonts w:eastAsiaTheme="majorEastAsia"/>
          </w:rPr>
          <w:t>5.1</w:t>
        </w:r>
        <w:r w:rsidR="00DF41D9">
          <w:rPr>
            <w:rFonts w:asciiTheme="minorHAnsi" w:eastAsiaTheme="minorEastAsia" w:hAnsiTheme="minorHAnsi" w:cstheme="minorBidi"/>
            <w:sz w:val="22"/>
            <w:szCs w:val="22"/>
            <w:lang w:eastAsia="sv-SE"/>
          </w:rPr>
          <w:tab/>
        </w:r>
        <w:r w:rsidR="00DF41D9" w:rsidRPr="00B05149">
          <w:rPr>
            <w:rStyle w:val="Hyperlnk"/>
            <w:rFonts w:eastAsiaTheme="majorEastAsia"/>
          </w:rPr>
          <w:t>Pausad uppräkning av skiktgränsen 2024</w:t>
        </w:r>
        <w:r w:rsidR="00DF41D9">
          <w:rPr>
            <w:webHidden/>
          </w:rPr>
          <w:tab/>
        </w:r>
        <w:r w:rsidR="00DF41D9">
          <w:rPr>
            <w:webHidden/>
          </w:rPr>
          <w:fldChar w:fldCharType="begin"/>
        </w:r>
        <w:r w:rsidR="00DF41D9">
          <w:rPr>
            <w:webHidden/>
          </w:rPr>
          <w:instrText xml:space="preserve"> PAGEREF _Toc147992185 \h </w:instrText>
        </w:r>
        <w:r w:rsidR="00DF41D9">
          <w:rPr>
            <w:webHidden/>
          </w:rPr>
        </w:r>
        <w:r w:rsidR="00DF41D9">
          <w:rPr>
            <w:webHidden/>
          </w:rPr>
          <w:fldChar w:fldCharType="separate"/>
        </w:r>
        <w:r w:rsidR="00DF41D9">
          <w:rPr>
            <w:webHidden/>
          </w:rPr>
          <w:t>6</w:t>
        </w:r>
        <w:r w:rsidR="00DF41D9">
          <w:rPr>
            <w:webHidden/>
          </w:rPr>
          <w:fldChar w:fldCharType="end"/>
        </w:r>
      </w:hyperlink>
    </w:p>
    <w:p w14:paraId="79FBCE4D" w14:textId="1C2C4F24" w:rsidR="00DF41D9" w:rsidRDefault="008D71CF">
      <w:pPr>
        <w:pStyle w:val="Innehll2"/>
        <w:rPr>
          <w:rFonts w:asciiTheme="minorHAnsi" w:eastAsiaTheme="minorEastAsia" w:hAnsiTheme="minorHAnsi" w:cstheme="minorBidi"/>
          <w:sz w:val="22"/>
          <w:szCs w:val="22"/>
          <w:lang w:eastAsia="sv-SE"/>
        </w:rPr>
      </w:pPr>
      <w:hyperlink w:anchor="_Toc147992186" w:history="1">
        <w:r w:rsidR="00DF41D9" w:rsidRPr="00B05149">
          <w:rPr>
            <w:rStyle w:val="Hyperlnk"/>
            <w:rFonts w:eastAsiaTheme="majorEastAsia"/>
          </w:rPr>
          <w:t>5.2</w:t>
        </w:r>
        <w:r w:rsidR="00DF41D9">
          <w:rPr>
            <w:rFonts w:asciiTheme="minorHAnsi" w:eastAsiaTheme="minorEastAsia" w:hAnsiTheme="minorHAnsi" w:cstheme="minorBidi"/>
            <w:sz w:val="22"/>
            <w:szCs w:val="22"/>
            <w:lang w:eastAsia="sv-SE"/>
          </w:rPr>
          <w:tab/>
        </w:r>
        <w:r w:rsidR="00DF41D9" w:rsidRPr="00B05149">
          <w:rPr>
            <w:rStyle w:val="Hyperlnk"/>
            <w:rFonts w:eastAsiaTheme="majorEastAsia"/>
          </w:rPr>
          <w:t>Ikraftträdande- och övergångsbestämmelser</w:t>
        </w:r>
        <w:r w:rsidR="00DF41D9">
          <w:rPr>
            <w:webHidden/>
          </w:rPr>
          <w:tab/>
        </w:r>
        <w:r w:rsidR="00DF41D9">
          <w:rPr>
            <w:webHidden/>
          </w:rPr>
          <w:fldChar w:fldCharType="begin"/>
        </w:r>
        <w:r w:rsidR="00DF41D9">
          <w:rPr>
            <w:webHidden/>
          </w:rPr>
          <w:instrText xml:space="preserve"> PAGEREF _Toc147992186 \h </w:instrText>
        </w:r>
        <w:r w:rsidR="00DF41D9">
          <w:rPr>
            <w:webHidden/>
          </w:rPr>
        </w:r>
        <w:r w:rsidR="00DF41D9">
          <w:rPr>
            <w:webHidden/>
          </w:rPr>
          <w:fldChar w:fldCharType="separate"/>
        </w:r>
        <w:r w:rsidR="00DF41D9">
          <w:rPr>
            <w:webHidden/>
          </w:rPr>
          <w:t>8</w:t>
        </w:r>
        <w:r w:rsidR="00DF41D9">
          <w:rPr>
            <w:webHidden/>
          </w:rPr>
          <w:fldChar w:fldCharType="end"/>
        </w:r>
      </w:hyperlink>
    </w:p>
    <w:p w14:paraId="4C264F3E" w14:textId="1C90F53B" w:rsidR="00DF41D9" w:rsidRDefault="008D71CF">
      <w:pPr>
        <w:pStyle w:val="Innehll1"/>
        <w:rPr>
          <w:rFonts w:asciiTheme="minorHAnsi" w:eastAsiaTheme="minorEastAsia" w:hAnsiTheme="minorHAnsi"/>
          <w:sz w:val="22"/>
          <w:lang w:eastAsia="sv-SE"/>
        </w:rPr>
      </w:pPr>
      <w:hyperlink w:anchor="_Toc147992187" w:history="1">
        <w:r w:rsidR="00DF41D9" w:rsidRPr="00B05149">
          <w:rPr>
            <w:rStyle w:val="Hyperlnk"/>
          </w:rPr>
          <w:t>6</w:t>
        </w:r>
        <w:r w:rsidR="00DF41D9">
          <w:rPr>
            <w:rFonts w:asciiTheme="minorHAnsi" w:eastAsiaTheme="minorEastAsia" w:hAnsiTheme="minorHAnsi"/>
            <w:sz w:val="22"/>
            <w:lang w:eastAsia="sv-SE"/>
          </w:rPr>
          <w:tab/>
        </w:r>
        <w:r w:rsidR="00DF41D9" w:rsidRPr="00B05149">
          <w:rPr>
            <w:rStyle w:val="Hyperlnk"/>
          </w:rPr>
          <w:t>Konsekvensanalys</w:t>
        </w:r>
        <w:r w:rsidR="00DF41D9">
          <w:rPr>
            <w:webHidden/>
          </w:rPr>
          <w:tab/>
        </w:r>
        <w:r w:rsidR="00DF41D9">
          <w:rPr>
            <w:webHidden/>
          </w:rPr>
          <w:fldChar w:fldCharType="begin"/>
        </w:r>
        <w:r w:rsidR="00DF41D9">
          <w:rPr>
            <w:webHidden/>
          </w:rPr>
          <w:instrText xml:space="preserve"> PAGEREF _Toc147992187 \h </w:instrText>
        </w:r>
        <w:r w:rsidR="00DF41D9">
          <w:rPr>
            <w:webHidden/>
          </w:rPr>
        </w:r>
        <w:r w:rsidR="00DF41D9">
          <w:rPr>
            <w:webHidden/>
          </w:rPr>
          <w:fldChar w:fldCharType="separate"/>
        </w:r>
        <w:r w:rsidR="00DF41D9">
          <w:rPr>
            <w:webHidden/>
          </w:rPr>
          <w:t>9</w:t>
        </w:r>
        <w:r w:rsidR="00DF41D9">
          <w:rPr>
            <w:webHidden/>
          </w:rPr>
          <w:fldChar w:fldCharType="end"/>
        </w:r>
      </w:hyperlink>
    </w:p>
    <w:p w14:paraId="74BAE43F" w14:textId="46B26041" w:rsidR="00DF41D9" w:rsidRDefault="008D71CF">
      <w:pPr>
        <w:pStyle w:val="Innehll1"/>
        <w:rPr>
          <w:rFonts w:asciiTheme="minorHAnsi" w:eastAsiaTheme="minorEastAsia" w:hAnsiTheme="minorHAnsi"/>
          <w:sz w:val="22"/>
          <w:lang w:eastAsia="sv-SE"/>
        </w:rPr>
      </w:pPr>
      <w:hyperlink w:anchor="_Toc147992188" w:history="1">
        <w:r w:rsidR="00DF41D9" w:rsidRPr="00B05149">
          <w:rPr>
            <w:rStyle w:val="Hyperlnk"/>
          </w:rPr>
          <w:t>7</w:t>
        </w:r>
        <w:r w:rsidR="00DF41D9">
          <w:rPr>
            <w:rFonts w:asciiTheme="minorHAnsi" w:eastAsiaTheme="minorEastAsia" w:hAnsiTheme="minorHAnsi"/>
            <w:sz w:val="22"/>
            <w:lang w:eastAsia="sv-SE"/>
          </w:rPr>
          <w:tab/>
        </w:r>
        <w:r w:rsidR="00DF41D9" w:rsidRPr="00B05149">
          <w:rPr>
            <w:rStyle w:val="Hyperlnk"/>
          </w:rPr>
          <w:t>Författningskommentar</w:t>
        </w:r>
        <w:r w:rsidR="00DF41D9">
          <w:rPr>
            <w:webHidden/>
          </w:rPr>
          <w:tab/>
        </w:r>
        <w:r w:rsidR="00DF41D9">
          <w:rPr>
            <w:webHidden/>
          </w:rPr>
          <w:fldChar w:fldCharType="begin"/>
        </w:r>
        <w:r w:rsidR="00DF41D9">
          <w:rPr>
            <w:webHidden/>
          </w:rPr>
          <w:instrText xml:space="preserve"> PAGEREF _Toc147992188 \h </w:instrText>
        </w:r>
        <w:r w:rsidR="00DF41D9">
          <w:rPr>
            <w:webHidden/>
          </w:rPr>
        </w:r>
        <w:r w:rsidR="00DF41D9">
          <w:rPr>
            <w:webHidden/>
          </w:rPr>
          <w:fldChar w:fldCharType="separate"/>
        </w:r>
        <w:r w:rsidR="00DF41D9">
          <w:rPr>
            <w:webHidden/>
          </w:rPr>
          <w:t>15</w:t>
        </w:r>
        <w:r w:rsidR="00DF41D9">
          <w:rPr>
            <w:webHidden/>
          </w:rPr>
          <w:fldChar w:fldCharType="end"/>
        </w:r>
      </w:hyperlink>
    </w:p>
    <w:p w14:paraId="40D34637" w14:textId="15EA232D" w:rsidR="00DF41D9" w:rsidRDefault="008D71CF">
      <w:pPr>
        <w:pStyle w:val="Innehll4"/>
        <w:rPr>
          <w:rFonts w:asciiTheme="minorHAnsi" w:eastAsiaTheme="minorEastAsia" w:hAnsiTheme="minorHAnsi"/>
          <w:noProof/>
          <w:sz w:val="22"/>
          <w:lang w:eastAsia="sv-SE"/>
        </w:rPr>
      </w:pPr>
      <w:hyperlink w:anchor="_Toc147992189" w:history="1">
        <w:r w:rsidR="00DF41D9" w:rsidRPr="00B05149">
          <w:rPr>
            <w:rStyle w:val="Hyperlnk"/>
            <w:noProof/>
          </w:rPr>
          <w:t>Sammanfattning av promemorian Pausad uppräkning av skiktgränsen för statlig inkomstskatt för beskattningsåret 2024</w:t>
        </w:r>
        <w:r w:rsidR="00DF41D9">
          <w:rPr>
            <w:noProof/>
            <w:webHidden/>
          </w:rPr>
          <w:tab/>
        </w:r>
        <w:r w:rsidR="00DF41D9">
          <w:rPr>
            <w:noProof/>
            <w:webHidden/>
          </w:rPr>
          <w:fldChar w:fldCharType="begin"/>
        </w:r>
        <w:r w:rsidR="00DF41D9">
          <w:rPr>
            <w:noProof/>
            <w:webHidden/>
          </w:rPr>
          <w:instrText xml:space="preserve"> PAGEREF _Toc147992189 \h </w:instrText>
        </w:r>
        <w:r w:rsidR="00DF41D9">
          <w:rPr>
            <w:noProof/>
            <w:webHidden/>
          </w:rPr>
        </w:r>
        <w:r w:rsidR="00DF41D9">
          <w:rPr>
            <w:noProof/>
            <w:webHidden/>
          </w:rPr>
          <w:fldChar w:fldCharType="separate"/>
        </w:r>
        <w:r w:rsidR="00DF41D9">
          <w:rPr>
            <w:noProof/>
            <w:webHidden/>
          </w:rPr>
          <w:t>17</w:t>
        </w:r>
        <w:r w:rsidR="00DF41D9">
          <w:rPr>
            <w:noProof/>
            <w:webHidden/>
          </w:rPr>
          <w:fldChar w:fldCharType="end"/>
        </w:r>
      </w:hyperlink>
    </w:p>
    <w:p w14:paraId="0439733E" w14:textId="5300B3E7" w:rsidR="00DF41D9" w:rsidRDefault="008D71CF">
      <w:pPr>
        <w:pStyle w:val="Innehll4"/>
        <w:rPr>
          <w:rFonts w:asciiTheme="minorHAnsi" w:eastAsiaTheme="minorEastAsia" w:hAnsiTheme="minorHAnsi"/>
          <w:noProof/>
          <w:sz w:val="22"/>
          <w:lang w:eastAsia="sv-SE"/>
        </w:rPr>
      </w:pPr>
      <w:hyperlink w:anchor="_Toc147992190" w:history="1">
        <w:r w:rsidR="00DF41D9" w:rsidRPr="00B05149">
          <w:rPr>
            <w:rStyle w:val="Hyperlnk"/>
            <w:noProof/>
          </w:rPr>
          <w:t>Förteckning över remissinstanserna</w:t>
        </w:r>
        <w:r w:rsidR="00DF41D9">
          <w:rPr>
            <w:noProof/>
            <w:webHidden/>
          </w:rPr>
          <w:tab/>
        </w:r>
        <w:r w:rsidR="00DF41D9">
          <w:rPr>
            <w:noProof/>
            <w:webHidden/>
          </w:rPr>
          <w:fldChar w:fldCharType="begin"/>
        </w:r>
        <w:r w:rsidR="00DF41D9">
          <w:rPr>
            <w:noProof/>
            <w:webHidden/>
          </w:rPr>
          <w:instrText xml:space="preserve"> PAGEREF _Toc147992190 \h </w:instrText>
        </w:r>
        <w:r w:rsidR="00DF41D9">
          <w:rPr>
            <w:noProof/>
            <w:webHidden/>
          </w:rPr>
        </w:r>
        <w:r w:rsidR="00DF41D9">
          <w:rPr>
            <w:noProof/>
            <w:webHidden/>
          </w:rPr>
          <w:fldChar w:fldCharType="separate"/>
        </w:r>
        <w:r w:rsidR="00DF41D9">
          <w:rPr>
            <w:noProof/>
            <w:webHidden/>
          </w:rPr>
          <w:t>18</w:t>
        </w:r>
        <w:r w:rsidR="00DF41D9">
          <w:rPr>
            <w:noProof/>
            <w:webHidden/>
          </w:rPr>
          <w:fldChar w:fldCharType="end"/>
        </w:r>
      </w:hyperlink>
    </w:p>
    <w:p w14:paraId="2B06BB09" w14:textId="1CF606F0" w:rsidR="00DF41D9" w:rsidRDefault="008D71CF">
      <w:pPr>
        <w:pStyle w:val="Innehll5"/>
        <w:rPr>
          <w:rFonts w:asciiTheme="minorHAnsi" w:eastAsiaTheme="minorEastAsia" w:hAnsiTheme="minorHAnsi"/>
          <w:noProof/>
          <w:sz w:val="22"/>
          <w:lang w:eastAsia="sv-SE"/>
        </w:rPr>
      </w:pPr>
      <w:hyperlink w:anchor="_Toc147992191" w:history="1">
        <w:r w:rsidR="00DF41D9" w:rsidRPr="00B05149">
          <w:rPr>
            <w:rStyle w:val="Hyperlnk"/>
            <w:noProof/>
          </w:rPr>
          <w:t>Utdrag ur protokoll vid regeringssammanträde den 12 oktober 2023</w:t>
        </w:r>
        <w:r w:rsidR="00DF41D9">
          <w:rPr>
            <w:noProof/>
            <w:webHidden/>
          </w:rPr>
          <w:tab/>
        </w:r>
        <w:r w:rsidR="00DF41D9">
          <w:rPr>
            <w:noProof/>
            <w:webHidden/>
          </w:rPr>
          <w:fldChar w:fldCharType="begin"/>
        </w:r>
        <w:r w:rsidR="00DF41D9">
          <w:rPr>
            <w:noProof/>
            <w:webHidden/>
          </w:rPr>
          <w:instrText xml:space="preserve"> PAGEREF _Toc147992191 \h </w:instrText>
        </w:r>
        <w:r w:rsidR="00DF41D9">
          <w:rPr>
            <w:noProof/>
            <w:webHidden/>
          </w:rPr>
        </w:r>
        <w:r w:rsidR="00DF41D9">
          <w:rPr>
            <w:noProof/>
            <w:webHidden/>
          </w:rPr>
          <w:fldChar w:fldCharType="separate"/>
        </w:r>
        <w:r w:rsidR="00DF41D9">
          <w:rPr>
            <w:noProof/>
            <w:webHidden/>
          </w:rPr>
          <w:t>19</w:t>
        </w:r>
        <w:r w:rsidR="00DF41D9">
          <w:rPr>
            <w:noProof/>
            <w:webHidden/>
          </w:rPr>
          <w:fldChar w:fldCharType="end"/>
        </w:r>
      </w:hyperlink>
    </w:p>
    <w:p w14:paraId="487EB441" w14:textId="567896E9" w:rsidR="0074016C" w:rsidRDefault="0074016C" w:rsidP="005E3C60">
      <w:pPr>
        <w:pStyle w:val="Brdtext"/>
      </w:pPr>
      <w:r>
        <w:fldChar w:fldCharType="end"/>
      </w:r>
    </w:p>
    <w:p w14:paraId="3FD6081E" w14:textId="77777777" w:rsidR="0074016C" w:rsidRPr="005A72C8" w:rsidRDefault="0074016C" w:rsidP="00333C9D">
      <w:pPr>
        <w:pStyle w:val="Rubrik1"/>
      </w:pPr>
      <w:r>
        <w:br w:type="page"/>
      </w:r>
      <w:bookmarkStart w:id="0" w:name="_Toc337112318"/>
      <w:bookmarkStart w:id="1" w:name="_Toc4079163"/>
      <w:bookmarkStart w:id="2" w:name="_Toc147992180"/>
      <w:bookmarkStart w:id="3" w:name="_Toc147935317"/>
      <w:r w:rsidRPr="005A72C8">
        <w:lastRenderedPageBreak/>
        <w:t>Förslag till riksdagsbeslut</w:t>
      </w:r>
      <w:bookmarkEnd w:id="0"/>
      <w:bookmarkEnd w:id="1"/>
      <w:bookmarkEnd w:id="2"/>
      <w:bookmarkEnd w:id="3"/>
    </w:p>
    <w:p w14:paraId="11022CF6" w14:textId="69A40074" w:rsidR="0074016C" w:rsidRDefault="0074016C" w:rsidP="00333C9D">
      <w:pPr>
        <w:pStyle w:val="Brdtext"/>
      </w:pPr>
      <w:r w:rsidRPr="009831A0">
        <w:t>Regeringens förslag:</w:t>
      </w:r>
    </w:p>
    <w:p w14:paraId="53B242DF" w14:textId="0A4D207E" w:rsidR="00FF325E" w:rsidRPr="00FF325E" w:rsidRDefault="00FF325E" w:rsidP="00FF325E">
      <w:pPr>
        <w:pStyle w:val="Brdtextmedindrag"/>
      </w:pPr>
      <w:r>
        <w:t xml:space="preserve">Riksdagen antar regeringens förslag till lag </w:t>
      </w:r>
      <w:r w:rsidRPr="00FF325E">
        <w:t>om ändring i inkomstskatte</w:t>
      </w:r>
      <w:r w:rsidR="00E94BA7">
        <w:t>-</w:t>
      </w:r>
      <w:r w:rsidRPr="00FF325E">
        <w:t>lagen (1999:1229)</w:t>
      </w:r>
      <w:r>
        <w:t>.</w:t>
      </w:r>
    </w:p>
    <w:p w14:paraId="1B83867A" w14:textId="77777777" w:rsidR="0074016C" w:rsidRPr="00144361" w:rsidRDefault="0074016C" w:rsidP="00333C9D">
      <w:pPr>
        <w:pStyle w:val="Brdtextmedindrag"/>
      </w:pPr>
    </w:p>
    <w:p w14:paraId="1FCAB723" w14:textId="77777777" w:rsidR="0074016C" w:rsidRPr="00152749" w:rsidRDefault="0074016C" w:rsidP="00152749">
      <w:pPr>
        <w:pStyle w:val="Brdtextmedindrag"/>
      </w:pPr>
      <w:r>
        <w:br w:type="page"/>
      </w:r>
    </w:p>
    <w:p w14:paraId="5574D26E" w14:textId="696D1517" w:rsidR="00FF325E" w:rsidRDefault="00FF325E" w:rsidP="002405D8">
      <w:pPr>
        <w:pStyle w:val="Rubrik1"/>
        <w:spacing w:before="0"/>
      </w:pPr>
      <w:bookmarkStart w:id="4" w:name="_Toc147992181"/>
      <w:bookmarkStart w:id="5" w:name="_Toc147935318"/>
      <w:r>
        <w:lastRenderedPageBreak/>
        <w:t xml:space="preserve">Förslag till </w:t>
      </w:r>
      <w:r w:rsidR="006145C0" w:rsidRPr="006145C0">
        <w:t>lag om ändring i inkomstskattelagen (1999:1229)</w:t>
      </w:r>
      <w:bookmarkEnd w:id="4"/>
      <w:bookmarkEnd w:id="5"/>
    </w:p>
    <w:p w14:paraId="7DB99B3A" w14:textId="5CC7F5A2" w:rsidR="00FF325E" w:rsidRDefault="00FF325E" w:rsidP="002405D8">
      <w:pPr>
        <w:pStyle w:val="Brdtext"/>
      </w:pPr>
      <w:r>
        <w:t xml:space="preserve">Härigenom föreskrivs </w:t>
      </w:r>
      <w:r w:rsidRPr="00FF325E">
        <w:t>att 65</w:t>
      </w:r>
      <w:r w:rsidR="006C164F">
        <w:t> </w:t>
      </w:r>
      <w:r w:rsidRPr="00FF325E">
        <w:t>kap. 5</w:t>
      </w:r>
      <w:r w:rsidR="006C164F">
        <w:t> </w:t>
      </w:r>
      <w:r w:rsidRPr="00FF325E">
        <w:t>§ inkomstskattelagen (1999:1229)</w:t>
      </w:r>
      <w:r w:rsidR="0026696E">
        <w:rPr>
          <w:rStyle w:val="Fotnotsreferens"/>
        </w:rPr>
        <w:footnoteReference w:id="2"/>
      </w:r>
      <w:r w:rsidRPr="00FF325E">
        <w:t xml:space="preserve"> ska ha följande lydelse.</w:t>
      </w:r>
    </w:p>
    <w:p w14:paraId="0BB92294" w14:textId="77777777" w:rsidR="00FF325E" w:rsidRPr="00152749" w:rsidRDefault="00FF325E" w:rsidP="00152749">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FF325E" w:rsidRPr="005B0E77" w14:paraId="4077654B" w14:textId="77777777" w:rsidTr="00D26EBF">
        <w:tc>
          <w:tcPr>
            <w:tcW w:w="2500" w:type="pct"/>
            <w:shd w:val="clear" w:color="auto" w:fill="auto"/>
            <w:tcMar>
              <w:left w:w="0" w:type="dxa"/>
            </w:tcMar>
          </w:tcPr>
          <w:p w14:paraId="3411F5DE" w14:textId="77777777" w:rsidR="00FF325E" w:rsidRPr="005B0E77" w:rsidRDefault="00FF325E" w:rsidP="00D26EBF">
            <w:pPr>
              <w:pStyle w:val="Brdtext"/>
              <w:rPr>
                <w:i/>
              </w:rPr>
            </w:pPr>
            <w:r w:rsidRPr="005B0E77">
              <w:rPr>
                <w:i/>
              </w:rPr>
              <w:t>Nuvarande lydelse</w:t>
            </w:r>
          </w:p>
        </w:tc>
        <w:tc>
          <w:tcPr>
            <w:tcW w:w="2500" w:type="pct"/>
            <w:shd w:val="clear" w:color="auto" w:fill="auto"/>
            <w:tcMar>
              <w:right w:w="0" w:type="dxa"/>
            </w:tcMar>
          </w:tcPr>
          <w:p w14:paraId="30121333" w14:textId="77777777" w:rsidR="00FF325E" w:rsidRPr="005B0E77" w:rsidRDefault="00FF325E" w:rsidP="00D26EBF">
            <w:pPr>
              <w:pStyle w:val="Brdtext"/>
              <w:rPr>
                <w:i/>
              </w:rPr>
            </w:pPr>
            <w:r w:rsidRPr="005B0E77">
              <w:rPr>
                <w:i/>
              </w:rPr>
              <w:t>Föreslagen lydelse</w:t>
            </w:r>
          </w:p>
        </w:tc>
      </w:tr>
    </w:tbl>
    <w:p w14:paraId="3F75B8F3" w14:textId="13F09635" w:rsidR="00FF325E" w:rsidRDefault="00FF325E" w:rsidP="00DC55EB">
      <w:pPr>
        <w:pStyle w:val="Brdtext"/>
        <w:spacing w:before="230"/>
        <w:jc w:val="center"/>
        <w:rPr>
          <w:b/>
        </w:rPr>
      </w:pPr>
      <w:r>
        <w:rPr>
          <w:b/>
        </w:rPr>
        <w:t>65</w:t>
      </w:r>
      <w:r w:rsidR="0026696E">
        <w:rPr>
          <w:b/>
        </w:rPr>
        <w:t> </w:t>
      </w:r>
      <w:r>
        <w:rPr>
          <w:b/>
        </w:rPr>
        <w:t>kap.</w:t>
      </w:r>
    </w:p>
    <w:p w14:paraId="22451FCA" w14:textId="0FBF2BCD" w:rsidR="00FF325E" w:rsidRDefault="00FF325E" w:rsidP="00DC55EB">
      <w:pPr>
        <w:pStyle w:val="Brdtext"/>
        <w:jc w:val="center"/>
      </w:pPr>
      <w:r>
        <w:t>5</w:t>
      </w:r>
      <w:r w:rsidR="0026696E">
        <w:t> </w:t>
      </w:r>
      <w:r>
        <w:t>§</w:t>
      </w:r>
      <w:r w:rsidR="0026696E">
        <w:rPr>
          <w:rStyle w:val="Fotnotsreferens"/>
        </w:rPr>
        <w:footnoteReference w:id="3"/>
      </w:r>
    </w:p>
    <w:p w14:paraId="026FFDE4" w14:textId="17A80C08" w:rsidR="00FF325E" w:rsidRPr="00FF325E" w:rsidRDefault="00FF325E" w:rsidP="00FF325E">
      <w:pPr>
        <w:pStyle w:val="Brdtextmedindrag"/>
      </w:pPr>
      <w:bookmarkStart w:id="6" w:name="_Hlk137114933"/>
      <w:r w:rsidRPr="00943DB6">
        <w:t>För fysiska personer är den statliga inkomstskatten på beskattningsbara förvärvsinkomster 20 procent av den del av den beskattningsbara förvärvs</w:t>
      </w:r>
      <w:r>
        <w:softHyphen/>
      </w:r>
      <w:r w:rsidRPr="00943DB6">
        <w:t>inkomsten som överstiger en skiktgräns.</w:t>
      </w:r>
      <w:bookmarkEnd w:id="6"/>
    </w:p>
    <w:tbl>
      <w:tblPr>
        <w:tblW w:w="5000" w:type="pct"/>
        <w:tblCellMar>
          <w:left w:w="125" w:type="dxa"/>
          <w:right w:w="125" w:type="dxa"/>
        </w:tblCellMar>
        <w:tblLook w:val="0000" w:firstRow="0" w:lastRow="0" w:firstColumn="0" w:lastColumn="0" w:noHBand="0" w:noVBand="0"/>
      </w:tblPr>
      <w:tblGrid>
        <w:gridCol w:w="2948"/>
        <w:gridCol w:w="2949"/>
      </w:tblGrid>
      <w:tr w:rsidR="00FF325E" w14:paraId="35D3921F" w14:textId="77777777" w:rsidTr="00D26EBF">
        <w:tc>
          <w:tcPr>
            <w:tcW w:w="2500" w:type="pct"/>
            <w:shd w:val="clear" w:color="auto" w:fill="auto"/>
            <w:tcMar>
              <w:left w:w="0" w:type="dxa"/>
            </w:tcMar>
          </w:tcPr>
          <w:p w14:paraId="50E1563C" w14:textId="0EE9C02A" w:rsidR="00FF325E" w:rsidRDefault="00FF325E" w:rsidP="00D26EBF">
            <w:pPr>
              <w:pStyle w:val="Brdtextmedindrag"/>
            </w:pPr>
            <w:r w:rsidRPr="00A47F7D">
              <w:t xml:space="preserve">Skiktgränsen bestäms med utgångspunkt i en skiktgräns på </w:t>
            </w:r>
            <w:r w:rsidRPr="00A47F7D">
              <w:rPr>
                <w:i/>
                <w:iCs/>
              </w:rPr>
              <w:t>490</w:t>
            </w:r>
            <w:r>
              <w:rPr>
                <w:i/>
                <w:iCs/>
              </w:rPr>
              <w:t> </w:t>
            </w:r>
            <w:r w:rsidRPr="00A47F7D">
              <w:rPr>
                <w:i/>
                <w:iCs/>
              </w:rPr>
              <w:t>700</w:t>
            </w:r>
            <w:r>
              <w:rPr>
                <w:i/>
                <w:iCs/>
              </w:rPr>
              <w:t> </w:t>
            </w:r>
            <w:r w:rsidRPr="00A47F7D">
              <w:t>kronor för beskattnings</w:t>
            </w:r>
            <w:r>
              <w:softHyphen/>
            </w:r>
            <w:r w:rsidRPr="00A47F7D">
              <w:t xml:space="preserve">året </w:t>
            </w:r>
            <w:r w:rsidRPr="00A47F7D">
              <w:rPr>
                <w:i/>
                <w:iCs/>
              </w:rPr>
              <w:t>2019</w:t>
            </w:r>
            <w:r w:rsidRPr="00943DB6">
              <w:t>.</w:t>
            </w:r>
          </w:p>
        </w:tc>
        <w:tc>
          <w:tcPr>
            <w:tcW w:w="2500" w:type="pct"/>
            <w:shd w:val="clear" w:color="auto" w:fill="auto"/>
            <w:tcMar>
              <w:right w:w="0" w:type="dxa"/>
            </w:tcMar>
          </w:tcPr>
          <w:p w14:paraId="6FB60B12" w14:textId="0C6B2E84" w:rsidR="00FF325E" w:rsidRDefault="00FF325E" w:rsidP="00D26EBF">
            <w:pPr>
              <w:pStyle w:val="Brdtextmedindrag"/>
            </w:pPr>
            <w:r w:rsidRPr="00A47F7D">
              <w:t>Skiktgränsen bestäms med utgångspunkt i en skiktgräns på</w:t>
            </w:r>
            <w:r>
              <w:t xml:space="preserve"> </w:t>
            </w:r>
            <w:bookmarkStart w:id="7" w:name="_Hlk142575725"/>
            <w:r w:rsidRPr="005C3EDD">
              <w:rPr>
                <w:i/>
                <w:iCs/>
              </w:rPr>
              <w:t>598</w:t>
            </w:r>
            <w:r>
              <w:rPr>
                <w:i/>
                <w:iCs/>
              </w:rPr>
              <w:t> </w:t>
            </w:r>
            <w:r w:rsidRPr="005C3EDD">
              <w:rPr>
                <w:i/>
                <w:iCs/>
              </w:rPr>
              <w:t>500</w:t>
            </w:r>
            <w:r>
              <w:rPr>
                <w:i/>
                <w:iCs/>
              </w:rPr>
              <w:t> </w:t>
            </w:r>
            <w:r w:rsidRPr="005C3EDD">
              <w:t>kronor</w:t>
            </w:r>
            <w:bookmarkEnd w:id="7"/>
            <w:r w:rsidRPr="00A47F7D">
              <w:t xml:space="preserve"> för beskattnings</w:t>
            </w:r>
            <w:r>
              <w:softHyphen/>
            </w:r>
            <w:r w:rsidRPr="00A47F7D">
              <w:t xml:space="preserve">året </w:t>
            </w:r>
            <w:r w:rsidRPr="00A47F7D">
              <w:rPr>
                <w:i/>
                <w:iCs/>
              </w:rPr>
              <w:t>202</w:t>
            </w:r>
            <w:r>
              <w:rPr>
                <w:i/>
                <w:iCs/>
              </w:rPr>
              <w:t>4</w:t>
            </w:r>
            <w:r w:rsidRPr="00943DB6">
              <w:t>.</w:t>
            </w:r>
          </w:p>
        </w:tc>
      </w:tr>
    </w:tbl>
    <w:p w14:paraId="122B38B1" w14:textId="77777777" w:rsidR="00FF325E" w:rsidRDefault="00FF325E" w:rsidP="00FF325E">
      <w:pPr>
        <w:pStyle w:val="Brdtextmedindrag"/>
      </w:pPr>
      <w:bookmarkStart w:id="8" w:name="_Hlk137115142"/>
      <w:r w:rsidRPr="00A47F7D">
        <w:t>För de därpå följande beskattningsåren uppgår skiktgränsen till skikt</w:t>
      </w:r>
      <w:r>
        <w:softHyphen/>
      </w:r>
      <w:r w:rsidRPr="00A47F7D">
        <w:t>gränsen för det föregående beskattningsåret multiplicerad med det jämförelsetal, uttryckt i procent, som anger förhållandet mellan det allmänna prisläget i juni året före beskattningsåret och prisläget i juni andra året före beskattningsåret plus två procentenheter. Skiktgränsen fastställs av regeringen före utgången av året före beskattningsåret och avrundas uppåt till helt hundratal kronor</w:t>
      </w:r>
      <w:r>
        <w:t>.</w:t>
      </w:r>
    </w:p>
    <w:p w14:paraId="1F2A91EE" w14:textId="436480B3" w:rsidR="00FF325E" w:rsidRDefault="00FF325E" w:rsidP="00FF325E">
      <w:pPr>
        <w:pStyle w:val="Brdtextmedindrag"/>
      </w:pPr>
      <w:r w:rsidRPr="00943DB6">
        <w:t>Om en enskild näringsidkare enligt 1</w:t>
      </w:r>
      <w:r>
        <w:t> </w:t>
      </w:r>
      <w:r w:rsidRPr="00943DB6">
        <w:t>kap. 13</w:t>
      </w:r>
      <w:r>
        <w:t> </w:t>
      </w:r>
      <w:r w:rsidRPr="00943DB6">
        <w:t>§ andra stycket har ett beskattningsår som inte sammanfaller med kalenderåret, ska den skikt</w:t>
      </w:r>
      <w:r>
        <w:softHyphen/>
      </w:r>
      <w:r w:rsidRPr="00943DB6">
        <w:t>gräns som gäller vid detta beskattningsårs utgång tillämpas.</w:t>
      </w:r>
    </w:p>
    <w:p w14:paraId="5F97F8FC" w14:textId="77777777" w:rsidR="00FF325E" w:rsidRPr="00811E52" w:rsidRDefault="00FF325E" w:rsidP="00811E52">
      <w:pPr>
        <w:pStyle w:val="Slutstreck"/>
      </w:pPr>
      <w:r w:rsidRPr="00811E52">
        <w:t>                      </w:t>
      </w:r>
    </w:p>
    <w:p w14:paraId="24A32F44" w14:textId="77777777" w:rsidR="00FF325E" w:rsidRDefault="00FF325E" w:rsidP="00FF325E">
      <w:pPr>
        <w:pStyle w:val="Brdtextmedindrag"/>
      </w:pPr>
      <w:r w:rsidRPr="00FF325E">
        <w:t>1.</w:t>
      </w:r>
      <w:r>
        <w:t> </w:t>
      </w:r>
      <w:r w:rsidRPr="00FF325E">
        <w:t>Denna lag träder i kraft den 1 januari 2024.</w:t>
      </w:r>
    </w:p>
    <w:p w14:paraId="6437C14C" w14:textId="1D9452BB" w:rsidR="00FF325E" w:rsidRDefault="00FF325E" w:rsidP="00FF325E">
      <w:pPr>
        <w:pStyle w:val="Brdtextmedindrag"/>
      </w:pPr>
      <w:r w:rsidRPr="00FF325E">
        <w:t>2.</w:t>
      </w:r>
      <w:r>
        <w:t> </w:t>
      </w:r>
      <w:r w:rsidRPr="00FF325E">
        <w:t>Lagen tillämpas första gången på beskattningsår som börjar efter den 31 december 2023.</w:t>
      </w:r>
    </w:p>
    <w:p w14:paraId="6AD46EB2" w14:textId="77777777" w:rsidR="00E87E76" w:rsidRDefault="00E87E76" w:rsidP="00FF325E">
      <w:pPr>
        <w:pStyle w:val="Brdtextmedindrag"/>
        <w:sectPr w:rsidR="00E87E76" w:rsidSect="00155500">
          <w:headerReference w:type="even" r:id="rId16"/>
          <w:headerReference w:type="default" r:id="rId17"/>
          <w:footerReference w:type="even" r:id="rId18"/>
          <w:footerReference w:type="default" r:id="rId19"/>
          <w:headerReference w:type="first" r:id="rId20"/>
          <w:footerReference w:type="first" r:id="rId21"/>
          <w:footnotePr>
            <w:numRestart w:val="eachSect"/>
          </w:footnotePr>
          <w:type w:val="continuous"/>
          <w:pgSz w:w="9356" w:h="13721" w:code="9"/>
          <w:pgMar w:top="794" w:right="2438" w:bottom="1191" w:left="1021" w:header="0" w:footer="709" w:gutter="0"/>
          <w:cols w:space="708"/>
          <w:titlePg/>
          <w:docGrid w:linePitch="360"/>
        </w:sectPr>
      </w:pPr>
    </w:p>
    <w:p w14:paraId="0DA09097" w14:textId="06EF7BF9" w:rsidR="00FF325E" w:rsidRDefault="00FF325E" w:rsidP="00FF325E">
      <w:pPr>
        <w:pStyle w:val="Rubrik1"/>
      </w:pPr>
      <w:bookmarkStart w:id="9" w:name="_Toc147992182"/>
      <w:bookmarkStart w:id="10" w:name="_Toc147935319"/>
      <w:r>
        <w:lastRenderedPageBreak/>
        <w:t>Ärende</w:t>
      </w:r>
      <w:r w:rsidR="00B4229A">
        <w:t>t</w:t>
      </w:r>
      <w:r>
        <w:t xml:space="preserve"> och dess beredning</w:t>
      </w:r>
      <w:bookmarkEnd w:id="9"/>
      <w:bookmarkEnd w:id="10"/>
      <w:r>
        <w:t xml:space="preserve"> </w:t>
      </w:r>
    </w:p>
    <w:bookmarkEnd w:id="8"/>
    <w:p w14:paraId="04D174D9" w14:textId="1F480C9D" w:rsidR="00AD2842" w:rsidRDefault="00AD2842" w:rsidP="00AD2842">
      <w:pPr>
        <w:pStyle w:val="Brdtext"/>
      </w:pPr>
      <w:r>
        <w:t xml:space="preserve">I budgetpropositionen för 2024 (prop. 2023/24:1 Förslag till statens budget, finansplan och skattefrågor avsnitt 12.3) aviserade regeringen att den under hösten avser att återkomma med ett förslag om pausad uppräkning av skiktgränsen för statlig inkomstskatt 2024. </w:t>
      </w:r>
    </w:p>
    <w:p w14:paraId="727C52F0" w14:textId="453B3044" w:rsidR="00AD2842" w:rsidRDefault="00AD2842" w:rsidP="00AD2842">
      <w:pPr>
        <w:pStyle w:val="Brdtextmedindrag"/>
      </w:pPr>
      <w:r>
        <w:t xml:space="preserve">Inom Finansdepartementet har promemorian </w:t>
      </w:r>
      <w:r w:rsidRPr="00AD2842">
        <w:t>Pausad uppräkning av skiktgränsen för statlig inkomstskatt för beskattningsåret 2024</w:t>
      </w:r>
      <w:r>
        <w:t xml:space="preserve"> tagits fram. En sammanfattning av promemorians förslag finns i </w:t>
      </w:r>
      <w:r w:rsidRPr="00AD2842">
        <w:rPr>
          <w:i/>
          <w:iCs/>
        </w:rPr>
        <w:t>bilaga 1</w:t>
      </w:r>
      <w:r>
        <w:t xml:space="preserve">. </w:t>
      </w:r>
      <w:r w:rsidRPr="00FC3513">
        <w:t>Promemorians lagförslag är likalydande med propositionens.</w:t>
      </w:r>
      <w:r>
        <w:t xml:space="preserve"> En förteckning över remissinstanserna finns i </w:t>
      </w:r>
      <w:r w:rsidRPr="00AD2842">
        <w:rPr>
          <w:i/>
          <w:iCs/>
        </w:rPr>
        <w:t>bilaga 2</w:t>
      </w:r>
      <w:r>
        <w:t>. Remissvaren finns tillgängliga i Finansdepartementet (</w:t>
      </w:r>
      <w:r w:rsidRPr="00AD2842">
        <w:t>Fi2023/02401</w:t>
      </w:r>
      <w:r>
        <w:t xml:space="preserve">). </w:t>
      </w:r>
    </w:p>
    <w:p w14:paraId="2686C48A" w14:textId="77777777" w:rsidR="00AD2842" w:rsidRDefault="00AD2842" w:rsidP="00AD2842">
      <w:pPr>
        <w:pStyle w:val="Brdtextmedindrag"/>
      </w:pPr>
      <w:r>
        <w:t xml:space="preserve">I denna proposition behandlas promemorians förslag. </w:t>
      </w:r>
    </w:p>
    <w:p w14:paraId="1B2EA5A5" w14:textId="0AB76797" w:rsidR="00AD2842" w:rsidRDefault="00AD2842" w:rsidP="00AD2842">
      <w:pPr>
        <w:pStyle w:val="Rubrik5utannumrering"/>
      </w:pPr>
      <w:r>
        <w:t>Lagrådet</w:t>
      </w:r>
    </w:p>
    <w:p w14:paraId="10998E59" w14:textId="679577AA" w:rsidR="00FF325E" w:rsidRDefault="00AD2842" w:rsidP="00AD2842">
      <w:pPr>
        <w:pStyle w:val="Brdtext"/>
      </w:pPr>
      <w:r>
        <w:t>Lagförslaget är författningstekniskt och även i övrigt av sådan beskaffenhet att Lagrådets hörande skulle sakna betydelse. Regeringen har därför inte inhämtat Lagrådets yttrande.</w:t>
      </w:r>
    </w:p>
    <w:p w14:paraId="42CF476A" w14:textId="77777777" w:rsidR="00FF325E" w:rsidRDefault="00FF325E" w:rsidP="00FF325E">
      <w:pPr>
        <w:pStyle w:val="Rubrik1"/>
      </w:pPr>
      <w:bookmarkStart w:id="11" w:name="_Toc144477752"/>
      <w:bookmarkStart w:id="12" w:name="_Toc147992183"/>
      <w:bookmarkStart w:id="13" w:name="_Toc147935320"/>
      <w:r>
        <w:t>Bakgrund och gällande rätt</w:t>
      </w:r>
      <w:bookmarkEnd w:id="11"/>
      <w:bookmarkEnd w:id="12"/>
      <w:bookmarkEnd w:id="13"/>
    </w:p>
    <w:p w14:paraId="24F39609" w14:textId="626BCCDE" w:rsidR="00FF325E" w:rsidRDefault="00FF325E" w:rsidP="00FF325E">
      <w:pPr>
        <w:pStyle w:val="Brdtext"/>
      </w:pPr>
      <w:r w:rsidRPr="00861A88">
        <w:t>Fysiska personer som har beskattningsbara förvärvsinkomster över en viss</w:t>
      </w:r>
      <w:r>
        <w:t xml:space="preserve"> belopps</w:t>
      </w:r>
      <w:r w:rsidRPr="00861A88">
        <w:t xml:space="preserve">nivå ska betala statlig inkomstskatt på dessa inkomster. Statlig inkomstskatt tas ut med 20 procent på den del av den beskattningsbara förvärvsinkomsten som överstiger en skiktgräns. Med beskattningsbar förvärvsinkomst avses den inkomst som är kvar efter det att grundavdraget och eventuellt sjöinkomstavdrag har räknats av (1 kap. 5 § </w:t>
      </w:r>
      <w:r>
        <w:t>inkomstskatte</w:t>
      </w:r>
      <w:r>
        <w:softHyphen/>
        <w:t>lagen [1999:1229], förkortad IL</w:t>
      </w:r>
      <w:r w:rsidRPr="00861A88">
        <w:t xml:space="preserve">). </w:t>
      </w:r>
    </w:p>
    <w:p w14:paraId="2FCF99A8" w14:textId="77777777" w:rsidR="00FF325E" w:rsidRDefault="00FF325E" w:rsidP="00FF325E">
      <w:pPr>
        <w:pStyle w:val="Brdtextmedindrag"/>
      </w:pPr>
      <w:r w:rsidRPr="00861A88">
        <w:t xml:space="preserve">Skiktgränsen för statlig inkomstskatt räknas upp varje år </w:t>
      </w:r>
      <w:r>
        <w:t>och uppgår</w:t>
      </w:r>
      <w:r w:rsidRPr="00861A88">
        <w:t xml:space="preserve"> till</w:t>
      </w:r>
      <w:r>
        <w:t xml:space="preserve"> </w:t>
      </w:r>
      <w:r w:rsidRPr="00C01F19">
        <w:t>det föregående beskattningsårets skiktgräns multiplicera</w:t>
      </w:r>
      <w:r>
        <w:t>d</w:t>
      </w:r>
      <w:r w:rsidRPr="00C01F19">
        <w:t xml:space="preserve"> med det jämförelsetal, uttryckt i procent, som anger förhållandet mellan det allmänna prisläget i juni året före beskattningsåret och prisläget i juni andra året före beskattningsåret (förändringen i konsumentprisindex mellan tidpunkterna) plus två procentenheter.</w:t>
      </w:r>
      <w:r>
        <w:t xml:space="preserve"> Skiktgränsen</w:t>
      </w:r>
      <w:r w:rsidRPr="00364058">
        <w:t xml:space="preserve"> fastställs av regeringen och avrundas uppåt till helt hundratal kronor.</w:t>
      </w:r>
    </w:p>
    <w:p w14:paraId="4A469953" w14:textId="7AA22A16" w:rsidR="00FF325E" w:rsidRDefault="00FF325E" w:rsidP="00FF325E">
      <w:pPr>
        <w:pStyle w:val="Brdtextmedindrag"/>
      </w:pPr>
      <w:r w:rsidRPr="00861A88">
        <w:t>Skiktgränsen för beskattningsåret 2023 är 598</w:t>
      </w:r>
      <w:r>
        <w:t> </w:t>
      </w:r>
      <w:r w:rsidRPr="00861A88">
        <w:t>500 kronor (förordningen [2022:1559] om skiktgräns för statlig inkomstskatt för beskattningsåret 2023). Brytpunkten för hur stor fastställd förvärvsinkomst en skattskyldig kan ha, innan statlig inkomstskatt ska betalas, uppgår för beskattningsår</w:t>
      </w:r>
      <w:r>
        <w:t>et</w:t>
      </w:r>
      <w:r w:rsidRPr="00861A88">
        <w:t xml:space="preserve"> 2023 till 613</w:t>
      </w:r>
      <w:r>
        <w:t> </w:t>
      </w:r>
      <w:r w:rsidRPr="00861A88">
        <w:t xml:space="preserve">900 kronor om den skattskyldige </w:t>
      </w:r>
      <w:r>
        <w:t xml:space="preserve">vid årets ingång </w:t>
      </w:r>
      <w:r w:rsidRPr="00861A88">
        <w:t>är under 66 år och till 683</w:t>
      </w:r>
      <w:r>
        <w:t> </w:t>
      </w:r>
      <w:r w:rsidRPr="00861A88">
        <w:t xml:space="preserve">200 kronor om den skattskyldige har fyllt 66 år. Skillnaden beror på att grundavdraget är högre för personer som har fyllt 66 år. </w:t>
      </w:r>
    </w:p>
    <w:p w14:paraId="1174D015" w14:textId="77777777" w:rsidR="00FF325E" w:rsidRPr="00861A88" w:rsidRDefault="00FF325E" w:rsidP="00FF325E">
      <w:pPr>
        <w:pStyle w:val="Brdtextmedindrag"/>
      </w:pPr>
      <w:r w:rsidRPr="00861A88">
        <w:lastRenderedPageBreak/>
        <w:t>Bestämmelser om statlig inkomstskatt på förvärvsinkomster finns i 65</w:t>
      </w:r>
      <w:r>
        <w:t> </w:t>
      </w:r>
      <w:r w:rsidRPr="00861A88">
        <w:t>kap. 5–6 §§ IL.</w:t>
      </w:r>
    </w:p>
    <w:p w14:paraId="1793639E" w14:textId="4896AB28" w:rsidR="00251A90" w:rsidRDefault="00251A90" w:rsidP="00251A90">
      <w:pPr>
        <w:pStyle w:val="Rubrik1"/>
      </w:pPr>
      <w:bookmarkStart w:id="14" w:name="_Ref144112788"/>
      <w:bookmarkStart w:id="15" w:name="_Toc144477753"/>
      <w:bookmarkStart w:id="16" w:name="_Toc147992184"/>
      <w:bookmarkStart w:id="17" w:name="_Toc147935321"/>
      <w:bookmarkStart w:id="18" w:name="_Hlk143854226"/>
      <w:r>
        <w:t xml:space="preserve">Skiktgränsen för </w:t>
      </w:r>
      <w:r w:rsidR="00FF325E">
        <w:t>statlig inkomstskatt för beskattningsåret 2024</w:t>
      </w:r>
      <w:bookmarkEnd w:id="14"/>
      <w:bookmarkEnd w:id="15"/>
      <w:bookmarkEnd w:id="16"/>
      <w:bookmarkEnd w:id="17"/>
    </w:p>
    <w:p w14:paraId="13D3C60B" w14:textId="7B995E45" w:rsidR="00251A90" w:rsidRPr="00251A90" w:rsidRDefault="00251A90" w:rsidP="00A34E3C">
      <w:pPr>
        <w:pStyle w:val="Rubrik2"/>
        <w:spacing w:before="0"/>
      </w:pPr>
      <w:bookmarkStart w:id="19" w:name="_Toc147992185"/>
      <w:bookmarkStart w:id="20" w:name="_Toc147935322"/>
      <w:r>
        <w:t xml:space="preserve">Pausad uppräkning </w:t>
      </w:r>
      <w:r w:rsidR="007B39A2">
        <w:t xml:space="preserve">av </w:t>
      </w:r>
      <w:r>
        <w:t>skiktgränsen</w:t>
      </w:r>
      <w:r w:rsidR="00127431">
        <w:t xml:space="preserve"> 2024</w:t>
      </w:r>
      <w:bookmarkEnd w:id="19"/>
      <w:bookmarkEnd w:id="20"/>
    </w:p>
    <w:p w14:paraId="5AD16F42" w14:textId="77777777" w:rsidR="00E65778" w:rsidRDefault="00AA2D5D" w:rsidP="00E65778">
      <w:pPr>
        <w:pStyle w:val="Brdtextram"/>
      </w:pPr>
      <w:r w:rsidRPr="00420062">
        <w:rPr>
          <w:b/>
        </w:rPr>
        <w:t>Regeringens förslag:</w:t>
      </w:r>
      <w:r>
        <w:t xml:space="preserve"> </w:t>
      </w:r>
      <w:r w:rsidR="00E65778">
        <w:t>Någon uppräkning ska inte göras vid bestämmandet av skiktgränsen för uttag av statlig inkomstskatt på beskattningsbara förvärvsinkomster för beskattningsåret 2024</w:t>
      </w:r>
      <w:r w:rsidR="00E65778" w:rsidRPr="006D4968">
        <w:t>.</w:t>
      </w:r>
      <w:r w:rsidR="00E65778">
        <w:t xml:space="preserve"> </w:t>
      </w:r>
    </w:p>
    <w:p w14:paraId="4D077717" w14:textId="77777777" w:rsidR="00AA2D5D" w:rsidRPr="00A76360" w:rsidRDefault="00AA2D5D" w:rsidP="00C37AA0">
      <w:pPr>
        <w:pStyle w:val="Brdtextmedindrag"/>
        <w:rPr>
          <w:sz w:val="8"/>
          <w:szCs w:val="8"/>
        </w:rPr>
      </w:pPr>
    </w:p>
    <w:p w14:paraId="327084B9" w14:textId="29F087E9" w:rsidR="00AA2D5D" w:rsidRDefault="00AA2D5D" w:rsidP="00C37AA0">
      <w:pPr>
        <w:pStyle w:val="Brdtextmedindrag"/>
        <w:rPr>
          <w:bCs/>
        </w:rPr>
      </w:pPr>
      <w:r>
        <w:rPr>
          <w:b/>
        </w:rPr>
        <w:t>Promemorians</w:t>
      </w:r>
      <w:r w:rsidRPr="0006285B">
        <w:rPr>
          <w:b/>
        </w:rPr>
        <w:t xml:space="preserve"> förslag</w:t>
      </w:r>
      <w:r>
        <w:rPr>
          <w:b/>
        </w:rPr>
        <w:t xml:space="preserve"> </w:t>
      </w:r>
      <w:r>
        <w:rPr>
          <w:bCs/>
        </w:rPr>
        <w:t>överensstämmer med regeringens.</w:t>
      </w:r>
    </w:p>
    <w:p w14:paraId="52A1D27A" w14:textId="65844A4E" w:rsidR="00CE6B5A" w:rsidRDefault="00AA2D5D" w:rsidP="00C37AA0">
      <w:pPr>
        <w:pStyle w:val="Brdtextmedindrag"/>
        <w:rPr>
          <w:bCs/>
        </w:rPr>
      </w:pPr>
      <w:r w:rsidRPr="00E65778">
        <w:rPr>
          <w:b/>
        </w:rPr>
        <w:t xml:space="preserve">Remissinstanserna: </w:t>
      </w:r>
      <w:r w:rsidR="0077741C">
        <w:rPr>
          <w:bCs/>
        </w:rPr>
        <w:t>Ett flertal remissinstanser tillstyrker eller har inga invändningar mot förslaget.</w:t>
      </w:r>
      <w:r w:rsidR="00C13A87">
        <w:rPr>
          <w:bCs/>
        </w:rPr>
        <w:t xml:space="preserve"> Till dessa hör </w:t>
      </w:r>
      <w:proofErr w:type="gramStart"/>
      <w:r w:rsidR="00C13A87">
        <w:rPr>
          <w:bCs/>
        </w:rPr>
        <w:t>bl.a.</w:t>
      </w:r>
      <w:proofErr w:type="gramEnd"/>
      <w:r w:rsidR="00C13A87">
        <w:rPr>
          <w:bCs/>
        </w:rPr>
        <w:t xml:space="preserve"> </w:t>
      </w:r>
      <w:r w:rsidR="006F2899" w:rsidRPr="00F20098">
        <w:rPr>
          <w:bCs/>
          <w:i/>
          <w:iCs/>
        </w:rPr>
        <w:t>Ekonomist</w:t>
      </w:r>
      <w:r w:rsidR="00210375" w:rsidRPr="00F20098">
        <w:rPr>
          <w:bCs/>
          <w:i/>
          <w:iCs/>
        </w:rPr>
        <w:t>yr</w:t>
      </w:r>
      <w:r w:rsidR="006F2899" w:rsidRPr="00F20098">
        <w:rPr>
          <w:bCs/>
          <w:i/>
          <w:iCs/>
        </w:rPr>
        <w:t>ningsverket (ESV)</w:t>
      </w:r>
      <w:r w:rsidR="006F2899" w:rsidRPr="006F2899">
        <w:rPr>
          <w:bCs/>
        </w:rPr>
        <w:t xml:space="preserve">, </w:t>
      </w:r>
      <w:r w:rsidR="006F2899" w:rsidRPr="00F20098">
        <w:rPr>
          <w:bCs/>
          <w:i/>
          <w:iCs/>
        </w:rPr>
        <w:t>Förvaltningsrätten i Falun</w:t>
      </w:r>
      <w:r w:rsidR="006F2899" w:rsidRPr="006F2899">
        <w:rPr>
          <w:bCs/>
        </w:rPr>
        <w:t xml:space="preserve">, </w:t>
      </w:r>
      <w:r w:rsidR="006F2899" w:rsidRPr="00F20098">
        <w:rPr>
          <w:bCs/>
          <w:i/>
          <w:iCs/>
        </w:rPr>
        <w:t>Pensionärernas riksorganisation (PRO)</w:t>
      </w:r>
      <w:r w:rsidR="006F2899" w:rsidRPr="006F2899">
        <w:rPr>
          <w:bCs/>
        </w:rPr>
        <w:t xml:space="preserve">, </w:t>
      </w:r>
      <w:r w:rsidR="006F2899" w:rsidRPr="00F20098">
        <w:rPr>
          <w:bCs/>
          <w:i/>
          <w:iCs/>
        </w:rPr>
        <w:t xml:space="preserve">Skatteverket </w:t>
      </w:r>
      <w:r w:rsidR="006F2899" w:rsidRPr="006F2899">
        <w:rPr>
          <w:bCs/>
        </w:rPr>
        <w:t xml:space="preserve">och </w:t>
      </w:r>
      <w:r w:rsidR="00ED1DA3" w:rsidRPr="00F20098">
        <w:rPr>
          <w:bCs/>
          <w:i/>
          <w:iCs/>
        </w:rPr>
        <w:t>LO</w:t>
      </w:r>
      <w:r w:rsidR="006F2899" w:rsidRPr="006F2899">
        <w:rPr>
          <w:bCs/>
        </w:rPr>
        <w:t>.</w:t>
      </w:r>
      <w:r w:rsidR="006F2899">
        <w:rPr>
          <w:bCs/>
        </w:rPr>
        <w:t xml:space="preserve"> </w:t>
      </w:r>
    </w:p>
    <w:p w14:paraId="66894A18" w14:textId="6BB6CB83" w:rsidR="00C61877" w:rsidRPr="00BE73FB" w:rsidRDefault="00CE6B5A" w:rsidP="00BE73FB">
      <w:pPr>
        <w:pStyle w:val="Brdtextmedindrag"/>
        <w:rPr>
          <w:bCs/>
        </w:rPr>
      </w:pPr>
      <w:r w:rsidRPr="00F20098">
        <w:rPr>
          <w:bCs/>
          <w:i/>
          <w:iCs/>
        </w:rPr>
        <w:t>Arbetsförmedlingen</w:t>
      </w:r>
      <w:r w:rsidRPr="00CE6B5A">
        <w:rPr>
          <w:bCs/>
        </w:rPr>
        <w:t xml:space="preserve">, </w:t>
      </w:r>
      <w:r w:rsidRPr="00F20098">
        <w:rPr>
          <w:bCs/>
          <w:i/>
          <w:iCs/>
        </w:rPr>
        <w:t>Företagarna</w:t>
      </w:r>
      <w:r w:rsidRPr="00CE6B5A">
        <w:rPr>
          <w:bCs/>
        </w:rPr>
        <w:t xml:space="preserve">, </w:t>
      </w:r>
      <w:r w:rsidRPr="00F20098">
        <w:rPr>
          <w:bCs/>
          <w:i/>
          <w:iCs/>
        </w:rPr>
        <w:t>Näringslivets Skattedelegation (NSD)</w:t>
      </w:r>
      <w:r w:rsidRPr="00CE6B5A">
        <w:rPr>
          <w:bCs/>
        </w:rPr>
        <w:t xml:space="preserve"> och </w:t>
      </w:r>
      <w:r w:rsidRPr="00F20098">
        <w:rPr>
          <w:bCs/>
          <w:i/>
          <w:iCs/>
        </w:rPr>
        <w:t>Svenskt Näringsliv</w:t>
      </w:r>
      <w:r w:rsidRPr="00CE6B5A">
        <w:rPr>
          <w:bCs/>
        </w:rPr>
        <w:t xml:space="preserve"> avstyrker förslaget.</w:t>
      </w:r>
      <w:r w:rsidR="00C13A87">
        <w:rPr>
          <w:bCs/>
        </w:rPr>
        <w:t xml:space="preserve"> En generell </w:t>
      </w:r>
      <w:r w:rsidR="00240D57">
        <w:rPr>
          <w:bCs/>
        </w:rPr>
        <w:t xml:space="preserve">synpunkt </w:t>
      </w:r>
      <w:r w:rsidR="00C13A87">
        <w:rPr>
          <w:bCs/>
        </w:rPr>
        <w:t xml:space="preserve">bland dessa remissinstanser </w:t>
      </w:r>
      <w:r w:rsidR="00C61877">
        <w:rPr>
          <w:bCs/>
        </w:rPr>
        <w:t xml:space="preserve">är att förslaget </w:t>
      </w:r>
      <w:r w:rsidR="00C13A87">
        <w:rPr>
          <w:bCs/>
        </w:rPr>
        <w:t>kommer att leda till negativa effekter på arbetsutbudet</w:t>
      </w:r>
      <w:r w:rsidR="00BE73FB">
        <w:rPr>
          <w:bCs/>
        </w:rPr>
        <w:t xml:space="preserve"> och produktiviteten</w:t>
      </w:r>
      <w:r w:rsidR="00C13A87">
        <w:rPr>
          <w:bCs/>
        </w:rPr>
        <w:t xml:space="preserve">. </w:t>
      </w:r>
      <w:r w:rsidR="00BE73FB">
        <w:rPr>
          <w:bCs/>
        </w:rPr>
        <w:t xml:space="preserve">NSD, till vars yttrande Svenskt Näringsliv ansluter sig, framhåller att skatten på arbete i Sverige är mycket hög, vilket inverkar negativt på vår internationella konkurrenskraft och tillväxtförutsättningar i stort. Företagarna lämnar liknande synpunkter. </w:t>
      </w:r>
      <w:r w:rsidR="00C61877" w:rsidRPr="002D1656">
        <w:rPr>
          <w:i/>
          <w:iCs/>
        </w:rPr>
        <w:t>Arbetsgivarverket</w:t>
      </w:r>
      <w:r w:rsidR="00C61877" w:rsidRPr="00D154AC">
        <w:t xml:space="preserve"> a</w:t>
      </w:r>
      <w:r w:rsidR="00BE73FB">
        <w:t xml:space="preserve">nser </w:t>
      </w:r>
      <w:r w:rsidR="00C61877" w:rsidRPr="00D154AC">
        <w:t>att förslaget försämrar drivkrafterna för karriärval och utbildning</w:t>
      </w:r>
      <w:r w:rsidR="007946B8">
        <w:t>. Vidare</w:t>
      </w:r>
      <w:r w:rsidR="00344E0A">
        <w:t xml:space="preserve"> </w:t>
      </w:r>
      <w:r w:rsidR="00BE73FB">
        <w:t xml:space="preserve">anför </w:t>
      </w:r>
      <w:r w:rsidR="007946B8">
        <w:t xml:space="preserve">Arbetsgivarverket </w:t>
      </w:r>
      <w:r w:rsidR="00BE73FB">
        <w:t xml:space="preserve">att </w:t>
      </w:r>
      <w:r w:rsidR="00BE73FB" w:rsidRPr="00D154AC">
        <w:t>bristen på kompetens är rekordhög i Sverige</w:t>
      </w:r>
      <w:r w:rsidR="00C61877" w:rsidRPr="00D154AC">
        <w:t>.</w:t>
      </w:r>
      <w:r w:rsidR="002D1656">
        <w:t xml:space="preserve"> </w:t>
      </w:r>
    </w:p>
    <w:p w14:paraId="65F2A89A" w14:textId="0B625458" w:rsidR="00C61877" w:rsidRPr="00D154AC" w:rsidRDefault="00C61877" w:rsidP="007A5021">
      <w:pPr>
        <w:pStyle w:val="Brdtextmedindrag"/>
      </w:pPr>
      <w:r w:rsidRPr="002D1656">
        <w:rPr>
          <w:i/>
          <w:iCs/>
        </w:rPr>
        <w:t>Konjunkturinstitutet</w:t>
      </w:r>
      <w:r w:rsidRPr="00D154AC">
        <w:t xml:space="preserve"> an</w:t>
      </w:r>
      <w:r w:rsidR="002B5708" w:rsidRPr="00D154AC">
        <w:t xml:space="preserve">ser att den nuvarande metoden för indexering bör reformeras och anför </w:t>
      </w:r>
      <w:proofErr w:type="gramStart"/>
      <w:r w:rsidR="007A5021" w:rsidRPr="00D154AC">
        <w:t>bl.a.</w:t>
      </w:r>
      <w:proofErr w:type="gramEnd"/>
      <w:r w:rsidR="007A5021" w:rsidRPr="00D154AC">
        <w:t xml:space="preserve"> </w:t>
      </w:r>
      <w:r w:rsidR="002B5708" w:rsidRPr="00D154AC">
        <w:t>att</w:t>
      </w:r>
      <w:r w:rsidR="00415F55">
        <w:t xml:space="preserve"> upprepade</w:t>
      </w:r>
      <w:r w:rsidR="002B5708" w:rsidRPr="00D154AC">
        <w:t xml:space="preserve"> avsteg från indexeringen innebär </w:t>
      </w:r>
      <w:r w:rsidR="00344E0A">
        <w:t xml:space="preserve">en </w:t>
      </w:r>
      <w:r w:rsidR="002B5708" w:rsidRPr="00D154AC">
        <w:t>ökad osäkerhet för hushåll</w:t>
      </w:r>
      <w:r w:rsidR="00415F55">
        <w:t xml:space="preserve"> om de framtida disponibla inkomster</w:t>
      </w:r>
      <w:r w:rsidR="00240D57">
        <w:t xml:space="preserve">na. </w:t>
      </w:r>
      <w:r w:rsidR="002B5708" w:rsidRPr="00D154AC">
        <w:t>Även</w:t>
      </w:r>
      <w:r w:rsidR="00F4194D" w:rsidRPr="00F4194D">
        <w:t xml:space="preserve"> </w:t>
      </w:r>
      <w:r w:rsidR="00F4194D" w:rsidRPr="00D154AC">
        <w:t>Företagarna</w:t>
      </w:r>
      <w:r w:rsidR="002B5708" w:rsidRPr="00D154AC">
        <w:t xml:space="preserve"> </w:t>
      </w:r>
      <w:r w:rsidR="00F4194D">
        <w:t>och NSD</w:t>
      </w:r>
      <w:r w:rsidR="002B5708" w:rsidRPr="00D154AC">
        <w:t xml:space="preserve"> anser att förslaget orsakar osäkerhet kring hur framtida uppräkningar </w:t>
      </w:r>
      <w:r w:rsidR="007A5021" w:rsidRPr="00D154AC">
        <w:t xml:space="preserve">av skiktgränsen för statlig inkomstskatt </w:t>
      </w:r>
      <w:r w:rsidR="002B5708" w:rsidRPr="00D154AC">
        <w:t xml:space="preserve">kommer att hanteras. </w:t>
      </w:r>
      <w:r w:rsidRPr="00D154AC">
        <w:t>Arbetsgivarverket</w:t>
      </w:r>
      <w:r w:rsidR="002B5708" w:rsidRPr="00D154AC">
        <w:t>, som</w:t>
      </w:r>
      <w:r w:rsidRPr="00D154AC">
        <w:t xml:space="preserve"> är kritiskt till att avsteg görs från ett automatiskt regelsystem</w:t>
      </w:r>
      <w:r w:rsidR="002B5708" w:rsidRPr="00D154AC">
        <w:t>,</w:t>
      </w:r>
      <w:r w:rsidRPr="00D154AC">
        <w:t xml:space="preserve"> </w:t>
      </w:r>
      <w:r w:rsidR="002B5708" w:rsidRPr="00D154AC">
        <w:t>framhålle</w:t>
      </w:r>
      <w:r w:rsidR="00E43306">
        <w:t>r</w:t>
      </w:r>
      <w:r w:rsidRPr="00D154AC">
        <w:t xml:space="preserve"> att skattesystemet ska vara förutsägbart. ESV anser generellt sett att tillfälliga undantag i skattelagstiftningen ska undvikas eftersom de minskar transparensen och förutsägbarheten i systemet, men anser att det aktuella förslaget kan vara motiverat mot bakgrund av den höga inflationen 2022 i kombination med betydligt lägre löneökningar. </w:t>
      </w:r>
    </w:p>
    <w:p w14:paraId="68A1D65D" w14:textId="40685305" w:rsidR="00390F0C" w:rsidRDefault="00497986" w:rsidP="003D493E">
      <w:pPr>
        <w:pStyle w:val="Brdtextmedindrag"/>
      </w:pPr>
      <w:r w:rsidRPr="00D154AC">
        <w:t xml:space="preserve">Konjunkturinstitutet anser att regeringen bör ta initiativ för att hitta en mer robust indexeringsmetod </w:t>
      </w:r>
      <w:r w:rsidR="00987900">
        <w:t>och anför att ett alternativ skulle kunna vara att</w:t>
      </w:r>
      <w:r w:rsidRPr="00D154AC">
        <w:t xml:space="preserve"> </w:t>
      </w:r>
      <w:r w:rsidR="00987900">
        <w:t xml:space="preserve">justera </w:t>
      </w:r>
      <w:r w:rsidR="00987900" w:rsidRPr="00D154AC">
        <w:t>skiktgränsen</w:t>
      </w:r>
      <w:r w:rsidRPr="00D154AC">
        <w:t xml:space="preserve"> </w:t>
      </w:r>
      <w:r w:rsidR="00E43306">
        <w:t xml:space="preserve">i förhållande till </w:t>
      </w:r>
      <w:r w:rsidRPr="00D154AC">
        <w:t>den faktiska genomsnittliga löneökningsta</w:t>
      </w:r>
      <w:r w:rsidR="00415F55">
        <w:t>kt</w:t>
      </w:r>
      <w:r w:rsidRPr="00D154AC">
        <w:t xml:space="preserve">en. ESV, </w:t>
      </w:r>
      <w:r w:rsidRPr="002D1656">
        <w:rPr>
          <w:i/>
          <w:iCs/>
        </w:rPr>
        <w:t>I</w:t>
      </w:r>
      <w:r w:rsidR="001C4E9E">
        <w:rPr>
          <w:i/>
          <w:iCs/>
        </w:rPr>
        <w:t>nstitutet för arbetsmarknads- och utbildningspolitisk utvärdering (I</w:t>
      </w:r>
      <w:r w:rsidRPr="002D1656">
        <w:rPr>
          <w:i/>
          <w:iCs/>
        </w:rPr>
        <w:t>FAU</w:t>
      </w:r>
      <w:r w:rsidR="001C4E9E">
        <w:rPr>
          <w:i/>
          <w:iCs/>
        </w:rPr>
        <w:t>)</w:t>
      </w:r>
      <w:r w:rsidRPr="00D154AC">
        <w:t xml:space="preserve"> och LO lämnar liknande synpunkter. Även </w:t>
      </w:r>
      <w:r w:rsidRPr="002D1656">
        <w:rPr>
          <w:i/>
          <w:iCs/>
        </w:rPr>
        <w:t>S</w:t>
      </w:r>
      <w:r w:rsidR="002D1656">
        <w:rPr>
          <w:i/>
          <w:iCs/>
        </w:rPr>
        <w:t>veriges akademikers centralorganisation (S</w:t>
      </w:r>
      <w:r w:rsidRPr="002D1656">
        <w:rPr>
          <w:i/>
          <w:iCs/>
        </w:rPr>
        <w:t>aco</w:t>
      </w:r>
      <w:r w:rsidR="002D1656">
        <w:rPr>
          <w:i/>
          <w:iCs/>
        </w:rPr>
        <w:t>)</w:t>
      </w:r>
      <w:r w:rsidRPr="00D154AC">
        <w:t xml:space="preserve"> välkomnar en översyn av indexeringen av skiktgränsen för den statliga inkomstskatten och anser att en sådan översyn bör förenas med en </w:t>
      </w:r>
      <w:r w:rsidRPr="00D154AC">
        <w:lastRenderedPageBreak/>
        <w:t>tydligare princip för hur stor andel av arbetskraften som ska betala statlig inkomstskatt</w:t>
      </w:r>
      <w:r w:rsidR="001F352B">
        <w:t>. Målsättningen bör vara att andelen skattskyldiga som betalar statlig inkomstskatt ska hållas under 20 procent</w:t>
      </w:r>
      <w:r w:rsidRPr="00D154AC">
        <w:t xml:space="preserve">. </w:t>
      </w:r>
      <w:r w:rsidRPr="002D1656">
        <w:rPr>
          <w:i/>
          <w:iCs/>
        </w:rPr>
        <w:t>T</w:t>
      </w:r>
      <w:r w:rsidR="002D1656">
        <w:rPr>
          <w:i/>
          <w:iCs/>
        </w:rPr>
        <w:t>jänstemännens centralorganisation (T</w:t>
      </w:r>
      <w:r w:rsidRPr="002D1656">
        <w:rPr>
          <w:i/>
          <w:iCs/>
        </w:rPr>
        <w:t>CO</w:t>
      </w:r>
      <w:r w:rsidR="002D1656">
        <w:rPr>
          <w:i/>
          <w:iCs/>
        </w:rPr>
        <w:t>)</w:t>
      </w:r>
      <w:r w:rsidRPr="00D154AC">
        <w:t xml:space="preserve"> anser att indexeringens konstruktioner i skattesystemet</w:t>
      </w:r>
      <w:r>
        <w:t xml:space="preserve"> </w:t>
      </w:r>
      <w:proofErr w:type="gramStart"/>
      <w:r>
        <w:t>överlag</w:t>
      </w:r>
      <w:proofErr w:type="gramEnd"/>
      <w:r>
        <w:t xml:space="preserve"> bör ses över.</w:t>
      </w:r>
      <w:r w:rsidR="00390F0C">
        <w:t xml:space="preserve"> </w:t>
      </w:r>
    </w:p>
    <w:p w14:paraId="203D7A5B" w14:textId="43B7EB6D" w:rsidR="00497986" w:rsidRDefault="00390F0C" w:rsidP="00510E1C">
      <w:pPr>
        <w:pStyle w:val="Brdtextmedindrag"/>
      </w:pPr>
      <w:r>
        <w:t xml:space="preserve">Företagarna anser att den statliga inkomstskatten bör minskas och på sikt avskaffas. </w:t>
      </w:r>
      <w:r w:rsidR="00DF4895">
        <w:t xml:space="preserve">LO framhåller att det </w:t>
      </w:r>
      <w:r w:rsidR="009301A9">
        <w:t>finns behov av</w:t>
      </w:r>
      <w:r w:rsidR="00DF4895">
        <w:t xml:space="preserve"> en sammanhållen skattereform. </w:t>
      </w:r>
      <w:r w:rsidR="009226BA">
        <w:t>IFAU anför att många inslag i 1990-talets skattereform bär godtyckliga drag och att regeringen på sikt</w:t>
      </w:r>
      <w:r w:rsidR="00AA7409">
        <w:t xml:space="preserve"> bör</w:t>
      </w:r>
      <w:r w:rsidR="009226BA">
        <w:t xml:space="preserve"> överväga såväl and</w:t>
      </w:r>
      <w:r w:rsidR="00F4194D">
        <w:t>r</w:t>
      </w:r>
      <w:r w:rsidR="009226BA">
        <w:t>a skattesatser som skiktgränser.</w:t>
      </w:r>
      <w:r w:rsidR="00AC37EE">
        <w:t xml:space="preserve"> </w:t>
      </w:r>
    </w:p>
    <w:p w14:paraId="4BF7A507" w14:textId="0050B1B9" w:rsidR="00C61877" w:rsidRDefault="00390F0C" w:rsidP="00C37AA0">
      <w:pPr>
        <w:pStyle w:val="Brdtextmedindrag"/>
      </w:pPr>
      <w:r>
        <w:t>Ett flertal remissinstanser, däribland Konjunkturinstitutet</w:t>
      </w:r>
      <w:r w:rsidR="002D1656">
        <w:t xml:space="preserve"> och</w:t>
      </w:r>
      <w:r>
        <w:t xml:space="preserve"> NSD</w:t>
      </w:r>
      <w:r w:rsidR="002D1656">
        <w:t xml:space="preserve"> </w:t>
      </w:r>
      <w:r w:rsidR="00702C01">
        <w:t xml:space="preserve">har synpunkter på </w:t>
      </w:r>
      <w:r w:rsidR="009C2D09">
        <w:t>konsekvensanalysen.</w:t>
      </w:r>
    </w:p>
    <w:bookmarkEnd w:id="18"/>
    <w:p w14:paraId="52CB91BC" w14:textId="428DC6A7" w:rsidR="00BD7213" w:rsidRDefault="00FF325E" w:rsidP="00A34E3C">
      <w:pPr>
        <w:pStyle w:val="Rubrik4utannumrering"/>
      </w:pPr>
      <w:r>
        <w:t xml:space="preserve">Skälen för </w:t>
      </w:r>
      <w:r w:rsidR="00AA2D5D">
        <w:t>regeringens</w:t>
      </w:r>
      <w:r w:rsidRPr="0006285B">
        <w:t xml:space="preserve"> förslag</w:t>
      </w:r>
      <w:bookmarkStart w:id="21" w:name="_Hlk138152952"/>
      <w:r>
        <w:t xml:space="preserve"> </w:t>
      </w:r>
    </w:p>
    <w:p w14:paraId="74669B2B" w14:textId="05658D38" w:rsidR="00BD7213" w:rsidRDefault="00BD7213" w:rsidP="00A34E3C">
      <w:pPr>
        <w:pStyle w:val="Rubrik5utannumrering"/>
        <w:spacing w:before="0"/>
      </w:pPr>
      <w:r>
        <w:t>Uppräkning</w:t>
      </w:r>
      <w:r w:rsidR="00F4194D">
        <w:t>en</w:t>
      </w:r>
      <w:r>
        <w:t xml:space="preserve"> av skiktgränsen för statlig inkomstskatt pausas </w:t>
      </w:r>
    </w:p>
    <w:p w14:paraId="49981994" w14:textId="7A3C1E55" w:rsidR="00D11B3C" w:rsidRDefault="00FF325E" w:rsidP="00D11B3C">
      <w:pPr>
        <w:pStyle w:val="Brdtext"/>
      </w:pPr>
      <w:r w:rsidRPr="005F5E90">
        <w:t>När skiktgränsen för statlig inkoms</w:t>
      </w:r>
      <w:r>
        <w:t>t</w:t>
      </w:r>
      <w:r w:rsidRPr="005F5E90">
        <w:t>skatt infördes 1991 bestämdes att gränsen årligen skulle justeras med ett automatiskt verkande inflationsskydd. Själva utformningen, dvs. förändringen av konsument</w:t>
      </w:r>
      <w:r w:rsidR="00B23FC0">
        <w:t>-</w:t>
      </w:r>
      <w:r w:rsidRPr="005F5E90">
        <w:t>prisindex plus två procentenheter, baserades på att de skattskyldiga skulle tillförsäkras ett reallöneskydd så att andelen skattskyldiga som betalar statlig inkomstskatt låg på en enhetlig nivå</w:t>
      </w:r>
      <w:r>
        <w:t xml:space="preserve"> (</w:t>
      </w:r>
      <w:r w:rsidRPr="00943C9F">
        <w:t>prop. 1989/90:110 s. 299 f.</w:t>
      </w:r>
      <w:r>
        <w:t>)</w:t>
      </w:r>
      <w:r w:rsidRPr="005F5E90">
        <w:t>.</w:t>
      </w:r>
      <w:r>
        <w:t xml:space="preserve"> </w:t>
      </w:r>
      <w:r w:rsidRPr="00943C9F">
        <w:t xml:space="preserve">Genom åren har skiktgränsen både höjts och begränsats i förhållande till den för </w:t>
      </w:r>
      <w:r>
        <w:t>beskattnings</w:t>
      </w:r>
      <w:r w:rsidRPr="00943C9F">
        <w:t xml:space="preserve">året annars </w:t>
      </w:r>
      <w:r>
        <w:t xml:space="preserve">gällande </w:t>
      </w:r>
      <w:r w:rsidRPr="00943C9F">
        <w:t>ordinarie uppräkningen.</w:t>
      </w:r>
      <w:r w:rsidR="00D11B3C">
        <w:t xml:space="preserve"> </w:t>
      </w:r>
    </w:p>
    <w:p w14:paraId="577B520F" w14:textId="738A4E85" w:rsidR="00593692" w:rsidRDefault="00CE628C" w:rsidP="00AE4DE6">
      <w:pPr>
        <w:pStyle w:val="Brdtextmedindrag"/>
      </w:pPr>
      <w:r>
        <w:t>Uppräkningen av skiktgränsen som gjordes för beskattningsåret 2023 följde det ordinarie förfarandet och var historiskt hög</w:t>
      </w:r>
      <w:r w:rsidR="005B760A">
        <w:t>. Det inneb</w:t>
      </w:r>
      <w:r w:rsidR="00C27A8A">
        <w:t>ä</w:t>
      </w:r>
      <w:r w:rsidR="005B760A">
        <w:t xml:space="preserve">r att </w:t>
      </w:r>
      <w:r w:rsidR="00661F99">
        <w:t xml:space="preserve">andelen skattskyldiga som betalar statlig inkomstskatt </w:t>
      </w:r>
      <w:r w:rsidR="00C27A8A">
        <w:t xml:space="preserve">under 2023 </w:t>
      </w:r>
      <w:r w:rsidR="006E43C4">
        <w:t xml:space="preserve">bedöms vara </w:t>
      </w:r>
      <w:r w:rsidR="00661F99">
        <w:t>historiskt låg</w:t>
      </w:r>
      <w:r>
        <w:t xml:space="preserve">. </w:t>
      </w:r>
      <w:r w:rsidR="00FF325E" w:rsidRPr="000D56CC">
        <w:t xml:space="preserve">Med hänsyn till det nuvarande ekonomiska läget </w:t>
      </w:r>
      <w:r w:rsidR="00FE27D6">
        <w:t>är</w:t>
      </w:r>
      <w:r w:rsidR="00FE27D6" w:rsidRPr="000D56CC">
        <w:t xml:space="preserve"> </w:t>
      </w:r>
      <w:r w:rsidR="00FF325E" w:rsidRPr="000D56CC">
        <w:t xml:space="preserve">regeringens </w:t>
      </w:r>
      <w:r w:rsidR="00FE27D6">
        <w:t xml:space="preserve">högsta </w:t>
      </w:r>
      <w:r w:rsidR="00FE27D6" w:rsidRPr="000D56CC">
        <w:t>priorite</w:t>
      </w:r>
      <w:r w:rsidR="00FE27D6">
        <w:t>t</w:t>
      </w:r>
      <w:r w:rsidR="00FE27D6" w:rsidRPr="000D56CC">
        <w:t xml:space="preserve"> </w:t>
      </w:r>
      <w:r w:rsidR="00FF325E" w:rsidRPr="000D56CC">
        <w:t>att bekämpa inflationen</w:t>
      </w:r>
      <w:r w:rsidR="00AE4DE6">
        <w:t xml:space="preserve"> och hantera dess effekter för </w:t>
      </w:r>
      <w:proofErr w:type="gramStart"/>
      <w:r w:rsidR="00AE4DE6">
        <w:t>bl.a.</w:t>
      </w:r>
      <w:proofErr w:type="gramEnd"/>
      <w:r w:rsidR="00AE4DE6">
        <w:t xml:space="preserve"> hushåll</w:t>
      </w:r>
      <w:r w:rsidR="00FE27D6">
        <w:t>. E</w:t>
      </w:r>
      <w:r w:rsidR="00FF325E" w:rsidRPr="000D56CC">
        <w:t>n återhållsam och finansierad budget</w:t>
      </w:r>
      <w:r w:rsidR="00ED3B6E">
        <w:t xml:space="preserve"> </w:t>
      </w:r>
      <w:r w:rsidR="00FE27D6">
        <w:t xml:space="preserve">är </w:t>
      </w:r>
      <w:r w:rsidR="00ED3B6E">
        <w:t>viktig</w:t>
      </w:r>
      <w:r w:rsidR="00FF325E" w:rsidRPr="000D56CC">
        <w:t xml:space="preserve">. </w:t>
      </w:r>
      <w:r w:rsidR="00AE4DE6">
        <w:t xml:space="preserve">Eftersom utrymmet i de offentliga finanserna är begränsat är det också nödvändigt att de mest angelägna åtgärderna prioriteras. </w:t>
      </w:r>
      <w:r w:rsidR="00FF325E">
        <w:t xml:space="preserve">Det finns </w:t>
      </w:r>
      <w:r w:rsidR="00464403">
        <w:t xml:space="preserve">därför </w:t>
      </w:r>
      <w:r w:rsidR="00FF325E">
        <w:t>skäl att pausa uppräkningen av skiktgränsen för</w:t>
      </w:r>
      <w:r w:rsidR="00CB5011">
        <w:t xml:space="preserve"> statlig inkomstskatt</w:t>
      </w:r>
      <w:r w:rsidR="00FF325E">
        <w:t xml:space="preserve"> </w:t>
      </w:r>
      <w:r w:rsidR="00AC37EE">
        <w:t xml:space="preserve">för </w:t>
      </w:r>
      <w:r w:rsidR="008650E1">
        <w:t xml:space="preserve">beskattningsåret </w:t>
      </w:r>
      <w:r w:rsidR="00FF325E">
        <w:t>2024 för att kunna finansiera andra satsningar som stöttar hushållen.</w:t>
      </w:r>
    </w:p>
    <w:p w14:paraId="32138095" w14:textId="3C6C1D8D" w:rsidR="00A763E7" w:rsidRDefault="00593692" w:rsidP="00DF32C6">
      <w:pPr>
        <w:pStyle w:val="Brdtextmedindrag"/>
        <w:rPr>
          <w:bCs/>
        </w:rPr>
      </w:pPr>
      <w:r>
        <w:rPr>
          <w:bCs/>
        </w:rPr>
        <w:t>Flera remissinstanser</w:t>
      </w:r>
      <w:r w:rsidR="00920E1B">
        <w:rPr>
          <w:bCs/>
        </w:rPr>
        <w:t xml:space="preserve">, </w:t>
      </w:r>
      <w:proofErr w:type="gramStart"/>
      <w:r w:rsidR="00920E1B">
        <w:rPr>
          <w:bCs/>
        </w:rPr>
        <w:t>bl.a.</w:t>
      </w:r>
      <w:proofErr w:type="gramEnd"/>
      <w:r w:rsidR="00920E1B">
        <w:rPr>
          <w:bCs/>
        </w:rPr>
        <w:t xml:space="preserve"> </w:t>
      </w:r>
      <w:r w:rsidR="00920E1B" w:rsidRPr="002D1656">
        <w:rPr>
          <w:bCs/>
          <w:i/>
          <w:iCs/>
        </w:rPr>
        <w:t>Arbetsförmedlingen</w:t>
      </w:r>
      <w:r w:rsidR="00920E1B">
        <w:rPr>
          <w:bCs/>
        </w:rPr>
        <w:t>,</w:t>
      </w:r>
      <w:r w:rsidR="00A763E7">
        <w:rPr>
          <w:bCs/>
        </w:rPr>
        <w:t xml:space="preserve"> </w:t>
      </w:r>
      <w:r w:rsidR="00920E1B" w:rsidRPr="002D1656">
        <w:rPr>
          <w:bCs/>
          <w:i/>
          <w:iCs/>
        </w:rPr>
        <w:t>Företagarna</w:t>
      </w:r>
      <w:r w:rsidR="00920E1B">
        <w:rPr>
          <w:bCs/>
        </w:rPr>
        <w:t xml:space="preserve"> och </w:t>
      </w:r>
      <w:r w:rsidR="00920E1B" w:rsidRPr="002D1656">
        <w:rPr>
          <w:bCs/>
          <w:i/>
          <w:iCs/>
        </w:rPr>
        <w:t>NSD</w:t>
      </w:r>
      <w:r w:rsidR="00920E1B">
        <w:rPr>
          <w:bCs/>
        </w:rPr>
        <w:t>, anser att förslaget leder till negativa effekter på arbetsutbudet</w:t>
      </w:r>
      <w:r w:rsidR="00ED1DA3">
        <w:rPr>
          <w:bCs/>
        </w:rPr>
        <w:t>, produktiviteten</w:t>
      </w:r>
      <w:r w:rsidR="00A763E7">
        <w:rPr>
          <w:bCs/>
        </w:rPr>
        <w:t xml:space="preserve"> och utbildningspremien</w:t>
      </w:r>
      <w:r w:rsidR="00920E1B">
        <w:rPr>
          <w:bCs/>
        </w:rPr>
        <w:t xml:space="preserve">. </w:t>
      </w:r>
      <w:r w:rsidR="00AE4DE6">
        <w:rPr>
          <w:bCs/>
        </w:rPr>
        <w:t>Som beskrivits ovan är det ekonomiska utrymmet i de offentliga finanserna begränsat och regeringen prioriterar</w:t>
      </w:r>
      <w:r w:rsidR="005D0646">
        <w:rPr>
          <w:bCs/>
        </w:rPr>
        <w:t xml:space="preserve"> i det nuvarande läget att bekämpa inflationen</w:t>
      </w:r>
      <w:r w:rsidR="00ED3B6E">
        <w:rPr>
          <w:bCs/>
        </w:rPr>
        <w:t xml:space="preserve">. </w:t>
      </w:r>
      <w:r w:rsidR="00ED3B6E" w:rsidRPr="00ED1DA3">
        <w:rPr>
          <w:bCs/>
        </w:rPr>
        <w:t>Den budgetförstärkning som för</w:t>
      </w:r>
      <w:r w:rsidR="00ED1DA3" w:rsidRPr="00ED1DA3">
        <w:rPr>
          <w:bCs/>
        </w:rPr>
        <w:t>s</w:t>
      </w:r>
      <w:r w:rsidR="00ED3B6E" w:rsidRPr="00ED1DA3">
        <w:rPr>
          <w:bCs/>
        </w:rPr>
        <w:t xml:space="preserve">laget </w:t>
      </w:r>
      <w:r w:rsidR="005D0646" w:rsidRPr="00ED1DA3">
        <w:rPr>
          <w:bCs/>
        </w:rPr>
        <w:t xml:space="preserve">om pausad uppräkning av skiktgränsen </w:t>
      </w:r>
      <w:r w:rsidR="00CB5011">
        <w:rPr>
          <w:bCs/>
        </w:rPr>
        <w:t xml:space="preserve">för 2024 </w:t>
      </w:r>
      <w:r w:rsidR="00ED3B6E" w:rsidRPr="00ED1DA3">
        <w:rPr>
          <w:bCs/>
        </w:rPr>
        <w:t xml:space="preserve">medför </w:t>
      </w:r>
      <w:r w:rsidR="005D0646" w:rsidRPr="00ED1DA3">
        <w:rPr>
          <w:bCs/>
        </w:rPr>
        <w:t xml:space="preserve">bör användas för att finansiera andra angelägna åtgärder som </w:t>
      </w:r>
      <w:proofErr w:type="gramStart"/>
      <w:r w:rsidR="005D0646" w:rsidRPr="00ED1DA3">
        <w:rPr>
          <w:bCs/>
        </w:rPr>
        <w:t>t.ex.</w:t>
      </w:r>
      <w:proofErr w:type="gramEnd"/>
      <w:r w:rsidR="005D0646" w:rsidRPr="00ED1DA3">
        <w:rPr>
          <w:bCs/>
        </w:rPr>
        <w:t xml:space="preserve"> </w:t>
      </w:r>
      <w:r w:rsidR="00AE4DE6">
        <w:rPr>
          <w:bCs/>
        </w:rPr>
        <w:t>skattesänkningar</w:t>
      </w:r>
      <w:r w:rsidR="005D0646" w:rsidRPr="00ED1DA3">
        <w:rPr>
          <w:bCs/>
        </w:rPr>
        <w:t xml:space="preserve"> </w:t>
      </w:r>
      <w:r w:rsidR="00AE4DE6">
        <w:rPr>
          <w:bCs/>
        </w:rPr>
        <w:t>genom</w:t>
      </w:r>
      <w:r w:rsidR="00AE4DE6" w:rsidRPr="00ED1DA3">
        <w:rPr>
          <w:bCs/>
        </w:rPr>
        <w:t xml:space="preserve"> </w:t>
      </w:r>
      <w:r w:rsidR="00ED1DA3" w:rsidRPr="00ED1DA3">
        <w:rPr>
          <w:bCs/>
        </w:rPr>
        <w:t xml:space="preserve">ett </w:t>
      </w:r>
      <w:r w:rsidR="005D0646" w:rsidRPr="00ED1DA3">
        <w:rPr>
          <w:bCs/>
        </w:rPr>
        <w:t>förstärkt jobbskatt</w:t>
      </w:r>
      <w:r w:rsidR="00ED1DA3" w:rsidRPr="00ED1DA3">
        <w:rPr>
          <w:bCs/>
        </w:rPr>
        <w:t>e</w:t>
      </w:r>
      <w:r w:rsidR="005D0646" w:rsidRPr="00ED1DA3">
        <w:rPr>
          <w:bCs/>
        </w:rPr>
        <w:t>avdrag.</w:t>
      </w:r>
      <w:r w:rsidR="00ED3B6E">
        <w:rPr>
          <w:bCs/>
        </w:rPr>
        <w:t xml:space="preserve"> </w:t>
      </w:r>
    </w:p>
    <w:p w14:paraId="67536AEF" w14:textId="7C983FA6" w:rsidR="004F2986" w:rsidRDefault="00920E1B" w:rsidP="00DF32C6">
      <w:pPr>
        <w:pStyle w:val="Brdtextmedindrag"/>
        <w:rPr>
          <w:bCs/>
        </w:rPr>
      </w:pPr>
      <w:r>
        <w:rPr>
          <w:bCs/>
        </w:rPr>
        <w:t>Ett antal</w:t>
      </w:r>
      <w:r w:rsidR="008025D5">
        <w:rPr>
          <w:bCs/>
        </w:rPr>
        <w:t xml:space="preserve"> remissinstanser, </w:t>
      </w:r>
      <w:r>
        <w:rPr>
          <w:bCs/>
        </w:rPr>
        <w:t xml:space="preserve">som </w:t>
      </w:r>
      <w:proofErr w:type="gramStart"/>
      <w:r>
        <w:rPr>
          <w:bCs/>
        </w:rPr>
        <w:t>t.ex.</w:t>
      </w:r>
      <w:proofErr w:type="gramEnd"/>
      <w:r>
        <w:rPr>
          <w:bCs/>
        </w:rPr>
        <w:t xml:space="preserve"> </w:t>
      </w:r>
      <w:r w:rsidR="008025D5" w:rsidRPr="002D1656">
        <w:rPr>
          <w:bCs/>
          <w:i/>
          <w:iCs/>
        </w:rPr>
        <w:t>Konjunkturinstitute</w:t>
      </w:r>
      <w:r w:rsidR="008025D5">
        <w:rPr>
          <w:bCs/>
        </w:rPr>
        <w:t xml:space="preserve">t, NSD och Företagarna, anser att </w:t>
      </w:r>
      <w:r w:rsidR="007C7159">
        <w:rPr>
          <w:bCs/>
        </w:rPr>
        <w:t xml:space="preserve">förslaget </w:t>
      </w:r>
      <w:r w:rsidR="005A4F97">
        <w:rPr>
          <w:bCs/>
        </w:rPr>
        <w:t xml:space="preserve">leder </w:t>
      </w:r>
      <w:r w:rsidR="002D7CE9">
        <w:rPr>
          <w:bCs/>
        </w:rPr>
        <w:t>till osäkerhet kring hur framtida uppräkningar av skiktgränsen för statlig inkomstskatt kommer att hanteras och till att</w:t>
      </w:r>
      <w:r w:rsidR="005A4F97">
        <w:rPr>
          <w:bCs/>
        </w:rPr>
        <w:t xml:space="preserve"> skattesystemet blir mer oförutsägbart. </w:t>
      </w:r>
      <w:r w:rsidR="00661F99">
        <w:rPr>
          <w:bCs/>
        </w:rPr>
        <w:t>S</w:t>
      </w:r>
      <w:r w:rsidR="000865E5">
        <w:rPr>
          <w:bCs/>
        </w:rPr>
        <w:t>yftet med</w:t>
      </w:r>
      <w:r w:rsidR="005A69A2">
        <w:rPr>
          <w:bCs/>
        </w:rPr>
        <w:t xml:space="preserve"> reglerna om</w:t>
      </w:r>
      <w:r w:rsidR="000865E5">
        <w:rPr>
          <w:bCs/>
        </w:rPr>
        <w:t xml:space="preserve"> uppräkning av skiktgränsen </w:t>
      </w:r>
      <w:r w:rsidR="00661F99">
        <w:rPr>
          <w:bCs/>
        </w:rPr>
        <w:t xml:space="preserve">är </w:t>
      </w:r>
      <w:r w:rsidR="005A69A2" w:rsidRPr="005F5E90">
        <w:rPr>
          <w:bCs/>
        </w:rPr>
        <w:t xml:space="preserve">att </w:t>
      </w:r>
      <w:r w:rsidR="005A69A2">
        <w:rPr>
          <w:bCs/>
        </w:rPr>
        <w:t xml:space="preserve">tillförsäkra </w:t>
      </w:r>
      <w:r w:rsidR="005A69A2" w:rsidRPr="005F5E90">
        <w:rPr>
          <w:bCs/>
        </w:rPr>
        <w:t>de skattskyldiga ett reallöneskydd så att andelen skattskyldiga som betalar statlig inkomstskatt l</w:t>
      </w:r>
      <w:r w:rsidR="002D7CE9">
        <w:rPr>
          <w:bCs/>
        </w:rPr>
        <w:t>igger</w:t>
      </w:r>
      <w:r w:rsidR="005A69A2" w:rsidRPr="005F5E90">
        <w:rPr>
          <w:bCs/>
        </w:rPr>
        <w:t xml:space="preserve"> på en enhetlig nivå</w:t>
      </w:r>
      <w:r w:rsidR="005A69A2">
        <w:rPr>
          <w:bCs/>
        </w:rPr>
        <w:t>.</w:t>
      </w:r>
      <w:r w:rsidR="00DF32C6">
        <w:rPr>
          <w:bCs/>
        </w:rPr>
        <w:t xml:space="preserve"> Genom att pausa uppräkningen av skiktgränsen för beskattningsår 2024 kommer </w:t>
      </w:r>
      <w:r w:rsidR="00FF325E" w:rsidRPr="00E2370C">
        <w:rPr>
          <w:bCs/>
        </w:rPr>
        <w:t xml:space="preserve">andelen skattskyldiga som betalar statlig </w:t>
      </w:r>
      <w:r w:rsidR="00FF325E" w:rsidRPr="00E2370C">
        <w:rPr>
          <w:bCs/>
        </w:rPr>
        <w:lastRenderedPageBreak/>
        <w:t xml:space="preserve">inkomstskatt återgå till en nivå som är mer i linje med hur det har sett ut historiskt </w:t>
      </w:r>
      <w:r w:rsidR="00FF325E">
        <w:rPr>
          <w:bCs/>
        </w:rPr>
        <w:t xml:space="preserve">och att själva syftet med uppräkningen sett över tid upprätthålls. </w:t>
      </w:r>
      <w:r w:rsidR="003F6D06">
        <w:rPr>
          <w:bCs/>
        </w:rPr>
        <w:t xml:space="preserve">Andelen skattskyldiga som betalar statlig inkomstskatt under </w:t>
      </w:r>
      <w:r w:rsidR="00C04485">
        <w:rPr>
          <w:bCs/>
        </w:rPr>
        <w:t>beskatt</w:t>
      </w:r>
      <w:r w:rsidR="00B23FC0">
        <w:rPr>
          <w:bCs/>
        </w:rPr>
        <w:softHyphen/>
      </w:r>
      <w:r w:rsidR="00C04485">
        <w:rPr>
          <w:bCs/>
        </w:rPr>
        <w:t>ningsåret</w:t>
      </w:r>
      <w:r w:rsidR="003F6D06">
        <w:rPr>
          <w:bCs/>
        </w:rPr>
        <w:t xml:space="preserve"> 2024 </w:t>
      </w:r>
      <w:r w:rsidR="00AC37EE">
        <w:rPr>
          <w:bCs/>
        </w:rPr>
        <w:t xml:space="preserve">kommer </w:t>
      </w:r>
      <w:r w:rsidR="003F6D06">
        <w:rPr>
          <w:bCs/>
        </w:rPr>
        <w:t>trots förslaget att vara på en länge nivå än under</w:t>
      </w:r>
      <w:r w:rsidR="00AC37EE">
        <w:rPr>
          <w:bCs/>
        </w:rPr>
        <w:t xml:space="preserve"> </w:t>
      </w:r>
      <w:r w:rsidR="003F6D06">
        <w:rPr>
          <w:bCs/>
        </w:rPr>
        <w:t xml:space="preserve">2022. </w:t>
      </w:r>
      <w:r w:rsidR="000244B3">
        <w:rPr>
          <w:bCs/>
        </w:rPr>
        <w:t>Regeringen bedömer sammantaget, i</w:t>
      </w:r>
      <w:r w:rsidR="006D2761">
        <w:rPr>
          <w:bCs/>
        </w:rPr>
        <w:t xml:space="preserve"> likhet med </w:t>
      </w:r>
      <w:r w:rsidR="006D2761" w:rsidRPr="002D1656">
        <w:rPr>
          <w:bCs/>
          <w:i/>
          <w:iCs/>
        </w:rPr>
        <w:t>ESV</w:t>
      </w:r>
      <w:r w:rsidR="000244B3">
        <w:rPr>
          <w:bCs/>
        </w:rPr>
        <w:t>,</w:t>
      </w:r>
      <w:r w:rsidR="006D2761">
        <w:rPr>
          <w:bCs/>
        </w:rPr>
        <w:t xml:space="preserve"> att åtgärden är motiverad. </w:t>
      </w:r>
    </w:p>
    <w:p w14:paraId="7C8A57B3" w14:textId="4F3E05DB" w:rsidR="007651CA" w:rsidRDefault="007651CA" w:rsidP="007651CA">
      <w:pPr>
        <w:pStyle w:val="Brdtextmedindrag"/>
      </w:pPr>
      <w:r w:rsidRPr="003E1F4C">
        <w:rPr>
          <w:bCs/>
        </w:rPr>
        <w:t>Ski</w:t>
      </w:r>
      <w:r>
        <w:rPr>
          <w:bCs/>
        </w:rPr>
        <w:t xml:space="preserve">ktgränsen för statlig inkomstskatt för beskattningsåret 2024 bör alltså ligga kvar på samma nivå som för beskattningsåret 2023. </w:t>
      </w:r>
      <w:r w:rsidR="008650E1">
        <w:t>Förslage</w:t>
      </w:r>
      <w:r>
        <w:t xml:space="preserve">t </w:t>
      </w:r>
      <w:r w:rsidRPr="003A544F">
        <w:t xml:space="preserve">innebär att skiktgränsen för uttag av statlig inkomstskatt på beskattningsbara förvärvsinkomster </w:t>
      </w:r>
      <w:r w:rsidR="008650E1">
        <w:t xml:space="preserve">kommer att </w:t>
      </w:r>
      <w:r w:rsidRPr="003A544F">
        <w:t xml:space="preserve">uppgå till </w:t>
      </w:r>
      <w:r w:rsidRPr="005C3EDD">
        <w:t>598</w:t>
      </w:r>
      <w:r>
        <w:t> </w:t>
      </w:r>
      <w:r w:rsidRPr="005C3EDD">
        <w:t>500</w:t>
      </w:r>
      <w:r>
        <w:t> </w:t>
      </w:r>
      <w:r w:rsidRPr="005C3EDD">
        <w:t>kronor</w:t>
      </w:r>
      <w:r w:rsidRPr="003A544F">
        <w:t xml:space="preserve"> för beskattnings</w:t>
      </w:r>
      <w:r w:rsidR="00E9646B">
        <w:t>-</w:t>
      </w:r>
      <w:r w:rsidRPr="003A544F">
        <w:t xml:space="preserve">året </w:t>
      </w:r>
      <w:r>
        <w:t>2024</w:t>
      </w:r>
      <w:r w:rsidRPr="003A544F">
        <w:t xml:space="preserve">. </w:t>
      </w:r>
      <w:bookmarkStart w:id="22" w:name="_Hlk143611852"/>
      <w:r>
        <w:t xml:space="preserve">Om skiktgränsen skulle räknas upp enligt det ordinarie förfarandet skulle den </w:t>
      </w:r>
      <w:r w:rsidRPr="003A544F">
        <w:t xml:space="preserve">uppgå till </w:t>
      </w:r>
      <w:r w:rsidRPr="00081B8B">
        <w:t>666</w:t>
      </w:r>
      <w:r>
        <w:t> </w:t>
      </w:r>
      <w:r w:rsidRPr="00081B8B">
        <w:t>200</w:t>
      </w:r>
      <w:r>
        <w:t> </w:t>
      </w:r>
      <w:r w:rsidRPr="00081B8B">
        <w:t>kronor</w:t>
      </w:r>
      <w:r w:rsidRPr="003A544F">
        <w:t>.</w:t>
      </w:r>
    </w:p>
    <w:bookmarkEnd w:id="22"/>
    <w:p w14:paraId="2D32D52B" w14:textId="36ECE39A" w:rsidR="007651CA" w:rsidRPr="007651CA" w:rsidRDefault="007651CA" w:rsidP="007651CA">
      <w:pPr>
        <w:pStyle w:val="Rubrik5utannumrering"/>
      </w:pPr>
      <w:r w:rsidRPr="007651CA">
        <w:t>Översyn av modellen för uppräkning av skiktgränsen</w:t>
      </w:r>
      <w:r w:rsidR="00CA2E51">
        <w:t xml:space="preserve"> </w:t>
      </w:r>
      <w:r w:rsidR="00CA2E51" w:rsidRPr="00CA2E51">
        <w:t>för statlig inkomstskatt</w:t>
      </w:r>
    </w:p>
    <w:p w14:paraId="42817067" w14:textId="06D2A2D8" w:rsidR="00DB3A1F" w:rsidRDefault="00FA67B9" w:rsidP="007651CA">
      <w:pPr>
        <w:pStyle w:val="Brdtext"/>
      </w:pPr>
      <w:r>
        <w:t xml:space="preserve">Konjunkturinstitutet anser att den nuvarande modellen för indexering av skiktgränsen bör reformeras och </w:t>
      </w:r>
      <w:r w:rsidR="000F6A4E">
        <w:t xml:space="preserve">att </w:t>
      </w:r>
      <w:r>
        <w:t xml:space="preserve">en mer robust indexeringsmetod </w:t>
      </w:r>
      <w:r w:rsidR="000F6A4E">
        <w:t xml:space="preserve">bör </w:t>
      </w:r>
      <w:r>
        <w:t xml:space="preserve">införas. Flera remissinstanser, </w:t>
      </w:r>
      <w:proofErr w:type="gramStart"/>
      <w:r>
        <w:t>t.ex.</w:t>
      </w:r>
      <w:proofErr w:type="gramEnd"/>
      <w:r>
        <w:t xml:space="preserve"> ESV, </w:t>
      </w:r>
      <w:r w:rsidRPr="002D1656">
        <w:rPr>
          <w:i/>
          <w:iCs/>
        </w:rPr>
        <w:t>IFAU</w:t>
      </w:r>
      <w:r>
        <w:t xml:space="preserve"> och </w:t>
      </w:r>
      <w:r w:rsidRPr="002D1656">
        <w:rPr>
          <w:i/>
          <w:iCs/>
        </w:rPr>
        <w:t>LO</w:t>
      </w:r>
      <w:r>
        <w:t xml:space="preserve">, lämnar liknande synpunkter och </w:t>
      </w:r>
      <w:r w:rsidR="00ED1DA3">
        <w:t>anför att det bör övervägas att knyta skiktgränsen till inkomstbasbeloppet eller något annat index som speglar inkomst</w:t>
      </w:r>
      <w:r w:rsidR="00E9646B">
        <w:t>-</w:t>
      </w:r>
      <w:r w:rsidR="00ED1DA3">
        <w:t>tillväxten.</w:t>
      </w:r>
      <w:r w:rsidR="009226BA">
        <w:t xml:space="preserve"> </w:t>
      </w:r>
      <w:r w:rsidR="009226BA" w:rsidRPr="0018315D">
        <w:rPr>
          <w:i/>
          <w:iCs/>
        </w:rPr>
        <w:t>Saco</w:t>
      </w:r>
      <w:r w:rsidR="009226BA">
        <w:t xml:space="preserve"> anser </w:t>
      </w:r>
      <w:r w:rsidR="000F6A4E">
        <w:t xml:space="preserve">en sådan </w:t>
      </w:r>
      <w:r w:rsidR="000F6A4E" w:rsidRPr="00D154AC">
        <w:t>översyn bör förenas med en tydligare princip för hur stor andel av arbetskraften som ska betala statlig inkomstskatt</w:t>
      </w:r>
      <w:r w:rsidR="001B2A3A">
        <w:t>.</w:t>
      </w:r>
      <w:r>
        <w:t xml:space="preserve"> </w:t>
      </w:r>
      <w:r w:rsidR="00DB3A1F">
        <w:t xml:space="preserve">Frågan om reformering av modellen för indexering av skiktgränsen omfattas emellertid inte av det aktuella lagstiftningsärendet och behandlas därför inte vidare här. Regeringen </w:t>
      </w:r>
      <w:r w:rsidR="009E0302">
        <w:t>instämmer</w:t>
      </w:r>
      <w:r w:rsidR="00DB3A1F">
        <w:t xml:space="preserve"> dock </w:t>
      </w:r>
      <w:r w:rsidR="009E0302">
        <w:t xml:space="preserve">i </w:t>
      </w:r>
      <w:r w:rsidR="00DB3A1F">
        <w:t xml:space="preserve">att det är viktigt att </w:t>
      </w:r>
      <w:r w:rsidR="009E0302">
        <w:t xml:space="preserve">regelverket är robust och anser att det kan finnas skäl att se över om den nuvarande modellen för uppräkning är ändamålsenlig. </w:t>
      </w:r>
    </w:p>
    <w:p w14:paraId="7079500B" w14:textId="6BE2383C" w:rsidR="0073300A" w:rsidRDefault="0073300A" w:rsidP="0073300A">
      <w:pPr>
        <w:pStyle w:val="Rubrik5utannumrering"/>
      </w:pPr>
      <w:r>
        <w:t xml:space="preserve">Övriga frågor </w:t>
      </w:r>
    </w:p>
    <w:p w14:paraId="43A1B2BA" w14:textId="1AB67740" w:rsidR="00480471" w:rsidRDefault="009226BA" w:rsidP="00BB11BD">
      <w:pPr>
        <w:pStyle w:val="Brdtext"/>
      </w:pPr>
      <w:r w:rsidRPr="00D27A2F">
        <w:t xml:space="preserve">LO anser att det finns ett behov av en skattereform. TCO lämnar liknande synpunkter. IFAU anser att </w:t>
      </w:r>
      <w:r w:rsidR="00D27A2F" w:rsidRPr="00D27A2F">
        <w:t>regeringen på</w:t>
      </w:r>
      <w:r w:rsidR="000D51D0">
        <w:t xml:space="preserve"> </w:t>
      </w:r>
      <w:r w:rsidR="00D27A2F" w:rsidRPr="00D27A2F">
        <w:t xml:space="preserve">sikt </w:t>
      </w:r>
      <w:r w:rsidR="000D51D0">
        <w:t xml:space="preserve">bör </w:t>
      </w:r>
      <w:r w:rsidR="00D27A2F" w:rsidRPr="00D27A2F">
        <w:t xml:space="preserve">överväga såväl andra skattesatser som skiktgränser. </w:t>
      </w:r>
      <w:r w:rsidR="00480471">
        <w:t>Dessa frågor falle</w:t>
      </w:r>
      <w:r w:rsidR="001B2A3A">
        <w:t>r</w:t>
      </w:r>
      <w:r w:rsidR="00480471">
        <w:t xml:space="preserve"> utanför det aktuella lagstiftningsärendet och behandlas därför inte vidare här. </w:t>
      </w:r>
    </w:p>
    <w:p w14:paraId="2441E6F7" w14:textId="6509A199" w:rsidR="0073300A" w:rsidRDefault="0073300A" w:rsidP="0073300A">
      <w:pPr>
        <w:pStyle w:val="Brdtextmedindrag"/>
      </w:pPr>
      <w:r>
        <w:t xml:space="preserve">Ett flertal remissinstanser, däribland Konjunkturinstitutet, </w:t>
      </w:r>
      <w:r w:rsidR="0086111A">
        <w:t xml:space="preserve">IFAU och </w:t>
      </w:r>
      <w:r>
        <w:t>NSD</w:t>
      </w:r>
      <w:r w:rsidR="00CB41F9">
        <w:t>,</w:t>
      </w:r>
      <w:r w:rsidR="0086111A">
        <w:t xml:space="preserve"> </w:t>
      </w:r>
      <w:r>
        <w:t xml:space="preserve">har synpunkter på konsekvensanalysen. Dessa behandlas i avsnitt 6. </w:t>
      </w:r>
    </w:p>
    <w:bookmarkEnd w:id="21"/>
    <w:p w14:paraId="628A56FF" w14:textId="2DDD1504" w:rsidR="00FF325E" w:rsidRDefault="00FF325E" w:rsidP="00FF325E">
      <w:pPr>
        <w:pStyle w:val="Rubrik5utannumrering"/>
      </w:pPr>
      <w:r w:rsidRPr="0065273D">
        <w:t>Lagförslag</w:t>
      </w:r>
    </w:p>
    <w:p w14:paraId="70386AF2" w14:textId="65F33E88" w:rsidR="00FF325E" w:rsidRDefault="00FF325E" w:rsidP="003F5059">
      <w:pPr>
        <w:pStyle w:val="Brdtext"/>
      </w:pPr>
      <w:r w:rsidRPr="0065273D">
        <w:t xml:space="preserve">Förslaget </w:t>
      </w:r>
      <w:r>
        <w:t>medför</w:t>
      </w:r>
      <w:r w:rsidRPr="0065273D">
        <w:t xml:space="preserve"> ändringar i 65</w:t>
      </w:r>
      <w:r w:rsidR="00BF6653">
        <w:t> </w:t>
      </w:r>
      <w:r w:rsidRPr="0065273D">
        <w:t>kap. 5</w:t>
      </w:r>
      <w:r w:rsidR="00BF6653">
        <w:t> </w:t>
      </w:r>
      <w:r w:rsidRPr="0065273D">
        <w:t>§ inkomstskattelagen (1999:1229).</w:t>
      </w:r>
    </w:p>
    <w:p w14:paraId="5E719A2E" w14:textId="1C33D900" w:rsidR="00251A90" w:rsidRDefault="00251A90" w:rsidP="00251A90">
      <w:pPr>
        <w:pStyle w:val="Rubrik2"/>
      </w:pPr>
      <w:bookmarkStart w:id="23" w:name="_Toc147992186"/>
      <w:bookmarkStart w:id="24" w:name="_Toc147935323"/>
      <w:r>
        <w:t>Ikraftträdande- och övergångsbestämmelser</w:t>
      </w:r>
      <w:bookmarkEnd w:id="23"/>
      <w:bookmarkEnd w:id="24"/>
    </w:p>
    <w:p w14:paraId="615897A3" w14:textId="28143131" w:rsidR="00251A90" w:rsidRPr="00A76360" w:rsidRDefault="00251A90" w:rsidP="00251A90">
      <w:pPr>
        <w:pStyle w:val="Brdtextram"/>
      </w:pPr>
      <w:r w:rsidRPr="00420062">
        <w:rPr>
          <w:b/>
        </w:rPr>
        <w:t>Regeringens förslag:</w:t>
      </w:r>
      <w:r>
        <w:t xml:space="preserve"> Lagändringen ska träda i kraft den 1 januari 2024 och tillämpas första gången på beskattningsår som börjar efter den 31 december 2023.</w:t>
      </w:r>
    </w:p>
    <w:p w14:paraId="1EBE3157" w14:textId="77777777" w:rsidR="00251A90" w:rsidRPr="00A76360" w:rsidRDefault="00251A90" w:rsidP="00C37AA0">
      <w:pPr>
        <w:pStyle w:val="Brdtextmedindrag"/>
        <w:rPr>
          <w:sz w:val="8"/>
          <w:szCs w:val="8"/>
        </w:rPr>
      </w:pPr>
    </w:p>
    <w:p w14:paraId="0177AA61" w14:textId="64EDDF77" w:rsidR="00251A90" w:rsidRDefault="008D639E" w:rsidP="00C37AA0">
      <w:pPr>
        <w:pStyle w:val="Brdtextmedindrag"/>
      </w:pPr>
      <w:r>
        <w:rPr>
          <w:b/>
        </w:rPr>
        <w:t>Promemorians</w:t>
      </w:r>
      <w:r w:rsidR="00251A90" w:rsidRPr="0006285B">
        <w:rPr>
          <w:b/>
        </w:rPr>
        <w:t xml:space="preserve"> förslag</w:t>
      </w:r>
      <w:r>
        <w:rPr>
          <w:b/>
        </w:rPr>
        <w:t xml:space="preserve"> </w:t>
      </w:r>
      <w:r>
        <w:rPr>
          <w:bCs/>
        </w:rPr>
        <w:t>överensstämmer med regeringens.</w:t>
      </w:r>
      <w:r w:rsidR="00251A90">
        <w:t xml:space="preserve"> </w:t>
      </w:r>
    </w:p>
    <w:p w14:paraId="54B23480" w14:textId="1753504D" w:rsidR="00251A90" w:rsidRDefault="008D639E" w:rsidP="008D639E">
      <w:pPr>
        <w:pStyle w:val="Brdtextmedindrag"/>
      </w:pPr>
      <w:r w:rsidRPr="00E65778">
        <w:rPr>
          <w:b/>
        </w:rPr>
        <w:t>Remissinstanserna:</w:t>
      </w:r>
      <w:r>
        <w:rPr>
          <w:b/>
        </w:rPr>
        <w:t xml:space="preserve"> </w:t>
      </w:r>
      <w:r>
        <w:t>Ingen remissinstans har yttrat sig särskilt i frågan.</w:t>
      </w:r>
    </w:p>
    <w:p w14:paraId="4734CF32" w14:textId="3BA09C59" w:rsidR="00251A90" w:rsidRDefault="008D639E" w:rsidP="008D639E">
      <w:pPr>
        <w:pStyle w:val="Brdtextmedindrag"/>
      </w:pPr>
      <w:r w:rsidRPr="008D639E">
        <w:rPr>
          <w:b/>
          <w:bCs/>
        </w:rPr>
        <w:lastRenderedPageBreak/>
        <w:t>Skälen för regeringens förslag:</w:t>
      </w:r>
      <w:r>
        <w:t xml:space="preserve"> </w:t>
      </w:r>
      <w:r w:rsidR="00251A90">
        <w:t>Förslaget gäller skiktgränsen för beskattningsåret 2024</w:t>
      </w:r>
      <w:r w:rsidR="0040648C">
        <w:t xml:space="preserve">. Det </w:t>
      </w:r>
      <w:r w:rsidR="00251A90">
        <w:t>bör därför träda i kraft den 1 januari 2024</w:t>
      </w:r>
      <w:r w:rsidR="0040648C">
        <w:t xml:space="preserve"> och tillämpas på beskattningsår som börjar efter den 31 december 2023</w:t>
      </w:r>
      <w:r w:rsidR="00251A90">
        <w:t xml:space="preserve">. </w:t>
      </w:r>
    </w:p>
    <w:p w14:paraId="3F6BBED9" w14:textId="77777777" w:rsidR="00FF325E" w:rsidRDefault="00FF325E" w:rsidP="00FF325E">
      <w:pPr>
        <w:pStyle w:val="Rubrik1"/>
      </w:pPr>
      <w:bookmarkStart w:id="25" w:name="_Toc144477754"/>
      <w:bookmarkStart w:id="26" w:name="_Toc147992187"/>
      <w:bookmarkStart w:id="27" w:name="_Toc147935324"/>
      <w:r>
        <w:t>Konsekvensanalys</w:t>
      </w:r>
      <w:bookmarkEnd w:id="25"/>
      <w:bookmarkEnd w:id="26"/>
      <w:bookmarkEnd w:id="27"/>
    </w:p>
    <w:p w14:paraId="23856B44" w14:textId="77777777" w:rsidR="00FF325E" w:rsidRDefault="00FF325E" w:rsidP="003F5059">
      <w:pPr>
        <w:pStyle w:val="Brdtext"/>
      </w:pPr>
      <w:r>
        <w:t>I detta avsnitt redogörs för förslagets effekter i den omfattning som bedöms lämpligt i det aktuella lagstiftningsärendet och med beaktande av förordningen (2007:1244) om konsekvensutredning vid regelgivning.</w:t>
      </w:r>
    </w:p>
    <w:p w14:paraId="5070E0C6" w14:textId="77777777" w:rsidR="00FF325E" w:rsidRDefault="00FF325E" w:rsidP="00FF325E">
      <w:pPr>
        <w:pStyle w:val="Brdtextmedindrag"/>
      </w:pPr>
      <w:r>
        <w:t>De offentligfinansiella effekterna till följd av ändrade skatte- och avgiftsregler beräknas i enlighet med Finansdepartementets beräknings</w:t>
      </w:r>
      <w:r>
        <w:softHyphen/>
        <w:t>konventioner. Beräkningarna görs i ikraftträdandeårets priser och volymer och utgår vanligtvis från att beteendet hos individer och företag inte ändras till följd av förändringarna i skattereglerna. Antagandet om oförändrat beteende ger en god uppskattning av åtgärdernas effekt på kort och medel</w:t>
      </w:r>
      <w:r>
        <w:softHyphen/>
        <w:t xml:space="preserve">lång sikt. På längre sikt, och för att analysera andra konsekvenser än de offentligfinansiella effekterna, kan ett mer dynamiskt synsätt behöva användas, där skattebaser tillåts påverkas av regeländringen. </w:t>
      </w:r>
    </w:p>
    <w:p w14:paraId="156BFA4D" w14:textId="77777777" w:rsidR="00FF325E" w:rsidRDefault="00FF325E" w:rsidP="00FF325E">
      <w:pPr>
        <w:pStyle w:val="Rubrik4utannumrering"/>
      </w:pPr>
      <w:r>
        <w:t>Syfte och alternativa lösningar</w:t>
      </w:r>
    </w:p>
    <w:p w14:paraId="6A6E24CD" w14:textId="178516CC" w:rsidR="00FF325E" w:rsidRDefault="00FF325E" w:rsidP="00FF325E">
      <w:pPr>
        <w:pStyle w:val="Brdtext"/>
      </w:pPr>
      <w:r>
        <w:t xml:space="preserve">Som anges i avsnitt </w:t>
      </w:r>
      <w:r w:rsidR="003F5059">
        <w:t>5</w:t>
      </w:r>
      <w:r w:rsidR="004574B6">
        <w:t>.1</w:t>
      </w:r>
      <w:r>
        <w:t xml:space="preserve"> är syftet med förslaget att finansiera åtgärderna i regeringens budgetproposition för 2024 samt att se till att andelen skatt</w:t>
      </w:r>
      <w:r>
        <w:softHyphen/>
        <w:t xml:space="preserve">skyldiga som betalar statlig inkomstskatt återgår till en nivå som är mer i linje med hur det har sett ut historiskt. </w:t>
      </w:r>
    </w:p>
    <w:p w14:paraId="5DF79C04" w14:textId="77777777" w:rsidR="00730BB7" w:rsidRDefault="00FF325E" w:rsidP="00FF325E">
      <w:pPr>
        <w:pStyle w:val="Brdtextmedindrag"/>
      </w:pPr>
      <w:r w:rsidRPr="00E11900">
        <w:t xml:space="preserve">Genomförs inte förslaget behöver andra skatter eller avgifter höjas, utgifter sänkas eller statens upplåning öka för att finansiera regeringens reformer i budgetpropositionen. </w:t>
      </w:r>
    </w:p>
    <w:p w14:paraId="5188CFBB" w14:textId="6ED48247" w:rsidR="00256030" w:rsidRDefault="00FF325E" w:rsidP="00FF325E">
      <w:pPr>
        <w:pStyle w:val="Brdtextmedindrag"/>
        <w:rPr>
          <w:i/>
          <w:iCs/>
        </w:rPr>
      </w:pPr>
      <w:r w:rsidRPr="00E11900">
        <w:t xml:space="preserve">Andelen skattskyldiga som 2023 betalar statlig inkomstskatt uppskattas till 11 procent, vilket är den lägsta andelen sedan skatten infördes 1991. Med en pausad uppräkning uppskattas andelen i stället uppgå till 13 procent, vilket är den näst lägsta nivån sedan införandet. Nivån är mer jämförbar med andelarna på 13–18 procent som har varit gällande under de senaste 20 åren. Om skiktgränsen </w:t>
      </w:r>
      <w:r w:rsidR="0034337A">
        <w:t>räknas</w:t>
      </w:r>
      <w:r w:rsidRPr="00E11900">
        <w:t xml:space="preserve"> upp enligt gällande regelverk uppskattas andelen skat</w:t>
      </w:r>
      <w:r>
        <w:t>t</w:t>
      </w:r>
      <w:r w:rsidRPr="00E11900">
        <w:t>skyldiga som betalar statlig inkomstskatt uppgå till ca 9 procent 2024.</w:t>
      </w:r>
      <w:r w:rsidR="003C259D">
        <w:t xml:space="preserve"> Skattskyldiga definieras här som fysiska personer som har en fastställd förvärvsinkomst och är folkbokförda i Sverige.</w:t>
      </w:r>
    </w:p>
    <w:p w14:paraId="1E86BB98" w14:textId="31F32D01" w:rsidR="00FF325E" w:rsidRPr="00C6213B" w:rsidRDefault="00256030" w:rsidP="00FF325E">
      <w:pPr>
        <w:pStyle w:val="Brdtextmedindrag"/>
      </w:pPr>
      <w:r>
        <w:rPr>
          <w:i/>
          <w:iCs/>
        </w:rPr>
        <w:t xml:space="preserve">Konjunkturinstitutet </w:t>
      </w:r>
      <w:r>
        <w:t xml:space="preserve">anser att det </w:t>
      </w:r>
      <w:r w:rsidR="003C259D">
        <w:t xml:space="preserve">i promemorian </w:t>
      </w:r>
      <w:r>
        <w:t>är svårt att tolka orsaken till variationer</w:t>
      </w:r>
      <w:r w:rsidR="0059519A">
        <w:t>na</w:t>
      </w:r>
      <w:r>
        <w:t xml:space="preserve"> i andel skattskyldiga som betalar statlig inkomstskatt </w:t>
      </w:r>
      <w:r w:rsidR="003C259D">
        <w:t>eftersom</w:t>
      </w:r>
      <w:r w:rsidR="00287911">
        <w:t xml:space="preserve"> även</w:t>
      </w:r>
      <w:r>
        <w:t xml:space="preserve"> demografiska förändringar i befolkningen kan påverka</w:t>
      </w:r>
      <w:r w:rsidR="00287911">
        <w:t xml:space="preserve"> denna</w:t>
      </w:r>
      <w:r>
        <w:t xml:space="preserve"> ande</w:t>
      </w:r>
      <w:r w:rsidR="00287911">
        <w:t xml:space="preserve">l. </w:t>
      </w:r>
      <w:r w:rsidR="009A72A8">
        <w:t xml:space="preserve">För att minska risken för att demografisk variation </w:t>
      </w:r>
      <w:r w:rsidR="00CC3F3B">
        <w:t>över tid</w:t>
      </w:r>
      <w:r w:rsidR="009A72A8">
        <w:t xml:space="preserve"> påverkar </w:t>
      </w:r>
      <w:r w:rsidR="00F56DA2">
        <w:t xml:space="preserve">den </w:t>
      </w:r>
      <w:r w:rsidR="009A72A8">
        <w:t>beräknade andel</w:t>
      </w:r>
      <w:r w:rsidR="00F56DA2">
        <w:t>en</w:t>
      </w:r>
      <w:r w:rsidR="009A72A8">
        <w:t xml:space="preserve"> kan det</w:t>
      </w:r>
      <w:r w:rsidR="00287911">
        <w:t>, såsom Konjunkturinstitutet påpekar,</w:t>
      </w:r>
      <w:r w:rsidR="00F465EE">
        <w:t xml:space="preserve"> </w:t>
      </w:r>
      <w:r w:rsidR="009A72A8">
        <w:t xml:space="preserve">även vara relevant att titta på </w:t>
      </w:r>
      <w:r w:rsidR="00FF44B0">
        <w:t xml:space="preserve">andelen </w:t>
      </w:r>
      <w:r w:rsidR="009A72A8">
        <w:t xml:space="preserve">skattskyldiga personer </w:t>
      </w:r>
      <w:r w:rsidR="00FF44B0">
        <w:t>som betalar statlig inkomstskatt i åldersgruppen</w:t>
      </w:r>
      <w:r w:rsidR="009A72A8">
        <w:t xml:space="preserve"> 20–64 år. Med </w:t>
      </w:r>
      <w:r w:rsidR="003C259D">
        <w:t>en sådan definition av skattskyldiga</w:t>
      </w:r>
      <w:r w:rsidR="009A72A8">
        <w:t xml:space="preserve"> beräknas andelen till 15 procent</w:t>
      </w:r>
      <w:r w:rsidR="0034337A">
        <w:t xml:space="preserve"> 2023</w:t>
      </w:r>
      <w:r w:rsidR="009A72A8">
        <w:t>. Med förslaget om pausad uppräkning av skiktgränsen uppskattas motsvarande andel till 17</w:t>
      </w:r>
      <w:r w:rsidR="00643728">
        <w:t> </w:t>
      </w:r>
      <w:r w:rsidR="009A72A8">
        <w:t>procent 2024, vilket kan jämföras med 12</w:t>
      </w:r>
      <w:r w:rsidR="00643728">
        <w:t> </w:t>
      </w:r>
      <w:r w:rsidR="009A72A8">
        <w:t xml:space="preserve">procent om skiktgränsen justeras enligt ordinarie uppräkning </w:t>
      </w:r>
      <w:r w:rsidR="009A72A8">
        <w:lastRenderedPageBreak/>
        <w:t xml:space="preserve">2024. Oavsett vilken av definitionerna som används </w:t>
      </w:r>
      <w:r w:rsidR="0034337A">
        <w:t xml:space="preserve">beräknas andelen </w:t>
      </w:r>
      <w:r w:rsidR="003C07F4">
        <w:t xml:space="preserve">skattskyldiga </w:t>
      </w:r>
      <w:r w:rsidR="0034337A">
        <w:t xml:space="preserve">som </w:t>
      </w:r>
      <w:r w:rsidR="00AF0DE0">
        <w:t xml:space="preserve">med förslaget </w:t>
      </w:r>
      <w:r w:rsidR="0034337A">
        <w:t xml:space="preserve">betalar statlig inkomstskatt 2024 vara </w:t>
      </w:r>
      <w:r w:rsidR="00AF0DE0">
        <w:t xml:space="preserve">på en låg nivå jämfört med hur det </w:t>
      </w:r>
      <w:r w:rsidR="00B80C28">
        <w:t xml:space="preserve">har </w:t>
      </w:r>
      <w:r w:rsidR="00AF0DE0">
        <w:t>sett ut historiskt.</w:t>
      </w:r>
      <w:r w:rsidR="0034337A">
        <w:t xml:space="preserve"> </w:t>
      </w:r>
    </w:p>
    <w:p w14:paraId="1D55F4C0" w14:textId="77777777" w:rsidR="00FF325E" w:rsidRDefault="00FF325E" w:rsidP="00FF325E">
      <w:pPr>
        <w:pStyle w:val="Rubrik4utannumrering"/>
      </w:pPr>
      <w:r w:rsidRPr="006D4E49">
        <w:t>Offentligfinansiella effekter</w:t>
      </w:r>
    </w:p>
    <w:p w14:paraId="059B32CF" w14:textId="07E8553E" w:rsidR="00FF325E" w:rsidRPr="00D1727A" w:rsidRDefault="00FF325E" w:rsidP="00FF325E">
      <w:pPr>
        <w:pStyle w:val="Brdtext"/>
      </w:pPr>
      <w:r>
        <w:t>Den offentligfinansiella effekten av förslaget bedöms uppgå till 12,31 miljarder kronor 2024.</w:t>
      </w:r>
    </w:p>
    <w:p w14:paraId="70937C69" w14:textId="77777777" w:rsidR="001E49DD" w:rsidRDefault="001E49DD" w:rsidP="001E49DD">
      <w:pPr>
        <w:pStyle w:val="Rubrik4utannumrering"/>
      </w:pPr>
      <w:r w:rsidRPr="006D4E49">
        <w:t>Effekter för kommuner och regioner</w:t>
      </w:r>
    </w:p>
    <w:p w14:paraId="6518AE7F" w14:textId="2BBC2231" w:rsidR="001E49DD" w:rsidRPr="00D1727A" w:rsidRDefault="00E9646B" w:rsidP="001E49DD">
      <w:pPr>
        <w:pStyle w:val="Brdtext"/>
      </w:pPr>
      <w:r>
        <w:t xml:space="preserve">Eftersom </w:t>
      </w:r>
      <w:r w:rsidR="001E49DD">
        <w:t xml:space="preserve">förslaget rör skiktgränsen för statlig inkomstskatt </w:t>
      </w:r>
      <w:r w:rsidR="00E56D5D">
        <w:t xml:space="preserve">har </w:t>
      </w:r>
      <w:r>
        <w:t xml:space="preserve">det </w:t>
      </w:r>
      <w:r w:rsidR="00E56D5D">
        <w:t>inga direkta</w:t>
      </w:r>
      <w:r w:rsidR="001E49DD">
        <w:t xml:space="preserve"> </w:t>
      </w:r>
      <w:r w:rsidR="009E2E1A">
        <w:t xml:space="preserve">effekter </w:t>
      </w:r>
      <w:r w:rsidR="001E49DD">
        <w:t xml:space="preserve">för </w:t>
      </w:r>
      <w:r w:rsidR="00E56D5D">
        <w:t>kommunerna</w:t>
      </w:r>
      <w:r w:rsidR="00784797">
        <w:t>s</w:t>
      </w:r>
      <w:r w:rsidR="001E49DD">
        <w:t xml:space="preserve"> eller regioner</w:t>
      </w:r>
      <w:r w:rsidR="00E56D5D">
        <w:t>nas skatteintäkter</w:t>
      </w:r>
      <w:r w:rsidR="001E49DD">
        <w:t xml:space="preserve">. </w:t>
      </w:r>
    </w:p>
    <w:p w14:paraId="2DF8E67F" w14:textId="77777777" w:rsidR="00FF325E" w:rsidRDefault="00FF325E" w:rsidP="00FF325E">
      <w:pPr>
        <w:pStyle w:val="Rubrik4utannumrering"/>
      </w:pPr>
      <w:r w:rsidRPr="006D4E49">
        <w:t>Effekter för enskilda</w:t>
      </w:r>
    </w:p>
    <w:p w14:paraId="40AF71ED" w14:textId="48B484FA" w:rsidR="00FF325E" w:rsidRDefault="00FF325E" w:rsidP="00FF325E">
      <w:pPr>
        <w:pStyle w:val="Brdtext"/>
      </w:pPr>
      <w:r>
        <w:t>Med gällande regelverk hade skiktgränsen för statlig inkomstskatt uppgått till 666 200 kronor 2024. P</w:t>
      </w:r>
      <w:r w:rsidR="003F5059">
        <w:t>ropositionens</w:t>
      </w:r>
      <w:r>
        <w:t xml:space="preserve"> förslag innebär att skiktgränsen för statlig inkomstskatt 2024 ska vara oförändrad från 2023 och uppgå till 598 500 kronor. Jämfört med gällande regelverk innebär förslaget därmed en höjd skatt för personer med en beskattningsbar förvärvsinkomst över 598 500 kronor 2024. </w:t>
      </w:r>
    </w:p>
    <w:p w14:paraId="25B25822" w14:textId="77777777" w:rsidR="00FF325E" w:rsidRDefault="00FF325E" w:rsidP="00FF325E">
      <w:pPr>
        <w:pStyle w:val="Brdtextmedindrag"/>
      </w:pPr>
      <w:r w:rsidRPr="00BF799F">
        <w:t xml:space="preserve">Antalet personer som förväntas betala statlig inkomstskatt 2024 med förslaget om pausad uppräkning uppskattas till ca 1 080 000, vilket är ca 330 000 fler än med ordinarie uppräkning och ca 120 000 fler än 2023. </w:t>
      </w:r>
    </w:p>
    <w:p w14:paraId="45EBCB52" w14:textId="77777777" w:rsidR="00FF325E" w:rsidRDefault="00FF325E" w:rsidP="00FF325E">
      <w:pPr>
        <w:pStyle w:val="Brdtextmedindrag"/>
      </w:pPr>
      <w:r>
        <w:t xml:space="preserve">Den beskattningsbara förvärvsinkomsten bestäms av den fastställda förvärvsinkomsten, grundavdraget och eventuellt sjöinkomstavdrag. Storleken på grundavdraget varierar med åldern vilket innebär att effekten av förslaget skiljer sig åt för äldre och yngre personer. </w:t>
      </w:r>
    </w:p>
    <w:p w14:paraId="01E3E0C2" w14:textId="70AC139B" w:rsidR="00FF325E" w:rsidRPr="00042F55" w:rsidRDefault="00FF325E" w:rsidP="00FF325E">
      <w:pPr>
        <w:pStyle w:val="Brdtextmedindrag"/>
      </w:pPr>
      <w:r>
        <w:t>Personer som inte fyllt 66</w:t>
      </w:r>
      <w:r w:rsidR="003F5059">
        <w:t> </w:t>
      </w:r>
      <w:r>
        <w:t>år den 31</w:t>
      </w:r>
      <w:r w:rsidR="003F5059">
        <w:t> </w:t>
      </w:r>
      <w:r>
        <w:t>december 2023 med fastställd förvärvsinkomst 2024 under 615</w:t>
      </w:r>
      <w:r w:rsidR="00984192">
        <w:t> </w:t>
      </w:r>
      <w:r>
        <w:t>300</w:t>
      </w:r>
      <w:r w:rsidR="00984192">
        <w:t> </w:t>
      </w:r>
      <w:r>
        <w:t>kronor påverkas inte av förslaget. För personer i samma åldersgrupp med fastställd förvärvsinkomst mellan ca 615 300 och 683</w:t>
      </w:r>
      <w:r w:rsidR="00984192">
        <w:t> </w:t>
      </w:r>
      <w:r>
        <w:t>000</w:t>
      </w:r>
      <w:r w:rsidR="00984192">
        <w:t> </w:t>
      </w:r>
      <w:r>
        <w:t xml:space="preserve">kronor ökar skatten med mellan 0 och 13 500 kronor </w:t>
      </w:r>
      <w:r w:rsidRPr="00042F55">
        <w:t>2024. Personer i åldersgruppen med fastställd förvärvs</w:t>
      </w:r>
      <w:r w:rsidRPr="00042F55">
        <w:softHyphen/>
        <w:t>inkomst över 683</w:t>
      </w:r>
      <w:r w:rsidR="00984192">
        <w:t> </w:t>
      </w:r>
      <w:r w:rsidRPr="00042F55">
        <w:t>000</w:t>
      </w:r>
      <w:r w:rsidR="00984192">
        <w:t> </w:t>
      </w:r>
      <w:r w:rsidRPr="00042F55">
        <w:t>kronor får en ökad skatt med 13</w:t>
      </w:r>
      <w:r w:rsidR="00984192">
        <w:t> </w:t>
      </w:r>
      <w:r w:rsidRPr="00042F55">
        <w:t>500</w:t>
      </w:r>
      <w:r w:rsidR="00984192">
        <w:t> </w:t>
      </w:r>
      <w:r w:rsidRPr="00042F55">
        <w:t xml:space="preserve">kronor 2024 till följd av förslaget. </w:t>
      </w:r>
    </w:p>
    <w:p w14:paraId="1E322F65" w14:textId="137C6178" w:rsidR="00FF325E" w:rsidRDefault="00FF325E" w:rsidP="00FF325E">
      <w:pPr>
        <w:pStyle w:val="Brdtextmedindrag"/>
      </w:pPr>
      <w:r w:rsidRPr="00042F55">
        <w:t>För personer som fyllt 66</w:t>
      </w:r>
      <w:r w:rsidR="00984192">
        <w:t> </w:t>
      </w:r>
      <w:r w:rsidRPr="00042F55">
        <w:t xml:space="preserve">år vid årets ingång 2024 innebär förslaget en skattehöjning </w:t>
      </w:r>
      <w:r>
        <w:t>om de har en</w:t>
      </w:r>
      <w:r w:rsidRPr="00042F55">
        <w:t xml:space="preserve"> fastställd förvärvsinkomst över ca </w:t>
      </w:r>
      <w:r w:rsidRPr="00E6482A">
        <w:t>707</w:t>
      </w:r>
      <w:r w:rsidR="00984192">
        <w:t> </w:t>
      </w:r>
      <w:r>
        <w:t>2</w:t>
      </w:r>
      <w:r w:rsidRPr="00E6482A">
        <w:t>00</w:t>
      </w:r>
      <w:r w:rsidR="00984192">
        <w:t> </w:t>
      </w:r>
      <w:r w:rsidRPr="00042F55">
        <w:t>kronor. För personer med fastställd förvärvsinkomst i intervallet mellan ca</w:t>
      </w:r>
      <w:r w:rsidR="00984192">
        <w:t xml:space="preserve"> </w:t>
      </w:r>
      <w:r w:rsidRPr="00042F55">
        <w:t>707</w:t>
      </w:r>
      <w:r w:rsidR="00984192">
        <w:t> </w:t>
      </w:r>
      <w:r>
        <w:t>2</w:t>
      </w:r>
      <w:r w:rsidRPr="00042F55">
        <w:t>00</w:t>
      </w:r>
      <w:r w:rsidR="00984192">
        <w:t> </w:t>
      </w:r>
      <w:r w:rsidRPr="00042F55">
        <w:t>kronor och 758</w:t>
      </w:r>
      <w:r w:rsidR="00984192">
        <w:t> </w:t>
      </w:r>
      <w:r>
        <w:t>7</w:t>
      </w:r>
      <w:r w:rsidRPr="00042F55">
        <w:t>00</w:t>
      </w:r>
      <w:r w:rsidR="00984192">
        <w:t> </w:t>
      </w:r>
      <w:r w:rsidRPr="00042F55">
        <w:t>kronor innebär förslaget en höjd skatt med mellan 0 och 13</w:t>
      </w:r>
      <w:r w:rsidR="00984192">
        <w:t> </w:t>
      </w:r>
      <w:r w:rsidRPr="00042F55">
        <w:t>500</w:t>
      </w:r>
      <w:r w:rsidR="00984192">
        <w:t> </w:t>
      </w:r>
      <w:r w:rsidRPr="00042F55">
        <w:t>kronor 2024. För personer med en fastställd förvärvsinkomst över ca 758</w:t>
      </w:r>
      <w:r w:rsidR="00984192">
        <w:t> </w:t>
      </w:r>
      <w:r>
        <w:t>7</w:t>
      </w:r>
      <w:r w:rsidRPr="00042F55">
        <w:t>00</w:t>
      </w:r>
      <w:r w:rsidR="00984192">
        <w:t xml:space="preserve"> kronor </w:t>
      </w:r>
      <w:r w:rsidRPr="00042F55">
        <w:t>innebär</w:t>
      </w:r>
      <w:r>
        <w:t xml:space="preserve"> förslaget en skattehöjning med 13</w:t>
      </w:r>
      <w:r w:rsidR="00984192">
        <w:t> </w:t>
      </w:r>
      <w:r>
        <w:t>500</w:t>
      </w:r>
      <w:r w:rsidR="00984192">
        <w:t> </w:t>
      </w:r>
      <w:r>
        <w:t xml:space="preserve">kronor 2024 (se </w:t>
      </w:r>
      <w:r>
        <w:fldChar w:fldCharType="begin"/>
      </w:r>
      <w:r>
        <w:instrText xml:space="preserve"> REF  _Ref141780331 \* Lower \h </w:instrText>
      </w:r>
      <w:r>
        <w:fldChar w:fldCharType="separate"/>
      </w:r>
      <w:r w:rsidR="00E94BA7">
        <w:t>figur 6.</w:t>
      </w:r>
      <w:r w:rsidR="00E94BA7">
        <w:rPr>
          <w:noProof/>
        </w:rPr>
        <w:t>1</w:t>
      </w:r>
      <w:r>
        <w:fldChar w:fldCharType="end"/>
      </w:r>
      <w:r>
        <w:t xml:space="preserve"> nedan). </w:t>
      </w:r>
    </w:p>
    <w:p w14:paraId="6CEDB2AD" w14:textId="557087C4" w:rsidR="00FF325E" w:rsidRDefault="00FF325E" w:rsidP="00FF325E">
      <w:pPr>
        <w:pStyle w:val="FigurRubrik"/>
      </w:pPr>
      <w:bookmarkStart w:id="28" w:name="_Ref141780331"/>
      <w:r>
        <w:lastRenderedPageBreak/>
        <w:t xml:space="preserve">Figur </w:t>
      </w:r>
      <w:r w:rsidR="003F5059">
        <w:t>6</w:t>
      </w:r>
      <w:r>
        <w:t>.</w:t>
      </w:r>
      <w:fldSimple w:instr=" SEQ Figur \* Arabic \s 1  \* MERGEFORMAT ">
        <w:r w:rsidR="00E94BA7">
          <w:rPr>
            <w:noProof/>
          </w:rPr>
          <w:t>1</w:t>
        </w:r>
      </w:fldSimple>
      <w:bookmarkEnd w:id="28"/>
      <w:r>
        <w:tab/>
        <w:t>Höjd skatt 2024 till följd av förslaget om pausad uppräkning av skiktgränsen för statlig inkomstskatt</w:t>
      </w:r>
    </w:p>
    <w:p w14:paraId="75EC8B35" w14:textId="77777777" w:rsidR="00FF325E" w:rsidRDefault="00FF325E" w:rsidP="00FF325E">
      <w:pPr>
        <w:pStyle w:val="FigurUnderrubrik"/>
      </w:pPr>
      <w:r>
        <w:t>Kronor</w:t>
      </w:r>
    </w:p>
    <w:p w14:paraId="0EA573E8" w14:textId="77777777" w:rsidR="00FF325E" w:rsidRDefault="00FF325E" w:rsidP="00FF325E">
      <w:pPr>
        <w:pStyle w:val="Brdtext"/>
      </w:pPr>
      <w:r>
        <w:rPr>
          <w:noProof/>
        </w:rPr>
        <w:drawing>
          <wp:inline distT="0" distB="0" distL="0" distR="0" wp14:anchorId="0F594A93" wp14:editId="6F8EB228">
            <wp:extent cx="3744595" cy="2596551"/>
            <wp:effectExtent l="0" t="0" r="8255" b="0"/>
            <wp:docPr id="4" name="Diagram 6">
              <a:extLst xmlns:a="http://schemas.openxmlformats.org/drawingml/2006/main">
                <a:ext uri="{FF2B5EF4-FFF2-40B4-BE49-F238E27FC236}">
                  <a16:creationId xmlns:a16="http://schemas.microsoft.com/office/drawing/2014/main" id="{43322FA0-08D1-BFDD-44F1-B4D9B6064C5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7C5C444C" w14:textId="77777777" w:rsidR="00FF325E" w:rsidRDefault="00FF325E" w:rsidP="00FF325E">
      <w:pPr>
        <w:pStyle w:val="FigurFotnot"/>
      </w:pPr>
      <w:r>
        <w:t>Källa: Egna beräkningar.</w:t>
      </w:r>
    </w:p>
    <w:p w14:paraId="1AF73479" w14:textId="77777777" w:rsidR="00FF325E" w:rsidRDefault="00FF325E" w:rsidP="00FF325E">
      <w:pPr>
        <w:pStyle w:val="Rubrik4utannumrering"/>
      </w:pPr>
      <w:r w:rsidRPr="006D4E49">
        <w:t>Effekter för sysselsättning</w:t>
      </w:r>
    </w:p>
    <w:p w14:paraId="18A4BA42" w14:textId="6B7873CF" w:rsidR="00FF325E" w:rsidRDefault="00FF325E" w:rsidP="00FF325E">
      <w:pPr>
        <w:pStyle w:val="Brdtext"/>
      </w:pPr>
      <w:r>
        <w:t>Förslaget innebär höjd genomsnittlig skatt för personer med beskattnings</w:t>
      </w:r>
      <w:r>
        <w:softHyphen/>
        <w:t>bar förvärvsinkomst över 598</w:t>
      </w:r>
      <w:r w:rsidR="00204EBB">
        <w:t> </w:t>
      </w:r>
      <w:r>
        <w:t>500</w:t>
      </w:r>
      <w:r w:rsidR="00204EBB">
        <w:t> </w:t>
      </w:r>
      <w:r>
        <w:t xml:space="preserve">kronor. För dessa personer uppstår en negativ s.k. inkomsteffekt på individens arbetsutbud. Det innebär att individen måste arbeta mer för att uppnå samma nettoinkomst. Detta har enligt ekonomisk teori en positiv effekt på arbetsutbudet för dessa personer. </w:t>
      </w:r>
    </w:p>
    <w:p w14:paraId="406551A0" w14:textId="06FFCD61" w:rsidR="00104578" w:rsidRDefault="00FF325E" w:rsidP="00FF325E">
      <w:pPr>
        <w:pStyle w:val="Brdtextmedindrag"/>
      </w:pPr>
      <w:r>
        <w:t xml:space="preserve">För personer med beskattningsbar förvärvsinkomst mellan ca 598 500 och 666 200 kronor ökar marginalskatten till följd av förslaget. Det innebär att det ekonomiska utbytet av en ytterligare arbetad timme minskar. Detta är en s.k. substitutionseffekt vilket enligt ekonomisk teori leder till en negativ effekt på arbetsutbudet för de berörda personerna. Summan av de två effekterna ger förslagets effekt på arbetsutbudet. </w:t>
      </w:r>
      <w:r w:rsidR="00084803">
        <w:t>Eftersom</w:t>
      </w:r>
      <w:r>
        <w:t xml:space="preserve"> förslaget främst berör personer med relativt höga inkomster förväntas effekter främst påverka arbetade timmar för personer som arbetar både före och efter reformen (den s.k. intensiva marginalen) och i mindre utsträckning påverka valet om att delta på arbetsmarknaden eller inte (den extensiva marginalen) eller nivån på arbetslösheten.</w:t>
      </w:r>
    </w:p>
    <w:p w14:paraId="17F5C812" w14:textId="4C007553" w:rsidR="00B22117" w:rsidRDefault="00FF325E" w:rsidP="001214F7">
      <w:pPr>
        <w:pStyle w:val="Brdtextmedindrag"/>
        <w:rPr>
          <w:i/>
          <w:iCs/>
        </w:rPr>
      </w:pPr>
      <w:r w:rsidRPr="00BB4E1A">
        <w:t>Förslagets</w:t>
      </w:r>
      <w:r>
        <w:t xml:space="preserve"> långsiktiga effekt på sysselsättningen kvantifieras med hjälp av den </w:t>
      </w:r>
      <w:r w:rsidR="00085870" w:rsidRPr="00085870">
        <w:t>arbetsutbudsmod</w:t>
      </w:r>
      <w:r w:rsidR="00E32E40">
        <w:t>ell</w:t>
      </w:r>
      <w:r w:rsidR="00085870" w:rsidRPr="00085870">
        <w:t xml:space="preserve"> som hör till SCB:s simuleringsmodell FASIT</w:t>
      </w:r>
      <w:r>
        <w:t xml:space="preserve">. Modellens resultat indikerar att arbetsutbudet på lång sikt minskar med </w:t>
      </w:r>
      <w:r w:rsidRPr="00846ABA">
        <w:t>motsvarande ca 11 000 helårsarbetskrafter till följd av förslaget. Som förväntat drivs resultaten till allra största del av att personer i arbete väljer att arbet</w:t>
      </w:r>
      <w:r>
        <w:t>a</w:t>
      </w:r>
      <w:r w:rsidRPr="00846ABA">
        <w:t xml:space="preserve"> mindre snarare</w:t>
      </w:r>
      <w:r>
        <w:t xml:space="preserve"> än att helt lämna arbetsmarknaden.</w:t>
      </w:r>
      <w:r w:rsidR="00BB4E1A" w:rsidRPr="00BB4E1A">
        <w:rPr>
          <w:i/>
          <w:iCs/>
        </w:rPr>
        <w:t xml:space="preserve"> </w:t>
      </w:r>
    </w:p>
    <w:p w14:paraId="6154DB65" w14:textId="12FDC21B" w:rsidR="00B22117" w:rsidRDefault="00B22117" w:rsidP="001214F7">
      <w:pPr>
        <w:pStyle w:val="Brdtextmedindrag"/>
      </w:pPr>
      <w:r w:rsidRPr="00BF799F">
        <w:t xml:space="preserve">Utöver effekter på arbetade timmar innebär höjd marginalskatt även svagare drivkrafter för beteenden som kan generera högre lön, </w:t>
      </w:r>
      <w:proofErr w:type="gramStart"/>
      <w:r w:rsidRPr="00BF799F">
        <w:t>t.ex.</w:t>
      </w:r>
      <w:proofErr w:type="gramEnd"/>
      <w:r w:rsidRPr="00BF799F">
        <w:t xml:space="preserve"> </w:t>
      </w:r>
      <w:r w:rsidR="00E679EA">
        <w:lastRenderedPageBreak/>
        <w:t>vidare</w:t>
      </w:r>
      <w:r w:rsidRPr="00BF799F">
        <w:t>utbildning, att ta på sig ökat ansvar på arbetsplatsen eller att flytta för ett bättre betalt arbete.</w:t>
      </w:r>
      <w:r w:rsidR="00CB16D6">
        <w:t xml:space="preserve"> </w:t>
      </w:r>
    </w:p>
    <w:p w14:paraId="57F9A727" w14:textId="48A1C43F" w:rsidR="0004028F" w:rsidRDefault="00BB4E1A" w:rsidP="001214F7">
      <w:pPr>
        <w:pStyle w:val="Brdtextmedindrag"/>
      </w:pPr>
      <w:r w:rsidRPr="00AE6AE7">
        <w:rPr>
          <w:i/>
          <w:iCs/>
        </w:rPr>
        <w:t>Konjunkturinstitutet</w:t>
      </w:r>
      <w:r>
        <w:t xml:space="preserve"> anser att promemorians bedömning av förslagets effekter på arbetsutbudet är rimlig.</w:t>
      </w:r>
      <w:r w:rsidR="002201A7">
        <w:t xml:space="preserve"> </w:t>
      </w:r>
      <w:r w:rsidR="00115F69" w:rsidRPr="00BE2ECC">
        <w:rPr>
          <w:i/>
          <w:iCs/>
        </w:rPr>
        <w:t>IFAU</w:t>
      </w:r>
      <w:r w:rsidR="00115F69">
        <w:t xml:space="preserve"> </w:t>
      </w:r>
      <w:r w:rsidR="00BE2ECC">
        <w:t xml:space="preserve">anser </w:t>
      </w:r>
      <w:r w:rsidR="00115F69">
        <w:t xml:space="preserve">att det skulle vara önskvärt att rapportera den arbetsutbudselasticitet som </w:t>
      </w:r>
      <w:r w:rsidR="005D15E6">
        <w:t>simuleringsmodellen</w:t>
      </w:r>
      <w:r w:rsidR="00115F69">
        <w:t xml:space="preserve"> implicerar i den relevanta gruppen. </w:t>
      </w:r>
    </w:p>
    <w:p w14:paraId="5F741B2D" w14:textId="19395B75" w:rsidR="006213B1" w:rsidRDefault="006213B1" w:rsidP="001214F7">
      <w:pPr>
        <w:pStyle w:val="Brdtextmedindrag"/>
      </w:pPr>
      <w:r>
        <w:t>För att få en grov uppskattning av hur känslig</w:t>
      </w:r>
      <w:r w:rsidR="00A736DB">
        <w:t>t</w:t>
      </w:r>
      <w:r>
        <w:t xml:space="preserve"> arbetsutbudet i modellen är för skatteförändringar kan en </w:t>
      </w:r>
      <w:r w:rsidR="00A736DB">
        <w:t>s.k.</w:t>
      </w:r>
      <w:r>
        <w:t xml:space="preserve"> arbetsutbudselasticitet beräknas. Det kan göras på olika sätt. </w:t>
      </w:r>
      <w:r w:rsidR="001D4A37">
        <w:t>R</w:t>
      </w:r>
      <w:r>
        <w:t xml:space="preserve">elateras den procentuella förändringen i arbetsutbudet </w:t>
      </w:r>
      <w:r w:rsidR="00441AE0">
        <w:t xml:space="preserve">bland </w:t>
      </w:r>
      <w:r>
        <w:t xml:space="preserve">berörda till den genomsnittliga </w:t>
      </w:r>
      <w:r w:rsidR="00154CA9">
        <w:t xml:space="preserve">procentuella </w:t>
      </w:r>
      <w:r>
        <w:t>förändringen i nettotimlönen</w:t>
      </w:r>
      <w:r w:rsidR="001D4A37">
        <w:t xml:space="preserve"> blir r</w:t>
      </w:r>
      <w:r w:rsidR="00154CA9">
        <w:t>esultatet en elasticitet på ca 0,</w:t>
      </w:r>
      <w:r w:rsidR="00786A58">
        <w:t>08</w:t>
      </w:r>
      <w:r w:rsidR="00154CA9">
        <w:t>.</w:t>
      </w:r>
      <w:r w:rsidR="00E32E40">
        <w:t xml:space="preserve"> Elasticiteten erhålls genom att dividera den </w:t>
      </w:r>
      <w:r w:rsidR="00140D86">
        <w:t>procentuella förändringen i arbetade timmar bland berörda individer</w:t>
      </w:r>
      <w:r w:rsidR="00786A58">
        <w:t xml:space="preserve">, </w:t>
      </w:r>
      <w:r w:rsidR="00140D86">
        <w:t xml:space="preserve">ca </w:t>
      </w:r>
      <w:r w:rsidR="00786A58">
        <w:t>-</w:t>
      </w:r>
      <w:r w:rsidR="00140D86">
        <w:t>0,5 procent</w:t>
      </w:r>
      <w:r w:rsidR="00786A58">
        <w:t>,</w:t>
      </w:r>
      <w:r w:rsidR="00140D86">
        <w:t xml:space="preserve"> med den</w:t>
      </w:r>
      <w:r w:rsidR="00E32E40">
        <w:t xml:space="preserve"> procentuella förändringen i nettotimlön för samtliga personer som berörs av reformen</w:t>
      </w:r>
      <w:r w:rsidR="00786A58">
        <w:t xml:space="preserve">, </w:t>
      </w:r>
      <w:r w:rsidR="00E32E40">
        <w:t xml:space="preserve">ca </w:t>
      </w:r>
      <w:r w:rsidR="00786A58">
        <w:t>-</w:t>
      </w:r>
      <w:r w:rsidR="00E32E40">
        <w:t>6 procent</w:t>
      </w:r>
      <w:r w:rsidR="00154CA9">
        <w:t>.</w:t>
      </w:r>
      <w:r>
        <w:t xml:space="preserve"> </w:t>
      </w:r>
      <w:r w:rsidR="001D4A37">
        <w:t>Alternativt kan den procentuella förändringen i arbetsutbudet relateras till den procentuella förändringen i disponibelinkomsten bland de berörda</w:t>
      </w:r>
      <w:r w:rsidR="00786A58">
        <w:t xml:space="preserve"> vilken uppgår till ca -1,2 procent</w:t>
      </w:r>
      <w:r w:rsidR="001D4A37">
        <w:t>. I detta fall blir elasticiteten ca 0,</w:t>
      </w:r>
      <w:r w:rsidR="00786A58">
        <w:t>42</w:t>
      </w:r>
      <w:r w:rsidR="001D4A37">
        <w:t>.</w:t>
      </w:r>
    </w:p>
    <w:p w14:paraId="0E9FE438" w14:textId="74B5221D" w:rsidR="00CE7EC8" w:rsidRDefault="003F1701" w:rsidP="00E87D8F">
      <w:pPr>
        <w:pStyle w:val="Brdtextmedindrag"/>
        <w:rPr>
          <w:i/>
          <w:iCs/>
        </w:rPr>
      </w:pPr>
      <w:r>
        <w:rPr>
          <w:i/>
          <w:iCs/>
        </w:rPr>
        <w:t xml:space="preserve">IFAU </w:t>
      </w:r>
      <w:r w:rsidRPr="005A7320">
        <w:t xml:space="preserve">framhåller </w:t>
      </w:r>
      <w:r>
        <w:t>att det inte framgår av promemorian vad den uppskattade arbetsutbudsminskningen innebär för skatteintäkterna</w:t>
      </w:r>
      <w:r w:rsidR="00C77592">
        <w:t>. Även</w:t>
      </w:r>
      <w:r>
        <w:t xml:space="preserve"> </w:t>
      </w:r>
      <w:r w:rsidRPr="00AE6AE7">
        <w:rPr>
          <w:i/>
          <w:iCs/>
        </w:rPr>
        <w:t>NSD</w:t>
      </w:r>
      <w:r>
        <w:t xml:space="preserve"> och </w:t>
      </w:r>
      <w:r w:rsidRPr="00AE6AE7">
        <w:rPr>
          <w:i/>
          <w:iCs/>
        </w:rPr>
        <w:t>Svenskt Näringsliv</w:t>
      </w:r>
      <w:r>
        <w:t xml:space="preserve"> anser att de mer långsiktiga budgeteffekterna också borde ha redovisats i promemorians konsekvensanalys eftersom dessa avspeglar förändringarna i såväl arbetsutbudet som produktiviteten.</w:t>
      </w:r>
      <w:r w:rsidR="00BE2ECC" w:rsidRPr="00BE2ECC">
        <w:rPr>
          <w:i/>
          <w:iCs/>
        </w:rPr>
        <w:t xml:space="preserve"> </w:t>
      </w:r>
      <w:r w:rsidR="00E87D8F" w:rsidRPr="00AE6AE7">
        <w:rPr>
          <w:i/>
          <w:iCs/>
        </w:rPr>
        <w:t>Pensionsmyndigheten</w:t>
      </w:r>
      <w:r w:rsidR="00E87D8F">
        <w:t xml:space="preserve"> framhåller att förslaget kan påverka pensionerna eftersom ett minskat arbetsutbud har en </w:t>
      </w:r>
      <w:r w:rsidR="00BC3267">
        <w:t>negativ</w:t>
      </w:r>
      <w:r w:rsidR="00E87D8F">
        <w:t xml:space="preserve"> effekt på inkomstindex och inkomstbasbelopp. </w:t>
      </w:r>
    </w:p>
    <w:p w14:paraId="31080501" w14:textId="7897A6DC" w:rsidR="00FF325E" w:rsidRDefault="006F5A8C" w:rsidP="00FF325E">
      <w:pPr>
        <w:pStyle w:val="Brdtextmedindrag"/>
      </w:pPr>
      <w:r>
        <w:t>Med</w:t>
      </w:r>
      <w:r w:rsidR="003F2D6B">
        <w:t xml:space="preserve"> </w:t>
      </w:r>
      <w:r>
        <w:t xml:space="preserve">hjälp av </w:t>
      </w:r>
      <w:proofErr w:type="spellStart"/>
      <w:r w:rsidR="003F2D6B">
        <w:t>FASIT</w:t>
      </w:r>
      <w:r w:rsidR="00CA368B">
        <w:t>:</w:t>
      </w:r>
      <w:r w:rsidR="005F37D4">
        <w:t>s</w:t>
      </w:r>
      <w:proofErr w:type="spellEnd"/>
      <w:r w:rsidR="005F37D4">
        <w:t xml:space="preserve"> </w:t>
      </w:r>
      <w:r w:rsidR="003F2D6B">
        <w:t>arbetsutbudsmo</w:t>
      </w:r>
      <w:r w:rsidR="00C26419">
        <w:t>dell</w:t>
      </w:r>
      <w:r>
        <w:t xml:space="preserve"> kan effekten av de</w:t>
      </w:r>
      <w:r w:rsidR="00B04555">
        <w:t>n</w:t>
      </w:r>
      <w:r>
        <w:t xml:space="preserve"> höjda marginalskatte</w:t>
      </w:r>
      <w:r w:rsidR="00B04555">
        <w:t>n</w:t>
      </w:r>
      <w:r>
        <w:t xml:space="preserve"> på löne</w:t>
      </w:r>
      <w:r w:rsidR="002201A7">
        <w:t>r</w:t>
      </w:r>
      <w:r>
        <w:t xml:space="preserve"> </w:t>
      </w:r>
      <w:r w:rsidR="008B37A8">
        <w:t>samt</w:t>
      </w:r>
      <w:r w:rsidR="00C14255">
        <w:t xml:space="preserve"> förslagets långsiktiga effekt</w:t>
      </w:r>
      <w:r w:rsidR="008B37A8">
        <w:t xml:space="preserve"> på de offentliga finanserna uppskattas</w:t>
      </w:r>
      <w:r w:rsidR="00C14255">
        <w:t>. E</w:t>
      </w:r>
      <w:r w:rsidR="00E87D8F">
        <w:t xml:space="preserve">tt lägre arbetsutbud och lägre löner </w:t>
      </w:r>
      <w:r w:rsidR="00C14255">
        <w:t xml:space="preserve">påverkar </w:t>
      </w:r>
      <w:r w:rsidR="00E87D8F">
        <w:t xml:space="preserve">skatteintäkterna från </w:t>
      </w:r>
      <w:proofErr w:type="gramStart"/>
      <w:r w:rsidR="00C14255">
        <w:t>t</w:t>
      </w:r>
      <w:r w:rsidR="00A736DB">
        <w:t>.</w:t>
      </w:r>
      <w:r w:rsidR="00C14255">
        <w:t>ex.</w:t>
      </w:r>
      <w:proofErr w:type="gramEnd"/>
      <w:r w:rsidR="00E87D8F">
        <w:t xml:space="preserve"> förvärvsinkomster, arbetsgivaravgifter</w:t>
      </w:r>
      <w:r w:rsidR="00AC0E00">
        <w:t xml:space="preserve"> och mervärdesskatt. </w:t>
      </w:r>
      <w:r w:rsidR="008B37A8">
        <w:t>Det lägre arbetsutbudet bedöms på lång</w:t>
      </w:r>
      <w:r w:rsidR="00BA538A">
        <w:t xml:space="preserve"> </w:t>
      </w:r>
      <w:r w:rsidR="008B37A8">
        <w:t xml:space="preserve">sikt minska </w:t>
      </w:r>
      <w:r w:rsidR="00096C4D">
        <w:t xml:space="preserve">förslagets </w:t>
      </w:r>
      <w:r w:rsidR="00605ADB">
        <w:t>effekt</w:t>
      </w:r>
      <w:r w:rsidR="0001547F">
        <w:t xml:space="preserve"> på de offentliga finanserna </w:t>
      </w:r>
      <w:r w:rsidR="00096C4D">
        <w:t>med ca 35</w:t>
      </w:r>
      <w:r w:rsidR="003F1701">
        <w:t> </w:t>
      </w:r>
      <w:r w:rsidR="00096C4D">
        <w:t xml:space="preserve">procent. Om hänsyn även tas till effekten på löner beräknas </w:t>
      </w:r>
      <w:r w:rsidR="00C90461">
        <w:t xml:space="preserve">effekten på </w:t>
      </w:r>
      <w:r w:rsidR="0001547F">
        <w:t xml:space="preserve">de offentliga finanserna </w:t>
      </w:r>
      <w:r w:rsidR="00C90461">
        <w:t>på lång</w:t>
      </w:r>
      <w:r w:rsidR="002201A7">
        <w:t xml:space="preserve"> </w:t>
      </w:r>
      <w:r w:rsidR="00C90461">
        <w:t xml:space="preserve">sikt minska med </w:t>
      </w:r>
      <w:r w:rsidR="006A68B7">
        <w:t xml:space="preserve">ca </w:t>
      </w:r>
      <w:r w:rsidR="00BD3380">
        <w:t>60</w:t>
      </w:r>
      <w:r w:rsidR="003F1701">
        <w:t> </w:t>
      </w:r>
      <w:r w:rsidR="00BD3380">
        <w:t>procent</w:t>
      </w:r>
      <w:r w:rsidR="002C4127">
        <w:t xml:space="preserve">. </w:t>
      </w:r>
      <w:r w:rsidR="00AC0E00">
        <w:t>Både b</w:t>
      </w:r>
      <w:r w:rsidR="006A68B7">
        <w:t xml:space="preserve">eräkningarna </w:t>
      </w:r>
      <w:r w:rsidR="002201A7">
        <w:t xml:space="preserve">av </w:t>
      </w:r>
      <w:r w:rsidR="006A68B7">
        <w:t xml:space="preserve">förslagets arbetsutbudseffekter och </w:t>
      </w:r>
      <w:r w:rsidR="00AC0E00">
        <w:t xml:space="preserve">de </w:t>
      </w:r>
      <w:r w:rsidR="006A68B7">
        <w:t>långsiktiga offentligfinansiella effekter</w:t>
      </w:r>
      <w:r w:rsidR="00AC0E00">
        <w:t>na</w:t>
      </w:r>
      <w:r w:rsidR="006A68B7">
        <w:t xml:space="preserve"> är</w:t>
      </w:r>
      <w:r w:rsidR="007F424E">
        <w:t xml:space="preserve"> dock </w:t>
      </w:r>
      <w:r w:rsidR="006A68B7">
        <w:t>behäftade med stor osäkerhet</w:t>
      </w:r>
      <w:r w:rsidR="00886DA8">
        <w:t>.</w:t>
      </w:r>
    </w:p>
    <w:p w14:paraId="1BB4B362" w14:textId="77777777" w:rsidR="00FF325E" w:rsidRDefault="00FF325E" w:rsidP="00FF325E">
      <w:pPr>
        <w:pStyle w:val="Rubrik4utannumrering"/>
      </w:pPr>
      <w:r w:rsidRPr="006D4E49">
        <w:t>Fördelningseffekter</w:t>
      </w:r>
    </w:p>
    <w:p w14:paraId="7E527D08" w14:textId="4165253F" w:rsidR="00FF325E" w:rsidRDefault="00FF325E" w:rsidP="003F5059">
      <w:pPr>
        <w:pStyle w:val="Brdtext"/>
      </w:pPr>
      <w:r w:rsidRPr="000A22BB">
        <w:t xml:space="preserve">I genomsnitt minskar ekonomisk standard </w:t>
      </w:r>
      <w:r w:rsidR="003B1EB2">
        <w:t xml:space="preserve">i befolkningen </w:t>
      </w:r>
      <w:r w:rsidRPr="000A22BB">
        <w:t>med 0,42</w:t>
      </w:r>
      <w:r w:rsidR="0058081E">
        <w:t> </w:t>
      </w:r>
      <w:r w:rsidRPr="000A22BB">
        <w:t>procent. Den ekonomiska standarden minskar som mest i inkomstgrupperna 9–10</w:t>
      </w:r>
      <w:r>
        <w:t xml:space="preserve"> (se </w:t>
      </w:r>
      <w:r>
        <w:fldChar w:fldCharType="begin"/>
      </w:r>
      <w:r>
        <w:instrText xml:space="preserve"> REF  _Ref143779947 \* Lower \h </w:instrText>
      </w:r>
      <w:r>
        <w:fldChar w:fldCharType="separate"/>
      </w:r>
      <w:r w:rsidR="00E94BA7">
        <w:t>figur 6.</w:t>
      </w:r>
      <w:r w:rsidR="00E94BA7">
        <w:rPr>
          <w:noProof/>
        </w:rPr>
        <w:t>2</w:t>
      </w:r>
      <w:r>
        <w:fldChar w:fldCharType="end"/>
      </w:r>
      <w:r>
        <w:t>)</w:t>
      </w:r>
      <w:r w:rsidRPr="000A22BB">
        <w:t xml:space="preserve">. Mätt med </w:t>
      </w:r>
      <w:proofErr w:type="spellStart"/>
      <w:r w:rsidRPr="000A22BB">
        <w:t>Gini</w:t>
      </w:r>
      <w:proofErr w:type="spellEnd"/>
      <w:r w:rsidRPr="000A22BB">
        <w:t>-koefficienten minskar inkomstspridningen. Koefficienten</w:t>
      </w:r>
      <w:r>
        <w:t xml:space="preserve"> beräknas</w:t>
      </w:r>
      <w:r w:rsidRPr="000A22BB">
        <w:t xml:space="preserve"> minska med 0,0014.</w:t>
      </w:r>
    </w:p>
    <w:p w14:paraId="3D939238" w14:textId="4E0E41DA" w:rsidR="00FF325E" w:rsidRDefault="00FF325E" w:rsidP="00FF325E">
      <w:pPr>
        <w:pStyle w:val="FigurRubrik"/>
      </w:pPr>
      <w:bookmarkStart w:id="29" w:name="_Ref143779947"/>
      <w:r>
        <w:lastRenderedPageBreak/>
        <w:t xml:space="preserve">Figur </w:t>
      </w:r>
      <w:r w:rsidR="003F5059">
        <w:t>6</w:t>
      </w:r>
      <w:r>
        <w:t>.</w:t>
      </w:r>
      <w:fldSimple w:instr=" SEQ Figur \* Arabic \s 1  \* MERGEFORMAT ">
        <w:r w:rsidR="00E94BA7">
          <w:rPr>
            <w:noProof/>
          </w:rPr>
          <w:t>2</w:t>
        </w:r>
      </w:fldSimple>
      <w:bookmarkEnd w:id="29"/>
      <w:r>
        <w:tab/>
      </w:r>
      <w:r w:rsidRPr="000A22BB">
        <w:t>Genomsnittlig effekt på ekonomisk standard uppdelat på inkomstgrupper</w:t>
      </w:r>
    </w:p>
    <w:p w14:paraId="615D40FD" w14:textId="77777777" w:rsidR="00FF325E" w:rsidRDefault="00FF325E" w:rsidP="00FF325E">
      <w:pPr>
        <w:pStyle w:val="FigurUnderrubrik"/>
      </w:pPr>
      <w:r>
        <w:t>Procent</w:t>
      </w:r>
    </w:p>
    <w:p w14:paraId="51931129" w14:textId="77777777" w:rsidR="00FF325E" w:rsidRDefault="00FF325E" w:rsidP="00FF325E">
      <w:pPr>
        <w:pStyle w:val="Brdtext"/>
      </w:pPr>
      <w:r>
        <w:rPr>
          <w:noProof/>
        </w:rPr>
        <w:drawing>
          <wp:inline distT="0" distB="0" distL="0" distR="0" wp14:anchorId="505590AE" wp14:editId="7D9C4FA1">
            <wp:extent cx="3744595" cy="2246757"/>
            <wp:effectExtent l="0" t="0" r="8255" b="1270"/>
            <wp:docPr id="5" name="Diagram 7">
              <a:extLst xmlns:a="http://schemas.openxmlformats.org/drawingml/2006/main">
                <a:ext uri="{FF2B5EF4-FFF2-40B4-BE49-F238E27FC236}">
                  <a16:creationId xmlns:a16="http://schemas.microsoft.com/office/drawing/2014/main" id="{E551931C-907E-358B-21DD-F19FF6FA0B2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12063747" w14:textId="77777777" w:rsidR="00FF325E" w:rsidRDefault="00FF325E" w:rsidP="00FF325E">
      <w:pPr>
        <w:pStyle w:val="FigurFotnot"/>
      </w:pPr>
      <w:r>
        <w:t>Källa: Statistiska centralbyrån och egna beräkningar.</w:t>
      </w:r>
    </w:p>
    <w:p w14:paraId="1383490E" w14:textId="77777777" w:rsidR="00FF325E" w:rsidRDefault="00FF325E" w:rsidP="00FF325E">
      <w:pPr>
        <w:pStyle w:val="Brdtext"/>
      </w:pPr>
    </w:p>
    <w:p w14:paraId="2E9662A6" w14:textId="607E2BD2" w:rsidR="00FF325E" w:rsidRDefault="00FF325E" w:rsidP="003F5059">
      <w:pPr>
        <w:pStyle w:val="Brdtext"/>
      </w:pPr>
      <w:r w:rsidRPr="002E5245">
        <w:t>Förslaget väntas i genomsnitt minska den ekonomiska standarden i samtliga regioner, men minskningen bedöms vara större i storstads</w:t>
      </w:r>
      <w:r>
        <w:softHyphen/>
      </w:r>
      <w:r w:rsidRPr="002E5245">
        <w:t>regionerna jämfört med i övriga regioner</w:t>
      </w:r>
      <w:r>
        <w:t xml:space="preserve"> (se </w:t>
      </w:r>
      <w:r>
        <w:fldChar w:fldCharType="begin"/>
      </w:r>
      <w:r>
        <w:instrText xml:space="preserve"> REF  _Ref143780121 \* Lower \h </w:instrText>
      </w:r>
      <w:r>
        <w:fldChar w:fldCharType="separate"/>
      </w:r>
      <w:r w:rsidR="00E94BA7">
        <w:t>figur 6.</w:t>
      </w:r>
      <w:r w:rsidR="00E94BA7">
        <w:rPr>
          <w:noProof/>
        </w:rPr>
        <w:t>3</w:t>
      </w:r>
      <w:r>
        <w:fldChar w:fldCharType="end"/>
      </w:r>
      <w:r>
        <w:t>)</w:t>
      </w:r>
      <w:r w:rsidRPr="002E5245">
        <w:t>.</w:t>
      </w:r>
      <w:r>
        <w:t xml:space="preserve"> </w:t>
      </w:r>
    </w:p>
    <w:p w14:paraId="5A53357F" w14:textId="3E6874B8" w:rsidR="00FF325E" w:rsidRDefault="00FF325E" w:rsidP="00FF325E">
      <w:pPr>
        <w:pStyle w:val="FigurRubrik"/>
      </w:pPr>
      <w:bookmarkStart w:id="30" w:name="_Ref143780121"/>
      <w:r>
        <w:lastRenderedPageBreak/>
        <w:t xml:space="preserve">Figur </w:t>
      </w:r>
      <w:r w:rsidR="003F5059">
        <w:t>6</w:t>
      </w:r>
      <w:r>
        <w:t>.</w:t>
      </w:r>
      <w:fldSimple w:instr=" SEQ Figur \* Arabic \s 1  \* MERGEFORMAT ">
        <w:r w:rsidR="00E94BA7">
          <w:rPr>
            <w:noProof/>
          </w:rPr>
          <w:t>3</w:t>
        </w:r>
      </w:fldSimple>
      <w:bookmarkEnd w:id="30"/>
      <w:r>
        <w:tab/>
      </w:r>
      <w:r w:rsidRPr="002E5245">
        <w:t>Genomsnittlig effekt på ekonomisk standard per regiontyp</w:t>
      </w:r>
    </w:p>
    <w:p w14:paraId="45383602" w14:textId="77777777" w:rsidR="00FF325E" w:rsidRDefault="00FF325E" w:rsidP="00FF325E">
      <w:pPr>
        <w:pStyle w:val="FigurUnderrubrik"/>
      </w:pPr>
      <w:r>
        <w:t>Procent</w:t>
      </w:r>
    </w:p>
    <w:p w14:paraId="187CC1A5" w14:textId="77777777" w:rsidR="00FF325E" w:rsidRDefault="00FF325E" w:rsidP="00FF325E">
      <w:pPr>
        <w:pStyle w:val="Brdtext"/>
      </w:pPr>
      <w:r>
        <w:rPr>
          <w:noProof/>
        </w:rPr>
        <w:drawing>
          <wp:inline distT="0" distB="0" distL="0" distR="0" wp14:anchorId="70A7CD52" wp14:editId="707CAA1D">
            <wp:extent cx="3744595" cy="3519578"/>
            <wp:effectExtent l="0" t="0" r="8255" b="5080"/>
            <wp:docPr id="6" name="Diagram 8">
              <a:extLst xmlns:a="http://schemas.openxmlformats.org/drawingml/2006/main">
                <a:ext uri="{FF2B5EF4-FFF2-40B4-BE49-F238E27FC236}">
                  <a16:creationId xmlns:a16="http://schemas.microsoft.com/office/drawing/2014/main" id="{CFDFD036-2E50-B89D-A4DC-2660E6A7E37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051DA565" w14:textId="77777777" w:rsidR="00FF325E" w:rsidRPr="00D2228E" w:rsidRDefault="00FF325E" w:rsidP="00FF325E">
      <w:pPr>
        <w:pStyle w:val="FigurFotnot"/>
      </w:pPr>
      <w:r>
        <w:t>Källa: Statistiska centralbyrån och egna beräkningar.</w:t>
      </w:r>
    </w:p>
    <w:p w14:paraId="5D5ECDFC" w14:textId="77777777" w:rsidR="00FF325E" w:rsidRDefault="00FF325E" w:rsidP="00FF325E">
      <w:pPr>
        <w:pStyle w:val="Rubrik4utannumrering"/>
      </w:pPr>
      <w:r w:rsidRPr="006D4E49">
        <w:t>Effekter för den ekonomiska jämställdheten</w:t>
      </w:r>
    </w:p>
    <w:p w14:paraId="19112287" w14:textId="36DC99C5" w:rsidR="00FF325E" w:rsidRDefault="00FF325E" w:rsidP="00FF325E">
      <w:pPr>
        <w:pStyle w:val="Brdtext"/>
      </w:pPr>
      <w:r w:rsidRPr="00A5372F">
        <w:t>Individuell disponibel inkomst väntas, procentuellt sett, minska mer för män än för kvinnor. För kvinnor minskar den med i genomsnitt 0,3</w:t>
      </w:r>
      <w:r w:rsidR="0058081E">
        <w:t> </w:t>
      </w:r>
      <w:r w:rsidRPr="00A5372F">
        <w:t>procent medan den för män minskar med i genomsnitt 0,49</w:t>
      </w:r>
      <w:r w:rsidR="0058081E">
        <w:t> </w:t>
      </w:r>
      <w:r w:rsidRPr="00A5372F">
        <w:t>procent</w:t>
      </w:r>
      <w:r>
        <w:t xml:space="preserve"> (se </w:t>
      </w:r>
      <w:r>
        <w:fldChar w:fldCharType="begin"/>
      </w:r>
      <w:r>
        <w:instrText xml:space="preserve"> REF  _Ref143780412 \* Lower \h </w:instrText>
      </w:r>
      <w:r>
        <w:fldChar w:fldCharType="separate"/>
      </w:r>
      <w:r w:rsidR="00E94BA7">
        <w:t>figur 6.</w:t>
      </w:r>
      <w:r w:rsidR="00E94BA7">
        <w:rPr>
          <w:noProof/>
        </w:rPr>
        <w:t>4</w:t>
      </w:r>
      <w:r>
        <w:fldChar w:fldCharType="end"/>
      </w:r>
      <w:r>
        <w:t>)</w:t>
      </w:r>
      <w:r w:rsidRPr="00A5372F">
        <w:t>. Det är ungefär dubbelt så många män som kvinnor som berörs</w:t>
      </w:r>
      <w:r>
        <w:t xml:space="preserve"> av förslaget</w:t>
      </w:r>
      <w:r w:rsidRPr="00A5372F">
        <w:t>.</w:t>
      </w:r>
    </w:p>
    <w:p w14:paraId="416650B0" w14:textId="77777777" w:rsidR="00FF325E" w:rsidRDefault="00FF325E" w:rsidP="00FF325E">
      <w:pPr>
        <w:pStyle w:val="Brdtextmedindrag"/>
      </w:pPr>
    </w:p>
    <w:p w14:paraId="0D3239E5" w14:textId="3F91AFE2" w:rsidR="00FF325E" w:rsidRDefault="00FF325E" w:rsidP="00FF325E">
      <w:pPr>
        <w:pStyle w:val="FigurRubrik"/>
      </w:pPr>
      <w:bookmarkStart w:id="31" w:name="_Ref143780412"/>
      <w:r>
        <w:lastRenderedPageBreak/>
        <w:t xml:space="preserve">Figur </w:t>
      </w:r>
      <w:r w:rsidR="003F5059">
        <w:t>6</w:t>
      </w:r>
      <w:r>
        <w:t>.</w:t>
      </w:r>
      <w:fldSimple w:instr=" SEQ Figur \* Arabic \s 1  \* MERGEFORMAT ">
        <w:r w:rsidR="00E94BA7">
          <w:rPr>
            <w:noProof/>
          </w:rPr>
          <w:t>4</w:t>
        </w:r>
      </w:fldSimple>
      <w:bookmarkEnd w:id="31"/>
      <w:r>
        <w:tab/>
      </w:r>
      <w:r w:rsidRPr="007D09F1">
        <w:t>Genomsnittlig effekt på individuell disponibel inkomst för kvinnor och män</w:t>
      </w:r>
    </w:p>
    <w:p w14:paraId="5AE3C461" w14:textId="77777777" w:rsidR="00FF325E" w:rsidRDefault="00FF325E" w:rsidP="00FF325E">
      <w:pPr>
        <w:pStyle w:val="FigurUnderrubrik"/>
      </w:pPr>
      <w:r>
        <w:t>Procent</w:t>
      </w:r>
    </w:p>
    <w:p w14:paraId="6EF1B44C" w14:textId="77777777" w:rsidR="00FF325E" w:rsidRDefault="00FF325E" w:rsidP="00FF325E">
      <w:pPr>
        <w:pStyle w:val="Brdtext"/>
      </w:pPr>
      <w:r>
        <w:rPr>
          <w:noProof/>
        </w:rPr>
        <w:drawing>
          <wp:inline distT="0" distB="0" distL="0" distR="0" wp14:anchorId="799706F4" wp14:editId="31F2B88D">
            <wp:extent cx="3744595" cy="2422508"/>
            <wp:effectExtent l="0" t="0" r="8255" b="16510"/>
            <wp:docPr id="7" name="Diagram 5">
              <a:extLst xmlns:a="http://schemas.openxmlformats.org/drawingml/2006/main">
                <a:ext uri="{FF2B5EF4-FFF2-40B4-BE49-F238E27FC236}">
                  <a16:creationId xmlns:a16="http://schemas.microsoft.com/office/drawing/2014/main" id="{491E1AA4-3D19-7E00-2B38-51A3AC3643E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499EB980" w14:textId="77777777" w:rsidR="00FF325E" w:rsidRDefault="00FF325E" w:rsidP="00FF325E">
      <w:pPr>
        <w:pStyle w:val="FigurFotnot"/>
      </w:pPr>
      <w:r>
        <w:t>Källa: Statistiska centralbyrån och egna beräkningar.</w:t>
      </w:r>
    </w:p>
    <w:p w14:paraId="693F40EF" w14:textId="77777777" w:rsidR="00FF325E" w:rsidRDefault="00FF325E" w:rsidP="00FF325E">
      <w:pPr>
        <w:pStyle w:val="Rubrik4utannumrering"/>
      </w:pPr>
      <w:r>
        <w:t>Effekter för myndigheter och de allmänna förvaltningsdomstolarna</w:t>
      </w:r>
    </w:p>
    <w:p w14:paraId="3AAAFE12" w14:textId="77777777" w:rsidR="00FF325E" w:rsidRDefault="00FF325E" w:rsidP="003F5059">
      <w:pPr>
        <w:pStyle w:val="Brdtext"/>
      </w:pPr>
      <w:r>
        <w:t xml:space="preserve">Förslaget medför endast marginella förändringar för Skatteverket och ingår i den anpassning som görs årligen på grund av ny eller förändrad lagstiftning. Eventuella tillkommande kostnader för Skatteverket ska hanteras inom befintliga ekonomiska ramar. </w:t>
      </w:r>
    </w:p>
    <w:p w14:paraId="4CE1CBEF" w14:textId="1EA34B5E" w:rsidR="00FF325E" w:rsidRDefault="00FF325E" w:rsidP="00FF325E">
      <w:pPr>
        <w:pStyle w:val="Brdtextmedindrag"/>
      </w:pPr>
      <w:r>
        <w:t xml:space="preserve">För de allmänna förvaltningsdomstolarna bedöms förslaget inte ha </w:t>
      </w:r>
      <w:r w:rsidRPr="00362CCC">
        <w:t>någon</w:t>
      </w:r>
      <w:r>
        <w:t xml:space="preserve"> inverkan.</w:t>
      </w:r>
    </w:p>
    <w:p w14:paraId="18C61DAC" w14:textId="77777777" w:rsidR="00F14302" w:rsidRDefault="00F14302" w:rsidP="00F14302">
      <w:pPr>
        <w:pStyle w:val="Rubrik4utannumrering"/>
      </w:pPr>
      <w:r w:rsidRPr="006D4E49">
        <w:t>Förslagets förenlighet med EU-rätten</w:t>
      </w:r>
    </w:p>
    <w:p w14:paraId="036D0D14" w14:textId="77777777" w:rsidR="00F14302" w:rsidRPr="00D1727A" w:rsidRDefault="00F14302" w:rsidP="00F14302">
      <w:pPr>
        <w:pStyle w:val="Brdtext"/>
      </w:pPr>
      <w:r>
        <w:t xml:space="preserve">Förslaget bedöms vara förenligt med EU-rätten. </w:t>
      </w:r>
    </w:p>
    <w:p w14:paraId="0D597009" w14:textId="77777777" w:rsidR="00FF325E" w:rsidRDefault="00FF325E" w:rsidP="00FF325E">
      <w:pPr>
        <w:pStyle w:val="Rubrik4utannumrering"/>
      </w:pPr>
      <w:r w:rsidRPr="006D4E49">
        <w:t>Övriga effekter</w:t>
      </w:r>
    </w:p>
    <w:p w14:paraId="3B2BC570" w14:textId="4EE8AF92" w:rsidR="00FF325E" w:rsidRDefault="00FF325E" w:rsidP="003F5059">
      <w:pPr>
        <w:pStyle w:val="Brdtext"/>
      </w:pPr>
      <w:r>
        <w:t xml:space="preserve">Förslaget bedöms inte ha några effekter för företag eller miljö. </w:t>
      </w:r>
    </w:p>
    <w:p w14:paraId="19422E0F" w14:textId="77777777" w:rsidR="00FF325E" w:rsidRPr="00103081" w:rsidRDefault="00FF325E" w:rsidP="00FF325E">
      <w:pPr>
        <w:pStyle w:val="Rubrik1"/>
      </w:pPr>
      <w:bookmarkStart w:id="32" w:name="_Toc144477755"/>
      <w:bookmarkStart w:id="33" w:name="_Toc147992188"/>
      <w:bookmarkStart w:id="34" w:name="_Toc147935325"/>
      <w:r>
        <w:t>Författningskommentar</w:t>
      </w:r>
      <w:bookmarkEnd w:id="32"/>
      <w:bookmarkEnd w:id="33"/>
      <w:bookmarkEnd w:id="34"/>
    </w:p>
    <w:p w14:paraId="1AEDBD28" w14:textId="0AF5370B" w:rsidR="00FF325E" w:rsidRDefault="00FF325E" w:rsidP="00FF325E">
      <w:pPr>
        <w:pStyle w:val="Rubrik2utannumrering"/>
        <w:spacing w:before="0" w:after="0"/>
      </w:pPr>
      <w:r>
        <w:t>Förslaget till lag om ändring i inkomstskattelagen (1999:1229)</w:t>
      </w:r>
    </w:p>
    <w:p w14:paraId="7C4D5598" w14:textId="77777777" w:rsidR="00AE2CF9" w:rsidRPr="00AE2CF9" w:rsidRDefault="00AE2CF9" w:rsidP="00A34E3C">
      <w:pPr>
        <w:pStyle w:val="Brdtext"/>
      </w:pPr>
    </w:p>
    <w:p w14:paraId="2D7E7ADA" w14:textId="77777777" w:rsidR="00FF325E" w:rsidRDefault="00FF325E" w:rsidP="00FF325E">
      <w:pPr>
        <w:pStyle w:val="Brdtext"/>
        <w:rPr>
          <w:b/>
          <w:bCs/>
        </w:rPr>
      </w:pPr>
      <w:r w:rsidRPr="00D24651">
        <w:rPr>
          <w:b/>
          <w:bCs/>
        </w:rPr>
        <w:t>65 kap.</w:t>
      </w:r>
    </w:p>
    <w:p w14:paraId="683BD66F" w14:textId="4CB5E36A" w:rsidR="00FF325E" w:rsidRDefault="00FF325E" w:rsidP="00FF325E">
      <w:pPr>
        <w:pStyle w:val="Brdtextmedindrag"/>
        <w:ind w:firstLine="0"/>
        <w:rPr>
          <w:sz w:val="18"/>
          <w:szCs w:val="18"/>
        </w:rPr>
      </w:pPr>
      <w:r>
        <w:rPr>
          <w:sz w:val="18"/>
          <w:szCs w:val="18"/>
        </w:rPr>
        <w:t>5 </w:t>
      </w:r>
      <w:r w:rsidRPr="008306E0">
        <w:rPr>
          <w:sz w:val="18"/>
          <w:szCs w:val="18"/>
        </w:rPr>
        <w:t>§</w:t>
      </w:r>
      <w:r>
        <w:rPr>
          <w:sz w:val="18"/>
          <w:szCs w:val="18"/>
        </w:rPr>
        <w:t xml:space="preserve"> </w:t>
      </w:r>
      <w:r w:rsidRPr="008306E0">
        <w:rPr>
          <w:sz w:val="18"/>
          <w:szCs w:val="18"/>
        </w:rPr>
        <w:t>För fysiska personer är den statliga inkomstskatten på beskattningsbara förvärvsinkomster 20</w:t>
      </w:r>
      <w:r w:rsidR="00984192">
        <w:rPr>
          <w:sz w:val="18"/>
          <w:szCs w:val="18"/>
        </w:rPr>
        <w:t> </w:t>
      </w:r>
      <w:r w:rsidRPr="008306E0">
        <w:rPr>
          <w:sz w:val="18"/>
          <w:szCs w:val="18"/>
        </w:rPr>
        <w:t>procent av den del av den beskattningsbara förvärvs</w:t>
      </w:r>
      <w:r>
        <w:rPr>
          <w:sz w:val="18"/>
          <w:szCs w:val="18"/>
        </w:rPr>
        <w:softHyphen/>
      </w:r>
      <w:r w:rsidRPr="008306E0">
        <w:rPr>
          <w:sz w:val="18"/>
          <w:szCs w:val="18"/>
        </w:rPr>
        <w:t>inkomsten som överstiger en skiktgräns.</w:t>
      </w:r>
    </w:p>
    <w:p w14:paraId="5A9E46FA" w14:textId="0CDFA9A6" w:rsidR="00FF325E" w:rsidRDefault="00FF325E" w:rsidP="00FF325E">
      <w:pPr>
        <w:pStyle w:val="Brdtextmedindrag"/>
        <w:rPr>
          <w:sz w:val="18"/>
          <w:szCs w:val="18"/>
        </w:rPr>
      </w:pPr>
      <w:r w:rsidRPr="008306E0">
        <w:rPr>
          <w:sz w:val="18"/>
          <w:szCs w:val="18"/>
        </w:rPr>
        <w:lastRenderedPageBreak/>
        <w:t xml:space="preserve">Skiktgränsen bestäms med utgångspunkt i en skiktgräns på </w:t>
      </w:r>
      <w:r w:rsidRPr="00EB4B34">
        <w:rPr>
          <w:i/>
          <w:iCs/>
          <w:sz w:val="18"/>
          <w:szCs w:val="18"/>
        </w:rPr>
        <w:t>598</w:t>
      </w:r>
      <w:r w:rsidR="00984192">
        <w:rPr>
          <w:i/>
          <w:iCs/>
          <w:sz w:val="18"/>
          <w:szCs w:val="18"/>
        </w:rPr>
        <w:t> </w:t>
      </w:r>
      <w:r w:rsidRPr="00EB4B34">
        <w:rPr>
          <w:i/>
          <w:iCs/>
          <w:sz w:val="18"/>
          <w:szCs w:val="18"/>
        </w:rPr>
        <w:t>500</w:t>
      </w:r>
      <w:r w:rsidR="00984192">
        <w:t> </w:t>
      </w:r>
      <w:r w:rsidRPr="00081B8B">
        <w:rPr>
          <w:sz w:val="18"/>
          <w:szCs w:val="18"/>
        </w:rPr>
        <w:t>kronor</w:t>
      </w:r>
      <w:r w:rsidRPr="008306E0">
        <w:rPr>
          <w:sz w:val="18"/>
          <w:szCs w:val="18"/>
        </w:rPr>
        <w:t xml:space="preserve"> för beskattningsåret </w:t>
      </w:r>
      <w:r w:rsidRPr="008306E0">
        <w:rPr>
          <w:i/>
          <w:iCs/>
          <w:sz w:val="18"/>
          <w:szCs w:val="18"/>
        </w:rPr>
        <w:t>2024</w:t>
      </w:r>
      <w:r w:rsidRPr="008306E0">
        <w:rPr>
          <w:sz w:val="18"/>
          <w:szCs w:val="18"/>
        </w:rPr>
        <w:t>.</w:t>
      </w:r>
    </w:p>
    <w:p w14:paraId="0515B8D2" w14:textId="77777777" w:rsidR="00FF325E" w:rsidRPr="008306E0" w:rsidRDefault="00FF325E" w:rsidP="00FF325E">
      <w:pPr>
        <w:pStyle w:val="Brdtextmedindrag"/>
        <w:rPr>
          <w:sz w:val="18"/>
          <w:szCs w:val="18"/>
        </w:rPr>
      </w:pPr>
      <w:r w:rsidRPr="008306E0">
        <w:rPr>
          <w:sz w:val="18"/>
          <w:szCs w:val="18"/>
        </w:rPr>
        <w:t>För de därpå följande beskattningsåren uppgår skiktgränsen till skiktgränsen för det föregående beskattningsåret multiplicerad med det jämförelsetal, uttryckt i procent, som anger förhållandet mellan det allmänna prisläget i juni året före beskattningsåret och prisläget i juni andra året före beskattningsåret plus två procentenheter. Skiktgränsen fastställs av regeringen före utgången av året före beskattningsåret och avrundas uppåt till helt hundratal kronor</w:t>
      </w:r>
    </w:p>
    <w:p w14:paraId="2D5FF528" w14:textId="4D6B14BC" w:rsidR="00FF325E" w:rsidRPr="008306E0" w:rsidRDefault="00FF325E" w:rsidP="00FF325E">
      <w:pPr>
        <w:pStyle w:val="Brdtextmedindrag"/>
        <w:rPr>
          <w:sz w:val="18"/>
          <w:szCs w:val="18"/>
        </w:rPr>
      </w:pPr>
      <w:r w:rsidRPr="008306E0">
        <w:rPr>
          <w:sz w:val="18"/>
          <w:szCs w:val="18"/>
        </w:rPr>
        <w:t xml:space="preserve">Om en enskild näringsidkare enligt </w:t>
      </w:r>
      <w:r w:rsidRPr="00A34E3C">
        <w:rPr>
          <w:sz w:val="18"/>
          <w:szCs w:val="18"/>
        </w:rPr>
        <w:t>1</w:t>
      </w:r>
      <w:r w:rsidR="003F5059" w:rsidRPr="00A34E3C">
        <w:rPr>
          <w:sz w:val="18"/>
          <w:szCs w:val="18"/>
        </w:rPr>
        <w:t> </w:t>
      </w:r>
      <w:r w:rsidRPr="00A34E3C">
        <w:rPr>
          <w:sz w:val="18"/>
          <w:szCs w:val="18"/>
        </w:rPr>
        <w:t>kap</w:t>
      </w:r>
      <w:r w:rsidRPr="008306E0">
        <w:rPr>
          <w:sz w:val="18"/>
          <w:szCs w:val="18"/>
        </w:rPr>
        <w:t>. 13</w:t>
      </w:r>
      <w:r w:rsidR="003F5059">
        <w:rPr>
          <w:sz w:val="18"/>
          <w:szCs w:val="18"/>
        </w:rPr>
        <w:t> </w:t>
      </w:r>
      <w:r w:rsidRPr="008306E0">
        <w:rPr>
          <w:sz w:val="18"/>
          <w:szCs w:val="18"/>
        </w:rPr>
        <w:t>§ andra stycket har ett beskattningsår som inte sammanfaller med kalenderåret, ska den skiktgräns som gäller vid detta beskattningsårs utgång tillämpas.</w:t>
      </w:r>
    </w:p>
    <w:p w14:paraId="554CC118" w14:textId="77777777" w:rsidR="00FF325E" w:rsidRDefault="00FF325E" w:rsidP="00FF325E">
      <w:pPr>
        <w:pStyle w:val="Brdtextmedindrag"/>
        <w:ind w:firstLine="0"/>
      </w:pPr>
    </w:p>
    <w:p w14:paraId="7C988D15" w14:textId="77777777" w:rsidR="00FF325E" w:rsidRDefault="00FF325E" w:rsidP="00FF325E">
      <w:pPr>
        <w:pStyle w:val="Brdtext"/>
      </w:pPr>
      <w:r>
        <w:t>I paragrafen finns</w:t>
      </w:r>
      <w:r w:rsidRPr="00320523">
        <w:t xml:space="preserve"> bestämmelser om statlig inkomstskatt på förvärvs</w:t>
      </w:r>
      <w:r>
        <w:softHyphen/>
      </w:r>
      <w:r w:rsidRPr="00320523">
        <w:t>inkomster</w:t>
      </w:r>
      <w:r>
        <w:t xml:space="preserve"> för fysiska personer</w:t>
      </w:r>
      <w:r w:rsidRPr="00320523">
        <w:t>.</w:t>
      </w:r>
    </w:p>
    <w:p w14:paraId="036956E5" w14:textId="31340560" w:rsidR="00FF325E" w:rsidRDefault="00FF325E" w:rsidP="00FF325E">
      <w:pPr>
        <w:pStyle w:val="Brdtextmedindrag"/>
      </w:pPr>
      <w:bookmarkStart w:id="35" w:name="_Hlk137026651"/>
      <w:r>
        <w:t xml:space="preserve">Ändringen i </w:t>
      </w:r>
      <w:r w:rsidRPr="00320523">
        <w:rPr>
          <w:i/>
          <w:iCs/>
        </w:rPr>
        <w:t>andra stycket</w:t>
      </w:r>
      <w:r>
        <w:t xml:space="preserve"> innebär att det för beskattningsåret 2024 inte sker någon uppräkning av skiktgränsen för uttag av statlig inkomstskatt på beskattningsbara förvärvs</w:t>
      </w:r>
      <w:r>
        <w:softHyphen/>
        <w:t xml:space="preserve">inkomster. Skiktgränsen fastställs därmed till </w:t>
      </w:r>
      <w:r w:rsidRPr="005C3EDD">
        <w:t>598</w:t>
      </w:r>
      <w:r w:rsidR="00984192">
        <w:t> </w:t>
      </w:r>
      <w:r w:rsidRPr="005C3EDD">
        <w:t>500</w:t>
      </w:r>
      <w:r w:rsidR="00984192">
        <w:t> </w:t>
      </w:r>
      <w:r w:rsidRPr="005C3EDD">
        <w:t>kronor</w:t>
      </w:r>
      <w:r>
        <w:t xml:space="preserve">, vilket motsvarar skiktgränsen för beskattningsåret 2023. Om skiktgränsen skulle ha räknats upp enligt det ordinarie förfarandet, dvs. konsumentprisindex plus två procentenheter, skulle den ha uppgått till </w:t>
      </w:r>
      <w:r w:rsidRPr="00081B8B">
        <w:t>666</w:t>
      </w:r>
      <w:r>
        <w:t> </w:t>
      </w:r>
      <w:r w:rsidRPr="00081B8B">
        <w:t>200</w:t>
      </w:r>
      <w:r>
        <w:t> </w:t>
      </w:r>
      <w:r w:rsidRPr="00C50AD3">
        <w:t>kronor.</w:t>
      </w:r>
    </w:p>
    <w:p w14:paraId="7B3730D5" w14:textId="3BB0E53B" w:rsidR="00FF325E" w:rsidRPr="00D24651" w:rsidRDefault="00FF325E" w:rsidP="00FF325E">
      <w:pPr>
        <w:pStyle w:val="Brdtextmedindrag"/>
      </w:pPr>
      <w:r>
        <w:t>Övervägandena finns i avsnitt 5.</w:t>
      </w:r>
      <w:r w:rsidR="00BC4D84">
        <w:t>1.</w:t>
      </w:r>
      <w:r>
        <w:t xml:space="preserve"> </w:t>
      </w:r>
      <w:bookmarkEnd w:id="35"/>
    </w:p>
    <w:p w14:paraId="492403C9" w14:textId="77777777" w:rsidR="00DB62B9" w:rsidRPr="00152749" w:rsidRDefault="00DB62B9" w:rsidP="00152749">
      <w:pPr>
        <w:pStyle w:val="Brdtextmedindrag"/>
        <w:sectPr w:rsidR="00DB62B9" w:rsidRPr="00152749" w:rsidSect="00E87E76">
          <w:headerReference w:type="even" r:id="rId26"/>
          <w:headerReference w:type="default" r:id="rId27"/>
          <w:footerReference w:type="even" r:id="rId28"/>
          <w:footerReference w:type="default" r:id="rId29"/>
          <w:footerReference w:type="first" r:id="rId30"/>
          <w:footnotePr>
            <w:numRestart w:val="eachSect"/>
          </w:footnotePr>
          <w:pgSz w:w="9356" w:h="13721" w:code="9"/>
          <w:pgMar w:top="794" w:right="2438" w:bottom="1191" w:left="1021" w:header="0" w:footer="709" w:gutter="0"/>
          <w:cols w:space="708"/>
          <w:docGrid w:linePitch="360"/>
        </w:sectPr>
      </w:pPr>
    </w:p>
    <w:p w14:paraId="1CB1F558" w14:textId="0809533A" w:rsidR="00DB62B9" w:rsidRDefault="00CB41F9" w:rsidP="00C15B2E">
      <w:pPr>
        <w:pStyle w:val="Bilagarubrik"/>
      </w:pPr>
      <w:bookmarkStart w:id="36" w:name="_Toc147992189"/>
      <w:bookmarkStart w:id="37" w:name="_Toc147935326"/>
      <w:r>
        <w:lastRenderedPageBreak/>
        <w:t xml:space="preserve">Sammanfattning av promemorian </w:t>
      </w:r>
      <w:r w:rsidRPr="00C15B2E">
        <w:t>Pausad uppräkning av skiktgränsen för statlig inkomstskatt för beskattningsåret 2024</w:t>
      </w:r>
      <w:bookmarkEnd w:id="36"/>
      <w:bookmarkEnd w:id="37"/>
    </w:p>
    <w:p w14:paraId="5A53A732" w14:textId="6B2F5EDA" w:rsidR="00C15B2E" w:rsidRDefault="00CB41F9" w:rsidP="00C15B2E">
      <w:pPr>
        <w:pStyle w:val="Brdtext"/>
      </w:pPr>
      <w:r w:rsidRPr="005C3EDD">
        <w:t xml:space="preserve">I promemorian föreslås att </w:t>
      </w:r>
      <w:bookmarkStart w:id="38" w:name="_Hlk144117742"/>
      <w:r w:rsidRPr="005C3EDD">
        <w:t>någon uppräkning inte ska göras vid bestämmandet av skiktgränsen för uttag av statlig inkomstskatt på beskattningsbara förvärvsinkomster för beskattningsåret 2024. Skikt</w:t>
      </w:r>
      <w:r w:rsidRPr="005C3EDD">
        <w:softHyphen/>
        <w:t xml:space="preserve">gränsen för beskattningsåret föreslås därmed uppgå till </w:t>
      </w:r>
      <w:bookmarkStart w:id="39" w:name="_Hlk142387387"/>
      <w:r w:rsidRPr="005C3EDD">
        <w:t>598</w:t>
      </w:r>
      <w:r>
        <w:t> </w:t>
      </w:r>
      <w:r w:rsidRPr="005C3EDD">
        <w:t>500</w:t>
      </w:r>
      <w:r>
        <w:t> </w:t>
      </w:r>
      <w:r w:rsidRPr="005C3EDD">
        <w:t>kronor</w:t>
      </w:r>
      <w:bookmarkEnd w:id="39"/>
      <w:r w:rsidRPr="005C3EDD">
        <w:t xml:space="preserve">. </w:t>
      </w:r>
    </w:p>
    <w:p w14:paraId="56420EB1" w14:textId="77777777" w:rsidR="00C15B2E" w:rsidRPr="00613102" w:rsidRDefault="00CB41F9" w:rsidP="00C15B2E">
      <w:pPr>
        <w:pStyle w:val="Brdtextmedindrag"/>
      </w:pPr>
      <w:r>
        <w:t xml:space="preserve">Ändringen föreslås träda i kraft den 1 januari 2024. </w:t>
      </w:r>
    </w:p>
    <w:bookmarkEnd w:id="38"/>
    <w:p w14:paraId="68CA980F" w14:textId="77777777" w:rsidR="00C15B2E" w:rsidRPr="00C15B2E" w:rsidRDefault="008D71CF" w:rsidP="00C15B2E">
      <w:pPr>
        <w:pStyle w:val="Brdtext"/>
        <w:sectPr w:rsidR="00C15B2E" w:rsidRPr="00C15B2E" w:rsidSect="00155500">
          <w:headerReference w:type="even" r:id="rId31"/>
          <w:headerReference w:type="default" r:id="rId32"/>
          <w:footerReference w:type="even" r:id="rId33"/>
          <w:footerReference w:type="default" r:id="rId34"/>
          <w:headerReference w:type="first" r:id="rId35"/>
          <w:footerReference w:type="first" r:id="rId36"/>
          <w:pgSz w:w="9356" w:h="13721" w:code="9"/>
          <w:pgMar w:top="794" w:right="2438" w:bottom="1191" w:left="1021" w:header="0" w:footer="709" w:gutter="0"/>
          <w:cols w:space="708"/>
          <w:docGrid w:linePitch="360"/>
        </w:sectPr>
      </w:pPr>
    </w:p>
    <w:p w14:paraId="1C60A917" w14:textId="66310E56" w:rsidR="00DB62B9" w:rsidRDefault="00CB41F9" w:rsidP="006072D8">
      <w:pPr>
        <w:pStyle w:val="Bilagarubrik"/>
      </w:pPr>
      <w:bookmarkStart w:id="40" w:name="_Toc147992190"/>
      <w:bookmarkStart w:id="41" w:name="_Toc147935327"/>
      <w:r>
        <w:lastRenderedPageBreak/>
        <w:t>Förteckning över remissinstanserna</w:t>
      </w:r>
      <w:bookmarkEnd w:id="40"/>
      <w:bookmarkEnd w:id="41"/>
    </w:p>
    <w:p w14:paraId="73251D66" w14:textId="101DFDEA" w:rsidR="00597106" w:rsidRDefault="00CB41F9" w:rsidP="00597106">
      <w:pPr>
        <w:pStyle w:val="Brdtext"/>
      </w:pPr>
      <w:r>
        <w:t xml:space="preserve">Efter remiss har yttranden kommit in från </w:t>
      </w:r>
      <w:r w:rsidRPr="00DD79E3">
        <w:t>Arbetsförmedlingen</w:t>
      </w:r>
      <w:r>
        <w:t xml:space="preserve">, </w:t>
      </w:r>
      <w:r w:rsidRPr="00DD79E3">
        <w:t>Arbetsgivarverket</w:t>
      </w:r>
      <w:r>
        <w:t xml:space="preserve">, </w:t>
      </w:r>
      <w:r w:rsidRPr="00DD79E3">
        <w:t>Ekonomistyrningsverket</w:t>
      </w:r>
      <w:r>
        <w:t xml:space="preserve"> (ESV), </w:t>
      </w:r>
      <w:r w:rsidRPr="00DD79E3">
        <w:t>Företagarna</w:t>
      </w:r>
      <w:r>
        <w:t xml:space="preserve">, </w:t>
      </w:r>
      <w:r w:rsidRPr="00DD79E3">
        <w:t>Förvaltningsrätten i Falun</w:t>
      </w:r>
      <w:r>
        <w:t xml:space="preserve">, </w:t>
      </w:r>
      <w:r w:rsidRPr="00DD79E3">
        <w:t>Institutet för arbetsmarknads- och utbildningspolitisk utvärdering</w:t>
      </w:r>
      <w:r>
        <w:t xml:space="preserve"> (IFAU), </w:t>
      </w:r>
      <w:r w:rsidRPr="00DD79E3">
        <w:t>Konjunkturinstitutet</w:t>
      </w:r>
      <w:r>
        <w:t xml:space="preserve">, </w:t>
      </w:r>
      <w:r w:rsidRPr="00DD79E3">
        <w:t>Landsorganisationen i Sverige</w:t>
      </w:r>
      <w:r>
        <w:t xml:space="preserve"> (LO), </w:t>
      </w:r>
      <w:r w:rsidRPr="00DD79E3">
        <w:t>Näringslivets Skattedelegation</w:t>
      </w:r>
      <w:r>
        <w:t xml:space="preserve"> (NSD), </w:t>
      </w:r>
      <w:r w:rsidRPr="00DD79E3">
        <w:t>Pensionsmyndigheten</w:t>
      </w:r>
      <w:r>
        <w:t xml:space="preserve">, </w:t>
      </w:r>
      <w:r w:rsidRPr="00DD79E3">
        <w:t>Pensionärernas Riksorganisation</w:t>
      </w:r>
      <w:r>
        <w:t xml:space="preserve"> (PRO), </w:t>
      </w:r>
      <w:r w:rsidRPr="00DD79E3">
        <w:t>Skatteverket</w:t>
      </w:r>
      <w:r>
        <w:t xml:space="preserve">, </w:t>
      </w:r>
      <w:r w:rsidRPr="00DD79E3">
        <w:t>Svenskt Näringsliv</w:t>
      </w:r>
      <w:r>
        <w:t xml:space="preserve">, </w:t>
      </w:r>
      <w:r w:rsidRPr="00DD79E3">
        <w:t>Sveriges akademikers central</w:t>
      </w:r>
      <w:r>
        <w:t>-</w:t>
      </w:r>
      <w:r w:rsidRPr="00DD79E3">
        <w:t>organisation</w:t>
      </w:r>
      <w:r>
        <w:t xml:space="preserve"> (Saco) och </w:t>
      </w:r>
      <w:r w:rsidRPr="00DD79E3">
        <w:t>Tjänstemännens centralorganisation</w:t>
      </w:r>
      <w:r>
        <w:t xml:space="preserve"> (TCO).</w:t>
      </w:r>
    </w:p>
    <w:p w14:paraId="3D117713" w14:textId="1529B57C" w:rsidR="00DD79E3" w:rsidRDefault="00CB41F9" w:rsidP="00597106">
      <w:pPr>
        <w:pStyle w:val="Brdtextmedindrag"/>
      </w:pPr>
      <w:r>
        <w:t xml:space="preserve">Följande remissinstanser har inte svarat: </w:t>
      </w:r>
      <w:r w:rsidRPr="00597106">
        <w:t>Försäkringskassan</w:t>
      </w:r>
      <w:r>
        <w:t>.</w:t>
      </w:r>
      <w:r w:rsidRPr="00597106">
        <w:t xml:space="preserve"> </w:t>
      </w:r>
    </w:p>
    <w:p w14:paraId="7C23FFC7" w14:textId="551DA22D" w:rsidR="00597106" w:rsidRPr="00DD79E3" w:rsidRDefault="00CB41F9" w:rsidP="00597106">
      <w:pPr>
        <w:pStyle w:val="Brdtextmedindrag"/>
        <w:sectPr w:rsidR="00597106" w:rsidRPr="00DD79E3" w:rsidSect="00155500">
          <w:headerReference w:type="even" r:id="rId37"/>
          <w:headerReference w:type="default" r:id="rId38"/>
          <w:footerReference w:type="even" r:id="rId39"/>
          <w:footerReference w:type="default" r:id="rId40"/>
          <w:headerReference w:type="first" r:id="rId41"/>
          <w:footerReference w:type="first" r:id="rId42"/>
          <w:pgSz w:w="9356" w:h="13721" w:code="9"/>
          <w:pgMar w:top="794" w:right="2438" w:bottom="1191" w:left="1021" w:header="0" w:footer="709" w:gutter="0"/>
          <w:cols w:space="708"/>
          <w:docGrid w:linePitch="360"/>
        </w:sectPr>
      </w:pPr>
      <w:r>
        <w:t>Utöver instanserna på remisslistan har yttrande även kommit in från Akademikerförbundet SSR.</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57178FC5" w14:textId="66D5EF46" w:rsidR="00D50362" w:rsidRDefault="004B1F89" w:rsidP="00601D40">
          <w:pPr>
            <w:pStyle w:val="Proprubrik"/>
            <w:spacing w:before="720" w:after="190"/>
          </w:pPr>
          <w:r>
            <w:t>Finansdepartementet</w:t>
          </w:r>
        </w:p>
      </w:sdtContent>
    </w:sdt>
    <w:p w14:paraId="3DF34C90" w14:textId="2880DABC" w:rsidR="00D50362" w:rsidRDefault="00CB41F9" w:rsidP="00F85486">
      <w:pPr>
        <w:pStyle w:val="Proputdrag"/>
      </w:pPr>
      <w:bookmarkStart w:id="42" w:name="_Toc147992191"/>
      <w:bookmarkStart w:id="43" w:name="_Toc147935328"/>
      <w:r>
        <w:t xml:space="preserve">Utdrag ur protokoll vid regeringssammanträde </w:t>
      </w:r>
      <w:sdt>
        <w:sdtPr>
          <w:alias w:val="Datum"/>
          <w:tag w:val="Datum"/>
          <w:id w:val="679708000"/>
          <w:date w:fullDate="2023-10-12T00:00:00Z">
            <w:dateFormat w:val="'den' d MMMM yyyy"/>
            <w:lid w:val="sv-SE"/>
            <w:storeMappedDataAs w:val="dateTime"/>
            <w:calendar w:val="gregorian"/>
          </w:date>
        </w:sdtPr>
        <w:sdtEndPr/>
        <w:sdtContent>
          <w:r>
            <w:t>den 12 oktober 2023</w:t>
          </w:r>
        </w:sdtContent>
      </w:sdt>
      <w:bookmarkEnd w:id="42"/>
      <w:bookmarkEnd w:id="43"/>
    </w:p>
    <w:p w14:paraId="39CCFB8B" w14:textId="77777777" w:rsidR="00D50362" w:rsidRDefault="008D71CF" w:rsidP="00F85486">
      <w:pPr>
        <w:pStyle w:val="Brdtext"/>
        <w:jc w:val="left"/>
      </w:pPr>
    </w:p>
    <w:p w14:paraId="07DAC510" w14:textId="7EE643F1" w:rsidR="00D50362" w:rsidRDefault="00CB41F9"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4B1F89">
            <w:t xml:space="preserve">statsminister Kristersson, ordförande, och statsråden Busch, Billström, Edholm, J Pehrson, Strömmer, Roswall, Forssmed, </w:t>
          </w:r>
          <w:proofErr w:type="spellStart"/>
          <w:r w:rsidR="004B1F89">
            <w:t>Tenje</w:t>
          </w:r>
          <w:proofErr w:type="spellEnd"/>
          <w:r w:rsidR="004B1F89">
            <w:t xml:space="preserve">, Forssell, M Persson, Malmer </w:t>
          </w:r>
          <w:proofErr w:type="spellStart"/>
          <w:r w:rsidR="004B1F89">
            <w:t>Stenergard</w:t>
          </w:r>
          <w:proofErr w:type="spellEnd"/>
          <w:r w:rsidR="004B1F89">
            <w:t xml:space="preserve">, Liljestrand, Brandberg, Bohlin, Carlson, </w:t>
          </w:r>
          <w:proofErr w:type="spellStart"/>
          <w:r w:rsidR="004B1F89">
            <w:t>Pourmokhtari</w:t>
          </w:r>
          <w:proofErr w:type="spellEnd"/>
        </w:sdtContent>
      </w:sdt>
    </w:p>
    <w:p w14:paraId="6EC6A7D0" w14:textId="77777777" w:rsidR="00D50362" w:rsidRDefault="008D71CF" w:rsidP="00F85486">
      <w:pPr>
        <w:pStyle w:val="Brdtext"/>
        <w:jc w:val="left"/>
      </w:pPr>
    </w:p>
    <w:p w14:paraId="5620CED2" w14:textId="7B396409" w:rsidR="00D50362" w:rsidRDefault="00CB41F9" w:rsidP="00F85486">
      <w:pPr>
        <w:pStyle w:val="Brdtext"/>
        <w:jc w:val="left"/>
      </w:pPr>
      <w:r>
        <w:t xml:space="preserve">Föredragande: statsrådet </w:t>
      </w:r>
      <w:sdt>
        <w:sdtPr>
          <w:alias w:val="Foredragande"/>
          <w:tag w:val="Foredragande"/>
          <w:id w:val="1160741249"/>
          <w:text w:multiLine="1"/>
        </w:sdtPr>
        <w:sdtEndPr/>
        <w:sdtContent>
          <w:r w:rsidR="00B519B4">
            <w:t>Strömmer</w:t>
          </w:r>
          <w:r w:rsidR="00257AE9">
            <w:t>.</w:t>
          </w:r>
        </w:sdtContent>
      </w:sdt>
    </w:p>
    <w:p w14:paraId="43AB3CA9" w14:textId="77777777" w:rsidR="00D50362" w:rsidRPr="00827386" w:rsidRDefault="008D71CF" w:rsidP="00F85486">
      <w:pPr>
        <w:pStyle w:val="Brdtext"/>
        <w:jc w:val="left"/>
        <w:rPr>
          <w:szCs w:val="21"/>
        </w:rPr>
      </w:pPr>
    </w:p>
    <w:p w14:paraId="1B42E83A" w14:textId="77777777" w:rsidR="00D50362" w:rsidRPr="00915BF3" w:rsidRDefault="00CB41F9" w:rsidP="00F85486">
      <w:pPr>
        <w:pStyle w:val="Slutstreck"/>
      </w:pPr>
      <w:r w:rsidRPr="008B7E85">
        <w:t>                    </w:t>
      </w:r>
    </w:p>
    <w:p w14:paraId="70D3C1D3" w14:textId="77777777" w:rsidR="00D50362" w:rsidRPr="006E102E" w:rsidRDefault="008D71CF" w:rsidP="00F85486">
      <w:pPr>
        <w:pStyle w:val="Brdtext"/>
        <w:jc w:val="left"/>
        <w:rPr>
          <w:sz w:val="18"/>
          <w:szCs w:val="18"/>
        </w:rPr>
      </w:pPr>
    </w:p>
    <w:p w14:paraId="06BFA3CE" w14:textId="77777777" w:rsidR="00D50362" w:rsidRDefault="008D71CF" w:rsidP="00F85486">
      <w:pPr>
        <w:pStyle w:val="Brdtext"/>
        <w:jc w:val="left"/>
      </w:pPr>
    </w:p>
    <w:p w14:paraId="00FBDBE6" w14:textId="4C3B176D" w:rsidR="00D50362" w:rsidRDefault="00CB41F9"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4B1F89">
            <w:t>Pausad uppräkning av skiktgränsen för statlig inkomstskatt för beskattningsåret 2024</w:t>
          </w:r>
        </w:sdtContent>
      </w:sdt>
    </w:p>
    <w:p w14:paraId="070D2C23" w14:textId="77777777" w:rsidR="00DB62B9" w:rsidRPr="00152749" w:rsidRDefault="00DB62B9" w:rsidP="00152749">
      <w:pPr>
        <w:pStyle w:val="Brdtextmedindrag"/>
      </w:pPr>
    </w:p>
    <w:sectPr w:rsidR="00DB62B9" w:rsidRPr="00152749" w:rsidSect="00155500">
      <w:headerReference w:type="even" r:id="rId43"/>
      <w:headerReference w:type="default" r:id="rId44"/>
      <w:footerReference w:type="even" r:id="rId45"/>
      <w:footerReference w:type="default" r:id="rId46"/>
      <w:headerReference w:type="first" r:id="rId47"/>
      <w:footerReference w:type="first" r:id="rId48"/>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553D07C" w14:textId="77777777" w:rsidR="0074016C" w:rsidRDefault="0074016C" w:rsidP="00F8009C">
      <w:r>
        <w:separator/>
      </w:r>
    </w:p>
  </w:endnote>
  <w:endnote w:type="continuationSeparator" w:id="0">
    <w:p w14:paraId="4020D291" w14:textId="77777777" w:rsidR="0074016C" w:rsidRDefault="0074016C" w:rsidP="00F8009C">
      <w:r>
        <w:continuationSeparator/>
      </w:r>
    </w:p>
  </w:endnote>
  <w:endnote w:type="continuationNotice" w:id="1">
    <w:p w14:paraId="5BB0BD09" w14:textId="77777777" w:rsidR="00B90AF2" w:rsidRDefault="00B90AF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altName w:val="Calibri"/>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DE3D8E" w14:textId="77777777" w:rsidR="00244011" w:rsidRDefault="00244011" w:rsidP="009C2B67">
    <w:pPr>
      <w:pStyle w:val="Brdtext"/>
    </w:pPr>
    <w:r>
      <w:rPr>
        <w:noProof/>
        <w:lang w:eastAsia="sv-SE"/>
      </w:rPr>
      <mc:AlternateContent>
        <mc:Choice Requires="wps">
          <w:drawing>
            <wp:anchor distT="0" distB="0" distL="0" distR="0" simplePos="0" relativeHeight="2516582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AFBED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1FAFBED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FD79CA" w14:textId="77777777" w:rsidR="00244011" w:rsidRDefault="00244011"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370E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B370E6B"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F38A0A" w14:textId="77777777" w:rsidR="00244011" w:rsidRDefault="00244011"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CBF94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CCBF946"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27C3DE" w14:textId="77777777" w:rsidR="00244011" w:rsidRDefault="00244011" w:rsidP="009C2B67">
    <w:pPr>
      <w:pStyle w:val="Brdtext"/>
    </w:pPr>
    <w:r>
      <w:rPr>
        <w:noProof/>
        <w:lang w:eastAsia="sv-SE"/>
      </w:rPr>
      <mc:AlternateContent>
        <mc:Choice Requires="wps">
          <w:drawing>
            <wp:anchor distT="0" distB="0" distL="0" distR="0" simplePos="0" relativeHeight="25165826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000CE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56000CE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982CE4" w14:textId="77777777" w:rsidR="00244011" w:rsidRDefault="00244011"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641A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2641A6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306CD58" w14:textId="77777777" w:rsidR="00244011" w:rsidRDefault="00244011"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DB69E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3DB69EFD"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33A41D" w14:textId="77777777" w:rsidR="00244011" w:rsidRDefault="00244011" w:rsidP="009C2B67">
    <w:pPr>
      <w:pStyle w:val="Brdtext"/>
    </w:pPr>
    <w:r>
      <w:rPr>
        <w:noProof/>
        <w:lang w:eastAsia="sv-SE"/>
      </w:rPr>
      <mc:AlternateContent>
        <mc:Choice Requires="wps">
          <w:drawing>
            <wp:anchor distT="0" distB="0" distL="0" distR="0" simplePos="0" relativeHeight="25165826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AA070A" w14:textId="77777777" w:rsidR="00244011" w:rsidRPr="00756E21" w:rsidRDefault="00244011" w:rsidP="009C2B67">
                          <w:pPr>
                            <w:pStyle w:val="Brdtext"/>
                            <w:jc w:val="right"/>
                          </w:pPr>
                          <w:r>
                            <w:fldChar w:fldCharType="begin"/>
                          </w:r>
                          <w:r>
                            <w:instrText xml:space="preserve"> PAGE   \* MERGEFORMAT </w:instrText>
                          </w:r>
                          <w:r>
                            <w:fldChar w:fldCharType="separate"/>
                          </w:r>
                          <w:r w:rsidR="00CB41F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7AA070A" w14:textId="77777777" w:rsidR="00244011" w:rsidRPr="00756E21" w:rsidRDefault="00244011" w:rsidP="009C2B67">
                    <w:pPr>
                      <w:pStyle w:val="Brdtext"/>
                      <w:jc w:val="right"/>
                    </w:pPr>
                    <w:r>
                      <w:fldChar w:fldCharType="begin"/>
                    </w:r>
                    <w:r>
                      <w:instrText xml:space="preserve"> PAGE   \* MERGEFORMAT </w:instrText>
                    </w:r>
                    <w:r>
                      <w:fldChar w:fldCharType="separate"/>
                    </w:r>
                    <w:r w:rsidR="00CB41F9">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B9C1AA" w14:textId="77777777" w:rsidR="00244011" w:rsidRDefault="00244011"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2FF19A" w14:textId="77777777" w:rsidR="00244011" w:rsidRPr="00756E21" w:rsidRDefault="00244011" w:rsidP="00A118D8">
                          <w:pPr>
                            <w:pStyle w:val="Brdtext"/>
                            <w:jc w:val="right"/>
                          </w:pPr>
                          <w:r>
                            <w:fldChar w:fldCharType="begin"/>
                          </w:r>
                          <w:r>
                            <w:instrText xml:space="preserve"> PAGE   \* MERGEFORMAT </w:instrText>
                          </w:r>
                          <w:r>
                            <w:fldChar w:fldCharType="separate"/>
                          </w:r>
                          <w:r w:rsidR="00CB41F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B2FF19A" w14:textId="77777777" w:rsidR="00244011" w:rsidRPr="00756E21" w:rsidRDefault="00244011" w:rsidP="00A118D8">
                    <w:pPr>
                      <w:pStyle w:val="Brdtext"/>
                      <w:jc w:val="right"/>
                    </w:pPr>
                    <w:r>
                      <w:fldChar w:fldCharType="begin"/>
                    </w:r>
                    <w:r>
                      <w:instrText xml:space="preserve"> PAGE   \* MERGEFORMAT </w:instrText>
                    </w:r>
                    <w:r>
                      <w:fldChar w:fldCharType="separate"/>
                    </w:r>
                    <w:r w:rsidR="00CB41F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F54EEF" w14:textId="77777777" w:rsidR="00244011" w:rsidRDefault="00244011"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0E9664" w14:textId="77777777" w:rsidR="00244011" w:rsidRPr="00756E21" w:rsidRDefault="00244011" w:rsidP="00A118D8">
                          <w:pPr>
                            <w:pStyle w:val="Brdtext"/>
                            <w:jc w:val="right"/>
                          </w:pPr>
                          <w:r>
                            <w:fldChar w:fldCharType="begin"/>
                          </w:r>
                          <w:r>
                            <w:instrText xml:space="preserve"> PAGE   \* MERGEFORMAT </w:instrText>
                          </w:r>
                          <w:r>
                            <w:fldChar w:fldCharType="separate"/>
                          </w:r>
                          <w:r w:rsidR="00CB41F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10E9664" w14:textId="77777777" w:rsidR="00244011" w:rsidRPr="00756E21" w:rsidRDefault="00244011" w:rsidP="00A118D8">
                    <w:pPr>
                      <w:pStyle w:val="Brdtext"/>
                      <w:jc w:val="right"/>
                    </w:pPr>
                    <w:r>
                      <w:fldChar w:fldCharType="begin"/>
                    </w:r>
                    <w:r>
                      <w:instrText xml:space="preserve"> PAGE   \* MERGEFORMAT </w:instrText>
                    </w:r>
                    <w:r>
                      <w:fldChar w:fldCharType="separate"/>
                    </w:r>
                    <w:r w:rsidR="00CB41F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F01923" w14:textId="77777777" w:rsidR="00244011" w:rsidRDefault="00244011" w:rsidP="009C2B67">
    <w:pPr>
      <w:pStyle w:val="Brdtext"/>
    </w:pPr>
    <w:r>
      <w:rPr>
        <w:noProof/>
        <w:lang w:eastAsia="sv-SE"/>
      </w:rPr>
      <mc:AlternateContent>
        <mc:Choice Requires="wps">
          <w:drawing>
            <wp:anchor distT="0" distB="0" distL="0" distR="0" simplePos="0" relativeHeight="251658263"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109D38F" w14:textId="77777777" w:rsidR="00244011" w:rsidRPr="00756E21" w:rsidRDefault="00244011" w:rsidP="009C2B67">
                          <w:pPr>
                            <w:pStyle w:val="Brdtext"/>
                            <w:jc w:val="right"/>
                          </w:pPr>
                          <w:r>
                            <w:fldChar w:fldCharType="begin"/>
                          </w:r>
                          <w:r>
                            <w:instrText xml:space="preserve"> PAGE   \* MERGEFORMAT </w:instrText>
                          </w:r>
                          <w:r>
                            <w:fldChar w:fldCharType="separate"/>
                          </w:r>
                          <w:r w:rsidR="00CB41F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109D38F" w14:textId="77777777" w:rsidR="00244011" w:rsidRPr="00756E21" w:rsidRDefault="00244011" w:rsidP="009C2B67">
                    <w:pPr>
                      <w:pStyle w:val="Brdtext"/>
                      <w:jc w:val="right"/>
                    </w:pPr>
                    <w:r>
                      <w:fldChar w:fldCharType="begin"/>
                    </w:r>
                    <w:r>
                      <w:instrText xml:space="preserve"> PAGE   \* MERGEFORMAT </w:instrText>
                    </w:r>
                    <w:r>
                      <w:fldChar w:fldCharType="separate"/>
                    </w:r>
                    <w:r w:rsidR="00CB41F9">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A397D7A" w14:textId="77777777" w:rsidR="00244011" w:rsidRDefault="00244011"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6C7BF7" w14:textId="77777777" w:rsidR="00244011" w:rsidRPr="00756E21" w:rsidRDefault="00244011" w:rsidP="00A118D8">
                          <w:pPr>
                            <w:pStyle w:val="Brdtext"/>
                            <w:jc w:val="right"/>
                          </w:pPr>
                          <w:r>
                            <w:fldChar w:fldCharType="begin"/>
                          </w:r>
                          <w:r>
                            <w:instrText xml:space="preserve"> PAGE   \* MERGEFORMAT </w:instrText>
                          </w:r>
                          <w:r>
                            <w:fldChar w:fldCharType="separate"/>
                          </w:r>
                          <w:r w:rsidR="00CB41F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3F6C7BF7" w14:textId="77777777" w:rsidR="00244011" w:rsidRPr="00756E21" w:rsidRDefault="00244011" w:rsidP="00A118D8">
                    <w:pPr>
                      <w:pStyle w:val="Brdtext"/>
                      <w:jc w:val="right"/>
                    </w:pPr>
                    <w:r>
                      <w:fldChar w:fldCharType="begin"/>
                    </w:r>
                    <w:r>
                      <w:instrText xml:space="preserve"> PAGE   \* MERGEFORMAT </w:instrText>
                    </w:r>
                    <w:r>
                      <w:fldChar w:fldCharType="separate"/>
                    </w:r>
                    <w:r w:rsidR="00CB41F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0BDFC4" w14:textId="77777777" w:rsidR="00244011" w:rsidRDefault="00244011"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676423" w14:textId="77777777" w:rsidR="00244011" w:rsidRPr="00756E21" w:rsidRDefault="00244011" w:rsidP="00A118D8">
                          <w:pPr>
                            <w:pStyle w:val="Brdtext"/>
                            <w:jc w:val="right"/>
                          </w:pPr>
                          <w:r>
                            <w:fldChar w:fldCharType="begin"/>
                          </w:r>
                          <w:r>
                            <w:instrText xml:space="preserve"> PAGE   \* MERGEFORMAT </w:instrText>
                          </w:r>
                          <w:r>
                            <w:fldChar w:fldCharType="separate"/>
                          </w:r>
                          <w:r w:rsidR="00CB41F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8676423" w14:textId="77777777" w:rsidR="00244011" w:rsidRPr="00756E21" w:rsidRDefault="00244011" w:rsidP="00A118D8">
                    <w:pPr>
                      <w:pStyle w:val="Brdtext"/>
                      <w:jc w:val="right"/>
                    </w:pPr>
                    <w:r>
                      <w:fldChar w:fldCharType="begin"/>
                    </w:r>
                    <w:r>
                      <w:instrText xml:space="preserve"> PAGE   \* MERGEFORMAT </w:instrText>
                    </w:r>
                    <w:r>
                      <w:fldChar w:fldCharType="separate"/>
                    </w:r>
                    <w:r w:rsidR="00CB41F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7CBD95" w14:textId="77777777" w:rsidR="00244011" w:rsidRDefault="00244011" w:rsidP="009C2B67">
    <w:pPr>
      <w:pStyle w:val="Brdtext"/>
    </w:pPr>
    <w:r>
      <w:rPr>
        <w:noProof/>
        <w:lang w:eastAsia="sv-SE"/>
      </w:rPr>
      <mc:AlternateContent>
        <mc:Choice Requires="wps">
          <w:drawing>
            <wp:anchor distT="0" distB="0" distL="0" distR="0" simplePos="0" relativeHeight="2516582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2E049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A2E049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4BC4975" w14:textId="77777777" w:rsidR="00244011" w:rsidRDefault="00244011"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8050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1980508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54C158" w14:textId="77777777" w:rsidR="00244011" w:rsidRDefault="00244011"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1BB31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21BB319"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A38E5CE" w14:textId="77777777" w:rsidR="0074016C" w:rsidRDefault="0074016C" w:rsidP="006923D1">
      <w:pPr>
        <w:pStyle w:val="Sidfot"/>
      </w:pPr>
    </w:p>
  </w:footnote>
  <w:footnote w:type="continuationSeparator" w:id="0">
    <w:p w14:paraId="08F31096" w14:textId="77777777" w:rsidR="0074016C" w:rsidRPr="006923D1" w:rsidRDefault="0074016C" w:rsidP="006923D1">
      <w:pPr>
        <w:pStyle w:val="Sidfot"/>
      </w:pPr>
    </w:p>
  </w:footnote>
  <w:footnote w:type="continuationNotice" w:id="1">
    <w:p w14:paraId="18604F81" w14:textId="77777777" w:rsidR="0074016C" w:rsidRDefault="0074016C" w:rsidP="006923D1">
      <w:pPr>
        <w:pStyle w:val="RKbas"/>
      </w:pPr>
    </w:p>
  </w:footnote>
  <w:footnote w:id="2">
    <w:p w14:paraId="51031D86" w14:textId="7076ABA0" w:rsidR="0026696E" w:rsidRDefault="0026696E">
      <w:pPr>
        <w:pStyle w:val="Fotnotstext"/>
      </w:pPr>
      <w:r>
        <w:rPr>
          <w:rStyle w:val="Fotnotsreferens"/>
        </w:rPr>
        <w:footnoteRef/>
      </w:r>
      <w:r>
        <w:t xml:space="preserve"> Lagen omtryck</w:t>
      </w:r>
      <w:r w:rsidR="00B4229A">
        <w:t>t</w:t>
      </w:r>
      <w:r>
        <w:t xml:space="preserve"> </w:t>
      </w:r>
      <w:r w:rsidRPr="00103081">
        <w:t>2008:803</w:t>
      </w:r>
      <w:r>
        <w:t>.</w:t>
      </w:r>
    </w:p>
  </w:footnote>
  <w:footnote w:id="3">
    <w:p w14:paraId="340001F5" w14:textId="413EB217" w:rsidR="0026696E" w:rsidRDefault="0026696E">
      <w:pPr>
        <w:pStyle w:val="Fotnotstext"/>
      </w:pPr>
      <w:r>
        <w:rPr>
          <w:rStyle w:val="Fotnotsreferens"/>
        </w:rPr>
        <w:footnoteRef/>
      </w:r>
      <w:r>
        <w:t xml:space="preserve"> Senaste lydelse 2019:1164.</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EA3BCB" w14:textId="77777777" w:rsidR="00244011" w:rsidRDefault="00244011" w:rsidP="00664D04">
    <w:pPr>
      <w:pStyle w:val="Brdtext"/>
    </w:pPr>
    <w:r>
      <w:rPr>
        <w:noProof/>
        <w:lang w:eastAsia="sv-SE"/>
      </w:rPr>
      <mc:AlternateContent>
        <mc:Choice Requires="wps">
          <w:drawing>
            <wp:anchor distT="0" distB="0" distL="0" distR="0" simplePos="0" relativeHeight="25165825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F0B45E0" w14:textId="6F6C43B8" w:rsidR="00244011" w:rsidRPr="00756E21" w:rsidRDefault="008D71C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3F0B45E0" w14:textId="6F6C43B8" w:rsidR="00244011" w:rsidRPr="00756E21" w:rsidRDefault="008D71CF"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3BD99F" w14:textId="77777777" w:rsidR="00244011" w:rsidRDefault="00244011" w:rsidP="00EE1584">
    <w:pPr>
      <w:pStyle w:val="Brdtext"/>
    </w:pPr>
    <w:r>
      <w:rPr>
        <w:noProof/>
        <w:lang w:eastAsia="sv-SE"/>
      </w:rPr>
      <mc:AlternateContent>
        <mc:Choice Requires="wps">
          <w:drawing>
            <wp:anchor distT="0" distB="0" distL="0" distR="0" simplePos="0" relativeHeight="251658255"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4E79CA" w14:textId="6474A759" w:rsidR="00244011" w:rsidRPr="00756E21" w:rsidRDefault="008D71C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354E79CA" w14:textId="6474A759" w:rsidR="00244011" w:rsidRPr="00756E21" w:rsidRDefault="008D71CF"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E88145"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2D8D4B" w14:textId="77777777" w:rsidR="00244011" w:rsidRDefault="00244011" w:rsidP="00664D04">
    <w:pPr>
      <w:pStyle w:val="Brdtext"/>
    </w:pPr>
    <w:r>
      <w:rPr>
        <w:noProof/>
        <w:lang w:eastAsia="sv-SE"/>
      </w:rPr>
      <mc:AlternateContent>
        <mc:Choice Requires="wps">
          <w:drawing>
            <wp:anchor distT="0" distB="0" distL="0" distR="0" simplePos="0" relativeHeight="251658251"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F0871B" w14:textId="6FAA0C5E" w:rsidR="00244011" w:rsidRPr="00756E21" w:rsidRDefault="008D71CF" w:rsidP="00664D04">
                          <w:pPr>
                            <w:pStyle w:val="Brdtext"/>
                            <w:jc w:val="left"/>
                          </w:pPr>
                          <w:sdt>
                            <w:sdtPr>
                              <w:alias w:val="NummerEtikett"/>
                              <w:tag w:val="NummerEtikett"/>
                              <w:id w:val="754405497"/>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961839578"/>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30F0871B" w14:textId="6FAA0C5E" w:rsidR="00244011" w:rsidRPr="00756E21" w:rsidRDefault="008D71CF" w:rsidP="00664D04">
                    <w:pPr>
                      <w:pStyle w:val="Brdtext"/>
                      <w:jc w:val="left"/>
                    </w:pPr>
                    <w:sdt>
                      <w:sdtPr>
                        <w:alias w:val="NummerEtikett"/>
                        <w:tag w:val="NummerEtikett"/>
                        <w:id w:val="754405497"/>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961839578"/>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B26A0C2" w14:textId="77777777" w:rsidR="00244011" w:rsidRDefault="00244011" w:rsidP="00EE1584">
    <w:pPr>
      <w:pStyle w:val="Brdtext"/>
    </w:pPr>
    <w:r>
      <w:rPr>
        <w:noProof/>
        <w:lang w:eastAsia="sv-SE"/>
      </w:rPr>
      <mc:AlternateContent>
        <mc:Choice Requires="wps">
          <w:drawing>
            <wp:anchor distT="0" distB="0" distL="0" distR="0" simplePos="0" relativeHeight="2516582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802168" w14:textId="2355A6B9" w:rsidR="00244011" w:rsidRPr="00756E21" w:rsidRDefault="008D71CF" w:rsidP="00A118D8">
                          <w:pPr>
                            <w:pStyle w:val="Brdtext"/>
                            <w:jc w:val="left"/>
                          </w:pPr>
                          <w:sdt>
                            <w:sdtPr>
                              <w:alias w:val="NummerEtikett"/>
                              <w:tag w:val="NummerEtikett"/>
                              <w:id w:val="-14995502"/>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354501157"/>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65802168" w14:textId="2355A6B9" w:rsidR="00244011" w:rsidRPr="00756E21" w:rsidRDefault="008D71CF" w:rsidP="00A118D8">
                    <w:pPr>
                      <w:pStyle w:val="Brdtext"/>
                      <w:jc w:val="left"/>
                    </w:pPr>
                    <w:sdt>
                      <w:sdtPr>
                        <w:alias w:val="NummerEtikett"/>
                        <w:tag w:val="NummerEtikett"/>
                        <w:id w:val="-14995502"/>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354501157"/>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529C0B" w14:textId="77777777" w:rsidR="00244011" w:rsidRDefault="00244011" w:rsidP="00664D04">
    <w:pPr>
      <w:pStyle w:val="Brdtext"/>
    </w:pPr>
    <w:r>
      <w:rPr>
        <w:noProof/>
        <w:lang w:eastAsia="sv-SE"/>
      </w:rPr>
      <mc:AlternateContent>
        <mc:Choice Requires="wps">
          <w:drawing>
            <wp:anchor distT="0" distB="0" distL="0" distR="0" simplePos="0" relativeHeight="2516582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176494" w14:textId="51EA00DA" w:rsidR="00244011" w:rsidRDefault="008D71CF" w:rsidP="00664D04">
                          <w:pPr>
                            <w:pStyle w:val="Brdtext"/>
                            <w:jc w:val="left"/>
                          </w:pPr>
                          <w:sdt>
                            <w:sdtPr>
                              <w:alias w:val="NummerEtikett"/>
                              <w:tag w:val="NummerEtikett"/>
                              <w:id w:val="-1997255326"/>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93545618"/>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p w14:paraId="392BEBCA" w14:textId="6F7BD168" w:rsidR="00C7375F" w:rsidRPr="00C7375F" w:rsidRDefault="008D71CF"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4B1F89">
                                <w:t>Bilaga</w:t>
                              </w:r>
                            </w:sdtContent>
                          </w:sdt>
                          <w:r w:rsidR="00CB41F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4B1F8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Co8H9EeAIAAG0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48176494" w14:textId="51EA00DA" w:rsidR="00244011" w:rsidRDefault="008D71CF" w:rsidP="00664D04">
                    <w:pPr>
                      <w:pStyle w:val="Brdtext"/>
                      <w:jc w:val="left"/>
                    </w:pPr>
                    <w:sdt>
                      <w:sdtPr>
                        <w:alias w:val="NummerEtikett"/>
                        <w:tag w:val="NummerEtikett"/>
                        <w:id w:val="-1997255326"/>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93545618"/>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p w14:paraId="392BEBCA" w14:textId="6F7BD168" w:rsidR="00C7375F" w:rsidRPr="00C7375F" w:rsidRDefault="008D71CF"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4B1F89">
                          <w:t>Bilaga</w:t>
                        </w:r>
                      </w:sdtContent>
                    </w:sdt>
                    <w:r w:rsidR="00CB41F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4B1F89">
                          <w:t>1</w:t>
                        </w:r>
                      </w:sdtContent>
                    </w:sdt>
                  </w:p>
                </w:txbxContent>
              </v:textbox>
              <w10:wrap type="square" anchorx="page" anchory="page"/>
            </v:shape>
          </w:pict>
        </mc:Fallback>
      </mc:AlternateContent>
    </w: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3CDA34" w14:textId="77777777" w:rsidR="00244011" w:rsidRDefault="00244011" w:rsidP="00EE1584">
    <w:pPr>
      <w:pStyle w:val="Brdtext"/>
    </w:pPr>
    <w:r>
      <w:rPr>
        <w:noProof/>
        <w:lang w:eastAsia="sv-SE"/>
      </w:rPr>
      <mc:AlternateContent>
        <mc:Choice Requires="wps">
          <w:drawing>
            <wp:anchor distT="0" distB="0" distL="0" distR="0" simplePos="0" relativeHeight="251658257"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B2FA905" w14:textId="4E09E7B6" w:rsidR="00244011" w:rsidRDefault="008D71CF" w:rsidP="00A118D8">
                          <w:pPr>
                            <w:pStyle w:val="Brdtext"/>
                            <w:jc w:val="left"/>
                          </w:pPr>
                          <w:sdt>
                            <w:sdtPr>
                              <w:alias w:val="NummerEtikett"/>
                              <w:tag w:val="NummerEtikett"/>
                              <w:id w:val="2095579061"/>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889762657"/>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p w14:paraId="7837D5A4" w14:textId="0E740622" w:rsidR="00C7375F" w:rsidRPr="00C7375F" w:rsidRDefault="008D71CF"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4B1F89">
                                <w:t>Bilaga</w:t>
                              </w:r>
                            </w:sdtContent>
                          </w:sdt>
                          <w:r w:rsidR="00CB41F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4B1F89">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10IwkX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B2FA905" w14:textId="4E09E7B6" w:rsidR="00244011" w:rsidRDefault="008D71CF" w:rsidP="00A118D8">
                    <w:pPr>
                      <w:pStyle w:val="Brdtext"/>
                      <w:jc w:val="left"/>
                    </w:pPr>
                    <w:sdt>
                      <w:sdtPr>
                        <w:alias w:val="NummerEtikett"/>
                        <w:tag w:val="NummerEtikett"/>
                        <w:id w:val="2095579061"/>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889762657"/>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p w14:paraId="7837D5A4" w14:textId="0E740622" w:rsidR="00C7375F" w:rsidRPr="00C7375F" w:rsidRDefault="008D71CF"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4B1F89">
                          <w:t>Bilaga</w:t>
                        </w:r>
                      </w:sdtContent>
                    </w:sdt>
                    <w:r w:rsidR="00CB41F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4B1F89">
                          <w:t>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CA541A" w14:textId="77777777" w:rsidR="00244011" w:rsidRDefault="00244011" w:rsidP="00EE1584">
    <w:pPr>
      <w:pStyle w:val="Brdtext"/>
    </w:pP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D67BC9" w14:textId="77777777" w:rsidR="00244011" w:rsidRDefault="00244011" w:rsidP="00664D04">
    <w:pPr>
      <w:pStyle w:val="Brdtext"/>
    </w:pPr>
    <w:r>
      <w:rPr>
        <w:noProof/>
        <w:lang w:eastAsia="sv-SE"/>
      </w:rPr>
      <mc:AlternateContent>
        <mc:Choice Requires="wps">
          <w:drawing>
            <wp:anchor distT="0" distB="0" distL="0" distR="0" simplePos="0" relativeHeight="25165825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81FEFC3" w14:textId="5A545A53" w:rsidR="00244011" w:rsidRDefault="008D71CF" w:rsidP="00664D04">
                          <w:pPr>
                            <w:pStyle w:val="Brdtext"/>
                            <w:jc w:val="left"/>
                          </w:pPr>
                          <w:sdt>
                            <w:sdtPr>
                              <w:alias w:val="NummerEtikett"/>
                              <w:tag w:val="NummerEtikett"/>
                              <w:id w:val="-1199856924"/>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521200429"/>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p w14:paraId="00A3DD37" w14:textId="6F4C4BBD" w:rsidR="00C7375F" w:rsidRPr="00C7375F" w:rsidRDefault="008D71CF" w:rsidP="00C7375F">
                          <w:pPr>
                            <w:pStyle w:val="Brdtext"/>
                          </w:pPr>
                          <w:sdt>
                            <w:sdtPr>
                              <w:alias w:val="BilageEtikett"/>
                              <w:tag w:val="BilageEtikett"/>
                              <w:id w:val="1389680353"/>
                              <w:lock w:val="sdtContentLocked"/>
                              <w:dataBinding w:prefixMappings="xmlns:ns0='http://rkdhs/mallar/lagstiftning/Prop/Prop.xsd'" w:xpath="/ns0:dokumentvärden[1]/ns0:bilagor[1]/ns0:bilaga[2]/@bilageetikett" w:storeItemID="{068625C3-B546-44A5-B525-B7CC092E5AD6}"/>
                              <w:text/>
                            </w:sdtPr>
                            <w:sdtEndPr/>
                            <w:sdtContent>
                              <w:r w:rsidR="004B1F89">
                                <w:t>Bilaga</w:t>
                              </w:r>
                            </w:sdtContent>
                          </w:sdt>
                          <w:r w:rsidR="00CB41F9">
                            <w:t xml:space="preserve"> </w:t>
                          </w:r>
                          <w:sdt>
                            <w:sdtPr>
                              <w:alias w:val="BilageNummer"/>
                              <w:tag w:val="BilageNummer"/>
                              <w:id w:val="-714283338"/>
                              <w:lock w:val="sdtContentLocked"/>
                              <w:dataBinding w:prefixMappings="xmlns:ns0='http://rkdhs/mallar/lagstiftning/Prop/Prop.xsd'" w:xpath="/ns0:dokumentvärden[1]/ns0:bilagor[1]/ns0:bilaga[2]/@bilagenummer" w:storeItemID="{068625C3-B546-44A5-B525-B7CC092E5AD6}"/>
                              <w:text/>
                            </w:sdtPr>
                            <w:sdtEndPr/>
                            <w:sdtContent>
                              <w:r w:rsidR="004B1F89">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qYfsc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581FEFC3" w14:textId="5A545A53" w:rsidR="00244011" w:rsidRDefault="008D71CF" w:rsidP="00664D04">
                    <w:pPr>
                      <w:pStyle w:val="Brdtext"/>
                      <w:jc w:val="left"/>
                    </w:pPr>
                    <w:sdt>
                      <w:sdtPr>
                        <w:alias w:val="NummerEtikett"/>
                        <w:tag w:val="NummerEtikett"/>
                        <w:id w:val="-1199856924"/>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521200429"/>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p w14:paraId="00A3DD37" w14:textId="6F4C4BBD" w:rsidR="00C7375F" w:rsidRPr="00C7375F" w:rsidRDefault="008D71CF" w:rsidP="00C7375F">
                    <w:pPr>
                      <w:pStyle w:val="Brdtext"/>
                    </w:pPr>
                    <w:sdt>
                      <w:sdtPr>
                        <w:alias w:val="BilageEtikett"/>
                        <w:tag w:val="BilageEtikett"/>
                        <w:id w:val="1389680353"/>
                        <w:lock w:val="sdtContentLocked"/>
                        <w:dataBinding w:prefixMappings="xmlns:ns0='http://rkdhs/mallar/lagstiftning/Prop/Prop.xsd'" w:xpath="/ns0:dokumentvärden[1]/ns0:bilagor[1]/ns0:bilaga[2]/@bilageetikett" w:storeItemID="{068625C3-B546-44A5-B525-B7CC092E5AD6}"/>
                        <w:text/>
                      </w:sdtPr>
                      <w:sdtEndPr/>
                      <w:sdtContent>
                        <w:r w:rsidR="004B1F89">
                          <w:t>Bilaga</w:t>
                        </w:r>
                      </w:sdtContent>
                    </w:sdt>
                    <w:r w:rsidR="00CB41F9">
                      <w:t xml:space="preserve"> </w:t>
                    </w:r>
                    <w:sdt>
                      <w:sdtPr>
                        <w:alias w:val="BilageNummer"/>
                        <w:tag w:val="BilageNummer"/>
                        <w:id w:val="-714283338"/>
                        <w:lock w:val="sdtContentLocked"/>
                        <w:dataBinding w:prefixMappings="xmlns:ns0='http://rkdhs/mallar/lagstiftning/Prop/Prop.xsd'" w:xpath="/ns0:dokumentvärden[1]/ns0:bilagor[1]/ns0:bilaga[2]/@bilagenummer" w:storeItemID="{068625C3-B546-44A5-B525-B7CC092E5AD6}"/>
                        <w:text/>
                      </w:sdtPr>
                      <w:sdtEndPr/>
                      <w:sdtContent>
                        <w:r w:rsidR="004B1F89">
                          <w:t>2</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74AF5F6" w14:textId="77777777" w:rsidR="00244011" w:rsidRDefault="00244011" w:rsidP="00EE1584">
    <w:pPr>
      <w:pStyle w:val="Brdtext"/>
    </w:pPr>
    <w:r>
      <w:rPr>
        <w:noProof/>
        <w:lang w:eastAsia="sv-SE"/>
      </w:rPr>
      <mc:AlternateContent>
        <mc:Choice Requires="wps">
          <w:drawing>
            <wp:anchor distT="0" distB="0" distL="0" distR="0" simplePos="0" relativeHeight="25165825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B611E5" w14:textId="0CD3D1BA" w:rsidR="00244011" w:rsidRDefault="008D71CF" w:rsidP="00A118D8">
                          <w:pPr>
                            <w:pStyle w:val="Brdtext"/>
                            <w:jc w:val="left"/>
                          </w:pPr>
                          <w:sdt>
                            <w:sdtPr>
                              <w:alias w:val="NummerEtikett"/>
                              <w:tag w:val="NummerEtikett"/>
                              <w:id w:val="1773212907"/>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790821269"/>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p w14:paraId="3D20E0E4" w14:textId="4782D2F2" w:rsidR="00C7375F" w:rsidRPr="00C7375F" w:rsidRDefault="008D71CF" w:rsidP="00C7375F">
                          <w:pPr>
                            <w:pStyle w:val="Brdtext"/>
                          </w:pPr>
                          <w:sdt>
                            <w:sdtPr>
                              <w:alias w:val="BilageEtikett"/>
                              <w:tag w:val="BilageEtikett"/>
                              <w:id w:val="1656796153"/>
                              <w:lock w:val="sdtContentLocked"/>
                              <w:dataBinding w:prefixMappings="xmlns:ns0='http://rkdhs/mallar/lagstiftning/Prop/Prop.xsd'" w:xpath="/ns0:dokumentvärden[1]/ns0:bilagor[1]/ns0:bilaga[2]/@bilageetikett" w:storeItemID="{068625C3-B546-44A5-B525-B7CC092E5AD6}"/>
                              <w:text/>
                            </w:sdtPr>
                            <w:sdtEndPr/>
                            <w:sdtContent>
                              <w:r w:rsidR="004B1F89">
                                <w:t>Bilaga</w:t>
                              </w:r>
                            </w:sdtContent>
                          </w:sdt>
                          <w:r w:rsidR="00CB41F9">
                            <w:t xml:space="preserve"> </w:t>
                          </w:r>
                          <w:sdt>
                            <w:sdtPr>
                              <w:alias w:val="BilageNummer"/>
                              <w:tag w:val="BilageNummer"/>
                              <w:id w:val="-1130323717"/>
                              <w:lock w:val="sdtContentLocked"/>
                              <w:dataBinding w:prefixMappings="xmlns:ns0='http://rkdhs/mallar/lagstiftning/Prop/Prop.xsd'" w:xpath="/ns0:dokumentvärden[1]/ns0:bilagor[1]/ns0:bilaga[2]/@bilagenummer" w:storeItemID="{068625C3-B546-44A5-B525-B7CC092E5AD6}"/>
                              <w:text/>
                            </w:sdtPr>
                            <w:sdtEndPr/>
                            <w:sdtContent>
                              <w:r w:rsidR="004B1F89">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VdN1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05B611E5" w14:textId="0CD3D1BA" w:rsidR="00244011" w:rsidRDefault="008D71CF" w:rsidP="00A118D8">
                    <w:pPr>
                      <w:pStyle w:val="Brdtext"/>
                      <w:jc w:val="left"/>
                    </w:pPr>
                    <w:sdt>
                      <w:sdtPr>
                        <w:alias w:val="NummerEtikett"/>
                        <w:tag w:val="NummerEtikett"/>
                        <w:id w:val="1773212907"/>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790821269"/>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p w14:paraId="3D20E0E4" w14:textId="4782D2F2" w:rsidR="00C7375F" w:rsidRPr="00C7375F" w:rsidRDefault="008D71CF" w:rsidP="00C7375F">
                    <w:pPr>
                      <w:pStyle w:val="Brdtext"/>
                    </w:pPr>
                    <w:sdt>
                      <w:sdtPr>
                        <w:alias w:val="BilageEtikett"/>
                        <w:tag w:val="BilageEtikett"/>
                        <w:id w:val="1656796153"/>
                        <w:lock w:val="sdtContentLocked"/>
                        <w:dataBinding w:prefixMappings="xmlns:ns0='http://rkdhs/mallar/lagstiftning/Prop/Prop.xsd'" w:xpath="/ns0:dokumentvärden[1]/ns0:bilagor[1]/ns0:bilaga[2]/@bilageetikett" w:storeItemID="{068625C3-B546-44A5-B525-B7CC092E5AD6}"/>
                        <w:text/>
                      </w:sdtPr>
                      <w:sdtEndPr/>
                      <w:sdtContent>
                        <w:r w:rsidR="004B1F89">
                          <w:t>Bilaga</w:t>
                        </w:r>
                      </w:sdtContent>
                    </w:sdt>
                    <w:r w:rsidR="00CB41F9">
                      <w:t xml:space="preserve"> </w:t>
                    </w:r>
                    <w:sdt>
                      <w:sdtPr>
                        <w:alias w:val="BilageNummer"/>
                        <w:tag w:val="BilageNummer"/>
                        <w:id w:val="-1130323717"/>
                        <w:lock w:val="sdtContentLocked"/>
                        <w:dataBinding w:prefixMappings="xmlns:ns0='http://rkdhs/mallar/lagstiftning/Prop/Prop.xsd'" w:xpath="/ns0:dokumentvärden[1]/ns0:bilagor[1]/ns0:bilaga[2]/@bilagenummer" w:storeItemID="{068625C3-B546-44A5-B525-B7CC092E5AD6}"/>
                        <w:text/>
                      </w:sdtPr>
                      <w:sdtEndPr/>
                      <w:sdtContent>
                        <w:r w:rsidR="004B1F89">
                          <w:t>2</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F22B83" w14:textId="77777777" w:rsidR="00244011" w:rsidRDefault="00244011"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53DD27" w14:textId="77777777" w:rsidR="00244011" w:rsidRDefault="00244011" w:rsidP="00664D04">
    <w:pPr>
      <w:pStyle w:val="Brdtext"/>
    </w:pPr>
    <w:r>
      <w:rPr>
        <w:noProof/>
        <w:lang w:eastAsia="sv-SE"/>
      </w:rPr>
      <mc:AlternateContent>
        <mc:Choice Requires="wps">
          <w:drawing>
            <wp:anchor distT="0" distB="0" distL="0" distR="0" simplePos="0" relativeHeight="25165825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5ADB61" w14:textId="5F1DB658" w:rsidR="00244011" w:rsidRPr="00756E21" w:rsidRDefault="008D71CF" w:rsidP="00664D04">
                          <w:pPr>
                            <w:pStyle w:val="Brdtext"/>
                            <w:jc w:val="left"/>
                          </w:pPr>
                          <w:sdt>
                            <w:sdtPr>
                              <w:alias w:val="NummerEtikett"/>
                              <w:tag w:val="NummerEtikett"/>
                              <w:id w:val="-2126687654"/>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699457696"/>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285ADB61" w14:textId="5F1DB658" w:rsidR="00244011" w:rsidRPr="00756E21" w:rsidRDefault="008D71CF" w:rsidP="00664D04">
                    <w:pPr>
                      <w:pStyle w:val="Brdtext"/>
                      <w:jc w:val="left"/>
                    </w:pPr>
                    <w:sdt>
                      <w:sdtPr>
                        <w:alias w:val="NummerEtikett"/>
                        <w:tag w:val="NummerEtikett"/>
                        <w:id w:val="-2126687654"/>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699457696"/>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AE1562" w14:textId="77777777" w:rsidR="00244011" w:rsidRDefault="00244011" w:rsidP="00EE1584">
    <w:pPr>
      <w:pStyle w:val="Brdtext"/>
    </w:pPr>
    <w:r>
      <w:rPr>
        <w:noProof/>
        <w:lang w:eastAsia="sv-SE"/>
      </w:rPr>
      <mc:AlternateContent>
        <mc:Choice Requires="wps">
          <w:drawing>
            <wp:anchor distT="0" distB="0" distL="0" distR="0" simplePos="0" relativeHeight="251658259"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D564490" w14:textId="39B735B7" w:rsidR="00244011" w:rsidRPr="00756E21" w:rsidRDefault="008D71CF" w:rsidP="00A118D8">
                          <w:pPr>
                            <w:pStyle w:val="Brdtext"/>
                            <w:jc w:val="left"/>
                          </w:pPr>
                          <w:sdt>
                            <w:sdtPr>
                              <w:alias w:val="NummerEtikett"/>
                              <w:tag w:val="NummerEtikett"/>
                              <w:id w:val="52589153"/>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278446903"/>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4D564490" w14:textId="39B735B7" w:rsidR="00244011" w:rsidRPr="00756E21" w:rsidRDefault="008D71CF" w:rsidP="00A118D8">
                    <w:pPr>
                      <w:pStyle w:val="Brdtext"/>
                      <w:jc w:val="left"/>
                    </w:pPr>
                    <w:sdt>
                      <w:sdtPr>
                        <w:alias w:val="NummerEtikett"/>
                        <w:tag w:val="NummerEtikett"/>
                        <w:id w:val="52589153"/>
                        <w:lock w:val="sdtContentLocked"/>
                        <w:dataBinding w:prefixMappings="xmlns:ns0='http://rkdhs/mallar/lagstiftning/Prop/Prop.xsd'" w:xpath="/ns0:dokumentvärden[1]/ns0:dokumentnummer[1]/@etikett" w:storeItemID="{068625C3-B546-44A5-B525-B7CC092E5AD6}"/>
                        <w:text/>
                      </w:sdtPr>
                      <w:sdtEndPr/>
                      <w:sdtContent>
                        <w:r w:rsidR="004B1F89">
                          <w:t>Prop.</w:t>
                        </w:r>
                      </w:sdtContent>
                    </w:sdt>
                    <w:r w:rsidR="00244011">
                      <w:t xml:space="preserve"> </w:t>
                    </w:r>
                    <w:sdt>
                      <w:sdtPr>
                        <w:alias w:val="Nummer"/>
                        <w:tag w:val="Nummer"/>
                        <w:id w:val="1278446903"/>
                        <w:lock w:val="sdtContentLocked"/>
                        <w:dataBinding w:prefixMappings="xmlns:ns0='http://rkdhs/mallar/lagstiftning/Prop/Prop.xsd'" w:xpath="/ns0:dokumentvärden[1]/ns0:dokumentnummer[1]" w:storeItemID="{068625C3-B546-44A5-B525-B7CC092E5AD6}"/>
                        <w:text/>
                      </w:sdtPr>
                      <w:sdtEndPr/>
                      <w:sdtContent>
                        <w:r w:rsidR="004B1F89">
                          <w:t>2023/24:27</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A62B16"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1234587560">
    <w:abstractNumId w:val="13"/>
  </w:num>
  <w:num w:numId="2" w16cid:durableId="256645896">
    <w:abstractNumId w:val="11"/>
  </w:num>
  <w:num w:numId="3" w16cid:durableId="695236713">
    <w:abstractNumId w:val="12"/>
  </w:num>
  <w:num w:numId="4" w16cid:durableId="778842268">
    <w:abstractNumId w:val="10"/>
  </w:num>
  <w:num w:numId="5" w16cid:durableId="618685715">
    <w:abstractNumId w:val="0"/>
  </w:num>
  <w:num w:numId="6" w16cid:durableId="1462189003">
    <w:abstractNumId w:val="9"/>
  </w:num>
  <w:num w:numId="7" w16cid:durableId="128985354">
    <w:abstractNumId w:val="3"/>
  </w:num>
  <w:num w:numId="8" w16cid:durableId="1660888355">
    <w:abstractNumId w:val="23"/>
  </w:num>
  <w:num w:numId="9" w16cid:durableId="3049412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955140364">
    <w:abstractNumId w:val="31"/>
  </w:num>
  <w:num w:numId="11" w16cid:durableId="197744853">
    <w:abstractNumId w:val="21"/>
  </w:num>
  <w:num w:numId="12" w16cid:durableId="1028799133">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13009441">
    <w:abstractNumId w:val="7"/>
  </w:num>
  <w:num w:numId="14" w16cid:durableId="1071930783">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679281931">
    <w:abstractNumId w:val="18"/>
  </w:num>
  <w:num w:numId="16" w16cid:durableId="540092480">
    <w:abstractNumId w:val="27"/>
  </w:num>
  <w:num w:numId="17" w16cid:durableId="1044788581">
    <w:abstractNumId w:val="32"/>
  </w:num>
  <w:num w:numId="18" w16cid:durableId="787087804">
    <w:abstractNumId w:val="8"/>
  </w:num>
  <w:num w:numId="19" w16cid:durableId="1374496289">
    <w:abstractNumId w:val="38"/>
  </w:num>
  <w:num w:numId="20" w16cid:durableId="238290582">
    <w:abstractNumId w:val="36"/>
  </w:num>
  <w:num w:numId="21" w16cid:durableId="766585954">
    <w:abstractNumId w:val="14"/>
  </w:num>
  <w:num w:numId="22" w16cid:durableId="315764181">
    <w:abstractNumId w:val="20"/>
  </w:num>
  <w:num w:numId="23" w16cid:durableId="204483754">
    <w:abstractNumId w:val="16"/>
  </w:num>
  <w:num w:numId="24" w16cid:durableId="1891527807">
    <w:abstractNumId w:val="4"/>
  </w:num>
  <w:num w:numId="25" w16cid:durableId="447431125">
    <w:abstractNumId w:val="22"/>
  </w:num>
  <w:num w:numId="26" w16cid:durableId="1155418271">
    <w:abstractNumId w:val="33"/>
  </w:num>
  <w:num w:numId="27" w16cid:durableId="2125612720">
    <w:abstractNumId w:val="1"/>
  </w:num>
  <w:num w:numId="28" w16cid:durableId="1531643579">
    <w:abstractNumId w:val="30"/>
  </w:num>
  <w:num w:numId="29" w16cid:durableId="79184406">
    <w:abstractNumId w:val="19"/>
  </w:num>
  <w:num w:numId="30" w16cid:durableId="1976834562">
    <w:abstractNumId w:val="24"/>
  </w:num>
  <w:num w:numId="31" w16cid:durableId="1494830173">
    <w:abstractNumId w:val="34"/>
  </w:num>
  <w:num w:numId="32" w16cid:durableId="1254704714">
    <w:abstractNumId w:val="35"/>
  </w:num>
  <w:num w:numId="33" w16cid:durableId="589196553">
    <w:abstractNumId w:val="37"/>
  </w:num>
  <w:num w:numId="34" w16cid:durableId="599532533">
    <w:abstractNumId w:val="25"/>
  </w:num>
  <w:num w:numId="35" w16cid:durableId="1226649633">
    <w:abstractNumId w:val="29"/>
  </w:num>
  <w:num w:numId="36" w16cid:durableId="2137869427">
    <w:abstractNumId w:val="26"/>
  </w:num>
  <w:num w:numId="37" w16cid:durableId="419716490">
    <w:abstractNumId w:val="6"/>
  </w:num>
  <w:num w:numId="38" w16cid:durableId="1365325560">
    <w:abstractNumId w:val="5"/>
  </w:num>
  <w:num w:numId="39" w16cid:durableId="884021754">
    <w:abstractNumId w:val="2"/>
  </w:num>
  <w:num w:numId="40" w16cid:durableId="943029240">
    <w:abstractNumId w:val="17"/>
  </w:num>
  <w:num w:numId="41" w16cid:durableId="963923241">
    <w:abstractNumId w:val="28"/>
  </w:num>
  <w:num w:numId="42" w16cid:durableId="607588343">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numRestart w:val="eachSect"/>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4016C"/>
    <w:rsid w:val="00000018"/>
    <w:rsid w:val="000023F8"/>
    <w:rsid w:val="000070E2"/>
    <w:rsid w:val="0000783D"/>
    <w:rsid w:val="000106C3"/>
    <w:rsid w:val="000127FF"/>
    <w:rsid w:val="000137B2"/>
    <w:rsid w:val="000140A3"/>
    <w:rsid w:val="00015465"/>
    <w:rsid w:val="0001547F"/>
    <w:rsid w:val="000163C7"/>
    <w:rsid w:val="000211BF"/>
    <w:rsid w:val="000244B3"/>
    <w:rsid w:val="00025171"/>
    <w:rsid w:val="000276E3"/>
    <w:rsid w:val="00032E6D"/>
    <w:rsid w:val="0004028F"/>
    <w:rsid w:val="00040A0F"/>
    <w:rsid w:val="00043AB1"/>
    <w:rsid w:val="00046417"/>
    <w:rsid w:val="00047664"/>
    <w:rsid w:val="00051FDA"/>
    <w:rsid w:val="00055486"/>
    <w:rsid w:val="00061989"/>
    <w:rsid w:val="000631A9"/>
    <w:rsid w:val="00067524"/>
    <w:rsid w:val="00070DFE"/>
    <w:rsid w:val="00072689"/>
    <w:rsid w:val="00075F2D"/>
    <w:rsid w:val="000761F8"/>
    <w:rsid w:val="0008203A"/>
    <w:rsid w:val="00084803"/>
    <w:rsid w:val="00085870"/>
    <w:rsid w:val="00085ABB"/>
    <w:rsid w:val="00085AEF"/>
    <w:rsid w:val="00085EFF"/>
    <w:rsid w:val="000865E5"/>
    <w:rsid w:val="000879B3"/>
    <w:rsid w:val="0009544E"/>
    <w:rsid w:val="00096C4D"/>
    <w:rsid w:val="00096CFD"/>
    <w:rsid w:val="000978DE"/>
    <w:rsid w:val="000A0ED1"/>
    <w:rsid w:val="000A1209"/>
    <w:rsid w:val="000A2C53"/>
    <w:rsid w:val="000A40DD"/>
    <w:rsid w:val="000A6489"/>
    <w:rsid w:val="000A66BE"/>
    <w:rsid w:val="000A6F2D"/>
    <w:rsid w:val="000B3DDA"/>
    <w:rsid w:val="000B614B"/>
    <w:rsid w:val="000B7DEE"/>
    <w:rsid w:val="000C0142"/>
    <w:rsid w:val="000C0772"/>
    <w:rsid w:val="000C5CDD"/>
    <w:rsid w:val="000C7233"/>
    <w:rsid w:val="000C775E"/>
    <w:rsid w:val="000D51D0"/>
    <w:rsid w:val="000D7164"/>
    <w:rsid w:val="000D73CA"/>
    <w:rsid w:val="000E1460"/>
    <w:rsid w:val="000E67B7"/>
    <w:rsid w:val="000E6A30"/>
    <w:rsid w:val="000E7DA9"/>
    <w:rsid w:val="000F1390"/>
    <w:rsid w:val="000F4DD6"/>
    <w:rsid w:val="000F6A4E"/>
    <w:rsid w:val="000F6E2F"/>
    <w:rsid w:val="000F73EB"/>
    <w:rsid w:val="001028C5"/>
    <w:rsid w:val="00104578"/>
    <w:rsid w:val="00106665"/>
    <w:rsid w:val="00107129"/>
    <w:rsid w:val="00110C85"/>
    <w:rsid w:val="00113CC6"/>
    <w:rsid w:val="00115516"/>
    <w:rsid w:val="00115F69"/>
    <w:rsid w:val="00116299"/>
    <w:rsid w:val="001166EB"/>
    <w:rsid w:val="0012094D"/>
    <w:rsid w:val="001214F7"/>
    <w:rsid w:val="00122565"/>
    <w:rsid w:val="001225C9"/>
    <w:rsid w:val="0012360F"/>
    <w:rsid w:val="00125F18"/>
    <w:rsid w:val="00127431"/>
    <w:rsid w:val="00127836"/>
    <w:rsid w:val="00131972"/>
    <w:rsid w:val="0013464D"/>
    <w:rsid w:val="00135343"/>
    <w:rsid w:val="00140D86"/>
    <w:rsid w:val="00142070"/>
    <w:rsid w:val="00144361"/>
    <w:rsid w:val="001456A0"/>
    <w:rsid w:val="00152749"/>
    <w:rsid w:val="00152BB9"/>
    <w:rsid w:val="001531B4"/>
    <w:rsid w:val="00153696"/>
    <w:rsid w:val="00154CA9"/>
    <w:rsid w:val="00155500"/>
    <w:rsid w:val="00157EF7"/>
    <w:rsid w:val="00162BB7"/>
    <w:rsid w:val="00163D57"/>
    <w:rsid w:val="00166139"/>
    <w:rsid w:val="00174E46"/>
    <w:rsid w:val="00175A45"/>
    <w:rsid w:val="00176E54"/>
    <w:rsid w:val="00181DAB"/>
    <w:rsid w:val="0018315D"/>
    <w:rsid w:val="00185AD6"/>
    <w:rsid w:val="0019074D"/>
    <w:rsid w:val="00194C95"/>
    <w:rsid w:val="00195571"/>
    <w:rsid w:val="001A0FB9"/>
    <w:rsid w:val="001A465E"/>
    <w:rsid w:val="001A4767"/>
    <w:rsid w:val="001A5048"/>
    <w:rsid w:val="001A6FAB"/>
    <w:rsid w:val="001B2A3A"/>
    <w:rsid w:val="001B7CDA"/>
    <w:rsid w:val="001C0D83"/>
    <w:rsid w:val="001C4647"/>
    <w:rsid w:val="001C4E9E"/>
    <w:rsid w:val="001D0157"/>
    <w:rsid w:val="001D0638"/>
    <w:rsid w:val="001D0FBB"/>
    <w:rsid w:val="001D1007"/>
    <w:rsid w:val="001D3465"/>
    <w:rsid w:val="001D4287"/>
    <w:rsid w:val="001D4A37"/>
    <w:rsid w:val="001D512D"/>
    <w:rsid w:val="001D7D3E"/>
    <w:rsid w:val="001E49DD"/>
    <w:rsid w:val="001F3254"/>
    <w:rsid w:val="001F352B"/>
    <w:rsid w:val="001F5CE5"/>
    <w:rsid w:val="001F782A"/>
    <w:rsid w:val="002001F8"/>
    <w:rsid w:val="00203904"/>
    <w:rsid w:val="00203FAB"/>
    <w:rsid w:val="00204EBB"/>
    <w:rsid w:val="0020543F"/>
    <w:rsid w:val="00206007"/>
    <w:rsid w:val="00210375"/>
    <w:rsid w:val="00211E15"/>
    <w:rsid w:val="002132D5"/>
    <w:rsid w:val="00216730"/>
    <w:rsid w:val="002201A7"/>
    <w:rsid w:val="00227DD1"/>
    <w:rsid w:val="00233E31"/>
    <w:rsid w:val="00235765"/>
    <w:rsid w:val="002367E5"/>
    <w:rsid w:val="002405D8"/>
    <w:rsid w:val="00240D57"/>
    <w:rsid w:val="00244011"/>
    <w:rsid w:val="00250EB0"/>
    <w:rsid w:val="00251A90"/>
    <w:rsid w:val="00252C4D"/>
    <w:rsid w:val="00254364"/>
    <w:rsid w:val="00254490"/>
    <w:rsid w:val="00256030"/>
    <w:rsid w:val="002564C5"/>
    <w:rsid w:val="002566B7"/>
    <w:rsid w:val="00257AE9"/>
    <w:rsid w:val="002603EF"/>
    <w:rsid w:val="002606E9"/>
    <w:rsid w:val="00263274"/>
    <w:rsid w:val="00263817"/>
    <w:rsid w:val="0026696E"/>
    <w:rsid w:val="002675C4"/>
    <w:rsid w:val="00271005"/>
    <w:rsid w:val="00273610"/>
    <w:rsid w:val="00280A9E"/>
    <w:rsid w:val="002818CA"/>
    <w:rsid w:val="00284071"/>
    <w:rsid w:val="002854E6"/>
    <w:rsid w:val="002859A1"/>
    <w:rsid w:val="00285A6F"/>
    <w:rsid w:val="00286BC3"/>
    <w:rsid w:val="00287045"/>
    <w:rsid w:val="00287911"/>
    <w:rsid w:val="00290B60"/>
    <w:rsid w:val="0029293D"/>
    <w:rsid w:val="00292E0F"/>
    <w:rsid w:val="00294B19"/>
    <w:rsid w:val="00295225"/>
    <w:rsid w:val="00295C59"/>
    <w:rsid w:val="00297A80"/>
    <w:rsid w:val="002A11CC"/>
    <w:rsid w:val="002A1238"/>
    <w:rsid w:val="002A1E80"/>
    <w:rsid w:val="002B01BF"/>
    <w:rsid w:val="002B12FD"/>
    <w:rsid w:val="002B5708"/>
    <w:rsid w:val="002B7EB5"/>
    <w:rsid w:val="002C14EF"/>
    <w:rsid w:val="002C1EBF"/>
    <w:rsid w:val="002C4127"/>
    <w:rsid w:val="002C49A5"/>
    <w:rsid w:val="002C5DB9"/>
    <w:rsid w:val="002D09C9"/>
    <w:rsid w:val="002D1656"/>
    <w:rsid w:val="002D2ED8"/>
    <w:rsid w:val="002D6A16"/>
    <w:rsid w:val="002D7CE9"/>
    <w:rsid w:val="002E0C37"/>
    <w:rsid w:val="002E219E"/>
    <w:rsid w:val="002E57AD"/>
    <w:rsid w:val="002E5F6A"/>
    <w:rsid w:val="002E60D4"/>
    <w:rsid w:val="002E60D8"/>
    <w:rsid w:val="002F073E"/>
    <w:rsid w:val="002F434A"/>
    <w:rsid w:val="002F4A14"/>
    <w:rsid w:val="002F4DD9"/>
    <w:rsid w:val="0031012B"/>
    <w:rsid w:val="00312E5A"/>
    <w:rsid w:val="00317CC4"/>
    <w:rsid w:val="00320896"/>
    <w:rsid w:val="00324BDE"/>
    <w:rsid w:val="00327E6C"/>
    <w:rsid w:val="00332455"/>
    <w:rsid w:val="00332DE2"/>
    <w:rsid w:val="00342D4D"/>
    <w:rsid w:val="0034337A"/>
    <w:rsid w:val="003445DA"/>
    <w:rsid w:val="00344E0A"/>
    <w:rsid w:val="00344E28"/>
    <w:rsid w:val="00346D35"/>
    <w:rsid w:val="0034791C"/>
    <w:rsid w:val="00351E66"/>
    <w:rsid w:val="0035347F"/>
    <w:rsid w:val="0035356C"/>
    <w:rsid w:val="003542DD"/>
    <w:rsid w:val="00355582"/>
    <w:rsid w:val="003605D4"/>
    <w:rsid w:val="00360677"/>
    <w:rsid w:val="003612EA"/>
    <w:rsid w:val="00361ABA"/>
    <w:rsid w:val="00362009"/>
    <w:rsid w:val="003621E6"/>
    <w:rsid w:val="00362B62"/>
    <w:rsid w:val="0037021E"/>
    <w:rsid w:val="00371D07"/>
    <w:rsid w:val="00376669"/>
    <w:rsid w:val="00381C02"/>
    <w:rsid w:val="0038525D"/>
    <w:rsid w:val="00385C7A"/>
    <w:rsid w:val="0038735C"/>
    <w:rsid w:val="00390A6D"/>
    <w:rsid w:val="00390F0C"/>
    <w:rsid w:val="00397521"/>
    <w:rsid w:val="003A1544"/>
    <w:rsid w:val="003A4572"/>
    <w:rsid w:val="003B024C"/>
    <w:rsid w:val="003B0EF7"/>
    <w:rsid w:val="003B1EB2"/>
    <w:rsid w:val="003B26C6"/>
    <w:rsid w:val="003B4030"/>
    <w:rsid w:val="003B735E"/>
    <w:rsid w:val="003C0194"/>
    <w:rsid w:val="003C07F4"/>
    <w:rsid w:val="003C259D"/>
    <w:rsid w:val="003C2A1B"/>
    <w:rsid w:val="003C5F8F"/>
    <w:rsid w:val="003C69D1"/>
    <w:rsid w:val="003D02E8"/>
    <w:rsid w:val="003D0E6F"/>
    <w:rsid w:val="003D493E"/>
    <w:rsid w:val="003D565A"/>
    <w:rsid w:val="003D6631"/>
    <w:rsid w:val="003E1270"/>
    <w:rsid w:val="003E16DA"/>
    <w:rsid w:val="003E260F"/>
    <w:rsid w:val="003E2E9A"/>
    <w:rsid w:val="003E3CC8"/>
    <w:rsid w:val="003E3D11"/>
    <w:rsid w:val="003E4276"/>
    <w:rsid w:val="003F1701"/>
    <w:rsid w:val="003F2744"/>
    <w:rsid w:val="003F2D6B"/>
    <w:rsid w:val="003F3D8A"/>
    <w:rsid w:val="003F3E7D"/>
    <w:rsid w:val="003F4295"/>
    <w:rsid w:val="003F4792"/>
    <w:rsid w:val="003F5059"/>
    <w:rsid w:val="003F6CBA"/>
    <w:rsid w:val="003F6D06"/>
    <w:rsid w:val="00400CA6"/>
    <w:rsid w:val="0040648C"/>
    <w:rsid w:val="00414A77"/>
    <w:rsid w:val="004158C3"/>
    <w:rsid w:val="00415F55"/>
    <w:rsid w:val="004212C6"/>
    <w:rsid w:val="0042549F"/>
    <w:rsid w:val="0042561B"/>
    <w:rsid w:val="0042584F"/>
    <w:rsid w:val="00432371"/>
    <w:rsid w:val="00433A9E"/>
    <w:rsid w:val="00441AE0"/>
    <w:rsid w:val="00444234"/>
    <w:rsid w:val="004457A0"/>
    <w:rsid w:val="00445801"/>
    <w:rsid w:val="00446747"/>
    <w:rsid w:val="00446A27"/>
    <w:rsid w:val="00450482"/>
    <w:rsid w:val="004506DF"/>
    <w:rsid w:val="00451C3E"/>
    <w:rsid w:val="00452D99"/>
    <w:rsid w:val="00453D20"/>
    <w:rsid w:val="00454D1F"/>
    <w:rsid w:val="004574B6"/>
    <w:rsid w:val="00464403"/>
    <w:rsid w:val="00465E66"/>
    <w:rsid w:val="004727BD"/>
    <w:rsid w:val="004734CD"/>
    <w:rsid w:val="004737BB"/>
    <w:rsid w:val="004738C6"/>
    <w:rsid w:val="00474983"/>
    <w:rsid w:val="00477ABF"/>
    <w:rsid w:val="00480471"/>
    <w:rsid w:val="00484FCB"/>
    <w:rsid w:val="00487BE9"/>
    <w:rsid w:val="00487FB7"/>
    <w:rsid w:val="00490ACA"/>
    <w:rsid w:val="004917D3"/>
    <w:rsid w:val="00492D77"/>
    <w:rsid w:val="00494777"/>
    <w:rsid w:val="00497986"/>
    <w:rsid w:val="004A4D23"/>
    <w:rsid w:val="004B1F89"/>
    <w:rsid w:val="004B5C2E"/>
    <w:rsid w:val="004B6A37"/>
    <w:rsid w:val="004B771E"/>
    <w:rsid w:val="004C0D6A"/>
    <w:rsid w:val="004C3AEF"/>
    <w:rsid w:val="004C3BFD"/>
    <w:rsid w:val="004C6EBB"/>
    <w:rsid w:val="004C70F2"/>
    <w:rsid w:val="004D6D83"/>
    <w:rsid w:val="004D7475"/>
    <w:rsid w:val="004D7A3D"/>
    <w:rsid w:val="004E0277"/>
    <w:rsid w:val="004E1BAD"/>
    <w:rsid w:val="004E2E65"/>
    <w:rsid w:val="004E4440"/>
    <w:rsid w:val="004E62A0"/>
    <w:rsid w:val="004F013F"/>
    <w:rsid w:val="004F2986"/>
    <w:rsid w:val="004F29B2"/>
    <w:rsid w:val="004F4804"/>
    <w:rsid w:val="00500B7A"/>
    <w:rsid w:val="0050181A"/>
    <w:rsid w:val="00504ADE"/>
    <w:rsid w:val="00506A6B"/>
    <w:rsid w:val="0050742E"/>
    <w:rsid w:val="00507E30"/>
    <w:rsid w:val="00510DD2"/>
    <w:rsid w:val="00510E1C"/>
    <w:rsid w:val="0051351F"/>
    <w:rsid w:val="00513F14"/>
    <w:rsid w:val="00515EC7"/>
    <w:rsid w:val="0053054D"/>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C7B"/>
    <w:rsid w:val="00561D74"/>
    <w:rsid w:val="0056410E"/>
    <w:rsid w:val="00564D4D"/>
    <w:rsid w:val="005652A9"/>
    <w:rsid w:val="00571AAD"/>
    <w:rsid w:val="005722ED"/>
    <w:rsid w:val="00574282"/>
    <w:rsid w:val="00574F50"/>
    <w:rsid w:val="0058081E"/>
    <w:rsid w:val="00584FCD"/>
    <w:rsid w:val="00586668"/>
    <w:rsid w:val="005870F4"/>
    <w:rsid w:val="005926A7"/>
    <w:rsid w:val="00593692"/>
    <w:rsid w:val="0059519A"/>
    <w:rsid w:val="005A0098"/>
    <w:rsid w:val="005A2C12"/>
    <w:rsid w:val="005A3B52"/>
    <w:rsid w:val="005A3B8A"/>
    <w:rsid w:val="005A4F97"/>
    <w:rsid w:val="005A69A2"/>
    <w:rsid w:val="005A72C8"/>
    <w:rsid w:val="005A7320"/>
    <w:rsid w:val="005A7EB1"/>
    <w:rsid w:val="005B280B"/>
    <w:rsid w:val="005B431B"/>
    <w:rsid w:val="005B49A2"/>
    <w:rsid w:val="005B627F"/>
    <w:rsid w:val="005B656E"/>
    <w:rsid w:val="005B760A"/>
    <w:rsid w:val="005C0FDC"/>
    <w:rsid w:val="005C11AF"/>
    <w:rsid w:val="005C2E5B"/>
    <w:rsid w:val="005C45DD"/>
    <w:rsid w:val="005C5DD2"/>
    <w:rsid w:val="005D0646"/>
    <w:rsid w:val="005D15E6"/>
    <w:rsid w:val="005D31A4"/>
    <w:rsid w:val="005D3B15"/>
    <w:rsid w:val="005E1131"/>
    <w:rsid w:val="005E3665"/>
    <w:rsid w:val="005E3C60"/>
    <w:rsid w:val="005E3C87"/>
    <w:rsid w:val="005E5E8D"/>
    <w:rsid w:val="005E7780"/>
    <w:rsid w:val="005F089D"/>
    <w:rsid w:val="005F121F"/>
    <w:rsid w:val="005F13BA"/>
    <w:rsid w:val="005F2844"/>
    <w:rsid w:val="005F37D4"/>
    <w:rsid w:val="005F477F"/>
    <w:rsid w:val="005F48D9"/>
    <w:rsid w:val="005F4EBB"/>
    <w:rsid w:val="005F53EE"/>
    <w:rsid w:val="005F7386"/>
    <w:rsid w:val="00601BA2"/>
    <w:rsid w:val="00602FF7"/>
    <w:rsid w:val="00603CDA"/>
    <w:rsid w:val="006042E5"/>
    <w:rsid w:val="006053EC"/>
    <w:rsid w:val="00605ADB"/>
    <w:rsid w:val="0060650E"/>
    <w:rsid w:val="00607575"/>
    <w:rsid w:val="006100B3"/>
    <w:rsid w:val="006115D2"/>
    <w:rsid w:val="00613168"/>
    <w:rsid w:val="0061367D"/>
    <w:rsid w:val="006145C0"/>
    <w:rsid w:val="00617215"/>
    <w:rsid w:val="00617D56"/>
    <w:rsid w:val="006213B1"/>
    <w:rsid w:val="00624215"/>
    <w:rsid w:val="00626B7E"/>
    <w:rsid w:val="00630B0B"/>
    <w:rsid w:val="00634C6C"/>
    <w:rsid w:val="00636024"/>
    <w:rsid w:val="00640C08"/>
    <w:rsid w:val="00643728"/>
    <w:rsid w:val="0064389E"/>
    <w:rsid w:val="0064723F"/>
    <w:rsid w:val="006474DE"/>
    <w:rsid w:val="00650A95"/>
    <w:rsid w:val="0065293C"/>
    <w:rsid w:val="00652B2E"/>
    <w:rsid w:val="00657775"/>
    <w:rsid w:val="00661F99"/>
    <w:rsid w:val="00664D04"/>
    <w:rsid w:val="0066533B"/>
    <w:rsid w:val="00667FC2"/>
    <w:rsid w:val="00670FDB"/>
    <w:rsid w:val="006737AA"/>
    <w:rsid w:val="00674574"/>
    <w:rsid w:val="00676699"/>
    <w:rsid w:val="00676752"/>
    <w:rsid w:val="00684F41"/>
    <w:rsid w:val="0068579B"/>
    <w:rsid w:val="00685A93"/>
    <w:rsid w:val="006923D1"/>
    <w:rsid w:val="00692BB0"/>
    <w:rsid w:val="006949B8"/>
    <w:rsid w:val="006960E3"/>
    <w:rsid w:val="00696CC1"/>
    <w:rsid w:val="006A0759"/>
    <w:rsid w:val="006A2221"/>
    <w:rsid w:val="006A2D3A"/>
    <w:rsid w:val="006A2EEC"/>
    <w:rsid w:val="006A68B7"/>
    <w:rsid w:val="006A6FF1"/>
    <w:rsid w:val="006B2E43"/>
    <w:rsid w:val="006B5DBB"/>
    <w:rsid w:val="006B6F5C"/>
    <w:rsid w:val="006C014D"/>
    <w:rsid w:val="006C164F"/>
    <w:rsid w:val="006C2D62"/>
    <w:rsid w:val="006C2F7E"/>
    <w:rsid w:val="006C4519"/>
    <w:rsid w:val="006C638D"/>
    <w:rsid w:val="006C671A"/>
    <w:rsid w:val="006D232A"/>
    <w:rsid w:val="006D2761"/>
    <w:rsid w:val="006D4A59"/>
    <w:rsid w:val="006D4C91"/>
    <w:rsid w:val="006D50F4"/>
    <w:rsid w:val="006D5184"/>
    <w:rsid w:val="006D5EC0"/>
    <w:rsid w:val="006D6F79"/>
    <w:rsid w:val="006E0779"/>
    <w:rsid w:val="006E07B9"/>
    <w:rsid w:val="006E0B12"/>
    <w:rsid w:val="006E234F"/>
    <w:rsid w:val="006E345B"/>
    <w:rsid w:val="006E34F6"/>
    <w:rsid w:val="006E43C4"/>
    <w:rsid w:val="006E4743"/>
    <w:rsid w:val="006E4E55"/>
    <w:rsid w:val="006E5A48"/>
    <w:rsid w:val="006E5BA0"/>
    <w:rsid w:val="006F1889"/>
    <w:rsid w:val="006F2296"/>
    <w:rsid w:val="006F2899"/>
    <w:rsid w:val="006F43DC"/>
    <w:rsid w:val="006F4745"/>
    <w:rsid w:val="006F5A8C"/>
    <w:rsid w:val="007020D6"/>
    <w:rsid w:val="00702C01"/>
    <w:rsid w:val="0070304D"/>
    <w:rsid w:val="007030C4"/>
    <w:rsid w:val="00704D22"/>
    <w:rsid w:val="007064DA"/>
    <w:rsid w:val="00710BCC"/>
    <w:rsid w:val="00712EDD"/>
    <w:rsid w:val="00713D0A"/>
    <w:rsid w:val="007159FE"/>
    <w:rsid w:val="00715ABF"/>
    <w:rsid w:val="007220A5"/>
    <w:rsid w:val="007231B4"/>
    <w:rsid w:val="00725F25"/>
    <w:rsid w:val="00730BB7"/>
    <w:rsid w:val="00732DDE"/>
    <w:rsid w:val="0073300A"/>
    <w:rsid w:val="00735F7E"/>
    <w:rsid w:val="0074016C"/>
    <w:rsid w:val="007428B6"/>
    <w:rsid w:val="0074332C"/>
    <w:rsid w:val="00751306"/>
    <w:rsid w:val="007524F1"/>
    <w:rsid w:val="00753D30"/>
    <w:rsid w:val="00753EFC"/>
    <w:rsid w:val="00756A0C"/>
    <w:rsid w:val="00756E53"/>
    <w:rsid w:val="00756EAD"/>
    <w:rsid w:val="00762CDA"/>
    <w:rsid w:val="00763A3D"/>
    <w:rsid w:val="007648F2"/>
    <w:rsid w:val="007651CA"/>
    <w:rsid w:val="007705A3"/>
    <w:rsid w:val="00770D1B"/>
    <w:rsid w:val="00773619"/>
    <w:rsid w:val="0077500F"/>
    <w:rsid w:val="007751D7"/>
    <w:rsid w:val="007754D6"/>
    <w:rsid w:val="0077741C"/>
    <w:rsid w:val="00777AB3"/>
    <w:rsid w:val="00781161"/>
    <w:rsid w:val="0078185F"/>
    <w:rsid w:val="00781998"/>
    <w:rsid w:val="00782D59"/>
    <w:rsid w:val="00784797"/>
    <w:rsid w:val="00786A58"/>
    <w:rsid w:val="00787BEC"/>
    <w:rsid w:val="00791898"/>
    <w:rsid w:val="007946B8"/>
    <w:rsid w:val="00795393"/>
    <w:rsid w:val="007A040D"/>
    <w:rsid w:val="007A0AC8"/>
    <w:rsid w:val="007A2097"/>
    <w:rsid w:val="007A4089"/>
    <w:rsid w:val="007A5021"/>
    <w:rsid w:val="007A5A83"/>
    <w:rsid w:val="007B39A2"/>
    <w:rsid w:val="007B3E37"/>
    <w:rsid w:val="007C1483"/>
    <w:rsid w:val="007C15BE"/>
    <w:rsid w:val="007C6631"/>
    <w:rsid w:val="007C6E37"/>
    <w:rsid w:val="007C7159"/>
    <w:rsid w:val="007D045C"/>
    <w:rsid w:val="007D25ED"/>
    <w:rsid w:val="007D3922"/>
    <w:rsid w:val="007E44F8"/>
    <w:rsid w:val="007E6EC1"/>
    <w:rsid w:val="007E70C6"/>
    <w:rsid w:val="007E7BC4"/>
    <w:rsid w:val="007F2861"/>
    <w:rsid w:val="007F367E"/>
    <w:rsid w:val="007F424E"/>
    <w:rsid w:val="007F5652"/>
    <w:rsid w:val="008025D5"/>
    <w:rsid w:val="008054AE"/>
    <w:rsid w:val="00806287"/>
    <w:rsid w:val="00811E52"/>
    <w:rsid w:val="008135CA"/>
    <w:rsid w:val="008141FF"/>
    <w:rsid w:val="0081778B"/>
    <w:rsid w:val="008212D3"/>
    <w:rsid w:val="00823968"/>
    <w:rsid w:val="00830602"/>
    <w:rsid w:val="008321F8"/>
    <w:rsid w:val="00834815"/>
    <w:rsid w:val="0084128E"/>
    <w:rsid w:val="008449F4"/>
    <w:rsid w:val="00845E61"/>
    <w:rsid w:val="008463D8"/>
    <w:rsid w:val="008478BB"/>
    <w:rsid w:val="0084795A"/>
    <w:rsid w:val="008524DA"/>
    <w:rsid w:val="00853C1F"/>
    <w:rsid w:val="008568B8"/>
    <w:rsid w:val="0085711F"/>
    <w:rsid w:val="0086111A"/>
    <w:rsid w:val="00862380"/>
    <w:rsid w:val="00863AA1"/>
    <w:rsid w:val="00863C1F"/>
    <w:rsid w:val="00863FAF"/>
    <w:rsid w:val="008650E1"/>
    <w:rsid w:val="00865CAA"/>
    <w:rsid w:val="0087547F"/>
    <w:rsid w:val="0087615E"/>
    <w:rsid w:val="00876795"/>
    <w:rsid w:val="00882820"/>
    <w:rsid w:val="00883A52"/>
    <w:rsid w:val="00884D66"/>
    <w:rsid w:val="00884EDB"/>
    <w:rsid w:val="008857B8"/>
    <w:rsid w:val="00886DA8"/>
    <w:rsid w:val="00890F70"/>
    <w:rsid w:val="008937E3"/>
    <w:rsid w:val="00896436"/>
    <w:rsid w:val="00897BD6"/>
    <w:rsid w:val="008A058F"/>
    <w:rsid w:val="008A137D"/>
    <w:rsid w:val="008A13DB"/>
    <w:rsid w:val="008A1705"/>
    <w:rsid w:val="008A2540"/>
    <w:rsid w:val="008A48C1"/>
    <w:rsid w:val="008A62A3"/>
    <w:rsid w:val="008B1C1B"/>
    <w:rsid w:val="008B37A8"/>
    <w:rsid w:val="008B4694"/>
    <w:rsid w:val="008B48D7"/>
    <w:rsid w:val="008B5B8D"/>
    <w:rsid w:val="008B6943"/>
    <w:rsid w:val="008C6FA5"/>
    <w:rsid w:val="008C728F"/>
    <w:rsid w:val="008D1383"/>
    <w:rsid w:val="008D348E"/>
    <w:rsid w:val="008D5418"/>
    <w:rsid w:val="008D639E"/>
    <w:rsid w:val="008D71CF"/>
    <w:rsid w:val="008E006A"/>
    <w:rsid w:val="008E1047"/>
    <w:rsid w:val="008E3691"/>
    <w:rsid w:val="008E434C"/>
    <w:rsid w:val="008E643A"/>
    <w:rsid w:val="008F0389"/>
    <w:rsid w:val="008F0733"/>
    <w:rsid w:val="008F2013"/>
    <w:rsid w:val="008F52D2"/>
    <w:rsid w:val="008F61C6"/>
    <w:rsid w:val="008F6391"/>
    <w:rsid w:val="008F7951"/>
    <w:rsid w:val="00900A87"/>
    <w:rsid w:val="009026BB"/>
    <w:rsid w:val="00906FC8"/>
    <w:rsid w:val="00906FDE"/>
    <w:rsid w:val="0091172E"/>
    <w:rsid w:val="00914A74"/>
    <w:rsid w:val="00915BF3"/>
    <w:rsid w:val="009161B5"/>
    <w:rsid w:val="00920097"/>
    <w:rsid w:val="009205B3"/>
    <w:rsid w:val="00920E1B"/>
    <w:rsid w:val="009226BA"/>
    <w:rsid w:val="00922E83"/>
    <w:rsid w:val="00926A9C"/>
    <w:rsid w:val="009301A9"/>
    <w:rsid w:val="0093096C"/>
    <w:rsid w:val="00932F55"/>
    <w:rsid w:val="00936B1B"/>
    <w:rsid w:val="00940DE2"/>
    <w:rsid w:val="009415C3"/>
    <w:rsid w:val="0094324D"/>
    <w:rsid w:val="009451C6"/>
    <w:rsid w:val="00947731"/>
    <w:rsid w:val="00951955"/>
    <w:rsid w:val="00951A9A"/>
    <w:rsid w:val="00952E1E"/>
    <w:rsid w:val="00953D04"/>
    <w:rsid w:val="00955249"/>
    <w:rsid w:val="00960FDF"/>
    <w:rsid w:val="009655AC"/>
    <w:rsid w:val="009745A3"/>
    <w:rsid w:val="00975EA3"/>
    <w:rsid w:val="00980016"/>
    <w:rsid w:val="00981CF6"/>
    <w:rsid w:val="009831A0"/>
    <w:rsid w:val="00984192"/>
    <w:rsid w:val="009845EF"/>
    <w:rsid w:val="00985FDE"/>
    <w:rsid w:val="00987008"/>
    <w:rsid w:val="00987900"/>
    <w:rsid w:val="00997108"/>
    <w:rsid w:val="009A1D3C"/>
    <w:rsid w:val="009A4473"/>
    <w:rsid w:val="009A46D7"/>
    <w:rsid w:val="009A4FDE"/>
    <w:rsid w:val="009A51D0"/>
    <w:rsid w:val="009A72A8"/>
    <w:rsid w:val="009A7B86"/>
    <w:rsid w:val="009B130D"/>
    <w:rsid w:val="009B7C60"/>
    <w:rsid w:val="009C0F31"/>
    <w:rsid w:val="009C2359"/>
    <w:rsid w:val="009C2B67"/>
    <w:rsid w:val="009C2D09"/>
    <w:rsid w:val="009C30D3"/>
    <w:rsid w:val="009C38E8"/>
    <w:rsid w:val="009C5051"/>
    <w:rsid w:val="009C52B1"/>
    <w:rsid w:val="009C61A6"/>
    <w:rsid w:val="009C6229"/>
    <w:rsid w:val="009D1AD6"/>
    <w:rsid w:val="009D2F09"/>
    <w:rsid w:val="009D6A5E"/>
    <w:rsid w:val="009D7B25"/>
    <w:rsid w:val="009D7EF0"/>
    <w:rsid w:val="009E0302"/>
    <w:rsid w:val="009E2E1A"/>
    <w:rsid w:val="009E6A42"/>
    <w:rsid w:val="009E77CB"/>
    <w:rsid w:val="009F2AC6"/>
    <w:rsid w:val="009F38FB"/>
    <w:rsid w:val="00A045BD"/>
    <w:rsid w:val="00A05480"/>
    <w:rsid w:val="00A118D8"/>
    <w:rsid w:val="00A11C77"/>
    <w:rsid w:val="00A13A71"/>
    <w:rsid w:val="00A16183"/>
    <w:rsid w:val="00A177C7"/>
    <w:rsid w:val="00A20FD6"/>
    <w:rsid w:val="00A2108E"/>
    <w:rsid w:val="00A22920"/>
    <w:rsid w:val="00A22B78"/>
    <w:rsid w:val="00A24625"/>
    <w:rsid w:val="00A27C03"/>
    <w:rsid w:val="00A30AE8"/>
    <w:rsid w:val="00A32406"/>
    <w:rsid w:val="00A32BF1"/>
    <w:rsid w:val="00A34E3C"/>
    <w:rsid w:val="00A40190"/>
    <w:rsid w:val="00A401C4"/>
    <w:rsid w:val="00A4086F"/>
    <w:rsid w:val="00A46AD1"/>
    <w:rsid w:val="00A476E3"/>
    <w:rsid w:val="00A51BC6"/>
    <w:rsid w:val="00A52810"/>
    <w:rsid w:val="00A538A3"/>
    <w:rsid w:val="00A62661"/>
    <w:rsid w:val="00A631F8"/>
    <w:rsid w:val="00A640C6"/>
    <w:rsid w:val="00A643CF"/>
    <w:rsid w:val="00A7165A"/>
    <w:rsid w:val="00A736DB"/>
    <w:rsid w:val="00A738F0"/>
    <w:rsid w:val="00A73FCD"/>
    <w:rsid w:val="00A7632F"/>
    <w:rsid w:val="00A76360"/>
    <w:rsid w:val="00A763E7"/>
    <w:rsid w:val="00A77145"/>
    <w:rsid w:val="00A77512"/>
    <w:rsid w:val="00A80877"/>
    <w:rsid w:val="00A82617"/>
    <w:rsid w:val="00A851EA"/>
    <w:rsid w:val="00A8548C"/>
    <w:rsid w:val="00A856B5"/>
    <w:rsid w:val="00A858C5"/>
    <w:rsid w:val="00A86395"/>
    <w:rsid w:val="00A8707F"/>
    <w:rsid w:val="00A93215"/>
    <w:rsid w:val="00A932B0"/>
    <w:rsid w:val="00A937DF"/>
    <w:rsid w:val="00A93ED8"/>
    <w:rsid w:val="00A94369"/>
    <w:rsid w:val="00A950D5"/>
    <w:rsid w:val="00A978EF"/>
    <w:rsid w:val="00AA1AF4"/>
    <w:rsid w:val="00AA2A75"/>
    <w:rsid w:val="00AA2D5D"/>
    <w:rsid w:val="00AA5DA5"/>
    <w:rsid w:val="00AA7409"/>
    <w:rsid w:val="00AA761C"/>
    <w:rsid w:val="00AA7F67"/>
    <w:rsid w:val="00AB35DF"/>
    <w:rsid w:val="00AB67EF"/>
    <w:rsid w:val="00AC0393"/>
    <w:rsid w:val="00AC0E00"/>
    <w:rsid w:val="00AC0EC7"/>
    <w:rsid w:val="00AC259F"/>
    <w:rsid w:val="00AC37EE"/>
    <w:rsid w:val="00AC3E3B"/>
    <w:rsid w:val="00AC484C"/>
    <w:rsid w:val="00AC5A4F"/>
    <w:rsid w:val="00AC64FC"/>
    <w:rsid w:val="00AC7DB7"/>
    <w:rsid w:val="00AD2842"/>
    <w:rsid w:val="00AD6662"/>
    <w:rsid w:val="00AE121A"/>
    <w:rsid w:val="00AE2CF9"/>
    <w:rsid w:val="00AE41F9"/>
    <w:rsid w:val="00AE4DE6"/>
    <w:rsid w:val="00AE553C"/>
    <w:rsid w:val="00AF0DE0"/>
    <w:rsid w:val="00AF1194"/>
    <w:rsid w:val="00AF23A3"/>
    <w:rsid w:val="00AF283E"/>
    <w:rsid w:val="00AF2B83"/>
    <w:rsid w:val="00AF2C80"/>
    <w:rsid w:val="00AF37DE"/>
    <w:rsid w:val="00AF4655"/>
    <w:rsid w:val="00AF509E"/>
    <w:rsid w:val="00AF7BE2"/>
    <w:rsid w:val="00B0103B"/>
    <w:rsid w:val="00B0163B"/>
    <w:rsid w:val="00B02AD2"/>
    <w:rsid w:val="00B04555"/>
    <w:rsid w:val="00B04932"/>
    <w:rsid w:val="00B04D10"/>
    <w:rsid w:val="00B07126"/>
    <w:rsid w:val="00B07A32"/>
    <w:rsid w:val="00B12E24"/>
    <w:rsid w:val="00B21971"/>
    <w:rsid w:val="00B21F89"/>
    <w:rsid w:val="00B22069"/>
    <w:rsid w:val="00B22117"/>
    <w:rsid w:val="00B23FC0"/>
    <w:rsid w:val="00B32167"/>
    <w:rsid w:val="00B36F45"/>
    <w:rsid w:val="00B40CA5"/>
    <w:rsid w:val="00B4229A"/>
    <w:rsid w:val="00B425C2"/>
    <w:rsid w:val="00B42712"/>
    <w:rsid w:val="00B439B9"/>
    <w:rsid w:val="00B43E6A"/>
    <w:rsid w:val="00B444D4"/>
    <w:rsid w:val="00B50A9C"/>
    <w:rsid w:val="00B50C12"/>
    <w:rsid w:val="00B50DBD"/>
    <w:rsid w:val="00B519B4"/>
    <w:rsid w:val="00B61F4F"/>
    <w:rsid w:val="00B6470E"/>
    <w:rsid w:val="00B66357"/>
    <w:rsid w:val="00B669F3"/>
    <w:rsid w:val="00B711B7"/>
    <w:rsid w:val="00B72B1A"/>
    <w:rsid w:val="00B76245"/>
    <w:rsid w:val="00B7625D"/>
    <w:rsid w:val="00B80C28"/>
    <w:rsid w:val="00B82B71"/>
    <w:rsid w:val="00B82E43"/>
    <w:rsid w:val="00B82F2F"/>
    <w:rsid w:val="00B8417E"/>
    <w:rsid w:val="00B849B0"/>
    <w:rsid w:val="00B87498"/>
    <w:rsid w:val="00B90AF2"/>
    <w:rsid w:val="00B91E5D"/>
    <w:rsid w:val="00B92D32"/>
    <w:rsid w:val="00B937F4"/>
    <w:rsid w:val="00B9461D"/>
    <w:rsid w:val="00BA538A"/>
    <w:rsid w:val="00BA6701"/>
    <w:rsid w:val="00BA6DA2"/>
    <w:rsid w:val="00BA760C"/>
    <w:rsid w:val="00BA79AD"/>
    <w:rsid w:val="00BB11BD"/>
    <w:rsid w:val="00BB3F51"/>
    <w:rsid w:val="00BB4010"/>
    <w:rsid w:val="00BB4E1A"/>
    <w:rsid w:val="00BC0372"/>
    <w:rsid w:val="00BC06AC"/>
    <w:rsid w:val="00BC2840"/>
    <w:rsid w:val="00BC3267"/>
    <w:rsid w:val="00BC4B2B"/>
    <w:rsid w:val="00BC4D84"/>
    <w:rsid w:val="00BC4EBF"/>
    <w:rsid w:val="00BD0368"/>
    <w:rsid w:val="00BD1624"/>
    <w:rsid w:val="00BD3326"/>
    <w:rsid w:val="00BD3380"/>
    <w:rsid w:val="00BD6947"/>
    <w:rsid w:val="00BD7213"/>
    <w:rsid w:val="00BD794E"/>
    <w:rsid w:val="00BE2ECC"/>
    <w:rsid w:val="00BE3AB0"/>
    <w:rsid w:val="00BE673F"/>
    <w:rsid w:val="00BE67A7"/>
    <w:rsid w:val="00BE73FB"/>
    <w:rsid w:val="00BE763D"/>
    <w:rsid w:val="00BF40F4"/>
    <w:rsid w:val="00BF449B"/>
    <w:rsid w:val="00BF5904"/>
    <w:rsid w:val="00BF5F66"/>
    <w:rsid w:val="00BF6653"/>
    <w:rsid w:val="00C004CB"/>
    <w:rsid w:val="00C015F7"/>
    <w:rsid w:val="00C026B4"/>
    <w:rsid w:val="00C04485"/>
    <w:rsid w:val="00C0514A"/>
    <w:rsid w:val="00C05B93"/>
    <w:rsid w:val="00C06FD5"/>
    <w:rsid w:val="00C13A87"/>
    <w:rsid w:val="00C13B63"/>
    <w:rsid w:val="00C14255"/>
    <w:rsid w:val="00C17119"/>
    <w:rsid w:val="00C228B9"/>
    <w:rsid w:val="00C22958"/>
    <w:rsid w:val="00C24C3D"/>
    <w:rsid w:val="00C250F3"/>
    <w:rsid w:val="00C26419"/>
    <w:rsid w:val="00C273DD"/>
    <w:rsid w:val="00C27A8A"/>
    <w:rsid w:val="00C31BDD"/>
    <w:rsid w:val="00C3241F"/>
    <w:rsid w:val="00C3691B"/>
    <w:rsid w:val="00C47A8A"/>
    <w:rsid w:val="00C511B9"/>
    <w:rsid w:val="00C540F9"/>
    <w:rsid w:val="00C544DB"/>
    <w:rsid w:val="00C54F93"/>
    <w:rsid w:val="00C57856"/>
    <w:rsid w:val="00C57E30"/>
    <w:rsid w:val="00C60629"/>
    <w:rsid w:val="00C61877"/>
    <w:rsid w:val="00C6365E"/>
    <w:rsid w:val="00C67150"/>
    <w:rsid w:val="00C70289"/>
    <w:rsid w:val="00C71644"/>
    <w:rsid w:val="00C716D6"/>
    <w:rsid w:val="00C746D2"/>
    <w:rsid w:val="00C75B2E"/>
    <w:rsid w:val="00C76EC8"/>
    <w:rsid w:val="00C77592"/>
    <w:rsid w:val="00C779B1"/>
    <w:rsid w:val="00C77C20"/>
    <w:rsid w:val="00C8425B"/>
    <w:rsid w:val="00C84AD0"/>
    <w:rsid w:val="00C84D18"/>
    <w:rsid w:val="00C90461"/>
    <w:rsid w:val="00C92A91"/>
    <w:rsid w:val="00C92EDF"/>
    <w:rsid w:val="00C9435D"/>
    <w:rsid w:val="00C95AD1"/>
    <w:rsid w:val="00C97F02"/>
    <w:rsid w:val="00CA161B"/>
    <w:rsid w:val="00CA1B36"/>
    <w:rsid w:val="00CA2E51"/>
    <w:rsid w:val="00CA368B"/>
    <w:rsid w:val="00CA56C4"/>
    <w:rsid w:val="00CA644F"/>
    <w:rsid w:val="00CA71C5"/>
    <w:rsid w:val="00CB0517"/>
    <w:rsid w:val="00CB16D6"/>
    <w:rsid w:val="00CB41F9"/>
    <w:rsid w:val="00CB5011"/>
    <w:rsid w:val="00CB67B4"/>
    <w:rsid w:val="00CC3895"/>
    <w:rsid w:val="00CC3F3B"/>
    <w:rsid w:val="00CC7E2B"/>
    <w:rsid w:val="00CD3194"/>
    <w:rsid w:val="00CD31A1"/>
    <w:rsid w:val="00CD3277"/>
    <w:rsid w:val="00CD41FA"/>
    <w:rsid w:val="00CD7666"/>
    <w:rsid w:val="00CE0113"/>
    <w:rsid w:val="00CE172B"/>
    <w:rsid w:val="00CE501F"/>
    <w:rsid w:val="00CE5186"/>
    <w:rsid w:val="00CE5F1A"/>
    <w:rsid w:val="00CE628C"/>
    <w:rsid w:val="00CE6B5A"/>
    <w:rsid w:val="00CE7EC8"/>
    <w:rsid w:val="00CF0598"/>
    <w:rsid w:val="00CF1CB5"/>
    <w:rsid w:val="00CF2B9C"/>
    <w:rsid w:val="00CF3744"/>
    <w:rsid w:val="00CF5C51"/>
    <w:rsid w:val="00D04A06"/>
    <w:rsid w:val="00D04A47"/>
    <w:rsid w:val="00D04EC3"/>
    <w:rsid w:val="00D11B3C"/>
    <w:rsid w:val="00D143D5"/>
    <w:rsid w:val="00D154AC"/>
    <w:rsid w:val="00D207A3"/>
    <w:rsid w:val="00D23BF7"/>
    <w:rsid w:val="00D27A2F"/>
    <w:rsid w:val="00D332B5"/>
    <w:rsid w:val="00D34D51"/>
    <w:rsid w:val="00D353A8"/>
    <w:rsid w:val="00D35A5E"/>
    <w:rsid w:val="00D42F0C"/>
    <w:rsid w:val="00D45DEE"/>
    <w:rsid w:val="00D465BF"/>
    <w:rsid w:val="00D47150"/>
    <w:rsid w:val="00D477A5"/>
    <w:rsid w:val="00D50784"/>
    <w:rsid w:val="00D51C77"/>
    <w:rsid w:val="00D51E13"/>
    <w:rsid w:val="00D53197"/>
    <w:rsid w:val="00D5475A"/>
    <w:rsid w:val="00D60053"/>
    <w:rsid w:val="00D61447"/>
    <w:rsid w:val="00D65831"/>
    <w:rsid w:val="00D67892"/>
    <w:rsid w:val="00D74414"/>
    <w:rsid w:val="00D75981"/>
    <w:rsid w:val="00D76584"/>
    <w:rsid w:val="00D82161"/>
    <w:rsid w:val="00D9256D"/>
    <w:rsid w:val="00D92C98"/>
    <w:rsid w:val="00D9410D"/>
    <w:rsid w:val="00D947BA"/>
    <w:rsid w:val="00D974B4"/>
    <w:rsid w:val="00DA524D"/>
    <w:rsid w:val="00DA612D"/>
    <w:rsid w:val="00DB15C9"/>
    <w:rsid w:val="00DB227E"/>
    <w:rsid w:val="00DB3A1F"/>
    <w:rsid w:val="00DB3C2B"/>
    <w:rsid w:val="00DB5937"/>
    <w:rsid w:val="00DB62B9"/>
    <w:rsid w:val="00DB7E84"/>
    <w:rsid w:val="00DC4487"/>
    <w:rsid w:val="00DC55EB"/>
    <w:rsid w:val="00DD1584"/>
    <w:rsid w:val="00DD26CE"/>
    <w:rsid w:val="00DD6BE4"/>
    <w:rsid w:val="00DD706C"/>
    <w:rsid w:val="00DD7177"/>
    <w:rsid w:val="00DE4A8A"/>
    <w:rsid w:val="00DE581C"/>
    <w:rsid w:val="00DE62BC"/>
    <w:rsid w:val="00DE6481"/>
    <w:rsid w:val="00DF163F"/>
    <w:rsid w:val="00DF2383"/>
    <w:rsid w:val="00DF32C6"/>
    <w:rsid w:val="00DF3A29"/>
    <w:rsid w:val="00DF41D9"/>
    <w:rsid w:val="00DF4895"/>
    <w:rsid w:val="00DF5E55"/>
    <w:rsid w:val="00E01018"/>
    <w:rsid w:val="00E05B09"/>
    <w:rsid w:val="00E07DD1"/>
    <w:rsid w:val="00E10B98"/>
    <w:rsid w:val="00E12A8E"/>
    <w:rsid w:val="00E14666"/>
    <w:rsid w:val="00E169B3"/>
    <w:rsid w:val="00E178BE"/>
    <w:rsid w:val="00E20842"/>
    <w:rsid w:val="00E22AC9"/>
    <w:rsid w:val="00E22F1C"/>
    <w:rsid w:val="00E24CE3"/>
    <w:rsid w:val="00E2570A"/>
    <w:rsid w:val="00E257CC"/>
    <w:rsid w:val="00E25A69"/>
    <w:rsid w:val="00E2734F"/>
    <w:rsid w:val="00E32E40"/>
    <w:rsid w:val="00E371B7"/>
    <w:rsid w:val="00E3743E"/>
    <w:rsid w:val="00E40637"/>
    <w:rsid w:val="00E43306"/>
    <w:rsid w:val="00E444C3"/>
    <w:rsid w:val="00E457DB"/>
    <w:rsid w:val="00E46004"/>
    <w:rsid w:val="00E465F6"/>
    <w:rsid w:val="00E52261"/>
    <w:rsid w:val="00E55653"/>
    <w:rsid w:val="00E56D5D"/>
    <w:rsid w:val="00E57C43"/>
    <w:rsid w:val="00E62B14"/>
    <w:rsid w:val="00E65778"/>
    <w:rsid w:val="00E672A6"/>
    <w:rsid w:val="00E678BE"/>
    <w:rsid w:val="00E679EA"/>
    <w:rsid w:val="00E72942"/>
    <w:rsid w:val="00E77951"/>
    <w:rsid w:val="00E77BE5"/>
    <w:rsid w:val="00E80DA0"/>
    <w:rsid w:val="00E81F6B"/>
    <w:rsid w:val="00E823D2"/>
    <w:rsid w:val="00E87D8F"/>
    <w:rsid w:val="00E87E76"/>
    <w:rsid w:val="00E90753"/>
    <w:rsid w:val="00E92CD6"/>
    <w:rsid w:val="00E93706"/>
    <w:rsid w:val="00E94BA7"/>
    <w:rsid w:val="00E9646B"/>
    <w:rsid w:val="00EA1F6C"/>
    <w:rsid w:val="00EA4366"/>
    <w:rsid w:val="00EA7762"/>
    <w:rsid w:val="00EB2528"/>
    <w:rsid w:val="00EB5868"/>
    <w:rsid w:val="00EC3063"/>
    <w:rsid w:val="00EC442C"/>
    <w:rsid w:val="00ED141D"/>
    <w:rsid w:val="00ED1DA3"/>
    <w:rsid w:val="00ED3B6E"/>
    <w:rsid w:val="00ED3F47"/>
    <w:rsid w:val="00ED5748"/>
    <w:rsid w:val="00ED633C"/>
    <w:rsid w:val="00EE1584"/>
    <w:rsid w:val="00EE26D3"/>
    <w:rsid w:val="00EE536D"/>
    <w:rsid w:val="00EE5DA5"/>
    <w:rsid w:val="00EF0E9A"/>
    <w:rsid w:val="00EF34A0"/>
    <w:rsid w:val="00EF37DD"/>
    <w:rsid w:val="00EF4F11"/>
    <w:rsid w:val="00EF74DE"/>
    <w:rsid w:val="00F007F3"/>
    <w:rsid w:val="00F00C64"/>
    <w:rsid w:val="00F039B2"/>
    <w:rsid w:val="00F05B4E"/>
    <w:rsid w:val="00F10357"/>
    <w:rsid w:val="00F11470"/>
    <w:rsid w:val="00F11605"/>
    <w:rsid w:val="00F12A03"/>
    <w:rsid w:val="00F13B4D"/>
    <w:rsid w:val="00F14302"/>
    <w:rsid w:val="00F16A9C"/>
    <w:rsid w:val="00F20098"/>
    <w:rsid w:val="00F214E2"/>
    <w:rsid w:val="00F2564E"/>
    <w:rsid w:val="00F261C1"/>
    <w:rsid w:val="00F301F8"/>
    <w:rsid w:val="00F31501"/>
    <w:rsid w:val="00F323C1"/>
    <w:rsid w:val="00F36842"/>
    <w:rsid w:val="00F4194D"/>
    <w:rsid w:val="00F44DC6"/>
    <w:rsid w:val="00F465EE"/>
    <w:rsid w:val="00F50DDC"/>
    <w:rsid w:val="00F53797"/>
    <w:rsid w:val="00F56DA2"/>
    <w:rsid w:val="00F615FB"/>
    <w:rsid w:val="00F645A1"/>
    <w:rsid w:val="00F65D5F"/>
    <w:rsid w:val="00F66903"/>
    <w:rsid w:val="00F6782B"/>
    <w:rsid w:val="00F67AA9"/>
    <w:rsid w:val="00F7074B"/>
    <w:rsid w:val="00F7204B"/>
    <w:rsid w:val="00F720AC"/>
    <w:rsid w:val="00F72DEB"/>
    <w:rsid w:val="00F732A1"/>
    <w:rsid w:val="00F8009C"/>
    <w:rsid w:val="00F8033E"/>
    <w:rsid w:val="00F813CC"/>
    <w:rsid w:val="00F83776"/>
    <w:rsid w:val="00F85211"/>
    <w:rsid w:val="00F862EE"/>
    <w:rsid w:val="00F874C2"/>
    <w:rsid w:val="00F876EC"/>
    <w:rsid w:val="00F925FA"/>
    <w:rsid w:val="00F93877"/>
    <w:rsid w:val="00F965F7"/>
    <w:rsid w:val="00F9798D"/>
    <w:rsid w:val="00FA1E93"/>
    <w:rsid w:val="00FA2081"/>
    <w:rsid w:val="00FA25CC"/>
    <w:rsid w:val="00FA3A5D"/>
    <w:rsid w:val="00FA60BB"/>
    <w:rsid w:val="00FA63CA"/>
    <w:rsid w:val="00FA67B9"/>
    <w:rsid w:val="00FB0984"/>
    <w:rsid w:val="00FB2317"/>
    <w:rsid w:val="00FB2D6C"/>
    <w:rsid w:val="00FB78A1"/>
    <w:rsid w:val="00FC0765"/>
    <w:rsid w:val="00FC2CFD"/>
    <w:rsid w:val="00FC3513"/>
    <w:rsid w:val="00FC5F5E"/>
    <w:rsid w:val="00FC6786"/>
    <w:rsid w:val="00FC67BC"/>
    <w:rsid w:val="00FC6F89"/>
    <w:rsid w:val="00FD5004"/>
    <w:rsid w:val="00FD674E"/>
    <w:rsid w:val="00FD695E"/>
    <w:rsid w:val="00FD774B"/>
    <w:rsid w:val="00FE09D4"/>
    <w:rsid w:val="00FE0AB2"/>
    <w:rsid w:val="00FE0C4D"/>
    <w:rsid w:val="00FE104B"/>
    <w:rsid w:val="00FE18BE"/>
    <w:rsid w:val="00FE2333"/>
    <w:rsid w:val="00FE27D6"/>
    <w:rsid w:val="00FE41DC"/>
    <w:rsid w:val="00FE7D2B"/>
    <w:rsid w:val="00FF3248"/>
    <w:rsid w:val="00FF325E"/>
    <w:rsid w:val="00FF44B0"/>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474255C"/>
  <w15:docId w15:val="{F5C37676-93A7-4202-A2F0-A719C3EAC38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styleId="Revision">
    <w:name w:val="Revision"/>
    <w:hidden/>
    <w:uiPriority w:val="99"/>
    <w:semiHidden/>
    <w:rsid w:val="00257AE9"/>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5300141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4.xml"/><Relationship Id="rId39" Type="http://schemas.openxmlformats.org/officeDocument/2006/relationships/footer" Target="footer10.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footer" Target="footer8.xml"/><Relationship Id="rId42" Type="http://schemas.openxmlformats.org/officeDocument/2006/relationships/footer" Target="footer12.xml"/><Relationship Id="rId47" Type="http://schemas.openxmlformats.org/officeDocument/2006/relationships/header" Target="header14.xml"/><Relationship Id="rId50"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chart" Target="charts/chart4.xml"/><Relationship Id="rId33" Type="http://schemas.openxmlformats.org/officeDocument/2006/relationships/footer" Target="footer7.xml"/><Relationship Id="rId38" Type="http://schemas.openxmlformats.org/officeDocument/2006/relationships/header" Target="header10.xml"/><Relationship Id="rId46" Type="http://schemas.openxmlformats.org/officeDocument/2006/relationships/footer" Target="footer14.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29" Type="http://schemas.openxmlformats.org/officeDocument/2006/relationships/footer" Target="footer5.xml"/><Relationship Id="rId41" Type="http://schemas.openxmlformats.org/officeDocument/2006/relationships/header" Target="header1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chart" Target="charts/chart3.xml"/><Relationship Id="rId32" Type="http://schemas.openxmlformats.org/officeDocument/2006/relationships/header" Target="header7.xml"/><Relationship Id="rId37" Type="http://schemas.openxmlformats.org/officeDocument/2006/relationships/header" Target="header9.xml"/><Relationship Id="rId40" Type="http://schemas.openxmlformats.org/officeDocument/2006/relationships/footer" Target="footer11.xml"/><Relationship Id="rId45" Type="http://schemas.openxmlformats.org/officeDocument/2006/relationships/footer" Target="footer13.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chart" Target="charts/chart2.xml"/><Relationship Id="rId28" Type="http://schemas.openxmlformats.org/officeDocument/2006/relationships/footer" Target="footer4.xml"/><Relationship Id="rId36" Type="http://schemas.openxmlformats.org/officeDocument/2006/relationships/footer" Target="footer9.xml"/><Relationship Id="rId49"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header" Target="header6.xml"/><Relationship Id="rId44" Type="http://schemas.openxmlformats.org/officeDocument/2006/relationships/header" Target="header1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chart" Target="charts/chart1.xml"/><Relationship Id="rId27" Type="http://schemas.openxmlformats.org/officeDocument/2006/relationships/header" Target="header5.xml"/><Relationship Id="rId30" Type="http://schemas.openxmlformats.org/officeDocument/2006/relationships/footer" Target="footer6.xml"/><Relationship Id="rId35" Type="http://schemas.openxmlformats.org/officeDocument/2006/relationships/header" Target="header8.xml"/><Relationship Id="rId43" Type="http://schemas.openxmlformats.org/officeDocument/2006/relationships/header" Target="header12.xml"/><Relationship Id="rId48" Type="http://schemas.openxmlformats.org/officeDocument/2006/relationships/footer" Target="footer15.xml"/><Relationship Id="rId8" Type="http://schemas.openxmlformats.org/officeDocument/2006/relationships/customXml" Target="../customXml/item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1/Personbeskattning1/Forms/Prop-samling/Prop-samling.dotx" TargetMode="External"/></Relationships>
</file>

<file path=word/charts/_rels/chart1.xml.rels><?xml version="1.0" encoding="UTF-8" standalone="yes"?>
<Relationships xmlns="http://schemas.openxmlformats.org/package/2006/relationships"><Relationship Id="rId1" Type="http://schemas.openxmlformats.org/officeDocument/2006/relationships/oleObject" Target="https://dhs.sp.regeringskansliet.se/yta/fi-ska/S1/Personbeskattning1/Statlig%20inkomstskatt/Skiktgr&#228;nser/Skiktgr&#228;ns%202024/Ber&#228;kningsunderlag/Skiktgr&#228;nser%202024.xlsx" TargetMode="External"/></Relationships>
</file>

<file path=word/charts/_rels/chart2.xml.rels><?xml version="1.0" encoding="UTF-8" standalone="yes"?>
<Relationships xmlns="http://schemas.openxmlformats.org/package/2006/relationships"><Relationship Id="rId1" Type="http://schemas.openxmlformats.org/officeDocument/2006/relationships/oleObject" Target="https://dhs.sp.regeringskansliet.se/yta/fi-iea/ie3/Personer/Johan%20Alm/Best&#228;llningar/2023/Skattef&#246;rslag,%20SKA/Superpump_230824_842_31321_S24.xlsm" TargetMode="External"/></Relationships>
</file>

<file path=word/charts/_rels/chart3.xml.rels><?xml version="1.0" encoding="UTF-8" standalone="yes"?>
<Relationships xmlns="http://schemas.openxmlformats.org/package/2006/relationships"><Relationship Id="rId1" Type="http://schemas.openxmlformats.org/officeDocument/2006/relationships/oleObject" Target="https://dhs.sp.regeringskansliet.se/yta/fi-iea/ie3/Personer/Johan%20Alm/Best&#228;llningar/2023/Skattef&#246;rslag,%20SKA/Superpump_230824_842_31321_S24.xlsm"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https://dhs.sp.regeringskansliet.se/yta/fi-iea/ie3/Personer/Johan%20Alm/Best&#228;llningar/2023/Skattef&#246;rslag,%20SKA/Superpump_230824_842_31321_S24.xlsm"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'Eff enk (siffror 0+0)'!$E$2</c:f>
              <c:strCache>
                <c:ptCount val="1"/>
                <c:pt idx="0">
                  <c:v>Personer under 66 år </c:v>
                </c:pt>
              </c:strCache>
            </c:strRef>
          </c:tx>
          <c:spPr>
            <a:ln w="38100" cap="rnd">
              <a:solidFill>
                <a:schemeClr val="bg1">
                  <a:lumMod val="65000"/>
                </a:schemeClr>
              </a:solidFill>
              <a:round/>
            </a:ln>
            <a:effectLst/>
          </c:spPr>
          <c:marker>
            <c:symbol val="none"/>
          </c:marker>
          <c:cat>
            <c:numRef>
              <c:f>'Eff enk (siffror 0+0)'!$A$3:$A$53</c:f>
              <c:numCache>
                <c:formatCode>#,##0</c:formatCode>
                <c:ptCount val="51"/>
                <c:pt idx="0">
                  <c:v>500000</c:v>
                </c:pt>
                <c:pt idx="1">
                  <c:v>510000</c:v>
                </c:pt>
                <c:pt idx="2">
                  <c:v>520000</c:v>
                </c:pt>
                <c:pt idx="3">
                  <c:v>530000</c:v>
                </c:pt>
                <c:pt idx="4">
                  <c:v>540000</c:v>
                </c:pt>
                <c:pt idx="5">
                  <c:v>550000</c:v>
                </c:pt>
                <c:pt idx="6">
                  <c:v>560000</c:v>
                </c:pt>
                <c:pt idx="7">
                  <c:v>570000</c:v>
                </c:pt>
                <c:pt idx="8">
                  <c:v>580000</c:v>
                </c:pt>
                <c:pt idx="9">
                  <c:v>590000</c:v>
                </c:pt>
                <c:pt idx="10">
                  <c:v>600000</c:v>
                </c:pt>
                <c:pt idx="11">
                  <c:v>610000</c:v>
                </c:pt>
                <c:pt idx="12">
                  <c:v>620000</c:v>
                </c:pt>
                <c:pt idx="13">
                  <c:v>630000</c:v>
                </c:pt>
                <c:pt idx="14">
                  <c:v>640000</c:v>
                </c:pt>
                <c:pt idx="15">
                  <c:v>650000</c:v>
                </c:pt>
                <c:pt idx="16">
                  <c:v>660000</c:v>
                </c:pt>
                <c:pt idx="17">
                  <c:v>670000</c:v>
                </c:pt>
                <c:pt idx="18">
                  <c:v>680000</c:v>
                </c:pt>
                <c:pt idx="19">
                  <c:v>690000</c:v>
                </c:pt>
                <c:pt idx="20">
                  <c:v>700000</c:v>
                </c:pt>
                <c:pt idx="21">
                  <c:v>710000</c:v>
                </c:pt>
                <c:pt idx="22">
                  <c:v>720000</c:v>
                </c:pt>
                <c:pt idx="23">
                  <c:v>730000</c:v>
                </c:pt>
                <c:pt idx="24">
                  <c:v>740000</c:v>
                </c:pt>
                <c:pt idx="25">
                  <c:v>750000</c:v>
                </c:pt>
                <c:pt idx="26">
                  <c:v>760000</c:v>
                </c:pt>
                <c:pt idx="27">
                  <c:v>770000</c:v>
                </c:pt>
                <c:pt idx="28">
                  <c:v>780000</c:v>
                </c:pt>
                <c:pt idx="29">
                  <c:v>790000</c:v>
                </c:pt>
                <c:pt idx="30">
                  <c:v>800000</c:v>
                </c:pt>
                <c:pt idx="31">
                  <c:v>810000</c:v>
                </c:pt>
                <c:pt idx="32">
                  <c:v>820000</c:v>
                </c:pt>
                <c:pt idx="33">
                  <c:v>830000</c:v>
                </c:pt>
                <c:pt idx="34">
                  <c:v>840000</c:v>
                </c:pt>
                <c:pt idx="35">
                  <c:v>850000</c:v>
                </c:pt>
                <c:pt idx="36">
                  <c:v>860000</c:v>
                </c:pt>
                <c:pt idx="37">
                  <c:v>870000</c:v>
                </c:pt>
                <c:pt idx="38">
                  <c:v>880000</c:v>
                </c:pt>
                <c:pt idx="39">
                  <c:v>890000</c:v>
                </c:pt>
                <c:pt idx="40">
                  <c:v>900000</c:v>
                </c:pt>
                <c:pt idx="41">
                  <c:v>910000</c:v>
                </c:pt>
                <c:pt idx="42">
                  <c:v>920000</c:v>
                </c:pt>
                <c:pt idx="43">
                  <c:v>930000</c:v>
                </c:pt>
                <c:pt idx="44">
                  <c:v>940000</c:v>
                </c:pt>
                <c:pt idx="45">
                  <c:v>950000</c:v>
                </c:pt>
                <c:pt idx="46">
                  <c:v>960000</c:v>
                </c:pt>
                <c:pt idx="47">
                  <c:v>970000</c:v>
                </c:pt>
                <c:pt idx="48">
                  <c:v>980000</c:v>
                </c:pt>
                <c:pt idx="49">
                  <c:v>990000</c:v>
                </c:pt>
                <c:pt idx="50">
                  <c:v>1000000</c:v>
                </c:pt>
              </c:numCache>
            </c:numRef>
          </c:cat>
          <c:val>
            <c:numRef>
              <c:f>'Eff enk (siffror 0+0)'!$E$3:$E$53</c:f>
              <c:numCache>
                <c:formatCode>General</c:formatCode>
                <c:ptCount val="51"/>
                <c:pt idx="0">
                  <c:v>0</c:v>
                </c:pt>
                <c:pt idx="1">
                  <c:v>0</c:v>
                </c:pt>
                <c:pt idx="2">
                  <c:v>0</c:v>
                </c:pt>
                <c:pt idx="3">
                  <c:v>0</c:v>
                </c:pt>
                <c:pt idx="4">
                  <c:v>0</c:v>
                </c:pt>
                <c:pt idx="5">
                  <c:v>0</c:v>
                </c:pt>
                <c:pt idx="6">
                  <c:v>0</c:v>
                </c:pt>
                <c:pt idx="7">
                  <c:v>0</c:v>
                </c:pt>
                <c:pt idx="8">
                  <c:v>0</c:v>
                </c:pt>
                <c:pt idx="9">
                  <c:v>0</c:v>
                </c:pt>
                <c:pt idx="10">
                  <c:v>0</c:v>
                </c:pt>
                <c:pt idx="11">
                  <c:v>0</c:v>
                </c:pt>
                <c:pt idx="12">
                  <c:v>940</c:v>
                </c:pt>
                <c:pt idx="13">
                  <c:v>2940</c:v>
                </c:pt>
                <c:pt idx="14">
                  <c:v>4940</c:v>
                </c:pt>
                <c:pt idx="15">
                  <c:v>6940</c:v>
                </c:pt>
                <c:pt idx="16">
                  <c:v>8940</c:v>
                </c:pt>
                <c:pt idx="17">
                  <c:v>10940</c:v>
                </c:pt>
                <c:pt idx="18">
                  <c:v>12940</c:v>
                </c:pt>
                <c:pt idx="19">
                  <c:v>13540</c:v>
                </c:pt>
                <c:pt idx="20">
                  <c:v>13540</c:v>
                </c:pt>
                <c:pt idx="21">
                  <c:v>13540</c:v>
                </c:pt>
                <c:pt idx="22">
                  <c:v>13540</c:v>
                </c:pt>
                <c:pt idx="23">
                  <c:v>13540</c:v>
                </c:pt>
                <c:pt idx="24">
                  <c:v>13540</c:v>
                </c:pt>
                <c:pt idx="25">
                  <c:v>13540</c:v>
                </c:pt>
                <c:pt idx="26">
                  <c:v>13540</c:v>
                </c:pt>
                <c:pt idx="27">
                  <c:v>13540</c:v>
                </c:pt>
                <c:pt idx="28">
                  <c:v>13540</c:v>
                </c:pt>
                <c:pt idx="29">
                  <c:v>13540</c:v>
                </c:pt>
                <c:pt idx="30">
                  <c:v>13540</c:v>
                </c:pt>
                <c:pt idx="31">
                  <c:v>13540</c:v>
                </c:pt>
                <c:pt idx="32">
                  <c:v>13540</c:v>
                </c:pt>
                <c:pt idx="33">
                  <c:v>13540</c:v>
                </c:pt>
                <c:pt idx="34">
                  <c:v>13540</c:v>
                </c:pt>
                <c:pt idx="35">
                  <c:v>13540</c:v>
                </c:pt>
                <c:pt idx="36">
                  <c:v>13540</c:v>
                </c:pt>
                <c:pt idx="37">
                  <c:v>13540</c:v>
                </c:pt>
                <c:pt idx="38">
                  <c:v>13540</c:v>
                </c:pt>
                <c:pt idx="39">
                  <c:v>13540</c:v>
                </c:pt>
                <c:pt idx="40">
                  <c:v>13540</c:v>
                </c:pt>
                <c:pt idx="41">
                  <c:v>13540</c:v>
                </c:pt>
                <c:pt idx="42">
                  <c:v>13540</c:v>
                </c:pt>
                <c:pt idx="43">
                  <c:v>13540</c:v>
                </c:pt>
                <c:pt idx="44">
                  <c:v>13540</c:v>
                </c:pt>
                <c:pt idx="45">
                  <c:v>13540</c:v>
                </c:pt>
                <c:pt idx="46">
                  <c:v>13540</c:v>
                </c:pt>
                <c:pt idx="47">
                  <c:v>13540</c:v>
                </c:pt>
                <c:pt idx="48">
                  <c:v>13540</c:v>
                </c:pt>
                <c:pt idx="49">
                  <c:v>13540</c:v>
                </c:pt>
                <c:pt idx="50">
                  <c:v>13540</c:v>
                </c:pt>
              </c:numCache>
            </c:numRef>
          </c:val>
          <c:smooth val="0"/>
          <c:extLst>
            <c:ext xmlns:c16="http://schemas.microsoft.com/office/drawing/2014/chart" uri="{C3380CC4-5D6E-409C-BE32-E72D297353CC}">
              <c16:uniqueId val="{00000000-558E-4BD6-9730-532824D54F93}"/>
            </c:ext>
          </c:extLst>
        </c:ser>
        <c:ser>
          <c:idx val="1"/>
          <c:order val="1"/>
          <c:tx>
            <c:strRef>
              <c:f>'Eff enk (siffror 0+0)'!$I$2</c:f>
              <c:strCache>
                <c:ptCount val="1"/>
                <c:pt idx="0">
                  <c:v>Personer 66 år och äldre</c:v>
                </c:pt>
              </c:strCache>
            </c:strRef>
          </c:tx>
          <c:spPr>
            <a:ln w="38100" cap="rnd">
              <a:solidFill>
                <a:schemeClr val="tx1"/>
              </a:solidFill>
              <a:prstDash val="dash"/>
              <a:round/>
            </a:ln>
            <a:effectLst/>
          </c:spPr>
          <c:marker>
            <c:symbol val="none"/>
          </c:marker>
          <c:cat>
            <c:numRef>
              <c:f>'Eff enk (siffror 0+0)'!$A$3:$A$53</c:f>
              <c:numCache>
                <c:formatCode>#,##0</c:formatCode>
                <c:ptCount val="51"/>
                <c:pt idx="0">
                  <c:v>500000</c:v>
                </c:pt>
                <c:pt idx="1">
                  <c:v>510000</c:v>
                </c:pt>
                <c:pt idx="2">
                  <c:v>520000</c:v>
                </c:pt>
                <c:pt idx="3">
                  <c:v>530000</c:v>
                </c:pt>
                <c:pt idx="4">
                  <c:v>540000</c:v>
                </c:pt>
                <c:pt idx="5">
                  <c:v>550000</c:v>
                </c:pt>
                <c:pt idx="6">
                  <c:v>560000</c:v>
                </c:pt>
                <c:pt idx="7">
                  <c:v>570000</c:v>
                </c:pt>
                <c:pt idx="8">
                  <c:v>580000</c:v>
                </c:pt>
                <c:pt idx="9">
                  <c:v>590000</c:v>
                </c:pt>
                <c:pt idx="10">
                  <c:v>600000</c:v>
                </c:pt>
                <c:pt idx="11">
                  <c:v>610000</c:v>
                </c:pt>
                <c:pt idx="12">
                  <c:v>620000</c:v>
                </c:pt>
                <c:pt idx="13">
                  <c:v>630000</c:v>
                </c:pt>
                <c:pt idx="14">
                  <c:v>640000</c:v>
                </c:pt>
                <c:pt idx="15">
                  <c:v>650000</c:v>
                </c:pt>
                <c:pt idx="16">
                  <c:v>660000</c:v>
                </c:pt>
                <c:pt idx="17">
                  <c:v>670000</c:v>
                </c:pt>
                <c:pt idx="18">
                  <c:v>680000</c:v>
                </c:pt>
                <c:pt idx="19">
                  <c:v>690000</c:v>
                </c:pt>
                <c:pt idx="20">
                  <c:v>700000</c:v>
                </c:pt>
                <c:pt idx="21">
                  <c:v>710000</c:v>
                </c:pt>
                <c:pt idx="22">
                  <c:v>720000</c:v>
                </c:pt>
                <c:pt idx="23">
                  <c:v>730000</c:v>
                </c:pt>
                <c:pt idx="24">
                  <c:v>740000</c:v>
                </c:pt>
                <c:pt idx="25">
                  <c:v>750000</c:v>
                </c:pt>
                <c:pt idx="26">
                  <c:v>760000</c:v>
                </c:pt>
                <c:pt idx="27">
                  <c:v>770000</c:v>
                </c:pt>
                <c:pt idx="28">
                  <c:v>780000</c:v>
                </c:pt>
                <c:pt idx="29">
                  <c:v>790000</c:v>
                </c:pt>
                <c:pt idx="30">
                  <c:v>800000</c:v>
                </c:pt>
                <c:pt idx="31">
                  <c:v>810000</c:v>
                </c:pt>
                <c:pt idx="32">
                  <c:v>820000</c:v>
                </c:pt>
                <c:pt idx="33">
                  <c:v>830000</c:v>
                </c:pt>
                <c:pt idx="34">
                  <c:v>840000</c:v>
                </c:pt>
                <c:pt idx="35">
                  <c:v>850000</c:v>
                </c:pt>
                <c:pt idx="36">
                  <c:v>860000</c:v>
                </c:pt>
                <c:pt idx="37">
                  <c:v>870000</c:v>
                </c:pt>
                <c:pt idx="38">
                  <c:v>880000</c:v>
                </c:pt>
                <c:pt idx="39">
                  <c:v>890000</c:v>
                </c:pt>
                <c:pt idx="40">
                  <c:v>900000</c:v>
                </c:pt>
                <c:pt idx="41">
                  <c:v>910000</c:v>
                </c:pt>
                <c:pt idx="42">
                  <c:v>920000</c:v>
                </c:pt>
                <c:pt idx="43">
                  <c:v>930000</c:v>
                </c:pt>
                <c:pt idx="44">
                  <c:v>940000</c:v>
                </c:pt>
                <c:pt idx="45">
                  <c:v>950000</c:v>
                </c:pt>
                <c:pt idx="46">
                  <c:v>960000</c:v>
                </c:pt>
                <c:pt idx="47">
                  <c:v>970000</c:v>
                </c:pt>
                <c:pt idx="48">
                  <c:v>980000</c:v>
                </c:pt>
                <c:pt idx="49">
                  <c:v>990000</c:v>
                </c:pt>
                <c:pt idx="50">
                  <c:v>1000000</c:v>
                </c:pt>
              </c:numCache>
            </c:numRef>
          </c:cat>
          <c:val>
            <c:numRef>
              <c:f>'Eff enk (siffror 0+0)'!$I$3:$I$53</c:f>
              <c:numCache>
                <c:formatCode>General</c:formatCode>
                <c:ptCount val="5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880</c:v>
                </c:pt>
                <c:pt idx="22">
                  <c:v>4120</c:v>
                </c:pt>
                <c:pt idx="23">
                  <c:v>7360</c:v>
                </c:pt>
                <c:pt idx="24">
                  <c:v>9800</c:v>
                </c:pt>
                <c:pt idx="25">
                  <c:v>11800</c:v>
                </c:pt>
                <c:pt idx="26">
                  <c:v>13540</c:v>
                </c:pt>
                <c:pt idx="27">
                  <c:v>13540</c:v>
                </c:pt>
                <c:pt idx="28">
                  <c:v>13540</c:v>
                </c:pt>
                <c:pt idx="29">
                  <c:v>13540</c:v>
                </c:pt>
                <c:pt idx="30">
                  <c:v>13540</c:v>
                </c:pt>
                <c:pt idx="31">
                  <c:v>13540</c:v>
                </c:pt>
                <c:pt idx="32">
                  <c:v>13540</c:v>
                </c:pt>
                <c:pt idx="33">
                  <c:v>13540</c:v>
                </c:pt>
                <c:pt idx="34">
                  <c:v>13540</c:v>
                </c:pt>
                <c:pt idx="35">
                  <c:v>13540</c:v>
                </c:pt>
                <c:pt idx="36">
                  <c:v>13540</c:v>
                </c:pt>
                <c:pt idx="37">
                  <c:v>13540</c:v>
                </c:pt>
                <c:pt idx="38">
                  <c:v>13540</c:v>
                </c:pt>
                <c:pt idx="39">
                  <c:v>13540</c:v>
                </c:pt>
                <c:pt idx="40">
                  <c:v>13540</c:v>
                </c:pt>
                <c:pt idx="41">
                  <c:v>13540</c:v>
                </c:pt>
                <c:pt idx="42">
                  <c:v>13540</c:v>
                </c:pt>
                <c:pt idx="43">
                  <c:v>13540</c:v>
                </c:pt>
                <c:pt idx="44">
                  <c:v>13540</c:v>
                </c:pt>
                <c:pt idx="45">
                  <c:v>13540</c:v>
                </c:pt>
                <c:pt idx="46">
                  <c:v>13540</c:v>
                </c:pt>
                <c:pt idx="47">
                  <c:v>13540</c:v>
                </c:pt>
                <c:pt idx="48">
                  <c:v>13540</c:v>
                </c:pt>
                <c:pt idx="49">
                  <c:v>13540</c:v>
                </c:pt>
                <c:pt idx="50">
                  <c:v>13540</c:v>
                </c:pt>
              </c:numCache>
            </c:numRef>
          </c:val>
          <c:smooth val="0"/>
          <c:extLst>
            <c:ext xmlns:c16="http://schemas.microsoft.com/office/drawing/2014/chart" uri="{C3380CC4-5D6E-409C-BE32-E72D297353CC}">
              <c16:uniqueId val="{00000001-558E-4BD6-9730-532824D54F93}"/>
            </c:ext>
          </c:extLst>
        </c:ser>
        <c:dLbls>
          <c:showLegendKey val="0"/>
          <c:showVal val="0"/>
          <c:showCatName val="0"/>
          <c:showSerName val="0"/>
          <c:showPercent val="0"/>
          <c:showBubbleSize val="0"/>
        </c:dLbls>
        <c:smooth val="0"/>
        <c:axId val="527806040"/>
        <c:axId val="527797840"/>
      </c:lineChart>
      <c:catAx>
        <c:axId val="527806040"/>
        <c:scaling>
          <c:orientation val="minMax"/>
        </c:scaling>
        <c:delete val="0"/>
        <c:axPos val="b"/>
        <c:title>
          <c:tx>
            <c:rich>
              <a:bodyPr rot="0" spcFirstLastPara="1" vertOverflow="ellipsis" vert="horz" wrap="square" anchor="ctr" anchorCtr="1"/>
              <a:lstStyle/>
              <a:p>
                <a:pPr>
                  <a:defRPr sz="1000" b="1" i="0" u="none" strike="noStrike" kern="1200" baseline="0">
                    <a:solidFill>
                      <a:sysClr val="windowText" lastClr="000000"/>
                    </a:solidFill>
                    <a:latin typeface="+mn-lt"/>
                    <a:ea typeface="+mn-ea"/>
                    <a:cs typeface="+mn-cs"/>
                  </a:defRPr>
                </a:pPr>
                <a:r>
                  <a:rPr lang="sv-SE" b="1">
                    <a:solidFill>
                      <a:sysClr val="windowText" lastClr="000000"/>
                    </a:solidFill>
                  </a:rPr>
                  <a:t>Fastställd förvärvsinkomst</a:t>
                </a:r>
              </a:p>
            </c:rich>
          </c:tx>
          <c:layout>
            <c:manualLayout>
              <c:xMode val="edge"/>
              <c:yMode val="edge"/>
              <c:x val="0.3527372119014206"/>
              <c:y val="0.78928756429290803"/>
            </c:manualLayout>
          </c:layout>
          <c:overlay val="0"/>
          <c:spPr>
            <a:noFill/>
            <a:ln>
              <a:noFill/>
            </a:ln>
            <a:effectLst/>
          </c:spPr>
        </c:title>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ysClr val="windowText" lastClr="000000"/>
                </a:solidFill>
                <a:latin typeface="+mn-lt"/>
                <a:ea typeface="+mn-ea"/>
                <a:cs typeface="+mn-cs"/>
              </a:defRPr>
            </a:pPr>
            <a:endParaRPr lang="sv-SE"/>
          </a:p>
        </c:txPr>
        <c:crossAx val="527797840"/>
        <c:crosses val="autoZero"/>
        <c:auto val="1"/>
        <c:lblAlgn val="ctr"/>
        <c:lblOffset val="100"/>
        <c:tickLblSkip val="3"/>
        <c:noMultiLvlLbl val="0"/>
      </c:catAx>
      <c:valAx>
        <c:axId val="52779784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sv-SE"/>
          </a:p>
        </c:txPr>
        <c:crossAx val="5278060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v-SE"/>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xMode val="edge"/>
          <c:yMode val="edge"/>
          <c:x val="5.988967691095351E-2"/>
          <c:y val="9.0909090909090912E-2"/>
          <c:w val="0.88258471237194647"/>
          <c:h val="0.76555023923444976"/>
        </c:manualLayout>
      </c:layout>
      <c:barChart>
        <c:barDir val="col"/>
        <c:grouping val="clustered"/>
        <c:varyColors val="0"/>
        <c:ser>
          <c:idx val="0"/>
          <c:order val="0"/>
          <c:tx>
            <c:v>Samtliga</c:v>
          </c:tx>
          <c:spPr>
            <a:solidFill>
              <a:schemeClr val="tx1"/>
            </a:solidFill>
            <a:ln>
              <a:noFill/>
            </a:ln>
            <a:effectLst/>
          </c:spPr>
          <c:invertIfNegative val="0"/>
          <c:val>
            <c:numRef>
              <c:f>DATA_SAMTLIGA!$H$54:$H$63</c:f>
              <c:numCache>
                <c:formatCode>General</c:formatCode>
                <c:ptCount val="10"/>
                <c:pt idx="0">
                  <c:v>-0.01</c:v>
                </c:pt>
                <c:pt idx="1">
                  <c:v>-0.02</c:v>
                </c:pt>
                <c:pt idx="2">
                  <c:v>-0.04</c:v>
                </c:pt>
                <c:pt idx="3">
                  <c:v>-0.08</c:v>
                </c:pt>
                <c:pt idx="4">
                  <c:v>-0.14000000000000001</c:v>
                </c:pt>
                <c:pt idx="5">
                  <c:v>-0.24</c:v>
                </c:pt>
                <c:pt idx="6">
                  <c:v>-0.37</c:v>
                </c:pt>
                <c:pt idx="7">
                  <c:v>-0.49</c:v>
                </c:pt>
                <c:pt idx="8">
                  <c:v>-0.76</c:v>
                </c:pt>
                <c:pt idx="9">
                  <c:v>-0.7</c:v>
                </c:pt>
              </c:numCache>
            </c:numRef>
          </c:val>
          <c:extLst>
            <c:ext xmlns:c16="http://schemas.microsoft.com/office/drawing/2014/chart" uri="{C3380CC4-5D6E-409C-BE32-E72D297353CC}">
              <c16:uniqueId val="{00000000-8A10-4626-B463-67FED3987432}"/>
            </c:ext>
          </c:extLst>
        </c:ser>
        <c:dLbls>
          <c:showLegendKey val="0"/>
          <c:showVal val="0"/>
          <c:showCatName val="0"/>
          <c:showSerName val="0"/>
          <c:showPercent val="0"/>
          <c:showBubbleSize val="0"/>
        </c:dLbls>
        <c:gapWidth val="219"/>
        <c:overlap val="-27"/>
        <c:axId val="685798008"/>
        <c:axId val="685798992"/>
      </c:barChart>
      <c:catAx>
        <c:axId val="685798008"/>
        <c:scaling>
          <c:orientation val="minMax"/>
        </c:scaling>
        <c:delete val="0"/>
        <c:axPos val="b"/>
        <c:title>
          <c:tx>
            <c:rich>
              <a:bodyPr rot="0" spcFirstLastPara="1" vertOverflow="ellipsis" vert="horz" wrap="square" anchor="ctr" anchorCtr="1"/>
              <a:lstStyle/>
              <a:p>
                <a:pPr>
                  <a:defRPr sz="1000" b="1" i="0" u="none" strike="noStrike" kern="1200" baseline="0">
                    <a:solidFill>
                      <a:sysClr val="windowText" lastClr="000000"/>
                    </a:solidFill>
                    <a:latin typeface="+mn-lt"/>
                    <a:ea typeface="+mn-ea"/>
                    <a:cs typeface="+mn-cs"/>
                  </a:defRPr>
                </a:pPr>
                <a:r>
                  <a:rPr lang="sv-SE" b="1"/>
                  <a:t>Inkomstgrupper</a:t>
                </a:r>
              </a:p>
            </c:rich>
          </c:tx>
          <c:layout>
            <c:manualLayout>
              <c:xMode val="edge"/>
              <c:yMode val="edge"/>
              <c:x val="0.43100789270935841"/>
              <c:y val="0.87907087504395487"/>
            </c:manualLayout>
          </c:layout>
          <c:overlay val="0"/>
          <c:spPr>
            <a:noFill/>
            <a:ln>
              <a:noFill/>
            </a:ln>
            <a:effectLst/>
          </c:spPr>
        </c:title>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sv-SE"/>
          </a:p>
        </c:txPr>
        <c:crossAx val="685798992"/>
        <c:crosses val="autoZero"/>
        <c:auto val="1"/>
        <c:lblAlgn val="ctr"/>
        <c:lblOffset val="100"/>
        <c:noMultiLvlLbl val="0"/>
      </c:catAx>
      <c:valAx>
        <c:axId val="685798992"/>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sv-SE"/>
          </a:p>
        </c:txPr>
        <c:crossAx val="68579800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defRPr>
      </a:pPr>
      <a:endParaRPr lang="sv-SE"/>
    </a:p>
  </c:tx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6.0070421553456453E-2"/>
          <c:y val="9.0909090909090912E-2"/>
          <c:w val="0.88524831762988454"/>
          <c:h val="0.8133971291866029"/>
        </c:manualLayout>
      </c:layout>
      <c:barChart>
        <c:barDir val="bar"/>
        <c:grouping val="clustered"/>
        <c:varyColors val="0"/>
        <c:ser>
          <c:idx val="0"/>
          <c:order val="0"/>
          <c:tx>
            <c:v>Samtliga</c:v>
          </c:tx>
          <c:spPr>
            <a:solidFill>
              <a:schemeClr val="tx1"/>
            </a:solidFill>
            <a:ln>
              <a:noFill/>
            </a:ln>
            <a:effectLst/>
          </c:spPr>
          <c:invertIfNegative val="0"/>
          <c:cat>
            <c:strRef>
              <c:f>DATA_SAMTLIGA!$B$29:$B$36</c:f>
              <c:strCache>
                <c:ptCount val="8"/>
                <c:pt idx="0">
                  <c:v>Stockholm</c:v>
                </c:pt>
                <c:pt idx="1">
                  <c:v>Malmö-Lund</c:v>
                </c:pt>
                <c:pt idx="2">
                  <c:v>Göteborg</c:v>
                </c:pt>
                <c:pt idx="3">
                  <c:v>Tät region nära en större stad</c:v>
                </c:pt>
                <c:pt idx="4">
                  <c:v>Tät region avlägset belägen</c:v>
                </c:pt>
                <c:pt idx="5">
                  <c:v>Landsbygdsregion nära större stad</c:v>
                </c:pt>
                <c:pt idx="6">
                  <c:v>Landsbygdsregion avlägset belägen</c:v>
                </c:pt>
                <c:pt idx="7">
                  <c:v>Landsbygdsregion mycket avlägset belägen</c:v>
                </c:pt>
              </c:strCache>
            </c:strRef>
          </c:cat>
          <c:val>
            <c:numRef>
              <c:f>DATA_SAMTLIGA!$H$29:$H$36</c:f>
              <c:numCache>
                <c:formatCode>General</c:formatCode>
                <c:ptCount val="8"/>
                <c:pt idx="0">
                  <c:v>-0.56000000000000005</c:v>
                </c:pt>
                <c:pt idx="1">
                  <c:v>-0.4</c:v>
                </c:pt>
                <c:pt idx="2">
                  <c:v>-0.47</c:v>
                </c:pt>
                <c:pt idx="3">
                  <c:v>-0.33</c:v>
                </c:pt>
                <c:pt idx="4">
                  <c:v>-0.31</c:v>
                </c:pt>
                <c:pt idx="5">
                  <c:v>-0.26</c:v>
                </c:pt>
                <c:pt idx="6">
                  <c:v>-0.23</c:v>
                </c:pt>
                <c:pt idx="7">
                  <c:v>-0.22</c:v>
                </c:pt>
              </c:numCache>
            </c:numRef>
          </c:val>
          <c:extLst>
            <c:ext xmlns:c16="http://schemas.microsoft.com/office/drawing/2014/chart" uri="{C3380CC4-5D6E-409C-BE32-E72D297353CC}">
              <c16:uniqueId val="{00000000-110F-42B4-BB53-C9B3B8E30B11}"/>
            </c:ext>
          </c:extLst>
        </c:ser>
        <c:dLbls>
          <c:showLegendKey val="0"/>
          <c:showVal val="0"/>
          <c:showCatName val="0"/>
          <c:showSerName val="0"/>
          <c:showPercent val="0"/>
          <c:showBubbleSize val="0"/>
        </c:dLbls>
        <c:gapWidth val="182"/>
        <c:axId val="547539528"/>
        <c:axId val="547537232"/>
      </c:barChart>
      <c:catAx>
        <c:axId val="547539528"/>
        <c:scaling>
          <c:orientation val="minMax"/>
        </c:scaling>
        <c:delete val="0"/>
        <c:axPos val="l"/>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sv-SE"/>
          </a:p>
        </c:txPr>
        <c:crossAx val="547537232"/>
        <c:crosses val="autoZero"/>
        <c:auto val="1"/>
        <c:lblAlgn val="ctr"/>
        <c:lblOffset val="100"/>
        <c:noMultiLvlLbl val="0"/>
      </c:catAx>
      <c:valAx>
        <c:axId val="54753723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ysClr val="windowText" lastClr="000000"/>
                    </a:solidFill>
                    <a:latin typeface="+mn-lt"/>
                    <a:ea typeface="+mn-ea"/>
                    <a:cs typeface="+mn-cs"/>
                  </a:defRPr>
                </a:pPr>
                <a:r>
                  <a:rPr lang="sv-SE" b="1">
                    <a:solidFill>
                      <a:sysClr val="windowText" lastClr="000000"/>
                    </a:solidFill>
                  </a:rPr>
                  <a:t>Procent</a:t>
                </a:r>
              </a:p>
            </c:rich>
          </c:tx>
          <c:layout>
            <c:manualLayout>
              <c:xMode val="edge"/>
              <c:yMode val="edge"/>
              <c:x val="0.65948947750023701"/>
              <c:y val="0.90430649737565238"/>
            </c:manualLayout>
          </c:layout>
          <c:overlay val="0"/>
          <c:spPr>
            <a:noFill/>
            <a:ln>
              <a:noFill/>
            </a:ln>
            <a:effectLst/>
          </c:spPr>
        </c:title>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sv-SE"/>
          </a:p>
        </c:txPr>
        <c:crossAx val="54753952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v-SE"/>
    </a:p>
  </c:txPr>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xMode val="edge"/>
          <c:yMode val="edge"/>
          <c:x val="5.988967691095351E-2"/>
          <c:y val="9.0909090909090912E-2"/>
          <c:w val="0.88258471237194647"/>
          <c:h val="0.76555023923444976"/>
        </c:manualLayout>
      </c:layout>
      <c:barChart>
        <c:barDir val="col"/>
        <c:grouping val="clustered"/>
        <c:varyColors val="0"/>
        <c:ser>
          <c:idx val="0"/>
          <c:order val="0"/>
          <c:tx>
            <c:v>Samtliga</c:v>
          </c:tx>
          <c:spPr>
            <a:solidFill>
              <a:schemeClr val="tx1"/>
            </a:solidFill>
            <a:ln>
              <a:noFill/>
            </a:ln>
            <a:effectLst/>
          </c:spPr>
          <c:invertIfNegative val="0"/>
          <c:cat>
            <c:strRef>
              <c:f>DATA_INDIVID_KÖN!$B$6:$B$7</c:f>
              <c:strCache>
                <c:ptCount val="2"/>
                <c:pt idx="0">
                  <c:v>Kvinnor</c:v>
                </c:pt>
                <c:pt idx="1">
                  <c:v>Män</c:v>
                </c:pt>
              </c:strCache>
            </c:strRef>
          </c:cat>
          <c:val>
            <c:numRef>
              <c:f>(DATA_INDIVID_KÖN!$H$6,DATA_INDIVID_KÖN!$N$7)</c:f>
              <c:numCache>
                <c:formatCode>General</c:formatCode>
                <c:ptCount val="2"/>
                <c:pt idx="0">
                  <c:v>-0.3</c:v>
                </c:pt>
                <c:pt idx="1">
                  <c:v>-0.49</c:v>
                </c:pt>
              </c:numCache>
            </c:numRef>
          </c:val>
          <c:extLst>
            <c:ext xmlns:c16="http://schemas.microsoft.com/office/drawing/2014/chart" uri="{C3380CC4-5D6E-409C-BE32-E72D297353CC}">
              <c16:uniqueId val="{00000000-532A-4C67-B748-E8497D18F3A2}"/>
            </c:ext>
          </c:extLst>
        </c:ser>
        <c:dLbls>
          <c:showLegendKey val="0"/>
          <c:showVal val="0"/>
          <c:showCatName val="0"/>
          <c:showSerName val="0"/>
          <c:showPercent val="0"/>
          <c:showBubbleSize val="0"/>
        </c:dLbls>
        <c:gapWidth val="219"/>
        <c:overlap val="-27"/>
        <c:axId val="552843704"/>
        <c:axId val="552844032"/>
      </c:barChart>
      <c:catAx>
        <c:axId val="552843704"/>
        <c:scaling>
          <c:orientation val="minMax"/>
        </c:scaling>
        <c:delete val="0"/>
        <c:axPos val="b"/>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ysClr val="windowText" lastClr="000000"/>
                </a:solidFill>
                <a:latin typeface="+mn-lt"/>
                <a:ea typeface="+mn-ea"/>
                <a:cs typeface="+mn-cs"/>
              </a:defRPr>
            </a:pPr>
            <a:endParaRPr lang="sv-SE"/>
          </a:p>
        </c:txPr>
        <c:crossAx val="552844032"/>
        <c:crosses val="autoZero"/>
        <c:auto val="1"/>
        <c:lblAlgn val="ctr"/>
        <c:lblOffset val="100"/>
        <c:noMultiLvlLbl val="0"/>
      </c:catAx>
      <c:valAx>
        <c:axId val="552844032"/>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sv-SE"/>
          </a:p>
        </c:txPr>
        <c:crossAx val="55284370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sv-SE"/>
    </a:p>
  </c:txPr>
  <c:externalData r:id="rId1">
    <c:autoUpdate val="0"/>
  </c:externalData>
</c:chartSpace>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SharedContentType xmlns="Microsoft.SharePoint.Taxonomy.ContentTypeSync" SourceId="d07acfae-4dfa-4949-99a8-259efd31a6ae" ContentTypeId="0x010100BBA312BF02777149882D207184EC35C032" PreviousValue="false"/>
</file>

<file path=customXml/item4.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Edholm, J Pehrson, Strömmer, Roswall, Forssmed, Tenje, Forssell, M Persson, Malmer Stenergard, Liljestrand, Brandberg, Bohlin, Carlson,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Finansdepartementet"/>
  <dokumentnummer etikett="Prop.">2023/24:27</dokumentnummer>
  <titel>Pausad uppräkning av skiktgränsen för statlig inkomstskatt för beskattningsåret 2024</titel>
  <template id="14"/>
  <kapitel/>
  <avsnitt/>
  <fastaavsnitt/>
  <bilagor>
    <bilaga bilagenummer="1" bilageetikett="Bilaga"/>
    <bilaga bilagenummer="2" bilageetikett="Bilaga"/>
  </bilagor>
</dokumentvärden>
</file>

<file path=customXml/item5.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RKNyckelord xmlns="18f3d968-6251-40b0-9f11-012b293496c2" xsi:nil="true"/>
    <_dlc_DocId xmlns="4f5ca95d-8798-43a8-9b50-3b2f8b9416bf">6VV7YVCVAJZ7-373442560-11688</_dlc_DocId>
    <_dlc_DocIdUrl xmlns="4f5ca95d-8798-43a8-9b50-3b2f8b9416bf">
      <Url>https://dhs.sp.regeringskansliet.se/yta/sb-gransk/_layouts/15/DocIdRedir.aspx?ID=6VV7YVCVAJZ7-373442560-11688</Url>
      <Description>6VV7YVCVAJZ7-373442560-11688</Description>
    </_dlc_DocIdUrl>
  </documentManagement>
</p:properti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customXsn xmlns="http://schemas.microsoft.com/office/2006/metadata/customXsn">
  <xsnLocation/>
  <cached>True</cached>
  <openByDefault>False</openByDefault>
  <xsnScope/>
</customXsn>
</file>

<file path=customXml/item8.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7C469B-63F8-41D1-8A7C-982A2F6347AE}">
  <ds:schemaRefs>
    <ds:schemaRef ds:uri="http://schemas.microsoft.com/sharepoint/v3/contenttype/forms"/>
  </ds:schemaRefs>
</ds:datastoreItem>
</file>

<file path=customXml/itemProps2.xml><?xml version="1.0" encoding="utf-8"?>
<ds:datastoreItem xmlns:ds="http://schemas.openxmlformats.org/officeDocument/2006/customXml" ds:itemID="{B6010F7C-58A5-489E-8C53-D3AB684B6C82}">
  <ds:schemaRefs>
    <ds:schemaRef ds:uri="http://schemas.microsoft.com/sharepoint/events"/>
  </ds:schemaRefs>
</ds:datastoreItem>
</file>

<file path=customXml/itemProps3.xml><?xml version="1.0" encoding="utf-8"?>
<ds:datastoreItem xmlns:ds="http://schemas.openxmlformats.org/officeDocument/2006/customXml" ds:itemID="{17FE2065-116D-490B-89C1-20FC3DCF9C42}"/>
</file>

<file path=customXml/itemProps4.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5.xml><?xml version="1.0" encoding="utf-8"?>
<ds:datastoreItem xmlns:ds="http://schemas.openxmlformats.org/officeDocument/2006/customXml" ds:itemID="{4083E687-E684-47A2-B05F-9DE92EC51D58}">
  <ds:schemaRef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84a146bb-e433-4be7-93e4-049a36845c6a"/>
    <ds:schemaRef ds:uri="4e9c2f0c-7bf8-49af-8356-cbf363fc78a7"/>
    <ds:schemaRef ds:uri="http://schemas.microsoft.com/office/2006/metadata/properties"/>
    <ds:schemaRef ds:uri="http://purl.org/dc/terms/"/>
    <ds:schemaRef ds:uri="18f3d968-6251-40b0-9f11-012b293496c2"/>
    <ds:schemaRef ds:uri="cc625d36-bb37-4650-91b9-0c96159295ba"/>
    <ds:schemaRef ds:uri="http://www.w3.org/XML/1998/namespace"/>
    <ds:schemaRef ds:uri="http://purl.org/dc/dcmitype/"/>
  </ds:schemaRefs>
</ds:datastoreItem>
</file>

<file path=customXml/itemProps6.xml><?xml version="1.0" encoding="utf-8"?>
<ds:datastoreItem xmlns:ds="http://schemas.openxmlformats.org/officeDocument/2006/customXml" ds:itemID="{8A2B2746-5E43-49F2-87CD-F624FA78BA83}">
  <ds:schemaRefs>
    <ds:schemaRef ds:uri="http://schemas.openxmlformats.org/officeDocument/2006/bibliography"/>
  </ds:schemaRefs>
</ds:datastoreItem>
</file>

<file path=customXml/itemProps7.xml><?xml version="1.0" encoding="utf-8"?>
<ds:datastoreItem xmlns:ds="http://schemas.openxmlformats.org/officeDocument/2006/customXml" ds:itemID="{22EA97A3-D883-4F10-9E08-34D16B65AFE4}">
  <ds:schemaRefs>
    <ds:schemaRef ds:uri="http://schemas.microsoft.com/office/2006/metadata/customXsn"/>
  </ds:schemaRefs>
</ds:datastoreItem>
</file>

<file path=customXml/itemProps8.xml><?xml version="1.0" encoding="utf-8"?>
<ds:datastoreItem xmlns:ds="http://schemas.openxmlformats.org/officeDocument/2006/customXml" ds:itemID="{E58AC8FE-55F1-4D67-A4BB-739E63D919CE}"/>
</file>

<file path=docProps/app.xml><?xml version="1.0" encoding="utf-8"?>
<Properties xmlns="http://schemas.openxmlformats.org/officeDocument/2006/extended-properties" xmlns:vt="http://schemas.openxmlformats.org/officeDocument/2006/docPropsVTypes">
  <Template>Prop-samling</Template>
  <TotalTime>0</TotalTime>
  <Pages>19</Pages>
  <Words>4705</Words>
  <Characters>24941</Characters>
  <Application>Microsoft Office Word</Application>
  <DocSecurity>0</DocSecurity>
  <Lines>207</Lines>
  <Paragraphs>59</Paragraphs>
  <ScaleCrop>false</ScaleCrop>
  <HeadingPairs>
    <vt:vector size="2" baseType="variant">
      <vt:variant>
        <vt:lpstr>Rubrik</vt:lpstr>
      </vt:variant>
      <vt:variant>
        <vt:i4>1</vt:i4>
      </vt:variant>
    </vt:vector>
  </HeadingPairs>
  <TitlesOfParts>
    <vt:vector size="1" baseType="lpstr">
      <vt:lpstr>Pausad uppräkning av skiktgränsen för statlig inkomstskatt för beskattningsåret 2024</vt:lpstr>
    </vt:vector>
  </TitlesOfParts>
  <Company>Regeringskansliet</Company>
  <LinksUpToDate>false</LinksUpToDate>
  <CharactersWithSpaces>29587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Pausad uppräkning av skiktgränsen för statlig inkomstskatt för beskattningsåret 2024</dc:title>
  <dc:creator>Sanja Moraca Roos</dc:creator>
  <dc:description/>
  <cp:lastModifiedBy>Jonna Söderman</cp:lastModifiedBy>
  <cp:revision>2</cp:revision>
  <cp:lastPrinted>2023-10-10T14:29:00Z</cp:lastPrinted>
  <dcterms:created xsi:type="dcterms:W3CDTF">2023-10-12T09:05:00Z</dcterms:created>
  <dcterms:modified xsi:type="dcterms:W3CDTF">2023-10-12T09:05:00Z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62d251e7-7fe2-49fd-848d-90384b95e302</vt:lpwstr>
  </property>
  <property fmtid="{D5CDD505-2E9C-101B-9397-08002B2CF9AE}" pid="4" name="Organisation">
    <vt:lpwstr>25;#Finansdepartementet|0b2f41b1-db50-472c-80a1-d21b0254fb2b</vt:lpwstr>
  </property>
  <property fmtid="{D5CDD505-2E9C-101B-9397-08002B2CF9AE}" pid="5" name="ActivityCategory">
    <vt:lpwstr/>
  </property>
</Properties>
</file>